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sldIdLst>
    <p:sldId id="348" r:id="rId2"/>
    <p:sldId id="349" r:id="rId3"/>
    <p:sldId id="350" r:id="rId4"/>
    <p:sldId id="352" r:id="rId5"/>
    <p:sldId id="353" r:id="rId6"/>
    <p:sldId id="354" r:id="rId7"/>
    <p:sldId id="355" r:id="rId8"/>
    <p:sldId id="356" r:id="rId9"/>
    <p:sldId id="357" r:id="rId10"/>
    <p:sldId id="358" r:id="rId11"/>
    <p:sldId id="359" r:id="rId12"/>
    <p:sldId id="360" r:id="rId13"/>
    <p:sldId id="361" r:id="rId14"/>
    <p:sldId id="362" r:id="rId15"/>
    <p:sldId id="363" r:id="rId16"/>
    <p:sldId id="364" r:id="rId17"/>
    <p:sldId id="365" r:id="rId18"/>
    <p:sldId id="366" r:id="rId19"/>
    <p:sldId id="367" r:id="rId20"/>
    <p:sldId id="368" r:id="rId21"/>
    <p:sldId id="369" r:id="rId22"/>
    <p:sldId id="370" r:id="rId23"/>
    <p:sldId id="371" r:id="rId24"/>
    <p:sldId id="372" r:id="rId25"/>
    <p:sldId id="373" r:id="rId26"/>
    <p:sldId id="374" r:id="rId27"/>
    <p:sldId id="375" r:id="rId28"/>
    <p:sldId id="376" r:id="rId29"/>
    <p:sldId id="377" r:id="rId30"/>
    <p:sldId id="378" r:id="rId31"/>
    <p:sldId id="379" r:id="rId32"/>
    <p:sldId id="380" r:id="rId33"/>
    <p:sldId id="381" r:id="rId34"/>
    <p:sldId id="382" r:id="rId35"/>
    <p:sldId id="383" r:id="rId36"/>
    <p:sldId id="384" r:id="rId37"/>
    <p:sldId id="385" r:id="rId38"/>
    <p:sldId id="386" r:id="rId39"/>
    <p:sldId id="387" r:id="rId40"/>
    <p:sldId id="388" r:id="rId41"/>
    <p:sldId id="389" r:id="rId42"/>
    <p:sldId id="390" r:id="rId43"/>
    <p:sldId id="391" r:id="rId44"/>
    <p:sldId id="392" r:id="rId45"/>
    <p:sldId id="393" r:id="rId46"/>
    <p:sldId id="394" r:id="rId47"/>
    <p:sldId id="395" r:id="rId48"/>
    <p:sldId id="396" r:id="rId49"/>
    <p:sldId id="397" r:id="rId50"/>
    <p:sldId id="480" r:id="rId51"/>
    <p:sldId id="398" r:id="rId52"/>
    <p:sldId id="399" r:id="rId53"/>
    <p:sldId id="400" r:id="rId54"/>
    <p:sldId id="401" r:id="rId55"/>
    <p:sldId id="402" r:id="rId56"/>
    <p:sldId id="403" r:id="rId57"/>
    <p:sldId id="404" r:id="rId58"/>
    <p:sldId id="405" r:id="rId59"/>
    <p:sldId id="406" r:id="rId60"/>
    <p:sldId id="407" r:id="rId61"/>
    <p:sldId id="408" r:id="rId62"/>
    <p:sldId id="409" r:id="rId63"/>
    <p:sldId id="410" r:id="rId64"/>
    <p:sldId id="411" r:id="rId65"/>
    <p:sldId id="412" r:id="rId66"/>
    <p:sldId id="413" r:id="rId67"/>
    <p:sldId id="414" r:id="rId68"/>
    <p:sldId id="415" r:id="rId69"/>
    <p:sldId id="416" r:id="rId70"/>
    <p:sldId id="417" r:id="rId71"/>
    <p:sldId id="418" r:id="rId72"/>
    <p:sldId id="419" r:id="rId73"/>
    <p:sldId id="420" r:id="rId74"/>
    <p:sldId id="477" r:id="rId75"/>
    <p:sldId id="481" r:id="rId76"/>
    <p:sldId id="478" r:id="rId77"/>
    <p:sldId id="421" r:id="rId78"/>
    <p:sldId id="422" r:id="rId79"/>
    <p:sldId id="423" r:id="rId80"/>
    <p:sldId id="426" r:id="rId81"/>
    <p:sldId id="430" r:id="rId82"/>
    <p:sldId id="546" r:id="rId83"/>
    <p:sldId id="588" r:id="rId84"/>
    <p:sldId id="545" r:id="rId85"/>
    <p:sldId id="431" r:id="rId86"/>
    <p:sldId id="432" r:id="rId87"/>
    <p:sldId id="433" r:id="rId88"/>
    <p:sldId id="434" r:id="rId89"/>
    <p:sldId id="504" r:id="rId90"/>
    <p:sldId id="435" r:id="rId91"/>
    <p:sldId id="436" r:id="rId92"/>
    <p:sldId id="437" r:id="rId93"/>
    <p:sldId id="567" r:id="rId94"/>
    <p:sldId id="438" r:id="rId95"/>
    <p:sldId id="439" r:id="rId96"/>
    <p:sldId id="440" r:id="rId97"/>
    <p:sldId id="441" r:id="rId98"/>
    <p:sldId id="442" r:id="rId99"/>
    <p:sldId id="443" r:id="rId10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CA3806-3027-44FA-B05F-643F52FBFBF2}" type="datetimeFigureOut">
              <a:rPr lang="tr-TR" smtClean="0"/>
              <a:t>17.09.2024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26E72-F00D-4F92-B9D6-878DC168B872}" type="slidenum">
              <a:rPr lang="tr-TR" smtClean="0"/>
              <a:t>‹#›</a:t>
            </a:fld>
            <a:endParaRPr lang="tr-TR"/>
          </a:p>
        </p:txBody>
      </p:sp>
    </p:spTree>
    <p:extLst>
      <p:ext uri="{BB962C8B-B14F-4D97-AF65-F5344CB8AC3E}">
        <p14:creationId xmlns:p14="http://schemas.microsoft.com/office/powerpoint/2010/main" val="3049371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18</a:t>
            </a:fld>
            <a:endParaRPr lang="tr-TR">
              <a:solidFill>
                <a:prstClr val="black"/>
              </a:solidFill>
            </a:endParaRPr>
          </a:p>
        </p:txBody>
      </p:sp>
    </p:spTree>
    <p:extLst>
      <p:ext uri="{BB962C8B-B14F-4D97-AF65-F5344CB8AC3E}">
        <p14:creationId xmlns:p14="http://schemas.microsoft.com/office/powerpoint/2010/main" val="113854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03102016 </a:t>
            </a:r>
            <a:r>
              <a:rPr lang="tr-TR"/>
              <a:t>burada kaldık</a:t>
            </a:r>
          </a:p>
        </p:txBody>
      </p:sp>
      <p:sp>
        <p:nvSpPr>
          <p:cNvPr id="4" name="Slayt Numarası Yer Tutucusu 3"/>
          <p:cNvSpPr>
            <a:spLocks noGrp="1"/>
          </p:cNvSpPr>
          <p:nvPr>
            <p:ph type="sldNum" sz="quarter" idx="10"/>
          </p:nvPr>
        </p:nvSpPr>
        <p:spPr/>
        <p:txBody>
          <a:bodyPr/>
          <a:lstStyle/>
          <a:p>
            <a:fld id="{4EC691E0-ABE3-49D7-B759-1F211887EDD1}" type="slidenum">
              <a:rPr lang="tr-TR" smtClean="0"/>
              <a:t>58</a:t>
            </a:fld>
            <a:endParaRPr lang="tr-TR"/>
          </a:p>
        </p:txBody>
      </p:sp>
    </p:spTree>
    <p:extLst>
      <p:ext uri="{BB962C8B-B14F-4D97-AF65-F5344CB8AC3E}">
        <p14:creationId xmlns:p14="http://schemas.microsoft.com/office/powerpoint/2010/main" val="8505212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EC691E0-ABE3-49D7-B759-1F211887EDD1}" type="slidenum">
              <a:rPr lang="tr-TR" smtClean="0"/>
              <a:t>68</a:t>
            </a:fld>
            <a:endParaRPr lang="tr-TR"/>
          </a:p>
        </p:txBody>
      </p:sp>
    </p:spTree>
    <p:extLst>
      <p:ext uri="{BB962C8B-B14F-4D97-AF65-F5344CB8AC3E}">
        <p14:creationId xmlns:p14="http://schemas.microsoft.com/office/powerpoint/2010/main" val="1891540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MADDE 179-[3](18/6/2009 tarih ve 5911 sayılı Kanun ile değişik) 1. 178 inci maddenin (a) bendine göre ihaleye çıkarılacak, (c) bendine göre perakende satılacak eşyanın, ihale ilanının yayımlandığı veya perakende satış kararının alındığı tarihe kadar, gümrük idaresine başvurularak bir gümrük rejimine tabi tutulması veya gümrük bölgesi dışına yeniden ihracı istenebilir.</a:t>
            </a:r>
          </a:p>
          <a:p>
            <a:r>
              <a:rPr lang="tr-TR" dirty="0"/>
              <a:t>İthali yasak veya kısıtlamaya tabi olması nedeniyle 178 inci maddenin (b) bendine göre yeniden ihraç amaçlı satış suretiyle tasfiyesi yapılacak eşyanın, ihale ilanının yayımlandığı veya perakende satış kararının alındığı tarihe kadar gümrük idaresine başvurularak gümrük bölgesi dışına yeniden ihracı istenebilir.</a:t>
            </a:r>
          </a:p>
          <a:p>
            <a:r>
              <a:rPr lang="tr-TR" dirty="0"/>
              <a:t>Ancak, yukarıdaki taleplerin kabulü, söz konusu eşyaya ait varsa cezalar ile </a:t>
            </a:r>
            <a:r>
              <a:rPr lang="tr-TR" dirty="0" err="1"/>
              <a:t>ambarlama</a:t>
            </a:r>
            <a:r>
              <a:rPr lang="tr-TR" dirty="0"/>
              <a:t> ve </a:t>
            </a:r>
            <a:r>
              <a:rPr lang="tr-TR" dirty="0" err="1"/>
              <a:t>elleçleme</a:t>
            </a:r>
            <a:r>
              <a:rPr lang="tr-TR" dirty="0"/>
              <a:t> giderleri ve diğer giderler ile eşyanın döviz cinsinden CIF değerinin %1’i oranında bir tutarın ödenmesine bağlıdır.</a:t>
            </a:r>
          </a:p>
          <a:p>
            <a:r>
              <a:rPr lang="tr-TR" dirty="0"/>
              <a:t>2. 177 </a:t>
            </a:r>
            <a:r>
              <a:rPr lang="tr-TR" dirty="0" err="1"/>
              <a:t>nci</a:t>
            </a:r>
            <a:r>
              <a:rPr lang="tr-TR" dirty="0"/>
              <a:t> maddenin birinci fıkrasının (c), (d), (ı) ve (m) bentleri ile ikinci fıkrasında belirtilen eşya için, birinci fıkra hükmü uygulanmaz.</a:t>
            </a:r>
          </a:p>
        </p:txBody>
      </p:sp>
      <p:sp>
        <p:nvSpPr>
          <p:cNvPr id="4" name="Slayt Numarası Yer Tutucusu 3"/>
          <p:cNvSpPr>
            <a:spLocks noGrp="1"/>
          </p:cNvSpPr>
          <p:nvPr>
            <p:ph type="sldNum" sz="quarter" idx="10"/>
          </p:nvPr>
        </p:nvSpPr>
        <p:spPr/>
        <p:txBody>
          <a:bodyPr/>
          <a:lstStyle/>
          <a:p>
            <a:fld id="{4EC691E0-ABE3-49D7-B759-1F211887EDD1}" type="slidenum">
              <a:rPr lang="tr-TR" smtClean="0"/>
              <a:t>69</a:t>
            </a:fld>
            <a:endParaRPr lang="tr-TR"/>
          </a:p>
        </p:txBody>
      </p:sp>
    </p:spTree>
    <p:extLst>
      <p:ext uri="{BB962C8B-B14F-4D97-AF65-F5344CB8AC3E}">
        <p14:creationId xmlns:p14="http://schemas.microsoft.com/office/powerpoint/2010/main" val="1888808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07102019</a:t>
            </a:r>
            <a:endParaRPr lang="tr-TR" dirty="0"/>
          </a:p>
        </p:txBody>
      </p:sp>
      <p:sp>
        <p:nvSpPr>
          <p:cNvPr id="4" name="Slayt Numarası Yer Tutucusu 3"/>
          <p:cNvSpPr>
            <a:spLocks noGrp="1"/>
          </p:cNvSpPr>
          <p:nvPr>
            <p:ph type="sldNum" sz="quarter" idx="10"/>
          </p:nvPr>
        </p:nvSpPr>
        <p:spPr/>
        <p:txBody>
          <a:bodyPr/>
          <a:lstStyle/>
          <a:p>
            <a:fld id="{4EC691E0-ABE3-49D7-B759-1F211887EDD1}" type="slidenum">
              <a:rPr lang="tr-TR" smtClean="0"/>
              <a:t>78</a:t>
            </a:fld>
            <a:endParaRPr lang="tr-TR"/>
          </a:p>
        </p:txBody>
      </p:sp>
    </p:spTree>
    <p:extLst>
      <p:ext uri="{BB962C8B-B14F-4D97-AF65-F5344CB8AC3E}">
        <p14:creationId xmlns:p14="http://schemas.microsoft.com/office/powerpoint/2010/main" val="965471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06112023</a:t>
            </a:r>
          </a:p>
        </p:txBody>
      </p:sp>
      <p:sp>
        <p:nvSpPr>
          <p:cNvPr id="4" name="Slayt Numarası Yer Tutucusu 3"/>
          <p:cNvSpPr>
            <a:spLocks noGrp="1"/>
          </p:cNvSpPr>
          <p:nvPr>
            <p:ph type="sldNum" sz="quarter" idx="10"/>
          </p:nvPr>
        </p:nvSpPr>
        <p:spPr/>
        <p:txBody>
          <a:bodyPr/>
          <a:lstStyle/>
          <a:p>
            <a:fld id="{4EC691E0-ABE3-49D7-B759-1F211887EDD1}" type="slidenum">
              <a:rPr lang="tr-TR" smtClean="0"/>
              <a:t>99</a:t>
            </a:fld>
            <a:endParaRPr lang="tr-TR"/>
          </a:p>
        </p:txBody>
      </p:sp>
    </p:spTree>
    <p:extLst>
      <p:ext uri="{BB962C8B-B14F-4D97-AF65-F5344CB8AC3E}">
        <p14:creationId xmlns:p14="http://schemas.microsoft.com/office/powerpoint/2010/main" val="4146600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30092019</a:t>
            </a:r>
          </a:p>
        </p:txBody>
      </p:sp>
      <p:sp>
        <p:nvSpPr>
          <p:cNvPr id="4" name="Slayt Numarası Yer Tutucusu 3"/>
          <p:cNvSpPr>
            <a:spLocks noGrp="1"/>
          </p:cNvSpPr>
          <p:nvPr>
            <p:ph type="sldNum" sz="quarter" idx="10"/>
          </p:nvPr>
        </p:nvSpPr>
        <p:spPr/>
        <p:txBody>
          <a:bodyPr/>
          <a:lstStyle/>
          <a:p>
            <a:fld id="{4EC691E0-ABE3-49D7-B759-1F211887EDD1}" type="slidenum">
              <a:rPr lang="tr-TR" smtClean="0"/>
              <a:t>22</a:t>
            </a:fld>
            <a:endParaRPr lang="tr-TR"/>
          </a:p>
        </p:txBody>
      </p:sp>
    </p:spTree>
    <p:extLst>
      <p:ext uri="{BB962C8B-B14F-4D97-AF65-F5344CB8AC3E}">
        <p14:creationId xmlns:p14="http://schemas.microsoft.com/office/powerpoint/2010/main" val="3578087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Madde 696- Bütün kişiler, gümrük mevzuatı ile öngörülen tasarrufları ve işlemleri bizzat kendileri takip edebilecekleri gibi bu tasarruf ve işlemleri gerçekleştirmek üzere bir temsilci tayin edebilir. Temsilci, temsil edilen kişi namına hareket ettiğini beyan etmek, temsilin doğrudan veya dolaylı olduğunu belirtmek ve sahip olduğu </a:t>
            </a:r>
            <a:r>
              <a:rPr lang="tr-TR" dirty="0" err="1"/>
              <a:t>temsilnameyi</a:t>
            </a:r>
            <a:r>
              <a:rPr lang="tr-TR" dirty="0"/>
              <a:t> gümrük idaresine ibraz etmek zorundadır.</a:t>
            </a:r>
          </a:p>
        </p:txBody>
      </p:sp>
      <p:sp>
        <p:nvSpPr>
          <p:cNvPr id="4" name="Slayt Numarası Yer Tutucusu 3"/>
          <p:cNvSpPr>
            <a:spLocks noGrp="1"/>
          </p:cNvSpPr>
          <p:nvPr>
            <p:ph type="sldNum" sz="quarter" idx="10"/>
          </p:nvPr>
        </p:nvSpPr>
        <p:spPr/>
        <p:txBody>
          <a:bodyPr/>
          <a:lstStyle/>
          <a:p>
            <a:fld id="{4EC691E0-ABE3-49D7-B759-1F211887EDD1}" type="slidenum">
              <a:rPr lang="tr-TR" smtClean="0"/>
              <a:t>25</a:t>
            </a:fld>
            <a:endParaRPr lang="tr-TR"/>
          </a:p>
        </p:txBody>
      </p:sp>
    </p:spTree>
    <p:extLst>
      <p:ext uri="{BB962C8B-B14F-4D97-AF65-F5344CB8AC3E}">
        <p14:creationId xmlns:p14="http://schemas.microsoft.com/office/powerpoint/2010/main" val="1538548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MADDE 242  [1](18/6/2009 tarih ve 5911 sayılı Kanun ile değişik.) 1. Yükümlüler kendilerine tebliğ edilen gümrük vergileri, cezalar ve idari kararlara karşı tebliğ tarihinden itibaren </a:t>
            </a:r>
            <a:r>
              <a:rPr lang="tr-TR" dirty="0" err="1"/>
              <a:t>onbeş</a:t>
            </a:r>
            <a:r>
              <a:rPr lang="tr-TR" dirty="0"/>
              <a:t> gün içinde bir üst makama, üst makam yoksa aynı makama verecekleri bir dilekçe ile itiraz edebilir.</a:t>
            </a:r>
          </a:p>
          <a:p>
            <a:r>
              <a:rPr lang="tr-TR" dirty="0"/>
              <a:t>2. İdareye intikal eden itirazlar otuz gün içinde karara bağlanarak ilgili kişiye tebliğ edilir.</a:t>
            </a:r>
          </a:p>
          <a:p>
            <a:r>
              <a:rPr lang="tr-TR" dirty="0"/>
              <a:t>3. İtiraz dilekçelerinin süresi içinde yanlış makama verilmesi halinde, itiraz süresinde yapılmış sayılır ve idarece yetkili makama ulaştırılır.</a:t>
            </a:r>
          </a:p>
          <a:p>
            <a:r>
              <a:rPr lang="tr-TR" dirty="0"/>
              <a:t>4. İtirazın reddi kararlarına karşı işlemin yapıldığı yerdeki idari yargı mercilerine başvurulabilir.</a:t>
            </a:r>
          </a:p>
        </p:txBody>
      </p:sp>
      <p:sp>
        <p:nvSpPr>
          <p:cNvPr id="4" name="Slayt Numarası Yer Tutucusu 3"/>
          <p:cNvSpPr>
            <a:spLocks noGrp="1"/>
          </p:cNvSpPr>
          <p:nvPr>
            <p:ph type="sldNum" sz="quarter" idx="10"/>
          </p:nvPr>
        </p:nvSpPr>
        <p:spPr/>
        <p:txBody>
          <a:bodyPr/>
          <a:lstStyle/>
          <a:p>
            <a:fld id="{4EC691E0-ABE3-49D7-B759-1F211887EDD1}" type="slidenum">
              <a:rPr lang="tr-TR" smtClean="0"/>
              <a:t>35</a:t>
            </a:fld>
            <a:endParaRPr lang="tr-TR"/>
          </a:p>
        </p:txBody>
      </p:sp>
    </p:spTree>
    <p:extLst>
      <p:ext uri="{BB962C8B-B14F-4D97-AF65-F5344CB8AC3E}">
        <p14:creationId xmlns:p14="http://schemas.microsoft.com/office/powerpoint/2010/main" val="986103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30102023</a:t>
            </a:r>
          </a:p>
        </p:txBody>
      </p:sp>
      <p:sp>
        <p:nvSpPr>
          <p:cNvPr id="4" name="Slayt Numarası Yer Tutucusu 3"/>
          <p:cNvSpPr>
            <a:spLocks noGrp="1"/>
          </p:cNvSpPr>
          <p:nvPr>
            <p:ph type="sldNum" sz="quarter" idx="5"/>
          </p:nvPr>
        </p:nvSpPr>
        <p:spPr/>
        <p:txBody>
          <a:bodyPr/>
          <a:lstStyle/>
          <a:p>
            <a:fld id="{4EC691E0-ABE3-49D7-B759-1F211887EDD1}" type="slidenum">
              <a:rPr lang="tr-TR" smtClean="0"/>
              <a:t>36</a:t>
            </a:fld>
            <a:endParaRPr lang="tr-TR"/>
          </a:p>
        </p:txBody>
      </p:sp>
    </p:spTree>
    <p:extLst>
      <p:ext uri="{BB962C8B-B14F-4D97-AF65-F5344CB8AC3E}">
        <p14:creationId xmlns:p14="http://schemas.microsoft.com/office/powerpoint/2010/main" val="1372323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Yönetmelik, bakanlıkların ve kamu tüzel kişilerin kendi görev alanlarını ilgilendiren kanunların ve tüzüklerin uygulanması için çıkardıkları hukuk kurallarıdır.</a:t>
            </a:r>
          </a:p>
        </p:txBody>
      </p:sp>
      <p:sp>
        <p:nvSpPr>
          <p:cNvPr id="4" name="Slayt Numarası Yer Tutucusu 3"/>
          <p:cNvSpPr>
            <a:spLocks noGrp="1"/>
          </p:cNvSpPr>
          <p:nvPr>
            <p:ph type="sldNum" sz="quarter" idx="10"/>
          </p:nvPr>
        </p:nvSpPr>
        <p:spPr/>
        <p:txBody>
          <a:bodyPr/>
          <a:lstStyle/>
          <a:p>
            <a:fld id="{4EC691E0-ABE3-49D7-B759-1F211887EDD1}" type="slidenum">
              <a:rPr lang="tr-TR" smtClean="0"/>
              <a:t>38</a:t>
            </a:fld>
            <a:endParaRPr lang="tr-TR"/>
          </a:p>
        </p:txBody>
      </p:sp>
    </p:spTree>
    <p:extLst>
      <p:ext uri="{BB962C8B-B14F-4D97-AF65-F5344CB8AC3E}">
        <p14:creationId xmlns:p14="http://schemas.microsoft.com/office/powerpoint/2010/main" val="500280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EEEF5177-422F-4E2D-8BF5-0C5A4042D9EB}" type="slidenum">
              <a:rPr lang="tr-TR" smtClean="0">
                <a:solidFill>
                  <a:prstClr val="black"/>
                </a:solidFill>
              </a:rPr>
              <a:pPr/>
              <a:t>47</a:t>
            </a:fld>
            <a:endParaRPr lang="tr-TR">
              <a:solidFill>
                <a:prstClr val="black"/>
              </a:solidFill>
            </a:endParaRPr>
          </a:p>
        </p:txBody>
      </p:sp>
    </p:spTree>
    <p:extLst>
      <p:ext uri="{BB962C8B-B14F-4D97-AF65-F5344CB8AC3E}">
        <p14:creationId xmlns:p14="http://schemas.microsoft.com/office/powerpoint/2010/main" val="4062585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03102022</a:t>
            </a:r>
          </a:p>
        </p:txBody>
      </p:sp>
      <p:sp>
        <p:nvSpPr>
          <p:cNvPr id="4" name="Slayt Numarası Yer Tutucusu 3"/>
          <p:cNvSpPr>
            <a:spLocks noGrp="1"/>
          </p:cNvSpPr>
          <p:nvPr>
            <p:ph type="sldNum" sz="quarter" idx="10"/>
          </p:nvPr>
        </p:nvSpPr>
        <p:spPr/>
        <p:txBody>
          <a:bodyPr/>
          <a:lstStyle/>
          <a:p>
            <a:fld id="{4EC691E0-ABE3-49D7-B759-1F211887EDD1}" type="slidenum">
              <a:rPr lang="tr-TR" smtClean="0"/>
              <a:t>49</a:t>
            </a:fld>
            <a:endParaRPr lang="tr-TR"/>
          </a:p>
        </p:txBody>
      </p:sp>
    </p:spTree>
    <p:extLst>
      <p:ext uri="{BB962C8B-B14F-4D97-AF65-F5344CB8AC3E}">
        <p14:creationId xmlns:p14="http://schemas.microsoft.com/office/powerpoint/2010/main" val="847151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a:t>09102018</a:t>
            </a:r>
          </a:p>
        </p:txBody>
      </p:sp>
      <p:sp>
        <p:nvSpPr>
          <p:cNvPr id="4" name="Slayt Numarası Yer Tutucusu 3"/>
          <p:cNvSpPr>
            <a:spLocks noGrp="1"/>
          </p:cNvSpPr>
          <p:nvPr>
            <p:ph type="sldNum" sz="quarter" idx="10"/>
          </p:nvPr>
        </p:nvSpPr>
        <p:spPr/>
        <p:txBody>
          <a:bodyPr/>
          <a:lstStyle/>
          <a:p>
            <a:fld id="{4EC691E0-ABE3-49D7-B759-1F211887EDD1}" type="slidenum">
              <a:rPr lang="tr-TR" smtClean="0"/>
              <a:t>50</a:t>
            </a:fld>
            <a:endParaRPr lang="tr-TR"/>
          </a:p>
        </p:txBody>
      </p:sp>
    </p:spTree>
    <p:extLst>
      <p:ext uri="{BB962C8B-B14F-4D97-AF65-F5344CB8AC3E}">
        <p14:creationId xmlns:p14="http://schemas.microsoft.com/office/powerpoint/2010/main" val="3697523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76BDE84-D70C-552B-6C70-EDA66B8C344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8F00298-621E-1924-060E-C8B8FB1220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69DBC1-29EB-EF47-9F1C-8E9E5AD96B10}"/>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5" name="Alt Bilgi Yer Tutucusu 4">
            <a:extLst>
              <a:ext uri="{FF2B5EF4-FFF2-40B4-BE49-F238E27FC236}">
                <a16:creationId xmlns:a16="http://schemas.microsoft.com/office/drawing/2014/main" id="{AC753C87-E7D4-DA07-3381-E66B2C37ECF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B901FAC-50E9-2EAE-E419-86C11041ADA8}"/>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24687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A90832-82A2-CD87-34F9-84092F5A4A6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0BFFCAA-E9FE-F6F4-CD3D-61CC997149F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E3F360-BEDD-31B7-34C2-E8B544E71470}"/>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5" name="Alt Bilgi Yer Tutucusu 4">
            <a:extLst>
              <a:ext uri="{FF2B5EF4-FFF2-40B4-BE49-F238E27FC236}">
                <a16:creationId xmlns:a16="http://schemas.microsoft.com/office/drawing/2014/main" id="{A6290899-BECD-3FCE-D486-54172365F18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7ACF98-87C5-83B1-1CA3-2AFFBFE15B1A}"/>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156962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4AB488D-5BED-5248-513D-BD4A8A9B441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EF0C572-69D4-0646-109C-4049B5AE6D0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091D19-F719-D2EF-59CA-7BB751AEA72F}"/>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5" name="Alt Bilgi Yer Tutucusu 4">
            <a:extLst>
              <a:ext uri="{FF2B5EF4-FFF2-40B4-BE49-F238E27FC236}">
                <a16:creationId xmlns:a16="http://schemas.microsoft.com/office/drawing/2014/main" id="{244A1DF0-93D2-AB6E-EE83-217334B4C2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DFA669C-20A3-EAD0-56DF-44F2B250F34B}"/>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2308672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735604-D75C-25AD-AF6B-8FBACC362F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3A6CFC0-5BC6-C5BB-BBB2-880A6BF9E1F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A987EB7-8B86-0F9C-D639-B5DC78910797}"/>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5" name="Alt Bilgi Yer Tutucusu 4">
            <a:extLst>
              <a:ext uri="{FF2B5EF4-FFF2-40B4-BE49-F238E27FC236}">
                <a16:creationId xmlns:a16="http://schemas.microsoft.com/office/drawing/2014/main" id="{40B3F494-7EA3-8C1A-7A1C-29E824A11F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0B08615-7854-D084-5F6E-7C70F49382B3}"/>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3054750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777E8E-78EE-B525-6AFD-A6E933167F9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B991707-5767-4FD1-601D-1AE4F9EF96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8D8D380-0593-53A1-5BE6-556C9767CA1A}"/>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5" name="Alt Bilgi Yer Tutucusu 4">
            <a:extLst>
              <a:ext uri="{FF2B5EF4-FFF2-40B4-BE49-F238E27FC236}">
                <a16:creationId xmlns:a16="http://schemas.microsoft.com/office/drawing/2014/main" id="{5DCF4319-A7F8-F29D-1AF1-E3D10BEBF0D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C8FE572-34EE-B646-0E5F-2C8A1F8DD04A}"/>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1613741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215F3-1CD2-8EF9-F397-E58355E4A4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0208B6A-04D6-691B-A5B9-8836E595001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2EAFECB-9EB7-3CF6-6557-A9AA9C06A0D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18F7658-6BB4-3293-4E5E-C5524C42E215}"/>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6" name="Alt Bilgi Yer Tutucusu 5">
            <a:extLst>
              <a:ext uri="{FF2B5EF4-FFF2-40B4-BE49-F238E27FC236}">
                <a16:creationId xmlns:a16="http://schemas.microsoft.com/office/drawing/2014/main" id="{12CDD453-2916-2777-C379-12206B5742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B483C4-DAD8-96B2-EE20-A07D980455D6}"/>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348500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572B99-0383-0DFC-E183-69CE1BC0CB4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13547D7-C375-8F39-C8C7-D8595814C9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93DF8A5-28AF-8BE6-2895-2C7CE7E7668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774723E-BA1B-51B2-3941-EF1700359F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A1836FD-2258-7B51-5FF8-164C0BE7F26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35B089D-C7F4-15CE-A609-585D9FDA0350}"/>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8" name="Alt Bilgi Yer Tutucusu 7">
            <a:extLst>
              <a:ext uri="{FF2B5EF4-FFF2-40B4-BE49-F238E27FC236}">
                <a16:creationId xmlns:a16="http://schemas.microsoft.com/office/drawing/2014/main" id="{44DBEDBF-38BF-AD8A-6B0A-8C8AE78100B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30612A7-6233-4961-20C0-F62DA3F94DE2}"/>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62334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F8A80F-121F-0334-7496-6D22B856C78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D3D8FD2-8EE2-A0A0-13A4-339921ADB6D3}"/>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4" name="Alt Bilgi Yer Tutucusu 3">
            <a:extLst>
              <a:ext uri="{FF2B5EF4-FFF2-40B4-BE49-F238E27FC236}">
                <a16:creationId xmlns:a16="http://schemas.microsoft.com/office/drawing/2014/main" id="{400CE679-D5ED-AFC4-D180-B983E1D945C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4EC4D35-A7AB-19B0-91A3-792133C7B836}"/>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622441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AD94D23-A34E-BB58-D646-96DF1F217E1D}"/>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3" name="Alt Bilgi Yer Tutucusu 2">
            <a:extLst>
              <a:ext uri="{FF2B5EF4-FFF2-40B4-BE49-F238E27FC236}">
                <a16:creationId xmlns:a16="http://schemas.microsoft.com/office/drawing/2014/main" id="{C48B6C31-F190-55D2-D255-90731D3954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4C50E18-5CC3-5C51-7C05-A6275583349D}"/>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3188724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BED632-FA5D-D7EA-42D7-799304EA694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E523501-DB35-508C-86CB-8441018ABC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38B6900-E954-9329-CE90-29D4EA721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060B319-2D29-60DA-B77F-773CD68FC5C5}"/>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6" name="Alt Bilgi Yer Tutucusu 5">
            <a:extLst>
              <a:ext uri="{FF2B5EF4-FFF2-40B4-BE49-F238E27FC236}">
                <a16:creationId xmlns:a16="http://schemas.microsoft.com/office/drawing/2014/main" id="{8CC60DF5-8C88-793E-343F-D9028BD395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9C1CECD-8179-BEE5-6230-DA48104BD158}"/>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740143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8C81D4-AAD3-1024-499C-9B527456B96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E1ECE4C-250D-32E7-B649-E2E6E17FBD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4E191392-6269-2E9A-FA5C-12691D491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A61D93B-3B1B-D48B-89BF-CD8B506781DE}"/>
              </a:ext>
            </a:extLst>
          </p:cNvPr>
          <p:cNvSpPr>
            <a:spLocks noGrp="1"/>
          </p:cNvSpPr>
          <p:nvPr>
            <p:ph type="dt" sz="half" idx="10"/>
          </p:nvPr>
        </p:nvSpPr>
        <p:spPr/>
        <p:txBody>
          <a:bodyPr/>
          <a:lstStyle/>
          <a:p>
            <a:fld id="{7F165CEB-76AB-4850-B9A4-FBB8BEF7DF04}" type="datetimeFigureOut">
              <a:rPr lang="tr-TR" smtClean="0"/>
              <a:t>17.09.2024</a:t>
            </a:fld>
            <a:endParaRPr lang="tr-TR"/>
          </a:p>
        </p:txBody>
      </p:sp>
      <p:sp>
        <p:nvSpPr>
          <p:cNvPr id="6" name="Alt Bilgi Yer Tutucusu 5">
            <a:extLst>
              <a:ext uri="{FF2B5EF4-FFF2-40B4-BE49-F238E27FC236}">
                <a16:creationId xmlns:a16="http://schemas.microsoft.com/office/drawing/2014/main" id="{5C3895E5-73CD-EBEA-8DA8-3A3E661E50B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BAB582-4B1B-8867-ABCF-6ED76D474F11}"/>
              </a:ext>
            </a:extLst>
          </p:cNvPr>
          <p:cNvSpPr>
            <a:spLocks noGrp="1"/>
          </p:cNvSpPr>
          <p:nvPr>
            <p:ph type="sldNum" sz="quarter" idx="12"/>
          </p:nvPr>
        </p:nvSpPr>
        <p:spPr/>
        <p:txBody>
          <a:bodyPr/>
          <a:lstStyle/>
          <a:p>
            <a:fld id="{E3AB26E6-9AC5-4293-89A5-6E84D4D806F9}" type="slidenum">
              <a:rPr lang="tr-TR" smtClean="0"/>
              <a:t>‹#›</a:t>
            </a:fld>
            <a:endParaRPr lang="tr-TR"/>
          </a:p>
        </p:txBody>
      </p:sp>
    </p:spTree>
    <p:extLst>
      <p:ext uri="{BB962C8B-B14F-4D97-AF65-F5344CB8AC3E}">
        <p14:creationId xmlns:p14="http://schemas.microsoft.com/office/powerpoint/2010/main" val="327503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5A0C83D-8243-E0D4-3DF2-45110FE280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3CF3AFB-9029-C5FE-3CF7-B92D98E192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F19E8A2-9919-4628-7436-F9F409A6A5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65CEB-76AB-4850-B9A4-FBB8BEF7DF04}" type="datetimeFigureOut">
              <a:rPr lang="tr-TR" smtClean="0"/>
              <a:t>17.09.2024</a:t>
            </a:fld>
            <a:endParaRPr lang="tr-TR"/>
          </a:p>
        </p:txBody>
      </p:sp>
      <p:sp>
        <p:nvSpPr>
          <p:cNvPr id="5" name="Alt Bilgi Yer Tutucusu 4">
            <a:extLst>
              <a:ext uri="{FF2B5EF4-FFF2-40B4-BE49-F238E27FC236}">
                <a16:creationId xmlns:a16="http://schemas.microsoft.com/office/drawing/2014/main" id="{ABA874CD-4045-7F6D-565F-FAB859564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E1A5F42-04F0-0463-374F-0E9377588E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B26E6-9AC5-4293-89A5-6E84D4D806F9}" type="slidenum">
              <a:rPr lang="tr-TR" smtClean="0"/>
              <a:t>‹#›</a:t>
            </a:fld>
            <a:endParaRPr lang="tr-TR"/>
          </a:p>
        </p:txBody>
      </p:sp>
    </p:spTree>
    <p:extLst>
      <p:ext uri="{BB962C8B-B14F-4D97-AF65-F5344CB8AC3E}">
        <p14:creationId xmlns:p14="http://schemas.microsoft.com/office/powerpoint/2010/main" val="3962650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gumi-uk.gov.t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www.muhasebetr.com/yazarlarimiz/fatihuzun/00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www.ticaret.gov.tr/ihracat/mevzuat/dahilde-isleme-rejimi"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tr.wikipedia.org/w/index.php?title=Dahilde_%C4%B0%C5%9Fleme_%C4%B0zin_Belgesi&amp;action=edit&amp;redlink=1"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tr.wikipedia.org/wiki/Avrupa_Birli%C4%9Fi"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solidFill>
            <a:schemeClr val="accent2">
              <a:lumMod val="20000"/>
              <a:lumOff val="80000"/>
            </a:schemeClr>
          </a:solidFill>
        </p:spPr>
        <p:txBody>
          <a:bodyPr>
            <a:normAutofit/>
          </a:bodyPr>
          <a:lstStyle/>
          <a:p>
            <a:pPr algn="ctr"/>
            <a:r>
              <a:rPr lang="tr-TR" sz="5400" b="1" dirty="0">
                <a:solidFill>
                  <a:srgbClr val="FF0000"/>
                </a:solidFill>
              </a:rPr>
              <a:t>GÜMRÜK İŞLEMLERİ/GİRİŞ</a:t>
            </a:r>
          </a:p>
        </p:txBody>
      </p:sp>
      <p:sp>
        <p:nvSpPr>
          <p:cNvPr id="3" name="İçerik Yer Tutucusu 2"/>
          <p:cNvSpPr>
            <a:spLocks noGrp="1"/>
          </p:cNvSpPr>
          <p:nvPr>
            <p:ph idx="1"/>
          </p:nvPr>
        </p:nvSpPr>
        <p:spPr>
          <a:solidFill>
            <a:schemeClr val="accent1"/>
          </a:solidFill>
        </p:spPr>
        <p:txBody>
          <a:bodyPr>
            <a:normAutofit/>
          </a:bodyPr>
          <a:lstStyle/>
          <a:p>
            <a:pPr algn="ctr"/>
            <a:r>
              <a:rPr lang="tr-TR" sz="8800" b="1" dirty="0">
                <a:solidFill>
                  <a:srgbClr val="FF0000"/>
                </a:solidFill>
              </a:rPr>
              <a:t>GÜMRÜK İŞLEMLERİ/GİRİŞ</a:t>
            </a:r>
            <a:endParaRPr lang="tr-TR" sz="8800" dirty="0"/>
          </a:p>
        </p:txBody>
      </p:sp>
      <p:sp>
        <p:nvSpPr>
          <p:cNvPr id="4" name="Veri Yer Tutucusu 3"/>
          <p:cNvSpPr>
            <a:spLocks noGrp="1"/>
          </p:cNvSpPr>
          <p:nvPr>
            <p:ph type="dt" sz="half" idx="10"/>
          </p:nvPr>
        </p:nvSpPr>
        <p:spPr/>
        <p:txBody>
          <a:bodyPr/>
          <a:lstStyle/>
          <a:p>
            <a:fld id="{BB980535-CBC3-4B90-B32A-30BCEC349675}"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1437720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2830" y="149902"/>
            <a:ext cx="11929262" cy="6550701"/>
          </a:xfrm>
        </p:spPr>
        <p:txBody>
          <a:bodyPr>
            <a:normAutofit/>
          </a:bodyPr>
          <a:lstStyle/>
          <a:p>
            <a:r>
              <a:rPr lang="tr-TR" dirty="0"/>
              <a:t>Ayrıca;</a:t>
            </a:r>
          </a:p>
          <a:p>
            <a:r>
              <a:rPr lang="tr-TR" dirty="0"/>
              <a:t>	</a:t>
            </a:r>
            <a:r>
              <a:rPr lang="tr-TR" sz="3200" b="1" dirty="0">
                <a:solidFill>
                  <a:srgbClr val="FF0000"/>
                </a:solidFill>
              </a:rPr>
              <a:t>a) Karar deyimi</a:t>
            </a:r>
            <a:r>
              <a:rPr lang="tr-TR" sz="3200" dirty="0"/>
              <a:t>, </a:t>
            </a:r>
          </a:p>
          <a:p>
            <a:r>
              <a:rPr lang="tr-TR" sz="3200" dirty="0"/>
              <a:t>Bağlayıcı Tarife Bilgisi  ve Bağlayıcı Menşe Bilgisi de dahil olmak üzere, gümrük idaresinin, </a:t>
            </a:r>
            <a:r>
              <a:rPr lang="tr-TR" sz="3200" dirty="0">
                <a:solidFill>
                  <a:srgbClr val="00B050"/>
                </a:solidFill>
              </a:rPr>
              <a:t>gümrük mevzuatı ile ilgili olarak;</a:t>
            </a:r>
          </a:p>
          <a:p>
            <a:r>
              <a:rPr lang="tr-TR" sz="3200" dirty="0">
                <a:solidFill>
                  <a:srgbClr val="00B050"/>
                </a:solidFill>
              </a:rPr>
              <a:t> </a:t>
            </a:r>
            <a:r>
              <a:rPr lang="tr-TR" sz="3200" b="1" u="sng" dirty="0">
                <a:solidFill>
                  <a:srgbClr val="0070C0"/>
                </a:solidFill>
              </a:rPr>
              <a:t>belirli bir konuda </a:t>
            </a:r>
            <a:r>
              <a:rPr lang="tr-TR" sz="3200" u="sng" dirty="0">
                <a:solidFill>
                  <a:srgbClr val="7030A0"/>
                </a:solidFill>
                <a:latin typeface="Aharoni"/>
              </a:rPr>
              <a:t>bir veya daha fazla kişi üzerinde hukuki sonuç doğuracak</a:t>
            </a:r>
            <a:r>
              <a:rPr lang="tr-TR" sz="3200" u="sng" dirty="0">
                <a:solidFill>
                  <a:srgbClr val="0070C0"/>
                </a:solidFill>
              </a:rPr>
              <a:t> idari tasarrufunu,</a:t>
            </a:r>
          </a:p>
          <a:p>
            <a:pPr algn="ctr"/>
            <a:r>
              <a:rPr lang="tr-TR" sz="3600" b="1" i="1" u="sng" dirty="0">
                <a:solidFill>
                  <a:srgbClr val="FF0000"/>
                </a:solidFill>
                <a:effectLst>
                  <a:outerShdw blurRad="38100" dist="38100" dir="2700000" algn="tl">
                    <a:srgbClr val="000000">
                      <a:alpha val="43137"/>
                    </a:srgbClr>
                  </a:outerShdw>
                </a:effectLst>
              </a:rPr>
              <a:t>b) Ticaret politikası önlemleri deyimi</a:t>
            </a:r>
            <a:r>
              <a:rPr lang="tr-TR" sz="3600" dirty="0"/>
              <a:t>, </a:t>
            </a:r>
          </a:p>
          <a:p>
            <a:r>
              <a:rPr lang="tr-TR" sz="3200" dirty="0"/>
              <a:t>gözetim veya korunma önlemleri, </a:t>
            </a:r>
          </a:p>
          <a:p>
            <a:r>
              <a:rPr lang="tr-TR" sz="3200" dirty="0"/>
              <a:t>miktar kısıtlamaları ve </a:t>
            </a:r>
          </a:p>
          <a:p>
            <a:r>
              <a:rPr lang="tr-TR" sz="3200" dirty="0"/>
              <a:t>ithalat veya ihracat yasaklamaları gibi </a:t>
            </a:r>
          </a:p>
          <a:p>
            <a:r>
              <a:rPr lang="tr-TR" sz="3200" b="1" i="1" dirty="0">
                <a:solidFill>
                  <a:srgbClr val="0070C0"/>
                </a:solidFill>
                <a:effectLst>
                  <a:outerShdw blurRad="38100" dist="38100" dir="2700000" algn="tl">
                    <a:srgbClr val="000000">
                      <a:alpha val="43137"/>
                    </a:srgbClr>
                  </a:outerShdw>
                </a:effectLst>
              </a:rPr>
              <a:t>eşyanın ithal ve ihracı ile ilgili hükümlerle belirlenmiş tarife dışı önlemleri</a:t>
            </a:r>
            <a:r>
              <a:rPr lang="tr-TR" sz="3200" dirty="0"/>
              <a:t>, </a:t>
            </a:r>
          </a:p>
        </p:txBody>
      </p:sp>
      <p:sp>
        <p:nvSpPr>
          <p:cNvPr id="2" name="Veri Yer Tutucusu 1"/>
          <p:cNvSpPr>
            <a:spLocks noGrp="1"/>
          </p:cNvSpPr>
          <p:nvPr>
            <p:ph type="dt" sz="half" idx="10"/>
          </p:nvPr>
        </p:nvSpPr>
        <p:spPr/>
        <p:txBody>
          <a:bodyPr/>
          <a:lstStyle/>
          <a:p>
            <a:fld id="{F9C8214B-AC94-49F7-81A9-BE2EBFEB8CEE}"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220379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4149" y="304800"/>
            <a:ext cx="11027391" cy="5872163"/>
          </a:xfrm>
        </p:spPr>
        <p:txBody>
          <a:bodyPr/>
          <a:lstStyle/>
          <a:p>
            <a:r>
              <a:rPr lang="tr-TR" sz="3200" b="1" dirty="0">
                <a:solidFill>
                  <a:srgbClr val="FF0000"/>
                </a:solidFill>
              </a:rPr>
              <a:t>c) Serbest dolaşımda bulunan eşya deyimi</a:t>
            </a:r>
            <a:r>
              <a:rPr lang="tr-TR" sz="3200" dirty="0"/>
              <a:t>,</a:t>
            </a:r>
          </a:p>
          <a:p>
            <a:r>
              <a:rPr lang="tr-TR" dirty="0"/>
              <a:t> </a:t>
            </a:r>
            <a:r>
              <a:rPr lang="tr-TR" sz="3200" dirty="0">
                <a:solidFill>
                  <a:srgbClr val="0070C0"/>
                </a:solidFill>
              </a:rPr>
              <a:t>Türkiye’nin taraf olduğu U.A. anlaşmalara ait hükümler saklı kalmak kaydıyla</a:t>
            </a:r>
            <a:r>
              <a:rPr lang="tr-TR" sz="3200" dirty="0"/>
              <a:t>, </a:t>
            </a:r>
          </a:p>
          <a:p>
            <a:r>
              <a:rPr lang="tr-TR" sz="3200" dirty="0"/>
              <a:t>serbest dolaşıma giriş rejimine tabi tutularak </a:t>
            </a:r>
            <a:r>
              <a:rPr lang="tr-TR" sz="3200" dirty="0">
                <a:solidFill>
                  <a:srgbClr val="FFC000"/>
                </a:solidFill>
              </a:rPr>
              <a:t>Türkiye Gümrük Bölgesine giren eşya ile üretiminde kullanılan girdilerin</a:t>
            </a:r>
            <a:r>
              <a:rPr lang="tr-TR" sz="3200" dirty="0"/>
              <a:t> </a:t>
            </a:r>
            <a:r>
              <a:rPr lang="tr-TR" sz="3200" u="sng" dirty="0">
                <a:solidFill>
                  <a:srgbClr val="0070C0"/>
                </a:solidFill>
              </a:rPr>
              <a:t>yerli olup olmadığına bakılmaksızın </a:t>
            </a:r>
            <a:r>
              <a:rPr lang="tr-TR" sz="3200" dirty="0"/>
              <a:t>4458 sayılı </a:t>
            </a:r>
            <a:r>
              <a:rPr lang="tr-TR" sz="3200" dirty="0" err="1"/>
              <a:t>GK.nun</a:t>
            </a:r>
            <a:r>
              <a:rPr lang="tr-TR" sz="3200" dirty="0"/>
              <a:t> 18 ve 19 uncu maddesi hükümlerine göre </a:t>
            </a:r>
            <a:r>
              <a:rPr lang="tr-TR" sz="3200" b="1" dirty="0">
                <a:solidFill>
                  <a:srgbClr val="FF0000"/>
                </a:solidFill>
              </a:rPr>
              <a:t>Türk menşeli sayılan eşyayı</a:t>
            </a:r>
          </a:p>
          <a:p>
            <a:endParaRPr lang="tr-TR" dirty="0"/>
          </a:p>
        </p:txBody>
      </p:sp>
      <p:sp>
        <p:nvSpPr>
          <p:cNvPr id="4" name="Veri Yer Tutucusu 3"/>
          <p:cNvSpPr>
            <a:spLocks noGrp="1"/>
          </p:cNvSpPr>
          <p:nvPr>
            <p:ph type="dt" sz="half" idx="10"/>
          </p:nvPr>
        </p:nvSpPr>
        <p:spPr/>
        <p:txBody>
          <a:bodyPr/>
          <a:lstStyle/>
          <a:p>
            <a:fld id="{3B87BE47-3BB0-4BAE-84DD-337E86E9534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3288917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4911" y="0"/>
            <a:ext cx="11887200" cy="6700603"/>
          </a:xfrm>
        </p:spPr>
        <p:txBody>
          <a:bodyPr>
            <a:normAutofit/>
          </a:bodyPr>
          <a:lstStyle/>
          <a:p>
            <a:endParaRPr lang="tr-TR" sz="3200" dirty="0">
              <a:solidFill>
                <a:srgbClr val="FF0000"/>
              </a:solidFill>
            </a:endParaRPr>
          </a:p>
          <a:p>
            <a:endParaRPr lang="tr-TR" sz="3200" b="1" dirty="0">
              <a:solidFill>
                <a:srgbClr val="FF0000"/>
              </a:solidFill>
            </a:endParaRPr>
          </a:p>
          <a:p>
            <a:r>
              <a:rPr lang="tr-TR" sz="3200" b="1" dirty="0">
                <a:solidFill>
                  <a:srgbClr val="FF0000"/>
                </a:solidFill>
              </a:rPr>
              <a:t>d) Gümrük statüsü deyimi</a:t>
            </a:r>
            <a:r>
              <a:rPr lang="tr-TR" sz="3200" dirty="0">
                <a:solidFill>
                  <a:srgbClr val="FF0000"/>
                </a:solidFill>
              </a:rPr>
              <a:t>,</a:t>
            </a:r>
          </a:p>
          <a:p>
            <a:r>
              <a:rPr lang="tr-TR" sz="3200" dirty="0"/>
              <a:t> eşyanın Türkiye Gümrük Bölgesinde </a:t>
            </a:r>
            <a:r>
              <a:rPr lang="tr-TR" sz="3200" dirty="0">
                <a:solidFill>
                  <a:srgbClr val="FFC000"/>
                </a:solidFill>
              </a:rPr>
              <a:t>serbest dolaşıma girmiş olup olmadığı yönünden durumunu, (</a:t>
            </a:r>
            <a:r>
              <a:rPr lang="tr-TR" sz="3200" dirty="0">
                <a:solidFill>
                  <a:srgbClr val="00B050"/>
                </a:solidFill>
              </a:rPr>
              <a:t>girmiş mi girmemiş mi</a:t>
            </a:r>
            <a:r>
              <a:rPr lang="tr-TR" sz="3200" dirty="0">
                <a:solidFill>
                  <a:srgbClr val="FFC000"/>
                </a:solidFill>
              </a:rPr>
              <a:t>?)</a:t>
            </a:r>
          </a:p>
          <a:p>
            <a:r>
              <a:rPr lang="tr-TR" sz="3200" b="1" dirty="0">
                <a:solidFill>
                  <a:srgbClr val="FF0000"/>
                </a:solidFill>
              </a:rPr>
              <a:t>e) Gümrük vergileri deyimi</a:t>
            </a:r>
            <a:r>
              <a:rPr lang="tr-TR" sz="3200" dirty="0"/>
              <a:t>, </a:t>
            </a:r>
          </a:p>
          <a:p>
            <a:r>
              <a:rPr lang="tr-TR" sz="3200" dirty="0"/>
              <a:t>yürürlükteki hükümler uyarınca </a:t>
            </a:r>
            <a:r>
              <a:rPr lang="tr-TR" sz="3200" dirty="0">
                <a:solidFill>
                  <a:srgbClr val="0070C0"/>
                </a:solidFill>
              </a:rPr>
              <a:t>eşyaya uygulanan ithalat vergilerinin ya da ihracat vergilerinin tümünü,</a:t>
            </a:r>
          </a:p>
          <a:p>
            <a:endParaRPr lang="tr-TR" dirty="0"/>
          </a:p>
          <a:p>
            <a:endParaRPr lang="tr-TR" dirty="0"/>
          </a:p>
        </p:txBody>
      </p:sp>
      <p:sp>
        <p:nvSpPr>
          <p:cNvPr id="2" name="Veri Yer Tutucusu 1"/>
          <p:cNvSpPr>
            <a:spLocks noGrp="1"/>
          </p:cNvSpPr>
          <p:nvPr>
            <p:ph type="dt" sz="half" idx="10"/>
          </p:nvPr>
        </p:nvSpPr>
        <p:spPr/>
        <p:txBody>
          <a:bodyPr/>
          <a:lstStyle/>
          <a:p>
            <a:fld id="{B2638386-50D1-4FFD-841D-24E338BFB065}"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3419792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527" y="221673"/>
            <a:ext cx="11118273" cy="5955290"/>
          </a:xfrm>
        </p:spPr>
        <p:txBody>
          <a:bodyPr/>
          <a:lstStyle/>
          <a:p>
            <a:endParaRPr lang="tr-TR" b="1" dirty="0">
              <a:solidFill>
                <a:srgbClr val="FF0000"/>
              </a:solidFill>
            </a:endParaRPr>
          </a:p>
          <a:p>
            <a:r>
              <a:rPr lang="tr-TR" sz="3200" b="1" dirty="0">
                <a:solidFill>
                  <a:srgbClr val="FF0000"/>
                </a:solidFill>
              </a:rPr>
              <a:t>f) İthalat vergileri deyimi;</a:t>
            </a:r>
          </a:p>
          <a:p>
            <a:endParaRPr lang="tr-TR" sz="3200" b="1" dirty="0">
              <a:solidFill>
                <a:srgbClr val="FF0000"/>
              </a:solidFill>
            </a:endParaRPr>
          </a:p>
          <a:p>
            <a:r>
              <a:rPr lang="tr-TR" sz="3200" dirty="0"/>
              <a:t>	1) Eşyanın ithalatıyla ilgili olarak alınması gereken gümrük vergilerini ve gümrük vergisine eş etkili bütün mali yükleri,</a:t>
            </a:r>
          </a:p>
          <a:p>
            <a:endParaRPr lang="tr-TR" sz="3200" dirty="0"/>
          </a:p>
          <a:p>
            <a:r>
              <a:rPr lang="tr-TR" sz="3200" dirty="0"/>
              <a:t>	2) Tarım politikası veya işlenmiş tarım ürünleriyle ilgili özel düzenlemeler çerçevesinde alınan ithalat vergilerini,</a:t>
            </a:r>
          </a:p>
          <a:p>
            <a:endParaRPr lang="tr-TR" dirty="0"/>
          </a:p>
        </p:txBody>
      </p:sp>
      <p:sp>
        <p:nvSpPr>
          <p:cNvPr id="4" name="Veri Yer Tutucusu 3"/>
          <p:cNvSpPr>
            <a:spLocks noGrp="1"/>
          </p:cNvSpPr>
          <p:nvPr>
            <p:ph type="dt" sz="half" idx="10"/>
          </p:nvPr>
        </p:nvSpPr>
        <p:spPr/>
        <p:txBody>
          <a:bodyPr/>
          <a:lstStyle/>
          <a:p>
            <a:fld id="{3BDC7851-4F9D-4F33-AB6D-E5D23CE1646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3574511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9920"/>
            <a:ext cx="12037102" cy="6738079"/>
          </a:xfrm>
        </p:spPr>
        <p:txBody>
          <a:bodyPr>
            <a:normAutofit/>
          </a:bodyPr>
          <a:lstStyle/>
          <a:p>
            <a:r>
              <a:rPr lang="tr-TR" dirty="0">
                <a:solidFill>
                  <a:srgbClr val="FF0000"/>
                </a:solidFill>
              </a:rPr>
              <a:t> </a:t>
            </a:r>
            <a:r>
              <a:rPr lang="tr-TR" sz="3500" b="1" dirty="0">
                <a:solidFill>
                  <a:srgbClr val="FF0000"/>
                </a:solidFill>
              </a:rPr>
              <a:t>g) İhracat vergileri deyimi;</a:t>
            </a:r>
          </a:p>
          <a:p>
            <a:r>
              <a:rPr lang="tr-TR" sz="3500" dirty="0"/>
              <a:t>1) Eşyanın ihracatıyla ilgili olarak alınması gereken gümrük vergilerini ve gümrük vergisine eş etkili bütün mali yükleri,</a:t>
            </a:r>
          </a:p>
          <a:p>
            <a:r>
              <a:rPr lang="tr-TR" sz="3500" dirty="0"/>
              <a:t>2) Tarım politikası veya işlenmiş tarım ürünleriyle ilgili özel düzenlemeler çerçevesinde alınan ihracat vergilerini,</a:t>
            </a:r>
          </a:p>
          <a:p>
            <a:endParaRPr lang="tr-TR" sz="3500" dirty="0"/>
          </a:p>
          <a:p>
            <a:r>
              <a:rPr lang="tr-TR" sz="3500" b="1" dirty="0">
                <a:solidFill>
                  <a:srgbClr val="FF0000"/>
                </a:solidFill>
              </a:rPr>
              <a:t>h) Yükümlü deyimi</a:t>
            </a:r>
            <a:r>
              <a:rPr lang="tr-TR" sz="3500" dirty="0"/>
              <a:t>, </a:t>
            </a:r>
          </a:p>
          <a:p>
            <a:r>
              <a:rPr lang="tr-TR" sz="3500" dirty="0"/>
              <a:t>gümrük yükümlülüklerini yerine getirmekle sorumlu bütün kişileri,</a:t>
            </a:r>
          </a:p>
          <a:p>
            <a:pPr marL="0" indent="0">
              <a:buNone/>
            </a:pPr>
            <a:endParaRPr lang="tr-TR" sz="3500" dirty="0"/>
          </a:p>
          <a:p>
            <a:r>
              <a:rPr lang="tr-TR" sz="3500" dirty="0"/>
              <a:t>	</a:t>
            </a:r>
          </a:p>
        </p:txBody>
      </p:sp>
      <p:sp>
        <p:nvSpPr>
          <p:cNvPr id="2" name="Veri Yer Tutucusu 1"/>
          <p:cNvSpPr>
            <a:spLocks noGrp="1"/>
          </p:cNvSpPr>
          <p:nvPr>
            <p:ph type="dt" sz="half" idx="10"/>
          </p:nvPr>
        </p:nvSpPr>
        <p:spPr/>
        <p:txBody>
          <a:bodyPr/>
          <a:lstStyle/>
          <a:p>
            <a:fld id="{CC16F7E9-FB6D-46A5-8CF9-1777C200482B}"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102807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382" y="235527"/>
            <a:ext cx="11526982" cy="6206837"/>
          </a:xfrm>
        </p:spPr>
        <p:txBody>
          <a:bodyPr>
            <a:normAutofit/>
          </a:bodyPr>
          <a:lstStyle/>
          <a:p>
            <a:r>
              <a:rPr lang="tr-TR" sz="3200" b="1" dirty="0">
                <a:solidFill>
                  <a:srgbClr val="FF0000"/>
                </a:solidFill>
              </a:rPr>
              <a:t>ı) Gümrük yükümlülüğü deyimi</a:t>
            </a:r>
            <a:r>
              <a:rPr lang="tr-TR" sz="3200" dirty="0"/>
              <a:t>, </a:t>
            </a:r>
          </a:p>
          <a:p>
            <a:r>
              <a:rPr lang="tr-TR" sz="3200" dirty="0"/>
              <a:t>bir kişinin yürürlükteki mevzuat uyarınca </a:t>
            </a:r>
            <a:r>
              <a:rPr lang="tr-TR" sz="3200" dirty="0">
                <a:solidFill>
                  <a:srgbClr val="0070C0"/>
                </a:solidFill>
              </a:rPr>
              <a:t>ithalat ya da ihracat vergisi ödeme yükümlülüğünü, </a:t>
            </a:r>
          </a:p>
          <a:p>
            <a:pPr marL="0" indent="0">
              <a:buNone/>
            </a:pPr>
            <a:endParaRPr lang="tr-TR" sz="3200" dirty="0"/>
          </a:p>
          <a:p>
            <a:r>
              <a:rPr lang="tr-TR" sz="3200" b="1" dirty="0">
                <a:solidFill>
                  <a:srgbClr val="FF0000"/>
                </a:solidFill>
              </a:rPr>
              <a:t>i) Gümrük gözetimi deyimi</a:t>
            </a:r>
            <a:r>
              <a:rPr lang="tr-TR" sz="3200" dirty="0"/>
              <a:t>, </a:t>
            </a:r>
          </a:p>
          <a:p>
            <a:r>
              <a:rPr lang="tr-TR" sz="3200" dirty="0"/>
              <a:t>gümrük mevzuatına ve gereken hallerde gümrük gözetimi altındaki eşyaya uygulanacak diğer hükümlere uyulmasını sağlamak üzere </a:t>
            </a:r>
            <a:r>
              <a:rPr lang="tr-TR" sz="3200" dirty="0">
                <a:solidFill>
                  <a:srgbClr val="0070C0"/>
                </a:solidFill>
              </a:rPr>
              <a:t>gümrük idareleri tarafından genel olarak uygulanan işlemleri, </a:t>
            </a:r>
          </a:p>
          <a:p>
            <a:endParaRPr lang="tr-TR" sz="3200" dirty="0"/>
          </a:p>
        </p:txBody>
      </p:sp>
      <p:sp>
        <p:nvSpPr>
          <p:cNvPr id="4" name="Veri Yer Tutucusu 3"/>
          <p:cNvSpPr>
            <a:spLocks noGrp="1"/>
          </p:cNvSpPr>
          <p:nvPr>
            <p:ph type="dt" sz="half" idx="10"/>
          </p:nvPr>
        </p:nvSpPr>
        <p:spPr/>
        <p:txBody>
          <a:bodyPr/>
          <a:lstStyle/>
          <a:p>
            <a:fld id="{776FA396-2158-4281-B843-E06F8541A0DC}"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1131192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9921"/>
            <a:ext cx="12037102" cy="6550702"/>
          </a:xfrm>
        </p:spPr>
        <p:txBody>
          <a:bodyPr/>
          <a:lstStyle/>
          <a:p>
            <a:r>
              <a:rPr lang="tr-TR" sz="3200" b="1" dirty="0">
                <a:solidFill>
                  <a:srgbClr val="FF0000"/>
                </a:solidFill>
              </a:rPr>
              <a:t>j) Gümrük denetimi deyimi</a:t>
            </a:r>
            <a:r>
              <a:rPr lang="tr-TR" sz="3200" dirty="0"/>
              <a:t>, </a:t>
            </a:r>
          </a:p>
          <a:p>
            <a:r>
              <a:rPr lang="tr-TR" sz="3200" u="sng" dirty="0">
                <a:solidFill>
                  <a:srgbClr val="0070C0"/>
                </a:solidFill>
              </a:rPr>
              <a:t>gümrük mevzuatına ve gereken hallerde gümrük gözetimi altındaki eşyaya uygulanacak diğer hükümlere uyulmasını sağlamak üzere</a:t>
            </a:r>
            <a:r>
              <a:rPr lang="tr-TR" sz="3200" dirty="0"/>
              <a:t>;</a:t>
            </a:r>
          </a:p>
          <a:p>
            <a:r>
              <a:rPr lang="tr-TR" sz="3200" dirty="0"/>
              <a:t> eşyanın muayenesini, </a:t>
            </a:r>
          </a:p>
          <a:p>
            <a:r>
              <a:rPr lang="tr-TR" sz="3200" dirty="0"/>
              <a:t>belgelerin varlığının ve gerçekliğinin kanıtlanmasını, </a:t>
            </a:r>
          </a:p>
          <a:p>
            <a:r>
              <a:rPr lang="tr-TR" sz="3200" dirty="0"/>
              <a:t>işletme hesaplarının, defterlerinin ve diğer yazılı belgelerin tetkikini,</a:t>
            </a:r>
          </a:p>
          <a:p>
            <a:r>
              <a:rPr lang="tr-TR" sz="3200" dirty="0"/>
              <a:t> nakil araçlarının kontrolünü, </a:t>
            </a:r>
          </a:p>
          <a:p>
            <a:r>
              <a:rPr lang="tr-TR" sz="3200" dirty="0"/>
              <a:t>bagajların ve kişilerin yanlarında ya da üstlerinde taşıdıkları eşyanın kontrolünü,</a:t>
            </a:r>
          </a:p>
          <a:p>
            <a:r>
              <a:rPr lang="tr-TR" sz="3200" dirty="0"/>
              <a:t> idari araştırmalar vb. diğer işlemlerin yapılması gibi, özel işlemlerin yerine getirilmesini,</a:t>
            </a:r>
          </a:p>
          <a:p>
            <a:pPr marL="0" indent="0">
              <a:buNone/>
            </a:pPr>
            <a:endParaRPr lang="tr-TR" dirty="0"/>
          </a:p>
          <a:p>
            <a:endParaRPr lang="tr-TR" dirty="0"/>
          </a:p>
        </p:txBody>
      </p:sp>
      <p:sp>
        <p:nvSpPr>
          <p:cNvPr id="2" name="Veri Yer Tutucusu 1"/>
          <p:cNvSpPr>
            <a:spLocks noGrp="1"/>
          </p:cNvSpPr>
          <p:nvPr>
            <p:ph type="dt" sz="half" idx="10"/>
          </p:nvPr>
        </p:nvSpPr>
        <p:spPr/>
        <p:txBody>
          <a:bodyPr/>
          <a:lstStyle/>
          <a:p>
            <a:fld id="{51A7409B-1F7C-40A4-98ED-D2A32F94BBF7}"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3847986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898" y="178747"/>
            <a:ext cx="10768083" cy="6012071"/>
          </a:xfrm>
        </p:spPr>
        <p:txBody>
          <a:bodyPr>
            <a:normAutofit fontScale="85000" lnSpcReduction="20000"/>
          </a:bodyPr>
          <a:lstStyle/>
          <a:p>
            <a:r>
              <a:rPr lang="tr-TR" sz="3800" b="1" dirty="0">
                <a:solidFill>
                  <a:srgbClr val="FF0000"/>
                </a:solidFill>
              </a:rPr>
              <a:t>k) Eşyanın gümrükçe onaylanmış bir işlem veya kullanıma tabi tutulması deyimi</a:t>
            </a:r>
            <a:r>
              <a:rPr lang="tr-TR" sz="3800" b="1" dirty="0"/>
              <a:t>,</a:t>
            </a:r>
          </a:p>
          <a:p>
            <a:r>
              <a:rPr lang="tr-TR" sz="3800" dirty="0"/>
              <a:t> eşyanın,</a:t>
            </a:r>
          </a:p>
          <a:p>
            <a:r>
              <a:rPr lang="tr-TR" sz="3800" dirty="0"/>
              <a:t>1) Bir gümrük rejimine tabi tutulmasını,</a:t>
            </a:r>
          </a:p>
          <a:p>
            <a:pPr marL="0" indent="0">
              <a:buNone/>
            </a:pPr>
            <a:r>
              <a:rPr lang="tr-TR" sz="3800" dirty="0"/>
              <a:t> </a:t>
            </a:r>
          </a:p>
          <a:p>
            <a:r>
              <a:rPr lang="tr-TR" sz="3800" dirty="0"/>
              <a:t>2) Bir serbest bölgeye girmesini,</a:t>
            </a:r>
          </a:p>
          <a:p>
            <a:pPr marL="0" indent="0">
              <a:buNone/>
            </a:pPr>
            <a:endParaRPr lang="tr-TR" sz="3800" dirty="0"/>
          </a:p>
          <a:p>
            <a:r>
              <a:rPr lang="tr-TR" sz="3800" dirty="0"/>
              <a:t>3) Türkiye Gümrük Bölgesi dışına yeniden ihracını,</a:t>
            </a:r>
          </a:p>
          <a:p>
            <a:pPr marL="0" indent="0">
              <a:buNone/>
            </a:pPr>
            <a:endParaRPr lang="tr-TR" sz="3800" dirty="0"/>
          </a:p>
          <a:p>
            <a:r>
              <a:rPr lang="tr-TR" sz="3800" dirty="0"/>
              <a:t>4) İmhasını,</a:t>
            </a:r>
          </a:p>
          <a:p>
            <a:pPr marL="0" indent="0">
              <a:buNone/>
            </a:pPr>
            <a:endParaRPr lang="tr-TR" sz="3800" dirty="0"/>
          </a:p>
          <a:p>
            <a:r>
              <a:rPr lang="tr-TR" sz="3800" dirty="0"/>
              <a:t>5) Gümrüğe terk edilmesini,</a:t>
            </a:r>
          </a:p>
          <a:p>
            <a:r>
              <a:rPr lang="tr-TR" sz="3500" dirty="0"/>
              <a:t> </a:t>
            </a:r>
          </a:p>
          <a:p>
            <a:endParaRPr lang="tr-TR" dirty="0"/>
          </a:p>
        </p:txBody>
      </p:sp>
      <p:sp>
        <p:nvSpPr>
          <p:cNvPr id="2" name="Veri Yer Tutucusu 1"/>
          <p:cNvSpPr>
            <a:spLocks noGrp="1"/>
          </p:cNvSpPr>
          <p:nvPr>
            <p:ph type="dt" sz="half" idx="10"/>
          </p:nvPr>
        </p:nvSpPr>
        <p:spPr/>
        <p:txBody>
          <a:bodyPr/>
          <a:lstStyle/>
          <a:p>
            <a:fld id="{83C0A8C1-23E4-429A-BD4C-D9D0513C2B0A}"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2861375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9921" y="164892"/>
            <a:ext cx="11233879" cy="6520721"/>
          </a:xfrm>
        </p:spPr>
        <p:txBody>
          <a:bodyPr>
            <a:normAutofit/>
          </a:bodyPr>
          <a:lstStyle/>
          <a:p>
            <a:r>
              <a:rPr lang="tr-TR" sz="3200" b="1" dirty="0">
                <a:solidFill>
                  <a:srgbClr val="FF0000"/>
                </a:solidFill>
              </a:rPr>
              <a:t>l) Gümrük rejimi deyimi;</a:t>
            </a:r>
          </a:p>
          <a:p>
            <a:r>
              <a:rPr lang="tr-TR" sz="3200" dirty="0"/>
              <a:t>1) Serbest dolaşıma giriş rejimini,</a:t>
            </a:r>
          </a:p>
          <a:p>
            <a:r>
              <a:rPr lang="tr-TR" sz="3200" dirty="0"/>
              <a:t>2) Transit rejimini,</a:t>
            </a:r>
          </a:p>
          <a:p>
            <a:r>
              <a:rPr lang="tr-TR" sz="3200" dirty="0"/>
              <a:t>3) Gümrük antrepo rejimini,</a:t>
            </a:r>
          </a:p>
          <a:p>
            <a:r>
              <a:rPr lang="tr-TR" sz="3200" dirty="0"/>
              <a:t>4) Dahilde işleme rejimini,</a:t>
            </a:r>
          </a:p>
          <a:p>
            <a:r>
              <a:rPr lang="tr-TR" sz="3200" dirty="0"/>
              <a:t>5) Gümrük kontrolü altında işleme rejimini,</a:t>
            </a:r>
          </a:p>
          <a:p>
            <a:r>
              <a:rPr lang="tr-TR" sz="3200" dirty="0"/>
              <a:t>6) Geçici ithalat rejimini,</a:t>
            </a:r>
          </a:p>
          <a:p>
            <a:r>
              <a:rPr lang="tr-TR" sz="3200" dirty="0"/>
              <a:t>7) Hariçte işleme rejimini</a:t>
            </a:r>
          </a:p>
          <a:p>
            <a:r>
              <a:rPr lang="tr-TR" sz="3200" dirty="0"/>
              <a:t>8) İhracat rejimini,</a:t>
            </a:r>
          </a:p>
          <a:p>
            <a:endParaRPr lang="tr-TR" dirty="0"/>
          </a:p>
        </p:txBody>
      </p:sp>
      <p:sp>
        <p:nvSpPr>
          <p:cNvPr id="2" name="Veri Yer Tutucusu 1"/>
          <p:cNvSpPr>
            <a:spLocks noGrp="1"/>
          </p:cNvSpPr>
          <p:nvPr>
            <p:ph type="dt" sz="half" idx="10"/>
          </p:nvPr>
        </p:nvSpPr>
        <p:spPr/>
        <p:txBody>
          <a:bodyPr/>
          <a:lstStyle/>
          <a:p>
            <a:fld id="{1994A54A-03DF-4151-B1BD-DB702610833E}"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2817502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buNone/>
            </a:pPr>
            <a:endParaRPr lang="tr-TR" dirty="0"/>
          </a:p>
          <a:p>
            <a:r>
              <a:rPr lang="tr-TR" dirty="0"/>
              <a:t>	</a:t>
            </a:r>
            <a:r>
              <a:rPr lang="tr-TR" sz="3200" b="1" dirty="0">
                <a:solidFill>
                  <a:srgbClr val="FF0000"/>
                </a:solidFill>
              </a:rPr>
              <a:t>m) Gümrük beyanı deyimi</a:t>
            </a:r>
            <a:r>
              <a:rPr lang="tr-TR" sz="3200" dirty="0"/>
              <a:t>, </a:t>
            </a:r>
          </a:p>
          <a:p>
            <a:r>
              <a:rPr lang="tr-TR" sz="3200" dirty="0"/>
              <a:t>belirlenen usul ve esaslar çerçevesinde </a:t>
            </a:r>
            <a:r>
              <a:rPr lang="tr-TR" sz="3200" b="1" dirty="0">
                <a:solidFill>
                  <a:srgbClr val="00B050"/>
                </a:solidFill>
              </a:rPr>
              <a:t>eşyanın bir gümrük rejimine tabi tutulması talebinde </a:t>
            </a:r>
            <a:r>
              <a:rPr lang="tr-TR" sz="3200" dirty="0">
                <a:solidFill>
                  <a:srgbClr val="0070C0"/>
                </a:solidFill>
              </a:rPr>
              <a:t>bulunulmasını,</a:t>
            </a:r>
          </a:p>
          <a:p>
            <a:r>
              <a:rPr lang="tr-TR" sz="3200" dirty="0"/>
              <a:t>	</a:t>
            </a:r>
            <a:r>
              <a:rPr lang="tr-TR" sz="3200" b="1" dirty="0">
                <a:solidFill>
                  <a:srgbClr val="FF0000"/>
                </a:solidFill>
              </a:rPr>
              <a:t>n) Beyan sahibi deyimi</a:t>
            </a:r>
            <a:r>
              <a:rPr lang="tr-TR" sz="3200" dirty="0"/>
              <a:t>, </a:t>
            </a:r>
          </a:p>
          <a:p>
            <a:r>
              <a:rPr lang="tr-TR" sz="3200" dirty="0"/>
              <a:t>kendi adına beyanda bulunan kişiyi veya adına beyanda bulunulan kişiyi, </a:t>
            </a:r>
          </a:p>
          <a:p>
            <a:r>
              <a:rPr lang="tr-TR" sz="3200" dirty="0"/>
              <a:t>	</a:t>
            </a:r>
            <a:r>
              <a:rPr lang="tr-TR" sz="3200" b="1" dirty="0">
                <a:solidFill>
                  <a:srgbClr val="FF0000"/>
                </a:solidFill>
              </a:rPr>
              <a:t>o) Eşyanın gümrüğe sunulması deyimi</a:t>
            </a:r>
            <a:r>
              <a:rPr lang="tr-TR" sz="3200" dirty="0"/>
              <a:t>, </a:t>
            </a:r>
            <a:r>
              <a:rPr lang="tr-TR" dirty="0"/>
              <a:t>gümrük idaresine ya da gümrükçe tayin edilen veya uygun görülen herhangi bir yere getirilmesi üzerine</a:t>
            </a:r>
            <a:r>
              <a:rPr lang="tr-TR" sz="3200" dirty="0"/>
              <a:t>, </a:t>
            </a:r>
            <a:r>
              <a:rPr lang="tr-TR" sz="3200" dirty="0">
                <a:solidFill>
                  <a:srgbClr val="0070C0"/>
                </a:solidFill>
              </a:rPr>
              <a:t>belirlenen usul ve esaslara uygun olarak gümrük idarelerine yapılan bildirimi</a:t>
            </a:r>
            <a:r>
              <a:rPr lang="tr-TR" sz="3200" dirty="0"/>
              <a:t>,</a:t>
            </a:r>
          </a:p>
          <a:p>
            <a:r>
              <a:rPr lang="tr-TR" sz="3200" dirty="0"/>
              <a:t>	</a:t>
            </a:r>
          </a:p>
        </p:txBody>
      </p:sp>
      <p:sp>
        <p:nvSpPr>
          <p:cNvPr id="2" name="Veri Yer Tutucusu 1"/>
          <p:cNvSpPr>
            <a:spLocks noGrp="1"/>
          </p:cNvSpPr>
          <p:nvPr>
            <p:ph type="dt" sz="half" idx="10"/>
          </p:nvPr>
        </p:nvSpPr>
        <p:spPr/>
        <p:txBody>
          <a:bodyPr/>
          <a:lstStyle/>
          <a:p>
            <a:fld id="{C0D67DF1-1113-4703-94ED-AF0451373C79}"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19</a:t>
            </a:fld>
            <a:endParaRPr lang="tr-TR">
              <a:solidFill>
                <a:prstClr val="black">
                  <a:tint val="75000"/>
                </a:prstClr>
              </a:solidFill>
            </a:endParaRPr>
          </a:p>
        </p:txBody>
      </p:sp>
    </p:spTree>
    <p:extLst>
      <p:ext uri="{BB962C8B-B14F-4D97-AF65-F5344CB8AC3E}">
        <p14:creationId xmlns:p14="http://schemas.microsoft.com/office/powerpoint/2010/main" val="2263537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br>
              <a:rPr lang="tr-TR" dirty="0"/>
            </a:br>
            <a:r>
              <a:rPr lang="tr-TR" dirty="0">
                <a:solidFill>
                  <a:srgbClr val="FF0000"/>
                </a:solidFill>
                <a:latin typeface="Bauhaus 93" panose="04030905020B02020C02" pitchFamily="82" charset="0"/>
              </a:rPr>
              <a:t>1. BÖLÜM</a:t>
            </a:r>
            <a:br>
              <a:rPr lang="tr-TR" dirty="0">
                <a:solidFill>
                  <a:srgbClr val="FF0000"/>
                </a:solidFill>
                <a:latin typeface="Bauhaus 93" panose="04030905020B02020C02" pitchFamily="82" charset="0"/>
              </a:rPr>
            </a:br>
            <a:endParaRPr lang="tr-TR" dirty="0">
              <a:solidFill>
                <a:srgbClr val="FF0000"/>
              </a:solidFill>
              <a:latin typeface="Bauhaus 93" panose="04030905020B02020C02" pitchFamily="82" charset="0"/>
            </a:endParaRPr>
          </a:p>
        </p:txBody>
      </p:sp>
      <p:sp>
        <p:nvSpPr>
          <p:cNvPr id="4" name="Veri Yer Tutucusu 3"/>
          <p:cNvSpPr>
            <a:spLocks noGrp="1"/>
          </p:cNvSpPr>
          <p:nvPr>
            <p:ph type="dt" sz="half" idx="10"/>
          </p:nvPr>
        </p:nvSpPr>
        <p:spPr/>
        <p:txBody>
          <a:bodyPr/>
          <a:lstStyle/>
          <a:p>
            <a:fld id="{4F1351EA-9D88-44C7-A638-739262C3FC9C}"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2795558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6364" y="332509"/>
            <a:ext cx="11007436" cy="5844454"/>
          </a:xfrm>
        </p:spPr>
        <p:txBody>
          <a:bodyPr/>
          <a:lstStyle/>
          <a:p>
            <a:r>
              <a:rPr lang="tr-TR" sz="3200" b="1" dirty="0">
                <a:solidFill>
                  <a:srgbClr val="FF0000"/>
                </a:solidFill>
              </a:rPr>
              <a:t>ö) Eşyanın teslimi deyimi</a:t>
            </a:r>
            <a:r>
              <a:rPr lang="tr-TR" sz="3200" dirty="0"/>
              <a:t>, </a:t>
            </a:r>
          </a:p>
          <a:p>
            <a:r>
              <a:rPr lang="tr-TR" sz="3200" dirty="0"/>
              <a:t>eşyanın tabi tutulduğu gümrük rejimiyle öngörülen amaçlar doğrultusunda </a:t>
            </a:r>
            <a:r>
              <a:rPr lang="tr-TR" sz="3200" b="1" dirty="0">
                <a:solidFill>
                  <a:srgbClr val="00B050"/>
                </a:solidFill>
              </a:rPr>
              <a:t>gümrük idarelerince ilgilisine teslimini,</a:t>
            </a:r>
          </a:p>
          <a:p>
            <a:r>
              <a:rPr lang="tr-TR" sz="3200" b="1" dirty="0">
                <a:solidFill>
                  <a:srgbClr val="FF0000"/>
                </a:solidFill>
              </a:rPr>
              <a:t>p) Rejim hak sahibi deyimi</a:t>
            </a:r>
            <a:r>
              <a:rPr lang="tr-TR" sz="3200" dirty="0"/>
              <a:t>, </a:t>
            </a:r>
          </a:p>
          <a:p>
            <a:r>
              <a:rPr lang="tr-TR" sz="3200" dirty="0"/>
              <a:t>gümrük beyanını yapan veya hesabına gümrük beyanı yapılan kişiyi veya bu kişiye ait bir </a:t>
            </a:r>
            <a:r>
              <a:rPr lang="tr-TR" sz="3200" b="1" dirty="0">
                <a:solidFill>
                  <a:srgbClr val="00B050"/>
                </a:solidFill>
              </a:rPr>
              <a:t>gümrük rejimi ile ilgili hakların ve yükümlülüklerin devredildiği kişiyi,</a:t>
            </a:r>
          </a:p>
          <a:p>
            <a:r>
              <a:rPr lang="tr-TR" sz="3200" b="1" dirty="0">
                <a:solidFill>
                  <a:srgbClr val="FF0000"/>
                </a:solidFill>
              </a:rPr>
              <a:t>r) İzin hak sahibi deyimi</a:t>
            </a:r>
            <a:r>
              <a:rPr lang="tr-TR" sz="3200" dirty="0"/>
              <a:t>,</a:t>
            </a:r>
          </a:p>
          <a:p>
            <a:r>
              <a:rPr lang="tr-TR" sz="3200" dirty="0"/>
              <a:t> kendisine bir izin verilen kişiyi,</a:t>
            </a:r>
          </a:p>
          <a:p>
            <a:endParaRPr lang="tr-TR" dirty="0"/>
          </a:p>
        </p:txBody>
      </p:sp>
      <p:sp>
        <p:nvSpPr>
          <p:cNvPr id="4" name="Veri Yer Tutucusu 3"/>
          <p:cNvSpPr>
            <a:spLocks noGrp="1"/>
          </p:cNvSpPr>
          <p:nvPr>
            <p:ph type="dt" sz="half" idx="10"/>
          </p:nvPr>
        </p:nvSpPr>
        <p:spPr/>
        <p:txBody>
          <a:bodyPr/>
          <a:lstStyle/>
          <a:p>
            <a:fld id="{398812FB-C337-4C6B-9F0B-48E82D9478DB}"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20</a:t>
            </a:fld>
            <a:endParaRPr lang="tr-TR">
              <a:solidFill>
                <a:prstClr val="black">
                  <a:tint val="75000"/>
                </a:prstClr>
              </a:solidFill>
            </a:endParaRPr>
          </a:p>
        </p:txBody>
      </p:sp>
    </p:spTree>
    <p:extLst>
      <p:ext uri="{BB962C8B-B14F-4D97-AF65-F5344CB8AC3E}">
        <p14:creationId xmlns:p14="http://schemas.microsoft.com/office/powerpoint/2010/main" val="3599120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901" y="179882"/>
            <a:ext cx="11827239" cy="6535711"/>
          </a:xfrm>
        </p:spPr>
        <p:txBody>
          <a:bodyPr>
            <a:normAutofit lnSpcReduction="10000"/>
          </a:bodyPr>
          <a:lstStyle/>
          <a:p>
            <a:r>
              <a:rPr lang="tr-TR" sz="3200" b="1" dirty="0">
                <a:solidFill>
                  <a:srgbClr val="FF0000"/>
                </a:solidFill>
              </a:rPr>
              <a:t>s) </a:t>
            </a:r>
            <a:r>
              <a:rPr lang="tr-TR" sz="3200" b="1" dirty="0" err="1">
                <a:solidFill>
                  <a:srgbClr val="FF0000"/>
                </a:solidFill>
              </a:rPr>
              <a:t>Elleçleme</a:t>
            </a:r>
            <a:r>
              <a:rPr lang="tr-TR" sz="3200" b="1" dirty="0">
                <a:solidFill>
                  <a:srgbClr val="FF0000"/>
                </a:solidFill>
              </a:rPr>
              <a:t> deyimi</a:t>
            </a:r>
            <a:r>
              <a:rPr lang="tr-TR" sz="3200" dirty="0"/>
              <a:t>, </a:t>
            </a:r>
          </a:p>
          <a:p>
            <a:r>
              <a:rPr lang="tr-TR" sz="3200" dirty="0"/>
              <a:t>gümrük gözetimi altındaki </a:t>
            </a:r>
            <a:r>
              <a:rPr lang="tr-TR" sz="3200" dirty="0">
                <a:solidFill>
                  <a:srgbClr val="00B050"/>
                </a:solidFill>
                <a:latin typeface="Arial Black" pitchFamily="34" charset="0"/>
              </a:rPr>
              <a:t>eşyanın asli niteliklerini değiştirmeden;</a:t>
            </a:r>
          </a:p>
          <a:p>
            <a:r>
              <a:rPr lang="tr-TR" sz="3200" dirty="0">
                <a:solidFill>
                  <a:srgbClr val="00B050"/>
                </a:solidFill>
                <a:latin typeface="Arial Black" pitchFamily="34" charset="0"/>
              </a:rPr>
              <a:t> </a:t>
            </a:r>
            <a:r>
              <a:rPr lang="tr-TR" sz="3200" dirty="0">
                <a:solidFill>
                  <a:srgbClr val="0070C0"/>
                </a:solidFill>
              </a:rPr>
              <a:t>istiflenmesi,</a:t>
            </a:r>
          </a:p>
          <a:p>
            <a:r>
              <a:rPr lang="tr-TR" sz="3200" dirty="0">
                <a:solidFill>
                  <a:srgbClr val="0070C0"/>
                </a:solidFill>
              </a:rPr>
              <a:t> yerinin değiştirilmesi,</a:t>
            </a:r>
          </a:p>
          <a:p>
            <a:r>
              <a:rPr lang="tr-TR" sz="3200" dirty="0">
                <a:solidFill>
                  <a:srgbClr val="0070C0"/>
                </a:solidFill>
              </a:rPr>
              <a:t> büyük kaplardan küçük kaplara aktarılması,</a:t>
            </a:r>
          </a:p>
          <a:p>
            <a:r>
              <a:rPr lang="tr-TR" sz="3200" dirty="0">
                <a:solidFill>
                  <a:srgbClr val="0070C0"/>
                </a:solidFill>
              </a:rPr>
              <a:t> kapların yenilenmesi veya tamiri,</a:t>
            </a:r>
          </a:p>
          <a:p>
            <a:r>
              <a:rPr lang="tr-TR" sz="3200" dirty="0">
                <a:solidFill>
                  <a:srgbClr val="0070C0"/>
                </a:solidFill>
              </a:rPr>
              <a:t> havalandırılması,</a:t>
            </a:r>
          </a:p>
          <a:p>
            <a:r>
              <a:rPr lang="tr-TR" sz="3200" dirty="0">
                <a:solidFill>
                  <a:srgbClr val="0070C0"/>
                </a:solidFill>
              </a:rPr>
              <a:t> kalburlanması,</a:t>
            </a:r>
          </a:p>
          <a:p>
            <a:r>
              <a:rPr lang="tr-TR" sz="3200" dirty="0">
                <a:solidFill>
                  <a:srgbClr val="0070C0"/>
                </a:solidFill>
              </a:rPr>
              <a:t> karıştırılması </a:t>
            </a:r>
            <a:r>
              <a:rPr lang="tr-TR" sz="3200" dirty="0"/>
              <a:t>vb. işlemleri,</a:t>
            </a:r>
          </a:p>
          <a:p>
            <a:r>
              <a:rPr lang="tr-TR" sz="3200" b="1" dirty="0">
                <a:solidFill>
                  <a:srgbClr val="FF0000"/>
                </a:solidFill>
              </a:rPr>
              <a:t>ş) Eşya deyimi</a:t>
            </a:r>
            <a:r>
              <a:rPr lang="tr-TR" sz="3200" dirty="0"/>
              <a:t>, </a:t>
            </a:r>
          </a:p>
          <a:p>
            <a:r>
              <a:rPr lang="tr-TR" sz="3200" dirty="0"/>
              <a:t>her türlü madde, ürün ve değeri,</a:t>
            </a:r>
          </a:p>
          <a:p>
            <a:endParaRPr lang="tr-TR" dirty="0"/>
          </a:p>
        </p:txBody>
      </p:sp>
      <p:sp>
        <p:nvSpPr>
          <p:cNvPr id="2" name="Veri Yer Tutucusu 1"/>
          <p:cNvSpPr>
            <a:spLocks noGrp="1"/>
          </p:cNvSpPr>
          <p:nvPr>
            <p:ph type="dt" sz="half" idx="10"/>
          </p:nvPr>
        </p:nvSpPr>
        <p:spPr/>
        <p:txBody>
          <a:bodyPr/>
          <a:lstStyle/>
          <a:p>
            <a:fld id="{5E8CB107-9360-4895-A523-229BE912850C}"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21</a:t>
            </a:fld>
            <a:endParaRPr lang="tr-TR">
              <a:solidFill>
                <a:prstClr val="black">
                  <a:tint val="75000"/>
                </a:prstClr>
              </a:solidFill>
            </a:endParaRPr>
          </a:p>
        </p:txBody>
      </p:sp>
    </p:spTree>
    <p:extLst>
      <p:ext uri="{BB962C8B-B14F-4D97-AF65-F5344CB8AC3E}">
        <p14:creationId xmlns:p14="http://schemas.microsoft.com/office/powerpoint/2010/main" val="72883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6518" y="537882"/>
            <a:ext cx="10977282" cy="5639081"/>
          </a:xfrm>
        </p:spPr>
        <p:txBody>
          <a:bodyPr>
            <a:normAutofit/>
          </a:bodyPr>
          <a:lstStyle/>
          <a:p>
            <a:r>
              <a:rPr lang="tr-TR" sz="3200" b="1" dirty="0">
                <a:solidFill>
                  <a:srgbClr val="FF0000"/>
                </a:solidFill>
              </a:rPr>
              <a:t>t) Gümrük işlemlerinin bitirilmesi deyimi</a:t>
            </a:r>
            <a:r>
              <a:rPr lang="tr-TR" sz="3200" dirty="0"/>
              <a:t>, </a:t>
            </a:r>
          </a:p>
          <a:p>
            <a:r>
              <a:rPr lang="tr-TR" sz="3200" b="1" dirty="0">
                <a:solidFill>
                  <a:srgbClr val="0070C0"/>
                </a:solidFill>
              </a:rPr>
              <a:t>eşyaya ait vergilerin;</a:t>
            </a:r>
          </a:p>
          <a:p>
            <a:r>
              <a:rPr lang="tr-TR" sz="3200" dirty="0"/>
              <a:t> </a:t>
            </a:r>
            <a:r>
              <a:rPr lang="tr-TR" sz="3200" dirty="0">
                <a:solidFill>
                  <a:srgbClr val="00B050"/>
                </a:solidFill>
              </a:rPr>
              <a:t>ödenmesini ,</a:t>
            </a:r>
          </a:p>
          <a:p>
            <a:r>
              <a:rPr lang="tr-TR" sz="3200" dirty="0"/>
              <a:t>veya </a:t>
            </a:r>
            <a:r>
              <a:rPr lang="tr-TR" sz="3200" dirty="0">
                <a:solidFill>
                  <a:srgbClr val="00B050"/>
                </a:solidFill>
              </a:rPr>
              <a:t>kaldırılmasını</a:t>
            </a:r>
            <a:r>
              <a:rPr lang="tr-TR" sz="3200" dirty="0"/>
              <a:t> </a:t>
            </a:r>
          </a:p>
          <a:p>
            <a:r>
              <a:rPr lang="tr-TR" sz="3200" dirty="0"/>
              <a:t>veya </a:t>
            </a:r>
            <a:r>
              <a:rPr lang="tr-TR" sz="3200" dirty="0">
                <a:solidFill>
                  <a:srgbClr val="00B050"/>
                </a:solidFill>
              </a:rPr>
              <a:t>teminata bağlanmasını </a:t>
            </a:r>
          </a:p>
          <a:p>
            <a:r>
              <a:rPr lang="tr-TR" sz="3200" dirty="0"/>
              <a:t>veya </a:t>
            </a:r>
            <a:r>
              <a:rPr lang="tr-TR" sz="3200" dirty="0">
                <a:solidFill>
                  <a:srgbClr val="00B050"/>
                </a:solidFill>
              </a:rPr>
              <a:t>beyannamenin iptal edilmesini</a:t>
            </a:r>
          </a:p>
          <a:p>
            <a:r>
              <a:rPr lang="tr-TR" sz="3200" dirty="0"/>
              <a:t> veya </a:t>
            </a:r>
            <a:r>
              <a:rPr lang="tr-TR" sz="3200" dirty="0">
                <a:solidFill>
                  <a:srgbClr val="00B050"/>
                </a:solidFill>
              </a:rPr>
              <a:t>eşyanın gümrüğe terk edilmesini</a:t>
            </a:r>
          </a:p>
          <a:p>
            <a:r>
              <a:rPr lang="tr-TR" sz="3200" dirty="0"/>
              <a:t> veya </a:t>
            </a:r>
            <a:r>
              <a:rPr lang="tr-TR" sz="3200" dirty="0">
                <a:solidFill>
                  <a:srgbClr val="00B050"/>
                </a:solidFill>
              </a:rPr>
              <a:t>imhasını </a:t>
            </a:r>
          </a:p>
          <a:p>
            <a:r>
              <a:rPr lang="tr-TR" sz="3200" dirty="0"/>
              <a:t>veya </a:t>
            </a:r>
            <a:r>
              <a:rPr lang="tr-TR" sz="3200" dirty="0">
                <a:solidFill>
                  <a:srgbClr val="00B050"/>
                </a:solidFill>
              </a:rPr>
              <a:t>müsadere</a:t>
            </a:r>
            <a:r>
              <a:rPr lang="tr-TR" sz="3200" dirty="0"/>
              <a:t> </a:t>
            </a:r>
            <a:r>
              <a:rPr lang="tr-TR" sz="1200" dirty="0"/>
              <a:t>(</a:t>
            </a:r>
            <a:r>
              <a:rPr lang="tr-TR" sz="1200" b="1" dirty="0"/>
              <a:t> Müsadere</a:t>
            </a:r>
            <a:r>
              <a:rPr lang="tr-TR" sz="1200" dirty="0"/>
              <a:t>, bir şeyin mülkiyetinin devlete geçmesini </a:t>
            </a:r>
            <a:r>
              <a:rPr lang="tr-TR" sz="1200" dirty="0" err="1"/>
              <a:t>sonuçlayan</a:t>
            </a:r>
            <a:r>
              <a:rPr lang="tr-TR" sz="1200" dirty="0"/>
              <a:t> bir yaptırımdır) </a:t>
            </a:r>
          </a:p>
          <a:p>
            <a:r>
              <a:rPr lang="tr-TR" dirty="0"/>
              <a:t>edilmesini	İfade eder. </a:t>
            </a:r>
          </a:p>
          <a:p>
            <a:endParaRPr lang="tr-TR" dirty="0"/>
          </a:p>
        </p:txBody>
      </p:sp>
      <p:sp>
        <p:nvSpPr>
          <p:cNvPr id="4" name="Veri Yer Tutucusu 3"/>
          <p:cNvSpPr>
            <a:spLocks noGrp="1"/>
          </p:cNvSpPr>
          <p:nvPr>
            <p:ph type="dt" sz="half" idx="10"/>
          </p:nvPr>
        </p:nvSpPr>
        <p:spPr/>
        <p:txBody>
          <a:bodyPr/>
          <a:lstStyle/>
          <a:p>
            <a:fld id="{C2615002-9B70-4EA3-AA05-9BF2C5F96A8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22</a:t>
            </a:fld>
            <a:endParaRPr lang="tr-TR">
              <a:solidFill>
                <a:prstClr val="black">
                  <a:tint val="75000"/>
                </a:prstClr>
              </a:solidFill>
            </a:endParaRPr>
          </a:p>
        </p:txBody>
      </p:sp>
    </p:spTree>
    <p:extLst>
      <p:ext uri="{BB962C8B-B14F-4D97-AF65-F5344CB8AC3E}">
        <p14:creationId xmlns:p14="http://schemas.microsoft.com/office/powerpoint/2010/main" val="1905937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4000" dirty="0">
                <a:solidFill>
                  <a:srgbClr val="FF0000"/>
                </a:solidFill>
                <a:latin typeface="Bauhaus 93" panose="04030905020B02020C02" pitchFamily="82" charset="0"/>
              </a:rPr>
              <a:t>2. BÖLÜM</a:t>
            </a:r>
            <a:br>
              <a:rPr lang="tr-TR" sz="4000" dirty="0">
                <a:solidFill>
                  <a:srgbClr val="FF0000"/>
                </a:solidFill>
                <a:latin typeface="Bauhaus 93" panose="04030905020B02020C02" pitchFamily="82" charset="0"/>
              </a:rPr>
            </a:br>
            <a:endParaRPr lang="tr-TR" dirty="0"/>
          </a:p>
        </p:txBody>
      </p:sp>
      <p:sp>
        <p:nvSpPr>
          <p:cNvPr id="4" name="Veri Yer Tutucusu 3"/>
          <p:cNvSpPr>
            <a:spLocks noGrp="1"/>
          </p:cNvSpPr>
          <p:nvPr>
            <p:ph type="dt" sz="half" idx="10"/>
          </p:nvPr>
        </p:nvSpPr>
        <p:spPr/>
        <p:txBody>
          <a:bodyPr/>
          <a:lstStyle/>
          <a:p>
            <a:fld id="{50D09638-3ADA-41BB-933D-66E142EC210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23</a:t>
            </a:fld>
            <a:endParaRPr lang="tr-TR">
              <a:solidFill>
                <a:prstClr val="black">
                  <a:tint val="75000"/>
                </a:prstClr>
              </a:solidFill>
            </a:endParaRPr>
          </a:p>
        </p:txBody>
      </p:sp>
      <p:pic>
        <p:nvPicPr>
          <p:cNvPr id="7" name="Resim 6"/>
          <p:cNvPicPr>
            <a:picLocks noChangeAspect="1"/>
          </p:cNvPicPr>
          <p:nvPr/>
        </p:nvPicPr>
        <p:blipFill>
          <a:blip r:embed="rId2"/>
          <a:stretch>
            <a:fillRect/>
          </a:stretch>
        </p:blipFill>
        <p:spPr>
          <a:xfrm>
            <a:off x="767634" y="1188526"/>
            <a:ext cx="10656732" cy="4480948"/>
          </a:xfrm>
          <a:prstGeom prst="rect">
            <a:avLst/>
          </a:prstGeom>
        </p:spPr>
      </p:pic>
    </p:spTree>
    <p:extLst>
      <p:ext uri="{BB962C8B-B14F-4D97-AF65-F5344CB8AC3E}">
        <p14:creationId xmlns:p14="http://schemas.microsoft.com/office/powerpoint/2010/main" val="292155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solidFill>
                  <a:srgbClr val="FF0000"/>
                </a:solidFill>
              </a:rPr>
              <a:t>2. BÖLÜM</a:t>
            </a:r>
          </a:p>
          <a:p>
            <a:pPr algn="ctr"/>
            <a:r>
              <a:rPr lang="tr-TR" b="1" dirty="0">
                <a:solidFill>
                  <a:srgbClr val="0070C0"/>
                </a:solidFill>
              </a:rPr>
              <a:t>BİRİNCİ AYIRIM</a:t>
            </a:r>
          </a:p>
        </p:txBody>
      </p:sp>
      <p:sp>
        <p:nvSpPr>
          <p:cNvPr id="4" name="Veri Yer Tutucusu 3"/>
          <p:cNvSpPr>
            <a:spLocks noGrp="1"/>
          </p:cNvSpPr>
          <p:nvPr>
            <p:ph type="dt" sz="half" idx="10"/>
          </p:nvPr>
        </p:nvSpPr>
        <p:spPr/>
        <p:txBody>
          <a:bodyPr/>
          <a:lstStyle/>
          <a:p>
            <a:fld id="{410FAF8F-ED9C-450C-919C-338EE22A952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24</a:t>
            </a:fld>
            <a:endParaRPr lang="tr-TR">
              <a:solidFill>
                <a:prstClr val="black">
                  <a:tint val="75000"/>
                </a:prstClr>
              </a:solidFill>
            </a:endParaRPr>
          </a:p>
        </p:txBody>
      </p:sp>
    </p:spTree>
    <p:extLst>
      <p:ext uri="{BB962C8B-B14F-4D97-AF65-F5344CB8AC3E}">
        <p14:creationId xmlns:p14="http://schemas.microsoft.com/office/powerpoint/2010/main" val="3528064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9843" y="365125"/>
            <a:ext cx="11617377" cy="1325563"/>
          </a:xfrm>
        </p:spPr>
        <p:txBody>
          <a:bodyPr>
            <a:normAutofit/>
          </a:bodyPr>
          <a:lstStyle/>
          <a:p>
            <a:br>
              <a:rPr lang="tr-TR" dirty="0"/>
            </a:br>
            <a:endParaRPr lang="tr-TR" dirty="0"/>
          </a:p>
        </p:txBody>
      </p:sp>
      <p:sp>
        <p:nvSpPr>
          <p:cNvPr id="3" name="İçerik Yer Tutucusu 2"/>
          <p:cNvSpPr>
            <a:spLocks noGrp="1"/>
          </p:cNvSpPr>
          <p:nvPr>
            <p:ph idx="1"/>
          </p:nvPr>
        </p:nvSpPr>
        <p:spPr>
          <a:xfrm>
            <a:off x="239843" y="177420"/>
            <a:ext cx="11827239" cy="6568153"/>
          </a:xfrm>
        </p:spPr>
        <p:txBody>
          <a:bodyPr>
            <a:normAutofit/>
          </a:bodyPr>
          <a:lstStyle/>
          <a:p>
            <a:pPr algn="ctr"/>
            <a:r>
              <a:rPr lang="tr-TR" b="1" dirty="0">
                <a:solidFill>
                  <a:srgbClr val="FF0000"/>
                </a:solidFill>
              </a:rPr>
              <a:t>2. BÖLÜM  </a:t>
            </a:r>
          </a:p>
          <a:p>
            <a:pPr algn="ctr"/>
            <a:r>
              <a:rPr lang="tr-TR" b="1" dirty="0">
                <a:solidFill>
                  <a:srgbClr val="0070C0"/>
                </a:solidFill>
              </a:rPr>
              <a:t>BİRİNCİ AYIRIM </a:t>
            </a:r>
            <a:endParaRPr lang="tr-TR" dirty="0">
              <a:solidFill>
                <a:srgbClr val="0070C0"/>
              </a:solidFill>
            </a:endParaRPr>
          </a:p>
          <a:p>
            <a:r>
              <a:rPr lang="tr-TR" sz="3200" b="1" dirty="0">
                <a:solidFill>
                  <a:srgbClr val="00B050"/>
                </a:solidFill>
              </a:rPr>
              <a:t>Temsil Hakkı</a:t>
            </a:r>
            <a:endParaRPr lang="tr-TR" sz="3200" dirty="0">
              <a:solidFill>
                <a:srgbClr val="00B050"/>
              </a:solidFill>
            </a:endParaRPr>
          </a:p>
          <a:p>
            <a:r>
              <a:rPr lang="tr-TR" sz="3200" b="1" dirty="0"/>
              <a:t>Temsil</a:t>
            </a:r>
            <a:endParaRPr lang="tr-TR" sz="3200" dirty="0"/>
          </a:p>
          <a:p>
            <a:r>
              <a:rPr lang="tr-TR" sz="3200" b="1" dirty="0"/>
              <a:t>	Madde 4-</a:t>
            </a:r>
            <a:r>
              <a:rPr lang="tr-TR" sz="3200" dirty="0"/>
              <a:t> </a:t>
            </a:r>
            <a:r>
              <a:rPr lang="tr-TR" sz="3200" u="sng" dirty="0">
                <a:solidFill>
                  <a:srgbClr val="00B050"/>
                </a:solidFill>
              </a:rPr>
              <a:t>Bütün kişiler </a:t>
            </a:r>
            <a:r>
              <a:rPr lang="tr-TR" sz="3200" dirty="0"/>
              <a:t>gümrük mevzuatı ile öngörülen tasarrufları ve </a:t>
            </a:r>
            <a:r>
              <a:rPr lang="tr-TR" sz="3200" u="sng" dirty="0">
                <a:solidFill>
                  <a:srgbClr val="00B050"/>
                </a:solidFill>
              </a:rPr>
              <a:t>işlemleri gerçekleştirmek üzere</a:t>
            </a:r>
            <a:r>
              <a:rPr lang="tr-TR" sz="3200" dirty="0"/>
              <a:t>, gümrük idarelerindeki işleri için </a:t>
            </a:r>
            <a:r>
              <a:rPr lang="tr-TR" sz="3200" dirty="0">
                <a:solidFill>
                  <a:srgbClr val="00B0F0"/>
                </a:solidFill>
              </a:rPr>
              <a:t>696 </a:t>
            </a:r>
            <a:r>
              <a:rPr lang="tr-TR" sz="3200" dirty="0" err="1">
                <a:solidFill>
                  <a:srgbClr val="00B0F0"/>
                </a:solidFill>
              </a:rPr>
              <a:t>ncı</a:t>
            </a:r>
            <a:r>
              <a:rPr lang="tr-TR" sz="3200" dirty="0">
                <a:solidFill>
                  <a:srgbClr val="00B0F0"/>
                </a:solidFill>
              </a:rPr>
              <a:t> madde hükmü saklı kalmak koşuluyla </a:t>
            </a:r>
            <a:r>
              <a:rPr lang="tr-TR" sz="3200" u="sng" dirty="0">
                <a:solidFill>
                  <a:srgbClr val="00B050"/>
                </a:solidFill>
              </a:rPr>
              <a:t>bir temsilci tayin edebilirler.</a:t>
            </a:r>
          </a:p>
          <a:p>
            <a:r>
              <a:rPr lang="tr-TR" sz="3200" dirty="0"/>
              <a:t>	</a:t>
            </a:r>
            <a:r>
              <a:rPr lang="tr-TR" sz="3200" dirty="0">
                <a:solidFill>
                  <a:srgbClr val="002060"/>
                </a:solidFill>
                <a:latin typeface="Aparajita" pitchFamily="34" charset="0"/>
                <a:cs typeface="Aparajita" pitchFamily="34" charset="0"/>
              </a:rPr>
              <a:t>Transit taşımacılık yapan veya arızi olarak beyanda bulunan kişiler hariç olmak üzere</a:t>
            </a:r>
            <a:r>
              <a:rPr lang="tr-TR" sz="3200" dirty="0"/>
              <a:t>, </a:t>
            </a:r>
          </a:p>
          <a:p>
            <a:r>
              <a:rPr lang="tr-TR" sz="3200" b="1" dirty="0">
                <a:solidFill>
                  <a:srgbClr val="FF0000"/>
                </a:solidFill>
              </a:rPr>
              <a:t>temsilci :</a:t>
            </a:r>
            <a:r>
              <a:rPr lang="tr-TR" sz="3200" dirty="0">
                <a:solidFill>
                  <a:srgbClr val="FF0000"/>
                </a:solidFill>
              </a:rPr>
              <a:t>Türkiye Gümrük Bölgesinde yerleşik bulunan kişilerdir. </a:t>
            </a:r>
          </a:p>
          <a:p>
            <a:r>
              <a:rPr lang="tr-TR" sz="3200" dirty="0"/>
              <a:t>	</a:t>
            </a:r>
          </a:p>
        </p:txBody>
      </p:sp>
      <p:sp>
        <p:nvSpPr>
          <p:cNvPr id="4" name="Veri Yer Tutucusu 3"/>
          <p:cNvSpPr>
            <a:spLocks noGrp="1"/>
          </p:cNvSpPr>
          <p:nvPr>
            <p:ph type="dt" sz="half" idx="10"/>
          </p:nvPr>
        </p:nvSpPr>
        <p:spPr/>
        <p:txBody>
          <a:bodyPr/>
          <a:lstStyle/>
          <a:p>
            <a:fld id="{67038286-809E-4C0A-9B4D-349C01F785F7}"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25</a:t>
            </a:fld>
            <a:endParaRPr lang="tr-TR">
              <a:solidFill>
                <a:prstClr val="black">
                  <a:tint val="75000"/>
                </a:prstClr>
              </a:solidFill>
            </a:endParaRPr>
          </a:p>
        </p:txBody>
      </p:sp>
    </p:spTree>
    <p:extLst>
      <p:ext uri="{BB962C8B-B14F-4D97-AF65-F5344CB8AC3E}">
        <p14:creationId xmlns:p14="http://schemas.microsoft.com/office/powerpoint/2010/main" val="685110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9843" y="365125"/>
            <a:ext cx="11617377" cy="1325563"/>
          </a:xfrm>
        </p:spPr>
        <p:txBody>
          <a:bodyPr>
            <a:normAutofit/>
          </a:bodyPr>
          <a:lstStyle/>
          <a:p>
            <a:br>
              <a:rPr lang="tr-TR" dirty="0"/>
            </a:br>
            <a:endParaRPr lang="tr-TR" dirty="0"/>
          </a:p>
        </p:txBody>
      </p:sp>
      <p:sp>
        <p:nvSpPr>
          <p:cNvPr id="3" name="İçerik Yer Tutucusu 2"/>
          <p:cNvSpPr>
            <a:spLocks noGrp="1"/>
          </p:cNvSpPr>
          <p:nvPr>
            <p:ph idx="1"/>
          </p:nvPr>
        </p:nvSpPr>
        <p:spPr>
          <a:xfrm>
            <a:off x="838200" y="365124"/>
            <a:ext cx="10515600" cy="6380449"/>
          </a:xfrm>
        </p:spPr>
        <p:txBody>
          <a:bodyPr>
            <a:normAutofit/>
          </a:bodyPr>
          <a:lstStyle/>
          <a:p>
            <a:pPr marL="0" indent="0" algn="ctr">
              <a:buNone/>
            </a:pPr>
            <a:endParaRPr lang="tr-TR" b="1" dirty="0">
              <a:solidFill>
                <a:srgbClr val="FF0000"/>
              </a:solidFill>
            </a:endParaRPr>
          </a:p>
          <a:p>
            <a:pPr algn="ctr"/>
            <a:r>
              <a:rPr lang="tr-TR" sz="3200" b="1" dirty="0">
                <a:solidFill>
                  <a:srgbClr val="00B050"/>
                </a:solidFill>
              </a:rPr>
              <a:t>Temsil Hakkı</a:t>
            </a:r>
            <a:endParaRPr lang="tr-TR" sz="3200" dirty="0">
              <a:solidFill>
                <a:srgbClr val="00B050"/>
              </a:solidFill>
            </a:endParaRPr>
          </a:p>
          <a:p>
            <a:pPr algn="ctr"/>
            <a:r>
              <a:rPr lang="tr-TR" sz="3200" dirty="0"/>
              <a:t>	</a:t>
            </a:r>
            <a:r>
              <a:rPr lang="tr-TR" sz="3200" b="1" i="1" u="sng" dirty="0">
                <a:solidFill>
                  <a:srgbClr val="00B0F0"/>
                </a:solidFill>
              </a:rPr>
              <a:t>Temsil, doğrudan veya dolaylı olabilir</a:t>
            </a:r>
            <a:r>
              <a:rPr lang="tr-TR" sz="3200" b="1" i="1" u="sng" dirty="0"/>
              <a:t>. </a:t>
            </a:r>
          </a:p>
          <a:p>
            <a:r>
              <a:rPr lang="tr-TR" sz="3200" b="1" dirty="0">
                <a:solidFill>
                  <a:srgbClr val="7030A0"/>
                </a:solidFill>
              </a:rPr>
              <a:t>Doğrudan temsil </a:t>
            </a:r>
            <a:r>
              <a:rPr lang="tr-TR" sz="3200" b="1" dirty="0">
                <a:solidFill>
                  <a:srgbClr val="FF0000"/>
                </a:solidFill>
              </a:rPr>
              <a:t>durumunda ;</a:t>
            </a:r>
          </a:p>
          <a:p>
            <a:r>
              <a:rPr lang="tr-TR" sz="3200" b="1" u="sng" dirty="0">
                <a:solidFill>
                  <a:srgbClr val="FF0000"/>
                </a:solidFill>
              </a:rPr>
              <a:t>Temsilci </a:t>
            </a:r>
            <a:r>
              <a:rPr lang="tr-TR" sz="3200" b="1" dirty="0">
                <a:latin typeface="Algerian" panose="04020705040A02060702" pitchFamily="82" charset="0"/>
              </a:rPr>
              <a:t>başkasının adına </a:t>
            </a:r>
            <a:r>
              <a:rPr lang="tr-TR" sz="3200" dirty="0"/>
              <a:t>hareket eder. </a:t>
            </a:r>
          </a:p>
          <a:p>
            <a:endParaRPr lang="tr-TR" sz="3200" dirty="0"/>
          </a:p>
          <a:p>
            <a:r>
              <a:rPr lang="tr-TR" sz="3200" dirty="0">
                <a:solidFill>
                  <a:srgbClr val="FF0000"/>
                </a:solidFill>
              </a:rPr>
              <a:t>Dolaylı temsil durumunda ise</a:t>
            </a:r>
            <a:r>
              <a:rPr lang="tr-TR" sz="3200" dirty="0"/>
              <a:t>, </a:t>
            </a:r>
          </a:p>
          <a:p>
            <a:r>
              <a:rPr lang="tr-TR" sz="3200" b="1" u="sng" dirty="0">
                <a:solidFill>
                  <a:srgbClr val="FF0000"/>
                </a:solidFill>
              </a:rPr>
              <a:t>Temsilci </a:t>
            </a:r>
            <a:r>
              <a:rPr lang="tr-TR" sz="3200" b="1" dirty="0">
                <a:solidFill>
                  <a:srgbClr val="002060"/>
                </a:solidFill>
                <a:latin typeface="Algerian" panose="04020705040A02060702" pitchFamily="82" charset="0"/>
              </a:rPr>
              <a:t>kendi adına</a:t>
            </a:r>
            <a:r>
              <a:rPr lang="tr-TR" sz="3200" dirty="0"/>
              <a:t>, </a:t>
            </a:r>
            <a:r>
              <a:rPr lang="tr-TR" sz="3200" b="1" dirty="0">
                <a:solidFill>
                  <a:srgbClr val="92D050"/>
                </a:solidFill>
              </a:rPr>
              <a:t>ancak başkasının hesabına </a:t>
            </a:r>
            <a:r>
              <a:rPr lang="tr-TR" sz="3200" dirty="0"/>
              <a:t>hareket eder *********************************</a:t>
            </a:r>
          </a:p>
        </p:txBody>
      </p:sp>
      <p:sp>
        <p:nvSpPr>
          <p:cNvPr id="4" name="Veri Yer Tutucusu 3"/>
          <p:cNvSpPr>
            <a:spLocks noGrp="1"/>
          </p:cNvSpPr>
          <p:nvPr>
            <p:ph type="dt" sz="half" idx="10"/>
          </p:nvPr>
        </p:nvSpPr>
        <p:spPr/>
        <p:txBody>
          <a:bodyPr/>
          <a:lstStyle/>
          <a:p>
            <a:fld id="{99478143-FB32-4162-8725-17AD4CC6A2B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26</a:t>
            </a:fld>
            <a:endParaRPr lang="tr-TR">
              <a:solidFill>
                <a:prstClr val="black">
                  <a:tint val="75000"/>
                </a:prstClr>
              </a:solidFill>
            </a:endParaRPr>
          </a:p>
        </p:txBody>
      </p:sp>
    </p:spTree>
    <p:extLst>
      <p:ext uri="{BB962C8B-B14F-4D97-AF65-F5344CB8AC3E}">
        <p14:creationId xmlns:p14="http://schemas.microsoft.com/office/powerpoint/2010/main" val="1459438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6035" y="147918"/>
            <a:ext cx="10657765" cy="6581122"/>
          </a:xfrm>
        </p:spPr>
        <p:txBody>
          <a:bodyPr>
            <a:normAutofit/>
          </a:bodyPr>
          <a:lstStyle/>
          <a:p>
            <a:pPr algn="ctr"/>
            <a:endParaRPr lang="tr-TR" sz="4000" b="1" dirty="0">
              <a:solidFill>
                <a:schemeClr val="accent2"/>
              </a:solidFill>
            </a:endParaRPr>
          </a:p>
          <a:p>
            <a:pPr algn="ctr"/>
            <a:r>
              <a:rPr lang="tr-TR" sz="4000" b="1" dirty="0">
                <a:solidFill>
                  <a:schemeClr val="accent2"/>
                </a:solidFill>
              </a:rPr>
              <a:t>Temsilci,</a:t>
            </a:r>
          </a:p>
          <a:p>
            <a:r>
              <a:rPr lang="tr-TR" sz="3200" b="1" dirty="0">
                <a:solidFill>
                  <a:srgbClr val="FF0000"/>
                </a:solidFill>
              </a:rPr>
              <a:t>1</a:t>
            </a:r>
            <a:r>
              <a:rPr lang="tr-TR" sz="3200" b="1" dirty="0">
                <a:solidFill>
                  <a:srgbClr val="7030A0"/>
                </a:solidFill>
              </a:rPr>
              <a:t>.</a:t>
            </a:r>
            <a:r>
              <a:rPr lang="tr-TR" sz="3200" dirty="0">
                <a:solidFill>
                  <a:srgbClr val="0070C0"/>
                </a:solidFill>
              </a:rPr>
              <a:t> </a:t>
            </a:r>
            <a:r>
              <a:rPr lang="tr-TR" sz="3200" u="sng" dirty="0">
                <a:solidFill>
                  <a:srgbClr val="0070C0"/>
                </a:solidFill>
                <a:effectLst>
                  <a:outerShdw blurRad="38100" dist="38100" dir="2700000" algn="tl">
                    <a:srgbClr val="000000">
                      <a:alpha val="43137"/>
                    </a:srgbClr>
                  </a:outerShdw>
                </a:effectLst>
              </a:rPr>
              <a:t>temsil edilen kişi namına hareket ettiğini beyan etmek</a:t>
            </a:r>
            <a:r>
              <a:rPr lang="tr-TR" sz="3200" dirty="0">
                <a:solidFill>
                  <a:srgbClr val="0070C0"/>
                </a:solidFill>
              </a:rPr>
              <a:t>,</a:t>
            </a:r>
          </a:p>
          <a:p>
            <a:endParaRPr lang="tr-TR" sz="3200" dirty="0">
              <a:solidFill>
                <a:srgbClr val="0070C0"/>
              </a:solidFill>
            </a:endParaRPr>
          </a:p>
          <a:p>
            <a:r>
              <a:rPr lang="tr-TR" sz="3200" b="1" dirty="0">
                <a:solidFill>
                  <a:srgbClr val="FF0000"/>
                </a:solidFill>
              </a:rPr>
              <a:t>2</a:t>
            </a:r>
            <a:r>
              <a:rPr lang="tr-TR" sz="3200" dirty="0">
                <a:solidFill>
                  <a:srgbClr val="0070C0"/>
                </a:solidFill>
              </a:rPr>
              <a:t>. </a:t>
            </a:r>
            <a:r>
              <a:rPr lang="tr-TR" sz="3200" dirty="0">
                <a:solidFill>
                  <a:srgbClr val="FF0000"/>
                </a:solidFill>
              </a:rPr>
              <a:t>temsilin doğrudan veya dolaylı olduğunu belirtmek </a:t>
            </a:r>
            <a:r>
              <a:rPr lang="tr-TR" sz="3200" dirty="0">
                <a:solidFill>
                  <a:srgbClr val="0070C0"/>
                </a:solidFill>
              </a:rPr>
              <a:t>ve </a:t>
            </a:r>
          </a:p>
          <a:p>
            <a:endParaRPr lang="tr-TR" sz="3200" dirty="0">
              <a:solidFill>
                <a:srgbClr val="0070C0"/>
              </a:solidFill>
            </a:endParaRPr>
          </a:p>
          <a:p>
            <a:r>
              <a:rPr lang="tr-TR" sz="3200" b="1" dirty="0">
                <a:solidFill>
                  <a:srgbClr val="FF0000"/>
                </a:solidFill>
              </a:rPr>
              <a:t>3</a:t>
            </a:r>
            <a:r>
              <a:rPr lang="tr-TR" sz="3200" dirty="0">
                <a:solidFill>
                  <a:srgbClr val="0070C0"/>
                </a:solidFill>
              </a:rPr>
              <a:t>.sahip olduğu temsil yetki belgesini ,</a:t>
            </a:r>
          </a:p>
          <a:p>
            <a:endParaRPr lang="tr-TR" sz="3200" dirty="0">
              <a:solidFill>
                <a:srgbClr val="0070C0"/>
              </a:solidFill>
            </a:endParaRPr>
          </a:p>
          <a:p>
            <a:pPr algn="ctr"/>
            <a:r>
              <a:rPr lang="tr-TR" sz="3200" b="1" dirty="0">
                <a:solidFill>
                  <a:srgbClr val="00B050"/>
                </a:solidFill>
                <a:effectLst>
                  <a:outerShdw blurRad="38100" dist="38100" dir="2700000" algn="tl">
                    <a:srgbClr val="000000">
                      <a:alpha val="43137"/>
                    </a:srgbClr>
                  </a:outerShdw>
                </a:effectLst>
              </a:rPr>
              <a:t>gümrük idarelerine ibraz etmek zorundadır</a:t>
            </a:r>
            <a:r>
              <a:rPr lang="tr-TR" sz="3200" dirty="0"/>
              <a:t>. </a:t>
            </a:r>
          </a:p>
          <a:p>
            <a:r>
              <a:rPr lang="tr-TR" sz="3200" dirty="0"/>
              <a:t>	</a:t>
            </a:r>
          </a:p>
        </p:txBody>
      </p:sp>
      <p:sp>
        <p:nvSpPr>
          <p:cNvPr id="2" name="Veri Yer Tutucusu 1"/>
          <p:cNvSpPr>
            <a:spLocks noGrp="1"/>
          </p:cNvSpPr>
          <p:nvPr>
            <p:ph type="dt" sz="half" idx="10"/>
          </p:nvPr>
        </p:nvSpPr>
        <p:spPr/>
        <p:txBody>
          <a:bodyPr/>
          <a:lstStyle/>
          <a:p>
            <a:fld id="{82D1CEC0-6892-491E-80AE-D05A888BA456}"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175420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4024" y="147918"/>
            <a:ext cx="11163870" cy="6581122"/>
          </a:xfrm>
        </p:spPr>
        <p:txBody>
          <a:bodyPr>
            <a:normAutofit/>
          </a:bodyPr>
          <a:lstStyle/>
          <a:p>
            <a:pPr algn="ctr"/>
            <a:r>
              <a:rPr lang="tr-TR" sz="4000" b="1" dirty="0">
                <a:solidFill>
                  <a:srgbClr val="00B0F0"/>
                </a:solidFill>
              </a:rPr>
              <a:t>Temsilci,</a:t>
            </a:r>
          </a:p>
          <a:p>
            <a:r>
              <a:rPr lang="tr-TR" sz="3200" dirty="0"/>
              <a:t>	</a:t>
            </a:r>
            <a:r>
              <a:rPr lang="tr-TR" sz="3200" u="sng" dirty="0">
                <a:solidFill>
                  <a:srgbClr val="FF0000"/>
                </a:solidFill>
              </a:rPr>
              <a:t>Bir başka kişi adına veya hesabına hareket ettiğini beyan etmeyen </a:t>
            </a:r>
            <a:r>
              <a:rPr lang="tr-TR" sz="3200" dirty="0"/>
              <a:t>ya da bir temsil yetkisine sahip olmadığı halde, başka bir kişi adına ya da hesabına hareket ettiğini beyan eden</a:t>
            </a:r>
            <a:r>
              <a:rPr lang="tr-TR" sz="3200" dirty="0">
                <a:solidFill>
                  <a:srgbClr val="FF0000"/>
                </a:solidFill>
              </a:rPr>
              <a:t> </a:t>
            </a:r>
            <a:r>
              <a:rPr lang="tr-TR" sz="3200" u="sng" dirty="0">
                <a:solidFill>
                  <a:srgbClr val="FF0000"/>
                </a:solidFill>
              </a:rPr>
              <a:t>kişi kendi adına ve kendi hesabına hareket ediyor sayılır. </a:t>
            </a:r>
          </a:p>
          <a:p>
            <a:r>
              <a:rPr lang="tr-TR" sz="3200" dirty="0"/>
              <a:t> </a:t>
            </a:r>
          </a:p>
          <a:p>
            <a:r>
              <a:rPr lang="tr-TR" sz="3200" dirty="0"/>
              <a:t>	</a:t>
            </a:r>
            <a:r>
              <a:rPr lang="tr-TR" sz="3200" dirty="0" err="1"/>
              <a:t>GK.nun</a:t>
            </a:r>
            <a:r>
              <a:rPr lang="tr-TR" sz="3200" dirty="0"/>
              <a:t> 225 inci maddesinin 1 inci fıkrasında belirtilen kişiler gümrük idarelerinde dolaylı temsilci olarak iş takip edebilirler. </a:t>
            </a:r>
          </a:p>
          <a:p>
            <a:endParaRPr lang="tr-TR" sz="3200" dirty="0"/>
          </a:p>
        </p:txBody>
      </p:sp>
      <p:sp>
        <p:nvSpPr>
          <p:cNvPr id="2" name="Veri Yer Tutucusu 1"/>
          <p:cNvSpPr>
            <a:spLocks noGrp="1"/>
          </p:cNvSpPr>
          <p:nvPr>
            <p:ph type="dt" sz="half" idx="10"/>
          </p:nvPr>
        </p:nvSpPr>
        <p:spPr/>
        <p:txBody>
          <a:bodyPr/>
          <a:lstStyle/>
          <a:p>
            <a:fld id="{449653D9-7E80-4EE2-9228-7ECC50705890}"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28</a:t>
            </a:fld>
            <a:endParaRPr lang="tr-TR">
              <a:solidFill>
                <a:prstClr val="black">
                  <a:tint val="75000"/>
                </a:prstClr>
              </a:solidFill>
            </a:endParaRPr>
          </a:p>
        </p:txBody>
      </p:sp>
    </p:spTree>
    <p:extLst>
      <p:ext uri="{BB962C8B-B14F-4D97-AF65-F5344CB8AC3E}">
        <p14:creationId xmlns:p14="http://schemas.microsoft.com/office/powerpoint/2010/main" val="3847573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solidFill>
            <a:schemeClr val="accent2">
              <a:lumMod val="20000"/>
              <a:lumOff val="80000"/>
            </a:schemeClr>
          </a:solidFill>
        </p:spPr>
        <p:txBody>
          <a:bodyPr/>
          <a:lstStyle/>
          <a:p>
            <a:pPr algn="ctr"/>
            <a:r>
              <a:rPr lang="tr-TR" sz="4000" b="1" dirty="0">
                <a:solidFill>
                  <a:srgbClr val="FF0000"/>
                </a:solidFill>
              </a:rPr>
              <a:t>İKİNCİ BÖLÜM</a:t>
            </a:r>
            <a:endParaRPr lang="tr-TR" dirty="0"/>
          </a:p>
        </p:txBody>
      </p:sp>
      <p:sp>
        <p:nvSpPr>
          <p:cNvPr id="3" name="İçerik Yer Tutucusu 2"/>
          <p:cNvSpPr>
            <a:spLocks noGrp="1"/>
          </p:cNvSpPr>
          <p:nvPr>
            <p:ph idx="1"/>
          </p:nvPr>
        </p:nvSpPr>
        <p:spPr/>
        <p:txBody>
          <a:bodyPr/>
          <a:lstStyle/>
          <a:p>
            <a:pPr algn="ctr"/>
            <a:r>
              <a:rPr lang="tr-TR" sz="4000" b="1" dirty="0">
                <a:solidFill>
                  <a:srgbClr val="0070C0"/>
                </a:solidFill>
                <a:latin typeface="Calibri Light" panose="020F0302020204030204"/>
              </a:rPr>
              <a:t>İKİNCİ AYIRIM</a:t>
            </a:r>
          </a:p>
          <a:p>
            <a:pPr algn="ctr"/>
            <a:endParaRPr lang="tr-TR" sz="4000" b="1" dirty="0">
              <a:solidFill>
                <a:srgbClr val="00B050"/>
              </a:solidFill>
              <a:latin typeface="Calibri Light" panose="020F0302020204030204"/>
            </a:endParaRPr>
          </a:p>
          <a:p>
            <a:pPr algn="ctr"/>
            <a:r>
              <a:rPr lang="tr-TR" sz="4000" b="1" dirty="0">
                <a:solidFill>
                  <a:srgbClr val="00B050"/>
                </a:solidFill>
                <a:latin typeface="Calibri Light" panose="020F0302020204030204"/>
              </a:rPr>
              <a:t>Kişilerin Gümrük Yükümlülüğü</a:t>
            </a:r>
            <a:br>
              <a:rPr lang="tr-TR" sz="4000" b="1" dirty="0">
                <a:solidFill>
                  <a:srgbClr val="00B050"/>
                </a:solidFill>
                <a:latin typeface="Calibri Light" panose="020F0302020204030204"/>
              </a:rPr>
            </a:br>
            <a:endParaRPr lang="tr-TR" dirty="0">
              <a:solidFill>
                <a:srgbClr val="00B050"/>
              </a:solidFill>
            </a:endParaRPr>
          </a:p>
        </p:txBody>
      </p:sp>
      <p:sp>
        <p:nvSpPr>
          <p:cNvPr id="4" name="Veri Yer Tutucusu 3"/>
          <p:cNvSpPr>
            <a:spLocks noGrp="1"/>
          </p:cNvSpPr>
          <p:nvPr>
            <p:ph type="dt" sz="half" idx="10"/>
          </p:nvPr>
        </p:nvSpPr>
        <p:spPr/>
        <p:txBody>
          <a:bodyPr/>
          <a:lstStyle/>
          <a:p>
            <a:fld id="{9D66D1F0-9CE6-42FF-A277-97547EB40A1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29</a:t>
            </a:fld>
            <a:endParaRPr lang="tr-TR">
              <a:solidFill>
                <a:prstClr val="black">
                  <a:tint val="75000"/>
                </a:prstClr>
              </a:solidFill>
            </a:endParaRPr>
          </a:p>
        </p:txBody>
      </p:sp>
    </p:spTree>
    <p:extLst>
      <p:ext uri="{BB962C8B-B14F-4D97-AF65-F5344CB8AC3E}">
        <p14:creationId xmlns:p14="http://schemas.microsoft.com/office/powerpoint/2010/main" val="1660637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9784" y="365126"/>
            <a:ext cx="11024016" cy="819098"/>
          </a:xfrm>
          <a:noFill/>
        </p:spPr>
        <p:txBody>
          <a:bodyPr/>
          <a:lstStyle/>
          <a:p>
            <a:pPr algn="ctr"/>
            <a:r>
              <a:rPr lang="tr-TR" b="1" dirty="0">
                <a:solidFill>
                  <a:srgbClr val="FF0000"/>
                </a:solidFill>
              </a:rPr>
              <a:t>Gümrük Mevzuatının Amacı ve Kapsamı</a:t>
            </a:r>
          </a:p>
        </p:txBody>
      </p:sp>
      <p:sp>
        <p:nvSpPr>
          <p:cNvPr id="3" name="İçerik Yer Tutucusu 2"/>
          <p:cNvSpPr>
            <a:spLocks noGrp="1"/>
          </p:cNvSpPr>
          <p:nvPr>
            <p:ph idx="1"/>
          </p:nvPr>
        </p:nvSpPr>
        <p:spPr>
          <a:xfrm>
            <a:off x="134911" y="1409076"/>
            <a:ext cx="11855319" cy="5448924"/>
          </a:xfrm>
        </p:spPr>
        <p:txBody>
          <a:bodyPr>
            <a:noAutofit/>
          </a:bodyPr>
          <a:lstStyle/>
          <a:p>
            <a:pPr algn="ctr">
              <a:spcAft>
                <a:spcPts val="0"/>
              </a:spcAft>
            </a:pPr>
            <a:r>
              <a:rPr lang="tr-TR" sz="3200" b="1" dirty="0">
                <a:solidFill>
                  <a:srgbClr val="FF0000"/>
                </a:solidFill>
                <a:latin typeface="Arial Narrow" panose="020B0606020202030204" pitchFamily="34" charset="0"/>
                <a:ea typeface="Times New Roman" panose="02020603050405020304" pitchFamily="18" charset="0"/>
              </a:rPr>
              <a:t>Amaç ve kapsam</a:t>
            </a:r>
            <a:endParaRPr lang="tr-TR" sz="3200" dirty="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tr-TR" sz="3200" b="1" dirty="0">
                <a:latin typeface="Arial Narrow" panose="020B0606020202030204" pitchFamily="34" charset="0"/>
                <a:ea typeface="Times New Roman" panose="02020603050405020304" pitchFamily="18" charset="0"/>
              </a:rPr>
              <a:t> 	Madde 1-</a:t>
            </a:r>
            <a:r>
              <a:rPr lang="tr-TR" sz="3200" dirty="0">
                <a:latin typeface="Arial Narrow" panose="020B0606020202030204" pitchFamily="34" charset="0"/>
                <a:ea typeface="Times New Roman" panose="02020603050405020304" pitchFamily="18" charset="0"/>
              </a:rPr>
              <a:t> </a:t>
            </a:r>
            <a:r>
              <a:rPr lang="tr-TR" sz="3200" dirty="0">
                <a:solidFill>
                  <a:srgbClr val="0070C0"/>
                </a:solidFill>
                <a:latin typeface="Arial Narrow" panose="020B0606020202030204" pitchFamily="34" charset="0"/>
                <a:ea typeface="Times New Roman" panose="02020603050405020304" pitchFamily="18" charset="0"/>
              </a:rPr>
              <a:t>Bu Yönetmeliğin amacı</a:t>
            </a:r>
            <a:r>
              <a:rPr lang="tr-TR" sz="3200" dirty="0">
                <a:latin typeface="Arial Narrow" panose="020B0606020202030204" pitchFamily="34" charset="0"/>
                <a:ea typeface="Times New Roman" panose="02020603050405020304" pitchFamily="18" charset="0"/>
              </a:rPr>
              <a:t>, </a:t>
            </a:r>
          </a:p>
          <a:p>
            <a:pPr algn="just">
              <a:spcAft>
                <a:spcPts val="0"/>
              </a:spcAft>
            </a:pPr>
            <a:r>
              <a:rPr lang="tr-TR" sz="3200" b="1" dirty="0">
                <a:solidFill>
                  <a:schemeClr val="accent6">
                    <a:lumMod val="75000"/>
                  </a:schemeClr>
                </a:solidFill>
                <a:latin typeface="Aparajita" pitchFamily="34" charset="0"/>
                <a:ea typeface="Times New Roman" panose="02020603050405020304" pitchFamily="18" charset="0"/>
                <a:cs typeface="Aparajita" pitchFamily="34" charset="0"/>
              </a:rPr>
              <a:t>4458 sayılı </a:t>
            </a:r>
            <a:r>
              <a:rPr lang="tr-TR" sz="3200" b="1" dirty="0" err="1">
                <a:solidFill>
                  <a:schemeClr val="accent6">
                    <a:lumMod val="75000"/>
                  </a:schemeClr>
                </a:solidFill>
                <a:latin typeface="Aparajita" pitchFamily="34" charset="0"/>
                <a:ea typeface="Times New Roman" panose="02020603050405020304" pitchFamily="18" charset="0"/>
                <a:cs typeface="Aparajita" pitchFamily="34" charset="0"/>
              </a:rPr>
              <a:t>G.K.nun</a:t>
            </a:r>
            <a:r>
              <a:rPr lang="tr-TR" sz="3200" b="1" dirty="0">
                <a:solidFill>
                  <a:schemeClr val="accent6">
                    <a:lumMod val="75000"/>
                  </a:schemeClr>
                </a:solidFill>
                <a:latin typeface="Aparajita" pitchFamily="34" charset="0"/>
                <a:ea typeface="Times New Roman" panose="02020603050405020304" pitchFamily="18" charset="0"/>
                <a:cs typeface="Aparajita" pitchFamily="34" charset="0"/>
              </a:rPr>
              <a:t> </a:t>
            </a:r>
            <a:r>
              <a:rPr lang="tr-TR" sz="1200" dirty="0">
                <a:latin typeface="Arial Narrow" panose="020B0606020202030204" pitchFamily="34" charset="0"/>
                <a:ea typeface="Times New Roman" panose="02020603050405020304" pitchFamily="18" charset="0"/>
              </a:rPr>
              <a:t>(Gümrük Kanununun) </a:t>
            </a:r>
            <a:r>
              <a:rPr lang="tr-TR" sz="3200" u="sng" dirty="0">
                <a:solidFill>
                  <a:srgbClr val="FF0000"/>
                </a:solidFill>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rPr>
              <a:t>yönetmelikle düzenlenmesini öngördüğü </a:t>
            </a:r>
            <a:r>
              <a:rPr lang="tr-TR" sz="3200" u="sng" dirty="0">
                <a:effectLst>
                  <a:outerShdw blurRad="38100" dist="38100" dir="2700000" algn="tl">
                    <a:srgbClr val="000000">
                      <a:alpha val="43137"/>
                    </a:srgbClr>
                  </a:outerShdw>
                </a:effectLst>
                <a:latin typeface="Arial Narrow" panose="020B0606020202030204" pitchFamily="34" charset="0"/>
                <a:ea typeface="Times New Roman" panose="02020603050405020304" pitchFamily="18" charset="0"/>
              </a:rPr>
              <a:t>konuları </a:t>
            </a:r>
            <a:r>
              <a:rPr lang="tr-TR" sz="3200" u="sng" dirty="0">
                <a:latin typeface="Arial Narrow" panose="020B0606020202030204" pitchFamily="34" charset="0"/>
                <a:ea typeface="Times New Roman" panose="02020603050405020304" pitchFamily="18" charset="0"/>
              </a:rPr>
              <a:t>düzenlemek ve uygulamaya yön verecek hususlara açıklık getirmektir.</a:t>
            </a:r>
            <a:endParaRPr lang="tr-TR" sz="3200" u="sng" dirty="0">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dirty="0">
                <a:solidFill>
                  <a:srgbClr val="0070C0"/>
                </a:solidFill>
                <a:latin typeface="Arial Narrow" panose="020B0606020202030204" pitchFamily="34" charset="0"/>
                <a:ea typeface="Times New Roman" panose="02020603050405020304" pitchFamily="18" charset="0"/>
              </a:rPr>
              <a:t>Bu Yönetmeliğin kapsamı</a:t>
            </a:r>
            <a:r>
              <a:rPr lang="tr-TR" sz="3200" dirty="0">
                <a:latin typeface="Arial Narrow" panose="020B0606020202030204" pitchFamily="34" charset="0"/>
                <a:ea typeface="Times New Roman" panose="02020603050405020304" pitchFamily="18" charset="0"/>
              </a:rPr>
              <a:t>, </a:t>
            </a:r>
          </a:p>
          <a:p>
            <a:pPr algn="just">
              <a:spcAft>
                <a:spcPts val="0"/>
              </a:spcAft>
            </a:pPr>
            <a:r>
              <a:rPr lang="tr-TR" sz="3200" b="1" dirty="0">
                <a:latin typeface="Bernard MT Condensed" panose="02050806060905020404" pitchFamily="18" charset="0"/>
                <a:ea typeface="Times New Roman" panose="02020603050405020304" pitchFamily="18" charset="0"/>
              </a:rPr>
              <a:t>gümrük idarelerinde yapılacak </a:t>
            </a:r>
            <a:r>
              <a:rPr lang="tr-TR" sz="3200" b="1" i="1" u="sng" dirty="0">
                <a:solidFill>
                  <a:srgbClr val="00B050"/>
                </a:solidFill>
                <a:latin typeface="Arial Narrow" panose="020B0606020202030204" pitchFamily="34" charset="0"/>
                <a:ea typeface="Times New Roman" panose="02020603050405020304" pitchFamily="18" charset="0"/>
              </a:rPr>
              <a:t>gümrük işlemlerine ilişkin usul ve esaslardır</a:t>
            </a:r>
            <a:r>
              <a:rPr lang="tr-TR" sz="3200" b="1" dirty="0">
                <a:solidFill>
                  <a:srgbClr val="00B050"/>
                </a:solidFill>
                <a:latin typeface="Arial Narrow" panose="020B0606020202030204" pitchFamily="34" charset="0"/>
                <a:ea typeface="Times New Roman" panose="02020603050405020304" pitchFamily="18" charset="0"/>
              </a:rPr>
              <a:t>. </a:t>
            </a:r>
            <a:endParaRPr lang="tr-TR" sz="3200" b="1" dirty="0">
              <a:solidFill>
                <a:srgbClr val="00B050"/>
              </a:solidFill>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b="1" dirty="0">
                <a:latin typeface="Arial Narrow" panose="020B0606020202030204" pitchFamily="34" charset="0"/>
                <a:ea typeface="Times New Roman" panose="02020603050405020304" pitchFamily="18" charset="0"/>
              </a:rPr>
              <a:t>	</a:t>
            </a:r>
            <a:endParaRPr lang="tr-TR" sz="2000" dirty="0"/>
          </a:p>
        </p:txBody>
      </p:sp>
      <p:sp>
        <p:nvSpPr>
          <p:cNvPr id="4" name="Veri Yer Tutucusu 3"/>
          <p:cNvSpPr>
            <a:spLocks noGrp="1"/>
          </p:cNvSpPr>
          <p:nvPr>
            <p:ph type="dt" sz="half" idx="10"/>
          </p:nvPr>
        </p:nvSpPr>
        <p:spPr/>
        <p:txBody>
          <a:bodyPr/>
          <a:lstStyle/>
          <a:p>
            <a:fld id="{86534F2D-CB29-4687-B00A-89691959C71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2565126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931" y="104930"/>
            <a:ext cx="11917180" cy="6753069"/>
          </a:xfrm>
        </p:spPr>
        <p:txBody>
          <a:bodyPr>
            <a:normAutofit/>
          </a:bodyPr>
          <a:lstStyle/>
          <a:p>
            <a:pPr algn="ctr"/>
            <a:r>
              <a:rPr lang="tr-TR" sz="3600" b="1" dirty="0">
                <a:solidFill>
                  <a:srgbClr val="FF0000"/>
                </a:solidFill>
              </a:rPr>
              <a:t>Gümrük yükümlülükleri</a:t>
            </a:r>
            <a:endParaRPr lang="tr-TR" sz="3600" dirty="0"/>
          </a:p>
          <a:p>
            <a:r>
              <a:rPr lang="tr-TR" b="1" dirty="0"/>
              <a:t>	</a:t>
            </a:r>
            <a:r>
              <a:rPr lang="tr-TR" sz="3200" b="1" dirty="0"/>
              <a:t>Madde 5-</a:t>
            </a:r>
            <a:r>
              <a:rPr lang="tr-TR" sz="3200" dirty="0"/>
              <a:t> </a:t>
            </a:r>
            <a:r>
              <a:rPr lang="tr-TR" sz="3200" u="sng" dirty="0">
                <a:solidFill>
                  <a:srgbClr val="00B050"/>
                </a:solidFill>
              </a:rPr>
              <a:t>Gümrük idaresiyle muhatap olan kişiler</a:t>
            </a:r>
            <a:r>
              <a:rPr lang="tr-TR" sz="3200" u="sng" dirty="0"/>
              <a:t>;</a:t>
            </a:r>
          </a:p>
          <a:p>
            <a:r>
              <a:rPr lang="tr-TR" sz="3200" dirty="0"/>
              <a:t> 4458 sayılı GK </a:t>
            </a:r>
            <a:r>
              <a:rPr lang="tr-TR" sz="1400" dirty="0"/>
              <a:t>(Gümrük Kanunu) </a:t>
            </a:r>
            <a:r>
              <a:rPr lang="tr-TR" sz="3200" dirty="0" err="1"/>
              <a:t>na</a:t>
            </a:r>
            <a:r>
              <a:rPr lang="tr-TR" sz="3200" dirty="0"/>
              <a:t>, bu Kanuna dayanılarak;</a:t>
            </a:r>
          </a:p>
          <a:p>
            <a:r>
              <a:rPr lang="tr-TR" sz="3200" dirty="0"/>
              <a:t>- </a:t>
            </a:r>
            <a:r>
              <a:rPr lang="tr-TR" sz="3200" dirty="0">
                <a:solidFill>
                  <a:srgbClr val="00B050"/>
                </a:solidFill>
              </a:rPr>
              <a:t>çıkarılan tüzük, kararname ve yönetmelik hükümlerine uymak; </a:t>
            </a:r>
          </a:p>
          <a:p>
            <a:r>
              <a:rPr lang="tr-TR" sz="2000" dirty="0"/>
              <a:t>-gümrük idarelerinin GK </a:t>
            </a:r>
            <a:r>
              <a:rPr lang="tr-TR" sz="2000" dirty="0" err="1"/>
              <a:t>na</a:t>
            </a:r>
            <a:r>
              <a:rPr lang="tr-TR" sz="2000" dirty="0"/>
              <a:t> ve diğer kanun, tüzük ve kararnamelerde yazılı hükümlere göre yapacağı </a:t>
            </a:r>
            <a:r>
              <a:rPr lang="tr-TR" sz="3200" dirty="0">
                <a:solidFill>
                  <a:srgbClr val="00B050"/>
                </a:solidFill>
              </a:rPr>
              <a:t>gözetim ve denetimlere tabi olmak</a:t>
            </a:r>
            <a:r>
              <a:rPr lang="tr-TR" sz="3200" dirty="0"/>
              <a:t>; </a:t>
            </a:r>
          </a:p>
          <a:p>
            <a:r>
              <a:rPr lang="tr-TR" sz="2400" dirty="0"/>
              <a:t>-bu idarelerin kendi adına veya başka idareler nam veya hesabına tahsil edeceği </a:t>
            </a:r>
            <a:r>
              <a:rPr lang="tr-TR" sz="3200" dirty="0">
                <a:solidFill>
                  <a:srgbClr val="00B050"/>
                </a:solidFill>
              </a:rPr>
              <a:t>her tür vergi, resim, harç ve ücretleri ödemek veya bunlar için teminat vermek,</a:t>
            </a:r>
          </a:p>
          <a:p>
            <a:r>
              <a:rPr lang="tr-TR" sz="3200" dirty="0"/>
              <a:t> </a:t>
            </a:r>
            <a:r>
              <a:rPr lang="tr-TR" sz="3200" u="sng" dirty="0">
                <a:solidFill>
                  <a:srgbClr val="FF0000"/>
                </a:solidFill>
              </a:rPr>
              <a:t>kanun, tüzük, kararname ve yönetmelik hükümlerinin uymayı </a:t>
            </a:r>
            <a:r>
              <a:rPr lang="tr-TR" sz="3200" u="sng" dirty="0">
                <a:solidFill>
                  <a:srgbClr val="0070C0"/>
                </a:solidFill>
              </a:rPr>
              <a:t>zorunlu kıldığı her türlü işlemi </a:t>
            </a:r>
            <a:r>
              <a:rPr lang="tr-TR" sz="3200" u="sng" dirty="0">
                <a:solidFill>
                  <a:srgbClr val="FF0000"/>
                </a:solidFill>
              </a:rPr>
              <a:t>yerine getirmekle yükümlüdürler. </a:t>
            </a:r>
          </a:p>
          <a:p>
            <a:endParaRPr lang="tr-TR" dirty="0"/>
          </a:p>
        </p:txBody>
      </p:sp>
      <p:sp>
        <p:nvSpPr>
          <p:cNvPr id="2" name="Veri Yer Tutucusu 1"/>
          <p:cNvSpPr>
            <a:spLocks noGrp="1"/>
          </p:cNvSpPr>
          <p:nvPr>
            <p:ph type="dt" sz="half" idx="10"/>
          </p:nvPr>
        </p:nvSpPr>
        <p:spPr/>
        <p:txBody>
          <a:bodyPr/>
          <a:lstStyle/>
          <a:p>
            <a:fld id="{37B509B3-197C-4ADE-872F-4D6CB42F2D69}"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30</a:t>
            </a:fld>
            <a:endParaRPr lang="tr-TR">
              <a:solidFill>
                <a:prstClr val="black">
                  <a:tint val="75000"/>
                </a:prstClr>
              </a:solidFill>
            </a:endParaRPr>
          </a:p>
        </p:txBody>
      </p:sp>
    </p:spTree>
    <p:extLst>
      <p:ext uri="{BB962C8B-B14F-4D97-AF65-F5344CB8AC3E}">
        <p14:creationId xmlns:p14="http://schemas.microsoft.com/office/powerpoint/2010/main" val="2436300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4813" y="109183"/>
            <a:ext cx="11068987" cy="1581506"/>
          </a:xfrm>
        </p:spPr>
        <p:txBody>
          <a:bodyPr>
            <a:normAutofit fontScale="90000"/>
          </a:bodyPr>
          <a:lstStyle/>
          <a:p>
            <a:pPr algn="ctr"/>
            <a:r>
              <a:rPr lang="tr-TR" b="1" dirty="0">
                <a:solidFill>
                  <a:srgbClr val="FF0000"/>
                </a:solidFill>
              </a:rPr>
              <a:t>2. BÖLÜM </a:t>
            </a:r>
            <a:br>
              <a:rPr lang="tr-TR" b="1" dirty="0">
                <a:solidFill>
                  <a:srgbClr val="FF0000"/>
                </a:solidFill>
              </a:rPr>
            </a:br>
            <a:r>
              <a:rPr lang="tr-TR" b="1" dirty="0">
                <a:solidFill>
                  <a:srgbClr val="0070C0"/>
                </a:solidFill>
              </a:rPr>
              <a:t>ÜÇÜNCÜ AYIRIM</a:t>
            </a:r>
            <a:br>
              <a:rPr 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sz="3600" b="1" dirty="0">
                <a:solidFill>
                  <a:srgbClr val="00B050"/>
                </a:solidFill>
              </a:rPr>
              <a:t>Gümrük Mevzuatının Uygulanmasına İlişkin Kararlar</a:t>
            </a:r>
            <a:endParaRPr lang="tr-TR" sz="3600" dirty="0">
              <a:solidFill>
                <a:srgbClr val="00B050"/>
              </a:solidFill>
            </a:endParaRPr>
          </a:p>
        </p:txBody>
      </p:sp>
      <p:sp>
        <p:nvSpPr>
          <p:cNvPr id="4" name="Veri Yer Tutucusu 3"/>
          <p:cNvSpPr>
            <a:spLocks noGrp="1"/>
          </p:cNvSpPr>
          <p:nvPr>
            <p:ph type="dt" sz="half" idx="10"/>
          </p:nvPr>
        </p:nvSpPr>
        <p:spPr/>
        <p:txBody>
          <a:bodyPr/>
          <a:lstStyle/>
          <a:p>
            <a:fld id="{3CE38953-177B-4A26-938F-DD7B36B4A0E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31</a:t>
            </a:fld>
            <a:endParaRPr lang="tr-TR">
              <a:solidFill>
                <a:prstClr val="black">
                  <a:tint val="75000"/>
                </a:prstClr>
              </a:solidFill>
            </a:endParaRPr>
          </a:p>
        </p:txBody>
      </p:sp>
    </p:spTree>
    <p:extLst>
      <p:ext uri="{BB962C8B-B14F-4D97-AF65-F5344CB8AC3E}">
        <p14:creationId xmlns:p14="http://schemas.microsoft.com/office/powerpoint/2010/main" val="703541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br>
              <a:rPr lang="tr-TR" dirty="0"/>
            </a:br>
            <a:endParaRPr lang="tr-TR" dirty="0"/>
          </a:p>
        </p:txBody>
      </p:sp>
      <p:sp>
        <p:nvSpPr>
          <p:cNvPr id="3" name="İçerik Yer Tutucusu 2"/>
          <p:cNvSpPr>
            <a:spLocks noGrp="1"/>
          </p:cNvSpPr>
          <p:nvPr>
            <p:ph idx="1"/>
          </p:nvPr>
        </p:nvSpPr>
        <p:spPr>
          <a:xfrm>
            <a:off x="726142" y="179882"/>
            <a:ext cx="10636624" cy="6505731"/>
          </a:xfrm>
        </p:spPr>
        <p:txBody>
          <a:bodyPr>
            <a:normAutofit/>
          </a:bodyPr>
          <a:lstStyle/>
          <a:p>
            <a:pPr algn="ctr"/>
            <a:r>
              <a:rPr lang="tr-TR" sz="3900" b="1" dirty="0">
                <a:solidFill>
                  <a:srgbClr val="FF0000"/>
                </a:solidFill>
              </a:rPr>
              <a:t>Karar</a:t>
            </a:r>
            <a:endParaRPr lang="tr-TR" dirty="0"/>
          </a:p>
          <a:p>
            <a:r>
              <a:rPr lang="tr-TR" b="1" dirty="0"/>
              <a:t>	</a:t>
            </a:r>
            <a:r>
              <a:rPr lang="tr-TR" sz="3200" b="1" dirty="0"/>
              <a:t>Madde 6-</a:t>
            </a:r>
            <a:r>
              <a:rPr lang="tr-TR" sz="3200" dirty="0"/>
              <a:t> Gümrük İdarelerinin ;</a:t>
            </a:r>
          </a:p>
          <a:p>
            <a:r>
              <a:rPr lang="tr-TR" sz="3200" dirty="0">
                <a:solidFill>
                  <a:srgbClr val="00B0F0"/>
                </a:solidFill>
              </a:rPr>
              <a:t>gümrük mevzuatının uygulanmasına ilişkin </a:t>
            </a:r>
            <a:r>
              <a:rPr lang="tr-TR" sz="3200" u="sng" dirty="0">
                <a:solidFill>
                  <a:srgbClr val="00B0F0"/>
                </a:solidFill>
              </a:rPr>
              <a:t>bir karar vermesini talep eden her kişi</a:t>
            </a:r>
            <a:r>
              <a:rPr lang="tr-TR" sz="3200" dirty="0">
                <a:solidFill>
                  <a:srgbClr val="00B0F0"/>
                </a:solidFill>
              </a:rPr>
              <a:t>,</a:t>
            </a:r>
            <a:r>
              <a:rPr lang="tr-TR" sz="3200" dirty="0"/>
              <a:t> </a:t>
            </a:r>
            <a:r>
              <a:rPr lang="tr-TR" sz="3200" u="sng" dirty="0">
                <a:solidFill>
                  <a:srgbClr val="00B050"/>
                </a:solidFill>
              </a:rPr>
              <a:t>kararın verilebilmesi için ;</a:t>
            </a:r>
          </a:p>
          <a:p>
            <a:r>
              <a:rPr lang="tr-TR" sz="3200" dirty="0">
                <a:solidFill>
                  <a:srgbClr val="00B050"/>
                </a:solidFill>
              </a:rPr>
              <a:t>gerekli bilgi ve belgeleri söz konusu idareye ibraz etmek zorundadır</a:t>
            </a:r>
            <a:r>
              <a:rPr lang="tr-TR" sz="3200" dirty="0"/>
              <a:t>.</a:t>
            </a:r>
          </a:p>
          <a:p>
            <a:r>
              <a:rPr lang="tr-TR" sz="3200" dirty="0"/>
              <a:t> </a:t>
            </a:r>
            <a:r>
              <a:rPr lang="tr-TR" sz="3200" dirty="0">
                <a:solidFill>
                  <a:srgbClr val="FFC000"/>
                </a:solidFill>
              </a:rPr>
              <a:t>Karar alınması talebinin yazılı olarak yapılması gerekir. </a:t>
            </a:r>
          </a:p>
          <a:p>
            <a:pPr algn="ctr"/>
            <a:r>
              <a:rPr lang="tr-TR" b="1" dirty="0"/>
              <a:t>	</a:t>
            </a:r>
            <a:endParaRPr lang="tr-TR" dirty="0"/>
          </a:p>
        </p:txBody>
      </p:sp>
      <p:sp>
        <p:nvSpPr>
          <p:cNvPr id="4" name="Veri Yer Tutucusu 3"/>
          <p:cNvSpPr>
            <a:spLocks noGrp="1"/>
          </p:cNvSpPr>
          <p:nvPr>
            <p:ph type="dt" sz="half" idx="10"/>
          </p:nvPr>
        </p:nvSpPr>
        <p:spPr/>
        <p:txBody>
          <a:bodyPr/>
          <a:lstStyle/>
          <a:p>
            <a:fld id="{BE7B4FD7-AAA9-4E74-B6C8-9263DD2DC6A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32</a:t>
            </a:fld>
            <a:endParaRPr lang="tr-TR">
              <a:solidFill>
                <a:prstClr val="black">
                  <a:tint val="75000"/>
                </a:prstClr>
              </a:solidFill>
            </a:endParaRPr>
          </a:p>
        </p:txBody>
      </p:sp>
    </p:spTree>
    <p:extLst>
      <p:ext uri="{BB962C8B-B14F-4D97-AF65-F5344CB8AC3E}">
        <p14:creationId xmlns:p14="http://schemas.microsoft.com/office/powerpoint/2010/main" val="18978649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28299" y="376518"/>
            <a:ext cx="9553432" cy="6051176"/>
          </a:xfrm>
        </p:spPr>
        <p:txBody>
          <a:bodyPr>
            <a:normAutofit/>
          </a:bodyPr>
          <a:lstStyle/>
          <a:p>
            <a:pPr algn="ctr"/>
            <a:r>
              <a:rPr lang="tr-TR" sz="3600" b="1" dirty="0">
                <a:solidFill>
                  <a:srgbClr val="FF0000"/>
                </a:solidFill>
              </a:rPr>
              <a:t>Kararın alınması</a:t>
            </a:r>
          </a:p>
          <a:p>
            <a:pPr algn="ctr"/>
            <a:endParaRPr lang="tr-TR" sz="3600" dirty="0">
              <a:solidFill>
                <a:srgbClr val="FF0000"/>
              </a:solidFill>
            </a:endParaRPr>
          </a:p>
          <a:p>
            <a:r>
              <a:rPr lang="tr-TR" b="1" dirty="0"/>
              <a:t>	</a:t>
            </a:r>
            <a:r>
              <a:rPr lang="tr-TR" sz="3200" b="1" dirty="0"/>
              <a:t>Madde 7-</a:t>
            </a:r>
            <a:r>
              <a:rPr lang="tr-TR" sz="3200" dirty="0"/>
              <a:t> </a:t>
            </a:r>
            <a:r>
              <a:rPr lang="tr-TR" sz="3200" dirty="0">
                <a:solidFill>
                  <a:srgbClr val="00B0F0"/>
                </a:solidFill>
              </a:rPr>
              <a:t>Gümrük idareleri söz konusu talebe ilişkin başvurunun kendilerine ulaştığı tarihten itibaren </a:t>
            </a:r>
            <a:r>
              <a:rPr lang="tr-TR" sz="3200" dirty="0">
                <a:solidFill>
                  <a:srgbClr val="FF0000"/>
                </a:solidFill>
              </a:rPr>
              <a:t>30 gün içinde karar alırlar</a:t>
            </a:r>
            <a:r>
              <a:rPr lang="tr-TR" sz="3200" dirty="0">
                <a:solidFill>
                  <a:srgbClr val="00B0F0"/>
                </a:solidFill>
              </a:rPr>
              <a:t>.</a:t>
            </a:r>
          </a:p>
          <a:p>
            <a:r>
              <a:rPr lang="tr-TR" sz="3200" dirty="0">
                <a:solidFill>
                  <a:srgbClr val="00B0F0"/>
                </a:solidFill>
              </a:rPr>
              <a:t> </a:t>
            </a:r>
            <a:endParaRPr lang="tr-TR" dirty="0"/>
          </a:p>
        </p:txBody>
      </p:sp>
      <p:sp>
        <p:nvSpPr>
          <p:cNvPr id="4" name="Veri Yer Tutucusu 3"/>
          <p:cNvSpPr>
            <a:spLocks noGrp="1"/>
          </p:cNvSpPr>
          <p:nvPr>
            <p:ph type="dt" sz="half" idx="10"/>
          </p:nvPr>
        </p:nvSpPr>
        <p:spPr/>
        <p:txBody>
          <a:bodyPr/>
          <a:lstStyle/>
          <a:p>
            <a:fld id="{BD02F5AA-7914-4997-ABE1-E90758D27DF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33</a:t>
            </a:fld>
            <a:endParaRPr lang="tr-TR">
              <a:solidFill>
                <a:prstClr val="black">
                  <a:tint val="75000"/>
                </a:prstClr>
              </a:solidFill>
            </a:endParaRPr>
          </a:p>
        </p:txBody>
      </p:sp>
    </p:spTree>
    <p:extLst>
      <p:ext uri="{BB962C8B-B14F-4D97-AF65-F5344CB8AC3E}">
        <p14:creationId xmlns:p14="http://schemas.microsoft.com/office/powerpoint/2010/main" val="21627904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2263" y="376518"/>
            <a:ext cx="11027391" cy="6051176"/>
          </a:xfrm>
        </p:spPr>
        <p:txBody>
          <a:bodyPr>
            <a:normAutofit/>
          </a:bodyPr>
          <a:lstStyle/>
          <a:p>
            <a:pPr algn="ctr"/>
            <a:r>
              <a:rPr lang="tr-TR" sz="3600" b="1" dirty="0">
                <a:solidFill>
                  <a:srgbClr val="FF0000"/>
                </a:solidFill>
              </a:rPr>
              <a:t>Kararın alınması</a:t>
            </a:r>
            <a:endParaRPr lang="tr-TR" sz="3600" dirty="0">
              <a:solidFill>
                <a:srgbClr val="FF0000"/>
              </a:solidFill>
            </a:endParaRPr>
          </a:p>
          <a:p>
            <a:r>
              <a:rPr lang="tr-TR" b="1" dirty="0"/>
              <a:t>	</a:t>
            </a:r>
            <a:r>
              <a:rPr lang="tr-TR" sz="3200" dirty="0">
                <a:solidFill>
                  <a:srgbClr val="00B0F0"/>
                </a:solidFill>
              </a:rPr>
              <a:t> </a:t>
            </a:r>
            <a:r>
              <a:rPr lang="tr-TR" sz="3200" dirty="0"/>
              <a:t>Ancak gümrük idareleri tarafından </a:t>
            </a:r>
            <a:r>
              <a:rPr lang="tr-TR" sz="3200" dirty="0">
                <a:solidFill>
                  <a:srgbClr val="00B050"/>
                </a:solidFill>
              </a:rPr>
              <a:t>bu süreye uyulması mümkün değilse </a:t>
            </a:r>
            <a:r>
              <a:rPr lang="tr-TR" sz="3200" dirty="0">
                <a:solidFill>
                  <a:srgbClr val="FF0000"/>
                </a:solidFill>
              </a:rPr>
              <a:t>(30 gün), </a:t>
            </a:r>
            <a:r>
              <a:rPr lang="tr-TR" sz="3200" dirty="0">
                <a:solidFill>
                  <a:srgbClr val="00B050"/>
                </a:solidFill>
              </a:rPr>
              <a:t>belirtilen süre aşılabilir.</a:t>
            </a:r>
          </a:p>
          <a:p>
            <a:r>
              <a:rPr lang="tr-TR" sz="3200" dirty="0"/>
              <a:t> Bu durumda, söz konusu idareler </a:t>
            </a:r>
            <a:r>
              <a:rPr lang="tr-TR" sz="3200" dirty="0">
                <a:solidFill>
                  <a:srgbClr val="7030A0"/>
                </a:solidFill>
              </a:rPr>
              <a:t>yukarıda belirtilen sürenin dolmasından önce süre aşımını haklı kılan gerekçeler ile talep hakkında karar vermek için gerekli görülen ek süreyi de belirterek başvuru sahibine bilgi verirler. </a:t>
            </a:r>
          </a:p>
          <a:p>
            <a:r>
              <a:rPr lang="tr-TR" sz="3200" dirty="0"/>
              <a:t>	Kararın alınması için idarenin </a:t>
            </a:r>
            <a:r>
              <a:rPr lang="tr-TR" sz="3200" dirty="0">
                <a:solidFill>
                  <a:srgbClr val="00B0F0"/>
                </a:solidFill>
              </a:rPr>
              <a:t>ek bilgi ve belgeye ihtiyaç duyduğu durumlarda, bu ek bilgi ve belgelerin de başvuru sahibince verilmesi zorunludur</a:t>
            </a:r>
            <a:r>
              <a:rPr lang="tr-TR" sz="3200" dirty="0"/>
              <a:t>.</a:t>
            </a:r>
          </a:p>
          <a:p>
            <a:endParaRPr lang="tr-TR" dirty="0"/>
          </a:p>
        </p:txBody>
      </p:sp>
      <p:sp>
        <p:nvSpPr>
          <p:cNvPr id="4" name="Veri Yer Tutucusu 3"/>
          <p:cNvSpPr>
            <a:spLocks noGrp="1"/>
          </p:cNvSpPr>
          <p:nvPr>
            <p:ph type="dt" sz="half" idx="10"/>
          </p:nvPr>
        </p:nvSpPr>
        <p:spPr/>
        <p:txBody>
          <a:bodyPr/>
          <a:lstStyle/>
          <a:p>
            <a:fld id="{850A640D-EDFC-4792-839A-1B4A32068417}"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34</a:t>
            </a:fld>
            <a:endParaRPr lang="tr-TR">
              <a:solidFill>
                <a:prstClr val="black">
                  <a:tint val="75000"/>
                </a:prstClr>
              </a:solidFill>
            </a:endParaRPr>
          </a:p>
        </p:txBody>
      </p:sp>
    </p:spTree>
    <p:extLst>
      <p:ext uri="{BB962C8B-B14F-4D97-AF65-F5344CB8AC3E}">
        <p14:creationId xmlns:p14="http://schemas.microsoft.com/office/powerpoint/2010/main" val="1965450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3718" y="134911"/>
            <a:ext cx="10408023" cy="6520722"/>
          </a:xfrm>
        </p:spPr>
        <p:txBody>
          <a:bodyPr>
            <a:normAutofit/>
          </a:bodyPr>
          <a:lstStyle/>
          <a:p>
            <a:endParaRPr lang="tr-TR" sz="3200" dirty="0">
              <a:solidFill>
                <a:srgbClr val="00B0F0"/>
              </a:solidFill>
            </a:endParaRPr>
          </a:p>
          <a:p>
            <a:r>
              <a:rPr lang="tr-TR" sz="3200" dirty="0">
                <a:solidFill>
                  <a:srgbClr val="00B0F0"/>
                </a:solidFill>
              </a:rPr>
              <a:t>Verilen kararlar başvuru sahibine yazılı olarak tebliğ edilir.</a:t>
            </a:r>
            <a:r>
              <a:rPr lang="tr-TR" sz="3200" dirty="0"/>
              <a:t>	</a:t>
            </a:r>
          </a:p>
          <a:p>
            <a:r>
              <a:rPr lang="tr-TR" sz="3200" dirty="0"/>
              <a:t>	Gümrük idarelerinin başvurunun reddine ve muhatabı kişinin aleyhine olarak verdiği kararlar Gümrük Kanununun 242 </a:t>
            </a:r>
            <a:r>
              <a:rPr lang="tr-TR" sz="3200" dirty="0" err="1"/>
              <a:t>nci</a:t>
            </a:r>
            <a:r>
              <a:rPr lang="tr-TR" sz="3200" dirty="0"/>
              <a:t> maddesi hükümleri çerçevesinde </a:t>
            </a:r>
            <a:r>
              <a:rPr lang="tr-TR" sz="3200" dirty="0">
                <a:solidFill>
                  <a:srgbClr val="00B0F0"/>
                </a:solidFill>
              </a:rPr>
              <a:t>itiraz yolu açık olmak üzere gerekçeli olarak alınır ve bu husus kararda belirtilir. </a:t>
            </a:r>
          </a:p>
          <a:p>
            <a:r>
              <a:rPr lang="tr-TR" sz="2000" dirty="0"/>
              <a:t>MADDE 242  [1](18/6/2009 tarih ve 5911 sayılı Kanun ile değişik.) 1. Yükümlüler kendilerine tebliğ edilen gümrük vergileri, cezalar ve idari kararlara karşı tebliğ tarihinden itibaren </a:t>
            </a:r>
            <a:r>
              <a:rPr lang="tr-TR" sz="2000" dirty="0" err="1"/>
              <a:t>onbeş</a:t>
            </a:r>
            <a:r>
              <a:rPr lang="tr-TR" sz="2000" dirty="0"/>
              <a:t> gün içinde bir üst makama, üst makam yoksa aynı makama verecekleri bir dilekçe ile itiraz edebilir.</a:t>
            </a:r>
          </a:p>
          <a:p>
            <a:r>
              <a:rPr lang="tr-TR" sz="2000" dirty="0"/>
              <a:t>2. İdareye intikal eden itirazlar otuz gün içinde karara bağlanarak ilgili kişiye tebliğ edilir.</a:t>
            </a:r>
          </a:p>
          <a:p>
            <a:r>
              <a:rPr lang="tr-TR" sz="2000" dirty="0"/>
              <a:t>3. </a:t>
            </a:r>
            <a:r>
              <a:rPr lang="tr-TR" sz="2400" dirty="0">
                <a:solidFill>
                  <a:srgbClr val="FF0000"/>
                </a:solidFill>
              </a:rPr>
              <a:t>İtiraz dilekçelerinin süresi içinde </a:t>
            </a:r>
            <a:r>
              <a:rPr lang="tr-TR" sz="2400" dirty="0">
                <a:solidFill>
                  <a:srgbClr val="00B050"/>
                </a:solidFill>
              </a:rPr>
              <a:t>yanlış makama verilmesi halinde</a:t>
            </a:r>
            <a:r>
              <a:rPr lang="tr-TR" sz="2400" dirty="0">
                <a:solidFill>
                  <a:srgbClr val="FF0000"/>
                </a:solidFill>
              </a:rPr>
              <a:t>, itiraz süresinde yapılmış sayılır ve idarece yetkili makama ulaştırılır.</a:t>
            </a:r>
          </a:p>
          <a:p>
            <a:r>
              <a:rPr lang="tr-TR" sz="2000" dirty="0"/>
              <a:t>4. İtirazın reddi kararlarına karşı işlemin yapıldığı yerdeki idari yargı mercilerine başvurulabilir.</a:t>
            </a:r>
          </a:p>
          <a:p>
            <a:endParaRPr lang="tr-TR" dirty="0"/>
          </a:p>
        </p:txBody>
      </p:sp>
      <p:sp>
        <p:nvSpPr>
          <p:cNvPr id="2" name="Veri Yer Tutucusu 1"/>
          <p:cNvSpPr>
            <a:spLocks noGrp="1"/>
          </p:cNvSpPr>
          <p:nvPr>
            <p:ph type="dt" sz="half" idx="10"/>
          </p:nvPr>
        </p:nvSpPr>
        <p:spPr/>
        <p:txBody>
          <a:bodyPr/>
          <a:lstStyle/>
          <a:p>
            <a:fld id="{139954F3-6ED3-434B-BC6E-34C60104BDF0}"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35</a:t>
            </a:fld>
            <a:endParaRPr lang="tr-TR">
              <a:solidFill>
                <a:prstClr val="black">
                  <a:tint val="75000"/>
                </a:prstClr>
              </a:solidFill>
            </a:endParaRPr>
          </a:p>
        </p:txBody>
      </p:sp>
    </p:spTree>
    <p:extLst>
      <p:ext uri="{BB962C8B-B14F-4D97-AF65-F5344CB8AC3E}">
        <p14:creationId xmlns:p14="http://schemas.microsoft.com/office/powerpoint/2010/main" val="4027915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77091" y="365125"/>
            <a:ext cx="11346873" cy="1281113"/>
          </a:xfrm>
          <a:solidFill>
            <a:srgbClr val="FFFF00"/>
          </a:solidFill>
        </p:spPr>
        <p:txBody>
          <a:bodyPr>
            <a:normAutofit fontScale="90000"/>
          </a:bodyPr>
          <a:lstStyle/>
          <a:p>
            <a:r>
              <a:rPr lang="tr-TR" b="1" dirty="0">
                <a:solidFill>
                  <a:srgbClr val="FF0000"/>
                </a:solidFill>
                <a:latin typeface="Bauhaus 93" panose="04030905020B02020C02" pitchFamily="82" charset="0"/>
              </a:rPr>
              <a:t>3. Gümrük İdarelerinde Uygulanan Mevzuatlar</a:t>
            </a:r>
          </a:p>
        </p:txBody>
      </p:sp>
      <p:sp>
        <p:nvSpPr>
          <p:cNvPr id="3" name="İçerik Yer Tutucusu 2"/>
          <p:cNvSpPr>
            <a:spLocks noGrp="1"/>
          </p:cNvSpPr>
          <p:nvPr>
            <p:ph idx="1"/>
          </p:nvPr>
        </p:nvSpPr>
        <p:spPr/>
        <p:txBody>
          <a:bodyPr/>
          <a:lstStyle/>
          <a:p>
            <a:r>
              <a:rPr lang="tr-TR" sz="3200" dirty="0"/>
              <a:t>Aşağıda gümrük uygulamalarının daha kolay anlaşılabilmesi için gümrüklerde uygu­lanan mevzuatlar beş ana başlıkta İncelenmektedir.</a:t>
            </a:r>
          </a:p>
          <a:p>
            <a:endParaRPr lang="tr-TR" dirty="0"/>
          </a:p>
        </p:txBody>
      </p:sp>
      <p:sp>
        <p:nvSpPr>
          <p:cNvPr id="4" name="Veri Yer Tutucusu 3"/>
          <p:cNvSpPr>
            <a:spLocks noGrp="1"/>
          </p:cNvSpPr>
          <p:nvPr>
            <p:ph type="dt" sz="half" idx="10"/>
          </p:nvPr>
        </p:nvSpPr>
        <p:spPr/>
        <p:txBody>
          <a:bodyPr/>
          <a:lstStyle/>
          <a:p>
            <a:fld id="{D011DDEF-6FA0-487C-9653-666201405B77}"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7760181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63236" y="365126"/>
            <a:ext cx="11090564" cy="770948"/>
          </a:xfrm>
          <a:solidFill>
            <a:srgbClr val="FFFF00"/>
          </a:solidFill>
        </p:spPr>
        <p:txBody>
          <a:bodyPr>
            <a:normAutofit fontScale="90000"/>
          </a:bodyPr>
          <a:lstStyle/>
          <a:p>
            <a:pPr lvl="0" algn="ctr"/>
            <a:br>
              <a:rPr lang="tr-TR" b="1" dirty="0"/>
            </a:br>
            <a:r>
              <a:rPr lang="tr-TR" b="1" dirty="0">
                <a:latin typeface="Bauhaus 93" panose="04030905020B02020C02" pitchFamily="82" charset="0"/>
              </a:rPr>
              <a:t>3.</a:t>
            </a:r>
            <a:r>
              <a:rPr lang="tr-TR" b="1" dirty="0">
                <a:solidFill>
                  <a:srgbClr val="FF0000"/>
                </a:solidFill>
                <a:latin typeface="Bauhaus 93" panose="04030905020B02020C02" pitchFamily="82" charset="0"/>
              </a:rPr>
              <a:t>1.Gümrük Mevzuatı</a:t>
            </a:r>
            <a:br>
              <a:rPr lang="tr-TR" b="1" dirty="0"/>
            </a:br>
            <a:endParaRPr lang="tr-TR" dirty="0"/>
          </a:p>
        </p:txBody>
      </p:sp>
      <p:sp>
        <p:nvSpPr>
          <p:cNvPr id="3" name="İçerik Yer Tutucusu 2"/>
          <p:cNvSpPr>
            <a:spLocks noGrp="1"/>
          </p:cNvSpPr>
          <p:nvPr>
            <p:ph idx="1"/>
          </p:nvPr>
        </p:nvSpPr>
        <p:spPr>
          <a:xfrm>
            <a:off x="152401" y="1357746"/>
            <a:ext cx="11398623" cy="5389418"/>
          </a:xfrm>
        </p:spPr>
        <p:txBody>
          <a:bodyPr/>
          <a:lstStyle/>
          <a:p>
            <a:r>
              <a:rPr lang="tr-TR" sz="3200" dirty="0">
                <a:solidFill>
                  <a:srgbClr val="FF0000"/>
                </a:solidFill>
              </a:rPr>
              <a:t>Gümrük mevzuatı</a:t>
            </a:r>
            <a:r>
              <a:rPr lang="tr-TR" sz="3200" dirty="0"/>
              <a:t>; </a:t>
            </a:r>
            <a:r>
              <a:rPr lang="tr-TR" sz="3200" dirty="0">
                <a:solidFill>
                  <a:srgbClr val="00B050"/>
                </a:solidFill>
              </a:rPr>
              <a:t>bir eşyanın veya yolcunun </a:t>
            </a:r>
            <a:r>
              <a:rPr lang="tr-TR" sz="3200" u="sng" dirty="0">
                <a:solidFill>
                  <a:srgbClr val="0070C0"/>
                </a:solidFill>
              </a:rPr>
              <a:t>Türkiye Gümrük Bölgesine giriş ve çıkış işlemlerini düzenleyen usul ve esasları belirleyen kurallar </a:t>
            </a:r>
            <a:r>
              <a:rPr lang="tr-TR" sz="3200" dirty="0"/>
              <a:t>bütününe denilmektedir.</a:t>
            </a:r>
          </a:p>
          <a:p>
            <a:r>
              <a:rPr lang="tr-TR" sz="3200" dirty="0"/>
              <a:t> Örneğin bir aracın yurt dışına çıkış işlemleri gümrük mevzuatı kural­larına göre yapılmaktadır.</a:t>
            </a:r>
          </a:p>
          <a:p>
            <a:r>
              <a:rPr lang="tr-TR" sz="3200" dirty="0"/>
              <a:t>Gümrük mevzuatını oluşturan iki temel kaynak bulunmaktadır. </a:t>
            </a:r>
          </a:p>
          <a:p>
            <a:r>
              <a:rPr lang="tr-TR" sz="3200" dirty="0"/>
              <a:t>Bunlardan </a:t>
            </a:r>
            <a:r>
              <a:rPr lang="tr-TR" sz="3200" i="1" u="sng" dirty="0">
                <a:solidFill>
                  <a:srgbClr val="FF0000"/>
                </a:solidFill>
              </a:rPr>
              <a:t>birincisi</a:t>
            </a:r>
            <a:r>
              <a:rPr lang="tr-TR" sz="3200" dirty="0"/>
              <a:t>, </a:t>
            </a:r>
            <a:r>
              <a:rPr lang="tr-TR" sz="3200" b="1" dirty="0"/>
              <a:t>4458 Sayılı Gümrük Kanunu’dur. </a:t>
            </a:r>
          </a:p>
          <a:p>
            <a:r>
              <a:rPr lang="tr-TR" dirty="0"/>
              <a:t>Bunlardan </a:t>
            </a:r>
            <a:r>
              <a:rPr lang="tr-TR" dirty="0">
                <a:solidFill>
                  <a:srgbClr val="FF0000"/>
                </a:solidFill>
              </a:rPr>
              <a:t>ik</a:t>
            </a:r>
            <a:r>
              <a:rPr lang="tr-TR" i="1" u="sng" dirty="0">
                <a:solidFill>
                  <a:srgbClr val="FF0000"/>
                </a:solidFill>
              </a:rPr>
              <a:t>incisi</a:t>
            </a:r>
            <a:r>
              <a:rPr lang="tr-TR" dirty="0"/>
              <a:t>, </a:t>
            </a:r>
            <a:r>
              <a:rPr lang="tr-TR" b="1" dirty="0"/>
              <a:t>4458 Sayılı Gümrük yönetmeliğidir.</a:t>
            </a:r>
            <a:endParaRPr lang="tr-TR" dirty="0"/>
          </a:p>
        </p:txBody>
      </p:sp>
      <p:sp>
        <p:nvSpPr>
          <p:cNvPr id="4" name="Veri Yer Tutucusu 3"/>
          <p:cNvSpPr>
            <a:spLocks noGrp="1"/>
          </p:cNvSpPr>
          <p:nvPr>
            <p:ph type="dt" sz="half" idx="10"/>
          </p:nvPr>
        </p:nvSpPr>
        <p:spPr/>
        <p:txBody>
          <a:bodyPr/>
          <a:lstStyle/>
          <a:p>
            <a:fld id="{93FADCFD-6C59-4F96-BCFD-1F40CEAF2199}"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34976231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1329" y="96982"/>
            <a:ext cx="10892118" cy="6650182"/>
          </a:xfrm>
        </p:spPr>
        <p:txBody>
          <a:bodyPr>
            <a:normAutofit/>
          </a:bodyPr>
          <a:lstStyle/>
          <a:p>
            <a:endParaRPr lang="tr-TR" sz="3200" b="1" dirty="0"/>
          </a:p>
          <a:p>
            <a:r>
              <a:rPr lang="tr-TR" sz="3200" b="1" dirty="0"/>
              <a:t>Mevzuatı oluşturan </a:t>
            </a:r>
            <a:r>
              <a:rPr lang="tr-TR" sz="3200" b="1" u="sng" dirty="0">
                <a:solidFill>
                  <a:srgbClr val="FF0000"/>
                </a:solidFill>
              </a:rPr>
              <a:t>ikinci temel kaynak ise</a:t>
            </a:r>
            <a:r>
              <a:rPr lang="tr-TR" sz="3200" dirty="0"/>
              <a:t>; 4458 sayılı Gümrük Kanununa dayanılarak hazırlanan, 31.5.2002 tarihli resmi gazetede yayımlanmış ve 01.07.2002 tarihinde yürürlüğe girmiş </a:t>
            </a:r>
            <a:r>
              <a:rPr lang="tr-TR" sz="3200" b="1" dirty="0">
                <a:solidFill>
                  <a:srgbClr val="FF0000"/>
                </a:solidFill>
              </a:rPr>
              <a:t>Gümrük Yönetmeliği’dir.</a:t>
            </a:r>
            <a:endParaRPr lang="tr-TR" sz="3200" dirty="0">
              <a:solidFill>
                <a:srgbClr val="FF0000"/>
              </a:solidFill>
            </a:endParaRPr>
          </a:p>
          <a:p>
            <a:r>
              <a:rPr lang="tr-TR" sz="3200" dirty="0"/>
              <a:t>Ayrıca gümrük mevzuatını oluşturan ve birçok konuda kurallar ortaya ko­yan çok sayıda;</a:t>
            </a:r>
          </a:p>
          <a:p>
            <a:r>
              <a:rPr lang="tr-TR" sz="3200" dirty="0"/>
              <a:t> </a:t>
            </a:r>
            <a:r>
              <a:rPr lang="tr-TR" sz="3200" dirty="0">
                <a:solidFill>
                  <a:srgbClr val="00B050"/>
                </a:solidFill>
              </a:rPr>
              <a:t>kanun hükmünde kararnameler(KHK), </a:t>
            </a:r>
          </a:p>
          <a:p>
            <a:r>
              <a:rPr lang="tr-TR" sz="3200" dirty="0">
                <a:solidFill>
                  <a:srgbClr val="00B050"/>
                </a:solidFill>
              </a:rPr>
              <a:t>yönetmelikler, </a:t>
            </a:r>
          </a:p>
          <a:p>
            <a:r>
              <a:rPr lang="tr-TR" sz="3200" dirty="0">
                <a:solidFill>
                  <a:srgbClr val="00B050"/>
                </a:solidFill>
              </a:rPr>
              <a:t>tüzükler, </a:t>
            </a:r>
          </a:p>
          <a:p>
            <a:r>
              <a:rPr lang="tr-TR" sz="3200" dirty="0">
                <a:solidFill>
                  <a:srgbClr val="00B050"/>
                </a:solidFill>
              </a:rPr>
              <a:t>tebliğler, genelgeler ve tasarruf yazıları bulunmaktadır</a:t>
            </a:r>
            <a:r>
              <a:rPr lang="tr-TR" sz="3200" dirty="0"/>
              <a:t>. Gümrük Müsteşarlığının İnternet adre­sinden </a:t>
            </a:r>
            <a:r>
              <a:rPr lang="en-US" sz="3200" dirty="0"/>
              <a:t>(</a:t>
            </a:r>
            <a:r>
              <a:rPr lang="en-US" sz="3200" u="sng" dirty="0">
                <a:hlinkClick r:id="rId3"/>
              </a:rPr>
              <a:t>www.gumi-uk.gov.tr</a:t>
            </a:r>
            <a:r>
              <a:rPr lang="en-US" sz="3200" dirty="0"/>
              <a:t>) </a:t>
            </a:r>
            <a:r>
              <a:rPr lang="tr-TR" sz="3200" dirty="0"/>
              <a:t>bu kaynaklara kolayca ulaşılabilinir.</a:t>
            </a:r>
          </a:p>
        </p:txBody>
      </p:sp>
      <p:sp>
        <p:nvSpPr>
          <p:cNvPr id="4" name="Veri Yer Tutucusu 3"/>
          <p:cNvSpPr>
            <a:spLocks noGrp="1"/>
          </p:cNvSpPr>
          <p:nvPr>
            <p:ph type="dt" sz="half" idx="10"/>
          </p:nvPr>
        </p:nvSpPr>
        <p:spPr/>
        <p:txBody>
          <a:bodyPr/>
          <a:lstStyle/>
          <a:p>
            <a:fld id="{1FE5CB50-1EF8-4A8B-87C6-F8EB2C798E96}"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535069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6"/>
          <p:cNvSpPr>
            <a:spLocks noGrp="1"/>
          </p:cNvSpPr>
          <p:nvPr>
            <p:ph type="title"/>
          </p:nvPr>
        </p:nvSpPr>
        <p:spPr>
          <a:xfrm>
            <a:off x="838200" y="365125"/>
            <a:ext cx="10515600" cy="854075"/>
          </a:xfrm>
          <a:solidFill>
            <a:srgbClr val="FFFF00"/>
          </a:solidFill>
        </p:spPr>
        <p:txBody>
          <a:bodyPr>
            <a:normAutofit fontScale="90000"/>
          </a:bodyPr>
          <a:lstStyle/>
          <a:p>
            <a:pPr lvl="0" algn="ctr"/>
            <a:br>
              <a:rPr lang="tr-TR" b="1" dirty="0">
                <a:solidFill>
                  <a:srgbClr val="FF0000"/>
                </a:solidFill>
              </a:rPr>
            </a:br>
            <a:r>
              <a:rPr lang="tr-TR" b="1" dirty="0">
                <a:latin typeface="Bauhaus 93" panose="04030905020B02020C02" pitchFamily="82" charset="0"/>
              </a:rPr>
              <a:t>3</a:t>
            </a:r>
            <a:r>
              <a:rPr lang="tr-TR" b="1" dirty="0">
                <a:solidFill>
                  <a:srgbClr val="FF0000"/>
                </a:solidFill>
                <a:latin typeface="Bauhaus 93" panose="04030905020B02020C02" pitchFamily="82" charset="0"/>
              </a:rPr>
              <a:t>.2.Dış Ticaret Mevzuatı</a:t>
            </a:r>
            <a:br>
              <a:rPr lang="tr-TR" b="1" dirty="0">
                <a:solidFill>
                  <a:srgbClr val="FF0000"/>
                </a:solidFill>
              </a:rPr>
            </a:br>
            <a:endParaRPr lang="tr-TR" dirty="0"/>
          </a:p>
        </p:txBody>
      </p:sp>
      <p:sp>
        <p:nvSpPr>
          <p:cNvPr id="3" name="İçerik Yer Tutucusu 2"/>
          <p:cNvSpPr>
            <a:spLocks noGrp="1"/>
          </p:cNvSpPr>
          <p:nvPr>
            <p:ph idx="1"/>
          </p:nvPr>
        </p:nvSpPr>
        <p:spPr>
          <a:xfrm>
            <a:off x="510988" y="1385047"/>
            <a:ext cx="10842812" cy="5336428"/>
          </a:xfrm>
        </p:spPr>
        <p:txBody>
          <a:bodyPr>
            <a:normAutofit lnSpcReduction="10000"/>
          </a:bodyPr>
          <a:lstStyle/>
          <a:p>
            <a:r>
              <a:rPr lang="tr-TR" sz="3200" b="1" dirty="0"/>
              <a:t>Dış Ticaret mevzuatı; </a:t>
            </a:r>
            <a:r>
              <a:rPr lang="tr-TR" sz="1200" b="1" dirty="0"/>
              <a:t>(yapılabilirlik, edilebilirlik, muktedir olmak)</a:t>
            </a:r>
          </a:p>
          <a:p>
            <a:r>
              <a:rPr lang="tr-TR" sz="3200" dirty="0"/>
              <a:t>her hangi bir eşyanın;</a:t>
            </a:r>
          </a:p>
          <a:p>
            <a:r>
              <a:rPr lang="tr-TR" sz="3200" dirty="0"/>
              <a:t> </a:t>
            </a:r>
            <a:r>
              <a:rPr lang="tr-TR" sz="3200" dirty="0">
                <a:solidFill>
                  <a:srgbClr val="FF0000"/>
                </a:solidFill>
              </a:rPr>
              <a:t>Türkiye Gümrük Bölgesine </a:t>
            </a:r>
            <a:r>
              <a:rPr lang="tr-TR" sz="3200" dirty="0" err="1">
                <a:solidFill>
                  <a:srgbClr val="00B050"/>
                </a:solidFill>
              </a:rPr>
              <a:t>girebilirliliğine</a:t>
            </a:r>
            <a:r>
              <a:rPr lang="tr-TR" sz="3200" dirty="0">
                <a:solidFill>
                  <a:srgbClr val="FF0000"/>
                </a:solidFill>
              </a:rPr>
              <a:t> </a:t>
            </a:r>
          </a:p>
          <a:p>
            <a:r>
              <a:rPr lang="tr-TR" sz="3200" dirty="0">
                <a:solidFill>
                  <a:srgbClr val="FF0000"/>
                </a:solidFill>
              </a:rPr>
              <a:t>veya                                        </a:t>
            </a:r>
            <a:r>
              <a:rPr lang="tr-TR" sz="3200" dirty="0">
                <a:solidFill>
                  <a:srgbClr val="00B050"/>
                </a:solidFill>
              </a:rPr>
              <a:t>çıkabilirliliğine</a:t>
            </a:r>
            <a:r>
              <a:rPr lang="tr-TR" sz="3200" dirty="0"/>
              <a:t> ilişkin usul ve esasları belirleyen kurallar bütünüdür. </a:t>
            </a:r>
          </a:p>
          <a:p>
            <a:r>
              <a:rPr lang="tr-TR" sz="3200" dirty="0">
                <a:solidFill>
                  <a:srgbClr val="0070C0"/>
                </a:solidFill>
              </a:rPr>
              <a:t>Örneğin;</a:t>
            </a:r>
          </a:p>
          <a:p>
            <a:r>
              <a:rPr lang="tr-TR" sz="3200" dirty="0">
                <a:solidFill>
                  <a:srgbClr val="0070C0"/>
                </a:solidFill>
              </a:rPr>
              <a:t> hangi eşyanın yurtdışına çıkabileceğine veya hangi eşyanın yurtdışına çıka­mayacağına </a:t>
            </a:r>
            <a:r>
              <a:rPr lang="tr-TR" sz="3200" dirty="0">
                <a:solidFill>
                  <a:srgbClr val="FF0000"/>
                </a:solidFill>
              </a:rPr>
              <a:t>Dış Ticaret mevzuatı kurallarına göre izin verilir.</a:t>
            </a:r>
          </a:p>
          <a:p>
            <a:br>
              <a:rPr lang="tr-TR" dirty="0"/>
            </a:br>
            <a:endParaRPr lang="tr-TR" dirty="0"/>
          </a:p>
        </p:txBody>
      </p:sp>
      <p:sp>
        <p:nvSpPr>
          <p:cNvPr id="4" name="Veri Yer Tutucusu 3"/>
          <p:cNvSpPr>
            <a:spLocks noGrp="1"/>
          </p:cNvSpPr>
          <p:nvPr>
            <p:ph type="dt" sz="half" idx="10"/>
          </p:nvPr>
        </p:nvSpPr>
        <p:spPr/>
        <p:txBody>
          <a:bodyPr/>
          <a:lstStyle/>
          <a:p>
            <a:fld id="{E0C9831D-7FBA-4B6E-AA07-C6143A8C091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39</a:t>
            </a:fld>
            <a:endParaRPr lang="tr-TR">
              <a:solidFill>
                <a:prstClr val="black">
                  <a:tint val="75000"/>
                </a:prstClr>
              </a:solidFill>
            </a:endParaRPr>
          </a:p>
        </p:txBody>
      </p:sp>
    </p:spTree>
    <p:extLst>
      <p:ext uri="{BB962C8B-B14F-4D97-AF65-F5344CB8AC3E}">
        <p14:creationId xmlns:p14="http://schemas.microsoft.com/office/powerpoint/2010/main" val="131954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spcAft>
                <a:spcPts val="0"/>
              </a:spcAft>
            </a:pPr>
            <a:r>
              <a:rPr lang="tr-TR" sz="4400" b="1" dirty="0">
                <a:solidFill>
                  <a:srgbClr val="FF0000"/>
                </a:solidFill>
                <a:latin typeface="Arial Narrow" panose="020B0606020202030204" pitchFamily="34" charset="0"/>
                <a:ea typeface="Times New Roman" panose="02020603050405020304" pitchFamily="18" charset="0"/>
              </a:rPr>
              <a:t>Hukuki dayanak</a:t>
            </a:r>
          </a:p>
          <a:p>
            <a:pPr algn="ctr">
              <a:spcAft>
                <a:spcPts val="0"/>
              </a:spcAft>
            </a:pPr>
            <a:endParaRPr lang="tr-TR" sz="4400" dirty="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tr-TR" b="1" dirty="0">
                <a:latin typeface="Arial Narrow" panose="020B0606020202030204" pitchFamily="34" charset="0"/>
                <a:ea typeface="Times New Roman" panose="02020603050405020304" pitchFamily="18" charset="0"/>
              </a:rPr>
              <a:t> 	</a:t>
            </a:r>
            <a:r>
              <a:rPr lang="tr-TR" sz="3200" b="1" dirty="0">
                <a:latin typeface="Arial Narrow" panose="020B0606020202030204" pitchFamily="34" charset="0"/>
                <a:ea typeface="Times New Roman" panose="02020603050405020304" pitchFamily="18" charset="0"/>
              </a:rPr>
              <a:t>Madde 2-</a:t>
            </a:r>
            <a:r>
              <a:rPr lang="tr-TR" sz="3200" dirty="0">
                <a:latin typeface="Arial Narrow" panose="020B0606020202030204" pitchFamily="34" charset="0"/>
                <a:ea typeface="Times New Roman" panose="02020603050405020304" pitchFamily="18" charset="0"/>
              </a:rPr>
              <a:t> Bu Yönetmelik, 27/10/1999 tarih ve 4458 sayılı Gümrük Kanununa dayanılarak hazırlanmıştır</a:t>
            </a:r>
            <a:r>
              <a:rPr lang="tr-TR" dirty="0">
                <a:latin typeface="Arial Narrow" panose="020B0606020202030204" pitchFamily="34" charset="0"/>
                <a:ea typeface="Times New Roman" panose="02020603050405020304" pitchFamily="18" charset="0"/>
              </a:rPr>
              <a:t>.</a:t>
            </a:r>
            <a:endParaRPr lang="tr-TR" dirty="0">
              <a:latin typeface="Times New Roman" panose="02020603050405020304" pitchFamily="18" charset="0"/>
              <a:ea typeface="Times New Roman" panose="02020603050405020304" pitchFamily="18" charset="0"/>
            </a:endParaRPr>
          </a:p>
          <a:p>
            <a:pPr algn="just">
              <a:spcAft>
                <a:spcPts val="0"/>
              </a:spcAft>
            </a:pPr>
            <a:r>
              <a:rPr lang="tr-TR" dirty="0">
                <a:latin typeface="Arial Narrow" panose="020B0606020202030204" pitchFamily="34" charset="0"/>
                <a:ea typeface="Times New Roman" panose="02020603050405020304" pitchFamily="18" charset="0"/>
              </a:rPr>
              <a:t> </a:t>
            </a:r>
            <a:r>
              <a:rPr lang="tr-TR" b="1" dirty="0">
                <a:latin typeface="Arial Narrow" panose="020B0606020202030204" pitchFamily="34" charset="0"/>
                <a:ea typeface="Times New Roman" panose="02020603050405020304" pitchFamily="18" charset="0"/>
              </a:rPr>
              <a:t>	</a:t>
            </a:r>
            <a:r>
              <a:rPr lang="tr-TR" dirty="0">
                <a:latin typeface="Arial Narrow" panose="020B0606020202030204" pitchFamily="34" charset="0"/>
                <a:ea typeface="Times New Roman" panose="02020603050405020304" pitchFamily="18" charset="0"/>
              </a:rPr>
              <a:t>	 </a:t>
            </a:r>
            <a:endParaRPr lang="tr-TR" dirty="0">
              <a:latin typeface="Times New Roman" panose="02020603050405020304" pitchFamily="18" charset="0"/>
              <a:ea typeface="Times New Roman" panose="02020603050405020304" pitchFamily="18" charset="0"/>
            </a:endParaRPr>
          </a:p>
          <a:p>
            <a:endParaRPr lang="tr-TR" dirty="0"/>
          </a:p>
        </p:txBody>
      </p:sp>
      <p:sp>
        <p:nvSpPr>
          <p:cNvPr id="4" name="Veri Yer Tutucusu 3"/>
          <p:cNvSpPr>
            <a:spLocks noGrp="1"/>
          </p:cNvSpPr>
          <p:nvPr>
            <p:ph type="dt" sz="half" idx="10"/>
          </p:nvPr>
        </p:nvSpPr>
        <p:spPr/>
        <p:txBody>
          <a:bodyPr/>
          <a:lstStyle/>
          <a:p>
            <a:fld id="{0E54EBDA-7883-42A9-9CB3-30B6DC20E01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117721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798657"/>
          </a:xfrm>
          <a:solidFill>
            <a:srgbClr val="FFFF00"/>
          </a:solidFill>
        </p:spPr>
        <p:txBody>
          <a:bodyPr>
            <a:normAutofit fontScale="90000"/>
          </a:bodyPr>
          <a:lstStyle/>
          <a:p>
            <a:pPr lvl="0" algn="ctr"/>
            <a:br>
              <a:rPr lang="tr-TR" b="1" dirty="0">
                <a:solidFill>
                  <a:srgbClr val="FF0000"/>
                </a:solidFill>
              </a:rPr>
            </a:br>
            <a:r>
              <a:rPr lang="tr-TR" b="1" dirty="0">
                <a:latin typeface="Bauhaus 93" panose="04030905020B02020C02" pitchFamily="82" charset="0"/>
              </a:rPr>
              <a:t>3.</a:t>
            </a:r>
            <a:r>
              <a:rPr lang="tr-TR" b="1" dirty="0">
                <a:solidFill>
                  <a:srgbClr val="FF0000"/>
                </a:solidFill>
                <a:latin typeface="Bauhaus 93" panose="04030905020B02020C02" pitchFamily="82" charset="0"/>
              </a:rPr>
              <a:t>3.Kambiyo Mevzuatı</a:t>
            </a:r>
            <a:br>
              <a:rPr lang="tr-TR" b="1" dirty="0">
                <a:solidFill>
                  <a:srgbClr val="FF0000"/>
                </a:solidFill>
              </a:rPr>
            </a:br>
            <a:endParaRPr lang="tr-TR" dirty="0">
              <a:solidFill>
                <a:srgbClr val="FF0000"/>
              </a:solidFill>
            </a:endParaRPr>
          </a:p>
        </p:txBody>
      </p:sp>
      <p:sp>
        <p:nvSpPr>
          <p:cNvPr id="3" name="İçerik Yer Tutucusu 2"/>
          <p:cNvSpPr>
            <a:spLocks noGrp="1"/>
          </p:cNvSpPr>
          <p:nvPr>
            <p:ph idx="1"/>
          </p:nvPr>
        </p:nvSpPr>
        <p:spPr>
          <a:xfrm>
            <a:off x="618566" y="1399309"/>
            <a:ext cx="10515600" cy="5167746"/>
          </a:xfrm>
        </p:spPr>
        <p:txBody>
          <a:bodyPr>
            <a:normAutofit/>
          </a:bodyPr>
          <a:lstStyle/>
          <a:p>
            <a:r>
              <a:rPr lang="tr-TR" sz="3200" dirty="0">
                <a:solidFill>
                  <a:srgbClr val="FF0000"/>
                </a:solidFill>
              </a:rPr>
              <a:t>Kambiyo Mevzuatı</a:t>
            </a:r>
            <a:r>
              <a:rPr lang="tr-TR" sz="3200" dirty="0"/>
              <a:t>; </a:t>
            </a:r>
          </a:p>
          <a:p>
            <a:r>
              <a:rPr lang="tr-TR" sz="3200" dirty="0">
                <a:solidFill>
                  <a:srgbClr val="0070C0"/>
                </a:solidFill>
              </a:rPr>
              <a:t>U.A. </a:t>
            </a:r>
            <a:r>
              <a:rPr lang="tr-TR" sz="3600" dirty="0">
                <a:solidFill>
                  <a:srgbClr val="FF0000"/>
                </a:solidFill>
              </a:rPr>
              <a:t>para hareketlerine ilişkin usul ve esasları </a:t>
            </a:r>
            <a:r>
              <a:rPr lang="tr-TR" sz="3200" dirty="0">
                <a:solidFill>
                  <a:srgbClr val="0070C0"/>
                </a:solidFill>
              </a:rPr>
              <a:t>belirleyen kurallar bütünüdür</a:t>
            </a:r>
            <a:r>
              <a:rPr lang="tr-TR" sz="3200" dirty="0"/>
              <a:t>. </a:t>
            </a:r>
          </a:p>
          <a:p>
            <a:r>
              <a:rPr lang="tr-TR" sz="3200" dirty="0">
                <a:solidFill>
                  <a:srgbClr val="00B050"/>
                </a:solidFill>
              </a:rPr>
              <a:t>Örneğin yurtdışına ne kadar ve nasıl ulusal veya yabancı paranın çıkacağına kambiyo mevzuatı kuralları belirlemektedir.</a:t>
            </a:r>
          </a:p>
          <a:p>
            <a:r>
              <a:rPr lang="tr-TR" sz="3200" dirty="0"/>
              <a:t> </a:t>
            </a:r>
            <a:r>
              <a:rPr lang="tr-TR" sz="2400" dirty="0"/>
              <a:t>Kambiyo Mevzuatının temel kaynağı 1567 Sayılı Türk Parasının Kıymetinin Korunması Hakkında Kanun’dur. </a:t>
            </a:r>
          </a:p>
        </p:txBody>
      </p:sp>
      <p:sp>
        <p:nvSpPr>
          <p:cNvPr id="4" name="Veri Yer Tutucusu 3"/>
          <p:cNvSpPr>
            <a:spLocks noGrp="1"/>
          </p:cNvSpPr>
          <p:nvPr>
            <p:ph type="dt" sz="half" idx="10"/>
          </p:nvPr>
        </p:nvSpPr>
        <p:spPr/>
        <p:txBody>
          <a:bodyPr/>
          <a:lstStyle/>
          <a:p>
            <a:fld id="{FE4E43D1-8C27-4C7F-AB68-C5EC1B17F5BE}"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311127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854075"/>
          </a:xfrm>
          <a:solidFill>
            <a:srgbClr val="FFFF00"/>
          </a:solidFill>
        </p:spPr>
        <p:txBody>
          <a:bodyPr/>
          <a:lstStyle/>
          <a:p>
            <a:pPr algn="ctr"/>
            <a:r>
              <a:rPr lang="tr-TR" b="1" dirty="0">
                <a:latin typeface="Bauhaus 93" panose="04030905020B02020C02" pitchFamily="82" charset="0"/>
              </a:rPr>
              <a:t>3</a:t>
            </a:r>
            <a:r>
              <a:rPr lang="tr-TR" b="1" dirty="0">
                <a:solidFill>
                  <a:srgbClr val="FF0000"/>
                </a:solidFill>
                <a:latin typeface="Bauhaus 93" panose="04030905020B02020C02" pitchFamily="82" charset="0"/>
              </a:rPr>
              <a:t>.4.KaçakçıIık Mevzuatı</a:t>
            </a:r>
          </a:p>
        </p:txBody>
      </p:sp>
      <p:sp>
        <p:nvSpPr>
          <p:cNvPr id="3" name="İçerik Yer Tutucusu 2"/>
          <p:cNvSpPr>
            <a:spLocks noGrp="1"/>
          </p:cNvSpPr>
          <p:nvPr>
            <p:ph idx="1"/>
          </p:nvPr>
        </p:nvSpPr>
        <p:spPr>
          <a:xfrm>
            <a:off x="564776" y="1499696"/>
            <a:ext cx="10986248" cy="5195455"/>
          </a:xfrm>
        </p:spPr>
        <p:txBody>
          <a:bodyPr>
            <a:normAutofit/>
          </a:bodyPr>
          <a:lstStyle/>
          <a:p>
            <a:r>
              <a:rPr lang="tr-TR" sz="3200" b="1" u="sng" dirty="0"/>
              <a:t>Gümrük mevzuatı </a:t>
            </a:r>
            <a:r>
              <a:rPr lang="tr-TR" sz="3200" dirty="0">
                <a:solidFill>
                  <a:srgbClr val="0070C0"/>
                </a:solidFill>
              </a:rPr>
              <a:t>ve </a:t>
            </a:r>
            <a:r>
              <a:rPr lang="tr-TR" sz="3200" b="1" dirty="0"/>
              <a:t>dış ticaret mevzuatı </a:t>
            </a:r>
            <a:r>
              <a:rPr lang="tr-TR" sz="3200" dirty="0">
                <a:solidFill>
                  <a:srgbClr val="0070C0"/>
                </a:solidFill>
              </a:rPr>
              <a:t>kurallarına </a:t>
            </a:r>
            <a:r>
              <a:rPr lang="tr-TR" sz="4000" b="1" u="sng" dirty="0">
                <a:solidFill>
                  <a:srgbClr val="FF0000"/>
                </a:solidFill>
              </a:rPr>
              <a:t>uygun olmadan </a:t>
            </a:r>
            <a:r>
              <a:rPr lang="tr-TR" sz="3200" dirty="0">
                <a:solidFill>
                  <a:srgbClr val="00B050"/>
                </a:solidFill>
              </a:rPr>
              <a:t>bir eşyanın yurtiçine girmesi veya yurtdışına çıkması kaçakçılık olarak değerlendirilir</a:t>
            </a:r>
            <a:r>
              <a:rPr lang="tr-TR" sz="3200" dirty="0"/>
              <a:t>.</a:t>
            </a:r>
          </a:p>
          <a:p>
            <a:endParaRPr lang="tr-TR" sz="3200" dirty="0"/>
          </a:p>
          <a:p>
            <a:r>
              <a:rPr lang="tr-TR" sz="3200" dirty="0"/>
              <a:t> </a:t>
            </a:r>
            <a:r>
              <a:rPr lang="tr-TR" sz="3200" b="1" dirty="0"/>
              <a:t>Kaçakçılık mevzuatı, bu durum karşısında yapılması gereken işlemleri belirleyen kurallar bütünüdür.</a:t>
            </a:r>
          </a:p>
          <a:p>
            <a:r>
              <a:rPr lang="tr-TR" sz="3200" b="1" dirty="0"/>
              <a:t> </a:t>
            </a:r>
            <a:r>
              <a:rPr lang="tr-TR" sz="3200" dirty="0"/>
              <a:t>Kaçakçılık mevzuatının temel kaynağı 5607 Sayılı Kaçakçılıkla Mücadele Kanunu’dur.</a:t>
            </a:r>
          </a:p>
          <a:p>
            <a:r>
              <a:rPr lang="tr-TR" sz="3200" dirty="0"/>
              <a:t> </a:t>
            </a:r>
            <a:r>
              <a:rPr lang="tr-TR" sz="2000" dirty="0"/>
              <a:t>Kanun 21.03.2007 tarihinde kabul edilmiş, 31.03.2007 tarihinde ise yürürlüğe girmiştir</a:t>
            </a:r>
          </a:p>
        </p:txBody>
      </p:sp>
      <p:sp>
        <p:nvSpPr>
          <p:cNvPr id="4" name="Veri Yer Tutucusu 3"/>
          <p:cNvSpPr>
            <a:spLocks noGrp="1"/>
          </p:cNvSpPr>
          <p:nvPr>
            <p:ph type="dt" sz="half" idx="10"/>
          </p:nvPr>
        </p:nvSpPr>
        <p:spPr/>
        <p:txBody>
          <a:bodyPr/>
          <a:lstStyle/>
          <a:p>
            <a:fld id="{711AE85E-FFA6-4B42-9F66-1271250746C5}"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1614852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939240"/>
          </a:xfrm>
          <a:solidFill>
            <a:schemeClr val="accent6">
              <a:lumMod val="40000"/>
              <a:lumOff val="60000"/>
            </a:schemeClr>
          </a:solidFill>
        </p:spPr>
        <p:txBody>
          <a:bodyPr>
            <a:normAutofit/>
          </a:bodyPr>
          <a:lstStyle/>
          <a:p>
            <a:pPr algn="ctr"/>
            <a:r>
              <a:rPr lang="tr-TR" b="1" dirty="0">
                <a:solidFill>
                  <a:srgbClr val="FF0000"/>
                </a:solidFill>
              </a:rPr>
              <a:t>İhracatı Ön İzne Bağlı Ürünler</a:t>
            </a:r>
          </a:p>
        </p:txBody>
      </p:sp>
      <p:sp>
        <p:nvSpPr>
          <p:cNvPr id="3" name="İçerik Yer Tutucusu 2"/>
          <p:cNvSpPr>
            <a:spLocks noGrp="1"/>
          </p:cNvSpPr>
          <p:nvPr>
            <p:ph idx="1"/>
          </p:nvPr>
        </p:nvSpPr>
        <p:spPr>
          <a:xfrm>
            <a:off x="609600" y="2043952"/>
            <a:ext cx="10591800" cy="4481391"/>
          </a:xfrm>
        </p:spPr>
        <p:txBody>
          <a:bodyPr>
            <a:normAutofit/>
          </a:bodyPr>
          <a:lstStyle/>
          <a:p>
            <a:pPr marL="0" indent="0">
              <a:buNone/>
            </a:pPr>
            <a:r>
              <a:rPr lang="tr-TR" sz="3200" dirty="0"/>
              <a:t>     Bazı malların ihracı, U.A. anlaşmalar veya madde politikaları açısından </a:t>
            </a:r>
            <a:r>
              <a:rPr lang="tr-TR" sz="3200" dirty="0">
                <a:solidFill>
                  <a:srgbClr val="00B0F0"/>
                </a:solidFill>
              </a:rPr>
              <a:t>bu mallarla ilgili kurumların ön iznine tabidir. </a:t>
            </a:r>
          </a:p>
          <a:p>
            <a:pPr marL="0" indent="0">
              <a:buNone/>
            </a:pPr>
            <a:r>
              <a:rPr lang="tr-TR" sz="3200" dirty="0"/>
              <a:t>Söz konusu malları ihraç etmeyi düşünen kuruluşların, ihracattan önce gerekli ön izni almaları gerekiyor.</a:t>
            </a:r>
          </a:p>
          <a:p>
            <a:pPr marL="0" indent="0">
              <a:buNone/>
            </a:pPr>
            <a:r>
              <a:rPr lang="tr-TR" dirty="0"/>
              <a:t>     </a:t>
            </a:r>
          </a:p>
        </p:txBody>
      </p:sp>
      <p:sp>
        <p:nvSpPr>
          <p:cNvPr id="4" name="Veri Yer Tutucusu 3"/>
          <p:cNvSpPr>
            <a:spLocks noGrp="1"/>
          </p:cNvSpPr>
          <p:nvPr>
            <p:ph type="dt" sz="half" idx="10"/>
          </p:nvPr>
        </p:nvSpPr>
        <p:spPr/>
        <p:txBody>
          <a:bodyPr/>
          <a:lstStyle/>
          <a:p>
            <a:fld id="{CC1A28D3-C964-4EF7-BAFF-DD9918D3B275}"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42</a:t>
            </a:fld>
            <a:endParaRPr lang="tr-TR">
              <a:solidFill>
                <a:prstClr val="black">
                  <a:tint val="75000"/>
                </a:prstClr>
              </a:solidFill>
            </a:endParaRPr>
          </a:p>
        </p:txBody>
      </p:sp>
    </p:spTree>
    <p:extLst>
      <p:ext uri="{BB962C8B-B14F-4D97-AF65-F5344CB8AC3E}">
        <p14:creationId xmlns:p14="http://schemas.microsoft.com/office/powerpoint/2010/main" val="746646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912" y="548680"/>
            <a:ext cx="11228832" cy="6120680"/>
          </a:xfrm>
          <a:pattFill prst="pct5">
            <a:fgClr>
              <a:schemeClr val="accent1"/>
            </a:fgClr>
            <a:bgClr>
              <a:schemeClr val="bg1"/>
            </a:bgClr>
          </a:pattFill>
        </p:spPr>
        <p:txBody>
          <a:bodyPr>
            <a:normAutofit/>
          </a:bodyPr>
          <a:lstStyle/>
          <a:p>
            <a:pPr marL="0" indent="0">
              <a:buNone/>
            </a:pPr>
            <a:r>
              <a:rPr lang="tr-TR" sz="3200" dirty="0"/>
              <a:t>Harp, silah ve mühimmatı </a:t>
            </a:r>
            <a:r>
              <a:rPr lang="tr-TR" sz="2000" dirty="0"/>
              <a:t>(</a:t>
            </a:r>
            <a:r>
              <a:rPr lang="tr-TR" sz="1800" dirty="0"/>
              <a:t>Spor ve av tüfekleri hariç</a:t>
            </a:r>
            <a:r>
              <a:rPr lang="tr-TR" sz="2000" dirty="0"/>
              <a:t>): 	</a:t>
            </a:r>
            <a:r>
              <a:rPr lang="tr-TR" sz="3200" dirty="0">
                <a:solidFill>
                  <a:srgbClr val="00B050"/>
                </a:solidFill>
              </a:rPr>
              <a:t>MSB</a:t>
            </a:r>
          </a:p>
          <a:p>
            <a:pPr marL="0" indent="0">
              <a:buNone/>
            </a:pPr>
            <a:r>
              <a:rPr lang="tr-TR" sz="3200" dirty="0"/>
              <a:t>Afyon ve haşhaş kellesi:				</a:t>
            </a:r>
            <a:r>
              <a:rPr lang="tr-TR" sz="3200" dirty="0">
                <a:solidFill>
                  <a:srgbClr val="00B050"/>
                </a:solidFill>
              </a:rPr>
              <a:t>Sağlık Bakanlığı</a:t>
            </a:r>
          </a:p>
          <a:p>
            <a:pPr marL="0" indent="0">
              <a:buNone/>
            </a:pPr>
            <a:r>
              <a:rPr lang="tr-TR" sz="3200" dirty="0"/>
              <a:t>Uyuşturucu maddeler: 				</a:t>
            </a:r>
            <a:r>
              <a:rPr lang="tr-TR" sz="3200" dirty="0">
                <a:solidFill>
                  <a:srgbClr val="00B050"/>
                </a:solidFill>
              </a:rPr>
              <a:t>Sağlık Bakanlığı</a:t>
            </a:r>
          </a:p>
          <a:p>
            <a:pPr marL="0" indent="0">
              <a:buNone/>
            </a:pPr>
            <a:r>
              <a:rPr lang="tr-TR" sz="3200" dirty="0"/>
              <a:t>Tehlikeli atıklar: 						</a:t>
            </a:r>
            <a:r>
              <a:rPr lang="tr-TR" sz="3200" dirty="0">
                <a:solidFill>
                  <a:srgbClr val="00B050"/>
                </a:solidFill>
              </a:rPr>
              <a:t>Çevre Bakanlığı</a:t>
            </a:r>
          </a:p>
          <a:p>
            <a:endParaRPr lang="tr-TR" sz="3200" dirty="0"/>
          </a:p>
        </p:txBody>
      </p:sp>
      <p:sp>
        <p:nvSpPr>
          <p:cNvPr id="2" name="Veri Yer Tutucusu 1"/>
          <p:cNvSpPr>
            <a:spLocks noGrp="1"/>
          </p:cNvSpPr>
          <p:nvPr>
            <p:ph type="dt" sz="half" idx="10"/>
          </p:nvPr>
        </p:nvSpPr>
        <p:spPr/>
        <p:txBody>
          <a:bodyPr/>
          <a:lstStyle/>
          <a:p>
            <a:fld id="{2FC1CEC4-15CF-4B11-A8B5-9C1D15C668E8}"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43</a:t>
            </a:fld>
            <a:endParaRPr lang="tr-TR">
              <a:solidFill>
                <a:prstClr val="black">
                  <a:tint val="75000"/>
                </a:prstClr>
              </a:solidFill>
            </a:endParaRPr>
          </a:p>
        </p:txBody>
      </p:sp>
    </p:spTree>
    <p:extLst>
      <p:ext uri="{BB962C8B-B14F-4D97-AF65-F5344CB8AC3E}">
        <p14:creationId xmlns:p14="http://schemas.microsoft.com/office/powerpoint/2010/main" val="41997213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9349" y="260648"/>
            <a:ext cx="11809312" cy="6480720"/>
          </a:xfrm>
        </p:spPr>
        <p:txBody>
          <a:bodyPr>
            <a:normAutofit/>
          </a:bodyPr>
          <a:lstStyle/>
          <a:p>
            <a:pPr marL="0" indent="0">
              <a:buNone/>
            </a:pPr>
            <a:r>
              <a:rPr lang="tr-TR" dirty="0"/>
              <a:t>     </a:t>
            </a:r>
            <a:r>
              <a:rPr lang="tr-TR" sz="3200" dirty="0">
                <a:solidFill>
                  <a:srgbClr val="00B050"/>
                </a:solidFill>
              </a:rPr>
              <a:t>Yaban domuzu, kurt, çakal, tilki, sansar, porsuk ile yılanlar, kaplumbağa ve kertenkelelerin</a:t>
            </a:r>
            <a:r>
              <a:rPr lang="tr-TR" sz="3200" dirty="0"/>
              <a:t> </a:t>
            </a:r>
            <a:r>
              <a:rPr lang="tr-TR" sz="1800" dirty="0"/>
              <a:t>canlı ve cansız halde ve bunların tanınabilir parçaları ile bunlardan mamul konfeksiyon</a:t>
            </a:r>
            <a:r>
              <a:rPr lang="tr-TR" sz="3200" dirty="0"/>
              <a:t>:				     : </a:t>
            </a:r>
            <a:r>
              <a:rPr lang="tr-TR" sz="3200" dirty="0">
                <a:solidFill>
                  <a:srgbClr val="FF0000"/>
                </a:solidFill>
              </a:rPr>
              <a:t>Orman Bakanlığı</a:t>
            </a:r>
          </a:p>
          <a:p>
            <a:pPr marL="0" indent="0">
              <a:buNone/>
            </a:pPr>
            <a:r>
              <a:rPr lang="tr-TR" sz="3200" dirty="0"/>
              <a:t>     </a:t>
            </a:r>
            <a:r>
              <a:rPr lang="tr-TR" sz="3200" dirty="0">
                <a:solidFill>
                  <a:srgbClr val="00B050"/>
                </a:solidFill>
              </a:rPr>
              <a:t>Gübreler </a:t>
            </a:r>
            <a:r>
              <a:rPr lang="tr-TR" sz="3200" dirty="0"/>
              <a:t>(Kimyevi gübreler hariç): </a:t>
            </a:r>
            <a:r>
              <a:rPr lang="tr-TR" sz="3200" dirty="0">
                <a:solidFill>
                  <a:srgbClr val="FF0000"/>
                </a:solidFill>
              </a:rPr>
              <a:t>Tarım ve Köy İşleri Bakanlığı</a:t>
            </a:r>
          </a:p>
          <a:p>
            <a:pPr marL="0" indent="0">
              <a:buNone/>
            </a:pPr>
            <a:r>
              <a:rPr lang="tr-TR" sz="3200" dirty="0"/>
              <a:t>    </a:t>
            </a:r>
            <a:r>
              <a:rPr lang="tr-TR" sz="3200" dirty="0">
                <a:solidFill>
                  <a:srgbClr val="00B050"/>
                </a:solidFill>
              </a:rPr>
              <a:t>Tohumlar</a:t>
            </a:r>
            <a:r>
              <a:rPr lang="tr-TR" sz="3200" dirty="0"/>
              <a:t> (</a:t>
            </a:r>
            <a:r>
              <a:rPr lang="tr-TR" sz="2400" dirty="0"/>
              <a:t>Orman ağacı tohumları hariç</a:t>
            </a:r>
            <a:r>
              <a:rPr lang="tr-TR" sz="3200" dirty="0"/>
              <a:t>)  : </a:t>
            </a:r>
            <a:r>
              <a:rPr lang="tr-TR" sz="3200" dirty="0">
                <a:solidFill>
                  <a:srgbClr val="FF0000"/>
                </a:solidFill>
              </a:rPr>
              <a:t>Tarım ve Köy İşleri Bakanlığı</a:t>
            </a:r>
          </a:p>
          <a:p>
            <a:pPr marL="0" indent="0">
              <a:buNone/>
            </a:pPr>
            <a:r>
              <a:rPr lang="tr-TR" sz="3200" dirty="0"/>
              <a:t>     Su ürünlerinden su ürünleri avcılığını düzenleyen esaslar çerçevesinde avlanması yasak olan cins ve nitelikteki su ürünleri (sülükler dâhil)                                      : </a:t>
            </a:r>
            <a:r>
              <a:rPr lang="tr-TR" sz="3200" dirty="0">
                <a:solidFill>
                  <a:srgbClr val="FF0000"/>
                </a:solidFill>
              </a:rPr>
              <a:t>Tarım ve Köy İşleri Bakanlığı</a:t>
            </a:r>
          </a:p>
          <a:p>
            <a:pPr marL="0" indent="0">
              <a:buNone/>
            </a:pPr>
            <a:r>
              <a:rPr lang="tr-TR" dirty="0"/>
              <a:t>     </a:t>
            </a:r>
          </a:p>
        </p:txBody>
      </p:sp>
      <p:sp>
        <p:nvSpPr>
          <p:cNvPr id="2" name="Veri Yer Tutucusu 1"/>
          <p:cNvSpPr>
            <a:spLocks noGrp="1"/>
          </p:cNvSpPr>
          <p:nvPr>
            <p:ph type="dt" sz="half" idx="10"/>
          </p:nvPr>
        </p:nvSpPr>
        <p:spPr/>
        <p:txBody>
          <a:bodyPr/>
          <a:lstStyle/>
          <a:p>
            <a:fld id="{7FB7BA34-D2D1-4E35-999C-D733545C3EE2}"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44</a:t>
            </a:fld>
            <a:endParaRPr lang="tr-TR">
              <a:solidFill>
                <a:prstClr val="black">
                  <a:tint val="75000"/>
                </a:prstClr>
              </a:solidFill>
            </a:endParaRPr>
          </a:p>
        </p:txBody>
      </p:sp>
    </p:spTree>
    <p:extLst>
      <p:ext uri="{BB962C8B-B14F-4D97-AF65-F5344CB8AC3E}">
        <p14:creationId xmlns:p14="http://schemas.microsoft.com/office/powerpoint/2010/main" val="35318717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9349" y="332657"/>
            <a:ext cx="11343051" cy="5793507"/>
          </a:xfrm>
          <a:solidFill>
            <a:schemeClr val="bg1"/>
          </a:solidFill>
        </p:spPr>
        <p:txBody>
          <a:bodyPr>
            <a:normAutofit/>
          </a:bodyPr>
          <a:lstStyle/>
          <a:p>
            <a:pPr marL="0" indent="0">
              <a:buNone/>
            </a:pPr>
            <a:r>
              <a:rPr lang="tr-TR" sz="3200" dirty="0"/>
              <a:t>Yem Kanunu kapsamına giren </a:t>
            </a:r>
            <a:r>
              <a:rPr lang="tr-TR" sz="3200" dirty="0">
                <a:solidFill>
                  <a:srgbClr val="00B050"/>
                </a:solidFill>
              </a:rPr>
              <a:t>yemler</a:t>
            </a:r>
            <a:r>
              <a:rPr lang="tr-TR" sz="3200" dirty="0"/>
              <a:t>: </a:t>
            </a:r>
            <a:r>
              <a:rPr lang="tr-TR" sz="3200" dirty="0">
                <a:solidFill>
                  <a:srgbClr val="FF0000"/>
                </a:solidFill>
              </a:rPr>
              <a:t>Tarım ve Köy İşleri Bakanlığı</a:t>
            </a:r>
          </a:p>
          <a:p>
            <a:pPr marL="0" indent="0">
              <a:buNone/>
            </a:pPr>
            <a:r>
              <a:rPr lang="tr-TR" sz="3200" dirty="0"/>
              <a:t>     </a:t>
            </a:r>
            <a:r>
              <a:rPr lang="tr-TR" sz="3200" dirty="0">
                <a:solidFill>
                  <a:srgbClr val="00B050"/>
                </a:solidFill>
              </a:rPr>
              <a:t>Zirai mücadele ilaç </a:t>
            </a:r>
            <a:r>
              <a:rPr lang="tr-TR" sz="3200" dirty="0"/>
              <a:t>ve aletleri         : </a:t>
            </a:r>
            <a:r>
              <a:rPr lang="tr-TR" sz="3200" dirty="0">
                <a:solidFill>
                  <a:srgbClr val="FF0000"/>
                </a:solidFill>
              </a:rPr>
              <a:t>Tarım ve Köy İşleri Bakanlığı</a:t>
            </a:r>
          </a:p>
          <a:p>
            <a:pPr marL="0" indent="0">
              <a:buNone/>
            </a:pPr>
            <a:r>
              <a:rPr lang="tr-TR" sz="3200" dirty="0"/>
              <a:t>     </a:t>
            </a:r>
            <a:r>
              <a:rPr lang="tr-TR" sz="3200" dirty="0">
                <a:solidFill>
                  <a:srgbClr val="00B050"/>
                </a:solidFill>
              </a:rPr>
              <a:t>Veteriner ilaçları                                </a:t>
            </a:r>
            <a:r>
              <a:rPr lang="tr-TR" sz="3200" dirty="0"/>
              <a:t>: </a:t>
            </a:r>
            <a:r>
              <a:rPr lang="tr-TR" sz="3200" dirty="0">
                <a:solidFill>
                  <a:srgbClr val="FF0000"/>
                </a:solidFill>
              </a:rPr>
              <a:t>Tarım ve Köy İşleri Bakanlığı</a:t>
            </a:r>
          </a:p>
          <a:p>
            <a:pPr marL="0" indent="0">
              <a:buNone/>
            </a:pPr>
            <a:r>
              <a:rPr lang="tr-TR" sz="3200" dirty="0"/>
              <a:t>     İhracat amacıyla doğadan elde edilmesi kontenjanla veya başka herhangi bir kayıtla sınırlandırılan </a:t>
            </a:r>
            <a:r>
              <a:rPr lang="tr-TR" sz="3200" dirty="0">
                <a:solidFill>
                  <a:srgbClr val="00B050"/>
                </a:solidFill>
              </a:rPr>
              <a:t>doğal çiçek soğanları</a:t>
            </a:r>
            <a:r>
              <a:rPr lang="tr-TR" sz="3200" dirty="0"/>
              <a:t>:</a:t>
            </a:r>
          </a:p>
          <a:p>
            <a:pPr marL="0" indent="0">
              <a:buNone/>
            </a:pPr>
            <a:r>
              <a:rPr lang="tr-TR" sz="3200" dirty="0"/>
              <a:t>                                                                  : </a:t>
            </a:r>
            <a:r>
              <a:rPr lang="tr-TR" sz="3200" dirty="0">
                <a:solidFill>
                  <a:srgbClr val="FF0000"/>
                </a:solidFill>
              </a:rPr>
              <a:t>Tarım ve Köy İşleri Bakanlığı</a:t>
            </a:r>
          </a:p>
          <a:p>
            <a:pPr marL="0" indent="0">
              <a:buNone/>
            </a:pPr>
            <a:r>
              <a:rPr lang="tr-TR" sz="3200" dirty="0"/>
              <a:t>   </a:t>
            </a:r>
            <a:r>
              <a:rPr lang="tr-TR" sz="3200" dirty="0">
                <a:solidFill>
                  <a:srgbClr val="00B050"/>
                </a:solidFill>
              </a:rPr>
              <a:t>Damızlık büyük ve küçükbaş hayvan</a:t>
            </a:r>
            <a:r>
              <a:rPr lang="tr-TR" sz="3200" dirty="0"/>
              <a:t>: </a:t>
            </a:r>
            <a:r>
              <a:rPr lang="tr-TR" sz="3200" dirty="0">
                <a:solidFill>
                  <a:srgbClr val="FF0000"/>
                </a:solidFill>
              </a:rPr>
              <a:t>Tarım ve Köy İşleri Bakanlığı</a:t>
            </a:r>
          </a:p>
          <a:p>
            <a:pPr marL="0" indent="0">
              <a:buNone/>
            </a:pPr>
            <a:r>
              <a:rPr lang="tr-TR" sz="3200" dirty="0"/>
              <a:t>     </a:t>
            </a:r>
            <a:r>
              <a:rPr lang="tr-TR" sz="3200" dirty="0">
                <a:solidFill>
                  <a:srgbClr val="00B050"/>
                </a:solidFill>
              </a:rPr>
              <a:t>Şeker                            </a:t>
            </a:r>
            <a:r>
              <a:rPr lang="tr-TR" sz="3200" dirty="0"/>
              <a:t>: </a:t>
            </a:r>
            <a:r>
              <a:rPr lang="tr-TR" sz="3200" dirty="0">
                <a:solidFill>
                  <a:srgbClr val="FF0000"/>
                </a:solidFill>
              </a:rPr>
              <a:t>Türkiye Şeker Fabrikası Genel Müdürlüğü</a:t>
            </a:r>
          </a:p>
          <a:p>
            <a:endParaRPr lang="tr-TR" sz="3200" dirty="0"/>
          </a:p>
          <a:p>
            <a:endParaRPr lang="tr-TR" sz="3200" dirty="0"/>
          </a:p>
        </p:txBody>
      </p:sp>
      <p:sp>
        <p:nvSpPr>
          <p:cNvPr id="2" name="Veri Yer Tutucusu 1"/>
          <p:cNvSpPr>
            <a:spLocks noGrp="1"/>
          </p:cNvSpPr>
          <p:nvPr>
            <p:ph type="dt" sz="half" idx="10"/>
          </p:nvPr>
        </p:nvSpPr>
        <p:spPr/>
        <p:txBody>
          <a:bodyPr/>
          <a:lstStyle/>
          <a:p>
            <a:fld id="{35FDBCF4-646A-4AD2-8A79-30185A33D88B}"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45</a:t>
            </a:fld>
            <a:endParaRPr lang="tr-TR">
              <a:solidFill>
                <a:prstClr val="black">
                  <a:tint val="75000"/>
                </a:prstClr>
              </a:solidFill>
            </a:endParaRPr>
          </a:p>
        </p:txBody>
      </p:sp>
    </p:spTree>
    <p:extLst>
      <p:ext uri="{BB962C8B-B14F-4D97-AF65-F5344CB8AC3E}">
        <p14:creationId xmlns:p14="http://schemas.microsoft.com/office/powerpoint/2010/main" val="23689754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121024"/>
            <a:ext cx="10515600" cy="860611"/>
          </a:xfrm>
          <a:pattFill prst="pct80">
            <a:fgClr>
              <a:schemeClr val="accent6">
                <a:lumMod val="40000"/>
                <a:lumOff val="60000"/>
              </a:schemeClr>
            </a:fgClr>
            <a:bgClr>
              <a:schemeClr val="bg1"/>
            </a:bgClr>
          </a:pattFill>
        </p:spPr>
        <p:txBody>
          <a:bodyPr>
            <a:normAutofit/>
          </a:bodyPr>
          <a:lstStyle/>
          <a:p>
            <a:pPr algn="ctr"/>
            <a:r>
              <a:rPr lang="tr-TR" b="1" dirty="0">
                <a:solidFill>
                  <a:srgbClr val="FF0000"/>
                </a:solidFill>
              </a:rPr>
              <a:t>İhracatı Yasak Olan Mallar</a:t>
            </a:r>
          </a:p>
        </p:txBody>
      </p:sp>
      <p:sp>
        <p:nvSpPr>
          <p:cNvPr id="3" name="İçerik Yer Tutucusu 2"/>
          <p:cNvSpPr>
            <a:spLocks noGrp="1"/>
          </p:cNvSpPr>
          <p:nvPr>
            <p:ph idx="1"/>
          </p:nvPr>
        </p:nvSpPr>
        <p:spPr>
          <a:xfrm>
            <a:off x="416859" y="1129554"/>
            <a:ext cx="10936941" cy="5472952"/>
          </a:xfrm>
          <a:solidFill>
            <a:schemeClr val="bg1"/>
          </a:solidFill>
        </p:spPr>
        <p:txBody>
          <a:bodyPr>
            <a:normAutofit lnSpcReduction="10000"/>
          </a:bodyPr>
          <a:lstStyle/>
          <a:p>
            <a:pPr marL="0" indent="0">
              <a:buNone/>
            </a:pPr>
            <a:r>
              <a:rPr lang="tr-TR" sz="3200" dirty="0"/>
              <a:t>Türkiye'nin taraf olduğu uluslararası anlaşmalar ve madde politikalarının bir gereği olarak, bazı malların ihracı yasaktır. Bu maddelere zaman zaman yenisi eklenebileceği gibi, bazı kalemlerin de zaman içerisinde buradan çıkartılması söz konusudur:</a:t>
            </a:r>
          </a:p>
          <a:p>
            <a:pPr marL="0" indent="0">
              <a:buNone/>
            </a:pPr>
            <a:r>
              <a:rPr lang="tr-TR" sz="3200" dirty="0"/>
              <a:t> </a:t>
            </a:r>
            <a:r>
              <a:rPr lang="tr-TR" sz="3200" dirty="0">
                <a:solidFill>
                  <a:srgbClr val="00B0F0"/>
                </a:solidFill>
              </a:rPr>
              <a:t>Kültür ve tabiat varlıkları,</a:t>
            </a:r>
          </a:p>
          <a:p>
            <a:pPr marL="0" indent="0">
              <a:buNone/>
            </a:pPr>
            <a:r>
              <a:rPr lang="tr-TR" sz="3200" dirty="0">
                <a:solidFill>
                  <a:srgbClr val="00B0F0"/>
                </a:solidFill>
              </a:rPr>
              <a:t> Hint keneviri, </a:t>
            </a:r>
          </a:p>
          <a:p>
            <a:pPr marL="0" indent="0">
              <a:buNone/>
            </a:pPr>
            <a:r>
              <a:rPr lang="tr-TR" sz="3200" dirty="0">
                <a:solidFill>
                  <a:srgbClr val="00B0F0"/>
                </a:solidFill>
              </a:rPr>
              <a:t>Tütün tohumu ve fidesi,	</a:t>
            </a:r>
          </a:p>
          <a:p>
            <a:pPr marL="0" indent="0">
              <a:buNone/>
            </a:pPr>
            <a:r>
              <a:rPr lang="tr-TR" sz="3200" dirty="0">
                <a:solidFill>
                  <a:srgbClr val="00B0F0"/>
                </a:solidFill>
              </a:rPr>
              <a:t>Tiftik keçisi, 	</a:t>
            </a:r>
          </a:p>
          <a:p>
            <a:pPr marL="0" indent="0">
              <a:buNone/>
            </a:pPr>
            <a:r>
              <a:rPr lang="tr-TR" sz="3200" dirty="0">
                <a:solidFill>
                  <a:srgbClr val="00B0F0"/>
                </a:solidFill>
              </a:rPr>
              <a:t>İhracı izne bağlı mallar listesinde yer alan türler hariç bütün av ve yaban hayvanları</a:t>
            </a:r>
            <a:r>
              <a:rPr lang="tr-TR" sz="3200" dirty="0"/>
              <a:t> (canlı ve cansız olarak ve tanınabilir en küçük parçaları ile bunlardan mamul konfeksiyon),</a:t>
            </a:r>
          </a:p>
          <a:p>
            <a:endParaRPr lang="tr-TR" dirty="0"/>
          </a:p>
        </p:txBody>
      </p:sp>
      <p:sp>
        <p:nvSpPr>
          <p:cNvPr id="4" name="Veri Yer Tutucusu 3"/>
          <p:cNvSpPr>
            <a:spLocks noGrp="1"/>
          </p:cNvSpPr>
          <p:nvPr>
            <p:ph type="dt" sz="half" idx="10"/>
          </p:nvPr>
        </p:nvSpPr>
        <p:spPr/>
        <p:txBody>
          <a:bodyPr/>
          <a:lstStyle/>
          <a:p>
            <a:fld id="{462EA81A-5BDB-4D0B-B88A-46C41F18F69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46</a:t>
            </a:fld>
            <a:endParaRPr lang="tr-TR">
              <a:solidFill>
                <a:prstClr val="black">
                  <a:tint val="75000"/>
                </a:prstClr>
              </a:solidFill>
            </a:endParaRPr>
          </a:p>
        </p:txBody>
      </p:sp>
    </p:spTree>
    <p:extLst>
      <p:ext uri="{BB962C8B-B14F-4D97-AF65-F5344CB8AC3E}">
        <p14:creationId xmlns:p14="http://schemas.microsoft.com/office/powerpoint/2010/main" val="23536008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28767" y="0"/>
            <a:ext cx="10515600" cy="900752"/>
          </a:xfrm>
          <a:solidFill>
            <a:srgbClr val="FFFF00"/>
          </a:solidFill>
        </p:spPr>
        <p:txBody>
          <a:bodyPr>
            <a:normAutofit/>
          </a:bodyPr>
          <a:lstStyle/>
          <a:p>
            <a:pPr algn="ctr"/>
            <a:r>
              <a:rPr lang="tr-TR" sz="4800" b="1" dirty="0">
                <a:latin typeface="Bauhaus 93" panose="04030905020B02020C02" pitchFamily="82" charset="0"/>
              </a:rPr>
              <a:t>3</a:t>
            </a:r>
            <a:r>
              <a:rPr lang="tr-TR" sz="4800" b="1" dirty="0">
                <a:solidFill>
                  <a:srgbClr val="FF0000"/>
                </a:solidFill>
                <a:latin typeface="Bauhaus 93" panose="04030905020B02020C02" pitchFamily="82" charset="0"/>
              </a:rPr>
              <a:t>.5.Mali Mevzuat</a:t>
            </a:r>
          </a:p>
        </p:txBody>
      </p:sp>
      <p:sp>
        <p:nvSpPr>
          <p:cNvPr id="3" name="İçerik Yer Tutucusu 2"/>
          <p:cNvSpPr>
            <a:spLocks noGrp="1"/>
          </p:cNvSpPr>
          <p:nvPr>
            <p:ph idx="1"/>
          </p:nvPr>
        </p:nvSpPr>
        <p:spPr>
          <a:xfrm>
            <a:off x="309282" y="1136074"/>
            <a:ext cx="11716463" cy="5541817"/>
          </a:xfrm>
        </p:spPr>
        <p:txBody>
          <a:bodyPr/>
          <a:lstStyle/>
          <a:p>
            <a:r>
              <a:rPr lang="tr-TR" sz="3200" dirty="0">
                <a:solidFill>
                  <a:srgbClr val="FF0000"/>
                </a:solidFill>
              </a:rPr>
              <a:t>3065 sayılı KDV  Kanunu gereği ;</a:t>
            </a:r>
          </a:p>
          <a:p>
            <a:r>
              <a:rPr lang="tr-TR" sz="3200" dirty="0">
                <a:solidFill>
                  <a:srgbClr val="00B050"/>
                </a:solidFill>
              </a:rPr>
              <a:t>her türlü mal ve hizmet </a:t>
            </a:r>
            <a:r>
              <a:rPr lang="tr-TR" sz="3200" b="1" dirty="0">
                <a:solidFill>
                  <a:srgbClr val="0070C0"/>
                </a:solidFill>
              </a:rPr>
              <a:t>it­halatında (M)</a:t>
            </a:r>
            <a:r>
              <a:rPr lang="tr-TR" sz="3200" dirty="0">
                <a:solidFill>
                  <a:srgbClr val="00B050"/>
                </a:solidFill>
              </a:rPr>
              <a:t> belli bir oranda </a:t>
            </a:r>
            <a:r>
              <a:rPr lang="tr-TR" sz="3200" b="1" dirty="0">
                <a:solidFill>
                  <a:srgbClr val="0070C0"/>
                </a:solidFill>
              </a:rPr>
              <a:t>KDV </a:t>
            </a:r>
            <a:r>
              <a:rPr lang="tr-TR" sz="3200" dirty="0">
                <a:solidFill>
                  <a:srgbClr val="0070C0"/>
                </a:solidFill>
              </a:rPr>
              <a:t>alınmaktadır. </a:t>
            </a:r>
          </a:p>
          <a:p>
            <a:r>
              <a:rPr lang="tr-TR" sz="3200" dirty="0"/>
              <a:t>Aynı şekilde;</a:t>
            </a:r>
          </a:p>
          <a:p>
            <a:r>
              <a:rPr lang="tr-TR" sz="3200" dirty="0"/>
              <a:t> </a:t>
            </a:r>
            <a:r>
              <a:rPr lang="tr-TR" sz="3200" dirty="0">
                <a:solidFill>
                  <a:srgbClr val="00B050"/>
                </a:solidFill>
              </a:rPr>
              <a:t>her türlü mal ve hizmet </a:t>
            </a:r>
            <a:r>
              <a:rPr lang="tr-TR" sz="3200" b="1" dirty="0">
                <a:solidFill>
                  <a:srgbClr val="0070C0"/>
                </a:solidFill>
              </a:rPr>
              <a:t>ihracatında (X)</a:t>
            </a:r>
            <a:r>
              <a:rPr lang="tr-TR" sz="3200" dirty="0">
                <a:solidFill>
                  <a:srgbClr val="00B050"/>
                </a:solidFill>
              </a:rPr>
              <a:t> ise daha önce ödenmiş olan </a:t>
            </a:r>
            <a:r>
              <a:rPr lang="tr-TR" sz="3200" b="1" dirty="0">
                <a:solidFill>
                  <a:srgbClr val="0070C0"/>
                </a:solidFill>
              </a:rPr>
              <a:t>KDV</a:t>
            </a:r>
            <a:r>
              <a:rPr lang="tr-TR" sz="3200" dirty="0">
                <a:solidFill>
                  <a:srgbClr val="0070C0"/>
                </a:solidFill>
              </a:rPr>
              <a:t> </a:t>
            </a:r>
            <a:r>
              <a:rPr lang="tr-TR" sz="3200" b="1" dirty="0"/>
              <a:t>geri iade </a:t>
            </a:r>
            <a:r>
              <a:rPr lang="tr-TR" sz="3200" dirty="0">
                <a:solidFill>
                  <a:srgbClr val="0070C0"/>
                </a:solidFill>
              </a:rPr>
              <a:t>edilmektedir</a:t>
            </a:r>
            <a:r>
              <a:rPr lang="tr-TR" sz="3200" dirty="0">
                <a:solidFill>
                  <a:srgbClr val="00B050"/>
                </a:solidFill>
              </a:rPr>
              <a:t>.</a:t>
            </a:r>
          </a:p>
          <a:p>
            <a:r>
              <a:rPr lang="tr-TR" sz="3200" dirty="0">
                <a:solidFill>
                  <a:srgbClr val="FF0000"/>
                </a:solidFill>
              </a:rPr>
              <a:t>4760 sayılı ÖTV Kanunu gereği ise</a:t>
            </a:r>
            <a:r>
              <a:rPr lang="tr-TR" sz="3200" dirty="0"/>
              <a:t>; kanunda belirtilen malların </a:t>
            </a:r>
            <a:r>
              <a:rPr lang="tr-TR" sz="3200" b="1" dirty="0">
                <a:solidFill>
                  <a:srgbClr val="0070C0"/>
                </a:solidFill>
              </a:rPr>
              <a:t>ithalatında</a:t>
            </a:r>
            <a:r>
              <a:rPr lang="tr-TR" sz="3200" dirty="0"/>
              <a:t> belli oranda </a:t>
            </a:r>
            <a:r>
              <a:rPr lang="tr-TR" sz="3200" b="1" dirty="0">
                <a:solidFill>
                  <a:srgbClr val="0070C0"/>
                </a:solidFill>
              </a:rPr>
              <a:t>ÖTV</a:t>
            </a:r>
            <a:r>
              <a:rPr lang="tr-TR" sz="3200" dirty="0"/>
              <a:t> alınmaktadır.</a:t>
            </a:r>
          </a:p>
          <a:p>
            <a:r>
              <a:rPr lang="tr-TR" sz="3200" dirty="0"/>
              <a:t> Aynı şekilde; kanunda belirtilen malların </a:t>
            </a:r>
            <a:r>
              <a:rPr lang="tr-TR" sz="3200" b="1" dirty="0">
                <a:solidFill>
                  <a:srgbClr val="0070C0"/>
                </a:solidFill>
              </a:rPr>
              <a:t>ihracatında da </a:t>
            </a:r>
            <a:r>
              <a:rPr lang="tr-TR" sz="3200" dirty="0"/>
              <a:t>ödenmiş </a:t>
            </a:r>
            <a:r>
              <a:rPr lang="tr-TR" sz="3200" b="1" dirty="0">
                <a:solidFill>
                  <a:srgbClr val="0070C0"/>
                </a:solidFill>
              </a:rPr>
              <a:t>ÖTV </a:t>
            </a:r>
            <a:r>
              <a:rPr lang="tr-TR" sz="3200" dirty="0"/>
              <a:t>geri iade edilmektedir.</a:t>
            </a:r>
          </a:p>
          <a:p>
            <a:endParaRPr lang="tr-TR" dirty="0"/>
          </a:p>
        </p:txBody>
      </p:sp>
      <p:sp>
        <p:nvSpPr>
          <p:cNvPr id="4" name="Veri Yer Tutucusu 3"/>
          <p:cNvSpPr>
            <a:spLocks noGrp="1"/>
          </p:cNvSpPr>
          <p:nvPr>
            <p:ph type="dt" sz="half" idx="10"/>
          </p:nvPr>
        </p:nvSpPr>
        <p:spPr/>
        <p:txBody>
          <a:bodyPr/>
          <a:lstStyle/>
          <a:p>
            <a:fld id="{A51843CC-49B6-4E63-80BC-78794DB5F977}"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47208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3236" y="263236"/>
            <a:ext cx="11720946" cy="6345382"/>
          </a:xfrm>
        </p:spPr>
        <p:txBody>
          <a:bodyPr>
            <a:normAutofit/>
          </a:bodyPr>
          <a:lstStyle/>
          <a:p>
            <a:endParaRPr lang="tr-TR" sz="3200" dirty="0"/>
          </a:p>
          <a:p>
            <a:r>
              <a:rPr lang="tr-TR" sz="3200" dirty="0">
                <a:solidFill>
                  <a:srgbClr val="FF0000"/>
                </a:solidFill>
              </a:rPr>
              <a:t>Ayrıca bu kapsamda dış ticaret işlemlerinde değişik fonlara </a:t>
            </a:r>
            <a:r>
              <a:rPr lang="tr-TR" sz="2000" dirty="0">
                <a:solidFill>
                  <a:srgbClr val="00B0F0"/>
                </a:solidFill>
              </a:rPr>
              <a:t>(Kaynak Kulla­nımı Destekleme Fonu, Destekleme Fiyat İstikrar Fonu, Maden Fonu </a:t>
            </a:r>
            <a:r>
              <a:rPr lang="tr-TR" sz="2000" dirty="0" err="1">
                <a:solidFill>
                  <a:srgbClr val="00B0F0"/>
                </a:solidFill>
              </a:rPr>
              <a:t>v.b</a:t>
            </a:r>
            <a:r>
              <a:rPr lang="tr-TR" sz="2000" dirty="0">
                <a:solidFill>
                  <a:srgbClr val="00B0F0"/>
                </a:solidFill>
              </a:rPr>
              <a:t>.)</a:t>
            </a:r>
            <a:r>
              <a:rPr lang="tr-TR" sz="2000" dirty="0">
                <a:solidFill>
                  <a:srgbClr val="FF0000"/>
                </a:solidFill>
              </a:rPr>
              <a:t> </a:t>
            </a:r>
            <a:r>
              <a:rPr lang="tr-TR" sz="3200" dirty="0">
                <a:solidFill>
                  <a:srgbClr val="FF0000"/>
                </a:solidFill>
              </a:rPr>
              <a:t>belli oranda ödemeler yapılmaktadır.</a:t>
            </a:r>
          </a:p>
          <a:p>
            <a:pPr marL="0" indent="0">
              <a:buNone/>
            </a:pPr>
            <a:r>
              <a:rPr lang="tr-TR" sz="3200" dirty="0"/>
              <a:t>• </a:t>
            </a:r>
            <a:r>
              <a:rPr lang="tr-TR" sz="2000" dirty="0"/>
              <a:t>Vekâleti haiz olan kişinin maaşından yapılan gelir vergisi kesintilerinin vergi dairelerine yatırıldığını gösterir belge.</a:t>
            </a:r>
          </a:p>
          <a:p>
            <a:r>
              <a:rPr lang="tr-TR" sz="2000" dirty="0"/>
              <a:t>Söz konusu belgeleri haiz olan kişiler şirketleri adına beyannamelerin imzalanması, tahakkukun tebellüğü ve itiraz gibi hukuki sonuç doğuran tasarruf ve işlemler dışındaki gümrük işlemlerini yürütebilir.</a:t>
            </a:r>
          </a:p>
          <a:p>
            <a:br>
              <a:rPr lang="tr-TR" sz="2000" dirty="0"/>
            </a:br>
            <a:endParaRPr lang="tr-TR" sz="2000" dirty="0"/>
          </a:p>
        </p:txBody>
      </p:sp>
      <p:sp>
        <p:nvSpPr>
          <p:cNvPr id="4" name="Veri Yer Tutucusu 3"/>
          <p:cNvSpPr>
            <a:spLocks noGrp="1"/>
          </p:cNvSpPr>
          <p:nvPr>
            <p:ph type="dt" sz="half" idx="10"/>
          </p:nvPr>
        </p:nvSpPr>
        <p:spPr/>
        <p:txBody>
          <a:bodyPr/>
          <a:lstStyle/>
          <a:p>
            <a:fld id="{63B16414-5D87-49EC-BFC1-AD56B4B4C915}"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34903109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8545" y="0"/>
            <a:ext cx="11790219" cy="1205346"/>
          </a:xfrm>
          <a:solidFill>
            <a:srgbClr val="FFFF00"/>
          </a:solidFill>
        </p:spPr>
        <p:txBody>
          <a:bodyPr>
            <a:normAutofit fontScale="90000"/>
          </a:bodyPr>
          <a:lstStyle/>
          <a:p>
            <a:pPr algn="ctr"/>
            <a:r>
              <a:rPr lang="tr-TR" dirty="0"/>
              <a:t> </a:t>
            </a:r>
            <a:r>
              <a:rPr lang="tr-TR" sz="4000" b="1" dirty="0">
                <a:solidFill>
                  <a:srgbClr val="7030A0"/>
                </a:solidFill>
                <a:latin typeface="Arial Black" panose="020B0A04020102020204" pitchFamily="34" charset="0"/>
              </a:rPr>
              <a:t>Gümrük Tarifeleri ve </a:t>
            </a:r>
            <a:br>
              <a:rPr lang="tr-TR" sz="4000" b="1" dirty="0">
                <a:solidFill>
                  <a:srgbClr val="7030A0"/>
                </a:solidFill>
                <a:latin typeface="Arial Black" panose="020B0A04020102020204" pitchFamily="34" charset="0"/>
              </a:rPr>
            </a:br>
            <a:r>
              <a:rPr lang="tr-TR" sz="4000" b="1" dirty="0">
                <a:solidFill>
                  <a:srgbClr val="7030A0"/>
                </a:solidFill>
                <a:latin typeface="Arial Black" panose="020B0A04020102020204" pitchFamily="34" charset="0"/>
              </a:rPr>
              <a:t>Türkiye Gümrük Tarife Giriş Cetveli</a:t>
            </a:r>
          </a:p>
        </p:txBody>
      </p:sp>
      <p:sp>
        <p:nvSpPr>
          <p:cNvPr id="3" name="İçerik Yer Tutucusu 2"/>
          <p:cNvSpPr>
            <a:spLocks noGrp="1"/>
          </p:cNvSpPr>
          <p:nvPr>
            <p:ph idx="1"/>
          </p:nvPr>
        </p:nvSpPr>
        <p:spPr>
          <a:xfrm>
            <a:off x="371475" y="1457325"/>
            <a:ext cx="11658600" cy="5123584"/>
          </a:xfrm>
        </p:spPr>
        <p:txBody>
          <a:bodyPr>
            <a:normAutofit/>
          </a:bodyPr>
          <a:lstStyle/>
          <a:p>
            <a:r>
              <a:rPr lang="tr-TR" sz="3200" b="1" dirty="0">
                <a:solidFill>
                  <a:srgbClr val="00B050"/>
                </a:solidFill>
              </a:rPr>
              <a:t>a)Gümrük Tarifeleri</a:t>
            </a:r>
          </a:p>
          <a:p>
            <a:pPr algn="ctr"/>
            <a:r>
              <a:rPr lang="tr-TR" sz="4000" b="1" i="1" u="sng" dirty="0">
                <a:solidFill>
                  <a:srgbClr val="FF0000"/>
                </a:solidFill>
              </a:rPr>
              <a:t>Gümrük </a:t>
            </a:r>
            <a:r>
              <a:rPr lang="tr-TR" sz="4000" b="1" i="1" u="sng" dirty="0">
                <a:latin typeface="Algerian" panose="04020705040A02060702" pitchFamily="82" charset="0"/>
              </a:rPr>
              <a:t>tarife</a:t>
            </a:r>
            <a:r>
              <a:rPr lang="tr-TR" sz="4000" b="1" i="1" u="sng" dirty="0">
                <a:solidFill>
                  <a:srgbClr val="FF0000"/>
                </a:solidFill>
              </a:rPr>
              <a:t>si</a:t>
            </a:r>
            <a:r>
              <a:rPr lang="tr-TR" sz="3200" dirty="0"/>
              <a:t>, </a:t>
            </a:r>
          </a:p>
          <a:p>
            <a:r>
              <a:rPr lang="tr-TR" sz="3200" dirty="0"/>
              <a:t>dış ticarete konu olan eşyanın,</a:t>
            </a:r>
          </a:p>
          <a:p>
            <a:r>
              <a:rPr lang="tr-TR" sz="3200" dirty="0"/>
              <a:t> </a:t>
            </a:r>
            <a:r>
              <a:rPr lang="tr-TR" sz="3200" u="sng" dirty="0">
                <a:solidFill>
                  <a:srgbClr val="7030A0"/>
                </a:solidFill>
              </a:rPr>
              <a:t>sistematik bir şekilde </a:t>
            </a:r>
            <a:r>
              <a:rPr lang="tr-TR" sz="3200" b="1" u="sng" dirty="0">
                <a:solidFill>
                  <a:srgbClr val="00B050"/>
                </a:solidFill>
                <a:latin typeface="Arial Black" panose="020B0A04020102020204" pitchFamily="34" charset="0"/>
              </a:rPr>
              <a:t>1</a:t>
            </a:r>
            <a:r>
              <a:rPr lang="tr-TR" sz="3200" u="sng" dirty="0">
                <a:solidFill>
                  <a:srgbClr val="7030A0"/>
                </a:solidFill>
              </a:rPr>
              <a:t>.</a:t>
            </a:r>
            <a:r>
              <a:rPr lang="tr-TR" sz="3200" b="1" u="sng" dirty="0">
                <a:solidFill>
                  <a:srgbClr val="7030A0"/>
                </a:solidFill>
                <a:latin typeface="Arial Black" panose="020B0A04020102020204" pitchFamily="34" charset="0"/>
              </a:rPr>
              <a:t>numaralandırılarak</a:t>
            </a:r>
            <a:r>
              <a:rPr lang="tr-TR" sz="3200" dirty="0"/>
              <a:t> ,</a:t>
            </a:r>
          </a:p>
          <a:p>
            <a:r>
              <a:rPr lang="tr-TR" sz="3200" b="1" u="sng" dirty="0">
                <a:solidFill>
                  <a:srgbClr val="0070C0"/>
                </a:solidFill>
                <a:latin typeface="Arial Black" panose="020B0A04020102020204" pitchFamily="34" charset="0"/>
              </a:rPr>
              <a:t>                           </a:t>
            </a:r>
            <a:r>
              <a:rPr lang="tr-TR" sz="3200" b="1" u="sng" dirty="0">
                <a:solidFill>
                  <a:srgbClr val="00B050"/>
                </a:solidFill>
                <a:latin typeface="Arial Black" panose="020B0A04020102020204" pitchFamily="34" charset="0"/>
              </a:rPr>
              <a:t>2</a:t>
            </a:r>
            <a:r>
              <a:rPr lang="tr-TR" sz="3200" b="1" u="sng" dirty="0">
                <a:solidFill>
                  <a:srgbClr val="0070C0"/>
                </a:solidFill>
                <a:latin typeface="Arial Black" panose="020B0A04020102020204" pitchFamily="34" charset="0"/>
              </a:rPr>
              <a:t>.sınıflandırıldığı</a:t>
            </a:r>
            <a:r>
              <a:rPr lang="tr-TR" sz="3200" u="sng" dirty="0">
                <a:solidFill>
                  <a:srgbClr val="0070C0"/>
                </a:solidFill>
              </a:rPr>
              <a:t> </a:t>
            </a:r>
          </a:p>
          <a:p>
            <a:r>
              <a:rPr lang="tr-TR" sz="3200" u="sng" dirty="0">
                <a:solidFill>
                  <a:srgbClr val="0070C0"/>
                </a:solidFill>
              </a:rPr>
              <a:t>ve                                   </a:t>
            </a:r>
            <a:r>
              <a:rPr lang="tr-TR" sz="3200" b="1" u="sng" dirty="0">
                <a:solidFill>
                  <a:srgbClr val="00B050"/>
                </a:solidFill>
                <a:latin typeface="Arial Black" panose="020B0A04020102020204" pitchFamily="34" charset="0"/>
              </a:rPr>
              <a:t>3.</a:t>
            </a:r>
            <a:r>
              <a:rPr lang="tr-TR" sz="3200" b="1" u="sng" dirty="0">
                <a:solidFill>
                  <a:srgbClr val="0070C0"/>
                </a:solidFill>
                <a:latin typeface="Arial Black" panose="020B0A04020102020204" pitchFamily="34" charset="0"/>
              </a:rPr>
              <a:t>hangi oranda  gümrük vergisi  alınacağını</a:t>
            </a:r>
          </a:p>
          <a:p>
            <a:r>
              <a:rPr lang="tr-TR" sz="3200" u="sng" dirty="0">
                <a:solidFill>
                  <a:srgbClr val="0070C0"/>
                </a:solidFill>
              </a:rPr>
              <a:t> gösteren</a:t>
            </a:r>
            <a:r>
              <a:rPr lang="tr-TR" sz="3200" dirty="0"/>
              <a:t> </a:t>
            </a:r>
            <a:r>
              <a:rPr lang="tr-TR" sz="4400" b="1" dirty="0">
                <a:latin typeface="Algerian" panose="04020705040A02060702" pitchFamily="82" charset="0"/>
              </a:rPr>
              <a:t>liste</a:t>
            </a:r>
            <a:r>
              <a:rPr lang="tr-TR" sz="3200" dirty="0">
                <a:solidFill>
                  <a:srgbClr val="FF0000"/>
                </a:solidFill>
                <a:latin typeface="Algerian" panose="04020705040A02060702" pitchFamily="82" charset="0"/>
              </a:rPr>
              <a:t>ye</a:t>
            </a:r>
            <a:r>
              <a:rPr lang="tr-TR" sz="3200" dirty="0"/>
              <a:t> denilmektedir.</a:t>
            </a:r>
          </a:p>
        </p:txBody>
      </p:sp>
      <p:sp>
        <p:nvSpPr>
          <p:cNvPr id="4" name="Veri Yer Tutucusu 3"/>
          <p:cNvSpPr>
            <a:spLocks noGrp="1"/>
          </p:cNvSpPr>
          <p:nvPr>
            <p:ph type="dt" sz="half" idx="10"/>
          </p:nvPr>
        </p:nvSpPr>
        <p:spPr/>
        <p:txBody>
          <a:bodyPr/>
          <a:lstStyle/>
          <a:p>
            <a:fld id="{029D13D4-AD2D-4C07-B1AC-A9D307970476}"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49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58621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4851" y="149902"/>
            <a:ext cx="11797259" cy="6565691"/>
          </a:xfrm>
        </p:spPr>
        <p:txBody>
          <a:bodyPr/>
          <a:lstStyle/>
          <a:p>
            <a:pPr algn="ctr">
              <a:spcAft>
                <a:spcPts val="0"/>
              </a:spcAft>
            </a:pPr>
            <a:r>
              <a:rPr lang="tr-TR" sz="4400" b="1" dirty="0">
                <a:solidFill>
                  <a:srgbClr val="FF0000"/>
                </a:solidFill>
                <a:latin typeface="Arial Narrow" panose="020B0606020202030204" pitchFamily="34" charset="0"/>
                <a:ea typeface="Times New Roman" panose="02020603050405020304" pitchFamily="18" charset="0"/>
              </a:rPr>
              <a:t>Temel tanımlar</a:t>
            </a:r>
            <a:endParaRPr lang="tr-TR" sz="4400" dirty="0">
              <a:solidFill>
                <a:srgbClr val="FF0000"/>
              </a:solidFill>
              <a:latin typeface="Times New Roman" panose="02020603050405020304" pitchFamily="18" charset="0"/>
              <a:ea typeface="Times New Roman" panose="02020603050405020304" pitchFamily="18" charset="0"/>
            </a:endParaRPr>
          </a:p>
          <a:p>
            <a:pPr algn="just">
              <a:spcAft>
                <a:spcPts val="0"/>
              </a:spcAft>
            </a:pPr>
            <a:r>
              <a:rPr lang="tr-TR" sz="3200" b="1" dirty="0">
                <a:latin typeface="Arial Narrow" panose="020B0606020202030204" pitchFamily="34" charset="0"/>
                <a:ea typeface="Times New Roman" panose="02020603050405020304" pitchFamily="18" charset="0"/>
              </a:rPr>
              <a:t> 	Madde 3-</a:t>
            </a:r>
            <a:r>
              <a:rPr lang="tr-TR" sz="3200" dirty="0">
                <a:latin typeface="Arial Narrow" panose="020B0606020202030204" pitchFamily="34" charset="0"/>
                <a:ea typeface="Times New Roman" panose="02020603050405020304" pitchFamily="18" charset="0"/>
              </a:rPr>
              <a:t> Bu Yönetmelikte geçen;</a:t>
            </a:r>
            <a:endParaRPr lang="tr-TR" sz="3200" dirty="0">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b="1" dirty="0">
                <a:solidFill>
                  <a:srgbClr val="FF0000"/>
                </a:solidFill>
                <a:latin typeface="Arial Narrow" panose="020B0606020202030204" pitchFamily="34" charset="0"/>
                <a:ea typeface="Times New Roman" panose="02020603050405020304" pitchFamily="18" charset="0"/>
              </a:rPr>
              <a:t>a) Bakanlık deyimi</a:t>
            </a:r>
            <a:r>
              <a:rPr lang="tr-TR" sz="3200" b="1" dirty="0">
                <a:latin typeface="Arial Narrow" panose="020B0606020202030204" pitchFamily="34" charset="0"/>
                <a:ea typeface="Times New Roman" panose="02020603050405020304" pitchFamily="18" charset="0"/>
              </a:rPr>
              <a:t>,</a:t>
            </a:r>
          </a:p>
          <a:p>
            <a:pPr algn="just">
              <a:spcAft>
                <a:spcPts val="0"/>
              </a:spcAft>
            </a:pPr>
            <a:r>
              <a:rPr lang="tr-TR" sz="3200" dirty="0">
                <a:latin typeface="Arial Narrow" panose="020B0606020202030204" pitchFamily="34" charset="0"/>
                <a:ea typeface="Times New Roman" panose="02020603050405020304" pitchFamily="18" charset="0"/>
              </a:rPr>
              <a:t> Gümrük Müsteşarlığının bağlı bulunduğu </a:t>
            </a:r>
            <a:r>
              <a:rPr lang="tr-TR" sz="3200" dirty="0">
                <a:solidFill>
                  <a:schemeClr val="accent1">
                    <a:lumMod val="75000"/>
                  </a:schemeClr>
                </a:solidFill>
                <a:latin typeface="Arial Narrow" panose="020B0606020202030204" pitchFamily="34" charset="0"/>
                <a:ea typeface="Times New Roman" panose="02020603050405020304" pitchFamily="18" charset="0"/>
              </a:rPr>
              <a:t>Devlet Bakanlığını</a:t>
            </a:r>
            <a:r>
              <a:rPr lang="tr-TR" sz="3200" dirty="0">
                <a:latin typeface="Arial Narrow" panose="020B0606020202030204" pitchFamily="34" charset="0"/>
                <a:ea typeface="Times New Roman" panose="02020603050405020304" pitchFamily="18" charset="0"/>
              </a:rPr>
              <a:t>,</a:t>
            </a:r>
            <a:endParaRPr lang="tr-TR" sz="3200" dirty="0">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b="1" dirty="0">
                <a:solidFill>
                  <a:srgbClr val="FF0000"/>
                </a:solidFill>
                <a:latin typeface="Arial Narrow" panose="020B0606020202030204" pitchFamily="34" charset="0"/>
                <a:ea typeface="Times New Roman" panose="02020603050405020304" pitchFamily="18" charset="0"/>
              </a:rPr>
              <a:t>b) Müsteşarlık deyimi</a:t>
            </a:r>
            <a:r>
              <a:rPr lang="tr-TR" sz="3200" b="1" dirty="0">
                <a:latin typeface="Arial Narrow" panose="020B0606020202030204" pitchFamily="34" charset="0"/>
                <a:ea typeface="Times New Roman" panose="02020603050405020304" pitchFamily="18" charset="0"/>
              </a:rPr>
              <a:t>,</a:t>
            </a: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dirty="0">
                <a:solidFill>
                  <a:schemeClr val="accent1">
                    <a:lumMod val="75000"/>
                  </a:schemeClr>
                </a:solidFill>
                <a:latin typeface="Arial Narrow" panose="020B0606020202030204" pitchFamily="34" charset="0"/>
                <a:ea typeface="Times New Roman" panose="02020603050405020304" pitchFamily="18" charset="0"/>
              </a:rPr>
              <a:t>Gümrük Müsteşarlığını,</a:t>
            </a:r>
            <a:endParaRPr lang="tr-TR" sz="3200" dirty="0">
              <a:solidFill>
                <a:schemeClr val="accent1">
                  <a:lumMod val="75000"/>
                </a:schemeClr>
              </a:solidFill>
              <a:latin typeface="Times New Roman" panose="02020603050405020304" pitchFamily="18" charset="0"/>
              <a:ea typeface="Times New Roman" panose="02020603050405020304" pitchFamily="18" charset="0"/>
            </a:endParaRPr>
          </a:p>
          <a:p>
            <a:pPr algn="just">
              <a:spcAft>
                <a:spcPts val="0"/>
              </a:spcAft>
            </a:pPr>
            <a:r>
              <a:rPr lang="tr-TR" sz="3200" dirty="0">
                <a:latin typeface="Arial Narrow" panose="020B0606020202030204" pitchFamily="34" charset="0"/>
                <a:ea typeface="Times New Roman" panose="02020603050405020304" pitchFamily="18" charset="0"/>
              </a:rPr>
              <a:t> 	</a:t>
            </a:r>
            <a:r>
              <a:rPr lang="tr-TR" sz="3200" b="1" dirty="0">
                <a:solidFill>
                  <a:srgbClr val="FF0000"/>
                </a:solidFill>
                <a:latin typeface="Arial Narrow" panose="020B0606020202030204" pitchFamily="34" charset="0"/>
                <a:ea typeface="Times New Roman" panose="02020603050405020304" pitchFamily="18" charset="0"/>
              </a:rPr>
              <a:t>c) Gümrük İdaresi veya İdareleri deyimi</a:t>
            </a:r>
            <a:r>
              <a:rPr lang="tr-TR" sz="3200" b="1" dirty="0">
                <a:latin typeface="Arial Narrow" panose="020B0606020202030204" pitchFamily="34" charset="0"/>
                <a:ea typeface="Times New Roman" panose="02020603050405020304" pitchFamily="18" charset="0"/>
              </a:rPr>
              <a:t>,</a:t>
            </a:r>
          </a:p>
          <a:p>
            <a:pPr algn="just">
              <a:spcAft>
                <a:spcPts val="0"/>
              </a:spcAft>
            </a:pPr>
            <a:r>
              <a:rPr lang="tr-TR" sz="3200" dirty="0">
                <a:latin typeface="Arial Narrow" panose="020B0606020202030204" pitchFamily="34" charset="0"/>
                <a:ea typeface="Times New Roman" panose="02020603050405020304" pitchFamily="18" charset="0"/>
              </a:rPr>
              <a:t> gümrük mevzuatında </a:t>
            </a:r>
            <a:r>
              <a:rPr lang="tr-TR" sz="3200" dirty="0">
                <a:solidFill>
                  <a:srgbClr val="FFC000"/>
                </a:solidFill>
                <a:latin typeface="Arial Narrow" panose="020B0606020202030204" pitchFamily="34" charset="0"/>
                <a:ea typeface="Times New Roman" panose="02020603050405020304" pitchFamily="18" charset="0"/>
              </a:rPr>
              <a:t>belirtilen işlemlerin kısmen veya tamamen yerine getirildiği merkez veya taşra</a:t>
            </a:r>
            <a:r>
              <a:rPr lang="tr-TR" sz="3200" dirty="0">
                <a:latin typeface="Arial Narrow" panose="020B0606020202030204" pitchFamily="34" charset="0"/>
                <a:ea typeface="Times New Roman" panose="02020603050405020304" pitchFamily="18" charset="0"/>
              </a:rPr>
              <a:t> teşkilatındaki hiyerarşik </a:t>
            </a:r>
            <a:r>
              <a:rPr lang="tr-TR" sz="3200" dirty="0">
                <a:solidFill>
                  <a:schemeClr val="accent1">
                    <a:lumMod val="75000"/>
                  </a:schemeClr>
                </a:solidFill>
                <a:latin typeface="Arial Narrow" panose="020B0606020202030204" pitchFamily="34" charset="0"/>
                <a:ea typeface="Times New Roman" panose="02020603050405020304" pitchFamily="18" charset="0"/>
              </a:rPr>
              <a:t>yönetim birimlerinin tamamını,</a:t>
            </a:r>
            <a:endParaRPr lang="tr-TR" sz="3200" dirty="0">
              <a:solidFill>
                <a:schemeClr val="accent1">
                  <a:lumMod val="75000"/>
                </a:schemeClr>
              </a:solidFill>
              <a:latin typeface="Times New Roman" panose="02020603050405020304" pitchFamily="18" charset="0"/>
              <a:ea typeface="Times New Roman" panose="02020603050405020304" pitchFamily="18" charset="0"/>
            </a:endParaRPr>
          </a:p>
          <a:p>
            <a:endParaRPr lang="tr-TR" dirty="0"/>
          </a:p>
        </p:txBody>
      </p:sp>
      <p:sp>
        <p:nvSpPr>
          <p:cNvPr id="2" name="Veri Yer Tutucusu 1"/>
          <p:cNvSpPr>
            <a:spLocks noGrp="1"/>
          </p:cNvSpPr>
          <p:nvPr>
            <p:ph type="dt" sz="half" idx="10"/>
          </p:nvPr>
        </p:nvSpPr>
        <p:spPr/>
        <p:txBody>
          <a:bodyPr/>
          <a:lstStyle/>
          <a:p>
            <a:fld id="{E048FF8F-BD95-479D-9673-F590869A30C5}"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9500989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8545" y="0"/>
            <a:ext cx="11790219" cy="1205346"/>
          </a:xfrm>
          <a:solidFill>
            <a:srgbClr val="FFFF00"/>
          </a:solidFill>
        </p:spPr>
        <p:txBody>
          <a:bodyPr>
            <a:normAutofit fontScale="90000"/>
          </a:bodyPr>
          <a:lstStyle/>
          <a:p>
            <a:pPr algn="ctr"/>
            <a:r>
              <a:rPr lang="tr-TR" dirty="0"/>
              <a:t> </a:t>
            </a:r>
            <a:r>
              <a:rPr lang="tr-TR" sz="4000" b="1" dirty="0">
                <a:solidFill>
                  <a:srgbClr val="FF0000"/>
                </a:solidFill>
                <a:latin typeface="Arial Black" panose="020B0A04020102020204" pitchFamily="34" charset="0"/>
              </a:rPr>
              <a:t>Gümrük Tarifeleri ve </a:t>
            </a:r>
            <a:br>
              <a:rPr lang="tr-TR" sz="4000" b="1" dirty="0">
                <a:solidFill>
                  <a:srgbClr val="FF0000"/>
                </a:solidFill>
                <a:latin typeface="Arial Black" panose="020B0A04020102020204" pitchFamily="34" charset="0"/>
              </a:rPr>
            </a:br>
            <a:r>
              <a:rPr lang="tr-TR" sz="4000" b="1" dirty="0">
                <a:solidFill>
                  <a:srgbClr val="FF0000"/>
                </a:solidFill>
                <a:latin typeface="Arial Black" panose="020B0A04020102020204" pitchFamily="34" charset="0"/>
              </a:rPr>
              <a:t>Türkiye Gümrük Tarife Giriş Cetveli</a:t>
            </a:r>
          </a:p>
        </p:txBody>
      </p:sp>
      <p:sp>
        <p:nvSpPr>
          <p:cNvPr id="3" name="İçerik Yer Tutucusu 2"/>
          <p:cNvSpPr>
            <a:spLocks noGrp="1"/>
          </p:cNvSpPr>
          <p:nvPr>
            <p:ph idx="1"/>
          </p:nvPr>
        </p:nvSpPr>
        <p:spPr>
          <a:xfrm>
            <a:off x="290945" y="1662545"/>
            <a:ext cx="11499273" cy="4918364"/>
          </a:xfrm>
        </p:spPr>
        <p:txBody>
          <a:bodyPr>
            <a:normAutofit/>
          </a:bodyPr>
          <a:lstStyle/>
          <a:p>
            <a:r>
              <a:rPr lang="tr-TR" sz="3200" b="1" dirty="0">
                <a:solidFill>
                  <a:srgbClr val="00B050"/>
                </a:solidFill>
              </a:rPr>
              <a:t>a)Gümrük Tarifeleri</a:t>
            </a:r>
          </a:p>
          <a:p>
            <a:pPr algn="ctr"/>
            <a:r>
              <a:rPr lang="tr-TR" sz="4000" b="1" u="sng" dirty="0">
                <a:solidFill>
                  <a:srgbClr val="FF0000"/>
                </a:solidFill>
              </a:rPr>
              <a:t>Gümrük </a:t>
            </a:r>
            <a:r>
              <a:rPr lang="tr-TR" sz="4000" b="1" u="sng" dirty="0">
                <a:latin typeface="Algerian" panose="04020705040A02060702" pitchFamily="82" charset="0"/>
              </a:rPr>
              <a:t>vergi</a:t>
            </a:r>
            <a:r>
              <a:rPr lang="tr-TR" sz="4000" b="1" u="sng" dirty="0">
                <a:solidFill>
                  <a:srgbClr val="FF0000"/>
                </a:solidFill>
              </a:rPr>
              <a:t>si </a:t>
            </a:r>
            <a:r>
              <a:rPr lang="tr-TR" sz="3200" b="1" dirty="0">
                <a:solidFill>
                  <a:srgbClr val="FF0000"/>
                </a:solidFill>
              </a:rPr>
              <a:t>ise</a:t>
            </a:r>
            <a:r>
              <a:rPr lang="tr-TR" sz="3200" dirty="0"/>
              <a:t>, </a:t>
            </a:r>
          </a:p>
          <a:p>
            <a:r>
              <a:rPr lang="tr-TR" sz="3200" dirty="0"/>
              <a:t>bir ülkeye ithal edilen yabancı menşeli eşyalar üzerinden alınan </a:t>
            </a:r>
            <a:r>
              <a:rPr lang="tr-TR" sz="3200" b="1" dirty="0">
                <a:latin typeface="Algerian" panose="04020705040A02060702" pitchFamily="82" charset="0"/>
              </a:rPr>
              <a:t>vergiler</a:t>
            </a:r>
            <a:r>
              <a:rPr lang="tr-TR" sz="3200" dirty="0">
                <a:solidFill>
                  <a:srgbClr val="FF0000"/>
                </a:solidFill>
                <a:latin typeface="Algerian" panose="04020705040A02060702" pitchFamily="82" charset="0"/>
              </a:rPr>
              <a:t>i</a:t>
            </a:r>
            <a:r>
              <a:rPr lang="tr-TR" sz="3200" dirty="0"/>
              <a:t> ifade etmektedir.</a:t>
            </a:r>
          </a:p>
          <a:p>
            <a:endParaRPr lang="tr-TR" sz="3200" dirty="0"/>
          </a:p>
        </p:txBody>
      </p:sp>
      <p:sp>
        <p:nvSpPr>
          <p:cNvPr id="4" name="Veri Yer Tutucusu 3"/>
          <p:cNvSpPr>
            <a:spLocks noGrp="1"/>
          </p:cNvSpPr>
          <p:nvPr>
            <p:ph type="dt" sz="half" idx="10"/>
          </p:nvPr>
        </p:nvSpPr>
        <p:spPr/>
        <p:txBody>
          <a:bodyPr/>
          <a:lstStyle/>
          <a:p>
            <a:fld id="{06527631-2EBB-42CC-B6E8-F7276BC52DC9}"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3253353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2263" y="457200"/>
            <a:ext cx="11054686" cy="6220691"/>
          </a:xfrm>
        </p:spPr>
        <p:txBody>
          <a:bodyPr>
            <a:normAutofit/>
          </a:bodyPr>
          <a:lstStyle/>
          <a:p>
            <a:r>
              <a:rPr lang="tr-TR" sz="3200" b="1" dirty="0">
                <a:solidFill>
                  <a:srgbClr val="FF0000"/>
                </a:solidFill>
              </a:rPr>
              <a:t>Günümüzde gümrük tarifeleri </a:t>
            </a:r>
            <a:r>
              <a:rPr lang="tr-TR" sz="4800" b="1" dirty="0">
                <a:solidFill>
                  <a:srgbClr val="0070C0"/>
                </a:solidFill>
              </a:rPr>
              <a:t>üç</a:t>
            </a:r>
            <a:r>
              <a:rPr lang="tr-TR" sz="3200" b="1" dirty="0">
                <a:solidFill>
                  <a:srgbClr val="FF0000"/>
                </a:solidFill>
              </a:rPr>
              <a:t> ana başlıkta altında İncelenmektedir</a:t>
            </a:r>
            <a:r>
              <a:rPr lang="tr-TR" sz="3200" dirty="0"/>
              <a:t>.</a:t>
            </a:r>
          </a:p>
          <a:p>
            <a:pPr algn="ctr"/>
            <a:r>
              <a:rPr lang="tr-TR" sz="3200" b="1" i="1" dirty="0">
                <a:solidFill>
                  <a:srgbClr val="00B0F0"/>
                </a:solidFill>
              </a:rPr>
              <a:t>1-Spesifik Tarifeler</a:t>
            </a:r>
          </a:p>
          <a:p>
            <a:r>
              <a:rPr lang="tr-TR" sz="3200" dirty="0"/>
              <a:t>İthal edilen eşyanın ;</a:t>
            </a:r>
          </a:p>
          <a:p>
            <a:r>
              <a:rPr lang="tr-TR" sz="3200" dirty="0">
                <a:solidFill>
                  <a:srgbClr val="00B050"/>
                </a:solidFill>
              </a:rPr>
              <a:t>ağırlık, </a:t>
            </a:r>
          </a:p>
          <a:p>
            <a:r>
              <a:rPr lang="tr-TR" sz="3200" dirty="0">
                <a:solidFill>
                  <a:srgbClr val="00B050"/>
                </a:solidFill>
              </a:rPr>
              <a:t>uzunluk, </a:t>
            </a:r>
          </a:p>
          <a:p>
            <a:r>
              <a:rPr lang="tr-TR" sz="3200" dirty="0">
                <a:solidFill>
                  <a:srgbClr val="00B050"/>
                </a:solidFill>
              </a:rPr>
              <a:t>hacim, </a:t>
            </a:r>
          </a:p>
          <a:p>
            <a:r>
              <a:rPr lang="tr-TR" sz="3200" dirty="0">
                <a:solidFill>
                  <a:srgbClr val="00B050"/>
                </a:solidFill>
              </a:rPr>
              <a:t>adet </a:t>
            </a:r>
          </a:p>
          <a:p>
            <a:r>
              <a:rPr lang="tr-TR" sz="3200" dirty="0"/>
              <a:t>gibi özellikleri üzerinden belli bir miktarda gümrük vergi alınmasına denir. </a:t>
            </a:r>
          </a:p>
        </p:txBody>
      </p:sp>
      <p:sp>
        <p:nvSpPr>
          <p:cNvPr id="4" name="Veri Yer Tutucusu 3"/>
          <p:cNvSpPr>
            <a:spLocks noGrp="1"/>
          </p:cNvSpPr>
          <p:nvPr>
            <p:ph type="dt" sz="half" idx="10"/>
          </p:nvPr>
        </p:nvSpPr>
        <p:spPr/>
        <p:txBody>
          <a:bodyPr/>
          <a:lstStyle/>
          <a:p>
            <a:fld id="{90BD4E4F-3C7F-4F7B-9D86-57550BB897B0}"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095827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0945" y="457200"/>
            <a:ext cx="11582400" cy="6220691"/>
          </a:xfrm>
        </p:spPr>
        <p:txBody>
          <a:bodyPr>
            <a:normAutofit/>
          </a:bodyPr>
          <a:lstStyle/>
          <a:p>
            <a:r>
              <a:rPr lang="tr-TR" sz="3200" b="1" u="sng" dirty="0"/>
              <a:t>Uygulamada </a:t>
            </a:r>
            <a:r>
              <a:rPr lang="tr-TR" sz="3200" b="1" u="sng" dirty="0">
                <a:solidFill>
                  <a:srgbClr val="00B050"/>
                </a:solidFill>
              </a:rPr>
              <a:t>en fazla ağırlık birimi kullanılmaktadır</a:t>
            </a:r>
            <a:r>
              <a:rPr lang="tr-TR" sz="3200" dirty="0"/>
              <a:t>.</a:t>
            </a:r>
          </a:p>
          <a:p>
            <a:r>
              <a:rPr lang="tr-TR" sz="3200" dirty="0"/>
              <a:t> </a:t>
            </a:r>
            <a:r>
              <a:rPr lang="tr-TR" sz="3200" b="1" dirty="0"/>
              <a:t>Alınacak vergi sabit miktardadır.</a:t>
            </a:r>
          </a:p>
          <a:p>
            <a:r>
              <a:rPr lang="tr-TR" sz="3200" dirty="0"/>
              <a:t> Örneğin spesifik sistemde, ithal edilecek otomobillerin adeti üzerinden vergi alınacak ise, </a:t>
            </a:r>
            <a:r>
              <a:rPr lang="tr-TR" sz="3200" dirty="0">
                <a:solidFill>
                  <a:srgbClr val="0070C0"/>
                </a:solidFill>
              </a:rPr>
              <a:t>ithal edilen her otomobil­den aynı miktarda vergi alınır.</a:t>
            </a:r>
          </a:p>
          <a:p>
            <a:r>
              <a:rPr lang="tr-TR" sz="3200" dirty="0"/>
              <a:t> </a:t>
            </a:r>
            <a:r>
              <a:rPr lang="tr-TR" sz="3200" dirty="0">
                <a:solidFill>
                  <a:srgbClr val="0070C0"/>
                </a:solidFill>
              </a:rPr>
              <a:t>Burada otomobillerin kıymeti önemli değildir.</a:t>
            </a:r>
          </a:p>
          <a:p>
            <a:r>
              <a:rPr lang="tr-TR" sz="3200" dirty="0"/>
              <a:t>Spesifik tarife sistemi günümüzde çok az ülkede uygulanmaktadır. </a:t>
            </a:r>
          </a:p>
          <a:p>
            <a:r>
              <a:rPr lang="tr-TR" sz="3200" dirty="0"/>
              <a:t>1950 yı­lına kadar Türkiye’de spesifik tarife uygulandı.</a:t>
            </a:r>
          </a:p>
          <a:p>
            <a:endParaRPr lang="tr-TR" sz="3200" dirty="0"/>
          </a:p>
        </p:txBody>
      </p:sp>
      <p:sp>
        <p:nvSpPr>
          <p:cNvPr id="4" name="Veri Yer Tutucusu 3"/>
          <p:cNvSpPr>
            <a:spLocks noGrp="1"/>
          </p:cNvSpPr>
          <p:nvPr>
            <p:ph type="dt" sz="half" idx="10"/>
          </p:nvPr>
        </p:nvSpPr>
        <p:spPr/>
        <p:txBody>
          <a:bodyPr/>
          <a:lstStyle/>
          <a:p>
            <a:fld id="{6097DFCD-E266-4D6A-AB64-63A5843EF869}"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52</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13600211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9381" y="346364"/>
            <a:ext cx="11554691" cy="6137563"/>
          </a:xfrm>
        </p:spPr>
        <p:txBody>
          <a:bodyPr>
            <a:normAutofit/>
          </a:bodyPr>
          <a:lstStyle/>
          <a:p>
            <a:pPr algn="ctr"/>
            <a:r>
              <a:rPr lang="tr-TR" sz="3200" b="1" i="1" dirty="0">
                <a:solidFill>
                  <a:srgbClr val="00B0F0"/>
                </a:solidFill>
              </a:rPr>
              <a:t>2-Advalorem Tarifeler</a:t>
            </a:r>
          </a:p>
          <a:p>
            <a:r>
              <a:rPr lang="tr-TR" sz="3600" dirty="0"/>
              <a:t>İthal edilen eşyanın </a:t>
            </a:r>
            <a:r>
              <a:rPr lang="tr-TR" sz="3600" dirty="0">
                <a:solidFill>
                  <a:srgbClr val="FF0000"/>
                </a:solidFill>
              </a:rPr>
              <a:t>kıymeti üzerinden yüzde </a:t>
            </a:r>
            <a:r>
              <a:rPr lang="tr-TR" sz="3600" dirty="0"/>
              <a:t>olarak gümrük vergisi alınma­sına denir.</a:t>
            </a:r>
          </a:p>
          <a:p>
            <a:endParaRPr lang="tr-TR" sz="3600" dirty="0"/>
          </a:p>
          <a:p>
            <a:r>
              <a:rPr lang="tr-TR" sz="3600" dirty="0"/>
              <a:t>Örneğin ithal edilecek otomobilin gümrük kıymetinin %30’u oranında gümrük vergisi alınması gibi</a:t>
            </a:r>
          </a:p>
          <a:p>
            <a:r>
              <a:rPr lang="tr-TR" sz="3600" dirty="0"/>
              <a:t> </a:t>
            </a:r>
          </a:p>
        </p:txBody>
      </p:sp>
      <p:sp>
        <p:nvSpPr>
          <p:cNvPr id="4" name="Veri Yer Tutucusu 3"/>
          <p:cNvSpPr>
            <a:spLocks noGrp="1"/>
          </p:cNvSpPr>
          <p:nvPr>
            <p:ph type="dt" sz="half" idx="10"/>
          </p:nvPr>
        </p:nvSpPr>
        <p:spPr/>
        <p:txBody>
          <a:bodyPr/>
          <a:lstStyle/>
          <a:p>
            <a:fld id="{DA81C05E-9F40-4A4A-BE4A-79CB0EE4AAB9}"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4554322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125" y="150124"/>
            <a:ext cx="11203675" cy="6206225"/>
          </a:xfrm>
        </p:spPr>
        <p:txBody>
          <a:bodyPr>
            <a:normAutofit/>
          </a:bodyPr>
          <a:lstStyle/>
          <a:p>
            <a:r>
              <a:rPr lang="tr-TR" sz="3200" dirty="0"/>
              <a:t>. </a:t>
            </a:r>
            <a:r>
              <a:rPr lang="tr-TR" sz="3200" dirty="0" err="1"/>
              <a:t>Advalorem</a:t>
            </a:r>
            <a:r>
              <a:rPr lang="tr-TR" sz="3200" dirty="0"/>
              <a:t> tarife sisteminde </a:t>
            </a:r>
            <a:r>
              <a:rPr lang="tr-TR" sz="3200" dirty="0">
                <a:solidFill>
                  <a:srgbClr val="00B050"/>
                </a:solidFill>
              </a:rPr>
              <a:t>her eşyadan alınacak gümrük vergi farklı miktarlarda olabilmektedir.</a:t>
            </a:r>
          </a:p>
          <a:p>
            <a:endParaRPr lang="tr-TR" sz="3200" dirty="0">
              <a:solidFill>
                <a:srgbClr val="00B050"/>
              </a:solidFill>
            </a:endParaRPr>
          </a:p>
          <a:p>
            <a:r>
              <a:rPr lang="tr-TR" sz="3200" dirty="0">
                <a:solidFill>
                  <a:srgbClr val="FF0000"/>
                </a:solidFill>
              </a:rPr>
              <a:t> Burada kaç adet otomobil ithal edildiği önemli değil</a:t>
            </a:r>
            <a:r>
              <a:rPr lang="tr-TR" sz="3200" dirty="0"/>
              <a:t>, </a:t>
            </a:r>
            <a:r>
              <a:rPr lang="tr-TR" sz="3200" dirty="0">
                <a:solidFill>
                  <a:srgbClr val="00B050"/>
                </a:solidFill>
              </a:rPr>
              <a:t>önemli olan otomobillerin toplam kıymetidir</a:t>
            </a:r>
          </a:p>
          <a:p>
            <a:endParaRPr lang="tr-TR" sz="3200" dirty="0">
              <a:solidFill>
                <a:srgbClr val="00B050"/>
              </a:solidFill>
            </a:endParaRPr>
          </a:p>
          <a:p>
            <a:r>
              <a:rPr lang="tr-TR" sz="3200" dirty="0" err="1"/>
              <a:t>Advalorem</a:t>
            </a:r>
            <a:r>
              <a:rPr lang="tr-TR" sz="3200" dirty="0"/>
              <a:t> tarife sistemi hemen hemen bütün ülkelerde uygulanmaktadır.</a:t>
            </a:r>
          </a:p>
          <a:p>
            <a:endParaRPr lang="tr-TR" sz="3200" dirty="0"/>
          </a:p>
          <a:p>
            <a:r>
              <a:rPr lang="tr-TR" sz="3200" dirty="0"/>
              <a:t> Türkiye 1950 yılından sonra bu sistemi kullanmaya başlamıştır.</a:t>
            </a:r>
          </a:p>
          <a:p>
            <a:endParaRPr lang="tr-TR" dirty="0"/>
          </a:p>
        </p:txBody>
      </p:sp>
      <p:sp>
        <p:nvSpPr>
          <p:cNvPr id="4" name="Veri Yer Tutucusu 3"/>
          <p:cNvSpPr>
            <a:spLocks noGrp="1"/>
          </p:cNvSpPr>
          <p:nvPr>
            <p:ph type="dt" sz="half" idx="10"/>
          </p:nvPr>
        </p:nvSpPr>
        <p:spPr/>
        <p:txBody>
          <a:bodyPr/>
          <a:lstStyle/>
          <a:p>
            <a:fld id="{42736C4D-C356-4A11-AEB3-51F36D08D297}"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6505475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İçerik Yer Tutucusu 10"/>
          <p:cNvGraphicFramePr>
            <a:graphicFrameLocks noGrp="1"/>
          </p:cNvGraphicFramePr>
          <p:nvPr>
            <p:ph idx="1"/>
          </p:nvPr>
        </p:nvGraphicFramePr>
        <p:xfrm>
          <a:off x="409434" y="150128"/>
          <a:ext cx="11273049" cy="6571347"/>
        </p:xfrm>
        <a:graphic>
          <a:graphicData uri="http://schemas.openxmlformats.org/drawingml/2006/table">
            <a:tbl>
              <a:tblPr firstRow="1" bandRow="1">
                <a:tableStyleId>{5C22544A-7EE6-4342-B048-85BDC9FD1C3A}</a:tableStyleId>
              </a:tblPr>
              <a:tblGrid>
                <a:gridCol w="2254610">
                  <a:extLst>
                    <a:ext uri="{9D8B030D-6E8A-4147-A177-3AD203B41FA5}">
                      <a16:colId xmlns:a16="http://schemas.microsoft.com/office/drawing/2014/main" val="20000"/>
                    </a:ext>
                  </a:extLst>
                </a:gridCol>
                <a:gridCol w="2254610">
                  <a:extLst>
                    <a:ext uri="{9D8B030D-6E8A-4147-A177-3AD203B41FA5}">
                      <a16:colId xmlns:a16="http://schemas.microsoft.com/office/drawing/2014/main" val="20001"/>
                    </a:ext>
                  </a:extLst>
                </a:gridCol>
                <a:gridCol w="1972013">
                  <a:extLst>
                    <a:ext uri="{9D8B030D-6E8A-4147-A177-3AD203B41FA5}">
                      <a16:colId xmlns:a16="http://schemas.microsoft.com/office/drawing/2014/main" val="20002"/>
                    </a:ext>
                  </a:extLst>
                </a:gridCol>
                <a:gridCol w="282596">
                  <a:extLst>
                    <a:ext uri="{9D8B030D-6E8A-4147-A177-3AD203B41FA5}">
                      <a16:colId xmlns:a16="http://schemas.microsoft.com/office/drawing/2014/main" val="20003"/>
                    </a:ext>
                  </a:extLst>
                </a:gridCol>
                <a:gridCol w="2090812">
                  <a:extLst>
                    <a:ext uri="{9D8B030D-6E8A-4147-A177-3AD203B41FA5}">
                      <a16:colId xmlns:a16="http://schemas.microsoft.com/office/drawing/2014/main" val="20004"/>
                    </a:ext>
                  </a:extLst>
                </a:gridCol>
                <a:gridCol w="2418408">
                  <a:extLst>
                    <a:ext uri="{9D8B030D-6E8A-4147-A177-3AD203B41FA5}">
                      <a16:colId xmlns:a16="http://schemas.microsoft.com/office/drawing/2014/main" val="20005"/>
                    </a:ext>
                  </a:extLst>
                </a:gridCol>
              </a:tblGrid>
              <a:tr h="375422">
                <a:tc>
                  <a:txBody>
                    <a:bodyPr/>
                    <a:lstStyle/>
                    <a:p>
                      <a:endParaRPr lang="tr-TR" sz="1800" dirty="0"/>
                    </a:p>
                  </a:txBody>
                  <a:tcPr/>
                </a:tc>
                <a:tc>
                  <a:txBody>
                    <a:bodyPr/>
                    <a:lstStyle/>
                    <a:p>
                      <a:endParaRPr lang="tr-TR" sz="1800"/>
                    </a:p>
                  </a:txBody>
                  <a:tcPr/>
                </a:tc>
                <a:tc gridSpan="2">
                  <a:txBody>
                    <a:bodyPr/>
                    <a:lstStyle/>
                    <a:p>
                      <a:endParaRPr lang="tr-TR" sz="1800"/>
                    </a:p>
                  </a:txBody>
                  <a:tcPr/>
                </a:tc>
                <a:tc hMerge="1">
                  <a:txBody>
                    <a:bodyPr/>
                    <a:lstStyle/>
                    <a:p>
                      <a:endParaRPr lang="tr-TR"/>
                    </a:p>
                  </a:txBody>
                  <a:tcPr/>
                </a:tc>
                <a:tc>
                  <a:txBody>
                    <a:bodyPr/>
                    <a:lstStyle/>
                    <a:p>
                      <a:endParaRPr lang="tr-TR" sz="1800"/>
                    </a:p>
                  </a:txBody>
                  <a:tcPr/>
                </a:tc>
                <a:tc>
                  <a:txBody>
                    <a:bodyPr/>
                    <a:lstStyle/>
                    <a:p>
                      <a:endParaRPr lang="tr-TR" sz="1800"/>
                    </a:p>
                  </a:txBody>
                  <a:tcPr/>
                </a:tc>
                <a:extLst>
                  <a:ext uri="{0D108BD9-81ED-4DB2-BD59-A6C34878D82A}">
                    <a16:rowId xmlns:a16="http://schemas.microsoft.com/office/drawing/2014/main" val="10000"/>
                  </a:ext>
                </a:extLst>
              </a:tr>
              <a:tr h="429552">
                <a:tc>
                  <a:txBody>
                    <a:bodyPr/>
                    <a:lstStyle/>
                    <a:p>
                      <a:pPr algn="ctr" fontAlgn="b"/>
                      <a:endParaRPr lang="tr-TR" sz="1800" b="1" i="0" u="none" strike="noStrike" dirty="0">
                        <a:solidFill>
                          <a:srgbClr val="000000"/>
                        </a:solidFill>
                        <a:effectLst/>
                        <a:latin typeface="Calibri" panose="020F0502020204030204" pitchFamily="34" charset="0"/>
                      </a:endParaRPr>
                    </a:p>
                  </a:txBody>
                  <a:tcPr marL="9525" marR="9525" marT="9525" marB="0" anchor="b"/>
                </a:tc>
                <a:tc gridSpan="4">
                  <a:txBody>
                    <a:bodyPr/>
                    <a:lstStyle/>
                    <a:p>
                      <a:pPr algn="l" fontAlgn="b"/>
                      <a:r>
                        <a:rPr lang="tr-TR" sz="2400" b="1" i="0" u="none" strike="noStrike" dirty="0">
                          <a:solidFill>
                            <a:srgbClr val="FF0000"/>
                          </a:solidFill>
                          <a:effectLst/>
                          <a:latin typeface="Calibri" panose="020F0502020204030204" pitchFamily="34" charset="0"/>
                        </a:rPr>
                        <a:t>ADVALOREM/</a:t>
                      </a:r>
                      <a:r>
                        <a:rPr lang="tr-TR" sz="2400" b="1" i="0" u="none" strike="noStrike" dirty="0">
                          <a:solidFill>
                            <a:srgbClr val="FFFF00"/>
                          </a:solidFill>
                          <a:effectLst/>
                          <a:latin typeface="Calibri" panose="020F0502020204030204" pitchFamily="34" charset="0"/>
                        </a:rPr>
                        <a:t>DEĞER </a:t>
                      </a:r>
                      <a:r>
                        <a:rPr lang="tr-TR" sz="2400" b="1" i="0" u="none" strike="noStrike" dirty="0">
                          <a:solidFill>
                            <a:srgbClr val="FF0000"/>
                          </a:solidFill>
                          <a:effectLst/>
                          <a:latin typeface="Calibri" panose="020F0502020204030204" pitchFamily="34" charset="0"/>
                        </a:rPr>
                        <a:t>ÜZERİNDEN</a:t>
                      </a:r>
                    </a:p>
                  </a:txBody>
                  <a:tcPr marL="9525" marR="9525" marT="9525"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endParaRPr lang="tr-TR" sz="18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572910">
                <a:tc>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000000"/>
                        </a:solidFill>
                        <a:effectLst/>
                        <a:latin typeface="Calibri" panose="020F0502020204030204" pitchFamily="34" charset="0"/>
                      </a:endParaRPr>
                    </a:p>
                  </a:txBody>
                  <a:tcPr marL="9525" marR="9525" marT="9525" marB="0" anchor="b"/>
                </a:tc>
                <a:tc gridSpan="2">
                  <a:txBody>
                    <a:bodyPr/>
                    <a:lstStyle/>
                    <a:p>
                      <a:endParaRPr lang="tr-TR"/>
                    </a:p>
                  </a:txBody>
                  <a:tcPr marL="9525" marR="9525" marT="9525" marB="0" anchor="b"/>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800" b="0" i="0" u="none" strike="noStrike" dirty="0">
                          <a:solidFill>
                            <a:schemeClr val="tx1"/>
                          </a:solidFill>
                          <a:effectLst/>
                          <a:latin typeface="Bernard MT Condensed" panose="02050806060905020404" pitchFamily="18" charset="0"/>
                        </a:rPr>
                        <a:t>ÖRNEĞİN %30 VERGİ</a:t>
                      </a:r>
                    </a:p>
                  </a:txBody>
                  <a:tcPr marL="9525" marR="9525" marT="9525" marB="0" anchor="b"/>
                </a:tc>
                <a:extLst>
                  <a:ext uri="{0D108BD9-81ED-4DB2-BD59-A6C34878D82A}">
                    <a16:rowId xmlns:a16="http://schemas.microsoft.com/office/drawing/2014/main" val="10002"/>
                  </a:ext>
                </a:extLst>
              </a:tr>
              <a:tr h="429552">
                <a:tc>
                  <a:txBody>
                    <a:bodyPr/>
                    <a:lstStyle/>
                    <a:p>
                      <a:pPr algn="ctr" fontAlgn="b"/>
                      <a:r>
                        <a:rPr lang="tr-TR" sz="2400" b="1" i="0" u="none" strike="noStrike" dirty="0">
                          <a:solidFill>
                            <a:srgbClr val="00B050"/>
                          </a:solidFill>
                          <a:effectLst/>
                          <a:latin typeface="Calibri" panose="020F0502020204030204" pitchFamily="34" charset="0"/>
                        </a:rPr>
                        <a:t>CİNS</a:t>
                      </a:r>
                    </a:p>
                  </a:txBody>
                  <a:tcPr marL="9525" marR="9525" marT="9525" marB="0" anchor="b"/>
                </a:tc>
                <a:tc>
                  <a:txBody>
                    <a:bodyPr/>
                    <a:lstStyle/>
                    <a:p>
                      <a:pPr algn="ctr" fontAlgn="b"/>
                      <a:r>
                        <a:rPr lang="tr-TR" sz="2400" b="1" i="0" u="none" strike="noStrike" dirty="0">
                          <a:solidFill>
                            <a:srgbClr val="00B050"/>
                          </a:solidFill>
                          <a:effectLst/>
                          <a:latin typeface="Calibri" panose="020F0502020204030204" pitchFamily="34" charset="0"/>
                        </a:rPr>
                        <a:t>DEĞER</a:t>
                      </a:r>
                    </a:p>
                  </a:txBody>
                  <a:tcPr marL="9525" marR="9525" marT="9525" marB="0" anchor="b"/>
                </a:tc>
                <a:tc>
                  <a:txBody>
                    <a:bodyPr/>
                    <a:lstStyle/>
                    <a:p>
                      <a:pPr algn="ctr" fontAlgn="b"/>
                      <a:r>
                        <a:rPr lang="tr-TR" sz="2400" b="1" i="0" u="none" strike="noStrike" dirty="0">
                          <a:solidFill>
                            <a:srgbClr val="00B050"/>
                          </a:solidFill>
                          <a:effectLst/>
                          <a:latin typeface="Calibri" panose="020F0502020204030204" pitchFamily="34" charset="0"/>
                        </a:rPr>
                        <a:t>ADET</a:t>
                      </a:r>
                    </a:p>
                  </a:txBody>
                  <a:tcPr marL="9525" marR="9525" marT="9525" marB="0" anchor="b"/>
                </a:tc>
                <a:tc gridSpan="2">
                  <a:txBody>
                    <a:bodyPr/>
                    <a:lstStyle/>
                    <a:p>
                      <a:endParaRPr lang="tr-TR"/>
                    </a:p>
                  </a:txBody>
                  <a:tcPr marL="9525" marR="9525" marT="9525" marB="0" anchor="b"/>
                </a:tc>
                <a:tc hMerge="1">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1"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429552">
                <a:tc>
                  <a:txBody>
                    <a:bodyPr/>
                    <a:lstStyle/>
                    <a:p>
                      <a:pPr algn="ctr" fontAlgn="b"/>
                      <a:r>
                        <a:rPr lang="tr-TR" sz="1800" b="1" i="0" u="none" strike="noStrike">
                          <a:solidFill>
                            <a:srgbClr val="000000"/>
                          </a:solidFill>
                          <a:effectLst/>
                          <a:latin typeface="Calibri" panose="020F0502020204030204" pitchFamily="34" charset="0"/>
                        </a:rPr>
                        <a:t>MERCEDES</a:t>
                      </a:r>
                    </a:p>
                  </a:txBody>
                  <a:tcPr marL="9525" marR="9525" marT="9525" marB="0" anchor="b"/>
                </a:tc>
                <a:tc>
                  <a:txBody>
                    <a:bodyPr/>
                    <a:lstStyle/>
                    <a:p>
                      <a:pPr algn="r" fontAlgn="b"/>
                      <a:r>
                        <a:rPr lang="tr-TR" sz="1800" b="0" i="0" u="none" strike="noStrike">
                          <a:solidFill>
                            <a:srgbClr val="000000"/>
                          </a:solidFill>
                          <a:effectLst/>
                          <a:latin typeface="Calibri" panose="020F0502020204030204" pitchFamily="34" charset="0"/>
                        </a:rPr>
                        <a:t>100.000,00 ₺</a:t>
                      </a:r>
                    </a:p>
                  </a:txBody>
                  <a:tcPr marL="9525" marR="9525" marT="9525" marB="0" anchor="b"/>
                </a:tc>
                <a:tc>
                  <a:txBody>
                    <a:bodyPr/>
                    <a:lstStyle/>
                    <a:p>
                      <a:pPr algn="ctr" fontAlgn="b"/>
                      <a:r>
                        <a:rPr lang="tr-TR" sz="1800" b="0" i="0" u="none" strike="noStrike" dirty="0">
                          <a:solidFill>
                            <a:srgbClr val="000000"/>
                          </a:solidFill>
                          <a:effectLst/>
                          <a:latin typeface="Calibri" panose="020F0502020204030204" pitchFamily="34" charset="0"/>
                        </a:rPr>
                        <a:t>25</a:t>
                      </a:r>
                    </a:p>
                  </a:txBody>
                  <a:tcPr marL="9525" marR="9525" marT="9525" marB="0" anchor="b"/>
                </a:tc>
                <a:tc gridSpan="2">
                  <a:txBody>
                    <a:bodyPr/>
                    <a:lstStyle/>
                    <a:p>
                      <a:pPr algn="r" fontAlgn="b"/>
                      <a:r>
                        <a:rPr lang="tr-TR" sz="1800" b="0" i="0" u="none" strike="noStrike">
                          <a:solidFill>
                            <a:srgbClr val="000000"/>
                          </a:solidFill>
                          <a:effectLst/>
                          <a:latin typeface="Calibri" panose="020F0502020204030204" pitchFamily="34" charset="0"/>
                        </a:rPr>
                        <a:t>2.500.000,00 ₺</a:t>
                      </a:r>
                    </a:p>
                  </a:txBody>
                  <a:tcPr marL="9525" marR="9525" marT="9525" marB="0" anchor="b"/>
                </a:tc>
                <a:tc hMerge="1">
                  <a:txBody>
                    <a:bodyPr/>
                    <a:lstStyle/>
                    <a:p>
                      <a:pPr algn="r"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800" b="0" i="0" u="none" strike="noStrike" dirty="0">
                          <a:solidFill>
                            <a:srgbClr val="FF0000"/>
                          </a:solidFill>
                          <a:effectLst/>
                          <a:latin typeface="Calibri" panose="020F0502020204030204" pitchFamily="34" charset="0"/>
                        </a:rPr>
                        <a:t>750.000,00 ₺</a:t>
                      </a:r>
                    </a:p>
                  </a:txBody>
                  <a:tcPr marL="9525" marR="9525" marT="9525" marB="0" anchor="b"/>
                </a:tc>
                <a:extLst>
                  <a:ext uri="{0D108BD9-81ED-4DB2-BD59-A6C34878D82A}">
                    <a16:rowId xmlns:a16="http://schemas.microsoft.com/office/drawing/2014/main" val="10004"/>
                  </a:ext>
                </a:extLst>
              </a:tr>
              <a:tr h="429552">
                <a:tc>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000000"/>
                        </a:solidFill>
                        <a:effectLst/>
                        <a:latin typeface="Calibri" panose="020F0502020204030204" pitchFamily="34" charset="0"/>
                      </a:endParaRPr>
                    </a:p>
                  </a:txBody>
                  <a:tcPr marL="9525" marR="9525" marT="9525" marB="0" anchor="b"/>
                </a:tc>
                <a:tc gridSpan="2">
                  <a:txBody>
                    <a:bodyPr/>
                    <a:lstStyle/>
                    <a:p>
                      <a:endParaRPr lang="tr-TR"/>
                    </a:p>
                  </a:txBody>
                  <a:tcPr marL="9525" marR="9525" marT="9525" marB="0" anchor="b"/>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429552">
                <a:tc>
                  <a:txBody>
                    <a:bodyPr/>
                    <a:lstStyle/>
                    <a:p>
                      <a:pPr algn="ctr" fontAlgn="b"/>
                      <a:r>
                        <a:rPr lang="tr-TR" sz="1800" b="1" i="0" u="none" strike="noStrike">
                          <a:solidFill>
                            <a:srgbClr val="000000"/>
                          </a:solidFill>
                          <a:effectLst/>
                          <a:latin typeface="Calibri" panose="020F0502020204030204" pitchFamily="34" charset="0"/>
                        </a:rPr>
                        <a:t>LADA</a:t>
                      </a:r>
                    </a:p>
                  </a:txBody>
                  <a:tcPr marL="9525" marR="9525" marT="9525" marB="0" anchor="b"/>
                </a:tc>
                <a:tc>
                  <a:txBody>
                    <a:bodyPr/>
                    <a:lstStyle/>
                    <a:p>
                      <a:pPr algn="r" fontAlgn="b"/>
                      <a:r>
                        <a:rPr lang="tr-TR" sz="1800" b="0" i="0" u="none" strike="noStrike">
                          <a:solidFill>
                            <a:srgbClr val="000000"/>
                          </a:solidFill>
                          <a:effectLst/>
                          <a:latin typeface="Calibri" panose="020F0502020204030204" pitchFamily="34" charset="0"/>
                        </a:rPr>
                        <a:t>25.000,00 ₺</a:t>
                      </a:r>
                    </a:p>
                  </a:txBody>
                  <a:tcPr marL="9525" marR="9525" marT="9525" marB="0" anchor="b"/>
                </a:tc>
                <a:tc>
                  <a:txBody>
                    <a:bodyPr/>
                    <a:lstStyle/>
                    <a:p>
                      <a:pPr algn="ctr" fontAlgn="b"/>
                      <a:r>
                        <a:rPr lang="tr-TR" sz="1800" b="0" i="0" u="none" strike="noStrike">
                          <a:solidFill>
                            <a:srgbClr val="000000"/>
                          </a:solidFill>
                          <a:effectLst/>
                          <a:latin typeface="Calibri" panose="020F0502020204030204" pitchFamily="34" charset="0"/>
                        </a:rPr>
                        <a:t>25</a:t>
                      </a:r>
                    </a:p>
                  </a:txBody>
                  <a:tcPr marL="9525" marR="9525" marT="9525" marB="0" anchor="b"/>
                </a:tc>
                <a:tc gridSpan="2">
                  <a:txBody>
                    <a:bodyPr/>
                    <a:lstStyle/>
                    <a:p>
                      <a:pPr algn="r" fontAlgn="b"/>
                      <a:r>
                        <a:rPr lang="tr-TR" sz="1800" b="0" i="0" u="none" strike="noStrike">
                          <a:solidFill>
                            <a:srgbClr val="000000"/>
                          </a:solidFill>
                          <a:effectLst/>
                          <a:latin typeface="Calibri" panose="020F0502020204030204" pitchFamily="34" charset="0"/>
                        </a:rPr>
                        <a:t>625.000,00 ₺</a:t>
                      </a:r>
                    </a:p>
                  </a:txBody>
                  <a:tcPr marL="9525" marR="9525" marT="9525" marB="0" anchor="b"/>
                </a:tc>
                <a:tc hMerge="1">
                  <a:txBody>
                    <a:bodyPr/>
                    <a:lstStyle/>
                    <a:p>
                      <a:pPr algn="r"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800" b="0" i="0" u="none" strike="noStrike">
                          <a:solidFill>
                            <a:srgbClr val="FF0000"/>
                          </a:solidFill>
                          <a:effectLst/>
                          <a:latin typeface="Calibri" panose="020F0502020204030204" pitchFamily="34" charset="0"/>
                        </a:rPr>
                        <a:t>187.500,00 ₺</a:t>
                      </a:r>
                    </a:p>
                  </a:txBody>
                  <a:tcPr marL="9525" marR="9525" marT="9525" marB="0" anchor="b"/>
                </a:tc>
                <a:extLst>
                  <a:ext uri="{0D108BD9-81ED-4DB2-BD59-A6C34878D82A}">
                    <a16:rowId xmlns:a16="http://schemas.microsoft.com/office/drawing/2014/main" val="10006"/>
                  </a:ext>
                </a:extLst>
              </a:tr>
              <a:tr h="291344">
                <a:tc>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000000"/>
                        </a:solidFill>
                        <a:effectLst/>
                        <a:latin typeface="Calibri" panose="020F0502020204030204" pitchFamily="34" charset="0"/>
                      </a:endParaRPr>
                    </a:p>
                  </a:txBody>
                  <a:tcPr marL="9525" marR="9525" marT="9525" marB="0" anchor="b"/>
                </a:tc>
                <a:tc gridSpan="2">
                  <a:txBody>
                    <a:bodyPr/>
                    <a:lstStyle/>
                    <a:p>
                      <a:endParaRPr lang="tr-TR"/>
                    </a:p>
                  </a:txBody>
                  <a:tcPr marL="9525" marR="9525" marT="9525" marB="0" anchor="b"/>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7"/>
                  </a:ext>
                </a:extLst>
              </a:tr>
              <a:tr h="385199">
                <a:tc>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gridSpan="4">
                  <a:txBody>
                    <a:bodyPr/>
                    <a:lstStyle/>
                    <a:p>
                      <a:pPr algn="l" fontAlgn="b"/>
                      <a:r>
                        <a:rPr lang="tr-TR" sz="2400" b="1" i="0" u="none" strike="noStrike" dirty="0">
                          <a:solidFill>
                            <a:srgbClr val="FF0000"/>
                          </a:solidFill>
                          <a:effectLst/>
                          <a:latin typeface="Calibri" panose="020F0502020204030204" pitchFamily="34" charset="0"/>
                        </a:rPr>
                        <a:t>SPESİFİK /</a:t>
                      </a:r>
                      <a:r>
                        <a:rPr lang="tr-TR" sz="2400" b="1" i="0" u="none" strike="noStrike" dirty="0">
                          <a:solidFill>
                            <a:srgbClr val="0070C0"/>
                          </a:solidFill>
                          <a:effectLst/>
                          <a:latin typeface="Calibri" panose="020F0502020204030204" pitchFamily="34" charset="0"/>
                        </a:rPr>
                        <a:t>MİKTAR</a:t>
                      </a:r>
                      <a:r>
                        <a:rPr lang="tr-TR" sz="2400" b="1" i="0" u="none" strike="noStrike" dirty="0">
                          <a:solidFill>
                            <a:srgbClr val="FF0000"/>
                          </a:solidFill>
                          <a:effectLst/>
                          <a:latin typeface="Calibri" panose="020F0502020204030204" pitchFamily="34" charset="0"/>
                        </a:rPr>
                        <a:t> ÜZERİNDEN</a:t>
                      </a:r>
                    </a:p>
                  </a:txBody>
                  <a:tcPr marL="9525" marR="9525" marT="9525" marB="0" anchor="b"/>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lgn="ctr" fontAlgn="b"/>
                      <a:endParaRPr lang="tr-TR" sz="18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8"/>
                  </a:ext>
                </a:extLst>
              </a:tr>
              <a:tr h="646536">
                <a:tc>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endParaRPr lang="tr-TR" dirty="0"/>
                    </a:p>
                  </a:txBody>
                  <a:tcPr marL="9525" marR="9525" marT="9525" marB="0" anchor="b"/>
                </a:tc>
                <a:tc hMerge="1">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800" b="0" i="0" u="none" strike="noStrike" dirty="0">
                          <a:solidFill>
                            <a:schemeClr val="tx1"/>
                          </a:solidFill>
                          <a:effectLst/>
                          <a:latin typeface="Britannic Bold" panose="020B0903060703020204" pitchFamily="34" charset="0"/>
                        </a:rPr>
                        <a:t>ÖRNEĞİN ADET BAŞINA 5000 TL</a:t>
                      </a:r>
                    </a:p>
                  </a:txBody>
                  <a:tcPr marL="9525" marR="9525" marT="9525" marB="0" anchor="b"/>
                </a:tc>
                <a:extLst>
                  <a:ext uri="{0D108BD9-81ED-4DB2-BD59-A6C34878D82A}">
                    <a16:rowId xmlns:a16="http://schemas.microsoft.com/office/drawing/2014/main" val="10009"/>
                  </a:ext>
                </a:extLst>
              </a:tr>
              <a:tr h="429552">
                <a:tc>
                  <a:txBody>
                    <a:bodyPr/>
                    <a:lstStyle/>
                    <a:p>
                      <a:pPr algn="ctr" fontAlgn="b"/>
                      <a:r>
                        <a:rPr lang="tr-TR" sz="2000" b="1" i="0" u="none" strike="noStrike" dirty="0">
                          <a:solidFill>
                            <a:srgbClr val="00B050"/>
                          </a:solidFill>
                          <a:effectLst/>
                          <a:latin typeface="Calibri" panose="020F0502020204030204" pitchFamily="34" charset="0"/>
                        </a:rPr>
                        <a:t>CİNS</a:t>
                      </a:r>
                    </a:p>
                  </a:txBody>
                  <a:tcPr marL="9525" marR="9525" marT="9525" marB="0" anchor="b"/>
                </a:tc>
                <a:tc>
                  <a:txBody>
                    <a:bodyPr/>
                    <a:lstStyle/>
                    <a:p>
                      <a:pPr algn="l" fontAlgn="b"/>
                      <a:r>
                        <a:rPr lang="tr-TR" sz="2000" b="1" i="0" u="none" strike="noStrike" dirty="0">
                          <a:solidFill>
                            <a:srgbClr val="00B050"/>
                          </a:solidFill>
                          <a:effectLst/>
                          <a:latin typeface="Calibri" panose="020F0502020204030204" pitchFamily="34" charset="0"/>
                        </a:rPr>
                        <a:t>DEĞER</a:t>
                      </a:r>
                    </a:p>
                  </a:txBody>
                  <a:tcPr marL="9525" marR="9525" marT="9525" marB="0" anchor="b"/>
                </a:tc>
                <a:tc>
                  <a:txBody>
                    <a:bodyPr/>
                    <a:lstStyle/>
                    <a:p>
                      <a:pPr algn="ctr" fontAlgn="b"/>
                      <a:r>
                        <a:rPr lang="tr-TR" sz="2000" b="1" i="0" u="none" strike="noStrike" dirty="0">
                          <a:solidFill>
                            <a:srgbClr val="00B050"/>
                          </a:solidFill>
                          <a:effectLst/>
                          <a:latin typeface="Calibri" panose="020F0502020204030204" pitchFamily="34" charset="0"/>
                        </a:rPr>
                        <a:t>ADET</a:t>
                      </a:r>
                    </a:p>
                  </a:txBody>
                  <a:tcPr marL="9525" marR="9525" marT="9525" marB="0" anchor="b"/>
                </a:tc>
                <a:tc gridSpan="2">
                  <a:txBody>
                    <a:bodyPr/>
                    <a:lstStyle/>
                    <a:p>
                      <a:endParaRPr lang="tr-TR"/>
                    </a:p>
                  </a:txBody>
                  <a:tcPr marL="9525" marR="9525" marT="9525" marB="0" anchor="b"/>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0"/>
                  </a:ext>
                </a:extLst>
              </a:tr>
              <a:tr h="646536">
                <a:tc>
                  <a:txBody>
                    <a:bodyPr/>
                    <a:lstStyle/>
                    <a:p>
                      <a:pPr algn="ctr" fontAlgn="b"/>
                      <a:r>
                        <a:rPr lang="tr-TR" sz="1800" b="1" i="0" u="none" strike="noStrike" dirty="0">
                          <a:solidFill>
                            <a:srgbClr val="000000"/>
                          </a:solidFill>
                          <a:effectLst/>
                          <a:latin typeface="Calibri" panose="020F0502020204030204" pitchFamily="34" charset="0"/>
                        </a:rPr>
                        <a:t>MERCEDES</a:t>
                      </a:r>
                    </a:p>
                  </a:txBody>
                  <a:tcPr marL="9525" marR="9525" marT="9525" marB="0" anchor="b"/>
                </a:tc>
                <a:tc>
                  <a:txBody>
                    <a:bodyPr/>
                    <a:lstStyle/>
                    <a:p>
                      <a:pPr algn="r" fontAlgn="b"/>
                      <a:r>
                        <a:rPr lang="tr-TR" sz="1800" b="0" i="0" u="none" strike="noStrike">
                          <a:solidFill>
                            <a:srgbClr val="000000"/>
                          </a:solidFill>
                          <a:effectLst/>
                          <a:latin typeface="Calibri" panose="020F0502020204030204" pitchFamily="34" charset="0"/>
                        </a:rPr>
                        <a:t>100.000,00 ₺</a:t>
                      </a:r>
                    </a:p>
                  </a:txBody>
                  <a:tcPr marL="9525" marR="9525" marT="9525" marB="0" anchor="b"/>
                </a:tc>
                <a:tc>
                  <a:txBody>
                    <a:bodyPr/>
                    <a:lstStyle/>
                    <a:p>
                      <a:pPr algn="ctr" fontAlgn="b"/>
                      <a:r>
                        <a:rPr lang="tr-TR" sz="1800" b="0" i="0" u="none" strike="noStrike">
                          <a:solidFill>
                            <a:srgbClr val="000000"/>
                          </a:solidFill>
                          <a:effectLst/>
                          <a:latin typeface="Calibri" panose="020F0502020204030204" pitchFamily="34" charset="0"/>
                        </a:rPr>
                        <a:t>25</a:t>
                      </a:r>
                    </a:p>
                  </a:txBody>
                  <a:tcPr marL="9525" marR="9525" marT="9525" marB="0" anchor="b"/>
                </a:tc>
                <a:tc gridSpan="2">
                  <a:txBody>
                    <a:bodyPr/>
                    <a:lstStyle/>
                    <a:p>
                      <a:pPr algn="l" fontAlgn="b"/>
                      <a:r>
                        <a:rPr lang="tr-TR" sz="1800" b="0" i="0" u="none" strike="noStrike">
                          <a:solidFill>
                            <a:srgbClr val="000000"/>
                          </a:solidFill>
                          <a:effectLst/>
                          <a:latin typeface="Calibri" panose="020F0502020204030204" pitchFamily="34" charset="0"/>
                        </a:rPr>
                        <a:t>25 ADET X 5.000 TL</a:t>
                      </a:r>
                    </a:p>
                  </a:txBody>
                  <a:tcPr marL="9525" marR="9525" marT="9525" marB="0" anchor="b"/>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800" b="0" i="0" u="none" strike="noStrike">
                          <a:solidFill>
                            <a:srgbClr val="FF0000"/>
                          </a:solidFill>
                          <a:effectLst/>
                          <a:latin typeface="Calibri" panose="020F0502020204030204" pitchFamily="34" charset="0"/>
                        </a:rPr>
                        <a:t>125.000,00 ₺</a:t>
                      </a:r>
                    </a:p>
                  </a:txBody>
                  <a:tcPr marL="9525" marR="9525" marT="9525" marB="0" anchor="b"/>
                </a:tc>
                <a:extLst>
                  <a:ext uri="{0D108BD9-81ED-4DB2-BD59-A6C34878D82A}">
                    <a16:rowId xmlns:a16="http://schemas.microsoft.com/office/drawing/2014/main" val="10011"/>
                  </a:ext>
                </a:extLst>
              </a:tr>
              <a:tr h="429552">
                <a:tc>
                  <a:txBody>
                    <a:bodyPr/>
                    <a:lstStyle/>
                    <a:p>
                      <a:pPr algn="ctr" fontAlgn="b"/>
                      <a:endParaRPr lang="tr-TR"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000000"/>
                        </a:solidFill>
                        <a:effectLst/>
                        <a:latin typeface="Calibri" panose="020F0502020204030204" pitchFamily="34" charset="0"/>
                      </a:endParaRPr>
                    </a:p>
                  </a:txBody>
                  <a:tcPr marL="9525" marR="9525" marT="9525" marB="0" anchor="b"/>
                </a:tc>
                <a:tc gridSpan="2">
                  <a:txBody>
                    <a:bodyPr/>
                    <a:lstStyle/>
                    <a:p>
                      <a:endParaRPr lang="tr-TR"/>
                    </a:p>
                  </a:txBody>
                  <a:tcPr marL="9525" marR="9525" marT="9525" marB="0" anchor="b"/>
                </a:tc>
                <a:tc hMerge="1">
                  <a:txBody>
                    <a:bodyPr/>
                    <a:lstStyle/>
                    <a:p>
                      <a:pPr algn="l" fontAlgn="b"/>
                      <a:endParaRPr lang="tr-TR" sz="1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tr-TR" sz="1800" b="0" i="0" u="none" strike="noStrike">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12"/>
                  </a:ext>
                </a:extLst>
              </a:tr>
              <a:tr h="646536">
                <a:tc>
                  <a:txBody>
                    <a:bodyPr/>
                    <a:lstStyle/>
                    <a:p>
                      <a:pPr algn="ctr" fontAlgn="b"/>
                      <a:r>
                        <a:rPr lang="tr-TR" sz="1800" b="1" i="0" u="none" strike="noStrike" dirty="0">
                          <a:solidFill>
                            <a:srgbClr val="000000"/>
                          </a:solidFill>
                          <a:effectLst/>
                          <a:latin typeface="Calibri" panose="020F0502020204030204" pitchFamily="34" charset="0"/>
                        </a:rPr>
                        <a:t>LADA</a:t>
                      </a:r>
                    </a:p>
                  </a:txBody>
                  <a:tcPr marL="9525" marR="9525" marT="9525" marB="0" anchor="b"/>
                </a:tc>
                <a:tc>
                  <a:txBody>
                    <a:bodyPr/>
                    <a:lstStyle/>
                    <a:p>
                      <a:pPr algn="r" fontAlgn="b"/>
                      <a:r>
                        <a:rPr lang="tr-TR" sz="1800" b="0" i="0" u="none" strike="noStrike">
                          <a:solidFill>
                            <a:srgbClr val="000000"/>
                          </a:solidFill>
                          <a:effectLst/>
                          <a:latin typeface="Calibri" panose="020F0502020204030204" pitchFamily="34" charset="0"/>
                        </a:rPr>
                        <a:t>25.000,00 ₺</a:t>
                      </a:r>
                    </a:p>
                  </a:txBody>
                  <a:tcPr marL="9525" marR="9525" marT="9525" marB="0" anchor="b"/>
                </a:tc>
                <a:tc>
                  <a:txBody>
                    <a:bodyPr/>
                    <a:lstStyle/>
                    <a:p>
                      <a:pPr algn="ctr" fontAlgn="b"/>
                      <a:r>
                        <a:rPr lang="tr-TR" sz="1800" b="0" i="0" u="none" strike="noStrike">
                          <a:solidFill>
                            <a:srgbClr val="000000"/>
                          </a:solidFill>
                          <a:effectLst/>
                          <a:latin typeface="Calibri" panose="020F0502020204030204" pitchFamily="34" charset="0"/>
                        </a:rPr>
                        <a:t>25</a:t>
                      </a:r>
                    </a:p>
                  </a:txBody>
                  <a:tcPr marL="9525" marR="9525" marT="9525" marB="0" anchor="b"/>
                </a:tc>
                <a:tc gridSpan="2">
                  <a:txBody>
                    <a:bodyPr/>
                    <a:lstStyle/>
                    <a:p>
                      <a:pPr algn="l" fontAlgn="b"/>
                      <a:r>
                        <a:rPr lang="tr-TR" sz="1800" b="0" i="0" u="none" strike="noStrike" dirty="0">
                          <a:solidFill>
                            <a:srgbClr val="000000"/>
                          </a:solidFill>
                          <a:effectLst/>
                          <a:latin typeface="Calibri" panose="020F0502020204030204" pitchFamily="34" charset="0"/>
                        </a:rPr>
                        <a:t>25 ADET X 5.000 TL</a:t>
                      </a:r>
                    </a:p>
                  </a:txBody>
                  <a:tcPr marL="9525" marR="9525" marT="9525" marB="0" anchor="b"/>
                </a:tc>
                <a:tc hMerge="1">
                  <a:txBody>
                    <a:bodyPr/>
                    <a:lstStyle/>
                    <a:p>
                      <a:pPr algn="l" fontAlgn="b"/>
                      <a:endParaRPr lang="tr-TR"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800" b="0" i="0" u="none" strike="noStrike" dirty="0">
                          <a:solidFill>
                            <a:srgbClr val="FF0000"/>
                          </a:solidFill>
                          <a:effectLst/>
                          <a:latin typeface="Calibri" panose="020F0502020204030204" pitchFamily="34" charset="0"/>
                        </a:rPr>
                        <a:t>125.000,00 ₺</a:t>
                      </a:r>
                    </a:p>
                  </a:txBody>
                  <a:tcPr marL="9525" marR="9525" marT="9525" marB="0" anchor="b"/>
                </a:tc>
                <a:extLst>
                  <a:ext uri="{0D108BD9-81ED-4DB2-BD59-A6C34878D82A}">
                    <a16:rowId xmlns:a16="http://schemas.microsoft.com/office/drawing/2014/main" val="10013"/>
                  </a:ext>
                </a:extLst>
              </a:tr>
            </a:tbl>
          </a:graphicData>
        </a:graphic>
      </p:graphicFrame>
      <p:sp>
        <p:nvSpPr>
          <p:cNvPr id="4" name="Veri Yer Tutucusu 3"/>
          <p:cNvSpPr>
            <a:spLocks noGrp="1"/>
          </p:cNvSpPr>
          <p:nvPr>
            <p:ph type="dt" sz="half" idx="10"/>
          </p:nvPr>
        </p:nvSpPr>
        <p:spPr/>
        <p:txBody>
          <a:bodyPr/>
          <a:lstStyle/>
          <a:p>
            <a:fld id="{1BD41069-3723-4846-95AF-5E0FEF3E0C7A}" type="datetime1">
              <a:rPr lang="tr-TR" smtClean="0">
                <a:solidFill>
                  <a:prstClr val="black">
                    <a:tint val="75000"/>
                  </a:prstClr>
                </a:solidFill>
              </a:rPr>
              <a:t>17.09.2024</a:t>
            </a:fld>
            <a:endParaRPr lang="tr-TR" dirty="0">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C29D44D7-0E9B-4417-9712-02D8E4EAC914}" type="slidenum">
              <a:rPr lang="tr-TR" smtClean="0">
                <a:solidFill>
                  <a:prstClr val="black">
                    <a:tint val="75000"/>
                  </a:prstClr>
                </a:solidFill>
              </a:rPr>
              <a:pPr/>
              <a:t>55</a:t>
            </a:fld>
            <a:endParaRPr lang="tr-TR">
              <a:solidFill>
                <a:prstClr val="black">
                  <a:tint val="75000"/>
                </a:prstClr>
              </a:solidFill>
            </a:endParaRPr>
          </a:p>
        </p:txBody>
      </p:sp>
    </p:spTree>
    <p:extLst>
      <p:ext uri="{BB962C8B-B14F-4D97-AF65-F5344CB8AC3E}">
        <p14:creationId xmlns:p14="http://schemas.microsoft.com/office/powerpoint/2010/main" val="5396959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527" y="290944"/>
            <a:ext cx="11526982" cy="6206837"/>
          </a:xfrm>
        </p:spPr>
        <p:txBody>
          <a:bodyPr/>
          <a:lstStyle/>
          <a:p>
            <a:pPr algn="ctr"/>
            <a:r>
              <a:rPr lang="tr-TR" sz="3200" b="1" i="1" dirty="0">
                <a:solidFill>
                  <a:srgbClr val="00B0F0"/>
                </a:solidFill>
              </a:rPr>
              <a:t>3-Karma Tarifeler</a:t>
            </a:r>
          </a:p>
          <a:p>
            <a:r>
              <a:rPr lang="tr-TR" sz="3200" dirty="0">
                <a:solidFill>
                  <a:srgbClr val="FF0000"/>
                </a:solidFill>
              </a:rPr>
              <a:t>Daha çok </a:t>
            </a:r>
            <a:r>
              <a:rPr lang="tr-TR" sz="3200" b="1" i="1" dirty="0">
                <a:solidFill>
                  <a:srgbClr val="00B050"/>
                </a:solidFill>
              </a:rPr>
              <a:t>hammaddesi vergilendirilmiş mamul mallara </a:t>
            </a:r>
            <a:r>
              <a:rPr lang="tr-TR" sz="3200" dirty="0">
                <a:solidFill>
                  <a:srgbClr val="FF0000"/>
                </a:solidFill>
              </a:rPr>
              <a:t>uygulanmaktadır.</a:t>
            </a:r>
            <a:r>
              <a:rPr lang="tr-TR" sz="3200" dirty="0"/>
              <a:t> Bu durumda verginin;</a:t>
            </a:r>
          </a:p>
          <a:p>
            <a:r>
              <a:rPr lang="tr-TR" sz="3200" dirty="0"/>
              <a:t> </a:t>
            </a:r>
            <a:r>
              <a:rPr lang="tr-TR" sz="3200" b="1" dirty="0">
                <a:solidFill>
                  <a:srgbClr val="FF0000"/>
                </a:solidFill>
                <a:latin typeface="Algerian" panose="04020705040A02060702" pitchFamily="82" charset="0"/>
              </a:rPr>
              <a:t>spesifik kısmı </a:t>
            </a:r>
            <a:r>
              <a:rPr lang="tr-TR" sz="3200" b="1" dirty="0">
                <a:solidFill>
                  <a:srgbClr val="00B0F0"/>
                </a:solidFill>
              </a:rPr>
              <a:t>hammadde</a:t>
            </a:r>
            <a:r>
              <a:rPr lang="tr-TR" sz="3200" dirty="0">
                <a:solidFill>
                  <a:srgbClr val="00B0F0"/>
                </a:solidFill>
              </a:rPr>
              <a:t> </a:t>
            </a:r>
            <a:r>
              <a:rPr lang="tr-TR" sz="3200" b="1" dirty="0">
                <a:solidFill>
                  <a:srgbClr val="00B0F0"/>
                </a:solidFill>
              </a:rPr>
              <a:t>üzerine</a:t>
            </a:r>
            <a:r>
              <a:rPr lang="tr-TR" sz="3200" dirty="0">
                <a:solidFill>
                  <a:srgbClr val="00B0F0"/>
                </a:solidFill>
              </a:rPr>
              <a:t> konulan </a:t>
            </a:r>
            <a:r>
              <a:rPr lang="tr-TR" sz="3200" dirty="0"/>
              <a:t>gümrük vergisine eşit­tir. </a:t>
            </a:r>
          </a:p>
          <a:p>
            <a:r>
              <a:rPr lang="tr-TR" sz="3200" b="1" dirty="0" err="1">
                <a:solidFill>
                  <a:srgbClr val="FF0000"/>
                </a:solidFill>
                <a:latin typeface="Algerian" panose="04020705040A02060702" pitchFamily="82" charset="0"/>
              </a:rPr>
              <a:t>Advalorem</a:t>
            </a:r>
            <a:r>
              <a:rPr lang="tr-TR" sz="3200" b="1" dirty="0">
                <a:solidFill>
                  <a:srgbClr val="FF0000"/>
                </a:solidFill>
                <a:latin typeface="Algerian" panose="04020705040A02060702" pitchFamily="82" charset="0"/>
              </a:rPr>
              <a:t> kısmı </a:t>
            </a:r>
            <a:r>
              <a:rPr lang="tr-TR" sz="3200" dirty="0">
                <a:solidFill>
                  <a:srgbClr val="00B0F0"/>
                </a:solidFill>
              </a:rPr>
              <a:t>ise </a:t>
            </a:r>
            <a:r>
              <a:rPr lang="tr-TR" sz="3200" b="1" dirty="0">
                <a:solidFill>
                  <a:srgbClr val="00B0F0"/>
                </a:solidFill>
              </a:rPr>
              <a:t>malın üzerine </a:t>
            </a:r>
            <a:r>
              <a:rPr lang="tr-TR" sz="3200" dirty="0">
                <a:solidFill>
                  <a:srgbClr val="00B0F0"/>
                </a:solidFill>
              </a:rPr>
              <a:t>uygulanan katma değere </a:t>
            </a:r>
            <a:r>
              <a:rPr lang="tr-TR" sz="3200" dirty="0"/>
              <a:t>uygulanır.</a:t>
            </a:r>
          </a:p>
          <a:p>
            <a:r>
              <a:rPr lang="tr-TR" sz="3200" dirty="0"/>
              <a:t> </a:t>
            </a:r>
            <a:r>
              <a:rPr lang="tr-TR" sz="3200" dirty="0">
                <a:solidFill>
                  <a:srgbClr val="00B050"/>
                </a:solidFill>
              </a:rPr>
              <a:t>Ek olarak alınan </a:t>
            </a:r>
            <a:r>
              <a:rPr lang="tr-TR" sz="3200" b="1" dirty="0" err="1">
                <a:solidFill>
                  <a:srgbClr val="7030A0"/>
                </a:solidFill>
              </a:rPr>
              <a:t>advalorem</a:t>
            </a:r>
            <a:r>
              <a:rPr lang="tr-TR" sz="3200" b="1" dirty="0">
                <a:solidFill>
                  <a:srgbClr val="7030A0"/>
                </a:solidFill>
              </a:rPr>
              <a:t> vergi ise iç ekonomide o sanayi dalına sağlanan koruma oranını </a:t>
            </a:r>
            <a:r>
              <a:rPr lang="tr-TR" sz="3200" dirty="0">
                <a:solidFill>
                  <a:srgbClr val="00B050"/>
                </a:solidFill>
              </a:rPr>
              <a:t>yansıtır</a:t>
            </a:r>
            <a:r>
              <a:rPr lang="tr-TR" sz="3200" dirty="0"/>
              <a:t>.**********</a:t>
            </a:r>
          </a:p>
          <a:p>
            <a:r>
              <a:rPr lang="tr-TR" sz="3200" dirty="0"/>
              <a:t> </a:t>
            </a:r>
            <a:r>
              <a:rPr lang="tr-TR" dirty="0"/>
              <a:t>Bazı durumlarda, ithal mallarının hammaddesine bakılmaksızın, belirli bir miktarda spesifik vergiye ilave olarak belirli bir oranda </a:t>
            </a:r>
            <a:r>
              <a:rPr lang="tr-TR" dirty="0" err="1"/>
              <a:t>advalorem</a:t>
            </a:r>
            <a:r>
              <a:rPr lang="tr-TR" dirty="0"/>
              <a:t> vergi alınır.</a:t>
            </a:r>
          </a:p>
        </p:txBody>
      </p:sp>
      <p:sp>
        <p:nvSpPr>
          <p:cNvPr id="4" name="Veri Yer Tutucusu 3"/>
          <p:cNvSpPr>
            <a:spLocks noGrp="1"/>
          </p:cNvSpPr>
          <p:nvPr>
            <p:ph type="dt" sz="half" idx="10"/>
          </p:nvPr>
        </p:nvSpPr>
        <p:spPr/>
        <p:txBody>
          <a:bodyPr/>
          <a:lstStyle/>
          <a:p>
            <a:fld id="{7A7CC26C-26F7-46B0-BFB7-2D965D9F4888}"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56</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0169135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1673" y="332509"/>
            <a:ext cx="11665527" cy="6137564"/>
          </a:xfrm>
        </p:spPr>
        <p:txBody>
          <a:bodyPr/>
          <a:lstStyle/>
          <a:p>
            <a:r>
              <a:rPr lang="tr-TR" dirty="0">
                <a:solidFill>
                  <a:srgbClr val="FF0000"/>
                </a:solidFill>
              </a:rPr>
              <a:t>. </a:t>
            </a:r>
            <a:r>
              <a:rPr lang="tr-TR" sz="3200" dirty="0">
                <a:solidFill>
                  <a:srgbClr val="FF0000"/>
                </a:solidFill>
              </a:rPr>
              <a:t>Ör­neğin, ABD’de ithal edilen otomobillerden 1000 dolar artı otomobilin değeri üzerin­den %1 </a:t>
            </a:r>
            <a:r>
              <a:rPr lang="tr-TR" sz="3200" dirty="0" err="1">
                <a:solidFill>
                  <a:srgbClr val="FF0000"/>
                </a:solidFill>
              </a:rPr>
              <a:t>advalorem</a:t>
            </a:r>
            <a:r>
              <a:rPr lang="tr-TR" sz="3200" dirty="0">
                <a:solidFill>
                  <a:srgbClr val="FF0000"/>
                </a:solidFill>
              </a:rPr>
              <a:t> vergi alınmaktadır.</a:t>
            </a:r>
          </a:p>
          <a:p>
            <a:r>
              <a:rPr lang="tr-TR" sz="3200" dirty="0">
                <a:solidFill>
                  <a:srgbClr val="7030A0"/>
                </a:solidFill>
              </a:rPr>
              <a:t> Diğer bir ifade ile 10.000 dolarlık otomobil­den [1000 dolar + (10.000 x %1)] toplam 1.100 dolar karma gümrük vergisi alınmaktadır.</a:t>
            </a:r>
          </a:p>
          <a:p>
            <a:r>
              <a:rPr lang="tr-TR" sz="3200" dirty="0"/>
              <a:t>Uygulamada dünya ülkelerinde genellikle </a:t>
            </a:r>
            <a:r>
              <a:rPr lang="tr-TR" sz="3200" dirty="0" err="1"/>
              <a:t>advalorem</a:t>
            </a:r>
            <a:r>
              <a:rPr lang="tr-TR" sz="3200" dirty="0"/>
              <a:t> gümrük tarifeleri kul­lanılmaktadır.</a:t>
            </a:r>
          </a:p>
          <a:p>
            <a:r>
              <a:rPr lang="tr-TR" sz="3200" dirty="0"/>
              <a:t> ABD ve Kanada hem spesifik, hem de </a:t>
            </a:r>
            <a:r>
              <a:rPr lang="tr-TR" sz="3200" dirty="0" err="1"/>
              <a:t>advalorem</a:t>
            </a:r>
            <a:r>
              <a:rPr lang="tr-TR" sz="3200" dirty="0"/>
              <a:t>, Avrupa Birliği ve Türkiye </a:t>
            </a:r>
            <a:r>
              <a:rPr lang="tr-TR" sz="3200" dirty="0" err="1"/>
              <a:t>advalorem</a:t>
            </a:r>
            <a:r>
              <a:rPr lang="tr-TR" sz="3200" dirty="0"/>
              <a:t> gümrük tarifelerini kullanmaktadır.</a:t>
            </a:r>
          </a:p>
          <a:p>
            <a:endParaRPr lang="tr-TR" sz="3200" dirty="0"/>
          </a:p>
        </p:txBody>
      </p:sp>
      <p:sp>
        <p:nvSpPr>
          <p:cNvPr id="4" name="Veri Yer Tutucusu 3"/>
          <p:cNvSpPr>
            <a:spLocks noGrp="1"/>
          </p:cNvSpPr>
          <p:nvPr>
            <p:ph type="dt" sz="half" idx="10"/>
          </p:nvPr>
        </p:nvSpPr>
        <p:spPr/>
        <p:txBody>
          <a:bodyPr/>
          <a:lstStyle/>
          <a:p>
            <a:fld id="{2E2B6C32-9CD0-4462-A588-0CAECA51C2EC}"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11467661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26473" y="365126"/>
            <a:ext cx="10827327" cy="992620"/>
          </a:xfrm>
          <a:solidFill>
            <a:srgbClr val="FFFF00"/>
          </a:solidFill>
        </p:spPr>
        <p:txBody>
          <a:bodyPr/>
          <a:lstStyle/>
          <a:p>
            <a:pPr algn="ctr"/>
            <a:r>
              <a:rPr lang="tr-TR" dirty="0"/>
              <a:t> </a:t>
            </a:r>
            <a:r>
              <a:rPr lang="tr-TR" b="1" dirty="0">
                <a:solidFill>
                  <a:srgbClr val="FF0000"/>
                </a:solidFill>
                <a:latin typeface="Arial Black" panose="020B0A04020102020204" pitchFamily="34" charset="0"/>
              </a:rPr>
              <a:t>Türk Gümrük Giriş Tarife Cetveli</a:t>
            </a:r>
          </a:p>
        </p:txBody>
      </p:sp>
      <p:sp>
        <p:nvSpPr>
          <p:cNvPr id="3" name="İçerik Yer Tutucusu 2"/>
          <p:cNvSpPr>
            <a:spLocks noGrp="1"/>
          </p:cNvSpPr>
          <p:nvPr>
            <p:ph idx="1"/>
          </p:nvPr>
        </p:nvSpPr>
        <p:spPr>
          <a:xfrm>
            <a:off x="374073" y="1662544"/>
            <a:ext cx="11457709" cy="4932219"/>
          </a:xfrm>
        </p:spPr>
        <p:txBody>
          <a:bodyPr>
            <a:normAutofit/>
          </a:bodyPr>
          <a:lstStyle/>
          <a:p>
            <a:r>
              <a:rPr lang="tr-TR" sz="3200" dirty="0"/>
              <a:t>Türkiye’de gümrük tarifeleri 14.05.1964 tarihinde kabul edilen 474 sayılı Gümrük Giriş Tarife Cetveli Hakkında Kanun’a göre düzenlenmektedir.</a:t>
            </a:r>
          </a:p>
          <a:p>
            <a:r>
              <a:rPr lang="tr-TR" sz="3200" dirty="0"/>
              <a:t> Ancak kanunda, 10.11.1988 tarihinde değişiklik yapılarak 01.01.1989 tarihinden geçerli ol­mak üzere gümrük tarife sistemi, Armonize Sistem </a:t>
            </a:r>
            <a:r>
              <a:rPr lang="tr-TR" sz="3200" dirty="0" err="1"/>
              <a:t>Nomanklatürü</a:t>
            </a:r>
            <a:r>
              <a:rPr lang="tr-TR" sz="3200" dirty="0"/>
              <a:t> esas alınarak yeni­den düzenlenmiştir. </a:t>
            </a:r>
            <a:endParaRPr lang="tr-TR" dirty="0"/>
          </a:p>
        </p:txBody>
      </p:sp>
      <p:sp>
        <p:nvSpPr>
          <p:cNvPr id="4" name="Veri Yer Tutucusu 3"/>
          <p:cNvSpPr>
            <a:spLocks noGrp="1"/>
          </p:cNvSpPr>
          <p:nvPr>
            <p:ph type="dt" sz="half" idx="10"/>
          </p:nvPr>
        </p:nvSpPr>
        <p:spPr/>
        <p:txBody>
          <a:bodyPr/>
          <a:lstStyle/>
          <a:p>
            <a:fld id="{78CB0CD5-0961-4234-A204-E394D22D32DC}"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14124100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3718" y="637309"/>
            <a:ext cx="9950824" cy="5539654"/>
          </a:xfrm>
        </p:spPr>
        <p:txBody>
          <a:bodyPr/>
          <a:lstStyle/>
          <a:p>
            <a:pPr algn="ctr"/>
            <a:r>
              <a:rPr lang="tr-TR" sz="3200" b="1" u="sng" dirty="0">
                <a:solidFill>
                  <a:srgbClr val="00B050"/>
                </a:solidFill>
                <a:latin typeface="Algerian" panose="04020705040A02060702" pitchFamily="82" charset="0"/>
              </a:rPr>
              <a:t>Armonize Sistem </a:t>
            </a:r>
            <a:r>
              <a:rPr lang="tr-TR" sz="3200" b="1" u="sng" dirty="0" err="1">
                <a:solidFill>
                  <a:srgbClr val="00B050"/>
                </a:solidFill>
                <a:latin typeface="Algerian" panose="04020705040A02060702" pitchFamily="82" charset="0"/>
              </a:rPr>
              <a:t>Nomanklatürü</a:t>
            </a:r>
            <a:r>
              <a:rPr lang="tr-TR" sz="3200" b="1" dirty="0"/>
              <a:t>:</a:t>
            </a:r>
          </a:p>
          <a:p>
            <a:pPr lvl="0"/>
            <a:endParaRPr lang="tr-TR" sz="3200" dirty="0">
              <a:solidFill>
                <a:srgbClr val="7030A0"/>
              </a:solidFill>
              <a:latin typeface="Algerian" panose="04020705040A02060702" pitchFamily="82" charset="0"/>
            </a:endParaRPr>
          </a:p>
          <a:p>
            <a:pPr lvl="0"/>
            <a:r>
              <a:rPr lang="tr-TR" sz="3200" dirty="0">
                <a:solidFill>
                  <a:srgbClr val="7030A0"/>
                </a:solidFill>
                <a:latin typeface="Algerian" panose="04020705040A02060702" pitchFamily="82" charset="0"/>
              </a:rPr>
              <a:t>dünyada </a:t>
            </a:r>
            <a:r>
              <a:rPr lang="tr-TR" sz="3200" dirty="0">
                <a:solidFill>
                  <a:srgbClr val="FF0000"/>
                </a:solidFill>
                <a:latin typeface="Algerian" panose="04020705040A02060702" pitchFamily="82" charset="0"/>
              </a:rPr>
              <a:t>mevcut tüm eşyayı kapsayan sınıflandırma </a:t>
            </a:r>
            <a:r>
              <a:rPr lang="tr-TR" sz="3200" dirty="0">
                <a:solidFill>
                  <a:srgbClr val="7030A0"/>
                </a:solidFill>
                <a:latin typeface="Algerian" panose="04020705040A02060702" pitchFamily="82" charset="0"/>
              </a:rPr>
              <a:t>sistemine verilen addır</a:t>
            </a:r>
            <a:r>
              <a:rPr lang="tr-TR" sz="3200" dirty="0">
                <a:solidFill>
                  <a:srgbClr val="0070C0"/>
                </a:solidFill>
                <a:latin typeface="Algerian" panose="04020705040A02060702" pitchFamily="82" charset="0"/>
              </a:rPr>
              <a:t>.</a:t>
            </a:r>
          </a:p>
          <a:p>
            <a:pPr algn="ctr"/>
            <a:r>
              <a:rPr lang="tr-TR" sz="3200" b="1" dirty="0"/>
              <a:t> </a:t>
            </a:r>
          </a:p>
          <a:p>
            <a:r>
              <a:rPr lang="tr-TR" sz="3200" dirty="0"/>
              <a:t>Birçok U.A. kuruluş, gümrük veya ekonomik birlik tarafından oluşturulan komiteler tarafından yapılan çalışma sonucunda hazırlanır. </a:t>
            </a:r>
          </a:p>
          <a:p>
            <a:endParaRPr lang="tr-TR" dirty="0"/>
          </a:p>
        </p:txBody>
      </p:sp>
      <p:sp>
        <p:nvSpPr>
          <p:cNvPr id="4" name="Veri Yer Tutucusu 3"/>
          <p:cNvSpPr>
            <a:spLocks noGrp="1"/>
          </p:cNvSpPr>
          <p:nvPr>
            <p:ph type="dt" sz="half" idx="10"/>
          </p:nvPr>
        </p:nvSpPr>
        <p:spPr/>
        <p:txBody>
          <a:bodyPr/>
          <a:lstStyle/>
          <a:p>
            <a:fld id="{8BED097D-C3BD-4157-9E1D-F12D356473E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59</a:t>
            </a:fld>
            <a:endParaRPr lang="tr-TR">
              <a:solidFill>
                <a:prstClr val="black">
                  <a:tint val="75000"/>
                </a:prstClr>
              </a:solidFill>
            </a:endParaRPr>
          </a:p>
        </p:txBody>
      </p:sp>
    </p:spTree>
    <p:extLst>
      <p:ext uri="{BB962C8B-B14F-4D97-AF65-F5344CB8AC3E}">
        <p14:creationId xmlns:p14="http://schemas.microsoft.com/office/powerpoint/2010/main" val="3140052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2400" y="166255"/>
            <a:ext cx="11884702" cy="6519358"/>
          </a:xfrm>
        </p:spPr>
        <p:txBody>
          <a:bodyPr>
            <a:normAutofit/>
          </a:bodyPr>
          <a:lstStyle/>
          <a:p>
            <a:endParaRPr lang="tr-TR" sz="3200" b="1" dirty="0">
              <a:solidFill>
                <a:srgbClr val="FF0000"/>
              </a:solidFill>
              <a:latin typeface="Arial Narrow" panose="020B0606020202030204" pitchFamily="34" charset="0"/>
              <a:ea typeface="Times New Roman" panose="02020603050405020304" pitchFamily="18" charset="0"/>
            </a:endParaRPr>
          </a:p>
          <a:p>
            <a:r>
              <a:rPr lang="tr-TR" sz="3200" b="1" dirty="0">
                <a:solidFill>
                  <a:srgbClr val="FF0000"/>
                </a:solidFill>
                <a:latin typeface="Arial Narrow" panose="020B0606020202030204" pitchFamily="34" charset="0"/>
                <a:ea typeface="Times New Roman" panose="02020603050405020304" pitchFamily="18" charset="0"/>
              </a:rPr>
              <a:t>d) Türkiye Gümrük Bölgesi veya Gümrük Bölgesi deyimi</a:t>
            </a:r>
            <a:r>
              <a:rPr lang="tr-TR" sz="3200" dirty="0">
                <a:latin typeface="Arial Narrow" panose="020B0606020202030204" pitchFamily="34" charset="0"/>
                <a:ea typeface="Times New Roman" panose="02020603050405020304" pitchFamily="18" charset="0"/>
              </a:rPr>
              <a:t>, </a:t>
            </a:r>
          </a:p>
          <a:p>
            <a:r>
              <a:rPr lang="tr-TR" sz="3200" dirty="0">
                <a:latin typeface="Arial Narrow" panose="020B0606020202030204" pitchFamily="34" charset="0"/>
                <a:ea typeface="Times New Roman" panose="02020603050405020304" pitchFamily="18" charset="0"/>
              </a:rPr>
              <a:t>Türkiye Cumhuriyeti topraklarını, karasularını, iç sularını ve hava sahasını kapsayan Türkiye Cumhuriyeti Gümrük Bölgesini,</a:t>
            </a:r>
            <a:endParaRPr lang="tr-TR" sz="3200" dirty="0">
              <a:latin typeface="Times New Roman" panose="02020603050405020304" pitchFamily="18" charset="0"/>
              <a:ea typeface="Times New Roman" panose="02020603050405020304" pitchFamily="18" charset="0"/>
            </a:endParaRPr>
          </a:p>
          <a:p>
            <a:r>
              <a:rPr lang="tr-TR" sz="3200" b="1" dirty="0">
                <a:solidFill>
                  <a:srgbClr val="FF0000"/>
                </a:solidFill>
              </a:rPr>
              <a:t>e) Kişi deyimi</a:t>
            </a:r>
            <a:r>
              <a:rPr lang="tr-TR" sz="3200" dirty="0"/>
              <a:t>, </a:t>
            </a:r>
          </a:p>
          <a:p>
            <a:r>
              <a:rPr lang="tr-TR" sz="3200" dirty="0">
                <a:solidFill>
                  <a:srgbClr val="0070C0"/>
                </a:solidFill>
              </a:rPr>
              <a:t>gerçek ve tüzel kişiler ile ,</a:t>
            </a:r>
          </a:p>
          <a:p>
            <a:r>
              <a:rPr lang="tr-TR" sz="3200" i="1" u="sng" dirty="0">
                <a:solidFill>
                  <a:srgbClr val="0070C0"/>
                </a:solidFill>
              </a:rPr>
              <a:t>hukuken tüzel kişilik statüsüne sahip olmamakla </a:t>
            </a:r>
            <a:r>
              <a:rPr lang="tr-TR" sz="3200" dirty="0">
                <a:solidFill>
                  <a:srgbClr val="0070C0"/>
                </a:solidFill>
              </a:rPr>
              <a:t>birlikte ,</a:t>
            </a:r>
          </a:p>
          <a:p>
            <a:r>
              <a:rPr lang="tr-TR" sz="3200" dirty="0">
                <a:solidFill>
                  <a:srgbClr val="00B050"/>
                </a:solidFill>
              </a:rPr>
              <a:t>yürürlükteki mevzuat uyarınca </a:t>
            </a:r>
            <a:r>
              <a:rPr lang="tr-TR" sz="3200" b="1" dirty="0">
                <a:solidFill>
                  <a:srgbClr val="00B050"/>
                </a:solidFill>
              </a:rPr>
              <a:t>hukuki tasarruflar yapma yetkisi tanınan kişiler ortaklığını,</a:t>
            </a:r>
          </a:p>
          <a:p>
            <a:endParaRPr lang="tr-TR" dirty="0"/>
          </a:p>
        </p:txBody>
      </p:sp>
      <p:sp>
        <p:nvSpPr>
          <p:cNvPr id="2" name="Veri Yer Tutucusu 1"/>
          <p:cNvSpPr>
            <a:spLocks noGrp="1"/>
          </p:cNvSpPr>
          <p:nvPr>
            <p:ph type="dt" sz="half" idx="10"/>
          </p:nvPr>
        </p:nvSpPr>
        <p:spPr/>
        <p:txBody>
          <a:bodyPr/>
          <a:lstStyle/>
          <a:p>
            <a:fld id="{F6ECF833-68CE-4D7D-B3FD-65DA907F2349}"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30246364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8655" y="346364"/>
            <a:ext cx="11554690" cy="6109854"/>
          </a:xfrm>
        </p:spPr>
        <p:txBody>
          <a:bodyPr/>
          <a:lstStyle/>
          <a:p>
            <a:r>
              <a:rPr lang="tr-TR" sz="3200" dirty="0">
                <a:solidFill>
                  <a:srgbClr val="FF0000"/>
                </a:solidFill>
              </a:rPr>
              <a:t>Armonize Sistem </a:t>
            </a:r>
            <a:r>
              <a:rPr lang="tr-TR" sz="3200" dirty="0" err="1">
                <a:solidFill>
                  <a:srgbClr val="FF0000"/>
                </a:solidFill>
              </a:rPr>
              <a:t>Nomanklatüründe</a:t>
            </a:r>
            <a:r>
              <a:rPr lang="tr-TR" sz="3200" dirty="0"/>
              <a:t>, </a:t>
            </a:r>
          </a:p>
          <a:p>
            <a:r>
              <a:rPr lang="tr-TR" sz="3200" b="1" dirty="0"/>
              <a:t>eşyalar </a:t>
            </a:r>
            <a:r>
              <a:rPr lang="tr-TR" sz="3200" b="1" dirty="0">
                <a:solidFill>
                  <a:srgbClr val="0070C0"/>
                </a:solidFill>
              </a:rPr>
              <a:t>alfabetik olarak sıralan </a:t>
            </a:r>
            <a:r>
              <a:rPr lang="tr-TR" sz="4400" b="1" u="sng" dirty="0" err="1">
                <a:solidFill>
                  <a:srgbClr val="0070C0"/>
                </a:solidFill>
                <a:effectLst>
                  <a:outerShdw blurRad="38100" dist="38100" dir="2700000" algn="tl">
                    <a:srgbClr val="000000">
                      <a:alpha val="43137"/>
                    </a:srgbClr>
                  </a:outerShdw>
                </a:effectLst>
              </a:rPr>
              <a:t>ma</a:t>
            </a:r>
            <a:r>
              <a:rPr lang="tr-TR" sz="4400" b="1" u="sng" dirty="0">
                <a:solidFill>
                  <a:srgbClr val="0070C0"/>
                </a:solidFill>
                <a:effectLst>
                  <a:outerShdw blurRad="38100" dist="38100" dir="2700000" algn="tl">
                    <a:srgbClr val="000000">
                      <a:alpha val="43137"/>
                    </a:srgbClr>
                  </a:outerShdw>
                </a:effectLst>
              </a:rPr>
              <a:t> </a:t>
            </a:r>
            <a:r>
              <a:rPr lang="tr-TR" sz="4400" b="1" u="sng" dirty="0" err="1">
                <a:solidFill>
                  <a:srgbClr val="0070C0"/>
                </a:solidFill>
                <a:effectLst>
                  <a:outerShdw blurRad="38100" dist="38100" dir="2700000" algn="tl">
                    <a:srgbClr val="000000">
                      <a:alpha val="43137"/>
                    </a:srgbClr>
                  </a:outerShdw>
                </a:effectLst>
              </a:rPr>
              <a:t>mış</a:t>
            </a:r>
            <a:r>
              <a:rPr lang="tr-TR" sz="4400" b="1" u="sng" dirty="0">
                <a:solidFill>
                  <a:srgbClr val="0070C0"/>
                </a:solidFill>
                <a:effectLst>
                  <a:outerShdw blurRad="38100" dist="38100" dir="2700000" algn="tl">
                    <a:srgbClr val="000000">
                      <a:alpha val="43137"/>
                    </a:srgbClr>
                  </a:outerShdw>
                </a:effectLst>
              </a:rPr>
              <a:t> </a:t>
            </a:r>
            <a:r>
              <a:rPr lang="tr-TR" sz="3200" b="1" dirty="0">
                <a:solidFill>
                  <a:srgbClr val="0070C0"/>
                </a:solidFill>
              </a:rPr>
              <a:t>tır</a:t>
            </a:r>
            <a:r>
              <a:rPr lang="tr-TR" sz="3200" dirty="0">
                <a:solidFill>
                  <a:srgbClr val="0070C0"/>
                </a:solidFill>
              </a:rPr>
              <a:t>.</a:t>
            </a:r>
          </a:p>
          <a:p>
            <a:r>
              <a:rPr lang="tr-TR" sz="3200" dirty="0"/>
              <a:t> </a:t>
            </a:r>
            <a:r>
              <a:rPr lang="tr-TR" sz="3200" dirty="0">
                <a:solidFill>
                  <a:srgbClr val="00B050"/>
                </a:solidFill>
              </a:rPr>
              <a:t>Eğer öyle olsaydı </a:t>
            </a:r>
            <a:r>
              <a:rPr lang="tr-TR" sz="3200" dirty="0">
                <a:solidFill>
                  <a:srgbClr val="7030A0"/>
                </a:solidFill>
                <a:latin typeface="Algerian" panose="04020705040A02060702" pitchFamily="82" charset="0"/>
              </a:rPr>
              <a:t>elma ile elmas </a:t>
            </a:r>
            <a:r>
              <a:rPr lang="tr-TR" sz="3200" dirty="0"/>
              <a:t>arka arkaya gelebilecekti ki, bu durum karışıklı­ğa yol açabilecektir.</a:t>
            </a:r>
          </a:p>
          <a:p>
            <a:r>
              <a:rPr lang="tr-TR" sz="3200" dirty="0"/>
              <a:t> </a:t>
            </a:r>
            <a:r>
              <a:rPr lang="tr-TR" sz="3200" i="1" u="sng" dirty="0">
                <a:solidFill>
                  <a:srgbClr val="FF0000"/>
                </a:solidFill>
              </a:rPr>
              <a:t>Bunun yerine eşyaları, kullanım açısından veya hammadde açısından </a:t>
            </a:r>
            <a:r>
              <a:rPr lang="tr-TR" sz="3200" b="1" i="1" u="sng" dirty="0">
                <a:solidFill>
                  <a:srgbClr val="00B050"/>
                </a:solidFill>
                <a:latin typeface="Algerian" panose="04020705040A02060702" pitchFamily="82" charset="0"/>
              </a:rPr>
              <a:t>aynı veya benzer olan eşyaları, aynı grup altında </a:t>
            </a:r>
            <a:r>
              <a:rPr lang="tr-TR" sz="3200" i="1" u="sng" dirty="0">
                <a:solidFill>
                  <a:srgbClr val="FF0000"/>
                </a:solidFill>
              </a:rPr>
              <a:t>toplamışlardır.</a:t>
            </a:r>
          </a:p>
          <a:p>
            <a:r>
              <a:rPr lang="tr-TR" sz="3200" dirty="0"/>
              <a:t> </a:t>
            </a:r>
            <a:r>
              <a:rPr lang="tr-TR" sz="3200" dirty="0">
                <a:solidFill>
                  <a:srgbClr val="7030A0"/>
                </a:solidFill>
              </a:rPr>
              <a:t>Daha sonra bu gruplar kendi içerisinde tekrar alt gruplara, onlarda tekrar alt gruplara ayrı­larak sınıflandırma yapılmıştır.</a:t>
            </a:r>
          </a:p>
          <a:p>
            <a:r>
              <a:rPr lang="tr-TR" sz="3200" dirty="0"/>
              <a:t> </a:t>
            </a:r>
            <a:endParaRPr lang="tr-TR" dirty="0"/>
          </a:p>
        </p:txBody>
      </p:sp>
      <p:sp>
        <p:nvSpPr>
          <p:cNvPr id="4" name="Veri Yer Tutucusu 3"/>
          <p:cNvSpPr>
            <a:spLocks noGrp="1"/>
          </p:cNvSpPr>
          <p:nvPr>
            <p:ph type="dt" sz="half" idx="10"/>
          </p:nvPr>
        </p:nvSpPr>
        <p:spPr/>
        <p:txBody>
          <a:bodyPr/>
          <a:lstStyle/>
          <a:p>
            <a:fld id="{59681340-5CD4-4B5D-A9C5-DBAD6D46D715}"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37175742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6364" y="526473"/>
            <a:ext cx="11499272" cy="5830599"/>
          </a:xfrm>
        </p:spPr>
        <p:txBody>
          <a:bodyPr>
            <a:normAutofit/>
          </a:bodyPr>
          <a:lstStyle/>
          <a:p>
            <a:r>
              <a:rPr lang="tr-TR" sz="3200" dirty="0"/>
              <a:t>Bu kapsamda Armonize Sistemde;</a:t>
            </a:r>
          </a:p>
          <a:p>
            <a:pPr lvl="0"/>
            <a:endParaRPr lang="tr-TR" sz="3200" dirty="0"/>
          </a:p>
          <a:p>
            <a:pPr lvl="0"/>
            <a:r>
              <a:rPr lang="tr-TR" sz="3200" dirty="0"/>
              <a:t>21 ayrı </a:t>
            </a:r>
            <a:r>
              <a:rPr lang="tr-TR" sz="3200" dirty="0">
                <a:solidFill>
                  <a:srgbClr val="7030A0"/>
                </a:solidFill>
              </a:rPr>
              <a:t>Bölüm</a:t>
            </a:r>
          </a:p>
          <a:p>
            <a:pPr lvl="0"/>
            <a:r>
              <a:rPr lang="tr-TR" sz="3200" dirty="0"/>
              <a:t>97 ayrı </a:t>
            </a:r>
            <a:r>
              <a:rPr lang="tr-TR" sz="3200" dirty="0">
                <a:solidFill>
                  <a:srgbClr val="7030A0"/>
                </a:solidFill>
              </a:rPr>
              <a:t>Fasıl</a:t>
            </a:r>
          </a:p>
          <a:p>
            <a:pPr lvl="0"/>
            <a:r>
              <a:rPr lang="tr-TR" sz="3200" dirty="0"/>
              <a:t>1241 ayrı </a:t>
            </a:r>
            <a:r>
              <a:rPr lang="tr-TR" sz="3200" dirty="0">
                <a:solidFill>
                  <a:srgbClr val="7030A0"/>
                </a:solidFill>
              </a:rPr>
              <a:t>Pozisyon</a:t>
            </a:r>
          </a:p>
          <a:p>
            <a:pPr lvl="0"/>
            <a:r>
              <a:rPr lang="tr-TR" sz="3200" dirty="0"/>
              <a:t>5019 Ayrı </a:t>
            </a:r>
            <a:r>
              <a:rPr lang="tr-TR" sz="3200" dirty="0">
                <a:solidFill>
                  <a:srgbClr val="7030A0"/>
                </a:solidFill>
              </a:rPr>
              <a:t>kategoride</a:t>
            </a:r>
            <a:r>
              <a:rPr lang="tr-TR" sz="3200" dirty="0"/>
              <a:t> eşya bulunmaktadır.</a:t>
            </a:r>
          </a:p>
        </p:txBody>
      </p:sp>
      <p:sp>
        <p:nvSpPr>
          <p:cNvPr id="4" name="Veri Yer Tutucusu 3"/>
          <p:cNvSpPr>
            <a:spLocks noGrp="1"/>
          </p:cNvSpPr>
          <p:nvPr>
            <p:ph type="dt" sz="half" idx="10"/>
          </p:nvPr>
        </p:nvSpPr>
        <p:spPr/>
        <p:txBody>
          <a:bodyPr/>
          <a:lstStyle/>
          <a:p>
            <a:fld id="{AC3AD5A7-3673-4238-8A64-05DA82287ED9}"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61</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4827600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941" y="363071"/>
            <a:ext cx="11084859" cy="5813892"/>
          </a:xfrm>
        </p:spPr>
        <p:txBody>
          <a:bodyPr/>
          <a:lstStyle/>
          <a:p>
            <a:r>
              <a:rPr lang="tr-TR" sz="3200" b="1" dirty="0">
                <a:solidFill>
                  <a:srgbClr val="FF0000"/>
                </a:solidFill>
              </a:rPr>
              <a:t>21   Ayrı Bölüm: </a:t>
            </a:r>
          </a:p>
          <a:p>
            <a:r>
              <a:rPr lang="tr-TR" sz="3200" dirty="0"/>
              <a:t>Türk Gümrük Tarife Cetvelinde </a:t>
            </a:r>
            <a:r>
              <a:rPr lang="tr-TR" sz="3200" dirty="0">
                <a:solidFill>
                  <a:srgbClr val="7030A0"/>
                </a:solidFill>
              </a:rPr>
              <a:t>birbirine benzeyen aynı nitelikteki </a:t>
            </a:r>
            <a:r>
              <a:rPr lang="tr-TR" sz="3200" dirty="0">
                <a:solidFill>
                  <a:srgbClr val="00B0F0"/>
                </a:solidFill>
              </a:rPr>
              <a:t>veya çoğunlukla aynı hammaddeden yapılan </a:t>
            </a:r>
            <a:r>
              <a:rPr lang="tr-TR" sz="3200" dirty="0">
                <a:solidFill>
                  <a:srgbClr val="7030A0"/>
                </a:solidFill>
              </a:rPr>
              <a:t>eşyayı</a:t>
            </a:r>
            <a:r>
              <a:rPr lang="tr-TR" sz="3200" dirty="0">
                <a:solidFill>
                  <a:srgbClr val="00B0F0"/>
                </a:solidFill>
              </a:rPr>
              <a:t> içine alacak </a:t>
            </a:r>
            <a:r>
              <a:rPr lang="tr-TR" sz="3200" dirty="0"/>
              <a:t>şekilde oluşturulan gruplardır.</a:t>
            </a:r>
          </a:p>
          <a:p>
            <a:r>
              <a:rPr lang="tr-TR" sz="3200" b="1" dirty="0">
                <a:solidFill>
                  <a:srgbClr val="FF0000"/>
                </a:solidFill>
              </a:rPr>
              <a:t>97  Ayrı Fasıl:</a:t>
            </a:r>
            <a:r>
              <a:rPr lang="tr-TR" sz="3200" b="1" dirty="0"/>
              <a:t> </a:t>
            </a:r>
          </a:p>
          <a:p>
            <a:r>
              <a:rPr lang="tr-TR" sz="3200" dirty="0">
                <a:solidFill>
                  <a:srgbClr val="00B0F0"/>
                </a:solidFill>
              </a:rPr>
              <a:t>Bölümlerden daha alt düzeyde ve </a:t>
            </a:r>
            <a:r>
              <a:rPr lang="tr-TR" sz="3200" dirty="0">
                <a:solidFill>
                  <a:srgbClr val="7030A0"/>
                </a:solidFill>
              </a:rPr>
              <a:t>bölümlere nazaran daha çok birbi­rine benzeyen aynı nitelikteki eşyayı </a:t>
            </a:r>
            <a:r>
              <a:rPr lang="tr-TR" sz="3200" dirty="0">
                <a:solidFill>
                  <a:srgbClr val="00B0F0"/>
                </a:solidFill>
              </a:rPr>
              <a:t>içine alır </a:t>
            </a:r>
            <a:r>
              <a:rPr lang="tr-TR" sz="3200" dirty="0"/>
              <a:t>ve Armonize Sistem Kodunu oluştu­ran numaralandırmanın başladığı </a:t>
            </a:r>
            <a:r>
              <a:rPr lang="tr-TR" sz="3200" dirty="0">
                <a:solidFill>
                  <a:srgbClr val="00B050"/>
                </a:solidFill>
              </a:rPr>
              <a:t>6 basamaklı rakamdan </a:t>
            </a:r>
            <a:r>
              <a:rPr lang="tr-TR" sz="3200" dirty="0">
                <a:solidFill>
                  <a:srgbClr val="FF0000"/>
                </a:solidFill>
              </a:rPr>
              <a:t>oluşan Armonize Sistem Kodunun </a:t>
            </a:r>
            <a:r>
              <a:rPr lang="tr-TR" sz="3200" dirty="0">
                <a:solidFill>
                  <a:srgbClr val="00B050"/>
                </a:solidFill>
              </a:rPr>
              <a:t>ilk iki rakamıyla ifade edilir</a:t>
            </a:r>
            <a:r>
              <a:rPr lang="tr-TR" sz="3200" dirty="0">
                <a:solidFill>
                  <a:srgbClr val="FF0000"/>
                </a:solidFill>
              </a:rPr>
              <a:t>.</a:t>
            </a:r>
          </a:p>
          <a:p>
            <a:endParaRPr lang="tr-TR" dirty="0"/>
          </a:p>
          <a:p>
            <a:endParaRPr lang="tr-TR" dirty="0"/>
          </a:p>
        </p:txBody>
      </p:sp>
      <p:sp>
        <p:nvSpPr>
          <p:cNvPr id="4" name="Veri Yer Tutucusu 3"/>
          <p:cNvSpPr>
            <a:spLocks noGrp="1"/>
          </p:cNvSpPr>
          <p:nvPr>
            <p:ph type="dt" sz="half" idx="10"/>
          </p:nvPr>
        </p:nvSpPr>
        <p:spPr/>
        <p:txBody>
          <a:bodyPr/>
          <a:lstStyle/>
          <a:p>
            <a:fld id="{BEE8EEAA-1282-4F70-9786-B00D88A22D5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62</a:t>
            </a:fld>
            <a:endParaRPr lang="tr-TR">
              <a:solidFill>
                <a:prstClr val="black">
                  <a:tint val="75000"/>
                </a:prstClr>
              </a:solidFill>
            </a:endParaRPr>
          </a:p>
        </p:txBody>
      </p:sp>
    </p:spTree>
    <p:extLst>
      <p:ext uri="{BB962C8B-B14F-4D97-AF65-F5344CB8AC3E}">
        <p14:creationId xmlns:p14="http://schemas.microsoft.com/office/powerpoint/2010/main" val="16509847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43344"/>
            <a:ext cx="12050973" cy="5957455"/>
          </a:xfrm>
        </p:spPr>
        <p:txBody>
          <a:bodyPr/>
          <a:lstStyle/>
          <a:p>
            <a:r>
              <a:rPr lang="tr-TR" sz="3200" b="1" dirty="0">
                <a:solidFill>
                  <a:srgbClr val="FF0000"/>
                </a:solidFill>
              </a:rPr>
              <a:t>Tarife </a:t>
            </a:r>
            <a:r>
              <a:rPr lang="tr-TR" sz="4000" b="1" dirty="0">
                <a:solidFill>
                  <a:srgbClr val="FF0000"/>
                </a:solidFill>
              </a:rPr>
              <a:t>Pozisyonu:</a:t>
            </a:r>
            <a:r>
              <a:rPr lang="tr-TR" sz="3200" b="1" dirty="0">
                <a:solidFill>
                  <a:srgbClr val="FF0000"/>
                </a:solidFill>
              </a:rPr>
              <a:t> </a:t>
            </a:r>
          </a:p>
          <a:p>
            <a:r>
              <a:rPr lang="tr-TR" sz="3200" dirty="0"/>
              <a:t>Türk Gümrük Tarife Cetvelinde fasıla ilişkin </a:t>
            </a:r>
            <a:r>
              <a:rPr lang="tr-TR" sz="3200" dirty="0">
                <a:solidFill>
                  <a:srgbClr val="FF0000"/>
                </a:solidFill>
              </a:rPr>
              <a:t>ilk iki ra­kamdan sonra gelen iki rakamla birlikte </a:t>
            </a:r>
            <a:r>
              <a:rPr lang="tr-TR" sz="3200" dirty="0">
                <a:solidFill>
                  <a:srgbClr val="7030A0"/>
                </a:solidFill>
                <a:latin typeface="Bernard MT Condensed" panose="02050806060905020404" pitchFamily="18" charset="0"/>
              </a:rPr>
              <a:t>dörtlü rakamlarla ifade edilen </a:t>
            </a:r>
            <a:r>
              <a:rPr lang="tr-TR" sz="3200" dirty="0">
                <a:solidFill>
                  <a:srgbClr val="FF0000"/>
                </a:solidFill>
              </a:rPr>
              <a:t>gruplardır</a:t>
            </a:r>
            <a:r>
              <a:rPr lang="tr-TR" sz="3200" dirty="0"/>
              <a:t>. </a:t>
            </a:r>
            <a:r>
              <a:rPr lang="tr-TR" sz="3200" dirty="0">
                <a:solidFill>
                  <a:srgbClr val="00B050"/>
                </a:solidFill>
              </a:rPr>
              <a:t>İlk iki rakamdan sonra gelen iki rakam pozisyon numarasıdır. </a:t>
            </a:r>
          </a:p>
          <a:p>
            <a:endParaRPr lang="tr-TR" sz="3200" dirty="0">
              <a:latin typeface="Algerian" panose="04020705040A02060702" pitchFamily="82" charset="0"/>
            </a:endParaRPr>
          </a:p>
          <a:p>
            <a:endParaRPr lang="tr-TR" sz="3200" dirty="0">
              <a:latin typeface="Algerian" panose="04020705040A02060702" pitchFamily="82" charset="0"/>
            </a:endParaRPr>
          </a:p>
          <a:p>
            <a:r>
              <a:rPr lang="tr-TR" sz="3200" dirty="0">
                <a:latin typeface="Algerian" panose="04020705040A02060702" pitchFamily="82" charset="0"/>
              </a:rPr>
              <a:t>Eşyanın ilgili faslın kaçın­cı sırasında olduğunu gösterir.</a:t>
            </a:r>
          </a:p>
          <a:p>
            <a:r>
              <a:rPr lang="tr-TR" sz="3200" dirty="0"/>
              <a:t> Fasıl numarası ile birlikte bir bütün olarak pozisyon diye adlandırılır.</a:t>
            </a:r>
          </a:p>
          <a:p>
            <a:br>
              <a:rPr lang="tr-TR" dirty="0"/>
            </a:br>
            <a:endParaRPr lang="tr-TR" dirty="0"/>
          </a:p>
        </p:txBody>
      </p:sp>
      <p:sp>
        <p:nvSpPr>
          <p:cNvPr id="4" name="Veri Yer Tutucusu 3"/>
          <p:cNvSpPr>
            <a:spLocks noGrp="1"/>
          </p:cNvSpPr>
          <p:nvPr>
            <p:ph type="dt" sz="half" idx="10"/>
          </p:nvPr>
        </p:nvSpPr>
        <p:spPr/>
        <p:txBody>
          <a:bodyPr/>
          <a:lstStyle/>
          <a:p>
            <a:fld id="{FA9FA100-1BCF-4122-ADAC-EADE2B0E1476}"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18257437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1979"/>
          </a:xfrm>
        </p:spPr>
        <p:txBody>
          <a:bodyPr>
            <a:normAutofit fontScale="90000"/>
          </a:bodyPr>
          <a:lstStyle/>
          <a:p>
            <a:pPr algn="ctr"/>
            <a:r>
              <a:rPr lang="tr-TR" b="1" dirty="0">
                <a:solidFill>
                  <a:srgbClr val="FF0000"/>
                </a:solidFill>
              </a:rPr>
              <a:t>Armonize sistem</a:t>
            </a:r>
          </a:p>
        </p:txBody>
      </p:sp>
      <p:sp>
        <p:nvSpPr>
          <p:cNvPr id="3" name="İçerik Yer Tutucusu 2"/>
          <p:cNvSpPr>
            <a:spLocks noGrp="1"/>
          </p:cNvSpPr>
          <p:nvPr>
            <p:ph idx="1"/>
          </p:nvPr>
        </p:nvSpPr>
        <p:spPr>
          <a:xfrm>
            <a:off x="95533" y="1392072"/>
            <a:ext cx="11846257" cy="5199797"/>
          </a:xfrm>
        </p:spPr>
        <p:txBody>
          <a:bodyPr>
            <a:normAutofit/>
          </a:bodyPr>
          <a:lstStyle/>
          <a:p>
            <a:r>
              <a:rPr lang="tr-TR" sz="3200" dirty="0"/>
              <a:t>Armonize Sistem'de </a:t>
            </a:r>
            <a:r>
              <a:rPr lang="tr-TR" sz="3200" dirty="0">
                <a:solidFill>
                  <a:srgbClr val="FF0000"/>
                </a:solidFill>
              </a:rPr>
              <a:t>6'lı koddan sonraki bölümleri</a:t>
            </a:r>
            <a:r>
              <a:rPr lang="tr-TR" sz="3200" dirty="0"/>
              <a:t>, </a:t>
            </a:r>
            <a:r>
              <a:rPr lang="tr-TR" sz="3200" dirty="0">
                <a:solidFill>
                  <a:srgbClr val="0070C0"/>
                </a:solidFill>
              </a:rPr>
              <a:t>ülkeler kendi ihtiyaçlarına </a:t>
            </a:r>
            <a:r>
              <a:rPr lang="tr-TR" sz="3200" dirty="0"/>
              <a:t>(</a:t>
            </a:r>
            <a:r>
              <a:rPr lang="tr-TR" sz="2000" dirty="0"/>
              <a:t>detaylı istatistik almak ve gümrük vergilerini daha detay ürün bazında uygulamak için</a:t>
            </a:r>
            <a:r>
              <a:rPr lang="tr-TR" sz="3200" dirty="0"/>
              <a:t>) </a:t>
            </a:r>
            <a:r>
              <a:rPr lang="tr-TR" sz="3200" dirty="0">
                <a:solidFill>
                  <a:srgbClr val="0070C0"/>
                </a:solidFill>
              </a:rPr>
              <a:t>göre detaylandırabilmektedir</a:t>
            </a:r>
            <a:r>
              <a:rPr lang="tr-TR" sz="3200" dirty="0"/>
              <a:t>. </a:t>
            </a:r>
          </a:p>
          <a:p>
            <a:endParaRPr lang="tr-TR" sz="3200" dirty="0"/>
          </a:p>
          <a:p>
            <a:r>
              <a:rPr lang="tr-TR" sz="3200" dirty="0">
                <a:solidFill>
                  <a:srgbClr val="00B050"/>
                </a:solidFill>
              </a:rPr>
              <a:t>Türkiye'de ürünler en detay bazda 12'li kodla sınıflandırılmaktadır</a:t>
            </a:r>
            <a:r>
              <a:rPr lang="tr-TR" sz="3200" dirty="0"/>
              <a:t>. Türkiye, Avrupa Birliği ile Ortak Gümrük Birliğine sahip olmasından dolayı, Türkiye'nin 8'li bazdaki kodları ve ürün grupları Avrupa Birliği ülkeleri ile aynıdır.</a:t>
            </a:r>
          </a:p>
          <a:p>
            <a:endParaRPr lang="tr-TR" dirty="0"/>
          </a:p>
          <a:p>
            <a:endParaRPr lang="tr-TR" dirty="0"/>
          </a:p>
        </p:txBody>
      </p:sp>
      <p:sp>
        <p:nvSpPr>
          <p:cNvPr id="4" name="Veri Yer Tutucusu 3"/>
          <p:cNvSpPr>
            <a:spLocks noGrp="1"/>
          </p:cNvSpPr>
          <p:nvPr>
            <p:ph type="dt" sz="half" idx="10"/>
          </p:nvPr>
        </p:nvSpPr>
        <p:spPr/>
        <p:txBody>
          <a:bodyPr/>
          <a:lstStyle/>
          <a:p>
            <a:fld id="{2836A366-5394-4975-A38B-66997232576B}"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64</a:t>
            </a:fld>
            <a:endParaRPr lang="tr-TR">
              <a:solidFill>
                <a:prstClr val="black">
                  <a:tint val="75000"/>
                </a:prstClr>
              </a:solidFill>
            </a:endParaRPr>
          </a:p>
        </p:txBody>
      </p:sp>
    </p:spTree>
    <p:extLst>
      <p:ext uri="{BB962C8B-B14F-4D97-AF65-F5344CB8AC3E}">
        <p14:creationId xmlns:p14="http://schemas.microsoft.com/office/powerpoint/2010/main" val="325042035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21979"/>
          </a:xfrm>
        </p:spPr>
        <p:txBody>
          <a:bodyPr>
            <a:normAutofit fontScale="90000"/>
          </a:bodyPr>
          <a:lstStyle/>
          <a:p>
            <a:r>
              <a:rPr lang="tr-TR" dirty="0"/>
              <a:t>Armonize sistem</a:t>
            </a:r>
          </a:p>
        </p:txBody>
      </p:sp>
      <p:sp>
        <p:nvSpPr>
          <p:cNvPr id="3" name="İçerik Yer Tutucusu 2"/>
          <p:cNvSpPr>
            <a:spLocks noGrp="1"/>
          </p:cNvSpPr>
          <p:nvPr>
            <p:ph idx="1"/>
          </p:nvPr>
        </p:nvSpPr>
        <p:spPr>
          <a:xfrm>
            <a:off x="95533" y="1392072"/>
            <a:ext cx="11846257" cy="5199797"/>
          </a:xfrm>
        </p:spPr>
        <p:txBody>
          <a:bodyPr>
            <a:normAutofit/>
          </a:bodyPr>
          <a:lstStyle/>
          <a:p>
            <a:endParaRPr lang="tr-TR" dirty="0"/>
          </a:p>
          <a:p>
            <a:r>
              <a:rPr lang="tr-TR" sz="3200" dirty="0"/>
              <a:t>Türk Gümrük Tarife cetvelinde 10'lu baz olan "Milli alt açılım kodu" farklı vergi uygulamalarımız için açılan pozisyonlar olmakla birlikte pratikte kullanılmamaktadır.</a:t>
            </a:r>
          </a:p>
          <a:p>
            <a:r>
              <a:rPr lang="tr-TR" sz="3200" dirty="0"/>
              <a:t> </a:t>
            </a:r>
            <a:r>
              <a:rPr lang="tr-TR" sz="2000" dirty="0">
                <a:solidFill>
                  <a:srgbClr val="FF0000"/>
                </a:solidFill>
              </a:rPr>
              <a:t>Bu nedenle</a:t>
            </a:r>
            <a:r>
              <a:rPr lang="tr-TR" sz="3200" dirty="0">
                <a:solidFill>
                  <a:srgbClr val="FF0000"/>
                </a:solidFill>
              </a:rPr>
              <a:t>, ülkemizde gümrük vergileri 12'li bazda belirlenmektedir</a:t>
            </a:r>
            <a:r>
              <a:rPr lang="tr-TR" sz="3200" dirty="0"/>
              <a:t>. </a:t>
            </a:r>
            <a:r>
              <a:rPr lang="tr-TR" sz="4400" b="1" dirty="0">
                <a:solidFill>
                  <a:srgbClr val="7030A0"/>
                </a:solidFill>
              </a:rPr>
              <a:t>Tarife cetvelinde, 12'li kod olan GTİP</a:t>
            </a:r>
            <a:r>
              <a:rPr lang="tr-TR" sz="3200" dirty="0"/>
              <a:t>, </a:t>
            </a:r>
          </a:p>
          <a:p>
            <a:r>
              <a:rPr lang="tr-TR" sz="3200" dirty="0">
                <a:solidFill>
                  <a:srgbClr val="00B050"/>
                </a:solidFill>
              </a:rPr>
              <a:t>ülkemizde ürünlerin en detay bazda sınıflandırıldığı, ürünlerin gümrük vergilerinin uygulandığı ve istatistiksel amaçlarla kullanılan koddur.</a:t>
            </a:r>
          </a:p>
          <a:p>
            <a:endParaRPr lang="tr-TR" dirty="0"/>
          </a:p>
        </p:txBody>
      </p:sp>
      <p:sp>
        <p:nvSpPr>
          <p:cNvPr id="4" name="Veri Yer Tutucusu 3"/>
          <p:cNvSpPr>
            <a:spLocks noGrp="1"/>
          </p:cNvSpPr>
          <p:nvPr>
            <p:ph type="dt" sz="half" idx="10"/>
          </p:nvPr>
        </p:nvSpPr>
        <p:spPr/>
        <p:txBody>
          <a:bodyPr/>
          <a:lstStyle/>
          <a:p>
            <a:fld id="{CB7037D9-A8DA-45CA-A3AB-918A222EB83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65</a:t>
            </a:fld>
            <a:endParaRPr lang="tr-TR">
              <a:solidFill>
                <a:prstClr val="black">
                  <a:tint val="75000"/>
                </a:prstClr>
              </a:solidFill>
            </a:endParaRPr>
          </a:p>
        </p:txBody>
      </p:sp>
    </p:spTree>
    <p:extLst>
      <p:ext uri="{BB962C8B-B14F-4D97-AF65-F5344CB8AC3E}">
        <p14:creationId xmlns:p14="http://schemas.microsoft.com/office/powerpoint/2010/main" val="7739151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3773" y="272955"/>
            <a:ext cx="11190027" cy="6266390"/>
          </a:xfrm>
        </p:spPr>
        <p:txBody>
          <a:bodyPr>
            <a:normAutofit/>
          </a:bodyPr>
          <a:lstStyle/>
          <a:p>
            <a:pPr algn="ctr"/>
            <a:r>
              <a:rPr lang="tr-TR" sz="3200" b="1" dirty="0">
                <a:solidFill>
                  <a:srgbClr val="FF0000"/>
                </a:solidFill>
              </a:rPr>
              <a:t>Özetle,</a:t>
            </a:r>
          </a:p>
          <a:p>
            <a:endParaRPr lang="tr-TR" dirty="0"/>
          </a:p>
          <a:p>
            <a:r>
              <a:rPr lang="tr-TR" sz="3200" dirty="0">
                <a:solidFill>
                  <a:srgbClr val="FF0000"/>
                </a:solidFill>
              </a:rPr>
              <a:t>İlk 4 Rakam </a:t>
            </a:r>
            <a:r>
              <a:rPr lang="tr-TR" sz="3200" dirty="0"/>
              <a:t>Eşyanın </a:t>
            </a:r>
            <a:r>
              <a:rPr lang="tr-TR" sz="3200" dirty="0">
                <a:solidFill>
                  <a:srgbClr val="00B050"/>
                </a:solidFill>
              </a:rPr>
              <a:t>Pozisyon Numarasını</a:t>
            </a:r>
            <a:r>
              <a:rPr lang="tr-TR" sz="3200" dirty="0"/>
              <a:t>,</a:t>
            </a:r>
          </a:p>
          <a:p>
            <a:r>
              <a:rPr lang="tr-TR" sz="3200" dirty="0">
                <a:solidFill>
                  <a:srgbClr val="FF0000"/>
                </a:solidFill>
              </a:rPr>
              <a:t>İlk 6 Rakam </a:t>
            </a:r>
            <a:r>
              <a:rPr lang="tr-TR" sz="3200" dirty="0"/>
              <a:t>Dünya Gümrük Örgütü'ne üye tüm ülkelerce kullanılan </a:t>
            </a:r>
            <a:r>
              <a:rPr lang="tr-TR" sz="3200" dirty="0">
                <a:solidFill>
                  <a:srgbClr val="00B050"/>
                </a:solidFill>
              </a:rPr>
              <a:t>Armonize Sistem </a:t>
            </a:r>
            <a:r>
              <a:rPr lang="tr-TR" sz="3200" dirty="0" err="1">
                <a:solidFill>
                  <a:srgbClr val="00B050"/>
                </a:solidFill>
              </a:rPr>
              <a:t>Nomanklatür</a:t>
            </a:r>
            <a:r>
              <a:rPr lang="tr-TR" sz="3200" dirty="0">
                <a:solidFill>
                  <a:srgbClr val="00B050"/>
                </a:solidFill>
              </a:rPr>
              <a:t> kodunu</a:t>
            </a:r>
            <a:r>
              <a:rPr lang="tr-TR" sz="3200" dirty="0"/>
              <a:t>,</a:t>
            </a:r>
          </a:p>
          <a:p>
            <a:r>
              <a:rPr lang="tr-TR" sz="3200" dirty="0">
                <a:solidFill>
                  <a:srgbClr val="FF0000"/>
                </a:solidFill>
              </a:rPr>
              <a:t>7-8 inci rakamlar </a:t>
            </a:r>
            <a:r>
              <a:rPr lang="tr-TR" sz="3200" dirty="0"/>
              <a:t>AB ülkeleri tarafından kullanılan </a:t>
            </a:r>
            <a:r>
              <a:rPr lang="tr-TR" sz="3200" dirty="0">
                <a:solidFill>
                  <a:srgbClr val="00B050"/>
                </a:solidFill>
              </a:rPr>
              <a:t>Kombine </a:t>
            </a:r>
            <a:r>
              <a:rPr lang="tr-TR" sz="3200" dirty="0" err="1">
                <a:solidFill>
                  <a:srgbClr val="00B050"/>
                </a:solidFill>
              </a:rPr>
              <a:t>Nomanklatür</a:t>
            </a:r>
            <a:r>
              <a:rPr lang="tr-TR" sz="3200" dirty="0">
                <a:solidFill>
                  <a:srgbClr val="00B050"/>
                </a:solidFill>
              </a:rPr>
              <a:t> kodunu,</a:t>
            </a:r>
          </a:p>
          <a:p>
            <a:r>
              <a:rPr lang="tr-TR" sz="3200" dirty="0">
                <a:solidFill>
                  <a:srgbClr val="FF0000"/>
                </a:solidFill>
              </a:rPr>
              <a:t>9-10 uncu rakamlar </a:t>
            </a:r>
            <a:r>
              <a:rPr lang="tr-TR" sz="3200" dirty="0"/>
              <a:t>farklı vergi uygulamaları nedeniyle açılan </a:t>
            </a:r>
            <a:r>
              <a:rPr lang="tr-TR" sz="3200" dirty="0">
                <a:solidFill>
                  <a:srgbClr val="00B050"/>
                </a:solidFill>
              </a:rPr>
              <a:t>pozisyonları gösteren kodları</a:t>
            </a:r>
            <a:r>
              <a:rPr lang="tr-TR" sz="3200" dirty="0"/>
              <a:t>,</a:t>
            </a:r>
          </a:p>
          <a:p>
            <a:r>
              <a:rPr lang="tr-TR" sz="3200" dirty="0">
                <a:solidFill>
                  <a:srgbClr val="FF0000"/>
                </a:solidFill>
              </a:rPr>
              <a:t>11-12 inci rakamlar </a:t>
            </a:r>
            <a:r>
              <a:rPr lang="tr-TR" sz="3200" dirty="0"/>
              <a:t>ise Gümrük Tarife İstatistik </a:t>
            </a:r>
            <a:r>
              <a:rPr lang="tr-TR" sz="3200" dirty="0">
                <a:solidFill>
                  <a:srgbClr val="00B050"/>
                </a:solidFill>
              </a:rPr>
              <a:t>(GTİP) kodlarını</a:t>
            </a:r>
          </a:p>
          <a:p>
            <a:r>
              <a:rPr lang="tr-TR" sz="3200" dirty="0"/>
              <a:t>oluşturmaktadır.</a:t>
            </a:r>
          </a:p>
          <a:p>
            <a:endParaRPr lang="tr-TR" dirty="0"/>
          </a:p>
          <a:p>
            <a:endParaRPr lang="tr-TR" dirty="0"/>
          </a:p>
        </p:txBody>
      </p:sp>
      <p:sp>
        <p:nvSpPr>
          <p:cNvPr id="4" name="Veri Yer Tutucusu 3"/>
          <p:cNvSpPr>
            <a:spLocks noGrp="1"/>
          </p:cNvSpPr>
          <p:nvPr>
            <p:ph type="dt" sz="half" idx="10"/>
          </p:nvPr>
        </p:nvSpPr>
        <p:spPr/>
        <p:txBody>
          <a:bodyPr/>
          <a:lstStyle/>
          <a:p>
            <a:fld id="{861C6C62-0FD3-4A4C-B5D9-9198528103A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66</a:t>
            </a:fld>
            <a:endParaRPr lang="tr-TR">
              <a:solidFill>
                <a:prstClr val="black">
                  <a:tint val="75000"/>
                </a:prstClr>
              </a:solidFill>
            </a:endParaRPr>
          </a:p>
        </p:txBody>
      </p:sp>
    </p:spTree>
    <p:extLst>
      <p:ext uri="{BB962C8B-B14F-4D97-AF65-F5344CB8AC3E}">
        <p14:creationId xmlns:p14="http://schemas.microsoft.com/office/powerpoint/2010/main" val="329799171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199" y="1825625"/>
            <a:ext cx="11132127" cy="4351338"/>
          </a:xfrm>
        </p:spPr>
        <p:txBody>
          <a:bodyPr/>
          <a:lstStyle/>
          <a:p>
            <a:r>
              <a:rPr lang="tr-TR" dirty="0"/>
              <a:t>Örnek: </a:t>
            </a:r>
            <a:r>
              <a:rPr lang="tr-TR" u="sng" dirty="0">
                <a:solidFill>
                  <a:srgbClr val="C00000"/>
                </a:solidFill>
              </a:rPr>
              <a:t>08.08.10</a:t>
            </a:r>
            <a:r>
              <a:rPr lang="tr-TR" dirty="0"/>
              <a:t>.  </a:t>
            </a:r>
            <a:r>
              <a:rPr lang="tr-TR" u="sng" dirty="0">
                <a:solidFill>
                  <a:srgbClr val="FFC000"/>
                </a:solidFill>
              </a:rPr>
              <a:t>80</a:t>
            </a:r>
            <a:r>
              <a:rPr lang="tr-TR" dirty="0"/>
              <a:t>.  </a:t>
            </a:r>
            <a:r>
              <a:rPr lang="tr-TR" u="sng" dirty="0">
                <a:solidFill>
                  <a:srgbClr val="7030A0"/>
                </a:solidFill>
              </a:rPr>
              <a:t>00</a:t>
            </a:r>
            <a:r>
              <a:rPr lang="tr-TR" dirty="0"/>
              <a:t>.  </a:t>
            </a:r>
            <a:r>
              <a:rPr lang="tr-TR" u="sng" dirty="0">
                <a:solidFill>
                  <a:srgbClr val="0070C0"/>
                </a:solidFill>
              </a:rPr>
              <a:t>13</a:t>
            </a:r>
            <a:r>
              <a:rPr lang="tr-TR" dirty="0"/>
              <a:t>  GTİP </a:t>
            </a:r>
            <a:r>
              <a:rPr lang="tr-TR" dirty="0" err="1"/>
              <a:t>nolu</a:t>
            </a:r>
            <a:r>
              <a:rPr lang="tr-TR" dirty="0"/>
              <a:t> "</a:t>
            </a:r>
            <a:r>
              <a:rPr lang="tr-TR" b="1" dirty="0">
                <a:solidFill>
                  <a:srgbClr val="FF0000"/>
                </a:solidFill>
              </a:rPr>
              <a:t>Golden cinsi elma</a:t>
            </a:r>
            <a:r>
              <a:rPr lang="tr-TR" dirty="0"/>
              <a:t>" tarife cetveli yapısı</a:t>
            </a:r>
          </a:p>
          <a:p>
            <a:endParaRPr lang="tr-TR" dirty="0"/>
          </a:p>
          <a:p>
            <a:r>
              <a:rPr lang="tr-TR" dirty="0">
                <a:solidFill>
                  <a:srgbClr val="C00000"/>
                </a:solidFill>
              </a:rPr>
              <a:t>080810	</a:t>
            </a:r>
            <a:r>
              <a:rPr lang="tr-TR" dirty="0"/>
              <a:t>		</a:t>
            </a:r>
            <a:r>
              <a:rPr lang="tr-TR" dirty="0">
                <a:solidFill>
                  <a:srgbClr val="FFC000"/>
                </a:solidFill>
              </a:rPr>
              <a:t>80</a:t>
            </a:r>
            <a:r>
              <a:rPr lang="tr-TR" dirty="0"/>
              <a:t>		</a:t>
            </a:r>
            <a:r>
              <a:rPr lang="tr-TR" dirty="0">
                <a:solidFill>
                  <a:srgbClr val="7030A0"/>
                </a:solidFill>
              </a:rPr>
              <a:t>00</a:t>
            </a:r>
            <a:r>
              <a:rPr lang="tr-TR" dirty="0"/>
              <a:t>				</a:t>
            </a:r>
            <a:r>
              <a:rPr lang="tr-TR" dirty="0">
                <a:solidFill>
                  <a:schemeClr val="accent5"/>
                </a:solidFill>
              </a:rPr>
              <a:t>13</a:t>
            </a:r>
          </a:p>
          <a:p>
            <a:r>
              <a:rPr lang="tr-TR" dirty="0">
                <a:solidFill>
                  <a:srgbClr val="C00000"/>
                </a:solidFill>
              </a:rPr>
              <a:t>*AS </a:t>
            </a:r>
            <a:r>
              <a:rPr lang="tr-TR" dirty="0" err="1">
                <a:solidFill>
                  <a:srgbClr val="C00000"/>
                </a:solidFill>
              </a:rPr>
              <a:t>Nom.Kodu</a:t>
            </a:r>
            <a:r>
              <a:rPr lang="tr-TR" dirty="0"/>
              <a:t>	    </a:t>
            </a:r>
            <a:r>
              <a:rPr lang="tr-TR" dirty="0">
                <a:solidFill>
                  <a:srgbClr val="FFC000"/>
                </a:solidFill>
              </a:rPr>
              <a:t>CN Kodu</a:t>
            </a:r>
            <a:r>
              <a:rPr lang="tr-TR" dirty="0"/>
              <a:t>	</a:t>
            </a:r>
            <a:r>
              <a:rPr lang="tr-TR" dirty="0">
                <a:solidFill>
                  <a:srgbClr val="7030A0"/>
                </a:solidFill>
              </a:rPr>
              <a:t>Milli alt açılım kodu</a:t>
            </a:r>
            <a:r>
              <a:rPr lang="tr-TR" dirty="0"/>
              <a:t>	</a:t>
            </a:r>
            <a:r>
              <a:rPr lang="tr-TR" dirty="0">
                <a:solidFill>
                  <a:schemeClr val="accent5"/>
                </a:solidFill>
              </a:rPr>
              <a:t>İstatistik kodu</a:t>
            </a:r>
          </a:p>
          <a:p>
            <a:r>
              <a:rPr lang="tr-TR" sz="1800" dirty="0">
                <a:solidFill>
                  <a:srgbClr val="00B050"/>
                </a:solidFill>
              </a:rPr>
              <a:t>*(Armonize Sistem </a:t>
            </a:r>
            <a:r>
              <a:rPr lang="tr-TR" sz="1800" dirty="0" err="1">
                <a:solidFill>
                  <a:srgbClr val="00B050"/>
                </a:solidFill>
              </a:rPr>
              <a:t>Nomanklatür</a:t>
            </a:r>
            <a:r>
              <a:rPr lang="tr-TR" sz="1800" dirty="0">
                <a:solidFill>
                  <a:srgbClr val="00B050"/>
                </a:solidFill>
              </a:rPr>
              <a:t> kodunu)</a:t>
            </a:r>
          </a:p>
          <a:p>
            <a:r>
              <a:rPr lang="tr-TR" sz="1800" dirty="0" err="1">
                <a:solidFill>
                  <a:srgbClr val="00B050"/>
                </a:solidFill>
              </a:rPr>
              <a:t>CN:Kombine</a:t>
            </a:r>
            <a:r>
              <a:rPr lang="tr-TR" sz="1800" dirty="0">
                <a:solidFill>
                  <a:srgbClr val="00B050"/>
                </a:solidFill>
              </a:rPr>
              <a:t> </a:t>
            </a:r>
            <a:r>
              <a:rPr lang="tr-TR" sz="1800" dirty="0" err="1">
                <a:solidFill>
                  <a:srgbClr val="00B050"/>
                </a:solidFill>
              </a:rPr>
              <a:t>Nomanklatür</a:t>
            </a:r>
            <a:r>
              <a:rPr lang="tr-TR" sz="1800" dirty="0">
                <a:solidFill>
                  <a:srgbClr val="00B050"/>
                </a:solidFill>
              </a:rPr>
              <a:t> kodunu,</a:t>
            </a:r>
          </a:p>
          <a:p>
            <a:endParaRPr lang="tr-TR" dirty="0"/>
          </a:p>
        </p:txBody>
      </p:sp>
      <p:sp>
        <p:nvSpPr>
          <p:cNvPr id="4" name="Veri Yer Tutucusu 3"/>
          <p:cNvSpPr>
            <a:spLocks noGrp="1"/>
          </p:cNvSpPr>
          <p:nvPr>
            <p:ph type="dt" sz="half" idx="10"/>
          </p:nvPr>
        </p:nvSpPr>
        <p:spPr/>
        <p:txBody>
          <a:bodyPr/>
          <a:lstStyle/>
          <a:p>
            <a:fld id="{22426620-FED8-484D-94C0-11D0B99C865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67</a:t>
            </a:fld>
            <a:endParaRPr lang="tr-TR">
              <a:solidFill>
                <a:prstClr val="black">
                  <a:tint val="75000"/>
                </a:prstClr>
              </a:solidFill>
            </a:endParaRPr>
          </a:p>
        </p:txBody>
      </p:sp>
    </p:spTree>
    <p:extLst>
      <p:ext uri="{BB962C8B-B14F-4D97-AF65-F5344CB8AC3E}">
        <p14:creationId xmlns:p14="http://schemas.microsoft.com/office/powerpoint/2010/main" val="624252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401782"/>
            <a:ext cx="11954434" cy="6281406"/>
          </a:xfrm>
        </p:spPr>
        <p:txBody>
          <a:bodyPr>
            <a:normAutofit/>
          </a:bodyPr>
          <a:lstStyle/>
          <a:p>
            <a:r>
              <a:rPr lang="tr-TR" sz="3200" b="1" dirty="0">
                <a:solidFill>
                  <a:srgbClr val="FF0000"/>
                </a:solidFill>
              </a:rPr>
              <a:t>Armonize Sistem </a:t>
            </a:r>
            <a:r>
              <a:rPr lang="tr-TR" sz="3200" b="1" dirty="0" err="1">
                <a:solidFill>
                  <a:srgbClr val="FF0000"/>
                </a:solidFill>
              </a:rPr>
              <a:t>Nomanklatürün</a:t>
            </a:r>
            <a:r>
              <a:rPr lang="tr-TR" sz="3200" b="1" dirty="0">
                <a:solidFill>
                  <a:srgbClr val="FF0000"/>
                </a:solidFill>
              </a:rPr>
              <a:t> ilk beş bölümü aşağıda verilmiştir.</a:t>
            </a:r>
          </a:p>
          <a:p>
            <a:pPr algn="ctr"/>
            <a:r>
              <a:rPr lang="tr-TR" b="1" dirty="0">
                <a:solidFill>
                  <a:srgbClr val="0070C0"/>
                </a:solidFill>
              </a:rPr>
              <a:t>BÖLÜM 1</a:t>
            </a:r>
          </a:p>
          <a:p>
            <a:r>
              <a:rPr lang="tr-TR" b="1" dirty="0">
                <a:solidFill>
                  <a:srgbClr val="00B050"/>
                </a:solidFill>
              </a:rPr>
              <a:t>CANLI HAYVANLAR VE HAYVANSAL ÜRÜNLER</a:t>
            </a:r>
          </a:p>
          <a:p>
            <a:r>
              <a:rPr lang="tr-TR" sz="3200" dirty="0">
                <a:solidFill>
                  <a:schemeClr val="accent4">
                    <a:lumMod val="75000"/>
                  </a:schemeClr>
                </a:solidFill>
              </a:rPr>
              <a:t>Fasıl 1</a:t>
            </a:r>
            <a:r>
              <a:rPr lang="tr-TR" sz="3200" dirty="0"/>
              <a:t> </a:t>
            </a:r>
            <a:r>
              <a:rPr lang="tr-TR" sz="3200" dirty="0">
                <a:solidFill>
                  <a:srgbClr val="7030A0"/>
                </a:solidFill>
              </a:rPr>
              <a:t>Canlı hayvanlar </a:t>
            </a:r>
            <a:r>
              <a:rPr lang="tr-TR" sz="3200" dirty="0"/>
              <a:t>ve hayvansal ürünler </a:t>
            </a:r>
          </a:p>
          <a:p>
            <a:r>
              <a:rPr lang="tr-TR" sz="3200" dirty="0">
                <a:solidFill>
                  <a:schemeClr val="accent4">
                    <a:lumMod val="75000"/>
                  </a:schemeClr>
                </a:solidFill>
              </a:rPr>
              <a:t>Fasıl 2</a:t>
            </a:r>
            <a:r>
              <a:rPr lang="tr-TR" sz="3200" dirty="0"/>
              <a:t> </a:t>
            </a:r>
            <a:r>
              <a:rPr lang="tr-TR" sz="3200" dirty="0">
                <a:solidFill>
                  <a:srgbClr val="7030A0"/>
                </a:solidFill>
              </a:rPr>
              <a:t>Etler</a:t>
            </a:r>
            <a:r>
              <a:rPr lang="tr-TR" sz="3200" dirty="0"/>
              <a:t> ve yenilen sakatat</a:t>
            </a:r>
          </a:p>
          <a:p>
            <a:r>
              <a:rPr lang="tr-TR" sz="3200" dirty="0">
                <a:solidFill>
                  <a:schemeClr val="accent4">
                    <a:lumMod val="75000"/>
                  </a:schemeClr>
                </a:solidFill>
              </a:rPr>
              <a:t>Fasıl 3</a:t>
            </a:r>
            <a:r>
              <a:rPr lang="tr-TR" sz="3200" dirty="0"/>
              <a:t> </a:t>
            </a:r>
            <a:r>
              <a:rPr lang="tr-TR" sz="3200" dirty="0">
                <a:solidFill>
                  <a:srgbClr val="7030A0"/>
                </a:solidFill>
              </a:rPr>
              <a:t>Balıklar</a:t>
            </a:r>
            <a:r>
              <a:rPr lang="tr-TR" sz="3200" dirty="0"/>
              <a:t> ve kabuklu hayvanlar,  suda yaşayan diğer ……</a:t>
            </a:r>
          </a:p>
          <a:p>
            <a:r>
              <a:rPr lang="tr-TR" sz="3200" dirty="0">
                <a:solidFill>
                  <a:schemeClr val="accent4">
                    <a:lumMod val="75000"/>
                  </a:schemeClr>
                </a:solidFill>
              </a:rPr>
              <a:t>Fasıl 4</a:t>
            </a:r>
            <a:r>
              <a:rPr lang="tr-TR" sz="3200" dirty="0"/>
              <a:t> </a:t>
            </a:r>
            <a:r>
              <a:rPr lang="tr-TR" sz="3200" dirty="0">
                <a:solidFill>
                  <a:srgbClr val="7030A0"/>
                </a:solidFill>
              </a:rPr>
              <a:t>Süt ürünleri</a:t>
            </a:r>
            <a:r>
              <a:rPr lang="tr-TR" sz="3200" dirty="0"/>
              <a:t>; kuş ve kümes hayvanlarının yumurtaları…….</a:t>
            </a:r>
          </a:p>
          <a:p>
            <a:r>
              <a:rPr lang="tr-TR" sz="3200" dirty="0">
                <a:solidFill>
                  <a:schemeClr val="accent4">
                    <a:lumMod val="75000"/>
                  </a:schemeClr>
                </a:solidFill>
              </a:rPr>
              <a:t>Fasıl 5</a:t>
            </a:r>
            <a:r>
              <a:rPr lang="tr-TR" sz="3200" dirty="0"/>
              <a:t> Tarifenin başka yerinde belirtilmeyen veya yer almayan hayvansal menşeli ürünler</a:t>
            </a:r>
          </a:p>
          <a:p>
            <a:endParaRPr lang="tr-TR" dirty="0"/>
          </a:p>
        </p:txBody>
      </p:sp>
      <p:sp>
        <p:nvSpPr>
          <p:cNvPr id="4" name="Veri Yer Tutucusu 3"/>
          <p:cNvSpPr>
            <a:spLocks noGrp="1"/>
          </p:cNvSpPr>
          <p:nvPr>
            <p:ph type="dt" sz="half" idx="10"/>
          </p:nvPr>
        </p:nvSpPr>
        <p:spPr/>
        <p:txBody>
          <a:bodyPr/>
          <a:lstStyle/>
          <a:p>
            <a:fld id="{43BB8872-C032-4856-BBD3-A4EC380242C9}" type="datetime1">
              <a:rPr lang="tr-TR" smtClean="0">
                <a:solidFill>
                  <a:prstClr val="black">
                    <a:tint val="75000"/>
                  </a:prstClr>
                </a:solidFill>
              </a:rPr>
              <a:t>17.09.2024</a:t>
            </a:fld>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68</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Tree>
    <p:extLst>
      <p:ext uri="{BB962C8B-B14F-4D97-AF65-F5344CB8AC3E}">
        <p14:creationId xmlns:p14="http://schemas.microsoft.com/office/powerpoint/2010/main" val="28671913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63071" y="336176"/>
            <a:ext cx="11349317" cy="6185648"/>
          </a:xfrm>
        </p:spPr>
        <p:txBody>
          <a:bodyPr/>
          <a:lstStyle/>
          <a:p>
            <a:pPr algn="ctr"/>
            <a:r>
              <a:rPr lang="tr-TR" sz="3600" b="1" dirty="0">
                <a:solidFill>
                  <a:srgbClr val="FF0000"/>
                </a:solidFill>
              </a:rPr>
              <a:t>Kırmızı, </a:t>
            </a:r>
            <a:r>
              <a:rPr lang="tr-TR" sz="3600" b="1" dirty="0">
                <a:solidFill>
                  <a:srgbClr val="FFFF00"/>
                </a:solidFill>
              </a:rPr>
              <a:t>Sarı,</a:t>
            </a:r>
            <a:r>
              <a:rPr lang="tr-TR" sz="3600" b="1" dirty="0">
                <a:solidFill>
                  <a:srgbClr val="FF0000"/>
                </a:solidFill>
              </a:rPr>
              <a:t> </a:t>
            </a:r>
            <a:r>
              <a:rPr lang="tr-TR" sz="3600" b="1" dirty="0">
                <a:solidFill>
                  <a:srgbClr val="0070C0"/>
                </a:solidFill>
              </a:rPr>
              <a:t>Mavi</a:t>
            </a:r>
            <a:r>
              <a:rPr lang="tr-TR" sz="3600" b="1" dirty="0">
                <a:solidFill>
                  <a:srgbClr val="FF0000"/>
                </a:solidFill>
              </a:rPr>
              <a:t> ve </a:t>
            </a:r>
            <a:r>
              <a:rPr lang="tr-TR" sz="3600" b="1" dirty="0">
                <a:solidFill>
                  <a:srgbClr val="00B050"/>
                </a:solidFill>
              </a:rPr>
              <a:t>Yeşil </a:t>
            </a:r>
            <a:r>
              <a:rPr lang="tr-TR" sz="3600" b="1" dirty="0">
                <a:solidFill>
                  <a:srgbClr val="FF0000"/>
                </a:solidFill>
              </a:rPr>
              <a:t>hat nedir?</a:t>
            </a:r>
          </a:p>
          <a:p>
            <a:r>
              <a:rPr lang="tr-TR" sz="3200" dirty="0">
                <a:solidFill>
                  <a:srgbClr val="FFC000"/>
                </a:solidFill>
              </a:rPr>
              <a:t>Gümrük Yönetmeliği’nin 179. maddesine göre</a:t>
            </a:r>
            <a:r>
              <a:rPr lang="tr-TR" sz="3200" dirty="0"/>
              <a:t>; </a:t>
            </a:r>
          </a:p>
          <a:p>
            <a:r>
              <a:rPr lang="tr-TR" sz="3200" dirty="0"/>
              <a:t>beyanın kontrolü amacıyla, beyannamenin kabulü ile birlikte bilgisayar sistemi tarafından </a:t>
            </a:r>
            <a:r>
              <a:rPr lang="tr-TR" sz="3200" dirty="0">
                <a:solidFill>
                  <a:srgbClr val="7030A0"/>
                </a:solidFill>
              </a:rPr>
              <a:t>risk kriterlerine göre yapılacak kontrol veya muayenenin türü </a:t>
            </a:r>
            <a:r>
              <a:rPr lang="tr-TR" sz="3200" dirty="0"/>
              <a:t>ve kontrolle görevli memur veya muayene memuru otomatik olarak belirlenir.</a:t>
            </a:r>
          </a:p>
          <a:p>
            <a:r>
              <a:rPr lang="tr-TR" sz="3200" dirty="0"/>
              <a:t> </a:t>
            </a:r>
            <a:r>
              <a:rPr lang="tr-TR" sz="3200" dirty="0">
                <a:solidFill>
                  <a:srgbClr val="7030A0"/>
                </a:solidFill>
              </a:rPr>
              <a:t>BİLGE </a:t>
            </a:r>
            <a:r>
              <a:rPr lang="tr-TR" sz="3200" dirty="0">
                <a:solidFill>
                  <a:srgbClr val="00B050"/>
                </a:solidFill>
              </a:rPr>
              <a:t>(Bilgisayarlı Gümrük Etkinlikleri) sisteminde tanımlı seçim kriterleri beyannamenin muayene hattını belirlemektedir.</a:t>
            </a:r>
          </a:p>
          <a:p>
            <a:r>
              <a:rPr lang="tr-TR" sz="3200" dirty="0"/>
              <a:t> Söz konusu seçim kriterleri sürekli olarak güncellenmek suretiyle gümrük kontrollerinde seçicilik sağlanmaktadır. </a:t>
            </a:r>
          </a:p>
          <a:p>
            <a:endParaRPr lang="tr-TR" dirty="0"/>
          </a:p>
        </p:txBody>
      </p:sp>
      <p:sp>
        <p:nvSpPr>
          <p:cNvPr id="4" name="Veri Yer Tutucusu 3"/>
          <p:cNvSpPr>
            <a:spLocks noGrp="1"/>
          </p:cNvSpPr>
          <p:nvPr>
            <p:ph type="dt" sz="half" idx="10"/>
          </p:nvPr>
        </p:nvSpPr>
        <p:spPr/>
        <p:txBody>
          <a:bodyPr/>
          <a:lstStyle/>
          <a:p>
            <a:fld id="{0E1CAEE9-4053-43B3-9ACE-EC4EBC8A509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69</a:t>
            </a:fld>
            <a:endParaRPr lang="tr-TR">
              <a:solidFill>
                <a:prstClr val="black">
                  <a:tint val="75000"/>
                </a:prstClr>
              </a:solidFill>
            </a:endParaRPr>
          </a:p>
        </p:txBody>
      </p:sp>
    </p:spTree>
    <p:extLst>
      <p:ext uri="{BB962C8B-B14F-4D97-AF65-F5344CB8AC3E}">
        <p14:creationId xmlns:p14="http://schemas.microsoft.com/office/powerpoint/2010/main" val="538814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8655" y="429491"/>
            <a:ext cx="11035145" cy="5747472"/>
          </a:xfrm>
        </p:spPr>
        <p:txBody>
          <a:bodyPr/>
          <a:lstStyle/>
          <a:p>
            <a:r>
              <a:rPr lang="tr-TR" b="1" dirty="0">
                <a:solidFill>
                  <a:srgbClr val="FF0000"/>
                </a:solidFill>
              </a:rPr>
              <a:t>f) </a:t>
            </a:r>
            <a:r>
              <a:rPr lang="tr-TR" sz="3200" b="1" dirty="0">
                <a:solidFill>
                  <a:srgbClr val="FF0000"/>
                </a:solidFill>
              </a:rPr>
              <a:t>Türkiye Cumhuriyeti Gümrük Bölgesinde yerleşik kişi deyimi</a:t>
            </a:r>
            <a:r>
              <a:rPr lang="tr-TR" sz="3200" b="1" dirty="0"/>
              <a:t>,</a:t>
            </a:r>
          </a:p>
          <a:p>
            <a:r>
              <a:rPr lang="tr-TR" sz="3200" dirty="0"/>
              <a:t>	1) Bu bölgede kanuni ikametgahı olan bütün gerçek kişileri,</a:t>
            </a:r>
          </a:p>
          <a:p>
            <a:r>
              <a:rPr lang="tr-TR" sz="3200" dirty="0"/>
              <a:t>	2) Bu bölgede kayıtlı işyeri, kanuni iş merkezi veya şubesi bulunan bütün tüzel kişi veya kişiler ortaklığını,</a:t>
            </a:r>
          </a:p>
          <a:p>
            <a:endParaRPr lang="tr-TR" sz="3200" dirty="0"/>
          </a:p>
          <a:p>
            <a:r>
              <a:rPr lang="tr-TR" sz="3200" b="1" dirty="0">
                <a:solidFill>
                  <a:srgbClr val="FF0000"/>
                </a:solidFill>
              </a:rPr>
              <a:t>g) Kanun ve Gümrük Kanunu deyimi</a:t>
            </a:r>
            <a:r>
              <a:rPr lang="tr-TR" sz="3200" b="1" dirty="0"/>
              <a:t>, </a:t>
            </a:r>
          </a:p>
          <a:p>
            <a:r>
              <a:rPr lang="tr-TR" sz="3200" dirty="0"/>
              <a:t>27/10/1999 tarih ve 4458 sayılı Gümrük Kanununu,</a:t>
            </a:r>
          </a:p>
          <a:p>
            <a:endParaRPr lang="tr-TR" dirty="0"/>
          </a:p>
        </p:txBody>
      </p:sp>
      <p:sp>
        <p:nvSpPr>
          <p:cNvPr id="4" name="Veri Yer Tutucusu 3"/>
          <p:cNvSpPr>
            <a:spLocks noGrp="1"/>
          </p:cNvSpPr>
          <p:nvPr>
            <p:ph type="dt" sz="half" idx="10"/>
          </p:nvPr>
        </p:nvSpPr>
        <p:spPr/>
        <p:txBody>
          <a:bodyPr/>
          <a:lstStyle/>
          <a:p>
            <a:fld id="{F02A830C-1B3E-4D73-80BD-4F9CEC81E54C}"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309749136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LOUD\Work\work\genel\GUMRUK\DONE\acik-konteyn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899" y="3766431"/>
            <a:ext cx="4270116" cy="2749955"/>
          </a:xfrm>
          <a:prstGeom prst="rect">
            <a:avLst/>
          </a:prstGeom>
          <a:noFill/>
          <a:extLst>
            <a:ext uri="{909E8E84-426E-40DD-AFC4-6F175D3DCCD1}">
              <a14:hiddenFill xmlns:a14="http://schemas.microsoft.com/office/drawing/2010/main">
                <a:solidFill>
                  <a:srgbClr val="FFFFFF"/>
                </a:solidFill>
              </a14:hiddenFill>
            </a:ext>
          </a:extLst>
        </p:spPr>
      </p:pic>
      <p:sp>
        <p:nvSpPr>
          <p:cNvPr id="13" name="Dikdörtgen 12"/>
          <p:cNvSpPr/>
          <p:nvPr/>
        </p:nvSpPr>
        <p:spPr>
          <a:xfrm>
            <a:off x="527381" y="365429"/>
            <a:ext cx="11041227" cy="415000"/>
          </a:xfrm>
          <a:prstGeom prst="rect">
            <a:avLst/>
          </a:prstGeom>
          <a:solidFill>
            <a:srgbClr val="5A696E"/>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tr-TR" sz="3200">
              <a:solidFill>
                <a:srgbClr val="3C414B"/>
              </a:solidFill>
              <a:latin typeface="Arial" pitchFamily="34" charset="0"/>
              <a:cs typeface="Arial" pitchFamily="34" charset="0"/>
            </a:endParaRPr>
          </a:p>
        </p:txBody>
      </p:sp>
      <p:sp>
        <p:nvSpPr>
          <p:cNvPr id="14" name="Dikdörtgen 13"/>
          <p:cNvSpPr/>
          <p:nvPr/>
        </p:nvSpPr>
        <p:spPr>
          <a:xfrm>
            <a:off x="527381" y="778217"/>
            <a:ext cx="11041227" cy="58044"/>
          </a:xfrm>
          <a:prstGeom prst="rect">
            <a:avLst/>
          </a:prstGeom>
          <a:solidFill>
            <a:schemeClr val="accent3">
              <a:lumMod val="60000"/>
              <a:lumOff val="40000"/>
            </a:schemeClr>
          </a:solidFill>
          <a:ln>
            <a:noFill/>
          </a:ln>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tr-TR" sz="2400">
              <a:solidFill>
                <a:srgbClr val="3C414B"/>
              </a:solidFill>
              <a:latin typeface="Arial" pitchFamily="34" charset="0"/>
              <a:cs typeface="Arial" pitchFamily="34" charset="0"/>
            </a:endParaRPr>
          </a:p>
        </p:txBody>
      </p:sp>
      <p:sp>
        <p:nvSpPr>
          <p:cNvPr id="4" name="İkizkenar Üçgen 3"/>
          <p:cNvSpPr/>
          <p:nvPr/>
        </p:nvSpPr>
        <p:spPr>
          <a:xfrm rot="5400000">
            <a:off x="500136" y="401986"/>
            <a:ext cx="395065" cy="340573"/>
          </a:xfrm>
          <a:prstGeom prst="triangl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sz="2400">
              <a:solidFill>
                <a:prstClr val="white"/>
              </a:solidFill>
              <a:latin typeface="Arial" pitchFamily="34" charset="0"/>
              <a:cs typeface="Arial" pitchFamily="34" charset="0"/>
            </a:endParaRPr>
          </a:p>
        </p:txBody>
      </p:sp>
      <p:pic>
        <p:nvPicPr>
          <p:cNvPr id="12" name="Picture 3" descr="\\CLOUD\Work\work\genel\GUMRUK\DONE\gumruk-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96533" y="164637"/>
            <a:ext cx="960107" cy="960107"/>
          </a:xfrm>
          <a:prstGeom prst="rect">
            <a:avLst/>
          </a:prstGeom>
          <a:noFill/>
          <a:extLst>
            <a:ext uri="{909E8E84-426E-40DD-AFC4-6F175D3DCCD1}">
              <a14:hiddenFill xmlns:a14="http://schemas.microsoft.com/office/drawing/2010/main">
                <a:solidFill>
                  <a:srgbClr val="FFFFFF"/>
                </a:solidFill>
              </a14:hiddenFill>
            </a:ext>
          </a:extLst>
        </p:spPr>
      </p:pic>
      <p:sp>
        <p:nvSpPr>
          <p:cNvPr id="17" name="Yuvarlatılmış Dikdörtgen 16"/>
          <p:cNvSpPr/>
          <p:nvPr/>
        </p:nvSpPr>
        <p:spPr>
          <a:xfrm>
            <a:off x="5633636" y="1892829"/>
            <a:ext cx="2400267" cy="960107"/>
          </a:xfrm>
          <a:prstGeom prst="roundRect">
            <a:avLst>
              <a:gd name="adj" fmla="val 7261"/>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2400" b="1">
                <a:solidFill>
                  <a:prstClr val="white"/>
                </a:solidFill>
                <a:latin typeface="Arial" pitchFamily="34" charset="0"/>
                <a:cs typeface="Arial" pitchFamily="34" charset="0"/>
              </a:rPr>
              <a:t>SARI HAT</a:t>
            </a:r>
          </a:p>
        </p:txBody>
      </p:sp>
      <p:sp>
        <p:nvSpPr>
          <p:cNvPr id="18" name="Yuvarlatılmış Dikdörtgen 17"/>
          <p:cNvSpPr/>
          <p:nvPr/>
        </p:nvSpPr>
        <p:spPr>
          <a:xfrm>
            <a:off x="5633636" y="3236979"/>
            <a:ext cx="2400267" cy="960107"/>
          </a:xfrm>
          <a:prstGeom prst="roundRect">
            <a:avLst>
              <a:gd name="adj" fmla="val 726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sz="2400" b="1">
                <a:solidFill>
                  <a:prstClr val="white"/>
                </a:solidFill>
                <a:latin typeface="Arial" pitchFamily="34" charset="0"/>
                <a:cs typeface="Arial" pitchFamily="34" charset="0"/>
              </a:rPr>
              <a:t>KIRMIZI HAT</a:t>
            </a:r>
          </a:p>
        </p:txBody>
      </p:sp>
      <p:sp>
        <p:nvSpPr>
          <p:cNvPr id="19" name="Yuvarlatılmış Dikdörtgen 18"/>
          <p:cNvSpPr/>
          <p:nvPr/>
        </p:nvSpPr>
        <p:spPr>
          <a:xfrm>
            <a:off x="5640793" y="4581732"/>
            <a:ext cx="2400267" cy="960107"/>
          </a:xfrm>
          <a:prstGeom prst="roundRect">
            <a:avLst>
              <a:gd name="adj" fmla="val 7261"/>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tr-TR" sz="2400" b="1">
                <a:solidFill>
                  <a:prstClr val="white"/>
                </a:solidFill>
                <a:latin typeface="Arial" pitchFamily="34" charset="0"/>
                <a:cs typeface="Arial" pitchFamily="34" charset="0"/>
              </a:rPr>
              <a:t>MAVİ HAT </a:t>
            </a:r>
          </a:p>
        </p:txBody>
      </p:sp>
      <p:sp>
        <p:nvSpPr>
          <p:cNvPr id="20" name="Dikdörtgen 19"/>
          <p:cNvSpPr/>
          <p:nvPr/>
        </p:nvSpPr>
        <p:spPr>
          <a:xfrm>
            <a:off x="8777217" y="2084851"/>
            <a:ext cx="2432076" cy="523348"/>
          </a:xfrm>
          <a:prstGeom prst="rect">
            <a:avLst/>
          </a:prstGeom>
        </p:spPr>
        <p:txBody>
          <a:bodyPr wrap="none">
            <a:spAutoFit/>
          </a:bodyPr>
          <a:lstStyle/>
          <a:p>
            <a:pPr algn="ctr">
              <a:lnSpc>
                <a:spcPct val="150000"/>
              </a:lnSpc>
            </a:pPr>
            <a:r>
              <a:rPr lang="tr-TR" sz="1867" b="1" dirty="0">
                <a:solidFill>
                  <a:srgbClr val="3C414B"/>
                </a:solidFill>
                <a:latin typeface="Arial" pitchFamily="34" charset="0"/>
                <a:cs typeface="Arial" pitchFamily="34" charset="0"/>
              </a:rPr>
              <a:t>BELGE KONTROLÜ</a:t>
            </a:r>
          </a:p>
        </p:txBody>
      </p:sp>
      <p:sp>
        <p:nvSpPr>
          <p:cNvPr id="21" name="Dikdörtgen 20"/>
          <p:cNvSpPr/>
          <p:nvPr/>
        </p:nvSpPr>
        <p:spPr>
          <a:xfrm>
            <a:off x="8604630" y="3236979"/>
            <a:ext cx="2788264" cy="954300"/>
          </a:xfrm>
          <a:prstGeom prst="rect">
            <a:avLst/>
          </a:prstGeom>
        </p:spPr>
        <p:txBody>
          <a:bodyPr wrap="none">
            <a:spAutoFit/>
          </a:bodyPr>
          <a:lstStyle/>
          <a:p>
            <a:pPr algn="ctr"/>
            <a:r>
              <a:rPr lang="tr-TR" sz="1867" b="1" dirty="0">
                <a:solidFill>
                  <a:srgbClr val="3C414B"/>
                </a:solidFill>
                <a:latin typeface="Arial" pitchFamily="34" charset="0"/>
                <a:cs typeface="Arial" pitchFamily="34" charset="0"/>
              </a:rPr>
              <a:t>BELGE KONTROLÜ</a:t>
            </a:r>
          </a:p>
          <a:p>
            <a:pPr algn="ctr"/>
            <a:r>
              <a:rPr lang="tr-TR" sz="1867" b="1" dirty="0">
                <a:solidFill>
                  <a:srgbClr val="3C414B"/>
                </a:solidFill>
                <a:latin typeface="Arial" pitchFamily="34" charset="0"/>
                <a:cs typeface="Arial" pitchFamily="34" charset="0"/>
              </a:rPr>
              <a:t>+ </a:t>
            </a:r>
          </a:p>
          <a:p>
            <a:pPr algn="ctr"/>
            <a:r>
              <a:rPr lang="tr-TR" sz="1867" b="1" dirty="0">
                <a:solidFill>
                  <a:srgbClr val="3C414B"/>
                </a:solidFill>
                <a:latin typeface="Arial" pitchFamily="34" charset="0"/>
                <a:cs typeface="Arial" pitchFamily="34" charset="0"/>
              </a:rPr>
              <a:t>TAM / KISMİ MUAYENE</a:t>
            </a:r>
          </a:p>
        </p:txBody>
      </p:sp>
      <p:sp>
        <p:nvSpPr>
          <p:cNvPr id="22" name="Dikdörtgen 21"/>
          <p:cNvSpPr/>
          <p:nvPr/>
        </p:nvSpPr>
        <p:spPr>
          <a:xfrm>
            <a:off x="8257205" y="4581732"/>
            <a:ext cx="3652475" cy="954300"/>
          </a:xfrm>
          <a:prstGeom prst="rect">
            <a:avLst/>
          </a:prstGeom>
        </p:spPr>
        <p:txBody>
          <a:bodyPr wrap="none">
            <a:spAutoFit/>
          </a:bodyPr>
          <a:lstStyle/>
          <a:p>
            <a:pPr algn="ctr"/>
            <a:r>
              <a:rPr lang="tr-TR" sz="1867" b="1" dirty="0">
                <a:solidFill>
                  <a:srgbClr val="3C414B"/>
                </a:solidFill>
                <a:latin typeface="Arial" pitchFamily="34" charset="0"/>
                <a:cs typeface="Arial" pitchFamily="34" charset="0"/>
              </a:rPr>
              <a:t>OKSB SAHİBİ YÜKÜMLÜLERE</a:t>
            </a:r>
          </a:p>
          <a:p>
            <a:pPr algn="ctr"/>
            <a:r>
              <a:rPr lang="tr-TR" sz="1867" b="1" dirty="0">
                <a:solidFill>
                  <a:srgbClr val="3C414B"/>
                </a:solidFill>
                <a:latin typeface="Arial" pitchFamily="34" charset="0"/>
                <a:cs typeface="Arial" pitchFamily="34" charset="0"/>
              </a:rPr>
              <a:t>TANILAN KOLAYLIKLA</a:t>
            </a:r>
          </a:p>
          <a:p>
            <a:pPr algn="ctr"/>
            <a:r>
              <a:rPr lang="tr-TR" sz="1867" b="1" dirty="0">
                <a:solidFill>
                  <a:srgbClr val="3C414B"/>
                </a:solidFill>
                <a:latin typeface="Arial" pitchFamily="34" charset="0"/>
                <a:cs typeface="Arial" pitchFamily="34" charset="0"/>
              </a:rPr>
              <a:t>ERTELENMİŞ KONTROL</a:t>
            </a:r>
          </a:p>
        </p:txBody>
      </p:sp>
      <p:pic>
        <p:nvPicPr>
          <p:cNvPr id="16" name="Picture 2" descr="\\CLOUD\Work\work\genel\GUMRUK\DONE\insanlar\arkadan-adam-GUMRUK.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2350" y="4965171"/>
            <a:ext cx="599313" cy="157714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CLOUD\Work\work\genel\GUMRUK\DONE\insanlar\MUAYENE-MEMURU.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438055" y="1130038"/>
            <a:ext cx="1780509" cy="2079957"/>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up 24"/>
          <p:cNvGrpSpPr/>
          <p:nvPr/>
        </p:nvGrpSpPr>
        <p:grpSpPr>
          <a:xfrm>
            <a:off x="564883" y="1293947"/>
            <a:ext cx="2004490" cy="2711117"/>
            <a:chOff x="599240" y="961936"/>
            <a:chExt cx="1503367" cy="2033338"/>
          </a:xfrm>
        </p:grpSpPr>
        <p:pic>
          <p:nvPicPr>
            <p:cNvPr id="26" name="Picture 3" descr="\\CLOUD\Work\work\genel\GUMRUK\DONE\insanlar\gumruk-musavir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1403648" y="961936"/>
              <a:ext cx="698959" cy="2033338"/>
            </a:xfrm>
            <a:prstGeom prst="rect">
              <a:avLst/>
            </a:prstGeom>
            <a:noFill/>
            <a:extLst>
              <a:ext uri="{909E8E84-426E-40DD-AFC4-6F175D3DCCD1}">
                <a14:hiddenFill xmlns:a14="http://schemas.microsoft.com/office/drawing/2010/main">
                  <a:solidFill>
                    <a:srgbClr val="FFFFFF"/>
                  </a:solidFill>
                </a14:hiddenFill>
              </a:ext>
            </a:extLst>
          </p:spPr>
        </p:pic>
        <p:sp>
          <p:nvSpPr>
            <p:cNvPr id="27" name="Metin kutusu 26"/>
            <p:cNvSpPr txBox="1"/>
            <p:nvPr/>
          </p:nvSpPr>
          <p:spPr>
            <a:xfrm>
              <a:off x="599240" y="1849244"/>
              <a:ext cx="819311" cy="407900"/>
            </a:xfrm>
            <a:prstGeom prst="rect">
              <a:avLst/>
            </a:prstGeom>
            <a:noFill/>
          </p:spPr>
          <p:txBody>
            <a:bodyPr wrap="none" rtlCol="0">
              <a:spAutoFit/>
            </a:bodyPr>
            <a:lstStyle/>
            <a:p>
              <a:pPr algn="ctr"/>
              <a:r>
                <a:rPr lang="tr-TR" sz="1467" b="1" dirty="0">
                  <a:solidFill>
                    <a:srgbClr val="3C414B"/>
                  </a:solidFill>
                  <a:latin typeface="Arial" pitchFamily="34" charset="0"/>
                  <a:cs typeface="Arial" pitchFamily="34" charset="0"/>
                </a:rPr>
                <a:t>GÜMRÜK</a:t>
              </a:r>
              <a:br>
                <a:rPr lang="tr-TR" sz="1467" b="1" dirty="0">
                  <a:solidFill>
                    <a:srgbClr val="3C414B"/>
                  </a:solidFill>
                  <a:latin typeface="Arial" pitchFamily="34" charset="0"/>
                  <a:cs typeface="Arial" pitchFamily="34" charset="0"/>
                </a:rPr>
              </a:br>
              <a:r>
                <a:rPr lang="tr-TR" sz="1467" b="1" dirty="0">
                  <a:solidFill>
                    <a:srgbClr val="3C414B"/>
                  </a:solidFill>
                  <a:latin typeface="Arial" pitchFamily="34" charset="0"/>
                  <a:cs typeface="Arial" pitchFamily="34" charset="0"/>
                </a:rPr>
                <a:t>MÜŞAVİRİ</a:t>
              </a:r>
            </a:p>
          </p:txBody>
        </p:sp>
      </p:grpSp>
      <p:sp>
        <p:nvSpPr>
          <p:cNvPr id="25" name="Dikdörtgen 20"/>
          <p:cNvSpPr/>
          <p:nvPr/>
        </p:nvSpPr>
        <p:spPr>
          <a:xfrm>
            <a:off x="911424" y="347281"/>
            <a:ext cx="10177131" cy="420564"/>
          </a:xfrm>
          <a:prstGeom prst="rect">
            <a:avLst/>
          </a:prstGeom>
        </p:spPr>
        <p:txBody>
          <a:bodyPr wrap="square">
            <a:spAutoFit/>
          </a:bodyPr>
          <a:lstStyle/>
          <a:p>
            <a:r>
              <a:rPr lang="tr-TR" sz="2133" b="1" dirty="0">
                <a:solidFill>
                  <a:prstClr val="white">
                    <a:lumMod val="95000"/>
                  </a:prstClr>
                </a:solidFill>
                <a:latin typeface="Arial" pitchFamily="34" charset="0"/>
                <a:cs typeface="Arial" pitchFamily="34" charset="0"/>
              </a:rPr>
              <a:t>KARA YOLU İLE SERBEST DOLAŞIMA GİRİŞ REJİMİ İŞ AKIŞI</a:t>
            </a:r>
          </a:p>
        </p:txBody>
      </p:sp>
      <p:sp>
        <p:nvSpPr>
          <p:cNvPr id="3" name="Veri Yer Tutucusu 2"/>
          <p:cNvSpPr>
            <a:spLocks noGrp="1"/>
          </p:cNvSpPr>
          <p:nvPr>
            <p:ph type="dt" sz="half" idx="10"/>
          </p:nvPr>
        </p:nvSpPr>
        <p:spPr/>
        <p:txBody>
          <a:bodyPr/>
          <a:lstStyle/>
          <a:p>
            <a:fld id="{C8308B93-CD4F-421D-9F1D-623B65D7AE97}"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9BB19382-B9A3-4769-806C-BE4731E6C9C6}" type="slidenum">
              <a:rPr lang="tr-TR" smtClean="0">
                <a:solidFill>
                  <a:prstClr val="black">
                    <a:tint val="75000"/>
                  </a:prstClr>
                </a:solidFill>
              </a:rPr>
              <a:pPr/>
              <a:t>70</a:t>
            </a:fld>
            <a:endParaRPr lang="tr-TR">
              <a:solidFill>
                <a:prstClr val="black">
                  <a:tint val="75000"/>
                </a:prstClr>
              </a:solidFill>
            </a:endParaRPr>
          </a:p>
        </p:txBody>
      </p:sp>
    </p:spTree>
    <p:extLst>
      <p:ext uri="{BB962C8B-B14F-4D97-AF65-F5344CB8AC3E}">
        <p14:creationId xmlns:p14="http://schemas.microsoft.com/office/powerpoint/2010/main" val="254654610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21" presetClass="entr" presetSubtype="1"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heel(1)">
                                      <p:cBhvr>
                                        <p:cTn id="15" dur="800"/>
                                        <p:tgtEl>
                                          <p:spTgt spid="17"/>
                                        </p:tgtEl>
                                      </p:cBhvr>
                                    </p:animEffect>
                                  </p:childTnLst>
                                </p:cTn>
                              </p:par>
                            </p:childTnLst>
                          </p:cTn>
                        </p:par>
                        <p:par>
                          <p:cTn id="16" fill="hold">
                            <p:stCondLst>
                              <p:cond delay="1800"/>
                            </p:stCondLst>
                            <p:childTnLst>
                              <p:par>
                                <p:cTn id="17" presetID="41" presetClass="entr" presetSubtype="0" fill="hold" grpId="0" nodeType="afterEffect">
                                  <p:stCondLst>
                                    <p:cond delay="0"/>
                                  </p:stCondLst>
                                  <p:iterate type="lt">
                                    <p:tmPct val="3810"/>
                                  </p:iterate>
                                  <p:childTnLst>
                                    <p:set>
                                      <p:cBhvr>
                                        <p:cTn id="18" dur="1" fill="hold">
                                          <p:stCondLst>
                                            <p:cond delay="0"/>
                                          </p:stCondLst>
                                        </p:cTn>
                                        <p:tgtEl>
                                          <p:spTgt spid="20"/>
                                        </p:tgtEl>
                                        <p:attrNameLst>
                                          <p:attrName>style.visibility</p:attrName>
                                        </p:attrNameLst>
                                      </p:cBhvr>
                                      <p:to>
                                        <p:strVal val="visible"/>
                                      </p:to>
                                    </p:set>
                                    <p:anim calcmode="lin" valueType="num">
                                      <p:cBhvr>
                                        <p:cTn id="19" dur="6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20" dur="600" fill="hold"/>
                                        <p:tgtEl>
                                          <p:spTgt spid="20"/>
                                        </p:tgtEl>
                                        <p:attrNameLst>
                                          <p:attrName>ppt_y</p:attrName>
                                        </p:attrNameLst>
                                      </p:cBhvr>
                                      <p:tavLst>
                                        <p:tav tm="0">
                                          <p:val>
                                            <p:strVal val="#ppt_y"/>
                                          </p:val>
                                        </p:tav>
                                        <p:tav tm="100000">
                                          <p:val>
                                            <p:strVal val="#ppt_y"/>
                                          </p:val>
                                        </p:tav>
                                      </p:tavLst>
                                    </p:anim>
                                    <p:anim calcmode="lin" valueType="num">
                                      <p:cBhvr>
                                        <p:cTn id="21" dur="6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22" dur="6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23" dur="600" tmFilter="0,0; .5, 1; 1, 1"/>
                                        <p:tgtEl>
                                          <p:spTgt spid="20"/>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heel(1)">
                                      <p:cBhvr>
                                        <p:cTn id="28" dur="800"/>
                                        <p:tgtEl>
                                          <p:spTgt spid="18"/>
                                        </p:tgtEl>
                                      </p:cBhvr>
                                    </p:animEffect>
                                  </p:childTnLst>
                                </p:cTn>
                              </p:par>
                            </p:childTnLst>
                          </p:cTn>
                        </p:par>
                        <p:par>
                          <p:cTn id="29" fill="hold">
                            <p:stCondLst>
                              <p:cond delay="800"/>
                            </p:stCondLst>
                            <p:childTnLst>
                              <p:par>
                                <p:cTn id="30" presetID="41" presetClass="entr" presetSubtype="0" fill="hold" grpId="0" nodeType="afterEffect">
                                  <p:stCondLst>
                                    <p:cond delay="0"/>
                                  </p:stCondLst>
                                  <p:iterate type="lt">
                                    <p:tmPct val="3846"/>
                                  </p:iterate>
                                  <p:childTnLst>
                                    <p:set>
                                      <p:cBhvr>
                                        <p:cTn id="31" dur="1" fill="hold">
                                          <p:stCondLst>
                                            <p:cond delay="0"/>
                                          </p:stCondLst>
                                        </p:cTn>
                                        <p:tgtEl>
                                          <p:spTgt spid="21"/>
                                        </p:tgtEl>
                                        <p:attrNameLst>
                                          <p:attrName>style.visibility</p:attrName>
                                        </p:attrNameLst>
                                      </p:cBhvr>
                                      <p:to>
                                        <p:strVal val="visible"/>
                                      </p:to>
                                    </p:set>
                                    <p:anim calcmode="lin" valueType="num">
                                      <p:cBhvr>
                                        <p:cTn id="32" dur="6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33" dur="600" fill="hold"/>
                                        <p:tgtEl>
                                          <p:spTgt spid="21"/>
                                        </p:tgtEl>
                                        <p:attrNameLst>
                                          <p:attrName>ppt_y</p:attrName>
                                        </p:attrNameLst>
                                      </p:cBhvr>
                                      <p:tavLst>
                                        <p:tav tm="0">
                                          <p:val>
                                            <p:strVal val="#ppt_y"/>
                                          </p:val>
                                        </p:tav>
                                        <p:tav tm="100000">
                                          <p:val>
                                            <p:strVal val="#ppt_y"/>
                                          </p:val>
                                        </p:tav>
                                      </p:tavLst>
                                    </p:anim>
                                    <p:anim calcmode="lin" valueType="num">
                                      <p:cBhvr>
                                        <p:cTn id="34" dur="6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35" dur="6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36" dur="600" tmFilter="0,0; .5, 1; 1, 1"/>
                                        <p:tgtEl>
                                          <p:spTgt spid="21"/>
                                        </p:tgtEl>
                                      </p:cBhvr>
                                    </p:animEffect>
                                  </p:childTnLst>
                                </p:cTn>
                              </p:par>
                            </p:childTnLst>
                          </p:cTn>
                        </p:par>
                        <p:par>
                          <p:cTn id="37" fill="hold">
                            <p:stCondLst>
                              <p:cond delay="2069"/>
                            </p:stCondLst>
                            <p:childTnLst>
                              <p:par>
                                <p:cTn id="38" presetID="2" presetClass="entr" presetSubtype="8" fill="hold" nodeType="afterEffect">
                                  <p:stCondLst>
                                    <p:cond delay="0"/>
                                  </p:stCondLst>
                                  <p:childTnLst>
                                    <p:set>
                                      <p:cBhvr>
                                        <p:cTn id="39" dur="1" fill="hold">
                                          <p:stCondLst>
                                            <p:cond delay="0"/>
                                          </p:stCondLst>
                                        </p:cTn>
                                        <p:tgtEl>
                                          <p:spTgt spid="1026"/>
                                        </p:tgtEl>
                                        <p:attrNameLst>
                                          <p:attrName>style.visibility</p:attrName>
                                        </p:attrNameLst>
                                      </p:cBhvr>
                                      <p:to>
                                        <p:strVal val="visible"/>
                                      </p:to>
                                    </p:set>
                                    <p:anim calcmode="lin" valueType="num">
                                      <p:cBhvr additive="base">
                                        <p:cTn id="40" dur="826" fill="hold"/>
                                        <p:tgtEl>
                                          <p:spTgt spid="1026"/>
                                        </p:tgtEl>
                                        <p:attrNameLst>
                                          <p:attrName>ppt_x</p:attrName>
                                        </p:attrNameLst>
                                      </p:cBhvr>
                                      <p:tavLst>
                                        <p:tav tm="0">
                                          <p:val>
                                            <p:strVal val="0-#ppt_w/2"/>
                                          </p:val>
                                        </p:tav>
                                        <p:tav tm="100000">
                                          <p:val>
                                            <p:strVal val="#ppt_x"/>
                                          </p:val>
                                        </p:tav>
                                      </p:tavLst>
                                    </p:anim>
                                    <p:anim calcmode="lin" valueType="num">
                                      <p:cBhvr additive="base">
                                        <p:cTn id="41" dur="826" fill="hold"/>
                                        <p:tgtEl>
                                          <p:spTgt spid="1026"/>
                                        </p:tgtEl>
                                        <p:attrNameLst>
                                          <p:attrName>ppt_y</p:attrName>
                                        </p:attrNameLst>
                                      </p:cBhvr>
                                      <p:tavLst>
                                        <p:tav tm="0">
                                          <p:val>
                                            <p:strVal val="#ppt_y"/>
                                          </p:val>
                                        </p:tav>
                                        <p:tav tm="100000">
                                          <p:val>
                                            <p:strVal val="#ppt_y"/>
                                          </p:val>
                                        </p:tav>
                                      </p:tavLst>
                                    </p:anim>
                                  </p:childTnLst>
                                </p:cTn>
                              </p:par>
                            </p:childTnLst>
                          </p:cTn>
                        </p:par>
                        <p:par>
                          <p:cTn id="42" fill="hold">
                            <p:stCondLst>
                              <p:cond delay="2895"/>
                            </p:stCondLst>
                            <p:childTnLst>
                              <p:par>
                                <p:cTn id="43" presetID="42" presetClass="entr" presetSubtype="0" fill="hold"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600"/>
                                        <p:tgtEl>
                                          <p:spTgt spid="16"/>
                                        </p:tgtEl>
                                      </p:cBhvr>
                                    </p:animEffect>
                                    <p:anim calcmode="lin" valueType="num">
                                      <p:cBhvr>
                                        <p:cTn id="46" dur="600" fill="hold"/>
                                        <p:tgtEl>
                                          <p:spTgt spid="16"/>
                                        </p:tgtEl>
                                        <p:attrNameLst>
                                          <p:attrName>ppt_x</p:attrName>
                                        </p:attrNameLst>
                                      </p:cBhvr>
                                      <p:tavLst>
                                        <p:tav tm="0">
                                          <p:val>
                                            <p:strVal val="#ppt_x"/>
                                          </p:val>
                                        </p:tav>
                                        <p:tav tm="100000">
                                          <p:val>
                                            <p:strVal val="#ppt_x"/>
                                          </p:val>
                                        </p:tav>
                                      </p:tavLst>
                                    </p:anim>
                                    <p:anim calcmode="lin" valueType="num">
                                      <p:cBhvr>
                                        <p:cTn id="47" dur="6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wheel(1)">
                                      <p:cBhvr>
                                        <p:cTn id="52" dur="800"/>
                                        <p:tgtEl>
                                          <p:spTgt spid="19"/>
                                        </p:tgtEl>
                                      </p:cBhvr>
                                    </p:animEffect>
                                  </p:childTnLst>
                                </p:cTn>
                              </p:par>
                            </p:childTnLst>
                          </p:cTn>
                        </p:par>
                        <p:par>
                          <p:cTn id="53" fill="hold">
                            <p:stCondLst>
                              <p:cond delay="800"/>
                            </p:stCondLst>
                            <p:childTnLst>
                              <p:par>
                                <p:cTn id="54" presetID="41" presetClass="entr" presetSubtype="0" fill="hold" grpId="0" nodeType="afterEffect">
                                  <p:stCondLst>
                                    <p:cond delay="0"/>
                                  </p:stCondLst>
                                  <p:iterate type="lt">
                                    <p:tmPct val="3459"/>
                                  </p:iterate>
                                  <p:childTnLst>
                                    <p:set>
                                      <p:cBhvr>
                                        <p:cTn id="55" dur="1" fill="hold">
                                          <p:stCondLst>
                                            <p:cond delay="0"/>
                                          </p:stCondLst>
                                        </p:cTn>
                                        <p:tgtEl>
                                          <p:spTgt spid="22"/>
                                        </p:tgtEl>
                                        <p:attrNameLst>
                                          <p:attrName>style.visibility</p:attrName>
                                        </p:attrNameLst>
                                      </p:cBhvr>
                                      <p:to>
                                        <p:strVal val="visible"/>
                                      </p:to>
                                    </p:set>
                                    <p:anim calcmode="lin" valueType="num">
                                      <p:cBhvr>
                                        <p:cTn id="56" dur="6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57" dur="600" fill="hold"/>
                                        <p:tgtEl>
                                          <p:spTgt spid="22"/>
                                        </p:tgtEl>
                                        <p:attrNameLst>
                                          <p:attrName>ppt_y</p:attrName>
                                        </p:attrNameLst>
                                      </p:cBhvr>
                                      <p:tavLst>
                                        <p:tav tm="0">
                                          <p:val>
                                            <p:strVal val="#ppt_y"/>
                                          </p:val>
                                        </p:tav>
                                        <p:tav tm="100000">
                                          <p:val>
                                            <p:strVal val="#ppt_y"/>
                                          </p:val>
                                        </p:tav>
                                      </p:tavLst>
                                    </p:anim>
                                    <p:anim calcmode="lin" valueType="num">
                                      <p:cBhvr>
                                        <p:cTn id="58" dur="6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59" dur="6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60" dur="600" tmFilter="0,0; .5, 1; 1, 1"/>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p:bldP spid="21" grpId="0"/>
      <p:bldP spid="2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069" y="295835"/>
            <a:ext cx="11791665" cy="6172200"/>
          </a:xfrm>
        </p:spPr>
        <p:txBody>
          <a:bodyPr>
            <a:normAutofit/>
          </a:bodyPr>
          <a:lstStyle/>
          <a:p>
            <a:pPr marL="0" indent="0" algn="ctr">
              <a:buNone/>
            </a:pPr>
            <a:r>
              <a:rPr lang="tr-TR" sz="3600" b="1" dirty="0">
                <a:solidFill>
                  <a:srgbClr val="FF0000"/>
                </a:solidFill>
              </a:rPr>
              <a:t>* Kırmızı hat</a:t>
            </a:r>
            <a:r>
              <a:rPr lang="tr-TR" sz="3600" b="1" dirty="0"/>
              <a:t>; </a:t>
            </a:r>
          </a:p>
          <a:p>
            <a:r>
              <a:rPr lang="tr-TR" sz="3200" dirty="0"/>
              <a:t>Eşyanın </a:t>
            </a:r>
            <a:r>
              <a:rPr lang="tr-TR" sz="3200" dirty="0">
                <a:solidFill>
                  <a:srgbClr val="00B050"/>
                </a:solidFill>
              </a:rPr>
              <a:t>fiziki muayenesi ile birlikte belge kontrolünün </a:t>
            </a:r>
            <a:r>
              <a:rPr lang="tr-TR" sz="3200" dirty="0"/>
              <a:t>de yapıldığı hattır.</a:t>
            </a:r>
          </a:p>
          <a:p>
            <a:pPr algn="ctr"/>
            <a:r>
              <a:rPr lang="tr-TR" sz="3200" b="1" dirty="0">
                <a:solidFill>
                  <a:srgbClr val="0070C0"/>
                </a:solidFill>
              </a:rPr>
              <a:t>3 tip fiziki kontrol yapılmaktadır;</a:t>
            </a:r>
          </a:p>
          <a:p>
            <a:r>
              <a:rPr lang="tr-TR" sz="3200" dirty="0">
                <a:solidFill>
                  <a:srgbClr val="FF0000"/>
                </a:solidFill>
              </a:rPr>
              <a:t>Tam muayene		</a:t>
            </a:r>
            <a:r>
              <a:rPr lang="tr-TR" sz="3200" dirty="0"/>
              <a:t>: eşyanın </a:t>
            </a:r>
            <a:r>
              <a:rPr lang="tr-TR" sz="3200" dirty="0">
                <a:solidFill>
                  <a:srgbClr val="FFC000"/>
                </a:solidFill>
              </a:rPr>
              <a:t>tam kaplarının </a:t>
            </a:r>
            <a:r>
              <a:rPr lang="tr-TR" sz="3200" dirty="0"/>
              <a:t>açılarak muayenesidir</a:t>
            </a:r>
          </a:p>
          <a:p>
            <a:r>
              <a:rPr lang="tr-TR" sz="3200" dirty="0">
                <a:solidFill>
                  <a:srgbClr val="FF0000"/>
                </a:solidFill>
              </a:rPr>
              <a:t>Kısmi muayene		</a:t>
            </a:r>
            <a:r>
              <a:rPr lang="tr-TR" sz="3200" dirty="0"/>
              <a:t>: bir veya </a:t>
            </a:r>
            <a:r>
              <a:rPr lang="tr-TR" sz="3200" dirty="0">
                <a:solidFill>
                  <a:srgbClr val="FFC000"/>
                </a:solidFill>
              </a:rPr>
              <a:t>birkaç kabın </a:t>
            </a:r>
            <a:r>
              <a:rPr lang="tr-TR" sz="3200" dirty="0"/>
              <a:t>açılarak muayenesidir</a:t>
            </a:r>
          </a:p>
          <a:p>
            <a:r>
              <a:rPr lang="tr-TR" sz="3200" dirty="0">
                <a:solidFill>
                  <a:srgbClr val="FF0000"/>
                </a:solidFill>
              </a:rPr>
              <a:t>Haricen muayene	</a:t>
            </a:r>
            <a:r>
              <a:rPr lang="tr-TR" sz="3200" dirty="0"/>
              <a:t>: </a:t>
            </a:r>
            <a:r>
              <a:rPr lang="tr-TR" sz="3200" dirty="0">
                <a:solidFill>
                  <a:srgbClr val="FFC000"/>
                </a:solidFill>
              </a:rPr>
              <a:t>kapların dıştan </a:t>
            </a:r>
            <a:r>
              <a:rPr lang="tr-TR" sz="3200" dirty="0"/>
              <a:t>muayenesidir.</a:t>
            </a:r>
          </a:p>
          <a:p>
            <a:endParaRPr lang="tr-TR" sz="3200" dirty="0"/>
          </a:p>
          <a:p>
            <a:r>
              <a:rPr lang="tr-TR" sz="3200" dirty="0">
                <a:solidFill>
                  <a:srgbClr val="00B050"/>
                </a:solidFill>
              </a:rPr>
              <a:t>Burada kontrolün hangi şekilde yapılacağı ürün cinsine göre muayene memuru tarafından belirlenmektedir.</a:t>
            </a:r>
          </a:p>
          <a:p>
            <a:endParaRPr lang="tr-TR" sz="3200" dirty="0">
              <a:solidFill>
                <a:srgbClr val="00B050"/>
              </a:solidFill>
            </a:endParaRPr>
          </a:p>
        </p:txBody>
      </p:sp>
      <p:sp>
        <p:nvSpPr>
          <p:cNvPr id="4" name="Veri Yer Tutucusu 3"/>
          <p:cNvSpPr>
            <a:spLocks noGrp="1"/>
          </p:cNvSpPr>
          <p:nvPr>
            <p:ph type="dt" sz="half" idx="10"/>
          </p:nvPr>
        </p:nvSpPr>
        <p:spPr/>
        <p:txBody>
          <a:bodyPr/>
          <a:lstStyle/>
          <a:p>
            <a:fld id="{CE7347A4-5E0A-4A14-BADF-AC2773D2ED8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71</a:t>
            </a:fld>
            <a:endParaRPr lang="tr-TR">
              <a:solidFill>
                <a:prstClr val="black">
                  <a:tint val="75000"/>
                </a:prstClr>
              </a:solidFill>
            </a:endParaRPr>
          </a:p>
        </p:txBody>
      </p:sp>
    </p:spTree>
    <p:extLst>
      <p:ext uri="{BB962C8B-B14F-4D97-AF65-F5344CB8AC3E}">
        <p14:creationId xmlns:p14="http://schemas.microsoft.com/office/powerpoint/2010/main" val="5774297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047" y="295835"/>
            <a:ext cx="11349318" cy="6172200"/>
          </a:xfrm>
        </p:spPr>
        <p:txBody>
          <a:bodyPr>
            <a:normAutofit/>
          </a:bodyPr>
          <a:lstStyle/>
          <a:p>
            <a:pPr marL="0" indent="0" algn="ctr">
              <a:buNone/>
            </a:pPr>
            <a:r>
              <a:rPr lang="tr-TR" sz="3200" dirty="0"/>
              <a:t>* </a:t>
            </a:r>
            <a:r>
              <a:rPr lang="tr-TR" sz="3600" b="1" dirty="0">
                <a:solidFill>
                  <a:srgbClr val="FFC000"/>
                </a:solidFill>
              </a:rPr>
              <a:t>Sarı hat; </a:t>
            </a:r>
          </a:p>
          <a:p>
            <a:r>
              <a:rPr lang="tr-TR" sz="3200" u="sng" dirty="0">
                <a:solidFill>
                  <a:srgbClr val="FF0000"/>
                </a:solidFill>
                <a:latin typeface="Britannic Bold" panose="020B0903060703020204" pitchFamily="34" charset="0"/>
              </a:rPr>
              <a:t>Fiziki muayeneye gerek görülmeksizin ;</a:t>
            </a:r>
          </a:p>
          <a:p>
            <a:r>
              <a:rPr lang="tr-TR" sz="3200" dirty="0">
                <a:solidFill>
                  <a:srgbClr val="00B050"/>
                </a:solidFill>
              </a:rPr>
              <a:t>eşyaya ait beyanname ve eklerinin doğruluğunun </a:t>
            </a:r>
            <a:r>
              <a:rPr lang="tr-TR" sz="3200" dirty="0"/>
              <a:t>ve birbiriyle uygunluğunun kontrol edildiği hattır.</a:t>
            </a:r>
          </a:p>
          <a:p>
            <a:r>
              <a:rPr lang="tr-TR" sz="3200" dirty="0">
                <a:solidFill>
                  <a:srgbClr val="7030A0"/>
                </a:solidFill>
              </a:rPr>
              <a:t>Bu hatta fiziki kontrol yapılmamakta </a:t>
            </a:r>
            <a:r>
              <a:rPr lang="tr-TR" sz="3200" u="sng" dirty="0">
                <a:solidFill>
                  <a:srgbClr val="00B050"/>
                </a:solidFill>
              </a:rPr>
              <a:t>sadece evrak kontrolü </a:t>
            </a:r>
            <a:r>
              <a:rPr lang="tr-TR" sz="3200" dirty="0">
                <a:solidFill>
                  <a:srgbClr val="7030A0"/>
                </a:solidFill>
              </a:rPr>
              <a:t>yapılmaktadır</a:t>
            </a:r>
            <a:r>
              <a:rPr lang="tr-TR" sz="3200" dirty="0"/>
              <a:t>. </a:t>
            </a:r>
          </a:p>
          <a:p>
            <a:r>
              <a:rPr lang="tr-TR" sz="3200" dirty="0"/>
              <a:t>Yani beyannamedeki bilgiler, ekler, tarife, kıymet, miktar, yasaklayıcı ve kısıtlayıcı önlemler incelendikten sonra uygunsa onay verilir.</a:t>
            </a:r>
          </a:p>
          <a:p>
            <a:endParaRPr lang="tr-TR" sz="3200" dirty="0"/>
          </a:p>
        </p:txBody>
      </p:sp>
      <p:sp>
        <p:nvSpPr>
          <p:cNvPr id="4" name="Veri Yer Tutucusu 3"/>
          <p:cNvSpPr>
            <a:spLocks noGrp="1"/>
          </p:cNvSpPr>
          <p:nvPr>
            <p:ph type="dt" sz="half" idx="10"/>
          </p:nvPr>
        </p:nvSpPr>
        <p:spPr/>
        <p:txBody>
          <a:bodyPr/>
          <a:lstStyle/>
          <a:p>
            <a:fld id="{4A3F63BD-4A06-4DFD-A3F6-A747AAF1C728}"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72</a:t>
            </a:fld>
            <a:endParaRPr lang="tr-TR">
              <a:solidFill>
                <a:prstClr val="black">
                  <a:tint val="75000"/>
                </a:prstClr>
              </a:solidFill>
            </a:endParaRPr>
          </a:p>
        </p:txBody>
      </p:sp>
    </p:spTree>
    <p:extLst>
      <p:ext uri="{BB962C8B-B14F-4D97-AF65-F5344CB8AC3E}">
        <p14:creationId xmlns:p14="http://schemas.microsoft.com/office/powerpoint/2010/main" val="8534530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047" y="295835"/>
            <a:ext cx="11349318" cy="6172200"/>
          </a:xfrm>
        </p:spPr>
        <p:txBody>
          <a:bodyPr>
            <a:normAutofit/>
          </a:bodyPr>
          <a:lstStyle/>
          <a:p>
            <a:pPr marL="0" indent="0" algn="ctr">
              <a:buNone/>
            </a:pPr>
            <a:r>
              <a:rPr lang="tr-TR" sz="3600" b="1" dirty="0"/>
              <a:t>* </a:t>
            </a:r>
            <a:r>
              <a:rPr lang="tr-TR" sz="3600" b="1" dirty="0">
                <a:solidFill>
                  <a:srgbClr val="00B0F0"/>
                </a:solidFill>
              </a:rPr>
              <a:t>Mavi hat</a:t>
            </a:r>
            <a:r>
              <a:rPr lang="tr-TR" sz="3600" b="1" dirty="0"/>
              <a:t>; </a:t>
            </a:r>
          </a:p>
          <a:p>
            <a:r>
              <a:rPr lang="tr-TR" sz="3200" dirty="0">
                <a:solidFill>
                  <a:srgbClr val="FF0000"/>
                </a:solidFill>
              </a:rPr>
              <a:t>Eşyanın veya buna ilişkin yazılı beyan ve ilgili belgelerin veya ticari </a:t>
            </a:r>
            <a:r>
              <a:rPr lang="tr-TR" sz="3200" b="1" i="1" u="sng" dirty="0">
                <a:solidFill>
                  <a:srgbClr val="00B050"/>
                </a:solidFill>
              </a:rPr>
              <a:t>belge ve verilerin sonradan kontrol edildiği </a:t>
            </a:r>
            <a:r>
              <a:rPr lang="tr-TR" sz="3200" i="1" u="sng" dirty="0">
                <a:solidFill>
                  <a:srgbClr val="FF0000"/>
                </a:solidFill>
              </a:rPr>
              <a:t>hattır.</a:t>
            </a:r>
          </a:p>
          <a:p>
            <a:r>
              <a:rPr lang="tr-TR" sz="3200" dirty="0">
                <a:solidFill>
                  <a:srgbClr val="7030A0"/>
                </a:solidFill>
                <a:latin typeface="Arial Black" panose="020B0A04020102020204" pitchFamily="34" charset="0"/>
              </a:rPr>
              <a:t>Onaylanmış Kişi Statü belgesi (OKSB) olan firmalar </a:t>
            </a:r>
            <a:r>
              <a:rPr lang="tr-TR" sz="3200" dirty="0"/>
              <a:t>bu hattı kullanabilmektedir.</a:t>
            </a:r>
          </a:p>
          <a:p>
            <a:r>
              <a:rPr lang="tr-TR" sz="3200" dirty="0"/>
              <a:t> Mavi hattı olan firmalar ihracat veya    ithalat işlemlerinde bazı evrakları olmadan beyanname açtırarak işlemlerini yaptırma hakkı vardır.</a:t>
            </a:r>
          </a:p>
          <a:p>
            <a:r>
              <a:rPr lang="tr-TR" sz="3200" dirty="0"/>
              <a:t> </a:t>
            </a:r>
            <a:r>
              <a:rPr lang="tr-TR" sz="3200" dirty="0">
                <a:solidFill>
                  <a:srgbClr val="00B050"/>
                </a:solidFill>
              </a:rPr>
              <a:t>Bu evrakları en geç 1 ay içerisinde tamamlaması gerekmektedir</a:t>
            </a:r>
            <a:r>
              <a:rPr lang="tr-TR" sz="3200" dirty="0"/>
              <a:t>.</a:t>
            </a:r>
          </a:p>
          <a:p>
            <a:pPr marL="0" indent="0">
              <a:buNone/>
            </a:pPr>
            <a:endParaRPr lang="tr-TR" sz="3200" i="1" u="sng" dirty="0"/>
          </a:p>
          <a:p>
            <a:endParaRPr lang="tr-TR" sz="3200" i="1" u="sng" dirty="0"/>
          </a:p>
        </p:txBody>
      </p:sp>
      <p:sp>
        <p:nvSpPr>
          <p:cNvPr id="4" name="Veri Yer Tutucusu 3"/>
          <p:cNvSpPr>
            <a:spLocks noGrp="1"/>
          </p:cNvSpPr>
          <p:nvPr>
            <p:ph type="dt" sz="half" idx="10"/>
          </p:nvPr>
        </p:nvSpPr>
        <p:spPr/>
        <p:txBody>
          <a:bodyPr/>
          <a:lstStyle/>
          <a:p>
            <a:fld id="{0F2902EA-F0BF-4586-87AE-3CE210EB2D3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73</a:t>
            </a:fld>
            <a:endParaRPr lang="tr-TR">
              <a:solidFill>
                <a:prstClr val="black">
                  <a:tint val="75000"/>
                </a:prstClr>
              </a:solidFill>
            </a:endParaRPr>
          </a:p>
        </p:txBody>
      </p:sp>
    </p:spTree>
    <p:extLst>
      <p:ext uri="{BB962C8B-B14F-4D97-AF65-F5344CB8AC3E}">
        <p14:creationId xmlns:p14="http://schemas.microsoft.com/office/powerpoint/2010/main" val="22127210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5785" y="365125"/>
            <a:ext cx="10958015" cy="890469"/>
          </a:xfrm>
        </p:spPr>
        <p:txBody>
          <a:bodyPr>
            <a:normAutofit fontScale="90000"/>
          </a:bodyPr>
          <a:lstStyle/>
          <a:p>
            <a:pPr algn="ctr"/>
            <a:br>
              <a:rPr lang="tr-TR" dirty="0"/>
            </a:br>
            <a:r>
              <a:rPr lang="tr-TR" b="1" dirty="0">
                <a:latin typeface="Algerian" panose="04020705040A02060702" pitchFamily="82" charset="0"/>
              </a:rPr>
              <a:t>OKSB MAVİ HAT DEĞİŞİKLİK</a:t>
            </a:r>
            <a:br>
              <a:rPr lang="tr-TR" dirty="0"/>
            </a:br>
            <a:endParaRPr lang="tr-TR" dirty="0"/>
          </a:p>
        </p:txBody>
      </p:sp>
      <p:sp>
        <p:nvSpPr>
          <p:cNvPr id="3" name="İçerik Yer Tutucusu 2"/>
          <p:cNvSpPr>
            <a:spLocks noGrp="1"/>
          </p:cNvSpPr>
          <p:nvPr>
            <p:ph idx="1"/>
          </p:nvPr>
        </p:nvSpPr>
        <p:spPr>
          <a:xfrm>
            <a:off x="395785" y="1255594"/>
            <a:ext cx="10958015" cy="4921369"/>
          </a:xfrm>
        </p:spPr>
        <p:txBody>
          <a:bodyPr>
            <a:normAutofit/>
          </a:bodyPr>
          <a:lstStyle/>
          <a:p>
            <a:endParaRPr lang="tr-TR" dirty="0"/>
          </a:p>
          <a:p>
            <a:r>
              <a:rPr lang="tr-TR" sz="3200" dirty="0"/>
              <a:t>15.08.2017 Tarihinden İtibaren Onaylanmış Kişi Statü Belgesi </a:t>
            </a:r>
            <a:r>
              <a:rPr lang="tr-TR" sz="3200" u="sng" dirty="0">
                <a:solidFill>
                  <a:srgbClr val="00B050"/>
                </a:solidFill>
              </a:rPr>
              <a:t>A, B Ve C Sınıfı Yerine ;</a:t>
            </a:r>
          </a:p>
          <a:p>
            <a:r>
              <a:rPr lang="tr-TR" sz="4000" b="1" u="sng" dirty="0">
                <a:solidFill>
                  <a:srgbClr val="00B050"/>
                </a:solidFill>
              </a:rPr>
              <a:t>Tek Tip Olarak Verilecek</a:t>
            </a:r>
          </a:p>
          <a:p>
            <a:r>
              <a:rPr lang="tr-TR" sz="3200" dirty="0"/>
              <a:t>23/11/2016 tarihli ve 29897 sayılı Resmi </a:t>
            </a:r>
            <a:r>
              <a:rPr lang="tr-TR" sz="3200" dirty="0" err="1"/>
              <a:t>Gazete’de</a:t>
            </a:r>
            <a:r>
              <a:rPr lang="tr-TR" sz="3200" dirty="0"/>
              <a:t>, “Onaylanmış Kişi Statüsüne İlişkin Gümrük Genel Tebliği’nde Değişiklik Yapılmasına Dair Tebliğ” yayımlanmıştır.</a:t>
            </a:r>
          </a:p>
          <a:p>
            <a:endParaRPr lang="tr-TR" dirty="0"/>
          </a:p>
          <a:p>
            <a:endParaRPr lang="tr-TR" dirty="0"/>
          </a:p>
        </p:txBody>
      </p:sp>
      <p:sp>
        <p:nvSpPr>
          <p:cNvPr id="4" name="Veri Yer Tutucusu 3"/>
          <p:cNvSpPr>
            <a:spLocks noGrp="1"/>
          </p:cNvSpPr>
          <p:nvPr>
            <p:ph type="dt" sz="half" idx="10"/>
          </p:nvPr>
        </p:nvSpPr>
        <p:spPr/>
        <p:txBody>
          <a:bodyPr/>
          <a:lstStyle/>
          <a:p>
            <a:fld id="{992DCD2E-8540-4146-9950-24FC3C39B79A}"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74</a:t>
            </a:fld>
            <a:endParaRPr lang="tr-TR">
              <a:solidFill>
                <a:prstClr val="black">
                  <a:tint val="75000"/>
                </a:prstClr>
              </a:solidFill>
            </a:endParaRPr>
          </a:p>
        </p:txBody>
      </p:sp>
    </p:spTree>
    <p:extLst>
      <p:ext uri="{BB962C8B-B14F-4D97-AF65-F5344CB8AC3E}">
        <p14:creationId xmlns:p14="http://schemas.microsoft.com/office/powerpoint/2010/main" val="33233675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1463" y="342900"/>
            <a:ext cx="11644312" cy="6200775"/>
          </a:xfrm>
        </p:spPr>
        <p:txBody>
          <a:bodyPr>
            <a:normAutofit lnSpcReduction="10000"/>
          </a:bodyPr>
          <a:lstStyle/>
          <a:p>
            <a:endParaRPr lang="tr-TR" dirty="0"/>
          </a:p>
          <a:p>
            <a:r>
              <a:rPr lang="tr-TR" b="1" dirty="0">
                <a:solidFill>
                  <a:srgbClr val="FF0000"/>
                </a:solidFill>
              </a:rPr>
              <a:t>Söz konusu değişiklik ile </a:t>
            </a:r>
            <a:r>
              <a:rPr lang="tr-TR" sz="3600" b="1" dirty="0" err="1">
                <a:solidFill>
                  <a:srgbClr val="FF0000"/>
                </a:solidFill>
              </a:rPr>
              <a:t>oksb</a:t>
            </a:r>
            <a:r>
              <a:rPr lang="tr-TR" b="1" dirty="0">
                <a:solidFill>
                  <a:srgbClr val="FF0000"/>
                </a:solidFill>
              </a:rPr>
              <a:t> yeniden düzenlenmiştir</a:t>
            </a:r>
            <a:r>
              <a:rPr lang="tr-TR" dirty="0"/>
              <a:t>.</a:t>
            </a:r>
          </a:p>
          <a:p>
            <a:r>
              <a:rPr lang="tr-TR" dirty="0"/>
              <a:t>1- Onaylanmış kişi statü belgeleri sınıf ayrımı olmaksızın tek tip belge şeklinde düzenlenecektir.</a:t>
            </a:r>
          </a:p>
          <a:p>
            <a:r>
              <a:rPr lang="tr-TR" dirty="0"/>
              <a:t>2- Onaylanmış kişi statü belgesi sahipleri serbest dolaşımdaki eşyanın ihracatında mavi hat uygulamasından yararlanabilecektir.</a:t>
            </a:r>
          </a:p>
          <a:p>
            <a:r>
              <a:rPr lang="tr-TR" dirty="0"/>
              <a:t>3- Onaylanmış kişi statü belgesi sahiplerinin, Tebliğin 42/A maddesinde yer alan koşulları karşılamaları halinde;</a:t>
            </a:r>
          </a:p>
          <a:p>
            <a:r>
              <a:rPr lang="tr-TR" dirty="0"/>
              <a:t>a. Dahilde işleme rejimi kapsamındaki ihracat dahil, tüm ihracat beyannamelerinde mavi hat uygulamasından yararlanabilecektir. </a:t>
            </a:r>
          </a:p>
          <a:p>
            <a:r>
              <a:rPr lang="tr-TR" dirty="0"/>
              <a:t>b. İlave koşulları sağlamayan onaylanmış kişi statü belgesi sahiplerine göre ithalatta ve ihracatta daha az muayeneye tabi tutulabilecektir. </a:t>
            </a:r>
          </a:p>
          <a:p>
            <a:r>
              <a:rPr lang="tr-TR" dirty="0"/>
              <a:t>4- </a:t>
            </a:r>
            <a:r>
              <a:rPr lang="tr-TR" dirty="0">
                <a:solidFill>
                  <a:srgbClr val="00B050"/>
                </a:solidFill>
              </a:rPr>
              <a:t>Onaylanmış kişi statü belgesi sahipleri herhangi bir ilave koşula gerek kalmaksızın aşağıdaki kolaylıklardan faydalanabileceklerdir;</a:t>
            </a:r>
          </a:p>
          <a:p>
            <a:endParaRPr lang="tr-TR" dirty="0"/>
          </a:p>
        </p:txBody>
      </p:sp>
      <p:sp>
        <p:nvSpPr>
          <p:cNvPr id="4" name="Veri Yer Tutucusu 3"/>
          <p:cNvSpPr>
            <a:spLocks noGrp="1"/>
          </p:cNvSpPr>
          <p:nvPr>
            <p:ph type="dt" sz="half" idx="10"/>
          </p:nvPr>
        </p:nvSpPr>
        <p:spPr/>
        <p:txBody>
          <a:bodyPr/>
          <a:lstStyle/>
          <a:p>
            <a:fld id="{6B2BBED2-7B22-48BA-8487-2042609980A5}"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75</a:t>
            </a:fld>
            <a:endParaRPr lang="tr-TR">
              <a:solidFill>
                <a:prstClr val="black">
                  <a:tint val="75000"/>
                </a:prstClr>
              </a:solidFill>
            </a:endParaRPr>
          </a:p>
        </p:txBody>
      </p:sp>
    </p:spTree>
    <p:extLst>
      <p:ext uri="{BB962C8B-B14F-4D97-AF65-F5344CB8AC3E}">
        <p14:creationId xmlns:p14="http://schemas.microsoft.com/office/powerpoint/2010/main" val="30483544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5659" y="354842"/>
            <a:ext cx="11612965" cy="6203121"/>
          </a:xfrm>
        </p:spPr>
        <p:txBody>
          <a:bodyPr>
            <a:normAutofit fontScale="92500"/>
          </a:bodyPr>
          <a:lstStyle/>
          <a:p>
            <a:r>
              <a:rPr lang="tr-TR" sz="3500" dirty="0">
                <a:solidFill>
                  <a:srgbClr val="00B050"/>
                </a:solidFill>
              </a:rPr>
              <a:t>4- </a:t>
            </a:r>
            <a:r>
              <a:rPr lang="tr-TR" sz="3500" dirty="0" err="1">
                <a:solidFill>
                  <a:srgbClr val="00B050"/>
                </a:solidFill>
              </a:rPr>
              <a:t>Oksb</a:t>
            </a:r>
            <a:r>
              <a:rPr lang="tr-TR" sz="3500" dirty="0">
                <a:solidFill>
                  <a:srgbClr val="00B050"/>
                </a:solidFill>
              </a:rPr>
              <a:t> sahipleri herhangi bir ilave koşula gerek kalmaksızın aşağıdaki kolaylıklardan faydalanabileceklerdir;</a:t>
            </a:r>
          </a:p>
          <a:p>
            <a:r>
              <a:rPr lang="tr-TR" dirty="0"/>
              <a:t>a) Eksik beyan,</a:t>
            </a:r>
          </a:p>
          <a:p>
            <a:r>
              <a:rPr lang="tr-TR" dirty="0"/>
              <a:t>b) Kısmi teminat,</a:t>
            </a:r>
          </a:p>
          <a:p>
            <a:r>
              <a:rPr lang="tr-TR" dirty="0"/>
              <a:t>c)  Götürü teminat,</a:t>
            </a:r>
          </a:p>
          <a:p>
            <a:r>
              <a:rPr lang="tr-TR" dirty="0"/>
              <a:t>d) Basitleştirilmiş işlem kapsamında A.TR dolaşım belgesi düzenleme ve vize etme,</a:t>
            </a:r>
          </a:p>
          <a:p>
            <a:r>
              <a:rPr lang="tr-TR" dirty="0"/>
              <a:t>d) İhracatta mavi hatta işlem gören beyannameye belge eklenmemesi,</a:t>
            </a:r>
          </a:p>
          <a:p>
            <a:r>
              <a:rPr lang="tr-TR" dirty="0"/>
              <a:t>e) Tahlile tabi bazı eşyanın tahlil sonucu alınmadan teslimi,</a:t>
            </a:r>
          </a:p>
          <a:p>
            <a:r>
              <a:rPr lang="tr-TR" dirty="0"/>
              <a:t>f) Tahlile tabi bazı eşya için 6 aylık tahlil raporu kullanımı,</a:t>
            </a:r>
          </a:p>
          <a:p>
            <a:r>
              <a:rPr lang="tr-TR" dirty="0"/>
              <a:t>g) Taahhütname karşılığı konşimento ibrazından önce petrol ve türevleri cinsi eşyanın alıcıya teslimi,</a:t>
            </a:r>
          </a:p>
          <a:p>
            <a:r>
              <a:rPr lang="tr-TR" dirty="0"/>
              <a:t>ğ) Ayniyet tespitinde farklı uygulama,</a:t>
            </a:r>
          </a:p>
          <a:p>
            <a:r>
              <a:rPr lang="tr-TR" dirty="0"/>
              <a:t>h) Eşya özelliğine bağlı olmadan taşıt üstü uygulaması.</a:t>
            </a:r>
          </a:p>
          <a:p>
            <a:endParaRPr lang="tr-TR" dirty="0"/>
          </a:p>
        </p:txBody>
      </p:sp>
      <p:sp>
        <p:nvSpPr>
          <p:cNvPr id="4" name="Veri Yer Tutucusu 3"/>
          <p:cNvSpPr>
            <a:spLocks noGrp="1"/>
          </p:cNvSpPr>
          <p:nvPr>
            <p:ph type="dt" sz="half" idx="10"/>
          </p:nvPr>
        </p:nvSpPr>
        <p:spPr/>
        <p:txBody>
          <a:bodyPr/>
          <a:lstStyle/>
          <a:p>
            <a:fld id="{7C0494F3-DE63-474F-A2ED-BDA29751C86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76</a:t>
            </a:fld>
            <a:endParaRPr lang="tr-TR">
              <a:solidFill>
                <a:prstClr val="black">
                  <a:tint val="75000"/>
                </a:prstClr>
              </a:solidFill>
            </a:endParaRPr>
          </a:p>
        </p:txBody>
      </p:sp>
    </p:spTree>
    <p:extLst>
      <p:ext uri="{BB962C8B-B14F-4D97-AF65-F5344CB8AC3E}">
        <p14:creationId xmlns:p14="http://schemas.microsoft.com/office/powerpoint/2010/main" val="42006490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047" y="295835"/>
            <a:ext cx="11349318" cy="6400800"/>
          </a:xfrm>
        </p:spPr>
        <p:txBody>
          <a:bodyPr>
            <a:normAutofit/>
          </a:bodyPr>
          <a:lstStyle/>
          <a:p>
            <a:pPr marL="0" indent="0" algn="ctr">
              <a:buNone/>
            </a:pPr>
            <a:r>
              <a:rPr lang="tr-TR" sz="3200" b="1" dirty="0"/>
              <a:t>* </a:t>
            </a:r>
            <a:r>
              <a:rPr lang="tr-TR" sz="4000" b="1" dirty="0">
                <a:solidFill>
                  <a:srgbClr val="00B050"/>
                </a:solidFill>
              </a:rPr>
              <a:t>Yeşil hat; </a:t>
            </a:r>
          </a:p>
          <a:p>
            <a:r>
              <a:rPr lang="tr-TR" sz="3200" dirty="0">
                <a:solidFill>
                  <a:srgbClr val="FF0000"/>
                </a:solidFill>
              </a:rPr>
              <a:t>Eşyanın belge kontrolüne veya fiziki muayeneye tabi tutulmadığı hattır</a:t>
            </a:r>
            <a:r>
              <a:rPr lang="tr-TR" sz="3200" dirty="0"/>
              <a:t>. </a:t>
            </a:r>
          </a:p>
          <a:p>
            <a:pPr algn="ctr"/>
            <a:r>
              <a:rPr lang="tr-TR" sz="3200" dirty="0">
                <a:solidFill>
                  <a:srgbClr val="0070C0"/>
                </a:solidFill>
              </a:rPr>
              <a:t>Aşağıdaki durumlarda uygulanır.</a:t>
            </a:r>
          </a:p>
          <a:p>
            <a:pPr marL="0" indent="0">
              <a:buNone/>
            </a:pPr>
            <a:r>
              <a:rPr lang="tr-TR" sz="3200" dirty="0"/>
              <a:t>•</a:t>
            </a:r>
            <a:r>
              <a:rPr lang="tr-TR" sz="3200" dirty="0">
                <a:solidFill>
                  <a:srgbClr val="00B050"/>
                </a:solidFill>
              </a:rPr>
              <a:t>Muayeneye tabi olmayan </a:t>
            </a:r>
            <a:r>
              <a:rPr lang="tr-TR" sz="3200" dirty="0"/>
              <a:t>eşyalar:</a:t>
            </a:r>
          </a:p>
          <a:p>
            <a:pPr marL="0" indent="0">
              <a:buNone/>
            </a:pPr>
            <a:r>
              <a:rPr lang="tr-TR" sz="3200" dirty="0"/>
              <a:t>• </a:t>
            </a:r>
            <a:r>
              <a:rPr lang="tr-TR" sz="3200" dirty="0">
                <a:solidFill>
                  <a:srgbClr val="00B050"/>
                </a:solidFill>
              </a:rPr>
              <a:t>Cumhurbaşkanının</a:t>
            </a:r>
            <a:r>
              <a:rPr lang="tr-TR" sz="3200" dirty="0"/>
              <a:t> zat ve ikametgahı için gelen eşya</a:t>
            </a:r>
          </a:p>
          <a:p>
            <a:pPr marL="0" indent="0">
              <a:buNone/>
            </a:pPr>
            <a:r>
              <a:rPr lang="tr-TR" sz="3200" dirty="0"/>
              <a:t>• </a:t>
            </a:r>
            <a:r>
              <a:rPr lang="tr-TR" sz="3200" dirty="0">
                <a:solidFill>
                  <a:srgbClr val="00B050"/>
                </a:solidFill>
              </a:rPr>
              <a:t>Milli Savunma Bakanlığınca </a:t>
            </a:r>
            <a:r>
              <a:rPr lang="tr-TR" sz="3200" dirty="0"/>
              <a:t>gizliliği önceden Müsteşarlığa bildirilen eşya</a:t>
            </a:r>
          </a:p>
          <a:p>
            <a:pPr marL="0" indent="0">
              <a:buNone/>
            </a:pPr>
            <a:r>
              <a:rPr lang="tr-TR" sz="3200" dirty="0"/>
              <a:t>• </a:t>
            </a:r>
            <a:r>
              <a:rPr lang="tr-TR" sz="3200" dirty="0">
                <a:solidFill>
                  <a:srgbClr val="00B050"/>
                </a:solidFill>
              </a:rPr>
              <a:t>Yabancı devlet başkanlarının </a:t>
            </a:r>
            <a:r>
              <a:rPr lang="tr-TR" sz="3200" dirty="0"/>
              <a:t>getirtecekleri eşya ve taşıtları</a:t>
            </a:r>
          </a:p>
          <a:p>
            <a:pPr marL="0" indent="0">
              <a:buNone/>
            </a:pPr>
            <a:r>
              <a:rPr lang="tr-TR" sz="3200" dirty="0"/>
              <a:t>• </a:t>
            </a:r>
            <a:r>
              <a:rPr lang="tr-TR" sz="3200" dirty="0">
                <a:solidFill>
                  <a:srgbClr val="00B050"/>
                </a:solidFill>
              </a:rPr>
              <a:t>Türkiye’deki yabancı diplomatik temsilciliklerin </a:t>
            </a:r>
            <a:r>
              <a:rPr lang="tr-TR" sz="3200" dirty="0"/>
              <a:t>getirecekleri belgeler, taşıtları, her türlü eşya ve inşaat malzemeleri içinde gizli evrak bulunan mühürlü kurye çantaları</a:t>
            </a:r>
          </a:p>
          <a:p>
            <a:endParaRPr lang="tr-TR" sz="3200" dirty="0"/>
          </a:p>
        </p:txBody>
      </p:sp>
      <p:sp>
        <p:nvSpPr>
          <p:cNvPr id="4" name="Veri Yer Tutucusu 3"/>
          <p:cNvSpPr>
            <a:spLocks noGrp="1"/>
          </p:cNvSpPr>
          <p:nvPr>
            <p:ph type="dt" sz="half" idx="10"/>
          </p:nvPr>
        </p:nvSpPr>
        <p:spPr/>
        <p:txBody>
          <a:bodyPr/>
          <a:lstStyle/>
          <a:p>
            <a:fld id="{7A2FC55A-6EF5-4FCA-BA98-328971EBA4D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77</a:t>
            </a:fld>
            <a:endParaRPr lang="tr-TR">
              <a:solidFill>
                <a:prstClr val="black">
                  <a:tint val="75000"/>
                </a:prstClr>
              </a:solidFill>
            </a:endParaRPr>
          </a:p>
        </p:txBody>
      </p:sp>
    </p:spTree>
    <p:extLst>
      <p:ext uri="{BB962C8B-B14F-4D97-AF65-F5344CB8AC3E}">
        <p14:creationId xmlns:p14="http://schemas.microsoft.com/office/powerpoint/2010/main" val="574533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97536"/>
            <a:ext cx="10515600" cy="755904"/>
          </a:xfrm>
          <a:solidFill>
            <a:srgbClr val="FFFF00"/>
          </a:solidFill>
        </p:spPr>
        <p:txBody>
          <a:bodyPr>
            <a:normAutofit/>
          </a:bodyPr>
          <a:lstStyle/>
          <a:p>
            <a:pPr algn="ctr"/>
            <a:r>
              <a:rPr lang="tr-TR" b="1" dirty="0">
                <a:solidFill>
                  <a:srgbClr val="7030A0"/>
                </a:solidFill>
                <a:latin typeface="Bauhaus 93" panose="04030905020B02020C02" pitchFamily="82" charset="0"/>
              </a:rPr>
              <a:t>TEV</a:t>
            </a:r>
            <a:r>
              <a:rPr lang="tr-TR" b="1" dirty="0">
                <a:solidFill>
                  <a:srgbClr val="7030A0"/>
                </a:solidFill>
              </a:rPr>
              <a:t> (telafi edici vergi)</a:t>
            </a:r>
          </a:p>
        </p:txBody>
      </p:sp>
      <p:sp>
        <p:nvSpPr>
          <p:cNvPr id="3" name="İçerik Yer Tutucusu 2"/>
          <p:cNvSpPr>
            <a:spLocks noGrp="1"/>
          </p:cNvSpPr>
          <p:nvPr>
            <p:ph idx="1"/>
          </p:nvPr>
        </p:nvSpPr>
        <p:spPr>
          <a:xfrm>
            <a:off x="207264" y="987552"/>
            <a:ext cx="11789118" cy="5493929"/>
          </a:xfrm>
        </p:spPr>
        <p:txBody>
          <a:bodyPr>
            <a:normAutofit fontScale="92500" lnSpcReduction="10000"/>
          </a:bodyPr>
          <a:lstStyle/>
          <a:p>
            <a:pPr marL="0" indent="0" fontAlgn="base">
              <a:buNone/>
            </a:pPr>
            <a:br>
              <a:rPr lang="tr-TR" sz="3200" dirty="0"/>
            </a:br>
            <a:r>
              <a:rPr lang="tr-TR" sz="3200" u="sng" dirty="0">
                <a:solidFill>
                  <a:srgbClr val="00B050"/>
                </a:solidFill>
              </a:rPr>
              <a:t>TEV, </a:t>
            </a:r>
            <a:r>
              <a:rPr lang="tr-TR" sz="3200" u="sng" dirty="0">
                <a:solidFill>
                  <a:srgbClr val="7030A0"/>
                </a:solidFill>
              </a:rPr>
              <a:t>üçüncü ülke </a:t>
            </a:r>
            <a:r>
              <a:rPr lang="tr-TR" sz="3200" u="sng" dirty="0">
                <a:solidFill>
                  <a:srgbClr val="00B050"/>
                </a:solidFill>
              </a:rPr>
              <a:t>menşeli bir eşyanın Dahilde İşleme Rejimi (DİR) kapsamında </a:t>
            </a:r>
            <a:r>
              <a:rPr lang="tr-TR" sz="3200" u="sng" dirty="0">
                <a:solidFill>
                  <a:srgbClr val="7030A0"/>
                </a:solidFill>
              </a:rPr>
              <a:t>ithal edildikten </a:t>
            </a:r>
            <a:r>
              <a:rPr lang="tr-TR" sz="3200" u="sng" dirty="0">
                <a:solidFill>
                  <a:srgbClr val="00B050"/>
                </a:solidFill>
              </a:rPr>
              <a:t>sonra: </a:t>
            </a:r>
            <a:r>
              <a:rPr lang="tr-TR" sz="1900" u="sng" dirty="0"/>
              <a:t>(örnek </a:t>
            </a:r>
            <a:r>
              <a:rPr lang="tr-TR" sz="1900" u="sng" dirty="0" err="1"/>
              <a:t>küba</a:t>
            </a:r>
            <a:r>
              <a:rPr lang="tr-TR" sz="1900" u="sng" dirty="0"/>
              <a:t> dan Türkiye’ye , Türkiye’den de aşağıdaki ülkelere)</a:t>
            </a:r>
            <a:endParaRPr lang="tr-TR" sz="3200" u="sng" dirty="0"/>
          </a:p>
          <a:p>
            <a:pPr marL="0" indent="0" fontAlgn="base">
              <a:buNone/>
            </a:pPr>
            <a:r>
              <a:rPr lang="tr-TR" sz="3200" b="1" u="sng" dirty="0">
                <a:solidFill>
                  <a:srgbClr val="7030A0"/>
                </a:solidFill>
              </a:rPr>
              <a:t>Üretim sürecini müteakip </a:t>
            </a:r>
            <a:r>
              <a:rPr lang="tr-TR" sz="3200" b="1" u="sng" dirty="0">
                <a:solidFill>
                  <a:srgbClr val="00B0F0"/>
                </a:solidFill>
                <a:latin typeface="Algerian" panose="04020705040A02060702" pitchFamily="82" charset="0"/>
              </a:rPr>
              <a:t>ihraç ürünü olarak</a:t>
            </a:r>
            <a:r>
              <a:rPr lang="tr-TR" sz="3200" b="1" u="sng" dirty="0">
                <a:solidFill>
                  <a:srgbClr val="7030A0"/>
                </a:solidFill>
              </a:rPr>
              <a:t>;</a:t>
            </a:r>
          </a:p>
          <a:p>
            <a:pPr marL="0" indent="0" fontAlgn="base">
              <a:buNone/>
            </a:pPr>
            <a:r>
              <a:rPr lang="tr-TR" sz="3200" u="sng" dirty="0">
                <a:solidFill>
                  <a:srgbClr val="FF0000"/>
                </a:solidFill>
              </a:rPr>
              <a:t>1</a:t>
            </a:r>
            <a:r>
              <a:rPr lang="tr-TR" sz="3200" b="1" u="sng" dirty="0">
                <a:solidFill>
                  <a:srgbClr val="7030A0"/>
                </a:solidFill>
              </a:rPr>
              <a:t>. </a:t>
            </a:r>
            <a:r>
              <a:rPr lang="tr-TR" sz="3200" dirty="0"/>
              <a:t>ATR Dolaşım Belgesi eşliğinde AB üyesi ülkelere,</a:t>
            </a:r>
          </a:p>
          <a:p>
            <a:pPr marL="0" indent="0" fontAlgn="base">
              <a:buNone/>
            </a:pPr>
            <a:r>
              <a:rPr lang="tr-TR" sz="3200" b="1" dirty="0">
                <a:solidFill>
                  <a:srgbClr val="FF0000"/>
                </a:solidFill>
              </a:rPr>
              <a:t>2</a:t>
            </a:r>
            <a:r>
              <a:rPr lang="tr-TR" sz="3200" dirty="0">
                <a:solidFill>
                  <a:srgbClr val="FF0000"/>
                </a:solidFill>
              </a:rPr>
              <a:t>.</a:t>
            </a:r>
            <a:r>
              <a:rPr lang="tr-TR" sz="3200" dirty="0"/>
              <a:t>Menşe ispat belgeleri eşliğinde AB üyesi ülkelere,</a:t>
            </a:r>
          </a:p>
          <a:p>
            <a:pPr marL="0" indent="0" fontAlgn="base">
              <a:buNone/>
            </a:pPr>
            <a:r>
              <a:rPr lang="tr-TR" sz="3200" b="1" dirty="0">
                <a:solidFill>
                  <a:srgbClr val="FF0000"/>
                </a:solidFill>
              </a:rPr>
              <a:t>3</a:t>
            </a:r>
            <a:r>
              <a:rPr lang="tr-TR" sz="3200" dirty="0"/>
              <a:t>.STA </a:t>
            </a:r>
            <a:r>
              <a:rPr lang="tr-TR" sz="900" dirty="0"/>
              <a:t>(SERBEST TİC. ANLŞ.) </a:t>
            </a:r>
            <a:r>
              <a:rPr lang="tr-TR" sz="3200" dirty="0"/>
              <a:t>imzaladığımız ülkelere,</a:t>
            </a:r>
          </a:p>
          <a:p>
            <a:pPr marL="0" indent="0" fontAlgn="base">
              <a:buNone/>
            </a:pPr>
            <a:r>
              <a:rPr lang="tr-TR" sz="3200" b="1" dirty="0">
                <a:solidFill>
                  <a:srgbClr val="FF0000"/>
                </a:solidFill>
              </a:rPr>
              <a:t>4.</a:t>
            </a:r>
            <a:r>
              <a:rPr lang="tr-TR" sz="3200" dirty="0"/>
              <a:t> </a:t>
            </a:r>
            <a:r>
              <a:rPr lang="tr-TR" sz="3200" dirty="0" err="1"/>
              <a:t>Pan</a:t>
            </a:r>
            <a:r>
              <a:rPr lang="tr-TR" sz="3200" dirty="0"/>
              <a:t>-Avrupa Menşe Kümülasyonuna veya </a:t>
            </a:r>
            <a:r>
              <a:rPr lang="tr-TR" sz="3200" dirty="0" err="1"/>
              <a:t>Pan</a:t>
            </a:r>
            <a:r>
              <a:rPr lang="tr-TR" sz="3200" dirty="0"/>
              <a:t>-Avrupa-Akdeniz Menşe Kümülasyonuna taraf olan ülkelere,</a:t>
            </a:r>
          </a:p>
          <a:p>
            <a:pPr marL="0" indent="0" fontAlgn="base">
              <a:buNone/>
            </a:pPr>
            <a:r>
              <a:rPr lang="tr-TR" sz="3200" b="1" u="sng" dirty="0">
                <a:solidFill>
                  <a:srgbClr val="FF0000"/>
                </a:solidFill>
              </a:rPr>
              <a:t> ihraç edilmesi halinde, </a:t>
            </a:r>
            <a:r>
              <a:rPr lang="tr-TR" sz="3200" b="1" u="sng" dirty="0">
                <a:solidFill>
                  <a:srgbClr val="00B050"/>
                </a:solidFill>
              </a:rPr>
              <a:t>ithal edilen eşya ile ilgili </a:t>
            </a:r>
            <a:r>
              <a:rPr lang="tr-TR" sz="3200" b="1" u="sng" dirty="0">
                <a:solidFill>
                  <a:srgbClr val="00B0F0"/>
                </a:solidFill>
              </a:rPr>
              <a:t>ihracat sırasında </a:t>
            </a:r>
            <a:r>
              <a:rPr lang="tr-TR" sz="3200" b="1" u="sng" dirty="0">
                <a:solidFill>
                  <a:srgbClr val="FF0000"/>
                </a:solidFill>
              </a:rPr>
              <a:t>beyan usulüne tabi olarak </a:t>
            </a:r>
            <a:r>
              <a:rPr lang="tr-TR" sz="3200" b="1" u="sng" dirty="0">
                <a:solidFill>
                  <a:srgbClr val="00B0F0"/>
                </a:solidFill>
              </a:rPr>
              <a:t>ödenen vergidir</a:t>
            </a:r>
            <a:r>
              <a:rPr lang="tr-TR" sz="3200" dirty="0">
                <a:solidFill>
                  <a:srgbClr val="00B0F0"/>
                </a:solidFill>
              </a:rPr>
              <a:t>.</a:t>
            </a:r>
          </a:p>
          <a:p>
            <a:r>
              <a:rPr lang="tr-TR" sz="1400" dirty="0">
                <a:hlinkClick r:id="rId3"/>
              </a:rPr>
              <a:t>http://www.muhasebetr.com/yazarlarimiz/fatihuzun/001/</a:t>
            </a:r>
            <a:endParaRPr lang="tr-TR" sz="1400" dirty="0"/>
          </a:p>
        </p:txBody>
      </p:sp>
      <p:sp>
        <p:nvSpPr>
          <p:cNvPr id="4" name="Veri Yer Tutucusu 3"/>
          <p:cNvSpPr>
            <a:spLocks noGrp="1"/>
          </p:cNvSpPr>
          <p:nvPr>
            <p:ph type="dt" sz="half" idx="10"/>
          </p:nvPr>
        </p:nvSpPr>
        <p:spPr/>
        <p:txBody>
          <a:bodyPr/>
          <a:lstStyle/>
          <a:p>
            <a:fld id="{923FB970-EC29-4273-BF77-3E785B3CC7A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dirty="0">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78</a:t>
            </a:fld>
            <a:endParaRPr lang="tr-TR">
              <a:solidFill>
                <a:prstClr val="black">
                  <a:tint val="75000"/>
                </a:prstClr>
              </a:solidFill>
            </a:endParaRPr>
          </a:p>
        </p:txBody>
      </p:sp>
    </p:spTree>
    <p:extLst>
      <p:ext uri="{BB962C8B-B14F-4D97-AF65-F5344CB8AC3E}">
        <p14:creationId xmlns:p14="http://schemas.microsoft.com/office/powerpoint/2010/main" val="2470462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710640"/>
          </a:xfrm>
          <a:solidFill>
            <a:srgbClr val="FFFF00"/>
          </a:solidFill>
        </p:spPr>
        <p:txBody>
          <a:bodyPr/>
          <a:lstStyle/>
          <a:p>
            <a:pPr algn="ctr"/>
            <a:r>
              <a:rPr lang="tr-TR" b="1" dirty="0" err="1">
                <a:solidFill>
                  <a:srgbClr val="FF0000"/>
                </a:solidFill>
              </a:rPr>
              <a:t>Tev</a:t>
            </a:r>
            <a:r>
              <a:rPr lang="tr-TR" b="1" dirty="0">
                <a:solidFill>
                  <a:srgbClr val="FF0000"/>
                </a:solidFill>
              </a:rPr>
              <a:t> (telafi edici vergi)</a:t>
            </a:r>
          </a:p>
        </p:txBody>
      </p:sp>
      <p:sp>
        <p:nvSpPr>
          <p:cNvPr id="3" name="İçerik Yer Tutucusu 2"/>
          <p:cNvSpPr>
            <a:spLocks noGrp="1"/>
          </p:cNvSpPr>
          <p:nvPr>
            <p:ph idx="1"/>
          </p:nvPr>
        </p:nvSpPr>
        <p:spPr>
          <a:xfrm>
            <a:off x="232012" y="1304364"/>
            <a:ext cx="11764370" cy="5177117"/>
          </a:xfrm>
        </p:spPr>
        <p:txBody>
          <a:bodyPr>
            <a:normAutofit lnSpcReduction="10000"/>
          </a:bodyPr>
          <a:lstStyle/>
          <a:p>
            <a:r>
              <a:rPr lang="tr-TR" sz="3200" u="sng" dirty="0">
                <a:solidFill>
                  <a:srgbClr val="0070C0"/>
                </a:solidFill>
              </a:rPr>
              <a:t>Dahilde işleme rejimi (DİR) </a:t>
            </a:r>
            <a:r>
              <a:rPr lang="tr-TR" sz="1500" u="sng" dirty="0">
                <a:solidFill>
                  <a:srgbClr val="0070C0"/>
                </a:solidFill>
              </a:rPr>
              <a:t>  </a:t>
            </a:r>
            <a:r>
              <a:rPr lang="tr-TR" sz="3200" u="sng" dirty="0">
                <a:solidFill>
                  <a:srgbClr val="0070C0"/>
                </a:solidFill>
              </a:rPr>
              <a:t>kapsamında ;</a:t>
            </a:r>
          </a:p>
          <a:p>
            <a:r>
              <a:rPr lang="tr-TR" sz="3200" u="sng" dirty="0">
                <a:solidFill>
                  <a:srgbClr val="0070C0"/>
                </a:solidFill>
              </a:rPr>
              <a:t>3. dünya ülkelerinden </a:t>
            </a:r>
            <a:r>
              <a:rPr lang="tr-TR" sz="3200" u="sng" dirty="0">
                <a:solidFill>
                  <a:srgbClr val="00B050"/>
                </a:solidFill>
              </a:rPr>
              <a:t>ithal edilen girdilerin</a:t>
            </a:r>
            <a:r>
              <a:rPr lang="tr-TR" sz="3200" u="sng" dirty="0">
                <a:solidFill>
                  <a:srgbClr val="0070C0"/>
                </a:solidFill>
              </a:rPr>
              <a:t>, </a:t>
            </a:r>
          </a:p>
          <a:p>
            <a:r>
              <a:rPr lang="tr-TR" sz="3200" u="sng" dirty="0">
                <a:solidFill>
                  <a:srgbClr val="0070C0"/>
                </a:solidFill>
              </a:rPr>
              <a:t>işlenerek </a:t>
            </a:r>
            <a:r>
              <a:rPr lang="tr-TR" sz="3200" u="sng" dirty="0">
                <a:solidFill>
                  <a:srgbClr val="FF0000"/>
                </a:solidFill>
              </a:rPr>
              <a:t>ürün haline getirildikten sonra </a:t>
            </a:r>
            <a:r>
              <a:rPr lang="tr-TR" sz="3200" u="sng" dirty="0">
                <a:solidFill>
                  <a:srgbClr val="0070C0"/>
                </a:solidFill>
              </a:rPr>
              <a:t>,</a:t>
            </a:r>
          </a:p>
          <a:p>
            <a:r>
              <a:rPr lang="tr-TR" sz="3200" u="sng" dirty="0">
                <a:solidFill>
                  <a:srgbClr val="0070C0"/>
                </a:solidFill>
              </a:rPr>
              <a:t>AB. veya serbest ticaret anlaşmalı ülkelere dolaşım belgesi(</a:t>
            </a:r>
            <a:r>
              <a:rPr lang="tr-TR" sz="3200" u="sng" dirty="0" err="1">
                <a:solidFill>
                  <a:srgbClr val="00B050"/>
                </a:solidFill>
              </a:rPr>
              <a:t>atr</a:t>
            </a:r>
            <a:r>
              <a:rPr lang="tr-TR" sz="3200" u="sng" dirty="0">
                <a:solidFill>
                  <a:srgbClr val="00B050"/>
                </a:solidFill>
              </a:rPr>
              <a:t> veya eur.1)</a:t>
            </a:r>
            <a:r>
              <a:rPr lang="tr-TR" sz="3200" u="sng" dirty="0">
                <a:solidFill>
                  <a:srgbClr val="0070C0"/>
                </a:solidFill>
              </a:rPr>
              <a:t> eşliğinde </a:t>
            </a:r>
            <a:r>
              <a:rPr lang="tr-TR" sz="3200" u="sng" dirty="0">
                <a:solidFill>
                  <a:srgbClr val="00B050"/>
                </a:solidFill>
              </a:rPr>
              <a:t>ihracatı sırasında oluşan vergidir</a:t>
            </a:r>
            <a:r>
              <a:rPr lang="tr-TR" sz="3200" u="sng" dirty="0">
                <a:solidFill>
                  <a:srgbClr val="0070C0"/>
                </a:solidFill>
              </a:rPr>
              <a:t>.</a:t>
            </a:r>
          </a:p>
          <a:p>
            <a:endParaRPr lang="tr-TR" sz="3200" u="sng" dirty="0">
              <a:solidFill>
                <a:srgbClr val="0070C0"/>
              </a:solidFill>
            </a:endParaRPr>
          </a:p>
          <a:p>
            <a:endParaRPr lang="tr-TR" sz="3200" u="sng" dirty="0">
              <a:solidFill>
                <a:srgbClr val="0070C0"/>
              </a:solidFill>
            </a:endParaRPr>
          </a:p>
          <a:p>
            <a:pPr algn="ctr"/>
            <a:r>
              <a:rPr lang="tr-TR" sz="3600" u="sng" dirty="0">
                <a:solidFill>
                  <a:srgbClr val="FF0000"/>
                </a:solidFill>
              </a:rPr>
              <a:t>DİR: </a:t>
            </a:r>
            <a:r>
              <a:rPr lang="tr-TR" sz="3200" u="sng" dirty="0">
                <a:solidFill>
                  <a:srgbClr val="0070C0"/>
                </a:solidFill>
              </a:rPr>
              <a:t>DAHİLDE İŞLEME REJİMİ </a:t>
            </a:r>
            <a:endParaRPr lang="tr-TR" sz="3600" u="sng" dirty="0">
              <a:solidFill>
                <a:srgbClr val="FF0000"/>
              </a:solidFill>
            </a:endParaRPr>
          </a:p>
          <a:p>
            <a:r>
              <a:rPr lang="tr-TR" sz="3600" u="sng" dirty="0">
                <a:solidFill>
                  <a:srgbClr val="00B050"/>
                </a:solidFill>
              </a:rPr>
              <a:t>Yurt içinde yurtdışından gelen </a:t>
            </a:r>
            <a:r>
              <a:rPr lang="tr-TR" sz="3600" u="sng" dirty="0">
                <a:solidFill>
                  <a:srgbClr val="FF0000"/>
                </a:solidFill>
              </a:rPr>
              <a:t>hammaddenin</a:t>
            </a:r>
            <a:r>
              <a:rPr lang="tr-TR" sz="3600" u="sng" dirty="0">
                <a:solidFill>
                  <a:srgbClr val="00B050"/>
                </a:solidFill>
              </a:rPr>
              <a:t> işlenerek </a:t>
            </a:r>
            <a:r>
              <a:rPr lang="tr-TR" sz="3600" u="sng" dirty="0">
                <a:solidFill>
                  <a:srgbClr val="FF0000"/>
                </a:solidFill>
              </a:rPr>
              <a:t>mamul haline getirilmesi</a:t>
            </a:r>
          </a:p>
        </p:txBody>
      </p:sp>
      <p:sp>
        <p:nvSpPr>
          <p:cNvPr id="4" name="Veri Yer Tutucusu 3"/>
          <p:cNvSpPr>
            <a:spLocks noGrp="1"/>
          </p:cNvSpPr>
          <p:nvPr>
            <p:ph type="dt" sz="half" idx="10"/>
          </p:nvPr>
        </p:nvSpPr>
        <p:spPr/>
        <p:txBody>
          <a:bodyPr/>
          <a:lstStyle/>
          <a:p>
            <a:fld id="{AA911D5F-C89F-43C9-9BF3-1697B030B1E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79</a:t>
            </a:fld>
            <a:endParaRPr lang="tr-TR">
              <a:solidFill>
                <a:prstClr val="black">
                  <a:tint val="75000"/>
                </a:prstClr>
              </a:solidFill>
            </a:endParaRPr>
          </a:p>
        </p:txBody>
      </p:sp>
    </p:spTree>
    <p:extLst>
      <p:ext uri="{BB962C8B-B14F-4D97-AF65-F5344CB8AC3E}">
        <p14:creationId xmlns:p14="http://schemas.microsoft.com/office/powerpoint/2010/main" val="1147920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901" y="119920"/>
            <a:ext cx="11857219" cy="6610663"/>
          </a:xfrm>
        </p:spPr>
        <p:txBody>
          <a:bodyPr>
            <a:normAutofit/>
          </a:bodyPr>
          <a:lstStyle/>
          <a:p>
            <a:r>
              <a:rPr lang="tr-TR" sz="3200" b="1" dirty="0">
                <a:solidFill>
                  <a:srgbClr val="FF0000"/>
                </a:solidFill>
              </a:rPr>
              <a:t>h) İdare amiri deyimi</a:t>
            </a:r>
            <a:r>
              <a:rPr lang="tr-TR" sz="3200" dirty="0"/>
              <a:t>, </a:t>
            </a:r>
          </a:p>
          <a:p>
            <a:r>
              <a:rPr lang="tr-TR" sz="3200" dirty="0"/>
              <a:t>gümrük mevzuatı çerçevesindeki bir işlemin yerine getirildiği </a:t>
            </a:r>
            <a:r>
              <a:rPr lang="tr-TR" sz="3200" b="1" dirty="0">
                <a:solidFill>
                  <a:srgbClr val="00B050"/>
                </a:solidFill>
              </a:rPr>
              <a:t>gümrük idaresinin en üst amirini,</a:t>
            </a:r>
          </a:p>
          <a:p>
            <a:r>
              <a:rPr lang="tr-TR" sz="3200" b="1" dirty="0">
                <a:solidFill>
                  <a:srgbClr val="FF0000"/>
                </a:solidFill>
              </a:rPr>
              <a:t>ı) Bilgisayar sistemi veya sistem deyimi</a:t>
            </a:r>
            <a:r>
              <a:rPr lang="tr-TR" sz="3200" dirty="0"/>
              <a:t>;</a:t>
            </a:r>
          </a:p>
          <a:p>
            <a:r>
              <a:rPr lang="tr-TR" sz="3200" dirty="0"/>
              <a:t> gümrük idarelerinde gümrük işlemlerinin yürütüldüğü yerel veya </a:t>
            </a:r>
            <a:r>
              <a:rPr lang="tr-TR" sz="3200" b="1" dirty="0">
                <a:solidFill>
                  <a:srgbClr val="00B050"/>
                </a:solidFill>
              </a:rPr>
              <a:t>geniş alan ağı ile birbirine bağlı entegre bilgisayar sistemini, </a:t>
            </a:r>
          </a:p>
          <a:p>
            <a:r>
              <a:rPr lang="tr-TR" sz="3200" b="1" dirty="0">
                <a:solidFill>
                  <a:srgbClr val="FF0000"/>
                </a:solidFill>
              </a:rPr>
              <a:t>i) Elektronik veri değişimi deyimi</a:t>
            </a:r>
            <a:r>
              <a:rPr lang="tr-TR" sz="3200" dirty="0"/>
              <a:t>, </a:t>
            </a:r>
          </a:p>
          <a:p>
            <a:r>
              <a:rPr lang="tr-TR" sz="3200" dirty="0"/>
              <a:t>kabul görmüş mesaj standartlarına göre yapılandırılmış verilerin bir </a:t>
            </a:r>
            <a:r>
              <a:rPr lang="tr-TR" sz="3200" dirty="0">
                <a:solidFill>
                  <a:srgbClr val="00B050"/>
                </a:solidFill>
              </a:rPr>
              <a:t>bilgisayar sistemi ile diğer bir bilgisayar sistemi arasında elektronik olarak aktarımını,</a:t>
            </a:r>
          </a:p>
          <a:p>
            <a:endParaRPr lang="tr-TR" dirty="0"/>
          </a:p>
        </p:txBody>
      </p:sp>
      <p:sp>
        <p:nvSpPr>
          <p:cNvPr id="2" name="Veri Yer Tutucusu 1"/>
          <p:cNvSpPr>
            <a:spLocks noGrp="1"/>
          </p:cNvSpPr>
          <p:nvPr>
            <p:ph type="dt" sz="half" idx="10"/>
          </p:nvPr>
        </p:nvSpPr>
        <p:spPr/>
        <p:txBody>
          <a:bodyPr/>
          <a:lstStyle/>
          <a:p>
            <a:fld id="{5A3C8F40-1DDF-499A-8D11-CCACC740905F}"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17963698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6859" y="282388"/>
            <a:ext cx="10936941" cy="6266329"/>
          </a:xfrm>
        </p:spPr>
        <p:txBody>
          <a:bodyPr/>
          <a:lstStyle/>
          <a:p>
            <a:r>
              <a:rPr lang="tr-TR" dirty="0">
                <a:solidFill>
                  <a:srgbClr val="FF0000"/>
                </a:solidFill>
                <a:latin typeface="Batang" pitchFamily="18" charset="-127"/>
                <a:ea typeface="Batang" pitchFamily="18" charset="-127"/>
              </a:rPr>
              <a:t>Özet:</a:t>
            </a:r>
            <a:r>
              <a:rPr lang="tr-TR" dirty="0">
                <a:solidFill>
                  <a:srgbClr val="00B0F0"/>
                </a:solidFill>
                <a:latin typeface="Batang" pitchFamily="18" charset="-127"/>
                <a:ea typeface="Batang" pitchFamily="18" charset="-127"/>
              </a:rPr>
              <a:t> </a:t>
            </a:r>
            <a:r>
              <a:rPr lang="tr-TR" sz="3200" dirty="0">
                <a:solidFill>
                  <a:srgbClr val="00B050"/>
                </a:solidFill>
                <a:latin typeface="Batang" pitchFamily="18" charset="-127"/>
                <a:ea typeface="Batang" pitchFamily="18" charset="-127"/>
              </a:rPr>
              <a:t>Gürcistan dan aldığımız buğdayı( vergisiz gelirse şayet) ekmek yapıp Almanya ya satmak isteyelim.</a:t>
            </a:r>
          </a:p>
          <a:p>
            <a:r>
              <a:rPr lang="tr-TR" dirty="0">
                <a:solidFill>
                  <a:srgbClr val="00B0F0"/>
                </a:solidFill>
                <a:latin typeface="Batang" pitchFamily="18" charset="-127"/>
                <a:ea typeface="Batang" pitchFamily="18" charset="-127"/>
              </a:rPr>
              <a:t> </a:t>
            </a:r>
            <a:r>
              <a:rPr lang="tr-TR" sz="3200" dirty="0">
                <a:solidFill>
                  <a:srgbClr val="00B0F0"/>
                </a:solidFill>
                <a:latin typeface="Batang" pitchFamily="18" charset="-127"/>
                <a:ea typeface="Batang" pitchFamily="18" charset="-127"/>
              </a:rPr>
              <a:t>Almanya da ekmek </a:t>
            </a:r>
            <a:r>
              <a:rPr lang="tr-TR" sz="3200" dirty="0">
                <a:solidFill>
                  <a:srgbClr val="FF0000"/>
                </a:solidFill>
                <a:latin typeface="Batang" pitchFamily="18" charset="-127"/>
                <a:ea typeface="Batang" pitchFamily="18" charset="-127"/>
              </a:rPr>
              <a:t>2 </a:t>
            </a:r>
            <a:r>
              <a:rPr lang="tr-TR" sz="3200" dirty="0" err="1">
                <a:solidFill>
                  <a:srgbClr val="FF0000"/>
                </a:solidFill>
                <a:latin typeface="Batang" pitchFamily="18" charset="-127"/>
                <a:ea typeface="Batang" pitchFamily="18" charset="-127"/>
              </a:rPr>
              <a:t>tl</a:t>
            </a:r>
            <a:r>
              <a:rPr lang="tr-TR" sz="3200" dirty="0">
                <a:solidFill>
                  <a:srgbClr val="FF0000"/>
                </a:solidFill>
                <a:latin typeface="Batang" pitchFamily="18" charset="-127"/>
                <a:ea typeface="Batang" pitchFamily="18" charset="-127"/>
              </a:rPr>
              <a:t> </a:t>
            </a:r>
            <a:r>
              <a:rPr lang="tr-TR" sz="3200" dirty="0">
                <a:solidFill>
                  <a:srgbClr val="00B0F0"/>
                </a:solidFill>
                <a:latin typeface="Batang" pitchFamily="18" charset="-127"/>
                <a:ea typeface="Batang" pitchFamily="18" charset="-127"/>
              </a:rPr>
              <a:t>olsun. Biz Gürcistan dan aldığımız buğdaya vergi vermeden alıp ekmek yaparak (</a:t>
            </a:r>
            <a:r>
              <a:rPr lang="tr-TR" sz="2400" dirty="0">
                <a:latin typeface="Batang" pitchFamily="18" charset="-127"/>
                <a:ea typeface="Batang" pitchFamily="18" charset="-127"/>
              </a:rPr>
              <a:t>ucuza mal ettik</a:t>
            </a:r>
            <a:r>
              <a:rPr lang="tr-TR" sz="3200" dirty="0">
                <a:solidFill>
                  <a:srgbClr val="00B0F0"/>
                </a:solidFill>
                <a:latin typeface="Batang" pitchFamily="18" charset="-127"/>
                <a:ea typeface="Batang" pitchFamily="18" charset="-127"/>
              </a:rPr>
              <a:t>) Almanya ya </a:t>
            </a:r>
            <a:r>
              <a:rPr lang="tr-TR" sz="3200" dirty="0">
                <a:solidFill>
                  <a:srgbClr val="FF0000"/>
                </a:solidFill>
                <a:latin typeface="Batang" pitchFamily="18" charset="-127"/>
                <a:ea typeface="Batang" pitchFamily="18" charset="-127"/>
              </a:rPr>
              <a:t>1.5 </a:t>
            </a:r>
            <a:r>
              <a:rPr lang="tr-TR" sz="3200" dirty="0" err="1">
                <a:solidFill>
                  <a:srgbClr val="FF0000"/>
                </a:solidFill>
                <a:latin typeface="Batang" pitchFamily="18" charset="-127"/>
                <a:ea typeface="Batang" pitchFamily="18" charset="-127"/>
              </a:rPr>
              <a:t>tl</a:t>
            </a:r>
            <a:r>
              <a:rPr lang="tr-TR" sz="3200" dirty="0">
                <a:solidFill>
                  <a:srgbClr val="FF0000"/>
                </a:solidFill>
                <a:latin typeface="Batang" pitchFamily="18" charset="-127"/>
                <a:ea typeface="Batang" pitchFamily="18" charset="-127"/>
              </a:rPr>
              <a:t> </a:t>
            </a:r>
            <a:r>
              <a:rPr lang="tr-TR" sz="3200" dirty="0">
                <a:solidFill>
                  <a:srgbClr val="00B0F0"/>
                </a:solidFill>
                <a:latin typeface="Batang" pitchFamily="18" charset="-127"/>
                <a:ea typeface="Batang" pitchFamily="18" charset="-127"/>
              </a:rPr>
              <a:t>ye sattığımızda Almanya bundan olumsuz etkileneceği için( </a:t>
            </a:r>
            <a:r>
              <a:rPr lang="tr-TR" sz="2000" dirty="0">
                <a:latin typeface="Batang" pitchFamily="18" charset="-127"/>
                <a:ea typeface="Batang" pitchFamily="18" charset="-127"/>
              </a:rPr>
              <a:t>esnaf ve tüccarlar</a:t>
            </a:r>
            <a:r>
              <a:rPr lang="tr-TR" sz="3200" dirty="0">
                <a:solidFill>
                  <a:srgbClr val="00B0F0"/>
                </a:solidFill>
                <a:latin typeface="Batang" pitchFamily="18" charset="-127"/>
                <a:ea typeface="Batang" pitchFamily="18" charset="-127"/>
              </a:rPr>
              <a:t>) bizden bunun vergilendirilmesini ister. Türkiye de ihracatçısına vergi koyar ve ekmek Almanya ya </a:t>
            </a:r>
            <a:r>
              <a:rPr lang="tr-TR" sz="3200" dirty="0">
                <a:solidFill>
                  <a:srgbClr val="FF0000"/>
                </a:solidFill>
                <a:latin typeface="Batang" pitchFamily="18" charset="-127"/>
                <a:ea typeface="Batang" pitchFamily="18" charset="-127"/>
              </a:rPr>
              <a:t>2 </a:t>
            </a:r>
            <a:r>
              <a:rPr lang="tr-TR" sz="3200" dirty="0" err="1">
                <a:solidFill>
                  <a:srgbClr val="FF0000"/>
                </a:solidFill>
                <a:latin typeface="Batang" pitchFamily="18" charset="-127"/>
                <a:ea typeface="Batang" pitchFamily="18" charset="-127"/>
              </a:rPr>
              <a:t>tl</a:t>
            </a:r>
            <a:r>
              <a:rPr lang="tr-TR" sz="3200" dirty="0">
                <a:solidFill>
                  <a:srgbClr val="FF0000"/>
                </a:solidFill>
                <a:latin typeface="Batang" pitchFamily="18" charset="-127"/>
                <a:ea typeface="Batang" pitchFamily="18" charset="-127"/>
              </a:rPr>
              <a:t> </a:t>
            </a:r>
            <a:r>
              <a:rPr lang="tr-TR" sz="3200" dirty="0">
                <a:solidFill>
                  <a:srgbClr val="00B0F0"/>
                </a:solidFill>
                <a:latin typeface="Batang" pitchFamily="18" charset="-127"/>
                <a:ea typeface="Batang" pitchFamily="18" charset="-127"/>
              </a:rPr>
              <a:t>ye girer.</a:t>
            </a:r>
          </a:p>
          <a:p>
            <a:r>
              <a:rPr lang="tr-TR" sz="3200" dirty="0"/>
              <a:t>Böylece haksız rekabet önlenir.</a:t>
            </a:r>
          </a:p>
          <a:p>
            <a:r>
              <a:rPr lang="tr-TR" sz="3200" dirty="0"/>
              <a:t>Bu işlem için daha önceden teminat yatırılır.</a:t>
            </a:r>
          </a:p>
        </p:txBody>
      </p:sp>
      <p:sp>
        <p:nvSpPr>
          <p:cNvPr id="4" name="Veri Yer Tutucusu 3"/>
          <p:cNvSpPr>
            <a:spLocks noGrp="1"/>
          </p:cNvSpPr>
          <p:nvPr>
            <p:ph type="dt" sz="half" idx="10"/>
          </p:nvPr>
        </p:nvSpPr>
        <p:spPr/>
        <p:txBody>
          <a:bodyPr/>
          <a:lstStyle/>
          <a:p>
            <a:fld id="{A44BA21E-298E-4468-96DE-F786B10A4FB1}"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80</a:t>
            </a:fld>
            <a:endParaRPr lang="tr-TR">
              <a:solidFill>
                <a:prstClr val="black">
                  <a:tint val="75000"/>
                </a:prstClr>
              </a:solidFill>
            </a:endParaRPr>
          </a:p>
        </p:txBody>
      </p:sp>
    </p:spTree>
    <p:extLst>
      <p:ext uri="{BB962C8B-B14F-4D97-AF65-F5344CB8AC3E}">
        <p14:creationId xmlns:p14="http://schemas.microsoft.com/office/powerpoint/2010/main" val="42545325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697193"/>
          </a:xfrm>
          <a:solidFill>
            <a:srgbClr val="FFFF00"/>
          </a:solidFill>
        </p:spPr>
        <p:txBody>
          <a:bodyPr>
            <a:normAutofit fontScale="90000"/>
          </a:bodyPr>
          <a:lstStyle/>
          <a:p>
            <a:pPr algn="ctr"/>
            <a:br>
              <a:rPr lang="tr-TR" b="1" dirty="0">
                <a:solidFill>
                  <a:srgbClr val="FF0000"/>
                </a:solidFill>
              </a:rPr>
            </a:br>
            <a:r>
              <a:rPr lang="tr-TR" b="1" dirty="0">
                <a:solidFill>
                  <a:srgbClr val="FF0000"/>
                </a:solidFill>
                <a:latin typeface="Aharoni" pitchFamily="2" charset="-79"/>
                <a:cs typeface="Aharoni" pitchFamily="2" charset="-79"/>
              </a:rPr>
              <a:t>Dahilde İşleme Rejimi (DİR)</a:t>
            </a:r>
            <a:br>
              <a:rPr lang="tr-TR" dirty="0">
                <a:latin typeface="Aharoni" pitchFamily="2" charset="-79"/>
                <a:cs typeface="Aharoni" pitchFamily="2" charset="-79"/>
              </a:rPr>
            </a:br>
            <a:endParaRPr lang="tr-TR" dirty="0">
              <a:latin typeface="Aharoni" pitchFamily="2" charset="-79"/>
              <a:cs typeface="Aharoni" pitchFamily="2" charset="-79"/>
            </a:endParaRPr>
          </a:p>
        </p:txBody>
      </p:sp>
      <p:sp>
        <p:nvSpPr>
          <p:cNvPr id="3" name="İçerik Yer Tutucusu 2"/>
          <p:cNvSpPr>
            <a:spLocks noGrp="1"/>
          </p:cNvSpPr>
          <p:nvPr>
            <p:ph idx="1"/>
          </p:nvPr>
        </p:nvSpPr>
        <p:spPr>
          <a:xfrm>
            <a:off x="632012" y="1290918"/>
            <a:ext cx="10721788" cy="5325035"/>
          </a:xfrm>
        </p:spPr>
        <p:txBody>
          <a:bodyPr>
            <a:normAutofit/>
          </a:bodyPr>
          <a:lstStyle/>
          <a:p>
            <a:r>
              <a:rPr lang="tr-TR" sz="3200" dirty="0">
                <a:solidFill>
                  <a:srgbClr val="0070C0"/>
                </a:solidFill>
              </a:rPr>
              <a:t>1.İhraç ürünlerimize dünya piyasalarında rekabet gücü kazandırmak </a:t>
            </a:r>
            <a:r>
              <a:rPr lang="tr-TR" sz="3200" dirty="0">
                <a:solidFill>
                  <a:srgbClr val="FF0000"/>
                </a:solidFill>
              </a:rPr>
              <a:t>;</a:t>
            </a:r>
          </a:p>
          <a:p>
            <a:r>
              <a:rPr lang="tr-TR" sz="3200" dirty="0">
                <a:solidFill>
                  <a:srgbClr val="0070C0"/>
                </a:solidFill>
              </a:rPr>
              <a:t>2.ihraç ürünlerimizi çeşitlendirmek</a:t>
            </a:r>
          </a:p>
          <a:p>
            <a:r>
              <a:rPr lang="tr-TR" sz="3200" dirty="0">
                <a:solidFill>
                  <a:srgbClr val="FF0000"/>
                </a:solidFill>
              </a:rPr>
              <a:t> amacıyla, dünya piyasa fiyatlarından gümrük muafiyetli olarak</a:t>
            </a:r>
            <a:r>
              <a:rPr lang="tr-TR" sz="3200" dirty="0"/>
              <a:t>, </a:t>
            </a:r>
            <a:r>
              <a:rPr lang="tr-TR" sz="1800" dirty="0"/>
              <a:t>Ticaret politikası önlemlerine tabi olmaksızın, ihraç ürünün üretimi için gerekli olan ve fiyat ve/veya kalite bakımından </a:t>
            </a:r>
            <a:r>
              <a:rPr lang="tr-TR" sz="3200" dirty="0">
                <a:solidFill>
                  <a:srgbClr val="FF0000"/>
                </a:solidFill>
                <a:latin typeface="Arial Black" panose="020B0A04020102020204" pitchFamily="34" charset="0"/>
              </a:rPr>
              <a:t>yurt içi piyasalardan temin edilemeyen</a:t>
            </a:r>
            <a:r>
              <a:rPr lang="tr-TR" sz="3200" dirty="0">
                <a:solidFill>
                  <a:srgbClr val="FF0000"/>
                </a:solidFill>
              </a:rPr>
              <a:t>, </a:t>
            </a:r>
            <a:r>
              <a:rPr lang="tr-TR" sz="3200" dirty="0">
                <a:solidFill>
                  <a:srgbClr val="7030A0"/>
                </a:solidFill>
              </a:rPr>
              <a:t>hammadde, yardımcı madde ve ambalaj malzemeleri</a:t>
            </a:r>
            <a:r>
              <a:rPr lang="tr-TR" sz="3200" dirty="0">
                <a:solidFill>
                  <a:srgbClr val="FF0000"/>
                </a:solidFill>
              </a:rPr>
              <a:t> ithalatına imkan veren </a:t>
            </a:r>
            <a:r>
              <a:rPr lang="tr-TR" sz="3200" dirty="0"/>
              <a:t>ekonomik etkili bir gümrük rejimidir.</a:t>
            </a:r>
          </a:p>
          <a:p>
            <a:r>
              <a:rPr lang="tr-TR" sz="3200" dirty="0"/>
              <a:t> </a:t>
            </a:r>
            <a:r>
              <a:rPr lang="tr-TR" sz="1400" dirty="0">
                <a:hlinkClick r:id="rId2"/>
              </a:rPr>
              <a:t>https://www.ticaret.gov.tr/ihracat/mevzuat/dahilde-isleme-rejimi</a:t>
            </a:r>
            <a:endParaRPr lang="tr-TR" sz="1400" dirty="0"/>
          </a:p>
        </p:txBody>
      </p:sp>
      <p:sp>
        <p:nvSpPr>
          <p:cNvPr id="4" name="Veri Yer Tutucusu 3"/>
          <p:cNvSpPr>
            <a:spLocks noGrp="1"/>
          </p:cNvSpPr>
          <p:nvPr>
            <p:ph type="dt" sz="half" idx="10"/>
          </p:nvPr>
        </p:nvSpPr>
        <p:spPr/>
        <p:txBody>
          <a:bodyPr/>
          <a:lstStyle/>
          <a:p>
            <a:fld id="{0D9F5AD9-B335-4694-A8D9-C4773450F49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81</a:t>
            </a:fld>
            <a:endParaRPr lang="tr-TR">
              <a:solidFill>
                <a:prstClr val="black">
                  <a:tint val="75000"/>
                </a:prstClr>
              </a:solidFill>
            </a:endParaRPr>
          </a:p>
        </p:txBody>
      </p:sp>
    </p:spTree>
    <p:extLst>
      <p:ext uri="{BB962C8B-B14F-4D97-AF65-F5344CB8AC3E}">
        <p14:creationId xmlns:p14="http://schemas.microsoft.com/office/powerpoint/2010/main" val="25696964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1648" y="597408"/>
            <a:ext cx="11765280" cy="5758942"/>
          </a:xfrm>
        </p:spPr>
        <p:txBody>
          <a:bodyPr/>
          <a:lstStyle/>
          <a:p>
            <a:pPr algn="ctr"/>
            <a:r>
              <a:rPr lang="tr-TR" sz="3200" b="1" dirty="0">
                <a:solidFill>
                  <a:srgbClr val="FF0000"/>
                </a:solidFill>
              </a:rPr>
              <a:t>*******Dahilde İşleme Rejiminde;********</a:t>
            </a:r>
          </a:p>
          <a:p>
            <a:r>
              <a:rPr lang="tr-TR" sz="3200" b="1" dirty="0">
                <a:solidFill>
                  <a:srgbClr val="FF0000"/>
                </a:solidFill>
              </a:rPr>
              <a:t>1.</a:t>
            </a:r>
            <a:r>
              <a:rPr lang="tr-TR" sz="3200" dirty="0"/>
              <a:t> </a:t>
            </a:r>
            <a:r>
              <a:rPr lang="tr-TR" sz="3200" dirty="0">
                <a:solidFill>
                  <a:srgbClr val="00B050"/>
                </a:solidFill>
              </a:rPr>
              <a:t>Şartlı muafiyet </a:t>
            </a:r>
            <a:r>
              <a:rPr lang="tr-TR" sz="3200" dirty="0"/>
              <a:t>ve </a:t>
            </a:r>
          </a:p>
          <a:p>
            <a:r>
              <a:rPr lang="tr-TR" sz="3200" dirty="0"/>
              <a:t>2. </a:t>
            </a:r>
            <a:r>
              <a:rPr lang="tr-TR" sz="3200" dirty="0">
                <a:solidFill>
                  <a:srgbClr val="00B050"/>
                </a:solidFill>
              </a:rPr>
              <a:t>Geri ödeme sistemi </a:t>
            </a:r>
          </a:p>
          <a:p>
            <a:r>
              <a:rPr lang="tr-TR" sz="3200" dirty="0"/>
              <a:t>olmak üzere iki tür dahilde işleme tedbiri uygulanmakta olup,</a:t>
            </a:r>
          </a:p>
          <a:p>
            <a:endParaRPr lang="tr-TR" sz="3200" b="1" dirty="0">
              <a:solidFill>
                <a:srgbClr val="00B050"/>
              </a:solidFill>
            </a:endParaRPr>
          </a:p>
          <a:p>
            <a:r>
              <a:rPr lang="tr-TR" sz="3200" b="1" dirty="0">
                <a:solidFill>
                  <a:srgbClr val="00B050"/>
                </a:solidFill>
              </a:rPr>
              <a:t>1. Şartlı muafiyet sisteminde</a:t>
            </a:r>
            <a:r>
              <a:rPr lang="tr-TR" sz="3200" dirty="0"/>
              <a:t>:</a:t>
            </a:r>
          </a:p>
          <a:p>
            <a:r>
              <a:rPr lang="tr-TR" sz="3200" dirty="0"/>
              <a:t> ithalat sırasında doğan vergilerin </a:t>
            </a:r>
            <a:r>
              <a:rPr lang="tr-TR" sz="3200" dirty="0">
                <a:solidFill>
                  <a:srgbClr val="FF0000"/>
                </a:solidFill>
              </a:rPr>
              <a:t>teminata bağlanırken</a:t>
            </a:r>
            <a:r>
              <a:rPr lang="tr-TR" sz="3200" dirty="0"/>
              <a:t>,(</a:t>
            </a:r>
            <a:r>
              <a:rPr lang="tr-TR" sz="1200" dirty="0"/>
              <a:t>ihraç anında vergi alınır)</a:t>
            </a:r>
            <a:endParaRPr lang="tr-TR" sz="3200" dirty="0"/>
          </a:p>
          <a:p>
            <a:r>
              <a:rPr lang="tr-TR" sz="3200" b="1" dirty="0">
                <a:solidFill>
                  <a:srgbClr val="00B050"/>
                </a:solidFill>
              </a:rPr>
              <a:t>2. </a:t>
            </a:r>
            <a:r>
              <a:rPr lang="tr-TR" sz="3200" b="1" dirty="0">
                <a:solidFill>
                  <a:srgbClr val="7030A0"/>
                </a:solidFill>
              </a:rPr>
              <a:t>Geri ödeme </a:t>
            </a:r>
            <a:r>
              <a:rPr lang="tr-TR" sz="3200" b="1" dirty="0">
                <a:solidFill>
                  <a:srgbClr val="00B050"/>
                </a:solidFill>
              </a:rPr>
              <a:t>sisteminde</a:t>
            </a:r>
            <a:r>
              <a:rPr lang="tr-TR" sz="3200" dirty="0"/>
              <a:t>:</a:t>
            </a:r>
          </a:p>
          <a:p>
            <a:r>
              <a:rPr lang="tr-TR" sz="3200" dirty="0"/>
              <a:t> ithalat esnasında </a:t>
            </a:r>
            <a:r>
              <a:rPr lang="tr-TR" sz="3200" dirty="0">
                <a:solidFill>
                  <a:srgbClr val="FF0000"/>
                </a:solidFill>
              </a:rPr>
              <a:t>vergi alınmakta </a:t>
            </a:r>
            <a:r>
              <a:rPr lang="tr-TR" sz="3200" dirty="0"/>
              <a:t>olup işlem görmüş </a:t>
            </a:r>
            <a:r>
              <a:rPr lang="tr-TR" sz="3200" dirty="0">
                <a:solidFill>
                  <a:srgbClr val="FF0000"/>
                </a:solidFill>
              </a:rPr>
              <a:t>ürünün ihracı halinde alınan vergi </a:t>
            </a:r>
            <a:r>
              <a:rPr lang="tr-TR" sz="3200" b="1" u="sng" dirty="0">
                <a:solidFill>
                  <a:srgbClr val="7030A0"/>
                </a:solidFill>
                <a:latin typeface="Arial Black" panose="020B0A04020102020204" pitchFamily="34" charset="0"/>
              </a:rPr>
              <a:t>geri ödenmektedir</a:t>
            </a:r>
            <a:r>
              <a:rPr lang="tr-TR" sz="3200" dirty="0">
                <a:solidFill>
                  <a:srgbClr val="FF0000"/>
                </a:solidFill>
              </a:rPr>
              <a:t>. </a:t>
            </a:r>
          </a:p>
        </p:txBody>
      </p:sp>
      <p:sp>
        <p:nvSpPr>
          <p:cNvPr id="4" name="Veri Yer Tutucusu 3"/>
          <p:cNvSpPr>
            <a:spLocks noGrp="1"/>
          </p:cNvSpPr>
          <p:nvPr>
            <p:ph type="dt" sz="half" idx="10"/>
          </p:nvPr>
        </p:nvSpPr>
        <p:spPr/>
        <p:txBody>
          <a:bodyPr/>
          <a:lstStyle/>
          <a:p>
            <a:fld id="{5CBBC0AD-8A55-483E-AAA5-5D167977F2C1}"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82</a:t>
            </a:fld>
            <a:endParaRPr lang="tr-TR">
              <a:solidFill>
                <a:prstClr val="black">
                  <a:tint val="75000"/>
                </a:prstClr>
              </a:solidFill>
            </a:endParaRPr>
          </a:p>
        </p:txBody>
      </p:sp>
    </p:spTree>
    <p:extLst>
      <p:ext uri="{BB962C8B-B14F-4D97-AF65-F5344CB8AC3E}">
        <p14:creationId xmlns:p14="http://schemas.microsoft.com/office/powerpoint/2010/main" val="25163936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70352E3-8086-6664-0838-0AC034B61CEF}"/>
              </a:ext>
            </a:extLst>
          </p:cNvPr>
          <p:cNvSpPr>
            <a:spLocks noGrp="1"/>
          </p:cNvSpPr>
          <p:nvPr>
            <p:ph idx="1"/>
          </p:nvPr>
        </p:nvSpPr>
        <p:spPr>
          <a:xfrm>
            <a:off x="508000" y="680720"/>
            <a:ext cx="10840720" cy="538448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1"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2. Dahilde İşleme Rejimi (</a:t>
            </a:r>
            <a:r>
              <a:rPr kumimoji="0" lang="tr-TR" sz="1600" b="1" i="0" u="none" strike="noStrike" kern="1200" cap="none" spc="0" normalizeH="0" baseline="0" noProof="0" dirty="0" err="1">
                <a:ln>
                  <a:noFill/>
                </a:ln>
                <a:solidFill>
                  <a:srgbClr val="FF0000"/>
                </a:solidFill>
                <a:effectLst/>
                <a:highlight>
                  <a:srgbClr val="FFFF00"/>
                </a:highlight>
                <a:uLnTx/>
                <a:uFillTx/>
                <a:latin typeface="Calibri" panose="020F0502020204030204"/>
                <a:ea typeface="+mn-ea"/>
                <a:cs typeface="+mn-cs"/>
              </a:rPr>
              <a:t>Inward</a:t>
            </a:r>
            <a:r>
              <a:rPr kumimoji="0" lang="tr-TR" sz="1600" b="1"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 </a:t>
            </a:r>
            <a:r>
              <a:rPr kumimoji="0" lang="tr-TR" sz="1600" b="1" i="0" u="none" strike="noStrike" kern="1200" cap="none" spc="0" normalizeH="0" baseline="0" noProof="0" dirty="0" err="1">
                <a:ln>
                  <a:noFill/>
                </a:ln>
                <a:solidFill>
                  <a:srgbClr val="FF0000"/>
                </a:solidFill>
                <a:effectLst/>
                <a:highlight>
                  <a:srgbClr val="FFFF00"/>
                </a:highlight>
                <a:uLnTx/>
                <a:uFillTx/>
                <a:latin typeface="Calibri" panose="020F0502020204030204"/>
                <a:ea typeface="+mn-ea"/>
                <a:cs typeface="+mn-cs"/>
              </a:rPr>
              <a:t>Processing</a:t>
            </a:r>
            <a:r>
              <a:rPr kumimoji="0" lang="tr-TR" sz="1600" b="0" i="0" u="none" strike="noStrike" kern="1200" cap="none" spc="0" normalizeH="0" baseline="0" noProof="0" dirty="0">
                <a:ln>
                  <a:noFill/>
                </a:ln>
                <a:solidFill>
                  <a:srgbClr val="FF0000"/>
                </a:solidFill>
                <a:effectLst/>
                <a:uLnTx/>
                <a:uFillTx/>
                <a:latin typeface="Calibri" panose="020F0502020204030204"/>
                <a:ea typeface="+mn-ea"/>
                <a:cs typeface="+mn-cs"/>
              </a:rPr>
              <a:t>);XXXXXXXXXXXXX</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highlight>
                  <a:srgbClr val="00FFFF"/>
                </a:highlight>
                <a:uLnTx/>
                <a:uFillTx/>
                <a:latin typeface="Calibri" panose="020F0502020204030204"/>
                <a:ea typeface="+mn-ea"/>
                <a:cs typeface="+mn-cs"/>
              </a:rPr>
              <a:t>1.1.Şartlı muafiyet sistemi ve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highlight>
                  <a:srgbClr val="00FFFF"/>
                </a:highlight>
                <a:uLnTx/>
                <a:uFillTx/>
                <a:latin typeface="Calibri" panose="020F0502020204030204"/>
                <a:ea typeface="+mn-ea"/>
                <a:cs typeface="+mn-cs"/>
              </a:rPr>
              <a:t>1.2.geri ödeme sistemi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uLnTx/>
                <a:uFillTx/>
                <a:latin typeface="Calibri" panose="020F0502020204030204"/>
                <a:ea typeface="+mn-ea"/>
                <a:cs typeface="+mn-cs"/>
              </a:rPr>
              <a:t>olmak üzere iki tür uygulaması vardır.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Eşyanın işlem görmüş ürünler şeklinde ihracı halinde</a:t>
            </a:r>
            <a:r>
              <a:rPr kumimoji="0" lang="tr-TR" sz="16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uLnTx/>
                <a:uFillTx/>
                <a:latin typeface="Calibri" panose="020F0502020204030204"/>
                <a:ea typeface="+mn-ea"/>
                <a:cs typeface="+mn-cs"/>
              </a:rPr>
              <a:t> bunun için alınan teminatın iade edildiği sisteme şartlı muafiyet,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6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eşyanın serbest dolaşıma girişi esnasında tahsil edilen vergilerin iade edildiği sisteme ise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1600" b="1" i="0" u="none" strike="noStrike" kern="1200" cap="none" spc="0" normalizeH="0" baseline="0" noProof="0" dirty="0">
                <a:ln>
                  <a:noFill/>
                </a:ln>
                <a:solidFill>
                  <a:srgbClr val="FF0000"/>
                </a:solidFill>
                <a:effectLst/>
                <a:highlight>
                  <a:srgbClr val="FFFF00"/>
                </a:highlight>
                <a:uLnTx/>
                <a:uFillTx/>
                <a:latin typeface="Calibri" panose="020F0502020204030204"/>
                <a:ea typeface="+mn-ea"/>
                <a:cs typeface="+mn-cs"/>
              </a:rPr>
              <a:t>geri ödeme sistemi </a:t>
            </a:r>
            <a:r>
              <a:rPr kumimoji="0" lang="tr-TR" sz="1600" b="0" i="0" u="none" strike="noStrike" kern="1200" cap="none" spc="0" normalizeH="0" baseline="0" noProof="0" dirty="0">
                <a:ln>
                  <a:noFill/>
                </a:ln>
                <a:solidFill>
                  <a:prstClr val="black"/>
                </a:solidFill>
                <a:effectLst/>
                <a:uLnTx/>
                <a:uFillTx/>
                <a:latin typeface="Calibri" panose="020F0502020204030204"/>
                <a:ea typeface="+mn-ea"/>
                <a:cs typeface="+mn-cs"/>
              </a:rPr>
              <a:t>denir.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tr-TR" sz="2800" b="0" i="0" u="none" strike="noStrike" kern="1200" cap="none" spc="0" normalizeH="0" baseline="0" noProof="0" dirty="0">
                <a:ln>
                  <a:noFill/>
                </a:ln>
                <a:solidFill>
                  <a:prstClr val="black"/>
                </a:solidFill>
                <a:effectLst/>
                <a:uLnTx/>
                <a:uFillTx/>
                <a:latin typeface="Calibri" panose="020F0502020204030204"/>
                <a:ea typeface="+mn-ea"/>
                <a:cs typeface="+mn-cs"/>
              </a:rPr>
              <a:t> Ülkemizde finansal gerekçelerle büyük çoğunlukla </a:t>
            </a:r>
            <a:r>
              <a:rPr kumimoji="0" lang="tr-TR"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şartlı muafiyet sistemi kullanılmakta</a:t>
            </a:r>
            <a:r>
              <a:rPr kumimoji="0" lang="tr-TR" sz="2800" b="0" i="0" u="none" strike="noStrike" kern="1200" cap="none" spc="0" normalizeH="0" baseline="0" noProof="0" dirty="0">
                <a:ln>
                  <a:noFill/>
                </a:ln>
                <a:solidFill>
                  <a:prstClr val="black"/>
                </a:solidFill>
                <a:effectLst/>
                <a:uLnTx/>
                <a:uFillTx/>
                <a:latin typeface="Calibri" panose="020F0502020204030204"/>
                <a:ea typeface="+mn-ea"/>
                <a:cs typeface="+mn-cs"/>
              </a:rPr>
              <a:t>, geri ödeme sistemine fazlaca başvurulmamaktadır. XXXXXXXXXXXXXXXXXXXXXXXXXXXX</a:t>
            </a:r>
          </a:p>
          <a:p>
            <a:endParaRPr lang="tr-TR" dirty="0"/>
          </a:p>
        </p:txBody>
      </p:sp>
      <p:sp>
        <p:nvSpPr>
          <p:cNvPr id="4" name="Veri Yer Tutucusu 3">
            <a:extLst>
              <a:ext uri="{FF2B5EF4-FFF2-40B4-BE49-F238E27FC236}">
                <a16:creationId xmlns:a16="http://schemas.microsoft.com/office/drawing/2014/main" id="{DFB716C7-351F-0A2B-DF0B-4BDF625707B9}"/>
              </a:ext>
            </a:extLst>
          </p:cNvPr>
          <p:cNvSpPr>
            <a:spLocks noGrp="1"/>
          </p:cNvSpPr>
          <p:nvPr>
            <p:ph type="dt" sz="half" idx="10"/>
          </p:nvPr>
        </p:nvSpPr>
        <p:spPr/>
        <p:txBody>
          <a:bodyPr/>
          <a:lstStyle/>
          <a:p>
            <a:fld id="{5CBBC0AD-8A55-483E-AAA5-5D167977F2C1}" type="datetime1">
              <a:rPr lang="tr-TR" smtClean="0">
                <a:solidFill>
                  <a:prstClr val="black">
                    <a:tint val="75000"/>
                  </a:prstClr>
                </a:solidFill>
              </a:rPr>
              <a:t>17.09.2024</a:t>
            </a:fld>
            <a:endParaRPr lang="tr-TR">
              <a:solidFill>
                <a:prstClr val="black">
                  <a:tint val="75000"/>
                </a:prstClr>
              </a:solidFill>
            </a:endParaRPr>
          </a:p>
        </p:txBody>
      </p:sp>
      <p:sp>
        <p:nvSpPr>
          <p:cNvPr id="5" name="Alt Bilgi Yer Tutucusu 4">
            <a:extLst>
              <a:ext uri="{FF2B5EF4-FFF2-40B4-BE49-F238E27FC236}">
                <a16:creationId xmlns:a16="http://schemas.microsoft.com/office/drawing/2014/main" id="{6A6EF94B-F863-13CF-D05D-76E13FD5C9BE}"/>
              </a:ext>
            </a:extLst>
          </p:cNvPr>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a:extLst>
              <a:ext uri="{FF2B5EF4-FFF2-40B4-BE49-F238E27FC236}">
                <a16:creationId xmlns:a16="http://schemas.microsoft.com/office/drawing/2014/main" id="{28ED37F0-DE69-F366-B7F7-D20B65266398}"/>
              </a:ext>
            </a:extLst>
          </p:cNvPr>
          <p:cNvSpPr>
            <a:spLocks noGrp="1"/>
          </p:cNvSpPr>
          <p:nvPr>
            <p:ph type="sldNum" sz="quarter" idx="12"/>
          </p:nvPr>
        </p:nvSpPr>
        <p:spPr/>
        <p:txBody>
          <a:bodyPr/>
          <a:lstStyle/>
          <a:p>
            <a:fld id="{DECB1C78-3B6F-4B3D-A98F-BC72D261CF61}" type="slidenum">
              <a:rPr lang="tr-TR" smtClean="0">
                <a:solidFill>
                  <a:prstClr val="black">
                    <a:tint val="75000"/>
                  </a:prstClr>
                </a:solidFill>
              </a:rPr>
              <a:pPr/>
              <a:t>83</a:t>
            </a:fld>
            <a:endParaRPr lang="tr-TR">
              <a:solidFill>
                <a:prstClr val="black">
                  <a:tint val="75000"/>
                </a:prstClr>
              </a:solidFill>
            </a:endParaRPr>
          </a:p>
        </p:txBody>
      </p:sp>
    </p:spTree>
    <p:extLst>
      <p:ext uri="{BB962C8B-B14F-4D97-AF65-F5344CB8AC3E}">
        <p14:creationId xmlns:p14="http://schemas.microsoft.com/office/powerpoint/2010/main" val="325464467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515600" cy="697193"/>
          </a:xfrm>
          <a:solidFill>
            <a:srgbClr val="FFFF00"/>
          </a:solidFill>
        </p:spPr>
        <p:txBody>
          <a:bodyPr>
            <a:normAutofit fontScale="90000"/>
          </a:bodyPr>
          <a:lstStyle/>
          <a:p>
            <a:pPr algn="ctr"/>
            <a:br>
              <a:rPr lang="tr-TR" b="1" dirty="0">
                <a:solidFill>
                  <a:srgbClr val="FF0000"/>
                </a:solidFill>
              </a:rPr>
            </a:br>
            <a:r>
              <a:rPr lang="tr-TR" b="1" dirty="0">
                <a:solidFill>
                  <a:srgbClr val="FF0000"/>
                </a:solidFill>
                <a:latin typeface="Aharoni" pitchFamily="2" charset="-79"/>
                <a:cs typeface="Aharoni" pitchFamily="2" charset="-79"/>
              </a:rPr>
              <a:t>Dahilde İşleme Rejimi (DİR)</a:t>
            </a:r>
            <a:br>
              <a:rPr lang="tr-TR" dirty="0">
                <a:latin typeface="Aharoni" pitchFamily="2" charset="-79"/>
                <a:cs typeface="Aharoni" pitchFamily="2" charset="-79"/>
              </a:rPr>
            </a:br>
            <a:endParaRPr lang="tr-TR" dirty="0">
              <a:latin typeface="Aharoni" pitchFamily="2" charset="-79"/>
              <a:cs typeface="Aharoni" pitchFamily="2" charset="-79"/>
            </a:endParaRPr>
          </a:p>
        </p:txBody>
      </p:sp>
      <p:sp>
        <p:nvSpPr>
          <p:cNvPr id="3" name="İçerik Yer Tutucusu 2"/>
          <p:cNvSpPr>
            <a:spLocks noGrp="1"/>
          </p:cNvSpPr>
          <p:nvPr>
            <p:ph idx="1"/>
          </p:nvPr>
        </p:nvSpPr>
        <p:spPr>
          <a:xfrm>
            <a:off x="632012" y="1290918"/>
            <a:ext cx="10721788" cy="5325035"/>
          </a:xfrm>
        </p:spPr>
        <p:txBody>
          <a:bodyPr>
            <a:normAutofit/>
          </a:bodyPr>
          <a:lstStyle/>
          <a:p>
            <a:r>
              <a:rPr lang="tr-TR" sz="3200" dirty="0">
                <a:solidFill>
                  <a:srgbClr val="0070C0"/>
                </a:solidFill>
              </a:rPr>
              <a:t>YURT DIŞINDAN VERGİSİZ HAMMADDE GETİRİLMESİ VEYA YURT İÇİNDEN KDV SİZ HAMMADDE TEMİNİ.</a:t>
            </a:r>
          </a:p>
          <a:p>
            <a:endParaRPr lang="tr-TR" sz="3200" dirty="0">
              <a:solidFill>
                <a:srgbClr val="0070C0"/>
              </a:solidFill>
            </a:endParaRPr>
          </a:p>
          <a:p>
            <a:r>
              <a:rPr lang="tr-TR" sz="3200" dirty="0">
                <a:solidFill>
                  <a:srgbClr val="FF0000"/>
                </a:solidFill>
              </a:rPr>
              <a:t>İhraç ürünleri üretmek için gerekli olan ve dışarıdan ithal edilen,</a:t>
            </a:r>
            <a:r>
              <a:rPr lang="tr-TR" sz="3200" dirty="0"/>
              <a:t> </a:t>
            </a:r>
          </a:p>
          <a:p>
            <a:r>
              <a:rPr lang="tr-TR" sz="3200" dirty="0"/>
              <a:t>bu yüzden de </a:t>
            </a:r>
            <a:r>
              <a:rPr lang="tr-TR" sz="3200" dirty="0">
                <a:solidFill>
                  <a:srgbClr val="00B050"/>
                </a:solidFill>
              </a:rPr>
              <a:t>ithali gümrük vergisine tabi ara mallara ya da girdilere gümrük muafiyeti getiren</a:t>
            </a:r>
            <a:r>
              <a:rPr lang="tr-TR" sz="3200" dirty="0"/>
              <a:t> </a:t>
            </a:r>
            <a:r>
              <a:rPr lang="tr-TR" sz="3200" dirty="0">
                <a:solidFill>
                  <a:srgbClr val="7030A0"/>
                </a:solidFill>
              </a:rPr>
              <a:t>bir ihracatı teşvik sistemidir</a:t>
            </a:r>
            <a:r>
              <a:rPr lang="tr-TR" sz="3200" dirty="0"/>
              <a:t>.</a:t>
            </a:r>
          </a:p>
          <a:p>
            <a:r>
              <a:rPr lang="tr-TR" sz="3200" dirty="0"/>
              <a:t> </a:t>
            </a:r>
          </a:p>
        </p:txBody>
      </p:sp>
      <p:sp>
        <p:nvSpPr>
          <p:cNvPr id="4" name="Veri Yer Tutucusu 3"/>
          <p:cNvSpPr>
            <a:spLocks noGrp="1"/>
          </p:cNvSpPr>
          <p:nvPr>
            <p:ph type="dt" sz="half" idx="10"/>
          </p:nvPr>
        </p:nvSpPr>
        <p:spPr/>
        <p:txBody>
          <a:bodyPr/>
          <a:lstStyle/>
          <a:p>
            <a:fld id="{0D9F5AD9-B335-4694-A8D9-C4773450F49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84</a:t>
            </a:fld>
            <a:endParaRPr lang="tr-TR">
              <a:solidFill>
                <a:prstClr val="black">
                  <a:tint val="75000"/>
                </a:prstClr>
              </a:solidFill>
            </a:endParaRPr>
          </a:p>
        </p:txBody>
      </p:sp>
    </p:spTree>
    <p:extLst>
      <p:ext uri="{BB962C8B-B14F-4D97-AF65-F5344CB8AC3E}">
        <p14:creationId xmlns:p14="http://schemas.microsoft.com/office/powerpoint/2010/main" val="23870553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5083" y="196948"/>
            <a:ext cx="11966917" cy="5980015"/>
          </a:xfrm>
        </p:spPr>
        <p:txBody>
          <a:bodyPr/>
          <a:lstStyle/>
          <a:p>
            <a:r>
              <a:rPr lang="tr-TR" sz="3200" dirty="0">
                <a:solidFill>
                  <a:srgbClr val="7030A0"/>
                </a:solidFill>
              </a:rPr>
              <a:t>İhracat yapmayı düşünen işletmeler</a:t>
            </a:r>
            <a:r>
              <a:rPr lang="tr-TR" sz="3200" dirty="0"/>
              <a:t>;</a:t>
            </a:r>
          </a:p>
          <a:p>
            <a:r>
              <a:rPr lang="tr-TR" sz="3200" dirty="0"/>
              <a:t> ihraç edilmesi planlanan malların üretiminde kullanılacak olan </a:t>
            </a:r>
            <a:r>
              <a:rPr lang="tr-TR" sz="3200" dirty="0">
                <a:solidFill>
                  <a:srgbClr val="00B050"/>
                </a:solidFill>
              </a:rPr>
              <a:t>hammadde, yardımcı madde, yarı mamul, mamul, ara malı ve ambalaj malzemelerinin</a:t>
            </a:r>
            <a:r>
              <a:rPr lang="tr-TR" sz="3200" dirty="0"/>
              <a:t> </a:t>
            </a:r>
            <a:r>
              <a:rPr lang="tr-TR" sz="3200" dirty="0">
                <a:latin typeface="Arial Black" panose="020B0A04020102020204" pitchFamily="34" charset="0"/>
              </a:rPr>
              <a:t>başta</a:t>
            </a:r>
            <a:r>
              <a:rPr lang="tr-TR" sz="3200" dirty="0"/>
              <a:t> değişik vergisel yüklerden muaf olmak üzere ve </a:t>
            </a:r>
            <a:r>
              <a:rPr lang="tr-TR" sz="3200" u="sng" dirty="0">
                <a:solidFill>
                  <a:srgbClr val="FF0000"/>
                </a:solidFill>
                <a:latin typeface="Algerian" panose="04020705040A02060702" pitchFamily="82" charset="0"/>
              </a:rPr>
              <a:t>devlete ihracat taahhüdünde bulunmak şartıyla</a:t>
            </a:r>
            <a:r>
              <a:rPr lang="tr-TR" sz="3200" dirty="0"/>
              <a:t>, çeşitli kolaylıklar ve teşviklerden yararlanabilirler.</a:t>
            </a:r>
          </a:p>
          <a:p>
            <a:endParaRPr lang="tr-TR" sz="3200" dirty="0"/>
          </a:p>
          <a:p>
            <a:r>
              <a:rPr lang="tr-TR" sz="3200" dirty="0"/>
              <a:t>Teşviklerden yararlanabilmek için </a:t>
            </a:r>
            <a:r>
              <a:rPr lang="tr-TR" sz="3200" dirty="0">
                <a:hlinkClick r:id="rId2" tooltip="Dahilde İşleme İzin Belgesi (sayfa mevcut değil)"/>
              </a:rPr>
              <a:t>Dahilde İşleme İzin Belgesi</a:t>
            </a:r>
            <a:r>
              <a:rPr lang="tr-TR" sz="3200" dirty="0"/>
              <a:t> alınması zorunludur.</a:t>
            </a:r>
          </a:p>
          <a:p>
            <a:r>
              <a:rPr lang="tr-TR" dirty="0"/>
              <a:t> </a:t>
            </a:r>
          </a:p>
          <a:p>
            <a:endParaRPr lang="tr-TR" dirty="0"/>
          </a:p>
        </p:txBody>
      </p:sp>
      <p:sp>
        <p:nvSpPr>
          <p:cNvPr id="4" name="Veri Yer Tutucusu 3"/>
          <p:cNvSpPr>
            <a:spLocks noGrp="1"/>
          </p:cNvSpPr>
          <p:nvPr>
            <p:ph type="dt" sz="half" idx="10"/>
          </p:nvPr>
        </p:nvSpPr>
        <p:spPr/>
        <p:txBody>
          <a:bodyPr/>
          <a:lstStyle/>
          <a:p>
            <a:fld id="{B46413F0-7FE7-4600-9AB9-A9B95763D024}"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85</a:t>
            </a:fld>
            <a:endParaRPr lang="tr-TR">
              <a:solidFill>
                <a:prstClr val="black">
                  <a:tint val="75000"/>
                </a:prstClr>
              </a:solidFill>
            </a:endParaRPr>
          </a:p>
        </p:txBody>
      </p:sp>
    </p:spTree>
    <p:extLst>
      <p:ext uri="{BB962C8B-B14F-4D97-AF65-F5344CB8AC3E}">
        <p14:creationId xmlns:p14="http://schemas.microsoft.com/office/powerpoint/2010/main" val="26820692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30306" y="365126"/>
            <a:ext cx="11349318" cy="925792"/>
          </a:xfrm>
          <a:solidFill>
            <a:srgbClr val="FFFF00"/>
          </a:solidFill>
        </p:spPr>
        <p:txBody>
          <a:bodyPr>
            <a:normAutofit fontScale="90000"/>
          </a:bodyPr>
          <a:lstStyle/>
          <a:p>
            <a:pPr algn="ctr"/>
            <a:r>
              <a:rPr lang="tr-TR" b="1" dirty="0">
                <a:solidFill>
                  <a:srgbClr val="FF0000"/>
                </a:solidFill>
              </a:rPr>
              <a:t>Dahilde İşleme İzin Belgesi ile elde edilen avantajlar</a:t>
            </a:r>
          </a:p>
        </p:txBody>
      </p:sp>
      <p:sp>
        <p:nvSpPr>
          <p:cNvPr id="3" name="İçerik Yer Tutucusu 2"/>
          <p:cNvSpPr>
            <a:spLocks noGrp="1"/>
          </p:cNvSpPr>
          <p:nvPr>
            <p:ph idx="1"/>
          </p:nvPr>
        </p:nvSpPr>
        <p:spPr>
          <a:xfrm>
            <a:off x="268941" y="1438834"/>
            <a:ext cx="11789709" cy="5190565"/>
          </a:xfrm>
        </p:spPr>
        <p:txBody>
          <a:bodyPr>
            <a:normAutofit/>
          </a:bodyPr>
          <a:lstStyle/>
          <a:p>
            <a:r>
              <a:rPr lang="tr-TR" sz="3200" dirty="0"/>
              <a:t>İhracat taahhüdünü üçüncü ülkelere yapılan ihracatla yerine getirmek şartı ile;</a:t>
            </a:r>
          </a:p>
          <a:p>
            <a:r>
              <a:rPr lang="tr-TR" sz="3200" dirty="0"/>
              <a:t> </a:t>
            </a:r>
            <a:r>
              <a:rPr lang="tr-TR" sz="3200" dirty="0">
                <a:solidFill>
                  <a:srgbClr val="00B050"/>
                </a:solidFill>
              </a:rPr>
              <a:t>ithalatta </a:t>
            </a:r>
            <a:r>
              <a:rPr lang="tr-TR" sz="3200" u="sng" dirty="0">
                <a:solidFill>
                  <a:srgbClr val="FF0000"/>
                </a:solidFill>
              </a:rPr>
              <a:t>kota ve gözetim önlemlerinden </a:t>
            </a:r>
            <a:r>
              <a:rPr lang="tr-TR" sz="3200" dirty="0">
                <a:solidFill>
                  <a:srgbClr val="00B050"/>
                </a:solidFill>
              </a:rPr>
              <a:t>muafiyet</a:t>
            </a:r>
            <a:r>
              <a:rPr lang="tr-TR" sz="3200" dirty="0"/>
              <a:t>,</a:t>
            </a:r>
          </a:p>
          <a:p>
            <a:r>
              <a:rPr lang="tr-TR" sz="4000" dirty="0"/>
              <a:t>Üçüncü ülkelerden yapılan ithalatta </a:t>
            </a:r>
            <a:r>
              <a:rPr lang="tr-TR" sz="4000" dirty="0">
                <a:solidFill>
                  <a:srgbClr val="FF0000"/>
                </a:solidFill>
              </a:rPr>
              <a:t>gümrük vergileri, KDV ve diğer vergi, resim ve harçlardan muafiyet</a:t>
            </a:r>
            <a:r>
              <a:rPr lang="tr-TR" sz="3200" dirty="0">
                <a:solidFill>
                  <a:srgbClr val="FF0000"/>
                </a:solidFill>
              </a:rPr>
              <a:t>,</a:t>
            </a:r>
          </a:p>
          <a:p>
            <a:r>
              <a:rPr lang="tr-TR" sz="3200" dirty="0"/>
              <a:t>İhracat sayılan satış ve teslimler ile ilgili olarak </a:t>
            </a:r>
            <a:r>
              <a:rPr lang="tr-TR" sz="3200" dirty="0">
                <a:solidFill>
                  <a:srgbClr val="FF0000"/>
                </a:solidFill>
              </a:rPr>
              <a:t>gümrük vergisi muafiyetli ithalat,</a:t>
            </a:r>
          </a:p>
          <a:p>
            <a:r>
              <a:rPr lang="tr-TR" sz="3200" dirty="0">
                <a:hlinkClick r:id="rId2" tooltip="Avrupa Birliği"/>
              </a:rPr>
              <a:t>Avrupa Birliği</a:t>
            </a:r>
            <a:r>
              <a:rPr lang="tr-TR" sz="3200" dirty="0"/>
              <a:t> (AB) ülkelerinden ithalde KDV ve diğer vergi, resim ve harçlardan muafiyet,</a:t>
            </a:r>
          </a:p>
          <a:p>
            <a:endParaRPr lang="tr-TR" dirty="0"/>
          </a:p>
        </p:txBody>
      </p:sp>
      <p:sp>
        <p:nvSpPr>
          <p:cNvPr id="4" name="Veri Yer Tutucusu 3"/>
          <p:cNvSpPr>
            <a:spLocks noGrp="1"/>
          </p:cNvSpPr>
          <p:nvPr>
            <p:ph type="dt" sz="half" idx="10"/>
          </p:nvPr>
        </p:nvSpPr>
        <p:spPr/>
        <p:txBody>
          <a:bodyPr/>
          <a:lstStyle/>
          <a:p>
            <a:fld id="{5A5F16B9-0D8B-47DF-9668-68C602381503}"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86</a:t>
            </a:fld>
            <a:endParaRPr lang="tr-TR">
              <a:solidFill>
                <a:prstClr val="black">
                  <a:tint val="75000"/>
                </a:prstClr>
              </a:solidFill>
            </a:endParaRPr>
          </a:p>
        </p:txBody>
      </p:sp>
    </p:spTree>
    <p:extLst>
      <p:ext uri="{BB962C8B-B14F-4D97-AF65-F5344CB8AC3E}">
        <p14:creationId xmlns:p14="http://schemas.microsoft.com/office/powerpoint/2010/main" val="139244682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30306" y="365126"/>
            <a:ext cx="11349318" cy="925792"/>
          </a:xfrm>
        </p:spPr>
        <p:txBody>
          <a:bodyPr>
            <a:normAutofit fontScale="90000"/>
          </a:bodyPr>
          <a:lstStyle/>
          <a:p>
            <a:pPr algn="ctr"/>
            <a:r>
              <a:rPr lang="tr-TR" b="1" dirty="0">
                <a:solidFill>
                  <a:srgbClr val="FF0000"/>
                </a:solidFill>
              </a:rPr>
              <a:t>Dahilde İşleme İzin Belgesi ile elde edilen avantajlar</a:t>
            </a:r>
          </a:p>
        </p:txBody>
      </p:sp>
      <p:sp>
        <p:nvSpPr>
          <p:cNvPr id="3" name="İçerik Yer Tutucusu 2"/>
          <p:cNvSpPr>
            <a:spLocks noGrp="1"/>
          </p:cNvSpPr>
          <p:nvPr>
            <p:ph idx="1"/>
          </p:nvPr>
        </p:nvSpPr>
        <p:spPr>
          <a:xfrm>
            <a:off x="268941" y="1438834"/>
            <a:ext cx="11497235" cy="5190565"/>
          </a:xfrm>
        </p:spPr>
        <p:txBody>
          <a:bodyPr>
            <a:normAutofit/>
          </a:bodyPr>
          <a:lstStyle/>
          <a:p>
            <a:r>
              <a:rPr lang="tr-TR" sz="3200" dirty="0">
                <a:solidFill>
                  <a:srgbClr val="00B050"/>
                </a:solidFill>
              </a:rPr>
              <a:t>Dış Ticarette Standardizasyon ve Teknik Düzenlemeler mevzuatına tabi olmama,</a:t>
            </a:r>
          </a:p>
          <a:p>
            <a:r>
              <a:rPr lang="tr-TR" sz="3200" dirty="0">
                <a:solidFill>
                  <a:srgbClr val="00B050"/>
                </a:solidFill>
              </a:rPr>
              <a:t>Ödenmiş vergilerin geri alınması olanağı ve</a:t>
            </a:r>
          </a:p>
          <a:p>
            <a:r>
              <a:rPr lang="tr-TR" sz="3200" dirty="0">
                <a:solidFill>
                  <a:srgbClr val="00B050"/>
                </a:solidFill>
              </a:rPr>
              <a:t>Eşdeğer eşya kullanımına olanak verilmesidir.</a:t>
            </a:r>
          </a:p>
          <a:p>
            <a:r>
              <a:rPr lang="tr-TR" sz="3200" dirty="0">
                <a:solidFill>
                  <a:srgbClr val="0070C0"/>
                </a:solidFill>
              </a:rPr>
              <a:t>gümrük vergisi, KDV, ÖTV, KKDF, damga vergisi ve</a:t>
            </a:r>
          </a:p>
          <a:p>
            <a:r>
              <a:rPr lang="tr-TR" sz="3200" dirty="0">
                <a:solidFill>
                  <a:srgbClr val="0070C0"/>
                </a:solidFill>
              </a:rPr>
              <a:t>harç ödenmemesi nedeniyle özellikle ithalatçı-imalatçı-ihracatçı bir firmanın dâhilde işleme rejimini kullanması yararınadır</a:t>
            </a:r>
          </a:p>
          <a:p>
            <a:endParaRPr lang="tr-TR" dirty="0"/>
          </a:p>
        </p:txBody>
      </p:sp>
      <p:sp>
        <p:nvSpPr>
          <p:cNvPr id="4" name="Veri Yer Tutucusu 3"/>
          <p:cNvSpPr>
            <a:spLocks noGrp="1"/>
          </p:cNvSpPr>
          <p:nvPr>
            <p:ph type="dt" sz="half" idx="10"/>
          </p:nvPr>
        </p:nvSpPr>
        <p:spPr/>
        <p:txBody>
          <a:bodyPr/>
          <a:lstStyle/>
          <a:p>
            <a:fld id="{24BCB44E-0722-441B-9AA7-1B11D1AC9391}"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87</a:t>
            </a:fld>
            <a:endParaRPr lang="tr-TR">
              <a:solidFill>
                <a:prstClr val="black">
                  <a:tint val="75000"/>
                </a:prstClr>
              </a:solidFill>
            </a:endParaRPr>
          </a:p>
        </p:txBody>
      </p:sp>
    </p:spTree>
    <p:extLst>
      <p:ext uri="{BB962C8B-B14F-4D97-AF65-F5344CB8AC3E}">
        <p14:creationId xmlns:p14="http://schemas.microsoft.com/office/powerpoint/2010/main" val="31764890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460500"/>
          </a:xfrm>
          <a:solidFill>
            <a:schemeClr val="accent2">
              <a:lumMod val="20000"/>
              <a:lumOff val="80000"/>
            </a:schemeClr>
          </a:solidFill>
        </p:spPr>
        <p:txBody>
          <a:bodyPr>
            <a:normAutofit fontScale="90000"/>
          </a:bodyPr>
          <a:lstStyle/>
          <a:p>
            <a:pPr algn="ctr"/>
            <a:br>
              <a:rPr lang="tr-TR" b="1" dirty="0"/>
            </a:br>
            <a:br>
              <a:rPr lang="tr-TR" b="1" dirty="0"/>
            </a:br>
            <a:r>
              <a:rPr lang="tr-TR" b="1" dirty="0"/>
              <a:t>İKİNCİ BÖLÜM </a:t>
            </a:r>
            <a:br>
              <a:rPr lang="tr-TR" b="1" dirty="0"/>
            </a:br>
            <a:r>
              <a:rPr lang="tr-TR" b="1" dirty="0">
                <a:solidFill>
                  <a:srgbClr val="0070C0"/>
                </a:solidFill>
              </a:rPr>
              <a:t>DÖRDÜNCÜ AYIRIM</a:t>
            </a:r>
            <a:br>
              <a:rPr lang="tr-TR" b="1" dirty="0">
                <a:solidFill>
                  <a:srgbClr val="0070C0"/>
                </a:solidFill>
              </a:rPr>
            </a:b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p:txBody>
          <a:bodyPr>
            <a:normAutofit/>
          </a:bodyPr>
          <a:lstStyle/>
          <a:p>
            <a:pPr algn="ctr"/>
            <a:r>
              <a:rPr lang="tr-TR" sz="4800" b="1" dirty="0"/>
              <a:t>Bilgi</a:t>
            </a:r>
            <a:endParaRPr lang="tr-TR" sz="4800" dirty="0"/>
          </a:p>
        </p:txBody>
      </p:sp>
      <p:sp>
        <p:nvSpPr>
          <p:cNvPr id="4" name="Veri Yer Tutucusu 3"/>
          <p:cNvSpPr>
            <a:spLocks noGrp="1"/>
          </p:cNvSpPr>
          <p:nvPr>
            <p:ph type="dt" sz="half" idx="10"/>
          </p:nvPr>
        </p:nvSpPr>
        <p:spPr/>
        <p:txBody>
          <a:bodyPr/>
          <a:lstStyle/>
          <a:p>
            <a:fld id="{19B2D5C0-8309-4D44-9668-CB005D3ECB4E}"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88</a:t>
            </a:fld>
            <a:endParaRPr lang="tr-TR">
              <a:solidFill>
                <a:prstClr val="black">
                  <a:tint val="75000"/>
                </a:prstClr>
              </a:solidFill>
            </a:endParaRPr>
          </a:p>
        </p:txBody>
      </p:sp>
    </p:spTree>
    <p:extLst>
      <p:ext uri="{BB962C8B-B14F-4D97-AF65-F5344CB8AC3E}">
        <p14:creationId xmlns:p14="http://schemas.microsoft.com/office/powerpoint/2010/main" val="389326076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rPr>
              <a:t>2019 değişiklik (taslak)</a:t>
            </a:r>
          </a:p>
        </p:txBody>
      </p:sp>
      <p:sp>
        <p:nvSpPr>
          <p:cNvPr id="3" name="İçerik Yer Tutucusu 2"/>
          <p:cNvSpPr>
            <a:spLocks noGrp="1"/>
          </p:cNvSpPr>
          <p:nvPr>
            <p:ph idx="1"/>
          </p:nvPr>
        </p:nvSpPr>
        <p:spPr>
          <a:xfrm>
            <a:off x="257175" y="1825625"/>
            <a:ext cx="11615738" cy="4351338"/>
          </a:xfrm>
        </p:spPr>
        <p:txBody>
          <a:bodyPr/>
          <a:lstStyle/>
          <a:p>
            <a:r>
              <a:rPr lang="tr-TR" dirty="0"/>
              <a:t>Yeni Gümrük Kanunu taslağı ile ilgili açıklamalarımızın son hali ekte olup, 4458 Sayılı Kanunda yapılması düşünülen değişiklikler ile ilgili açıklamalar aşağıdadır.</a:t>
            </a:r>
          </a:p>
          <a:p>
            <a:r>
              <a:rPr lang="tr-TR" dirty="0"/>
              <a:t>--11. maddede yapılan değişiklikle, gümrük idaresinin talebi doğrultusunda </a:t>
            </a:r>
            <a:r>
              <a:rPr lang="tr-TR" b="1" dirty="0">
                <a:solidFill>
                  <a:srgbClr val="7030A0"/>
                </a:solidFill>
              </a:rPr>
              <a:t>gümrük işlemleri ile ilgili olarak bilgi verilmesi </a:t>
            </a:r>
            <a:r>
              <a:rPr lang="tr-TR" dirty="0"/>
              <a:t>gerektiği durumlarda </a:t>
            </a:r>
            <a:r>
              <a:rPr lang="tr-TR" b="1" dirty="0"/>
              <a:t>‘’ </a:t>
            </a:r>
            <a:r>
              <a:rPr lang="tr-TR" b="1" dirty="0">
                <a:solidFill>
                  <a:srgbClr val="FF0000"/>
                </a:solidFill>
              </a:rPr>
              <a:t>gerekli her türlü bilgi, belge ve bunlara ait her türlü ortamdaki kayıtların, bu kayıtlara erişimi sağlamak veya okunabilir hale getirmek için gerekli tüm bilgilerin ve şifrelerin’’</a:t>
            </a:r>
            <a:r>
              <a:rPr lang="tr-TR" dirty="0">
                <a:solidFill>
                  <a:srgbClr val="FF0000"/>
                </a:solidFill>
              </a:rPr>
              <a:t>, verilmesi zorunluluğu getirilmektedir</a:t>
            </a:r>
            <a:r>
              <a:rPr lang="tr-TR" dirty="0"/>
              <a:t>.</a:t>
            </a:r>
          </a:p>
          <a:p>
            <a:endParaRPr lang="tr-TR" dirty="0"/>
          </a:p>
        </p:txBody>
      </p:sp>
      <p:sp>
        <p:nvSpPr>
          <p:cNvPr id="4" name="Veri Yer Tutucusu 3"/>
          <p:cNvSpPr>
            <a:spLocks noGrp="1"/>
          </p:cNvSpPr>
          <p:nvPr>
            <p:ph type="dt" sz="half" idx="10"/>
          </p:nvPr>
        </p:nvSpPr>
        <p:spPr/>
        <p:txBody>
          <a:bodyPr/>
          <a:lstStyle/>
          <a:p>
            <a:fld id="{5CBBC0AD-8A55-483E-AAA5-5D167977F2C1}"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89</a:t>
            </a:fld>
            <a:endParaRPr lang="tr-TR">
              <a:solidFill>
                <a:prstClr val="black">
                  <a:tint val="75000"/>
                </a:prstClr>
              </a:solidFill>
            </a:endParaRPr>
          </a:p>
        </p:txBody>
      </p:sp>
    </p:spTree>
    <p:extLst>
      <p:ext uri="{BB962C8B-B14F-4D97-AF65-F5344CB8AC3E}">
        <p14:creationId xmlns:p14="http://schemas.microsoft.com/office/powerpoint/2010/main" val="142259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8655" y="374073"/>
            <a:ext cx="11035145" cy="6012872"/>
          </a:xfrm>
        </p:spPr>
        <p:txBody>
          <a:bodyPr/>
          <a:lstStyle/>
          <a:p>
            <a:r>
              <a:rPr lang="tr-TR" sz="3200" b="1" dirty="0">
                <a:solidFill>
                  <a:srgbClr val="FF0000"/>
                </a:solidFill>
              </a:rPr>
              <a:t>j) Veri işleme tekniği deyimi</a:t>
            </a:r>
            <a:r>
              <a:rPr lang="tr-TR" sz="3200" dirty="0"/>
              <a:t>, </a:t>
            </a:r>
          </a:p>
          <a:p>
            <a:r>
              <a:rPr lang="tr-TR" sz="3200" dirty="0"/>
              <a:t>elektronik veri değişimi standart mesajlarının gümrük idareleri ile değişimini ve/veya </a:t>
            </a:r>
            <a:r>
              <a:rPr lang="tr-TR" sz="3200" dirty="0">
                <a:solidFill>
                  <a:srgbClr val="00B050"/>
                </a:solidFill>
              </a:rPr>
              <a:t>gümrük işlemlerinin tamamlanması için </a:t>
            </a:r>
            <a:r>
              <a:rPr lang="tr-TR" sz="3200" u="sng" dirty="0">
                <a:solidFill>
                  <a:srgbClr val="0070C0"/>
                </a:solidFill>
              </a:rPr>
              <a:t>gerekli bilgilerin gümrük idaresinin bilgisayar sistemine girilmesini, </a:t>
            </a:r>
          </a:p>
          <a:p>
            <a:r>
              <a:rPr lang="tr-TR" sz="3200" b="1" dirty="0">
                <a:solidFill>
                  <a:srgbClr val="FF0000"/>
                </a:solidFill>
              </a:rPr>
              <a:t>k) Bilgisayar sistemi bulunan gümrük idareleri deyimi</a:t>
            </a:r>
            <a:r>
              <a:rPr lang="tr-TR" sz="3200" dirty="0"/>
              <a:t>,</a:t>
            </a:r>
          </a:p>
          <a:p>
            <a:r>
              <a:rPr lang="tr-TR" sz="3200" dirty="0"/>
              <a:t> BİLGE (Bilgisayarlı Gümrük Etkinlikleri) yazılımının çalıştığı gümrük idarelerini,</a:t>
            </a:r>
          </a:p>
          <a:p>
            <a:r>
              <a:rPr lang="tr-TR" sz="3200" dirty="0"/>
              <a:t>	İfade eder.</a:t>
            </a:r>
          </a:p>
          <a:p>
            <a:endParaRPr lang="tr-TR" dirty="0"/>
          </a:p>
        </p:txBody>
      </p:sp>
      <p:sp>
        <p:nvSpPr>
          <p:cNvPr id="4" name="Veri Yer Tutucusu 3"/>
          <p:cNvSpPr>
            <a:spLocks noGrp="1"/>
          </p:cNvSpPr>
          <p:nvPr>
            <p:ph type="dt" sz="half" idx="10"/>
          </p:nvPr>
        </p:nvSpPr>
        <p:spPr/>
        <p:txBody>
          <a:bodyPr/>
          <a:lstStyle/>
          <a:p>
            <a:fld id="{07F3D848-2653-4614-82C1-35C5D7B48144}"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a:t>
            </a:fld>
            <a:endParaRPr lang="tr-TR">
              <a:solidFill>
                <a:prstClr val="black">
                  <a:tint val="75000"/>
                </a:prstClr>
              </a:solidFill>
            </a:endParaRPr>
          </a:p>
        </p:txBody>
      </p:sp>
    </p:spTree>
    <p:extLst>
      <p:ext uri="{BB962C8B-B14F-4D97-AF65-F5344CB8AC3E}">
        <p14:creationId xmlns:p14="http://schemas.microsoft.com/office/powerpoint/2010/main" val="40154800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4911"/>
            <a:ext cx="12192000" cy="6580682"/>
          </a:xfrm>
        </p:spPr>
        <p:txBody>
          <a:bodyPr>
            <a:normAutofit/>
          </a:bodyPr>
          <a:lstStyle/>
          <a:p>
            <a:pPr algn="ctr"/>
            <a:r>
              <a:rPr lang="tr-TR" sz="3600" b="1" dirty="0">
                <a:solidFill>
                  <a:srgbClr val="FF0000"/>
                </a:solidFill>
              </a:rPr>
              <a:t>Bilgi talebi</a:t>
            </a:r>
            <a:endParaRPr lang="tr-TR" sz="3600" dirty="0">
              <a:solidFill>
                <a:srgbClr val="FF0000"/>
              </a:solidFill>
            </a:endParaRPr>
          </a:p>
          <a:p>
            <a:pPr marL="0" indent="0">
              <a:buNone/>
            </a:pPr>
            <a:endParaRPr lang="tr-TR" dirty="0"/>
          </a:p>
          <a:p>
            <a:r>
              <a:rPr lang="tr-TR" b="1" dirty="0"/>
              <a:t>	</a:t>
            </a:r>
            <a:r>
              <a:rPr lang="tr-TR" sz="3200" b="1" dirty="0"/>
              <a:t>Madde 13-</a:t>
            </a:r>
            <a:r>
              <a:rPr lang="tr-TR" sz="3200" dirty="0"/>
              <a:t> </a:t>
            </a:r>
            <a:r>
              <a:rPr lang="tr-TR" sz="3200" dirty="0">
                <a:solidFill>
                  <a:srgbClr val="00B0F0"/>
                </a:solidFill>
              </a:rPr>
              <a:t>Kişiler gümrük idarelerinden </a:t>
            </a:r>
            <a:r>
              <a:rPr lang="tr-TR" sz="3200" dirty="0">
                <a:solidFill>
                  <a:srgbClr val="00B050"/>
                </a:solidFill>
              </a:rPr>
              <a:t>gümrük mevzuatının uygulanması hakkında </a:t>
            </a:r>
            <a:r>
              <a:rPr lang="tr-TR" sz="3200" dirty="0"/>
              <a:t>bilgi talep edebilirler.</a:t>
            </a:r>
          </a:p>
          <a:p>
            <a:r>
              <a:rPr lang="tr-TR" sz="3200" dirty="0"/>
              <a:t>	</a:t>
            </a:r>
            <a:r>
              <a:rPr lang="tr-TR" sz="3200" b="1" u="sng" dirty="0">
                <a:solidFill>
                  <a:srgbClr val="FF0000"/>
                </a:solidFill>
              </a:rPr>
              <a:t>Ancak bu tür bir talep</a:t>
            </a:r>
            <a:r>
              <a:rPr lang="tr-TR" sz="3200" u="sng" dirty="0">
                <a:solidFill>
                  <a:srgbClr val="C00000"/>
                </a:solidFill>
              </a:rPr>
              <a:t>, </a:t>
            </a:r>
            <a:r>
              <a:rPr lang="tr-TR" sz="3200" u="sng" dirty="0">
                <a:solidFill>
                  <a:srgbClr val="00B050"/>
                </a:solidFill>
              </a:rPr>
              <a:t>fiilen tasarlanan bir ithalat ya da ihracat işlemine dayanmıyorsa </a:t>
            </a:r>
            <a:r>
              <a:rPr lang="tr-TR" sz="3200" u="sng" dirty="0">
                <a:solidFill>
                  <a:srgbClr val="C00000"/>
                </a:solidFill>
              </a:rPr>
              <a:t>reddedilebilir.</a:t>
            </a:r>
          </a:p>
          <a:p>
            <a:r>
              <a:rPr lang="tr-TR" sz="3200" dirty="0"/>
              <a:t>	</a:t>
            </a:r>
            <a:r>
              <a:rPr lang="tr-TR" sz="3200" b="1" dirty="0"/>
              <a:t>Bilgiler talep edene ücretsiz olarak verilir</a:t>
            </a:r>
            <a:r>
              <a:rPr lang="tr-TR" sz="3200" dirty="0"/>
              <a:t>. </a:t>
            </a:r>
          </a:p>
          <a:p>
            <a:r>
              <a:rPr lang="tr-TR" sz="3200" i="1" dirty="0"/>
              <a:t>Bununla birlikte, özellikle eşyanın tahlili veya ekspertizi ya da talep edene geri gönderilmesi nedeniyle gümrük idarelerince yapılan masraflar talepte bulunan tarafından karşılanır. </a:t>
            </a:r>
          </a:p>
          <a:p>
            <a:endParaRPr lang="tr-TR" i="1" dirty="0"/>
          </a:p>
        </p:txBody>
      </p:sp>
      <p:sp>
        <p:nvSpPr>
          <p:cNvPr id="2" name="Veri Yer Tutucusu 1"/>
          <p:cNvSpPr>
            <a:spLocks noGrp="1"/>
          </p:cNvSpPr>
          <p:nvPr>
            <p:ph type="dt" sz="half" idx="10"/>
          </p:nvPr>
        </p:nvSpPr>
        <p:spPr/>
        <p:txBody>
          <a:bodyPr/>
          <a:lstStyle/>
          <a:p>
            <a:fld id="{73ACEEA0-3458-4403-8EBF-BEDF62EB8660}" type="datetime1">
              <a:rPr lang="tr-TR" smtClean="0">
                <a:solidFill>
                  <a:prstClr val="black">
                    <a:tint val="75000"/>
                  </a:prstClr>
                </a:solidFill>
              </a:rPr>
              <a:t>17.09.2024</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r>
              <a:rPr lang="tr-TR">
                <a:solidFill>
                  <a:prstClr val="black">
                    <a:tint val="75000"/>
                  </a:prstClr>
                </a:solidFill>
              </a:rPr>
              <a:t>osenses@trabzon.edu.tr</a:t>
            </a:r>
          </a:p>
        </p:txBody>
      </p:sp>
      <p:sp>
        <p:nvSpPr>
          <p:cNvPr id="5" name="Slayt Numarası Yer Tutucusu 4"/>
          <p:cNvSpPr>
            <a:spLocks noGrp="1"/>
          </p:cNvSpPr>
          <p:nvPr>
            <p:ph type="sldNum" sz="quarter" idx="12"/>
          </p:nvPr>
        </p:nvSpPr>
        <p:spPr/>
        <p:txBody>
          <a:bodyPr/>
          <a:lstStyle/>
          <a:p>
            <a:fld id="{DECB1C78-3B6F-4B3D-A98F-BC72D261CF61}" type="slidenum">
              <a:rPr lang="tr-TR" smtClean="0">
                <a:solidFill>
                  <a:prstClr val="black">
                    <a:tint val="75000"/>
                  </a:prstClr>
                </a:solidFill>
              </a:rPr>
              <a:pPr/>
              <a:t>90</a:t>
            </a:fld>
            <a:endParaRPr lang="tr-TR">
              <a:solidFill>
                <a:prstClr val="black">
                  <a:tint val="75000"/>
                </a:prstClr>
              </a:solidFill>
            </a:endParaRPr>
          </a:p>
        </p:txBody>
      </p:sp>
    </p:spTree>
    <p:extLst>
      <p:ext uri="{BB962C8B-B14F-4D97-AF65-F5344CB8AC3E}">
        <p14:creationId xmlns:p14="http://schemas.microsoft.com/office/powerpoint/2010/main" val="8893553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2047" y="524435"/>
            <a:ext cx="11645153" cy="6118412"/>
          </a:xfrm>
        </p:spPr>
        <p:txBody>
          <a:bodyPr/>
          <a:lstStyle/>
          <a:p>
            <a:pPr algn="ctr"/>
            <a:r>
              <a:rPr lang="tr-TR" sz="3600" b="1" dirty="0">
                <a:solidFill>
                  <a:srgbClr val="FF0000"/>
                </a:solidFill>
              </a:rPr>
              <a:t>Bilgi verme yükümlülüğü</a:t>
            </a:r>
            <a:endParaRPr lang="tr-TR" sz="3600" dirty="0">
              <a:solidFill>
                <a:srgbClr val="FF0000"/>
              </a:solidFill>
            </a:endParaRPr>
          </a:p>
          <a:p>
            <a:pPr marL="0" indent="0">
              <a:buNone/>
            </a:pPr>
            <a:r>
              <a:rPr lang="tr-TR" b="1" dirty="0"/>
              <a:t> 	</a:t>
            </a:r>
            <a:r>
              <a:rPr lang="tr-TR" sz="3200" b="1" dirty="0"/>
              <a:t>Madde 14-</a:t>
            </a:r>
            <a:r>
              <a:rPr lang="tr-TR" sz="3200" dirty="0"/>
              <a:t> </a:t>
            </a:r>
            <a:r>
              <a:rPr lang="tr-TR" sz="3200" dirty="0">
                <a:solidFill>
                  <a:srgbClr val="00B0F0"/>
                </a:solidFill>
              </a:rPr>
              <a:t>Gümrük işlemleriyle doğrudan veya dolaylı olarak ilgili bulunan kişiler, </a:t>
            </a:r>
          </a:p>
          <a:p>
            <a:r>
              <a:rPr lang="tr-TR" sz="3200" dirty="0"/>
              <a:t>gümrük idarelerinin talebi üzerine, </a:t>
            </a:r>
          </a:p>
          <a:p>
            <a:r>
              <a:rPr lang="tr-TR" sz="3200" dirty="0"/>
              <a:t>gümrük işlemleriyle sınırlı olmak kaydıyla,</a:t>
            </a:r>
          </a:p>
          <a:p>
            <a:r>
              <a:rPr lang="tr-TR" sz="3200" dirty="0"/>
              <a:t> Gümrük Kanununun belge ve bilgi saklanması için öngördüğü süreler içinde,</a:t>
            </a:r>
          </a:p>
          <a:p>
            <a:r>
              <a:rPr lang="tr-TR" sz="3200" dirty="0"/>
              <a:t> </a:t>
            </a:r>
            <a:r>
              <a:rPr lang="tr-TR" sz="3200" dirty="0">
                <a:solidFill>
                  <a:srgbClr val="00B0F0"/>
                </a:solidFill>
              </a:rPr>
              <a:t>faturalar, proforma faturalar, alım satım sözleşmeleri, ithal ya da ihraç eşyasına ilişkin muhasebe kayıtları gibi beyanı destekleyen </a:t>
            </a:r>
            <a:r>
              <a:rPr lang="tr-TR" sz="3200" b="1" dirty="0">
                <a:solidFill>
                  <a:srgbClr val="FF0000"/>
                </a:solidFill>
              </a:rPr>
              <a:t>bütün belge ve bilgileri vermek ve her türlü yardımı sağlamakla yükümlüdür.</a:t>
            </a:r>
          </a:p>
          <a:p>
            <a:endParaRPr lang="tr-TR" dirty="0"/>
          </a:p>
        </p:txBody>
      </p:sp>
      <p:sp>
        <p:nvSpPr>
          <p:cNvPr id="4" name="Veri Yer Tutucusu 3"/>
          <p:cNvSpPr>
            <a:spLocks noGrp="1"/>
          </p:cNvSpPr>
          <p:nvPr>
            <p:ph type="dt" sz="half" idx="10"/>
          </p:nvPr>
        </p:nvSpPr>
        <p:spPr/>
        <p:txBody>
          <a:bodyPr/>
          <a:lstStyle/>
          <a:p>
            <a:fld id="{609E479F-75A7-45A1-A440-132127C1E3BF}"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91</a:t>
            </a:fld>
            <a:endParaRPr lang="tr-TR">
              <a:solidFill>
                <a:prstClr val="black">
                  <a:tint val="75000"/>
                </a:prstClr>
              </a:solidFill>
            </a:endParaRPr>
          </a:p>
        </p:txBody>
      </p:sp>
    </p:spTree>
    <p:extLst>
      <p:ext uri="{BB962C8B-B14F-4D97-AF65-F5344CB8AC3E}">
        <p14:creationId xmlns:p14="http://schemas.microsoft.com/office/powerpoint/2010/main" val="11820554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49624" y="443753"/>
            <a:ext cx="11004176" cy="5733210"/>
          </a:xfrm>
        </p:spPr>
        <p:txBody>
          <a:bodyPr>
            <a:normAutofit/>
          </a:bodyPr>
          <a:lstStyle/>
          <a:p>
            <a:r>
              <a:rPr lang="tr-TR" sz="3200" dirty="0">
                <a:solidFill>
                  <a:srgbClr val="7030A0"/>
                </a:solidFill>
              </a:rPr>
              <a:t>Kendilerinden birinci fıkrada belirtilen konularda bilgi istenilen kişiler özel kanunlarda yazılan </a:t>
            </a:r>
            <a:r>
              <a:rPr lang="tr-TR" sz="3200" b="1" dirty="0">
                <a:solidFill>
                  <a:srgbClr val="FF0000"/>
                </a:solidFill>
              </a:rPr>
              <a:t>gizlilik hükümlerini ileri sürerek bilgi vermekten kaçınamazlar.</a:t>
            </a:r>
          </a:p>
          <a:p>
            <a:r>
              <a:rPr lang="tr-TR" sz="3200" dirty="0"/>
              <a:t> </a:t>
            </a:r>
          </a:p>
          <a:p>
            <a:r>
              <a:rPr lang="tr-TR" sz="3200" dirty="0"/>
              <a:t>	Bilgi vermeyi reddeden kişiler hakkında cezai kovuşturma hükümleri saklı kalmak kaydıyla </a:t>
            </a:r>
            <a:r>
              <a:rPr lang="tr-TR" sz="3200" dirty="0">
                <a:solidFill>
                  <a:srgbClr val="FF0000"/>
                </a:solidFill>
              </a:rPr>
              <a:t>GK </a:t>
            </a:r>
            <a:r>
              <a:rPr lang="tr-TR" sz="3200" dirty="0" err="1">
                <a:solidFill>
                  <a:srgbClr val="FF0000"/>
                </a:solidFill>
              </a:rPr>
              <a:t>nun</a:t>
            </a:r>
            <a:r>
              <a:rPr lang="tr-TR" sz="3200" dirty="0">
                <a:solidFill>
                  <a:srgbClr val="FF0000"/>
                </a:solidFill>
              </a:rPr>
              <a:t> 241 inci maddesinin 1 inci fıkrası </a:t>
            </a:r>
            <a:r>
              <a:rPr lang="tr-TR" sz="3200" dirty="0"/>
              <a:t>hükümleri çerçevesinde işlem yapılır</a:t>
            </a:r>
          </a:p>
          <a:p>
            <a:endParaRPr lang="tr-TR" sz="3200" dirty="0"/>
          </a:p>
          <a:p>
            <a:r>
              <a:rPr lang="tr-TR" sz="2000" dirty="0"/>
              <a:t>MADDE 241- 1. (Değişik: 18/6/2009-5911/63 </a:t>
            </a:r>
            <a:r>
              <a:rPr lang="tr-TR" sz="2000" dirty="0" err="1"/>
              <a:t>md.</a:t>
            </a:r>
            <a:r>
              <a:rPr lang="tr-TR" sz="2000" dirty="0"/>
              <a:t>) Bu Kanunda ayrı bir ceza tayin edilmiş haller saklı kalmak üzere, bu Kanuna ve bu Kanunda tanınan yetkilere dayanılarak çıkarılan ikincil düzenlemelerle getirilen hükümlere aykırı hareket edenlere söz konusu düzenlemelerde açıkça öngörülmüş olması kaydıyla altmış TL (01.01.2015'ten itibaren 85₺) usulsüzlük cezası uygulanır. (1)(2)</a:t>
            </a:r>
          </a:p>
        </p:txBody>
      </p:sp>
      <p:sp>
        <p:nvSpPr>
          <p:cNvPr id="4" name="Veri Yer Tutucusu 3"/>
          <p:cNvSpPr>
            <a:spLocks noGrp="1"/>
          </p:cNvSpPr>
          <p:nvPr>
            <p:ph type="dt" sz="half" idx="10"/>
          </p:nvPr>
        </p:nvSpPr>
        <p:spPr/>
        <p:txBody>
          <a:bodyPr/>
          <a:lstStyle/>
          <a:p>
            <a:fld id="{AEAD174E-77F6-4003-8BE2-3682679A6750}"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92</a:t>
            </a:fld>
            <a:endParaRPr lang="tr-TR">
              <a:solidFill>
                <a:prstClr val="black">
                  <a:tint val="75000"/>
                </a:prstClr>
              </a:solidFill>
            </a:endParaRPr>
          </a:p>
        </p:txBody>
      </p:sp>
    </p:spTree>
    <p:extLst>
      <p:ext uri="{BB962C8B-B14F-4D97-AF65-F5344CB8AC3E}">
        <p14:creationId xmlns:p14="http://schemas.microsoft.com/office/powerpoint/2010/main" val="42420766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18655" y="365125"/>
            <a:ext cx="11035145" cy="1325563"/>
          </a:xfrm>
        </p:spPr>
        <p:txBody>
          <a:bodyPr>
            <a:normAutofit/>
          </a:bodyPr>
          <a:lstStyle/>
          <a:p>
            <a:r>
              <a:rPr lang="tr-TR" sz="3200" dirty="0"/>
              <a:t>17 Aralık 2022 CUMARTESİ	Resmî Gazete	Sayı : 32046</a:t>
            </a:r>
            <a:br>
              <a:rPr lang="tr-TR" sz="3200" dirty="0"/>
            </a:br>
            <a:endParaRPr lang="tr-TR" sz="3200" dirty="0"/>
          </a:p>
        </p:txBody>
      </p:sp>
      <p:sp>
        <p:nvSpPr>
          <p:cNvPr id="3" name="İçerik Yer Tutucusu 2"/>
          <p:cNvSpPr>
            <a:spLocks noGrp="1"/>
          </p:cNvSpPr>
          <p:nvPr>
            <p:ph idx="1"/>
          </p:nvPr>
        </p:nvSpPr>
        <p:spPr>
          <a:xfrm>
            <a:off x="318655" y="1825625"/>
            <a:ext cx="11035145" cy="4351338"/>
          </a:xfrm>
        </p:spPr>
        <p:txBody>
          <a:bodyPr>
            <a:normAutofit fontScale="92500" lnSpcReduction="20000"/>
          </a:bodyPr>
          <a:lstStyle/>
          <a:p>
            <a:r>
              <a:rPr lang="tr-TR" dirty="0"/>
              <a:t>TEBLİĞ</a:t>
            </a:r>
          </a:p>
          <a:p>
            <a:r>
              <a:rPr lang="tr-TR" dirty="0"/>
              <a:t>Ticaret Bakanlığından:</a:t>
            </a:r>
          </a:p>
          <a:p>
            <a:r>
              <a:rPr lang="tr-TR" dirty="0"/>
              <a:t>GÜMRÜK GENEL TEBLİĞİ</a:t>
            </a:r>
          </a:p>
          <a:p>
            <a:r>
              <a:rPr lang="tr-TR" dirty="0"/>
              <a:t>(GÜMRÜK İŞLEMLERİ)</a:t>
            </a:r>
          </a:p>
          <a:p>
            <a:r>
              <a:rPr lang="tr-TR" dirty="0"/>
              <a:t>(SERİ NO: 189)</a:t>
            </a:r>
          </a:p>
          <a:p>
            <a:endParaRPr lang="tr-TR" dirty="0"/>
          </a:p>
          <a:p>
            <a:endParaRPr lang="tr-TR" dirty="0"/>
          </a:p>
          <a:p>
            <a:r>
              <a:rPr lang="tr-TR" dirty="0"/>
              <a:t>4458 sayılı Gümrük Kanununda yer alan usulsüzlük cezasının yeniden belirlenmesi</a:t>
            </a:r>
          </a:p>
          <a:p>
            <a:r>
              <a:rPr lang="tr-TR" sz="3000" b="1" dirty="0">
                <a:solidFill>
                  <a:srgbClr val="FF0000"/>
                </a:solidFill>
              </a:rPr>
              <a:t>MADDE 2- (1) 4458 sayılı Gümrük Kanununun 241 inci maddesinin birinci fıkrasında belirtilen usulsüzlük cezası 523,00 TL olarak uygulanır.</a:t>
            </a:r>
          </a:p>
          <a:p>
            <a:endParaRPr lang="tr-TR" dirty="0"/>
          </a:p>
        </p:txBody>
      </p:sp>
      <p:sp>
        <p:nvSpPr>
          <p:cNvPr id="4" name="Veri Yer Tutucusu 3"/>
          <p:cNvSpPr>
            <a:spLocks noGrp="1"/>
          </p:cNvSpPr>
          <p:nvPr>
            <p:ph type="dt" sz="half" idx="10"/>
          </p:nvPr>
        </p:nvSpPr>
        <p:spPr/>
        <p:txBody>
          <a:bodyPr/>
          <a:lstStyle/>
          <a:p>
            <a:fld id="{5CBBC0AD-8A55-483E-AAA5-5D167977F2C1}"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93</a:t>
            </a:fld>
            <a:endParaRPr lang="tr-TR">
              <a:solidFill>
                <a:prstClr val="black">
                  <a:tint val="75000"/>
                </a:prstClr>
              </a:solidFill>
            </a:endParaRPr>
          </a:p>
        </p:txBody>
      </p:sp>
    </p:spTree>
    <p:extLst>
      <p:ext uri="{BB962C8B-B14F-4D97-AF65-F5344CB8AC3E}">
        <p14:creationId xmlns:p14="http://schemas.microsoft.com/office/powerpoint/2010/main" val="409853314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835" y="268940"/>
            <a:ext cx="11551024" cy="6414247"/>
          </a:xfrm>
        </p:spPr>
        <p:txBody>
          <a:bodyPr>
            <a:normAutofit/>
          </a:bodyPr>
          <a:lstStyle/>
          <a:p>
            <a:pPr algn="ctr"/>
            <a:r>
              <a:rPr lang="tr-TR" sz="3500" b="1" dirty="0">
                <a:solidFill>
                  <a:srgbClr val="FF0000"/>
                </a:solidFill>
              </a:rPr>
              <a:t>Bilgilerin gizliliği</a:t>
            </a:r>
            <a:endParaRPr lang="tr-TR" sz="3500" dirty="0">
              <a:solidFill>
                <a:srgbClr val="FF0000"/>
              </a:solidFill>
            </a:endParaRPr>
          </a:p>
          <a:p>
            <a:r>
              <a:rPr lang="tr-TR" b="1" dirty="0"/>
              <a:t> </a:t>
            </a:r>
            <a:endParaRPr lang="tr-TR" dirty="0"/>
          </a:p>
          <a:p>
            <a:r>
              <a:rPr lang="tr-TR" b="1" dirty="0"/>
              <a:t>	</a:t>
            </a:r>
            <a:r>
              <a:rPr lang="tr-TR" sz="3300" b="1" dirty="0"/>
              <a:t>Madde 15-</a:t>
            </a:r>
            <a:r>
              <a:rPr lang="tr-TR" sz="3300" dirty="0"/>
              <a:t> </a:t>
            </a:r>
          </a:p>
          <a:p>
            <a:r>
              <a:rPr lang="tr-TR" sz="3200" dirty="0">
                <a:solidFill>
                  <a:srgbClr val="FF0000"/>
                </a:solidFill>
              </a:rPr>
              <a:t>Gizli nitelikli bilgiler</a:t>
            </a:r>
            <a:r>
              <a:rPr lang="tr-TR" sz="3200" dirty="0"/>
              <a:t>, </a:t>
            </a:r>
            <a:r>
              <a:rPr lang="tr-TR" sz="3200" dirty="0">
                <a:solidFill>
                  <a:srgbClr val="00B050"/>
                </a:solidFill>
              </a:rPr>
              <a:t>bu bilgilerin edinilmesini gerektiren işlemlerle doğrudan ilgili olması koşuluyla </a:t>
            </a:r>
            <a:r>
              <a:rPr lang="tr-TR" sz="3200" dirty="0"/>
              <a:t>ve bu işlemlerle sınırlı olarak kullanılır. </a:t>
            </a:r>
          </a:p>
          <a:p>
            <a:r>
              <a:rPr lang="tr-TR" sz="3300" dirty="0"/>
              <a:t>	</a:t>
            </a:r>
            <a:endParaRPr lang="tr-TR" dirty="0"/>
          </a:p>
        </p:txBody>
      </p:sp>
      <p:sp>
        <p:nvSpPr>
          <p:cNvPr id="4" name="Veri Yer Tutucusu 3"/>
          <p:cNvSpPr>
            <a:spLocks noGrp="1"/>
          </p:cNvSpPr>
          <p:nvPr>
            <p:ph type="dt" sz="half" idx="10"/>
          </p:nvPr>
        </p:nvSpPr>
        <p:spPr/>
        <p:txBody>
          <a:bodyPr/>
          <a:lstStyle/>
          <a:p>
            <a:fld id="{FBFCD0BF-BEB2-40DE-B9A1-C8430893A075}"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94</a:t>
            </a:fld>
            <a:endParaRPr lang="tr-TR">
              <a:solidFill>
                <a:prstClr val="black">
                  <a:tint val="75000"/>
                </a:prstClr>
              </a:solidFill>
            </a:endParaRPr>
          </a:p>
        </p:txBody>
      </p:sp>
    </p:spTree>
    <p:extLst>
      <p:ext uri="{BB962C8B-B14F-4D97-AF65-F5344CB8AC3E}">
        <p14:creationId xmlns:p14="http://schemas.microsoft.com/office/powerpoint/2010/main" val="228617029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5835" y="268940"/>
            <a:ext cx="11551024" cy="6414247"/>
          </a:xfrm>
        </p:spPr>
        <p:txBody>
          <a:bodyPr>
            <a:normAutofit lnSpcReduction="10000"/>
          </a:bodyPr>
          <a:lstStyle/>
          <a:p>
            <a:pPr algn="ctr"/>
            <a:r>
              <a:rPr lang="tr-TR" sz="3500" b="1" dirty="0">
                <a:solidFill>
                  <a:srgbClr val="FF0000"/>
                </a:solidFill>
              </a:rPr>
              <a:t>Bilgilerin gizliliği</a:t>
            </a:r>
            <a:endParaRPr lang="tr-TR" sz="3500" dirty="0">
              <a:solidFill>
                <a:srgbClr val="FF0000"/>
              </a:solidFill>
            </a:endParaRPr>
          </a:p>
          <a:p>
            <a:r>
              <a:rPr lang="tr-TR" b="1" dirty="0"/>
              <a:t> </a:t>
            </a:r>
            <a:endParaRPr lang="tr-TR" dirty="0"/>
          </a:p>
          <a:p>
            <a:r>
              <a:rPr lang="tr-TR" b="1" dirty="0"/>
              <a:t>	</a:t>
            </a:r>
            <a:r>
              <a:rPr lang="tr-TR" sz="3300" dirty="0"/>
              <a:t>	</a:t>
            </a:r>
            <a:r>
              <a:rPr lang="tr-TR" sz="3300" u="sng" dirty="0">
                <a:solidFill>
                  <a:srgbClr val="FF0000"/>
                </a:solidFill>
              </a:rPr>
              <a:t>Gümrük işlemleriyle ve bu işlemlerin denetimiyle görevli memurlar</a:t>
            </a:r>
            <a:r>
              <a:rPr lang="tr-TR" sz="3300" dirty="0">
                <a:solidFill>
                  <a:srgbClr val="FF0000"/>
                </a:solidFill>
              </a:rPr>
              <a:t>,</a:t>
            </a:r>
            <a:r>
              <a:rPr lang="tr-TR" sz="3300" dirty="0">
                <a:solidFill>
                  <a:srgbClr val="0070C0"/>
                </a:solidFill>
              </a:rPr>
              <a:t> görevleri dolayısıyla gümrük yükümlüsünün kendisine ve gümrük yükümlüsüyle ilgili olanların şahıslarına, işlem ve hesap durumlarına, işlerine, işletmelerine, mal varlıklarına, mesleklerine ilişkin olarak </a:t>
            </a:r>
            <a:r>
              <a:rPr lang="tr-TR" sz="3300" u="sng" dirty="0">
                <a:solidFill>
                  <a:srgbClr val="FF0000"/>
                </a:solidFill>
              </a:rPr>
              <a:t>öğrendikleri sırları ve gizli kalması gereken diğer hususları açıklayamaz ve bunları kendilerinin veya üçüncü kişilerin yararına kullanamaz</a:t>
            </a:r>
            <a:r>
              <a:rPr lang="tr-TR" sz="3300" dirty="0"/>
              <a:t>.</a:t>
            </a:r>
          </a:p>
          <a:p>
            <a:r>
              <a:rPr lang="tr-TR" sz="3300" dirty="0"/>
              <a:t>	</a:t>
            </a:r>
            <a:r>
              <a:rPr lang="tr-TR" sz="3300" b="1" dirty="0"/>
              <a:t>Bu yasak yukarıda belirtilen kişilerin görevlerinden ayrılmalarından sonra da devam eder. </a:t>
            </a:r>
          </a:p>
          <a:p>
            <a:r>
              <a:rPr lang="tr-TR" sz="3300" dirty="0"/>
              <a:t>	Bu yükümlülüğe uyulmaması durumunda, mevzuatın öngördüğü genel hükümler çerçevesinde işlem yapılır. </a:t>
            </a:r>
          </a:p>
          <a:p>
            <a:endParaRPr lang="tr-TR" dirty="0"/>
          </a:p>
        </p:txBody>
      </p:sp>
      <p:sp>
        <p:nvSpPr>
          <p:cNvPr id="4" name="Veri Yer Tutucusu 3"/>
          <p:cNvSpPr>
            <a:spLocks noGrp="1"/>
          </p:cNvSpPr>
          <p:nvPr>
            <p:ph type="dt" sz="half" idx="10"/>
          </p:nvPr>
        </p:nvSpPr>
        <p:spPr/>
        <p:txBody>
          <a:bodyPr/>
          <a:lstStyle/>
          <a:p>
            <a:fld id="{A45F658F-EFCF-4C89-AF8A-9C7F8981E19D}"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95</a:t>
            </a:fld>
            <a:endParaRPr lang="tr-TR">
              <a:solidFill>
                <a:prstClr val="black">
                  <a:tint val="75000"/>
                </a:prstClr>
              </a:solidFill>
            </a:endParaRPr>
          </a:p>
        </p:txBody>
      </p:sp>
    </p:spTree>
    <p:extLst>
      <p:ext uri="{BB962C8B-B14F-4D97-AF65-F5344CB8AC3E}">
        <p14:creationId xmlns:p14="http://schemas.microsoft.com/office/powerpoint/2010/main" val="282658610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941" y="255494"/>
            <a:ext cx="11577918" cy="6454588"/>
          </a:xfrm>
        </p:spPr>
        <p:txBody>
          <a:bodyPr>
            <a:normAutofit/>
          </a:bodyPr>
          <a:lstStyle/>
          <a:p>
            <a:pPr algn="ctr"/>
            <a:r>
              <a:rPr lang="tr-TR" sz="3200" b="1" dirty="0">
                <a:solidFill>
                  <a:srgbClr val="FF0000"/>
                </a:solidFill>
              </a:rPr>
              <a:t>Belge ve bilgi saklama yükümlülüğü</a:t>
            </a:r>
            <a:endParaRPr lang="tr-TR" sz="3200" dirty="0">
              <a:solidFill>
                <a:srgbClr val="FF0000"/>
              </a:solidFill>
            </a:endParaRPr>
          </a:p>
          <a:p>
            <a:pPr algn="ctr"/>
            <a:r>
              <a:rPr lang="tr-TR" sz="3200" b="1" dirty="0">
                <a:solidFill>
                  <a:srgbClr val="FF0000"/>
                </a:solidFill>
              </a:rPr>
              <a:t> </a:t>
            </a:r>
            <a:endParaRPr lang="tr-TR" sz="3200" dirty="0">
              <a:solidFill>
                <a:srgbClr val="FF0000"/>
              </a:solidFill>
            </a:endParaRPr>
          </a:p>
          <a:p>
            <a:r>
              <a:rPr lang="tr-TR" b="1" dirty="0"/>
              <a:t>	Madde 16-</a:t>
            </a:r>
            <a:r>
              <a:rPr lang="tr-TR" dirty="0"/>
              <a:t> </a:t>
            </a:r>
          </a:p>
          <a:p>
            <a:r>
              <a:rPr lang="tr-TR" sz="3200" b="1" dirty="0">
                <a:solidFill>
                  <a:srgbClr val="00B0F0"/>
                </a:solidFill>
              </a:rPr>
              <a:t>Gümrük işlemleriyle doğrudan ya da dolaylı olarak ilgili bulunan kişiler, bu işlemlerle ilgili belge ve bilgileri,</a:t>
            </a:r>
          </a:p>
          <a:p>
            <a:r>
              <a:rPr lang="tr-TR" sz="3200" b="1" dirty="0">
                <a:solidFill>
                  <a:srgbClr val="00B0F0"/>
                </a:solidFill>
              </a:rPr>
              <a:t> </a:t>
            </a:r>
            <a:r>
              <a:rPr lang="tr-TR" sz="3200" b="1" dirty="0">
                <a:solidFill>
                  <a:srgbClr val="92D050"/>
                </a:solidFill>
              </a:rPr>
              <a:t>5 yıl süreyle saklamak </a:t>
            </a:r>
            <a:r>
              <a:rPr lang="tr-TR" sz="3200" b="1" dirty="0">
                <a:solidFill>
                  <a:srgbClr val="00B0F0"/>
                </a:solidFill>
              </a:rPr>
              <a:t>zorundadır.</a:t>
            </a:r>
          </a:p>
          <a:p>
            <a:r>
              <a:rPr lang="tr-TR" sz="3200" dirty="0"/>
              <a:t>	</a:t>
            </a:r>
          </a:p>
        </p:txBody>
      </p:sp>
      <p:sp>
        <p:nvSpPr>
          <p:cNvPr id="4" name="Veri Yer Tutucusu 3"/>
          <p:cNvSpPr>
            <a:spLocks noGrp="1"/>
          </p:cNvSpPr>
          <p:nvPr>
            <p:ph type="dt" sz="half" idx="10"/>
          </p:nvPr>
        </p:nvSpPr>
        <p:spPr/>
        <p:txBody>
          <a:bodyPr/>
          <a:lstStyle/>
          <a:p>
            <a:fld id="{917897F8-8002-4060-B62E-18779A842947}"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96</a:t>
            </a:fld>
            <a:endParaRPr lang="tr-TR">
              <a:solidFill>
                <a:prstClr val="black">
                  <a:tint val="75000"/>
                </a:prstClr>
              </a:solidFill>
            </a:endParaRPr>
          </a:p>
        </p:txBody>
      </p:sp>
    </p:spTree>
    <p:extLst>
      <p:ext uri="{BB962C8B-B14F-4D97-AF65-F5344CB8AC3E}">
        <p14:creationId xmlns:p14="http://schemas.microsoft.com/office/powerpoint/2010/main" val="101065901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941" y="255494"/>
            <a:ext cx="11577918" cy="6454588"/>
          </a:xfrm>
        </p:spPr>
        <p:txBody>
          <a:bodyPr>
            <a:normAutofit fontScale="92500" lnSpcReduction="10000"/>
          </a:bodyPr>
          <a:lstStyle/>
          <a:p>
            <a:pPr algn="ctr"/>
            <a:r>
              <a:rPr lang="tr-TR" sz="3200" b="1" dirty="0">
                <a:solidFill>
                  <a:srgbClr val="FF0000"/>
                </a:solidFill>
              </a:rPr>
              <a:t>Belge ve bilgi saklama yükümlülüğü</a:t>
            </a:r>
            <a:endParaRPr lang="tr-TR" sz="3200" dirty="0">
              <a:solidFill>
                <a:srgbClr val="FF0000"/>
              </a:solidFill>
            </a:endParaRPr>
          </a:p>
          <a:p>
            <a:r>
              <a:rPr lang="tr-TR" b="1" dirty="0"/>
              <a:t>	</a:t>
            </a:r>
            <a:r>
              <a:rPr lang="tr-TR" dirty="0"/>
              <a:t>	</a:t>
            </a:r>
            <a:r>
              <a:rPr lang="tr-TR" sz="3200" b="1" dirty="0">
                <a:solidFill>
                  <a:srgbClr val="00B050"/>
                </a:solidFill>
              </a:rPr>
              <a:t>Belge saklama süresi</a:t>
            </a:r>
            <a:r>
              <a:rPr lang="tr-TR" sz="3200" b="1" dirty="0">
                <a:solidFill>
                  <a:srgbClr val="7030A0"/>
                </a:solidFill>
              </a:rPr>
              <a:t>; </a:t>
            </a:r>
          </a:p>
          <a:p>
            <a:r>
              <a:rPr lang="tr-TR" dirty="0"/>
              <a:t>	</a:t>
            </a:r>
            <a:r>
              <a:rPr lang="tr-TR" sz="3200" dirty="0"/>
              <a:t>a) Nihai kullanımları nedeniyle indirimli veya sıfır ithalat vergi oranıyla Türkiye’de serbest dolaşıma giren eşya için </a:t>
            </a:r>
            <a:r>
              <a:rPr lang="tr-TR" sz="3200" dirty="0">
                <a:solidFill>
                  <a:srgbClr val="7030A0"/>
                </a:solidFill>
              </a:rPr>
              <a:t>gümrük gözetimine tabi olmalarının sona erdiği yılın,</a:t>
            </a:r>
          </a:p>
          <a:p>
            <a:r>
              <a:rPr lang="tr-TR" sz="3200" dirty="0"/>
              <a:t>	b) (a) bendinde öngörülen durumlar dışında serbest dolaşıma girmek veya ihraç edilmek üzere beyan edilen eşya ile ilgili olarak serbest dolaşıma giriş veya ihracat beyanlarına ilişkin </a:t>
            </a:r>
            <a:r>
              <a:rPr lang="tr-TR" sz="3200" dirty="0">
                <a:solidFill>
                  <a:srgbClr val="7030A0"/>
                </a:solidFill>
              </a:rPr>
              <a:t>belgelerin tescil edildiği yılın,</a:t>
            </a:r>
          </a:p>
          <a:p>
            <a:r>
              <a:rPr lang="tr-TR" sz="3200" dirty="0">
                <a:solidFill>
                  <a:srgbClr val="7030A0"/>
                </a:solidFill>
              </a:rPr>
              <a:t>c) </a:t>
            </a:r>
            <a:r>
              <a:rPr lang="tr-TR" sz="3200" dirty="0"/>
              <a:t>Başka bir gümrük rejimine tabi tutulan eşya için söz konusu </a:t>
            </a:r>
            <a:r>
              <a:rPr lang="tr-TR" sz="3200" dirty="0">
                <a:solidFill>
                  <a:srgbClr val="7030A0"/>
                </a:solidFill>
              </a:rPr>
              <a:t>gümrük rejiminin sona erdiği yılın,</a:t>
            </a:r>
          </a:p>
          <a:p>
            <a:r>
              <a:rPr lang="tr-TR" sz="3200" dirty="0">
                <a:solidFill>
                  <a:srgbClr val="7030A0"/>
                </a:solidFill>
              </a:rPr>
              <a:t> d) </a:t>
            </a:r>
            <a:r>
              <a:rPr lang="tr-TR" sz="3200" dirty="0"/>
              <a:t>Serbest bölgeye konulan eşya için </a:t>
            </a:r>
            <a:r>
              <a:rPr lang="tr-TR" sz="3200" dirty="0">
                <a:solidFill>
                  <a:srgbClr val="7030A0"/>
                </a:solidFill>
              </a:rPr>
              <a:t>eşyanın buradan çıktığı yılın,</a:t>
            </a:r>
          </a:p>
          <a:p>
            <a:r>
              <a:rPr lang="tr-TR" sz="3200" dirty="0">
                <a:solidFill>
                  <a:srgbClr val="7030A0"/>
                </a:solidFill>
              </a:rPr>
              <a:t> </a:t>
            </a:r>
          </a:p>
          <a:p>
            <a:r>
              <a:rPr lang="tr-TR" sz="3200" dirty="0">
                <a:solidFill>
                  <a:srgbClr val="7030A0"/>
                </a:solidFill>
              </a:rPr>
              <a:t>	</a:t>
            </a:r>
            <a:r>
              <a:rPr lang="tr-TR" sz="3200" b="1" dirty="0">
                <a:solidFill>
                  <a:srgbClr val="00B050"/>
                </a:solidFill>
              </a:rPr>
              <a:t>Sonundan itibaren işlemeye başlar.</a:t>
            </a:r>
          </a:p>
          <a:p>
            <a:endParaRPr lang="tr-TR" sz="3200" dirty="0">
              <a:solidFill>
                <a:srgbClr val="7030A0"/>
              </a:solidFill>
            </a:endParaRPr>
          </a:p>
          <a:p>
            <a:endParaRPr lang="tr-TR" dirty="0"/>
          </a:p>
        </p:txBody>
      </p:sp>
      <p:sp>
        <p:nvSpPr>
          <p:cNvPr id="4" name="Veri Yer Tutucusu 3"/>
          <p:cNvSpPr>
            <a:spLocks noGrp="1"/>
          </p:cNvSpPr>
          <p:nvPr>
            <p:ph type="dt" sz="half" idx="10"/>
          </p:nvPr>
        </p:nvSpPr>
        <p:spPr/>
        <p:txBody>
          <a:bodyPr/>
          <a:lstStyle/>
          <a:p>
            <a:fld id="{FEBD881A-BA65-4BB9-A476-3BC66E947E34}"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97</a:t>
            </a:fld>
            <a:endParaRPr lang="tr-TR">
              <a:solidFill>
                <a:prstClr val="black">
                  <a:tint val="75000"/>
                </a:prstClr>
              </a:solidFill>
            </a:endParaRPr>
          </a:p>
        </p:txBody>
      </p:sp>
    </p:spTree>
    <p:extLst>
      <p:ext uri="{BB962C8B-B14F-4D97-AF65-F5344CB8AC3E}">
        <p14:creationId xmlns:p14="http://schemas.microsoft.com/office/powerpoint/2010/main" val="27127606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419367"/>
          </a:xfrm>
        </p:spPr>
        <p:txBody>
          <a:bodyPr>
            <a:normAutofit fontScale="90000"/>
          </a:bodyPr>
          <a:lstStyle/>
          <a:p>
            <a:pPr algn="ctr"/>
            <a:br>
              <a:rPr lang="tr-TR" b="1" dirty="0">
                <a:solidFill>
                  <a:srgbClr val="FF0000"/>
                </a:solidFill>
              </a:rPr>
            </a:br>
            <a:br>
              <a:rPr lang="tr-TR" b="1" dirty="0">
                <a:solidFill>
                  <a:srgbClr val="FF0000"/>
                </a:solidFill>
              </a:rPr>
            </a:br>
            <a:r>
              <a:rPr lang="tr-TR" b="1" dirty="0">
                <a:solidFill>
                  <a:srgbClr val="FF0000"/>
                </a:solidFill>
                <a:latin typeface="Bauhaus 93" panose="04030905020B02020C02" pitchFamily="82" charset="0"/>
              </a:rPr>
              <a:t>2. BÖLÜM</a:t>
            </a:r>
            <a:br>
              <a:rPr lang="tr-TR" b="1" dirty="0">
                <a:solidFill>
                  <a:srgbClr val="FF0000"/>
                </a:solidFill>
              </a:rPr>
            </a:br>
            <a:r>
              <a:rPr lang="tr-TR" b="1" dirty="0">
                <a:solidFill>
                  <a:srgbClr val="0070C0"/>
                </a:solidFill>
              </a:rPr>
              <a:t>BEŞİNCİ AYIRIM</a:t>
            </a:r>
            <a:br>
              <a:rPr lang="tr-TR" dirty="0">
                <a:solidFill>
                  <a:srgbClr val="FF0000"/>
                </a:solidFill>
              </a:rPr>
            </a:br>
            <a:r>
              <a:rPr lang="tr-TR" b="1" dirty="0">
                <a:solidFill>
                  <a:srgbClr val="FF0000"/>
                </a:solidFill>
              </a:rPr>
              <a:t>Süreler</a:t>
            </a:r>
            <a:br>
              <a:rPr lang="tr-TR" dirty="0"/>
            </a:br>
            <a:endParaRPr lang="tr-TR" dirty="0"/>
          </a:p>
        </p:txBody>
      </p:sp>
      <p:sp>
        <p:nvSpPr>
          <p:cNvPr id="3" name="İçerik Yer Tutucusu 2"/>
          <p:cNvSpPr>
            <a:spLocks noGrp="1"/>
          </p:cNvSpPr>
          <p:nvPr>
            <p:ph idx="1"/>
          </p:nvPr>
        </p:nvSpPr>
        <p:spPr>
          <a:xfrm>
            <a:off x="403411" y="1801503"/>
            <a:ext cx="11470341" cy="4841343"/>
          </a:xfrm>
        </p:spPr>
        <p:txBody>
          <a:bodyPr>
            <a:normAutofit/>
          </a:bodyPr>
          <a:lstStyle/>
          <a:p>
            <a:pPr algn="ctr"/>
            <a:endParaRPr lang="tr-TR" sz="3200" b="1" dirty="0">
              <a:solidFill>
                <a:srgbClr val="00B050"/>
              </a:solidFill>
            </a:endParaRPr>
          </a:p>
          <a:p>
            <a:pPr algn="ctr"/>
            <a:r>
              <a:rPr lang="tr-TR" sz="3200" b="1" dirty="0">
                <a:solidFill>
                  <a:srgbClr val="00B050"/>
                </a:solidFill>
              </a:rPr>
              <a:t>Süre</a:t>
            </a:r>
          </a:p>
          <a:p>
            <a:r>
              <a:rPr lang="tr-TR" b="1" dirty="0"/>
              <a:t>	Madde 17-</a:t>
            </a:r>
            <a:r>
              <a:rPr lang="tr-TR" dirty="0"/>
              <a:t> </a:t>
            </a:r>
            <a:r>
              <a:rPr lang="tr-TR" sz="3200" dirty="0">
                <a:solidFill>
                  <a:srgbClr val="0070C0"/>
                </a:solidFill>
              </a:rPr>
              <a:t>Gümrük Kanununda belirtilen süreler</a:t>
            </a:r>
            <a:r>
              <a:rPr lang="tr-TR" sz="3200" dirty="0"/>
              <a:t>, </a:t>
            </a:r>
            <a:r>
              <a:rPr lang="tr-TR" sz="3200" dirty="0">
                <a:solidFill>
                  <a:srgbClr val="0070C0"/>
                </a:solidFill>
              </a:rPr>
              <a:t>tarih veya vadeler, </a:t>
            </a:r>
            <a:r>
              <a:rPr lang="tr-TR" sz="3200" b="1" dirty="0">
                <a:solidFill>
                  <a:srgbClr val="FF0000"/>
                </a:solidFill>
              </a:rPr>
              <a:t>aksine bir hüküm bulunmadıkça ;</a:t>
            </a:r>
          </a:p>
          <a:p>
            <a:pPr algn="ctr"/>
            <a:r>
              <a:rPr lang="tr-TR" sz="3200" b="1" dirty="0">
                <a:solidFill>
                  <a:srgbClr val="00B050"/>
                </a:solidFill>
              </a:rPr>
              <a:t>uzatılamaz veya ertelenemez.</a:t>
            </a:r>
          </a:p>
          <a:p>
            <a:r>
              <a:rPr lang="tr-TR" sz="3200" dirty="0"/>
              <a:t>	</a:t>
            </a:r>
          </a:p>
          <a:p>
            <a:endParaRPr lang="tr-TR" dirty="0"/>
          </a:p>
        </p:txBody>
      </p:sp>
      <p:sp>
        <p:nvSpPr>
          <p:cNvPr id="4" name="Veri Yer Tutucusu 3"/>
          <p:cNvSpPr>
            <a:spLocks noGrp="1"/>
          </p:cNvSpPr>
          <p:nvPr>
            <p:ph type="dt" sz="half" idx="10"/>
          </p:nvPr>
        </p:nvSpPr>
        <p:spPr/>
        <p:txBody>
          <a:bodyPr/>
          <a:lstStyle/>
          <a:p>
            <a:fld id="{21DC7FB9-EFC7-45A5-AD6E-44348E7AEDD6}"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98</a:t>
            </a:fld>
            <a:endParaRPr lang="tr-TR">
              <a:solidFill>
                <a:prstClr val="black">
                  <a:tint val="75000"/>
                </a:prstClr>
              </a:solidFill>
            </a:endParaRPr>
          </a:p>
        </p:txBody>
      </p:sp>
    </p:spTree>
    <p:extLst>
      <p:ext uri="{BB962C8B-B14F-4D97-AF65-F5344CB8AC3E}">
        <p14:creationId xmlns:p14="http://schemas.microsoft.com/office/powerpoint/2010/main" val="32077040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300252"/>
            <a:ext cx="12191999" cy="6342596"/>
          </a:xfrm>
        </p:spPr>
        <p:txBody>
          <a:bodyPr>
            <a:normAutofit/>
          </a:bodyPr>
          <a:lstStyle/>
          <a:p>
            <a:pPr algn="ctr"/>
            <a:r>
              <a:rPr lang="tr-TR" sz="3200" b="1" dirty="0">
                <a:solidFill>
                  <a:srgbClr val="00B0F0"/>
                </a:solidFill>
              </a:rPr>
              <a:t>Süreler aşağıdaki şekilde hesaplanır:</a:t>
            </a:r>
          </a:p>
          <a:p>
            <a:r>
              <a:rPr lang="tr-TR" sz="3200" dirty="0"/>
              <a:t>	</a:t>
            </a:r>
            <a:r>
              <a:rPr lang="tr-TR" sz="3200" b="1" dirty="0">
                <a:solidFill>
                  <a:srgbClr val="00B050"/>
                </a:solidFill>
              </a:rPr>
              <a:t>a) </a:t>
            </a:r>
            <a:r>
              <a:rPr lang="tr-TR" sz="3200" dirty="0">
                <a:latin typeface="Algerian" panose="04020705040A02060702" pitchFamily="82" charset="0"/>
              </a:rPr>
              <a:t>Süre </a:t>
            </a:r>
            <a:r>
              <a:rPr lang="tr-TR" sz="3200" dirty="0">
                <a:solidFill>
                  <a:srgbClr val="FF0000"/>
                </a:solidFill>
                <a:latin typeface="Algerian" panose="04020705040A02060702" pitchFamily="82" charset="0"/>
              </a:rPr>
              <a:t>gün</a:t>
            </a:r>
            <a:r>
              <a:rPr lang="tr-TR" sz="3200" dirty="0">
                <a:latin typeface="Algerian" panose="04020705040A02060702" pitchFamily="82" charset="0"/>
              </a:rPr>
              <a:t> olarak belli edilmişse</a:t>
            </a:r>
            <a:r>
              <a:rPr lang="tr-TR" sz="3200" dirty="0"/>
              <a:t>;</a:t>
            </a:r>
          </a:p>
          <a:p>
            <a:r>
              <a:rPr lang="tr-TR" sz="3200" dirty="0"/>
              <a:t> </a:t>
            </a:r>
            <a:r>
              <a:rPr lang="tr-TR" sz="3200" dirty="0">
                <a:solidFill>
                  <a:srgbClr val="FF0000"/>
                </a:solidFill>
              </a:rPr>
              <a:t>başladığı gün hesaba katılmaz</a:t>
            </a:r>
            <a:r>
              <a:rPr lang="tr-TR" sz="3200" dirty="0"/>
              <a:t> ve son günün mesai saati bitiminde sona erer.</a:t>
            </a:r>
          </a:p>
          <a:p>
            <a:r>
              <a:rPr lang="tr-TR" sz="3200" dirty="0"/>
              <a:t>	</a:t>
            </a:r>
            <a:r>
              <a:rPr lang="tr-TR" sz="3200" b="1" dirty="0">
                <a:solidFill>
                  <a:srgbClr val="00B050"/>
                </a:solidFill>
              </a:rPr>
              <a:t>b)</a:t>
            </a:r>
            <a:r>
              <a:rPr lang="tr-TR" sz="3200" dirty="0"/>
              <a:t> </a:t>
            </a:r>
            <a:r>
              <a:rPr lang="tr-TR" sz="3200" dirty="0">
                <a:latin typeface="Algerian" panose="04020705040A02060702" pitchFamily="82" charset="0"/>
              </a:rPr>
              <a:t>Süre </a:t>
            </a:r>
            <a:r>
              <a:rPr lang="tr-TR" sz="3200" dirty="0">
                <a:solidFill>
                  <a:srgbClr val="FF0000"/>
                </a:solidFill>
                <a:latin typeface="Algerian" panose="04020705040A02060702" pitchFamily="82" charset="0"/>
              </a:rPr>
              <a:t>hafta veya ay </a:t>
            </a:r>
            <a:r>
              <a:rPr lang="tr-TR" sz="3200" dirty="0">
                <a:latin typeface="Algerian" panose="04020705040A02060702" pitchFamily="82" charset="0"/>
              </a:rPr>
              <a:t>olarak belli </a:t>
            </a:r>
            <a:r>
              <a:rPr lang="tr-TR" sz="3200" dirty="0" err="1">
                <a:latin typeface="Algerian" panose="04020705040A02060702" pitchFamily="82" charset="0"/>
              </a:rPr>
              <a:t>edilmiŞse</a:t>
            </a:r>
            <a:r>
              <a:rPr lang="tr-TR" sz="3200" dirty="0"/>
              <a:t>, </a:t>
            </a:r>
            <a:r>
              <a:rPr lang="tr-TR" sz="3200" dirty="0">
                <a:solidFill>
                  <a:srgbClr val="FF0000"/>
                </a:solidFill>
              </a:rPr>
              <a:t>başladığı güne </a:t>
            </a:r>
            <a:r>
              <a:rPr lang="tr-TR" sz="3200" dirty="0">
                <a:solidFill>
                  <a:srgbClr val="00B050"/>
                </a:solidFill>
              </a:rPr>
              <a:t>son hafta veya ayda tekabül eden günün </a:t>
            </a:r>
            <a:r>
              <a:rPr lang="tr-TR" sz="3200" dirty="0">
                <a:solidFill>
                  <a:srgbClr val="FF0000"/>
                </a:solidFill>
              </a:rPr>
              <a:t>mesai saati bitiminde sona erer</a:t>
            </a:r>
            <a:r>
              <a:rPr lang="tr-TR" sz="3200" dirty="0"/>
              <a:t>. </a:t>
            </a:r>
            <a:r>
              <a:rPr lang="tr-TR" sz="1800" dirty="0"/>
              <a:t>(</a:t>
            </a:r>
            <a:r>
              <a:rPr lang="tr-TR" sz="1800" dirty="0" err="1"/>
              <a:t>örn</a:t>
            </a:r>
            <a:r>
              <a:rPr lang="tr-TR" sz="1800" dirty="0"/>
              <a:t>. 2 hafta sonra mesai saati sonu)</a:t>
            </a:r>
          </a:p>
          <a:p>
            <a:r>
              <a:rPr lang="tr-TR" sz="3200" dirty="0"/>
              <a:t>	c) </a:t>
            </a:r>
            <a:r>
              <a:rPr lang="tr-TR" sz="3200" dirty="0">
                <a:latin typeface="Algerian" panose="04020705040A02060702" pitchFamily="82" charset="0"/>
              </a:rPr>
              <a:t>Sürenin son gününün, tarihin veya vadenin </a:t>
            </a:r>
            <a:r>
              <a:rPr lang="tr-TR" sz="3200" dirty="0">
                <a:solidFill>
                  <a:srgbClr val="FF0000"/>
                </a:solidFill>
                <a:latin typeface="Algerian" panose="04020705040A02060702" pitchFamily="82" charset="0"/>
              </a:rPr>
              <a:t>resmi tatile rastlaması </a:t>
            </a:r>
            <a:r>
              <a:rPr lang="tr-TR" sz="3200" dirty="0">
                <a:latin typeface="Algerian" panose="04020705040A02060702" pitchFamily="82" charset="0"/>
              </a:rPr>
              <a:t>durumunda</a:t>
            </a:r>
            <a:r>
              <a:rPr lang="tr-TR" sz="3200" dirty="0"/>
              <a:t>, bu süreler </a:t>
            </a:r>
            <a:r>
              <a:rPr lang="tr-TR" sz="3200" dirty="0">
                <a:solidFill>
                  <a:srgbClr val="00B050"/>
                </a:solidFill>
              </a:rPr>
              <a:t>tatili izleyen ilk iş gününün mesai saati bitiminde</a:t>
            </a:r>
            <a:r>
              <a:rPr lang="tr-TR" sz="3200" dirty="0"/>
              <a:t> </a:t>
            </a:r>
          </a:p>
          <a:p>
            <a:r>
              <a:rPr lang="tr-TR" sz="3200" dirty="0"/>
              <a:t>sona erer. </a:t>
            </a:r>
          </a:p>
          <a:p>
            <a:endParaRPr lang="tr-TR" dirty="0"/>
          </a:p>
        </p:txBody>
      </p:sp>
      <p:sp>
        <p:nvSpPr>
          <p:cNvPr id="4" name="Veri Yer Tutucusu 3"/>
          <p:cNvSpPr>
            <a:spLocks noGrp="1"/>
          </p:cNvSpPr>
          <p:nvPr>
            <p:ph type="dt" sz="half" idx="10"/>
          </p:nvPr>
        </p:nvSpPr>
        <p:spPr/>
        <p:txBody>
          <a:bodyPr/>
          <a:lstStyle/>
          <a:p>
            <a:fld id="{5AEA9C01-D906-4A1E-8E34-367EB9D52569}" type="datetime1">
              <a:rPr lang="tr-TR" smtClean="0">
                <a:solidFill>
                  <a:prstClr val="black">
                    <a:tint val="75000"/>
                  </a:prstClr>
                </a:solidFill>
              </a:rPr>
              <a:t>17.09.2024</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r>
              <a:rPr lang="tr-TR">
                <a:solidFill>
                  <a:prstClr val="black">
                    <a:tint val="75000"/>
                  </a:prstClr>
                </a:solidFill>
              </a:rPr>
              <a:t>osenses@trabzon.edu.tr</a:t>
            </a:r>
          </a:p>
        </p:txBody>
      </p:sp>
      <p:sp>
        <p:nvSpPr>
          <p:cNvPr id="6" name="Slayt Numarası Yer Tutucusu 5"/>
          <p:cNvSpPr>
            <a:spLocks noGrp="1"/>
          </p:cNvSpPr>
          <p:nvPr>
            <p:ph type="sldNum" sz="quarter" idx="12"/>
          </p:nvPr>
        </p:nvSpPr>
        <p:spPr/>
        <p:txBody>
          <a:bodyPr/>
          <a:lstStyle/>
          <a:p>
            <a:fld id="{DECB1C78-3B6F-4B3D-A98F-BC72D261CF61}" type="slidenum">
              <a:rPr lang="tr-TR" smtClean="0">
                <a:solidFill>
                  <a:prstClr val="black">
                    <a:tint val="75000"/>
                  </a:prstClr>
                </a:solidFill>
              </a:rPr>
              <a:pPr/>
              <a:t>99</a:t>
            </a:fld>
            <a:endParaRPr lang="tr-TR">
              <a:solidFill>
                <a:prstClr val="black">
                  <a:tint val="75000"/>
                </a:prstClr>
              </a:solidFill>
            </a:endParaRPr>
          </a:p>
        </p:txBody>
      </p:sp>
    </p:spTree>
    <p:extLst>
      <p:ext uri="{BB962C8B-B14F-4D97-AF65-F5344CB8AC3E}">
        <p14:creationId xmlns:p14="http://schemas.microsoft.com/office/powerpoint/2010/main" val="22143535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7158</Words>
  <Application>Microsoft Office PowerPoint</Application>
  <PresentationFormat>Geniş ekran</PresentationFormat>
  <Paragraphs>960</Paragraphs>
  <Slides>99</Slides>
  <Notes>14</Notes>
  <HiddenSlides>0</HiddenSlides>
  <MMClips>0</MMClips>
  <ScaleCrop>false</ScaleCrop>
  <HeadingPairs>
    <vt:vector size="6" baseType="variant">
      <vt:variant>
        <vt:lpstr>Kullanılan Yazı Tipleri</vt:lpstr>
      </vt:variant>
      <vt:variant>
        <vt:i4>13</vt:i4>
      </vt:variant>
      <vt:variant>
        <vt:lpstr>Tema</vt:lpstr>
      </vt:variant>
      <vt:variant>
        <vt:i4>1</vt:i4>
      </vt:variant>
      <vt:variant>
        <vt:lpstr>Slayt Başlıkları</vt:lpstr>
      </vt:variant>
      <vt:variant>
        <vt:i4>99</vt:i4>
      </vt:variant>
    </vt:vector>
  </HeadingPairs>
  <TitlesOfParts>
    <vt:vector size="113" baseType="lpstr">
      <vt:lpstr>Batang</vt:lpstr>
      <vt:lpstr>Aharoni</vt:lpstr>
      <vt:lpstr>Algerian</vt:lpstr>
      <vt:lpstr>Aparajita</vt:lpstr>
      <vt:lpstr>Arial</vt:lpstr>
      <vt:lpstr>Arial Black</vt:lpstr>
      <vt:lpstr>Arial Narrow</vt:lpstr>
      <vt:lpstr>Bauhaus 93</vt:lpstr>
      <vt:lpstr>Bernard MT Condensed</vt:lpstr>
      <vt:lpstr>Britannic Bold</vt:lpstr>
      <vt:lpstr>Calibri</vt:lpstr>
      <vt:lpstr>Calibri Light</vt:lpstr>
      <vt:lpstr>Times New Roman</vt:lpstr>
      <vt:lpstr>Office Teması</vt:lpstr>
      <vt:lpstr>GÜMRÜK İŞLEMLERİ/GİRİŞ</vt:lpstr>
      <vt:lpstr> 1. BÖLÜM </vt:lpstr>
      <vt:lpstr>Gümrük Mevzuatının Amacı ve Kapsamı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2. BÖLÜM </vt:lpstr>
      <vt:lpstr>PowerPoint Sunusu</vt:lpstr>
      <vt:lpstr> </vt:lpstr>
      <vt:lpstr> </vt:lpstr>
      <vt:lpstr>PowerPoint Sunusu</vt:lpstr>
      <vt:lpstr>PowerPoint Sunusu</vt:lpstr>
      <vt:lpstr>İKİNCİ BÖLÜM</vt:lpstr>
      <vt:lpstr>PowerPoint Sunusu</vt:lpstr>
      <vt:lpstr>2. BÖLÜM  ÜÇÜNCÜ AYIRIM </vt:lpstr>
      <vt:lpstr> </vt:lpstr>
      <vt:lpstr>PowerPoint Sunusu</vt:lpstr>
      <vt:lpstr>PowerPoint Sunusu</vt:lpstr>
      <vt:lpstr>PowerPoint Sunusu</vt:lpstr>
      <vt:lpstr>3. Gümrük İdarelerinde Uygulanan Mevzuatlar</vt:lpstr>
      <vt:lpstr> 3.1.Gümrük Mevzuatı </vt:lpstr>
      <vt:lpstr>PowerPoint Sunusu</vt:lpstr>
      <vt:lpstr> 3.2.Dış Ticaret Mevzuatı </vt:lpstr>
      <vt:lpstr> 3.3.Kambiyo Mevzuatı </vt:lpstr>
      <vt:lpstr>3.4.KaçakçıIık Mevzuatı</vt:lpstr>
      <vt:lpstr>İhracatı Ön İzne Bağlı Ürünler</vt:lpstr>
      <vt:lpstr>PowerPoint Sunusu</vt:lpstr>
      <vt:lpstr>PowerPoint Sunusu</vt:lpstr>
      <vt:lpstr>PowerPoint Sunusu</vt:lpstr>
      <vt:lpstr>İhracatı Yasak Olan Mallar</vt:lpstr>
      <vt:lpstr>3.5.Mali Mevzuat</vt:lpstr>
      <vt:lpstr>PowerPoint Sunusu</vt:lpstr>
      <vt:lpstr> Gümrük Tarifeleri ve  Türkiye Gümrük Tarife Giriş Cetveli</vt:lpstr>
      <vt:lpstr> Gümrük Tarifeleri ve  Türkiye Gümrük Tarife Giriş Cetveli</vt:lpstr>
      <vt:lpstr>PowerPoint Sunusu</vt:lpstr>
      <vt:lpstr>PowerPoint Sunusu</vt:lpstr>
      <vt:lpstr>PowerPoint Sunusu</vt:lpstr>
      <vt:lpstr>PowerPoint Sunusu</vt:lpstr>
      <vt:lpstr>PowerPoint Sunusu</vt:lpstr>
      <vt:lpstr>PowerPoint Sunusu</vt:lpstr>
      <vt:lpstr>PowerPoint Sunusu</vt:lpstr>
      <vt:lpstr> Türk Gümrük Giriş Tarife Cetveli</vt:lpstr>
      <vt:lpstr>PowerPoint Sunusu</vt:lpstr>
      <vt:lpstr>PowerPoint Sunusu</vt:lpstr>
      <vt:lpstr>PowerPoint Sunusu</vt:lpstr>
      <vt:lpstr>PowerPoint Sunusu</vt:lpstr>
      <vt:lpstr>PowerPoint Sunusu</vt:lpstr>
      <vt:lpstr>Armonize sistem</vt:lpstr>
      <vt:lpstr>Armonize sistem</vt:lpstr>
      <vt:lpstr>PowerPoint Sunusu</vt:lpstr>
      <vt:lpstr>PowerPoint Sunusu</vt:lpstr>
      <vt:lpstr>PowerPoint Sunusu</vt:lpstr>
      <vt:lpstr>PowerPoint Sunusu</vt:lpstr>
      <vt:lpstr>PowerPoint Sunusu</vt:lpstr>
      <vt:lpstr>PowerPoint Sunusu</vt:lpstr>
      <vt:lpstr>PowerPoint Sunusu</vt:lpstr>
      <vt:lpstr>PowerPoint Sunusu</vt:lpstr>
      <vt:lpstr> OKSB MAVİ HAT DEĞİŞİKLİK </vt:lpstr>
      <vt:lpstr>PowerPoint Sunusu</vt:lpstr>
      <vt:lpstr>PowerPoint Sunusu</vt:lpstr>
      <vt:lpstr>PowerPoint Sunusu</vt:lpstr>
      <vt:lpstr>TEV (telafi edici vergi)</vt:lpstr>
      <vt:lpstr>Tev (telafi edici vergi)</vt:lpstr>
      <vt:lpstr>PowerPoint Sunusu</vt:lpstr>
      <vt:lpstr> Dahilde İşleme Rejimi (DİR) </vt:lpstr>
      <vt:lpstr>PowerPoint Sunusu</vt:lpstr>
      <vt:lpstr>PowerPoint Sunusu</vt:lpstr>
      <vt:lpstr> Dahilde İşleme Rejimi (DİR) </vt:lpstr>
      <vt:lpstr>PowerPoint Sunusu</vt:lpstr>
      <vt:lpstr>Dahilde İşleme İzin Belgesi ile elde edilen avantajlar</vt:lpstr>
      <vt:lpstr>Dahilde İşleme İzin Belgesi ile elde edilen avantajlar</vt:lpstr>
      <vt:lpstr>  İKİNCİ BÖLÜM  DÖRDÜNCÜ AYIRIM  </vt:lpstr>
      <vt:lpstr>2019 değişiklik (taslak)</vt:lpstr>
      <vt:lpstr>PowerPoint Sunusu</vt:lpstr>
      <vt:lpstr>PowerPoint Sunusu</vt:lpstr>
      <vt:lpstr>PowerPoint Sunusu</vt:lpstr>
      <vt:lpstr>17 Aralık 2022 CUMARTESİ Resmî Gazete Sayı : 32046 </vt:lpstr>
      <vt:lpstr>PowerPoint Sunusu</vt:lpstr>
      <vt:lpstr>PowerPoint Sunusu</vt:lpstr>
      <vt:lpstr>PowerPoint Sunusu</vt:lpstr>
      <vt:lpstr>PowerPoint Sunusu</vt:lpstr>
      <vt:lpstr>  2. BÖLÜM BEŞİNCİ AYIRIM Süreler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GÜMRÜK İŞLEMLERİ/GİRİŞ</dc:title>
  <dc:creator>orhan şenses</dc:creator>
  <cp:lastModifiedBy>orhan şenses</cp:lastModifiedBy>
  <cp:revision>1</cp:revision>
  <dcterms:created xsi:type="dcterms:W3CDTF">2024-09-17T17:44:30Z</dcterms:created>
  <dcterms:modified xsi:type="dcterms:W3CDTF">2024-09-17T17:45:10Z</dcterms:modified>
</cp:coreProperties>
</file>