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1548" r:id="rId2"/>
    <p:sldId id="1411" r:id="rId3"/>
    <p:sldId id="1412" r:id="rId4"/>
    <p:sldId id="1413" r:id="rId5"/>
    <p:sldId id="1414" r:id="rId6"/>
    <p:sldId id="1415" r:id="rId7"/>
    <p:sldId id="1513" r:id="rId8"/>
    <p:sldId id="1514" r:id="rId9"/>
    <p:sldId id="1515" r:id="rId10"/>
    <p:sldId id="1516" r:id="rId11"/>
    <p:sldId id="1517" r:id="rId12"/>
    <p:sldId id="1518" r:id="rId13"/>
    <p:sldId id="1519" r:id="rId14"/>
    <p:sldId id="1520" r:id="rId15"/>
    <p:sldId id="1521" r:id="rId16"/>
    <p:sldId id="1522" r:id="rId17"/>
    <p:sldId id="1523" r:id="rId18"/>
    <p:sldId id="1524" r:id="rId19"/>
    <p:sldId id="1525" r:id="rId20"/>
    <p:sldId id="1526" r:id="rId21"/>
    <p:sldId id="1527" r:id="rId22"/>
    <p:sldId id="1528" r:id="rId23"/>
    <p:sldId id="1559" r:id="rId24"/>
    <p:sldId id="1529" r:id="rId25"/>
    <p:sldId id="1530" r:id="rId26"/>
    <p:sldId id="1531" r:id="rId27"/>
    <p:sldId id="1549" r:id="rId28"/>
    <p:sldId id="1550" r:id="rId29"/>
    <p:sldId id="1551" r:id="rId30"/>
    <p:sldId id="1552" r:id="rId31"/>
    <p:sldId id="1558" r:id="rId32"/>
    <p:sldId id="1553" r:id="rId33"/>
    <p:sldId id="1554" r:id="rId34"/>
    <p:sldId id="1532" r:id="rId35"/>
    <p:sldId id="1533" r:id="rId36"/>
    <p:sldId id="1534" r:id="rId37"/>
    <p:sldId id="1535" r:id="rId38"/>
    <p:sldId id="1536" r:id="rId39"/>
    <p:sldId id="1537" r:id="rId40"/>
    <p:sldId id="1538" r:id="rId41"/>
    <p:sldId id="1539" r:id="rId42"/>
    <p:sldId id="1540" r:id="rId43"/>
    <p:sldId id="1541" r:id="rId44"/>
    <p:sldId id="1542" r:id="rId45"/>
    <p:sldId id="1543" r:id="rId46"/>
    <p:sldId id="1544" r:id="rId47"/>
    <p:sldId id="1545" r:id="rId48"/>
    <p:sldId id="1546" r:id="rId49"/>
    <p:sldId id="1547" r:id="rId50"/>
    <p:sldId id="1416" r:id="rId51"/>
    <p:sldId id="1417" r:id="rId52"/>
    <p:sldId id="1418" r:id="rId53"/>
    <p:sldId id="1419" r:id="rId54"/>
    <p:sldId id="1420" r:id="rId55"/>
    <p:sldId id="1421" r:id="rId56"/>
    <p:sldId id="1422" r:id="rId57"/>
    <p:sldId id="1423" r:id="rId58"/>
    <p:sldId id="1471" r:id="rId59"/>
    <p:sldId id="1424" r:id="rId60"/>
    <p:sldId id="1425" r:id="rId61"/>
    <p:sldId id="1426" r:id="rId62"/>
    <p:sldId id="1427" r:id="rId63"/>
    <p:sldId id="1428" r:id="rId64"/>
    <p:sldId id="1429" r:id="rId65"/>
    <p:sldId id="1430" r:id="rId66"/>
    <p:sldId id="1431" r:id="rId67"/>
    <p:sldId id="1432" r:id="rId68"/>
    <p:sldId id="1472" r:id="rId69"/>
    <p:sldId id="1433" r:id="rId70"/>
    <p:sldId id="1434" r:id="rId71"/>
    <p:sldId id="1440" r:id="rId72"/>
    <p:sldId id="1441" r:id="rId73"/>
    <p:sldId id="1473" r:id="rId74"/>
    <p:sldId id="1442" r:id="rId75"/>
    <p:sldId id="1443" r:id="rId76"/>
    <p:sldId id="1444" r:id="rId77"/>
    <p:sldId id="1445" r:id="rId78"/>
    <p:sldId id="1446" r:id="rId79"/>
    <p:sldId id="1447" r:id="rId80"/>
    <p:sldId id="1448" r:id="rId81"/>
    <p:sldId id="1468" r:id="rId82"/>
    <p:sldId id="1469" r:id="rId83"/>
    <p:sldId id="1449" r:id="rId84"/>
    <p:sldId id="1450" r:id="rId85"/>
    <p:sldId id="1451" r:id="rId86"/>
    <p:sldId id="1452" r:id="rId87"/>
    <p:sldId id="1453" r:id="rId88"/>
    <p:sldId id="1454" r:id="rId89"/>
    <p:sldId id="1456" r:id="rId90"/>
    <p:sldId id="1457" r:id="rId91"/>
    <p:sldId id="1458" r:id="rId92"/>
    <p:sldId id="1459" r:id="rId93"/>
    <p:sldId id="1460" r:id="rId94"/>
    <p:sldId id="1474" r:id="rId95"/>
    <p:sldId id="1461" r:id="rId96"/>
    <p:sldId id="1462" r:id="rId97"/>
    <p:sldId id="1475" r:id="rId98"/>
    <p:sldId id="1476" r:id="rId99"/>
    <p:sldId id="1463" r:id="rId10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rhan" initials="O" lastIdx="1" clrIdx="0">
    <p:extLst>
      <p:ext uri="{19B8F6BF-5375-455C-9EA6-DF929625EA0E}">
        <p15:presenceInfo xmlns:p15="http://schemas.microsoft.com/office/powerpoint/2012/main" userId="Orh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F9F"/>
    <a:srgbClr val="FF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91562" autoAdjust="0"/>
  </p:normalViewPr>
  <p:slideViewPr>
    <p:cSldViewPr>
      <p:cViewPr varScale="1">
        <p:scale>
          <a:sx n="75" d="100"/>
          <a:sy n="75" d="100"/>
        </p:scale>
        <p:origin x="105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commentAuthors" Target="commentAuthor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06A8D6-56AB-4059-A0F1-F6D0618DBD1B}" type="datetimeFigureOut">
              <a:rPr lang="tr-TR" smtClean="0"/>
              <a:pPr/>
              <a:t>31.01.2021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58083F-F2FE-4E82-AA14-04D9BD396462}" type="slidenum">
              <a:rPr lang="tr-TR" smtClean="0"/>
              <a:pPr/>
              <a:t>‹#›</a:t>
            </a:fld>
            <a:endParaRPr lang="tr-TR"/>
          </a:p>
        </p:txBody>
      </p:sp>
    </p:spTree>
    <p:extLst>
      <p:ext uri="{BB962C8B-B14F-4D97-AF65-F5344CB8AC3E}">
        <p14:creationId xmlns:p14="http://schemas.microsoft.com/office/powerpoint/2010/main" val="3144869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558083F-F2FE-4E82-AA14-04D9BD396462}" type="slidenum">
              <a:rPr lang="tr-TR" smtClean="0"/>
              <a:pPr/>
              <a:t>1</a:t>
            </a:fld>
            <a:endParaRPr lang="tr-TR"/>
          </a:p>
        </p:txBody>
      </p:sp>
    </p:spTree>
    <p:extLst>
      <p:ext uri="{BB962C8B-B14F-4D97-AF65-F5344CB8AC3E}">
        <p14:creationId xmlns:p14="http://schemas.microsoft.com/office/powerpoint/2010/main" val="387023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04122015 </a:t>
            </a:r>
            <a:r>
              <a:rPr lang="tr-TR" smtClean="0"/>
              <a:t>burada kaldık</a:t>
            </a:r>
            <a:endParaRPr lang="tr-TR"/>
          </a:p>
        </p:txBody>
      </p:sp>
      <p:sp>
        <p:nvSpPr>
          <p:cNvPr id="4" name="Slayt Numarası Yer Tutucusu 3"/>
          <p:cNvSpPr>
            <a:spLocks noGrp="1"/>
          </p:cNvSpPr>
          <p:nvPr>
            <p:ph type="sldNum" sz="quarter" idx="10"/>
          </p:nvPr>
        </p:nvSpPr>
        <p:spPr/>
        <p:txBody>
          <a:bodyPr/>
          <a:lstStyle/>
          <a:p>
            <a:fld id="{F558083F-F2FE-4E82-AA14-04D9BD396462}" type="slidenum">
              <a:rPr lang="tr-TR" smtClean="0"/>
              <a:pPr/>
              <a:t>2</a:t>
            </a:fld>
            <a:endParaRPr lang="tr-TR"/>
          </a:p>
        </p:txBody>
      </p:sp>
    </p:spTree>
    <p:extLst>
      <p:ext uri="{BB962C8B-B14F-4D97-AF65-F5344CB8AC3E}">
        <p14:creationId xmlns:p14="http://schemas.microsoft.com/office/powerpoint/2010/main" val="879127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29112017 A ve B</a:t>
            </a:r>
            <a:endParaRPr lang="tr-TR"/>
          </a:p>
        </p:txBody>
      </p:sp>
      <p:sp>
        <p:nvSpPr>
          <p:cNvPr id="4" name="Slayt Numarası Yer Tutucusu 3"/>
          <p:cNvSpPr>
            <a:spLocks noGrp="1"/>
          </p:cNvSpPr>
          <p:nvPr>
            <p:ph type="sldNum" sz="quarter" idx="10"/>
          </p:nvPr>
        </p:nvSpPr>
        <p:spPr/>
        <p:txBody>
          <a:bodyPr/>
          <a:lstStyle/>
          <a:p>
            <a:fld id="{F558083F-F2FE-4E82-AA14-04D9BD396462}" type="slidenum">
              <a:rPr lang="tr-TR" smtClean="0">
                <a:solidFill>
                  <a:prstClr val="black"/>
                </a:solidFill>
              </a:rPr>
              <a:pPr/>
              <a:t>48</a:t>
            </a:fld>
            <a:endParaRPr lang="tr-TR">
              <a:solidFill>
                <a:prstClr val="black"/>
              </a:solidFill>
            </a:endParaRPr>
          </a:p>
        </p:txBody>
      </p:sp>
    </p:spTree>
    <p:extLst>
      <p:ext uri="{BB962C8B-B14F-4D97-AF65-F5344CB8AC3E}">
        <p14:creationId xmlns:p14="http://schemas.microsoft.com/office/powerpoint/2010/main" val="1976576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mtClean="0"/>
              <a:t>20122019</a:t>
            </a:r>
            <a:endParaRPr lang="tr-TR"/>
          </a:p>
        </p:txBody>
      </p:sp>
      <p:sp>
        <p:nvSpPr>
          <p:cNvPr id="4" name="Slayt Numarası Yer Tutucusu 3"/>
          <p:cNvSpPr>
            <a:spLocks noGrp="1"/>
          </p:cNvSpPr>
          <p:nvPr>
            <p:ph type="sldNum" sz="quarter" idx="10"/>
          </p:nvPr>
        </p:nvSpPr>
        <p:spPr/>
        <p:txBody>
          <a:bodyPr/>
          <a:lstStyle/>
          <a:p>
            <a:fld id="{F558083F-F2FE-4E82-AA14-04D9BD396462}" type="slidenum">
              <a:rPr lang="tr-TR" smtClean="0"/>
              <a:pPr/>
              <a:t>99</a:t>
            </a:fld>
            <a:endParaRPr lang="tr-TR"/>
          </a:p>
        </p:txBody>
      </p:sp>
    </p:spTree>
    <p:extLst>
      <p:ext uri="{BB962C8B-B14F-4D97-AF65-F5344CB8AC3E}">
        <p14:creationId xmlns:p14="http://schemas.microsoft.com/office/powerpoint/2010/main" val="247153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EAA78FF-E1DD-4FB9-8384-8B62D2CB974E}"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298758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BE75F2B-294F-421E-8FFA-B14CF15654EE}"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3683741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7D79591-45F2-497C-BA91-B048EBBD65C5}"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2355060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BB07C97E-CB52-4861-8CCB-AE019BD67597}"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1540276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7820127-DCD1-4ED2-B85D-6CF2C4958874}"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4247849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11D8D24B-1408-4204-AC09-131FB14C3F18}" type="datetime1">
              <a:rPr lang="tr-TR" smtClean="0"/>
              <a:t>31.01.2021</a:t>
            </a:fld>
            <a:endParaRPr lang="tr-TR"/>
          </a:p>
        </p:txBody>
      </p:sp>
      <p:sp>
        <p:nvSpPr>
          <p:cNvPr id="6" name="Altbilgi Yer Tutucusu 5"/>
          <p:cNvSpPr>
            <a:spLocks noGrp="1"/>
          </p:cNvSpPr>
          <p:nvPr>
            <p:ph type="ftr" sz="quarter" idx="11"/>
          </p:nvPr>
        </p:nvSpPr>
        <p:spPr/>
        <p:txBody>
          <a:bodyPr/>
          <a:lstStyle/>
          <a:p>
            <a:r>
              <a:rPr lang="tr-TR" smtClean="0"/>
              <a:t>osenses@trabzon.edu.tr</a:t>
            </a:r>
            <a:endParaRPr lang="tr-TR"/>
          </a:p>
        </p:txBody>
      </p:sp>
      <p:sp>
        <p:nvSpPr>
          <p:cNvPr id="7" name="Slayt Numarası Yer Tutucusu 6"/>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2307273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2800888-560B-4129-9B93-72DAF3DAB95F}" type="datetime1">
              <a:rPr lang="tr-TR" smtClean="0"/>
              <a:t>31.01.2021</a:t>
            </a:fld>
            <a:endParaRPr lang="tr-TR"/>
          </a:p>
        </p:txBody>
      </p:sp>
      <p:sp>
        <p:nvSpPr>
          <p:cNvPr id="8" name="Altbilgi Yer Tutucusu 7"/>
          <p:cNvSpPr>
            <a:spLocks noGrp="1"/>
          </p:cNvSpPr>
          <p:nvPr>
            <p:ph type="ftr" sz="quarter" idx="11"/>
          </p:nvPr>
        </p:nvSpPr>
        <p:spPr/>
        <p:txBody>
          <a:bodyPr/>
          <a:lstStyle/>
          <a:p>
            <a:r>
              <a:rPr lang="tr-TR" smtClean="0"/>
              <a:t>osenses@trabzon.edu.tr</a:t>
            </a:r>
            <a:endParaRPr lang="tr-TR"/>
          </a:p>
        </p:txBody>
      </p:sp>
      <p:sp>
        <p:nvSpPr>
          <p:cNvPr id="9" name="Slayt Numarası Yer Tutucusu 8"/>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2549331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310BBF9-CD44-4E4C-A671-E617B9BEA822}"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3303848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39E69FF-E359-48F6-8C74-3E88E392345C}" type="datetime1">
              <a:rPr lang="tr-TR" smtClean="0"/>
              <a:t>31.01.2021</a:t>
            </a:fld>
            <a:endParaRPr lang="tr-TR"/>
          </a:p>
        </p:txBody>
      </p:sp>
      <p:sp>
        <p:nvSpPr>
          <p:cNvPr id="3" name="Altbilgi Yer Tutucusu 2"/>
          <p:cNvSpPr>
            <a:spLocks noGrp="1"/>
          </p:cNvSpPr>
          <p:nvPr>
            <p:ph type="ftr" sz="quarter" idx="11"/>
          </p:nvPr>
        </p:nvSpPr>
        <p:spPr/>
        <p:txBody>
          <a:bodyPr/>
          <a:lstStyle/>
          <a:p>
            <a:r>
              <a:rPr lang="tr-TR" smtClean="0"/>
              <a:t>osenses@trabzon.edu.tr</a:t>
            </a:r>
            <a:endParaRPr lang="tr-TR"/>
          </a:p>
        </p:txBody>
      </p:sp>
      <p:sp>
        <p:nvSpPr>
          <p:cNvPr id="4" name="Slayt Numarası Yer Tutucusu 3"/>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2209979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68AC264-719A-4870-A173-8267CB44F036}" type="datetime1">
              <a:rPr lang="tr-TR" smtClean="0"/>
              <a:t>31.01.2021</a:t>
            </a:fld>
            <a:endParaRPr lang="tr-TR"/>
          </a:p>
        </p:txBody>
      </p:sp>
      <p:sp>
        <p:nvSpPr>
          <p:cNvPr id="6" name="Altbilgi Yer Tutucusu 5"/>
          <p:cNvSpPr>
            <a:spLocks noGrp="1"/>
          </p:cNvSpPr>
          <p:nvPr>
            <p:ph type="ftr" sz="quarter" idx="11"/>
          </p:nvPr>
        </p:nvSpPr>
        <p:spPr/>
        <p:txBody>
          <a:bodyPr/>
          <a:lstStyle/>
          <a:p>
            <a:r>
              <a:rPr lang="tr-TR" smtClean="0"/>
              <a:t>osenses@trabzon.edu.tr</a:t>
            </a:r>
            <a:endParaRPr lang="tr-TR"/>
          </a:p>
        </p:txBody>
      </p:sp>
      <p:sp>
        <p:nvSpPr>
          <p:cNvPr id="7" name="Slayt Numarası Yer Tutucusu 6"/>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288608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431306F2-3E4D-4D1C-A00C-0FF720317010}" type="datetime1">
              <a:rPr lang="tr-TR" smtClean="0"/>
              <a:t>31.01.2021</a:t>
            </a:fld>
            <a:endParaRPr lang="tr-TR"/>
          </a:p>
        </p:txBody>
      </p:sp>
      <p:sp>
        <p:nvSpPr>
          <p:cNvPr id="6" name="Altbilgi Yer Tutucusu 5"/>
          <p:cNvSpPr>
            <a:spLocks noGrp="1"/>
          </p:cNvSpPr>
          <p:nvPr>
            <p:ph type="ftr" sz="quarter" idx="11"/>
          </p:nvPr>
        </p:nvSpPr>
        <p:spPr/>
        <p:txBody>
          <a:bodyPr/>
          <a:lstStyle/>
          <a:p>
            <a:r>
              <a:rPr lang="tr-TR" smtClean="0"/>
              <a:t>osenses@trabzon.edu.tr</a:t>
            </a:r>
            <a:endParaRPr lang="tr-TR"/>
          </a:p>
        </p:txBody>
      </p:sp>
      <p:sp>
        <p:nvSpPr>
          <p:cNvPr id="7" name="Slayt Numarası Yer Tutucusu 6"/>
          <p:cNvSpPr>
            <a:spLocks noGrp="1"/>
          </p:cNvSpPr>
          <p:nvPr>
            <p:ph type="sldNum" sz="quarter" idx="12"/>
          </p:nvPr>
        </p:nvSpPr>
        <p:spPr/>
        <p:txBody>
          <a:bodyPr/>
          <a:lstStyle/>
          <a:p>
            <a:fld id="{06E4CE98-99DB-4B92-BAC7-F160338C3892}" type="slidenum">
              <a:rPr lang="tr-TR" smtClean="0"/>
              <a:pPr/>
              <a:t>‹#›</a:t>
            </a:fld>
            <a:endParaRPr lang="tr-TR"/>
          </a:p>
        </p:txBody>
      </p:sp>
    </p:spTree>
    <p:extLst>
      <p:ext uri="{BB962C8B-B14F-4D97-AF65-F5344CB8AC3E}">
        <p14:creationId xmlns:p14="http://schemas.microsoft.com/office/powerpoint/2010/main" val="3327169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F789C-7E97-4199-88FE-5954B3529E57}" type="datetime1">
              <a:rPr lang="tr-TR" smtClean="0"/>
              <a:t>31.01.2021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osenses@trabzon.edu.tr</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4CE98-99DB-4B92-BAC7-F160338C3892}" type="slidenum">
              <a:rPr lang="tr-TR" smtClean="0"/>
              <a:pPr/>
              <a:t>‹#›</a:t>
            </a:fld>
            <a:endParaRPr lang="tr-TR"/>
          </a:p>
        </p:txBody>
      </p:sp>
    </p:spTree>
    <p:extLst>
      <p:ext uri="{BB962C8B-B14F-4D97-AF65-F5344CB8AC3E}">
        <p14:creationId xmlns:p14="http://schemas.microsoft.com/office/powerpoint/2010/main" val="879988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etasimacilik.com/blog/22"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etasimacilik.com/blog/22"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sz="4800" dirty="0" smtClean="0">
                <a:solidFill>
                  <a:srgbClr val="FF0000"/>
                </a:solidFill>
              </a:rPr>
              <a:t>ÖĞR. GÖR. ORHAN ŞENSES</a:t>
            </a:r>
          </a:p>
          <a:p>
            <a:r>
              <a:rPr lang="tr-TR" sz="4800" smtClean="0">
                <a:solidFill>
                  <a:srgbClr val="FF0000"/>
                </a:solidFill>
              </a:rPr>
              <a:t>osenses@trabzon.edu.tr</a:t>
            </a:r>
            <a:endParaRPr lang="tr-TR" sz="4800" dirty="0">
              <a:solidFill>
                <a:srgbClr val="FF0000"/>
              </a:solidFill>
            </a:endParaRPr>
          </a:p>
        </p:txBody>
      </p:sp>
      <p:sp>
        <p:nvSpPr>
          <p:cNvPr id="4" name="Veri Yer Tutucusu 3"/>
          <p:cNvSpPr>
            <a:spLocks noGrp="1"/>
          </p:cNvSpPr>
          <p:nvPr>
            <p:ph type="dt" sz="half" idx="10"/>
          </p:nvPr>
        </p:nvSpPr>
        <p:spPr/>
        <p:txBody>
          <a:bodyPr/>
          <a:lstStyle/>
          <a:p>
            <a:fld id="{63867E3E-3AFC-4BB3-A869-D62A284B46E4}" type="datetime1">
              <a:rPr lang="tr-TR" smtClean="0">
                <a:solidFill>
                  <a:prstClr val="black">
                    <a:tint val="75000"/>
                  </a:prstClr>
                </a:solidFill>
              </a:rPr>
              <a:t>31.01.2021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r>
              <a:rPr lang="tr-TR" smtClean="0">
                <a:solidFill>
                  <a:prstClr val="black">
                    <a:tint val="75000"/>
                  </a:prstClr>
                </a:solidFill>
              </a:rPr>
              <a:t>osenses@trabzon.edu.tr</a:t>
            </a:r>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C523FEBB-4577-44E9-B2CF-F440606F5670}" type="slidenum">
              <a:rPr lang="tr-TR" smtClean="0">
                <a:solidFill>
                  <a:prstClr val="black">
                    <a:tint val="75000"/>
                  </a:prstClr>
                </a:solidFill>
              </a:rPr>
              <a:pPr/>
              <a:t>1</a:t>
            </a:fld>
            <a:endParaRPr lang="tr-TR">
              <a:solidFill>
                <a:prstClr val="black">
                  <a:tint val="75000"/>
                </a:prstClr>
              </a:solidFill>
            </a:endParaRPr>
          </a:p>
        </p:txBody>
      </p:sp>
    </p:spTree>
    <p:extLst>
      <p:ext uri="{BB962C8B-B14F-4D97-AF65-F5344CB8AC3E}">
        <p14:creationId xmlns:p14="http://schemas.microsoft.com/office/powerpoint/2010/main" val="3030237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a:noFill/>
        </p:spPr>
        <p:txBody>
          <a:bodyPr>
            <a:normAutofit/>
          </a:bodyPr>
          <a:lstStyle/>
          <a:p>
            <a:endParaRPr lang="tr-TR" dirty="0" smtClean="0"/>
          </a:p>
          <a:p>
            <a:r>
              <a:rPr lang="tr-TR" dirty="0" smtClean="0"/>
              <a:t>Günümüzde </a:t>
            </a:r>
            <a:r>
              <a:rPr lang="tr-TR" dirty="0"/>
              <a:t>bir çok sektörde işletmelerin büyük bir kısmının tercihi, </a:t>
            </a:r>
            <a:r>
              <a:rPr lang="tr-TR" dirty="0">
                <a:solidFill>
                  <a:srgbClr val="7030A0"/>
                </a:solidFill>
              </a:rPr>
              <a:t>ana </a:t>
            </a:r>
            <a:r>
              <a:rPr lang="tr-TR" dirty="0" smtClean="0">
                <a:solidFill>
                  <a:srgbClr val="7030A0"/>
                </a:solidFill>
              </a:rPr>
              <a:t>işleri dışında</a:t>
            </a:r>
            <a:r>
              <a:rPr lang="tr-TR" dirty="0">
                <a:solidFill>
                  <a:srgbClr val="7030A0"/>
                </a:solidFill>
              </a:rPr>
              <a:t>	</a:t>
            </a:r>
            <a:r>
              <a:rPr lang="tr-TR" dirty="0" smtClean="0">
                <a:solidFill>
                  <a:srgbClr val="7030A0"/>
                </a:solidFill>
              </a:rPr>
              <a:t> kalan bazı </a:t>
            </a:r>
            <a:r>
              <a:rPr lang="tr-TR" dirty="0">
                <a:solidFill>
                  <a:srgbClr val="7030A0"/>
                </a:solidFill>
              </a:rPr>
              <a:t>iş </a:t>
            </a:r>
            <a:r>
              <a:rPr lang="tr-TR" dirty="0" smtClean="0">
                <a:solidFill>
                  <a:srgbClr val="7030A0"/>
                </a:solidFill>
              </a:rPr>
              <a:t>süreçlerini </a:t>
            </a:r>
            <a:r>
              <a:rPr lang="tr-TR" dirty="0">
                <a:solidFill>
                  <a:srgbClr val="7030A0"/>
                </a:solidFill>
              </a:rPr>
              <a:t>dışarıdan tedarik etme yönünde </a:t>
            </a:r>
            <a:r>
              <a:rPr lang="tr-TR" dirty="0"/>
              <a:t>olmaktadır</a:t>
            </a:r>
            <a:r>
              <a:rPr lang="tr-TR" dirty="0" smtClean="0"/>
              <a:t>.</a:t>
            </a:r>
          </a:p>
          <a:p>
            <a:endParaRPr lang="tr-TR" dirty="0"/>
          </a:p>
          <a:p>
            <a:r>
              <a:rPr lang="tr-TR" b="1" dirty="0">
                <a:solidFill>
                  <a:srgbClr val="FF0000"/>
                </a:solidFill>
              </a:rPr>
              <a:t>Önceleri </a:t>
            </a:r>
            <a:r>
              <a:rPr lang="tr-TR" b="1" u="sng" dirty="0">
                <a:solidFill>
                  <a:srgbClr val="0070C0"/>
                </a:solidFill>
              </a:rPr>
              <a:t>sadece taşıma hizmetinin </a:t>
            </a:r>
            <a:r>
              <a:rPr lang="tr-TR" b="1" dirty="0">
                <a:solidFill>
                  <a:srgbClr val="FF0000"/>
                </a:solidFill>
              </a:rPr>
              <a:t>gördürülmesi için dışarıdan tedarik yöntemi üzerinde durulurken</a:t>
            </a:r>
            <a:r>
              <a:rPr lang="tr-TR" b="1" dirty="0"/>
              <a:t>, bugün gelinen noktada; hızla yaygınlaşan şekilde aşağıda sıralanan tüm lojistik iş süreçleri için dış tedarike </a:t>
            </a:r>
            <a:r>
              <a:rPr lang="tr-TR" b="1" dirty="0" err="1"/>
              <a:t>yönelinmektedir</a:t>
            </a:r>
            <a:r>
              <a:rPr lang="tr-TR" b="1" dirty="0"/>
              <a:t>.</a:t>
            </a:r>
          </a:p>
          <a:p>
            <a:endParaRPr lang="tr-TR" b="1" dirty="0"/>
          </a:p>
        </p:txBody>
      </p:sp>
      <p:sp>
        <p:nvSpPr>
          <p:cNvPr id="2" name="Veri Yer Tutucusu 1"/>
          <p:cNvSpPr>
            <a:spLocks noGrp="1"/>
          </p:cNvSpPr>
          <p:nvPr>
            <p:ph type="dt" sz="half" idx="10"/>
          </p:nvPr>
        </p:nvSpPr>
        <p:spPr/>
        <p:txBody>
          <a:bodyPr/>
          <a:lstStyle/>
          <a:p>
            <a:fld id="{770591C1-A238-4979-87FB-FB6E38EACB4F}"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10</a:t>
            </a:fld>
            <a:endParaRPr lang="tr-TR"/>
          </a:p>
        </p:txBody>
      </p:sp>
    </p:spTree>
    <p:extLst>
      <p:ext uri="{BB962C8B-B14F-4D97-AF65-F5344CB8AC3E}">
        <p14:creationId xmlns:p14="http://schemas.microsoft.com/office/powerpoint/2010/main" val="996644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778098"/>
          </a:xfrm>
          <a:solidFill>
            <a:schemeClr val="accent1">
              <a:lumMod val="20000"/>
              <a:lumOff val="80000"/>
            </a:schemeClr>
          </a:solidFill>
        </p:spPr>
        <p:txBody>
          <a:bodyPr>
            <a:normAutofit fontScale="90000"/>
          </a:bodyPr>
          <a:lstStyle/>
          <a:p>
            <a:r>
              <a:rPr lang="tr-TR" dirty="0" err="1" smtClean="0"/>
              <a:t>Dkk</a:t>
            </a:r>
            <a:r>
              <a:rPr lang="tr-TR" dirty="0" smtClean="0"/>
              <a:t> ile karşılanabilecek </a:t>
            </a:r>
            <a:r>
              <a:rPr lang="tr-TR" dirty="0" err="1" smtClean="0"/>
              <a:t>loj.iş</a:t>
            </a:r>
            <a:r>
              <a:rPr lang="tr-TR" dirty="0" smtClean="0"/>
              <a:t> süreçleri</a:t>
            </a:r>
            <a:endParaRPr lang="tr-TR" dirty="0"/>
          </a:p>
        </p:txBody>
      </p:sp>
      <p:sp>
        <p:nvSpPr>
          <p:cNvPr id="3" name="İçerik Yer Tutucusu 2"/>
          <p:cNvSpPr>
            <a:spLocks noGrp="1"/>
          </p:cNvSpPr>
          <p:nvPr>
            <p:ph idx="1"/>
          </p:nvPr>
        </p:nvSpPr>
        <p:spPr>
          <a:xfrm>
            <a:off x="107504" y="1196752"/>
            <a:ext cx="8784976" cy="5661248"/>
          </a:xfrm>
        </p:spPr>
        <p:txBody>
          <a:bodyPr>
            <a:normAutofit fontScale="85000" lnSpcReduction="10000"/>
          </a:bodyPr>
          <a:lstStyle/>
          <a:p>
            <a:r>
              <a:rPr lang="tr-TR" dirty="0" smtClean="0"/>
              <a:t>İşletmeler,</a:t>
            </a:r>
          </a:p>
          <a:p>
            <a:r>
              <a:rPr lang="tr-TR" dirty="0" smtClean="0"/>
              <a:t>1.ithalatın sipariş takibi</a:t>
            </a:r>
          </a:p>
          <a:p>
            <a:r>
              <a:rPr lang="tr-TR" dirty="0" smtClean="0"/>
              <a:t>2.siparişlerin en uygun araçla taşınması</a:t>
            </a:r>
          </a:p>
          <a:p>
            <a:r>
              <a:rPr lang="tr-TR" dirty="0" smtClean="0"/>
              <a:t>3.depolama</a:t>
            </a:r>
          </a:p>
          <a:p>
            <a:r>
              <a:rPr lang="tr-TR" dirty="0" smtClean="0"/>
              <a:t>4.gümrükleme</a:t>
            </a:r>
          </a:p>
          <a:p>
            <a:r>
              <a:rPr lang="tr-TR" dirty="0" smtClean="0"/>
              <a:t>5.ambalajlama</a:t>
            </a:r>
          </a:p>
          <a:p>
            <a:r>
              <a:rPr lang="tr-TR" dirty="0" smtClean="0"/>
              <a:t>6.etiketleme</a:t>
            </a:r>
          </a:p>
          <a:p>
            <a:r>
              <a:rPr lang="tr-TR" dirty="0" smtClean="0"/>
              <a:t>7.tüketiciye sevkiyat</a:t>
            </a:r>
          </a:p>
          <a:p>
            <a:r>
              <a:rPr lang="tr-TR" dirty="0" smtClean="0"/>
              <a:t>8.stoklama</a:t>
            </a:r>
          </a:p>
          <a:p>
            <a:r>
              <a:rPr lang="tr-TR" dirty="0" smtClean="0"/>
              <a:t>9.sigorta</a:t>
            </a:r>
          </a:p>
          <a:p>
            <a:r>
              <a:rPr lang="tr-TR" dirty="0" err="1" smtClean="0"/>
              <a:t>Vb.loj.hizmetleri</a:t>
            </a:r>
            <a:r>
              <a:rPr lang="tr-TR" dirty="0" smtClean="0"/>
              <a:t> cezai ve hukuki sorumlulukları da dahil olmak üzere DKK (</a:t>
            </a:r>
            <a:r>
              <a:rPr lang="tr-TR" dirty="0" err="1" smtClean="0"/>
              <a:t>outsourcing</a:t>
            </a:r>
            <a:r>
              <a:rPr lang="tr-TR" dirty="0" smtClean="0"/>
              <a:t>) ya verebilmektedirler.</a:t>
            </a:r>
            <a:endParaRPr lang="tr-TR" dirty="0"/>
          </a:p>
        </p:txBody>
      </p:sp>
      <p:sp>
        <p:nvSpPr>
          <p:cNvPr id="4" name="Veri Yer Tutucusu 3"/>
          <p:cNvSpPr>
            <a:spLocks noGrp="1"/>
          </p:cNvSpPr>
          <p:nvPr>
            <p:ph type="dt" sz="half" idx="10"/>
          </p:nvPr>
        </p:nvSpPr>
        <p:spPr/>
        <p:txBody>
          <a:bodyPr/>
          <a:lstStyle/>
          <a:p>
            <a:fld id="{851B3C21-9E01-4D8A-854A-5F0CF9EA20F0}"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11</a:t>
            </a:fld>
            <a:endParaRPr lang="tr-TR"/>
          </a:p>
        </p:txBody>
      </p:sp>
    </p:spTree>
    <p:extLst>
      <p:ext uri="{BB962C8B-B14F-4D97-AF65-F5344CB8AC3E}">
        <p14:creationId xmlns:p14="http://schemas.microsoft.com/office/powerpoint/2010/main" val="11852332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85728"/>
            <a:ext cx="9144000" cy="6215106"/>
          </a:xfrm>
          <a:solidFill>
            <a:schemeClr val="bg1"/>
          </a:solidFill>
        </p:spPr>
        <p:txBody>
          <a:bodyPr>
            <a:normAutofit fontScale="92500" lnSpcReduction="10000"/>
          </a:bodyPr>
          <a:lstStyle/>
          <a:p>
            <a:pPr marL="0" indent="0">
              <a:buNone/>
            </a:pPr>
            <a:r>
              <a:rPr lang="tr-TR" sz="4000" i="1" u="sng" dirty="0" smtClean="0">
                <a:solidFill>
                  <a:srgbClr val="7030A0"/>
                </a:solidFill>
              </a:rPr>
              <a:t>Özellikle orta ve küçük ölçekli işletmelerin ;</a:t>
            </a:r>
          </a:p>
          <a:p>
            <a:pPr marL="0" indent="0">
              <a:buNone/>
            </a:pPr>
            <a:r>
              <a:rPr lang="tr-TR" sz="4000" dirty="0" smtClean="0"/>
              <a:t>lojistik operasyonlarını </a:t>
            </a:r>
            <a:r>
              <a:rPr lang="tr-TR" sz="4000" dirty="0" smtClean="0">
                <a:solidFill>
                  <a:srgbClr val="FF0000"/>
                </a:solidFill>
              </a:rPr>
              <a:t>kendi bünyelerinde </a:t>
            </a:r>
            <a:r>
              <a:rPr lang="tr-TR" sz="4000" dirty="0" smtClean="0"/>
              <a:t>gerçekleştirebilecek  </a:t>
            </a:r>
            <a:r>
              <a:rPr lang="tr-TR" sz="4000" dirty="0" smtClean="0">
                <a:solidFill>
                  <a:srgbClr val="FF0000"/>
                </a:solidFill>
              </a:rPr>
              <a:t>alt yapıyı kurmaları</a:t>
            </a:r>
            <a:r>
              <a:rPr lang="tr-TR" sz="4000" dirty="0" smtClean="0"/>
              <a:t>, </a:t>
            </a:r>
            <a:r>
              <a:rPr lang="tr-TR" sz="4000" dirty="0" smtClean="0">
                <a:solidFill>
                  <a:srgbClr val="FF0000"/>
                </a:solidFill>
              </a:rPr>
              <a:t>büyük ölçekli işletmelere  göre çok daha zordur.</a:t>
            </a:r>
          </a:p>
          <a:p>
            <a:pPr marL="0" indent="0">
              <a:buNone/>
            </a:pPr>
            <a:r>
              <a:rPr lang="tr-TR" sz="4000" dirty="0"/>
              <a:t>Dünyada küçük ve orta, büyüklükteki işletmelerin payının %90’larda olduğu düşünüldüğünde ek yatırım gerektiren bu faaliyetleri işletmelerin kendi bünyelerinde sürdürmeleri ise gerçekleşmesi güç bir planlamadır.</a:t>
            </a:r>
          </a:p>
          <a:p>
            <a:pPr marL="0" indent="0">
              <a:buNone/>
            </a:pPr>
            <a:endParaRPr lang="tr-TR" sz="4000" dirty="0"/>
          </a:p>
        </p:txBody>
      </p:sp>
      <p:sp>
        <p:nvSpPr>
          <p:cNvPr id="2" name="Veri Yer Tutucusu 1"/>
          <p:cNvSpPr>
            <a:spLocks noGrp="1"/>
          </p:cNvSpPr>
          <p:nvPr>
            <p:ph type="dt" sz="half" idx="10"/>
          </p:nvPr>
        </p:nvSpPr>
        <p:spPr/>
        <p:txBody>
          <a:bodyPr/>
          <a:lstStyle/>
          <a:p>
            <a:fld id="{C82E6729-0CE8-41EA-BE63-6EBDFC3CF90C}"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12</a:t>
            </a:fld>
            <a:endParaRPr lang="tr-TR"/>
          </a:p>
        </p:txBody>
      </p:sp>
    </p:spTree>
    <p:extLst>
      <p:ext uri="{BB962C8B-B14F-4D97-AF65-F5344CB8AC3E}">
        <p14:creationId xmlns:p14="http://schemas.microsoft.com/office/powerpoint/2010/main" val="1786476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0"/>
            <a:ext cx="8435280" cy="1417638"/>
          </a:xfrm>
          <a:gradFill>
            <a:gsLst>
              <a:gs pos="0">
                <a:srgbClr val="DDEBCF"/>
              </a:gs>
              <a:gs pos="50000">
                <a:srgbClr val="9CB86E"/>
              </a:gs>
              <a:gs pos="100000">
                <a:srgbClr val="156B13"/>
              </a:gs>
            </a:gsLst>
            <a:lin ang="5400000" scaled="0"/>
          </a:gradFill>
        </p:spPr>
        <p:txBody>
          <a:bodyPr>
            <a:normAutofit fontScale="90000"/>
          </a:bodyPr>
          <a:lstStyle/>
          <a:p>
            <a:r>
              <a:rPr lang="tr-TR" dirty="0" smtClean="0">
                <a:solidFill>
                  <a:schemeClr val="tx1">
                    <a:lumMod val="95000"/>
                    <a:lumOff val="5000"/>
                  </a:schemeClr>
                </a:solidFill>
              </a:rPr>
              <a:t>LOJİSTİKTE </a:t>
            </a:r>
            <a:r>
              <a:rPr lang="tr-TR" dirty="0">
                <a:solidFill>
                  <a:schemeClr val="tx1">
                    <a:lumMod val="95000"/>
                    <a:lumOff val="5000"/>
                  </a:schemeClr>
                </a:solidFill>
              </a:rPr>
              <a:t>DIŞ KAYNAK KULLANIMI (DKK) </a:t>
            </a:r>
            <a:r>
              <a:rPr lang="tr-TR" dirty="0" smtClean="0">
                <a:solidFill>
                  <a:schemeClr val="tx1">
                    <a:lumMod val="95000"/>
                    <a:lumOff val="5000"/>
                  </a:schemeClr>
                </a:solidFill>
              </a:rPr>
              <a:t>-</a:t>
            </a:r>
            <a:r>
              <a:rPr lang="tr-TR" dirty="0" smtClean="0">
                <a:solidFill>
                  <a:srgbClr val="FF0000"/>
                </a:solidFill>
              </a:rPr>
              <a:t>OUTSOURCING</a:t>
            </a:r>
            <a:r>
              <a:rPr lang="tr-TR" dirty="0" smtClean="0">
                <a:solidFill>
                  <a:schemeClr val="tx1">
                    <a:lumMod val="95000"/>
                    <a:lumOff val="5000"/>
                  </a:schemeClr>
                </a:solidFill>
              </a:rPr>
              <a:t> </a:t>
            </a:r>
            <a:r>
              <a:rPr lang="tr-TR" dirty="0">
                <a:solidFill>
                  <a:schemeClr val="tx1">
                    <a:lumMod val="95000"/>
                    <a:lumOff val="5000"/>
                  </a:schemeClr>
                </a:solidFill>
              </a:rPr>
              <a:t>(3 PL)</a:t>
            </a:r>
          </a:p>
        </p:txBody>
      </p:sp>
      <p:sp>
        <p:nvSpPr>
          <p:cNvPr id="3" name="İçerik Yer Tutucusu 2"/>
          <p:cNvSpPr>
            <a:spLocks noGrp="1"/>
          </p:cNvSpPr>
          <p:nvPr>
            <p:ph idx="1"/>
          </p:nvPr>
        </p:nvSpPr>
        <p:spPr>
          <a:xfrm>
            <a:off x="0" y="1600200"/>
            <a:ext cx="9036496" cy="5257800"/>
          </a:xfrm>
          <a:solidFill>
            <a:schemeClr val="bg1"/>
          </a:solidFill>
        </p:spPr>
        <p:txBody>
          <a:bodyPr>
            <a:normAutofit/>
          </a:bodyPr>
          <a:lstStyle/>
          <a:p>
            <a:pPr algn="ctr"/>
            <a:r>
              <a:rPr lang="tr-TR" sz="7200" dirty="0" smtClean="0"/>
              <a:t>TANIM</a:t>
            </a:r>
          </a:p>
          <a:p>
            <a:endParaRPr lang="tr-TR" dirty="0"/>
          </a:p>
          <a:p>
            <a:r>
              <a:rPr lang="tr-TR" dirty="0" smtClean="0"/>
              <a:t>3PL </a:t>
            </a:r>
            <a:r>
              <a:rPr lang="tr-TR" dirty="0"/>
              <a:t>(Üçüncü Parti Lojistik) kavramı </a:t>
            </a:r>
            <a:r>
              <a:rPr lang="tr-TR" sz="3600" b="1" dirty="0">
                <a:solidFill>
                  <a:srgbClr val="FF0000"/>
                </a:solidFill>
              </a:rPr>
              <a:t>öncelikle taşıma ve depolama olmak üzere </a:t>
            </a:r>
            <a:r>
              <a:rPr lang="tr-TR" dirty="0"/>
              <a:t>müşterinin lojistik alanındaki faaliyetlerini üstlenen şirketlerdir. </a:t>
            </a:r>
            <a:endParaRPr lang="tr-TR" dirty="0" smtClean="0"/>
          </a:p>
        </p:txBody>
      </p:sp>
      <p:sp>
        <p:nvSpPr>
          <p:cNvPr id="4" name="Veri Yer Tutucusu 3"/>
          <p:cNvSpPr>
            <a:spLocks noGrp="1"/>
          </p:cNvSpPr>
          <p:nvPr>
            <p:ph type="dt" sz="half" idx="10"/>
          </p:nvPr>
        </p:nvSpPr>
        <p:spPr/>
        <p:txBody>
          <a:bodyPr/>
          <a:lstStyle/>
          <a:p>
            <a:fld id="{15B42B7F-C72A-411E-B608-5C52E7F3BB90}"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13</a:t>
            </a:fld>
            <a:endParaRPr lang="tr-TR"/>
          </a:p>
        </p:txBody>
      </p:sp>
    </p:spTree>
    <p:extLst>
      <p:ext uri="{BB962C8B-B14F-4D97-AF65-F5344CB8AC3E}">
        <p14:creationId xmlns:p14="http://schemas.microsoft.com/office/powerpoint/2010/main" val="270748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260648"/>
            <a:ext cx="9036496" cy="6597352"/>
          </a:xfrm>
        </p:spPr>
        <p:txBody>
          <a:bodyPr>
            <a:normAutofit/>
          </a:bodyPr>
          <a:lstStyle/>
          <a:p>
            <a:r>
              <a:rPr lang="tr-TR" dirty="0"/>
              <a:t>Bu şirketler </a:t>
            </a:r>
            <a:r>
              <a:rPr lang="tr-TR" dirty="0" err="1"/>
              <a:t>uluslarası</a:t>
            </a:r>
            <a:r>
              <a:rPr lang="tr-TR" dirty="0"/>
              <a:t> </a:t>
            </a:r>
            <a:endParaRPr lang="tr-TR" dirty="0" smtClean="0"/>
          </a:p>
          <a:p>
            <a:r>
              <a:rPr lang="tr-TR" dirty="0" smtClean="0"/>
              <a:t>nakliye </a:t>
            </a:r>
            <a:r>
              <a:rPr lang="tr-TR" dirty="0"/>
              <a:t>, </a:t>
            </a:r>
            <a:endParaRPr lang="tr-TR" dirty="0" smtClean="0"/>
          </a:p>
          <a:p>
            <a:r>
              <a:rPr lang="tr-TR" dirty="0" smtClean="0"/>
              <a:t>depolama </a:t>
            </a:r>
            <a:r>
              <a:rPr lang="tr-TR" dirty="0"/>
              <a:t>, </a:t>
            </a:r>
            <a:endParaRPr lang="tr-TR" dirty="0" smtClean="0"/>
          </a:p>
          <a:p>
            <a:r>
              <a:rPr lang="tr-TR" dirty="0" smtClean="0"/>
              <a:t>stok </a:t>
            </a:r>
            <a:r>
              <a:rPr lang="tr-TR" dirty="0"/>
              <a:t>kontrolü , </a:t>
            </a:r>
            <a:endParaRPr lang="tr-TR" dirty="0" smtClean="0"/>
          </a:p>
          <a:p>
            <a:r>
              <a:rPr lang="tr-TR" dirty="0" smtClean="0"/>
              <a:t>paketleme </a:t>
            </a:r>
            <a:r>
              <a:rPr lang="tr-TR" dirty="0"/>
              <a:t>, </a:t>
            </a:r>
            <a:endParaRPr lang="tr-TR" dirty="0" smtClean="0"/>
          </a:p>
          <a:p>
            <a:r>
              <a:rPr lang="tr-TR" dirty="0" smtClean="0"/>
              <a:t>etiketleme </a:t>
            </a:r>
            <a:r>
              <a:rPr lang="tr-TR" dirty="0"/>
              <a:t>, </a:t>
            </a:r>
            <a:endParaRPr lang="tr-TR" dirty="0" smtClean="0"/>
          </a:p>
          <a:p>
            <a:r>
              <a:rPr lang="tr-TR" dirty="0" smtClean="0"/>
              <a:t>sevkiyat </a:t>
            </a:r>
            <a:r>
              <a:rPr lang="tr-TR" dirty="0"/>
              <a:t>, </a:t>
            </a:r>
            <a:endParaRPr lang="tr-TR" dirty="0" smtClean="0"/>
          </a:p>
          <a:p>
            <a:r>
              <a:rPr lang="tr-TR" dirty="0" smtClean="0"/>
              <a:t>dağıtım </a:t>
            </a:r>
            <a:r>
              <a:rPr lang="tr-TR" dirty="0"/>
              <a:t>vb. </a:t>
            </a:r>
            <a:endParaRPr lang="tr-TR" dirty="0" smtClean="0"/>
          </a:p>
          <a:p>
            <a:r>
              <a:rPr lang="tr-TR" dirty="0" smtClean="0"/>
              <a:t>işlerinde </a:t>
            </a:r>
            <a:r>
              <a:rPr lang="tr-TR" dirty="0"/>
              <a:t>bu alanda uzmanlaşmış ve gerekli tesis , ekipman veya personele sahip tüm zincirin tasarımını ve yönetimini üstlenen şirketlerdir. </a:t>
            </a:r>
          </a:p>
        </p:txBody>
      </p:sp>
      <p:sp>
        <p:nvSpPr>
          <p:cNvPr id="2" name="Veri Yer Tutucusu 1"/>
          <p:cNvSpPr>
            <a:spLocks noGrp="1"/>
          </p:cNvSpPr>
          <p:nvPr>
            <p:ph type="dt" sz="half" idx="10"/>
          </p:nvPr>
        </p:nvSpPr>
        <p:spPr/>
        <p:txBody>
          <a:bodyPr/>
          <a:lstStyle/>
          <a:p>
            <a:fld id="{6658ED83-EFEF-4100-8328-7AB2B944F42F}"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14</a:t>
            </a:fld>
            <a:endParaRPr lang="tr-TR"/>
          </a:p>
        </p:txBody>
      </p:sp>
    </p:spTree>
    <p:extLst>
      <p:ext uri="{BB962C8B-B14F-4D97-AF65-F5344CB8AC3E}">
        <p14:creationId xmlns:p14="http://schemas.microsoft.com/office/powerpoint/2010/main" val="316067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8229600" cy="764704"/>
          </a:xfrm>
          <a:solidFill>
            <a:srgbClr val="FFFF00"/>
          </a:solidFill>
        </p:spPr>
        <p:txBody>
          <a:bodyPr anchor="t">
            <a:normAutofit fontScale="90000"/>
          </a:bodyPr>
          <a:lstStyle/>
          <a:p>
            <a:r>
              <a:rPr lang="tr-TR" dirty="0">
                <a:solidFill>
                  <a:srgbClr val="FF0000"/>
                </a:solidFill>
              </a:rPr>
              <a:t>Maddeler ile izah etmemiz gerekirse;</a:t>
            </a:r>
            <a:br>
              <a:rPr lang="tr-TR"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0" y="1052736"/>
            <a:ext cx="9144000" cy="5805264"/>
          </a:xfrm>
        </p:spPr>
        <p:txBody>
          <a:bodyPr>
            <a:normAutofit/>
          </a:bodyPr>
          <a:lstStyle/>
          <a:p>
            <a:r>
              <a:rPr lang="tr-TR" b="1" dirty="0">
                <a:solidFill>
                  <a:srgbClr val="00B050"/>
                </a:solidFill>
              </a:rPr>
              <a:t>1.Parti:</a:t>
            </a:r>
            <a:r>
              <a:rPr lang="tr-TR" dirty="0"/>
              <a:t> </a:t>
            </a:r>
            <a:r>
              <a:rPr lang="tr-TR" dirty="0">
                <a:solidFill>
                  <a:srgbClr val="0070C0"/>
                </a:solidFill>
              </a:rPr>
              <a:t>Üretici, imalatçı, gönderici, toptancı </a:t>
            </a:r>
            <a:r>
              <a:rPr lang="tr-TR" dirty="0"/>
              <a:t>vs. </a:t>
            </a:r>
            <a:r>
              <a:rPr lang="tr-TR" dirty="0">
                <a:solidFill>
                  <a:srgbClr val="7030A0"/>
                </a:solidFill>
              </a:rPr>
              <a:t>malın veya </a:t>
            </a:r>
            <a:r>
              <a:rPr lang="tr-TR" dirty="0" smtClean="0">
                <a:solidFill>
                  <a:srgbClr val="7030A0"/>
                </a:solidFill>
              </a:rPr>
              <a:t>hizmetin </a:t>
            </a:r>
            <a:r>
              <a:rPr lang="tr-TR" b="1" u="sng" dirty="0">
                <a:solidFill>
                  <a:srgbClr val="FF0000"/>
                </a:solidFill>
              </a:rPr>
              <a:t>üretici</a:t>
            </a:r>
            <a:r>
              <a:rPr lang="tr-TR" b="1" u="sng" dirty="0">
                <a:solidFill>
                  <a:srgbClr val="7030A0"/>
                </a:solidFill>
              </a:rPr>
              <a:t>sidir</a:t>
            </a:r>
            <a:r>
              <a:rPr lang="tr-TR" dirty="0" smtClean="0"/>
              <a:t>. (üretici)</a:t>
            </a:r>
            <a:endParaRPr lang="tr-TR" dirty="0"/>
          </a:p>
          <a:p>
            <a:r>
              <a:rPr lang="tr-TR" b="1" dirty="0" smtClean="0">
                <a:solidFill>
                  <a:srgbClr val="00B050"/>
                </a:solidFill>
              </a:rPr>
              <a:t>2.Parti</a:t>
            </a:r>
            <a:r>
              <a:rPr lang="tr-TR" b="1" dirty="0">
                <a:solidFill>
                  <a:srgbClr val="00B050"/>
                </a:solidFill>
              </a:rPr>
              <a:t>:</a:t>
            </a:r>
            <a:r>
              <a:rPr lang="tr-TR" dirty="0"/>
              <a:t> Üretici firmanın üretmiş olduğu partinin </a:t>
            </a:r>
            <a:r>
              <a:rPr lang="tr-TR" dirty="0">
                <a:solidFill>
                  <a:srgbClr val="00B0F0"/>
                </a:solidFill>
              </a:rPr>
              <a:t>doğrudan </a:t>
            </a:r>
            <a:r>
              <a:rPr lang="tr-TR" dirty="0" smtClean="0">
                <a:solidFill>
                  <a:srgbClr val="00B0F0"/>
                </a:solidFill>
              </a:rPr>
              <a:t>müşterisi</a:t>
            </a:r>
            <a:r>
              <a:rPr lang="tr-TR" dirty="0" smtClean="0"/>
              <a:t> </a:t>
            </a:r>
            <a:r>
              <a:rPr lang="tr-TR" dirty="0"/>
              <a:t>yada iş akışına göre </a:t>
            </a:r>
            <a:r>
              <a:rPr lang="tr-TR" b="1" u="sng" dirty="0">
                <a:solidFill>
                  <a:srgbClr val="00B0F0"/>
                </a:solidFill>
              </a:rPr>
              <a:t>tedarikçi</a:t>
            </a:r>
            <a:r>
              <a:rPr lang="tr-TR" dirty="0">
                <a:solidFill>
                  <a:srgbClr val="00B0F0"/>
                </a:solidFill>
              </a:rPr>
              <a:t>si olan </a:t>
            </a:r>
            <a:r>
              <a:rPr lang="tr-TR" b="1" dirty="0">
                <a:solidFill>
                  <a:srgbClr val="FF0000"/>
                </a:solidFill>
              </a:rPr>
              <a:t>işletme</a:t>
            </a:r>
            <a:r>
              <a:rPr lang="tr-TR" dirty="0">
                <a:solidFill>
                  <a:srgbClr val="00B0F0"/>
                </a:solidFill>
              </a:rPr>
              <a:t>dir</a:t>
            </a:r>
            <a:r>
              <a:rPr lang="tr-TR" dirty="0" smtClean="0"/>
              <a:t>.( İşletme)</a:t>
            </a:r>
            <a:endParaRPr lang="tr-TR" dirty="0"/>
          </a:p>
          <a:p>
            <a:r>
              <a:rPr lang="tr-TR" b="1" dirty="0" smtClean="0">
                <a:solidFill>
                  <a:srgbClr val="00B050"/>
                </a:solidFill>
              </a:rPr>
              <a:t>3.Parti</a:t>
            </a:r>
            <a:r>
              <a:rPr lang="tr-TR" b="1" dirty="0">
                <a:solidFill>
                  <a:srgbClr val="00B050"/>
                </a:solidFill>
              </a:rPr>
              <a:t>:</a:t>
            </a:r>
            <a:r>
              <a:rPr lang="tr-TR" dirty="0"/>
              <a:t> </a:t>
            </a:r>
            <a:r>
              <a:rPr lang="tr-TR" dirty="0">
                <a:solidFill>
                  <a:srgbClr val="7030A0"/>
                </a:solidFill>
              </a:rPr>
              <a:t>Bu iki firma arasında mal veya hizmetlerin </a:t>
            </a:r>
            <a:r>
              <a:rPr lang="tr-TR" dirty="0" smtClean="0">
                <a:solidFill>
                  <a:srgbClr val="7030A0"/>
                </a:solidFill>
              </a:rPr>
              <a:t>akışına </a:t>
            </a:r>
            <a:r>
              <a:rPr lang="tr-TR" dirty="0" smtClean="0"/>
              <a:t>dahil </a:t>
            </a:r>
            <a:r>
              <a:rPr lang="tr-TR" dirty="0"/>
              <a:t>olan şirkettir</a:t>
            </a:r>
            <a:r>
              <a:rPr lang="tr-TR" dirty="0" smtClean="0"/>
              <a:t>. (lojistik </a:t>
            </a:r>
            <a:r>
              <a:rPr lang="tr-TR" dirty="0" err="1" smtClean="0"/>
              <a:t>aracılar,FF</a:t>
            </a:r>
            <a:r>
              <a:rPr lang="tr-TR" dirty="0" smtClean="0"/>
              <a:t>, hizmet </a:t>
            </a:r>
            <a:r>
              <a:rPr lang="tr-TR" dirty="0" err="1" smtClean="0"/>
              <a:t>sağlayıcı,taşıyıcı</a:t>
            </a:r>
            <a:r>
              <a:rPr lang="tr-TR" dirty="0" smtClean="0"/>
              <a:t>, antrepo işletmecisi, </a:t>
            </a:r>
            <a:r>
              <a:rPr lang="tr-TR" dirty="0" err="1" smtClean="0"/>
              <a:t>vb</a:t>
            </a:r>
            <a:r>
              <a:rPr lang="tr-TR" dirty="0" smtClean="0"/>
              <a:t>) (</a:t>
            </a:r>
            <a:r>
              <a:rPr lang="tr-TR" b="1" dirty="0" err="1" smtClean="0">
                <a:solidFill>
                  <a:srgbClr val="FF0000"/>
                </a:solidFill>
              </a:rPr>
              <a:t>dkk</a:t>
            </a:r>
            <a:r>
              <a:rPr lang="tr-TR" dirty="0" smtClean="0"/>
              <a:t>)</a:t>
            </a:r>
          </a:p>
          <a:p>
            <a:r>
              <a:rPr lang="tr-TR" b="1" dirty="0" smtClean="0">
                <a:solidFill>
                  <a:srgbClr val="00B050"/>
                </a:solidFill>
              </a:rPr>
              <a:t>4.Parti: </a:t>
            </a:r>
            <a:r>
              <a:rPr lang="tr-TR" dirty="0" smtClean="0">
                <a:solidFill>
                  <a:schemeClr val="tx2"/>
                </a:solidFill>
              </a:rPr>
              <a:t>Lojistik ürün ve bilgi akış süreçlerini koordine ve entegre eden işletme</a:t>
            </a:r>
            <a:endParaRPr lang="tr-TR" dirty="0">
              <a:solidFill>
                <a:schemeClr val="tx2"/>
              </a:solidFill>
            </a:endParaRPr>
          </a:p>
        </p:txBody>
      </p:sp>
      <p:sp>
        <p:nvSpPr>
          <p:cNvPr id="4" name="Veri Yer Tutucusu 3"/>
          <p:cNvSpPr>
            <a:spLocks noGrp="1"/>
          </p:cNvSpPr>
          <p:nvPr>
            <p:ph type="dt" sz="half" idx="10"/>
          </p:nvPr>
        </p:nvSpPr>
        <p:spPr/>
        <p:txBody>
          <a:bodyPr/>
          <a:lstStyle/>
          <a:p>
            <a:fld id="{467DF822-7998-440B-8F78-5C3FB8C83BBA}"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15</a:t>
            </a:fld>
            <a:endParaRPr lang="tr-TR"/>
          </a:p>
        </p:txBody>
      </p:sp>
    </p:spTree>
    <p:extLst>
      <p:ext uri="{BB962C8B-B14F-4D97-AF65-F5344CB8AC3E}">
        <p14:creationId xmlns:p14="http://schemas.microsoft.com/office/powerpoint/2010/main" val="7998300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332656"/>
            <a:ext cx="8496944" cy="6264696"/>
          </a:xfrm>
        </p:spPr>
        <p:txBody>
          <a:bodyPr/>
          <a:lstStyle/>
          <a:p>
            <a:pPr algn="ctr"/>
            <a:r>
              <a:rPr lang="tr-TR" b="1" dirty="0" smtClean="0">
                <a:solidFill>
                  <a:schemeClr val="tx2"/>
                </a:solidFill>
              </a:rPr>
              <a:t>3 PL şirketleri, </a:t>
            </a:r>
          </a:p>
          <a:p>
            <a:r>
              <a:rPr lang="tr-TR" dirty="0" smtClean="0">
                <a:solidFill>
                  <a:srgbClr val="FF0000"/>
                </a:solidFill>
              </a:rPr>
              <a:t>1. </a:t>
            </a:r>
            <a:r>
              <a:rPr lang="tr-TR" dirty="0" smtClean="0"/>
              <a:t>yan sanayiden işletmeye malzeme akışı </a:t>
            </a:r>
            <a:r>
              <a:rPr lang="tr-TR" dirty="0" smtClean="0">
                <a:solidFill>
                  <a:srgbClr val="00B050"/>
                </a:solidFill>
              </a:rPr>
              <a:t>(</a:t>
            </a:r>
            <a:r>
              <a:rPr lang="tr-TR" dirty="0" err="1" smtClean="0">
                <a:solidFill>
                  <a:srgbClr val="00B050"/>
                </a:solidFill>
              </a:rPr>
              <a:t>inbound</a:t>
            </a:r>
            <a:r>
              <a:rPr lang="tr-TR" dirty="0" smtClean="0">
                <a:solidFill>
                  <a:srgbClr val="00B050"/>
                </a:solidFill>
              </a:rPr>
              <a:t> </a:t>
            </a:r>
            <a:r>
              <a:rPr lang="tr-TR" dirty="0" err="1" smtClean="0">
                <a:solidFill>
                  <a:srgbClr val="00B050"/>
                </a:solidFill>
              </a:rPr>
              <a:t>logistics</a:t>
            </a:r>
            <a:r>
              <a:rPr lang="tr-TR" dirty="0" smtClean="0">
                <a:solidFill>
                  <a:srgbClr val="00B050"/>
                </a:solidFill>
              </a:rPr>
              <a:t>) </a:t>
            </a:r>
            <a:r>
              <a:rPr lang="tr-TR" dirty="0" smtClean="0"/>
              <a:t>yani </a:t>
            </a:r>
            <a:r>
              <a:rPr lang="tr-TR" dirty="0" smtClean="0">
                <a:solidFill>
                  <a:srgbClr val="FF0000"/>
                </a:solidFill>
              </a:rPr>
              <a:t>fiziksel tedarik </a:t>
            </a:r>
            <a:r>
              <a:rPr lang="tr-TR" dirty="0" smtClean="0"/>
              <a:t>aşamasında, </a:t>
            </a:r>
          </a:p>
          <a:p>
            <a:r>
              <a:rPr lang="tr-TR" b="1" dirty="0" smtClean="0">
                <a:solidFill>
                  <a:srgbClr val="FF0000"/>
                </a:solidFill>
              </a:rPr>
              <a:t>2</a:t>
            </a:r>
            <a:r>
              <a:rPr lang="tr-TR" dirty="0" smtClean="0"/>
              <a:t>. üretim süreçlerinde yani </a:t>
            </a:r>
            <a:r>
              <a:rPr lang="tr-TR" dirty="0" smtClean="0">
                <a:solidFill>
                  <a:srgbClr val="FF0000"/>
                </a:solidFill>
              </a:rPr>
              <a:t>dahili işlemler </a:t>
            </a:r>
            <a:r>
              <a:rPr lang="tr-TR" dirty="0" smtClean="0"/>
              <a:t>aşamasında ve </a:t>
            </a:r>
          </a:p>
          <a:p>
            <a:r>
              <a:rPr lang="tr-TR" b="1" dirty="0" smtClean="0">
                <a:solidFill>
                  <a:srgbClr val="FF0000"/>
                </a:solidFill>
              </a:rPr>
              <a:t>3.</a:t>
            </a:r>
            <a:r>
              <a:rPr lang="tr-TR" dirty="0" smtClean="0"/>
              <a:t> işletmeden </a:t>
            </a:r>
            <a:r>
              <a:rPr lang="tr-TR" dirty="0" smtClean="0">
                <a:solidFill>
                  <a:srgbClr val="FF0000"/>
                </a:solidFill>
              </a:rPr>
              <a:t>alıcılara kadar uzanan malzeme </a:t>
            </a:r>
            <a:r>
              <a:rPr lang="tr-TR" dirty="0">
                <a:solidFill>
                  <a:srgbClr val="FF0000"/>
                </a:solidFill>
              </a:rPr>
              <a:t>akışındaki</a:t>
            </a:r>
            <a:r>
              <a:rPr lang="tr-TR" dirty="0"/>
              <a:t> </a:t>
            </a:r>
            <a:r>
              <a:rPr lang="tr-TR" dirty="0" smtClean="0">
                <a:solidFill>
                  <a:srgbClr val="00B050"/>
                </a:solidFill>
              </a:rPr>
              <a:t>(</a:t>
            </a:r>
            <a:r>
              <a:rPr lang="tr-TR" dirty="0" err="1" smtClean="0">
                <a:solidFill>
                  <a:srgbClr val="00B050"/>
                </a:solidFill>
              </a:rPr>
              <a:t>outbound</a:t>
            </a:r>
            <a:r>
              <a:rPr lang="tr-TR" dirty="0" smtClean="0">
                <a:solidFill>
                  <a:srgbClr val="00B050"/>
                </a:solidFill>
              </a:rPr>
              <a:t> </a:t>
            </a:r>
            <a:r>
              <a:rPr lang="tr-TR" dirty="0" err="1" smtClean="0">
                <a:solidFill>
                  <a:srgbClr val="00B050"/>
                </a:solidFill>
              </a:rPr>
              <a:t>logistics</a:t>
            </a:r>
            <a:r>
              <a:rPr lang="tr-TR" dirty="0" smtClean="0">
                <a:solidFill>
                  <a:srgbClr val="00B050"/>
                </a:solidFill>
              </a:rPr>
              <a:t>) </a:t>
            </a:r>
            <a:r>
              <a:rPr lang="tr-TR" dirty="0" smtClean="0"/>
              <a:t>faaliyetler olarak üç (3) alanda hizmet sunabilme yeteneğine sahiptirler.</a:t>
            </a:r>
            <a:endParaRPr lang="tr-TR" dirty="0"/>
          </a:p>
        </p:txBody>
      </p:sp>
      <p:sp>
        <p:nvSpPr>
          <p:cNvPr id="2" name="Veri Yer Tutucusu 1"/>
          <p:cNvSpPr>
            <a:spLocks noGrp="1"/>
          </p:cNvSpPr>
          <p:nvPr>
            <p:ph type="dt" sz="half" idx="10"/>
          </p:nvPr>
        </p:nvSpPr>
        <p:spPr/>
        <p:txBody>
          <a:bodyPr/>
          <a:lstStyle/>
          <a:p>
            <a:fld id="{BDB91DE9-89EE-4F06-97CD-F172CD9D3E3C}"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16</a:t>
            </a:fld>
            <a:endParaRPr lang="tr-TR"/>
          </a:p>
        </p:txBody>
      </p:sp>
    </p:spTree>
    <p:extLst>
      <p:ext uri="{BB962C8B-B14F-4D97-AF65-F5344CB8AC3E}">
        <p14:creationId xmlns:p14="http://schemas.microsoft.com/office/powerpoint/2010/main" val="4735718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8712968" cy="6408712"/>
          </a:xfrm>
        </p:spPr>
        <p:txBody>
          <a:bodyPr>
            <a:normAutofit/>
          </a:bodyPr>
          <a:lstStyle/>
          <a:p>
            <a:pPr algn="ctr"/>
            <a:r>
              <a:rPr lang="tr-TR" b="1" dirty="0">
                <a:solidFill>
                  <a:srgbClr val="FF0000"/>
                </a:solidFill>
              </a:rPr>
              <a:t>Firmalar </a:t>
            </a:r>
            <a:r>
              <a:rPr lang="tr-TR" b="1" dirty="0" smtClean="0">
                <a:solidFill>
                  <a:srgbClr val="FF0000"/>
                </a:solidFill>
              </a:rPr>
              <a:t>DKK ile </a:t>
            </a:r>
            <a:r>
              <a:rPr lang="tr-TR" b="1" dirty="0">
                <a:solidFill>
                  <a:srgbClr val="FF0000"/>
                </a:solidFill>
              </a:rPr>
              <a:t>elde </a:t>
            </a:r>
            <a:r>
              <a:rPr lang="tr-TR" b="1" dirty="0" smtClean="0">
                <a:solidFill>
                  <a:srgbClr val="FF0000"/>
                </a:solidFill>
              </a:rPr>
              <a:t>edebilecekleri getiriler </a:t>
            </a:r>
            <a:r>
              <a:rPr lang="tr-TR" b="1" dirty="0">
                <a:solidFill>
                  <a:srgbClr val="FF0000"/>
                </a:solidFill>
              </a:rPr>
              <a:t>şu şekilde sıralanabilir</a:t>
            </a:r>
            <a:r>
              <a:rPr lang="tr-TR" dirty="0">
                <a:solidFill>
                  <a:srgbClr val="FF0000"/>
                </a:solidFill>
              </a:rPr>
              <a:t>;</a:t>
            </a:r>
          </a:p>
          <a:p>
            <a:r>
              <a:rPr lang="tr-TR" dirty="0">
                <a:solidFill>
                  <a:srgbClr val="0070C0"/>
                </a:solidFill>
              </a:rPr>
              <a:t>Stok Seviyeleri minimuma </a:t>
            </a:r>
            <a:r>
              <a:rPr lang="tr-TR" dirty="0"/>
              <a:t>indirgenir ve firmanın stok maliyetlerini azaltır.</a:t>
            </a:r>
          </a:p>
          <a:p>
            <a:r>
              <a:rPr lang="tr-TR" dirty="0"/>
              <a:t>Taşıma ve depolama gibi maliyeti yüksek yatırımlardan kaçınarak, </a:t>
            </a:r>
            <a:r>
              <a:rPr lang="tr-TR" dirty="0">
                <a:solidFill>
                  <a:srgbClr val="0070C0"/>
                </a:solidFill>
              </a:rPr>
              <a:t>kendi uzmanlaştıkları alanlara daha fazla yönelmelerini </a:t>
            </a:r>
            <a:r>
              <a:rPr lang="tr-TR" dirty="0"/>
              <a:t>sağlar.</a:t>
            </a:r>
          </a:p>
          <a:p>
            <a:r>
              <a:rPr lang="tr-TR" dirty="0"/>
              <a:t>Yatırım yapılan </a:t>
            </a:r>
            <a:r>
              <a:rPr lang="tr-TR" dirty="0">
                <a:solidFill>
                  <a:srgbClr val="0070C0"/>
                </a:solidFill>
              </a:rPr>
              <a:t>insan gücünden tasarruf </a:t>
            </a:r>
            <a:r>
              <a:rPr lang="tr-TR" dirty="0"/>
              <a:t>edilebilir.</a:t>
            </a:r>
          </a:p>
        </p:txBody>
      </p:sp>
      <p:sp>
        <p:nvSpPr>
          <p:cNvPr id="2" name="Veri Yer Tutucusu 1"/>
          <p:cNvSpPr>
            <a:spLocks noGrp="1"/>
          </p:cNvSpPr>
          <p:nvPr>
            <p:ph type="dt" sz="half" idx="10"/>
          </p:nvPr>
        </p:nvSpPr>
        <p:spPr/>
        <p:txBody>
          <a:bodyPr/>
          <a:lstStyle/>
          <a:p>
            <a:fld id="{935F48AF-B0E7-4C9A-AD47-440443DAC2C2}"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17</a:t>
            </a:fld>
            <a:endParaRPr lang="tr-TR"/>
          </a:p>
        </p:txBody>
      </p:sp>
    </p:spTree>
    <p:extLst>
      <p:ext uri="{BB962C8B-B14F-4D97-AF65-F5344CB8AC3E}">
        <p14:creationId xmlns:p14="http://schemas.microsoft.com/office/powerpoint/2010/main" val="2947911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856984" cy="6336704"/>
          </a:xfrm>
        </p:spPr>
        <p:txBody>
          <a:bodyPr>
            <a:normAutofit/>
          </a:bodyPr>
          <a:lstStyle/>
          <a:p>
            <a:r>
              <a:rPr lang="tr-TR" dirty="0"/>
              <a:t>Lojistik ve depolama alanında kullanılan </a:t>
            </a:r>
            <a:r>
              <a:rPr lang="tr-TR" dirty="0">
                <a:solidFill>
                  <a:srgbClr val="0070C0"/>
                </a:solidFill>
              </a:rPr>
              <a:t>son teknolojilerden faydalanabilir.</a:t>
            </a:r>
          </a:p>
          <a:p>
            <a:r>
              <a:rPr lang="tr-TR" dirty="0"/>
              <a:t>Sermaye ve </a:t>
            </a:r>
            <a:r>
              <a:rPr lang="tr-TR" dirty="0">
                <a:solidFill>
                  <a:srgbClr val="0070C0"/>
                </a:solidFill>
              </a:rPr>
              <a:t>operasyon maliyetlerinde ciddi maliyet düşüşleri </a:t>
            </a:r>
            <a:r>
              <a:rPr lang="tr-TR" dirty="0"/>
              <a:t>sağlanabilir.</a:t>
            </a:r>
          </a:p>
          <a:p>
            <a:r>
              <a:rPr lang="tr-TR" dirty="0">
                <a:solidFill>
                  <a:srgbClr val="0070C0"/>
                </a:solidFill>
              </a:rPr>
              <a:t>Hizmet sunmuş olduğu pazara yönelik daha hızlı çözüm üreterek</a:t>
            </a:r>
            <a:r>
              <a:rPr lang="tr-TR" dirty="0"/>
              <a:t> müşteri memnuniyetini arttırır.</a:t>
            </a:r>
          </a:p>
          <a:p>
            <a:endParaRPr lang="tr-TR" dirty="0"/>
          </a:p>
          <a:p>
            <a:endParaRPr lang="tr-TR" dirty="0"/>
          </a:p>
        </p:txBody>
      </p:sp>
      <p:sp>
        <p:nvSpPr>
          <p:cNvPr id="2" name="Veri Yer Tutucusu 1"/>
          <p:cNvSpPr>
            <a:spLocks noGrp="1"/>
          </p:cNvSpPr>
          <p:nvPr>
            <p:ph type="dt" sz="half" idx="10"/>
          </p:nvPr>
        </p:nvSpPr>
        <p:spPr/>
        <p:txBody>
          <a:bodyPr/>
          <a:lstStyle/>
          <a:p>
            <a:fld id="{909F423A-D68F-4030-93D8-89EFFB8CE5FD}"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18</a:t>
            </a:fld>
            <a:endParaRPr lang="tr-TR"/>
          </a:p>
        </p:txBody>
      </p:sp>
    </p:spTree>
    <p:extLst>
      <p:ext uri="{BB962C8B-B14F-4D97-AF65-F5344CB8AC3E}">
        <p14:creationId xmlns:p14="http://schemas.microsoft.com/office/powerpoint/2010/main" val="4364762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74638"/>
            <a:ext cx="8229600" cy="850106"/>
          </a:xfrm>
          <a:solidFill>
            <a:srgbClr val="FFFF00"/>
          </a:solidFill>
        </p:spPr>
        <p:txBody>
          <a:bodyPr/>
          <a:lstStyle/>
          <a:p>
            <a:r>
              <a:rPr lang="tr-TR" dirty="0">
                <a:solidFill>
                  <a:srgbClr val="FF0000"/>
                </a:solidFill>
              </a:rPr>
              <a:t>4PL (Dördüncü Parti Lojistik), </a:t>
            </a:r>
          </a:p>
        </p:txBody>
      </p:sp>
      <p:sp>
        <p:nvSpPr>
          <p:cNvPr id="3" name="İçerik Yer Tutucusu 2"/>
          <p:cNvSpPr>
            <a:spLocks noGrp="1"/>
          </p:cNvSpPr>
          <p:nvPr>
            <p:ph idx="1"/>
          </p:nvPr>
        </p:nvSpPr>
        <p:spPr>
          <a:xfrm>
            <a:off x="179512" y="1412776"/>
            <a:ext cx="8712968" cy="5256584"/>
          </a:xfrm>
        </p:spPr>
        <p:txBody>
          <a:bodyPr>
            <a:normAutofit/>
          </a:bodyPr>
          <a:lstStyle/>
          <a:p>
            <a:r>
              <a:rPr lang="tr-TR" b="1" dirty="0" smtClean="0">
                <a:solidFill>
                  <a:srgbClr val="7030A0"/>
                </a:solidFill>
              </a:rPr>
              <a:t>3PL </a:t>
            </a:r>
            <a:r>
              <a:rPr lang="tr-TR" b="1" dirty="0">
                <a:solidFill>
                  <a:srgbClr val="7030A0"/>
                </a:solidFill>
              </a:rPr>
              <a:t>firmalarının ihtiyaçları istenen şekilde karşılayamaması nedeniyle </a:t>
            </a:r>
            <a:r>
              <a:rPr lang="tr-TR" dirty="0"/>
              <a:t>lojistik sektöründe ortaya çıkmış kavramlardan biridir</a:t>
            </a:r>
            <a:r>
              <a:rPr lang="tr-TR" dirty="0" smtClean="0"/>
              <a:t>.</a:t>
            </a:r>
          </a:p>
          <a:p>
            <a:r>
              <a:rPr lang="tr-TR" dirty="0" smtClean="0"/>
              <a:t> </a:t>
            </a:r>
            <a:r>
              <a:rPr lang="tr-TR" b="1" dirty="0">
                <a:solidFill>
                  <a:srgbClr val="FF0000"/>
                </a:solidFill>
              </a:rPr>
              <a:t>3PL</a:t>
            </a:r>
            <a:r>
              <a:rPr lang="tr-TR" dirty="0">
                <a:solidFill>
                  <a:srgbClr val="00B050"/>
                </a:solidFill>
              </a:rPr>
              <a:t> firmaları </a:t>
            </a:r>
            <a:r>
              <a:rPr lang="tr-TR" b="1" dirty="0">
                <a:solidFill>
                  <a:srgbClr val="FF0000"/>
                </a:solidFill>
              </a:rPr>
              <a:t>daha çok taşıma ve depolama </a:t>
            </a:r>
            <a:r>
              <a:rPr lang="tr-TR" dirty="0">
                <a:solidFill>
                  <a:srgbClr val="00B050"/>
                </a:solidFill>
              </a:rPr>
              <a:t>gibi faaliyetlerde uzmanlık göstermesi,</a:t>
            </a:r>
            <a:r>
              <a:rPr lang="tr-TR" dirty="0"/>
              <a:t> daha kompleks yapıda olan lojistik ihtiyaçların karşılanamamasını da beraberinde getirmiştir. </a:t>
            </a:r>
          </a:p>
        </p:txBody>
      </p:sp>
      <p:sp>
        <p:nvSpPr>
          <p:cNvPr id="4" name="Veri Yer Tutucusu 3"/>
          <p:cNvSpPr>
            <a:spLocks noGrp="1"/>
          </p:cNvSpPr>
          <p:nvPr>
            <p:ph type="dt" sz="half" idx="10"/>
          </p:nvPr>
        </p:nvSpPr>
        <p:spPr/>
        <p:txBody>
          <a:bodyPr/>
          <a:lstStyle/>
          <a:p>
            <a:fld id="{84DB6A51-B1D7-40B5-9BB5-02B9D28105C1}"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19</a:t>
            </a:fld>
            <a:endParaRPr lang="tr-TR"/>
          </a:p>
        </p:txBody>
      </p:sp>
    </p:spTree>
    <p:extLst>
      <p:ext uri="{BB962C8B-B14F-4D97-AF65-F5344CB8AC3E}">
        <p14:creationId xmlns:p14="http://schemas.microsoft.com/office/powerpoint/2010/main" val="3203885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29600" cy="1143000"/>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r>
              <a:rPr lang="tr-TR" smtClean="0"/>
              <a:t>YEDİNCİ </a:t>
            </a:r>
            <a:r>
              <a:rPr lang="tr-TR" dirty="0" smtClean="0"/>
              <a:t>BÖLÜM</a:t>
            </a:r>
            <a:endParaRPr lang="tr-TR" dirty="0"/>
          </a:p>
        </p:txBody>
      </p:sp>
      <p:sp>
        <p:nvSpPr>
          <p:cNvPr id="3" name="İçerik Yer Tutucusu 2"/>
          <p:cNvSpPr>
            <a:spLocks noGrp="1"/>
          </p:cNvSpPr>
          <p:nvPr>
            <p:ph idx="1"/>
          </p:nvPr>
        </p:nvSpPr>
        <p:spPr>
          <a:solidFill>
            <a:srgbClr val="F8FF9F"/>
          </a:solidFill>
        </p:spPr>
        <p:txBody>
          <a:bodyPr/>
          <a:lstStyle/>
          <a:p>
            <a:pPr algn="ctr"/>
            <a:r>
              <a:rPr lang="tr-TR" sz="3600" b="1" dirty="0">
                <a:solidFill>
                  <a:schemeClr val="accent6">
                    <a:lumMod val="75000"/>
                  </a:schemeClr>
                </a:solidFill>
              </a:rPr>
              <a:t>DIŞ </a:t>
            </a:r>
            <a:r>
              <a:rPr lang="tr-TR" sz="3600" b="1" dirty="0" smtClean="0">
                <a:solidFill>
                  <a:schemeClr val="accent6">
                    <a:lumMod val="75000"/>
                  </a:schemeClr>
                </a:solidFill>
              </a:rPr>
              <a:t>TİCARETTE </a:t>
            </a:r>
          </a:p>
          <a:p>
            <a:pPr algn="ctr"/>
            <a:r>
              <a:rPr lang="tr-TR" sz="3600" b="1" dirty="0" smtClean="0">
                <a:solidFill>
                  <a:schemeClr val="accent6">
                    <a:lumMod val="75000"/>
                  </a:schemeClr>
                </a:solidFill>
              </a:rPr>
              <a:t>DIŞ KAYNAK KULLANIMI</a:t>
            </a:r>
          </a:p>
          <a:p>
            <a:pPr algn="ctr"/>
            <a:r>
              <a:rPr lang="tr-TR" sz="3600" b="1" dirty="0" smtClean="0">
                <a:solidFill>
                  <a:schemeClr val="accent6">
                    <a:lumMod val="75000"/>
                  </a:schemeClr>
                </a:solidFill>
              </a:rPr>
              <a:t> YOLU </a:t>
            </a:r>
            <a:r>
              <a:rPr lang="tr-TR" sz="3600" b="1" dirty="0">
                <a:solidFill>
                  <a:schemeClr val="accent6">
                    <a:lumMod val="75000"/>
                  </a:schemeClr>
                </a:solidFill>
              </a:rPr>
              <a:t>İLE TEDARİK EDİLEN 	</a:t>
            </a:r>
            <a:endParaRPr lang="tr-TR" sz="3600" b="1" dirty="0" smtClean="0">
              <a:solidFill>
                <a:schemeClr val="accent6">
                  <a:lumMod val="75000"/>
                </a:schemeClr>
              </a:solidFill>
            </a:endParaRPr>
          </a:p>
          <a:p>
            <a:pPr marL="0" indent="0" algn="ctr">
              <a:buNone/>
            </a:pPr>
            <a:r>
              <a:rPr lang="tr-TR" sz="3600" b="1" dirty="0" smtClean="0">
                <a:solidFill>
                  <a:schemeClr val="accent6">
                    <a:lumMod val="75000"/>
                  </a:schemeClr>
                </a:solidFill>
              </a:rPr>
              <a:t> </a:t>
            </a:r>
            <a:r>
              <a:rPr lang="tr-TR" sz="3600" b="1" dirty="0">
                <a:solidFill>
                  <a:schemeClr val="accent6">
                    <a:lumMod val="75000"/>
                  </a:schemeClr>
                </a:solidFill>
              </a:rPr>
              <a:t>LOJİSTİK HİZMETLER</a:t>
            </a:r>
          </a:p>
          <a:p>
            <a:endParaRPr lang="tr-TR" dirty="0"/>
          </a:p>
        </p:txBody>
      </p:sp>
      <p:sp>
        <p:nvSpPr>
          <p:cNvPr id="4" name="Veri Yer Tutucusu 3"/>
          <p:cNvSpPr>
            <a:spLocks noGrp="1"/>
          </p:cNvSpPr>
          <p:nvPr>
            <p:ph type="dt" sz="half" idx="10"/>
          </p:nvPr>
        </p:nvSpPr>
        <p:spPr/>
        <p:txBody>
          <a:bodyPr/>
          <a:lstStyle/>
          <a:p>
            <a:fld id="{A9D3ED96-F7B4-43B4-9B55-0CFEB90291F7}"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2</a:t>
            </a:fld>
            <a:endParaRPr lang="tr-TR"/>
          </a:p>
        </p:txBody>
      </p:sp>
    </p:spTree>
    <p:extLst>
      <p:ext uri="{BB962C8B-B14F-4D97-AF65-F5344CB8AC3E}">
        <p14:creationId xmlns:p14="http://schemas.microsoft.com/office/powerpoint/2010/main" val="4262629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85800" y="188641"/>
            <a:ext cx="7772400" cy="576064"/>
          </a:xfrm>
          <a:solidFill>
            <a:schemeClr val="accent1"/>
          </a:solidFill>
        </p:spPr>
        <p:txBody>
          <a:bodyPr>
            <a:normAutofit fontScale="90000"/>
          </a:bodyPr>
          <a:lstStyle/>
          <a:p>
            <a:r>
              <a:rPr lang="tr-TR" b="1" dirty="0" smtClean="0">
                <a:solidFill>
                  <a:srgbClr val="FF0000"/>
                </a:solidFill>
              </a:rPr>
              <a:t>4PL TANIMI</a:t>
            </a:r>
            <a:endParaRPr lang="tr-TR" b="1" dirty="0">
              <a:solidFill>
                <a:srgbClr val="FF0000"/>
              </a:solidFill>
            </a:endParaRPr>
          </a:p>
        </p:txBody>
      </p:sp>
      <p:sp>
        <p:nvSpPr>
          <p:cNvPr id="3" name="İçerik Yer Tutucusu 2"/>
          <p:cNvSpPr>
            <a:spLocks noGrp="1"/>
          </p:cNvSpPr>
          <p:nvPr>
            <p:ph type="subTitle" idx="1"/>
          </p:nvPr>
        </p:nvSpPr>
        <p:spPr>
          <a:xfrm>
            <a:off x="107504" y="1052736"/>
            <a:ext cx="8856984" cy="5472608"/>
          </a:xfrm>
        </p:spPr>
        <p:txBody>
          <a:bodyPr>
            <a:normAutofit/>
          </a:bodyPr>
          <a:lstStyle/>
          <a:p>
            <a:r>
              <a:rPr lang="tr-TR" dirty="0">
                <a:solidFill>
                  <a:srgbClr val="FF0000"/>
                </a:solidFill>
              </a:rPr>
              <a:t>4PL firmaları </a:t>
            </a:r>
            <a:r>
              <a:rPr lang="tr-TR" dirty="0"/>
              <a:t>ise müşterilerine </a:t>
            </a:r>
            <a:r>
              <a:rPr lang="tr-TR" dirty="0">
                <a:solidFill>
                  <a:srgbClr val="FF0000"/>
                </a:solidFill>
              </a:rPr>
              <a:t>kapsamlı tedarik zinciri çözümleri sunarak</a:t>
            </a:r>
            <a:r>
              <a:rPr lang="tr-TR" dirty="0"/>
              <a:t>, bünyesinde bulundurduğu </a:t>
            </a:r>
            <a:endParaRPr lang="tr-TR" dirty="0" smtClean="0"/>
          </a:p>
          <a:p>
            <a:r>
              <a:rPr lang="tr-TR" dirty="0" smtClean="0">
                <a:solidFill>
                  <a:srgbClr val="00B050"/>
                </a:solidFill>
              </a:rPr>
              <a:t>teknoloji</a:t>
            </a:r>
            <a:r>
              <a:rPr lang="tr-TR" dirty="0">
                <a:solidFill>
                  <a:srgbClr val="00B050"/>
                </a:solidFill>
              </a:rPr>
              <a:t>, </a:t>
            </a:r>
            <a:endParaRPr lang="tr-TR" dirty="0" smtClean="0">
              <a:solidFill>
                <a:srgbClr val="00B050"/>
              </a:solidFill>
            </a:endParaRPr>
          </a:p>
          <a:p>
            <a:r>
              <a:rPr lang="tr-TR" dirty="0" smtClean="0">
                <a:solidFill>
                  <a:srgbClr val="00B050"/>
                </a:solidFill>
              </a:rPr>
              <a:t>yetkinlik</a:t>
            </a:r>
            <a:r>
              <a:rPr lang="tr-TR" dirty="0">
                <a:solidFill>
                  <a:srgbClr val="00B050"/>
                </a:solidFill>
              </a:rPr>
              <a:t>, </a:t>
            </a:r>
            <a:endParaRPr lang="tr-TR" dirty="0" smtClean="0">
              <a:solidFill>
                <a:srgbClr val="00B050"/>
              </a:solidFill>
            </a:endParaRPr>
          </a:p>
          <a:p>
            <a:r>
              <a:rPr lang="tr-TR" dirty="0" smtClean="0">
                <a:solidFill>
                  <a:srgbClr val="00B050"/>
                </a:solidFill>
              </a:rPr>
              <a:t>kaynak </a:t>
            </a:r>
            <a:r>
              <a:rPr lang="tr-TR" dirty="0">
                <a:solidFill>
                  <a:srgbClr val="00B050"/>
                </a:solidFill>
              </a:rPr>
              <a:t>ve deneyimleri </a:t>
            </a:r>
            <a:endParaRPr lang="tr-TR" dirty="0" smtClean="0">
              <a:solidFill>
                <a:srgbClr val="00B050"/>
              </a:solidFill>
            </a:endParaRPr>
          </a:p>
          <a:p>
            <a:r>
              <a:rPr lang="tr-TR" dirty="0" smtClean="0">
                <a:solidFill>
                  <a:srgbClr val="FF0000"/>
                </a:solidFill>
              </a:rPr>
              <a:t>3PL </a:t>
            </a:r>
            <a:r>
              <a:rPr lang="tr-TR" dirty="0">
                <a:solidFill>
                  <a:srgbClr val="FF0000"/>
                </a:solidFill>
              </a:rPr>
              <a:t>şirketleriyle entegre ederek </a:t>
            </a:r>
            <a:r>
              <a:rPr lang="tr-TR" dirty="0"/>
              <a:t>tedarik zincirini baştan sona tasarlayan, kurgulayan ve yöneten şirketlerdir.</a:t>
            </a:r>
          </a:p>
          <a:p>
            <a:endParaRPr lang="tr-TR" dirty="0"/>
          </a:p>
        </p:txBody>
      </p:sp>
      <p:sp>
        <p:nvSpPr>
          <p:cNvPr id="4" name="Veri Yer Tutucusu 3"/>
          <p:cNvSpPr>
            <a:spLocks noGrp="1"/>
          </p:cNvSpPr>
          <p:nvPr>
            <p:ph type="dt" sz="half" idx="10"/>
          </p:nvPr>
        </p:nvSpPr>
        <p:spPr/>
        <p:txBody>
          <a:bodyPr/>
          <a:lstStyle/>
          <a:p>
            <a:fld id="{BC032F71-55B4-48A8-BA22-1BBB463906C3}"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20</a:t>
            </a:fld>
            <a:endParaRPr lang="tr-TR"/>
          </a:p>
        </p:txBody>
      </p:sp>
    </p:spTree>
    <p:extLst>
      <p:ext uri="{BB962C8B-B14F-4D97-AF65-F5344CB8AC3E}">
        <p14:creationId xmlns:p14="http://schemas.microsoft.com/office/powerpoint/2010/main" val="3523368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856984" cy="6264696"/>
          </a:xfrm>
        </p:spPr>
        <p:txBody>
          <a:bodyPr>
            <a:normAutofit lnSpcReduction="10000"/>
          </a:bodyPr>
          <a:lstStyle/>
          <a:p>
            <a:r>
              <a:rPr lang="tr-TR" sz="3600" dirty="0">
                <a:solidFill>
                  <a:srgbClr val="00B050"/>
                </a:solidFill>
              </a:rPr>
              <a:t>4PL (Dördüncü Parti Lojistik) firmaları </a:t>
            </a:r>
            <a:r>
              <a:rPr lang="tr-TR" sz="3600" dirty="0">
                <a:solidFill>
                  <a:srgbClr val="7030A0"/>
                </a:solidFill>
              </a:rPr>
              <a:t>deneyimleri, </a:t>
            </a:r>
            <a:endParaRPr lang="tr-TR" sz="3600" dirty="0" smtClean="0">
              <a:solidFill>
                <a:srgbClr val="7030A0"/>
              </a:solidFill>
            </a:endParaRPr>
          </a:p>
          <a:p>
            <a:r>
              <a:rPr lang="tr-TR" sz="3600" dirty="0" smtClean="0">
                <a:solidFill>
                  <a:srgbClr val="7030A0"/>
                </a:solidFill>
              </a:rPr>
              <a:t>yetkinlik </a:t>
            </a:r>
            <a:r>
              <a:rPr lang="tr-TR" sz="3600" dirty="0">
                <a:solidFill>
                  <a:srgbClr val="7030A0"/>
                </a:solidFill>
              </a:rPr>
              <a:t>ve </a:t>
            </a:r>
            <a:endParaRPr lang="tr-TR" sz="3600" dirty="0" smtClean="0">
              <a:solidFill>
                <a:srgbClr val="7030A0"/>
              </a:solidFill>
            </a:endParaRPr>
          </a:p>
          <a:p>
            <a:r>
              <a:rPr lang="tr-TR" sz="3600" dirty="0" smtClean="0">
                <a:solidFill>
                  <a:srgbClr val="7030A0"/>
                </a:solidFill>
              </a:rPr>
              <a:t>teknolojileri </a:t>
            </a:r>
          </a:p>
          <a:p>
            <a:r>
              <a:rPr lang="tr-TR" sz="3600" dirty="0" smtClean="0">
                <a:solidFill>
                  <a:srgbClr val="7030A0"/>
                </a:solidFill>
              </a:rPr>
              <a:t>ile </a:t>
            </a:r>
            <a:r>
              <a:rPr lang="tr-TR" sz="3600" dirty="0">
                <a:solidFill>
                  <a:srgbClr val="FF0000"/>
                </a:solidFill>
              </a:rPr>
              <a:t>hizmet sundukları firmaların kompleks ihtiyaçlarını analiz eder ve yapılabilir çözümler sunarlar</a:t>
            </a:r>
            <a:r>
              <a:rPr lang="tr-TR" sz="3600" dirty="0" smtClean="0">
                <a:solidFill>
                  <a:srgbClr val="FF0000"/>
                </a:solidFill>
              </a:rPr>
              <a:t>.</a:t>
            </a:r>
          </a:p>
          <a:p>
            <a:r>
              <a:rPr lang="tr-TR" dirty="0" smtClean="0"/>
              <a:t> </a:t>
            </a:r>
            <a:r>
              <a:rPr lang="tr-TR" dirty="0"/>
              <a:t>3PL firmalarının sunduğu sınırlı hizmet ve geleneksel yaklaşımın dışında, 4PL (Dördüncü Parti Lojistik) firmaları süreçleri çok iyi anlayabilmeli ve zinciri çok iyi organize edebilmelidir.</a:t>
            </a:r>
          </a:p>
        </p:txBody>
      </p:sp>
      <p:sp>
        <p:nvSpPr>
          <p:cNvPr id="2" name="Veri Yer Tutucusu 1"/>
          <p:cNvSpPr>
            <a:spLocks noGrp="1"/>
          </p:cNvSpPr>
          <p:nvPr>
            <p:ph type="dt" sz="half" idx="10"/>
          </p:nvPr>
        </p:nvSpPr>
        <p:spPr/>
        <p:txBody>
          <a:bodyPr/>
          <a:lstStyle/>
          <a:p>
            <a:fld id="{85C794F1-193D-4830-AFEB-BD24C9C83D37}"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21</a:t>
            </a:fld>
            <a:endParaRPr lang="tr-TR"/>
          </a:p>
        </p:txBody>
      </p:sp>
    </p:spTree>
    <p:extLst>
      <p:ext uri="{BB962C8B-B14F-4D97-AF65-F5344CB8AC3E}">
        <p14:creationId xmlns:p14="http://schemas.microsoft.com/office/powerpoint/2010/main" val="31443388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8640960" cy="6192688"/>
          </a:xfrm>
        </p:spPr>
        <p:txBody>
          <a:bodyPr>
            <a:normAutofit/>
          </a:bodyPr>
          <a:lstStyle/>
          <a:p>
            <a:r>
              <a:rPr lang="tr-TR" dirty="0"/>
              <a:t>4PL (Dördüncü Parti Lojistik) firmalarında, verilen hizmetlerde sektörde kullanılan ve müşterilerin değişik ihtiyaçlarına göre entegre edilebilen bilgi teknolojilerinden faydalanılmaktadır.</a:t>
            </a:r>
          </a:p>
          <a:p>
            <a:endParaRPr lang="tr-TR" dirty="0"/>
          </a:p>
          <a:p>
            <a:r>
              <a:rPr lang="tr-TR" sz="4000" dirty="0">
                <a:solidFill>
                  <a:srgbClr val="00B050"/>
                </a:solidFill>
              </a:rPr>
              <a:t>4PL (Dördüncü Parti Lojistik) ürünü </a:t>
            </a:r>
            <a:r>
              <a:rPr lang="tr-TR" sz="4000" dirty="0">
                <a:solidFill>
                  <a:srgbClr val="FF0000"/>
                </a:solidFill>
              </a:rPr>
              <a:t>kaynağından</a:t>
            </a:r>
            <a:r>
              <a:rPr lang="tr-TR" sz="4000" dirty="0">
                <a:solidFill>
                  <a:srgbClr val="00B050"/>
                </a:solidFill>
              </a:rPr>
              <a:t> alır ve </a:t>
            </a:r>
            <a:r>
              <a:rPr lang="tr-TR" sz="4000" dirty="0">
                <a:solidFill>
                  <a:srgbClr val="FF0000"/>
                </a:solidFill>
              </a:rPr>
              <a:t>üretim aşamasına</a:t>
            </a:r>
            <a:r>
              <a:rPr lang="tr-TR" sz="4000" dirty="0">
                <a:solidFill>
                  <a:srgbClr val="00B050"/>
                </a:solidFill>
              </a:rPr>
              <a:t>, </a:t>
            </a:r>
            <a:r>
              <a:rPr lang="tr-TR" sz="4000" dirty="0">
                <a:solidFill>
                  <a:srgbClr val="7030A0"/>
                </a:solidFill>
              </a:rPr>
              <a:t>depolamaya</a:t>
            </a:r>
            <a:r>
              <a:rPr lang="tr-TR" sz="4000" dirty="0">
                <a:solidFill>
                  <a:srgbClr val="00B050"/>
                </a:solidFill>
              </a:rPr>
              <a:t> ve </a:t>
            </a:r>
            <a:r>
              <a:rPr lang="tr-TR" sz="4000" dirty="0">
                <a:solidFill>
                  <a:srgbClr val="7030A0"/>
                </a:solidFill>
              </a:rPr>
              <a:t>son kullanıcıya </a:t>
            </a:r>
            <a:r>
              <a:rPr lang="tr-TR" sz="4000" dirty="0">
                <a:solidFill>
                  <a:srgbClr val="00B050"/>
                </a:solidFill>
              </a:rPr>
              <a:t>ulaştırılmasına kadar olan tüm ihtiyaçları karşılamaktadır.</a:t>
            </a:r>
          </a:p>
          <a:p>
            <a:endParaRPr lang="tr-TR" sz="3600" dirty="0">
              <a:solidFill>
                <a:srgbClr val="FF0000"/>
              </a:solidFill>
            </a:endParaRPr>
          </a:p>
        </p:txBody>
      </p:sp>
      <p:sp>
        <p:nvSpPr>
          <p:cNvPr id="2" name="Veri Yer Tutucusu 1"/>
          <p:cNvSpPr>
            <a:spLocks noGrp="1"/>
          </p:cNvSpPr>
          <p:nvPr>
            <p:ph type="dt" sz="half" idx="10"/>
          </p:nvPr>
        </p:nvSpPr>
        <p:spPr/>
        <p:txBody>
          <a:bodyPr/>
          <a:lstStyle/>
          <a:p>
            <a:fld id="{173909C1-3B61-4744-9472-9766E2D7E17A}"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22</a:t>
            </a:fld>
            <a:endParaRPr lang="tr-TR"/>
          </a:p>
        </p:txBody>
      </p:sp>
    </p:spTree>
    <p:extLst>
      <p:ext uri="{BB962C8B-B14F-4D97-AF65-F5344CB8AC3E}">
        <p14:creationId xmlns:p14="http://schemas.microsoft.com/office/powerpoint/2010/main" val="3773257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60648"/>
            <a:ext cx="8363272" cy="5865515"/>
          </a:xfrm>
        </p:spPr>
        <p:txBody>
          <a:bodyPr>
            <a:normAutofit/>
          </a:bodyPr>
          <a:lstStyle/>
          <a:p>
            <a:pPr algn="ctr">
              <a:lnSpc>
                <a:spcPct val="107000"/>
              </a:lnSpc>
              <a:spcAft>
                <a:spcPts val="800"/>
              </a:spcAft>
            </a:pPr>
            <a:r>
              <a:rPr lang="tr-TR"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Farklar</a:t>
            </a:r>
            <a:r>
              <a:rPr lang="tr-T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tr-TR" sz="20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r>
              <a:rPr lang="tr-TR"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3pl </a:t>
            </a:r>
            <a:r>
              <a:rPr lang="tr-T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firmaları</a:t>
            </a:r>
            <a:r>
              <a:rPr lang="tr-TR" dirty="0">
                <a:latin typeface="Calibri" panose="020F0502020204030204" pitchFamily="34" charset="0"/>
                <a:ea typeface="Calibri" panose="020F0502020204030204" pitchFamily="34" charset="0"/>
                <a:cs typeface="Times New Roman" panose="02020603050405020304" pitchFamily="18" charset="0"/>
              </a:rPr>
              <a:t> </a:t>
            </a:r>
            <a:r>
              <a:rPr lang="tr-TR" dirty="0" smtClean="0">
                <a:latin typeface="Calibri" panose="020F0502020204030204" pitchFamily="34" charset="0"/>
                <a:ea typeface="Calibri" panose="020F0502020204030204" pitchFamily="34" charset="0"/>
                <a:cs typeface="Times New Roman" panose="02020603050405020304" pitchFamily="18" charset="0"/>
              </a:rPr>
              <a:t>;</a:t>
            </a:r>
          </a:p>
          <a:p>
            <a:r>
              <a:rPr lang="tr-TR" dirty="0" smtClean="0">
                <a:solidFill>
                  <a:srgbClr val="00B050"/>
                </a:solidFill>
                <a:latin typeface="Calibri" panose="020F0502020204030204" pitchFamily="34" charset="0"/>
                <a:ea typeface="Calibri" panose="020F0502020204030204" pitchFamily="34" charset="0"/>
                <a:cs typeface="Times New Roman" panose="02020603050405020304" pitchFamily="18" charset="0"/>
              </a:rPr>
              <a:t>uygulama </a:t>
            </a:r>
            <a:r>
              <a:rPr lang="tr-TR" dirty="0">
                <a:solidFill>
                  <a:srgbClr val="00B050"/>
                </a:solidFill>
                <a:latin typeface="Calibri" panose="020F0502020204030204" pitchFamily="34" charset="0"/>
                <a:ea typeface="Calibri" panose="020F0502020204030204" pitchFamily="34" charset="0"/>
                <a:cs typeface="Times New Roman" panose="02020603050405020304" pitchFamily="18" charset="0"/>
              </a:rPr>
              <a:t>ve yürütmeye odaklanırken,</a:t>
            </a:r>
            <a:r>
              <a:rPr lang="tr-TR" dirty="0">
                <a:latin typeface="Calibri" panose="020F0502020204030204" pitchFamily="34" charset="0"/>
                <a:ea typeface="Calibri" panose="020F0502020204030204" pitchFamily="34" charset="0"/>
                <a:cs typeface="Times New Roman" panose="02020603050405020304" pitchFamily="18" charset="0"/>
              </a:rPr>
              <a:t> </a:t>
            </a:r>
            <a:endParaRPr lang="tr-TR" dirty="0" smtClean="0">
              <a:latin typeface="Calibri" panose="020F0502020204030204" pitchFamily="34" charset="0"/>
              <a:ea typeface="Calibri" panose="020F0502020204030204" pitchFamily="34" charset="0"/>
              <a:cs typeface="Times New Roman" panose="02020603050405020304" pitchFamily="18" charset="0"/>
            </a:endParaRPr>
          </a:p>
          <a:p>
            <a:r>
              <a:rPr lang="tr-TR"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4pl </a:t>
            </a:r>
            <a:r>
              <a:rPr lang="tr-TR"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firmaları </a:t>
            </a:r>
            <a:r>
              <a:rPr lang="tr-TR"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a:t>
            </a:r>
          </a:p>
          <a:p>
            <a:r>
              <a:rPr lang="tr-TR" u="sng" dirty="0" smtClean="0">
                <a:solidFill>
                  <a:srgbClr val="0070C0"/>
                </a:solidFill>
                <a:latin typeface="Calibri" panose="020F0502020204030204" pitchFamily="34" charset="0"/>
                <a:ea typeface="Calibri" panose="020F0502020204030204" pitchFamily="34" charset="0"/>
                <a:cs typeface="Times New Roman" panose="02020603050405020304" pitchFamily="18" charset="0"/>
              </a:rPr>
              <a:t>danışmanlık </a:t>
            </a:r>
            <a:r>
              <a:rPr lang="tr-TR" u="sng" dirty="0">
                <a:solidFill>
                  <a:srgbClr val="0070C0"/>
                </a:solidFill>
                <a:latin typeface="Calibri" panose="020F0502020204030204" pitchFamily="34" charset="0"/>
                <a:ea typeface="Calibri" panose="020F0502020204030204" pitchFamily="34" charset="0"/>
                <a:cs typeface="Times New Roman" panose="02020603050405020304" pitchFamily="18" charset="0"/>
              </a:rPr>
              <a:t>ve stratejik-teknolojik destek </a:t>
            </a:r>
            <a:r>
              <a:rPr lang="tr-TR" dirty="0">
                <a:latin typeface="Calibri" panose="020F0502020204030204" pitchFamily="34" charset="0"/>
                <a:ea typeface="Calibri" panose="020F0502020204030204" pitchFamily="34" charset="0"/>
                <a:cs typeface="Times New Roman" panose="02020603050405020304" pitchFamily="18" charset="0"/>
              </a:rPr>
              <a:t>konularına yoğunlaşır</a:t>
            </a:r>
            <a:endParaRPr lang="tr-TR" dirty="0"/>
          </a:p>
        </p:txBody>
      </p:sp>
      <p:sp>
        <p:nvSpPr>
          <p:cNvPr id="4" name="Veri Yer Tutucusu 3"/>
          <p:cNvSpPr>
            <a:spLocks noGrp="1"/>
          </p:cNvSpPr>
          <p:nvPr>
            <p:ph type="dt" sz="half" idx="10"/>
          </p:nvPr>
        </p:nvSpPr>
        <p:spPr/>
        <p:txBody>
          <a:bodyPr/>
          <a:lstStyle/>
          <a:p>
            <a:fld id="{BB07C97E-CB52-4861-8CCB-AE019BD67597}"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23</a:t>
            </a:fld>
            <a:endParaRPr lang="tr-TR"/>
          </a:p>
        </p:txBody>
      </p:sp>
    </p:spTree>
    <p:extLst>
      <p:ext uri="{BB962C8B-B14F-4D97-AF65-F5344CB8AC3E}">
        <p14:creationId xmlns:p14="http://schemas.microsoft.com/office/powerpoint/2010/main" val="22818453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76672"/>
            <a:ext cx="8712968" cy="6264696"/>
          </a:xfrm>
        </p:spPr>
        <p:txBody>
          <a:bodyPr>
            <a:normAutofit lnSpcReduction="10000"/>
          </a:bodyPr>
          <a:lstStyle/>
          <a:p>
            <a:pPr algn="ctr"/>
            <a:r>
              <a:rPr lang="tr-TR" b="1" dirty="0">
                <a:solidFill>
                  <a:srgbClr val="FF0000"/>
                </a:solidFill>
              </a:rPr>
              <a:t>Örneğin</a:t>
            </a:r>
            <a:r>
              <a:rPr lang="tr-TR" b="1" dirty="0"/>
              <a:t>,</a:t>
            </a:r>
            <a:r>
              <a:rPr lang="tr-TR" dirty="0"/>
              <a:t> </a:t>
            </a:r>
            <a:endParaRPr lang="tr-TR" dirty="0" smtClean="0"/>
          </a:p>
          <a:p>
            <a:pPr algn="ctr"/>
            <a:r>
              <a:rPr lang="tr-TR" b="1" dirty="0" smtClean="0">
                <a:solidFill>
                  <a:srgbClr val="0070C0"/>
                </a:solidFill>
              </a:rPr>
              <a:t>A </a:t>
            </a:r>
            <a:r>
              <a:rPr lang="tr-TR" b="1" dirty="0">
                <a:solidFill>
                  <a:srgbClr val="0070C0"/>
                </a:solidFill>
              </a:rPr>
              <a:t>firması 3PL firması </a:t>
            </a:r>
            <a:r>
              <a:rPr lang="tr-TR" b="1" dirty="0" smtClean="0">
                <a:solidFill>
                  <a:srgbClr val="0070C0"/>
                </a:solidFill>
              </a:rPr>
              <a:t>ise;</a:t>
            </a:r>
          </a:p>
          <a:p>
            <a:r>
              <a:rPr lang="tr-TR" dirty="0" smtClean="0">
                <a:solidFill>
                  <a:srgbClr val="0070C0"/>
                </a:solidFill>
              </a:rPr>
              <a:t> </a:t>
            </a:r>
            <a:r>
              <a:rPr lang="tr-TR" dirty="0">
                <a:solidFill>
                  <a:srgbClr val="00B050"/>
                </a:solidFill>
              </a:rPr>
              <a:t>müşterisinin ürünlerini </a:t>
            </a:r>
            <a:r>
              <a:rPr lang="tr-TR" dirty="0"/>
              <a:t>alır</a:t>
            </a:r>
            <a:r>
              <a:rPr lang="tr-TR" dirty="0">
                <a:solidFill>
                  <a:srgbClr val="00B050"/>
                </a:solidFill>
              </a:rPr>
              <a:t> ve </a:t>
            </a:r>
            <a:endParaRPr lang="tr-TR" dirty="0" smtClean="0">
              <a:solidFill>
                <a:srgbClr val="00B050"/>
              </a:solidFill>
            </a:endParaRPr>
          </a:p>
          <a:p>
            <a:r>
              <a:rPr lang="tr-TR" dirty="0" smtClean="0">
                <a:solidFill>
                  <a:srgbClr val="00B050"/>
                </a:solidFill>
              </a:rPr>
              <a:t>çeşitli </a:t>
            </a:r>
            <a:r>
              <a:rPr lang="tr-TR" dirty="0">
                <a:solidFill>
                  <a:srgbClr val="00B050"/>
                </a:solidFill>
              </a:rPr>
              <a:t>kanallara </a:t>
            </a:r>
            <a:r>
              <a:rPr lang="tr-TR" dirty="0"/>
              <a:t>dağıtılmasından </a:t>
            </a:r>
            <a:r>
              <a:rPr lang="tr-TR" dirty="0">
                <a:solidFill>
                  <a:srgbClr val="00B050"/>
                </a:solidFill>
              </a:rPr>
              <a:t>sorumlu </a:t>
            </a:r>
            <a:r>
              <a:rPr lang="tr-TR" dirty="0"/>
              <a:t>olur</a:t>
            </a:r>
            <a:r>
              <a:rPr lang="tr-TR" dirty="0" smtClean="0"/>
              <a:t>.</a:t>
            </a:r>
          </a:p>
          <a:p>
            <a:pPr algn="ctr"/>
            <a:r>
              <a:rPr lang="tr-TR" dirty="0" smtClean="0"/>
              <a:t> </a:t>
            </a:r>
            <a:r>
              <a:rPr lang="tr-TR" b="1" dirty="0">
                <a:solidFill>
                  <a:srgbClr val="0070C0"/>
                </a:solidFill>
              </a:rPr>
              <a:t>B firması 4PL firması ise </a:t>
            </a:r>
            <a:r>
              <a:rPr lang="tr-TR" b="1" dirty="0" smtClean="0">
                <a:solidFill>
                  <a:srgbClr val="0070C0"/>
                </a:solidFill>
              </a:rPr>
              <a:t>;</a:t>
            </a:r>
          </a:p>
          <a:p>
            <a:r>
              <a:rPr lang="tr-TR" dirty="0" smtClean="0">
                <a:solidFill>
                  <a:srgbClr val="00B050"/>
                </a:solidFill>
              </a:rPr>
              <a:t>müşterisinin </a:t>
            </a:r>
            <a:r>
              <a:rPr lang="tr-TR" dirty="0">
                <a:solidFill>
                  <a:srgbClr val="00B050"/>
                </a:solidFill>
              </a:rPr>
              <a:t>ürününü alır, </a:t>
            </a:r>
            <a:endParaRPr lang="tr-TR" dirty="0" smtClean="0">
              <a:solidFill>
                <a:srgbClr val="00B050"/>
              </a:solidFill>
            </a:endParaRPr>
          </a:p>
          <a:p>
            <a:r>
              <a:rPr lang="tr-TR" dirty="0" smtClean="0">
                <a:solidFill>
                  <a:srgbClr val="00B050"/>
                </a:solidFill>
              </a:rPr>
              <a:t>gerekirse </a:t>
            </a:r>
            <a:r>
              <a:rPr lang="tr-TR" dirty="0">
                <a:solidFill>
                  <a:srgbClr val="00B050"/>
                </a:solidFill>
              </a:rPr>
              <a:t>ihtiyaçlara göre monte eder, </a:t>
            </a:r>
            <a:endParaRPr lang="tr-TR" dirty="0" smtClean="0">
              <a:solidFill>
                <a:srgbClr val="00B050"/>
              </a:solidFill>
            </a:endParaRPr>
          </a:p>
          <a:p>
            <a:r>
              <a:rPr lang="tr-TR" dirty="0" smtClean="0">
                <a:solidFill>
                  <a:srgbClr val="00B050"/>
                </a:solidFill>
              </a:rPr>
              <a:t>taşımasını </a:t>
            </a:r>
            <a:r>
              <a:rPr lang="tr-TR" dirty="0">
                <a:solidFill>
                  <a:srgbClr val="00B050"/>
                </a:solidFill>
              </a:rPr>
              <a:t>yapar, </a:t>
            </a:r>
            <a:endParaRPr lang="tr-TR" dirty="0" smtClean="0">
              <a:solidFill>
                <a:srgbClr val="00B050"/>
              </a:solidFill>
            </a:endParaRPr>
          </a:p>
          <a:p>
            <a:r>
              <a:rPr lang="tr-TR" dirty="0" smtClean="0">
                <a:solidFill>
                  <a:srgbClr val="00B050"/>
                </a:solidFill>
              </a:rPr>
              <a:t>depolamasını </a:t>
            </a:r>
            <a:r>
              <a:rPr lang="tr-TR" dirty="0">
                <a:solidFill>
                  <a:srgbClr val="00B050"/>
                </a:solidFill>
              </a:rPr>
              <a:t>yapar, </a:t>
            </a:r>
            <a:endParaRPr lang="tr-TR" dirty="0" smtClean="0">
              <a:solidFill>
                <a:srgbClr val="00B050"/>
              </a:solidFill>
            </a:endParaRPr>
          </a:p>
          <a:p>
            <a:r>
              <a:rPr lang="tr-TR" dirty="0" smtClean="0">
                <a:solidFill>
                  <a:srgbClr val="00B050"/>
                </a:solidFill>
              </a:rPr>
              <a:t>bakımlarını </a:t>
            </a:r>
            <a:r>
              <a:rPr lang="tr-TR" dirty="0">
                <a:solidFill>
                  <a:srgbClr val="00B050"/>
                </a:solidFill>
              </a:rPr>
              <a:t>yapar </a:t>
            </a:r>
            <a:r>
              <a:rPr lang="tr-TR" dirty="0" err="1">
                <a:solidFill>
                  <a:srgbClr val="00B050"/>
                </a:solidFill>
              </a:rPr>
              <a:t>v.b</a:t>
            </a:r>
            <a:r>
              <a:rPr lang="tr-TR" dirty="0"/>
              <a:t>. </a:t>
            </a:r>
            <a:endParaRPr lang="tr-TR" dirty="0" smtClean="0"/>
          </a:p>
          <a:p>
            <a:r>
              <a:rPr lang="tr-TR" dirty="0" smtClean="0"/>
              <a:t>sorumlulukları </a:t>
            </a:r>
            <a:r>
              <a:rPr lang="tr-TR" dirty="0"/>
              <a:t>üstlenmektedir</a:t>
            </a:r>
          </a:p>
        </p:txBody>
      </p:sp>
      <p:sp>
        <p:nvSpPr>
          <p:cNvPr id="2" name="Veri Yer Tutucusu 1"/>
          <p:cNvSpPr>
            <a:spLocks noGrp="1"/>
          </p:cNvSpPr>
          <p:nvPr>
            <p:ph type="dt" sz="half" idx="10"/>
          </p:nvPr>
        </p:nvSpPr>
        <p:spPr/>
        <p:txBody>
          <a:bodyPr/>
          <a:lstStyle/>
          <a:p>
            <a:fld id="{8A2AC874-189C-4D39-913D-904AA6A74C4C}"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24</a:t>
            </a:fld>
            <a:endParaRPr lang="tr-TR"/>
          </a:p>
        </p:txBody>
      </p:sp>
    </p:spTree>
    <p:extLst>
      <p:ext uri="{BB962C8B-B14F-4D97-AF65-F5344CB8AC3E}">
        <p14:creationId xmlns:p14="http://schemas.microsoft.com/office/powerpoint/2010/main" val="31288726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539552" y="183292"/>
            <a:ext cx="7721275" cy="6487846"/>
          </a:xfrm>
          <a:prstGeom prst="rect">
            <a:avLst/>
          </a:prstGeom>
        </p:spPr>
      </p:pic>
      <p:sp>
        <p:nvSpPr>
          <p:cNvPr id="2" name="Veri Yer Tutucusu 1"/>
          <p:cNvSpPr>
            <a:spLocks noGrp="1"/>
          </p:cNvSpPr>
          <p:nvPr>
            <p:ph type="dt" sz="half" idx="10"/>
          </p:nvPr>
        </p:nvSpPr>
        <p:spPr/>
        <p:txBody>
          <a:bodyPr/>
          <a:lstStyle/>
          <a:p>
            <a:fld id="{E4987E22-8B56-468D-A754-026C8100FA7B}" type="datetime1">
              <a:rPr lang="tr-TR" smtClean="0"/>
              <a:t>31.01.2021</a:t>
            </a:fld>
            <a:endParaRPr lang="tr-TR"/>
          </a:p>
        </p:txBody>
      </p:sp>
      <p:sp>
        <p:nvSpPr>
          <p:cNvPr id="3" name="Altbilgi Yer Tutucusu 2"/>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25</a:t>
            </a:fld>
            <a:endParaRPr lang="tr-TR"/>
          </a:p>
        </p:txBody>
      </p:sp>
    </p:spTree>
    <p:extLst>
      <p:ext uri="{BB962C8B-B14F-4D97-AF65-F5344CB8AC3E}">
        <p14:creationId xmlns:p14="http://schemas.microsoft.com/office/powerpoint/2010/main" val="1703123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stretch>
            <a:fillRect/>
          </a:stretch>
        </p:blipFill>
        <p:spPr>
          <a:xfrm>
            <a:off x="898778" y="144294"/>
            <a:ext cx="6913582" cy="5967353"/>
          </a:xfrm>
          <a:prstGeom prst="rect">
            <a:avLst/>
          </a:prstGeom>
        </p:spPr>
      </p:pic>
      <p:sp>
        <p:nvSpPr>
          <p:cNvPr id="2" name="Veri Yer Tutucusu 1"/>
          <p:cNvSpPr>
            <a:spLocks noGrp="1"/>
          </p:cNvSpPr>
          <p:nvPr>
            <p:ph type="dt" sz="half" idx="10"/>
          </p:nvPr>
        </p:nvSpPr>
        <p:spPr/>
        <p:txBody>
          <a:bodyPr/>
          <a:lstStyle/>
          <a:p>
            <a:fld id="{D4D556A3-E42C-4CC8-B24E-2F3AA8ECB699}" type="datetime1">
              <a:rPr lang="tr-TR" smtClean="0"/>
              <a:t>31.01.2021</a:t>
            </a:fld>
            <a:endParaRPr lang="tr-TR"/>
          </a:p>
        </p:txBody>
      </p:sp>
      <p:sp>
        <p:nvSpPr>
          <p:cNvPr id="3" name="Altbilgi Yer Tutucusu 2"/>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26</a:t>
            </a:fld>
            <a:endParaRPr lang="tr-TR"/>
          </a:p>
        </p:txBody>
      </p:sp>
    </p:spTree>
    <p:extLst>
      <p:ext uri="{BB962C8B-B14F-4D97-AF65-F5344CB8AC3E}">
        <p14:creationId xmlns:p14="http://schemas.microsoft.com/office/powerpoint/2010/main" val="750110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460" y="332656"/>
            <a:ext cx="8680020" cy="6023694"/>
          </a:xfrm>
        </p:spPr>
      </p:pic>
      <p:sp>
        <p:nvSpPr>
          <p:cNvPr id="4" name="Veri Yer Tutucusu 3"/>
          <p:cNvSpPr>
            <a:spLocks noGrp="1"/>
          </p:cNvSpPr>
          <p:nvPr>
            <p:ph type="dt" sz="half" idx="10"/>
          </p:nvPr>
        </p:nvSpPr>
        <p:spPr/>
        <p:txBody>
          <a:bodyPr/>
          <a:lstStyle/>
          <a:p>
            <a:fld id="{BB07C97E-CB52-4861-8CCB-AE019BD67597}"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27</a:t>
            </a:fld>
            <a:endParaRPr lang="tr-TR"/>
          </a:p>
        </p:txBody>
      </p:sp>
    </p:spTree>
    <p:extLst>
      <p:ext uri="{BB962C8B-B14F-4D97-AF65-F5344CB8AC3E}">
        <p14:creationId xmlns:p14="http://schemas.microsoft.com/office/powerpoint/2010/main" val="42689334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764704"/>
            <a:ext cx="8496944" cy="5591646"/>
          </a:xfrm>
        </p:spPr>
        <p:txBody>
          <a:bodyPr>
            <a:normAutofit/>
          </a:bodyPr>
          <a:lstStyle/>
          <a:p>
            <a:r>
              <a:rPr lang="tr-TR" sz="1600" dirty="0">
                <a:hlinkClick r:id="rId2"/>
              </a:rPr>
              <a:t>https://www.etasimacilik.com/blog/22</a:t>
            </a:r>
            <a:endParaRPr lang="tr-TR" sz="1600" dirty="0" smtClean="0"/>
          </a:p>
          <a:p>
            <a:r>
              <a:rPr lang="tr-TR" b="1" dirty="0" smtClean="0">
                <a:solidFill>
                  <a:srgbClr val="FF0000"/>
                </a:solidFill>
              </a:rPr>
              <a:t>Birinci </a:t>
            </a:r>
            <a:r>
              <a:rPr lang="tr-TR" b="1" dirty="0">
                <a:solidFill>
                  <a:srgbClr val="FF0000"/>
                </a:solidFill>
              </a:rPr>
              <a:t>Parti Lojistik (PL) Nedir?</a:t>
            </a:r>
          </a:p>
          <a:p>
            <a:r>
              <a:rPr lang="tr-TR" dirty="0"/>
              <a:t>Lojistik hizmet alan taraftır. Bu bir üretici veya herhangi bir gönderici olabilir. Üreticinin, perakendecinin, ya da göndericinin kendi imkânları ile yaptığı lojistik faaliyetleridir. Kendi tır filosu ile kendi dağıtımını yapan ya da kendi deposunda kendi personelini, ya da taşeron kullanarak depolama yapan firma 1. Parti lojistik yapmaktadır</a:t>
            </a:r>
            <a:r>
              <a:rPr lang="tr-TR" dirty="0" smtClean="0"/>
              <a:t>.</a:t>
            </a:r>
            <a:endParaRPr lang="tr-TR" dirty="0"/>
          </a:p>
        </p:txBody>
      </p:sp>
      <p:sp>
        <p:nvSpPr>
          <p:cNvPr id="4" name="Veri Yer Tutucusu 3"/>
          <p:cNvSpPr>
            <a:spLocks noGrp="1"/>
          </p:cNvSpPr>
          <p:nvPr>
            <p:ph type="dt" sz="half" idx="10"/>
          </p:nvPr>
        </p:nvSpPr>
        <p:spPr/>
        <p:txBody>
          <a:bodyPr/>
          <a:lstStyle/>
          <a:p>
            <a:fld id="{BB07C97E-CB52-4861-8CCB-AE019BD67597}"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28</a:t>
            </a:fld>
            <a:endParaRPr lang="tr-TR"/>
          </a:p>
        </p:txBody>
      </p:sp>
    </p:spTree>
    <p:extLst>
      <p:ext uri="{BB962C8B-B14F-4D97-AF65-F5344CB8AC3E}">
        <p14:creationId xmlns:p14="http://schemas.microsoft.com/office/powerpoint/2010/main" val="3717695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a:bodyPr>
          <a:lstStyle/>
          <a:p>
            <a:r>
              <a:rPr lang="tr-TR" b="1" dirty="0">
                <a:solidFill>
                  <a:srgbClr val="FF0000"/>
                </a:solidFill>
              </a:rPr>
              <a:t>İkinci Parti Lojistik (2PL) Nedir?</a:t>
            </a:r>
          </a:p>
          <a:p>
            <a:r>
              <a:rPr lang="tr-TR" dirty="0"/>
              <a:t>Birinci taraf olarak tanımlanan firmaların doğrudan </a:t>
            </a:r>
            <a:r>
              <a:rPr lang="tr-TR" b="1" dirty="0">
                <a:solidFill>
                  <a:srgbClr val="FF0000"/>
                </a:solidFill>
              </a:rPr>
              <a:t>müşterisi olan firmaları </a:t>
            </a:r>
            <a:r>
              <a:rPr lang="tr-TR" dirty="0"/>
              <a:t>ifade eder. Varlık bazlı, yatırım bazlı dediğimiz, tır filosu, depo yerleri, antrepolar kendi varlıkları olan ve bu varlıkları ile geleneksel taşımacılık, depoculuk hizmetleri veren firmalardır. Bu firmalar 1. Parti firmalar ile iş yaparlar.</a:t>
            </a:r>
          </a:p>
          <a:p>
            <a:endParaRPr lang="tr-TR" dirty="0"/>
          </a:p>
        </p:txBody>
      </p:sp>
      <p:sp>
        <p:nvSpPr>
          <p:cNvPr id="4" name="Veri Yer Tutucusu 3"/>
          <p:cNvSpPr>
            <a:spLocks noGrp="1"/>
          </p:cNvSpPr>
          <p:nvPr>
            <p:ph type="dt" sz="half" idx="10"/>
          </p:nvPr>
        </p:nvSpPr>
        <p:spPr/>
        <p:txBody>
          <a:bodyPr/>
          <a:lstStyle/>
          <a:p>
            <a:fld id="{BB07C97E-CB52-4861-8CCB-AE019BD67597}"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29</a:t>
            </a:fld>
            <a:endParaRPr lang="tr-TR"/>
          </a:p>
        </p:txBody>
      </p:sp>
    </p:spTree>
    <p:extLst>
      <p:ext uri="{BB962C8B-B14F-4D97-AF65-F5344CB8AC3E}">
        <p14:creationId xmlns:p14="http://schemas.microsoft.com/office/powerpoint/2010/main" val="329310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620688"/>
            <a:ext cx="8219256" cy="5505475"/>
          </a:xfrm>
        </p:spPr>
        <p:txBody>
          <a:bodyPr>
            <a:normAutofit/>
          </a:bodyPr>
          <a:lstStyle/>
          <a:p>
            <a:r>
              <a:rPr lang="tr-TR" b="1" u="sng" dirty="0" smtClean="0"/>
              <a:t>Bu </a:t>
            </a:r>
            <a:r>
              <a:rPr lang="tr-TR" b="1" u="sng" dirty="0"/>
              <a:t>değişim sürecinde öne çıkan eğilim</a:t>
            </a:r>
            <a:r>
              <a:rPr lang="tr-TR" dirty="0"/>
              <a:t>; </a:t>
            </a:r>
            <a:endParaRPr lang="tr-TR" dirty="0" smtClean="0"/>
          </a:p>
          <a:p>
            <a:endParaRPr lang="tr-TR" dirty="0" smtClean="0"/>
          </a:p>
          <a:p>
            <a:r>
              <a:rPr lang="tr-TR" dirty="0" smtClean="0">
                <a:solidFill>
                  <a:srgbClr val="FF0000"/>
                </a:solidFill>
              </a:rPr>
              <a:t>Ana İşe odaklanma </a:t>
            </a:r>
            <a:r>
              <a:rPr lang="tr-TR" dirty="0" smtClean="0"/>
              <a:t>ve </a:t>
            </a:r>
            <a:r>
              <a:rPr lang="tr-TR" dirty="0"/>
              <a:t>ana işi destekleyen iş </a:t>
            </a:r>
            <a:r>
              <a:rPr lang="tr-TR" dirty="0" smtClean="0"/>
              <a:t>süreçlerini </a:t>
            </a:r>
          </a:p>
          <a:p>
            <a:r>
              <a:rPr lang="tr-TR" dirty="0" smtClean="0"/>
              <a:t>DKK yolu ile satın alma şeklindedir</a:t>
            </a:r>
            <a:r>
              <a:rPr lang="tr-TR" dirty="0"/>
              <a:t>. </a:t>
            </a:r>
          </a:p>
        </p:txBody>
      </p:sp>
      <p:sp>
        <p:nvSpPr>
          <p:cNvPr id="2" name="Veri Yer Tutucusu 1"/>
          <p:cNvSpPr>
            <a:spLocks noGrp="1"/>
          </p:cNvSpPr>
          <p:nvPr>
            <p:ph type="dt" sz="half" idx="10"/>
          </p:nvPr>
        </p:nvSpPr>
        <p:spPr/>
        <p:txBody>
          <a:bodyPr/>
          <a:lstStyle/>
          <a:p>
            <a:fld id="{C32D29B7-7C3E-4A3C-976A-D9E8B09D4D44}"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3</a:t>
            </a:fld>
            <a:endParaRPr lang="tr-TR"/>
          </a:p>
        </p:txBody>
      </p:sp>
    </p:spTree>
    <p:extLst>
      <p:ext uri="{BB962C8B-B14F-4D97-AF65-F5344CB8AC3E}">
        <p14:creationId xmlns:p14="http://schemas.microsoft.com/office/powerpoint/2010/main" val="2078629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32656"/>
            <a:ext cx="8435280" cy="5793507"/>
          </a:xfrm>
        </p:spPr>
        <p:txBody>
          <a:bodyPr>
            <a:normAutofit fontScale="92500" lnSpcReduction="20000"/>
          </a:bodyPr>
          <a:lstStyle/>
          <a:p>
            <a:r>
              <a:rPr lang="tr-TR" sz="4100" b="1" dirty="0" smtClean="0">
                <a:solidFill>
                  <a:srgbClr val="FF0000"/>
                </a:solidFill>
              </a:rPr>
              <a:t>Üçünü </a:t>
            </a:r>
            <a:r>
              <a:rPr lang="tr-TR" sz="4100" b="1" dirty="0">
                <a:solidFill>
                  <a:srgbClr val="FF0000"/>
                </a:solidFill>
              </a:rPr>
              <a:t>Parti Lojistik (3PL) Nedir?</a:t>
            </a:r>
          </a:p>
          <a:p>
            <a:r>
              <a:rPr lang="tr-TR" dirty="0"/>
              <a:t>Bu firmalar, hizmeti kendi sağladıkları gibi, aracı firmalar da olabilir. Üçüncü parti lojistik, bir şirketin malzeme yönetiminin veya ürün dağıtımının kısmen veya bütünüyle başka bir şirkete verilmesidir. Bu aracı firmalar, kendi yatırımlarına sahip firmalar olduğu gibi, organizasyonlarında birden fazla 2pl firmalarını kullanan firmalar da olabilir. Örneğin üretici bir firma, kendi deposunun stok envanter ve verilen siparişlere göre sevkiyat planlaması yönetimini 3pl bir firmaya verebilir, 3pl firması verilen işleri yapmak için gerekli olan personel, envanter, bilgi sistemleri altyapısını kendisi yönetecektir.</a:t>
            </a:r>
          </a:p>
          <a:p>
            <a:endParaRPr lang="tr-TR" dirty="0"/>
          </a:p>
        </p:txBody>
      </p:sp>
      <p:sp>
        <p:nvSpPr>
          <p:cNvPr id="4" name="Veri Yer Tutucusu 3"/>
          <p:cNvSpPr>
            <a:spLocks noGrp="1"/>
          </p:cNvSpPr>
          <p:nvPr>
            <p:ph type="dt" sz="half" idx="10"/>
          </p:nvPr>
        </p:nvSpPr>
        <p:spPr/>
        <p:txBody>
          <a:bodyPr/>
          <a:lstStyle/>
          <a:p>
            <a:fld id="{BB07C97E-CB52-4861-8CCB-AE019BD67597}"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30</a:t>
            </a:fld>
            <a:endParaRPr lang="tr-TR"/>
          </a:p>
        </p:txBody>
      </p:sp>
    </p:spTree>
    <p:extLst>
      <p:ext uri="{BB962C8B-B14F-4D97-AF65-F5344CB8AC3E}">
        <p14:creationId xmlns:p14="http://schemas.microsoft.com/office/powerpoint/2010/main" val="36203981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32656"/>
            <a:ext cx="8435280" cy="5793507"/>
          </a:xfrm>
        </p:spPr>
        <p:txBody>
          <a:bodyPr>
            <a:normAutofit/>
          </a:bodyPr>
          <a:lstStyle/>
          <a:p>
            <a:r>
              <a:rPr lang="tr-TR" sz="4100" b="1" dirty="0" smtClean="0">
                <a:solidFill>
                  <a:srgbClr val="FF0000"/>
                </a:solidFill>
              </a:rPr>
              <a:t>Üçünü </a:t>
            </a:r>
            <a:r>
              <a:rPr lang="tr-TR" sz="4100" b="1" dirty="0">
                <a:solidFill>
                  <a:srgbClr val="FF0000"/>
                </a:solidFill>
              </a:rPr>
              <a:t>Parti Lojistik (3PL) Nedir?</a:t>
            </a:r>
          </a:p>
          <a:p>
            <a:r>
              <a:rPr lang="tr-TR" dirty="0" smtClean="0"/>
              <a:t>Müşteriler </a:t>
            </a:r>
            <a:r>
              <a:rPr lang="tr-TR" dirty="0"/>
              <a:t>daha stratejik, kendi ihtiyaçları doğrultusunda çözüm odaklı ve küresel cevaplar istiyor. Tedarik zincirinin karmaşıklığı ve zorluğundan gelen hoşnutsuzlukları şirketler en hafif şekilde atlatmaya çalışıyorlar. 50 yıl önce ulaştırma, lojistik ne kadar önemliyse günümüzde de önemini katlayarak devam etmektedir ve edecektir.</a:t>
            </a:r>
          </a:p>
          <a:p>
            <a:endParaRPr lang="tr-TR" dirty="0"/>
          </a:p>
        </p:txBody>
      </p:sp>
      <p:sp>
        <p:nvSpPr>
          <p:cNvPr id="4" name="Veri Yer Tutucusu 3"/>
          <p:cNvSpPr>
            <a:spLocks noGrp="1"/>
          </p:cNvSpPr>
          <p:nvPr>
            <p:ph type="dt" sz="half" idx="10"/>
          </p:nvPr>
        </p:nvSpPr>
        <p:spPr/>
        <p:txBody>
          <a:bodyPr/>
          <a:lstStyle/>
          <a:p>
            <a:fld id="{BB07C97E-CB52-4861-8CCB-AE019BD67597}"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31</a:t>
            </a:fld>
            <a:endParaRPr lang="tr-TR"/>
          </a:p>
        </p:txBody>
      </p:sp>
    </p:spTree>
    <p:extLst>
      <p:ext uri="{BB962C8B-B14F-4D97-AF65-F5344CB8AC3E}">
        <p14:creationId xmlns:p14="http://schemas.microsoft.com/office/powerpoint/2010/main" val="22038674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8680"/>
            <a:ext cx="8229600" cy="5577483"/>
          </a:xfrm>
        </p:spPr>
        <p:txBody>
          <a:bodyPr>
            <a:normAutofit/>
          </a:bodyPr>
          <a:lstStyle/>
          <a:p>
            <a:r>
              <a:rPr lang="tr-TR" b="1" dirty="0">
                <a:solidFill>
                  <a:srgbClr val="FF0000"/>
                </a:solidFill>
              </a:rPr>
              <a:t>Dördüncü Parti Lojistik (4PL) Nedir?</a:t>
            </a:r>
          </a:p>
          <a:p>
            <a:r>
              <a:rPr lang="tr-TR" dirty="0"/>
              <a:t>Dördüncü parti lojistik kavramı, üçüncü parti lojistik firmalarının yetersiz kalması nedeni ile 1990’lardan sonra lojistik sektöründe görülmeye başlandı. Genelde taşıma ve depolama gibi belli alanlarda yoğunlaşan üçüncü parti lojistikçilerin, işletme ve kurumların karmaşık lojistik gereksinimlerine cevap veremez oldu. Bu açığı kapatmak amacı ile 4PL, karmaşık lojistik zincirinin çözümleri üzerine uzmanlık seviyesinde hizmet verir.</a:t>
            </a:r>
          </a:p>
          <a:p>
            <a:endParaRPr lang="tr-TR" dirty="0"/>
          </a:p>
        </p:txBody>
      </p:sp>
      <p:sp>
        <p:nvSpPr>
          <p:cNvPr id="4" name="Veri Yer Tutucusu 3"/>
          <p:cNvSpPr>
            <a:spLocks noGrp="1"/>
          </p:cNvSpPr>
          <p:nvPr>
            <p:ph type="dt" sz="half" idx="10"/>
          </p:nvPr>
        </p:nvSpPr>
        <p:spPr/>
        <p:txBody>
          <a:bodyPr/>
          <a:lstStyle/>
          <a:p>
            <a:fld id="{BB07C97E-CB52-4861-8CCB-AE019BD67597}"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32</a:t>
            </a:fld>
            <a:endParaRPr lang="tr-TR"/>
          </a:p>
        </p:txBody>
      </p:sp>
    </p:spTree>
    <p:extLst>
      <p:ext uri="{BB962C8B-B14F-4D97-AF65-F5344CB8AC3E}">
        <p14:creationId xmlns:p14="http://schemas.microsoft.com/office/powerpoint/2010/main" val="19426357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hlinkClick r:id="rId2"/>
              </a:rPr>
              <a:t>https://www.etasimacilik.com/blog/22</a:t>
            </a:r>
            <a:endParaRPr lang="tr-TR" dirty="0"/>
          </a:p>
        </p:txBody>
      </p:sp>
      <p:sp>
        <p:nvSpPr>
          <p:cNvPr id="4" name="Veri Yer Tutucusu 3"/>
          <p:cNvSpPr>
            <a:spLocks noGrp="1"/>
          </p:cNvSpPr>
          <p:nvPr>
            <p:ph type="dt" sz="half" idx="10"/>
          </p:nvPr>
        </p:nvSpPr>
        <p:spPr/>
        <p:txBody>
          <a:bodyPr/>
          <a:lstStyle/>
          <a:p>
            <a:fld id="{BB07C97E-CB52-4861-8CCB-AE019BD67597}"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33</a:t>
            </a:fld>
            <a:endParaRPr lang="tr-TR"/>
          </a:p>
        </p:txBody>
      </p:sp>
    </p:spTree>
    <p:extLst>
      <p:ext uri="{BB962C8B-B14F-4D97-AF65-F5344CB8AC3E}">
        <p14:creationId xmlns:p14="http://schemas.microsoft.com/office/powerpoint/2010/main" val="39829467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1">
              <a:lumMod val="20000"/>
              <a:lumOff val="80000"/>
            </a:schemeClr>
          </a:solidFill>
        </p:spPr>
        <p:txBody>
          <a:bodyPr>
            <a:normAutofit fontScale="90000"/>
          </a:bodyPr>
          <a:lstStyle/>
          <a:p>
            <a:r>
              <a:rPr lang="tr-TR" dirty="0" smtClean="0"/>
              <a:t>2.6.1.Dış </a:t>
            </a:r>
            <a:r>
              <a:rPr lang="tr-TR" dirty="0"/>
              <a:t>Kaynak Kullanımının Nedenleri</a:t>
            </a:r>
          </a:p>
        </p:txBody>
      </p:sp>
      <p:sp>
        <p:nvSpPr>
          <p:cNvPr id="3" name="İçerik Yer Tutucusu 2"/>
          <p:cNvSpPr>
            <a:spLocks noGrp="1"/>
          </p:cNvSpPr>
          <p:nvPr>
            <p:ph idx="1"/>
          </p:nvPr>
        </p:nvSpPr>
        <p:spPr>
          <a:xfrm>
            <a:off x="142844" y="1600200"/>
            <a:ext cx="8786874" cy="4525963"/>
          </a:xfrm>
        </p:spPr>
        <p:txBody>
          <a:bodyPr>
            <a:normAutofit/>
          </a:bodyPr>
          <a:lstStyle/>
          <a:p>
            <a:r>
              <a:rPr lang="tr-TR" dirty="0">
                <a:solidFill>
                  <a:srgbClr val="FF0000"/>
                </a:solidFill>
              </a:rPr>
              <a:t>1990’lı yıllara kadar</a:t>
            </a:r>
            <a:r>
              <a:rPr lang="tr-TR" dirty="0"/>
              <a:t>, </a:t>
            </a:r>
            <a:r>
              <a:rPr lang="tr-TR" dirty="0">
                <a:solidFill>
                  <a:srgbClr val="FFC000"/>
                </a:solidFill>
              </a:rPr>
              <a:t>işletmeler her türlü işlerini kendi bünyelerindeki </a:t>
            </a:r>
            <a:r>
              <a:rPr lang="tr-TR" dirty="0" smtClean="0">
                <a:solidFill>
                  <a:srgbClr val="FFC000"/>
                </a:solidFill>
              </a:rPr>
              <a:t>kaynaklarından </a:t>
            </a:r>
            <a:r>
              <a:rPr lang="tr-TR" dirty="0">
                <a:solidFill>
                  <a:srgbClr val="FFC000"/>
                </a:solidFill>
              </a:rPr>
              <a:t>karşılarken</a:t>
            </a:r>
            <a:r>
              <a:rPr lang="tr-TR" dirty="0"/>
              <a:t>, </a:t>
            </a:r>
            <a:r>
              <a:rPr lang="tr-TR" dirty="0">
                <a:solidFill>
                  <a:srgbClr val="FF0000"/>
                </a:solidFill>
              </a:rPr>
              <a:t>1990’lı yıllarda ise </a:t>
            </a:r>
            <a:r>
              <a:rPr lang="tr-TR" dirty="0" smtClean="0"/>
              <a:t>işletme </a:t>
            </a:r>
            <a:r>
              <a:rPr lang="tr-TR" dirty="0"/>
              <a:t>faaliyetleri ile ilgili konularda </a:t>
            </a:r>
            <a:r>
              <a:rPr lang="tr-TR" dirty="0" smtClean="0"/>
              <a:t>yerleşmiş </a:t>
            </a:r>
            <a:r>
              <a:rPr lang="tr-TR" dirty="0"/>
              <a:t>olan geleneksel yapılanma değişim göstererek, yeni uygulamalar önem kazanmıştır</a:t>
            </a:r>
          </a:p>
          <a:p>
            <a:endParaRPr lang="tr-TR" dirty="0"/>
          </a:p>
        </p:txBody>
      </p:sp>
      <p:sp>
        <p:nvSpPr>
          <p:cNvPr id="4" name="Veri Yer Tutucusu 3"/>
          <p:cNvSpPr>
            <a:spLocks noGrp="1"/>
          </p:cNvSpPr>
          <p:nvPr>
            <p:ph type="dt" sz="half" idx="10"/>
          </p:nvPr>
        </p:nvSpPr>
        <p:spPr/>
        <p:txBody>
          <a:bodyPr/>
          <a:lstStyle/>
          <a:p>
            <a:fld id="{EDF85E55-4BE2-44E4-AA10-8416B929039C}"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34</a:t>
            </a:fld>
            <a:endParaRPr lang="tr-TR"/>
          </a:p>
        </p:txBody>
      </p:sp>
    </p:spTree>
    <p:extLst>
      <p:ext uri="{BB962C8B-B14F-4D97-AF65-F5344CB8AC3E}">
        <p14:creationId xmlns:p14="http://schemas.microsoft.com/office/powerpoint/2010/main" val="22268117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8784976" cy="6336704"/>
          </a:xfrm>
          <a:solidFill>
            <a:schemeClr val="bg1"/>
          </a:solidFill>
        </p:spPr>
        <p:txBody>
          <a:bodyPr/>
          <a:lstStyle/>
          <a:p>
            <a:r>
              <a:rPr lang="tr-TR" b="1" u="sng" dirty="0" smtClean="0">
                <a:solidFill>
                  <a:srgbClr val="FF0000"/>
                </a:solidFill>
              </a:rPr>
              <a:t>İşletmelerin dış kaynak kullanımına yönelmesinde etkili olan temel unsurlar;</a:t>
            </a:r>
          </a:p>
          <a:p>
            <a:r>
              <a:rPr lang="tr-TR" dirty="0"/>
              <a:t>Çok yönlü lojistik faaliyetler, </a:t>
            </a:r>
            <a:r>
              <a:rPr lang="tr-TR" dirty="0">
                <a:solidFill>
                  <a:srgbClr val="00B050"/>
                </a:solidFill>
              </a:rPr>
              <a:t>işletmelerin etkinlik ve verimlilik düzeyi üzerinde doğrudan belirleyici </a:t>
            </a:r>
            <a:r>
              <a:rPr lang="tr-TR" dirty="0"/>
              <a:t>olabilecek çeşitliliktedir. </a:t>
            </a:r>
            <a:endParaRPr lang="tr-TR" dirty="0" smtClean="0"/>
          </a:p>
          <a:p>
            <a:r>
              <a:rPr lang="tr-TR" dirty="0" smtClean="0"/>
              <a:t>Bu </a:t>
            </a:r>
            <a:r>
              <a:rPr lang="tr-TR" dirty="0"/>
              <a:t>açıdan </a:t>
            </a:r>
            <a:r>
              <a:rPr lang="tr-TR" dirty="0" smtClean="0"/>
              <a:t>lojistik </a:t>
            </a:r>
            <a:r>
              <a:rPr lang="tr-TR" dirty="0"/>
              <a:t>yönetim sisteminin </a:t>
            </a:r>
            <a:r>
              <a:rPr lang="tr-TR" dirty="0" smtClean="0"/>
              <a:t>doğru” kurulması </a:t>
            </a:r>
            <a:r>
              <a:rPr lang="tr-TR" dirty="0"/>
              <a:t>ve alanlarında uzmanlaşmış </a:t>
            </a:r>
            <a:r>
              <a:rPr lang="tr-TR" dirty="0" smtClean="0"/>
              <a:t>lojistik </a:t>
            </a:r>
            <a:r>
              <a:rPr lang="tr-TR" dirty="0"/>
              <a:t>firmalarından </a:t>
            </a:r>
            <a:r>
              <a:rPr lang="tr-TR" dirty="0" smtClean="0"/>
              <a:t>DKK </a:t>
            </a:r>
            <a:r>
              <a:rPr lang="tr-TR" dirty="0" err="1" smtClean="0"/>
              <a:t>na</a:t>
            </a:r>
            <a:r>
              <a:rPr lang="tr-TR" dirty="0" smtClean="0"/>
              <a:t> </a:t>
            </a:r>
            <a:r>
              <a:rPr lang="tr-TR" dirty="0"/>
              <a:t>gitmek yolu ile </a:t>
            </a:r>
            <a:r>
              <a:rPr lang="tr-TR" dirty="0" smtClean="0"/>
              <a:t>yararlanılması </a:t>
            </a:r>
            <a:r>
              <a:rPr lang="tr-TR" dirty="0" smtClean="0">
                <a:solidFill>
                  <a:srgbClr val="00B050"/>
                </a:solidFill>
              </a:rPr>
              <a:t>rekabet üstünlüğü </a:t>
            </a:r>
            <a:r>
              <a:rPr lang="tr-TR" dirty="0" smtClean="0"/>
              <a:t>yakalamada  </a:t>
            </a:r>
            <a:r>
              <a:rPr lang="tr-TR" dirty="0"/>
              <a:t>önemli görülmektedir</a:t>
            </a:r>
          </a:p>
          <a:p>
            <a:endParaRPr lang="tr-TR" dirty="0"/>
          </a:p>
        </p:txBody>
      </p:sp>
      <p:sp>
        <p:nvSpPr>
          <p:cNvPr id="2" name="Veri Yer Tutucusu 1"/>
          <p:cNvSpPr>
            <a:spLocks noGrp="1"/>
          </p:cNvSpPr>
          <p:nvPr>
            <p:ph type="dt" sz="half" idx="10"/>
          </p:nvPr>
        </p:nvSpPr>
        <p:spPr/>
        <p:txBody>
          <a:bodyPr/>
          <a:lstStyle/>
          <a:p>
            <a:fld id="{CBCF8CD2-C76E-4B93-B6DA-F49B59B726B1}"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35</a:t>
            </a:fld>
            <a:endParaRPr lang="tr-TR"/>
          </a:p>
        </p:txBody>
      </p:sp>
    </p:spTree>
    <p:extLst>
      <p:ext uri="{BB962C8B-B14F-4D97-AF65-F5344CB8AC3E}">
        <p14:creationId xmlns:p14="http://schemas.microsoft.com/office/powerpoint/2010/main" val="35300719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8640960" cy="6336704"/>
          </a:xfrm>
          <a:solidFill>
            <a:srgbClr val="FFFF00"/>
          </a:solidFill>
        </p:spPr>
        <p:txBody>
          <a:bodyPr/>
          <a:lstStyle/>
          <a:p>
            <a:r>
              <a:rPr lang="tr-TR" dirty="0">
                <a:solidFill>
                  <a:srgbClr val="00B050"/>
                </a:solidFill>
              </a:rPr>
              <a:t>İşletmelerin giderek daha fazla </a:t>
            </a:r>
            <a:r>
              <a:rPr lang="tr-TR" dirty="0">
                <a:solidFill>
                  <a:srgbClr val="7030A0"/>
                </a:solidFill>
              </a:rPr>
              <a:t>dış pazarlara açılması</a:t>
            </a:r>
            <a:r>
              <a:rPr lang="tr-TR" dirty="0" smtClean="0">
                <a:solidFill>
                  <a:srgbClr val="00B050"/>
                </a:solidFill>
              </a:rPr>
              <a:t>, lojistik gereksinimlerini hızla artırmıştır.</a:t>
            </a:r>
          </a:p>
          <a:p>
            <a:endParaRPr lang="tr-TR" dirty="0" smtClean="0">
              <a:solidFill>
                <a:srgbClr val="00B050"/>
              </a:solidFill>
            </a:endParaRPr>
          </a:p>
          <a:p>
            <a:r>
              <a:rPr lang="tr-TR" dirty="0" smtClean="0"/>
              <a:t> </a:t>
            </a:r>
            <a:r>
              <a:rPr lang="tr-TR" dirty="0">
                <a:solidFill>
                  <a:schemeClr val="accent6">
                    <a:lumMod val="50000"/>
                  </a:schemeClr>
                </a:solidFill>
              </a:rPr>
              <a:t>Yeni girilen pazarlar ve bu pazarların yapısı </a:t>
            </a:r>
            <a:r>
              <a:rPr lang="tr-TR" dirty="0"/>
              <a:t>ve </a:t>
            </a:r>
            <a:r>
              <a:rPr lang="tr-TR" dirty="0">
                <a:solidFill>
                  <a:schemeClr val="accent1">
                    <a:lumMod val="75000"/>
                  </a:schemeClr>
                </a:solidFill>
              </a:rPr>
              <a:t>yasaları ile mevzuatı hakkında bilgi birikimi ve uygun alt yapının olmaması da</a:t>
            </a:r>
            <a:r>
              <a:rPr lang="tr-TR" dirty="0"/>
              <a:t>, lojistik hizmetlerin tamamen bu konuda uzmanlaşmış, </a:t>
            </a:r>
            <a:r>
              <a:rPr lang="tr-TR" dirty="0" smtClean="0"/>
              <a:t>lojistik firmalar tarafından  karşılanması, </a:t>
            </a:r>
            <a:r>
              <a:rPr lang="tr-TR" dirty="0"/>
              <a:t>tercih edilen bir yol haline </a:t>
            </a:r>
            <a:r>
              <a:rPr lang="tr-TR" dirty="0" smtClean="0"/>
              <a:t>getirmektedir.(</a:t>
            </a:r>
            <a:r>
              <a:rPr lang="tr-TR" dirty="0" err="1" smtClean="0"/>
              <a:t>dkk</a:t>
            </a:r>
            <a:r>
              <a:rPr lang="tr-TR" dirty="0" smtClean="0"/>
              <a:t>)</a:t>
            </a:r>
            <a:endParaRPr lang="tr-TR" dirty="0"/>
          </a:p>
        </p:txBody>
      </p:sp>
      <p:sp>
        <p:nvSpPr>
          <p:cNvPr id="2" name="Veri Yer Tutucusu 1"/>
          <p:cNvSpPr>
            <a:spLocks noGrp="1"/>
          </p:cNvSpPr>
          <p:nvPr>
            <p:ph type="dt" sz="half" idx="10"/>
          </p:nvPr>
        </p:nvSpPr>
        <p:spPr/>
        <p:txBody>
          <a:bodyPr/>
          <a:lstStyle/>
          <a:p>
            <a:fld id="{92012F1C-687D-4447-A30F-CE0E4D6C4F29}"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36</a:t>
            </a:fld>
            <a:endParaRPr lang="tr-TR"/>
          </a:p>
        </p:txBody>
      </p:sp>
    </p:spTree>
    <p:extLst>
      <p:ext uri="{BB962C8B-B14F-4D97-AF65-F5344CB8AC3E}">
        <p14:creationId xmlns:p14="http://schemas.microsoft.com/office/powerpoint/2010/main" val="4119303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85728"/>
            <a:ext cx="8858280" cy="6286544"/>
          </a:xfrm>
          <a:solidFill>
            <a:schemeClr val="bg1"/>
          </a:solidFill>
        </p:spPr>
        <p:txBody>
          <a:bodyPr>
            <a:normAutofit/>
          </a:bodyPr>
          <a:lstStyle/>
          <a:p>
            <a:r>
              <a:rPr lang="tr-TR" sz="3600" dirty="0" smtClean="0"/>
              <a:t>İşletmelerin bunun yararlılığının farkına varmaları, DKK </a:t>
            </a:r>
            <a:r>
              <a:rPr lang="tr-TR" sz="3600" dirty="0" err="1" smtClean="0"/>
              <a:t>nın</a:t>
            </a:r>
            <a:r>
              <a:rPr lang="tr-TR" sz="3600" dirty="0" smtClean="0"/>
              <a:t> artmasının önemli bir nedenidir </a:t>
            </a:r>
            <a:r>
              <a:rPr lang="tr-TR" sz="3600" dirty="0" smtClean="0">
                <a:solidFill>
                  <a:srgbClr val="FF0000"/>
                </a:solidFill>
              </a:rPr>
              <a:t>(ekonomi biliminin temel kuralı kıt kaynakların etkin ve verimli kullanımıdır).</a:t>
            </a:r>
          </a:p>
          <a:p>
            <a:endParaRPr lang="tr-TR" sz="3600" dirty="0" smtClean="0"/>
          </a:p>
          <a:p>
            <a:r>
              <a:rPr lang="tr-TR" sz="3600" dirty="0" smtClean="0">
                <a:solidFill>
                  <a:srgbClr val="7030A0"/>
                </a:solidFill>
              </a:rPr>
              <a:t>İşletmeler, hem esnek bir yapıya kavuşmak, hem de iş yükü dalgalanmalarını ve buna bağlı riskleri azaltmak düşüncesi ile de DKK </a:t>
            </a:r>
            <a:r>
              <a:rPr lang="tr-TR" sz="3600" dirty="0" err="1" smtClean="0">
                <a:solidFill>
                  <a:srgbClr val="7030A0"/>
                </a:solidFill>
              </a:rPr>
              <a:t>na</a:t>
            </a:r>
            <a:r>
              <a:rPr lang="tr-TR" sz="3600" dirty="0" smtClean="0">
                <a:solidFill>
                  <a:srgbClr val="7030A0"/>
                </a:solidFill>
              </a:rPr>
              <a:t> yönelmektedirler</a:t>
            </a:r>
            <a:r>
              <a:rPr lang="tr-TR" sz="3600" dirty="0" smtClean="0"/>
              <a:t>.</a:t>
            </a:r>
          </a:p>
          <a:p>
            <a:endParaRPr lang="tr-TR" sz="3600" dirty="0"/>
          </a:p>
        </p:txBody>
      </p:sp>
      <p:sp>
        <p:nvSpPr>
          <p:cNvPr id="2" name="Veri Yer Tutucusu 1"/>
          <p:cNvSpPr>
            <a:spLocks noGrp="1"/>
          </p:cNvSpPr>
          <p:nvPr>
            <p:ph type="dt" sz="half" idx="10"/>
          </p:nvPr>
        </p:nvSpPr>
        <p:spPr/>
        <p:txBody>
          <a:bodyPr/>
          <a:lstStyle/>
          <a:p>
            <a:fld id="{B723270C-FB0D-440C-B77A-E03F615AB236}"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37</a:t>
            </a:fld>
            <a:endParaRPr lang="tr-TR"/>
          </a:p>
        </p:txBody>
      </p:sp>
    </p:spTree>
    <p:extLst>
      <p:ext uri="{BB962C8B-B14F-4D97-AF65-F5344CB8AC3E}">
        <p14:creationId xmlns:p14="http://schemas.microsoft.com/office/powerpoint/2010/main" val="13093819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9144000" cy="6741368"/>
          </a:xfrm>
          <a:solidFill>
            <a:schemeClr val="bg1"/>
          </a:solidFill>
        </p:spPr>
        <p:txBody>
          <a:bodyPr>
            <a:normAutofit/>
          </a:bodyPr>
          <a:lstStyle/>
          <a:p>
            <a:r>
              <a:rPr lang="tr-TR" dirty="0" smtClean="0"/>
              <a:t>Piyasalardaki </a:t>
            </a:r>
            <a:r>
              <a:rPr lang="tr-TR" dirty="0"/>
              <a:t>dalgalanma </a:t>
            </a:r>
            <a:r>
              <a:rPr lang="tr-TR" dirty="0" smtClean="0"/>
              <a:t>ve talepteki </a:t>
            </a:r>
            <a:r>
              <a:rPr lang="tr-TR" dirty="0"/>
              <a:t>değişiklikler işletmeleri, yüksek yatırımlardan kaçınmaya, sabit maliyetlerini azaltmaya zorlamaktadır. </a:t>
            </a:r>
            <a:endParaRPr lang="tr-TR" dirty="0" smtClean="0"/>
          </a:p>
          <a:p>
            <a:r>
              <a:rPr lang="tr-TR" dirty="0" smtClean="0"/>
              <a:t>O </a:t>
            </a:r>
            <a:r>
              <a:rPr lang="tr-TR" dirty="0"/>
              <a:t>nedenle önceden tahmini zor olan iş büyüklüğüne dayalı olarak </a:t>
            </a:r>
            <a:r>
              <a:rPr lang="tr-TR" dirty="0" smtClean="0">
                <a:solidFill>
                  <a:srgbClr val="FF0000"/>
                </a:solidFill>
              </a:rPr>
              <a:t>yeni </a:t>
            </a:r>
            <a:r>
              <a:rPr lang="tr-TR" dirty="0">
                <a:solidFill>
                  <a:srgbClr val="FF0000"/>
                </a:solidFill>
              </a:rPr>
              <a:t>yatırım yapmak yerine</a:t>
            </a:r>
            <a:r>
              <a:rPr lang="tr-TR" dirty="0"/>
              <a:t>, lojistik </a:t>
            </a:r>
            <a:r>
              <a:rPr lang="tr-TR" dirty="0">
                <a:solidFill>
                  <a:srgbClr val="FF0000"/>
                </a:solidFill>
              </a:rPr>
              <a:t>hizmet sunan işletmelerin </a:t>
            </a:r>
            <a:r>
              <a:rPr lang="tr-TR" dirty="0" smtClean="0">
                <a:solidFill>
                  <a:srgbClr val="FF0000"/>
                </a:solidFill>
              </a:rPr>
              <a:t>kaynaklarını </a:t>
            </a:r>
            <a:r>
              <a:rPr lang="tr-TR" dirty="0">
                <a:solidFill>
                  <a:srgbClr val="FF0000"/>
                </a:solidFill>
              </a:rPr>
              <a:t>kullanma </a:t>
            </a:r>
            <a:r>
              <a:rPr lang="tr-TR" dirty="0"/>
              <a:t>ve kullandığı kadar ödeme yapma ve bu şekilde </a:t>
            </a:r>
            <a:r>
              <a:rPr lang="tr-TR" dirty="0">
                <a:solidFill>
                  <a:srgbClr val="7030A0"/>
                </a:solidFill>
              </a:rPr>
              <a:t>sabit </a:t>
            </a:r>
            <a:r>
              <a:rPr lang="tr-TR" dirty="0" smtClean="0">
                <a:solidFill>
                  <a:srgbClr val="7030A0"/>
                </a:solidFill>
              </a:rPr>
              <a:t>maliyetlerini </a:t>
            </a:r>
            <a:r>
              <a:rPr lang="tr-TR" dirty="0">
                <a:solidFill>
                  <a:srgbClr val="7030A0"/>
                </a:solidFill>
              </a:rPr>
              <a:t>değişkene çevirme yolları </a:t>
            </a:r>
            <a:r>
              <a:rPr lang="tr-TR" dirty="0"/>
              <a:t>işletmeler için bir tercih nedeni </a:t>
            </a:r>
            <a:r>
              <a:rPr lang="tr-TR" dirty="0" smtClean="0"/>
              <a:t>olabilmektedir</a:t>
            </a:r>
            <a:r>
              <a:rPr lang="tr-TR" dirty="0" smtClean="0">
                <a:solidFill>
                  <a:schemeClr val="tx2">
                    <a:lumMod val="60000"/>
                    <a:lumOff val="40000"/>
                  </a:schemeClr>
                </a:solidFill>
              </a:rPr>
              <a:t>.</a:t>
            </a:r>
          </a:p>
          <a:p>
            <a:r>
              <a:rPr lang="tr-TR" sz="2000" dirty="0" smtClean="0">
                <a:solidFill>
                  <a:schemeClr val="tx2">
                    <a:lumMod val="60000"/>
                    <a:lumOff val="40000"/>
                  </a:schemeClr>
                </a:solidFill>
              </a:rPr>
              <a:t>(tır filosu kurmak yerine karayolu taşımacılığını bu işi iyi yapan firmalara vermek gibi. Liman örneği)</a:t>
            </a:r>
            <a:endParaRPr lang="tr-TR" sz="2000" dirty="0">
              <a:solidFill>
                <a:schemeClr val="tx2">
                  <a:lumMod val="60000"/>
                  <a:lumOff val="40000"/>
                </a:schemeClr>
              </a:solidFill>
            </a:endParaRPr>
          </a:p>
          <a:p>
            <a:endParaRPr lang="tr-TR" sz="2000" dirty="0"/>
          </a:p>
        </p:txBody>
      </p:sp>
      <p:sp>
        <p:nvSpPr>
          <p:cNvPr id="2" name="Veri Yer Tutucusu 1"/>
          <p:cNvSpPr>
            <a:spLocks noGrp="1"/>
          </p:cNvSpPr>
          <p:nvPr>
            <p:ph type="dt" sz="half" idx="10"/>
          </p:nvPr>
        </p:nvSpPr>
        <p:spPr/>
        <p:txBody>
          <a:bodyPr/>
          <a:lstStyle/>
          <a:p>
            <a:fld id="{7AADB37E-0FC1-4319-8398-4B0FAB53BD7D}"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38</a:t>
            </a:fld>
            <a:endParaRPr lang="tr-TR"/>
          </a:p>
        </p:txBody>
      </p:sp>
    </p:spTree>
    <p:extLst>
      <p:ext uri="{BB962C8B-B14F-4D97-AF65-F5344CB8AC3E}">
        <p14:creationId xmlns:p14="http://schemas.microsoft.com/office/powerpoint/2010/main" val="5625043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60648"/>
            <a:ext cx="9144000" cy="6408712"/>
          </a:xfrm>
          <a:solidFill>
            <a:schemeClr val="bg1"/>
          </a:solidFill>
        </p:spPr>
        <p:txBody>
          <a:bodyPr/>
          <a:lstStyle/>
          <a:p>
            <a:r>
              <a:rPr lang="tr-TR" sz="4000" b="1" dirty="0"/>
              <a:t>İşletmenin toplam çalışan sayısını azaltma ve buna bağlı giderlerini </a:t>
            </a:r>
            <a:r>
              <a:rPr lang="tr-TR" sz="4000" b="1" dirty="0" smtClean="0"/>
              <a:t>düşürme </a:t>
            </a:r>
            <a:r>
              <a:rPr lang="tr-TR" sz="4000" b="1" dirty="0"/>
              <a:t>isteği de dış kaynağa yönelmede rol oynamaktadır</a:t>
            </a:r>
            <a:r>
              <a:rPr lang="tr-TR" dirty="0"/>
              <a:t>.</a:t>
            </a:r>
          </a:p>
        </p:txBody>
      </p:sp>
      <p:sp>
        <p:nvSpPr>
          <p:cNvPr id="2" name="Veri Yer Tutucusu 1"/>
          <p:cNvSpPr>
            <a:spLocks noGrp="1"/>
          </p:cNvSpPr>
          <p:nvPr>
            <p:ph type="dt" sz="half" idx="10"/>
          </p:nvPr>
        </p:nvSpPr>
        <p:spPr/>
        <p:txBody>
          <a:bodyPr/>
          <a:lstStyle/>
          <a:p>
            <a:fld id="{52AD3A5F-6BA9-4D0D-B919-A0AA3BD98006}"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39</a:t>
            </a:fld>
            <a:endParaRPr lang="tr-TR"/>
          </a:p>
        </p:txBody>
      </p:sp>
    </p:spTree>
    <p:extLst>
      <p:ext uri="{BB962C8B-B14F-4D97-AF65-F5344CB8AC3E}">
        <p14:creationId xmlns:p14="http://schemas.microsoft.com/office/powerpoint/2010/main" val="3636351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260648"/>
            <a:ext cx="8640960" cy="6597352"/>
          </a:xfrm>
          <a:solidFill>
            <a:srgbClr val="F8FF9F"/>
          </a:solidFill>
        </p:spPr>
        <p:txBody>
          <a:bodyPr/>
          <a:lstStyle/>
          <a:p>
            <a:pPr algn="just"/>
            <a:endParaRPr lang="tr-TR" dirty="0" smtClean="0"/>
          </a:p>
          <a:p>
            <a:pPr algn="just"/>
            <a:endParaRPr lang="tr-TR" dirty="0"/>
          </a:p>
          <a:p>
            <a:pPr algn="just"/>
            <a:endParaRPr lang="tr-TR" dirty="0" smtClean="0"/>
          </a:p>
          <a:p>
            <a:pPr algn="just"/>
            <a:r>
              <a:rPr lang="tr-TR" dirty="0" smtClean="0"/>
              <a:t>Özellikle </a:t>
            </a:r>
            <a:r>
              <a:rPr lang="tr-TR" dirty="0"/>
              <a:t>dış ticarete yönelik faaliyet gösteren işletmeler için dış ticarette iş akışının tamamlanmasında kilit rolde olan lojistik hizmetleri, </a:t>
            </a:r>
            <a:r>
              <a:rPr lang="tr-TR" b="1" dirty="0" smtClean="0">
                <a:solidFill>
                  <a:srgbClr val="FF0000"/>
                </a:solidFill>
              </a:rPr>
              <a:t>DKK yolu </a:t>
            </a:r>
            <a:r>
              <a:rPr lang="tr-TR" b="1" dirty="0">
                <a:solidFill>
                  <a:srgbClr val="FF0000"/>
                </a:solidFill>
              </a:rPr>
              <a:t>ile satın almak günümüzde giderek daha fazla tercih edilen bir iş modeli </a:t>
            </a:r>
            <a:r>
              <a:rPr lang="tr-TR" dirty="0"/>
              <a:t>olarak görülmektedir.</a:t>
            </a:r>
          </a:p>
        </p:txBody>
      </p:sp>
      <p:sp>
        <p:nvSpPr>
          <p:cNvPr id="2" name="Veri Yer Tutucusu 1"/>
          <p:cNvSpPr>
            <a:spLocks noGrp="1"/>
          </p:cNvSpPr>
          <p:nvPr>
            <p:ph type="dt" sz="half" idx="10"/>
          </p:nvPr>
        </p:nvSpPr>
        <p:spPr/>
        <p:txBody>
          <a:bodyPr/>
          <a:lstStyle/>
          <a:p>
            <a:fld id="{2ECECC88-4FAB-458D-994D-84FDB8E41715}"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4</a:t>
            </a:fld>
            <a:endParaRPr lang="tr-TR"/>
          </a:p>
        </p:txBody>
      </p:sp>
    </p:spTree>
    <p:extLst>
      <p:ext uri="{BB962C8B-B14F-4D97-AF65-F5344CB8AC3E}">
        <p14:creationId xmlns:p14="http://schemas.microsoft.com/office/powerpoint/2010/main" val="9478249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417638"/>
          </a:xfrm>
          <a:solidFill>
            <a:srgbClr val="FF0000"/>
          </a:solidFill>
        </p:spPr>
        <p:txBody>
          <a:bodyPr>
            <a:normAutofit fontScale="90000"/>
          </a:bodyPr>
          <a:lstStyle/>
          <a:p>
            <a:r>
              <a:rPr lang="tr-TR" sz="4000" dirty="0" smtClean="0">
                <a:solidFill>
                  <a:srgbClr val="002060"/>
                </a:solidFill>
              </a:rPr>
              <a:t>Lojistik </a:t>
            </a:r>
            <a:r>
              <a:rPr lang="tr-TR" sz="4000" dirty="0">
                <a:solidFill>
                  <a:srgbClr val="002060"/>
                </a:solidFill>
              </a:rPr>
              <a:t>Hizmet Sunan </a:t>
            </a:r>
            <a:r>
              <a:rPr lang="tr-TR" sz="4000" dirty="0" smtClean="0">
                <a:solidFill>
                  <a:srgbClr val="002060"/>
                </a:solidFill>
              </a:rPr>
              <a:t/>
            </a:r>
            <a:br>
              <a:rPr lang="tr-TR" sz="4000" dirty="0" smtClean="0">
                <a:solidFill>
                  <a:srgbClr val="002060"/>
                </a:solidFill>
              </a:rPr>
            </a:br>
            <a:r>
              <a:rPr lang="tr-TR" sz="4000" dirty="0" smtClean="0">
                <a:solidFill>
                  <a:srgbClr val="002060"/>
                </a:solidFill>
              </a:rPr>
              <a:t>(</a:t>
            </a:r>
            <a:r>
              <a:rPr lang="tr-TR" sz="4000" dirty="0">
                <a:solidFill>
                  <a:srgbClr val="002060"/>
                </a:solidFill>
              </a:rPr>
              <a:t>Dış </a:t>
            </a:r>
            <a:r>
              <a:rPr lang="tr-TR" sz="4000" dirty="0" err="1" smtClean="0">
                <a:solidFill>
                  <a:srgbClr val="002060"/>
                </a:solidFill>
              </a:rPr>
              <a:t>KaynakTedarikçisi</a:t>
            </a:r>
            <a:r>
              <a:rPr lang="tr-TR" sz="4000" dirty="0">
                <a:solidFill>
                  <a:srgbClr val="002060"/>
                </a:solidFill>
              </a:rPr>
              <a:t>) İşletmelerin Temel Hizmet Konuları</a:t>
            </a:r>
          </a:p>
        </p:txBody>
      </p:sp>
      <p:sp>
        <p:nvSpPr>
          <p:cNvPr id="3" name="İçerik Yer Tutucusu 2"/>
          <p:cNvSpPr>
            <a:spLocks noGrp="1"/>
          </p:cNvSpPr>
          <p:nvPr>
            <p:ph idx="1"/>
          </p:nvPr>
        </p:nvSpPr>
        <p:spPr>
          <a:xfrm>
            <a:off x="0" y="1600200"/>
            <a:ext cx="8686800" cy="5257800"/>
          </a:xfrm>
          <a:solidFill>
            <a:schemeClr val="bg1"/>
          </a:solidFill>
        </p:spPr>
        <p:txBody>
          <a:bodyPr>
            <a:normAutofit/>
          </a:bodyPr>
          <a:lstStyle/>
          <a:p>
            <a:r>
              <a:rPr lang="tr-TR" dirty="0"/>
              <a:t>Günümüzde lojistik hizmet sağlayıcılar</a:t>
            </a:r>
            <a:r>
              <a:rPr lang="tr-TR" b="1" dirty="0">
                <a:solidFill>
                  <a:srgbClr val="92D050"/>
                </a:solidFill>
              </a:rPr>
              <a:t>, taşıma </a:t>
            </a:r>
            <a:r>
              <a:rPr lang="tr-TR" b="1" dirty="0" smtClean="0">
                <a:solidFill>
                  <a:srgbClr val="92D050"/>
                </a:solidFill>
              </a:rPr>
              <a:t>işlemi temel </a:t>
            </a:r>
            <a:r>
              <a:rPr lang="tr-TR" b="1" dirty="0">
                <a:solidFill>
                  <a:srgbClr val="92D050"/>
                </a:solidFill>
              </a:rPr>
              <a:t>operasyon </a:t>
            </a:r>
            <a:r>
              <a:rPr lang="tr-TR" b="1" dirty="0" smtClean="0">
                <a:solidFill>
                  <a:srgbClr val="92D050"/>
                </a:solidFill>
              </a:rPr>
              <a:t>olmak üzere</a:t>
            </a:r>
            <a:r>
              <a:rPr lang="tr-TR" b="1" dirty="0">
                <a:solidFill>
                  <a:srgbClr val="92D050"/>
                </a:solidFill>
              </a:rPr>
              <a:t>, </a:t>
            </a:r>
            <a:r>
              <a:rPr lang="tr-TR" dirty="0">
                <a:solidFill>
                  <a:srgbClr val="FFC000"/>
                </a:solidFill>
              </a:rPr>
              <a:t>gümrükleme</a:t>
            </a:r>
            <a:r>
              <a:rPr lang="tr-TR" dirty="0" smtClean="0">
                <a:solidFill>
                  <a:srgbClr val="FFC000"/>
                </a:solidFill>
              </a:rPr>
              <a:t>,</a:t>
            </a:r>
          </a:p>
          <a:p>
            <a:r>
              <a:rPr lang="tr-TR" dirty="0" smtClean="0">
                <a:solidFill>
                  <a:srgbClr val="FFC000"/>
                </a:solidFill>
              </a:rPr>
              <a:t> </a:t>
            </a:r>
            <a:r>
              <a:rPr lang="tr-TR" dirty="0">
                <a:solidFill>
                  <a:srgbClr val="FFC000"/>
                </a:solidFill>
              </a:rPr>
              <a:t>ambalajlama </a:t>
            </a:r>
            <a:endParaRPr lang="tr-TR" dirty="0" smtClean="0">
              <a:solidFill>
                <a:srgbClr val="FFC000"/>
              </a:solidFill>
            </a:endParaRPr>
          </a:p>
          <a:p>
            <a:r>
              <a:rPr lang="tr-TR" dirty="0" smtClean="0">
                <a:solidFill>
                  <a:srgbClr val="FFC000"/>
                </a:solidFill>
              </a:rPr>
              <a:t>etiketleme</a:t>
            </a:r>
            <a:r>
              <a:rPr lang="tr-TR" dirty="0">
                <a:solidFill>
                  <a:srgbClr val="FFC000"/>
                </a:solidFill>
              </a:rPr>
              <a:t>, </a:t>
            </a:r>
            <a:endParaRPr lang="tr-TR" dirty="0" smtClean="0">
              <a:solidFill>
                <a:srgbClr val="FFC000"/>
              </a:solidFill>
            </a:endParaRPr>
          </a:p>
          <a:p>
            <a:r>
              <a:rPr lang="tr-TR" dirty="0" smtClean="0">
                <a:solidFill>
                  <a:srgbClr val="FFC000"/>
                </a:solidFill>
              </a:rPr>
              <a:t>depolama </a:t>
            </a:r>
            <a:r>
              <a:rPr lang="tr-TR" dirty="0">
                <a:solidFill>
                  <a:srgbClr val="FFC000"/>
                </a:solidFill>
              </a:rPr>
              <a:t>ve dağıtıma </a:t>
            </a:r>
            <a:endParaRPr lang="tr-TR" dirty="0" smtClean="0">
              <a:solidFill>
                <a:srgbClr val="FFC000"/>
              </a:solidFill>
            </a:endParaRPr>
          </a:p>
          <a:p>
            <a:r>
              <a:rPr lang="tr-TR" dirty="0" smtClean="0">
                <a:solidFill>
                  <a:srgbClr val="FFC000"/>
                </a:solidFill>
              </a:rPr>
              <a:t>kadar </a:t>
            </a:r>
            <a:r>
              <a:rPr lang="tr-TR" dirty="0">
                <a:solidFill>
                  <a:srgbClr val="FFC000"/>
                </a:solidFill>
              </a:rPr>
              <a:t>uzanan birden fazla aktivit</a:t>
            </a:r>
            <a:r>
              <a:rPr lang="tr-TR" dirty="0"/>
              <a:t>eyi zincir halinde müşteriye sunmaya odaklanmıştır.</a:t>
            </a:r>
          </a:p>
          <a:p>
            <a:endParaRPr lang="tr-TR" dirty="0"/>
          </a:p>
        </p:txBody>
      </p:sp>
      <p:sp>
        <p:nvSpPr>
          <p:cNvPr id="4" name="Veri Yer Tutucusu 3"/>
          <p:cNvSpPr>
            <a:spLocks noGrp="1"/>
          </p:cNvSpPr>
          <p:nvPr>
            <p:ph type="dt" sz="half" idx="10"/>
          </p:nvPr>
        </p:nvSpPr>
        <p:spPr/>
        <p:txBody>
          <a:bodyPr/>
          <a:lstStyle/>
          <a:p>
            <a:fld id="{D8F3A979-52A0-427A-BFD5-A0D5732D2F07}"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40</a:t>
            </a:fld>
            <a:endParaRPr lang="tr-TR"/>
          </a:p>
        </p:txBody>
      </p:sp>
    </p:spTree>
    <p:extLst>
      <p:ext uri="{BB962C8B-B14F-4D97-AF65-F5344CB8AC3E}">
        <p14:creationId xmlns:p14="http://schemas.microsoft.com/office/powerpoint/2010/main" val="21671483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32656"/>
            <a:ext cx="8784976" cy="6336704"/>
          </a:xfrm>
          <a:solidFill>
            <a:schemeClr val="bg1"/>
          </a:solidFill>
        </p:spPr>
        <p:txBody>
          <a:bodyPr>
            <a:noAutofit/>
          </a:bodyPr>
          <a:lstStyle/>
          <a:p>
            <a:endParaRPr lang="tr-TR" sz="3600" dirty="0"/>
          </a:p>
          <a:p>
            <a:r>
              <a:rPr lang="tr-TR" sz="3600" dirty="0"/>
              <a:t>Lojistik hizmet alanlar, hizmet alımlarının devamlılığını sorgularken, </a:t>
            </a:r>
            <a:endParaRPr lang="tr-TR" sz="3600" dirty="0" smtClean="0"/>
          </a:p>
          <a:p>
            <a:r>
              <a:rPr lang="tr-TR" sz="3600" dirty="0" smtClean="0">
                <a:solidFill>
                  <a:srgbClr val="00B050"/>
                </a:solidFill>
              </a:rPr>
              <a:t>hizmet </a:t>
            </a:r>
            <a:r>
              <a:rPr lang="tr-TR" sz="3600" dirty="0">
                <a:solidFill>
                  <a:srgbClr val="00B050"/>
                </a:solidFill>
              </a:rPr>
              <a:t>veren işletmelere yönelik </a:t>
            </a:r>
            <a:r>
              <a:rPr lang="tr-TR" sz="3600" dirty="0" smtClean="0"/>
              <a:t>;</a:t>
            </a:r>
          </a:p>
          <a:p>
            <a:r>
              <a:rPr lang="tr-TR" sz="3600" b="1" dirty="0" smtClean="0"/>
              <a:t>aşağıdaki kriterleri </a:t>
            </a:r>
            <a:r>
              <a:rPr lang="tr-TR" sz="3600" b="1" dirty="0"/>
              <a:t>öncelikli olarak </a:t>
            </a:r>
            <a:r>
              <a:rPr lang="tr-TR" sz="3600" b="1" dirty="0" smtClean="0"/>
              <a:t>değerlendirmektedirler:</a:t>
            </a:r>
            <a:endParaRPr lang="tr-TR" sz="3600" b="1" dirty="0"/>
          </a:p>
        </p:txBody>
      </p:sp>
      <p:sp>
        <p:nvSpPr>
          <p:cNvPr id="2" name="Veri Yer Tutucusu 1"/>
          <p:cNvSpPr>
            <a:spLocks noGrp="1"/>
          </p:cNvSpPr>
          <p:nvPr>
            <p:ph type="dt" sz="half" idx="10"/>
          </p:nvPr>
        </p:nvSpPr>
        <p:spPr/>
        <p:txBody>
          <a:bodyPr/>
          <a:lstStyle/>
          <a:p>
            <a:fld id="{F7FAB420-D7E0-488C-9AFD-5DE640EAA40A}"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41</a:t>
            </a:fld>
            <a:endParaRPr lang="tr-TR"/>
          </a:p>
        </p:txBody>
      </p:sp>
    </p:spTree>
    <p:extLst>
      <p:ext uri="{BB962C8B-B14F-4D97-AF65-F5344CB8AC3E}">
        <p14:creationId xmlns:p14="http://schemas.microsoft.com/office/powerpoint/2010/main" val="28683870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marL="0" lvl="0" indent="0">
              <a:buNone/>
            </a:pPr>
            <a:r>
              <a:rPr lang="tr-TR" b="1" i="1" dirty="0" smtClean="0">
                <a:solidFill>
                  <a:srgbClr val="FF0000"/>
                </a:solidFill>
              </a:rPr>
              <a:t>1.aktif </a:t>
            </a:r>
            <a:r>
              <a:rPr lang="tr-TR" b="1" i="1" dirty="0">
                <a:solidFill>
                  <a:srgbClr val="FF0000"/>
                </a:solidFill>
              </a:rPr>
              <a:t>hizmetler</a:t>
            </a:r>
            <a:r>
              <a:rPr lang="tr-TR" b="1" i="1" dirty="0"/>
              <a:t>;</a:t>
            </a:r>
            <a:r>
              <a:rPr lang="tr-TR" b="1" dirty="0"/>
              <a:t> </a:t>
            </a:r>
            <a:r>
              <a:rPr lang="tr-TR" dirty="0"/>
              <a:t>depolama, yükleme, bir araya getirme, ambalajla­ma, nakliye, kontrol, etiketleme/sınıflandırma, </a:t>
            </a:r>
            <a:r>
              <a:rPr lang="tr-TR" dirty="0" err="1"/>
              <a:t>barkodlama</a:t>
            </a:r>
            <a:r>
              <a:rPr lang="tr-TR" dirty="0"/>
              <a:t>, kalite kont­rol,</a:t>
            </a:r>
          </a:p>
          <a:p>
            <a:pPr marL="0" lvl="0" indent="0">
              <a:buNone/>
            </a:pPr>
            <a:r>
              <a:rPr lang="tr-TR" b="1" i="1" dirty="0" smtClean="0">
                <a:solidFill>
                  <a:srgbClr val="FF0000"/>
                </a:solidFill>
              </a:rPr>
              <a:t>2.idari </a:t>
            </a:r>
            <a:r>
              <a:rPr lang="tr-TR" b="1" i="1" dirty="0">
                <a:solidFill>
                  <a:srgbClr val="FF0000"/>
                </a:solidFill>
              </a:rPr>
              <a:t>Hizmetler</a:t>
            </a:r>
            <a:r>
              <a:rPr lang="tr-TR" b="1" i="1" dirty="0"/>
              <a:t>;</a:t>
            </a:r>
            <a:r>
              <a:rPr lang="tr-TR" b="1" dirty="0"/>
              <a:t> </a:t>
            </a:r>
            <a:r>
              <a:rPr lang="tr-TR" dirty="0"/>
              <a:t>sipariş yönetimi, stok takibi, veri işleme, program­lama/planlama,</a:t>
            </a:r>
          </a:p>
          <a:p>
            <a:pPr marL="0" indent="0">
              <a:buNone/>
            </a:pPr>
            <a:r>
              <a:rPr lang="tr-TR" b="1" i="1" dirty="0" smtClean="0">
                <a:solidFill>
                  <a:srgbClr val="FF0000"/>
                </a:solidFill>
              </a:rPr>
              <a:t>3. </a:t>
            </a:r>
            <a:r>
              <a:rPr lang="tr-TR" b="1" i="1" dirty="0">
                <a:solidFill>
                  <a:srgbClr val="FF0000"/>
                </a:solidFill>
              </a:rPr>
              <a:t>finansal hizmetler</a:t>
            </a:r>
            <a:r>
              <a:rPr lang="tr-TR" b="1" i="1" dirty="0"/>
              <a:t>;</a:t>
            </a:r>
            <a:r>
              <a:rPr lang="tr-TR" b="1" dirty="0"/>
              <a:t> </a:t>
            </a:r>
            <a:r>
              <a:rPr lang="tr-TR" dirty="0" err="1"/>
              <a:t>faktoring</a:t>
            </a:r>
            <a:r>
              <a:rPr lang="tr-TR" dirty="0"/>
              <a:t>, birikim süreçleri,</a:t>
            </a:r>
          </a:p>
          <a:p>
            <a:pPr marL="0" lvl="0" indent="0">
              <a:buNone/>
            </a:pPr>
            <a:r>
              <a:rPr lang="tr-TR" b="1" i="1" dirty="0" smtClean="0">
                <a:solidFill>
                  <a:srgbClr val="FF0000"/>
                </a:solidFill>
              </a:rPr>
              <a:t>4.danışmanlık</a:t>
            </a:r>
            <a:r>
              <a:rPr lang="tr-TR" b="1" i="1" dirty="0"/>
              <a:t>;</a:t>
            </a:r>
            <a:r>
              <a:rPr lang="tr-TR" b="1" dirty="0"/>
              <a:t> </a:t>
            </a:r>
            <a:r>
              <a:rPr lang="tr-TR" dirty="0"/>
              <a:t>lojistik danışmanlık, nakliye danışmanlığı, vergi ve sair mevzuat danışmanlığı</a:t>
            </a:r>
          </a:p>
          <a:p>
            <a:pPr marL="0" lvl="0" indent="0">
              <a:buNone/>
            </a:pPr>
            <a:r>
              <a:rPr lang="tr-TR" b="1" i="1" dirty="0" smtClean="0">
                <a:solidFill>
                  <a:srgbClr val="FF0000"/>
                </a:solidFill>
              </a:rPr>
              <a:t>5.kavramsal </a:t>
            </a:r>
            <a:r>
              <a:rPr lang="tr-TR" b="1" i="1" dirty="0">
                <a:solidFill>
                  <a:srgbClr val="FF0000"/>
                </a:solidFill>
              </a:rPr>
              <a:t>hizmetler</a:t>
            </a:r>
            <a:r>
              <a:rPr lang="tr-TR" b="1" i="1" dirty="0"/>
              <a:t>;</a:t>
            </a:r>
            <a:r>
              <a:rPr lang="tr-TR" b="1" dirty="0"/>
              <a:t> </a:t>
            </a:r>
            <a:r>
              <a:rPr lang="tr-TR" dirty="0"/>
              <a:t>bireysel/özel lojistik çözümlerin planlanması ve uygulanması,</a:t>
            </a:r>
          </a:p>
          <a:p>
            <a:r>
              <a:rPr lang="tr-TR" dirty="0"/>
              <a:t>şeklinde </a:t>
            </a:r>
            <a:r>
              <a:rPr lang="tr-TR" dirty="0" smtClean="0"/>
              <a:t>sıralanabilir</a:t>
            </a:r>
          </a:p>
          <a:p>
            <a:endParaRPr lang="tr-TR" dirty="0"/>
          </a:p>
        </p:txBody>
      </p:sp>
      <p:sp>
        <p:nvSpPr>
          <p:cNvPr id="2" name="Veri Yer Tutucusu 1"/>
          <p:cNvSpPr>
            <a:spLocks noGrp="1"/>
          </p:cNvSpPr>
          <p:nvPr>
            <p:ph type="dt" sz="half" idx="10"/>
          </p:nvPr>
        </p:nvSpPr>
        <p:spPr/>
        <p:txBody>
          <a:bodyPr/>
          <a:lstStyle/>
          <a:p>
            <a:fld id="{40B2DD40-3D75-4CC3-AD7D-59CB686506D6}"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42</a:t>
            </a:fld>
            <a:endParaRPr lang="tr-TR"/>
          </a:p>
        </p:txBody>
      </p:sp>
    </p:spTree>
    <p:extLst>
      <p:ext uri="{BB962C8B-B14F-4D97-AF65-F5344CB8AC3E}">
        <p14:creationId xmlns:p14="http://schemas.microsoft.com/office/powerpoint/2010/main" val="36458061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7504" y="274638"/>
            <a:ext cx="8784976" cy="1143000"/>
          </a:xfr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a:normAutofit/>
          </a:bodyPr>
          <a:lstStyle/>
          <a:p>
            <a:r>
              <a:rPr lang="tr-TR" sz="3600" b="1" dirty="0" smtClean="0">
                <a:solidFill>
                  <a:srgbClr val="FF0000"/>
                </a:solidFill>
              </a:rPr>
              <a:t>2.6.3. DKK NIN FAYDALARI</a:t>
            </a:r>
            <a:endParaRPr lang="tr-TR" sz="3600" b="1" dirty="0">
              <a:solidFill>
                <a:srgbClr val="FF0000"/>
              </a:solidFill>
            </a:endParaRPr>
          </a:p>
        </p:txBody>
      </p:sp>
      <p:sp>
        <p:nvSpPr>
          <p:cNvPr id="3" name="İçerik Yer Tutucusu 2"/>
          <p:cNvSpPr>
            <a:spLocks noGrp="1"/>
          </p:cNvSpPr>
          <p:nvPr>
            <p:ph idx="1"/>
          </p:nvPr>
        </p:nvSpPr>
        <p:spPr>
          <a:xfrm>
            <a:off x="107504" y="1600200"/>
            <a:ext cx="8928992" cy="5141168"/>
          </a:xfrm>
          <a:solidFill>
            <a:schemeClr val="bg1"/>
          </a:solidFill>
        </p:spPr>
        <p:txBody>
          <a:bodyPr>
            <a:normAutofit/>
          </a:bodyPr>
          <a:lstStyle/>
          <a:p>
            <a:r>
              <a:rPr lang="tr-TR" dirty="0"/>
              <a:t>Dış kaynak kullanımı (</a:t>
            </a:r>
            <a:r>
              <a:rPr lang="tr-TR" dirty="0" err="1"/>
              <a:t>outsourcing</a:t>
            </a:r>
            <a:r>
              <a:rPr lang="tr-TR" dirty="0" smtClean="0"/>
              <a:t>),işletmelerin </a:t>
            </a:r>
          </a:p>
          <a:p>
            <a:r>
              <a:rPr lang="tr-TR" dirty="0" smtClean="0">
                <a:solidFill>
                  <a:schemeClr val="accent6">
                    <a:lumMod val="75000"/>
                  </a:schemeClr>
                </a:solidFill>
              </a:rPr>
              <a:t>kendi </a:t>
            </a:r>
            <a:r>
              <a:rPr lang="tr-TR" dirty="0">
                <a:solidFill>
                  <a:schemeClr val="accent6">
                    <a:lumMod val="75000"/>
                  </a:schemeClr>
                </a:solidFill>
              </a:rPr>
              <a:t>ana faaliyetlerine </a:t>
            </a:r>
            <a:r>
              <a:rPr lang="tr-TR" dirty="0" smtClean="0">
                <a:solidFill>
                  <a:schemeClr val="accent6">
                    <a:lumMod val="75000"/>
                  </a:schemeClr>
                </a:solidFill>
              </a:rPr>
              <a:t>daha </a:t>
            </a:r>
            <a:r>
              <a:rPr lang="tr-TR" dirty="0">
                <a:solidFill>
                  <a:schemeClr val="accent6">
                    <a:lumMod val="75000"/>
                  </a:schemeClr>
                </a:solidFill>
              </a:rPr>
              <a:t>fazla odaklanma</a:t>
            </a:r>
            <a:r>
              <a:rPr lang="tr-TR" dirty="0"/>
              <a:t>, </a:t>
            </a:r>
            <a:endParaRPr lang="tr-TR" dirty="0" smtClean="0"/>
          </a:p>
          <a:p>
            <a:r>
              <a:rPr lang="tr-TR" dirty="0" smtClean="0">
                <a:solidFill>
                  <a:schemeClr val="accent6">
                    <a:lumMod val="75000"/>
                  </a:schemeClr>
                </a:solidFill>
              </a:rPr>
              <a:t>maliyetlerini </a:t>
            </a:r>
            <a:r>
              <a:rPr lang="tr-TR" dirty="0">
                <a:solidFill>
                  <a:schemeClr val="accent6">
                    <a:lumMod val="75000"/>
                  </a:schemeClr>
                </a:solidFill>
              </a:rPr>
              <a:t>azaltma, </a:t>
            </a:r>
            <a:endParaRPr lang="tr-TR" dirty="0" smtClean="0">
              <a:solidFill>
                <a:schemeClr val="accent6">
                  <a:lumMod val="75000"/>
                </a:schemeClr>
              </a:solidFill>
            </a:endParaRPr>
          </a:p>
          <a:p>
            <a:r>
              <a:rPr lang="tr-TR" dirty="0" smtClean="0">
                <a:solidFill>
                  <a:schemeClr val="accent6">
                    <a:lumMod val="75000"/>
                  </a:schemeClr>
                </a:solidFill>
              </a:rPr>
              <a:t>ilgili </a:t>
            </a:r>
            <a:r>
              <a:rPr lang="tr-TR" dirty="0">
                <a:solidFill>
                  <a:schemeClr val="accent6">
                    <a:lumMod val="75000"/>
                  </a:schemeClr>
                </a:solidFill>
              </a:rPr>
              <a:t>tedarikçinin yatırım </a:t>
            </a:r>
            <a:r>
              <a:rPr lang="tr-TR" dirty="0" smtClean="0">
                <a:solidFill>
                  <a:schemeClr val="accent6">
                    <a:lumMod val="75000"/>
                  </a:schemeClr>
                </a:solidFill>
              </a:rPr>
              <a:t> gücünden </a:t>
            </a:r>
            <a:r>
              <a:rPr lang="tr-TR" dirty="0">
                <a:solidFill>
                  <a:schemeClr val="accent6">
                    <a:lumMod val="75000"/>
                  </a:schemeClr>
                </a:solidFill>
              </a:rPr>
              <a:t>yararlanma, </a:t>
            </a:r>
            <a:endParaRPr lang="tr-TR" dirty="0" smtClean="0">
              <a:solidFill>
                <a:schemeClr val="accent6">
                  <a:lumMod val="75000"/>
                </a:schemeClr>
              </a:solidFill>
            </a:endParaRPr>
          </a:p>
          <a:p>
            <a:r>
              <a:rPr lang="tr-TR" dirty="0" smtClean="0">
                <a:solidFill>
                  <a:schemeClr val="accent6">
                    <a:lumMod val="75000"/>
                  </a:schemeClr>
                </a:solidFill>
              </a:rPr>
              <a:t>pazara erişim </a:t>
            </a:r>
            <a:r>
              <a:rPr lang="tr-TR" dirty="0">
                <a:solidFill>
                  <a:schemeClr val="accent6">
                    <a:lumMod val="75000"/>
                  </a:schemeClr>
                </a:solidFill>
              </a:rPr>
              <a:t>hızını yükseltme </a:t>
            </a:r>
            <a:r>
              <a:rPr lang="tr-TR" dirty="0" smtClean="0">
                <a:solidFill>
                  <a:schemeClr val="accent6">
                    <a:lumMod val="75000"/>
                  </a:schemeClr>
                </a:solidFill>
              </a:rPr>
              <a:t>amaçlarından</a:t>
            </a:r>
          </a:p>
          <a:p>
            <a:r>
              <a:rPr lang="tr-TR" dirty="0" smtClean="0"/>
              <a:t> bir ya da birkaçına, doğrudan ulaşımını kolaylaştıran bir yapının kurulmasına da imkan sağlamaktadır.</a:t>
            </a:r>
            <a:endParaRPr lang="tr-TR" dirty="0"/>
          </a:p>
          <a:p>
            <a:endParaRPr lang="tr-TR" dirty="0"/>
          </a:p>
        </p:txBody>
      </p:sp>
      <p:sp>
        <p:nvSpPr>
          <p:cNvPr id="4" name="Veri Yer Tutucusu 3"/>
          <p:cNvSpPr>
            <a:spLocks noGrp="1"/>
          </p:cNvSpPr>
          <p:nvPr>
            <p:ph type="dt" sz="half" idx="10"/>
          </p:nvPr>
        </p:nvSpPr>
        <p:spPr/>
        <p:txBody>
          <a:bodyPr/>
          <a:lstStyle/>
          <a:p>
            <a:fld id="{9F03A67B-DDEB-426A-B6CF-D7A9662C5EAD}"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43</a:t>
            </a:fld>
            <a:endParaRPr lang="tr-TR"/>
          </a:p>
        </p:txBody>
      </p:sp>
    </p:spTree>
    <p:extLst>
      <p:ext uri="{BB962C8B-B14F-4D97-AF65-F5344CB8AC3E}">
        <p14:creationId xmlns:p14="http://schemas.microsoft.com/office/powerpoint/2010/main" val="2026922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C000"/>
          </a:solidFill>
        </p:spPr>
        <p:txBody>
          <a:bodyPr>
            <a:normAutofit fontScale="90000"/>
          </a:bodyPr>
          <a:lstStyle/>
          <a:p>
            <a:r>
              <a:rPr lang="sv-SE" dirty="0">
                <a:solidFill>
                  <a:srgbClr val="FF0000"/>
                </a:solidFill>
              </a:rPr>
              <a:t>3. Parti Lojistik Firmalarının Lojistik Sektörüne Olan Katkısını</a:t>
            </a:r>
            <a:r>
              <a:rPr lang="sv-SE" dirty="0"/>
              <a:t>;</a:t>
            </a:r>
            <a:endParaRPr lang="tr-TR" dirty="0"/>
          </a:p>
        </p:txBody>
      </p:sp>
      <p:sp>
        <p:nvSpPr>
          <p:cNvPr id="3" name="İçerik Yer Tutucusu 2"/>
          <p:cNvSpPr>
            <a:spLocks noGrp="1" noChangeAspect="1"/>
          </p:cNvSpPr>
          <p:nvPr>
            <p:ph idx="1"/>
          </p:nvPr>
        </p:nvSpPr>
        <p:spPr>
          <a:xfrm>
            <a:off x="251520" y="1600201"/>
            <a:ext cx="7344816" cy="4997151"/>
          </a:xfrm>
          <a:pattFill prst="pct5">
            <a:fgClr>
              <a:schemeClr val="accent1"/>
            </a:fgClr>
            <a:bgClr>
              <a:schemeClr val="bg1"/>
            </a:bgClr>
          </a:pattFill>
          <a:effectLst>
            <a:reflection blurRad="368300" stA="45000" endPos="46000" dist="254000" dir="5400000" sy="-100000" algn="bl" rotWithShape="0"/>
          </a:effectLst>
        </p:spPr>
        <p:txBody>
          <a:bodyPr/>
          <a:lstStyle/>
          <a:p>
            <a:pPr marL="0" lvl="0" indent="0">
              <a:buNone/>
            </a:pPr>
            <a:r>
              <a:rPr lang="tr-TR" dirty="0" smtClean="0"/>
              <a:t>1.müşteri </a:t>
            </a:r>
            <a:r>
              <a:rPr lang="tr-TR" dirty="0"/>
              <a:t>taleplerine göre </a:t>
            </a:r>
            <a:r>
              <a:rPr lang="tr-TR" dirty="0" smtClean="0"/>
              <a:t>planlanan </a:t>
            </a:r>
            <a:r>
              <a:rPr lang="tr-TR" dirty="0"/>
              <a:t>hizmet </a:t>
            </a:r>
            <a:r>
              <a:rPr lang="tr-TR" dirty="0" smtClean="0"/>
              <a:t>çeşitliliği</a:t>
            </a:r>
            <a:r>
              <a:rPr lang="tr-TR" dirty="0"/>
              <a:t>,</a:t>
            </a:r>
          </a:p>
          <a:p>
            <a:pPr marL="0" lvl="0" indent="0">
              <a:buNone/>
            </a:pPr>
            <a:r>
              <a:rPr lang="tr-TR" dirty="0" smtClean="0"/>
              <a:t>2. </a:t>
            </a:r>
            <a:r>
              <a:rPr lang="tr-TR" dirty="0"/>
              <a:t>daha fazla entegre hizmet sunma,</a:t>
            </a:r>
          </a:p>
          <a:p>
            <a:pPr marL="0" lvl="0" indent="0">
              <a:buNone/>
            </a:pPr>
            <a:r>
              <a:rPr lang="tr-TR" dirty="0" smtClean="0"/>
              <a:t>3.ihtisaslaşmaya </a:t>
            </a:r>
            <a:r>
              <a:rPr lang="tr-TR" dirty="0"/>
              <a:t>yönelme,</a:t>
            </a:r>
          </a:p>
          <a:p>
            <a:pPr marL="0" indent="0">
              <a:buNone/>
            </a:pPr>
            <a:r>
              <a:rPr lang="tr-TR" dirty="0" smtClean="0"/>
              <a:t>4.lojistik </a:t>
            </a:r>
            <a:r>
              <a:rPr lang="tr-TR" dirty="0"/>
              <a:t>iş süreçlerinin bütününden sorumlu olan bir </a:t>
            </a:r>
            <a:r>
              <a:rPr lang="tr-TR" dirty="0" smtClean="0"/>
              <a:t>   yapıyı </a:t>
            </a:r>
            <a:r>
              <a:rPr lang="tr-TR" dirty="0"/>
              <a:t>kurma ve o gelişimini sürdürülebilir kılma, </a:t>
            </a:r>
            <a:r>
              <a:rPr lang="tr-TR" dirty="0" smtClean="0"/>
              <a:t>faktörlerinin </a:t>
            </a:r>
            <a:r>
              <a:rPr lang="tr-TR" dirty="0"/>
              <a:t>bir arada gerçekleşmesi </a:t>
            </a:r>
            <a:r>
              <a:rPr lang="tr-TR" dirty="0" smtClean="0"/>
              <a:t>	arttıracaktır</a:t>
            </a:r>
            <a:r>
              <a:rPr lang="tr-TR" dirty="0"/>
              <a:t>.</a:t>
            </a:r>
          </a:p>
        </p:txBody>
      </p:sp>
      <p:sp>
        <p:nvSpPr>
          <p:cNvPr id="4" name="Veri Yer Tutucusu 3"/>
          <p:cNvSpPr>
            <a:spLocks noGrp="1"/>
          </p:cNvSpPr>
          <p:nvPr>
            <p:ph type="dt" sz="half" idx="10"/>
          </p:nvPr>
        </p:nvSpPr>
        <p:spPr/>
        <p:txBody>
          <a:bodyPr/>
          <a:lstStyle/>
          <a:p>
            <a:fld id="{68F4641D-B35B-434B-AE20-5772F8539061}"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44</a:t>
            </a:fld>
            <a:endParaRPr lang="tr-TR"/>
          </a:p>
        </p:txBody>
      </p:sp>
    </p:spTree>
    <p:extLst>
      <p:ext uri="{BB962C8B-B14F-4D97-AF65-F5344CB8AC3E}">
        <p14:creationId xmlns:p14="http://schemas.microsoft.com/office/powerpoint/2010/main" val="5352426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88640"/>
            <a:ext cx="9036496" cy="5937523"/>
          </a:xfrm>
        </p:spPr>
        <p:txBody>
          <a:bodyPr>
            <a:normAutofit/>
          </a:bodyPr>
          <a:lstStyle/>
          <a:p>
            <a:r>
              <a:rPr lang="tr-TR" sz="3600" dirty="0"/>
              <a:t>Lojistik hizmet sunan bu firmaların, hizmet verdikleri işletmelere yönelik belki de </a:t>
            </a:r>
            <a:r>
              <a:rPr lang="tr-TR" sz="3600" dirty="0">
                <a:solidFill>
                  <a:srgbClr val="7030A0"/>
                </a:solidFill>
              </a:rPr>
              <a:t>en önemli kazanımları, lojistik faaliyetler için daha düşük maliyete katlanmalarını </a:t>
            </a:r>
            <a:r>
              <a:rPr lang="tr-TR" sz="3600" dirty="0" smtClean="0"/>
              <a:t>sağlamalarıdır.</a:t>
            </a:r>
          </a:p>
          <a:p>
            <a:r>
              <a:rPr lang="tr-TR" sz="3600" dirty="0" smtClean="0"/>
              <a:t> </a:t>
            </a:r>
            <a:r>
              <a:rPr lang="tr-TR" sz="3600" dirty="0">
                <a:solidFill>
                  <a:srgbClr val="00B0F0"/>
                </a:solidFill>
              </a:rPr>
              <a:t>Rekabetin tüm işletmeler için taşıdığı önem göz önünde bulundurulduğunda üzerlerindeki riski azaltmak isteyen işletmeler </a:t>
            </a:r>
            <a:r>
              <a:rPr lang="tr-TR" sz="3600" dirty="0" smtClean="0">
                <a:solidFill>
                  <a:srgbClr val="00B0F0"/>
                </a:solidFill>
              </a:rPr>
              <a:t>için </a:t>
            </a:r>
            <a:r>
              <a:rPr lang="tr-TR" sz="3600" dirty="0" smtClean="0">
                <a:solidFill>
                  <a:srgbClr val="FF0000"/>
                </a:solidFill>
              </a:rPr>
              <a:t>3PL </a:t>
            </a:r>
            <a:r>
              <a:rPr lang="tr-TR" sz="3600" dirty="0">
                <a:solidFill>
                  <a:srgbClr val="FF0000"/>
                </a:solidFill>
              </a:rPr>
              <a:t>firmaları </a:t>
            </a:r>
            <a:r>
              <a:rPr lang="tr-TR" sz="3600" dirty="0"/>
              <a:t>bir çözüm ortağı </a:t>
            </a:r>
            <a:r>
              <a:rPr lang="tr-TR" sz="3600" dirty="0" smtClean="0"/>
              <a:t>olabilmektedir</a:t>
            </a:r>
            <a:r>
              <a:rPr lang="tr-TR" sz="3600" dirty="0"/>
              <a:t>.</a:t>
            </a:r>
          </a:p>
        </p:txBody>
      </p:sp>
      <p:sp>
        <p:nvSpPr>
          <p:cNvPr id="2" name="Veri Yer Tutucusu 1"/>
          <p:cNvSpPr>
            <a:spLocks noGrp="1"/>
          </p:cNvSpPr>
          <p:nvPr>
            <p:ph type="dt" sz="half" idx="10"/>
          </p:nvPr>
        </p:nvSpPr>
        <p:spPr/>
        <p:txBody>
          <a:bodyPr/>
          <a:lstStyle/>
          <a:p>
            <a:fld id="{ECC6D141-45C1-4D79-BDBC-8C0AABFA132F}"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45</a:t>
            </a:fld>
            <a:endParaRPr lang="tr-TR"/>
          </a:p>
        </p:txBody>
      </p:sp>
    </p:spTree>
    <p:extLst>
      <p:ext uri="{BB962C8B-B14F-4D97-AF65-F5344CB8AC3E}">
        <p14:creationId xmlns:p14="http://schemas.microsoft.com/office/powerpoint/2010/main" val="23043096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blipFill>
            <a:blip r:embed="rId2"/>
            <a:tile tx="0" ty="0" sx="100000" sy="100000" flip="none" algn="tl"/>
          </a:blipFill>
        </p:spPr>
        <p:txBody>
          <a:bodyPr>
            <a:noAutofit/>
          </a:bodyPr>
          <a:lstStyle/>
          <a:p>
            <a:r>
              <a:rPr lang="tr-TR" sz="3600" dirty="0" smtClean="0">
                <a:solidFill>
                  <a:srgbClr val="FF0000"/>
                </a:solidFill>
              </a:rPr>
              <a:t>DKK KULLANIMINDA KARŞILAŞILAN SORUNLAR</a:t>
            </a:r>
            <a:endParaRPr lang="tr-TR" sz="3600" dirty="0">
              <a:solidFill>
                <a:srgbClr val="FF0000"/>
              </a:solidFill>
            </a:endParaRPr>
          </a:p>
        </p:txBody>
      </p:sp>
      <p:sp>
        <p:nvSpPr>
          <p:cNvPr id="3" name="İçerik Yer Tutucusu 2"/>
          <p:cNvSpPr>
            <a:spLocks noGrp="1"/>
          </p:cNvSpPr>
          <p:nvPr>
            <p:ph idx="1"/>
          </p:nvPr>
        </p:nvSpPr>
        <p:spPr>
          <a:xfrm>
            <a:off x="0" y="1600200"/>
            <a:ext cx="9144000" cy="5257800"/>
          </a:xfrm>
        </p:spPr>
        <p:txBody>
          <a:bodyPr/>
          <a:lstStyle/>
          <a:p>
            <a:r>
              <a:rPr lang="tr-TR" dirty="0"/>
              <a:t>Lojistik faaliyetlerde dış kaynak kullanımının yararlılığı, günümüzde artık işletmeler tarafından geniş kabul gören bir düşüncedir. </a:t>
            </a:r>
            <a:endParaRPr lang="tr-TR" dirty="0" smtClean="0"/>
          </a:p>
          <a:p>
            <a:r>
              <a:rPr lang="tr-TR" dirty="0" smtClean="0"/>
              <a:t>Ancak </a:t>
            </a:r>
            <a:r>
              <a:rPr lang="tr-TR" dirty="0"/>
              <a:t>bazı durumlarda özellikle </a:t>
            </a:r>
            <a:r>
              <a:rPr lang="tr-TR" dirty="0">
                <a:solidFill>
                  <a:srgbClr val="FFC000"/>
                </a:solidFill>
              </a:rPr>
              <a:t>iki firmanın birbirini tanıma, yönetme ve yönlendirmedeki </a:t>
            </a:r>
            <a:r>
              <a:rPr lang="tr-TR" dirty="0" smtClean="0">
                <a:solidFill>
                  <a:srgbClr val="FFC000"/>
                </a:solidFill>
              </a:rPr>
              <a:t>yetersizlikleri</a:t>
            </a:r>
            <a:r>
              <a:rPr lang="tr-TR" dirty="0" smtClean="0"/>
              <a:t> </a:t>
            </a:r>
            <a:r>
              <a:rPr lang="tr-TR" dirty="0"/>
              <a:t>sorunların ortaya çıkmasında rol oynamaktadır.</a:t>
            </a:r>
          </a:p>
        </p:txBody>
      </p:sp>
      <p:sp>
        <p:nvSpPr>
          <p:cNvPr id="4" name="Veri Yer Tutucusu 3"/>
          <p:cNvSpPr>
            <a:spLocks noGrp="1"/>
          </p:cNvSpPr>
          <p:nvPr>
            <p:ph type="dt" sz="half" idx="10"/>
          </p:nvPr>
        </p:nvSpPr>
        <p:spPr/>
        <p:txBody>
          <a:bodyPr/>
          <a:lstStyle/>
          <a:p>
            <a:fld id="{948BEF4B-16D2-44D6-A5C9-FC6B9BBDD2B0}"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46</a:t>
            </a:fld>
            <a:endParaRPr lang="tr-TR"/>
          </a:p>
        </p:txBody>
      </p:sp>
    </p:spTree>
    <p:extLst>
      <p:ext uri="{BB962C8B-B14F-4D97-AF65-F5344CB8AC3E}">
        <p14:creationId xmlns:p14="http://schemas.microsoft.com/office/powerpoint/2010/main" val="11049661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76672"/>
            <a:ext cx="9144000" cy="6192688"/>
          </a:xfrm>
        </p:spPr>
        <p:txBody>
          <a:bodyPr>
            <a:normAutofit/>
          </a:bodyPr>
          <a:lstStyle/>
          <a:p>
            <a:r>
              <a:rPr lang="tr-TR" i="1" u="sng" dirty="0">
                <a:solidFill>
                  <a:srgbClr val="FF0000"/>
                </a:solidFill>
                <a:effectLst>
                  <a:outerShdw blurRad="38100" dist="38100" dir="2700000" algn="tl">
                    <a:srgbClr val="000000">
                      <a:alpha val="43137"/>
                    </a:srgbClr>
                  </a:outerShdw>
                </a:effectLst>
              </a:rPr>
              <a:t>Dış kaynak kullanımı sırasında hizmet alan ve hizmet sunan işletmelerin karşı karşıya kaldıkları sorunlar</a:t>
            </a:r>
            <a:r>
              <a:rPr lang="tr-TR" dirty="0"/>
              <a:t>,</a:t>
            </a:r>
          </a:p>
          <a:p>
            <a:r>
              <a:rPr lang="tr-TR" dirty="0" smtClean="0"/>
              <a:t>Hizmet </a:t>
            </a:r>
            <a:r>
              <a:rPr lang="tr-TR" dirty="0"/>
              <a:t>alan işletmenin lojistik fonksiyonlar üzerinde </a:t>
            </a:r>
            <a:r>
              <a:rPr lang="tr-TR" dirty="0">
                <a:solidFill>
                  <a:srgbClr val="0070C0"/>
                </a:solidFill>
              </a:rPr>
              <a:t>kontrolünü </a:t>
            </a:r>
            <a:r>
              <a:rPr lang="tr-TR" dirty="0" smtClean="0">
                <a:solidFill>
                  <a:srgbClr val="0070C0"/>
                </a:solidFill>
              </a:rPr>
              <a:t>kaybetme </a:t>
            </a:r>
            <a:r>
              <a:rPr lang="tr-TR" dirty="0">
                <a:solidFill>
                  <a:srgbClr val="0070C0"/>
                </a:solidFill>
              </a:rPr>
              <a:t>riski</a:t>
            </a:r>
            <a:r>
              <a:rPr lang="tr-TR" dirty="0"/>
              <a:t>,</a:t>
            </a:r>
          </a:p>
          <a:p>
            <a:r>
              <a:rPr lang="tr-TR" dirty="0" smtClean="0"/>
              <a:t>Hizmet sunan firmaya </a:t>
            </a:r>
            <a:r>
              <a:rPr lang="tr-TR" dirty="0">
                <a:solidFill>
                  <a:srgbClr val="0070C0"/>
                </a:solidFill>
              </a:rPr>
              <a:t>aşırı bağlılık</a:t>
            </a:r>
            <a:r>
              <a:rPr lang="tr-TR" dirty="0"/>
              <a:t>,</a:t>
            </a:r>
          </a:p>
          <a:p>
            <a:r>
              <a:rPr lang="tr-TR" dirty="0" smtClean="0"/>
              <a:t>Hizmet </a:t>
            </a:r>
            <a:r>
              <a:rPr lang="tr-TR" dirty="0"/>
              <a:t>sunan </a:t>
            </a:r>
            <a:r>
              <a:rPr lang="tr-TR" dirty="0" smtClean="0"/>
              <a:t>firmanın  </a:t>
            </a:r>
            <a:r>
              <a:rPr lang="tr-TR" dirty="0" smtClean="0">
                <a:solidFill>
                  <a:srgbClr val="0070C0"/>
                </a:solidFill>
              </a:rPr>
              <a:t>sözlerini zamanında </a:t>
            </a:r>
            <a:r>
              <a:rPr lang="tr-TR" dirty="0">
                <a:solidFill>
                  <a:srgbClr val="0070C0"/>
                </a:solidFill>
              </a:rPr>
              <a:t>ya da hiç yerine </a:t>
            </a:r>
            <a:r>
              <a:rPr lang="tr-TR" dirty="0" smtClean="0">
                <a:solidFill>
                  <a:srgbClr val="0070C0"/>
                </a:solidFill>
              </a:rPr>
              <a:t>getirmemesi</a:t>
            </a:r>
            <a:r>
              <a:rPr lang="tr-TR" dirty="0">
                <a:solidFill>
                  <a:srgbClr val="0070C0"/>
                </a:solidFill>
              </a:rPr>
              <a:t>,</a:t>
            </a:r>
          </a:p>
          <a:p>
            <a:r>
              <a:rPr lang="tr-TR" sz="2800" dirty="0" smtClean="0"/>
              <a:t>Hizmet </a:t>
            </a:r>
            <a:r>
              <a:rPr lang="tr-TR" sz="2800" dirty="0"/>
              <a:t>sunan firmanın </a:t>
            </a:r>
            <a:r>
              <a:rPr lang="tr-TR" sz="2800" dirty="0">
                <a:solidFill>
                  <a:srgbClr val="0070C0"/>
                </a:solidFill>
              </a:rPr>
              <a:t>değişime ayak </a:t>
            </a:r>
            <a:r>
              <a:rPr lang="tr-TR" sz="2800" dirty="0" smtClean="0">
                <a:solidFill>
                  <a:srgbClr val="0070C0"/>
                </a:solidFill>
              </a:rPr>
              <a:t>uyduramaması</a:t>
            </a:r>
            <a:endParaRPr lang="tr-TR" sz="2800" dirty="0">
              <a:solidFill>
                <a:srgbClr val="0070C0"/>
              </a:solidFill>
            </a:endParaRPr>
          </a:p>
          <a:p>
            <a:r>
              <a:rPr lang="tr-TR" dirty="0" smtClean="0"/>
              <a:t>Hizmet alan </a:t>
            </a:r>
            <a:r>
              <a:rPr lang="tr-TR" dirty="0"/>
              <a:t>işletmenin iş hedeflerini anlamada yetersizliğe	bağlı </a:t>
            </a:r>
            <a:r>
              <a:rPr lang="tr-TR" dirty="0" smtClean="0">
                <a:solidFill>
                  <a:srgbClr val="0070C0"/>
                </a:solidFill>
              </a:rPr>
              <a:t>hizmet </a:t>
            </a:r>
            <a:r>
              <a:rPr lang="tr-TR" dirty="0">
                <a:solidFill>
                  <a:srgbClr val="0070C0"/>
                </a:solidFill>
              </a:rPr>
              <a:t>yetersizliği</a:t>
            </a:r>
            <a:r>
              <a:rPr lang="tr-TR" dirty="0"/>
              <a:t>,</a:t>
            </a:r>
          </a:p>
          <a:p>
            <a:endParaRPr lang="tr-TR" dirty="0"/>
          </a:p>
        </p:txBody>
      </p:sp>
      <p:sp>
        <p:nvSpPr>
          <p:cNvPr id="2" name="Veri Yer Tutucusu 1"/>
          <p:cNvSpPr>
            <a:spLocks noGrp="1"/>
          </p:cNvSpPr>
          <p:nvPr>
            <p:ph type="dt" sz="half" idx="10"/>
          </p:nvPr>
        </p:nvSpPr>
        <p:spPr/>
        <p:txBody>
          <a:bodyPr/>
          <a:lstStyle/>
          <a:p>
            <a:fld id="{5CE649BA-6AB7-4198-92B9-AB6769DF93BC}"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47</a:t>
            </a:fld>
            <a:endParaRPr lang="tr-TR"/>
          </a:p>
        </p:txBody>
      </p:sp>
    </p:spTree>
    <p:extLst>
      <p:ext uri="{BB962C8B-B14F-4D97-AF65-F5344CB8AC3E}">
        <p14:creationId xmlns:p14="http://schemas.microsoft.com/office/powerpoint/2010/main" val="18077273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260648"/>
            <a:ext cx="9036496" cy="6408712"/>
          </a:xfrm>
        </p:spPr>
        <p:txBody>
          <a:bodyPr>
            <a:normAutofit fontScale="92500" lnSpcReduction="10000"/>
          </a:bodyPr>
          <a:lstStyle/>
          <a:p>
            <a:pPr marL="0" indent="0">
              <a:buNone/>
            </a:pPr>
            <a:endParaRPr lang="tr-TR" dirty="0"/>
          </a:p>
          <a:p>
            <a:r>
              <a:rPr lang="tr-TR" dirty="0" smtClean="0"/>
              <a:t>Firmaların </a:t>
            </a:r>
            <a:r>
              <a:rPr lang="tr-TR" dirty="0">
                <a:solidFill>
                  <a:srgbClr val="0070C0"/>
                </a:solidFill>
              </a:rPr>
              <a:t>gizliliğine dikkat ettikleri konuların paylaşılması riski,</a:t>
            </a:r>
          </a:p>
          <a:p>
            <a:r>
              <a:rPr lang="tr-TR" dirty="0" smtClean="0"/>
              <a:t>Hizmet </a:t>
            </a:r>
            <a:r>
              <a:rPr lang="tr-TR" dirty="0"/>
              <a:t>alan ve hizmet sunan. firmalar arasında </a:t>
            </a:r>
            <a:r>
              <a:rPr lang="tr-TR" dirty="0">
                <a:solidFill>
                  <a:srgbClr val="0070C0"/>
                </a:solidFill>
              </a:rPr>
              <a:t>bilgi akışındaki </a:t>
            </a:r>
            <a:r>
              <a:rPr lang="tr-TR" dirty="0" smtClean="0">
                <a:solidFill>
                  <a:srgbClr val="0070C0"/>
                </a:solidFill>
              </a:rPr>
              <a:t>aksamalar</a:t>
            </a:r>
            <a:r>
              <a:rPr lang="tr-TR" dirty="0">
                <a:solidFill>
                  <a:srgbClr val="0070C0"/>
                </a:solidFill>
              </a:rPr>
              <a:t>.</a:t>
            </a:r>
          </a:p>
          <a:p>
            <a:r>
              <a:rPr lang="tr-TR" dirty="0" smtClean="0"/>
              <a:t>Hizmet </a:t>
            </a:r>
            <a:r>
              <a:rPr lang="tr-TR" dirty="0"/>
              <a:t>veren firmanın </a:t>
            </a:r>
            <a:r>
              <a:rPr lang="tr-TR" dirty="0">
                <a:solidFill>
                  <a:srgbClr val="0070C0"/>
                </a:solidFill>
              </a:rPr>
              <a:t>depolama ve dağıtım kanallarının hizmet alan firmanın ihtiyaçlarını </a:t>
            </a:r>
            <a:r>
              <a:rPr lang="tr-TR" dirty="0"/>
              <a:t>karşılayamaması,</a:t>
            </a:r>
          </a:p>
          <a:p>
            <a:r>
              <a:rPr lang="tr-TR" dirty="0" smtClean="0"/>
              <a:t>Hizmet </a:t>
            </a:r>
            <a:r>
              <a:rPr lang="tr-TR" dirty="0"/>
              <a:t>veren firmaların </a:t>
            </a:r>
            <a:r>
              <a:rPr lang="tr-TR" dirty="0">
                <a:solidFill>
                  <a:srgbClr val="0070C0"/>
                </a:solidFill>
              </a:rPr>
              <a:t>nitelikli iş gücü eksikliğine </a:t>
            </a:r>
            <a:r>
              <a:rPr lang="tr-TR" dirty="0"/>
              <a:t>bağlı olarak sunulan hizmette profesyonellikten uzaklaşma,</a:t>
            </a:r>
          </a:p>
          <a:p>
            <a:r>
              <a:rPr lang="tr-TR" dirty="0" smtClean="0"/>
              <a:t>Ülkelerin </a:t>
            </a:r>
            <a:r>
              <a:rPr lang="tr-TR" dirty="0">
                <a:solidFill>
                  <a:srgbClr val="0070C0"/>
                </a:solidFill>
              </a:rPr>
              <a:t>sık </a:t>
            </a:r>
            <a:r>
              <a:rPr lang="tr-TR" dirty="0" smtClean="0">
                <a:solidFill>
                  <a:srgbClr val="0070C0"/>
                </a:solidFill>
              </a:rPr>
              <a:t>değişen </a:t>
            </a:r>
            <a:r>
              <a:rPr lang="tr-TR" dirty="0">
                <a:solidFill>
                  <a:srgbClr val="0070C0"/>
                </a:solidFill>
              </a:rPr>
              <a:t>mevzuatı</a:t>
            </a:r>
            <a:r>
              <a:rPr lang="tr-TR" dirty="0"/>
              <a:t>.</a:t>
            </a:r>
          </a:p>
          <a:p>
            <a:r>
              <a:rPr lang="tr-TR" dirty="0"/>
              <a:t>şeklinde belirtilebilir.</a:t>
            </a:r>
          </a:p>
        </p:txBody>
      </p:sp>
      <p:sp>
        <p:nvSpPr>
          <p:cNvPr id="2" name="Veri Yer Tutucusu 1"/>
          <p:cNvSpPr>
            <a:spLocks noGrp="1"/>
          </p:cNvSpPr>
          <p:nvPr>
            <p:ph type="dt" sz="half" idx="10"/>
          </p:nvPr>
        </p:nvSpPr>
        <p:spPr/>
        <p:txBody>
          <a:bodyPr/>
          <a:lstStyle/>
          <a:p>
            <a:fld id="{196ABCC9-07A7-45A9-9C7C-EAA2B63300A3}"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48</a:t>
            </a:fld>
            <a:endParaRPr lang="tr-TR"/>
          </a:p>
        </p:txBody>
      </p:sp>
    </p:spTree>
    <p:extLst>
      <p:ext uri="{BB962C8B-B14F-4D97-AF65-F5344CB8AC3E}">
        <p14:creationId xmlns:p14="http://schemas.microsoft.com/office/powerpoint/2010/main" val="36963362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6600" b="1" dirty="0">
                <a:solidFill>
                  <a:srgbClr val="00B050"/>
                </a:solidFill>
              </a:rPr>
              <a:t>LOJİSTİK SEKTÖRÜNÜN PAYDAŞLARI</a:t>
            </a:r>
            <a:br>
              <a:rPr lang="tr-TR" sz="6600" b="1" dirty="0">
                <a:solidFill>
                  <a:srgbClr val="00B050"/>
                </a:solidFill>
              </a:rPr>
            </a:br>
            <a:endParaRPr lang="tr-TR" sz="5400" dirty="0"/>
          </a:p>
        </p:txBody>
      </p:sp>
      <p:sp>
        <p:nvSpPr>
          <p:cNvPr id="2" name="Veri Yer Tutucusu 1"/>
          <p:cNvSpPr>
            <a:spLocks noGrp="1"/>
          </p:cNvSpPr>
          <p:nvPr>
            <p:ph type="dt" sz="half" idx="10"/>
          </p:nvPr>
        </p:nvSpPr>
        <p:spPr/>
        <p:txBody>
          <a:bodyPr/>
          <a:lstStyle/>
          <a:p>
            <a:fld id="{8A8054FA-89C1-44B4-B90E-37A5C0B9684D}"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49</a:t>
            </a:fld>
            <a:endParaRPr lang="tr-TR"/>
          </a:p>
        </p:txBody>
      </p:sp>
    </p:spTree>
    <p:extLst>
      <p:ext uri="{BB962C8B-B14F-4D97-AF65-F5344CB8AC3E}">
        <p14:creationId xmlns:p14="http://schemas.microsoft.com/office/powerpoint/2010/main" val="1818225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856984" cy="5721499"/>
          </a:xfrm>
          <a:solidFill>
            <a:srgbClr val="FFC000"/>
          </a:solidFill>
        </p:spPr>
        <p:txBody>
          <a:bodyPr>
            <a:normAutofit/>
          </a:bodyPr>
          <a:lstStyle/>
          <a:p>
            <a:endParaRPr lang="tr-TR" dirty="0" smtClean="0"/>
          </a:p>
          <a:p>
            <a:r>
              <a:rPr lang="tr-TR" dirty="0" smtClean="0">
                <a:solidFill>
                  <a:srgbClr val="7030A0"/>
                </a:solidFill>
              </a:rPr>
              <a:t>Taşımadan</a:t>
            </a:r>
            <a:r>
              <a:rPr lang="tr-TR" dirty="0">
                <a:solidFill>
                  <a:srgbClr val="7030A0"/>
                </a:solidFill>
              </a:rPr>
              <a:t>, depolama, elleçleme, sigortalama hizmetlerine, gümrükleme</a:t>
            </a:r>
            <a:r>
              <a:rPr lang="tr-TR" dirty="0" smtClean="0">
                <a:solidFill>
                  <a:srgbClr val="7030A0"/>
                </a:solidFill>
              </a:rPr>
              <a:t>, vergi</a:t>
            </a:r>
            <a:r>
              <a:rPr lang="tr-TR" dirty="0">
                <a:solidFill>
                  <a:srgbClr val="7030A0"/>
                </a:solidFill>
              </a:rPr>
              <a:t>, dış ticaret ve diğer mevzuat ile ilgili danışmanlıklara kadar devam eden</a:t>
            </a:r>
            <a:r>
              <a:rPr lang="tr-TR" dirty="0"/>
              <a:t> iş süreçlerinin her biri bir uzmanlık </a:t>
            </a:r>
            <a:r>
              <a:rPr lang="tr-TR" dirty="0" smtClean="0"/>
              <a:t>alanıdır. </a:t>
            </a:r>
            <a:endParaRPr lang="tr-TR" dirty="0"/>
          </a:p>
        </p:txBody>
      </p:sp>
      <p:sp>
        <p:nvSpPr>
          <p:cNvPr id="2" name="Veri Yer Tutucusu 1"/>
          <p:cNvSpPr>
            <a:spLocks noGrp="1"/>
          </p:cNvSpPr>
          <p:nvPr>
            <p:ph type="dt" sz="half" idx="10"/>
          </p:nvPr>
        </p:nvSpPr>
        <p:spPr/>
        <p:txBody>
          <a:bodyPr/>
          <a:lstStyle/>
          <a:p>
            <a:fld id="{43450F37-2D54-4218-9B48-28DBE6E83612}"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5</a:t>
            </a:fld>
            <a:endParaRPr lang="tr-TR"/>
          </a:p>
        </p:txBody>
      </p:sp>
    </p:spTree>
    <p:extLst>
      <p:ext uri="{BB962C8B-B14F-4D97-AF65-F5344CB8AC3E}">
        <p14:creationId xmlns:p14="http://schemas.microsoft.com/office/powerpoint/2010/main" val="14167230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00B050"/>
                </a:solidFill>
              </a:rPr>
              <a:t/>
            </a:r>
            <a:br>
              <a:rPr lang="tr-TR" b="1" dirty="0" smtClean="0">
                <a:solidFill>
                  <a:srgbClr val="00B050"/>
                </a:solidFill>
              </a:rPr>
            </a:br>
            <a:r>
              <a:rPr lang="tr-TR" b="1" dirty="0" smtClean="0">
                <a:solidFill>
                  <a:srgbClr val="00B050"/>
                </a:solidFill>
              </a:rPr>
              <a:t>LOJİSTİK SEKTÖRÜNÜN PAYDAŞLARI</a:t>
            </a:r>
            <a:br>
              <a:rPr lang="tr-TR" b="1" dirty="0" smtClean="0">
                <a:solidFill>
                  <a:srgbClr val="00B050"/>
                </a:solidFill>
              </a:rPr>
            </a:br>
            <a:endParaRPr lang="tr-TR" dirty="0"/>
          </a:p>
        </p:txBody>
      </p:sp>
      <p:sp>
        <p:nvSpPr>
          <p:cNvPr id="3" name="İçerik Yer Tutucusu 2"/>
          <p:cNvSpPr>
            <a:spLocks noGrp="1"/>
          </p:cNvSpPr>
          <p:nvPr>
            <p:ph idx="1"/>
          </p:nvPr>
        </p:nvSpPr>
        <p:spPr/>
        <p:txBody>
          <a:bodyPr/>
          <a:lstStyle/>
          <a:p>
            <a:r>
              <a:rPr lang="tr-TR" dirty="0" smtClean="0"/>
              <a:t>Lojistik </a:t>
            </a:r>
            <a:r>
              <a:rPr lang="tr-TR" dirty="0"/>
              <a:t>sektörünün paydaşı olan işletme ve kuruluşlar, söz konusu </a:t>
            </a:r>
            <a:r>
              <a:rPr lang="tr-TR" dirty="0" smtClean="0"/>
              <a:t>işletmelerin sektörün </a:t>
            </a:r>
            <a:r>
              <a:rPr lang="tr-TR" dirty="0"/>
              <a:t>hangi tarafında yer alıp, hangi faaliyetlerle uğraştıkları </a:t>
            </a:r>
            <a:r>
              <a:rPr lang="tr-TR" dirty="0" smtClean="0"/>
              <a:t>da </a:t>
            </a:r>
            <a:r>
              <a:rPr lang="tr-TR" dirty="0"/>
              <a:t>dikkate </a:t>
            </a:r>
            <a:r>
              <a:rPr lang="tr-TR" dirty="0" smtClean="0"/>
              <a:t>alınarak;</a:t>
            </a:r>
          </a:p>
          <a:p>
            <a:pPr algn="ctr"/>
            <a:r>
              <a:rPr lang="tr-TR" dirty="0" smtClean="0"/>
              <a:t> </a:t>
            </a:r>
            <a:r>
              <a:rPr lang="tr-TR" b="1" dirty="0">
                <a:solidFill>
                  <a:srgbClr val="FF0000"/>
                </a:solidFill>
              </a:rPr>
              <a:t>5 grupta toplanabilir</a:t>
            </a:r>
            <a:br>
              <a:rPr lang="tr-TR" b="1" dirty="0">
                <a:solidFill>
                  <a:srgbClr val="FF0000"/>
                </a:solidFill>
              </a:rPr>
            </a:br>
            <a:endParaRPr lang="tr-TR" b="1" dirty="0">
              <a:solidFill>
                <a:srgbClr val="FF0000"/>
              </a:solidFill>
            </a:endParaRPr>
          </a:p>
        </p:txBody>
      </p:sp>
      <p:sp>
        <p:nvSpPr>
          <p:cNvPr id="4" name="Veri Yer Tutucusu 3"/>
          <p:cNvSpPr>
            <a:spLocks noGrp="1"/>
          </p:cNvSpPr>
          <p:nvPr>
            <p:ph type="dt" sz="half" idx="10"/>
          </p:nvPr>
        </p:nvSpPr>
        <p:spPr/>
        <p:txBody>
          <a:bodyPr/>
          <a:lstStyle/>
          <a:p>
            <a:fld id="{75BCA872-40B9-43E9-9270-E0884F8FBDB4}"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50</a:t>
            </a:fld>
            <a:endParaRPr lang="tr-TR"/>
          </a:p>
        </p:txBody>
      </p:sp>
    </p:spTree>
    <p:extLst>
      <p:ext uri="{BB962C8B-B14F-4D97-AF65-F5344CB8AC3E}">
        <p14:creationId xmlns:p14="http://schemas.microsoft.com/office/powerpoint/2010/main" val="5487857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32656"/>
            <a:ext cx="9144000" cy="6336704"/>
          </a:xfrm>
        </p:spPr>
        <p:txBody>
          <a:bodyPr/>
          <a:lstStyle/>
          <a:p>
            <a:pPr algn="ctr"/>
            <a:endParaRPr lang="tr-TR" b="1" dirty="0" smtClean="0">
              <a:solidFill>
                <a:schemeClr val="accent6">
                  <a:lumMod val="75000"/>
                </a:schemeClr>
              </a:solidFill>
              <a:latin typeface="Algerian" panose="04020705040A02060702" pitchFamily="82" charset="0"/>
            </a:endParaRPr>
          </a:p>
          <a:p>
            <a:pPr algn="ctr"/>
            <a:r>
              <a:rPr lang="tr-TR" b="1" dirty="0" smtClean="0">
                <a:solidFill>
                  <a:schemeClr val="accent6">
                    <a:lumMod val="75000"/>
                  </a:schemeClr>
                </a:solidFill>
                <a:latin typeface="Algerian" panose="04020705040A02060702" pitchFamily="82" charset="0"/>
              </a:rPr>
              <a:t>1)Lojistik </a:t>
            </a:r>
            <a:r>
              <a:rPr lang="tr-TR" b="1" dirty="0">
                <a:solidFill>
                  <a:schemeClr val="accent6">
                    <a:lumMod val="75000"/>
                  </a:schemeClr>
                </a:solidFill>
                <a:latin typeface="Algerian" panose="04020705040A02060702" pitchFamily="82" charset="0"/>
              </a:rPr>
              <a:t>Hizmet Alanlar</a:t>
            </a:r>
            <a:r>
              <a:rPr lang="tr-TR" dirty="0"/>
              <a:t>: </a:t>
            </a:r>
            <a:endParaRPr lang="tr-TR" dirty="0" smtClean="0"/>
          </a:p>
          <a:p>
            <a:pPr algn="ctr"/>
            <a:endParaRPr lang="tr-TR" dirty="0" smtClean="0"/>
          </a:p>
          <a:p>
            <a:r>
              <a:rPr lang="tr-TR" sz="4000" dirty="0" smtClean="0">
                <a:solidFill>
                  <a:srgbClr val="FF0000"/>
                </a:solidFill>
                <a:latin typeface="Berlin Sans FB" panose="020E0602020502020306" pitchFamily="34" charset="0"/>
              </a:rPr>
              <a:t>Lojistik hizmeti </a:t>
            </a:r>
            <a:r>
              <a:rPr lang="tr-TR" sz="2000" dirty="0">
                <a:solidFill>
                  <a:srgbClr val="FF0000"/>
                </a:solidFill>
              </a:rPr>
              <a:t>(nakliye, taşıma, depolama, gümrükleme vb. 3PL.) </a:t>
            </a:r>
            <a:r>
              <a:rPr lang="tr-TR" sz="4000" dirty="0">
                <a:solidFill>
                  <a:srgbClr val="FF0000"/>
                </a:solidFill>
                <a:latin typeface="Berlin Sans FB" panose="020E0602020502020306" pitchFamily="34" charset="0"/>
              </a:rPr>
              <a:t>almakta olan veya almayı planlayan</a:t>
            </a:r>
            <a:r>
              <a:rPr lang="tr-TR" dirty="0">
                <a:solidFill>
                  <a:schemeClr val="accent4">
                    <a:lumMod val="75000"/>
                  </a:schemeClr>
                </a:solidFill>
              </a:rPr>
              <a:t>,</a:t>
            </a:r>
            <a:r>
              <a:rPr lang="tr-TR" dirty="0"/>
              <a:t> ürün/hizmet hareketinin söz konusu </a:t>
            </a:r>
            <a:r>
              <a:rPr lang="tr-TR" dirty="0" smtClean="0"/>
              <a:t>olduğu </a:t>
            </a:r>
            <a:r>
              <a:rPr lang="tr-TR" dirty="0"/>
              <a:t>tüm sektörlerde faaliyet gösteren </a:t>
            </a:r>
            <a:r>
              <a:rPr lang="tr-TR" sz="5400" u="sng" dirty="0" smtClean="0">
                <a:solidFill>
                  <a:srgbClr val="FF0000"/>
                </a:solidFill>
                <a:latin typeface="Berlin Sans FB" panose="020E0602020502020306" pitchFamily="34" charset="0"/>
              </a:rPr>
              <a:t>firmalar</a:t>
            </a:r>
            <a:r>
              <a:rPr lang="tr-TR" dirty="0" smtClean="0">
                <a:solidFill>
                  <a:srgbClr val="7030A0"/>
                </a:solidFill>
                <a:latin typeface="Berlin Sans FB" panose="020E0602020502020306" pitchFamily="34" charset="0"/>
              </a:rPr>
              <a:t>dır.</a:t>
            </a:r>
            <a:endParaRPr lang="tr-TR" dirty="0">
              <a:solidFill>
                <a:srgbClr val="7030A0"/>
              </a:solidFill>
              <a:latin typeface="Berlin Sans FB" panose="020E0602020502020306" pitchFamily="34" charset="0"/>
            </a:endParaRPr>
          </a:p>
          <a:p>
            <a:endParaRPr lang="tr-TR" dirty="0"/>
          </a:p>
        </p:txBody>
      </p:sp>
      <p:sp>
        <p:nvSpPr>
          <p:cNvPr id="2" name="Veri Yer Tutucusu 1"/>
          <p:cNvSpPr>
            <a:spLocks noGrp="1"/>
          </p:cNvSpPr>
          <p:nvPr>
            <p:ph type="dt" sz="half" idx="10"/>
          </p:nvPr>
        </p:nvSpPr>
        <p:spPr/>
        <p:txBody>
          <a:bodyPr/>
          <a:lstStyle/>
          <a:p>
            <a:fld id="{D6EA8A6D-07B5-4DF8-B2CC-08154CBC9662}"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51</a:t>
            </a:fld>
            <a:endParaRPr lang="tr-TR"/>
          </a:p>
        </p:txBody>
      </p:sp>
    </p:spTree>
    <p:extLst>
      <p:ext uri="{BB962C8B-B14F-4D97-AF65-F5344CB8AC3E}">
        <p14:creationId xmlns:p14="http://schemas.microsoft.com/office/powerpoint/2010/main" val="37895154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9144000" cy="6741368"/>
          </a:xfrm>
        </p:spPr>
        <p:txBody>
          <a:bodyPr>
            <a:normAutofit/>
          </a:bodyPr>
          <a:lstStyle/>
          <a:p>
            <a:pPr algn="ctr"/>
            <a:r>
              <a:rPr lang="tr-TR" b="1" dirty="0" smtClean="0">
                <a:solidFill>
                  <a:schemeClr val="accent6">
                    <a:lumMod val="75000"/>
                  </a:schemeClr>
                </a:solidFill>
                <a:latin typeface="Algerian" panose="04020705040A02060702" pitchFamily="82" charset="0"/>
              </a:rPr>
              <a:t>2.Lojistik </a:t>
            </a:r>
            <a:r>
              <a:rPr lang="tr-TR" b="1" dirty="0">
                <a:solidFill>
                  <a:schemeClr val="accent6">
                    <a:lumMod val="75000"/>
                  </a:schemeClr>
                </a:solidFill>
                <a:latin typeface="Algerian" panose="04020705040A02060702" pitchFamily="82" charset="0"/>
              </a:rPr>
              <a:t>Hizmet Sağlayıcıları</a:t>
            </a:r>
            <a:r>
              <a:rPr lang="tr-TR" dirty="0" smtClean="0"/>
              <a:t>:</a:t>
            </a:r>
          </a:p>
          <a:p>
            <a:r>
              <a:rPr lang="tr-TR" dirty="0" smtClean="0"/>
              <a:t> </a:t>
            </a:r>
            <a:r>
              <a:rPr lang="tr-TR" dirty="0"/>
              <a:t>Entegre lojistik hizmetleri </a:t>
            </a:r>
            <a:r>
              <a:rPr lang="tr-TR" dirty="0" smtClean="0"/>
              <a:t>sunmakta </a:t>
            </a:r>
            <a:r>
              <a:rPr lang="tr-TR" dirty="0"/>
              <a:t>olan veya </a:t>
            </a:r>
            <a:r>
              <a:rPr lang="tr-TR" dirty="0" smtClean="0"/>
              <a:t>sunmayı </a:t>
            </a:r>
            <a:r>
              <a:rPr lang="tr-TR" dirty="0"/>
              <a:t>planlayan, yerel ve uluslararası firmalar </a:t>
            </a:r>
            <a:r>
              <a:rPr lang="tr-TR" dirty="0" smtClean="0"/>
              <a:t>bu </a:t>
            </a:r>
            <a:r>
              <a:rPr lang="tr-TR" dirty="0"/>
              <a:t>grubu </a:t>
            </a:r>
            <a:r>
              <a:rPr lang="tr-TR" dirty="0" smtClean="0"/>
              <a:t>oluşturur.</a:t>
            </a:r>
          </a:p>
          <a:p>
            <a:pPr algn="ctr"/>
            <a:r>
              <a:rPr lang="tr-TR" dirty="0" smtClean="0"/>
              <a:t> </a:t>
            </a:r>
            <a:r>
              <a:rPr lang="tr-TR" sz="4400" b="1" u="sng" dirty="0" smtClean="0">
                <a:solidFill>
                  <a:srgbClr val="FF0000"/>
                </a:solidFill>
              </a:rPr>
              <a:t>Hizmet </a:t>
            </a:r>
            <a:r>
              <a:rPr lang="tr-TR" sz="4400" b="1" u="sng" dirty="0">
                <a:solidFill>
                  <a:srgbClr val="FF0000"/>
                </a:solidFill>
              </a:rPr>
              <a:t>sağlayıcılar </a:t>
            </a:r>
            <a:endParaRPr lang="tr-TR" sz="4400" b="1" u="sng" dirty="0" smtClean="0">
              <a:solidFill>
                <a:srgbClr val="FF0000"/>
              </a:solidFill>
            </a:endParaRPr>
          </a:p>
          <a:p>
            <a:r>
              <a:rPr lang="tr-TR" dirty="0" smtClean="0">
                <a:solidFill>
                  <a:schemeClr val="accent4">
                    <a:lumMod val="75000"/>
                  </a:schemeClr>
                </a:solidFill>
              </a:rPr>
              <a:t>kara nakliyesi</a:t>
            </a:r>
            <a:r>
              <a:rPr lang="tr-TR" dirty="0" smtClean="0"/>
              <a:t>, </a:t>
            </a:r>
          </a:p>
          <a:p>
            <a:r>
              <a:rPr lang="tr-TR" dirty="0" smtClean="0">
                <a:solidFill>
                  <a:schemeClr val="accent6">
                    <a:lumMod val="75000"/>
                  </a:schemeClr>
                </a:solidFill>
              </a:rPr>
              <a:t>hava nakliyesi</a:t>
            </a:r>
            <a:r>
              <a:rPr lang="tr-TR" dirty="0" smtClean="0"/>
              <a:t>, </a:t>
            </a:r>
          </a:p>
          <a:p>
            <a:r>
              <a:rPr lang="tr-TR" dirty="0" smtClean="0">
                <a:solidFill>
                  <a:srgbClr val="FFC000"/>
                </a:solidFill>
              </a:rPr>
              <a:t>deniz </a:t>
            </a:r>
            <a:r>
              <a:rPr lang="tr-TR" dirty="0">
                <a:solidFill>
                  <a:srgbClr val="FFC000"/>
                </a:solidFill>
              </a:rPr>
              <a:t>taşımacılığı</a:t>
            </a:r>
            <a:r>
              <a:rPr lang="tr-TR" dirty="0"/>
              <a:t>, </a:t>
            </a:r>
            <a:endParaRPr lang="tr-TR" dirty="0" smtClean="0"/>
          </a:p>
          <a:p>
            <a:r>
              <a:rPr lang="tr-TR" dirty="0" smtClean="0">
                <a:solidFill>
                  <a:srgbClr val="00B0F0"/>
                </a:solidFill>
              </a:rPr>
              <a:t>Üçüncü </a:t>
            </a:r>
            <a:r>
              <a:rPr lang="tr-TR" dirty="0">
                <a:solidFill>
                  <a:srgbClr val="00B0F0"/>
                </a:solidFill>
              </a:rPr>
              <a:t>parti lojistik servis </a:t>
            </a:r>
            <a:r>
              <a:rPr lang="tr-TR" dirty="0" smtClean="0">
                <a:solidFill>
                  <a:srgbClr val="00B0F0"/>
                </a:solidFill>
              </a:rPr>
              <a:t>sağlayıcılığı</a:t>
            </a:r>
            <a:r>
              <a:rPr lang="tr-TR" dirty="0" smtClean="0"/>
              <a:t>, </a:t>
            </a:r>
          </a:p>
          <a:p>
            <a:r>
              <a:rPr lang="tr-TR" dirty="0" smtClean="0">
                <a:solidFill>
                  <a:srgbClr val="00B050"/>
                </a:solidFill>
              </a:rPr>
              <a:t>kargo firmaları;</a:t>
            </a:r>
          </a:p>
          <a:p>
            <a:r>
              <a:rPr lang="tr-TR" dirty="0" smtClean="0">
                <a:solidFill>
                  <a:srgbClr val="00B050"/>
                </a:solidFill>
              </a:rPr>
              <a:t> </a:t>
            </a:r>
            <a:r>
              <a:rPr lang="tr-TR" dirty="0">
                <a:solidFill>
                  <a:srgbClr val="FF0000"/>
                </a:solidFill>
              </a:rPr>
              <a:t>olarak kendi içlerinde de ayrılmaktadır</a:t>
            </a:r>
          </a:p>
        </p:txBody>
      </p:sp>
      <p:sp>
        <p:nvSpPr>
          <p:cNvPr id="2" name="Veri Yer Tutucusu 1"/>
          <p:cNvSpPr>
            <a:spLocks noGrp="1"/>
          </p:cNvSpPr>
          <p:nvPr>
            <p:ph type="dt" sz="half" idx="10"/>
          </p:nvPr>
        </p:nvSpPr>
        <p:spPr/>
        <p:txBody>
          <a:bodyPr/>
          <a:lstStyle/>
          <a:p>
            <a:fld id="{5AB423DC-593B-43EE-8287-E344EE777A60}"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52</a:t>
            </a:fld>
            <a:endParaRPr lang="tr-TR"/>
          </a:p>
        </p:txBody>
      </p:sp>
    </p:spTree>
    <p:extLst>
      <p:ext uri="{BB962C8B-B14F-4D97-AF65-F5344CB8AC3E}">
        <p14:creationId xmlns:p14="http://schemas.microsoft.com/office/powerpoint/2010/main" val="39806220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116632"/>
            <a:ext cx="8856984" cy="6552728"/>
          </a:xfrm>
          <a:solidFill>
            <a:schemeClr val="bg1"/>
          </a:solidFill>
        </p:spPr>
        <p:txBody>
          <a:bodyPr>
            <a:normAutofit fontScale="92500" lnSpcReduction="10000"/>
          </a:bodyPr>
          <a:lstStyle/>
          <a:p>
            <a:pPr algn="ctr"/>
            <a:r>
              <a:rPr lang="tr-TR" b="1" dirty="0" smtClean="0">
                <a:solidFill>
                  <a:schemeClr val="accent6">
                    <a:lumMod val="75000"/>
                  </a:schemeClr>
                </a:solidFill>
                <a:latin typeface="Algerian" panose="04020705040A02060702" pitchFamily="82" charset="0"/>
              </a:rPr>
              <a:t>3.</a:t>
            </a:r>
            <a:r>
              <a:rPr lang="tr-TR" sz="4300" b="1" dirty="0" smtClean="0">
                <a:solidFill>
                  <a:srgbClr val="FF0000"/>
                </a:solidFill>
                <a:latin typeface="Algerian" panose="04020705040A02060702" pitchFamily="82" charset="0"/>
              </a:rPr>
              <a:t>Bilgi</a:t>
            </a:r>
            <a:r>
              <a:rPr lang="tr-TR" b="1" dirty="0" smtClean="0">
                <a:solidFill>
                  <a:schemeClr val="accent6">
                    <a:lumMod val="75000"/>
                  </a:schemeClr>
                </a:solidFill>
                <a:latin typeface="Algerian" panose="04020705040A02060702" pitchFamily="82" charset="0"/>
              </a:rPr>
              <a:t> Sistemleri </a:t>
            </a:r>
            <a:r>
              <a:rPr lang="tr-TR" b="1" dirty="0">
                <a:solidFill>
                  <a:schemeClr val="accent6">
                    <a:lumMod val="75000"/>
                  </a:schemeClr>
                </a:solidFill>
                <a:latin typeface="Algerian" panose="04020705040A02060702" pitchFamily="82" charset="0"/>
              </a:rPr>
              <a:t>Sağlayıcıları</a:t>
            </a:r>
            <a:r>
              <a:rPr lang="tr-TR" dirty="0" smtClean="0"/>
              <a:t>:</a:t>
            </a:r>
          </a:p>
          <a:p>
            <a:r>
              <a:rPr lang="tr-TR" dirty="0" smtClean="0"/>
              <a:t> </a:t>
            </a:r>
            <a:r>
              <a:rPr lang="tr-TR" dirty="0"/>
              <a:t>Bu grupta yer alan firmalar </a:t>
            </a:r>
            <a:r>
              <a:rPr lang="tr-TR" dirty="0">
                <a:solidFill>
                  <a:srgbClr val="FF0000"/>
                </a:solidFill>
              </a:rPr>
              <a:t>lojistik ile </a:t>
            </a:r>
            <a:r>
              <a:rPr lang="tr-TR" dirty="0" smtClean="0">
                <a:solidFill>
                  <a:srgbClr val="FF0000"/>
                </a:solidFill>
              </a:rPr>
              <a:t>ilişkili </a:t>
            </a:r>
            <a:r>
              <a:rPr lang="tr-TR" dirty="0">
                <a:solidFill>
                  <a:srgbClr val="FF0000"/>
                </a:solidFill>
              </a:rPr>
              <a:t>yazılımlar </a:t>
            </a:r>
            <a:r>
              <a:rPr lang="tr-TR" dirty="0" smtClean="0">
                <a:solidFill>
                  <a:srgbClr val="FF0000"/>
                </a:solidFill>
              </a:rPr>
              <a:t>ve uygulamalar </a:t>
            </a:r>
            <a:r>
              <a:rPr lang="tr-TR" dirty="0">
                <a:solidFill>
                  <a:srgbClr val="FF0000"/>
                </a:solidFill>
              </a:rPr>
              <a:t>geliştiren ve satan firmalardır</a:t>
            </a:r>
            <a:r>
              <a:rPr lang="tr-TR" dirty="0"/>
              <a:t>. </a:t>
            </a:r>
            <a:endParaRPr lang="tr-TR" dirty="0" smtClean="0"/>
          </a:p>
          <a:p>
            <a:r>
              <a:rPr lang="tr-TR" u="sng" dirty="0" smtClean="0">
                <a:solidFill>
                  <a:srgbClr val="7030A0"/>
                </a:solidFill>
              </a:rPr>
              <a:t>Bu firmaların </a:t>
            </a:r>
            <a:r>
              <a:rPr lang="tr-TR" u="sng" dirty="0">
                <a:solidFill>
                  <a:srgbClr val="7030A0"/>
                </a:solidFill>
              </a:rPr>
              <a:t>uygulamalarına örnek </a:t>
            </a:r>
            <a:r>
              <a:rPr lang="tr-TR" u="sng" dirty="0" smtClean="0">
                <a:solidFill>
                  <a:srgbClr val="7030A0"/>
                </a:solidFill>
              </a:rPr>
              <a:t>olarak;</a:t>
            </a:r>
          </a:p>
          <a:p>
            <a:r>
              <a:rPr lang="tr-TR" dirty="0" smtClean="0"/>
              <a:t>Kurumsal </a:t>
            </a:r>
            <a:r>
              <a:rPr lang="tr-TR" dirty="0"/>
              <a:t>Kaynak Planlama, </a:t>
            </a:r>
            <a:endParaRPr lang="tr-TR" dirty="0" smtClean="0"/>
          </a:p>
          <a:p>
            <a:r>
              <a:rPr lang="tr-TR" dirty="0" smtClean="0"/>
              <a:t>Tedarik </a:t>
            </a:r>
            <a:r>
              <a:rPr lang="tr-TR" dirty="0"/>
              <a:t>Zinciri Yönetimi, </a:t>
            </a:r>
            <a:endParaRPr lang="tr-TR" dirty="0" smtClean="0"/>
          </a:p>
          <a:p>
            <a:r>
              <a:rPr lang="tr-TR" dirty="0" smtClean="0"/>
              <a:t>İleri Planlama </a:t>
            </a:r>
            <a:r>
              <a:rPr lang="tr-TR" dirty="0"/>
              <a:t>ve Çizelgeleme, </a:t>
            </a:r>
            <a:endParaRPr lang="tr-TR" dirty="0" smtClean="0"/>
          </a:p>
          <a:p>
            <a:r>
              <a:rPr lang="tr-TR" dirty="0" smtClean="0"/>
              <a:t>Nakliye </a:t>
            </a:r>
            <a:r>
              <a:rPr lang="tr-TR" dirty="0"/>
              <a:t>Yönetimi, </a:t>
            </a:r>
            <a:endParaRPr lang="tr-TR" dirty="0" smtClean="0"/>
          </a:p>
          <a:p>
            <a:r>
              <a:rPr lang="tr-TR" dirty="0" smtClean="0"/>
              <a:t>Uydu </a:t>
            </a:r>
            <a:r>
              <a:rPr lang="tr-TR" dirty="0"/>
              <a:t>Takip Sistemi, </a:t>
            </a:r>
            <a:endParaRPr lang="tr-TR" dirty="0" smtClean="0"/>
          </a:p>
          <a:p>
            <a:r>
              <a:rPr lang="tr-TR" dirty="0" smtClean="0"/>
              <a:t>Depo yönetim Sistemi</a:t>
            </a:r>
            <a:r>
              <a:rPr lang="tr-TR" dirty="0"/>
              <a:t>, </a:t>
            </a:r>
            <a:endParaRPr lang="tr-TR" dirty="0" smtClean="0"/>
          </a:p>
          <a:p>
            <a:r>
              <a:rPr lang="tr-TR" dirty="0" smtClean="0"/>
              <a:t>Barkod </a:t>
            </a:r>
            <a:r>
              <a:rPr lang="tr-TR" dirty="0"/>
              <a:t>ve RFID </a:t>
            </a:r>
            <a:r>
              <a:rPr lang="tr-TR" dirty="0" smtClean="0"/>
              <a:t>konularındaki yazılım ve donanım </a:t>
            </a:r>
            <a:r>
              <a:rPr lang="tr-TR" dirty="0" smtClean="0">
                <a:solidFill>
                  <a:srgbClr val="7030A0"/>
                </a:solidFill>
              </a:rPr>
              <a:t>hizmetleri</a:t>
            </a:r>
            <a:r>
              <a:rPr lang="tr-TR" dirty="0">
                <a:solidFill>
                  <a:srgbClr val="7030A0"/>
                </a:solidFill>
              </a:rPr>
              <a:t>	sayılabilir</a:t>
            </a:r>
          </a:p>
        </p:txBody>
      </p:sp>
      <p:sp>
        <p:nvSpPr>
          <p:cNvPr id="2" name="Veri Yer Tutucusu 1"/>
          <p:cNvSpPr>
            <a:spLocks noGrp="1"/>
          </p:cNvSpPr>
          <p:nvPr>
            <p:ph type="dt" sz="half" idx="10"/>
          </p:nvPr>
        </p:nvSpPr>
        <p:spPr/>
        <p:txBody>
          <a:bodyPr/>
          <a:lstStyle/>
          <a:p>
            <a:fld id="{45E6099B-A0F5-4207-B5C7-02632F4CFA3B}"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53</a:t>
            </a:fld>
            <a:endParaRPr lang="tr-TR"/>
          </a:p>
        </p:txBody>
      </p:sp>
    </p:spTree>
    <p:extLst>
      <p:ext uri="{BB962C8B-B14F-4D97-AF65-F5344CB8AC3E}">
        <p14:creationId xmlns:p14="http://schemas.microsoft.com/office/powerpoint/2010/main" val="13779441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88640"/>
            <a:ext cx="9144000" cy="6669360"/>
          </a:xfrm>
          <a:solidFill>
            <a:schemeClr val="bg1"/>
          </a:solidFill>
        </p:spPr>
        <p:txBody>
          <a:bodyPr>
            <a:normAutofit lnSpcReduction="10000"/>
          </a:bodyPr>
          <a:lstStyle/>
          <a:p>
            <a:r>
              <a:rPr lang="tr-TR" b="1" dirty="0">
                <a:solidFill>
                  <a:schemeClr val="accent6">
                    <a:lumMod val="75000"/>
                  </a:schemeClr>
                </a:solidFill>
                <a:latin typeface="Algerian" panose="04020705040A02060702" pitchFamily="82" charset="0"/>
              </a:rPr>
              <a:t>4)	Lojistik </a:t>
            </a:r>
            <a:r>
              <a:rPr lang="tr-TR" sz="4000" b="1" dirty="0">
                <a:solidFill>
                  <a:srgbClr val="FF0000"/>
                </a:solidFill>
                <a:latin typeface="Algerian" panose="04020705040A02060702" pitchFamily="82" charset="0"/>
              </a:rPr>
              <a:t>Ekipman ve Donanım </a:t>
            </a:r>
            <a:r>
              <a:rPr lang="tr-TR" b="1" dirty="0">
                <a:solidFill>
                  <a:schemeClr val="accent6">
                    <a:lumMod val="75000"/>
                  </a:schemeClr>
                </a:solidFill>
                <a:latin typeface="Algerian" panose="04020705040A02060702" pitchFamily="82" charset="0"/>
              </a:rPr>
              <a:t>Sağlayıcıları</a:t>
            </a:r>
            <a:r>
              <a:rPr lang="tr-TR" dirty="0" smtClean="0"/>
              <a:t>:</a:t>
            </a:r>
          </a:p>
          <a:p>
            <a:r>
              <a:rPr lang="tr-TR" dirty="0" smtClean="0"/>
              <a:t> </a:t>
            </a:r>
            <a:r>
              <a:rPr lang="tr-TR" dirty="0"/>
              <a:t>Bu grupta yer alan </a:t>
            </a:r>
            <a:r>
              <a:rPr lang="tr-TR" dirty="0" smtClean="0"/>
              <a:t>şirketler  </a:t>
            </a:r>
            <a:r>
              <a:rPr lang="tr-TR" dirty="0"/>
              <a:t>lojistik </a:t>
            </a:r>
            <a:r>
              <a:rPr lang="tr-TR" dirty="0" smtClean="0"/>
              <a:t>sektörüne </a:t>
            </a:r>
            <a:r>
              <a:rPr lang="tr-TR" dirty="0" err="1" smtClean="0">
                <a:solidFill>
                  <a:srgbClr val="FF0000"/>
                </a:solidFill>
              </a:rPr>
              <a:t>forklift</a:t>
            </a:r>
            <a:r>
              <a:rPr lang="tr-TR" dirty="0" smtClean="0">
                <a:solidFill>
                  <a:srgbClr val="FF0000"/>
                </a:solidFill>
              </a:rPr>
              <a:t>,</a:t>
            </a:r>
            <a:r>
              <a:rPr lang="tr-TR" dirty="0" smtClean="0"/>
              <a:t> </a:t>
            </a:r>
          </a:p>
          <a:p>
            <a:r>
              <a:rPr lang="tr-TR" dirty="0" err="1" smtClean="0">
                <a:solidFill>
                  <a:srgbClr val="7030A0"/>
                </a:solidFill>
              </a:rPr>
              <a:t>transpalet</a:t>
            </a:r>
            <a:r>
              <a:rPr lang="tr-TR" dirty="0" smtClean="0"/>
              <a:t> ,</a:t>
            </a:r>
          </a:p>
          <a:p>
            <a:r>
              <a:rPr lang="tr-TR" dirty="0" smtClean="0"/>
              <a:t> </a:t>
            </a:r>
            <a:r>
              <a:rPr lang="tr-TR" dirty="0" err="1" smtClean="0">
                <a:solidFill>
                  <a:schemeClr val="accent6">
                    <a:lumMod val="75000"/>
                  </a:schemeClr>
                </a:solidFill>
              </a:rPr>
              <a:t>konveyor</a:t>
            </a:r>
            <a:r>
              <a:rPr lang="tr-TR" dirty="0" smtClean="0"/>
              <a:t> </a:t>
            </a:r>
            <a:r>
              <a:rPr lang="tr-TR" sz="1400" dirty="0" smtClean="0"/>
              <a:t>(devamlı aktarma mekanizması. </a:t>
            </a:r>
            <a:r>
              <a:rPr lang="tr-TR" sz="1400" dirty="0" err="1" smtClean="0"/>
              <a:t>Havalalnlarındaki</a:t>
            </a:r>
            <a:r>
              <a:rPr lang="tr-TR" sz="1400" dirty="0" smtClean="0"/>
              <a:t> bavulların hareketi gibi),</a:t>
            </a:r>
          </a:p>
          <a:p>
            <a:r>
              <a:rPr lang="tr-TR" dirty="0" smtClean="0"/>
              <a:t> raf sistemleri </a:t>
            </a:r>
          </a:p>
          <a:p>
            <a:r>
              <a:rPr lang="tr-TR" dirty="0" smtClean="0">
                <a:solidFill>
                  <a:srgbClr val="FFC000"/>
                </a:solidFill>
              </a:rPr>
              <a:t>anahtar </a:t>
            </a:r>
            <a:r>
              <a:rPr lang="tr-TR" dirty="0">
                <a:solidFill>
                  <a:srgbClr val="FFC000"/>
                </a:solidFill>
              </a:rPr>
              <a:t>teslim depo sistemleri </a:t>
            </a:r>
            <a:r>
              <a:rPr lang="tr-TR" dirty="0"/>
              <a:t>(</a:t>
            </a:r>
            <a:r>
              <a:rPr lang="tr-TR" dirty="0" smtClean="0"/>
              <a:t>bina ve donanım),</a:t>
            </a:r>
          </a:p>
          <a:p>
            <a:r>
              <a:rPr lang="tr-TR" dirty="0" smtClean="0"/>
              <a:t> </a:t>
            </a:r>
            <a:r>
              <a:rPr lang="tr-TR" dirty="0">
                <a:solidFill>
                  <a:srgbClr val="00B0F0"/>
                </a:solidFill>
              </a:rPr>
              <a:t>vinç,</a:t>
            </a:r>
            <a:r>
              <a:rPr lang="tr-TR" dirty="0"/>
              <a:t> </a:t>
            </a:r>
            <a:r>
              <a:rPr lang="tr-TR" dirty="0" smtClean="0">
                <a:solidFill>
                  <a:srgbClr val="7030A0"/>
                </a:solidFill>
              </a:rPr>
              <a:t>palet</a:t>
            </a:r>
            <a:r>
              <a:rPr lang="tr-TR" dirty="0">
                <a:solidFill>
                  <a:srgbClr val="7030A0"/>
                </a:solidFill>
              </a:rPr>
              <a:t>,</a:t>
            </a:r>
            <a:r>
              <a:rPr lang="tr-TR" dirty="0"/>
              <a:t> </a:t>
            </a:r>
            <a:r>
              <a:rPr lang="tr-TR" dirty="0" smtClean="0">
                <a:solidFill>
                  <a:srgbClr val="C00000"/>
                </a:solidFill>
              </a:rPr>
              <a:t>depo güvenlik </a:t>
            </a:r>
            <a:r>
              <a:rPr lang="tr-TR" dirty="0">
                <a:solidFill>
                  <a:srgbClr val="C00000"/>
                </a:solidFill>
              </a:rPr>
              <a:t>sistemleri</a:t>
            </a:r>
            <a:r>
              <a:rPr lang="tr-TR" dirty="0"/>
              <a:t>, </a:t>
            </a:r>
            <a:endParaRPr lang="tr-TR" dirty="0" smtClean="0"/>
          </a:p>
          <a:p>
            <a:r>
              <a:rPr lang="tr-TR" dirty="0" smtClean="0">
                <a:solidFill>
                  <a:srgbClr val="00B050"/>
                </a:solidFill>
              </a:rPr>
              <a:t>iş </a:t>
            </a:r>
            <a:r>
              <a:rPr lang="tr-TR" dirty="0">
                <a:solidFill>
                  <a:srgbClr val="00B050"/>
                </a:solidFill>
              </a:rPr>
              <a:t>güvenliği </a:t>
            </a:r>
            <a:r>
              <a:rPr lang="tr-TR" dirty="0" smtClean="0">
                <a:solidFill>
                  <a:srgbClr val="00B050"/>
                </a:solidFill>
              </a:rPr>
              <a:t>sistemleri</a:t>
            </a:r>
            <a:r>
              <a:rPr lang="tr-TR" dirty="0" smtClean="0"/>
              <a:t>,</a:t>
            </a:r>
          </a:p>
          <a:p>
            <a:r>
              <a:rPr lang="tr-TR" dirty="0" smtClean="0"/>
              <a:t> </a:t>
            </a:r>
            <a:r>
              <a:rPr lang="tr-TR" dirty="0"/>
              <a:t>gibi gerekli ekipman ve donanımlar </a:t>
            </a:r>
            <a:r>
              <a:rPr lang="tr-TR" dirty="0" smtClean="0"/>
              <a:t>sağlayan </a:t>
            </a:r>
            <a:r>
              <a:rPr lang="tr-TR" dirty="0"/>
              <a:t>kuruluşlardır.</a:t>
            </a:r>
          </a:p>
        </p:txBody>
      </p:sp>
      <p:sp>
        <p:nvSpPr>
          <p:cNvPr id="2" name="Veri Yer Tutucusu 1"/>
          <p:cNvSpPr>
            <a:spLocks noGrp="1"/>
          </p:cNvSpPr>
          <p:nvPr>
            <p:ph type="dt" sz="half" idx="10"/>
          </p:nvPr>
        </p:nvSpPr>
        <p:spPr/>
        <p:txBody>
          <a:bodyPr/>
          <a:lstStyle/>
          <a:p>
            <a:fld id="{D3C0B044-318C-419B-8A2E-258C61E4C4A1}"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54</a:t>
            </a:fld>
            <a:endParaRPr lang="tr-TR"/>
          </a:p>
        </p:txBody>
      </p:sp>
    </p:spTree>
    <p:extLst>
      <p:ext uri="{BB962C8B-B14F-4D97-AF65-F5344CB8AC3E}">
        <p14:creationId xmlns:p14="http://schemas.microsoft.com/office/powerpoint/2010/main" val="16530160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76672"/>
            <a:ext cx="8964488" cy="5649491"/>
          </a:xfrm>
        </p:spPr>
        <p:txBody>
          <a:bodyPr/>
          <a:lstStyle/>
          <a:p>
            <a:r>
              <a:rPr lang="tr-TR" b="1" dirty="0" smtClean="0">
                <a:solidFill>
                  <a:schemeClr val="accent6">
                    <a:lumMod val="75000"/>
                  </a:schemeClr>
                </a:solidFill>
                <a:latin typeface="Algerian" panose="04020705040A02060702" pitchFamily="82" charset="0"/>
              </a:rPr>
              <a:t>5.Diğer</a:t>
            </a:r>
            <a:r>
              <a:rPr lang="tr-TR" dirty="0">
                <a:solidFill>
                  <a:schemeClr val="accent6">
                    <a:lumMod val="75000"/>
                  </a:schemeClr>
                </a:solidFill>
                <a:latin typeface="Algerian" panose="04020705040A02060702" pitchFamily="82" charset="0"/>
              </a:rPr>
              <a:t>:</a:t>
            </a:r>
            <a:r>
              <a:rPr lang="tr-TR" dirty="0"/>
              <a:t> </a:t>
            </a:r>
            <a:endParaRPr lang="tr-TR" dirty="0" smtClean="0"/>
          </a:p>
          <a:p>
            <a:r>
              <a:rPr lang="tr-TR" dirty="0" smtClean="0"/>
              <a:t>Ayrıca</a:t>
            </a:r>
            <a:r>
              <a:rPr lang="tr-TR" dirty="0"/>
              <a:t>, yerel ve </a:t>
            </a:r>
            <a:r>
              <a:rPr lang="tr-TR" dirty="0" smtClean="0"/>
              <a:t>U.A. </a:t>
            </a:r>
            <a:r>
              <a:rPr lang="tr-TR" dirty="0"/>
              <a:t>yatırım firmaları, </a:t>
            </a:r>
            <a:endParaRPr lang="tr-TR" dirty="0" smtClean="0"/>
          </a:p>
          <a:p>
            <a:r>
              <a:rPr lang="tr-TR" dirty="0" smtClean="0"/>
              <a:t>aracı </a:t>
            </a:r>
            <a:r>
              <a:rPr lang="tr-TR" dirty="0"/>
              <a:t>kurumlar, </a:t>
            </a:r>
            <a:endParaRPr lang="tr-TR" dirty="0" smtClean="0"/>
          </a:p>
          <a:p>
            <a:r>
              <a:rPr lang="tr-TR" dirty="0" smtClean="0"/>
              <a:t>finansman </a:t>
            </a:r>
            <a:r>
              <a:rPr lang="tr-TR" dirty="0"/>
              <a:t>ve danışmanlık firmaları, </a:t>
            </a:r>
            <a:endParaRPr lang="tr-TR" dirty="0" smtClean="0"/>
          </a:p>
          <a:p>
            <a:r>
              <a:rPr lang="tr-TR" dirty="0" smtClean="0"/>
              <a:t>lojistik </a:t>
            </a:r>
            <a:r>
              <a:rPr lang="tr-TR" dirty="0"/>
              <a:t>eğitimi veren akademik </a:t>
            </a:r>
            <a:r>
              <a:rPr lang="tr-TR" dirty="0" smtClean="0"/>
              <a:t>kurumlar</a:t>
            </a:r>
            <a:r>
              <a:rPr lang="tr-TR" dirty="0"/>
              <a:t>, </a:t>
            </a:r>
            <a:endParaRPr lang="tr-TR" dirty="0" smtClean="0"/>
          </a:p>
          <a:p>
            <a:r>
              <a:rPr lang="tr-TR" dirty="0" smtClean="0"/>
              <a:t>sektör </a:t>
            </a:r>
            <a:r>
              <a:rPr lang="tr-TR" dirty="0"/>
              <a:t>dernek ve kuruluşları, </a:t>
            </a:r>
            <a:endParaRPr lang="tr-TR" dirty="0" smtClean="0"/>
          </a:p>
          <a:p>
            <a:r>
              <a:rPr lang="tr-TR" dirty="0" smtClean="0"/>
              <a:t>sektör </a:t>
            </a:r>
            <a:r>
              <a:rPr lang="tr-TR" dirty="0"/>
              <a:t>ile ilgili yayın yapan yazılı ve görsel medyada </a:t>
            </a:r>
            <a:endParaRPr lang="tr-TR" dirty="0" smtClean="0"/>
          </a:p>
          <a:p>
            <a:pPr marL="0" indent="0">
              <a:buNone/>
            </a:pPr>
            <a:r>
              <a:rPr lang="tr-TR" dirty="0" smtClean="0"/>
              <a:t>sektör </a:t>
            </a:r>
            <a:r>
              <a:rPr lang="tr-TR" dirty="0"/>
              <a:t>içerisinde yer alan diğer grubu teşkil </a:t>
            </a:r>
            <a:r>
              <a:rPr lang="tr-TR" dirty="0" smtClean="0"/>
              <a:t>etmektedir</a:t>
            </a:r>
            <a:endParaRPr lang="tr-TR" dirty="0"/>
          </a:p>
        </p:txBody>
      </p:sp>
      <p:sp>
        <p:nvSpPr>
          <p:cNvPr id="2" name="Veri Yer Tutucusu 1"/>
          <p:cNvSpPr>
            <a:spLocks noGrp="1"/>
          </p:cNvSpPr>
          <p:nvPr>
            <p:ph type="dt" sz="half" idx="10"/>
          </p:nvPr>
        </p:nvSpPr>
        <p:spPr/>
        <p:txBody>
          <a:bodyPr/>
          <a:lstStyle/>
          <a:p>
            <a:fld id="{8EFEEF54-43FB-41B1-9800-9B63537C1FA3}"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55</a:t>
            </a:fld>
            <a:endParaRPr lang="tr-TR"/>
          </a:p>
        </p:txBody>
      </p:sp>
    </p:spTree>
    <p:extLst>
      <p:ext uri="{BB962C8B-B14F-4D97-AF65-F5344CB8AC3E}">
        <p14:creationId xmlns:p14="http://schemas.microsoft.com/office/powerpoint/2010/main" val="100020923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çerik Yer Tutucusu 4"/>
          <p:cNvSpPr>
            <a:spLocks noGrp="1"/>
          </p:cNvSpPr>
          <p:nvPr>
            <p:ph idx="1"/>
          </p:nvPr>
        </p:nvSpPr>
        <p:spPr/>
        <p:txBody>
          <a:bodyPr/>
          <a:lstStyle/>
          <a:p>
            <a:endParaRPr lang="tr-TR"/>
          </a:p>
        </p:txBody>
      </p:sp>
      <p:pic>
        <p:nvPicPr>
          <p:cNvPr id="8194" name="Picture 2" descr="D:\DCTS\Desktop\loj firması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 y="548680"/>
            <a:ext cx="8309744" cy="5977247"/>
          </a:xfrm>
          <a:prstGeom prst="rect">
            <a:avLst/>
          </a:prstGeom>
          <a:noFill/>
          <a:extLst>
            <a:ext uri="{909E8E84-426E-40DD-AFC4-6F175D3DCCD1}">
              <a14:hiddenFill xmlns:a14="http://schemas.microsoft.com/office/drawing/2010/main">
                <a:solidFill>
                  <a:srgbClr val="FFFFFF"/>
                </a:solidFill>
              </a14:hiddenFill>
            </a:ext>
          </a:extLst>
        </p:spPr>
      </p:pic>
      <p:sp>
        <p:nvSpPr>
          <p:cNvPr id="2" name="Veri Yer Tutucusu 1"/>
          <p:cNvSpPr>
            <a:spLocks noGrp="1"/>
          </p:cNvSpPr>
          <p:nvPr>
            <p:ph type="dt" sz="half" idx="10"/>
          </p:nvPr>
        </p:nvSpPr>
        <p:spPr/>
        <p:txBody>
          <a:bodyPr/>
          <a:lstStyle/>
          <a:p>
            <a:fld id="{5B2764E9-4223-42BD-9131-656E9E531319}" type="datetime1">
              <a:rPr lang="tr-TR" smtClean="0"/>
              <a:t>31.01.2021</a:t>
            </a:fld>
            <a:endParaRPr lang="tr-TR"/>
          </a:p>
        </p:txBody>
      </p:sp>
      <p:sp>
        <p:nvSpPr>
          <p:cNvPr id="3" name="Altbilgi Yer Tutucusu 2"/>
          <p:cNvSpPr>
            <a:spLocks noGrp="1"/>
          </p:cNvSpPr>
          <p:nvPr>
            <p:ph type="ftr" sz="quarter" idx="11"/>
          </p:nvPr>
        </p:nvSpPr>
        <p:spPr/>
        <p:txBody>
          <a:bodyPr/>
          <a:lstStyle/>
          <a:p>
            <a:r>
              <a:rPr lang="tr-TR" smtClean="0"/>
              <a:t>osenses@trabzon.edu.tr</a:t>
            </a:r>
            <a:endParaRPr lang="tr-TR"/>
          </a:p>
        </p:txBody>
      </p:sp>
      <p:sp>
        <p:nvSpPr>
          <p:cNvPr id="4" name="Slayt Numarası Yer Tutucusu 3"/>
          <p:cNvSpPr>
            <a:spLocks noGrp="1"/>
          </p:cNvSpPr>
          <p:nvPr>
            <p:ph type="sldNum" sz="quarter" idx="12"/>
          </p:nvPr>
        </p:nvSpPr>
        <p:spPr/>
        <p:txBody>
          <a:bodyPr/>
          <a:lstStyle/>
          <a:p>
            <a:fld id="{06E4CE98-99DB-4B92-BAC7-F160338C3892}" type="slidenum">
              <a:rPr lang="tr-TR" smtClean="0"/>
              <a:pPr/>
              <a:t>56</a:t>
            </a:fld>
            <a:endParaRPr lang="tr-TR"/>
          </a:p>
        </p:txBody>
      </p:sp>
    </p:spTree>
    <p:extLst>
      <p:ext uri="{BB962C8B-B14F-4D97-AF65-F5344CB8AC3E}">
        <p14:creationId xmlns:p14="http://schemas.microsoft.com/office/powerpoint/2010/main" val="39030623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530626"/>
          </a:xfrm>
          <a:solidFill>
            <a:schemeClr val="accent6">
              <a:lumMod val="75000"/>
            </a:schemeClr>
          </a:solidFill>
        </p:spPr>
        <p:txBody>
          <a:bodyPr/>
          <a:lstStyle/>
          <a:p>
            <a:r>
              <a:rPr lang="tr-TR" dirty="0"/>
              <a:t>5.1. ULUSLARARASI TAŞIMA</a:t>
            </a:r>
          </a:p>
        </p:txBody>
      </p:sp>
      <p:sp>
        <p:nvSpPr>
          <p:cNvPr id="3" name="Veri Yer Tutucusu 2"/>
          <p:cNvSpPr>
            <a:spLocks noGrp="1"/>
          </p:cNvSpPr>
          <p:nvPr>
            <p:ph type="dt" sz="half" idx="10"/>
          </p:nvPr>
        </p:nvSpPr>
        <p:spPr/>
        <p:txBody>
          <a:bodyPr/>
          <a:lstStyle/>
          <a:p>
            <a:fld id="{64EA4B68-956C-4876-A44C-0D8D2C1261BE}"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57</a:t>
            </a:fld>
            <a:endParaRPr lang="tr-TR"/>
          </a:p>
        </p:txBody>
      </p:sp>
    </p:spTree>
    <p:extLst>
      <p:ext uri="{BB962C8B-B14F-4D97-AF65-F5344CB8AC3E}">
        <p14:creationId xmlns:p14="http://schemas.microsoft.com/office/powerpoint/2010/main" val="6651970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chemeClr val="accent6">
              <a:lumMod val="75000"/>
            </a:schemeClr>
          </a:solidFill>
        </p:spPr>
        <p:txBody>
          <a:bodyPr/>
          <a:lstStyle/>
          <a:p>
            <a:r>
              <a:rPr lang="tr-TR" dirty="0"/>
              <a:t>5.1. ULUSLARARASI TAŞIMA</a:t>
            </a:r>
          </a:p>
        </p:txBody>
      </p:sp>
      <p:sp>
        <p:nvSpPr>
          <p:cNvPr id="3" name="İçerik Yer Tutucusu 2"/>
          <p:cNvSpPr>
            <a:spLocks noGrp="1"/>
          </p:cNvSpPr>
          <p:nvPr>
            <p:ph idx="1"/>
          </p:nvPr>
        </p:nvSpPr>
        <p:spPr>
          <a:xfrm>
            <a:off x="323528" y="1600200"/>
            <a:ext cx="8568952" cy="5069160"/>
          </a:xfrm>
          <a:solidFill>
            <a:srgbClr val="F8FF9F"/>
          </a:solidFill>
        </p:spPr>
        <p:txBody>
          <a:bodyPr>
            <a:normAutofit/>
          </a:bodyPr>
          <a:lstStyle/>
          <a:p>
            <a:r>
              <a:rPr lang="tr-TR" dirty="0" smtClean="0"/>
              <a:t>Bu </a:t>
            </a:r>
            <a:r>
              <a:rPr lang="tr-TR" dirty="0"/>
              <a:t>çerçevede işletmelerin dışarıdan tedarik ettikle­ri ilk lojistik faaliyetlerden olan ve lojistik denildiğinde ilk akla </a:t>
            </a:r>
            <a:r>
              <a:rPr lang="tr-TR" dirty="0" smtClean="0"/>
              <a:t>gelen;</a:t>
            </a:r>
          </a:p>
          <a:p>
            <a:r>
              <a:rPr lang="tr-TR" b="1" dirty="0" smtClean="0"/>
              <a:t> </a:t>
            </a:r>
            <a:r>
              <a:rPr lang="tr-TR" b="1" dirty="0">
                <a:solidFill>
                  <a:srgbClr val="FF0000"/>
                </a:solidFill>
              </a:rPr>
              <a:t>“taşıma” ve” taşımacılık”</a:t>
            </a:r>
            <a:r>
              <a:rPr lang="tr-TR" b="1" dirty="0"/>
              <a:t> </a:t>
            </a:r>
            <a:endParaRPr lang="tr-TR" b="1" dirty="0" smtClean="0"/>
          </a:p>
          <a:p>
            <a:r>
              <a:rPr lang="tr-TR" dirty="0" smtClean="0"/>
              <a:t>konusu </a:t>
            </a:r>
            <a:r>
              <a:rPr lang="tr-TR" dirty="0"/>
              <a:t>öncelikle ele alınmıştır</a:t>
            </a:r>
          </a:p>
        </p:txBody>
      </p:sp>
      <p:sp>
        <p:nvSpPr>
          <p:cNvPr id="4" name="Veri Yer Tutucusu 3"/>
          <p:cNvSpPr>
            <a:spLocks noGrp="1"/>
          </p:cNvSpPr>
          <p:nvPr>
            <p:ph type="dt" sz="half" idx="10"/>
          </p:nvPr>
        </p:nvSpPr>
        <p:spPr/>
        <p:txBody>
          <a:bodyPr/>
          <a:lstStyle/>
          <a:p>
            <a:fld id="{BA32F5DA-69A3-49A1-8C31-CD645F49FB08}"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58</a:t>
            </a:fld>
            <a:endParaRPr lang="tr-TR"/>
          </a:p>
        </p:txBody>
      </p:sp>
    </p:spTree>
    <p:extLst>
      <p:ext uri="{BB962C8B-B14F-4D97-AF65-F5344CB8AC3E}">
        <p14:creationId xmlns:p14="http://schemas.microsoft.com/office/powerpoint/2010/main" val="5877198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19256" cy="1228998"/>
          </a:xfrm>
          <a:solidFill>
            <a:srgbClr val="92D050"/>
          </a:solidFill>
        </p:spPr>
        <p:txBody>
          <a:bodyPr>
            <a:normAutofit fontScale="90000"/>
          </a:bodyPr>
          <a:lstStyle/>
          <a:p>
            <a:r>
              <a:rPr lang="tr-TR" sz="3600" b="1" dirty="0" smtClean="0"/>
              <a:t/>
            </a:r>
            <a:br>
              <a:rPr lang="tr-TR" sz="3600" b="1" dirty="0" smtClean="0"/>
            </a:br>
            <a:r>
              <a:rPr lang="tr-TR" sz="3600" b="1" dirty="0" smtClean="0">
                <a:solidFill>
                  <a:srgbClr val="FF0000"/>
                </a:solidFill>
              </a:rPr>
              <a:t>5.1.1</a:t>
            </a:r>
            <a:r>
              <a:rPr lang="tr-TR" sz="3600" b="1" dirty="0">
                <a:solidFill>
                  <a:srgbClr val="FF0000"/>
                </a:solidFill>
              </a:rPr>
              <a:t>. Uluslararası Taşımada Karşılaşılan Temel</a:t>
            </a:r>
            <a:br>
              <a:rPr lang="tr-TR" sz="3600" b="1" dirty="0">
                <a:solidFill>
                  <a:srgbClr val="FF0000"/>
                </a:solidFill>
              </a:rPr>
            </a:br>
            <a:r>
              <a:rPr lang="tr-TR" sz="3600" b="1" dirty="0">
                <a:solidFill>
                  <a:srgbClr val="FF0000"/>
                </a:solidFill>
              </a:rPr>
              <a:t>Kavramlar ve İş Akışı</a:t>
            </a:r>
            <a:r>
              <a:rPr lang="tr-TR" b="1" dirty="0">
                <a:solidFill>
                  <a:srgbClr val="FF0000"/>
                </a:solidFill>
              </a:rPr>
              <a:t/>
            </a:r>
            <a:br>
              <a:rPr lang="tr-TR" b="1" dirty="0">
                <a:solidFill>
                  <a:srgbClr val="FF0000"/>
                </a:solidFill>
              </a:rPr>
            </a:br>
            <a:endParaRPr lang="tr-TR" dirty="0">
              <a:solidFill>
                <a:srgbClr val="FF0000"/>
              </a:solidFill>
            </a:endParaRPr>
          </a:p>
        </p:txBody>
      </p:sp>
      <p:sp>
        <p:nvSpPr>
          <p:cNvPr id="3" name="İçerik Yer Tutucusu 2"/>
          <p:cNvSpPr>
            <a:spLocks noGrp="1"/>
          </p:cNvSpPr>
          <p:nvPr>
            <p:ph idx="1"/>
          </p:nvPr>
        </p:nvSpPr>
        <p:spPr>
          <a:xfrm>
            <a:off x="251520" y="1600200"/>
            <a:ext cx="8435280" cy="45259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tr-TR" b="1" dirty="0">
                <a:solidFill>
                  <a:srgbClr val="7030A0"/>
                </a:solidFill>
              </a:rPr>
              <a:t>5.1.1.1. Temel Kavramlar</a:t>
            </a:r>
          </a:p>
          <a:p>
            <a:pPr algn="ctr"/>
            <a:r>
              <a:rPr lang="tr-TR" i="1" dirty="0">
                <a:solidFill>
                  <a:srgbClr val="FF0000"/>
                </a:solidFill>
              </a:rPr>
              <a:t>Taşıma;</a:t>
            </a:r>
            <a:r>
              <a:rPr lang="tr-TR" dirty="0"/>
              <a:t> </a:t>
            </a:r>
            <a:endParaRPr lang="tr-TR" dirty="0" smtClean="0"/>
          </a:p>
          <a:p>
            <a:r>
              <a:rPr lang="tr-TR" dirty="0" smtClean="0"/>
              <a:t>Dar </a:t>
            </a:r>
            <a:r>
              <a:rPr lang="tr-TR" dirty="0"/>
              <a:t>anlamda bir nesnenin (eşya, ürün, yük ya da mal) bir yer­den </a:t>
            </a:r>
            <a:r>
              <a:rPr lang="tr-TR" dirty="0" smtClean="0"/>
              <a:t>bir başka </a:t>
            </a:r>
            <a:r>
              <a:rPr lang="tr-TR" dirty="0"/>
              <a:t>yere, </a:t>
            </a:r>
            <a:r>
              <a:rPr lang="tr-TR" dirty="0" smtClean="0"/>
              <a:t>hareket ettirilmesi  olarak ifade </a:t>
            </a:r>
            <a:r>
              <a:rPr lang="tr-TR" dirty="0" err="1" smtClean="0"/>
              <a:t>ediIebilir</a:t>
            </a:r>
            <a:r>
              <a:rPr lang="tr-TR" dirty="0"/>
              <a:t>. </a:t>
            </a:r>
            <a:endParaRPr lang="tr-TR" dirty="0" smtClean="0"/>
          </a:p>
          <a:p>
            <a:r>
              <a:rPr lang="tr-TR" dirty="0" smtClean="0"/>
              <a:t>Bu </a:t>
            </a:r>
            <a:r>
              <a:rPr lang="tr-TR" dirty="0"/>
              <a:t>nedenle </a:t>
            </a:r>
            <a:r>
              <a:rPr lang="tr-TR" dirty="0">
                <a:solidFill>
                  <a:srgbClr val="FF0000"/>
                </a:solidFill>
              </a:rPr>
              <a:t>özünde bir yer değiştirme </a:t>
            </a:r>
            <a:r>
              <a:rPr lang="tr-TR" dirty="0"/>
              <a:t>işlemi olarak görülmelidir.</a:t>
            </a:r>
          </a:p>
          <a:p>
            <a:endParaRPr lang="tr-TR" dirty="0"/>
          </a:p>
        </p:txBody>
      </p:sp>
      <p:sp>
        <p:nvSpPr>
          <p:cNvPr id="4" name="Veri Yer Tutucusu 3"/>
          <p:cNvSpPr>
            <a:spLocks noGrp="1"/>
          </p:cNvSpPr>
          <p:nvPr>
            <p:ph type="dt" sz="half" idx="10"/>
          </p:nvPr>
        </p:nvSpPr>
        <p:spPr/>
        <p:txBody>
          <a:bodyPr/>
          <a:lstStyle/>
          <a:p>
            <a:fld id="{3E873A75-98C6-41D1-9FB4-807B25E3C9C8}"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59</a:t>
            </a:fld>
            <a:endParaRPr lang="tr-TR"/>
          </a:p>
        </p:txBody>
      </p:sp>
    </p:spTree>
    <p:extLst>
      <p:ext uri="{BB962C8B-B14F-4D97-AF65-F5344CB8AC3E}">
        <p14:creationId xmlns:p14="http://schemas.microsoft.com/office/powerpoint/2010/main" val="28731404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8507288" cy="5865515"/>
          </a:xfrm>
        </p:spPr>
        <p:txBody>
          <a:bodyPr/>
          <a:lstStyle/>
          <a:p>
            <a:r>
              <a:rPr lang="tr-TR" dirty="0"/>
              <a:t>Bu iş süreçlerinin dışarıdan tedarik edilmesi (</a:t>
            </a:r>
            <a:r>
              <a:rPr lang="tr-TR" dirty="0" err="1"/>
              <a:t>outsource</a:t>
            </a:r>
            <a:r>
              <a:rPr lang="tr-TR" dirty="0"/>
              <a:t> edilmesi) ile </a:t>
            </a:r>
            <a:r>
              <a:rPr lang="tr-TR" dirty="0" smtClean="0"/>
              <a:t>işlet­meler;</a:t>
            </a:r>
          </a:p>
          <a:p>
            <a:r>
              <a:rPr lang="tr-TR" dirty="0" smtClean="0"/>
              <a:t> </a:t>
            </a:r>
            <a:r>
              <a:rPr lang="tr-TR" dirty="0">
                <a:solidFill>
                  <a:srgbClr val="FF0000"/>
                </a:solidFill>
              </a:rPr>
              <a:t>kendi bünyelerinde yürütülmesi sırasında karşı karşıya kaldıkları </a:t>
            </a:r>
            <a:r>
              <a:rPr lang="tr-TR" dirty="0" smtClean="0">
                <a:solidFill>
                  <a:srgbClr val="7030A0"/>
                </a:solidFill>
              </a:rPr>
              <a:t>yükler­den</a:t>
            </a:r>
            <a:r>
              <a:rPr lang="tr-TR" dirty="0" smtClean="0">
                <a:solidFill>
                  <a:srgbClr val="FF0000"/>
                </a:solidFill>
              </a:rPr>
              <a:t> </a:t>
            </a:r>
            <a:r>
              <a:rPr lang="tr-TR" dirty="0">
                <a:solidFill>
                  <a:srgbClr val="FF0000"/>
                </a:solidFill>
              </a:rPr>
              <a:t>de </a:t>
            </a:r>
            <a:r>
              <a:rPr lang="tr-TR" dirty="0">
                <a:solidFill>
                  <a:srgbClr val="7030A0"/>
                </a:solidFill>
              </a:rPr>
              <a:t>kurtulmuş </a:t>
            </a:r>
            <a:r>
              <a:rPr lang="tr-TR" dirty="0">
                <a:solidFill>
                  <a:srgbClr val="FF0000"/>
                </a:solidFill>
              </a:rPr>
              <a:t>olmaktadırlar</a:t>
            </a:r>
            <a:r>
              <a:rPr lang="tr-TR" dirty="0"/>
              <a:t>.</a:t>
            </a:r>
          </a:p>
        </p:txBody>
      </p:sp>
      <p:sp>
        <p:nvSpPr>
          <p:cNvPr id="2" name="Veri Yer Tutucusu 1"/>
          <p:cNvSpPr>
            <a:spLocks noGrp="1"/>
          </p:cNvSpPr>
          <p:nvPr>
            <p:ph type="dt" sz="half" idx="10"/>
          </p:nvPr>
        </p:nvSpPr>
        <p:spPr/>
        <p:txBody>
          <a:bodyPr/>
          <a:lstStyle/>
          <a:p>
            <a:fld id="{8F4C8D25-D1EC-44AC-8230-E20992D37F23}"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6</a:t>
            </a:fld>
            <a:endParaRPr lang="tr-TR"/>
          </a:p>
        </p:txBody>
      </p:sp>
    </p:spTree>
    <p:extLst>
      <p:ext uri="{BB962C8B-B14F-4D97-AF65-F5344CB8AC3E}">
        <p14:creationId xmlns:p14="http://schemas.microsoft.com/office/powerpoint/2010/main" val="26546990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88640"/>
            <a:ext cx="8363272" cy="5937523"/>
          </a:xfrm>
        </p:spPr>
        <p:txBody>
          <a:bodyPr/>
          <a:lstStyle/>
          <a:p>
            <a:r>
              <a:rPr lang="tr-TR" dirty="0">
                <a:solidFill>
                  <a:srgbClr val="0070C0"/>
                </a:solidFill>
              </a:rPr>
              <a:t>Bu yer değiştirme</a:t>
            </a:r>
            <a:r>
              <a:rPr lang="tr-TR" dirty="0"/>
              <a:t>, </a:t>
            </a:r>
            <a:r>
              <a:rPr lang="tr-TR" dirty="0">
                <a:solidFill>
                  <a:srgbClr val="00B050"/>
                </a:solidFill>
              </a:rPr>
              <a:t>ürünlere taşındıkları mesafeye bağlı bir </a:t>
            </a:r>
            <a:r>
              <a:rPr lang="tr-TR" dirty="0">
                <a:solidFill>
                  <a:schemeClr val="accent6">
                    <a:lumMod val="75000"/>
                  </a:schemeClr>
                </a:solidFill>
              </a:rPr>
              <a:t>değer eklenme­sine </a:t>
            </a:r>
            <a:r>
              <a:rPr lang="tr-TR" dirty="0">
                <a:solidFill>
                  <a:srgbClr val="00B050"/>
                </a:solidFill>
              </a:rPr>
              <a:t>de yol açmakta</a:t>
            </a:r>
            <a:r>
              <a:rPr lang="tr-TR" dirty="0"/>
              <a:t>, eklenen bu değer pazarlama biliminde </a:t>
            </a:r>
            <a:r>
              <a:rPr lang="tr-TR" b="1" dirty="0">
                <a:solidFill>
                  <a:srgbClr val="7030A0"/>
                </a:solidFill>
              </a:rPr>
              <a:t>yer/konum faydası </a:t>
            </a:r>
            <a:r>
              <a:rPr lang="tr-TR" dirty="0"/>
              <a:t>olarak anlatılmaktadır. </a:t>
            </a:r>
            <a:endParaRPr lang="tr-TR" dirty="0" smtClean="0"/>
          </a:p>
          <a:p>
            <a:r>
              <a:rPr lang="tr-TR" b="1" dirty="0" smtClean="0">
                <a:solidFill>
                  <a:srgbClr val="002060"/>
                </a:solidFill>
              </a:rPr>
              <a:t>Zaman </a:t>
            </a:r>
            <a:r>
              <a:rPr lang="tr-TR" b="1" dirty="0">
                <a:solidFill>
                  <a:srgbClr val="002060"/>
                </a:solidFill>
              </a:rPr>
              <a:t>faydası</a:t>
            </a:r>
            <a:r>
              <a:rPr lang="tr-TR" dirty="0"/>
              <a:t>, ise ürünlerin ihtiyaç duyulana kadar saklanması ya da </a:t>
            </a:r>
            <a:r>
              <a:rPr lang="tr-TR" dirty="0" smtClean="0"/>
              <a:t>depolanması ile </a:t>
            </a:r>
            <a:r>
              <a:rPr lang="tr-TR" dirty="0"/>
              <a:t>oluşan faydadır</a:t>
            </a:r>
          </a:p>
        </p:txBody>
      </p:sp>
      <p:sp>
        <p:nvSpPr>
          <p:cNvPr id="2" name="Veri Yer Tutucusu 1"/>
          <p:cNvSpPr>
            <a:spLocks noGrp="1"/>
          </p:cNvSpPr>
          <p:nvPr>
            <p:ph type="dt" sz="half" idx="10"/>
          </p:nvPr>
        </p:nvSpPr>
        <p:spPr/>
        <p:txBody>
          <a:bodyPr/>
          <a:lstStyle/>
          <a:p>
            <a:fld id="{5697654D-7475-424D-8F12-8A7ADE486852}"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60</a:t>
            </a:fld>
            <a:endParaRPr lang="tr-TR"/>
          </a:p>
        </p:txBody>
      </p:sp>
    </p:spTree>
    <p:extLst>
      <p:ext uri="{BB962C8B-B14F-4D97-AF65-F5344CB8AC3E}">
        <p14:creationId xmlns:p14="http://schemas.microsoft.com/office/powerpoint/2010/main" val="254062211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04664"/>
            <a:ext cx="8435280" cy="5721499"/>
          </a:xfrm>
        </p:spPr>
        <p:txBody>
          <a:bodyPr/>
          <a:lstStyle/>
          <a:p>
            <a:pPr algn="ctr"/>
            <a:r>
              <a:rPr lang="tr-TR" i="1" dirty="0" smtClean="0">
                <a:solidFill>
                  <a:srgbClr val="FF0000"/>
                </a:solidFill>
              </a:rPr>
              <a:t>Taşımacılık</a:t>
            </a:r>
            <a:r>
              <a:rPr lang="tr-TR" dirty="0" smtClean="0">
                <a:solidFill>
                  <a:srgbClr val="FF0000"/>
                </a:solidFill>
              </a:rPr>
              <a:t>;</a:t>
            </a:r>
          </a:p>
          <a:p>
            <a:r>
              <a:rPr lang="tr-TR" dirty="0" smtClean="0"/>
              <a:t>Kullanıcıların </a:t>
            </a:r>
            <a:r>
              <a:rPr lang="tr-TR" dirty="0"/>
              <a:t>ve ihtiyaç sahiplerinin ihtiyaçlarının gideril­mesi amacıyla </a:t>
            </a:r>
            <a:r>
              <a:rPr lang="tr-TR" dirty="0">
                <a:solidFill>
                  <a:srgbClr val="7030A0"/>
                </a:solidFill>
              </a:rPr>
              <a:t>eşyanın, yüklerin ihtiyaç duyulan bölge ve merkezlere </a:t>
            </a:r>
            <a:r>
              <a:rPr lang="tr-TR" dirty="0" smtClean="0">
                <a:solidFill>
                  <a:srgbClr val="7030A0"/>
                </a:solidFill>
              </a:rPr>
              <a:t>zamanında ve belirli bir bedel </a:t>
            </a:r>
            <a:r>
              <a:rPr lang="tr-TR" dirty="0">
                <a:solidFill>
                  <a:srgbClr val="7030A0"/>
                </a:solidFill>
              </a:rPr>
              <a:t>karşılığında ulaştırılmasıdır</a:t>
            </a:r>
          </a:p>
        </p:txBody>
      </p:sp>
      <p:sp>
        <p:nvSpPr>
          <p:cNvPr id="2" name="Veri Yer Tutucusu 1"/>
          <p:cNvSpPr>
            <a:spLocks noGrp="1"/>
          </p:cNvSpPr>
          <p:nvPr>
            <p:ph type="dt" sz="half" idx="10"/>
          </p:nvPr>
        </p:nvSpPr>
        <p:spPr/>
        <p:txBody>
          <a:bodyPr/>
          <a:lstStyle/>
          <a:p>
            <a:fld id="{49241A53-D26F-42FE-9A4C-B4C1737268EA}"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61</a:t>
            </a:fld>
            <a:endParaRPr lang="tr-TR"/>
          </a:p>
        </p:txBody>
      </p:sp>
    </p:spTree>
    <p:extLst>
      <p:ext uri="{BB962C8B-B14F-4D97-AF65-F5344CB8AC3E}">
        <p14:creationId xmlns:p14="http://schemas.microsoft.com/office/powerpoint/2010/main" val="295082507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8507288" cy="5865515"/>
          </a:xfrm>
          <a:solidFill>
            <a:schemeClr val="bg1"/>
          </a:solidFill>
        </p:spPr>
        <p:txBody>
          <a:bodyPr/>
          <a:lstStyle/>
          <a:p>
            <a:pPr algn="ctr"/>
            <a:r>
              <a:rPr lang="tr-TR" dirty="0" smtClean="0">
                <a:solidFill>
                  <a:srgbClr val="FF0000"/>
                </a:solidFill>
              </a:rPr>
              <a:t>Uluslararası </a:t>
            </a:r>
            <a:r>
              <a:rPr lang="tr-TR" dirty="0">
                <a:solidFill>
                  <a:srgbClr val="FF0000"/>
                </a:solidFill>
              </a:rPr>
              <a:t>taşımacılık</a:t>
            </a:r>
            <a:r>
              <a:rPr lang="tr-TR" dirty="0" smtClean="0"/>
              <a:t>;</a:t>
            </a:r>
          </a:p>
          <a:p>
            <a:r>
              <a:rPr lang="tr-TR" dirty="0" smtClean="0">
                <a:solidFill>
                  <a:srgbClr val="00B050"/>
                </a:solidFill>
              </a:rPr>
              <a:t>Üretim </a:t>
            </a:r>
            <a:r>
              <a:rPr lang="tr-TR" dirty="0">
                <a:solidFill>
                  <a:srgbClr val="00B050"/>
                </a:solidFill>
              </a:rPr>
              <a:t>yeri ile teslim yeri iki farklı ülke </a:t>
            </a:r>
            <a:r>
              <a:rPr lang="tr-TR" dirty="0" smtClean="0"/>
              <a:t>olan taşımaya konu </a:t>
            </a:r>
            <a:r>
              <a:rPr lang="tr-TR" dirty="0"/>
              <a:t>malların veya yükün, belirli bir bedel karşılığında ve taraflarca kabul edilen şartların </a:t>
            </a:r>
            <a:r>
              <a:rPr lang="tr-TR" dirty="0" smtClean="0"/>
              <a:t>da yerine </a:t>
            </a:r>
            <a:r>
              <a:rPr lang="tr-TR" dirty="0"/>
              <a:t>getirilmesini zorunlu kılacak şekilde taşıma </a:t>
            </a:r>
            <a:r>
              <a:rPr lang="tr-TR" dirty="0" smtClean="0"/>
              <a:t>işleminin </a:t>
            </a:r>
            <a:r>
              <a:rPr lang="tr-TR" dirty="0"/>
              <a:t>gerçekleştirilmesidir.</a:t>
            </a:r>
          </a:p>
        </p:txBody>
      </p:sp>
      <p:sp>
        <p:nvSpPr>
          <p:cNvPr id="2" name="Veri Yer Tutucusu 1"/>
          <p:cNvSpPr>
            <a:spLocks noGrp="1"/>
          </p:cNvSpPr>
          <p:nvPr>
            <p:ph type="dt" sz="half" idx="10"/>
          </p:nvPr>
        </p:nvSpPr>
        <p:spPr/>
        <p:txBody>
          <a:bodyPr/>
          <a:lstStyle/>
          <a:p>
            <a:fld id="{F484C694-4342-4FC1-8EBE-01A82661356E}"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62</a:t>
            </a:fld>
            <a:endParaRPr lang="tr-TR"/>
          </a:p>
        </p:txBody>
      </p:sp>
    </p:spTree>
    <p:extLst>
      <p:ext uri="{BB962C8B-B14F-4D97-AF65-F5344CB8AC3E}">
        <p14:creationId xmlns:p14="http://schemas.microsoft.com/office/powerpoint/2010/main" val="12660940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404664"/>
            <a:ext cx="8435280" cy="5721499"/>
          </a:xfrm>
          <a:blipFill>
            <a:blip r:embed="rId2"/>
            <a:tile tx="0" ty="0" sx="100000" sy="100000" flip="none" algn="tl"/>
          </a:blipFill>
        </p:spPr>
        <p:txBody>
          <a:bodyPr/>
          <a:lstStyle/>
          <a:p>
            <a:pPr algn="ctr"/>
            <a:r>
              <a:rPr lang="tr-TR" dirty="0">
                <a:solidFill>
                  <a:srgbClr val="FF0000"/>
                </a:solidFill>
              </a:rPr>
              <a:t>Aktarma </a:t>
            </a:r>
            <a:r>
              <a:rPr lang="tr-TR" dirty="0" smtClean="0">
                <a:solidFill>
                  <a:srgbClr val="FF0000"/>
                </a:solidFill>
              </a:rPr>
              <a:t>Merkezi</a:t>
            </a:r>
            <a:r>
              <a:rPr lang="tr-TR" dirty="0" smtClean="0"/>
              <a:t>;</a:t>
            </a:r>
          </a:p>
          <a:p>
            <a:pPr marL="0" indent="0">
              <a:buNone/>
            </a:pPr>
            <a:r>
              <a:rPr lang="tr-TR" dirty="0" smtClean="0"/>
              <a:t>.Gelen </a:t>
            </a:r>
            <a:r>
              <a:rPr lang="tr-TR" dirty="0"/>
              <a:t>yük/kargoların </a:t>
            </a:r>
            <a:r>
              <a:rPr lang="tr-TR" dirty="0">
                <a:solidFill>
                  <a:srgbClr val="00B050"/>
                </a:solidFill>
              </a:rPr>
              <a:t>indirildiği</a:t>
            </a:r>
            <a:r>
              <a:rPr lang="tr-TR" dirty="0" smtClean="0"/>
              <a:t>,</a:t>
            </a:r>
          </a:p>
          <a:p>
            <a:pPr marL="0" indent="0">
              <a:buNone/>
            </a:pPr>
            <a:r>
              <a:rPr lang="tr-TR" dirty="0" smtClean="0"/>
              <a:t> .varış </a:t>
            </a:r>
            <a:r>
              <a:rPr lang="tr-TR" dirty="0"/>
              <a:t>noktasına göre gidenlerin </a:t>
            </a:r>
            <a:r>
              <a:rPr lang="tr-TR" dirty="0">
                <a:solidFill>
                  <a:srgbClr val="00B050"/>
                </a:solidFill>
              </a:rPr>
              <a:t>yüklendiği</a:t>
            </a:r>
            <a:r>
              <a:rPr lang="tr-TR" dirty="0" smtClean="0"/>
              <a:t>,</a:t>
            </a:r>
          </a:p>
          <a:p>
            <a:pPr marL="0" indent="0">
              <a:buNone/>
            </a:pPr>
            <a:r>
              <a:rPr lang="tr-TR" dirty="0" smtClean="0"/>
              <a:t> .gün </a:t>
            </a:r>
            <a:r>
              <a:rPr lang="tr-TR" dirty="0"/>
              <a:t>içinde kargoların kısa zaman aralıkları ile </a:t>
            </a:r>
            <a:r>
              <a:rPr lang="tr-TR" dirty="0">
                <a:solidFill>
                  <a:srgbClr val="00B050"/>
                </a:solidFill>
              </a:rPr>
              <a:t>saklandığı</a:t>
            </a:r>
            <a:r>
              <a:rPr lang="tr-TR" dirty="0" smtClean="0"/>
              <a:t>, </a:t>
            </a:r>
          </a:p>
          <a:p>
            <a:pPr marL="0" indent="0">
              <a:buNone/>
            </a:pPr>
            <a:r>
              <a:rPr lang="tr-TR" dirty="0" smtClean="0"/>
              <a:t>araçlar arası yük kargo transferlerinin </a:t>
            </a:r>
            <a:r>
              <a:rPr lang="tr-TR" dirty="0"/>
              <a:t>yapıldığı </a:t>
            </a:r>
            <a:r>
              <a:rPr lang="tr-TR" dirty="0">
                <a:solidFill>
                  <a:srgbClr val="0070C0"/>
                </a:solidFill>
              </a:rPr>
              <a:t>bölgesel işlem merkezleridir</a:t>
            </a:r>
          </a:p>
        </p:txBody>
      </p:sp>
      <p:sp>
        <p:nvSpPr>
          <p:cNvPr id="2" name="Veri Yer Tutucusu 1"/>
          <p:cNvSpPr>
            <a:spLocks noGrp="1"/>
          </p:cNvSpPr>
          <p:nvPr>
            <p:ph type="dt" sz="half" idx="10"/>
          </p:nvPr>
        </p:nvSpPr>
        <p:spPr/>
        <p:txBody>
          <a:bodyPr/>
          <a:lstStyle/>
          <a:p>
            <a:fld id="{EC1B5134-EB88-4665-86EB-98B161B346CC}"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63</a:t>
            </a:fld>
            <a:endParaRPr lang="tr-TR"/>
          </a:p>
        </p:txBody>
      </p:sp>
    </p:spTree>
    <p:extLst>
      <p:ext uri="{BB962C8B-B14F-4D97-AF65-F5344CB8AC3E}">
        <p14:creationId xmlns:p14="http://schemas.microsoft.com/office/powerpoint/2010/main" val="4037855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04664"/>
            <a:ext cx="9036496" cy="6453336"/>
          </a:xfrm>
        </p:spPr>
        <p:txBody>
          <a:bodyPr>
            <a:normAutofit/>
          </a:bodyPr>
          <a:lstStyle/>
          <a:p>
            <a:pPr algn="ctr"/>
            <a:r>
              <a:rPr lang="tr-TR" dirty="0" smtClean="0">
                <a:solidFill>
                  <a:srgbClr val="FF0000"/>
                </a:solidFill>
              </a:rPr>
              <a:t>Taşıma Sözleşmesi</a:t>
            </a:r>
            <a:r>
              <a:rPr lang="tr-TR" dirty="0" smtClean="0"/>
              <a:t>;</a:t>
            </a:r>
          </a:p>
          <a:p>
            <a:r>
              <a:rPr lang="tr-TR" dirty="0" smtClean="0"/>
              <a:t> </a:t>
            </a:r>
            <a:r>
              <a:rPr lang="tr-TR" u="sng" dirty="0" smtClean="0">
                <a:solidFill>
                  <a:srgbClr val="7030A0"/>
                </a:solidFill>
              </a:rPr>
              <a:t>INCOTERMS </a:t>
            </a:r>
            <a:r>
              <a:rPr lang="tr-TR" u="sng" dirty="0">
                <a:solidFill>
                  <a:srgbClr val="7030A0"/>
                </a:solidFill>
              </a:rPr>
              <a:t>kuralları </a:t>
            </a:r>
            <a:r>
              <a:rPr lang="tr-TR" u="sng" dirty="0" smtClean="0">
                <a:solidFill>
                  <a:srgbClr val="7030A0"/>
                </a:solidFill>
              </a:rPr>
              <a:t>çerçevesinde</a:t>
            </a:r>
            <a:r>
              <a:rPr lang="tr-TR" dirty="0" smtClean="0"/>
              <a:t>;</a:t>
            </a:r>
          </a:p>
          <a:p>
            <a:r>
              <a:rPr lang="tr-TR" dirty="0" smtClean="0"/>
              <a:t>Esasları belirlenmiş </a:t>
            </a:r>
            <a:r>
              <a:rPr lang="tr-TR" dirty="0"/>
              <a:t>şekilde, </a:t>
            </a:r>
            <a:r>
              <a:rPr lang="tr-TR" dirty="0">
                <a:solidFill>
                  <a:srgbClr val="00B050"/>
                </a:solidFill>
              </a:rPr>
              <a:t>taşıyıcı ve gönderici arasında yapılan taşıyıcının malı </a:t>
            </a:r>
            <a:r>
              <a:rPr lang="tr-TR" dirty="0" smtClean="0">
                <a:solidFill>
                  <a:srgbClr val="00B050"/>
                </a:solidFill>
              </a:rPr>
              <a:t>göndericinin belirlediği </a:t>
            </a:r>
            <a:r>
              <a:rPr lang="tr-TR" dirty="0">
                <a:solidFill>
                  <a:srgbClr val="00B050"/>
                </a:solidFill>
              </a:rPr>
              <a:t>esaslar ve </a:t>
            </a:r>
            <a:r>
              <a:rPr lang="tr-TR" dirty="0" smtClean="0">
                <a:solidFill>
                  <a:srgbClr val="00B050"/>
                </a:solidFill>
              </a:rPr>
              <a:t>U.A </a:t>
            </a:r>
            <a:r>
              <a:rPr lang="tr-TR" dirty="0">
                <a:solidFill>
                  <a:srgbClr val="00B050"/>
                </a:solidFill>
              </a:rPr>
              <a:t>taşıma kuralları çerçevesinde </a:t>
            </a:r>
            <a:r>
              <a:rPr lang="tr-TR" dirty="0" smtClean="0">
                <a:solidFill>
                  <a:srgbClr val="00B050"/>
                </a:solidFill>
              </a:rPr>
              <a:t>,</a:t>
            </a:r>
          </a:p>
          <a:p>
            <a:r>
              <a:rPr lang="tr-TR" dirty="0" smtClean="0">
                <a:solidFill>
                  <a:srgbClr val="FF0000"/>
                </a:solidFill>
              </a:rPr>
              <a:t>alıcıya ulaştırmasına karşılık </a:t>
            </a:r>
            <a:r>
              <a:rPr lang="tr-TR" dirty="0" smtClean="0">
                <a:solidFill>
                  <a:srgbClr val="00B050"/>
                </a:solidFill>
              </a:rPr>
              <a:t>taşıma bedelini isteme hakkını yasal zemine yerleştiren,</a:t>
            </a:r>
            <a:r>
              <a:rPr lang="tr-TR" dirty="0" smtClean="0"/>
              <a:t> </a:t>
            </a:r>
          </a:p>
          <a:p>
            <a:r>
              <a:rPr lang="tr-TR" u="sng" dirty="0" smtClean="0"/>
              <a:t>sorumlulukların </a:t>
            </a:r>
            <a:r>
              <a:rPr lang="tr-TR" u="sng" dirty="0"/>
              <a:t>yerine getirilmemesi </a:t>
            </a:r>
            <a:r>
              <a:rPr lang="tr-TR" u="sng" dirty="0" smtClean="0"/>
              <a:t>halinde ise </a:t>
            </a:r>
            <a:r>
              <a:rPr lang="tr-TR" dirty="0" smtClean="0">
                <a:solidFill>
                  <a:srgbClr val="FFC000"/>
                </a:solidFill>
              </a:rPr>
              <a:t>hukuki </a:t>
            </a:r>
            <a:r>
              <a:rPr lang="tr-TR" dirty="0">
                <a:solidFill>
                  <a:srgbClr val="FFC000"/>
                </a:solidFill>
              </a:rPr>
              <a:t>yönden çözüme dayanak teşkil eden</a:t>
            </a:r>
            <a:r>
              <a:rPr lang="tr-TR" dirty="0">
                <a:solidFill>
                  <a:srgbClr val="0070C0"/>
                </a:solidFill>
              </a:rPr>
              <a:t>, tarafları bağlayıcı yazılı </a:t>
            </a:r>
            <a:r>
              <a:rPr lang="tr-TR" dirty="0" smtClean="0">
                <a:solidFill>
                  <a:srgbClr val="0070C0"/>
                </a:solidFill>
              </a:rPr>
              <a:t>dokümandır.</a:t>
            </a:r>
            <a:endParaRPr lang="tr-TR" dirty="0">
              <a:solidFill>
                <a:srgbClr val="0070C0"/>
              </a:solidFill>
            </a:endParaRPr>
          </a:p>
          <a:p>
            <a:endParaRPr lang="tr-TR" dirty="0"/>
          </a:p>
        </p:txBody>
      </p:sp>
      <p:sp>
        <p:nvSpPr>
          <p:cNvPr id="2" name="Veri Yer Tutucusu 1"/>
          <p:cNvSpPr>
            <a:spLocks noGrp="1"/>
          </p:cNvSpPr>
          <p:nvPr>
            <p:ph type="dt" sz="half" idx="10"/>
          </p:nvPr>
        </p:nvSpPr>
        <p:spPr/>
        <p:txBody>
          <a:bodyPr/>
          <a:lstStyle/>
          <a:p>
            <a:fld id="{D94DF671-7A9E-4368-AC05-E2836E7F89BF}"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64</a:t>
            </a:fld>
            <a:endParaRPr lang="tr-TR"/>
          </a:p>
        </p:txBody>
      </p:sp>
    </p:spTree>
    <p:extLst>
      <p:ext uri="{BB962C8B-B14F-4D97-AF65-F5344CB8AC3E}">
        <p14:creationId xmlns:p14="http://schemas.microsoft.com/office/powerpoint/2010/main" val="409818851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ctr"/>
            <a:r>
              <a:rPr lang="tr-TR" dirty="0" smtClean="0">
                <a:solidFill>
                  <a:srgbClr val="FF0000"/>
                </a:solidFill>
              </a:rPr>
              <a:t>Gönderen</a:t>
            </a:r>
            <a:r>
              <a:rPr lang="tr-TR" dirty="0">
                <a:solidFill>
                  <a:srgbClr val="FF0000"/>
                </a:solidFill>
              </a:rPr>
              <a:t>; </a:t>
            </a:r>
            <a:endParaRPr lang="tr-TR" dirty="0" smtClean="0">
              <a:solidFill>
                <a:srgbClr val="FF0000"/>
              </a:solidFill>
            </a:endParaRPr>
          </a:p>
          <a:p>
            <a:r>
              <a:rPr lang="tr-TR" dirty="0" smtClean="0"/>
              <a:t>Eşyayı taşımacıya teslim eden, gönderileni ve taşınan yük ve taşıma şekli ile ilgili esasları belirleyen ,</a:t>
            </a:r>
            <a:r>
              <a:rPr lang="tr-TR" dirty="0" smtClean="0">
                <a:solidFill>
                  <a:schemeClr val="accent6">
                    <a:lumMod val="50000"/>
                  </a:schemeClr>
                </a:solidFill>
              </a:rPr>
              <a:t>taşıma sözleşmesini imzalayan taraftır. </a:t>
            </a:r>
            <a:endParaRPr lang="tr-TR" dirty="0">
              <a:solidFill>
                <a:schemeClr val="accent6">
                  <a:lumMod val="50000"/>
                </a:schemeClr>
              </a:solidFill>
            </a:endParaRPr>
          </a:p>
        </p:txBody>
      </p:sp>
      <p:sp>
        <p:nvSpPr>
          <p:cNvPr id="2" name="Veri Yer Tutucusu 1"/>
          <p:cNvSpPr>
            <a:spLocks noGrp="1"/>
          </p:cNvSpPr>
          <p:nvPr>
            <p:ph type="dt" sz="half" idx="10"/>
          </p:nvPr>
        </p:nvSpPr>
        <p:spPr/>
        <p:txBody>
          <a:bodyPr/>
          <a:lstStyle/>
          <a:p>
            <a:fld id="{7FE31AB6-91B0-4D7D-B989-2A08937F7ED3}"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65</a:t>
            </a:fld>
            <a:endParaRPr lang="tr-TR"/>
          </a:p>
        </p:txBody>
      </p:sp>
    </p:spTree>
    <p:extLst>
      <p:ext uri="{BB962C8B-B14F-4D97-AF65-F5344CB8AC3E}">
        <p14:creationId xmlns:p14="http://schemas.microsoft.com/office/powerpoint/2010/main" val="14265179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04664"/>
            <a:ext cx="8686800" cy="5721499"/>
          </a:xfrm>
        </p:spPr>
        <p:txBody>
          <a:bodyPr>
            <a:normAutofit/>
          </a:bodyPr>
          <a:lstStyle/>
          <a:p>
            <a:r>
              <a:rPr lang="tr-TR" dirty="0">
                <a:solidFill>
                  <a:srgbClr val="00B050"/>
                </a:solidFill>
              </a:rPr>
              <a:t>Gönderilen</a:t>
            </a:r>
            <a:r>
              <a:rPr lang="tr-TR" dirty="0"/>
              <a:t>; Taşıma belgelerinde adı, adresi ve diğer bilgileri alıcı olarak yer alan, taşınan eşyanın teslim edileceği kişidir.</a:t>
            </a:r>
          </a:p>
          <a:p>
            <a:endParaRPr lang="tr-TR" dirty="0"/>
          </a:p>
        </p:txBody>
      </p:sp>
      <p:sp>
        <p:nvSpPr>
          <p:cNvPr id="2" name="Veri Yer Tutucusu 1"/>
          <p:cNvSpPr>
            <a:spLocks noGrp="1"/>
          </p:cNvSpPr>
          <p:nvPr>
            <p:ph type="dt" sz="half" idx="10"/>
          </p:nvPr>
        </p:nvSpPr>
        <p:spPr/>
        <p:txBody>
          <a:bodyPr/>
          <a:lstStyle/>
          <a:p>
            <a:fld id="{34D32A07-FBCA-4EE2-8F78-15AD0610EC84}"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66</a:t>
            </a:fld>
            <a:endParaRPr lang="tr-TR"/>
          </a:p>
        </p:txBody>
      </p:sp>
    </p:spTree>
    <p:extLst>
      <p:ext uri="{BB962C8B-B14F-4D97-AF65-F5344CB8AC3E}">
        <p14:creationId xmlns:p14="http://schemas.microsoft.com/office/powerpoint/2010/main" val="5996813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8856984" cy="6480720"/>
          </a:xfrm>
          <a:solidFill>
            <a:srgbClr val="F8FF9F"/>
          </a:solidFill>
        </p:spPr>
        <p:txBody>
          <a:bodyPr>
            <a:normAutofit/>
          </a:bodyPr>
          <a:lstStyle/>
          <a:p>
            <a:pPr lvl="0" algn="ctr"/>
            <a:r>
              <a:rPr lang="tr-TR" sz="3600" b="1" dirty="0" err="1">
                <a:solidFill>
                  <a:srgbClr val="FF0000"/>
                </a:solidFill>
              </a:rPr>
              <a:t>Eşya,Yük</a:t>
            </a:r>
            <a:r>
              <a:rPr lang="tr-TR" sz="3600" b="1" dirty="0">
                <a:solidFill>
                  <a:srgbClr val="FF0000"/>
                </a:solidFill>
              </a:rPr>
              <a:t>;</a:t>
            </a:r>
            <a:r>
              <a:rPr lang="tr-TR" sz="2700" dirty="0">
                <a:solidFill>
                  <a:srgbClr val="FF0000"/>
                </a:solidFill>
              </a:rPr>
              <a:t> </a:t>
            </a:r>
            <a:endParaRPr lang="tr-TR" sz="2700" dirty="0" smtClean="0">
              <a:solidFill>
                <a:srgbClr val="FF0000"/>
              </a:solidFill>
            </a:endParaRPr>
          </a:p>
          <a:p>
            <a:pPr lvl="0"/>
            <a:r>
              <a:rPr lang="tr-TR" dirty="0" smtClean="0">
                <a:solidFill>
                  <a:prstClr val="black"/>
                </a:solidFill>
              </a:rPr>
              <a:t>İnsandan </a:t>
            </a:r>
            <a:r>
              <a:rPr lang="tr-TR" dirty="0">
                <a:solidFill>
                  <a:prstClr val="black"/>
                </a:solidFill>
              </a:rPr>
              <a:t>başka </a:t>
            </a:r>
            <a:r>
              <a:rPr lang="tr-TR" dirty="0" smtClean="0">
                <a:solidFill>
                  <a:prstClr val="black"/>
                </a:solidFill>
              </a:rPr>
              <a:t>taşınan </a:t>
            </a:r>
            <a:r>
              <a:rPr lang="tr-TR" dirty="0">
                <a:solidFill>
                  <a:prstClr val="black"/>
                </a:solidFill>
              </a:rPr>
              <a:t>her türlü canlı ya da cansız nesnedir. </a:t>
            </a:r>
            <a:endParaRPr lang="tr-TR" dirty="0" smtClean="0">
              <a:solidFill>
                <a:prstClr val="black"/>
              </a:solidFill>
            </a:endParaRPr>
          </a:p>
          <a:p>
            <a:pPr lvl="0"/>
            <a:r>
              <a:rPr lang="tr-TR" dirty="0" smtClean="0">
                <a:solidFill>
                  <a:prstClr val="black"/>
                </a:solidFill>
              </a:rPr>
              <a:t>Taşınan </a:t>
            </a:r>
            <a:r>
              <a:rPr lang="tr-TR" dirty="0">
                <a:solidFill>
                  <a:prstClr val="black"/>
                </a:solidFill>
              </a:rPr>
              <a:t>yükler, </a:t>
            </a:r>
            <a:endParaRPr lang="tr-TR" dirty="0" smtClean="0">
              <a:solidFill>
                <a:prstClr val="black"/>
              </a:solidFill>
            </a:endParaRPr>
          </a:p>
          <a:p>
            <a:pPr lvl="0"/>
            <a:r>
              <a:rPr lang="tr-TR" dirty="0" smtClean="0">
                <a:solidFill>
                  <a:srgbClr val="FF0000"/>
                </a:solidFill>
              </a:rPr>
              <a:t>1.GENEL </a:t>
            </a:r>
          </a:p>
          <a:p>
            <a:pPr lvl="0"/>
            <a:r>
              <a:rPr lang="tr-TR" dirty="0" smtClean="0">
                <a:solidFill>
                  <a:srgbClr val="7030A0"/>
                </a:solidFill>
              </a:rPr>
              <a:t>ve </a:t>
            </a:r>
          </a:p>
          <a:p>
            <a:pPr lvl="0"/>
            <a:r>
              <a:rPr lang="tr-TR" dirty="0" smtClean="0">
                <a:solidFill>
                  <a:srgbClr val="FF0000"/>
                </a:solidFill>
              </a:rPr>
              <a:t>2.ÖZELLİKLİ </a:t>
            </a:r>
          </a:p>
          <a:p>
            <a:pPr lvl="0"/>
            <a:r>
              <a:rPr lang="tr-TR" dirty="0" smtClean="0">
                <a:solidFill>
                  <a:srgbClr val="7030A0"/>
                </a:solidFill>
              </a:rPr>
              <a:t>olmak </a:t>
            </a:r>
            <a:r>
              <a:rPr lang="tr-TR" dirty="0">
                <a:solidFill>
                  <a:srgbClr val="7030A0"/>
                </a:solidFill>
              </a:rPr>
              <a:t>üzere </a:t>
            </a:r>
            <a:r>
              <a:rPr lang="tr-TR" dirty="0" smtClean="0">
                <a:solidFill>
                  <a:srgbClr val="7030A0"/>
                </a:solidFill>
              </a:rPr>
              <a:t>gruplandırılabilir.</a:t>
            </a:r>
          </a:p>
          <a:p>
            <a:endParaRPr lang="tr-TR" dirty="0"/>
          </a:p>
        </p:txBody>
      </p:sp>
      <p:sp>
        <p:nvSpPr>
          <p:cNvPr id="2" name="Veri Yer Tutucusu 1"/>
          <p:cNvSpPr>
            <a:spLocks noGrp="1"/>
          </p:cNvSpPr>
          <p:nvPr>
            <p:ph type="dt" sz="half" idx="10"/>
          </p:nvPr>
        </p:nvSpPr>
        <p:spPr/>
        <p:txBody>
          <a:bodyPr/>
          <a:lstStyle/>
          <a:p>
            <a:fld id="{DF18E94A-0D79-49F1-8D37-B83AEAF06878}"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67</a:t>
            </a:fld>
            <a:endParaRPr lang="tr-TR"/>
          </a:p>
        </p:txBody>
      </p:sp>
    </p:spTree>
    <p:extLst>
      <p:ext uri="{BB962C8B-B14F-4D97-AF65-F5344CB8AC3E}">
        <p14:creationId xmlns:p14="http://schemas.microsoft.com/office/powerpoint/2010/main" val="18663037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8856984" cy="6480720"/>
          </a:xfrm>
          <a:solidFill>
            <a:srgbClr val="F8FF9F"/>
          </a:solidFill>
        </p:spPr>
        <p:txBody>
          <a:bodyPr>
            <a:normAutofit/>
          </a:bodyPr>
          <a:lstStyle/>
          <a:p>
            <a:pPr lvl="0" algn="ctr"/>
            <a:r>
              <a:rPr lang="tr-TR" u="sng" dirty="0" smtClean="0">
                <a:solidFill>
                  <a:srgbClr val="FF0000"/>
                </a:solidFill>
              </a:rPr>
              <a:t>1. GENEL YÜK:</a:t>
            </a:r>
          </a:p>
          <a:p>
            <a:pPr lvl="0"/>
            <a:r>
              <a:rPr lang="tr-TR" u="sng" dirty="0" smtClean="0">
                <a:solidFill>
                  <a:prstClr val="black"/>
                </a:solidFill>
              </a:rPr>
              <a:t>Özel </a:t>
            </a:r>
            <a:r>
              <a:rPr lang="tr-TR" u="sng" dirty="0">
                <a:solidFill>
                  <a:prstClr val="black"/>
                </a:solidFill>
              </a:rPr>
              <a:t>taşıma ekipmanı ve aracı gerektirmeyen</a:t>
            </a:r>
            <a:r>
              <a:rPr lang="tr-TR" dirty="0">
                <a:solidFill>
                  <a:prstClr val="black"/>
                </a:solidFill>
              </a:rPr>
              <a:t>, taşıma sırasında </a:t>
            </a:r>
            <a:r>
              <a:rPr lang="tr-TR" dirty="0">
                <a:solidFill>
                  <a:srgbClr val="00B050"/>
                </a:solidFill>
              </a:rPr>
              <a:t>dışsal faktörlerden fazla etkilenmeyen yükler</a:t>
            </a:r>
            <a:r>
              <a:rPr lang="tr-TR" dirty="0">
                <a:solidFill>
                  <a:prstClr val="black"/>
                </a:solidFill>
              </a:rPr>
              <a:t>, “</a:t>
            </a:r>
            <a:r>
              <a:rPr lang="tr-TR" dirty="0">
                <a:solidFill>
                  <a:srgbClr val="FF0000"/>
                </a:solidFill>
              </a:rPr>
              <a:t>genel yük</a:t>
            </a:r>
            <a:r>
              <a:rPr lang="tr-TR" dirty="0">
                <a:solidFill>
                  <a:prstClr val="black"/>
                </a:solidFill>
              </a:rPr>
              <a:t>” olarak </a:t>
            </a:r>
            <a:r>
              <a:rPr lang="tr-TR" dirty="0" smtClean="0">
                <a:solidFill>
                  <a:prstClr val="black"/>
                </a:solidFill>
              </a:rPr>
              <a:t>değerlendirilir.</a:t>
            </a:r>
          </a:p>
          <a:p>
            <a:pPr lvl="0" algn="ctr"/>
            <a:r>
              <a:rPr lang="tr-TR" dirty="0" smtClean="0">
                <a:solidFill>
                  <a:srgbClr val="FF0000"/>
                </a:solidFill>
              </a:rPr>
              <a:t>2. ÖZELLİKLİ YÜK: </a:t>
            </a:r>
          </a:p>
          <a:p>
            <a:pPr lvl="0"/>
            <a:r>
              <a:rPr lang="tr-TR" dirty="0">
                <a:solidFill>
                  <a:prstClr val="black"/>
                </a:solidFill>
              </a:rPr>
              <a:t>T</a:t>
            </a:r>
            <a:r>
              <a:rPr lang="tr-TR" dirty="0" smtClean="0">
                <a:solidFill>
                  <a:prstClr val="black"/>
                </a:solidFill>
              </a:rPr>
              <a:t>aşıma </a:t>
            </a:r>
            <a:r>
              <a:rPr lang="tr-TR" dirty="0">
                <a:solidFill>
                  <a:prstClr val="black"/>
                </a:solidFill>
              </a:rPr>
              <a:t>sırasında ayrı bir </a:t>
            </a:r>
            <a:r>
              <a:rPr lang="tr-TR" u="sng" dirty="0">
                <a:solidFill>
                  <a:prstClr val="black"/>
                </a:solidFill>
              </a:rPr>
              <a:t>özen ve dikkat gerektiren</a:t>
            </a:r>
            <a:r>
              <a:rPr lang="tr-TR" dirty="0">
                <a:solidFill>
                  <a:prstClr val="black"/>
                </a:solidFill>
              </a:rPr>
              <a:t>, taşıma sırasında özel tasarlanmış araç ve ekipman gerektiren yükler ise “</a:t>
            </a:r>
            <a:r>
              <a:rPr lang="tr-TR" dirty="0">
                <a:solidFill>
                  <a:srgbClr val="FF0000"/>
                </a:solidFill>
              </a:rPr>
              <a:t>özellikli yük</a:t>
            </a:r>
            <a:r>
              <a:rPr lang="tr-TR" dirty="0">
                <a:solidFill>
                  <a:prstClr val="black"/>
                </a:solidFill>
              </a:rPr>
              <a:t>” olarak ifade edilebilir.</a:t>
            </a:r>
          </a:p>
          <a:p>
            <a:endParaRPr lang="tr-TR" dirty="0"/>
          </a:p>
        </p:txBody>
      </p:sp>
      <p:sp>
        <p:nvSpPr>
          <p:cNvPr id="2" name="Veri Yer Tutucusu 1"/>
          <p:cNvSpPr>
            <a:spLocks noGrp="1"/>
          </p:cNvSpPr>
          <p:nvPr>
            <p:ph type="dt" sz="half" idx="10"/>
          </p:nvPr>
        </p:nvSpPr>
        <p:spPr/>
        <p:txBody>
          <a:bodyPr/>
          <a:lstStyle/>
          <a:p>
            <a:fld id="{9B3A8B5D-F5BA-4B17-B602-A8D1EA6A1344}"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68</a:t>
            </a:fld>
            <a:endParaRPr lang="tr-TR"/>
          </a:p>
        </p:txBody>
      </p:sp>
    </p:spTree>
    <p:extLst>
      <p:ext uri="{BB962C8B-B14F-4D97-AF65-F5344CB8AC3E}">
        <p14:creationId xmlns:p14="http://schemas.microsoft.com/office/powerpoint/2010/main" val="390740633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332656"/>
            <a:ext cx="8435280" cy="5793507"/>
          </a:xfrm>
        </p:spPr>
        <p:txBody>
          <a:bodyPr>
            <a:normAutofit/>
          </a:bodyPr>
          <a:lstStyle/>
          <a:p>
            <a:pPr algn="ctr"/>
            <a:r>
              <a:rPr lang="tr-TR" b="1" i="1" dirty="0" smtClean="0">
                <a:solidFill>
                  <a:srgbClr val="FF0000"/>
                </a:solidFill>
              </a:rPr>
              <a:t>KARGO;</a:t>
            </a:r>
            <a:r>
              <a:rPr lang="tr-TR" b="1" dirty="0" smtClean="0">
                <a:solidFill>
                  <a:srgbClr val="FF0000"/>
                </a:solidFill>
              </a:rPr>
              <a:t> </a:t>
            </a:r>
          </a:p>
          <a:p>
            <a:r>
              <a:rPr lang="tr-TR" dirty="0" smtClean="0">
                <a:solidFill>
                  <a:srgbClr val="0070C0"/>
                </a:solidFill>
              </a:rPr>
              <a:t>Tek </a:t>
            </a:r>
            <a:r>
              <a:rPr lang="tr-TR" dirty="0">
                <a:solidFill>
                  <a:srgbClr val="0070C0"/>
                </a:solidFill>
              </a:rPr>
              <a:t>parçada en fazla yüz kilogramı geçmeyen</a:t>
            </a:r>
            <a:r>
              <a:rPr lang="tr-TR" dirty="0"/>
              <a:t>, </a:t>
            </a:r>
            <a:r>
              <a:rPr lang="tr-TR" dirty="0" smtClean="0">
                <a:solidFill>
                  <a:srgbClr val="00B050"/>
                </a:solidFill>
              </a:rPr>
              <a:t>genellikle </a:t>
            </a:r>
            <a:r>
              <a:rPr lang="tr-TR" dirty="0">
                <a:solidFill>
                  <a:srgbClr val="00B050"/>
                </a:solidFill>
              </a:rPr>
              <a:t>ambalaj </a:t>
            </a:r>
            <a:r>
              <a:rPr lang="tr-TR" dirty="0" smtClean="0">
                <a:solidFill>
                  <a:srgbClr val="00B050"/>
                </a:solidFill>
              </a:rPr>
              <a:t>ve kap içerisinde </a:t>
            </a:r>
            <a:r>
              <a:rPr lang="tr-TR" dirty="0">
                <a:solidFill>
                  <a:srgbClr val="00B050"/>
                </a:solidFill>
              </a:rPr>
              <a:t>olan </a:t>
            </a:r>
            <a:r>
              <a:rPr lang="tr-TR" dirty="0" smtClean="0">
                <a:solidFill>
                  <a:srgbClr val="00B050"/>
                </a:solidFill>
              </a:rPr>
              <a:t>küçük </a:t>
            </a:r>
            <a:r>
              <a:rPr lang="tr-TR" dirty="0">
                <a:solidFill>
                  <a:srgbClr val="00B050"/>
                </a:solidFill>
              </a:rPr>
              <a:t>boyutlu koli, sandık, paket </a:t>
            </a:r>
            <a:r>
              <a:rPr lang="tr-TR" dirty="0"/>
              <a:t>gibi eşyadır. </a:t>
            </a:r>
            <a:endParaRPr lang="tr-TR" dirty="0" smtClean="0"/>
          </a:p>
          <a:p>
            <a:r>
              <a:rPr lang="tr-TR" dirty="0" smtClean="0"/>
              <a:t>Kargo </a:t>
            </a:r>
            <a:r>
              <a:rPr lang="tr-TR" dirty="0"/>
              <a:t>ifadesi </a:t>
            </a:r>
            <a:r>
              <a:rPr lang="tr-TR" dirty="0">
                <a:solidFill>
                  <a:srgbClr val="FF0000"/>
                </a:solidFill>
              </a:rPr>
              <a:t>ağırlıklı olarak havayolu taşımacılığında </a:t>
            </a:r>
            <a:r>
              <a:rPr lang="tr-TR" dirty="0" smtClean="0">
                <a:solidFill>
                  <a:srgbClr val="FF0000"/>
                </a:solidFill>
              </a:rPr>
              <a:t>taşınan </a:t>
            </a:r>
            <a:r>
              <a:rPr lang="tr-TR" dirty="0">
                <a:solidFill>
                  <a:srgbClr val="FF0000"/>
                </a:solidFill>
              </a:rPr>
              <a:t>yük için </a:t>
            </a:r>
            <a:r>
              <a:rPr lang="tr-TR" dirty="0"/>
              <a:t>kullanılmakta­dır.</a:t>
            </a:r>
          </a:p>
          <a:p>
            <a:endParaRPr lang="tr-TR" dirty="0"/>
          </a:p>
        </p:txBody>
      </p:sp>
      <p:sp>
        <p:nvSpPr>
          <p:cNvPr id="2" name="Veri Yer Tutucusu 1"/>
          <p:cNvSpPr>
            <a:spLocks noGrp="1"/>
          </p:cNvSpPr>
          <p:nvPr>
            <p:ph type="dt" sz="half" idx="10"/>
          </p:nvPr>
        </p:nvSpPr>
        <p:spPr/>
        <p:txBody>
          <a:bodyPr/>
          <a:lstStyle/>
          <a:p>
            <a:fld id="{8D2EDA2C-A68B-4C0C-B972-B9BDEBAB8F48}"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69</a:t>
            </a:fld>
            <a:endParaRPr lang="tr-TR"/>
          </a:p>
        </p:txBody>
      </p:sp>
    </p:spTree>
    <p:extLst>
      <p:ext uri="{BB962C8B-B14F-4D97-AF65-F5344CB8AC3E}">
        <p14:creationId xmlns:p14="http://schemas.microsoft.com/office/powerpoint/2010/main" val="23639303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0"/>
            <a:ext cx="8435280" cy="1417638"/>
          </a:xfrm>
          <a:gradFill>
            <a:gsLst>
              <a:gs pos="0">
                <a:srgbClr val="DDEBCF"/>
              </a:gs>
              <a:gs pos="50000">
                <a:srgbClr val="9CB86E"/>
              </a:gs>
              <a:gs pos="100000">
                <a:srgbClr val="156B13"/>
              </a:gs>
            </a:gsLst>
            <a:lin ang="5400000" scaled="0"/>
          </a:gradFill>
        </p:spPr>
        <p:txBody>
          <a:bodyPr>
            <a:normAutofit/>
          </a:bodyPr>
          <a:lstStyle/>
          <a:p>
            <a:r>
              <a:rPr lang="tr-TR" dirty="0" smtClean="0">
                <a:solidFill>
                  <a:schemeClr val="tx1">
                    <a:lumMod val="95000"/>
                    <a:lumOff val="5000"/>
                  </a:schemeClr>
                </a:solidFill>
              </a:rPr>
              <a:t>LOJİSTİKTE </a:t>
            </a:r>
            <a:r>
              <a:rPr lang="tr-TR" dirty="0">
                <a:solidFill>
                  <a:schemeClr val="tx1">
                    <a:lumMod val="95000"/>
                    <a:lumOff val="5000"/>
                  </a:schemeClr>
                </a:solidFill>
              </a:rPr>
              <a:t>DIŞ KAYNAK </a:t>
            </a:r>
            <a:r>
              <a:rPr lang="tr-TR" dirty="0" smtClean="0">
                <a:solidFill>
                  <a:schemeClr val="tx1">
                    <a:lumMod val="95000"/>
                    <a:lumOff val="5000"/>
                  </a:schemeClr>
                </a:solidFill>
              </a:rPr>
              <a:t>KULLANIMI</a:t>
            </a:r>
            <a:endParaRPr lang="tr-TR" dirty="0">
              <a:solidFill>
                <a:schemeClr val="tx1">
                  <a:lumMod val="95000"/>
                  <a:lumOff val="5000"/>
                </a:schemeClr>
              </a:solidFill>
            </a:endParaRPr>
          </a:p>
        </p:txBody>
      </p:sp>
      <p:sp>
        <p:nvSpPr>
          <p:cNvPr id="3" name="İçerik Yer Tutucusu 2"/>
          <p:cNvSpPr>
            <a:spLocks noGrp="1"/>
          </p:cNvSpPr>
          <p:nvPr>
            <p:ph idx="1"/>
          </p:nvPr>
        </p:nvSpPr>
        <p:spPr>
          <a:xfrm>
            <a:off x="0" y="1600200"/>
            <a:ext cx="9036496" cy="5257800"/>
          </a:xfrm>
          <a:solidFill>
            <a:schemeClr val="bg1"/>
          </a:solidFill>
        </p:spPr>
        <p:txBody>
          <a:bodyPr>
            <a:normAutofit/>
          </a:bodyPr>
          <a:lstStyle/>
          <a:p>
            <a:r>
              <a:rPr lang="tr-TR" sz="4000" dirty="0">
                <a:solidFill>
                  <a:prstClr val="black">
                    <a:lumMod val="95000"/>
                    <a:lumOff val="5000"/>
                  </a:prstClr>
                </a:solidFill>
              </a:rPr>
              <a:t>(DKK) -</a:t>
            </a:r>
            <a:r>
              <a:rPr lang="tr-TR" sz="4000" dirty="0">
                <a:solidFill>
                  <a:srgbClr val="FF0000"/>
                </a:solidFill>
              </a:rPr>
              <a:t>OUTSOURCING</a:t>
            </a:r>
            <a:r>
              <a:rPr lang="tr-TR" sz="4000" dirty="0">
                <a:solidFill>
                  <a:prstClr val="black">
                    <a:lumMod val="95000"/>
                    <a:lumOff val="5000"/>
                  </a:prstClr>
                </a:solidFill>
              </a:rPr>
              <a:t> </a:t>
            </a:r>
            <a:endParaRPr lang="tr-TR" sz="4000" dirty="0" smtClean="0">
              <a:solidFill>
                <a:prstClr val="black">
                  <a:lumMod val="95000"/>
                  <a:lumOff val="5000"/>
                </a:prstClr>
              </a:solidFill>
            </a:endParaRPr>
          </a:p>
          <a:p>
            <a:r>
              <a:rPr lang="tr-TR" sz="16600" dirty="0" smtClean="0">
                <a:solidFill>
                  <a:prstClr val="black">
                    <a:lumMod val="95000"/>
                    <a:lumOff val="5000"/>
                  </a:prstClr>
                </a:solidFill>
              </a:rPr>
              <a:t>(</a:t>
            </a:r>
            <a:r>
              <a:rPr lang="tr-TR" sz="16600" dirty="0">
                <a:solidFill>
                  <a:prstClr val="black">
                    <a:lumMod val="95000"/>
                    <a:lumOff val="5000"/>
                  </a:prstClr>
                </a:solidFill>
              </a:rPr>
              <a:t>3 PL)</a:t>
            </a:r>
            <a:endParaRPr lang="tr-TR" sz="11500" dirty="0" smtClean="0"/>
          </a:p>
        </p:txBody>
      </p:sp>
      <p:sp>
        <p:nvSpPr>
          <p:cNvPr id="4" name="Veri Yer Tutucusu 3"/>
          <p:cNvSpPr>
            <a:spLocks noGrp="1"/>
          </p:cNvSpPr>
          <p:nvPr>
            <p:ph type="dt" sz="half" idx="10"/>
          </p:nvPr>
        </p:nvSpPr>
        <p:spPr/>
        <p:txBody>
          <a:bodyPr/>
          <a:lstStyle/>
          <a:p>
            <a:fld id="{F2839977-DDAB-4C76-92EA-7B36E2F825AD}"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7</a:t>
            </a:fld>
            <a:endParaRPr lang="tr-TR"/>
          </a:p>
        </p:txBody>
      </p:sp>
    </p:spTree>
    <p:extLst>
      <p:ext uri="{BB962C8B-B14F-4D97-AF65-F5344CB8AC3E}">
        <p14:creationId xmlns:p14="http://schemas.microsoft.com/office/powerpoint/2010/main" val="143635846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784976" cy="5721499"/>
          </a:xfrm>
        </p:spPr>
        <p:txBody>
          <a:bodyPr/>
          <a:lstStyle/>
          <a:p>
            <a:pPr lvl="0" algn="ctr"/>
            <a:r>
              <a:rPr lang="tr-TR" b="1" i="1" dirty="0" smtClean="0">
                <a:solidFill>
                  <a:srgbClr val="FF0000"/>
                </a:solidFill>
              </a:rPr>
              <a:t>DÜZENLİ SEFER;</a:t>
            </a:r>
            <a:r>
              <a:rPr lang="tr-TR" b="1" dirty="0" smtClean="0">
                <a:solidFill>
                  <a:srgbClr val="FF0000"/>
                </a:solidFill>
              </a:rPr>
              <a:t> </a:t>
            </a:r>
          </a:p>
          <a:p>
            <a:pPr lvl="0"/>
            <a:r>
              <a:rPr lang="tr-TR" dirty="0" smtClean="0">
                <a:solidFill>
                  <a:srgbClr val="7030A0"/>
                </a:solidFill>
              </a:rPr>
              <a:t>Belirli </a:t>
            </a:r>
            <a:r>
              <a:rPr lang="tr-TR" dirty="0">
                <a:solidFill>
                  <a:srgbClr val="7030A0"/>
                </a:solidFill>
              </a:rPr>
              <a:t>bir zaman ve ücret tarifesine göre</a:t>
            </a:r>
            <a:r>
              <a:rPr lang="tr-TR" dirty="0">
                <a:solidFill>
                  <a:prstClr val="black"/>
                </a:solidFill>
              </a:rPr>
              <a:t>, </a:t>
            </a:r>
            <a:endParaRPr lang="tr-TR" dirty="0" smtClean="0">
              <a:solidFill>
                <a:prstClr val="black"/>
              </a:solidFill>
            </a:endParaRPr>
          </a:p>
          <a:p>
            <a:pPr lvl="0"/>
            <a:r>
              <a:rPr lang="tr-TR" dirty="0" smtClean="0">
                <a:solidFill>
                  <a:schemeClr val="accent6">
                    <a:lumMod val="75000"/>
                  </a:schemeClr>
                </a:solidFill>
              </a:rPr>
              <a:t>tespit </a:t>
            </a:r>
            <a:r>
              <a:rPr lang="tr-TR" dirty="0">
                <a:solidFill>
                  <a:schemeClr val="accent6">
                    <a:lumMod val="75000"/>
                  </a:schemeClr>
                </a:solidFill>
              </a:rPr>
              <a:t>edilmiş bir yol güzergahı izlenerek</a:t>
            </a:r>
            <a:r>
              <a:rPr lang="tr-TR" dirty="0">
                <a:solidFill>
                  <a:prstClr val="black"/>
                </a:solidFill>
              </a:rPr>
              <a:t>, </a:t>
            </a:r>
            <a:r>
              <a:rPr lang="tr-TR" dirty="0">
                <a:solidFill>
                  <a:srgbClr val="00B050"/>
                </a:solidFill>
              </a:rPr>
              <a:t>önceden açıklanan yerleşim noktaları arasında yapılan </a:t>
            </a:r>
            <a:r>
              <a:rPr lang="tr-TR" dirty="0">
                <a:solidFill>
                  <a:prstClr val="black"/>
                </a:solidFill>
              </a:rPr>
              <a:t>taşımacılık şeklidir. </a:t>
            </a:r>
            <a:endParaRPr lang="tr-TR" dirty="0" smtClean="0">
              <a:solidFill>
                <a:prstClr val="black"/>
              </a:solidFill>
            </a:endParaRPr>
          </a:p>
          <a:p>
            <a:pPr lvl="0"/>
            <a:r>
              <a:rPr lang="tr-TR" u="sng" dirty="0" smtClean="0">
                <a:solidFill>
                  <a:prstClr val="black"/>
                </a:solidFill>
              </a:rPr>
              <a:t>Zaman </a:t>
            </a:r>
            <a:r>
              <a:rPr lang="tr-TR" u="sng" dirty="0">
                <a:solidFill>
                  <a:prstClr val="black"/>
                </a:solidFill>
              </a:rPr>
              <a:t>ve rotanın önceden bilinmesi nedeniyle özellikle </a:t>
            </a:r>
            <a:r>
              <a:rPr lang="tr-TR" u="sng" dirty="0">
                <a:solidFill>
                  <a:srgbClr val="00B0F0"/>
                </a:solidFill>
              </a:rPr>
              <a:t>işletmelerin tercih ettikleri taşıma şeklidir</a:t>
            </a:r>
            <a:r>
              <a:rPr lang="tr-TR" u="sng" dirty="0" smtClean="0">
                <a:solidFill>
                  <a:srgbClr val="00B0F0"/>
                </a:solidFill>
              </a:rPr>
              <a:t>.</a:t>
            </a:r>
            <a:endParaRPr lang="tr-TR" dirty="0"/>
          </a:p>
        </p:txBody>
      </p:sp>
      <p:sp>
        <p:nvSpPr>
          <p:cNvPr id="2" name="Veri Yer Tutucusu 1"/>
          <p:cNvSpPr>
            <a:spLocks noGrp="1"/>
          </p:cNvSpPr>
          <p:nvPr>
            <p:ph type="dt" sz="half" idx="10"/>
          </p:nvPr>
        </p:nvSpPr>
        <p:spPr/>
        <p:txBody>
          <a:bodyPr/>
          <a:lstStyle/>
          <a:p>
            <a:fld id="{48577BEE-0D31-4030-BDC7-9CC02F048F4B}"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70</a:t>
            </a:fld>
            <a:endParaRPr lang="tr-TR"/>
          </a:p>
        </p:txBody>
      </p:sp>
    </p:spTree>
    <p:extLst>
      <p:ext uri="{BB962C8B-B14F-4D97-AF65-F5344CB8AC3E}">
        <p14:creationId xmlns:p14="http://schemas.microsoft.com/office/powerpoint/2010/main" val="229634687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332656"/>
            <a:ext cx="8579296" cy="6192688"/>
          </a:xfrm>
        </p:spPr>
        <p:txBody>
          <a:bodyPr/>
          <a:lstStyle/>
          <a:p>
            <a:pPr algn="ctr"/>
            <a:r>
              <a:rPr lang="tr-TR" dirty="0" smtClean="0">
                <a:solidFill>
                  <a:srgbClr val="FF0000"/>
                </a:solidFill>
              </a:rPr>
              <a:t>NAVLUN;</a:t>
            </a:r>
          </a:p>
          <a:p>
            <a:r>
              <a:rPr lang="tr-TR" dirty="0" smtClean="0"/>
              <a:t>Denizyolu taşımacılığında  taşıma bedelidir.</a:t>
            </a:r>
          </a:p>
          <a:p>
            <a:endParaRPr lang="tr-TR" dirty="0" smtClean="0"/>
          </a:p>
          <a:p>
            <a:pPr algn="ctr"/>
            <a:r>
              <a:rPr lang="tr-TR" dirty="0" smtClean="0">
                <a:solidFill>
                  <a:srgbClr val="FF0000"/>
                </a:solidFill>
              </a:rPr>
              <a:t>HUB; </a:t>
            </a:r>
          </a:p>
          <a:p>
            <a:r>
              <a:rPr lang="tr-TR" dirty="0" smtClean="0"/>
              <a:t>Birden </a:t>
            </a:r>
            <a:r>
              <a:rPr lang="tr-TR" dirty="0"/>
              <a:t>fazla alıcı veya göndericinin gönderisinin tasnif edildiği, </a:t>
            </a:r>
            <a:r>
              <a:rPr lang="tr-TR" dirty="0" smtClean="0"/>
              <a:t>taşıma </a:t>
            </a:r>
            <a:r>
              <a:rPr lang="tr-TR" dirty="0" err="1" smtClean="0"/>
              <a:t>modları</a:t>
            </a:r>
            <a:r>
              <a:rPr lang="tr-TR" dirty="0" smtClean="0"/>
              <a:t> </a:t>
            </a:r>
            <a:r>
              <a:rPr lang="tr-TR" dirty="0"/>
              <a:t>arası aktarma </a:t>
            </a:r>
            <a:r>
              <a:rPr lang="tr-TR" dirty="0" smtClean="0"/>
              <a:t>merkezidir. </a:t>
            </a:r>
          </a:p>
          <a:p>
            <a:r>
              <a:rPr lang="tr-TR" dirty="0" smtClean="0"/>
              <a:t>Belirli </a:t>
            </a:r>
            <a:r>
              <a:rPr lang="tr-TR" dirty="0"/>
              <a:t>bir bölgenin yük toplama, </a:t>
            </a:r>
            <a:r>
              <a:rPr lang="tr-TR" dirty="0" smtClean="0"/>
              <a:t>sıralama</a:t>
            </a:r>
            <a:r>
              <a:rPr lang="tr-TR" dirty="0"/>
              <a:t>, aktarma ve dağıtım merkezi olarak da belirtilebilir</a:t>
            </a:r>
          </a:p>
        </p:txBody>
      </p:sp>
      <p:sp>
        <p:nvSpPr>
          <p:cNvPr id="2" name="Veri Yer Tutucusu 1"/>
          <p:cNvSpPr>
            <a:spLocks noGrp="1"/>
          </p:cNvSpPr>
          <p:nvPr>
            <p:ph type="dt" sz="half" idx="10"/>
          </p:nvPr>
        </p:nvSpPr>
        <p:spPr/>
        <p:txBody>
          <a:bodyPr/>
          <a:lstStyle/>
          <a:p>
            <a:fld id="{7EA4E8BB-2B59-4AF1-872F-9B5EA8029EDD}"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71</a:t>
            </a:fld>
            <a:endParaRPr lang="tr-TR"/>
          </a:p>
        </p:txBody>
      </p:sp>
    </p:spTree>
    <p:extLst>
      <p:ext uri="{BB962C8B-B14F-4D97-AF65-F5344CB8AC3E}">
        <p14:creationId xmlns:p14="http://schemas.microsoft.com/office/powerpoint/2010/main" val="28115202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02634"/>
          </a:xfrm>
          <a:solidFill>
            <a:srgbClr val="FFFF00"/>
          </a:solidFill>
        </p:spPr>
        <p:txBody>
          <a:bodyPr>
            <a:normAutofit/>
          </a:bodyPr>
          <a:lstStyle/>
          <a:p>
            <a:r>
              <a:rPr lang="tr-TR" dirty="0"/>
              <a:t>5.1.1.2.	Uluslararası Taşımada İş Akışı</a:t>
            </a:r>
          </a:p>
        </p:txBody>
      </p:sp>
      <p:sp>
        <p:nvSpPr>
          <p:cNvPr id="3" name="Veri Yer Tutucusu 2"/>
          <p:cNvSpPr>
            <a:spLocks noGrp="1"/>
          </p:cNvSpPr>
          <p:nvPr>
            <p:ph type="dt" sz="half" idx="10"/>
          </p:nvPr>
        </p:nvSpPr>
        <p:spPr/>
        <p:txBody>
          <a:bodyPr/>
          <a:lstStyle/>
          <a:p>
            <a:fld id="{51564EBD-4897-4AB4-8723-88F153649C41}"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72</a:t>
            </a:fld>
            <a:endParaRPr lang="tr-TR"/>
          </a:p>
        </p:txBody>
      </p:sp>
    </p:spTree>
    <p:extLst>
      <p:ext uri="{BB962C8B-B14F-4D97-AF65-F5344CB8AC3E}">
        <p14:creationId xmlns:p14="http://schemas.microsoft.com/office/powerpoint/2010/main" val="24755665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solidFill>
            <a:srgbClr val="FFFF00"/>
          </a:solidFill>
        </p:spPr>
        <p:txBody>
          <a:bodyPr>
            <a:normAutofit fontScale="90000"/>
          </a:bodyPr>
          <a:lstStyle/>
          <a:p>
            <a:r>
              <a:rPr lang="tr-TR" dirty="0"/>
              <a:t>5.1.1.2.	Uluslararası Taşımada İş Akışı</a:t>
            </a:r>
          </a:p>
        </p:txBody>
      </p:sp>
      <p:sp>
        <p:nvSpPr>
          <p:cNvPr id="3" name="İçerik Yer Tutucusu 2"/>
          <p:cNvSpPr>
            <a:spLocks noGrp="1"/>
          </p:cNvSpPr>
          <p:nvPr>
            <p:ph idx="1"/>
          </p:nvPr>
        </p:nvSpPr>
        <p:spPr>
          <a:xfrm>
            <a:off x="107504" y="1600200"/>
            <a:ext cx="8928992" cy="5257800"/>
          </a:xfrm>
          <a:solidFill>
            <a:schemeClr val="bg1"/>
          </a:solidFill>
        </p:spPr>
        <p:txBody>
          <a:bodyPr/>
          <a:lstStyle/>
          <a:p>
            <a:r>
              <a:rPr lang="tr-TR" dirty="0"/>
              <a:t>Taşıma süreci tek bir taşıma modu kullanılarak, tek bir taşıma aracı ve </a:t>
            </a:r>
            <a:r>
              <a:rPr lang="tr-TR" dirty="0" smtClean="0"/>
              <a:t>taşıma </a:t>
            </a:r>
            <a:r>
              <a:rPr lang="tr-TR" dirty="0"/>
              <a:t>kabı ile tamamlanabileceği gibi</a:t>
            </a:r>
            <a:r>
              <a:rPr lang="tr-TR" dirty="0" smtClean="0"/>
              <a:t>,</a:t>
            </a:r>
          </a:p>
          <a:p>
            <a:r>
              <a:rPr lang="tr-TR" dirty="0" smtClean="0"/>
              <a:t> </a:t>
            </a:r>
            <a:r>
              <a:rPr lang="tr-TR" dirty="0"/>
              <a:t>birçok değişkene bağlı olarak </a:t>
            </a:r>
            <a:r>
              <a:rPr lang="tr-TR" dirty="0" smtClean="0"/>
              <a:t>birden </a:t>
            </a:r>
            <a:r>
              <a:rPr lang="tr-TR" dirty="0"/>
              <a:t>fazla </a:t>
            </a:r>
            <a:r>
              <a:rPr lang="tr-TR" dirty="0" smtClean="0"/>
              <a:t>taşıma </a:t>
            </a:r>
            <a:r>
              <a:rPr lang="tr-TR" dirty="0"/>
              <a:t>modu, taşıma aracı ve taşıma kapları ile de yapılabilmektedir</a:t>
            </a:r>
            <a:r>
              <a:rPr lang="tr-TR" dirty="0" smtClean="0"/>
              <a:t>.</a:t>
            </a:r>
            <a:endParaRPr lang="tr-TR" dirty="0"/>
          </a:p>
        </p:txBody>
      </p:sp>
      <p:sp>
        <p:nvSpPr>
          <p:cNvPr id="4" name="Veri Yer Tutucusu 3"/>
          <p:cNvSpPr>
            <a:spLocks noGrp="1"/>
          </p:cNvSpPr>
          <p:nvPr>
            <p:ph type="dt" sz="half" idx="10"/>
          </p:nvPr>
        </p:nvSpPr>
        <p:spPr/>
        <p:txBody>
          <a:bodyPr/>
          <a:lstStyle/>
          <a:p>
            <a:fld id="{72CE688D-D11E-480D-8CA0-A94A905A624A}"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73</a:t>
            </a:fld>
            <a:endParaRPr lang="tr-TR"/>
          </a:p>
        </p:txBody>
      </p:sp>
    </p:spTree>
    <p:extLst>
      <p:ext uri="{BB962C8B-B14F-4D97-AF65-F5344CB8AC3E}">
        <p14:creationId xmlns:p14="http://schemas.microsoft.com/office/powerpoint/2010/main" val="378641082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9144000" cy="1143000"/>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a:normAutofit fontScale="90000"/>
          </a:bodyPr>
          <a:lstStyle/>
          <a:p>
            <a:pPr marL="342900" lvl="0" indent="-342900">
              <a:spcBef>
                <a:spcPct val="20000"/>
              </a:spcBef>
            </a:pPr>
            <a:r>
              <a:rPr lang="tr-TR" sz="3200" dirty="0" smtClean="0">
                <a:solidFill>
                  <a:srgbClr val="00B050"/>
                </a:solidFill>
              </a:rPr>
              <a:t/>
            </a:r>
            <a:br>
              <a:rPr lang="tr-TR" sz="3200" dirty="0" smtClean="0">
                <a:solidFill>
                  <a:srgbClr val="00B050"/>
                </a:solidFill>
              </a:rPr>
            </a:br>
            <a:r>
              <a:rPr lang="tr-TR" sz="3200" dirty="0" smtClean="0">
                <a:solidFill>
                  <a:srgbClr val="7030A0"/>
                </a:solidFill>
              </a:rPr>
              <a:t>U.A. taşıma </a:t>
            </a:r>
            <a:r>
              <a:rPr lang="tr-TR" sz="3200" dirty="0">
                <a:solidFill>
                  <a:srgbClr val="7030A0"/>
                </a:solidFill>
              </a:rPr>
              <a:t>faaliyetine ilişkin iş akışı özetlenecek	olursa;</a:t>
            </a:r>
            <a:br>
              <a:rPr lang="tr-TR" sz="3200" dirty="0">
                <a:solidFill>
                  <a:srgbClr val="7030A0"/>
                </a:solidFill>
              </a:rPr>
            </a:br>
            <a:endParaRPr lang="tr-TR" dirty="0">
              <a:solidFill>
                <a:srgbClr val="7030A0"/>
              </a:solidFill>
            </a:endParaRPr>
          </a:p>
        </p:txBody>
      </p:sp>
      <p:sp>
        <p:nvSpPr>
          <p:cNvPr id="3" name="İçerik Yer Tutucusu 2"/>
          <p:cNvSpPr>
            <a:spLocks noGrp="1"/>
          </p:cNvSpPr>
          <p:nvPr>
            <p:ph idx="1"/>
          </p:nvPr>
        </p:nvSpPr>
        <p:spPr>
          <a:xfrm>
            <a:off x="107504" y="1600200"/>
            <a:ext cx="8928992" cy="5069160"/>
          </a:xfrm>
          <a:solidFill>
            <a:schemeClr val="bg1"/>
          </a:solidFill>
        </p:spPr>
        <p:txBody>
          <a:bodyPr>
            <a:normAutofit/>
          </a:bodyPr>
          <a:lstStyle/>
          <a:p>
            <a:pPr algn="ctr"/>
            <a:r>
              <a:rPr lang="tr-TR" b="1" u="sng" dirty="0" smtClean="0">
                <a:solidFill>
                  <a:srgbClr val="00B050"/>
                </a:solidFill>
                <a:effectLst>
                  <a:outerShdw blurRad="38100" dist="38100" dir="2700000" algn="tl">
                    <a:srgbClr val="000000">
                      <a:alpha val="43137"/>
                    </a:srgbClr>
                  </a:outerShdw>
                </a:effectLst>
              </a:rPr>
              <a:t>1.</a:t>
            </a:r>
            <a:r>
              <a:rPr lang="tr-TR" b="1" i="1" u="sng" dirty="0" smtClean="0">
                <a:solidFill>
                  <a:srgbClr val="00B050"/>
                </a:solidFill>
                <a:effectLst>
                  <a:outerShdw blurRad="38100" dist="38100" dir="2700000" algn="tl">
                    <a:srgbClr val="000000">
                      <a:alpha val="43137"/>
                    </a:srgbClr>
                  </a:outerShdw>
                </a:effectLst>
              </a:rPr>
              <a:t> TAŞIYICI FİRMANIN BELİRLENMESİ</a:t>
            </a:r>
            <a:r>
              <a:rPr lang="tr-TR" b="1" i="1" u="sng" dirty="0" smtClean="0">
                <a:effectLst>
                  <a:outerShdw blurRad="38100" dist="38100" dir="2700000" algn="tl">
                    <a:srgbClr val="000000">
                      <a:alpha val="43137"/>
                    </a:srgbClr>
                  </a:outerShdw>
                </a:effectLst>
              </a:rPr>
              <a:t>;</a:t>
            </a:r>
          </a:p>
          <a:p>
            <a:r>
              <a:rPr lang="tr-TR" dirty="0" smtClean="0"/>
              <a:t>Taşıyıcı </a:t>
            </a:r>
            <a:r>
              <a:rPr lang="tr-TR" dirty="0"/>
              <a:t>firma ile ilgili araştırma yapılırken; </a:t>
            </a:r>
            <a:endParaRPr lang="tr-TR" dirty="0" smtClean="0"/>
          </a:p>
          <a:p>
            <a:r>
              <a:rPr lang="tr-TR" dirty="0" smtClean="0">
                <a:solidFill>
                  <a:schemeClr val="accent6">
                    <a:lumMod val="75000"/>
                  </a:schemeClr>
                </a:solidFill>
              </a:rPr>
              <a:t>taşınacak </a:t>
            </a:r>
            <a:r>
              <a:rPr lang="tr-TR" dirty="0">
                <a:solidFill>
                  <a:schemeClr val="accent6">
                    <a:lumMod val="75000"/>
                  </a:schemeClr>
                </a:solidFill>
              </a:rPr>
              <a:t>eşyanın özellikleri</a:t>
            </a:r>
            <a:r>
              <a:rPr lang="tr-TR" dirty="0"/>
              <a:t>, </a:t>
            </a:r>
            <a:endParaRPr lang="tr-TR" dirty="0" smtClean="0"/>
          </a:p>
          <a:p>
            <a:r>
              <a:rPr lang="tr-TR" dirty="0" smtClean="0">
                <a:solidFill>
                  <a:schemeClr val="accent6">
                    <a:lumMod val="75000"/>
                  </a:schemeClr>
                </a:solidFill>
              </a:rPr>
              <a:t>taşıyıcı </a:t>
            </a:r>
            <a:r>
              <a:rPr lang="tr-TR" dirty="0">
                <a:solidFill>
                  <a:schemeClr val="accent6">
                    <a:lumMod val="75000"/>
                  </a:schemeClr>
                </a:solidFill>
              </a:rPr>
              <a:t>firmanın alt yapı olanakları ve yurt dışı hizmet bağlantıları, </a:t>
            </a:r>
            <a:endParaRPr lang="tr-TR" dirty="0" smtClean="0">
              <a:solidFill>
                <a:schemeClr val="accent6">
                  <a:lumMod val="75000"/>
                </a:schemeClr>
              </a:solidFill>
            </a:endParaRPr>
          </a:p>
          <a:p>
            <a:r>
              <a:rPr lang="tr-TR" dirty="0" smtClean="0"/>
              <a:t>taşıma </a:t>
            </a:r>
            <a:r>
              <a:rPr lang="tr-TR" dirty="0"/>
              <a:t>sırasında </a:t>
            </a:r>
            <a:r>
              <a:rPr lang="tr-TR" dirty="0">
                <a:solidFill>
                  <a:schemeClr val="accent6">
                    <a:lumMod val="75000"/>
                  </a:schemeClr>
                </a:solidFill>
              </a:rPr>
              <a:t>izlenecek yol güzergahları</a:t>
            </a:r>
            <a:r>
              <a:rPr lang="tr-TR" dirty="0"/>
              <a:t>, </a:t>
            </a:r>
            <a:endParaRPr lang="tr-TR" dirty="0" smtClean="0"/>
          </a:p>
          <a:p>
            <a:r>
              <a:rPr lang="tr-TR" dirty="0" smtClean="0">
                <a:solidFill>
                  <a:schemeClr val="accent6">
                    <a:lumMod val="75000"/>
                  </a:schemeClr>
                </a:solidFill>
              </a:rPr>
              <a:t>transit </a:t>
            </a:r>
            <a:r>
              <a:rPr lang="tr-TR" dirty="0">
                <a:solidFill>
                  <a:schemeClr val="accent6">
                    <a:lumMod val="75000"/>
                  </a:schemeClr>
                </a:solidFill>
              </a:rPr>
              <a:t>geçiş ülkeleri ile varış ülkesinin özellikleri</a:t>
            </a:r>
            <a:r>
              <a:rPr lang="tr-TR" dirty="0"/>
              <a:t>, alıcının özel talepleri dikkate </a:t>
            </a:r>
            <a:r>
              <a:rPr lang="tr-TR" dirty="0" smtClean="0"/>
              <a:t>alınması gereklidir</a:t>
            </a:r>
            <a:r>
              <a:rPr lang="tr-TR" dirty="0"/>
              <a:t>.</a:t>
            </a:r>
          </a:p>
          <a:p>
            <a:endParaRPr lang="tr-TR" dirty="0"/>
          </a:p>
        </p:txBody>
      </p:sp>
      <p:sp>
        <p:nvSpPr>
          <p:cNvPr id="4" name="Veri Yer Tutucusu 3"/>
          <p:cNvSpPr>
            <a:spLocks noGrp="1"/>
          </p:cNvSpPr>
          <p:nvPr>
            <p:ph type="dt" sz="half" idx="10"/>
          </p:nvPr>
        </p:nvSpPr>
        <p:spPr/>
        <p:txBody>
          <a:bodyPr/>
          <a:lstStyle/>
          <a:p>
            <a:fld id="{B4C2DFFA-DDB9-4A24-8412-A5849A7A9F98}"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74</a:t>
            </a:fld>
            <a:endParaRPr lang="tr-TR"/>
          </a:p>
        </p:txBody>
      </p:sp>
    </p:spTree>
    <p:extLst>
      <p:ext uri="{BB962C8B-B14F-4D97-AF65-F5344CB8AC3E}">
        <p14:creationId xmlns:p14="http://schemas.microsoft.com/office/powerpoint/2010/main" val="13529181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16632"/>
            <a:ext cx="8579296" cy="6009531"/>
          </a:xfrm>
          <a:solidFill>
            <a:schemeClr val="bg1"/>
          </a:solidFill>
        </p:spPr>
        <p:txBody>
          <a:bodyPr>
            <a:normAutofit/>
          </a:bodyPr>
          <a:lstStyle/>
          <a:p>
            <a:endParaRPr lang="tr-TR" b="1" i="1" dirty="0" smtClean="0">
              <a:solidFill>
                <a:srgbClr val="00B050"/>
              </a:solidFill>
              <a:effectLst>
                <a:outerShdw blurRad="38100" dist="38100" dir="2700000" algn="tl">
                  <a:srgbClr val="000000">
                    <a:alpha val="43137"/>
                  </a:srgbClr>
                </a:outerShdw>
              </a:effectLst>
            </a:endParaRPr>
          </a:p>
          <a:p>
            <a:r>
              <a:rPr lang="tr-TR" b="1" i="1" dirty="0" smtClean="0">
                <a:solidFill>
                  <a:srgbClr val="00B050"/>
                </a:solidFill>
                <a:effectLst>
                  <a:outerShdw blurRad="38100" dist="38100" dir="2700000" algn="tl">
                    <a:srgbClr val="000000">
                      <a:alpha val="43137"/>
                    </a:srgbClr>
                  </a:outerShdw>
                </a:effectLst>
              </a:rPr>
              <a:t>2.TAŞIYICI FİRMA İLE SÖZLEŞMENİN YAPILMASI</a:t>
            </a:r>
            <a:r>
              <a:rPr lang="tr-TR" i="1" dirty="0" smtClean="0"/>
              <a:t>;</a:t>
            </a:r>
            <a:r>
              <a:rPr lang="tr-TR" dirty="0" smtClean="0"/>
              <a:t> </a:t>
            </a:r>
            <a:r>
              <a:rPr lang="tr-TR" dirty="0"/>
              <a:t>	</a:t>
            </a:r>
            <a:endParaRPr lang="tr-TR" i="1" dirty="0"/>
          </a:p>
          <a:p>
            <a:r>
              <a:rPr lang="tr-TR" dirty="0"/>
              <a:t>Taşıyıcı firma ile yapılan görüşmelerde sözlü ifade edilen konularda ve tarafların taahhütlerinde uzlaşılmasından sonra, karşılıklı sorumluluklar ve talepler ayrıntılı olarak açıklanarak, </a:t>
            </a:r>
            <a:r>
              <a:rPr lang="tr-TR" dirty="0">
                <a:solidFill>
                  <a:schemeClr val="accent6">
                    <a:lumMod val="75000"/>
                  </a:schemeClr>
                </a:solidFill>
              </a:rPr>
              <a:t>taşıma sözleşmesinin hazırlanması ve taraflarca imzalanması </a:t>
            </a:r>
            <a:r>
              <a:rPr lang="tr-TR" dirty="0"/>
              <a:t>gereklidir. </a:t>
            </a:r>
          </a:p>
        </p:txBody>
      </p:sp>
      <p:sp>
        <p:nvSpPr>
          <p:cNvPr id="2" name="Veri Yer Tutucusu 1"/>
          <p:cNvSpPr>
            <a:spLocks noGrp="1"/>
          </p:cNvSpPr>
          <p:nvPr>
            <p:ph type="dt" sz="half" idx="10"/>
          </p:nvPr>
        </p:nvSpPr>
        <p:spPr/>
        <p:txBody>
          <a:bodyPr/>
          <a:lstStyle/>
          <a:p>
            <a:fld id="{851641AB-F3DA-417F-937F-E5956C63005C}"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75</a:t>
            </a:fld>
            <a:endParaRPr lang="tr-TR"/>
          </a:p>
        </p:txBody>
      </p:sp>
    </p:spTree>
    <p:extLst>
      <p:ext uri="{BB962C8B-B14F-4D97-AF65-F5344CB8AC3E}">
        <p14:creationId xmlns:p14="http://schemas.microsoft.com/office/powerpoint/2010/main" val="248117333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260648"/>
            <a:ext cx="8856984" cy="5865515"/>
          </a:xfrm>
        </p:spPr>
        <p:txBody>
          <a:bodyPr/>
          <a:lstStyle/>
          <a:p>
            <a:endParaRPr lang="tr-TR" b="1" i="1" dirty="0" smtClean="0">
              <a:solidFill>
                <a:srgbClr val="00B050"/>
              </a:solidFill>
            </a:endParaRPr>
          </a:p>
          <a:p>
            <a:r>
              <a:rPr lang="tr-TR" b="1" i="1" dirty="0" smtClean="0">
                <a:solidFill>
                  <a:srgbClr val="00B050"/>
                </a:solidFill>
              </a:rPr>
              <a:t>3.EŞYANIN</a:t>
            </a:r>
            <a:r>
              <a:rPr lang="tr-TR" b="1" dirty="0" smtClean="0">
                <a:solidFill>
                  <a:srgbClr val="00B050"/>
                </a:solidFill>
              </a:rPr>
              <a:t> / </a:t>
            </a:r>
            <a:r>
              <a:rPr lang="tr-TR" b="1" i="1" dirty="0" smtClean="0">
                <a:solidFill>
                  <a:srgbClr val="00B050"/>
                </a:solidFill>
              </a:rPr>
              <a:t>YÜKÜN TAŞIYICIYA TESLİM EDİLMESİ</a:t>
            </a:r>
            <a:r>
              <a:rPr lang="tr-TR" b="1" i="1" dirty="0" smtClean="0"/>
              <a:t>;</a:t>
            </a:r>
          </a:p>
          <a:p>
            <a:endParaRPr lang="tr-TR" dirty="0" smtClean="0"/>
          </a:p>
          <a:p>
            <a:r>
              <a:rPr lang="tr-TR" dirty="0" smtClean="0"/>
              <a:t>Üretimi </a:t>
            </a:r>
            <a:r>
              <a:rPr lang="tr-TR" dirty="0"/>
              <a:t>tamamlanmış ve taşımaya uygun hale getirilmiş eşyanın taşıma işini üstlenen firmaya, yapılan sözleşme taahhütleri çerçevesinde teslim edilmesi aşamasıdır.</a:t>
            </a:r>
          </a:p>
          <a:p>
            <a:endParaRPr lang="tr-TR" dirty="0"/>
          </a:p>
        </p:txBody>
      </p:sp>
      <p:sp>
        <p:nvSpPr>
          <p:cNvPr id="2" name="Veri Yer Tutucusu 1"/>
          <p:cNvSpPr>
            <a:spLocks noGrp="1"/>
          </p:cNvSpPr>
          <p:nvPr>
            <p:ph type="dt" sz="half" idx="10"/>
          </p:nvPr>
        </p:nvSpPr>
        <p:spPr/>
        <p:txBody>
          <a:bodyPr/>
          <a:lstStyle/>
          <a:p>
            <a:fld id="{E699BE65-673A-41B9-ABC9-23F402CDA2A8}"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76</a:t>
            </a:fld>
            <a:endParaRPr lang="tr-TR"/>
          </a:p>
        </p:txBody>
      </p:sp>
    </p:spTree>
    <p:extLst>
      <p:ext uri="{BB962C8B-B14F-4D97-AF65-F5344CB8AC3E}">
        <p14:creationId xmlns:p14="http://schemas.microsoft.com/office/powerpoint/2010/main" val="47406429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260648"/>
            <a:ext cx="8712968" cy="6480720"/>
          </a:xfrm>
        </p:spPr>
        <p:txBody>
          <a:bodyPr>
            <a:normAutofit/>
          </a:bodyPr>
          <a:lstStyle/>
          <a:p>
            <a:r>
              <a:rPr lang="tr-TR" b="1" dirty="0" smtClean="0">
                <a:solidFill>
                  <a:srgbClr val="00B050"/>
                </a:solidFill>
                <a:effectLst>
                  <a:outerShdw blurRad="38100" dist="38100" dir="2700000" algn="tl">
                    <a:srgbClr val="000000">
                      <a:alpha val="43137"/>
                    </a:srgbClr>
                  </a:outerShdw>
                </a:effectLst>
              </a:rPr>
              <a:t>4.BELGE VE EVRAKLARIN HAZIRLANMASI</a:t>
            </a:r>
            <a:r>
              <a:rPr lang="tr-TR" b="1" u="sng" dirty="0" smtClean="0">
                <a:effectLst>
                  <a:outerShdw blurRad="38100" dist="38100" dir="2700000" algn="tl">
                    <a:srgbClr val="000000">
                      <a:alpha val="43137"/>
                    </a:srgbClr>
                  </a:outerShdw>
                </a:effectLst>
              </a:rPr>
              <a:t>:</a:t>
            </a:r>
            <a:endParaRPr lang="tr-TR" b="1" dirty="0" smtClean="0">
              <a:effectLst>
                <a:outerShdw blurRad="38100" dist="38100" dir="2700000" algn="tl">
                  <a:srgbClr val="000000">
                    <a:alpha val="43137"/>
                  </a:srgbClr>
                </a:outerShdw>
              </a:effectLst>
            </a:endParaRPr>
          </a:p>
          <a:p>
            <a:r>
              <a:rPr lang="tr-TR" dirty="0" smtClean="0"/>
              <a:t>Taşıyıcı </a:t>
            </a:r>
            <a:r>
              <a:rPr lang="tr-TR" dirty="0"/>
              <a:t>firma tarafından malların taşınmak üzere teslim alındığının </a:t>
            </a:r>
            <a:r>
              <a:rPr lang="tr-TR" dirty="0" smtClean="0"/>
              <a:t>kanıtlayıcısı </a:t>
            </a:r>
            <a:r>
              <a:rPr lang="tr-TR" dirty="0"/>
              <a:t>olan belgelerin göndericiye verilmesi ile taşıma işinin resmiyeti tesis edilmiş olmaktadır. </a:t>
            </a:r>
            <a:endParaRPr lang="tr-TR" dirty="0" smtClean="0"/>
          </a:p>
        </p:txBody>
      </p:sp>
      <p:sp>
        <p:nvSpPr>
          <p:cNvPr id="2" name="Veri Yer Tutucusu 1"/>
          <p:cNvSpPr>
            <a:spLocks noGrp="1"/>
          </p:cNvSpPr>
          <p:nvPr>
            <p:ph type="dt" sz="half" idx="10"/>
          </p:nvPr>
        </p:nvSpPr>
        <p:spPr/>
        <p:txBody>
          <a:bodyPr/>
          <a:lstStyle/>
          <a:p>
            <a:fld id="{C15C9C2A-4E27-4AD6-92F2-0FC26EDCC1C0}"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77</a:t>
            </a:fld>
            <a:endParaRPr lang="tr-TR"/>
          </a:p>
        </p:txBody>
      </p:sp>
    </p:spTree>
    <p:extLst>
      <p:ext uri="{BB962C8B-B14F-4D97-AF65-F5344CB8AC3E}">
        <p14:creationId xmlns:p14="http://schemas.microsoft.com/office/powerpoint/2010/main" val="83158812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404664"/>
            <a:ext cx="8856984" cy="5721499"/>
          </a:xfrm>
        </p:spPr>
        <p:txBody>
          <a:bodyPr/>
          <a:lstStyle/>
          <a:p>
            <a:r>
              <a:rPr lang="tr-TR" b="1" i="1" dirty="0" smtClean="0">
                <a:solidFill>
                  <a:srgbClr val="00B050"/>
                </a:solidFill>
                <a:effectLst>
                  <a:outerShdw blurRad="38100" dist="38100" dir="2700000" algn="tl">
                    <a:srgbClr val="000000">
                      <a:alpha val="43137"/>
                    </a:srgbClr>
                  </a:outerShdw>
                </a:effectLst>
              </a:rPr>
              <a:t>5.TAŞIYICININ SORUMLULUKLARINI YERİNE GETİRMESİ</a:t>
            </a:r>
            <a:r>
              <a:rPr lang="tr-TR" b="1" i="1" dirty="0" smtClean="0">
                <a:effectLst>
                  <a:outerShdw blurRad="38100" dist="38100" dir="2700000" algn="tl">
                    <a:srgbClr val="000000">
                      <a:alpha val="43137"/>
                    </a:srgbClr>
                  </a:outerShdw>
                </a:effectLst>
              </a:rPr>
              <a:t>;</a:t>
            </a:r>
          </a:p>
          <a:p>
            <a:r>
              <a:rPr lang="tr-TR" dirty="0" smtClean="0"/>
              <a:t>Taşıyıcı </a:t>
            </a:r>
            <a:r>
              <a:rPr lang="tr-TR" dirty="0"/>
              <a:t>firmanın uluslararası anlaşmalar ve ulusal mevzuat hükümlerine </a:t>
            </a:r>
            <a:r>
              <a:rPr lang="tr-TR" dirty="0" smtClean="0"/>
              <a:t>uygun hareket </a:t>
            </a:r>
            <a:r>
              <a:rPr lang="tr-TR" dirty="0"/>
              <a:t>ederek ve sözleşme ile de yaptırıma bağlanmış tüm yükümlü­lüklerini </a:t>
            </a:r>
            <a:r>
              <a:rPr lang="tr-TR" dirty="0" smtClean="0"/>
              <a:t>yerine </a:t>
            </a:r>
            <a:r>
              <a:rPr lang="tr-TR" dirty="0"/>
              <a:t>getirerek, taşıma fiilini sorunsuz tamamlamasıdır</a:t>
            </a:r>
          </a:p>
        </p:txBody>
      </p:sp>
      <p:sp>
        <p:nvSpPr>
          <p:cNvPr id="2" name="Veri Yer Tutucusu 1"/>
          <p:cNvSpPr>
            <a:spLocks noGrp="1"/>
          </p:cNvSpPr>
          <p:nvPr>
            <p:ph type="dt" sz="half" idx="10"/>
          </p:nvPr>
        </p:nvSpPr>
        <p:spPr/>
        <p:txBody>
          <a:bodyPr/>
          <a:lstStyle/>
          <a:p>
            <a:fld id="{B6C54F80-8F75-4391-9938-C3290EB477E6}"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78</a:t>
            </a:fld>
            <a:endParaRPr lang="tr-TR"/>
          </a:p>
        </p:txBody>
      </p:sp>
    </p:spTree>
    <p:extLst>
      <p:ext uri="{BB962C8B-B14F-4D97-AF65-F5344CB8AC3E}">
        <p14:creationId xmlns:p14="http://schemas.microsoft.com/office/powerpoint/2010/main" val="419481534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404664"/>
            <a:ext cx="8219256" cy="5721499"/>
          </a:xfrm>
        </p:spPr>
        <p:txBody>
          <a:bodyPr>
            <a:normAutofit/>
          </a:bodyPr>
          <a:lstStyle/>
          <a:p>
            <a:r>
              <a:rPr lang="tr-TR" b="1" i="1" dirty="0" smtClean="0">
                <a:solidFill>
                  <a:srgbClr val="00B050"/>
                </a:solidFill>
                <a:effectLst>
                  <a:outerShdw blurRad="38100" dist="38100" dir="2700000" algn="tl">
                    <a:srgbClr val="000000">
                      <a:alpha val="43137"/>
                    </a:srgbClr>
                  </a:outerShdw>
                </a:effectLst>
              </a:rPr>
              <a:t>6.EŞYANIN ALICIYA TESLİM EDİLMESİ</a:t>
            </a:r>
            <a:r>
              <a:rPr lang="tr-TR" b="1" i="1" dirty="0" smtClean="0">
                <a:effectLst>
                  <a:outerShdw blurRad="38100" dist="38100" dir="2700000" algn="tl">
                    <a:srgbClr val="000000">
                      <a:alpha val="43137"/>
                    </a:srgbClr>
                  </a:outerShdw>
                </a:effectLst>
              </a:rPr>
              <a:t>;</a:t>
            </a:r>
          </a:p>
          <a:p>
            <a:r>
              <a:rPr lang="tr-TR" dirty="0" smtClean="0"/>
              <a:t>Taşıyıcının </a:t>
            </a:r>
            <a:r>
              <a:rPr lang="tr-TR" dirty="0"/>
              <a:t>sorumluluğu, sözleşme ile belirlenmiş şartlara uygun olarak, </a:t>
            </a:r>
            <a:endParaRPr lang="tr-TR" dirty="0" smtClean="0"/>
          </a:p>
          <a:p>
            <a:r>
              <a:rPr lang="tr-TR" dirty="0" smtClean="0"/>
              <a:t>eşyanın </a:t>
            </a:r>
            <a:r>
              <a:rPr lang="tr-TR" dirty="0"/>
              <a:t>alıcıya zamanında, </a:t>
            </a:r>
            <a:endParaRPr lang="tr-TR" dirty="0" smtClean="0"/>
          </a:p>
          <a:p>
            <a:r>
              <a:rPr lang="tr-TR" dirty="0" smtClean="0"/>
              <a:t>istenilen yerde </a:t>
            </a:r>
          </a:p>
          <a:p>
            <a:r>
              <a:rPr lang="tr-TR" dirty="0" smtClean="0"/>
              <a:t>yüke </a:t>
            </a:r>
            <a:r>
              <a:rPr lang="tr-TR" dirty="0"/>
              <a:t>uygun taşıma koşullarını sağlayarak, </a:t>
            </a:r>
            <a:r>
              <a:rPr lang="tr-TR" dirty="0">
                <a:solidFill>
                  <a:srgbClr val="FF0000"/>
                </a:solidFill>
              </a:rPr>
              <a:t>hasarsız, kusursuz, teslim edilmesidir</a:t>
            </a:r>
            <a:r>
              <a:rPr lang="tr-TR" dirty="0" smtClean="0"/>
              <a:t>.</a:t>
            </a:r>
            <a:endParaRPr lang="tr-TR" dirty="0"/>
          </a:p>
        </p:txBody>
      </p:sp>
      <p:sp>
        <p:nvSpPr>
          <p:cNvPr id="2" name="Veri Yer Tutucusu 1"/>
          <p:cNvSpPr>
            <a:spLocks noGrp="1"/>
          </p:cNvSpPr>
          <p:nvPr>
            <p:ph type="dt" sz="half" idx="10"/>
          </p:nvPr>
        </p:nvSpPr>
        <p:spPr/>
        <p:txBody>
          <a:bodyPr/>
          <a:lstStyle/>
          <a:p>
            <a:fld id="{BF99F6AA-7872-4D8C-AEF9-4F1E8ECBBCC3}"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79</a:t>
            </a:fld>
            <a:endParaRPr lang="tr-TR"/>
          </a:p>
        </p:txBody>
      </p:sp>
    </p:spTree>
    <p:extLst>
      <p:ext uri="{BB962C8B-B14F-4D97-AF65-F5344CB8AC3E}">
        <p14:creationId xmlns:p14="http://schemas.microsoft.com/office/powerpoint/2010/main" val="29334249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036496" cy="6858000"/>
          </a:xfrm>
          <a:solidFill>
            <a:schemeClr val="bg1"/>
          </a:solidFill>
        </p:spPr>
        <p:txBody>
          <a:bodyPr>
            <a:normAutofit/>
          </a:bodyPr>
          <a:lstStyle/>
          <a:p>
            <a:r>
              <a:rPr lang="tr-TR" b="1" dirty="0"/>
              <a:t>Eğer bir işletme bağımsız olarak </a:t>
            </a:r>
            <a:r>
              <a:rPr lang="tr-TR" b="1" dirty="0" smtClean="0"/>
              <a:t> </a:t>
            </a:r>
            <a:r>
              <a:rPr lang="tr-TR" b="1" dirty="0"/>
              <a:t>lojistik faaliyetlerini </a:t>
            </a:r>
            <a:r>
              <a:rPr lang="tr-TR" b="1" dirty="0">
                <a:solidFill>
                  <a:srgbClr val="00B050"/>
                </a:solidFill>
              </a:rPr>
              <a:t>kendi </a:t>
            </a:r>
            <a:r>
              <a:rPr lang="tr-TR" b="1" dirty="0" smtClean="0">
                <a:solidFill>
                  <a:srgbClr val="00B050"/>
                </a:solidFill>
              </a:rPr>
              <a:t>bünyesinde </a:t>
            </a:r>
            <a:r>
              <a:rPr lang="tr-TR" b="1" dirty="0" smtClean="0"/>
              <a:t>gerçekleştirebiliyorsa</a:t>
            </a:r>
            <a:r>
              <a:rPr lang="tr-TR" dirty="0" smtClean="0"/>
              <a:t>;</a:t>
            </a:r>
          </a:p>
          <a:p>
            <a:r>
              <a:rPr lang="tr-TR" dirty="0" smtClean="0"/>
              <a:t> </a:t>
            </a:r>
            <a:r>
              <a:rPr lang="tr-TR" dirty="0"/>
              <a:t>bu durum </a:t>
            </a:r>
            <a:r>
              <a:rPr lang="tr-TR" dirty="0" smtClean="0">
                <a:solidFill>
                  <a:srgbClr val="FF0000"/>
                </a:solidFill>
              </a:rPr>
              <a:t>dikkatin </a:t>
            </a:r>
            <a:r>
              <a:rPr lang="tr-TR" dirty="0">
                <a:solidFill>
                  <a:srgbClr val="FF0000"/>
                </a:solidFill>
              </a:rPr>
              <a:t>büyük ölçekte </a:t>
            </a:r>
            <a:r>
              <a:rPr lang="tr-TR" u="sng" dirty="0">
                <a:solidFill>
                  <a:srgbClr val="7030A0"/>
                </a:solidFill>
              </a:rPr>
              <a:t>kendi öz </a:t>
            </a:r>
            <a:r>
              <a:rPr lang="tr-TR" u="sng" dirty="0" smtClean="0">
                <a:solidFill>
                  <a:srgbClr val="7030A0"/>
                </a:solidFill>
              </a:rPr>
              <a:t>yetkinliğinden  </a:t>
            </a:r>
            <a:r>
              <a:rPr lang="tr-TR" u="sng" dirty="0">
                <a:solidFill>
                  <a:srgbClr val="7030A0"/>
                </a:solidFill>
              </a:rPr>
              <a:t>ve gücünden başka yöne kaydırması anlamına gelmektedir. </a:t>
            </a:r>
            <a:endParaRPr lang="tr-TR" u="sng" dirty="0" smtClean="0">
              <a:solidFill>
                <a:srgbClr val="7030A0"/>
              </a:solidFill>
            </a:endParaRPr>
          </a:p>
          <a:p>
            <a:r>
              <a:rPr lang="tr-TR" dirty="0" smtClean="0"/>
              <a:t>Bununla birlikte</a:t>
            </a:r>
            <a:r>
              <a:rPr lang="tr-TR" dirty="0"/>
              <a:t>, eğer bir işletme, </a:t>
            </a:r>
            <a:r>
              <a:rPr lang="tr-TR" dirty="0">
                <a:solidFill>
                  <a:srgbClr val="00B0F0"/>
                </a:solidFill>
              </a:rPr>
              <a:t>depolama, envanter </a:t>
            </a:r>
            <a:r>
              <a:rPr lang="tr-TR" dirty="0" smtClean="0">
                <a:solidFill>
                  <a:srgbClr val="00B0F0"/>
                </a:solidFill>
              </a:rPr>
              <a:t>yönetimi </a:t>
            </a:r>
            <a:r>
              <a:rPr lang="tr-TR" dirty="0">
                <a:solidFill>
                  <a:srgbClr val="00B0F0"/>
                </a:solidFill>
              </a:rPr>
              <a:t>ya da dağıtım </a:t>
            </a:r>
            <a:r>
              <a:rPr lang="tr-TR" dirty="0" smtClean="0"/>
              <a:t>gibi </a:t>
            </a:r>
            <a:r>
              <a:rPr lang="tr-TR" dirty="0" smtClean="0">
                <a:solidFill>
                  <a:srgbClr val="00B0F0"/>
                </a:solidFill>
              </a:rPr>
              <a:t>ayrı </a:t>
            </a:r>
            <a:r>
              <a:rPr lang="tr-TR" dirty="0">
                <a:solidFill>
                  <a:srgbClr val="00B0F0"/>
                </a:solidFill>
              </a:rPr>
              <a:t>uzmanlık faaliyetlerini </a:t>
            </a:r>
            <a:r>
              <a:rPr lang="tr-TR" dirty="0"/>
              <a:t>dış kaynak </a:t>
            </a:r>
            <a:r>
              <a:rPr lang="tr-TR" dirty="0" smtClean="0"/>
              <a:t>kullanımı (DKK)yoluyla gerçekleştirebiliyorsa</a:t>
            </a:r>
            <a:r>
              <a:rPr lang="tr-TR" dirty="0"/>
              <a:t>, </a:t>
            </a:r>
            <a:endParaRPr lang="tr-TR" dirty="0" smtClean="0"/>
          </a:p>
          <a:p>
            <a:r>
              <a:rPr lang="tr-TR" b="1" u="sng" dirty="0" smtClean="0">
                <a:solidFill>
                  <a:schemeClr val="accent2">
                    <a:lumMod val="75000"/>
                  </a:schemeClr>
                </a:solidFill>
              </a:rPr>
              <a:t>diğer öncelikli faaliyetlerine </a:t>
            </a:r>
            <a:r>
              <a:rPr lang="tr-TR" b="1" u="sng" dirty="0">
                <a:solidFill>
                  <a:schemeClr val="accent2">
                    <a:lumMod val="75000"/>
                  </a:schemeClr>
                </a:solidFill>
              </a:rPr>
              <a:t>odaklanması daha kolay olabilmekte, iş verimliliği </a:t>
            </a:r>
            <a:r>
              <a:rPr lang="tr-TR" b="1" u="sng" dirty="0" smtClean="0">
                <a:solidFill>
                  <a:schemeClr val="accent2">
                    <a:lumMod val="75000"/>
                  </a:schemeClr>
                </a:solidFill>
              </a:rPr>
              <a:t>yükselebilmektedir</a:t>
            </a:r>
            <a:r>
              <a:rPr lang="tr-TR" dirty="0"/>
              <a:t>.</a:t>
            </a:r>
          </a:p>
        </p:txBody>
      </p:sp>
      <p:sp>
        <p:nvSpPr>
          <p:cNvPr id="2" name="Veri Yer Tutucusu 1"/>
          <p:cNvSpPr>
            <a:spLocks noGrp="1"/>
          </p:cNvSpPr>
          <p:nvPr>
            <p:ph type="dt" sz="half" idx="10"/>
          </p:nvPr>
        </p:nvSpPr>
        <p:spPr/>
        <p:txBody>
          <a:bodyPr/>
          <a:lstStyle/>
          <a:p>
            <a:fld id="{BC56759E-00C1-4D87-9625-176FBD10F075}"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8</a:t>
            </a:fld>
            <a:endParaRPr lang="tr-TR"/>
          </a:p>
        </p:txBody>
      </p:sp>
    </p:spTree>
    <p:extLst>
      <p:ext uri="{BB962C8B-B14F-4D97-AF65-F5344CB8AC3E}">
        <p14:creationId xmlns:p14="http://schemas.microsoft.com/office/powerpoint/2010/main" val="63610790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00034" y="274638"/>
            <a:ext cx="8186766" cy="6322714"/>
          </a:xfrm>
          <a:solidFill>
            <a:schemeClr val="accent6">
              <a:lumMod val="60000"/>
              <a:lumOff val="40000"/>
            </a:schemeClr>
          </a:solidFill>
        </p:spPr>
        <p:txBody>
          <a:bodyPr>
            <a:normAutofit/>
          </a:bodyPr>
          <a:lstStyle/>
          <a:p>
            <a:r>
              <a:rPr lang="tr-TR" sz="4800" dirty="0" smtClean="0"/>
              <a:t>5.1.3.1.</a:t>
            </a:r>
            <a:br>
              <a:rPr lang="tr-TR" sz="4800" dirty="0" smtClean="0"/>
            </a:br>
            <a:r>
              <a:rPr lang="tr-TR" sz="4800" dirty="0" smtClean="0"/>
              <a:t>	TAŞIMA SÖZLEŞMELERİ VE İÇERİĞİ</a:t>
            </a:r>
            <a:endParaRPr lang="tr-TR" sz="4800" dirty="0"/>
          </a:p>
        </p:txBody>
      </p:sp>
      <p:sp>
        <p:nvSpPr>
          <p:cNvPr id="3" name="Veri Yer Tutucusu 2"/>
          <p:cNvSpPr>
            <a:spLocks noGrp="1"/>
          </p:cNvSpPr>
          <p:nvPr>
            <p:ph type="dt" sz="half" idx="10"/>
          </p:nvPr>
        </p:nvSpPr>
        <p:spPr/>
        <p:txBody>
          <a:bodyPr/>
          <a:lstStyle/>
          <a:p>
            <a:fld id="{61A84C9D-C17A-42B4-AD60-9972F7BAF815}"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80</a:t>
            </a:fld>
            <a:endParaRPr lang="tr-TR"/>
          </a:p>
        </p:txBody>
      </p:sp>
    </p:spTree>
    <p:extLst>
      <p:ext uri="{BB962C8B-B14F-4D97-AF65-F5344CB8AC3E}">
        <p14:creationId xmlns:p14="http://schemas.microsoft.com/office/powerpoint/2010/main" val="22997855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00034" y="274638"/>
            <a:ext cx="8186766" cy="1011222"/>
          </a:xfrm>
          <a:solidFill>
            <a:schemeClr val="accent6">
              <a:lumMod val="60000"/>
              <a:lumOff val="40000"/>
            </a:schemeClr>
          </a:solidFill>
        </p:spPr>
        <p:txBody>
          <a:bodyPr>
            <a:normAutofit fontScale="90000"/>
          </a:bodyPr>
          <a:lstStyle/>
          <a:p>
            <a:r>
              <a:rPr lang="tr-TR" dirty="0"/>
              <a:t>5.1.3.1.	Taşıma Sözleşmeleri ve İçeriği</a:t>
            </a:r>
          </a:p>
        </p:txBody>
      </p:sp>
      <p:sp>
        <p:nvSpPr>
          <p:cNvPr id="3" name="İçerik Yer Tutucusu 2"/>
          <p:cNvSpPr>
            <a:spLocks noGrp="1"/>
          </p:cNvSpPr>
          <p:nvPr>
            <p:ph idx="1"/>
          </p:nvPr>
        </p:nvSpPr>
        <p:spPr>
          <a:xfrm>
            <a:off x="0" y="1357298"/>
            <a:ext cx="9144000" cy="5312062"/>
          </a:xfrm>
        </p:spPr>
        <p:txBody>
          <a:bodyPr>
            <a:normAutofit/>
          </a:bodyPr>
          <a:lstStyle/>
          <a:p>
            <a:r>
              <a:rPr lang="tr-TR" dirty="0">
                <a:solidFill>
                  <a:schemeClr val="accent6">
                    <a:lumMod val="75000"/>
                  </a:schemeClr>
                </a:solidFill>
              </a:rPr>
              <a:t>İki veya daha fazla kişinin</a:t>
            </a:r>
            <a:r>
              <a:rPr lang="tr-TR" dirty="0"/>
              <a:t>, </a:t>
            </a:r>
            <a:endParaRPr lang="tr-TR" dirty="0" smtClean="0"/>
          </a:p>
          <a:p>
            <a:r>
              <a:rPr lang="tr-TR" dirty="0" smtClean="0">
                <a:solidFill>
                  <a:srgbClr val="00B0F0"/>
                </a:solidFill>
              </a:rPr>
              <a:t>aralarında </a:t>
            </a:r>
            <a:r>
              <a:rPr lang="tr-TR" dirty="0">
                <a:solidFill>
                  <a:srgbClr val="00B0F0"/>
                </a:solidFill>
              </a:rPr>
              <a:t>bir </a:t>
            </a:r>
            <a:r>
              <a:rPr lang="tr-TR" i="1" dirty="0">
                <a:solidFill>
                  <a:srgbClr val="00B0F0"/>
                </a:solidFill>
              </a:rPr>
              <a:t>hukuki bağ </a:t>
            </a:r>
            <a:r>
              <a:rPr lang="tr-TR" i="1" dirty="0" smtClean="0">
                <a:solidFill>
                  <a:srgbClr val="00B0F0"/>
                </a:solidFill>
              </a:rPr>
              <a:t>kurmak</a:t>
            </a:r>
            <a:r>
              <a:rPr lang="tr-TR" i="1" dirty="0"/>
              <a:t>,</a:t>
            </a:r>
            <a:r>
              <a:rPr lang="tr-TR" dirty="0"/>
              <a:t> </a:t>
            </a:r>
            <a:endParaRPr lang="tr-TR" dirty="0" smtClean="0"/>
          </a:p>
          <a:p>
            <a:r>
              <a:rPr lang="tr-TR" dirty="0" smtClean="0">
                <a:solidFill>
                  <a:srgbClr val="00B050"/>
                </a:solidFill>
              </a:rPr>
              <a:t>bu </a:t>
            </a:r>
            <a:r>
              <a:rPr lang="tr-TR" dirty="0">
                <a:solidFill>
                  <a:srgbClr val="00B050"/>
                </a:solidFill>
              </a:rPr>
              <a:t>bağı </a:t>
            </a:r>
            <a:r>
              <a:rPr lang="tr-TR" dirty="0" smtClean="0">
                <a:solidFill>
                  <a:srgbClr val="00B050"/>
                </a:solidFill>
              </a:rPr>
              <a:t>değiştirmek veya </a:t>
            </a:r>
          </a:p>
          <a:p>
            <a:r>
              <a:rPr lang="tr-TR" dirty="0" smtClean="0">
                <a:solidFill>
                  <a:srgbClr val="00B050"/>
                </a:solidFill>
              </a:rPr>
              <a:t>ortadan kaldırmak </a:t>
            </a:r>
          </a:p>
          <a:p>
            <a:r>
              <a:rPr lang="tr-TR" dirty="0" smtClean="0"/>
              <a:t>amacıyla karşılıklı ve </a:t>
            </a:r>
            <a:r>
              <a:rPr lang="tr-TR" i="1" dirty="0" smtClean="0">
                <a:solidFill>
                  <a:srgbClr val="FF0000"/>
                </a:solidFill>
              </a:rPr>
              <a:t>birbirine uygun iradelerini </a:t>
            </a:r>
            <a:r>
              <a:rPr lang="tr-TR" i="1" dirty="0">
                <a:solidFill>
                  <a:srgbClr val="FF0000"/>
                </a:solidFill>
              </a:rPr>
              <a:t>beyan ederek</a:t>
            </a:r>
            <a:r>
              <a:rPr lang="tr-TR" dirty="0">
                <a:solidFill>
                  <a:srgbClr val="FF0000"/>
                </a:solidFill>
              </a:rPr>
              <a:t> </a:t>
            </a:r>
            <a:r>
              <a:rPr lang="tr-TR" dirty="0" smtClean="0">
                <a:solidFill>
                  <a:srgbClr val="FF0000"/>
                </a:solidFill>
              </a:rPr>
              <a:t>yaptığı hukuki işlem</a:t>
            </a:r>
            <a:r>
              <a:rPr lang="tr-TR" dirty="0"/>
              <a:t>, </a:t>
            </a:r>
            <a:endParaRPr lang="tr-TR" dirty="0" smtClean="0"/>
          </a:p>
          <a:p>
            <a:r>
              <a:rPr lang="tr-TR" dirty="0" smtClean="0">
                <a:latin typeface="Berlin Sans FB Demi" panose="020E0802020502020306" pitchFamily="34" charset="0"/>
              </a:rPr>
              <a:t>“</a:t>
            </a:r>
            <a:r>
              <a:rPr lang="tr-TR" dirty="0">
                <a:latin typeface="Berlin Sans FB Demi" panose="020E0802020502020306" pitchFamily="34" charset="0"/>
              </a:rPr>
              <a:t>akit’</a:t>
            </a:r>
            <a:r>
              <a:rPr lang="tr-TR" dirty="0" smtClean="0">
                <a:latin typeface="Berlin Sans FB Demi" panose="020E0802020502020306" pitchFamily="34" charset="0"/>
              </a:rPr>
              <a:t>’ya da </a:t>
            </a:r>
            <a:r>
              <a:rPr lang="tr-TR" dirty="0">
                <a:latin typeface="Berlin Sans FB Demi" panose="020E0802020502020306" pitchFamily="34" charset="0"/>
              </a:rPr>
              <a:t>“sözleşme</a:t>
            </a:r>
            <a:r>
              <a:rPr lang="tr-TR" dirty="0"/>
              <a:t>” olarak </a:t>
            </a:r>
            <a:r>
              <a:rPr lang="tr-TR" dirty="0" smtClean="0"/>
              <a:t>ifade edilmektedir. </a:t>
            </a:r>
          </a:p>
        </p:txBody>
      </p:sp>
      <p:sp>
        <p:nvSpPr>
          <p:cNvPr id="4" name="Veri Yer Tutucusu 3"/>
          <p:cNvSpPr>
            <a:spLocks noGrp="1"/>
          </p:cNvSpPr>
          <p:nvPr>
            <p:ph type="dt" sz="half" idx="10"/>
          </p:nvPr>
        </p:nvSpPr>
        <p:spPr/>
        <p:txBody>
          <a:bodyPr/>
          <a:lstStyle/>
          <a:p>
            <a:fld id="{07794EA0-7A7D-4706-A6D7-1CB39B74EA72}"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81</a:t>
            </a:fld>
            <a:endParaRPr lang="tr-TR"/>
          </a:p>
        </p:txBody>
      </p:sp>
    </p:spTree>
    <p:extLst>
      <p:ext uri="{BB962C8B-B14F-4D97-AF65-F5344CB8AC3E}">
        <p14:creationId xmlns:p14="http://schemas.microsoft.com/office/powerpoint/2010/main" val="134845197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00034" y="274638"/>
            <a:ext cx="8186766" cy="1011222"/>
          </a:xfrm>
          <a:solidFill>
            <a:schemeClr val="accent6">
              <a:lumMod val="60000"/>
              <a:lumOff val="40000"/>
            </a:schemeClr>
          </a:solidFill>
        </p:spPr>
        <p:txBody>
          <a:bodyPr>
            <a:normAutofit fontScale="90000"/>
          </a:bodyPr>
          <a:lstStyle/>
          <a:p>
            <a:r>
              <a:rPr lang="tr-TR" dirty="0"/>
              <a:t>5.1.3.1.	Taşıma Sözleşmeleri ve İçeriği</a:t>
            </a:r>
          </a:p>
        </p:txBody>
      </p:sp>
      <p:sp>
        <p:nvSpPr>
          <p:cNvPr id="3" name="İçerik Yer Tutucusu 2"/>
          <p:cNvSpPr>
            <a:spLocks noGrp="1"/>
          </p:cNvSpPr>
          <p:nvPr>
            <p:ph idx="1"/>
          </p:nvPr>
        </p:nvSpPr>
        <p:spPr>
          <a:xfrm>
            <a:off x="0" y="1357298"/>
            <a:ext cx="9144000" cy="5312062"/>
          </a:xfrm>
        </p:spPr>
        <p:txBody>
          <a:bodyPr>
            <a:normAutofit/>
          </a:bodyPr>
          <a:lstStyle/>
          <a:p>
            <a:endParaRPr lang="tr-TR" dirty="0" smtClean="0">
              <a:solidFill>
                <a:srgbClr val="FF0000"/>
              </a:solidFill>
            </a:endParaRPr>
          </a:p>
          <a:p>
            <a:r>
              <a:rPr lang="tr-TR" dirty="0" smtClean="0">
                <a:solidFill>
                  <a:srgbClr val="FF0000"/>
                </a:solidFill>
              </a:rPr>
              <a:t>Yazılı bir sözleşme  </a:t>
            </a:r>
            <a:r>
              <a:rPr lang="tr-TR" dirty="0">
                <a:solidFill>
                  <a:srgbClr val="FF0000"/>
                </a:solidFill>
              </a:rPr>
              <a:t>ticari işlemlerin "anayasası" </a:t>
            </a:r>
            <a:r>
              <a:rPr lang="tr-TR" dirty="0" smtClean="0">
                <a:solidFill>
                  <a:srgbClr val="FF0000"/>
                </a:solidFill>
              </a:rPr>
              <a:t>niteliğindedir </a:t>
            </a:r>
            <a:r>
              <a:rPr lang="tr-TR" dirty="0"/>
              <a:t>ve sadece işlemden önce </a:t>
            </a:r>
            <a:r>
              <a:rPr lang="tr-TR" dirty="0" smtClean="0"/>
              <a:t>değil, </a:t>
            </a:r>
            <a:r>
              <a:rPr lang="tr-TR" dirty="0"/>
              <a:t>yapılan işlemden </a:t>
            </a:r>
            <a:r>
              <a:rPr lang="tr-TR" dirty="0" smtClean="0"/>
              <a:t>sonra ortaya çıkması muhtemel uyuşmazlıkların  </a:t>
            </a:r>
            <a:r>
              <a:rPr lang="tr-TR" dirty="0"/>
              <a:t>çözümünde'</a:t>
            </a:r>
            <a:r>
              <a:rPr lang="tr-TR" dirty="0" smtClean="0"/>
              <a:t>'de "</a:t>
            </a:r>
            <a:r>
              <a:rPr lang="tr-TR" sz="3600" b="1" dirty="0" smtClean="0">
                <a:solidFill>
                  <a:srgbClr val="00B050"/>
                </a:solidFill>
              </a:rPr>
              <a:t>kanıt</a:t>
            </a:r>
            <a:r>
              <a:rPr lang="tr-TR" dirty="0"/>
              <a:t>" teşkil eden bir belgedir. </a:t>
            </a:r>
          </a:p>
        </p:txBody>
      </p:sp>
      <p:sp>
        <p:nvSpPr>
          <p:cNvPr id="4" name="Veri Yer Tutucusu 3"/>
          <p:cNvSpPr>
            <a:spLocks noGrp="1"/>
          </p:cNvSpPr>
          <p:nvPr>
            <p:ph type="dt" sz="half" idx="10"/>
          </p:nvPr>
        </p:nvSpPr>
        <p:spPr/>
        <p:txBody>
          <a:bodyPr/>
          <a:lstStyle/>
          <a:p>
            <a:fld id="{4BD24D94-4CAB-4731-A1AF-ED6C3A98B64D}"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82</a:t>
            </a:fld>
            <a:endParaRPr lang="tr-TR"/>
          </a:p>
        </p:txBody>
      </p:sp>
    </p:spTree>
    <p:extLst>
      <p:ext uri="{BB962C8B-B14F-4D97-AF65-F5344CB8AC3E}">
        <p14:creationId xmlns:p14="http://schemas.microsoft.com/office/powerpoint/2010/main" val="5745482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332656"/>
            <a:ext cx="8784976" cy="6408712"/>
          </a:xfrm>
        </p:spPr>
        <p:txBody>
          <a:bodyPr/>
          <a:lstStyle/>
          <a:p>
            <a:r>
              <a:rPr lang="tr-TR" dirty="0" smtClean="0"/>
              <a:t>Taşıma sözleşmeleri, alıcı ve satıcı arasında malın taşıma şartlarının belirlenmesinden sonra, taşımayı üstlenen taraf ile yükün ne şekilde taşınacağına ilişkin taşıma şirketi arasında imzalanır ve</a:t>
            </a:r>
          </a:p>
          <a:p>
            <a:pPr algn="ctr"/>
            <a:r>
              <a:rPr lang="tr-TR" dirty="0" smtClean="0"/>
              <a:t> </a:t>
            </a:r>
            <a:r>
              <a:rPr lang="tr-TR" sz="4000" dirty="0" smtClean="0">
                <a:solidFill>
                  <a:srgbClr val="FF0000"/>
                </a:solidFill>
              </a:rPr>
              <a:t>aşağıdaki temel hususları bulundurmak zorundadır.</a:t>
            </a:r>
          </a:p>
          <a:p>
            <a:endParaRPr lang="tr-TR" dirty="0"/>
          </a:p>
        </p:txBody>
      </p:sp>
      <p:sp>
        <p:nvSpPr>
          <p:cNvPr id="2" name="Veri Yer Tutucusu 1"/>
          <p:cNvSpPr>
            <a:spLocks noGrp="1"/>
          </p:cNvSpPr>
          <p:nvPr>
            <p:ph type="dt" sz="half" idx="10"/>
          </p:nvPr>
        </p:nvSpPr>
        <p:spPr/>
        <p:txBody>
          <a:bodyPr/>
          <a:lstStyle/>
          <a:p>
            <a:fld id="{580E4E85-A6E2-4ECD-A56C-788C9CECB303}"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83</a:t>
            </a:fld>
            <a:endParaRPr lang="tr-TR"/>
          </a:p>
        </p:txBody>
      </p:sp>
    </p:spTree>
    <p:extLst>
      <p:ext uri="{BB962C8B-B14F-4D97-AF65-F5344CB8AC3E}">
        <p14:creationId xmlns:p14="http://schemas.microsoft.com/office/powerpoint/2010/main" val="115338169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116632"/>
            <a:ext cx="8822214" cy="6552728"/>
          </a:xfrm>
        </p:spPr>
        <p:txBody>
          <a:bodyPr>
            <a:normAutofit fontScale="92500"/>
          </a:bodyPr>
          <a:lstStyle/>
          <a:p>
            <a:endParaRPr lang="tr-TR" i="1" dirty="0" smtClean="0"/>
          </a:p>
          <a:p>
            <a:r>
              <a:rPr lang="tr-TR" dirty="0" smtClean="0">
                <a:solidFill>
                  <a:srgbClr val="FF0000"/>
                </a:solidFill>
              </a:rPr>
              <a:t>Taşıma sözleşmelerinde Yer Alması Gereken Konular</a:t>
            </a:r>
            <a:r>
              <a:rPr lang="tr-TR" dirty="0" smtClean="0"/>
              <a:t>; </a:t>
            </a:r>
          </a:p>
          <a:p>
            <a:r>
              <a:rPr lang="tr-TR" dirty="0" smtClean="0"/>
              <a:t>1.Tarafları, </a:t>
            </a:r>
          </a:p>
          <a:p>
            <a:r>
              <a:rPr lang="tr-TR" dirty="0" smtClean="0"/>
              <a:t>2.Taşınan malla ilgili bilgiler (malın tanımı, ağırlığı, fire oranı, malın hacmi vb.),</a:t>
            </a:r>
          </a:p>
          <a:p>
            <a:r>
              <a:rPr lang="tr-TR" dirty="0" smtClean="0"/>
              <a:t>3.Taşınacak malın açık ismi (GTİP) </a:t>
            </a:r>
            <a:r>
              <a:rPr lang="tr-TR" sz="3000" dirty="0" smtClean="0"/>
              <a:t>numarası</a:t>
            </a:r>
            <a:r>
              <a:rPr lang="tr-TR" sz="1500" dirty="0" smtClean="0"/>
              <a:t> (</a:t>
            </a:r>
            <a:r>
              <a:rPr lang="tr-TR" sz="1500" b="1" dirty="0" smtClean="0"/>
              <a:t>Gümrük </a:t>
            </a:r>
            <a:r>
              <a:rPr lang="tr-TR" sz="1500" b="1" dirty="0"/>
              <a:t>Tarife İstatistik Pozisyonu </a:t>
            </a:r>
            <a:r>
              <a:rPr lang="tr-TR" b="1" dirty="0" smtClean="0"/>
              <a:t>)</a:t>
            </a:r>
            <a:r>
              <a:rPr lang="tr-TR" dirty="0" smtClean="0"/>
              <a:t>, miktarı ve ambalajlanma şekli,</a:t>
            </a:r>
          </a:p>
          <a:p>
            <a:r>
              <a:rPr lang="tr-TR" dirty="0" smtClean="0"/>
              <a:t>4.Taşımada yol güzergahı,</a:t>
            </a:r>
          </a:p>
          <a:p>
            <a:r>
              <a:rPr lang="tr-TR" dirty="0" smtClean="0"/>
              <a:t>5.Taşıma türü ve taşıma aracına ilişkin bilgiler,</a:t>
            </a:r>
          </a:p>
          <a:p>
            <a:r>
              <a:rPr lang="tr-TR" dirty="0" smtClean="0"/>
              <a:t>6.Malın çıkış ve aktarma yerleri,</a:t>
            </a:r>
          </a:p>
          <a:p>
            <a:r>
              <a:rPr lang="tr-TR" dirty="0" smtClean="0"/>
              <a:t>7.taşıma sözleşmesi tarih ve numarası ile düzenlenme tarihi,</a:t>
            </a:r>
          </a:p>
          <a:p>
            <a:endParaRPr lang="tr-TR" dirty="0"/>
          </a:p>
        </p:txBody>
      </p:sp>
      <p:sp>
        <p:nvSpPr>
          <p:cNvPr id="2" name="Veri Yer Tutucusu 1"/>
          <p:cNvSpPr>
            <a:spLocks noGrp="1"/>
          </p:cNvSpPr>
          <p:nvPr>
            <p:ph type="dt" sz="half" idx="10"/>
          </p:nvPr>
        </p:nvSpPr>
        <p:spPr/>
        <p:txBody>
          <a:bodyPr/>
          <a:lstStyle/>
          <a:p>
            <a:fld id="{526060C9-A1EA-4730-BD9A-1427EA40D4AF}"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84</a:t>
            </a:fld>
            <a:endParaRPr lang="tr-TR"/>
          </a:p>
        </p:txBody>
      </p:sp>
    </p:spTree>
    <p:extLst>
      <p:ext uri="{BB962C8B-B14F-4D97-AF65-F5344CB8AC3E}">
        <p14:creationId xmlns:p14="http://schemas.microsoft.com/office/powerpoint/2010/main" val="126081530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332656"/>
            <a:ext cx="8507288" cy="5793507"/>
          </a:xfrm>
        </p:spPr>
        <p:txBody>
          <a:bodyPr/>
          <a:lstStyle/>
          <a:p>
            <a:r>
              <a:rPr lang="tr-TR" dirty="0" smtClean="0"/>
              <a:t>8.Taşıma süresi,</a:t>
            </a:r>
          </a:p>
          <a:p>
            <a:r>
              <a:rPr lang="tr-TR" dirty="0" smtClean="0"/>
              <a:t>9.Taşıyıcı araç kapasiteleri, ^</a:t>
            </a:r>
          </a:p>
          <a:p>
            <a:r>
              <a:rPr lang="tr-TR" dirty="0" smtClean="0"/>
              <a:t>10.Taşıma bedeli ve ödeme şekli, </a:t>
            </a:r>
            <a:r>
              <a:rPr lang="tr-TR" i="1" dirty="0" smtClean="0"/>
              <a:t>^</a:t>
            </a:r>
            <a:endParaRPr lang="tr-TR" dirty="0" smtClean="0"/>
          </a:p>
          <a:p>
            <a:r>
              <a:rPr lang="tr-TR" dirty="0" smtClean="0"/>
              <a:t>11.Taşıyıcının temel sorumlulukları, ^</a:t>
            </a:r>
          </a:p>
          <a:p>
            <a:r>
              <a:rPr lang="tr-TR" dirty="0" smtClean="0"/>
              <a:t>12.Taşıma ile ilgili diğer bilgiler ve beklentiler ' olarak belirtilebilir</a:t>
            </a:r>
            <a:endParaRPr lang="tr-TR" dirty="0"/>
          </a:p>
        </p:txBody>
      </p:sp>
      <p:sp>
        <p:nvSpPr>
          <p:cNvPr id="2" name="Veri Yer Tutucusu 1"/>
          <p:cNvSpPr>
            <a:spLocks noGrp="1"/>
          </p:cNvSpPr>
          <p:nvPr>
            <p:ph type="dt" sz="half" idx="10"/>
          </p:nvPr>
        </p:nvSpPr>
        <p:spPr/>
        <p:txBody>
          <a:bodyPr/>
          <a:lstStyle/>
          <a:p>
            <a:fld id="{2730CA26-BF4E-41CD-BD11-8210FFD49AED}"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85</a:t>
            </a:fld>
            <a:endParaRPr lang="tr-TR"/>
          </a:p>
        </p:txBody>
      </p:sp>
    </p:spTree>
    <p:extLst>
      <p:ext uri="{BB962C8B-B14F-4D97-AF65-F5344CB8AC3E}">
        <p14:creationId xmlns:p14="http://schemas.microsoft.com/office/powerpoint/2010/main" val="227598623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07504" y="428604"/>
            <a:ext cx="8856984" cy="6240756"/>
          </a:xfrm>
        </p:spPr>
        <p:txBody>
          <a:bodyPr>
            <a:normAutofit/>
          </a:bodyPr>
          <a:lstStyle/>
          <a:p>
            <a:pPr algn="ctr"/>
            <a:r>
              <a:rPr lang="tr-TR" b="1" i="1" dirty="0" smtClean="0">
                <a:solidFill>
                  <a:srgbClr val="FF0000"/>
                </a:solidFill>
              </a:rPr>
              <a:t>SÖZLEŞMEDE TARAFLAR</a:t>
            </a:r>
            <a:r>
              <a:rPr lang="tr-TR" i="1" dirty="0" smtClean="0">
                <a:solidFill>
                  <a:srgbClr val="FF0000"/>
                </a:solidFill>
              </a:rPr>
              <a:t>;	</a:t>
            </a:r>
            <a:endParaRPr lang="tr-TR" i="1" dirty="0" smtClean="0"/>
          </a:p>
          <a:p>
            <a:r>
              <a:rPr lang="tr-TR" dirty="0" smtClean="0"/>
              <a:t>Taşıma sözleşmelerinin tarafları aşağıdaki gibi belirtilebilir;</a:t>
            </a:r>
          </a:p>
          <a:p>
            <a:pPr algn="ctr"/>
            <a:r>
              <a:rPr lang="tr-TR" i="1" dirty="0" smtClean="0"/>
              <a:t>. </a:t>
            </a:r>
            <a:r>
              <a:rPr lang="tr-TR" b="1" i="1" dirty="0" smtClean="0">
                <a:solidFill>
                  <a:srgbClr val="0070C0"/>
                </a:solidFill>
              </a:rPr>
              <a:t>A-(GÖNDERİCİ (İHRACATÇI)</a:t>
            </a:r>
          </a:p>
          <a:p>
            <a:r>
              <a:rPr lang="tr-TR" dirty="0" smtClean="0"/>
              <a:t> </a:t>
            </a:r>
            <a:r>
              <a:rPr lang="tr-TR" u="sng" dirty="0" smtClean="0"/>
              <a:t>INCOTERMS kuralları çerçevesinde kararlaştırılan </a:t>
            </a:r>
            <a:r>
              <a:rPr lang="tr-TR" dirty="0" smtClean="0"/>
              <a:t>teslim şekline göre uluslararası taşıma işini ve maliyetini yüklenen taraftır.</a:t>
            </a:r>
          </a:p>
          <a:p>
            <a:r>
              <a:rPr lang="tr-TR" dirty="0" smtClean="0"/>
              <a:t/>
            </a:r>
            <a:br>
              <a:rPr lang="tr-TR" dirty="0" smtClean="0"/>
            </a:br>
            <a:endParaRPr lang="tr-TR" dirty="0"/>
          </a:p>
        </p:txBody>
      </p:sp>
      <p:sp>
        <p:nvSpPr>
          <p:cNvPr id="2" name="Veri Yer Tutucusu 1"/>
          <p:cNvSpPr>
            <a:spLocks noGrp="1"/>
          </p:cNvSpPr>
          <p:nvPr>
            <p:ph type="dt" sz="half" idx="10"/>
          </p:nvPr>
        </p:nvSpPr>
        <p:spPr/>
        <p:txBody>
          <a:bodyPr/>
          <a:lstStyle/>
          <a:p>
            <a:fld id="{8B7635B2-2E4B-429B-885C-10329696C6A0}"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86</a:t>
            </a:fld>
            <a:endParaRPr lang="tr-TR"/>
          </a:p>
        </p:txBody>
      </p:sp>
    </p:spTree>
    <p:extLst>
      <p:ext uri="{BB962C8B-B14F-4D97-AF65-F5344CB8AC3E}">
        <p14:creationId xmlns:p14="http://schemas.microsoft.com/office/powerpoint/2010/main" val="11909355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548680"/>
            <a:ext cx="8435280" cy="5577483"/>
          </a:xfrm>
        </p:spPr>
        <p:txBody>
          <a:bodyPr/>
          <a:lstStyle/>
          <a:p>
            <a:pPr lvl="0" algn="ctr"/>
            <a:r>
              <a:rPr lang="tr-TR" sz="3000" b="1" i="1" dirty="0" smtClean="0">
                <a:solidFill>
                  <a:srgbClr val="0070C0"/>
                </a:solidFill>
              </a:rPr>
              <a:t>B-[(TAŞIYICI - (TAŞIMA FİRMASI YA DA FREİGHT FORWARDER)];</a:t>
            </a:r>
            <a:r>
              <a:rPr lang="tr-TR" sz="3000" b="1" dirty="0" smtClean="0">
                <a:solidFill>
                  <a:srgbClr val="0070C0"/>
                </a:solidFill>
              </a:rPr>
              <a:t> </a:t>
            </a:r>
          </a:p>
          <a:p>
            <a:pPr lvl="0"/>
            <a:r>
              <a:rPr lang="tr-TR" sz="3000" dirty="0" smtClean="0">
                <a:solidFill>
                  <a:prstClr val="black"/>
                </a:solidFill>
              </a:rPr>
              <a:t>İthalatçı </a:t>
            </a:r>
            <a:r>
              <a:rPr lang="tr-TR" sz="3000" dirty="0">
                <a:solidFill>
                  <a:prstClr val="black"/>
                </a:solidFill>
              </a:rPr>
              <a:t>ya da ihracatçı firmalar, bu lojistik iş sürecini (taşıma) kendi bünyelerinde kurdukları birim aracılığı ile ya da günümüz işletmelerinin ağırlıklı tercihinde olduğu gibi bu konuda </a:t>
            </a:r>
            <a:r>
              <a:rPr lang="tr-TR" sz="3000" dirty="0">
                <a:solidFill>
                  <a:srgbClr val="FF0000"/>
                </a:solidFill>
              </a:rPr>
              <a:t>uzmanlaşmış firmalardan hizmet satın alma yolu ile yürütmektedirler.</a:t>
            </a:r>
          </a:p>
          <a:p>
            <a:endParaRPr lang="tr-TR" dirty="0"/>
          </a:p>
        </p:txBody>
      </p:sp>
      <p:sp>
        <p:nvSpPr>
          <p:cNvPr id="2" name="Veri Yer Tutucusu 1"/>
          <p:cNvSpPr>
            <a:spLocks noGrp="1"/>
          </p:cNvSpPr>
          <p:nvPr>
            <p:ph type="dt" sz="half" idx="10"/>
          </p:nvPr>
        </p:nvSpPr>
        <p:spPr/>
        <p:txBody>
          <a:bodyPr/>
          <a:lstStyle/>
          <a:p>
            <a:fld id="{4BFC1EF8-670D-46AA-BEB6-CAC4F4C53BE8}"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87</a:t>
            </a:fld>
            <a:endParaRPr lang="tr-TR"/>
          </a:p>
        </p:txBody>
      </p:sp>
    </p:spTree>
    <p:extLst>
      <p:ext uri="{BB962C8B-B14F-4D97-AF65-F5344CB8AC3E}">
        <p14:creationId xmlns:p14="http://schemas.microsoft.com/office/powerpoint/2010/main" val="32608069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404664"/>
            <a:ext cx="8363272" cy="5721499"/>
          </a:xfrm>
        </p:spPr>
        <p:txBody>
          <a:bodyPr/>
          <a:lstStyle/>
          <a:p>
            <a:pPr algn="ctr"/>
            <a:r>
              <a:rPr lang="tr-TR" b="1" i="1" dirty="0" smtClean="0">
                <a:solidFill>
                  <a:srgbClr val="0070C0"/>
                </a:solidFill>
              </a:rPr>
              <a:t>C.GÖNDERİLEN(İTHALATÇI)</a:t>
            </a:r>
          </a:p>
          <a:p>
            <a:r>
              <a:rPr lang="tr-TR" dirty="0" smtClean="0">
                <a:solidFill>
                  <a:srgbClr val="00B050"/>
                </a:solidFill>
              </a:rPr>
              <a:t> </a:t>
            </a:r>
            <a:r>
              <a:rPr lang="tr-TR" dirty="0" smtClean="0"/>
              <a:t>Adına taşıma belgeleri düzenlenen ve taşıma sonunda malın teslim edileceği taraftır.</a:t>
            </a:r>
          </a:p>
          <a:p>
            <a:endParaRPr lang="tr-TR" dirty="0" smtClean="0"/>
          </a:p>
          <a:p>
            <a:r>
              <a:rPr lang="tr-TR" b="1" i="1" dirty="0" smtClean="0">
                <a:solidFill>
                  <a:srgbClr val="0070C0"/>
                </a:solidFill>
              </a:rPr>
              <a:t>D.BİLDİRİMİN YAPILACAĞI TARAF:</a:t>
            </a:r>
          </a:p>
          <a:p>
            <a:endParaRPr lang="tr-TR" b="1" i="1" dirty="0" smtClean="0">
              <a:solidFill>
                <a:srgbClr val="0070C0"/>
              </a:solidFill>
            </a:endParaRPr>
          </a:p>
          <a:p>
            <a:r>
              <a:rPr lang="tr-TR" u="sng" dirty="0" smtClean="0"/>
              <a:t> Taşıma sürecine ilişkin bilgilerin</a:t>
            </a:r>
            <a:r>
              <a:rPr lang="tr-TR" dirty="0" smtClean="0"/>
              <a:t>, (yolculuk sırasında karşılaşılan durumlar, gecikme ve varış zamanı vb) aktarıldığı taraftır.</a:t>
            </a:r>
          </a:p>
          <a:p>
            <a:endParaRPr lang="tr-TR" dirty="0"/>
          </a:p>
        </p:txBody>
      </p:sp>
      <p:sp>
        <p:nvSpPr>
          <p:cNvPr id="2" name="Veri Yer Tutucusu 1"/>
          <p:cNvSpPr>
            <a:spLocks noGrp="1"/>
          </p:cNvSpPr>
          <p:nvPr>
            <p:ph type="dt" sz="half" idx="10"/>
          </p:nvPr>
        </p:nvSpPr>
        <p:spPr/>
        <p:txBody>
          <a:bodyPr/>
          <a:lstStyle/>
          <a:p>
            <a:fld id="{625DDD0B-0F0E-422C-A050-95F448B2DDD9}"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88</a:t>
            </a:fld>
            <a:endParaRPr lang="tr-TR"/>
          </a:p>
        </p:txBody>
      </p:sp>
    </p:spTree>
    <p:extLst>
      <p:ext uri="{BB962C8B-B14F-4D97-AF65-F5344CB8AC3E}">
        <p14:creationId xmlns:p14="http://schemas.microsoft.com/office/powerpoint/2010/main" val="294610229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smtClean="0">
                <a:solidFill>
                  <a:srgbClr val="0070C0"/>
                </a:solidFill>
              </a:rPr>
              <a:t>KURU YÜK GEMİSİ</a:t>
            </a:r>
            <a:endParaRPr lang="tr-TR" b="1" dirty="0"/>
          </a:p>
        </p:txBody>
      </p:sp>
      <p:sp>
        <p:nvSpPr>
          <p:cNvPr id="3" name="2 İçerik Yer Tutucusu"/>
          <p:cNvSpPr>
            <a:spLocks noGrp="1"/>
          </p:cNvSpPr>
          <p:nvPr>
            <p:ph idx="1"/>
          </p:nvPr>
        </p:nvSpPr>
        <p:spPr/>
        <p:txBody>
          <a:bodyPr/>
          <a:lstStyle/>
          <a:p>
            <a:r>
              <a:rPr lang="tr-TR" i="1" dirty="0" smtClean="0">
                <a:solidFill>
                  <a:srgbClr val="0070C0"/>
                </a:solidFill>
              </a:rPr>
              <a:t>Kuru Yük Gemisi</a:t>
            </a:r>
            <a:r>
              <a:rPr lang="tr-TR" i="1" dirty="0" smtClean="0"/>
              <a:t>,</a:t>
            </a:r>
            <a:r>
              <a:rPr lang="tr-TR" dirty="0" smtClean="0"/>
              <a:t> Özellik içermeyen kuru yüklerin taşınmasında kullanılan denizyolu taşıma aracıdır.</a:t>
            </a:r>
          </a:p>
          <a:p>
            <a:endParaRPr lang="tr-TR" dirty="0"/>
          </a:p>
        </p:txBody>
      </p:sp>
      <p:pic>
        <p:nvPicPr>
          <p:cNvPr id="4" name="3 Resim" descr="C:\Users\CMA\AppData\Local\Temp\FineReader11\media\image28.jpeg"/>
          <p:cNvPicPr/>
          <p:nvPr/>
        </p:nvPicPr>
        <p:blipFill>
          <a:blip r:embed="rId2">
            <a:extLst>
              <a:ext uri="{28A0092B-C50C-407E-A947-70E740481C1C}">
                <a14:useLocalDpi xmlns:a14="http://schemas.microsoft.com/office/drawing/2010/main" val="0"/>
              </a:ext>
            </a:extLst>
          </a:blip>
          <a:srcRect/>
          <a:stretch>
            <a:fillRect/>
          </a:stretch>
        </p:blipFill>
        <p:spPr bwMode="auto">
          <a:xfrm>
            <a:off x="571472" y="3357562"/>
            <a:ext cx="7500990" cy="2643206"/>
          </a:xfrm>
          <a:prstGeom prst="rect">
            <a:avLst/>
          </a:prstGeom>
          <a:noFill/>
          <a:ln>
            <a:noFill/>
          </a:ln>
        </p:spPr>
      </p:pic>
      <p:sp>
        <p:nvSpPr>
          <p:cNvPr id="5" name="Veri Yer Tutucusu 4"/>
          <p:cNvSpPr>
            <a:spLocks noGrp="1"/>
          </p:cNvSpPr>
          <p:nvPr>
            <p:ph type="dt" sz="half" idx="10"/>
          </p:nvPr>
        </p:nvSpPr>
        <p:spPr/>
        <p:txBody>
          <a:bodyPr/>
          <a:lstStyle/>
          <a:p>
            <a:fld id="{04B1005B-24B7-4C78-8DB1-6349442D38DB}" type="datetime1">
              <a:rPr lang="tr-TR" smtClean="0"/>
              <a:t>31.01.2021</a:t>
            </a:fld>
            <a:endParaRPr lang="tr-TR"/>
          </a:p>
        </p:txBody>
      </p:sp>
      <p:sp>
        <p:nvSpPr>
          <p:cNvPr id="6" name="Altbilgi Yer Tutucusu 5"/>
          <p:cNvSpPr>
            <a:spLocks noGrp="1"/>
          </p:cNvSpPr>
          <p:nvPr>
            <p:ph type="ftr" sz="quarter" idx="11"/>
          </p:nvPr>
        </p:nvSpPr>
        <p:spPr/>
        <p:txBody>
          <a:bodyPr/>
          <a:lstStyle/>
          <a:p>
            <a:r>
              <a:rPr lang="tr-TR" smtClean="0"/>
              <a:t>osenses@trabzon.edu.tr</a:t>
            </a:r>
            <a:endParaRPr lang="tr-TR"/>
          </a:p>
        </p:txBody>
      </p:sp>
      <p:sp>
        <p:nvSpPr>
          <p:cNvPr id="7" name="Slayt Numarası Yer Tutucusu 6"/>
          <p:cNvSpPr>
            <a:spLocks noGrp="1"/>
          </p:cNvSpPr>
          <p:nvPr>
            <p:ph type="sldNum" sz="quarter" idx="12"/>
          </p:nvPr>
        </p:nvSpPr>
        <p:spPr/>
        <p:txBody>
          <a:bodyPr/>
          <a:lstStyle/>
          <a:p>
            <a:fld id="{06E4CE98-99DB-4B92-BAC7-F160338C3892}" type="slidenum">
              <a:rPr lang="tr-TR" smtClean="0"/>
              <a:pPr/>
              <a:t>89</a:t>
            </a:fld>
            <a:endParaRPr lang="tr-TR"/>
          </a:p>
        </p:txBody>
      </p:sp>
    </p:spTree>
    <p:extLst>
      <p:ext uri="{BB962C8B-B14F-4D97-AF65-F5344CB8AC3E}">
        <p14:creationId xmlns:p14="http://schemas.microsoft.com/office/powerpoint/2010/main" val="26451237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404664"/>
            <a:ext cx="8964488" cy="6192688"/>
          </a:xfrm>
          <a:solidFill>
            <a:schemeClr val="bg1"/>
          </a:solidFill>
        </p:spPr>
        <p:txBody>
          <a:bodyPr/>
          <a:lstStyle/>
          <a:p>
            <a:r>
              <a:rPr lang="tr-TR" dirty="0"/>
              <a:t>Son </a:t>
            </a:r>
            <a:r>
              <a:rPr lang="tr-TR" dirty="0" smtClean="0"/>
              <a:t>15 </a:t>
            </a:r>
            <a:r>
              <a:rPr lang="tr-TR" dirty="0"/>
              <a:t>yıl öncesine kadar işletmelerin </a:t>
            </a:r>
            <a:r>
              <a:rPr lang="tr-TR" dirty="0">
                <a:solidFill>
                  <a:srgbClr val="7030A0"/>
                </a:solidFill>
              </a:rPr>
              <a:t>tüm iş akışını </a:t>
            </a:r>
            <a:r>
              <a:rPr lang="tr-TR" dirty="0" smtClean="0">
                <a:solidFill>
                  <a:srgbClr val="7030A0"/>
                </a:solidFill>
              </a:rPr>
              <a:t>kendilerinin  yönetme </a:t>
            </a:r>
            <a:r>
              <a:rPr lang="tr-TR" dirty="0">
                <a:solidFill>
                  <a:srgbClr val="7030A0"/>
                </a:solidFill>
              </a:rPr>
              <a:t>istekliliği ağır basmakta </a:t>
            </a:r>
            <a:r>
              <a:rPr lang="tr-TR" dirty="0" smtClean="0">
                <a:solidFill>
                  <a:srgbClr val="7030A0"/>
                </a:solidFill>
              </a:rPr>
              <a:t>iken</a:t>
            </a:r>
            <a:r>
              <a:rPr lang="tr-TR" dirty="0">
                <a:solidFill>
                  <a:srgbClr val="7030A0"/>
                </a:solidFill>
              </a:rPr>
              <a:t>; </a:t>
            </a:r>
            <a:endParaRPr lang="tr-TR" dirty="0" smtClean="0">
              <a:solidFill>
                <a:srgbClr val="7030A0"/>
              </a:solidFill>
            </a:endParaRPr>
          </a:p>
          <a:p>
            <a:r>
              <a:rPr lang="tr-TR" dirty="0" smtClean="0"/>
              <a:t>bugün </a:t>
            </a:r>
            <a:r>
              <a:rPr lang="tr-TR" dirty="0"/>
              <a:t>bu anlayışta büyük bir değişim söz konusu olmuştur. </a:t>
            </a:r>
            <a:endParaRPr lang="tr-TR" dirty="0" smtClean="0"/>
          </a:p>
          <a:p>
            <a:r>
              <a:rPr lang="tr-TR" dirty="0" smtClean="0"/>
              <a:t>Artık işletmeler yoğun küresel </a:t>
            </a:r>
            <a:r>
              <a:rPr lang="tr-TR" dirty="0"/>
              <a:t>rekabetin de baskısı ile </a:t>
            </a:r>
            <a:endParaRPr lang="tr-TR" dirty="0" smtClean="0"/>
          </a:p>
          <a:p>
            <a:r>
              <a:rPr lang="tr-TR" dirty="0" smtClean="0"/>
              <a:t>“</a:t>
            </a:r>
            <a:r>
              <a:rPr lang="tr-TR" b="1" i="1" u="sng" dirty="0">
                <a:solidFill>
                  <a:srgbClr val="FF0000"/>
                </a:solidFill>
              </a:rPr>
              <a:t>ana iş</a:t>
            </a:r>
            <a:r>
              <a:rPr lang="tr-TR" b="1" i="1" u="sng" dirty="0"/>
              <a:t>” ve </a:t>
            </a:r>
            <a:endParaRPr lang="tr-TR" b="1" i="1" u="sng" dirty="0" smtClean="0"/>
          </a:p>
          <a:p>
            <a:r>
              <a:rPr lang="tr-TR" b="1" i="1" u="sng" dirty="0" smtClean="0"/>
              <a:t>“</a:t>
            </a:r>
            <a:r>
              <a:rPr lang="tr-TR" b="1" i="1" u="sng" dirty="0">
                <a:solidFill>
                  <a:srgbClr val="FF0000"/>
                </a:solidFill>
              </a:rPr>
              <a:t>dışarıdan karşılanabilecek </a:t>
            </a:r>
            <a:r>
              <a:rPr lang="tr-TR" b="1" i="1" u="sng" dirty="0" smtClean="0">
                <a:solidFill>
                  <a:srgbClr val="FF0000"/>
                </a:solidFill>
              </a:rPr>
              <a:t>işler(DKK</a:t>
            </a:r>
            <a:r>
              <a:rPr lang="tr-TR" dirty="0" smtClean="0">
                <a:solidFill>
                  <a:srgbClr val="FF0000"/>
                </a:solidFill>
              </a:rPr>
              <a:t>)</a:t>
            </a:r>
            <a:r>
              <a:rPr lang="tr-TR" dirty="0" smtClean="0"/>
              <a:t>” </a:t>
            </a:r>
          </a:p>
          <a:p>
            <a:r>
              <a:rPr lang="tr-TR" dirty="0" smtClean="0"/>
              <a:t>ayırımına </a:t>
            </a:r>
            <a:r>
              <a:rPr lang="tr-TR" dirty="0"/>
              <a:t>daha fazla odaklanmışlardır.</a:t>
            </a:r>
          </a:p>
        </p:txBody>
      </p:sp>
      <p:sp>
        <p:nvSpPr>
          <p:cNvPr id="2" name="Veri Yer Tutucusu 1"/>
          <p:cNvSpPr>
            <a:spLocks noGrp="1"/>
          </p:cNvSpPr>
          <p:nvPr>
            <p:ph type="dt" sz="half" idx="10"/>
          </p:nvPr>
        </p:nvSpPr>
        <p:spPr/>
        <p:txBody>
          <a:bodyPr/>
          <a:lstStyle/>
          <a:p>
            <a:fld id="{2732E08F-E670-47D5-8583-443A60215D5F}"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5" name="Slayt Numarası Yer Tutucusu 4"/>
          <p:cNvSpPr>
            <a:spLocks noGrp="1"/>
          </p:cNvSpPr>
          <p:nvPr>
            <p:ph type="sldNum" sz="quarter" idx="12"/>
          </p:nvPr>
        </p:nvSpPr>
        <p:spPr/>
        <p:txBody>
          <a:bodyPr/>
          <a:lstStyle/>
          <a:p>
            <a:fld id="{06E4CE98-99DB-4B92-BAC7-F160338C3892}" type="slidenum">
              <a:rPr lang="tr-TR" smtClean="0"/>
              <a:pPr/>
              <a:t>9</a:t>
            </a:fld>
            <a:endParaRPr lang="tr-TR"/>
          </a:p>
        </p:txBody>
      </p:sp>
    </p:spTree>
    <p:extLst>
      <p:ext uri="{BB962C8B-B14F-4D97-AF65-F5344CB8AC3E}">
        <p14:creationId xmlns:p14="http://schemas.microsoft.com/office/powerpoint/2010/main" val="246683031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smtClean="0">
                <a:solidFill>
                  <a:srgbClr val="0070C0"/>
                </a:solidFill>
              </a:rPr>
              <a:t>DÖKME YÜK GEMİSİ</a:t>
            </a:r>
            <a:endParaRPr lang="tr-TR" b="1" dirty="0"/>
          </a:p>
        </p:txBody>
      </p:sp>
      <p:sp>
        <p:nvSpPr>
          <p:cNvPr id="3" name="2 İçerik Yer Tutucusu"/>
          <p:cNvSpPr>
            <a:spLocks noGrp="1"/>
          </p:cNvSpPr>
          <p:nvPr>
            <p:ph idx="1"/>
          </p:nvPr>
        </p:nvSpPr>
        <p:spPr/>
        <p:txBody>
          <a:bodyPr/>
          <a:lstStyle/>
          <a:p>
            <a:r>
              <a:rPr lang="tr-TR" i="1" dirty="0" smtClean="0">
                <a:solidFill>
                  <a:srgbClr val="0070C0"/>
                </a:solidFill>
              </a:rPr>
              <a:t>Dökme Yük Gemisi</a:t>
            </a:r>
            <a:r>
              <a:rPr lang="tr-TR" i="1" dirty="0" smtClean="0"/>
              <a:t>;</a:t>
            </a:r>
            <a:r>
              <a:rPr lang="tr-TR" dirty="0" smtClean="0"/>
              <a:t> Dökme yüklerin taşınmasında kullanılan, büyük boyutlu, dar ambar ağızları bulunan vinçli ya da vinç ekipmansız yük gemileridir.</a:t>
            </a:r>
          </a:p>
          <a:p>
            <a:endParaRPr lang="tr-TR" dirty="0"/>
          </a:p>
        </p:txBody>
      </p:sp>
      <p:pic>
        <p:nvPicPr>
          <p:cNvPr id="4" name="3 Resim" descr="C:\Users\CMA\AppData\Local\Temp\FineReader11\media\image29.jpeg"/>
          <p:cNvPicPr/>
          <p:nvPr/>
        </p:nvPicPr>
        <p:blipFill>
          <a:blip r:embed="rId2">
            <a:extLst>
              <a:ext uri="{28A0092B-C50C-407E-A947-70E740481C1C}">
                <a14:useLocalDpi xmlns:a14="http://schemas.microsoft.com/office/drawing/2010/main" val="0"/>
              </a:ext>
            </a:extLst>
          </a:blip>
          <a:srcRect/>
          <a:stretch>
            <a:fillRect/>
          </a:stretch>
        </p:blipFill>
        <p:spPr bwMode="auto">
          <a:xfrm>
            <a:off x="714348" y="3714752"/>
            <a:ext cx="7572428" cy="2571768"/>
          </a:xfrm>
          <a:prstGeom prst="rect">
            <a:avLst/>
          </a:prstGeom>
          <a:noFill/>
          <a:ln>
            <a:noFill/>
          </a:ln>
        </p:spPr>
      </p:pic>
      <p:sp>
        <p:nvSpPr>
          <p:cNvPr id="5" name="Veri Yer Tutucusu 4"/>
          <p:cNvSpPr>
            <a:spLocks noGrp="1"/>
          </p:cNvSpPr>
          <p:nvPr>
            <p:ph type="dt" sz="half" idx="10"/>
          </p:nvPr>
        </p:nvSpPr>
        <p:spPr/>
        <p:txBody>
          <a:bodyPr/>
          <a:lstStyle/>
          <a:p>
            <a:fld id="{E832BF9F-197A-4653-AAC5-58293D597236}" type="datetime1">
              <a:rPr lang="tr-TR" smtClean="0"/>
              <a:t>31.01.2021</a:t>
            </a:fld>
            <a:endParaRPr lang="tr-TR"/>
          </a:p>
        </p:txBody>
      </p:sp>
      <p:sp>
        <p:nvSpPr>
          <p:cNvPr id="6" name="Altbilgi Yer Tutucusu 5"/>
          <p:cNvSpPr>
            <a:spLocks noGrp="1"/>
          </p:cNvSpPr>
          <p:nvPr>
            <p:ph type="ftr" sz="quarter" idx="11"/>
          </p:nvPr>
        </p:nvSpPr>
        <p:spPr/>
        <p:txBody>
          <a:bodyPr/>
          <a:lstStyle/>
          <a:p>
            <a:r>
              <a:rPr lang="tr-TR" smtClean="0"/>
              <a:t>osenses@trabzon.edu.tr</a:t>
            </a:r>
            <a:endParaRPr lang="tr-TR"/>
          </a:p>
        </p:txBody>
      </p:sp>
      <p:sp>
        <p:nvSpPr>
          <p:cNvPr id="7" name="Slayt Numarası Yer Tutucusu 6"/>
          <p:cNvSpPr>
            <a:spLocks noGrp="1"/>
          </p:cNvSpPr>
          <p:nvPr>
            <p:ph type="sldNum" sz="quarter" idx="12"/>
          </p:nvPr>
        </p:nvSpPr>
        <p:spPr/>
        <p:txBody>
          <a:bodyPr/>
          <a:lstStyle/>
          <a:p>
            <a:fld id="{06E4CE98-99DB-4B92-BAC7-F160338C3892}" type="slidenum">
              <a:rPr lang="tr-TR" smtClean="0"/>
              <a:pPr/>
              <a:t>90</a:t>
            </a:fld>
            <a:endParaRPr lang="tr-TR"/>
          </a:p>
        </p:txBody>
      </p:sp>
    </p:spTree>
    <p:extLst>
      <p:ext uri="{BB962C8B-B14F-4D97-AF65-F5344CB8AC3E}">
        <p14:creationId xmlns:p14="http://schemas.microsoft.com/office/powerpoint/2010/main" val="247018934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0070C0"/>
                </a:solidFill>
              </a:rPr>
              <a:t>TANKER GEMİSİ</a:t>
            </a:r>
            <a:endParaRPr lang="tr-TR" b="1" dirty="0">
              <a:solidFill>
                <a:srgbClr val="0070C0"/>
              </a:solidFill>
            </a:endParaRPr>
          </a:p>
        </p:txBody>
      </p:sp>
      <p:sp>
        <p:nvSpPr>
          <p:cNvPr id="5" name="4 İçerik Yer Tutucusu"/>
          <p:cNvSpPr>
            <a:spLocks noGrp="1"/>
          </p:cNvSpPr>
          <p:nvPr>
            <p:ph idx="1"/>
          </p:nvPr>
        </p:nvSpPr>
        <p:spPr/>
        <p:txBody>
          <a:bodyPr/>
          <a:lstStyle/>
          <a:p>
            <a:r>
              <a:rPr lang="tr-TR" i="1" dirty="0" smtClean="0">
                <a:solidFill>
                  <a:srgbClr val="0070C0"/>
                </a:solidFill>
              </a:rPr>
              <a:t>Tanker Gemisi</a:t>
            </a:r>
            <a:r>
              <a:rPr lang="tr-TR" i="1" dirty="0" smtClean="0"/>
              <a:t>; Özel</a:t>
            </a:r>
            <a:r>
              <a:rPr lang="tr-TR" dirty="0" smtClean="0"/>
              <a:t> taşıma gerektiren sıvı ve akıcı yüklerin taşınmasında kullanılan, büyük boyutlu, güvertesinde çok sayıda boru devresi olan, ambar kapağı bulunmayan gemilerdir.</a:t>
            </a:r>
          </a:p>
          <a:p>
            <a:endParaRPr lang="tr-TR" dirty="0"/>
          </a:p>
        </p:txBody>
      </p:sp>
      <p:pic>
        <p:nvPicPr>
          <p:cNvPr id="6" name="5 Resim" descr="C:\Users\CMA\AppData\Local\Temp\FineReader11\media\image30.jpeg"/>
          <p:cNvPicPr/>
          <p:nvPr/>
        </p:nvPicPr>
        <p:blipFill>
          <a:blip r:embed="rId2">
            <a:extLst>
              <a:ext uri="{28A0092B-C50C-407E-A947-70E740481C1C}">
                <a14:useLocalDpi xmlns:a14="http://schemas.microsoft.com/office/drawing/2010/main" val="0"/>
              </a:ext>
            </a:extLst>
          </a:blip>
          <a:srcRect/>
          <a:stretch>
            <a:fillRect/>
          </a:stretch>
        </p:blipFill>
        <p:spPr bwMode="auto">
          <a:xfrm>
            <a:off x="1214414" y="3714752"/>
            <a:ext cx="6715172" cy="2428892"/>
          </a:xfrm>
          <a:prstGeom prst="rect">
            <a:avLst/>
          </a:prstGeom>
          <a:noFill/>
          <a:ln>
            <a:noFill/>
          </a:ln>
        </p:spPr>
      </p:pic>
      <p:sp>
        <p:nvSpPr>
          <p:cNvPr id="3" name="Veri Yer Tutucusu 2"/>
          <p:cNvSpPr>
            <a:spLocks noGrp="1"/>
          </p:cNvSpPr>
          <p:nvPr>
            <p:ph type="dt" sz="half" idx="10"/>
          </p:nvPr>
        </p:nvSpPr>
        <p:spPr/>
        <p:txBody>
          <a:bodyPr/>
          <a:lstStyle/>
          <a:p>
            <a:fld id="{E4EC5E1A-DD6E-4122-9F2E-DF323D943A2F}" type="datetime1">
              <a:rPr lang="tr-TR" smtClean="0"/>
              <a:t>31.01.2021</a:t>
            </a:fld>
            <a:endParaRPr lang="tr-TR"/>
          </a:p>
        </p:txBody>
      </p:sp>
      <p:sp>
        <p:nvSpPr>
          <p:cNvPr id="4" name="Altbilgi Yer Tutucusu 3"/>
          <p:cNvSpPr>
            <a:spLocks noGrp="1"/>
          </p:cNvSpPr>
          <p:nvPr>
            <p:ph type="ftr" sz="quarter" idx="11"/>
          </p:nvPr>
        </p:nvSpPr>
        <p:spPr/>
        <p:txBody>
          <a:bodyPr/>
          <a:lstStyle/>
          <a:p>
            <a:r>
              <a:rPr lang="tr-TR" smtClean="0"/>
              <a:t>osenses@trabzon.edu.tr</a:t>
            </a:r>
            <a:endParaRPr lang="tr-TR"/>
          </a:p>
        </p:txBody>
      </p:sp>
      <p:sp>
        <p:nvSpPr>
          <p:cNvPr id="7" name="Slayt Numarası Yer Tutucusu 6"/>
          <p:cNvSpPr>
            <a:spLocks noGrp="1"/>
          </p:cNvSpPr>
          <p:nvPr>
            <p:ph type="sldNum" sz="quarter" idx="12"/>
          </p:nvPr>
        </p:nvSpPr>
        <p:spPr/>
        <p:txBody>
          <a:bodyPr/>
          <a:lstStyle/>
          <a:p>
            <a:fld id="{06E4CE98-99DB-4B92-BAC7-F160338C3892}" type="slidenum">
              <a:rPr lang="tr-TR" smtClean="0"/>
              <a:pPr/>
              <a:t>91</a:t>
            </a:fld>
            <a:endParaRPr lang="tr-TR"/>
          </a:p>
        </p:txBody>
      </p:sp>
    </p:spTree>
    <p:extLst>
      <p:ext uri="{BB962C8B-B14F-4D97-AF65-F5344CB8AC3E}">
        <p14:creationId xmlns:p14="http://schemas.microsoft.com/office/powerpoint/2010/main" val="209545842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i="1" dirty="0" smtClean="0">
                <a:solidFill>
                  <a:srgbClr val="0070C0"/>
                </a:solidFill>
              </a:rPr>
              <a:t>KARGO UÇAĞI</a:t>
            </a:r>
            <a:endParaRPr lang="tr-TR" b="1" dirty="0">
              <a:solidFill>
                <a:srgbClr val="0070C0"/>
              </a:solidFill>
            </a:endParaRPr>
          </a:p>
        </p:txBody>
      </p:sp>
      <p:sp>
        <p:nvSpPr>
          <p:cNvPr id="3" name="2 İçerik Yer Tutucusu"/>
          <p:cNvSpPr>
            <a:spLocks noGrp="1"/>
          </p:cNvSpPr>
          <p:nvPr>
            <p:ph idx="1"/>
          </p:nvPr>
        </p:nvSpPr>
        <p:spPr/>
        <p:txBody>
          <a:bodyPr/>
          <a:lstStyle/>
          <a:p>
            <a:r>
              <a:rPr lang="tr-TR" i="1" dirty="0" smtClean="0">
                <a:solidFill>
                  <a:srgbClr val="0070C0"/>
                </a:solidFill>
              </a:rPr>
              <a:t>Kargo Uçağı</a:t>
            </a:r>
            <a:r>
              <a:rPr lang="tr-TR" i="1" dirty="0" smtClean="0"/>
              <a:t>;</a:t>
            </a:r>
            <a:r>
              <a:rPr lang="tr-TR" dirty="0" smtClean="0"/>
              <a:t> Yük kapasiteleri fazla, uzun mesafe uçuş yetenekleri yüksek, kıtalararası taşımada tercih edilen havayolu taşıma araçlarıdır. Yükler çeşitli taşıma ekipmanları yardımıyla taşınmaktadır.</a:t>
            </a:r>
          </a:p>
          <a:p>
            <a:endParaRPr lang="tr-TR" dirty="0"/>
          </a:p>
        </p:txBody>
      </p:sp>
      <p:pic>
        <p:nvPicPr>
          <p:cNvPr id="4" name="3 Resim" descr="C:\Users\CMA\AppData\Local\Temp\FineReader11\media\image34.jpeg"/>
          <p:cNvPicPr/>
          <p:nvPr/>
        </p:nvPicPr>
        <p:blipFill>
          <a:blip r:embed="rId2">
            <a:extLst>
              <a:ext uri="{28A0092B-C50C-407E-A947-70E740481C1C}">
                <a14:useLocalDpi xmlns:a14="http://schemas.microsoft.com/office/drawing/2010/main" val="0"/>
              </a:ext>
            </a:extLst>
          </a:blip>
          <a:srcRect/>
          <a:stretch>
            <a:fillRect/>
          </a:stretch>
        </p:blipFill>
        <p:spPr bwMode="auto">
          <a:xfrm>
            <a:off x="714348" y="4143380"/>
            <a:ext cx="7286676" cy="2714620"/>
          </a:xfrm>
          <a:prstGeom prst="rect">
            <a:avLst/>
          </a:prstGeom>
          <a:noFill/>
          <a:ln>
            <a:noFill/>
          </a:ln>
        </p:spPr>
      </p:pic>
      <p:sp>
        <p:nvSpPr>
          <p:cNvPr id="5" name="Veri Yer Tutucusu 4"/>
          <p:cNvSpPr>
            <a:spLocks noGrp="1"/>
          </p:cNvSpPr>
          <p:nvPr>
            <p:ph type="dt" sz="half" idx="10"/>
          </p:nvPr>
        </p:nvSpPr>
        <p:spPr/>
        <p:txBody>
          <a:bodyPr/>
          <a:lstStyle/>
          <a:p>
            <a:fld id="{2AFE6E0D-723C-4B05-ABA0-2CD23C79C566}" type="datetime1">
              <a:rPr lang="tr-TR" smtClean="0"/>
              <a:t>31.01.2021</a:t>
            </a:fld>
            <a:endParaRPr lang="tr-TR"/>
          </a:p>
        </p:txBody>
      </p:sp>
      <p:sp>
        <p:nvSpPr>
          <p:cNvPr id="6" name="Altbilgi Yer Tutucusu 5"/>
          <p:cNvSpPr>
            <a:spLocks noGrp="1"/>
          </p:cNvSpPr>
          <p:nvPr>
            <p:ph type="ftr" sz="quarter" idx="11"/>
          </p:nvPr>
        </p:nvSpPr>
        <p:spPr/>
        <p:txBody>
          <a:bodyPr/>
          <a:lstStyle/>
          <a:p>
            <a:r>
              <a:rPr lang="tr-TR" smtClean="0"/>
              <a:t>osenses@trabzon.edu.tr</a:t>
            </a:r>
            <a:endParaRPr lang="tr-TR"/>
          </a:p>
        </p:txBody>
      </p:sp>
      <p:sp>
        <p:nvSpPr>
          <p:cNvPr id="7" name="Slayt Numarası Yer Tutucusu 6"/>
          <p:cNvSpPr>
            <a:spLocks noGrp="1"/>
          </p:cNvSpPr>
          <p:nvPr>
            <p:ph type="sldNum" sz="quarter" idx="12"/>
          </p:nvPr>
        </p:nvSpPr>
        <p:spPr/>
        <p:txBody>
          <a:bodyPr/>
          <a:lstStyle/>
          <a:p>
            <a:fld id="{06E4CE98-99DB-4B92-BAC7-F160338C3892}" type="slidenum">
              <a:rPr lang="tr-TR" smtClean="0"/>
              <a:pPr/>
              <a:t>92</a:t>
            </a:fld>
            <a:endParaRPr lang="tr-TR"/>
          </a:p>
        </p:txBody>
      </p:sp>
    </p:spTree>
    <p:extLst>
      <p:ext uri="{BB962C8B-B14F-4D97-AF65-F5344CB8AC3E}">
        <p14:creationId xmlns:p14="http://schemas.microsoft.com/office/powerpoint/2010/main" val="54853150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0070C0"/>
                </a:solidFill>
              </a:rPr>
              <a:t>VAGON</a:t>
            </a:r>
            <a:endParaRPr lang="tr-TR" b="1" dirty="0">
              <a:solidFill>
                <a:srgbClr val="0070C0"/>
              </a:solidFill>
            </a:endParaRPr>
          </a:p>
        </p:txBody>
      </p:sp>
      <p:sp>
        <p:nvSpPr>
          <p:cNvPr id="3" name="2 İçerik Yer Tutucusu"/>
          <p:cNvSpPr>
            <a:spLocks noGrp="1"/>
          </p:cNvSpPr>
          <p:nvPr>
            <p:ph idx="1"/>
          </p:nvPr>
        </p:nvSpPr>
        <p:spPr/>
        <p:txBody>
          <a:bodyPr/>
          <a:lstStyle/>
          <a:p>
            <a:r>
              <a:rPr lang="tr-TR" dirty="0" smtClean="0">
                <a:solidFill>
                  <a:srgbClr val="0070C0"/>
                </a:solidFill>
              </a:rPr>
              <a:t>Vagon</a:t>
            </a:r>
            <a:r>
              <a:rPr lang="tr-TR" dirty="0" smtClean="0"/>
              <a:t>;Taşıdığı yükün özelliğine göre farklı türde olan, demiryolu taşımacılığı için tahsis edilmiş taşıma ünitesidir (Kapalı vagon, platform vagon, ağır yük vagonu vb. türleri bulunmaktadır).</a:t>
            </a:r>
          </a:p>
          <a:p>
            <a:endParaRPr lang="tr-TR" dirty="0"/>
          </a:p>
        </p:txBody>
      </p:sp>
      <p:pic>
        <p:nvPicPr>
          <p:cNvPr id="4" name="3 Resim" descr="C:\Users\CMA\AppData\Local\Temp\FineReader11\media\image39.jpeg"/>
          <p:cNvPicPr/>
          <p:nvPr/>
        </p:nvPicPr>
        <p:blipFill>
          <a:blip r:embed="rId2">
            <a:extLst>
              <a:ext uri="{28A0092B-C50C-407E-A947-70E740481C1C}">
                <a14:useLocalDpi xmlns:a14="http://schemas.microsoft.com/office/drawing/2010/main" val="0"/>
              </a:ext>
            </a:extLst>
          </a:blip>
          <a:srcRect/>
          <a:stretch>
            <a:fillRect/>
          </a:stretch>
        </p:blipFill>
        <p:spPr bwMode="auto">
          <a:xfrm>
            <a:off x="1214414" y="4045268"/>
            <a:ext cx="6858047" cy="2026938"/>
          </a:xfrm>
          <a:prstGeom prst="rect">
            <a:avLst/>
          </a:prstGeom>
          <a:noFill/>
          <a:ln>
            <a:noFill/>
          </a:ln>
        </p:spPr>
      </p:pic>
      <p:sp>
        <p:nvSpPr>
          <p:cNvPr id="5" name="Veri Yer Tutucusu 4"/>
          <p:cNvSpPr>
            <a:spLocks noGrp="1"/>
          </p:cNvSpPr>
          <p:nvPr>
            <p:ph type="dt" sz="half" idx="10"/>
          </p:nvPr>
        </p:nvSpPr>
        <p:spPr/>
        <p:txBody>
          <a:bodyPr/>
          <a:lstStyle/>
          <a:p>
            <a:fld id="{1F0FA61C-0F15-4CB3-8C33-63810DFFF162}" type="datetime1">
              <a:rPr lang="tr-TR" smtClean="0"/>
              <a:t>31.01.2021</a:t>
            </a:fld>
            <a:endParaRPr lang="tr-TR"/>
          </a:p>
        </p:txBody>
      </p:sp>
      <p:sp>
        <p:nvSpPr>
          <p:cNvPr id="6" name="Altbilgi Yer Tutucusu 5"/>
          <p:cNvSpPr>
            <a:spLocks noGrp="1"/>
          </p:cNvSpPr>
          <p:nvPr>
            <p:ph type="ftr" sz="quarter" idx="11"/>
          </p:nvPr>
        </p:nvSpPr>
        <p:spPr/>
        <p:txBody>
          <a:bodyPr/>
          <a:lstStyle/>
          <a:p>
            <a:r>
              <a:rPr lang="tr-TR" smtClean="0"/>
              <a:t>osenses@trabzon.edu.tr</a:t>
            </a:r>
            <a:endParaRPr lang="tr-TR"/>
          </a:p>
        </p:txBody>
      </p:sp>
      <p:sp>
        <p:nvSpPr>
          <p:cNvPr id="7" name="Slayt Numarası Yer Tutucusu 6"/>
          <p:cNvSpPr>
            <a:spLocks noGrp="1"/>
          </p:cNvSpPr>
          <p:nvPr>
            <p:ph type="sldNum" sz="quarter" idx="12"/>
          </p:nvPr>
        </p:nvSpPr>
        <p:spPr/>
        <p:txBody>
          <a:bodyPr/>
          <a:lstStyle/>
          <a:p>
            <a:fld id="{06E4CE98-99DB-4B92-BAC7-F160338C3892}" type="slidenum">
              <a:rPr lang="tr-TR" smtClean="0"/>
              <a:pPr/>
              <a:t>93</a:t>
            </a:fld>
            <a:endParaRPr lang="tr-TR"/>
          </a:p>
        </p:txBody>
      </p:sp>
    </p:spTree>
    <p:extLst>
      <p:ext uri="{BB962C8B-B14F-4D97-AF65-F5344CB8AC3E}">
        <p14:creationId xmlns:p14="http://schemas.microsoft.com/office/powerpoint/2010/main" val="34174760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solidFill>
                  <a:srgbClr val="FF0000"/>
                </a:solidFill>
              </a:rPr>
              <a:t>HAREKETLİ KASA – SWAP BODY</a:t>
            </a:r>
            <a:br>
              <a:rPr lang="tr-TR" dirty="0" smtClean="0">
                <a:solidFill>
                  <a:srgbClr val="FF0000"/>
                </a:solidFill>
              </a:rPr>
            </a:br>
            <a:endParaRPr lang="tr-TR" dirty="0">
              <a:solidFill>
                <a:srgbClr val="FF0000"/>
              </a:solidFill>
            </a:endParaRPr>
          </a:p>
        </p:txBody>
      </p:sp>
      <p:sp>
        <p:nvSpPr>
          <p:cNvPr id="3" name="İçerik Yer Tutucusu 2"/>
          <p:cNvSpPr>
            <a:spLocks noGrp="1"/>
          </p:cNvSpPr>
          <p:nvPr>
            <p:ph idx="1"/>
          </p:nvPr>
        </p:nvSpPr>
        <p:spPr/>
        <p:txBody>
          <a:bodyPr/>
          <a:lstStyle/>
          <a:p>
            <a:endParaRPr lang="tr-TR" dirty="0"/>
          </a:p>
          <a:p>
            <a:r>
              <a:rPr lang="tr-TR" dirty="0">
                <a:solidFill>
                  <a:srgbClr val="0070C0"/>
                </a:solidFill>
              </a:rPr>
              <a:t>Konteynerler gibi taşınan</a:t>
            </a:r>
            <a:r>
              <a:rPr lang="tr-TR" dirty="0"/>
              <a:t>, </a:t>
            </a:r>
            <a:endParaRPr lang="tr-TR" dirty="0" smtClean="0"/>
          </a:p>
          <a:p>
            <a:r>
              <a:rPr lang="tr-TR" dirty="0" smtClean="0">
                <a:solidFill>
                  <a:srgbClr val="00B050"/>
                </a:solidFill>
              </a:rPr>
              <a:t>ancak </a:t>
            </a:r>
            <a:r>
              <a:rPr lang="tr-TR" dirty="0">
                <a:solidFill>
                  <a:srgbClr val="00B050"/>
                </a:solidFill>
              </a:rPr>
              <a:t>boyutları itibariyle farklı olan</a:t>
            </a:r>
            <a:r>
              <a:rPr lang="tr-TR" dirty="0"/>
              <a:t>, </a:t>
            </a:r>
            <a:endParaRPr lang="tr-TR" dirty="0" smtClean="0"/>
          </a:p>
          <a:p>
            <a:r>
              <a:rPr lang="tr-TR" dirty="0" smtClean="0"/>
              <a:t>özellikle </a:t>
            </a:r>
            <a:r>
              <a:rPr lang="tr-TR" dirty="0" err="1"/>
              <a:t>intermodal</a:t>
            </a:r>
            <a:r>
              <a:rPr lang="tr-TR" dirty="0"/>
              <a:t> taşımacılıkta kullanılan römork ve vagon şasilerine bağlanabilen </a:t>
            </a:r>
            <a:r>
              <a:rPr lang="tr-TR" dirty="0">
                <a:solidFill>
                  <a:srgbClr val="00B050"/>
                </a:solidFill>
              </a:rPr>
              <a:t>metal yük kasası.</a:t>
            </a:r>
          </a:p>
        </p:txBody>
      </p:sp>
      <p:sp>
        <p:nvSpPr>
          <p:cNvPr id="4" name="Veri Yer Tutucusu 3"/>
          <p:cNvSpPr>
            <a:spLocks noGrp="1"/>
          </p:cNvSpPr>
          <p:nvPr>
            <p:ph type="dt" sz="half" idx="10"/>
          </p:nvPr>
        </p:nvSpPr>
        <p:spPr/>
        <p:txBody>
          <a:bodyPr/>
          <a:lstStyle/>
          <a:p>
            <a:fld id="{9B1ABF13-C4E4-4AD0-AA93-4B3B83E8F8F0}"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94</a:t>
            </a:fld>
            <a:endParaRPr lang="tr-TR"/>
          </a:p>
        </p:txBody>
      </p:sp>
    </p:spTree>
    <p:extLst>
      <p:ext uri="{BB962C8B-B14F-4D97-AF65-F5344CB8AC3E}">
        <p14:creationId xmlns:p14="http://schemas.microsoft.com/office/powerpoint/2010/main" val="210461856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z="4000" dirty="0">
                <a:solidFill>
                  <a:srgbClr val="FF0000"/>
                </a:solidFill>
              </a:rPr>
              <a:t>HAREKETLİ KASA – SWAP BODY </a:t>
            </a:r>
            <a:r>
              <a:rPr lang="tr-TR" sz="4000" dirty="0" smtClean="0">
                <a:solidFill>
                  <a:srgbClr val="FF0000"/>
                </a:solidFill>
              </a:rPr>
              <a:t/>
            </a:r>
            <a:br>
              <a:rPr lang="tr-TR" sz="4000" dirty="0" smtClean="0">
                <a:solidFill>
                  <a:srgbClr val="FF0000"/>
                </a:solidFill>
              </a:rPr>
            </a:br>
            <a:r>
              <a:rPr lang="tr-TR" b="1" dirty="0" smtClean="0">
                <a:solidFill>
                  <a:srgbClr val="0070C0"/>
                </a:solidFill>
              </a:rPr>
              <a:t>SWAP BODY</a:t>
            </a:r>
            <a:endParaRPr lang="tr-TR" b="1" dirty="0">
              <a:solidFill>
                <a:srgbClr val="0070C0"/>
              </a:solidFill>
            </a:endParaRPr>
          </a:p>
        </p:txBody>
      </p:sp>
      <p:sp>
        <p:nvSpPr>
          <p:cNvPr id="3" name="2 İçerik Yer Tutucusu"/>
          <p:cNvSpPr>
            <a:spLocks noGrp="1"/>
          </p:cNvSpPr>
          <p:nvPr>
            <p:ph idx="1"/>
          </p:nvPr>
        </p:nvSpPr>
        <p:spPr/>
        <p:txBody>
          <a:bodyPr/>
          <a:lstStyle/>
          <a:p>
            <a:r>
              <a:rPr lang="tr-TR" dirty="0" smtClean="0"/>
              <a:t>Karayolu taşıtlarının şasileri üzerine bağlanıp, ayrılabilecek donanıma sahip, aynı zamanda farklı taşıma tipleri ile taşımaya uygun özellikte kargo kutularıdır.</a:t>
            </a:r>
          </a:p>
          <a:p>
            <a:r>
              <a:rPr lang="tr-TR" dirty="0" smtClean="0"/>
              <a:t> Eşyanın taşınmasında demiryolu ve karayolunun kullanıldığı durumlarda yükleme ve boşaltma süresi kayıplarını en aza indirmek üzere tasarlanmış </a:t>
            </a:r>
            <a:r>
              <a:rPr lang="tr-TR" dirty="0" smtClean="0">
                <a:solidFill>
                  <a:srgbClr val="FF0000"/>
                </a:solidFill>
              </a:rPr>
              <a:t>tekerleksiz taşıma kabıdır</a:t>
            </a:r>
            <a:endParaRPr lang="tr-TR" dirty="0">
              <a:solidFill>
                <a:srgbClr val="FF0000"/>
              </a:solidFill>
            </a:endParaRPr>
          </a:p>
        </p:txBody>
      </p:sp>
      <p:sp>
        <p:nvSpPr>
          <p:cNvPr id="4" name="Veri Yer Tutucusu 3"/>
          <p:cNvSpPr>
            <a:spLocks noGrp="1"/>
          </p:cNvSpPr>
          <p:nvPr>
            <p:ph type="dt" sz="half" idx="10"/>
          </p:nvPr>
        </p:nvSpPr>
        <p:spPr/>
        <p:txBody>
          <a:bodyPr/>
          <a:lstStyle/>
          <a:p>
            <a:fld id="{A903105B-9B88-4510-9D74-431462D70BE4}"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95</a:t>
            </a:fld>
            <a:endParaRPr lang="tr-TR"/>
          </a:p>
        </p:txBody>
      </p:sp>
    </p:spTree>
    <p:extLst>
      <p:ext uri="{BB962C8B-B14F-4D97-AF65-F5344CB8AC3E}">
        <p14:creationId xmlns:p14="http://schemas.microsoft.com/office/powerpoint/2010/main" val="192483917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C:\Users\CMA\AppData\Local\Temp\FineReader11\media\image56.jpe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8662" y="2071678"/>
            <a:ext cx="6715172" cy="3929090"/>
          </a:xfrm>
          <a:prstGeom prst="rect">
            <a:avLst/>
          </a:prstGeom>
          <a:noFill/>
          <a:ln>
            <a:noFill/>
          </a:ln>
        </p:spPr>
      </p:pic>
      <p:sp>
        <p:nvSpPr>
          <p:cNvPr id="3" name="Veri Yer Tutucusu 2"/>
          <p:cNvSpPr>
            <a:spLocks noGrp="1"/>
          </p:cNvSpPr>
          <p:nvPr>
            <p:ph type="dt" sz="half" idx="10"/>
          </p:nvPr>
        </p:nvSpPr>
        <p:spPr/>
        <p:txBody>
          <a:bodyPr/>
          <a:lstStyle/>
          <a:p>
            <a:fld id="{0D9966CB-D039-4450-9FD6-0AE954F01310}"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96</a:t>
            </a:fld>
            <a:endParaRPr lang="tr-TR"/>
          </a:p>
        </p:txBody>
      </p:sp>
    </p:spTree>
    <p:extLst>
      <p:ext uri="{BB962C8B-B14F-4D97-AF65-F5344CB8AC3E}">
        <p14:creationId xmlns:p14="http://schemas.microsoft.com/office/powerpoint/2010/main" val="304003328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457200" y="757522"/>
            <a:ext cx="8229600" cy="5191758"/>
          </a:xfrm>
          <a:prstGeom prst="rect">
            <a:avLst/>
          </a:prstGeom>
        </p:spPr>
      </p:pic>
      <p:sp>
        <p:nvSpPr>
          <p:cNvPr id="3" name="Veri Yer Tutucusu 2"/>
          <p:cNvSpPr>
            <a:spLocks noGrp="1"/>
          </p:cNvSpPr>
          <p:nvPr>
            <p:ph type="dt" sz="half" idx="10"/>
          </p:nvPr>
        </p:nvSpPr>
        <p:spPr/>
        <p:txBody>
          <a:bodyPr/>
          <a:lstStyle/>
          <a:p>
            <a:fld id="{168021C1-FCA2-4B6B-8EAA-851C77F8C768}"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97</a:t>
            </a:fld>
            <a:endParaRPr lang="tr-TR"/>
          </a:p>
        </p:txBody>
      </p:sp>
    </p:spTree>
    <p:extLst>
      <p:ext uri="{BB962C8B-B14F-4D97-AF65-F5344CB8AC3E}">
        <p14:creationId xmlns:p14="http://schemas.microsoft.com/office/powerpoint/2010/main" val="404422257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stretch>
            <a:fillRect/>
          </a:stretch>
        </p:blipFill>
        <p:spPr>
          <a:xfrm>
            <a:off x="1219890" y="281030"/>
            <a:ext cx="6592470" cy="5740258"/>
          </a:xfrm>
          <a:prstGeom prst="rect">
            <a:avLst/>
          </a:prstGeom>
        </p:spPr>
      </p:pic>
      <p:sp>
        <p:nvSpPr>
          <p:cNvPr id="3" name="Veri Yer Tutucusu 2"/>
          <p:cNvSpPr>
            <a:spLocks noGrp="1"/>
          </p:cNvSpPr>
          <p:nvPr>
            <p:ph type="dt" sz="half" idx="10"/>
          </p:nvPr>
        </p:nvSpPr>
        <p:spPr/>
        <p:txBody>
          <a:bodyPr/>
          <a:lstStyle/>
          <a:p>
            <a:fld id="{C428774E-EACF-418D-AA77-CEDD94CE3686}" type="datetime1">
              <a:rPr lang="tr-TR" smtClean="0"/>
              <a:t>31.01.2021</a:t>
            </a:fld>
            <a:endParaRPr lang="tr-TR"/>
          </a:p>
        </p:txBody>
      </p:sp>
      <p:sp>
        <p:nvSpPr>
          <p:cNvPr id="5" name="Altbilgi Yer Tutucusu 4"/>
          <p:cNvSpPr>
            <a:spLocks noGrp="1"/>
          </p:cNvSpPr>
          <p:nvPr>
            <p:ph type="ftr" sz="quarter" idx="11"/>
          </p:nvPr>
        </p:nvSpPr>
        <p:spPr/>
        <p:txBody>
          <a:bodyPr/>
          <a:lstStyle/>
          <a:p>
            <a:r>
              <a:rPr lang="tr-TR" smtClean="0"/>
              <a:t>osenses@trabzon.edu.tr</a:t>
            </a:r>
            <a:endParaRPr lang="tr-TR"/>
          </a:p>
        </p:txBody>
      </p:sp>
      <p:sp>
        <p:nvSpPr>
          <p:cNvPr id="6" name="Slayt Numarası Yer Tutucusu 5"/>
          <p:cNvSpPr>
            <a:spLocks noGrp="1"/>
          </p:cNvSpPr>
          <p:nvPr>
            <p:ph type="sldNum" sz="quarter" idx="12"/>
          </p:nvPr>
        </p:nvSpPr>
        <p:spPr/>
        <p:txBody>
          <a:bodyPr/>
          <a:lstStyle/>
          <a:p>
            <a:fld id="{06E4CE98-99DB-4B92-BAC7-F160338C3892}" type="slidenum">
              <a:rPr lang="tr-TR" smtClean="0"/>
              <a:pPr/>
              <a:t>98</a:t>
            </a:fld>
            <a:endParaRPr lang="tr-TR"/>
          </a:p>
        </p:txBody>
      </p:sp>
    </p:spTree>
    <p:extLst>
      <p:ext uri="{BB962C8B-B14F-4D97-AF65-F5344CB8AC3E}">
        <p14:creationId xmlns:p14="http://schemas.microsoft.com/office/powerpoint/2010/main" val="265874199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0070C0"/>
                </a:solidFill>
              </a:rPr>
              <a:t>RO-RO RAMP</a:t>
            </a:r>
            <a:endParaRPr lang="tr-TR" dirty="0">
              <a:solidFill>
                <a:srgbClr val="0070C0"/>
              </a:solidFill>
            </a:endParaRPr>
          </a:p>
        </p:txBody>
      </p:sp>
      <p:sp>
        <p:nvSpPr>
          <p:cNvPr id="3" name="2 İçerik Yer Tutucusu"/>
          <p:cNvSpPr>
            <a:spLocks noGrp="1"/>
          </p:cNvSpPr>
          <p:nvPr>
            <p:ph idx="1"/>
          </p:nvPr>
        </p:nvSpPr>
        <p:spPr/>
        <p:txBody>
          <a:bodyPr/>
          <a:lstStyle/>
          <a:p>
            <a:r>
              <a:rPr lang="tr-TR" i="1" dirty="0" smtClean="0"/>
              <a:t>RO-RO </a:t>
            </a:r>
            <a:r>
              <a:rPr lang="tr-TR" i="1" dirty="0" err="1" smtClean="0"/>
              <a:t>Ramp</a:t>
            </a:r>
            <a:r>
              <a:rPr lang="tr-TR" i="1" dirty="0" smtClean="0"/>
              <a:t>;</a:t>
            </a:r>
            <a:r>
              <a:rPr lang="tr-TR" dirty="0" smtClean="0"/>
              <a:t>Karayolu taşıtlarının bir gemiye ya da vagona yüklenebilmesi için kullanılan ayarlanabilir rampaya verilen addır.</a:t>
            </a:r>
          </a:p>
          <a:p>
            <a:endParaRPr lang="tr-TR" dirty="0"/>
          </a:p>
        </p:txBody>
      </p:sp>
      <p:pic>
        <p:nvPicPr>
          <p:cNvPr id="4" name="3 Resim" descr="C:\Users\CMA\AppData\Local\Temp\FineReader11\media\image57.jpeg"/>
          <p:cNvPicPr/>
          <p:nvPr/>
        </p:nvPicPr>
        <p:blipFill>
          <a:blip r:embed="rId3">
            <a:extLst>
              <a:ext uri="{28A0092B-C50C-407E-A947-70E740481C1C}">
                <a14:useLocalDpi xmlns:a14="http://schemas.microsoft.com/office/drawing/2010/main" val="0"/>
              </a:ext>
            </a:extLst>
          </a:blip>
          <a:srcRect/>
          <a:stretch>
            <a:fillRect/>
          </a:stretch>
        </p:blipFill>
        <p:spPr bwMode="auto">
          <a:xfrm>
            <a:off x="857224" y="3286124"/>
            <a:ext cx="7286676" cy="2857520"/>
          </a:xfrm>
          <a:prstGeom prst="rect">
            <a:avLst/>
          </a:prstGeom>
          <a:noFill/>
          <a:ln>
            <a:noFill/>
          </a:ln>
        </p:spPr>
      </p:pic>
      <p:sp>
        <p:nvSpPr>
          <p:cNvPr id="5" name="Veri Yer Tutucusu 4"/>
          <p:cNvSpPr>
            <a:spLocks noGrp="1"/>
          </p:cNvSpPr>
          <p:nvPr>
            <p:ph type="dt" sz="half" idx="10"/>
          </p:nvPr>
        </p:nvSpPr>
        <p:spPr/>
        <p:txBody>
          <a:bodyPr/>
          <a:lstStyle/>
          <a:p>
            <a:fld id="{17760194-ECD6-4E4D-9F38-C7F02D40978C}" type="datetime1">
              <a:rPr lang="tr-TR" smtClean="0"/>
              <a:t>31.01.2021</a:t>
            </a:fld>
            <a:endParaRPr lang="tr-TR"/>
          </a:p>
        </p:txBody>
      </p:sp>
      <p:sp>
        <p:nvSpPr>
          <p:cNvPr id="6" name="Altbilgi Yer Tutucusu 5"/>
          <p:cNvSpPr>
            <a:spLocks noGrp="1"/>
          </p:cNvSpPr>
          <p:nvPr>
            <p:ph type="ftr" sz="quarter" idx="11"/>
          </p:nvPr>
        </p:nvSpPr>
        <p:spPr/>
        <p:txBody>
          <a:bodyPr/>
          <a:lstStyle/>
          <a:p>
            <a:r>
              <a:rPr lang="tr-TR" smtClean="0"/>
              <a:t>osenses@trabzon.edu.tr</a:t>
            </a:r>
            <a:endParaRPr lang="tr-TR"/>
          </a:p>
        </p:txBody>
      </p:sp>
      <p:sp>
        <p:nvSpPr>
          <p:cNvPr id="7" name="Slayt Numarası Yer Tutucusu 6"/>
          <p:cNvSpPr>
            <a:spLocks noGrp="1"/>
          </p:cNvSpPr>
          <p:nvPr>
            <p:ph type="sldNum" sz="quarter" idx="12"/>
          </p:nvPr>
        </p:nvSpPr>
        <p:spPr/>
        <p:txBody>
          <a:bodyPr/>
          <a:lstStyle/>
          <a:p>
            <a:fld id="{06E4CE98-99DB-4B92-BAC7-F160338C3892}" type="slidenum">
              <a:rPr lang="tr-TR" smtClean="0"/>
              <a:pPr/>
              <a:t>99</a:t>
            </a:fld>
            <a:endParaRPr lang="tr-TR"/>
          </a:p>
        </p:txBody>
      </p:sp>
    </p:spTree>
    <p:extLst>
      <p:ext uri="{BB962C8B-B14F-4D97-AF65-F5344CB8AC3E}">
        <p14:creationId xmlns:p14="http://schemas.microsoft.com/office/powerpoint/2010/main" val="317914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7303</TotalTime>
  <Words>3758</Words>
  <Application>Microsoft Office PowerPoint</Application>
  <PresentationFormat>Ekran Gösterisi (4:3)</PresentationFormat>
  <Paragraphs>674</Paragraphs>
  <Slides>99</Slides>
  <Notes>4</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99</vt:i4>
      </vt:variant>
    </vt:vector>
  </HeadingPairs>
  <TitlesOfParts>
    <vt:vector size="106" baseType="lpstr">
      <vt:lpstr>Algerian</vt:lpstr>
      <vt:lpstr>Arial</vt:lpstr>
      <vt:lpstr>Berlin Sans FB</vt:lpstr>
      <vt:lpstr>Berlin Sans FB Demi</vt:lpstr>
      <vt:lpstr>Calibri</vt:lpstr>
      <vt:lpstr>Times New Roman</vt:lpstr>
      <vt:lpstr>Ofis Teması</vt:lpstr>
      <vt:lpstr>PowerPoint Sunusu</vt:lpstr>
      <vt:lpstr>YEDİNCİ BÖLÜM</vt:lpstr>
      <vt:lpstr>PowerPoint Sunusu</vt:lpstr>
      <vt:lpstr>PowerPoint Sunusu</vt:lpstr>
      <vt:lpstr>PowerPoint Sunusu</vt:lpstr>
      <vt:lpstr>PowerPoint Sunusu</vt:lpstr>
      <vt:lpstr>LOJİSTİKTE DIŞ KAYNAK KULLANIMI</vt:lpstr>
      <vt:lpstr>PowerPoint Sunusu</vt:lpstr>
      <vt:lpstr>PowerPoint Sunusu</vt:lpstr>
      <vt:lpstr>PowerPoint Sunusu</vt:lpstr>
      <vt:lpstr>Dkk ile karşılanabilecek loj.iş süreçleri</vt:lpstr>
      <vt:lpstr>PowerPoint Sunusu</vt:lpstr>
      <vt:lpstr>LOJİSTİKTE DIŞ KAYNAK KULLANIMI (DKK) -OUTSOURCING (3 PL)</vt:lpstr>
      <vt:lpstr>PowerPoint Sunusu</vt:lpstr>
      <vt:lpstr>Maddeler ile izah etmemiz gerekirse; </vt:lpstr>
      <vt:lpstr>PowerPoint Sunusu</vt:lpstr>
      <vt:lpstr>PowerPoint Sunusu</vt:lpstr>
      <vt:lpstr>PowerPoint Sunusu</vt:lpstr>
      <vt:lpstr>4PL (Dördüncü Parti Lojistik), </vt:lpstr>
      <vt:lpstr>4PL TANIMI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2.6.1.Dış Kaynak Kullanımının Nedenleri</vt:lpstr>
      <vt:lpstr>PowerPoint Sunusu</vt:lpstr>
      <vt:lpstr>PowerPoint Sunusu</vt:lpstr>
      <vt:lpstr>PowerPoint Sunusu</vt:lpstr>
      <vt:lpstr>PowerPoint Sunusu</vt:lpstr>
      <vt:lpstr>PowerPoint Sunusu</vt:lpstr>
      <vt:lpstr>Lojistik Hizmet Sunan  (Dış KaynakTedarikçisi) İşletmelerin Temel Hizmet Konuları</vt:lpstr>
      <vt:lpstr>PowerPoint Sunusu</vt:lpstr>
      <vt:lpstr>PowerPoint Sunusu</vt:lpstr>
      <vt:lpstr>2.6.3. DKK NIN FAYDALARI</vt:lpstr>
      <vt:lpstr>3. Parti Lojistik Firmalarının Lojistik Sektörüne Olan Katkısını;</vt:lpstr>
      <vt:lpstr>PowerPoint Sunusu</vt:lpstr>
      <vt:lpstr>DKK KULLANIMINDA KARŞILAŞILAN SORUNLAR</vt:lpstr>
      <vt:lpstr>PowerPoint Sunusu</vt:lpstr>
      <vt:lpstr>PowerPoint Sunusu</vt:lpstr>
      <vt:lpstr>PowerPoint Sunusu</vt:lpstr>
      <vt:lpstr> LOJİSTİK SEKTÖRÜNÜN PAYDAŞLARI </vt:lpstr>
      <vt:lpstr>PowerPoint Sunusu</vt:lpstr>
      <vt:lpstr>PowerPoint Sunusu</vt:lpstr>
      <vt:lpstr>PowerPoint Sunusu</vt:lpstr>
      <vt:lpstr>PowerPoint Sunusu</vt:lpstr>
      <vt:lpstr>PowerPoint Sunusu</vt:lpstr>
      <vt:lpstr>PowerPoint Sunusu</vt:lpstr>
      <vt:lpstr>5.1. ULUSLARARASI TAŞIMA</vt:lpstr>
      <vt:lpstr>5.1. ULUSLARARASI TAŞIMA</vt:lpstr>
      <vt:lpstr> 5.1.1. Uluslararası Taşımada Karşılaşılan Temel Kavramlar ve İş Akışı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5.1.1.2. Uluslararası Taşımada İş Akışı</vt:lpstr>
      <vt:lpstr>5.1.1.2. Uluslararası Taşımada İş Akışı</vt:lpstr>
      <vt:lpstr> U.A. taşıma faaliyetine ilişkin iş akışı özetlenecek olursa; </vt:lpstr>
      <vt:lpstr>PowerPoint Sunusu</vt:lpstr>
      <vt:lpstr>PowerPoint Sunusu</vt:lpstr>
      <vt:lpstr>PowerPoint Sunusu</vt:lpstr>
      <vt:lpstr>PowerPoint Sunusu</vt:lpstr>
      <vt:lpstr>PowerPoint Sunusu</vt:lpstr>
      <vt:lpstr>5.1.3.1.  TAŞIMA SÖZLEŞMELERİ VE İÇERİĞİ</vt:lpstr>
      <vt:lpstr>5.1.3.1. Taşıma Sözleşmeleri ve İçeriği</vt:lpstr>
      <vt:lpstr>5.1.3.1. Taşıma Sözleşmeleri ve İçeriği</vt:lpstr>
      <vt:lpstr>PowerPoint Sunusu</vt:lpstr>
      <vt:lpstr>PowerPoint Sunusu</vt:lpstr>
      <vt:lpstr>PowerPoint Sunusu</vt:lpstr>
      <vt:lpstr>PowerPoint Sunusu</vt:lpstr>
      <vt:lpstr>PowerPoint Sunusu</vt:lpstr>
      <vt:lpstr>PowerPoint Sunusu</vt:lpstr>
      <vt:lpstr>KURU YÜK GEMİSİ</vt:lpstr>
      <vt:lpstr>DÖKME YÜK GEMİSİ</vt:lpstr>
      <vt:lpstr>TANKER GEMİSİ</vt:lpstr>
      <vt:lpstr>KARGO UÇAĞI</vt:lpstr>
      <vt:lpstr>VAGON</vt:lpstr>
      <vt:lpstr>HAREKETLİ KASA – SWAP BODY </vt:lpstr>
      <vt:lpstr>HAREKETLİ KASA – SWAP BODY  SWAP BODY</vt:lpstr>
      <vt:lpstr>PowerPoint Sunusu</vt:lpstr>
      <vt:lpstr>PowerPoint Sunusu</vt:lpstr>
      <vt:lpstr>PowerPoint Sunusu</vt:lpstr>
      <vt:lpstr>RO-RO RAMP</vt:lpstr>
    </vt:vector>
  </TitlesOfParts>
  <Company>CMA CGM CAUCASUS DENIZCILIK VE NAKLIYAT 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BÖLÜM</dc:title>
  <dc:creator>CMA CGM CAUCASUS DENIZCILIK VE NAKLIYAT A.S</dc:creator>
  <cp:lastModifiedBy>Orhan</cp:lastModifiedBy>
  <cp:revision>1372</cp:revision>
  <dcterms:created xsi:type="dcterms:W3CDTF">2013-07-18T08:12:18Z</dcterms:created>
  <dcterms:modified xsi:type="dcterms:W3CDTF">2021-01-31T18:36:39Z</dcterms:modified>
</cp:coreProperties>
</file>