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154"/>
  </p:notesMasterIdLst>
  <p:sldIdLst>
    <p:sldId id="256" r:id="rId4"/>
    <p:sldId id="260" r:id="rId5"/>
    <p:sldId id="262" r:id="rId6"/>
    <p:sldId id="1748" r:id="rId7"/>
    <p:sldId id="1606" r:id="rId8"/>
    <p:sldId id="266" r:id="rId9"/>
    <p:sldId id="267" r:id="rId10"/>
    <p:sldId id="1632" r:id="rId11"/>
    <p:sldId id="268" r:id="rId12"/>
    <p:sldId id="1256" r:id="rId13"/>
    <p:sldId id="269" r:id="rId14"/>
    <p:sldId id="270" r:id="rId15"/>
    <p:sldId id="271" r:id="rId16"/>
    <p:sldId id="272" r:id="rId17"/>
    <p:sldId id="922" r:id="rId18"/>
    <p:sldId id="525" r:id="rId19"/>
    <p:sldId id="274" r:id="rId20"/>
    <p:sldId id="275" r:id="rId21"/>
    <p:sldId id="526" r:id="rId22"/>
    <p:sldId id="527" r:id="rId23"/>
    <p:sldId id="277" r:id="rId24"/>
    <p:sldId id="278" r:id="rId25"/>
    <p:sldId id="279" r:id="rId26"/>
    <p:sldId id="280" r:id="rId27"/>
    <p:sldId id="281" r:id="rId28"/>
    <p:sldId id="282" r:id="rId29"/>
    <p:sldId id="924" r:id="rId30"/>
    <p:sldId id="283" r:id="rId31"/>
    <p:sldId id="284" r:id="rId32"/>
    <p:sldId id="1775" r:id="rId33"/>
    <p:sldId id="1776" r:id="rId34"/>
    <p:sldId id="285" r:id="rId35"/>
    <p:sldId id="286" r:id="rId36"/>
    <p:sldId id="1257" r:id="rId37"/>
    <p:sldId id="287" r:id="rId38"/>
    <p:sldId id="911" r:id="rId39"/>
    <p:sldId id="912" r:id="rId40"/>
    <p:sldId id="288" r:id="rId41"/>
    <p:sldId id="289" r:id="rId42"/>
    <p:sldId id="913" r:id="rId43"/>
    <p:sldId id="290" r:id="rId44"/>
    <p:sldId id="914" r:id="rId45"/>
    <p:sldId id="528" r:id="rId46"/>
    <p:sldId id="291" r:id="rId47"/>
    <p:sldId id="292" r:id="rId48"/>
    <p:sldId id="1720" r:id="rId49"/>
    <p:sldId id="1717" r:id="rId50"/>
    <p:sldId id="1707" r:id="rId51"/>
    <p:sldId id="1710" r:id="rId52"/>
    <p:sldId id="1711" r:id="rId53"/>
    <p:sldId id="1712" r:id="rId54"/>
    <p:sldId id="1719" r:id="rId55"/>
    <p:sldId id="1718" r:id="rId56"/>
    <p:sldId id="1716" r:id="rId57"/>
    <p:sldId id="1708" r:id="rId58"/>
    <p:sldId id="1709" r:id="rId59"/>
    <p:sldId id="1713" r:id="rId60"/>
    <p:sldId id="1706" r:id="rId61"/>
    <p:sldId id="1721" r:id="rId62"/>
    <p:sldId id="293" r:id="rId63"/>
    <p:sldId id="294" r:id="rId64"/>
    <p:sldId id="295" r:id="rId65"/>
    <p:sldId id="296" r:id="rId66"/>
    <p:sldId id="297" r:id="rId67"/>
    <p:sldId id="298" r:id="rId68"/>
    <p:sldId id="1752" r:id="rId69"/>
    <p:sldId id="1753" r:id="rId70"/>
    <p:sldId id="299" r:id="rId71"/>
    <p:sldId id="926" r:id="rId72"/>
    <p:sldId id="300" r:id="rId73"/>
    <p:sldId id="1751" r:id="rId74"/>
    <p:sldId id="1778" r:id="rId75"/>
    <p:sldId id="1779" r:id="rId76"/>
    <p:sldId id="1780" r:id="rId77"/>
    <p:sldId id="1781" r:id="rId78"/>
    <p:sldId id="1782" r:id="rId79"/>
    <p:sldId id="1783" r:id="rId80"/>
    <p:sldId id="548" r:id="rId81"/>
    <p:sldId id="1777" r:id="rId82"/>
    <p:sldId id="1784" r:id="rId83"/>
    <p:sldId id="1785" r:id="rId84"/>
    <p:sldId id="1592" r:id="rId85"/>
    <p:sldId id="1593" r:id="rId86"/>
    <p:sldId id="1594" r:id="rId87"/>
    <p:sldId id="1595" r:id="rId88"/>
    <p:sldId id="1786" r:id="rId89"/>
    <p:sldId id="1788" r:id="rId90"/>
    <p:sldId id="1787" r:id="rId91"/>
    <p:sldId id="1698" r:id="rId92"/>
    <p:sldId id="1699" r:id="rId93"/>
    <p:sldId id="1749" r:id="rId94"/>
    <p:sldId id="1700" r:id="rId95"/>
    <p:sldId id="1644" r:id="rId96"/>
    <p:sldId id="1722" r:id="rId97"/>
    <p:sldId id="1596" r:id="rId98"/>
    <p:sldId id="1757" r:id="rId99"/>
    <p:sldId id="1754" r:id="rId100"/>
    <p:sldId id="1597" r:id="rId101"/>
    <p:sldId id="1637" r:id="rId102"/>
    <p:sldId id="1643" r:id="rId103"/>
    <p:sldId id="1598" r:id="rId104"/>
    <p:sldId id="1730" r:id="rId105"/>
    <p:sldId id="1731" r:id="rId106"/>
    <p:sldId id="1732" r:id="rId107"/>
    <p:sldId id="1642" r:id="rId108"/>
    <p:sldId id="1735" r:id="rId109"/>
    <p:sldId id="1755" r:id="rId110"/>
    <p:sldId id="1736" r:id="rId111"/>
    <p:sldId id="1737" r:id="rId112"/>
    <p:sldId id="1738" r:id="rId113"/>
    <p:sldId id="1739" r:id="rId114"/>
    <p:sldId id="1756" r:id="rId115"/>
    <p:sldId id="1740" r:id="rId116"/>
    <p:sldId id="1742" r:id="rId117"/>
    <p:sldId id="1743" r:id="rId118"/>
    <p:sldId id="1744" r:id="rId119"/>
    <p:sldId id="1745" r:id="rId120"/>
    <p:sldId id="1747" r:id="rId121"/>
    <p:sldId id="1600" r:id="rId122"/>
    <p:sldId id="1641" r:id="rId123"/>
    <p:sldId id="1601" r:id="rId124"/>
    <p:sldId id="1602" r:id="rId125"/>
    <p:sldId id="1603" r:id="rId126"/>
    <p:sldId id="1654" r:id="rId127"/>
    <p:sldId id="1655" r:id="rId128"/>
    <p:sldId id="1750" r:id="rId129"/>
    <p:sldId id="1724" r:id="rId130"/>
    <p:sldId id="1725" r:id="rId131"/>
    <p:sldId id="1726" r:id="rId132"/>
    <p:sldId id="1727" r:id="rId133"/>
    <p:sldId id="1789" r:id="rId134"/>
    <p:sldId id="303" r:id="rId135"/>
    <p:sldId id="929" r:id="rId136"/>
    <p:sldId id="304" r:id="rId137"/>
    <p:sldId id="305" r:id="rId138"/>
    <p:sldId id="930" r:id="rId139"/>
    <p:sldId id="306" r:id="rId140"/>
    <p:sldId id="931" r:id="rId141"/>
    <p:sldId id="307" r:id="rId142"/>
    <p:sldId id="932" r:id="rId143"/>
    <p:sldId id="308" r:id="rId144"/>
    <p:sldId id="933" r:id="rId145"/>
    <p:sldId id="309" r:id="rId146"/>
    <p:sldId id="934" r:id="rId147"/>
    <p:sldId id="310" r:id="rId148"/>
    <p:sldId id="311" r:id="rId149"/>
    <p:sldId id="312" r:id="rId150"/>
    <p:sldId id="1254" r:id="rId151"/>
    <p:sldId id="313" r:id="rId152"/>
    <p:sldId id="314" r:id="rId153"/>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9" d="100"/>
          <a:sy n="79" d="100"/>
        </p:scale>
        <p:origin x="773"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4.xml"/><Relationship Id="rId21" Type="http://schemas.openxmlformats.org/officeDocument/2006/relationships/slide" Target="slides/slide18.xml"/><Relationship Id="rId42" Type="http://schemas.openxmlformats.org/officeDocument/2006/relationships/slide" Target="slides/slide39.xml"/><Relationship Id="rId63" Type="http://schemas.openxmlformats.org/officeDocument/2006/relationships/slide" Target="slides/slide60.xml"/><Relationship Id="rId84" Type="http://schemas.openxmlformats.org/officeDocument/2006/relationships/slide" Target="slides/slide81.xml"/><Relationship Id="rId138" Type="http://schemas.openxmlformats.org/officeDocument/2006/relationships/slide" Target="slides/slide135.xml"/><Relationship Id="rId107" Type="http://schemas.openxmlformats.org/officeDocument/2006/relationships/slide" Target="slides/slide104.xml"/><Relationship Id="rId11" Type="http://schemas.openxmlformats.org/officeDocument/2006/relationships/slide" Target="slides/slide8.xml"/><Relationship Id="rId32" Type="http://schemas.openxmlformats.org/officeDocument/2006/relationships/slide" Target="slides/slide29.xml"/><Relationship Id="rId53" Type="http://schemas.openxmlformats.org/officeDocument/2006/relationships/slide" Target="slides/slide50.xml"/><Relationship Id="rId74" Type="http://schemas.openxmlformats.org/officeDocument/2006/relationships/slide" Target="slides/slide71.xml"/><Relationship Id="rId128" Type="http://schemas.openxmlformats.org/officeDocument/2006/relationships/slide" Target="slides/slide125.xml"/><Relationship Id="rId149" Type="http://schemas.openxmlformats.org/officeDocument/2006/relationships/slide" Target="slides/slide146.xml"/><Relationship Id="rId5" Type="http://schemas.openxmlformats.org/officeDocument/2006/relationships/slide" Target="slides/slide2.xml"/><Relationship Id="rId95" Type="http://schemas.openxmlformats.org/officeDocument/2006/relationships/slide" Target="slides/slide92.xml"/><Relationship Id="rId22" Type="http://schemas.openxmlformats.org/officeDocument/2006/relationships/slide" Target="slides/slide19.xml"/><Relationship Id="rId43" Type="http://schemas.openxmlformats.org/officeDocument/2006/relationships/slide" Target="slides/slide40.xml"/><Relationship Id="rId64" Type="http://schemas.openxmlformats.org/officeDocument/2006/relationships/slide" Target="slides/slide61.xml"/><Relationship Id="rId118" Type="http://schemas.openxmlformats.org/officeDocument/2006/relationships/slide" Target="slides/slide115.xml"/><Relationship Id="rId139" Type="http://schemas.openxmlformats.org/officeDocument/2006/relationships/slide" Target="slides/slide136.xml"/><Relationship Id="rId80" Type="http://schemas.openxmlformats.org/officeDocument/2006/relationships/slide" Target="slides/slide77.xml"/><Relationship Id="rId85" Type="http://schemas.openxmlformats.org/officeDocument/2006/relationships/slide" Target="slides/slide82.xml"/><Relationship Id="rId150" Type="http://schemas.openxmlformats.org/officeDocument/2006/relationships/slide" Target="slides/slide147.xml"/><Relationship Id="rId155" Type="http://schemas.openxmlformats.org/officeDocument/2006/relationships/presProps" Target="presProps.xml"/><Relationship Id="rId12" Type="http://schemas.openxmlformats.org/officeDocument/2006/relationships/slide" Target="slides/slide9.xml"/><Relationship Id="rId17" Type="http://schemas.openxmlformats.org/officeDocument/2006/relationships/slide" Target="slides/slide14.xml"/><Relationship Id="rId33" Type="http://schemas.openxmlformats.org/officeDocument/2006/relationships/slide" Target="slides/slide30.xml"/><Relationship Id="rId38" Type="http://schemas.openxmlformats.org/officeDocument/2006/relationships/slide" Target="slides/slide35.xml"/><Relationship Id="rId59" Type="http://schemas.openxmlformats.org/officeDocument/2006/relationships/slide" Target="slides/slide56.xml"/><Relationship Id="rId103" Type="http://schemas.openxmlformats.org/officeDocument/2006/relationships/slide" Target="slides/slide100.xml"/><Relationship Id="rId108" Type="http://schemas.openxmlformats.org/officeDocument/2006/relationships/slide" Target="slides/slide105.xml"/><Relationship Id="rId124" Type="http://schemas.openxmlformats.org/officeDocument/2006/relationships/slide" Target="slides/slide121.xml"/><Relationship Id="rId129" Type="http://schemas.openxmlformats.org/officeDocument/2006/relationships/slide" Target="slides/slide126.xml"/><Relationship Id="rId54" Type="http://schemas.openxmlformats.org/officeDocument/2006/relationships/slide" Target="slides/slide51.xml"/><Relationship Id="rId70" Type="http://schemas.openxmlformats.org/officeDocument/2006/relationships/slide" Target="slides/slide67.xml"/><Relationship Id="rId75" Type="http://schemas.openxmlformats.org/officeDocument/2006/relationships/slide" Target="slides/slide72.xml"/><Relationship Id="rId91" Type="http://schemas.openxmlformats.org/officeDocument/2006/relationships/slide" Target="slides/slide88.xml"/><Relationship Id="rId96" Type="http://schemas.openxmlformats.org/officeDocument/2006/relationships/slide" Target="slides/slide93.xml"/><Relationship Id="rId140" Type="http://schemas.openxmlformats.org/officeDocument/2006/relationships/slide" Target="slides/slide137.xml"/><Relationship Id="rId145" Type="http://schemas.openxmlformats.org/officeDocument/2006/relationships/slide" Target="slides/slide142.xml"/><Relationship Id="rId1" Type="http://schemas.openxmlformats.org/officeDocument/2006/relationships/slideMaster" Target="slideMasters/slideMaster1.xml"/><Relationship Id="rId6" Type="http://schemas.openxmlformats.org/officeDocument/2006/relationships/slide" Target="slides/slide3.xml"/><Relationship Id="rId23" Type="http://schemas.openxmlformats.org/officeDocument/2006/relationships/slide" Target="slides/slide20.xml"/><Relationship Id="rId28" Type="http://schemas.openxmlformats.org/officeDocument/2006/relationships/slide" Target="slides/slide25.xml"/><Relationship Id="rId49" Type="http://schemas.openxmlformats.org/officeDocument/2006/relationships/slide" Target="slides/slide46.xml"/><Relationship Id="rId114" Type="http://schemas.openxmlformats.org/officeDocument/2006/relationships/slide" Target="slides/slide111.xml"/><Relationship Id="rId119" Type="http://schemas.openxmlformats.org/officeDocument/2006/relationships/slide" Target="slides/slide116.xml"/><Relationship Id="rId44" Type="http://schemas.openxmlformats.org/officeDocument/2006/relationships/slide" Target="slides/slide41.xml"/><Relationship Id="rId60" Type="http://schemas.openxmlformats.org/officeDocument/2006/relationships/slide" Target="slides/slide57.xml"/><Relationship Id="rId65" Type="http://schemas.openxmlformats.org/officeDocument/2006/relationships/slide" Target="slides/slide62.xml"/><Relationship Id="rId81" Type="http://schemas.openxmlformats.org/officeDocument/2006/relationships/slide" Target="slides/slide78.xml"/><Relationship Id="rId86" Type="http://schemas.openxmlformats.org/officeDocument/2006/relationships/slide" Target="slides/slide83.xml"/><Relationship Id="rId130" Type="http://schemas.openxmlformats.org/officeDocument/2006/relationships/slide" Target="slides/slide127.xml"/><Relationship Id="rId135" Type="http://schemas.openxmlformats.org/officeDocument/2006/relationships/slide" Target="slides/slide132.xml"/><Relationship Id="rId151" Type="http://schemas.openxmlformats.org/officeDocument/2006/relationships/slide" Target="slides/slide148.xml"/><Relationship Id="rId156" Type="http://schemas.openxmlformats.org/officeDocument/2006/relationships/viewProps" Target="viewProps.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slide" Target="slides/slide10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120" Type="http://schemas.openxmlformats.org/officeDocument/2006/relationships/slide" Target="slides/slide117.xml"/><Relationship Id="rId125" Type="http://schemas.openxmlformats.org/officeDocument/2006/relationships/slide" Target="slides/slide122.xml"/><Relationship Id="rId141" Type="http://schemas.openxmlformats.org/officeDocument/2006/relationships/slide" Target="slides/slide138.xml"/><Relationship Id="rId146" Type="http://schemas.openxmlformats.org/officeDocument/2006/relationships/slide" Target="slides/slide143.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110" Type="http://schemas.openxmlformats.org/officeDocument/2006/relationships/slide" Target="slides/slide107.xml"/><Relationship Id="rId115" Type="http://schemas.openxmlformats.org/officeDocument/2006/relationships/slide" Target="slides/slide112.xml"/><Relationship Id="rId131" Type="http://schemas.openxmlformats.org/officeDocument/2006/relationships/slide" Target="slides/slide128.xml"/><Relationship Id="rId136" Type="http://schemas.openxmlformats.org/officeDocument/2006/relationships/slide" Target="slides/slide133.xml"/><Relationship Id="rId157" Type="http://schemas.openxmlformats.org/officeDocument/2006/relationships/theme" Target="theme/theme1.xml"/><Relationship Id="rId61" Type="http://schemas.openxmlformats.org/officeDocument/2006/relationships/slide" Target="slides/slide58.xml"/><Relationship Id="rId82" Type="http://schemas.openxmlformats.org/officeDocument/2006/relationships/slide" Target="slides/slide79.xml"/><Relationship Id="rId152" Type="http://schemas.openxmlformats.org/officeDocument/2006/relationships/slide" Target="slides/slide149.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126" Type="http://schemas.openxmlformats.org/officeDocument/2006/relationships/slide" Target="slides/slide123.xml"/><Relationship Id="rId147" Type="http://schemas.openxmlformats.org/officeDocument/2006/relationships/slide" Target="slides/slide14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slide" Target="slides/slide90.xml"/><Relationship Id="rId98" Type="http://schemas.openxmlformats.org/officeDocument/2006/relationships/slide" Target="slides/slide95.xml"/><Relationship Id="rId121" Type="http://schemas.openxmlformats.org/officeDocument/2006/relationships/slide" Target="slides/slide118.xml"/><Relationship Id="rId142" Type="http://schemas.openxmlformats.org/officeDocument/2006/relationships/slide" Target="slides/slide139.xml"/><Relationship Id="rId3" Type="http://schemas.openxmlformats.org/officeDocument/2006/relationships/slideMaster" Target="slideMasters/slideMaster3.xml"/><Relationship Id="rId25" Type="http://schemas.openxmlformats.org/officeDocument/2006/relationships/slide" Target="slides/slide22.xml"/><Relationship Id="rId46" Type="http://schemas.openxmlformats.org/officeDocument/2006/relationships/slide" Target="slides/slide43.xml"/><Relationship Id="rId67" Type="http://schemas.openxmlformats.org/officeDocument/2006/relationships/slide" Target="slides/slide64.xml"/><Relationship Id="rId116" Type="http://schemas.openxmlformats.org/officeDocument/2006/relationships/slide" Target="slides/slide113.xml"/><Relationship Id="rId137" Type="http://schemas.openxmlformats.org/officeDocument/2006/relationships/slide" Target="slides/slide134.xml"/><Relationship Id="rId158" Type="http://schemas.openxmlformats.org/officeDocument/2006/relationships/tableStyles" Target="tableStyles.xml"/><Relationship Id="rId20" Type="http://schemas.openxmlformats.org/officeDocument/2006/relationships/slide" Target="slides/slide17.xml"/><Relationship Id="rId41" Type="http://schemas.openxmlformats.org/officeDocument/2006/relationships/slide" Target="slides/slide38.xml"/><Relationship Id="rId62" Type="http://schemas.openxmlformats.org/officeDocument/2006/relationships/slide" Target="slides/slide59.xml"/><Relationship Id="rId83" Type="http://schemas.openxmlformats.org/officeDocument/2006/relationships/slide" Target="slides/slide80.xml"/><Relationship Id="rId88" Type="http://schemas.openxmlformats.org/officeDocument/2006/relationships/slide" Target="slides/slide85.xml"/><Relationship Id="rId111" Type="http://schemas.openxmlformats.org/officeDocument/2006/relationships/slide" Target="slides/slide108.xml"/><Relationship Id="rId132" Type="http://schemas.openxmlformats.org/officeDocument/2006/relationships/slide" Target="slides/slide129.xml"/><Relationship Id="rId153" Type="http://schemas.openxmlformats.org/officeDocument/2006/relationships/slide" Target="slides/slide150.xml"/><Relationship Id="rId15" Type="http://schemas.openxmlformats.org/officeDocument/2006/relationships/slide" Target="slides/slide12.xml"/><Relationship Id="rId36" Type="http://schemas.openxmlformats.org/officeDocument/2006/relationships/slide" Target="slides/slide33.xml"/><Relationship Id="rId57" Type="http://schemas.openxmlformats.org/officeDocument/2006/relationships/slide" Target="slides/slide54.xml"/><Relationship Id="rId106" Type="http://schemas.openxmlformats.org/officeDocument/2006/relationships/slide" Target="slides/slide103.xml"/><Relationship Id="rId127" Type="http://schemas.openxmlformats.org/officeDocument/2006/relationships/slide" Target="slides/slide124.xml"/><Relationship Id="rId10" Type="http://schemas.openxmlformats.org/officeDocument/2006/relationships/slide" Target="slides/slide7.xml"/><Relationship Id="rId31" Type="http://schemas.openxmlformats.org/officeDocument/2006/relationships/slide" Target="slides/slide28.xml"/><Relationship Id="rId52" Type="http://schemas.openxmlformats.org/officeDocument/2006/relationships/slide" Target="slides/slide49.xml"/><Relationship Id="rId73" Type="http://schemas.openxmlformats.org/officeDocument/2006/relationships/slide" Target="slides/slide70.xml"/><Relationship Id="rId78" Type="http://schemas.openxmlformats.org/officeDocument/2006/relationships/slide" Target="slides/slide75.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122" Type="http://schemas.openxmlformats.org/officeDocument/2006/relationships/slide" Target="slides/slide119.xml"/><Relationship Id="rId143" Type="http://schemas.openxmlformats.org/officeDocument/2006/relationships/slide" Target="slides/slide140.xml"/><Relationship Id="rId148" Type="http://schemas.openxmlformats.org/officeDocument/2006/relationships/slide" Target="slides/slide145.xml"/><Relationship Id="rId4" Type="http://schemas.openxmlformats.org/officeDocument/2006/relationships/slide" Target="slides/slide1.xml"/><Relationship Id="rId9" Type="http://schemas.openxmlformats.org/officeDocument/2006/relationships/slide" Target="slides/slide6.xml"/><Relationship Id="rId26" Type="http://schemas.openxmlformats.org/officeDocument/2006/relationships/slide" Target="slides/slide23.xml"/><Relationship Id="rId47" Type="http://schemas.openxmlformats.org/officeDocument/2006/relationships/slide" Target="slides/slide44.xml"/><Relationship Id="rId68" Type="http://schemas.openxmlformats.org/officeDocument/2006/relationships/slide" Target="slides/slide65.xml"/><Relationship Id="rId89" Type="http://schemas.openxmlformats.org/officeDocument/2006/relationships/slide" Target="slides/slide86.xml"/><Relationship Id="rId112" Type="http://schemas.openxmlformats.org/officeDocument/2006/relationships/slide" Target="slides/slide109.xml"/><Relationship Id="rId133" Type="http://schemas.openxmlformats.org/officeDocument/2006/relationships/slide" Target="slides/slide130.xml"/><Relationship Id="rId154" Type="http://schemas.openxmlformats.org/officeDocument/2006/relationships/notesMaster" Target="notesMasters/notesMaster1.xml"/><Relationship Id="rId16" Type="http://schemas.openxmlformats.org/officeDocument/2006/relationships/slide" Target="slides/slide13.xml"/><Relationship Id="rId37" Type="http://schemas.openxmlformats.org/officeDocument/2006/relationships/slide" Target="slides/slide34.xml"/><Relationship Id="rId58" Type="http://schemas.openxmlformats.org/officeDocument/2006/relationships/slide" Target="slides/slide55.xml"/><Relationship Id="rId79" Type="http://schemas.openxmlformats.org/officeDocument/2006/relationships/slide" Target="slides/slide76.xml"/><Relationship Id="rId102" Type="http://schemas.openxmlformats.org/officeDocument/2006/relationships/slide" Target="slides/slide99.xml"/><Relationship Id="rId123" Type="http://schemas.openxmlformats.org/officeDocument/2006/relationships/slide" Target="slides/slide120.xml"/><Relationship Id="rId144" Type="http://schemas.openxmlformats.org/officeDocument/2006/relationships/slide" Target="slides/slide141.xml"/><Relationship Id="rId90" Type="http://schemas.openxmlformats.org/officeDocument/2006/relationships/slide" Target="slides/slide87.xml"/><Relationship Id="rId27" Type="http://schemas.openxmlformats.org/officeDocument/2006/relationships/slide" Target="slides/slide24.xml"/><Relationship Id="rId48" Type="http://schemas.openxmlformats.org/officeDocument/2006/relationships/slide" Target="slides/slide45.xml"/><Relationship Id="rId69" Type="http://schemas.openxmlformats.org/officeDocument/2006/relationships/slide" Target="slides/slide66.xml"/><Relationship Id="rId113" Type="http://schemas.openxmlformats.org/officeDocument/2006/relationships/slide" Target="slides/slide110.xml"/><Relationship Id="rId134" Type="http://schemas.openxmlformats.org/officeDocument/2006/relationships/slide" Target="slides/slide13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AC0F78-7913-4599-B61D-AB8F9E837688}" type="datetimeFigureOut">
              <a:rPr lang="tr-TR" smtClean="0"/>
              <a:t>5.09.2024</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AD1A85-CA6B-4524-8B42-A0532C76EB54}" type="slidenum">
              <a:rPr lang="tr-TR" smtClean="0"/>
              <a:t>‹#›</a:t>
            </a:fld>
            <a:endParaRPr lang="tr-TR"/>
          </a:p>
        </p:txBody>
      </p:sp>
    </p:spTree>
    <p:extLst>
      <p:ext uri="{BB962C8B-B14F-4D97-AF65-F5344CB8AC3E}">
        <p14:creationId xmlns:p14="http://schemas.microsoft.com/office/powerpoint/2010/main" val="3046155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a:t>08102021 burada kaldık</a:t>
            </a:r>
          </a:p>
        </p:txBody>
      </p:sp>
      <p:sp>
        <p:nvSpPr>
          <p:cNvPr id="4" name="Slayt Numarası Yer Tutucus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58083F-F2FE-4E82-AA14-04D9BD396462}" type="slidenum">
              <a:rPr kumimoji="0" lang="tr-T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tr-T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845852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58083F-F2FE-4E82-AA14-04D9BD396462}" type="slidenum">
              <a:rPr kumimoji="0" lang="tr-T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tr-T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25771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a:t>15102021</a:t>
            </a:r>
            <a:endParaRPr lang="tr-TR" dirty="0"/>
          </a:p>
        </p:txBody>
      </p:sp>
      <p:sp>
        <p:nvSpPr>
          <p:cNvPr id="4" name="Slayt Numarası Yer Tutucus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58083F-F2FE-4E82-AA14-04D9BD396462}" type="slidenum">
              <a:rPr kumimoji="0" lang="tr-T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tr-T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159616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a:t>22102021</a:t>
            </a:r>
          </a:p>
        </p:txBody>
      </p:sp>
      <p:sp>
        <p:nvSpPr>
          <p:cNvPr id="4" name="Slayt Numarası Yer Tutucus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58083F-F2FE-4E82-AA14-04D9BD396462}" type="slidenum">
              <a:rPr kumimoji="0" lang="tr-T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96</a:t>
            </a:fld>
            <a:endParaRPr kumimoji="0" lang="tr-T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274577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a:t>02112023</a:t>
            </a:r>
          </a:p>
        </p:txBody>
      </p:sp>
      <p:sp>
        <p:nvSpPr>
          <p:cNvPr id="4" name="Slayt Numarası Yer Tutucus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58083F-F2FE-4E82-AA14-04D9BD396462}" type="slidenum">
              <a:rPr kumimoji="0" lang="tr-T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120</a:t>
            </a:fld>
            <a:endParaRPr kumimoji="0" lang="tr-T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11182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a:t>14102022</a:t>
            </a:r>
          </a:p>
        </p:txBody>
      </p:sp>
      <p:sp>
        <p:nvSpPr>
          <p:cNvPr id="4" name="Slayt Numarası Yer Tutucus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58083F-F2FE-4E82-AA14-04D9BD396462}" type="slidenum">
              <a:rPr kumimoji="0" lang="tr-T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121</a:t>
            </a:fld>
            <a:endParaRPr kumimoji="0" lang="tr-T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829193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58083F-F2FE-4E82-AA14-04D9BD396462}" type="slidenum">
              <a:rPr kumimoji="0" lang="tr-T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132</a:t>
            </a:fld>
            <a:endParaRPr kumimoji="0" lang="tr-T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43350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a:t>09112023</a:t>
            </a:r>
          </a:p>
        </p:txBody>
      </p:sp>
      <p:sp>
        <p:nvSpPr>
          <p:cNvPr id="4" name="Slayt Numarası Yer Tutucus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58083F-F2FE-4E82-AA14-04D9BD396462}" type="slidenum">
              <a:rPr kumimoji="0" lang="tr-T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150</a:t>
            </a:fld>
            <a:endParaRPr kumimoji="0" lang="tr-T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739730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58083F-F2FE-4E82-AA14-04D9BD396462}" type="slidenum">
              <a:rPr kumimoji="0" lang="tr-T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tr-T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091542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58083F-F2FE-4E82-AA14-04D9BD396462}" type="slidenum">
              <a:rPr kumimoji="0" lang="tr-T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tr-T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387419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a:t>04102019</a:t>
            </a:r>
          </a:p>
        </p:txBody>
      </p:sp>
      <p:sp>
        <p:nvSpPr>
          <p:cNvPr id="4" name="Slayt Numarası Yer Tutucus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58083F-F2FE-4E82-AA14-04D9BD396462}" type="slidenum">
              <a:rPr kumimoji="0" lang="tr-T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tr-T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030419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58083F-F2FE-4E82-AA14-04D9BD396462}" type="slidenum">
              <a:rPr kumimoji="0" lang="tr-T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tr-T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342768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a:t>26102023</a:t>
            </a:r>
            <a:endParaRPr lang="tr-TR" dirty="0"/>
          </a:p>
        </p:txBody>
      </p:sp>
      <p:sp>
        <p:nvSpPr>
          <p:cNvPr id="4" name="Slayt Numarası Yer Tutucus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58083F-F2FE-4E82-AA14-04D9BD396462}" type="slidenum">
              <a:rPr kumimoji="0" lang="tr-T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tr-T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031179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a:t>07102022</a:t>
            </a:r>
          </a:p>
        </p:txBody>
      </p:sp>
      <p:sp>
        <p:nvSpPr>
          <p:cNvPr id="4" name="Slayt Numarası Yer Tutucus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58083F-F2FE-4E82-AA14-04D9BD396462}" type="slidenum">
              <a:rPr kumimoji="0" lang="tr-T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tr-T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573326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58083F-F2FE-4E82-AA14-04D9BD396462}" type="slidenum">
              <a:rPr kumimoji="0" lang="tr-T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tr-T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003268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58083F-F2FE-4E82-AA14-04D9BD396462}" type="slidenum">
              <a:rPr kumimoji="0" lang="tr-T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tr-T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856555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36FF511-5981-9868-1A7E-7B2FC8A4E5E1}"/>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9FA56F7B-194D-E6AF-DEBA-9FDBEECAE95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22E7824C-F8A6-7D9D-AF47-941A6A02BC7C}"/>
              </a:ext>
            </a:extLst>
          </p:cNvPr>
          <p:cNvSpPr>
            <a:spLocks noGrp="1"/>
          </p:cNvSpPr>
          <p:nvPr>
            <p:ph type="dt" sz="half" idx="10"/>
          </p:nvPr>
        </p:nvSpPr>
        <p:spPr/>
        <p:txBody>
          <a:bodyPr/>
          <a:lstStyle/>
          <a:p>
            <a:fld id="{3F8EE8A4-2ACE-4401-B207-F81B62B3F3B3}" type="datetimeFigureOut">
              <a:rPr lang="tr-TR" smtClean="0"/>
              <a:t>5.09.2024</a:t>
            </a:fld>
            <a:endParaRPr lang="tr-TR"/>
          </a:p>
        </p:txBody>
      </p:sp>
      <p:sp>
        <p:nvSpPr>
          <p:cNvPr id="5" name="Alt Bilgi Yer Tutucusu 4">
            <a:extLst>
              <a:ext uri="{FF2B5EF4-FFF2-40B4-BE49-F238E27FC236}">
                <a16:creationId xmlns:a16="http://schemas.microsoft.com/office/drawing/2014/main" id="{B151E0DA-DBAB-3E82-28C2-323FB49CF697}"/>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9D03E8FF-EC68-9BF8-E766-80CAD76B8079}"/>
              </a:ext>
            </a:extLst>
          </p:cNvPr>
          <p:cNvSpPr>
            <a:spLocks noGrp="1"/>
          </p:cNvSpPr>
          <p:nvPr>
            <p:ph type="sldNum" sz="quarter" idx="12"/>
          </p:nvPr>
        </p:nvSpPr>
        <p:spPr/>
        <p:txBody>
          <a:bodyPr/>
          <a:lstStyle/>
          <a:p>
            <a:fld id="{FBEF5325-945C-442C-8258-2F1FB28CF02C}" type="slidenum">
              <a:rPr lang="tr-TR" smtClean="0"/>
              <a:t>‹#›</a:t>
            </a:fld>
            <a:endParaRPr lang="tr-TR"/>
          </a:p>
        </p:txBody>
      </p:sp>
    </p:spTree>
    <p:extLst>
      <p:ext uri="{BB962C8B-B14F-4D97-AF65-F5344CB8AC3E}">
        <p14:creationId xmlns:p14="http://schemas.microsoft.com/office/powerpoint/2010/main" val="37594097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522B49D-47CB-AE28-F344-71B7B5C02FB4}"/>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6548D923-E3AA-F555-E142-97C2D3783FDB}"/>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B0D9EB0C-3F2F-5434-AA01-927DB3164A93}"/>
              </a:ext>
            </a:extLst>
          </p:cNvPr>
          <p:cNvSpPr>
            <a:spLocks noGrp="1"/>
          </p:cNvSpPr>
          <p:nvPr>
            <p:ph type="dt" sz="half" idx="10"/>
          </p:nvPr>
        </p:nvSpPr>
        <p:spPr/>
        <p:txBody>
          <a:bodyPr/>
          <a:lstStyle/>
          <a:p>
            <a:fld id="{3F8EE8A4-2ACE-4401-B207-F81B62B3F3B3}" type="datetimeFigureOut">
              <a:rPr lang="tr-TR" smtClean="0"/>
              <a:t>5.09.2024</a:t>
            </a:fld>
            <a:endParaRPr lang="tr-TR"/>
          </a:p>
        </p:txBody>
      </p:sp>
      <p:sp>
        <p:nvSpPr>
          <p:cNvPr id="5" name="Alt Bilgi Yer Tutucusu 4">
            <a:extLst>
              <a:ext uri="{FF2B5EF4-FFF2-40B4-BE49-F238E27FC236}">
                <a16:creationId xmlns:a16="http://schemas.microsoft.com/office/drawing/2014/main" id="{45AD0C15-E913-6C65-F4E0-5E5F5DFD5250}"/>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655069FB-6CF4-881A-B385-5FFBE2712FFF}"/>
              </a:ext>
            </a:extLst>
          </p:cNvPr>
          <p:cNvSpPr>
            <a:spLocks noGrp="1"/>
          </p:cNvSpPr>
          <p:nvPr>
            <p:ph type="sldNum" sz="quarter" idx="12"/>
          </p:nvPr>
        </p:nvSpPr>
        <p:spPr/>
        <p:txBody>
          <a:bodyPr/>
          <a:lstStyle/>
          <a:p>
            <a:fld id="{FBEF5325-945C-442C-8258-2F1FB28CF02C}" type="slidenum">
              <a:rPr lang="tr-TR" smtClean="0"/>
              <a:t>‹#›</a:t>
            </a:fld>
            <a:endParaRPr lang="tr-TR"/>
          </a:p>
        </p:txBody>
      </p:sp>
    </p:spTree>
    <p:extLst>
      <p:ext uri="{BB962C8B-B14F-4D97-AF65-F5344CB8AC3E}">
        <p14:creationId xmlns:p14="http://schemas.microsoft.com/office/powerpoint/2010/main" val="37676827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E4239F41-430E-FA13-50F6-96540AAFBF96}"/>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4E1190ED-91DA-AA56-846A-EF79435D0B7C}"/>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DDC4BB64-219D-F841-0116-9C60BDF0D54A}"/>
              </a:ext>
            </a:extLst>
          </p:cNvPr>
          <p:cNvSpPr>
            <a:spLocks noGrp="1"/>
          </p:cNvSpPr>
          <p:nvPr>
            <p:ph type="dt" sz="half" idx="10"/>
          </p:nvPr>
        </p:nvSpPr>
        <p:spPr/>
        <p:txBody>
          <a:bodyPr/>
          <a:lstStyle/>
          <a:p>
            <a:fld id="{3F8EE8A4-2ACE-4401-B207-F81B62B3F3B3}" type="datetimeFigureOut">
              <a:rPr lang="tr-TR" smtClean="0"/>
              <a:t>5.09.2024</a:t>
            </a:fld>
            <a:endParaRPr lang="tr-TR"/>
          </a:p>
        </p:txBody>
      </p:sp>
      <p:sp>
        <p:nvSpPr>
          <p:cNvPr id="5" name="Alt Bilgi Yer Tutucusu 4">
            <a:extLst>
              <a:ext uri="{FF2B5EF4-FFF2-40B4-BE49-F238E27FC236}">
                <a16:creationId xmlns:a16="http://schemas.microsoft.com/office/drawing/2014/main" id="{EAFBC1F0-71A7-89B6-37DC-4A009CEFA06B}"/>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8D0B9B3C-FC7E-E68F-11D3-D41706BBD57B}"/>
              </a:ext>
            </a:extLst>
          </p:cNvPr>
          <p:cNvSpPr>
            <a:spLocks noGrp="1"/>
          </p:cNvSpPr>
          <p:nvPr>
            <p:ph type="sldNum" sz="quarter" idx="12"/>
          </p:nvPr>
        </p:nvSpPr>
        <p:spPr/>
        <p:txBody>
          <a:bodyPr/>
          <a:lstStyle/>
          <a:p>
            <a:fld id="{FBEF5325-945C-442C-8258-2F1FB28CF02C}" type="slidenum">
              <a:rPr lang="tr-TR" smtClean="0"/>
              <a:t>‹#›</a:t>
            </a:fld>
            <a:endParaRPr lang="tr-TR"/>
          </a:p>
        </p:txBody>
      </p:sp>
    </p:spTree>
    <p:extLst>
      <p:ext uri="{BB962C8B-B14F-4D97-AF65-F5344CB8AC3E}">
        <p14:creationId xmlns:p14="http://schemas.microsoft.com/office/powerpoint/2010/main" val="2194865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914400" y="2130426"/>
            <a:ext cx="10363200" cy="1470025"/>
          </a:xfrm>
        </p:spPr>
        <p:txBody>
          <a:bodyPr/>
          <a:lstStyle/>
          <a:p>
            <a:r>
              <a:rPr lang="tr-TR"/>
              <a:t>Asıl başlık stili için tıklatın</a:t>
            </a:r>
          </a:p>
        </p:txBody>
      </p:sp>
      <p:sp>
        <p:nvSpPr>
          <p:cNvPr id="3" name="Alt Başlık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Veri Yer Tutucusu 3"/>
          <p:cNvSpPr>
            <a:spLocks noGrp="1"/>
          </p:cNvSpPr>
          <p:nvPr>
            <p:ph type="dt" sz="half" idx="10"/>
          </p:nvPr>
        </p:nvSpPr>
        <p:spPr/>
        <p:txBody>
          <a:bodyPr/>
          <a:lstStyle/>
          <a:p>
            <a:fld id="{DCE4B6DA-B906-4B9A-8E8F-9D92E45DAEA3}" type="datetime1">
              <a:rPr lang="tr-TR" smtClean="0"/>
              <a:t>5.09.2024</a:t>
            </a:fld>
            <a:endParaRPr lang="tr-TR"/>
          </a:p>
        </p:txBody>
      </p:sp>
      <p:sp>
        <p:nvSpPr>
          <p:cNvPr id="5" name="Altbilgi Yer Tutucusu 4"/>
          <p:cNvSpPr>
            <a:spLocks noGrp="1"/>
          </p:cNvSpPr>
          <p:nvPr>
            <p:ph type="ftr" sz="quarter" idx="11"/>
          </p:nvPr>
        </p:nvSpPr>
        <p:spPr/>
        <p:txBody>
          <a:bodyPr/>
          <a:lstStyle/>
          <a:p>
            <a:r>
              <a:rPr lang="tr-TR"/>
              <a:t>osenses@trabzon.edu.tr</a:t>
            </a:r>
          </a:p>
        </p:txBody>
      </p:sp>
      <p:sp>
        <p:nvSpPr>
          <p:cNvPr id="6" name="Slayt Numarası Yer Tutucusu 5"/>
          <p:cNvSpPr>
            <a:spLocks noGrp="1"/>
          </p:cNvSpPr>
          <p:nvPr>
            <p:ph type="sldNum" sz="quarter" idx="12"/>
          </p:nvPr>
        </p:nvSpPr>
        <p:spPr/>
        <p:txBody>
          <a:bodyPr/>
          <a:lstStyle/>
          <a:p>
            <a:fld id="{06E4CE98-99DB-4B92-BAC7-F160338C3892}" type="slidenum">
              <a:rPr lang="tr-TR" smtClean="0"/>
              <a:pPr/>
              <a:t>‹#›</a:t>
            </a:fld>
            <a:endParaRPr lang="tr-TR"/>
          </a:p>
        </p:txBody>
      </p:sp>
    </p:spTree>
    <p:extLst>
      <p:ext uri="{BB962C8B-B14F-4D97-AF65-F5344CB8AC3E}">
        <p14:creationId xmlns:p14="http://schemas.microsoft.com/office/powerpoint/2010/main" val="29677164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DA13134A-50D8-4B63-B3AC-CB061073FD63}" type="datetime1">
              <a:rPr lang="tr-TR" smtClean="0"/>
              <a:t>5.09.2024</a:t>
            </a:fld>
            <a:endParaRPr lang="tr-TR"/>
          </a:p>
        </p:txBody>
      </p:sp>
      <p:sp>
        <p:nvSpPr>
          <p:cNvPr id="5" name="Altbilgi Yer Tutucusu 4"/>
          <p:cNvSpPr>
            <a:spLocks noGrp="1"/>
          </p:cNvSpPr>
          <p:nvPr>
            <p:ph type="ftr" sz="quarter" idx="11"/>
          </p:nvPr>
        </p:nvSpPr>
        <p:spPr/>
        <p:txBody>
          <a:bodyPr/>
          <a:lstStyle/>
          <a:p>
            <a:r>
              <a:rPr lang="tr-TR"/>
              <a:t>osenses@trabzon.edu.tr</a:t>
            </a:r>
          </a:p>
        </p:txBody>
      </p:sp>
      <p:sp>
        <p:nvSpPr>
          <p:cNvPr id="6" name="Slayt Numarası Yer Tutucusu 5"/>
          <p:cNvSpPr>
            <a:spLocks noGrp="1"/>
          </p:cNvSpPr>
          <p:nvPr>
            <p:ph type="sldNum" sz="quarter" idx="12"/>
          </p:nvPr>
        </p:nvSpPr>
        <p:spPr/>
        <p:txBody>
          <a:bodyPr/>
          <a:lstStyle/>
          <a:p>
            <a:fld id="{06E4CE98-99DB-4B92-BAC7-F160338C3892}" type="slidenum">
              <a:rPr lang="tr-TR" smtClean="0"/>
              <a:pPr/>
              <a:t>‹#›</a:t>
            </a:fld>
            <a:endParaRPr lang="tr-TR"/>
          </a:p>
        </p:txBody>
      </p:sp>
    </p:spTree>
    <p:extLst>
      <p:ext uri="{BB962C8B-B14F-4D97-AF65-F5344CB8AC3E}">
        <p14:creationId xmlns:p14="http://schemas.microsoft.com/office/powerpoint/2010/main" val="7677124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963084" y="4406901"/>
            <a:ext cx="10363200" cy="1362075"/>
          </a:xfrm>
        </p:spPr>
        <p:txBody>
          <a:bodyPr anchor="t"/>
          <a:lstStyle>
            <a:lvl1pPr algn="l">
              <a:defRPr sz="4000" b="1" cap="all"/>
            </a:lvl1pPr>
          </a:lstStyle>
          <a:p>
            <a:r>
              <a:rPr lang="tr-TR"/>
              <a:t>Asıl başlık stili için tıklatın</a:t>
            </a:r>
          </a:p>
        </p:txBody>
      </p:sp>
      <p:sp>
        <p:nvSpPr>
          <p:cNvPr id="3" name="Metin Yer Tutucusu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p>
            <a:fld id="{CBE05FEA-E5D7-4A6A-82AE-A0C7738787BB}" type="datetime1">
              <a:rPr lang="tr-TR" smtClean="0"/>
              <a:t>5.09.2024</a:t>
            </a:fld>
            <a:endParaRPr lang="tr-TR"/>
          </a:p>
        </p:txBody>
      </p:sp>
      <p:sp>
        <p:nvSpPr>
          <p:cNvPr id="5" name="Altbilgi Yer Tutucusu 4"/>
          <p:cNvSpPr>
            <a:spLocks noGrp="1"/>
          </p:cNvSpPr>
          <p:nvPr>
            <p:ph type="ftr" sz="quarter" idx="11"/>
          </p:nvPr>
        </p:nvSpPr>
        <p:spPr/>
        <p:txBody>
          <a:bodyPr/>
          <a:lstStyle/>
          <a:p>
            <a:r>
              <a:rPr lang="tr-TR"/>
              <a:t>osenses@trabzon.edu.tr</a:t>
            </a:r>
          </a:p>
        </p:txBody>
      </p:sp>
      <p:sp>
        <p:nvSpPr>
          <p:cNvPr id="6" name="Slayt Numarası Yer Tutucusu 5"/>
          <p:cNvSpPr>
            <a:spLocks noGrp="1"/>
          </p:cNvSpPr>
          <p:nvPr>
            <p:ph type="sldNum" sz="quarter" idx="12"/>
          </p:nvPr>
        </p:nvSpPr>
        <p:spPr/>
        <p:txBody>
          <a:bodyPr/>
          <a:lstStyle/>
          <a:p>
            <a:fld id="{06E4CE98-99DB-4B92-BAC7-F160338C3892}" type="slidenum">
              <a:rPr lang="tr-TR" smtClean="0"/>
              <a:pPr/>
              <a:t>‹#›</a:t>
            </a:fld>
            <a:endParaRPr lang="tr-TR"/>
          </a:p>
        </p:txBody>
      </p:sp>
    </p:spTree>
    <p:extLst>
      <p:ext uri="{BB962C8B-B14F-4D97-AF65-F5344CB8AC3E}">
        <p14:creationId xmlns:p14="http://schemas.microsoft.com/office/powerpoint/2010/main" val="41205115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37939CEC-944D-43A0-9B1D-5DE1A305E12F}" type="datetime1">
              <a:rPr lang="tr-TR" smtClean="0"/>
              <a:t>5.09.2024</a:t>
            </a:fld>
            <a:endParaRPr lang="tr-TR"/>
          </a:p>
        </p:txBody>
      </p:sp>
      <p:sp>
        <p:nvSpPr>
          <p:cNvPr id="6" name="Altbilgi Yer Tutucusu 5"/>
          <p:cNvSpPr>
            <a:spLocks noGrp="1"/>
          </p:cNvSpPr>
          <p:nvPr>
            <p:ph type="ftr" sz="quarter" idx="11"/>
          </p:nvPr>
        </p:nvSpPr>
        <p:spPr/>
        <p:txBody>
          <a:bodyPr/>
          <a:lstStyle/>
          <a:p>
            <a:r>
              <a:rPr lang="tr-TR"/>
              <a:t>osenses@trabzon.edu.tr</a:t>
            </a:r>
          </a:p>
        </p:txBody>
      </p:sp>
      <p:sp>
        <p:nvSpPr>
          <p:cNvPr id="7" name="Slayt Numarası Yer Tutucusu 6"/>
          <p:cNvSpPr>
            <a:spLocks noGrp="1"/>
          </p:cNvSpPr>
          <p:nvPr>
            <p:ph type="sldNum" sz="quarter" idx="12"/>
          </p:nvPr>
        </p:nvSpPr>
        <p:spPr/>
        <p:txBody>
          <a:bodyPr/>
          <a:lstStyle/>
          <a:p>
            <a:fld id="{06E4CE98-99DB-4B92-BAC7-F160338C3892}" type="slidenum">
              <a:rPr lang="tr-TR" smtClean="0"/>
              <a:pPr/>
              <a:t>‹#›</a:t>
            </a:fld>
            <a:endParaRPr lang="tr-TR"/>
          </a:p>
        </p:txBody>
      </p:sp>
    </p:spTree>
    <p:extLst>
      <p:ext uri="{BB962C8B-B14F-4D97-AF65-F5344CB8AC3E}">
        <p14:creationId xmlns:p14="http://schemas.microsoft.com/office/powerpoint/2010/main" val="38371454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a:t>Asıl başlık stili için tıklatın</a:t>
            </a:r>
          </a:p>
        </p:txBody>
      </p:sp>
      <p:sp>
        <p:nvSpPr>
          <p:cNvPr id="3" name="Metin Yer Tutucusu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49AC1D2D-1437-4810-8F15-769F7789331B}" type="datetime1">
              <a:rPr lang="tr-TR" smtClean="0"/>
              <a:t>5.09.2024</a:t>
            </a:fld>
            <a:endParaRPr lang="tr-TR"/>
          </a:p>
        </p:txBody>
      </p:sp>
      <p:sp>
        <p:nvSpPr>
          <p:cNvPr id="8" name="Altbilgi Yer Tutucusu 7"/>
          <p:cNvSpPr>
            <a:spLocks noGrp="1"/>
          </p:cNvSpPr>
          <p:nvPr>
            <p:ph type="ftr" sz="quarter" idx="11"/>
          </p:nvPr>
        </p:nvSpPr>
        <p:spPr/>
        <p:txBody>
          <a:bodyPr/>
          <a:lstStyle/>
          <a:p>
            <a:r>
              <a:rPr lang="tr-TR"/>
              <a:t>osenses@trabzon.edu.tr</a:t>
            </a:r>
          </a:p>
        </p:txBody>
      </p:sp>
      <p:sp>
        <p:nvSpPr>
          <p:cNvPr id="9" name="Slayt Numarası Yer Tutucusu 8"/>
          <p:cNvSpPr>
            <a:spLocks noGrp="1"/>
          </p:cNvSpPr>
          <p:nvPr>
            <p:ph type="sldNum" sz="quarter" idx="12"/>
          </p:nvPr>
        </p:nvSpPr>
        <p:spPr/>
        <p:txBody>
          <a:bodyPr/>
          <a:lstStyle/>
          <a:p>
            <a:fld id="{06E4CE98-99DB-4B92-BAC7-F160338C3892}" type="slidenum">
              <a:rPr lang="tr-TR" smtClean="0"/>
              <a:pPr/>
              <a:t>‹#›</a:t>
            </a:fld>
            <a:endParaRPr lang="tr-TR"/>
          </a:p>
        </p:txBody>
      </p:sp>
    </p:spTree>
    <p:extLst>
      <p:ext uri="{BB962C8B-B14F-4D97-AF65-F5344CB8AC3E}">
        <p14:creationId xmlns:p14="http://schemas.microsoft.com/office/powerpoint/2010/main" val="7330873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251CB939-510E-4A39-B640-91AA71D5A4EC}" type="datetime1">
              <a:rPr lang="tr-TR" smtClean="0"/>
              <a:t>5.09.2024</a:t>
            </a:fld>
            <a:endParaRPr lang="tr-TR"/>
          </a:p>
        </p:txBody>
      </p:sp>
      <p:sp>
        <p:nvSpPr>
          <p:cNvPr id="4" name="Altbilgi Yer Tutucusu 3"/>
          <p:cNvSpPr>
            <a:spLocks noGrp="1"/>
          </p:cNvSpPr>
          <p:nvPr>
            <p:ph type="ftr" sz="quarter" idx="11"/>
          </p:nvPr>
        </p:nvSpPr>
        <p:spPr/>
        <p:txBody>
          <a:bodyPr/>
          <a:lstStyle/>
          <a:p>
            <a:r>
              <a:rPr lang="tr-TR"/>
              <a:t>osenses@trabzon.edu.tr</a:t>
            </a:r>
          </a:p>
        </p:txBody>
      </p:sp>
      <p:sp>
        <p:nvSpPr>
          <p:cNvPr id="5" name="Slayt Numarası Yer Tutucusu 4"/>
          <p:cNvSpPr>
            <a:spLocks noGrp="1"/>
          </p:cNvSpPr>
          <p:nvPr>
            <p:ph type="sldNum" sz="quarter" idx="12"/>
          </p:nvPr>
        </p:nvSpPr>
        <p:spPr/>
        <p:txBody>
          <a:bodyPr/>
          <a:lstStyle/>
          <a:p>
            <a:fld id="{06E4CE98-99DB-4B92-BAC7-F160338C3892}" type="slidenum">
              <a:rPr lang="tr-TR" smtClean="0"/>
              <a:pPr/>
              <a:t>‹#›</a:t>
            </a:fld>
            <a:endParaRPr lang="tr-TR"/>
          </a:p>
        </p:txBody>
      </p:sp>
    </p:spTree>
    <p:extLst>
      <p:ext uri="{BB962C8B-B14F-4D97-AF65-F5344CB8AC3E}">
        <p14:creationId xmlns:p14="http://schemas.microsoft.com/office/powerpoint/2010/main" val="2143514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5D5B8168-F3DE-4E57-96B1-6EDCFB026AA4}" type="datetime1">
              <a:rPr lang="tr-TR" smtClean="0"/>
              <a:t>5.09.2024</a:t>
            </a:fld>
            <a:endParaRPr lang="tr-TR"/>
          </a:p>
        </p:txBody>
      </p:sp>
      <p:sp>
        <p:nvSpPr>
          <p:cNvPr id="3" name="Altbilgi Yer Tutucusu 2"/>
          <p:cNvSpPr>
            <a:spLocks noGrp="1"/>
          </p:cNvSpPr>
          <p:nvPr>
            <p:ph type="ftr" sz="quarter" idx="11"/>
          </p:nvPr>
        </p:nvSpPr>
        <p:spPr/>
        <p:txBody>
          <a:bodyPr/>
          <a:lstStyle/>
          <a:p>
            <a:r>
              <a:rPr lang="tr-TR"/>
              <a:t>osenses@trabzon.edu.tr</a:t>
            </a:r>
          </a:p>
        </p:txBody>
      </p:sp>
      <p:sp>
        <p:nvSpPr>
          <p:cNvPr id="4" name="Slayt Numarası Yer Tutucusu 3"/>
          <p:cNvSpPr>
            <a:spLocks noGrp="1"/>
          </p:cNvSpPr>
          <p:nvPr>
            <p:ph type="sldNum" sz="quarter" idx="12"/>
          </p:nvPr>
        </p:nvSpPr>
        <p:spPr/>
        <p:txBody>
          <a:bodyPr/>
          <a:lstStyle/>
          <a:p>
            <a:fld id="{06E4CE98-99DB-4B92-BAC7-F160338C3892}" type="slidenum">
              <a:rPr lang="tr-TR" smtClean="0"/>
              <a:pPr/>
              <a:t>‹#›</a:t>
            </a:fld>
            <a:endParaRPr lang="tr-TR"/>
          </a:p>
        </p:txBody>
      </p:sp>
    </p:spTree>
    <p:extLst>
      <p:ext uri="{BB962C8B-B14F-4D97-AF65-F5344CB8AC3E}">
        <p14:creationId xmlns:p14="http://schemas.microsoft.com/office/powerpoint/2010/main" val="4459019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609601" y="273050"/>
            <a:ext cx="4011084" cy="1162050"/>
          </a:xfrm>
        </p:spPr>
        <p:txBody>
          <a:bodyPr anchor="b"/>
          <a:lstStyle>
            <a:lvl1pPr algn="l">
              <a:defRPr sz="2000" b="1"/>
            </a:lvl1pPr>
          </a:lstStyle>
          <a:p>
            <a:r>
              <a:rPr lang="tr-TR"/>
              <a:t>Asıl başlık stili için tıklatın</a:t>
            </a:r>
          </a:p>
        </p:txBody>
      </p:sp>
      <p:sp>
        <p:nvSpPr>
          <p:cNvPr id="3" name="İçerik Yer Tutucusu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D8C9C133-E9A9-4003-B717-158CF2DC3045}" type="datetime1">
              <a:rPr lang="tr-TR" smtClean="0"/>
              <a:t>5.09.2024</a:t>
            </a:fld>
            <a:endParaRPr lang="tr-TR"/>
          </a:p>
        </p:txBody>
      </p:sp>
      <p:sp>
        <p:nvSpPr>
          <p:cNvPr id="6" name="Altbilgi Yer Tutucusu 5"/>
          <p:cNvSpPr>
            <a:spLocks noGrp="1"/>
          </p:cNvSpPr>
          <p:nvPr>
            <p:ph type="ftr" sz="quarter" idx="11"/>
          </p:nvPr>
        </p:nvSpPr>
        <p:spPr/>
        <p:txBody>
          <a:bodyPr/>
          <a:lstStyle/>
          <a:p>
            <a:r>
              <a:rPr lang="tr-TR"/>
              <a:t>osenses@trabzon.edu.tr</a:t>
            </a:r>
          </a:p>
        </p:txBody>
      </p:sp>
      <p:sp>
        <p:nvSpPr>
          <p:cNvPr id="7" name="Slayt Numarası Yer Tutucusu 6"/>
          <p:cNvSpPr>
            <a:spLocks noGrp="1"/>
          </p:cNvSpPr>
          <p:nvPr>
            <p:ph type="sldNum" sz="quarter" idx="12"/>
          </p:nvPr>
        </p:nvSpPr>
        <p:spPr/>
        <p:txBody>
          <a:bodyPr/>
          <a:lstStyle/>
          <a:p>
            <a:fld id="{06E4CE98-99DB-4B92-BAC7-F160338C3892}" type="slidenum">
              <a:rPr lang="tr-TR" smtClean="0"/>
              <a:pPr/>
              <a:t>‹#›</a:t>
            </a:fld>
            <a:endParaRPr lang="tr-TR"/>
          </a:p>
        </p:txBody>
      </p:sp>
    </p:spTree>
    <p:extLst>
      <p:ext uri="{BB962C8B-B14F-4D97-AF65-F5344CB8AC3E}">
        <p14:creationId xmlns:p14="http://schemas.microsoft.com/office/powerpoint/2010/main" val="25838801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3AF410D-F036-7DE7-9274-5D2D2E32FAAC}"/>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FCC1CDC6-B1A8-6CD2-B3AF-73B3292A2806}"/>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A00C3B98-CC3B-E4E4-1F7A-2A890C0A4126}"/>
              </a:ext>
            </a:extLst>
          </p:cNvPr>
          <p:cNvSpPr>
            <a:spLocks noGrp="1"/>
          </p:cNvSpPr>
          <p:nvPr>
            <p:ph type="dt" sz="half" idx="10"/>
          </p:nvPr>
        </p:nvSpPr>
        <p:spPr/>
        <p:txBody>
          <a:bodyPr/>
          <a:lstStyle/>
          <a:p>
            <a:fld id="{3F8EE8A4-2ACE-4401-B207-F81B62B3F3B3}" type="datetimeFigureOut">
              <a:rPr lang="tr-TR" smtClean="0"/>
              <a:t>5.09.2024</a:t>
            </a:fld>
            <a:endParaRPr lang="tr-TR"/>
          </a:p>
        </p:txBody>
      </p:sp>
      <p:sp>
        <p:nvSpPr>
          <p:cNvPr id="5" name="Alt Bilgi Yer Tutucusu 4">
            <a:extLst>
              <a:ext uri="{FF2B5EF4-FFF2-40B4-BE49-F238E27FC236}">
                <a16:creationId xmlns:a16="http://schemas.microsoft.com/office/drawing/2014/main" id="{860C155B-83C2-8686-8551-F73F41CD53D4}"/>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4AB6B856-62A7-2379-6553-D2FEF7CD3061}"/>
              </a:ext>
            </a:extLst>
          </p:cNvPr>
          <p:cNvSpPr>
            <a:spLocks noGrp="1"/>
          </p:cNvSpPr>
          <p:nvPr>
            <p:ph type="sldNum" sz="quarter" idx="12"/>
          </p:nvPr>
        </p:nvSpPr>
        <p:spPr/>
        <p:txBody>
          <a:bodyPr/>
          <a:lstStyle/>
          <a:p>
            <a:fld id="{FBEF5325-945C-442C-8258-2F1FB28CF02C}" type="slidenum">
              <a:rPr lang="tr-TR" smtClean="0"/>
              <a:t>‹#›</a:t>
            </a:fld>
            <a:endParaRPr lang="tr-TR"/>
          </a:p>
        </p:txBody>
      </p:sp>
    </p:spTree>
    <p:extLst>
      <p:ext uri="{BB962C8B-B14F-4D97-AF65-F5344CB8AC3E}">
        <p14:creationId xmlns:p14="http://schemas.microsoft.com/office/powerpoint/2010/main" val="32682927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2389717" y="4800600"/>
            <a:ext cx="7315200" cy="566738"/>
          </a:xfrm>
        </p:spPr>
        <p:txBody>
          <a:bodyPr anchor="b"/>
          <a:lstStyle>
            <a:lvl1pPr algn="l">
              <a:defRPr sz="2000" b="1"/>
            </a:lvl1pPr>
          </a:lstStyle>
          <a:p>
            <a:r>
              <a:rPr lang="tr-TR"/>
              <a:t>Asıl başlık stili için tıklatın</a:t>
            </a:r>
          </a:p>
        </p:txBody>
      </p:sp>
      <p:sp>
        <p:nvSpPr>
          <p:cNvPr id="3" name="Resim Yer Tutucusu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54D8523E-CAF0-4052-A322-59481A08F967}" type="datetime1">
              <a:rPr lang="tr-TR" smtClean="0"/>
              <a:t>5.09.2024</a:t>
            </a:fld>
            <a:endParaRPr lang="tr-TR"/>
          </a:p>
        </p:txBody>
      </p:sp>
      <p:sp>
        <p:nvSpPr>
          <p:cNvPr id="6" name="Altbilgi Yer Tutucusu 5"/>
          <p:cNvSpPr>
            <a:spLocks noGrp="1"/>
          </p:cNvSpPr>
          <p:nvPr>
            <p:ph type="ftr" sz="quarter" idx="11"/>
          </p:nvPr>
        </p:nvSpPr>
        <p:spPr/>
        <p:txBody>
          <a:bodyPr/>
          <a:lstStyle/>
          <a:p>
            <a:r>
              <a:rPr lang="tr-TR"/>
              <a:t>osenses@trabzon.edu.tr</a:t>
            </a:r>
          </a:p>
        </p:txBody>
      </p:sp>
      <p:sp>
        <p:nvSpPr>
          <p:cNvPr id="7" name="Slayt Numarası Yer Tutucusu 6"/>
          <p:cNvSpPr>
            <a:spLocks noGrp="1"/>
          </p:cNvSpPr>
          <p:nvPr>
            <p:ph type="sldNum" sz="quarter" idx="12"/>
          </p:nvPr>
        </p:nvSpPr>
        <p:spPr/>
        <p:txBody>
          <a:bodyPr/>
          <a:lstStyle/>
          <a:p>
            <a:fld id="{06E4CE98-99DB-4B92-BAC7-F160338C3892}" type="slidenum">
              <a:rPr lang="tr-TR" smtClean="0"/>
              <a:pPr/>
              <a:t>‹#›</a:t>
            </a:fld>
            <a:endParaRPr lang="tr-TR"/>
          </a:p>
        </p:txBody>
      </p:sp>
    </p:spTree>
    <p:extLst>
      <p:ext uri="{BB962C8B-B14F-4D97-AF65-F5344CB8AC3E}">
        <p14:creationId xmlns:p14="http://schemas.microsoft.com/office/powerpoint/2010/main" val="41242281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040D1683-1452-4F0B-B8BC-AA1E753A64BF}" type="datetime1">
              <a:rPr lang="tr-TR" smtClean="0"/>
              <a:t>5.09.2024</a:t>
            </a:fld>
            <a:endParaRPr lang="tr-TR"/>
          </a:p>
        </p:txBody>
      </p:sp>
      <p:sp>
        <p:nvSpPr>
          <p:cNvPr id="5" name="Altbilgi Yer Tutucusu 4"/>
          <p:cNvSpPr>
            <a:spLocks noGrp="1"/>
          </p:cNvSpPr>
          <p:nvPr>
            <p:ph type="ftr" sz="quarter" idx="11"/>
          </p:nvPr>
        </p:nvSpPr>
        <p:spPr/>
        <p:txBody>
          <a:bodyPr/>
          <a:lstStyle/>
          <a:p>
            <a:r>
              <a:rPr lang="tr-TR"/>
              <a:t>osenses@trabzon.edu.tr</a:t>
            </a:r>
          </a:p>
        </p:txBody>
      </p:sp>
      <p:sp>
        <p:nvSpPr>
          <p:cNvPr id="6" name="Slayt Numarası Yer Tutucusu 5"/>
          <p:cNvSpPr>
            <a:spLocks noGrp="1"/>
          </p:cNvSpPr>
          <p:nvPr>
            <p:ph type="sldNum" sz="quarter" idx="12"/>
          </p:nvPr>
        </p:nvSpPr>
        <p:spPr/>
        <p:txBody>
          <a:bodyPr/>
          <a:lstStyle/>
          <a:p>
            <a:fld id="{06E4CE98-99DB-4B92-BAC7-F160338C3892}" type="slidenum">
              <a:rPr lang="tr-TR" smtClean="0"/>
              <a:pPr/>
              <a:t>‹#›</a:t>
            </a:fld>
            <a:endParaRPr lang="tr-TR"/>
          </a:p>
        </p:txBody>
      </p:sp>
    </p:spTree>
    <p:extLst>
      <p:ext uri="{BB962C8B-B14F-4D97-AF65-F5344CB8AC3E}">
        <p14:creationId xmlns:p14="http://schemas.microsoft.com/office/powerpoint/2010/main" val="6257554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839200" y="274639"/>
            <a:ext cx="2743200" cy="5851525"/>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609600" y="274639"/>
            <a:ext cx="80264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F777A266-BD14-485A-8FD4-E8AF9CAD6DFB}" type="datetime1">
              <a:rPr lang="tr-TR" smtClean="0"/>
              <a:t>5.09.2024</a:t>
            </a:fld>
            <a:endParaRPr lang="tr-TR"/>
          </a:p>
        </p:txBody>
      </p:sp>
      <p:sp>
        <p:nvSpPr>
          <p:cNvPr id="5" name="Altbilgi Yer Tutucusu 4"/>
          <p:cNvSpPr>
            <a:spLocks noGrp="1"/>
          </p:cNvSpPr>
          <p:nvPr>
            <p:ph type="ftr" sz="quarter" idx="11"/>
          </p:nvPr>
        </p:nvSpPr>
        <p:spPr/>
        <p:txBody>
          <a:bodyPr/>
          <a:lstStyle/>
          <a:p>
            <a:r>
              <a:rPr lang="tr-TR"/>
              <a:t>osenses@trabzon.edu.tr</a:t>
            </a:r>
          </a:p>
        </p:txBody>
      </p:sp>
      <p:sp>
        <p:nvSpPr>
          <p:cNvPr id="6" name="Slayt Numarası Yer Tutucusu 5"/>
          <p:cNvSpPr>
            <a:spLocks noGrp="1"/>
          </p:cNvSpPr>
          <p:nvPr>
            <p:ph type="sldNum" sz="quarter" idx="12"/>
          </p:nvPr>
        </p:nvSpPr>
        <p:spPr/>
        <p:txBody>
          <a:bodyPr/>
          <a:lstStyle/>
          <a:p>
            <a:fld id="{06E4CE98-99DB-4B92-BAC7-F160338C3892}" type="slidenum">
              <a:rPr lang="tr-TR" smtClean="0"/>
              <a:pPr/>
              <a:t>‹#›</a:t>
            </a:fld>
            <a:endParaRPr lang="tr-TR"/>
          </a:p>
        </p:txBody>
      </p:sp>
    </p:spTree>
    <p:extLst>
      <p:ext uri="{BB962C8B-B14F-4D97-AF65-F5344CB8AC3E}">
        <p14:creationId xmlns:p14="http://schemas.microsoft.com/office/powerpoint/2010/main" val="21137422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4500"/>
            </a:lvl1pPr>
          </a:lstStyle>
          <a:p>
            <a:r>
              <a:rPr lang="tr-TR"/>
              <a:t>Asıl başlık stili için tıklatın</a:t>
            </a: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tr-TR"/>
              <a:t>Asıl alt başlık stilini düzenlemek için tıklatın</a:t>
            </a:r>
          </a:p>
        </p:txBody>
      </p:sp>
      <p:sp>
        <p:nvSpPr>
          <p:cNvPr id="4" name="Veri Yer Tutucusu 3"/>
          <p:cNvSpPr>
            <a:spLocks noGrp="1"/>
          </p:cNvSpPr>
          <p:nvPr>
            <p:ph type="dt" sz="half" idx="10"/>
          </p:nvPr>
        </p:nvSpPr>
        <p:spPr/>
        <p:txBody>
          <a:bodyPr/>
          <a:lstStyle/>
          <a:p>
            <a:fld id="{477DDE72-B00B-41DA-A945-AF9651695D15}" type="datetime1">
              <a:rPr lang="tr-TR" smtClean="0">
                <a:solidFill>
                  <a:prstClr val="black">
                    <a:tint val="75000"/>
                  </a:prstClr>
                </a:solidFill>
              </a:rPr>
              <a:t>5.09.2024</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r>
              <a:rPr lang="tr-TR">
                <a:solidFill>
                  <a:prstClr val="black">
                    <a:tint val="75000"/>
                  </a:prstClr>
                </a:solidFill>
              </a:rPr>
              <a:t>osenses@trabzon.edu.tr</a:t>
            </a:r>
          </a:p>
        </p:txBody>
      </p:sp>
      <p:sp>
        <p:nvSpPr>
          <p:cNvPr id="6" name="Slayt Numarası Yer Tutucusu 5"/>
          <p:cNvSpPr>
            <a:spLocks noGrp="1"/>
          </p:cNvSpPr>
          <p:nvPr>
            <p:ph type="sldNum" sz="quarter" idx="12"/>
          </p:nvPr>
        </p:nvSpPr>
        <p:spPr/>
        <p:txBody>
          <a:bodyPr/>
          <a:lstStyle/>
          <a:p>
            <a:fld id="{DECB1C78-3B6F-4B3D-A98F-BC72D261CF61}"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8708321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15C8D367-E2FC-4C63-BA5B-4C9C32D2A95E}" type="datetime1">
              <a:rPr lang="tr-TR" smtClean="0">
                <a:solidFill>
                  <a:prstClr val="black">
                    <a:tint val="75000"/>
                  </a:prstClr>
                </a:solidFill>
              </a:rPr>
              <a:t>5.09.2024</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r>
              <a:rPr lang="tr-TR">
                <a:solidFill>
                  <a:prstClr val="black">
                    <a:tint val="75000"/>
                  </a:prstClr>
                </a:solidFill>
              </a:rPr>
              <a:t>osenses@trabzon.edu.tr</a:t>
            </a:r>
          </a:p>
        </p:txBody>
      </p:sp>
      <p:sp>
        <p:nvSpPr>
          <p:cNvPr id="6" name="Slayt Numarası Yer Tutucusu 5"/>
          <p:cNvSpPr>
            <a:spLocks noGrp="1"/>
          </p:cNvSpPr>
          <p:nvPr>
            <p:ph type="sldNum" sz="quarter" idx="12"/>
          </p:nvPr>
        </p:nvSpPr>
        <p:spPr/>
        <p:txBody>
          <a:bodyPr/>
          <a:lstStyle/>
          <a:p>
            <a:fld id="{DECB1C78-3B6F-4B3D-A98F-BC72D261CF61}"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0326720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1" y="1709740"/>
            <a:ext cx="10515600" cy="2852737"/>
          </a:xfrm>
        </p:spPr>
        <p:txBody>
          <a:bodyPr anchor="b"/>
          <a:lstStyle>
            <a:lvl1pPr>
              <a:defRPr sz="4500"/>
            </a:lvl1pPr>
          </a:lstStyle>
          <a:p>
            <a:r>
              <a:rPr lang="tr-TR"/>
              <a:t>Asıl başlık stili için tıklatın</a:t>
            </a:r>
          </a:p>
        </p:txBody>
      </p:sp>
      <p:sp>
        <p:nvSpPr>
          <p:cNvPr id="3" name="Metin Yer Tutucusu 2"/>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p>
            <a:fld id="{FAC31B1D-4ECD-4265-9CDE-F794CBB858BB}" type="datetime1">
              <a:rPr lang="tr-TR" smtClean="0">
                <a:solidFill>
                  <a:prstClr val="black">
                    <a:tint val="75000"/>
                  </a:prstClr>
                </a:solidFill>
              </a:rPr>
              <a:t>5.09.2024</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r>
              <a:rPr lang="tr-TR">
                <a:solidFill>
                  <a:prstClr val="black">
                    <a:tint val="75000"/>
                  </a:prstClr>
                </a:solidFill>
              </a:rPr>
              <a:t>osenses@trabzon.edu.tr</a:t>
            </a:r>
          </a:p>
        </p:txBody>
      </p:sp>
      <p:sp>
        <p:nvSpPr>
          <p:cNvPr id="6" name="Slayt Numarası Yer Tutucusu 5"/>
          <p:cNvSpPr>
            <a:spLocks noGrp="1"/>
          </p:cNvSpPr>
          <p:nvPr>
            <p:ph type="sldNum" sz="quarter" idx="12"/>
          </p:nvPr>
        </p:nvSpPr>
        <p:spPr/>
        <p:txBody>
          <a:bodyPr/>
          <a:lstStyle/>
          <a:p>
            <a:fld id="{DECB1C78-3B6F-4B3D-A98F-BC72D261CF61}"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0552891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838200" y="1825625"/>
            <a:ext cx="51816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172200" y="1825625"/>
            <a:ext cx="51816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92310D83-0C98-4DF2-AF63-291A9D333AA3}" type="datetime1">
              <a:rPr lang="tr-TR" smtClean="0">
                <a:solidFill>
                  <a:prstClr val="black">
                    <a:tint val="75000"/>
                  </a:prstClr>
                </a:solidFill>
              </a:rPr>
              <a:t>5.09.2024</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r>
              <a:rPr lang="tr-TR">
                <a:solidFill>
                  <a:prstClr val="black">
                    <a:tint val="75000"/>
                  </a:prstClr>
                </a:solidFill>
              </a:rPr>
              <a:t>osenses@trabzon.edu.tr</a:t>
            </a:r>
          </a:p>
        </p:txBody>
      </p:sp>
      <p:sp>
        <p:nvSpPr>
          <p:cNvPr id="7" name="Slayt Numarası Yer Tutucusu 6"/>
          <p:cNvSpPr>
            <a:spLocks noGrp="1"/>
          </p:cNvSpPr>
          <p:nvPr>
            <p:ph type="sldNum" sz="quarter" idx="12"/>
          </p:nvPr>
        </p:nvSpPr>
        <p:spPr/>
        <p:txBody>
          <a:bodyPr/>
          <a:lstStyle/>
          <a:p>
            <a:fld id="{DECB1C78-3B6F-4B3D-A98F-BC72D261CF61}"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0298183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7"/>
            <a:ext cx="10515600" cy="1325563"/>
          </a:xfrm>
        </p:spPr>
        <p:txBody>
          <a:bodyPr/>
          <a:lstStyle/>
          <a:p>
            <a:r>
              <a:rPr lang="tr-TR"/>
              <a:t>Asıl başlık stili için tıklatın</a:t>
            </a:r>
          </a:p>
        </p:txBody>
      </p:sp>
      <p:sp>
        <p:nvSpPr>
          <p:cNvPr id="3" name="Metin Yer Tutucusu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a:t>Asıl metin stillerini düzenlemek için tıklatın</a:t>
            </a:r>
          </a:p>
        </p:txBody>
      </p:sp>
      <p:sp>
        <p:nvSpPr>
          <p:cNvPr id="4" name="İçerik Yer Tutucusu 3"/>
          <p:cNvSpPr>
            <a:spLocks noGrp="1"/>
          </p:cNvSpPr>
          <p:nvPr>
            <p:ph sz="half" idx="2"/>
          </p:nvPr>
        </p:nvSpPr>
        <p:spPr>
          <a:xfrm>
            <a:off x="839789" y="2505075"/>
            <a:ext cx="5157787"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a:t>Asıl metin stillerini düzenlemek için tıklatın</a:t>
            </a:r>
          </a:p>
        </p:txBody>
      </p:sp>
      <p:sp>
        <p:nvSpPr>
          <p:cNvPr id="6" name="İçerik Yer Tutucusu 5"/>
          <p:cNvSpPr>
            <a:spLocks noGrp="1"/>
          </p:cNvSpPr>
          <p:nvPr>
            <p:ph sz="quarter" idx="4"/>
          </p:nvPr>
        </p:nvSpPr>
        <p:spPr>
          <a:xfrm>
            <a:off x="6172201" y="2505075"/>
            <a:ext cx="5183188"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CDF6CD88-6460-484A-9CEC-A108586B8DB3}" type="datetime1">
              <a:rPr lang="tr-TR" smtClean="0">
                <a:solidFill>
                  <a:prstClr val="black">
                    <a:tint val="75000"/>
                  </a:prstClr>
                </a:solidFill>
              </a:rPr>
              <a:t>5.09.2024</a:t>
            </a:fld>
            <a:endParaRPr lang="tr-TR">
              <a:solidFill>
                <a:prstClr val="black">
                  <a:tint val="75000"/>
                </a:prstClr>
              </a:solidFill>
            </a:endParaRPr>
          </a:p>
        </p:txBody>
      </p:sp>
      <p:sp>
        <p:nvSpPr>
          <p:cNvPr id="8" name="Altbilgi Yer Tutucusu 7"/>
          <p:cNvSpPr>
            <a:spLocks noGrp="1"/>
          </p:cNvSpPr>
          <p:nvPr>
            <p:ph type="ftr" sz="quarter" idx="11"/>
          </p:nvPr>
        </p:nvSpPr>
        <p:spPr/>
        <p:txBody>
          <a:bodyPr/>
          <a:lstStyle/>
          <a:p>
            <a:r>
              <a:rPr lang="tr-TR">
                <a:solidFill>
                  <a:prstClr val="black">
                    <a:tint val="75000"/>
                  </a:prstClr>
                </a:solidFill>
              </a:rPr>
              <a:t>osenses@trabzon.edu.tr</a:t>
            </a:r>
          </a:p>
        </p:txBody>
      </p:sp>
      <p:sp>
        <p:nvSpPr>
          <p:cNvPr id="9" name="Slayt Numarası Yer Tutucusu 8"/>
          <p:cNvSpPr>
            <a:spLocks noGrp="1"/>
          </p:cNvSpPr>
          <p:nvPr>
            <p:ph type="sldNum" sz="quarter" idx="12"/>
          </p:nvPr>
        </p:nvSpPr>
        <p:spPr/>
        <p:txBody>
          <a:bodyPr/>
          <a:lstStyle/>
          <a:p>
            <a:fld id="{DECB1C78-3B6F-4B3D-A98F-BC72D261CF61}"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92239702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03A0CE4D-AD65-427F-A284-4F507E1E2553}" type="datetime1">
              <a:rPr lang="tr-TR" smtClean="0">
                <a:solidFill>
                  <a:prstClr val="black">
                    <a:tint val="75000"/>
                  </a:prstClr>
                </a:solidFill>
              </a:rPr>
              <a:t>5.09.2024</a:t>
            </a:fld>
            <a:endParaRPr lang="tr-TR">
              <a:solidFill>
                <a:prstClr val="black">
                  <a:tint val="75000"/>
                </a:prstClr>
              </a:solidFill>
            </a:endParaRPr>
          </a:p>
        </p:txBody>
      </p:sp>
      <p:sp>
        <p:nvSpPr>
          <p:cNvPr id="4" name="Altbilgi Yer Tutucusu 3"/>
          <p:cNvSpPr>
            <a:spLocks noGrp="1"/>
          </p:cNvSpPr>
          <p:nvPr>
            <p:ph type="ftr" sz="quarter" idx="11"/>
          </p:nvPr>
        </p:nvSpPr>
        <p:spPr/>
        <p:txBody>
          <a:bodyPr/>
          <a:lstStyle/>
          <a:p>
            <a:r>
              <a:rPr lang="tr-TR">
                <a:solidFill>
                  <a:prstClr val="black">
                    <a:tint val="75000"/>
                  </a:prstClr>
                </a:solidFill>
              </a:rPr>
              <a:t>osenses@trabzon.edu.tr</a:t>
            </a:r>
          </a:p>
        </p:txBody>
      </p:sp>
      <p:sp>
        <p:nvSpPr>
          <p:cNvPr id="5" name="Slayt Numarası Yer Tutucusu 4"/>
          <p:cNvSpPr>
            <a:spLocks noGrp="1"/>
          </p:cNvSpPr>
          <p:nvPr>
            <p:ph type="sldNum" sz="quarter" idx="12"/>
          </p:nvPr>
        </p:nvSpPr>
        <p:spPr/>
        <p:txBody>
          <a:bodyPr/>
          <a:lstStyle/>
          <a:p>
            <a:fld id="{DECB1C78-3B6F-4B3D-A98F-BC72D261CF61}"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79303590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333C9D1D-8679-474D-A120-66F83918367F}" type="datetime1">
              <a:rPr lang="tr-TR" smtClean="0">
                <a:solidFill>
                  <a:prstClr val="black">
                    <a:tint val="75000"/>
                  </a:prstClr>
                </a:solidFill>
              </a:rPr>
              <a:t>5.09.2024</a:t>
            </a:fld>
            <a:endParaRPr lang="tr-TR">
              <a:solidFill>
                <a:prstClr val="black">
                  <a:tint val="75000"/>
                </a:prstClr>
              </a:solidFill>
            </a:endParaRPr>
          </a:p>
        </p:txBody>
      </p:sp>
      <p:sp>
        <p:nvSpPr>
          <p:cNvPr id="3" name="Altbilgi Yer Tutucusu 2"/>
          <p:cNvSpPr>
            <a:spLocks noGrp="1"/>
          </p:cNvSpPr>
          <p:nvPr>
            <p:ph type="ftr" sz="quarter" idx="11"/>
          </p:nvPr>
        </p:nvSpPr>
        <p:spPr/>
        <p:txBody>
          <a:bodyPr/>
          <a:lstStyle/>
          <a:p>
            <a:r>
              <a:rPr lang="tr-TR">
                <a:solidFill>
                  <a:prstClr val="black">
                    <a:tint val="75000"/>
                  </a:prstClr>
                </a:solidFill>
              </a:rPr>
              <a:t>osenses@trabzon.edu.tr</a:t>
            </a:r>
          </a:p>
        </p:txBody>
      </p:sp>
      <p:sp>
        <p:nvSpPr>
          <p:cNvPr id="4" name="Slayt Numarası Yer Tutucusu 3"/>
          <p:cNvSpPr>
            <a:spLocks noGrp="1"/>
          </p:cNvSpPr>
          <p:nvPr>
            <p:ph type="sldNum" sz="quarter" idx="12"/>
          </p:nvPr>
        </p:nvSpPr>
        <p:spPr/>
        <p:txBody>
          <a:bodyPr/>
          <a:lstStyle/>
          <a:p>
            <a:fld id="{DECB1C78-3B6F-4B3D-A98F-BC72D261CF61}"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8016785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1F34185-B550-EB27-F675-414206A2F853}"/>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9802D79B-0688-5276-0F10-97C119CF480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24A802B3-64B8-B3BD-4842-AE45EF989939}"/>
              </a:ext>
            </a:extLst>
          </p:cNvPr>
          <p:cNvSpPr>
            <a:spLocks noGrp="1"/>
          </p:cNvSpPr>
          <p:nvPr>
            <p:ph type="dt" sz="half" idx="10"/>
          </p:nvPr>
        </p:nvSpPr>
        <p:spPr/>
        <p:txBody>
          <a:bodyPr/>
          <a:lstStyle/>
          <a:p>
            <a:fld id="{3F8EE8A4-2ACE-4401-B207-F81B62B3F3B3}" type="datetimeFigureOut">
              <a:rPr lang="tr-TR" smtClean="0"/>
              <a:t>5.09.2024</a:t>
            </a:fld>
            <a:endParaRPr lang="tr-TR"/>
          </a:p>
        </p:txBody>
      </p:sp>
      <p:sp>
        <p:nvSpPr>
          <p:cNvPr id="5" name="Alt Bilgi Yer Tutucusu 4">
            <a:extLst>
              <a:ext uri="{FF2B5EF4-FFF2-40B4-BE49-F238E27FC236}">
                <a16:creationId xmlns:a16="http://schemas.microsoft.com/office/drawing/2014/main" id="{8585327F-79EA-1322-E4DA-DEA02C0F8641}"/>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BCE69CDF-987E-2E78-9B70-F7FE355EF5C3}"/>
              </a:ext>
            </a:extLst>
          </p:cNvPr>
          <p:cNvSpPr>
            <a:spLocks noGrp="1"/>
          </p:cNvSpPr>
          <p:nvPr>
            <p:ph type="sldNum" sz="quarter" idx="12"/>
          </p:nvPr>
        </p:nvSpPr>
        <p:spPr/>
        <p:txBody>
          <a:bodyPr/>
          <a:lstStyle/>
          <a:p>
            <a:fld id="{FBEF5325-945C-442C-8258-2F1FB28CF02C}" type="slidenum">
              <a:rPr lang="tr-TR" smtClean="0"/>
              <a:t>‹#›</a:t>
            </a:fld>
            <a:endParaRPr lang="tr-TR"/>
          </a:p>
        </p:txBody>
      </p:sp>
    </p:spTree>
    <p:extLst>
      <p:ext uri="{BB962C8B-B14F-4D97-AF65-F5344CB8AC3E}">
        <p14:creationId xmlns:p14="http://schemas.microsoft.com/office/powerpoint/2010/main" val="367911509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2400"/>
            </a:lvl1pPr>
          </a:lstStyle>
          <a:p>
            <a:r>
              <a:rPr lang="tr-TR"/>
              <a:t>Asıl başlık stili için tıklatın</a:t>
            </a:r>
          </a:p>
        </p:txBody>
      </p:sp>
      <p:sp>
        <p:nvSpPr>
          <p:cNvPr id="3" name="İçerik Yer Tutucusu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6EA6D1FE-2173-41F9-B520-69EDF54E853C}" type="datetime1">
              <a:rPr lang="tr-TR" smtClean="0">
                <a:solidFill>
                  <a:prstClr val="black">
                    <a:tint val="75000"/>
                  </a:prstClr>
                </a:solidFill>
              </a:rPr>
              <a:t>5.09.2024</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r>
              <a:rPr lang="tr-TR">
                <a:solidFill>
                  <a:prstClr val="black">
                    <a:tint val="75000"/>
                  </a:prstClr>
                </a:solidFill>
              </a:rPr>
              <a:t>osenses@trabzon.edu.tr</a:t>
            </a:r>
          </a:p>
        </p:txBody>
      </p:sp>
      <p:sp>
        <p:nvSpPr>
          <p:cNvPr id="7" name="Slayt Numarası Yer Tutucusu 6"/>
          <p:cNvSpPr>
            <a:spLocks noGrp="1"/>
          </p:cNvSpPr>
          <p:nvPr>
            <p:ph type="sldNum" sz="quarter" idx="12"/>
          </p:nvPr>
        </p:nvSpPr>
        <p:spPr/>
        <p:txBody>
          <a:bodyPr/>
          <a:lstStyle/>
          <a:p>
            <a:fld id="{DECB1C78-3B6F-4B3D-A98F-BC72D261CF61}"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25356178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2400"/>
            </a:lvl1pPr>
          </a:lstStyle>
          <a:p>
            <a:r>
              <a:rPr lang="tr-TR"/>
              <a:t>Asıl başlık stili için tıklatın</a:t>
            </a:r>
          </a:p>
        </p:txBody>
      </p:sp>
      <p:sp>
        <p:nvSpPr>
          <p:cNvPr id="3" name="Resim Yer Tutucusu 2"/>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756FE46B-7E26-48C5-831B-19BA83D24143}" type="datetime1">
              <a:rPr lang="tr-TR" smtClean="0">
                <a:solidFill>
                  <a:prstClr val="black">
                    <a:tint val="75000"/>
                  </a:prstClr>
                </a:solidFill>
              </a:rPr>
              <a:t>5.09.2024</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r>
              <a:rPr lang="tr-TR">
                <a:solidFill>
                  <a:prstClr val="black">
                    <a:tint val="75000"/>
                  </a:prstClr>
                </a:solidFill>
              </a:rPr>
              <a:t>osenses@trabzon.edu.tr</a:t>
            </a:r>
          </a:p>
        </p:txBody>
      </p:sp>
      <p:sp>
        <p:nvSpPr>
          <p:cNvPr id="7" name="Slayt Numarası Yer Tutucusu 6"/>
          <p:cNvSpPr>
            <a:spLocks noGrp="1"/>
          </p:cNvSpPr>
          <p:nvPr>
            <p:ph type="sldNum" sz="quarter" idx="12"/>
          </p:nvPr>
        </p:nvSpPr>
        <p:spPr/>
        <p:txBody>
          <a:bodyPr/>
          <a:lstStyle/>
          <a:p>
            <a:fld id="{DECB1C78-3B6F-4B3D-A98F-BC72D261CF61}"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12509027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4C049CB6-BB09-4EFA-ABE8-D90002E02045}" type="datetime1">
              <a:rPr lang="tr-TR" smtClean="0">
                <a:solidFill>
                  <a:prstClr val="black">
                    <a:tint val="75000"/>
                  </a:prstClr>
                </a:solidFill>
              </a:rPr>
              <a:t>5.09.2024</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r>
              <a:rPr lang="tr-TR">
                <a:solidFill>
                  <a:prstClr val="black">
                    <a:tint val="75000"/>
                  </a:prstClr>
                </a:solidFill>
              </a:rPr>
              <a:t>osenses@trabzon.edu.tr</a:t>
            </a:r>
          </a:p>
        </p:txBody>
      </p:sp>
      <p:sp>
        <p:nvSpPr>
          <p:cNvPr id="6" name="Slayt Numarası Yer Tutucusu 5"/>
          <p:cNvSpPr>
            <a:spLocks noGrp="1"/>
          </p:cNvSpPr>
          <p:nvPr>
            <p:ph type="sldNum" sz="quarter" idx="12"/>
          </p:nvPr>
        </p:nvSpPr>
        <p:spPr/>
        <p:txBody>
          <a:bodyPr/>
          <a:lstStyle/>
          <a:p>
            <a:fld id="{DECB1C78-3B6F-4B3D-A98F-BC72D261CF61}"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53866762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1" y="365125"/>
            <a:ext cx="2628900"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838201" y="365125"/>
            <a:ext cx="7734300" cy="5811838"/>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FED80D9B-48CB-4104-B0FA-2605037D3053}" type="datetime1">
              <a:rPr lang="tr-TR" smtClean="0">
                <a:solidFill>
                  <a:prstClr val="black">
                    <a:tint val="75000"/>
                  </a:prstClr>
                </a:solidFill>
              </a:rPr>
              <a:t>5.09.2024</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r>
              <a:rPr lang="tr-TR">
                <a:solidFill>
                  <a:prstClr val="black">
                    <a:tint val="75000"/>
                  </a:prstClr>
                </a:solidFill>
              </a:rPr>
              <a:t>osenses@trabzon.edu.tr</a:t>
            </a:r>
          </a:p>
        </p:txBody>
      </p:sp>
      <p:sp>
        <p:nvSpPr>
          <p:cNvPr id="6" name="Slayt Numarası Yer Tutucusu 5"/>
          <p:cNvSpPr>
            <a:spLocks noGrp="1"/>
          </p:cNvSpPr>
          <p:nvPr>
            <p:ph type="sldNum" sz="quarter" idx="12"/>
          </p:nvPr>
        </p:nvSpPr>
        <p:spPr/>
        <p:txBody>
          <a:bodyPr/>
          <a:lstStyle/>
          <a:p>
            <a:fld id="{DECB1C78-3B6F-4B3D-A98F-BC72D261CF61}"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40455466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6C544F6-BF59-A0C5-ED17-1DCA81C66DCF}"/>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FA2ADA0B-035A-7F49-9074-84FA13B8D1C2}"/>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A4E90678-7CE3-6E8E-10FF-E7BB4796E6CC}"/>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05A0956F-81E8-3915-2749-F9C5649F36D6}"/>
              </a:ext>
            </a:extLst>
          </p:cNvPr>
          <p:cNvSpPr>
            <a:spLocks noGrp="1"/>
          </p:cNvSpPr>
          <p:nvPr>
            <p:ph type="dt" sz="half" idx="10"/>
          </p:nvPr>
        </p:nvSpPr>
        <p:spPr/>
        <p:txBody>
          <a:bodyPr/>
          <a:lstStyle/>
          <a:p>
            <a:fld id="{3F8EE8A4-2ACE-4401-B207-F81B62B3F3B3}" type="datetimeFigureOut">
              <a:rPr lang="tr-TR" smtClean="0"/>
              <a:t>5.09.2024</a:t>
            </a:fld>
            <a:endParaRPr lang="tr-TR"/>
          </a:p>
        </p:txBody>
      </p:sp>
      <p:sp>
        <p:nvSpPr>
          <p:cNvPr id="6" name="Alt Bilgi Yer Tutucusu 5">
            <a:extLst>
              <a:ext uri="{FF2B5EF4-FFF2-40B4-BE49-F238E27FC236}">
                <a16:creationId xmlns:a16="http://schemas.microsoft.com/office/drawing/2014/main" id="{2E25C3E3-9647-369A-2F47-2E61A7210D72}"/>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A0704F61-D984-B994-356F-3FB9CF88EC9D}"/>
              </a:ext>
            </a:extLst>
          </p:cNvPr>
          <p:cNvSpPr>
            <a:spLocks noGrp="1"/>
          </p:cNvSpPr>
          <p:nvPr>
            <p:ph type="sldNum" sz="quarter" idx="12"/>
          </p:nvPr>
        </p:nvSpPr>
        <p:spPr/>
        <p:txBody>
          <a:bodyPr/>
          <a:lstStyle/>
          <a:p>
            <a:fld id="{FBEF5325-945C-442C-8258-2F1FB28CF02C}" type="slidenum">
              <a:rPr lang="tr-TR" smtClean="0"/>
              <a:t>‹#›</a:t>
            </a:fld>
            <a:endParaRPr lang="tr-TR"/>
          </a:p>
        </p:txBody>
      </p:sp>
    </p:spTree>
    <p:extLst>
      <p:ext uri="{BB962C8B-B14F-4D97-AF65-F5344CB8AC3E}">
        <p14:creationId xmlns:p14="http://schemas.microsoft.com/office/powerpoint/2010/main" val="19042659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75155E4-98EA-4F9A-8914-2349862B4A12}"/>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ADEA4351-B33F-9C76-F663-27C12B058D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87EBA11B-1F69-B25E-212B-6D1510893D5E}"/>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7AA5A0E7-5799-3EDA-B95B-6ADEF444249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AF3A5BAA-030F-A8B9-161C-FCA635515AD8}"/>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23630CA5-BEFD-99BE-2531-DDA3569DC2BC}"/>
              </a:ext>
            </a:extLst>
          </p:cNvPr>
          <p:cNvSpPr>
            <a:spLocks noGrp="1"/>
          </p:cNvSpPr>
          <p:nvPr>
            <p:ph type="dt" sz="half" idx="10"/>
          </p:nvPr>
        </p:nvSpPr>
        <p:spPr/>
        <p:txBody>
          <a:bodyPr/>
          <a:lstStyle/>
          <a:p>
            <a:fld id="{3F8EE8A4-2ACE-4401-B207-F81B62B3F3B3}" type="datetimeFigureOut">
              <a:rPr lang="tr-TR" smtClean="0"/>
              <a:t>5.09.2024</a:t>
            </a:fld>
            <a:endParaRPr lang="tr-TR"/>
          </a:p>
        </p:txBody>
      </p:sp>
      <p:sp>
        <p:nvSpPr>
          <p:cNvPr id="8" name="Alt Bilgi Yer Tutucusu 7">
            <a:extLst>
              <a:ext uri="{FF2B5EF4-FFF2-40B4-BE49-F238E27FC236}">
                <a16:creationId xmlns:a16="http://schemas.microsoft.com/office/drawing/2014/main" id="{13C00077-1576-00B6-A56B-01C8F6E31CA6}"/>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07C1CCBC-3E58-8E86-6881-043800ADB376}"/>
              </a:ext>
            </a:extLst>
          </p:cNvPr>
          <p:cNvSpPr>
            <a:spLocks noGrp="1"/>
          </p:cNvSpPr>
          <p:nvPr>
            <p:ph type="sldNum" sz="quarter" idx="12"/>
          </p:nvPr>
        </p:nvSpPr>
        <p:spPr/>
        <p:txBody>
          <a:bodyPr/>
          <a:lstStyle/>
          <a:p>
            <a:fld id="{FBEF5325-945C-442C-8258-2F1FB28CF02C}" type="slidenum">
              <a:rPr lang="tr-TR" smtClean="0"/>
              <a:t>‹#›</a:t>
            </a:fld>
            <a:endParaRPr lang="tr-TR"/>
          </a:p>
        </p:txBody>
      </p:sp>
    </p:spTree>
    <p:extLst>
      <p:ext uri="{BB962C8B-B14F-4D97-AF65-F5344CB8AC3E}">
        <p14:creationId xmlns:p14="http://schemas.microsoft.com/office/powerpoint/2010/main" val="21544905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39680A2-E2D8-465C-3196-897DF59D95F8}"/>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AA2C89D6-84AA-33BF-89DC-EB1DF6B60113}"/>
              </a:ext>
            </a:extLst>
          </p:cNvPr>
          <p:cNvSpPr>
            <a:spLocks noGrp="1"/>
          </p:cNvSpPr>
          <p:nvPr>
            <p:ph type="dt" sz="half" idx="10"/>
          </p:nvPr>
        </p:nvSpPr>
        <p:spPr/>
        <p:txBody>
          <a:bodyPr/>
          <a:lstStyle/>
          <a:p>
            <a:fld id="{3F8EE8A4-2ACE-4401-B207-F81B62B3F3B3}" type="datetimeFigureOut">
              <a:rPr lang="tr-TR" smtClean="0"/>
              <a:t>5.09.2024</a:t>
            </a:fld>
            <a:endParaRPr lang="tr-TR"/>
          </a:p>
        </p:txBody>
      </p:sp>
      <p:sp>
        <p:nvSpPr>
          <p:cNvPr id="4" name="Alt Bilgi Yer Tutucusu 3">
            <a:extLst>
              <a:ext uri="{FF2B5EF4-FFF2-40B4-BE49-F238E27FC236}">
                <a16:creationId xmlns:a16="http://schemas.microsoft.com/office/drawing/2014/main" id="{EE9EAE75-D732-2564-D17D-56D4B5A9FFB2}"/>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54059682-D5DE-A59F-294B-534523AE32D3}"/>
              </a:ext>
            </a:extLst>
          </p:cNvPr>
          <p:cNvSpPr>
            <a:spLocks noGrp="1"/>
          </p:cNvSpPr>
          <p:nvPr>
            <p:ph type="sldNum" sz="quarter" idx="12"/>
          </p:nvPr>
        </p:nvSpPr>
        <p:spPr/>
        <p:txBody>
          <a:bodyPr/>
          <a:lstStyle/>
          <a:p>
            <a:fld id="{FBEF5325-945C-442C-8258-2F1FB28CF02C}" type="slidenum">
              <a:rPr lang="tr-TR" smtClean="0"/>
              <a:t>‹#›</a:t>
            </a:fld>
            <a:endParaRPr lang="tr-TR"/>
          </a:p>
        </p:txBody>
      </p:sp>
    </p:spTree>
    <p:extLst>
      <p:ext uri="{BB962C8B-B14F-4D97-AF65-F5344CB8AC3E}">
        <p14:creationId xmlns:p14="http://schemas.microsoft.com/office/powerpoint/2010/main" val="41432956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9AC07B64-0A9F-90C0-C263-CBFBD7FB6E7F}"/>
              </a:ext>
            </a:extLst>
          </p:cNvPr>
          <p:cNvSpPr>
            <a:spLocks noGrp="1"/>
          </p:cNvSpPr>
          <p:nvPr>
            <p:ph type="dt" sz="half" idx="10"/>
          </p:nvPr>
        </p:nvSpPr>
        <p:spPr/>
        <p:txBody>
          <a:bodyPr/>
          <a:lstStyle/>
          <a:p>
            <a:fld id="{3F8EE8A4-2ACE-4401-B207-F81B62B3F3B3}" type="datetimeFigureOut">
              <a:rPr lang="tr-TR" smtClean="0"/>
              <a:t>5.09.2024</a:t>
            </a:fld>
            <a:endParaRPr lang="tr-TR"/>
          </a:p>
        </p:txBody>
      </p:sp>
      <p:sp>
        <p:nvSpPr>
          <p:cNvPr id="3" name="Alt Bilgi Yer Tutucusu 2">
            <a:extLst>
              <a:ext uri="{FF2B5EF4-FFF2-40B4-BE49-F238E27FC236}">
                <a16:creationId xmlns:a16="http://schemas.microsoft.com/office/drawing/2014/main" id="{B5E2C434-77CD-60BA-0A3F-39E5EF41CFEF}"/>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AEC2EAC9-260D-F80D-F00C-7D47B3E53569}"/>
              </a:ext>
            </a:extLst>
          </p:cNvPr>
          <p:cNvSpPr>
            <a:spLocks noGrp="1"/>
          </p:cNvSpPr>
          <p:nvPr>
            <p:ph type="sldNum" sz="quarter" idx="12"/>
          </p:nvPr>
        </p:nvSpPr>
        <p:spPr/>
        <p:txBody>
          <a:bodyPr/>
          <a:lstStyle/>
          <a:p>
            <a:fld id="{FBEF5325-945C-442C-8258-2F1FB28CF02C}" type="slidenum">
              <a:rPr lang="tr-TR" smtClean="0"/>
              <a:t>‹#›</a:t>
            </a:fld>
            <a:endParaRPr lang="tr-TR"/>
          </a:p>
        </p:txBody>
      </p:sp>
    </p:spTree>
    <p:extLst>
      <p:ext uri="{BB962C8B-B14F-4D97-AF65-F5344CB8AC3E}">
        <p14:creationId xmlns:p14="http://schemas.microsoft.com/office/powerpoint/2010/main" val="16082384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A0991CC-73B0-C957-AA77-FA13658BD2F9}"/>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747E5434-18FA-0D27-517C-1D9CE377F7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3DCC0F6E-F7BC-7CD0-D6D2-8810B53678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A4D2EDB7-E372-71BB-FBD3-8D6EF9AF8508}"/>
              </a:ext>
            </a:extLst>
          </p:cNvPr>
          <p:cNvSpPr>
            <a:spLocks noGrp="1"/>
          </p:cNvSpPr>
          <p:nvPr>
            <p:ph type="dt" sz="half" idx="10"/>
          </p:nvPr>
        </p:nvSpPr>
        <p:spPr/>
        <p:txBody>
          <a:bodyPr/>
          <a:lstStyle/>
          <a:p>
            <a:fld id="{3F8EE8A4-2ACE-4401-B207-F81B62B3F3B3}" type="datetimeFigureOut">
              <a:rPr lang="tr-TR" smtClean="0"/>
              <a:t>5.09.2024</a:t>
            </a:fld>
            <a:endParaRPr lang="tr-TR"/>
          </a:p>
        </p:txBody>
      </p:sp>
      <p:sp>
        <p:nvSpPr>
          <p:cNvPr id="6" name="Alt Bilgi Yer Tutucusu 5">
            <a:extLst>
              <a:ext uri="{FF2B5EF4-FFF2-40B4-BE49-F238E27FC236}">
                <a16:creationId xmlns:a16="http://schemas.microsoft.com/office/drawing/2014/main" id="{B090A3A2-365A-1A67-0574-0689AC8EE6F3}"/>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0EF9254A-F4A8-8EEC-81FC-F12A8F8799C5}"/>
              </a:ext>
            </a:extLst>
          </p:cNvPr>
          <p:cNvSpPr>
            <a:spLocks noGrp="1"/>
          </p:cNvSpPr>
          <p:nvPr>
            <p:ph type="sldNum" sz="quarter" idx="12"/>
          </p:nvPr>
        </p:nvSpPr>
        <p:spPr/>
        <p:txBody>
          <a:bodyPr/>
          <a:lstStyle/>
          <a:p>
            <a:fld id="{FBEF5325-945C-442C-8258-2F1FB28CF02C}" type="slidenum">
              <a:rPr lang="tr-TR" smtClean="0"/>
              <a:t>‹#›</a:t>
            </a:fld>
            <a:endParaRPr lang="tr-TR"/>
          </a:p>
        </p:txBody>
      </p:sp>
    </p:spTree>
    <p:extLst>
      <p:ext uri="{BB962C8B-B14F-4D97-AF65-F5344CB8AC3E}">
        <p14:creationId xmlns:p14="http://schemas.microsoft.com/office/powerpoint/2010/main" val="4160764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66C9517-BEB4-85C6-0BEF-F30EBF6B6B4B}"/>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1CA333D7-4231-5C0C-9B9A-C3AAFFAEC3A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3D9D230B-B244-396A-2D19-A764DC5ADCB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CC357163-4870-1BAA-5E2B-4965D271E74B}"/>
              </a:ext>
            </a:extLst>
          </p:cNvPr>
          <p:cNvSpPr>
            <a:spLocks noGrp="1"/>
          </p:cNvSpPr>
          <p:nvPr>
            <p:ph type="dt" sz="half" idx="10"/>
          </p:nvPr>
        </p:nvSpPr>
        <p:spPr/>
        <p:txBody>
          <a:bodyPr/>
          <a:lstStyle/>
          <a:p>
            <a:fld id="{3F8EE8A4-2ACE-4401-B207-F81B62B3F3B3}" type="datetimeFigureOut">
              <a:rPr lang="tr-TR" smtClean="0"/>
              <a:t>5.09.2024</a:t>
            </a:fld>
            <a:endParaRPr lang="tr-TR"/>
          </a:p>
        </p:txBody>
      </p:sp>
      <p:sp>
        <p:nvSpPr>
          <p:cNvPr id="6" name="Alt Bilgi Yer Tutucusu 5">
            <a:extLst>
              <a:ext uri="{FF2B5EF4-FFF2-40B4-BE49-F238E27FC236}">
                <a16:creationId xmlns:a16="http://schemas.microsoft.com/office/drawing/2014/main" id="{0417C8CB-27C7-A813-91E2-A87E13A2FB25}"/>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E8849203-2449-019F-AB12-964610DBF099}"/>
              </a:ext>
            </a:extLst>
          </p:cNvPr>
          <p:cNvSpPr>
            <a:spLocks noGrp="1"/>
          </p:cNvSpPr>
          <p:nvPr>
            <p:ph type="sldNum" sz="quarter" idx="12"/>
          </p:nvPr>
        </p:nvSpPr>
        <p:spPr/>
        <p:txBody>
          <a:bodyPr/>
          <a:lstStyle/>
          <a:p>
            <a:fld id="{FBEF5325-945C-442C-8258-2F1FB28CF02C}" type="slidenum">
              <a:rPr lang="tr-TR" smtClean="0"/>
              <a:t>‹#›</a:t>
            </a:fld>
            <a:endParaRPr lang="tr-TR"/>
          </a:p>
        </p:txBody>
      </p:sp>
    </p:spTree>
    <p:extLst>
      <p:ext uri="{BB962C8B-B14F-4D97-AF65-F5344CB8AC3E}">
        <p14:creationId xmlns:p14="http://schemas.microsoft.com/office/powerpoint/2010/main" val="5094128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B63866A4-ECD5-AD8F-B53F-32934E7FC92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75F5DD74-0592-A1D5-BA12-96D8B308B2C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6FFB4A13-9869-DD49-1721-7941D6F6633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8EE8A4-2ACE-4401-B207-F81B62B3F3B3}" type="datetimeFigureOut">
              <a:rPr lang="tr-TR" smtClean="0"/>
              <a:t>5.09.2024</a:t>
            </a:fld>
            <a:endParaRPr lang="tr-TR"/>
          </a:p>
        </p:txBody>
      </p:sp>
      <p:sp>
        <p:nvSpPr>
          <p:cNvPr id="5" name="Alt Bilgi Yer Tutucusu 4">
            <a:extLst>
              <a:ext uri="{FF2B5EF4-FFF2-40B4-BE49-F238E27FC236}">
                <a16:creationId xmlns:a16="http://schemas.microsoft.com/office/drawing/2014/main" id="{83CBB507-B543-13DC-1136-352EA670D1C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id="{B4DF68F3-66D5-31D8-E5DF-4C3346EFA1A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EF5325-945C-442C-8258-2F1FB28CF02C}" type="slidenum">
              <a:rPr lang="tr-TR" smtClean="0"/>
              <a:t>‹#›</a:t>
            </a:fld>
            <a:endParaRPr lang="tr-TR"/>
          </a:p>
        </p:txBody>
      </p:sp>
    </p:spTree>
    <p:extLst>
      <p:ext uri="{BB962C8B-B14F-4D97-AF65-F5344CB8AC3E}">
        <p14:creationId xmlns:p14="http://schemas.microsoft.com/office/powerpoint/2010/main" val="24843536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F0533D-B735-4848-A82C-127C530EE475}" type="datetime1">
              <a:rPr lang="tr-TR" smtClean="0"/>
              <a:t>5.09.2024</a:t>
            </a:fld>
            <a:endParaRPr lang="tr-TR"/>
          </a:p>
        </p:txBody>
      </p:sp>
      <p:sp>
        <p:nvSpPr>
          <p:cNvPr id="5" name="Altbilgi Yer Tutucusu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tr-TR"/>
              <a:t>osenses@trabzon.edu.tr</a:t>
            </a:r>
          </a:p>
        </p:txBody>
      </p:sp>
      <p:sp>
        <p:nvSpPr>
          <p:cNvPr id="6" name="Slayt Numarası Yer Tutucusu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E4CE98-99DB-4B92-BAC7-F160338C3892}" type="slidenum">
              <a:rPr lang="tr-TR" smtClean="0"/>
              <a:pPr/>
              <a:t>‹#›</a:t>
            </a:fld>
            <a:endParaRPr lang="tr-TR"/>
          </a:p>
        </p:txBody>
      </p:sp>
    </p:spTree>
    <p:extLst>
      <p:ext uri="{BB962C8B-B14F-4D97-AF65-F5344CB8AC3E}">
        <p14:creationId xmlns:p14="http://schemas.microsoft.com/office/powerpoint/2010/main" val="7893828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6D6E8216-CB48-4F5D-9CE4-A96023CAF3FC}" type="datetime1">
              <a:rPr lang="tr-TR" smtClean="0">
                <a:solidFill>
                  <a:prstClr val="black">
                    <a:tint val="75000"/>
                  </a:prstClr>
                </a:solidFill>
              </a:rPr>
              <a:t>5.09.2024</a:t>
            </a:fld>
            <a:endParaRPr lang="tr-TR">
              <a:solidFill>
                <a:prstClr val="black">
                  <a:tint val="75000"/>
                </a:prstClr>
              </a:solidFill>
            </a:endParaRPr>
          </a:p>
        </p:txBody>
      </p:sp>
      <p:sp>
        <p:nvSpPr>
          <p:cNvPr id="5" name="Altbilgi Yer Tutucusu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tr-TR">
                <a:solidFill>
                  <a:prstClr val="black">
                    <a:tint val="75000"/>
                  </a:prstClr>
                </a:solidFill>
              </a:rPr>
              <a:t>osenses@trabzon.edu.tr</a:t>
            </a:r>
          </a:p>
        </p:txBody>
      </p:sp>
      <p:sp>
        <p:nvSpPr>
          <p:cNvPr id="6" name="Slayt Numarası Yer Tutucusu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ECB1C78-3B6F-4B3D-A98F-BC72D261CF61}"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05802905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tr-T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2.xml.rels><?xml version="1.0" encoding="UTF-8" standalone="yes"?>
<Relationships xmlns="http://schemas.openxmlformats.org/package/2006/relationships"><Relationship Id="rId2" Type="http://schemas.openxmlformats.org/officeDocument/2006/relationships/hyperlink" Target="https://www.resmigazete.gov.tr/eskiler/2018/09/20180904-2.htm" TargetMode="External"/><Relationship Id="rId1" Type="http://schemas.openxmlformats.org/officeDocument/2006/relationships/slideLayout" Target="../slideLayouts/slideLayout24.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8.xml.rels><?xml version="1.0" encoding="UTF-8" standalone="yes"?>
<Relationships xmlns="http://schemas.openxmlformats.org/package/2006/relationships"><Relationship Id="rId2" Type="http://schemas.openxmlformats.org/officeDocument/2006/relationships/hyperlink" Target="https://www.burganleasing.com.tr/leasing/leasing-nedir/" TargetMode="External"/><Relationship Id="rId1" Type="http://schemas.openxmlformats.org/officeDocument/2006/relationships/slideLayout" Target="../slideLayouts/slideLayout13.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hyperlink" Target="https://www.google.com/search?q=d%C3%BCnya+ticaret+hacmi&amp;oq=D%C3%BCnya+ticaret+hacmi+giderek+artmaktad%C4%B1r&amp;aqs=chrome.1.69i57j0.1995j0j7&amp;sourceid=chrome&amp;ie=UTF-8" TargetMode="Externa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hyperlink" Target="http://www.disticaret.biz.tr/2015/10/yukleme-notasi-nedir.html" TargetMode="Externa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hyperlink" Target="http://www.disticaret.biz.tr/2016/06/eta-etd-nedir.html" TargetMode="Externa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3" Type="http://schemas.openxmlformats.org/officeDocument/2006/relationships/hyperlink" Target="http://www.disticaret.biz.tr/2016/06/ardiye-nedir-demuraj-ile-ardiye-arasindaki-farklar-nelerdir.html" TargetMode="External"/><Relationship Id="rId2" Type="http://schemas.openxmlformats.org/officeDocument/2006/relationships/hyperlink" Target="http://www.disticaret.biz.tr/2015/10/yukleme-notasi-nedir.html" TargetMode="External"/><Relationship Id="rId1" Type="http://schemas.openxmlformats.org/officeDocument/2006/relationships/slideLayout" Target="../slideLayouts/slideLayout13.xml"/><Relationship Id="rId5" Type="http://schemas.openxmlformats.org/officeDocument/2006/relationships/hyperlink" Target="http://www.disticaret.biz.tr/2016/06/detention-masrafi-nedir-neden-olusur.html" TargetMode="External"/><Relationship Id="rId4" Type="http://schemas.openxmlformats.org/officeDocument/2006/relationships/hyperlink" Target="http://www.disticaret.biz.tr/2016/05/demuraj-masraflari-nedir-neden-olusur.html" TargetMode="Externa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87.xml.rels><?xml version="1.0" encoding="UTF-8" standalone="yes"?>
<Relationships xmlns="http://schemas.openxmlformats.org/package/2006/relationships"><Relationship Id="rId2" Type="http://schemas.openxmlformats.org/officeDocument/2006/relationships/hyperlink" Target="https://www.ensonhaber.com/ekonomi/domates-ihracati-ticaret-bakanliginin-iznine-baglandi" TargetMode="External"/><Relationship Id="rId1" Type="http://schemas.openxmlformats.org/officeDocument/2006/relationships/slideLayout" Target="../slideLayouts/slideLayout13.xml"/></Relationships>
</file>

<file path=ppt/slides/_rels/slide8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6.xml.rels><?xml version="1.0" encoding="UTF-8" standalone="yes"?>
<Relationships xmlns="http://schemas.openxmlformats.org/package/2006/relationships"><Relationship Id="rId3" Type="http://schemas.openxmlformats.org/officeDocument/2006/relationships/hyperlink" Target="http://www.tggumruk.com/" TargetMode="External"/><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9.xml.rels><?xml version="1.0" encoding="UTF-8" standalone="yes"?>
<Relationships xmlns="http://schemas.openxmlformats.org/package/2006/relationships"><Relationship Id="rId2" Type="http://schemas.openxmlformats.org/officeDocument/2006/relationships/hyperlink" Target="http://www.nedir.com/konsinye#ixzz4NoCe2sGB" TargetMode="Externa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E73E630-61EF-604A-8825-4FE922C7C119}"/>
              </a:ext>
            </a:extLst>
          </p:cNvPr>
          <p:cNvSpPr>
            <a:spLocks noGrp="1"/>
          </p:cNvSpPr>
          <p:nvPr>
            <p:ph type="ctrTitle"/>
          </p:nvPr>
        </p:nvSpPr>
        <p:spPr/>
        <p:txBody>
          <a:bodyPr/>
          <a:lstStyle/>
          <a:p>
            <a:r>
              <a:rPr lang="tr-TR" dirty="0"/>
              <a:t>Bölüm 2</a:t>
            </a:r>
          </a:p>
        </p:txBody>
      </p:sp>
      <p:sp>
        <p:nvSpPr>
          <p:cNvPr id="3" name="Alt Başlık 2">
            <a:extLst>
              <a:ext uri="{FF2B5EF4-FFF2-40B4-BE49-F238E27FC236}">
                <a16:creationId xmlns:a16="http://schemas.microsoft.com/office/drawing/2014/main" id="{D9DCDF43-D551-6A5B-7385-FA4AC9CB9D36}"/>
              </a:ext>
            </a:extLst>
          </p:cNvPr>
          <p:cNvSpPr>
            <a:spLocks noGrp="1"/>
          </p:cNvSpPr>
          <p:nvPr>
            <p:ph type="subTitle" idx="1"/>
          </p:nvPr>
        </p:nvSpPr>
        <p:spPr/>
        <p:txBody>
          <a:bodyPr/>
          <a:lstStyle/>
          <a:p>
            <a:endParaRPr lang="tr-TR"/>
          </a:p>
        </p:txBody>
      </p:sp>
    </p:spTree>
    <p:extLst>
      <p:ext uri="{BB962C8B-B14F-4D97-AF65-F5344CB8AC3E}">
        <p14:creationId xmlns:p14="http://schemas.microsoft.com/office/powerpoint/2010/main" val="4447095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524000" y="188640"/>
            <a:ext cx="9144000" cy="6552728"/>
          </a:xfrm>
        </p:spPr>
        <p:txBody>
          <a:bodyPr>
            <a:normAutofit/>
          </a:bodyPr>
          <a:lstStyle/>
          <a:p>
            <a:pPr marL="0" indent="0">
              <a:buNone/>
            </a:pPr>
            <a:endParaRPr lang="tr-TR" dirty="0"/>
          </a:p>
          <a:p>
            <a:pPr marL="0" indent="0">
              <a:buNone/>
            </a:pPr>
            <a:r>
              <a:rPr lang="tr-TR" dirty="0">
                <a:solidFill>
                  <a:srgbClr val="00B0F0"/>
                </a:solidFill>
                <a:effectLst>
                  <a:outerShdw blurRad="38100" dist="38100" dir="2700000" algn="tl">
                    <a:srgbClr val="000000">
                      <a:alpha val="43137"/>
                    </a:srgbClr>
                  </a:outerShdw>
                </a:effectLst>
              </a:rPr>
              <a:t>2.Ekonomik politikaların ve para birimlerinin farklılığı</a:t>
            </a:r>
            <a:r>
              <a:rPr lang="tr-TR" dirty="0">
                <a:solidFill>
                  <a:srgbClr val="7030A0"/>
                </a:solidFill>
              </a:rPr>
              <a:t>;</a:t>
            </a:r>
          </a:p>
          <a:p>
            <a:pPr marL="0" indent="0">
              <a:buNone/>
            </a:pPr>
            <a:r>
              <a:rPr lang="tr-TR" dirty="0"/>
              <a:t>Yasalar gibi ülkelerin geliştirdikleri ve uygulamaya koydukları ekonomi politikaları da ihtiyaçlarına, yapılarına göre değişkenlik göstermektedir.</a:t>
            </a:r>
          </a:p>
          <a:p>
            <a:pPr marL="0" indent="0">
              <a:buNone/>
            </a:pPr>
            <a:r>
              <a:rPr lang="tr-TR" dirty="0"/>
              <a:t> Her ülkede karar alma gücüne sahip olan hükümetler kendi ulusal çıkarlarını gözeterek kendi politikalarını belirlerler.</a:t>
            </a:r>
          </a:p>
        </p:txBody>
      </p:sp>
      <p:sp>
        <p:nvSpPr>
          <p:cNvPr id="2" name="Veri Yer Tutucusu 1"/>
          <p:cNvSpPr>
            <a:spLocks noGrp="1"/>
          </p:cNvSpPr>
          <p:nvPr>
            <p:ph type="dt" sz="half" idx="10"/>
          </p:nvPr>
        </p:nvSpPr>
        <p:spPr/>
        <p:txBody>
          <a:bodyPr/>
          <a:lstStyle/>
          <a:p>
            <a:fld id="{72239920-C942-4FA5-8B6B-A61222E75766}" type="datetime1">
              <a:rPr lang="tr-TR">
                <a:solidFill>
                  <a:prstClr val="black">
                    <a:tint val="75000"/>
                  </a:prstClr>
                </a:solidFill>
                <a:latin typeface="Calibri"/>
              </a:rPr>
              <a:pPr/>
              <a:t>5.09.2024</a:t>
            </a:fld>
            <a:endParaRPr lang="tr-TR">
              <a:solidFill>
                <a:prstClr val="black">
                  <a:tint val="75000"/>
                </a:prstClr>
              </a:solidFill>
              <a:latin typeface="Calibri"/>
            </a:endParaRPr>
          </a:p>
        </p:txBody>
      </p:sp>
      <p:sp>
        <p:nvSpPr>
          <p:cNvPr id="4" name="Altbilgi Yer Tutucusu 3"/>
          <p:cNvSpPr>
            <a:spLocks noGrp="1"/>
          </p:cNvSpPr>
          <p:nvPr>
            <p:ph type="ftr" sz="quarter" idx="11"/>
          </p:nvPr>
        </p:nvSpPr>
        <p:spPr/>
        <p:txBody>
          <a:bodyPr/>
          <a:lstStyle/>
          <a:p>
            <a:r>
              <a:rPr lang="tr-TR">
                <a:solidFill>
                  <a:prstClr val="black">
                    <a:tint val="75000"/>
                  </a:prstClr>
                </a:solidFill>
                <a:latin typeface="Calibri"/>
              </a:rPr>
              <a:t>osenses@trabzon.edu.tr</a:t>
            </a:r>
          </a:p>
        </p:txBody>
      </p:sp>
      <p:sp>
        <p:nvSpPr>
          <p:cNvPr id="5" name="Slayt Numarası Yer Tutucusu 4"/>
          <p:cNvSpPr>
            <a:spLocks noGrp="1"/>
          </p:cNvSpPr>
          <p:nvPr>
            <p:ph type="sldNum" sz="quarter" idx="12"/>
          </p:nvPr>
        </p:nvSpPr>
        <p:spPr/>
        <p:txBody>
          <a:bodyPr/>
          <a:lstStyle/>
          <a:p>
            <a:fld id="{06E4CE98-99DB-4B92-BAC7-F160338C3892}" type="slidenum">
              <a:rPr lang="tr-TR">
                <a:solidFill>
                  <a:prstClr val="black">
                    <a:tint val="75000"/>
                  </a:prstClr>
                </a:solidFill>
                <a:latin typeface="Calibri"/>
              </a:rPr>
              <a:pPr/>
              <a:t>10</a:t>
            </a:fld>
            <a:endParaRPr lang="tr-TR">
              <a:solidFill>
                <a:prstClr val="black">
                  <a:tint val="75000"/>
                </a:prstClr>
              </a:solidFill>
              <a:latin typeface="Calibri"/>
            </a:endParaRPr>
          </a:p>
        </p:txBody>
      </p:sp>
    </p:spTree>
    <p:extLst>
      <p:ext uri="{BB962C8B-B14F-4D97-AF65-F5344CB8AC3E}">
        <p14:creationId xmlns:p14="http://schemas.microsoft.com/office/powerpoint/2010/main" val="1162766701"/>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solidFill>
                  <a:srgbClr val="FF0000"/>
                </a:solidFill>
              </a:rPr>
              <a:t>Ek not:</a:t>
            </a:r>
          </a:p>
        </p:txBody>
      </p:sp>
      <p:sp>
        <p:nvSpPr>
          <p:cNvPr id="3" name="İçerik Yer Tutucusu 2"/>
          <p:cNvSpPr>
            <a:spLocks noGrp="1"/>
          </p:cNvSpPr>
          <p:nvPr>
            <p:ph idx="1"/>
          </p:nvPr>
        </p:nvSpPr>
        <p:spPr/>
        <p:txBody>
          <a:bodyPr/>
          <a:lstStyle/>
          <a:p>
            <a:r>
              <a:rPr lang="tr-TR" dirty="0">
                <a:solidFill>
                  <a:srgbClr val="FF0000"/>
                </a:solidFill>
              </a:rPr>
              <a:t>Ek not: </a:t>
            </a:r>
            <a:r>
              <a:rPr lang="tr-TR" dirty="0">
                <a:solidFill>
                  <a:srgbClr val="002060"/>
                </a:solidFill>
              </a:rPr>
              <a:t>ihracat mallarının çeşitli sebeplerden dolayı tekrar yurda dönmesi halinde (satılamaması </a:t>
            </a:r>
            <a:r>
              <a:rPr lang="tr-TR" dirty="0" err="1">
                <a:solidFill>
                  <a:srgbClr val="002060"/>
                </a:solidFill>
              </a:rPr>
              <a:t>vb</a:t>
            </a:r>
            <a:r>
              <a:rPr lang="tr-TR" dirty="0">
                <a:solidFill>
                  <a:srgbClr val="002060"/>
                </a:solidFill>
              </a:rPr>
              <a:t>) 3 yıl için gümrük vergisinden muaf olarak geri gelebilir. </a:t>
            </a:r>
          </a:p>
          <a:p>
            <a:r>
              <a:rPr lang="tr-TR" dirty="0">
                <a:solidFill>
                  <a:srgbClr val="002060"/>
                </a:solidFill>
              </a:rPr>
              <a:t>Ancak </a:t>
            </a:r>
            <a:r>
              <a:rPr lang="tr-TR" dirty="0" err="1">
                <a:solidFill>
                  <a:srgbClr val="002060"/>
                </a:solidFill>
              </a:rPr>
              <a:t>kdv</a:t>
            </a:r>
            <a:r>
              <a:rPr lang="tr-TR" dirty="0">
                <a:solidFill>
                  <a:srgbClr val="002060"/>
                </a:solidFill>
              </a:rPr>
              <a:t> iadesi alınmışsa geri iade edilir.</a:t>
            </a:r>
          </a:p>
        </p:txBody>
      </p:sp>
      <p:sp>
        <p:nvSpPr>
          <p:cNvPr id="4" name="Veri Yer Tutucusu 3"/>
          <p:cNvSpPr>
            <a:spLocks noGrp="1"/>
          </p:cNvSpPr>
          <p:nvPr>
            <p:ph type="dt" sz="half" idx="10"/>
          </p:nvPr>
        </p:nvSpPr>
        <p:spPr/>
        <p:txBody>
          <a:bodyPr/>
          <a:lstStyle/>
          <a:p>
            <a:fld id="{F9E82C85-2E23-4010-B4C2-0AD7303BF6C0}" type="datetime1">
              <a:rPr lang="tr-TR">
                <a:solidFill>
                  <a:prstClr val="black">
                    <a:tint val="75000"/>
                  </a:prstClr>
                </a:solidFill>
                <a:latin typeface="Calibri"/>
              </a:rPr>
              <a:pPr/>
              <a:t>5.09.2024</a:t>
            </a:fld>
            <a:endParaRPr lang="tr-TR">
              <a:solidFill>
                <a:prstClr val="black">
                  <a:tint val="75000"/>
                </a:prstClr>
              </a:solidFill>
              <a:latin typeface="Calibri"/>
            </a:endParaRPr>
          </a:p>
        </p:txBody>
      </p:sp>
      <p:sp>
        <p:nvSpPr>
          <p:cNvPr id="5" name="Altbilgi Yer Tutucusu 4"/>
          <p:cNvSpPr>
            <a:spLocks noGrp="1"/>
          </p:cNvSpPr>
          <p:nvPr>
            <p:ph type="ftr" sz="quarter" idx="11"/>
          </p:nvPr>
        </p:nvSpPr>
        <p:spPr/>
        <p:txBody>
          <a:bodyPr/>
          <a:lstStyle/>
          <a:p>
            <a:r>
              <a:rPr lang="tr-TR">
                <a:solidFill>
                  <a:prstClr val="black">
                    <a:tint val="75000"/>
                  </a:prstClr>
                </a:solidFill>
                <a:latin typeface="Calibri"/>
              </a:rPr>
              <a:t>osenses@trabzon.edu.tr</a:t>
            </a:r>
          </a:p>
        </p:txBody>
      </p:sp>
      <p:sp>
        <p:nvSpPr>
          <p:cNvPr id="6" name="Slayt Numarası Yer Tutucusu 5"/>
          <p:cNvSpPr>
            <a:spLocks noGrp="1"/>
          </p:cNvSpPr>
          <p:nvPr>
            <p:ph type="sldNum" sz="quarter" idx="12"/>
          </p:nvPr>
        </p:nvSpPr>
        <p:spPr/>
        <p:txBody>
          <a:bodyPr/>
          <a:lstStyle/>
          <a:p>
            <a:fld id="{06E4CE98-99DB-4B92-BAC7-F160338C3892}" type="slidenum">
              <a:rPr lang="tr-TR">
                <a:solidFill>
                  <a:prstClr val="black">
                    <a:tint val="75000"/>
                  </a:prstClr>
                </a:solidFill>
                <a:latin typeface="Calibri"/>
              </a:rPr>
              <a:pPr/>
              <a:t>100</a:t>
            </a:fld>
            <a:endParaRPr lang="tr-TR">
              <a:solidFill>
                <a:prstClr val="black">
                  <a:tint val="75000"/>
                </a:prstClr>
              </a:solidFill>
              <a:latin typeface="Calibri"/>
            </a:endParaRPr>
          </a:p>
        </p:txBody>
      </p:sp>
    </p:spTree>
    <p:extLst>
      <p:ext uri="{BB962C8B-B14F-4D97-AF65-F5344CB8AC3E}">
        <p14:creationId xmlns:p14="http://schemas.microsoft.com/office/powerpoint/2010/main" val="908600154"/>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775520" y="404664"/>
            <a:ext cx="8712968" cy="5951686"/>
          </a:xfrm>
        </p:spPr>
        <p:txBody>
          <a:bodyPr>
            <a:normAutofit/>
          </a:bodyPr>
          <a:lstStyle/>
          <a:p>
            <a:pPr algn="ctr"/>
            <a:r>
              <a:rPr lang="tr-TR" sz="3600" b="1" dirty="0">
                <a:solidFill>
                  <a:srgbClr val="FF0000"/>
                </a:solidFill>
              </a:rPr>
              <a:t>5.Kredili İhracat:</a:t>
            </a:r>
          </a:p>
          <a:p>
            <a:r>
              <a:rPr lang="tr-TR" dirty="0">
                <a:solidFill>
                  <a:srgbClr val="002060"/>
                </a:solidFill>
              </a:rPr>
              <a:t>İhracat bedelinin Türk Parası Kıymetini Koruma Mevzuatında;</a:t>
            </a:r>
          </a:p>
          <a:p>
            <a:r>
              <a:rPr lang="tr-TR" dirty="0">
                <a:solidFill>
                  <a:srgbClr val="002060"/>
                </a:solidFill>
              </a:rPr>
              <a:t> </a:t>
            </a:r>
            <a:r>
              <a:rPr lang="tr-TR" u="sng" dirty="0">
                <a:solidFill>
                  <a:srgbClr val="00B050"/>
                </a:solidFill>
              </a:rPr>
              <a:t>öngörülen süreleri aşacak şekilde yurda getirilmesine imkân tanıyan bir satış şeklidir.</a:t>
            </a:r>
          </a:p>
          <a:p>
            <a:endParaRPr lang="tr-TR" dirty="0"/>
          </a:p>
          <a:p>
            <a:r>
              <a:rPr lang="tr-TR" sz="4000" b="1" dirty="0">
                <a:solidFill>
                  <a:srgbClr val="FF0000"/>
                </a:solidFill>
              </a:rPr>
              <a:t>1 yılı geçen ödemelerde geçerlidir.</a:t>
            </a:r>
          </a:p>
          <a:p>
            <a:r>
              <a:rPr lang="tr-TR" dirty="0"/>
              <a:t>Örnek: </a:t>
            </a:r>
            <a:r>
              <a:rPr lang="tr-TR" dirty="0" err="1"/>
              <a:t>rusya</a:t>
            </a:r>
            <a:r>
              <a:rPr lang="tr-TR" dirty="0"/>
              <a:t> dan demir çelik malzemeleri içi kurulan fabrikanın malzemelerinin bedeli 10 yılda Rusya ya ödenmiştir.</a:t>
            </a:r>
          </a:p>
        </p:txBody>
      </p:sp>
      <p:sp>
        <p:nvSpPr>
          <p:cNvPr id="2" name="Veri Yer Tutucusu 1"/>
          <p:cNvSpPr>
            <a:spLocks noGrp="1"/>
          </p:cNvSpPr>
          <p:nvPr>
            <p:ph type="dt" sz="half" idx="10"/>
          </p:nvPr>
        </p:nvSpPr>
        <p:spPr/>
        <p:txBody>
          <a:bodyPr/>
          <a:lstStyle/>
          <a:p>
            <a:fld id="{E70C91D6-16DF-4DD5-BF37-D98E9F5A03AE}" type="datetime1">
              <a:rPr lang="tr-TR">
                <a:solidFill>
                  <a:prstClr val="black">
                    <a:tint val="75000"/>
                  </a:prstClr>
                </a:solidFill>
                <a:latin typeface="Calibri"/>
              </a:rPr>
              <a:pPr/>
              <a:t>5.09.2024</a:t>
            </a:fld>
            <a:endParaRPr lang="tr-TR">
              <a:solidFill>
                <a:prstClr val="black">
                  <a:tint val="75000"/>
                </a:prstClr>
              </a:solidFill>
              <a:latin typeface="Calibri"/>
            </a:endParaRPr>
          </a:p>
        </p:txBody>
      </p:sp>
      <p:sp>
        <p:nvSpPr>
          <p:cNvPr id="4" name="Altbilgi Yer Tutucusu 3"/>
          <p:cNvSpPr>
            <a:spLocks noGrp="1"/>
          </p:cNvSpPr>
          <p:nvPr>
            <p:ph type="ftr" sz="quarter" idx="11"/>
          </p:nvPr>
        </p:nvSpPr>
        <p:spPr/>
        <p:txBody>
          <a:bodyPr/>
          <a:lstStyle/>
          <a:p>
            <a:r>
              <a:rPr lang="tr-TR">
                <a:solidFill>
                  <a:prstClr val="black">
                    <a:tint val="75000"/>
                  </a:prstClr>
                </a:solidFill>
                <a:latin typeface="Calibri"/>
              </a:rPr>
              <a:t>osenses@trabzon.edu.tr</a:t>
            </a:r>
          </a:p>
        </p:txBody>
      </p:sp>
      <p:sp>
        <p:nvSpPr>
          <p:cNvPr id="5" name="Slayt Numarası Yer Tutucusu 4"/>
          <p:cNvSpPr>
            <a:spLocks noGrp="1"/>
          </p:cNvSpPr>
          <p:nvPr>
            <p:ph type="sldNum" sz="quarter" idx="12"/>
          </p:nvPr>
        </p:nvSpPr>
        <p:spPr/>
        <p:txBody>
          <a:bodyPr/>
          <a:lstStyle/>
          <a:p>
            <a:fld id="{06E4CE98-99DB-4B92-BAC7-F160338C3892}" type="slidenum">
              <a:rPr lang="tr-TR">
                <a:solidFill>
                  <a:prstClr val="black">
                    <a:tint val="75000"/>
                  </a:prstClr>
                </a:solidFill>
                <a:latin typeface="Calibri"/>
              </a:rPr>
              <a:pPr/>
              <a:t>101</a:t>
            </a:fld>
            <a:endParaRPr lang="tr-TR">
              <a:solidFill>
                <a:prstClr val="black">
                  <a:tint val="75000"/>
                </a:prstClr>
              </a:solidFill>
              <a:latin typeface="Calibri"/>
            </a:endParaRPr>
          </a:p>
        </p:txBody>
      </p:sp>
    </p:spTree>
    <p:extLst>
      <p:ext uri="{BB962C8B-B14F-4D97-AF65-F5344CB8AC3E}">
        <p14:creationId xmlns:p14="http://schemas.microsoft.com/office/powerpoint/2010/main" val="883426470"/>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633728" y="1049274"/>
            <a:ext cx="8887968" cy="4663440"/>
          </a:xfrm>
        </p:spPr>
        <p:txBody>
          <a:bodyPr>
            <a:normAutofit fontScale="62500" lnSpcReduction="20000"/>
          </a:bodyPr>
          <a:lstStyle/>
          <a:p>
            <a:r>
              <a:rPr lang="tr-TR" dirty="0"/>
              <a:t>MADDE 1 – (1) Bu Tebliğin amacı, ihracat bedellerinin yurda getirilmesine ilişkin usul ve esasları düzenlemektir.</a:t>
            </a:r>
          </a:p>
          <a:p>
            <a:r>
              <a:rPr lang="tr-TR" sz="1650" dirty="0"/>
              <a:t>MADDE 2 – (1) Bu Tebliğ, 11/8/1989 tarihli ve 20249 sayılı Resmî </a:t>
            </a:r>
            <a:r>
              <a:rPr lang="tr-TR" sz="1650" dirty="0" err="1"/>
              <a:t>Gazete’de</a:t>
            </a:r>
            <a:r>
              <a:rPr lang="tr-TR" sz="1650" dirty="0"/>
              <a:t> yayımlanan Türk Parası Kıymetini Koruma Hakkında 32 sayılı Kararın 8 inci maddesine istinaden hazırlanmıştır.</a:t>
            </a:r>
          </a:p>
          <a:p>
            <a:r>
              <a:rPr lang="tr-TR" sz="1650" dirty="0"/>
              <a:t>İhracat bedellerinin yurda getirilmesi</a:t>
            </a:r>
          </a:p>
          <a:p>
            <a:r>
              <a:rPr lang="tr-TR" sz="2850" dirty="0"/>
              <a:t>MADDE 3 – (1) Türkiye’de yerleşik kişiler tarafından gerçekleştirilen ihracat işlemlerine ilişkin bedeller, ithalatçının ödemesini müteakip doğrudan ve gecikmeksizin ihracata aracılık eden bankaya transfer edilir veya getirilir. </a:t>
            </a:r>
            <a:r>
              <a:rPr lang="tr-TR" sz="2850" dirty="0">
                <a:solidFill>
                  <a:srgbClr val="FF0000"/>
                </a:solidFill>
              </a:rPr>
              <a:t>Bedellerin yurda getirilme süresi fiili ihraç tarihinden itibaren 180 günü geçemez. Söz konusu bedellerin en az %80’inin bir bankaya satılması zorunludur.</a:t>
            </a:r>
          </a:p>
          <a:p>
            <a:r>
              <a:rPr lang="tr-TR" dirty="0"/>
              <a:t>(2) İhracat işlemlerine ilişkin bedeller aşağıdaki ödeme şekillerinden birine göre yurda getirilebilir.</a:t>
            </a:r>
          </a:p>
          <a:p>
            <a:r>
              <a:rPr lang="tr-TR" sz="1650" dirty="0"/>
              <a:t>a) Akreditifli Ödeme,</a:t>
            </a:r>
          </a:p>
          <a:p>
            <a:r>
              <a:rPr lang="tr-TR" sz="1650" dirty="0"/>
              <a:t>b) Vesaik Mukabili Ödeme,</a:t>
            </a:r>
          </a:p>
          <a:p>
            <a:r>
              <a:rPr lang="tr-TR" sz="1650" dirty="0"/>
              <a:t>c) Mal Mukabili Ödeme,</a:t>
            </a:r>
          </a:p>
          <a:p>
            <a:r>
              <a:rPr lang="tr-TR" sz="1650" dirty="0"/>
              <a:t>d) Kabul Kredili Akreditifli Ödeme,</a:t>
            </a:r>
          </a:p>
          <a:p>
            <a:r>
              <a:rPr lang="tr-TR" sz="1650" dirty="0"/>
              <a:t>e) Kabul Kredili Vesaik Mukabili Ödeme,</a:t>
            </a:r>
          </a:p>
          <a:p>
            <a:r>
              <a:rPr lang="tr-TR" sz="1650" dirty="0"/>
              <a:t>f) Kabul Kredili Mal Mukabili Ödeme,</a:t>
            </a:r>
          </a:p>
          <a:p>
            <a:r>
              <a:rPr lang="tr-TR" sz="1650" dirty="0"/>
              <a:t>g) Peşin Ödeme.</a:t>
            </a:r>
          </a:p>
          <a:p>
            <a:r>
              <a:rPr lang="tr-TR" dirty="0"/>
              <a:t>(3) İhracat bedellerinin beyan edilen Türk parası veya döviz üzerinden yurda getirilmesi esas olup, Türk parası üzerinden yapılan ihracat karşılığında döviz getirilmesi mümkündür.</a:t>
            </a:r>
          </a:p>
          <a:p>
            <a:r>
              <a:rPr lang="tr-TR" dirty="0"/>
              <a:t>(4) İhracat bedelinin yolcu beraberinde efektif olarak yurda getirilmesi halinde gümrük idarelerine beyan edilmesi zorunludur.</a:t>
            </a:r>
          </a:p>
          <a:p>
            <a:r>
              <a:rPr lang="tr-TR" sz="1350" dirty="0">
                <a:hlinkClick r:id="rId2"/>
              </a:rPr>
              <a:t>https://www.resmigazete.gov.tr/eskiler/2018/09/20180904-2.htm</a:t>
            </a:r>
            <a:endParaRPr lang="tr-TR" sz="1350" dirty="0"/>
          </a:p>
        </p:txBody>
      </p:sp>
      <p:sp>
        <p:nvSpPr>
          <p:cNvPr id="4" name="Veri Yer Tutucusu 3"/>
          <p:cNvSpPr>
            <a:spLocks noGrp="1"/>
          </p:cNvSpPr>
          <p:nvPr>
            <p:ph type="dt" sz="half" idx="10"/>
          </p:nvPr>
        </p:nvSpPr>
        <p:spPr/>
        <p:txBody>
          <a:bodyPr/>
          <a:lstStyle/>
          <a:p>
            <a:fld id="{74FF1704-0FFA-499A-9372-90F8EFBFCB1C}" type="datetime1">
              <a:rPr lang="tr-TR">
                <a:solidFill>
                  <a:prstClr val="black">
                    <a:tint val="75000"/>
                  </a:prstClr>
                </a:solidFill>
                <a:latin typeface="Calibri" panose="020F0502020204030204"/>
              </a:rPr>
              <a:pPr/>
              <a:t>5.09.2024</a:t>
            </a:fld>
            <a:endParaRPr lang="tr-TR">
              <a:solidFill>
                <a:prstClr val="black">
                  <a:tint val="75000"/>
                </a:prstClr>
              </a:solidFill>
              <a:latin typeface="Calibri" panose="020F0502020204030204"/>
            </a:endParaRPr>
          </a:p>
        </p:txBody>
      </p:sp>
      <p:sp>
        <p:nvSpPr>
          <p:cNvPr id="5" name="Altbilgi Yer Tutucusu 4"/>
          <p:cNvSpPr>
            <a:spLocks noGrp="1"/>
          </p:cNvSpPr>
          <p:nvPr>
            <p:ph type="ftr" sz="quarter" idx="11"/>
          </p:nvPr>
        </p:nvSpPr>
        <p:spPr/>
        <p:txBody>
          <a:bodyPr/>
          <a:lstStyle/>
          <a:p>
            <a:r>
              <a:rPr lang="tr-TR">
                <a:solidFill>
                  <a:prstClr val="black">
                    <a:tint val="75000"/>
                  </a:prstClr>
                </a:solidFill>
                <a:latin typeface="Calibri" panose="020F0502020204030204"/>
              </a:rPr>
              <a:t>osenses@trabzon.edu.tr</a:t>
            </a:r>
          </a:p>
        </p:txBody>
      </p:sp>
      <p:sp>
        <p:nvSpPr>
          <p:cNvPr id="6" name="Slayt Numarası Yer Tutucusu 5"/>
          <p:cNvSpPr>
            <a:spLocks noGrp="1"/>
          </p:cNvSpPr>
          <p:nvPr>
            <p:ph type="sldNum" sz="quarter" idx="12"/>
          </p:nvPr>
        </p:nvSpPr>
        <p:spPr/>
        <p:txBody>
          <a:bodyPr/>
          <a:lstStyle/>
          <a:p>
            <a:fld id="{435CF0DE-E6B8-419F-820C-E4D79A8239ED}" type="slidenum">
              <a:rPr lang="tr-TR">
                <a:solidFill>
                  <a:prstClr val="black">
                    <a:tint val="75000"/>
                  </a:prstClr>
                </a:solidFill>
                <a:latin typeface="Calibri" panose="020F0502020204030204"/>
              </a:rPr>
              <a:pPr/>
              <a:t>102</a:t>
            </a:fld>
            <a:endParaRPr lang="tr-TR">
              <a:solidFill>
                <a:prstClr val="black">
                  <a:tint val="75000"/>
                </a:prstClr>
              </a:solidFill>
              <a:latin typeface="Calibri" panose="020F0502020204030204"/>
            </a:endParaRPr>
          </a:p>
        </p:txBody>
      </p:sp>
    </p:spTree>
    <p:extLst>
      <p:ext uri="{BB962C8B-B14F-4D97-AF65-F5344CB8AC3E}">
        <p14:creationId xmlns:p14="http://schemas.microsoft.com/office/powerpoint/2010/main" val="600988741"/>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Özel şartlarda 180 gün aşılabilir: (adını zaten buradan </a:t>
            </a:r>
            <a:r>
              <a:rPr lang="tr-TR" dirty="0" err="1"/>
              <a:t>alıyor:kredili</a:t>
            </a:r>
            <a:r>
              <a:rPr lang="tr-TR" dirty="0"/>
              <a:t> ihracat)</a:t>
            </a:r>
          </a:p>
        </p:txBody>
      </p:sp>
      <p:sp>
        <p:nvSpPr>
          <p:cNvPr id="3" name="İçerik Yer Tutucusu 2"/>
          <p:cNvSpPr>
            <a:spLocks noGrp="1"/>
          </p:cNvSpPr>
          <p:nvPr>
            <p:ph idx="1"/>
          </p:nvPr>
        </p:nvSpPr>
        <p:spPr/>
        <p:txBody>
          <a:bodyPr/>
          <a:lstStyle/>
          <a:p>
            <a:pPr indent="269558" algn="just">
              <a:lnSpc>
                <a:spcPct val="107000"/>
              </a:lnSpc>
            </a:pPr>
            <a:r>
              <a:rPr lang="tr-TR"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Yetki</a:t>
            </a:r>
            <a:endParaRPr lang="tr-TR" sz="1200" dirty="0">
              <a:latin typeface="Calibri" panose="020F0502020204030204" pitchFamily="34" charset="0"/>
              <a:ea typeface="Calibri" panose="020F0502020204030204" pitchFamily="34" charset="0"/>
              <a:cs typeface="Times New Roman" panose="02020603050405020304" pitchFamily="18" charset="0"/>
            </a:endParaRPr>
          </a:p>
          <a:p>
            <a:pPr indent="269558" algn="just">
              <a:lnSpc>
                <a:spcPct val="107000"/>
              </a:lnSpc>
            </a:pPr>
            <a:r>
              <a:rPr lang="tr-TR"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MADDE 11 –</a:t>
            </a:r>
            <a:r>
              <a:rPr lang="tr-TR"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(1) Bakanlık bu Tebliğin tatbikatını temin etmek amacıyla gerekli göreceği her türlü tedbiri almaya, haklı durumları değerlendirip sonuçlandırmaya, tereddütlü hususları gidermeye, Tebliğde öngörülen haller dışında kalan özel durumları inceleyip sonuçlandırmaya, döviz getirme sürelerini uzatmaya, döviz getirme zorunluluğunu kısmen veya tamamen kaldırmaya, bu Tebliğde öngörülen miktarlar ile süreleri belirlemeye ve değiştirmeye yetkilidir.</a:t>
            </a:r>
            <a:endParaRPr lang="tr-TR" sz="1200" dirty="0">
              <a:latin typeface="Calibri" panose="020F0502020204030204" pitchFamily="34" charset="0"/>
              <a:ea typeface="Calibri" panose="020F0502020204030204" pitchFamily="34" charset="0"/>
              <a:cs typeface="Times New Roman" panose="02020603050405020304" pitchFamily="18" charset="0"/>
            </a:endParaRPr>
          </a:p>
          <a:p>
            <a:endParaRPr lang="tr-TR" dirty="0"/>
          </a:p>
        </p:txBody>
      </p:sp>
      <p:sp>
        <p:nvSpPr>
          <p:cNvPr id="4" name="Veri Yer Tutucusu 3"/>
          <p:cNvSpPr>
            <a:spLocks noGrp="1"/>
          </p:cNvSpPr>
          <p:nvPr>
            <p:ph type="dt" sz="half" idx="10"/>
          </p:nvPr>
        </p:nvSpPr>
        <p:spPr/>
        <p:txBody>
          <a:bodyPr/>
          <a:lstStyle/>
          <a:p>
            <a:fld id="{74FF1704-0FFA-499A-9372-90F8EFBFCB1C}" type="datetime1">
              <a:rPr lang="tr-TR">
                <a:solidFill>
                  <a:prstClr val="black">
                    <a:tint val="75000"/>
                  </a:prstClr>
                </a:solidFill>
                <a:latin typeface="Calibri" panose="020F0502020204030204"/>
              </a:rPr>
              <a:pPr/>
              <a:t>5.09.2024</a:t>
            </a:fld>
            <a:endParaRPr lang="tr-TR">
              <a:solidFill>
                <a:prstClr val="black">
                  <a:tint val="75000"/>
                </a:prstClr>
              </a:solidFill>
              <a:latin typeface="Calibri" panose="020F0502020204030204"/>
            </a:endParaRPr>
          </a:p>
        </p:txBody>
      </p:sp>
      <p:sp>
        <p:nvSpPr>
          <p:cNvPr id="5" name="Altbilgi Yer Tutucusu 4"/>
          <p:cNvSpPr>
            <a:spLocks noGrp="1"/>
          </p:cNvSpPr>
          <p:nvPr>
            <p:ph type="ftr" sz="quarter" idx="11"/>
          </p:nvPr>
        </p:nvSpPr>
        <p:spPr/>
        <p:txBody>
          <a:bodyPr/>
          <a:lstStyle/>
          <a:p>
            <a:r>
              <a:rPr lang="tr-TR">
                <a:solidFill>
                  <a:prstClr val="black">
                    <a:tint val="75000"/>
                  </a:prstClr>
                </a:solidFill>
                <a:latin typeface="Calibri" panose="020F0502020204030204"/>
              </a:rPr>
              <a:t>osenses@trabzon.edu.tr</a:t>
            </a:r>
          </a:p>
        </p:txBody>
      </p:sp>
      <p:sp>
        <p:nvSpPr>
          <p:cNvPr id="6" name="Slayt Numarası Yer Tutucusu 5"/>
          <p:cNvSpPr>
            <a:spLocks noGrp="1"/>
          </p:cNvSpPr>
          <p:nvPr>
            <p:ph type="sldNum" sz="quarter" idx="12"/>
          </p:nvPr>
        </p:nvSpPr>
        <p:spPr/>
        <p:txBody>
          <a:bodyPr/>
          <a:lstStyle/>
          <a:p>
            <a:fld id="{435CF0DE-E6B8-419F-820C-E4D79A8239ED}" type="slidenum">
              <a:rPr lang="tr-TR">
                <a:solidFill>
                  <a:prstClr val="black">
                    <a:tint val="75000"/>
                  </a:prstClr>
                </a:solidFill>
                <a:latin typeface="Calibri" panose="020F0502020204030204"/>
              </a:rPr>
              <a:pPr/>
              <a:t>103</a:t>
            </a:fld>
            <a:endParaRPr lang="tr-TR">
              <a:solidFill>
                <a:prstClr val="black">
                  <a:tint val="75000"/>
                </a:prstClr>
              </a:solidFill>
              <a:latin typeface="Calibri" panose="020F0502020204030204"/>
            </a:endParaRPr>
          </a:p>
        </p:txBody>
      </p:sp>
    </p:spTree>
    <p:extLst>
      <p:ext uri="{BB962C8B-B14F-4D97-AF65-F5344CB8AC3E}">
        <p14:creationId xmlns:p14="http://schemas.microsoft.com/office/powerpoint/2010/main" val="4017367069"/>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780032" y="1186434"/>
            <a:ext cx="8595360" cy="4507992"/>
          </a:xfrm>
        </p:spPr>
        <p:txBody>
          <a:bodyPr>
            <a:normAutofit fontScale="92500" lnSpcReduction="10000"/>
          </a:bodyPr>
          <a:lstStyle/>
          <a:p>
            <a:r>
              <a:rPr lang="tr-TR" dirty="0"/>
              <a:t>altı aylık (180 gün) süreden sonraki ek süre talepleri Hazine ve Maliye Bakanlığı tarafından incelenip sonuçlandırılır.</a:t>
            </a:r>
          </a:p>
          <a:p>
            <a:r>
              <a:rPr lang="tr-TR" b="1" dirty="0"/>
              <a:t>Mücbir sebep halleri</a:t>
            </a:r>
            <a:endParaRPr lang="tr-TR" dirty="0"/>
          </a:p>
          <a:p>
            <a:r>
              <a:rPr lang="tr-TR" b="1" dirty="0"/>
              <a:t>MADDE 9 – </a:t>
            </a:r>
            <a:r>
              <a:rPr lang="tr-TR" dirty="0"/>
              <a:t>(1) Mücbir sebep kabul edilebilecek haller;</a:t>
            </a:r>
          </a:p>
          <a:p>
            <a:r>
              <a:rPr lang="tr-TR" dirty="0"/>
              <a:t>a) İthalatçı veya ihracatçı firmanın infisahı, iflası, konkordato ilan etmesi veya faaliyetlerini daimi olarak tatil etmesi, firma hakkında iflasın ertelenmesi kararı verilmesi, şahıs firmalarında firma sahibinin ölümü,</a:t>
            </a:r>
          </a:p>
          <a:p>
            <a:r>
              <a:rPr lang="tr-TR" dirty="0"/>
              <a:t>b) Grev, lokavt ve avarya hali,</a:t>
            </a:r>
          </a:p>
          <a:p>
            <a:r>
              <a:rPr lang="tr-TR" dirty="0"/>
              <a:t>c) İhracatçı veya ithalatçı memleket resmi makamlarının karar ve işlemleri ya da muhabir bankaların muameleleri dolayısıyla hesapların kapatılmasının imkânsız hale gelmesi,</a:t>
            </a:r>
          </a:p>
          <a:p>
            <a:r>
              <a:rPr lang="tr-TR" dirty="0"/>
              <a:t>ç) Tabii afet, harp ve abluka hali,</a:t>
            </a:r>
          </a:p>
          <a:p>
            <a:r>
              <a:rPr lang="tr-TR" dirty="0"/>
              <a:t>d) Malların kaybı, hasara uğraması veya imha edilmesi,</a:t>
            </a:r>
          </a:p>
          <a:p>
            <a:r>
              <a:rPr lang="tr-TR" dirty="0"/>
              <a:t>e) İhtilaf nedeniyle dava açılması veya tahkime başvurulması,</a:t>
            </a:r>
          </a:p>
          <a:p>
            <a:r>
              <a:rPr lang="tr-TR" dirty="0"/>
              <a:t>Mücbir sebep hallerinin tevsiki;</a:t>
            </a:r>
          </a:p>
          <a:p>
            <a:endParaRPr lang="tr-TR" dirty="0"/>
          </a:p>
        </p:txBody>
      </p:sp>
      <p:sp>
        <p:nvSpPr>
          <p:cNvPr id="4" name="Veri Yer Tutucusu 3"/>
          <p:cNvSpPr>
            <a:spLocks noGrp="1"/>
          </p:cNvSpPr>
          <p:nvPr>
            <p:ph type="dt" sz="half" idx="10"/>
          </p:nvPr>
        </p:nvSpPr>
        <p:spPr/>
        <p:txBody>
          <a:bodyPr/>
          <a:lstStyle/>
          <a:p>
            <a:fld id="{74FF1704-0FFA-499A-9372-90F8EFBFCB1C}" type="datetime1">
              <a:rPr lang="tr-TR">
                <a:solidFill>
                  <a:prstClr val="black">
                    <a:tint val="75000"/>
                  </a:prstClr>
                </a:solidFill>
                <a:latin typeface="Calibri" panose="020F0502020204030204"/>
              </a:rPr>
              <a:pPr/>
              <a:t>5.09.2024</a:t>
            </a:fld>
            <a:endParaRPr lang="tr-TR">
              <a:solidFill>
                <a:prstClr val="black">
                  <a:tint val="75000"/>
                </a:prstClr>
              </a:solidFill>
              <a:latin typeface="Calibri" panose="020F0502020204030204"/>
            </a:endParaRPr>
          </a:p>
        </p:txBody>
      </p:sp>
      <p:sp>
        <p:nvSpPr>
          <p:cNvPr id="5" name="Altbilgi Yer Tutucusu 4"/>
          <p:cNvSpPr>
            <a:spLocks noGrp="1"/>
          </p:cNvSpPr>
          <p:nvPr>
            <p:ph type="ftr" sz="quarter" idx="11"/>
          </p:nvPr>
        </p:nvSpPr>
        <p:spPr/>
        <p:txBody>
          <a:bodyPr/>
          <a:lstStyle/>
          <a:p>
            <a:r>
              <a:rPr lang="tr-TR">
                <a:solidFill>
                  <a:prstClr val="black">
                    <a:tint val="75000"/>
                  </a:prstClr>
                </a:solidFill>
                <a:latin typeface="Calibri" panose="020F0502020204030204"/>
              </a:rPr>
              <a:t>osenses@trabzon.edu.tr</a:t>
            </a:r>
          </a:p>
        </p:txBody>
      </p:sp>
      <p:sp>
        <p:nvSpPr>
          <p:cNvPr id="6" name="Slayt Numarası Yer Tutucusu 5"/>
          <p:cNvSpPr>
            <a:spLocks noGrp="1"/>
          </p:cNvSpPr>
          <p:nvPr>
            <p:ph type="sldNum" sz="quarter" idx="12"/>
          </p:nvPr>
        </p:nvSpPr>
        <p:spPr/>
        <p:txBody>
          <a:bodyPr/>
          <a:lstStyle/>
          <a:p>
            <a:fld id="{435CF0DE-E6B8-419F-820C-E4D79A8239ED}" type="slidenum">
              <a:rPr lang="tr-TR">
                <a:solidFill>
                  <a:prstClr val="black">
                    <a:tint val="75000"/>
                  </a:prstClr>
                </a:solidFill>
                <a:latin typeface="Calibri" panose="020F0502020204030204"/>
              </a:rPr>
              <a:pPr/>
              <a:t>104</a:t>
            </a:fld>
            <a:endParaRPr lang="tr-TR">
              <a:solidFill>
                <a:prstClr val="black">
                  <a:tint val="75000"/>
                </a:prstClr>
              </a:solidFill>
              <a:latin typeface="Calibri" panose="020F0502020204030204"/>
            </a:endParaRPr>
          </a:p>
        </p:txBody>
      </p:sp>
    </p:spTree>
    <p:extLst>
      <p:ext uri="{BB962C8B-B14F-4D97-AF65-F5344CB8AC3E}">
        <p14:creationId xmlns:p14="http://schemas.microsoft.com/office/powerpoint/2010/main" val="757824820"/>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a:bodyPr>
          <a:lstStyle/>
          <a:p>
            <a:pPr algn="ctr"/>
            <a:r>
              <a:rPr lang="tr-TR" sz="3600" b="1" dirty="0">
                <a:solidFill>
                  <a:srgbClr val="FF0000"/>
                </a:solidFill>
              </a:rPr>
              <a:t>5.Kredili İhracat:</a:t>
            </a:r>
          </a:p>
          <a:p>
            <a:r>
              <a:rPr lang="tr-TR" dirty="0"/>
              <a:t> kredili ihracat daha çok büyük firmaların ve devletlerin yaptığı ve ödemelerin 1 yılı geçtiği ihracat ve ithalatlardır.</a:t>
            </a:r>
          </a:p>
          <a:p>
            <a:r>
              <a:rPr lang="tr-TR" dirty="0"/>
              <a:t>Proje bazlı olabilir.</a:t>
            </a:r>
          </a:p>
        </p:txBody>
      </p:sp>
      <p:sp>
        <p:nvSpPr>
          <p:cNvPr id="2" name="Veri Yer Tutucusu 1"/>
          <p:cNvSpPr>
            <a:spLocks noGrp="1"/>
          </p:cNvSpPr>
          <p:nvPr>
            <p:ph type="dt" sz="half" idx="10"/>
          </p:nvPr>
        </p:nvSpPr>
        <p:spPr/>
        <p:txBody>
          <a:bodyPr/>
          <a:lstStyle/>
          <a:p>
            <a:fld id="{617C2CF4-8FC9-46E4-A785-2656361F08D1}" type="datetime1">
              <a:rPr lang="tr-TR">
                <a:solidFill>
                  <a:prstClr val="black">
                    <a:tint val="75000"/>
                  </a:prstClr>
                </a:solidFill>
                <a:latin typeface="Calibri"/>
              </a:rPr>
              <a:pPr/>
              <a:t>5.09.2024</a:t>
            </a:fld>
            <a:endParaRPr lang="tr-TR">
              <a:solidFill>
                <a:prstClr val="black">
                  <a:tint val="75000"/>
                </a:prstClr>
              </a:solidFill>
              <a:latin typeface="Calibri"/>
            </a:endParaRPr>
          </a:p>
        </p:txBody>
      </p:sp>
      <p:sp>
        <p:nvSpPr>
          <p:cNvPr id="4" name="Altbilgi Yer Tutucusu 3"/>
          <p:cNvSpPr>
            <a:spLocks noGrp="1"/>
          </p:cNvSpPr>
          <p:nvPr>
            <p:ph type="ftr" sz="quarter" idx="11"/>
          </p:nvPr>
        </p:nvSpPr>
        <p:spPr/>
        <p:txBody>
          <a:bodyPr/>
          <a:lstStyle/>
          <a:p>
            <a:r>
              <a:rPr lang="tr-TR">
                <a:solidFill>
                  <a:prstClr val="black">
                    <a:tint val="75000"/>
                  </a:prstClr>
                </a:solidFill>
                <a:latin typeface="Calibri"/>
              </a:rPr>
              <a:t>osenses@trabzon.edu.tr</a:t>
            </a:r>
          </a:p>
        </p:txBody>
      </p:sp>
      <p:sp>
        <p:nvSpPr>
          <p:cNvPr id="5" name="Slayt Numarası Yer Tutucusu 4"/>
          <p:cNvSpPr>
            <a:spLocks noGrp="1"/>
          </p:cNvSpPr>
          <p:nvPr>
            <p:ph type="sldNum" sz="quarter" idx="12"/>
          </p:nvPr>
        </p:nvSpPr>
        <p:spPr/>
        <p:txBody>
          <a:bodyPr/>
          <a:lstStyle/>
          <a:p>
            <a:fld id="{06E4CE98-99DB-4B92-BAC7-F160338C3892}" type="slidenum">
              <a:rPr lang="tr-TR">
                <a:solidFill>
                  <a:prstClr val="black">
                    <a:tint val="75000"/>
                  </a:prstClr>
                </a:solidFill>
                <a:latin typeface="Calibri"/>
              </a:rPr>
              <a:pPr/>
              <a:t>105</a:t>
            </a:fld>
            <a:endParaRPr lang="tr-TR">
              <a:solidFill>
                <a:prstClr val="black">
                  <a:tint val="75000"/>
                </a:prstClr>
              </a:solidFill>
              <a:latin typeface="Calibri"/>
            </a:endParaRPr>
          </a:p>
        </p:txBody>
      </p:sp>
    </p:spTree>
    <p:extLst>
      <p:ext uri="{BB962C8B-B14F-4D97-AF65-F5344CB8AC3E}">
        <p14:creationId xmlns:p14="http://schemas.microsoft.com/office/powerpoint/2010/main" val="3144476030"/>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981200" y="548680"/>
            <a:ext cx="8435280" cy="5807670"/>
          </a:xfrm>
        </p:spPr>
        <p:txBody>
          <a:bodyPr>
            <a:normAutofit/>
          </a:bodyPr>
          <a:lstStyle/>
          <a:p>
            <a:r>
              <a:rPr lang="tr-TR" dirty="0"/>
              <a:t> </a:t>
            </a:r>
            <a:r>
              <a:rPr lang="tr-TR" b="1" dirty="0">
                <a:solidFill>
                  <a:srgbClr val="FF0000"/>
                </a:solidFill>
              </a:rPr>
              <a:t>6.Geçici İhracat</a:t>
            </a:r>
            <a:r>
              <a:rPr lang="tr-TR" dirty="0"/>
              <a:t>:</a:t>
            </a:r>
          </a:p>
          <a:p>
            <a:endParaRPr lang="tr-TR" dirty="0"/>
          </a:p>
          <a:p>
            <a:r>
              <a:rPr lang="tr-TR" dirty="0"/>
              <a:t>Geçici İhracat</a:t>
            </a:r>
          </a:p>
          <a:p>
            <a:r>
              <a:rPr lang="tr-TR" dirty="0"/>
              <a:t>Eşyanın belli bir süreliğine yurtdışına gönderilip, </a:t>
            </a:r>
            <a:r>
              <a:rPr lang="tr-TR" b="1" u="sng" dirty="0">
                <a:solidFill>
                  <a:srgbClr val="7030A0"/>
                </a:solidFill>
              </a:rPr>
              <a:t>yani ihraç edilip tekrar getirilmesinden </a:t>
            </a:r>
            <a:r>
              <a:rPr lang="tr-TR" dirty="0"/>
              <a:t>oluşan süreç geçici ihracat olarak tanımlanmaktadır.</a:t>
            </a:r>
          </a:p>
          <a:p>
            <a:r>
              <a:rPr lang="tr-TR" dirty="0">
                <a:solidFill>
                  <a:srgbClr val="FF0000"/>
                </a:solidFill>
              </a:rPr>
              <a:t>Geçici ihracat üç ana başlık altında incelenebilir:</a:t>
            </a:r>
          </a:p>
        </p:txBody>
      </p:sp>
      <p:sp>
        <p:nvSpPr>
          <p:cNvPr id="4" name="Veri Yer Tutucusu 3"/>
          <p:cNvSpPr>
            <a:spLocks noGrp="1"/>
          </p:cNvSpPr>
          <p:nvPr>
            <p:ph type="dt" sz="half" idx="10"/>
          </p:nvPr>
        </p:nvSpPr>
        <p:spPr/>
        <p:txBody>
          <a:bodyPr/>
          <a:lstStyle/>
          <a:p>
            <a:fld id="{B29A3A01-B038-4B85-900C-8BDBDE534809}" type="datetime1">
              <a:rPr lang="tr-TR">
                <a:solidFill>
                  <a:prstClr val="black">
                    <a:tint val="75000"/>
                  </a:prstClr>
                </a:solidFill>
                <a:latin typeface="Calibri"/>
              </a:rPr>
              <a:pPr/>
              <a:t>5.09.2024</a:t>
            </a:fld>
            <a:endParaRPr lang="tr-TR">
              <a:solidFill>
                <a:prstClr val="black">
                  <a:tint val="75000"/>
                </a:prstClr>
              </a:solidFill>
              <a:latin typeface="Calibri"/>
            </a:endParaRPr>
          </a:p>
        </p:txBody>
      </p:sp>
      <p:sp>
        <p:nvSpPr>
          <p:cNvPr id="5" name="Altbilgi Yer Tutucusu 4"/>
          <p:cNvSpPr>
            <a:spLocks noGrp="1"/>
          </p:cNvSpPr>
          <p:nvPr>
            <p:ph type="ftr" sz="quarter" idx="11"/>
          </p:nvPr>
        </p:nvSpPr>
        <p:spPr/>
        <p:txBody>
          <a:bodyPr/>
          <a:lstStyle/>
          <a:p>
            <a:r>
              <a:rPr lang="tr-TR">
                <a:solidFill>
                  <a:prstClr val="black">
                    <a:tint val="75000"/>
                  </a:prstClr>
                </a:solidFill>
                <a:latin typeface="Calibri"/>
              </a:rPr>
              <a:t>osenses@trabzon.edu.tr</a:t>
            </a:r>
          </a:p>
        </p:txBody>
      </p:sp>
      <p:sp>
        <p:nvSpPr>
          <p:cNvPr id="6" name="Slayt Numarası Yer Tutucusu 5"/>
          <p:cNvSpPr>
            <a:spLocks noGrp="1"/>
          </p:cNvSpPr>
          <p:nvPr>
            <p:ph type="sldNum" sz="quarter" idx="12"/>
          </p:nvPr>
        </p:nvSpPr>
        <p:spPr/>
        <p:txBody>
          <a:bodyPr/>
          <a:lstStyle/>
          <a:p>
            <a:fld id="{06E4CE98-99DB-4B92-BAC7-F160338C3892}" type="slidenum">
              <a:rPr lang="tr-TR">
                <a:solidFill>
                  <a:prstClr val="black">
                    <a:tint val="75000"/>
                  </a:prstClr>
                </a:solidFill>
                <a:latin typeface="Calibri"/>
              </a:rPr>
              <a:pPr/>
              <a:t>106</a:t>
            </a:fld>
            <a:endParaRPr lang="tr-TR">
              <a:solidFill>
                <a:prstClr val="black">
                  <a:tint val="75000"/>
                </a:prstClr>
              </a:solidFill>
              <a:latin typeface="Calibri"/>
            </a:endParaRPr>
          </a:p>
        </p:txBody>
      </p:sp>
    </p:spTree>
    <p:extLst>
      <p:ext uri="{BB962C8B-B14F-4D97-AF65-F5344CB8AC3E}">
        <p14:creationId xmlns:p14="http://schemas.microsoft.com/office/powerpoint/2010/main" val="2141164176"/>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981200" y="548680"/>
            <a:ext cx="8435280" cy="5807670"/>
          </a:xfrm>
        </p:spPr>
        <p:txBody>
          <a:bodyPr>
            <a:normAutofit/>
          </a:bodyPr>
          <a:lstStyle/>
          <a:p>
            <a:r>
              <a:rPr lang="tr-TR" dirty="0"/>
              <a:t> </a:t>
            </a:r>
            <a:r>
              <a:rPr lang="tr-TR" b="1" dirty="0">
                <a:solidFill>
                  <a:srgbClr val="FF0000"/>
                </a:solidFill>
              </a:rPr>
              <a:t>6.Geçici İhracat</a:t>
            </a:r>
            <a:r>
              <a:rPr lang="tr-TR" dirty="0"/>
              <a:t>:</a:t>
            </a:r>
          </a:p>
          <a:p>
            <a:endParaRPr lang="tr-TR" dirty="0"/>
          </a:p>
          <a:p>
            <a:r>
              <a:rPr lang="tr-TR" sz="4400" b="1" dirty="0">
                <a:solidFill>
                  <a:srgbClr val="FF0000"/>
                </a:solidFill>
              </a:rPr>
              <a:t>Geçici ihracat üç ana başlık altında incelenebilir</a:t>
            </a:r>
            <a:r>
              <a:rPr lang="tr-TR" dirty="0">
                <a:solidFill>
                  <a:srgbClr val="FF0000"/>
                </a:solidFill>
              </a:rPr>
              <a:t>:</a:t>
            </a:r>
          </a:p>
        </p:txBody>
      </p:sp>
      <p:sp>
        <p:nvSpPr>
          <p:cNvPr id="4" name="Veri Yer Tutucusu 3"/>
          <p:cNvSpPr>
            <a:spLocks noGrp="1"/>
          </p:cNvSpPr>
          <p:nvPr>
            <p:ph type="dt" sz="half" idx="10"/>
          </p:nvPr>
        </p:nvSpPr>
        <p:spPr/>
        <p:txBody>
          <a:bodyPr/>
          <a:lstStyle/>
          <a:p>
            <a:fld id="{B29A3A01-B038-4B85-900C-8BDBDE534809}" type="datetime1">
              <a:rPr lang="tr-TR">
                <a:solidFill>
                  <a:prstClr val="black">
                    <a:tint val="75000"/>
                  </a:prstClr>
                </a:solidFill>
                <a:latin typeface="Calibri"/>
              </a:rPr>
              <a:pPr/>
              <a:t>5.09.2024</a:t>
            </a:fld>
            <a:endParaRPr lang="tr-TR">
              <a:solidFill>
                <a:prstClr val="black">
                  <a:tint val="75000"/>
                </a:prstClr>
              </a:solidFill>
              <a:latin typeface="Calibri"/>
            </a:endParaRPr>
          </a:p>
        </p:txBody>
      </p:sp>
      <p:sp>
        <p:nvSpPr>
          <p:cNvPr id="5" name="Altbilgi Yer Tutucusu 4"/>
          <p:cNvSpPr>
            <a:spLocks noGrp="1"/>
          </p:cNvSpPr>
          <p:nvPr>
            <p:ph type="ftr" sz="quarter" idx="11"/>
          </p:nvPr>
        </p:nvSpPr>
        <p:spPr/>
        <p:txBody>
          <a:bodyPr/>
          <a:lstStyle/>
          <a:p>
            <a:r>
              <a:rPr lang="tr-TR">
                <a:solidFill>
                  <a:prstClr val="black">
                    <a:tint val="75000"/>
                  </a:prstClr>
                </a:solidFill>
                <a:latin typeface="Calibri"/>
              </a:rPr>
              <a:t>osenses@trabzon.edu.tr</a:t>
            </a:r>
          </a:p>
        </p:txBody>
      </p:sp>
      <p:sp>
        <p:nvSpPr>
          <p:cNvPr id="6" name="Slayt Numarası Yer Tutucusu 5"/>
          <p:cNvSpPr>
            <a:spLocks noGrp="1"/>
          </p:cNvSpPr>
          <p:nvPr>
            <p:ph type="sldNum" sz="quarter" idx="12"/>
          </p:nvPr>
        </p:nvSpPr>
        <p:spPr/>
        <p:txBody>
          <a:bodyPr/>
          <a:lstStyle/>
          <a:p>
            <a:fld id="{06E4CE98-99DB-4B92-BAC7-F160338C3892}" type="slidenum">
              <a:rPr lang="tr-TR">
                <a:solidFill>
                  <a:prstClr val="black">
                    <a:tint val="75000"/>
                  </a:prstClr>
                </a:solidFill>
                <a:latin typeface="Calibri"/>
              </a:rPr>
              <a:pPr/>
              <a:t>107</a:t>
            </a:fld>
            <a:endParaRPr lang="tr-TR">
              <a:solidFill>
                <a:prstClr val="black">
                  <a:tint val="75000"/>
                </a:prstClr>
              </a:solidFill>
              <a:latin typeface="Calibri"/>
            </a:endParaRPr>
          </a:p>
        </p:txBody>
      </p:sp>
    </p:spTree>
    <p:extLst>
      <p:ext uri="{BB962C8B-B14F-4D97-AF65-F5344CB8AC3E}">
        <p14:creationId xmlns:p14="http://schemas.microsoft.com/office/powerpoint/2010/main" val="2886012121"/>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703512" y="476672"/>
            <a:ext cx="8856984" cy="6048672"/>
          </a:xfrm>
        </p:spPr>
        <p:txBody>
          <a:bodyPr>
            <a:normAutofit lnSpcReduction="10000"/>
          </a:bodyPr>
          <a:lstStyle/>
          <a:p>
            <a:pPr algn="ctr"/>
            <a:r>
              <a:rPr lang="tr-TR" dirty="0">
                <a:solidFill>
                  <a:srgbClr val="00B0F0"/>
                </a:solidFill>
              </a:rPr>
              <a:t>A. Hariçte İşleme Rejimi Kapsamında Yapılan İhracat</a:t>
            </a:r>
          </a:p>
          <a:p>
            <a:endParaRPr lang="tr-TR" dirty="0">
              <a:solidFill>
                <a:srgbClr val="00B050"/>
              </a:solidFill>
            </a:endParaRPr>
          </a:p>
          <a:p>
            <a:r>
              <a:rPr lang="tr-TR" b="1" dirty="0"/>
              <a:t>Serbest dolaşımda bulunan eşyanın </a:t>
            </a:r>
            <a:r>
              <a:rPr lang="tr-TR" dirty="0">
                <a:solidFill>
                  <a:srgbClr val="00B050"/>
                </a:solidFill>
              </a:rPr>
              <a:t>daha ileriki bir safhada </a:t>
            </a:r>
            <a:r>
              <a:rPr lang="tr-TR" b="1" u="sng" dirty="0"/>
              <a:t>işlenmek, tamir edilmek veya yenilenmek üzere</a:t>
            </a:r>
            <a:r>
              <a:rPr lang="tr-TR" dirty="0">
                <a:solidFill>
                  <a:srgbClr val="00B050"/>
                </a:solidFill>
              </a:rPr>
              <a:t> </a:t>
            </a:r>
            <a:r>
              <a:rPr lang="tr-TR" dirty="0">
                <a:solidFill>
                  <a:srgbClr val="7030A0"/>
                </a:solidFill>
              </a:rPr>
              <a:t>geçici olarak Türkiye Gümrük bölgesi dışına veya serbest bölgelere ihraç edilmesi ;</a:t>
            </a:r>
          </a:p>
          <a:p>
            <a:r>
              <a:rPr lang="tr-TR" dirty="0">
                <a:solidFill>
                  <a:srgbClr val="FF0000"/>
                </a:solidFill>
              </a:rPr>
              <a:t>ve bu faaliyetler sonucunda elde edilen ürünlerin gümrük vergilerinden tam veya kısmi </a:t>
            </a:r>
            <a:r>
              <a:rPr lang="tr-TR" dirty="0">
                <a:solidFill>
                  <a:srgbClr val="7030A0"/>
                </a:solidFill>
              </a:rPr>
              <a:t>muafiyet uygulamak suretiyle yeniden serbest dolaşıma girmesi </a:t>
            </a:r>
            <a:r>
              <a:rPr lang="tr-TR" dirty="0">
                <a:solidFill>
                  <a:srgbClr val="FF0000"/>
                </a:solidFill>
              </a:rPr>
              <a:t>kapsamındaki ihracat türüdür</a:t>
            </a:r>
            <a:r>
              <a:rPr lang="tr-TR" dirty="0"/>
              <a:t>.</a:t>
            </a:r>
          </a:p>
        </p:txBody>
      </p:sp>
      <p:sp>
        <p:nvSpPr>
          <p:cNvPr id="4" name="Veri Yer Tutucusu 3"/>
          <p:cNvSpPr>
            <a:spLocks noGrp="1"/>
          </p:cNvSpPr>
          <p:nvPr>
            <p:ph type="dt" sz="half" idx="10"/>
          </p:nvPr>
        </p:nvSpPr>
        <p:spPr/>
        <p:txBody>
          <a:bodyPr/>
          <a:lstStyle/>
          <a:p>
            <a:fld id="{BEF198F8-2F60-47DC-872D-51CDE03E53E0}" type="datetime1">
              <a:rPr lang="tr-TR">
                <a:solidFill>
                  <a:prstClr val="black">
                    <a:tint val="75000"/>
                  </a:prstClr>
                </a:solidFill>
                <a:latin typeface="Calibri"/>
              </a:rPr>
              <a:pPr/>
              <a:t>5.09.2024</a:t>
            </a:fld>
            <a:endParaRPr lang="tr-TR">
              <a:solidFill>
                <a:prstClr val="black">
                  <a:tint val="75000"/>
                </a:prstClr>
              </a:solidFill>
              <a:latin typeface="Calibri"/>
            </a:endParaRPr>
          </a:p>
        </p:txBody>
      </p:sp>
      <p:sp>
        <p:nvSpPr>
          <p:cNvPr id="5" name="Altbilgi Yer Tutucusu 4"/>
          <p:cNvSpPr>
            <a:spLocks noGrp="1"/>
          </p:cNvSpPr>
          <p:nvPr>
            <p:ph type="ftr" sz="quarter" idx="11"/>
          </p:nvPr>
        </p:nvSpPr>
        <p:spPr/>
        <p:txBody>
          <a:bodyPr/>
          <a:lstStyle/>
          <a:p>
            <a:r>
              <a:rPr lang="tr-TR">
                <a:solidFill>
                  <a:prstClr val="black">
                    <a:tint val="75000"/>
                  </a:prstClr>
                </a:solidFill>
                <a:latin typeface="Calibri"/>
              </a:rPr>
              <a:t>osenses@trabzon.edu.tr</a:t>
            </a:r>
          </a:p>
        </p:txBody>
      </p:sp>
      <p:sp>
        <p:nvSpPr>
          <p:cNvPr id="6" name="Slayt Numarası Yer Tutucusu 5"/>
          <p:cNvSpPr>
            <a:spLocks noGrp="1"/>
          </p:cNvSpPr>
          <p:nvPr>
            <p:ph type="sldNum" sz="quarter" idx="12"/>
          </p:nvPr>
        </p:nvSpPr>
        <p:spPr/>
        <p:txBody>
          <a:bodyPr/>
          <a:lstStyle/>
          <a:p>
            <a:fld id="{06E4CE98-99DB-4B92-BAC7-F160338C3892}" type="slidenum">
              <a:rPr lang="tr-TR">
                <a:solidFill>
                  <a:prstClr val="black">
                    <a:tint val="75000"/>
                  </a:prstClr>
                </a:solidFill>
                <a:latin typeface="Calibri"/>
              </a:rPr>
              <a:pPr/>
              <a:t>108</a:t>
            </a:fld>
            <a:endParaRPr lang="tr-TR">
              <a:solidFill>
                <a:prstClr val="black">
                  <a:tint val="75000"/>
                </a:prstClr>
              </a:solidFill>
              <a:latin typeface="Calibri"/>
            </a:endParaRPr>
          </a:p>
        </p:txBody>
      </p:sp>
    </p:spTree>
    <p:extLst>
      <p:ext uri="{BB962C8B-B14F-4D97-AF65-F5344CB8AC3E}">
        <p14:creationId xmlns:p14="http://schemas.microsoft.com/office/powerpoint/2010/main" val="87150936"/>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631504" y="260649"/>
            <a:ext cx="8856984" cy="6095701"/>
          </a:xfrm>
        </p:spPr>
        <p:txBody>
          <a:bodyPr>
            <a:normAutofit/>
          </a:bodyPr>
          <a:lstStyle/>
          <a:p>
            <a:r>
              <a:rPr lang="tr-TR" dirty="0"/>
              <a:t>Hariçte işleme kapsamında geçici ihracat yapacak olan firmalar devletin bazı kurumlarından izin almak durumundadırlar.</a:t>
            </a:r>
          </a:p>
          <a:p>
            <a:r>
              <a:rPr lang="tr-TR" dirty="0"/>
              <a:t> </a:t>
            </a:r>
            <a:r>
              <a:rPr lang="tr-TR" b="1" dirty="0">
                <a:solidFill>
                  <a:srgbClr val="FF0000"/>
                </a:solidFill>
              </a:rPr>
              <a:t>Burada önemli olan konu, rejimin uygulanması esnasında ithal edilerek işlem görmüş ürünlerin aynısının ya da benzerinin Türkiye’deki üreticilerin temel ekonomik çıkarları olumsuz etkilemeden gerçekleştirilmesidir. </a:t>
            </a:r>
            <a:r>
              <a:rPr lang="tr-TR" dirty="0"/>
              <a:t>(Yerli sanayiciyi korumak için)</a:t>
            </a:r>
          </a:p>
        </p:txBody>
      </p:sp>
      <p:sp>
        <p:nvSpPr>
          <p:cNvPr id="4" name="Veri Yer Tutucusu 3"/>
          <p:cNvSpPr>
            <a:spLocks noGrp="1"/>
          </p:cNvSpPr>
          <p:nvPr>
            <p:ph type="dt" sz="half" idx="10"/>
          </p:nvPr>
        </p:nvSpPr>
        <p:spPr/>
        <p:txBody>
          <a:bodyPr/>
          <a:lstStyle/>
          <a:p>
            <a:fld id="{BEF198F8-2F60-47DC-872D-51CDE03E53E0}" type="datetime1">
              <a:rPr lang="tr-TR">
                <a:solidFill>
                  <a:prstClr val="black">
                    <a:tint val="75000"/>
                  </a:prstClr>
                </a:solidFill>
                <a:latin typeface="Calibri"/>
              </a:rPr>
              <a:pPr/>
              <a:t>5.09.2024</a:t>
            </a:fld>
            <a:endParaRPr lang="tr-TR">
              <a:solidFill>
                <a:prstClr val="black">
                  <a:tint val="75000"/>
                </a:prstClr>
              </a:solidFill>
              <a:latin typeface="Calibri"/>
            </a:endParaRPr>
          </a:p>
        </p:txBody>
      </p:sp>
      <p:sp>
        <p:nvSpPr>
          <p:cNvPr id="5" name="Altbilgi Yer Tutucusu 4"/>
          <p:cNvSpPr>
            <a:spLocks noGrp="1"/>
          </p:cNvSpPr>
          <p:nvPr>
            <p:ph type="ftr" sz="quarter" idx="11"/>
          </p:nvPr>
        </p:nvSpPr>
        <p:spPr/>
        <p:txBody>
          <a:bodyPr/>
          <a:lstStyle/>
          <a:p>
            <a:r>
              <a:rPr lang="tr-TR">
                <a:solidFill>
                  <a:prstClr val="black">
                    <a:tint val="75000"/>
                  </a:prstClr>
                </a:solidFill>
                <a:latin typeface="Calibri"/>
              </a:rPr>
              <a:t>osenses@trabzon.edu.tr</a:t>
            </a:r>
          </a:p>
        </p:txBody>
      </p:sp>
      <p:sp>
        <p:nvSpPr>
          <p:cNvPr id="6" name="Slayt Numarası Yer Tutucusu 5"/>
          <p:cNvSpPr>
            <a:spLocks noGrp="1"/>
          </p:cNvSpPr>
          <p:nvPr>
            <p:ph type="sldNum" sz="quarter" idx="12"/>
          </p:nvPr>
        </p:nvSpPr>
        <p:spPr/>
        <p:txBody>
          <a:bodyPr/>
          <a:lstStyle/>
          <a:p>
            <a:fld id="{06E4CE98-99DB-4B92-BAC7-F160338C3892}" type="slidenum">
              <a:rPr lang="tr-TR">
                <a:solidFill>
                  <a:prstClr val="black">
                    <a:tint val="75000"/>
                  </a:prstClr>
                </a:solidFill>
                <a:latin typeface="Calibri"/>
              </a:rPr>
              <a:pPr/>
              <a:t>109</a:t>
            </a:fld>
            <a:endParaRPr lang="tr-TR">
              <a:solidFill>
                <a:prstClr val="black">
                  <a:tint val="75000"/>
                </a:prstClr>
              </a:solidFill>
              <a:latin typeface="Calibri"/>
            </a:endParaRPr>
          </a:p>
        </p:txBody>
      </p:sp>
    </p:spTree>
    <p:extLst>
      <p:ext uri="{BB962C8B-B14F-4D97-AF65-F5344CB8AC3E}">
        <p14:creationId xmlns:p14="http://schemas.microsoft.com/office/powerpoint/2010/main" val="8777867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703512" y="260649"/>
            <a:ext cx="8507288" cy="5865515"/>
          </a:xfrm>
        </p:spPr>
        <p:txBody>
          <a:bodyPr/>
          <a:lstStyle/>
          <a:p>
            <a:r>
              <a:rPr lang="tr-TR" dirty="0"/>
              <a:t>Bazı </a:t>
            </a:r>
            <a:r>
              <a:rPr lang="tr-TR" dirty="0">
                <a:solidFill>
                  <a:schemeClr val="accent6">
                    <a:lumMod val="75000"/>
                  </a:schemeClr>
                </a:solidFill>
              </a:rPr>
              <a:t>olağan üstü hallerde </a:t>
            </a:r>
            <a:r>
              <a:rPr lang="tr-TR" dirty="0"/>
              <a:t>yurtdışı ticari ilişkileri askıya alabilecek düzenlemelere gidebilirler.</a:t>
            </a:r>
          </a:p>
          <a:p>
            <a:r>
              <a:rPr lang="tr-TR" dirty="0"/>
              <a:t>Oysa aynı ülke sınırları içerisinde ticari ilişkilerde mal ve hizmet dolaşımında </a:t>
            </a:r>
            <a:r>
              <a:rPr lang="tr-TR" dirty="0">
                <a:solidFill>
                  <a:schemeClr val="accent6">
                    <a:lumMod val="75000"/>
                  </a:schemeClr>
                </a:solidFill>
              </a:rPr>
              <a:t>savaş, salgın hastalık, kıtlık vb. olağanüstü durumlar dışında engelleme olmamaktadır. </a:t>
            </a:r>
          </a:p>
          <a:p>
            <a:r>
              <a:rPr lang="tr-TR" dirty="0"/>
              <a:t>Ülke içi ticarette </a:t>
            </a:r>
            <a:r>
              <a:rPr lang="tr-TR" dirty="0">
                <a:solidFill>
                  <a:srgbClr val="00B050"/>
                </a:solidFill>
              </a:rPr>
              <a:t>ulusal para birimi </a:t>
            </a:r>
            <a:r>
              <a:rPr lang="tr-TR" dirty="0"/>
              <a:t>kullanılırken ,</a:t>
            </a:r>
            <a:r>
              <a:rPr lang="tr-TR" dirty="0" err="1">
                <a:solidFill>
                  <a:srgbClr val="00B050"/>
                </a:solidFill>
              </a:rPr>
              <a:t>u.a</a:t>
            </a:r>
            <a:r>
              <a:rPr lang="tr-TR" dirty="0">
                <a:solidFill>
                  <a:srgbClr val="00B050"/>
                </a:solidFill>
              </a:rPr>
              <a:t>. Ticarette farklı para birimlerinin geçerli </a:t>
            </a:r>
            <a:r>
              <a:rPr lang="tr-TR" dirty="0"/>
              <a:t>olmasına bağlı olarak, ülke parasının ticaret yapılacak ülke parasına çevrilmesi gerekir.</a:t>
            </a:r>
          </a:p>
        </p:txBody>
      </p:sp>
      <p:sp>
        <p:nvSpPr>
          <p:cNvPr id="2" name="Veri Yer Tutucusu 1"/>
          <p:cNvSpPr>
            <a:spLocks noGrp="1"/>
          </p:cNvSpPr>
          <p:nvPr>
            <p:ph type="dt" sz="half" idx="10"/>
          </p:nvPr>
        </p:nvSpPr>
        <p:spPr/>
        <p:txBody>
          <a:bodyPr/>
          <a:lstStyle/>
          <a:p>
            <a:fld id="{0B88F5BD-7028-497E-823C-3C1A45A7A473}" type="datetime1">
              <a:rPr lang="tr-TR">
                <a:solidFill>
                  <a:prstClr val="black">
                    <a:tint val="75000"/>
                  </a:prstClr>
                </a:solidFill>
                <a:latin typeface="Calibri"/>
              </a:rPr>
              <a:pPr/>
              <a:t>5.09.2024</a:t>
            </a:fld>
            <a:endParaRPr lang="tr-TR">
              <a:solidFill>
                <a:prstClr val="black">
                  <a:tint val="75000"/>
                </a:prstClr>
              </a:solidFill>
              <a:latin typeface="Calibri"/>
            </a:endParaRPr>
          </a:p>
        </p:txBody>
      </p:sp>
      <p:sp>
        <p:nvSpPr>
          <p:cNvPr id="4" name="Altbilgi Yer Tutucusu 3"/>
          <p:cNvSpPr>
            <a:spLocks noGrp="1"/>
          </p:cNvSpPr>
          <p:nvPr>
            <p:ph type="ftr" sz="quarter" idx="11"/>
          </p:nvPr>
        </p:nvSpPr>
        <p:spPr/>
        <p:txBody>
          <a:bodyPr/>
          <a:lstStyle/>
          <a:p>
            <a:r>
              <a:rPr lang="tr-TR">
                <a:solidFill>
                  <a:prstClr val="black">
                    <a:tint val="75000"/>
                  </a:prstClr>
                </a:solidFill>
                <a:latin typeface="Calibri"/>
              </a:rPr>
              <a:t>osenses@trabzon.edu.tr</a:t>
            </a:r>
          </a:p>
        </p:txBody>
      </p:sp>
      <p:sp>
        <p:nvSpPr>
          <p:cNvPr id="5" name="Slayt Numarası Yer Tutucusu 4"/>
          <p:cNvSpPr>
            <a:spLocks noGrp="1"/>
          </p:cNvSpPr>
          <p:nvPr>
            <p:ph type="sldNum" sz="quarter" idx="12"/>
          </p:nvPr>
        </p:nvSpPr>
        <p:spPr/>
        <p:txBody>
          <a:bodyPr/>
          <a:lstStyle/>
          <a:p>
            <a:fld id="{06E4CE98-99DB-4B92-BAC7-F160338C3892}" type="slidenum">
              <a:rPr lang="tr-TR">
                <a:solidFill>
                  <a:prstClr val="black">
                    <a:tint val="75000"/>
                  </a:prstClr>
                </a:solidFill>
                <a:latin typeface="Calibri"/>
              </a:rPr>
              <a:pPr/>
              <a:t>11</a:t>
            </a:fld>
            <a:endParaRPr lang="tr-TR">
              <a:solidFill>
                <a:prstClr val="black">
                  <a:tint val="75000"/>
                </a:prstClr>
              </a:solidFill>
              <a:latin typeface="Calibri"/>
            </a:endParaRPr>
          </a:p>
        </p:txBody>
      </p:sp>
    </p:spTree>
    <p:extLst>
      <p:ext uri="{BB962C8B-B14F-4D97-AF65-F5344CB8AC3E}">
        <p14:creationId xmlns:p14="http://schemas.microsoft.com/office/powerpoint/2010/main" val="3317113898"/>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981200" y="1160749"/>
            <a:ext cx="8229600" cy="5004555"/>
          </a:xfrm>
        </p:spPr>
        <p:txBody>
          <a:bodyPr>
            <a:normAutofit fontScale="92500"/>
          </a:bodyPr>
          <a:lstStyle/>
          <a:p>
            <a:r>
              <a:rPr lang="tr-TR" dirty="0">
                <a:solidFill>
                  <a:srgbClr val="00B0F0"/>
                </a:solidFill>
              </a:rPr>
              <a:t>B .Ticari Kiralama Yoluyla Yapılan İhracat</a:t>
            </a:r>
          </a:p>
          <a:p>
            <a:r>
              <a:rPr lang="tr-TR" dirty="0">
                <a:solidFill>
                  <a:srgbClr val="FF0000"/>
                </a:solidFill>
              </a:rPr>
              <a:t>Kiralama yoluyla yapılan ihracat, eşyanın kesin ihracatı yapılmadan, belirli kira bedelleri ödenmesi suretiyle </a:t>
            </a:r>
            <a:r>
              <a:rPr lang="tr-TR" dirty="0"/>
              <a:t>ülke dışındaki alıcıya, serbest bölgelere veya gümrük hattı dışındaki antrepolara </a:t>
            </a:r>
            <a:r>
              <a:rPr lang="tr-TR" dirty="0">
                <a:solidFill>
                  <a:srgbClr val="00B050"/>
                </a:solidFill>
              </a:rPr>
              <a:t>geçici olarak gönderilmesi </a:t>
            </a:r>
            <a:r>
              <a:rPr lang="tr-TR" dirty="0"/>
              <a:t>imkanını sağlar.</a:t>
            </a:r>
          </a:p>
          <a:p>
            <a:r>
              <a:rPr lang="tr-TR" dirty="0"/>
              <a:t>Yurtdışına kiralanan ürünler maksimum üç yıllığına gönderilebilmektedir.</a:t>
            </a:r>
          </a:p>
          <a:p>
            <a:r>
              <a:rPr lang="tr-TR" dirty="0"/>
              <a:t> Ek süre talep edilebilir. Eşya istenirse kesin ihracata daha sonra dönüştürülebilir.</a:t>
            </a:r>
          </a:p>
        </p:txBody>
      </p:sp>
      <p:sp>
        <p:nvSpPr>
          <p:cNvPr id="4" name="Veri Yer Tutucusu 3"/>
          <p:cNvSpPr>
            <a:spLocks noGrp="1"/>
          </p:cNvSpPr>
          <p:nvPr>
            <p:ph type="dt" sz="half" idx="10"/>
          </p:nvPr>
        </p:nvSpPr>
        <p:spPr/>
        <p:txBody>
          <a:bodyPr/>
          <a:lstStyle/>
          <a:p>
            <a:fld id="{3A9064FE-B3D5-4E04-8DF9-387C6E3EDDAF}" type="datetime1">
              <a:rPr lang="tr-TR">
                <a:solidFill>
                  <a:prstClr val="black">
                    <a:tint val="75000"/>
                  </a:prstClr>
                </a:solidFill>
                <a:latin typeface="Calibri"/>
              </a:rPr>
              <a:pPr/>
              <a:t>5.09.2024</a:t>
            </a:fld>
            <a:endParaRPr lang="tr-TR">
              <a:solidFill>
                <a:prstClr val="black">
                  <a:tint val="75000"/>
                </a:prstClr>
              </a:solidFill>
              <a:latin typeface="Calibri"/>
            </a:endParaRPr>
          </a:p>
        </p:txBody>
      </p:sp>
      <p:sp>
        <p:nvSpPr>
          <p:cNvPr id="5" name="Altbilgi Yer Tutucusu 4"/>
          <p:cNvSpPr>
            <a:spLocks noGrp="1"/>
          </p:cNvSpPr>
          <p:nvPr>
            <p:ph type="ftr" sz="quarter" idx="11"/>
          </p:nvPr>
        </p:nvSpPr>
        <p:spPr/>
        <p:txBody>
          <a:bodyPr/>
          <a:lstStyle/>
          <a:p>
            <a:r>
              <a:rPr lang="tr-TR">
                <a:solidFill>
                  <a:prstClr val="black">
                    <a:tint val="75000"/>
                  </a:prstClr>
                </a:solidFill>
                <a:latin typeface="Calibri"/>
              </a:rPr>
              <a:t>osenses@trabzon.edu.tr</a:t>
            </a:r>
          </a:p>
        </p:txBody>
      </p:sp>
      <p:sp>
        <p:nvSpPr>
          <p:cNvPr id="6" name="Slayt Numarası Yer Tutucusu 5"/>
          <p:cNvSpPr>
            <a:spLocks noGrp="1"/>
          </p:cNvSpPr>
          <p:nvPr>
            <p:ph type="sldNum" sz="quarter" idx="12"/>
          </p:nvPr>
        </p:nvSpPr>
        <p:spPr/>
        <p:txBody>
          <a:bodyPr/>
          <a:lstStyle/>
          <a:p>
            <a:fld id="{06E4CE98-99DB-4B92-BAC7-F160338C3892}" type="slidenum">
              <a:rPr lang="tr-TR">
                <a:solidFill>
                  <a:prstClr val="black">
                    <a:tint val="75000"/>
                  </a:prstClr>
                </a:solidFill>
                <a:latin typeface="Calibri"/>
              </a:rPr>
              <a:pPr/>
              <a:t>110</a:t>
            </a:fld>
            <a:endParaRPr lang="tr-TR">
              <a:solidFill>
                <a:prstClr val="black">
                  <a:tint val="75000"/>
                </a:prstClr>
              </a:solidFill>
              <a:latin typeface="Calibri"/>
            </a:endParaRPr>
          </a:p>
        </p:txBody>
      </p:sp>
    </p:spTree>
    <p:extLst>
      <p:ext uri="{BB962C8B-B14F-4D97-AF65-F5344CB8AC3E}">
        <p14:creationId xmlns:p14="http://schemas.microsoft.com/office/powerpoint/2010/main" val="4264701602"/>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703512" y="476673"/>
            <a:ext cx="8784976" cy="6244803"/>
          </a:xfrm>
        </p:spPr>
        <p:txBody>
          <a:bodyPr>
            <a:normAutofit/>
          </a:bodyPr>
          <a:lstStyle/>
          <a:p>
            <a:pPr algn="ctr"/>
            <a:r>
              <a:rPr lang="tr-TR" sz="3600" dirty="0">
                <a:solidFill>
                  <a:srgbClr val="00B0F0"/>
                </a:solidFill>
              </a:rPr>
              <a:t>C. Finansal Kiralama (</a:t>
            </a:r>
            <a:r>
              <a:rPr lang="tr-TR" sz="3600" dirty="0">
                <a:solidFill>
                  <a:srgbClr val="FF0000"/>
                </a:solidFill>
              </a:rPr>
              <a:t>leasing</a:t>
            </a:r>
            <a:r>
              <a:rPr lang="tr-TR" sz="3600" dirty="0">
                <a:solidFill>
                  <a:srgbClr val="00B0F0"/>
                </a:solidFill>
              </a:rPr>
              <a:t>) Yoluyla Gerçekleşen İhracat</a:t>
            </a:r>
          </a:p>
          <a:p>
            <a:endParaRPr lang="tr-TR" dirty="0">
              <a:solidFill>
                <a:srgbClr val="00B0F0"/>
              </a:solidFill>
            </a:endParaRPr>
          </a:p>
          <a:p>
            <a:r>
              <a:rPr lang="tr-TR" u="sng" dirty="0">
                <a:solidFill>
                  <a:srgbClr val="FF0000"/>
                </a:solidFill>
                <a:latin typeface="Arial Rounded MT Bold" panose="020F0704030504030204" pitchFamily="34" charset="0"/>
              </a:rPr>
              <a:t>Bu işlemi normal ihracat yapacak olan firmalar değil</a:t>
            </a:r>
            <a:r>
              <a:rPr lang="tr-TR" dirty="0"/>
              <a:t>,</a:t>
            </a:r>
          </a:p>
          <a:p>
            <a:r>
              <a:rPr lang="tr-TR" dirty="0"/>
              <a:t> 3226 sayılı Finansal Kiralama Kanunu gereğinde kurulan şirketler yapabilmektedir.</a:t>
            </a:r>
          </a:p>
        </p:txBody>
      </p:sp>
      <p:sp>
        <p:nvSpPr>
          <p:cNvPr id="4" name="Veri Yer Tutucusu 3"/>
          <p:cNvSpPr>
            <a:spLocks noGrp="1"/>
          </p:cNvSpPr>
          <p:nvPr>
            <p:ph type="dt" sz="half" idx="10"/>
          </p:nvPr>
        </p:nvSpPr>
        <p:spPr/>
        <p:txBody>
          <a:bodyPr/>
          <a:lstStyle/>
          <a:p>
            <a:fld id="{BBF0E4E9-7C4F-4895-A4B9-DBA3F07E60E4}" type="datetime1">
              <a:rPr lang="tr-TR">
                <a:solidFill>
                  <a:prstClr val="black">
                    <a:tint val="75000"/>
                  </a:prstClr>
                </a:solidFill>
                <a:latin typeface="Calibri"/>
              </a:rPr>
              <a:pPr/>
              <a:t>5.09.2024</a:t>
            </a:fld>
            <a:endParaRPr lang="tr-TR">
              <a:solidFill>
                <a:prstClr val="black">
                  <a:tint val="75000"/>
                </a:prstClr>
              </a:solidFill>
              <a:latin typeface="Calibri"/>
            </a:endParaRPr>
          </a:p>
        </p:txBody>
      </p:sp>
      <p:sp>
        <p:nvSpPr>
          <p:cNvPr id="5" name="Altbilgi Yer Tutucusu 4"/>
          <p:cNvSpPr>
            <a:spLocks noGrp="1"/>
          </p:cNvSpPr>
          <p:nvPr>
            <p:ph type="ftr" sz="quarter" idx="11"/>
          </p:nvPr>
        </p:nvSpPr>
        <p:spPr/>
        <p:txBody>
          <a:bodyPr/>
          <a:lstStyle/>
          <a:p>
            <a:r>
              <a:rPr lang="tr-TR">
                <a:solidFill>
                  <a:prstClr val="black">
                    <a:tint val="75000"/>
                  </a:prstClr>
                </a:solidFill>
                <a:latin typeface="Calibri"/>
              </a:rPr>
              <a:t>osenses@trabzon.edu.tr</a:t>
            </a:r>
          </a:p>
        </p:txBody>
      </p:sp>
      <p:sp>
        <p:nvSpPr>
          <p:cNvPr id="6" name="Slayt Numarası Yer Tutucusu 5"/>
          <p:cNvSpPr>
            <a:spLocks noGrp="1"/>
          </p:cNvSpPr>
          <p:nvPr>
            <p:ph type="sldNum" sz="quarter" idx="12"/>
          </p:nvPr>
        </p:nvSpPr>
        <p:spPr/>
        <p:txBody>
          <a:bodyPr/>
          <a:lstStyle/>
          <a:p>
            <a:fld id="{06E4CE98-99DB-4B92-BAC7-F160338C3892}" type="slidenum">
              <a:rPr lang="tr-TR">
                <a:solidFill>
                  <a:prstClr val="black">
                    <a:tint val="75000"/>
                  </a:prstClr>
                </a:solidFill>
                <a:latin typeface="Calibri"/>
              </a:rPr>
              <a:pPr/>
              <a:t>111</a:t>
            </a:fld>
            <a:endParaRPr lang="tr-TR">
              <a:solidFill>
                <a:prstClr val="black">
                  <a:tint val="75000"/>
                </a:prstClr>
              </a:solidFill>
              <a:latin typeface="Calibri"/>
            </a:endParaRPr>
          </a:p>
        </p:txBody>
      </p:sp>
    </p:spTree>
    <p:extLst>
      <p:ext uri="{BB962C8B-B14F-4D97-AF65-F5344CB8AC3E}">
        <p14:creationId xmlns:p14="http://schemas.microsoft.com/office/powerpoint/2010/main" val="2358748313"/>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703512" y="476673"/>
            <a:ext cx="8784976" cy="6244803"/>
          </a:xfrm>
        </p:spPr>
        <p:txBody>
          <a:bodyPr>
            <a:normAutofit/>
          </a:bodyPr>
          <a:lstStyle/>
          <a:p>
            <a:r>
              <a:rPr lang="tr-TR" dirty="0">
                <a:solidFill>
                  <a:srgbClr val="00B0F0"/>
                </a:solidFill>
              </a:rPr>
              <a:t>C. Finansal Kiralama (</a:t>
            </a:r>
            <a:r>
              <a:rPr lang="tr-TR" dirty="0">
                <a:solidFill>
                  <a:srgbClr val="FF0000"/>
                </a:solidFill>
              </a:rPr>
              <a:t>leasing</a:t>
            </a:r>
            <a:r>
              <a:rPr lang="tr-TR" dirty="0">
                <a:solidFill>
                  <a:srgbClr val="00B0F0"/>
                </a:solidFill>
              </a:rPr>
              <a:t>) Yoluyla Gerçekleşen İhracat</a:t>
            </a:r>
          </a:p>
          <a:p>
            <a:r>
              <a:rPr lang="tr-TR" dirty="0"/>
              <a:t>Bankacılık Denetleme ve Düzenleme Kurulu tarafından izin alınarak kurulan finansal kiralama şirketinin noter tasdikli bir sözleşme ile bunu kanıtlaması gerekir.</a:t>
            </a:r>
          </a:p>
          <a:p>
            <a:r>
              <a:rPr lang="tr-TR" u="sng" dirty="0">
                <a:solidFill>
                  <a:srgbClr val="FF0000"/>
                </a:solidFill>
              </a:rPr>
              <a:t>Ticari kiralamayla arasındaki fark</a:t>
            </a:r>
            <a:r>
              <a:rPr lang="tr-TR" u="sng" dirty="0">
                <a:solidFill>
                  <a:srgbClr val="0070C0"/>
                </a:solidFill>
              </a:rPr>
              <a:t>: ******* sözleşmede belirtilen </a:t>
            </a:r>
            <a:r>
              <a:rPr lang="tr-TR" b="1" u="sng" dirty="0">
                <a:solidFill>
                  <a:srgbClr val="00B050"/>
                </a:solidFill>
              </a:rPr>
              <a:t>sözleşme süresi sonunda mülkiyetinin kiracıya geçmesi</a:t>
            </a:r>
            <a:r>
              <a:rPr lang="tr-TR" u="sng" dirty="0">
                <a:solidFill>
                  <a:srgbClr val="0070C0"/>
                </a:solidFill>
              </a:rPr>
              <a:t>ni ifade eder.**********</a:t>
            </a:r>
            <a:endParaRPr lang="tr-TR" sz="4000" dirty="0"/>
          </a:p>
        </p:txBody>
      </p:sp>
      <p:sp>
        <p:nvSpPr>
          <p:cNvPr id="4" name="Veri Yer Tutucusu 3"/>
          <p:cNvSpPr>
            <a:spLocks noGrp="1"/>
          </p:cNvSpPr>
          <p:nvPr>
            <p:ph type="dt" sz="half" idx="10"/>
          </p:nvPr>
        </p:nvSpPr>
        <p:spPr/>
        <p:txBody>
          <a:bodyPr/>
          <a:lstStyle/>
          <a:p>
            <a:fld id="{BBF0E4E9-7C4F-4895-A4B9-DBA3F07E60E4}" type="datetime1">
              <a:rPr lang="tr-TR">
                <a:solidFill>
                  <a:prstClr val="black">
                    <a:tint val="75000"/>
                  </a:prstClr>
                </a:solidFill>
                <a:latin typeface="Calibri"/>
              </a:rPr>
              <a:pPr/>
              <a:t>5.09.2024</a:t>
            </a:fld>
            <a:endParaRPr lang="tr-TR">
              <a:solidFill>
                <a:prstClr val="black">
                  <a:tint val="75000"/>
                </a:prstClr>
              </a:solidFill>
              <a:latin typeface="Calibri"/>
            </a:endParaRPr>
          </a:p>
        </p:txBody>
      </p:sp>
      <p:sp>
        <p:nvSpPr>
          <p:cNvPr id="5" name="Altbilgi Yer Tutucusu 4"/>
          <p:cNvSpPr>
            <a:spLocks noGrp="1"/>
          </p:cNvSpPr>
          <p:nvPr>
            <p:ph type="ftr" sz="quarter" idx="11"/>
          </p:nvPr>
        </p:nvSpPr>
        <p:spPr/>
        <p:txBody>
          <a:bodyPr/>
          <a:lstStyle/>
          <a:p>
            <a:r>
              <a:rPr lang="tr-TR">
                <a:solidFill>
                  <a:prstClr val="black">
                    <a:tint val="75000"/>
                  </a:prstClr>
                </a:solidFill>
                <a:latin typeface="Calibri"/>
              </a:rPr>
              <a:t>osenses@trabzon.edu.tr</a:t>
            </a:r>
          </a:p>
        </p:txBody>
      </p:sp>
      <p:sp>
        <p:nvSpPr>
          <p:cNvPr id="6" name="Slayt Numarası Yer Tutucusu 5"/>
          <p:cNvSpPr>
            <a:spLocks noGrp="1"/>
          </p:cNvSpPr>
          <p:nvPr>
            <p:ph type="sldNum" sz="quarter" idx="12"/>
          </p:nvPr>
        </p:nvSpPr>
        <p:spPr/>
        <p:txBody>
          <a:bodyPr/>
          <a:lstStyle/>
          <a:p>
            <a:fld id="{06E4CE98-99DB-4B92-BAC7-F160338C3892}" type="slidenum">
              <a:rPr lang="tr-TR">
                <a:solidFill>
                  <a:prstClr val="black">
                    <a:tint val="75000"/>
                  </a:prstClr>
                </a:solidFill>
                <a:latin typeface="Calibri"/>
              </a:rPr>
              <a:pPr/>
              <a:t>112</a:t>
            </a:fld>
            <a:endParaRPr lang="tr-TR">
              <a:solidFill>
                <a:prstClr val="black">
                  <a:tint val="75000"/>
                </a:prstClr>
              </a:solidFill>
              <a:latin typeface="Calibri"/>
            </a:endParaRPr>
          </a:p>
        </p:txBody>
      </p:sp>
    </p:spTree>
    <p:extLst>
      <p:ext uri="{BB962C8B-B14F-4D97-AF65-F5344CB8AC3E}">
        <p14:creationId xmlns:p14="http://schemas.microsoft.com/office/powerpoint/2010/main" val="4010683953"/>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r>
              <a:rPr lang="tr-TR" dirty="0"/>
              <a:t>Leasing (</a:t>
            </a:r>
            <a:r>
              <a:rPr lang="tr-TR" b="1" dirty="0"/>
              <a:t>finansal kiralama</a:t>
            </a:r>
            <a:r>
              <a:rPr lang="tr-TR" dirty="0"/>
              <a:t>), bir yatırım malının mülkiyeti leasing şirketinde kalarak </a:t>
            </a:r>
            <a:r>
              <a:rPr lang="tr-TR" dirty="0">
                <a:solidFill>
                  <a:srgbClr val="FF0000"/>
                </a:solidFill>
              </a:rPr>
              <a:t>belirlenen kiralar karşılığında kullanım hakkının kiracıya verilmesi ve </a:t>
            </a:r>
            <a:r>
              <a:rPr lang="tr-TR" sz="2400" u="sng" dirty="0">
                <a:solidFill>
                  <a:srgbClr val="0070C0"/>
                </a:solidFill>
              </a:rPr>
              <a:t>sözleşmede belirtilen sözleşme süresi sonunda mülkiyetinin kiracıya geçmesini </a:t>
            </a:r>
            <a:r>
              <a:rPr lang="tr-TR" dirty="0"/>
              <a:t>sağlayan bir finansman yöntemidir.</a:t>
            </a:r>
          </a:p>
        </p:txBody>
      </p:sp>
      <p:sp>
        <p:nvSpPr>
          <p:cNvPr id="4" name="Veri Yer Tutucusu 3"/>
          <p:cNvSpPr>
            <a:spLocks noGrp="1"/>
          </p:cNvSpPr>
          <p:nvPr>
            <p:ph type="dt" sz="half" idx="10"/>
          </p:nvPr>
        </p:nvSpPr>
        <p:spPr/>
        <p:txBody>
          <a:bodyPr/>
          <a:lstStyle/>
          <a:p>
            <a:fld id="{74FF1704-0FFA-499A-9372-90F8EFBFCB1C}" type="datetime1">
              <a:rPr lang="tr-TR">
                <a:solidFill>
                  <a:prstClr val="black">
                    <a:tint val="75000"/>
                  </a:prstClr>
                </a:solidFill>
                <a:latin typeface="Calibri"/>
              </a:rPr>
              <a:pPr/>
              <a:t>5.09.2024</a:t>
            </a:fld>
            <a:endParaRPr lang="tr-TR">
              <a:solidFill>
                <a:prstClr val="black">
                  <a:tint val="75000"/>
                </a:prstClr>
              </a:solidFill>
              <a:latin typeface="Calibri"/>
            </a:endParaRPr>
          </a:p>
        </p:txBody>
      </p:sp>
      <p:sp>
        <p:nvSpPr>
          <p:cNvPr id="5" name="Altbilgi Yer Tutucusu 4"/>
          <p:cNvSpPr>
            <a:spLocks noGrp="1"/>
          </p:cNvSpPr>
          <p:nvPr>
            <p:ph type="ftr" sz="quarter" idx="11"/>
          </p:nvPr>
        </p:nvSpPr>
        <p:spPr/>
        <p:txBody>
          <a:bodyPr/>
          <a:lstStyle/>
          <a:p>
            <a:r>
              <a:rPr lang="tr-TR">
                <a:solidFill>
                  <a:prstClr val="black">
                    <a:tint val="75000"/>
                  </a:prstClr>
                </a:solidFill>
                <a:latin typeface="Calibri"/>
              </a:rPr>
              <a:t>osenses@trabzon.edu.tr</a:t>
            </a:r>
          </a:p>
        </p:txBody>
      </p:sp>
      <p:sp>
        <p:nvSpPr>
          <p:cNvPr id="6" name="Slayt Numarası Yer Tutucusu 5"/>
          <p:cNvSpPr>
            <a:spLocks noGrp="1"/>
          </p:cNvSpPr>
          <p:nvPr>
            <p:ph type="sldNum" sz="quarter" idx="12"/>
          </p:nvPr>
        </p:nvSpPr>
        <p:spPr/>
        <p:txBody>
          <a:bodyPr/>
          <a:lstStyle/>
          <a:p>
            <a:fld id="{435CF0DE-E6B8-419F-820C-E4D79A8239ED}" type="slidenum">
              <a:rPr lang="tr-TR">
                <a:solidFill>
                  <a:prstClr val="black">
                    <a:tint val="75000"/>
                  </a:prstClr>
                </a:solidFill>
                <a:latin typeface="Calibri"/>
              </a:rPr>
              <a:pPr/>
              <a:t>113</a:t>
            </a:fld>
            <a:endParaRPr lang="tr-TR">
              <a:solidFill>
                <a:prstClr val="black">
                  <a:tint val="75000"/>
                </a:prstClr>
              </a:solidFill>
              <a:latin typeface="Calibri"/>
            </a:endParaRPr>
          </a:p>
        </p:txBody>
      </p:sp>
    </p:spTree>
    <p:extLst>
      <p:ext uri="{BB962C8B-B14F-4D97-AF65-F5344CB8AC3E}">
        <p14:creationId xmlns:p14="http://schemas.microsoft.com/office/powerpoint/2010/main" val="3562833992"/>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a:t>Leasing Nedir?</a:t>
            </a:r>
            <a:br>
              <a:rPr lang="tr-TR" dirty="0"/>
            </a:br>
            <a:endParaRPr lang="tr-TR" dirty="0"/>
          </a:p>
        </p:txBody>
      </p:sp>
      <p:sp>
        <p:nvSpPr>
          <p:cNvPr id="3" name="İçerik Yer Tutucusu 2"/>
          <p:cNvSpPr>
            <a:spLocks noGrp="1"/>
          </p:cNvSpPr>
          <p:nvPr>
            <p:ph idx="1"/>
          </p:nvPr>
        </p:nvSpPr>
        <p:spPr/>
        <p:txBody>
          <a:bodyPr/>
          <a:lstStyle/>
          <a:p>
            <a:r>
              <a:rPr lang="tr-TR" sz="4000" b="1" dirty="0">
                <a:solidFill>
                  <a:srgbClr val="FF0000"/>
                </a:solidFill>
              </a:rPr>
              <a:t>Finansal Kiralama</a:t>
            </a:r>
          </a:p>
          <a:p>
            <a:r>
              <a:rPr lang="tr-TR" dirty="0"/>
              <a:t>Leasing (finansal kiralama), bir yatırım malının mülkiyeti leasing şirketinde kalarak belirlenen kiralar karşılığında kullanım hakkının kiracıya verilmesi ve sözleşmede belirtilen sözleşme süresi sonunda mülkiyetinin kiracıya geçmesini sağlayan bir finansman yöntemidir.</a:t>
            </a:r>
          </a:p>
          <a:p>
            <a:endParaRPr lang="tr-TR" dirty="0"/>
          </a:p>
        </p:txBody>
      </p:sp>
      <p:sp>
        <p:nvSpPr>
          <p:cNvPr id="4" name="Veri Yer Tutucusu 3"/>
          <p:cNvSpPr>
            <a:spLocks noGrp="1"/>
          </p:cNvSpPr>
          <p:nvPr>
            <p:ph type="dt" sz="half" idx="10"/>
          </p:nvPr>
        </p:nvSpPr>
        <p:spPr/>
        <p:txBody>
          <a:bodyPr/>
          <a:lstStyle/>
          <a:p>
            <a:fld id="{DA13134A-50D8-4B63-B3AC-CB061073FD63}" type="datetime1">
              <a:rPr lang="tr-TR">
                <a:solidFill>
                  <a:prstClr val="black">
                    <a:tint val="75000"/>
                  </a:prstClr>
                </a:solidFill>
                <a:latin typeface="Calibri"/>
              </a:rPr>
              <a:pPr/>
              <a:t>5.09.2024</a:t>
            </a:fld>
            <a:endParaRPr lang="tr-TR">
              <a:solidFill>
                <a:prstClr val="black">
                  <a:tint val="75000"/>
                </a:prstClr>
              </a:solidFill>
              <a:latin typeface="Calibri"/>
            </a:endParaRPr>
          </a:p>
        </p:txBody>
      </p:sp>
      <p:sp>
        <p:nvSpPr>
          <p:cNvPr id="5" name="Altbilgi Yer Tutucusu 4"/>
          <p:cNvSpPr>
            <a:spLocks noGrp="1"/>
          </p:cNvSpPr>
          <p:nvPr>
            <p:ph type="ftr" sz="quarter" idx="11"/>
          </p:nvPr>
        </p:nvSpPr>
        <p:spPr/>
        <p:txBody>
          <a:bodyPr/>
          <a:lstStyle/>
          <a:p>
            <a:r>
              <a:rPr lang="tr-TR">
                <a:solidFill>
                  <a:prstClr val="black">
                    <a:tint val="75000"/>
                  </a:prstClr>
                </a:solidFill>
                <a:latin typeface="Calibri"/>
              </a:rPr>
              <a:t>osenses@trabzon.edu.tr</a:t>
            </a:r>
          </a:p>
        </p:txBody>
      </p:sp>
      <p:sp>
        <p:nvSpPr>
          <p:cNvPr id="6" name="Slayt Numarası Yer Tutucusu 5"/>
          <p:cNvSpPr>
            <a:spLocks noGrp="1"/>
          </p:cNvSpPr>
          <p:nvPr>
            <p:ph type="sldNum" sz="quarter" idx="12"/>
          </p:nvPr>
        </p:nvSpPr>
        <p:spPr/>
        <p:txBody>
          <a:bodyPr/>
          <a:lstStyle/>
          <a:p>
            <a:fld id="{06E4CE98-99DB-4B92-BAC7-F160338C3892}" type="slidenum">
              <a:rPr lang="tr-TR">
                <a:solidFill>
                  <a:prstClr val="black">
                    <a:tint val="75000"/>
                  </a:prstClr>
                </a:solidFill>
                <a:latin typeface="Calibri"/>
              </a:rPr>
              <a:pPr/>
              <a:t>114</a:t>
            </a:fld>
            <a:endParaRPr lang="tr-TR">
              <a:solidFill>
                <a:prstClr val="black">
                  <a:tint val="75000"/>
                </a:prstClr>
              </a:solidFill>
              <a:latin typeface="Calibri"/>
            </a:endParaRPr>
          </a:p>
        </p:txBody>
      </p:sp>
    </p:spTree>
    <p:extLst>
      <p:ext uri="{BB962C8B-B14F-4D97-AF65-F5344CB8AC3E}">
        <p14:creationId xmlns:p14="http://schemas.microsoft.com/office/powerpoint/2010/main" val="2393408500"/>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Neden leasing</a:t>
            </a:r>
          </a:p>
        </p:txBody>
      </p:sp>
      <p:sp>
        <p:nvSpPr>
          <p:cNvPr id="3" name="İçerik Yer Tutucusu 2"/>
          <p:cNvSpPr>
            <a:spLocks noGrp="1"/>
          </p:cNvSpPr>
          <p:nvPr>
            <p:ph idx="1"/>
          </p:nvPr>
        </p:nvSpPr>
        <p:spPr/>
        <p:txBody>
          <a:bodyPr/>
          <a:lstStyle/>
          <a:p>
            <a:r>
              <a:rPr lang="tr-TR" dirty="0"/>
              <a:t>Leasing, </a:t>
            </a:r>
            <a:r>
              <a:rPr lang="tr-TR" dirty="0">
                <a:solidFill>
                  <a:srgbClr val="00B050"/>
                </a:solidFill>
              </a:rPr>
              <a:t>yatırım mallarının satın alınması yerine</a:t>
            </a:r>
            <a:r>
              <a:rPr lang="tr-TR" dirty="0"/>
              <a:t>, </a:t>
            </a:r>
            <a:r>
              <a:rPr lang="tr-TR" dirty="0">
                <a:solidFill>
                  <a:srgbClr val="7030A0"/>
                </a:solidFill>
              </a:rPr>
              <a:t>kiralanarak kullanılmasını sağlayarak firmaların işletme sermayelerini diğer ihtiyaçlarının karşılanmasında kullanılması </a:t>
            </a:r>
            <a:r>
              <a:rPr lang="tr-TR" dirty="0"/>
              <a:t>ile verimliliğin ve karlılığın artmasında önemli rol üstlenir.</a:t>
            </a:r>
          </a:p>
        </p:txBody>
      </p:sp>
      <p:sp>
        <p:nvSpPr>
          <p:cNvPr id="4" name="Veri Yer Tutucusu 3"/>
          <p:cNvSpPr>
            <a:spLocks noGrp="1"/>
          </p:cNvSpPr>
          <p:nvPr>
            <p:ph type="dt" sz="half" idx="10"/>
          </p:nvPr>
        </p:nvSpPr>
        <p:spPr/>
        <p:txBody>
          <a:bodyPr/>
          <a:lstStyle/>
          <a:p>
            <a:fld id="{DA13134A-50D8-4B63-B3AC-CB061073FD63}" type="datetime1">
              <a:rPr lang="tr-TR">
                <a:solidFill>
                  <a:prstClr val="black">
                    <a:tint val="75000"/>
                  </a:prstClr>
                </a:solidFill>
                <a:latin typeface="Calibri"/>
              </a:rPr>
              <a:pPr/>
              <a:t>5.09.2024</a:t>
            </a:fld>
            <a:endParaRPr lang="tr-TR">
              <a:solidFill>
                <a:prstClr val="black">
                  <a:tint val="75000"/>
                </a:prstClr>
              </a:solidFill>
              <a:latin typeface="Calibri"/>
            </a:endParaRPr>
          </a:p>
        </p:txBody>
      </p:sp>
      <p:sp>
        <p:nvSpPr>
          <p:cNvPr id="5" name="Altbilgi Yer Tutucusu 4"/>
          <p:cNvSpPr>
            <a:spLocks noGrp="1"/>
          </p:cNvSpPr>
          <p:nvPr>
            <p:ph type="ftr" sz="quarter" idx="11"/>
          </p:nvPr>
        </p:nvSpPr>
        <p:spPr/>
        <p:txBody>
          <a:bodyPr/>
          <a:lstStyle/>
          <a:p>
            <a:r>
              <a:rPr lang="tr-TR">
                <a:solidFill>
                  <a:prstClr val="black">
                    <a:tint val="75000"/>
                  </a:prstClr>
                </a:solidFill>
                <a:latin typeface="Calibri"/>
              </a:rPr>
              <a:t>osenses@trabzon.edu.tr</a:t>
            </a:r>
          </a:p>
        </p:txBody>
      </p:sp>
      <p:sp>
        <p:nvSpPr>
          <p:cNvPr id="6" name="Slayt Numarası Yer Tutucusu 5"/>
          <p:cNvSpPr>
            <a:spLocks noGrp="1"/>
          </p:cNvSpPr>
          <p:nvPr>
            <p:ph type="sldNum" sz="quarter" idx="12"/>
          </p:nvPr>
        </p:nvSpPr>
        <p:spPr/>
        <p:txBody>
          <a:bodyPr/>
          <a:lstStyle/>
          <a:p>
            <a:fld id="{06E4CE98-99DB-4B92-BAC7-F160338C3892}" type="slidenum">
              <a:rPr lang="tr-TR">
                <a:solidFill>
                  <a:prstClr val="black">
                    <a:tint val="75000"/>
                  </a:prstClr>
                </a:solidFill>
                <a:latin typeface="Calibri"/>
              </a:rPr>
              <a:pPr/>
              <a:t>115</a:t>
            </a:fld>
            <a:endParaRPr lang="tr-TR">
              <a:solidFill>
                <a:prstClr val="black">
                  <a:tint val="75000"/>
                </a:prstClr>
              </a:solidFill>
              <a:latin typeface="Calibri"/>
            </a:endParaRPr>
          </a:p>
        </p:txBody>
      </p:sp>
    </p:spTree>
    <p:extLst>
      <p:ext uri="{BB962C8B-B14F-4D97-AF65-F5344CB8AC3E}">
        <p14:creationId xmlns:p14="http://schemas.microsoft.com/office/powerpoint/2010/main" val="1548509369"/>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703512" y="692697"/>
            <a:ext cx="8784976" cy="5433467"/>
          </a:xfrm>
        </p:spPr>
        <p:txBody>
          <a:bodyPr>
            <a:normAutofit/>
          </a:bodyPr>
          <a:lstStyle/>
          <a:p>
            <a:r>
              <a:rPr lang="tr-TR" dirty="0"/>
              <a:t>Leasing yoluyla satın alınacak mal, kiracı tarafından belirlenir. Leasing süresi boyunca mülkiyet leasing şirketinde kalırken, malın kullanım hakkı kiracıya aittir. </a:t>
            </a:r>
            <a:r>
              <a:rPr lang="tr-TR" u="sng" dirty="0">
                <a:solidFill>
                  <a:srgbClr val="7030A0"/>
                </a:solidFill>
              </a:rPr>
              <a:t>Sözleşmeye uygun şekilde kira bedellerini ödeyen kiracıya sözleşme süresi sonunda </a:t>
            </a:r>
            <a:r>
              <a:rPr lang="tr-TR" sz="3600" b="1" u="sng" dirty="0">
                <a:solidFill>
                  <a:srgbClr val="7030A0"/>
                </a:solidFill>
              </a:rPr>
              <a:t>malın mülkiyeti sembolik bir bedelle devredilir.</a:t>
            </a:r>
            <a:endParaRPr lang="tr-TR" b="1" u="sng" dirty="0">
              <a:solidFill>
                <a:srgbClr val="7030A0"/>
              </a:solidFill>
            </a:endParaRPr>
          </a:p>
          <a:p>
            <a:r>
              <a:rPr lang="tr-TR" b="1" dirty="0">
                <a:solidFill>
                  <a:srgbClr val="00B050"/>
                </a:solidFill>
              </a:rPr>
              <a:t>Alışılmış kredi ilişkisinden farkı</a:t>
            </a:r>
            <a:r>
              <a:rPr lang="tr-TR" b="1" dirty="0">
                <a:solidFill>
                  <a:srgbClr val="FF0000"/>
                </a:solidFill>
              </a:rPr>
              <a:t>, kredinin kiracıya </a:t>
            </a:r>
            <a:r>
              <a:rPr lang="tr-TR" b="1" u="sng" dirty="0">
                <a:solidFill>
                  <a:srgbClr val="FF0000"/>
                </a:solidFill>
              </a:rPr>
              <a:t>nakit olarak verilmemesi </a:t>
            </a:r>
            <a:r>
              <a:rPr lang="tr-TR" b="1" dirty="0">
                <a:solidFill>
                  <a:srgbClr val="FF0000"/>
                </a:solidFill>
              </a:rPr>
              <a:t>bunun yerine mal olarak verilmesidir.</a:t>
            </a:r>
          </a:p>
          <a:p>
            <a:endParaRPr lang="tr-TR" dirty="0"/>
          </a:p>
        </p:txBody>
      </p:sp>
      <p:sp>
        <p:nvSpPr>
          <p:cNvPr id="4" name="Veri Yer Tutucusu 3"/>
          <p:cNvSpPr>
            <a:spLocks noGrp="1"/>
          </p:cNvSpPr>
          <p:nvPr>
            <p:ph type="dt" sz="half" idx="10"/>
          </p:nvPr>
        </p:nvSpPr>
        <p:spPr/>
        <p:txBody>
          <a:bodyPr/>
          <a:lstStyle/>
          <a:p>
            <a:fld id="{DA13134A-50D8-4B63-B3AC-CB061073FD63}" type="datetime1">
              <a:rPr lang="tr-TR">
                <a:solidFill>
                  <a:prstClr val="black">
                    <a:tint val="75000"/>
                  </a:prstClr>
                </a:solidFill>
                <a:latin typeface="Calibri"/>
              </a:rPr>
              <a:pPr/>
              <a:t>5.09.2024</a:t>
            </a:fld>
            <a:endParaRPr lang="tr-TR">
              <a:solidFill>
                <a:prstClr val="black">
                  <a:tint val="75000"/>
                </a:prstClr>
              </a:solidFill>
              <a:latin typeface="Calibri"/>
            </a:endParaRPr>
          </a:p>
        </p:txBody>
      </p:sp>
      <p:sp>
        <p:nvSpPr>
          <p:cNvPr id="5" name="Altbilgi Yer Tutucusu 4"/>
          <p:cNvSpPr>
            <a:spLocks noGrp="1"/>
          </p:cNvSpPr>
          <p:nvPr>
            <p:ph type="ftr" sz="quarter" idx="11"/>
          </p:nvPr>
        </p:nvSpPr>
        <p:spPr/>
        <p:txBody>
          <a:bodyPr/>
          <a:lstStyle/>
          <a:p>
            <a:r>
              <a:rPr lang="tr-TR">
                <a:solidFill>
                  <a:prstClr val="black">
                    <a:tint val="75000"/>
                  </a:prstClr>
                </a:solidFill>
                <a:latin typeface="Calibri"/>
              </a:rPr>
              <a:t>osenses@trabzon.edu.tr</a:t>
            </a:r>
          </a:p>
        </p:txBody>
      </p:sp>
      <p:sp>
        <p:nvSpPr>
          <p:cNvPr id="6" name="Slayt Numarası Yer Tutucusu 5"/>
          <p:cNvSpPr>
            <a:spLocks noGrp="1"/>
          </p:cNvSpPr>
          <p:nvPr>
            <p:ph type="sldNum" sz="quarter" idx="12"/>
          </p:nvPr>
        </p:nvSpPr>
        <p:spPr/>
        <p:txBody>
          <a:bodyPr/>
          <a:lstStyle/>
          <a:p>
            <a:fld id="{06E4CE98-99DB-4B92-BAC7-F160338C3892}" type="slidenum">
              <a:rPr lang="tr-TR">
                <a:solidFill>
                  <a:prstClr val="black">
                    <a:tint val="75000"/>
                  </a:prstClr>
                </a:solidFill>
                <a:latin typeface="Calibri"/>
              </a:rPr>
              <a:pPr/>
              <a:t>116</a:t>
            </a:fld>
            <a:endParaRPr lang="tr-TR">
              <a:solidFill>
                <a:prstClr val="black">
                  <a:tint val="75000"/>
                </a:prstClr>
              </a:solidFill>
              <a:latin typeface="Calibri"/>
            </a:endParaRPr>
          </a:p>
        </p:txBody>
      </p:sp>
    </p:spTree>
    <p:extLst>
      <p:ext uri="{BB962C8B-B14F-4D97-AF65-F5344CB8AC3E}">
        <p14:creationId xmlns:p14="http://schemas.microsoft.com/office/powerpoint/2010/main" val="1099805828"/>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981200" y="332656"/>
            <a:ext cx="8229600" cy="6023694"/>
          </a:xfrm>
        </p:spPr>
        <p:txBody>
          <a:bodyPr>
            <a:normAutofit/>
          </a:bodyPr>
          <a:lstStyle/>
          <a:p>
            <a:r>
              <a:rPr lang="tr-TR" b="1" dirty="0" err="1">
                <a:solidFill>
                  <a:srgbClr val="FF0000"/>
                </a:solidFill>
              </a:rPr>
              <a:t>Operasyonel</a:t>
            </a:r>
            <a:r>
              <a:rPr lang="tr-TR" b="1" dirty="0">
                <a:solidFill>
                  <a:srgbClr val="FF0000"/>
                </a:solidFill>
              </a:rPr>
              <a:t> Kiralama</a:t>
            </a:r>
          </a:p>
          <a:p>
            <a:r>
              <a:rPr lang="tr-TR" b="1" dirty="0"/>
              <a:t>Hem kira süresi boyunca hem de kira dönemi sonunda</a:t>
            </a:r>
            <a:r>
              <a:rPr lang="tr-TR" dirty="0"/>
              <a:t> </a:t>
            </a:r>
            <a:r>
              <a:rPr lang="tr-TR" b="1" dirty="0"/>
              <a:t>mülkiyet </a:t>
            </a:r>
            <a:r>
              <a:rPr lang="tr-TR" b="1" dirty="0" err="1"/>
              <a:t>operasyonel</a:t>
            </a:r>
            <a:r>
              <a:rPr lang="tr-TR" b="1" dirty="0"/>
              <a:t> kiralama firmasında kalmakta</a:t>
            </a:r>
            <a:r>
              <a:rPr lang="tr-TR" dirty="0"/>
              <a:t> ve </a:t>
            </a:r>
          </a:p>
          <a:p>
            <a:r>
              <a:rPr lang="tr-TR" b="1" dirty="0"/>
              <a:t>kira bitiminde ekipman </a:t>
            </a:r>
            <a:r>
              <a:rPr lang="tr-TR" b="1" dirty="0" err="1"/>
              <a:t>operasyonel</a:t>
            </a:r>
            <a:r>
              <a:rPr lang="tr-TR" b="1" dirty="0"/>
              <a:t> kiralama firmasına iade edilip anlaşma sona ermektedir.</a:t>
            </a:r>
            <a:endParaRPr lang="tr-TR" dirty="0"/>
          </a:p>
          <a:p>
            <a:r>
              <a:rPr lang="tr-TR" dirty="0"/>
              <a:t>Kiracı firma </a:t>
            </a:r>
            <a:r>
              <a:rPr lang="tr-TR" dirty="0">
                <a:solidFill>
                  <a:srgbClr val="FF0000"/>
                </a:solidFill>
              </a:rPr>
              <a:t>ekipmanın mülkiyetine </a:t>
            </a:r>
            <a:r>
              <a:rPr lang="tr-TR" dirty="0">
                <a:solidFill>
                  <a:srgbClr val="00B050"/>
                </a:solidFill>
              </a:rPr>
              <a:t>sahip olmak yerine</a:t>
            </a:r>
            <a:r>
              <a:rPr lang="tr-TR" dirty="0">
                <a:solidFill>
                  <a:srgbClr val="FF0000"/>
                </a:solidFill>
              </a:rPr>
              <a:t> ondan sağlayacağı </a:t>
            </a:r>
            <a:r>
              <a:rPr lang="tr-TR" dirty="0">
                <a:solidFill>
                  <a:srgbClr val="00B050"/>
                </a:solidFill>
              </a:rPr>
              <a:t>faydaya sahip olmaktır.</a:t>
            </a:r>
          </a:p>
          <a:p>
            <a:endParaRPr lang="tr-TR" dirty="0"/>
          </a:p>
        </p:txBody>
      </p:sp>
      <p:sp>
        <p:nvSpPr>
          <p:cNvPr id="4" name="Veri Yer Tutucusu 3"/>
          <p:cNvSpPr>
            <a:spLocks noGrp="1"/>
          </p:cNvSpPr>
          <p:nvPr>
            <p:ph type="dt" sz="half" idx="10"/>
          </p:nvPr>
        </p:nvSpPr>
        <p:spPr/>
        <p:txBody>
          <a:bodyPr/>
          <a:lstStyle/>
          <a:p>
            <a:fld id="{DA13134A-50D8-4B63-B3AC-CB061073FD63}" type="datetime1">
              <a:rPr lang="tr-TR">
                <a:solidFill>
                  <a:prstClr val="black">
                    <a:tint val="75000"/>
                  </a:prstClr>
                </a:solidFill>
                <a:latin typeface="Calibri"/>
              </a:rPr>
              <a:pPr/>
              <a:t>5.09.2024</a:t>
            </a:fld>
            <a:endParaRPr lang="tr-TR">
              <a:solidFill>
                <a:prstClr val="black">
                  <a:tint val="75000"/>
                </a:prstClr>
              </a:solidFill>
              <a:latin typeface="Calibri"/>
            </a:endParaRPr>
          </a:p>
        </p:txBody>
      </p:sp>
      <p:sp>
        <p:nvSpPr>
          <p:cNvPr id="5" name="Altbilgi Yer Tutucusu 4"/>
          <p:cNvSpPr>
            <a:spLocks noGrp="1"/>
          </p:cNvSpPr>
          <p:nvPr>
            <p:ph type="ftr" sz="quarter" idx="11"/>
          </p:nvPr>
        </p:nvSpPr>
        <p:spPr/>
        <p:txBody>
          <a:bodyPr/>
          <a:lstStyle/>
          <a:p>
            <a:r>
              <a:rPr lang="tr-TR">
                <a:solidFill>
                  <a:prstClr val="black">
                    <a:tint val="75000"/>
                  </a:prstClr>
                </a:solidFill>
                <a:latin typeface="Calibri"/>
              </a:rPr>
              <a:t>osenses@trabzon.edu.tr</a:t>
            </a:r>
          </a:p>
        </p:txBody>
      </p:sp>
      <p:sp>
        <p:nvSpPr>
          <p:cNvPr id="6" name="Slayt Numarası Yer Tutucusu 5"/>
          <p:cNvSpPr>
            <a:spLocks noGrp="1"/>
          </p:cNvSpPr>
          <p:nvPr>
            <p:ph type="sldNum" sz="quarter" idx="12"/>
          </p:nvPr>
        </p:nvSpPr>
        <p:spPr/>
        <p:txBody>
          <a:bodyPr/>
          <a:lstStyle/>
          <a:p>
            <a:fld id="{06E4CE98-99DB-4B92-BAC7-F160338C3892}" type="slidenum">
              <a:rPr lang="tr-TR">
                <a:solidFill>
                  <a:prstClr val="black">
                    <a:tint val="75000"/>
                  </a:prstClr>
                </a:solidFill>
                <a:latin typeface="Calibri"/>
              </a:rPr>
              <a:pPr/>
              <a:t>117</a:t>
            </a:fld>
            <a:endParaRPr lang="tr-TR">
              <a:solidFill>
                <a:prstClr val="black">
                  <a:tint val="75000"/>
                </a:prstClr>
              </a:solidFill>
              <a:latin typeface="Calibri"/>
            </a:endParaRPr>
          </a:p>
        </p:txBody>
      </p:sp>
    </p:spTree>
    <p:extLst>
      <p:ext uri="{BB962C8B-B14F-4D97-AF65-F5344CB8AC3E}">
        <p14:creationId xmlns:p14="http://schemas.microsoft.com/office/powerpoint/2010/main" val="3261111055"/>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981200" y="332657"/>
            <a:ext cx="8229600" cy="5793507"/>
          </a:xfrm>
        </p:spPr>
        <p:txBody>
          <a:bodyPr>
            <a:normAutofit/>
          </a:bodyPr>
          <a:lstStyle/>
          <a:p>
            <a:r>
              <a:rPr lang="tr-TR" b="1" dirty="0" err="1">
                <a:solidFill>
                  <a:srgbClr val="FF0000"/>
                </a:solidFill>
              </a:rPr>
              <a:t>Operasyonel</a:t>
            </a:r>
            <a:r>
              <a:rPr lang="tr-TR" b="1" dirty="0">
                <a:solidFill>
                  <a:srgbClr val="FF0000"/>
                </a:solidFill>
              </a:rPr>
              <a:t> Kiralama</a:t>
            </a:r>
          </a:p>
          <a:p>
            <a:r>
              <a:rPr lang="tr-TR" u="sng" dirty="0">
                <a:solidFill>
                  <a:srgbClr val="00B050"/>
                </a:solidFill>
                <a:hlinkClick r:id="rId2"/>
              </a:rPr>
              <a:t>Araç filosu </a:t>
            </a:r>
            <a:r>
              <a:rPr lang="tr-TR" u="sng" dirty="0" err="1">
                <a:solidFill>
                  <a:srgbClr val="00B050"/>
                </a:solidFill>
                <a:hlinkClick r:id="rId2"/>
              </a:rPr>
              <a:t>kiralalama</a:t>
            </a:r>
            <a:r>
              <a:rPr lang="tr-TR" u="sng" dirty="0">
                <a:solidFill>
                  <a:srgbClr val="00B050"/>
                </a:solidFill>
                <a:hlinkClick r:id="rId2"/>
              </a:rPr>
              <a:t>, inşaat vinç kiralama </a:t>
            </a:r>
            <a:r>
              <a:rPr lang="tr-TR" u="sng" dirty="0" err="1">
                <a:solidFill>
                  <a:srgbClr val="00B050"/>
                </a:solidFill>
                <a:hlinkClick r:id="rId2"/>
              </a:rPr>
              <a:t>operasyonel</a:t>
            </a:r>
            <a:r>
              <a:rPr lang="tr-TR" u="sng" dirty="0">
                <a:solidFill>
                  <a:srgbClr val="00B050"/>
                </a:solidFill>
                <a:hlinkClick r:id="rId2"/>
              </a:rPr>
              <a:t> kiralamaya örnek verilebilir.</a:t>
            </a:r>
          </a:p>
          <a:p>
            <a:endParaRPr lang="tr-TR" sz="2000" u="sng" dirty="0">
              <a:hlinkClick r:id="rId2"/>
            </a:endParaRPr>
          </a:p>
          <a:p>
            <a:r>
              <a:rPr lang="tr-TR" sz="2000" u="sng">
                <a:hlinkClick r:id="rId2"/>
              </a:rPr>
              <a:t>Süre bittiğinde </a:t>
            </a:r>
            <a:r>
              <a:rPr lang="tr-TR" sz="2000" u="sng" dirty="0">
                <a:hlinkClick r:id="rId2"/>
              </a:rPr>
              <a:t>vinç ve araçlar mal sahibine geri </a:t>
            </a:r>
            <a:r>
              <a:rPr lang="tr-TR" sz="2000" u="sng">
                <a:hlinkClick r:id="rId2"/>
              </a:rPr>
              <a:t>iade edilir</a:t>
            </a:r>
            <a:endParaRPr lang="tr-TR" sz="2000" u="sng" dirty="0">
              <a:hlinkClick r:id="rId2"/>
            </a:endParaRPr>
          </a:p>
          <a:p>
            <a:endParaRPr lang="tr-TR" sz="2000" u="sng" dirty="0">
              <a:hlinkClick r:id="rId2"/>
            </a:endParaRPr>
          </a:p>
          <a:p>
            <a:endParaRPr lang="tr-TR" sz="2000" u="sng" dirty="0">
              <a:hlinkClick r:id="rId2"/>
            </a:endParaRPr>
          </a:p>
          <a:p>
            <a:r>
              <a:rPr lang="tr-TR" sz="2000" u="sng" dirty="0">
                <a:hlinkClick r:id="rId2"/>
              </a:rPr>
              <a:t>https://www.burganleasing.com.tr/leasing/leasing-nedir/</a:t>
            </a:r>
            <a:endParaRPr lang="tr-TR" sz="2000" dirty="0"/>
          </a:p>
          <a:p>
            <a:endParaRPr lang="tr-TR" dirty="0"/>
          </a:p>
        </p:txBody>
      </p:sp>
      <p:sp>
        <p:nvSpPr>
          <p:cNvPr id="4" name="Veri Yer Tutucusu 3"/>
          <p:cNvSpPr>
            <a:spLocks noGrp="1"/>
          </p:cNvSpPr>
          <p:nvPr>
            <p:ph type="dt" sz="half" idx="10"/>
          </p:nvPr>
        </p:nvSpPr>
        <p:spPr/>
        <p:txBody>
          <a:bodyPr/>
          <a:lstStyle/>
          <a:p>
            <a:fld id="{DA13134A-50D8-4B63-B3AC-CB061073FD63}" type="datetime1">
              <a:rPr lang="tr-TR">
                <a:solidFill>
                  <a:prstClr val="black">
                    <a:tint val="75000"/>
                  </a:prstClr>
                </a:solidFill>
                <a:latin typeface="Calibri"/>
              </a:rPr>
              <a:pPr/>
              <a:t>5.09.2024</a:t>
            </a:fld>
            <a:endParaRPr lang="tr-TR">
              <a:solidFill>
                <a:prstClr val="black">
                  <a:tint val="75000"/>
                </a:prstClr>
              </a:solidFill>
              <a:latin typeface="Calibri"/>
            </a:endParaRPr>
          </a:p>
        </p:txBody>
      </p:sp>
      <p:sp>
        <p:nvSpPr>
          <p:cNvPr id="5" name="Altbilgi Yer Tutucusu 4"/>
          <p:cNvSpPr>
            <a:spLocks noGrp="1"/>
          </p:cNvSpPr>
          <p:nvPr>
            <p:ph type="ftr" sz="quarter" idx="11"/>
          </p:nvPr>
        </p:nvSpPr>
        <p:spPr/>
        <p:txBody>
          <a:bodyPr/>
          <a:lstStyle/>
          <a:p>
            <a:r>
              <a:rPr lang="tr-TR">
                <a:solidFill>
                  <a:prstClr val="black">
                    <a:tint val="75000"/>
                  </a:prstClr>
                </a:solidFill>
                <a:latin typeface="Calibri"/>
              </a:rPr>
              <a:t>osenses@trabzon.edu.tr</a:t>
            </a:r>
          </a:p>
        </p:txBody>
      </p:sp>
      <p:sp>
        <p:nvSpPr>
          <p:cNvPr id="6" name="Slayt Numarası Yer Tutucusu 5"/>
          <p:cNvSpPr>
            <a:spLocks noGrp="1"/>
          </p:cNvSpPr>
          <p:nvPr>
            <p:ph type="sldNum" sz="quarter" idx="12"/>
          </p:nvPr>
        </p:nvSpPr>
        <p:spPr/>
        <p:txBody>
          <a:bodyPr/>
          <a:lstStyle/>
          <a:p>
            <a:fld id="{06E4CE98-99DB-4B92-BAC7-F160338C3892}" type="slidenum">
              <a:rPr lang="tr-TR">
                <a:solidFill>
                  <a:prstClr val="black">
                    <a:tint val="75000"/>
                  </a:prstClr>
                </a:solidFill>
                <a:latin typeface="Calibri"/>
              </a:rPr>
              <a:pPr/>
              <a:t>118</a:t>
            </a:fld>
            <a:endParaRPr lang="tr-TR">
              <a:solidFill>
                <a:prstClr val="black">
                  <a:tint val="75000"/>
                </a:prstClr>
              </a:solidFill>
              <a:latin typeface="Calibri"/>
            </a:endParaRPr>
          </a:p>
        </p:txBody>
      </p:sp>
    </p:spTree>
    <p:extLst>
      <p:ext uri="{BB962C8B-B14F-4D97-AF65-F5344CB8AC3E}">
        <p14:creationId xmlns:p14="http://schemas.microsoft.com/office/powerpoint/2010/main" val="3892898747"/>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919536" y="476672"/>
            <a:ext cx="8291264" cy="6192688"/>
          </a:xfrm>
        </p:spPr>
        <p:txBody>
          <a:bodyPr>
            <a:normAutofit/>
          </a:bodyPr>
          <a:lstStyle/>
          <a:p>
            <a:pPr algn="ctr"/>
            <a:r>
              <a:rPr lang="tr-TR" sz="3600" b="1" dirty="0">
                <a:solidFill>
                  <a:srgbClr val="FF0000"/>
                </a:solidFill>
              </a:rPr>
              <a:t>7. Bedelsiz İhracat</a:t>
            </a:r>
            <a:r>
              <a:rPr lang="tr-TR" dirty="0"/>
              <a:t>:</a:t>
            </a:r>
          </a:p>
          <a:p>
            <a:r>
              <a:rPr lang="tr-TR" dirty="0"/>
              <a:t> </a:t>
            </a:r>
            <a:r>
              <a:rPr lang="tr-TR" dirty="0">
                <a:solidFill>
                  <a:srgbClr val="00B050"/>
                </a:solidFill>
              </a:rPr>
              <a:t>Karşılığında yurda herhangi bir bedel getirilmeksizin </a:t>
            </a:r>
            <a:r>
              <a:rPr lang="tr-TR" dirty="0"/>
              <a:t>yurt dışına mal gönderilmesine Bedelsiz İhracat denilmektedir.</a:t>
            </a:r>
          </a:p>
          <a:p>
            <a:r>
              <a:rPr lang="tr-TR" dirty="0"/>
              <a:t> daha çok yardım, hibe vb. sebeplerden dolayı yapılmaktadır.</a:t>
            </a:r>
          </a:p>
        </p:txBody>
      </p:sp>
      <p:sp>
        <p:nvSpPr>
          <p:cNvPr id="2" name="Veri Yer Tutucusu 1"/>
          <p:cNvSpPr>
            <a:spLocks noGrp="1"/>
          </p:cNvSpPr>
          <p:nvPr>
            <p:ph type="dt" sz="half" idx="10"/>
          </p:nvPr>
        </p:nvSpPr>
        <p:spPr/>
        <p:txBody>
          <a:bodyPr/>
          <a:lstStyle/>
          <a:p>
            <a:fld id="{2298E249-9DE0-48B4-B0C6-7D018DD1E86A}" type="datetime1">
              <a:rPr lang="tr-TR">
                <a:solidFill>
                  <a:prstClr val="black">
                    <a:tint val="75000"/>
                  </a:prstClr>
                </a:solidFill>
                <a:latin typeface="Calibri"/>
              </a:rPr>
              <a:pPr/>
              <a:t>5.09.2024</a:t>
            </a:fld>
            <a:endParaRPr lang="tr-TR">
              <a:solidFill>
                <a:prstClr val="black">
                  <a:tint val="75000"/>
                </a:prstClr>
              </a:solidFill>
              <a:latin typeface="Calibri"/>
            </a:endParaRPr>
          </a:p>
        </p:txBody>
      </p:sp>
      <p:sp>
        <p:nvSpPr>
          <p:cNvPr id="4" name="Altbilgi Yer Tutucusu 3"/>
          <p:cNvSpPr>
            <a:spLocks noGrp="1"/>
          </p:cNvSpPr>
          <p:nvPr>
            <p:ph type="ftr" sz="quarter" idx="11"/>
          </p:nvPr>
        </p:nvSpPr>
        <p:spPr/>
        <p:txBody>
          <a:bodyPr/>
          <a:lstStyle/>
          <a:p>
            <a:r>
              <a:rPr lang="tr-TR">
                <a:solidFill>
                  <a:prstClr val="black">
                    <a:tint val="75000"/>
                  </a:prstClr>
                </a:solidFill>
                <a:latin typeface="Calibri"/>
              </a:rPr>
              <a:t>osenses@trabzon.edu.tr</a:t>
            </a:r>
          </a:p>
        </p:txBody>
      </p:sp>
      <p:sp>
        <p:nvSpPr>
          <p:cNvPr id="5" name="Slayt Numarası Yer Tutucusu 4"/>
          <p:cNvSpPr>
            <a:spLocks noGrp="1"/>
          </p:cNvSpPr>
          <p:nvPr>
            <p:ph type="sldNum" sz="quarter" idx="12"/>
          </p:nvPr>
        </p:nvSpPr>
        <p:spPr/>
        <p:txBody>
          <a:bodyPr/>
          <a:lstStyle/>
          <a:p>
            <a:fld id="{06E4CE98-99DB-4B92-BAC7-F160338C3892}" type="slidenum">
              <a:rPr lang="tr-TR">
                <a:solidFill>
                  <a:prstClr val="black">
                    <a:tint val="75000"/>
                  </a:prstClr>
                </a:solidFill>
                <a:latin typeface="Calibri"/>
              </a:rPr>
              <a:pPr/>
              <a:t>119</a:t>
            </a:fld>
            <a:endParaRPr lang="tr-TR">
              <a:solidFill>
                <a:prstClr val="black">
                  <a:tint val="75000"/>
                </a:prstClr>
              </a:solidFill>
              <a:latin typeface="Calibri"/>
            </a:endParaRPr>
          </a:p>
        </p:txBody>
      </p:sp>
    </p:spTree>
    <p:extLst>
      <p:ext uri="{BB962C8B-B14F-4D97-AF65-F5344CB8AC3E}">
        <p14:creationId xmlns:p14="http://schemas.microsoft.com/office/powerpoint/2010/main" val="15874087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631505" y="260649"/>
            <a:ext cx="9036496" cy="5865515"/>
          </a:xfrm>
        </p:spPr>
        <p:txBody>
          <a:bodyPr>
            <a:normAutofit lnSpcReduction="10000"/>
          </a:bodyPr>
          <a:lstStyle/>
          <a:p>
            <a:r>
              <a:rPr lang="tr-TR" spc="300" dirty="0">
                <a:solidFill>
                  <a:srgbClr val="7030A0"/>
                </a:solidFill>
                <a:effectLst>
                  <a:outerShdw blurRad="38100" dist="38100" dir="2700000" algn="tl">
                    <a:srgbClr val="000000">
                      <a:alpha val="43137"/>
                    </a:srgbClr>
                  </a:outerShdw>
                </a:effectLst>
              </a:rPr>
              <a:t>3.mevzuatta ve belgelerde farklılık;</a:t>
            </a:r>
          </a:p>
          <a:p>
            <a:pPr marL="0" indent="0">
              <a:buNone/>
            </a:pPr>
            <a:r>
              <a:rPr lang="tr-TR" dirty="0"/>
              <a:t>Her ne kadar dış ticarette uyulması gereken kurallar </a:t>
            </a:r>
            <a:r>
              <a:rPr lang="tr-TR" dirty="0" err="1"/>
              <a:t>u.a</a:t>
            </a:r>
            <a:r>
              <a:rPr lang="tr-TR" dirty="0"/>
              <a:t>. Kurumlar tarafından belirlense de; bazı durumlarda ülkelerin benimsedikleri ekonomi politikaları çerçevesinde dış ticaret işlemleri ve mevzuatında düzenlemelere gittikleri görülmekte.</a:t>
            </a:r>
          </a:p>
          <a:p>
            <a:pPr marL="0" indent="0">
              <a:buNone/>
            </a:pPr>
            <a:r>
              <a:rPr lang="tr-TR" dirty="0"/>
              <a:t>Bu yönüyle de iç-dış ticaret farklılığı belirginleşebilmektedir.</a:t>
            </a:r>
          </a:p>
          <a:p>
            <a:pPr marL="0" indent="0">
              <a:buNone/>
            </a:pPr>
            <a:r>
              <a:rPr lang="tr-TR" dirty="0"/>
              <a:t>Ayrıca bazı ülkeler için dış ticarette hazırlanması gereken </a:t>
            </a:r>
            <a:r>
              <a:rPr lang="tr-TR" dirty="0">
                <a:solidFill>
                  <a:srgbClr val="00B050"/>
                </a:solidFill>
              </a:rPr>
              <a:t>standart belgeler dışında, </a:t>
            </a:r>
            <a:r>
              <a:rPr lang="tr-TR" b="1" u="sng" dirty="0">
                <a:solidFill>
                  <a:srgbClr val="00B050"/>
                </a:solidFill>
              </a:rPr>
              <a:t>özellikli belgeler </a:t>
            </a:r>
            <a:r>
              <a:rPr lang="tr-TR" dirty="0">
                <a:solidFill>
                  <a:srgbClr val="00B050"/>
                </a:solidFill>
              </a:rPr>
              <a:t>de </a:t>
            </a:r>
            <a:r>
              <a:rPr lang="tr-TR" dirty="0"/>
              <a:t>istenebilmektedir.[(helal belgesi, </a:t>
            </a:r>
            <a:r>
              <a:rPr lang="tr-TR" dirty="0" err="1"/>
              <a:t>koşer</a:t>
            </a:r>
            <a:r>
              <a:rPr lang="tr-TR" sz="1500" dirty="0"/>
              <a:t>(</a:t>
            </a:r>
            <a:r>
              <a:rPr lang="tr-TR" sz="1500" dirty="0" err="1"/>
              <a:t>Kosher</a:t>
            </a:r>
            <a:r>
              <a:rPr lang="tr-TR" sz="1500" dirty="0"/>
              <a:t> belgesi </a:t>
            </a:r>
            <a:r>
              <a:rPr lang="tr-TR" sz="1500" dirty="0" err="1"/>
              <a:t>musevi</a:t>
            </a:r>
            <a:r>
              <a:rPr lang="tr-TR" sz="1500" dirty="0"/>
              <a:t> inancına uygun olarak üretilmiş ürünleri tescilleyen  bir belgedir)</a:t>
            </a:r>
            <a:r>
              <a:rPr lang="tr-TR" dirty="0"/>
              <a:t> sertifikası </a:t>
            </a:r>
            <a:r>
              <a:rPr lang="tr-TR" dirty="0" err="1"/>
              <a:t>vb</a:t>
            </a:r>
            <a:r>
              <a:rPr lang="tr-TR" dirty="0"/>
              <a:t>).</a:t>
            </a:r>
          </a:p>
        </p:txBody>
      </p:sp>
      <p:sp>
        <p:nvSpPr>
          <p:cNvPr id="2" name="Veri Yer Tutucusu 1"/>
          <p:cNvSpPr>
            <a:spLocks noGrp="1"/>
          </p:cNvSpPr>
          <p:nvPr>
            <p:ph type="dt" sz="half" idx="10"/>
          </p:nvPr>
        </p:nvSpPr>
        <p:spPr/>
        <p:txBody>
          <a:bodyPr/>
          <a:lstStyle/>
          <a:p>
            <a:fld id="{3FCBE583-CA52-4C2C-8A3E-9B0A4C6E11D0}" type="datetime1">
              <a:rPr lang="tr-TR">
                <a:solidFill>
                  <a:prstClr val="black">
                    <a:tint val="75000"/>
                  </a:prstClr>
                </a:solidFill>
                <a:latin typeface="Calibri"/>
              </a:rPr>
              <a:pPr/>
              <a:t>5.09.2024</a:t>
            </a:fld>
            <a:endParaRPr lang="tr-TR">
              <a:solidFill>
                <a:prstClr val="black">
                  <a:tint val="75000"/>
                </a:prstClr>
              </a:solidFill>
              <a:latin typeface="Calibri"/>
            </a:endParaRPr>
          </a:p>
        </p:txBody>
      </p:sp>
      <p:sp>
        <p:nvSpPr>
          <p:cNvPr id="4" name="Altbilgi Yer Tutucusu 3"/>
          <p:cNvSpPr>
            <a:spLocks noGrp="1"/>
          </p:cNvSpPr>
          <p:nvPr>
            <p:ph type="ftr" sz="quarter" idx="11"/>
          </p:nvPr>
        </p:nvSpPr>
        <p:spPr/>
        <p:txBody>
          <a:bodyPr/>
          <a:lstStyle/>
          <a:p>
            <a:r>
              <a:rPr lang="tr-TR">
                <a:solidFill>
                  <a:prstClr val="black">
                    <a:tint val="75000"/>
                  </a:prstClr>
                </a:solidFill>
                <a:latin typeface="Calibri"/>
              </a:rPr>
              <a:t>osenses@trabzon.edu.tr</a:t>
            </a:r>
          </a:p>
        </p:txBody>
      </p:sp>
      <p:sp>
        <p:nvSpPr>
          <p:cNvPr id="5" name="Slayt Numarası Yer Tutucusu 4"/>
          <p:cNvSpPr>
            <a:spLocks noGrp="1"/>
          </p:cNvSpPr>
          <p:nvPr>
            <p:ph type="sldNum" sz="quarter" idx="12"/>
          </p:nvPr>
        </p:nvSpPr>
        <p:spPr/>
        <p:txBody>
          <a:bodyPr/>
          <a:lstStyle/>
          <a:p>
            <a:fld id="{06E4CE98-99DB-4B92-BAC7-F160338C3892}" type="slidenum">
              <a:rPr lang="tr-TR">
                <a:solidFill>
                  <a:prstClr val="black">
                    <a:tint val="75000"/>
                  </a:prstClr>
                </a:solidFill>
                <a:latin typeface="Calibri"/>
              </a:rPr>
              <a:pPr/>
              <a:t>12</a:t>
            </a:fld>
            <a:endParaRPr lang="tr-TR">
              <a:solidFill>
                <a:prstClr val="black">
                  <a:tint val="75000"/>
                </a:prstClr>
              </a:solidFill>
              <a:latin typeface="Calibri"/>
            </a:endParaRPr>
          </a:p>
        </p:txBody>
      </p:sp>
    </p:spTree>
    <p:extLst>
      <p:ext uri="{BB962C8B-B14F-4D97-AF65-F5344CB8AC3E}">
        <p14:creationId xmlns:p14="http://schemas.microsoft.com/office/powerpoint/2010/main" val="957558942"/>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919536" y="476672"/>
            <a:ext cx="8291264" cy="6192688"/>
          </a:xfrm>
        </p:spPr>
        <p:txBody>
          <a:bodyPr>
            <a:normAutofit/>
          </a:bodyPr>
          <a:lstStyle/>
          <a:p>
            <a:pPr algn="ctr"/>
            <a:r>
              <a:rPr lang="tr-TR" sz="3600" b="1" dirty="0">
                <a:solidFill>
                  <a:srgbClr val="FF0000"/>
                </a:solidFill>
              </a:rPr>
              <a:t>7. Bedelsiz İhracat</a:t>
            </a:r>
            <a:r>
              <a:rPr lang="tr-TR" dirty="0"/>
              <a:t>:</a:t>
            </a:r>
          </a:p>
          <a:p>
            <a:r>
              <a:rPr lang="tr-TR" dirty="0">
                <a:solidFill>
                  <a:srgbClr val="7030A0"/>
                </a:solidFill>
              </a:rPr>
              <a:t>Değeri 10.000 $ aşmayanların bedelsiz ihracat talepleri</a:t>
            </a:r>
            <a:r>
              <a:rPr lang="tr-TR" dirty="0"/>
              <a:t>, </a:t>
            </a:r>
            <a:r>
              <a:rPr lang="tr-TR" dirty="0">
                <a:solidFill>
                  <a:srgbClr val="FF0000"/>
                </a:solidFill>
              </a:rPr>
              <a:t>doğrudan gümrüklere</a:t>
            </a:r>
            <a:r>
              <a:rPr lang="tr-TR" dirty="0"/>
              <a:t>;</a:t>
            </a:r>
          </a:p>
          <a:p>
            <a:r>
              <a:rPr lang="tr-TR" dirty="0"/>
              <a:t> </a:t>
            </a:r>
            <a:r>
              <a:rPr lang="tr-TR" dirty="0">
                <a:solidFill>
                  <a:srgbClr val="7030A0"/>
                </a:solidFill>
              </a:rPr>
              <a:t>değeri 10.000 $ ‘dan fazla olanların bedelsiz ihraç talepleri (25.000 $ kadar) </a:t>
            </a:r>
            <a:r>
              <a:rPr lang="tr-TR" dirty="0">
                <a:solidFill>
                  <a:srgbClr val="FF0000"/>
                </a:solidFill>
              </a:rPr>
              <a:t>İhracatçı Birliklerince sonuçlandırılır.</a:t>
            </a:r>
            <a:r>
              <a:rPr lang="tr-TR" dirty="0"/>
              <a:t> </a:t>
            </a:r>
          </a:p>
          <a:p>
            <a:r>
              <a:rPr lang="tr-TR" dirty="0"/>
              <a:t>25.000 $ üzerindeki talepleri görüşleriyle birlikte Dış Ticaret Müsteşarlığına intikal ettirilir.</a:t>
            </a:r>
          </a:p>
        </p:txBody>
      </p:sp>
      <p:sp>
        <p:nvSpPr>
          <p:cNvPr id="2" name="Veri Yer Tutucusu 1"/>
          <p:cNvSpPr>
            <a:spLocks noGrp="1"/>
          </p:cNvSpPr>
          <p:nvPr>
            <p:ph type="dt" sz="half" idx="10"/>
          </p:nvPr>
        </p:nvSpPr>
        <p:spPr/>
        <p:txBody>
          <a:bodyPr/>
          <a:lstStyle/>
          <a:p>
            <a:fld id="{CD85DC14-15F3-4127-BB46-B88225A41193}" type="datetime1">
              <a:rPr lang="tr-TR">
                <a:solidFill>
                  <a:prstClr val="black">
                    <a:tint val="75000"/>
                  </a:prstClr>
                </a:solidFill>
                <a:latin typeface="Calibri"/>
              </a:rPr>
              <a:pPr/>
              <a:t>5.09.2024</a:t>
            </a:fld>
            <a:endParaRPr lang="tr-TR">
              <a:solidFill>
                <a:prstClr val="black">
                  <a:tint val="75000"/>
                </a:prstClr>
              </a:solidFill>
              <a:latin typeface="Calibri"/>
            </a:endParaRPr>
          </a:p>
        </p:txBody>
      </p:sp>
      <p:sp>
        <p:nvSpPr>
          <p:cNvPr id="4" name="Altbilgi Yer Tutucusu 3"/>
          <p:cNvSpPr>
            <a:spLocks noGrp="1"/>
          </p:cNvSpPr>
          <p:nvPr>
            <p:ph type="ftr" sz="quarter" idx="11"/>
          </p:nvPr>
        </p:nvSpPr>
        <p:spPr/>
        <p:txBody>
          <a:bodyPr/>
          <a:lstStyle/>
          <a:p>
            <a:r>
              <a:rPr lang="tr-TR">
                <a:solidFill>
                  <a:prstClr val="black">
                    <a:tint val="75000"/>
                  </a:prstClr>
                </a:solidFill>
                <a:latin typeface="Calibri"/>
              </a:rPr>
              <a:t>osenses@trabzon.edu.tr</a:t>
            </a:r>
          </a:p>
        </p:txBody>
      </p:sp>
      <p:sp>
        <p:nvSpPr>
          <p:cNvPr id="5" name="Slayt Numarası Yer Tutucusu 4"/>
          <p:cNvSpPr>
            <a:spLocks noGrp="1"/>
          </p:cNvSpPr>
          <p:nvPr>
            <p:ph type="sldNum" sz="quarter" idx="12"/>
          </p:nvPr>
        </p:nvSpPr>
        <p:spPr/>
        <p:txBody>
          <a:bodyPr/>
          <a:lstStyle/>
          <a:p>
            <a:fld id="{06E4CE98-99DB-4B92-BAC7-F160338C3892}" type="slidenum">
              <a:rPr lang="tr-TR">
                <a:solidFill>
                  <a:prstClr val="black">
                    <a:tint val="75000"/>
                  </a:prstClr>
                </a:solidFill>
                <a:latin typeface="Calibri"/>
              </a:rPr>
              <a:pPr/>
              <a:t>120</a:t>
            </a:fld>
            <a:endParaRPr lang="tr-TR">
              <a:solidFill>
                <a:prstClr val="black">
                  <a:tint val="75000"/>
                </a:prstClr>
              </a:solidFill>
              <a:latin typeface="Calibri"/>
            </a:endParaRPr>
          </a:p>
        </p:txBody>
      </p:sp>
    </p:spTree>
    <p:extLst>
      <p:ext uri="{BB962C8B-B14F-4D97-AF65-F5344CB8AC3E}">
        <p14:creationId xmlns:p14="http://schemas.microsoft.com/office/powerpoint/2010/main" val="999939222"/>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703512" y="188641"/>
            <a:ext cx="8507288" cy="5937523"/>
          </a:xfrm>
        </p:spPr>
        <p:txBody>
          <a:bodyPr>
            <a:normAutofit/>
          </a:bodyPr>
          <a:lstStyle/>
          <a:p>
            <a:r>
              <a:rPr lang="tr-TR" b="1" dirty="0">
                <a:solidFill>
                  <a:srgbClr val="FF0000"/>
                </a:solidFill>
              </a:rPr>
              <a:t>8. Özel Takas, Bağlı Muamele, </a:t>
            </a:r>
            <a:r>
              <a:rPr lang="tr-TR" b="1" dirty="0" err="1">
                <a:solidFill>
                  <a:srgbClr val="FF0000"/>
                </a:solidFill>
              </a:rPr>
              <a:t>Off</a:t>
            </a:r>
            <a:r>
              <a:rPr lang="tr-TR" b="1" dirty="0">
                <a:solidFill>
                  <a:srgbClr val="FF0000"/>
                </a:solidFill>
              </a:rPr>
              <a:t>-Set Ve    Kiralama Yoluyla Yapılacak İhracat:</a:t>
            </a:r>
          </a:p>
          <a:p>
            <a:r>
              <a:rPr lang="tr-TR"/>
              <a:t>  Takas</a:t>
            </a:r>
            <a:r>
              <a:rPr lang="tr-TR" dirty="0"/>
              <a:t>, bağlı muamele, </a:t>
            </a:r>
            <a:r>
              <a:rPr lang="tr-TR" dirty="0" err="1"/>
              <a:t>off</a:t>
            </a:r>
            <a:r>
              <a:rPr lang="tr-TR" dirty="0"/>
              <a:t> – set gibi ticaret şekilleri “Karşılıklı Ticaret” olarak adlandırılan ve en genel anlamıyla </a:t>
            </a:r>
            <a:r>
              <a:rPr lang="tr-TR" dirty="0">
                <a:solidFill>
                  <a:srgbClr val="0070C0"/>
                </a:solidFill>
              </a:rPr>
              <a:t>kısmen de olsa ödemenin para yerine malla yapıldığı ticaret kapsamında yer almaktadır. </a:t>
            </a:r>
            <a:r>
              <a:rPr lang="tr-TR" dirty="0"/>
              <a:t>Diğer bir değişle, ihraç edilen malın tümüne veya bir bölümüne karşılık mal alınmaktadır. Bu ticaret şekilleri daha çok finansman zorluklarının yaşandığı ülkelere yönelik </a:t>
            </a:r>
            <a:r>
              <a:rPr lang="tr-TR" dirty="0" err="1"/>
              <a:t>ihracatlarda</a:t>
            </a:r>
            <a:r>
              <a:rPr lang="tr-TR" dirty="0"/>
              <a:t> gündeme gelebilmektedir.</a:t>
            </a:r>
          </a:p>
        </p:txBody>
      </p:sp>
      <p:sp>
        <p:nvSpPr>
          <p:cNvPr id="2" name="Veri Yer Tutucusu 1"/>
          <p:cNvSpPr>
            <a:spLocks noGrp="1"/>
          </p:cNvSpPr>
          <p:nvPr>
            <p:ph type="dt" sz="half" idx="10"/>
          </p:nvPr>
        </p:nvSpPr>
        <p:spPr/>
        <p:txBody>
          <a:bodyPr/>
          <a:lstStyle/>
          <a:p>
            <a:fld id="{5623A840-799B-404F-8AF1-EA04CF5FAA61}" type="datetime1">
              <a:rPr lang="tr-TR">
                <a:solidFill>
                  <a:prstClr val="black">
                    <a:tint val="75000"/>
                  </a:prstClr>
                </a:solidFill>
                <a:latin typeface="Calibri"/>
              </a:rPr>
              <a:pPr/>
              <a:t>5.09.2024</a:t>
            </a:fld>
            <a:endParaRPr lang="tr-TR">
              <a:solidFill>
                <a:prstClr val="black">
                  <a:tint val="75000"/>
                </a:prstClr>
              </a:solidFill>
              <a:latin typeface="Calibri"/>
            </a:endParaRPr>
          </a:p>
        </p:txBody>
      </p:sp>
      <p:sp>
        <p:nvSpPr>
          <p:cNvPr id="4" name="Altbilgi Yer Tutucusu 3"/>
          <p:cNvSpPr>
            <a:spLocks noGrp="1"/>
          </p:cNvSpPr>
          <p:nvPr>
            <p:ph type="ftr" sz="quarter" idx="11"/>
          </p:nvPr>
        </p:nvSpPr>
        <p:spPr/>
        <p:txBody>
          <a:bodyPr/>
          <a:lstStyle/>
          <a:p>
            <a:r>
              <a:rPr lang="tr-TR">
                <a:solidFill>
                  <a:prstClr val="black">
                    <a:tint val="75000"/>
                  </a:prstClr>
                </a:solidFill>
                <a:latin typeface="Calibri"/>
              </a:rPr>
              <a:t>osenses@trabzon.edu.tr</a:t>
            </a:r>
          </a:p>
        </p:txBody>
      </p:sp>
      <p:sp>
        <p:nvSpPr>
          <p:cNvPr id="5" name="Slayt Numarası Yer Tutucusu 4"/>
          <p:cNvSpPr>
            <a:spLocks noGrp="1"/>
          </p:cNvSpPr>
          <p:nvPr>
            <p:ph type="sldNum" sz="quarter" idx="12"/>
          </p:nvPr>
        </p:nvSpPr>
        <p:spPr/>
        <p:txBody>
          <a:bodyPr/>
          <a:lstStyle/>
          <a:p>
            <a:fld id="{06E4CE98-99DB-4B92-BAC7-F160338C3892}" type="slidenum">
              <a:rPr lang="tr-TR">
                <a:solidFill>
                  <a:prstClr val="black">
                    <a:tint val="75000"/>
                  </a:prstClr>
                </a:solidFill>
                <a:latin typeface="Calibri"/>
              </a:rPr>
              <a:pPr/>
              <a:t>121</a:t>
            </a:fld>
            <a:endParaRPr lang="tr-TR">
              <a:solidFill>
                <a:prstClr val="black">
                  <a:tint val="75000"/>
                </a:prstClr>
              </a:solidFill>
              <a:latin typeface="Calibri"/>
            </a:endParaRPr>
          </a:p>
        </p:txBody>
      </p:sp>
    </p:spTree>
    <p:extLst>
      <p:ext uri="{BB962C8B-B14F-4D97-AF65-F5344CB8AC3E}">
        <p14:creationId xmlns:p14="http://schemas.microsoft.com/office/powerpoint/2010/main" val="2904231261"/>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847528" y="620689"/>
            <a:ext cx="8363272" cy="5505475"/>
          </a:xfrm>
        </p:spPr>
        <p:txBody>
          <a:bodyPr/>
          <a:lstStyle/>
          <a:p>
            <a:r>
              <a:rPr lang="tr-TR" sz="3600" b="1" dirty="0">
                <a:solidFill>
                  <a:srgbClr val="FF0000"/>
                </a:solidFill>
              </a:rPr>
              <a:t>9. İthal Edilmiş Malların İhracı</a:t>
            </a:r>
          </a:p>
          <a:p>
            <a:r>
              <a:rPr lang="tr-TR" dirty="0"/>
              <a:t>İthalat rejimi çerçevesinde </a:t>
            </a:r>
            <a:r>
              <a:rPr lang="tr-TR" dirty="0">
                <a:solidFill>
                  <a:srgbClr val="7030A0"/>
                </a:solidFill>
              </a:rPr>
              <a:t>ithal edilmiş veya yurt içinde serbest dolaşım durumunda bulunan yabancı menşeli </a:t>
            </a:r>
            <a:r>
              <a:rPr lang="tr-TR" dirty="0"/>
              <a:t>yeni ve kullanılmış malların ihracı, </a:t>
            </a:r>
            <a:r>
              <a:rPr lang="tr-TR" b="1" u="sng" dirty="0">
                <a:solidFill>
                  <a:srgbClr val="00B050"/>
                </a:solidFill>
              </a:rPr>
              <a:t>İhracat Teşviklerinden Yararlanmamak kaydıyla </a:t>
            </a:r>
            <a:r>
              <a:rPr lang="tr-TR" dirty="0"/>
              <a:t>serbesttir.</a:t>
            </a:r>
          </a:p>
          <a:p>
            <a:r>
              <a:rPr lang="tr-TR" sz="1800" dirty="0"/>
              <a:t>http://www.nevzaterdag.com/ihracat-rehberi/</a:t>
            </a:r>
          </a:p>
        </p:txBody>
      </p:sp>
      <p:sp>
        <p:nvSpPr>
          <p:cNvPr id="2" name="Veri Yer Tutucusu 1"/>
          <p:cNvSpPr>
            <a:spLocks noGrp="1"/>
          </p:cNvSpPr>
          <p:nvPr>
            <p:ph type="dt" sz="half" idx="10"/>
          </p:nvPr>
        </p:nvSpPr>
        <p:spPr/>
        <p:txBody>
          <a:bodyPr/>
          <a:lstStyle/>
          <a:p>
            <a:fld id="{1A46D7BC-50E4-4BDB-BF32-D292BE97E3DC}" type="datetime1">
              <a:rPr lang="tr-TR">
                <a:solidFill>
                  <a:prstClr val="black">
                    <a:tint val="75000"/>
                  </a:prstClr>
                </a:solidFill>
                <a:latin typeface="Calibri"/>
              </a:rPr>
              <a:pPr/>
              <a:t>5.09.2024</a:t>
            </a:fld>
            <a:endParaRPr lang="tr-TR">
              <a:solidFill>
                <a:prstClr val="black">
                  <a:tint val="75000"/>
                </a:prstClr>
              </a:solidFill>
              <a:latin typeface="Calibri"/>
            </a:endParaRPr>
          </a:p>
        </p:txBody>
      </p:sp>
      <p:sp>
        <p:nvSpPr>
          <p:cNvPr id="4" name="Altbilgi Yer Tutucusu 3"/>
          <p:cNvSpPr>
            <a:spLocks noGrp="1"/>
          </p:cNvSpPr>
          <p:nvPr>
            <p:ph type="ftr" sz="quarter" idx="11"/>
          </p:nvPr>
        </p:nvSpPr>
        <p:spPr/>
        <p:txBody>
          <a:bodyPr/>
          <a:lstStyle/>
          <a:p>
            <a:r>
              <a:rPr lang="tr-TR">
                <a:solidFill>
                  <a:prstClr val="black">
                    <a:tint val="75000"/>
                  </a:prstClr>
                </a:solidFill>
                <a:latin typeface="Calibri"/>
              </a:rPr>
              <a:t>osenses@trabzon.edu.tr</a:t>
            </a:r>
          </a:p>
        </p:txBody>
      </p:sp>
      <p:sp>
        <p:nvSpPr>
          <p:cNvPr id="5" name="Slayt Numarası Yer Tutucusu 4"/>
          <p:cNvSpPr>
            <a:spLocks noGrp="1"/>
          </p:cNvSpPr>
          <p:nvPr>
            <p:ph type="sldNum" sz="quarter" idx="12"/>
          </p:nvPr>
        </p:nvSpPr>
        <p:spPr/>
        <p:txBody>
          <a:bodyPr/>
          <a:lstStyle/>
          <a:p>
            <a:fld id="{06E4CE98-99DB-4B92-BAC7-F160338C3892}" type="slidenum">
              <a:rPr lang="tr-TR">
                <a:solidFill>
                  <a:prstClr val="black">
                    <a:tint val="75000"/>
                  </a:prstClr>
                </a:solidFill>
                <a:latin typeface="Calibri"/>
              </a:rPr>
              <a:pPr/>
              <a:t>122</a:t>
            </a:fld>
            <a:endParaRPr lang="tr-TR">
              <a:solidFill>
                <a:prstClr val="black">
                  <a:tint val="75000"/>
                </a:prstClr>
              </a:solidFill>
              <a:latin typeface="Calibri"/>
            </a:endParaRPr>
          </a:p>
        </p:txBody>
      </p:sp>
    </p:spTree>
    <p:extLst>
      <p:ext uri="{BB962C8B-B14F-4D97-AF65-F5344CB8AC3E}">
        <p14:creationId xmlns:p14="http://schemas.microsoft.com/office/powerpoint/2010/main" val="2584518"/>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algn="ctr"/>
            <a:r>
              <a:rPr lang="tr-TR" sz="3600" b="1" dirty="0">
                <a:solidFill>
                  <a:srgbClr val="FF0000"/>
                </a:solidFill>
              </a:rPr>
              <a:t>10. Ön izne bağlı ihracat</a:t>
            </a:r>
            <a:r>
              <a:rPr lang="tr-TR" dirty="0"/>
              <a:t>:</a:t>
            </a:r>
          </a:p>
          <a:p>
            <a:r>
              <a:rPr lang="tr-TR" dirty="0"/>
              <a:t>İhracat işleminin başlaması için ihracatçıların, İhracatçı Birlikleri Genel Sekreterliğine onaylattıkları gümrük beyannamesi ile ihracatın yapılacağı gümrük idaresine başvurmaları gerekir.</a:t>
            </a:r>
          </a:p>
          <a:p>
            <a:r>
              <a:rPr lang="tr-TR" dirty="0"/>
              <a:t>Ancak bazı malların ihracatı belirli kurumların iznine tabidir.</a:t>
            </a:r>
          </a:p>
        </p:txBody>
      </p:sp>
      <p:sp>
        <p:nvSpPr>
          <p:cNvPr id="2" name="Veri Yer Tutucusu 1"/>
          <p:cNvSpPr>
            <a:spLocks noGrp="1"/>
          </p:cNvSpPr>
          <p:nvPr>
            <p:ph type="dt" sz="half" idx="10"/>
          </p:nvPr>
        </p:nvSpPr>
        <p:spPr/>
        <p:txBody>
          <a:bodyPr/>
          <a:lstStyle/>
          <a:p>
            <a:fld id="{230DC570-7AF5-4C48-AE93-DB0C9DBC439F}" type="datetime1">
              <a:rPr lang="tr-TR">
                <a:solidFill>
                  <a:prstClr val="black">
                    <a:tint val="75000"/>
                  </a:prstClr>
                </a:solidFill>
                <a:latin typeface="Calibri"/>
              </a:rPr>
              <a:pPr/>
              <a:t>5.09.2024</a:t>
            </a:fld>
            <a:endParaRPr lang="tr-TR">
              <a:solidFill>
                <a:prstClr val="black">
                  <a:tint val="75000"/>
                </a:prstClr>
              </a:solidFill>
              <a:latin typeface="Calibri"/>
            </a:endParaRPr>
          </a:p>
        </p:txBody>
      </p:sp>
      <p:sp>
        <p:nvSpPr>
          <p:cNvPr id="4" name="Altbilgi Yer Tutucusu 3"/>
          <p:cNvSpPr>
            <a:spLocks noGrp="1"/>
          </p:cNvSpPr>
          <p:nvPr>
            <p:ph type="ftr" sz="quarter" idx="11"/>
          </p:nvPr>
        </p:nvSpPr>
        <p:spPr/>
        <p:txBody>
          <a:bodyPr/>
          <a:lstStyle/>
          <a:p>
            <a:r>
              <a:rPr lang="tr-TR">
                <a:solidFill>
                  <a:prstClr val="black">
                    <a:tint val="75000"/>
                  </a:prstClr>
                </a:solidFill>
                <a:latin typeface="Calibri"/>
              </a:rPr>
              <a:t>osenses@trabzon.edu.tr</a:t>
            </a:r>
          </a:p>
        </p:txBody>
      </p:sp>
      <p:sp>
        <p:nvSpPr>
          <p:cNvPr id="5" name="Slayt Numarası Yer Tutucusu 4"/>
          <p:cNvSpPr>
            <a:spLocks noGrp="1"/>
          </p:cNvSpPr>
          <p:nvPr>
            <p:ph type="sldNum" sz="quarter" idx="12"/>
          </p:nvPr>
        </p:nvSpPr>
        <p:spPr/>
        <p:txBody>
          <a:bodyPr/>
          <a:lstStyle/>
          <a:p>
            <a:fld id="{06E4CE98-99DB-4B92-BAC7-F160338C3892}" type="slidenum">
              <a:rPr lang="tr-TR">
                <a:solidFill>
                  <a:prstClr val="black">
                    <a:tint val="75000"/>
                  </a:prstClr>
                </a:solidFill>
                <a:latin typeface="Calibri"/>
              </a:rPr>
              <a:pPr/>
              <a:t>123</a:t>
            </a:fld>
            <a:endParaRPr lang="tr-TR">
              <a:solidFill>
                <a:prstClr val="black">
                  <a:tint val="75000"/>
                </a:prstClr>
              </a:solidFill>
              <a:latin typeface="Calibri"/>
            </a:endParaRPr>
          </a:p>
        </p:txBody>
      </p:sp>
    </p:spTree>
    <p:extLst>
      <p:ext uri="{BB962C8B-B14F-4D97-AF65-F5344CB8AC3E}">
        <p14:creationId xmlns:p14="http://schemas.microsoft.com/office/powerpoint/2010/main" val="1411023866"/>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br>
              <a:rPr lang="tr-TR" sz="4900" dirty="0">
                <a:solidFill>
                  <a:srgbClr val="FF0000"/>
                </a:solidFill>
              </a:rPr>
            </a:br>
            <a:r>
              <a:rPr lang="tr-TR" sz="4900" dirty="0">
                <a:solidFill>
                  <a:srgbClr val="FF0000"/>
                </a:solidFill>
              </a:rPr>
              <a:t>11.Serbest Bölgelere İhracat </a:t>
            </a:r>
            <a:br>
              <a:rPr lang="tr-TR" sz="4900" dirty="0">
                <a:solidFill>
                  <a:srgbClr val="FF0000"/>
                </a:solidFill>
              </a:rPr>
            </a:br>
            <a:endParaRPr lang="tr-TR" dirty="0">
              <a:solidFill>
                <a:srgbClr val="FF0000"/>
              </a:solidFill>
            </a:endParaRPr>
          </a:p>
        </p:txBody>
      </p:sp>
      <p:sp>
        <p:nvSpPr>
          <p:cNvPr id="3" name="İçerik Yer Tutucusu 2"/>
          <p:cNvSpPr>
            <a:spLocks noGrp="1"/>
          </p:cNvSpPr>
          <p:nvPr>
            <p:ph idx="1"/>
          </p:nvPr>
        </p:nvSpPr>
        <p:spPr/>
        <p:txBody>
          <a:bodyPr/>
          <a:lstStyle/>
          <a:p>
            <a:endParaRPr lang="tr-TR" dirty="0"/>
          </a:p>
          <a:p>
            <a:r>
              <a:rPr lang="tr-TR" dirty="0"/>
              <a:t>Serbest Bölgeler gümrük hattı dışında sayılırlar. Serbest bölge ile Türkiye’nin diğer yerleri arasında yapılacak ticaret, dış ticaret rejimine tabi olup, serbest bölgelere yapılacak ihracat, ihracat mevzuatı hükümlerine tabidir. </a:t>
            </a:r>
          </a:p>
        </p:txBody>
      </p:sp>
      <p:sp>
        <p:nvSpPr>
          <p:cNvPr id="4" name="Veri Yer Tutucusu 3"/>
          <p:cNvSpPr>
            <a:spLocks noGrp="1"/>
          </p:cNvSpPr>
          <p:nvPr>
            <p:ph type="dt" sz="half" idx="10"/>
          </p:nvPr>
        </p:nvSpPr>
        <p:spPr/>
        <p:txBody>
          <a:bodyPr/>
          <a:lstStyle/>
          <a:p>
            <a:fld id="{0374B1C5-7172-4E38-BED1-6736AA138BCA}" type="datetime1">
              <a:rPr lang="tr-TR">
                <a:solidFill>
                  <a:prstClr val="black">
                    <a:tint val="75000"/>
                  </a:prstClr>
                </a:solidFill>
                <a:latin typeface="Calibri"/>
              </a:rPr>
              <a:pPr/>
              <a:t>5.09.2024</a:t>
            </a:fld>
            <a:endParaRPr lang="tr-TR">
              <a:solidFill>
                <a:prstClr val="black">
                  <a:tint val="75000"/>
                </a:prstClr>
              </a:solidFill>
              <a:latin typeface="Calibri"/>
            </a:endParaRPr>
          </a:p>
        </p:txBody>
      </p:sp>
      <p:sp>
        <p:nvSpPr>
          <p:cNvPr id="5" name="Altbilgi Yer Tutucusu 4"/>
          <p:cNvSpPr>
            <a:spLocks noGrp="1"/>
          </p:cNvSpPr>
          <p:nvPr>
            <p:ph type="ftr" sz="quarter" idx="11"/>
          </p:nvPr>
        </p:nvSpPr>
        <p:spPr/>
        <p:txBody>
          <a:bodyPr/>
          <a:lstStyle/>
          <a:p>
            <a:r>
              <a:rPr lang="tr-TR">
                <a:solidFill>
                  <a:prstClr val="black">
                    <a:tint val="75000"/>
                  </a:prstClr>
                </a:solidFill>
                <a:latin typeface="Calibri"/>
              </a:rPr>
              <a:t>osenses@trabzon.edu.tr</a:t>
            </a:r>
          </a:p>
        </p:txBody>
      </p:sp>
      <p:sp>
        <p:nvSpPr>
          <p:cNvPr id="6" name="Slayt Numarası Yer Tutucusu 5"/>
          <p:cNvSpPr>
            <a:spLocks noGrp="1"/>
          </p:cNvSpPr>
          <p:nvPr>
            <p:ph type="sldNum" sz="quarter" idx="12"/>
          </p:nvPr>
        </p:nvSpPr>
        <p:spPr/>
        <p:txBody>
          <a:bodyPr/>
          <a:lstStyle/>
          <a:p>
            <a:fld id="{06E4CE98-99DB-4B92-BAC7-F160338C3892}" type="slidenum">
              <a:rPr lang="tr-TR">
                <a:solidFill>
                  <a:prstClr val="black">
                    <a:tint val="75000"/>
                  </a:prstClr>
                </a:solidFill>
                <a:latin typeface="Calibri"/>
              </a:rPr>
              <a:pPr/>
              <a:t>124</a:t>
            </a:fld>
            <a:endParaRPr lang="tr-TR">
              <a:solidFill>
                <a:prstClr val="black">
                  <a:tint val="75000"/>
                </a:prstClr>
              </a:solidFill>
              <a:latin typeface="Calibri"/>
            </a:endParaRPr>
          </a:p>
        </p:txBody>
      </p:sp>
    </p:spTree>
    <p:extLst>
      <p:ext uri="{BB962C8B-B14F-4D97-AF65-F5344CB8AC3E}">
        <p14:creationId xmlns:p14="http://schemas.microsoft.com/office/powerpoint/2010/main" val="2349926828"/>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775520" y="274638"/>
            <a:ext cx="8712968" cy="1143000"/>
          </a:xfrm>
        </p:spPr>
        <p:txBody>
          <a:bodyPr>
            <a:normAutofit fontScale="90000"/>
          </a:bodyPr>
          <a:lstStyle/>
          <a:p>
            <a:br>
              <a:rPr lang="tr-TR" dirty="0">
                <a:solidFill>
                  <a:srgbClr val="FF0000"/>
                </a:solidFill>
                <a:latin typeface="GillSansLight"/>
              </a:rPr>
            </a:br>
            <a:r>
              <a:rPr lang="tr-TR" dirty="0">
                <a:solidFill>
                  <a:srgbClr val="FF0000"/>
                </a:solidFill>
                <a:latin typeface="GillSansLight"/>
              </a:rPr>
              <a:t>12.Sınır Ticareti Kapsamında Yapılan İhracat </a:t>
            </a:r>
            <a:br>
              <a:rPr lang="tr-TR" dirty="0">
                <a:solidFill>
                  <a:srgbClr val="FF0000"/>
                </a:solidFill>
                <a:latin typeface="GillSansLight"/>
              </a:rPr>
            </a:br>
            <a:endParaRPr lang="tr-TR" dirty="0">
              <a:solidFill>
                <a:srgbClr val="FF0000"/>
              </a:solidFill>
            </a:endParaRPr>
          </a:p>
        </p:txBody>
      </p:sp>
      <p:sp>
        <p:nvSpPr>
          <p:cNvPr id="3" name="İçerik Yer Tutucusu 2"/>
          <p:cNvSpPr>
            <a:spLocks noGrp="1"/>
          </p:cNvSpPr>
          <p:nvPr>
            <p:ph idx="1"/>
          </p:nvPr>
        </p:nvSpPr>
        <p:spPr>
          <a:xfrm>
            <a:off x="1775520" y="1417638"/>
            <a:ext cx="8712968" cy="4938712"/>
          </a:xfrm>
        </p:spPr>
        <p:txBody>
          <a:bodyPr>
            <a:normAutofit/>
          </a:bodyPr>
          <a:lstStyle/>
          <a:p>
            <a:r>
              <a:rPr lang="tr-TR" dirty="0">
                <a:solidFill>
                  <a:srgbClr val="000000"/>
                </a:solidFill>
                <a:latin typeface="GillSansLight"/>
              </a:rPr>
              <a:t>Sınır Ticaret Merkezi (STM), </a:t>
            </a:r>
            <a:r>
              <a:rPr lang="tr-TR" dirty="0">
                <a:solidFill>
                  <a:srgbClr val="00B050"/>
                </a:solidFill>
                <a:latin typeface="GillSansLight"/>
              </a:rPr>
              <a:t>özellikle Doğu Anadolu ve Güneydoğu Anadolu bölgelerimizi kapsar.</a:t>
            </a:r>
          </a:p>
          <a:p>
            <a:r>
              <a:rPr lang="tr-TR" dirty="0">
                <a:solidFill>
                  <a:srgbClr val="000000"/>
                </a:solidFill>
                <a:latin typeface="GillSansLight"/>
              </a:rPr>
              <a:t> Bu bölgelerdeki ticari faaliyetlerin hızlandırılması ve </a:t>
            </a:r>
            <a:r>
              <a:rPr lang="tr-TR" dirty="0">
                <a:solidFill>
                  <a:srgbClr val="7030A0"/>
                </a:solidFill>
                <a:latin typeface="GillSansLight"/>
              </a:rPr>
              <a:t>bölgedeki esnafın komşu ülkelere ticaret merkezleri vasıtasıyla ticaret yapması</a:t>
            </a:r>
            <a:r>
              <a:rPr lang="tr-TR" dirty="0">
                <a:solidFill>
                  <a:srgbClr val="000000"/>
                </a:solidFill>
                <a:latin typeface="GillSansLight"/>
              </a:rPr>
              <a:t> amaçlanmaktadır. </a:t>
            </a:r>
          </a:p>
          <a:p>
            <a:r>
              <a:rPr lang="tr-TR" dirty="0">
                <a:solidFill>
                  <a:srgbClr val="000000"/>
                </a:solidFill>
                <a:latin typeface="GillSansLight"/>
              </a:rPr>
              <a:t>. </a:t>
            </a:r>
            <a:endParaRPr lang="tr-TR" dirty="0"/>
          </a:p>
        </p:txBody>
      </p:sp>
      <p:sp>
        <p:nvSpPr>
          <p:cNvPr id="4" name="Veri Yer Tutucusu 3"/>
          <p:cNvSpPr>
            <a:spLocks noGrp="1"/>
          </p:cNvSpPr>
          <p:nvPr>
            <p:ph type="dt" sz="half" idx="10"/>
          </p:nvPr>
        </p:nvSpPr>
        <p:spPr/>
        <p:txBody>
          <a:bodyPr/>
          <a:lstStyle/>
          <a:p>
            <a:fld id="{A5FCE742-72B7-43C8-97EA-5867F5AB895F}" type="datetime1">
              <a:rPr lang="tr-TR">
                <a:solidFill>
                  <a:prstClr val="black">
                    <a:tint val="75000"/>
                  </a:prstClr>
                </a:solidFill>
                <a:latin typeface="Calibri"/>
              </a:rPr>
              <a:pPr/>
              <a:t>5.09.2024</a:t>
            </a:fld>
            <a:endParaRPr lang="tr-TR">
              <a:solidFill>
                <a:prstClr val="black">
                  <a:tint val="75000"/>
                </a:prstClr>
              </a:solidFill>
              <a:latin typeface="Calibri"/>
            </a:endParaRPr>
          </a:p>
        </p:txBody>
      </p:sp>
      <p:sp>
        <p:nvSpPr>
          <p:cNvPr id="5" name="Altbilgi Yer Tutucusu 4"/>
          <p:cNvSpPr>
            <a:spLocks noGrp="1"/>
          </p:cNvSpPr>
          <p:nvPr>
            <p:ph type="ftr" sz="quarter" idx="11"/>
          </p:nvPr>
        </p:nvSpPr>
        <p:spPr/>
        <p:txBody>
          <a:bodyPr/>
          <a:lstStyle/>
          <a:p>
            <a:r>
              <a:rPr lang="tr-TR">
                <a:solidFill>
                  <a:prstClr val="black">
                    <a:tint val="75000"/>
                  </a:prstClr>
                </a:solidFill>
                <a:latin typeface="Calibri"/>
              </a:rPr>
              <a:t>osenses@trabzon.edu.tr</a:t>
            </a:r>
          </a:p>
        </p:txBody>
      </p:sp>
      <p:sp>
        <p:nvSpPr>
          <p:cNvPr id="6" name="Slayt Numarası Yer Tutucusu 5"/>
          <p:cNvSpPr>
            <a:spLocks noGrp="1"/>
          </p:cNvSpPr>
          <p:nvPr>
            <p:ph type="sldNum" sz="quarter" idx="12"/>
          </p:nvPr>
        </p:nvSpPr>
        <p:spPr/>
        <p:txBody>
          <a:bodyPr/>
          <a:lstStyle/>
          <a:p>
            <a:fld id="{06E4CE98-99DB-4B92-BAC7-F160338C3892}" type="slidenum">
              <a:rPr lang="tr-TR">
                <a:solidFill>
                  <a:prstClr val="black">
                    <a:tint val="75000"/>
                  </a:prstClr>
                </a:solidFill>
                <a:latin typeface="Calibri"/>
              </a:rPr>
              <a:pPr/>
              <a:t>125</a:t>
            </a:fld>
            <a:endParaRPr lang="tr-TR">
              <a:solidFill>
                <a:prstClr val="black">
                  <a:tint val="75000"/>
                </a:prstClr>
              </a:solidFill>
              <a:latin typeface="Calibri"/>
            </a:endParaRPr>
          </a:p>
        </p:txBody>
      </p:sp>
    </p:spTree>
    <p:extLst>
      <p:ext uri="{BB962C8B-B14F-4D97-AF65-F5344CB8AC3E}">
        <p14:creationId xmlns:p14="http://schemas.microsoft.com/office/powerpoint/2010/main" val="254084475"/>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775520" y="274638"/>
            <a:ext cx="8712968" cy="1143000"/>
          </a:xfrm>
        </p:spPr>
        <p:txBody>
          <a:bodyPr>
            <a:normAutofit fontScale="90000"/>
          </a:bodyPr>
          <a:lstStyle/>
          <a:p>
            <a:br>
              <a:rPr lang="tr-TR" dirty="0">
                <a:solidFill>
                  <a:srgbClr val="FF0000"/>
                </a:solidFill>
                <a:latin typeface="GillSansLight"/>
              </a:rPr>
            </a:br>
            <a:r>
              <a:rPr lang="tr-TR" dirty="0">
                <a:solidFill>
                  <a:srgbClr val="FF0000"/>
                </a:solidFill>
                <a:latin typeface="GillSansLight"/>
              </a:rPr>
              <a:t>12.Sınır Ticareti Kapsamında Yapılan İhracat </a:t>
            </a:r>
            <a:br>
              <a:rPr lang="tr-TR" dirty="0">
                <a:solidFill>
                  <a:srgbClr val="FF0000"/>
                </a:solidFill>
                <a:latin typeface="GillSansLight"/>
              </a:rPr>
            </a:br>
            <a:endParaRPr lang="tr-TR" dirty="0">
              <a:solidFill>
                <a:srgbClr val="FF0000"/>
              </a:solidFill>
            </a:endParaRPr>
          </a:p>
        </p:txBody>
      </p:sp>
      <p:sp>
        <p:nvSpPr>
          <p:cNvPr id="3" name="İçerik Yer Tutucusu 2"/>
          <p:cNvSpPr>
            <a:spLocks noGrp="1"/>
          </p:cNvSpPr>
          <p:nvPr>
            <p:ph idx="1"/>
          </p:nvPr>
        </p:nvSpPr>
        <p:spPr>
          <a:xfrm>
            <a:off x="1631504" y="1600200"/>
            <a:ext cx="8856984" cy="4756150"/>
          </a:xfrm>
        </p:spPr>
        <p:txBody>
          <a:bodyPr>
            <a:normAutofit/>
          </a:bodyPr>
          <a:lstStyle/>
          <a:p>
            <a:endParaRPr lang="tr-TR" sz="3600" dirty="0">
              <a:solidFill>
                <a:srgbClr val="000000"/>
              </a:solidFill>
              <a:latin typeface="GillSansLight"/>
            </a:endParaRPr>
          </a:p>
          <a:p>
            <a:r>
              <a:rPr lang="tr-TR" dirty="0">
                <a:solidFill>
                  <a:srgbClr val="000000"/>
                </a:solidFill>
                <a:latin typeface="GillSansLight"/>
              </a:rPr>
              <a:t>Sınır ticareti yapılabilecek illerden birinde bulunan firma, ilgili valiliğe başvuru yapması gerekmektedir. Başvuru kabul edilirse firmaya </a:t>
            </a:r>
            <a:r>
              <a:rPr lang="tr-TR" b="1" dirty="0">
                <a:solidFill>
                  <a:srgbClr val="7030A0"/>
                </a:solidFill>
                <a:latin typeface="GillSansLight"/>
              </a:rPr>
              <a:t>Sınır Ticaret Belgesi </a:t>
            </a:r>
            <a:r>
              <a:rPr lang="tr-TR" dirty="0">
                <a:solidFill>
                  <a:srgbClr val="000000"/>
                </a:solidFill>
                <a:latin typeface="GillSansLight"/>
              </a:rPr>
              <a:t>verilir. </a:t>
            </a:r>
          </a:p>
          <a:p>
            <a:r>
              <a:rPr lang="tr-TR" dirty="0">
                <a:solidFill>
                  <a:srgbClr val="00B050"/>
                </a:solidFill>
                <a:latin typeface="GillSansLight"/>
              </a:rPr>
              <a:t>Sınır Ticareti kapsamında yapılan ithalat, ithalattaki tüm mal, yükümlülüklerden muaf olup, vergi alınmaz. </a:t>
            </a:r>
            <a:endParaRPr lang="tr-TR" dirty="0">
              <a:solidFill>
                <a:srgbClr val="00B050"/>
              </a:solidFill>
            </a:endParaRPr>
          </a:p>
        </p:txBody>
      </p:sp>
      <p:sp>
        <p:nvSpPr>
          <p:cNvPr id="4" name="Veri Yer Tutucusu 3"/>
          <p:cNvSpPr>
            <a:spLocks noGrp="1"/>
          </p:cNvSpPr>
          <p:nvPr>
            <p:ph type="dt" sz="half" idx="10"/>
          </p:nvPr>
        </p:nvSpPr>
        <p:spPr/>
        <p:txBody>
          <a:bodyPr/>
          <a:lstStyle/>
          <a:p>
            <a:fld id="{A5FCE742-72B7-43C8-97EA-5867F5AB895F}" type="datetime1">
              <a:rPr lang="tr-TR">
                <a:solidFill>
                  <a:prstClr val="black">
                    <a:tint val="75000"/>
                  </a:prstClr>
                </a:solidFill>
                <a:latin typeface="Calibri"/>
              </a:rPr>
              <a:pPr/>
              <a:t>5.09.2024</a:t>
            </a:fld>
            <a:endParaRPr lang="tr-TR">
              <a:solidFill>
                <a:prstClr val="black">
                  <a:tint val="75000"/>
                </a:prstClr>
              </a:solidFill>
              <a:latin typeface="Calibri"/>
            </a:endParaRPr>
          </a:p>
        </p:txBody>
      </p:sp>
      <p:sp>
        <p:nvSpPr>
          <p:cNvPr id="5" name="Altbilgi Yer Tutucusu 4"/>
          <p:cNvSpPr>
            <a:spLocks noGrp="1"/>
          </p:cNvSpPr>
          <p:nvPr>
            <p:ph type="ftr" sz="quarter" idx="11"/>
          </p:nvPr>
        </p:nvSpPr>
        <p:spPr/>
        <p:txBody>
          <a:bodyPr/>
          <a:lstStyle/>
          <a:p>
            <a:r>
              <a:rPr lang="tr-TR">
                <a:solidFill>
                  <a:prstClr val="black">
                    <a:tint val="75000"/>
                  </a:prstClr>
                </a:solidFill>
                <a:latin typeface="Calibri"/>
              </a:rPr>
              <a:t>osenses@trabzon.edu.tr</a:t>
            </a:r>
          </a:p>
        </p:txBody>
      </p:sp>
      <p:sp>
        <p:nvSpPr>
          <p:cNvPr id="6" name="Slayt Numarası Yer Tutucusu 5"/>
          <p:cNvSpPr>
            <a:spLocks noGrp="1"/>
          </p:cNvSpPr>
          <p:nvPr>
            <p:ph type="sldNum" sz="quarter" idx="12"/>
          </p:nvPr>
        </p:nvSpPr>
        <p:spPr/>
        <p:txBody>
          <a:bodyPr/>
          <a:lstStyle/>
          <a:p>
            <a:fld id="{06E4CE98-99DB-4B92-BAC7-F160338C3892}" type="slidenum">
              <a:rPr lang="tr-TR">
                <a:solidFill>
                  <a:prstClr val="black">
                    <a:tint val="75000"/>
                  </a:prstClr>
                </a:solidFill>
                <a:latin typeface="Calibri"/>
              </a:rPr>
              <a:pPr/>
              <a:t>126</a:t>
            </a:fld>
            <a:endParaRPr lang="tr-TR">
              <a:solidFill>
                <a:prstClr val="black">
                  <a:tint val="75000"/>
                </a:prstClr>
              </a:solidFill>
              <a:latin typeface="Calibri"/>
            </a:endParaRPr>
          </a:p>
        </p:txBody>
      </p:sp>
    </p:spTree>
    <p:extLst>
      <p:ext uri="{BB962C8B-B14F-4D97-AF65-F5344CB8AC3E}">
        <p14:creationId xmlns:p14="http://schemas.microsoft.com/office/powerpoint/2010/main" val="610570556"/>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152650" y="260648"/>
            <a:ext cx="7886700" cy="648072"/>
          </a:xfrm>
        </p:spPr>
        <p:txBody>
          <a:bodyPr/>
          <a:lstStyle/>
          <a:p>
            <a:pPr algn="r"/>
            <a:r>
              <a:rPr lang="tr-TR" b="1" dirty="0">
                <a:solidFill>
                  <a:srgbClr val="FF0000"/>
                </a:solidFill>
                <a:latin typeface="Algerian" panose="04020705040A02060702" pitchFamily="82" charset="0"/>
              </a:rPr>
              <a:t>13. ÖZEL FATURA/BAVUL TİCARETİ</a:t>
            </a:r>
          </a:p>
        </p:txBody>
      </p:sp>
      <p:sp>
        <p:nvSpPr>
          <p:cNvPr id="3" name="İçerik Yer Tutucusu 2"/>
          <p:cNvSpPr>
            <a:spLocks noGrp="1"/>
          </p:cNvSpPr>
          <p:nvPr>
            <p:ph idx="1"/>
          </p:nvPr>
        </p:nvSpPr>
        <p:spPr>
          <a:xfrm>
            <a:off x="1716881" y="1124744"/>
            <a:ext cx="8753226" cy="5231607"/>
          </a:xfrm>
        </p:spPr>
        <p:txBody>
          <a:bodyPr>
            <a:normAutofit/>
          </a:bodyPr>
          <a:lstStyle/>
          <a:p>
            <a:r>
              <a:rPr lang="tr-TR" sz="2400" dirty="0"/>
              <a:t>Türkiye'de ikamet etmeyen yolculara yapılan satışlara tanınan KDV istisnasının uygulanmasına ilişkin hususlar temel olarak:</a:t>
            </a:r>
          </a:p>
          <a:p>
            <a:r>
              <a:rPr lang="tr-TR" sz="1800" dirty="0"/>
              <a:t> </a:t>
            </a:r>
            <a:r>
              <a:rPr lang="tr-TR" sz="1800" b="1" dirty="0">
                <a:solidFill>
                  <a:srgbClr val="00B050"/>
                </a:solidFill>
              </a:rPr>
              <a:t>43 Seri </a:t>
            </a:r>
            <a:r>
              <a:rPr lang="tr-TR" sz="1800" b="1" dirty="0" err="1">
                <a:solidFill>
                  <a:srgbClr val="00B050"/>
                </a:solidFill>
              </a:rPr>
              <a:t>Nolu</a:t>
            </a:r>
            <a:r>
              <a:rPr lang="tr-TR" sz="1800" b="1" dirty="0">
                <a:solidFill>
                  <a:srgbClr val="00B050"/>
                </a:solidFill>
              </a:rPr>
              <a:t> KDV Genel Tebliği'nde </a:t>
            </a:r>
            <a:r>
              <a:rPr lang="tr-TR" sz="1800" dirty="0"/>
              <a:t>düzenlenmiştir</a:t>
            </a:r>
            <a:r>
              <a:rPr lang="tr-TR" dirty="0"/>
              <a:t>. </a:t>
            </a:r>
          </a:p>
          <a:p>
            <a:r>
              <a:rPr lang="tr-TR" dirty="0"/>
              <a:t> </a:t>
            </a:r>
            <a:r>
              <a:rPr lang="tr-TR" sz="2400" dirty="0">
                <a:solidFill>
                  <a:srgbClr val="FF0000"/>
                </a:solidFill>
              </a:rPr>
              <a:t>Bu düzenlemeye göre istisna</a:t>
            </a:r>
            <a:r>
              <a:rPr lang="tr-TR" sz="2400" dirty="0"/>
              <a:t>;</a:t>
            </a:r>
          </a:p>
          <a:p>
            <a:r>
              <a:rPr lang="tr-TR" sz="2400" dirty="0"/>
              <a:t> </a:t>
            </a:r>
            <a:r>
              <a:rPr lang="tr-TR" sz="2800" dirty="0">
                <a:solidFill>
                  <a:srgbClr val="00B050"/>
                </a:solidFill>
              </a:rPr>
              <a:t>verginin </a:t>
            </a:r>
            <a:r>
              <a:rPr lang="tr-TR" sz="2800" b="1" dirty="0">
                <a:solidFill>
                  <a:srgbClr val="FF0000"/>
                </a:solidFill>
              </a:rPr>
              <a:t>satışı sırasında          </a:t>
            </a:r>
            <a:r>
              <a:rPr lang="tr-TR" sz="2800" b="1" u="sng" dirty="0">
                <a:solidFill>
                  <a:srgbClr val="00B050"/>
                </a:solidFill>
              </a:rPr>
              <a:t>tahsil edilip</a:t>
            </a:r>
            <a:r>
              <a:rPr lang="tr-TR" sz="2800" dirty="0"/>
              <a:t>, </a:t>
            </a:r>
          </a:p>
          <a:p>
            <a:r>
              <a:rPr lang="tr-TR" sz="2800" dirty="0">
                <a:solidFill>
                  <a:srgbClr val="7030A0"/>
                </a:solidFill>
              </a:rPr>
              <a:t>malın yurtdışına </a:t>
            </a:r>
            <a:r>
              <a:rPr lang="tr-TR" sz="2800" b="1" dirty="0">
                <a:solidFill>
                  <a:srgbClr val="FF0000"/>
                </a:solidFill>
              </a:rPr>
              <a:t>çıkarılışı</a:t>
            </a:r>
            <a:r>
              <a:rPr lang="tr-TR" sz="2800" dirty="0">
                <a:solidFill>
                  <a:srgbClr val="7030A0"/>
                </a:solidFill>
              </a:rPr>
              <a:t>nı müteakip alıcıya    </a:t>
            </a:r>
            <a:r>
              <a:rPr lang="tr-TR" sz="2800" b="1" u="sng" dirty="0">
                <a:solidFill>
                  <a:srgbClr val="00B050"/>
                </a:solidFill>
              </a:rPr>
              <a:t>iade edilmesi </a:t>
            </a:r>
            <a:r>
              <a:rPr lang="tr-TR" sz="2400" b="1" u="sng" dirty="0">
                <a:solidFill>
                  <a:srgbClr val="00B050"/>
                </a:solidFill>
              </a:rPr>
              <a:t>,</a:t>
            </a:r>
          </a:p>
          <a:p>
            <a:r>
              <a:rPr lang="tr-TR" sz="2400" dirty="0"/>
              <a:t>şeklinde uygulanmaktadır</a:t>
            </a:r>
            <a:endParaRPr lang="tr-TR" dirty="0"/>
          </a:p>
        </p:txBody>
      </p:sp>
      <p:sp>
        <p:nvSpPr>
          <p:cNvPr id="4" name="Veri Yer Tutucusu 3"/>
          <p:cNvSpPr>
            <a:spLocks noGrp="1"/>
          </p:cNvSpPr>
          <p:nvPr>
            <p:ph type="dt" sz="half" idx="10"/>
          </p:nvPr>
        </p:nvSpPr>
        <p:spPr/>
        <p:txBody>
          <a:bodyPr/>
          <a:lstStyle/>
          <a:p>
            <a:fld id="{98C2B523-E45A-41AB-8343-3B991D37EB13}" type="datetime1">
              <a:rPr lang="tr-TR">
                <a:solidFill>
                  <a:prstClr val="black">
                    <a:tint val="75000"/>
                  </a:prstClr>
                </a:solidFill>
                <a:latin typeface="Calibri" panose="020F0502020204030204"/>
              </a:rPr>
              <a:pPr/>
              <a:t>5.09.2024</a:t>
            </a:fld>
            <a:endParaRPr lang="tr-TR">
              <a:solidFill>
                <a:prstClr val="black">
                  <a:tint val="75000"/>
                </a:prstClr>
              </a:solidFill>
              <a:latin typeface="Calibri" panose="020F0502020204030204"/>
            </a:endParaRPr>
          </a:p>
        </p:txBody>
      </p:sp>
      <p:sp>
        <p:nvSpPr>
          <p:cNvPr id="5" name="Altbilgi Yer Tutucusu 4"/>
          <p:cNvSpPr>
            <a:spLocks noGrp="1"/>
          </p:cNvSpPr>
          <p:nvPr>
            <p:ph type="ftr" sz="quarter" idx="11"/>
          </p:nvPr>
        </p:nvSpPr>
        <p:spPr/>
        <p:txBody>
          <a:bodyPr/>
          <a:lstStyle/>
          <a:p>
            <a:r>
              <a:rPr lang="tr-TR">
                <a:solidFill>
                  <a:prstClr val="black">
                    <a:tint val="75000"/>
                  </a:prstClr>
                </a:solidFill>
                <a:latin typeface="Calibri" panose="020F0502020204030204"/>
              </a:rPr>
              <a:t>osenses@trabzon.edu.tr</a:t>
            </a:r>
          </a:p>
        </p:txBody>
      </p:sp>
      <p:sp>
        <p:nvSpPr>
          <p:cNvPr id="6" name="Slayt Numarası Yer Tutucusu 5"/>
          <p:cNvSpPr>
            <a:spLocks noGrp="1"/>
          </p:cNvSpPr>
          <p:nvPr>
            <p:ph type="sldNum" sz="quarter" idx="12"/>
          </p:nvPr>
        </p:nvSpPr>
        <p:spPr/>
        <p:txBody>
          <a:bodyPr/>
          <a:lstStyle/>
          <a:p>
            <a:fld id="{DECB1C78-3B6F-4B3D-A98F-BC72D261CF61}" type="slidenum">
              <a:rPr lang="tr-TR">
                <a:solidFill>
                  <a:prstClr val="black">
                    <a:tint val="75000"/>
                  </a:prstClr>
                </a:solidFill>
                <a:latin typeface="Calibri" panose="020F0502020204030204"/>
              </a:rPr>
              <a:pPr/>
              <a:t>127</a:t>
            </a:fld>
            <a:endParaRPr lang="tr-TR">
              <a:solidFill>
                <a:prstClr val="black">
                  <a:tint val="75000"/>
                </a:prstClr>
              </a:solidFill>
              <a:latin typeface="Calibri" panose="020F0502020204030204"/>
            </a:endParaRPr>
          </a:p>
        </p:txBody>
      </p:sp>
    </p:spTree>
    <p:extLst>
      <p:ext uri="{BB962C8B-B14F-4D97-AF65-F5344CB8AC3E}">
        <p14:creationId xmlns:p14="http://schemas.microsoft.com/office/powerpoint/2010/main" val="3787353007"/>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871472" y="1259586"/>
            <a:ext cx="8167878" cy="4453128"/>
          </a:xfrm>
        </p:spPr>
        <p:txBody>
          <a:bodyPr/>
          <a:lstStyle/>
          <a:p>
            <a:r>
              <a:rPr lang="tr-TR" sz="2400" dirty="0"/>
              <a:t>Maliye Bakanlığı'nca yayımlanan </a:t>
            </a:r>
            <a:r>
              <a:rPr lang="tr-TR" sz="2400" dirty="0">
                <a:solidFill>
                  <a:srgbClr val="FF0000"/>
                </a:solidFill>
              </a:rPr>
              <a:t>61 Seri </a:t>
            </a:r>
            <a:r>
              <a:rPr lang="tr-TR" sz="2400" dirty="0" err="1">
                <a:solidFill>
                  <a:srgbClr val="FF0000"/>
                </a:solidFill>
              </a:rPr>
              <a:t>Nolu</a:t>
            </a:r>
            <a:r>
              <a:rPr lang="tr-TR" sz="2400" dirty="0">
                <a:solidFill>
                  <a:srgbClr val="FF0000"/>
                </a:solidFill>
              </a:rPr>
              <a:t> </a:t>
            </a:r>
            <a:r>
              <a:rPr lang="tr-TR" sz="2400" dirty="0"/>
              <a:t>KDV Genel Tebliği ile mükelleflerin bu tür satışlarını </a:t>
            </a:r>
            <a:r>
              <a:rPr lang="tr-TR" sz="2400" b="1" dirty="0">
                <a:solidFill>
                  <a:srgbClr val="FF0000"/>
                </a:solidFill>
              </a:rPr>
              <a:t>KDV tahsil etmeksizin </a:t>
            </a:r>
            <a:r>
              <a:rPr lang="tr-TR" sz="2400" dirty="0"/>
              <a:t>"Özel Fatura" ile yapabilmesine imkan tanınmıştır.</a:t>
            </a:r>
          </a:p>
          <a:p>
            <a:r>
              <a:rPr lang="tr-TR" dirty="0"/>
              <a:t>61 Seri </a:t>
            </a:r>
            <a:r>
              <a:rPr lang="tr-TR" dirty="0" err="1"/>
              <a:t>Nolu</a:t>
            </a:r>
            <a:r>
              <a:rPr lang="tr-TR" dirty="0"/>
              <a:t> KDV Genel Tebliği'nde, vergi dairesine başvurarak </a:t>
            </a:r>
            <a:r>
              <a:rPr lang="tr-TR" dirty="0">
                <a:solidFill>
                  <a:srgbClr val="FF0000"/>
                </a:solidFill>
              </a:rPr>
              <a:t>"Türkiye'de İkamet Etmeyenlere Döviz Karşılığı Satışlarda KDV İhracat İstisnası İzin Belgesi" (kısaca "İstisna Belgesi" olarak anılacaktır</a:t>
            </a:r>
            <a:r>
              <a:rPr lang="tr-TR" dirty="0"/>
              <a:t>) alan mükelleflerin </a:t>
            </a:r>
            <a:r>
              <a:rPr lang="tr-TR" dirty="0">
                <a:solidFill>
                  <a:srgbClr val="00B050"/>
                </a:solidFill>
              </a:rPr>
              <a:t>bu tür satışlarını </a:t>
            </a:r>
            <a:r>
              <a:rPr lang="tr-TR" sz="2400" b="1" u="sng" dirty="0" err="1">
                <a:solidFill>
                  <a:srgbClr val="00B050"/>
                </a:solidFill>
              </a:rPr>
              <a:t>kdv</a:t>
            </a:r>
            <a:r>
              <a:rPr lang="tr-TR" sz="2400" b="1" u="sng" dirty="0">
                <a:solidFill>
                  <a:srgbClr val="00B050"/>
                </a:solidFill>
              </a:rPr>
              <a:t> tahsil etmeden </a:t>
            </a:r>
            <a:r>
              <a:rPr lang="tr-TR" dirty="0">
                <a:solidFill>
                  <a:srgbClr val="00B050"/>
                </a:solidFill>
              </a:rPr>
              <a:t>yapabilecekleri belirtilmiş </a:t>
            </a:r>
            <a:r>
              <a:rPr lang="tr-TR" dirty="0"/>
              <a:t>ve uygulamanın ne şekilde olacağı açıklanmıştır. (daha sonra devletten </a:t>
            </a:r>
            <a:r>
              <a:rPr lang="tr-TR" dirty="0" err="1"/>
              <a:t>kdv</a:t>
            </a:r>
            <a:r>
              <a:rPr lang="tr-TR" dirty="0"/>
              <a:t> iadesi alınır)</a:t>
            </a:r>
          </a:p>
          <a:p>
            <a:endParaRPr lang="tr-TR" dirty="0"/>
          </a:p>
        </p:txBody>
      </p:sp>
      <p:sp>
        <p:nvSpPr>
          <p:cNvPr id="4" name="Veri Yer Tutucusu 3"/>
          <p:cNvSpPr>
            <a:spLocks noGrp="1"/>
          </p:cNvSpPr>
          <p:nvPr>
            <p:ph type="dt" sz="half" idx="10"/>
          </p:nvPr>
        </p:nvSpPr>
        <p:spPr/>
        <p:txBody>
          <a:bodyPr/>
          <a:lstStyle/>
          <a:p>
            <a:fld id="{ABC598BB-2388-46AB-99F8-84F0E7F2F0B4}" type="datetime1">
              <a:rPr lang="tr-TR">
                <a:solidFill>
                  <a:prstClr val="black">
                    <a:tint val="75000"/>
                  </a:prstClr>
                </a:solidFill>
                <a:latin typeface="Calibri" panose="020F0502020204030204"/>
              </a:rPr>
              <a:pPr/>
              <a:t>5.09.2024</a:t>
            </a:fld>
            <a:endParaRPr lang="tr-TR">
              <a:solidFill>
                <a:prstClr val="black">
                  <a:tint val="75000"/>
                </a:prstClr>
              </a:solidFill>
              <a:latin typeface="Calibri" panose="020F0502020204030204"/>
            </a:endParaRPr>
          </a:p>
        </p:txBody>
      </p:sp>
      <p:sp>
        <p:nvSpPr>
          <p:cNvPr id="5" name="Altbilgi Yer Tutucusu 4"/>
          <p:cNvSpPr>
            <a:spLocks noGrp="1"/>
          </p:cNvSpPr>
          <p:nvPr>
            <p:ph type="ftr" sz="quarter" idx="11"/>
          </p:nvPr>
        </p:nvSpPr>
        <p:spPr/>
        <p:txBody>
          <a:bodyPr/>
          <a:lstStyle/>
          <a:p>
            <a:r>
              <a:rPr lang="tr-TR">
                <a:solidFill>
                  <a:prstClr val="black">
                    <a:tint val="75000"/>
                  </a:prstClr>
                </a:solidFill>
                <a:latin typeface="Calibri" panose="020F0502020204030204"/>
              </a:rPr>
              <a:t>osenses@trabzon.edu.tr</a:t>
            </a:r>
          </a:p>
        </p:txBody>
      </p:sp>
      <p:sp>
        <p:nvSpPr>
          <p:cNvPr id="6" name="Slayt Numarası Yer Tutucusu 5"/>
          <p:cNvSpPr>
            <a:spLocks noGrp="1"/>
          </p:cNvSpPr>
          <p:nvPr>
            <p:ph type="sldNum" sz="quarter" idx="12"/>
          </p:nvPr>
        </p:nvSpPr>
        <p:spPr/>
        <p:txBody>
          <a:bodyPr/>
          <a:lstStyle/>
          <a:p>
            <a:fld id="{04E11204-3297-4402-82DC-DAFF59EEE026}" type="slidenum">
              <a:rPr lang="tr-TR">
                <a:solidFill>
                  <a:prstClr val="black">
                    <a:tint val="75000"/>
                  </a:prstClr>
                </a:solidFill>
                <a:latin typeface="Calibri" panose="020F0502020204030204"/>
              </a:rPr>
              <a:pPr/>
              <a:t>128</a:t>
            </a:fld>
            <a:endParaRPr lang="tr-TR">
              <a:solidFill>
                <a:prstClr val="black">
                  <a:tint val="75000"/>
                </a:prstClr>
              </a:solidFill>
              <a:latin typeface="Calibri" panose="020F0502020204030204"/>
            </a:endParaRPr>
          </a:p>
        </p:txBody>
      </p:sp>
    </p:spTree>
    <p:extLst>
      <p:ext uri="{BB962C8B-B14F-4D97-AF65-F5344CB8AC3E}">
        <p14:creationId xmlns:p14="http://schemas.microsoft.com/office/powerpoint/2010/main" val="3961990815"/>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Özet:</a:t>
            </a:r>
          </a:p>
        </p:txBody>
      </p:sp>
      <p:sp>
        <p:nvSpPr>
          <p:cNvPr id="3" name="İçerik Yer Tutucusu 2"/>
          <p:cNvSpPr>
            <a:spLocks noGrp="1"/>
          </p:cNvSpPr>
          <p:nvPr>
            <p:ph idx="1"/>
          </p:nvPr>
        </p:nvSpPr>
        <p:spPr/>
        <p:txBody>
          <a:bodyPr/>
          <a:lstStyle/>
          <a:p>
            <a:r>
              <a:rPr lang="tr-TR" b="1" dirty="0">
                <a:solidFill>
                  <a:srgbClr val="00B050"/>
                </a:solidFill>
              </a:rPr>
              <a:t>43 </a:t>
            </a:r>
            <a:r>
              <a:rPr lang="tr-TR" b="1" dirty="0" err="1">
                <a:solidFill>
                  <a:srgbClr val="00B050"/>
                </a:solidFill>
              </a:rPr>
              <a:t>nolu</a:t>
            </a:r>
            <a:r>
              <a:rPr lang="tr-TR" b="1" dirty="0">
                <a:solidFill>
                  <a:srgbClr val="00B050"/>
                </a:solidFill>
              </a:rPr>
              <a:t> tebliğe </a:t>
            </a:r>
            <a:r>
              <a:rPr lang="tr-TR" dirty="0"/>
              <a:t>göre yapılan satışlarda:</a:t>
            </a:r>
          </a:p>
          <a:p>
            <a:r>
              <a:rPr lang="tr-TR" dirty="0"/>
              <a:t> </a:t>
            </a:r>
            <a:r>
              <a:rPr lang="tr-TR" u="sng" dirty="0">
                <a:solidFill>
                  <a:srgbClr val="7030A0"/>
                </a:solidFill>
                <a:latin typeface="Algerian" panose="04020705040A02060702" pitchFamily="82" charset="0"/>
              </a:rPr>
              <a:t>satıcı </a:t>
            </a:r>
            <a:r>
              <a:rPr lang="tr-TR" u="sng" dirty="0" err="1">
                <a:solidFill>
                  <a:srgbClr val="7030A0"/>
                </a:solidFill>
                <a:latin typeface="Algerian" panose="04020705040A02060702" pitchFamily="82" charset="0"/>
              </a:rPr>
              <a:t>kdv</a:t>
            </a:r>
            <a:r>
              <a:rPr lang="tr-TR" u="sng" dirty="0">
                <a:solidFill>
                  <a:srgbClr val="7030A0"/>
                </a:solidFill>
                <a:latin typeface="Algerian" panose="04020705040A02060702" pitchFamily="82" charset="0"/>
              </a:rPr>
              <a:t> </a:t>
            </a:r>
            <a:r>
              <a:rPr lang="tr-TR" u="sng" dirty="0" err="1">
                <a:solidFill>
                  <a:srgbClr val="7030A0"/>
                </a:solidFill>
                <a:latin typeface="Algerian" panose="04020705040A02060702" pitchFamily="82" charset="0"/>
              </a:rPr>
              <a:t>yi</a:t>
            </a:r>
            <a:r>
              <a:rPr lang="tr-TR" u="sng" dirty="0">
                <a:solidFill>
                  <a:srgbClr val="7030A0"/>
                </a:solidFill>
                <a:latin typeface="Algerian" panose="04020705040A02060702" pitchFamily="82" charset="0"/>
              </a:rPr>
              <a:t> satış esnasında tahsil ediyor</a:t>
            </a:r>
            <a:r>
              <a:rPr lang="tr-TR" dirty="0"/>
              <a:t>.</a:t>
            </a:r>
          </a:p>
          <a:p>
            <a:r>
              <a:rPr lang="tr-TR" b="1" dirty="0">
                <a:solidFill>
                  <a:srgbClr val="FF0000"/>
                </a:solidFill>
              </a:rPr>
              <a:t> Alıcı</a:t>
            </a:r>
            <a:r>
              <a:rPr lang="tr-TR" dirty="0"/>
              <a:t> yurtdışına çıkışı sırasında ödediği </a:t>
            </a:r>
            <a:r>
              <a:rPr lang="tr-TR" b="1" dirty="0" err="1">
                <a:solidFill>
                  <a:srgbClr val="FF0000"/>
                </a:solidFill>
              </a:rPr>
              <a:t>kdv</a:t>
            </a:r>
            <a:r>
              <a:rPr lang="tr-TR" b="1" dirty="0">
                <a:solidFill>
                  <a:srgbClr val="FF0000"/>
                </a:solidFill>
              </a:rPr>
              <a:t> </a:t>
            </a:r>
            <a:r>
              <a:rPr lang="tr-TR" b="1" dirty="0" err="1">
                <a:solidFill>
                  <a:srgbClr val="FF0000"/>
                </a:solidFill>
              </a:rPr>
              <a:t>yi</a:t>
            </a:r>
            <a:r>
              <a:rPr lang="tr-TR" b="1" dirty="0">
                <a:solidFill>
                  <a:srgbClr val="FF0000"/>
                </a:solidFill>
              </a:rPr>
              <a:t> gümrükte tahsil ediyor</a:t>
            </a:r>
            <a:r>
              <a:rPr lang="tr-TR" dirty="0"/>
              <a:t>.</a:t>
            </a:r>
          </a:p>
          <a:p>
            <a:endParaRPr lang="tr-TR" dirty="0"/>
          </a:p>
          <a:p>
            <a:r>
              <a:rPr lang="tr-TR" dirty="0"/>
              <a:t> </a:t>
            </a:r>
            <a:r>
              <a:rPr lang="tr-TR" b="1" dirty="0">
                <a:solidFill>
                  <a:srgbClr val="00B050"/>
                </a:solidFill>
              </a:rPr>
              <a:t>61 </a:t>
            </a:r>
            <a:r>
              <a:rPr lang="tr-TR" b="1" dirty="0" err="1">
                <a:solidFill>
                  <a:srgbClr val="00B050"/>
                </a:solidFill>
              </a:rPr>
              <a:t>nolu</a:t>
            </a:r>
            <a:r>
              <a:rPr lang="tr-TR" b="1" dirty="0">
                <a:solidFill>
                  <a:srgbClr val="00B050"/>
                </a:solidFill>
              </a:rPr>
              <a:t> tebliğe </a:t>
            </a:r>
            <a:r>
              <a:rPr lang="tr-TR" dirty="0"/>
              <a:t>göre yapılan satışlarda:</a:t>
            </a:r>
          </a:p>
          <a:p>
            <a:r>
              <a:rPr lang="tr-TR" dirty="0"/>
              <a:t> </a:t>
            </a:r>
            <a:r>
              <a:rPr lang="tr-TR" dirty="0">
                <a:solidFill>
                  <a:srgbClr val="7030A0"/>
                </a:solidFill>
                <a:latin typeface="Algerian" panose="04020705040A02060702" pitchFamily="82" charset="0"/>
              </a:rPr>
              <a:t>satıcı satış esnasında </a:t>
            </a:r>
            <a:r>
              <a:rPr lang="tr-TR" dirty="0" err="1">
                <a:solidFill>
                  <a:srgbClr val="7030A0"/>
                </a:solidFill>
                <a:latin typeface="Algerian" panose="04020705040A02060702" pitchFamily="82" charset="0"/>
              </a:rPr>
              <a:t>kdv</a:t>
            </a:r>
            <a:r>
              <a:rPr lang="tr-TR" dirty="0">
                <a:solidFill>
                  <a:srgbClr val="7030A0"/>
                </a:solidFill>
                <a:latin typeface="Algerian" panose="04020705040A02060702" pitchFamily="82" charset="0"/>
              </a:rPr>
              <a:t> </a:t>
            </a:r>
            <a:r>
              <a:rPr lang="tr-TR" dirty="0" err="1">
                <a:solidFill>
                  <a:srgbClr val="7030A0"/>
                </a:solidFill>
                <a:latin typeface="Algerian" panose="04020705040A02060702" pitchFamily="82" charset="0"/>
              </a:rPr>
              <a:t>yi</a:t>
            </a:r>
            <a:r>
              <a:rPr lang="tr-TR" dirty="0">
                <a:solidFill>
                  <a:srgbClr val="7030A0"/>
                </a:solidFill>
                <a:latin typeface="Algerian" panose="04020705040A02060702" pitchFamily="82" charset="0"/>
              </a:rPr>
              <a:t> tahsil etmiyor</a:t>
            </a:r>
            <a:r>
              <a:rPr lang="tr-TR" dirty="0"/>
              <a:t>.</a:t>
            </a:r>
          </a:p>
          <a:p>
            <a:r>
              <a:rPr lang="tr-TR" dirty="0"/>
              <a:t>satışlarını özel fatura ile yapıp alıcıdan tahsil etmediği </a:t>
            </a:r>
            <a:r>
              <a:rPr lang="tr-TR" dirty="0" err="1"/>
              <a:t>kdv</a:t>
            </a:r>
            <a:r>
              <a:rPr lang="tr-TR" dirty="0"/>
              <a:t> </a:t>
            </a:r>
            <a:r>
              <a:rPr lang="tr-TR" dirty="0" err="1"/>
              <a:t>yi</a:t>
            </a:r>
            <a:r>
              <a:rPr lang="tr-TR" dirty="0"/>
              <a:t> nakden yada mahsuben devletten iade alıyor.</a:t>
            </a:r>
          </a:p>
          <a:p>
            <a:r>
              <a:rPr lang="tr-TR" dirty="0"/>
              <a:t>(devlet </a:t>
            </a:r>
            <a:r>
              <a:rPr lang="tr-TR" dirty="0" err="1"/>
              <a:t>kdv</a:t>
            </a:r>
            <a:r>
              <a:rPr lang="tr-TR" dirty="0"/>
              <a:t> iadesini ihracatı teşvik için veriyor. </a:t>
            </a:r>
            <a:r>
              <a:rPr lang="tr-TR"/>
              <a:t>destek)</a:t>
            </a:r>
            <a:endParaRPr lang="tr-TR" dirty="0"/>
          </a:p>
          <a:p>
            <a:endParaRPr lang="tr-TR" dirty="0"/>
          </a:p>
        </p:txBody>
      </p:sp>
      <p:sp>
        <p:nvSpPr>
          <p:cNvPr id="4" name="Veri Yer Tutucusu 3"/>
          <p:cNvSpPr>
            <a:spLocks noGrp="1"/>
          </p:cNvSpPr>
          <p:nvPr>
            <p:ph type="dt" sz="half" idx="10"/>
          </p:nvPr>
        </p:nvSpPr>
        <p:spPr/>
        <p:txBody>
          <a:bodyPr/>
          <a:lstStyle/>
          <a:p>
            <a:fld id="{ABC598BB-2388-46AB-99F8-84F0E7F2F0B4}" type="datetime1">
              <a:rPr lang="tr-TR">
                <a:solidFill>
                  <a:prstClr val="black">
                    <a:tint val="75000"/>
                  </a:prstClr>
                </a:solidFill>
                <a:latin typeface="Calibri" panose="020F0502020204030204"/>
              </a:rPr>
              <a:pPr/>
              <a:t>5.09.2024</a:t>
            </a:fld>
            <a:endParaRPr lang="tr-TR">
              <a:solidFill>
                <a:prstClr val="black">
                  <a:tint val="75000"/>
                </a:prstClr>
              </a:solidFill>
              <a:latin typeface="Calibri" panose="020F0502020204030204"/>
            </a:endParaRPr>
          </a:p>
        </p:txBody>
      </p:sp>
      <p:sp>
        <p:nvSpPr>
          <p:cNvPr id="5" name="Altbilgi Yer Tutucusu 4"/>
          <p:cNvSpPr>
            <a:spLocks noGrp="1"/>
          </p:cNvSpPr>
          <p:nvPr>
            <p:ph type="ftr" sz="quarter" idx="11"/>
          </p:nvPr>
        </p:nvSpPr>
        <p:spPr/>
        <p:txBody>
          <a:bodyPr/>
          <a:lstStyle/>
          <a:p>
            <a:r>
              <a:rPr lang="tr-TR">
                <a:solidFill>
                  <a:prstClr val="black">
                    <a:tint val="75000"/>
                  </a:prstClr>
                </a:solidFill>
                <a:latin typeface="Calibri" panose="020F0502020204030204"/>
              </a:rPr>
              <a:t>osenses@trabzon.edu.tr</a:t>
            </a:r>
          </a:p>
        </p:txBody>
      </p:sp>
      <p:sp>
        <p:nvSpPr>
          <p:cNvPr id="6" name="Slayt Numarası Yer Tutucusu 5"/>
          <p:cNvSpPr>
            <a:spLocks noGrp="1"/>
          </p:cNvSpPr>
          <p:nvPr>
            <p:ph type="sldNum" sz="quarter" idx="12"/>
          </p:nvPr>
        </p:nvSpPr>
        <p:spPr/>
        <p:txBody>
          <a:bodyPr/>
          <a:lstStyle/>
          <a:p>
            <a:fld id="{04E11204-3297-4402-82DC-DAFF59EEE026}" type="slidenum">
              <a:rPr lang="tr-TR">
                <a:solidFill>
                  <a:prstClr val="black">
                    <a:tint val="75000"/>
                  </a:prstClr>
                </a:solidFill>
                <a:latin typeface="Calibri" panose="020F0502020204030204"/>
              </a:rPr>
              <a:pPr/>
              <a:t>129</a:t>
            </a:fld>
            <a:endParaRPr lang="tr-TR">
              <a:solidFill>
                <a:prstClr val="black">
                  <a:tint val="75000"/>
                </a:prstClr>
              </a:solidFill>
              <a:latin typeface="Calibri" panose="020F0502020204030204"/>
            </a:endParaRPr>
          </a:p>
        </p:txBody>
      </p:sp>
    </p:spTree>
    <p:extLst>
      <p:ext uri="{BB962C8B-B14F-4D97-AF65-F5344CB8AC3E}">
        <p14:creationId xmlns:p14="http://schemas.microsoft.com/office/powerpoint/2010/main" val="15292968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703512" y="404665"/>
            <a:ext cx="8784976" cy="6316811"/>
          </a:xfrm>
          <a:solidFill>
            <a:schemeClr val="bg1"/>
          </a:solidFill>
        </p:spPr>
        <p:txBody>
          <a:bodyPr>
            <a:normAutofit lnSpcReduction="10000"/>
          </a:bodyPr>
          <a:lstStyle/>
          <a:p>
            <a:pPr marL="0" indent="0">
              <a:buNone/>
            </a:pPr>
            <a:r>
              <a:rPr lang="tr-TR" spc="300" dirty="0">
                <a:solidFill>
                  <a:srgbClr val="7030A0"/>
                </a:solidFill>
                <a:effectLst>
                  <a:outerShdw blurRad="38100" dist="38100" dir="2700000" algn="tl">
                    <a:srgbClr val="000000">
                      <a:alpha val="43137"/>
                    </a:srgbClr>
                  </a:outerShdw>
                </a:effectLst>
              </a:rPr>
              <a:t>4  Piyasaların yapısal özelliklerindeki farklılık</a:t>
            </a:r>
          </a:p>
          <a:p>
            <a:r>
              <a:rPr lang="tr-TR" sz="2000" dirty="0"/>
              <a:t>Her ülke kendi ulusal piyasasına sahip olup, her ulusal piyasa da diğer ulusal piyasalardan farklılık göstermektedir. </a:t>
            </a:r>
          </a:p>
          <a:p>
            <a:r>
              <a:rPr lang="tr-TR" u="sng" spc="600" dirty="0">
                <a:solidFill>
                  <a:srgbClr val="00B050"/>
                </a:solidFill>
              </a:rPr>
              <a:t>Ulusal piyasalarda ;</a:t>
            </a:r>
          </a:p>
          <a:p>
            <a:r>
              <a:rPr lang="tr-TR" dirty="0">
                <a:solidFill>
                  <a:srgbClr val="FF0000"/>
                </a:solidFill>
              </a:rPr>
              <a:t>aynı dil</a:t>
            </a:r>
            <a:r>
              <a:rPr lang="tr-TR" dirty="0"/>
              <a:t>, </a:t>
            </a:r>
            <a:r>
              <a:rPr lang="tr-TR" dirty="0">
                <a:solidFill>
                  <a:srgbClr val="FFC000"/>
                </a:solidFill>
              </a:rPr>
              <a:t>benzer tüketim alışkanlıkları</a:t>
            </a:r>
            <a:r>
              <a:rPr lang="tr-TR" dirty="0"/>
              <a:t>, </a:t>
            </a:r>
            <a:r>
              <a:rPr lang="tr-TR" dirty="0">
                <a:solidFill>
                  <a:srgbClr val="00B0F0"/>
                </a:solidFill>
              </a:rPr>
              <a:t>zevk ve tercihler hakimken</a:t>
            </a:r>
            <a:r>
              <a:rPr lang="tr-TR" dirty="0"/>
              <a:t>; </a:t>
            </a:r>
          </a:p>
          <a:p>
            <a:r>
              <a:rPr lang="tr-TR" u="sng" spc="600" dirty="0" err="1">
                <a:solidFill>
                  <a:srgbClr val="00B0F0"/>
                </a:solidFill>
              </a:rPr>
              <a:t>U.A.piyasalarda</a:t>
            </a:r>
            <a:r>
              <a:rPr lang="tr-TR" dirty="0"/>
              <a:t> ;</a:t>
            </a:r>
          </a:p>
          <a:p>
            <a:r>
              <a:rPr lang="tr-TR" dirty="0"/>
              <a:t>bu yapısal özellikler değişmektedir.</a:t>
            </a:r>
          </a:p>
          <a:p>
            <a:r>
              <a:rPr lang="tr-TR" dirty="0">
                <a:solidFill>
                  <a:srgbClr val="FF0000"/>
                </a:solidFill>
              </a:rPr>
              <a:t>Farklı dil</a:t>
            </a:r>
            <a:r>
              <a:rPr lang="tr-TR" dirty="0"/>
              <a:t>,</a:t>
            </a:r>
          </a:p>
          <a:p>
            <a:r>
              <a:rPr lang="tr-TR" dirty="0"/>
              <a:t>Müslüman ülkesinde domuz etinin tüketilmemesi, trafik akışının diğer ülkelerden farklı olduğu İngiltere’de, trafiğin sağdan işlemesi gibi…     </a:t>
            </a:r>
          </a:p>
        </p:txBody>
      </p:sp>
      <p:sp>
        <p:nvSpPr>
          <p:cNvPr id="2" name="Veri Yer Tutucusu 1"/>
          <p:cNvSpPr>
            <a:spLocks noGrp="1"/>
          </p:cNvSpPr>
          <p:nvPr>
            <p:ph type="dt" sz="half" idx="10"/>
          </p:nvPr>
        </p:nvSpPr>
        <p:spPr/>
        <p:txBody>
          <a:bodyPr/>
          <a:lstStyle/>
          <a:p>
            <a:fld id="{D4375DD8-8A54-42D4-9476-52CA9F9F4766}" type="datetime1">
              <a:rPr lang="tr-TR">
                <a:solidFill>
                  <a:prstClr val="black">
                    <a:tint val="75000"/>
                  </a:prstClr>
                </a:solidFill>
                <a:latin typeface="Calibri"/>
              </a:rPr>
              <a:pPr/>
              <a:t>5.09.2024</a:t>
            </a:fld>
            <a:endParaRPr lang="tr-TR">
              <a:solidFill>
                <a:prstClr val="black">
                  <a:tint val="75000"/>
                </a:prstClr>
              </a:solidFill>
              <a:latin typeface="Calibri"/>
            </a:endParaRPr>
          </a:p>
        </p:txBody>
      </p:sp>
      <p:sp>
        <p:nvSpPr>
          <p:cNvPr id="4" name="Altbilgi Yer Tutucusu 3"/>
          <p:cNvSpPr>
            <a:spLocks noGrp="1"/>
          </p:cNvSpPr>
          <p:nvPr>
            <p:ph type="ftr" sz="quarter" idx="11"/>
          </p:nvPr>
        </p:nvSpPr>
        <p:spPr/>
        <p:txBody>
          <a:bodyPr/>
          <a:lstStyle/>
          <a:p>
            <a:r>
              <a:rPr lang="tr-TR">
                <a:solidFill>
                  <a:prstClr val="black">
                    <a:tint val="75000"/>
                  </a:prstClr>
                </a:solidFill>
                <a:latin typeface="Calibri"/>
              </a:rPr>
              <a:t>osenses@trabzon.edu.tr</a:t>
            </a:r>
          </a:p>
        </p:txBody>
      </p:sp>
      <p:sp>
        <p:nvSpPr>
          <p:cNvPr id="5" name="Slayt Numarası Yer Tutucusu 4"/>
          <p:cNvSpPr>
            <a:spLocks noGrp="1"/>
          </p:cNvSpPr>
          <p:nvPr>
            <p:ph type="sldNum" sz="quarter" idx="12"/>
          </p:nvPr>
        </p:nvSpPr>
        <p:spPr/>
        <p:txBody>
          <a:bodyPr/>
          <a:lstStyle/>
          <a:p>
            <a:fld id="{06E4CE98-99DB-4B92-BAC7-F160338C3892}" type="slidenum">
              <a:rPr lang="tr-TR">
                <a:solidFill>
                  <a:prstClr val="black">
                    <a:tint val="75000"/>
                  </a:prstClr>
                </a:solidFill>
                <a:latin typeface="Calibri"/>
              </a:rPr>
              <a:pPr/>
              <a:t>13</a:t>
            </a:fld>
            <a:endParaRPr lang="tr-TR">
              <a:solidFill>
                <a:prstClr val="black">
                  <a:tint val="75000"/>
                </a:prstClr>
              </a:solidFill>
              <a:latin typeface="Calibri"/>
            </a:endParaRPr>
          </a:p>
        </p:txBody>
      </p:sp>
    </p:spTree>
    <p:extLst>
      <p:ext uri="{BB962C8B-B14F-4D97-AF65-F5344CB8AC3E}">
        <p14:creationId xmlns:p14="http://schemas.microsoft.com/office/powerpoint/2010/main" val="4053416073"/>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775520" y="620689"/>
            <a:ext cx="8568952" cy="5556275"/>
          </a:xfrm>
        </p:spPr>
        <p:txBody>
          <a:bodyPr>
            <a:normAutofit/>
          </a:bodyPr>
          <a:lstStyle/>
          <a:p>
            <a:endParaRPr lang="tr-TR" sz="3200" dirty="0">
              <a:solidFill>
                <a:srgbClr val="555555"/>
              </a:solidFill>
              <a:latin typeface="Arial" panose="020B0604020202020204" pitchFamily="34" charset="0"/>
              <a:ea typeface="Times New Roman" panose="02020603050405020304" pitchFamily="18" charset="0"/>
            </a:endParaRPr>
          </a:p>
          <a:p>
            <a:r>
              <a:rPr lang="tr-TR" sz="3200" dirty="0">
                <a:solidFill>
                  <a:srgbClr val="555555"/>
                </a:solidFill>
                <a:latin typeface="Arial" panose="020B0604020202020204" pitchFamily="34" charset="0"/>
                <a:ea typeface="Times New Roman" panose="02020603050405020304" pitchFamily="18" charset="0"/>
              </a:rPr>
              <a:t>Satın alınan malların satın alma tarihinden itibaren 3 ay içinde yurt dışına çıkarılması ve bu gümrük kapılarında onaylatılan özel faturaların çıkış tarihinden itibaren en geç 1 ay içinde satıcıya intikal etmiş olması gerekmektedir</a:t>
            </a:r>
            <a:endParaRPr lang="tr-TR" sz="3200" dirty="0"/>
          </a:p>
        </p:txBody>
      </p:sp>
      <p:sp>
        <p:nvSpPr>
          <p:cNvPr id="4" name="Veri Yer Tutucusu 3"/>
          <p:cNvSpPr>
            <a:spLocks noGrp="1"/>
          </p:cNvSpPr>
          <p:nvPr>
            <p:ph type="dt" sz="half" idx="10"/>
          </p:nvPr>
        </p:nvSpPr>
        <p:spPr/>
        <p:txBody>
          <a:bodyPr/>
          <a:lstStyle/>
          <a:p>
            <a:fld id="{ABC598BB-2388-46AB-99F8-84F0E7F2F0B4}" type="datetime1">
              <a:rPr lang="tr-TR">
                <a:solidFill>
                  <a:prstClr val="black">
                    <a:tint val="75000"/>
                  </a:prstClr>
                </a:solidFill>
                <a:latin typeface="Calibri" panose="020F0502020204030204"/>
              </a:rPr>
              <a:pPr/>
              <a:t>5.09.2024</a:t>
            </a:fld>
            <a:endParaRPr lang="tr-TR">
              <a:solidFill>
                <a:prstClr val="black">
                  <a:tint val="75000"/>
                </a:prstClr>
              </a:solidFill>
              <a:latin typeface="Calibri" panose="020F0502020204030204"/>
            </a:endParaRPr>
          </a:p>
        </p:txBody>
      </p:sp>
      <p:sp>
        <p:nvSpPr>
          <p:cNvPr id="5" name="Altbilgi Yer Tutucusu 4"/>
          <p:cNvSpPr>
            <a:spLocks noGrp="1"/>
          </p:cNvSpPr>
          <p:nvPr>
            <p:ph type="ftr" sz="quarter" idx="11"/>
          </p:nvPr>
        </p:nvSpPr>
        <p:spPr/>
        <p:txBody>
          <a:bodyPr/>
          <a:lstStyle/>
          <a:p>
            <a:r>
              <a:rPr lang="tr-TR">
                <a:solidFill>
                  <a:prstClr val="black">
                    <a:tint val="75000"/>
                  </a:prstClr>
                </a:solidFill>
                <a:latin typeface="Calibri" panose="020F0502020204030204"/>
              </a:rPr>
              <a:t>osenses@trabzon.edu.tr</a:t>
            </a:r>
          </a:p>
        </p:txBody>
      </p:sp>
      <p:sp>
        <p:nvSpPr>
          <p:cNvPr id="6" name="Slayt Numarası Yer Tutucusu 5"/>
          <p:cNvSpPr>
            <a:spLocks noGrp="1"/>
          </p:cNvSpPr>
          <p:nvPr>
            <p:ph type="sldNum" sz="quarter" idx="12"/>
          </p:nvPr>
        </p:nvSpPr>
        <p:spPr/>
        <p:txBody>
          <a:bodyPr/>
          <a:lstStyle/>
          <a:p>
            <a:fld id="{04E11204-3297-4402-82DC-DAFF59EEE026}" type="slidenum">
              <a:rPr lang="tr-TR">
                <a:solidFill>
                  <a:prstClr val="black">
                    <a:tint val="75000"/>
                  </a:prstClr>
                </a:solidFill>
                <a:latin typeface="Calibri" panose="020F0502020204030204"/>
              </a:rPr>
              <a:pPr/>
              <a:t>130</a:t>
            </a:fld>
            <a:endParaRPr lang="tr-TR">
              <a:solidFill>
                <a:prstClr val="black">
                  <a:tint val="75000"/>
                </a:prstClr>
              </a:solidFill>
              <a:latin typeface="Calibri" panose="020F0502020204030204"/>
            </a:endParaRPr>
          </a:p>
        </p:txBody>
      </p:sp>
    </p:spTree>
    <p:extLst>
      <p:ext uri="{BB962C8B-B14F-4D97-AF65-F5344CB8AC3E}">
        <p14:creationId xmlns:p14="http://schemas.microsoft.com/office/powerpoint/2010/main" val="2199287679"/>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152650" y="620689"/>
            <a:ext cx="7886700" cy="5556275"/>
          </a:xfrm>
        </p:spPr>
        <p:txBody>
          <a:bodyPr>
            <a:normAutofit/>
          </a:bodyPr>
          <a:lstStyle/>
          <a:p>
            <a:r>
              <a:rPr lang="tr-TR" sz="7200" dirty="0">
                <a:solidFill>
                  <a:srgbClr val="FF0000"/>
                </a:solidFill>
                <a:ea typeface="+mj-ea"/>
                <a:cs typeface="+mj-cs"/>
              </a:rPr>
              <a:t>İTHALATTA İŞ AKIŞI</a:t>
            </a:r>
            <a:endParaRPr lang="tr-TR" sz="4400" dirty="0"/>
          </a:p>
        </p:txBody>
      </p:sp>
      <p:sp>
        <p:nvSpPr>
          <p:cNvPr id="4" name="Veri Yer Tutucusu 3"/>
          <p:cNvSpPr>
            <a:spLocks noGrp="1"/>
          </p:cNvSpPr>
          <p:nvPr>
            <p:ph type="dt" sz="half" idx="10"/>
          </p:nvPr>
        </p:nvSpPr>
        <p:spPr/>
        <p:txBody>
          <a:bodyPr/>
          <a:lstStyle/>
          <a:p>
            <a:fld id="{ABC598BB-2388-46AB-99F8-84F0E7F2F0B4}" type="datetime1">
              <a:rPr lang="tr-TR">
                <a:solidFill>
                  <a:prstClr val="black">
                    <a:tint val="75000"/>
                  </a:prstClr>
                </a:solidFill>
                <a:latin typeface="Calibri" panose="020F0502020204030204"/>
              </a:rPr>
              <a:pPr/>
              <a:t>5.09.2024</a:t>
            </a:fld>
            <a:endParaRPr lang="tr-TR">
              <a:solidFill>
                <a:prstClr val="black">
                  <a:tint val="75000"/>
                </a:prstClr>
              </a:solidFill>
              <a:latin typeface="Calibri" panose="020F0502020204030204"/>
            </a:endParaRPr>
          </a:p>
        </p:txBody>
      </p:sp>
      <p:sp>
        <p:nvSpPr>
          <p:cNvPr id="5" name="Altbilgi Yer Tutucusu 4"/>
          <p:cNvSpPr>
            <a:spLocks noGrp="1"/>
          </p:cNvSpPr>
          <p:nvPr>
            <p:ph type="ftr" sz="quarter" idx="11"/>
          </p:nvPr>
        </p:nvSpPr>
        <p:spPr/>
        <p:txBody>
          <a:bodyPr/>
          <a:lstStyle/>
          <a:p>
            <a:r>
              <a:rPr lang="tr-TR">
                <a:solidFill>
                  <a:prstClr val="black">
                    <a:tint val="75000"/>
                  </a:prstClr>
                </a:solidFill>
                <a:latin typeface="Calibri" panose="020F0502020204030204"/>
              </a:rPr>
              <a:t>osenses@trabzon.edu.tr</a:t>
            </a:r>
          </a:p>
        </p:txBody>
      </p:sp>
      <p:sp>
        <p:nvSpPr>
          <p:cNvPr id="6" name="Slayt Numarası Yer Tutucusu 5"/>
          <p:cNvSpPr>
            <a:spLocks noGrp="1"/>
          </p:cNvSpPr>
          <p:nvPr>
            <p:ph type="sldNum" sz="quarter" idx="12"/>
          </p:nvPr>
        </p:nvSpPr>
        <p:spPr/>
        <p:txBody>
          <a:bodyPr/>
          <a:lstStyle/>
          <a:p>
            <a:fld id="{04E11204-3297-4402-82DC-DAFF59EEE026}" type="slidenum">
              <a:rPr lang="tr-TR">
                <a:solidFill>
                  <a:prstClr val="black">
                    <a:tint val="75000"/>
                  </a:prstClr>
                </a:solidFill>
                <a:latin typeface="Calibri" panose="020F0502020204030204"/>
              </a:rPr>
              <a:pPr/>
              <a:t>131</a:t>
            </a:fld>
            <a:endParaRPr lang="tr-TR">
              <a:solidFill>
                <a:prstClr val="black">
                  <a:tint val="75000"/>
                </a:prstClr>
              </a:solidFill>
              <a:latin typeface="Calibri" panose="020F0502020204030204"/>
            </a:endParaRPr>
          </a:p>
        </p:txBody>
      </p:sp>
    </p:spTree>
    <p:extLst>
      <p:ext uri="{BB962C8B-B14F-4D97-AF65-F5344CB8AC3E}">
        <p14:creationId xmlns:p14="http://schemas.microsoft.com/office/powerpoint/2010/main" val="80346325"/>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981200" y="274638"/>
            <a:ext cx="8229600" cy="706090"/>
          </a:xfrm>
          <a:solidFill>
            <a:schemeClr val="accent1">
              <a:lumMod val="20000"/>
              <a:lumOff val="80000"/>
            </a:schemeClr>
          </a:solidFill>
        </p:spPr>
        <p:txBody>
          <a:bodyPr>
            <a:normAutofit fontScale="90000"/>
          </a:bodyPr>
          <a:lstStyle/>
          <a:p>
            <a:r>
              <a:rPr lang="tr-TR" dirty="0">
                <a:solidFill>
                  <a:srgbClr val="FF0000"/>
                </a:solidFill>
              </a:rPr>
              <a:t>1.2.2. İthalatta İş Akışı. Sy.22</a:t>
            </a:r>
          </a:p>
        </p:txBody>
      </p:sp>
      <p:sp>
        <p:nvSpPr>
          <p:cNvPr id="3" name="İçerik Yer Tutucusu 2"/>
          <p:cNvSpPr>
            <a:spLocks noGrp="1"/>
          </p:cNvSpPr>
          <p:nvPr>
            <p:ph idx="1"/>
          </p:nvPr>
        </p:nvSpPr>
        <p:spPr/>
        <p:txBody>
          <a:bodyPr>
            <a:normAutofit/>
          </a:bodyPr>
          <a:lstStyle/>
          <a:p>
            <a:r>
              <a:rPr lang="tr-TR" dirty="0"/>
              <a:t>Dış ticarette ve lojistik iş süreçlerinde ithalat, ihracat kadar önemli bir faaliyettir. Dış ticarete yönelen işletmeler için ihracat kadar, ithalata ilişkin işlemlerin de sorunsuz bir şekilde tamamlanması önem taşımaktadır. </a:t>
            </a:r>
          </a:p>
        </p:txBody>
      </p:sp>
      <p:sp>
        <p:nvSpPr>
          <p:cNvPr id="4" name="Veri Yer Tutucusu 3"/>
          <p:cNvSpPr>
            <a:spLocks noGrp="1"/>
          </p:cNvSpPr>
          <p:nvPr>
            <p:ph type="dt" sz="half" idx="10"/>
          </p:nvPr>
        </p:nvSpPr>
        <p:spPr/>
        <p:txBody>
          <a:bodyPr/>
          <a:lstStyle/>
          <a:p>
            <a:fld id="{88824B05-BB33-4562-95C5-CBCBE0985084}" type="datetime1">
              <a:rPr lang="tr-TR">
                <a:solidFill>
                  <a:prstClr val="black">
                    <a:tint val="75000"/>
                  </a:prstClr>
                </a:solidFill>
                <a:latin typeface="Calibri"/>
              </a:rPr>
              <a:pPr/>
              <a:t>5.09.2024</a:t>
            </a:fld>
            <a:endParaRPr lang="tr-TR">
              <a:solidFill>
                <a:prstClr val="black">
                  <a:tint val="75000"/>
                </a:prstClr>
              </a:solidFill>
              <a:latin typeface="Calibri"/>
            </a:endParaRPr>
          </a:p>
        </p:txBody>
      </p:sp>
      <p:sp>
        <p:nvSpPr>
          <p:cNvPr id="5" name="Altbilgi Yer Tutucusu 4"/>
          <p:cNvSpPr>
            <a:spLocks noGrp="1"/>
          </p:cNvSpPr>
          <p:nvPr>
            <p:ph type="ftr" sz="quarter" idx="11"/>
          </p:nvPr>
        </p:nvSpPr>
        <p:spPr/>
        <p:txBody>
          <a:bodyPr/>
          <a:lstStyle/>
          <a:p>
            <a:r>
              <a:rPr lang="tr-TR">
                <a:solidFill>
                  <a:prstClr val="black">
                    <a:tint val="75000"/>
                  </a:prstClr>
                </a:solidFill>
                <a:latin typeface="Calibri"/>
              </a:rPr>
              <a:t>osenses@trabzon.edu.tr</a:t>
            </a:r>
          </a:p>
        </p:txBody>
      </p:sp>
      <p:sp>
        <p:nvSpPr>
          <p:cNvPr id="6" name="Slayt Numarası Yer Tutucusu 5"/>
          <p:cNvSpPr>
            <a:spLocks noGrp="1"/>
          </p:cNvSpPr>
          <p:nvPr>
            <p:ph type="sldNum" sz="quarter" idx="12"/>
          </p:nvPr>
        </p:nvSpPr>
        <p:spPr/>
        <p:txBody>
          <a:bodyPr/>
          <a:lstStyle/>
          <a:p>
            <a:fld id="{06E4CE98-99DB-4B92-BAC7-F160338C3892}" type="slidenum">
              <a:rPr lang="tr-TR">
                <a:solidFill>
                  <a:prstClr val="black">
                    <a:tint val="75000"/>
                  </a:prstClr>
                </a:solidFill>
                <a:latin typeface="Calibri"/>
              </a:rPr>
              <a:pPr/>
              <a:t>132</a:t>
            </a:fld>
            <a:endParaRPr lang="tr-TR">
              <a:solidFill>
                <a:prstClr val="black">
                  <a:tint val="75000"/>
                </a:prstClr>
              </a:solidFill>
              <a:latin typeface="Calibri"/>
            </a:endParaRPr>
          </a:p>
        </p:txBody>
      </p:sp>
    </p:spTree>
    <p:extLst>
      <p:ext uri="{BB962C8B-B14F-4D97-AF65-F5344CB8AC3E}">
        <p14:creationId xmlns:p14="http://schemas.microsoft.com/office/powerpoint/2010/main" val="3807644435"/>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981200" y="274638"/>
            <a:ext cx="8229600" cy="706090"/>
          </a:xfrm>
          <a:solidFill>
            <a:schemeClr val="accent1">
              <a:lumMod val="20000"/>
              <a:lumOff val="80000"/>
            </a:schemeClr>
          </a:solidFill>
        </p:spPr>
        <p:txBody>
          <a:bodyPr>
            <a:normAutofit fontScale="90000"/>
          </a:bodyPr>
          <a:lstStyle/>
          <a:p>
            <a:r>
              <a:rPr lang="tr-TR" dirty="0">
                <a:solidFill>
                  <a:srgbClr val="FF0000"/>
                </a:solidFill>
              </a:rPr>
              <a:t>1.2.2. İthalatta İş Akışı. Sy.22</a:t>
            </a:r>
          </a:p>
        </p:txBody>
      </p:sp>
      <p:sp>
        <p:nvSpPr>
          <p:cNvPr id="3" name="İçerik Yer Tutucusu 2"/>
          <p:cNvSpPr>
            <a:spLocks noGrp="1"/>
          </p:cNvSpPr>
          <p:nvPr>
            <p:ph idx="1"/>
          </p:nvPr>
        </p:nvSpPr>
        <p:spPr/>
        <p:txBody>
          <a:bodyPr>
            <a:normAutofit/>
          </a:bodyPr>
          <a:lstStyle/>
          <a:p>
            <a:r>
              <a:rPr lang="tr-TR" dirty="0"/>
              <a:t>Ülkemiz açısından önemli bir gerçek; </a:t>
            </a:r>
            <a:r>
              <a:rPr lang="tr-TR" dirty="0">
                <a:solidFill>
                  <a:schemeClr val="tx2">
                    <a:lumMod val="60000"/>
                    <a:lumOff val="40000"/>
                  </a:schemeClr>
                </a:solidFill>
              </a:rPr>
              <a:t>dış ticaret göstergeleri arasında ithalatın, ihracata göre olan değer ve oransal büyüklük itibarı ile olan fazlalığıdır.</a:t>
            </a:r>
            <a:r>
              <a:rPr lang="tr-TR" dirty="0"/>
              <a:t> Ayrıca, özellikle ihracata konu ürünün girdileri de ağırlıkla ithal edilmektedir</a:t>
            </a:r>
          </a:p>
        </p:txBody>
      </p:sp>
      <p:sp>
        <p:nvSpPr>
          <p:cNvPr id="4" name="Veri Yer Tutucusu 3"/>
          <p:cNvSpPr>
            <a:spLocks noGrp="1"/>
          </p:cNvSpPr>
          <p:nvPr>
            <p:ph type="dt" sz="half" idx="10"/>
          </p:nvPr>
        </p:nvSpPr>
        <p:spPr/>
        <p:txBody>
          <a:bodyPr/>
          <a:lstStyle/>
          <a:p>
            <a:fld id="{A9370AFF-AD91-48B4-AA73-80F8B3B96FF5}" type="datetime1">
              <a:rPr lang="tr-TR">
                <a:solidFill>
                  <a:prstClr val="black">
                    <a:tint val="75000"/>
                  </a:prstClr>
                </a:solidFill>
                <a:latin typeface="Calibri"/>
              </a:rPr>
              <a:pPr/>
              <a:t>5.09.2024</a:t>
            </a:fld>
            <a:endParaRPr lang="tr-TR">
              <a:solidFill>
                <a:prstClr val="black">
                  <a:tint val="75000"/>
                </a:prstClr>
              </a:solidFill>
              <a:latin typeface="Calibri"/>
            </a:endParaRPr>
          </a:p>
        </p:txBody>
      </p:sp>
      <p:sp>
        <p:nvSpPr>
          <p:cNvPr id="5" name="Altbilgi Yer Tutucusu 4"/>
          <p:cNvSpPr>
            <a:spLocks noGrp="1"/>
          </p:cNvSpPr>
          <p:nvPr>
            <p:ph type="ftr" sz="quarter" idx="11"/>
          </p:nvPr>
        </p:nvSpPr>
        <p:spPr/>
        <p:txBody>
          <a:bodyPr/>
          <a:lstStyle/>
          <a:p>
            <a:r>
              <a:rPr lang="tr-TR">
                <a:solidFill>
                  <a:prstClr val="black">
                    <a:tint val="75000"/>
                  </a:prstClr>
                </a:solidFill>
                <a:latin typeface="Calibri"/>
              </a:rPr>
              <a:t>osenses@trabzon.edu.tr</a:t>
            </a:r>
          </a:p>
        </p:txBody>
      </p:sp>
      <p:sp>
        <p:nvSpPr>
          <p:cNvPr id="6" name="Slayt Numarası Yer Tutucusu 5"/>
          <p:cNvSpPr>
            <a:spLocks noGrp="1"/>
          </p:cNvSpPr>
          <p:nvPr>
            <p:ph type="sldNum" sz="quarter" idx="12"/>
          </p:nvPr>
        </p:nvSpPr>
        <p:spPr/>
        <p:txBody>
          <a:bodyPr/>
          <a:lstStyle/>
          <a:p>
            <a:fld id="{06E4CE98-99DB-4B92-BAC7-F160338C3892}" type="slidenum">
              <a:rPr lang="tr-TR">
                <a:solidFill>
                  <a:prstClr val="black">
                    <a:tint val="75000"/>
                  </a:prstClr>
                </a:solidFill>
                <a:latin typeface="Calibri"/>
              </a:rPr>
              <a:pPr/>
              <a:t>133</a:t>
            </a:fld>
            <a:endParaRPr lang="tr-TR">
              <a:solidFill>
                <a:prstClr val="black">
                  <a:tint val="75000"/>
                </a:prstClr>
              </a:solidFill>
              <a:latin typeface="Calibri"/>
            </a:endParaRPr>
          </a:p>
        </p:txBody>
      </p:sp>
    </p:spTree>
    <p:extLst>
      <p:ext uri="{BB962C8B-B14F-4D97-AF65-F5344CB8AC3E}">
        <p14:creationId xmlns:p14="http://schemas.microsoft.com/office/powerpoint/2010/main" val="3775756169"/>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normAutofit fontScale="90000"/>
          </a:bodyPr>
          <a:lstStyle/>
          <a:p>
            <a:r>
              <a:rPr lang="tr-TR" dirty="0">
                <a:solidFill>
                  <a:srgbClr val="FF0000"/>
                </a:solidFill>
              </a:rPr>
              <a:t>I. AŞAMA: </a:t>
            </a:r>
            <a:br>
              <a:rPr lang="tr-TR" dirty="0">
                <a:solidFill>
                  <a:srgbClr val="FF0000"/>
                </a:solidFill>
              </a:rPr>
            </a:br>
            <a:r>
              <a:rPr lang="tr-TR" dirty="0">
                <a:solidFill>
                  <a:srgbClr val="00B050"/>
                </a:solidFill>
              </a:rPr>
              <a:t>İTHALAT ÖNCESİ HAZIRLIK SÜRECİ</a:t>
            </a:r>
          </a:p>
        </p:txBody>
      </p:sp>
      <p:sp>
        <p:nvSpPr>
          <p:cNvPr id="3" name="İçerik Yer Tutucusu 2"/>
          <p:cNvSpPr>
            <a:spLocks noGrp="1"/>
          </p:cNvSpPr>
          <p:nvPr>
            <p:ph idx="1"/>
          </p:nvPr>
        </p:nvSpPr>
        <p:spPr/>
        <p:txBody>
          <a:bodyPr/>
          <a:lstStyle/>
          <a:p>
            <a:r>
              <a:rPr lang="tr-TR" dirty="0"/>
              <a:t>„ İthalat süreci, bazı yönlerden ihracata benzerken, </a:t>
            </a:r>
            <a:r>
              <a:rPr lang="tr-TR" dirty="0">
                <a:solidFill>
                  <a:srgbClr val="FF0000"/>
                </a:solidFill>
              </a:rPr>
              <a:t>uygulama yönü ile tam tersi işlemler olarak görülmelidir.</a:t>
            </a:r>
            <a:r>
              <a:rPr lang="tr-TR" dirty="0"/>
              <a:t> </a:t>
            </a:r>
          </a:p>
          <a:p>
            <a:r>
              <a:rPr lang="tr-TR" dirty="0"/>
              <a:t>İthalat süreci ana başlıklar altında verilecek olursa:</a:t>
            </a:r>
          </a:p>
        </p:txBody>
      </p:sp>
      <p:sp>
        <p:nvSpPr>
          <p:cNvPr id="4" name="Veri Yer Tutucusu 3"/>
          <p:cNvSpPr>
            <a:spLocks noGrp="1"/>
          </p:cNvSpPr>
          <p:nvPr>
            <p:ph type="dt" sz="half" idx="10"/>
          </p:nvPr>
        </p:nvSpPr>
        <p:spPr/>
        <p:txBody>
          <a:bodyPr/>
          <a:lstStyle/>
          <a:p>
            <a:fld id="{7C9C1B9F-2892-4F0D-BEF0-376C1F75C740}" type="datetime1">
              <a:rPr lang="tr-TR">
                <a:solidFill>
                  <a:prstClr val="black">
                    <a:tint val="75000"/>
                  </a:prstClr>
                </a:solidFill>
                <a:latin typeface="Calibri"/>
              </a:rPr>
              <a:pPr/>
              <a:t>5.09.2024</a:t>
            </a:fld>
            <a:endParaRPr lang="tr-TR">
              <a:solidFill>
                <a:prstClr val="black">
                  <a:tint val="75000"/>
                </a:prstClr>
              </a:solidFill>
              <a:latin typeface="Calibri"/>
            </a:endParaRPr>
          </a:p>
        </p:txBody>
      </p:sp>
      <p:sp>
        <p:nvSpPr>
          <p:cNvPr id="5" name="Altbilgi Yer Tutucusu 4"/>
          <p:cNvSpPr>
            <a:spLocks noGrp="1"/>
          </p:cNvSpPr>
          <p:nvPr>
            <p:ph type="ftr" sz="quarter" idx="11"/>
          </p:nvPr>
        </p:nvSpPr>
        <p:spPr/>
        <p:txBody>
          <a:bodyPr/>
          <a:lstStyle/>
          <a:p>
            <a:r>
              <a:rPr lang="tr-TR">
                <a:solidFill>
                  <a:prstClr val="black">
                    <a:tint val="75000"/>
                  </a:prstClr>
                </a:solidFill>
                <a:latin typeface="Calibri"/>
              </a:rPr>
              <a:t>osenses@trabzon.edu.tr</a:t>
            </a:r>
          </a:p>
        </p:txBody>
      </p:sp>
      <p:sp>
        <p:nvSpPr>
          <p:cNvPr id="6" name="Slayt Numarası Yer Tutucusu 5"/>
          <p:cNvSpPr>
            <a:spLocks noGrp="1"/>
          </p:cNvSpPr>
          <p:nvPr>
            <p:ph type="sldNum" sz="quarter" idx="12"/>
          </p:nvPr>
        </p:nvSpPr>
        <p:spPr/>
        <p:txBody>
          <a:bodyPr/>
          <a:lstStyle/>
          <a:p>
            <a:fld id="{06E4CE98-99DB-4B92-BAC7-F160338C3892}" type="slidenum">
              <a:rPr lang="tr-TR">
                <a:solidFill>
                  <a:prstClr val="black">
                    <a:tint val="75000"/>
                  </a:prstClr>
                </a:solidFill>
                <a:latin typeface="Calibri"/>
              </a:rPr>
              <a:pPr/>
              <a:t>134</a:t>
            </a:fld>
            <a:endParaRPr lang="tr-TR">
              <a:solidFill>
                <a:prstClr val="black">
                  <a:tint val="75000"/>
                </a:prstClr>
              </a:solidFill>
              <a:latin typeface="Calibri"/>
            </a:endParaRPr>
          </a:p>
        </p:txBody>
      </p:sp>
    </p:spTree>
    <p:extLst>
      <p:ext uri="{BB962C8B-B14F-4D97-AF65-F5344CB8AC3E}">
        <p14:creationId xmlns:p14="http://schemas.microsoft.com/office/powerpoint/2010/main" val="4124801321"/>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703512" y="404665"/>
            <a:ext cx="8964488" cy="5721499"/>
          </a:xfrm>
          <a:noFill/>
        </p:spPr>
        <p:txBody>
          <a:bodyPr>
            <a:normAutofit/>
          </a:bodyPr>
          <a:lstStyle/>
          <a:p>
            <a:r>
              <a:rPr lang="tr-TR" b="1" dirty="0">
                <a:solidFill>
                  <a:srgbClr val="7030A0"/>
                </a:solidFill>
              </a:rPr>
              <a:t>1. ithalat ile ilgili Ön Araştırmanın Tamamlanması:</a:t>
            </a:r>
          </a:p>
          <a:p>
            <a:r>
              <a:rPr lang="tr-TR" b="1" i="1" u="sng" dirty="0">
                <a:solidFill>
                  <a:schemeClr val="accent6">
                    <a:lumMod val="75000"/>
                  </a:schemeClr>
                </a:solidFill>
                <a:effectLst>
                  <a:outerShdw blurRad="38100" dist="38100" dir="2700000" algn="tl">
                    <a:srgbClr val="000000">
                      <a:alpha val="43137"/>
                    </a:srgbClr>
                  </a:outerShdw>
                </a:effectLst>
              </a:rPr>
              <a:t>İthalatın ihracata göre belki de en önemli farklılığı</a:t>
            </a:r>
            <a:r>
              <a:rPr lang="tr-TR" dirty="0"/>
              <a:t>, gümrük girişi sırasında </a:t>
            </a:r>
            <a:r>
              <a:rPr lang="tr-TR" b="1" dirty="0">
                <a:solidFill>
                  <a:srgbClr val="00B0F0"/>
                </a:solidFill>
              </a:rPr>
              <a:t>alınan vergiler </a:t>
            </a:r>
            <a:r>
              <a:rPr lang="tr-TR" dirty="0"/>
              <a:t>ile </a:t>
            </a:r>
            <a:r>
              <a:rPr lang="tr-TR" b="1" dirty="0">
                <a:solidFill>
                  <a:srgbClr val="00B0F0"/>
                </a:solidFill>
              </a:rPr>
              <a:t>dış ticaret politikası önlemlerinin</a:t>
            </a:r>
            <a:r>
              <a:rPr lang="tr-TR" b="1" dirty="0"/>
              <a:t> </a:t>
            </a:r>
            <a:r>
              <a:rPr lang="tr-TR" dirty="0"/>
              <a:t>ve </a:t>
            </a:r>
            <a:r>
              <a:rPr lang="tr-TR" b="1" dirty="0">
                <a:solidFill>
                  <a:srgbClr val="00B0F0"/>
                </a:solidFill>
              </a:rPr>
              <a:t>koruma tedbirlerinin olmasıdır</a:t>
            </a:r>
            <a:r>
              <a:rPr lang="tr-TR" dirty="0"/>
              <a:t>. </a:t>
            </a:r>
          </a:p>
          <a:p>
            <a:r>
              <a:rPr lang="tr-TR" sz="3600" dirty="0"/>
              <a:t>O nedenle ithalatçının ithalat öncesinde ilk araştırması, ithal konusu olan ürünü gümrük tarife cetvelindeki tanımına ve ithalatın yapılacağı ülkeye göre değerlendirmek olmalıdır. </a:t>
            </a:r>
          </a:p>
          <a:p>
            <a:endParaRPr lang="tr-TR" dirty="0">
              <a:solidFill>
                <a:srgbClr val="7030A0"/>
              </a:solidFill>
            </a:endParaRPr>
          </a:p>
        </p:txBody>
      </p:sp>
      <p:sp>
        <p:nvSpPr>
          <p:cNvPr id="2" name="Veri Yer Tutucusu 1"/>
          <p:cNvSpPr>
            <a:spLocks noGrp="1"/>
          </p:cNvSpPr>
          <p:nvPr>
            <p:ph type="dt" sz="half" idx="10"/>
          </p:nvPr>
        </p:nvSpPr>
        <p:spPr/>
        <p:txBody>
          <a:bodyPr/>
          <a:lstStyle/>
          <a:p>
            <a:fld id="{45E08F1F-0D65-473B-B11C-6892DAFD1FDA}" type="datetime1">
              <a:rPr lang="tr-TR">
                <a:solidFill>
                  <a:prstClr val="black">
                    <a:tint val="75000"/>
                  </a:prstClr>
                </a:solidFill>
                <a:latin typeface="Calibri"/>
              </a:rPr>
              <a:pPr/>
              <a:t>5.09.2024</a:t>
            </a:fld>
            <a:endParaRPr lang="tr-TR">
              <a:solidFill>
                <a:prstClr val="black">
                  <a:tint val="75000"/>
                </a:prstClr>
              </a:solidFill>
              <a:latin typeface="Calibri"/>
            </a:endParaRPr>
          </a:p>
        </p:txBody>
      </p:sp>
      <p:sp>
        <p:nvSpPr>
          <p:cNvPr id="4" name="Altbilgi Yer Tutucusu 3"/>
          <p:cNvSpPr>
            <a:spLocks noGrp="1"/>
          </p:cNvSpPr>
          <p:nvPr>
            <p:ph type="ftr" sz="quarter" idx="11"/>
          </p:nvPr>
        </p:nvSpPr>
        <p:spPr/>
        <p:txBody>
          <a:bodyPr/>
          <a:lstStyle/>
          <a:p>
            <a:r>
              <a:rPr lang="tr-TR">
                <a:solidFill>
                  <a:prstClr val="black">
                    <a:tint val="75000"/>
                  </a:prstClr>
                </a:solidFill>
                <a:latin typeface="Calibri"/>
              </a:rPr>
              <a:t>osenses@trabzon.edu.tr</a:t>
            </a:r>
          </a:p>
        </p:txBody>
      </p:sp>
      <p:sp>
        <p:nvSpPr>
          <p:cNvPr id="5" name="Slayt Numarası Yer Tutucusu 4"/>
          <p:cNvSpPr>
            <a:spLocks noGrp="1"/>
          </p:cNvSpPr>
          <p:nvPr>
            <p:ph type="sldNum" sz="quarter" idx="12"/>
          </p:nvPr>
        </p:nvSpPr>
        <p:spPr/>
        <p:txBody>
          <a:bodyPr/>
          <a:lstStyle/>
          <a:p>
            <a:fld id="{06E4CE98-99DB-4B92-BAC7-F160338C3892}" type="slidenum">
              <a:rPr lang="tr-TR">
                <a:solidFill>
                  <a:prstClr val="black">
                    <a:tint val="75000"/>
                  </a:prstClr>
                </a:solidFill>
                <a:latin typeface="Calibri"/>
              </a:rPr>
              <a:pPr/>
              <a:t>135</a:t>
            </a:fld>
            <a:endParaRPr lang="tr-TR">
              <a:solidFill>
                <a:prstClr val="black">
                  <a:tint val="75000"/>
                </a:prstClr>
              </a:solidFill>
              <a:latin typeface="Calibri"/>
            </a:endParaRPr>
          </a:p>
        </p:txBody>
      </p:sp>
    </p:spTree>
    <p:extLst>
      <p:ext uri="{BB962C8B-B14F-4D97-AF65-F5344CB8AC3E}">
        <p14:creationId xmlns:p14="http://schemas.microsoft.com/office/powerpoint/2010/main" val="206604087"/>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524000" y="476673"/>
            <a:ext cx="9144000" cy="5649491"/>
          </a:xfrm>
        </p:spPr>
        <p:txBody>
          <a:bodyPr>
            <a:normAutofit/>
          </a:bodyPr>
          <a:lstStyle/>
          <a:p>
            <a:r>
              <a:rPr lang="tr-TR" sz="3600" dirty="0"/>
              <a:t> İthal konusu ürünün </a:t>
            </a:r>
            <a:r>
              <a:rPr lang="tr-TR" sz="3600" dirty="0">
                <a:solidFill>
                  <a:srgbClr val="00B050"/>
                </a:solidFill>
              </a:rPr>
              <a:t>ithalatta yasaklanan mallar içerisinde yer alıp almadığının kontrolü</a:t>
            </a:r>
            <a:r>
              <a:rPr lang="tr-TR" sz="3600" dirty="0"/>
              <a:t>,</a:t>
            </a:r>
          </a:p>
          <a:p>
            <a:r>
              <a:rPr lang="tr-TR" sz="3600" dirty="0"/>
              <a:t> gümrük vergisi oranlarının incelenmesi,</a:t>
            </a:r>
          </a:p>
          <a:p>
            <a:r>
              <a:rPr lang="tr-TR" sz="3600" dirty="0"/>
              <a:t> ürüne ilişkin hazırlanması </a:t>
            </a:r>
            <a:r>
              <a:rPr lang="tr-TR" sz="3600" dirty="0">
                <a:solidFill>
                  <a:schemeClr val="accent6">
                    <a:lumMod val="75000"/>
                  </a:schemeClr>
                </a:solidFill>
              </a:rPr>
              <a:t>gereken özellikli belgelerin olup olmadığına bakılması</a:t>
            </a:r>
            <a:r>
              <a:rPr lang="tr-TR" sz="3600" dirty="0"/>
              <a:t>, </a:t>
            </a:r>
          </a:p>
          <a:p>
            <a:r>
              <a:rPr lang="tr-TR" sz="3600" dirty="0"/>
              <a:t>vb. konular önemli görülmelidir</a:t>
            </a:r>
          </a:p>
          <a:p>
            <a:endParaRPr lang="tr-TR" sz="3600" dirty="0"/>
          </a:p>
        </p:txBody>
      </p:sp>
      <p:sp>
        <p:nvSpPr>
          <p:cNvPr id="2" name="Veri Yer Tutucusu 1"/>
          <p:cNvSpPr>
            <a:spLocks noGrp="1"/>
          </p:cNvSpPr>
          <p:nvPr>
            <p:ph type="dt" sz="half" idx="10"/>
          </p:nvPr>
        </p:nvSpPr>
        <p:spPr/>
        <p:txBody>
          <a:bodyPr/>
          <a:lstStyle/>
          <a:p>
            <a:fld id="{7B50814E-5CD7-4888-9F7C-81585A3D5E8D}" type="datetime1">
              <a:rPr lang="tr-TR">
                <a:solidFill>
                  <a:prstClr val="black">
                    <a:tint val="75000"/>
                  </a:prstClr>
                </a:solidFill>
                <a:latin typeface="Calibri"/>
              </a:rPr>
              <a:pPr/>
              <a:t>5.09.2024</a:t>
            </a:fld>
            <a:endParaRPr lang="tr-TR">
              <a:solidFill>
                <a:prstClr val="black">
                  <a:tint val="75000"/>
                </a:prstClr>
              </a:solidFill>
              <a:latin typeface="Calibri"/>
            </a:endParaRPr>
          </a:p>
        </p:txBody>
      </p:sp>
      <p:sp>
        <p:nvSpPr>
          <p:cNvPr id="4" name="Altbilgi Yer Tutucusu 3"/>
          <p:cNvSpPr>
            <a:spLocks noGrp="1"/>
          </p:cNvSpPr>
          <p:nvPr>
            <p:ph type="ftr" sz="quarter" idx="11"/>
          </p:nvPr>
        </p:nvSpPr>
        <p:spPr/>
        <p:txBody>
          <a:bodyPr/>
          <a:lstStyle/>
          <a:p>
            <a:r>
              <a:rPr lang="tr-TR">
                <a:solidFill>
                  <a:prstClr val="black">
                    <a:tint val="75000"/>
                  </a:prstClr>
                </a:solidFill>
                <a:latin typeface="Calibri"/>
              </a:rPr>
              <a:t>osenses@trabzon.edu.tr</a:t>
            </a:r>
          </a:p>
        </p:txBody>
      </p:sp>
      <p:sp>
        <p:nvSpPr>
          <p:cNvPr id="5" name="Slayt Numarası Yer Tutucusu 4"/>
          <p:cNvSpPr>
            <a:spLocks noGrp="1"/>
          </p:cNvSpPr>
          <p:nvPr>
            <p:ph type="sldNum" sz="quarter" idx="12"/>
          </p:nvPr>
        </p:nvSpPr>
        <p:spPr/>
        <p:txBody>
          <a:bodyPr/>
          <a:lstStyle/>
          <a:p>
            <a:fld id="{06E4CE98-99DB-4B92-BAC7-F160338C3892}" type="slidenum">
              <a:rPr lang="tr-TR">
                <a:solidFill>
                  <a:prstClr val="black">
                    <a:tint val="75000"/>
                  </a:prstClr>
                </a:solidFill>
                <a:latin typeface="Calibri"/>
              </a:rPr>
              <a:pPr/>
              <a:t>136</a:t>
            </a:fld>
            <a:endParaRPr lang="tr-TR">
              <a:solidFill>
                <a:prstClr val="black">
                  <a:tint val="75000"/>
                </a:prstClr>
              </a:solidFill>
              <a:latin typeface="Calibri"/>
            </a:endParaRPr>
          </a:p>
        </p:txBody>
      </p:sp>
    </p:spTree>
    <p:extLst>
      <p:ext uri="{BB962C8B-B14F-4D97-AF65-F5344CB8AC3E}">
        <p14:creationId xmlns:p14="http://schemas.microsoft.com/office/powerpoint/2010/main" val="1148487133"/>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703512" y="260648"/>
            <a:ext cx="8784976" cy="6264696"/>
          </a:xfrm>
        </p:spPr>
        <p:txBody>
          <a:bodyPr>
            <a:normAutofit/>
          </a:bodyPr>
          <a:lstStyle/>
          <a:p>
            <a:endParaRPr lang="tr-TR" b="1" dirty="0">
              <a:solidFill>
                <a:srgbClr val="7030A0"/>
              </a:solidFill>
            </a:endParaRPr>
          </a:p>
          <a:p>
            <a:r>
              <a:rPr lang="tr-TR" b="1" dirty="0">
                <a:solidFill>
                  <a:srgbClr val="7030A0"/>
                </a:solidFill>
              </a:rPr>
              <a:t>2. Dış Alım Potansiyelinin Değerlendirilmesi</a:t>
            </a:r>
            <a:r>
              <a:rPr lang="tr-TR" dirty="0">
                <a:solidFill>
                  <a:srgbClr val="7030A0"/>
                </a:solidFill>
              </a:rPr>
              <a:t>:</a:t>
            </a:r>
          </a:p>
          <a:p>
            <a:pPr marL="0" indent="0">
              <a:buNone/>
            </a:pPr>
            <a:r>
              <a:rPr lang="tr-TR" sz="3600" dirty="0"/>
              <a:t>   İşletmenin dış satımda olduğu gibi alımda da </a:t>
            </a:r>
            <a:r>
              <a:rPr lang="tr-TR" sz="3600" dirty="0">
                <a:solidFill>
                  <a:srgbClr val="00B0F0"/>
                </a:solidFill>
              </a:rPr>
              <a:t>kendi potansiyelinin farkına varması </a:t>
            </a:r>
            <a:r>
              <a:rPr lang="tr-TR" sz="3600" dirty="0"/>
              <a:t>ve yeterlilik değerlendirmesini yapması gereklidir</a:t>
            </a:r>
          </a:p>
          <a:p>
            <a:pPr marL="0" indent="0">
              <a:buNone/>
            </a:pPr>
            <a:endParaRPr lang="tr-TR" dirty="0"/>
          </a:p>
          <a:p>
            <a:pPr marL="0" indent="0">
              <a:buNone/>
            </a:pPr>
            <a:endParaRPr lang="tr-TR" dirty="0"/>
          </a:p>
        </p:txBody>
      </p:sp>
      <p:sp>
        <p:nvSpPr>
          <p:cNvPr id="2" name="Veri Yer Tutucusu 1"/>
          <p:cNvSpPr>
            <a:spLocks noGrp="1"/>
          </p:cNvSpPr>
          <p:nvPr>
            <p:ph type="dt" sz="half" idx="10"/>
          </p:nvPr>
        </p:nvSpPr>
        <p:spPr/>
        <p:txBody>
          <a:bodyPr/>
          <a:lstStyle/>
          <a:p>
            <a:fld id="{397978E7-5CDE-402B-9282-A1B877A333BC}" type="datetime1">
              <a:rPr lang="tr-TR">
                <a:solidFill>
                  <a:prstClr val="black">
                    <a:tint val="75000"/>
                  </a:prstClr>
                </a:solidFill>
                <a:latin typeface="Calibri"/>
              </a:rPr>
              <a:pPr/>
              <a:t>5.09.2024</a:t>
            </a:fld>
            <a:endParaRPr lang="tr-TR">
              <a:solidFill>
                <a:prstClr val="black">
                  <a:tint val="75000"/>
                </a:prstClr>
              </a:solidFill>
              <a:latin typeface="Calibri"/>
            </a:endParaRPr>
          </a:p>
        </p:txBody>
      </p:sp>
      <p:sp>
        <p:nvSpPr>
          <p:cNvPr id="4" name="Altbilgi Yer Tutucusu 3"/>
          <p:cNvSpPr>
            <a:spLocks noGrp="1"/>
          </p:cNvSpPr>
          <p:nvPr>
            <p:ph type="ftr" sz="quarter" idx="11"/>
          </p:nvPr>
        </p:nvSpPr>
        <p:spPr/>
        <p:txBody>
          <a:bodyPr/>
          <a:lstStyle/>
          <a:p>
            <a:r>
              <a:rPr lang="tr-TR">
                <a:solidFill>
                  <a:prstClr val="black">
                    <a:tint val="75000"/>
                  </a:prstClr>
                </a:solidFill>
                <a:latin typeface="Calibri"/>
              </a:rPr>
              <a:t>osenses@trabzon.edu.tr</a:t>
            </a:r>
          </a:p>
        </p:txBody>
      </p:sp>
      <p:sp>
        <p:nvSpPr>
          <p:cNvPr id="5" name="Slayt Numarası Yer Tutucusu 4"/>
          <p:cNvSpPr>
            <a:spLocks noGrp="1"/>
          </p:cNvSpPr>
          <p:nvPr>
            <p:ph type="sldNum" sz="quarter" idx="12"/>
          </p:nvPr>
        </p:nvSpPr>
        <p:spPr/>
        <p:txBody>
          <a:bodyPr/>
          <a:lstStyle/>
          <a:p>
            <a:fld id="{06E4CE98-99DB-4B92-BAC7-F160338C3892}" type="slidenum">
              <a:rPr lang="tr-TR">
                <a:solidFill>
                  <a:prstClr val="black">
                    <a:tint val="75000"/>
                  </a:prstClr>
                </a:solidFill>
                <a:latin typeface="Calibri"/>
              </a:rPr>
              <a:pPr/>
              <a:t>137</a:t>
            </a:fld>
            <a:endParaRPr lang="tr-TR">
              <a:solidFill>
                <a:prstClr val="black">
                  <a:tint val="75000"/>
                </a:prstClr>
              </a:solidFill>
              <a:latin typeface="Calibri"/>
            </a:endParaRPr>
          </a:p>
        </p:txBody>
      </p:sp>
    </p:spTree>
    <p:extLst>
      <p:ext uri="{BB962C8B-B14F-4D97-AF65-F5344CB8AC3E}">
        <p14:creationId xmlns:p14="http://schemas.microsoft.com/office/powerpoint/2010/main" val="2417499984"/>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703512" y="404665"/>
            <a:ext cx="8507288" cy="5721499"/>
          </a:xfrm>
        </p:spPr>
        <p:txBody>
          <a:bodyPr/>
          <a:lstStyle/>
          <a:p>
            <a:r>
              <a:rPr lang="tr-TR" b="1" dirty="0">
                <a:solidFill>
                  <a:srgbClr val="7030A0"/>
                </a:solidFill>
              </a:rPr>
              <a:t>3.ithal Konusu Ürün Seçimi ve Gerekli Hazırlıklar</a:t>
            </a:r>
            <a:r>
              <a:rPr lang="tr-TR" dirty="0"/>
              <a:t>:</a:t>
            </a:r>
          </a:p>
          <a:p>
            <a:pPr marL="0" indent="0">
              <a:buNone/>
            </a:pPr>
            <a:r>
              <a:rPr lang="tr-TR" dirty="0"/>
              <a:t>   İthal konusu </a:t>
            </a:r>
            <a:r>
              <a:rPr lang="tr-TR" dirty="0">
                <a:solidFill>
                  <a:srgbClr val="00B0F0"/>
                </a:solidFill>
              </a:rPr>
              <a:t>ürünün seçimi ve ürüne ulaşma yollarının araştırılması </a:t>
            </a:r>
            <a:r>
              <a:rPr lang="tr-TR" dirty="0"/>
              <a:t>sürecidir. Burada </a:t>
            </a:r>
            <a:r>
              <a:rPr lang="tr-TR" dirty="0">
                <a:solidFill>
                  <a:srgbClr val="FF0000"/>
                </a:solidFill>
              </a:rPr>
              <a:t>öncelikle</a:t>
            </a:r>
            <a:r>
              <a:rPr lang="tr-TR" dirty="0"/>
              <a:t> </a:t>
            </a:r>
            <a:r>
              <a:rPr lang="tr-TR" dirty="0">
                <a:solidFill>
                  <a:srgbClr val="7030A0"/>
                </a:solidFill>
              </a:rPr>
              <a:t>ithali yasak</a:t>
            </a:r>
            <a:r>
              <a:rPr lang="tr-TR" dirty="0"/>
              <a:t>, </a:t>
            </a:r>
            <a:r>
              <a:rPr lang="tr-TR" dirty="0">
                <a:solidFill>
                  <a:srgbClr val="00B050"/>
                </a:solidFill>
              </a:rPr>
              <a:t>izne tabi</a:t>
            </a:r>
            <a:r>
              <a:rPr lang="tr-TR" dirty="0"/>
              <a:t> ve ithali belirli kurum ve kuruluşlara bırakılmış ürün listelerinin ve </a:t>
            </a:r>
            <a:r>
              <a:rPr lang="tr-TR" dirty="0">
                <a:solidFill>
                  <a:srgbClr val="00B050"/>
                </a:solidFill>
              </a:rPr>
              <a:t>mevzuattaki son halinin gözden geçirilmesi </a:t>
            </a:r>
            <a:r>
              <a:rPr lang="tr-TR" dirty="0"/>
              <a:t>ve doğru ürüne ulaşılması gereklidir.</a:t>
            </a:r>
          </a:p>
          <a:p>
            <a:endParaRPr lang="tr-TR" dirty="0"/>
          </a:p>
        </p:txBody>
      </p:sp>
      <p:sp>
        <p:nvSpPr>
          <p:cNvPr id="2" name="Veri Yer Tutucusu 1"/>
          <p:cNvSpPr>
            <a:spLocks noGrp="1"/>
          </p:cNvSpPr>
          <p:nvPr>
            <p:ph type="dt" sz="half" idx="10"/>
          </p:nvPr>
        </p:nvSpPr>
        <p:spPr/>
        <p:txBody>
          <a:bodyPr/>
          <a:lstStyle/>
          <a:p>
            <a:fld id="{EF9BC7EF-F830-4EE4-AD50-E6AACACE80BD}" type="datetime1">
              <a:rPr lang="tr-TR">
                <a:solidFill>
                  <a:prstClr val="black">
                    <a:tint val="75000"/>
                  </a:prstClr>
                </a:solidFill>
                <a:latin typeface="Calibri"/>
              </a:rPr>
              <a:pPr/>
              <a:t>5.09.2024</a:t>
            </a:fld>
            <a:endParaRPr lang="tr-TR">
              <a:solidFill>
                <a:prstClr val="black">
                  <a:tint val="75000"/>
                </a:prstClr>
              </a:solidFill>
              <a:latin typeface="Calibri"/>
            </a:endParaRPr>
          </a:p>
        </p:txBody>
      </p:sp>
      <p:sp>
        <p:nvSpPr>
          <p:cNvPr id="4" name="Altbilgi Yer Tutucusu 3"/>
          <p:cNvSpPr>
            <a:spLocks noGrp="1"/>
          </p:cNvSpPr>
          <p:nvPr>
            <p:ph type="ftr" sz="quarter" idx="11"/>
          </p:nvPr>
        </p:nvSpPr>
        <p:spPr/>
        <p:txBody>
          <a:bodyPr/>
          <a:lstStyle/>
          <a:p>
            <a:r>
              <a:rPr lang="tr-TR">
                <a:solidFill>
                  <a:prstClr val="black">
                    <a:tint val="75000"/>
                  </a:prstClr>
                </a:solidFill>
                <a:latin typeface="Calibri"/>
              </a:rPr>
              <a:t>osenses@trabzon.edu.tr</a:t>
            </a:r>
          </a:p>
        </p:txBody>
      </p:sp>
      <p:sp>
        <p:nvSpPr>
          <p:cNvPr id="5" name="Slayt Numarası Yer Tutucusu 4"/>
          <p:cNvSpPr>
            <a:spLocks noGrp="1"/>
          </p:cNvSpPr>
          <p:nvPr>
            <p:ph type="sldNum" sz="quarter" idx="12"/>
          </p:nvPr>
        </p:nvSpPr>
        <p:spPr/>
        <p:txBody>
          <a:bodyPr/>
          <a:lstStyle/>
          <a:p>
            <a:fld id="{06E4CE98-99DB-4B92-BAC7-F160338C3892}" type="slidenum">
              <a:rPr lang="tr-TR">
                <a:solidFill>
                  <a:prstClr val="black">
                    <a:tint val="75000"/>
                  </a:prstClr>
                </a:solidFill>
                <a:latin typeface="Calibri"/>
              </a:rPr>
              <a:pPr/>
              <a:t>138</a:t>
            </a:fld>
            <a:endParaRPr lang="tr-TR">
              <a:solidFill>
                <a:prstClr val="black">
                  <a:tint val="75000"/>
                </a:prstClr>
              </a:solidFill>
              <a:latin typeface="Calibri"/>
            </a:endParaRPr>
          </a:p>
        </p:txBody>
      </p:sp>
    </p:spTree>
    <p:extLst>
      <p:ext uri="{BB962C8B-B14F-4D97-AF65-F5344CB8AC3E}">
        <p14:creationId xmlns:p14="http://schemas.microsoft.com/office/powerpoint/2010/main" val="2825067384"/>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775520" y="332657"/>
            <a:ext cx="8435280" cy="5793507"/>
          </a:xfrm>
        </p:spPr>
        <p:txBody>
          <a:bodyPr>
            <a:normAutofit/>
          </a:bodyPr>
          <a:lstStyle/>
          <a:p>
            <a:r>
              <a:rPr lang="tr-TR" dirty="0">
                <a:solidFill>
                  <a:srgbClr val="7030A0"/>
                </a:solidFill>
              </a:rPr>
              <a:t>4. Pazar Araştırması ve İhracatçıların Bulunması:</a:t>
            </a:r>
          </a:p>
          <a:p>
            <a:r>
              <a:rPr lang="tr-TR" dirty="0"/>
              <a:t>İthalatçılar, ithal tercihleri olan ürüne ilişkin olarak potansiyel ihracatçıların uluslararası alanda araştırmasını yaparken, </a:t>
            </a:r>
            <a:r>
              <a:rPr lang="tr-TR" dirty="0">
                <a:solidFill>
                  <a:srgbClr val="00B050"/>
                </a:solidFill>
              </a:rPr>
              <a:t>o ürün ile tanınmışlığı olan ülkeleri öncelikle değerlendirmeleri ve buradaki ihracatçılarla bağlantıya geçmeleri zaman kazandırabilecektir.</a:t>
            </a:r>
            <a:r>
              <a:rPr lang="tr-TR" dirty="0"/>
              <a:t> </a:t>
            </a:r>
          </a:p>
        </p:txBody>
      </p:sp>
      <p:sp>
        <p:nvSpPr>
          <p:cNvPr id="2" name="Veri Yer Tutucusu 1"/>
          <p:cNvSpPr>
            <a:spLocks noGrp="1"/>
          </p:cNvSpPr>
          <p:nvPr>
            <p:ph type="dt" sz="half" idx="10"/>
          </p:nvPr>
        </p:nvSpPr>
        <p:spPr/>
        <p:txBody>
          <a:bodyPr/>
          <a:lstStyle/>
          <a:p>
            <a:fld id="{BE8C16FF-0B25-4E20-A372-E05A3821891F}" type="datetime1">
              <a:rPr lang="tr-TR">
                <a:solidFill>
                  <a:prstClr val="black">
                    <a:tint val="75000"/>
                  </a:prstClr>
                </a:solidFill>
                <a:latin typeface="Calibri"/>
              </a:rPr>
              <a:pPr/>
              <a:t>5.09.2024</a:t>
            </a:fld>
            <a:endParaRPr lang="tr-TR">
              <a:solidFill>
                <a:prstClr val="black">
                  <a:tint val="75000"/>
                </a:prstClr>
              </a:solidFill>
              <a:latin typeface="Calibri"/>
            </a:endParaRPr>
          </a:p>
        </p:txBody>
      </p:sp>
      <p:sp>
        <p:nvSpPr>
          <p:cNvPr id="4" name="Altbilgi Yer Tutucusu 3"/>
          <p:cNvSpPr>
            <a:spLocks noGrp="1"/>
          </p:cNvSpPr>
          <p:nvPr>
            <p:ph type="ftr" sz="quarter" idx="11"/>
          </p:nvPr>
        </p:nvSpPr>
        <p:spPr/>
        <p:txBody>
          <a:bodyPr/>
          <a:lstStyle/>
          <a:p>
            <a:r>
              <a:rPr lang="tr-TR">
                <a:solidFill>
                  <a:prstClr val="black">
                    <a:tint val="75000"/>
                  </a:prstClr>
                </a:solidFill>
                <a:latin typeface="Calibri"/>
              </a:rPr>
              <a:t>osenses@trabzon.edu.tr</a:t>
            </a:r>
          </a:p>
        </p:txBody>
      </p:sp>
      <p:sp>
        <p:nvSpPr>
          <p:cNvPr id="5" name="Slayt Numarası Yer Tutucusu 4"/>
          <p:cNvSpPr>
            <a:spLocks noGrp="1"/>
          </p:cNvSpPr>
          <p:nvPr>
            <p:ph type="sldNum" sz="quarter" idx="12"/>
          </p:nvPr>
        </p:nvSpPr>
        <p:spPr/>
        <p:txBody>
          <a:bodyPr/>
          <a:lstStyle/>
          <a:p>
            <a:fld id="{06E4CE98-99DB-4B92-BAC7-F160338C3892}" type="slidenum">
              <a:rPr lang="tr-TR">
                <a:solidFill>
                  <a:prstClr val="black">
                    <a:tint val="75000"/>
                  </a:prstClr>
                </a:solidFill>
                <a:latin typeface="Calibri"/>
              </a:rPr>
              <a:pPr/>
              <a:t>139</a:t>
            </a:fld>
            <a:endParaRPr lang="tr-TR">
              <a:solidFill>
                <a:prstClr val="black">
                  <a:tint val="75000"/>
                </a:prstClr>
              </a:solidFill>
              <a:latin typeface="Calibri"/>
            </a:endParaRPr>
          </a:p>
        </p:txBody>
      </p:sp>
    </p:spTree>
    <p:extLst>
      <p:ext uri="{BB962C8B-B14F-4D97-AF65-F5344CB8AC3E}">
        <p14:creationId xmlns:p14="http://schemas.microsoft.com/office/powerpoint/2010/main" val="734832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524000" y="0"/>
            <a:ext cx="9144000" cy="6858000"/>
          </a:xfrm>
          <a:noFill/>
        </p:spPr>
        <p:txBody>
          <a:bodyPr>
            <a:normAutofit/>
          </a:bodyPr>
          <a:lstStyle/>
          <a:p>
            <a:endParaRPr lang="tr-TR" dirty="0"/>
          </a:p>
          <a:p>
            <a:r>
              <a:rPr lang="tr-TR" dirty="0"/>
              <a:t>Ayrıca her piyasada geçerli olan </a:t>
            </a:r>
            <a:r>
              <a:rPr lang="tr-TR" dirty="0">
                <a:solidFill>
                  <a:srgbClr val="FF0000"/>
                </a:solidFill>
              </a:rPr>
              <a:t>ölçü ve standartlar</a:t>
            </a:r>
            <a:r>
              <a:rPr lang="tr-TR" dirty="0"/>
              <a:t> da farklılık göstermektedir. </a:t>
            </a:r>
            <a:r>
              <a:rPr lang="tr-TR" dirty="0">
                <a:solidFill>
                  <a:srgbClr val="00B050"/>
                </a:solidFill>
              </a:rPr>
              <a:t>ABD ve İngiltere’de metrik sistemin </a:t>
            </a:r>
            <a:r>
              <a:rPr lang="tr-TR" dirty="0"/>
              <a:t>tam olarak uygulanmamasına bağlı olarak bazı malların üretiminin </a:t>
            </a:r>
            <a:r>
              <a:rPr lang="tr-TR" u="sng" dirty="0">
                <a:solidFill>
                  <a:srgbClr val="FF0000"/>
                </a:solidFill>
              </a:rPr>
              <a:t>inch, feet, short, ton </a:t>
            </a:r>
            <a:r>
              <a:rPr lang="tr-TR" dirty="0"/>
              <a:t>ölçülerine göre planlanmak durumunda kalınması da söz konusu olabilmektedir.</a:t>
            </a:r>
          </a:p>
          <a:p>
            <a:endParaRPr lang="tr-TR" dirty="0"/>
          </a:p>
          <a:p>
            <a:r>
              <a:rPr lang="tr-TR" dirty="0"/>
              <a:t>Bazı Afrika ülkelerinde 2 den sonra sayı yoktur. 1-2 ve çok</a:t>
            </a:r>
          </a:p>
          <a:p>
            <a:endParaRPr lang="tr-TR" dirty="0"/>
          </a:p>
        </p:txBody>
      </p:sp>
      <p:sp>
        <p:nvSpPr>
          <p:cNvPr id="2" name="Veri Yer Tutucusu 1"/>
          <p:cNvSpPr>
            <a:spLocks noGrp="1"/>
          </p:cNvSpPr>
          <p:nvPr>
            <p:ph type="dt" sz="half" idx="10"/>
          </p:nvPr>
        </p:nvSpPr>
        <p:spPr/>
        <p:txBody>
          <a:bodyPr/>
          <a:lstStyle/>
          <a:p>
            <a:fld id="{7C4A208A-F5C5-4401-B3BA-B3098FEE8D62}" type="datetime1">
              <a:rPr lang="tr-TR">
                <a:solidFill>
                  <a:prstClr val="black">
                    <a:tint val="75000"/>
                  </a:prstClr>
                </a:solidFill>
                <a:latin typeface="Calibri"/>
              </a:rPr>
              <a:pPr/>
              <a:t>5.09.2024</a:t>
            </a:fld>
            <a:endParaRPr lang="tr-TR">
              <a:solidFill>
                <a:prstClr val="black">
                  <a:tint val="75000"/>
                </a:prstClr>
              </a:solidFill>
              <a:latin typeface="Calibri"/>
            </a:endParaRPr>
          </a:p>
        </p:txBody>
      </p:sp>
      <p:sp>
        <p:nvSpPr>
          <p:cNvPr id="4" name="Altbilgi Yer Tutucusu 3"/>
          <p:cNvSpPr>
            <a:spLocks noGrp="1"/>
          </p:cNvSpPr>
          <p:nvPr>
            <p:ph type="ftr" sz="quarter" idx="11"/>
          </p:nvPr>
        </p:nvSpPr>
        <p:spPr/>
        <p:txBody>
          <a:bodyPr/>
          <a:lstStyle/>
          <a:p>
            <a:r>
              <a:rPr lang="tr-TR">
                <a:solidFill>
                  <a:prstClr val="black">
                    <a:tint val="75000"/>
                  </a:prstClr>
                </a:solidFill>
                <a:latin typeface="Calibri"/>
              </a:rPr>
              <a:t>osenses@trabzon.edu.tr</a:t>
            </a:r>
          </a:p>
        </p:txBody>
      </p:sp>
      <p:sp>
        <p:nvSpPr>
          <p:cNvPr id="5" name="Slayt Numarası Yer Tutucusu 4"/>
          <p:cNvSpPr>
            <a:spLocks noGrp="1"/>
          </p:cNvSpPr>
          <p:nvPr>
            <p:ph type="sldNum" sz="quarter" idx="12"/>
          </p:nvPr>
        </p:nvSpPr>
        <p:spPr/>
        <p:txBody>
          <a:bodyPr/>
          <a:lstStyle/>
          <a:p>
            <a:fld id="{06E4CE98-99DB-4B92-BAC7-F160338C3892}" type="slidenum">
              <a:rPr lang="tr-TR">
                <a:solidFill>
                  <a:prstClr val="black">
                    <a:tint val="75000"/>
                  </a:prstClr>
                </a:solidFill>
                <a:latin typeface="Calibri"/>
              </a:rPr>
              <a:pPr/>
              <a:t>14</a:t>
            </a:fld>
            <a:endParaRPr lang="tr-TR">
              <a:solidFill>
                <a:prstClr val="black">
                  <a:tint val="75000"/>
                </a:prstClr>
              </a:solidFill>
              <a:latin typeface="Calibri"/>
            </a:endParaRPr>
          </a:p>
        </p:txBody>
      </p:sp>
    </p:spTree>
    <p:extLst>
      <p:ext uri="{BB962C8B-B14F-4D97-AF65-F5344CB8AC3E}">
        <p14:creationId xmlns:p14="http://schemas.microsoft.com/office/powerpoint/2010/main" val="1050706936"/>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775520" y="476673"/>
            <a:ext cx="8435280" cy="5649491"/>
          </a:xfrm>
        </p:spPr>
        <p:txBody>
          <a:bodyPr>
            <a:normAutofit/>
          </a:bodyPr>
          <a:lstStyle/>
          <a:p>
            <a:r>
              <a:rPr lang="tr-TR" sz="3600" dirty="0"/>
              <a:t>Bu araştırma için de </a:t>
            </a:r>
            <a:r>
              <a:rPr lang="tr-TR" sz="3600" dirty="0">
                <a:solidFill>
                  <a:srgbClr val="FFC000"/>
                </a:solidFill>
              </a:rPr>
              <a:t>sanal ortamdan</a:t>
            </a:r>
            <a:r>
              <a:rPr lang="tr-TR" sz="3600" dirty="0"/>
              <a:t>, ulusal/ </a:t>
            </a:r>
            <a:r>
              <a:rPr lang="tr-TR" sz="3600" dirty="0">
                <a:solidFill>
                  <a:schemeClr val="accent6">
                    <a:lumMod val="75000"/>
                  </a:schemeClr>
                </a:solidFill>
              </a:rPr>
              <a:t>uluslararası fuarlara katılımlardan</a:t>
            </a:r>
            <a:r>
              <a:rPr lang="tr-TR" sz="3600" dirty="0"/>
              <a:t>, </a:t>
            </a:r>
            <a:r>
              <a:rPr lang="tr-TR" sz="3600" dirty="0">
                <a:solidFill>
                  <a:srgbClr val="C00000"/>
                </a:solidFill>
              </a:rPr>
              <a:t>aracı firmalardan</a:t>
            </a:r>
            <a:r>
              <a:rPr lang="tr-TR" sz="3600" dirty="0"/>
              <a:t>, </a:t>
            </a:r>
            <a:r>
              <a:rPr lang="tr-TR" sz="3600" dirty="0">
                <a:solidFill>
                  <a:schemeClr val="accent5">
                    <a:lumMod val="60000"/>
                    <a:lumOff val="40000"/>
                  </a:schemeClr>
                </a:solidFill>
              </a:rPr>
              <a:t>İhracatçı Birlikleri</a:t>
            </a:r>
            <a:r>
              <a:rPr lang="tr-TR" sz="3600" dirty="0"/>
              <a:t>, Ticaret ve Sanayi Odalarının veri tabanlarından ve bu kurumların yönlendirmelerinden ve </a:t>
            </a:r>
            <a:r>
              <a:rPr lang="tr-TR" sz="3600" dirty="0">
                <a:solidFill>
                  <a:schemeClr val="accent1">
                    <a:lumMod val="75000"/>
                  </a:schemeClr>
                </a:solidFill>
              </a:rPr>
              <a:t>diğer işletmelerin deneyim ve tecrübelerinden yararlanmak mümkün </a:t>
            </a:r>
            <a:r>
              <a:rPr lang="tr-TR" sz="3600" dirty="0"/>
              <a:t>olabilmektedir.</a:t>
            </a:r>
          </a:p>
          <a:p>
            <a:r>
              <a:rPr lang="tr-TR" sz="3600" dirty="0"/>
              <a:t>Sy.23</a:t>
            </a:r>
          </a:p>
          <a:p>
            <a:endParaRPr lang="tr-TR" sz="3600" dirty="0"/>
          </a:p>
        </p:txBody>
      </p:sp>
      <p:sp>
        <p:nvSpPr>
          <p:cNvPr id="2" name="Veri Yer Tutucusu 1"/>
          <p:cNvSpPr>
            <a:spLocks noGrp="1"/>
          </p:cNvSpPr>
          <p:nvPr>
            <p:ph type="dt" sz="half" idx="10"/>
          </p:nvPr>
        </p:nvSpPr>
        <p:spPr/>
        <p:txBody>
          <a:bodyPr/>
          <a:lstStyle/>
          <a:p>
            <a:fld id="{77D1A481-00E6-4C96-B6D1-7B6FF28F6A09}" type="datetime1">
              <a:rPr lang="tr-TR">
                <a:solidFill>
                  <a:prstClr val="black">
                    <a:tint val="75000"/>
                  </a:prstClr>
                </a:solidFill>
                <a:latin typeface="Calibri"/>
              </a:rPr>
              <a:pPr/>
              <a:t>5.09.2024</a:t>
            </a:fld>
            <a:endParaRPr lang="tr-TR">
              <a:solidFill>
                <a:prstClr val="black">
                  <a:tint val="75000"/>
                </a:prstClr>
              </a:solidFill>
              <a:latin typeface="Calibri"/>
            </a:endParaRPr>
          </a:p>
        </p:txBody>
      </p:sp>
      <p:sp>
        <p:nvSpPr>
          <p:cNvPr id="4" name="Altbilgi Yer Tutucusu 3"/>
          <p:cNvSpPr>
            <a:spLocks noGrp="1"/>
          </p:cNvSpPr>
          <p:nvPr>
            <p:ph type="ftr" sz="quarter" idx="11"/>
          </p:nvPr>
        </p:nvSpPr>
        <p:spPr/>
        <p:txBody>
          <a:bodyPr/>
          <a:lstStyle/>
          <a:p>
            <a:r>
              <a:rPr lang="tr-TR">
                <a:solidFill>
                  <a:prstClr val="black">
                    <a:tint val="75000"/>
                  </a:prstClr>
                </a:solidFill>
                <a:latin typeface="Calibri"/>
              </a:rPr>
              <a:t>osenses@trabzon.edu.tr</a:t>
            </a:r>
          </a:p>
        </p:txBody>
      </p:sp>
      <p:sp>
        <p:nvSpPr>
          <p:cNvPr id="5" name="Slayt Numarası Yer Tutucusu 4"/>
          <p:cNvSpPr>
            <a:spLocks noGrp="1"/>
          </p:cNvSpPr>
          <p:nvPr>
            <p:ph type="sldNum" sz="quarter" idx="12"/>
          </p:nvPr>
        </p:nvSpPr>
        <p:spPr/>
        <p:txBody>
          <a:bodyPr/>
          <a:lstStyle/>
          <a:p>
            <a:fld id="{06E4CE98-99DB-4B92-BAC7-F160338C3892}" type="slidenum">
              <a:rPr lang="tr-TR">
                <a:solidFill>
                  <a:prstClr val="black">
                    <a:tint val="75000"/>
                  </a:prstClr>
                </a:solidFill>
                <a:latin typeface="Calibri"/>
              </a:rPr>
              <a:pPr/>
              <a:t>140</a:t>
            </a:fld>
            <a:endParaRPr lang="tr-TR">
              <a:solidFill>
                <a:prstClr val="black">
                  <a:tint val="75000"/>
                </a:prstClr>
              </a:solidFill>
              <a:latin typeface="Calibri"/>
            </a:endParaRPr>
          </a:p>
        </p:txBody>
      </p:sp>
    </p:spTree>
    <p:extLst>
      <p:ext uri="{BB962C8B-B14F-4D97-AF65-F5344CB8AC3E}">
        <p14:creationId xmlns:p14="http://schemas.microsoft.com/office/powerpoint/2010/main" val="3409759326"/>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524000" y="188640"/>
            <a:ext cx="9036496" cy="6408712"/>
          </a:xfrm>
        </p:spPr>
        <p:txBody>
          <a:bodyPr>
            <a:normAutofit/>
          </a:bodyPr>
          <a:lstStyle/>
          <a:p>
            <a:pPr marL="0" indent="0">
              <a:buNone/>
            </a:pPr>
            <a:r>
              <a:rPr lang="tr-TR" b="1" dirty="0">
                <a:solidFill>
                  <a:srgbClr val="7030A0"/>
                </a:solidFill>
              </a:rPr>
              <a:t>5.İhracatçı ile Anlaşma Şartlarının Açıklığa Kavuşturulması</a:t>
            </a:r>
          </a:p>
          <a:p>
            <a:r>
              <a:rPr lang="tr-TR" dirty="0"/>
              <a:t>İthalatçı işletme, ithalat ile ilgili işlemlerin yürütülmesinde faaliyet türüne göre </a:t>
            </a:r>
            <a:r>
              <a:rPr lang="tr-TR" dirty="0">
                <a:solidFill>
                  <a:schemeClr val="accent6">
                    <a:lumMod val="75000"/>
                  </a:schemeClr>
                </a:solidFill>
              </a:rPr>
              <a:t>ithalatın yapılma nedenini dikkate alarak,</a:t>
            </a:r>
            <a:r>
              <a:rPr lang="tr-TR" dirty="0"/>
              <a:t> işletme içindeki ilgili birimlerin (tedarik, üretim, satış, pazarlama </a:t>
            </a:r>
            <a:r>
              <a:rPr lang="tr-TR" dirty="0" err="1"/>
              <a:t>vb</a:t>
            </a:r>
            <a:r>
              <a:rPr lang="tr-TR" dirty="0"/>
              <a:t>) görüşlerinden yararlanarak, </a:t>
            </a:r>
            <a:r>
              <a:rPr lang="tr-TR" dirty="0">
                <a:solidFill>
                  <a:schemeClr val="accent1">
                    <a:lumMod val="75000"/>
                  </a:schemeClr>
                </a:solidFill>
              </a:rPr>
              <a:t>ithal etmek istediği ürüne ilişkin taleplerini ihracatçıya aktarır</a:t>
            </a:r>
            <a:r>
              <a:rPr lang="tr-TR" dirty="0"/>
              <a:t>. </a:t>
            </a:r>
            <a:endParaRPr lang="tr-TR" dirty="0">
              <a:solidFill>
                <a:srgbClr val="7030A0"/>
              </a:solidFill>
            </a:endParaRPr>
          </a:p>
        </p:txBody>
      </p:sp>
      <p:sp>
        <p:nvSpPr>
          <p:cNvPr id="2" name="Veri Yer Tutucusu 1"/>
          <p:cNvSpPr>
            <a:spLocks noGrp="1"/>
          </p:cNvSpPr>
          <p:nvPr>
            <p:ph type="dt" sz="half" idx="10"/>
          </p:nvPr>
        </p:nvSpPr>
        <p:spPr/>
        <p:txBody>
          <a:bodyPr/>
          <a:lstStyle/>
          <a:p>
            <a:fld id="{3EEF9713-1BA1-42C5-9F70-EF3CFD47C098}" type="datetime1">
              <a:rPr lang="tr-TR">
                <a:solidFill>
                  <a:prstClr val="black">
                    <a:tint val="75000"/>
                  </a:prstClr>
                </a:solidFill>
                <a:latin typeface="Calibri"/>
              </a:rPr>
              <a:pPr/>
              <a:t>5.09.2024</a:t>
            </a:fld>
            <a:endParaRPr lang="tr-TR">
              <a:solidFill>
                <a:prstClr val="black">
                  <a:tint val="75000"/>
                </a:prstClr>
              </a:solidFill>
              <a:latin typeface="Calibri"/>
            </a:endParaRPr>
          </a:p>
        </p:txBody>
      </p:sp>
      <p:sp>
        <p:nvSpPr>
          <p:cNvPr id="4" name="Altbilgi Yer Tutucusu 3"/>
          <p:cNvSpPr>
            <a:spLocks noGrp="1"/>
          </p:cNvSpPr>
          <p:nvPr>
            <p:ph type="ftr" sz="quarter" idx="11"/>
          </p:nvPr>
        </p:nvSpPr>
        <p:spPr/>
        <p:txBody>
          <a:bodyPr/>
          <a:lstStyle/>
          <a:p>
            <a:r>
              <a:rPr lang="tr-TR">
                <a:solidFill>
                  <a:prstClr val="black">
                    <a:tint val="75000"/>
                  </a:prstClr>
                </a:solidFill>
                <a:latin typeface="Calibri"/>
              </a:rPr>
              <a:t>osenses@trabzon.edu.tr</a:t>
            </a:r>
          </a:p>
        </p:txBody>
      </p:sp>
      <p:sp>
        <p:nvSpPr>
          <p:cNvPr id="5" name="Slayt Numarası Yer Tutucusu 4"/>
          <p:cNvSpPr>
            <a:spLocks noGrp="1"/>
          </p:cNvSpPr>
          <p:nvPr>
            <p:ph type="sldNum" sz="quarter" idx="12"/>
          </p:nvPr>
        </p:nvSpPr>
        <p:spPr/>
        <p:txBody>
          <a:bodyPr/>
          <a:lstStyle/>
          <a:p>
            <a:fld id="{06E4CE98-99DB-4B92-BAC7-F160338C3892}" type="slidenum">
              <a:rPr lang="tr-TR">
                <a:solidFill>
                  <a:prstClr val="black">
                    <a:tint val="75000"/>
                  </a:prstClr>
                </a:solidFill>
                <a:latin typeface="Calibri"/>
              </a:rPr>
              <a:pPr/>
              <a:t>141</a:t>
            </a:fld>
            <a:endParaRPr lang="tr-TR">
              <a:solidFill>
                <a:prstClr val="black">
                  <a:tint val="75000"/>
                </a:prstClr>
              </a:solidFill>
              <a:latin typeface="Calibri"/>
            </a:endParaRPr>
          </a:p>
        </p:txBody>
      </p:sp>
    </p:spTree>
    <p:extLst>
      <p:ext uri="{BB962C8B-B14F-4D97-AF65-F5344CB8AC3E}">
        <p14:creationId xmlns:p14="http://schemas.microsoft.com/office/powerpoint/2010/main" val="1146879250"/>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703512" y="404664"/>
            <a:ext cx="8856984" cy="6453336"/>
          </a:xfrm>
        </p:spPr>
        <p:txBody>
          <a:bodyPr>
            <a:normAutofit lnSpcReduction="10000"/>
          </a:bodyPr>
          <a:lstStyle/>
          <a:p>
            <a:r>
              <a:rPr lang="tr-TR" dirty="0"/>
              <a:t>Bu noktada taraflar arasında yapılacak sözleşme öncesinde;</a:t>
            </a:r>
          </a:p>
          <a:p>
            <a:r>
              <a:rPr lang="tr-TR" dirty="0"/>
              <a:t> </a:t>
            </a:r>
            <a:r>
              <a:rPr lang="tr-TR" dirty="0">
                <a:solidFill>
                  <a:srgbClr val="FF0000"/>
                </a:solidFill>
              </a:rPr>
              <a:t>ithal edilen malın </a:t>
            </a:r>
            <a:r>
              <a:rPr lang="tr-TR" u="sng" dirty="0">
                <a:solidFill>
                  <a:srgbClr val="FF0000"/>
                </a:solidFill>
              </a:rPr>
              <a:t>teknik ayrıntıları</a:t>
            </a:r>
            <a:r>
              <a:rPr lang="tr-TR" dirty="0">
                <a:solidFill>
                  <a:srgbClr val="FF0000"/>
                </a:solidFill>
              </a:rPr>
              <a:t>, </a:t>
            </a:r>
          </a:p>
          <a:p>
            <a:r>
              <a:rPr lang="tr-TR" u="sng" dirty="0">
                <a:solidFill>
                  <a:srgbClr val="FF0000"/>
                </a:solidFill>
              </a:rPr>
              <a:t>fiyat ve miktarı</a:t>
            </a:r>
            <a:r>
              <a:rPr lang="tr-TR" dirty="0">
                <a:solidFill>
                  <a:srgbClr val="FF0000"/>
                </a:solidFill>
              </a:rPr>
              <a:t>, </a:t>
            </a:r>
          </a:p>
          <a:p>
            <a:r>
              <a:rPr lang="tr-TR" dirty="0">
                <a:solidFill>
                  <a:srgbClr val="FF0000"/>
                </a:solidFill>
              </a:rPr>
              <a:t>istenen </a:t>
            </a:r>
            <a:r>
              <a:rPr lang="tr-TR" u="sng" dirty="0">
                <a:solidFill>
                  <a:srgbClr val="FF0000"/>
                </a:solidFill>
              </a:rPr>
              <a:t>kalite ve standartlara uygunluğu</a:t>
            </a:r>
            <a:r>
              <a:rPr lang="tr-TR" dirty="0">
                <a:solidFill>
                  <a:srgbClr val="FF0000"/>
                </a:solidFill>
              </a:rPr>
              <a:t>, ambalaj ve koruma şekli, </a:t>
            </a:r>
          </a:p>
          <a:p>
            <a:r>
              <a:rPr lang="tr-TR" u="sng" dirty="0">
                <a:solidFill>
                  <a:srgbClr val="00B0F0"/>
                </a:solidFill>
              </a:rPr>
              <a:t>teslim şekli ve yeri</a:t>
            </a:r>
            <a:r>
              <a:rPr lang="tr-TR" dirty="0">
                <a:solidFill>
                  <a:srgbClr val="FF0000"/>
                </a:solidFill>
              </a:rPr>
              <a:t>, </a:t>
            </a:r>
          </a:p>
          <a:p>
            <a:r>
              <a:rPr lang="tr-TR" dirty="0">
                <a:solidFill>
                  <a:srgbClr val="FF0000"/>
                </a:solidFill>
              </a:rPr>
              <a:t>ödeme şekli, </a:t>
            </a:r>
          </a:p>
          <a:p>
            <a:r>
              <a:rPr lang="tr-TR" u="sng" dirty="0">
                <a:solidFill>
                  <a:srgbClr val="00B0F0"/>
                </a:solidFill>
              </a:rPr>
              <a:t>satış sonrası garantiler</a:t>
            </a:r>
            <a:r>
              <a:rPr lang="tr-TR" dirty="0">
                <a:solidFill>
                  <a:srgbClr val="FF0000"/>
                </a:solidFill>
              </a:rPr>
              <a:t>, </a:t>
            </a:r>
          </a:p>
          <a:p>
            <a:r>
              <a:rPr lang="tr-TR" dirty="0">
                <a:solidFill>
                  <a:srgbClr val="FF0000"/>
                </a:solidFill>
              </a:rPr>
              <a:t>anlaşmazlıklar halinde çözüm şekli, detayları ve varsa bazı özel istekler üzerinde </a:t>
            </a:r>
            <a:r>
              <a:rPr lang="tr-TR" dirty="0"/>
              <a:t>tartışılıp karara varılmaktadır</a:t>
            </a:r>
            <a:r>
              <a:rPr lang="tr-TR" dirty="0">
                <a:solidFill>
                  <a:srgbClr val="7030A0"/>
                </a:solidFill>
              </a:rPr>
              <a:t>.</a:t>
            </a:r>
          </a:p>
          <a:p>
            <a:endParaRPr lang="tr-TR" dirty="0"/>
          </a:p>
        </p:txBody>
      </p:sp>
      <p:sp>
        <p:nvSpPr>
          <p:cNvPr id="2" name="Veri Yer Tutucusu 1"/>
          <p:cNvSpPr>
            <a:spLocks noGrp="1"/>
          </p:cNvSpPr>
          <p:nvPr>
            <p:ph type="dt" sz="half" idx="10"/>
          </p:nvPr>
        </p:nvSpPr>
        <p:spPr/>
        <p:txBody>
          <a:bodyPr/>
          <a:lstStyle/>
          <a:p>
            <a:fld id="{1A29A19B-CC15-4D24-ADD3-A35031DA7B4C}" type="datetime1">
              <a:rPr lang="tr-TR">
                <a:solidFill>
                  <a:prstClr val="black">
                    <a:tint val="75000"/>
                  </a:prstClr>
                </a:solidFill>
                <a:latin typeface="Calibri"/>
              </a:rPr>
              <a:pPr/>
              <a:t>5.09.2024</a:t>
            </a:fld>
            <a:endParaRPr lang="tr-TR">
              <a:solidFill>
                <a:prstClr val="black">
                  <a:tint val="75000"/>
                </a:prstClr>
              </a:solidFill>
              <a:latin typeface="Calibri"/>
            </a:endParaRPr>
          </a:p>
        </p:txBody>
      </p:sp>
      <p:sp>
        <p:nvSpPr>
          <p:cNvPr id="4" name="Altbilgi Yer Tutucusu 3"/>
          <p:cNvSpPr>
            <a:spLocks noGrp="1"/>
          </p:cNvSpPr>
          <p:nvPr>
            <p:ph type="ftr" sz="quarter" idx="11"/>
          </p:nvPr>
        </p:nvSpPr>
        <p:spPr/>
        <p:txBody>
          <a:bodyPr/>
          <a:lstStyle/>
          <a:p>
            <a:r>
              <a:rPr lang="tr-TR">
                <a:solidFill>
                  <a:prstClr val="black">
                    <a:tint val="75000"/>
                  </a:prstClr>
                </a:solidFill>
                <a:latin typeface="Calibri"/>
              </a:rPr>
              <a:t>osenses@trabzon.edu.tr</a:t>
            </a:r>
          </a:p>
        </p:txBody>
      </p:sp>
      <p:sp>
        <p:nvSpPr>
          <p:cNvPr id="5" name="Slayt Numarası Yer Tutucusu 4"/>
          <p:cNvSpPr>
            <a:spLocks noGrp="1"/>
          </p:cNvSpPr>
          <p:nvPr>
            <p:ph type="sldNum" sz="quarter" idx="12"/>
          </p:nvPr>
        </p:nvSpPr>
        <p:spPr/>
        <p:txBody>
          <a:bodyPr/>
          <a:lstStyle/>
          <a:p>
            <a:fld id="{06E4CE98-99DB-4B92-BAC7-F160338C3892}" type="slidenum">
              <a:rPr lang="tr-TR">
                <a:solidFill>
                  <a:prstClr val="black">
                    <a:tint val="75000"/>
                  </a:prstClr>
                </a:solidFill>
                <a:latin typeface="Calibri"/>
              </a:rPr>
              <a:pPr/>
              <a:t>142</a:t>
            </a:fld>
            <a:endParaRPr lang="tr-TR">
              <a:solidFill>
                <a:prstClr val="black">
                  <a:tint val="75000"/>
                </a:prstClr>
              </a:solidFill>
              <a:latin typeface="Calibri"/>
            </a:endParaRPr>
          </a:p>
        </p:txBody>
      </p:sp>
    </p:spTree>
    <p:extLst>
      <p:ext uri="{BB962C8B-B14F-4D97-AF65-F5344CB8AC3E}">
        <p14:creationId xmlns:p14="http://schemas.microsoft.com/office/powerpoint/2010/main" val="4085003153"/>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703512" y="548681"/>
            <a:ext cx="8507288" cy="5865515"/>
          </a:xfrm>
        </p:spPr>
        <p:txBody>
          <a:bodyPr>
            <a:normAutofit/>
          </a:bodyPr>
          <a:lstStyle/>
          <a:p>
            <a:r>
              <a:rPr lang="tr-TR" b="1" dirty="0">
                <a:solidFill>
                  <a:srgbClr val="7030A0"/>
                </a:solidFill>
              </a:rPr>
              <a:t>6. Yazılı Dış Alım Sözleşmesinin Hazırlanması ve Taraflarca İmzalanması</a:t>
            </a:r>
            <a:r>
              <a:rPr lang="tr-TR" dirty="0"/>
              <a:t>:</a:t>
            </a:r>
          </a:p>
          <a:p>
            <a:r>
              <a:rPr lang="tr-TR" dirty="0"/>
              <a:t>İhracatta iş akışında olduğu gibi, taraflar ticari ilişkinin ana esasları ve detayları konusunda anlaşma sağladıktan sonra, bütün bu şartların yerine getirilmesinde hukuki </a:t>
            </a:r>
            <a:r>
              <a:rPr lang="tr-TR" dirty="0" err="1"/>
              <a:t>zorlayıcılığı</a:t>
            </a:r>
            <a:r>
              <a:rPr lang="tr-TR" dirty="0"/>
              <a:t> sağlamak üzere bir yazılı sözleşme hazırlayıp, bunun kabulü için imzalarlar. </a:t>
            </a:r>
          </a:p>
        </p:txBody>
      </p:sp>
      <p:sp>
        <p:nvSpPr>
          <p:cNvPr id="2" name="Veri Yer Tutucusu 1"/>
          <p:cNvSpPr>
            <a:spLocks noGrp="1"/>
          </p:cNvSpPr>
          <p:nvPr>
            <p:ph type="dt" sz="half" idx="10"/>
          </p:nvPr>
        </p:nvSpPr>
        <p:spPr/>
        <p:txBody>
          <a:bodyPr/>
          <a:lstStyle/>
          <a:p>
            <a:fld id="{9F1EFDE1-65D3-4A04-AA2B-58D0371D6757}" type="datetime1">
              <a:rPr lang="tr-TR">
                <a:solidFill>
                  <a:prstClr val="black">
                    <a:tint val="75000"/>
                  </a:prstClr>
                </a:solidFill>
                <a:latin typeface="Calibri"/>
              </a:rPr>
              <a:pPr/>
              <a:t>5.09.2024</a:t>
            </a:fld>
            <a:endParaRPr lang="tr-TR">
              <a:solidFill>
                <a:prstClr val="black">
                  <a:tint val="75000"/>
                </a:prstClr>
              </a:solidFill>
              <a:latin typeface="Calibri"/>
            </a:endParaRPr>
          </a:p>
        </p:txBody>
      </p:sp>
      <p:sp>
        <p:nvSpPr>
          <p:cNvPr id="4" name="Altbilgi Yer Tutucusu 3"/>
          <p:cNvSpPr>
            <a:spLocks noGrp="1"/>
          </p:cNvSpPr>
          <p:nvPr>
            <p:ph type="ftr" sz="quarter" idx="11"/>
          </p:nvPr>
        </p:nvSpPr>
        <p:spPr/>
        <p:txBody>
          <a:bodyPr/>
          <a:lstStyle/>
          <a:p>
            <a:r>
              <a:rPr lang="tr-TR">
                <a:solidFill>
                  <a:prstClr val="black">
                    <a:tint val="75000"/>
                  </a:prstClr>
                </a:solidFill>
                <a:latin typeface="Calibri"/>
              </a:rPr>
              <a:t>osenses@trabzon.edu.tr</a:t>
            </a:r>
          </a:p>
        </p:txBody>
      </p:sp>
      <p:sp>
        <p:nvSpPr>
          <p:cNvPr id="5" name="Slayt Numarası Yer Tutucusu 4"/>
          <p:cNvSpPr>
            <a:spLocks noGrp="1"/>
          </p:cNvSpPr>
          <p:nvPr>
            <p:ph type="sldNum" sz="quarter" idx="12"/>
          </p:nvPr>
        </p:nvSpPr>
        <p:spPr/>
        <p:txBody>
          <a:bodyPr/>
          <a:lstStyle/>
          <a:p>
            <a:fld id="{06E4CE98-99DB-4B92-BAC7-F160338C3892}" type="slidenum">
              <a:rPr lang="tr-TR">
                <a:solidFill>
                  <a:prstClr val="black">
                    <a:tint val="75000"/>
                  </a:prstClr>
                </a:solidFill>
                <a:latin typeface="Calibri"/>
              </a:rPr>
              <a:pPr/>
              <a:t>143</a:t>
            </a:fld>
            <a:endParaRPr lang="tr-TR">
              <a:solidFill>
                <a:prstClr val="black">
                  <a:tint val="75000"/>
                </a:prstClr>
              </a:solidFill>
              <a:latin typeface="Calibri"/>
            </a:endParaRPr>
          </a:p>
        </p:txBody>
      </p:sp>
    </p:spTree>
    <p:extLst>
      <p:ext uri="{BB962C8B-B14F-4D97-AF65-F5344CB8AC3E}">
        <p14:creationId xmlns:p14="http://schemas.microsoft.com/office/powerpoint/2010/main" val="1769060865"/>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775520" y="332657"/>
            <a:ext cx="8435280" cy="5793507"/>
          </a:xfrm>
        </p:spPr>
        <p:txBody>
          <a:bodyPr/>
          <a:lstStyle/>
          <a:p>
            <a:r>
              <a:rPr lang="tr-TR" dirty="0">
                <a:solidFill>
                  <a:schemeClr val="accent6">
                    <a:lumMod val="75000"/>
                  </a:schemeClr>
                </a:solidFill>
              </a:rPr>
              <a:t>İhracatta anlatıldığı gibi bazen proforma fatura da, içeriğinde yer alan şartların ithalatçı tarafından kabul ve teyidi ile sözleşme hüviyeti taşıyabilmektedir.</a:t>
            </a:r>
            <a:r>
              <a:rPr lang="tr-TR" dirty="0"/>
              <a:t> Ancak, ayrıntılı bir sözleşme metninin sorunlar ile karşılaşılması halinde hukuki yaptırımının üstünlüğü dikkate alınarak, bu konuda dikkatli olunması ve karşılaşılacak risklerin başlangıçta en aza indirilmesi önemli görülmelidir.</a:t>
            </a:r>
          </a:p>
          <a:p>
            <a:endParaRPr lang="tr-TR" dirty="0"/>
          </a:p>
        </p:txBody>
      </p:sp>
      <p:sp>
        <p:nvSpPr>
          <p:cNvPr id="2" name="Veri Yer Tutucusu 1"/>
          <p:cNvSpPr>
            <a:spLocks noGrp="1"/>
          </p:cNvSpPr>
          <p:nvPr>
            <p:ph type="dt" sz="half" idx="10"/>
          </p:nvPr>
        </p:nvSpPr>
        <p:spPr/>
        <p:txBody>
          <a:bodyPr/>
          <a:lstStyle/>
          <a:p>
            <a:fld id="{A0CA7EFF-FEE5-4D92-9AFD-B47FC5701886}" type="datetime1">
              <a:rPr lang="tr-TR">
                <a:solidFill>
                  <a:prstClr val="black">
                    <a:tint val="75000"/>
                  </a:prstClr>
                </a:solidFill>
                <a:latin typeface="Calibri"/>
              </a:rPr>
              <a:pPr/>
              <a:t>5.09.2024</a:t>
            </a:fld>
            <a:endParaRPr lang="tr-TR">
              <a:solidFill>
                <a:prstClr val="black">
                  <a:tint val="75000"/>
                </a:prstClr>
              </a:solidFill>
              <a:latin typeface="Calibri"/>
            </a:endParaRPr>
          </a:p>
        </p:txBody>
      </p:sp>
      <p:sp>
        <p:nvSpPr>
          <p:cNvPr id="4" name="Altbilgi Yer Tutucusu 3"/>
          <p:cNvSpPr>
            <a:spLocks noGrp="1"/>
          </p:cNvSpPr>
          <p:nvPr>
            <p:ph type="ftr" sz="quarter" idx="11"/>
          </p:nvPr>
        </p:nvSpPr>
        <p:spPr/>
        <p:txBody>
          <a:bodyPr/>
          <a:lstStyle/>
          <a:p>
            <a:r>
              <a:rPr lang="tr-TR">
                <a:solidFill>
                  <a:prstClr val="black">
                    <a:tint val="75000"/>
                  </a:prstClr>
                </a:solidFill>
                <a:latin typeface="Calibri"/>
              </a:rPr>
              <a:t>osenses@trabzon.edu.tr</a:t>
            </a:r>
          </a:p>
        </p:txBody>
      </p:sp>
      <p:sp>
        <p:nvSpPr>
          <p:cNvPr id="5" name="Slayt Numarası Yer Tutucusu 4"/>
          <p:cNvSpPr>
            <a:spLocks noGrp="1"/>
          </p:cNvSpPr>
          <p:nvPr>
            <p:ph type="sldNum" sz="quarter" idx="12"/>
          </p:nvPr>
        </p:nvSpPr>
        <p:spPr/>
        <p:txBody>
          <a:bodyPr/>
          <a:lstStyle/>
          <a:p>
            <a:fld id="{06E4CE98-99DB-4B92-BAC7-F160338C3892}" type="slidenum">
              <a:rPr lang="tr-TR">
                <a:solidFill>
                  <a:prstClr val="black">
                    <a:tint val="75000"/>
                  </a:prstClr>
                </a:solidFill>
                <a:latin typeface="Calibri"/>
              </a:rPr>
              <a:pPr/>
              <a:t>144</a:t>
            </a:fld>
            <a:endParaRPr lang="tr-TR">
              <a:solidFill>
                <a:prstClr val="black">
                  <a:tint val="75000"/>
                </a:prstClr>
              </a:solidFill>
              <a:latin typeface="Calibri"/>
            </a:endParaRPr>
          </a:p>
        </p:txBody>
      </p:sp>
    </p:spTree>
    <p:extLst>
      <p:ext uri="{BB962C8B-B14F-4D97-AF65-F5344CB8AC3E}">
        <p14:creationId xmlns:p14="http://schemas.microsoft.com/office/powerpoint/2010/main" val="1010241170"/>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981200" y="274638"/>
            <a:ext cx="8229600" cy="1138138"/>
          </a:xfrm>
          <a:solidFill>
            <a:schemeClr val="accent1">
              <a:lumMod val="20000"/>
              <a:lumOff val="80000"/>
            </a:schemeClr>
          </a:solidFill>
        </p:spPr>
        <p:txBody>
          <a:bodyPr>
            <a:normAutofit fontScale="90000"/>
          </a:bodyPr>
          <a:lstStyle/>
          <a:p>
            <a:r>
              <a:rPr lang="tr-TR" dirty="0">
                <a:solidFill>
                  <a:srgbClr val="FF0000"/>
                </a:solidFill>
              </a:rPr>
              <a:t>II. AŞAMA: </a:t>
            </a:r>
            <a:br>
              <a:rPr lang="tr-TR" dirty="0">
                <a:solidFill>
                  <a:srgbClr val="FF0000"/>
                </a:solidFill>
              </a:rPr>
            </a:br>
            <a:r>
              <a:rPr lang="tr-TR" dirty="0">
                <a:solidFill>
                  <a:srgbClr val="00B050"/>
                </a:solidFill>
              </a:rPr>
              <a:t>FİİLÎ İTHALAT SÜRECİ</a:t>
            </a:r>
          </a:p>
        </p:txBody>
      </p:sp>
      <p:sp>
        <p:nvSpPr>
          <p:cNvPr id="3" name="İçerik Yer Tutucusu 2"/>
          <p:cNvSpPr>
            <a:spLocks noGrp="1"/>
          </p:cNvSpPr>
          <p:nvPr>
            <p:ph idx="1"/>
          </p:nvPr>
        </p:nvSpPr>
        <p:spPr>
          <a:xfrm>
            <a:off x="1703512" y="1600200"/>
            <a:ext cx="8507288" cy="5141168"/>
          </a:xfrm>
        </p:spPr>
        <p:txBody>
          <a:bodyPr>
            <a:normAutofit fontScale="92500" lnSpcReduction="10000"/>
          </a:bodyPr>
          <a:lstStyle/>
          <a:p>
            <a:r>
              <a:rPr lang="tr-TR" dirty="0">
                <a:solidFill>
                  <a:srgbClr val="7030A0"/>
                </a:solidFill>
              </a:rPr>
              <a:t>1. •Profesyonel Destek Arama:</a:t>
            </a:r>
          </a:p>
          <a:p>
            <a:r>
              <a:rPr lang="tr-TR" dirty="0"/>
              <a:t>İthalata yönelmek isteyen işletmeler de, dış ticaret ve yasal düzenlemeler hakkında bilgilenmek amacı ile danışmanlık kuruluşlarından destek alabilmektedirler. </a:t>
            </a:r>
          </a:p>
          <a:p>
            <a:r>
              <a:rPr lang="tr-TR" dirty="0"/>
              <a:t>Ayrıca; ithalat işlemlerinin yürütülmesi sırasında , </a:t>
            </a:r>
            <a:r>
              <a:rPr lang="tr-TR" dirty="0">
                <a:solidFill>
                  <a:schemeClr val="accent6">
                    <a:lumMod val="75000"/>
                  </a:schemeClr>
                </a:solidFill>
              </a:rPr>
              <a:t>ilgili kurum ve kuruluşlardan </a:t>
            </a:r>
            <a:r>
              <a:rPr lang="tr-TR" dirty="0">
                <a:solidFill>
                  <a:srgbClr val="FF0000"/>
                </a:solidFill>
              </a:rPr>
              <a:t>gümrükleme, sigortalama, depolama vb. işlerin takibinin yapılması için</a:t>
            </a:r>
            <a:r>
              <a:rPr lang="tr-TR" dirty="0"/>
              <a:t>, </a:t>
            </a:r>
            <a:r>
              <a:rPr lang="tr-TR" dirty="0">
                <a:solidFill>
                  <a:srgbClr val="00B050"/>
                </a:solidFill>
              </a:rPr>
              <a:t>lojistik hizmet sunan uzman firmalarla görüşülerek destek alınması (DKK)</a:t>
            </a:r>
            <a:r>
              <a:rPr lang="tr-TR" dirty="0"/>
              <a:t> ile ana işe odaklanma mümkün olabilmektedir</a:t>
            </a:r>
            <a:r>
              <a:rPr lang="tr-TR" dirty="0">
                <a:solidFill>
                  <a:srgbClr val="7030A0"/>
                </a:solidFill>
              </a:rPr>
              <a:t>.</a:t>
            </a:r>
          </a:p>
        </p:txBody>
      </p:sp>
      <p:sp>
        <p:nvSpPr>
          <p:cNvPr id="4" name="Veri Yer Tutucusu 3"/>
          <p:cNvSpPr>
            <a:spLocks noGrp="1"/>
          </p:cNvSpPr>
          <p:nvPr>
            <p:ph type="dt" sz="half" idx="10"/>
          </p:nvPr>
        </p:nvSpPr>
        <p:spPr/>
        <p:txBody>
          <a:bodyPr/>
          <a:lstStyle/>
          <a:p>
            <a:fld id="{01610B68-6EEF-4F5B-B81D-B4986D0C1FFE}" type="datetime1">
              <a:rPr lang="tr-TR">
                <a:solidFill>
                  <a:prstClr val="black">
                    <a:tint val="75000"/>
                  </a:prstClr>
                </a:solidFill>
                <a:latin typeface="Calibri"/>
              </a:rPr>
              <a:pPr/>
              <a:t>5.09.2024</a:t>
            </a:fld>
            <a:endParaRPr lang="tr-TR">
              <a:solidFill>
                <a:prstClr val="black">
                  <a:tint val="75000"/>
                </a:prstClr>
              </a:solidFill>
              <a:latin typeface="Calibri"/>
            </a:endParaRPr>
          </a:p>
        </p:txBody>
      </p:sp>
      <p:sp>
        <p:nvSpPr>
          <p:cNvPr id="5" name="Altbilgi Yer Tutucusu 4"/>
          <p:cNvSpPr>
            <a:spLocks noGrp="1"/>
          </p:cNvSpPr>
          <p:nvPr>
            <p:ph type="ftr" sz="quarter" idx="11"/>
          </p:nvPr>
        </p:nvSpPr>
        <p:spPr/>
        <p:txBody>
          <a:bodyPr/>
          <a:lstStyle/>
          <a:p>
            <a:r>
              <a:rPr lang="tr-TR">
                <a:solidFill>
                  <a:prstClr val="black">
                    <a:tint val="75000"/>
                  </a:prstClr>
                </a:solidFill>
                <a:latin typeface="Calibri"/>
              </a:rPr>
              <a:t>osenses@trabzon.edu.tr</a:t>
            </a:r>
          </a:p>
        </p:txBody>
      </p:sp>
      <p:sp>
        <p:nvSpPr>
          <p:cNvPr id="6" name="Slayt Numarası Yer Tutucusu 5"/>
          <p:cNvSpPr>
            <a:spLocks noGrp="1"/>
          </p:cNvSpPr>
          <p:nvPr>
            <p:ph type="sldNum" sz="quarter" idx="12"/>
          </p:nvPr>
        </p:nvSpPr>
        <p:spPr/>
        <p:txBody>
          <a:bodyPr/>
          <a:lstStyle/>
          <a:p>
            <a:fld id="{06E4CE98-99DB-4B92-BAC7-F160338C3892}" type="slidenum">
              <a:rPr lang="tr-TR">
                <a:solidFill>
                  <a:prstClr val="black">
                    <a:tint val="75000"/>
                  </a:prstClr>
                </a:solidFill>
                <a:latin typeface="Calibri"/>
              </a:rPr>
              <a:pPr/>
              <a:t>145</a:t>
            </a:fld>
            <a:endParaRPr lang="tr-TR">
              <a:solidFill>
                <a:prstClr val="black">
                  <a:tint val="75000"/>
                </a:prstClr>
              </a:solidFill>
              <a:latin typeface="Calibri"/>
            </a:endParaRPr>
          </a:p>
        </p:txBody>
      </p:sp>
    </p:spTree>
    <p:extLst>
      <p:ext uri="{BB962C8B-B14F-4D97-AF65-F5344CB8AC3E}">
        <p14:creationId xmlns:p14="http://schemas.microsoft.com/office/powerpoint/2010/main" val="3361104029"/>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775520" y="476673"/>
            <a:ext cx="8435280" cy="5649491"/>
          </a:xfrm>
        </p:spPr>
        <p:txBody>
          <a:bodyPr>
            <a:normAutofit/>
          </a:bodyPr>
          <a:lstStyle/>
          <a:p>
            <a:r>
              <a:rPr lang="tr-TR" b="1" dirty="0">
                <a:solidFill>
                  <a:srgbClr val="7030A0"/>
                </a:solidFill>
              </a:rPr>
              <a:t>2. Aracı Banka İle Görüşme:</a:t>
            </a:r>
          </a:p>
          <a:p>
            <a:r>
              <a:rPr lang="tr-TR" sz="3600" dirty="0"/>
              <a:t>Dış alım sözleşmesinde üzerinde uzlaşılan ödeme şekli (peşin, mal mukabili, vesaik mukabili, akreditifli ödeme </a:t>
            </a:r>
            <a:r>
              <a:rPr lang="tr-TR" sz="3600" dirty="0" err="1"/>
              <a:t>vb</a:t>
            </a:r>
            <a:r>
              <a:rPr lang="tr-TR" sz="3600" dirty="0"/>
              <a:t>) dikkate alınarak, ithalatçının bankası ile görüşme yapması ve </a:t>
            </a:r>
            <a:r>
              <a:rPr lang="tr-TR" sz="3600" dirty="0">
                <a:solidFill>
                  <a:srgbClr val="00B050"/>
                </a:solidFill>
              </a:rPr>
              <a:t>özellikle akreditifli ödeme </a:t>
            </a:r>
            <a:r>
              <a:rPr lang="tr-TR" sz="3600" dirty="0"/>
              <a:t>şeklinde önemli olan banka kefaletini sağlamak üzere gerekli teminatların verilmesine ilişkin işlemlerin tamamlanması sürecidir</a:t>
            </a:r>
          </a:p>
        </p:txBody>
      </p:sp>
      <p:sp>
        <p:nvSpPr>
          <p:cNvPr id="2" name="Veri Yer Tutucusu 1"/>
          <p:cNvSpPr>
            <a:spLocks noGrp="1"/>
          </p:cNvSpPr>
          <p:nvPr>
            <p:ph type="dt" sz="half" idx="10"/>
          </p:nvPr>
        </p:nvSpPr>
        <p:spPr/>
        <p:txBody>
          <a:bodyPr/>
          <a:lstStyle/>
          <a:p>
            <a:fld id="{484D3504-492D-460A-93FF-6383396F58B8}" type="datetime1">
              <a:rPr lang="tr-TR">
                <a:solidFill>
                  <a:prstClr val="black">
                    <a:tint val="75000"/>
                  </a:prstClr>
                </a:solidFill>
                <a:latin typeface="Calibri"/>
              </a:rPr>
              <a:pPr/>
              <a:t>5.09.2024</a:t>
            </a:fld>
            <a:endParaRPr lang="tr-TR">
              <a:solidFill>
                <a:prstClr val="black">
                  <a:tint val="75000"/>
                </a:prstClr>
              </a:solidFill>
              <a:latin typeface="Calibri"/>
            </a:endParaRPr>
          </a:p>
        </p:txBody>
      </p:sp>
      <p:sp>
        <p:nvSpPr>
          <p:cNvPr id="4" name="Altbilgi Yer Tutucusu 3"/>
          <p:cNvSpPr>
            <a:spLocks noGrp="1"/>
          </p:cNvSpPr>
          <p:nvPr>
            <p:ph type="ftr" sz="quarter" idx="11"/>
          </p:nvPr>
        </p:nvSpPr>
        <p:spPr/>
        <p:txBody>
          <a:bodyPr/>
          <a:lstStyle/>
          <a:p>
            <a:r>
              <a:rPr lang="tr-TR">
                <a:solidFill>
                  <a:prstClr val="black">
                    <a:tint val="75000"/>
                  </a:prstClr>
                </a:solidFill>
                <a:latin typeface="Calibri"/>
              </a:rPr>
              <a:t>osenses@trabzon.edu.tr</a:t>
            </a:r>
          </a:p>
        </p:txBody>
      </p:sp>
      <p:sp>
        <p:nvSpPr>
          <p:cNvPr id="5" name="Slayt Numarası Yer Tutucusu 4"/>
          <p:cNvSpPr>
            <a:spLocks noGrp="1"/>
          </p:cNvSpPr>
          <p:nvPr>
            <p:ph type="sldNum" sz="quarter" idx="12"/>
          </p:nvPr>
        </p:nvSpPr>
        <p:spPr/>
        <p:txBody>
          <a:bodyPr/>
          <a:lstStyle/>
          <a:p>
            <a:fld id="{06E4CE98-99DB-4B92-BAC7-F160338C3892}" type="slidenum">
              <a:rPr lang="tr-TR">
                <a:solidFill>
                  <a:prstClr val="black">
                    <a:tint val="75000"/>
                  </a:prstClr>
                </a:solidFill>
                <a:latin typeface="Calibri"/>
              </a:rPr>
              <a:pPr/>
              <a:t>146</a:t>
            </a:fld>
            <a:endParaRPr lang="tr-TR">
              <a:solidFill>
                <a:prstClr val="black">
                  <a:tint val="75000"/>
                </a:prstClr>
              </a:solidFill>
              <a:latin typeface="Calibri"/>
            </a:endParaRPr>
          </a:p>
        </p:txBody>
      </p:sp>
    </p:spTree>
    <p:extLst>
      <p:ext uri="{BB962C8B-B14F-4D97-AF65-F5344CB8AC3E}">
        <p14:creationId xmlns:p14="http://schemas.microsoft.com/office/powerpoint/2010/main" val="4140904911"/>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703512" y="188640"/>
            <a:ext cx="8712968" cy="6408712"/>
          </a:xfrm>
          <a:noFill/>
        </p:spPr>
        <p:txBody>
          <a:bodyPr>
            <a:normAutofit/>
          </a:bodyPr>
          <a:lstStyle/>
          <a:p>
            <a:r>
              <a:rPr lang="tr-TR" dirty="0">
                <a:solidFill>
                  <a:srgbClr val="7030A0"/>
                </a:solidFill>
              </a:rPr>
              <a:t>3. İthalatla İlgili Belgelerin ve Malların Gelmesi:</a:t>
            </a:r>
          </a:p>
          <a:p>
            <a:r>
              <a:rPr lang="tr-TR" dirty="0"/>
              <a:t>Ödeme şekli de belirleyici olmak üzere, sözleşme esaslarına uygun olarak üretim ve ihracat işlemleri tamamlanan </a:t>
            </a:r>
            <a:r>
              <a:rPr lang="tr-TR" dirty="0">
                <a:solidFill>
                  <a:srgbClr val="FF0000"/>
                </a:solidFill>
              </a:rPr>
              <a:t>ithal konusu ürünün, gümrük giriş işlemlerinin yapılabilmesi ve teslim alınabilmesi için gerekli belgelerin ithalatçıya ulaştırılması sürecidir</a:t>
            </a:r>
            <a:r>
              <a:rPr lang="tr-TR" dirty="0"/>
              <a:t>.</a:t>
            </a:r>
          </a:p>
          <a:p>
            <a:r>
              <a:rPr lang="tr-TR" dirty="0"/>
              <a:t> </a:t>
            </a:r>
            <a:r>
              <a:rPr lang="tr-TR" i="1" u="sng" dirty="0">
                <a:solidFill>
                  <a:schemeClr val="tx2">
                    <a:lumMod val="60000"/>
                    <a:lumOff val="40000"/>
                  </a:schemeClr>
                </a:solidFill>
                <a:effectLst>
                  <a:outerShdw blurRad="38100" dist="38100" dir="2700000" algn="tl">
                    <a:srgbClr val="000000">
                      <a:alpha val="43137"/>
                    </a:srgbClr>
                  </a:outerShdw>
                </a:effectLst>
              </a:rPr>
              <a:t>Belgelerin gelmesi, ihraç malının yola çıkmış olduğunu göstermektedir.</a:t>
            </a:r>
          </a:p>
          <a:p>
            <a:r>
              <a:rPr lang="tr-TR" dirty="0">
                <a:solidFill>
                  <a:srgbClr val="7030A0"/>
                </a:solidFill>
              </a:rPr>
              <a:t>Sy.25</a:t>
            </a:r>
          </a:p>
          <a:p>
            <a:endParaRPr lang="tr-TR" dirty="0"/>
          </a:p>
        </p:txBody>
      </p:sp>
      <p:sp>
        <p:nvSpPr>
          <p:cNvPr id="2" name="Veri Yer Tutucusu 1"/>
          <p:cNvSpPr>
            <a:spLocks noGrp="1"/>
          </p:cNvSpPr>
          <p:nvPr>
            <p:ph type="dt" sz="half" idx="10"/>
          </p:nvPr>
        </p:nvSpPr>
        <p:spPr/>
        <p:txBody>
          <a:bodyPr/>
          <a:lstStyle/>
          <a:p>
            <a:fld id="{8C2DEFC0-7558-4C1D-88A4-14644975A023}" type="datetime1">
              <a:rPr lang="tr-TR">
                <a:solidFill>
                  <a:prstClr val="black">
                    <a:tint val="75000"/>
                  </a:prstClr>
                </a:solidFill>
                <a:latin typeface="Calibri"/>
              </a:rPr>
              <a:pPr/>
              <a:t>5.09.2024</a:t>
            </a:fld>
            <a:endParaRPr lang="tr-TR">
              <a:solidFill>
                <a:prstClr val="black">
                  <a:tint val="75000"/>
                </a:prstClr>
              </a:solidFill>
              <a:latin typeface="Calibri"/>
            </a:endParaRPr>
          </a:p>
        </p:txBody>
      </p:sp>
      <p:sp>
        <p:nvSpPr>
          <p:cNvPr id="4" name="Altbilgi Yer Tutucusu 3"/>
          <p:cNvSpPr>
            <a:spLocks noGrp="1"/>
          </p:cNvSpPr>
          <p:nvPr>
            <p:ph type="ftr" sz="quarter" idx="11"/>
          </p:nvPr>
        </p:nvSpPr>
        <p:spPr/>
        <p:txBody>
          <a:bodyPr/>
          <a:lstStyle/>
          <a:p>
            <a:r>
              <a:rPr lang="tr-TR">
                <a:solidFill>
                  <a:prstClr val="black">
                    <a:tint val="75000"/>
                  </a:prstClr>
                </a:solidFill>
                <a:latin typeface="Calibri"/>
              </a:rPr>
              <a:t>osenses@trabzon.edu.tr</a:t>
            </a:r>
          </a:p>
        </p:txBody>
      </p:sp>
      <p:sp>
        <p:nvSpPr>
          <p:cNvPr id="5" name="Slayt Numarası Yer Tutucusu 4"/>
          <p:cNvSpPr>
            <a:spLocks noGrp="1"/>
          </p:cNvSpPr>
          <p:nvPr>
            <p:ph type="sldNum" sz="quarter" idx="12"/>
          </p:nvPr>
        </p:nvSpPr>
        <p:spPr/>
        <p:txBody>
          <a:bodyPr/>
          <a:lstStyle/>
          <a:p>
            <a:fld id="{06E4CE98-99DB-4B92-BAC7-F160338C3892}" type="slidenum">
              <a:rPr lang="tr-TR">
                <a:solidFill>
                  <a:prstClr val="black">
                    <a:tint val="75000"/>
                  </a:prstClr>
                </a:solidFill>
                <a:latin typeface="Calibri"/>
              </a:rPr>
              <a:pPr/>
              <a:t>147</a:t>
            </a:fld>
            <a:endParaRPr lang="tr-TR">
              <a:solidFill>
                <a:prstClr val="black">
                  <a:tint val="75000"/>
                </a:prstClr>
              </a:solidFill>
              <a:latin typeface="Calibri"/>
            </a:endParaRPr>
          </a:p>
        </p:txBody>
      </p:sp>
    </p:spTree>
    <p:extLst>
      <p:ext uri="{BB962C8B-B14F-4D97-AF65-F5344CB8AC3E}">
        <p14:creationId xmlns:p14="http://schemas.microsoft.com/office/powerpoint/2010/main" val="2009612222"/>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703512" y="188640"/>
            <a:ext cx="8712968" cy="6408712"/>
          </a:xfrm>
          <a:noFill/>
        </p:spPr>
        <p:txBody>
          <a:bodyPr>
            <a:normAutofit/>
          </a:bodyPr>
          <a:lstStyle/>
          <a:p>
            <a:r>
              <a:rPr lang="tr-TR" dirty="0">
                <a:solidFill>
                  <a:srgbClr val="7030A0"/>
                </a:solidFill>
              </a:rPr>
              <a:t>3. İthalatla İlgili Belgelerin ve Malların Gelmesi:</a:t>
            </a:r>
          </a:p>
          <a:p>
            <a:r>
              <a:rPr lang="tr-TR" dirty="0"/>
              <a:t>Bu süreçten sonra taşıyıcı firmanın, ihracatçı ile ithalatçının anlaştığı teslim noktasına malı getirmesi aşaması gelmektedir. Mallar gümrük sınırına gelmesine rağmen, belgeler ithalatçının eline geçmemişse, bu belgeleri alarak gümrük idaresine teslim edilinceye kadar mallar gümrük antreposunda bekletilir.</a:t>
            </a:r>
          </a:p>
          <a:p>
            <a:r>
              <a:rPr lang="tr-TR" dirty="0">
                <a:solidFill>
                  <a:srgbClr val="7030A0"/>
                </a:solidFill>
              </a:rPr>
              <a:t>Sy.25</a:t>
            </a:r>
          </a:p>
          <a:p>
            <a:endParaRPr lang="tr-TR" dirty="0"/>
          </a:p>
        </p:txBody>
      </p:sp>
      <p:sp>
        <p:nvSpPr>
          <p:cNvPr id="2" name="Veri Yer Tutucusu 1"/>
          <p:cNvSpPr>
            <a:spLocks noGrp="1"/>
          </p:cNvSpPr>
          <p:nvPr>
            <p:ph type="dt" sz="half" idx="10"/>
          </p:nvPr>
        </p:nvSpPr>
        <p:spPr/>
        <p:txBody>
          <a:bodyPr/>
          <a:lstStyle/>
          <a:p>
            <a:fld id="{B5AF0C7F-4AAB-4AAD-8770-EE71F708DE28}" type="datetime1">
              <a:rPr lang="tr-TR">
                <a:solidFill>
                  <a:prstClr val="black">
                    <a:tint val="75000"/>
                  </a:prstClr>
                </a:solidFill>
                <a:latin typeface="Calibri"/>
              </a:rPr>
              <a:pPr/>
              <a:t>5.09.2024</a:t>
            </a:fld>
            <a:endParaRPr lang="tr-TR">
              <a:solidFill>
                <a:prstClr val="black">
                  <a:tint val="75000"/>
                </a:prstClr>
              </a:solidFill>
              <a:latin typeface="Calibri"/>
            </a:endParaRPr>
          </a:p>
        </p:txBody>
      </p:sp>
      <p:sp>
        <p:nvSpPr>
          <p:cNvPr id="4" name="Altbilgi Yer Tutucusu 3"/>
          <p:cNvSpPr>
            <a:spLocks noGrp="1"/>
          </p:cNvSpPr>
          <p:nvPr>
            <p:ph type="ftr" sz="quarter" idx="11"/>
          </p:nvPr>
        </p:nvSpPr>
        <p:spPr/>
        <p:txBody>
          <a:bodyPr/>
          <a:lstStyle/>
          <a:p>
            <a:r>
              <a:rPr lang="tr-TR">
                <a:solidFill>
                  <a:prstClr val="black">
                    <a:tint val="75000"/>
                  </a:prstClr>
                </a:solidFill>
                <a:latin typeface="Calibri"/>
              </a:rPr>
              <a:t>osenses@trabzon.edu.tr</a:t>
            </a:r>
          </a:p>
        </p:txBody>
      </p:sp>
      <p:sp>
        <p:nvSpPr>
          <p:cNvPr id="5" name="Slayt Numarası Yer Tutucusu 4"/>
          <p:cNvSpPr>
            <a:spLocks noGrp="1"/>
          </p:cNvSpPr>
          <p:nvPr>
            <p:ph type="sldNum" sz="quarter" idx="12"/>
          </p:nvPr>
        </p:nvSpPr>
        <p:spPr/>
        <p:txBody>
          <a:bodyPr/>
          <a:lstStyle/>
          <a:p>
            <a:fld id="{06E4CE98-99DB-4B92-BAC7-F160338C3892}" type="slidenum">
              <a:rPr lang="tr-TR">
                <a:solidFill>
                  <a:prstClr val="black">
                    <a:tint val="75000"/>
                  </a:prstClr>
                </a:solidFill>
                <a:latin typeface="Calibri"/>
              </a:rPr>
              <a:pPr/>
              <a:t>148</a:t>
            </a:fld>
            <a:endParaRPr lang="tr-TR">
              <a:solidFill>
                <a:prstClr val="black">
                  <a:tint val="75000"/>
                </a:prstClr>
              </a:solidFill>
              <a:latin typeface="Calibri"/>
            </a:endParaRPr>
          </a:p>
        </p:txBody>
      </p:sp>
    </p:spTree>
    <p:extLst>
      <p:ext uri="{BB962C8B-B14F-4D97-AF65-F5344CB8AC3E}">
        <p14:creationId xmlns:p14="http://schemas.microsoft.com/office/powerpoint/2010/main" val="2804395347"/>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631504" y="332657"/>
            <a:ext cx="8856984" cy="5793507"/>
          </a:xfrm>
        </p:spPr>
        <p:txBody>
          <a:bodyPr>
            <a:normAutofit/>
          </a:bodyPr>
          <a:lstStyle/>
          <a:p>
            <a:r>
              <a:rPr lang="tr-TR" dirty="0">
                <a:solidFill>
                  <a:srgbClr val="7030A0"/>
                </a:solidFill>
              </a:rPr>
              <a:t>4. Gümrük Giriş İşlemlerinin Tamamlanması:</a:t>
            </a:r>
          </a:p>
          <a:p>
            <a:r>
              <a:rPr lang="tr-TR" dirty="0"/>
              <a:t>Gümrüğe gelmiş ithal konusu eşyanın gümrüğe sunulmasından önce bir “</a:t>
            </a:r>
            <a:r>
              <a:rPr lang="tr-TR" dirty="0">
                <a:solidFill>
                  <a:srgbClr val="FF0000"/>
                </a:solidFill>
              </a:rPr>
              <a:t>Özet Beyan</a:t>
            </a:r>
            <a:r>
              <a:rPr lang="tr-TR" dirty="0"/>
              <a:t>” verilmesi gerekmektedir. </a:t>
            </a:r>
            <a:r>
              <a:rPr lang="tr-TR" dirty="0">
                <a:solidFill>
                  <a:srgbClr val="FF0000"/>
                </a:solidFill>
              </a:rPr>
              <a:t>Özet Beyan</a:t>
            </a:r>
            <a:r>
              <a:rPr lang="tr-TR" dirty="0"/>
              <a:t>, </a:t>
            </a:r>
            <a:r>
              <a:rPr lang="tr-TR" dirty="0">
                <a:solidFill>
                  <a:srgbClr val="00B0F0"/>
                </a:solidFill>
              </a:rPr>
              <a:t>Tır Karnesi ve Aktarma Beyannamesi ile gümrüklemenin yapılacağı Gümrük İdaresine bilgi vermeye yönelik bir belgedir.</a:t>
            </a:r>
            <a:r>
              <a:rPr lang="tr-TR" dirty="0"/>
              <a:t> Özet Beyan tamamlandığında; </a:t>
            </a:r>
            <a:r>
              <a:rPr lang="tr-TR" dirty="0">
                <a:solidFill>
                  <a:srgbClr val="FF0000"/>
                </a:solidFill>
              </a:rPr>
              <a:t>karayolu ile gelen eşyanın 20 günde</a:t>
            </a:r>
            <a:r>
              <a:rPr lang="tr-TR" dirty="0"/>
              <a:t>, </a:t>
            </a:r>
            <a:r>
              <a:rPr lang="tr-TR" dirty="0">
                <a:solidFill>
                  <a:srgbClr val="FF0000"/>
                </a:solidFill>
              </a:rPr>
              <a:t>denizyolu ile gelen eşyanın da en fazla 45 gün </a:t>
            </a:r>
            <a:r>
              <a:rPr lang="tr-TR" dirty="0"/>
              <a:t>içerisinde gümrükleme süreci tamamlanmak durumundadır. </a:t>
            </a:r>
            <a:r>
              <a:rPr lang="tr-TR" sz="1300" dirty="0"/>
              <a:t>(</a:t>
            </a:r>
            <a:r>
              <a:rPr lang="tr-TR" sz="1300" dirty="0" err="1"/>
              <a:t>cma</a:t>
            </a:r>
            <a:r>
              <a:rPr lang="tr-TR" sz="1300" dirty="0"/>
              <a:t> 2 kont. Devlet malı)</a:t>
            </a:r>
          </a:p>
          <a:p>
            <a:endParaRPr lang="tr-TR" dirty="0">
              <a:solidFill>
                <a:srgbClr val="7030A0"/>
              </a:solidFill>
            </a:endParaRPr>
          </a:p>
        </p:txBody>
      </p:sp>
      <p:sp>
        <p:nvSpPr>
          <p:cNvPr id="2" name="Veri Yer Tutucusu 1"/>
          <p:cNvSpPr>
            <a:spLocks noGrp="1"/>
          </p:cNvSpPr>
          <p:nvPr>
            <p:ph type="dt" sz="half" idx="10"/>
          </p:nvPr>
        </p:nvSpPr>
        <p:spPr/>
        <p:txBody>
          <a:bodyPr/>
          <a:lstStyle/>
          <a:p>
            <a:fld id="{03A1268B-FA10-43F0-AC28-78EE4E7C9797}" type="datetime1">
              <a:rPr lang="tr-TR">
                <a:solidFill>
                  <a:prstClr val="black">
                    <a:tint val="75000"/>
                  </a:prstClr>
                </a:solidFill>
                <a:latin typeface="Calibri"/>
              </a:rPr>
              <a:pPr/>
              <a:t>5.09.2024</a:t>
            </a:fld>
            <a:endParaRPr lang="tr-TR">
              <a:solidFill>
                <a:prstClr val="black">
                  <a:tint val="75000"/>
                </a:prstClr>
              </a:solidFill>
              <a:latin typeface="Calibri"/>
            </a:endParaRPr>
          </a:p>
        </p:txBody>
      </p:sp>
      <p:sp>
        <p:nvSpPr>
          <p:cNvPr id="4" name="Altbilgi Yer Tutucusu 3"/>
          <p:cNvSpPr>
            <a:spLocks noGrp="1"/>
          </p:cNvSpPr>
          <p:nvPr>
            <p:ph type="ftr" sz="quarter" idx="11"/>
          </p:nvPr>
        </p:nvSpPr>
        <p:spPr/>
        <p:txBody>
          <a:bodyPr/>
          <a:lstStyle/>
          <a:p>
            <a:r>
              <a:rPr lang="tr-TR">
                <a:solidFill>
                  <a:prstClr val="black">
                    <a:tint val="75000"/>
                  </a:prstClr>
                </a:solidFill>
                <a:latin typeface="Calibri"/>
              </a:rPr>
              <a:t>osenses@trabzon.edu.tr</a:t>
            </a:r>
          </a:p>
        </p:txBody>
      </p:sp>
      <p:sp>
        <p:nvSpPr>
          <p:cNvPr id="5" name="Slayt Numarası Yer Tutucusu 4"/>
          <p:cNvSpPr>
            <a:spLocks noGrp="1"/>
          </p:cNvSpPr>
          <p:nvPr>
            <p:ph type="sldNum" sz="quarter" idx="12"/>
          </p:nvPr>
        </p:nvSpPr>
        <p:spPr/>
        <p:txBody>
          <a:bodyPr/>
          <a:lstStyle/>
          <a:p>
            <a:fld id="{06E4CE98-99DB-4B92-BAC7-F160338C3892}" type="slidenum">
              <a:rPr lang="tr-TR">
                <a:solidFill>
                  <a:prstClr val="black">
                    <a:tint val="75000"/>
                  </a:prstClr>
                </a:solidFill>
                <a:latin typeface="Calibri"/>
              </a:rPr>
              <a:pPr/>
              <a:t>149</a:t>
            </a:fld>
            <a:endParaRPr lang="tr-TR">
              <a:solidFill>
                <a:prstClr val="black">
                  <a:tint val="75000"/>
                </a:prstClr>
              </a:solidFill>
              <a:latin typeface="Calibri"/>
            </a:endParaRPr>
          </a:p>
        </p:txBody>
      </p:sp>
    </p:spTree>
    <p:extLst>
      <p:ext uri="{BB962C8B-B14F-4D97-AF65-F5344CB8AC3E}">
        <p14:creationId xmlns:p14="http://schemas.microsoft.com/office/powerpoint/2010/main" val="40794380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738282" y="500042"/>
            <a:ext cx="8472518" cy="6025302"/>
          </a:xfrm>
        </p:spPr>
        <p:txBody>
          <a:bodyPr/>
          <a:lstStyle/>
          <a:p>
            <a:r>
              <a:rPr lang="tr-TR" u="sng" spc="600" dirty="0">
                <a:solidFill>
                  <a:srgbClr val="7030A0"/>
                </a:solidFill>
                <a:effectLst>
                  <a:outerShdw blurRad="38100" dist="38100" dir="2700000" algn="tl">
                    <a:srgbClr val="000000">
                      <a:alpha val="43137"/>
                    </a:srgbClr>
                  </a:outerShdw>
                </a:effectLst>
              </a:rPr>
              <a:t>5.Karşılaşılan Risklerde Farklılık </a:t>
            </a:r>
          </a:p>
          <a:p>
            <a:endParaRPr lang="tr-TR" dirty="0">
              <a:solidFill>
                <a:srgbClr val="7030A0"/>
              </a:solidFill>
            </a:endParaRPr>
          </a:p>
          <a:p>
            <a:r>
              <a:rPr lang="tr-TR" dirty="0"/>
              <a:t>Uluslararası ticarette coğrafi uzaklık ölçeğinde </a:t>
            </a:r>
            <a:r>
              <a:rPr lang="tr-TR" b="1" dirty="0">
                <a:solidFill>
                  <a:srgbClr val="00B050"/>
                </a:solidFill>
              </a:rPr>
              <a:t>satıcının alıcı</a:t>
            </a:r>
            <a:r>
              <a:rPr lang="tr-TR" dirty="0">
                <a:solidFill>
                  <a:srgbClr val="00B050"/>
                </a:solidFill>
              </a:rPr>
              <a:t>, </a:t>
            </a:r>
            <a:r>
              <a:rPr lang="tr-TR" b="1" dirty="0">
                <a:solidFill>
                  <a:srgbClr val="00B050"/>
                </a:solidFill>
              </a:rPr>
              <a:t>alıcının da satıcı </a:t>
            </a:r>
            <a:r>
              <a:rPr lang="tr-TR" dirty="0">
                <a:solidFill>
                  <a:srgbClr val="00B050"/>
                </a:solidFill>
              </a:rPr>
              <a:t>hakkında bilgi edinmesi </a:t>
            </a:r>
            <a:r>
              <a:rPr lang="tr-TR" dirty="0"/>
              <a:t>zorlaşabilmektedir. </a:t>
            </a:r>
            <a:r>
              <a:rPr lang="tr-TR" dirty="0">
                <a:solidFill>
                  <a:srgbClr val="FF0000"/>
                </a:solidFill>
              </a:rPr>
              <a:t>Özellikle kredili satışlarda </a:t>
            </a:r>
            <a:r>
              <a:rPr lang="tr-TR" dirty="0"/>
              <a:t>satıcı bir ödeme riski üstlenirken; peşin ödemeli satışlarda ise alıcı malı teslim alma gibi bir risk üstlenmektedir.</a:t>
            </a:r>
          </a:p>
          <a:p>
            <a:endParaRPr lang="tr-TR" dirty="0"/>
          </a:p>
        </p:txBody>
      </p:sp>
      <p:sp>
        <p:nvSpPr>
          <p:cNvPr id="2" name="Veri Yer Tutucusu 1"/>
          <p:cNvSpPr>
            <a:spLocks noGrp="1"/>
          </p:cNvSpPr>
          <p:nvPr>
            <p:ph type="dt" sz="half" idx="10"/>
          </p:nvPr>
        </p:nvSpPr>
        <p:spPr/>
        <p:txBody>
          <a:bodyPr/>
          <a:lstStyle/>
          <a:p>
            <a:fld id="{9B48FFAB-CFB6-4ADC-BCF3-691A312E2F82}" type="datetime1">
              <a:rPr lang="tr-TR">
                <a:solidFill>
                  <a:prstClr val="black">
                    <a:tint val="75000"/>
                  </a:prstClr>
                </a:solidFill>
                <a:latin typeface="Calibri"/>
              </a:rPr>
              <a:pPr/>
              <a:t>5.09.2024</a:t>
            </a:fld>
            <a:endParaRPr lang="tr-TR">
              <a:solidFill>
                <a:prstClr val="black">
                  <a:tint val="75000"/>
                </a:prstClr>
              </a:solidFill>
              <a:latin typeface="Calibri"/>
            </a:endParaRPr>
          </a:p>
        </p:txBody>
      </p:sp>
      <p:sp>
        <p:nvSpPr>
          <p:cNvPr id="4" name="Altbilgi Yer Tutucusu 3"/>
          <p:cNvSpPr>
            <a:spLocks noGrp="1"/>
          </p:cNvSpPr>
          <p:nvPr>
            <p:ph type="ftr" sz="quarter" idx="11"/>
          </p:nvPr>
        </p:nvSpPr>
        <p:spPr/>
        <p:txBody>
          <a:bodyPr/>
          <a:lstStyle/>
          <a:p>
            <a:r>
              <a:rPr lang="tr-TR">
                <a:solidFill>
                  <a:prstClr val="black">
                    <a:tint val="75000"/>
                  </a:prstClr>
                </a:solidFill>
                <a:latin typeface="Calibri"/>
              </a:rPr>
              <a:t>osenses@trabzon.edu.tr</a:t>
            </a:r>
          </a:p>
        </p:txBody>
      </p:sp>
      <p:sp>
        <p:nvSpPr>
          <p:cNvPr id="5" name="Slayt Numarası Yer Tutucusu 4"/>
          <p:cNvSpPr>
            <a:spLocks noGrp="1"/>
          </p:cNvSpPr>
          <p:nvPr>
            <p:ph type="sldNum" sz="quarter" idx="12"/>
          </p:nvPr>
        </p:nvSpPr>
        <p:spPr/>
        <p:txBody>
          <a:bodyPr/>
          <a:lstStyle/>
          <a:p>
            <a:fld id="{06E4CE98-99DB-4B92-BAC7-F160338C3892}" type="slidenum">
              <a:rPr lang="tr-TR">
                <a:solidFill>
                  <a:prstClr val="black">
                    <a:tint val="75000"/>
                  </a:prstClr>
                </a:solidFill>
                <a:latin typeface="Calibri"/>
              </a:rPr>
              <a:pPr/>
              <a:t>15</a:t>
            </a:fld>
            <a:endParaRPr lang="tr-TR">
              <a:solidFill>
                <a:prstClr val="black">
                  <a:tint val="75000"/>
                </a:prstClr>
              </a:solidFill>
              <a:latin typeface="Calibri"/>
            </a:endParaRPr>
          </a:p>
        </p:txBody>
      </p:sp>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775520" y="404664"/>
            <a:ext cx="8435280" cy="5976664"/>
          </a:xfrm>
          <a:noFill/>
        </p:spPr>
        <p:txBody>
          <a:bodyPr>
            <a:normAutofit fontScale="92500" lnSpcReduction="10000"/>
          </a:bodyPr>
          <a:lstStyle/>
          <a:p>
            <a:endParaRPr lang="tr-TR" dirty="0">
              <a:solidFill>
                <a:srgbClr val="7030A0"/>
              </a:solidFill>
            </a:endParaRPr>
          </a:p>
          <a:p>
            <a:r>
              <a:rPr lang="tr-TR" dirty="0">
                <a:solidFill>
                  <a:srgbClr val="7030A0"/>
                </a:solidFill>
              </a:rPr>
              <a:t>5.Malın Teslim Alınması:</a:t>
            </a:r>
          </a:p>
          <a:p>
            <a:r>
              <a:rPr lang="tr-TR" dirty="0"/>
              <a:t>Malın gümrük giriş işlemlerinin tamamlanmasından sonra ithalatçının malın mülkiyetini üzerine almasıdır.</a:t>
            </a:r>
          </a:p>
          <a:p>
            <a:endParaRPr lang="tr-TR" dirty="0">
              <a:solidFill>
                <a:srgbClr val="7030A0"/>
              </a:solidFill>
            </a:endParaRPr>
          </a:p>
          <a:p>
            <a:r>
              <a:rPr lang="tr-TR" dirty="0">
                <a:solidFill>
                  <a:srgbClr val="7030A0"/>
                </a:solidFill>
              </a:rPr>
              <a:t>6. İthalatla İlgili Kambiyo Yükümlülüğünün Yerine Getirilmesi:</a:t>
            </a:r>
          </a:p>
          <a:p>
            <a:r>
              <a:rPr lang="tr-TR" dirty="0"/>
              <a:t>İthalat işlemi, mal bedelinin ihracatçıya ödenmesi / gönderilmesine ilişkin kambiyo yükümlülüğünün yerine getirilmesi ile sona ermiş olmaktadır.</a:t>
            </a:r>
          </a:p>
          <a:p>
            <a:r>
              <a:rPr lang="tr-TR" dirty="0"/>
              <a:t>Sy.25</a:t>
            </a:r>
          </a:p>
        </p:txBody>
      </p:sp>
      <p:sp>
        <p:nvSpPr>
          <p:cNvPr id="2" name="Veri Yer Tutucusu 1"/>
          <p:cNvSpPr>
            <a:spLocks noGrp="1"/>
          </p:cNvSpPr>
          <p:nvPr>
            <p:ph type="dt" sz="half" idx="10"/>
          </p:nvPr>
        </p:nvSpPr>
        <p:spPr/>
        <p:txBody>
          <a:bodyPr/>
          <a:lstStyle/>
          <a:p>
            <a:fld id="{D07B882B-5DEB-4584-B611-FFE0D609209D}" type="datetime1">
              <a:rPr lang="tr-TR">
                <a:solidFill>
                  <a:prstClr val="black">
                    <a:tint val="75000"/>
                  </a:prstClr>
                </a:solidFill>
                <a:latin typeface="Calibri"/>
              </a:rPr>
              <a:pPr/>
              <a:t>5.09.2024</a:t>
            </a:fld>
            <a:endParaRPr lang="tr-TR">
              <a:solidFill>
                <a:prstClr val="black">
                  <a:tint val="75000"/>
                </a:prstClr>
              </a:solidFill>
              <a:latin typeface="Calibri"/>
            </a:endParaRPr>
          </a:p>
        </p:txBody>
      </p:sp>
      <p:sp>
        <p:nvSpPr>
          <p:cNvPr id="4" name="Altbilgi Yer Tutucusu 3"/>
          <p:cNvSpPr>
            <a:spLocks noGrp="1"/>
          </p:cNvSpPr>
          <p:nvPr>
            <p:ph type="ftr" sz="quarter" idx="11"/>
          </p:nvPr>
        </p:nvSpPr>
        <p:spPr/>
        <p:txBody>
          <a:bodyPr/>
          <a:lstStyle/>
          <a:p>
            <a:r>
              <a:rPr lang="tr-TR">
                <a:solidFill>
                  <a:prstClr val="black">
                    <a:tint val="75000"/>
                  </a:prstClr>
                </a:solidFill>
                <a:latin typeface="Calibri"/>
              </a:rPr>
              <a:t>osenses@trabzon.edu.tr</a:t>
            </a:r>
          </a:p>
        </p:txBody>
      </p:sp>
      <p:sp>
        <p:nvSpPr>
          <p:cNvPr id="5" name="Slayt Numarası Yer Tutucusu 4"/>
          <p:cNvSpPr>
            <a:spLocks noGrp="1"/>
          </p:cNvSpPr>
          <p:nvPr>
            <p:ph type="sldNum" sz="quarter" idx="12"/>
          </p:nvPr>
        </p:nvSpPr>
        <p:spPr/>
        <p:txBody>
          <a:bodyPr/>
          <a:lstStyle/>
          <a:p>
            <a:fld id="{06E4CE98-99DB-4B92-BAC7-F160338C3892}" type="slidenum">
              <a:rPr lang="tr-TR">
                <a:solidFill>
                  <a:prstClr val="black">
                    <a:tint val="75000"/>
                  </a:prstClr>
                </a:solidFill>
                <a:latin typeface="Calibri"/>
              </a:rPr>
              <a:pPr/>
              <a:t>150</a:t>
            </a:fld>
            <a:endParaRPr lang="tr-TR">
              <a:solidFill>
                <a:prstClr val="black">
                  <a:tint val="75000"/>
                </a:prstClr>
              </a:solidFill>
              <a:latin typeface="Calibri"/>
            </a:endParaRPr>
          </a:p>
        </p:txBody>
      </p:sp>
    </p:spTree>
    <p:extLst>
      <p:ext uri="{BB962C8B-B14F-4D97-AF65-F5344CB8AC3E}">
        <p14:creationId xmlns:p14="http://schemas.microsoft.com/office/powerpoint/2010/main" val="39190184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703512" y="0"/>
            <a:ext cx="8856984" cy="1417638"/>
          </a:xfrm>
          <a:pattFill prst="pct50">
            <a:fgClr>
              <a:schemeClr val="accent1"/>
            </a:fgClr>
            <a:bgClr>
              <a:schemeClr val="bg1"/>
            </a:bgClr>
          </a:pattFill>
        </p:spPr>
        <p:txBody>
          <a:bodyPr>
            <a:normAutofit fontScale="90000"/>
          </a:bodyPr>
          <a:lstStyle/>
          <a:p>
            <a:br>
              <a:rPr lang="tr-TR" u="sng" spc="600" dirty="0">
                <a:solidFill>
                  <a:srgbClr val="7030A0"/>
                </a:solidFill>
                <a:effectLst>
                  <a:outerShdw blurRad="38100" dist="38100" dir="2700000" algn="tl">
                    <a:srgbClr val="000000">
                      <a:alpha val="43137"/>
                    </a:srgbClr>
                  </a:outerShdw>
                </a:effectLst>
              </a:rPr>
            </a:br>
            <a:r>
              <a:rPr lang="tr-TR" u="sng" spc="600" dirty="0">
                <a:solidFill>
                  <a:srgbClr val="7030A0"/>
                </a:solidFill>
                <a:effectLst>
                  <a:outerShdw blurRad="38100" dist="38100" dir="2700000" algn="tl">
                    <a:srgbClr val="000000">
                      <a:alpha val="43137"/>
                    </a:srgbClr>
                  </a:outerShdw>
                </a:effectLst>
              </a:rPr>
              <a:t>1.1.3Dış Ticarete Yönelme Nedenleri</a:t>
            </a:r>
            <a:br>
              <a:rPr lang="tr-TR" u="sng" spc="600" dirty="0">
                <a:effectLst>
                  <a:outerShdw blurRad="38100" dist="38100" dir="2700000" algn="tl">
                    <a:srgbClr val="000000">
                      <a:alpha val="43137"/>
                    </a:srgbClr>
                  </a:outerShdw>
                </a:effectLst>
              </a:rPr>
            </a:br>
            <a:endParaRPr lang="tr-TR" dirty="0"/>
          </a:p>
        </p:txBody>
      </p:sp>
      <p:sp>
        <p:nvSpPr>
          <p:cNvPr id="3" name="İçerik Yer Tutucusu 2"/>
          <p:cNvSpPr>
            <a:spLocks noGrp="1"/>
          </p:cNvSpPr>
          <p:nvPr>
            <p:ph idx="1"/>
          </p:nvPr>
        </p:nvSpPr>
        <p:spPr>
          <a:xfrm>
            <a:off x="1703512" y="1412776"/>
            <a:ext cx="8784976" cy="5256584"/>
          </a:xfrm>
        </p:spPr>
        <p:txBody>
          <a:bodyPr>
            <a:normAutofit/>
          </a:bodyPr>
          <a:lstStyle/>
          <a:p>
            <a:r>
              <a:rPr lang="tr-TR" dirty="0"/>
              <a:t>Dış ticarete yönelme nedenleri ülke ve işletme ölçeğinde olmak üzere aşağıdaki ana  başlıklar altında belirtilebilir.</a:t>
            </a:r>
          </a:p>
          <a:p>
            <a:r>
              <a:rPr lang="tr-TR" u="sng" spc="600" dirty="0">
                <a:solidFill>
                  <a:srgbClr val="0070C0"/>
                </a:solidFill>
                <a:effectLst>
                  <a:outerShdw blurRad="38100" dist="38100" dir="2700000" algn="tl">
                    <a:srgbClr val="000000">
                      <a:alpha val="43137"/>
                    </a:srgbClr>
                  </a:outerShdw>
                </a:effectLst>
              </a:rPr>
              <a:t>1.Ülkeler açısından</a:t>
            </a:r>
            <a:r>
              <a:rPr lang="tr-TR" dirty="0"/>
              <a:t>;</a:t>
            </a:r>
          </a:p>
          <a:p>
            <a:r>
              <a:rPr lang="tr-TR" dirty="0"/>
              <a:t>Ülkenin rekabet gücünün arttırılması,</a:t>
            </a:r>
          </a:p>
          <a:p>
            <a:r>
              <a:rPr lang="tr-TR" dirty="0"/>
              <a:t>Pazar dalgalanmalarının dengede tutulması</a:t>
            </a:r>
            <a:r>
              <a:rPr lang="tr-TR" sz="1200" dirty="0"/>
              <a:t>,(</a:t>
            </a:r>
            <a:r>
              <a:rPr lang="tr-TR" sz="1200" dirty="0" err="1"/>
              <a:t>blackberry</a:t>
            </a:r>
            <a:r>
              <a:rPr lang="tr-TR" sz="1200" dirty="0"/>
              <a:t> </a:t>
            </a:r>
            <a:r>
              <a:rPr lang="tr-TR" sz="1200" dirty="0" err="1"/>
              <a:t>nin</a:t>
            </a:r>
            <a:r>
              <a:rPr lang="tr-TR" sz="1200" dirty="0"/>
              <a:t> pazarı </a:t>
            </a:r>
            <a:r>
              <a:rPr lang="tr-TR" sz="1200" dirty="0" err="1"/>
              <a:t>nokıa</a:t>
            </a:r>
            <a:r>
              <a:rPr lang="tr-TR" sz="1200" dirty="0"/>
              <a:t> ve </a:t>
            </a:r>
            <a:r>
              <a:rPr lang="tr-TR" sz="1200" dirty="0" err="1"/>
              <a:t>samsung</a:t>
            </a:r>
            <a:r>
              <a:rPr lang="tr-TR" sz="1200" dirty="0"/>
              <a:t> a </a:t>
            </a:r>
            <a:r>
              <a:rPr lang="tr-TR" sz="1200" dirty="0" err="1"/>
              <a:t>kaptıması</a:t>
            </a:r>
            <a:r>
              <a:rPr lang="tr-TR" sz="1200" dirty="0"/>
              <a:t>, Nokia </a:t>
            </a:r>
            <a:r>
              <a:rPr lang="tr-TR" sz="1200" dirty="0" err="1"/>
              <a:t>nın</a:t>
            </a:r>
            <a:r>
              <a:rPr lang="tr-TR" sz="1200" dirty="0"/>
              <a:t> </a:t>
            </a:r>
            <a:r>
              <a:rPr lang="tr-TR" sz="1200" dirty="0" err="1"/>
              <a:t>microsof</a:t>
            </a:r>
            <a:r>
              <a:rPr lang="tr-TR" sz="1200" dirty="0"/>
              <a:t> tarafından satın alınması vb.)</a:t>
            </a:r>
          </a:p>
          <a:p>
            <a:r>
              <a:rPr lang="tr-TR" dirty="0"/>
              <a:t>Bazı malların üretiminin ülke ihtiyaçlarına göre bol veya kıt olması</a:t>
            </a:r>
          </a:p>
        </p:txBody>
      </p:sp>
      <p:sp>
        <p:nvSpPr>
          <p:cNvPr id="4" name="Veri Yer Tutucusu 3"/>
          <p:cNvSpPr>
            <a:spLocks noGrp="1"/>
          </p:cNvSpPr>
          <p:nvPr>
            <p:ph type="dt" sz="half" idx="10"/>
          </p:nvPr>
        </p:nvSpPr>
        <p:spPr/>
        <p:txBody>
          <a:bodyPr/>
          <a:lstStyle/>
          <a:p>
            <a:fld id="{55E8B1A7-0D82-4FB6-9DD8-12B676CFEE2F}" type="datetime1">
              <a:rPr lang="tr-TR">
                <a:solidFill>
                  <a:prstClr val="black">
                    <a:tint val="75000"/>
                  </a:prstClr>
                </a:solidFill>
                <a:latin typeface="Calibri"/>
              </a:rPr>
              <a:pPr/>
              <a:t>5.09.2024</a:t>
            </a:fld>
            <a:endParaRPr lang="tr-TR">
              <a:solidFill>
                <a:prstClr val="black">
                  <a:tint val="75000"/>
                </a:prstClr>
              </a:solidFill>
              <a:latin typeface="Calibri"/>
            </a:endParaRPr>
          </a:p>
        </p:txBody>
      </p:sp>
      <p:sp>
        <p:nvSpPr>
          <p:cNvPr id="5" name="Altbilgi Yer Tutucusu 4"/>
          <p:cNvSpPr>
            <a:spLocks noGrp="1"/>
          </p:cNvSpPr>
          <p:nvPr>
            <p:ph type="ftr" sz="quarter" idx="11"/>
          </p:nvPr>
        </p:nvSpPr>
        <p:spPr/>
        <p:txBody>
          <a:bodyPr/>
          <a:lstStyle/>
          <a:p>
            <a:r>
              <a:rPr lang="tr-TR">
                <a:solidFill>
                  <a:prstClr val="black">
                    <a:tint val="75000"/>
                  </a:prstClr>
                </a:solidFill>
                <a:latin typeface="Calibri"/>
              </a:rPr>
              <a:t>osenses@trabzon.edu.tr</a:t>
            </a:r>
          </a:p>
        </p:txBody>
      </p:sp>
      <p:sp>
        <p:nvSpPr>
          <p:cNvPr id="6" name="Slayt Numarası Yer Tutucusu 5"/>
          <p:cNvSpPr>
            <a:spLocks noGrp="1"/>
          </p:cNvSpPr>
          <p:nvPr>
            <p:ph type="sldNum" sz="quarter" idx="12"/>
          </p:nvPr>
        </p:nvSpPr>
        <p:spPr/>
        <p:txBody>
          <a:bodyPr/>
          <a:lstStyle/>
          <a:p>
            <a:fld id="{06E4CE98-99DB-4B92-BAC7-F160338C3892}" type="slidenum">
              <a:rPr lang="tr-TR">
                <a:solidFill>
                  <a:prstClr val="black">
                    <a:tint val="75000"/>
                  </a:prstClr>
                </a:solidFill>
                <a:latin typeface="Calibri"/>
              </a:rPr>
              <a:pPr/>
              <a:t>16</a:t>
            </a:fld>
            <a:endParaRPr lang="tr-TR">
              <a:solidFill>
                <a:prstClr val="black">
                  <a:tint val="75000"/>
                </a:prstClr>
              </a:solidFill>
              <a:latin typeface="Calibri"/>
            </a:endParaRPr>
          </a:p>
        </p:txBody>
      </p:sp>
    </p:spTree>
    <p:extLst>
      <p:ext uri="{BB962C8B-B14F-4D97-AF65-F5344CB8AC3E}">
        <p14:creationId xmlns:p14="http://schemas.microsoft.com/office/powerpoint/2010/main" val="20807782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524000" y="116632"/>
            <a:ext cx="9036496" cy="6624736"/>
          </a:xfrm>
          <a:noFill/>
        </p:spPr>
        <p:txBody>
          <a:bodyPr/>
          <a:lstStyle/>
          <a:p>
            <a:endParaRPr lang="tr-TR" dirty="0"/>
          </a:p>
          <a:p>
            <a:r>
              <a:rPr lang="tr-TR" sz="3600" dirty="0">
                <a:solidFill>
                  <a:srgbClr val="00B050"/>
                </a:solidFill>
              </a:rPr>
              <a:t>Doğal ve beşeri kaynakların ;</a:t>
            </a:r>
            <a:r>
              <a:rPr lang="tr-TR" sz="3600" dirty="0">
                <a:solidFill>
                  <a:srgbClr val="FF0000"/>
                </a:solidFill>
              </a:rPr>
              <a:t>yeryüzünde dengesiz dağılımına bağlı</a:t>
            </a:r>
            <a:r>
              <a:rPr lang="tr-TR" sz="3600" dirty="0"/>
              <a:t> ülke içinde yetersizliği,</a:t>
            </a:r>
          </a:p>
          <a:p>
            <a:r>
              <a:rPr lang="tr-TR" sz="3600" dirty="0"/>
              <a:t>Ülkeler arasında </a:t>
            </a:r>
            <a:r>
              <a:rPr lang="tr-TR" sz="3600" dirty="0">
                <a:solidFill>
                  <a:srgbClr val="FF0000"/>
                </a:solidFill>
              </a:rPr>
              <a:t>ürünlerin kalite ve nitelik </a:t>
            </a:r>
            <a:r>
              <a:rPr lang="tr-TR" sz="3600" dirty="0"/>
              <a:t>farklılıkları,(murat 124, </a:t>
            </a:r>
            <a:r>
              <a:rPr lang="tr-TR" sz="3600" dirty="0" err="1"/>
              <a:t>bmw,uzay</a:t>
            </a:r>
            <a:r>
              <a:rPr lang="tr-TR" sz="3600" dirty="0"/>
              <a:t> mekiği)</a:t>
            </a:r>
          </a:p>
          <a:p>
            <a:r>
              <a:rPr lang="tr-TR" sz="3600" dirty="0"/>
              <a:t>Teknolojik gelişmeler ile birlikte tasarlanan ve üretilen </a:t>
            </a:r>
            <a:r>
              <a:rPr lang="tr-TR" sz="3600" dirty="0">
                <a:solidFill>
                  <a:srgbClr val="FF0000"/>
                </a:solidFill>
              </a:rPr>
              <a:t>yeni ürünlere olan talebin artması</a:t>
            </a:r>
            <a:r>
              <a:rPr lang="tr-TR" sz="3600" dirty="0"/>
              <a:t>,(</a:t>
            </a:r>
            <a:r>
              <a:rPr lang="tr-TR" sz="3600" dirty="0" err="1"/>
              <a:t>android</a:t>
            </a:r>
            <a:r>
              <a:rPr lang="tr-TR" sz="3600" dirty="0"/>
              <a:t> cep tel. tablet </a:t>
            </a:r>
            <a:r>
              <a:rPr lang="tr-TR" sz="3600" dirty="0" err="1"/>
              <a:t>pc</a:t>
            </a:r>
            <a:r>
              <a:rPr lang="tr-TR" sz="3600" dirty="0"/>
              <a:t> vd.)     şeklinde sıralanabilir.</a:t>
            </a:r>
          </a:p>
        </p:txBody>
      </p:sp>
      <p:sp>
        <p:nvSpPr>
          <p:cNvPr id="2" name="Veri Yer Tutucusu 1"/>
          <p:cNvSpPr>
            <a:spLocks noGrp="1"/>
          </p:cNvSpPr>
          <p:nvPr>
            <p:ph type="dt" sz="half" idx="10"/>
          </p:nvPr>
        </p:nvSpPr>
        <p:spPr/>
        <p:txBody>
          <a:bodyPr/>
          <a:lstStyle/>
          <a:p>
            <a:fld id="{C55D1FFD-95B2-4248-8885-30DCA3DCC7F2}" type="datetime1">
              <a:rPr lang="tr-TR">
                <a:solidFill>
                  <a:prstClr val="black">
                    <a:tint val="75000"/>
                  </a:prstClr>
                </a:solidFill>
                <a:latin typeface="Calibri"/>
              </a:rPr>
              <a:pPr/>
              <a:t>5.09.2024</a:t>
            </a:fld>
            <a:endParaRPr lang="tr-TR">
              <a:solidFill>
                <a:prstClr val="black">
                  <a:tint val="75000"/>
                </a:prstClr>
              </a:solidFill>
              <a:latin typeface="Calibri"/>
            </a:endParaRPr>
          </a:p>
        </p:txBody>
      </p:sp>
      <p:sp>
        <p:nvSpPr>
          <p:cNvPr id="4" name="Altbilgi Yer Tutucusu 3"/>
          <p:cNvSpPr>
            <a:spLocks noGrp="1"/>
          </p:cNvSpPr>
          <p:nvPr>
            <p:ph type="ftr" sz="quarter" idx="11"/>
          </p:nvPr>
        </p:nvSpPr>
        <p:spPr/>
        <p:txBody>
          <a:bodyPr/>
          <a:lstStyle/>
          <a:p>
            <a:r>
              <a:rPr lang="tr-TR">
                <a:solidFill>
                  <a:prstClr val="black">
                    <a:tint val="75000"/>
                  </a:prstClr>
                </a:solidFill>
                <a:latin typeface="Calibri"/>
              </a:rPr>
              <a:t>osenses@trabzon.edu.tr</a:t>
            </a:r>
          </a:p>
        </p:txBody>
      </p:sp>
      <p:sp>
        <p:nvSpPr>
          <p:cNvPr id="5" name="Slayt Numarası Yer Tutucusu 4"/>
          <p:cNvSpPr>
            <a:spLocks noGrp="1"/>
          </p:cNvSpPr>
          <p:nvPr>
            <p:ph type="sldNum" sz="quarter" idx="12"/>
          </p:nvPr>
        </p:nvSpPr>
        <p:spPr/>
        <p:txBody>
          <a:bodyPr/>
          <a:lstStyle/>
          <a:p>
            <a:fld id="{06E4CE98-99DB-4B92-BAC7-F160338C3892}" type="slidenum">
              <a:rPr lang="tr-TR">
                <a:solidFill>
                  <a:prstClr val="black">
                    <a:tint val="75000"/>
                  </a:prstClr>
                </a:solidFill>
                <a:latin typeface="Calibri"/>
              </a:rPr>
              <a:pPr/>
              <a:t>17</a:t>
            </a:fld>
            <a:endParaRPr lang="tr-TR">
              <a:solidFill>
                <a:prstClr val="black">
                  <a:tint val="75000"/>
                </a:prstClr>
              </a:solidFill>
              <a:latin typeface="Calibri"/>
            </a:endParaRPr>
          </a:p>
        </p:txBody>
      </p:sp>
    </p:spTree>
    <p:extLst>
      <p:ext uri="{BB962C8B-B14F-4D97-AF65-F5344CB8AC3E}">
        <p14:creationId xmlns:p14="http://schemas.microsoft.com/office/powerpoint/2010/main" val="36053722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631504" y="116632"/>
            <a:ext cx="8928992" cy="6624736"/>
          </a:xfrm>
          <a:noFill/>
        </p:spPr>
        <p:txBody>
          <a:bodyPr/>
          <a:lstStyle/>
          <a:p>
            <a:r>
              <a:rPr lang="tr-TR" u="sng" kern="1400" spc="600" dirty="0">
                <a:solidFill>
                  <a:srgbClr val="0070C0"/>
                </a:solidFill>
                <a:effectLst>
                  <a:outerShdw blurRad="38100" dist="38100" dir="2700000" algn="tl">
                    <a:srgbClr val="000000">
                      <a:alpha val="43137"/>
                    </a:srgbClr>
                  </a:outerShdw>
                </a:effectLst>
              </a:rPr>
              <a:t>2.İşletmeler açısından</a:t>
            </a:r>
            <a:r>
              <a:rPr lang="tr-TR" dirty="0"/>
              <a:t>;</a:t>
            </a:r>
          </a:p>
          <a:p>
            <a:r>
              <a:rPr lang="tr-TR" dirty="0"/>
              <a:t>Ölçek büyüklüğünü yakalama,</a:t>
            </a:r>
          </a:p>
          <a:p>
            <a:r>
              <a:rPr lang="tr-TR" dirty="0"/>
              <a:t>Uluslararası rekabette yer edinme,</a:t>
            </a:r>
          </a:p>
          <a:p>
            <a:r>
              <a:rPr lang="tr-TR" dirty="0"/>
              <a:t>Yeni fikir ve uygulamaları izleme,</a:t>
            </a:r>
          </a:p>
          <a:p>
            <a:r>
              <a:rPr lang="tr-TR" dirty="0"/>
              <a:t>Üretim maliyetlerini azaltma,</a:t>
            </a:r>
          </a:p>
          <a:p>
            <a:r>
              <a:rPr lang="tr-TR" dirty="0"/>
              <a:t>Ticari prestij yakalama,</a:t>
            </a:r>
          </a:p>
          <a:p>
            <a:r>
              <a:rPr lang="tr-TR" dirty="0"/>
              <a:t>Pazar payını genişletme,</a:t>
            </a:r>
          </a:p>
          <a:p>
            <a:r>
              <a:rPr lang="tr-TR" dirty="0"/>
              <a:t>Gelişmiş teknolojilere ulaşma,</a:t>
            </a:r>
          </a:p>
          <a:p>
            <a:r>
              <a:rPr lang="tr-TR" dirty="0"/>
              <a:t>Vb. olarak sıralanabilir.</a:t>
            </a:r>
          </a:p>
          <a:p>
            <a:endParaRPr lang="tr-TR" dirty="0"/>
          </a:p>
        </p:txBody>
      </p:sp>
      <p:sp>
        <p:nvSpPr>
          <p:cNvPr id="2" name="Veri Yer Tutucusu 1"/>
          <p:cNvSpPr>
            <a:spLocks noGrp="1"/>
          </p:cNvSpPr>
          <p:nvPr>
            <p:ph type="dt" sz="half" idx="10"/>
          </p:nvPr>
        </p:nvSpPr>
        <p:spPr/>
        <p:txBody>
          <a:bodyPr/>
          <a:lstStyle/>
          <a:p>
            <a:fld id="{3E34CFB6-3279-49E7-8C73-0CAC63B43981}" type="datetime1">
              <a:rPr lang="tr-TR">
                <a:solidFill>
                  <a:prstClr val="black">
                    <a:tint val="75000"/>
                  </a:prstClr>
                </a:solidFill>
                <a:latin typeface="Calibri"/>
              </a:rPr>
              <a:pPr/>
              <a:t>5.09.2024</a:t>
            </a:fld>
            <a:endParaRPr lang="tr-TR">
              <a:solidFill>
                <a:prstClr val="black">
                  <a:tint val="75000"/>
                </a:prstClr>
              </a:solidFill>
              <a:latin typeface="Calibri"/>
            </a:endParaRPr>
          </a:p>
        </p:txBody>
      </p:sp>
      <p:sp>
        <p:nvSpPr>
          <p:cNvPr id="4" name="Altbilgi Yer Tutucusu 3"/>
          <p:cNvSpPr>
            <a:spLocks noGrp="1"/>
          </p:cNvSpPr>
          <p:nvPr>
            <p:ph type="ftr" sz="quarter" idx="11"/>
          </p:nvPr>
        </p:nvSpPr>
        <p:spPr/>
        <p:txBody>
          <a:bodyPr/>
          <a:lstStyle/>
          <a:p>
            <a:r>
              <a:rPr lang="tr-TR">
                <a:solidFill>
                  <a:prstClr val="black">
                    <a:tint val="75000"/>
                  </a:prstClr>
                </a:solidFill>
                <a:latin typeface="Calibri"/>
              </a:rPr>
              <a:t>osenses@trabzon.edu.tr</a:t>
            </a:r>
          </a:p>
        </p:txBody>
      </p:sp>
      <p:sp>
        <p:nvSpPr>
          <p:cNvPr id="5" name="Slayt Numarası Yer Tutucusu 4"/>
          <p:cNvSpPr>
            <a:spLocks noGrp="1"/>
          </p:cNvSpPr>
          <p:nvPr>
            <p:ph type="sldNum" sz="quarter" idx="12"/>
          </p:nvPr>
        </p:nvSpPr>
        <p:spPr/>
        <p:txBody>
          <a:bodyPr/>
          <a:lstStyle/>
          <a:p>
            <a:fld id="{06E4CE98-99DB-4B92-BAC7-F160338C3892}" type="slidenum">
              <a:rPr lang="tr-TR">
                <a:solidFill>
                  <a:prstClr val="black">
                    <a:tint val="75000"/>
                  </a:prstClr>
                </a:solidFill>
                <a:latin typeface="Calibri"/>
              </a:rPr>
              <a:pPr/>
              <a:t>18</a:t>
            </a:fld>
            <a:endParaRPr lang="tr-TR">
              <a:solidFill>
                <a:prstClr val="black">
                  <a:tint val="75000"/>
                </a:prstClr>
              </a:solidFill>
              <a:latin typeface="Calibri"/>
            </a:endParaRPr>
          </a:p>
        </p:txBody>
      </p:sp>
    </p:spTree>
    <p:extLst>
      <p:ext uri="{BB962C8B-B14F-4D97-AF65-F5344CB8AC3E}">
        <p14:creationId xmlns:p14="http://schemas.microsoft.com/office/powerpoint/2010/main" val="25368402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524000" y="0"/>
            <a:ext cx="9144000" cy="908720"/>
          </a:xfrm>
          <a:blipFill>
            <a:blip r:embed="rId3"/>
            <a:tile tx="0" ty="0" sx="100000" sy="100000" flip="none" algn="tl"/>
          </a:blipFill>
        </p:spPr>
        <p:txBody>
          <a:bodyPr>
            <a:normAutofit fontScale="90000"/>
          </a:bodyPr>
          <a:lstStyle/>
          <a:p>
            <a:br>
              <a:rPr lang="tr-TR" b="1" spc="600" dirty="0">
                <a:solidFill>
                  <a:srgbClr val="FF0000"/>
                </a:solidFill>
                <a:effectLst>
                  <a:outerShdw blurRad="38100" dist="38100" dir="2700000" algn="tl">
                    <a:srgbClr val="000000">
                      <a:alpha val="43137"/>
                    </a:srgbClr>
                  </a:outerShdw>
                </a:effectLst>
              </a:rPr>
            </a:br>
            <a:r>
              <a:rPr lang="tr-TR" b="1" spc="600" dirty="0">
                <a:solidFill>
                  <a:srgbClr val="FF0000"/>
                </a:solidFill>
                <a:effectLst>
                  <a:outerShdw blurRad="38100" dist="38100" dir="2700000" algn="tl">
                    <a:srgbClr val="000000">
                      <a:alpha val="43137"/>
                    </a:srgbClr>
                  </a:outerShdw>
                </a:effectLst>
              </a:rPr>
              <a:t>1.1.4.Dış Ticaretin Temel Unsurları</a:t>
            </a:r>
            <a:br>
              <a:rPr lang="tr-TR" spc="600" dirty="0">
                <a:effectLst>
                  <a:outerShdw blurRad="38100" dist="38100" dir="2700000" algn="tl">
                    <a:srgbClr val="000000">
                      <a:alpha val="43137"/>
                    </a:srgbClr>
                  </a:outerShdw>
                </a:effectLst>
              </a:rPr>
            </a:br>
            <a:endParaRPr lang="tr-TR" dirty="0"/>
          </a:p>
        </p:txBody>
      </p:sp>
      <p:sp>
        <p:nvSpPr>
          <p:cNvPr id="3" name="İçerik Yer Tutucusu 2"/>
          <p:cNvSpPr>
            <a:spLocks noGrp="1"/>
          </p:cNvSpPr>
          <p:nvPr>
            <p:ph idx="1"/>
          </p:nvPr>
        </p:nvSpPr>
        <p:spPr>
          <a:xfrm>
            <a:off x="1703512" y="1196752"/>
            <a:ext cx="8712968" cy="5328592"/>
          </a:xfrm>
          <a:noFill/>
        </p:spPr>
        <p:txBody>
          <a:bodyPr>
            <a:normAutofit/>
          </a:bodyPr>
          <a:lstStyle/>
          <a:p>
            <a:r>
              <a:rPr lang="tr-TR" dirty="0"/>
              <a:t>Dış ticaret işlemleri, sadece ihracatçı ve ithalatçı tarafından karşılıklı görüşme ile yürütülecek kadar kolay bir işlem değildir.</a:t>
            </a:r>
          </a:p>
          <a:p>
            <a:r>
              <a:rPr lang="tr-TR" dirty="0">
                <a:solidFill>
                  <a:srgbClr val="FF0000"/>
                </a:solidFill>
              </a:rPr>
              <a:t>Ayrıntılı mevzuatı </a:t>
            </a:r>
            <a:r>
              <a:rPr lang="tr-TR" dirty="0"/>
              <a:t>, </a:t>
            </a:r>
          </a:p>
          <a:p>
            <a:r>
              <a:rPr lang="tr-TR" dirty="0">
                <a:solidFill>
                  <a:schemeClr val="tx2">
                    <a:lumMod val="60000"/>
                    <a:lumOff val="40000"/>
                  </a:schemeClr>
                </a:solidFill>
              </a:rPr>
              <a:t>titizlikle doldurulması gereken belgeleri</a:t>
            </a:r>
            <a:r>
              <a:rPr lang="tr-TR" dirty="0"/>
              <a:t> ,</a:t>
            </a:r>
          </a:p>
          <a:p>
            <a:r>
              <a:rPr lang="tr-TR" dirty="0">
                <a:solidFill>
                  <a:schemeClr val="accent6">
                    <a:lumMod val="75000"/>
                  </a:schemeClr>
                </a:solidFill>
              </a:rPr>
              <a:t>çeşitli kurum ve kuruluşlardan alınması gereken onay ve izinleri</a:t>
            </a:r>
          </a:p>
          <a:p>
            <a:r>
              <a:rPr lang="tr-TR" dirty="0"/>
              <a:t> ile dış ticaret çok yönlü işlemler bütünüdür.</a:t>
            </a:r>
          </a:p>
          <a:p>
            <a:endParaRPr lang="tr-TR" dirty="0"/>
          </a:p>
          <a:p>
            <a:endParaRPr lang="tr-TR" kern="5000" spc="600" dirty="0">
              <a:solidFill>
                <a:srgbClr val="7030A0"/>
              </a:solidFill>
            </a:endParaRPr>
          </a:p>
        </p:txBody>
      </p:sp>
      <p:sp>
        <p:nvSpPr>
          <p:cNvPr id="4" name="Veri Yer Tutucusu 3"/>
          <p:cNvSpPr>
            <a:spLocks noGrp="1"/>
          </p:cNvSpPr>
          <p:nvPr>
            <p:ph type="dt" sz="half" idx="10"/>
          </p:nvPr>
        </p:nvSpPr>
        <p:spPr/>
        <p:txBody>
          <a:bodyPr/>
          <a:lstStyle/>
          <a:p>
            <a:fld id="{B20AA2F8-089C-4640-81C5-67486F7CF2AE}" type="datetime1">
              <a:rPr lang="tr-TR">
                <a:solidFill>
                  <a:prstClr val="black">
                    <a:tint val="75000"/>
                  </a:prstClr>
                </a:solidFill>
                <a:latin typeface="Calibri"/>
              </a:rPr>
              <a:pPr/>
              <a:t>5.09.2024</a:t>
            </a:fld>
            <a:endParaRPr lang="tr-TR">
              <a:solidFill>
                <a:prstClr val="black">
                  <a:tint val="75000"/>
                </a:prstClr>
              </a:solidFill>
              <a:latin typeface="Calibri"/>
            </a:endParaRPr>
          </a:p>
        </p:txBody>
      </p:sp>
      <p:sp>
        <p:nvSpPr>
          <p:cNvPr id="5" name="Altbilgi Yer Tutucusu 4"/>
          <p:cNvSpPr>
            <a:spLocks noGrp="1"/>
          </p:cNvSpPr>
          <p:nvPr>
            <p:ph type="ftr" sz="quarter" idx="11"/>
          </p:nvPr>
        </p:nvSpPr>
        <p:spPr/>
        <p:txBody>
          <a:bodyPr/>
          <a:lstStyle/>
          <a:p>
            <a:r>
              <a:rPr lang="tr-TR">
                <a:solidFill>
                  <a:prstClr val="black">
                    <a:tint val="75000"/>
                  </a:prstClr>
                </a:solidFill>
                <a:latin typeface="Calibri"/>
              </a:rPr>
              <a:t>osenses@trabzon.edu.tr</a:t>
            </a:r>
          </a:p>
        </p:txBody>
      </p:sp>
      <p:sp>
        <p:nvSpPr>
          <p:cNvPr id="6" name="Slayt Numarası Yer Tutucusu 5"/>
          <p:cNvSpPr>
            <a:spLocks noGrp="1"/>
          </p:cNvSpPr>
          <p:nvPr>
            <p:ph type="sldNum" sz="quarter" idx="12"/>
          </p:nvPr>
        </p:nvSpPr>
        <p:spPr/>
        <p:txBody>
          <a:bodyPr/>
          <a:lstStyle/>
          <a:p>
            <a:fld id="{06E4CE98-99DB-4B92-BAC7-F160338C3892}" type="slidenum">
              <a:rPr lang="tr-TR">
                <a:solidFill>
                  <a:prstClr val="black">
                    <a:tint val="75000"/>
                  </a:prstClr>
                </a:solidFill>
                <a:latin typeface="Calibri"/>
              </a:rPr>
              <a:pPr/>
              <a:t>19</a:t>
            </a:fld>
            <a:endParaRPr lang="tr-TR">
              <a:solidFill>
                <a:prstClr val="black">
                  <a:tint val="75000"/>
                </a:prstClr>
              </a:solidFill>
              <a:latin typeface="Calibri"/>
            </a:endParaRPr>
          </a:p>
        </p:txBody>
      </p:sp>
    </p:spTree>
    <p:extLst>
      <p:ext uri="{BB962C8B-B14F-4D97-AF65-F5344CB8AC3E}">
        <p14:creationId xmlns:p14="http://schemas.microsoft.com/office/powerpoint/2010/main" val="16701403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524000" y="332656"/>
            <a:ext cx="9144000" cy="6525344"/>
          </a:xfrm>
          <a:noFill/>
        </p:spPr>
        <p:txBody>
          <a:bodyPr/>
          <a:lstStyle/>
          <a:p>
            <a:pPr algn="ctr"/>
            <a:r>
              <a:rPr lang="tr-TR" b="1" dirty="0">
                <a:solidFill>
                  <a:srgbClr val="FF0000"/>
                </a:solidFill>
              </a:rPr>
              <a:t>DIŞ TİCARET:</a:t>
            </a:r>
          </a:p>
          <a:p>
            <a:r>
              <a:rPr lang="tr-TR" dirty="0"/>
              <a:t>Mal ve hizmetin ticari amaçla bağımsız ülkeler arasında transferi şeklinde tanımlamak mümkündür.</a:t>
            </a:r>
          </a:p>
          <a:p>
            <a:r>
              <a:rPr lang="tr-TR" dirty="0"/>
              <a:t> </a:t>
            </a:r>
            <a:r>
              <a:rPr lang="tr-TR" dirty="0">
                <a:solidFill>
                  <a:srgbClr val="00B0F0"/>
                </a:solidFill>
              </a:rPr>
              <a:t>Her türlü ticarette karlılık </a:t>
            </a:r>
            <a:r>
              <a:rPr lang="tr-TR" dirty="0"/>
              <a:t>hedeflendiğinden ülkelerde bu mal ve hizmet hareketlerinin sonucunda ekonomilerinin olumlu yönde etkilenmesini sağlamak amacındadırlar.</a:t>
            </a:r>
          </a:p>
        </p:txBody>
      </p:sp>
      <p:sp>
        <p:nvSpPr>
          <p:cNvPr id="2" name="Veri Yer Tutucusu 1"/>
          <p:cNvSpPr>
            <a:spLocks noGrp="1"/>
          </p:cNvSpPr>
          <p:nvPr>
            <p:ph type="dt" sz="half" idx="10"/>
          </p:nvPr>
        </p:nvSpPr>
        <p:spPr/>
        <p:txBody>
          <a:bodyPr/>
          <a:lstStyle/>
          <a:p>
            <a:fld id="{8A65400A-5D67-4239-8A5C-989E04D3C942}" type="datetime1">
              <a:rPr lang="tr-TR">
                <a:solidFill>
                  <a:prstClr val="black">
                    <a:tint val="75000"/>
                  </a:prstClr>
                </a:solidFill>
                <a:latin typeface="Calibri"/>
              </a:rPr>
              <a:pPr/>
              <a:t>5.09.2024</a:t>
            </a:fld>
            <a:endParaRPr lang="tr-TR">
              <a:solidFill>
                <a:prstClr val="black">
                  <a:tint val="75000"/>
                </a:prstClr>
              </a:solidFill>
              <a:latin typeface="Calibri"/>
            </a:endParaRPr>
          </a:p>
        </p:txBody>
      </p:sp>
      <p:sp>
        <p:nvSpPr>
          <p:cNvPr id="4" name="Altbilgi Yer Tutucusu 3"/>
          <p:cNvSpPr>
            <a:spLocks noGrp="1"/>
          </p:cNvSpPr>
          <p:nvPr>
            <p:ph type="ftr" sz="quarter" idx="11"/>
          </p:nvPr>
        </p:nvSpPr>
        <p:spPr/>
        <p:txBody>
          <a:bodyPr/>
          <a:lstStyle/>
          <a:p>
            <a:r>
              <a:rPr lang="tr-TR">
                <a:solidFill>
                  <a:prstClr val="black">
                    <a:tint val="75000"/>
                  </a:prstClr>
                </a:solidFill>
                <a:latin typeface="Calibri"/>
              </a:rPr>
              <a:t>osenses@trabzon.edu.tr</a:t>
            </a:r>
          </a:p>
        </p:txBody>
      </p:sp>
      <p:sp>
        <p:nvSpPr>
          <p:cNvPr id="5" name="Slayt Numarası Yer Tutucusu 4"/>
          <p:cNvSpPr>
            <a:spLocks noGrp="1"/>
          </p:cNvSpPr>
          <p:nvPr>
            <p:ph type="sldNum" sz="quarter" idx="12"/>
          </p:nvPr>
        </p:nvSpPr>
        <p:spPr/>
        <p:txBody>
          <a:bodyPr/>
          <a:lstStyle/>
          <a:p>
            <a:fld id="{06E4CE98-99DB-4B92-BAC7-F160338C3892}" type="slidenum">
              <a:rPr lang="tr-TR">
                <a:solidFill>
                  <a:prstClr val="black">
                    <a:tint val="75000"/>
                  </a:prstClr>
                </a:solidFill>
                <a:latin typeface="Calibri"/>
              </a:rPr>
              <a:pPr/>
              <a:t>2</a:t>
            </a:fld>
            <a:endParaRPr lang="tr-TR">
              <a:solidFill>
                <a:prstClr val="black">
                  <a:tint val="75000"/>
                </a:prstClr>
              </a:solidFill>
              <a:latin typeface="Calibri"/>
            </a:endParaRPr>
          </a:p>
        </p:txBody>
      </p:sp>
    </p:spTree>
    <p:extLst>
      <p:ext uri="{BB962C8B-B14F-4D97-AF65-F5344CB8AC3E}">
        <p14:creationId xmlns:p14="http://schemas.microsoft.com/office/powerpoint/2010/main" val="17399709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703512" y="188640"/>
            <a:ext cx="8507288" cy="648072"/>
          </a:xfrm>
          <a:gradFill>
            <a:gsLst>
              <a:gs pos="0">
                <a:srgbClr val="FFEFD1"/>
              </a:gs>
              <a:gs pos="64999">
                <a:srgbClr val="F0EBD5"/>
              </a:gs>
              <a:gs pos="100000">
                <a:srgbClr val="D1C39F"/>
              </a:gs>
            </a:gsLst>
            <a:lin ang="5400000" scaled="0"/>
          </a:gradFill>
        </p:spPr>
        <p:txBody>
          <a:bodyPr>
            <a:normAutofit fontScale="90000"/>
          </a:bodyPr>
          <a:lstStyle/>
          <a:p>
            <a:br>
              <a:rPr lang="tr-TR" kern="5000" spc="600" dirty="0">
                <a:solidFill>
                  <a:srgbClr val="FF0000"/>
                </a:solidFill>
              </a:rPr>
            </a:br>
            <a:r>
              <a:rPr lang="tr-TR" kern="5000" spc="600" dirty="0">
                <a:solidFill>
                  <a:srgbClr val="FF0000"/>
                </a:solidFill>
              </a:rPr>
              <a:t>1.1.4.1.Dış Ticarette Taraflar</a:t>
            </a:r>
            <a:br>
              <a:rPr lang="tr-TR" kern="5000" spc="600" dirty="0">
                <a:solidFill>
                  <a:srgbClr val="7030A0"/>
                </a:solidFill>
              </a:rPr>
            </a:br>
            <a:endParaRPr lang="tr-TR" dirty="0"/>
          </a:p>
        </p:txBody>
      </p:sp>
      <p:sp>
        <p:nvSpPr>
          <p:cNvPr id="3" name="İçerik Yer Tutucusu 2"/>
          <p:cNvSpPr>
            <a:spLocks noGrp="1"/>
          </p:cNvSpPr>
          <p:nvPr>
            <p:ph idx="1"/>
          </p:nvPr>
        </p:nvSpPr>
        <p:spPr>
          <a:xfrm>
            <a:off x="1524000" y="1600200"/>
            <a:ext cx="9144000" cy="5257800"/>
          </a:xfrm>
        </p:spPr>
        <p:txBody>
          <a:bodyPr/>
          <a:lstStyle/>
          <a:p>
            <a:r>
              <a:rPr lang="tr-TR" b="1" dirty="0">
                <a:solidFill>
                  <a:srgbClr val="FF0000"/>
                </a:solidFill>
              </a:rPr>
              <a:t>İhracatçı</a:t>
            </a:r>
            <a:r>
              <a:rPr lang="tr-TR" b="1" dirty="0"/>
              <a:t>;</a:t>
            </a:r>
          </a:p>
          <a:p>
            <a:r>
              <a:rPr lang="tr-TR" dirty="0"/>
              <a:t> İhraç edeceği mala göre ilgili İhracatçı Birlikleri Genel Sekreterliğine </a:t>
            </a:r>
            <a:r>
              <a:rPr lang="tr-TR" dirty="0">
                <a:solidFill>
                  <a:srgbClr val="FFC000"/>
                </a:solidFill>
              </a:rPr>
              <a:t>üye olan</a:t>
            </a:r>
            <a:r>
              <a:rPr lang="tr-TR" dirty="0"/>
              <a:t>, </a:t>
            </a:r>
          </a:p>
          <a:p>
            <a:r>
              <a:rPr lang="tr-TR" dirty="0">
                <a:solidFill>
                  <a:srgbClr val="FF0000"/>
                </a:solidFill>
              </a:rPr>
              <a:t>gerçek usulde vergiye tabi</a:t>
            </a:r>
            <a:r>
              <a:rPr lang="tr-TR" dirty="0"/>
              <a:t>, </a:t>
            </a:r>
          </a:p>
          <a:p>
            <a:r>
              <a:rPr lang="tr-TR" dirty="0">
                <a:solidFill>
                  <a:srgbClr val="00B0F0"/>
                </a:solidFill>
              </a:rPr>
              <a:t>vergi numarasına sahip</a:t>
            </a:r>
            <a:r>
              <a:rPr lang="tr-TR" dirty="0"/>
              <a:t> ,</a:t>
            </a:r>
          </a:p>
          <a:p>
            <a:r>
              <a:rPr lang="tr-TR" dirty="0"/>
              <a:t>gerçek ve tüzel kişiler ile, </a:t>
            </a:r>
          </a:p>
          <a:p>
            <a:r>
              <a:rPr lang="tr-TR" dirty="0"/>
              <a:t>bazı ortaklıklardır.</a:t>
            </a:r>
          </a:p>
          <a:p>
            <a:endParaRPr lang="tr-TR" dirty="0"/>
          </a:p>
        </p:txBody>
      </p:sp>
      <p:sp>
        <p:nvSpPr>
          <p:cNvPr id="4" name="Veri Yer Tutucusu 3"/>
          <p:cNvSpPr>
            <a:spLocks noGrp="1"/>
          </p:cNvSpPr>
          <p:nvPr>
            <p:ph type="dt" sz="half" idx="10"/>
          </p:nvPr>
        </p:nvSpPr>
        <p:spPr/>
        <p:txBody>
          <a:bodyPr/>
          <a:lstStyle/>
          <a:p>
            <a:fld id="{8840C2A2-7EA3-48DB-87BA-06AD535705F4}" type="datetime1">
              <a:rPr lang="tr-TR">
                <a:solidFill>
                  <a:prstClr val="black">
                    <a:tint val="75000"/>
                  </a:prstClr>
                </a:solidFill>
                <a:latin typeface="Calibri"/>
              </a:rPr>
              <a:pPr/>
              <a:t>5.09.2024</a:t>
            </a:fld>
            <a:endParaRPr lang="tr-TR">
              <a:solidFill>
                <a:prstClr val="black">
                  <a:tint val="75000"/>
                </a:prstClr>
              </a:solidFill>
              <a:latin typeface="Calibri"/>
            </a:endParaRPr>
          </a:p>
        </p:txBody>
      </p:sp>
      <p:sp>
        <p:nvSpPr>
          <p:cNvPr id="5" name="Altbilgi Yer Tutucusu 4"/>
          <p:cNvSpPr>
            <a:spLocks noGrp="1"/>
          </p:cNvSpPr>
          <p:nvPr>
            <p:ph type="ftr" sz="quarter" idx="11"/>
          </p:nvPr>
        </p:nvSpPr>
        <p:spPr/>
        <p:txBody>
          <a:bodyPr/>
          <a:lstStyle/>
          <a:p>
            <a:r>
              <a:rPr lang="tr-TR">
                <a:solidFill>
                  <a:prstClr val="black">
                    <a:tint val="75000"/>
                  </a:prstClr>
                </a:solidFill>
                <a:latin typeface="Calibri"/>
              </a:rPr>
              <a:t>osenses@trabzon.edu.tr</a:t>
            </a:r>
          </a:p>
        </p:txBody>
      </p:sp>
      <p:sp>
        <p:nvSpPr>
          <p:cNvPr id="6" name="Slayt Numarası Yer Tutucusu 5"/>
          <p:cNvSpPr>
            <a:spLocks noGrp="1"/>
          </p:cNvSpPr>
          <p:nvPr>
            <p:ph type="sldNum" sz="quarter" idx="12"/>
          </p:nvPr>
        </p:nvSpPr>
        <p:spPr/>
        <p:txBody>
          <a:bodyPr/>
          <a:lstStyle/>
          <a:p>
            <a:fld id="{06E4CE98-99DB-4B92-BAC7-F160338C3892}" type="slidenum">
              <a:rPr lang="tr-TR">
                <a:solidFill>
                  <a:prstClr val="black">
                    <a:tint val="75000"/>
                  </a:prstClr>
                </a:solidFill>
                <a:latin typeface="Calibri"/>
              </a:rPr>
              <a:pPr/>
              <a:t>20</a:t>
            </a:fld>
            <a:endParaRPr lang="tr-TR">
              <a:solidFill>
                <a:prstClr val="black">
                  <a:tint val="75000"/>
                </a:prstClr>
              </a:solidFill>
              <a:latin typeface="Calibri"/>
            </a:endParaRPr>
          </a:p>
        </p:txBody>
      </p:sp>
    </p:spTree>
    <p:extLst>
      <p:ext uri="{BB962C8B-B14F-4D97-AF65-F5344CB8AC3E}">
        <p14:creationId xmlns:p14="http://schemas.microsoft.com/office/powerpoint/2010/main" val="13660400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524000" y="116632"/>
            <a:ext cx="9036496" cy="6741368"/>
          </a:xfrm>
          <a:noFill/>
        </p:spPr>
        <p:txBody>
          <a:bodyPr/>
          <a:lstStyle/>
          <a:p>
            <a:r>
              <a:rPr lang="tr-TR" b="1" dirty="0">
                <a:solidFill>
                  <a:srgbClr val="FF0000"/>
                </a:solidFill>
              </a:rPr>
              <a:t>İthalatçı</a:t>
            </a:r>
            <a:r>
              <a:rPr lang="tr-TR" b="1" dirty="0"/>
              <a:t>;</a:t>
            </a:r>
            <a:r>
              <a:rPr lang="tr-TR" dirty="0"/>
              <a:t> </a:t>
            </a:r>
          </a:p>
          <a:p>
            <a:r>
              <a:rPr lang="tr-TR" sz="4000" dirty="0"/>
              <a:t>İhracatçı ile yaptığı anlaşma çerçevesinde yurt dışından satın aldığı malı ilgili mevzuat çerçevesinde yurda sokacak olan ve bedelini ihracatçıya veya bir üçüncü gerçek ve tüzel kişiye ödeyecek olan taraftır.</a:t>
            </a:r>
            <a:endParaRPr lang="tr-TR" sz="4000" b="1" dirty="0"/>
          </a:p>
        </p:txBody>
      </p:sp>
      <p:sp>
        <p:nvSpPr>
          <p:cNvPr id="2" name="Veri Yer Tutucusu 1"/>
          <p:cNvSpPr>
            <a:spLocks noGrp="1"/>
          </p:cNvSpPr>
          <p:nvPr>
            <p:ph type="dt" sz="half" idx="10"/>
          </p:nvPr>
        </p:nvSpPr>
        <p:spPr/>
        <p:txBody>
          <a:bodyPr/>
          <a:lstStyle/>
          <a:p>
            <a:fld id="{B014094B-5D51-46F7-8CB2-879197E36256}" type="datetime1">
              <a:rPr lang="tr-TR">
                <a:solidFill>
                  <a:prstClr val="black">
                    <a:tint val="75000"/>
                  </a:prstClr>
                </a:solidFill>
                <a:latin typeface="Calibri"/>
              </a:rPr>
              <a:pPr/>
              <a:t>5.09.2024</a:t>
            </a:fld>
            <a:endParaRPr lang="tr-TR">
              <a:solidFill>
                <a:prstClr val="black">
                  <a:tint val="75000"/>
                </a:prstClr>
              </a:solidFill>
              <a:latin typeface="Calibri"/>
            </a:endParaRPr>
          </a:p>
        </p:txBody>
      </p:sp>
      <p:sp>
        <p:nvSpPr>
          <p:cNvPr id="4" name="Altbilgi Yer Tutucusu 3"/>
          <p:cNvSpPr>
            <a:spLocks noGrp="1"/>
          </p:cNvSpPr>
          <p:nvPr>
            <p:ph type="ftr" sz="quarter" idx="11"/>
          </p:nvPr>
        </p:nvSpPr>
        <p:spPr/>
        <p:txBody>
          <a:bodyPr/>
          <a:lstStyle/>
          <a:p>
            <a:r>
              <a:rPr lang="tr-TR">
                <a:solidFill>
                  <a:prstClr val="black">
                    <a:tint val="75000"/>
                  </a:prstClr>
                </a:solidFill>
                <a:latin typeface="Calibri"/>
              </a:rPr>
              <a:t>osenses@trabzon.edu.tr</a:t>
            </a:r>
          </a:p>
        </p:txBody>
      </p:sp>
      <p:sp>
        <p:nvSpPr>
          <p:cNvPr id="5" name="Slayt Numarası Yer Tutucusu 4"/>
          <p:cNvSpPr>
            <a:spLocks noGrp="1"/>
          </p:cNvSpPr>
          <p:nvPr>
            <p:ph type="sldNum" sz="quarter" idx="12"/>
          </p:nvPr>
        </p:nvSpPr>
        <p:spPr/>
        <p:txBody>
          <a:bodyPr/>
          <a:lstStyle/>
          <a:p>
            <a:fld id="{06E4CE98-99DB-4B92-BAC7-F160338C3892}" type="slidenum">
              <a:rPr lang="tr-TR">
                <a:solidFill>
                  <a:prstClr val="black">
                    <a:tint val="75000"/>
                  </a:prstClr>
                </a:solidFill>
                <a:latin typeface="Calibri"/>
              </a:rPr>
              <a:pPr/>
              <a:t>21</a:t>
            </a:fld>
            <a:endParaRPr lang="tr-TR">
              <a:solidFill>
                <a:prstClr val="black">
                  <a:tint val="75000"/>
                </a:prstClr>
              </a:solidFill>
              <a:latin typeface="Calibri"/>
            </a:endParaRPr>
          </a:p>
        </p:txBody>
      </p:sp>
    </p:spTree>
    <p:extLst>
      <p:ext uri="{BB962C8B-B14F-4D97-AF65-F5344CB8AC3E}">
        <p14:creationId xmlns:p14="http://schemas.microsoft.com/office/powerpoint/2010/main" val="16106651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135560" y="332656"/>
            <a:ext cx="8229600" cy="5616624"/>
          </a:xfrm>
        </p:spPr>
        <p:txBody>
          <a:bodyPr/>
          <a:lstStyle/>
          <a:p>
            <a:r>
              <a:rPr lang="tr-TR" sz="3600" b="1" dirty="0">
                <a:solidFill>
                  <a:srgbClr val="FF0000"/>
                </a:solidFill>
              </a:rPr>
              <a:t>İhracatçının Bankası</a:t>
            </a:r>
            <a:r>
              <a:rPr lang="tr-TR" b="1" dirty="0"/>
              <a:t>;</a:t>
            </a:r>
          </a:p>
          <a:p>
            <a:r>
              <a:rPr lang="tr-TR" dirty="0"/>
              <a:t> İhracatçının malı taşıyıcı firmaya tesliminden sonra </a:t>
            </a:r>
            <a:r>
              <a:rPr lang="tr-TR" i="1" u="sng" dirty="0">
                <a:solidFill>
                  <a:srgbClr val="7030A0"/>
                </a:solidFill>
              </a:rPr>
              <a:t>gerekli belgeleri ithalatçının bankasına ulaştıran,</a:t>
            </a:r>
          </a:p>
          <a:p>
            <a:pPr marL="0" indent="0">
              <a:buNone/>
            </a:pPr>
            <a:r>
              <a:rPr lang="tr-TR" dirty="0"/>
              <a:t>	 ithalatçının malın bedelini kendi bankasına ödemesinden sonra 	durumu ihracatçıya bildiren ve </a:t>
            </a:r>
            <a:r>
              <a:rPr lang="tr-TR" dirty="0">
                <a:solidFill>
                  <a:srgbClr val="00B050"/>
                </a:solidFill>
              </a:rPr>
              <a:t>mal bedeline ilişkin ödemeyi yapan taraftır.</a:t>
            </a:r>
            <a:endParaRPr lang="tr-TR" b="1" dirty="0">
              <a:solidFill>
                <a:srgbClr val="00B050"/>
              </a:solidFill>
            </a:endParaRPr>
          </a:p>
        </p:txBody>
      </p:sp>
      <p:sp>
        <p:nvSpPr>
          <p:cNvPr id="2" name="Veri Yer Tutucusu 1"/>
          <p:cNvSpPr>
            <a:spLocks noGrp="1"/>
          </p:cNvSpPr>
          <p:nvPr>
            <p:ph type="dt" sz="half" idx="10"/>
          </p:nvPr>
        </p:nvSpPr>
        <p:spPr/>
        <p:txBody>
          <a:bodyPr/>
          <a:lstStyle/>
          <a:p>
            <a:fld id="{32EDBED2-7319-4865-8EC3-9BAE7E13577F}" type="datetime1">
              <a:rPr lang="tr-TR">
                <a:solidFill>
                  <a:prstClr val="black">
                    <a:tint val="75000"/>
                  </a:prstClr>
                </a:solidFill>
                <a:latin typeface="Calibri"/>
              </a:rPr>
              <a:pPr/>
              <a:t>5.09.2024</a:t>
            </a:fld>
            <a:endParaRPr lang="tr-TR">
              <a:solidFill>
                <a:prstClr val="black">
                  <a:tint val="75000"/>
                </a:prstClr>
              </a:solidFill>
              <a:latin typeface="Calibri"/>
            </a:endParaRPr>
          </a:p>
        </p:txBody>
      </p:sp>
      <p:sp>
        <p:nvSpPr>
          <p:cNvPr id="4" name="Altbilgi Yer Tutucusu 3"/>
          <p:cNvSpPr>
            <a:spLocks noGrp="1"/>
          </p:cNvSpPr>
          <p:nvPr>
            <p:ph type="ftr" sz="quarter" idx="11"/>
          </p:nvPr>
        </p:nvSpPr>
        <p:spPr/>
        <p:txBody>
          <a:bodyPr/>
          <a:lstStyle/>
          <a:p>
            <a:r>
              <a:rPr lang="tr-TR">
                <a:solidFill>
                  <a:prstClr val="black">
                    <a:tint val="75000"/>
                  </a:prstClr>
                </a:solidFill>
                <a:latin typeface="Calibri"/>
              </a:rPr>
              <a:t>osenses@trabzon.edu.tr</a:t>
            </a:r>
          </a:p>
        </p:txBody>
      </p:sp>
      <p:sp>
        <p:nvSpPr>
          <p:cNvPr id="5" name="Slayt Numarası Yer Tutucusu 4"/>
          <p:cNvSpPr>
            <a:spLocks noGrp="1"/>
          </p:cNvSpPr>
          <p:nvPr>
            <p:ph type="sldNum" sz="quarter" idx="12"/>
          </p:nvPr>
        </p:nvSpPr>
        <p:spPr/>
        <p:txBody>
          <a:bodyPr/>
          <a:lstStyle/>
          <a:p>
            <a:fld id="{06E4CE98-99DB-4B92-BAC7-F160338C3892}" type="slidenum">
              <a:rPr lang="tr-TR">
                <a:solidFill>
                  <a:prstClr val="black">
                    <a:tint val="75000"/>
                  </a:prstClr>
                </a:solidFill>
                <a:latin typeface="Calibri"/>
              </a:rPr>
              <a:pPr/>
              <a:t>22</a:t>
            </a:fld>
            <a:endParaRPr lang="tr-TR">
              <a:solidFill>
                <a:prstClr val="black">
                  <a:tint val="75000"/>
                </a:prstClr>
              </a:solidFill>
              <a:latin typeface="Calibri"/>
            </a:endParaRPr>
          </a:p>
        </p:txBody>
      </p:sp>
    </p:spTree>
    <p:extLst>
      <p:ext uri="{BB962C8B-B14F-4D97-AF65-F5344CB8AC3E}">
        <p14:creationId xmlns:p14="http://schemas.microsoft.com/office/powerpoint/2010/main" val="30431746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631504" y="260648"/>
            <a:ext cx="8928992" cy="6336704"/>
          </a:xfrm>
          <a:noFill/>
        </p:spPr>
        <p:txBody>
          <a:bodyPr/>
          <a:lstStyle/>
          <a:p>
            <a:r>
              <a:rPr lang="tr-TR" b="1" dirty="0">
                <a:solidFill>
                  <a:srgbClr val="FF0000"/>
                </a:solidFill>
              </a:rPr>
              <a:t>İthalatçının Bankası</a:t>
            </a:r>
            <a:r>
              <a:rPr lang="tr-TR" b="1" dirty="0"/>
              <a:t>; </a:t>
            </a:r>
            <a:r>
              <a:rPr lang="tr-TR" dirty="0"/>
              <a:t>İthalatçının mal bedelinin ödenmesi için ihracatçıdan istediği belgeleri ve diğer şartları </a:t>
            </a:r>
            <a:r>
              <a:rPr lang="tr-TR" dirty="0">
                <a:solidFill>
                  <a:srgbClr val="00B050"/>
                </a:solidFill>
              </a:rPr>
              <a:t>ihracatçının bankasına bildirip</a:t>
            </a:r>
            <a:r>
              <a:rPr lang="tr-TR" dirty="0"/>
              <a:t>, ilgili belgeleri ithalatçıya ulaştıran ve    ithalatçının ödeme talimatı doğrultusunda </a:t>
            </a:r>
            <a:r>
              <a:rPr lang="tr-TR" dirty="0">
                <a:solidFill>
                  <a:srgbClr val="0070C0"/>
                </a:solidFill>
              </a:rPr>
              <a:t>onun adına ihracatçının bankasına para transferini gerçekleştiren</a:t>
            </a:r>
            <a:r>
              <a:rPr lang="tr-TR" dirty="0"/>
              <a:t>, </a:t>
            </a:r>
          </a:p>
          <a:p>
            <a:r>
              <a:rPr lang="tr-TR" dirty="0"/>
              <a:t>ithalatçının </a:t>
            </a:r>
            <a:r>
              <a:rPr lang="tr-TR" dirty="0">
                <a:solidFill>
                  <a:srgbClr val="C00000"/>
                </a:solidFill>
              </a:rPr>
              <a:t>ödeme yapamayacağı durumda ise ona gayrı nakdi kredi hesabı açarak ödemeyi yapan taraftır.</a:t>
            </a:r>
            <a:endParaRPr lang="tr-TR" b="1" dirty="0">
              <a:solidFill>
                <a:srgbClr val="C00000"/>
              </a:solidFill>
            </a:endParaRPr>
          </a:p>
        </p:txBody>
      </p:sp>
      <p:sp>
        <p:nvSpPr>
          <p:cNvPr id="2" name="Veri Yer Tutucusu 1"/>
          <p:cNvSpPr>
            <a:spLocks noGrp="1"/>
          </p:cNvSpPr>
          <p:nvPr>
            <p:ph type="dt" sz="half" idx="10"/>
          </p:nvPr>
        </p:nvSpPr>
        <p:spPr/>
        <p:txBody>
          <a:bodyPr/>
          <a:lstStyle/>
          <a:p>
            <a:fld id="{C93D7730-5996-4D9A-91C6-8E032C4E2397}" type="datetime1">
              <a:rPr lang="tr-TR">
                <a:solidFill>
                  <a:prstClr val="black">
                    <a:tint val="75000"/>
                  </a:prstClr>
                </a:solidFill>
                <a:latin typeface="Calibri"/>
              </a:rPr>
              <a:pPr/>
              <a:t>5.09.2024</a:t>
            </a:fld>
            <a:endParaRPr lang="tr-TR">
              <a:solidFill>
                <a:prstClr val="black">
                  <a:tint val="75000"/>
                </a:prstClr>
              </a:solidFill>
              <a:latin typeface="Calibri"/>
            </a:endParaRPr>
          </a:p>
        </p:txBody>
      </p:sp>
      <p:sp>
        <p:nvSpPr>
          <p:cNvPr id="4" name="Altbilgi Yer Tutucusu 3"/>
          <p:cNvSpPr>
            <a:spLocks noGrp="1"/>
          </p:cNvSpPr>
          <p:nvPr>
            <p:ph type="ftr" sz="quarter" idx="11"/>
          </p:nvPr>
        </p:nvSpPr>
        <p:spPr/>
        <p:txBody>
          <a:bodyPr/>
          <a:lstStyle/>
          <a:p>
            <a:r>
              <a:rPr lang="tr-TR">
                <a:solidFill>
                  <a:prstClr val="black">
                    <a:tint val="75000"/>
                  </a:prstClr>
                </a:solidFill>
                <a:latin typeface="Calibri"/>
              </a:rPr>
              <a:t>osenses@trabzon.edu.tr</a:t>
            </a:r>
          </a:p>
        </p:txBody>
      </p:sp>
      <p:sp>
        <p:nvSpPr>
          <p:cNvPr id="5" name="Slayt Numarası Yer Tutucusu 4"/>
          <p:cNvSpPr>
            <a:spLocks noGrp="1"/>
          </p:cNvSpPr>
          <p:nvPr>
            <p:ph type="sldNum" sz="quarter" idx="12"/>
          </p:nvPr>
        </p:nvSpPr>
        <p:spPr/>
        <p:txBody>
          <a:bodyPr/>
          <a:lstStyle/>
          <a:p>
            <a:fld id="{06E4CE98-99DB-4B92-BAC7-F160338C3892}" type="slidenum">
              <a:rPr lang="tr-TR">
                <a:solidFill>
                  <a:prstClr val="black">
                    <a:tint val="75000"/>
                  </a:prstClr>
                </a:solidFill>
                <a:latin typeface="Calibri"/>
              </a:rPr>
              <a:pPr/>
              <a:t>23</a:t>
            </a:fld>
            <a:endParaRPr lang="tr-TR">
              <a:solidFill>
                <a:prstClr val="black">
                  <a:tint val="75000"/>
                </a:prstClr>
              </a:solidFill>
              <a:latin typeface="Calibri"/>
            </a:endParaRPr>
          </a:p>
        </p:txBody>
      </p:sp>
    </p:spTree>
    <p:extLst>
      <p:ext uri="{BB962C8B-B14F-4D97-AF65-F5344CB8AC3E}">
        <p14:creationId xmlns:p14="http://schemas.microsoft.com/office/powerpoint/2010/main" val="16957377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631504" y="274638"/>
            <a:ext cx="8928992" cy="994122"/>
          </a:xfrm>
          <a:solidFill>
            <a:schemeClr val="accent1">
              <a:lumMod val="20000"/>
              <a:lumOff val="80000"/>
            </a:schemeClr>
          </a:solidFill>
        </p:spPr>
        <p:txBody>
          <a:bodyPr>
            <a:normAutofit/>
          </a:bodyPr>
          <a:lstStyle/>
          <a:p>
            <a:r>
              <a:rPr lang="tr-TR" sz="3600" b="1" dirty="0">
                <a:solidFill>
                  <a:srgbClr val="FF0000"/>
                </a:solidFill>
              </a:rPr>
              <a:t>Dış ticaret ile ilgili kurum ve kuruluşlar</a:t>
            </a:r>
          </a:p>
        </p:txBody>
      </p:sp>
      <p:sp>
        <p:nvSpPr>
          <p:cNvPr id="3" name="İçerik Yer Tutucusu 2"/>
          <p:cNvSpPr>
            <a:spLocks noGrp="1"/>
          </p:cNvSpPr>
          <p:nvPr>
            <p:ph idx="1"/>
          </p:nvPr>
        </p:nvSpPr>
        <p:spPr>
          <a:xfrm>
            <a:off x="1631504" y="1268760"/>
            <a:ext cx="8579296" cy="5589240"/>
          </a:xfrm>
        </p:spPr>
        <p:txBody>
          <a:bodyPr>
            <a:normAutofit lnSpcReduction="10000"/>
          </a:bodyPr>
          <a:lstStyle/>
          <a:p>
            <a:r>
              <a:rPr lang="tr-TR" dirty="0"/>
              <a:t>Dış ticaret yapacak kişi/kurum pek çok kuruma onay, izin vd. şartların yerine getirilmesi amacıyla başvurmaları gerekmektedir.</a:t>
            </a:r>
          </a:p>
          <a:p>
            <a:r>
              <a:rPr lang="tr-TR" spc="600" dirty="0">
                <a:solidFill>
                  <a:srgbClr val="FF0000"/>
                </a:solidFill>
              </a:rPr>
              <a:t>Bu kurumlar ana başlıklarıyla</a:t>
            </a:r>
            <a:r>
              <a:rPr lang="tr-TR" dirty="0"/>
              <a:t>;</a:t>
            </a:r>
          </a:p>
          <a:p>
            <a:r>
              <a:rPr lang="tr-TR" sz="2400" dirty="0">
                <a:solidFill>
                  <a:srgbClr val="7030A0"/>
                </a:solidFill>
              </a:rPr>
              <a:t>Dış ticaret müsteşarlığı</a:t>
            </a:r>
          </a:p>
          <a:p>
            <a:r>
              <a:rPr lang="tr-TR" sz="2400" dirty="0">
                <a:solidFill>
                  <a:srgbClr val="7030A0"/>
                </a:solidFill>
              </a:rPr>
              <a:t>Gümrük müsteşarlığı</a:t>
            </a:r>
          </a:p>
          <a:p>
            <a:r>
              <a:rPr lang="tr-TR" sz="2400" dirty="0">
                <a:solidFill>
                  <a:srgbClr val="7030A0"/>
                </a:solidFill>
              </a:rPr>
              <a:t>Hazine müsteşarlığı</a:t>
            </a:r>
          </a:p>
          <a:p>
            <a:r>
              <a:rPr lang="tr-TR" sz="2400" dirty="0">
                <a:solidFill>
                  <a:srgbClr val="7030A0"/>
                </a:solidFill>
              </a:rPr>
              <a:t>Gümrük idareleri</a:t>
            </a:r>
          </a:p>
          <a:p>
            <a:r>
              <a:rPr lang="tr-TR" sz="2400" dirty="0">
                <a:solidFill>
                  <a:srgbClr val="7030A0"/>
                </a:solidFill>
              </a:rPr>
              <a:t>İhracatçı birlikleri</a:t>
            </a:r>
          </a:p>
          <a:p>
            <a:r>
              <a:rPr lang="tr-TR" sz="2400" dirty="0">
                <a:solidFill>
                  <a:srgbClr val="7030A0"/>
                </a:solidFill>
              </a:rPr>
              <a:t>İthalatçı birlikleri</a:t>
            </a:r>
          </a:p>
          <a:p>
            <a:r>
              <a:rPr lang="tr-TR" sz="2400" dirty="0">
                <a:solidFill>
                  <a:srgbClr val="7030A0"/>
                </a:solidFill>
              </a:rPr>
              <a:t>İhracatı geliştirme </a:t>
            </a:r>
            <a:r>
              <a:rPr lang="tr-TR" sz="2400" dirty="0" err="1">
                <a:solidFill>
                  <a:srgbClr val="7030A0"/>
                </a:solidFill>
              </a:rPr>
              <a:t>etüd</a:t>
            </a:r>
            <a:r>
              <a:rPr lang="tr-TR" sz="2400" dirty="0">
                <a:solidFill>
                  <a:srgbClr val="7030A0"/>
                </a:solidFill>
              </a:rPr>
              <a:t> merkezi (İGEME)</a:t>
            </a:r>
          </a:p>
          <a:p>
            <a:r>
              <a:rPr lang="tr-TR" sz="2400" dirty="0">
                <a:solidFill>
                  <a:srgbClr val="7030A0"/>
                </a:solidFill>
              </a:rPr>
              <a:t>Ticaret ve sanayi odaları ….</a:t>
            </a:r>
          </a:p>
          <a:p>
            <a:endParaRPr lang="tr-TR" sz="2400" dirty="0">
              <a:solidFill>
                <a:srgbClr val="7030A0"/>
              </a:solidFill>
            </a:endParaRPr>
          </a:p>
          <a:p>
            <a:endParaRPr lang="tr-TR" dirty="0"/>
          </a:p>
        </p:txBody>
      </p:sp>
      <p:sp>
        <p:nvSpPr>
          <p:cNvPr id="4" name="Veri Yer Tutucusu 3"/>
          <p:cNvSpPr>
            <a:spLocks noGrp="1"/>
          </p:cNvSpPr>
          <p:nvPr>
            <p:ph type="dt" sz="half" idx="10"/>
          </p:nvPr>
        </p:nvSpPr>
        <p:spPr/>
        <p:txBody>
          <a:bodyPr/>
          <a:lstStyle/>
          <a:p>
            <a:fld id="{0DB8ABFC-CF47-414F-B994-865DE6FA53A6}" type="datetime1">
              <a:rPr lang="tr-TR">
                <a:solidFill>
                  <a:prstClr val="black">
                    <a:tint val="75000"/>
                  </a:prstClr>
                </a:solidFill>
                <a:latin typeface="Calibri"/>
              </a:rPr>
              <a:pPr/>
              <a:t>5.09.2024</a:t>
            </a:fld>
            <a:endParaRPr lang="tr-TR">
              <a:solidFill>
                <a:prstClr val="black">
                  <a:tint val="75000"/>
                </a:prstClr>
              </a:solidFill>
              <a:latin typeface="Calibri"/>
            </a:endParaRPr>
          </a:p>
        </p:txBody>
      </p:sp>
      <p:sp>
        <p:nvSpPr>
          <p:cNvPr id="5" name="Altbilgi Yer Tutucusu 4"/>
          <p:cNvSpPr>
            <a:spLocks noGrp="1"/>
          </p:cNvSpPr>
          <p:nvPr>
            <p:ph type="ftr" sz="quarter" idx="11"/>
          </p:nvPr>
        </p:nvSpPr>
        <p:spPr/>
        <p:txBody>
          <a:bodyPr/>
          <a:lstStyle/>
          <a:p>
            <a:r>
              <a:rPr lang="tr-TR">
                <a:solidFill>
                  <a:prstClr val="black">
                    <a:tint val="75000"/>
                  </a:prstClr>
                </a:solidFill>
                <a:latin typeface="Calibri"/>
              </a:rPr>
              <a:t>osenses@trabzon.edu.tr</a:t>
            </a:r>
          </a:p>
        </p:txBody>
      </p:sp>
      <p:sp>
        <p:nvSpPr>
          <p:cNvPr id="6" name="Slayt Numarası Yer Tutucusu 5"/>
          <p:cNvSpPr>
            <a:spLocks noGrp="1"/>
          </p:cNvSpPr>
          <p:nvPr>
            <p:ph type="sldNum" sz="quarter" idx="12"/>
          </p:nvPr>
        </p:nvSpPr>
        <p:spPr/>
        <p:txBody>
          <a:bodyPr/>
          <a:lstStyle/>
          <a:p>
            <a:fld id="{06E4CE98-99DB-4B92-BAC7-F160338C3892}" type="slidenum">
              <a:rPr lang="tr-TR">
                <a:solidFill>
                  <a:prstClr val="black">
                    <a:tint val="75000"/>
                  </a:prstClr>
                </a:solidFill>
                <a:latin typeface="Calibri"/>
              </a:rPr>
              <a:pPr/>
              <a:t>24</a:t>
            </a:fld>
            <a:endParaRPr lang="tr-TR">
              <a:solidFill>
                <a:prstClr val="black">
                  <a:tint val="75000"/>
                </a:prstClr>
              </a:solidFill>
              <a:latin typeface="Calibri"/>
            </a:endParaRPr>
          </a:p>
        </p:txBody>
      </p:sp>
    </p:spTree>
    <p:extLst>
      <p:ext uri="{BB962C8B-B14F-4D97-AF65-F5344CB8AC3E}">
        <p14:creationId xmlns:p14="http://schemas.microsoft.com/office/powerpoint/2010/main" val="24523080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solidFill>
            <a:schemeClr val="accent1">
              <a:lumMod val="20000"/>
              <a:lumOff val="80000"/>
            </a:schemeClr>
          </a:solidFill>
        </p:spPr>
        <p:txBody>
          <a:bodyPr>
            <a:normAutofit/>
          </a:bodyPr>
          <a:lstStyle/>
          <a:p>
            <a:r>
              <a:rPr lang="tr-TR" dirty="0">
                <a:solidFill>
                  <a:srgbClr val="FF0000"/>
                </a:solidFill>
              </a:rPr>
              <a:t> Dış ticarette satış sözleşmeleri</a:t>
            </a:r>
          </a:p>
        </p:txBody>
      </p:sp>
      <p:sp>
        <p:nvSpPr>
          <p:cNvPr id="3" name="İçerik Yer Tutucusu 2"/>
          <p:cNvSpPr>
            <a:spLocks noGrp="1"/>
          </p:cNvSpPr>
          <p:nvPr>
            <p:ph idx="1"/>
          </p:nvPr>
        </p:nvSpPr>
        <p:spPr>
          <a:xfrm>
            <a:off x="1703512" y="1600200"/>
            <a:ext cx="8784976" cy="4756150"/>
          </a:xfrm>
        </p:spPr>
        <p:txBody>
          <a:bodyPr>
            <a:normAutofit/>
          </a:bodyPr>
          <a:lstStyle/>
          <a:p>
            <a:r>
              <a:rPr lang="tr-TR" dirty="0" err="1"/>
              <a:t>U.a</a:t>
            </a:r>
            <a:r>
              <a:rPr lang="tr-TR" dirty="0"/>
              <a:t>. Düzeyde ticari ilişkilerde  hem ithalatçı hem de ihracatçının ülkesinin ulusal mevzuatı da dikkate alınmak durumundadır. </a:t>
            </a:r>
          </a:p>
          <a:p>
            <a:r>
              <a:rPr lang="tr-TR" dirty="0">
                <a:solidFill>
                  <a:srgbClr val="00B0F0"/>
                </a:solidFill>
              </a:rPr>
              <a:t>Bazen</a:t>
            </a:r>
            <a:r>
              <a:rPr lang="tr-TR" dirty="0"/>
              <a:t> taraflar alım-satım </a:t>
            </a:r>
            <a:r>
              <a:rPr lang="tr-TR" dirty="0">
                <a:solidFill>
                  <a:srgbClr val="00B0F0"/>
                </a:solidFill>
              </a:rPr>
              <a:t>ilişkilerinde kendi kararları çerçevesinde sözleşme </a:t>
            </a:r>
            <a:r>
              <a:rPr lang="tr-TR" dirty="0">
                <a:solidFill>
                  <a:srgbClr val="C00000"/>
                </a:solidFill>
              </a:rPr>
              <a:t>hazırlayabilecekleri </a:t>
            </a:r>
            <a:r>
              <a:rPr lang="tr-TR" dirty="0"/>
              <a:t>gibi, </a:t>
            </a:r>
          </a:p>
          <a:p>
            <a:r>
              <a:rPr lang="tr-TR" dirty="0">
                <a:solidFill>
                  <a:srgbClr val="00B0F0"/>
                </a:solidFill>
              </a:rPr>
              <a:t>bazen de ülkelerin yasalarındaki sözleşme zorunluluğu uygulaması </a:t>
            </a:r>
            <a:r>
              <a:rPr lang="tr-TR" dirty="0">
                <a:solidFill>
                  <a:srgbClr val="C00000"/>
                </a:solidFill>
              </a:rPr>
              <a:t>çerçevesinde </a:t>
            </a:r>
            <a:r>
              <a:rPr lang="tr-TR" dirty="0"/>
              <a:t>bunu hazırlayabilmektedir.</a:t>
            </a:r>
          </a:p>
        </p:txBody>
      </p:sp>
      <p:sp>
        <p:nvSpPr>
          <p:cNvPr id="4" name="Veri Yer Tutucusu 3"/>
          <p:cNvSpPr>
            <a:spLocks noGrp="1"/>
          </p:cNvSpPr>
          <p:nvPr>
            <p:ph type="dt" sz="half" idx="10"/>
          </p:nvPr>
        </p:nvSpPr>
        <p:spPr/>
        <p:txBody>
          <a:bodyPr/>
          <a:lstStyle/>
          <a:p>
            <a:fld id="{4E92C390-67AB-4273-BED5-FDBD129C6811}" type="datetime1">
              <a:rPr lang="tr-TR">
                <a:solidFill>
                  <a:prstClr val="black">
                    <a:tint val="75000"/>
                  </a:prstClr>
                </a:solidFill>
                <a:latin typeface="Calibri"/>
              </a:rPr>
              <a:pPr/>
              <a:t>5.09.2024</a:t>
            </a:fld>
            <a:endParaRPr lang="tr-TR">
              <a:solidFill>
                <a:prstClr val="black">
                  <a:tint val="75000"/>
                </a:prstClr>
              </a:solidFill>
              <a:latin typeface="Calibri"/>
            </a:endParaRPr>
          </a:p>
        </p:txBody>
      </p:sp>
      <p:sp>
        <p:nvSpPr>
          <p:cNvPr id="5" name="Altbilgi Yer Tutucusu 4"/>
          <p:cNvSpPr>
            <a:spLocks noGrp="1"/>
          </p:cNvSpPr>
          <p:nvPr>
            <p:ph type="ftr" sz="quarter" idx="11"/>
          </p:nvPr>
        </p:nvSpPr>
        <p:spPr/>
        <p:txBody>
          <a:bodyPr/>
          <a:lstStyle/>
          <a:p>
            <a:r>
              <a:rPr lang="tr-TR">
                <a:solidFill>
                  <a:prstClr val="black">
                    <a:tint val="75000"/>
                  </a:prstClr>
                </a:solidFill>
                <a:latin typeface="Calibri"/>
              </a:rPr>
              <a:t>osenses@trabzon.edu.tr</a:t>
            </a:r>
          </a:p>
        </p:txBody>
      </p:sp>
      <p:sp>
        <p:nvSpPr>
          <p:cNvPr id="6" name="Slayt Numarası Yer Tutucusu 5"/>
          <p:cNvSpPr>
            <a:spLocks noGrp="1"/>
          </p:cNvSpPr>
          <p:nvPr>
            <p:ph type="sldNum" sz="quarter" idx="12"/>
          </p:nvPr>
        </p:nvSpPr>
        <p:spPr/>
        <p:txBody>
          <a:bodyPr/>
          <a:lstStyle/>
          <a:p>
            <a:fld id="{06E4CE98-99DB-4B92-BAC7-F160338C3892}" type="slidenum">
              <a:rPr lang="tr-TR">
                <a:solidFill>
                  <a:prstClr val="black">
                    <a:tint val="75000"/>
                  </a:prstClr>
                </a:solidFill>
                <a:latin typeface="Calibri"/>
              </a:rPr>
              <a:pPr/>
              <a:t>25</a:t>
            </a:fld>
            <a:endParaRPr lang="tr-TR">
              <a:solidFill>
                <a:prstClr val="black">
                  <a:tint val="75000"/>
                </a:prstClr>
              </a:solidFill>
              <a:latin typeface="Calibri"/>
            </a:endParaRPr>
          </a:p>
        </p:txBody>
      </p:sp>
    </p:spTree>
    <p:extLst>
      <p:ext uri="{BB962C8B-B14F-4D97-AF65-F5344CB8AC3E}">
        <p14:creationId xmlns:p14="http://schemas.microsoft.com/office/powerpoint/2010/main" val="26010468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631504" y="404664"/>
            <a:ext cx="9036496" cy="6453336"/>
          </a:xfrm>
          <a:noFill/>
        </p:spPr>
        <p:txBody>
          <a:bodyPr>
            <a:noAutofit/>
          </a:bodyPr>
          <a:lstStyle/>
          <a:p>
            <a:r>
              <a:rPr lang="tr-TR" sz="3600" dirty="0">
                <a:solidFill>
                  <a:srgbClr val="C00000"/>
                </a:solidFill>
              </a:rPr>
              <a:t>Alım-satım işlemi</a:t>
            </a:r>
            <a:r>
              <a:rPr lang="tr-TR" sz="3600" dirty="0"/>
              <a:t>, </a:t>
            </a:r>
          </a:p>
          <a:p>
            <a:r>
              <a:rPr lang="tr-TR" sz="3600" dirty="0"/>
              <a:t>Alıcı ile satıcının şartlarını birlikte oluşturdukları iki taraflı bir işlem olup, hukuk düzeni ile korunan bir sonucu doğurmaya yöneliktir.</a:t>
            </a:r>
          </a:p>
          <a:p>
            <a:r>
              <a:rPr lang="tr-TR" sz="3600" dirty="0"/>
              <a:t>Bu ise </a:t>
            </a:r>
            <a:r>
              <a:rPr lang="tr-TR" sz="3600" dirty="0">
                <a:solidFill>
                  <a:srgbClr val="C00000"/>
                </a:solidFill>
              </a:rPr>
              <a:t>tarafların, yazılı hale getirilmiş taahhütlerinin altına imza atmaları ile işlerlik kazanmaktadır.</a:t>
            </a:r>
          </a:p>
          <a:p>
            <a:pPr marL="0" indent="0">
              <a:buNone/>
            </a:pPr>
            <a:endParaRPr lang="tr-TR" sz="2800" dirty="0"/>
          </a:p>
        </p:txBody>
      </p:sp>
      <p:sp>
        <p:nvSpPr>
          <p:cNvPr id="2" name="Veri Yer Tutucusu 1"/>
          <p:cNvSpPr>
            <a:spLocks noGrp="1"/>
          </p:cNvSpPr>
          <p:nvPr>
            <p:ph type="dt" sz="half" idx="10"/>
          </p:nvPr>
        </p:nvSpPr>
        <p:spPr/>
        <p:txBody>
          <a:bodyPr/>
          <a:lstStyle/>
          <a:p>
            <a:fld id="{322ED58F-F94C-4C80-96C7-93F8C4B3DB04}" type="datetime1">
              <a:rPr lang="tr-TR">
                <a:solidFill>
                  <a:prstClr val="black">
                    <a:tint val="75000"/>
                  </a:prstClr>
                </a:solidFill>
                <a:latin typeface="Calibri"/>
              </a:rPr>
              <a:pPr/>
              <a:t>5.09.2024</a:t>
            </a:fld>
            <a:endParaRPr lang="tr-TR">
              <a:solidFill>
                <a:prstClr val="black">
                  <a:tint val="75000"/>
                </a:prstClr>
              </a:solidFill>
              <a:latin typeface="Calibri"/>
            </a:endParaRPr>
          </a:p>
        </p:txBody>
      </p:sp>
      <p:sp>
        <p:nvSpPr>
          <p:cNvPr id="4" name="Altbilgi Yer Tutucusu 3"/>
          <p:cNvSpPr>
            <a:spLocks noGrp="1"/>
          </p:cNvSpPr>
          <p:nvPr>
            <p:ph type="ftr" sz="quarter" idx="11"/>
          </p:nvPr>
        </p:nvSpPr>
        <p:spPr/>
        <p:txBody>
          <a:bodyPr/>
          <a:lstStyle/>
          <a:p>
            <a:r>
              <a:rPr lang="tr-TR">
                <a:solidFill>
                  <a:prstClr val="black">
                    <a:tint val="75000"/>
                  </a:prstClr>
                </a:solidFill>
                <a:latin typeface="Calibri"/>
              </a:rPr>
              <a:t>osenses@trabzon.edu.tr</a:t>
            </a:r>
          </a:p>
        </p:txBody>
      </p:sp>
      <p:sp>
        <p:nvSpPr>
          <p:cNvPr id="5" name="Slayt Numarası Yer Tutucusu 4"/>
          <p:cNvSpPr>
            <a:spLocks noGrp="1"/>
          </p:cNvSpPr>
          <p:nvPr>
            <p:ph type="sldNum" sz="quarter" idx="12"/>
          </p:nvPr>
        </p:nvSpPr>
        <p:spPr/>
        <p:txBody>
          <a:bodyPr/>
          <a:lstStyle/>
          <a:p>
            <a:fld id="{06E4CE98-99DB-4B92-BAC7-F160338C3892}" type="slidenum">
              <a:rPr lang="tr-TR">
                <a:solidFill>
                  <a:prstClr val="black">
                    <a:tint val="75000"/>
                  </a:prstClr>
                </a:solidFill>
                <a:latin typeface="Calibri"/>
              </a:rPr>
              <a:pPr/>
              <a:t>26</a:t>
            </a:fld>
            <a:endParaRPr lang="tr-TR">
              <a:solidFill>
                <a:prstClr val="black">
                  <a:tint val="75000"/>
                </a:prstClr>
              </a:solidFill>
              <a:latin typeface="Calibri"/>
            </a:endParaRPr>
          </a:p>
        </p:txBody>
      </p:sp>
    </p:spTree>
    <p:extLst>
      <p:ext uri="{BB962C8B-B14F-4D97-AF65-F5344CB8AC3E}">
        <p14:creationId xmlns:p14="http://schemas.microsoft.com/office/powerpoint/2010/main" val="8363614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775520" y="548681"/>
            <a:ext cx="8712968" cy="5577483"/>
          </a:xfrm>
          <a:noFill/>
        </p:spPr>
        <p:txBody>
          <a:bodyPr>
            <a:normAutofit fontScale="92500"/>
          </a:bodyPr>
          <a:lstStyle/>
          <a:p>
            <a:r>
              <a:rPr lang="tr-TR" sz="3800" dirty="0">
                <a:solidFill>
                  <a:srgbClr val="00B050"/>
                </a:solidFill>
              </a:rPr>
              <a:t>Şartlar belirsiz, yoruma açık veya ticari geleneğe bırakılmışsa</a:t>
            </a:r>
            <a:r>
              <a:rPr lang="tr-TR" sz="3800" dirty="0"/>
              <a:t> bir uyuşmazlık çıkması durumunda hakların ve yükümlülüklerin belirlenmesi zorlaşabilmektedir.</a:t>
            </a:r>
          </a:p>
          <a:p>
            <a:r>
              <a:rPr lang="tr-TR" sz="3800" dirty="0"/>
              <a:t> </a:t>
            </a:r>
            <a:r>
              <a:rPr lang="tr-TR" sz="3800" dirty="0">
                <a:solidFill>
                  <a:srgbClr val="00B050"/>
                </a:solidFill>
              </a:rPr>
              <a:t>Bu nedenle her bir maddesine azami dikkat gösterilerek ve tarafların sorumluluklarına açıklık getirilerek hazırlanmış </a:t>
            </a:r>
            <a:r>
              <a:rPr lang="tr-TR" sz="3800" dirty="0"/>
              <a:t>yazılı sözleşme metni, hukuken ispatlayıcı rolü ile ticari ilişkilerde büyük önem taşımaktadır.</a:t>
            </a:r>
          </a:p>
          <a:p>
            <a:endParaRPr lang="tr-TR" sz="3800" dirty="0"/>
          </a:p>
          <a:p>
            <a:endParaRPr lang="tr-TR" dirty="0"/>
          </a:p>
        </p:txBody>
      </p:sp>
      <p:sp>
        <p:nvSpPr>
          <p:cNvPr id="2" name="Veri Yer Tutucusu 1"/>
          <p:cNvSpPr>
            <a:spLocks noGrp="1"/>
          </p:cNvSpPr>
          <p:nvPr>
            <p:ph type="dt" sz="half" idx="10"/>
          </p:nvPr>
        </p:nvSpPr>
        <p:spPr/>
        <p:txBody>
          <a:bodyPr/>
          <a:lstStyle/>
          <a:p>
            <a:fld id="{9D9CF26F-6C1C-4D46-B6FA-EDD01A692996}" type="datetime1">
              <a:rPr lang="tr-TR">
                <a:solidFill>
                  <a:prstClr val="black">
                    <a:tint val="75000"/>
                  </a:prstClr>
                </a:solidFill>
                <a:latin typeface="Calibri"/>
              </a:rPr>
              <a:pPr/>
              <a:t>5.09.2024</a:t>
            </a:fld>
            <a:endParaRPr lang="tr-TR">
              <a:solidFill>
                <a:prstClr val="black">
                  <a:tint val="75000"/>
                </a:prstClr>
              </a:solidFill>
              <a:latin typeface="Calibri"/>
            </a:endParaRPr>
          </a:p>
        </p:txBody>
      </p:sp>
      <p:sp>
        <p:nvSpPr>
          <p:cNvPr id="4" name="Altbilgi Yer Tutucusu 3"/>
          <p:cNvSpPr>
            <a:spLocks noGrp="1"/>
          </p:cNvSpPr>
          <p:nvPr>
            <p:ph type="ftr" sz="quarter" idx="11"/>
          </p:nvPr>
        </p:nvSpPr>
        <p:spPr/>
        <p:txBody>
          <a:bodyPr/>
          <a:lstStyle/>
          <a:p>
            <a:r>
              <a:rPr lang="tr-TR">
                <a:solidFill>
                  <a:prstClr val="black">
                    <a:tint val="75000"/>
                  </a:prstClr>
                </a:solidFill>
                <a:latin typeface="Calibri"/>
              </a:rPr>
              <a:t>osenses@trabzon.edu.tr</a:t>
            </a:r>
          </a:p>
        </p:txBody>
      </p:sp>
      <p:sp>
        <p:nvSpPr>
          <p:cNvPr id="5" name="Slayt Numarası Yer Tutucusu 4"/>
          <p:cNvSpPr>
            <a:spLocks noGrp="1"/>
          </p:cNvSpPr>
          <p:nvPr>
            <p:ph type="sldNum" sz="quarter" idx="12"/>
          </p:nvPr>
        </p:nvSpPr>
        <p:spPr/>
        <p:txBody>
          <a:bodyPr/>
          <a:lstStyle/>
          <a:p>
            <a:fld id="{06E4CE98-99DB-4B92-BAC7-F160338C3892}" type="slidenum">
              <a:rPr lang="tr-TR">
                <a:solidFill>
                  <a:prstClr val="black">
                    <a:tint val="75000"/>
                  </a:prstClr>
                </a:solidFill>
                <a:latin typeface="Calibri"/>
              </a:rPr>
              <a:pPr/>
              <a:t>27</a:t>
            </a:fld>
            <a:endParaRPr lang="tr-TR">
              <a:solidFill>
                <a:prstClr val="black">
                  <a:tint val="75000"/>
                </a:prstClr>
              </a:solidFill>
              <a:latin typeface="Calibri"/>
            </a:endParaRPr>
          </a:p>
        </p:txBody>
      </p:sp>
    </p:spTree>
    <p:extLst>
      <p:ext uri="{BB962C8B-B14F-4D97-AF65-F5344CB8AC3E}">
        <p14:creationId xmlns:p14="http://schemas.microsoft.com/office/powerpoint/2010/main" val="8721489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775520" y="332656"/>
            <a:ext cx="8784976" cy="6336704"/>
          </a:xfrm>
          <a:noFill/>
        </p:spPr>
        <p:txBody>
          <a:bodyPr>
            <a:normAutofit/>
          </a:bodyPr>
          <a:lstStyle/>
          <a:p>
            <a:r>
              <a:rPr lang="tr-TR" dirty="0">
                <a:solidFill>
                  <a:srgbClr val="C00000"/>
                </a:solidFill>
              </a:rPr>
              <a:t>Üzerinde önemle durulması gereken konu</a:t>
            </a:r>
            <a:r>
              <a:rPr lang="tr-TR" dirty="0"/>
              <a:t>; </a:t>
            </a:r>
            <a:r>
              <a:rPr lang="tr-TR" sz="3600" dirty="0"/>
              <a:t>sözleşmenin hukuki yönünün dikkate alınarak, sözleşme şartlarının o yönde yazılı hale getirilmesidir. </a:t>
            </a:r>
          </a:p>
          <a:p>
            <a:r>
              <a:rPr lang="tr-TR" sz="3600" dirty="0"/>
              <a:t>Sözleşmenin imzalanmasından sonra tarafların yükümlülüklerini yerine getirmemesi ya da eksik yerine getirmesine bağlı olarak ortaya çıkan sorunlarda, mağdur olan tarafın yasal mercilere başvurması halinde yüklü tazminat ödemeleri ile karşılaşılabilmektedir</a:t>
            </a:r>
          </a:p>
        </p:txBody>
      </p:sp>
      <p:sp>
        <p:nvSpPr>
          <p:cNvPr id="2" name="Veri Yer Tutucusu 1"/>
          <p:cNvSpPr>
            <a:spLocks noGrp="1"/>
          </p:cNvSpPr>
          <p:nvPr>
            <p:ph type="dt" sz="half" idx="10"/>
          </p:nvPr>
        </p:nvSpPr>
        <p:spPr/>
        <p:txBody>
          <a:bodyPr/>
          <a:lstStyle/>
          <a:p>
            <a:fld id="{FFEF5047-8A5C-474B-9EA3-7C7DC8242A2A}" type="datetime1">
              <a:rPr lang="tr-TR">
                <a:solidFill>
                  <a:prstClr val="black">
                    <a:tint val="75000"/>
                  </a:prstClr>
                </a:solidFill>
                <a:latin typeface="Calibri"/>
              </a:rPr>
              <a:pPr/>
              <a:t>5.09.2024</a:t>
            </a:fld>
            <a:endParaRPr lang="tr-TR">
              <a:solidFill>
                <a:prstClr val="black">
                  <a:tint val="75000"/>
                </a:prstClr>
              </a:solidFill>
              <a:latin typeface="Calibri"/>
            </a:endParaRPr>
          </a:p>
        </p:txBody>
      </p:sp>
      <p:sp>
        <p:nvSpPr>
          <p:cNvPr id="4" name="Altbilgi Yer Tutucusu 3"/>
          <p:cNvSpPr>
            <a:spLocks noGrp="1"/>
          </p:cNvSpPr>
          <p:nvPr>
            <p:ph type="ftr" sz="quarter" idx="11"/>
          </p:nvPr>
        </p:nvSpPr>
        <p:spPr/>
        <p:txBody>
          <a:bodyPr/>
          <a:lstStyle/>
          <a:p>
            <a:r>
              <a:rPr lang="tr-TR">
                <a:solidFill>
                  <a:prstClr val="black">
                    <a:tint val="75000"/>
                  </a:prstClr>
                </a:solidFill>
                <a:latin typeface="Calibri"/>
              </a:rPr>
              <a:t>osenses@trabzon.edu.tr</a:t>
            </a:r>
          </a:p>
        </p:txBody>
      </p:sp>
      <p:sp>
        <p:nvSpPr>
          <p:cNvPr id="5" name="Slayt Numarası Yer Tutucusu 4"/>
          <p:cNvSpPr>
            <a:spLocks noGrp="1"/>
          </p:cNvSpPr>
          <p:nvPr>
            <p:ph type="sldNum" sz="quarter" idx="12"/>
          </p:nvPr>
        </p:nvSpPr>
        <p:spPr/>
        <p:txBody>
          <a:bodyPr/>
          <a:lstStyle/>
          <a:p>
            <a:fld id="{06E4CE98-99DB-4B92-BAC7-F160338C3892}" type="slidenum">
              <a:rPr lang="tr-TR">
                <a:solidFill>
                  <a:prstClr val="black">
                    <a:tint val="75000"/>
                  </a:prstClr>
                </a:solidFill>
                <a:latin typeface="Calibri"/>
              </a:rPr>
              <a:pPr/>
              <a:t>28</a:t>
            </a:fld>
            <a:endParaRPr lang="tr-TR">
              <a:solidFill>
                <a:prstClr val="black">
                  <a:tint val="75000"/>
                </a:prstClr>
              </a:solidFill>
              <a:latin typeface="Calibri"/>
            </a:endParaRPr>
          </a:p>
        </p:txBody>
      </p:sp>
    </p:spTree>
    <p:extLst>
      <p:ext uri="{BB962C8B-B14F-4D97-AF65-F5344CB8AC3E}">
        <p14:creationId xmlns:p14="http://schemas.microsoft.com/office/powerpoint/2010/main" val="27440752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gradFill>
            <a:gsLst>
              <a:gs pos="0">
                <a:srgbClr val="FF3399"/>
              </a:gs>
              <a:gs pos="25000">
                <a:srgbClr val="FF6633"/>
              </a:gs>
              <a:gs pos="50000">
                <a:srgbClr val="FFFF00"/>
              </a:gs>
              <a:gs pos="75000">
                <a:srgbClr val="01A78F"/>
              </a:gs>
              <a:gs pos="100000">
                <a:srgbClr val="3366FF"/>
              </a:gs>
            </a:gsLst>
            <a:lin ang="5400000" scaled="0"/>
          </a:gradFill>
        </p:spPr>
        <p:txBody>
          <a:bodyPr/>
          <a:lstStyle/>
          <a:p>
            <a:r>
              <a:rPr lang="tr-TR" dirty="0"/>
              <a:t>2.DIŞ TİCARETTE İŞ AKIŞI</a:t>
            </a:r>
          </a:p>
        </p:txBody>
      </p:sp>
      <p:sp>
        <p:nvSpPr>
          <p:cNvPr id="3" name="İçerik Yer Tutucusu 2"/>
          <p:cNvSpPr>
            <a:spLocks noGrp="1"/>
          </p:cNvSpPr>
          <p:nvPr>
            <p:ph idx="1"/>
          </p:nvPr>
        </p:nvSpPr>
        <p:spPr>
          <a:xfrm>
            <a:off x="1703512" y="1600200"/>
            <a:ext cx="8784976" cy="4925144"/>
          </a:xfrm>
        </p:spPr>
        <p:txBody>
          <a:bodyPr>
            <a:normAutofit/>
          </a:bodyPr>
          <a:lstStyle/>
          <a:p>
            <a:pPr marL="0" indent="0">
              <a:buNone/>
            </a:pPr>
            <a:r>
              <a:rPr lang="tr-TR" u="sng" spc="600" dirty="0">
                <a:solidFill>
                  <a:srgbClr val="FF0000"/>
                </a:solidFill>
                <a:effectLst>
                  <a:outerShdw blurRad="38100" dist="38100" dir="2700000" algn="tl">
                    <a:srgbClr val="000000">
                      <a:alpha val="43137"/>
                    </a:srgbClr>
                  </a:outerShdw>
                </a:effectLst>
              </a:rPr>
              <a:t>2.1.İhracatta İş Akışı</a:t>
            </a:r>
          </a:p>
          <a:p>
            <a:pPr marL="0" indent="0">
              <a:buNone/>
            </a:pPr>
            <a:r>
              <a:rPr lang="tr-TR" dirty="0"/>
              <a:t> </a:t>
            </a:r>
            <a:r>
              <a:rPr lang="tr-TR" dirty="0">
                <a:solidFill>
                  <a:srgbClr val="00B050"/>
                </a:solidFill>
              </a:rPr>
              <a:t>İhracat</a:t>
            </a:r>
            <a:r>
              <a:rPr lang="tr-TR" dirty="0"/>
              <a:t>; ihracata konu olan ve ihracı serbest olan mal ya da değerin(</a:t>
            </a:r>
            <a:r>
              <a:rPr lang="tr-TR" sz="2800" dirty="0" err="1">
                <a:solidFill>
                  <a:srgbClr val="FF0000"/>
                </a:solidFill>
              </a:rPr>
              <a:t>örn.fındık</a:t>
            </a:r>
            <a:r>
              <a:rPr lang="tr-TR" dirty="0"/>
              <a:t>), yürürlükteki mevzuat çerçevesinde hazırlanması </a:t>
            </a:r>
            <a:r>
              <a:rPr lang="tr-TR" sz="2000" dirty="0"/>
              <a:t>(</a:t>
            </a:r>
            <a:r>
              <a:rPr lang="tr-TR" sz="1600" dirty="0"/>
              <a:t>belge hazırlama, onay\izin ve lisansları alma işleminden sonra </a:t>
            </a:r>
            <a:r>
              <a:rPr lang="tr-TR" sz="2000" dirty="0"/>
              <a:t>), </a:t>
            </a:r>
            <a:r>
              <a:rPr lang="tr-TR" dirty="0"/>
              <a:t>gümrük mevzuatına uygun olarak gümrük sınırları dışına veya serbest bölgelere çıkarılması işlemleridir.</a:t>
            </a:r>
          </a:p>
        </p:txBody>
      </p:sp>
      <p:sp>
        <p:nvSpPr>
          <p:cNvPr id="4" name="Veri Yer Tutucusu 3"/>
          <p:cNvSpPr>
            <a:spLocks noGrp="1"/>
          </p:cNvSpPr>
          <p:nvPr>
            <p:ph type="dt" sz="half" idx="10"/>
          </p:nvPr>
        </p:nvSpPr>
        <p:spPr/>
        <p:txBody>
          <a:bodyPr/>
          <a:lstStyle/>
          <a:p>
            <a:fld id="{5689FD0A-302B-41E8-B19D-CF2551E9028B}" type="datetime1">
              <a:rPr lang="tr-TR">
                <a:solidFill>
                  <a:prstClr val="black">
                    <a:tint val="75000"/>
                  </a:prstClr>
                </a:solidFill>
                <a:latin typeface="Calibri"/>
              </a:rPr>
              <a:pPr/>
              <a:t>5.09.2024</a:t>
            </a:fld>
            <a:endParaRPr lang="tr-TR">
              <a:solidFill>
                <a:prstClr val="black">
                  <a:tint val="75000"/>
                </a:prstClr>
              </a:solidFill>
              <a:latin typeface="Calibri"/>
            </a:endParaRPr>
          </a:p>
        </p:txBody>
      </p:sp>
      <p:sp>
        <p:nvSpPr>
          <p:cNvPr id="5" name="Altbilgi Yer Tutucusu 4"/>
          <p:cNvSpPr>
            <a:spLocks noGrp="1"/>
          </p:cNvSpPr>
          <p:nvPr>
            <p:ph type="ftr" sz="quarter" idx="11"/>
          </p:nvPr>
        </p:nvSpPr>
        <p:spPr/>
        <p:txBody>
          <a:bodyPr/>
          <a:lstStyle/>
          <a:p>
            <a:r>
              <a:rPr lang="tr-TR">
                <a:solidFill>
                  <a:prstClr val="black">
                    <a:tint val="75000"/>
                  </a:prstClr>
                </a:solidFill>
                <a:latin typeface="Calibri"/>
              </a:rPr>
              <a:t>osenses@trabzon.edu.tr</a:t>
            </a:r>
          </a:p>
        </p:txBody>
      </p:sp>
      <p:sp>
        <p:nvSpPr>
          <p:cNvPr id="6" name="Slayt Numarası Yer Tutucusu 5"/>
          <p:cNvSpPr>
            <a:spLocks noGrp="1"/>
          </p:cNvSpPr>
          <p:nvPr>
            <p:ph type="sldNum" sz="quarter" idx="12"/>
          </p:nvPr>
        </p:nvSpPr>
        <p:spPr/>
        <p:txBody>
          <a:bodyPr/>
          <a:lstStyle/>
          <a:p>
            <a:fld id="{06E4CE98-99DB-4B92-BAC7-F160338C3892}" type="slidenum">
              <a:rPr lang="tr-TR">
                <a:solidFill>
                  <a:prstClr val="black">
                    <a:tint val="75000"/>
                  </a:prstClr>
                </a:solidFill>
                <a:latin typeface="Calibri"/>
              </a:rPr>
              <a:pPr/>
              <a:t>29</a:t>
            </a:fld>
            <a:endParaRPr lang="tr-TR">
              <a:solidFill>
                <a:prstClr val="black">
                  <a:tint val="75000"/>
                </a:prstClr>
              </a:solidFill>
              <a:latin typeface="Calibri"/>
            </a:endParaRPr>
          </a:p>
        </p:txBody>
      </p:sp>
    </p:spTree>
    <p:extLst>
      <p:ext uri="{BB962C8B-B14F-4D97-AF65-F5344CB8AC3E}">
        <p14:creationId xmlns:p14="http://schemas.microsoft.com/office/powerpoint/2010/main" val="12023753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703512" y="260648"/>
            <a:ext cx="8507288" cy="6264696"/>
          </a:xfrm>
          <a:noFill/>
        </p:spPr>
        <p:txBody>
          <a:bodyPr>
            <a:normAutofit/>
          </a:bodyPr>
          <a:lstStyle/>
          <a:p>
            <a:pPr lvl="0"/>
            <a:endParaRPr lang="tr-TR" dirty="0">
              <a:solidFill>
                <a:srgbClr val="7030A0"/>
              </a:solidFill>
            </a:endParaRPr>
          </a:p>
          <a:p>
            <a:pPr lvl="0"/>
            <a:r>
              <a:rPr lang="tr-TR" dirty="0">
                <a:solidFill>
                  <a:srgbClr val="7030A0"/>
                </a:solidFill>
              </a:rPr>
              <a:t>Hiçbir ülkenin kendisi için gerekli olan mal, hizmet ya da faktörleri tümüyle kendi iç kaynaklarıyla karşılayabilmesi mümkün değildir</a:t>
            </a:r>
            <a:r>
              <a:rPr lang="tr-TR" dirty="0">
                <a:solidFill>
                  <a:prstClr val="black"/>
                </a:solidFill>
              </a:rPr>
              <a:t>. </a:t>
            </a:r>
          </a:p>
          <a:p>
            <a:endParaRPr lang="tr-TR" dirty="0"/>
          </a:p>
          <a:p>
            <a:r>
              <a:rPr lang="tr-TR" dirty="0"/>
              <a:t>Ülkelerin sadece etkin oldukları malların üretimine yönelmesi ve bunları </a:t>
            </a:r>
            <a:r>
              <a:rPr lang="tr-TR" dirty="0">
                <a:solidFill>
                  <a:srgbClr val="7030A0"/>
                </a:solidFill>
              </a:rPr>
              <a:t>ihraç etmesi </a:t>
            </a:r>
            <a:r>
              <a:rPr lang="tr-TR" dirty="0"/>
              <a:t>, kaynaklarından yoksun olduğu malları </a:t>
            </a:r>
            <a:r>
              <a:rPr lang="tr-TR" dirty="0">
                <a:solidFill>
                  <a:srgbClr val="7030A0"/>
                </a:solidFill>
              </a:rPr>
              <a:t>ithal etmesi</a:t>
            </a:r>
            <a:r>
              <a:rPr lang="tr-TR" dirty="0"/>
              <a:t> ise </a:t>
            </a:r>
            <a:r>
              <a:rPr lang="tr-TR" dirty="0">
                <a:solidFill>
                  <a:srgbClr val="FF0000"/>
                </a:solidFill>
              </a:rPr>
              <a:t>İŞBÖLÜMÜ</a:t>
            </a:r>
            <a:r>
              <a:rPr lang="tr-TR" dirty="0"/>
              <a:t> nü ortaya çıkarmaktadır.</a:t>
            </a:r>
          </a:p>
        </p:txBody>
      </p:sp>
      <p:sp>
        <p:nvSpPr>
          <p:cNvPr id="2" name="Veri Yer Tutucusu 1"/>
          <p:cNvSpPr>
            <a:spLocks noGrp="1"/>
          </p:cNvSpPr>
          <p:nvPr>
            <p:ph type="dt" sz="half" idx="10"/>
          </p:nvPr>
        </p:nvSpPr>
        <p:spPr/>
        <p:txBody>
          <a:bodyPr/>
          <a:lstStyle/>
          <a:p>
            <a:fld id="{37ED9DEA-6508-4520-A99C-F8ACFD9152BB}" type="datetime1">
              <a:rPr lang="tr-TR">
                <a:solidFill>
                  <a:prstClr val="black">
                    <a:tint val="75000"/>
                  </a:prstClr>
                </a:solidFill>
                <a:latin typeface="Calibri"/>
              </a:rPr>
              <a:pPr/>
              <a:t>5.09.2024</a:t>
            </a:fld>
            <a:endParaRPr lang="tr-TR">
              <a:solidFill>
                <a:prstClr val="black">
                  <a:tint val="75000"/>
                </a:prstClr>
              </a:solidFill>
              <a:latin typeface="Calibri"/>
            </a:endParaRPr>
          </a:p>
        </p:txBody>
      </p:sp>
      <p:sp>
        <p:nvSpPr>
          <p:cNvPr id="4" name="Altbilgi Yer Tutucusu 3"/>
          <p:cNvSpPr>
            <a:spLocks noGrp="1"/>
          </p:cNvSpPr>
          <p:nvPr>
            <p:ph type="ftr" sz="quarter" idx="11"/>
          </p:nvPr>
        </p:nvSpPr>
        <p:spPr/>
        <p:txBody>
          <a:bodyPr/>
          <a:lstStyle/>
          <a:p>
            <a:r>
              <a:rPr lang="tr-TR">
                <a:solidFill>
                  <a:prstClr val="black">
                    <a:tint val="75000"/>
                  </a:prstClr>
                </a:solidFill>
                <a:latin typeface="Calibri"/>
              </a:rPr>
              <a:t>osenses@trabzon.edu.tr</a:t>
            </a:r>
          </a:p>
        </p:txBody>
      </p:sp>
      <p:sp>
        <p:nvSpPr>
          <p:cNvPr id="5" name="Slayt Numarası Yer Tutucusu 4"/>
          <p:cNvSpPr>
            <a:spLocks noGrp="1"/>
          </p:cNvSpPr>
          <p:nvPr>
            <p:ph type="sldNum" sz="quarter" idx="12"/>
          </p:nvPr>
        </p:nvSpPr>
        <p:spPr/>
        <p:txBody>
          <a:bodyPr/>
          <a:lstStyle/>
          <a:p>
            <a:fld id="{06E4CE98-99DB-4B92-BAC7-F160338C3892}" type="slidenum">
              <a:rPr lang="tr-TR">
                <a:solidFill>
                  <a:prstClr val="black">
                    <a:tint val="75000"/>
                  </a:prstClr>
                </a:solidFill>
                <a:latin typeface="Calibri"/>
              </a:rPr>
              <a:pPr/>
              <a:t>3</a:t>
            </a:fld>
            <a:endParaRPr lang="tr-TR">
              <a:solidFill>
                <a:prstClr val="black">
                  <a:tint val="75000"/>
                </a:prstClr>
              </a:solidFill>
              <a:latin typeface="Calibri"/>
            </a:endParaRPr>
          </a:p>
        </p:txBody>
      </p:sp>
    </p:spTree>
    <p:extLst>
      <p:ext uri="{BB962C8B-B14F-4D97-AF65-F5344CB8AC3E}">
        <p14:creationId xmlns:p14="http://schemas.microsoft.com/office/powerpoint/2010/main" val="21841169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2143387-0434-49ED-80D5-8497CF86C82E}"/>
              </a:ext>
            </a:extLst>
          </p:cNvPr>
          <p:cNvSpPr>
            <a:spLocks noGrp="1"/>
          </p:cNvSpPr>
          <p:nvPr>
            <p:ph type="title"/>
          </p:nvPr>
        </p:nvSpPr>
        <p:spPr>
          <a:xfrm>
            <a:off x="1981200" y="274638"/>
            <a:ext cx="8229600" cy="634082"/>
          </a:xfrm>
        </p:spPr>
        <p:txBody>
          <a:bodyPr>
            <a:normAutofit fontScale="90000"/>
          </a:bodyPr>
          <a:lstStyle/>
          <a:p>
            <a:r>
              <a:rPr lang="tr-TR" b="1" dirty="0">
                <a:solidFill>
                  <a:srgbClr val="FF0000"/>
                </a:solidFill>
              </a:rPr>
              <a:t>İhracatın faydaları</a:t>
            </a:r>
          </a:p>
        </p:txBody>
      </p:sp>
      <p:sp>
        <p:nvSpPr>
          <p:cNvPr id="3" name="İçerik Yer Tutucusu 2">
            <a:extLst>
              <a:ext uri="{FF2B5EF4-FFF2-40B4-BE49-F238E27FC236}">
                <a16:creationId xmlns:a16="http://schemas.microsoft.com/office/drawing/2014/main" id="{F5BD210A-F582-47A3-91B6-A10F98AD049A}"/>
              </a:ext>
            </a:extLst>
          </p:cNvPr>
          <p:cNvSpPr>
            <a:spLocks noGrp="1"/>
          </p:cNvSpPr>
          <p:nvPr>
            <p:ph idx="1"/>
          </p:nvPr>
        </p:nvSpPr>
        <p:spPr>
          <a:xfrm>
            <a:off x="1703512" y="1052736"/>
            <a:ext cx="8712968" cy="5303614"/>
          </a:xfrm>
        </p:spPr>
        <p:txBody>
          <a:bodyPr>
            <a:normAutofit/>
          </a:bodyPr>
          <a:lstStyle/>
          <a:p>
            <a:r>
              <a:rPr lang="tr-TR" dirty="0"/>
              <a:t>-</a:t>
            </a:r>
            <a:r>
              <a:rPr lang="tr-TR" sz="2800" dirty="0"/>
              <a:t>İşletmeye </a:t>
            </a:r>
            <a:r>
              <a:rPr lang="tr-TR" sz="2800" dirty="0">
                <a:solidFill>
                  <a:srgbClr val="00B050"/>
                </a:solidFill>
              </a:rPr>
              <a:t>pazar  payını genişletme </a:t>
            </a:r>
            <a:r>
              <a:rPr lang="tr-TR" sz="2800" dirty="0"/>
              <a:t>fırsatı verir,</a:t>
            </a:r>
          </a:p>
          <a:p>
            <a:r>
              <a:rPr lang="tr-TR" sz="2800" dirty="0"/>
              <a:t>-İç pazarda </a:t>
            </a:r>
            <a:r>
              <a:rPr lang="tr-TR" sz="2800" dirty="0">
                <a:solidFill>
                  <a:srgbClr val="00B050"/>
                </a:solidFill>
              </a:rPr>
              <a:t>kapasitenin artırılmasını </a:t>
            </a:r>
            <a:r>
              <a:rPr lang="tr-TR" sz="2800" dirty="0"/>
              <a:t>sağlar,</a:t>
            </a:r>
          </a:p>
          <a:p>
            <a:r>
              <a:rPr lang="tr-TR" sz="2800" dirty="0"/>
              <a:t>-</a:t>
            </a:r>
            <a:r>
              <a:rPr lang="tr-TR" sz="2800" dirty="0">
                <a:solidFill>
                  <a:srgbClr val="00B050"/>
                </a:solidFill>
              </a:rPr>
              <a:t>İç pazara olan firma bağımlılığını azaltır</a:t>
            </a:r>
            <a:r>
              <a:rPr lang="tr-TR" sz="2800" dirty="0"/>
              <a:t>,</a:t>
            </a:r>
          </a:p>
          <a:p>
            <a:r>
              <a:rPr lang="tr-TR" sz="2800" dirty="0"/>
              <a:t>-İç pazardaki </a:t>
            </a:r>
            <a:r>
              <a:rPr lang="tr-TR" sz="2800" dirty="0">
                <a:solidFill>
                  <a:srgbClr val="00B050"/>
                </a:solidFill>
              </a:rPr>
              <a:t>durgunluk dönemlerini telefi eder</a:t>
            </a:r>
            <a:r>
              <a:rPr lang="tr-TR" sz="2800" dirty="0"/>
              <a:t>,</a:t>
            </a:r>
          </a:p>
          <a:p>
            <a:r>
              <a:rPr lang="tr-TR" sz="2800" dirty="0"/>
              <a:t>-Dış pazarda kazanılan güç ile </a:t>
            </a:r>
            <a:r>
              <a:rPr lang="tr-TR" sz="2800" dirty="0">
                <a:solidFill>
                  <a:srgbClr val="00B050"/>
                </a:solidFill>
              </a:rPr>
              <a:t>iç pazardaki rekabeti artırır</a:t>
            </a:r>
            <a:r>
              <a:rPr lang="tr-TR" sz="2800" dirty="0"/>
              <a:t>.</a:t>
            </a:r>
          </a:p>
          <a:p>
            <a:r>
              <a:rPr lang="tr-TR" sz="2800" dirty="0"/>
              <a:t>-İç pazarda denenmiş ve test edilmiş ürünlerin ihraç edilmek suretiyle </a:t>
            </a:r>
            <a:r>
              <a:rPr lang="tr-TR" sz="2800" dirty="0">
                <a:solidFill>
                  <a:srgbClr val="00B050"/>
                </a:solidFill>
              </a:rPr>
              <a:t>dış Pazar araştırma maliyetini azaltır</a:t>
            </a:r>
            <a:r>
              <a:rPr lang="tr-TR" sz="2800" dirty="0"/>
              <a:t>,</a:t>
            </a:r>
          </a:p>
          <a:p>
            <a:r>
              <a:rPr lang="tr-TR" sz="2800" dirty="0"/>
              <a:t>-U.A. Pazarlarda yaşanan yoğun rekabet, ihracatçı firmaların ürünlerini pazarın ihtiyacına göre daha modern teknoloji ile hazırlanmasını teşvik eder.</a:t>
            </a:r>
          </a:p>
          <a:p>
            <a:pPr lvl="0"/>
            <a:r>
              <a:rPr lang="tr-TR" sz="1500" dirty="0" err="1">
                <a:solidFill>
                  <a:prstClr val="black"/>
                </a:solidFill>
              </a:rPr>
              <a:t>Kaynak:öğr</a:t>
            </a:r>
            <a:r>
              <a:rPr lang="tr-TR" sz="1500" dirty="0">
                <a:solidFill>
                  <a:prstClr val="black"/>
                </a:solidFill>
              </a:rPr>
              <a:t>. Gör. Yaser GÜRSOY. Dış </a:t>
            </a:r>
            <a:r>
              <a:rPr lang="tr-TR" sz="1500" dirty="0" err="1">
                <a:solidFill>
                  <a:prstClr val="black"/>
                </a:solidFill>
              </a:rPr>
              <a:t>tic.işlemleri</a:t>
            </a:r>
            <a:r>
              <a:rPr lang="tr-TR" sz="1500" dirty="0">
                <a:solidFill>
                  <a:prstClr val="black"/>
                </a:solidFill>
              </a:rPr>
              <a:t> yönetimi, ekin yayın, 2020 sy.266,267</a:t>
            </a:r>
            <a:endParaRPr lang="tr-TR" sz="1700" dirty="0">
              <a:solidFill>
                <a:prstClr val="black"/>
              </a:solidFill>
            </a:endParaRPr>
          </a:p>
          <a:p>
            <a:endParaRPr lang="tr-TR" sz="2800" dirty="0"/>
          </a:p>
          <a:p>
            <a:endParaRPr lang="tr-TR" sz="2800" dirty="0"/>
          </a:p>
          <a:p>
            <a:endParaRPr lang="tr-TR" dirty="0"/>
          </a:p>
        </p:txBody>
      </p:sp>
      <p:sp>
        <p:nvSpPr>
          <p:cNvPr id="4" name="Veri Yer Tutucusu 3">
            <a:extLst>
              <a:ext uri="{FF2B5EF4-FFF2-40B4-BE49-F238E27FC236}">
                <a16:creationId xmlns:a16="http://schemas.microsoft.com/office/drawing/2014/main" id="{26315B28-E81A-4F65-876C-F25759D75B03}"/>
              </a:ext>
            </a:extLst>
          </p:cNvPr>
          <p:cNvSpPr>
            <a:spLocks noGrp="1"/>
          </p:cNvSpPr>
          <p:nvPr>
            <p:ph type="dt" sz="half" idx="10"/>
          </p:nvPr>
        </p:nvSpPr>
        <p:spPr/>
        <p:txBody>
          <a:bodyPr/>
          <a:lstStyle/>
          <a:p>
            <a:fld id="{DA13134A-50D8-4B63-B3AC-CB061073FD63}" type="datetime1">
              <a:rPr lang="tr-TR">
                <a:solidFill>
                  <a:prstClr val="black">
                    <a:tint val="75000"/>
                  </a:prstClr>
                </a:solidFill>
                <a:latin typeface="Calibri"/>
              </a:rPr>
              <a:pPr/>
              <a:t>5.09.2024</a:t>
            </a:fld>
            <a:endParaRPr lang="tr-TR">
              <a:solidFill>
                <a:prstClr val="black">
                  <a:tint val="75000"/>
                </a:prstClr>
              </a:solidFill>
              <a:latin typeface="Calibri"/>
            </a:endParaRPr>
          </a:p>
        </p:txBody>
      </p:sp>
      <p:sp>
        <p:nvSpPr>
          <p:cNvPr id="5" name="Alt Bilgi Yer Tutucusu 4">
            <a:extLst>
              <a:ext uri="{FF2B5EF4-FFF2-40B4-BE49-F238E27FC236}">
                <a16:creationId xmlns:a16="http://schemas.microsoft.com/office/drawing/2014/main" id="{AC023989-3C07-4B5F-8428-887BCF9F443A}"/>
              </a:ext>
            </a:extLst>
          </p:cNvPr>
          <p:cNvSpPr>
            <a:spLocks noGrp="1"/>
          </p:cNvSpPr>
          <p:nvPr>
            <p:ph type="ftr" sz="quarter" idx="11"/>
          </p:nvPr>
        </p:nvSpPr>
        <p:spPr/>
        <p:txBody>
          <a:bodyPr/>
          <a:lstStyle/>
          <a:p>
            <a:r>
              <a:rPr lang="tr-TR">
                <a:solidFill>
                  <a:prstClr val="black">
                    <a:tint val="75000"/>
                  </a:prstClr>
                </a:solidFill>
                <a:latin typeface="Calibri"/>
              </a:rPr>
              <a:t>osenses@trabzon.edu.tr</a:t>
            </a:r>
          </a:p>
        </p:txBody>
      </p:sp>
      <p:sp>
        <p:nvSpPr>
          <p:cNvPr id="6" name="Slayt Numarası Yer Tutucusu 5">
            <a:extLst>
              <a:ext uri="{FF2B5EF4-FFF2-40B4-BE49-F238E27FC236}">
                <a16:creationId xmlns:a16="http://schemas.microsoft.com/office/drawing/2014/main" id="{3F44154A-EBE2-47A3-89FC-805429C9D063}"/>
              </a:ext>
            </a:extLst>
          </p:cNvPr>
          <p:cNvSpPr>
            <a:spLocks noGrp="1"/>
          </p:cNvSpPr>
          <p:nvPr>
            <p:ph type="sldNum" sz="quarter" idx="12"/>
          </p:nvPr>
        </p:nvSpPr>
        <p:spPr/>
        <p:txBody>
          <a:bodyPr/>
          <a:lstStyle/>
          <a:p>
            <a:fld id="{06E4CE98-99DB-4B92-BAC7-F160338C3892}" type="slidenum">
              <a:rPr lang="tr-TR">
                <a:solidFill>
                  <a:prstClr val="black">
                    <a:tint val="75000"/>
                  </a:prstClr>
                </a:solidFill>
                <a:latin typeface="Calibri"/>
              </a:rPr>
              <a:pPr/>
              <a:t>30</a:t>
            </a:fld>
            <a:endParaRPr lang="tr-TR">
              <a:solidFill>
                <a:prstClr val="black">
                  <a:tint val="75000"/>
                </a:prstClr>
              </a:solidFill>
              <a:latin typeface="Calibri"/>
            </a:endParaRPr>
          </a:p>
        </p:txBody>
      </p:sp>
    </p:spTree>
    <p:extLst>
      <p:ext uri="{BB962C8B-B14F-4D97-AF65-F5344CB8AC3E}">
        <p14:creationId xmlns:p14="http://schemas.microsoft.com/office/powerpoint/2010/main" val="25855537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461AA24-0B3A-4489-935A-210B5B912E46}"/>
              </a:ext>
            </a:extLst>
          </p:cNvPr>
          <p:cNvSpPr>
            <a:spLocks noGrp="1"/>
          </p:cNvSpPr>
          <p:nvPr>
            <p:ph type="title"/>
          </p:nvPr>
        </p:nvSpPr>
        <p:spPr>
          <a:xfrm>
            <a:off x="1981200" y="274638"/>
            <a:ext cx="8229600" cy="562074"/>
          </a:xfrm>
        </p:spPr>
        <p:txBody>
          <a:bodyPr>
            <a:normAutofit fontScale="90000"/>
          </a:bodyPr>
          <a:lstStyle/>
          <a:p>
            <a:r>
              <a:rPr lang="tr-TR" b="1" dirty="0">
                <a:solidFill>
                  <a:srgbClr val="FF0000"/>
                </a:solidFill>
              </a:rPr>
              <a:t>İhracatın riskleri</a:t>
            </a:r>
          </a:p>
        </p:txBody>
      </p:sp>
      <p:sp>
        <p:nvSpPr>
          <p:cNvPr id="3" name="İçerik Yer Tutucusu 2">
            <a:extLst>
              <a:ext uri="{FF2B5EF4-FFF2-40B4-BE49-F238E27FC236}">
                <a16:creationId xmlns:a16="http://schemas.microsoft.com/office/drawing/2014/main" id="{1C879958-6C4F-4A1A-AD8B-540D27480DAA}"/>
              </a:ext>
            </a:extLst>
          </p:cNvPr>
          <p:cNvSpPr>
            <a:spLocks noGrp="1"/>
          </p:cNvSpPr>
          <p:nvPr>
            <p:ph idx="1"/>
          </p:nvPr>
        </p:nvSpPr>
        <p:spPr>
          <a:xfrm>
            <a:off x="1631504" y="1417638"/>
            <a:ext cx="8856984" cy="5035698"/>
          </a:xfrm>
        </p:spPr>
        <p:txBody>
          <a:bodyPr>
            <a:normAutofit/>
          </a:bodyPr>
          <a:lstStyle/>
          <a:p>
            <a:r>
              <a:rPr lang="tr-TR" dirty="0"/>
              <a:t>-</a:t>
            </a:r>
            <a:r>
              <a:rPr lang="tr-TR" sz="2800" dirty="0"/>
              <a:t>S</a:t>
            </a:r>
            <a:r>
              <a:rPr lang="tr-TR" sz="2400" dirty="0"/>
              <a:t>atışlar tahmin edilen seviyenin altında kalabilir,</a:t>
            </a:r>
          </a:p>
          <a:p>
            <a:r>
              <a:rPr lang="tr-TR" sz="2400" dirty="0"/>
              <a:t>-yurt dışı rekabet beklenenden daha fazla ve zor olabilir,</a:t>
            </a:r>
          </a:p>
          <a:p>
            <a:r>
              <a:rPr lang="tr-TR" sz="2400" dirty="0"/>
              <a:t>-İthalatçılar ödeme yapmaz veya zorluk çıkarabilirler,</a:t>
            </a:r>
          </a:p>
          <a:p>
            <a:r>
              <a:rPr lang="tr-TR" sz="2400" dirty="0"/>
              <a:t>-Hedef ülkeden ihracat gelirinin geri çıkışı kısıtlanmış ya da yasaklanmış olabilir,</a:t>
            </a:r>
          </a:p>
          <a:p>
            <a:r>
              <a:rPr lang="tr-TR" sz="2400" dirty="0"/>
              <a:t>-Döviz kurlarındaki dalgalanmalar nedeniyle, işletmenin ihracat karı azalabilir, zarar edebilir,</a:t>
            </a:r>
          </a:p>
          <a:p>
            <a:r>
              <a:rPr lang="tr-TR" sz="2400" dirty="0"/>
              <a:t>-Savaş, iç savaş veya yabancı devlet tarafından millileştirme gibi hedef pazardaki istikrarsızlıklar halinde  kayıplar olabilir,</a:t>
            </a:r>
          </a:p>
          <a:p>
            <a:r>
              <a:rPr lang="tr-TR" sz="2400" dirty="0"/>
              <a:t>-Ürün yabancı pazarda kabul görmeyebilir.</a:t>
            </a:r>
          </a:p>
          <a:p>
            <a:r>
              <a:rPr lang="tr-TR" sz="1400" dirty="0" err="1"/>
              <a:t>Kaynak:öğr</a:t>
            </a:r>
            <a:r>
              <a:rPr lang="tr-TR" sz="1400" dirty="0"/>
              <a:t>. Gör. Yaser GÜRSOY. Dış </a:t>
            </a:r>
            <a:r>
              <a:rPr lang="tr-TR" sz="1400" dirty="0" err="1"/>
              <a:t>tic.işlemleri</a:t>
            </a:r>
            <a:r>
              <a:rPr lang="tr-TR" sz="1400" dirty="0"/>
              <a:t> yönetimi, ekin yayın, 2020 sy.266,267</a:t>
            </a:r>
            <a:endParaRPr lang="tr-TR" sz="1600" dirty="0"/>
          </a:p>
        </p:txBody>
      </p:sp>
      <p:sp>
        <p:nvSpPr>
          <p:cNvPr id="4" name="Veri Yer Tutucusu 3">
            <a:extLst>
              <a:ext uri="{FF2B5EF4-FFF2-40B4-BE49-F238E27FC236}">
                <a16:creationId xmlns:a16="http://schemas.microsoft.com/office/drawing/2014/main" id="{E195E685-0063-4BFA-BDAB-AE174703930D}"/>
              </a:ext>
            </a:extLst>
          </p:cNvPr>
          <p:cNvSpPr>
            <a:spLocks noGrp="1"/>
          </p:cNvSpPr>
          <p:nvPr>
            <p:ph type="dt" sz="half" idx="10"/>
          </p:nvPr>
        </p:nvSpPr>
        <p:spPr/>
        <p:txBody>
          <a:bodyPr/>
          <a:lstStyle/>
          <a:p>
            <a:fld id="{DA13134A-50D8-4B63-B3AC-CB061073FD63}" type="datetime1">
              <a:rPr lang="tr-TR">
                <a:solidFill>
                  <a:prstClr val="black">
                    <a:tint val="75000"/>
                  </a:prstClr>
                </a:solidFill>
                <a:latin typeface="Calibri"/>
              </a:rPr>
              <a:pPr/>
              <a:t>5.09.2024</a:t>
            </a:fld>
            <a:endParaRPr lang="tr-TR">
              <a:solidFill>
                <a:prstClr val="black">
                  <a:tint val="75000"/>
                </a:prstClr>
              </a:solidFill>
              <a:latin typeface="Calibri"/>
            </a:endParaRPr>
          </a:p>
        </p:txBody>
      </p:sp>
      <p:sp>
        <p:nvSpPr>
          <p:cNvPr id="5" name="Alt Bilgi Yer Tutucusu 4">
            <a:extLst>
              <a:ext uri="{FF2B5EF4-FFF2-40B4-BE49-F238E27FC236}">
                <a16:creationId xmlns:a16="http://schemas.microsoft.com/office/drawing/2014/main" id="{20E80D9B-C28E-4DFE-8E1F-70771DEF63DE}"/>
              </a:ext>
            </a:extLst>
          </p:cNvPr>
          <p:cNvSpPr>
            <a:spLocks noGrp="1"/>
          </p:cNvSpPr>
          <p:nvPr>
            <p:ph type="ftr" sz="quarter" idx="11"/>
          </p:nvPr>
        </p:nvSpPr>
        <p:spPr/>
        <p:txBody>
          <a:bodyPr/>
          <a:lstStyle/>
          <a:p>
            <a:r>
              <a:rPr lang="tr-TR">
                <a:solidFill>
                  <a:prstClr val="black">
                    <a:tint val="75000"/>
                  </a:prstClr>
                </a:solidFill>
                <a:latin typeface="Calibri"/>
              </a:rPr>
              <a:t>osenses@trabzon.edu.tr</a:t>
            </a:r>
          </a:p>
        </p:txBody>
      </p:sp>
      <p:sp>
        <p:nvSpPr>
          <p:cNvPr id="6" name="Slayt Numarası Yer Tutucusu 5">
            <a:extLst>
              <a:ext uri="{FF2B5EF4-FFF2-40B4-BE49-F238E27FC236}">
                <a16:creationId xmlns:a16="http://schemas.microsoft.com/office/drawing/2014/main" id="{0EDBA85D-AC83-4EA6-ADA3-926F02C1E4E7}"/>
              </a:ext>
            </a:extLst>
          </p:cNvPr>
          <p:cNvSpPr>
            <a:spLocks noGrp="1"/>
          </p:cNvSpPr>
          <p:nvPr>
            <p:ph type="sldNum" sz="quarter" idx="12"/>
          </p:nvPr>
        </p:nvSpPr>
        <p:spPr/>
        <p:txBody>
          <a:bodyPr/>
          <a:lstStyle/>
          <a:p>
            <a:fld id="{06E4CE98-99DB-4B92-BAC7-F160338C3892}" type="slidenum">
              <a:rPr lang="tr-TR">
                <a:solidFill>
                  <a:prstClr val="black">
                    <a:tint val="75000"/>
                  </a:prstClr>
                </a:solidFill>
                <a:latin typeface="Calibri"/>
              </a:rPr>
              <a:pPr/>
              <a:t>31</a:t>
            </a:fld>
            <a:endParaRPr lang="tr-TR">
              <a:solidFill>
                <a:prstClr val="black">
                  <a:tint val="75000"/>
                </a:prstClr>
              </a:solidFill>
              <a:latin typeface="Calibri"/>
            </a:endParaRPr>
          </a:p>
        </p:txBody>
      </p:sp>
    </p:spTree>
    <p:extLst>
      <p:ext uri="{BB962C8B-B14F-4D97-AF65-F5344CB8AC3E}">
        <p14:creationId xmlns:p14="http://schemas.microsoft.com/office/powerpoint/2010/main" val="3553340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blipFill>
            <a:blip r:embed="rId3"/>
            <a:tile tx="0" ty="0" sx="100000" sy="100000" flip="none" algn="tl"/>
          </a:blipFill>
        </p:spPr>
        <p:txBody>
          <a:bodyPr>
            <a:normAutofit fontScale="90000"/>
          </a:bodyPr>
          <a:lstStyle/>
          <a:p>
            <a:r>
              <a:rPr lang="tr-TR" dirty="0">
                <a:solidFill>
                  <a:srgbClr val="FF0000"/>
                </a:solidFill>
              </a:rPr>
              <a:t>1.AŞAMA:</a:t>
            </a:r>
            <a:br>
              <a:rPr lang="tr-TR" dirty="0"/>
            </a:br>
            <a:r>
              <a:rPr lang="tr-TR" dirty="0"/>
              <a:t>İHRACAT ÖNCESİ HAZIRLIK SÜRECİ</a:t>
            </a:r>
          </a:p>
        </p:txBody>
      </p:sp>
      <p:sp>
        <p:nvSpPr>
          <p:cNvPr id="3" name="İçerik Yer Tutucusu 2"/>
          <p:cNvSpPr>
            <a:spLocks noGrp="1"/>
          </p:cNvSpPr>
          <p:nvPr>
            <p:ph idx="1"/>
          </p:nvPr>
        </p:nvSpPr>
        <p:spPr/>
        <p:txBody>
          <a:bodyPr>
            <a:normAutofit/>
          </a:bodyPr>
          <a:lstStyle/>
          <a:p>
            <a:r>
              <a:rPr lang="tr-TR" u="sng" spc="300" dirty="0" err="1">
                <a:solidFill>
                  <a:srgbClr val="00B050"/>
                </a:solidFill>
              </a:rPr>
              <a:t>A.Dış</a:t>
            </a:r>
            <a:r>
              <a:rPr lang="tr-TR" u="sng" spc="300" dirty="0">
                <a:solidFill>
                  <a:srgbClr val="00B050"/>
                </a:solidFill>
              </a:rPr>
              <a:t> Ticaret ile Bilgilerin Edinilmesi</a:t>
            </a:r>
          </a:p>
          <a:p>
            <a:r>
              <a:rPr lang="tr-TR" dirty="0"/>
              <a:t>Bir işletme, dış pazara girerken ve henüz ticari işlemlere başlamadan önce, girebilecekleri pazarlar hakkında bilgi sahibi olmak, gerekli olan bir çok konuda ekonomik , siyasi ve teknolojik verilere ulaşmak durumundadır</a:t>
            </a:r>
            <a:r>
              <a:rPr lang="tr-TR" sz="2600" dirty="0"/>
              <a:t>. (</a:t>
            </a:r>
            <a:r>
              <a:rPr lang="tr-TR" sz="2600" dirty="0">
                <a:solidFill>
                  <a:srgbClr val="00B050"/>
                </a:solidFill>
              </a:rPr>
              <a:t>rekabet ortamı ve şartları</a:t>
            </a:r>
            <a:r>
              <a:rPr lang="tr-TR" sz="2600" dirty="0"/>
              <a:t>, </a:t>
            </a:r>
            <a:r>
              <a:rPr lang="tr-TR" sz="2600" dirty="0">
                <a:solidFill>
                  <a:srgbClr val="FF0000"/>
                </a:solidFill>
              </a:rPr>
              <a:t>ticaret kanalları</a:t>
            </a:r>
            <a:r>
              <a:rPr lang="tr-TR" sz="2600" dirty="0"/>
              <a:t>, </a:t>
            </a:r>
            <a:r>
              <a:rPr lang="tr-TR" sz="2600" dirty="0">
                <a:solidFill>
                  <a:srgbClr val="00B0F0"/>
                </a:solidFill>
              </a:rPr>
              <a:t>ürün ve ülkeye göre farklılaşan mevzuat ve düzenlemeler</a:t>
            </a:r>
            <a:r>
              <a:rPr lang="tr-TR" sz="2600" dirty="0"/>
              <a:t>, </a:t>
            </a:r>
            <a:r>
              <a:rPr lang="tr-TR" sz="2600" dirty="0">
                <a:solidFill>
                  <a:schemeClr val="accent6">
                    <a:lumMod val="75000"/>
                  </a:schemeClr>
                </a:solidFill>
              </a:rPr>
              <a:t>teknik standartlar ve esasları,</a:t>
            </a:r>
            <a:r>
              <a:rPr lang="tr-TR" sz="2600" dirty="0"/>
              <a:t> </a:t>
            </a:r>
            <a:r>
              <a:rPr lang="tr-TR" sz="2600" dirty="0">
                <a:solidFill>
                  <a:srgbClr val="7030A0"/>
                </a:solidFill>
              </a:rPr>
              <a:t>ülkelerin ticari engelleri </a:t>
            </a:r>
            <a:r>
              <a:rPr lang="tr-TR" sz="2600" dirty="0"/>
              <a:t>vb. başta olmak üzere)</a:t>
            </a:r>
          </a:p>
        </p:txBody>
      </p:sp>
      <p:sp>
        <p:nvSpPr>
          <p:cNvPr id="4" name="Veri Yer Tutucusu 3"/>
          <p:cNvSpPr>
            <a:spLocks noGrp="1"/>
          </p:cNvSpPr>
          <p:nvPr>
            <p:ph type="dt" sz="half" idx="10"/>
          </p:nvPr>
        </p:nvSpPr>
        <p:spPr/>
        <p:txBody>
          <a:bodyPr/>
          <a:lstStyle/>
          <a:p>
            <a:fld id="{2C06A350-9066-47AC-9E57-ABCF55963980}" type="datetime1">
              <a:rPr lang="tr-TR">
                <a:solidFill>
                  <a:prstClr val="black">
                    <a:tint val="75000"/>
                  </a:prstClr>
                </a:solidFill>
                <a:latin typeface="Calibri"/>
              </a:rPr>
              <a:pPr/>
              <a:t>5.09.2024</a:t>
            </a:fld>
            <a:endParaRPr lang="tr-TR">
              <a:solidFill>
                <a:prstClr val="black">
                  <a:tint val="75000"/>
                </a:prstClr>
              </a:solidFill>
              <a:latin typeface="Calibri"/>
            </a:endParaRPr>
          </a:p>
        </p:txBody>
      </p:sp>
      <p:sp>
        <p:nvSpPr>
          <p:cNvPr id="5" name="Altbilgi Yer Tutucusu 4"/>
          <p:cNvSpPr>
            <a:spLocks noGrp="1"/>
          </p:cNvSpPr>
          <p:nvPr>
            <p:ph type="ftr" sz="quarter" idx="11"/>
          </p:nvPr>
        </p:nvSpPr>
        <p:spPr/>
        <p:txBody>
          <a:bodyPr/>
          <a:lstStyle/>
          <a:p>
            <a:r>
              <a:rPr lang="tr-TR">
                <a:solidFill>
                  <a:prstClr val="black">
                    <a:tint val="75000"/>
                  </a:prstClr>
                </a:solidFill>
                <a:latin typeface="Calibri"/>
              </a:rPr>
              <a:t>osenses@trabzon.edu.tr</a:t>
            </a:r>
          </a:p>
        </p:txBody>
      </p:sp>
      <p:sp>
        <p:nvSpPr>
          <p:cNvPr id="6" name="Slayt Numarası Yer Tutucusu 5"/>
          <p:cNvSpPr>
            <a:spLocks noGrp="1"/>
          </p:cNvSpPr>
          <p:nvPr>
            <p:ph type="sldNum" sz="quarter" idx="12"/>
          </p:nvPr>
        </p:nvSpPr>
        <p:spPr/>
        <p:txBody>
          <a:bodyPr/>
          <a:lstStyle/>
          <a:p>
            <a:fld id="{06E4CE98-99DB-4B92-BAC7-F160338C3892}" type="slidenum">
              <a:rPr lang="tr-TR">
                <a:solidFill>
                  <a:prstClr val="black">
                    <a:tint val="75000"/>
                  </a:prstClr>
                </a:solidFill>
                <a:latin typeface="Calibri"/>
              </a:rPr>
              <a:pPr/>
              <a:t>32</a:t>
            </a:fld>
            <a:endParaRPr lang="tr-TR">
              <a:solidFill>
                <a:prstClr val="black">
                  <a:tint val="75000"/>
                </a:prstClr>
              </a:solidFill>
              <a:latin typeface="Calibri"/>
            </a:endParaRPr>
          </a:p>
        </p:txBody>
      </p:sp>
    </p:spTree>
    <p:extLst>
      <p:ext uri="{BB962C8B-B14F-4D97-AF65-F5344CB8AC3E}">
        <p14:creationId xmlns:p14="http://schemas.microsoft.com/office/powerpoint/2010/main" val="25962468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524000" y="476672"/>
            <a:ext cx="9144000" cy="6048672"/>
          </a:xfrm>
        </p:spPr>
        <p:txBody>
          <a:bodyPr>
            <a:normAutofit/>
          </a:bodyPr>
          <a:lstStyle/>
          <a:p>
            <a:pPr marL="0" indent="0">
              <a:buNone/>
            </a:pPr>
            <a:r>
              <a:rPr lang="tr-TR" spc="300" dirty="0" err="1">
                <a:solidFill>
                  <a:srgbClr val="00B050"/>
                </a:solidFill>
              </a:rPr>
              <a:t>B.Dış</a:t>
            </a:r>
            <a:r>
              <a:rPr lang="tr-TR" spc="300" dirty="0">
                <a:solidFill>
                  <a:srgbClr val="00B050"/>
                </a:solidFill>
              </a:rPr>
              <a:t> Satım Potansiyelinin Değerlendirilmesi</a:t>
            </a:r>
          </a:p>
          <a:p>
            <a:pPr marL="0" indent="0">
              <a:buNone/>
            </a:pPr>
            <a:endParaRPr lang="tr-TR" spc="300" dirty="0">
              <a:solidFill>
                <a:srgbClr val="00B050"/>
              </a:solidFill>
            </a:endParaRPr>
          </a:p>
          <a:p>
            <a:pPr marL="0" indent="0">
              <a:buNone/>
            </a:pPr>
            <a:r>
              <a:rPr lang="tr-TR" spc="300" dirty="0"/>
              <a:t>İşletmenin dış satımda kendi potansiyelinin farkına varması ve değerlendirmesini yapması önemlidir</a:t>
            </a:r>
            <a:r>
              <a:rPr lang="tr-TR" dirty="0"/>
              <a:t>.</a:t>
            </a:r>
          </a:p>
          <a:p>
            <a:pPr marL="0" indent="0">
              <a:buNone/>
            </a:pPr>
            <a:r>
              <a:rPr lang="tr-TR" dirty="0"/>
              <a:t>(</a:t>
            </a:r>
            <a:r>
              <a:rPr lang="tr-TR" dirty="0" err="1"/>
              <a:t>beşikdüzü</a:t>
            </a:r>
            <a:r>
              <a:rPr lang="tr-TR" dirty="0"/>
              <a:t> spor-Barselona\ murat124-mercedes)</a:t>
            </a:r>
          </a:p>
        </p:txBody>
      </p:sp>
      <p:sp>
        <p:nvSpPr>
          <p:cNvPr id="2" name="Veri Yer Tutucusu 1"/>
          <p:cNvSpPr>
            <a:spLocks noGrp="1"/>
          </p:cNvSpPr>
          <p:nvPr>
            <p:ph type="dt" sz="half" idx="10"/>
          </p:nvPr>
        </p:nvSpPr>
        <p:spPr/>
        <p:txBody>
          <a:bodyPr/>
          <a:lstStyle/>
          <a:p>
            <a:fld id="{B1D903D3-867C-48A3-82B8-6F7F5CC8DA61}" type="datetime1">
              <a:rPr lang="tr-TR">
                <a:solidFill>
                  <a:prstClr val="black">
                    <a:tint val="75000"/>
                  </a:prstClr>
                </a:solidFill>
                <a:latin typeface="Calibri"/>
              </a:rPr>
              <a:pPr/>
              <a:t>5.09.2024</a:t>
            </a:fld>
            <a:endParaRPr lang="tr-TR">
              <a:solidFill>
                <a:prstClr val="black">
                  <a:tint val="75000"/>
                </a:prstClr>
              </a:solidFill>
              <a:latin typeface="Calibri"/>
            </a:endParaRPr>
          </a:p>
        </p:txBody>
      </p:sp>
      <p:sp>
        <p:nvSpPr>
          <p:cNvPr id="4" name="Altbilgi Yer Tutucusu 3"/>
          <p:cNvSpPr>
            <a:spLocks noGrp="1"/>
          </p:cNvSpPr>
          <p:nvPr>
            <p:ph type="ftr" sz="quarter" idx="11"/>
          </p:nvPr>
        </p:nvSpPr>
        <p:spPr/>
        <p:txBody>
          <a:bodyPr/>
          <a:lstStyle/>
          <a:p>
            <a:r>
              <a:rPr lang="tr-TR">
                <a:solidFill>
                  <a:prstClr val="black">
                    <a:tint val="75000"/>
                  </a:prstClr>
                </a:solidFill>
                <a:latin typeface="Calibri"/>
              </a:rPr>
              <a:t>osenses@trabzon.edu.tr</a:t>
            </a:r>
          </a:p>
        </p:txBody>
      </p:sp>
      <p:sp>
        <p:nvSpPr>
          <p:cNvPr id="5" name="Slayt Numarası Yer Tutucusu 4"/>
          <p:cNvSpPr>
            <a:spLocks noGrp="1"/>
          </p:cNvSpPr>
          <p:nvPr>
            <p:ph type="sldNum" sz="quarter" idx="12"/>
          </p:nvPr>
        </p:nvSpPr>
        <p:spPr/>
        <p:txBody>
          <a:bodyPr/>
          <a:lstStyle/>
          <a:p>
            <a:fld id="{06E4CE98-99DB-4B92-BAC7-F160338C3892}" type="slidenum">
              <a:rPr lang="tr-TR">
                <a:solidFill>
                  <a:prstClr val="black">
                    <a:tint val="75000"/>
                  </a:prstClr>
                </a:solidFill>
                <a:latin typeface="Calibri"/>
              </a:rPr>
              <a:pPr/>
              <a:t>33</a:t>
            </a:fld>
            <a:endParaRPr lang="tr-TR">
              <a:solidFill>
                <a:prstClr val="black">
                  <a:tint val="75000"/>
                </a:prstClr>
              </a:solidFill>
              <a:latin typeface="Calibri"/>
            </a:endParaRPr>
          </a:p>
        </p:txBody>
      </p:sp>
    </p:spTree>
    <p:extLst>
      <p:ext uri="{BB962C8B-B14F-4D97-AF65-F5344CB8AC3E}">
        <p14:creationId xmlns:p14="http://schemas.microsoft.com/office/powerpoint/2010/main" val="24835782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524000" y="476672"/>
            <a:ext cx="9144000" cy="6048672"/>
          </a:xfrm>
        </p:spPr>
        <p:txBody>
          <a:bodyPr>
            <a:normAutofit/>
          </a:bodyPr>
          <a:lstStyle/>
          <a:p>
            <a:pPr marL="0" indent="0" algn="ctr">
              <a:buNone/>
            </a:pPr>
            <a:r>
              <a:rPr lang="tr-TR" spc="300" dirty="0" err="1">
                <a:solidFill>
                  <a:srgbClr val="00B050"/>
                </a:solidFill>
              </a:rPr>
              <a:t>C.İhraç</a:t>
            </a:r>
            <a:r>
              <a:rPr lang="tr-TR" spc="300" dirty="0">
                <a:solidFill>
                  <a:srgbClr val="00B050"/>
                </a:solidFill>
              </a:rPr>
              <a:t> Konusu Ürün Seçimi ve Gerekli Hazırlıklar</a:t>
            </a:r>
          </a:p>
          <a:p>
            <a:pPr marL="0" indent="0">
              <a:buNone/>
            </a:pPr>
            <a:r>
              <a:rPr lang="tr-TR" spc="300" dirty="0"/>
              <a:t>İhraç konusu ürünün seçimi ve ürüne ulaşım yollarının araştırılması sürecidir</a:t>
            </a:r>
            <a:r>
              <a:rPr lang="tr-TR" dirty="0"/>
              <a:t>. Burada öncelikle ihracı yasak, izne tabi, standarda tabi ürün listelerinin mevzuattaki son halinin gözden geçirilmesi, daha sonra </a:t>
            </a:r>
            <a:r>
              <a:rPr lang="tr-TR" dirty="0">
                <a:solidFill>
                  <a:srgbClr val="0070C0"/>
                </a:solidFill>
              </a:rPr>
              <a:t>ürüne ilişkin alınması gereken kalite belgelerine sahip olunması </a:t>
            </a:r>
            <a:r>
              <a:rPr lang="tr-TR" dirty="0"/>
              <a:t>gereklidir.</a:t>
            </a:r>
          </a:p>
        </p:txBody>
      </p:sp>
      <p:sp>
        <p:nvSpPr>
          <p:cNvPr id="2" name="Veri Yer Tutucusu 1"/>
          <p:cNvSpPr>
            <a:spLocks noGrp="1"/>
          </p:cNvSpPr>
          <p:nvPr>
            <p:ph type="dt" sz="half" idx="10"/>
          </p:nvPr>
        </p:nvSpPr>
        <p:spPr/>
        <p:txBody>
          <a:bodyPr/>
          <a:lstStyle/>
          <a:p>
            <a:fld id="{175F4072-B0F6-4F8F-9CB4-64B409486DD7}" type="datetime1">
              <a:rPr lang="tr-TR">
                <a:solidFill>
                  <a:prstClr val="black">
                    <a:tint val="75000"/>
                  </a:prstClr>
                </a:solidFill>
                <a:latin typeface="Calibri"/>
              </a:rPr>
              <a:pPr/>
              <a:t>5.09.2024</a:t>
            </a:fld>
            <a:endParaRPr lang="tr-TR">
              <a:solidFill>
                <a:prstClr val="black">
                  <a:tint val="75000"/>
                </a:prstClr>
              </a:solidFill>
              <a:latin typeface="Calibri"/>
            </a:endParaRPr>
          </a:p>
        </p:txBody>
      </p:sp>
      <p:sp>
        <p:nvSpPr>
          <p:cNvPr id="4" name="Altbilgi Yer Tutucusu 3"/>
          <p:cNvSpPr>
            <a:spLocks noGrp="1"/>
          </p:cNvSpPr>
          <p:nvPr>
            <p:ph type="ftr" sz="quarter" idx="11"/>
          </p:nvPr>
        </p:nvSpPr>
        <p:spPr/>
        <p:txBody>
          <a:bodyPr/>
          <a:lstStyle/>
          <a:p>
            <a:r>
              <a:rPr lang="tr-TR">
                <a:solidFill>
                  <a:prstClr val="black">
                    <a:tint val="75000"/>
                  </a:prstClr>
                </a:solidFill>
                <a:latin typeface="Calibri"/>
              </a:rPr>
              <a:t>osenses@trabzon.edu.tr</a:t>
            </a:r>
          </a:p>
        </p:txBody>
      </p:sp>
      <p:sp>
        <p:nvSpPr>
          <p:cNvPr id="5" name="Slayt Numarası Yer Tutucusu 4"/>
          <p:cNvSpPr>
            <a:spLocks noGrp="1"/>
          </p:cNvSpPr>
          <p:nvPr>
            <p:ph type="sldNum" sz="quarter" idx="12"/>
          </p:nvPr>
        </p:nvSpPr>
        <p:spPr/>
        <p:txBody>
          <a:bodyPr/>
          <a:lstStyle/>
          <a:p>
            <a:fld id="{06E4CE98-99DB-4B92-BAC7-F160338C3892}" type="slidenum">
              <a:rPr lang="tr-TR">
                <a:solidFill>
                  <a:prstClr val="black">
                    <a:tint val="75000"/>
                  </a:prstClr>
                </a:solidFill>
                <a:latin typeface="Calibri"/>
              </a:rPr>
              <a:pPr/>
              <a:t>34</a:t>
            </a:fld>
            <a:endParaRPr lang="tr-TR">
              <a:solidFill>
                <a:prstClr val="black">
                  <a:tint val="75000"/>
                </a:prstClr>
              </a:solidFill>
              <a:latin typeface="Calibri"/>
            </a:endParaRPr>
          </a:p>
        </p:txBody>
      </p:sp>
    </p:spTree>
    <p:extLst>
      <p:ext uri="{BB962C8B-B14F-4D97-AF65-F5344CB8AC3E}">
        <p14:creationId xmlns:p14="http://schemas.microsoft.com/office/powerpoint/2010/main" val="17042593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775520" y="332656"/>
            <a:ext cx="8640960" cy="6192688"/>
          </a:xfrm>
        </p:spPr>
        <p:txBody>
          <a:bodyPr>
            <a:normAutofit/>
          </a:bodyPr>
          <a:lstStyle/>
          <a:p>
            <a:pPr marL="0" indent="0">
              <a:buNone/>
            </a:pPr>
            <a:r>
              <a:rPr lang="tr-TR" spc="300" dirty="0" err="1">
                <a:solidFill>
                  <a:srgbClr val="00B050"/>
                </a:solidFill>
              </a:rPr>
              <a:t>D.Pazar</a:t>
            </a:r>
            <a:r>
              <a:rPr lang="tr-TR" spc="300" dirty="0">
                <a:solidFill>
                  <a:srgbClr val="00B050"/>
                </a:solidFill>
              </a:rPr>
              <a:t> Araştırması ve Müşteri Bulunması</a:t>
            </a:r>
          </a:p>
          <a:p>
            <a:r>
              <a:rPr lang="tr-TR" dirty="0"/>
              <a:t>Bu noktada potansiyel alıcılara ulaşmak için kullanılan alternatif ve birbirini tamamlayan yolların sınanması gereklidir..</a:t>
            </a:r>
          </a:p>
        </p:txBody>
      </p:sp>
      <p:sp>
        <p:nvSpPr>
          <p:cNvPr id="2" name="Veri Yer Tutucusu 1"/>
          <p:cNvSpPr>
            <a:spLocks noGrp="1"/>
          </p:cNvSpPr>
          <p:nvPr>
            <p:ph type="dt" sz="half" idx="10"/>
          </p:nvPr>
        </p:nvSpPr>
        <p:spPr/>
        <p:txBody>
          <a:bodyPr/>
          <a:lstStyle/>
          <a:p>
            <a:fld id="{D63E1B19-9108-4263-8475-279D9E1A95A8}" type="datetime1">
              <a:rPr lang="tr-TR">
                <a:solidFill>
                  <a:prstClr val="black">
                    <a:tint val="75000"/>
                  </a:prstClr>
                </a:solidFill>
                <a:latin typeface="Calibri"/>
              </a:rPr>
              <a:pPr/>
              <a:t>5.09.2024</a:t>
            </a:fld>
            <a:endParaRPr lang="tr-TR">
              <a:solidFill>
                <a:prstClr val="black">
                  <a:tint val="75000"/>
                </a:prstClr>
              </a:solidFill>
              <a:latin typeface="Calibri"/>
            </a:endParaRPr>
          </a:p>
        </p:txBody>
      </p:sp>
      <p:sp>
        <p:nvSpPr>
          <p:cNvPr id="4" name="Altbilgi Yer Tutucusu 3"/>
          <p:cNvSpPr>
            <a:spLocks noGrp="1"/>
          </p:cNvSpPr>
          <p:nvPr>
            <p:ph type="ftr" sz="quarter" idx="11"/>
          </p:nvPr>
        </p:nvSpPr>
        <p:spPr/>
        <p:txBody>
          <a:bodyPr/>
          <a:lstStyle/>
          <a:p>
            <a:r>
              <a:rPr lang="tr-TR">
                <a:solidFill>
                  <a:prstClr val="black">
                    <a:tint val="75000"/>
                  </a:prstClr>
                </a:solidFill>
                <a:latin typeface="Calibri"/>
              </a:rPr>
              <a:t>osenses@trabzon.edu.tr</a:t>
            </a:r>
          </a:p>
        </p:txBody>
      </p:sp>
      <p:sp>
        <p:nvSpPr>
          <p:cNvPr id="5" name="Slayt Numarası Yer Tutucusu 4"/>
          <p:cNvSpPr>
            <a:spLocks noGrp="1"/>
          </p:cNvSpPr>
          <p:nvPr>
            <p:ph type="sldNum" sz="quarter" idx="12"/>
          </p:nvPr>
        </p:nvSpPr>
        <p:spPr/>
        <p:txBody>
          <a:bodyPr/>
          <a:lstStyle/>
          <a:p>
            <a:fld id="{06E4CE98-99DB-4B92-BAC7-F160338C3892}" type="slidenum">
              <a:rPr lang="tr-TR">
                <a:solidFill>
                  <a:prstClr val="black">
                    <a:tint val="75000"/>
                  </a:prstClr>
                </a:solidFill>
                <a:latin typeface="Calibri"/>
              </a:rPr>
              <a:pPr/>
              <a:t>35</a:t>
            </a:fld>
            <a:endParaRPr lang="tr-TR">
              <a:solidFill>
                <a:prstClr val="black">
                  <a:tint val="75000"/>
                </a:prstClr>
              </a:solidFill>
              <a:latin typeface="Calibri"/>
            </a:endParaRPr>
          </a:p>
        </p:txBody>
      </p:sp>
    </p:spTree>
    <p:extLst>
      <p:ext uri="{BB962C8B-B14F-4D97-AF65-F5344CB8AC3E}">
        <p14:creationId xmlns:p14="http://schemas.microsoft.com/office/powerpoint/2010/main" val="14545916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847528" y="476673"/>
            <a:ext cx="8363272" cy="5649491"/>
          </a:xfrm>
          <a:noFill/>
        </p:spPr>
        <p:txBody>
          <a:bodyPr>
            <a:normAutofit/>
          </a:bodyPr>
          <a:lstStyle/>
          <a:p>
            <a:r>
              <a:rPr lang="tr-TR" b="1" dirty="0">
                <a:solidFill>
                  <a:srgbClr val="7030A0"/>
                </a:solidFill>
              </a:rPr>
              <a:t>Bunlar ise, </a:t>
            </a:r>
          </a:p>
          <a:p>
            <a:r>
              <a:rPr lang="tr-TR" dirty="0">
                <a:solidFill>
                  <a:srgbClr val="7030A0"/>
                </a:solidFill>
              </a:rPr>
              <a:t>sanal ortamdan yararlanma, </a:t>
            </a:r>
          </a:p>
          <a:p>
            <a:r>
              <a:rPr lang="tr-TR" dirty="0">
                <a:solidFill>
                  <a:srgbClr val="7030A0"/>
                </a:solidFill>
              </a:rPr>
              <a:t>ulusal\uluslararası fuarlara katılma, </a:t>
            </a:r>
          </a:p>
          <a:p>
            <a:r>
              <a:rPr lang="tr-TR" dirty="0">
                <a:solidFill>
                  <a:srgbClr val="7030A0"/>
                </a:solidFill>
              </a:rPr>
              <a:t>aracı firmalar ile çalışma, </a:t>
            </a:r>
          </a:p>
          <a:p>
            <a:r>
              <a:rPr lang="tr-TR" dirty="0">
                <a:solidFill>
                  <a:srgbClr val="7030A0"/>
                </a:solidFill>
              </a:rPr>
              <a:t>pazarlama iletişimi yöntemlerini kullanma,</a:t>
            </a:r>
          </a:p>
          <a:p>
            <a:r>
              <a:rPr lang="tr-TR" dirty="0">
                <a:solidFill>
                  <a:srgbClr val="7030A0"/>
                </a:solidFill>
              </a:rPr>
              <a:t>Dış Ticaret Müsteşarlığı, İhracatçı Birlikleri, Tic. ve San. Odaları ile, ihracatçılara ithalatçılara ulaştırma ve buluşturma desteklerinden yararlanma, </a:t>
            </a:r>
          </a:p>
        </p:txBody>
      </p:sp>
      <p:sp>
        <p:nvSpPr>
          <p:cNvPr id="2" name="Veri Yer Tutucusu 1"/>
          <p:cNvSpPr>
            <a:spLocks noGrp="1"/>
          </p:cNvSpPr>
          <p:nvPr>
            <p:ph type="dt" sz="half" idx="10"/>
          </p:nvPr>
        </p:nvSpPr>
        <p:spPr/>
        <p:txBody>
          <a:bodyPr/>
          <a:lstStyle/>
          <a:p>
            <a:fld id="{45D72DCC-EE94-4F1D-A87D-DB0C4FCAD437}" type="datetime1">
              <a:rPr lang="tr-TR">
                <a:solidFill>
                  <a:prstClr val="black">
                    <a:tint val="75000"/>
                  </a:prstClr>
                </a:solidFill>
                <a:latin typeface="Calibri"/>
              </a:rPr>
              <a:pPr/>
              <a:t>5.09.2024</a:t>
            </a:fld>
            <a:endParaRPr lang="tr-TR">
              <a:solidFill>
                <a:prstClr val="black">
                  <a:tint val="75000"/>
                </a:prstClr>
              </a:solidFill>
              <a:latin typeface="Calibri"/>
            </a:endParaRPr>
          </a:p>
        </p:txBody>
      </p:sp>
      <p:sp>
        <p:nvSpPr>
          <p:cNvPr id="4" name="Altbilgi Yer Tutucusu 3"/>
          <p:cNvSpPr>
            <a:spLocks noGrp="1"/>
          </p:cNvSpPr>
          <p:nvPr>
            <p:ph type="ftr" sz="quarter" idx="11"/>
          </p:nvPr>
        </p:nvSpPr>
        <p:spPr/>
        <p:txBody>
          <a:bodyPr/>
          <a:lstStyle/>
          <a:p>
            <a:r>
              <a:rPr lang="tr-TR">
                <a:solidFill>
                  <a:prstClr val="black">
                    <a:tint val="75000"/>
                  </a:prstClr>
                </a:solidFill>
                <a:latin typeface="Calibri"/>
              </a:rPr>
              <a:t>osenses@trabzon.edu.tr</a:t>
            </a:r>
          </a:p>
        </p:txBody>
      </p:sp>
      <p:sp>
        <p:nvSpPr>
          <p:cNvPr id="5" name="Slayt Numarası Yer Tutucusu 4"/>
          <p:cNvSpPr>
            <a:spLocks noGrp="1"/>
          </p:cNvSpPr>
          <p:nvPr>
            <p:ph type="sldNum" sz="quarter" idx="12"/>
          </p:nvPr>
        </p:nvSpPr>
        <p:spPr/>
        <p:txBody>
          <a:bodyPr/>
          <a:lstStyle/>
          <a:p>
            <a:fld id="{06E4CE98-99DB-4B92-BAC7-F160338C3892}" type="slidenum">
              <a:rPr lang="tr-TR">
                <a:solidFill>
                  <a:prstClr val="black">
                    <a:tint val="75000"/>
                  </a:prstClr>
                </a:solidFill>
                <a:latin typeface="Calibri"/>
              </a:rPr>
              <a:pPr/>
              <a:t>36</a:t>
            </a:fld>
            <a:endParaRPr lang="tr-TR">
              <a:solidFill>
                <a:prstClr val="black">
                  <a:tint val="75000"/>
                </a:prstClr>
              </a:solidFill>
              <a:latin typeface="Calibri"/>
            </a:endParaRPr>
          </a:p>
        </p:txBody>
      </p:sp>
    </p:spTree>
    <p:extLst>
      <p:ext uri="{BB962C8B-B14F-4D97-AF65-F5344CB8AC3E}">
        <p14:creationId xmlns:p14="http://schemas.microsoft.com/office/powerpoint/2010/main" val="41593382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noFill/>
        </p:spPr>
        <p:txBody>
          <a:bodyPr/>
          <a:lstStyle/>
          <a:p>
            <a:r>
              <a:rPr lang="tr-TR" dirty="0">
                <a:solidFill>
                  <a:srgbClr val="7030A0"/>
                </a:solidFill>
              </a:rPr>
              <a:t>yurt dışında ofis, mağaza açma vb. yöntemlerinden biri veya birkaçını kullanma olarak belirtilebilir</a:t>
            </a:r>
          </a:p>
          <a:p>
            <a:endParaRPr lang="tr-TR" dirty="0">
              <a:solidFill>
                <a:schemeClr val="bg1"/>
              </a:solidFill>
            </a:endParaRPr>
          </a:p>
        </p:txBody>
      </p:sp>
      <p:sp>
        <p:nvSpPr>
          <p:cNvPr id="2" name="Veri Yer Tutucusu 1"/>
          <p:cNvSpPr>
            <a:spLocks noGrp="1"/>
          </p:cNvSpPr>
          <p:nvPr>
            <p:ph type="dt" sz="half" idx="10"/>
          </p:nvPr>
        </p:nvSpPr>
        <p:spPr/>
        <p:txBody>
          <a:bodyPr/>
          <a:lstStyle/>
          <a:p>
            <a:fld id="{8CE20244-B4E7-4C01-89EE-81ACAB3340AE}" type="datetime1">
              <a:rPr lang="tr-TR">
                <a:solidFill>
                  <a:prstClr val="black">
                    <a:tint val="75000"/>
                  </a:prstClr>
                </a:solidFill>
                <a:latin typeface="Calibri"/>
              </a:rPr>
              <a:pPr/>
              <a:t>5.09.2024</a:t>
            </a:fld>
            <a:endParaRPr lang="tr-TR">
              <a:solidFill>
                <a:prstClr val="black">
                  <a:tint val="75000"/>
                </a:prstClr>
              </a:solidFill>
              <a:latin typeface="Calibri"/>
            </a:endParaRPr>
          </a:p>
        </p:txBody>
      </p:sp>
      <p:sp>
        <p:nvSpPr>
          <p:cNvPr id="4" name="Altbilgi Yer Tutucusu 3"/>
          <p:cNvSpPr>
            <a:spLocks noGrp="1"/>
          </p:cNvSpPr>
          <p:nvPr>
            <p:ph type="ftr" sz="quarter" idx="11"/>
          </p:nvPr>
        </p:nvSpPr>
        <p:spPr/>
        <p:txBody>
          <a:bodyPr/>
          <a:lstStyle/>
          <a:p>
            <a:r>
              <a:rPr lang="tr-TR">
                <a:solidFill>
                  <a:prstClr val="black">
                    <a:tint val="75000"/>
                  </a:prstClr>
                </a:solidFill>
                <a:latin typeface="Calibri"/>
              </a:rPr>
              <a:t>osenses@trabzon.edu.tr</a:t>
            </a:r>
          </a:p>
        </p:txBody>
      </p:sp>
      <p:sp>
        <p:nvSpPr>
          <p:cNvPr id="5" name="Slayt Numarası Yer Tutucusu 4"/>
          <p:cNvSpPr>
            <a:spLocks noGrp="1"/>
          </p:cNvSpPr>
          <p:nvPr>
            <p:ph type="sldNum" sz="quarter" idx="12"/>
          </p:nvPr>
        </p:nvSpPr>
        <p:spPr/>
        <p:txBody>
          <a:bodyPr/>
          <a:lstStyle/>
          <a:p>
            <a:fld id="{06E4CE98-99DB-4B92-BAC7-F160338C3892}" type="slidenum">
              <a:rPr lang="tr-TR">
                <a:solidFill>
                  <a:prstClr val="black">
                    <a:tint val="75000"/>
                  </a:prstClr>
                </a:solidFill>
                <a:latin typeface="Calibri"/>
              </a:rPr>
              <a:pPr/>
              <a:t>37</a:t>
            </a:fld>
            <a:endParaRPr lang="tr-TR">
              <a:solidFill>
                <a:prstClr val="black">
                  <a:tint val="75000"/>
                </a:prstClr>
              </a:solidFill>
              <a:latin typeface="Calibri"/>
            </a:endParaRPr>
          </a:p>
        </p:txBody>
      </p:sp>
    </p:spTree>
    <p:extLst>
      <p:ext uri="{BB962C8B-B14F-4D97-AF65-F5344CB8AC3E}">
        <p14:creationId xmlns:p14="http://schemas.microsoft.com/office/powerpoint/2010/main" val="26114549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775520" y="404664"/>
            <a:ext cx="8435280" cy="6048672"/>
          </a:xfrm>
        </p:spPr>
        <p:txBody>
          <a:bodyPr/>
          <a:lstStyle/>
          <a:p>
            <a:pPr marL="0" indent="0">
              <a:buNone/>
            </a:pPr>
            <a:r>
              <a:rPr lang="tr-TR" spc="600" dirty="0" err="1">
                <a:solidFill>
                  <a:srgbClr val="00B050"/>
                </a:solidFill>
              </a:rPr>
              <a:t>E.Profesyonel</a:t>
            </a:r>
            <a:r>
              <a:rPr lang="tr-TR" spc="600" dirty="0">
                <a:solidFill>
                  <a:srgbClr val="00B050"/>
                </a:solidFill>
              </a:rPr>
              <a:t> Destek Arama</a:t>
            </a:r>
          </a:p>
          <a:p>
            <a:r>
              <a:rPr lang="tr-TR" dirty="0"/>
              <a:t>Dış ticarete yönelmek isteyen üretici işletmeler, dış ticaret  ve yasal düzenlemeler hakkında bilgilenmek amacı ile danışmanlık kuruluşlarından destek alabilecekleri gibi, aracı ihracat işlemlerinden de özellikle dış pazarlama ve gümrükleme işlemleri konularında destek alabilmektedirler.</a:t>
            </a:r>
          </a:p>
        </p:txBody>
      </p:sp>
      <p:sp>
        <p:nvSpPr>
          <p:cNvPr id="2" name="Veri Yer Tutucusu 1"/>
          <p:cNvSpPr>
            <a:spLocks noGrp="1"/>
          </p:cNvSpPr>
          <p:nvPr>
            <p:ph type="dt" sz="half" idx="10"/>
          </p:nvPr>
        </p:nvSpPr>
        <p:spPr/>
        <p:txBody>
          <a:bodyPr/>
          <a:lstStyle/>
          <a:p>
            <a:fld id="{35DA52C2-DAC6-446F-B25D-189BC2BE8067}" type="datetime1">
              <a:rPr lang="tr-TR">
                <a:solidFill>
                  <a:prstClr val="black">
                    <a:tint val="75000"/>
                  </a:prstClr>
                </a:solidFill>
                <a:latin typeface="Calibri"/>
              </a:rPr>
              <a:pPr/>
              <a:t>5.09.2024</a:t>
            </a:fld>
            <a:endParaRPr lang="tr-TR">
              <a:solidFill>
                <a:prstClr val="black">
                  <a:tint val="75000"/>
                </a:prstClr>
              </a:solidFill>
              <a:latin typeface="Calibri"/>
            </a:endParaRPr>
          </a:p>
        </p:txBody>
      </p:sp>
      <p:sp>
        <p:nvSpPr>
          <p:cNvPr id="4" name="Altbilgi Yer Tutucusu 3"/>
          <p:cNvSpPr>
            <a:spLocks noGrp="1"/>
          </p:cNvSpPr>
          <p:nvPr>
            <p:ph type="ftr" sz="quarter" idx="11"/>
          </p:nvPr>
        </p:nvSpPr>
        <p:spPr/>
        <p:txBody>
          <a:bodyPr/>
          <a:lstStyle/>
          <a:p>
            <a:r>
              <a:rPr lang="tr-TR">
                <a:solidFill>
                  <a:prstClr val="black">
                    <a:tint val="75000"/>
                  </a:prstClr>
                </a:solidFill>
                <a:latin typeface="Calibri"/>
              </a:rPr>
              <a:t>osenses@trabzon.edu.tr</a:t>
            </a:r>
          </a:p>
        </p:txBody>
      </p:sp>
      <p:sp>
        <p:nvSpPr>
          <p:cNvPr id="5" name="Slayt Numarası Yer Tutucusu 4"/>
          <p:cNvSpPr>
            <a:spLocks noGrp="1"/>
          </p:cNvSpPr>
          <p:nvPr>
            <p:ph type="sldNum" sz="quarter" idx="12"/>
          </p:nvPr>
        </p:nvSpPr>
        <p:spPr/>
        <p:txBody>
          <a:bodyPr/>
          <a:lstStyle/>
          <a:p>
            <a:fld id="{06E4CE98-99DB-4B92-BAC7-F160338C3892}" type="slidenum">
              <a:rPr lang="tr-TR">
                <a:solidFill>
                  <a:prstClr val="black">
                    <a:tint val="75000"/>
                  </a:prstClr>
                </a:solidFill>
                <a:latin typeface="Calibri"/>
              </a:rPr>
              <a:pPr/>
              <a:t>38</a:t>
            </a:fld>
            <a:endParaRPr lang="tr-TR">
              <a:solidFill>
                <a:prstClr val="black">
                  <a:tint val="75000"/>
                </a:prstClr>
              </a:solidFill>
              <a:latin typeface="Calibri"/>
            </a:endParaRPr>
          </a:p>
        </p:txBody>
      </p:sp>
    </p:spTree>
    <p:extLst>
      <p:ext uri="{BB962C8B-B14F-4D97-AF65-F5344CB8AC3E}">
        <p14:creationId xmlns:p14="http://schemas.microsoft.com/office/powerpoint/2010/main" val="189838752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703512" y="332657"/>
            <a:ext cx="8507288" cy="5793507"/>
          </a:xfrm>
        </p:spPr>
        <p:txBody>
          <a:bodyPr>
            <a:normAutofit/>
          </a:bodyPr>
          <a:lstStyle/>
          <a:p>
            <a:pPr marL="0" indent="0">
              <a:buNone/>
            </a:pPr>
            <a:r>
              <a:rPr lang="tr-TR" spc="300" dirty="0" err="1">
                <a:solidFill>
                  <a:srgbClr val="00B050"/>
                </a:solidFill>
              </a:rPr>
              <a:t>F.Teklif</a:t>
            </a:r>
            <a:r>
              <a:rPr lang="tr-TR" spc="300" dirty="0">
                <a:solidFill>
                  <a:srgbClr val="00B050"/>
                </a:solidFill>
              </a:rPr>
              <a:t> Hazırlığı/Proforma Fatura Gönderilmesi</a:t>
            </a:r>
          </a:p>
          <a:p>
            <a:r>
              <a:rPr lang="tr-TR" dirty="0"/>
              <a:t>Ulaşılan ve ön görüşmeleri tamamlana ihracat işlemine  ilişkin olarak yazılı bir teklif mektubunun hazırlanması, numune ve örneklerin gönderilmesi sürecidir.</a:t>
            </a:r>
          </a:p>
          <a:p>
            <a:r>
              <a:rPr lang="tr-TR" dirty="0"/>
              <a:t>İhracatçı tarafından gönderilen </a:t>
            </a:r>
            <a:r>
              <a:rPr lang="tr-TR" dirty="0">
                <a:solidFill>
                  <a:srgbClr val="00B0F0"/>
                </a:solidFill>
              </a:rPr>
              <a:t>proforma fatura bir teklif mektubu niteliğinde olmaktadır</a:t>
            </a:r>
            <a:r>
              <a:rPr lang="tr-TR" dirty="0"/>
              <a:t>. </a:t>
            </a:r>
          </a:p>
        </p:txBody>
      </p:sp>
      <p:sp>
        <p:nvSpPr>
          <p:cNvPr id="2" name="Veri Yer Tutucusu 1"/>
          <p:cNvSpPr>
            <a:spLocks noGrp="1"/>
          </p:cNvSpPr>
          <p:nvPr>
            <p:ph type="dt" sz="half" idx="10"/>
          </p:nvPr>
        </p:nvSpPr>
        <p:spPr/>
        <p:txBody>
          <a:bodyPr/>
          <a:lstStyle/>
          <a:p>
            <a:fld id="{32A54379-345A-4B29-BA19-7C633CD850AB}" type="datetime1">
              <a:rPr lang="tr-TR">
                <a:solidFill>
                  <a:prstClr val="black">
                    <a:tint val="75000"/>
                  </a:prstClr>
                </a:solidFill>
                <a:latin typeface="Calibri"/>
              </a:rPr>
              <a:pPr/>
              <a:t>5.09.2024</a:t>
            </a:fld>
            <a:endParaRPr lang="tr-TR">
              <a:solidFill>
                <a:prstClr val="black">
                  <a:tint val="75000"/>
                </a:prstClr>
              </a:solidFill>
              <a:latin typeface="Calibri"/>
            </a:endParaRPr>
          </a:p>
        </p:txBody>
      </p:sp>
      <p:sp>
        <p:nvSpPr>
          <p:cNvPr id="4" name="Altbilgi Yer Tutucusu 3"/>
          <p:cNvSpPr>
            <a:spLocks noGrp="1"/>
          </p:cNvSpPr>
          <p:nvPr>
            <p:ph type="ftr" sz="quarter" idx="11"/>
          </p:nvPr>
        </p:nvSpPr>
        <p:spPr/>
        <p:txBody>
          <a:bodyPr/>
          <a:lstStyle/>
          <a:p>
            <a:r>
              <a:rPr lang="tr-TR">
                <a:solidFill>
                  <a:prstClr val="black">
                    <a:tint val="75000"/>
                  </a:prstClr>
                </a:solidFill>
                <a:latin typeface="Calibri"/>
              </a:rPr>
              <a:t>osenses@trabzon.edu.tr</a:t>
            </a:r>
          </a:p>
        </p:txBody>
      </p:sp>
      <p:sp>
        <p:nvSpPr>
          <p:cNvPr id="5" name="Slayt Numarası Yer Tutucusu 4"/>
          <p:cNvSpPr>
            <a:spLocks noGrp="1"/>
          </p:cNvSpPr>
          <p:nvPr>
            <p:ph type="sldNum" sz="quarter" idx="12"/>
          </p:nvPr>
        </p:nvSpPr>
        <p:spPr/>
        <p:txBody>
          <a:bodyPr/>
          <a:lstStyle/>
          <a:p>
            <a:fld id="{06E4CE98-99DB-4B92-BAC7-F160338C3892}" type="slidenum">
              <a:rPr lang="tr-TR">
                <a:solidFill>
                  <a:prstClr val="black">
                    <a:tint val="75000"/>
                  </a:prstClr>
                </a:solidFill>
                <a:latin typeface="Calibri"/>
              </a:rPr>
              <a:pPr/>
              <a:t>39</a:t>
            </a:fld>
            <a:endParaRPr lang="tr-TR">
              <a:solidFill>
                <a:prstClr val="black">
                  <a:tint val="75000"/>
                </a:prstClr>
              </a:solidFill>
              <a:latin typeface="Calibri"/>
            </a:endParaRPr>
          </a:p>
        </p:txBody>
      </p:sp>
    </p:spTree>
    <p:extLst>
      <p:ext uri="{BB962C8B-B14F-4D97-AF65-F5344CB8AC3E}">
        <p14:creationId xmlns:p14="http://schemas.microsoft.com/office/powerpoint/2010/main" val="3492944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703512" y="260649"/>
            <a:ext cx="8712968" cy="6460827"/>
          </a:xfrm>
          <a:noFill/>
        </p:spPr>
        <p:txBody>
          <a:bodyPr>
            <a:normAutofit lnSpcReduction="10000"/>
          </a:bodyPr>
          <a:lstStyle/>
          <a:p>
            <a:r>
              <a:rPr lang="tr-TR" u="sng" dirty="0"/>
              <a:t>Dünya ticaret hacmi giderek artmaktadır</a:t>
            </a:r>
            <a:r>
              <a:rPr lang="tr-TR" dirty="0"/>
              <a:t>. Özellikle II. Dünya savaşından sonra </a:t>
            </a:r>
            <a:r>
              <a:rPr lang="tr-TR" dirty="0" err="1"/>
              <a:t>u.a</a:t>
            </a:r>
            <a:r>
              <a:rPr lang="tr-TR" dirty="0"/>
              <a:t>. Ticaret hızla artmıştır. </a:t>
            </a:r>
          </a:p>
          <a:p>
            <a:r>
              <a:rPr lang="tr-TR" dirty="0"/>
              <a:t>1970 yılında 570 milyar dolar;</a:t>
            </a:r>
          </a:p>
          <a:p>
            <a:r>
              <a:rPr lang="tr-TR" dirty="0"/>
              <a:t>1982  3,4 trilyon </a:t>
            </a:r>
          </a:p>
          <a:p>
            <a:r>
              <a:rPr lang="tr-TR" dirty="0"/>
              <a:t>1984   3,5 trilyon</a:t>
            </a:r>
          </a:p>
          <a:p>
            <a:r>
              <a:rPr lang="tr-TR" dirty="0">
                <a:solidFill>
                  <a:srgbClr val="FF0000"/>
                </a:solidFill>
                <a:latin typeface="arial" panose="020B0604020202020204" pitchFamily="34" charset="0"/>
              </a:rPr>
              <a:t>Küresel mal ihracatının değeri de </a:t>
            </a:r>
            <a:r>
              <a:rPr lang="tr-TR" b="1" dirty="0">
                <a:solidFill>
                  <a:srgbClr val="FF0000"/>
                </a:solidFill>
                <a:latin typeface="arial" panose="020B0604020202020204" pitchFamily="34" charset="0"/>
              </a:rPr>
              <a:t>2019</a:t>
            </a:r>
            <a:r>
              <a:rPr lang="tr-TR" dirty="0">
                <a:solidFill>
                  <a:srgbClr val="FF0000"/>
                </a:solidFill>
                <a:latin typeface="arial" panose="020B0604020202020204" pitchFamily="34" charset="0"/>
              </a:rPr>
              <a:t>'da yüzde 3 azalarak </a:t>
            </a:r>
            <a:r>
              <a:rPr lang="tr-TR" dirty="0">
                <a:solidFill>
                  <a:srgbClr val="00B050"/>
                </a:solidFill>
                <a:latin typeface="arial" panose="020B0604020202020204" pitchFamily="34" charset="0"/>
              </a:rPr>
              <a:t>18,89 trilyon </a:t>
            </a:r>
            <a:r>
              <a:rPr lang="tr-TR" dirty="0">
                <a:solidFill>
                  <a:srgbClr val="FF0000"/>
                </a:solidFill>
                <a:latin typeface="arial" panose="020B0604020202020204" pitchFamily="34" charset="0"/>
              </a:rPr>
              <a:t>dolar ,2021 de 22 trilyon </a:t>
            </a:r>
            <a:r>
              <a:rPr lang="tr-TR">
                <a:solidFill>
                  <a:srgbClr val="FF0000"/>
                </a:solidFill>
                <a:latin typeface="arial" panose="020B0604020202020204" pitchFamily="34" charset="0"/>
              </a:rPr>
              <a:t>dolar oldu.</a:t>
            </a:r>
            <a:endParaRPr lang="tr-TR" dirty="0">
              <a:solidFill>
                <a:srgbClr val="FF0000"/>
              </a:solidFill>
              <a:latin typeface="arial" panose="020B0604020202020204" pitchFamily="34" charset="0"/>
            </a:endParaRPr>
          </a:p>
          <a:p>
            <a:r>
              <a:rPr lang="tr-TR" sz="1200" dirty="0">
                <a:hlinkClick r:id="rId2"/>
              </a:rPr>
              <a:t>https://www.google.com/search?q=d%C3%BCnya+ticaret+hacmi&amp;oq=D%C3%BCnya+ticaret+hacmi+giderek+artmaktad%C4%B1r&amp;aqs=chrome.1.69i57j0.1995j0j7&amp;sourceid=chrome&amp;ie=UTF-8</a:t>
            </a:r>
            <a:endParaRPr lang="tr-TR" sz="1200" dirty="0"/>
          </a:p>
          <a:p>
            <a:endParaRPr lang="tr-TR" sz="1200" dirty="0">
              <a:solidFill>
                <a:srgbClr val="FF0000"/>
              </a:solidFill>
            </a:endParaRPr>
          </a:p>
          <a:p>
            <a:r>
              <a:rPr lang="tr-TR" sz="2400" dirty="0">
                <a:solidFill>
                  <a:srgbClr val="00B050"/>
                </a:solidFill>
              </a:rPr>
              <a:t>Yapılan istatistiki hesaplamalara göre küresel ihracat 2035 yılında 35 trilyon doları aşacaktır. </a:t>
            </a:r>
          </a:p>
          <a:p>
            <a:r>
              <a:rPr lang="tr-TR" sz="1100" dirty="0">
                <a:solidFill>
                  <a:srgbClr val="FF0000"/>
                </a:solidFill>
              </a:rPr>
              <a:t>https://tim.org.tr/files/downloads/Strateji_Raporlari/TIM%20I%CC%87hracat%20Raporu%202022.pdf</a:t>
            </a:r>
          </a:p>
        </p:txBody>
      </p:sp>
      <p:sp>
        <p:nvSpPr>
          <p:cNvPr id="2" name="Veri Yer Tutucusu 1"/>
          <p:cNvSpPr>
            <a:spLocks noGrp="1"/>
          </p:cNvSpPr>
          <p:nvPr>
            <p:ph type="dt" sz="half" idx="10"/>
          </p:nvPr>
        </p:nvSpPr>
        <p:spPr/>
        <p:txBody>
          <a:bodyPr/>
          <a:lstStyle/>
          <a:p>
            <a:fld id="{37ED9DEA-6508-4520-A99C-F8ACFD9152BB}" type="datetime1">
              <a:rPr lang="tr-TR">
                <a:solidFill>
                  <a:prstClr val="black">
                    <a:tint val="75000"/>
                  </a:prstClr>
                </a:solidFill>
                <a:latin typeface="Calibri"/>
              </a:rPr>
              <a:pPr/>
              <a:t>5.09.2024</a:t>
            </a:fld>
            <a:endParaRPr lang="tr-TR">
              <a:solidFill>
                <a:prstClr val="black">
                  <a:tint val="75000"/>
                </a:prstClr>
              </a:solidFill>
              <a:latin typeface="Calibri"/>
            </a:endParaRPr>
          </a:p>
        </p:txBody>
      </p:sp>
      <p:sp>
        <p:nvSpPr>
          <p:cNvPr id="4" name="Altbilgi Yer Tutucusu 3"/>
          <p:cNvSpPr>
            <a:spLocks noGrp="1"/>
          </p:cNvSpPr>
          <p:nvPr>
            <p:ph type="ftr" sz="quarter" idx="11"/>
          </p:nvPr>
        </p:nvSpPr>
        <p:spPr/>
        <p:txBody>
          <a:bodyPr/>
          <a:lstStyle/>
          <a:p>
            <a:r>
              <a:rPr lang="tr-TR">
                <a:solidFill>
                  <a:prstClr val="black">
                    <a:tint val="75000"/>
                  </a:prstClr>
                </a:solidFill>
                <a:latin typeface="Calibri"/>
              </a:rPr>
              <a:t>osenses@trabzon.edu.tr</a:t>
            </a:r>
          </a:p>
        </p:txBody>
      </p:sp>
      <p:sp>
        <p:nvSpPr>
          <p:cNvPr id="5" name="Slayt Numarası Yer Tutucusu 4"/>
          <p:cNvSpPr>
            <a:spLocks noGrp="1"/>
          </p:cNvSpPr>
          <p:nvPr>
            <p:ph type="sldNum" sz="quarter" idx="12"/>
          </p:nvPr>
        </p:nvSpPr>
        <p:spPr/>
        <p:txBody>
          <a:bodyPr/>
          <a:lstStyle/>
          <a:p>
            <a:fld id="{06E4CE98-99DB-4B92-BAC7-F160338C3892}" type="slidenum">
              <a:rPr lang="tr-TR">
                <a:solidFill>
                  <a:prstClr val="black">
                    <a:tint val="75000"/>
                  </a:prstClr>
                </a:solidFill>
                <a:latin typeface="Calibri"/>
              </a:rPr>
              <a:pPr/>
              <a:t>4</a:t>
            </a:fld>
            <a:endParaRPr lang="tr-TR">
              <a:solidFill>
                <a:prstClr val="black">
                  <a:tint val="75000"/>
                </a:prstClr>
              </a:solidFill>
              <a:latin typeface="Calibri"/>
            </a:endParaRPr>
          </a:p>
        </p:txBody>
      </p:sp>
    </p:spTree>
    <p:extLst>
      <p:ext uri="{BB962C8B-B14F-4D97-AF65-F5344CB8AC3E}">
        <p14:creationId xmlns:p14="http://schemas.microsoft.com/office/powerpoint/2010/main" val="316951145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775520" y="476673"/>
            <a:ext cx="8435280" cy="5649491"/>
          </a:xfrm>
          <a:noFill/>
        </p:spPr>
        <p:txBody>
          <a:bodyPr/>
          <a:lstStyle/>
          <a:p>
            <a:r>
              <a:rPr lang="tr-TR" dirty="0"/>
              <a:t>Proforma fatura düzenlenmeden önce ürüne bağlı şartlar gözden geçirilerek, diğer şartlara son şeklin verilmesi, daha önceki görüşmelerde ifade edilen ve  problem olarak görülen konuların çözümlenmesi gerekli olup, daha sonra bu konulara açıklık getirecek şekilde hazırlanan proforma faturanın  onay almak üzere ithalatçıya gönderilmesi gerekmektedir.</a:t>
            </a:r>
          </a:p>
          <a:p>
            <a:endParaRPr lang="tr-TR" dirty="0"/>
          </a:p>
        </p:txBody>
      </p:sp>
      <p:sp>
        <p:nvSpPr>
          <p:cNvPr id="2" name="Veri Yer Tutucusu 1"/>
          <p:cNvSpPr>
            <a:spLocks noGrp="1"/>
          </p:cNvSpPr>
          <p:nvPr>
            <p:ph type="dt" sz="half" idx="10"/>
          </p:nvPr>
        </p:nvSpPr>
        <p:spPr/>
        <p:txBody>
          <a:bodyPr/>
          <a:lstStyle/>
          <a:p>
            <a:fld id="{08D764C6-479F-415D-8ACF-2A3A979075F7}" type="datetime1">
              <a:rPr lang="tr-TR">
                <a:solidFill>
                  <a:prstClr val="black">
                    <a:tint val="75000"/>
                  </a:prstClr>
                </a:solidFill>
                <a:latin typeface="Calibri"/>
              </a:rPr>
              <a:pPr/>
              <a:t>5.09.2024</a:t>
            </a:fld>
            <a:endParaRPr lang="tr-TR">
              <a:solidFill>
                <a:prstClr val="black">
                  <a:tint val="75000"/>
                </a:prstClr>
              </a:solidFill>
              <a:latin typeface="Calibri"/>
            </a:endParaRPr>
          </a:p>
        </p:txBody>
      </p:sp>
      <p:sp>
        <p:nvSpPr>
          <p:cNvPr id="4" name="Altbilgi Yer Tutucusu 3"/>
          <p:cNvSpPr>
            <a:spLocks noGrp="1"/>
          </p:cNvSpPr>
          <p:nvPr>
            <p:ph type="ftr" sz="quarter" idx="11"/>
          </p:nvPr>
        </p:nvSpPr>
        <p:spPr/>
        <p:txBody>
          <a:bodyPr/>
          <a:lstStyle/>
          <a:p>
            <a:r>
              <a:rPr lang="tr-TR">
                <a:solidFill>
                  <a:prstClr val="black">
                    <a:tint val="75000"/>
                  </a:prstClr>
                </a:solidFill>
                <a:latin typeface="Calibri"/>
              </a:rPr>
              <a:t>osenses@trabzon.edu.tr</a:t>
            </a:r>
          </a:p>
        </p:txBody>
      </p:sp>
      <p:sp>
        <p:nvSpPr>
          <p:cNvPr id="5" name="Slayt Numarası Yer Tutucusu 4"/>
          <p:cNvSpPr>
            <a:spLocks noGrp="1"/>
          </p:cNvSpPr>
          <p:nvPr>
            <p:ph type="sldNum" sz="quarter" idx="12"/>
          </p:nvPr>
        </p:nvSpPr>
        <p:spPr/>
        <p:txBody>
          <a:bodyPr/>
          <a:lstStyle/>
          <a:p>
            <a:fld id="{06E4CE98-99DB-4B92-BAC7-F160338C3892}" type="slidenum">
              <a:rPr lang="tr-TR">
                <a:solidFill>
                  <a:prstClr val="black">
                    <a:tint val="75000"/>
                  </a:prstClr>
                </a:solidFill>
                <a:latin typeface="Calibri"/>
              </a:rPr>
              <a:pPr/>
              <a:t>40</a:t>
            </a:fld>
            <a:endParaRPr lang="tr-TR">
              <a:solidFill>
                <a:prstClr val="black">
                  <a:tint val="75000"/>
                </a:prstClr>
              </a:solidFill>
              <a:latin typeface="Calibri"/>
            </a:endParaRPr>
          </a:p>
        </p:txBody>
      </p:sp>
    </p:spTree>
    <p:extLst>
      <p:ext uri="{BB962C8B-B14F-4D97-AF65-F5344CB8AC3E}">
        <p14:creationId xmlns:p14="http://schemas.microsoft.com/office/powerpoint/2010/main" val="37563617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703512" y="260648"/>
            <a:ext cx="8507288" cy="6264696"/>
          </a:xfrm>
        </p:spPr>
        <p:txBody>
          <a:bodyPr>
            <a:normAutofit/>
          </a:bodyPr>
          <a:lstStyle/>
          <a:p>
            <a:r>
              <a:rPr lang="tr-TR" dirty="0">
                <a:solidFill>
                  <a:srgbClr val="FF0000"/>
                </a:solidFill>
              </a:rPr>
              <a:t>Proforma faturanın </a:t>
            </a:r>
            <a:r>
              <a:rPr lang="tr-TR" dirty="0">
                <a:solidFill>
                  <a:srgbClr val="00B0F0"/>
                </a:solidFill>
              </a:rPr>
              <a:t>mali açıdan </a:t>
            </a:r>
            <a:r>
              <a:rPr lang="tr-TR" dirty="0"/>
              <a:t>ihracatçı firmaya </a:t>
            </a:r>
            <a:r>
              <a:rPr lang="tr-TR" dirty="0">
                <a:solidFill>
                  <a:srgbClr val="00B0F0"/>
                </a:solidFill>
              </a:rPr>
              <a:t>hiçbir yaptırımı  yoktur</a:t>
            </a:r>
            <a:r>
              <a:rPr lang="tr-TR" dirty="0"/>
              <a:t>. Sadece ihracatçı ve ithalatçı işletmeler arasında üzerinde anlaşılan konuları içeren , şekil olarak </a:t>
            </a:r>
            <a:r>
              <a:rPr lang="tr-TR" dirty="0">
                <a:solidFill>
                  <a:srgbClr val="FF0000"/>
                </a:solidFill>
              </a:rPr>
              <a:t>ticari faturaya benzeyen bir belgedir</a:t>
            </a:r>
            <a:r>
              <a:rPr lang="tr-TR" dirty="0"/>
              <a:t>. </a:t>
            </a:r>
          </a:p>
        </p:txBody>
      </p:sp>
      <p:sp>
        <p:nvSpPr>
          <p:cNvPr id="2" name="Veri Yer Tutucusu 1"/>
          <p:cNvSpPr>
            <a:spLocks noGrp="1"/>
          </p:cNvSpPr>
          <p:nvPr>
            <p:ph type="dt" sz="half" idx="10"/>
          </p:nvPr>
        </p:nvSpPr>
        <p:spPr/>
        <p:txBody>
          <a:bodyPr/>
          <a:lstStyle/>
          <a:p>
            <a:fld id="{66017D87-6390-4AFD-975E-9421576A9F7B}" type="datetime1">
              <a:rPr lang="tr-TR">
                <a:solidFill>
                  <a:prstClr val="black">
                    <a:tint val="75000"/>
                  </a:prstClr>
                </a:solidFill>
                <a:latin typeface="Calibri"/>
              </a:rPr>
              <a:pPr/>
              <a:t>5.09.2024</a:t>
            </a:fld>
            <a:endParaRPr lang="tr-TR">
              <a:solidFill>
                <a:prstClr val="black">
                  <a:tint val="75000"/>
                </a:prstClr>
              </a:solidFill>
              <a:latin typeface="Calibri"/>
            </a:endParaRPr>
          </a:p>
        </p:txBody>
      </p:sp>
      <p:sp>
        <p:nvSpPr>
          <p:cNvPr id="4" name="Altbilgi Yer Tutucusu 3"/>
          <p:cNvSpPr>
            <a:spLocks noGrp="1"/>
          </p:cNvSpPr>
          <p:nvPr>
            <p:ph type="ftr" sz="quarter" idx="11"/>
          </p:nvPr>
        </p:nvSpPr>
        <p:spPr/>
        <p:txBody>
          <a:bodyPr/>
          <a:lstStyle/>
          <a:p>
            <a:r>
              <a:rPr lang="tr-TR">
                <a:solidFill>
                  <a:prstClr val="black">
                    <a:tint val="75000"/>
                  </a:prstClr>
                </a:solidFill>
                <a:latin typeface="Calibri"/>
              </a:rPr>
              <a:t>osenses@trabzon.edu.tr</a:t>
            </a:r>
          </a:p>
        </p:txBody>
      </p:sp>
      <p:sp>
        <p:nvSpPr>
          <p:cNvPr id="5" name="Slayt Numarası Yer Tutucusu 4"/>
          <p:cNvSpPr>
            <a:spLocks noGrp="1"/>
          </p:cNvSpPr>
          <p:nvPr>
            <p:ph type="sldNum" sz="quarter" idx="12"/>
          </p:nvPr>
        </p:nvSpPr>
        <p:spPr/>
        <p:txBody>
          <a:bodyPr/>
          <a:lstStyle/>
          <a:p>
            <a:fld id="{06E4CE98-99DB-4B92-BAC7-F160338C3892}" type="slidenum">
              <a:rPr lang="tr-TR">
                <a:solidFill>
                  <a:prstClr val="black">
                    <a:tint val="75000"/>
                  </a:prstClr>
                </a:solidFill>
                <a:latin typeface="Calibri"/>
              </a:rPr>
              <a:pPr/>
              <a:t>41</a:t>
            </a:fld>
            <a:endParaRPr lang="tr-TR">
              <a:solidFill>
                <a:prstClr val="black">
                  <a:tint val="75000"/>
                </a:prstClr>
              </a:solidFill>
              <a:latin typeface="Calibri"/>
            </a:endParaRPr>
          </a:p>
        </p:txBody>
      </p:sp>
    </p:spTree>
    <p:extLst>
      <p:ext uri="{BB962C8B-B14F-4D97-AF65-F5344CB8AC3E}">
        <p14:creationId xmlns:p14="http://schemas.microsoft.com/office/powerpoint/2010/main" val="382734645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847528" y="404665"/>
            <a:ext cx="8363272" cy="5721499"/>
          </a:xfrm>
        </p:spPr>
        <p:txBody>
          <a:bodyPr/>
          <a:lstStyle/>
          <a:p>
            <a:r>
              <a:rPr lang="tr-TR" dirty="0"/>
              <a:t>Belgenin üzerinde « </a:t>
            </a:r>
            <a:r>
              <a:rPr lang="tr-TR" dirty="0">
                <a:solidFill>
                  <a:srgbClr val="FFC000"/>
                </a:solidFill>
              </a:rPr>
              <a:t>Proforma Fatura </a:t>
            </a:r>
            <a:r>
              <a:rPr lang="tr-TR" dirty="0"/>
              <a:t>« ibaresinin bulunması gerekli olup, ihracatçı tarafından daha önce basılmış matbu bir belge yoksa, firma kendi antetli kağıdına; ödeme şekli, teslim yeri ve zamanı, ürün fiyat ve miktarı, amir banka , firma unvanı, iletişim bilgileri ve diğer anlaşma şartlarını içerecek bilgileri  doldurarak bir proforma fatura çıkartabilir.</a:t>
            </a:r>
          </a:p>
          <a:p>
            <a:r>
              <a:rPr lang="tr-TR" dirty="0"/>
              <a:t>Ek:1:proforma fatura örneği</a:t>
            </a:r>
          </a:p>
          <a:p>
            <a:endParaRPr lang="tr-TR" dirty="0"/>
          </a:p>
        </p:txBody>
      </p:sp>
      <p:sp>
        <p:nvSpPr>
          <p:cNvPr id="2" name="Veri Yer Tutucusu 1"/>
          <p:cNvSpPr>
            <a:spLocks noGrp="1"/>
          </p:cNvSpPr>
          <p:nvPr>
            <p:ph type="dt" sz="half" idx="10"/>
          </p:nvPr>
        </p:nvSpPr>
        <p:spPr/>
        <p:txBody>
          <a:bodyPr/>
          <a:lstStyle/>
          <a:p>
            <a:fld id="{105381F0-B6B2-41A0-B39B-368ADD690ECB}" type="datetime1">
              <a:rPr lang="tr-TR">
                <a:solidFill>
                  <a:prstClr val="black">
                    <a:tint val="75000"/>
                  </a:prstClr>
                </a:solidFill>
                <a:latin typeface="Calibri"/>
              </a:rPr>
              <a:pPr/>
              <a:t>5.09.2024</a:t>
            </a:fld>
            <a:endParaRPr lang="tr-TR">
              <a:solidFill>
                <a:prstClr val="black">
                  <a:tint val="75000"/>
                </a:prstClr>
              </a:solidFill>
              <a:latin typeface="Calibri"/>
            </a:endParaRPr>
          </a:p>
        </p:txBody>
      </p:sp>
      <p:sp>
        <p:nvSpPr>
          <p:cNvPr id="4" name="Altbilgi Yer Tutucusu 3"/>
          <p:cNvSpPr>
            <a:spLocks noGrp="1"/>
          </p:cNvSpPr>
          <p:nvPr>
            <p:ph type="ftr" sz="quarter" idx="11"/>
          </p:nvPr>
        </p:nvSpPr>
        <p:spPr/>
        <p:txBody>
          <a:bodyPr/>
          <a:lstStyle/>
          <a:p>
            <a:r>
              <a:rPr lang="tr-TR">
                <a:solidFill>
                  <a:prstClr val="black">
                    <a:tint val="75000"/>
                  </a:prstClr>
                </a:solidFill>
                <a:latin typeface="Calibri"/>
              </a:rPr>
              <a:t>osenses@trabzon.edu.tr</a:t>
            </a:r>
          </a:p>
        </p:txBody>
      </p:sp>
      <p:sp>
        <p:nvSpPr>
          <p:cNvPr id="5" name="Slayt Numarası Yer Tutucusu 4"/>
          <p:cNvSpPr>
            <a:spLocks noGrp="1"/>
          </p:cNvSpPr>
          <p:nvPr>
            <p:ph type="sldNum" sz="quarter" idx="12"/>
          </p:nvPr>
        </p:nvSpPr>
        <p:spPr/>
        <p:txBody>
          <a:bodyPr/>
          <a:lstStyle/>
          <a:p>
            <a:fld id="{06E4CE98-99DB-4B92-BAC7-F160338C3892}" type="slidenum">
              <a:rPr lang="tr-TR">
                <a:solidFill>
                  <a:prstClr val="black">
                    <a:tint val="75000"/>
                  </a:prstClr>
                </a:solidFill>
                <a:latin typeface="Calibri"/>
              </a:rPr>
              <a:pPr/>
              <a:t>42</a:t>
            </a:fld>
            <a:endParaRPr lang="tr-TR">
              <a:solidFill>
                <a:prstClr val="black">
                  <a:tint val="75000"/>
                </a:prstClr>
              </a:solidFill>
              <a:latin typeface="Calibri"/>
            </a:endParaRPr>
          </a:p>
        </p:txBody>
      </p:sp>
    </p:spTree>
    <p:extLst>
      <p:ext uri="{BB962C8B-B14F-4D97-AF65-F5344CB8AC3E}">
        <p14:creationId xmlns:p14="http://schemas.microsoft.com/office/powerpoint/2010/main" val="117360115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775520" y="332657"/>
            <a:ext cx="8435280" cy="5793507"/>
          </a:xfrm>
        </p:spPr>
        <p:txBody>
          <a:bodyPr/>
          <a:lstStyle/>
          <a:p>
            <a:r>
              <a:rPr lang="tr-TR" dirty="0">
                <a:solidFill>
                  <a:srgbClr val="00B050"/>
                </a:solidFill>
              </a:rPr>
              <a:t>G. Anlaşmanın sağlanması:</a:t>
            </a:r>
          </a:p>
          <a:p>
            <a:pPr marL="0" indent="0">
              <a:buNone/>
            </a:pPr>
            <a:r>
              <a:rPr lang="tr-TR" dirty="0"/>
              <a:t>  İhracatçı ya da onun adına hareket eden kişi tarafından ithalatçıya sunulan ,ihracat şartlarına ilişkin son görüşmeler tamamlandıktan sonra ihracat işlemlerine ilişkin hazırlıkların başlamasıdır.</a:t>
            </a:r>
          </a:p>
        </p:txBody>
      </p:sp>
      <p:sp>
        <p:nvSpPr>
          <p:cNvPr id="2" name="Veri Yer Tutucusu 1"/>
          <p:cNvSpPr>
            <a:spLocks noGrp="1"/>
          </p:cNvSpPr>
          <p:nvPr>
            <p:ph type="dt" sz="half" idx="10"/>
          </p:nvPr>
        </p:nvSpPr>
        <p:spPr/>
        <p:txBody>
          <a:bodyPr/>
          <a:lstStyle/>
          <a:p>
            <a:fld id="{4DF32CAB-60DF-4930-8A47-F7C9A751AC21}" type="datetime1">
              <a:rPr lang="tr-TR">
                <a:solidFill>
                  <a:prstClr val="black">
                    <a:tint val="75000"/>
                  </a:prstClr>
                </a:solidFill>
                <a:latin typeface="Calibri"/>
              </a:rPr>
              <a:pPr/>
              <a:t>5.09.2024</a:t>
            </a:fld>
            <a:endParaRPr lang="tr-TR">
              <a:solidFill>
                <a:prstClr val="black">
                  <a:tint val="75000"/>
                </a:prstClr>
              </a:solidFill>
              <a:latin typeface="Calibri"/>
            </a:endParaRPr>
          </a:p>
        </p:txBody>
      </p:sp>
      <p:sp>
        <p:nvSpPr>
          <p:cNvPr id="4" name="Altbilgi Yer Tutucusu 3"/>
          <p:cNvSpPr>
            <a:spLocks noGrp="1"/>
          </p:cNvSpPr>
          <p:nvPr>
            <p:ph type="ftr" sz="quarter" idx="11"/>
          </p:nvPr>
        </p:nvSpPr>
        <p:spPr/>
        <p:txBody>
          <a:bodyPr/>
          <a:lstStyle/>
          <a:p>
            <a:r>
              <a:rPr lang="tr-TR">
                <a:solidFill>
                  <a:prstClr val="black">
                    <a:tint val="75000"/>
                  </a:prstClr>
                </a:solidFill>
                <a:latin typeface="Calibri"/>
              </a:rPr>
              <a:t>osenses@trabzon.edu.tr</a:t>
            </a:r>
          </a:p>
        </p:txBody>
      </p:sp>
      <p:sp>
        <p:nvSpPr>
          <p:cNvPr id="5" name="Slayt Numarası Yer Tutucusu 4"/>
          <p:cNvSpPr>
            <a:spLocks noGrp="1"/>
          </p:cNvSpPr>
          <p:nvPr>
            <p:ph type="sldNum" sz="quarter" idx="12"/>
          </p:nvPr>
        </p:nvSpPr>
        <p:spPr/>
        <p:txBody>
          <a:bodyPr/>
          <a:lstStyle/>
          <a:p>
            <a:fld id="{06E4CE98-99DB-4B92-BAC7-F160338C3892}" type="slidenum">
              <a:rPr lang="tr-TR">
                <a:solidFill>
                  <a:prstClr val="black">
                    <a:tint val="75000"/>
                  </a:prstClr>
                </a:solidFill>
                <a:latin typeface="Calibri"/>
              </a:rPr>
              <a:pPr/>
              <a:t>43</a:t>
            </a:fld>
            <a:endParaRPr lang="tr-TR">
              <a:solidFill>
                <a:prstClr val="black">
                  <a:tint val="75000"/>
                </a:prstClr>
              </a:solidFill>
              <a:latin typeface="Calibri"/>
            </a:endParaRPr>
          </a:p>
        </p:txBody>
      </p:sp>
    </p:spTree>
    <p:extLst>
      <p:ext uri="{BB962C8B-B14F-4D97-AF65-F5344CB8AC3E}">
        <p14:creationId xmlns:p14="http://schemas.microsoft.com/office/powerpoint/2010/main" val="233072153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703512" y="404665"/>
            <a:ext cx="8784976" cy="5721499"/>
          </a:xfrm>
        </p:spPr>
        <p:txBody>
          <a:bodyPr>
            <a:normAutofit/>
          </a:bodyPr>
          <a:lstStyle/>
          <a:p>
            <a:pPr marL="0" indent="0">
              <a:buNone/>
            </a:pPr>
            <a:r>
              <a:rPr lang="tr-TR" u="sng" spc="300">
                <a:solidFill>
                  <a:srgbClr val="00B050"/>
                </a:solidFill>
              </a:rPr>
              <a:t>H.Yazılı</a:t>
            </a:r>
            <a:r>
              <a:rPr lang="tr-TR" u="sng" spc="300" dirty="0">
                <a:solidFill>
                  <a:srgbClr val="00B050"/>
                </a:solidFill>
              </a:rPr>
              <a:t> Dış Satım Sözleşmesinin Hazırlanması ve Taraflarca İmzalanması</a:t>
            </a:r>
          </a:p>
          <a:p>
            <a:r>
              <a:rPr lang="tr-TR" dirty="0"/>
              <a:t>Tarafların ticari ilişkide karşılıklı isteklerinin yazılı hale getirilmesinin belki de en önemli faydası, hukuki yönü ile ortaya çıkmaktadır. Burada tarafların taahhütlerine ve anlaşma detaylarına ilişkin ispat sorunu çözümlenmiş, yükümlülüklerin sınırları çizilmiş olmaktadır.</a:t>
            </a:r>
          </a:p>
        </p:txBody>
      </p:sp>
      <p:sp>
        <p:nvSpPr>
          <p:cNvPr id="2" name="Veri Yer Tutucusu 1"/>
          <p:cNvSpPr>
            <a:spLocks noGrp="1"/>
          </p:cNvSpPr>
          <p:nvPr>
            <p:ph type="dt" sz="half" idx="10"/>
          </p:nvPr>
        </p:nvSpPr>
        <p:spPr/>
        <p:txBody>
          <a:bodyPr/>
          <a:lstStyle/>
          <a:p>
            <a:fld id="{42E9729F-3D62-4D89-89A1-C93979CE5DF1}" type="datetime1">
              <a:rPr lang="tr-TR">
                <a:solidFill>
                  <a:prstClr val="black">
                    <a:tint val="75000"/>
                  </a:prstClr>
                </a:solidFill>
                <a:latin typeface="Calibri"/>
              </a:rPr>
              <a:pPr/>
              <a:t>5.09.2024</a:t>
            </a:fld>
            <a:endParaRPr lang="tr-TR">
              <a:solidFill>
                <a:prstClr val="black">
                  <a:tint val="75000"/>
                </a:prstClr>
              </a:solidFill>
              <a:latin typeface="Calibri"/>
            </a:endParaRPr>
          </a:p>
        </p:txBody>
      </p:sp>
      <p:sp>
        <p:nvSpPr>
          <p:cNvPr id="4" name="Altbilgi Yer Tutucusu 3"/>
          <p:cNvSpPr>
            <a:spLocks noGrp="1"/>
          </p:cNvSpPr>
          <p:nvPr>
            <p:ph type="ftr" sz="quarter" idx="11"/>
          </p:nvPr>
        </p:nvSpPr>
        <p:spPr/>
        <p:txBody>
          <a:bodyPr/>
          <a:lstStyle/>
          <a:p>
            <a:r>
              <a:rPr lang="tr-TR">
                <a:solidFill>
                  <a:prstClr val="black">
                    <a:tint val="75000"/>
                  </a:prstClr>
                </a:solidFill>
                <a:latin typeface="Calibri"/>
              </a:rPr>
              <a:t>osenses@trabzon.edu.tr</a:t>
            </a:r>
          </a:p>
        </p:txBody>
      </p:sp>
      <p:sp>
        <p:nvSpPr>
          <p:cNvPr id="5" name="Slayt Numarası Yer Tutucusu 4"/>
          <p:cNvSpPr>
            <a:spLocks noGrp="1"/>
          </p:cNvSpPr>
          <p:nvPr>
            <p:ph type="sldNum" sz="quarter" idx="12"/>
          </p:nvPr>
        </p:nvSpPr>
        <p:spPr/>
        <p:txBody>
          <a:bodyPr/>
          <a:lstStyle/>
          <a:p>
            <a:fld id="{06E4CE98-99DB-4B92-BAC7-F160338C3892}" type="slidenum">
              <a:rPr lang="tr-TR">
                <a:solidFill>
                  <a:prstClr val="black">
                    <a:tint val="75000"/>
                  </a:prstClr>
                </a:solidFill>
                <a:latin typeface="Calibri"/>
              </a:rPr>
              <a:pPr/>
              <a:t>44</a:t>
            </a:fld>
            <a:endParaRPr lang="tr-TR">
              <a:solidFill>
                <a:prstClr val="black">
                  <a:tint val="75000"/>
                </a:prstClr>
              </a:solidFill>
              <a:latin typeface="Calibri"/>
            </a:endParaRPr>
          </a:p>
        </p:txBody>
      </p:sp>
    </p:spTree>
    <p:extLst>
      <p:ext uri="{BB962C8B-B14F-4D97-AF65-F5344CB8AC3E}">
        <p14:creationId xmlns:p14="http://schemas.microsoft.com/office/powerpoint/2010/main" val="236516583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981200" y="274638"/>
            <a:ext cx="8229600" cy="1570186"/>
          </a:xfrm>
          <a:solidFill>
            <a:schemeClr val="accent1">
              <a:lumMod val="20000"/>
              <a:lumOff val="80000"/>
            </a:schemeClr>
          </a:solidFill>
        </p:spPr>
        <p:txBody>
          <a:bodyPr>
            <a:normAutofit fontScale="90000"/>
          </a:bodyPr>
          <a:lstStyle/>
          <a:p>
            <a:r>
              <a:rPr lang="tr-TR" dirty="0">
                <a:solidFill>
                  <a:srgbClr val="FF0000"/>
                </a:solidFill>
              </a:rPr>
              <a:t>II.AŞAMA:</a:t>
            </a:r>
            <a:br>
              <a:rPr lang="tr-TR" dirty="0">
                <a:solidFill>
                  <a:srgbClr val="FF0000"/>
                </a:solidFill>
              </a:rPr>
            </a:br>
            <a:r>
              <a:rPr lang="tr-TR" dirty="0">
                <a:solidFill>
                  <a:srgbClr val="00B050"/>
                </a:solidFill>
              </a:rPr>
              <a:t>FİİLİ İHRACAT SÜRECİ</a:t>
            </a:r>
            <a:r>
              <a:rPr lang="tr-TR" dirty="0"/>
              <a:t> </a:t>
            </a:r>
            <a:br>
              <a:rPr lang="tr-TR" dirty="0"/>
            </a:br>
            <a:r>
              <a:rPr lang="tr-TR" sz="1800" dirty="0"/>
              <a:t>(</a:t>
            </a:r>
            <a:r>
              <a:rPr lang="tr-TR" sz="2700" dirty="0"/>
              <a:t>I. </a:t>
            </a:r>
            <a:r>
              <a:rPr lang="tr-TR" sz="2700" dirty="0" err="1"/>
              <a:t>aşamaİHRACAT</a:t>
            </a:r>
            <a:r>
              <a:rPr lang="tr-TR" sz="2700" dirty="0"/>
              <a:t> ÖNCESİ HAZIRLIK SÜRECİ</a:t>
            </a:r>
            <a:r>
              <a:rPr lang="tr-TR" sz="1800" dirty="0"/>
              <a:t>)</a:t>
            </a:r>
            <a:endParaRPr lang="tr-TR" sz="1800" dirty="0">
              <a:solidFill>
                <a:srgbClr val="00B050"/>
              </a:solidFill>
            </a:endParaRPr>
          </a:p>
        </p:txBody>
      </p:sp>
      <p:sp>
        <p:nvSpPr>
          <p:cNvPr id="3" name="İçerik Yer Tutucusu 2"/>
          <p:cNvSpPr>
            <a:spLocks noGrp="1"/>
          </p:cNvSpPr>
          <p:nvPr>
            <p:ph idx="1"/>
          </p:nvPr>
        </p:nvSpPr>
        <p:spPr>
          <a:xfrm>
            <a:off x="1703512" y="1916833"/>
            <a:ext cx="8784976" cy="4804643"/>
          </a:xfrm>
        </p:spPr>
        <p:txBody>
          <a:bodyPr/>
          <a:lstStyle/>
          <a:p>
            <a:r>
              <a:rPr lang="tr-TR" dirty="0"/>
              <a:t>Önce özet:</a:t>
            </a:r>
          </a:p>
        </p:txBody>
      </p:sp>
      <p:sp>
        <p:nvSpPr>
          <p:cNvPr id="4" name="Veri Yer Tutucusu 3"/>
          <p:cNvSpPr>
            <a:spLocks noGrp="1"/>
          </p:cNvSpPr>
          <p:nvPr>
            <p:ph type="dt" sz="half" idx="10"/>
          </p:nvPr>
        </p:nvSpPr>
        <p:spPr/>
        <p:txBody>
          <a:bodyPr/>
          <a:lstStyle/>
          <a:p>
            <a:fld id="{CB19CEAA-8DFE-43BC-9CA9-8BE0E4AFE191}" type="datetime1">
              <a:rPr lang="tr-TR">
                <a:solidFill>
                  <a:prstClr val="black">
                    <a:tint val="75000"/>
                  </a:prstClr>
                </a:solidFill>
                <a:latin typeface="Calibri"/>
              </a:rPr>
              <a:pPr/>
              <a:t>5.09.2024</a:t>
            </a:fld>
            <a:endParaRPr lang="tr-TR">
              <a:solidFill>
                <a:prstClr val="black">
                  <a:tint val="75000"/>
                </a:prstClr>
              </a:solidFill>
              <a:latin typeface="Calibri"/>
            </a:endParaRPr>
          </a:p>
        </p:txBody>
      </p:sp>
      <p:sp>
        <p:nvSpPr>
          <p:cNvPr id="5" name="Altbilgi Yer Tutucusu 4"/>
          <p:cNvSpPr>
            <a:spLocks noGrp="1"/>
          </p:cNvSpPr>
          <p:nvPr>
            <p:ph type="ftr" sz="quarter" idx="11"/>
          </p:nvPr>
        </p:nvSpPr>
        <p:spPr/>
        <p:txBody>
          <a:bodyPr/>
          <a:lstStyle/>
          <a:p>
            <a:r>
              <a:rPr lang="tr-TR">
                <a:solidFill>
                  <a:prstClr val="black">
                    <a:tint val="75000"/>
                  </a:prstClr>
                </a:solidFill>
                <a:latin typeface="Calibri"/>
              </a:rPr>
              <a:t>osenses@trabzon.edu.tr</a:t>
            </a:r>
          </a:p>
        </p:txBody>
      </p:sp>
      <p:sp>
        <p:nvSpPr>
          <p:cNvPr id="6" name="Slayt Numarası Yer Tutucusu 5"/>
          <p:cNvSpPr>
            <a:spLocks noGrp="1"/>
          </p:cNvSpPr>
          <p:nvPr>
            <p:ph type="sldNum" sz="quarter" idx="12"/>
          </p:nvPr>
        </p:nvSpPr>
        <p:spPr/>
        <p:txBody>
          <a:bodyPr/>
          <a:lstStyle/>
          <a:p>
            <a:fld id="{06E4CE98-99DB-4B92-BAC7-F160338C3892}" type="slidenum">
              <a:rPr lang="tr-TR">
                <a:solidFill>
                  <a:prstClr val="black">
                    <a:tint val="75000"/>
                  </a:prstClr>
                </a:solidFill>
                <a:latin typeface="Calibri"/>
              </a:rPr>
              <a:pPr/>
              <a:t>45</a:t>
            </a:fld>
            <a:endParaRPr lang="tr-TR">
              <a:solidFill>
                <a:prstClr val="black">
                  <a:tint val="75000"/>
                </a:prstClr>
              </a:solidFill>
              <a:latin typeface="Calibri"/>
            </a:endParaRPr>
          </a:p>
        </p:txBody>
      </p:sp>
    </p:spTree>
    <p:extLst>
      <p:ext uri="{BB962C8B-B14F-4D97-AF65-F5344CB8AC3E}">
        <p14:creationId xmlns:p14="http://schemas.microsoft.com/office/powerpoint/2010/main" val="121175943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703512" y="1916833"/>
            <a:ext cx="8784976" cy="4804643"/>
          </a:xfrm>
        </p:spPr>
        <p:txBody>
          <a:bodyPr/>
          <a:lstStyle/>
          <a:p>
            <a:r>
              <a:rPr lang="tr-TR" b="1" dirty="0">
                <a:solidFill>
                  <a:srgbClr val="FF0000"/>
                </a:solidFill>
              </a:rPr>
              <a:t>1</a:t>
            </a:r>
            <a:r>
              <a:rPr lang="tr-TR" dirty="0">
                <a:solidFill>
                  <a:srgbClr val="FF0000"/>
                </a:solidFill>
              </a:rPr>
              <a:t>. </a:t>
            </a:r>
            <a:r>
              <a:rPr lang="tr-TR" sz="2800" dirty="0">
                <a:solidFill>
                  <a:srgbClr val="0070C0"/>
                </a:solidFill>
                <a:latin typeface="Algerian" panose="04020705040A02060702" pitchFamily="82" charset="0"/>
              </a:rPr>
              <a:t>İlk önce taslak çeki listesi hazırlanır</a:t>
            </a:r>
            <a:r>
              <a:rPr lang="tr-TR" dirty="0"/>
              <a:t>.</a:t>
            </a:r>
          </a:p>
          <a:p>
            <a:r>
              <a:rPr lang="tr-TR" dirty="0"/>
              <a:t> Yükleme planı yapılır. Çeki listesi ambara verilir. İmzalı 1 nüshası alınır.</a:t>
            </a:r>
          </a:p>
          <a:p>
            <a:r>
              <a:rPr lang="tr-TR" dirty="0"/>
              <a:t>Konteyner firması aranır.</a:t>
            </a:r>
          </a:p>
          <a:p>
            <a:r>
              <a:rPr lang="tr-TR" dirty="0"/>
              <a:t>Fiyat konusunda müşteri ile pazarlık yapılır.</a:t>
            </a:r>
          </a:p>
          <a:p>
            <a:r>
              <a:rPr lang="tr-TR" dirty="0"/>
              <a:t>-</a:t>
            </a:r>
            <a:r>
              <a:rPr lang="tr-TR" dirty="0" err="1"/>
              <a:t>Thc</a:t>
            </a:r>
            <a:r>
              <a:rPr lang="tr-TR" dirty="0"/>
              <a:t> liman masrafları</a:t>
            </a:r>
          </a:p>
          <a:p>
            <a:r>
              <a:rPr lang="tr-TR" dirty="0"/>
              <a:t>-FREE IN (gemiye yükleme)</a:t>
            </a:r>
          </a:p>
        </p:txBody>
      </p:sp>
      <p:sp>
        <p:nvSpPr>
          <p:cNvPr id="4" name="Veri Yer Tutucusu 3"/>
          <p:cNvSpPr>
            <a:spLocks noGrp="1"/>
          </p:cNvSpPr>
          <p:nvPr>
            <p:ph type="dt" sz="half" idx="10"/>
          </p:nvPr>
        </p:nvSpPr>
        <p:spPr/>
        <p:txBody>
          <a:bodyPr/>
          <a:lstStyle/>
          <a:p>
            <a:fld id="{CB19CEAA-8DFE-43BC-9CA9-8BE0E4AFE191}" type="datetime1">
              <a:rPr lang="tr-TR">
                <a:solidFill>
                  <a:prstClr val="black">
                    <a:tint val="75000"/>
                  </a:prstClr>
                </a:solidFill>
                <a:latin typeface="Calibri"/>
              </a:rPr>
              <a:pPr/>
              <a:t>5.09.2024</a:t>
            </a:fld>
            <a:endParaRPr lang="tr-TR">
              <a:solidFill>
                <a:prstClr val="black">
                  <a:tint val="75000"/>
                </a:prstClr>
              </a:solidFill>
              <a:latin typeface="Calibri"/>
            </a:endParaRPr>
          </a:p>
        </p:txBody>
      </p:sp>
      <p:sp>
        <p:nvSpPr>
          <p:cNvPr id="5" name="Altbilgi Yer Tutucusu 4"/>
          <p:cNvSpPr>
            <a:spLocks noGrp="1"/>
          </p:cNvSpPr>
          <p:nvPr>
            <p:ph type="ftr" sz="quarter" idx="11"/>
          </p:nvPr>
        </p:nvSpPr>
        <p:spPr/>
        <p:txBody>
          <a:bodyPr/>
          <a:lstStyle/>
          <a:p>
            <a:r>
              <a:rPr lang="tr-TR">
                <a:solidFill>
                  <a:prstClr val="black">
                    <a:tint val="75000"/>
                  </a:prstClr>
                </a:solidFill>
                <a:latin typeface="Calibri"/>
              </a:rPr>
              <a:t>osenses@trabzon.edu.tr</a:t>
            </a:r>
          </a:p>
        </p:txBody>
      </p:sp>
      <p:sp>
        <p:nvSpPr>
          <p:cNvPr id="6" name="Slayt Numarası Yer Tutucusu 5"/>
          <p:cNvSpPr>
            <a:spLocks noGrp="1"/>
          </p:cNvSpPr>
          <p:nvPr>
            <p:ph type="sldNum" sz="quarter" idx="12"/>
          </p:nvPr>
        </p:nvSpPr>
        <p:spPr/>
        <p:txBody>
          <a:bodyPr/>
          <a:lstStyle/>
          <a:p>
            <a:fld id="{06E4CE98-99DB-4B92-BAC7-F160338C3892}" type="slidenum">
              <a:rPr lang="tr-TR">
                <a:solidFill>
                  <a:prstClr val="black">
                    <a:tint val="75000"/>
                  </a:prstClr>
                </a:solidFill>
                <a:latin typeface="Calibri"/>
              </a:rPr>
              <a:pPr/>
              <a:t>46</a:t>
            </a:fld>
            <a:endParaRPr lang="tr-TR">
              <a:solidFill>
                <a:prstClr val="black">
                  <a:tint val="75000"/>
                </a:prstClr>
              </a:solidFill>
              <a:latin typeface="Calibri"/>
            </a:endParaRPr>
          </a:p>
        </p:txBody>
      </p:sp>
    </p:spTree>
    <p:extLst>
      <p:ext uri="{BB962C8B-B14F-4D97-AF65-F5344CB8AC3E}">
        <p14:creationId xmlns:p14="http://schemas.microsoft.com/office/powerpoint/2010/main" val="269394871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Çeki listesi</a:t>
            </a:r>
          </a:p>
        </p:txBody>
      </p:sp>
      <p:sp>
        <p:nvSpPr>
          <p:cNvPr id="4" name="Veri Yer Tutucusu 3"/>
          <p:cNvSpPr>
            <a:spLocks noGrp="1"/>
          </p:cNvSpPr>
          <p:nvPr>
            <p:ph type="dt" sz="half" idx="10"/>
          </p:nvPr>
        </p:nvSpPr>
        <p:spPr/>
        <p:txBody>
          <a:bodyPr/>
          <a:lstStyle/>
          <a:p>
            <a:fld id="{DA13134A-50D8-4B63-B3AC-CB061073FD63}" type="datetime1">
              <a:rPr lang="tr-TR">
                <a:solidFill>
                  <a:prstClr val="black">
                    <a:tint val="75000"/>
                  </a:prstClr>
                </a:solidFill>
                <a:latin typeface="Calibri"/>
              </a:rPr>
              <a:pPr/>
              <a:t>5.09.2024</a:t>
            </a:fld>
            <a:endParaRPr lang="tr-TR">
              <a:solidFill>
                <a:prstClr val="black">
                  <a:tint val="75000"/>
                </a:prstClr>
              </a:solidFill>
              <a:latin typeface="Calibri"/>
            </a:endParaRPr>
          </a:p>
        </p:txBody>
      </p:sp>
      <p:sp>
        <p:nvSpPr>
          <p:cNvPr id="5" name="Altbilgi Yer Tutucusu 4"/>
          <p:cNvSpPr>
            <a:spLocks noGrp="1"/>
          </p:cNvSpPr>
          <p:nvPr>
            <p:ph type="ftr" sz="quarter" idx="11"/>
          </p:nvPr>
        </p:nvSpPr>
        <p:spPr/>
        <p:txBody>
          <a:bodyPr/>
          <a:lstStyle/>
          <a:p>
            <a:r>
              <a:rPr lang="tr-TR">
                <a:solidFill>
                  <a:prstClr val="black">
                    <a:tint val="75000"/>
                  </a:prstClr>
                </a:solidFill>
                <a:latin typeface="Calibri"/>
              </a:rPr>
              <a:t>osenses@trabzon.edu.tr</a:t>
            </a:r>
          </a:p>
        </p:txBody>
      </p:sp>
      <p:sp>
        <p:nvSpPr>
          <p:cNvPr id="6" name="Slayt Numarası Yer Tutucusu 5"/>
          <p:cNvSpPr>
            <a:spLocks noGrp="1"/>
          </p:cNvSpPr>
          <p:nvPr>
            <p:ph type="sldNum" sz="quarter" idx="12"/>
          </p:nvPr>
        </p:nvSpPr>
        <p:spPr/>
        <p:txBody>
          <a:bodyPr/>
          <a:lstStyle/>
          <a:p>
            <a:fld id="{06E4CE98-99DB-4B92-BAC7-F160338C3892}" type="slidenum">
              <a:rPr lang="tr-TR">
                <a:solidFill>
                  <a:prstClr val="black">
                    <a:tint val="75000"/>
                  </a:prstClr>
                </a:solidFill>
                <a:latin typeface="Calibri"/>
              </a:rPr>
              <a:pPr/>
              <a:t>47</a:t>
            </a:fld>
            <a:endParaRPr lang="tr-TR">
              <a:solidFill>
                <a:prstClr val="black">
                  <a:tint val="75000"/>
                </a:prstClr>
              </a:solidFill>
              <a:latin typeface="Calibri"/>
            </a:endParaRPr>
          </a:p>
        </p:txBody>
      </p:sp>
      <p:pic>
        <p:nvPicPr>
          <p:cNvPr id="1026" name="Picture 2" descr="Ã§eki listesi ile ilgili gÃ¶rsel sonucu"/>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35560" y="404664"/>
            <a:ext cx="7632848" cy="61206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430043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775520" y="260649"/>
            <a:ext cx="8435280" cy="5865515"/>
          </a:xfrm>
        </p:spPr>
        <p:txBody>
          <a:bodyPr/>
          <a:lstStyle/>
          <a:p>
            <a:r>
              <a:rPr lang="tr-TR" b="1" dirty="0" err="1">
                <a:solidFill>
                  <a:srgbClr val="FF0000"/>
                </a:solidFill>
              </a:rPr>
              <a:t>Cut</a:t>
            </a:r>
            <a:r>
              <a:rPr lang="tr-TR" b="1" dirty="0">
                <a:solidFill>
                  <a:srgbClr val="FF0000"/>
                </a:solidFill>
              </a:rPr>
              <a:t> </a:t>
            </a:r>
            <a:r>
              <a:rPr lang="tr-TR" b="1" dirty="0" err="1">
                <a:solidFill>
                  <a:srgbClr val="FF0000"/>
                </a:solidFill>
              </a:rPr>
              <a:t>off</a:t>
            </a:r>
            <a:r>
              <a:rPr lang="tr-TR" b="1" dirty="0">
                <a:solidFill>
                  <a:srgbClr val="FF0000"/>
                </a:solidFill>
              </a:rPr>
              <a:t> süresi </a:t>
            </a:r>
            <a:r>
              <a:rPr lang="tr-TR" dirty="0"/>
              <a:t> alınır. son tarih ve saat.</a:t>
            </a:r>
          </a:p>
          <a:p>
            <a:r>
              <a:rPr lang="tr-TR" dirty="0"/>
              <a:t>-ambardan liste gelir (hepsi yüklendi diye)</a:t>
            </a:r>
          </a:p>
          <a:p>
            <a:endParaRPr lang="tr-TR" dirty="0"/>
          </a:p>
          <a:p>
            <a:pPr lvl="0"/>
            <a:r>
              <a:rPr lang="tr-TR" dirty="0" err="1">
                <a:solidFill>
                  <a:prstClr val="black"/>
                </a:solidFill>
              </a:rPr>
              <a:t>Cut-off</a:t>
            </a:r>
            <a:r>
              <a:rPr lang="tr-TR" dirty="0">
                <a:solidFill>
                  <a:prstClr val="black"/>
                </a:solidFill>
              </a:rPr>
              <a:t>, </a:t>
            </a:r>
            <a:r>
              <a:rPr lang="tr-TR" dirty="0" err="1">
                <a:solidFill>
                  <a:prstClr val="black"/>
                </a:solidFill>
              </a:rPr>
              <a:t>İngilizce'de</a:t>
            </a:r>
            <a:r>
              <a:rPr lang="tr-TR" dirty="0">
                <a:solidFill>
                  <a:prstClr val="black"/>
                </a:solidFill>
              </a:rPr>
              <a:t> farklı alanlarda kullanılan bir kelime olmakla beraber, uluslararası taşımacılıkta, her hangi bir işleme izin verilen son süreyi belirtmek amacıyla kullanılmaktadır.</a:t>
            </a:r>
          </a:p>
          <a:p>
            <a:endParaRPr lang="tr-TR" dirty="0"/>
          </a:p>
        </p:txBody>
      </p:sp>
      <p:sp>
        <p:nvSpPr>
          <p:cNvPr id="4" name="Veri Yer Tutucusu 3"/>
          <p:cNvSpPr>
            <a:spLocks noGrp="1"/>
          </p:cNvSpPr>
          <p:nvPr>
            <p:ph type="dt" sz="half" idx="10"/>
          </p:nvPr>
        </p:nvSpPr>
        <p:spPr/>
        <p:txBody>
          <a:bodyPr/>
          <a:lstStyle/>
          <a:p>
            <a:fld id="{E3D923A6-2D7B-4FD9-A80B-3E45EDBD04E0}" type="datetime1">
              <a:rPr lang="tr-TR">
                <a:solidFill>
                  <a:prstClr val="black">
                    <a:tint val="75000"/>
                  </a:prstClr>
                </a:solidFill>
                <a:latin typeface="Calibri"/>
              </a:rPr>
              <a:pPr/>
              <a:t>5.09.2024</a:t>
            </a:fld>
            <a:endParaRPr lang="tr-TR">
              <a:solidFill>
                <a:prstClr val="black">
                  <a:tint val="75000"/>
                </a:prstClr>
              </a:solidFill>
              <a:latin typeface="Calibri"/>
            </a:endParaRPr>
          </a:p>
        </p:txBody>
      </p:sp>
      <p:sp>
        <p:nvSpPr>
          <p:cNvPr id="5" name="Altbilgi Yer Tutucusu 4"/>
          <p:cNvSpPr>
            <a:spLocks noGrp="1"/>
          </p:cNvSpPr>
          <p:nvPr>
            <p:ph type="ftr" sz="quarter" idx="11"/>
          </p:nvPr>
        </p:nvSpPr>
        <p:spPr/>
        <p:txBody>
          <a:bodyPr/>
          <a:lstStyle/>
          <a:p>
            <a:r>
              <a:rPr lang="tr-TR">
                <a:solidFill>
                  <a:prstClr val="black">
                    <a:tint val="75000"/>
                  </a:prstClr>
                </a:solidFill>
                <a:latin typeface="Calibri"/>
              </a:rPr>
              <a:t>osenses@trabzon.edu.tr</a:t>
            </a:r>
          </a:p>
        </p:txBody>
      </p:sp>
      <p:sp>
        <p:nvSpPr>
          <p:cNvPr id="6" name="Slayt Numarası Yer Tutucusu 5"/>
          <p:cNvSpPr>
            <a:spLocks noGrp="1"/>
          </p:cNvSpPr>
          <p:nvPr>
            <p:ph type="sldNum" sz="quarter" idx="12"/>
          </p:nvPr>
        </p:nvSpPr>
        <p:spPr/>
        <p:txBody>
          <a:bodyPr/>
          <a:lstStyle/>
          <a:p>
            <a:fld id="{06E4CE98-99DB-4B92-BAC7-F160338C3892}" type="slidenum">
              <a:rPr lang="tr-TR">
                <a:solidFill>
                  <a:prstClr val="black">
                    <a:tint val="75000"/>
                  </a:prstClr>
                </a:solidFill>
                <a:latin typeface="Calibri"/>
              </a:rPr>
              <a:pPr/>
              <a:t>48</a:t>
            </a:fld>
            <a:endParaRPr lang="tr-TR">
              <a:solidFill>
                <a:prstClr val="black">
                  <a:tint val="75000"/>
                </a:prstClr>
              </a:solidFill>
              <a:latin typeface="Calibri"/>
            </a:endParaRPr>
          </a:p>
        </p:txBody>
      </p:sp>
    </p:spTree>
    <p:extLst>
      <p:ext uri="{BB962C8B-B14F-4D97-AF65-F5344CB8AC3E}">
        <p14:creationId xmlns:p14="http://schemas.microsoft.com/office/powerpoint/2010/main" val="406023300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b="1" dirty="0" err="1"/>
              <a:t>Cut-off</a:t>
            </a:r>
            <a:r>
              <a:rPr lang="tr-TR" b="1" dirty="0"/>
              <a:t> Nedir?</a:t>
            </a:r>
            <a:br>
              <a:rPr lang="tr-TR" b="1" dirty="0"/>
            </a:br>
            <a:r>
              <a:rPr lang="tr-TR" sz="1300" b="1" dirty="0"/>
              <a:t>https://www.disticaret.biz.tr/2016/06/cut-off-nedir.html</a:t>
            </a:r>
            <a:br>
              <a:rPr lang="tr-TR" b="1" dirty="0"/>
            </a:br>
            <a:endParaRPr lang="tr-TR" dirty="0"/>
          </a:p>
        </p:txBody>
      </p:sp>
      <p:sp>
        <p:nvSpPr>
          <p:cNvPr id="3" name="İçerik Yer Tutucusu 2"/>
          <p:cNvSpPr>
            <a:spLocks noGrp="1"/>
          </p:cNvSpPr>
          <p:nvPr>
            <p:ph idx="1"/>
          </p:nvPr>
        </p:nvSpPr>
        <p:spPr/>
        <p:txBody>
          <a:bodyPr>
            <a:normAutofit/>
          </a:bodyPr>
          <a:lstStyle/>
          <a:p>
            <a:r>
              <a:rPr lang="tr-TR" dirty="0" err="1"/>
              <a:t>Cut-off</a:t>
            </a:r>
            <a:r>
              <a:rPr lang="tr-TR" dirty="0"/>
              <a:t>, </a:t>
            </a:r>
            <a:r>
              <a:rPr lang="tr-TR" dirty="0" err="1"/>
              <a:t>İngilizce'de</a:t>
            </a:r>
            <a:r>
              <a:rPr lang="tr-TR" dirty="0"/>
              <a:t> farklı alanlarda kullanılan bir kelime olmakla beraber, uluslararası taşımacılıkta, her hangi bir işleme izin verilen son süreyi belirtmek amacıyla kullanılmaktadır.</a:t>
            </a:r>
          </a:p>
          <a:p>
            <a:r>
              <a:rPr lang="tr-TR" dirty="0" err="1"/>
              <a:t>Cut-off</a:t>
            </a:r>
            <a:r>
              <a:rPr lang="tr-TR" dirty="0"/>
              <a:t> tarihleri genellikle, konteyner gemi programları içerisinde yer alan bilgilerden olup, kullanım yerlerine göre aşağıdaki anlamlara gelmektedir:</a:t>
            </a:r>
          </a:p>
          <a:p>
            <a:endParaRPr lang="tr-TR" dirty="0"/>
          </a:p>
        </p:txBody>
      </p:sp>
      <p:sp>
        <p:nvSpPr>
          <p:cNvPr id="4" name="Veri Yer Tutucusu 3"/>
          <p:cNvSpPr>
            <a:spLocks noGrp="1"/>
          </p:cNvSpPr>
          <p:nvPr>
            <p:ph type="dt" sz="half" idx="10"/>
          </p:nvPr>
        </p:nvSpPr>
        <p:spPr/>
        <p:txBody>
          <a:bodyPr/>
          <a:lstStyle/>
          <a:p>
            <a:fld id="{90C32B47-984A-48E0-89D0-0BEB6189D7F1}" type="datetime1">
              <a:rPr lang="tr-TR">
                <a:solidFill>
                  <a:prstClr val="black">
                    <a:tint val="75000"/>
                  </a:prstClr>
                </a:solidFill>
                <a:latin typeface="Calibri"/>
              </a:rPr>
              <a:pPr/>
              <a:t>5.09.2024</a:t>
            </a:fld>
            <a:endParaRPr lang="tr-TR">
              <a:solidFill>
                <a:prstClr val="black">
                  <a:tint val="75000"/>
                </a:prstClr>
              </a:solidFill>
              <a:latin typeface="Calibri"/>
            </a:endParaRPr>
          </a:p>
        </p:txBody>
      </p:sp>
      <p:sp>
        <p:nvSpPr>
          <p:cNvPr id="5" name="Altbilgi Yer Tutucusu 4"/>
          <p:cNvSpPr>
            <a:spLocks noGrp="1"/>
          </p:cNvSpPr>
          <p:nvPr>
            <p:ph type="ftr" sz="quarter" idx="11"/>
          </p:nvPr>
        </p:nvSpPr>
        <p:spPr/>
        <p:txBody>
          <a:bodyPr/>
          <a:lstStyle/>
          <a:p>
            <a:r>
              <a:rPr lang="tr-TR">
                <a:solidFill>
                  <a:prstClr val="black">
                    <a:tint val="75000"/>
                  </a:prstClr>
                </a:solidFill>
                <a:latin typeface="Calibri"/>
              </a:rPr>
              <a:t>osenses@trabzon.edu.tr</a:t>
            </a:r>
          </a:p>
        </p:txBody>
      </p:sp>
      <p:sp>
        <p:nvSpPr>
          <p:cNvPr id="6" name="Slayt Numarası Yer Tutucusu 5"/>
          <p:cNvSpPr>
            <a:spLocks noGrp="1"/>
          </p:cNvSpPr>
          <p:nvPr>
            <p:ph type="sldNum" sz="quarter" idx="12"/>
          </p:nvPr>
        </p:nvSpPr>
        <p:spPr/>
        <p:txBody>
          <a:bodyPr/>
          <a:lstStyle/>
          <a:p>
            <a:fld id="{06E4CE98-99DB-4B92-BAC7-F160338C3892}" type="slidenum">
              <a:rPr lang="tr-TR">
                <a:solidFill>
                  <a:prstClr val="black">
                    <a:tint val="75000"/>
                  </a:prstClr>
                </a:solidFill>
                <a:latin typeface="Calibri"/>
              </a:rPr>
              <a:pPr/>
              <a:t>49</a:t>
            </a:fld>
            <a:endParaRPr lang="tr-TR">
              <a:solidFill>
                <a:prstClr val="black">
                  <a:tint val="75000"/>
                </a:prstClr>
              </a:solidFill>
              <a:latin typeface="Calibri"/>
            </a:endParaRPr>
          </a:p>
        </p:txBody>
      </p:sp>
    </p:spTree>
    <p:extLst>
      <p:ext uri="{BB962C8B-B14F-4D97-AF65-F5344CB8AC3E}">
        <p14:creationId xmlns:p14="http://schemas.microsoft.com/office/powerpoint/2010/main" val="15491193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a:bodyPr>
          <a:lstStyle/>
          <a:p>
            <a:r>
              <a:rPr lang="tr-TR" b="1" dirty="0">
                <a:solidFill>
                  <a:srgbClr val="00B050"/>
                </a:solidFill>
              </a:rPr>
              <a:t>WTO:</a:t>
            </a:r>
            <a:r>
              <a:rPr lang="tr-TR" dirty="0"/>
              <a:t> Türkiye’nin dünya ihracatındaki payı yüzde 0.4</a:t>
            </a:r>
          </a:p>
          <a:p>
            <a:r>
              <a:rPr lang="tr-TR" dirty="0" err="1"/>
              <a:t>DünyaTicaret</a:t>
            </a:r>
            <a:r>
              <a:rPr lang="tr-TR" dirty="0"/>
              <a:t> Örgütü’nün yayınladığı raporda Türkiye’nin dünya mal ticaretindeki payı ihracatta yüzde 0.4 ithalatta yüzde 0,8 olarak belirtildi. Rapora göre, küresel düzeyde, mal bazında, geçen yıl 6 katrilyon 358 trilyon dolar ihracat yapıldı. </a:t>
            </a:r>
          </a:p>
          <a:p>
            <a:r>
              <a:rPr lang="tr-TR" sz="1800" dirty="0"/>
              <a:t>http://arsiv.ntv.com.tr/news/84585.asp</a:t>
            </a:r>
          </a:p>
          <a:p>
            <a:endParaRPr lang="tr-TR" sz="1800" dirty="0"/>
          </a:p>
          <a:p>
            <a:endParaRPr lang="tr-TR" dirty="0"/>
          </a:p>
        </p:txBody>
      </p:sp>
      <p:sp>
        <p:nvSpPr>
          <p:cNvPr id="2" name="Veri Yer Tutucusu 1"/>
          <p:cNvSpPr>
            <a:spLocks noGrp="1"/>
          </p:cNvSpPr>
          <p:nvPr>
            <p:ph type="dt" sz="half" idx="10"/>
          </p:nvPr>
        </p:nvSpPr>
        <p:spPr/>
        <p:txBody>
          <a:bodyPr/>
          <a:lstStyle/>
          <a:p>
            <a:fld id="{F596A13D-6062-406D-9886-A5A58FCC83E9}" type="datetime1">
              <a:rPr lang="tr-TR">
                <a:solidFill>
                  <a:prstClr val="black">
                    <a:tint val="75000"/>
                  </a:prstClr>
                </a:solidFill>
                <a:latin typeface="Calibri"/>
              </a:rPr>
              <a:pPr/>
              <a:t>5.09.2024</a:t>
            </a:fld>
            <a:endParaRPr lang="tr-TR">
              <a:solidFill>
                <a:prstClr val="black">
                  <a:tint val="75000"/>
                </a:prstClr>
              </a:solidFill>
              <a:latin typeface="Calibri"/>
            </a:endParaRPr>
          </a:p>
        </p:txBody>
      </p:sp>
      <p:sp>
        <p:nvSpPr>
          <p:cNvPr id="4" name="Altbilgi Yer Tutucusu 3"/>
          <p:cNvSpPr>
            <a:spLocks noGrp="1"/>
          </p:cNvSpPr>
          <p:nvPr>
            <p:ph type="ftr" sz="quarter" idx="11"/>
          </p:nvPr>
        </p:nvSpPr>
        <p:spPr/>
        <p:txBody>
          <a:bodyPr/>
          <a:lstStyle/>
          <a:p>
            <a:r>
              <a:rPr lang="tr-TR">
                <a:solidFill>
                  <a:prstClr val="black">
                    <a:tint val="75000"/>
                  </a:prstClr>
                </a:solidFill>
                <a:latin typeface="Calibri"/>
              </a:rPr>
              <a:t>osenses@trabzon.edu.tr</a:t>
            </a:r>
          </a:p>
        </p:txBody>
      </p:sp>
      <p:sp>
        <p:nvSpPr>
          <p:cNvPr id="5" name="Slayt Numarası Yer Tutucusu 4"/>
          <p:cNvSpPr>
            <a:spLocks noGrp="1"/>
          </p:cNvSpPr>
          <p:nvPr>
            <p:ph type="sldNum" sz="quarter" idx="12"/>
          </p:nvPr>
        </p:nvSpPr>
        <p:spPr/>
        <p:txBody>
          <a:bodyPr/>
          <a:lstStyle/>
          <a:p>
            <a:fld id="{06E4CE98-99DB-4B92-BAC7-F160338C3892}" type="slidenum">
              <a:rPr lang="tr-TR">
                <a:solidFill>
                  <a:prstClr val="black">
                    <a:tint val="75000"/>
                  </a:prstClr>
                </a:solidFill>
                <a:latin typeface="Calibri"/>
              </a:rPr>
              <a:pPr/>
              <a:t>5</a:t>
            </a:fld>
            <a:endParaRPr lang="tr-TR">
              <a:solidFill>
                <a:prstClr val="black">
                  <a:tint val="75000"/>
                </a:prstClr>
              </a:solidFill>
              <a:latin typeface="Calibri"/>
            </a:endParaRPr>
          </a:p>
        </p:txBody>
      </p:sp>
    </p:spTree>
    <p:extLst>
      <p:ext uri="{BB962C8B-B14F-4D97-AF65-F5344CB8AC3E}">
        <p14:creationId xmlns:p14="http://schemas.microsoft.com/office/powerpoint/2010/main" val="209805002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703512" y="548681"/>
            <a:ext cx="8712968" cy="5577483"/>
          </a:xfrm>
        </p:spPr>
        <p:txBody>
          <a:bodyPr>
            <a:normAutofit/>
          </a:bodyPr>
          <a:lstStyle/>
          <a:p>
            <a:r>
              <a:rPr lang="tr-TR" dirty="0">
                <a:solidFill>
                  <a:srgbClr val="00B050"/>
                </a:solidFill>
                <a:latin typeface="Arial Black" panose="020B0A04020102020204" pitchFamily="34" charset="0"/>
              </a:rPr>
              <a:t>konteyner</a:t>
            </a:r>
            <a:r>
              <a:rPr lang="tr-TR" dirty="0"/>
              <a:t>in ihracatçılar tarafından yükleme limanı içerisindeki terminale teslim edilmesine izin verilen son tarihi, (</a:t>
            </a:r>
            <a:r>
              <a:rPr lang="tr-TR" dirty="0">
                <a:solidFill>
                  <a:srgbClr val="FF0000"/>
                </a:solidFill>
                <a:latin typeface="Arial Black" panose="020B0A04020102020204" pitchFamily="34" charset="0"/>
              </a:rPr>
              <a:t>konteyner </a:t>
            </a:r>
            <a:r>
              <a:rPr lang="tr-TR" dirty="0" err="1">
                <a:solidFill>
                  <a:srgbClr val="FF0000"/>
                </a:solidFill>
                <a:latin typeface="Arial Black" panose="020B0A04020102020204" pitchFamily="34" charset="0"/>
              </a:rPr>
              <a:t>cut</a:t>
            </a:r>
            <a:r>
              <a:rPr lang="tr-TR" dirty="0">
                <a:solidFill>
                  <a:srgbClr val="FF0000"/>
                </a:solidFill>
                <a:latin typeface="Arial Black" panose="020B0A04020102020204" pitchFamily="34" charset="0"/>
              </a:rPr>
              <a:t> </a:t>
            </a:r>
            <a:r>
              <a:rPr lang="tr-TR" dirty="0" err="1">
                <a:solidFill>
                  <a:srgbClr val="FF0000"/>
                </a:solidFill>
                <a:latin typeface="Arial Black" panose="020B0A04020102020204" pitchFamily="34" charset="0"/>
              </a:rPr>
              <a:t>off</a:t>
            </a:r>
            <a:r>
              <a:rPr lang="tr-TR" dirty="0"/>
              <a:t>)</a:t>
            </a:r>
          </a:p>
          <a:p>
            <a:r>
              <a:rPr lang="tr-TR" dirty="0"/>
              <a:t>ihracat </a:t>
            </a:r>
            <a:r>
              <a:rPr lang="tr-TR" dirty="0">
                <a:solidFill>
                  <a:srgbClr val="00B050"/>
                </a:solidFill>
                <a:latin typeface="Arial Black" panose="020B0A04020102020204" pitchFamily="34" charset="0"/>
              </a:rPr>
              <a:t>beyanname</a:t>
            </a:r>
            <a:r>
              <a:rPr lang="tr-TR" dirty="0"/>
              <a:t>sinin taşıyıcının liman içerisindeki ofisine teslim edilmesine izin verilen son tarihi (</a:t>
            </a:r>
            <a:r>
              <a:rPr lang="tr-TR" dirty="0">
                <a:solidFill>
                  <a:srgbClr val="FF0000"/>
                </a:solidFill>
                <a:latin typeface="Arial Black" panose="020B0A04020102020204" pitchFamily="34" charset="0"/>
              </a:rPr>
              <a:t>beyanname </a:t>
            </a:r>
            <a:r>
              <a:rPr lang="tr-TR" dirty="0" err="1">
                <a:solidFill>
                  <a:srgbClr val="FF0000"/>
                </a:solidFill>
                <a:latin typeface="Arial Black" panose="020B0A04020102020204" pitchFamily="34" charset="0"/>
              </a:rPr>
              <a:t>cut</a:t>
            </a:r>
            <a:r>
              <a:rPr lang="tr-TR" dirty="0">
                <a:solidFill>
                  <a:srgbClr val="FF0000"/>
                </a:solidFill>
                <a:latin typeface="Arial Black" panose="020B0A04020102020204" pitchFamily="34" charset="0"/>
              </a:rPr>
              <a:t> </a:t>
            </a:r>
            <a:r>
              <a:rPr lang="tr-TR" dirty="0" err="1">
                <a:solidFill>
                  <a:srgbClr val="FF0000"/>
                </a:solidFill>
                <a:latin typeface="Arial Black" panose="020B0A04020102020204" pitchFamily="34" charset="0"/>
              </a:rPr>
              <a:t>off</a:t>
            </a:r>
            <a:r>
              <a:rPr lang="tr-TR" dirty="0"/>
              <a:t>),</a:t>
            </a:r>
          </a:p>
          <a:p>
            <a:r>
              <a:rPr lang="tr-TR" dirty="0"/>
              <a:t>ihracatçı tarafından hazırlanan </a:t>
            </a:r>
            <a:r>
              <a:rPr lang="tr-TR" dirty="0">
                <a:hlinkClick r:id="rId2"/>
              </a:rPr>
              <a:t>yükleme notasının</a:t>
            </a:r>
            <a:r>
              <a:rPr lang="tr-TR" dirty="0"/>
              <a:t> (</a:t>
            </a:r>
            <a:r>
              <a:rPr lang="tr-TR" dirty="0">
                <a:solidFill>
                  <a:srgbClr val="00B050"/>
                </a:solidFill>
                <a:latin typeface="Arial Black" panose="020B0A04020102020204" pitchFamily="34" charset="0"/>
              </a:rPr>
              <a:t>konşimento talimatı</a:t>
            </a:r>
            <a:r>
              <a:rPr lang="tr-TR" dirty="0"/>
              <a:t>) taşıyıcıya teslim edilebileceği son tarihi (</a:t>
            </a:r>
            <a:r>
              <a:rPr lang="tr-TR" dirty="0">
                <a:solidFill>
                  <a:srgbClr val="FF0000"/>
                </a:solidFill>
                <a:latin typeface="Arial Black" panose="020B0A04020102020204" pitchFamily="34" charset="0"/>
              </a:rPr>
              <a:t>talimat </a:t>
            </a:r>
            <a:r>
              <a:rPr lang="tr-TR" dirty="0" err="1">
                <a:solidFill>
                  <a:srgbClr val="FF0000"/>
                </a:solidFill>
                <a:latin typeface="Arial Black" panose="020B0A04020102020204" pitchFamily="34" charset="0"/>
              </a:rPr>
              <a:t>cut</a:t>
            </a:r>
            <a:r>
              <a:rPr lang="tr-TR" dirty="0">
                <a:solidFill>
                  <a:srgbClr val="FF0000"/>
                </a:solidFill>
                <a:latin typeface="Arial Black" panose="020B0A04020102020204" pitchFamily="34" charset="0"/>
              </a:rPr>
              <a:t> </a:t>
            </a:r>
            <a:r>
              <a:rPr lang="tr-TR" dirty="0" err="1">
                <a:solidFill>
                  <a:srgbClr val="FF0000"/>
                </a:solidFill>
                <a:latin typeface="Arial Black" panose="020B0A04020102020204" pitchFamily="34" charset="0"/>
              </a:rPr>
              <a:t>off</a:t>
            </a:r>
            <a:r>
              <a:rPr lang="tr-TR" dirty="0"/>
              <a:t>).</a:t>
            </a:r>
          </a:p>
          <a:p>
            <a:endParaRPr lang="tr-TR" dirty="0"/>
          </a:p>
        </p:txBody>
      </p:sp>
      <p:sp>
        <p:nvSpPr>
          <p:cNvPr id="4" name="Veri Yer Tutucusu 3"/>
          <p:cNvSpPr>
            <a:spLocks noGrp="1"/>
          </p:cNvSpPr>
          <p:nvPr>
            <p:ph type="dt" sz="half" idx="10"/>
          </p:nvPr>
        </p:nvSpPr>
        <p:spPr/>
        <p:txBody>
          <a:bodyPr/>
          <a:lstStyle/>
          <a:p>
            <a:fld id="{4BCFBEA0-2EBF-4B35-A5D2-C2EA9BC05975}" type="datetime1">
              <a:rPr lang="tr-TR">
                <a:solidFill>
                  <a:prstClr val="black">
                    <a:tint val="75000"/>
                  </a:prstClr>
                </a:solidFill>
                <a:latin typeface="Calibri"/>
              </a:rPr>
              <a:pPr/>
              <a:t>5.09.2024</a:t>
            </a:fld>
            <a:endParaRPr lang="tr-TR">
              <a:solidFill>
                <a:prstClr val="black">
                  <a:tint val="75000"/>
                </a:prstClr>
              </a:solidFill>
              <a:latin typeface="Calibri"/>
            </a:endParaRPr>
          </a:p>
        </p:txBody>
      </p:sp>
      <p:sp>
        <p:nvSpPr>
          <p:cNvPr id="5" name="Altbilgi Yer Tutucusu 4"/>
          <p:cNvSpPr>
            <a:spLocks noGrp="1"/>
          </p:cNvSpPr>
          <p:nvPr>
            <p:ph type="ftr" sz="quarter" idx="11"/>
          </p:nvPr>
        </p:nvSpPr>
        <p:spPr/>
        <p:txBody>
          <a:bodyPr/>
          <a:lstStyle/>
          <a:p>
            <a:r>
              <a:rPr lang="tr-TR">
                <a:solidFill>
                  <a:prstClr val="black">
                    <a:tint val="75000"/>
                  </a:prstClr>
                </a:solidFill>
                <a:latin typeface="Calibri"/>
              </a:rPr>
              <a:t>osenses@trabzon.edu.tr</a:t>
            </a:r>
          </a:p>
        </p:txBody>
      </p:sp>
      <p:sp>
        <p:nvSpPr>
          <p:cNvPr id="6" name="Slayt Numarası Yer Tutucusu 5"/>
          <p:cNvSpPr>
            <a:spLocks noGrp="1"/>
          </p:cNvSpPr>
          <p:nvPr>
            <p:ph type="sldNum" sz="quarter" idx="12"/>
          </p:nvPr>
        </p:nvSpPr>
        <p:spPr/>
        <p:txBody>
          <a:bodyPr/>
          <a:lstStyle/>
          <a:p>
            <a:fld id="{06E4CE98-99DB-4B92-BAC7-F160338C3892}" type="slidenum">
              <a:rPr lang="tr-TR">
                <a:solidFill>
                  <a:prstClr val="black">
                    <a:tint val="75000"/>
                  </a:prstClr>
                </a:solidFill>
                <a:latin typeface="Calibri"/>
              </a:rPr>
              <a:pPr/>
              <a:t>50</a:t>
            </a:fld>
            <a:endParaRPr lang="tr-TR">
              <a:solidFill>
                <a:prstClr val="black">
                  <a:tint val="75000"/>
                </a:prstClr>
              </a:solidFill>
              <a:latin typeface="Calibri"/>
            </a:endParaRPr>
          </a:p>
        </p:txBody>
      </p:sp>
    </p:spTree>
    <p:extLst>
      <p:ext uri="{BB962C8B-B14F-4D97-AF65-F5344CB8AC3E}">
        <p14:creationId xmlns:p14="http://schemas.microsoft.com/office/powerpoint/2010/main" val="95231194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775520" y="260648"/>
            <a:ext cx="8712968" cy="6095702"/>
          </a:xfrm>
        </p:spPr>
        <p:txBody>
          <a:bodyPr>
            <a:normAutofit fontScale="55000" lnSpcReduction="20000"/>
          </a:bodyPr>
          <a:lstStyle/>
          <a:p>
            <a:endParaRPr lang="tr-TR" dirty="0"/>
          </a:p>
          <a:p>
            <a:r>
              <a:rPr lang="tr-TR" dirty="0"/>
              <a:t>Konuyu örnek üzerinden incelemek için, aşağıda </a:t>
            </a:r>
            <a:r>
              <a:rPr lang="tr-TR" dirty="0" err="1"/>
              <a:t>MSC'nin</a:t>
            </a:r>
            <a:r>
              <a:rPr lang="tr-TR" dirty="0"/>
              <a:t> </a:t>
            </a:r>
            <a:r>
              <a:rPr lang="tr-TR" dirty="0" err="1"/>
              <a:t>Marport</a:t>
            </a:r>
            <a:r>
              <a:rPr lang="tr-TR" dirty="0"/>
              <a:t> çıkışlı </a:t>
            </a:r>
            <a:r>
              <a:rPr lang="tr-TR" dirty="0" err="1"/>
              <a:t>Tiger</a:t>
            </a:r>
            <a:r>
              <a:rPr lang="tr-TR" dirty="0"/>
              <a:t> Hattında faaliyet gösteren, MSC RAVENNA gemisine ait gemi programına yer verilmiştir.</a:t>
            </a:r>
          </a:p>
          <a:p>
            <a:br>
              <a:rPr lang="tr-TR" dirty="0"/>
            </a:br>
            <a:r>
              <a:rPr lang="tr-TR" b="1" dirty="0"/>
              <a:t>TIGER HATTI – MARPORT BATI ÇIKIŞLI GEMİLER</a:t>
            </a:r>
          </a:p>
          <a:p>
            <a:r>
              <a:rPr lang="tr-TR" b="1" dirty="0"/>
              <a:t>MSC </a:t>
            </a:r>
            <a:r>
              <a:rPr lang="tr-TR" b="1" dirty="0" err="1"/>
              <a:t>Ravenna</a:t>
            </a:r>
            <a:r>
              <a:rPr lang="tr-TR" b="1" dirty="0"/>
              <a:t> FT622E (</a:t>
            </a:r>
            <a:r>
              <a:rPr lang="tr-TR" b="1" dirty="0" err="1"/>
              <a:t>Marport</a:t>
            </a:r>
            <a:r>
              <a:rPr lang="tr-TR" b="1" dirty="0"/>
              <a:t> Batı)</a:t>
            </a:r>
            <a:br>
              <a:rPr lang="tr-TR" dirty="0"/>
            </a:br>
            <a:r>
              <a:rPr lang="tr-TR" dirty="0"/>
              <a:t>Bayrak - Yapım yılı: </a:t>
            </a:r>
            <a:r>
              <a:rPr lang="tr-TR" dirty="0" err="1"/>
              <a:t>Liberia</a:t>
            </a:r>
            <a:r>
              <a:rPr lang="tr-TR" dirty="0"/>
              <a:t> - 2011</a:t>
            </a:r>
          </a:p>
          <a:p>
            <a:br>
              <a:rPr lang="tr-TR" dirty="0"/>
            </a:br>
            <a:r>
              <a:rPr lang="tr-TR" dirty="0" err="1"/>
              <a:t>Ardiyesiz</a:t>
            </a:r>
            <a:r>
              <a:rPr lang="tr-TR" dirty="0"/>
              <a:t> İlk Giriş:31.05.2016</a:t>
            </a:r>
          </a:p>
          <a:p>
            <a:br>
              <a:rPr lang="tr-TR" dirty="0"/>
            </a:br>
            <a:r>
              <a:rPr lang="tr-TR" dirty="0"/>
              <a:t>Talimat </a:t>
            </a:r>
            <a:r>
              <a:rPr lang="tr-TR" dirty="0" err="1"/>
              <a:t>Cut</a:t>
            </a:r>
            <a:r>
              <a:rPr lang="tr-TR" dirty="0"/>
              <a:t> Off:02.06.2016 saat:12.00</a:t>
            </a:r>
          </a:p>
          <a:p>
            <a:br>
              <a:rPr lang="tr-TR" dirty="0"/>
            </a:br>
            <a:r>
              <a:rPr lang="tr-TR" dirty="0"/>
              <a:t>Beyanname </a:t>
            </a:r>
            <a:r>
              <a:rPr lang="tr-TR" dirty="0" err="1"/>
              <a:t>Cut</a:t>
            </a:r>
            <a:r>
              <a:rPr lang="tr-TR" dirty="0"/>
              <a:t> Off:02.06.2016 saat:17.00</a:t>
            </a:r>
          </a:p>
          <a:p>
            <a:br>
              <a:rPr lang="tr-TR" dirty="0"/>
            </a:br>
            <a:r>
              <a:rPr lang="tr-TR" dirty="0" err="1"/>
              <a:t>Marport</a:t>
            </a:r>
            <a:r>
              <a:rPr lang="tr-TR" dirty="0"/>
              <a:t> ETA:06.06.2016</a:t>
            </a:r>
          </a:p>
          <a:p>
            <a:br>
              <a:rPr lang="tr-TR" dirty="0"/>
            </a:br>
            <a:r>
              <a:rPr lang="tr-TR" dirty="0" err="1"/>
              <a:t>Marport</a:t>
            </a:r>
            <a:r>
              <a:rPr lang="tr-TR" dirty="0"/>
              <a:t> ETS:09.06.2016</a:t>
            </a:r>
          </a:p>
          <a:p>
            <a:r>
              <a:rPr lang="tr-TR" dirty="0"/>
              <a:t>Gemi programındaki veriler incelendiğinde, Liberya bayraklı, MSC </a:t>
            </a:r>
            <a:r>
              <a:rPr lang="tr-TR" dirty="0" err="1"/>
              <a:t>Ravenna</a:t>
            </a:r>
            <a:r>
              <a:rPr lang="tr-TR" dirty="0"/>
              <a:t> gemisinin FT622E sefer sayısında </a:t>
            </a:r>
            <a:r>
              <a:rPr lang="tr-TR" dirty="0" err="1"/>
              <a:t>Marport</a:t>
            </a:r>
            <a:r>
              <a:rPr lang="tr-TR" dirty="0"/>
              <a:t> Limanı, Batı Terminali'ne 06.Haziran.2016 tarihinde gelmesi beklenmektedir. (</a:t>
            </a:r>
            <a:r>
              <a:rPr lang="tr-TR" dirty="0">
                <a:hlinkClick r:id="rId2"/>
              </a:rPr>
              <a:t>ETA: </a:t>
            </a:r>
            <a:r>
              <a:rPr lang="tr-TR" dirty="0" err="1">
                <a:hlinkClick r:id="rId2"/>
              </a:rPr>
              <a:t>Estimated</a:t>
            </a:r>
            <a:r>
              <a:rPr lang="tr-TR" dirty="0">
                <a:hlinkClick r:id="rId2"/>
              </a:rPr>
              <a:t> Time of </a:t>
            </a:r>
            <a:r>
              <a:rPr lang="tr-TR" dirty="0" err="1">
                <a:hlinkClick r:id="rId2"/>
              </a:rPr>
              <a:t>Arrival</a:t>
            </a:r>
            <a:r>
              <a:rPr lang="tr-TR" dirty="0"/>
              <a:t>)</a:t>
            </a:r>
          </a:p>
          <a:p>
            <a:r>
              <a:rPr lang="tr-TR" dirty="0"/>
              <a:t>Aynı geminin, </a:t>
            </a:r>
            <a:r>
              <a:rPr lang="tr-TR" dirty="0" err="1"/>
              <a:t>Marport</a:t>
            </a:r>
            <a:r>
              <a:rPr lang="tr-TR" dirty="0"/>
              <a:t> Limanı, Batı </a:t>
            </a:r>
            <a:r>
              <a:rPr lang="tr-TR" dirty="0" err="1"/>
              <a:t>Terminalin'den</a:t>
            </a:r>
            <a:r>
              <a:rPr lang="tr-TR" dirty="0"/>
              <a:t> tahmini ayrılışı ise 09.Haziran.2016'dır. (</a:t>
            </a:r>
            <a:r>
              <a:rPr lang="tr-TR" dirty="0">
                <a:hlinkClick r:id="rId2"/>
              </a:rPr>
              <a:t>ETS=ETD: </a:t>
            </a:r>
            <a:r>
              <a:rPr lang="tr-TR" dirty="0" err="1">
                <a:hlinkClick r:id="rId2"/>
              </a:rPr>
              <a:t>Estimated</a:t>
            </a:r>
            <a:r>
              <a:rPr lang="tr-TR" dirty="0">
                <a:hlinkClick r:id="rId2"/>
              </a:rPr>
              <a:t> Time of </a:t>
            </a:r>
            <a:r>
              <a:rPr lang="tr-TR" dirty="0" err="1">
                <a:hlinkClick r:id="rId2"/>
              </a:rPr>
              <a:t>Departure</a:t>
            </a:r>
            <a:r>
              <a:rPr lang="tr-TR" dirty="0"/>
              <a:t>)</a:t>
            </a:r>
            <a:br>
              <a:rPr lang="tr-TR" dirty="0"/>
            </a:br>
            <a:endParaRPr lang="tr-TR" dirty="0"/>
          </a:p>
        </p:txBody>
      </p:sp>
      <p:sp>
        <p:nvSpPr>
          <p:cNvPr id="4" name="Veri Yer Tutucusu 3"/>
          <p:cNvSpPr>
            <a:spLocks noGrp="1"/>
          </p:cNvSpPr>
          <p:nvPr>
            <p:ph type="dt" sz="half" idx="10"/>
          </p:nvPr>
        </p:nvSpPr>
        <p:spPr/>
        <p:txBody>
          <a:bodyPr/>
          <a:lstStyle/>
          <a:p>
            <a:fld id="{EDE5C347-7EE8-47CC-B6F4-A809FC2039CE}" type="datetime1">
              <a:rPr lang="tr-TR">
                <a:solidFill>
                  <a:prstClr val="black">
                    <a:tint val="75000"/>
                  </a:prstClr>
                </a:solidFill>
                <a:latin typeface="Calibri"/>
              </a:rPr>
              <a:pPr/>
              <a:t>5.09.2024</a:t>
            </a:fld>
            <a:endParaRPr lang="tr-TR">
              <a:solidFill>
                <a:prstClr val="black">
                  <a:tint val="75000"/>
                </a:prstClr>
              </a:solidFill>
              <a:latin typeface="Calibri"/>
            </a:endParaRPr>
          </a:p>
        </p:txBody>
      </p:sp>
      <p:sp>
        <p:nvSpPr>
          <p:cNvPr id="5" name="Altbilgi Yer Tutucusu 4"/>
          <p:cNvSpPr>
            <a:spLocks noGrp="1"/>
          </p:cNvSpPr>
          <p:nvPr>
            <p:ph type="ftr" sz="quarter" idx="11"/>
          </p:nvPr>
        </p:nvSpPr>
        <p:spPr/>
        <p:txBody>
          <a:bodyPr/>
          <a:lstStyle/>
          <a:p>
            <a:r>
              <a:rPr lang="tr-TR">
                <a:solidFill>
                  <a:prstClr val="black">
                    <a:tint val="75000"/>
                  </a:prstClr>
                </a:solidFill>
                <a:latin typeface="Calibri"/>
              </a:rPr>
              <a:t>osenses@trabzon.edu.tr</a:t>
            </a:r>
          </a:p>
        </p:txBody>
      </p:sp>
      <p:sp>
        <p:nvSpPr>
          <p:cNvPr id="6" name="Slayt Numarası Yer Tutucusu 5"/>
          <p:cNvSpPr>
            <a:spLocks noGrp="1"/>
          </p:cNvSpPr>
          <p:nvPr>
            <p:ph type="sldNum" sz="quarter" idx="12"/>
          </p:nvPr>
        </p:nvSpPr>
        <p:spPr/>
        <p:txBody>
          <a:bodyPr/>
          <a:lstStyle/>
          <a:p>
            <a:fld id="{06E4CE98-99DB-4B92-BAC7-F160338C3892}" type="slidenum">
              <a:rPr lang="tr-TR">
                <a:solidFill>
                  <a:prstClr val="black">
                    <a:tint val="75000"/>
                  </a:prstClr>
                </a:solidFill>
                <a:latin typeface="Calibri"/>
              </a:rPr>
              <a:pPr/>
              <a:t>51</a:t>
            </a:fld>
            <a:endParaRPr lang="tr-TR">
              <a:solidFill>
                <a:prstClr val="black">
                  <a:tint val="75000"/>
                </a:prstClr>
              </a:solidFill>
              <a:latin typeface="Calibri"/>
            </a:endParaRPr>
          </a:p>
        </p:txBody>
      </p:sp>
    </p:spTree>
    <p:extLst>
      <p:ext uri="{BB962C8B-B14F-4D97-AF65-F5344CB8AC3E}">
        <p14:creationId xmlns:p14="http://schemas.microsoft.com/office/powerpoint/2010/main" val="67751715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775520" y="260648"/>
            <a:ext cx="8712968" cy="6095702"/>
          </a:xfrm>
        </p:spPr>
        <p:txBody>
          <a:bodyPr>
            <a:normAutofit fontScale="70000" lnSpcReduction="20000"/>
          </a:bodyPr>
          <a:lstStyle/>
          <a:p>
            <a:r>
              <a:rPr lang="tr-TR" dirty="0"/>
              <a:t>Söz konusu geminin </a:t>
            </a:r>
            <a:r>
              <a:rPr lang="tr-TR" dirty="0" err="1"/>
              <a:t>Cut</a:t>
            </a:r>
            <a:r>
              <a:rPr lang="tr-TR" dirty="0"/>
              <a:t> </a:t>
            </a:r>
            <a:r>
              <a:rPr lang="tr-TR" dirty="0" err="1"/>
              <a:t>Off</a:t>
            </a:r>
            <a:r>
              <a:rPr lang="tr-TR" dirty="0"/>
              <a:t> tarihleri ise:</a:t>
            </a:r>
          </a:p>
          <a:p>
            <a:br>
              <a:rPr lang="tr-TR" dirty="0"/>
            </a:br>
            <a:r>
              <a:rPr lang="tr-TR" dirty="0">
                <a:hlinkClick r:id="rId2"/>
              </a:rPr>
              <a:t>Konşimento Talimatı (Yükleme Notası) </a:t>
            </a:r>
            <a:r>
              <a:rPr lang="tr-TR" dirty="0" err="1">
                <a:hlinkClick r:id="rId2"/>
              </a:rPr>
              <a:t>Cut</a:t>
            </a:r>
            <a:r>
              <a:rPr lang="tr-TR" dirty="0">
                <a:hlinkClick r:id="rId2"/>
              </a:rPr>
              <a:t> </a:t>
            </a:r>
            <a:r>
              <a:rPr lang="tr-TR" dirty="0" err="1">
                <a:hlinkClick r:id="rId2"/>
              </a:rPr>
              <a:t>Off</a:t>
            </a:r>
            <a:r>
              <a:rPr lang="tr-TR" dirty="0">
                <a:hlinkClick r:id="rId2"/>
              </a:rPr>
              <a:t> Tarihi</a:t>
            </a:r>
            <a:r>
              <a:rPr lang="tr-TR" dirty="0"/>
              <a:t>: 02.Haziran.2016 saat 12.00'ye kadar konşimento talimatı nakliyeciye iletilmelidir.</a:t>
            </a:r>
          </a:p>
          <a:p>
            <a:r>
              <a:rPr lang="tr-TR" dirty="0"/>
              <a:t>İhracat Çıkış Beyannamelerinin </a:t>
            </a:r>
            <a:r>
              <a:rPr lang="tr-TR" dirty="0" err="1"/>
              <a:t>Cut</a:t>
            </a:r>
            <a:r>
              <a:rPr lang="tr-TR" dirty="0"/>
              <a:t> </a:t>
            </a:r>
            <a:r>
              <a:rPr lang="tr-TR" dirty="0" err="1"/>
              <a:t>Off</a:t>
            </a:r>
            <a:r>
              <a:rPr lang="tr-TR" dirty="0"/>
              <a:t> Tarihi: 02.Haziran.2016 saat 17.00'ye kadar ihracat beyannamesinin </a:t>
            </a:r>
            <a:r>
              <a:rPr lang="tr-TR" dirty="0" err="1"/>
              <a:t>nakliyecicinin</a:t>
            </a:r>
            <a:r>
              <a:rPr lang="tr-TR" dirty="0"/>
              <a:t> limandaki ofisine iletilmelidir.</a:t>
            </a:r>
          </a:p>
          <a:p>
            <a:r>
              <a:rPr lang="tr-TR" dirty="0"/>
              <a:t>Konteyner Dönüş </a:t>
            </a:r>
            <a:r>
              <a:rPr lang="tr-TR" dirty="0" err="1"/>
              <a:t>Cut</a:t>
            </a:r>
            <a:r>
              <a:rPr lang="tr-TR" dirty="0"/>
              <a:t> </a:t>
            </a:r>
            <a:r>
              <a:rPr lang="tr-TR" dirty="0" err="1"/>
              <a:t>Off</a:t>
            </a:r>
            <a:r>
              <a:rPr lang="tr-TR" dirty="0"/>
              <a:t> Tarihi: Yukarıdaki gemi programında yer almamakla beraber, yüklemesi yapılan konteynerin, yükleme limanına giriş yapabileceği en son tarihi bize bildirmektedir.</a:t>
            </a:r>
          </a:p>
          <a:p>
            <a:r>
              <a:rPr lang="tr-TR" b="1" dirty="0"/>
              <a:t>Önemli </a:t>
            </a:r>
            <a:r>
              <a:rPr lang="tr-TR" b="1" dirty="0" err="1"/>
              <a:t>Not:</a:t>
            </a:r>
            <a:r>
              <a:rPr lang="tr-TR" dirty="0" err="1"/>
              <a:t>İhracatçıların</a:t>
            </a:r>
            <a:r>
              <a:rPr lang="tr-TR" dirty="0"/>
              <a:t> her hangi bir ekstra masrafla karşılaşmamak adına, konteyneri </a:t>
            </a:r>
          </a:p>
          <a:p>
            <a:r>
              <a:rPr lang="tr-TR" dirty="0" err="1">
                <a:hlinkClick r:id="rId3"/>
              </a:rPr>
              <a:t>ardiyesiz</a:t>
            </a:r>
            <a:r>
              <a:rPr lang="tr-TR" dirty="0">
                <a:hlinkClick r:id="rId3"/>
              </a:rPr>
              <a:t> ilk giriş gününde aldırıp</a:t>
            </a:r>
            <a:r>
              <a:rPr lang="tr-TR" dirty="0"/>
              <a:t>, </a:t>
            </a:r>
          </a:p>
          <a:p>
            <a:r>
              <a:rPr lang="tr-TR" dirty="0" err="1">
                <a:hlinkClick r:id="rId4"/>
              </a:rPr>
              <a:t>demuraj</a:t>
            </a:r>
            <a:r>
              <a:rPr lang="tr-TR" dirty="0" err="1"/>
              <a:t>ve</a:t>
            </a:r>
            <a:r>
              <a:rPr lang="tr-TR" dirty="0"/>
              <a:t> </a:t>
            </a:r>
          </a:p>
          <a:p>
            <a:r>
              <a:rPr lang="tr-TR" dirty="0" err="1">
                <a:hlinkClick r:id="rId5"/>
              </a:rPr>
              <a:t>detentition</a:t>
            </a:r>
            <a:r>
              <a:rPr lang="tr-TR" dirty="0">
                <a:hlinkClick r:id="rId5"/>
              </a:rPr>
              <a:t> </a:t>
            </a:r>
            <a:r>
              <a:rPr lang="tr-TR" dirty="0"/>
              <a:t>sürelerine uyarak, konteyner </a:t>
            </a:r>
            <a:r>
              <a:rPr lang="tr-TR" dirty="0" err="1"/>
              <a:t>cut</a:t>
            </a:r>
            <a:r>
              <a:rPr lang="tr-TR" dirty="0"/>
              <a:t> </a:t>
            </a:r>
            <a:r>
              <a:rPr lang="tr-TR" dirty="0" err="1"/>
              <a:t>off</a:t>
            </a:r>
            <a:r>
              <a:rPr lang="tr-TR" dirty="0"/>
              <a:t> tarihinden önce, yükleme limanındaki konteyner terminaline teslim etmeleri gerekmektedir. </a:t>
            </a:r>
          </a:p>
          <a:p>
            <a:endParaRPr lang="tr-TR" dirty="0"/>
          </a:p>
        </p:txBody>
      </p:sp>
      <p:sp>
        <p:nvSpPr>
          <p:cNvPr id="4" name="Veri Yer Tutucusu 3"/>
          <p:cNvSpPr>
            <a:spLocks noGrp="1"/>
          </p:cNvSpPr>
          <p:nvPr>
            <p:ph type="dt" sz="half" idx="10"/>
          </p:nvPr>
        </p:nvSpPr>
        <p:spPr/>
        <p:txBody>
          <a:bodyPr/>
          <a:lstStyle/>
          <a:p>
            <a:fld id="{EDE5C347-7EE8-47CC-B6F4-A809FC2039CE}" type="datetime1">
              <a:rPr lang="tr-TR">
                <a:solidFill>
                  <a:prstClr val="black">
                    <a:tint val="75000"/>
                  </a:prstClr>
                </a:solidFill>
                <a:latin typeface="Calibri"/>
              </a:rPr>
              <a:pPr/>
              <a:t>5.09.2024</a:t>
            </a:fld>
            <a:endParaRPr lang="tr-TR">
              <a:solidFill>
                <a:prstClr val="black">
                  <a:tint val="75000"/>
                </a:prstClr>
              </a:solidFill>
              <a:latin typeface="Calibri"/>
            </a:endParaRPr>
          </a:p>
        </p:txBody>
      </p:sp>
      <p:sp>
        <p:nvSpPr>
          <p:cNvPr id="5" name="Altbilgi Yer Tutucusu 4"/>
          <p:cNvSpPr>
            <a:spLocks noGrp="1"/>
          </p:cNvSpPr>
          <p:nvPr>
            <p:ph type="ftr" sz="quarter" idx="11"/>
          </p:nvPr>
        </p:nvSpPr>
        <p:spPr/>
        <p:txBody>
          <a:bodyPr/>
          <a:lstStyle/>
          <a:p>
            <a:r>
              <a:rPr lang="tr-TR">
                <a:solidFill>
                  <a:prstClr val="black">
                    <a:tint val="75000"/>
                  </a:prstClr>
                </a:solidFill>
                <a:latin typeface="Calibri"/>
              </a:rPr>
              <a:t>osenses@trabzon.edu.tr</a:t>
            </a:r>
          </a:p>
        </p:txBody>
      </p:sp>
      <p:sp>
        <p:nvSpPr>
          <p:cNvPr id="6" name="Slayt Numarası Yer Tutucusu 5"/>
          <p:cNvSpPr>
            <a:spLocks noGrp="1"/>
          </p:cNvSpPr>
          <p:nvPr>
            <p:ph type="sldNum" sz="quarter" idx="12"/>
          </p:nvPr>
        </p:nvSpPr>
        <p:spPr/>
        <p:txBody>
          <a:bodyPr/>
          <a:lstStyle/>
          <a:p>
            <a:fld id="{06E4CE98-99DB-4B92-BAC7-F160338C3892}" type="slidenum">
              <a:rPr lang="tr-TR">
                <a:solidFill>
                  <a:prstClr val="black">
                    <a:tint val="75000"/>
                  </a:prstClr>
                </a:solidFill>
                <a:latin typeface="Calibri"/>
              </a:rPr>
              <a:pPr/>
              <a:t>52</a:t>
            </a:fld>
            <a:endParaRPr lang="tr-TR">
              <a:solidFill>
                <a:prstClr val="black">
                  <a:tint val="75000"/>
                </a:prstClr>
              </a:solidFill>
              <a:latin typeface="Calibri"/>
            </a:endParaRPr>
          </a:p>
        </p:txBody>
      </p:sp>
    </p:spTree>
    <p:extLst>
      <p:ext uri="{BB962C8B-B14F-4D97-AF65-F5344CB8AC3E}">
        <p14:creationId xmlns:p14="http://schemas.microsoft.com/office/powerpoint/2010/main" val="182110875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775520" y="260649"/>
            <a:ext cx="8435280" cy="5865515"/>
          </a:xfrm>
        </p:spPr>
        <p:txBody>
          <a:bodyPr/>
          <a:lstStyle/>
          <a:p>
            <a:r>
              <a:rPr lang="tr-TR" sz="4800" dirty="0">
                <a:solidFill>
                  <a:srgbClr val="FF0000"/>
                </a:solidFill>
                <a:latin typeface="Algerian" panose="04020705040A02060702" pitchFamily="82" charset="0"/>
              </a:rPr>
              <a:t>2. </a:t>
            </a:r>
            <a:r>
              <a:rPr lang="tr-TR" dirty="0">
                <a:solidFill>
                  <a:srgbClr val="0070C0"/>
                </a:solidFill>
                <a:latin typeface="Algerian" panose="04020705040A02060702" pitchFamily="82" charset="0"/>
              </a:rPr>
              <a:t>Türkçe fatura düzenlenir</a:t>
            </a:r>
            <a:r>
              <a:rPr lang="tr-TR" dirty="0"/>
              <a:t>.</a:t>
            </a:r>
          </a:p>
          <a:p>
            <a:r>
              <a:rPr lang="tr-TR" dirty="0"/>
              <a:t> Tarayıp gümrüğe gönderilir.</a:t>
            </a:r>
          </a:p>
        </p:txBody>
      </p:sp>
      <p:sp>
        <p:nvSpPr>
          <p:cNvPr id="4" name="Veri Yer Tutucusu 3"/>
          <p:cNvSpPr>
            <a:spLocks noGrp="1"/>
          </p:cNvSpPr>
          <p:nvPr>
            <p:ph type="dt" sz="half" idx="10"/>
          </p:nvPr>
        </p:nvSpPr>
        <p:spPr/>
        <p:txBody>
          <a:bodyPr/>
          <a:lstStyle/>
          <a:p>
            <a:fld id="{E3D923A6-2D7B-4FD9-A80B-3E45EDBD04E0}" type="datetime1">
              <a:rPr lang="tr-TR">
                <a:solidFill>
                  <a:prstClr val="black">
                    <a:tint val="75000"/>
                  </a:prstClr>
                </a:solidFill>
                <a:latin typeface="Calibri"/>
              </a:rPr>
              <a:pPr/>
              <a:t>5.09.2024</a:t>
            </a:fld>
            <a:endParaRPr lang="tr-TR">
              <a:solidFill>
                <a:prstClr val="black">
                  <a:tint val="75000"/>
                </a:prstClr>
              </a:solidFill>
              <a:latin typeface="Calibri"/>
            </a:endParaRPr>
          </a:p>
        </p:txBody>
      </p:sp>
      <p:sp>
        <p:nvSpPr>
          <p:cNvPr id="5" name="Altbilgi Yer Tutucusu 4"/>
          <p:cNvSpPr>
            <a:spLocks noGrp="1"/>
          </p:cNvSpPr>
          <p:nvPr>
            <p:ph type="ftr" sz="quarter" idx="11"/>
          </p:nvPr>
        </p:nvSpPr>
        <p:spPr/>
        <p:txBody>
          <a:bodyPr/>
          <a:lstStyle/>
          <a:p>
            <a:r>
              <a:rPr lang="tr-TR">
                <a:solidFill>
                  <a:prstClr val="black">
                    <a:tint val="75000"/>
                  </a:prstClr>
                </a:solidFill>
                <a:latin typeface="Calibri"/>
              </a:rPr>
              <a:t>osenses@trabzon.edu.tr</a:t>
            </a:r>
          </a:p>
        </p:txBody>
      </p:sp>
      <p:sp>
        <p:nvSpPr>
          <p:cNvPr id="6" name="Slayt Numarası Yer Tutucusu 5"/>
          <p:cNvSpPr>
            <a:spLocks noGrp="1"/>
          </p:cNvSpPr>
          <p:nvPr>
            <p:ph type="sldNum" sz="quarter" idx="12"/>
          </p:nvPr>
        </p:nvSpPr>
        <p:spPr/>
        <p:txBody>
          <a:bodyPr/>
          <a:lstStyle/>
          <a:p>
            <a:fld id="{06E4CE98-99DB-4B92-BAC7-F160338C3892}" type="slidenum">
              <a:rPr lang="tr-TR">
                <a:solidFill>
                  <a:prstClr val="black">
                    <a:tint val="75000"/>
                  </a:prstClr>
                </a:solidFill>
                <a:latin typeface="Calibri"/>
              </a:rPr>
              <a:pPr/>
              <a:t>53</a:t>
            </a:fld>
            <a:endParaRPr lang="tr-TR">
              <a:solidFill>
                <a:prstClr val="black">
                  <a:tint val="75000"/>
                </a:prstClr>
              </a:solidFill>
              <a:latin typeface="Calibri"/>
            </a:endParaRPr>
          </a:p>
        </p:txBody>
      </p:sp>
    </p:spTree>
    <p:extLst>
      <p:ext uri="{BB962C8B-B14F-4D97-AF65-F5344CB8AC3E}">
        <p14:creationId xmlns:p14="http://schemas.microsoft.com/office/powerpoint/2010/main" val="42754311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775520" y="260649"/>
            <a:ext cx="8640960" cy="5865515"/>
          </a:xfrm>
        </p:spPr>
        <p:txBody>
          <a:bodyPr/>
          <a:lstStyle/>
          <a:p>
            <a:r>
              <a:rPr lang="tr-TR" sz="4800" dirty="0">
                <a:solidFill>
                  <a:srgbClr val="FF0000"/>
                </a:solidFill>
                <a:latin typeface="Algerian" panose="04020705040A02060702" pitchFamily="82" charset="0"/>
              </a:rPr>
              <a:t>3</a:t>
            </a:r>
            <a:r>
              <a:rPr lang="tr-TR" dirty="0">
                <a:solidFill>
                  <a:srgbClr val="0070C0"/>
                </a:solidFill>
                <a:latin typeface="Algerian" panose="04020705040A02060702" pitchFamily="82" charset="0"/>
              </a:rPr>
              <a:t>. </a:t>
            </a:r>
            <a:r>
              <a:rPr lang="tr-TR" sz="2400" dirty="0">
                <a:solidFill>
                  <a:srgbClr val="00B050"/>
                </a:solidFill>
                <a:latin typeface="Algerian" panose="04020705040A02060702" pitchFamily="82" charset="0"/>
              </a:rPr>
              <a:t>Gıda maddesi ise </a:t>
            </a:r>
            <a:r>
              <a:rPr lang="tr-TR" sz="2400" dirty="0">
                <a:solidFill>
                  <a:srgbClr val="0070C0"/>
                </a:solidFill>
                <a:latin typeface="Algerian" panose="04020705040A02060702" pitchFamily="82" charset="0"/>
              </a:rPr>
              <a:t>;</a:t>
            </a:r>
          </a:p>
          <a:p>
            <a:r>
              <a:rPr lang="tr-TR" sz="2400" dirty="0">
                <a:solidFill>
                  <a:srgbClr val="0070C0"/>
                </a:solidFill>
                <a:latin typeface="Algerian" panose="04020705040A02060702" pitchFamily="82" charset="0"/>
              </a:rPr>
              <a:t>Tarım il müdürlüğünden sağlık sertifikası alınır</a:t>
            </a:r>
            <a:r>
              <a:rPr lang="tr-TR" dirty="0"/>
              <a:t>.</a:t>
            </a:r>
          </a:p>
          <a:p>
            <a:endParaRPr lang="tr-TR" sz="2400" dirty="0">
              <a:solidFill>
                <a:srgbClr val="0070C0"/>
              </a:solidFill>
              <a:latin typeface="Algerian" panose="04020705040A02060702" pitchFamily="82" charset="0"/>
            </a:endParaRPr>
          </a:p>
          <a:p>
            <a:r>
              <a:rPr lang="tr-TR" sz="4800" dirty="0">
                <a:solidFill>
                  <a:srgbClr val="FF0000"/>
                </a:solidFill>
                <a:latin typeface="Algerian" panose="04020705040A02060702" pitchFamily="82" charset="0"/>
              </a:rPr>
              <a:t>4</a:t>
            </a:r>
            <a:r>
              <a:rPr lang="tr-TR" sz="2400" dirty="0">
                <a:solidFill>
                  <a:srgbClr val="0070C0"/>
                </a:solidFill>
                <a:latin typeface="Algerian" panose="04020705040A02060702" pitchFamily="82" charset="0"/>
              </a:rPr>
              <a:t>. karşı taraf için İngilizce fatura, sağlık sertifikası, ATR, EURO1 belgeleri düzenlenir</a:t>
            </a:r>
            <a:r>
              <a:rPr lang="tr-TR" dirty="0"/>
              <a:t>.</a:t>
            </a:r>
          </a:p>
        </p:txBody>
      </p:sp>
      <p:sp>
        <p:nvSpPr>
          <p:cNvPr id="4" name="Veri Yer Tutucusu 3"/>
          <p:cNvSpPr>
            <a:spLocks noGrp="1"/>
          </p:cNvSpPr>
          <p:nvPr>
            <p:ph type="dt" sz="half" idx="10"/>
          </p:nvPr>
        </p:nvSpPr>
        <p:spPr/>
        <p:txBody>
          <a:bodyPr/>
          <a:lstStyle/>
          <a:p>
            <a:fld id="{E3D923A6-2D7B-4FD9-A80B-3E45EDBD04E0}" type="datetime1">
              <a:rPr lang="tr-TR">
                <a:solidFill>
                  <a:prstClr val="black">
                    <a:tint val="75000"/>
                  </a:prstClr>
                </a:solidFill>
                <a:latin typeface="Calibri"/>
              </a:rPr>
              <a:pPr/>
              <a:t>5.09.2024</a:t>
            </a:fld>
            <a:endParaRPr lang="tr-TR">
              <a:solidFill>
                <a:prstClr val="black">
                  <a:tint val="75000"/>
                </a:prstClr>
              </a:solidFill>
              <a:latin typeface="Calibri"/>
            </a:endParaRPr>
          </a:p>
        </p:txBody>
      </p:sp>
      <p:sp>
        <p:nvSpPr>
          <p:cNvPr id="5" name="Altbilgi Yer Tutucusu 4"/>
          <p:cNvSpPr>
            <a:spLocks noGrp="1"/>
          </p:cNvSpPr>
          <p:nvPr>
            <p:ph type="ftr" sz="quarter" idx="11"/>
          </p:nvPr>
        </p:nvSpPr>
        <p:spPr/>
        <p:txBody>
          <a:bodyPr/>
          <a:lstStyle/>
          <a:p>
            <a:r>
              <a:rPr lang="tr-TR">
                <a:solidFill>
                  <a:prstClr val="black">
                    <a:tint val="75000"/>
                  </a:prstClr>
                </a:solidFill>
                <a:latin typeface="Calibri"/>
              </a:rPr>
              <a:t>osenses@trabzon.edu.tr</a:t>
            </a:r>
          </a:p>
        </p:txBody>
      </p:sp>
      <p:sp>
        <p:nvSpPr>
          <p:cNvPr id="6" name="Slayt Numarası Yer Tutucusu 5"/>
          <p:cNvSpPr>
            <a:spLocks noGrp="1"/>
          </p:cNvSpPr>
          <p:nvPr>
            <p:ph type="sldNum" sz="quarter" idx="12"/>
          </p:nvPr>
        </p:nvSpPr>
        <p:spPr/>
        <p:txBody>
          <a:bodyPr/>
          <a:lstStyle/>
          <a:p>
            <a:fld id="{06E4CE98-99DB-4B92-BAC7-F160338C3892}" type="slidenum">
              <a:rPr lang="tr-TR">
                <a:solidFill>
                  <a:prstClr val="black">
                    <a:tint val="75000"/>
                  </a:prstClr>
                </a:solidFill>
                <a:latin typeface="Calibri"/>
              </a:rPr>
              <a:pPr/>
              <a:t>54</a:t>
            </a:fld>
            <a:endParaRPr lang="tr-TR">
              <a:solidFill>
                <a:prstClr val="black">
                  <a:tint val="75000"/>
                </a:prstClr>
              </a:solidFill>
              <a:latin typeface="Calibri"/>
            </a:endParaRPr>
          </a:p>
        </p:txBody>
      </p:sp>
    </p:spTree>
    <p:extLst>
      <p:ext uri="{BB962C8B-B14F-4D97-AF65-F5344CB8AC3E}">
        <p14:creationId xmlns:p14="http://schemas.microsoft.com/office/powerpoint/2010/main" val="425074323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847528" y="620688"/>
            <a:ext cx="8568952" cy="5735662"/>
          </a:xfrm>
        </p:spPr>
        <p:txBody>
          <a:bodyPr>
            <a:normAutofit/>
          </a:bodyPr>
          <a:lstStyle/>
          <a:p>
            <a:r>
              <a:rPr lang="tr-TR" dirty="0">
                <a:solidFill>
                  <a:srgbClr val="00B0F0"/>
                </a:solidFill>
                <a:latin typeface="Algerian" panose="04020705040A02060702" pitchFamily="82" charset="0"/>
              </a:rPr>
              <a:t>5. yükleme:</a:t>
            </a:r>
          </a:p>
          <a:p>
            <a:r>
              <a:rPr lang="tr-TR" dirty="0">
                <a:solidFill>
                  <a:srgbClr val="00B0F0"/>
                </a:solidFill>
                <a:latin typeface="Algerian" panose="04020705040A02060702" pitchFamily="82" charset="0"/>
              </a:rPr>
              <a:t> </a:t>
            </a:r>
            <a:r>
              <a:rPr lang="tr-TR" dirty="0"/>
              <a:t>ihracat yapan firma acenteye konşimento talimatı verir. (ne kadar mal nereye gidecek vb.)</a:t>
            </a:r>
          </a:p>
          <a:p>
            <a:r>
              <a:rPr lang="tr-TR" dirty="0">
                <a:solidFill>
                  <a:srgbClr val="00B0F0"/>
                </a:solidFill>
                <a:latin typeface="Algerian" panose="04020705040A02060702" pitchFamily="82" charset="0"/>
              </a:rPr>
              <a:t>6. ATR –EURO 1 </a:t>
            </a:r>
            <a:r>
              <a:rPr lang="tr-TR" dirty="0" err="1">
                <a:solidFill>
                  <a:srgbClr val="00B0F0"/>
                </a:solidFill>
                <a:latin typeface="Algerian" panose="04020705040A02060702" pitchFamily="82" charset="0"/>
              </a:rPr>
              <a:t>vb</a:t>
            </a:r>
            <a:r>
              <a:rPr lang="tr-TR" dirty="0">
                <a:solidFill>
                  <a:srgbClr val="00B0F0"/>
                </a:solidFill>
                <a:latin typeface="Algerian" panose="04020705040A02060702" pitchFamily="82" charset="0"/>
              </a:rPr>
              <a:t> hazırlanır</a:t>
            </a:r>
            <a:r>
              <a:rPr lang="tr-TR" dirty="0"/>
              <a:t>.</a:t>
            </a:r>
          </a:p>
          <a:p>
            <a:r>
              <a:rPr lang="tr-TR" dirty="0"/>
              <a:t> Gideceği ülkeye göre değişir.</a:t>
            </a:r>
          </a:p>
          <a:p>
            <a:endParaRPr lang="tr-TR" dirty="0"/>
          </a:p>
          <a:p>
            <a:r>
              <a:rPr lang="tr-TR" dirty="0">
                <a:solidFill>
                  <a:srgbClr val="00B0F0"/>
                </a:solidFill>
                <a:latin typeface="Algerian" panose="04020705040A02060702" pitchFamily="82" charset="0"/>
              </a:rPr>
              <a:t>7.Ödeme şekli belirlenir ve evraklar bankaya gönderilir.</a:t>
            </a:r>
          </a:p>
          <a:p>
            <a:r>
              <a:rPr lang="tr-TR" dirty="0">
                <a:solidFill>
                  <a:srgbClr val="00B0F0"/>
                </a:solidFill>
                <a:latin typeface="Algerian" panose="04020705040A02060702" pitchFamily="82" charset="0"/>
              </a:rPr>
              <a:t> </a:t>
            </a:r>
            <a:r>
              <a:rPr lang="tr-TR" dirty="0"/>
              <a:t>(akreditif ise bankaya. Peşin ise direk müşteriye)</a:t>
            </a:r>
          </a:p>
        </p:txBody>
      </p:sp>
      <p:sp>
        <p:nvSpPr>
          <p:cNvPr id="4" name="Veri Yer Tutucusu 3"/>
          <p:cNvSpPr>
            <a:spLocks noGrp="1"/>
          </p:cNvSpPr>
          <p:nvPr>
            <p:ph type="dt" sz="half" idx="10"/>
          </p:nvPr>
        </p:nvSpPr>
        <p:spPr/>
        <p:txBody>
          <a:bodyPr/>
          <a:lstStyle/>
          <a:p>
            <a:fld id="{8DC09927-598B-469E-9A2F-9C34B38113E2}" type="datetime1">
              <a:rPr lang="tr-TR">
                <a:solidFill>
                  <a:prstClr val="black">
                    <a:tint val="75000"/>
                  </a:prstClr>
                </a:solidFill>
                <a:latin typeface="Calibri"/>
              </a:rPr>
              <a:pPr/>
              <a:t>5.09.2024</a:t>
            </a:fld>
            <a:endParaRPr lang="tr-TR">
              <a:solidFill>
                <a:prstClr val="black">
                  <a:tint val="75000"/>
                </a:prstClr>
              </a:solidFill>
              <a:latin typeface="Calibri"/>
            </a:endParaRPr>
          </a:p>
        </p:txBody>
      </p:sp>
      <p:sp>
        <p:nvSpPr>
          <p:cNvPr id="5" name="Altbilgi Yer Tutucusu 4"/>
          <p:cNvSpPr>
            <a:spLocks noGrp="1"/>
          </p:cNvSpPr>
          <p:nvPr>
            <p:ph type="ftr" sz="quarter" idx="11"/>
          </p:nvPr>
        </p:nvSpPr>
        <p:spPr/>
        <p:txBody>
          <a:bodyPr/>
          <a:lstStyle/>
          <a:p>
            <a:r>
              <a:rPr lang="tr-TR">
                <a:solidFill>
                  <a:prstClr val="black">
                    <a:tint val="75000"/>
                  </a:prstClr>
                </a:solidFill>
                <a:latin typeface="Calibri"/>
              </a:rPr>
              <a:t>osenses@trabzon.edu.tr</a:t>
            </a:r>
          </a:p>
        </p:txBody>
      </p:sp>
      <p:sp>
        <p:nvSpPr>
          <p:cNvPr id="6" name="Slayt Numarası Yer Tutucusu 5"/>
          <p:cNvSpPr>
            <a:spLocks noGrp="1"/>
          </p:cNvSpPr>
          <p:nvPr>
            <p:ph type="sldNum" sz="quarter" idx="12"/>
          </p:nvPr>
        </p:nvSpPr>
        <p:spPr/>
        <p:txBody>
          <a:bodyPr/>
          <a:lstStyle/>
          <a:p>
            <a:fld id="{06E4CE98-99DB-4B92-BAC7-F160338C3892}" type="slidenum">
              <a:rPr lang="tr-TR">
                <a:solidFill>
                  <a:prstClr val="black">
                    <a:tint val="75000"/>
                  </a:prstClr>
                </a:solidFill>
                <a:latin typeface="Calibri"/>
              </a:rPr>
              <a:pPr/>
              <a:t>55</a:t>
            </a:fld>
            <a:endParaRPr lang="tr-TR">
              <a:solidFill>
                <a:prstClr val="black">
                  <a:tint val="75000"/>
                </a:prstClr>
              </a:solidFill>
              <a:latin typeface="Calibri"/>
            </a:endParaRPr>
          </a:p>
        </p:txBody>
      </p:sp>
    </p:spTree>
    <p:extLst>
      <p:ext uri="{BB962C8B-B14F-4D97-AF65-F5344CB8AC3E}">
        <p14:creationId xmlns:p14="http://schemas.microsoft.com/office/powerpoint/2010/main" val="294968904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rgbClr val="FF0000"/>
                </a:solidFill>
              </a:rPr>
              <a:t>İhracat treylerle yapılacaksa:</a:t>
            </a:r>
          </a:p>
        </p:txBody>
      </p:sp>
      <p:sp>
        <p:nvSpPr>
          <p:cNvPr id="3" name="İçerik Yer Tutucusu 2"/>
          <p:cNvSpPr>
            <a:spLocks noGrp="1"/>
          </p:cNvSpPr>
          <p:nvPr>
            <p:ph idx="1"/>
          </p:nvPr>
        </p:nvSpPr>
        <p:spPr/>
        <p:txBody>
          <a:bodyPr/>
          <a:lstStyle/>
          <a:p>
            <a:pPr algn="ctr"/>
            <a:r>
              <a:rPr lang="tr-TR" b="1" dirty="0">
                <a:solidFill>
                  <a:srgbClr val="00B050"/>
                </a:solidFill>
              </a:rPr>
              <a:t>1. örneğin FCA: </a:t>
            </a:r>
          </a:p>
          <a:p>
            <a:r>
              <a:rPr lang="tr-TR" dirty="0"/>
              <a:t>1. önce nakliyeci aranır, plaka alınır (plaka çok önemli)</a:t>
            </a:r>
          </a:p>
          <a:p>
            <a:r>
              <a:rPr lang="tr-TR" dirty="0"/>
              <a:t>2. treyler üzerine konteynerle yükleme yapılacaksa toplam ağırlık önemli. Karayolunda 42 ton dan fazlası yasak (araç ve kont. Dahil)</a:t>
            </a:r>
          </a:p>
          <a:p>
            <a:r>
              <a:rPr lang="tr-TR" dirty="0"/>
              <a:t>Bu durumlarda hafif olan kılçık </a:t>
            </a:r>
            <a:r>
              <a:rPr lang="tr-TR" dirty="0" err="1"/>
              <a:t>dorse</a:t>
            </a:r>
            <a:r>
              <a:rPr lang="tr-TR" dirty="0"/>
              <a:t> kullanılması avantajlı olur.</a:t>
            </a:r>
          </a:p>
        </p:txBody>
      </p:sp>
      <p:sp>
        <p:nvSpPr>
          <p:cNvPr id="4" name="Veri Yer Tutucusu 3"/>
          <p:cNvSpPr>
            <a:spLocks noGrp="1"/>
          </p:cNvSpPr>
          <p:nvPr>
            <p:ph type="dt" sz="half" idx="10"/>
          </p:nvPr>
        </p:nvSpPr>
        <p:spPr/>
        <p:txBody>
          <a:bodyPr/>
          <a:lstStyle/>
          <a:p>
            <a:fld id="{1FA293B6-05E9-4C7D-9D0A-DF5FD3F168A4}" type="datetime1">
              <a:rPr lang="tr-TR">
                <a:solidFill>
                  <a:prstClr val="black">
                    <a:tint val="75000"/>
                  </a:prstClr>
                </a:solidFill>
                <a:latin typeface="Calibri"/>
              </a:rPr>
              <a:pPr/>
              <a:t>5.09.2024</a:t>
            </a:fld>
            <a:endParaRPr lang="tr-TR">
              <a:solidFill>
                <a:prstClr val="black">
                  <a:tint val="75000"/>
                </a:prstClr>
              </a:solidFill>
              <a:latin typeface="Calibri"/>
            </a:endParaRPr>
          </a:p>
        </p:txBody>
      </p:sp>
      <p:sp>
        <p:nvSpPr>
          <p:cNvPr id="5" name="Altbilgi Yer Tutucusu 4"/>
          <p:cNvSpPr>
            <a:spLocks noGrp="1"/>
          </p:cNvSpPr>
          <p:nvPr>
            <p:ph type="ftr" sz="quarter" idx="11"/>
          </p:nvPr>
        </p:nvSpPr>
        <p:spPr/>
        <p:txBody>
          <a:bodyPr/>
          <a:lstStyle/>
          <a:p>
            <a:r>
              <a:rPr lang="tr-TR">
                <a:solidFill>
                  <a:prstClr val="black">
                    <a:tint val="75000"/>
                  </a:prstClr>
                </a:solidFill>
                <a:latin typeface="Calibri"/>
              </a:rPr>
              <a:t>osenses@trabzon.edu.tr</a:t>
            </a:r>
          </a:p>
        </p:txBody>
      </p:sp>
      <p:sp>
        <p:nvSpPr>
          <p:cNvPr id="6" name="Slayt Numarası Yer Tutucusu 5"/>
          <p:cNvSpPr>
            <a:spLocks noGrp="1"/>
          </p:cNvSpPr>
          <p:nvPr>
            <p:ph type="sldNum" sz="quarter" idx="12"/>
          </p:nvPr>
        </p:nvSpPr>
        <p:spPr/>
        <p:txBody>
          <a:bodyPr/>
          <a:lstStyle/>
          <a:p>
            <a:fld id="{06E4CE98-99DB-4B92-BAC7-F160338C3892}" type="slidenum">
              <a:rPr lang="tr-TR">
                <a:solidFill>
                  <a:prstClr val="black">
                    <a:tint val="75000"/>
                  </a:prstClr>
                </a:solidFill>
                <a:latin typeface="Calibri"/>
              </a:rPr>
              <a:pPr/>
              <a:t>56</a:t>
            </a:fld>
            <a:endParaRPr lang="tr-TR">
              <a:solidFill>
                <a:prstClr val="black">
                  <a:tint val="75000"/>
                </a:prstClr>
              </a:solidFill>
              <a:latin typeface="Calibri"/>
            </a:endParaRPr>
          </a:p>
        </p:txBody>
      </p:sp>
    </p:spTree>
    <p:extLst>
      <p:ext uri="{BB962C8B-B14F-4D97-AF65-F5344CB8AC3E}">
        <p14:creationId xmlns:p14="http://schemas.microsoft.com/office/powerpoint/2010/main" val="371027914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solidFill>
                  <a:srgbClr val="FF0000"/>
                </a:solidFill>
              </a:rPr>
              <a:t>İhracatta gümrükleme süreci</a:t>
            </a:r>
          </a:p>
        </p:txBody>
      </p:sp>
      <p:sp>
        <p:nvSpPr>
          <p:cNvPr id="3" name="İçerik Yer Tutucusu 2"/>
          <p:cNvSpPr>
            <a:spLocks noGrp="1"/>
          </p:cNvSpPr>
          <p:nvPr>
            <p:ph idx="1"/>
          </p:nvPr>
        </p:nvSpPr>
        <p:spPr>
          <a:xfrm>
            <a:off x="1703512" y="1600201"/>
            <a:ext cx="8784976" cy="4525963"/>
          </a:xfrm>
        </p:spPr>
        <p:txBody>
          <a:bodyPr>
            <a:normAutofit fontScale="92500" lnSpcReduction="10000"/>
          </a:bodyPr>
          <a:lstStyle/>
          <a:p>
            <a:r>
              <a:rPr lang="tr-TR" dirty="0">
                <a:solidFill>
                  <a:srgbClr val="00B050"/>
                </a:solidFill>
              </a:rPr>
              <a:t>Yeşil hat ihracatta «beyaz hat» olarak tabir edilir.</a:t>
            </a:r>
          </a:p>
          <a:p>
            <a:r>
              <a:rPr lang="tr-TR" dirty="0">
                <a:solidFill>
                  <a:srgbClr val="FF0000"/>
                </a:solidFill>
              </a:rPr>
              <a:t>İlk defa ihracat yapanlar %99 kırmızı hatta düşerler</a:t>
            </a:r>
            <a:r>
              <a:rPr lang="tr-TR" dirty="0"/>
              <a:t>.</a:t>
            </a:r>
          </a:p>
          <a:p>
            <a:r>
              <a:rPr lang="tr-TR" dirty="0">
                <a:solidFill>
                  <a:srgbClr val="FF0000"/>
                </a:solidFill>
              </a:rPr>
              <a:t>Birkaç defa yanlış yapanlar kırmızı hatta düşerler.</a:t>
            </a:r>
          </a:p>
          <a:p>
            <a:r>
              <a:rPr lang="tr-TR" dirty="0">
                <a:solidFill>
                  <a:srgbClr val="FF0000"/>
                </a:solidFill>
              </a:rPr>
              <a:t>Gümrükçü yamuksa kırmızı hatta düşerler.</a:t>
            </a:r>
          </a:p>
          <a:p>
            <a:r>
              <a:rPr lang="tr-TR" dirty="0">
                <a:solidFill>
                  <a:srgbClr val="FF0000"/>
                </a:solidFill>
              </a:rPr>
              <a:t>Gönderilen mal masum mal olabilir fakat karşı tarafta yanlış kullanılacaksa (uyuşturucu yada silah sanayiinde vb.) kırmızıya düşebilir.</a:t>
            </a:r>
          </a:p>
          <a:p>
            <a:r>
              <a:rPr lang="tr-TR" dirty="0">
                <a:solidFill>
                  <a:srgbClr val="FF0000"/>
                </a:solidFill>
              </a:rPr>
              <a:t>Muayene memurunun şüphelenmesi üzerine kırmızı hatta düşebilir.</a:t>
            </a:r>
          </a:p>
        </p:txBody>
      </p:sp>
      <p:sp>
        <p:nvSpPr>
          <p:cNvPr id="4" name="Veri Yer Tutucusu 3"/>
          <p:cNvSpPr>
            <a:spLocks noGrp="1"/>
          </p:cNvSpPr>
          <p:nvPr>
            <p:ph type="dt" sz="half" idx="10"/>
          </p:nvPr>
        </p:nvSpPr>
        <p:spPr/>
        <p:txBody>
          <a:bodyPr/>
          <a:lstStyle/>
          <a:p>
            <a:fld id="{C6D897BC-DE2E-4A68-807A-827F8D495190}" type="datetime1">
              <a:rPr lang="tr-TR">
                <a:solidFill>
                  <a:prstClr val="black">
                    <a:tint val="75000"/>
                  </a:prstClr>
                </a:solidFill>
                <a:latin typeface="Calibri"/>
              </a:rPr>
              <a:pPr/>
              <a:t>5.09.2024</a:t>
            </a:fld>
            <a:endParaRPr lang="tr-TR">
              <a:solidFill>
                <a:prstClr val="black">
                  <a:tint val="75000"/>
                </a:prstClr>
              </a:solidFill>
              <a:latin typeface="Calibri"/>
            </a:endParaRPr>
          </a:p>
        </p:txBody>
      </p:sp>
      <p:sp>
        <p:nvSpPr>
          <p:cNvPr id="5" name="Altbilgi Yer Tutucusu 4"/>
          <p:cNvSpPr>
            <a:spLocks noGrp="1"/>
          </p:cNvSpPr>
          <p:nvPr>
            <p:ph type="ftr" sz="quarter" idx="11"/>
          </p:nvPr>
        </p:nvSpPr>
        <p:spPr/>
        <p:txBody>
          <a:bodyPr/>
          <a:lstStyle/>
          <a:p>
            <a:r>
              <a:rPr lang="tr-TR">
                <a:solidFill>
                  <a:prstClr val="black">
                    <a:tint val="75000"/>
                  </a:prstClr>
                </a:solidFill>
                <a:latin typeface="Calibri"/>
              </a:rPr>
              <a:t>osenses@trabzon.edu.tr</a:t>
            </a:r>
          </a:p>
        </p:txBody>
      </p:sp>
      <p:sp>
        <p:nvSpPr>
          <p:cNvPr id="6" name="Slayt Numarası Yer Tutucusu 5"/>
          <p:cNvSpPr>
            <a:spLocks noGrp="1"/>
          </p:cNvSpPr>
          <p:nvPr>
            <p:ph type="sldNum" sz="quarter" idx="12"/>
          </p:nvPr>
        </p:nvSpPr>
        <p:spPr/>
        <p:txBody>
          <a:bodyPr/>
          <a:lstStyle/>
          <a:p>
            <a:fld id="{06E4CE98-99DB-4B92-BAC7-F160338C3892}" type="slidenum">
              <a:rPr lang="tr-TR">
                <a:solidFill>
                  <a:prstClr val="black">
                    <a:tint val="75000"/>
                  </a:prstClr>
                </a:solidFill>
                <a:latin typeface="Calibri"/>
              </a:rPr>
              <a:pPr/>
              <a:t>57</a:t>
            </a:fld>
            <a:endParaRPr lang="tr-TR">
              <a:solidFill>
                <a:prstClr val="black">
                  <a:tint val="75000"/>
                </a:prstClr>
              </a:solidFill>
              <a:latin typeface="Calibri"/>
            </a:endParaRPr>
          </a:p>
        </p:txBody>
      </p:sp>
    </p:spTree>
    <p:extLst>
      <p:ext uri="{BB962C8B-B14F-4D97-AF65-F5344CB8AC3E}">
        <p14:creationId xmlns:p14="http://schemas.microsoft.com/office/powerpoint/2010/main" val="271477036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981200" y="274638"/>
            <a:ext cx="8229600" cy="1570186"/>
          </a:xfrm>
          <a:solidFill>
            <a:schemeClr val="accent1">
              <a:lumMod val="20000"/>
              <a:lumOff val="80000"/>
            </a:schemeClr>
          </a:solidFill>
        </p:spPr>
        <p:txBody>
          <a:bodyPr>
            <a:normAutofit fontScale="90000"/>
          </a:bodyPr>
          <a:lstStyle/>
          <a:p>
            <a:r>
              <a:rPr lang="tr-TR" dirty="0">
                <a:solidFill>
                  <a:srgbClr val="FF0000"/>
                </a:solidFill>
              </a:rPr>
              <a:t>II.AŞAMA:</a:t>
            </a:r>
            <a:br>
              <a:rPr lang="tr-TR" dirty="0">
                <a:solidFill>
                  <a:srgbClr val="FF0000"/>
                </a:solidFill>
              </a:rPr>
            </a:br>
            <a:r>
              <a:rPr lang="tr-TR" dirty="0">
                <a:solidFill>
                  <a:srgbClr val="00B050"/>
                </a:solidFill>
              </a:rPr>
              <a:t>FİİLİ İHRACAT SÜRECİ</a:t>
            </a:r>
            <a:r>
              <a:rPr lang="tr-TR" dirty="0"/>
              <a:t> </a:t>
            </a:r>
            <a:br>
              <a:rPr lang="tr-TR" dirty="0"/>
            </a:br>
            <a:r>
              <a:rPr lang="tr-TR" sz="1800" dirty="0"/>
              <a:t>(I. </a:t>
            </a:r>
            <a:r>
              <a:rPr lang="tr-TR" sz="1800" dirty="0" err="1"/>
              <a:t>aşamaİHRACAT</a:t>
            </a:r>
            <a:r>
              <a:rPr lang="tr-TR" sz="1800" dirty="0"/>
              <a:t> ÖNCESİ HAZIRLIK SÜRECİ)</a:t>
            </a:r>
            <a:endParaRPr lang="tr-TR" sz="1800" dirty="0">
              <a:solidFill>
                <a:srgbClr val="00B050"/>
              </a:solidFill>
            </a:endParaRPr>
          </a:p>
        </p:txBody>
      </p:sp>
      <p:sp>
        <p:nvSpPr>
          <p:cNvPr id="3" name="İçerik Yer Tutucusu 2"/>
          <p:cNvSpPr>
            <a:spLocks noGrp="1"/>
          </p:cNvSpPr>
          <p:nvPr>
            <p:ph idx="1"/>
          </p:nvPr>
        </p:nvSpPr>
        <p:spPr>
          <a:xfrm>
            <a:off x="1703512" y="1916832"/>
            <a:ext cx="8712968" cy="4680520"/>
          </a:xfrm>
        </p:spPr>
        <p:txBody>
          <a:bodyPr/>
          <a:lstStyle/>
          <a:p>
            <a:r>
              <a:rPr lang="tr-TR" dirty="0"/>
              <a:t>Daha önce özetlenen süreç şimdi detaylı:</a:t>
            </a:r>
          </a:p>
        </p:txBody>
      </p:sp>
      <p:sp>
        <p:nvSpPr>
          <p:cNvPr id="4" name="Veri Yer Tutucusu 3"/>
          <p:cNvSpPr>
            <a:spLocks noGrp="1"/>
          </p:cNvSpPr>
          <p:nvPr>
            <p:ph type="dt" sz="half" idx="10"/>
          </p:nvPr>
        </p:nvSpPr>
        <p:spPr/>
        <p:txBody>
          <a:bodyPr/>
          <a:lstStyle/>
          <a:p>
            <a:fld id="{02707301-0AAF-4FC0-9B43-197797CF3D6B}" type="datetime1">
              <a:rPr lang="tr-TR">
                <a:solidFill>
                  <a:prstClr val="black">
                    <a:tint val="75000"/>
                  </a:prstClr>
                </a:solidFill>
                <a:latin typeface="Calibri"/>
              </a:rPr>
              <a:pPr/>
              <a:t>5.09.2024</a:t>
            </a:fld>
            <a:endParaRPr lang="tr-TR">
              <a:solidFill>
                <a:prstClr val="black">
                  <a:tint val="75000"/>
                </a:prstClr>
              </a:solidFill>
              <a:latin typeface="Calibri"/>
            </a:endParaRPr>
          </a:p>
        </p:txBody>
      </p:sp>
      <p:sp>
        <p:nvSpPr>
          <p:cNvPr id="5" name="Altbilgi Yer Tutucusu 4"/>
          <p:cNvSpPr>
            <a:spLocks noGrp="1"/>
          </p:cNvSpPr>
          <p:nvPr>
            <p:ph type="ftr" sz="quarter" idx="11"/>
          </p:nvPr>
        </p:nvSpPr>
        <p:spPr/>
        <p:txBody>
          <a:bodyPr/>
          <a:lstStyle/>
          <a:p>
            <a:r>
              <a:rPr lang="tr-TR">
                <a:solidFill>
                  <a:prstClr val="black">
                    <a:tint val="75000"/>
                  </a:prstClr>
                </a:solidFill>
                <a:latin typeface="Calibri"/>
              </a:rPr>
              <a:t>osenses@trabzon.edu.tr</a:t>
            </a:r>
          </a:p>
        </p:txBody>
      </p:sp>
      <p:sp>
        <p:nvSpPr>
          <p:cNvPr id="6" name="Slayt Numarası Yer Tutucusu 5"/>
          <p:cNvSpPr>
            <a:spLocks noGrp="1"/>
          </p:cNvSpPr>
          <p:nvPr>
            <p:ph type="sldNum" sz="quarter" idx="12"/>
          </p:nvPr>
        </p:nvSpPr>
        <p:spPr/>
        <p:txBody>
          <a:bodyPr/>
          <a:lstStyle/>
          <a:p>
            <a:fld id="{06E4CE98-99DB-4B92-BAC7-F160338C3892}" type="slidenum">
              <a:rPr lang="tr-TR">
                <a:solidFill>
                  <a:prstClr val="black">
                    <a:tint val="75000"/>
                  </a:prstClr>
                </a:solidFill>
                <a:latin typeface="Calibri"/>
              </a:rPr>
              <a:pPr/>
              <a:t>58</a:t>
            </a:fld>
            <a:endParaRPr lang="tr-TR">
              <a:solidFill>
                <a:prstClr val="black">
                  <a:tint val="75000"/>
                </a:prstClr>
              </a:solidFill>
              <a:latin typeface="Calibri"/>
            </a:endParaRPr>
          </a:p>
        </p:txBody>
      </p:sp>
    </p:spTree>
    <p:extLst>
      <p:ext uri="{BB962C8B-B14F-4D97-AF65-F5344CB8AC3E}">
        <p14:creationId xmlns:p14="http://schemas.microsoft.com/office/powerpoint/2010/main" val="415542094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981200" y="274638"/>
            <a:ext cx="8229600" cy="1570186"/>
          </a:xfrm>
          <a:solidFill>
            <a:schemeClr val="accent1">
              <a:lumMod val="20000"/>
              <a:lumOff val="80000"/>
            </a:schemeClr>
          </a:solidFill>
        </p:spPr>
        <p:txBody>
          <a:bodyPr>
            <a:normAutofit fontScale="90000"/>
          </a:bodyPr>
          <a:lstStyle/>
          <a:p>
            <a:r>
              <a:rPr lang="tr-TR" dirty="0">
                <a:solidFill>
                  <a:srgbClr val="FF0000"/>
                </a:solidFill>
              </a:rPr>
              <a:t>II.AŞAMA:</a:t>
            </a:r>
            <a:br>
              <a:rPr lang="tr-TR" dirty="0">
                <a:solidFill>
                  <a:srgbClr val="FF0000"/>
                </a:solidFill>
              </a:rPr>
            </a:br>
            <a:r>
              <a:rPr lang="tr-TR" dirty="0">
                <a:solidFill>
                  <a:srgbClr val="00B050"/>
                </a:solidFill>
              </a:rPr>
              <a:t>FİİLİ İHRACAT SÜRECİ</a:t>
            </a:r>
            <a:r>
              <a:rPr lang="tr-TR" dirty="0"/>
              <a:t> </a:t>
            </a:r>
            <a:br>
              <a:rPr lang="tr-TR" dirty="0"/>
            </a:br>
            <a:r>
              <a:rPr lang="tr-TR" sz="1800" dirty="0"/>
              <a:t>(I. </a:t>
            </a:r>
            <a:r>
              <a:rPr lang="tr-TR" sz="1800" dirty="0" err="1"/>
              <a:t>aşamaİHRACAT</a:t>
            </a:r>
            <a:r>
              <a:rPr lang="tr-TR" sz="1800" dirty="0"/>
              <a:t> ÖNCESİ HAZIRLIK SÜRECİ)</a:t>
            </a:r>
            <a:endParaRPr lang="tr-TR" sz="1800" dirty="0">
              <a:solidFill>
                <a:srgbClr val="00B050"/>
              </a:solidFill>
            </a:endParaRPr>
          </a:p>
        </p:txBody>
      </p:sp>
      <p:sp>
        <p:nvSpPr>
          <p:cNvPr id="3" name="İçerik Yer Tutucusu 2"/>
          <p:cNvSpPr>
            <a:spLocks noGrp="1"/>
          </p:cNvSpPr>
          <p:nvPr>
            <p:ph idx="1"/>
          </p:nvPr>
        </p:nvSpPr>
        <p:spPr>
          <a:xfrm>
            <a:off x="1524000" y="1916832"/>
            <a:ext cx="9144000" cy="4941168"/>
          </a:xfrm>
        </p:spPr>
        <p:txBody>
          <a:bodyPr/>
          <a:lstStyle/>
          <a:p>
            <a:r>
              <a:rPr lang="tr-TR" u="sng" spc="600" dirty="0">
                <a:solidFill>
                  <a:srgbClr val="7030A0"/>
                </a:solidFill>
              </a:rPr>
              <a:t>1.ihracatçı birlikleri kaydı</a:t>
            </a:r>
            <a:r>
              <a:rPr lang="tr-TR" dirty="0">
                <a:solidFill>
                  <a:srgbClr val="7030A0"/>
                </a:solidFill>
              </a:rPr>
              <a:t>:</a:t>
            </a:r>
          </a:p>
          <a:p>
            <a:endParaRPr lang="tr-TR" dirty="0">
              <a:solidFill>
                <a:srgbClr val="7030A0"/>
              </a:solidFill>
            </a:endParaRPr>
          </a:p>
          <a:p>
            <a:r>
              <a:rPr lang="tr-TR" dirty="0"/>
              <a:t>Tüm ihracatçıların ihracatçı birliklerine üyelik zorunluluğu bulunmakta olup, üye olmadan ve ödemeleri gereken aidatlara</a:t>
            </a:r>
            <a:r>
              <a:rPr lang="tr-TR" sz="1200" dirty="0"/>
              <a:t>(</a:t>
            </a:r>
            <a:r>
              <a:rPr lang="tr-TR" sz="1200" dirty="0" err="1"/>
              <a:t>giriş,nisbi</a:t>
            </a:r>
            <a:r>
              <a:rPr lang="tr-TR" sz="1200" dirty="0"/>
              <a:t> aidat </a:t>
            </a:r>
            <a:r>
              <a:rPr lang="tr-TR" sz="1200" dirty="0" err="1"/>
              <a:t>vd</a:t>
            </a:r>
            <a:r>
              <a:rPr lang="tr-TR" sz="1200" dirty="0"/>
              <a:t> hizmet karşılığı alınan bedeller) </a:t>
            </a:r>
            <a:r>
              <a:rPr lang="tr-TR" dirty="0"/>
              <a:t>ilişkin yükümlülüklerini yerine getirmeden ihracat işlemlerini gerçekleştiremezler.</a:t>
            </a:r>
          </a:p>
        </p:txBody>
      </p:sp>
      <p:sp>
        <p:nvSpPr>
          <p:cNvPr id="4" name="Veri Yer Tutucusu 3"/>
          <p:cNvSpPr>
            <a:spLocks noGrp="1"/>
          </p:cNvSpPr>
          <p:nvPr>
            <p:ph type="dt" sz="half" idx="10"/>
          </p:nvPr>
        </p:nvSpPr>
        <p:spPr/>
        <p:txBody>
          <a:bodyPr/>
          <a:lstStyle/>
          <a:p>
            <a:fld id="{02707301-0AAF-4FC0-9B43-197797CF3D6B}" type="datetime1">
              <a:rPr lang="tr-TR">
                <a:solidFill>
                  <a:prstClr val="black">
                    <a:tint val="75000"/>
                  </a:prstClr>
                </a:solidFill>
                <a:latin typeface="Calibri"/>
              </a:rPr>
              <a:pPr/>
              <a:t>5.09.2024</a:t>
            </a:fld>
            <a:endParaRPr lang="tr-TR">
              <a:solidFill>
                <a:prstClr val="black">
                  <a:tint val="75000"/>
                </a:prstClr>
              </a:solidFill>
              <a:latin typeface="Calibri"/>
            </a:endParaRPr>
          </a:p>
        </p:txBody>
      </p:sp>
      <p:sp>
        <p:nvSpPr>
          <p:cNvPr id="5" name="Altbilgi Yer Tutucusu 4"/>
          <p:cNvSpPr>
            <a:spLocks noGrp="1"/>
          </p:cNvSpPr>
          <p:nvPr>
            <p:ph type="ftr" sz="quarter" idx="11"/>
          </p:nvPr>
        </p:nvSpPr>
        <p:spPr/>
        <p:txBody>
          <a:bodyPr/>
          <a:lstStyle/>
          <a:p>
            <a:r>
              <a:rPr lang="tr-TR">
                <a:solidFill>
                  <a:prstClr val="black">
                    <a:tint val="75000"/>
                  </a:prstClr>
                </a:solidFill>
                <a:latin typeface="Calibri"/>
              </a:rPr>
              <a:t>osenses@trabzon.edu.tr</a:t>
            </a:r>
          </a:p>
        </p:txBody>
      </p:sp>
      <p:sp>
        <p:nvSpPr>
          <p:cNvPr id="6" name="Slayt Numarası Yer Tutucusu 5"/>
          <p:cNvSpPr>
            <a:spLocks noGrp="1"/>
          </p:cNvSpPr>
          <p:nvPr>
            <p:ph type="sldNum" sz="quarter" idx="12"/>
          </p:nvPr>
        </p:nvSpPr>
        <p:spPr/>
        <p:txBody>
          <a:bodyPr/>
          <a:lstStyle/>
          <a:p>
            <a:fld id="{06E4CE98-99DB-4B92-BAC7-F160338C3892}" type="slidenum">
              <a:rPr lang="tr-TR">
                <a:solidFill>
                  <a:prstClr val="black">
                    <a:tint val="75000"/>
                  </a:prstClr>
                </a:solidFill>
                <a:latin typeface="Calibri"/>
              </a:rPr>
              <a:pPr/>
              <a:t>59</a:t>
            </a:fld>
            <a:endParaRPr lang="tr-TR">
              <a:solidFill>
                <a:prstClr val="black">
                  <a:tint val="75000"/>
                </a:prstClr>
              </a:solidFill>
              <a:latin typeface="Calibri"/>
            </a:endParaRPr>
          </a:p>
        </p:txBody>
      </p:sp>
    </p:spTree>
    <p:extLst>
      <p:ext uri="{BB962C8B-B14F-4D97-AF65-F5344CB8AC3E}">
        <p14:creationId xmlns:p14="http://schemas.microsoft.com/office/powerpoint/2010/main" val="5459976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524000" y="0"/>
            <a:ext cx="9144000" cy="1417638"/>
          </a:xfrm>
          <a:pattFill prst="dashHorz">
            <a:fgClr>
              <a:schemeClr val="accent1"/>
            </a:fgClr>
            <a:bgClr>
              <a:schemeClr val="bg1"/>
            </a:bgClr>
          </a:pattFill>
        </p:spPr>
        <p:txBody>
          <a:bodyPr>
            <a:normAutofit fontScale="90000"/>
          </a:bodyPr>
          <a:lstStyle/>
          <a:p>
            <a:r>
              <a:rPr lang="tr-TR" b="1" i="1" dirty="0">
                <a:solidFill>
                  <a:srgbClr val="FF0000"/>
                </a:solidFill>
                <a:effectLst>
                  <a:outerShdw blurRad="38100" dist="38100" dir="2700000" algn="tl">
                    <a:srgbClr val="000000">
                      <a:alpha val="43137"/>
                    </a:srgbClr>
                  </a:outerShdw>
                </a:effectLst>
              </a:rPr>
              <a:t>1.1.2. </a:t>
            </a:r>
            <a:r>
              <a:rPr lang="tr-TR" b="1" i="1" dirty="0">
                <a:solidFill>
                  <a:srgbClr val="7030A0"/>
                </a:solidFill>
                <a:effectLst>
                  <a:outerShdw blurRad="38100" dist="38100" dir="2700000" algn="tl">
                    <a:srgbClr val="000000">
                      <a:alpha val="43137"/>
                    </a:srgbClr>
                  </a:outerShdw>
                </a:effectLst>
              </a:rPr>
              <a:t>Dış ticaret </a:t>
            </a:r>
            <a:r>
              <a:rPr lang="tr-TR" b="1" i="1" dirty="0">
                <a:solidFill>
                  <a:srgbClr val="FF0000"/>
                </a:solidFill>
                <a:effectLst>
                  <a:outerShdw blurRad="38100" dist="38100" dir="2700000" algn="tl">
                    <a:srgbClr val="000000">
                      <a:alpha val="43137"/>
                    </a:srgbClr>
                  </a:outerShdw>
                </a:effectLst>
              </a:rPr>
              <a:t>ve </a:t>
            </a:r>
            <a:r>
              <a:rPr lang="tr-TR" b="1" i="1" dirty="0">
                <a:solidFill>
                  <a:srgbClr val="7030A0"/>
                </a:solidFill>
                <a:effectLst>
                  <a:outerShdw blurRad="38100" dist="38100" dir="2700000" algn="tl">
                    <a:srgbClr val="000000">
                      <a:alpha val="43137"/>
                    </a:srgbClr>
                  </a:outerShdw>
                </a:effectLst>
              </a:rPr>
              <a:t>İç ticaret </a:t>
            </a:r>
            <a:r>
              <a:rPr lang="tr-TR" b="1" i="1" dirty="0">
                <a:solidFill>
                  <a:srgbClr val="FF0000"/>
                </a:solidFill>
                <a:effectLst>
                  <a:outerShdw blurRad="38100" dist="38100" dir="2700000" algn="tl">
                    <a:srgbClr val="000000">
                      <a:alpha val="43137"/>
                    </a:srgbClr>
                  </a:outerShdw>
                </a:effectLst>
              </a:rPr>
              <a:t>arasındaki farklılıklar</a:t>
            </a:r>
          </a:p>
        </p:txBody>
      </p:sp>
      <p:sp>
        <p:nvSpPr>
          <p:cNvPr id="3" name="İçerik Yer Tutucusu 2"/>
          <p:cNvSpPr>
            <a:spLocks noGrp="1"/>
          </p:cNvSpPr>
          <p:nvPr>
            <p:ph idx="1"/>
          </p:nvPr>
        </p:nvSpPr>
        <p:spPr>
          <a:xfrm>
            <a:off x="1524000" y="1600200"/>
            <a:ext cx="9144000" cy="5257800"/>
          </a:xfrm>
        </p:spPr>
        <p:txBody>
          <a:bodyPr>
            <a:normAutofit/>
          </a:bodyPr>
          <a:lstStyle/>
          <a:p>
            <a:r>
              <a:rPr lang="tr-TR" b="1" u="sng" dirty="0">
                <a:effectLst>
                  <a:outerShdw blurRad="38100" dist="38100" dir="2700000" algn="tl">
                    <a:srgbClr val="000000">
                      <a:alpha val="43137"/>
                    </a:srgbClr>
                  </a:outerShdw>
                </a:effectLst>
              </a:rPr>
              <a:t>Dış ticaret de </a:t>
            </a:r>
            <a:r>
              <a:rPr lang="tr-TR" dirty="0"/>
              <a:t>herhangi bir iç ticaret gibi alım-satım şeklinde bir ticari işlem olarak gerçekleşmektedir. </a:t>
            </a:r>
          </a:p>
          <a:p>
            <a:r>
              <a:rPr lang="tr-TR" dirty="0"/>
              <a:t>İç ticaret , nasıl ki </a:t>
            </a:r>
            <a:r>
              <a:rPr lang="tr-TR" dirty="0">
                <a:solidFill>
                  <a:srgbClr val="7030A0"/>
                </a:solidFill>
              </a:rPr>
              <a:t>pazarlama faaliyeti ile </a:t>
            </a:r>
            <a:r>
              <a:rPr lang="tr-TR" dirty="0"/>
              <a:t>başlıyorsa, dış ticari işlem de öyle başlar. </a:t>
            </a:r>
          </a:p>
          <a:p>
            <a:r>
              <a:rPr lang="tr-TR" i="1" dirty="0"/>
              <a:t>Ancak daha sonra, alıcı ve satıcıların farklı ülkelerde olmaları dikkate alındığında</a:t>
            </a:r>
            <a:r>
              <a:rPr lang="tr-TR" dirty="0"/>
              <a:t>, </a:t>
            </a:r>
            <a:r>
              <a:rPr lang="tr-TR" dirty="0">
                <a:solidFill>
                  <a:srgbClr val="00B050"/>
                </a:solidFill>
              </a:rPr>
              <a:t>teknik, hukuki, finansal vb. yönlerden çok fazla ayrıntıyı </a:t>
            </a:r>
            <a:r>
              <a:rPr lang="tr-TR" dirty="0"/>
              <a:t>da içermesi yoğun dikkat ve emek harcamayı gerektirmektedir.</a:t>
            </a:r>
          </a:p>
        </p:txBody>
      </p:sp>
      <p:sp>
        <p:nvSpPr>
          <p:cNvPr id="4" name="Veri Yer Tutucusu 3"/>
          <p:cNvSpPr>
            <a:spLocks noGrp="1"/>
          </p:cNvSpPr>
          <p:nvPr>
            <p:ph type="dt" sz="half" idx="10"/>
          </p:nvPr>
        </p:nvSpPr>
        <p:spPr/>
        <p:txBody>
          <a:bodyPr/>
          <a:lstStyle/>
          <a:p>
            <a:fld id="{D568760A-8693-4019-834B-6C68AAFD63AE}" type="datetime1">
              <a:rPr lang="tr-TR">
                <a:solidFill>
                  <a:prstClr val="black">
                    <a:tint val="75000"/>
                  </a:prstClr>
                </a:solidFill>
                <a:latin typeface="Calibri"/>
              </a:rPr>
              <a:pPr/>
              <a:t>5.09.2024</a:t>
            </a:fld>
            <a:endParaRPr lang="tr-TR">
              <a:solidFill>
                <a:prstClr val="black">
                  <a:tint val="75000"/>
                </a:prstClr>
              </a:solidFill>
              <a:latin typeface="Calibri"/>
            </a:endParaRPr>
          </a:p>
        </p:txBody>
      </p:sp>
      <p:sp>
        <p:nvSpPr>
          <p:cNvPr id="5" name="Altbilgi Yer Tutucusu 4"/>
          <p:cNvSpPr>
            <a:spLocks noGrp="1"/>
          </p:cNvSpPr>
          <p:nvPr>
            <p:ph type="ftr" sz="quarter" idx="11"/>
          </p:nvPr>
        </p:nvSpPr>
        <p:spPr/>
        <p:txBody>
          <a:bodyPr/>
          <a:lstStyle/>
          <a:p>
            <a:r>
              <a:rPr lang="tr-TR">
                <a:solidFill>
                  <a:prstClr val="black">
                    <a:tint val="75000"/>
                  </a:prstClr>
                </a:solidFill>
                <a:latin typeface="Calibri"/>
              </a:rPr>
              <a:t>osenses@trabzon.edu.tr</a:t>
            </a:r>
          </a:p>
        </p:txBody>
      </p:sp>
      <p:sp>
        <p:nvSpPr>
          <p:cNvPr id="6" name="Slayt Numarası Yer Tutucusu 5"/>
          <p:cNvSpPr>
            <a:spLocks noGrp="1"/>
          </p:cNvSpPr>
          <p:nvPr>
            <p:ph type="sldNum" sz="quarter" idx="12"/>
          </p:nvPr>
        </p:nvSpPr>
        <p:spPr/>
        <p:txBody>
          <a:bodyPr/>
          <a:lstStyle/>
          <a:p>
            <a:fld id="{06E4CE98-99DB-4B92-BAC7-F160338C3892}" type="slidenum">
              <a:rPr lang="tr-TR">
                <a:solidFill>
                  <a:prstClr val="black">
                    <a:tint val="75000"/>
                  </a:prstClr>
                </a:solidFill>
                <a:latin typeface="Calibri"/>
              </a:rPr>
              <a:pPr/>
              <a:t>6</a:t>
            </a:fld>
            <a:endParaRPr lang="tr-TR">
              <a:solidFill>
                <a:prstClr val="black">
                  <a:tint val="75000"/>
                </a:prstClr>
              </a:solidFill>
              <a:latin typeface="Calibri"/>
            </a:endParaRPr>
          </a:p>
        </p:txBody>
      </p:sp>
    </p:spTree>
    <p:extLst>
      <p:ext uri="{BB962C8B-B14F-4D97-AF65-F5344CB8AC3E}">
        <p14:creationId xmlns:p14="http://schemas.microsoft.com/office/powerpoint/2010/main" val="237969174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703512" y="476673"/>
            <a:ext cx="8784976" cy="5649491"/>
          </a:xfrm>
        </p:spPr>
        <p:txBody>
          <a:bodyPr/>
          <a:lstStyle/>
          <a:p>
            <a:r>
              <a:rPr lang="tr-TR" u="sng" spc="600" dirty="0">
                <a:solidFill>
                  <a:srgbClr val="7030A0"/>
                </a:solidFill>
              </a:rPr>
              <a:t>2.aracı banka ile görüşme</a:t>
            </a:r>
            <a:r>
              <a:rPr lang="tr-TR" dirty="0">
                <a:solidFill>
                  <a:srgbClr val="7030A0"/>
                </a:solidFill>
              </a:rPr>
              <a:t>:</a:t>
            </a:r>
          </a:p>
          <a:p>
            <a:r>
              <a:rPr lang="tr-TR" dirty="0"/>
              <a:t>İhracat(X) </a:t>
            </a:r>
            <a:r>
              <a:rPr lang="tr-TR" dirty="0" err="1"/>
              <a:t>çı</a:t>
            </a:r>
            <a:r>
              <a:rPr lang="tr-TR" dirty="0"/>
              <a:t> ,ithalat(M) </a:t>
            </a:r>
            <a:r>
              <a:rPr lang="tr-TR" dirty="0" err="1"/>
              <a:t>çı</a:t>
            </a:r>
            <a:r>
              <a:rPr lang="tr-TR" dirty="0"/>
              <a:t> ile yapmış olduğu yazılı alım-satım sözleşmesinde belirtilen ödeme şekline ilişkin olarak bankaların devrede olması gerektiğinden, X işleminin mali yönüne ilişkin detaylarını görüşmek üzere bankası ile bağlantıya geçerek ,çalışma şartlarını belirlemektedir.</a:t>
            </a:r>
          </a:p>
        </p:txBody>
      </p:sp>
      <p:sp>
        <p:nvSpPr>
          <p:cNvPr id="2" name="Veri Yer Tutucusu 1"/>
          <p:cNvSpPr>
            <a:spLocks noGrp="1"/>
          </p:cNvSpPr>
          <p:nvPr>
            <p:ph type="dt" sz="half" idx="10"/>
          </p:nvPr>
        </p:nvSpPr>
        <p:spPr/>
        <p:txBody>
          <a:bodyPr/>
          <a:lstStyle/>
          <a:p>
            <a:fld id="{F04060CA-B24A-45D8-B252-77087E252CF1}" type="datetime1">
              <a:rPr lang="tr-TR">
                <a:solidFill>
                  <a:prstClr val="black">
                    <a:tint val="75000"/>
                  </a:prstClr>
                </a:solidFill>
                <a:latin typeface="Calibri"/>
              </a:rPr>
              <a:pPr/>
              <a:t>5.09.2024</a:t>
            </a:fld>
            <a:endParaRPr lang="tr-TR">
              <a:solidFill>
                <a:prstClr val="black">
                  <a:tint val="75000"/>
                </a:prstClr>
              </a:solidFill>
              <a:latin typeface="Calibri"/>
            </a:endParaRPr>
          </a:p>
        </p:txBody>
      </p:sp>
      <p:sp>
        <p:nvSpPr>
          <p:cNvPr id="4" name="Altbilgi Yer Tutucusu 3"/>
          <p:cNvSpPr>
            <a:spLocks noGrp="1"/>
          </p:cNvSpPr>
          <p:nvPr>
            <p:ph type="ftr" sz="quarter" idx="11"/>
          </p:nvPr>
        </p:nvSpPr>
        <p:spPr/>
        <p:txBody>
          <a:bodyPr/>
          <a:lstStyle/>
          <a:p>
            <a:r>
              <a:rPr lang="tr-TR">
                <a:solidFill>
                  <a:prstClr val="black">
                    <a:tint val="75000"/>
                  </a:prstClr>
                </a:solidFill>
                <a:latin typeface="Calibri"/>
              </a:rPr>
              <a:t>osenses@trabzon.edu.tr</a:t>
            </a:r>
          </a:p>
        </p:txBody>
      </p:sp>
      <p:sp>
        <p:nvSpPr>
          <p:cNvPr id="5" name="Slayt Numarası Yer Tutucusu 4"/>
          <p:cNvSpPr>
            <a:spLocks noGrp="1"/>
          </p:cNvSpPr>
          <p:nvPr>
            <p:ph type="sldNum" sz="quarter" idx="12"/>
          </p:nvPr>
        </p:nvSpPr>
        <p:spPr/>
        <p:txBody>
          <a:bodyPr/>
          <a:lstStyle/>
          <a:p>
            <a:fld id="{06E4CE98-99DB-4B92-BAC7-F160338C3892}" type="slidenum">
              <a:rPr lang="tr-TR">
                <a:solidFill>
                  <a:prstClr val="black">
                    <a:tint val="75000"/>
                  </a:prstClr>
                </a:solidFill>
                <a:latin typeface="Calibri"/>
              </a:rPr>
              <a:pPr/>
              <a:t>60</a:t>
            </a:fld>
            <a:endParaRPr lang="tr-TR">
              <a:solidFill>
                <a:prstClr val="black">
                  <a:tint val="75000"/>
                </a:prstClr>
              </a:solidFill>
              <a:latin typeface="Calibri"/>
            </a:endParaRPr>
          </a:p>
        </p:txBody>
      </p:sp>
    </p:spTree>
    <p:extLst>
      <p:ext uri="{BB962C8B-B14F-4D97-AF65-F5344CB8AC3E}">
        <p14:creationId xmlns:p14="http://schemas.microsoft.com/office/powerpoint/2010/main" val="66033353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775520" y="332657"/>
            <a:ext cx="8640960" cy="5793507"/>
          </a:xfrm>
          <a:noFill/>
        </p:spPr>
        <p:txBody>
          <a:bodyPr/>
          <a:lstStyle/>
          <a:p>
            <a:r>
              <a:rPr lang="tr-TR" dirty="0">
                <a:solidFill>
                  <a:srgbClr val="7030A0"/>
                </a:solidFill>
              </a:rPr>
              <a:t>3.Nakliye-taşıma-gümrükleme işlemlerini yürütecek lojistik hizmet sağlayıcıların seçimi:</a:t>
            </a:r>
          </a:p>
          <a:p>
            <a:r>
              <a:rPr lang="tr-TR" dirty="0"/>
              <a:t>Dış ticarette </a:t>
            </a:r>
            <a:r>
              <a:rPr lang="tr-TR" dirty="0" err="1"/>
              <a:t>loj</a:t>
            </a:r>
            <a:r>
              <a:rPr lang="tr-TR" dirty="0"/>
              <a:t>. Hizmetler olarak belirtilebilecek bu tür iş süreçlerinin en doğru teknik ve yöntemlerle tamamlanması için destek alacakları dış kaynak tedarikçisi(DKK) konumundaki firmalara ilişkin araştırmalar yaparak, satın alacakları hizmetin detaylarını belirler.</a:t>
            </a:r>
          </a:p>
        </p:txBody>
      </p:sp>
      <p:sp>
        <p:nvSpPr>
          <p:cNvPr id="2" name="Veri Yer Tutucusu 1"/>
          <p:cNvSpPr>
            <a:spLocks noGrp="1"/>
          </p:cNvSpPr>
          <p:nvPr>
            <p:ph type="dt" sz="half" idx="10"/>
          </p:nvPr>
        </p:nvSpPr>
        <p:spPr/>
        <p:txBody>
          <a:bodyPr/>
          <a:lstStyle/>
          <a:p>
            <a:fld id="{5119099B-4575-4166-BAEC-C80A9B16E66D}" type="datetime1">
              <a:rPr lang="tr-TR">
                <a:solidFill>
                  <a:prstClr val="black">
                    <a:tint val="75000"/>
                  </a:prstClr>
                </a:solidFill>
                <a:latin typeface="Calibri"/>
              </a:rPr>
              <a:pPr/>
              <a:t>5.09.2024</a:t>
            </a:fld>
            <a:endParaRPr lang="tr-TR">
              <a:solidFill>
                <a:prstClr val="black">
                  <a:tint val="75000"/>
                </a:prstClr>
              </a:solidFill>
              <a:latin typeface="Calibri"/>
            </a:endParaRPr>
          </a:p>
        </p:txBody>
      </p:sp>
      <p:sp>
        <p:nvSpPr>
          <p:cNvPr id="4" name="Altbilgi Yer Tutucusu 3"/>
          <p:cNvSpPr>
            <a:spLocks noGrp="1"/>
          </p:cNvSpPr>
          <p:nvPr>
            <p:ph type="ftr" sz="quarter" idx="11"/>
          </p:nvPr>
        </p:nvSpPr>
        <p:spPr/>
        <p:txBody>
          <a:bodyPr/>
          <a:lstStyle/>
          <a:p>
            <a:r>
              <a:rPr lang="tr-TR">
                <a:solidFill>
                  <a:prstClr val="black">
                    <a:tint val="75000"/>
                  </a:prstClr>
                </a:solidFill>
                <a:latin typeface="Calibri"/>
              </a:rPr>
              <a:t>osenses@trabzon.edu.tr</a:t>
            </a:r>
          </a:p>
        </p:txBody>
      </p:sp>
      <p:sp>
        <p:nvSpPr>
          <p:cNvPr id="5" name="Slayt Numarası Yer Tutucusu 4"/>
          <p:cNvSpPr>
            <a:spLocks noGrp="1"/>
          </p:cNvSpPr>
          <p:nvPr>
            <p:ph type="sldNum" sz="quarter" idx="12"/>
          </p:nvPr>
        </p:nvSpPr>
        <p:spPr/>
        <p:txBody>
          <a:bodyPr/>
          <a:lstStyle/>
          <a:p>
            <a:fld id="{06E4CE98-99DB-4B92-BAC7-F160338C3892}" type="slidenum">
              <a:rPr lang="tr-TR">
                <a:solidFill>
                  <a:prstClr val="black">
                    <a:tint val="75000"/>
                  </a:prstClr>
                </a:solidFill>
                <a:latin typeface="Calibri"/>
              </a:rPr>
              <a:pPr/>
              <a:t>61</a:t>
            </a:fld>
            <a:endParaRPr lang="tr-TR">
              <a:solidFill>
                <a:prstClr val="black">
                  <a:tint val="75000"/>
                </a:prstClr>
              </a:solidFill>
              <a:latin typeface="Calibri"/>
            </a:endParaRPr>
          </a:p>
        </p:txBody>
      </p:sp>
    </p:spTree>
    <p:extLst>
      <p:ext uri="{BB962C8B-B14F-4D97-AF65-F5344CB8AC3E}">
        <p14:creationId xmlns:p14="http://schemas.microsoft.com/office/powerpoint/2010/main" val="338398641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847528" y="404665"/>
            <a:ext cx="8363272" cy="5721499"/>
          </a:xfrm>
          <a:noFill/>
        </p:spPr>
        <p:txBody>
          <a:bodyPr/>
          <a:lstStyle/>
          <a:p>
            <a:r>
              <a:rPr lang="tr-TR" dirty="0">
                <a:solidFill>
                  <a:srgbClr val="7030A0"/>
                </a:solidFill>
              </a:rPr>
              <a:t>4. İhraç konusu ürün ve ithalatçı ülkeye göre farklılaşan belgelerin hazırlanması:</a:t>
            </a:r>
          </a:p>
          <a:p>
            <a:r>
              <a:rPr lang="tr-TR" dirty="0"/>
              <a:t>X ile ilgili belgelerin hazırlanması, malların sevk aracına teslimi ve yüklenmesi genellikle eş zamanlı olarak yürütülmektedir. X sürecinin bu aşamasında ihraç konusu ürüne, M’ </a:t>
            </a:r>
            <a:r>
              <a:rPr lang="tr-TR" dirty="0" err="1"/>
              <a:t>çı</a:t>
            </a:r>
            <a:r>
              <a:rPr lang="tr-TR" dirty="0"/>
              <a:t> ülkeye ve </a:t>
            </a:r>
            <a:r>
              <a:rPr lang="tr-TR" dirty="0" err="1"/>
              <a:t>M’çının</a:t>
            </a:r>
            <a:r>
              <a:rPr lang="tr-TR" dirty="0"/>
              <a:t> talebine göre farklılaşan belgelerin hazırlanması, onay ve izin işlemlerinin tamamlanması gerekmektedir.</a:t>
            </a:r>
          </a:p>
        </p:txBody>
      </p:sp>
      <p:sp>
        <p:nvSpPr>
          <p:cNvPr id="2" name="Veri Yer Tutucusu 1"/>
          <p:cNvSpPr>
            <a:spLocks noGrp="1"/>
          </p:cNvSpPr>
          <p:nvPr>
            <p:ph type="dt" sz="half" idx="10"/>
          </p:nvPr>
        </p:nvSpPr>
        <p:spPr/>
        <p:txBody>
          <a:bodyPr/>
          <a:lstStyle/>
          <a:p>
            <a:fld id="{28450845-4A57-4C58-B016-7265ECEF6D99}" type="datetime1">
              <a:rPr lang="tr-TR">
                <a:solidFill>
                  <a:prstClr val="black">
                    <a:tint val="75000"/>
                  </a:prstClr>
                </a:solidFill>
                <a:latin typeface="Calibri"/>
              </a:rPr>
              <a:pPr/>
              <a:t>5.09.2024</a:t>
            </a:fld>
            <a:endParaRPr lang="tr-TR">
              <a:solidFill>
                <a:prstClr val="black">
                  <a:tint val="75000"/>
                </a:prstClr>
              </a:solidFill>
              <a:latin typeface="Calibri"/>
            </a:endParaRPr>
          </a:p>
        </p:txBody>
      </p:sp>
      <p:sp>
        <p:nvSpPr>
          <p:cNvPr id="4" name="Altbilgi Yer Tutucusu 3"/>
          <p:cNvSpPr>
            <a:spLocks noGrp="1"/>
          </p:cNvSpPr>
          <p:nvPr>
            <p:ph type="ftr" sz="quarter" idx="11"/>
          </p:nvPr>
        </p:nvSpPr>
        <p:spPr/>
        <p:txBody>
          <a:bodyPr/>
          <a:lstStyle/>
          <a:p>
            <a:r>
              <a:rPr lang="tr-TR">
                <a:solidFill>
                  <a:prstClr val="black">
                    <a:tint val="75000"/>
                  </a:prstClr>
                </a:solidFill>
                <a:latin typeface="Calibri"/>
              </a:rPr>
              <a:t>osenses@trabzon.edu.tr</a:t>
            </a:r>
          </a:p>
        </p:txBody>
      </p:sp>
      <p:sp>
        <p:nvSpPr>
          <p:cNvPr id="5" name="Slayt Numarası Yer Tutucusu 4"/>
          <p:cNvSpPr>
            <a:spLocks noGrp="1"/>
          </p:cNvSpPr>
          <p:nvPr>
            <p:ph type="sldNum" sz="quarter" idx="12"/>
          </p:nvPr>
        </p:nvSpPr>
        <p:spPr/>
        <p:txBody>
          <a:bodyPr/>
          <a:lstStyle/>
          <a:p>
            <a:fld id="{06E4CE98-99DB-4B92-BAC7-F160338C3892}" type="slidenum">
              <a:rPr lang="tr-TR">
                <a:solidFill>
                  <a:prstClr val="black">
                    <a:tint val="75000"/>
                  </a:prstClr>
                </a:solidFill>
                <a:latin typeface="Calibri"/>
              </a:rPr>
              <a:pPr/>
              <a:t>62</a:t>
            </a:fld>
            <a:endParaRPr lang="tr-TR">
              <a:solidFill>
                <a:prstClr val="black">
                  <a:tint val="75000"/>
                </a:prstClr>
              </a:solidFill>
              <a:latin typeface="Calibri"/>
            </a:endParaRPr>
          </a:p>
        </p:txBody>
      </p:sp>
    </p:spTree>
    <p:extLst>
      <p:ext uri="{BB962C8B-B14F-4D97-AF65-F5344CB8AC3E}">
        <p14:creationId xmlns:p14="http://schemas.microsoft.com/office/powerpoint/2010/main" val="38935509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631504" y="260649"/>
            <a:ext cx="8856984" cy="5865515"/>
          </a:xfrm>
        </p:spPr>
        <p:txBody>
          <a:bodyPr/>
          <a:lstStyle/>
          <a:p>
            <a:endParaRPr lang="tr-TR" dirty="0">
              <a:solidFill>
                <a:srgbClr val="7030A0"/>
              </a:solidFill>
            </a:endParaRPr>
          </a:p>
          <a:p>
            <a:r>
              <a:rPr lang="tr-TR" dirty="0">
                <a:solidFill>
                  <a:srgbClr val="7030A0"/>
                </a:solidFill>
              </a:rPr>
              <a:t>5. Gümrük beyannamesini düzenlenmesi:</a:t>
            </a:r>
          </a:p>
          <a:p>
            <a:endParaRPr lang="tr-TR" dirty="0"/>
          </a:p>
          <a:p>
            <a:r>
              <a:rPr lang="tr-TR" dirty="0"/>
              <a:t>işletme ya da onun adına yetkili kişiler </a:t>
            </a:r>
            <a:r>
              <a:rPr lang="tr-TR" sz="1600" dirty="0"/>
              <a:t>(gümrük müşavirleri) ,</a:t>
            </a:r>
            <a:r>
              <a:rPr lang="tr-TR" dirty="0"/>
              <a:t>bir taraftan X işlemleri için gerekli belgeleri hazırlarken, diğer taraftan da fiili ihracat işleminin tamamlanması için asıl gerekli belge olan </a:t>
            </a:r>
            <a:r>
              <a:rPr lang="tr-TR" sz="1600" dirty="0"/>
              <a:t> </a:t>
            </a:r>
            <a:r>
              <a:rPr lang="tr-TR" dirty="0">
                <a:solidFill>
                  <a:srgbClr val="C00000"/>
                </a:solidFill>
              </a:rPr>
              <a:t>gümrük beyannamesini </a:t>
            </a:r>
            <a:r>
              <a:rPr lang="tr-TR" dirty="0"/>
              <a:t>düzenlemektedir.</a:t>
            </a:r>
          </a:p>
        </p:txBody>
      </p:sp>
      <p:sp>
        <p:nvSpPr>
          <p:cNvPr id="2" name="Veri Yer Tutucusu 1"/>
          <p:cNvSpPr>
            <a:spLocks noGrp="1"/>
          </p:cNvSpPr>
          <p:nvPr>
            <p:ph type="dt" sz="half" idx="10"/>
          </p:nvPr>
        </p:nvSpPr>
        <p:spPr/>
        <p:txBody>
          <a:bodyPr/>
          <a:lstStyle/>
          <a:p>
            <a:fld id="{21F4520A-FAA6-4200-98A7-7FF170A70AB8}" type="datetime1">
              <a:rPr lang="tr-TR">
                <a:solidFill>
                  <a:prstClr val="black">
                    <a:tint val="75000"/>
                  </a:prstClr>
                </a:solidFill>
                <a:latin typeface="Calibri"/>
              </a:rPr>
              <a:pPr/>
              <a:t>5.09.2024</a:t>
            </a:fld>
            <a:endParaRPr lang="tr-TR">
              <a:solidFill>
                <a:prstClr val="black">
                  <a:tint val="75000"/>
                </a:prstClr>
              </a:solidFill>
              <a:latin typeface="Calibri"/>
            </a:endParaRPr>
          </a:p>
        </p:txBody>
      </p:sp>
      <p:sp>
        <p:nvSpPr>
          <p:cNvPr id="4" name="Altbilgi Yer Tutucusu 3"/>
          <p:cNvSpPr>
            <a:spLocks noGrp="1"/>
          </p:cNvSpPr>
          <p:nvPr>
            <p:ph type="ftr" sz="quarter" idx="11"/>
          </p:nvPr>
        </p:nvSpPr>
        <p:spPr/>
        <p:txBody>
          <a:bodyPr/>
          <a:lstStyle/>
          <a:p>
            <a:r>
              <a:rPr lang="tr-TR">
                <a:solidFill>
                  <a:prstClr val="black">
                    <a:tint val="75000"/>
                  </a:prstClr>
                </a:solidFill>
                <a:latin typeface="Calibri"/>
              </a:rPr>
              <a:t>osenses@trabzon.edu.tr</a:t>
            </a:r>
          </a:p>
        </p:txBody>
      </p:sp>
      <p:sp>
        <p:nvSpPr>
          <p:cNvPr id="5" name="Slayt Numarası Yer Tutucusu 4"/>
          <p:cNvSpPr>
            <a:spLocks noGrp="1"/>
          </p:cNvSpPr>
          <p:nvPr>
            <p:ph type="sldNum" sz="quarter" idx="12"/>
          </p:nvPr>
        </p:nvSpPr>
        <p:spPr/>
        <p:txBody>
          <a:bodyPr/>
          <a:lstStyle/>
          <a:p>
            <a:fld id="{06E4CE98-99DB-4B92-BAC7-F160338C3892}" type="slidenum">
              <a:rPr lang="tr-TR">
                <a:solidFill>
                  <a:prstClr val="black">
                    <a:tint val="75000"/>
                  </a:prstClr>
                </a:solidFill>
                <a:latin typeface="Calibri"/>
              </a:rPr>
              <a:pPr/>
              <a:t>63</a:t>
            </a:fld>
            <a:endParaRPr lang="tr-TR">
              <a:solidFill>
                <a:prstClr val="black">
                  <a:tint val="75000"/>
                </a:prstClr>
              </a:solidFill>
              <a:latin typeface="Calibri"/>
            </a:endParaRPr>
          </a:p>
        </p:txBody>
      </p:sp>
    </p:spTree>
    <p:extLst>
      <p:ext uri="{BB962C8B-B14F-4D97-AF65-F5344CB8AC3E}">
        <p14:creationId xmlns:p14="http://schemas.microsoft.com/office/powerpoint/2010/main" val="157085151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775520" y="404665"/>
            <a:ext cx="8435280" cy="5721499"/>
          </a:xfrm>
        </p:spPr>
        <p:txBody>
          <a:bodyPr>
            <a:normAutofit/>
          </a:bodyPr>
          <a:lstStyle/>
          <a:p>
            <a:r>
              <a:rPr lang="tr-TR" dirty="0">
                <a:solidFill>
                  <a:srgbClr val="7030A0"/>
                </a:solidFill>
              </a:rPr>
              <a:t>6. İhracatta izin alınması gereken kurumlara başvurulması:</a:t>
            </a:r>
          </a:p>
          <a:p>
            <a:r>
              <a:rPr lang="tr-TR" dirty="0" err="1"/>
              <a:t>Güm.beyannamesinin</a:t>
            </a:r>
            <a:r>
              <a:rPr lang="tr-TR" dirty="0"/>
              <a:t>  hazırlanmasından sonra </a:t>
            </a:r>
            <a:r>
              <a:rPr lang="tr-TR" dirty="0" err="1"/>
              <a:t>X’çı</a:t>
            </a:r>
            <a:r>
              <a:rPr lang="tr-TR" dirty="0"/>
              <a:t> güm. Bey.,</a:t>
            </a:r>
            <a:r>
              <a:rPr lang="tr-TR" dirty="0" err="1"/>
              <a:t>fatura,ve</a:t>
            </a:r>
            <a:r>
              <a:rPr lang="tr-TR" dirty="0"/>
              <a:t> çeki listesi ile birlikte öncelikle bağlı bulunduğu </a:t>
            </a:r>
            <a:r>
              <a:rPr lang="tr-TR" dirty="0">
                <a:solidFill>
                  <a:srgbClr val="FF0000"/>
                </a:solidFill>
              </a:rPr>
              <a:t>İhracatçı birlikleri </a:t>
            </a:r>
            <a:r>
              <a:rPr lang="tr-TR" dirty="0"/>
              <a:t>ne başvurarak onay ve tescil işlemlerini, </a:t>
            </a:r>
            <a:r>
              <a:rPr lang="tr-TR" dirty="0" err="1"/>
              <a:t>nisbi</a:t>
            </a:r>
            <a:r>
              <a:rPr lang="tr-TR" dirty="0"/>
              <a:t> aidat ödeme işlemini tamamlar. Daha sonra </a:t>
            </a:r>
            <a:r>
              <a:rPr lang="tr-TR" dirty="0">
                <a:solidFill>
                  <a:srgbClr val="FF0000"/>
                </a:solidFill>
              </a:rPr>
              <a:t>Ticaret ve </a:t>
            </a:r>
            <a:r>
              <a:rPr lang="tr-TR" dirty="0" err="1">
                <a:solidFill>
                  <a:srgbClr val="FF0000"/>
                </a:solidFill>
              </a:rPr>
              <a:t>san.odaları</a:t>
            </a:r>
            <a:r>
              <a:rPr lang="tr-TR" dirty="0" err="1"/>
              <a:t>nda</a:t>
            </a:r>
            <a:r>
              <a:rPr lang="tr-TR" dirty="0"/>
              <a:t> bazı belgelerin </a:t>
            </a:r>
            <a:r>
              <a:rPr lang="tr-TR" sz="2000" dirty="0"/>
              <a:t>(</a:t>
            </a:r>
            <a:r>
              <a:rPr lang="tr-TR" sz="2000" dirty="0" err="1"/>
              <a:t>fatura,ATR</a:t>
            </a:r>
            <a:r>
              <a:rPr lang="tr-TR" sz="2000" dirty="0"/>
              <a:t> belgesi, menşe </a:t>
            </a:r>
            <a:r>
              <a:rPr lang="tr-TR" sz="2000" dirty="0" err="1"/>
              <a:t>şehadetnamesi</a:t>
            </a:r>
            <a:r>
              <a:rPr lang="tr-TR" sz="2000" dirty="0"/>
              <a:t>, kalite ve yeterlilik belgeleri vb.)</a:t>
            </a:r>
            <a:r>
              <a:rPr lang="tr-TR" dirty="0"/>
              <a:t> onaylanması ve işlem görmesi işlemleri de X </a:t>
            </a:r>
            <a:r>
              <a:rPr lang="tr-TR" dirty="0" err="1"/>
              <a:t>çı</a:t>
            </a:r>
            <a:r>
              <a:rPr lang="tr-TR" dirty="0"/>
              <a:t> tarafından yerine getirilir.</a:t>
            </a:r>
          </a:p>
        </p:txBody>
      </p:sp>
      <p:sp>
        <p:nvSpPr>
          <p:cNvPr id="2" name="Veri Yer Tutucusu 1"/>
          <p:cNvSpPr>
            <a:spLocks noGrp="1"/>
          </p:cNvSpPr>
          <p:nvPr>
            <p:ph type="dt" sz="half" idx="10"/>
          </p:nvPr>
        </p:nvSpPr>
        <p:spPr/>
        <p:txBody>
          <a:bodyPr/>
          <a:lstStyle/>
          <a:p>
            <a:fld id="{C3188775-F47A-47A7-A735-85B5D09D4DAE}" type="datetime1">
              <a:rPr lang="tr-TR">
                <a:solidFill>
                  <a:prstClr val="black">
                    <a:tint val="75000"/>
                  </a:prstClr>
                </a:solidFill>
                <a:latin typeface="Calibri"/>
              </a:rPr>
              <a:pPr/>
              <a:t>5.09.2024</a:t>
            </a:fld>
            <a:endParaRPr lang="tr-TR">
              <a:solidFill>
                <a:prstClr val="black">
                  <a:tint val="75000"/>
                </a:prstClr>
              </a:solidFill>
              <a:latin typeface="Calibri"/>
            </a:endParaRPr>
          </a:p>
        </p:txBody>
      </p:sp>
      <p:sp>
        <p:nvSpPr>
          <p:cNvPr id="4" name="Altbilgi Yer Tutucusu 3"/>
          <p:cNvSpPr>
            <a:spLocks noGrp="1"/>
          </p:cNvSpPr>
          <p:nvPr>
            <p:ph type="ftr" sz="quarter" idx="11"/>
          </p:nvPr>
        </p:nvSpPr>
        <p:spPr/>
        <p:txBody>
          <a:bodyPr/>
          <a:lstStyle/>
          <a:p>
            <a:r>
              <a:rPr lang="tr-TR">
                <a:solidFill>
                  <a:prstClr val="black">
                    <a:tint val="75000"/>
                  </a:prstClr>
                </a:solidFill>
                <a:latin typeface="Calibri"/>
              </a:rPr>
              <a:t>osenses@trabzon.edu.tr</a:t>
            </a:r>
          </a:p>
        </p:txBody>
      </p:sp>
      <p:sp>
        <p:nvSpPr>
          <p:cNvPr id="5" name="Slayt Numarası Yer Tutucusu 4"/>
          <p:cNvSpPr>
            <a:spLocks noGrp="1"/>
          </p:cNvSpPr>
          <p:nvPr>
            <p:ph type="sldNum" sz="quarter" idx="12"/>
          </p:nvPr>
        </p:nvSpPr>
        <p:spPr/>
        <p:txBody>
          <a:bodyPr/>
          <a:lstStyle/>
          <a:p>
            <a:fld id="{06E4CE98-99DB-4B92-BAC7-F160338C3892}" type="slidenum">
              <a:rPr lang="tr-TR">
                <a:solidFill>
                  <a:prstClr val="black">
                    <a:tint val="75000"/>
                  </a:prstClr>
                </a:solidFill>
                <a:latin typeface="Calibri"/>
              </a:rPr>
              <a:pPr/>
              <a:t>64</a:t>
            </a:fld>
            <a:endParaRPr lang="tr-TR">
              <a:solidFill>
                <a:prstClr val="black">
                  <a:tint val="75000"/>
                </a:prstClr>
              </a:solidFill>
              <a:latin typeface="Calibri"/>
            </a:endParaRPr>
          </a:p>
        </p:txBody>
      </p:sp>
    </p:spTree>
    <p:extLst>
      <p:ext uri="{BB962C8B-B14F-4D97-AF65-F5344CB8AC3E}">
        <p14:creationId xmlns:p14="http://schemas.microsoft.com/office/powerpoint/2010/main" val="269059449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524000" y="404664"/>
            <a:ext cx="9144000" cy="6453336"/>
          </a:xfrm>
        </p:spPr>
        <p:txBody>
          <a:bodyPr>
            <a:normAutofit/>
          </a:bodyPr>
          <a:lstStyle/>
          <a:p>
            <a:r>
              <a:rPr lang="tr-TR" sz="3600" dirty="0">
                <a:solidFill>
                  <a:srgbClr val="00B050"/>
                </a:solidFill>
              </a:rPr>
              <a:t>7.Gümrükleme İşlemlerinin Tamamlanması</a:t>
            </a:r>
          </a:p>
          <a:p>
            <a:r>
              <a:rPr lang="tr-TR" sz="3600" dirty="0"/>
              <a:t>İhracatçı Birliklerinde izin alınan Gümrük Beyannamesi ile birlikte ihracatçı	ya da onun adına hareket eden gümrük müşaviri 'Gümrük idaresine başvurarak,(</a:t>
            </a:r>
            <a:r>
              <a:rPr lang="tr-TR" sz="2400" dirty="0"/>
              <a:t>elektronik ortamda </a:t>
            </a:r>
            <a:r>
              <a:rPr lang="tr-TR" sz="3600" dirty="0"/>
              <a:t>) gümrük tescil işlemlerinin tamamlanması için girişimde bulunur. Sistem kendinden tescil numarası verir. Muayene memuru ataması sistem tarafından verilir. </a:t>
            </a:r>
          </a:p>
        </p:txBody>
      </p:sp>
      <p:sp>
        <p:nvSpPr>
          <p:cNvPr id="2" name="Veri Yer Tutucusu 1"/>
          <p:cNvSpPr>
            <a:spLocks noGrp="1"/>
          </p:cNvSpPr>
          <p:nvPr>
            <p:ph type="dt" sz="half" idx="10"/>
          </p:nvPr>
        </p:nvSpPr>
        <p:spPr/>
        <p:txBody>
          <a:bodyPr/>
          <a:lstStyle/>
          <a:p>
            <a:fld id="{8003C54F-15E5-4FF0-8C4C-E7364AA65463}" type="datetime1">
              <a:rPr lang="tr-TR">
                <a:solidFill>
                  <a:prstClr val="black">
                    <a:tint val="75000"/>
                  </a:prstClr>
                </a:solidFill>
                <a:latin typeface="Calibri"/>
              </a:rPr>
              <a:pPr/>
              <a:t>5.09.2024</a:t>
            </a:fld>
            <a:endParaRPr lang="tr-TR">
              <a:solidFill>
                <a:prstClr val="black">
                  <a:tint val="75000"/>
                </a:prstClr>
              </a:solidFill>
              <a:latin typeface="Calibri"/>
            </a:endParaRPr>
          </a:p>
        </p:txBody>
      </p:sp>
      <p:sp>
        <p:nvSpPr>
          <p:cNvPr id="4" name="Altbilgi Yer Tutucusu 3"/>
          <p:cNvSpPr>
            <a:spLocks noGrp="1"/>
          </p:cNvSpPr>
          <p:nvPr>
            <p:ph type="ftr" sz="quarter" idx="11"/>
          </p:nvPr>
        </p:nvSpPr>
        <p:spPr/>
        <p:txBody>
          <a:bodyPr/>
          <a:lstStyle/>
          <a:p>
            <a:r>
              <a:rPr lang="tr-TR">
                <a:solidFill>
                  <a:prstClr val="black">
                    <a:tint val="75000"/>
                  </a:prstClr>
                </a:solidFill>
                <a:latin typeface="Calibri"/>
              </a:rPr>
              <a:t>osenses@trabzon.edu.tr</a:t>
            </a:r>
          </a:p>
        </p:txBody>
      </p:sp>
      <p:sp>
        <p:nvSpPr>
          <p:cNvPr id="5" name="Slayt Numarası Yer Tutucusu 4"/>
          <p:cNvSpPr>
            <a:spLocks noGrp="1"/>
          </p:cNvSpPr>
          <p:nvPr>
            <p:ph type="sldNum" sz="quarter" idx="12"/>
          </p:nvPr>
        </p:nvSpPr>
        <p:spPr/>
        <p:txBody>
          <a:bodyPr/>
          <a:lstStyle/>
          <a:p>
            <a:fld id="{06E4CE98-99DB-4B92-BAC7-F160338C3892}" type="slidenum">
              <a:rPr lang="tr-TR">
                <a:solidFill>
                  <a:prstClr val="black">
                    <a:tint val="75000"/>
                  </a:prstClr>
                </a:solidFill>
                <a:latin typeface="Calibri"/>
              </a:rPr>
              <a:pPr/>
              <a:t>65</a:t>
            </a:fld>
            <a:endParaRPr lang="tr-TR">
              <a:solidFill>
                <a:prstClr val="black">
                  <a:tint val="75000"/>
                </a:prstClr>
              </a:solidFill>
              <a:latin typeface="Calibri"/>
            </a:endParaRPr>
          </a:p>
        </p:txBody>
      </p:sp>
    </p:spTree>
    <p:extLst>
      <p:ext uri="{BB962C8B-B14F-4D97-AF65-F5344CB8AC3E}">
        <p14:creationId xmlns:p14="http://schemas.microsoft.com/office/powerpoint/2010/main" val="228818659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524000" y="404664"/>
            <a:ext cx="9144000" cy="6453336"/>
          </a:xfrm>
        </p:spPr>
        <p:txBody>
          <a:bodyPr>
            <a:normAutofit/>
          </a:bodyPr>
          <a:lstStyle/>
          <a:p>
            <a:r>
              <a:rPr lang="tr-TR" sz="3600" dirty="0">
                <a:solidFill>
                  <a:srgbClr val="00B050"/>
                </a:solidFill>
              </a:rPr>
              <a:t>7.Gümrükleme İşlemlerinin Tamamlanması</a:t>
            </a:r>
          </a:p>
          <a:p>
            <a:r>
              <a:rPr lang="tr-TR" sz="3600" dirty="0"/>
              <a:t> Akabinde sarı veya kırmızı hat olması durumunda muayene yapılır.</a:t>
            </a:r>
          </a:p>
          <a:p>
            <a:r>
              <a:rPr lang="tr-TR" sz="3600" dirty="0"/>
              <a:t> Mühür takılması için gümrük gözetim memuruna gönderilir.</a:t>
            </a:r>
          </a:p>
          <a:p>
            <a:r>
              <a:rPr lang="tr-TR" sz="3600" dirty="0"/>
              <a:t> Dolaşım belgeleri gümrük müşaviri tarafından elektronik ortamda hazırlanıp ilgili ihracatçı birlikleri veya ticaret odası tarafından onaylanır. </a:t>
            </a:r>
          </a:p>
        </p:txBody>
      </p:sp>
      <p:sp>
        <p:nvSpPr>
          <p:cNvPr id="2" name="Veri Yer Tutucusu 1"/>
          <p:cNvSpPr>
            <a:spLocks noGrp="1"/>
          </p:cNvSpPr>
          <p:nvPr>
            <p:ph type="dt" sz="half" idx="10"/>
          </p:nvPr>
        </p:nvSpPr>
        <p:spPr/>
        <p:txBody>
          <a:bodyPr/>
          <a:lstStyle/>
          <a:p>
            <a:fld id="{8003C54F-15E5-4FF0-8C4C-E7364AA65463}" type="datetime1">
              <a:rPr lang="tr-TR">
                <a:solidFill>
                  <a:prstClr val="black">
                    <a:tint val="75000"/>
                  </a:prstClr>
                </a:solidFill>
                <a:latin typeface="Calibri"/>
              </a:rPr>
              <a:pPr/>
              <a:t>5.09.2024</a:t>
            </a:fld>
            <a:endParaRPr lang="tr-TR">
              <a:solidFill>
                <a:prstClr val="black">
                  <a:tint val="75000"/>
                </a:prstClr>
              </a:solidFill>
              <a:latin typeface="Calibri"/>
            </a:endParaRPr>
          </a:p>
        </p:txBody>
      </p:sp>
      <p:sp>
        <p:nvSpPr>
          <p:cNvPr id="4" name="Altbilgi Yer Tutucusu 3"/>
          <p:cNvSpPr>
            <a:spLocks noGrp="1"/>
          </p:cNvSpPr>
          <p:nvPr>
            <p:ph type="ftr" sz="quarter" idx="11"/>
          </p:nvPr>
        </p:nvSpPr>
        <p:spPr/>
        <p:txBody>
          <a:bodyPr/>
          <a:lstStyle/>
          <a:p>
            <a:r>
              <a:rPr lang="tr-TR">
                <a:solidFill>
                  <a:prstClr val="black">
                    <a:tint val="75000"/>
                  </a:prstClr>
                </a:solidFill>
                <a:latin typeface="Calibri"/>
              </a:rPr>
              <a:t>osenses@trabzon.edu.tr</a:t>
            </a:r>
          </a:p>
        </p:txBody>
      </p:sp>
      <p:sp>
        <p:nvSpPr>
          <p:cNvPr id="5" name="Slayt Numarası Yer Tutucusu 4"/>
          <p:cNvSpPr>
            <a:spLocks noGrp="1"/>
          </p:cNvSpPr>
          <p:nvPr>
            <p:ph type="sldNum" sz="quarter" idx="12"/>
          </p:nvPr>
        </p:nvSpPr>
        <p:spPr/>
        <p:txBody>
          <a:bodyPr/>
          <a:lstStyle/>
          <a:p>
            <a:fld id="{06E4CE98-99DB-4B92-BAC7-F160338C3892}" type="slidenum">
              <a:rPr lang="tr-TR">
                <a:solidFill>
                  <a:prstClr val="black">
                    <a:tint val="75000"/>
                  </a:prstClr>
                </a:solidFill>
                <a:latin typeface="Calibri"/>
              </a:rPr>
              <a:pPr/>
              <a:t>66</a:t>
            </a:fld>
            <a:endParaRPr lang="tr-TR">
              <a:solidFill>
                <a:prstClr val="black">
                  <a:tint val="75000"/>
                </a:prstClr>
              </a:solidFill>
              <a:latin typeface="Calibri"/>
            </a:endParaRPr>
          </a:p>
        </p:txBody>
      </p:sp>
    </p:spTree>
    <p:extLst>
      <p:ext uri="{BB962C8B-B14F-4D97-AF65-F5344CB8AC3E}">
        <p14:creationId xmlns:p14="http://schemas.microsoft.com/office/powerpoint/2010/main" val="306662323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524000" y="404664"/>
            <a:ext cx="9144000" cy="6453336"/>
          </a:xfrm>
        </p:spPr>
        <p:txBody>
          <a:bodyPr>
            <a:normAutofit/>
          </a:bodyPr>
          <a:lstStyle/>
          <a:p>
            <a:r>
              <a:rPr lang="tr-TR" sz="3600" dirty="0">
                <a:solidFill>
                  <a:srgbClr val="00B050"/>
                </a:solidFill>
              </a:rPr>
              <a:t>7.Gümrükleme İşlemlerinin Tamamlanması</a:t>
            </a:r>
          </a:p>
          <a:p>
            <a:r>
              <a:rPr lang="tr-TR" sz="3600" dirty="0"/>
              <a:t>Daha sonra 12 haneli TPS (</a:t>
            </a:r>
            <a:r>
              <a:rPr lang="tr-TR" sz="3600" dirty="0">
                <a:solidFill>
                  <a:srgbClr val="FF0000"/>
                </a:solidFill>
              </a:rPr>
              <a:t>tek pencere sistemi</a:t>
            </a:r>
            <a:r>
              <a:rPr lang="tr-TR" sz="3600" dirty="0"/>
              <a:t>) numarası verilir. Bu numara beyannameye işlenir ve gümrük onayına gönderilir. Sistemden . Otomatik onaylanır. </a:t>
            </a:r>
          </a:p>
        </p:txBody>
      </p:sp>
      <p:sp>
        <p:nvSpPr>
          <p:cNvPr id="2" name="Veri Yer Tutucusu 1"/>
          <p:cNvSpPr>
            <a:spLocks noGrp="1"/>
          </p:cNvSpPr>
          <p:nvPr>
            <p:ph type="dt" sz="half" idx="10"/>
          </p:nvPr>
        </p:nvSpPr>
        <p:spPr/>
        <p:txBody>
          <a:bodyPr/>
          <a:lstStyle/>
          <a:p>
            <a:fld id="{8003C54F-15E5-4FF0-8C4C-E7364AA65463}" type="datetime1">
              <a:rPr lang="tr-TR">
                <a:solidFill>
                  <a:prstClr val="black">
                    <a:tint val="75000"/>
                  </a:prstClr>
                </a:solidFill>
                <a:latin typeface="Calibri"/>
              </a:rPr>
              <a:pPr/>
              <a:t>5.09.2024</a:t>
            </a:fld>
            <a:endParaRPr lang="tr-TR">
              <a:solidFill>
                <a:prstClr val="black">
                  <a:tint val="75000"/>
                </a:prstClr>
              </a:solidFill>
              <a:latin typeface="Calibri"/>
            </a:endParaRPr>
          </a:p>
        </p:txBody>
      </p:sp>
      <p:sp>
        <p:nvSpPr>
          <p:cNvPr id="4" name="Altbilgi Yer Tutucusu 3"/>
          <p:cNvSpPr>
            <a:spLocks noGrp="1"/>
          </p:cNvSpPr>
          <p:nvPr>
            <p:ph type="ftr" sz="quarter" idx="11"/>
          </p:nvPr>
        </p:nvSpPr>
        <p:spPr/>
        <p:txBody>
          <a:bodyPr/>
          <a:lstStyle/>
          <a:p>
            <a:r>
              <a:rPr lang="tr-TR">
                <a:solidFill>
                  <a:prstClr val="black">
                    <a:tint val="75000"/>
                  </a:prstClr>
                </a:solidFill>
                <a:latin typeface="Calibri"/>
              </a:rPr>
              <a:t>osenses@trabzon.edu.tr</a:t>
            </a:r>
          </a:p>
        </p:txBody>
      </p:sp>
      <p:sp>
        <p:nvSpPr>
          <p:cNvPr id="5" name="Slayt Numarası Yer Tutucusu 4"/>
          <p:cNvSpPr>
            <a:spLocks noGrp="1"/>
          </p:cNvSpPr>
          <p:nvPr>
            <p:ph type="sldNum" sz="quarter" idx="12"/>
          </p:nvPr>
        </p:nvSpPr>
        <p:spPr/>
        <p:txBody>
          <a:bodyPr/>
          <a:lstStyle/>
          <a:p>
            <a:fld id="{06E4CE98-99DB-4B92-BAC7-F160338C3892}" type="slidenum">
              <a:rPr lang="tr-TR">
                <a:solidFill>
                  <a:prstClr val="black">
                    <a:tint val="75000"/>
                  </a:prstClr>
                </a:solidFill>
                <a:latin typeface="Calibri"/>
              </a:rPr>
              <a:pPr/>
              <a:t>67</a:t>
            </a:fld>
            <a:endParaRPr lang="tr-TR">
              <a:solidFill>
                <a:prstClr val="black">
                  <a:tint val="75000"/>
                </a:prstClr>
              </a:solidFill>
              <a:latin typeface="Calibri"/>
            </a:endParaRPr>
          </a:p>
        </p:txBody>
      </p:sp>
    </p:spTree>
    <p:extLst>
      <p:ext uri="{BB962C8B-B14F-4D97-AF65-F5344CB8AC3E}">
        <p14:creationId xmlns:p14="http://schemas.microsoft.com/office/powerpoint/2010/main" val="235563875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631504" y="476672"/>
            <a:ext cx="9036496" cy="6192688"/>
          </a:xfrm>
          <a:noFill/>
        </p:spPr>
        <p:txBody>
          <a:bodyPr/>
          <a:lstStyle/>
          <a:p>
            <a:r>
              <a:rPr lang="tr-TR" sz="3600" dirty="0"/>
              <a:t>Bu işlemlerin ardından gümrük açısından süreç tamamlanmamış olup,</a:t>
            </a:r>
          </a:p>
          <a:p>
            <a:r>
              <a:rPr lang="tr-TR" sz="3600" dirty="0"/>
              <a:t> taşıma </a:t>
            </a:r>
            <a:r>
              <a:rPr lang="tr-TR" sz="3600" dirty="0">
                <a:solidFill>
                  <a:srgbClr val="00B050"/>
                </a:solidFill>
              </a:rPr>
              <a:t>denizyolu ile yapılıyorsa</a:t>
            </a:r>
            <a:r>
              <a:rPr lang="tr-TR" sz="3600" dirty="0"/>
              <a:t>;</a:t>
            </a:r>
          </a:p>
          <a:p>
            <a:r>
              <a:rPr lang="tr-TR" sz="3600" dirty="0"/>
              <a:t> ihracatçı ilgili </a:t>
            </a:r>
            <a:r>
              <a:rPr lang="tr-TR" sz="3600" dirty="0" err="1"/>
              <a:t>acentaya</a:t>
            </a:r>
            <a:r>
              <a:rPr lang="tr-TR" sz="3600" dirty="0"/>
              <a:t> </a:t>
            </a:r>
            <a:r>
              <a:rPr lang="tr-TR" sz="3600" dirty="0">
                <a:solidFill>
                  <a:srgbClr val="FF0000"/>
                </a:solidFill>
              </a:rPr>
              <a:t>konşimento</a:t>
            </a:r>
            <a:r>
              <a:rPr lang="tr-TR" sz="3600" dirty="0"/>
              <a:t> talimatı, </a:t>
            </a:r>
          </a:p>
          <a:p>
            <a:r>
              <a:rPr lang="tr-TR" sz="3600" dirty="0">
                <a:solidFill>
                  <a:srgbClr val="00B050"/>
                </a:solidFill>
              </a:rPr>
              <a:t>demiryolu ile </a:t>
            </a:r>
            <a:r>
              <a:rPr lang="tr-TR" sz="3600" dirty="0"/>
              <a:t>yapılıyorsa, taşıyıcı </a:t>
            </a:r>
            <a:r>
              <a:rPr lang="tr-TR" sz="3600" dirty="0">
                <a:solidFill>
                  <a:srgbClr val="FF0000"/>
                </a:solidFill>
              </a:rPr>
              <a:t>CIM belgesi</a:t>
            </a:r>
            <a:r>
              <a:rPr lang="tr-TR" sz="3600" dirty="0"/>
              <a:t>, </a:t>
            </a:r>
          </a:p>
          <a:p>
            <a:r>
              <a:rPr lang="tr-TR" sz="3600" dirty="0">
                <a:solidFill>
                  <a:srgbClr val="00B050"/>
                </a:solidFill>
              </a:rPr>
              <a:t>karayolu ile </a:t>
            </a:r>
            <a:r>
              <a:rPr lang="tr-TR" sz="3600" dirty="0"/>
              <a:t>gerçekleşiyorsa, gümrüklemenin yapıldığı idarece </a:t>
            </a:r>
            <a:r>
              <a:rPr lang="tr-TR" sz="3600" dirty="0">
                <a:solidFill>
                  <a:srgbClr val="FF0000"/>
                </a:solidFill>
              </a:rPr>
              <a:t>TIR karnesinin </a:t>
            </a:r>
            <a:r>
              <a:rPr lang="tr-TR" sz="3600" dirty="0"/>
              <a:t>onaylanması gerekmektedir</a:t>
            </a:r>
            <a:r>
              <a:rPr lang="tr-TR" dirty="0"/>
              <a:t>. </a:t>
            </a:r>
          </a:p>
        </p:txBody>
      </p:sp>
      <p:sp>
        <p:nvSpPr>
          <p:cNvPr id="2" name="Veri Yer Tutucusu 1"/>
          <p:cNvSpPr>
            <a:spLocks noGrp="1"/>
          </p:cNvSpPr>
          <p:nvPr>
            <p:ph type="dt" sz="half" idx="10"/>
          </p:nvPr>
        </p:nvSpPr>
        <p:spPr/>
        <p:txBody>
          <a:bodyPr/>
          <a:lstStyle/>
          <a:p>
            <a:fld id="{C2500486-A4EC-4FF9-8BD2-300E8ABCCD28}" type="datetime1">
              <a:rPr lang="tr-TR">
                <a:solidFill>
                  <a:prstClr val="black">
                    <a:tint val="75000"/>
                  </a:prstClr>
                </a:solidFill>
                <a:latin typeface="Calibri"/>
              </a:rPr>
              <a:pPr/>
              <a:t>5.09.2024</a:t>
            </a:fld>
            <a:endParaRPr lang="tr-TR">
              <a:solidFill>
                <a:prstClr val="black">
                  <a:tint val="75000"/>
                </a:prstClr>
              </a:solidFill>
              <a:latin typeface="Calibri"/>
            </a:endParaRPr>
          </a:p>
        </p:txBody>
      </p:sp>
      <p:sp>
        <p:nvSpPr>
          <p:cNvPr id="4" name="Altbilgi Yer Tutucusu 3"/>
          <p:cNvSpPr>
            <a:spLocks noGrp="1"/>
          </p:cNvSpPr>
          <p:nvPr>
            <p:ph type="ftr" sz="quarter" idx="11"/>
          </p:nvPr>
        </p:nvSpPr>
        <p:spPr/>
        <p:txBody>
          <a:bodyPr/>
          <a:lstStyle/>
          <a:p>
            <a:r>
              <a:rPr lang="tr-TR">
                <a:solidFill>
                  <a:prstClr val="black">
                    <a:tint val="75000"/>
                  </a:prstClr>
                </a:solidFill>
                <a:latin typeface="Calibri"/>
              </a:rPr>
              <a:t>osenses@trabzon.edu.tr</a:t>
            </a:r>
          </a:p>
        </p:txBody>
      </p:sp>
      <p:sp>
        <p:nvSpPr>
          <p:cNvPr id="5" name="Slayt Numarası Yer Tutucusu 4"/>
          <p:cNvSpPr>
            <a:spLocks noGrp="1"/>
          </p:cNvSpPr>
          <p:nvPr>
            <p:ph type="sldNum" sz="quarter" idx="12"/>
          </p:nvPr>
        </p:nvSpPr>
        <p:spPr/>
        <p:txBody>
          <a:bodyPr/>
          <a:lstStyle/>
          <a:p>
            <a:fld id="{06E4CE98-99DB-4B92-BAC7-F160338C3892}" type="slidenum">
              <a:rPr lang="tr-TR">
                <a:solidFill>
                  <a:prstClr val="black">
                    <a:tint val="75000"/>
                  </a:prstClr>
                </a:solidFill>
                <a:latin typeface="Calibri"/>
              </a:rPr>
              <a:pPr/>
              <a:t>68</a:t>
            </a:fld>
            <a:endParaRPr lang="tr-TR">
              <a:solidFill>
                <a:prstClr val="black">
                  <a:tint val="75000"/>
                </a:prstClr>
              </a:solidFill>
              <a:latin typeface="Calibri"/>
            </a:endParaRPr>
          </a:p>
        </p:txBody>
      </p:sp>
    </p:spTree>
    <p:extLst>
      <p:ext uri="{BB962C8B-B14F-4D97-AF65-F5344CB8AC3E}">
        <p14:creationId xmlns:p14="http://schemas.microsoft.com/office/powerpoint/2010/main" val="377084285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775520" y="764705"/>
            <a:ext cx="8435280" cy="5361459"/>
          </a:xfrm>
          <a:noFill/>
        </p:spPr>
        <p:txBody>
          <a:bodyPr/>
          <a:lstStyle/>
          <a:p>
            <a:r>
              <a:rPr lang="tr-TR" sz="3600" dirty="0"/>
              <a:t>Bu noktadan sonra gümrükleme işleminin yapıldığı </a:t>
            </a:r>
            <a:r>
              <a:rPr lang="tr-TR" sz="3600" dirty="0">
                <a:solidFill>
                  <a:srgbClr val="FF0000"/>
                </a:solidFill>
              </a:rPr>
              <a:t>Gümrük İdarelerinde işlemler tamamlanmış olup</a:t>
            </a:r>
            <a:r>
              <a:rPr lang="tr-TR" sz="3600" dirty="0"/>
              <a:t>,</a:t>
            </a:r>
          </a:p>
          <a:p>
            <a:r>
              <a:rPr lang="tr-TR" sz="3600" dirty="0">
                <a:solidFill>
                  <a:srgbClr val="00B050"/>
                </a:solidFill>
              </a:rPr>
              <a:t> ilgili belgeler eşliğinde malın yurt dışına çıkışı sağlanmaktadır</a:t>
            </a:r>
            <a:r>
              <a:rPr lang="tr-TR" dirty="0">
                <a:solidFill>
                  <a:srgbClr val="00B050"/>
                </a:solidFill>
              </a:rPr>
              <a:t>.</a:t>
            </a:r>
          </a:p>
          <a:p>
            <a:endParaRPr lang="tr-TR" dirty="0"/>
          </a:p>
        </p:txBody>
      </p:sp>
      <p:sp>
        <p:nvSpPr>
          <p:cNvPr id="2" name="Veri Yer Tutucusu 1"/>
          <p:cNvSpPr>
            <a:spLocks noGrp="1"/>
          </p:cNvSpPr>
          <p:nvPr>
            <p:ph type="dt" sz="half" idx="10"/>
          </p:nvPr>
        </p:nvSpPr>
        <p:spPr/>
        <p:txBody>
          <a:bodyPr/>
          <a:lstStyle/>
          <a:p>
            <a:fld id="{F3B05C18-A39D-497D-BE2B-0F958D6A6EDB}" type="datetime1">
              <a:rPr lang="tr-TR">
                <a:solidFill>
                  <a:prstClr val="black">
                    <a:tint val="75000"/>
                  </a:prstClr>
                </a:solidFill>
                <a:latin typeface="Calibri"/>
              </a:rPr>
              <a:pPr/>
              <a:t>5.09.2024</a:t>
            </a:fld>
            <a:endParaRPr lang="tr-TR">
              <a:solidFill>
                <a:prstClr val="black">
                  <a:tint val="75000"/>
                </a:prstClr>
              </a:solidFill>
              <a:latin typeface="Calibri"/>
            </a:endParaRPr>
          </a:p>
        </p:txBody>
      </p:sp>
      <p:sp>
        <p:nvSpPr>
          <p:cNvPr id="4" name="Altbilgi Yer Tutucusu 3"/>
          <p:cNvSpPr>
            <a:spLocks noGrp="1"/>
          </p:cNvSpPr>
          <p:nvPr>
            <p:ph type="ftr" sz="quarter" idx="11"/>
          </p:nvPr>
        </p:nvSpPr>
        <p:spPr/>
        <p:txBody>
          <a:bodyPr/>
          <a:lstStyle/>
          <a:p>
            <a:r>
              <a:rPr lang="tr-TR">
                <a:solidFill>
                  <a:prstClr val="black">
                    <a:tint val="75000"/>
                  </a:prstClr>
                </a:solidFill>
                <a:latin typeface="Calibri"/>
              </a:rPr>
              <a:t>osenses@trabzon.edu.tr</a:t>
            </a:r>
          </a:p>
        </p:txBody>
      </p:sp>
      <p:sp>
        <p:nvSpPr>
          <p:cNvPr id="5" name="Slayt Numarası Yer Tutucusu 4"/>
          <p:cNvSpPr>
            <a:spLocks noGrp="1"/>
          </p:cNvSpPr>
          <p:nvPr>
            <p:ph type="sldNum" sz="quarter" idx="12"/>
          </p:nvPr>
        </p:nvSpPr>
        <p:spPr/>
        <p:txBody>
          <a:bodyPr/>
          <a:lstStyle/>
          <a:p>
            <a:fld id="{06E4CE98-99DB-4B92-BAC7-F160338C3892}" type="slidenum">
              <a:rPr lang="tr-TR">
                <a:solidFill>
                  <a:prstClr val="black">
                    <a:tint val="75000"/>
                  </a:prstClr>
                </a:solidFill>
                <a:latin typeface="Calibri"/>
              </a:rPr>
              <a:pPr/>
              <a:t>69</a:t>
            </a:fld>
            <a:endParaRPr lang="tr-TR">
              <a:solidFill>
                <a:prstClr val="black">
                  <a:tint val="75000"/>
                </a:prstClr>
              </a:solidFill>
              <a:latin typeface="Calibri"/>
            </a:endParaRPr>
          </a:p>
        </p:txBody>
      </p:sp>
    </p:spTree>
    <p:extLst>
      <p:ext uri="{BB962C8B-B14F-4D97-AF65-F5344CB8AC3E}">
        <p14:creationId xmlns:p14="http://schemas.microsoft.com/office/powerpoint/2010/main" val="9756081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775520" y="260648"/>
            <a:ext cx="8435280" cy="6408712"/>
          </a:xfrm>
        </p:spPr>
        <p:txBody>
          <a:bodyPr/>
          <a:lstStyle/>
          <a:p>
            <a:endParaRPr lang="tr-TR" i="1" u="sng" dirty="0">
              <a:solidFill>
                <a:srgbClr val="C00000"/>
              </a:solidFill>
              <a:effectLst>
                <a:outerShdw blurRad="38100" dist="38100" dir="2700000" algn="tl">
                  <a:srgbClr val="000000">
                    <a:alpha val="43137"/>
                  </a:srgbClr>
                </a:outerShdw>
              </a:effectLst>
            </a:endParaRPr>
          </a:p>
          <a:p>
            <a:r>
              <a:rPr lang="tr-TR" i="1" u="sng" dirty="0">
                <a:solidFill>
                  <a:srgbClr val="C00000"/>
                </a:solidFill>
                <a:effectLst>
                  <a:outerShdw blurRad="38100" dist="38100" dir="2700000" algn="tl">
                    <a:srgbClr val="000000">
                      <a:alpha val="43137"/>
                    </a:srgbClr>
                  </a:outerShdw>
                </a:effectLst>
              </a:rPr>
              <a:t>Dış ticaretin ayrı ele alınmasının asıl nedeni</a:t>
            </a:r>
            <a:r>
              <a:rPr lang="tr-TR" dirty="0"/>
              <a:t>;</a:t>
            </a:r>
          </a:p>
          <a:p>
            <a:r>
              <a:rPr lang="tr-TR" dirty="0"/>
              <a:t> </a:t>
            </a:r>
          </a:p>
          <a:p>
            <a:pPr marL="0" indent="0">
              <a:buNone/>
            </a:pPr>
            <a:r>
              <a:rPr lang="tr-TR" dirty="0"/>
              <a:t>bu alanda </a:t>
            </a:r>
            <a:r>
              <a:rPr lang="tr-TR" u="sng" dirty="0">
                <a:solidFill>
                  <a:srgbClr val="7030A0"/>
                </a:solidFill>
              </a:rPr>
              <a:t>karşılaşılan sorunların yurtiçine göre farklılık göstermesi ;</a:t>
            </a:r>
          </a:p>
          <a:p>
            <a:pPr marL="0" indent="0">
              <a:buNone/>
            </a:pPr>
            <a:r>
              <a:rPr lang="tr-TR" dirty="0"/>
              <a:t>ve </a:t>
            </a:r>
          </a:p>
          <a:p>
            <a:pPr marL="0" indent="0">
              <a:buNone/>
            </a:pPr>
            <a:r>
              <a:rPr lang="tr-TR" dirty="0">
                <a:solidFill>
                  <a:srgbClr val="FF0000"/>
                </a:solidFill>
              </a:rPr>
              <a:t>çözümlerinin daha zor olmasıdır.</a:t>
            </a:r>
          </a:p>
          <a:p>
            <a:endParaRPr lang="tr-TR" dirty="0">
              <a:solidFill>
                <a:srgbClr val="7030A0"/>
              </a:solidFill>
            </a:endParaRPr>
          </a:p>
        </p:txBody>
      </p:sp>
      <p:sp>
        <p:nvSpPr>
          <p:cNvPr id="2" name="Veri Yer Tutucusu 1"/>
          <p:cNvSpPr>
            <a:spLocks noGrp="1"/>
          </p:cNvSpPr>
          <p:nvPr>
            <p:ph type="dt" sz="half" idx="10"/>
          </p:nvPr>
        </p:nvSpPr>
        <p:spPr/>
        <p:txBody>
          <a:bodyPr/>
          <a:lstStyle/>
          <a:p>
            <a:fld id="{E9760A65-DBD0-434A-8D3F-0E95654E4F0F}" type="datetime1">
              <a:rPr lang="tr-TR">
                <a:solidFill>
                  <a:prstClr val="black">
                    <a:tint val="75000"/>
                  </a:prstClr>
                </a:solidFill>
                <a:latin typeface="Calibri"/>
              </a:rPr>
              <a:pPr/>
              <a:t>5.09.2024</a:t>
            </a:fld>
            <a:endParaRPr lang="tr-TR">
              <a:solidFill>
                <a:prstClr val="black">
                  <a:tint val="75000"/>
                </a:prstClr>
              </a:solidFill>
              <a:latin typeface="Calibri"/>
            </a:endParaRPr>
          </a:p>
        </p:txBody>
      </p:sp>
      <p:sp>
        <p:nvSpPr>
          <p:cNvPr id="4" name="Altbilgi Yer Tutucusu 3"/>
          <p:cNvSpPr>
            <a:spLocks noGrp="1"/>
          </p:cNvSpPr>
          <p:nvPr>
            <p:ph type="ftr" sz="quarter" idx="11"/>
          </p:nvPr>
        </p:nvSpPr>
        <p:spPr/>
        <p:txBody>
          <a:bodyPr/>
          <a:lstStyle/>
          <a:p>
            <a:r>
              <a:rPr lang="tr-TR">
                <a:solidFill>
                  <a:prstClr val="black">
                    <a:tint val="75000"/>
                  </a:prstClr>
                </a:solidFill>
                <a:latin typeface="Calibri"/>
              </a:rPr>
              <a:t>osenses@trabzon.edu.tr</a:t>
            </a:r>
          </a:p>
        </p:txBody>
      </p:sp>
      <p:sp>
        <p:nvSpPr>
          <p:cNvPr id="5" name="Slayt Numarası Yer Tutucusu 4"/>
          <p:cNvSpPr>
            <a:spLocks noGrp="1"/>
          </p:cNvSpPr>
          <p:nvPr>
            <p:ph type="sldNum" sz="quarter" idx="12"/>
          </p:nvPr>
        </p:nvSpPr>
        <p:spPr/>
        <p:txBody>
          <a:bodyPr/>
          <a:lstStyle/>
          <a:p>
            <a:fld id="{06E4CE98-99DB-4B92-BAC7-F160338C3892}" type="slidenum">
              <a:rPr lang="tr-TR">
                <a:solidFill>
                  <a:prstClr val="black">
                    <a:tint val="75000"/>
                  </a:prstClr>
                </a:solidFill>
                <a:latin typeface="Calibri"/>
              </a:rPr>
              <a:pPr/>
              <a:t>7</a:t>
            </a:fld>
            <a:endParaRPr lang="tr-TR">
              <a:solidFill>
                <a:prstClr val="black">
                  <a:tint val="75000"/>
                </a:prstClr>
              </a:solidFill>
              <a:latin typeface="Calibri"/>
            </a:endParaRPr>
          </a:p>
        </p:txBody>
      </p:sp>
    </p:spTree>
    <p:extLst>
      <p:ext uri="{BB962C8B-B14F-4D97-AF65-F5344CB8AC3E}">
        <p14:creationId xmlns:p14="http://schemas.microsoft.com/office/powerpoint/2010/main" val="147734845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775520" y="404665"/>
            <a:ext cx="8435280" cy="5721499"/>
          </a:xfrm>
        </p:spPr>
        <p:txBody>
          <a:bodyPr>
            <a:normAutofit/>
          </a:bodyPr>
          <a:lstStyle/>
          <a:p>
            <a:r>
              <a:rPr lang="tr-TR" sz="3600" dirty="0">
                <a:solidFill>
                  <a:srgbClr val="7030A0"/>
                </a:solidFill>
              </a:rPr>
              <a:t>8. İthalatçı Tarafından Ödeme İşleminin Yapılması ve Kambiyo Yükümlülüğünün Yerine Getirilmesi:</a:t>
            </a:r>
          </a:p>
          <a:p>
            <a:r>
              <a:rPr lang="tr-TR" sz="3600" dirty="0"/>
              <a:t>İhracatçının sözleşme şartlarına uygun olarak malı hazırlayıp, ihracat işlemlerini yerine getirerek ithalatçıya ulaştırması ile yükümlülüğünün sona erdiğini söylemek zordur.</a:t>
            </a:r>
          </a:p>
          <a:p>
            <a:endParaRPr lang="tr-TR" dirty="0">
              <a:solidFill>
                <a:srgbClr val="7030A0"/>
              </a:solidFill>
            </a:endParaRPr>
          </a:p>
        </p:txBody>
      </p:sp>
      <p:sp>
        <p:nvSpPr>
          <p:cNvPr id="2" name="Veri Yer Tutucusu 1"/>
          <p:cNvSpPr>
            <a:spLocks noGrp="1"/>
          </p:cNvSpPr>
          <p:nvPr>
            <p:ph type="dt" sz="half" idx="10"/>
          </p:nvPr>
        </p:nvSpPr>
        <p:spPr/>
        <p:txBody>
          <a:bodyPr/>
          <a:lstStyle/>
          <a:p>
            <a:fld id="{8EC14835-D2DB-4179-86F4-43A604F0B419}" type="datetime1">
              <a:rPr lang="tr-TR">
                <a:solidFill>
                  <a:prstClr val="black">
                    <a:tint val="75000"/>
                  </a:prstClr>
                </a:solidFill>
                <a:latin typeface="Calibri"/>
              </a:rPr>
              <a:pPr/>
              <a:t>5.09.2024</a:t>
            </a:fld>
            <a:endParaRPr lang="tr-TR">
              <a:solidFill>
                <a:prstClr val="black">
                  <a:tint val="75000"/>
                </a:prstClr>
              </a:solidFill>
              <a:latin typeface="Calibri"/>
            </a:endParaRPr>
          </a:p>
        </p:txBody>
      </p:sp>
      <p:sp>
        <p:nvSpPr>
          <p:cNvPr id="4" name="Altbilgi Yer Tutucusu 3"/>
          <p:cNvSpPr>
            <a:spLocks noGrp="1"/>
          </p:cNvSpPr>
          <p:nvPr>
            <p:ph type="ftr" sz="quarter" idx="11"/>
          </p:nvPr>
        </p:nvSpPr>
        <p:spPr/>
        <p:txBody>
          <a:bodyPr/>
          <a:lstStyle/>
          <a:p>
            <a:r>
              <a:rPr lang="tr-TR">
                <a:solidFill>
                  <a:prstClr val="black">
                    <a:tint val="75000"/>
                  </a:prstClr>
                </a:solidFill>
                <a:latin typeface="Calibri"/>
              </a:rPr>
              <a:t>osenses@trabzon.edu.tr</a:t>
            </a:r>
          </a:p>
        </p:txBody>
      </p:sp>
      <p:sp>
        <p:nvSpPr>
          <p:cNvPr id="5" name="Slayt Numarası Yer Tutucusu 4"/>
          <p:cNvSpPr>
            <a:spLocks noGrp="1"/>
          </p:cNvSpPr>
          <p:nvPr>
            <p:ph type="sldNum" sz="quarter" idx="12"/>
          </p:nvPr>
        </p:nvSpPr>
        <p:spPr/>
        <p:txBody>
          <a:bodyPr/>
          <a:lstStyle/>
          <a:p>
            <a:fld id="{06E4CE98-99DB-4B92-BAC7-F160338C3892}" type="slidenum">
              <a:rPr lang="tr-TR">
                <a:solidFill>
                  <a:prstClr val="black">
                    <a:tint val="75000"/>
                  </a:prstClr>
                </a:solidFill>
                <a:latin typeface="Calibri"/>
              </a:rPr>
              <a:pPr/>
              <a:t>70</a:t>
            </a:fld>
            <a:endParaRPr lang="tr-TR">
              <a:solidFill>
                <a:prstClr val="black">
                  <a:tint val="75000"/>
                </a:prstClr>
              </a:solidFill>
              <a:latin typeface="Calibri"/>
            </a:endParaRPr>
          </a:p>
        </p:txBody>
      </p:sp>
    </p:spTree>
    <p:extLst>
      <p:ext uri="{BB962C8B-B14F-4D97-AF65-F5344CB8AC3E}">
        <p14:creationId xmlns:p14="http://schemas.microsoft.com/office/powerpoint/2010/main" val="212316150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dirty="0" err="1"/>
              <a:t>Mrn</a:t>
            </a:r>
            <a:r>
              <a:rPr lang="tr-TR" dirty="0"/>
              <a:t> ,t1</a:t>
            </a:r>
            <a:r>
              <a:rPr lang="tr-TR"/>
              <a:t>,t2</a:t>
            </a:r>
            <a:endParaRPr lang="tr-TR" dirty="0"/>
          </a:p>
        </p:txBody>
      </p:sp>
      <p:sp>
        <p:nvSpPr>
          <p:cNvPr id="4" name="Veri Yer Tutucusu 3"/>
          <p:cNvSpPr>
            <a:spLocks noGrp="1"/>
          </p:cNvSpPr>
          <p:nvPr>
            <p:ph type="dt" sz="half" idx="10"/>
          </p:nvPr>
        </p:nvSpPr>
        <p:spPr/>
        <p:txBody>
          <a:bodyPr/>
          <a:lstStyle/>
          <a:p>
            <a:fld id="{DA13134A-50D8-4B63-B3AC-CB061073FD63}" type="datetime1">
              <a:rPr lang="tr-TR">
                <a:solidFill>
                  <a:prstClr val="black">
                    <a:tint val="75000"/>
                  </a:prstClr>
                </a:solidFill>
                <a:latin typeface="Calibri"/>
              </a:rPr>
              <a:pPr/>
              <a:t>5.09.2024</a:t>
            </a:fld>
            <a:endParaRPr lang="tr-TR">
              <a:solidFill>
                <a:prstClr val="black">
                  <a:tint val="75000"/>
                </a:prstClr>
              </a:solidFill>
              <a:latin typeface="Calibri"/>
            </a:endParaRPr>
          </a:p>
        </p:txBody>
      </p:sp>
      <p:sp>
        <p:nvSpPr>
          <p:cNvPr id="5" name="Altbilgi Yer Tutucusu 4"/>
          <p:cNvSpPr>
            <a:spLocks noGrp="1"/>
          </p:cNvSpPr>
          <p:nvPr>
            <p:ph type="ftr" sz="quarter" idx="11"/>
          </p:nvPr>
        </p:nvSpPr>
        <p:spPr/>
        <p:txBody>
          <a:bodyPr/>
          <a:lstStyle/>
          <a:p>
            <a:r>
              <a:rPr lang="tr-TR">
                <a:solidFill>
                  <a:prstClr val="black">
                    <a:tint val="75000"/>
                  </a:prstClr>
                </a:solidFill>
                <a:latin typeface="Calibri"/>
              </a:rPr>
              <a:t>osenses@trabzon.edu.tr</a:t>
            </a:r>
          </a:p>
        </p:txBody>
      </p:sp>
      <p:sp>
        <p:nvSpPr>
          <p:cNvPr id="6" name="Slayt Numarası Yer Tutucusu 5"/>
          <p:cNvSpPr>
            <a:spLocks noGrp="1"/>
          </p:cNvSpPr>
          <p:nvPr>
            <p:ph type="sldNum" sz="quarter" idx="12"/>
          </p:nvPr>
        </p:nvSpPr>
        <p:spPr/>
        <p:txBody>
          <a:bodyPr/>
          <a:lstStyle/>
          <a:p>
            <a:fld id="{06E4CE98-99DB-4B92-BAC7-F160338C3892}" type="slidenum">
              <a:rPr lang="tr-TR">
                <a:solidFill>
                  <a:prstClr val="black">
                    <a:tint val="75000"/>
                  </a:prstClr>
                </a:solidFill>
                <a:latin typeface="Calibri"/>
              </a:rPr>
              <a:pPr/>
              <a:t>71</a:t>
            </a:fld>
            <a:endParaRPr lang="tr-TR">
              <a:solidFill>
                <a:prstClr val="black">
                  <a:tint val="75000"/>
                </a:prstClr>
              </a:solidFill>
              <a:latin typeface="Calibri"/>
            </a:endParaRPr>
          </a:p>
        </p:txBody>
      </p:sp>
    </p:spTree>
    <p:extLst>
      <p:ext uri="{BB962C8B-B14F-4D97-AF65-F5344CB8AC3E}">
        <p14:creationId xmlns:p14="http://schemas.microsoft.com/office/powerpoint/2010/main" val="143723640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CB73F67-9904-49B4-BD95-A5BF865A1482}"/>
              </a:ext>
            </a:extLst>
          </p:cNvPr>
          <p:cNvSpPr>
            <a:spLocks noGrp="1"/>
          </p:cNvSpPr>
          <p:nvPr>
            <p:ph type="title"/>
          </p:nvPr>
        </p:nvSpPr>
        <p:spPr/>
        <p:txBody>
          <a:bodyPr>
            <a:normAutofit fontScale="90000"/>
          </a:bodyPr>
          <a:lstStyle/>
          <a:p>
            <a:r>
              <a:rPr lang="tr-TR" dirty="0"/>
              <a:t>Ortak ticaret rejimi ve </a:t>
            </a:r>
            <a:r>
              <a:rPr lang="tr-TR" dirty="0">
                <a:solidFill>
                  <a:srgbClr val="FF0000"/>
                </a:solidFill>
              </a:rPr>
              <a:t>NCTS</a:t>
            </a:r>
            <a:br>
              <a:rPr lang="tr-TR" dirty="0"/>
            </a:br>
            <a:r>
              <a:rPr lang="tr-TR" dirty="0"/>
              <a:t>(</a:t>
            </a:r>
            <a:r>
              <a:rPr lang="tr-TR" sz="2700" dirty="0">
                <a:solidFill>
                  <a:srgbClr val="FF0000"/>
                </a:solidFill>
              </a:rPr>
              <a:t>yeni bilgisayarlı transit sistemi)</a:t>
            </a:r>
            <a:endParaRPr lang="tr-TR" dirty="0">
              <a:solidFill>
                <a:srgbClr val="FF0000"/>
              </a:solidFill>
            </a:endParaRPr>
          </a:p>
        </p:txBody>
      </p:sp>
      <p:sp>
        <p:nvSpPr>
          <p:cNvPr id="3" name="İçerik Yer Tutucusu 2">
            <a:extLst>
              <a:ext uri="{FF2B5EF4-FFF2-40B4-BE49-F238E27FC236}">
                <a16:creationId xmlns:a16="http://schemas.microsoft.com/office/drawing/2014/main" id="{B0FF6DD4-9328-4F4A-85E2-CD5AD22A1FF2}"/>
              </a:ext>
            </a:extLst>
          </p:cNvPr>
          <p:cNvSpPr>
            <a:spLocks noGrp="1"/>
          </p:cNvSpPr>
          <p:nvPr>
            <p:ph idx="1"/>
          </p:nvPr>
        </p:nvSpPr>
        <p:spPr/>
        <p:txBody>
          <a:bodyPr>
            <a:normAutofit fontScale="92500"/>
          </a:bodyPr>
          <a:lstStyle/>
          <a:p>
            <a:r>
              <a:rPr lang="tr-TR" dirty="0"/>
              <a:t>1987 yılında imzalanan ortak transit sözleşmesine(OTS) taraf olan ülkeler (AB v EFTA) arasında eşyanın gümrük vergilerinin askıya alınarak taşındığı rejimdir.</a:t>
            </a:r>
          </a:p>
          <a:p>
            <a:r>
              <a:rPr lang="tr-TR" dirty="0"/>
              <a:t>Ülkemiz OTS ne 1 aralık 2012 tarihi itibariyle taraf olmuştur.</a:t>
            </a:r>
          </a:p>
          <a:p>
            <a:r>
              <a:rPr lang="tr-TR" dirty="0"/>
              <a:t>OTS amacı sözleşmeye taraf bir ülkede açılan transit beyannamesinin, verilen teminatın ve tanınan basitleştirmelerin bir diğer taraf ülkede de geçerli olması ve bu ülkeye girişte ayrıca bir transit beyanında bulunulmasına gerek kalmadan Ortak Transit işleminin kesintisiz bir şekilde tamamlanmasıdır.</a:t>
            </a:r>
          </a:p>
        </p:txBody>
      </p:sp>
      <p:sp>
        <p:nvSpPr>
          <p:cNvPr id="4" name="Veri Yer Tutucusu 3">
            <a:extLst>
              <a:ext uri="{FF2B5EF4-FFF2-40B4-BE49-F238E27FC236}">
                <a16:creationId xmlns:a16="http://schemas.microsoft.com/office/drawing/2014/main" id="{4D2D0B04-44CE-48F0-B90D-F32889AFE6AA}"/>
              </a:ext>
            </a:extLst>
          </p:cNvPr>
          <p:cNvSpPr>
            <a:spLocks noGrp="1"/>
          </p:cNvSpPr>
          <p:nvPr>
            <p:ph type="dt" sz="half" idx="10"/>
          </p:nvPr>
        </p:nvSpPr>
        <p:spPr/>
        <p:txBody>
          <a:bodyPr/>
          <a:lstStyle/>
          <a:p>
            <a:fld id="{DA13134A-50D8-4B63-B3AC-CB061073FD63}" type="datetime1">
              <a:rPr lang="tr-TR">
                <a:solidFill>
                  <a:prstClr val="black">
                    <a:tint val="75000"/>
                  </a:prstClr>
                </a:solidFill>
                <a:latin typeface="Calibri"/>
              </a:rPr>
              <a:pPr/>
              <a:t>5.09.2024</a:t>
            </a:fld>
            <a:endParaRPr lang="tr-TR">
              <a:solidFill>
                <a:prstClr val="black">
                  <a:tint val="75000"/>
                </a:prstClr>
              </a:solidFill>
              <a:latin typeface="Calibri"/>
            </a:endParaRPr>
          </a:p>
        </p:txBody>
      </p:sp>
      <p:sp>
        <p:nvSpPr>
          <p:cNvPr id="5" name="Alt Bilgi Yer Tutucusu 4">
            <a:extLst>
              <a:ext uri="{FF2B5EF4-FFF2-40B4-BE49-F238E27FC236}">
                <a16:creationId xmlns:a16="http://schemas.microsoft.com/office/drawing/2014/main" id="{94DB1418-AA38-41A8-B0CB-7E01D3545F19}"/>
              </a:ext>
            </a:extLst>
          </p:cNvPr>
          <p:cNvSpPr>
            <a:spLocks noGrp="1"/>
          </p:cNvSpPr>
          <p:nvPr>
            <p:ph type="ftr" sz="quarter" idx="11"/>
          </p:nvPr>
        </p:nvSpPr>
        <p:spPr/>
        <p:txBody>
          <a:bodyPr/>
          <a:lstStyle/>
          <a:p>
            <a:r>
              <a:rPr lang="tr-TR">
                <a:solidFill>
                  <a:prstClr val="black">
                    <a:tint val="75000"/>
                  </a:prstClr>
                </a:solidFill>
                <a:latin typeface="Calibri"/>
              </a:rPr>
              <a:t>osenses@trabzon.edu.tr</a:t>
            </a:r>
          </a:p>
        </p:txBody>
      </p:sp>
      <p:sp>
        <p:nvSpPr>
          <p:cNvPr id="6" name="Slayt Numarası Yer Tutucusu 5">
            <a:extLst>
              <a:ext uri="{FF2B5EF4-FFF2-40B4-BE49-F238E27FC236}">
                <a16:creationId xmlns:a16="http://schemas.microsoft.com/office/drawing/2014/main" id="{E324599B-B807-45B5-82C9-B9C3B31A6744}"/>
              </a:ext>
            </a:extLst>
          </p:cNvPr>
          <p:cNvSpPr>
            <a:spLocks noGrp="1"/>
          </p:cNvSpPr>
          <p:nvPr>
            <p:ph type="sldNum" sz="quarter" idx="12"/>
          </p:nvPr>
        </p:nvSpPr>
        <p:spPr/>
        <p:txBody>
          <a:bodyPr/>
          <a:lstStyle/>
          <a:p>
            <a:fld id="{06E4CE98-99DB-4B92-BAC7-F160338C3892}" type="slidenum">
              <a:rPr lang="tr-TR">
                <a:solidFill>
                  <a:prstClr val="black">
                    <a:tint val="75000"/>
                  </a:prstClr>
                </a:solidFill>
                <a:latin typeface="Calibri"/>
              </a:rPr>
              <a:pPr/>
              <a:t>72</a:t>
            </a:fld>
            <a:endParaRPr lang="tr-TR">
              <a:solidFill>
                <a:prstClr val="black">
                  <a:tint val="75000"/>
                </a:prstClr>
              </a:solidFill>
              <a:latin typeface="Calibri"/>
            </a:endParaRPr>
          </a:p>
        </p:txBody>
      </p:sp>
    </p:spTree>
    <p:extLst>
      <p:ext uri="{BB962C8B-B14F-4D97-AF65-F5344CB8AC3E}">
        <p14:creationId xmlns:p14="http://schemas.microsoft.com/office/powerpoint/2010/main" val="146839786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0843A51-C4D9-465D-81AD-3A8AE4C2EE9E}"/>
              </a:ext>
            </a:extLst>
          </p:cNvPr>
          <p:cNvSpPr>
            <a:spLocks noGrp="1"/>
          </p:cNvSpPr>
          <p:nvPr>
            <p:ph type="title"/>
          </p:nvPr>
        </p:nvSpPr>
        <p:spPr/>
        <p:txBody>
          <a:bodyPr/>
          <a:lstStyle/>
          <a:p>
            <a:r>
              <a:rPr lang="tr-TR" dirty="0"/>
              <a:t>NCTS</a:t>
            </a:r>
          </a:p>
        </p:txBody>
      </p:sp>
      <p:sp>
        <p:nvSpPr>
          <p:cNvPr id="3" name="İçerik Yer Tutucusu 2">
            <a:extLst>
              <a:ext uri="{FF2B5EF4-FFF2-40B4-BE49-F238E27FC236}">
                <a16:creationId xmlns:a16="http://schemas.microsoft.com/office/drawing/2014/main" id="{5835C5CE-97E4-46B1-896D-7AB958D195A9}"/>
              </a:ext>
            </a:extLst>
          </p:cNvPr>
          <p:cNvSpPr>
            <a:spLocks noGrp="1"/>
          </p:cNvSpPr>
          <p:nvPr>
            <p:ph idx="1"/>
          </p:nvPr>
        </p:nvSpPr>
        <p:spPr/>
        <p:txBody>
          <a:bodyPr/>
          <a:lstStyle/>
          <a:p>
            <a:r>
              <a:rPr lang="tr-TR" dirty="0"/>
              <a:t>OTS </a:t>
            </a:r>
            <a:r>
              <a:rPr lang="tr-TR" dirty="0" err="1"/>
              <a:t>nin</a:t>
            </a:r>
            <a:r>
              <a:rPr lang="tr-TR" dirty="0"/>
              <a:t> amacı olan transit işlemlerini hızlandırmak ve basitleştirmek için işlemlerin elektronik ortamda yürütülmesini sağlayan ve 2005 yılında tüm taraf ülkelerde uygulamaya konulan elektronik sistemdir.</a:t>
            </a:r>
          </a:p>
        </p:txBody>
      </p:sp>
      <p:sp>
        <p:nvSpPr>
          <p:cNvPr id="4" name="Veri Yer Tutucusu 3">
            <a:extLst>
              <a:ext uri="{FF2B5EF4-FFF2-40B4-BE49-F238E27FC236}">
                <a16:creationId xmlns:a16="http://schemas.microsoft.com/office/drawing/2014/main" id="{C7972FE6-06FA-466E-934B-2BBED791841A}"/>
              </a:ext>
            </a:extLst>
          </p:cNvPr>
          <p:cNvSpPr>
            <a:spLocks noGrp="1"/>
          </p:cNvSpPr>
          <p:nvPr>
            <p:ph type="dt" sz="half" idx="10"/>
          </p:nvPr>
        </p:nvSpPr>
        <p:spPr/>
        <p:txBody>
          <a:bodyPr/>
          <a:lstStyle/>
          <a:p>
            <a:fld id="{DA13134A-50D8-4B63-B3AC-CB061073FD63}" type="datetime1">
              <a:rPr lang="tr-TR">
                <a:solidFill>
                  <a:prstClr val="black">
                    <a:tint val="75000"/>
                  </a:prstClr>
                </a:solidFill>
                <a:latin typeface="Calibri"/>
              </a:rPr>
              <a:pPr/>
              <a:t>5.09.2024</a:t>
            </a:fld>
            <a:endParaRPr lang="tr-TR">
              <a:solidFill>
                <a:prstClr val="black">
                  <a:tint val="75000"/>
                </a:prstClr>
              </a:solidFill>
              <a:latin typeface="Calibri"/>
            </a:endParaRPr>
          </a:p>
        </p:txBody>
      </p:sp>
      <p:sp>
        <p:nvSpPr>
          <p:cNvPr id="5" name="Alt Bilgi Yer Tutucusu 4">
            <a:extLst>
              <a:ext uri="{FF2B5EF4-FFF2-40B4-BE49-F238E27FC236}">
                <a16:creationId xmlns:a16="http://schemas.microsoft.com/office/drawing/2014/main" id="{8A038011-7B89-4E88-8E86-DC42AFA93700}"/>
              </a:ext>
            </a:extLst>
          </p:cNvPr>
          <p:cNvSpPr>
            <a:spLocks noGrp="1"/>
          </p:cNvSpPr>
          <p:nvPr>
            <p:ph type="ftr" sz="quarter" idx="11"/>
          </p:nvPr>
        </p:nvSpPr>
        <p:spPr/>
        <p:txBody>
          <a:bodyPr/>
          <a:lstStyle/>
          <a:p>
            <a:r>
              <a:rPr lang="tr-TR">
                <a:solidFill>
                  <a:prstClr val="black">
                    <a:tint val="75000"/>
                  </a:prstClr>
                </a:solidFill>
                <a:latin typeface="Calibri"/>
              </a:rPr>
              <a:t>osenses@trabzon.edu.tr</a:t>
            </a:r>
          </a:p>
        </p:txBody>
      </p:sp>
      <p:sp>
        <p:nvSpPr>
          <p:cNvPr id="6" name="Slayt Numarası Yer Tutucusu 5">
            <a:extLst>
              <a:ext uri="{FF2B5EF4-FFF2-40B4-BE49-F238E27FC236}">
                <a16:creationId xmlns:a16="http://schemas.microsoft.com/office/drawing/2014/main" id="{2028E4E0-C760-49AE-A73F-CAB9652A024B}"/>
              </a:ext>
            </a:extLst>
          </p:cNvPr>
          <p:cNvSpPr>
            <a:spLocks noGrp="1"/>
          </p:cNvSpPr>
          <p:nvPr>
            <p:ph type="sldNum" sz="quarter" idx="12"/>
          </p:nvPr>
        </p:nvSpPr>
        <p:spPr/>
        <p:txBody>
          <a:bodyPr/>
          <a:lstStyle/>
          <a:p>
            <a:fld id="{06E4CE98-99DB-4B92-BAC7-F160338C3892}" type="slidenum">
              <a:rPr lang="tr-TR">
                <a:solidFill>
                  <a:prstClr val="black">
                    <a:tint val="75000"/>
                  </a:prstClr>
                </a:solidFill>
                <a:latin typeface="Calibri"/>
              </a:rPr>
              <a:pPr/>
              <a:t>73</a:t>
            </a:fld>
            <a:endParaRPr lang="tr-TR">
              <a:solidFill>
                <a:prstClr val="black">
                  <a:tint val="75000"/>
                </a:prstClr>
              </a:solidFill>
              <a:latin typeface="Calibri"/>
            </a:endParaRPr>
          </a:p>
        </p:txBody>
      </p:sp>
    </p:spTree>
    <p:extLst>
      <p:ext uri="{BB962C8B-B14F-4D97-AF65-F5344CB8AC3E}">
        <p14:creationId xmlns:p14="http://schemas.microsoft.com/office/powerpoint/2010/main" val="170280257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A161BE4-CD1E-478A-8132-0D81B087D611}"/>
              </a:ext>
            </a:extLst>
          </p:cNvPr>
          <p:cNvSpPr>
            <a:spLocks noGrp="1"/>
          </p:cNvSpPr>
          <p:nvPr>
            <p:ph type="title"/>
          </p:nvPr>
        </p:nvSpPr>
        <p:spPr/>
        <p:txBody>
          <a:bodyPr/>
          <a:lstStyle/>
          <a:p>
            <a:r>
              <a:rPr lang="tr-TR" dirty="0"/>
              <a:t>OTS avantajları</a:t>
            </a:r>
          </a:p>
        </p:txBody>
      </p:sp>
      <p:sp>
        <p:nvSpPr>
          <p:cNvPr id="3" name="İçerik Yer Tutucusu 2">
            <a:extLst>
              <a:ext uri="{FF2B5EF4-FFF2-40B4-BE49-F238E27FC236}">
                <a16:creationId xmlns:a16="http://schemas.microsoft.com/office/drawing/2014/main" id="{9A08E340-2157-468F-85B3-435B420CAB4E}"/>
              </a:ext>
            </a:extLst>
          </p:cNvPr>
          <p:cNvSpPr>
            <a:spLocks noGrp="1"/>
          </p:cNvSpPr>
          <p:nvPr>
            <p:ph idx="1"/>
          </p:nvPr>
        </p:nvSpPr>
        <p:spPr/>
        <p:txBody>
          <a:bodyPr/>
          <a:lstStyle/>
          <a:p>
            <a:r>
              <a:rPr lang="tr-TR" dirty="0"/>
              <a:t>-işlemlerin hızlandırılması ve </a:t>
            </a:r>
            <a:r>
              <a:rPr lang="tr-TR" dirty="0" err="1"/>
              <a:t>basitleştirlmesi</a:t>
            </a:r>
            <a:endParaRPr lang="tr-TR" dirty="0"/>
          </a:p>
          <a:p>
            <a:r>
              <a:rPr lang="tr-TR" dirty="0"/>
              <a:t>-işlemlerin kağıtsız </a:t>
            </a:r>
            <a:r>
              <a:rPr lang="tr-TR" dirty="0" err="1"/>
              <a:t>ortamdayürütülmesi</a:t>
            </a:r>
            <a:endParaRPr lang="tr-TR" dirty="0"/>
          </a:p>
          <a:p>
            <a:r>
              <a:rPr lang="tr-TR" dirty="0"/>
              <a:t>-belirli koşulların sağlanması halinde basitleştirilmesi</a:t>
            </a:r>
          </a:p>
          <a:p>
            <a:r>
              <a:rPr lang="tr-TR" dirty="0"/>
              <a:t>-teminatların takip edilebilirliği </a:t>
            </a:r>
          </a:p>
          <a:p>
            <a:r>
              <a:rPr lang="tr-TR" dirty="0"/>
              <a:t>-taraf ülkelerden geçiş kolaylığı</a:t>
            </a:r>
          </a:p>
          <a:p>
            <a:r>
              <a:rPr lang="tr-TR" dirty="0"/>
              <a:t>-kapsamlı teminat kullanılması halinde, teminatların hızlıca düşümünün sağlanması</a:t>
            </a:r>
          </a:p>
        </p:txBody>
      </p:sp>
      <p:sp>
        <p:nvSpPr>
          <p:cNvPr id="4" name="Veri Yer Tutucusu 3">
            <a:extLst>
              <a:ext uri="{FF2B5EF4-FFF2-40B4-BE49-F238E27FC236}">
                <a16:creationId xmlns:a16="http://schemas.microsoft.com/office/drawing/2014/main" id="{BFC51AE7-CE65-4288-A6F8-50B3AD938330}"/>
              </a:ext>
            </a:extLst>
          </p:cNvPr>
          <p:cNvSpPr>
            <a:spLocks noGrp="1"/>
          </p:cNvSpPr>
          <p:nvPr>
            <p:ph type="dt" sz="half" idx="10"/>
          </p:nvPr>
        </p:nvSpPr>
        <p:spPr/>
        <p:txBody>
          <a:bodyPr/>
          <a:lstStyle/>
          <a:p>
            <a:fld id="{DA13134A-50D8-4B63-B3AC-CB061073FD63}" type="datetime1">
              <a:rPr lang="tr-TR">
                <a:solidFill>
                  <a:prstClr val="black">
                    <a:tint val="75000"/>
                  </a:prstClr>
                </a:solidFill>
                <a:latin typeface="Calibri"/>
              </a:rPr>
              <a:pPr/>
              <a:t>5.09.2024</a:t>
            </a:fld>
            <a:endParaRPr lang="tr-TR">
              <a:solidFill>
                <a:prstClr val="black">
                  <a:tint val="75000"/>
                </a:prstClr>
              </a:solidFill>
              <a:latin typeface="Calibri"/>
            </a:endParaRPr>
          </a:p>
        </p:txBody>
      </p:sp>
      <p:sp>
        <p:nvSpPr>
          <p:cNvPr id="5" name="Alt Bilgi Yer Tutucusu 4">
            <a:extLst>
              <a:ext uri="{FF2B5EF4-FFF2-40B4-BE49-F238E27FC236}">
                <a16:creationId xmlns:a16="http://schemas.microsoft.com/office/drawing/2014/main" id="{FB63B799-E954-49E7-B2C3-F328FA14C320}"/>
              </a:ext>
            </a:extLst>
          </p:cNvPr>
          <p:cNvSpPr>
            <a:spLocks noGrp="1"/>
          </p:cNvSpPr>
          <p:nvPr>
            <p:ph type="ftr" sz="quarter" idx="11"/>
          </p:nvPr>
        </p:nvSpPr>
        <p:spPr/>
        <p:txBody>
          <a:bodyPr/>
          <a:lstStyle/>
          <a:p>
            <a:r>
              <a:rPr lang="tr-TR">
                <a:solidFill>
                  <a:prstClr val="black">
                    <a:tint val="75000"/>
                  </a:prstClr>
                </a:solidFill>
                <a:latin typeface="Calibri"/>
              </a:rPr>
              <a:t>osenses@trabzon.edu.tr</a:t>
            </a:r>
          </a:p>
        </p:txBody>
      </p:sp>
      <p:sp>
        <p:nvSpPr>
          <p:cNvPr id="6" name="Slayt Numarası Yer Tutucusu 5">
            <a:extLst>
              <a:ext uri="{FF2B5EF4-FFF2-40B4-BE49-F238E27FC236}">
                <a16:creationId xmlns:a16="http://schemas.microsoft.com/office/drawing/2014/main" id="{ABF26A13-4BE9-4FA7-B1F2-F20CFFB1C78B}"/>
              </a:ext>
            </a:extLst>
          </p:cNvPr>
          <p:cNvSpPr>
            <a:spLocks noGrp="1"/>
          </p:cNvSpPr>
          <p:nvPr>
            <p:ph type="sldNum" sz="quarter" idx="12"/>
          </p:nvPr>
        </p:nvSpPr>
        <p:spPr/>
        <p:txBody>
          <a:bodyPr/>
          <a:lstStyle/>
          <a:p>
            <a:fld id="{06E4CE98-99DB-4B92-BAC7-F160338C3892}" type="slidenum">
              <a:rPr lang="tr-TR">
                <a:solidFill>
                  <a:prstClr val="black">
                    <a:tint val="75000"/>
                  </a:prstClr>
                </a:solidFill>
                <a:latin typeface="Calibri"/>
              </a:rPr>
              <a:pPr/>
              <a:t>74</a:t>
            </a:fld>
            <a:endParaRPr lang="tr-TR">
              <a:solidFill>
                <a:prstClr val="black">
                  <a:tint val="75000"/>
                </a:prstClr>
              </a:solidFill>
              <a:latin typeface="Calibri"/>
            </a:endParaRPr>
          </a:p>
        </p:txBody>
      </p:sp>
    </p:spTree>
    <p:extLst>
      <p:ext uri="{BB962C8B-B14F-4D97-AF65-F5344CB8AC3E}">
        <p14:creationId xmlns:p14="http://schemas.microsoft.com/office/powerpoint/2010/main" val="194305276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73FA9AD-9CDE-402D-8866-FFE1A6539CB0}"/>
              </a:ext>
            </a:extLst>
          </p:cNvPr>
          <p:cNvSpPr>
            <a:spLocks noGrp="1"/>
          </p:cNvSpPr>
          <p:nvPr>
            <p:ph type="title"/>
          </p:nvPr>
        </p:nvSpPr>
        <p:spPr/>
        <p:txBody>
          <a:bodyPr>
            <a:noAutofit/>
          </a:bodyPr>
          <a:lstStyle/>
          <a:p>
            <a:r>
              <a:rPr lang="tr-TR" sz="2400" dirty="0"/>
              <a:t>OTS ile ULUSAL TRANSİT REJİMİ ARASINDAKİ FARK</a:t>
            </a:r>
          </a:p>
        </p:txBody>
      </p:sp>
      <p:sp>
        <p:nvSpPr>
          <p:cNvPr id="3" name="İçerik Yer Tutucusu 2">
            <a:extLst>
              <a:ext uri="{FF2B5EF4-FFF2-40B4-BE49-F238E27FC236}">
                <a16:creationId xmlns:a16="http://schemas.microsoft.com/office/drawing/2014/main" id="{3449F67A-11F7-45DD-87A8-3B97EFF7B9BE}"/>
              </a:ext>
            </a:extLst>
          </p:cNvPr>
          <p:cNvSpPr>
            <a:spLocks noGrp="1"/>
          </p:cNvSpPr>
          <p:nvPr>
            <p:ph idx="1"/>
          </p:nvPr>
        </p:nvSpPr>
        <p:spPr/>
        <p:txBody>
          <a:bodyPr>
            <a:normAutofit lnSpcReduction="10000"/>
          </a:bodyPr>
          <a:lstStyle/>
          <a:p>
            <a:r>
              <a:rPr lang="tr-TR" dirty="0"/>
              <a:t>ULUSAL TRANSİT REJİMİ (</a:t>
            </a:r>
            <a:r>
              <a:rPr lang="tr-TR" dirty="0" err="1"/>
              <a:t>utr</a:t>
            </a:r>
            <a:r>
              <a:rPr lang="tr-TR" dirty="0"/>
              <a:t>) Türkiye gümrük bölgesi içerisinde başlayıp biten transit rejimini ifade etmekte olup TR resim kodu kullanılır.</a:t>
            </a:r>
          </a:p>
          <a:p>
            <a:r>
              <a:rPr lang="tr-TR" dirty="0" err="1"/>
              <a:t>Ots</a:t>
            </a:r>
            <a:r>
              <a:rPr lang="tr-TR" dirty="0"/>
              <a:t> veya OTR ise Ortak Transit Sözleşmesi kapsamındaki taşımalara (AB-bir EFTA ülkesi arası, bir EFTA ülkesi –Türkiye arası </a:t>
            </a:r>
            <a:r>
              <a:rPr lang="tr-TR" dirty="0" err="1"/>
              <a:t>vb</a:t>
            </a:r>
            <a:r>
              <a:rPr lang="tr-TR" dirty="0"/>
              <a:t>) uygulanmakta olup eşyanın topluluk statüsüne göre T1,T2,T2 F gibi rejim kodları kullanılır.</a:t>
            </a:r>
          </a:p>
          <a:p>
            <a:r>
              <a:rPr lang="tr-TR" dirty="0"/>
              <a:t>Eşya, Türkiye gümrük bölgesi içinde bir noktadan diğerine OTR (</a:t>
            </a:r>
            <a:r>
              <a:rPr lang="tr-TR" sz="1300" dirty="0"/>
              <a:t>ortak </a:t>
            </a:r>
            <a:r>
              <a:rPr lang="tr-TR" sz="1300" dirty="0" err="1"/>
              <a:t>trn</a:t>
            </a:r>
            <a:r>
              <a:rPr lang="tr-TR" sz="1300" dirty="0"/>
              <a:t>. Rejimi</a:t>
            </a:r>
            <a:r>
              <a:rPr lang="tr-TR" dirty="0"/>
              <a:t>) kapsamında taşınamaz.</a:t>
            </a:r>
          </a:p>
        </p:txBody>
      </p:sp>
      <p:sp>
        <p:nvSpPr>
          <p:cNvPr id="4" name="Veri Yer Tutucusu 3">
            <a:extLst>
              <a:ext uri="{FF2B5EF4-FFF2-40B4-BE49-F238E27FC236}">
                <a16:creationId xmlns:a16="http://schemas.microsoft.com/office/drawing/2014/main" id="{85A9C02D-78E1-4AC6-AD60-16734165784F}"/>
              </a:ext>
            </a:extLst>
          </p:cNvPr>
          <p:cNvSpPr>
            <a:spLocks noGrp="1"/>
          </p:cNvSpPr>
          <p:nvPr>
            <p:ph type="dt" sz="half" idx="10"/>
          </p:nvPr>
        </p:nvSpPr>
        <p:spPr/>
        <p:txBody>
          <a:bodyPr/>
          <a:lstStyle/>
          <a:p>
            <a:fld id="{DA13134A-50D8-4B63-B3AC-CB061073FD63}" type="datetime1">
              <a:rPr lang="tr-TR">
                <a:solidFill>
                  <a:prstClr val="black">
                    <a:tint val="75000"/>
                  </a:prstClr>
                </a:solidFill>
                <a:latin typeface="Calibri"/>
              </a:rPr>
              <a:pPr/>
              <a:t>5.09.2024</a:t>
            </a:fld>
            <a:endParaRPr lang="tr-TR">
              <a:solidFill>
                <a:prstClr val="black">
                  <a:tint val="75000"/>
                </a:prstClr>
              </a:solidFill>
              <a:latin typeface="Calibri"/>
            </a:endParaRPr>
          </a:p>
        </p:txBody>
      </p:sp>
      <p:sp>
        <p:nvSpPr>
          <p:cNvPr id="5" name="Alt Bilgi Yer Tutucusu 4">
            <a:extLst>
              <a:ext uri="{FF2B5EF4-FFF2-40B4-BE49-F238E27FC236}">
                <a16:creationId xmlns:a16="http://schemas.microsoft.com/office/drawing/2014/main" id="{FE622693-5647-4A52-BFDF-67F9AD326809}"/>
              </a:ext>
            </a:extLst>
          </p:cNvPr>
          <p:cNvSpPr>
            <a:spLocks noGrp="1"/>
          </p:cNvSpPr>
          <p:nvPr>
            <p:ph type="ftr" sz="quarter" idx="11"/>
          </p:nvPr>
        </p:nvSpPr>
        <p:spPr/>
        <p:txBody>
          <a:bodyPr/>
          <a:lstStyle/>
          <a:p>
            <a:r>
              <a:rPr lang="tr-TR">
                <a:solidFill>
                  <a:prstClr val="black">
                    <a:tint val="75000"/>
                  </a:prstClr>
                </a:solidFill>
                <a:latin typeface="Calibri"/>
              </a:rPr>
              <a:t>osenses@trabzon.edu.tr</a:t>
            </a:r>
          </a:p>
        </p:txBody>
      </p:sp>
      <p:sp>
        <p:nvSpPr>
          <p:cNvPr id="6" name="Slayt Numarası Yer Tutucusu 5">
            <a:extLst>
              <a:ext uri="{FF2B5EF4-FFF2-40B4-BE49-F238E27FC236}">
                <a16:creationId xmlns:a16="http://schemas.microsoft.com/office/drawing/2014/main" id="{7AB1DC21-6B6A-4EB0-B686-A8983C40E23C}"/>
              </a:ext>
            </a:extLst>
          </p:cNvPr>
          <p:cNvSpPr>
            <a:spLocks noGrp="1"/>
          </p:cNvSpPr>
          <p:nvPr>
            <p:ph type="sldNum" sz="quarter" idx="12"/>
          </p:nvPr>
        </p:nvSpPr>
        <p:spPr/>
        <p:txBody>
          <a:bodyPr/>
          <a:lstStyle/>
          <a:p>
            <a:fld id="{06E4CE98-99DB-4B92-BAC7-F160338C3892}" type="slidenum">
              <a:rPr lang="tr-TR">
                <a:solidFill>
                  <a:prstClr val="black">
                    <a:tint val="75000"/>
                  </a:prstClr>
                </a:solidFill>
                <a:latin typeface="Calibri"/>
              </a:rPr>
              <a:pPr/>
              <a:t>75</a:t>
            </a:fld>
            <a:endParaRPr lang="tr-TR">
              <a:solidFill>
                <a:prstClr val="black">
                  <a:tint val="75000"/>
                </a:prstClr>
              </a:solidFill>
              <a:latin typeface="Calibri"/>
            </a:endParaRPr>
          </a:p>
        </p:txBody>
      </p:sp>
    </p:spTree>
    <p:extLst>
      <p:ext uri="{BB962C8B-B14F-4D97-AF65-F5344CB8AC3E}">
        <p14:creationId xmlns:p14="http://schemas.microsoft.com/office/powerpoint/2010/main" val="168493932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0EF5651-137B-486A-AA31-620FC4BC037C}"/>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1BE7E07B-1F6E-4979-B1B0-B92BFF144C40}"/>
              </a:ext>
            </a:extLst>
          </p:cNvPr>
          <p:cNvSpPr>
            <a:spLocks noGrp="1"/>
          </p:cNvSpPr>
          <p:nvPr>
            <p:ph idx="1"/>
          </p:nvPr>
        </p:nvSpPr>
        <p:spPr/>
        <p:txBody>
          <a:bodyPr/>
          <a:lstStyle/>
          <a:p>
            <a:r>
              <a:rPr lang="tr-TR" dirty="0"/>
              <a:t>T1/T2/t beyannameleri dış ticarete konu ürünlerin menşei baz alınarak OTS ne taraf ülkelerde gümrük vergileri ödenmeksizin taşınmasına imkan sağlayan Birlik prosedürleri ve aynı isimle anılan TRANSİT GÜMRÜK BEYANNAMELERİDİR.</a:t>
            </a:r>
          </a:p>
        </p:txBody>
      </p:sp>
      <p:sp>
        <p:nvSpPr>
          <p:cNvPr id="4" name="Veri Yer Tutucusu 3">
            <a:extLst>
              <a:ext uri="{FF2B5EF4-FFF2-40B4-BE49-F238E27FC236}">
                <a16:creationId xmlns:a16="http://schemas.microsoft.com/office/drawing/2014/main" id="{20D661C7-98F4-4E17-96AB-C6A24E7C900A}"/>
              </a:ext>
            </a:extLst>
          </p:cNvPr>
          <p:cNvSpPr>
            <a:spLocks noGrp="1"/>
          </p:cNvSpPr>
          <p:nvPr>
            <p:ph type="dt" sz="half" idx="10"/>
          </p:nvPr>
        </p:nvSpPr>
        <p:spPr/>
        <p:txBody>
          <a:bodyPr/>
          <a:lstStyle/>
          <a:p>
            <a:fld id="{DA13134A-50D8-4B63-B3AC-CB061073FD63}" type="datetime1">
              <a:rPr lang="tr-TR">
                <a:solidFill>
                  <a:prstClr val="black">
                    <a:tint val="75000"/>
                  </a:prstClr>
                </a:solidFill>
                <a:latin typeface="Calibri"/>
              </a:rPr>
              <a:pPr/>
              <a:t>5.09.2024</a:t>
            </a:fld>
            <a:endParaRPr lang="tr-TR">
              <a:solidFill>
                <a:prstClr val="black">
                  <a:tint val="75000"/>
                </a:prstClr>
              </a:solidFill>
              <a:latin typeface="Calibri"/>
            </a:endParaRPr>
          </a:p>
        </p:txBody>
      </p:sp>
      <p:sp>
        <p:nvSpPr>
          <p:cNvPr id="5" name="Alt Bilgi Yer Tutucusu 4">
            <a:extLst>
              <a:ext uri="{FF2B5EF4-FFF2-40B4-BE49-F238E27FC236}">
                <a16:creationId xmlns:a16="http://schemas.microsoft.com/office/drawing/2014/main" id="{1FCDE29E-2F04-42CD-B03C-3EDD591D2125}"/>
              </a:ext>
            </a:extLst>
          </p:cNvPr>
          <p:cNvSpPr>
            <a:spLocks noGrp="1"/>
          </p:cNvSpPr>
          <p:nvPr>
            <p:ph type="ftr" sz="quarter" idx="11"/>
          </p:nvPr>
        </p:nvSpPr>
        <p:spPr/>
        <p:txBody>
          <a:bodyPr/>
          <a:lstStyle/>
          <a:p>
            <a:r>
              <a:rPr lang="tr-TR">
                <a:solidFill>
                  <a:prstClr val="black">
                    <a:tint val="75000"/>
                  </a:prstClr>
                </a:solidFill>
                <a:latin typeface="Calibri"/>
              </a:rPr>
              <a:t>osenses@trabzon.edu.tr</a:t>
            </a:r>
          </a:p>
        </p:txBody>
      </p:sp>
      <p:sp>
        <p:nvSpPr>
          <p:cNvPr id="6" name="Slayt Numarası Yer Tutucusu 5">
            <a:extLst>
              <a:ext uri="{FF2B5EF4-FFF2-40B4-BE49-F238E27FC236}">
                <a16:creationId xmlns:a16="http://schemas.microsoft.com/office/drawing/2014/main" id="{A6F52D3C-4C81-4E77-8DDB-13CCBC2BFDC7}"/>
              </a:ext>
            </a:extLst>
          </p:cNvPr>
          <p:cNvSpPr>
            <a:spLocks noGrp="1"/>
          </p:cNvSpPr>
          <p:nvPr>
            <p:ph type="sldNum" sz="quarter" idx="12"/>
          </p:nvPr>
        </p:nvSpPr>
        <p:spPr/>
        <p:txBody>
          <a:bodyPr/>
          <a:lstStyle/>
          <a:p>
            <a:fld id="{06E4CE98-99DB-4B92-BAC7-F160338C3892}" type="slidenum">
              <a:rPr lang="tr-TR">
                <a:solidFill>
                  <a:prstClr val="black">
                    <a:tint val="75000"/>
                  </a:prstClr>
                </a:solidFill>
                <a:latin typeface="Calibri"/>
              </a:rPr>
              <a:pPr/>
              <a:t>76</a:t>
            </a:fld>
            <a:endParaRPr lang="tr-TR">
              <a:solidFill>
                <a:prstClr val="black">
                  <a:tint val="75000"/>
                </a:prstClr>
              </a:solidFill>
              <a:latin typeface="Calibri"/>
            </a:endParaRPr>
          </a:p>
        </p:txBody>
      </p:sp>
    </p:spTree>
    <p:extLst>
      <p:ext uri="{BB962C8B-B14F-4D97-AF65-F5344CB8AC3E}">
        <p14:creationId xmlns:p14="http://schemas.microsoft.com/office/powerpoint/2010/main" val="160552618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0140682-E8BD-4C7F-8DCC-B33CFB362A5E}"/>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F99BFABB-9EAC-4862-B53A-54E3273F4CF7}"/>
              </a:ext>
            </a:extLst>
          </p:cNvPr>
          <p:cNvSpPr>
            <a:spLocks noGrp="1"/>
          </p:cNvSpPr>
          <p:nvPr>
            <p:ph idx="1"/>
          </p:nvPr>
        </p:nvSpPr>
        <p:spPr/>
        <p:txBody>
          <a:bodyPr/>
          <a:lstStyle/>
          <a:p>
            <a:r>
              <a:rPr lang="tr-TR" dirty="0"/>
              <a:t>«T» statüsünde açılan her beyannameye MRN (</a:t>
            </a:r>
            <a:r>
              <a:rPr lang="tr-TR" b="1" dirty="0">
                <a:solidFill>
                  <a:srgbClr val="202124"/>
                </a:solidFill>
                <a:latin typeface="arial" panose="020B0604020202020204" pitchFamily="34" charset="0"/>
              </a:rPr>
              <a:t>Hareket Referans Numarası) </a:t>
            </a:r>
            <a:r>
              <a:rPr lang="tr-TR" dirty="0"/>
              <a:t>adı verilen tekil bir izleme numarası atanır.</a:t>
            </a:r>
          </a:p>
        </p:txBody>
      </p:sp>
      <p:sp>
        <p:nvSpPr>
          <p:cNvPr id="4" name="Veri Yer Tutucusu 3">
            <a:extLst>
              <a:ext uri="{FF2B5EF4-FFF2-40B4-BE49-F238E27FC236}">
                <a16:creationId xmlns:a16="http://schemas.microsoft.com/office/drawing/2014/main" id="{3D822D70-AAD8-4A4B-91E5-0A6492C10B56}"/>
              </a:ext>
            </a:extLst>
          </p:cNvPr>
          <p:cNvSpPr>
            <a:spLocks noGrp="1"/>
          </p:cNvSpPr>
          <p:nvPr>
            <p:ph type="dt" sz="half" idx="10"/>
          </p:nvPr>
        </p:nvSpPr>
        <p:spPr/>
        <p:txBody>
          <a:bodyPr/>
          <a:lstStyle/>
          <a:p>
            <a:fld id="{DA13134A-50D8-4B63-B3AC-CB061073FD63}" type="datetime1">
              <a:rPr lang="tr-TR">
                <a:solidFill>
                  <a:prstClr val="black">
                    <a:tint val="75000"/>
                  </a:prstClr>
                </a:solidFill>
                <a:latin typeface="Calibri"/>
              </a:rPr>
              <a:pPr/>
              <a:t>5.09.2024</a:t>
            </a:fld>
            <a:endParaRPr lang="tr-TR">
              <a:solidFill>
                <a:prstClr val="black">
                  <a:tint val="75000"/>
                </a:prstClr>
              </a:solidFill>
              <a:latin typeface="Calibri"/>
            </a:endParaRPr>
          </a:p>
        </p:txBody>
      </p:sp>
      <p:sp>
        <p:nvSpPr>
          <p:cNvPr id="5" name="Alt Bilgi Yer Tutucusu 4">
            <a:extLst>
              <a:ext uri="{FF2B5EF4-FFF2-40B4-BE49-F238E27FC236}">
                <a16:creationId xmlns:a16="http://schemas.microsoft.com/office/drawing/2014/main" id="{D4D0D875-8074-4398-8BEC-C64B1658AABE}"/>
              </a:ext>
            </a:extLst>
          </p:cNvPr>
          <p:cNvSpPr>
            <a:spLocks noGrp="1"/>
          </p:cNvSpPr>
          <p:nvPr>
            <p:ph type="ftr" sz="quarter" idx="11"/>
          </p:nvPr>
        </p:nvSpPr>
        <p:spPr/>
        <p:txBody>
          <a:bodyPr/>
          <a:lstStyle/>
          <a:p>
            <a:r>
              <a:rPr lang="tr-TR">
                <a:solidFill>
                  <a:prstClr val="black">
                    <a:tint val="75000"/>
                  </a:prstClr>
                </a:solidFill>
                <a:latin typeface="Calibri"/>
              </a:rPr>
              <a:t>osenses@trabzon.edu.tr</a:t>
            </a:r>
          </a:p>
        </p:txBody>
      </p:sp>
      <p:sp>
        <p:nvSpPr>
          <p:cNvPr id="6" name="Slayt Numarası Yer Tutucusu 5">
            <a:extLst>
              <a:ext uri="{FF2B5EF4-FFF2-40B4-BE49-F238E27FC236}">
                <a16:creationId xmlns:a16="http://schemas.microsoft.com/office/drawing/2014/main" id="{092F1372-705E-4AD3-A3D2-7EB01E8D9020}"/>
              </a:ext>
            </a:extLst>
          </p:cNvPr>
          <p:cNvSpPr>
            <a:spLocks noGrp="1"/>
          </p:cNvSpPr>
          <p:nvPr>
            <p:ph type="sldNum" sz="quarter" idx="12"/>
          </p:nvPr>
        </p:nvSpPr>
        <p:spPr/>
        <p:txBody>
          <a:bodyPr/>
          <a:lstStyle/>
          <a:p>
            <a:fld id="{06E4CE98-99DB-4B92-BAC7-F160338C3892}" type="slidenum">
              <a:rPr lang="tr-TR">
                <a:solidFill>
                  <a:prstClr val="black">
                    <a:tint val="75000"/>
                  </a:prstClr>
                </a:solidFill>
                <a:latin typeface="Calibri"/>
              </a:rPr>
              <a:pPr/>
              <a:t>77</a:t>
            </a:fld>
            <a:endParaRPr lang="tr-TR">
              <a:solidFill>
                <a:prstClr val="black">
                  <a:tint val="75000"/>
                </a:prstClr>
              </a:solidFill>
              <a:latin typeface="Calibri"/>
            </a:endParaRPr>
          </a:p>
        </p:txBody>
      </p:sp>
    </p:spTree>
    <p:extLst>
      <p:ext uri="{BB962C8B-B14F-4D97-AF65-F5344CB8AC3E}">
        <p14:creationId xmlns:p14="http://schemas.microsoft.com/office/powerpoint/2010/main" val="36445158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2E9FA75-8D4D-468C-81AE-0A6D63B730E8}"/>
              </a:ext>
            </a:extLst>
          </p:cNvPr>
          <p:cNvSpPr>
            <a:spLocks noGrp="1"/>
          </p:cNvSpPr>
          <p:nvPr>
            <p:ph type="title"/>
          </p:nvPr>
        </p:nvSpPr>
        <p:spPr/>
        <p:txBody>
          <a:bodyPr/>
          <a:lstStyle/>
          <a:p>
            <a:r>
              <a:rPr lang="tr-TR" dirty="0"/>
              <a:t> T1</a:t>
            </a:r>
          </a:p>
        </p:txBody>
      </p:sp>
      <p:sp>
        <p:nvSpPr>
          <p:cNvPr id="3" name="İçerik Yer Tutucusu 2">
            <a:extLst>
              <a:ext uri="{FF2B5EF4-FFF2-40B4-BE49-F238E27FC236}">
                <a16:creationId xmlns:a16="http://schemas.microsoft.com/office/drawing/2014/main" id="{339A7110-1846-4109-AF3D-ACC689E1B4B7}"/>
              </a:ext>
            </a:extLst>
          </p:cNvPr>
          <p:cNvSpPr>
            <a:spLocks noGrp="1"/>
          </p:cNvSpPr>
          <p:nvPr>
            <p:ph idx="1"/>
          </p:nvPr>
        </p:nvSpPr>
        <p:spPr/>
        <p:txBody>
          <a:bodyPr>
            <a:normAutofit/>
          </a:bodyPr>
          <a:lstStyle/>
          <a:p>
            <a:r>
              <a:rPr lang="tr-TR" dirty="0"/>
              <a:t>T1 topluluk (AB) eşyası olmayan bir malın transit sözleşmesine taraf ülkelerde gümrük vergileri ödenmeksizin taşınmasına imkan sağlayan Birlik Prosedürüdür.</a:t>
            </a:r>
          </a:p>
          <a:p>
            <a:endParaRPr lang="tr-TR" dirty="0"/>
          </a:p>
          <a:p>
            <a:r>
              <a:rPr lang="tr-TR" dirty="0"/>
              <a:t>T1, Transit taşımacılıkta kullanılır.</a:t>
            </a:r>
          </a:p>
          <a:p>
            <a:r>
              <a:rPr lang="tr-TR" dirty="0"/>
              <a:t>AB ile üçüncü ülkeler arasında kullanılan TRANSİT BELGESİ </a:t>
            </a:r>
            <a:r>
              <a:rPr lang="tr-TR" dirty="0" err="1"/>
              <a:t>dir</a:t>
            </a:r>
            <a:r>
              <a:rPr lang="tr-TR" dirty="0"/>
              <a:t>.</a:t>
            </a:r>
          </a:p>
          <a:p>
            <a:r>
              <a:rPr lang="tr-TR" dirty="0"/>
              <a:t>ATR1 ise malın serbest dolaşımını ilgili olduğu için malı temsil eder.</a:t>
            </a:r>
          </a:p>
          <a:p>
            <a:endParaRPr lang="tr-TR" dirty="0"/>
          </a:p>
        </p:txBody>
      </p:sp>
      <p:sp>
        <p:nvSpPr>
          <p:cNvPr id="4" name="Veri Yer Tutucusu 3">
            <a:extLst>
              <a:ext uri="{FF2B5EF4-FFF2-40B4-BE49-F238E27FC236}">
                <a16:creationId xmlns:a16="http://schemas.microsoft.com/office/drawing/2014/main" id="{A55A41B2-C06E-4A2C-935F-E9796088592D}"/>
              </a:ext>
            </a:extLst>
          </p:cNvPr>
          <p:cNvSpPr>
            <a:spLocks noGrp="1"/>
          </p:cNvSpPr>
          <p:nvPr>
            <p:ph type="dt" sz="half" idx="10"/>
          </p:nvPr>
        </p:nvSpPr>
        <p:spPr/>
        <p:txBody>
          <a:bodyPr/>
          <a:lstStyle/>
          <a:p>
            <a:fld id="{5CBBC0AD-8A55-483E-AAA5-5D167977F2C1}" type="datetime1">
              <a:rPr lang="tr-TR">
                <a:solidFill>
                  <a:prstClr val="black">
                    <a:tint val="75000"/>
                  </a:prstClr>
                </a:solidFill>
                <a:latin typeface="Calibri"/>
              </a:rPr>
              <a:pPr/>
              <a:t>5.09.2024</a:t>
            </a:fld>
            <a:endParaRPr lang="tr-TR">
              <a:solidFill>
                <a:prstClr val="black">
                  <a:tint val="75000"/>
                </a:prstClr>
              </a:solidFill>
              <a:latin typeface="Calibri"/>
            </a:endParaRPr>
          </a:p>
        </p:txBody>
      </p:sp>
      <p:sp>
        <p:nvSpPr>
          <p:cNvPr id="5" name="Alt Bilgi Yer Tutucusu 4">
            <a:extLst>
              <a:ext uri="{FF2B5EF4-FFF2-40B4-BE49-F238E27FC236}">
                <a16:creationId xmlns:a16="http://schemas.microsoft.com/office/drawing/2014/main" id="{22E9B280-C9E5-4D19-899D-DC7CC471FDE3}"/>
              </a:ext>
            </a:extLst>
          </p:cNvPr>
          <p:cNvSpPr>
            <a:spLocks noGrp="1"/>
          </p:cNvSpPr>
          <p:nvPr>
            <p:ph type="ftr" sz="quarter" idx="11"/>
          </p:nvPr>
        </p:nvSpPr>
        <p:spPr/>
        <p:txBody>
          <a:bodyPr/>
          <a:lstStyle/>
          <a:p>
            <a:r>
              <a:rPr lang="tr-TR">
                <a:solidFill>
                  <a:prstClr val="black">
                    <a:tint val="75000"/>
                  </a:prstClr>
                </a:solidFill>
                <a:latin typeface="Calibri"/>
              </a:rPr>
              <a:t>osenses@trabzon.edu.tr</a:t>
            </a:r>
          </a:p>
        </p:txBody>
      </p:sp>
      <p:sp>
        <p:nvSpPr>
          <p:cNvPr id="6" name="Slayt Numarası Yer Tutucusu 5">
            <a:extLst>
              <a:ext uri="{FF2B5EF4-FFF2-40B4-BE49-F238E27FC236}">
                <a16:creationId xmlns:a16="http://schemas.microsoft.com/office/drawing/2014/main" id="{DFF2D029-EA1D-4FF1-B893-4EDDBCD12A51}"/>
              </a:ext>
            </a:extLst>
          </p:cNvPr>
          <p:cNvSpPr>
            <a:spLocks noGrp="1"/>
          </p:cNvSpPr>
          <p:nvPr>
            <p:ph type="sldNum" sz="quarter" idx="12"/>
          </p:nvPr>
        </p:nvSpPr>
        <p:spPr/>
        <p:txBody>
          <a:bodyPr/>
          <a:lstStyle/>
          <a:p>
            <a:fld id="{DECB1C78-3B6F-4B3D-A98F-BC72D261CF61}" type="slidenum">
              <a:rPr lang="tr-TR">
                <a:solidFill>
                  <a:prstClr val="black">
                    <a:tint val="75000"/>
                  </a:prstClr>
                </a:solidFill>
                <a:latin typeface="Calibri"/>
              </a:rPr>
              <a:pPr/>
              <a:t>78</a:t>
            </a:fld>
            <a:endParaRPr lang="tr-TR">
              <a:solidFill>
                <a:prstClr val="black">
                  <a:tint val="75000"/>
                </a:prstClr>
              </a:solidFill>
              <a:latin typeface="Calibri"/>
            </a:endParaRPr>
          </a:p>
        </p:txBody>
      </p:sp>
    </p:spTree>
    <p:extLst>
      <p:ext uri="{BB962C8B-B14F-4D97-AF65-F5344CB8AC3E}">
        <p14:creationId xmlns:p14="http://schemas.microsoft.com/office/powerpoint/2010/main" val="417375164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28C0521-AD4C-41FA-B492-7CEF00998F49}"/>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C31A9E71-B60C-42B3-BDD6-FC51BDE93A25}"/>
              </a:ext>
            </a:extLst>
          </p:cNvPr>
          <p:cNvSpPr>
            <a:spLocks noGrp="1"/>
          </p:cNvSpPr>
          <p:nvPr>
            <p:ph idx="1"/>
          </p:nvPr>
        </p:nvSpPr>
        <p:spPr/>
        <p:txBody>
          <a:bodyPr>
            <a:normAutofit lnSpcReduction="10000"/>
          </a:bodyPr>
          <a:lstStyle/>
          <a:p>
            <a:r>
              <a:rPr lang="tr-TR" dirty="0"/>
              <a:t>T statüsünde açılan her beyannameye MRN adı verilen tekil bir izleme numarası verilir. Rejim belirlenirken menşei önemli değildir.</a:t>
            </a:r>
          </a:p>
          <a:p>
            <a:r>
              <a:rPr lang="tr-TR" dirty="0"/>
              <a:t>Örneğin Almanya menşeili bir eşya için </a:t>
            </a:r>
            <a:r>
              <a:rPr lang="tr-TR" dirty="0" err="1"/>
              <a:t>Triesta’den</a:t>
            </a:r>
            <a:r>
              <a:rPr lang="tr-TR" dirty="0"/>
              <a:t> başlatılan beyan tipi T1 olur.</a:t>
            </a:r>
          </a:p>
          <a:p>
            <a:r>
              <a:rPr lang="tr-TR" dirty="0"/>
              <a:t>Önemli olan Topluluk eşyasının AB topraklarında terk etmeden önce veya serbest bölgeye giriş yapmadan önce T beyanının açılması.</a:t>
            </a:r>
          </a:p>
          <a:p>
            <a:r>
              <a:rPr lang="tr-TR" dirty="0"/>
              <a:t>Bu durumda T2 olur</a:t>
            </a:r>
          </a:p>
        </p:txBody>
      </p:sp>
      <p:sp>
        <p:nvSpPr>
          <p:cNvPr id="4" name="Veri Yer Tutucusu 3">
            <a:extLst>
              <a:ext uri="{FF2B5EF4-FFF2-40B4-BE49-F238E27FC236}">
                <a16:creationId xmlns:a16="http://schemas.microsoft.com/office/drawing/2014/main" id="{79D16B82-12AF-4C04-9FEA-B3E9C6EDDE65}"/>
              </a:ext>
            </a:extLst>
          </p:cNvPr>
          <p:cNvSpPr>
            <a:spLocks noGrp="1"/>
          </p:cNvSpPr>
          <p:nvPr>
            <p:ph type="dt" sz="half" idx="10"/>
          </p:nvPr>
        </p:nvSpPr>
        <p:spPr/>
        <p:txBody>
          <a:bodyPr/>
          <a:lstStyle/>
          <a:p>
            <a:fld id="{DA13134A-50D8-4B63-B3AC-CB061073FD63}" type="datetime1">
              <a:rPr lang="tr-TR">
                <a:solidFill>
                  <a:prstClr val="black">
                    <a:tint val="75000"/>
                  </a:prstClr>
                </a:solidFill>
                <a:latin typeface="Calibri"/>
              </a:rPr>
              <a:pPr/>
              <a:t>5.09.2024</a:t>
            </a:fld>
            <a:endParaRPr lang="tr-TR">
              <a:solidFill>
                <a:prstClr val="black">
                  <a:tint val="75000"/>
                </a:prstClr>
              </a:solidFill>
              <a:latin typeface="Calibri"/>
            </a:endParaRPr>
          </a:p>
        </p:txBody>
      </p:sp>
      <p:sp>
        <p:nvSpPr>
          <p:cNvPr id="5" name="Alt Bilgi Yer Tutucusu 4">
            <a:extLst>
              <a:ext uri="{FF2B5EF4-FFF2-40B4-BE49-F238E27FC236}">
                <a16:creationId xmlns:a16="http://schemas.microsoft.com/office/drawing/2014/main" id="{1ECF6771-7051-468B-A5BB-A2C981F60E42}"/>
              </a:ext>
            </a:extLst>
          </p:cNvPr>
          <p:cNvSpPr>
            <a:spLocks noGrp="1"/>
          </p:cNvSpPr>
          <p:nvPr>
            <p:ph type="ftr" sz="quarter" idx="11"/>
          </p:nvPr>
        </p:nvSpPr>
        <p:spPr/>
        <p:txBody>
          <a:bodyPr/>
          <a:lstStyle/>
          <a:p>
            <a:r>
              <a:rPr lang="tr-TR">
                <a:solidFill>
                  <a:prstClr val="black">
                    <a:tint val="75000"/>
                  </a:prstClr>
                </a:solidFill>
                <a:latin typeface="Calibri"/>
              </a:rPr>
              <a:t>osenses@trabzon.edu.tr</a:t>
            </a:r>
          </a:p>
        </p:txBody>
      </p:sp>
      <p:sp>
        <p:nvSpPr>
          <p:cNvPr id="6" name="Slayt Numarası Yer Tutucusu 5">
            <a:extLst>
              <a:ext uri="{FF2B5EF4-FFF2-40B4-BE49-F238E27FC236}">
                <a16:creationId xmlns:a16="http://schemas.microsoft.com/office/drawing/2014/main" id="{FA444421-3E66-4B95-A683-50A407E84C1C}"/>
              </a:ext>
            </a:extLst>
          </p:cNvPr>
          <p:cNvSpPr>
            <a:spLocks noGrp="1"/>
          </p:cNvSpPr>
          <p:nvPr>
            <p:ph type="sldNum" sz="quarter" idx="12"/>
          </p:nvPr>
        </p:nvSpPr>
        <p:spPr/>
        <p:txBody>
          <a:bodyPr/>
          <a:lstStyle/>
          <a:p>
            <a:fld id="{06E4CE98-99DB-4B92-BAC7-F160338C3892}" type="slidenum">
              <a:rPr lang="tr-TR">
                <a:solidFill>
                  <a:prstClr val="black">
                    <a:tint val="75000"/>
                  </a:prstClr>
                </a:solidFill>
                <a:latin typeface="Calibri"/>
              </a:rPr>
              <a:pPr/>
              <a:t>79</a:t>
            </a:fld>
            <a:endParaRPr lang="tr-TR">
              <a:solidFill>
                <a:prstClr val="black">
                  <a:tint val="75000"/>
                </a:prstClr>
              </a:solidFill>
              <a:latin typeface="Calibri"/>
            </a:endParaRPr>
          </a:p>
        </p:txBody>
      </p:sp>
    </p:spTree>
    <p:extLst>
      <p:ext uri="{BB962C8B-B14F-4D97-AF65-F5344CB8AC3E}">
        <p14:creationId xmlns:p14="http://schemas.microsoft.com/office/powerpoint/2010/main" val="6025386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775520" y="260648"/>
            <a:ext cx="8435280" cy="6408712"/>
          </a:xfrm>
        </p:spPr>
        <p:txBody>
          <a:bodyPr/>
          <a:lstStyle/>
          <a:p>
            <a:endParaRPr lang="tr-TR" b="1" u="sng" dirty="0">
              <a:solidFill>
                <a:srgbClr val="FF0000"/>
              </a:solidFill>
            </a:endParaRPr>
          </a:p>
          <a:p>
            <a:r>
              <a:rPr lang="tr-TR" b="1" u="sng" dirty="0">
                <a:solidFill>
                  <a:srgbClr val="FF0000"/>
                </a:solidFill>
              </a:rPr>
              <a:t>Bütün bunların devamında temel farklılıklar :</a:t>
            </a:r>
          </a:p>
          <a:p>
            <a:r>
              <a:rPr lang="tr-TR" spc="300" dirty="0">
                <a:solidFill>
                  <a:srgbClr val="00B0F0"/>
                </a:solidFill>
                <a:effectLst>
                  <a:outerShdw blurRad="38100" dist="38100" dir="2700000" algn="tl">
                    <a:srgbClr val="000000">
                      <a:alpha val="43137"/>
                    </a:srgbClr>
                  </a:outerShdw>
                </a:effectLst>
              </a:rPr>
              <a:t>1. Yasal düzenlemelerin farklılığı;</a:t>
            </a:r>
          </a:p>
          <a:p>
            <a:r>
              <a:rPr lang="tr-TR" dirty="0"/>
              <a:t>Her bağımsız ülkenin koşulları ve ihtiyaçlarının değişkenliğine bağlı olarak, kendi kanunlarını kendilerinin hazırlaması ve uygulamasının doğal sonucu, </a:t>
            </a:r>
          </a:p>
          <a:p>
            <a:r>
              <a:rPr lang="tr-TR" dirty="0">
                <a:solidFill>
                  <a:srgbClr val="00B050"/>
                </a:solidFill>
              </a:rPr>
              <a:t>yasaların ülkeler arasındaki farklılığıdır</a:t>
            </a:r>
            <a:r>
              <a:rPr lang="tr-TR" dirty="0">
                <a:solidFill>
                  <a:srgbClr val="7030A0"/>
                </a:solidFill>
              </a:rPr>
              <a:t>.</a:t>
            </a:r>
          </a:p>
          <a:p>
            <a:endParaRPr lang="tr-TR" dirty="0">
              <a:solidFill>
                <a:srgbClr val="7030A0"/>
              </a:solidFill>
            </a:endParaRPr>
          </a:p>
        </p:txBody>
      </p:sp>
      <p:sp>
        <p:nvSpPr>
          <p:cNvPr id="2" name="Veri Yer Tutucusu 1"/>
          <p:cNvSpPr>
            <a:spLocks noGrp="1"/>
          </p:cNvSpPr>
          <p:nvPr>
            <p:ph type="dt" sz="half" idx="10"/>
          </p:nvPr>
        </p:nvSpPr>
        <p:spPr/>
        <p:txBody>
          <a:bodyPr/>
          <a:lstStyle/>
          <a:p>
            <a:fld id="{EC987A8B-3E3C-41CD-8D17-D65332D8B510}" type="datetime1">
              <a:rPr lang="tr-TR">
                <a:solidFill>
                  <a:prstClr val="black">
                    <a:tint val="75000"/>
                  </a:prstClr>
                </a:solidFill>
                <a:latin typeface="Calibri"/>
              </a:rPr>
              <a:pPr/>
              <a:t>5.09.2024</a:t>
            </a:fld>
            <a:endParaRPr lang="tr-TR">
              <a:solidFill>
                <a:prstClr val="black">
                  <a:tint val="75000"/>
                </a:prstClr>
              </a:solidFill>
              <a:latin typeface="Calibri"/>
            </a:endParaRPr>
          </a:p>
        </p:txBody>
      </p:sp>
      <p:sp>
        <p:nvSpPr>
          <p:cNvPr id="4" name="Altbilgi Yer Tutucusu 3"/>
          <p:cNvSpPr>
            <a:spLocks noGrp="1"/>
          </p:cNvSpPr>
          <p:nvPr>
            <p:ph type="ftr" sz="quarter" idx="11"/>
          </p:nvPr>
        </p:nvSpPr>
        <p:spPr/>
        <p:txBody>
          <a:bodyPr/>
          <a:lstStyle/>
          <a:p>
            <a:r>
              <a:rPr lang="tr-TR">
                <a:solidFill>
                  <a:prstClr val="black">
                    <a:tint val="75000"/>
                  </a:prstClr>
                </a:solidFill>
                <a:latin typeface="Calibri"/>
              </a:rPr>
              <a:t>osenses@trabzon.edu.tr</a:t>
            </a:r>
          </a:p>
        </p:txBody>
      </p:sp>
      <p:sp>
        <p:nvSpPr>
          <p:cNvPr id="5" name="Slayt Numarası Yer Tutucusu 4"/>
          <p:cNvSpPr>
            <a:spLocks noGrp="1"/>
          </p:cNvSpPr>
          <p:nvPr>
            <p:ph type="sldNum" sz="quarter" idx="12"/>
          </p:nvPr>
        </p:nvSpPr>
        <p:spPr/>
        <p:txBody>
          <a:bodyPr/>
          <a:lstStyle/>
          <a:p>
            <a:fld id="{06E4CE98-99DB-4B92-BAC7-F160338C3892}" type="slidenum">
              <a:rPr lang="tr-TR">
                <a:solidFill>
                  <a:prstClr val="black">
                    <a:tint val="75000"/>
                  </a:prstClr>
                </a:solidFill>
                <a:latin typeface="Calibri"/>
              </a:rPr>
              <a:pPr/>
              <a:t>8</a:t>
            </a:fld>
            <a:endParaRPr lang="tr-TR">
              <a:solidFill>
                <a:prstClr val="black">
                  <a:tint val="75000"/>
                </a:prstClr>
              </a:solidFill>
              <a:latin typeface="Calibri"/>
            </a:endParaRPr>
          </a:p>
        </p:txBody>
      </p:sp>
    </p:spTree>
    <p:extLst>
      <p:ext uri="{BB962C8B-B14F-4D97-AF65-F5344CB8AC3E}">
        <p14:creationId xmlns:p14="http://schemas.microsoft.com/office/powerpoint/2010/main" val="293748692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A591B52-AD82-4A21-B288-41941636BC17}"/>
              </a:ext>
            </a:extLst>
          </p:cNvPr>
          <p:cNvSpPr>
            <a:spLocks noGrp="1"/>
          </p:cNvSpPr>
          <p:nvPr>
            <p:ph type="title"/>
          </p:nvPr>
        </p:nvSpPr>
        <p:spPr/>
        <p:txBody>
          <a:bodyPr/>
          <a:lstStyle/>
          <a:p>
            <a:r>
              <a:rPr lang="tr-TR" dirty="0"/>
              <a:t>T2 nedir?</a:t>
            </a:r>
          </a:p>
        </p:txBody>
      </p:sp>
      <p:sp>
        <p:nvSpPr>
          <p:cNvPr id="3" name="İçerik Yer Tutucusu 2">
            <a:extLst>
              <a:ext uri="{FF2B5EF4-FFF2-40B4-BE49-F238E27FC236}">
                <a16:creationId xmlns:a16="http://schemas.microsoft.com/office/drawing/2014/main" id="{72AA7CBF-515A-4E09-9205-0336F82603C2}"/>
              </a:ext>
            </a:extLst>
          </p:cNvPr>
          <p:cNvSpPr>
            <a:spLocks noGrp="1"/>
          </p:cNvSpPr>
          <p:nvPr>
            <p:ph idx="1"/>
          </p:nvPr>
        </p:nvSpPr>
        <p:spPr/>
        <p:txBody>
          <a:bodyPr/>
          <a:lstStyle/>
          <a:p>
            <a:r>
              <a:rPr lang="tr-TR" dirty="0"/>
              <a:t>T2 topluluk (AB) eşyasının Transit </a:t>
            </a:r>
            <a:r>
              <a:rPr lang="tr-TR" dirty="0" err="1"/>
              <a:t>söşleşmesine</a:t>
            </a:r>
            <a:r>
              <a:rPr lang="tr-TR" dirty="0"/>
              <a:t> taraf ülkelerde gümrük vergileri ödenmeksizin taşınmasına imkan sağlayan Birlik prosedürüdür.</a:t>
            </a:r>
          </a:p>
          <a:p>
            <a:r>
              <a:rPr lang="tr-TR" dirty="0"/>
              <a:t>Türkiye’ye olan taşımalarda sözleşmeye taraf ülkelerde açılan T2 beyannameleri sıkılıkla kullanılır.</a:t>
            </a:r>
          </a:p>
        </p:txBody>
      </p:sp>
      <p:sp>
        <p:nvSpPr>
          <p:cNvPr id="4" name="Veri Yer Tutucusu 3">
            <a:extLst>
              <a:ext uri="{FF2B5EF4-FFF2-40B4-BE49-F238E27FC236}">
                <a16:creationId xmlns:a16="http://schemas.microsoft.com/office/drawing/2014/main" id="{5B8E6201-A784-4E82-8D11-8AF02D3F65FD}"/>
              </a:ext>
            </a:extLst>
          </p:cNvPr>
          <p:cNvSpPr>
            <a:spLocks noGrp="1"/>
          </p:cNvSpPr>
          <p:nvPr>
            <p:ph type="dt" sz="half" idx="10"/>
          </p:nvPr>
        </p:nvSpPr>
        <p:spPr/>
        <p:txBody>
          <a:bodyPr/>
          <a:lstStyle/>
          <a:p>
            <a:fld id="{DA13134A-50D8-4B63-B3AC-CB061073FD63}" type="datetime1">
              <a:rPr lang="tr-TR">
                <a:solidFill>
                  <a:prstClr val="black">
                    <a:tint val="75000"/>
                  </a:prstClr>
                </a:solidFill>
                <a:latin typeface="Calibri"/>
              </a:rPr>
              <a:pPr/>
              <a:t>5.09.2024</a:t>
            </a:fld>
            <a:endParaRPr lang="tr-TR">
              <a:solidFill>
                <a:prstClr val="black">
                  <a:tint val="75000"/>
                </a:prstClr>
              </a:solidFill>
              <a:latin typeface="Calibri"/>
            </a:endParaRPr>
          </a:p>
        </p:txBody>
      </p:sp>
      <p:sp>
        <p:nvSpPr>
          <p:cNvPr id="5" name="Alt Bilgi Yer Tutucusu 4">
            <a:extLst>
              <a:ext uri="{FF2B5EF4-FFF2-40B4-BE49-F238E27FC236}">
                <a16:creationId xmlns:a16="http://schemas.microsoft.com/office/drawing/2014/main" id="{8087EA05-4B69-434E-9CB5-F0650FD6111D}"/>
              </a:ext>
            </a:extLst>
          </p:cNvPr>
          <p:cNvSpPr>
            <a:spLocks noGrp="1"/>
          </p:cNvSpPr>
          <p:nvPr>
            <p:ph type="ftr" sz="quarter" idx="11"/>
          </p:nvPr>
        </p:nvSpPr>
        <p:spPr/>
        <p:txBody>
          <a:bodyPr/>
          <a:lstStyle/>
          <a:p>
            <a:r>
              <a:rPr lang="tr-TR">
                <a:solidFill>
                  <a:prstClr val="black">
                    <a:tint val="75000"/>
                  </a:prstClr>
                </a:solidFill>
                <a:latin typeface="Calibri"/>
              </a:rPr>
              <a:t>osenses@trabzon.edu.tr</a:t>
            </a:r>
          </a:p>
        </p:txBody>
      </p:sp>
      <p:sp>
        <p:nvSpPr>
          <p:cNvPr id="6" name="Slayt Numarası Yer Tutucusu 5">
            <a:extLst>
              <a:ext uri="{FF2B5EF4-FFF2-40B4-BE49-F238E27FC236}">
                <a16:creationId xmlns:a16="http://schemas.microsoft.com/office/drawing/2014/main" id="{0EBE5AFF-5CF8-4AB9-9EAD-BB145116A41C}"/>
              </a:ext>
            </a:extLst>
          </p:cNvPr>
          <p:cNvSpPr>
            <a:spLocks noGrp="1"/>
          </p:cNvSpPr>
          <p:nvPr>
            <p:ph type="sldNum" sz="quarter" idx="12"/>
          </p:nvPr>
        </p:nvSpPr>
        <p:spPr/>
        <p:txBody>
          <a:bodyPr/>
          <a:lstStyle/>
          <a:p>
            <a:fld id="{06E4CE98-99DB-4B92-BAC7-F160338C3892}" type="slidenum">
              <a:rPr lang="tr-TR">
                <a:solidFill>
                  <a:prstClr val="black">
                    <a:tint val="75000"/>
                  </a:prstClr>
                </a:solidFill>
                <a:latin typeface="Calibri"/>
              </a:rPr>
              <a:pPr/>
              <a:t>80</a:t>
            </a:fld>
            <a:endParaRPr lang="tr-TR">
              <a:solidFill>
                <a:prstClr val="black">
                  <a:tint val="75000"/>
                </a:prstClr>
              </a:solidFill>
              <a:latin typeface="Calibri"/>
            </a:endParaRPr>
          </a:p>
        </p:txBody>
      </p:sp>
    </p:spTree>
    <p:extLst>
      <p:ext uri="{BB962C8B-B14F-4D97-AF65-F5344CB8AC3E}">
        <p14:creationId xmlns:p14="http://schemas.microsoft.com/office/powerpoint/2010/main" val="397971721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73BCCDA-7BFC-409E-A806-6BF163A4CE6D}"/>
              </a:ext>
            </a:extLst>
          </p:cNvPr>
          <p:cNvSpPr>
            <a:spLocks noGrp="1"/>
          </p:cNvSpPr>
          <p:nvPr>
            <p:ph type="title"/>
          </p:nvPr>
        </p:nvSpPr>
        <p:spPr/>
        <p:txBody>
          <a:bodyPr/>
          <a:lstStyle/>
          <a:p>
            <a:r>
              <a:rPr lang="tr-TR" dirty="0"/>
              <a:t>TR Beyannamesi Nedir?</a:t>
            </a:r>
          </a:p>
        </p:txBody>
      </p:sp>
      <p:sp>
        <p:nvSpPr>
          <p:cNvPr id="3" name="İçerik Yer Tutucusu 2">
            <a:extLst>
              <a:ext uri="{FF2B5EF4-FFF2-40B4-BE49-F238E27FC236}">
                <a16:creationId xmlns:a16="http://schemas.microsoft.com/office/drawing/2014/main" id="{FAFF9030-B1A4-49A2-AFCC-BD773044763E}"/>
              </a:ext>
            </a:extLst>
          </p:cNvPr>
          <p:cNvSpPr>
            <a:spLocks noGrp="1"/>
          </p:cNvSpPr>
          <p:nvPr>
            <p:ph idx="1"/>
          </p:nvPr>
        </p:nvSpPr>
        <p:spPr/>
        <p:txBody>
          <a:bodyPr>
            <a:normAutofit/>
          </a:bodyPr>
          <a:lstStyle/>
          <a:p>
            <a:r>
              <a:rPr lang="tr-TR" dirty="0"/>
              <a:t>Türkiye’deki Ulusal Transit işlemlerinde verilen beyannameler için TR beyanname kısaltması kullanılır.</a:t>
            </a:r>
          </a:p>
          <a:p>
            <a:r>
              <a:rPr lang="tr-TR" dirty="0"/>
              <a:t>Bir sınır kapısından (kara-hava-deniz) sınır kapıları bir iç gümrük idaresine, bir sınır kapısından bir serbeste bölge gümrük  idaresine, bir sınır kapısından diğer bir sınır kapısına, bir antrepodan diğerine, bir geçici depolama yerinden diğerine serbest dolaşımda olmayan eşyanın transit işlemleri TR beyannamesi altında yapılır.</a:t>
            </a:r>
          </a:p>
        </p:txBody>
      </p:sp>
      <p:sp>
        <p:nvSpPr>
          <p:cNvPr id="4" name="Veri Yer Tutucusu 3">
            <a:extLst>
              <a:ext uri="{FF2B5EF4-FFF2-40B4-BE49-F238E27FC236}">
                <a16:creationId xmlns:a16="http://schemas.microsoft.com/office/drawing/2014/main" id="{2161B364-DE2A-44EC-A70B-DA61960DA5D6}"/>
              </a:ext>
            </a:extLst>
          </p:cNvPr>
          <p:cNvSpPr>
            <a:spLocks noGrp="1"/>
          </p:cNvSpPr>
          <p:nvPr>
            <p:ph type="dt" sz="half" idx="10"/>
          </p:nvPr>
        </p:nvSpPr>
        <p:spPr/>
        <p:txBody>
          <a:bodyPr/>
          <a:lstStyle/>
          <a:p>
            <a:fld id="{DA13134A-50D8-4B63-B3AC-CB061073FD63}" type="datetime1">
              <a:rPr lang="tr-TR">
                <a:solidFill>
                  <a:prstClr val="black">
                    <a:tint val="75000"/>
                  </a:prstClr>
                </a:solidFill>
                <a:latin typeface="Calibri"/>
              </a:rPr>
              <a:pPr/>
              <a:t>5.09.2024</a:t>
            </a:fld>
            <a:endParaRPr lang="tr-TR">
              <a:solidFill>
                <a:prstClr val="black">
                  <a:tint val="75000"/>
                </a:prstClr>
              </a:solidFill>
              <a:latin typeface="Calibri"/>
            </a:endParaRPr>
          </a:p>
        </p:txBody>
      </p:sp>
      <p:sp>
        <p:nvSpPr>
          <p:cNvPr id="5" name="Alt Bilgi Yer Tutucusu 4">
            <a:extLst>
              <a:ext uri="{FF2B5EF4-FFF2-40B4-BE49-F238E27FC236}">
                <a16:creationId xmlns:a16="http://schemas.microsoft.com/office/drawing/2014/main" id="{927B84C3-A87A-498F-B689-AC4F273DA2E1}"/>
              </a:ext>
            </a:extLst>
          </p:cNvPr>
          <p:cNvSpPr>
            <a:spLocks noGrp="1"/>
          </p:cNvSpPr>
          <p:nvPr>
            <p:ph type="ftr" sz="quarter" idx="11"/>
          </p:nvPr>
        </p:nvSpPr>
        <p:spPr/>
        <p:txBody>
          <a:bodyPr/>
          <a:lstStyle/>
          <a:p>
            <a:r>
              <a:rPr lang="tr-TR">
                <a:solidFill>
                  <a:prstClr val="black">
                    <a:tint val="75000"/>
                  </a:prstClr>
                </a:solidFill>
                <a:latin typeface="Calibri"/>
              </a:rPr>
              <a:t>osenses@trabzon.edu.tr</a:t>
            </a:r>
          </a:p>
        </p:txBody>
      </p:sp>
      <p:sp>
        <p:nvSpPr>
          <p:cNvPr id="6" name="Slayt Numarası Yer Tutucusu 5">
            <a:extLst>
              <a:ext uri="{FF2B5EF4-FFF2-40B4-BE49-F238E27FC236}">
                <a16:creationId xmlns:a16="http://schemas.microsoft.com/office/drawing/2014/main" id="{4C170ED2-5957-401D-AD3C-D0CD60EE606E}"/>
              </a:ext>
            </a:extLst>
          </p:cNvPr>
          <p:cNvSpPr>
            <a:spLocks noGrp="1"/>
          </p:cNvSpPr>
          <p:nvPr>
            <p:ph type="sldNum" sz="quarter" idx="12"/>
          </p:nvPr>
        </p:nvSpPr>
        <p:spPr/>
        <p:txBody>
          <a:bodyPr/>
          <a:lstStyle/>
          <a:p>
            <a:fld id="{06E4CE98-99DB-4B92-BAC7-F160338C3892}" type="slidenum">
              <a:rPr lang="tr-TR">
                <a:solidFill>
                  <a:prstClr val="black">
                    <a:tint val="75000"/>
                  </a:prstClr>
                </a:solidFill>
                <a:latin typeface="Calibri"/>
              </a:rPr>
              <a:pPr/>
              <a:t>81</a:t>
            </a:fld>
            <a:endParaRPr lang="tr-TR">
              <a:solidFill>
                <a:prstClr val="black">
                  <a:tint val="75000"/>
                </a:prstClr>
              </a:solidFill>
              <a:latin typeface="Calibri"/>
            </a:endParaRPr>
          </a:p>
        </p:txBody>
      </p:sp>
    </p:spTree>
    <p:extLst>
      <p:ext uri="{BB962C8B-B14F-4D97-AF65-F5344CB8AC3E}">
        <p14:creationId xmlns:p14="http://schemas.microsoft.com/office/powerpoint/2010/main" val="224516904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981200" y="274638"/>
            <a:ext cx="8229600" cy="5890666"/>
          </a:xfrm>
        </p:spPr>
        <p:txBody>
          <a:bodyPr/>
          <a:lstStyle/>
          <a:p>
            <a:r>
              <a:rPr lang="tr-TR" dirty="0">
                <a:solidFill>
                  <a:srgbClr val="00B050"/>
                </a:solidFill>
                <a:latin typeface="Algerian" panose="04020705040A02060702" pitchFamily="82" charset="0"/>
              </a:rPr>
              <a:t>İHRACAT ŞEKİLLERİ</a:t>
            </a:r>
          </a:p>
        </p:txBody>
      </p:sp>
      <p:sp>
        <p:nvSpPr>
          <p:cNvPr id="4" name="Veri Yer Tutucusu 3"/>
          <p:cNvSpPr>
            <a:spLocks noGrp="1"/>
          </p:cNvSpPr>
          <p:nvPr>
            <p:ph type="dt" sz="half" idx="10"/>
          </p:nvPr>
        </p:nvSpPr>
        <p:spPr/>
        <p:txBody>
          <a:bodyPr/>
          <a:lstStyle/>
          <a:p>
            <a:fld id="{36407FBB-1819-4827-B759-EA18B41E6A57}" type="datetime1">
              <a:rPr lang="tr-TR">
                <a:solidFill>
                  <a:prstClr val="black">
                    <a:tint val="75000"/>
                  </a:prstClr>
                </a:solidFill>
                <a:latin typeface="Calibri"/>
              </a:rPr>
              <a:pPr/>
              <a:t>5.09.2024</a:t>
            </a:fld>
            <a:endParaRPr lang="tr-TR">
              <a:solidFill>
                <a:prstClr val="black">
                  <a:tint val="75000"/>
                </a:prstClr>
              </a:solidFill>
              <a:latin typeface="Calibri"/>
            </a:endParaRPr>
          </a:p>
        </p:txBody>
      </p:sp>
      <p:sp>
        <p:nvSpPr>
          <p:cNvPr id="5" name="Altbilgi Yer Tutucusu 4"/>
          <p:cNvSpPr>
            <a:spLocks noGrp="1"/>
          </p:cNvSpPr>
          <p:nvPr>
            <p:ph type="ftr" sz="quarter" idx="11"/>
          </p:nvPr>
        </p:nvSpPr>
        <p:spPr/>
        <p:txBody>
          <a:bodyPr/>
          <a:lstStyle/>
          <a:p>
            <a:r>
              <a:rPr lang="tr-TR">
                <a:solidFill>
                  <a:prstClr val="black">
                    <a:tint val="75000"/>
                  </a:prstClr>
                </a:solidFill>
                <a:latin typeface="Calibri"/>
              </a:rPr>
              <a:t>osenses@trabzon.edu.tr</a:t>
            </a:r>
          </a:p>
        </p:txBody>
      </p:sp>
      <p:sp>
        <p:nvSpPr>
          <p:cNvPr id="6" name="Slayt Numarası Yer Tutucusu 5"/>
          <p:cNvSpPr>
            <a:spLocks noGrp="1"/>
          </p:cNvSpPr>
          <p:nvPr>
            <p:ph type="sldNum" sz="quarter" idx="12"/>
          </p:nvPr>
        </p:nvSpPr>
        <p:spPr/>
        <p:txBody>
          <a:bodyPr/>
          <a:lstStyle/>
          <a:p>
            <a:fld id="{06E4CE98-99DB-4B92-BAC7-F160338C3892}" type="slidenum">
              <a:rPr lang="tr-TR">
                <a:solidFill>
                  <a:prstClr val="black">
                    <a:tint val="75000"/>
                  </a:prstClr>
                </a:solidFill>
                <a:latin typeface="Calibri"/>
              </a:rPr>
              <a:pPr/>
              <a:t>82</a:t>
            </a:fld>
            <a:endParaRPr lang="tr-TR">
              <a:solidFill>
                <a:prstClr val="black">
                  <a:tint val="75000"/>
                </a:prstClr>
              </a:solidFill>
              <a:latin typeface="Calibri"/>
            </a:endParaRPr>
          </a:p>
        </p:txBody>
      </p:sp>
    </p:spTree>
    <p:extLst>
      <p:ext uri="{BB962C8B-B14F-4D97-AF65-F5344CB8AC3E}">
        <p14:creationId xmlns:p14="http://schemas.microsoft.com/office/powerpoint/2010/main" val="36032690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z="6000" b="1" dirty="0">
                <a:solidFill>
                  <a:srgbClr val="FF0000"/>
                </a:solidFill>
              </a:rPr>
              <a:t>İhracat Şekilleri </a:t>
            </a:r>
            <a:endParaRPr lang="tr-TR" b="1" dirty="0">
              <a:solidFill>
                <a:srgbClr val="FF0000"/>
              </a:solidFill>
            </a:endParaRPr>
          </a:p>
        </p:txBody>
      </p:sp>
      <p:sp>
        <p:nvSpPr>
          <p:cNvPr id="3" name="İçerik Yer Tutucusu 2"/>
          <p:cNvSpPr>
            <a:spLocks noGrp="1"/>
          </p:cNvSpPr>
          <p:nvPr>
            <p:ph idx="1"/>
          </p:nvPr>
        </p:nvSpPr>
        <p:spPr>
          <a:xfrm>
            <a:off x="1847528" y="1417638"/>
            <a:ext cx="8568952" cy="5179714"/>
          </a:xfrm>
        </p:spPr>
        <p:txBody>
          <a:bodyPr>
            <a:normAutofit/>
          </a:bodyPr>
          <a:lstStyle/>
          <a:p>
            <a:r>
              <a:rPr lang="tr-TR" dirty="0"/>
              <a:t>Normal bir ihracat sürecinde ihracatçılar, ihracatçı birliklerine onaylattıkları gümrük beyannamesi ve ihraç edecekleri mala ilişkin olarak düzenlemeleri gereken belgelerle birlikte, </a:t>
            </a:r>
            <a:r>
              <a:rPr lang="tr-TR" dirty="0">
                <a:solidFill>
                  <a:srgbClr val="FF0000"/>
                </a:solidFill>
              </a:rPr>
              <a:t>ihracatın yapılacağı gümrük idaresine müracaat ederek malın ihracatını gerçekleştirirler.</a:t>
            </a:r>
          </a:p>
          <a:p>
            <a:r>
              <a:rPr lang="tr-TR" dirty="0"/>
              <a:t> </a:t>
            </a:r>
            <a:r>
              <a:rPr lang="tr-TR" dirty="0">
                <a:solidFill>
                  <a:srgbClr val="00B050"/>
                </a:solidFill>
              </a:rPr>
              <a:t>Ancak ihracat sürecinde takip edilecek prosedürler ihracatın şekline göre farklılık arz etmektedir.</a:t>
            </a:r>
          </a:p>
        </p:txBody>
      </p:sp>
      <p:sp>
        <p:nvSpPr>
          <p:cNvPr id="4" name="Veri Yer Tutucusu 3"/>
          <p:cNvSpPr>
            <a:spLocks noGrp="1"/>
          </p:cNvSpPr>
          <p:nvPr>
            <p:ph type="dt" sz="half" idx="10"/>
          </p:nvPr>
        </p:nvSpPr>
        <p:spPr/>
        <p:txBody>
          <a:bodyPr/>
          <a:lstStyle/>
          <a:p>
            <a:fld id="{F2E98C7B-25E9-44BB-A7C8-9AA9FDDFC455}" type="datetime1">
              <a:rPr lang="tr-TR">
                <a:solidFill>
                  <a:prstClr val="black">
                    <a:tint val="75000"/>
                  </a:prstClr>
                </a:solidFill>
                <a:latin typeface="Calibri"/>
              </a:rPr>
              <a:pPr/>
              <a:t>5.09.2024</a:t>
            </a:fld>
            <a:endParaRPr lang="tr-TR">
              <a:solidFill>
                <a:prstClr val="black">
                  <a:tint val="75000"/>
                </a:prstClr>
              </a:solidFill>
              <a:latin typeface="Calibri"/>
            </a:endParaRPr>
          </a:p>
        </p:txBody>
      </p:sp>
      <p:sp>
        <p:nvSpPr>
          <p:cNvPr id="5" name="Altbilgi Yer Tutucusu 4"/>
          <p:cNvSpPr>
            <a:spLocks noGrp="1"/>
          </p:cNvSpPr>
          <p:nvPr>
            <p:ph type="ftr" sz="quarter" idx="11"/>
          </p:nvPr>
        </p:nvSpPr>
        <p:spPr/>
        <p:txBody>
          <a:bodyPr/>
          <a:lstStyle/>
          <a:p>
            <a:r>
              <a:rPr lang="tr-TR">
                <a:solidFill>
                  <a:prstClr val="black">
                    <a:tint val="75000"/>
                  </a:prstClr>
                </a:solidFill>
                <a:latin typeface="Calibri"/>
              </a:rPr>
              <a:t>osenses@trabzon.edu.tr</a:t>
            </a:r>
          </a:p>
        </p:txBody>
      </p:sp>
      <p:sp>
        <p:nvSpPr>
          <p:cNvPr id="6" name="Slayt Numarası Yer Tutucusu 5"/>
          <p:cNvSpPr>
            <a:spLocks noGrp="1"/>
          </p:cNvSpPr>
          <p:nvPr>
            <p:ph type="sldNum" sz="quarter" idx="12"/>
          </p:nvPr>
        </p:nvSpPr>
        <p:spPr/>
        <p:txBody>
          <a:bodyPr/>
          <a:lstStyle/>
          <a:p>
            <a:fld id="{06E4CE98-99DB-4B92-BAC7-F160338C3892}" type="slidenum">
              <a:rPr lang="tr-TR">
                <a:solidFill>
                  <a:prstClr val="black">
                    <a:tint val="75000"/>
                  </a:prstClr>
                </a:solidFill>
                <a:latin typeface="Calibri"/>
              </a:rPr>
              <a:pPr/>
              <a:t>83</a:t>
            </a:fld>
            <a:endParaRPr lang="tr-TR">
              <a:solidFill>
                <a:prstClr val="black">
                  <a:tint val="75000"/>
                </a:prstClr>
              </a:solidFill>
              <a:latin typeface="Calibri"/>
            </a:endParaRPr>
          </a:p>
        </p:txBody>
      </p:sp>
    </p:spTree>
    <p:extLst>
      <p:ext uri="{BB962C8B-B14F-4D97-AF65-F5344CB8AC3E}">
        <p14:creationId xmlns:p14="http://schemas.microsoft.com/office/powerpoint/2010/main" val="334425424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981200" y="274638"/>
            <a:ext cx="8229600" cy="562074"/>
          </a:xfrm>
        </p:spPr>
        <p:txBody>
          <a:bodyPr>
            <a:normAutofit fontScale="90000"/>
          </a:bodyPr>
          <a:lstStyle/>
          <a:p>
            <a:br>
              <a:rPr lang="tr-TR" sz="2200" dirty="0"/>
            </a:br>
            <a:r>
              <a:rPr lang="tr-TR" sz="2200" dirty="0"/>
              <a:t>http://www.nevzaterdag.com/ihracat-rehberi/</a:t>
            </a:r>
            <a:br>
              <a:rPr lang="tr-TR" dirty="0"/>
            </a:br>
            <a:endParaRPr lang="tr-TR" dirty="0"/>
          </a:p>
        </p:txBody>
      </p:sp>
      <p:sp>
        <p:nvSpPr>
          <p:cNvPr id="3" name="İçerik Yer Tutucusu 2"/>
          <p:cNvSpPr>
            <a:spLocks noGrp="1"/>
          </p:cNvSpPr>
          <p:nvPr>
            <p:ph idx="1"/>
          </p:nvPr>
        </p:nvSpPr>
        <p:spPr/>
        <p:txBody>
          <a:bodyPr/>
          <a:lstStyle/>
          <a:p>
            <a:pPr algn="ctr"/>
            <a:r>
              <a:rPr lang="tr-TR" sz="4000" b="1" dirty="0">
                <a:solidFill>
                  <a:srgbClr val="FF0000"/>
                </a:solidFill>
              </a:rPr>
              <a:t>1. Serbest İhracat:</a:t>
            </a:r>
          </a:p>
          <a:p>
            <a:r>
              <a:rPr lang="tr-TR" u="sng" dirty="0">
                <a:solidFill>
                  <a:srgbClr val="00B050"/>
                </a:solidFill>
              </a:rPr>
              <a:t> Müsaadeye veya kayda bağlı olmaksızın yapılan ihracat</a:t>
            </a:r>
            <a:r>
              <a:rPr lang="tr-TR" dirty="0"/>
              <a:t>a denilmektedir.</a:t>
            </a:r>
          </a:p>
          <a:p>
            <a:r>
              <a:rPr lang="tr-TR" dirty="0"/>
              <a:t>Bazı malların yurt dışına çıkması tamamen yasak bazılarının  ise ön izne ihtiyacı varken serbest ihracatta bunlara gerek yoktur.</a:t>
            </a:r>
          </a:p>
        </p:txBody>
      </p:sp>
      <p:sp>
        <p:nvSpPr>
          <p:cNvPr id="4" name="Veri Yer Tutucusu 3"/>
          <p:cNvSpPr>
            <a:spLocks noGrp="1"/>
          </p:cNvSpPr>
          <p:nvPr>
            <p:ph type="dt" sz="half" idx="10"/>
          </p:nvPr>
        </p:nvSpPr>
        <p:spPr/>
        <p:txBody>
          <a:bodyPr/>
          <a:lstStyle/>
          <a:p>
            <a:fld id="{997340BD-F142-404F-8680-5E0CE2D9BB06}" type="datetime1">
              <a:rPr lang="tr-TR">
                <a:solidFill>
                  <a:prstClr val="black">
                    <a:tint val="75000"/>
                  </a:prstClr>
                </a:solidFill>
                <a:latin typeface="Calibri"/>
              </a:rPr>
              <a:pPr/>
              <a:t>5.09.2024</a:t>
            </a:fld>
            <a:endParaRPr lang="tr-TR">
              <a:solidFill>
                <a:prstClr val="black">
                  <a:tint val="75000"/>
                </a:prstClr>
              </a:solidFill>
              <a:latin typeface="Calibri"/>
            </a:endParaRPr>
          </a:p>
        </p:txBody>
      </p:sp>
      <p:sp>
        <p:nvSpPr>
          <p:cNvPr id="5" name="Altbilgi Yer Tutucusu 4"/>
          <p:cNvSpPr>
            <a:spLocks noGrp="1"/>
          </p:cNvSpPr>
          <p:nvPr>
            <p:ph type="ftr" sz="quarter" idx="11"/>
          </p:nvPr>
        </p:nvSpPr>
        <p:spPr/>
        <p:txBody>
          <a:bodyPr/>
          <a:lstStyle/>
          <a:p>
            <a:r>
              <a:rPr lang="tr-TR">
                <a:solidFill>
                  <a:prstClr val="black">
                    <a:tint val="75000"/>
                  </a:prstClr>
                </a:solidFill>
                <a:latin typeface="Calibri"/>
              </a:rPr>
              <a:t>osenses@trabzon.edu.tr</a:t>
            </a:r>
          </a:p>
        </p:txBody>
      </p:sp>
      <p:sp>
        <p:nvSpPr>
          <p:cNvPr id="6" name="Slayt Numarası Yer Tutucusu 5"/>
          <p:cNvSpPr>
            <a:spLocks noGrp="1"/>
          </p:cNvSpPr>
          <p:nvPr>
            <p:ph type="sldNum" sz="quarter" idx="12"/>
          </p:nvPr>
        </p:nvSpPr>
        <p:spPr/>
        <p:txBody>
          <a:bodyPr/>
          <a:lstStyle/>
          <a:p>
            <a:fld id="{06E4CE98-99DB-4B92-BAC7-F160338C3892}" type="slidenum">
              <a:rPr lang="tr-TR">
                <a:solidFill>
                  <a:prstClr val="black">
                    <a:tint val="75000"/>
                  </a:prstClr>
                </a:solidFill>
                <a:latin typeface="Calibri"/>
              </a:rPr>
              <a:pPr/>
              <a:t>84</a:t>
            </a:fld>
            <a:endParaRPr lang="tr-TR">
              <a:solidFill>
                <a:prstClr val="black">
                  <a:tint val="75000"/>
                </a:prstClr>
              </a:solidFill>
              <a:latin typeface="Calibri"/>
            </a:endParaRPr>
          </a:p>
        </p:txBody>
      </p:sp>
    </p:spTree>
    <p:extLst>
      <p:ext uri="{BB962C8B-B14F-4D97-AF65-F5344CB8AC3E}">
        <p14:creationId xmlns:p14="http://schemas.microsoft.com/office/powerpoint/2010/main" val="69395707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algn="ctr"/>
            <a:r>
              <a:rPr lang="tr-TR" sz="3600" b="1" dirty="0">
                <a:solidFill>
                  <a:srgbClr val="FF0000"/>
                </a:solidFill>
              </a:rPr>
              <a:t>2.Kayda Bağlı İhracat</a:t>
            </a:r>
            <a:r>
              <a:rPr lang="tr-TR" dirty="0"/>
              <a:t>:</a:t>
            </a:r>
          </a:p>
          <a:p>
            <a:r>
              <a:rPr lang="tr-TR" dirty="0"/>
              <a:t> Dış Ticaret Müsteşarlığı’nın hazırlamış olduğu liste kapsamındaki ihracattır.</a:t>
            </a:r>
          </a:p>
        </p:txBody>
      </p:sp>
      <p:sp>
        <p:nvSpPr>
          <p:cNvPr id="2" name="Veri Yer Tutucusu 1"/>
          <p:cNvSpPr>
            <a:spLocks noGrp="1"/>
          </p:cNvSpPr>
          <p:nvPr>
            <p:ph type="dt" sz="half" idx="10"/>
          </p:nvPr>
        </p:nvSpPr>
        <p:spPr/>
        <p:txBody>
          <a:bodyPr/>
          <a:lstStyle/>
          <a:p>
            <a:fld id="{0EDF863A-E150-4443-B68F-D357F530F96A}" type="datetime1">
              <a:rPr lang="tr-TR">
                <a:solidFill>
                  <a:prstClr val="black">
                    <a:tint val="75000"/>
                  </a:prstClr>
                </a:solidFill>
                <a:latin typeface="Calibri"/>
              </a:rPr>
              <a:pPr/>
              <a:t>5.09.2024</a:t>
            </a:fld>
            <a:endParaRPr lang="tr-TR">
              <a:solidFill>
                <a:prstClr val="black">
                  <a:tint val="75000"/>
                </a:prstClr>
              </a:solidFill>
              <a:latin typeface="Calibri"/>
            </a:endParaRPr>
          </a:p>
        </p:txBody>
      </p:sp>
      <p:sp>
        <p:nvSpPr>
          <p:cNvPr id="4" name="Altbilgi Yer Tutucusu 3"/>
          <p:cNvSpPr>
            <a:spLocks noGrp="1"/>
          </p:cNvSpPr>
          <p:nvPr>
            <p:ph type="ftr" sz="quarter" idx="11"/>
          </p:nvPr>
        </p:nvSpPr>
        <p:spPr/>
        <p:txBody>
          <a:bodyPr/>
          <a:lstStyle/>
          <a:p>
            <a:r>
              <a:rPr lang="tr-TR">
                <a:solidFill>
                  <a:prstClr val="black">
                    <a:tint val="75000"/>
                  </a:prstClr>
                </a:solidFill>
                <a:latin typeface="Calibri"/>
              </a:rPr>
              <a:t>osenses@trabzon.edu.tr</a:t>
            </a:r>
          </a:p>
        </p:txBody>
      </p:sp>
      <p:sp>
        <p:nvSpPr>
          <p:cNvPr id="5" name="Slayt Numarası Yer Tutucusu 4"/>
          <p:cNvSpPr>
            <a:spLocks noGrp="1"/>
          </p:cNvSpPr>
          <p:nvPr>
            <p:ph type="sldNum" sz="quarter" idx="12"/>
          </p:nvPr>
        </p:nvSpPr>
        <p:spPr/>
        <p:txBody>
          <a:bodyPr/>
          <a:lstStyle/>
          <a:p>
            <a:fld id="{06E4CE98-99DB-4B92-BAC7-F160338C3892}" type="slidenum">
              <a:rPr lang="tr-TR">
                <a:solidFill>
                  <a:prstClr val="black">
                    <a:tint val="75000"/>
                  </a:prstClr>
                </a:solidFill>
                <a:latin typeface="Calibri"/>
              </a:rPr>
              <a:pPr/>
              <a:t>85</a:t>
            </a:fld>
            <a:endParaRPr lang="tr-TR">
              <a:solidFill>
                <a:prstClr val="black">
                  <a:tint val="75000"/>
                </a:prstClr>
              </a:solidFill>
              <a:latin typeface="Calibri"/>
            </a:endParaRPr>
          </a:p>
        </p:txBody>
      </p:sp>
    </p:spTree>
    <p:extLst>
      <p:ext uri="{BB962C8B-B14F-4D97-AF65-F5344CB8AC3E}">
        <p14:creationId xmlns:p14="http://schemas.microsoft.com/office/powerpoint/2010/main" val="37808040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07092022 resmi gazete</a:t>
            </a:r>
          </a:p>
        </p:txBody>
      </p:sp>
      <p:pic>
        <p:nvPicPr>
          <p:cNvPr id="7" name="İçerik Yer Tutucusu 6"/>
          <p:cNvPicPr>
            <a:picLocks noGrp="1" noChangeAspect="1"/>
          </p:cNvPicPr>
          <p:nvPr>
            <p:ph idx="1"/>
          </p:nvPr>
        </p:nvPicPr>
        <p:blipFill rotWithShape="1">
          <a:blip r:embed="rId2"/>
          <a:srcRect l="6169" t="16543" r="32110" b="3907"/>
          <a:stretch/>
        </p:blipFill>
        <p:spPr>
          <a:xfrm>
            <a:off x="3111315" y="1772816"/>
            <a:ext cx="4968552" cy="3600400"/>
          </a:xfrm>
          <a:prstGeom prst="rect">
            <a:avLst/>
          </a:prstGeom>
        </p:spPr>
      </p:pic>
      <p:sp>
        <p:nvSpPr>
          <p:cNvPr id="4" name="Veri Yer Tutucusu 3"/>
          <p:cNvSpPr>
            <a:spLocks noGrp="1"/>
          </p:cNvSpPr>
          <p:nvPr>
            <p:ph type="dt" sz="half" idx="10"/>
          </p:nvPr>
        </p:nvSpPr>
        <p:spPr/>
        <p:txBody>
          <a:bodyPr/>
          <a:lstStyle/>
          <a:p>
            <a:fld id="{DA13134A-50D8-4B63-B3AC-CB061073FD63}" type="datetime1">
              <a:rPr lang="tr-TR">
                <a:solidFill>
                  <a:prstClr val="black">
                    <a:tint val="75000"/>
                  </a:prstClr>
                </a:solidFill>
                <a:latin typeface="Calibri"/>
              </a:rPr>
              <a:pPr/>
              <a:t>5.09.2024</a:t>
            </a:fld>
            <a:endParaRPr lang="tr-TR">
              <a:solidFill>
                <a:prstClr val="black">
                  <a:tint val="75000"/>
                </a:prstClr>
              </a:solidFill>
              <a:latin typeface="Calibri"/>
            </a:endParaRPr>
          </a:p>
        </p:txBody>
      </p:sp>
      <p:sp>
        <p:nvSpPr>
          <p:cNvPr id="5" name="Altbilgi Yer Tutucusu 4"/>
          <p:cNvSpPr>
            <a:spLocks noGrp="1"/>
          </p:cNvSpPr>
          <p:nvPr>
            <p:ph type="ftr" sz="quarter" idx="11"/>
          </p:nvPr>
        </p:nvSpPr>
        <p:spPr/>
        <p:txBody>
          <a:bodyPr/>
          <a:lstStyle/>
          <a:p>
            <a:r>
              <a:rPr lang="tr-TR">
                <a:solidFill>
                  <a:prstClr val="black">
                    <a:tint val="75000"/>
                  </a:prstClr>
                </a:solidFill>
                <a:latin typeface="Calibri"/>
              </a:rPr>
              <a:t>osenses@trabzon.edu.tr</a:t>
            </a:r>
          </a:p>
        </p:txBody>
      </p:sp>
      <p:sp>
        <p:nvSpPr>
          <p:cNvPr id="6" name="Slayt Numarası Yer Tutucusu 5"/>
          <p:cNvSpPr>
            <a:spLocks noGrp="1"/>
          </p:cNvSpPr>
          <p:nvPr>
            <p:ph type="sldNum" sz="quarter" idx="12"/>
          </p:nvPr>
        </p:nvSpPr>
        <p:spPr/>
        <p:txBody>
          <a:bodyPr/>
          <a:lstStyle/>
          <a:p>
            <a:fld id="{06E4CE98-99DB-4B92-BAC7-F160338C3892}" type="slidenum">
              <a:rPr lang="tr-TR">
                <a:solidFill>
                  <a:prstClr val="black">
                    <a:tint val="75000"/>
                  </a:prstClr>
                </a:solidFill>
                <a:latin typeface="Calibri"/>
              </a:rPr>
              <a:pPr/>
              <a:t>86</a:t>
            </a:fld>
            <a:endParaRPr lang="tr-TR">
              <a:solidFill>
                <a:prstClr val="black">
                  <a:tint val="75000"/>
                </a:prstClr>
              </a:solidFill>
              <a:latin typeface="Calibri"/>
            </a:endParaRPr>
          </a:p>
        </p:txBody>
      </p:sp>
    </p:spTree>
    <p:extLst>
      <p:ext uri="{BB962C8B-B14F-4D97-AF65-F5344CB8AC3E}">
        <p14:creationId xmlns:p14="http://schemas.microsoft.com/office/powerpoint/2010/main" val="104582956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981200" y="274638"/>
            <a:ext cx="8229600" cy="634082"/>
          </a:xfrm>
        </p:spPr>
        <p:txBody>
          <a:bodyPr>
            <a:noAutofit/>
          </a:bodyPr>
          <a:lstStyle/>
          <a:p>
            <a:r>
              <a:rPr lang="tr-TR" sz="1600" dirty="0">
                <a:hlinkClick r:id="rId2"/>
              </a:rPr>
              <a:t>https://www.ensonhaber.com/ekonomi/domates-ihracati-ticaret-bakanliginin-iznine-baglandi</a:t>
            </a:r>
            <a:endParaRPr lang="tr-TR" sz="1600" dirty="0"/>
          </a:p>
        </p:txBody>
      </p:sp>
      <p:sp>
        <p:nvSpPr>
          <p:cNvPr id="3" name="İçerik Yer Tutucusu 2"/>
          <p:cNvSpPr>
            <a:spLocks noGrp="1"/>
          </p:cNvSpPr>
          <p:nvPr>
            <p:ph idx="1"/>
          </p:nvPr>
        </p:nvSpPr>
        <p:spPr>
          <a:xfrm>
            <a:off x="1775520" y="1196753"/>
            <a:ext cx="8435280" cy="4929411"/>
          </a:xfrm>
        </p:spPr>
        <p:txBody>
          <a:bodyPr>
            <a:normAutofit fontScale="85000" lnSpcReduction="10000"/>
          </a:bodyPr>
          <a:lstStyle/>
          <a:p>
            <a:pPr fontAlgn="base"/>
            <a:r>
              <a:rPr lang="tr-TR" dirty="0">
                <a:solidFill>
                  <a:srgbClr val="0B0B0B"/>
                </a:solidFill>
                <a:latin typeface="SF Compact Display"/>
              </a:rPr>
              <a:t>Yaz aylarında olmamıza rağmen domatesteki fiyat artışı devam etti.</a:t>
            </a:r>
          </a:p>
          <a:p>
            <a:pPr fontAlgn="base"/>
            <a:r>
              <a:rPr lang="tr-TR" dirty="0">
                <a:solidFill>
                  <a:srgbClr val="0B0B0B"/>
                </a:solidFill>
                <a:latin typeface="SF Compact Display"/>
              </a:rPr>
              <a:t>Tüketicinin de korunmasına yönelik adım atan hükümet, domates ihracatını izne bağladı.</a:t>
            </a:r>
          </a:p>
          <a:p>
            <a:pPr fontAlgn="base"/>
            <a:r>
              <a:rPr lang="tr-TR" dirty="0">
                <a:solidFill>
                  <a:srgbClr val="0B0B0B"/>
                </a:solidFill>
                <a:latin typeface="SF Compact Display"/>
              </a:rPr>
              <a:t>Ticaret Bakanlığı tarafından hazırlanan İhracı Kayda Bağlı Mallara İlişkin Tebliğ'de Değişiklik Yapılmasına Dair Tebliğ, Resmi </a:t>
            </a:r>
            <a:r>
              <a:rPr lang="tr-TR" dirty="0" err="1">
                <a:solidFill>
                  <a:srgbClr val="0B0B0B"/>
                </a:solidFill>
                <a:latin typeface="SF Compact Display"/>
              </a:rPr>
              <a:t>Gazete'de</a:t>
            </a:r>
            <a:r>
              <a:rPr lang="tr-TR" dirty="0">
                <a:solidFill>
                  <a:srgbClr val="0B0B0B"/>
                </a:solidFill>
                <a:latin typeface="SF Compact Display"/>
              </a:rPr>
              <a:t> yayınlanarak yürürlüğe girdi.</a:t>
            </a:r>
          </a:p>
          <a:p>
            <a:pPr fontAlgn="base"/>
            <a:r>
              <a:rPr lang="tr-TR" b="1" dirty="0">
                <a:solidFill>
                  <a:srgbClr val="0B0B0B"/>
                </a:solidFill>
                <a:latin typeface="SF Compact Display"/>
              </a:rPr>
              <a:t>İzne bağlandı</a:t>
            </a:r>
          </a:p>
          <a:p>
            <a:pPr fontAlgn="base"/>
            <a:r>
              <a:rPr lang="tr-TR" dirty="0">
                <a:solidFill>
                  <a:srgbClr val="0B0B0B"/>
                </a:solidFill>
                <a:latin typeface="SF Compact Display"/>
              </a:rPr>
              <a:t>Tebliğle ihracı kayda bağlı mallar listesine domates de eklendi.</a:t>
            </a:r>
          </a:p>
          <a:p>
            <a:pPr fontAlgn="base"/>
            <a:r>
              <a:rPr lang="tr-TR" dirty="0">
                <a:solidFill>
                  <a:srgbClr val="0B0B0B"/>
                </a:solidFill>
                <a:latin typeface="SF Compact Display"/>
              </a:rPr>
              <a:t>Domates ihracı için Ticaret Bakanlığı'ndan izin alınacak.</a:t>
            </a:r>
          </a:p>
          <a:p>
            <a:endParaRPr lang="tr-TR" dirty="0"/>
          </a:p>
        </p:txBody>
      </p:sp>
      <p:sp>
        <p:nvSpPr>
          <p:cNvPr id="4" name="Veri Yer Tutucusu 3"/>
          <p:cNvSpPr>
            <a:spLocks noGrp="1"/>
          </p:cNvSpPr>
          <p:nvPr>
            <p:ph type="dt" sz="half" idx="10"/>
          </p:nvPr>
        </p:nvSpPr>
        <p:spPr/>
        <p:txBody>
          <a:bodyPr/>
          <a:lstStyle/>
          <a:p>
            <a:fld id="{DA13134A-50D8-4B63-B3AC-CB061073FD63}" type="datetime1">
              <a:rPr lang="tr-TR">
                <a:solidFill>
                  <a:prstClr val="black">
                    <a:tint val="75000"/>
                  </a:prstClr>
                </a:solidFill>
                <a:latin typeface="Calibri"/>
              </a:rPr>
              <a:pPr/>
              <a:t>5.09.2024</a:t>
            </a:fld>
            <a:endParaRPr lang="tr-TR">
              <a:solidFill>
                <a:prstClr val="black">
                  <a:tint val="75000"/>
                </a:prstClr>
              </a:solidFill>
              <a:latin typeface="Calibri"/>
            </a:endParaRPr>
          </a:p>
        </p:txBody>
      </p:sp>
      <p:sp>
        <p:nvSpPr>
          <p:cNvPr id="5" name="Altbilgi Yer Tutucusu 4"/>
          <p:cNvSpPr>
            <a:spLocks noGrp="1"/>
          </p:cNvSpPr>
          <p:nvPr>
            <p:ph type="ftr" sz="quarter" idx="11"/>
          </p:nvPr>
        </p:nvSpPr>
        <p:spPr/>
        <p:txBody>
          <a:bodyPr/>
          <a:lstStyle/>
          <a:p>
            <a:r>
              <a:rPr lang="tr-TR">
                <a:solidFill>
                  <a:prstClr val="black">
                    <a:tint val="75000"/>
                  </a:prstClr>
                </a:solidFill>
                <a:latin typeface="Calibri"/>
              </a:rPr>
              <a:t>osenses@trabzon.edu.tr</a:t>
            </a:r>
          </a:p>
        </p:txBody>
      </p:sp>
      <p:sp>
        <p:nvSpPr>
          <p:cNvPr id="6" name="Slayt Numarası Yer Tutucusu 5"/>
          <p:cNvSpPr>
            <a:spLocks noGrp="1"/>
          </p:cNvSpPr>
          <p:nvPr>
            <p:ph type="sldNum" sz="quarter" idx="12"/>
          </p:nvPr>
        </p:nvSpPr>
        <p:spPr/>
        <p:txBody>
          <a:bodyPr/>
          <a:lstStyle/>
          <a:p>
            <a:fld id="{06E4CE98-99DB-4B92-BAC7-F160338C3892}" type="slidenum">
              <a:rPr lang="tr-TR">
                <a:solidFill>
                  <a:prstClr val="black">
                    <a:tint val="75000"/>
                  </a:prstClr>
                </a:solidFill>
                <a:latin typeface="Calibri"/>
              </a:rPr>
              <a:pPr/>
              <a:t>87</a:t>
            </a:fld>
            <a:endParaRPr lang="tr-TR">
              <a:solidFill>
                <a:prstClr val="black">
                  <a:tint val="75000"/>
                </a:prstClr>
              </a:solidFill>
              <a:latin typeface="Calibri"/>
            </a:endParaRPr>
          </a:p>
        </p:txBody>
      </p:sp>
    </p:spTree>
    <p:extLst>
      <p:ext uri="{BB962C8B-B14F-4D97-AF65-F5344CB8AC3E}">
        <p14:creationId xmlns:p14="http://schemas.microsoft.com/office/powerpoint/2010/main" val="382209130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7" name="İçerik Yer Tutucusu 6"/>
          <p:cNvPicPr>
            <a:picLocks noGrp="1" noChangeAspect="1"/>
          </p:cNvPicPr>
          <p:nvPr>
            <p:ph idx="1"/>
          </p:nvPr>
        </p:nvPicPr>
        <p:blipFill rotWithShape="1">
          <a:blip r:embed="rId2"/>
          <a:srcRect l="5275" t="22906" r="33899" b="30955"/>
          <a:stretch/>
        </p:blipFill>
        <p:spPr>
          <a:xfrm>
            <a:off x="1981200" y="1844824"/>
            <a:ext cx="7643192" cy="3960440"/>
          </a:xfrm>
          <a:prstGeom prst="rect">
            <a:avLst/>
          </a:prstGeom>
        </p:spPr>
      </p:pic>
      <p:sp>
        <p:nvSpPr>
          <p:cNvPr id="4" name="Veri Yer Tutucusu 3"/>
          <p:cNvSpPr>
            <a:spLocks noGrp="1"/>
          </p:cNvSpPr>
          <p:nvPr>
            <p:ph type="dt" sz="half" idx="10"/>
          </p:nvPr>
        </p:nvSpPr>
        <p:spPr/>
        <p:txBody>
          <a:bodyPr/>
          <a:lstStyle/>
          <a:p>
            <a:fld id="{DA13134A-50D8-4B63-B3AC-CB061073FD63}" type="datetime1">
              <a:rPr lang="tr-TR">
                <a:solidFill>
                  <a:prstClr val="black">
                    <a:tint val="75000"/>
                  </a:prstClr>
                </a:solidFill>
                <a:latin typeface="Calibri"/>
              </a:rPr>
              <a:pPr/>
              <a:t>5.09.2024</a:t>
            </a:fld>
            <a:endParaRPr lang="tr-TR">
              <a:solidFill>
                <a:prstClr val="black">
                  <a:tint val="75000"/>
                </a:prstClr>
              </a:solidFill>
              <a:latin typeface="Calibri"/>
            </a:endParaRPr>
          </a:p>
        </p:txBody>
      </p:sp>
      <p:sp>
        <p:nvSpPr>
          <p:cNvPr id="5" name="Altbilgi Yer Tutucusu 4"/>
          <p:cNvSpPr>
            <a:spLocks noGrp="1"/>
          </p:cNvSpPr>
          <p:nvPr>
            <p:ph type="ftr" sz="quarter" idx="11"/>
          </p:nvPr>
        </p:nvSpPr>
        <p:spPr/>
        <p:txBody>
          <a:bodyPr/>
          <a:lstStyle/>
          <a:p>
            <a:r>
              <a:rPr lang="tr-TR">
                <a:solidFill>
                  <a:prstClr val="black">
                    <a:tint val="75000"/>
                  </a:prstClr>
                </a:solidFill>
                <a:latin typeface="Calibri"/>
              </a:rPr>
              <a:t>osenses@trabzon.edu.tr</a:t>
            </a:r>
          </a:p>
        </p:txBody>
      </p:sp>
      <p:sp>
        <p:nvSpPr>
          <p:cNvPr id="6" name="Slayt Numarası Yer Tutucusu 5"/>
          <p:cNvSpPr>
            <a:spLocks noGrp="1"/>
          </p:cNvSpPr>
          <p:nvPr>
            <p:ph type="sldNum" sz="quarter" idx="12"/>
          </p:nvPr>
        </p:nvSpPr>
        <p:spPr/>
        <p:txBody>
          <a:bodyPr/>
          <a:lstStyle/>
          <a:p>
            <a:fld id="{06E4CE98-99DB-4B92-BAC7-F160338C3892}" type="slidenum">
              <a:rPr lang="tr-TR">
                <a:solidFill>
                  <a:prstClr val="black">
                    <a:tint val="75000"/>
                  </a:prstClr>
                </a:solidFill>
                <a:latin typeface="Calibri"/>
              </a:rPr>
              <a:pPr/>
              <a:t>88</a:t>
            </a:fld>
            <a:endParaRPr lang="tr-TR">
              <a:solidFill>
                <a:prstClr val="black">
                  <a:tint val="75000"/>
                </a:prstClr>
              </a:solidFill>
              <a:latin typeface="Calibri"/>
            </a:endParaRPr>
          </a:p>
        </p:txBody>
      </p:sp>
    </p:spTree>
    <p:extLst>
      <p:ext uri="{BB962C8B-B14F-4D97-AF65-F5344CB8AC3E}">
        <p14:creationId xmlns:p14="http://schemas.microsoft.com/office/powerpoint/2010/main" val="127218080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775520" y="260648"/>
            <a:ext cx="8640960" cy="6264696"/>
          </a:xfrm>
        </p:spPr>
        <p:txBody>
          <a:bodyPr>
            <a:normAutofit/>
          </a:bodyPr>
          <a:lstStyle/>
          <a:p>
            <a:r>
              <a:rPr lang="tr-TR" dirty="0"/>
              <a:t>İhracata yönelik devlet yardımları kapsamında </a:t>
            </a:r>
            <a:r>
              <a:rPr lang="tr-TR" sz="4000" b="1" u="sng" dirty="0">
                <a:solidFill>
                  <a:srgbClr val="00B050"/>
                </a:solidFill>
              </a:rPr>
              <a:t>DFİF</a:t>
            </a:r>
            <a:r>
              <a:rPr lang="tr-TR" u="sng" dirty="0">
                <a:solidFill>
                  <a:srgbClr val="FF0000"/>
                </a:solidFill>
              </a:rPr>
              <a:t> (destekleme ve fiyat istikrar fonu</a:t>
            </a:r>
            <a:r>
              <a:rPr lang="tr-TR" dirty="0"/>
              <a:t>):</a:t>
            </a:r>
          </a:p>
          <a:p>
            <a:r>
              <a:rPr lang="tr-TR" dirty="0"/>
              <a:t>DFİF e ait olanlar devlete bir miktar fon öderler. Bu mallar kontrol altına alınır. Kayda alınır.</a:t>
            </a:r>
          </a:p>
          <a:p>
            <a:r>
              <a:rPr lang="tr-TR" b="1" dirty="0">
                <a:solidFill>
                  <a:srgbClr val="FF0000"/>
                </a:solidFill>
              </a:rPr>
              <a:t>1</a:t>
            </a:r>
            <a:r>
              <a:rPr lang="tr-TR" dirty="0"/>
              <a:t>.	Ya ihracatçı devlete fon öder;</a:t>
            </a:r>
          </a:p>
          <a:p>
            <a:r>
              <a:rPr lang="tr-TR" b="1" dirty="0">
                <a:solidFill>
                  <a:srgbClr val="FF0000"/>
                </a:solidFill>
              </a:rPr>
              <a:t>2</a:t>
            </a:r>
            <a:r>
              <a:rPr lang="tr-TR" dirty="0"/>
              <a:t>.	Ya da devlet ihracatçıya fon öder.</a:t>
            </a:r>
          </a:p>
          <a:p>
            <a:r>
              <a:rPr lang="tr-TR" b="1" dirty="0">
                <a:solidFill>
                  <a:srgbClr val="FF0000"/>
                </a:solidFill>
              </a:rPr>
              <a:t>3.	</a:t>
            </a:r>
            <a:r>
              <a:rPr lang="tr-TR" dirty="0"/>
              <a:t>Kotaya tabi mallar</a:t>
            </a:r>
          </a:p>
          <a:p>
            <a:r>
              <a:rPr lang="tr-TR" b="1" dirty="0">
                <a:solidFill>
                  <a:srgbClr val="FF0000"/>
                </a:solidFill>
              </a:rPr>
              <a:t>4.	</a:t>
            </a:r>
            <a:r>
              <a:rPr lang="tr-TR" dirty="0"/>
              <a:t>BM tarafından ekonomik yaptırım uygulanan ülkelere gönderilen mallar.</a:t>
            </a:r>
          </a:p>
          <a:p>
            <a:endParaRPr lang="tr-TR" dirty="0"/>
          </a:p>
        </p:txBody>
      </p:sp>
      <p:sp>
        <p:nvSpPr>
          <p:cNvPr id="4" name="Veri Yer Tutucusu 3"/>
          <p:cNvSpPr>
            <a:spLocks noGrp="1"/>
          </p:cNvSpPr>
          <p:nvPr>
            <p:ph type="dt" sz="half" idx="10"/>
          </p:nvPr>
        </p:nvSpPr>
        <p:spPr/>
        <p:txBody>
          <a:bodyPr/>
          <a:lstStyle/>
          <a:p>
            <a:fld id="{C572192A-73F8-41A0-86F6-7F73439C07CE}" type="datetime1">
              <a:rPr lang="tr-TR">
                <a:solidFill>
                  <a:prstClr val="black">
                    <a:tint val="75000"/>
                  </a:prstClr>
                </a:solidFill>
                <a:latin typeface="Calibri"/>
              </a:rPr>
              <a:pPr/>
              <a:t>5.09.2024</a:t>
            </a:fld>
            <a:endParaRPr lang="tr-TR">
              <a:solidFill>
                <a:prstClr val="black">
                  <a:tint val="75000"/>
                </a:prstClr>
              </a:solidFill>
              <a:latin typeface="Calibri"/>
            </a:endParaRPr>
          </a:p>
        </p:txBody>
      </p:sp>
      <p:sp>
        <p:nvSpPr>
          <p:cNvPr id="5" name="Altbilgi Yer Tutucusu 4"/>
          <p:cNvSpPr>
            <a:spLocks noGrp="1"/>
          </p:cNvSpPr>
          <p:nvPr>
            <p:ph type="ftr" sz="quarter" idx="11"/>
          </p:nvPr>
        </p:nvSpPr>
        <p:spPr/>
        <p:txBody>
          <a:bodyPr/>
          <a:lstStyle/>
          <a:p>
            <a:r>
              <a:rPr lang="tr-TR">
                <a:solidFill>
                  <a:prstClr val="black">
                    <a:tint val="75000"/>
                  </a:prstClr>
                </a:solidFill>
                <a:latin typeface="Calibri"/>
              </a:rPr>
              <a:t>osenses@trabzon.edu.tr</a:t>
            </a:r>
          </a:p>
        </p:txBody>
      </p:sp>
      <p:sp>
        <p:nvSpPr>
          <p:cNvPr id="6" name="Slayt Numarası Yer Tutucusu 5"/>
          <p:cNvSpPr>
            <a:spLocks noGrp="1"/>
          </p:cNvSpPr>
          <p:nvPr>
            <p:ph type="sldNum" sz="quarter" idx="12"/>
          </p:nvPr>
        </p:nvSpPr>
        <p:spPr/>
        <p:txBody>
          <a:bodyPr/>
          <a:lstStyle/>
          <a:p>
            <a:fld id="{06E4CE98-99DB-4B92-BAC7-F160338C3892}" type="slidenum">
              <a:rPr lang="tr-TR">
                <a:solidFill>
                  <a:prstClr val="black">
                    <a:tint val="75000"/>
                  </a:prstClr>
                </a:solidFill>
                <a:latin typeface="Calibri"/>
              </a:rPr>
              <a:pPr/>
              <a:t>89</a:t>
            </a:fld>
            <a:endParaRPr lang="tr-TR">
              <a:solidFill>
                <a:prstClr val="black">
                  <a:tint val="75000"/>
                </a:prstClr>
              </a:solidFill>
              <a:latin typeface="Calibri"/>
            </a:endParaRPr>
          </a:p>
        </p:txBody>
      </p:sp>
    </p:spTree>
    <p:extLst>
      <p:ext uri="{BB962C8B-B14F-4D97-AF65-F5344CB8AC3E}">
        <p14:creationId xmlns:p14="http://schemas.microsoft.com/office/powerpoint/2010/main" val="33641533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524000" y="188640"/>
            <a:ext cx="9144000" cy="6552728"/>
          </a:xfrm>
        </p:spPr>
        <p:txBody>
          <a:bodyPr>
            <a:normAutofit/>
          </a:bodyPr>
          <a:lstStyle/>
          <a:p>
            <a:pPr marL="0" indent="0">
              <a:buNone/>
            </a:pPr>
            <a:r>
              <a:rPr lang="tr-TR" dirty="0"/>
              <a:t>Bu noktada yapılan sözleşmelerde anlaşmazlıkların çözümüne ilişkin </a:t>
            </a:r>
            <a:r>
              <a:rPr lang="tr-TR" dirty="0">
                <a:solidFill>
                  <a:srgbClr val="00B050"/>
                </a:solidFill>
              </a:rPr>
              <a:t>yargısal sürecin hangi ülkede tamamlanacağına dair açıklayıcı bir maddeye yer verilmesi gerekmektedir</a:t>
            </a:r>
            <a:r>
              <a:rPr lang="tr-TR" dirty="0"/>
              <a:t>.</a:t>
            </a:r>
          </a:p>
          <a:p>
            <a:pPr marL="0" indent="0">
              <a:buNone/>
            </a:pPr>
            <a:endParaRPr lang="tr-TR" dirty="0"/>
          </a:p>
          <a:p>
            <a:pPr marL="0" indent="0">
              <a:buNone/>
            </a:pPr>
            <a:r>
              <a:rPr lang="tr-TR" dirty="0"/>
              <a:t>Oysa </a:t>
            </a:r>
            <a:r>
              <a:rPr lang="tr-TR" sz="4400" dirty="0">
                <a:solidFill>
                  <a:srgbClr val="FF0000"/>
                </a:solidFill>
              </a:rPr>
              <a:t>iç ticarette </a:t>
            </a:r>
            <a:r>
              <a:rPr lang="tr-TR" sz="4400" b="1" i="1" dirty="0">
                <a:solidFill>
                  <a:schemeClr val="accent6">
                    <a:lumMod val="75000"/>
                  </a:schemeClr>
                </a:solidFill>
              </a:rPr>
              <a:t>HEM ALICI ,HEM DE SATICIYA </a:t>
            </a:r>
            <a:r>
              <a:rPr lang="tr-TR" sz="4400" dirty="0">
                <a:solidFill>
                  <a:schemeClr val="accent6">
                    <a:lumMod val="75000"/>
                  </a:schemeClr>
                </a:solidFill>
              </a:rPr>
              <a:t>uygulanacak </a:t>
            </a:r>
            <a:r>
              <a:rPr lang="tr-TR" sz="4400" dirty="0">
                <a:solidFill>
                  <a:srgbClr val="FF0000"/>
                </a:solidFill>
              </a:rPr>
              <a:t>kanunlar ve mevzuat ORTAKTIR</a:t>
            </a:r>
            <a:r>
              <a:rPr lang="tr-TR" sz="4400" dirty="0"/>
              <a:t>.</a:t>
            </a:r>
          </a:p>
          <a:p>
            <a:pPr marL="0" indent="0">
              <a:buNone/>
            </a:pPr>
            <a:endParaRPr lang="tr-TR" dirty="0"/>
          </a:p>
        </p:txBody>
      </p:sp>
      <p:sp>
        <p:nvSpPr>
          <p:cNvPr id="2" name="Veri Yer Tutucusu 1"/>
          <p:cNvSpPr>
            <a:spLocks noGrp="1"/>
          </p:cNvSpPr>
          <p:nvPr>
            <p:ph type="dt" sz="half" idx="10"/>
          </p:nvPr>
        </p:nvSpPr>
        <p:spPr/>
        <p:txBody>
          <a:bodyPr/>
          <a:lstStyle/>
          <a:p>
            <a:fld id="{E361F8D0-68FE-4D7F-B759-A63C3BC1441F}" type="datetime1">
              <a:rPr lang="tr-TR">
                <a:solidFill>
                  <a:prstClr val="black">
                    <a:tint val="75000"/>
                  </a:prstClr>
                </a:solidFill>
                <a:latin typeface="Calibri"/>
              </a:rPr>
              <a:pPr/>
              <a:t>5.09.2024</a:t>
            </a:fld>
            <a:endParaRPr lang="tr-TR">
              <a:solidFill>
                <a:prstClr val="black">
                  <a:tint val="75000"/>
                </a:prstClr>
              </a:solidFill>
              <a:latin typeface="Calibri"/>
            </a:endParaRPr>
          </a:p>
        </p:txBody>
      </p:sp>
      <p:sp>
        <p:nvSpPr>
          <p:cNvPr id="4" name="Altbilgi Yer Tutucusu 3"/>
          <p:cNvSpPr>
            <a:spLocks noGrp="1"/>
          </p:cNvSpPr>
          <p:nvPr>
            <p:ph type="ftr" sz="quarter" idx="11"/>
          </p:nvPr>
        </p:nvSpPr>
        <p:spPr/>
        <p:txBody>
          <a:bodyPr/>
          <a:lstStyle/>
          <a:p>
            <a:r>
              <a:rPr lang="tr-TR">
                <a:solidFill>
                  <a:prstClr val="black">
                    <a:tint val="75000"/>
                  </a:prstClr>
                </a:solidFill>
                <a:latin typeface="Calibri"/>
              </a:rPr>
              <a:t>osenses@trabzon.edu.tr</a:t>
            </a:r>
          </a:p>
        </p:txBody>
      </p:sp>
      <p:sp>
        <p:nvSpPr>
          <p:cNvPr id="5" name="Slayt Numarası Yer Tutucusu 4"/>
          <p:cNvSpPr>
            <a:spLocks noGrp="1"/>
          </p:cNvSpPr>
          <p:nvPr>
            <p:ph type="sldNum" sz="quarter" idx="12"/>
          </p:nvPr>
        </p:nvSpPr>
        <p:spPr/>
        <p:txBody>
          <a:bodyPr/>
          <a:lstStyle/>
          <a:p>
            <a:fld id="{06E4CE98-99DB-4B92-BAC7-F160338C3892}" type="slidenum">
              <a:rPr lang="tr-TR">
                <a:solidFill>
                  <a:prstClr val="black">
                    <a:tint val="75000"/>
                  </a:prstClr>
                </a:solidFill>
                <a:latin typeface="Calibri"/>
              </a:rPr>
              <a:pPr/>
              <a:t>9</a:t>
            </a:fld>
            <a:endParaRPr lang="tr-TR">
              <a:solidFill>
                <a:prstClr val="black">
                  <a:tint val="75000"/>
                </a:prstClr>
              </a:solidFill>
              <a:latin typeface="Calibri"/>
            </a:endParaRPr>
          </a:p>
        </p:txBody>
      </p:sp>
    </p:spTree>
    <p:extLst>
      <p:ext uri="{BB962C8B-B14F-4D97-AF65-F5344CB8AC3E}">
        <p14:creationId xmlns:p14="http://schemas.microsoft.com/office/powerpoint/2010/main" val="79299473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703512" y="188640"/>
            <a:ext cx="8712968" cy="6336704"/>
          </a:xfrm>
        </p:spPr>
        <p:txBody>
          <a:bodyPr>
            <a:normAutofit/>
          </a:bodyPr>
          <a:lstStyle/>
          <a:p>
            <a:r>
              <a:rPr lang="tr-TR" b="1" dirty="0">
                <a:solidFill>
                  <a:srgbClr val="FF0000"/>
                </a:solidFill>
              </a:rPr>
              <a:t>1. DFİF kesintisine tabi olan mallar :</a:t>
            </a:r>
          </a:p>
          <a:p>
            <a:endParaRPr lang="tr-TR" dirty="0"/>
          </a:p>
          <a:p>
            <a:r>
              <a:rPr lang="tr-TR" dirty="0"/>
              <a:t>ihracatçı devlete fon öder. Bu malların yurt dışına çıkışı yasaklanmak istenir.</a:t>
            </a:r>
          </a:p>
          <a:p>
            <a:r>
              <a:rPr lang="tr-TR" dirty="0"/>
              <a:t>Örnek. Pamuğun çekirdeği ayrılmadan (çırçır yapılmadan) ihraç edilirse yağından yararlanılacak olan çekirdek yurtdışı olacak. Devlet bunu önlemek için fon olarak bir nevi ceza keser.</a:t>
            </a:r>
          </a:p>
        </p:txBody>
      </p:sp>
      <p:sp>
        <p:nvSpPr>
          <p:cNvPr id="4" name="Veri Yer Tutucusu 3"/>
          <p:cNvSpPr>
            <a:spLocks noGrp="1"/>
          </p:cNvSpPr>
          <p:nvPr>
            <p:ph type="dt" sz="half" idx="10"/>
          </p:nvPr>
        </p:nvSpPr>
        <p:spPr/>
        <p:txBody>
          <a:bodyPr/>
          <a:lstStyle/>
          <a:p>
            <a:fld id="{33554277-6E7E-4950-8732-13DF9EFC5C18}" type="datetime1">
              <a:rPr lang="tr-TR">
                <a:solidFill>
                  <a:prstClr val="black">
                    <a:tint val="75000"/>
                  </a:prstClr>
                </a:solidFill>
                <a:latin typeface="Calibri"/>
              </a:rPr>
              <a:pPr/>
              <a:t>5.09.2024</a:t>
            </a:fld>
            <a:endParaRPr lang="tr-TR">
              <a:solidFill>
                <a:prstClr val="black">
                  <a:tint val="75000"/>
                </a:prstClr>
              </a:solidFill>
              <a:latin typeface="Calibri"/>
            </a:endParaRPr>
          </a:p>
        </p:txBody>
      </p:sp>
      <p:sp>
        <p:nvSpPr>
          <p:cNvPr id="5" name="Altbilgi Yer Tutucusu 4"/>
          <p:cNvSpPr>
            <a:spLocks noGrp="1"/>
          </p:cNvSpPr>
          <p:nvPr>
            <p:ph type="ftr" sz="quarter" idx="11"/>
          </p:nvPr>
        </p:nvSpPr>
        <p:spPr/>
        <p:txBody>
          <a:bodyPr/>
          <a:lstStyle/>
          <a:p>
            <a:r>
              <a:rPr lang="tr-TR">
                <a:solidFill>
                  <a:prstClr val="black">
                    <a:tint val="75000"/>
                  </a:prstClr>
                </a:solidFill>
                <a:latin typeface="Calibri"/>
              </a:rPr>
              <a:t>osenses@trabzon.edu.tr</a:t>
            </a:r>
          </a:p>
        </p:txBody>
      </p:sp>
      <p:sp>
        <p:nvSpPr>
          <p:cNvPr id="6" name="Slayt Numarası Yer Tutucusu 5"/>
          <p:cNvSpPr>
            <a:spLocks noGrp="1"/>
          </p:cNvSpPr>
          <p:nvPr>
            <p:ph type="sldNum" sz="quarter" idx="12"/>
          </p:nvPr>
        </p:nvSpPr>
        <p:spPr/>
        <p:txBody>
          <a:bodyPr/>
          <a:lstStyle/>
          <a:p>
            <a:fld id="{06E4CE98-99DB-4B92-BAC7-F160338C3892}" type="slidenum">
              <a:rPr lang="tr-TR">
                <a:solidFill>
                  <a:prstClr val="black">
                    <a:tint val="75000"/>
                  </a:prstClr>
                </a:solidFill>
                <a:latin typeface="Calibri"/>
              </a:rPr>
              <a:pPr/>
              <a:t>90</a:t>
            </a:fld>
            <a:endParaRPr lang="tr-TR">
              <a:solidFill>
                <a:prstClr val="black">
                  <a:tint val="75000"/>
                </a:prstClr>
              </a:solidFill>
              <a:latin typeface="Calibri"/>
            </a:endParaRPr>
          </a:p>
        </p:txBody>
      </p:sp>
    </p:spTree>
    <p:extLst>
      <p:ext uri="{BB962C8B-B14F-4D97-AF65-F5344CB8AC3E}">
        <p14:creationId xmlns:p14="http://schemas.microsoft.com/office/powerpoint/2010/main" val="216606441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703512" y="188640"/>
            <a:ext cx="8712968" cy="6336704"/>
          </a:xfrm>
        </p:spPr>
        <p:txBody>
          <a:bodyPr>
            <a:normAutofit/>
          </a:bodyPr>
          <a:lstStyle/>
          <a:p>
            <a:r>
              <a:rPr lang="tr-TR" dirty="0"/>
              <a:t>Fındık ve ham deri ihracatında, bu ürünlerin işlendikten sonra ihracını teşvik etmek veya </a:t>
            </a:r>
            <a:r>
              <a:rPr lang="tr-TR" dirty="0">
                <a:solidFill>
                  <a:srgbClr val="00B050"/>
                </a:solidFill>
              </a:rPr>
              <a:t>işlenmemiş halde düşük bir katma değerle ihraç edilmesini önlemek amacıyla ihracat miktarları üzerinden belirli bir fon alınmaktadır</a:t>
            </a:r>
            <a:r>
              <a:rPr lang="tr-TR" dirty="0"/>
              <a:t>. </a:t>
            </a:r>
          </a:p>
          <a:p>
            <a:r>
              <a:rPr lang="tr-TR" dirty="0"/>
              <a:t>Bu ürünleri ihraç eden firmalar, gerekli fon miktarını DFİF (Destekleme ve Fiyat İstikrar Fonu) hesabına yatırmak zorundadırlar. </a:t>
            </a:r>
          </a:p>
        </p:txBody>
      </p:sp>
      <p:sp>
        <p:nvSpPr>
          <p:cNvPr id="4" name="Veri Yer Tutucusu 3"/>
          <p:cNvSpPr>
            <a:spLocks noGrp="1"/>
          </p:cNvSpPr>
          <p:nvPr>
            <p:ph type="dt" sz="half" idx="10"/>
          </p:nvPr>
        </p:nvSpPr>
        <p:spPr/>
        <p:txBody>
          <a:bodyPr/>
          <a:lstStyle/>
          <a:p>
            <a:fld id="{33554277-6E7E-4950-8732-13DF9EFC5C18}" type="datetime1">
              <a:rPr lang="tr-TR">
                <a:solidFill>
                  <a:prstClr val="black">
                    <a:tint val="75000"/>
                  </a:prstClr>
                </a:solidFill>
                <a:latin typeface="Calibri"/>
              </a:rPr>
              <a:pPr/>
              <a:t>5.09.2024</a:t>
            </a:fld>
            <a:endParaRPr lang="tr-TR">
              <a:solidFill>
                <a:prstClr val="black">
                  <a:tint val="75000"/>
                </a:prstClr>
              </a:solidFill>
              <a:latin typeface="Calibri"/>
            </a:endParaRPr>
          </a:p>
        </p:txBody>
      </p:sp>
      <p:sp>
        <p:nvSpPr>
          <p:cNvPr id="5" name="Altbilgi Yer Tutucusu 4"/>
          <p:cNvSpPr>
            <a:spLocks noGrp="1"/>
          </p:cNvSpPr>
          <p:nvPr>
            <p:ph type="ftr" sz="quarter" idx="11"/>
          </p:nvPr>
        </p:nvSpPr>
        <p:spPr/>
        <p:txBody>
          <a:bodyPr/>
          <a:lstStyle/>
          <a:p>
            <a:r>
              <a:rPr lang="tr-TR">
                <a:solidFill>
                  <a:prstClr val="black">
                    <a:tint val="75000"/>
                  </a:prstClr>
                </a:solidFill>
                <a:latin typeface="Calibri"/>
              </a:rPr>
              <a:t>osenses@trabzon.edu.tr</a:t>
            </a:r>
          </a:p>
        </p:txBody>
      </p:sp>
      <p:sp>
        <p:nvSpPr>
          <p:cNvPr id="6" name="Slayt Numarası Yer Tutucusu 5"/>
          <p:cNvSpPr>
            <a:spLocks noGrp="1"/>
          </p:cNvSpPr>
          <p:nvPr>
            <p:ph type="sldNum" sz="quarter" idx="12"/>
          </p:nvPr>
        </p:nvSpPr>
        <p:spPr/>
        <p:txBody>
          <a:bodyPr/>
          <a:lstStyle/>
          <a:p>
            <a:fld id="{06E4CE98-99DB-4B92-BAC7-F160338C3892}" type="slidenum">
              <a:rPr lang="tr-TR">
                <a:solidFill>
                  <a:prstClr val="black">
                    <a:tint val="75000"/>
                  </a:prstClr>
                </a:solidFill>
                <a:latin typeface="Calibri"/>
              </a:rPr>
              <a:pPr/>
              <a:t>91</a:t>
            </a:fld>
            <a:endParaRPr lang="tr-TR">
              <a:solidFill>
                <a:prstClr val="black">
                  <a:tint val="75000"/>
                </a:prstClr>
              </a:solidFill>
              <a:latin typeface="Calibri"/>
            </a:endParaRPr>
          </a:p>
        </p:txBody>
      </p:sp>
    </p:spTree>
    <p:extLst>
      <p:ext uri="{BB962C8B-B14F-4D97-AF65-F5344CB8AC3E}">
        <p14:creationId xmlns:p14="http://schemas.microsoft.com/office/powerpoint/2010/main" val="241541793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775520" y="188641"/>
            <a:ext cx="8435280" cy="5937523"/>
          </a:xfrm>
        </p:spPr>
        <p:txBody>
          <a:bodyPr>
            <a:normAutofit/>
          </a:bodyPr>
          <a:lstStyle/>
          <a:p>
            <a:r>
              <a:rPr lang="tr-TR" dirty="0">
                <a:solidFill>
                  <a:srgbClr val="FF0000"/>
                </a:solidFill>
              </a:rPr>
              <a:t>2. DFİF ten ödeme yapılır</a:t>
            </a:r>
            <a:r>
              <a:rPr lang="tr-TR" dirty="0"/>
              <a:t>.</a:t>
            </a:r>
          </a:p>
          <a:p>
            <a:r>
              <a:rPr lang="tr-TR" dirty="0"/>
              <a:t> Ürün fazla olunca devlet fon verir ve yurtdışına çıkışı teşvik eder.</a:t>
            </a:r>
          </a:p>
          <a:p>
            <a:r>
              <a:rPr lang="tr-TR" dirty="0"/>
              <a:t>Örnek: mandalina bol olunca ihracat teşvik edilir. Bu seferde devlet fon yardımı yapar.</a:t>
            </a:r>
          </a:p>
          <a:p>
            <a:endParaRPr lang="tr-TR" dirty="0"/>
          </a:p>
        </p:txBody>
      </p:sp>
      <p:sp>
        <p:nvSpPr>
          <p:cNvPr id="4" name="Veri Yer Tutucusu 3"/>
          <p:cNvSpPr>
            <a:spLocks noGrp="1"/>
          </p:cNvSpPr>
          <p:nvPr>
            <p:ph type="dt" sz="half" idx="10"/>
          </p:nvPr>
        </p:nvSpPr>
        <p:spPr/>
        <p:txBody>
          <a:bodyPr/>
          <a:lstStyle/>
          <a:p>
            <a:fld id="{F1939C50-FFA3-44F0-9BEA-4DE911A059B0}" type="datetime1">
              <a:rPr lang="tr-TR">
                <a:solidFill>
                  <a:prstClr val="black">
                    <a:tint val="75000"/>
                  </a:prstClr>
                </a:solidFill>
                <a:latin typeface="Calibri"/>
              </a:rPr>
              <a:pPr/>
              <a:t>5.09.2024</a:t>
            </a:fld>
            <a:endParaRPr lang="tr-TR">
              <a:solidFill>
                <a:prstClr val="black">
                  <a:tint val="75000"/>
                </a:prstClr>
              </a:solidFill>
              <a:latin typeface="Calibri"/>
            </a:endParaRPr>
          </a:p>
        </p:txBody>
      </p:sp>
      <p:sp>
        <p:nvSpPr>
          <p:cNvPr id="5" name="Altbilgi Yer Tutucusu 4"/>
          <p:cNvSpPr>
            <a:spLocks noGrp="1"/>
          </p:cNvSpPr>
          <p:nvPr>
            <p:ph type="ftr" sz="quarter" idx="11"/>
          </p:nvPr>
        </p:nvSpPr>
        <p:spPr/>
        <p:txBody>
          <a:bodyPr/>
          <a:lstStyle/>
          <a:p>
            <a:r>
              <a:rPr lang="tr-TR">
                <a:solidFill>
                  <a:prstClr val="black">
                    <a:tint val="75000"/>
                  </a:prstClr>
                </a:solidFill>
                <a:latin typeface="Calibri"/>
              </a:rPr>
              <a:t>osenses@trabzon.edu.tr</a:t>
            </a:r>
          </a:p>
        </p:txBody>
      </p:sp>
      <p:sp>
        <p:nvSpPr>
          <p:cNvPr id="6" name="Slayt Numarası Yer Tutucusu 5"/>
          <p:cNvSpPr>
            <a:spLocks noGrp="1"/>
          </p:cNvSpPr>
          <p:nvPr>
            <p:ph type="sldNum" sz="quarter" idx="12"/>
          </p:nvPr>
        </p:nvSpPr>
        <p:spPr/>
        <p:txBody>
          <a:bodyPr/>
          <a:lstStyle/>
          <a:p>
            <a:fld id="{06E4CE98-99DB-4B92-BAC7-F160338C3892}" type="slidenum">
              <a:rPr lang="tr-TR">
                <a:solidFill>
                  <a:prstClr val="black">
                    <a:tint val="75000"/>
                  </a:prstClr>
                </a:solidFill>
                <a:latin typeface="Calibri"/>
              </a:rPr>
              <a:pPr/>
              <a:t>92</a:t>
            </a:fld>
            <a:endParaRPr lang="tr-TR">
              <a:solidFill>
                <a:prstClr val="black">
                  <a:tint val="75000"/>
                </a:prstClr>
              </a:solidFill>
              <a:latin typeface="Calibri"/>
            </a:endParaRPr>
          </a:p>
        </p:txBody>
      </p:sp>
    </p:spTree>
    <p:extLst>
      <p:ext uri="{BB962C8B-B14F-4D97-AF65-F5344CB8AC3E}">
        <p14:creationId xmlns:p14="http://schemas.microsoft.com/office/powerpoint/2010/main" val="298744745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775520" y="404664"/>
            <a:ext cx="8712968" cy="6120680"/>
          </a:xfrm>
        </p:spPr>
        <p:txBody>
          <a:bodyPr>
            <a:normAutofit/>
          </a:bodyPr>
          <a:lstStyle/>
          <a:p>
            <a:r>
              <a:rPr lang="tr-TR" dirty="0"/>
              <a:t>İhracı kayda bağlı mallar, Müsteşarlıkça yayımlanacak Tebliğ ile belirlenir. Kayda Bağlı Mallar listesi  kapsamındaki malların ihracından önce gümrük beyannamelerinin İhracatçı Birlikleri Genel Sekreterliğince kayda alınması gerekir. İhracatçı Birlikleri Genel Sekreterliğince kayda alınmış gümrük beyannamesinin gümrük idarelerine sunulma süresi, İhracatçı Birlikleri Genel Sekreterliğinin onay tarihinden itibaren uzatılmamak üzere otuz gündür. </a:t>
            </a:r>
          </a:p>
          <a:p>
            <a:r>
              <a:rPr lang="tr-TR" sz="1700" dirty="0"/>
              <a:t>http://www.tim.org.tr/tr/ihracat-ihracat-rehberi-ihracat-turleri.html</a:t>
            </a:r>
          </a:p>
        </p:txBody>
      </p:sp>
      <p:sp>
        <p:nvSpPr>
          <p:cNvPr id="4" name="Veri Yer Tutucusu 3"/>
          <p:cNvSpPr>
            <a:spLocks noGrp="1"/>
          </p:cNvSpPr>
          <p:nvPr>
            <p:ph type="dt" sz="half" idx="10"/>
          </p:nvPr>
        </p:nvSpPr>
        <p:spPr/>
        <p:txBody>
          <a:bodyPr/>
          <a:lstStyle/>
          <a:p>
            <a:fld id="{AC0565B8-A35B-4DDE-B36A-9652255CB452}" type="datetime1">
              <a:rPr lang="tr-TR">
                <a:solidFill>
                  <a:prstClr val="black">
                    <a:tint val="75000"/>
                  </a:prstClr>
                </a:solidFill>
                <a:latin typeface="Calibri"/>
              </a:rPr>
              <a:pPr/>
              <a:t>5.09.2024</a:t>
            </a:fld>
            <a:endParaRPr lang="tr-TR">
              <a:solidFill>
                <a:prstClr val="black">
                  <a:tint val="75000"/>
                </a:prstClr>
              </a:solidFill>
              <a:latin typeface="Calibri"/>
            </a:endParaRPr>
          </a:p>
        </p:txBody>
      </p:sp>
      <p:sp>
        <p:nvSpPr>
          <p:cNvPr id="5" name="Altbilgi Yer Tutucusu 4"/>
          <p:cNvSpPr>
            <a:spLocks noGrp="1"/>
          </p:cNvSpPr>
          <p:nvPr>
            <p:ph type="ftr" sz="quarter" idx="11"/>
          </p:nvPr>
        </p:nvSpPr>
        <p:spPr/>
        <p:txBody>
          <a:bodyPr/>
          <a:lstStyle/>
          <a:p>
            <a:r>
              <a:rPr lang="tr-TR">
                <a:solidFill>
                  <a:prstClr val="black">
                    <a:tint val="75000"/>
                  </a:prstClr>
                </a:solidFill>
                <a:latin typeface="Calibri"/>
              </a:rPr>
              <a:t>osenses@trabzon.edu.tr</a:t>
            </a:r>
          </a:p>
        </p:txBody>
      </p:sp>
      <p:sp>
        <p:nvSpPr>
          <p:cNvPr id="6" name="Slayt Numarası Yer Tutucusu 5"/>
          <p:cNvSpPr>
            <a:spLocks noGrp="1"/>
          </p:cNvSpPr>
          <p:nvPr>
            <p:ph type="sldNum" sz="quarter" idx="12"/>
          </p:nvPr>
        </p:nvSpPr>
        <p:spPr/>
        <p:txBody>
          <a:bodyPr/>
          <a:lstStyle/>
          <a:p>
            <a:fld id="{06E4CE98-99DB-4B92-BAC7-F160338C3892}" type="slidenum">
              <a:rPr lang="tr-TR">
                <a:solidFill>
                  <a:prstClr val="black">
                    <a:tint val="75000"/>
                  </a:prstClr>
                </a:solidFill>
                <a:latin typeface="Calibri"/>
              </a:rPr>
              <a:pPr/>
              <a:t>93</a:t>
            </a:fld>
            <a:endParaRPr lang="tr-TR">
              <a:solidFill>
                <a:prstClr val="black">
                  <a:tint val="75000"/>
                </a:prstClr>
              </a:solidFill>
              <a:latin typeface="Calibri"/>
            </a:endParaRPr>
          </a:p>
        </p:txBody>
      </p:sp>
    </p:spTree>
    <p:extLst>
      <p:ext uri="{BB962C8B-B14F-4D97-AF65-F5344CB8AC3E}">
        <p14:creationId xmlns:p14="http://schemas.microsoft.com/office/powerpoint/2010/main" val="279675847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775520" y="404664"/>
            <a:ext cx="8712968" cy="6120680"/>
          </a:xfrm>
        </p:spPr>
        <p:txBody>
          <a:bodyPr>
            <a:normAutofit/>
          </a:bodyPr>
          <a:lstStyle/>
          <a:p>
            <a:r>
              <a:rPr lang="tr-TR" dirty="0"/>
              <a:t>Ancak, ülkemiz ihraç ürünlerine miktar kısıtlaması uygulayan ülkelere yapılan, kısıtlama kapsamındaki malın ihracına ait kayıt meşruhatı düşülerek onaylanmış gümrük beyannamelerinin gümrük idarelerine sunulma süresi, otuz günden daha kısa veya daha uzun olarak Müsteşarlıkça belirlenebilir. </a:t>
            </a:r>
          </a:p>
          <a:p>
            <a:r>
              <a:rPr lang="tr-TR" sz="1700" dirty="0"/>
              <a:t>http://www.tim.org.tr/tr/ihracat-ihracat-rehberi-ihracat-turleri.html</a:t>
            </a:r>
          </a:p>
        </p:txBody>
      </p:sp>
      <p:sp>
        <p:nvSpPr>
          <p:cNvPr id="4" name="Veri Yer Tutucusu 3"/>
          <p:cNvSpPr>
            <a:spLocks noGrp="1"/>
          </p:cNvSpPr>
          <p:nvPr>
            <p:ph type="dt" sz="half" idx="10"/>
          </p:nvPr>
        </p:nvSpPr>
        <p:spPr/>
        <p:txBody>
          <a:bodyPr/>
          <a:lstStyle/>
          <a:p>
            <a:fld id="{AC0565B8-A35B-4DDE-B36A-9652255CB452}" type="datetime1">
              <a:rPr lang="tr-TR">
                <a:solidFill>
                  <a:prstClr val="black">
                    <a:tint val="75000"/>
                  </a:prstClr>
                </a:solidFill>
                <a:latin typeface="Calibri"/>
              </a:rPr>
              <a:pPr/>
              <a:t>5.09.2024</a:t>
            </a:fld>
            <a:endParaRPr lang="tr-TR">
              <a:solidFill>
                <a:prstClr val="black">
                  <a:tint val="75000"/>
                </a:prstClr>
              </a:solidFill>
              <a:latin typeface="Calibri"/>
            </a:endParaRPr>
          </a:p>
        </p:txBody>
      </p:sp>
      <p:sp>
        <p:nvSpPr>
          <p:cNvPr id="5" name="Altbilgi Yer Tutucusu 4"/>
          <p:cNvSpPr>
            <a:spLocks noGrp="1"/>
          </p:cNvSpPr>
          <p:nvPr>
            <p:ph type="ftr" sz="quarter" idx="11"/>
          </p:nvPr>
        </p:nvSpPr>
        <p:spPr/>
        <p:txBody>
          <a:bodyPr/>
          <a:lstStyle/>
          <a:p>
            <a:r>
              <a:rPr lang="tr-TR">
                <a:solidFill>
                  <a:prstClr val="black">
                    <a:tint val="75000"/>
                  </a:prstClr>
                </a:solidFill>
                <a:latin typeface="Calibri"/>
              </a:rPr>
              <a:t>osenses@trabzon.edu.tr</a:t>
            </a:r>
          </a:p>
        </p:txBody>
      </p:sp>
      <p:sp>
        <p:nvSpPr>
          <p:cNvPr id="6" name="Slayt Numarası Yer Tutucusu 5"/>
          <p:cNvSpPr>
            <a:spLocks noGrp="1"/>
          </p:cNvSpPr>
          <p:nvPr>
            <p:ph type="sldNum" sz="quarter" idx="12"/>
          </p:nvPr>
        </p:nvSpPr>
        <p:spPr/>
        <p:txBody>
          <a:bodyPr/>
          <a:lstStyle/>
          <a:p>
            <a:fld id="{06E4CE98-99DB-4B92-BAC7-F160338C3892}" type="slidenum">
              <a:rPr lang="tr-TR">
                <a:solidFill>
                  <a:prstClr val="black">
                    <a:tint val="75000"/>
                  </a:prstClr>
                </a:solidFill>
                <a:latin typeface="Calibri"/>
              </a:rPr>
              <a:pPr/>
              <a:t>94</a:t>
            </a:fld>
            <a:endParaRPr lang="tr-TR">
              <a:solidFill>
                <a:prstClr val="black">
                  <a:tint val="75000"/>
                </a:prstClr>
              </a:solidFill>
              <a:latin typeface="Calibri"/>
            </a:endParaRPr>
          </a:p>
        </p:txBody>
      </p:sp>
    </p:spTree>
    <p:extLst>
      <p:ext uri="{BB962C8B-B14F-4D97-AF65-F5344CB8AC3E}">
        <p14:creationId xmlns:p14="http://schemas.microsoft.com/office/powerpoint/2010/main" val="94441139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981200" y="836713"/>
            <a:ext cx="8229600" cy="5289451"/>
          </a:xfrm>
        </p:spPr>
        <p:txBody>
          <a:bodyPr/>
          <a:lstStyle/>
          <a:p>
            <a:pPr algn="ctr"/>
            <a:r>
              <a:rPr lang="tr-TR" sz="3600" b="1" dirty="0">
                <a:solidFill>
                  <a:srgbClr val="FF0000"/>
                </a:solidFill>
              </a:rPr>
              <a:t>3.Transit Ticaret</a:t>
            </a:r>
            <a:r>
              <a:rPr lang="tr-TR" dirty="0"/>
              <a:t>:</a:t>
            </a:r>
          </a:p>
          <a:p>
            <a:r>
              <a:rPr lang="tr-TR" dirty="0"/>
              <a:t> </a:t>
            </a:r>
            <a:r>
              <a:rPr lang="tr-TR" dirty="0">
                <a:solidFill>
                  <a:srgbClr val="333333"/>
                </a:solidFill>
                <a:latin typeface="verdana" panose="020B0604030504040204" pitchFamily="34" charset="0"/>
              </a:rPr>
              <a:t> kısaca açıklamak gerekirse, bir ürünü başka bir ülkeden satın alıp, kendi ülkemizin gümrük sahasına sokmadan başka bir ülkeye satmaktır.</a:t>
            </a:r>
          </a:p>
          <a:p>
            <a:r>
              <a:rPr lang="tr-TR" dirty="0">
                <a:solidFill>
                  <a:srgbClr val="333333"/>
                </a:solidFill>
                <a:latin typeface="verdana" panose="020B0604030504040204" pitchFamily="34" charset="0"/>
              </a:rPr>
              <a:t> Transit ticarete konu olan mallar herhangi bir vergi ve harca tabi değildir.</a:t>
            </a:r>
            <a:endParaRPr lang="tr-TR" dirty="0"/>
          </a:p>
        </p:txBody>
      </p:sp>
      <p:sp>
        <p:nvSpPr>
          <p:cNvPr id="2" name="Veri Yer Tutucusu 1"/>
          <p:cNvSpPr>
            <a:spLocks noGrp="1"/>
          </p:cNvSpPr>
          <p:nvPr>
            <p:ph type="dt" sz="half" idx="10"/>
          </p:nvPr>
        </p:nvSpPr>
        <p:spPr/>
        <p:txBody>
          <a:bodyPr/>
          <a:lstStyle/>
          <a:p>
            <a:fld id="{C2E8EB98-E376-400D-99C0-27A9209977B1}" type="datetime1">
              <a:rPr lang="tr-TR">
                <a:solidFill>
                  <a:prstClr val="black">
                    <a:tint val="75000"/>
                  </a:prstClr>
                </a:solidFill>
                <a:latin typeface="Calibri"/>
              </a:rPr>
              <a:pPr/>
              <a:t>5.09.2024</a:t>
            </a:fld>
            <a:endParaRPr lang="tr-TR">
              <a:solidFill>
                <a:prstClr val="black">
                  <a:tint val="75000"/>
                </a:prstClr>
              </a:solidFill>
              <a:latin typeface="Calibri"/>
            </a:endParaRPr>
          </a:p>
        </p:txBody>
      </p:sp>
      <p:sp>
        <p:nvSpPr>
          <p:cNvPr id="4" name="Altbilgi Yer Tutucusu 3"/>
          <p:cNvSpPr>
            <a:spLocks noGrp="1"/>
          </p:cNvSpPr>
          <p:nvPr>
            <p:ph type="ftr" sz="quarter" idx="11"/>
          </p:nvPr>
        </p:nvSpPr>
        <p:spPr/>
        <p:txBody>
          <a:bodyPr/>
          <a:lstStyle/>
          <a:p>
            <a:r>
              <a:rPr lang="tr-TR">
                <a:solidFill>
                  <a:prstClr val="black">
                    <a:tint val="75000"/>
                  </a:prstClr>
                </a:solidFill>
                <a:latin typeface="Calibri"/>
              </a:rPr>
              <a:t>osenses@trabzon.edu.tr</a:t>
            </a:r>
          </a:p>
        </p:txBody>
      </p:sp>
      <p:sp>
        <p:nvSpPr>
          <p:cNvPr id="5" name="Slayt Numarası Yer Tutucusu 4"/>
          <p:cNvSpPr>
            <a:spLocks noGrp="1"/>
          </p:cNvSpPr>
          <p:nvPr>
            <p:ph type="sldNum" sz="quarter" idx="12"/>
          </p:nvPr>
        </p:nvSpPr>
        <p:spPr/>
        <p:txBody>
          <a:bodyPr/>
          <a:lstStyle/>
          <a:p>
            <a:fld id="{06E4CE98-99DB-4B92-BAC7-F160338C3892}" type="slidenum">
              <a:rPr lang="tr-TR">
                <a:solidFill>
                  <a:prstClr val="black">
                    <a:tint val="75000"/>
                  </a:prstClr>
                </a:solidFill>
                <a:latin typeface="Calibri"/>
              </a:rPr>
              <a:pPr/>
              <a:t>95</a:t>
            </a:fld>
            <a:endParaRPr lang="tr-TR">
              <a:solidFill>
                <a:prstClr val="black">
                  <a:tint val="75000"/>
                </a:prstClr>
              </a:solidFill>
              <a:latin typeface="Calibri"/>
            </a:endParaRPr>
          </a:p>
        </p:txBody>
      </p:sp>
    </p:spTree>
    <p:extLst>
      <p:ext uri="{BB962C8B-B14F-4D97-AF65-F5344CB8AC3E}">
        <p14:creationId xmlns:p14="http://schemas.microsoft.com/office/powerpoint/2010/main" val="340897914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981200" y="836713"/>
            <a:ext cx="8229600" cy="5289451"/>
          </a:xfrm>
        </p:spPr>
        <p:txBody>
          <a:bodyPr/>
          <a:lstStyle/>
          <a:p>
            <a:pPr algn="ctr"/>
            <a:r>
              <a:rPr lang="tr-TR" sz="3600" b="1" dirty="0">
                <a:solidFill>
                  <a:srgbClr val="FF0000"/>
                </a:solidFill>
              </a:rPr>
              <a:t>3.Transit Ticaret</a:t>
            </a:r>
            <a:r>
              <a:rPr lang="tr-TR" dirty="0"/>
              <a:t>:</a:t>
            </a:r>
          </a:p>
          <a:p>
            <a:r>
              <a:rPr lang="tr-TR" dirty="0"/>
              <a:t> </a:t>
            </a:r>
            <a:r>
              <a:rPr lang="tr-TR" dirty="0">
                <a:solidFill>
                  <a:srgbClr val="333333"/>
                </a:solidFill>
                <a:latin typeface="verdana" panose="020B0604030504040204" pitchFamily="34" charset="0"/>
              </a:rPr>
              <a:t> bir ticaret şekli olup, ihracat ve ithalat rejimlerine tabi değildir. Bu yüzden herhangi bir şekilde </a:t>
            </a:r>
            <a:r>
              <a:rPr lang="tr-TR" dirty="0">
                <a:latin typeface="verdana" panose="020B0604030504040204" pitchFamily="34" charset="0"/>
                <a:hlinkClick r:id="rId3"/>
              </a:rPr>
              <a:t>gümrük</a:t>
            </a:r>
            <a:r>
              <a:rPr lang="tr-TR" dirty="0">
                <a:solidFill>
                  <a:srgbClr val="333333"/>
                </a:solidFill>
                <a:latin typeface="verdana" panose="020B0604030504040204" pitchFamily="34" charset="0"/>
              </a:rPr>
              <a:t> beyannamesi düzenlenmez.</a:t>
            </a:r>
            <a:endParaRPr lang="tr-TR" dirty="0"/>
          </a:p>
        </p:txBody>
      </p:sp>
      <p:sp>
        <p:nvSpPr>
          <p:cNvPr id="2" name="Veri Yer Tutucusu 1"/>
          <p:cNvSpPr>
            <a:spLocks noGrp="1"/>
          </p:cNvSpPr>
          <p:nvPr>
            <p:ph type="dt" sz="half" idx="10"/>
          </p:nvPr>
        </p:nvSpPr>
        <p:spPr/>
        <p:txBody>
          <a:bodyPr/>
          <a:lstStyle/>
          <a:p>
            <a:fld id="{C2E8EB98-E376-400D-99C0-27A9209977B1}" type="datetime1">
              <a:rPr lang="tr-TR">
                <a:solidFill>
                  <a:prstClr val="black">
                    <a:tint val="75000"/>
                  </a:prstClr>
                </a:solidFill>
                <a:latin typeface="Calibri"/>
              </a:rPr>
              <a:pPr/>
              <a:t>5.09.2024</a:t>
            </a:fld>
            <a:endParaRPr lang="tr-TR">
              <a:solidFill>
                <a:prstClr val="black">
                  <a:tint val="75000"/>
                </a:prstClr>
              </a:solidFill>
              <a:latin typeface="Calibri"/>
            </a:endParaRPr>
          </a:p>
        </p:txBody>
      </p:sp>
      <p:sp>
        <p:nvSpPr>
          <p:cNvPr id="4" name="Altbilgi Yer Tutucusu 3"/>
          <p:cNvSpPr>
            <a:spLocks noGrp="1"/>
          </p:cNvSpPr>
          <p:nvPr>
            <p:ph type="ftr" sz="quarter" idx="11"/>
          </p:nvPr>
        </p:nvSpPr>
        <p:spPr/>
        <p:txBody>
          <a:bodyPr/>
          <a:lstStyle/>
          <a:p>
            <a:r>
              <a:rPr lang="tr-TR">
                <a:solidFill>
                  <a:prstClr val="black">
                    <a:tint val="75000"/>
                  </a:prstClr>
                </a:solidFill>
                <a:latin typeface="Calibri"/>
              </a:rPr>
              <a:t>osenses@trabzon.edu.tr</a:t>
            </a:r>
          </a:p>
        </p:txBody>
      </p:sp>
      <p:sp>
        <p:nvSpPr>
          <p:cNvPr id="5" name="Slayt Numarası Yer Tutucusu 4"/>
          <p:cNvSpPr>
            <a:spLocks noGrp="1"/>
          </p:cNvSpPr>
          <p:nvPr>
            <p:ph type="sldNum" sz="quarter" idx="12"/>
          </p:nvPr>
        </p:nvSpPr>
        <p:spPr/>
        <p:txBody>
          <a:bodyPr/>
          <a:lstStyle/>
          <a:p>
            <a:fld id="{06E4CE98-99DB-4B92-BAC7-F160338C3892}" type="slidenum">
              <a:rPr lang="tr-TR">
                <a:solidFill>
                  <a:prstClr val="black">
                    <a:tint val="75000"/>
                  </a:prstClr>
                </a:solidFill>
                <a:latin typeface="Calibri"/>
              </a:rPr>
              <a:pPr/>
              <a:t>96</a:t>
            </a:fld>
            <a:endParaRPr lang="tr-TR">
              <a:solidFill>
                <a:prstClr val="black">
                  <a:tint val="75000"/>
                </a:prstClr>
              </a:solidFill>
              <a:latin typeface="Calibri"/>
            </a:endParaRPr>
          </a:p>
        </p:txBody>
      </p:sp>
    </p:spTree>
    <p:extLst>
      <p:ext uri="{BB962C8B-B14F-4D97-AF65-F5344CB8AC3E}">
        <p14:creationId xmlns:p14="http://schemas.microsoft.com/office/powerpoint/2010/main" val="3405059182"/>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981200" y="836713"/>
            <a:ext cx="8229600" cy="5289451"/>
          </a:xfrm>
        </p:spPr>
        <p:txBody>
          <a:bodyPr/>
          <a:lstStyle/>
          <a:p>
            <a:pPr algn="ctr"/>
            <a:r>
              <a:rPr lang="tr-TR" sz="3600" b="1" dirty="0">
                <a:solidFill>
                  <a:srgbClr val="FF0000"/>
                </a:solidFill>
              </a:rPr>
              <a:t>3.Transit Ticaret</a:t>
            </a:r>
            <a:r>
              <a:rPr lang="tr-TR" dirty="0"/>
              <a:t>:</a:t>
            </a:r>
          </a:p>
          <a:p>
            <a:r>
              <a:rPr lang="tr-TR" dirty="0"/>
              <a:t> </a:t>
            </a:r>
            <a:r>
              <a:rPr lang="tr-TR" dirty="0">
                <a:solidFill>
                  <a:srgbClr val="00B050"/>
                </a:solidFill>
              </a:rPr>
              <a:t>Alış ve satış bedelleri arasında lehte fark bulunması kaydıyla </a:t>
            </a:r>
            <a:r>
              <a:rPr lang="tr-TR" dirty="0"/>
              <a:t>mal bedelleri için transfer yapılarak veya yapılmaksızın gerçek veya tüzel kişilerce satın alınan yabancı menşeli malların </a:t>
            </a:r>
            <a:r>
              <a:rPr lang="tr-TR" u="sng" dirty="0">
                <a:solidFill>
                  <a:srgbClr val="0070C0"/>
                </a:solidFill>
              </a:rPr>
              <a:t>transit olarak veya doğrudan doğruya</a:t>
            </a:r>
            <a:r>
              <a:rPr lang="tr-TR" dirty="0"/>
              <a:t> başka bir ülkeye satılmasıdır.</a:t>
            </a:r>
          </a:p>
        </p:txBody>
      </p:sp>
      <p:sp>
        <p:nvSpPr>
          <p:cNvPr id="2" name="Veri Yer Tutucusu 1"/>
          <p:cNvSpPr>
            <a:spLocks noGrp="1"/>
          </p:cNvSpPr>
          <p:nvPr>
            <p:ph type="dt" sz="half" idx="10"/>
          </p:nvPr>
        </p:nvSpPr>
        <p:spPr/>
        <p:txBody>
          <a:bodyPr/>
          <a:lstStyle/>
          <a:p>
            <a:fld id="{C2E8EB98-E376-400D-99C0-27A9209977B1}" type="datetime1">
              <a:rPr lang="tr-TR">
                <a:solidFill>
                  <a:prstClr val="black">
                    <a:tint val="75000"/>
                  </a:prstClr>
                </a:solidFill>
                <a:latin typeface="Calibri"/>
              </a:rPr>
              <a:pPr/>
              <a:t>5.09.2024</a:t>
            </a:fld>
            <a:endParaRPr lang="tr-TR">
              <a:solidFill>
                <a:prstClr val="black">
                  <a:tint val="75000"/>
                </a:prstClr>
              </a:solidFill>
              <a:latin typeface="Calibri"/>
            </a:endParaRPr>
          </a:p>
        </p:txBody>
      </p:sp>
      <p:sp>
        <p:nvSpPr>
          <p:cNvPr id="4" name="Altbilgi Yer Tutucusu 3"/>
          <p:cNvSpPr>
            <a:spLocks noGrp="1"/>
          </p:cNvSpPr>
          <p:nvPr>
            <p:ph type="ftr" sz="quarter" idx="11"/>
          </p:nvPr>
        </p:nvSpPr>
        <p:spPr/>
        <p:txBody>
          <a:bodyPr/>
          <a:lstStyle/>
          <a:p>
            <a:r>
              <a:rPr lang="tr-TR">
                <a:solidFill>
                  <a:prstClr val="black">
                    <a:tint val="75000"/>
                  </a:prstClr>
                </a:solidFill>
                <a:latin typeface="Calibri"/>
              </a:rPr>
              <a:t>osenses@trabzon.edu.tr</a:t>
            </a:r>
          </a:p>
        </p:txBody>
      </p:sp>
      <p:sp>
        <p:nvSpPr>
          <p:cNvPr id="5" name="Slayt Numarası Yer Tutucusu 4"/>
          <p:cNvSpPr>
            <a:spLocks noGrp="1"/>
          </p:cNvSpPr>
          <p:nvPr>
            <p:ph type="sldNum" sz="quarter" idx="12"/>
          </p:nvPr>
        </p:nvSpPr>
        <p:spPr/>
        <p:txBody>
          <a:bodyPr/>
          <a:lstStyle/>
          <a:p>
            <a:fld id="{06E4CE98-99DB-4B92-BAC7-F160338C3892}" type="slidenum">
              <a:rPr lang="tr-TR">
                <a:solidFill>
                  <a:prstClr val="black">
                    <a:tint val="75000"/>
                  </a:prstClr>
                </a:solidFill>
                <a:latin typeface="Calibri"/>
              </a:rPr>
              <a:pPr/>
              <a:t>97</a:t>
            </a:fld>
            <a:endParaRPr lang="tr-TR">
              <a:solidFill>
                <a:prstClr val="black">
                  <a:tint val="75000"/>
                </a:prstClr>
              </a:solidFill>
              <a:latin typeface="Calibri"/>
            </a:endParaRPr>
          </a:p>
        </p:txBody>
      </p:sp>
    </p:spTree>
    <p:extLst>
      <p:ext uri="{BB962C8B-B14F-4D97-AF65-F5344CB8AC3E}">
        <p14:creationId xmlns:p14="http://schemas.microsoft.com/office/powerpoint/2010/main" val="745015952"/>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703512" y="476672"/>
            <a:ext cx="8784976" cy="5879678"/>
          </a:xfrm>
        </p:spPr>
        <p:txBody>
          <a:bodyPr>
            <a:normAutofit lnSpcReduction="10000"/>
          </a:bodyPr>
          <a:lstStyle/>
          <a:p>
            <a:pPr algn="ctr"/>
            <a:endParaRPr lang="tr-TR" sz="3600" b="1" dirty="0">
              <a:solidFill>
                <a:srgbClr val="FF0000"/>
              </a:solidFill>
            </a:endParaRPr>
          </a:p>
          <a:p>
            <a:pPr algn="ctr"/>
            <a:r>
              <a:rPr lang="tr-TR" sz="3600" b="1" dirty="0">
                <a:solidFill>
                  <a:srgbClr val="FF0000"/>
                </a:solidFill>
              </a:rPr>
              <a:t>4.Konsinye İhracat</a:t>
            </a:r>
            <a:r>
              <a:rPr lang="tr-TR" dirty="0"/>
              <a:t>:</a:t>
            </a:r>
          </a:p>
          <a:p>
            <a:r>
              <a:rPr lang="tr-TR" dirty="0"/>
              <a:t> </a:t>
            </a:r>
            <a:r>
              <a:rPr lang="tr-TR" b="1" u="sng" dirty="0">
                <a:solidFill>
                  <a:srgbClr val="00B050"/>
                </a:solidFill>
              </a:rPr>
              <a:t>Kesin satışı daha sonra yapılmak üzere </a:t>
            </a:r>
            <a:r>
              <a:rPr lang="tr-TR" dirty="0"/>
              <a:t>İthalatçılara, alıcılara, komisyonculara, şube ve temsilciliklerine mal gönderilmesi şeklinde yapılan ihracat biçimidir.</a:t>
            </a:r>
          </a:p>
          <a:p>
            <a:r>
              <a:rPr lang="tr-TR" dirty="0"/>
              <a:t>İhracat yapılan karşı taraf kendi distribütörü veya şubesi olabileceği gibi üçüncü bir kişi veya firma da olabilir.</a:t>
            </a:r>
          </a:p>
          <a:p>
            <a:r>
              <a:rPr lang="tr-TR" b="1" dirty="0">
                <a:solidFill>
                  <a:srgbClr val="7030A0"/>
                </a:solidFill>
              </a:rPr>
              <a:t>Kesin satış yapıldıktan sonra ihracatçı orijinal faturayı keser</a:t>
            </a:r>
            <a:r>
              <a:rPr lang="tr-TR" dirty="0"/>
              <a:t>. Daha öncesinde proforma fatura kesilir.</a:t>
            </a:r>
          </a:p>
        </p:txBody>
      </p:sp>
      <p:sp>
        <p:nvSpPr>
          <p:cNvPr id="2" name="Veri Yer Tutucusu 1"/>
          <p:cNvSpPr>
            <a:spLocks noGrp="1"/>
          </p:cNvSpPr>
          <p:nvPr>
            <p:ph type="dt" sz="half" idx="10"/>
          </p:nvPr>
        </p:nvSpPr>
        <p:spPr/>
        <p:txBody>
          <a:bodyPr/>
          <a:lstStyle/>
          <a:p>
            <a:fld id="{40FB202B-C229-4989-A4D5-878AAF08594D}" type="datetime1">
              <a:rPr lang="tr-TR">
                <a:solidFill>
                  <a:prstClr val="black">
                    <a:tint val="75000"/>
                  </a:prstClr>
                </a:solidFill>
                <a:latin typeface="Calibri"/>
              </a:rPr>
              <a:pPr/>
              <a:t>5.09.2024</a:t>
            </a:fld>
            <a:endParaRPr lang="tr-TR">
              <a:solidFill>
                <a:prstClr val="black">
                  <a:tint val="75000"/>
                </a:prstClr>
              </a:solidFill>
              <a:latin typeface="Calibri"/>
            </a:endParaRPr>
          </a:p>
        </p:txBody>
      </p:sp>
      <p:sp>
        <p:nvSpPr>
          <p:cNvPr id="4" name="Altbilgi Yer Tutucusu 3"/>
          <p:cNvSpPr>
            <a:spLocks noGrp="1"/>
          </p:cNvSpPr>
          <p:nvPr>
            <p:ph type="ftr" sz="quarter" idx="11"/>
          </p:nvPr>
        </p:nvSpPr>
        <p:spPr/>
        <p:txBody>
          <a:bodyPr/>
          <a:lstStyle/>
          <a:p>
            <a:r>
              <a:rPr lang="tr-TR">
                <a:solidFill>
                  <a:prstClr val="black">
                    <a:tint val="75000"/>
                  </a:prstClr>
                </a:solidFill>
                <a:latin typeface="Calibri"/>
              </a:rPr>
              <a:t>osenses@trabzon.edu.tr</a:t>
            </a:r>
          </a:p>
        </p:txBody>
      </p:sp>
      <p:sp>
        <p:nvSpPr>
          <p:cNvPr id="5" name="Slayt Numarası Yer Tutucusu 4"/>
          <p:cNvSpPr>
            <a:spLocks noGrp="1"/>
          </p:cNvSpPr>
          <p:nvPr>
            <p:ph type="sldNum" sz="quarter" idx="12"/>
          </p:nvPr>
        </p:nvSpPr>
        <p:spPr/>
        <p:txBody>
          <a:bodyPr/>
          <a:lstStyle/>
          <a:p>
            <a:fld id="{06E4CE98-99DB-4B92-BAC7-F160338C3892}" type="slidenum">
              <a:rPr lang="tr-TR">
                <a:solidFill>
                  <a:prstClr val="black">
                    <a:tint val="75000"/>
                  </a:prstClr>
                </a:solidFill>
                <a:latin typeface="Calibri"/>
              </a:rPr>
              <a:pPr/>
              <a:t>98</a:t>
            </a:fld>
            <a:endParaRPr lang="tr-TR">
              <a:solidFill>
                <a:prstClr val="black">
                  <a:tint val="75000"/>
                </a:prstClr>
              </a:solidFill>
              <a:latin typeface="Calibri"/>
            </a:endParaRPr>
          </a:p>
        </p:txBody>
      </p:sp>
    </p:spTree>
    <p:extLst>
      <p:ext uri="{BB962C8B-B14F-4D97-AF65-F5344CB8AC3E}">
        <p14:creationId xmlns:p14="http://schemas.microsoft.com/office/powerpoint/2010/main" val="264189947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152650" y="1131095"/>
            <a:ext cx="7886700" cy="524383"/>
          </a:xfrm>
          <a:solidFill>
            <a:schemeClr val="tx1"/>
          </a:solidFill>
        </p:spPr>
        <p:txBody>
          <a:bodyPr>
            <a:normAutofit fontScale="90000"/>
          </a:bodyPr>
          <a:lstStyle/>
          <a:p>
            <a:pPr algn="ctr"/>
            <a:br>
              <a:rPr lang="tr-TR" b="1" dirty="0">
                <a:solidFill>
                  <a:srgbClr val="444444"/>
                </a:solidFill>
                <a:latin typeface="Trebuchet MS" panose="020B0603020202020204" pitchFamily="34" charset="0"/>
              </a:rPr>
            </a:br>
            <a:r>
              <a:rPr lang="tr-TR" b="1" dirty="0">
                <a:solidFill>
                  <a:schemeClr val="bg1"/>
                </a:solidFill>
                <a:latin typeface="Trebuchet MS" panose="020B0603020202020204" pitchFamily="34" charset="0"/>
              </a:rPr>
              <a:t>Konsinye nedir?</a:t>
            </a:r>
            <a:br>
              <a:rPr lang="tr-TR" b="1" dirty="0">
                <a:solidFill>
                  <a:schemeClr val="bg1"/>
                </a:solidFill>
                <a:latin typeface="Trebuchet MS" panose="020B0603020202020204" pitchFamily="34" charset="0"/>
              </a:rPr>
            </a:br>
            <a:endParaRPr lang="tr-TR" dirty="0">
              <a:solidFill>
                <a:schemeClr val="bg1"/>
              </a:solidFill>
            </a:endParaRPr>
          </a:p>
        </p:txBody>
      </p:sp>
      <p:sp>
        <p:nvSpPr>
          <p:cNvPr id="3" name="İçerik Yer Tutucusu 2"/>
          <p:cNvSpPr>
            <a:spLocks noGrp="1"/>
          </p:cNvSpPr>
          <p:nvPr>
            <p:ph idx="1"/>
          </p:nvPr>
        </p:nvSpPr>
        <p:spPr>
          <a:xfrm>
            <a:off x="1816308" y="1869086"/>
            <a:ext cx="8623092" cy="4656258"/>
          </a:xfrm>
        </p:spPr>
        <p:txBody>
          <a:bodyPr>
            <a:noAutofit/>
          </a:bodyPr>
          <a:lstStyle/>
          <a:p>
            <a:pPr fontAlgn="base"/>
            <a:r>
              <a:rPr lang="tr-TR" sz="2800" u="sng" dirty="0" err="1">
                <a:solidFill>
                  <a:srgbClr val="00B050"/>
                </a:solidFill>
                <a:latin typeface="Arial" panose="020B0604020202020204" pitchFamily="34" charset="0"/>
              </a:rPr>
              <a:t>Mükiyet</a:t>
            </a:r>
            <a:r>
              <a:rPr lang="tr-TR" sz="2800" u="sng" dirty="0">
                <a:solidFill>
                  <a:srgbClr val="00B050"/>
                </a:solidFill>
                <a:latin typeface="Arial" panose="020B0604020202020204" pitchFamily="34" charset="0"/>
              </a:rPr>
              <a:t> devri yapılmaksınız </a:t>
            </a:r>
            <a:r>
              <a:rPr lang="tr-TR" sz="2800" dirty="0">
                <a:solidFill>
                  <a:srgbClr val="000000"/>
                </a:solidFill>
                <a:latin typeface="Arial" panose="020B0604020202020204" pitchFamily="34" charset="0"/>
              </a:rPr>
              <a:t>malın kesin satışının yapılmadan ithalatçı tarafa gönderilmesidir.</a:t>
            </a:r>
          </a:p>
          <a:p>
            <a:pPr fontAlgn="base"/>
            <a:r>
              <a:rPr lang="tr-TR" sz="2800" dirty="0">
                <a:solidFill>
                  <a:srgbClr val="000000"/>
                </a:solidFill>
                <a:latin typeface="Arial" panose="020B0604020202020204" pitchFamily="34" charset="0"/>
              </a:rPr>
              <a:t>Bir satıcının, başka bir satıcı, dağıtıcı veya komisyoncuyla </a:t>
            </a:r>
            <a:r>
              <a:rPr lang="tr-TR" sz="2800" dirty="0">
                <a:solidFill>
                  <a:srgbClr val="FF0000"/>
                </a:solidFill>
                <a:latin typeface="Arial" panose="020B0604020202020204" pitchFamily="34" charset="0"/>
              </a:rPr>
              <a:t>mallarının ederini satıldıktan sonra almak üzere yaptığı satış, ödeyesiye satış</a:t>
            </a:r>
            <a:r>
              <a:rPr lang="tr-TR" sz="2800" dirty="0">
                <a:solidFill>
                  <a:srgbClr val="000000"/>
                </a:solidFill>
                <a:latin typeface="Arial" panose="020B0604020202020204" pitchFamily="34" charset="0"/>
              </a:rPr>
              <a:t>. Kesin satışı daha sonra yapılmak üzere mal gönderilmesi biçiminde gerçekleştirilen, mal bedelinin sonradan ödendiği ve tamamen güvene dayalı bir satış ve ödeme yöntemi.</a:t>
            </a:r>
          </a:p>
          <a:p>
            <a:br>
              <a:rPr lang="tr-TR" sz="2800" dirty="0">
                <a:solidFill>
                  <a:srgbClr val="000000"/>
                </a:solidFill>
                <a:latin typeface="Arial" panose="020B0604020202020204" pitchFamily="34" charset="0"/>
              </a:rPr>
            </a:br>
            <a:r>
              <a:rPr lang="tr-TR" sz="1400" dirty="0">
                <a:solidFill>
                  <a:srgbClr val="000000"/>
                </a:solidFill>
                <a:latin typeface="Arial" panose="020B0604020202020204" pitchFamily="34" charset="0"/>
              </a:rPr>
              <a:t>Kaynak: </a:t>
            </a:r>
            <a:r>
              <a:rPr lang="tr-TR" sz="1400" dirty="0">
                <a:solidFill>
                  <a:srgbClr val="003399"/>
                </a:solidFill>
                <a:latin typeface="inherit"/>
                <a:hlinkClick r:id="rId2"/>
              </a:rPr>
              <a:t>http://www.nedir.com/konsinye#ixzz4NoCe2sGB</a:t>
            </a:r>
            <a:endParaRPr lang="tr-TR" sz="2800" dirty="0"/>
          </a:p>
        </p:txBody>
      </p:sp>
      <p:sp>
        <p:nvSpPr>
          <p:cNvPr id="4" name="Veri Yer Tutucusu 3"/>
          <p:cNvSpPr>
            <a:spLocks noGrp="1"/>
          </p:cNvSpPr>
          <p:nvPr>
            <p:ph type="dt" sz="half" idx="10"/>
          </p:nvPr>
        </p:nvSpPr>
        <p:spPr/>
        <p:txBody>
          <a:bodyPr/>
          <a:lstStyle/>
          <a:p>
            <a:fld id="{83DC69B3-488A-4D5E-B815-35AD74C9790E}" type="datetime1">
              <a:rPr lang="tr-TR">
                <a:solidFill>
                  <a:prstClr val="black">
                    <a:tint val="75000"/>
                  </a:prstClr>
                </a:solidFill>
                <a:latin typeface="Calibri"/>
              </a:rPr>
              <a:pPr/>
              <a:t>5.09.2024</a:t>
            </a:fld>
            <a:endParaRPr lang="tr-TR">
              <a:solidFill>
                <a:prstClr val="black">
                  <a:tint val="75000"/>
                </a:prstClr>
              </a:solidFill>
              <a:latin typeface="Calibri"/>
            </a:endParaRPr>
          </a:p>
        </p:txBody>
      </p:sp>
      <p:sp>
        <p:nvSpPr>
          <p:cNvPr id="5" name="Altbilgi Yer Tutucusu 4"/>
          <p:cNvSpPr>
            <a:spLocks noGrp="1"/>
          </p:cNvSpPr>
          <p:nvPr>
            <p:ph type="ftr" sz="quarter" idx="11"/>
          </p:nvPr>
        </p:nvSpPr>
        <p:spPr/>
        <p:txBody>
          <a:bodyPr/>
          <a:lstStyle/>
          <a:p>
            <a:r>
              <a:rPr lang="tr-TR">
                <a:solidFill>
                  <a:prstClr val="black">
                    <a:tint val="75000"/>
                  </a:prstClr>
                </a:solidFill>
                <a:latin typeface="Calibri"/>
              </a:rPr>
              <a:t>osenses@trabzon.edu.tr</a:t>
            </a:r>
          </a:p>
        </p:txBody>
      </p:sp>
      <p:sp>
        <p:nvSpPr>
          <p:cNvPr id="6" name="Slayt Numarası Yer Tutucusu 5"/>
          <p:cNvSpPr>
            <a:spLocks noGrp="1"/>
          </p:cNvSpPr>
          <p:nvPr>
            <p:ph type="sldNum" sz="quarter" idx="12"/>
          </p:nvPr>
        </p:nvSpPr>
        <p:spPr/>
        <p:txBody>
          <a:bodyPr/>
          <a:lstStyle/>
          <a:p>
            <a:fld id="{DECB1C78-3B6F-4B3D-A98F-BC72D261CF61}" type="slidenum">
              <a:rPr lang="tr-TR">
                <a:solidFill>
                  <a:prstClr val="black">
                    <a:tint val="75000"/>
                  </a:prstClr>
                </a:solidFill>
                <a:latin typeface="Calibri"/>
              </a:rPr>
              <a:pPr/>
              <a:t>99</a:t>
            </a:fld>
            <a:endParaRPr lang="tr-TR">
              <a:solidFill>
                <a:prstClr val="black">
                  <a:tint val="75000"/>
                </a:prstClr>
              </a:solidFill>
              <a:latin typeface="Calibri"/>
            </a:endParaRPr>
          </a:p>
        </p:txBody>
      </p:sp>
    </p:spTree>
    <p:extLst>
      <p:ext uri="{BB962C8B-B14F-4D97-AF65-F5344CB8AC3E}">
        <p14:creationId xmlns:p14="http://schemas.microsoft.com/office/powerpoint/2010/main" val="1517245978"/>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8843</Words>
  <Application>Microsoft Office PowerPoint</Application>
  <PresentationFormat>Geniş ekran</PresentationFormat>
  <Paragraphs>1026</Paragraphs>
  <Slides>150</Slides>
  <Notes>16</Notes>
  <HiddenSlides>0</HiddenSlides>
  <MMClips>0</MMClips>
  <ScaleCrop>false</ScaleCrop>
  <HeadingPairs>
    <vt:vector size="6" baseType="variant">
      <vt:variant>
        <vt:lpstr>Kullanılan Yazı Tipleri</vt:lpstr>
      </vt:variant>
      <vt:variant>
        <vt:i4>13</vt:i4>
      </vt:variant>
      <vt:variant>
        <vt:lpstr>Tema</vt:lpstr>
      </vt:variant>
      <vt:variant>
        <vt:i4>3</vt:i4>
      </vt:variant>
      <vt:variant>
        <vt:lpstr>Slayt Başlıkları</vt:lpstr>
      </vt:variant>
      <vt:variant>
        <vt:i4>150</vt:i4>
      </vt:variant>
    </vt:vector>
  </HeadingPairs>
  <TitlesOfParts>
    <vt:vector size="166" baseType="lpstr">
      <vt:lpstr>Algerian</vt:lpstr>
      <vt:lpstr>arial</vt:lpstr>
      <vt:lpstr>arial</vt:lpstr>
      <vt:lpstr>Arial Black</vt:lpstr>
      <vt:lpstr>Arial Rounded MT Bold</vt:lpstr>
      <vt:lpstr>Calibri</vt:lpstr>
      <vt:lpstr>Calibri Light</vt:lpstr>
      <vt:lpstr>GillSansLight</vt:lpstr>
      <vt:lpstr>inherit</vt:lpstr>
      <vt:lpstr>SF Compact Display</vt:lpstr>
      <vt:lpstr>Times New Roman</vt:lpstr>
      <vt:lpstr>Trebuchet MS</vt:lpstr>
      <vt:lpstr>verdana</vt:lpstr>
      <vt:lpstr>Office Teması</vt:lpstr>
      <vt:lpstr>Ofis Teması</vt:lpstr>
      <vt:lpstr>1_Office Teması</vt:lpstr>
      <vt:lpstr>Bölüm 2</vt:lpstr>
      <vt:lpstr>PowerPoint Sunusu</vt:lpstr>
      <vt:lpstr>PowerPoint Sunusu</vt:lpstr>
      <vt:lpstr>PowerPoint Sunusu</vt:lpstr>
      <vt:lpstr>PowerPoint Sunusu</vt:lpstr>
      <vt:lpstr>1.1.2. Dış ticaret ve İç ticaret arasındaki farklılıklar</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 1.1.3Dış Ticarete Yönelme Nedenleri </vt:lpstr>
      <vt:lpstr>PowerPoint Sunusu</vt:lpstr>
      <vt:lpstr>PowerPoint Sunusu</vt:lpstr>
      <vt:lpstr> 1.1.4.Dış Ticaretin Temel Unsurları </vt:lpstr>
      <vt:lpstr> 1.1.4.1.Dış Ticarette Taraflar </vt:lpstr>
      <vt:lpstr>PowerPoint Sunusu</vt:lpstr>
      <vt:lpstr>PowerPoint Sunusu</vt:lpstr>
      <vt:lpstr>PowerPoint Sunusu</vt:lpstr>
      <vt:lpstr>Dış ticaret ile ilgili kurum ve kuruluşlar</vt:lpstr>
      <vt:lpstr> Dış ticarette satış sözleşmeleri</vt:lpstr>
      <vt:lpstr>PowerPoint Sunusu</vt:lpstr>
      <vt:lpstr>PowerPoint Sunusu</vt:lpstr>
      <vt:lpstr>PowerPoint Sunusu</vt:lpstr>
      <vt:lpstr>2.DIŞ TİCARETTE İŞ AKIŞI</vt:lpstr>
      <vt:lpstr>İhracatın faydaları</vt:lpstr>
      <vt:lpstr>İhracatın riskleri</vt:lpstr>
      <vt:lpstr>1.AŞAMA: İHRACAT ÖNCESİ HAZIRLIK SÜRECİ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II.AŞAMA: FİİLİ İHRACAT SÜRECİ  (I. aşamaİHRACAT ÖNCESİ HAZIRLIK SÜRECİ)</vt:lpstr>
      <vt:lpstr>PowerPoint Sunusu</vt:lpstr>
      <vt:lpstr>Çeki listesi</vt:lpstr>
      <vt:lpstr>PowerPoint Sunusu</vt:lpstr>
      <vt:lpstr>Cut-off Nedir? https://www.disticaret.biz.tr/2016/06/cut-off-nedir.html </vt:lpstr>
      <vt:lpstr>PowerPoint Sunusu</vt:lpstr>
      <vt:lpstr>PowerPoint Sunusu</vt:lpstr>
      <vt:lpstr>PowerPoint Sunusu</vt:lpstr>
      <vt:lpstr>PowerPoint Sunusu</vt:lpstr>
      <vt:lpstr>PowerPoint Sunusu</vt:lpstr>
      <vt:lpstr>PowerPoint Sunusu</vt:lpstr>
      <vt:lpstr>İhracat treylerle yapılacaksa:</vt:lpstr>
      <vt:lpstr>İhracatta gümrükleme süreci</vt:lpstr>
      <vt:lpstr>II.AŞAMA: FİİLİ İHRACAT SÜRECİ  (I. aşamaİHRACAT ÖNCESİ HAZIRLIK SÜRECİ)</vt:lpstr>
      <vt:lpstr>II.AŞAMA: FİİLİ İHRACAT SÜRECİ  (I. aşamaİHRACAT ÖNCESİ HAZIRLIK SÜRECİ)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Ortak ticaret rejimi ve NCTS (yeni bilgisayarlı transit sistemi)</vt:lpstr>
      <vt:lpstr>NCTS</vt:lpstr>
      <vt:lpstr>OTS avantajları</vt:lpstr>
      <vt:lpstr>OTS ile ULUSAL TRANSİT REJİMİ ARASINDAKİ FARK</vt:lpstr>
      <vt:lpstr>PowerPoint Sunusu</vt:lpstr>
      <vt:lpstr>PowerPoint Sunusu</vt:lpstr>
      <vt:lpstr> T1</vt:lpstr>
      <vt:lpstr>PowerPoint Sunusu</vt:lpstr>
      <vt:lpstr>T2 nedir?</vt:lpstr>
      <vt:lpstr>TR Beyannamesi Nedir?</vt:lpstr>
      <vt:lpstr>İHRACAT ŞEKİLLERİ</vt:lpstr>
      <vt:lpstr>İhracat Şekilleri </vt:lpstr>
      <vt:lpstr> http://www.nevzaterdag.com/ihracat-rehberi/ </vt:lpstr>
      <vt:lpstr>PowerPoint Sunusu</vt:lpstr>
      <vt:lpstr>07092022 resmi gazete</vt:lpstr>
      <vt:lpstr>https://www.ensonhaber.com/ekonomi/domates-ihracati-ticaret-bakanliginin-iznine-baglandi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 Konsinye nedir? </vt:lpstr>
      <vt:lpstr>Ek not:</vt:lpstr>
      <vt:lpstr>PowerPoint Sunusu</vt:lpstr>
      <vt:lpstr>PowerPoint Sunusu</vt:lpstr>
      <vt:lpstr>Özel şartlarda 180 gün aşılabilir: (adını zaten buradan alıyor:kredili ihracat)</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Leasing Nedir? </vt:lpstr>
      <vt:lpstr>Neden leasing</vt:lpstr>
      <vt:lpstr>PowerPoint Sunusu</vt:lpstr>
      <vt:lpstr>PowerPoint Sunusu</vt:lpstr>
      <vt:lpstr>PowerPoint Sunusu</vt:lpstr>
      <vt:lpstr>PowerPoint Sunusu</vt:lpstr>
      <vt:lpstr>PowerPoint Sunusu</vt:lpstr>
      <vt:lpstr>PowerPoint Sunusu</vt:lpstr>
      <vt:lpstr>PowerPoint Sunusu</vt:lpstr>
      <vt:lpstr>PowerPoint Sunusu</vt:lpstr>
      <vt:lpstr> 11.Serbest Bölgelere İhracat  </vt:lpstr>
      <vt:lpstr> 12.Sınır Ticareti Kapsamında Yapılan İhracat  </vt:lpstr>
      <vt:lpstr> 12.Sınır Ticareti Kapsamında Yapılan İhracat  </vt:lpstr>
      <vt:lpstr>13. ÖZEL FATURA/BAVUL TİCARETİ</vt:lpstr>
      <vt:lpstr>PowerPoint Sunusu</vt:lpstr>
      <vt:lpstr>Özet:</vt:lpstr>
      <vt:lpstr>PowerPoint Sunusu</vt:lpstr>
      <vt:lpstr>PowerPoint Sunusu</vt:lpstr>
      <vt:lpstr>1.2.2. İthalatta İş Akışı. Sy.22</vt:lpstr>
      <vt:lpstr>1.2.2. İthalatta İş Akışı. Sy.22</vt:lpstr>
      <vt:lpstr>I. AŞAMA:  İTHALAT ÖNCESİ HAZIRLIK SÜRECİ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II. AŞAMA:  FİİLÎ İTHALAT SÜRECİ</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orhan şenses</dc:creator>
  <cp:lastModifiedBy>orhan şenses</cp:lastModifiedBy>
  <cp:revision>2</cp:revision>
  <dcterms:created xsi:type="dcterms:W3CDTF">2024-08-24T11:08:35Z</dcterms:created>
  <dcterms:modified xsi:type="dcterms:W3CDTF">2024-09-05T08:02:49Z</dcterms:modified>
</cp:coreProperties>
</file>