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1150" r:id="rId2"/>
    <p:sldId id="1166" r:id="rId3"/>
    <p:sldId id="511" r:id="rId4"/>
    <p:sldId id="1163" r:id="rId5"/>
    <p:sldId id="1164" r:id="rId6"/>
    <p:sldId id="1135" r:id="rId7"/>
    <p:sldId id="1165" r:id="rId8"/>
    <p:sldId id="560" r:id="rId9"/>
    <p:sldId id="561" r:id="rId10"/>
    <p:sldId id="562" r:id="rId11"/>
    <p:sldId id="563" r:id="rId12"/>
    <p:sldId id="564" r:id="rId13"/>
    <p:sldId id="565" r:id="rId14"/>
    <p:sldId id="570" r:id="rId15"/>
    <p:sldId id="1145" r:id="rId16"/>
    <p:sldId id="571" r:id="rId17"/>
    <p:sldId id="572" r:id="rId18"/>
    <p:sldId id="573" r:id="rId19"/>
    <p:sldId id="574" r:id="rId20"/>
    <p:sldId id="575" r:id="rId21"/>
    <p:sldId id="576" r:id="rId22"/>
    <p:sldId id="577" r:id="rId23"/>
    <p:sldId id="578" r:id="rId24"/>
    <p:sldId id="1146" r:id="rId25"/>
    <p:sldId id="1147" r:id="rId26"/>
    <p:sldId id="579" r:id="rId27"/>
    <p:sldId id="580" r:id="rId28"/>
    <p:sldId id="581" r:id="rId29"/>
    <p:sldId id="582" r:id="rId30"/>
    <p:sldId id="583" r:id="rId31"/>
    <p:sldId id="584" r:id="rId32"/>
    <p:sldId id="585" r:id="rId33"/>
    <p:sldId id="586" r:id="rId34"/>
    <p:sldId id="587" r:id="rId35"/>
    <p:sldId id="588" r:id="rId36"/>
    <p:sldId id="589" r:id="rId37"/>
    <p:sldId id="590" r:id="rId38"/>
    <p:sldId id="591" r:id="rId39"/>
    <p:sldId id="592" r:id="rId40"/>
    <p:sldId id="593" r:id="rId41"/>
    <p:sldId id="594" r:id="rId42"/>
    <p:sldId id="595" r:id="rId43"/>
    <p:sldId id="1148" r:id="rId44"/>
    <p:sldId id="512" r:id="rId45"/>
    <p:sldId id="596" r:id="rId46"/>
    <p:sldId id="1149" r:id="rId47"/>
    <p:sldId id="597" r:id="rId4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rhan" initials="O" lastIdx="1" clrIdx="0">
    <p:extLst>
      <p:ext uri="{19B8F6BF-5375-455C-9EA6-DF929625EA0E}">
        <p15:presenceInfo xmlns:p15="http://schemas.microsoft.com/office/powerpoint/2012/main" userId="Orh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8FF9F"/>
    <a:srgbClr val="FFFF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1562" autoAdjust="0"/>
  </p:normalViewPr>
  <p:slideViewPr>
    <p:cSldViewPr>
      <p:cViewPr varScale="1">
        <p:scale>
          <a:sx n="75" d="100"/>
          <a:sy n="75" d="100"/>
        </p:scale>
        <p:origin x="105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06A8D6-56AB-4059-A0F1-F6D0618DBD1B}" type="datetimeFigureOut">
              <a:rPr lang="tr-TR" smtClean="0"/>
              <a:pPr/>
              <a:t>26.08.2019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58083F-F2FE-4E82-AA14-04D9BD396462}" type="slidenum">
              <a:rPr lang="tr-TR" smtClean="0"/>
              <a:pPr/>
              <a:t>‹#›</a:t>
            </a:fld>
            <a:endParaRPr lang="tr-TR"/>
          </a:p>
        </p:txBody>
      </p:sp>
    </p:spTree>
    <p:extLst>
      <p:ext uri="{BB962C8B-B14F-4D97-AF65-F5344CB8AC3E}">
        <p14:creationId xmlns:p14="http://schemas.microsoft.com/office/powerpoint/2010/main" val="3144869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558083F-F2FE-4E82-AA14-04D9BD396462}" type="slidenum">
              <a:rPr lang="tr-TR" smtClean="0"/>
              <a:pPr/>
              <a:t>2</a:t>
            </a:fld>
            <a:endParaRPr lang="tr-TR"/>
          </a:p>
        </p:txBody>
      </p:sp>
    </p:spTree>
    <p:extLst>
      <p:ext uri="{BB962C8B-B14F-4D97-AF65-F5344CB8AC3E}">
        <p14:creationId xmlns:p14="http://schemas.microsoft.com/office/powerpoint/2010/main" val="544745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mtClean="0"/>
              <a:t>16122016 bitti</a:t>
            </a:r>
            <a:endParaRPr lang="tr-TR"/>
          </a:p>
        </p:txBody>
      </p:sp>
      <p:sp>
        <p:nvSpPr>
          <p:cNvPr id="4" name="Slayt Numarası Yer Tutucusu 3"/>
          <p:cNvSpPr>
            <a:spLocks noGrp="1"/>
          </p:cNvSpPr>
          <p:nvPr>
            <p:ph type="sldNum" sz="quarter" idx="10"/>
          </p:nvPr>
        </p:nvSpPr>
        <p:spPr/>
        <p:txBody>
          <a:bodyPr/>
          <a:lstStyle/>
          <a:p>
            <a:fld id="{F558083F-F2FE-4E82-AA14-04D9BD396462}" type="slidenum">
              <a:rPr lang="tr-TR" smtClean="0"/>
              <a:pPr/>
              <a:t>47</a:t>
            </a:fld>
            <a:endParaRPr lang="tr-TR"/>
          </a:p>
        </p:txBody>
      </p:sp>
    </p:spTree>
    <p:extLst>
      <p:ext uri="{BB962C8B-B14F-4D97-AF65-F5344CB8AC3E}">
        <p14:creationId xmlns:p14="http://schemas.microsoft.com/office/powerpoint/2010/main" val="889013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E5C81C7-3D72-428F-B616-0273925507E6}"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2987581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605EA45-29CB-4981-BBB6-150BC945D28C}"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3683741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A0E1DC7-E6F4-40F2-8C40-23F5D89EF717}"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235506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06B7EF-1EB3-4FDD-A3C6-2014C0AB63FB}"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1540276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A13A5B6-EEA9-4FE7-AA2B-4566A09B6D76}"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4247849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65ADE48-1AE8-47A6-AF35-ECA1EC70134A}" type="datetime1">
              <a:rPr lang="tr-TR" smtClean="0"/>
              <a:t>26.08.2019</a:t>
            </a:fld>
            <a:endParaRPr lang="tr-TR"/>
          </a:p>
        </p:txBody>
      </p:sp>
      <p:sp>
        <p:nvSpPr>
          <p:cNvPr id="6" name="Altbilgi Yer Tutucusu 5"/>
          <p:cNvSpPr>
            <a:spLocks noGrp="1"/>
          </p:cNvSpPr>
          <p:nvPr>
            <p:ph type="ftr" sz="quarter" idx="11"/>
          </p:nvPr>
        </p:nvSpPr>
        <p:spPr/>
        <p:txBody>
          <a:bodyPr/>
          <a:lstStyle/>
          <a:p>
            <a:r>
              <a:rPr lang="tr-TR" smtClean="0"/>
              <a:t>osenses@trabzon.edu.tr</a:t>
            </a:r>
            <a:endParaRPr lang="tr-TR"/>
          </a:p>
        </p:txBody>
      </p:sp>
      <p:sp>
        <p:nvSpPr>
          <p:cNvPr id="7" name="Slayt Numarası Yer Tutucusu 6"/>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2307273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48C226C-23CA-48E5-9A54-70165967FA75}" type="datetime1">
              <a:rPr lang="tr-TR" smtClean="0"/>
              <a:t>26.08.2019</a:t>
            </a:fld>
            <a:endParaRPr lang="tr-TR"/>
          </a:p>
        </p:txBody>
      </p:sp>
      <p:sp>
        <p:nvSpPr>
          <p:cNvPr id="8" name="Altbilgi Yer Tutucusu 7"/>
          <p:cNvSpPr>
            <a:spLocks noGrp="1"/>
          </p:cNvSpPr>
          <p:nvPr>
            <p:ph type="ftr" sz="quarter" idx="11"/>
          </p:nvPr>
        </p:nvSpPr>
        <p:spPr/>
        <p:txBody>
          <a:bodyPr/>
          <a:lstStyle/>
          <a:p>
            <a:r>
              <a:rPr lang="tr-TR" smtClean="0"/>
              <a:t>osenses@trabzon.edu.tr</a:t>
            </a:r>
            <a:endParaRPr lang="tr-TR"/>
          </a:p>
        </p:txBody>
      </p:sp>
      <p:sp>
        <p:nvSpPr>
          <p:cNvPr id="9" name="Slayt Numarası Yer Tutucusu 8"/>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2549331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5758D31-7BF4-4133-A6D7-0ABA2E9C7373}"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3303848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ECA6F04-0BC3-4C1B-AEA0-D471C56B3FEE}"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2209979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2E3B6DF-C15B-405D-9FD5-B1ED515AF3EA}" type="datetime1">
              <a:rPr lang="tr-TR" smtClean="0"/>
              <a:t>26.08.2019</a:t>
            </a:fld>
            <a:endParaRPr lang="tr-TR"/>
          </a:p>
        </p:txBody>
      </p:sp>
      <p:sp>
        <p:nvSpPr>
          <p:cNvPr id="6" name="Altbilgi Yer Tutucusu 5"/>
          <p:cNvSpPr>
            <a:spLocks noGrp="1"/>
          </p:cNvSpPr>
          <p:nvPr>
            <p:ph type="ftr" sz="quarter" idx="11"/>
          </p:nvPr>
        </p:nvSpPr>
        <p:spPr/>
        <p:txBody>
          <a:bodyPr/>
          <a:lstStyle/>
          <a:p>
            <a:r>
              <a:rPr lang="tr-TR" smtClean="0"/>
              <a:t>osenses@trabzon.edu.tr</a:t>
            </a:r>
            <a:endParaRPr lang="tr-TR"/>
          </a:p>
        </p:txBody>
      </p:sp>
      <p:sp>
        <p:nvSpPr>
          <p:cNvPr id="7" name="Slayt Numarası Yer Tutucusu 6"/>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288608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8F682F-7445-423C-953A-1503B9EE4B50}" type="datetime1">
              <a:rPr lang="tr-TR" smtClean="0"/>
              <a:t>26.08.2019</a:t>
            </a:fld>
            <a:endParaRPr lang="tr-TR"/>
          </a:p>
        </p:txBody>
      </p:sp>
      <p:sp>
        <p:nvSpPr>
          <p:cNvPr id="6" name="Altbilgi Yer Tutucusu 5"/>
          <p:cNvSpPr>
            <a:spLocks noGrp="1"/>
          </p:cNvSpPr>
          <p:nvPr>
            <p:ph type="ftr" sz="quarter" idx="11"/>
          </p:nvPr>
        </p:nvSpPr>
        <p:spPr/>
        <p:txBody>
          <a:bodyPr/>
          <a:lstStyle/>
          <a:p>
            <a:r>
              <a:rPr lang="tr-TR" smtClean="0"/>
              <a:t>osenses@trabzon.edu.tr</a:t>
            </a:r>
            <a:endParaRPr lang="tr-TR"/>
          </a:p>
        </p:txBody>
      </p:sp>
      <p:sp>
        <p:nvSpPr>
          <p:cNvPr id="7" name="Slayt Numarası Yer Tutucusu 6"/>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3327169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AC8F4-B3E7-42C3-964C-F493C8FF8549}" type="datetime1">
              <a:rPr lang="tr-TR" smtClean="0"/>
              <a:t>26.08.2019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osenses@trabzon.edu.tr</a:t>
            </a: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E4CE98-99DB-4B92-BAC7-F160338C3892}" type="slidenum">
              <a:rPr lang="tr-TR" smtClean="0"/>
              <a:pPr/>
              <a:t>‹#›</a:t>
            </a:fld>
            <a:endParaRPr lang="tr-TR"/>
          </a:p>
        </p:txBody>
      </p:sp>
    </p:spTree>
    <p:extLst>
      <p:ext uri="{BB962C8B-B14F-4D97-AF65-F5344CB8AC3E}">
        <p14:creationId xmlns:p14="http://schemas.microsoft.com/office/powerpoint/2010/main" val="879988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6034682"/>
          </a:xfrm>
        </p:spPr>
        <p:txBody>
          <a:bodyPr>
            <a:normAutofit/>
          </a:bodyPr>
          <a:lstStyle/>
          <a:p>
            <a:r>
              <a:rPr lang="tr-TR" sz="9600" b="1" dirty="0" smtClean="0">
                <a:solidFill>
                  <a:srgbClr val="FF0000"/>
                </a:solidFill>
                <a:latin typeface="Algerian" panose="04020705040A02060702" pitchFamily="82" charset="0"/>
              </a:rPr>
              <a:t>8. BÖLÜM</a:t>
            </a:r>
            <a:endParaRPr lang="tr-TR" sz="9600" b="1" dirty="0">
              <a:solidFill>
                <a:srgbClr val="FF0000"/>
              </a:solidFill>
              <a:latin typeface="Algerian" panose="04020705040A02060702" pitchFamily="82" charset="0"/>
            </a:endParaRPr>
          </a:p>
        </p:txBody>
      </p:sp>
      <p:sp>
        <p:nvSpPr>
          <p:cNvPr id="3" name="Veri Yer Tutucusu 2"/>
          <p:cNvSpPr>
            <a:spLocks noGrp="1"/>
          </p:cNvSpPr>
          <p:nvPr>
            <p:ph type="dt" sz="half" idx="10"/>
          </p:nvPr>
        </p:nvSpPr>
        <p:spPr/>
        <p:txBody>
          <a:bodyPr/>
          <a:lstStyle/>
          <a:p>
            <a:fld id="{7289F4C4-694B-44E5-84D0-AFA0159EBCAA}"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1</a:t>
            </a:fld>
            <a:endParaRPr lang="tr-TR"/>
          </a:p>
        </p:txBody>
      </p:sp>
    </p:spTree>
    <p:extLst>
      <p:ext uri="{BB962C8B-B14F-4D97-AF65-F5344CB8AC3E}">
        <p14:creationId xmlns:p14="http://schemas.microsoft.com/office/powerpoint/2010/main" val="63901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864096"/>
          </a:xfrm>
          <a:solidFill>
            <a:srgbClr val="F8FF9F"/>
          </a:solidFill>
        </p:spPr>
        <p:txBody>
          <a:bodyPr/>
          <a:lstStyle/>
          <a:p>
            <a:r>
              <a:rPr lang="tr-TR" dirty="0" smtClean="0">
                <a:solidFill>
                  <a:srgbClr val="7030A0"/>
                </a:solidFill>
              </a:rPr>
              <a:t>8.1.1. tedarik lojistiği</a:t>
            </a:r>
            <a:endParaRPr lang="tr-TR" dirty="0">
              <a:solidFill>
                <a:srgbClr val="7030A0"/>
              </a:solidFill>
            </a:endParaRPr>
          </a:p>
        </p:txBody>
      </p:sp>
      <p:sp>
        <p:nvSpPr>
          <p:cNvPr id="3" name="İçerik Yer Tutucusu 2"/>
          <p:cNvSpPr>
            <a:spLocks noGrp="1"/>
          </p:cNvSpPr>
          <p:nvPr>
            <p:ph idx="1"/>
          </p:nvPr>
        </p:nvSpPr>
        <p:spPr>
          <a:xfrm>
            <a:off x="107504" y="1417638"/>
            <a:ext cx="8856984" cy="5440362"/>
          </a:xfrm>
        </p:spPr>
        <p:txBody>
          <a:bodyPr>
            <a:normAutofit/>
          </a:bodyPr>
          <a:lstStyle/>
          <a:p>
            <a:r>
              <a:rPr lang="tr-TR" dirty="0" smtClean="0"/>
              <a:t>Tedarik lojistiği ,</a:t>
            </a:r>
            <a:r>
              <a:rPr lang="tr-TR" dirty="0" smtClean="0">
                <a:solidFill>
                  <a:srgbClr val="00B050"/>
                </a:solidFill>
              </a:rPr>
              <a:t>işletmeye değer katan temel işlevleri içermektedir. </a:t>
            </a:r>
          </a:p>
          <a:p>
            <a:r>
              <a:rPr lang="tr-TR" dirty="0" smtClean="0"/>
              <a:t>Satın alma </a:t>
            </a:r>
            <a:r>
              <a:rPr lang="tr-TR" dirty="0"/>
              <a:t>ve </a:t>
            </a:r>
            <a:r>
              <a:rPr lang="tr-TR" dirty="0">
                <a:solidFill>
                  <a:srgbClr val="FF0000"/>
                </a:solidFill>
              </a:rPr>
              <a:t>materyallerin tedarikçiden üreticiye</a:t>
            </a:r>
            <a:r>
              <a:rPr lang="tr-TR" dirty="0"/>
              <a:t>, depo veya perakende ambarları­na </a:t>
            </a:r>
            <a:r>
              <a:rPr lang="tr-TR" dirty="0" smtClean="0">
                <a:solidFill>
                  <a:srgbClr val="FF0000"/>
                </a:solidFill>
              </a:rPr>
              <a:t>kesintisiz girişin planlanmasını  </a:t>
            </a:r>
            <a:r>
              <a:rPr lang="tr-TR" dirty="0" smtClean="0"/>
              <a:t>ve ürün akışının gerçekleşmesini tedarik </a:t>
            </a:r>
            <a:r>
              <a:rPr lang="tr-TR" dirty="0"/>
              <a:t>zinciri çerçevesinde düzenleyen faaliyetler bütünüdür</a:t>
            </a:r>
            <a:r>
              <a:rPr lang="tr-TR" dirty="0" smtClean="0"/>
              <a:t>.</a:t>
            </a:r>
          </a:p>
          <a:p>
            <a:r>
              <a:rPr lang="tr-TR" dirty="0" smtClean="0"/>
              <a:t> </a:t>
            </a:r>
            <a:r>
              <a:rPr lang="tr-TR" b="1" dirty="0" smtClean="0">
                <a:solidFill>
                  <a:srgbClr val="00B050"/>
                </a:solidFill>
              </a:rPr>
              <a:t>Değer artışı </a:t>
            </a:r>
            <a:r>
              <a:rPr lang="tr-TR" b="1" dirty="0">
                <a:solidFill>
                  <a:srgbClr val="00B050"/>
                </a:solidFill>
              </a:rPr>
              <a:t>yönü ile </a:t>
            </a:r>
            <a:r>
              <a:rPr lang="tr-TR" b="1" dirty="0" smtClean="0">
                <a:solidFill>
                  <a:srgbClr val="00B050"/>
                </a:solidFill>
              </a:rPr>
              <a:t>işletme içindeki </a:t>
            </a:r>
            <a:r>
              <a:rPr lang="tr-TR" b="1" dirty="0">
                <a:solidFill>
                  <a:srgbClr val="00B050"/>
                </a:solidFill>
              </a:rPr>
              <a:t>katma değerin ilk basamağıdır </a:t>
            </a:r>
            <a:r>
              <a:rPr lang="tr-TR" b="1" dirty="0" smtClean="0">
                <a:solidFill>
                  <a:srgbClr val="00B050"/>
                </a:solidFill>
              </a:rPr>
              <a:t>denilebilir</a:t>
            </a:r>
            <a:endParaRPr lang="tr-TR" b="1" dirty="0">
              <a:solidFill>
                <a:srgbClr val="00B050"/>
              </a:solidFill>
            </a:endParaRPr>
          </a:p>
        </p:txBody>
      </p:sp>
      <p:sp>
        <p:nvSpPr>
          <p:cNvPr id="4" name="Veri Yer Tutucusu 3"/>
          <p:cNvSpPr>
            <a:spLocks noGrp="1"/>
          </p:cNvSpPr>
          <p:nvPr>
            <p:ph type="dt" sz="half" idx="10"/>
          </p:nvPr>
        </p:nvSpPr>
        <p:spPr/>
        <p:txBody>
          <a:bodyPr/>
          <a:lstStyle/>
          <a:p>
            <a:fld id="{5F6E93A3-3631-4EC4-9E3B-CBC7633F632D}"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10</a:t>
            </a:fld>
            <a:endParaRPr lang="tr-TR"/>
          </a:p>
        </p:txBody>
      </p:sp>
    </p:spTree>
    <p:extLst>
      <p:ext uri="{BB962C8B-B14F-4D97-AF65-F5344CB8AC3E}">
        <p14:creationId xmlns:p14="http://schemas.microsoft.com/office/powerpoint/2010/main" val="4169569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DCTS\Desktop\süreç000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rot="5400000">
            <a:off x="392491" y="-244385"/>
            <a:ext cx="8242455" cy="8964489"/>
          </a:xfrm>
          <a:prstGeom prst="rect">
            <a:avLst/>
          </a:prstGeom>
          <a:noFill/>
          <a:extLst>
            <a:ext uri="{909E8E84-426E-40DD-AFC4-6F175D3DCCD1}">
              <a14:hiddenFill xmlns:a14="http://schemas.microsoft.com/office/drawing/2010/main">
                <a:solidFill>
                  <a:srgbClr val="FFFFFF"/>
                </a:solidFill>
              </a14:hiddenFill>
            </a:ext>
          </a:extLst>
        </p:spPr>
      </p:pic>
      <p:sp>
        <p:nvSpPr>
          <p:cNvPr id="2" name="Veri Yer Tutucusu 1"/>
          <p:cNvSpPr>
            <a:spLocks noGrp="1"/>
          </p:cNvSpPr>
          <p:nvPr>
            <p:ph type="dt" sz="half" idx="10"/>
          </p:nvPr>
        </p:nvSpPr>
        <p:spPr/>
        <p:txBody>
          <a:bodyPr/>
          <a:lstStyle/>
          <a:p>
            <a:fld id="{55BF778A-772E-4DBB-BFD9-3E3A83E8594B}"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06E4CE98-99DB-4B92-BAC7-F160338C3892}" type="slidenum">
              <a:rPr lang="tr-TR" smtClean="0"/>
              <a:pPr/>
              <a:t>11</a:t>
            </a:fld>
            <a:endParaRPr lang="tr-TR"/>
          </a:p>
        </p:txBody>
      </p:sp>
    </p:spTree>
    <p:extLst>
      <p:ext uri="{BB962C8B-B14F-4D97-AF65-F5344CB8AC3E}">
        <p14:creationId xmlns:p14="http://schemas.microsoft.com/office/powerpoint/2010/main" val="1581192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8FF9F"/>
          </a:solidFill>
        </p:spPr>
        <p:txBody>
          <a:bodyPr>
            <a:normAutofit fontScale="90000"/>
          </a:bodyPr>
          <a:lstStyle/>
          <a:p>
            <a:r>
              <a:rPr lang="tr-TR" b="1" dirty="0" smtClean="0"/>
              <a:t>8.1.2</a:t>
            </a:r>
            <a:r>
              <a:rPr lang="tr-TR" b="1" dirty="0"/>
              <a:t>.</a:t>
            </a:r>
            <a:r>
              <a:rPr lang="tr-TR" b="1" dirty="0" smtClean="0"/>
              <a:t> </a:t>
            </a:r>
            <a:r>
              <a:rPr lang="tr-TR" b="1" dirty="0"/>
              <a:t>Üretim Lojistiği</a:t>
            </a:r>
            <a:br>
              <a:rPr lang="tr-TR" b="1" dirty="0"/>
            </a:br>
            <a:endParaRPr lang="tr-TR" dirty="0"/>
          </a:p>
        </p:txBody>
      </p:sp>
      <p:sp>
        <p:nvSpPr>
          <p:cNvPr id="3" name="İçerik Yer Tutucusu 2"/>
          <p:cNvSpPr>
            <a:spLocks noGrp="1"/>
          </p:cNvSpPr>
          <p:nvPr>
            <p:ph idx="1"/>
          </p:nvPr>
        </p:nvSpPr>
        <p:spPr>
          <a:xfrm>
            <a:off x="179512" y="1700808"/>
            <a:ext cx="8784976" cy="5030019"/>
          </a:xfrm>
        </p:spPr>
        <p:txBody>
          <a:bodyPr>
            <a:normAutofit/>
          </a:bodyPr>
          <a:lstStyle/>
          <a:p>
            <a:r>
              <a:rPr lang="tr-TR" dirty="0" smtClean="0">
                <a:solidFill>
                  <a:srgbClr val="7030A0"/>
                </a:solidFill>
              </a:rPr>
              <a:t>Üreticilerden;</a:t>
            </a:r>
          </a:p>
          <a:p>
            <a:r>
              <a:rPr lang="tr-TR" b="1" dirty="0" smtClean="0">
                <a:solidFill>
                  <a:schemeClr val="tx2">
                    <a:lumMod val="60000"/>
                    <a:lumOff val="40000"/>
                  </a:schemeClr>
                </a:solidFill>
              </a:rPr>
              <a:t>ürünlerin </a:t>
            </a:r>
            <a:r>
              <a:rPr lang="tr-TR" b="1" dirty="0" smtClean="0">
                <a:solidFill>
                  <a:srgbClr val="FF0000"/>
                </a:solidFill>
              </a:rPr>
              <a:t>toplanması</a:t>
            </a:r>
            <a:r>
              <a:rPr lang="tr-TR" b="1" dirty="0" smtClean="0">
                <a:solidFill>
                  <a:schemeClr val="tx2">
                    <a:lumMod val="60000"/>
                    <a:lumOff val="40000"/>
                  </a:schemeClr>
                </a:solidFill>
              </a:rPr>
              <a:t>, </a:t>
            </a:r>
          </a:p>
          <a:p>
            <a:r>
              <a:rPr lang="tr-TR" b="1" dirty="0" smtClean="0">
                <a:solidFill>
                  <a:srgbClr val="FF0000"/>
                </a:solidFill>
              </a:rPr>
              <a:t>stoklanması</a:t>
            </a:r>
            <a:r>
              <a:rPr lang="tr-TR" b="1" dirty="0" smtClean="0">
                <a:solidFill>
                  <a:schemeClr val="tx2">
                    <a:lumMod val="60000"/>
                    <a:lumOff val="40000"/>
                  </a:schemeClr>
                </a:solidFill>
              </a:rPr>
              <a:t> </a:t>
            </a:r>
            <a:r>
              <a:rPr lang="tr-TR" b="1" dirty="0">
                <a:solidFill>
                  <a:schemeClr val="tx2">
                    <a:lumMod val="60000"/>
                    <a:lumOff val="40000"/>
                  </a:schemeClr>
                </a:solidFill>
              </a:rPr>
              <a:t>ve </a:t>
            </a:r>
            <a:endParaRPr lang="tr-TR" b="1" dirty="0" smtClean="0">
              <a:solidFill>
                <a:schemeClr val="tx2">
                  <a:lumMod val="60000"/>
                  <a:lumOff val="40000"/>
                </a:schemeClr>
              </a:solidFill>
            </a:endParaRPr>
          </a:p>
          <a:p>
            <a:r>
              <a:rPr lang="tr-TR" b="1" dirty="0" smtClean="0">
                <a:solidFill>
                  <a:schemeClr val="tx2">
                    <a:lumMod val="60000"/>
                    <a:lumOff val="40000"/>
                  </a:schemeClr>
                </a:solidFill>
              </a:rPr>
              <a:t>müşterilere </a:t>
            </a:r>
            <a:r>
              <a:rPr lang="tr-TR" b="1" dirty="0" smtClean="0">
                <a:solidFill>
                  <a:srgbClr val="FF0000"/>
                </a:solidFill>
              </a:rPr>
              <a:t>dağıtılmasını</a:t>
            </a:r>
          </a:p>
          <a:p>
            <a:r>
              <a:rPr lang="tr-TR" b="1" dirty="0" smtClean="0">
                <a:solidFill>
                  <a:schemeClr val="tx2">
                    <a:lumMod val="60000"/>
                    <a:lumOff val="40000"/>
                  </a:schemeClr>
                </a:solidFill>
              </a:rPr>
              <a:t> </a:t>
            </a:r>
            <a:r>
              <a:rPr lang="tr-TR" b="1" dirty="0">
                <a:solidFill>
                  <a:schemeClr val="tx2">
                    <a:lumMod val="60000"/>
                    <a:lumOff val="40000"/>
                  </a:schemeClr>
                </a:solidFill>
              </a:rPr>
              <a:t>sağlayan sistemin işlemesine yönelik faaliyetler </a:t>
            </a:r>
            <a:r>
              <a:rPr lang="tr-TR" dirty="0" smtClean="0">
                <a:solidFill>
                  <a:srgbClr val="7030A0"/>
                </a:solidFill>
              </a:rPr>
              <a:t>bütünüdür</a:t>
            </a:r>
            <a:r>
              <a:rPr lang="tr-TR" dirty="0" smtClean="0"/>
              <a:t>.</a:t>
            </a:r>
          </a:p>
          <a:p>
            <a:r>
              <a:rPr lang="tr-TR" dirty="0" smtClean="0"/>
              <a:t>Fabrika </a:t>
            </a:r>
            <a:r>
              <a:rPr lang="tr-TR" dirty="0"/>
              <a:t>içi taşıma ve elleçleme, nihayetinde </a:t>
            </a:r>
            <a:r>
              <a:rPr lang="tr-TR" dirty="0">
                <a:solidFill>
                  <a:srgbClr val="FF0000"/>
                </a:solidFill>
              </a:rPr>
              <a:t>çıkış ambarından dağıtım kanallarına ve </a:t>
            </a:r>
            <a:r>
              <a:rPr lang="tr-TR" dirty="0" smtClean="0">
                <a:solidFill>
                  <a:srgbClr val="FF0000"/>
                </a:solidFill>
              </a:rPr>
              <a:t>müşterilere kadar </a:t>
            </a:r>
            <a:r>
              <a:rPr lang="tr-TR" dirty="0">
                <a:solidFill>
                  <a:srgbClr val="FF0000"/>
                </a:solidFill>
              </a:rPr>
              <a:t>uzanan zincirin tüm </a:t>
            </a:r>
            <a:r>
              <a:rPr lang="tr-TR" dirty="0" smtClean="0">
                <a:solidFill>
                  <a:srgbClr val="FF0000"/>
                </a:solidFill>
              </a:rPr>
              <a:t>halkalarıdır.</a:t>
            </a:r>
            <a:endParaRPr lang="tr-TR" dirty="0">
              <a:solidFill>
                <a:srgbClr val="FF0000"/>
              </a:solidFill>
            </a:endParaRPr>
          </a:p>
        </p:txBody>
      </p:sp>
      <p:sp>
        <p:nvSpPr>
          <p:cNvPr id="4" name="Veri Yer Tutucusu 3"/>
          <p:cNvSpPr>
            <a:spLocks noGrp="1"/>
          </p:cNvSpPr>
          <p:nvPr>
            <p:ph type="dt" sz="half" idx="10"/>
          </p:nvPr>
        </p:nvSpPr>
        <p:spPr/>
        <p:txBody>
          <a:bodyPr/>
          <a:lstStyle/>
          <a:p>
            <a:fld id="{930ABF26-84A7-460B-AB87-C88D1712A33F}"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12</a:t>
            </a:fld>
            <a:endParaRPr lang="tr-TR"/>
          </a:p>
        </p:txBody>
      </p:sp>
    </p:spTree>
    <p:extLst>
      <p:ext uri="{BB962C8B-B14F-4D97-AF65-F5344CB8AC3E}">
        <p14:creationId xmlns:p14="http://schemas.microsoft.com/office/powerpoint/2010/main" val="2309970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8FF9F"/>
          </a:solidFill>
        </p:spPr>
        <p:txBody>
          <a:bodyPr/>
          <a:lstStyle/>
          <a:p>
            <a:r>
              <a:rPr lang="tr-TR" dirty="0" smtClean="0">
                <a:solidFill>
                  <a:srgbClr val="7030A0"/>
                </a:solidFill>
              </a:rPr>
              <a:t>8.1.3. Dağıtım Lojistiği</a:t>
            </a:r>
            <a:endParaRPr lang="tr-TR" dirty="0">
              <a:solidFill>
                <a:srgbClr val="7030A0"/>
              </a:solidFill>
            </a:endParaRPr>
          </a:p>
        </p:txBody>
      </p:sp>
      <p:sp>
        <p:nvSpPr>
          <p:cNvPr id="3" name="İçerik Yer Tutucusu 2"/>
          <p:cNvSpPr>
            <a:spLocks noGrp="1"/>
          </p:cNvSpPr>
          <p:nvPr>
            <p:ph idx="1"/>
          </p:nvPr>
        </p:nvSpPr>
        <p:spPr>
          <a:xfrm>
            <a:off x="179512" y="1600200"/>
            <a:ext cx="8964488" cy="5257800"/>
          </a:xfrm>
        </p:spPr>
        <p:txBody>
          <a:bodyPr>
            <a:normAutofit/>
          </a:bodyPr>
          <a:lstStyle/>
          <a:p>
            <a:r>
              <a:rPr lang="tr-TR" dirty="0" smtClean="0"/>
              <a:t>Bu süreçte üretim işlemi tamamlanmış olup, </a:t>
            </a:r>
            <a:r>
              <a:rPr lang="tr-TR" b="1" dirty="0" smtClean="0">
                <a:solidFill>
                  <a:srgbClr val="FF0000"/>
                </a:solidFill>
              </a:rPr>
              <a:t>üretilen malların pazara ve müşterilere ulaştırılması sağlanmaktadır. </a:t>
            </a:r>
          </a:p>
          <a:p>
            <a:r>
              <a:rPr lang="tr-TR" dirty="0" smtClean="0"/>
              <a:t>Buradaki </a:t>
            </a:r>
            <a:r>
              <a:rPr lang="tr-TR" dirty="0"/>
              <a:t>faaliyetlerin önemli </a:t>
            </a:r>
            <a:r>
              <a:rPr lang="tr-TR" dirty="0" smtClean="0"/>
              <a:t>bir kısmını, </a:t>
            </a:r>
            <a:r>
              <a:rPr lang="tr-TR" dirty="0" smtClean="0">
                <a:solidFill>
                  <a:srgbClr val="0070C0"/>
                </a:solidFill>
              </a:rPr>
              <a:t>fiziksel</a:t>
            </a:r>
            <a:r>
              <a:rPr lang="tr-TR" b="1" dirty="0" smtClean="0">
                <a:solidFill>
                  <a:srgbClr val="0070C0"/>
                </a:solidFill>
              </a:rPr>
              <a:t> </a:t>
            </a:r>
            <a:r>
              <a:rPr lang="tr-TR" dirty="0" smtClean="0">
                <a:solidFill>
                  <a:srgbClr val="0070C0"/>
                </a:solidFill>
              </a:rPr>
              <a:t>dağıtım </a:t>
            </a:r>
            <a:r>
              <a:rPr lang="tr-TR" dirty="0">
                <a:solidFill>
                  <a:srgbClr val="0070C0"/>
                </a:solidFill>
              </a:rPr>
              <a:t>hizmetleri </a:t>
            </a:r>
            <a:r>
              <a:rPr lang="tr-TR" dirty="0" smtClean="0">
                <a:solidFill>
                  <a:srgbClr val="0070C0"/>
                </a:solidFill>
              </a:rPr>
              <a:t>oluşturmaktadır</a:t>
            </a:r>
            <a:r>
              <a:rPr lang="tr-TR" dirty="0">
                <a:solidFill>
                  <a:srgbClr val="0070C0"/>
                </a:solidFill>
              </a:rPr>
              <a:t>.</a:t>
            </a:r>
            <a:r>
              <a:rPr lang="tr-TR" dirty="0"/>
              <a:t> </a:t>
            </a:r>
            <a:endParaRPr lang="tr-TR" dirty="0" smtClean="0"/>
          </a:p>
          <a:p>
            <a:r>
              <a:rPr lang="tr-TR" b="1" u="sng" dirty="0" smtClean="0"/>
              <a:t>Bunların </a:t>
            </a:r>
            <a:r>
              <a:rPr lang="tr-TR" b="1" u="sng" dirty="0"/>
              <a:t>içerisinde en temel olanları ise</a:t>
            </a:r>
            <a:r>
              <a:rPr lang="tr-TR" dirty="0"/>
              <a:t>; </a:t>
            </a:r>
            <a:endParaRPr lang="tr-TR" dirty="0" smtClean="0"/>
          </a:p>
          <a:p>
            <a:r>
              <a:rPr lang="tr-TR" dirty="0" smtClean="0"/>
              <a:t>ambalajlama</a:t>
            </a:r>
            <a:r>
              <a:rPr lang="tr-TR" dirty="0"/>
              <a:t>, </a:t>
            </a:r>
            <a:endParaRPr lang="tr-TR" dirty="0" smtClean="0"/>
          </a:p>
          <a:p>
            <a:r>
              <a:rPr lang="tr-TR" dirty="0" smtClean="0"/>
              <a:t>depolama</a:t>
            </a:r>
            <a:r>
              <a:rPr lang="tr-TR" dirty="0"/>
              <a:t>, </a:t>
            </a:r>
            <a:endParaRPr lang="tr-TR" dirty="0" smtClean="0"/>
          </a:p>
          <a:p>
            <a:r>
              <a:rPr lang="tr-TR" dirty="0" smtClean="0"/>
              <a:t>nakliye </a:t>
            </a:r>
            <a:r>
              <a:rPr lang="tr-TR" dirty="0"/>
              <a:t>vb.dir.</a:t>
            </a:r>
          </a:p>
          <a:p>
            <a:endParaRPr lang="tr-TR" dirty="0"/>
          </a:p>
        </p:txBody>
      </p:sp>
      <p:sp>
        <p:nvSpPr>
          <p:cNvPr id="4" name="Veri Yer Tutucusu 3"/>
          <p:cNvSpPr>
            <a:spLocks noGrp="1"/>
          </p:cNvSpPr>
          <p:nvPr>
            <p:ph type="dt" sz="half" idx="10"/>
          </p:nvPr>
        </p:nvSpPr>
        <p:spPr/>
        <p:txBody>
          <a:bodyPr/>
          <a:lstStyle/>
          <a:p>
            <a:fld id="{9F27811D-BC0B-45DC-B59B-55BC450A7A14}"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13</a:t>
            </a:fld>
            <a:endParaRPr lang="tr-TR"/>
          </a:p>
        </p:txBody>
      </p:sp>
    </p:spTree>
    <p:extLst>
      <p:ext uri="{BB962C8B-B14F-4D97-AF65-F5344CB8AC3E}">
        <p14:creationId xmlns:p14="http://schemas.microsoft.com/office/powerpoint/2010/main" val="1122666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570186"/>
          </a:xfrm>
          <a:solidFill>
            <a:srgbClr val="FF0000"/>
          </a:solidFill>
        </p:spPr>
        <p:txBody>
          <a:bodyPr>
            <a:normAutofit/>
          </a:bodyPr>
          <a:lstStyle/>
          <a:p>
            <a:r>
              <a:rPr lang="tr-TR" b="1" dirty="0" smtClean="0">
                <a:solidFill>
                  <a:srgbClr val="FFFF00"/>
                </a:solidFill>
              </a:rPr>
              <a:t>8.2. lojistik hizmet sunumunu destekleyici unsurlar</a:t>
            </a:r>
            <a:endParaRPr lang="tr-TR" b="1" dirty="0">
              <a:solidFill>
                <a:srgbClr val="FFFF00"/>
              </a:solidFill>
            </a:endParaRPr>
          </a:p>
        </p:txBody>
      </p:sp>
      <p:sp>
        <p:nvSpPr>
          <p:cNvPr id="3" name="İçerik Yer Tutucusu 2"/>
          <p:cNvSpPr>
            <a:spLocks noGrp="1"/>
          </p:cNvSpPr>
          <p:nvPr>
            <p:ph idx="1"/>
          </p:nvPr>
        </p:nvSpPr>
        <p:spPr>
          <a:xfrm>
            <a:off x="251520" y="1988840"/>
            <a:ext cx="8784976" cy="4608512"/>
          </a:xfrm>
        </p:spPr>
        <p:txBody>
          <a:bodyPr>
            <a:normAutofit/>
          </a:bodyPr>
          <a:lstStyle/>
          <a:p>
            <a:endParaRPr lang="tr-TR" dirty="0" smtClean="0">
              <a:solidFill>
                <a:schemeClr val="tx2">
                  <a:lumMod val="60000"/>
                  <a:lumOff val="40000"/>
                </a:schemeClr>
              </a:solidFill>
            </a:endParaRPr>
          </a:p>
          <a:p>
            <a:r>
              <a:rPr lang="tr-TR" b="1" dirty="0" smtClean="0">
                <a:solidFill>
                  <a:srgbClr val="FF0000"/>
                </a:solidFill>
              </a:rPr>
              <a:t>Lojistik </a:t>
            </a:r>
            <a:r>
              <a:rPr lang="tr-TR" b="1" dirty="0">
                <a:solidFill>
                  <a:srgbClr val="FF0000"/>
                </a:solidFill>
              </a:rPr>
              <a:t>faaliyetlerin </a:t>
            </a:r>
            <a:r>
              <a:rPr lang="tr-TR" b="1" dirty="0" smtClean="0">
                <a:solidFill>
                  <a:srgbClr val="FF0000"/>
                </a:solidFill>
              </a:rPr>
              <a:t>;</a:t>
            </a:r>
          </a:p>
          <a:p>
            <a:r>
              <a:rPr lang="tr-TR" dirty="0" smtClean="0">
                <a:solidFill>
                  <a:schemeClr val="tx2">
                    <a:lumMod val="60000"/>
                    <a:lumOff val="40000"/>
                  </a:schemeClr>
                </a:solidFill>
              </a:rPr>
              <a:t>lojistik </a:t>
            </a:r>
            <a:r>
              <a:rPr lang="tr-TR" dirty="0">
                <a:solidFill>
                  <a:schemeClr val="tx2">
                    <a:lumMod val="60000"/>
                    <a:lumOff val="40000"/>
                  </a:schemeClr>
                </a:solidFill>
              </a:rPr>
              <a:t>hizmet sağlayıcılar tarafından yürütülmesinde, </a:t>
            </a:r>
            <a:endParaRPr lang="tr-TR" dirty="0" smtClean="0">
              <a:solidFill>
                <a:schemeClr val="tx2">
                  <a:lumMod val="60000"/>
                  <a:lumOff val="40000"/>
                </a:schemeClr>
              </a:solidFill>
            </a:endParaRPr>
          </a:p>
          <a:p>
            <a:r>
              <a:rPr lang="tr-TR" dirty="0" smtClean="0">
                <a:solidFill>
                  <a:schemeClr val="accent6">
                    <a:lumMod val="75000"/>
                  </a:schemeClr>
                </a:solidFill>
              </a:rPr>
              <a:t>üretkenlik </a:t>
            </a:r>
            <a:r>
              <a:rPr lang="tr-TR" dirty="0">
                <a:solidFill>
                  <a:schemeClr val="accent6">
                    <a:lumMod val="75000"/>
                  </a:schemeClr>
                </a:solidFill>
              </a:rPr>
              <a:t>ve verimlilikte pek çok bileşenin bir arada olması</a:t>
            </a:r>
            <a:r>
              <a:rPr lang="tr-TR" dirty="0">
                <a:solidFill>
                  <a:schemeClr val="tx2">
                    <a:lumMod val="60000"/>
                    <a:lumOff val="40000"/>
                  </a:schemeClr>
                </a:solidFill>
              </a:rPr>
              <a:t> ve uyumu önemli bir faktördür</a:t>
            </a:r>
            <a:r>
              <a:rPr lang="tr-TR" dirty="0"/>
              <a:t>. </a:t>
            </a:r>
          </a:p>
        </p:txBody>
      </p:sp>
      <p:sp>
        <p:nvSpPr>
          <p:cNvPr id="4" name="Veri Yer Tutucusu 3"/>
          <p:cNvSpPr>
            <a:spLocks noGrp="1"/>
          </p:cNvSpPr>
          <p:nvPr>
            <p:ph type="dt" sz="half" idx="10"/>
          </p:nvPr>
        </p:nvSpPr>
        <p:spPr/>
        <p:txBody>
          <a:bodyPr/>
          <a:lstStyle/>
          <a:p>
            <a:fld id="{C179287C-47D1-41D8-9637-490FD07ACBF2}"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14</a:t>
            </a:fld>
            <a:endParaRPr lang="tr-TR"/>
          </a:p>
        </p:txBody>
      </p:sp>
    </p:spTree>
    <p:extLst>
      <p:ext uri="{BB962C8B-B14F-4D97-AF65-F5344CB8AC3E}">
        <p14:creationId xmlns:p14="http://schemas.microsoft.com/office/powerpoint/2010/main" val="3774652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404664"/>
            <a:ext cx="8784976" cy="6192688"/>
          </a:xfrm>
        </p:spPr>
        <p:txBody>
          <a:bodyPr>
            <a:normAutofit/>
          </a:bodyPr>
          <a:lstStyle/>
          <a:p>
            <a:r>
              <a:rPr lang="tr-TR" b="1" dirty="0" smtClean="0"/>
              <a:t>Bu </a:t>
            </a:r>
            <a:r>
              <a:rPr lang="tr-TR" b="1" dirty="0"/>
              <a:t>bileşenlerden </a:t>
            </a:r>
            <a:r>
              <a:rPr lang="tr-TR" b="1" dirty="0">
                <a:solidFill>
                  <a:srgbClr val="FFC000"/>
                </a:solidFill>
              </a:rPr>
              <a:t>bir kısmı </a:t>
            </a:r>
            <a:r>
              <a:rPr lang="tr-TR" b="1" dirty="0" smtClean="0"/>
              <a:t>;</a:t>
            </a:r>
          </a:p>
          <a:p>
            <a:r>
              <a:rPr lang="tr-TR" b="1" dirty="0" smtClean="0">
                <a:solidFill>
                  <a:schemeClr val="accent6">
                    <a:lumMod val="75000"/>
                  </a:schemeClr>
                </a:solidFill>
              </a:rPr>
              <a:t>mikro </a:t>
            </a:r>
            <a:r>
              <a:rPr lang="tr-TR" b="1" dirty="0">
                <a:solidFill>
                  <a:schemeClr val="accent6">
                    <a:lumMod val="75000"/>
                  </a:schemeClr>
                </a:solidFill>
              </a:rPr>
              <a:t>boyutta</a:t>
            </a:r>
            <a:r>
              <a:rPr lang="tr-TR" dirty="0"/>
              <a:t>, </a:t>
            </a:r>
            <a:endParaRPr lang="tr-TR" dirty="0" smtClean="0"/>
          </a:p>
          <a:p>
            <a:r>
              <a:rPr lang="tr-TR" dirty="0" smtClean="0"/>
              <a:t>özellikle </a:t>
            </a:r>
            <a:r>
              <a:rPr lang="tr-TR" dirty="0"/>
              <a:t>işletmelerin </a:t>
            </a:r>
            <a:r>
              <a:rPr lang="tr-TR" u="sng" dirty="0">
                <a:solidFill>
                  <a:srgbClr val="00B050"/>
                </a:solidFill>
              </a:rPr>
              <a:t>kendi bünyelerinde </a:t>
            </a:r>
            <a:r>
              <a:rPr lang="tr-TR" u="sng" dirty="0" smtClean="0">
                <a:solidFill>
                  <a:srgbClr val="00B050"/>
                </a:solidFill>
              </a:rPr>
              <a:t>var olan </a:t>
            </a:r>
            <a:r>
              <a:rPr lang="tr-TR" u="sng" dirty="0">
                <a:solidFill>
                  <a:srgbClr val="00B050"/>
                </a:solidFill>
              </a:rPr>
              <a:t>yeterlilikleri </a:t>
            </a:r>
            <a:r>
              <a:rPr lang="tr-TR" u="sng" dirty="0" smtClean="0">
                <a:solidFill>
                  <a:srgbClr val="00B050"/>
                </a:solidFill>
              </a:rPr>
              <a:t>olup (</a:t>
            </a:r>
            <a:r>
              <a:rPr lang="tr-TR" sz="1800" u="sng" dirty="0" smtClean="0">
                <a:solidFill>
                  <a:srgbClr val="00B050"/>
                </a:solidFill>
              </a:rPr>
              <a:t>kendi yetenek ve potansiyeli</a:t>
            </a:r>
            <a:r>
              <a:rPr lang="tr-TR" u="sng" dirty="0" smtClean="0">
                <a:solidFill>
                  <a:srgbClr val="00B050"/>
                </a:solidFill>
              </a:rPr>
              <a:t>)</a:t>
            </a:r>
            <a:r>
              <a:rPr lang="tr-TR" dirty="0" smtClean="0">
                <a:solidFill>
                  <a:srgbClr val="00B050"/>
                </a:solidFill>
              </a:rPr>
              <a:t>,</a:t>
            </a:r>
            <a:r>
              <a:rPr lang="tr-TR" dirty="0" smtClean="0"/>
              <a:t> </a:t>
            </a:r>
            <a:r>
              <a:rPr lang="tr-TR" dirty="0"/>
              <a:t>lojistik süreçlerin </a:t>
            </a:r>
            <a:r>
              <a:rPr lang="tr-TR" i="1" u="sng" dirty="0">
                <a:solidFill>
                  <a:srgbClr val="FF0000"/>
                </a:solidFill>
              </a:rPr>
              <a:t>verimliliği </a:t>
            </a:r>
            <a:r>
              <a:rPr lang="tr-TR" i="1" u="sng" dirty="0" smtClean="0">
                <a:solidFill>
                  <a:srgbClr val="FF0000"/>
                </a:solidFill>
              </a:rPr>
              <a:t>üze</a:t>
            </a:r>
            <a:r>
              <a:rPr lang="tr-TR" i="1" u="sng" dirty="0">
                <a:solidFill>
                  <a:srgbClr val="FF0000"/>
                </a:solidFill>
              </a:rPr>
              <a:t>rinde etkili </a:t>
            </a:r>
            <a:r>
              <a:rPr lang="tr-TR" dirty="0"/>
              <a:t>iken, </a:t>
            </a:r>
            <a:endParaRPr lang="tr-TR" dirty="0" smtClean="0"/>
          </a:p>
          <a:p>
            <a:endParaRPr lang="tr-TR" dirty="0" smtClean="0"/>
          </a:p>
          <a:p>
            <a:r>
              <a:rPr lang="tr-TR" dirty="0" smtClean="0"/>
              <a:t>diğer </a:t>
            </a:r>
            <a:r>
              <a:rPr lang="tr-TR" b="1" dirty="0">
                <a:solidFill>
                  <a:srgbClr val="FFC000"/>
                </a:solidFill>
              </a:rPr>
              <a:t>bir kısmı </a:t>
            </a:r>
            <a:r>
              <a:rPr lang="tr-TR" dirty="0"/>
              <a:t>ise </a:t>
            </a:r>
            <a:endParaRPr lang="tr-TR" dirty="0" smtClean="0"/>
          </a:p>
          <a:p>
            <a:r>
              <a:rPr lang="tr-TR" b="1" dirty="0" smtClean="0">
                <a:solidFill>
                  <a:schemeClr val="accent6">
                    <a:lumMod val="75000"/>
                  </a:schemeClr>
                </a:solidFill>
              </a:rPr>
              <a:t>makro boyutta;</a:t>
            </a:r>
          </a:p>
          <a:p>
            <a:r>
              <a:rPr lang="tr-TR" b="1" dirty="0" smtClean="0">
                <a:solidFill>
                  <a:schemeClr val="accent6">
                    <a:lumMod val="75000"/>
                  </a:schemeClr>
                </a:solidFill>
              </a:rPr>
              <a:t> </a:t>
            </a:r>
            <a:r>
              <a:rPr lang="tr-TR" dirty="0"/>
              <a:t>ve </a:t>
            </a:r>
            <a:r>
              <a:rPr lang="tr-TR" u="sng" dirty="0">
                <a:solidFill>
                  <a:srgbClr val="00B050"/>
                </a:solidFill>
              </a:rPr>
              <a:t>işletme dışı unsurların yeterlilikleri</a:t>
            </a:r>
            <a:r>
              <a:rPr lang="tr-TR" dirty="0"/>
              <a:t> ile lojistik </a:t>
            </a:r>
            <a:r>
              <a:rPr lang="tr-TR" i="1" u="sng" dirty="0">
                <a:solidFill>
                  <a:srgbClr val="FF0000"/>
                </a:solidFill>
              </a:rPr>
              <a:t>süreçlerin tamamlanmasında </a:t>
            </a:r>
            <a:r>
              <a:rPr lang="tr-TR" dirty="0"/>
              <a:t>etkili olmaktadır. </a:t>
            </a:r>
          </a:p>
        </p:txBody>
      </p:sp>
      <p:sp>
        <p:nvSpPr>
          <p:cNvPr id="2" name="Veri Yer Tutucusu 1"/>
          <p:cNvSpPr>
            <a:spLocks noGrp="1"/>
          </p:cNvSpPr>
          <p:nvPr>
            <p:ph type="dt" sz="half" idx="10"/>
          </p:nvPr>
        </p:nvSpPr>
        <p:spPr/>
        <p:txBody>
          <a:bodyPr/>
          <a:lstStyle/>
          <a:p>
            <a:fld id="{6D739377-9B22-4F71-847E-91355187B9A2}"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15</a:t>
            </a:fld>
            <a:endParaRPr lang="tr-TR"/>
          </a:p>
        </p:txBody>
      </p:sp>
    </p:spTree>
    <p:extLst>
      <p:ext uri="{BB962C8B-B14F-4D97-AF65-F5344CB8AC3E}">
        <p14:creationId xmlns:p14="http://schemas.microsoft.com/office/powerpoint/2010/main" val="285626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accent1"/>
          </a:solidFill>
        </p:spPr>
        <p:txBody>
          <a:bodyPr>
            <a:normAutofit fontScale="90000"/>
          </a:bodyPr>
          <a:lstStyle/>
          <a:p>
            <a:pPr lvl="0"/>
            <a:r>
              <a:rPr lang="tr-TR" b="1" dirty="0" smtClean="0"/>
              <a:t>8.2.1.Alt </a:t>
            </a:r>
            <a:r>
              <a:rPr lang="tr-TR" b="1" dirty="0"/>
              <a:t>Yapı Yeterliliği</a:t>
            </a:r>
            <a:br>
              <a:rPr lang="tr-TR" b="1" dirty="0"/>
            </a:br>
            <a:endParaRPr lang="tr-TR" dirty="0"/>
          </a:p>
        </p:txBody>
      </p:sp>
      <p:sp>
        <p:nvSpPr>
          <p:cNvPr id="3" name="İçerik Yer Tutucusu 2"/>
          <p:cNvSpPr>
            <a:spLocks noGrp="1"/>
          </p:cNvSpPr>
          <p:nvPr>
            <p:ph idx="1"/>
          </p:nvPr>
        </p:nvSpPr>
        <p:spPr>
          <a:xfrm>
            <a:off x="179512" y="1600200"/>
            <a:ext cx="8507288" cy="4925144"/>
          </a:xfrm>
          <a:solidFill>
            <a:srgbClr val="F8FF9F"/>
          </a:solidFill>
        </p:spPr>
        <p:txBody>
          <a:bodyPr/>
          <a:lstStyle/>
          <a:p>
            <a:r>
              <a:rPr lang="tr-TR" dirty="0"/>
              <a:t>Lojistik sistemin doğru işlemesinde ve gelişiminde </a:t>
            </a:r>
            <a:r>
              <a:rPr lang="tr-TR" b="1" dirty="0"/>
              <a:t>alt yapı giderek daha fazla önem kazanmaktadır.</a:t>
            </a:r>
            <a:r>
              <a:rPr lang="tr-TR" dirty="0"/>
              <a:t> </a:t>
            </a:r>
            <a:endParaRPr lang="tr-TR" dirty="0" smtClean="0"/>
          </a:p>
          <a:p>
            <a:r>
              <a:rPr lang="tr-TR" dirty="0" smtClean="0"/>
              <a:t>Bu </a:t>
            </a:r>
            <a:r>
              <a:rPr lang="tr-TR" dirty="0"/>
              <a:t>konuda sorunların büyük bir bölümü alt yapı yeterliliklerine bağlı olarak ortaya çıkmaktadır. </a:t>
            </a:r>
          </a:p>
        </p:txBody>
      </p:sp>
      <p:sp>
        <p:nvSpPr>
          <p:cNvPr id="4" name="Veri Yer Tutucusu 3"/>
          <p:cNvSpPr>
            <a:spLocks noGrp="1"/>
          </p:cNvSpPr>
          <p:nvPr>
            <p:ph type="dt" sz="half" idx="10"/>
          </p:nvPr>
        </p:nvSpPr>
        <p:spPr/>
        <p:txBody>
          <a:bodyPr/>
          <a:lstStyle/>
          <a:p>
            <a:fld id="{EFA5240B-5771-4B16-BDCF-67A4356FB59F}"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16</a:t>
            </a:fld>
            <a:endParaRPr lang="tr-TR"/>
          </a:p>
        </p:txBody>
      </p:sp>
    </p:spTree>
    <p:extLst>
      <p:ext uri="{BB962C8B-B14F-4D97-AF65-F5344CB8AC3E}">
        <p14:creationId xmlns:p14="http://schemas.microsoft.com/office/powerpoint/2010/main" val="2190529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404664"/>
            <a:ext cx="8712968" cy="6192688"/>
          </a:xfrm>
          <a:solidFill>
            <a:srgbClr val="F8FF9F"/>
          </a:solidFill>
        </p:spPr>
        <p:txBody>
          <a:bodyPr>
            <a:normAutofit/>
          </a:bodyPr>
          <a:lstStyle/>
          <a:p>
            <a:r>
              <a:rPr lang="tr-TR" b="1" i="1" dirty="0"/>
              <a:t>Kurumsal alt yapı</a:t>
            </a:r>
            <a:r>
              <a:rPr lang="tr-TR" i="1" dirty="0" smtClean="0"/>
              <a:t>;</a:t>
            </a:r>
          </a:p>
          <a:p>
            <a:r>
              <a:rPr lang="tr-TR" dirty="0" smtClean="0"/>
              <a:t> </a:t>
            </a:r>
            <a:r>
              <a:rPr lang="tr-TR" dirty="0"/>
              <a:t>küreselleşme olgusu ile </a:t>
            </a:r>
            <a:r>
              <a:rPr lang="tr-TR" dirty="0" smtClean="0"/>
              <a:t>birlikte;</a:t>
            </a:r>
          </a:p>
          <a:p>
            <a:r>
              <a:rPr lang="tr-TR" dirty="0" smtClean="0"/>
              <a:t> </a:t>
            </a:r>
            <a:r>
              <a:rPr lang="tr-TR" dirty="0">
                <a:solidFill>
                  <a:schemeClr val="accent6">
                    <a:lumMod val="75000"/>
                  </a:schemeClr>
                </a:solidFill>
              </a:rPr>
              <a:t>uluslararası </a:t>
            </a:r>
            <a:r>
              <a:rPr lang="tr-TR" dirty="0" smtClean="0">
                <a:solidFill>
                  <a:schemeClr val="accent6">
                    <a:lumMod val="75000"/>
                  </a:schemeClr>
                </a:solidFill>
              </a:rPr>
              <a:t>ticaretin </a:t>
            </a:r>
            <a:r>
              <a:rPr lang="tr-TR" dirty="0">
                <a:solidFill>
                  <a:schemeClr val="accent6">
                    <a:lumMod val="75000"/>
                  </a:schemeClr>
                </a:solidFill>
              </a:rPr>
              <a:t>artması</a:t>
            </a:r>
            <a:r>
              <a:rPr lang="tr-TR" dirty="0"/>
              <a:t>, </a:t>
            </a:r>
            <a:endParaRPr lang="tr-TR" dirty="0" smtClean="0"/>
          </a:p>
          <a:p>
            <a:r>
              <a:rPr lang="tr-TR" dirty="0" smtClean="0">
                <a:solidFill>
                  <a:schemeClr val="tx2">
                    <a:lumMod val="60000"/>
                    <a:lumOff val="40000"/>
                  </a:schemeClr>
                </a:solidFill>
              </a:rPr>
              <a:t>ekonomik </a:t>
            </a:r>
            <a:r>
              <a:rPr lang="tr-TR" dirty="0">
                <a:solidFill>
                  <a:schemeClr val="tx2">
                    <a:lumMod val="60000"/>
                    <a:lumOff val="40000"/>
                  </a:schemeClr>
                </a:solidFill>
              </a:rPr>
              <a:t>sınırların giderek </a:t>
            </a:r>
            <a:r>
              <a:rPr lang="tr-TR" dirty="0" smtClean="0">
                <a:solidFill>
                  <a:schemeClr val="tx2">
                    <a:lumMod val="60000"/>
                    <a:lumOff val="40000"/>
                  </a:schemeClr>
                </a:solidFill>
              </a:rPr>
              <a:t>ortadan kalkması,</a:t>
            </a:r>
          </a:p>
          <a:p>
            <a:r>
              <a:rPr lang="tr-TR" dirty="0" smtClean="0">
                <a:solidFill>
                  <a:schemeClr val="tx2">
                    <a:lumMod val="60000"/>
                    <a:lumOff val="40000"/>
                  </a:schemeClr>
                </a:solidFill>
              </a:rPr>
              <a:t> ve üye </a:t>
            </a:r>
            <a:r>
              <a:rPr lang="tr-TR" dirty="0">
                <a:solidFill>
                  <a:schemeClr val="tx2">
                    <a:lumMod val="60000"/>
                    <a:lumOff val="40000"/>
                  </a:schemeClr>
                </a:solidFill>
              </a:rPr>
              <a:t>olunan uluslararası </a:t>
            </a:r>
            <a:r>
              <a:rPr lang="tr-TR" dirty="0" smtClean="0">
                <a:solidFill>
                  <a:schemeClr val="tx2">
                    <a:lumMod val="60000"/>
                    <a:lumOff val="40000"/>
                  </a:schemeClr>
                </a:solidFill>
              </a:rPr>
              <a:t>örgütler,</a:t>
            </a:r>
          </a:p>
          <a:p>
            <a:r>
              <a:rPr lang="tr-TR" dirty="0" smtClean="0">
                <a:solidFill>
                  <a:schemeClr val="tx2">
                    <a:lumMod val="60000"/>
                    <a:lumOff val="40000"/>
                  </a:schemeClr>
                </a:solidFill>
              </a:rPr>
              <a:t> </a:t>
            </a:r>
            <a:r>
              <a:rPr lang="tr-TR" dirty="0">
                <a:solidFill>
                  <a:srgbClr val="FF0000"/>
                </a:solidFill>
              </a:rPr>
              <a:t>lojistikte </a:t>
            </a:r>
            <a:r>
              <a:rPr lang="tr-TR" dirty="0" smtClean="0">
                <a:solidFill>
                  <a:srgbClr val="FF0000"/>
                </a:solidFill>
              </a:rPr>
              <a:t>kurumsal </a:t>
            </a:r>
            <a:r>
              <a:rPr lang="tr-TR" dirty="0">
                <a:solidFill>
                  <a:srgbClr val="FF0000"/>
                </a:solidFill>
              </a:rPr>
              <a:t>alt yapının temel unsurlarıdır.</a:t>
            </a:r>
          </a:p>
          <a:p>
            <a:endParaRPr lang="tr-TR" dirty="0"/>
          </a:p>
        </p:txBody>
      </p:sp>
      <p:sp>
        <p:nvSpPr>
          <p:cNvPr id="2" name="Veri Yer Tutucusu 1"/>
          <p:cNvSpPr>
            <a:spLocks noGrp="1"/>
          </p:cNvSpPr>
          <p:nvPr>
            <p:ph type="dt" sz="half" idx="10"/>
          </p:nvPr>
        </p:nvSpPr>
        <p:spPr/>
        <p:txBody>
          <a:bodyPr/>
          <a:lstStyle/>
          <a:p>
            <a:fld id="{08056E77-5A0B-47E8-8561-E208AEF33092}"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17</a:t>
            </a:fld>
            <a:endParaRPr lang="tr-TR"/>
          </a:p>
        </p:txBody>
      </p:sp>
    </p:spTree>
    <p:extLst>
      <p:ext uri="{BB962C8B-B14F-4D97-AF65-F5344CB8AC3E}">
        <p14:creationId xmlns:p14="http://schemas.microsoft.com/office/powerpoint/2010/main" val="6077003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476672"/>
            <a:ext cx="8712968" cy="6048672"/>
          </a:xfrm>
          <a:solidFill>
            <a:srgbClr val="F8FF9F"/>
          </a:solidFill>
        </p:spPr>
        <p:txBody>
          <a:bodyPr/>
          <a:lstStyle/>
          <a:p>
            <a:r>
              <a:rPr lang="tr-TR" b="1" i="1" dirty="0"/>
              <a:t>Mali alt yapı</a:t>
            </a:r>
            <a:r>
              <a:rPr lang="tr-TR" i="1" dirty="0" smtClean="0"/>
              <a:t>;</a:t>
            </a:r>
          </a:p>
          <a:p>
            <a:r>
              <a:rPr lang="tr-TR" dirty="0" smtClean="0"/>
              <a:t> </a:t>
            </a:r>
            <a:r>
              <a:rPr lang="tr-TR" dirty="0"/>
              <a:t>lojistik hizmetlerin etkin olarak sunulmasında </a:t>
            </a:r>
            <a:r>
              <a:rPr lang="tr-TR" dirty="0" smtClean="0"/>
              <a:t>ve uluslararası </a:t>
            </a:r>
            <a:r>
              <a:rPr lang="tr-TR" dirty="0"/>
              <a:t>rekabette dikkate alınması gereken bir unsurdur. </a:t>
            </a:r>
            <a:endParaRPr lang="tr-TR" dirty="0" smtClean="0"/>
          </a:p>
          <a:p>
            <a:r>
              <a:rPr lang="tr-TR" b="1" dirty="0" smtClean="0">
                <a:solidFill>
                  <a:srgbClr val="00B050"/>
                </a:solidFill>
              </a:rPr>
              <a:t>Öncelikle</a:t>
            </a:r>
            <a:r>
              <a:rPr lang="tr-TR" b="1" dirty="0" smtClean="0">
                <a:solidFill>
                  <a:srgbClr val="FF0000"/>
                </a:solidFill>
              </a:rPr>
              <a:t> </a:t>
            </a:r>
            <a:r>
              <a:rPr lang="tr-TR" b="1" dirty="0">
                <a:solidFill>
                  <a:srgbClr val="FF0000"/>
                </a:solidFill>
              </a:rPr>
              <a:t>limanların, de­miryollarının ve karayollarının alt yapılarının </a:t>
            </a:r>
            <a:r>
              <a:rPr lang="tr-TR" b="1" dirty="0" smtClean="0">
                <a:solidFill>
                  <a:srgbClr val="FF0000"/>
                </a:solidFill>
              </a:rPr>
              <a:t>gelişmişliğiyle </a:t>
            </a:r>
            <a:r>
              <a:rPr lang="tr-TR" b="1" dirty="0">
                <a:solidFill>
                  <a:srgbClr val="FF0000"/>
                </a:solidFill>
              </a:rPr>
              <a:t>lojistik hizmetler etkinleşebilmektedir. </a:t>
            </a:r>
            <a:endParaRPr lang="tr-TR" b="1" dirty="0" smtClean="0">
              <a:solidFill>
                <a:srgbClr val="FF0000"/>
              </a:solidFill>
            </a:endParaRPr>
          </a:p>
          <a:p>
            <a:r>
              <a:rPr lang="tr-TR" dirty="0" smtClean="0"/>
              <a:t>Bir </a:t>
            </a:r>
            <a:r>
              <a:rPr lang="tr-TR" dirty="0"/>
              <a:t>çok gelişmekte olan </a:t>
            </a:r>
            <a:r>
              <a:rPr lang="tr-TR" dirty="0" smtClean="0"/>
              <a:t>ülkede </a:t>
            </a:r>
            <a:r>
              <a:rPr lang="tr-TR" dirty="0"/>
              <a:t>bu konudaki </a:t>
            </a:r>
            <a:r>
              <a:rPr lang="tr-TR" dirty="0" smtClean="0"/>
              <a:t>eksiklik mali kaynakların </a:t>
            </a:r>
            <a:r>
              <a:rPr lang="tr-TR" dirty="0"/>
              <a:t>yetersizliğine bağlanabilir.</a:t>
            </a:r>
          </a:p>
        </p:txBody>
      </p:sp>
      <p:sp>
        <p:nvSpPr>
          <p:cNvPr id="2" name="Veri Yer Tutucusu 1"/>
          <p:cNvSpPr>
            <a:spLocks noGrp="1"/>
          </p:cNvSpPr>
          <p:nvPr>
            <p:ph type="dt" sz="half" idx="10"/>
          </p:nvPr>
        </p:nvSpPr>
        <p:spPr/>
        <p:txBody>
          <a:bodyPr/>
          <a:lstStyle/>
          <a:p>
            <a:fld id="{76A17D2E-E117-437D-80BC-A814FE095B6E}"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18</a:t>
            </a:fld>
            <a:endParaRPr lang="tr-TR"/>
          </a:p>
        </p:txBody>
      </p:sp>
    </p:spTree>
    <p:extLst>
      <p:ext uri="{BB962C8B-B14F-4D97-AF65-F5344CB8AC3E}">
        <p14:creationId xmlns:p14="http://schemas.microsoft.com/office/powerpoint/2010/main" val="28225225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404664"/>
            <a:ext cx="9144000" cy="6453336"/>
          </a:xfrm>
          <a:solidFill>
            <a:srgbClr val="F8FF9F"/>
          </a:solidFill>
        </p:spPr>
        <p:txBody>
          <a:bodyPr>
            <a:normAutofit/>
          </a:bodyPr>
          <a:lstStyle/>
          <a:p>
            <a:endParaRPr lang="tr-TR" b="1" i="1" dirty="0" smtClean="0"/>
          </a:p>
          <a:p>
            <a:r>
              <a:rPr lang="tr-TR" b="1" i="1" dirty="0" smtClean="0"/>
              <a:t>Çevresel </a:t>
            </a:r>
            <a:r>
              <a:rPr lang="tr-TR" b="1" i="1" dirty="0"/>
              <a:t>alt</a:t>
            </a:r>
            <a:r>
              <a:rPr lang="tr-TR" b="1" dirty="0"/>
              <a:t> yapı</a:t>
            </a:r>
            <a:r>
              <a:rPr lang="tr-TR" b="1" dirty="0" smtClean="0"/>
              <a:t>;</a:t>
            </a:r>
          </a:p>
          <a:p>
            <a:r>
              <a:rPr lang="tr-TR" b="1" dirty="0" smtClean="0"/>
              <a:t> </a:t>
            </a:r>
            <a:r>
              <a:rPr lang="tr-TR" dirty="0" smtClean="0"/>
              <a:t>Son </a:t>
            </a:r>
            <a:r>
              <a:rPr lang="tr-TR" dirty="0"/>
              <a:t>dönemde öncelikle </a:t>
            </a:r>
            <a:r>
              <a:rPr lang="tr-TR" dirty="0">
                <a:solidFill>
                  <a:srgbClr val="FF0000"/>
                </a:solidFill>
              </a:rPr>
              <a:t>gelişmiş ülkelerde çevreye duyarlılık </a:t>
            </a:r>
            <a:r>
              <a:rPr lang="tr-TR" dirty="0"/>
              <a:t>daha fazla ön planda yer almaktadır. </a:t>
            </a:r>
            <a:endParaRPr lang="tr-TR" dirty="0" smtClean="0"/>
          </a:p>
          <a:p>
            <a:r>
              <a:rPr lang="tr-TR" dirty="0" smtClean="0"/>
              <a:t>Taşımacılık ve </a:t>
            </a:r>
            <a:r>
              <a:rPr lang="tr-TR" dirty="0"/>
              <a:t>lojistik sektöründe kullanı­lan </a:t>
            </a:r>
            <a:r>
              <a:rPr lang="tr-TR" dirty="0" smtClean="0"/>
              <a:t>araç-</a:t>
            </a:r>
            <a:r>
              <a:rPr lang="tr-TR" dirty="0" err="1" smtClean="0"/>
              <a:t>gereçIerin</a:t>
            </a:r>
            <a:r>
              <a:rPr lang="tr-TR" dirty="0" smtClean="0"/>
              <a:t> üretimi </a:t>
            </a:r>
            <a:r>
              <a:rPr lang="tr-TR" dirty="0"/>
              <a:t>ve kullanımında </a:t>
            </a:r>
            <a:r>
              <a:rPr lang="tr-TR" dirty="0">
                <a:solidFill>
                  <a:srgbClr val="00B050"/>
                </a:solidFill>
              </a:rPr>
              <a:t>“çevre dostu” </a:t>
            </a:r>
            <a:r>
              <a:rPr lang="tr-TR" dirty="0"/>
              <a:t>olmaları yönündeki </a:t>
            </a:r>
            <a:r>
              <a:rPr lang="tr-TR" b="1" u="sng" dirty="0">
                <a:solidFill>
                  <a:srgbClr val="00B050"/>
                </a:solidFill>
              </a:rPr>
              <a:t>yasal gerekliliklere </a:t>
            </a:r>
            <a:r>
              <a:rPr lang="tr-TR" dirty="0"/>
              <a:t>azami uyum sağlama yönünde de </a:t>
            </a:r>
            <a:r>
              <a:rPr lang="tr-TR" dirty="0">
                <a:solidFill>
                  <a:srgbClr val="FF0000"/>
                </a:solidFill>
              </a:rPr>
              <a:t>denetimlere</a:t>
            </a:r>
            <a:r>
              <a:rPr lang="tr-TR" dirty="0"/>
              <a:t> büyük önem verilmekte ve ciddi </a:t>
            </a:r>
            <a:r>
              <a:rPr lang="tr-TR" dirty="0" smtClean="0"/>
              <a:t>yaptırımlar uygulanmaktadır </a:t>
            </a:r>
            <a:endParaRPr lang="tr-TR" dirty="0"/>
          </a:p>
        </p:txBody>
      </p:sp>
      <p:sp>
        <p:nvSpPr>
          <p:cNvPr id="2" name="Veri Yer Tutucusu 1"/>
          <p:cNvSpPr>
            <a:spLocks noGrp="1"/>
          </p:cNvSpPr>
          <p:nvPr>
            <p:ph type="dt" sz="half" idx="10"/>
          </p:nvPr>
        </p:nvSpPr>
        <p:spPr/>
        <p:txBody>
          <a:bodyPr/>
          <a:lstStyle/>
          <a:p>
            <a:fld id="{41B2F470-133D-4419-968B-41038C7AC6C7}"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19</a:t>
            </a:fld>
            <a:endParaRPr lang="tr-TR"/>
          </a:p>
        </p:txBody>
      </p:sp>
    </p:spTree>
    <p:extLst>
      <p:ext uri="{BB962C8B-B14F-4D97-AF65-F5344CB8AC3E}">
        <p14:creationId xmlns:p14="http://schemas.microsoft.com/office/powerpoint/2010/main" val="3105849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a:bodyPr>
          <a:lstStyle/>
          <a:p>
            <a:r>
              <a:rPr lang="tr-TR" sz="4800" dirty="0" smtClean="0">
                <a:solidFill>
                  <a:srgbClr val="FF0000"/>
                </a:solidFill>
              </a:rPr>
              <a:t>ÖĞR. GÖR. ORHAN ŞENSES</a:t>
            </a:r>
          </a:p>
          <a:p>
            <a:r>
              <a:rPr lang="tr-TR" sz="4800" smtClean="0">
                <a:solidFill>
                  <a:srgbClr val="FF0000"/>
                </a:solidFill>
              </a:rPr>
              <a:t>osenses@trabzon.edu.tr</a:t>
            </a:r>
            <a:endParaRPr lang="tr-TR" sz="4800" dirty="0">
              <a:solidFill>
                <a:srgbClr val="FF0000"/>
              </a:solidFill>
            </a:endParaRPr>
          </a:p>
        </p:txBody>
      </p:sp>
      <p:sp>
        <p:nvSpPr>
          <p:cNvPr id="4" name="Veri Yer Tutucusu 3"/>
          <p:cNvSpPr>
            <a:spLocks noGrp="1"/>
          </p:cNvSpPr>
          <p:nvPr>
            <p:ph type="dt" sz="half" idx="10"/>
          </p:nvPr>
        </p:nvSpPr>
        <p:spPr/>
        <p:txBody>
          <a:bodyPr/>
          <a:lstStyle/>
          <a:p>
            <a:fld id="{5ABFB6B4-7C29-40F7-9F49-4079EB21B517}"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523FEBB-4577-44E9-B2CF-F440606F5670}"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31293916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332656"/>
            <a:ext cx="8640960" cy="5793507"/>
          </a:xfrm>
          <a:solidFill>
            <a:schemeClr val="bg1"/>
          </a:solidFill>
        </p:spPr>
        <p:txBody>
          <a:bodyPr>
            <a:normAutofit/>
          </a:bodyPr>
          <a:lstStyle/>
          <a:p>
            <a:r>
              <a:rPr lang="tr-TR" b="1" i="1" dirty="0"/>
              <a:t>Donanım alt yapısı</a:t>
            </a:r>
            <a:r>
              <a:rPr lang="tr-TR" i="1" dirty="0"/>
              <a:t>;</a:t>
            </a:r>
            <a:r>
              <a:rPr lang="tr-TR" dirty="0"/>
              <a:t> </a:t>
            </a:r>
            <a:endParaRPr lang="tr-TR" dirty="0" smtClean="0"/>
          </a:p>
          <a:p>
            <a:r>
              <a:rPr lang="tr-TR" dirty="0" smtClean="0"/>
              <a:t>Donanım </a:t>
            </a:r>
            <a:r>
              <a:rPr lang="tr-TR" dirty="0"/>
              <a:t>alt yapısı, lojistik sektörünün somut, elle tutulur unsurlarını ifade etmekte ve </a:t>
            </a:r>
            <a:r>
              <a:rPr lang="tr-TR" dirty="0">
                <a:solidFill>
                  <a:srgbClr val="FF0000"/>
                </a:solidFill>
              </a:rPr>
              <a:t>tüm ürün ve hizmet </a:t>
            </a:r>
            <a:r>
              <a:rPr lang="tr-TR" dirty="0" smtClean="0">
                <a:solidFill>
                  <a:srgbClr val="FF0000"/>
                </a:solidFill>
              </a:rPr>
              <a:t>akışlarının </a:t>
            </a:r>
            <a:r>
              <a:rPr lang="tr-TR" dirty="0">
                <a:solidFill>
                  <a:srgbClr val="FF0000"/>
                </a:solidFill>
              </a:rPr>
              <a:t>gerçekleşmesine yardımcı </a:t>
            </a:r>
            <a:r>
              <a:rPr lang="tr-TR" dirty="0" smtClean="0">
                <a:solidFill>
                  <a:srgbClr val="FF0000"/>
                </a:solidFill>
              </a:rPr>
              <a:t>olmaktadır</a:t>
            </a:r>
            <a:r>
              <a:rPr lang="tr-TR" dirty="0"/>
              <a:t>. </a:t>
            </a:r>
            <a:endParaRPr lang="tr-TR" dirty="0" smtClean="0"/>
          </a:p>
          <a:p>
            <a:r>
              <a:rPr lang="tr-TR" u="sng" dirty="0" smtClean="0"/>
              <a:t>Büyük </a:t>
            </a:r>
            <a:r>
              <a:rPr lang="tr-TR" u="sng" dirty="0"/>
              <a:t>ölçekte yatırım </a:t>
            </a:r>
            <a:r>
              <a:rPr lang="tr-TR" u="sng" dirty="0" smtClean="0"/>
              <a:t>gerektiren </a:t>
            </a:r>
            <a:r>
              <a:rPr lang="tr-TR" dirty="0" smtClean="0">
                <a:solidFill>
                  <a:srgbClr val="00B050"/>
                </a:solidFill>
              </a:rPr>
              <a:t>;</a:t>
            </a:r>
          </a:p>
          <a:p>
            <a:r>
              <a:rPr lang="tr-TR" dirty="0" smtClean="0"/>
              <a:t>karayolu</a:t>
            </a:r>
            <a:r>
              <a:rPr lang="tr-TR" dirty="0" smtClean="0">
                <a:solidFill>
                  <a:srgbClr val="00B050"/>
                </a:solidFill>
              </a:rPr>
              <a:t>, liman </a:t>
            </a:r>
            <a:r>
              <a:rPr lang="tr-TR" dirty="0">
                <a:solidFill>
                  <a:srgbClr val="00B050"/>
                </a:solidFill>
              </a:rPr>
              <a:t>tersane, </a:t>
            </a:r>
            <a:r>
              <a:rPr lang="tr-TR" dirty="0"/>
              <a:t>havalimanı</a:t>
            </a:r>
            <a:r>
              <a:rPr lang="tr-TR" dirty="0">
                <a:solidFill>
                  <a:srgbClr val="00B050"/>
                </a:solidFill>
              </a:rPr>
              <a:t>, raylı sistemler alt </a:t>
            </a:r>
            <a:r>
              <a:rPr lang="tr-TR" dirty="0" smtClean="0">
                <a:solidFill>
                  <a:srgbClr val="00B050"/>
                </a:solidFill>
              </a:rPr>
              <a:t>yapıları, </a:t>
            </a:r>
            <a:r>
              <a:rPr lang="tr-TR" dirty="0"/>
              <a:t>her türlü </a:t>
            </a:r>
            <a:r>
              <a:rPr lang="tr-TR" dirty="0" smtClean="0"/>
              <a:t>Taşıma</a:t>
            </a:r>
            <a:r>
              <a:rPr lang="tr-TR" dirty="0" smtClean="0">
                <a:solidFill>
                  <a:srgbClr val="00B050"/>
                </a:solidFill>
              </a:rPr>
              <a:t>, depolama</a:t>
            </a:r>
            <a:r>
              <a:rPr lang="tr-TR" dirty="0">
                <a:solidFill>
                  <a:srgbClr val="00B050"/>
                </a:solidFill>
              </a:rPr>
              <a:t>, </a:t>
            </a:r>
            <a:r>
              <a:rPr lang="tr-TR" dirty="0" smtClean="0"/>
              <a:t>aktarma,</a:t>
            </a:r>
            <a:r>
              <a:rPr lang="tr-TR" dirty="0" smtClean="0">
                <a:solidFill>
                  <a:srgbClr val="00B050"/>
                </a:solidFill>
              </a:rPr>
              <a:t> </a:t>
            </a:r>
            <a:r>
              <a:rPr lang="tr-TR" dirty="0">
                <a:solidFill>
                  <a:srgbClr val="00B050"/>
                </a:solidFill>
              </a:rPr>
              <a:t>elleçleme </a:t>
            </a:r>
            <a:r>
              <a:rPr lang="tr-TR" dirty="0" smtClean="0">
                <a:solidFill>
                  <a:srgbClr val="00B050"/>
                </a:solidFill>
              </a:rPr>
              <a:t> araç</a:t>
            </a:r>
            <a:r>
              <a:rPr lang="tr-TR" dirty="0">
                <a:solidFill>
                  <a:srgbClr val="00B050"/>
                </a:solidFill>
              </a:rPr>
              <a:t>, ge­reçleri, palet </a:t>
            </a:r>
            <a:r>
              <a:rPr lang="tr-TR" dirty="0" smtClean="0">
                <a:solidFill>
                  <a:srgbClr val="00B050"/>
                </a:solidFill>
              </a:rPr>
              <a:t>sistemleri , konteynerler </a:t>
            </a:r>
            <a:r>
              <a:rPr lang="tr-TR" dirty="0"/>
              <a:t>bu kapsamda düşünülecek unsurlardır </a:t>
            </a:r>
          </a:p>
        </p:txBody>
      </p:sp>
      <p:sp>
        <p:nvSpPr>
          <p:cNvPr id="2" name="Veri Yer Tutucusu 1"/>
          <p:cNvSpPr>
            <a:spLocks noGrp="1"/>
          </p:cNvSpPr>
          <p:nvPr>
            <p:ph type="dt" sz="half" idx="10"/>
          </p:nvPr>
        </p:nvSpPr>
        <p:spPr/>
        <p:txBody>
          <a:bodyPr/>
          <a:lstStyle/>
          <a:p>
            <a:fld id="{2BA3B684-F05A-4578-9A5E-060A950BAD4B}"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20</a:t>
            </a:fld>
            <a:endParaRPr lang="tr-TR"/>
          </a:p>
        </p:txBody>
      </p:sp>
    </p:spTree>
    <p:extLst>
      <p:ext uri="{BB962C8B-B14F-4D97-AF65-F5344CB8AC3E}">
        <p14:creationId xmlns:p14="http://schemas.microsoft.com/office/powerpoint/2010/main" val="23500751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404664"/>
            <a:ext cx="9144000" cy="6453336"/>
          </a:xfrm>
          <a:solidFill>
            <a:srgbClr val="F8FF9F"/>
          </a:solidFill>
        </p:spPr>
        <p:txBody>
          <a:bodyPr/>
          <a:lstStyle/>
          <a:p>
            <a:r>
              <a:rPr lang="tr-TR" b="1" i="1" dirty="0"/>
              <a:t>Yazılım alt yapısı</a:t>
            </a:r>
            <a:r>
              <a:rPr lang="tr-TR" i="1" dirty="0"/>
              <a:t>;</a:t>
            </a:r>
            <a:r>
              <a:rPr lang="tr-TR" dirty="0"/>
              <a:t> </a:t>
            </a:r>
            <a:endParaRPr lang="tr-TR" dirty="0" smtClean="0"/>
          </a:p>
          <a:p>
            <a:r>
              <a:rPr lang="tr-TR" dirty="0" smtClean="0"/>
              <a:t>Lojistik </a:t>
            </a:r>
            <a:r>
              <a:rPr lang="tr-TR" dirty="0"/>
              <a:t>sektöründe yazılım alt yapısı, </a:t>
            </a:r>
            <a:r>
              <a:rPr lang="tr-TR" dirty="0">
                <a:solidFill>
                  <a:srgbClr val="FF0000"/>
                </a:solidFill>
              </a:rPr>
              <a:t>bilgisayar ve ile­tişim teknolojilerinin sahipliğidir. </a:t>
            </a:r>
            <a:endParaRPr lang="tr-TR" dirty="0" smtClean="0">
              <a:solidFill>
                <a:srgbClr val="FF0000"/>
              </a:solidFill>
            </a:endParaRPr>
          </a:p>
          <a:p>
            <a:r>
              <a:rPr lang="tr-TR" dirty="0" smtClean="0"/>
              <a:t>Bilgi </a:t>
            </a:r>
            <a:r>
              <a:rPr lang="tr-TR" dirty="0"/>
              <a:t>ve iletişim teknolojileri dış ticaret ve </a:t>
            </a:r>
            <a:r>
              <a:rPr lang="tr-TR" dirty="0" smtClean="0"/>
              <a:t>taşımacılığın </a:t>
            </a:r>
            <a:r>
              <a:rPr lang="tr-TR" dirty="0"/>
              <a:t>yönetiminde radikal değişikliklere temel oluşturmaktadır. </a:t>
            </a:r>
            <a:endParaRPr lang="tr-TR" dirty="0" smtClean="0"/>
          </a:p>
          <a:p>
            <a:r>
              <a:rPr lang="tr-TR" dirty="0" smtClean="0">
                <a:solidFill>
                  <a:srgbClr val="FF0000"/>
                </a:solidFill>
              </a:rPr>
              <a:t>Ayrıca </a:t>
            </a:r>
            <a:r>
              <a:rPr lang="tr-TR" dirty="0" smtClean="0">
                <a:solidFill>
                  <a:srgbClr val="00B0F0"/>
                </a:solidFill>
              </a:rPr>
              <a:t>giderek artan rekabet </a:t>
            </a:r>
            <a:r>
              <a:rPr lang="tr-TR" dirty="0" smtClean="0">
                <a:solidFill>
                  <a:srgbClr val="FF0000"/>
                </a:solidFill>
              </a:rPr>
              <a:t>bilgi teknolojilerine ilişkin </a:t>
            </a:r>
            <a:r>
              <a:rPr lang="tr-TR" dirty="0">
                <a:solidFill>
                  <a:srgbClr val="FF0000"/>
                </a:solidFill>
              </a:rPr>
              <a:t>yatırımlara hız kazandırmıştır</a:t>
            </a:r>
          </a:p>
          <a:p>
            <a:endParaRPr lang="tr-TR" dirty="0"/>
          </a:p>
        </p:txBody>
      </p:sp>
      <p:sp>
        <p:nvSpPr>
          <p:cNvPr id="2" name="Veri Yer Tutucusu 1"/>
          <p:cNvSpPr>
            <a:spLocks noGrp="1"/>
          </p:cNvSpPr>
          <p:nvPr>
            <p:ph type="dt" sz="half" idx="10"/>
          </p:nvPr>
        </p:nvSpPr>
        <p:spPr/>
        <p:txBody>
          <a:bodyPr/>
          <a:lstStyle/>
          <a:p>
            <a:fld id="{37467FF2-0224-44E1-AD2E-8A77B081698A}"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21</a:t>
            </a:fld>
            <a:endParaRPr lang="tr-TR"/>
          </a:p>
        </p:txBody>
      </p:sp>
    </p:spTree>
    <p:extLst>
      <p:ext uri="{BB962C8B-B14F-4D97-AF65-F5344CB8AC3E}">
        <p14:creationId xmlns:p14="http://schemas.microsoft.com/office/powerpoint/2010/main" val="41059056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a:solidFill>
            <a:schemeClr val="accent1">
              <a:lumMod val="20000"/>
              <a:lumOff val="80000"/>
            </a:schemeClr>
          </a:solidFill>
        </p:spPr>
        <p:txBody>
          <a:bodyPr>
            <a:normAutofit fontScale="90000"/>
          </a:bodyPr>
          <a:lstStyle/>
          <a:p>
            <a:r>
              <a:rPr lang="tr-TR" b="1" dirty="0" smtClean="0"/>
              <a:t/>
            </a:r>
            <a:br>
              <a:rPr lang="tr-TR" b="1" dirty="0" smtClean="0"/>
            </a:br>
            <a:r>
              <a:rPr lang="tr-TR" b="1" dirty="0" smtClean="0"/>
              <a:t>8.2.2</a:t>
            </a:r>
            <a:r>
              <a:rPr lang="tr-TR" b="1" dirty="0"/>
              <a:t>. Değişen Talep Yapısı</a:t>
            </a:r>
            <a:br>
              <a:rPr lang="tr-TR" b="1" dirty="0"/>
            </a:br>
            <a:endParaRPr lang="tr-TR" dirty="0"/>
          </a:p>
        </p:txBody>
      </p:sp>
      <p:sp>
        <p:nvSpPr>
          <p:cNvPr id="3" name="İçerik Yer Tutucusu 2"/>
          <p:cNvSpPr>
            <a:spLocks noGrp="1"/>
          </p:cNvSpPr>
          <p:nvPr>
            <p:ph idx="1"/>
          </p:nvPr>
        </p:nvSpPr>
        <p:spPr>
          <a:xfrm>
            <a:off x="0" y="1196752"/>
            <a:ext cx="9036496" cy="5616624"/>
          </a:xfrm>
          <a:solidFill>
            <a:schemeClr val="bg1"/>
          </a:solidFill>
        </p:spPr>
        <p:txBody>
          <a:bodyPr>
            <a:normAutofit/>
          </a:bodyPr>
          <a:lstStyle/>
          <a:p>
            <a:r>
              <a:rPr lang="tr-TR" dirty="0" smtClean="0"/>
              <a:t>Bu </a:t>
            </a:r>
            <a:r>
              <a:rPr lang="tr-TR" dirty="0"/>
              <a:t>noktada lojistik hizmet sağlayıcı işletmelerin, </a:t>
            </a:r>
            <a:r>
              <a:rPr lang="tr-TR" dirty="0">
                <a:solidFill>
                  <a:srgbClr val="7030A0"/>
                </a:solidFill>
              </a:rPr>
              <a:t>hizmet sunumunda </a:t>
            </a:r>
            <a:r>
              <a:rPr lang="tr-TR" dirty="0" smtClean="0">
                <a:solidFill>
                  <a:srgbClr val="7030A0"/>
                </a:solidFill>
              </a:rPr>
              <a:t>;</a:t>
            </a:r>
          </a:p>
          <a:p>
            <a:r>
              <a:rPr lang="tr-TR" b="1" dirty="0" smtClean="0">
                <a:solidFill>
                  <a:srgbClr val="FF0000"/>
                </a:solidFill>
              </a:rPr>
              <a:t>belki </a:t>
            </a:r>
            <a:r>
              <a:rPr lang="tr-TR" b="1" dirty="0">
                <a:solidFill>
                  <a:srgbClr val="FF0000"/>
                </a:solidFill>
              </a:rPr>
              <a:t>de en fazla önem verdikleri konu</a:t>
            </a:r>
            <a:r>
              <a:rPr lang="tr-TR" dirty="0" smtClean="0"/>
              <a:t>;</a:t>
            </a:r>
          </a:p>
          <a:p>
            <a:r>
              <a:rPr lang="tr-TR" dirty="0" smtClean="0"/>
              <a:t> </a:t>
            </a:r>
            <a:r>
              <a:rPr lang="tr-TR" b="1" dirty="0">
                <a:solidFill>
                  <a:srgbClr val="00B050"/>
                </a:solidFill>
              </a:rPr>
              <a:t>talebin farklılaşan </a:t>
            </a:r>
            <a:r>
              <a:rPr lang="tr-TR" b="1" dirty="0" smtClean="0">
                <a:solidFill>
                  <a:srgbClr val="00B050"/>
                </a:solidFill>
              </a:rPr>
              <a:t>yapısına uyum </a:t>
            </a:r>
            <a:r>
              <a:rPr lang="tr-TR" b="1" dirty="0">
                <a:solidFill>
                  <a:srgbClr val="00B050"/>
                </a:solidFill>
              </a:rPr>
              <a:t>sağlama yönünde yapılacak iş ve </a:t>
            </a:r>
            <a:r>
              <a:rPr lang="tr-TR" b="1" dirty="0" smtClean="0">
                <a:solidFill>
                  <a:srgbClr val="00B050"/>
                </a:solidFill>
              </a:rPr>
              <a:t>hizmet </a:t>
            </a:r>
            <a:r>
              <a:rPr lang="tr-TR" b="1" dirty="0">
                <a:solidFill>
                  <a:srgbClr val="00B050"/>
                </a:solidFill>
              </a:rPr>
              <a:t>türü değişiklikleridir</a:t>
            </a:r>
            <a:r>
              <a:rPr lang="tr-TR" dirty="0">
                <a:solidFill>
                  <a:srgbClr val="7030A0"/>
                </a:solidFill>
              </a:rPr>
              <a:t>. </a:t>
            </a:r>
            <a:endParaRPr lang="tr-TR" dirty="0" smtClean="0">
              <a:solidFill>
                <a:srgbClr val="7030A0"/>
              </a:solidFill>
            </a:endParaRPr>
          </a:p>
          <a:p>
            <a:r>
              <a:rPr lang="tr-TR" dirty="0" err="1" smtClean="0"/>
              <a:t>Loj</a:t>
            </a:r>
            <a:r>
              <a:rPr lang="tr-TR" dirty="0" smtClean="0"/>
              <a:t>. Hizmetlerin çeşitlenmesi, talep beklentilerinin ötesinde hizmet sunulması, </a:t>
            </a:r>
            <a:r>
              <a:rPr lang="tr-TR" b="1" dirty="0" smtClean="0"/>
              <a:t>müşterilere özel muameleler ve çözümler geliştirme </a:t>
            </a:r>
            <a:r>
              <a:rPr lang="tr-TR" dirty="0" smtClean="0"/>
              <a:t>yönünde yeni girişimlere de zemin hazırlamıştır.</a:t>
            </a:r>
            <a:endParaRPr lang="tr-TR" dirty="0"/>
          </a:p>
        </p:txBody>
      </p:sp>
      <p:sp>
        <p:nvSpPr>
          <p:cNvPr id="4" name="Veri Yer Tutucusu 3"/>
          <p:cNvSpPr>
            <a:spLocks noGrp="1"/>
          </p:cNvSpPr>
          <p:nvPr>
            <p:ph type="dt" sz="half" idx="10"/>
          </p:nvPr>
        </p:nvSpPr>
        <p:spPr/>
        <p:txBody>
          <a:bodyPr/>
          <a:lstStyle/>
          <a:p>
            <a:fld id="{D922B1E2-EEB5-400C-852E-C337FC494CDC}"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22</a:t>
            </a:fld>
            <a:endParaRPr lang="tr-TR"/>
          </a:p>
        </p:txBody>
      </p:sp>
    </p:spTree>
    <p:extLst>
      <p:ext uri="{BB962C8B-B14F-4D97-AF65-F5344CB8AC3E}">
        <p14:creationId xmlns:p14="http://schemas.microsoft.com/office/powerpoint/2010/main" val="14841792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bg1">
              <a:lumMod val="75000"/>
            </a:schemeClr>
          </a:solidFill>
        </p:spPr>
        <p:txBody>
          <a:bodyPr>
            <a:normAutofit fontScale="90000"/>
          </a:bodyPr>
          <a:lstStyle/>
          <a:p>
            <a:r>
              <a:rPr lang="tr-TR" dirty="0" smtClean="0"/>
              <a:t>8.2.3</a:t>
            </a:r>
            <a:r>
              <a:rPr lang="tr-TR" dirty="0"/>
              <a:t>. İnsan Kaynaklarının Görünümü</a:t>
            </a:r>
          </a:p>
        </p:txBody>
      </p:sp>
      <p:sp>
        <p:nvSpPr>
          <p:cNvPr id="3" name="İçerik Yer Tutucusu 2"/>
          <p:cNvSpPr>
            <a:spLocks noGrp="1"/>
          </p:cNvSpPr>
          <p:nvPr>
            <p:ph idx="1"/>
          </p:nvPr>
        </p:nvSpPr>
        <p:spPr>
          <a:xfrm>
            <a:off x="457200" y="1600200"/>
            <a:ext cx="8435280" cy="5257800"/>
          </a:xfrm>
        </p:spPr>
        <p:txBody>
          <a:bodyPr>
            <a:normAutofit/>
          </a:bodyPr>
          <a:lstStyle/>
          <a:p>
            <a:r>
              <a:rPr lang="tr-TR" dirty="0"/>
              <a:t>Her biri ayrı bir uzmanlık konusu olan </a:t>
            </a:r>
            <a:r>
              <a:rPr lang="tr-TR" dirty="0">
                <a:solidFill>
                  <a:srgbClr val="00B050"/>
                </a:solidFill>
              </a:rPr>
              <a:t>depolama, dağıtım, operas­yon, satış, </a:t>
            </a:r>
            <a:r>
              <a:rPr lang="tr-TR" dirty="0" smtClean="0">
                <a:solidFill>
                  <a:srgbClr val="00B050"/>
                </a:solidFill>
              </a:rPr>
              <a:t>pazarlama sigortalama </a:t>
            </a:r>
            <a:r>
              <a:rPr lang="tr-TR" dirty="0">
                <a:solidFill>
                  <a:srgbClr val="00B050"/>
                </a:solidFill>
              </a:rPr>
              <a:t>ve </a:t>
            </a:r>
            <a:r>
              <a:rPr lang="tr-TR" dirty="0" smtClean="0">
                <a:solidFill>
                  <a:srgbClr val="00B050"/>
                </a:solidFill>
              </a:rPr>
              <a:t>gümrükleme;</a:t>
            </a:r>
          </a:p>
          <a:p>
            <a:r>
              <a:rPr lang="tr-TR" dirty="0" smtClean="0">
                <a:solidFill>
                  <a:srgbClr val="7030A0"/>
                </a:solidFill>
              </a:rPr>
              <a:t> </a:t>
            </a:r>
            <a:r>
              <a:rPr lang="tr-TR" dirty="0">
                <a:solidFill>
                  <a:srgbClr val="7030A0"/>
                </a:solidFill>
              </a:rPr>
              <a:t>gibi faaliyetlerin yürütülmesi </a:t>
            </a:r>
            <a:r>
              <a:rPr lang="tr-TR" dirty="0" smtClean="0">
                <a:solidFill>
                  <a:srgbClr val="7030A0"/>
                </a:solidFill>
              </a:rPr>
              <a:t>ve yönetilmesi ,</a:t>
            </a:r>
            <a:r>
              <a:rPr lang="tr-TR" dirty="0" smtClean="0">
                <a:solidFill>
                  <a:srgbClr val="FFC000"/>
                </a:solidFill>
              </a:rPr>
              <a:t>doğru ürünün ,doğru miktarda, doğru yerde ,doğru zamanda ve doğru </a:t>
            </a:r>
            <a:r>
              <a:rPr lang="tr-TR" dirty="0">
                <a:solidFill>
                  <a:srgbClr val="FFC000"/>
                </a:solidFill>
              </a:rPr>
              <a:t>şekilde </a:t>
            </a:r>
            <a:r>
              <a:rPr lang="tr-TR" dirty="0">
                <a:solidFill>
                  <a:srgbClr val="7030A0"/>
                </a:solidFill>
              </a:rPr>
              <a:t>müşteriye akışının sağlanması </a:t>
            </a:r>
            <a:r>
              <a:rPr lang="tr-TR" u="sng" dirty="0">
                <a:solidFill>
                  <a:srgbClr val="FF0000"/>
                </a:solidFill>
              </a:rPr>
              <a:t>çok güçlü bir organizasyon ve </a:t>
            </a:r>
            <a:r>
              <a:rPr lang="tr-TR" u="sng" dirty="0" smtClean="0">
                <a:solidFill>
                  <a:srgbClr val="FF0000"/>
                </a:solidFill>
              </a:rPr>
              <a:t>nitelikli işgücü </a:t>
            </a:r>
            <a:r>
              <a:rPr lang="tr-TR" u="sng" dirty="0">
                <a:solidFill>
                  <a:srgbClr val="FF0000"/>
                </a:solidFill>
              </a:rPr>
              <a:t>ile mümkün olabilmektedir </a:t>
            </a:r>
            <a:r>
              <a:rPr lang="tr-TR" u="sng" dirty="0" smtClean="0">
                <a:solidFill>
                  <a:srgbClr val="FF0000"/>
                </a:solidFill>
              </a:rPr>
              <a:t>.</a:t>
            </a:r>
          </a:p>
          <a:p>
            <a:r>
              <a:rPr lang="tr-TR" i="1" dirty="0" smtClean="0"/>
              <a:t> </a:t>
            </a:r>
            <a:endParaRPr lang="tr-TR" dirty="0"/>
          </a:p>
        </p:txBody>
      </p:sp>
      <p:sp>
        <p:nvSpPr>
          <p:cNvPr id="4" name="Veri Yer Tutucusu 3"/>
          <p:cNvSpPr>
            <a:spLocks noGrp="1"/>
          </p:cNvSpPr>
          <p:nvPr>
            <p:ph type="dt" sz="half" idx="10"/>
          </p:nvPr>
        </p:nvSpPr>
        <p:spPr/>
        <p:txBody>
          <a:bodyPr/>
          <a:lstStyle/>
          <a:p>
            <a:fld id="{C97DC28F-CB22-42C4-A43C-3EE1F671218A}"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23</a:t>
            </a:fld>
            <a:endParaRPr lang="tr-TR"/>
          </a:p>
        </p:txBody>
      </p:sp>
    </p:spTree>
    <p:extLst>
      <p:ext uri="{BB962C8B-B14F-4D97-AF65-F5344CB8AC3E}">
        <p14:creationId xmlns:p14="http://schemas.microsoft.com/office/powerpoint/2010/main" val="39661585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579296" cy="6669360"/>
          </a:xfrm>
        </p:spPr>
        <p:txBody>
          <a:bodyPr>
            <a:normAutofit/>
          </a:bodyPr>
          <a:lstStyle/>
          <a:p>
            <a:r>
              <a:rPr lang="tr-TR" i="1" dirty="0" err="1" smtClean="0"/>
              <a:t>Loj</a:t>
            </a:r>
            <a:r>
              <a:rPr lang="tr-TR" i="1" dirty="0" smtClean="0"/>
              <a:t>. Sektöründe </a:t>
            </a:r>
            <a:r>
              <a:rPr lang="tr-TR" i="1" dirty="0" smtClean="0">
                <a:solidFill>
                  <a:srgbClr val="FF0000"/>
                </a:solidFill>
              </a:rPr>
              <a:t>operasyonların yürütülmesinde ve hizmet kalitesinde insan kaynağı önemli olup, nitelikli ve donanımlı işgücüne ihtiyacı da giderek artmaktadır</a:t>
            </a:r>
            <a:r>
              <a:rPr lang="tr-TR" i="1" dirty="0" smtClean="0"/>
              <a:t>. </a:t>
            </a:r>
          </a:p>
          <a:p>
            <a:r>
              <a:rPr lang="tr-TR" i="1" dirty="0" smtClean="0"/>
              <a:t>Geniş alanda ve özellikle dış ülkelerle ticari ilişkileri gelişmiş işletmelere hizmet sunumunda ;</a:t>
            </a:r>
          </a:p>
          <a:p>
            <a:r>
              <a:rPr lang="tr-TR" i="1" dirty="0" smtClean="0">
                <a:solidFill>
                  <a:srgbClr val="0070C0"/>
                </a:solidFill>
              </a:rPr>
              <a:t>Yabancı dil bilen,</a:t>
            </a:r>
          </a:p>
          <a:p>
            <a:r>
              <a:rPr lang="tr-TR" i="1" dirty="0" smtClean="0">
                <a:solidFill>
                  <a:srgbClr val="0070C0"/>
                </a:solidFill>
              </a:rPr>
              <a:t>Mevzuatı takip edebilen ,işin gerektirdiği sertifikalara sahip,</a:t>
            </a:r>
          </a:p>
          <a:p>
            <a:r>
              <a:rPr lang="tr-TR" i="1" dirty="0" err="1" smtClean="0">
                <a:solidFill>
                  <a:srgbClr val="0070C0"/>
                </a:solidFill>
              </a:rPr>
              <a:t>Prezentabl</a:t>
            </a:r>
            <a:r>
              <a:rPr lang="tr-TR" i="1" dirty="0" smtClean="0">
                <a:solidFill>
                  <a:srgbClr val="0070C0"/>
                </a:solidFill>
              </a:rPr>
              <a:t> işgücü istihdamı </a:t>
            </a:r>
          </a:p>
          <a:p>
            <a:r>
              <a:rPr lang="tr-TR" i="1" dirty="0" smtClean="0"/>
              <a:t>adeta zorunludur.</a:t>
            </a:r>
            <a:endParaRPr lang="tr-TR" i="1" dirty="0"/>
          </a:p>
          <a:p>
            <a:endParaRPr lang="tr-TR" i="1" dirty="0" smtClean="0"/>
          </a:p>
          <a:p>
            <a:endParaRPr lang="tr-TR" dirty="0"/>
          </a:p>
        </p:txBody>
      </p:sp>
      <p:sp>
        <p:nvSpPr>
          <p:cNvPr id="2" name="Veri Yer Tutucusu 1"/>
          <p:cNvSpPr>
            <a:spLocks noGrp="1"/>
          </p:cNvSpPr>
          <p:nvPr>
            <p:ph type="dt" sz="half" idx="10"/>
          </p:nvPr>
        </p:nvSpPr>
        <p:spPr/>
        <p:txBody>
          <a:bodyPr/>
          <a:lstStyle/>
          <a:p>
            <a:fld id="{662BDE30-038C-48DF-B280-419D8CE21B64}"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24</a:t>
            </a:fld>
            <a:endParaRPr lang="tr-TR"/>
          </a:p>
        </p:txBody>
      </p:sp>
    </p:spTree>
    <p:extLst>
      <p:ext uri="{BB962C8B-B14F-4D97-AF65-F5344CB8AC3E}">
        <p14:creationId xmlns:p14="http://schemas.microsoft.com/office/powerpoint/2010/main" val="3774107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404664"/>
            <a:ext cx="8928992" cy="5721499"/>
          </a:xfrm>
        </p:spPr>
        <p:txBody>
          <a:bodyPr/>
          <a:lstStyle/>
          <a:p>
            <a:r>
              <a:rPr lang="tr-TR" b="1" i="1" u="sng" dirty="0">
                <a:solidFill>
                  <a:srgbClr val="0070C0"/>
                </a:solidFill>
              </a:rPr>
              <a:t>Nitelikli işgücünün sektöre kazandırdıkları</a:t>
            </a:r>
            <a:r>
              <a:rPr lang="tr-TR" i="1" dirty="0"/>
              <a:t>; </a:t>
            </a:r>
            <a:endParaRPr lang="tr-TR" i="1" dirty="0" smtClean="0"/>
          </a:p>
          <a:p>
            <a:endParaRPr lang="tr-TR" i="1" dirty="0"/>
          </a:p>
          <a:p>
            <a:r>
              <a:rPr lang="tr-TR" i="1" dirty="0"/>
              <a:t>hizmet kalitesinde, üretkenlik ve verimlilikte artış, </a:t>
            </a:r>
            <a:endParaRPr lang="tr-TR" i="1" dirty="0" smtClean="0"/>
          </a:p>
          <a:p>
            <a:r>
              <a:rPr lang="tr-TR" i="1" dirty="0" smtClean="0"/>
              <a:t>maliyetlerde </a:t>
            </a:r>
            <a:r>
              <a:rPr lang="tr-TR" i="1" dirty="0"/>
              <a:t>azalma, </a:t>
            </a:r>
            <a:endParaRPr lang="tr-TR" i="1" dirty="0" smtClean="0"/>
          </a:p>
          <a:p>
            <a:r>
              <a:rPr lang="tr-TR" i="1" dirty="0" smtClean="0"/>
              <a:t>etkin </a:t>
            </a:r>
            <a:r>
              <a:rPr lang="tr-TR" i="1" dirty="0"/>
              <a:t>yönetim ve </a:t>
            </a:r>
            <a:endParaRPr lang="tr-TR" i="1" dirty="0" smtClean="0"/>
          </a:p>
          <a:p>
            <a:r>
              <a:rPr lang="tr-TR" i="1" dirty="0" smtClean="0"/>
              <a:t>rekabet </a:t>
            </a:r>
            <a:r>
              <a:rPr lang="tr-TR" i="1" dirty="0"/>
              <a:t>avantajıdır</a:t>
            </a:r>
            <a:endParaRPr lang="tr-TR" dirty="0"/>
          </a:p>
          <a:p>
            <a:endParaRPr lang="tr-TR" dirty="0"/>
          </a:p>
        </p:txBody>
      </p:sp>
      <p:sp>
        <p:nvSpPr>
          <p:cNvPr id="2" name="Veri Yer Tutucusu 1"/>
          <p:cNvSpPr>
            <a:spLocks noGrp="1"/>
          </p:cNvSpPr>
          <p:nvPr>
            <p:ph type="dt" sz="half" idx="10"/>
          </p:nvPr>
        </p:nvSpPr>
        <p:spPr/>
        <p:txBody>
          <a:bodyPr/>
          <a:lstStyle/>
          <a:p>
            <a:fld id="{3F84E32C-8AB8-460C-9834-A6E4C8D6B387}"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25</a:t>
            </a:fld>
            <a:endParaRPr lang="tr-TR"/>
          </a:p>
        </p:txBody>
      </p:sp>
    </p:spTree>
    <p:extLst>
      <p:ext uri="{BB962C8B-B14F-4D97-AF65-F5344CB8AC3E}">
        <p14:creationId xmlns:p14="http://schemas.microsoft.com/office/powerpoint/2010/main" val="29271267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normAutofit fontScale="90000"/>
          </a:bodyPr>
          <a:lstStyle/>
          <a:p>
            <a:r>
              <a:rPr lang="tr-TR" b="1" dirty="0" smtClean="0"/>
              <a:t>8.2.4</a:t>
            </a:r>
            <a:r>
              <a:rPr lang="tr-TR" b="1" dirty="0"/>
              <a:t>. Ürün (Hizmet) Kalitesi</a:t>
            </a:r>
            <a:br>
              <a:rPr lang="tr-TR" b="1" dirty="0"/>
            </a:br>
            <a:endParaRPr lang="tr-TR" dirty="0"/>
          </a:p>
        </p:txBody>
      </p:sp>
      <p:sp>
        <p:nvSpPr>
          <p:cNvPr id="3" name="İçerik Yer Tutucusu 2"/>
          <p:cNvSpPr>
            <a:spLocks noGrp="1"/>
          </p:cNvSpPr>
          <p:nvPr>
            <p:ph idx="1"/>
          </p:nvPr>
        </p:nvSpPr>
        <p:spPr/>
        <p:txBody>
          <a:bodyPr/>
          <a:lstStyle/>
          <a:p>
            <a:r>
              <a:rPr lang="tr-TR" dirty="0"/>
              <a:t>Lojistik hizmet sunan işletmeler, günümüz rekabet ortamında </a:t>
            </a:r>
            <a:r>
              <a:rPr lang="tr-TR" dirty="0">
                <a:solidFill>
                  <a:srgbClr val="0070C0"/>
                </a:solidFill>
              </a:rPr>
              <a:t>hizmet farklılaşmasına giderek, kısa dönemli, küçük </a:t>
            </a:r>
            <a:r>
              <a:rPr lang="tr-TR" dirty="0" smtClean="0">
                <a:solidFill>
                  <a:srgbClr val="0070C0"/>
                </a:solidFill>
              </a:rPr>
              <a:t>hacimli ve dar kapsamlı </a:t>
            </a:r>
            <a:r>
              <a:rPr lang="tr-TR" dirty="0" smtClean="0"/>
              <a:t>işler yerine </a:t>
            </a:r>
            <a:r>
              <a:rPr lang="tr-TR" dirty="0"/>
              <a:t>;</a:t>
            </a:r>
            <a:endParaRPr lang="tr-TR" dirty="0" smtClean="0"/>
          </a:p>
          <a:p>
            <a:r>
              <a:rPr lang="tr-TR" b="1" dirty="0" smtClean="0"/>
              <a:t>uzun dönemli ve entegre hizmet yönetimi odaklı işlere yönelmektedirler.</a:t>
            </a:r>
            <a:endParaRPr lang="tr-TR" b="1" dirty="0"/>
          </a:p>
        </p:txBody>
      </p:sp>
      <p:sp>
        <p:nvSpPr>
          <p:cNvPr id="4" name="Veri Yer Tutucusu 3"/>
          <p:cNvSpPr>
            <a:spLocks noGrp="1"/>
          </p:cNvSpPr>
          <p:nvPr>
            <p:ph type="dt" sz="half" idx="10"/>
          </p:nvPr>
        </p:nvSpPr>
        <p:spPr/>
        <p:txBody>
          <a:bodyPr/>
          <a:lstStyle/>
          <a:p>
            <a:fld id="{C6CAEF98-1EFB-4B26-BB46-850B3A9FC2B0}"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26</a:t>
            </a:fld>
            <a:endParaRPr lang="tr-TR"/>
          </a:p>
        </p:txBody>
      </p:sp>
    </p:spTree>
    <p:extLst>
      <p:ext uri="{BB962C8B-B14F-4D97-AF65-F5344CB8AC3E}">
        <p14:creationId xmlns:p14="http://schemas.microsoft.com/office/powerpoint/2010/main" val="9651334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92D050"/>
          </a:solidFill>
        </p:spPr>
        <p:txBody>
          <a:bodyPr/>
          <a:lstStyle/>
          <a:p>
            <a:r>
              <a:rPr lang="tr-TR" dirty="0" smtClean="0"/>
              <a:t>8.2.5</a:t>
            </a:r>
            <a:r>
              <a:rPr lang="tr-TR" dirty="0"/>
              <a:t>.	Lojistik Maliyet Unsurları</a:t>
            </a:r>
          </a:p>
        </p:txBody>
      </p:sp>
      <p:sp>
        <p:nvSpPr>
          <p:cNvPr id="3" name="İçerik Yer Tutucusu 2"/>
          <p:cNvSpPr>
            <a:spLocks noGrp="1"/>
          </p:cNvSpPr>
          <p:nvPr>
            <p:ph idx="1"/>
          </p:nvPr>
        </p:nvSpPr>
        <p:spPr>
          <a:xfrm>
            <a:off x="0" y="1600200"/>
            <a:ext cx="9036496" cy="5141168"/>
          </a:xfrm>
        </p:spPr>
        <p:txBody>
          <a:bodyPr>
            <a:normAutofit/>
          </a:bodyPr>
          <a:lstStyle/>
          <a:p>
            <a:r>
              <a:rPr lang="tr-TR" u="sng" dirty="0"/>
              <a:t>Lojistik </a:t>
            </a:r>
            <a:r>
              <a:rPr lang="tr-TR" u="sng" dirty="0" smtClean="0"/>
              <a:t>hizmetlerin</a:t>
            </a:r>
            <a:r>
              <a:rPr lang="tr-TR" dirty="0" smtClean="0"/>
              <a:t>;</a:t>
            </a:r>
          </a:p>
          <a:p>
            <a:r>
              <a:rPr lang="tr-TR" dirty="0" smtClean="0">
                <a:solidFill>
                  <a:schemeClr val="accent6">
                    <a:lumMod val="75000"/>
                  </a:schemeClr>
                </a:solidFill>
              </a:rPr>
              <a:t>yararlananlara </a:t>
            </a:r>
            <a:r>
              <a:rPr lang="tr-TR" dirty="0">
                <a:solidFill>
                  <a:schemeClr val="accent6">
                    <a:lumMod val="75000"/>
                  </a:schemeClr>
                </a:solidFill>
              </a:rPr>
              <a:t>olan maliyeti </a:t>
            </a:r>
            <a:r>
              <a:rPr lang="tr-TR" dirty="0" smtClean="0">
                <a:solidFill>
                  <a:schemeClr val="accent6">
                    <a:lumMod val="75000"/>
                  </a:schemeClr>
                </a:solidFill>
              </a:rPr>
              <a:t>,</a:t>
            </a:r>
          </a:p>
          <a:p>
            <a:r>
              <a:rPr lang="tr-TR" dirty="0" smtClean="0">
                <a:solidFill>
                  <a:schemeClr val="accent6">
                    <a:lumMod val="75000"/>
                  </a:schemeClr>
                </a:solidFill>
              </a:rPr>
              <a:t>ya </a:t>
            </a:r>
            <a:r>
              <a:rPr lang="tr-TR" dirty="0">
                <a:solidFill>
                  <a:schemeClr val="accent6">
                    <a:lumMod val="75000"/>
                  </a:schemeClr>
                </a:solidFill>
              </a:rPr>
              <a:t>da satın alma maliyeti </a:t>
            </a:r>
            <a:r>
              <a:rPr lang="tr-TR" dirty="0" smtClean="0"/>
              <a:t>,</a:t>
            </a:r>
          </a:p>
          <a:p>
            <a:r>
              <a:rPr lang="tr-TR" dirty="0" smtClean="0"/>
              <a:t>olarak </a:t>
            </a:r>
            <a:r>
              <a:rPr lang="tr-TR" dirty="0"/>
              <a:t>belirtilebilir. </a:t>
            </a:r>
            <a:endParaRPr lang="tr-TR" dirty="0" smtClean="0"/>
          </a:p>
          <a:p>
            <a:r>
              <a:rPr lang="tr-TR" dirty="0" smtClean="0"/>
              <a:t>Lojistik </a:t>
            </a:r>
            <a:r>
              <a:rPr lang="tr-TR" dirty="0"/>
              <a:t>işlemlerin pazar fiyatı, sadece arz ve talebe, verilen hizmetlerin kapsam, nitelik ve kalitesine göre değil, bunun dışında uluslararası ticaret hacmi, ekonomik gelişim ve uluslararası rekabet gibi unsurlara bağlı olarak belirlenmektedir</a:t>
            </a:r>
          </a:p>
        </p:txBody>
      </p:sp>
      <p:sp>
        <p:nvSpPr>
          <p:cNvPr id="4" name="Veri Yer Tutucusu 3"/>
          <p:cNvSpPr>
            <a:spLocks noGrp="1"/>
          </p:cNvSpPr>
          <p:nvPr>
            <p:ph type="dt" sz="half" idx="10"/>
          </p:nvPr>
        </p:nvSpPr>
        <p:spPr/>
        <p:txBody>
          <a:bodyPr/>
          <a:lstStyle/>
          <a:p>
            <a:fld id="{46EF111D-F951-4D9D-AF5B-FBDFEF36487E}"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27</a:t>
            </a:fld>
            <a:endParaRPr lang="tr-TR"/>
          </a:p>
        </p:txBody>
      </p:sp>
    </p:spTree>
    <p:extLst>
      <p:ext uri="{BB962C8B-B14F-4D97-AF65-F5344CB8AC3E}">
        <p14:creationId xmlns:p14="http://schemas.microsoft.com/office/powerpoint/2010/main" val="41023361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r>
              <a:rPr lang="tr-TR" b="1" dirty="0" smtClean="0"/>
              <a:t>8.3</a:t>
            </a:r>
            <a:r>
              <a:rPr lang="tr-TR" b="1" dirty="0"/>
              <a:t>. TEMEL LOJİSTİK FAALİYETLER</a:t>
            </a:r>
            <a:br>
              <a:rPr lang="tr-TR" b="1" dirty="0"/>
            </a:br>
            <a:endParaRPr lang="tr-TR" dirty="0"/>
          </a:p>
        </p:txBody>
      </p:sp>
      <p:sp>
        <p:nvSpPr>
          <p:cNvPr id="3" name="İçerik Yer Tutucusu 2"/>
          <p:cNvSpPr>
            <a:spLocks noGrp="1"/>
          </p:cNvSpPr>
          <p:nvPr>
            <p:ph idx="1"/>
          </p:nvPr>
        </p:nvSpPr>
        <p:spPr>
          <a:xfrm>
            <a:off x="179512" y="1600200"/>
            <a:ext cx="8856984" cy="5141168"/>
          </a:xfrm>
          <a:solidFill>
            <a:schemeClr val="bg1"/>
          </a:solidFill>
        </p:spPr>
        <p:txBody>
          <a:bodyPr/>
          <a:lstStyle/>
          <a:p>
            <a:r>
              <a:rPr lang="tr-TR" b="1" dirty="0">
                <a:solidFill>
                  <a:srgbClr val="0070C0"/>
                </a:solidFill>
              </a:rPr>
              <a:t>4.3.1. Sipariş </a:t>
            </a:r>
            <a:r>
              <a:rPr lang="tr-TR" b="1" dirty="0" smtClean="0">
                <a:solidFill>
                  <a:srgbClr val="0070C0"/>
                </a:solidFill>
              </a:rPr>
              <a:t>İşleme:</a:t>
            </a:r>
          </a:p>
          <a:p>
            <a:r>
              <a:rPr lang="tr-TR" u="sng" dirty="0" smtClean="0"/>
              <a:t>Lojistik iş süreçlerinin başarısında kilit nokta</a:t>
            </a:r>
            <a:r>
              <a:rPr lang="tr-TR" dirty="0" smtClean="0"/>
              <a:t>; müşteri siparişlerinin </a:t>
            </a:r>
            <a:r>
              <a:rPr lang="tr-TR" b="1" dirty="0" smtClean="0"/>
              <a:t>yerinde ve zamanında </a:t>
            </a:r>
            <a:r>
              <a:rPr lang="tr-TR" dirty="0" smtClean="0"/>
              <a:t>müşteriyi tatmin edecek bir sonuçla </a:t>
            </a:r>
            <a:r>
              <a:rPr lang="tr-TR" b="1" dirty="0" smtClean="0"/>
              <a:t>teslim edilmesidir.</a:t>
            </a:r>
            <a:r>
              <a:rPr lang="tr-TR" b="1" dirty="0"/>
              <a:t> </a:t>
            </a:r>
            <a:endParaRPr lang="tr-TR" b="1" dirty="0" smtClean="0"/>
          </a:p>
          <a:p>
            <a:r>
              <a:rPr lang="tr-TR" dirty="0" smtClean="0"/>
              <a:t>Bu noktada </a:t>
            </a:r>
            <a:r>
              <a:rPr lang="tr-TR" dirty="0"/>
              <a:t>bilgi yönetimi ve bilgi aktarımı öncelikli değerlendirilmelidir</a:t>
            </a:r>
            <a:r>
              <a:rPr lang="tr-TR" dirty="0" smtClean="0"/>
              <a:t>.</a:t>
            </a:r>
            <a:endParaRPr lang="tr-TR" dirty="0"/>
          </a:p>
        </p:txBody>
      </p:sp>
      <p:sp>
        <p:nvSpPr>
          <p:cNvPr id="4" name="Veri Yer Tutucusu 3"/>
          <p:cNvSpPr>
            <a:spLocks noGrp="1"/>
          </p:cNvSpPr>
          <p:nvPr>
            <p:ph type="dt" sz="half" idx="10"/>
          </p:nvPr>
        </p:nvSpPr>
        <p:spPr/>
        <p:txBody>
          <a:bodyPr/>
          <a:lstStyle/>
          <a:p>
            <a:fld id="{8FF55988-44FF-4DC8-BDFF-64BC6A1AE47F}"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28</a:t>
            </a:fld>
            <a:endParaRPr lang="tr-TR"/>
          </a:p>
        </p:txBody>
      </p:sp>
    </p:spTree>
    <p:extLst>
      <p:ext uri="{BB962C8B-B14F-4D97-AF65-F5344CB8AC3E}">
        <p14:creationId xmlns:p14="http://schemas.microsoft.com/office/powerpoint/2010/main" val="18652066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332656"/>
            <a:ext cx="8363272" cy="5793507"/>
          </a:xfrm>
        </p:spPr>
        <p:txBody>
          <a:bodyPr/>
          <a:lstStyle/>
          <a:p>
            <a:r>
              <a:rPr lang="tr-TR" dirty="0">
                <a:solidFill>
                  <a:srgbClr val="FF0000"/>
                </a:solidFill>
              </a:rPr>
              <a:t>Lojistik hizmetlerde bilginin doğru yönetimi;</a:t>
            </a:r>
          </a:p>
          <a:p>
            <a:r>
              <a:rPr lang="tr-TR" dirty="0" smtClean="0"/>
              <a:t>Hizmetin üretilmesi</a:t>
            </a:r>
          </a:p>
          <a:p>
            <a:r>
              <a:rPr lang="tr-TR" dirty="0" smtClean="0"/>
              <a:t>Etkin tedarik zinciri yönetiminin sağlanması</a:t>
            </a:r>
          </a:p>
          <a:p>
            <a:r>
              <a:rPr lang="tr-TR" dirty="0" smtClean="0"/>
              <a:t>Zaman, yer ve biçim esnekliğinin sağlanması </a:t>
            </a:r>
          </a:p>
          <a:p>
            <a:r>
              <a:rPr lang="tr-TR" dirty="0" smtClean="0">
                <a:solidFill>
                  <a:schemeClr val="accent6">
                    <a:lumMod val="75000"/>
                  </a:schemeClr>
                </a:solidFill>
              </a:rPr>
              <a:t>Vb. konularda önemli rol oynamaktadır</a:t>
            </a:r>
            <a:r>
              <a:rPr lang="tr-TR" dirty="0" smtClean="0"/>
              <a:t>.</a:t>
            </a:r>
            <a:endParaRPr lang="tr-TR" dirty="0"/>
          </a:p>
          <a:p>
            <a:endParaRPr lang="tr-TR" dirty="0"/>
          </a:p>
        </p:txBody>
      </p:sp>
      <p:sp>
        <p:nvSpPr>
          <p:cNvPr id="2" name="Veri Yer Tutucusu 1"/>
          <p:cNvSpPr>
            <a:spLocks noGrp="1"/>
          </p:cNvSpPr>
          <p:nvPr>
            <p:ph type="dt" sz="half" idx="10"/>
          </p:nvPr>
        </p:nvSpPr>
        <p:spPr/>
        <p:txBody>
          <a:bodyPr/>
          <a:lstStyle/>
          <a:p>
            <a:fld id="{66A6B6AB-A3FD-49EF-97E9-D530A1B77C09}"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29</a:t>
            </a:fld>
            <a:endParaRPr lang="tr-TR"/>
          </a:p>
        </p:txBody>
      </p:sp>
    </p:spTree>
    <p:extLst>
      <p:ext uri="{BB962C8B-B14F-4D97-AF65-F5344CB8AC3E}">
        <p14:creationId xmlns:p14="http://schemas.microsoft.com/office/powerpoint/2010/main" val="2670893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0"/>
            <a:ext cx="8784976" cy="6525344"/>
          </a:xfrm>
          <a:solidFill>
            <a:srgbClr val="F8FF9F"/>
          </a:solidFill>
        </p:spPr>
        <p:txBody>
          <a:bodyPr>
            <a:normAutofit/>
          </a:bodyPr>
          <a:lstStyle/>
          <a:p>
            <a:r>
              <a:rPr lang="tr-TR" sz="3100" b="1" dirty="0" smtClean="0">
                <a:solidFill>
                  <a:srgbClr val="FF0000"/>
                </a:solidFill>
              </a:rPr>
              <a:t/>
            </a:r>
            <a:br>
              <a:rPr lang="tr-TR" sz="3100" b="1" dirty="0" smtClean="0">
                <a:solidFill>
                  <a:srgbClr val="FF0000"/>
                </a:solidFill>
              </a:rPr>
            </a:br>
            <a:r>
              <a:rPr lang="tr-TR" sz="4000" b="1" dirty="0" smtClean="0">
                <a:solidFill>
                  <a:srgbClr val="FF0000"/>
                </a:solidFill>
              </a:rPr>
              <a:t>İŞLETMELERDE </a:t>
            </a:r>
            <a:r>
              <a:rPr lang="tr-TR" sz="4000" b="1" dirty="0">
                <a:solidFill>
                  <a:srgbClr val="FF0000"/>
                </a:solidFill>
              </a:rPr>
              <a:t>LOJİSTİK </a:t>
            </a:r>
            <a:r>
              <a:rPr lang="tr-TR" sz="4000" b="1" dirty="0" smtClean="0">
                <a:solidFill>
                  <a:srgbClr val="FF0000"/>
                </a:solidFill>
              </a:rPr>
              <a:t>FAALİYETLER</a:t>
            </a:r>
            <a:br>
              <a:rPr lang="tr-TR" sz="4000" b="1" dirty="0" smtClean="0">
                <a:solidFill>
                  <a:srgbClr val="FF0000"/>
                </a:solidFill>
              </a:rPr>
            </a:br>
            <a:r>
              <a:rPr lang="tr-TR" sz="4000" b="1" dirty="0" smtClean="0">
                <a:solidFill>
                  <a:srgbClr val="FF0000"/>
                </a:solidFill>
              </a:rPr>
              <a:t> VE </a:t>
            </a:r>
            <a:br>
              <a:rPr lang="tr-TR" sz="4000" b="1" dirty="0" smtClean="0">
                <a:solidFill>
                  <a:srgbClr val="FF0000"/>
                </a:solidFill>
              </a:rPr>
            </a:br>
            <a:r>
              <a:rPr lang="tr-TR" sz="4000" b="1" dirty="0" smtClean="0">
                <a:solidFill>
                  <a:srgbClr val="FF0000"/>
                </a:solidFill>
              </a:rPr>
              <a:t>HİZMET </a:t>
            </a:r>
            <a:r>
              <a:rPr lang="tr-TR" sz="4000" b="1" dirty="0">
                <a:solidFill>
                  <a:srgbClr val="FF0000"/>
                </a:solidFill>
              </a:rPr>
              <a:t>SUNUMUNU DESTEKLEYİCİ TEMEL UNSURLAR</a:t>
            </a:r>
            <a:r>
              <a:rPr lang="tr-TR" sz="4000" b="1" dirty="0"/>
              <a:t/>
            </a:r>
            <a:br>
              <a:rPr lang="tr-TR" sz="4000" b="1" dirty="0"/>
            </a:br>
            <a:endParaRPr lang="tr-TR" sz="4000" dirty="0"/>
          </a:p>
        </p:txBody>
      </p:sp>
      <p:sp>
        <p:nvSpPr>
          <p:cNvPr id="3" name="Veri Yer Tutucusu 2"/>
          <p:cNvSpPr>
            <a:spLocks noGrp="1"/>
          </p:cNvSpPr>
          <p:nvPr>
            <p:ph type="dt" sz="half" idx="10"/>
          </p:nvPr>
        </p:nvSpPr>
        <p:spPr/>
        <p:txBody>
          <a:bodyPr/>
          <a:lstStyle/>
          <a:p>
            <a:fld id="{5344C7B7-23D4-4991-AD87-0CE6E9E8EC83}"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a:t>
            </a:fld>
            <a:endParaRPr lang="tr-TR"/>
          </a:p>
        </p:txBody>
      </p:sp>
    </p:spTree>
    <p:extLst>
      <p:ext uri="{BB962C8B-B14F-4D97-AF65-F5344CB8AC3E}">
        <p14:creationId xmlns:p14="http://schemas.microsoft.com/office/powerpoint/2010/main" val="1535090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r>
              <a:rPr lang="tr-TR" dirty="0" smtClean="0"/>
              <a:t>8.3.2</a:t>
            </a:r>
            <a:r>
              <a:rPr lang="tr-TR" dirty="0"/>
              <a:t>. Talep Planlaması ve </a:t>
            </a:r>
            <a:r>
              <a:rPr lang="tr-TR" dirty="0" smtClean="0"/>
              <a:t>Takibi</a:t>
            </a:r>
            <a:endParaRPr lang="tr-TR" dirty="0"/>
          </a:p>
        </p:txBody>
      </p:sp>
      <p:sp>
        <p:nvSpPr>
          <p:cNvPr id="3" name="İçerik Yer Tutucusu 2"/>
          <p:cNvSpPr>
            <a:spLocks noGrp="1"/>
          </p:cNvSpPr>
          <p:nvPr>
            <p:ph idx="1"/>
          </p:nvPr>
        </p:nvSpPr>
        <p:spPr>
          <a:xfrm>
            <a:off x="179512" y="1600200"/>
            <a:ext cx="8507288" cy="4997152"/>
          </a:xfrm>
          <a:solidFill>
            <a:schemeClr val="bg1"/>
          </a:solidFill>
        </p:spPr>
        <p:txBody>
          <a:bodyPr>
            <a:normAutofit/>
          </a:bodyPr>
          <a:lstStyle/>
          <a:p>
            <a:r>
              <a:rPr lang="tr-TR" dirty="0"/>
              <a:t>Talep yönetimi; </a:t>
            </a:r>
            <a:endParaRPr lang="tr-TR" dirty="0" smtClean="0"/>
          </a:p>
          <a:p>
            <a:r>
              <a:rPr lang="tr-TR" dirty="0" smtClean="0"/>
              <a:t>bilgiye </a:t>
            </a:r>
            <a:r>
              <a:rPr lang="tr-TR" dirty="0"/>
              <a:t>dayalı olarak talebin </a:t>
            </a:r>
            <a:r>
              <a:rPr lang="tr-TR" dirty="0" err="1" smtClean="0"/>
              <a:t>max</a:t>
            </a:r>
            <a:r>
              <a:rPr lang="tr-TR" dirty="0" smtClean="0"/>
              <a:t>. </a:t>
            </a:r>
            <a:r>
              <a:rPr lang="tr-TR" dirty="0"/>
              <a:t>düzeyde </a:t>
            </a:r>
            <a:r>
              <a:rPr lang="tr-TR" dirty="0" smtClean="0"/>
              <a:t>karşılanmasını;</a:t>
            </a:r>
          </a:p>
          <a:p>
            <a:r>
              <a:rPr lang="tr-TR" dirty="0" smtClean="0"/>
              <a:t> buna karşın, </a:t>
            </a:r>
          </a:p>
          <a:p>
            <a:r>
              <a:rPr lang="tr-TR" dirty="0" smtClean="0"/>
              <a:t>gecikme süresinin, giderlerin maliyet ve stokların </a:t>
            </a:r>
            <a:r>
              <a:rPr lang="tr-TR" dirty="0"/>
              <a:t>aşağılara çekilmesini amaçlamaktadır. </a:t>
            </a:r>
          </a:p>
        </p:txBody>
      </p:sp>
      <p:sp>
        <p:nvSpPr>
          <p:cNvPr id="4" name="Veri Yer Tutucusu 3"/>
          <p:cNvSpPr>
            <a:spLocks noGrp="1"/>
          </p:cNvSpPr>
          <p:nvPr>
            <p:ph type="dt" sz="half" idx="10"/>
          </p:nvPr>
        </p:nvSpPr>
        <p:spPr/>
        <p:txBody>
          <a:bodyPr/>
          <a:lstStyle/>
          <a:p>
            <a:fld id="{312E2224-539F-4E58-8201-CE68153F75BC}"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30</a:t>
            </a:fld>
            <a:endParaRPr lang="tr-TR"/>
          </a:p>
        </p:txBody>
      </p:sp>
    </p:spTree>
    <p:extLst>
      <p:ext uri="{BB962C8B-B14F-4D97-AF65-F5344CB8AC3E}">
        <p14:creationId xmlns:p14="http://schemas.microsoft.com/office/powerpoint/2010/main" val="39140416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a:normAutofit fontScale="90000"/>
          </a:bodyPr>
          <a:lstStyle/>
          <a:p>
            <a:r>
              <a:rPr lang="tr-TR" b="1" dirty="0" smtClean="0"/>
              <a:t>8.3.3</a:t>
            </a:r>
            <a:r>
              <a:rPr lang="tr-TR" b="1" dirty="0"/>
              <a:t>. Taşıma / Nakliye</a:t>
            </a:r>
            <a:br>
              <a:rPr lang="tr-TR" b="1" dirty="0"/>
            </a:br>
            <a:endParaRPr lang="tr-TR" dirty="0"/>
          </a:p>
        </p:txBody>
      </p:sp>
      <p:sp>
        <p:nvSpPr>
          <p:cNvPr id="3" name="İçerik Yer Tutucusu 2"/>
          <p:cNvSpPr>
            <a:spLocks noGrp="1"/>
          </p:cNvSpPr>
          <p:nvPr>
            <p:ph idx="1"/>
          </p:nvPr>
        </p:nvSpPr>
        <p:spPr>
          <a:xfrm>
            <a:off x="0" y="1417638"/>
            <a:ext cx="9144000" cy="5107706"/>
          </a:xfrm>
        </p:spPr>
        <p:txBody>
          <a:bodyPr>
            <a:normAutofit/>
          </a:bodyPr>
          <a:lstStyle/>
          <a:p>
            <a:r>
              <a:rPr lang="tr-TR" dirty="0"/>
              <a:t>Taşıma faaliyetleri, lojistik sistemlerin en önemli kısmı olup, </a:t>
            </a:r>
            <a:r>
              <a:rPr lang="tr-TR" u="sng" dirty="0" smtClean="0">
                <a:solidFill>
                  <a:srgbClr val="00B050"/>
                </a:solidFill>
              </a:rPr>
              <a:t>hammaddenin</a:t>
            </a:r>
            <a:r>
              <a:rPr lang="tr-TR" dirty="0" smtClean="0">
                <a:solidFill>
                  <a:srgbClr val="FF0000"/>
                </a:solidFill>
              </a:rPr>
              <a:t> </a:t>
            </a:r>
            <a:r>
              <a:rPr lang="tr-TR" dirty="0">
                <a:solidFill>
                  <a:srgbClr val="FF0000"/>
                </a:solidFill>
              </a:rPr>
              <a:t>üretim noktasına</a:t>
            </a:r>
            <a:r>
              <a:rPr lang="tr-TR" dirty="0"/>
              <a:t>, </a:t>
            </a:r>
            <a:r>
              <a:rPr lang="tr-TR" u="sng" dirty="0">
                <a:solidFill>
                  <a:srgbClr val="00B050"/>
                </a:solidFill>
              </a:rPr>
              <a:t>ürünlerin</a:t>
            </a:r>
            <a:r>
              <a:rPr lang="tr-TR" dirty="0">
                <a:solidFill>
                  <a:srgbClr val="00B0F0"/>
                </a:solidFill>
              </a:rPr>
              <a:t> tüketim noktasına </a:t>
            </a:r>
            <a:r>
              <a:rPr lang="tr-TR" dirty="0"/>
              <a:t>çıkışını </a:t>
            </a:r>
            <a:r>
              <a:rPr lang="tr-TR" dirty="0" smtClean="0"/>
              <a:t>sağlamaktadır</a:t>
            </a:r>
            <a:r>
              <a:rPr lang="tr-TR" dirty="0"/>
              <a:t>.</a:t>
            </a:r>
          </a:p>
          <a:p>
            <a:r>
              <a:rPr lang="tr-TR" dirty="0"/>
              <a:t>Taşıma dar anlamda bir nesnenin (eşya, ürün, yük veya mal) bir yerden başka bir yere </a:t>
            </a:r>
            <a:r>
              <a:rPr lang="tr-TR" dirty="0" smtClean="0"/>
              <a:t>nakli olarak belirtilebilir. </a:t>
            </a:r>
          </a:p>
          <a:p>
            <a:r>
              <a:rPr lang="tr-TR" dirty="0" smtClean="0"/>
              <a:t>Taşıma </a:t>
            </a:r>
            <a:r>
              <a:rPr lang="tr-TR" dirty="0"/>
              <a:t>hareketinin </a:t>
            </a:r>
            <a:r>
              <a:rPr lang="tr-TR" b="1" dirty="0" smtClean="0">
                <a:solidFill>
                  <a:srgbClr val="FF0000"/>
                </a:solidFill>
              </a:rPr>
              <a:t>başlangıcını</a:t>
            </a:r>
            <a:r>
              <a:rPr lang="tr-TR" dirty="0" smtClean="0">
                <a:solidFill>
                  <a:srgbClr val="FF0000"/>
                </a:solidFill>
              </a:rPr>
              <a:t>: tedarik noktaları </a:t>
            </a:r>
            <a:r>
              <a:rPr lang="tr-TR" dirty="0">
                <a:solidFill>
                  <a:srgbClr val="FF0000"/>
                </a:solidFill>
              </a:rPr>
              <a:t>ve üretim bölgeleri</a:t>
            </a:r>
            <a:r>
              <a:rPr lang="tr-TR" dirty="0"/>
              <a:t>, </a:t>
            </a:r>
            <a:endParaRPr lang="tr-TR" dirty="0" smtClean="0"/>
          </a:p>
          <a:p>
            <a:r>
              <a:rPr lang="tr-TR" b="1" dirty="0" smtClean="0">
                <a:solidFill>
                  <a:srgbClr val="00B0F0"/>
                </a:solidFill>
              </a:rPr>
              <a:t>bitimini ise</a:t>
            </a:r>
            <a:r>
              <a:rPr lang="tr-TR" dirty="0" smtClean="0">
                <a:solidFill>
                  <a:srgbClr val="00B0F0"/>
                </a:solidFill>
              </a:rPr>
              <a:t>: tüketim </a:t>
            </a:r>
            <a:r>
              <a:rPr lang="tr-TR" dirty="0">
                <a:solidFill>
                  <a:srgbClr val="00B0F0"/>
                </a:solidFill>
              </a:rPr>
              <a:t>bölgeleri </a:t>
            </a:r>
            <a:r>
              <a:rPr lang="tr-TR" dirty="0" smtClean="0"/>
              <a:t>oluşturmaktadır</a:t>
            </a:r>
            <a:endParaRPr lang="tr-TR" dirty="0"/>
          </a:p>
          <a:p>
            <a:endParaRPr lang="tr-TR" dirty="0"/>
          </a:p>
        </p:txBody>
      </p:sp>
      <p:sp>
        <p:nvSpPr>
          <p:cNvPr id="4" name="Veri Yer Tutucusu 3"/>
          <p:cNvSpPr>
            <a:spLocks noGrp="1"/>
          </p:cNvSpPr>
          <p:nvPr>
            <p:ph type="dt" sz="half" idx="10"/>
          </p:nvPr>
        </p:nvSpPr>
        <p:spPr/>
        <p:txBody>
          <a:bodyPr/>
          <a:lstStyle/>
          <a:p>
            <a:fld id="{027F139C-7408-4717-BCF9-1AAD3B136DD1}"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31</a:t>
            </a:fld>
            <a:endParaRPr lang="tr-TR"/>
          </a:p>
        </p:txBody>
      </p:sp>
    </p:spTree>
    <p:extLst>
      <p:ext uri="{BB962C8B-B14F-4D97-AF65-F5344CB8AC3E}">
        <p14:creationId xmlns:p14="http://schemas.microsoft.com/office/powerpoint/2010/main" val="2349637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p:spPr>
        <p:txBody>
          <a:bodyPr>
            <a:normAutofit fontScale="90000"/>
          </a:bodyPr>
          <a:lstStyle/>
          <a:p>
            <a:r>
              <a:rPr lang="tr-TR" dirty="0" smtClean="0">
                <a:solidFill>
                  <a:srgbClr val="FF0000"/>
                </a:solidFill>
              </a:rPr>
              <a:t>8.3.4.Dağıtım </a:t>
            </a:r>
            <a:r>
              <a:rPr lang="tr-TR" dirty="0">
                <a:solidFill>
                  <a:srgbClr val="FF0000"/>
                </a:solidFill>
              </a:rPr>
              <a:t>Merkezi Yönetimi, Depolama ve Antrepo İşlemleri</a:t>
            </a:r>
          </a:p>
        </p:txBody>
      </p:sp>
      <p:sp>
        <p:nvSpPr>
          <p:cNvPr id="3" name="İçerik Yer Tutucusu 2"/>
          <p:cNvSpPr>
            <a:spLocks noGrp="1"/>
          </p:cNvSpPr>
          <p:nvPr>
            <p:ph idx="1"/>
          </p:nvPr>
        </p:nvSpPr>
        <p:spPr>
          <a:xfrm>
            <a:off x="251520" y="1600200"/>
            <a:ext cx="8784976" cy="4997152"/>
          </a:xfrm>
          <a:solidFill>
            <a:schemeClr val="bg1"/>
          </a:solidFill>
        </p:spPr>
        <p:txBody>
          <a:bodyPr>
            <a:normAutofit/>
          </a:bodyPr>
          <a:lstStyle/>
          <a:p>
            <a:r>
              <a:rPr lang="tr-TR" b="1" dirty="0"/>
              <a:t>Dağıtım Merkezleri </a:t>
            </a:r>
            <a:r>
              <a:rPr lang="tr-TR" b="1" dirty="0" smtClean="0"/>
              <a:t>:</a:t>
            </a:r>
          </a:p>
          <a:p>
            <a:r>
              <a:rPr lang="tr-TR" dirty="0" smtClean="0"/>
              <a:t>Tedarik </a:t>
            </a:r>
            <a:r>
              <a:rPr lang="tr-TR" dirty="0"/>
              <a:t>zincirinin en önemli halkalarından ve fiziksel dağıtımın gerçekleşmesinde de önemli noktalardan biridir</a:t>
            </a:r>
            <a:r>
              <a:rPr lang="tr-TR" dirty="0" smtClean="0"/>
              <a:t>.</a:t>
            </a:r>
          </a:p>
          <a:p>
            <a:r>
              <a:rPr lang="tr-TR" dirty="0" smtClean="0"/>
              <a:t> </a:t>
            </a:r>
            <a:r>
              <a:rPr lang="tr-TR" b="1" dirty="0"/>
              <a:t>Depolar ise</a:t>
            </a:r>
            <a:r>
              <a:rPr lang="tr-TR" dirty="0"/>
              <a:t>; </a:t>
            </a:r>
            <a:endParaRPr lang="tr-TR" dirty="0" smtClean="0"/>
          </a:p>
          <a:p>
            <a:r>
              <a:rPr lang="tr-TR" dirty="0" smtClean="0"/>
              <a:t>ham­madde</a:t>
            </a:r>
            <a:r>
              <a:rPr lang="tr-TR" dirty="0"/>
              <a:t>, </a:t>
            </a:r>
            <a:r>
              <a:rPr lang="tr-TR" dirty="0">
                <a:solidFill>
                  <a:schemeClr val="accent1">
                    <a:lumMod val="75000"/>
                  </a:schemeClr>
                </a:solidFill>
              </a:rPr>
              <a:t>yarı tamamlanmış ve tamamlanmış mamullerin bekletildiği ve </a:t>
            </a:r>
            <a:r>
              <a:rPr lang="tr-TR" dirty="0" smtClean="0">
                <a:solidFill>
                  <a:schemeClr val="accent1">
                    <a:lumMod val="75000"/>
                  </a:schemeClr>
                </a:solidFill>
              </a:rPr>
              <a:t>bulundurulduğu </a:t>
            </a:r>
            <a:r>
              <a:rPr lang="tr-TR" dirty="0">
                <a:solidFill>
                  <a:schemeClr val="accent1">
                    <a:lumMod val="75000"/>
                  </a:schemeClr>
                </a:solidFill>
              </a:rPr>
              <a:t>işletme </a:t>
            </a:r>
            <a:r>
              <a:rPr lang="tr-TR" dirty="0" smtClean="0">
                <a:solidFill>
                  <a:schemeClr val="accent1">
                    <a:lumMod val="75000"/>
                  </a:schemeClr>
                </a:solidFill>
              </a:rPr>
              <a:t>bünyesindeki yerlerdir</a:t>
            </a:r>
            <a:r>
              <a:rPr lang="tr-TR" dirty="0"/>
              <a:t>. </a:t>
            </a:r>
          </a:p>
        </p:txBody>
      </p:sp>
      <p:sp>
        <p:nvSpPr>
          <p:cNvPr id="4" name="Veri Yer Tutucusu 3"/>
          <p:cNvSpPr>
            <a:spLocks noGrp="1"/>
          </p:cNvSpPr>
          <p:nvPr>
            <p:ph type="dt" sz="half" idx="10"/>
          </p:nvPr>
        </p:nvSpPr>
        <p:spPr/>
        <p:txBody>
          <a:bodyPr/>
          <a:lstStyle/>
          <a:p>
            <a:fld id="{26CEAF08-9B97-4BE8-A929-8402DF94D50D}"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32</a:t>
            </a:fld>
            <a:endParaRPr lang="tr-TR"/>
          </a:p>
        </p:txBody>
      </p:sp>
    </p:spTree>
    <p:extLst>
      <p:ext uri="{BB962C8B-B14F-4D97-AF65-F5344CB8AC3E}">
        <p14:creationId xmlns:p14="http://schemas.microsoft.com/office/powerpoint/2010/main" val="24689880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20688"/>
            <a:ext cx="8496944" cy="5505475"/>
          </a:xfrm>
          <a:solidFill>
            <a:schemeClr val="bg1"/>
          </a:solidFill>
        </p:spPr>
        <p:txBody>
          <a:bodyPr/>
          <a:lstStyle/>
          <a:p>
            <a:r>
              <a:rPr lang="tr-TR" dirty="0" smtClean="0"/>
              <a:t>Uluslararası lojistik </a:t>
            </a:r>
            <a:r>
              <a:rPr lang="tr-TR" dirty="0"/>
              <a:t>faaliyetlerin yürütülmesi sırasında gönderenden </a:t>
            </a:r>
            <a:r>
              <a:rPr lang="tr-TR" dirty="0" smtClean="0"/>
              <a:t>müşte­riye </a:t>
            </a:r>
            <a:r>
              <a:rPr lang="tr-TR" dirty="0"/>
              <a:t>mal </a:t>
            </a:r>
            <a:r>
              <a:rPr lang="tr-TR" dirty="0" smtClean="0"/>
              <a:t>sevkiyatında malların birleştirilmesi</a:t>
            </a:r>
            <a:r>
              <a:rPr lang="tr-TR" dirty="0"/>
              <a:t>, konsolidasyonu vb. faaliyetleri için ara nokta ve terminaller olarak </a:t>
            </a:r>
            <a:r>
              <a:rPr lang="tr-TR" b="1" i="1" u="sng" dirty="0"/>
              <a:t>“depolar ve antrepolar</a:t>
            </a:r>
            <a:r>
              <a:rPr lang="tr-TR" dirty="0"/>
              <a:t>” önemli rol </a:t>
            </a:r>
            <a:r>
              <a:rPr lang="tr-TR" dirty="0" smtClean="0"/>
              <a:t>üstlen­mişlerdir.</a:t>
            </a:r>
            <a:endParaRPr lang="tr-TR" dirty="0"/>
          </a:p>
        </p:txBody>
      </p:sp>
      <p:sp>
        <p:nvSpPr>
          <p:cNvPr id="2" name="Veri Yer Tutucusu 1"/>
          <p:cNvSpPr>
            <a:spLocks noGrp="1"/>
          </p:cNvSpPr>
          <p:nvPr>
            <p:ph type="dt" sz="half" idx="10"/>
          </p:nvPr>
        </p:nvSpPr>
        <p:spPr/>
        <p:txBody>
          <a:bodyPr/>
          <a:lstStyle/>
          <a:p>
            <a:fld id="{0B91E214-E2BA-4087-B2A1-4102A549C3D9}"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33</a:t>
            </a:fld>
            <a:endParaRPr lang="tr-TR"/>
          </a:p>
        </p:txBody>
      </p:sp>
    </p:spTree>
    <p:extLst>
      <p:ext uri="{BB962C8B-B14F-4D97-AF65-F5344CB8AC3E}">
        <p14:creationId xmlns:p14="http://schemas.microsoft.com/office/powerpoint/2010/main" val="474364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620688"/>
            <a:ext cx="9036496" cy="6120680"/>
          </a:xfrm>
          <a:solidFill>
            <a:schemeClr val="bg1"/>
          </a:solidFill>
        </p:spPr>
        <p:txBody>
          <a:bodyPr>
            <a:normAutofit/>
          </a:bodyPr>
          <a:lstStyle/>
          <a:p>
            <a:r>
              <a:rPr lang="tr-TR" b="1" dirty="0" smtClean="0">
                <a:solidFill>
                  <a:srgbClr val="FF0000"/>
                </a:solidFill>
              </a:rPr>
              <a:t>Antrepolar</a:t>
            </a:r>
            <a:r>
              <a:rPr lang="tr-TR" dirty="0" smtClean="0"/>
              <a:t> ;</a:t>
            </a:r>
          </a:p>
          <a:p>
            <a:pPr marL="0" indent="0">
              <a:buNone/>
            </a:pPr>
            <a:r>
              <a:rPr lang="tr-TR" b="1" dirty="0" smtClean="0"/>
              <a:t>Mal </a:t>
            </a:r>
            <a:r>
              <a:rPr lang="tr-TR" b="1" dirty="0"/>
              <a:t>ve </a:t>
            </a:r>
            <a:r>
              <a:rPr lang="tr-TR" b="1" dirty="0" smtClean="0"/>
              <a:t>eşyaların ;</a:t>
            </a:r>
          </a:p>
          <a:p>
            <a:pPr marL="0" indent="0">
              <a:buNone/>
            </a:pPr>
            <a:r>
              <a:rPr lang="tr-TR" dirty="0" smtClean="0">
                <a:solidFill>
                  <a:srgbClr val="00B050"/>
                </a:solidFill>
              </a:rPr>
              <a:t>miktar</a:t>
            </a:r>
            <a:r>
              <a:rPr lang="tr-TR" dirty="0">
                <a:solidFill>
                  <a:srgbClr val="00B050"/>
                </a:solidFill>
              </a:rPr>
              <a:t>, kalite ve özelliklerinin incelenip, </a:t>
            </a:r>
            <a:r>
              <a:rPr lang="tr-TR" dirty="0" smtClean="0">
                <a:solidFill>
                  <a:srgbClr val="00B050"/>
                </a:solidFill>
              </a:rPr>
              <a:t> kıymet tespitinin yapıldığı </a:t>
            </a:r>
            <a:r>
              <a:rPr lang="tr-TR" dirty="0" smtClean="0"/>
              <a:t>ve</a:t>
            </a:r>
          </a:p>
          <a:p>
            <a:pPr marL="0" indent="0">
              <a:buNone/>
            </a:pPr>
            <a:r>
              <a:rPr lang="tr-TR" dirty="0" smtClean="0">
                <a:solidFill>
                  <a:srgbClr val="00B0F0"/>
                </a:solidFill>
              </a:rPr>
              <a:t>uygun </a:t>
            </a:r>
            <a:r>
              <a:rPr lang="tr-TR" dirty="0">
                <a:solidFill>
                  <a:srgbClr val="00B0F0"/>
                </a:solidFill>
              </a:rPr>
              <a:t>şartlarda korunmalarının gerçekleştirildiği</a:t>
            </a:r>
            <a:r>
              <a:rPr lang="tr-TR" dirty="0"/>
              <a:t>, </a:t>
            </a:r>
            <a:r>
              <a:rPr lang="tr-TR" b="1" dirty="0" smtClean="0"/>
              <a:t>gümrüklü sahalarda </a:t>
            </a:r>
            <a:r>
              <a:rPr lang="tr-TR" dirty="0" smtClean="0"/>
              <a:t>kurulan GK </a:t>
            </a:r>
            <a:r>
              <a:rPr lang="tr-TR" dirty="0"/>
              <a:t>ve Gümrük </a:t>
            </a:r>
            <a:r>
              <a:rPr lang="tr-TR" dirty="0" smtClean="0"/>
              <a:t>Yönetmeliği’nin ilgili </a:t>
            </a:r>
            <a:r>
              <a:rPr lang="tr-TR" dirty="0"/>
              <a:t>maddelerinde </a:t>
            </a:r>
            <a:r>
              <a:rPr lang="tr-TR" dirty="0">
                <a:solidFill>
                  <a:srgbClr val="FF0000"/>
                </a:solidFill>
              </a:rPr>
              <a:t>belirtilen özellikleri taşıyan yerler </a:t>
            </a:r>
            <a:r>
              <a:rPr lang="tr-TR" dirty="0" smtClean="0">
                <a:solidFill>
                  <a:srgbClr val="FF0000"/>
                </a:solidFill>
              </a:rPr>
              <a:t>,</a:t>
            </a:r>
          </a:p>
          <a:p>
            <a:pPr marL="0" indent="0">
              <a:buNone/>
            </a:pPr>
            <a:r>
              <a:rPr lang="tr-TR" dirty="0" smtClean="0"/>
              <a:t>olarak U.A. lojistik İş akışında </a:t>
            </a:r>
            <a:r>
              <a:rPr lang="tr-TR" dirty="0" smtClean="0">
                <a:solidFill>
                  <a:srgbClr val="FF0000"/>
                </a:solidFill>
              </a:rPr>
              <a:t>ara noktalardan </a:t>
            </a:r>
            <a:r>
              <a:rPr lang="tr-TR" dirty="0">
                <a:solidFill>
                  <a:srgbClr val="FF0000"/>
                </a:solidFill>
              </a:rPr>
              <a:t>biridir</a:t>
            </a:r>
            <a:r>
              <a:rPr lang="tr-TR" dirty="0"/>
              <a:t>. </a:t>
            </a:r>
          </a:p>
        </p:txBody>
      </p:sp>
      <p:sp>
        <p:nvSpPr>
          <p:cNvPr id="2" name="Veri Yer Tutucusu 1"/>
          <p:cNvSpPr>
            <a:spLocks noGrp="1"/>
          </p:cNvSpPr>
          <p:nvPr>
            <p:ph type="dt" sz="half" idx="10"/>
          </p:nvPr>
        </p:nvSpPr>
        <p:spPr/>
        <p:txBody>
          <a:bodyPr/>
          <a:lstStyle/>
          <a:p>
            <a:fld id="{919C75C1-6F90-4FE3-9CE9-DEC3259294D3}"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34</a:t>
            </a:fld>
            <a:endParaRPr lang="tr-TR"/>
          </a:p>
        </p:txBody>
      </p:sp>
    </p:spTree>
    <p:extLst>
      <p:ext uri="{BB962C8B-B14F-4D97-AF65-F5344CB8AC3E}">
        <p14:creationId xmlns:p14="http://schemas.microsoft.com/office/powerpoint/2010/main" val="12166977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p:spPr>
        <p:txBody>
          <a:bodyPr/>
          <a:lstStyle/>
          <a:p>
            <a:r>
              <a:rPr lang="tr-TR" dirty="0" smtClean="0"/>
              <a:t>8.3.5</a:t>
            </a:r>
            <a:r>
              <a:rPr lang="tr-TR" dirty="0"/>
              <a:t>.	Elleçleme</a:t>
            </a:r>
          </a:p>
        </p:txBody>
      </p:sp>
      <p:sp>
        <p:nvSpPr>
          <p:cNvPr id="3" name="İçerik Yer Tutucusu 2"/>
          <p:cNvSpPr>
            <a:spLocks noGrp="1"/>
          </p:cNvSpPr>
          <p:nvPr>
            <p:ph idx="1"/>
          </p:nvPr>
        </p:nvSpPr>
        <p:spPr>
          <a:solidFill>
            <a:srgbClr val="F8FF9F"/>
          </a:solidFill>
        </p:spPr>
        <p:txBody>
          <a:bodyPr/>
          <a:lstStyle/>
          <a:p>
            <a:r>
              <a:rPr lang="tr-TR" dirty="0"/>
              <a:t>Geçici depolanan eşya </a:t>
            </a:r>
            <a:r>
              <a:rPr lang="tr-TR" b="1" dirty="0"/>
              <a:t>görünüş ve teknik özelliklerinin değiştirilmemesi koşuluyla</a:t>
            </a:r>
            <a:r>
              <a:rPr lang="tr-TR" dirty="0"/>
              <a:t>, aynı durumda muhafazalarını sağlamak üzere gümrük idaresinin izni ve denetlemesi altında bazı işlemlere tabi tutulabilir. </a:t>
            </a:r>
            <a:endParaRPr lang="tr-TR" dirty="0" smtClean="0"/>
          </a:p>
          <a:p>
            <a:r>
              <a:rPr lang="tr-TR" dirty="0" smtClean="0"/>
              <a:t>Bu </a:t>
            </a:r>
            <a:r>
              <a:rPr lang="tr-TR" dirty="0"/>
              <a:t>işlemlere “</a:t>
            </a:r>
            <a:r>
              <a:rPr lang="tr-TR" b="1" dirty="0" smtClean="0"/>
              <a:t>elleçleme»</a:t>
            </a:r>
            <a:r>
              <a:rPr lang="tr-TR" dirty="0" smtClean="0"/>
              <a:t> adı verilir ve aşağıdaki türden işlemleri kapsar:</a:t>
            </a:r>
            <a:endParaRPr lang="tr-TR" dirty="0"/>
          </a:p>
        </p:txBody>
      </p:sp>
      <p:sp>
        <p:nvSpPr>
          <p:cNvPr id="4" name="Veri Yer Tutucusu 3"/>
          <p:cNvSpPr>
            <a:spLocks noGrp="1"/>
          </p:cNvSpPr>
          <p:nvPr>
            <p:ph type="dt" sz="half" idx="10"/>
          </p:nvPr>
        </p:nvSpPr>
        <p:spPr/>
        <p:txBody>
          <a:bodyPr/>
          <a:lstStyle/>
          <a:p>
            <a:fld id="{51F59E0E-1A2B-4F45-B63B-3F072858DDBE}"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35</a:t>
            </a:fld>
            <a:endParaRPr lang="tr-TR"/>
          </a:p>
        </p:txBody>
      </p:sp>
    </p:spTree>
    <p:extLst>
      <p:ext uri="{BB962C8B-B14F-4D97-AF65-F5344CB8AC3E}">
        <p14:creationId xmlns:p14="http://schemas.microsoft.com/office/powerpoint/2010/main" val="17656403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60648"/>
            <a:ext cx="8507288" cy="5865515"/>
          </a:xfrm>
          <a:solidFill>
            <a:schemeClr val="accent5">
              <a:lumMod val="40000"/>
              <a:lumOff val="60000"/>
            </a:schemeClr>
          </a:solidFill>
        </p:spPr>
        <p:txBody>
          <a:bodyPr/>
          <a:lstStyle/>
          <a:p>
            <a:r>
              <a:rPr lang="tr-TR" dirty="0" smtClean="0"/>
              <a:t>Kapların tamiri veya sağlamlaştırılması</a:t>
            </a:r>
          </a:p>
          <a:p>
            <a:r>
              <a:rPr lang="tr-TR" dirty="0" smtClean="0"/>
              <a:t>Kapların yenilenmesi</a:t>
            </a:r>
          </a:p>
          <a:p>
            <a:r>
              <a:rPr lang="tr-TR" dirty="0" smtClean="0"/>
              <a:t>Eşyanın havalandırılması</a:t>
            </a:r>
          </a:p>
          <a:p>
            <a:r>
              <a:rPr lang="tr-TR" dirty="0" smtClean="0"/>
              <a:t>Kalburlama</a:t>
            </a:r>
          </a:p>
          <a:p>
            <a:r>
              <a:rPr lang="tr-TR" dirty="0" smtClean="0"/>
              <a:t>Büyük kaplardan küçük kaplara boşaltma veya kapların birleştirilmesi</a:t>
            </a:r>
          </a:p>
          <a:p>
            <a:r>
              <a:rPr lang="tr-TR" dirty="0" smtClean="0"/>
              <a:t>Karıştırma</a:t>
            </a:r>
          </a:p>
          <a:p>
            <a:r>
              <a:rPr lang="tr-TR" dirty="0" smtClean="0"/>
              <a:t>Yeni kap çeşitleri yapma</a:t>
            </a:r>
          </a:p>
          <a:p>
            <a:r>
              <a:rPr lang="tr-TR" dirty="0"/>
              <a:t>Kaplardan örnek veya numune alma </a:t>
            </a:r>
          </a:p>
        </p:txBody>
      </p:sp>
      <p:sp>
        <p:nvSpPr>
          <p:cNvPr id="2" name="Veri Yer Tutucusu 1"/>
          <p:cNvSpPr>
            <a:spLocks noGrp="1"/>
          </p:cNvSpPr>
          <p:nvPr>
            <p:ph type="dt" sz="half" idx="10"/>
          </p:nvPr>
        </p:nvSpPr>
        <p:spPr/>
        <p:txBody>
          <a:bodyPr/>
          <a:lstStyle/>
          <a:p>
            <a:fld id="{32542862-46C4-4C63-8238-7D664B17C7BA}"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36</a:t>
            </a:fld>
            <a:endParaRPr lang="tr-TR"/>
          </a:p>
        </p:txBody>
      </p:sp>
    </p:spTree>
    <p:extLst>
      <p:ext uri="{BB962C8B-B14F-4D97-AF65-F5344CB8AC3E}">
        <p14:creationId xmlns:p14="http://schemas.microsoft.com/office/powerpoint/2010/main" val="19842421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620688"/>
            <a:ext cx="9036496" cy="5505475"/>
          </a:xfrm>
        </p:spPr>
        <p:txBody>
          <a:bodyPr>
            <a:normAutofit/>
          </a:bodyPr>
          <a:lstStyle/>
          <a:p>
            <a:pPr lvl="0"/>
            <a:r>
              <a:rPr lang="tr-TR" dirty="0">
                <a:solidFill>
                  <a:srgbClr val="FF0000"/>
                </a:solidFill>
              </a:rPr>
              <a:t>Elleçleme işlemi</a:t>
            </a:r>
            <a:r>
              <a:rPr lang="tr-TR" dirty="0"/>
              <a:t>; </a:t>
            </a:r>
            <a:endParaRPr lang="tr-TR" dirty="0" smtClean="0"/>
          </a:p>
          <a:p>
            <a:pPr lvl="0"/>
            <a:r>
              <a:rPr lang="tr-TR" dirty="0" smtClean="0"/>
              <a:t>ürünlerin taşınması</a:t>
            </a:r>
            <a:r>
              <a:rPr lang="tr-TR" dirty="0"/>
              <a:t>, </a:t>
            </a:r>
            <a:endParaRPr lang="tr-TR" dirty="0" smtClean="0"/>
          </a:p>
          <a:p>
            <a:pPr lvl="0"/>
            <a:r>
              <a:rPr lang="tr-TR" dirty="0" smtClean="0"/>
              <a:t>depolanması </a:t>
            </a:r>
            <a:r>
              <a:rPr lang="tr-TR" dirty="0"/>
              <a:t>ve yüklenmesi </a:t>
            </a:r>
            <a:r>
              <a:rPr lang="tr-TR" dirty="0" smtClean="0"/>
              <a:t>sırasında  </a:t>
            </a:r>
          </a:p>
          <a:p>
            <a:pPr lvl="0"/>
            <a:r>
              <a:rPr lang="tr-TR" dirty="0" smtClean="0"/>
              <a:t>yapılmakta </a:t>
            </a:r>
            <a:r>
              <a:rPr lang="tr-TR" dirty="0"/>
              <a:t>ve bu işlem süreçlerin verimliliğini doğrudan etkilemektedir. </a:t>
            </a:r>
            <a:endParaRPr lang="tr-TR" dirty="0" smtClean="0"/>
          </a:p>
          <a:p>
            <a:pPr lvl="0"/>
            <a:r>
              <a:rPr lang="tr-TR" u="sng" dirty="0" smtClean="0">
                <a:solidFill>
                  <a:schemeClr val="accent1">
                    <a:lumMod val="75000"/>
                  </a:schemeClr>
                </a:solidFill>
                <a:effectLst>
                  <a:outerShdw blurRad="38100" dist="38100" dir="2700000" algn="tl">
                    <a:srgbClr val="000000">
                      <a:alpha val="43137"/>
                    </a:srgbClr>
                  </a:outerShdw>
                </a:effectLst>
              </a:rPr>
              <a:t>Ürünün </a:t>
            </a:r>
            <a:r>
              <a:rPr lang="tr-TR" u="sng" dirty="0">
                <a:solidFill>
                  <a:schemeClr val="accent1">
                    <a:lumMod val="75000"/>
                  </a:schemeClr>
                </a:solidFill>
                <a:effectLst>
                  <a:outerShdw blurRad="38100" dist="38100" dir="2700000" algn="tl">
                    <a:srgbClr val="000000">
                      <a:alpha val="43137"/>
                    </a:srgbClr>
                  </a:outerShdw>
                </a:effectLst>
              </a:rPr>
              <a:t>değerinde </a:t>
            </a:r>
            <a:r>
              <a:rPr lang="tr-TR" u="sng" dirty="0" smtClean="0">
                <a:solidFill>
                  <a:schemeClr val="accent1">
                    <a:lumMod val="75000"/>
                  </a:schemeClr>
                </a:solidFill>
                <a:effectLst>
                  <a:outerShdw blurRad="38100" dist="38100" dir="2700000" algn="tl">
                    <a:srgbClr val="000000">
                      <a:alpha val="43137"/>
                    </a:srgbClr>
                  </a:outerShdw>
                </a:effectLst>
              </a:rPr>
              <a:t>değişiklik yapmayan</a:t>
            </a:r>
            <a:r>
              <a:rPr lang="tr-TR" u="sng" dirty="0">
                <a:solidFill>
                  <a:schemeClr val="accent1">
                    <a:lumMod val="75000"/>
                  </a:schemeClr>
                </a:solidFill>
                <a:effectLst>
                  <a:outerShdw blurRad="38100" dist="38100" dir="2700000" algn="tl">
                    <a:srgbClr val="000000">
                      <a:alpha val="43137"/>
                    </a:srgbClr>
                  </a:outerShdw>
                </a:effectLst>
              </a:rPr>
              <a:t>, </a:t>
            </a:r>
            <a:endParaRPr lang="tr-TR" u="sng" dirty="0" smtClean="0">
              <a:solidFill>
                <a:schemeClr val="accent1">
                  <a:lumMod val="75000"/>
                </a:schemeClr>
              </a:solidFill>
              <a:effectLst>
                <a:outerShdw blurRad="38100" dist="38100" dir="2700000" algn="tl">
                  <a:srgbClr val="000000">
                    <a:alpha val="43137"/>
                  </a:srgbClr>
                </a:outerShdw>
              </a:effectLst>
            </a:endParaRPr>
          </a:p>
          <a:p>
            <a:pPr lvl="0"/>
            <a:r>
              <a:rPr lang="tr-TR" u="sng" dirty="0" smtClean="0">
                <a:solidFill>
                  <a:schemeClr val="accent1">
                    <a:lumMod val="75000"/>
                  </a:schemeClr>
                </a:solidFill>
                <a:effectLst>
                  <a:outerShdw blurRad="38100" dist="38100" dir="2700000" algn="tl">
                    <a:srgbClr val="000000">
                      <a:alpha val="43137"/>
                    </a:srgbClr>
                  </a:outerShdw>
                </a:effectLst>
              </a:rPr>
              <a:t>katma değer sağlamayan</a:t>
            </a:r>
            <a:r>
              <a:rPr lang="tr-TR" u="sng" dirty="0">
                <a:solidFill>
                  <a:schemeClr val="accent1">
                    <a:lumMod val="75000"/>
                  </a:schemeClr>
                </a:solidFill>
                <a:effectLst>
                  <a:outerShdw blurRad="38100" dist="38100" dir="2700000" algn="tl">
                    <a:srgbClr val="000000">
                      <a:alpha val="43137"/>
                    </a:srgbClr>
                  </a:outerShdw>
                </a:effectLst>
              </a:rPr>
              <a:t>, </a:t>
            </a:r>
            <a:endParaRPr lang="tr-TR" u="sng" dirty="0" smtClean="0">
              <a:solidFill>
                <a:schemeClr val="accent1">
                  <a:lumMod val="75000"/>
                </a:schemeClr>
              </a:solidFill>
              <a:effectLst>
                <a:outerShdw blurRad="38100" dist="38100" dir="2700000" algn="tl">
                  <a:srgbClr val="000000">
                    <a:alpha val="43137"/>
                  </a:srgbClr>
                </a:outerShdw>
              </a:effectLst>
            </a:endParaRPr>
          </a:p>
          <a:p>
            <a:pPr lvl="0"/>
            <a:r>
              <a:rPr lang="tr-TR" u="sng" dirty="0" smtClean="0">
                <a:solidFill>
                  <a:schemeClr val="accent1">
                    <a:lumMod val="75000"/>
                  </a:schemeClr>
                </a:solidFill>
                <a:effectLst>
                  <a:outerShdw blurRad="38100" dist="38100" dir="2700000" algn="tl">
                    <a:srgbClr val="000000">
                      <a:alpha val="43137"/>
                    </a:srgbClr>
                  </a:outerShdw>
                </a:effectLst>
              </a:rPr>
              <a:t>ancak  </a:t>
            </a:r>
            <a:r>
              <a:rPr lang="tr-TR" b="1" u="sng" dirty="0">
                <a:solidFill>
                  <a:schemeClr val="accent1">
                    <a:lumMod val="75000"/>
                  </a:schemeClr>
                </a:solidFill>
                <a:effectLst>
                  <a:outerShdw blurRad="38100" dist="38100" dir="2700000" algn="tl">
                    <a:srgbClr val="000000">
                      <a:alpha val="43137"/>
                    </a:srgbClr>
                  </a:outerShdw>
                </a:effectLst>
              </a:rPr>
              <a:t>doğru yapılmadığında </a:t>
            </a:r>
            <a:r>
              <a:rPr lang="tr-TR" b="1" u="sng" dirty="0">
                <a:solidFill>
                  <a:srgbClr val="FF0000"/>
                </a:solidFill>
                <a:effectLst>
                  <a:outerShdw blurRad="38100" dist="38100" dir="2700000" algn="tl">
                    <a:srgbClr val="000000">
                      <a:alpha val="43137"/>
                    </a:srgbClr>
                  </a:outerShdw>
                </a:effectLst>
              </a:rPr>
              <a:t>ürünün </a:t>
            </a:r>
            <a:r>
              <a:rPr lang="tr-TR" b="1" u="sng" dirty="0" smtClean="0">
                <a:solidFill>
                  <a:srgbClr val="FF0000"/>
                </a:solidFill>
                <a:effectLst>
                  <a:outerShdw blurRad="38100" dist="38100" dir="2700000" algn="tl">
                    <a:srgbClr val="000000">
                      <a:alpha val="43137"/>
                    </a:srgbClr>
                  </a:outerShdw>
                </a:effectLst>
              </a:rPr>
              <a:t>değerinde </a:t>
            </a:r>
            <a:r>
              <a:rPr lang="tr-TR" b="1" u="sng" dirty="0">
                <a:solidFill>
                  <a:srgbClr val="FF0000"/>
                </a:solidFill>
                <a:effectLst>
                  <a:outerShdw blurRad="38100" dist="38100" dir="2700000" algn="tl">
                    <a:srgbClr val="000000">
                      <a:alpha val="43137"/>
                    </a:srgbClr>
                  </a:outerShdw>
                </a:effectLst>
              </a:rPr>
              <a:t>kayba neden olan </a:t>
            </a:r>
            <a:r>
              <a:rPr lang="tr-TR" u="sng" dirty="0">
                <a:solidFill>
                  <a:schemeClr val="accent1">
                    <a:lumMod val="75000"/>
                  </a:schemeClr>
                </a:solidFill>
                <a:effectLst>
                  <a:outerShdw blurRad="38100" dist="38100" dir="2700000" algn="tl">
                    <a:srgbClr val="000000">
                      <a:alpha val="43137"/>
                    </a:srgbClr>
                  </a:outerShdw>
                </a:effectLst>
              </a:rPr>
              <a:t>bir işlemdir </a:t>
            </a:r>
          </a:p>
        </p:txBody>
      </p:sp>
      <p:sp>
        <p:nvSpPr>
          <p:cNvPr id="2" name="Veri Yer Tutucusu 1"/>
          <p:cNvSpPr>
            <a:spLocks noGrp="1"/>
          </p:cNvSpPr>
          <p:nvPr>
            <p:ph type="dt" sz="half" idx="10"/>
          </p:nvPr>
        </p:nvSpPr>
        <p:spPr/>
        <p:txBody>
          <a:bodyPr/>
          <a:lstStyle/>
          <a:p>
            <a:fld id="{092F8FD4-0518-4CF8-9F91-D62EDDF27DFE}"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37</a:t>
            </a:fld>
            <a:endParaRPr lang="tr-TR"/>
          </a:p>
        </p:txBody>
      </p:sp>
    </p:spTree>
    <p:extLst>
      <p:ext uri="{BB962C8B-B14F-4D97-AF65-F5344CB8AC3E}">
        <p14:creationId xmlns:p14="http://schemas.microsoft.com/office/powerpoint/2010/main" val="15195578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p:spPr>
        <p:txBody>
          <a:bodyPr/>
          <a:lstStyle/>
          <a:p>
            <a:r>
              <a:rPr lang="tr-TR" dirty="0" smtClean="0"/>
              <a:t>8.3.6. Ambalajlama</a:t>
            </a:r>
            <a:endParaRPr lang="tr-TR" dirty="0"/>
          </a:p>
        </p:txBody>
      </p:sp>
      <p:sp>
        <p:nvSpPr>
          <p:cNvPr id="3" name="İçerik Yer Tutucusu 2"/>
          <p:cNvSpPr>
            <a:spLocks noGrp="1"/>
          </p:cNvSpPr>
          <p:nvPr>
            <p:ph idx="1"/>
          </p:nvPr>
        </p:nvSpPr>
        <p:spPr>
          <a:xfrm>
            <a:off x="0" y="1600200"/>
            <a:ext cx="8964488" cy="4525963"/>
          </a:xfrm>
        </p:spPr>
        <p:txBody>
          <a:bodyPr>
            <a:normAutofit/>
          </a:bodyPr>
          <a:lstStyle/>
          <a:p>
            <a:r>
              <a:rPr lang="tr-TR" dirty="0" smtClean="0">
                <a:solidFill>
                  <a:srgbClr val="FF0000"/>
                </a:solidFill>
              </a:rPr>
              <a:t>Ambalaj tasarımı ;</a:t>
            </a:r>
          </a:p>
          <a:p>
            <a:r>
              <a:rPr lang="tr-TR" dirty="0" smtClean="0">
                <a:solidFill>
                  <a:srgbClr val="00B050"/>
                </a:solidFill>
              </a:rPr>
              <a:t>ürün paketinin dış görünüşünü gösteren, paketleme olayının bitmiş olarak son halidir</a:t>
            </a:r>
            <a:r>
              <a:rPr lang="tr-TR" dirty="0" smtClean="0"/>
              <a:t>.</a:t>
            </a:r>
          </a:p>
          <a:p>
            <a:r>
              <a:rPr lang="tr-TR" dirty="0"/>
              <a:t>Ürünlerin üretiminden tüketiciye kadar uzanan dağıtım zincirinde </a:t>
            </a:r>
            <a:r>
              <a:rPr lang="tr-TR" dirty="0">
                <a:solidFill>
                  <a:srgbClr val="00B0F0"/>
                </a:solidFill>
              </a:rPr>
              <a:t>güvenli ve hasarsız taşınmasının sağlanabilmesi için kullanılan koruyucu araçların tü­müdür. </a:t>
            </a:r>
          </a:p>
        </p:txBody>
      </p:sp>
      <p:sp>
        <p:nvSpPr>
          <p:cNvPr id="4" name="Veri Yer Tutucusu 3"/>
          <p:cNvSpPr>
            <a:spLocks noGrp="1"/>
          </p:cNvSpPr>
          <p:nvPr>
            <p:ph type="dt" sz="half" idx="10"/>
          </p:nvPr>
        </p:nvSpPr>
        <p:spPr/>
        <p:txBody>
          <a:bodyPr/>
          <a:lstStyle/>
          <a:p>
            <a:fld id="{3F14F715-4C8C-44FA-BDCB-4773AB1BDFB6}"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38</a:t>
            </a:fld>
            <a:endParaRPr lang="tr-TR"/>
          </a:p>
        </p:txBody>
      </p:sp>
    </p:spTree>
    <p:extLst>
      <p:ext uri="{BB962C8B-B14F-4D97-AF65-F5344CB8AC3E}">
        <p14:creationId xmlns:p14="http://schemas.microsoft.com/office/powerpoint/2010/main" val="42594814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normAutofit fontScale="90000"/>
          </a:bodyPr>
          <a:lstStyle/>
          <a:p>
            <a:r>
              <a:rPr lang="tr-TR" dirty="0" smtClean="0"/>
              <a:t>8.3.7</a:t>
            </a:r>
            <a:r>
              <a:rPr lang="tr-TR" dirty="0"/>
              <a:t>. Paketleme</a:t>
            </a:r>
            <a:r>
              <a:rPr lang="tr-TR" b="1" dirty="0"/>
              <a:t/>
            </a:r>
            <a:br>
              <a:rPr lang="tr-TR" b="1" dirty="0"/>
            </a:br>
            <a:endParaRPr lang="tr-TR" dirty="0"/>
          </a:p>
        </p:txBody>
      </p:sp>
      <p:sp>
        <p:nvSpPr>
          <p:cNvPr id="3" name="İçerik Yer Tutucusu 2"/>
          <p:cNvSpPr>
            <a:spLocks noGrp="1"/>
          </p:cNvSpPr>
          <p:nvPr>
            <p:ph idx="1"/>
          </p:nvPr>
        </p:nvSpPr>
        <p:spPr>
          <a:xfrm>
            <a:off x="457200" y="1600200"/>
            <a:ext cx="8229600" cy="4925144"/>
          </a:xfrm>
        </p:spPr>
        <p:txBody>
          <a:bodyPr/>
          <a:lstStyle/>
          <a:p>
            <a:endParaRPr lang="tr-TR" dirty="0" smtClean="0"/>
          </a:p>
          <a:p>
            <a:r>
              <a:rPr lang="tr-TR" dirty="0" smtClean="0"/>
              <a:t>Ambalajların kesimi/kırımı/birleşme yerlerini ayrıntılı olarak yapmaktadır.</a:t>
            </a:r>
          </a:p>
          <a:p>
            <a:endParaRPr lang="tr-TR" dirty="0" smtClean="0"/>
          </a:p>
          <a:p>
            <a:r>
              <a:rPr lang="tr-TR" dirty="0" smtClean="0"/>
              <a:t>Paketleme </a:t>
            </a:r>
            <a:r>
              <a:rPr lang="tr-TR" dirty="0"/>
              <a:t>dış ticarette iş </a:t>
            </a:r>
            <a:r>
              <a:rPr lang="tr-TR" dirty="0" smtClean="0"/>
              <a:t>akışının başarısında </a:t>
            </a:r>
            <a:r>
              <a:rPr lang="tr-TR" dirty="0"/>
              <a:t>doğrudan etkisi olan bir iş­lemdir. </a:t>
            </a:r>
            <a:endParaRPr lang="tr-TR" dirty="0" smtClean="0"/>
          </a:p>
        </p:txBody>
      </p:sp>
      <p:sp>
        <p:nvSpPr>
          <p:cNvPr id="4" name="Veri Yer Tutucusu 3"/>
          <p:cNvSpPr>
            <a:spLocks noGrp="1"/>
          </p:cNvSpPr>
          <p:nvPr>
            <p:ph type="dt" sz="half" idx="10"/>
          </p:nvPr>
        </p:nvSpPr>
        <p:spPr/>
        <p:txBody>
          <a:bodyPr/>
          <a:lstStyle/>
          <a:p>
            <a:fld id="{DB495F40-141D-45BE-B54A-5A453000D5F4}"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39</a:t>
            </a:fld>
            <a:endParaRPr lang="tr-TR"/>
          </a:p>
        </p:txBody>
      </p:sp>
    </p:spTree>
    <p:extLst>
      <p:ext uri="{BB962C8B-B14F-4D97-AF65-F5344CB8AC3E}">
        <p14:creationId xmlns:p14="http://schemas.microsoft.com/office/powerpoint/2010/main" val="2826609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476672"/>
            <a:ext cx="8712968" cy="6264696"/>
          </a:xfrm>
          <a:solidFill>
            <a:srgbClr val="F8FF9F"/>
          </a:solidFill>
        </p:spPr>
        <p:txBody>
          <a:bodyPr>
            <a:normAutofit/>
          </a:bodyPr>
          <a:lstStyle/>
          <a:p>
            <a:pPr lvl="0"/>
            <a:r>
              <a:rPr lang="tr-TR" b="1" dirty="0" smtClean="0">
                <a:solidFill>
                  <a:schemeClr val="tx2">
                    <a:lumMod val="60000"/>
                    <a:lumOff val="40000"/>
                  </a:schemeClr>
                </a:solidFill>
              </a:rPr>
              <a:t>8.1. İŞLETMELERDE </a:t>
            </a:r>
            <a:r>
              <a:rPr lang="tr-TR" b="1" dirty="0">
                <a:solidFill>
                  <a:schemeClr val="tx2">
                    <a:lumMod val="60000"/>
                    <a:lumOff val="40000"/>
                  </a:schemeClr>
                </a:solidFill>
              </a:rPr>
              <a:t>LOJİSTİK FAALİYETLER</a:t>
            </a:r>
          </a:p>
          <a:p>
            <a:pPr algn="ctr"/>
            <a:r>
              <a:rPr lang="tr-TR" dirty="0">
                <a:solidFill>
                  <a:srgbClr val="FF0000"/>
                </a:solidFill>
              </a:rPr>
              <a:t>İşletmelerde lojistik iş </a:t>
            </a:r>
            <a:r>
              <a:rPr lang="tr-TR" dirty="0" smtClean="0">
                <a:solidFill>
                  <a:srgbClr val="FF0000"/>
                </a:solidFill>
              </a:rPr>
              <a:t>süreçleri;</a:t>
            </a:r>
          </a:p>
          <a:p>
            <a:pPr algn="ctr"/>
            <a:endParaRPr lang="tr-TR" dirty="0" smtClean="0">
              <a:solidFill>
                <a:srgbClr val="FF0000"/>
              </a:solidFill>
            </a:endParaRPr>
          </a:p>
          <a:p>
            <a:r>
              <a:rPr lang="tr-TR" dirty="0" smtClean="0">
                <a:solidFill>
                  <a:srgbClr val="00B050"/>
                </a:solidFill>
              </a:rPr>
              <a:t>1-stratejik </a:t>
            </a:r>
            <a:r>
              <a:rPr lang="tr-TR" dirty="0">
                <a:solidFill>
                  <a:srgbClr val="00B050"/>
                </a:solidFill>
              </a:rPr>
              <a:t>süreç</a:t>
            </a:r>
            <a:r>
              <a:rPr lang="tr-TR" dirty="0"/>
              <a:t>, </a:t>
            </a:r>
            <a:endParaRPr lang="tr-TR" dirty="0" smtClean="0"/>
          </a:p>
          <a:p>
            <a:r>
              <a:rPr lang="tr-TR" dirty="0" smtClean="0">
                <a:solidFill>
                  <a:schemeClr val="accent6">
                    <a:lumMod val="75000"/>
                  </a:schemeClr>
                </a:solidFill>
              </a:rPr>
              <a:t>2-arz-talep </a:t>
            </a:r>
            <a:r>
              <a:rPr lang="tr-TR" dirty="0">
                <a:solidFill>
                  <a:schemeClr val="accent6">
                    <a:lumMod val="75000"/>
                  </a:schemeClr>
                </a:solidFill>
              </a:rPr>
              <a:t>süreci</a:t>
            </a:r>
            <a:r>
              <a:rPr lang="tr-TR" dirty="0"/>
              <a:t> ve </a:t>
            </a:r>
            <a:endParaRPr lang="tr-TR" dirty="0" smtClean="0"/>
          </a:p>
          <a:p>
            <a:r>
              <a:rPr lang="tr-TR" dirty="0" smtClean="0">
                <a:solidFill>
                  <a:srgbClr val="7030A0"/>
                </a:solidFill>
              </a:rPr>
              <a:t>3-teslim </a:t>
            </a:r>
            <a:r>
              <a:rPr lang="tr-TR" dirty="0">
                <a:solidFill>
                  <a:srgbClr val="7030A0"/>
                </a:solidFill>
              </a:rPr>
              <a:t>sü­reci </a:t>
            </a:r>
            <a:endParaRPr lang="tr-TR" dirty="0" smtClean="0">
              <a:solidFill>
                <a:srgbClr val="7030A0"/>
              </a:solidFill>
            </a:endParaRPr>
          </a:p>
          <a:p>
            <a:r>
              <a:rPr lang="tr-TR" dirty="0" smtClean="0"/>
              <a:t>olmak </a:t>
            </a:r>
            <a:r>
              <a:rPr lang="tr-TR" dirty="0"/>
              <a:t>üzere </a:t>
            </a:r>
            <a:r>
              <a:rPr lang="tr-TR" dirty="0" smtClean="0"/>
              <a:t>üç aşamada açıklanabilir.</a:t>
            </a:r>
          </a:p>
        </p:txBody>
      </p:sp>
      <p:sp>
        <p:nvSpPr>
          <p:cNvPr id="2" name="Veri Yer Tutucusu 1"/>
          <p:cNvSpPr>
            <a:spLocks noGrp="1"/>
          </p:cNvSpPr>
          <p:nvPr>
            <p:ph type="dt" sz="half" idx="10"/>
          </p:nvPr>
        </p:nvSpPr>
        <p:spPr/>
        <p:txBody>
          <a:bodyPr/>
          <a:lstStyle/>
          <a:p>
            <a:fld id="{A080AAB8-6E97-4F47-82BF-FA2EEF204995}"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4</a:t>
            </a:fld>
            <a:endParaRPr lang="tr-TR"/>
          </a:p>
        </p:txBody>
      </p:sp>
    </p:spTree>
    <p:extLst>
      <p:ext uri="{BB962C8B-B14F-4D97-AF65-F5344CB8AC3E}">
        <p14:creationId xmlns:p14="http://schemas.microsoft.com/office/powerpoint/2010/main" val="29610293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p:spPr>
        <p:txBody>
          <a:bodyPr/>
          <a:lstStyle/>
          <a:p>
            <a:r>
              <a:rPr lang="tr-TR" dirty="0" smtClean="0"/>
              <a:t>8.3.8</a:t>
            </a:r>
            <a:r>
              <a:rPr lang="tr-TR" dirty="0"/>
              <a:t>. Sigortalama</a:t>
            </a:r>
          </a:p>
        </p:txBody>
      </p:sp>
      <p:sp>
        <p:nvSpPr>
          <p:cNvPr id="3" name="İçerik Yer Tutucusu 2"/>
          <p:cNvSpPr>
            <a:spLocks noGrp="1"/>
          </p:cNvSpPr>
          <p:nvPr>
            <p:ph idx="1"/>
          </p:nvPr>
        </p:nvSpPr>
        <p:spPr>
          <a:solidFill>
            <a:srgbClr val="F8FF9F"/>
          </a:solidFill>
        </p:spPr>
        <p:txBody>
          <a:bodyPr/>
          <a:lstStyle/>
          <a:p>
            <a:r>
              <a:rPr lang="tr-TR" dirty="0"/>
              <a:t>Dış ticarete konu </a:t>
            </a:r>
            <a:r>
              <a:rPr lang="tr-TR" dirty="0" smtClean="0"/>
              <a:t>olan malların taraflar  arasındaki anlaşma hükümleri gereğince </a:t>
            </a:r>
            <a:r>
              <a:rPr lang="tr-TR" dirty="0"/>
              <a:t>sigortalanması gerekmektedir. </a:t>
            </a:r>
            <a:endParaRPr lang="tr-TR" dirty="0" smtClean="0"/>
          </a:p>
          <a:p>
            <a:r>
              <a:rPr lang="tr-TR" dirty="0" smtClean="0">
                <a:solidFill>
                  <a:srgbClr val="FF0000"/>
                </a:solidFill>
              </a:rPr>
              <a:t>Sigortası </a:t>
            </a:r>
            <a:r>
              <a:rPr lang="tr-TR" dirty="0">
                <a:solidFill>
                  <a:srgbClr val="FF0000"/>
                </a:solidFill>
              </a:rPr>
              <a:t>yapılmamış malların </a:t>
            </a:r>
            <a:r>
              <a:rPr lang="tr-TR" dirty="0" smtClean="0">
                <a:solidFill>
                  <a:srgbClr val="FF0000"/>
                </a:solidFill>
              </a:rPr>
              <a:t>taşınması söz konusu olamayacağı </a:t>
            </a:r>
            <a:r>
              <a:rPr lang="tr-TR" dirty="0">
                <a:solidFill>
                  <a:srgbClr val="FF0000"/>
                </a:solidFill>
              </a:rPr>
              <a:t>gibi</a:t>
            </a:r>
            <a:r>
              <a:rPr lang="tr-TR" dirty="0"/>
              <a:t>, banka ve gümrük işlemlerinin gerçekleşmesi de zordur. </a:t>
            </a:r>
          </a:p>
        </p:txBody>
      </p:sp>
      <p:sp>
        <p:nvSpPr>
          <p:cNvPr id="4" name="Veri Yer Tutucusu 3"/>
          <p:cNvSpPr>
            <a:spLocks noGrp="1"/>
          </p:cNvSpPr>
          <p:nvPr>
            <p:ph type="dt" sz="half" idx="10"/>
          </p:nvPr>
        </p:nvSpPr>
        <p:spPr/>
        <p:txBody>
          <a:bodyPr/>
          <a:lstStyle/>
          <a:p>
            <a:fld id="{B838A072-A080-4A6A-B925-8DAE045C220D}"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40</a:t>
            </a:fld>
            <a:endParaRPr lang="tr-TR"/>
          </a:p>
        </p:txBody>
      </p:sp>
    </p:spTree>
    <p:extLst>
      <p:ext uri="{BB962C8B-B14F-4D97-AF65-F5344CB8AC3E}">
        <p14:creationId xmlns:p14="http://schemas.microsoft.com/office/powerpoint/2010/main" val="8804073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332656"/>
            <a:ext cx="8686800" cy="5793507"/>
          </a:xfrm>
        </p:spPr>
        <p:txBody>
          <a:bodyPr>
            <a:normAutofit/>
          </a:bodyPr>
          <a:lstStyle/>
          <a:p>
            <a:r>
              <a:rPr lang="tr-TR" dirty="0" smtClean="0"/>
              <a:t>O nedenle özellikle dış ticarete konu malların sigortalanması ve belirli risk </a:t>
            </a:r>
            <a:r>
              <a:rPr lang="tr-TR" dirty="0"/>
              <a:t>unsurlarına karşı güvence altına </a:t>
            </a:r>
            <a:r>
              <a:rPr lang="tr-TR" dirty="0" smtClean="0"/>
              <a:t>alınması;</a:t>
            </a:r>
          </a:p>
          <a:p>
            <a:r>
              <a:rPr lang="tr-TR" dirty="0" smtClean="0"/>
              <a:t> </a:t>
            </a:r>
            <a:r>
              <a:rPr lang="tr-TR" dirty="0">
                <a:solidFill>
                  <a:srgbClr val="FF0000"/>
                </a:solidFill>
              </a:rPr>
              <a:t>bir yandan hukuki yönü ile zo­runluluk </a:t>
            </a:r>
            <a:r>
              <a:rPr lang="tr-TR" dirty="0"/>
              <a:t>iken, </a:t>
            </a:r>
            <a:endParaRPr lang="tr-TR" dirty="0" smtClean="0"/>
          </a:p>
          <a:p>
            <a:r>
              <a:rPr lang="tr-TR" dirty="0" smtClean="0"/>
              <a:t>diğer </a:t>
            </a:r>
            <a:r>
              <a:rPr lang="tr-TR" dirty="0">
                <a:solidFill>
                  <a:srgbClr val="7030A0"/>
                </a:solidFill>
              </a:rPr>
              <a:t>yandan da </a:t>
            </a:r>
            <a:r>
              <a:rPr lang="tr-TR" dirty="0" smtClean="0">
                <a:solidFill>
                  <a:srgbClr val="7030A0"/>
                </a:solidFill>
              </a:rPr>
              <a:t>taraflar arasındaki güven ortamının doğması ve taşınan </a:t>
            </a:r>
            <a:r>
              <a:rPr lang="tr-TR" dirty="0">
                <a:solidFill>
                  <a:srgbClr val="7030A0"/>
                </a:solidFill>
              </a:rPr>
              <a:t>malların ortaya çıkabilecek risk unsurlarına karşı en azından </a:t>
            </a:r>
            <a:r>
              <a:rPr lang="tr-TR" dirty="0" smtClean="0">
                <a:solidFill>
                  <a:srgbClr val="7030A0"/>
                </a:solidFill>
              </a:rPr>
              <a:t>değerlerinin </a:t>
            </a:r>
            <a:r>
              <a:rPr lang="tr-TR" dirty="0">
                <a:solidFill>
                  <a:srgbClr val="7030A0"/>
                </a:solidFill>
              </a:rPr>
              <a:t>korunması açısından </a:t>
            </a:r>
            <a:r>
              <a:rPr lang="tr-TR" dirty="0"/>
              <a:t>önemli görülmektedir </a:t>
            </a:r>
            <a:r>
              <a:rPr lang="tr-TR" dirty="0" smtClean="0"/>
              <a:t>.</a:t>
            </a:r>
            <a:endParaRPr lang="tr-TR" dirty="0"/>
          </a:p>
        </p:txBody>
      </p:sp>
      <p:sp>
        <p:nvSpPr>
          <p:cNvPr id="2" name="Veri Yer Tutucusu 1"/>
          <p:cNvSpPr>
            <a:spLocks noGrp="1"/>
          </p:cNvSpPr>
          <p:nvPr>
            <p:ph type="dt" sz="half" idx="10"/>
          </p:nvPr>
        </p:nvSpPr>
        <p:spPr/>
        <p:txBody>
          <a:bodyPr/>
          <a:lstStyle/>
          <a:p>
            <a:fld id="{2F3A341C-6F9A-4523-9A6F-0577C88033D6}"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41</a:t>
            </a:fld>
            <a:endParaRPr lang="tr-TR"/>
          </a:p>
        </p:txBody>
      </p:sp>
    </p:spTree>
    <p:extLst>
      <p:ext uri="{BB962C8B-B14F-4D97-AF65-F5344CB8AC3E}">
        <p14:creationId xmlns:p14="http://schemas.microsoft.com/office/powerpoint/2010/main" val="8174060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p:spPr>
        <p:txBody>
          <a:bodyPr/>
          <a:lstStyle/>
          <a:p>
            <a:r>
              <a:rPr lang="tr-TR" dirty="0" smtClean="0"/>
              <a:t>8.3.9. Gümrükleme</a:t>
            </a:r>
            <a:endParaRPr lang="tr-TR" dirty="0"/>
          </a:p>
        </p:txBody>
      </p:sp>
      <p:sp>
        <p:nvSpPr>
          <p:cNvPr id="3" name="İçerik Yer Tutucusu 2"/>
          <p:cNvSpPr>
            <a:spLocks noGrp="1"/>
          </p:cNvSpPr>
          <p:nvPr>
            <p:ph idx="1"/>
          </p:nvPr>
        </p:nvSpPr>
        <p:spPr>
          <a:xfrm>
            <a:off x="0" y="1600200"/>
            <a:ext cx="9036496" cy="4997152"/>
          </a:xfrm>
        </p:spPr>
        <p:txBody>
          <a:bodyPr>
            <a:normAutofit lnSpcReduction="10000"/>
          </a:bodyPr>
          <a:lstStyle/>
          <a:p>
            <a:r>
              <a:rPr lang="tr-TR" dirty="0"/>
              <a:t>Gümrükleme lojistik faaliyetler içerisinde katalizör rol oynayan, </a:t>
            </a:r>
            <a:r>
              <a:rPr lang="tr-TR" dirty="0" smtClean="0"/>
              <a:t>tamamlayıcı ve destek hizmetlerden biri olarak görülmektedir. </a:t>
            </a:r>
          </a:p>
          <a:p>
            <a:r>
              <a:rPr lang="tr-TR" dirty="0" smtClean="0"/>
              <a:t>DKK </a:t>
            </a:r>
            <a:r>
              <a:rPr lang="tr-TR" dirty="0" err="1" smtClean="0"/>
              <a:t>nın</a:t>
            </a:r>
            <a:r>
              <a:rPr lang="tr-TR" dirty="0" smtClean="0"/>
              <a:t> ilk </a:t>
            </a:r>
            <a:r>
              <a:rPr lang="tr-TR" dirty="0"/>
              <a:t>uygulamaları, </a:t>
            </a:r>
            <a:r>
              <a:rPr lang="tr-TR" dirty="0" smtClean="0"/>
              <a:t>gümrük alanında görülmüştür. </a:t>
            </a:r>
          </a:p>
          <a:p>
            <a:r>
              <a:rPr lang="tr-TR" dirty="0" smtClean="0"/>
              <a:t>Ulusal sınırların  dışına ya da ulusal sınırlar dışından yapılacak her türlü mal ve hizmet satışı ve alışında gümrük mevzuatı ile şekillenen  gümrükleme işlemleri bir süreç olarak önemli olup, bu sürecin doğru yönetilmesi gerekir.</a:t>
            </a:r>
            <a:endParaRPr lang="tr-TR" dirty="0"/>
          </a:p>
          <a:p>
            <a:endParaRPr lang="tr-TR" dirty="0"/>
          </a:p>
        </p:txBody>
      </p:sp>
      <p:sp>
        <p:nvSpPr>
          <p:cNvPr id="4" name="Veri Yer Tutucusu 3"/>
          <p:cNvSpPr>
            <a:spLocks noGrp="1"/>
          </p:cNvSpPr>
          <p:nvPr>
            <p:ph type="dt" sz="half" idx="10"/>
          </p:nvPr>
        </p:nvSpPr>
        <p:spPr/>
        <p:txBody>
          <a:bodyPr/>
          <a:lstStyle/>
          <a:p>
            <a:fld id="{AE845F59-6DBC-4E04-89B3-B6EE8C244862}"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42</a:t>
            </a:fld>
            <a:endParaRPr lang="tr-TR"/>
          </a:p>
        </p:txBody>
      </p:sp>
    </p:spTree>
    <p:extLst>
      <p:ext uri="{BB962C8B-B14F-4D97-AF65-F5344CB8AC3E}">
        <p14:creationId xmlns:p14="http://schemas.microsoft.com/office/powerpoint/2010/main" val="10339222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solidFill>
            <a:schemeClr val="bg1"/>
          </a:solidFill>
        </p:spPr>
        <p:txBody>
          <a:bodyPr/>
          <a:lstStyle/>
          <a:p>
            <a:r>
              <a:rPr lang="tr-TR" dirty="0"/>
              <a:t>Gümrük işlemlerinin yürütülmesinde ortaya çıkabilecek hataların ,eksikliklerin, işletmeleri ekonomik kayıplara uğratması kaçınılmaz olmaktadır.</a:t>
            </a:r>
          </a:p>
          <a:p>
            <a:endParaRPr lang="tr-TR" dirty="0"/>
          </a:p>
        </p:txBody>
      </p:sp>
      <p:sp>
        <p:nvSpPr>
          <p:cNvPr id="2" name="Veri Yer Tutucusu 1"/>
          <p:cNvSpPr>
            <a:spLocks noGrp="1"/>
          </p:cNvSpPr>
          <p:nvPr>
            <p:ph type="dt" sz="half" idx="10"/>
          </p:nvPr>
        </p:nvSpPr>
        <p:spPr/>
        <p:txBody>
          <a:bodyPr/>
          <a:lstStyle/>
          <a:p>
            <a:fld id="{B27A105B-AA43-43E3-B9B4-93470E3C7A56}"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43</a:t>
            </a:fld>
            <a:endParaRPr lang="tr-TR"/>
          </a:p>
        </p:txBody>
      </p:sp>
    </p:spTree>
    <p:extLst>
      <p:ext uri="{BB962C8B-B14F-4D97-AF65-F5344CB8AC3E}">
        <p14:creationId xmlns:p14="http://schemas.microsoft.com/office/powerpoint/2010/main" val="4672793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p:spPr>
        <p:txBody>
          <a:bodyPr/>
          <a:lstStyle/>
          <a:p>
            <a:r>
              <a:rPr lang="tr-TR" dirty="0" smtClean="0"/>
              <a:t>8.3.10</a:t>
            </a:r>
            <a:r>
              <a:rPr lang="tr-TR" dirty="0"/>
              <a:t>. Müşteri Hizmetleri</a:t>
            </a:r>
          </a:p>
        </p:txBody>
      </p:sp>
      <p:sp>
        <p:nvSpPr>
          <p:cNvPr id="3" name="İçerik Yer Tutucusu 2"/>
          <p:cNvSpPr>
            <a:spLocks noGrp="1"/>
          </p:cNvSpPr>
          <p:nvPr>
            <p:ph idx="1"/>
          </p:nvPr>
        </p:nvSpPr>
        <p:spPr>
          <a:xfrm>
            <a:off x="457200" y="1600200"/>
            <a:ext cx="8686800" cy="4525963"/>
          </a:xfrm>
          <a:solidFill>
            <a:srgbClr val="F8FF9F"/>
          </a:solidFill>
        </p:spPr>
        <p:txBody>
          <a:bodyPr>
            <a:normAutofit lnSpcReduction="10000"/>
          </a:bodyPr>
          <a:lstStyle/>
          <a:p>
            <a:r>
              <a:rPr lang="tr-TR" dirty="0">
                <a:solidFill>
                  <a:srgbClr val="7030A0"/>
                </a:solidFill>
              </a:rPr>
              <a:t>Servis desteği, </a:t>
            </a:r>
            <a:endParaRPr lang="tr-TR" dirty="0" smtClean="0">
              <a:solidFill>
                <a:srgbClr val="7030A0"/>
              </a:solidFill>
            </a:endParaRPr>
          </a:p>
          <a:p>
            <a:r>
              <a:rPr lang="tr-TR" dirty="0" smtClean="0">
                <a:solidFill>
                  <a:srgbClr val="7030A0"/>
                </a:solidFill>
              </a:rPr>
              <a:t>yerleşim</a:t>
            </a:r>
            <a:r>
              <a:rPr lang="tr-TR" dirty="0">
                <a:solidFill>
                  <a:srgbClr val="7030A0"/>
                </a:solidFill>
              </a:rPr>
              <a:t>, </a:t>
            </a:r>
            <a:endParaRPr lang="tr-TR" dirty="0" smtClean="0">
              <a:solidFill>
                <a:srgbClr val="7030A0"/>
              </a:solidFill>
            </a:endParaRPr>
          </a:p>
          <a:p>
            <a:r>
              <a:rPr lang="tr-TR" dirty="0" smtClean="0">
                <a:solidFill>
                  <a:srgbClr val="7030A0"/>
                </a:solidFill>
              </a:rPr>
              <a:t>geri </a:t>
            </a:r>
            <a:r>
              <a:rPr lang="tr-TR" dirty="0">
                <a:solidFill>
                  <a:srgbClr val="7030A0"/>
                </a:solidFill>
              </a:rPr>
              <a:t>dönen </a:t>
            </a:r>
            <a:r>
              <a:rPr lang="tr-TR" dirty="0" smtClean="0">
                <a:solidFill>
                  <a:srgbClr val="7030A0"/>
                </a:solidFill>
              </a:rPr>
              <a:t>malların değerlendirilmesi ,</a:t>
            </a:r>
          </a:p>
          <a:p>
            <a:r>
              <a:rPr lang="tr-TR" dirty="0" smtClean="0">
                <a:solidFill>
                  <a:srgbClr val="7030A0"/>
                </a:solidFill>
              </a:rPr>
              <a:t>mal kurtarma </a:t>
            </a:r>
            <a:r>
              <a:rPr lang="tr-TR" dirty="0">
                <a:solidFill>
                  <a:srgbClr val="7030A0"/>
                </a:solidFill>
              </a:rPr>
              <a:t>ve </a:t>
            </a:r>
            <a:endParaRPr lang="tr-TR" dirty="0" smtClean="0">
              <a:solidFill>
                <a:srgbClr val="7030A0"/>
              </a:solidFill>
            </a:endParaRPr>
          </a:p>
          <a:p>
            <a:r>
              <a:rPr lang="tr-TR" dirty="0" smtClean="0">
                <a:solidFill>
                  <a:srgbClr val="7030A0"/>
                </a:solidFill>
              </a:rPr>
              <a:t>müşteri </a:t>
            </a:r>
            <a:r>
              <a:rPr lang="tr-TR" dirty="0">
                <a:solidFill>
                  <a:srgbClr val="7030A0"/>
                </a:solidFill>
              </a:rPr>
              <a:t>şikayet ve taleplerinin değerlendirilmesi </a:t>
            </a:r>
            <a:endParaRPr lang="tr-TR" dirty="0" smtClean="0">
              <a:solidFill>
                <a:srgbClr val="7030A0"/>
              </a:solidFill>
            </a:endParaRPr>
          </a:p>
          <a:p>
            <a:pPr marL="0" indent="0">
              <a:buNone/>
            </a:pPr>
            <a:endParaRPr lang="tr-TR" dirty="0"/>
          </a:p>
          <a:p>
            <a:pPr marL="0" indent="0">
              <a:buNone/>
            </a:pPr>
            <a:r>
              <a:rPr lang="tr-TR" dirty="0" smtClean="0"/>
              <a:t>lojistik </a:t>
            </a:r>
            <a:r>
              <a:rPr lang="tr-TR" dirty="0"/>
              <a:t>iş akışında </a:t>
            </a:r>
            <a:r>
              <a:rPr lang="tr-TR" dirty="0" smtClean="0"/>
              <a:t>destek hizmetler arasında </a:t>
            </a:r>
            <a:r>
              <a:rPr lang="tr-TR" dirty="0"/>
              <a:t>yer almaktadır</a:t>
            </a:r>
          </a:p>
        </p:txBody>
      </p:sp>
      <p:sp>
        <p:nvSpPr>
          <p:cNvPr id="4" name="Veri Yer Tutucusu 3"/>
          <p:cNvSpPr>
            <a:spLocks noGrp="1"/>
          </p:cNvSpPr>
          <p:nvPr>
            <p:ph type="dt" sz="half" idx="10"/>
          </p:nvPr>
        </p:nvSpPr>
        <p:spPr/>
        <p:txBody>
          <a:bodyPr/>
          <a:lstStyle/>
          <a:p>
            <a:fld id="{222ECE8B-B7FE-4F82-B032-3CD0C9DFF0DF}"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44</a:t>
            </a:fld>
            <a:endParaRPr lang="tr-TR"/>
          </a:p>
        </p:txBody>
      </p:sp>
    </p:spTree>
    <p:extLst>
      <p:ext uri="{BB962C8B-B14F-4D97-AF65-F5344CB8AC3E}">
        <p14:creationId xmlns:p14="http://schemas.microsoft.com/office/powerpoint/2010/main" val="314894235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blipFill>
            <a:blip r:embed="rId2"/>
            <a:tile tx="0" ty="0" sx="100000" sy="100000" flip="none" algn="tl"/>
          </a:blipFill>
        </p:spPr>
        <p:txBody>
          <a:bodyPr/>
          <a:lstStyle/>
          <a:p>
            <a:r>
              <a:rPr lang="tr-TR" dirty="0" smtClean="0"/>
              <a:t>8.3.11</a:t>
            </a:r>
            <a:r>
              <a:rPr lang="tr-TR" dirty="0"/>
              <a:t>. Envanter (Stok) Yönetimi</a:t>
            </a:r>
          </a:p>
        </p:txBody>
      </p:sp>
      <p:sp>
        <p:nvSpPr>
          <p:cNvPr id="3" name="İçerik Yer Tutucusu 2"/>
          <p:cNvSpPr>
            <a:spLocks noGrp="1"/>
          </p:cNvSpPr>
          <p:nvPr>
            <p:ph idx="1"/>
          </p:nvPr>
        </p:nvSpPr>
        <p:spPr>
          <a:xfrm>
            <a:off x="0" y="1600200"/>
            <a:ext cx="9144000" cy="4925144"/>
          </a:xfrm>
        </p:spPr>
        <p:txBody>
          <a:bodyPr>
            <a:normAutofit/>
          </a:bodyPr>
          <a:lstStyle/>
          <a:p>
            <a:r>
              <a:rPr lang="tr-TR" dirty="0">
                <a:solidFill>
                  <a:srgbClr val="FF0000"/>
                </a:solidFill>
              </a:rPr>
              <a:t>Envanter</a:t>
            </a:r>
            <a:r>
              <a:rPr lang="tr-TR" dirty="0"/>
              <a:t>; </a:t>
            </a:r>
            <a:endParaRPr lang="tr-TR" dirty="0" smtClean="0"/>
          </a:p>
          <a:p>
            <a:r>
              <a:rPr lang="tr-TR" dirty="0" smtClean="0">
                <a:solidFill>
                  <a:srgbClr val="00B0F0"/>
                </a:solidFill>
              </a:rPr>
              <a:t>üretimi </a:t>
            </a:r>
            <a:r>
              <a:rPr lang="tr-TR" dirty="0">
                <a:solidFill>
                  <a:srgbClr val="00B0F0"/>
                </a:solidFill>
              </a:rPr>
              <a:t>istenen düzeyde tutmak</a:t>
            </a:r>
            <a:r>
              <a:rPr lang="tr-TR" dirty="0"/>
              <a:t>, </a:t>
            </a:r>
            <a:endParaRPr lang="tr-TR" dirty="0" smtClean="0"/>
          </a:p>
          <a:p>
            <a:r>
              <a:rPr lang="tr-TR" dirty="0" smtClean="0">
                <a:solidFill>
                  <a:srgbClr val="00B050"/>
                </a:solidFill>
              </a:rPr>
              <a:t>teslim </a:t>
            </a:r>
            <a:r>
              <a:rPr lang="tr-TR" dirty="0">
                <a:solidFill>
                  <a:srgbClr val="00B050"/>
                </a:solidFill>
              </a:rPr>
              <a:t>ve satışı istenen </a:t>
            </a:r>
            <a:r>
              <a:rPr lang="tr-TR" dirty="0" smtClean="0">
                <a:solidFill>
                  <a:srgbClr val="00B050"/>
                </a:solidFill>
              </a:rPr>
              <a:t>özelliklere göre gerçekleştirmek ,</a:t>
            </a:r>
          </a:p>
          <a:p>
            <a:r>
              <a:rPr lang="tr-TR" dirty="0" smtClean="0"/>
              <a:t>amacıyla;</a:t>
            </a:r>
          </a:p>
          <a:p>
            <a:pPr marL="0" indent="0">
              <a:buNone/>
            </a:pPr>
            <a:r>
              <a:rPr lang="tr-TR" dirty="0" smtClean="0">
                <a:solidFill>
                  <a:srgbClr val="FF0000"/>
                </a:solidFill>
              </a:rPr>
              <a:t>malzeme, materyal, yarı işlenmiş ve tamamlanmış </a:t>
            </a:r>
            <a:r>
              <a:rPr lang="tr-TR" dirty="0">
                <a:solidFill>
                  <a:srgbClr val="FF0000"/>
                </a:solidFill>
              </a:rPr>
              <a:t>ürün mevcudunun </a:t>
            </a:r>
            <a:r>
              <a:rPr lang="tr-TR" dirty="0" smtClean="0">
                <a:solidFill>
                  <a:srgbClr val="FF0000"/>
                </a:solidFill>
              </a:rPr>
              <a:t>,</a:t>
            </a:r>
          </a:p>
          <a:p>
            <a:pPr marL="0" indent="0">
              <a:buNone/>
            </a:pPr>
            <a:r>
              <a:rPr lang="tr-TR" dirty="0" smtClean="0"/>
              <a:t>elde bulundurulmasıdır</a:t>
            </a:r>
            <a:endParaRPr lang="tr-TR" dirty="0">
              <a:solidFill>
                <a:srgbClr val="00B050"/>
              </a:solidFill>
            </a:endParaRPr>
          </a:p>
        </p:txBody>
      </p:sp>
      <p:sp>
        <p:nvSpPr>
          <p:cNvPr id="4" name="Veri Yer Tutucusu 3"/>
          <p:cNvSpPr>
            <a:spLocks noGrp="1"/>
          </p:cNvSpPr>
          <p:nvPr>
            <p:ph type="dt" sz="half" idx="10"/>
          </p:nvPr>
        </p:nvSpPr>
        <p:spPr/>
        <p:txBody>
          <a:bodyPr/>
          <a:lstStyle/>
          <a:p>
            <a:fld id="{EE858F70-FB98-4605-88FA-38F75A6770DC}"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45</a:t>
            </a:fld>
            <a:endParaRPr lang="tr-TR"/>
          </a:p>
        </p:txBody>
      </p:sp>
    </p:spTree>
    <p:extLst>
      <p:ext uri="{BB962C8B-B14F-4D97-AF65-F5344CB8AC3E}">
        <p14:creationId xmlns:p14="http://schemas.microsoft.com/office/powerpoint/2010/main" val="18563636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Envanter </a:t>
            </a:r>
            <a:r>
              <a:rPr lang="tr-TR" dirty="0"/>
              <a:t>yönetimiyle pazara doğru mal akışında, hangi noktalarda, hangi miktarda ürünün bulundu­rulacağı önemli bir sorun olmaktadır</a:t>
            </a:r>
            <a:r>
              <a:rPr lang="tr-TR" dirty="0" smtClean="0"/>
              <a:t>.</a:t>
            </a:r>
          </a:p>
          <a:p>
            <a:r>
              <a:rPr lang="tr-TR" dirty="0" smtClean="0"/>
              <a:t> </a:t>
            </a:r>
            <a:r>
              <a:rPr lang="tr-TR" dirty="0">
                <a:solidFill>
                  <a:srgbClr val="00B050"/>
                </a:solidFill>
              </a:rPr>
              <a:t>Envanterin fazla olması yanında, azlığı ya da gereken koşullarda saklanamaması da ek maliyet unsuru olmaktadır</a:t>
            </a:r>
          </a:p>
        </p:txBody>
      </p:sp>
      <p:sp>
        <p:nvSpPr>
          <p:cNvPr id="2" name="Veri Yer Tutucusu 1"/>
          <p:cNvSpPr>
            <a:spLocks noGrp="1"/>
          </p:cNvSpPr>
          <p:nvPr>
            <p:ph type="dt" sz="half" idx="10"/>
          </p:nvPr>
        </p:nvSpPr>
        <p:spPr/>
        <p:txBody>
          <a:bodyPr/>
          <a:lstStyle/>
          <a:p>
            <a:fld id="{6936E6C3-876E-4024-9BE9-86ADAB69D78B}"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46</a:t>
            </a:fld>
            <a:endParaRPr lang="tr-TR"/>
          </a:p>
        </p:txBody>
      </p:sp>
    </p:spTree>
    <p:extLst>
      <p:ext uri="{BB962C8B-B14F-4D97-AF65-F5344CB8AC3E}">
        <p14:creationId xmlns:p14="http://schemas.microsoft.com/office/powerpoint/2010/main" val="297615930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p:spPr>
        <p:txBody>
          <a:bodyPr/>
          <a:lstStyle/>
          <a:p>
            <a:r>
              <a:rPr lang="tr-TR" smtClean="0"/>
              <a:t>8.3.12</a:t>
            </a:r>
            <a:r>
              <a:rPr lang="tr-TR" dirty="0"/>
              <a:t>. Malzeme Taşıma</a:t>
            </a:r>
          </a:p>
        </p:txBody>
      </p:sp>
      <p:sp>
        <p:nvSpPr>
          <p:cNvPr id="3" name="İçerik Yer Tutucusu 2"/>
          <p:cNvSpPr>
            <a:spLocks noGrp="1"/>
          </p:cNvSpPr>
          <p:nvPr>
            <p:ph idx="1"/>
          </p:nvPr>
        </p:nvSpPr>
        <p:spPr>
          <a:xfrm>
            <a:off x="457200" y="1600200"/>
            <a:ext cx="8229600" cy="4925144"/>
          </a:xfrm>
        </p:spPr>
        <p:txBody>
          <a:bodyPr>
            <a:normAutofit/>
          </a:bodyPr>
          <a:lstStyle/>
          <a:p>
            <a:r>
              <a:rPr lang="tr-TR" dirty="0"/>
              <a:t>Bir üretim tesisi ya da depoda malzeme hareketi ile ilgilenen alandır. </a:t>
            </a:r>
            <a:endParaRPr lang="tr-TR" dirty="0" smtClean="0"/>
          </a:p>
          <a:p>
            <a:r>
              <a:rPr lang="tr-TR" dirty="0" smtClean="0"/>
              <a:t>Malzeme </a:t>
            </a:r>
            <a:r>
              <a:rPr lang="tr-TR" dirty="0"/>
              <a:t>kapsamına hammadde, parça, yarı </a:t>
            </a:r>
            <a:r>
              <a:rPr lang="tr-TR" dirty="0" smtClean="0"/>
              <a:t>ürün ve son ürün </a:t>
            </a:r>
            <a:r>
              <a:rPr lang="tr-TR" dirty="0"/>
              <a:t>girmektedir.</a:t>
            </a:r>
          </a:p>
          <a:p>
            <a:r>
              <a:rPr lang="tr-TR" b="1" dirty="0" smtClean="0">
                <a:solidFill>
                  <a:srgbClr val="FF0000"/>
                </a:solidFill>
              </a:rPr>
              <a:t>Amaç</a:t>
            </a:r>
            <a:r>
              <a:rPr lang="tr-TR" dirty="0" smtClean="0"/>
              <a:t> ,</a:t>
            </a:r>
            <a:r>
              <a:rPr lang="tr-TR" dirty="0" smtClean="0">
                <a:solidFill>
                  <a:srgbClr val="00B050"/>
                </a:solidFill>
              </a:rPr>
              <a:t>elle </a:t>
            </a:r>
            <a:r>
              <a:rPr lang="tr-TR" dirty="0">
                <a:solidFill>
                  <a:srgbClr val="00B050"/>
                </a:solidFill>
              </a:rPr>
              <a:t>yapılan işlemleri azaltmak, taşıma mesafelerini kısaltmak, yarı ürün miktarını azaltmak</a:t>
            </a:r>
            <a:r>
              <a:rPr lang="tr-TR" dirty="0" smtClean="0">
                <a:solidFill>
                  <a:srgbClr val="00B050"/>
                </a:solidFill>
              </a:rPr>
              <a:t>, </a:t>
            </a:r>
            <a:r>
              <a:rPr lang="tr-TR" dirty="0">
                <a:solidFill>
                  <a:srgbClr val="00B050"/>
                </a:solidFill>
              </a:rPr>
              <a:t>atık, fire, bozulma, kırılma ve çalınma gibi kayıpları azaltmaktadır</a:t>
            </a:r>
          </a:p>
        </p:txBody>
      </p:sp>
      <p:sp>
        <p:nvSpPr>
          <p:cNvPr id="4" name="Veri Yer Tutucusu 3"/>
          <p:cNvSpPr>
            <a:spLocks noGrp="1"/>
          </p:cNvSpPr>
          <p:nvPr>
            <p:ph type="dt" sz="half" idx="10"/>
          </p:nvPr>
        </p:nvSpPr>
        <p:spPr/>
        <p:txBody>
          <a:bodyPr/>
          <a:lstStyle/>
          <a:p>
            <a:fld id="{E5FB1C93-16D8-41F4-87B3-69F2CFF9E8B8}" type="datetime1">
              <a:rPr lang="tr-TR" smtClean="0"/>
              <a:t>26.08.2019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47</a:t>
            </a:fld>
            <a:endParaRPr lang="tr-TR"/>
          </a:p>
        </p:txBody>
      </p:sp>
    </p:spTree>
    <p:extLst>
      <p:ext uri="{BB962C8B-B14F-4D97-AF65-F5344CB8AC3E}">
        <p14:creationId xmlns:p14="http://schemas.microsoft.com/office/powerpoint/2010/main" val="3454681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476672"/>
            <a:ext cx="8784976" cy="6264696"/>
          </a:xfrm>
          <a:solidFill>
            <a:srgbClr val="F8FF9F"/>
          </a:solidFill>
        </p:spPr>
        <p:txBody>
          <a:bodyPr>
            <a:normAutofit/>
          </a:bodyPr>
          <a:lstStyle/>
          <a:p>
            <a:pPr algn="ctr"/>
            <a:r>
              <a:rPr lang="tr-TR" sz="3600" b="1" dirty="0">
                <a:solidFill>
                  <a:srgbClr val="00B050"/>
                </a:solidFill>
              </a:rPr>
              <a:t>İşletmelerde lojistik </a:t>
            </a:r>
            <a:r>
              <a:rPr lang="tr-TR" sz="3600" b="1" dirty="0">
                <a:solidFill>
                  <a:srgbClr val="00B0F0"/>
                </a:solidFill>
              </a:rPr>
              <a:t>iş süreçleri</a:t>
            </a:r>
            <a:r>
              <a:rPr lang="tr-TR" sz="3600" b="1" dirty="0">
                <a:solidFill>
                  <a:srgbClr val="00B050"/>
                </a:solidFill>
              </a:rPr>
              <a:t>;</a:t>
            </a:r>
          </a:p>
          <a:p>
            <a:pPr algn="ctr"/>
            <a:r>
              <a:rPr lang="tr-TR" sz="3600" b="1" u="sng" dirty="0" smtClean="0">
                <a:solidFill>
                  <a:srgbClr val="FF0000"/>
                </a:solidFill>
              </a:rPr>
              <a:t>1-stratejik süreç:</a:t>
            </a:r>
          </a:p>
          <a:p>
            <a:r>
              <a:rPr lang="tr-TR" dirty="0" smtClean="0"/>
              <a:t> </a:t>
            </a:r>
            <a:r>
              <a:rPr lang="tr-TR" dirty="0" smtClean="0">
                <a:solidFill>
                  <a:srgbClr val="7030A0"/>
                </a:solidFill>
              </a:rPr>
              <a:t>Ürünlerin çeşitlendirilmesi</a:t>
            </a:r>
            <a:r>
              <a:rPr lang="tr-TR" dirty="0"/>
              <a:t>, </a:t>
            </a:r>
            <a:endParaRPr lang="tr-TR" dirty="0" smtClean="0"/>
          </a:p>
          <a:p>
            <a:r>
              <a:rPr lang="tr-TR" dirty="0" smtClean="0">
                <a:solidFill>
                  <a:srgbClr val="7030A0"/>
                </a:solidFill>
              </a:rPr>
              <a:t>pazar </a:t>
            </a:r>
            <a:r>
              <a:rPr lang="tr-TR" dirty="0">
                <a:solidFill>
                  <a:srgbClr val="7030A0"/>
                </a:solidFill>
              </a:rPr>
              <a:t>bilgilerinin ortaya çıkarılması </a:t>
            </a:r>
            <a:r>
              <a:rPr lang="tr-TR" dirty="0" smtClean="0"/>
              <a:t>ve</a:t>
            </a:r>
          </a:p>
          <a:p>
            <a:r>
              <a:rPr lang="tr-TR" dirty="0" smtClean="0"/>
              <a:t> </a:t>
            </a:r>
            <a:r>
              <a:rPr lang="tr-TR" dirty="0"/>
              <a:t>bu kapsamda </a:t>
            </a:r>
            <a:r>
              <a:rPr lang="tr-TR" dirty="0">
                <a:solidFill>
                  <a:srgbClr val="7030A0"/>
                </a:solidFill>
              </a:rPr>
              <a:t>organizasyonların gerçekleştirilmesi </a:t>
            </a:r>
            <a:endParaRPr lang="tr-TR" dirty="0" smtClean="0">
              <a:solidFill>
                <a:srgbClr val="7030A0"/>
              </a:solidFill>
            </a:endParaRPr>
          </a:p>
          <a:p>
            <a:r>
              <a:rPr lang="tr-TR" dirty="0" smtClean="0"/>
              <a:t>gibi </a:t>
            </a:r>
            <a:r>
              <a:rPr lang="tr-TR" dirty="0"/>
              <a:t>konuları kapsamaktadır. </a:t>
            </a:r>
          </a:p>
        </p:txBody>
      </p:sp>
      <p:sp>
        <p:nvSpPr>
          <p:cNvPr id="2" name="Veri Yer Tutucusu 1"/>
          <p:cNvSpPr>
            <a:spLocks noGrp="1"/>
          </p:cNvSpPr>
          <p:nvPr>
            <p:ph type="dt" sz="half" idx="10"/>
          </p:nvPr>
        </p:nvSpPr>
        <p:spPr/>
        <p:txBody>
          <a:bodyPr/>
          <a:lstStyle/>
          <a:p>
            <a:fld id="{F57B01C4-39E0-4C90-B374-48F389028F05}"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5</a:t>
            </a:fld>
            <a:endParaRPr lang="tr-TR"/>
          </a:p>
        </p:txBody>
      </p:sp>
    </p:spTree>
    <p:extLst>
      <p:ext uri="{BB962C8B-B14F-4D97-AF65-F5344CB8AC3E}">
        <p14:creationId xmlns:p14="http://schemas.microsoft.com/office/powerpoint/2010/main" val="3999393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548680"/>
            <a:ext cx="8712968" cy="6309320"/>
          </a:xfrm>
        </p:spPr>
        <p:txBody>
          <a:bodyPr>
            <a:normAutofit/>
          </a:bodyPr>
          <a:lstStyle/>
          <a:p>
            <a:pPr algn="ctr"/>
            <a:r>
              <a:rPr lang="tr-TR" dirty="0">
                <a:solidFill>
                  <a:schemeClr val="accent6">
                    <a:lumMod val="75000"/>
                  </a:schemeClr>
                </a:solidFill>
              </a:rPr>
              <a:t>İşletmelerde lojistik </a:t>
            </a:r>
            <a:r>
              <a:rPr lang="tr-TR" b="1" dirty="0">
                <a:solidFill>
                  <a:srgbClr val="00B050"/>
                </a:solidFill>
              </a:rPr>
              <a:t>iş süreçleri;</a:t>
            </a:r>
          </a:p>
          <a:p>
            <a:pPr algn="ctr"/>
            <a:r>
              <a:rPr lang="tr-TR" b="1" dirty="0" smtClean="0">
                <a:solidFill>
                  <a:srgbClr val="FF0000"/>
                </a:solidFill>
              </a:rPr>
              <a:t>2-arz-talep süreci </a:t>
            </a:r>
            <a:r>
              <a:rPr lang="tr-TR" b="1" dirty="0">
                <a:solidFill>
                  <a:srgbClr val="FF0000"/>
                </a:solidFill>
              </a:rPr>
              <a:t>;</a:t>
            </a:r>
            <a:r>
              <a:rPr lang="tr-TR" b="1" dirty="0" smtClean="0">
                <a:solidFill>
                  <a:srgbClr val="FF0000"/>
                </a:solidFill>
              </a:rPr>
              <a:t> </a:t>
            </a:r>
          </a:p>
          <a:p>
            <a:r>
              <a:rPr lang="tr-TR" dirty="0" smtClean="0"/>
              <a:t>mevcut </a:t>
            </a:r>
            <a:r>
              <a:rPr lang="tr-TR" dirty="0"/>
              <a:t>olan ve tahmin edilen </a:t>
            </a:r>
            <a:r>
              <a:rPr lang="tr-TR" dirty="0">
                <a:solidFill>
                  <a:srgbClr val="7030A0"/>
                </a:solidFill>
              </a:rPr>
              <a:t>arz ve talep bilgilerinin belirlenmesi, </a:t>
            </a:r>
            <a:endParaRPr lang="tr-TR" dirty="0" smtClean="0">
              <a:solidFill>
                <a:srgbClr val="7030A0"/>
              </a:solidFill>
            </a:endParaRPr>
          </a:p>
          <a:p>
            <a:r>
              <a:rPr lang="tr-TR" dirty="0" smtClean="0">
                <a:solidFill>
                  <a:srgbClr val="7030A0"/>
                </a:solidFill>
              </a:rPr>
              <a:t>siparişlerin oluşturul­ması</a:t>
            </a:r>
            <a:r>
              <a:rPr lang="tr-TR" dirty="0"/>
              <a:t>, </a:t>
            </a:r>
            <a:endParaRPr lang="tr-TR" dirty="0" smtClean="0"/>
          </a:p>
          <a:p>
            <a:r>
              <a:rPr lang="tr-TR" dirty="0" smtClean="0">
                <a:solidFill>
                  <a:srgbClr val="7030A0"/>
                </a:solidFill>
              </a:rPr>
              <a:t>dağıtım </a:t>
            </a:r>
            <a:r>
              <a:rPr lang="tr-TR" dirty="0">
                <a:solidFill>
                  <a:srgbClr val="7030A0"/>
                </a:solidFill>
              </a:rPr>
              <a:t>ve zaman planlamasının yapılmasını </a:t>
            </a:r>
            <a:r>
              <a:rPr lang="tr-TR" dirty="0" smtClean="0"/>
              <a:t>,</a:t>
            </a:r>
          </a:p>
          <a:p>
            <a:r>
              <a:rPr lang="tr-TR" dirty="0" smtClean="0"/>
              <a:t>ifade </a:t>
            </a:r>
            <a:r>
              <a:rPr lang="tr-TR" dirty="0"/>
              <a:t>etmektedir. </a:t>
            </a:r>
            <a:endParaRPr lang="tr-TR" dirty="0" smtClean="0"/>
          </a:p>
          <a:p>
            <a:endParaRPr lang="tr-TR" dirty="0"/>
          </a:p>
        </p:txBody>
      </p:sp>
      <p:sp>
        <p:nvSpPr>
          <p:cNvPr id="2" name="Veri Yer Tutucusu 1"/>
          <p:cNvSpPr>
            <a:spLocks noGrp="1"/>
          </p:cNvSpPr>
          <p:nvPr>
            <p:ph type="dt" sz="half" idx="10"/>
          </p:nvPr>
        </p:nvSpPr>
        <p:spPr/>
        <p:txBody>
          <a:bodyPr/>
          <a:lstStyle/>
          <a:p>
            <a:fld id="{C9E4B56A-E35C-4380-9EA5-001D580620F3}"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6</a:t>
            </a:fld>
            <a:endParaRPr lang="tr-TR"/>
          </a:p>
        </p:txBody>
      </p:sp>
    </p:spTree>
    <p:extLst>
      <p:ext uri="{BB962C8B-B14F-4D97-AF65-F5344CB8AC3E}">
        <p14:creationId xmlns:p14="http://schemas.microsoft.com/office/powerpoint/2010/main" val="3116694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548680"/>
            <a:ext cx="8712968" cy="6309320"/>
          </a:xfrm>
        </p:spPr>
        <p:txBody>
          <a:bodyPr>
            <a:normAutofit/>
          </a:bodyPr>
          <a:lstStyle/>
          <a:p>
            <a:pPr algn="ctr"/>
            <a:r>
              <a:rPr lang="tr-TR" dirty="0">
                <a:solidFill>
                  <a:srgbClr val="7030A0"/>
                </a:solidFill>
              </a:rPr>
              <a:t>İşletmelerde lojistik </a:t>
            </a:r>
            <a:r>
              <a:rPr lang="tr-TR" b="1" dirty="0">
                <a:solidFill>
                  <a:srgbClr val="00B050"/>
                </a:solidFill>
              </a:rPr>
              <a:t>iş süreçleri</a:t>
            </a:r>
            <a:r>
              <a:rPr lang="tr-TR" dirty="0">
                <a:solidFill>
                  <a:srgbClr val="7030A0"/>
                </a:solidFill>
              </a:rPr>
              <a:t>;</a:t>
            </a:r>
          </a:p>
          <a:p>
            <a:pPr algn="ctr"/>
            <a:r>
              <a:rPr lang="tr-TR" b="1" dirty="0" smtClean="0">
                <a:solidFill>
                  <a:srgbClr val="FF0000"/>
                </a:solidFill>
              </a:rPr>
              <a:t>3-teslim sü­reci; </a:t>
            </a:r>
            <a:endParaRPr lang="tr-TR" b="1" dirty="0">
              <a:solidFill>
                <a:srgbClr val="FF0000"/>
              </a:solidFill>
            </a:endParaRPr>
          </a:p>
          <a:p>
            <a:r>
              <a:rPr lang="tr-TR" dirty="0" smtClean="0"/>
              <a:t>Son </a:t>
            </a:r>
            <a:r>
              <a:rPr lang="tr-TR" dirty="0"/>
              <a:t>ola­rak teslim </a:t>
            </a:r>
            <a:r>
              <a:rPr lang="tr-TR" dirty="0" smtClean="0"/>
              <a:t>süreci,</a:t>
            </a:r>
          </a:p>
          <a:p>
            <a:r>
              <a:rPr lang="tr-TR" dirty="0" smtClean="0"/>
              <a:t> </a:t>
            </a:r>
            <a:r>
              <a:rPr lang="tr-TR" dirty="0">
                <a:solidFill>
                  <a:srgbClr val="7030A0"/>
                </a:solidFill>
              </a:rPr>
              <a:t>üretim, paketleme, gümrük işlemleri, nakliye, depo yönetimi </a:t>
            </a:r>
            <a:r>
              <a:rPr lang="tr-TR" dirty="0" smtClean="0">
                <a:solidFill>
                  <a:srgbClr val="7030A0"/>
                </a:solidFill>
              </a:rPr>
              <a:t>,</a:t>
            </a:r>
          </a:p>
          <a:p>
            <a:r>
              <a:rPr lang="tr-TR" dirty="0" smtClean="0"/>
              <a:t>konularını </a:t>
            </a:r>
            <a:r>
              <a:rPr lang="tr-TR" dirty="0"/>
              <a:t>içermektedir. </a:t>
            </a:r>
            <a:endParaRPr lang="tr-TR" dirty="0" smtClean="0"/>
          </a:p>
          <a:p>
            <a:r>
              <a:rPr lang="tr-TR" dirty="0" smtClean="0"/>
              <a:t>Şekil </a:t>
            </a:r>
            <a:r>
              <a:rPr lang="tr-TR" dirty="0"/>
              <a:t>19, lojistik iş süreçlerini özetlemektedir.</a:t>
            </a:r>
          </a:p>
          <a:p>
            <a:endParaRPr lang="tr-TR" dirty="0"/>
          </a:p>
        </p:txBody>
      </p:sp>
      <p:sp>
        <p:nvSpPr>
          <p:cNvPr id="2" name="Veri Yer Tutucusu 1"/>
          <p:cNvSpPr>
            <a:spLocks noGrp="1"/>
          </p:cNvSpPr>
          <p:nvPr>
            <p:ph type="dt" sz="half" idx="10"/>
          </p:nvPr>
        </p:nvSpPr>
        <p:spPr/>
        <p:txBody>
          <a:bodyPr/>
          <a:lstStyle/>
          <a:p>
            <a:fld id="{3826557F-518A-4E17-8369-942D6431D727}"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7</a:t>
            </a:fld>
            <a:endParaRPr lang="tr-TR"/>
          </a:p>
        </p:txBody>
      </p:sp>
    </p:spTree>
    <p:extLst>
      <p:ext uri="{BB962C8B-B14F-4D97-AF65-F5344CB8AC3E}">
        <p14:creationId xmlns:p14="http://schemas.microsoft.com/office/powerpoint/2010/main" val="940878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476672"/>
            <a:ext cx="8435280" cy="5649491"/>
          </a:xfrm>
        </p:spPr>
        <p:txBody>
          <a:bodyPr/>
          <a:lstStyle/>
          <a:p>
            <a:endParaRPr lang="tr-TR" dirty="0"/>
          </a:p>
        </p:txBody>
      </p:sp>
      <p:pic>
        <p:nvPicPr>
          <p:cNvPr id="1026" name="Picture 2" descr="D:\DCTS\Desktop\2013-09 (Eyl)\süreç0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12" y="116632"/>
            <a:ext cx="9206312" cy="6624736"/>
          </a:xfrm>
          <a:prstGeom prst="rect">
            <a:avLst/>
          </a:prstGeom>
          <a:noFill/>
          <a:extLst>
            <a:ext uri="{909E8E84-426E-40DD-AFC4-6F175D3DCCD1}">
              <a14:hiddenFill xmlns:a14="http://schemas.microsoft.com/office/drawing/2010/main">
                <a:solidFill>
                  <a:srgbClr val="FFFFFF"/>
                </a:solidFill>
              </a14:hiddenFill>
            </a:ext>
          </a:extLst>
        </p:spPr>
      </p:pic>
      <p:sp>
        <p:nvSpPr>
          <p:cNvPr id="2" name="Veri Yer Tutucusu 1"/>
          <p:cNvSpPr>
            <a:spLocks noGrp="1"/>
          </p:cNvSpPr>
          <p:nvPr>
            <p:ph type="dt" sz="half" idx="10"/>
          </p:nvPr>
        </p:nvSpPr>
        <p:spPr/>
        <p:txBody>
          <a:bodyPr/>
          <a:lstStyle/>
          <a:p>
            <a:fld id="{A4C7EEAF-B83E-4384-B083-74AF5E63349E}"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8</a:t>
            </a:fld>
            <a:endParaRPr lang="tr-TR"/>
          </a:p>
        </p:txBody>
      </p:sp>
    </p:spTree>
    <p:extLst>
      <p:ext uri="{BB962C8B-B14F-4D97-AF65-F5344CB8AC3E}">
        <p14:creationId xmlns:p14="http://schemas.microsoft.com/office/powerpoint/2010/main" val="753009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332656"/>
            <a:ext cx="8784976" cy="6336704"/>
          </a:xfrm>
          <a:solidFill>
            <a:schemeClr val="bg1"/>
          </a:solidFill>
        </p:spPr>
        <p:txBody>
          <a:bodyPr>
            <a:normAutofit/>
          </a:bodyPr>
          <a:lstStyle/>
          <a:p>
            <a:pPr algn="ctr"/>
            <a:r>
              <a:rPr lang="tr-TR" b="1" dirty="0">
                <a:solidFill>
                  <a:srgbClr val="FF0000"/>
                </a:solidFill>
              </a:rPr>
              <a:t>Lojistik iş </a:t>
            </a:r>
            <a:r>
              <a:rPr lang="tr-TR" b="1" dirty="0" smtClean="0">
                <a:solidFill>
                  <a:srgbClr val="FF0000"/>
                </a:solidFill>
              </a:rPr>
              <a:t>süreçleri kapsamında;</a:t>
            </a:r>
          </a:p>
          <a:p>
            <a:pPr algn="ctr"/>
            <a:r>
              <a:rPr lang="tr-TR" b="1" dirty="0" smtClean="0">
                <a:solidFill>
                  <a:srgbClr val="FF0000"/>
                </a:solidFill>
              </a:rPr>
              <a:t> </a:t>
            </a:r>
            <a:r>
              <a:rPr lang="tr-TR" b="1" dirty="0" smtClean="0">
                <a:solidFill>
                  <a:srgbClr val="00B050"/>
                </a:solidFill>
              </a:rPr>
              <a:t>bir </a:t>
            </a:r>
            <a:r>
              <a:rPr lang="tr-TR" b="1" dirty="0">
                <a:solidFill>
                  <a:srgbClr val="00B050"/>
                </a:solidFill>
              </a:rPr>
              <a:t>işletmede yürütülen </a:t>
            </a:r>
            <a:r>
              <a:rPr lang="tr-TR" b="1" u="sng" dirty="0">
                <a:solidFill>
                  <a:srgbClr val="FFC000"/>
                </a:solidFill>
              </a:rPr>
              <a:t>lojistik faaliyetleri</a:t>
            </a:r>
            <a:r>
              <a:rPr lang="tr-TR" b="1" dirty="0">
                <a:solidFill>
                  <a:srgbClr val="FF0000"/>
                </a:solidFill>
              </a:rPr>
              <a:t>; </a:t>
            </a:r>
            <a:endParaRPr lang="tr-TR" b="1" dirty="0" smtClean="0">
              <a:solidFill>
                <a:srgbClr val="FF0000"/>
              </a:solidFill>
            </a:endParaRPr>
          </a:p>
          <a:p>
            <a:r>
              <a:rPr lang="tr-TR" b="1" u="sng" dirty="0" smtClean="0">
                <a:solidFill>
                  <a:srgbClr val="7030A0"/>
                </a:solidFill>
              </a:rPr>
              <a:t>dört </a:t>
            </a:r>
            <a:r>
              <a:rPr lang="tr-TR" b="1" u="sng" dirty="0">
                <a:solidFill>
                  <a:srgbClr val="7030A0"/>
                </a:solidFill>
              </a:rPr>
              <a:t>ana başlık altında toplamak mümkündür</a:t>
            </a:r>
            <a:r>
              <a:rPr lang="tr-TR" dirty="0"/>
              <a:t>.</a:t>
            </a:r>
          </a:p>
          <a:p>
            <a:pPr lvl="0"/>
            <a:r>
              <a:rPr lang="tr-TR" dirty="0" smtClean="0">
                <a:solidFill>
                  <a:srgbClr val="FF0000"/>
                </a:solidFill>
              </a:rPr>
              <a:t>1.	Tedarik </a:t>
            </a:r>
            <a:r>
              <a:rPr lang="tr-TR" dirty="0">
                <a:solidFill>
                  <a:srgbClr val="FF0000"/>
                </a:solidFill>
              </a:rPr>
              <a:t>Lojistiği</a:t>
            </a:r>
          </a:p>
          <a:p>
            <a:pPr lvl="0"/>
            <a:r>
              <a:rPr lang="tr-TR" dirty="0" smtClean="0">
                <a:solidFill>
                  <a:srgbClr val="FF0000"/>
                </a:solidFill>
              </a:rPr>
              <a:t>2.	Üretim </a:t>
            </a:r>
            <a:r>
              <a:rPr lang="tr-TR" dirty="0">
                <a:solidFill>
                  <a:srgbClr val="FF0000"/>
                </a:solidFill>
              </a:rPr>
              <a:t>Lojistiği</a:t>
            </a:r>
          </a:p>
          <a:p>
            <a:pPr lvl="0"/>
            <a:r>
              <a:rPr lang="tr-TR" dirty="0" smtClean="0">
                <a:solidFill>
                  <a:srgbClr val="FF0000"/>
                </a:solidFill>
              </a:rPr>
              <a:t>3.	Dağıtım </a:t>
            </a:r>
            <a:r>
              <a:rPr lang="tr-TR" dirty="0">
                <a:solidFill>
                  <a:srgbClr val="FF0000"/>
                </a:solidFill>
              </a:rPr>
              <a:t>Lojistiği </a:t>
            </a:r>
          </a:p>
          <a:p>
            <a:pPr lvl="0"/>
            <a:r>
              <a:rPr lang="tr-TR" dirty="0" smtClean="0">
                <a:solidFill>
                  <a:srgbClr val="FF0000"/>
                </a:solidFill>
              </a:rPr>
              <a:t>4.	Tersine </a:t>
            </a:r>
            <a:r>
              <a:rPr lang="tr-TR" dirty="0">
                <a:solidFill>
                  <a:srgbClr val="FF0000"/>
                </a:solidFill>
              </a:rPr>
              <a:t>Lojistik</a:t>
            </a:r>
            <a:r>
              <a:rPr lang="tr-TR" dirty="0"/>
              <a:t> </a:t>
            </a:r>
          </a:p>
          <a:p>
            <a:r>
              <a:rPr lang="tr-TR" dirty="0"/>
              <a:t>Bu süreçler aşağıdaki şekilde görüldüğü gibi açıklanabilir</a:t>
            </a:r>
          </a:p>
        </p:txBody>
      </p:sp>
      <p:sp>
        <p:nvSpPr>
          <p:cNvPr id="2" name="Veri Yer Tutucusu 1"/>
          <p:cNvSpPr>
            <a:spLocks noGrp="1"/>
          </p:cNvSpPr>
          <p:nvPr>
            <p:ph type="dt" sz="half" idx="10"/>
          </p:nvPr>
        </p:nvSpPr>
        <p:spPr/>
        <p:txBody>
          <a:bodyPr/>
          <a:lstStyle/>
          <a:p>
            <a:fld id="{BE6A4654-07A4-47B3-9B96-51D7067DCF99}"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9</a:t>
            </a:fld>
            <a:endParaRPr lang="tr-TR"/>
          </a:p>
        </p:txBody>
      </p:sp>
    </p:spTree>
    <p:extLst>
      <p:ext uri="{BB962C8B-B14F-4D97-AF65-F5344CB8AC3E}">
        <p14:creationId xmlns:p14="http://schemas.microsoft.com/office/powerpoint/2010/main" val="4190275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7248</TotalTime>
  <Words>1832</Words>
  <Application>Microsoft Office PowerPoint</Application>
  <PresentationFormat>Ekran Gösterisi (4:3)</PresentationFormat>
  <Paragraphs>355</Paragraphs>
  <Slides>47</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47</vt:i4>
      </vt:variant>
    </vt:vector>
  </HeadingPairs>
  <TitlesOfParts>
    <vt:vector size="51" baseType="lpstr">
      <vt:lpstr>Algerian</vt:lpstr>
      <vt:lpstr>Arial</vt:lpstr>
      <vt:lpstr>Calibri</vt:lpstr>
      <vt:lpstr>Ofis Teması</vt:lpstr>
      <vt:lpstr>8. BÖLÜM</vt:lpstr>
      <vt:lpstr>PowerPoint Sunusu</vt:lpstr>
      <vt:lpstr> İŞLETMELERDE LOJİSTİK FAALİYETLER  VE  HİZMET SUNUMUNU DESTEKLEYİCİ TEMEL UNSURLAR </vt:lpstr>
      <vt:lpstr>PowerPoint Sunusu</vt:lpstr>
      <vt:lpstr>PowerPoint Sunusu</vt:lpstr>
      <vt:lpstr>PowerPoint Sunusu</vt:lpstr>
      <vt:lpstr>PowerPoint Sunusu</vt:lpstr>
      <vt:lpstr>PowerPoint Sunusu</vt:lpstr>
      <vt:lpstr>PowerPoint Sunusu</vt:lpstr>
      <vt:lpstr>8.1.1. tedarik lojistiği</vt:lpstr>
      <vt:lpstr>PowerPoint Sunusu</vt:lpstr>
      <vt:lpstr>8.1.2. Üretim Lojistiği </vt:lpstr>
      <vt:lpstr>8.1.3. Dağıtım Lojistiği</vt:lpstr>
      <vt:lpstr>8.2. lojistik hizmet sunumunu destekleyici unsurlar</vt:lpstr>
      <vt:lpstr>PowerPoint Sunusu</vt:lpstr>
      <vt:lpstr>8.2.1.Alt Yapı Yeterliliği </vt:lpstr>
      <vt:lpstr>PowerPoint Sunusu</vt:lpstr>
      <vt:lpstr>PowerPoint Sunusu</vt:lpstr>
      <vt:lpstr>PowerPoint Sunusu</vt:lpstr>
      <vt:lpstr>PowerPoint Sunusu</vt:lpstr>
      <vt:lpstr>PowerPoint Sunusu</vt:lpstr>
      <vt:lpstr> 8.2.2. Değişen Talep Yapısı </vt:lpstr>
      <vt:lpstr>8.2.3. İnsan Kaynaklarının Görünümü</vt:lpstr>
      <vt:lpstr>PowerPoint Sunusu</vt:lpstr>
      <vt:lpstr>PowerPoint Sunusu</vt:lpstr>
      <vt:lpstr>8.2.4. Ürün (Hizmet) Kalitesi </vt:lpstr>
      <vt:lpstr>8.2.5. Lojistik Maliyet Unsurları</vt:lpstr>
      <vt:lpstr>8.3. TEMEL LOJİSTİK FAALİYETLER </vt:lpstr>
      <vt:lpstr>PowerPoint Sunusu</vt:lpstr>
      <vt:lpstr>8.3.2. Talep Planlaması ve Takibi</vt:lpstr>
      <vt:lpstr>8.3.3. Taşıma / Nakliye </vt:lpstr>
      <vt:lpstr>8.3.4.Dağıtım Merkezi Yönetimi, Depolama ve Antrepo İşlemleri</vt:lpstr>
      <vt:lpstr>PowerPoint Sunusu</vt:lpstr>
      <vt:lpstr>PowerPoint Sunusu</vt:lpstr>
      <vt:lpstr>8.3.5. Elleçleme</vt:lpstr>
      <vt:lpstr>PowerPoint Sunusu</vt:lpstr>
      <vt:lpstr>PowerPoint Sunusu</vt:lpstr>
      <vt:lpstr>8.3.6. Ambalajlama</vt:lpstr>
      <vt:lpstr>8.3.7. Paketleme </vt:lpstr>
      <vt:lpstr>8.3.8. Sigortalama</vt:lpstr>
      <vt:lpstr>PowerPoint Sunusu</vt:lpstr>
      <vt:lpstr>8.3.9. Gümrükleme</vt:lpstr>
      <vt:lpstr>PowerPoint Sunusu</vt:lpstr>
      <vt:lpstr>8.3.10. Müşteri Hizmetleri</vt:lpstr>
      <vt:lpstr>8.3.11. Envanter (Stok) Yönetimi</vt:lpstr>
      <vt:lpstr>PowerPoint Sunusu</vt:lpstr>
      <vt:lpstr>8.3.12. Malzeme Taşıma</vt:lpstr>
    </vt:vector>
  </TitlesOfParts>
  <Company>CMA CGM CAUCASUS DENIZCILIK VE NAKLIYAT 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BÖLÜM</dc:title>
  <dc:creator>CMA CGM CAUCASUS DENIZCILIK VE NAKLIYAT A.S</dc:creator>
  <cp:lastModifiedBy>Orhan</cp:lastModifiedBy>
  <cp:revision>1390</cp:revision>
  <dcterms:created xsi:type="dcterms:W3CDTF">2013-07-18T08:12:18Z</dcterms:created>
  <dcterms:modified xsi:type="dcterms:W3CDTF">2019-08-26T17:01:11Z</dcterms:modified>
</cp:coreProperties>
</file>