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1620" r:id="rId2"/>
    <p:sldId id="1681" r:id="rId3"/>
    <p:sldId id="1538" r:id="rId4"/>
    <p:sldId id="927" r:id="rId5"/>
    <p:sldId id="1590" r:id="rId6"/>
    <p:sldId id="1555" r:id="rId7"/>
    <p:sldId id="1606" r:id="rId8"/>
    <p:sldId id="1607" r:id="rId9"/>
    <p:sldId id="1608" r:id="rId10"/>
    <p:sldId id="1609" r:id="rId11"/>
    <p:sldId id="1682" r:id="rId12"/>
    <p:sldId id="1622" r:id="rId13"/>
    <p:sldId id="1539" r:id="rId14"/>
    <p:sldId id="1670" r:id="rId15"/>
    <p:sldId id="1708" r:id="rId16"/>
    <p:sldId id="1531" r:id="rId17"/>
    <p:sldId id="1672" r:id="rId18"/>
    <p:sldId id="1663" r:id="rId19"/>
    <p:sldId id="1664" r:id="rId20"/>
    <p:sldId id="1699" r:id="rId21"/>
    <p:sldId id="1533" r:id="rId22"/>
    <p:sldId id="1661" r:id="rId23"/>
    <p:sldId id="1662" r:id="rId24"/>
    <p:sldId id="1541" r:id="rId25"/>
    <p:sldId id="1542" r:id="rId26"/>
    <p:sldId id="1543" r:id="rId27"/>
    <p:sldId id="1677" r:id="rId28"/>
    <p:sldId id="1703" r:id="rId29"/>
    <p:sldId id="1665" r:id="rId30"/>
    <p:sldId id="1666" r:id="rId31"/>
    <p:sldId id="1678" r:id="rId32"/>
    <p:sldId id="1667" r:id="rId33"/>
    <p:sldId id="1668" r:id="rId34"/>
    <p:sldId id="1679" r:id="rId35"/>
    <p:sldId id="1669" r:id="rId36"/>
    <p:sldId id="1683" r:id="rId37"/>
    <p:sldId id="1704" r:id="rId38"/>
    <p:sldId id="1705" r:id="rId39"/>
    <p:sldId id="1535" r:id="rId40"/>
    <p:sldId id="1544" r:id="rId41"/>
    <p:sldId id="1707" r:id="rId42"/>
    <p:sldId id="1547" r:id="rId43"/>
    <p:sldId id="1628" r:id="rId44"/>
    <p:sldId id="1610" r:id="rId45"/>
    <p:sldId id="1690" r:id="rId46"/>
    <p:sldId id="1691" r:id="rId47"/>
    <p:sldId id="1692" r:id="rId48"/>
    <p:sldId id="1658" r:id="rId49"/>
    <p:sldId id="1636" r:id="rId50"/>
    <p:sldId id="1650" r:id="rId51"/>
    <p:sldId id="1651" r:id="rId52"/>
    <p:sldId id="1660" r:id="rId53"/>
    <p:sldId id="1659" r:id="rId54"/>
    <p:sldId id="1652" r:id="rId55"/>
    <p:sldId id="1653" r:id="rId56"/>
    <p:sldId id="1611" r:id="rId57"/>
    <p:sldId id="1612" r:id="rId58"/>
    <p:sldId id="1623" r:id="rId5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han" initials="O" lastIdx="2" clrIdx="0">
    <p:extLst>
      <p:ext uri="{19B8F6BF-5375-455C-9EA6-DF929625EA0E}">
        <p15:presenceInfo xmlns:p15="http://schemas.microsoft.com/office/powerpoint/2012/main" userId="Or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F9F"/>
    <a:srgbClr val="FFFF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00" autoAdjust="0"/>
    <p:restoredTop sz="91562" autoAdjust="0"/>
  </p:normalViewPr>
  <p:slideViewPr>
    <p:cSldViewPr>
      <p:cViewPr varScale="1">
        <p:scale>
          <a:sx n="72" d="100"/>
          <a:sy n="72" d="100"/>
        </p:scale>
        <p:origin x="1258"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01T20:06:32.275" idx="2">
    <p:pos x="3730" y="1331"/>
    <p:text>Bir malın mülkiyetinin bütün haklarıyla alacaklıdan başka bir kişiye devredilmesine temlik denir. Kelime anlamı olarak da mülk olarak verme şeklinde kullanılır. Genelde bir borcun ödenmesi için yapılır.</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06A8D6-56AB-4059-A0F1-F6D0618DBD1B}" type="datetimeFigureOut">
              <a:rPr lang="tr-TR" smtClean="0"/>
              <a:pPr/>
              <a:t>14.12.2023</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58083F-F2FE-4E82-AA14-04D9BD396462}" type="slidenum">
              <a:rPr lang="tr-TR" smtClean="0"/>
              <a:pPr/>
              <a:t>‹#›</a:t>
            </a:fld>
            <a:endParaRPr lang="tr-TR"/>
          </a:p>
        </p:txBody>
      </p:sp>
    </p:spTree>
    <p:extLst>
      <p:ext uri="{BB962C8B-B14F-4D97-AF65-F5344CB8AC3E}">
        <p14:creationId xmlns:p14="http://schemas.microsoft.com/office/powerpoint/2010/main" val="314486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558083F-F2FE-4E82-AA14-04D9BD396462}" type="slidenum">
              <a:rPr lang="tr-TR" smtClean="0"/>
              <a:pPr/>
              <a:t>2</a:t>
            </a:fld>
            <a:endParaRPr lang="tr-TR"/>
          </a:p>
        </p:txBody>
      </p:sp>
    </p:spTree>
    <p:extLst>
      <p:ext uri="{BB962C8B-B14F-4D97-AF65-F5344CB8AC3E}">
        <p14:creationId xmlns:p14="http://schemas.microsoft.com/office/powerpoint/2010/main" val="373660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58083F-F2FE-4E82-AA14-04D9BD396462}" type="slidenum">
              <a:rPr lang="tr-TR" smtClean="0"/>
              <a:pPr/>
              <a:t>16</a:t>
            </a:fld>
            <a:endParaRPr lang="tr-TR"/>
          </a:p>
        </p:txBody>
      </p:sp>
    </p:spTree>
    <p:extLst>
      <p:ext uri="{BB962C8B-B14F-4D97-AF65-F5344CB8AC3E}">
        <p14:creationId xmlns:p14="http://schemas.microsoft.com/office/powerpoint/2010/main" val="93569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58083F-F2FE-4E82-AA14-04D9BD396462}" type="slidenum">
              <a:rPr lang="tr-TR" smtClean="0"/>
              <a:pPr/>
              <a:t>48</a:t>
            </a:fld>
            <a:endParaRPr lang="tr-TR"/>
          </a:p>
        </p:txBody>
      </p:sp>
    </p:spTree>
    <p:extLst>
      <p:ext uri="{BB962C8B-B14F-4D97-AF65-F5344CB8AC3E}">
        <p14:creationId xmlns:p14="http://schemas.microsoft.com/office/powerpoint/2010/main" val="368468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14122023</a:t>
            </a:r>
          </a:p>
        </p:txBody>
      </p:sp>
      <p:sp>
        <p:nvSpPr>
          <p:cNvPr id="4" name="Slayt Numarası Yer Tutucusu 3"/>
          <p:cNvSpPr>
            <a:spLocks noGrp="1"/>
          </p:cNvSpPr>
          <p:nvPr>
            <p:ph type="sldNum" sz="quarter" idx="10"/>
          </p:nvPr>
        </p:nvSpPr>
        <p:spPr/>
        <p:txBody>
          <a:bodyPr/>
          <a:lstStyle/>
          <a:p>
            <a:fld id="{F558083F-F2FE-4E82-AA14-04D9BD396462}" type="slidenum">
              <a:rPr lang="tr-TR" smtClean="0"/>
              <a:pPr/>
              <a:t>58</a:t>
            </a:fld>
            <a:endParaRPr lang="tr-TR"/>
          </a:p>
        </p:txBody>
      </p:sp>
    </p:spTree>
    <p:extLst>
      <p:ext uri="{BB962C8B-B14F-4D97-AF65-F5344CB8AC3E}">
        <p14:creationId xmlns:p14="http://schemas.microsoft.com/office/powerpoint/2010/main" val="410422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DCFA74BA-D220-4E41-AFDB-984D4BBE6E62}"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2987581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D6C8755-C31D-4CEA-B4E1-FE1E968D7DA8}"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3683741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DBEF46E-5C82-4E71-8F60-2875F692E635}"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235506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AE5ED05-5758-4071-B617-AFB2EC5C548B}"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1540276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2205543-1DEE-4999-A614-87310BC06C3E}"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424784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6FA3F07A-C04E-45FB-A447-BF250F8E7CFF}" type="datetime1">
              <a:rPr lang="tr-TR" smtClean="0"/>
              <a:t>14.12.2023</a:t>
            </a:fld>
            <a:endParaRPr lang="tr-TR"/>
          </a:p>
        </p:txBody>
      </p:sp>
      <p:sp>
        <p:nvSpPr>
          <p:cNvPr id="6" name="Altbilgi Yer Tutucusu 5"/>
          <p:cNvSpPr>
            <a:spLocks noGrp="1"/>
          </p:cNvSpPr>
          <p:nvPr>
            <p:ph type="ftr" sz="quarter" idx="11"/>
          </p:nvPr>
        </p:nvSpPr>
        <p:spPr/>
        <p:txBody>
          <a:bodyPr/>
          <a:lstStyle/>
          <a:p>
            <a:r>
              <a:rPr lang="tr-TR"/>
              <a:t>osenses@trabzon.edu.tr</a:t>
            </a:r>
          </a:p>
        </p:txBody>
      </p:sp>
      <p:sp>
        <p:nvSpPr>
          <p:cNvPr id="7" name="Slayt Numarası Yer Tutucusu 6"/>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2307273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C813B26-34B5-4AE4-96DA-C9981E7EE94D}" type="datetime1">
              <a:rPr lang="tr-TR" smtClean="0"/>
              <a:t>14.12.2023</a:t>
            </a:fld>
            <a:endParaRPr lang="tr-TR"/>
          </a:p>
        </p:txBody>
      </p:sp>
      <p:sp>
        <p:nvSpPr>
          <p:cNvPr id="8" name="Altbilgi Yer Tutucusu 7"/>
          <p:cNvSpPr>
            <a:spLocks noGrp="1"/>
          </p:cNvSpPr>
          <p:nvPr>
            <p:ph type="ftr" sz="quarter" idx="11"/>
          </p:nvPr>
        </p:nvSpPr>
        <p:spPr/>
        <p:txBody>
          <a:bodyPr/>
          <a:lstStyle/>
          <a:p>
            <a:r>
              <a:rPr lang="tr-TR"/>
              <a:t>osenses@trabzon.edu.tr</a:t>
            </a:r>
          </a:p>
        </p:txBody>
      </p:sp>
      <p:sp>
        <p:nvSpPr>
          <p:cNvPr id="9" name="Slayt Numarası Yer Tutucusu 8"/>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254933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CF274F7-CFA3-4177-931C-2404E80E7610}"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3303848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3A7D54F-2C34-4964-B89C-7E6B9FCE0C82}" type="datetime1">
              <a:rPr lang="tr-TR" smtClean="0"/>
              <a:t>14.12.2023</a:t>
            </a:fld>
            <a:endParaRPr lang="tr-TR"/>
          </a:p>
        </p:txBody>
      </p:sp>
      <p:sp>
        <p:nvSpPr>
          <p:cNvPr id="3" name="Altbilgi Yer Tutucusu 2"/>
          <p:cNvSpPr>
            <a:spLocks noGrp="1"/>
          </p:cNvSpPr>
          <p:nvPr>
            <p:ph type="ftr" sz="quarter" idx="11"/>
          </p:nvPr>
        </p:nvSpPr>
        <p:spPr/>
        <p:txBody>
          <a:bodyPr/>
          <a:lstStyle/>
          <a:p>
            <a:r>
              <a:rPr lang="tr-TR"/>
              <a:t>osenses@trabzon.edu.tr</a:t>
            </a:r>
          </a:p>
        </p:txBody>
      </p:sp>
      <p:sp>
        <p:nvSpPr>
          <p:cNvPr id="4" name="Slayt Numarası Yer Tutucusu 3"/>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220997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0CD5F2C-4D99-41B4-874B-8D656C63BADC}" type="datetime1">
              <a:rPr lang="tr-TR" smtClean="0"/>
              <a:t>14.12.2023</a:t>
            </a:fld>
            <a:endParaRPr lang="tr-TR"/>
          </a:p>
        </p:txBody>
      </p:sp>
      <p:sp>
        <p:nvSpPr>
          <p:cNvPr id="6" name="Altbilgi Yer Tutucusu 5"/>
          <p:cNvSpPr>
            <a:spLocks noGrp="1"/>
          </p:cNvSpPr>
          <p:nvPr>
            <p:ph type="ftr" sz="quarter" idx="11"/>
          </p:nvPr>
        </p:nvSpPr>
        <p:spPr/>
        <p:txBody>
          <a:bodyPr/>
          <a:lstStyle/>
          <a:p>
            <a:r>
              <a:rPr lang="tr-TR"/>
              <a:t>osenses@trabzon.edu.tr</a:t>
            </a:r>
          </a:p>
        </p:txBody>
      </p:sp>
      <p:sp>
        <p:nvSpPr>
          <p:cNvPr id="7" name="Slayt Numarası Yer Tutucusu 6"/>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28860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8D8B3B1F-E423-4D3A-B11E-5448F84C9FE1}" type="datetime1">
              <a:rPr lang="tr-TR" smtClean="0"/>
              <a:t>14.12.2023</a:t>
            </a:fld>
            <a:endParaRPr lang="tr-TR"/>
          </a:p>
        </p:txBody>
      </p:sp>
      <p:sp>
        <p:nvSpPr>
          <p:cNvPr id="6" name="Altbilgi Yer Tutucusu 5"/>
          <p:cNvSpPr>
            <a:spLocks noGrp="1"/>
          </p:cNvSpPr>
          <p:nvPr>
            <p:ph type="ftr" sz="quarter" idx="11"/>
          </p:nvPr>
        </p:nvSpPr>
        <p:spPr/>
        <p:txBody>
          <a:bodyPr/>
          <a:lstStyle/>
          <a:p>
            <a:r>
              <a:rPr lang="tr-TR"/>
              <a:t>osenses@trabzon.edu.tr</a:t>
            </a:r>
          </a:p>
        </p:txBody>
      </p:sp>
      <p:sp>
        <p:nvSpPr>
          <p:cNvPr id="7" name="Slayt Numarası Yer Tutucusu 6"/>
          <p:cNvSpPr>
            <a:spLocks noGrp="1"/>
          </p:cNvSpPr>
          <p:nvPr>
            <p:ph type="sldNum" sz="quarter" idx="12"/>
          </p:nvPr>
        </p:nvSpPr>
        <p:spPr/>
        <p:txBody>
          <a:bodyPr/>
          <a:lstStyle/>
          <a:p>
            <a:fld id="{06E4CE98-99DB-4B92-BAC7-F160338C3892}" type="slidenum">
              <a:rPr lang="tr-TR" smtClean="0"/>
              <a:pPr/>
              <a:t>‹#›</a:t>
            </a:fld>
            <a:endParaRPr lang="tr-TR"/>
          </a:p>
        </p:txBody>
      </p:sp>
    </p:spTree>
    <p:extLst>
      <p:ext uri="{BB962C8B-B14F-4D97-AF65-F5344CB8AC3E}">
        <p14:creationId xmlns:p14="http://schemas.microsoft.com/office/powerpoint/2010/main" val="332716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DC2E2-9443-4F25-BEEF-5DE175F90D1A}" type="datetime1">
              <a:rPr lang="tr-TR" smtClean="0"/>
              <a:t>14.12.2023</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osenses@trabzon.edu.tr</a:t>
            </a: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4CE98-99DB-4B92-BAC7-F160338C3892}" type="slidenum">
              <a:rPr lang="tr-TR" smtClean="0"/>
              <a:pPr/>
              <a:t>‹#›</a:t>
            </a:fld>
            <a:endParaRPr lang="tr-TR"/>
          </a:p>
        </p:txBody>
      </p:sp>
    </p:spTree>
    <p:extLst>
      <p:ext uri="{BB962C8B-B14F-4D97-AF65-F5344CB8AC3E}">
        <p14:creationId xmlns:p14="http://schemas.microsoft.com/office/powerpoint/2010/main" val="879988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a:t>
            </a:r>
            <a:r>
              <a:rPr lang="tr-TR"/>
              <a:t>BÖLÜM</a:t>
            </a:r>
          </a:p>
        </p:txBody>
      </p:sp>
      <p:sp>
        <p:nvSpPr>
          <p:cNvPr id="3" name="İçerik Yer Tutucusu 2"/>
          <p:cNvSpPr>
            <a:spLocks noGrp="1"/>
          </p:cNvSpPr>
          <p:nvPr>
            <p:ph idx="1"/>
          </p:nvPr>
        </p:nvSpPr>
        <p:spPr/>
        <p:txBody>
          <a:bodyPr>
            <a:normAutofit/>
          </a:bodyPr>
          <a:lstStyle/>
          <a:p>
            <a:endParaRPr lang="tr-TR" sz="8000" dirty="0"/>
          </a:p>
          <a:p>
            <a:r>
              <a:rPr lang="tr-TR" sz="8000" dirty="0"/>
              <a:t>ÖDEME ŞEKİLLERİ</a:t>
            </a:r>
          </a:p>
        </p:txBody>
      </p:sp>
      <p:sp>
        <p:nvSpPr>
          <p:cNvPr id="4" name="Veri Yer Tutucusu 3"/>
          <p:cNvSpPr>
            <a:spLocks noGrp="1"/>
          </p:cNvSpPr>
          <p:nvPr>
            <p:ph type="dt" sz="half" idx="10"/>
          </p:nvPr>
        </p:nvSpPr>
        <p:spPr/>
        <p:txBody>
          <a:bodyPr/>
          <a:lstStyle/>
          <a:p>
            <a:fld id="{BEF26712-B801-4406-ABBE-915F56EDBA75}"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1</a:t>
            </a:fld>
            <a:endParaRPr lang="tr-TR"/>
          </a:p>
        </p:txBody>
      </p:sp>
    </p:spTree>
    <p:extLst>
      <p:ext uri="{BB962C8B-B14F-4D97-AF65-F5344CB8AC3E}">
        <p14:creationId xmlns:p14="http://schemas.microsoft.com/office/powerpoint/2010/main" val="3884545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260648"/>
            <a:ext cx="8640960" cy="6264696"/>
          </a:xfrm>
        </p:spPr>
        <p:txBody>
          <a:bodyPr>
            <a:normAutofit/>
          </a:bodyPr>
          <a:lstStyle/>
          <a:p>
            <a:pPr algn="ctr"/>
            <a:r>
              <a:rPr lang="tr-TR" b="1" dirty="0">
                <a:solidFill>
                  <a:srgbClr val="FF0000"/>
                </a:solidFill>
              </a:rPr>
              <a:t>1.c: prefinansman</a:t>
            </a:r>
            <a:r>
              <a:rPr lang="tr-TR" sz="2400" b="1" dirty="0"/>
              <a:t>:</a:t>
            </a:r>
          </a:p>
          <a:p>
            <a:r>
              <a:rPr lang="tr-TR" sz="2400" dirty="0"/>
              <a:t>(ihracatçının bankası ithalatçıya bir ödeme garantisi vermektedir)</a:t>
            </a:r>
          </a:p>
          <a:p>
            <a:r>
              <a:rPr lang="tr-TR" dirty="0">
                <a:solidFill>
                  <a:srgbClr val="0070C0"/>
                </a:solidFill>
              </a:rPr>
              <a:t>1. a ve 1.b de açıklanan;</a:t>
            </a:r>
          </a:p>
          <a:p>
            <a:r>
              <a:rPr lang="tr-TR" dirty="0">
                <a:solidFill>
                  <a:srgbClr val="0070C0"/>
                </a:solidFill>
              </a:rPr>
              <a:t>Havale şeklinde VE peşin ödemede;</a:t>
            </a:r>
          </a:p>
          <a:p>
            <a:r>
              <a:rPr lang="tr-TR" dirty="0">
                <a:solidFill>
                  <a:srgbClr val="0070C0"/>
                </a:solidFill>
              </a:rPr>
              <a:t> </a:t>
            </a:r>
            <a:r>
              <a:rPr lang="tr-TR" b="1" dirty="0"/>
              <a:t>ithalatçı büyük risk altındadır. </a:t>
            </a:r>
          </a:p>
          <a:p>
            <a:r>
              <a:rPr lang="tr-TR" b="1" i="1" u="sng" dirty="0">
                <a:solidFill>
                  <a:srgbClr val="FF0000"/>
                </a:solidFill>
                <a:latin typeface="Algerian" panose="04020705040A02060702" pitchFamily="82" charset="0"/>
              </a:rPr>
              <a:t>Çünkü ihracatçı parayı aldıktan sonra malı göndermeyebilir</a:t>
            </a:r>
            <a:r>
              <a:rPr lang="tr-TR" dirty="0"/>
              <a:t>.</a:t>
            </a:r>
          </a:p>
          <a:p>
            <a:r>
              <a:rPr lang="tr-TR" dirty="0"/>
              <a:t> </a:t>
            </a:r>
          </a:p>
        </p:txBody>
      </p:sp>
      <p:sp>
        <p:nvSpPr>
          <p:cNvPr id="2" name="Veri Yer Tutucusu 1"/>
          <p:cNvSpPr>
            <a:spLocks noGrp="1"/>
          </p:cNvSpPr>
          <p:nvPr>
            <p:ph type="dt" sz="half" idx="10"/>
          </p:nvPr>
        </p:nvSpPr>
        <p:spPr/>
        <p:txBody>
          <a:bodyPr/>
          <a:lstStyle/>
          <a:p>
            <a:fld id="{5BE52FA2-D552-4C27-AC65-B4C8E4F874A7}"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10</a:t>
            </a:fld>
            <a:endParaRPr lang="tr-TR"/>
          </a:p>
        </p:txBody>
      </p:sp>
    </p:spTree>
    <p:extLst>
      <p:ext uri="{BB962C8B-B14F-4D97-AF65-F5344CB8AC3E}">
        <p14:creationId xmlns:p14="http://schemas.microsoft.com/office/powerpoint/2010/main" val="68435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260648"/>
            <a:ext cx="8640960" cy="6264696"/>
          </a:xfrm>
        </p:spPr>
        <p:txBody>
          <a:bodyPr>
            <a:normAutofit/>
          </a:bodyPr>
          <a:lstStyle/>
          <a:p>
            <a:pPr algn="ctr"/>
            <a:r>
              <a:rPr lang="tr-TR" b="1" dirty="0">
                <a:solidFill>
                  <a:srgbClr val="FF0000"/>
                </a:solidFill>
              </a:rPr>
              <a:t>1.c: prefinansman</a:t>
            </a:r>
            <a:r>
              <a:rPr lang="tr-TR" sz="2400" b="1" dirty="0"/>
              <a:t>:</a:t>
            </a:r>
          </a:p>
          <a:p>
            <a:r>
              <a:rPr lang="tr-TR" b="1" i="1" u="sng" dirty="0">
                <a:solidFill>
                  <a:srgbClr val="FF0000"/>
                </a:solidFill>
                <a:latin typeface="Algerian" panose="04020705040A02060702" pitchFamily="82" charset="0"/>
              </a:rPr>
              <a:t>Çünkü ihracatçı parayı aldıktan sonra malı göndermeyebilir</a:t>
            </a:r>
            <a:r>
              <a:rPr lang="tr-TR" dirty="0"/>
              <a:t>.</a:t>
            </a:r>
          </a:p>
          <a:p>
            <a:pPr marL="0" indent="0">
              <a:buNone/>
            </a:pPr>
            <a:r>
              <a:rPr lang="tr-TR" dirty="0"/>
              <a:t> </a:t>
            </a:r>
          </a:p>
          <a:p>
            <a:r>
              <a:rPr lang="tr-TR" dirty="0"/>
              <a:t>Bu durumda (malı kesin göndermediği durum) (</a:t>
            </a:r>
            <a:r>
              <a:rPr lang="tr-TR" b="1" dirty="0">
                <a:solidFill>
                  <a:srgbClr val="00B050"/>
                </a:solidFill>
              </a:rPr>
              <a:t>yani para iadesi </a:t>
            </a:r>
            <a:r>
              <a:rPr lang="tr-TR" b="1">
                <a:solidFill>
                  <a:srgbClr val="00B050"/>
                </a:solidFill>
              </a:rPr>
              <a:t>gereken durumda</a:t>
            </a:r>
            <a:r>
              <a:rPr lang="tr-TR"/>
              <a:t>):</a:t>
            </a:r>
            <a:endParaRPr lang="tr-TR" dirty="0"/>
          </a:p>
          <a:p>
            <a:r>
              <a:rPr lang="tr-TR" dirty="0"/>
              <a:t> </a:t>
            </a:r>
            <a:r>
              <a:rPr lang="tr-TR" b="1" u="sng" dirty="0">
                <a:solidFill>
                  <a:srgbClr val="7030A0"/>
                </a:solidFill>
                <a:latin typeface="Algerian" panose="04020705040A02060702" pitchFamily="82" charset="0"/>
              </a:rPr>
              <a:t>ihracatçı ithalatçının parasını geri iade etse bile</a:t>
            </a:r>
            <a:r>
              <a:rPr lang="tr-TR" dirty="0"/>
              <a:t>, </a:t>
            </a:r>
          </a:p>
          <a:p>
            <a:r>
              <a:rPr lang="tr-TR" dirty="0"/>
              <a:t>ithalatçının bu süre içinde faiz kaybına uğraması söz konusudur. </a:t>
            </a:r>
          </a:p>
        </p:txBody>
      </p:sp>
      <p:sp>
        <p:nvSpPr>
          <p:cNvPr id="2" name="Veri Yer Tutucusu 1"/>
          <p:cNvSpPr>
            <a:spLocks noGrp="1"/>
          </p:cNvSpPr>
          <p:nvPr>
            <p:ph type="dt" sz="half" idx="10"/>
          </p:nvPr>
        </p:nvSpPr>
        <p:spPr/>
        <p:txBody>
          <a:bodyPr/>
          <a:lstStyle/>
          <a:p>
            <a:fld id="{5BE52FA2-D552-4C27-AC65-B4C8E4F874A7}"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11</a:t>
            </a:fld>
            <a:endParaRPr lang="tr-TR"/>
          </a:p>
        </p:txBody>
      </p:sp>
    </p:spTree>
    <p:extLst>
      <p:ext uri="{BB962C8B-B14F-4D97-AF65-F5344CB8AC3E}">
        <p14:creationId xmlns:p14="http://schemas.microsoft.com/office/powerpoint/2010/main" val="320237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60648"/>
            <a:ext cx="8964488" cy="6264696"/>
          </a:xfrm>
        </p:spPr>
        <p:txBody>
          <a:bodyPr>
            <a:normAutofit/>
          </a:bodyPr>
          <a:lstStyle/>
          <a:p>
            <a:pPr algn="ctr"/>
            <a:r>
              <a:rPr lang="tr-TR" b="1" dirty="0">
                <a:solidFill>
                  <a:srgbClr val="FF0000"/>
                </a:solidFill>
              </a:rPr>
              <a:t>Prefinansmanda, havale ile ödemeden farklı olarak;</a:t>
            </a:r>
          </a:p>
          <a:p>
            <a:r>
              <a:rPr lang="tr-TR" b="1" i="1" u="sng" dirty="0">
                <a:solidFill>
                  <a:srgbClr val="00B0F0"/>
                </a:solidFill>
              </a:rPr>
              <a:t>ihracatçının bankası ithalatçıya bir </a:t>
            </a:r>
            <a:r>
              <a:rPr lang="tr-TR" b="1" i="1" u="sng" dirty="0">
                <a:solidFill>
                  <a:srgbClr val="00B050"/>
                </a:solidFill>
              </a:rPr>
              <a:t>ödeme garantisi </a:t>
            </a:r>
            <a:r>
              <a:rPr lang="tr-TR" b="1" i="1" u="sng" dirty="0">
                <a:solidFill>
                  <a:srgbClr val="00B0F0"/>
                </a:solidFill>
              </a:rPr>
              <a:t>vermektedir</a:t>
            </a:r>
            <a:r>
              <a:rPr lang="tr-TR" dirty="0"/>
              <a:t>. </a:t>
            </a:r>
            <a:r>
              <a:rPr lang="tr-TR" sz="2400" b="1" dirty="0"/>
              <a:t>(mal gönderilmedi para iadesi gerekirse) </a:t>
            </a:r>
          </a:p>
          <a:p>
            <a:pPr algn="ctr"/>
            <a:r>
              <a:rPr lang="tr-TR" b="1" dirty="0"/>
              <a:t>Bu garantiye göre;</a:t>
            </a:r>
          </a:p>
          <a:p>
            <a:r>
              <a:rPr lang="tr-TR" dirty="0"/>
              <a:t> </a:t>
            </a:r>
            <a:r>
              <a:rPr lang="tr-TR" dirty="0">
                <a:solidFill>
                  <a:schemeClr val="accent6">
                    <a:lumMod val="75000"/>
                  </a:schemeClr>
                </a:solidFill>
              </a:rPr>
              <a:t>ihracatçının malın ihracatını gerçekleştirmemesi halinde</a:t>
            </a:r>
            <a:r>
              <a:rPr lang="tr-TR" dirty="0"/>
              <a:t>; (ki paranın iadesi gerekiyor)</a:t>
            </a:r>
          </a:p>
          <a:p>
            <a:r>
              <a:rPr lang="tr-TR" dirty="0"/>
              <a:t> </a:t>
            </a:r>
            <a:r>
              <a:rPr lang="tr-TR" b="1" dirty="0"/>
              <a:t>ihracatçının bankası; </a:t>
            </a:r>
            <a:r>
              <a:rPr lang="tr-TR" sz="1800" b="1" dirty="0"/>
              <a:t>(ithalatçının gönderdiği para)</a:t>
            </a:r>
            <a:endParaRPr lang="tr-TR" b="1" dirty="0"/>
          </a:p>
          <a:p>
            <a:r>
              <a:rPr lang="tr-TR" b="1" dirty="0"/>
              <a:t> </a:t>
            </a:r>
            <a:r>
              <a:rPr lang="tr-TR" b="1" dirty="0">
                <a:solidFill>
                  <a:srgbClr val="00B050"/>
                </a:solidFill>
              </a:rPr>
              <a:t>prefinansman amacıyla gelen </a:t>
            </a:r>
            <a:r>
              <a:rPr lang="tr-TR" b="1" dirty="0">
                <a:solidFill>
                  <a:srgbClr val="FF0000"/>
                </a:solidFill>
              </a:rPr>
              <a:t>ana parayı gecikme faiziyle birlikte </a:t>
            </a:r>
            <a:r>
              <a:rPr lang="tr-TR" b="1" dirty="0">
                <a:solidFill>
                  <a:srgbClr val="00B050"/>
                </a:solidFill>
              </a:rPr>
              <a:t>geri ödemek zorundadır.</a:t>
            </a:r>
          </a:p>
        </p:txBody>
      </p:sp>
      <p:sp>
        <p:nvSpPr>
          <p:cNvPr id="2" name="Veri Yer Tutucusu 1"/>
          <p:cNvSpPr>
            <a:spLocks noGrp="1"/>
          </p:cNvSpPr>
          <p:nvPr>
            <p:ph type="dt" sz="half" idx="10"/>
          </p:nvPr>
        </p:nvSpPr>
        <p:spPr/>
        <p:txBody>
          <a:bodyPr/>
          <a:lstStyle/>
          <a:p>
            <a:fld id="{15F59EFE-72B0-42D0-AFB6-A4596A63F6F6}"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12</a:t>
            </a:fld>
            <a:endParaRPr lang="tr-TR"/>
          </a:p>
        </p:txBody>
      </p:sp>
    </p:spTree>
    <p:extLst>
      <p:ext uri="{BB962C8B-B14F-4D97-AF65-F5344CB8AC3E}">
        <p14:creationId xmlns:p14="http://schemas.microsoft.com/office/powerpoint/2010/main" val="177017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a:solidFill>
            <a:schemeClr val="accent6"/>
          </a:solidFill>
        </p:spPr>
        <p:txBody>
          <a:bodyPr>
            <a:normAutofit fontScale="90000"/>
          </a:bodyPr>
          <a:lstStyle/>
          <a:p>
            <a:r>
              <a:rPr lang="tr-TR" dirty="0">
                <a:solidFill>
                  <a:srgbClr val="7030A0"/>
                </a:solidFill>
              </a:rPr>
              <a:t>2.Akreditifli ödeme</a:t>
            </a:r>
          </a:p>
        </p:txBody>
      </p:sp>
      <p:sp>
        <p:nvSpPr>
          <p:cNvPr id="3" name="İçerik Yer Tutucusu 2"/>
          <p:cNvSpPr>
            <a:spLocks noGrp="1"/>
          </p:cNvSpPr>
          <p:nvPr>
            <p:ph idx="1"/>
          </p:nvPr>
        </p:nvSpPr>
        <p:spPr>
          <a:xfrm>
            <a:off x="0" y="1600200"/>
            <a:ext cx="9144000" cy="4997152"/>
          </a:xfrm>
        </p:spPr>
        <p:txBody>
          <a:bodyPr>
            <a:normAutofit/>
          </a:bodyPr>
          <a:lstStyle/>
          <a:p>
            <a:r>
              <a:rPr lang="tr-TR" dirty="0"/>
              <a:t>Uygun vesaik ibrazıyla ödeme taahhüdüdür.</a:t>
            </a:r>
          </a:p>
        </p:txBody>
      </p:sp>
      <p:sp>
        <p:nvSpPr>
          <p:cNvPr id="4" name="Veri Yer Tutucusu 3"/>
          <p:cNvSpPr>
            <a:spLocks noGrp="1"/>
          </p:cNvSpPr>
          <p:nvPr>
            <p:ph type="dt" sz="half" idx="10"/>
          </p:nvPr>
        </p:nvSpPr>
        <p:spPr/>
        <p:txBody>
          <a:bodyPr/>
          <a:lstStyle/>
          <a:p>
            <a:fld id="{AB539957-D254-4344-B05E-40875883820E}"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13</a:t>
            </a:fld>
            <a:endParaRPr lang="tr-TR"/>
          </a:p>
        </p:txBody>
      </p:sp>
    </p:spTree>
    <p:extLst>
      <p:ext uri="{BB962C8B-B14F-4D97-AF65-F5344CB8AC3E}">
        <p14:creationId xmlns:p14="http://schemas.microsoft.com/office/powerpoint/2010/main" val="223212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a:solidFill>
            <a:schemeClr val="accent6"/>
          </a:solidFill>
        </p:spPr>
        <p:txBody>
          <a:bodyPr>
            <a:normAutofit fontScale="90000"/>
          </a:bodyPr>
          <a:lstStyle/>
          <a:p>
            <a:r>
              <a:rPr lang="tr-TR" dirty="0">
                <a:solidFill>
                  <a:srgbClr val="7030A0"/>
                </a:solidFill>
              </a:rPr>
              <a:t>2.Akreditifli ödeme</a:t>
            </a:r>
          </a:p>
        </p:txBody>
      </p:sp>
      <p:sp>
        <p:nvSpPr>
          <p:cNvPr id="3" name="İçerik Yer Tutucusu 2"/>
          <p:cNvSpPr>
            <a:spLocks noGrp="1"/>
          </p:cNvSpPr>
          <p:nvPr>
            <p:ph idx="1"/>
          </p:nvPr>
        </p:nvSpPr>
        <p:spPr>
          <a:xfrm>
            <a:off x="0" y="1600200"/>
            <a:ext cx="9144000" cy="4997152"/>
          </a:xfrm>
        </p:spPr>
        <p:txBody>
          <a:bodyPr>
            <a:normAutofit lnSpcReduction="10000"/>
          </a:bodyPr>
          <a:lstStyle/>
          <a:p>
            <a:r>
              <a:rPr lang="tr-TR" dirty="0"/>
              <a:t>U.A. ticarette en sık kullanılan ödeme şekli idi. </a:t>
            </a:r>
            <a:r>
              <a:rPr lang="tr-TR" sz="1600" dirty="0"/>
              <a:t>(%14 </a:t>
            </a:r>
            <a:r>
              <a:rPr lang="tr-TR" sz="1600" dirty="0" err="1"/>
              <a:t>lere</a:t>
            </a:r>
            <a:r>
              <a:rPr lang="tr-TR" sz="1600" dirty="0"/>
              <a:t> düştü)</a:t>
            </a:r>
            <a:endParaRPr lang="tr-TR" dirty="0"/>
          </a:p>
          <a:p>
            <a:r>
              <a:rPr lang="tr-TR" dirty="0">
                <a:solidFill>
                  <a:srgbClr val="FF0000"/>
                </a:solidFill>
              </a:rPr>
              <a:t>Akreditif, ithalatçının verdiği talimat doğrultusunda, </a:t>
            </a:r>
          </a:p>
          <a:p>
            <a:r>
              <a:rPr lang="tr-TR" dirty="0">
                <a:solidFill>
                  <a:srgbClr val="00B050"/>
                </a:solidFill>
              </a:rPr>
              <a:t>ithalatçının çalıştığı bankanın belirli bir tutar ve belirli bir vade için istenilen şartların yerine getirilmesi </a:t>
            </a:r>
          </a:p>
          <a:p>
            <a:r>
              <a:rPr lang="tr-TR" dirty="0">
                <a:solidFill>
                  <a:srgbClr val="00B050"/>
                </a:solidFill>
              </a:rPr>
              <a:t>ve </a:t>
            </a:r>
          </a:p>
          <a:p>
            <a:r>
              <a:rPr lang="tr-TR" dirty="0">
                <a:solidFill>
                  <a:srgbClr val="00B050"/>
                </a:solidFill>
              </a:rPr>
              <a:t>ihracatçı tarafından ihraç edilen malların ihracına ilişkin belgelerin ibrazı karşılığında </a:t>
            </a:r>
          </a:p>
          <a:p>
            <a:r>
              <a:rPr lang="tr-TR" dirty="0">
                <a:solidFill>
                  <a:srgbClr val="FF0000"/>
                </a:solidFill>
              </a:rPr>
              <a:t>ihracatçıya ödeme yapılacağını taahhüt etmesidir</a:t>
            </a:r>
            <a:r>
              <a:rPr lang="tr-TR" dirty="0"/>
              <a:t>.</a:t>
            </a:r>
          </a:p>
          <a:p>
            <a:endParaRPr lang="tr-TR" dirty="0"/>
          </a:p>
        </p:txBody>
      </p:sp>
      <p:sp>
        <p:nvSpPr>
          <p:cNvPr id="4" name="Veri Yer Tutucusu 3"/>
          <p:cNvSpPr>
            <a:spLocks noGrp="1"/>
          </p:cNvSpPr>
          <p:nvPr>
            <p:ph type="dt" sz="half" idx="10"/>
          </p:nvPr>
        </p:nvSpPr>
        <p:spPr/>
        <p:txBody>
          <a:bodyPr/>
          <a:lstStyle/>
          <a:p>
            <a:fld id="{8C50E60F-E95A-4267-BE75-E24480F8ACDD}"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14</a:t>
            </a:fld>
            <a:endParaRPr lang="tr-TR"/>
          </a:p>
        </p:txBody>
      </p:sp>
    </p:spTree>
    <p:extLst>
      <p:ext uri="{BB962C8B-B14F-4D97-AF65-F5344CB8AC3E}">
        <p14:creationId xmlns:p14="http://schemas.microsoft.com/office/powerpoint/2010/main" val="1469056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7" name="Akreditif Nedir - Dış Ticarette Ödeme Yöntemler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4" name="Veri Yer Tutucusu 3"/>
          <p:cNvSpPr>
            <a:spLocks noGrp="1"/>
          </p:cNvSpPr>
          <p:nvPr>
            <p:ph type="dt" sz="half" idx="10"/>
          </p:nvPr>
        </p:nvSpPr>
        <p:spPr/>
        <p:txBody>
          <a:bodyPr/>
          <a:lstStyle/>
          <a:p>
            <a:fld id="{AAE5ED05-5758-4071-B617-AFB2EC5C548B}"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15</a:t>
            </a:fld>
            <a:endParaRPr lang="tr-TR"/>
          </a:p>
        </p:txBody>
      </p:sp>
    </p:spTree>
    <p:extLst>
      <p:ext uri="{BB962C8B-B14F-4D97-AF65-F5344CB8AC3E}">
        <p14:creationId xmlns:p14="http://schemas.microsoft.com/office/powerpoint/2010/main" val="3313161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1.Akreditifli ödeme</a:t>
            </a:r>
          </a:p>
        </p:txBody>
      </p:sp>
      <p:pic>
        <p:nvPicPr>
          <p:cNvPr id="4" name="ÖDEME ŞEKLİ AKREDİTİF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4652" y="1783357"/>
            <a:ext cx="8363272" cy="4525963"/>
          </a:xfrm>
        </p:spPr>
      </p:pic>
      <p:sp>
        <p:nvSpPr>
          <p:cNvPr id="3" name="Veri Yer Tutucusu 2"/>
          <p:cNvSpPr>
            <a:spLocks noGrp="1"/>
          </p:cNvSpPr>
          <p:nvPr>
            <p:ph type="dt" sz="half" idx="10"/>
          </p:nvPr>
        </p:nvSpPr>
        <p:spPr/>
        <p:txBody>
          <a:bodyPr/>
          <a:lstStyle/>
          <a:p>
            <a:fld id="{EFA73C9B-0B99-4691-ACDF-164AE3B92412}"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16</a:t>
            </a:fld>
            <a:endParaRPr lang="tr-TR"/>
          </a:p>
        </p:txBody>
      </p:sp>
    </p:spTree>
    <p:extLst>
      <p:ext uri="{BB962C8B-B14F-4D97-AF65-F5344CB8AC3E}">
        <p14:creationId xmlns:p14="http://schemas.microsoft.com/office/powerpoint/2010/main" val="1080495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RAMBURSMAN BANKASI </a:t>
            </a:r>
          </a:p>
        </p:txBody>
      </p:sp>
      <p:sp>
        <p:nvSpPr>
          <p:cNvPr id="3" name="İçerik Yer Tutucusu 2"/>
          <p:cNvSpPr>
            <a:spLocks noGrp="1"/>
          </p:cNvSpPr>
          <p:nvPr>
            <p:ph idx="1"/>
          </p:nvPr>
        </p:nvSpPr>
        <p:spPr>
          <a:xfrm>
            <a:off x="179512" y="1340768"/>
            <a:ext cx="8784976" cy="5112568"/>
          </a:xfrm>
        </p:spPr>
        <p:txBody>
          <a:bodyPr>
            <a:normAutofit lnSpcReduction="10000"/>
          </a:bodyPr>
          <a:lstStyle/>
          <a:p>
            <a:r>
              <a:rPr lang="tr-TR" dirty="0"/>
              <a:t>Bir borcu geri ödemekle yükümlü banka.</a:t>
            </a:r>
          </a:p>
          <a:p>
            <a:r>
              <a:rPr lang="tr-TR" dirty="0"/>
              <a:t>Örneğin, </a:t>
            </a:r>
            <a:r>
              <a:rPr lang="tr-TR" b="1" dirty="0">
                <a:solidFill>
                  <a:srgbClr val="FF0000"/>
                </a:solidFill>
              </a:rPr>
              <a:t>a bankasının </a:t>
            </a:r>
            <a:r>
              <a:rPr lang="tr-TR" dirty="0"/>
              <a:t>açtığı akreditife </a:t>
            </a:r>
            <a:r>
              <a:rPr lang="tr-TR" dirty="0" err="1"/>
              <a:t>teyid</a:t>
            </a:r>
            <a:r>
              <a:rPr lang="tr-TR" dirty="0"/>
              <a:t> ekleyen </a:t>
            </a:r>
            <a:r>
              <a:rPr lang="tr-TR" b="1" dirty="0">
                <a:solidFill>
                  <a:schemeClr val="accent6"/>
                </a:solidFill>
              </a:rPr>
              <a:t>b bankasına </a:t>
            </a:r>
            <a:r>
              <a:rPr lang="tr-TR" dirty="0"/>
              <a:t>karşı yine a bankasının muhabiri olan </a:t>
            </a:r>
            <a:r>
              <a:rPr lang="tr-TR" b="1" dirty="0">
                <a:solidFill>
                  <a:srgbClr val="FF0000"/>
                </a:solidFill>
              </a:rPr>
              <a:t>c bankasının </a:t>
            </a:r>
            <a:r>
              <a:rPr lang="tr-TR" dirty="0"/>
              <a:t>vadesinde ödemeyi yapmakla görevlendirilmesidir. </a:t>
            </a:r>
            <a:r>
              <a:rPr lang="tr-TR" sz="2600" dirty="0"/>
              <a:t>(</a:t>
            </a:r>
            <a:r>
              <a:rPr lang="tr-TR" sz="2600" b="1" dirty="0">
                <a:solidFill>
                  <a:srgbClr val="FF0000"/>
                </a:solidFill>
              </a:rPr>
              <a:t>c</a:t>
            </a:r>
            <a:r>
              <a:rPr lang="tr-TR" sz="2600" dirty="0"/>
              <a:t> </a:t>
            </a:r>
            <a:r>
              <a:rPr lang="tr-TR" sz="2600" dirty="0">
                <a:solidFill>
                  <a:schemeClr val="accent6"/>
                </a:solidFill>
              </a:rPr>
              <a:t>b</a:t>
            </a:r>
            <a:r>
              <a:rPr lang="tr-TR" sz="2600" dirty="0"/>
              <a:t> ye garanti veriyor)</a:t>
            </a:r>
          </a:p>
          <a:p>
            <a:r>
              <a:rPr lang="tr-TR" dirty="0"/>
              <a:t> </a:t>
            </a:r>
            <a:r>
              <a:rPr lang="tr-TR" b="1" dirty="0">
                <a:solidFill>
                  <a:srgbClr val="FF0000"/>
                </a:solidFill>
              </a:rPr>
              <a:t>Rambursman teyidi ise </a:t>
            </a:r>
            <a:r>
              <a:rPr lang="tr-TR" b="1" dirty="0">
                <a:solidFill>
                  <a:schemeClr val="accent1"/>
                </a:solidFill>
              </a:rPr>
              <a:t>c bankasının </a:t>
            </a:r>
            <a:r>
              <a:rPr lang="tr-TR" dirty="0"/>
              <a:t>bu edimi gerçekleştireceğine dair garanti vermesidir.</a:t>
            </a:r>
          </a:p>
          <a:p>
            <a:r>
              <a:rPr lang="tr-TR" dirty="0"/>
              <a:t> </a:t>
            </a:r>
            <a:r>
              <a:rPr lang="tr-TR" dirty="0">
                <a:solidFill>
                  <a:srgbClr val="00B050"/>
                </a:solidFill>
              </a:rPr>
              <a:t>yani c bankası a bankasının riskini alır ve o ödemeyi gerçekleştirmese dahi onun yükümlülüğünü ödemeyi peşinen taahhüt eder</a:t>
            </a:r>
            <a:r>
              <a:rPr lang="tr-TR" dirty="0"/>
              <a:t>.</a:t>
            </a:r>
          </a:p>
        </p:txBody>
      </p:sp>
      <p:sp>
        <p:nvSpPr>
          <p:cNvPr id="4" name="Veri Yer Tutucusu 3"/>
          <p:cNvSpPr>
            <a:spLocks noGrp="1"/>
          </p:cNvSpPr>
          <p:nvPr>
            <p:ph type="dt" sz="half" idx="10"/>
          </p:nvPr>
        </p:nvSpPr>
        <p:spPr/>
        <p:txBody>
          <a:bodyPr/>
          <a:lstStyle/>
          <a:p>
            <a:fld id="{AC2B4C3A-CEB8-4A23-9396-88CD357DFDF9}"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17</a:t>
            </a:fld>
            <a:endParaRPr lang="tr-TR"/>
          </a:p>
        </p:txBody>
      </p:sp>
    </p:spTree>
    <p:extLst>
      <p:ext uri="{BB962C8B-B14F-4D97-AF65-F5344CB8AC3E}">
        <p14:creationId xmlns:p14="http://schemas.microsoft.com/office/powerpoint/2010/main" val="275827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00B050"/>
                </a:solidFill>
              </a:rPr>
              <a:t>Akreditife ek</a:t>
            </a:r>
          </a:p>
        </p:txBody>
      </p:sp>
      <p:sp>
        <p:nvSpPr>
          <p:cNvPr id="3" name="İçerik Yer Tutucusu 2"/>
          <p:cNvSpPr>
            <a:spLocks noGrp="1"/>
          </p:cNvSpPr>
          <p:nvPr>
            <p:ph idx="1"/>
          </p:nvPr>
        </p:nvSpPr>
        <p:spPr>
          <a:xfrm>
            <a:off x="179512" y="1600200"/>
            <a:ext cx="8712968" cy="4525963"/>
          </a:xfrm>
        </p:spPr>
        <p:txBody>
          <a:bodyPr/>
          <a:lstStyle/>
          <a:p>
            <a:r>
              <a:rPr lang="tr-TR" dirty="0"/>
              <a:t>Vesaik mukabili güvencedir.</a:t>
            </a:r>
          </a:p>
          <a:p>
            <a:r>
              <a:rPr lang="tr-TR" dirty="0"/>
              <a:t> Alıcının (M) bankasının satıcı (X) ile anlaşma yapmasıdır.</a:t>
            </a:r>
          </a:p>
          <a:p>
            <a:r>
              <a:rPr lang="tr-TR" dirty="0">
                <a:solidFill>
                  <a:srgbClr val="00B050"/>
                </a:solidFill>
              </a:rPr>
              <a:t>Alıcının bankası(M </a:t>
            </a:r>
            <a:r>
              <a:rPr lang="tr-TR" dirty="0" err="1">
                <a:solidFill>
                  <a:srgbClr val="00B050"/>
                </a:solidFill>
              </a:rPr>
              <a:t>nın</a:t>
            </a:r>
            <a:r>
              <a:rPr lang="tr-TR" dirty="0">
                <a:solidFill>
                  <a:srgbClr val="00B050"/>
                </a:solidFill>
              </a:rPr>
              <a:t> bankası) satıcıya (X ya)</a:t>
            </a:r>
            <a:r>
              <a:rPr lang="tr-TR" dirty="0"/>
              <a:t>:</a:t>
            </a:r>
          </a:p>
          <a:p>
            <a:r>
              <a:rPr lang="tr-TR" dirty="0"/>
              <a:t>«</a:t>
            </a:r>
            <a:r>
              <a:rPr lang="tr-TR" dirty="0">
                <a:solidFill>
                  <a:srgbClr val="7030A0"/>
                </a:solidFill>
              </a:rPr>
              <a:t>Sen benim şartlarımı </a:t>
            </a:r>
            <a:r>
              <a:rPr lang="tr-TR" sz="2400" dirty="0"/>
              <a:t>(ki bu şartları alıcıdan alır)</a:t>
            </a:r>
            <a:r>
              <a:rPr lang="tr-TR" dirty="0"/>
              <a:t> </a:t>
            </a:r>
            <a:r>
              <a:rPr lang="tr-TR" dirty="0">
                <a:solidFill>
                  <a:srgbClr val="7030A0"/>
                </a:solidFill>
              </a:rPr>
              <a:t>yerine getirirsen alıcı ödemez ise ödemeyi ben yapacağım» der.</a:t>
            </a:r>
          </a:p>
        </p:txBody>
      </p:sp>
      <p:sp>
        <p:nvSpPr>
          <p:cNvPr id="4" name="Veri Yer Tutucusu 3"/>
          <p:cNvSpPr>
            <a:spLocks noGrp="1"/>
          </p:cNvSpPr>
          <p:nvPr>
            <p:ph type="dt" sz="half" idx="10"/>
          </p:nvPr>
        </p:nvSpPr>
        <p:spPr/>
        <p:txBody>
          <a:bodyPr/>
          <a:lstStyle/>
          <a:p>
            <a:fld id="{97C4B939-7092-4FFF-A5FC-8F605C0849BC}"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18</a:t>
            </a:fld>
            <a:endParaRPr lang="tr-TR"/>
          </a:p>
        </p:txBody>
      </p:sp>
    </p:spTree>
    <p:extLst>
      <p:ext uri="{BB962C8B-B14F-4D97-AF65-F5344CB8AC3E}">
        <p14:creationId xmlns:p14="http://schemas.microsoft.com/office/powerpoint/2010/main" val="1946877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332656"/>
            <a:ext cx="8435280" cy="6192688"/>
          </a:xfrm>
        </p:spPr>
        <p:txBody>
          <a:bodyPr/>
          <a:lstStyle/>
          <a:p>
            <a:r>
              <a:rPr lang="tr-TR" b="1" dirty="0" err="1">
                <a:solidFill>
                  <a:srgbClr val="FF0000"/>
                </a:solidFill>
              </a:rPr>
              <a:t>Teyitsiz</a:t>
            </a:r>
            <a:r>
              <a:rPr lang="tr-TR" b="1" dirty="0">
                <a:solidFill>
                  <a:srgbClr val="FF0000"/>
                </a:solidFill>
              </a:rPr>
              <a:t> akreditifte </a:t>
            </a:r>
            <a:r>
              <a:rPr lang="tr-TR" dirty="0"/>
              <a:t>ülke ve banka riski vardır.</a:t>
            </a:r>
          </a:p>
          <a:p>
            <a:r>
              <a:rPr lang="tr-TR" dirty="0"/>
              <a:t>Örneğin; </a:t>
            </a:r>
            <a:r>
              <a:rPr lang="tr-TR" dirty="0">
                <a:solidFill>
                  <a:srgbClr val="00B0F0"/>
                </a:solidFill>
              </a:rPr>
              <a:t>Afrika ülkeleri risklidir, bankaları da öyle.</a:t>
            </a:r>
          </a:p>
          <a:p>
            <a:r>
              <a:rPr lang="tr-TR" b="1" dirty="0" err="1"/>
              <a:t>Confirm</a:t>
            </a:r>
            <a:r>
              <a:rPr lang="tr-TR" b="1" dirty="0"/>
              <a:t>:</a:t>
            </a:r>
            <a:r>
              <a:rPr lang="tr-TR" dirty="0"/>
              <a:t> teyitli</a:t>
            </a:r>
          </a:p>
          <a:p>
            <a:r>
              <a:rPr lang="tr-TR" b="1" dirty="0" err="1"/>
              <a:t>Without</a:t>
            </a:r>
            <a:r>
              <a:rPr lang="tr-TR" dirty="0"/>
              <a:t>: </a:t>
            </a:r>
            <a:r>
              <a:rPr lang="tr-TR" dirty="0" err="1"/>
              <a:t>teyitsiz</a:t>
            </a:r>
            <a:r>
              <a:rPr lang="tr-TR" dirty="0"/>
              <a:t>.</a:t>
            </a:r>
          </a:p>
          <a:p>
            <a:endParaRPr lang="tr-TR" dirty="0"/>
          </a:p>
          <a:p>
            <a:r>
              <a:rPr lang="tr-TR" dirty="0"/>
              <a:t>Akreditifte rezerv dünya ortalaması %70 seviyelerindedir. </a:t>
            </a:r>
          </a:p>
          <a:p>
            <a:r>
              <a:rPr lang="tr-TR" b="1" u="sng" dirty="0">
                <a:solidFill>
                  <a:srgbClr val="00B050"/>
                </a:solidFill>
              </a:rPr>
              <a:t>Ancak %30 u parasını sorunsuz alabiliyor.</a:t>
            </a:r>
          </a:p>
        </p:txBody>
      </p:sp>
      <p:sp>
        <p:nvSpPr>
          <p:cNvPr id="2" name="Veri Yer Tutucusu 1"/>
          <p:cNvSpPr>
            <a:spLocks noGrp="1"/>
          </p:cNvSpPr>
          <p:nvPr>
            <p:ph type="dt" sz="half" idx="10"/>
          </p:nvPr>
        </p:nvSpPr>
        <p:spPr/>
        <p:txBody>
          <a:bodyPr/>
          <a:lstStyle/>
          <a:p>
            <a:fld id="{A9663AB5-6829-4DDA-8615-100B3B54AB9A}"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19</a:t>
            </a:fld>
            <a:endParaRPr lang="tr-TR"/>
          </a:p>
        </p:txBody>
      </p:sp>
    </p:spTree>
    <p:extLst>
      <p:ext uri="{BB962C8B-B14F-4D97-AF65-F5344CB8AC3E}">
        <p14:creationId xmlns:p14="http://schemas.microsoft.com/office/powerpoint/2010/main" val="261385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normAutofit/>
          </a:bodyPr>
          <a:lstStyle/>
          <a:p>
            <a:r>
              <a:rPr lang="tr-TR" sz="4800" dirty="0">
                <a:solidFill>
                  <a:srgbClr val="FF0000"/>
                </a:solidFill>
              </a:rPr>
              <a:t>ÖĞR. GÖR. ORHAN ŞENSES</a:t>
            </a:r>
          </a:p>
          <a:p>
            <a:r>
              <a:rPr lang="tr-TR" sz="4800">
                <a:solidFill>
                  <a:srgbClr val="FF0000"/>
                </a:solidFill>
              </a:rPr>
              <a:t>osenses@trabzon.edu.tr</a:t>
            </a:r>
            <a:endParaRPr lang="tr-TR" sz="4800" dirty="0">
              <a:solidFill>
                <a:srgbClr val="FF0000"/>
              </a:solidFill>
            </a:endParaRPr>
          </a:p>
        </p:txBody>
      </p:sp>
      <p:sp>
        <p:nvSpPr>
          <p:cNvPr id="4" name="Veri Yer Tutucusu 3"/>
          <p:cNvSpPr>
            <a:spLocks noGrp="1"/>
          </p:cNvSpPr>
          <p:nvPr>
            <p:ph type="dt" sz="half" idx="10"/>
          </p:nvPr>
        </p:nvSpPr>
        <p:spPr/>
        <p:txBody>
          <a:bodyPr/>
          <a:lstStyle/>
          <a:p>
            <a:fld id="{45950C32-EA08-4CE8-82C4-55907E1AEA3A}" type="datetime1">
              <a:rPr lang="tr-TR" smtClean="0">
                <a:solidFill>
                  <a:prstClr val="black">
                    <a:tint val="75000"/>
                  </a:prstClr>
                </a:solidFill>
              </a:rPr>
              <a:t>14.12.2023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C523FEBB-4577-44E9-B2CF-F440606F5670}" type="slidenum">
              <a:rPr lang="tr-TR" smtClean="0">
                <a:solidFill>
                  <a:prstClr val="black">
                    <a:tint val="75000"/>
                  </a:prstClr>
                </a:solidFill>
              </a:rPr>
              <a:pPr/>
              <a:t>2</a:t>
            </a:fld>
            <a:endParaRPr lang="tr-TR">
              <a:solidFill>
                <a:prstClr val="black">
                  <a:tint val="75000"/>
                </a:prstClr>
              </a:solidFill>
            </a:endParaRPr>
          </a:p>
        </p:txBody>
      </p:sp>
    </p:spTree>
    <p:extLst>
      <p:ext uri="{BB962C8B-B14F-4D97-AF65-F5344CB8AC3E}">
        <p14:creationId xmlns:p14="http://schemas.microsoft.com/office/powerpoint/2010/main" val="2645640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6"/>
          </a:solidFill>
        </p:spPr>
        <p:txBody>
          <a:bodyPr/>
          <a:lstStyle/>
          <a:p>
            <a:r>
              <a:rPr lang="tr-TR" b="1" dirty="0">
                <a:solidFill>
                  <a:srgbClr val="000000"/>
                </a:solidFill>
                <a:latin typeface="Arial" panose="020B0604020202020204" pitchFamily="34" charset="0"/>
                <a:cs typeface="Arial" panose="020B0604020202020204" pitchFamily="34" charset="0"/>
              </a:rPr>
              <a:t>3. Vesaik mukabili ödeme</a:t>
            </a:r>
          </a:p>
        </p:txBody>
      </p:sp>
      <p:sp>
        <p:nvSpPr>
          <p:cNvPr id="3" name="İçerik Yer Tutucusu 2"/>
          <p:cNvSpPr>
            <a:spLocks noGrp="1"/>
          </p:cNvSpPr>
          <p:nvPr>
            <p:ph idx="1"/>
          </p:nvPr>
        </p:nvSpPr>
        <p:spPr>
          <a:xfrm>
            <a:off x="107504" y="1600200"/>
            <a:ext cx="8856984" cy="4997152"/>
          </a:xfrm>
        </p:spPr>
        <p:txBody>
          <a:bodyPr>
            <a:normAutofit/>
          </a:bodyPr>
          <a:lstStyle/>
          <a:p>
            <a:r>
              <a:rPr lang="tr-TR" dirty="0">
                <a:solidFill>
                  <a:srgbClr val="FF0000"/>
                </a:solidFill>
              </a:rPr>
              <a:t>Mal bedeli tahsil edildikten </a:t>
            </a:r>
            <a:r>
              <a:rPr lang="tr-TR" dirty="0"/>
              <a:t>veya </a:t>
            </a:r>
          </a:p>
          <a:p>
            <a:r>
              <a:rPr lang="tr-TR" dirty="0">
                <a:solidFill>
                  <a:srgbClr val="FF0000"/>
                </a:solidFill>
              </a:rPr>
              <a:t>tahsilat için istenilen güvencenin alınmasından sonra </a:t>
            </a:r>
            <a:r>
              <a:rPr lang="tr-TR" b="1" dirty="0" err="1">
                <a:solidFill>
                  <a:srgbClr val="7030A0"/>
                </a:solidFill>
                <a:latin typeface="Algerian" panose="04020705040A02060702" pitchFamily="82" charset="0"/>
              </a:rPr>
              <a:t>vesaiklerin</a:t>
            </a:r>
            <a:r>
              <a:rPr lang="tr-TR" b="1" dirty="0">
                <a:solidFill>
                  <a:srgbClr val="7030A0"/>
                </a:solidFill>
                <a:latin typeface="Algerian" panose="04020705040A02060702" pitchFamily="82" charset="0"/>
              </a:rPr>
              <a:t> (</a:t>
            </a:r>
            <a:r>
              <a:rPr lang="tr-TR" sz="1800" b="1" dirty="0">
                <a:solidFill>
                  <a:srgbClr val="7030A0"/>
                </a:solidFill>
                <a:latin typeface="Algerian" panose="04020705040A02060702" pitchFamily="82" charset="0"/>
              </a:rPr>
              <a:t>belgelerin</a:t>
            </a:r>
            <a:r>
              <a:rPr lang="tr-TR" b="1" dirty="0">
                <a:solidFill>
                  <a:srgbClr val="7030A0"/>
                </a:solidFill>
                <a:latin typeface="Algerian" panose="04020705040A02060702" pitchFamily="82" charset="0"/>
              </a:rPr>
              <a:t>) alıcıya </a:t>
            </a:r>
            <a:r>
              <a:rPr lang="tr-TR" dirty="0">
                <a:solidFill>
                  <a:srgbClr val="FF0000"/>
                </a:solidFill>
              </a:rPr>
              <a:t> teslim edilir.</a:t>
            </a:r>
            <a:endParaRPr lang="tr-TR" dirty="0"/>
          </a:p>
          <a:p>
            <a:pPr lvl="0"/>
            <a:r>
              <a:rPr lang="tr-TR" sz="3000" b="1" u="sng" dirty="0">
                <a:solidFill>
                  <a:srgbClr val="00B050"/>
                </a:solidFill>
              </a:rPr>
              <a:t>**Banka ihraç bedelini </a:t>
            </a:r>
            <a:r>
              <a:rPr lang="tr-TR" sz="2000" b="1" u="sng" dirty="0">
                <a:solidFill>
                  <a:srgbClr val="00B050"/>
                </a:solidFill>
              </a:rPr>
              <a:t>(ithalatçıdan) </a:t>
            </a:r>
            <a:r>
              <a:rPr lang="tr-TR" sz="3000" b="1" u="sng" dirty="0">
                <a:solidFill>
                  <a:srgbClr val="00B050"/>
                </a:solidFill>
              </a:rPr>
              <a:t>tahsil ettikten sonra </a:t>
            </a:r>
            <a:r>
              <a:rPr lang="tr-TR" sz="3000" b="1" u="sng" dirty="0">
                <a:solidFill>
                  <a:srgbClr val="7030A0"/>
                </a:solidFill>
                <a:latin typeface="Algerian" panose="04020705040A02060702" pitchFamily="82" charset="0"/>
              </a:rPr>
              <a:t>vesaikleri ithalatçıya </a:t>
            </a:r>
            <a:r>
              <a:rPr lang="tr-TR" sz="3000" b="1" u="sng" dirty="0">
                <a:solidFill>
                  <a:srgbClr val="00B050"/>
                </a:solidFill>
              </a:rPr>
              <a:t>teslim eder.**</a:t>
            </a:r>
          </a:p>
          <a:p>
            <a:pPr lvl="0" algn="ctr"/>
            <a:r>
              <a:rPr lang="tr-TR" sz="3000" b="1" u="sng" dirty="0">
                <a:solidFill>
                  <a:srgbClr val="000000"/>
                </a:solidFill>
              </a:rPr>
              <a:t>İthalatçı vesaikleri  </a:t>
            </a:r>
            <a:r>
              <a:rPr lang="tr-TR" sz="2400" u="sng" dirty="0">
                <a:solidFill>
                  <a:srgbClr val="000000"/>
                </a:solidFill>
              </a:rPr>
              <a:t>(konşimento vb. ) </a:t>
            </a:r>
            <a:r>
              <a:rPr lang="tr-TR" sz="3000" b="1" u="sng" dirty="0">
                <a:solidFill>
                  <a:srgbClr val="000000"/>
                </a:solidFill>
              </a:rPr>
              <a:t>aldıktan sonra ancak malını çekebilir.</a:t>
            </a:r>
          </a:p>
          <a:p>
            <a:endParaRPr lang="tr-TR" dirty="0"/>
          </a:p>
        </p:txBody>
      </p:sp>
      <p:sp>
        <p:nvSpPr>
          <p:cNvPr id="4" name="Veri Yer Tutucusu 3"/>
          <p:cNvSpPr>
            <a:spLocks noGrp="1"/>
          </p:cNvSpPr>
          <p:nvPr>
            <p:ph type="dt" sz="half" idx="10"/>
          </p:nvPr>
        </p:nvSpPr>
        <p:spPr/>
        <p:txBody>
          <a:bodyPr/>
          <a:lstStyle/>
          <a:p>
            <a:fld id="{ED6C79DD-9DB6-442A-85EE-92041E5AA306}" type="datetime1">
              <a:rPr lang="tr-TR" smtClean="0">
                <a:solidFill>
                  <a:prstClr val="black">
                    <a:tint val="75000"/>
                  </a:prstClr>
                </a:solidFill>
              </a:rPr>
              <a:pPr/>
              <a:t>14.12.2023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r>
              <a:rPr lang="tr-TR">
                <a:solidFill>
                  <a:prstClr val="black">
                    <a:tint val="75000"/>
                  </a:prstClr>
                </a:solidFill>
              </a:rP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solidFill>
                  <a:prstClr val="black">
                    <a:tint val="75000"/>
                  </a:prstClr>
                </a:solidFill>
              </a:rPr>
              <a:pPr/>
              <a:t>20</a:t>
            </a:fld>
            <a:endParaRPr lang="tr-TR">
              <a:solidFill>
                <a:prstClr val="black">
                  <a:tint val="75000"/>
                </a:prstClr>
              </a:solidFill>
            </a:endParaRPr>
          </a:p>
        </p:txBody>
      </p:sp>
    </p:spTree>
    <p:extLst>
      <p:ext uri="{BB962C8B-B14F-4D97-AF65-F5344CB8AC3E}">
        <p14:creationId xmlns:p14="http://schemas.microsoft.com/office/powerpoint/2010/main" val="736071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3. Vesaik mukabili ödeme</a:t>
            </a:r>
          </a:p>
        </p:txBody>
      </p:sp>
      <p:pic>
        <p:nvPicPr>
          <p:cNvPr id="4" name="ÖDEME ŞEKLİ VESAİK MUKABİLİ ÖDEM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456779"/>
            <a:ext cx="8229600" cy="4708525"/>
          </a:xfrm>
        </p:spPr>
      </p:pic>
      <p:sp>
        <p:nvSpPr>
          <p:cNvPr id="3" name="Veri Yer Tutucusu 2"/>
          <p:cNvSpPr>
            <a:spLocks noGrp="1"/>
          </p:cNvSpPr>
          <p:nvPr>
            <p:ph type="dt" sz="half" idx="10"/>
          </p:nvPr>
        </p:nvSpPr>
        <p:spPr/>
        <p:txBody>
          <a:bodyPr/>
          <a:lstStyle/>
          <a:p>
            <a:fld id="{6C94F163-C8B9-4890-BB85-0CB09E44A46B}"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21</a:t>
            </a:fld>
            <a:endParaRPr lang="tr-TR"/>
          </a:p>
        </p:txBody>
      </p:sp>
    </p:spTree>
    <p:extLst>
      <p:ext uri="{BB962C8B-B14F-4D97-AF65-F5344CB8AC3E}">
        <p14:creationId xmlns:p14="http://schemas.microsoft.com/office/powerpoint/2010/main" val="481646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Vesaikler/belgeler</a:t>
            </a:r>
          </a:p>
        </p:txBody>
      </p:sp>
      <p:sp>
        <p:nvSpPr>
          <p:cNvPr id="3" name="İçerik Yer Tutucusu 2"/>
          <p:cNvSpPr>
            <a:spLocks noGrp="1"/>
          </p:cNvSpPr>
          <p:nvPr>
            <p:ph idx="1"/>
          </p:nvPr>
        </p:nvSpPr>
        <p:spPr>
          <a:xfrm>
            <a:off x="457200" y="1268760"/>
            <a:ext cx="8229600" cy="5256584"/>
          </a:xfrm>
          <a:solidFill>
            <a:srgbClr val="F8FF9F"/>
          </a:solidFill>
        </p:spPr>
        <p:txBody>
          <a:bodyPr>
            <a:normAutofit/>
          </a:bodyPr>
          <a:lstStyle/>
          <a:p>
            <a:pPr algn="ctr"/>
            <a:r>
              <a:rPr lang="tr-TR" dirty="0">
                <a:solidFill>
                  <a:srgbClr val="FF0000"/>
                </a:solidFill>
              </a:rPr>
              <a:t>ASIL BELGELER:</a:t>
            </a:r>
          </a:p>
          <a:p>
            <a:r>
              <a:rPr lang="tr-TR" dirty="0"/>
              <a:t>Fatura (malın satıldığını gösterir)</a:t>
            </a:r>
          </a:p>
          <a:p>
            <a:r>
              <a:rPr lang="tr-TR" dirty="0"/>
              <a:t> ve</a:t>
            </a:r>
          </a:p>
          <a:p>
            <a:r>
              <a:rPr lang="tr-TR" dirty="0"/>
              <a:t>Konşimento (malın </a:t>
            </a:r>
            <a:r>
              <a:rPr lang="tr-TR" dirty="0" err="1"/>
              <a:t>sevkedildiğini</a:t>
            </a:r>
            <a:r>
              <a:rPr lang="tr-TR" dirty="0"/>
              <a:t>)   dur.</a:t>
            </a:r>
          </a:p>
          <a:p>
            <a:pPr algn="ctr"/>
            <a:r>
              <a:rPr lang="tr-TR" dirty="0">
                <a:solidFill>
                  <a:srgbClr val="FF0000"/>
                </a:solidFill>
              </a:rPr>
              <a:t>DİĞER BELGELER:</a:t>
            </a:r>
          </a:p>
          <a:p>
            <a:r>
              <a:rPr lang="tr-TR" dirty="0"/>
              <a:t>ATR</a:t>
            </a:r>
          </a:p>
          <a:p>
            <a:r>
              <a:rPr lang="tr-TR" dirty="0"/>
              <a:t>MENŞE</a:t>
            </a:r>
          </a:p>
          <a:p>
            <a:r>
              <a:rPr lang="tr-TR" dirty="0"/>
              <a:t>ÇEKİ LİSTESİ </a:t>
            </a:r>
            <a:r>
              <a:rPr lang="tr-TR" dirty="0" err="1"/>
              <a:t>vd</a:t>
            </a:r>
            <a:endParaRPr lang="tr-TR" dirty="0"/>
          </a:p>
        </p:txBody>
      </p:sp>
      <p:sp>
        <p:nvSpPr>
          <p:cNvPr id="4" name="Veri Yer Tutucusu 3"/>
          <p:cNvSpPr>
            <a:spLocks noGrp="1"/>
          </p:cNvSpPr>
          <p:nvPr>
            <p:ph type="dt" sz="half" idx="10"/>
          </p:nvPr>
        </p:nvSpPr>
        <p:spPr/>
        <p:txBody>
          <a:bodyPr/>
          <a:lstStyle/>
          <a:p>
            <a:fld id="{D610BA08-D205-44C6-BBB6-7667BA0F104A}"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22</a:t>
            </a:fld>
            <a:endParaRPr lang="tr-TR"/>
          </a:p>
        </p:txBody>
      </p:sp>
    </p:spTree>
    <p:extLst>
      <p:ext uri="{BB962C8B-B14F-4D97-AF65-F5344CB8AC3E}">
        <p14:creationId xmlns:p14="http://schemas.microsoft.com/office/powerpoint/2010/main" val="893556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7030A0"/>
                </a:solidFill>
              </a:rPr>
              <a:t>Önemli not:</a:t>
            </a:r>
          </a:p>
        </p:txBody>
      </p:sp>
      <p:sp>
        <p:nvSpPr>
          <p:cNvPr id="3" name="İçerik Yer Tutucusu 2"/>
          <p:cNvSpPr>
            <a:spLocks noGrp="1"/>
          </p:cNvSpPr>
          <p:nvPr>
            <p:ph idx="1"/>
          </p:nvPr>
        </p:nvSpPr>
        <p:spPr>
          <a:xfrm>
            <a:off x="107504" y="1600200"/>
            <a:ext cx="8856984" cy="4853136"/>
          </a:xfrm>
        </p:spPr>
        <p:txBody>
          <a:bodyPr>
            <a:normAutofit/>
          </a:bodyPr>
          <a:lstStyle/>
          <a:p>
            <a:r>
              <a:rPr lang="tr-TR" dirty="0">
                <a:solidFill>
                  <a:srgbClr val="FF0000"/>
                </a:solidFill>
              </a:rPr>
              <a:t>Satıcı belgeleri/vesaikleri bankasına gönderir</a:t>
            </a:r>
            <a:r>
              <a:rPr lang="tr-TR" dirty="0"/>
              <a:t>.</a:t>
            </a:r>
          </a:p>
          <a:p>
            <a:r>
              <a:rPr lang="tr-TR" dirty="0">
                <a:solidFill>
                  <a:srgbClr val="00B050"/>
                </a:solidFill>
              </a:rPr>
              <a:t>Belgeler kaybolabilir, alıcı belgeleri almayabilir</a:t>
            </a:r>
            <a:r>
              <a:rPr lang="tr-TR" dirty="0"/>
              <a:t>, </a:t>
            </a:r>
          </a:p>
          <a:p>
            <a:r>
              <a:rPr lang="tr-TR" dirty="0"/>
              <a:t>                             vb. sebeplerle;</a:t>
            </a:r>
          </a:p>
          <a:p>
            <a:r>
              <a:rPr lang="tr-TR" dirty="0"/>
              <a:t>Ya satıcı (X)</a:t>
            </a:r>
          </a:p>
          <a:p>
            <a:r>
              <a:rPr lang="tr-TR" dirty="0"/>
              <a:t>Ya da satıcı bankası (x </a:t>
            </a:r>
            <a:r>
              <a:rPr lang="tr-TR" dirty="0" err="1"/>
              <a:t>nın</a:t>
            </a:r>
            <a:r>
              <a:rPr lang="tr-TR" dirty="0"/>
              <a:t> bankası);</a:t>
            </a:r>
          </a:p>
          <a:p>
            <a:r>
              <a:rPr lang="tr-TR" b="1" dirty="0">
                <a:solidFill>
                  <a:srgbClr val="00B050"/>
                </a:solidFill>
                <a:latin typeface="Algerian" panose="04020705040A02060702" pitchFamily="82" charset="0"/>
              </a:rPr>
              <a:t>« Bu satış ICC kurallarına tabidir» </a:t>
            </a:r>
            <a:r>
              <a:rPr lang="tr-TR" dirty="0"/>
              <a:t>yazmalıdır.</a:t>
            </a:r>
          </a:p>
          <a:p>
            <a:r>
              <a:rPr lang="tr-TR" dirty="0"/>
              <a:t>Herhangi bir problemde ICC devreye girip çözer.</a:t>
            </a:r>
          </a:p>
        </p:txBody>
      </p:sp>
      <p:sp>
        <p:nvSpPr>
          <p:cNvPr id="4" name="Veri Yer Tutucusu 3"/>
          <p:cNvSpPr>
            <a:spLocks noGrp="1"/>
          </p:cNvSpPr>
          <p:nvPr>
            <p:ph type="dt" sz="half" idx="10"/>
          </p:nvPr>
        </p:nvSpPr>
        <p:spPr/>
        <p:txBody>
          <a:bodyPr/>
          <a:lstStyle/>
          <a:p>
            <a:fld id="{4D26AED5-4B14-4169-93FD-C5E7CF4DA925}"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23</a:t>
            </a:fld>
            <a:endParaRPr lang="tr-TR"/>
          </a:p>
        </p:txBody>
      </p:sp>
    </p:spTree>
    <p:extLst>
      <p:ext uri="{BB962C8B-B14F-4D97-AF65-F5344CB8AC3E}">
        <p14:creationId xmlns:p14="http://schemas.microsoft.com/office/powerpoint/2010/main" val="2594549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60648"/>
            <a:ext cx="8712968" cy="6480720"/>
          </a:xfrm>
        </p:spPr>
        <p:txBody>
          <a:bodyPr>
            <a:normAutofit/>
          </a:bodyPr>
          <a:lstStyle/>
          <a:p>
            <a:r>
              <a:rPr lang="tr-TR" b="1" dirty="0">
                <a:solidFill>
                  <a:srgbClr val="FF0000"/>
                </a:solidFill>
              </a:rPr>
              <a:t>Vesaik Mukabili Ödemenin Temel Özellikleri</a:t>
            </a:r>
          </a:p>
          <a:p>
            <a:endParaRPr lang="tr-TR" dirty="0"/>
          </a:p>
          <a:p>
            <a:r>
              <a:rPr lang="tr-TR" dirty="0"/>
              <a:t>Vesaik mukabili ödemeler </a:t>
            </a:r>
            <a:r>
              <a:rPr lang="tr-TR" dirty="0">
                <a:solidFill>
                  <a:srgbClr val="00B050"/>
                </a:solidFill>
              </a:rPr>
              <a:t>akreditiflere oranla daha az karmaşık bir yapıya sahiptirler.</a:t>
            </a:r>
          </a:p>
          <a:p>
            <a:r>
              <a:rPr lang="tr-TR" dirty="0"/>
              <a:t>Vesaik mukabili ödemede bankalar </a:t>
            </a:r>
            <a:r>
              <a:rPr lang="tr-TR" dirty="0" err="1"/>
              <a:t>vesaiklerin</a:t>
            </a:r>
            <a:r>
              <a:rPr lang="tr-TR" dirty="0"/>
              <a:t> dolaşımında etkin olarak rol alsalar da </a:t>
            </a:r>
            <a:r>
              <a:rPr lang="tr-TR" dirty="0" err="1">
                <a:solidFill>
                  <a:srgbClr val="00B050"/>
                </a:solidFill>
              </a:rPr>
              <a:t>vesaiklerin</a:t>
            </a:r>
            <a:r>
              <a:rPr lang="tr-TR" dirty="0">
                <a:solidFill>
                  <a:srgbClr val="00B050"/>
                </a:solidFill>
              </a:rPr>
              <a:t> kontrolü ve ödemenin yapılıp yapılmaması konusunda hiçbir sorumlulukları yoktur.</a:t>
            </a:r>
          </a:p>
          <a:p>
            <a:r>
              <a:rPr lang="tr-TR" dirty="0">
                <a:solidFill>
                  <a:srgbClr val="FF0000"/>
                </a:solidFill>
                <a:latin typeface="Bauhaus 93" panose="04030905020B02020C02" pitchFamily="82" charset="0"/>
              </a:rPr>
              <a:t>Akreditiflerin aksine </a:t>
            </a:r>
            <a:r>
              <a:rPr lang="tr-TR" dirty="0">
                <a:solidFill>
                  <a:srgbClr val="7030A0"/>
                </a:solidFill>
                <a:latin typeface="Bauhaus 93" panose="04030905020B02020C02" pitchFamily="82" charset="0"/>
              </a:rPr>
              <a:t>bankalar ihracatçıya </a:t>
            </a:r>
            <a:r>
              <a:rPr lang="tr-TR" dirty="0">
                <a:solidFill>
                  <a:srgbClr val="FF0000"/>
                </a:solidFill>
                <a:latin typeface="Bauhaus 93" panose="04030905020B02020C02" pitchFamily="82" charset="0"/>
              </a:rPr>
              <a:t>herhangi bir </a:t>
            </a:r>
            <a:r>
              <a:rPr lang="tr-TR" dirty="0">
                <a:solidFill>
                  <a:srgbClr val="7030A0"/>
                </a:solidFill>
                <a:latin typeface="Bauhaus 93" panose="04030905020B02020C02" pitchFamily="82" charset="0"/>
              </a:rPr>
              <a:t>ödeme garantisi vermezler</a:t>
            </a:r>
            <a:r>
              <a:rPr lang="tr-TR" dirty="0"/>
              <a:t>. </a:t>
            </a:r>
          </a:p>
        </p:txBody>
      </p:sp>
      <p:sp>
        <p:nvSpPr>
          <p:cNvPr id="2" name="Veri Yer Tutucusu 1"/>
          <p:cNvSpPr>
            <a:spLocks noGrp="1"/>
          </p:cNvSpPr>
          <p:nvPr>
            <p:ph type="dt" sz="half" idx="10"/>
          </p:nvPr>
        </p:nvSpPr>
        <p:spPr/>
        <p:txBody>
          <a:bodyPr/>
          <a:lstStyle/>
          <a:p>
            <a:fld id="{3756913B-92B8-456A-BB3F-E56F7AF6EF46}"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24</a:t>
            </a:fld>
            <a:endParaRPr lang="tr-TR"/>
          </a:p>
        </p:txBody>
      </p:sp>
    </p:spTree>
    <p:extLst>
      <p:ext uri="{BB962C8B-B14F-4D97-AF65-F5344CB8AC3E}">
        <p14:creationId xmlns:p14="http://schemas.microsoft.com/office/powerpoint/2010/main" val="1085549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332656"/>
            <a:ext cx="8435280" cy="5793507"/>
          </a:xfrm>
        </p:spPr>
        <p:txBody>
          <a:bodyPr>
            <a:normAutofit/>
          </a:bodyPr>
          <a:lstStyle/>
          <a:p>
            <a:r>
              <a:rPr lang="tr-TR" dirty="0">
                <a:solidFill>
                  <a:srgbClr val="7030A0"/>
                </a:solidFill>
                <a:latin typeface="Bauhaus 93" panose="04030905020B02020C02" pitchFamily="82" charset="0"/>
              </a:rPr>
              <a:t>Akreditiflerin aksine vesaikler bankalarca incelenmemektedir.</a:t>
            </a:r>
          </a:p>
          <a:p>
            <a:r>
              <a:rPr lang="tr-TR" dirty="0">
                <a:solidFill>
                  <a:srgbClr val="7030A0"/>
                </a:solidFill>
                <a:latin typeface="Bauhaus 93" panose="04030905020B02020C02" pitchFamily="82" charset="0"/>
              </a:rPr>
              <a:t> </a:t>
            </a:r>
            <a:r>
              <a:rPr lang="tr-TR" dirty="0">
                <a:solidFill>
                  <a:srgbClr val="FF0000"/>
                </a:solidFill>
                <a:latin typeface="Bauhaus 93" panose="04030905020B02020C02" pitchFamily="82" charset="0"/>
              </a:rPr>
              <a:t>Bu durum ithalatçı açısından risk oluşturmaktadır</a:t>
            </a:r>
            <a:r>
              <a:rPr lang="tr-TR" dirty="0">
                <a:solidFill>
                  <a:srgbClr val="7030A0"/>
                </a:solidFill>
                <a:latin typeface="Bauhaus 93" panose="04030905020B02020C02" pitchFamily="82" charset="0"/>
              </a:rPr>
              <a:t>. </a:t>
            </a:r>
          </a:p>
          <a:p>
            <a:r>
              <a:rPr lang="tr-TR" dirty="0"/>
              <a:t>Bazı taşıma şekillerinde vesaik mukabili ödeme ihracatçılar için akreditiflere nazaran bir kat daha tehlikeli bir durum arz etmektedir. </a:t>
            </a:r>
          </a:p>
        </p:txBody>
      </p:sp>
      <p:sp>
        <p:nvSpPr>
          <p:cNvPr id="2" name="Veri Yer Tutucusu 1"/>
          <p:cNvSpPr>
            <a:spLocks noGrp="1"/>
          </p:cNvSpPr>
          <p:nvPr>
            <p:ph type="dt" sz="half" idx="10"/>
          </p:nvPr>
        </p:nvSpPr>
        <p:spPr/>
        <p:txBody>
          <a:bodyPr/>
          <a:lstStyle/>
          <a:p>
            <a:fld id="{A135BB15-D10A-46AA-83B6-5BAB75BB0AEF}"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25</a:t>
            </a:fld>
            <a:endParaRPr lang="tr-TR"/>
          </a:p>
        </p:txBody>
      </p:sp>
    </p:spTree>
    <p:extLst>
      <p:ext uri="{BB962C8B-B14F-4D97-AF65-F5344CB8AC3E}">
        <p14:creationId xmlns:p14="http://schemas.microsoft.com/office/powerpoint/2010/main" val="418979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a:solidFill>
            <a:schemeClr val="accent6"/>
          </a:solidFill>
        </p:spPr>
        <p:txBody>
          <a:bodyPr/>
          <a:lstStyle/>
          <a:p>
            <a:r>
              <a:rPr lang="tr-TR" dirty="0">
                <a:solidFill>
                  <a:srgbClr val="7030A0"/>
                </a:solidFill>
              </a:rPr>
              <a:t>4. Mal mukabili ödeme</a:t>
            </a:r>
          </a:p>
        </p:txBody>
      </p:sp>
      <p:sp>
        <p:nvSpPr>
          <p:cNvPr id="3" name="İçerik Yer Tutucusu 2"/>
          <p:cNvSpPr>
            <a:spLocks noGrp="1"/>
          </p:cNvSpPr>
          <p:nvPr>
            <p:ph idx="1"/>
          </p:nvPr>
        </p:nvSpPr>
        <p:spPr>
          <a:xfrm>
            <a:off x="107504" y="1268760"/>
            <a:ext cx="8784976" cy="5589240"/>
          </a:xfrm>
        </p:spPr>
        <p:txBody>
          <a:bodyPr>
            <a:normAutofit/>
          </a:bodyPr>
          <a:lstStyle/>
          <a:p>
            <a:endParaRPr lang="tr-TR" dirty="0"/>
          </a:p>
          <a:p>
            <a:r>
              <a:rPr lang="tr-TR" dirty="0"/>
              <a:t>Bu ödeme yönteminde</a:t>
            </a:r>
            <a:r>
              <a:rPr lang="tr-TR" dirty="0">
                <a:solidFill>
                  <a:srgbClr val="FF0000"/>
                </a:solidFill>
              </a:rPr>
              <a:t>;</a:t>
            </a:r>
          </a:p>
          <a:p>
            <a:r>
              <a:rPr lang="tr-TR" dirty="0">
                <a:solidFill>
                  <a:srgbClr val="FF0000"/>
                </a:solidFill>
              </a:rPr>
              <a:t> ithalatçı tarafından </a:t>
            </a:r>
            <a:r>
              <a:rPr lang="tr-TR" dirty="0">
                <a:solidFill>
                  <a:srgbClr val="00B050"/>
                </a:solidFill>
              </a:rPr>
              <a:t>mallar teslim alındıktan sonra </a:t>
            </a:r>
            <a:r>
              <a:rPr lang="tr-TR" dirty="0">
                <a:solidFill>
                  <a:srgbClr val="FF0000"/>
                </a:solidFill>
              </a:rPr>
              <a:t>malların </a:t>
            </a:r>
            <a:r>
              <a:rPr lang="tr-TR" dirty="0">
                <a:solidFill>
                  <a:srgbClr val="00B050"/>
                </a:solidFill>
                <a:latin typeface="Bauhaus 93" panose="04030905020B02020C02" pitchFamily="82" charset="0"/>
              </a:rPr>
              <a:t>bedeli </a:t>
            </a:r>
            <a:r>
              <a:rPr lang="tr-TR" dirty="0">
                <a:solidFill>
                  <a:srgbClr val="FF0000"/>
                </a:solidFill>
              </a:rPr>
              <a:t>ödenir</a:t>
            </a:r>
            <a:r>
              <a:rPr lang="tr-TR" dirty="0"/>
              <a:t>.</a:t>
            </a:r>
          </a:p>
        </p:txBody>
      </p:sp>
      <p:sp>
        <p:nvSpPr>
          <p:cNvPr id="4" name="Veri Yer Tutucusu 3"/>
          <p:cNvSpPr>
            <a:spLocks noGrp="1"/>
          </p:cNvSpPr>
          <p:nvPr>
            <p:ph type="dt" sz="half" idx="10"/>
          </p:nvPr>
        </p:nvSpPr>
        <p:spPr/>
        <p:txBody>
          <a:bodyPr/>
          <a:lstStyle/>
          <a:p>
            <a:fld id="{991ED537-70C4-441F-9D7E-AF6A5CBF6586}"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26</a:t>
            </a:fld>
            <a:endParaRPr lang="tr-TR"/>
          </a:p>
        </p:txBody>
      </p:sp>
    </p:spTree>
    <p:extLst>
      <p:ext uri="{BB962C8B-B14F-4D97-AF65-F5344CB8AC3E}">
        <p14:creationId xmlns:p14="http://schemas.microsoft.com/office/powerpoint/2010/main" val="390358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a:solidFill>
            <a:schemeClr val="accent6"/>
          </a:solidFill>
        </p:spPr>
        <p:txBody>
          <a:bodyPr/>
          <a:lstStyle/>
          <a:p>
            <a:r>
              <a:rPr lang="tr-TR" dirty="0">
                <a:solidFill>
                  <a:srgbClr val="7030A0"/>
                </a:solidFill>
              </a:rPr>
              <a:t>4. Mal mukabili ödeme</a:t>
            </a:r>
          </a:p>
        </p:txBody>
      </p:sp>
      <p:sp>
        <p:nvSpPr>
          <p:cNvPr id="3" name="İçerik Yer Tutucusu 2"/>
          <p:cNvSpPr>
            <a:spLocks noGrp="1"/>
          </p:cNvSpPr>
          <p:nvPr>
            <p:ph idx="1"/>
          </p:nvPr>
        </p:nvSpPr>
        <p:spPr>
          <a:xfrm>
            <a:off x="107504" y="1268760"/>
            <a:ext cx="8856984" cy="5400600"/>
          </a:xfrm>
        </p:spPr>
        <p:txBody>
          <a:bodyPr>
            <a:normAutofit/>
          </a:bodyPr>
          <a:lstStyle/>
          <a:p>
            <a:endParaRPr lang="tr-TR" dirty="0"/>
          </a:p>
          <a:p>
            <a:r>
              <a:rPr lang="tr-TR" u="sng" dirty="0">
                <a:solidFill>
                  <a:srgbClr val="7030A0"/>
                </a:solidFill>
                <a:latin typeface="Bauhaus 93" panose="04030905020B02020C02" pitchFamily="82" charset="0"/>
              </a:rPr>
              <a:t>Bu ödeme yöntemi </a:t>
            </a:r>
            <a:r>
              <a:rPr lang="tr-TR" u="sng" dirty="0">
                <a:solidFill>
                  <a:srgbClr val="00B050"/>
                </a:solidFill>
                <a:latin typeface="Bauhaus 93" panose="04030905020B02020C02" pitchFamily="82" charset="0"/>
              </a:rPr>
              <a:t>ithalatçı için en avantajlı</a:t>
            </a:r>
            <a:r>
              <a:rPr lang="tr-TR" u="sng" dirty="0">
                <a:solidFill>
                  <a:srgbClr val="7030A0"/>
                </a:solidFill>
                <a:latin typeface="Bauhaus 93" panose="04030905020B02020C02" pitchFamily="82" charset="0"/>
              </a:rPr>
              <a:t>, </a:t>
            </a:r>
            <a:r>
              <a:rPr lang="tr-TR" u="sng" dirty="0">
                <a:solidFill>
                  <a:srgbClr val="FF0000"/>
                </a:solidFill>
                <a:latin typeface="Bauhaus 93" panose="04030905020B02020C02" pitchFamily="82" charset="0"/>
              </a:rPr>
              <a:t>ihracatçı için ise en riskli </a:t>
            </a:r>
            <a:r>
              <a:rPr lang="tr-TR" u="sng" dirty="0">
                <a:solidFill>
                  <a:srgbClr val="7030A0"/>
                </a:solidFill>
                <a:latin typeface="Bauhaus 93" panose="04030905020B02020C02" pitchFamily="82" charset="0"/>
              </a:rPr>
              <a:t>yöntemdir</a:t>
            </a:r>
            <a:r>
              <a:rPr lang="tr-TR" dirty="0">
                <a:latin typeface="Bauhaus 93" panose="04030905020B02020C02" pitchFamily="82" charset="0"/>
              </a:rPr>
              <a:t>.</a:t>
            </a:r>
          </a:p>
          <a:p>
            <a:endParaRPr lang="tr-TR" dirty="0">
              <a:latin typeface="Bauhaus 93" panose="04030905020B02020C02" pitchFamily="82" charset="0"/>
            </a:endParaRPr>
          </a:p>
          <a:p>
            <a:r>
              <a:rPr lang="tr-TR" dirty="0"/>
              <a:t> Bu yöntemde de </a:t>
            </a:r>
            <a:r>
              <a:rPr lang="tr-TR" dirty="0">
                <a:solidFill>
                  <a:srgbClr val="FF0000"/>
                </a:solidFill>
              </a:rPr>
              <a:t>tarafların uzun dönemdir iş yapması, birbirlerini iyi tanıması ve aralarında güven tesis edilmiş olması esastır</a:t>
            </a:r>
            <a:r>
              <a:rPr lang="tr-TR" dirty="0"/>
              <a:t>.</a:t>
            </a:r>
          </a:p>
          <a:p>
            <a:r>
              <a:rPr lang="tr-TR" dirty="0"/>
              <a:t> </a:t>
            </a:r>
            <a:r>
              <a:rPr lang="tr-TR" dirty="0">
                <a:solidFill>
                  <a:srgbClr val="00B050"/>
                </a:solidFill>
              </a:rPr>
              <a:t>Bu yöntem </a:t>
            </a:r>
            <a:r>
              <a:rPr lang="tr-TR" u="sng" dirty="0">
                <a:solidFill>
                  <a:srgbClr val="7030A0"/>
                </a:solidFill>
              </a:rPr>
              <a:t>daha çok alıcının güçlü olduğu durumlarda</a:t>
            </a:r>
            <a:r>
              <a:rPr lang="tr-TR" dirty="0">
                <a:solidFill>
                  <a:srgbClr val="00B050"/>
                </a:solidFill>
              </a:rPr>
              <a:t> kullanılır</a:t>
            </a:r>
            <a:r>
              <a:rPr lang="tr-TR" dirty="0"/>
              <a:t>.</a:t>
            </a:r>
          </a:p>
        </p:txBody>
      </p:sp>
      <p:sp>
        <p:nvSpPr>
          <p:cNvPr id="4" name="Veri Yer Tutucusu 3"/>
          <p:cNvSpPr>
            <a:spLocks noGrp="1"/>
          </p:cNvSpPr>
          <p:nvPr>
            <p:ph type="dt" sz="half" idx="10"/>
          </p:nvPr>
        </p:nvSpPr>
        <p:spPr/>
        <p:txBody>
          <a:bodyPr/>
          <a:lstStyle/>
          <a:p>
            <a:fld id="{8E7F4547-4945-41FF-A2D6-A9BBFD04EA65}"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27</a:t>
            </a:fld>
            <a:endParaRPr lang="tr-TR"/>
          </a:p>
        </p:txBody>
      </p:sp>
    </p:spTree>
    <p:extLst>
      <p:ext uri="{BB962C8B-B14F-4D97-AF65-F5344CB8AC3E}">
        <p14:creationId xmlns:p14="http://schemas.microsoft.com/office/powerpoint/2010/main" val="4094588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4.Mal mukabili</a:t>
            </a:r>
          </a:p>
        </p:txBody>
      </p:sp>
      <p:pic>
        <p:nvPicPr>
          <p:cNvPr id="7" name="DIŞ TİCARETTE  MAL MUKABİLİ ÖDEME YÖNTEMİ NEDİR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4" name="Veri Yer Tutucusu 3"/>
          <p:cNvSpPr>
            <a:spLocks noGrp="1"/>
          </p:cNvSpPr>
          <p:nvPr>
            <p:ph type="dt" sz="half" idx="10"/>
          </p:nvPr>
        </p:nvSpPr>
        <p:spPr/>
        <p:txBody>
          <a:bodyPr/>
          <a:lstStyle/>
          <a:p>
            <a:fld id="{AAE5ED05-5758-4071-B617-AFB2EC5C548B}"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28</a:t>
            </a:fld>
            <a:endParaRPr lang="tr-TR"/>
          </a:p>
        </p:txBody>
      </p:sp>
    </p:spTree>
    <p:extLst>
      <p:ext uri="{BB962C8B-B14F-4D97-AF65-F5344CB8AC3E}">
        <p14:creationId xmlns:p14="http://schemas.microsoft.com/office/powerpoint/2010/main" val="759115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404664"/>
            <a:ext cx="8856984" cy="6120680"/>
          </a:xfrm>
        </p:spPr>
        <p:txBody>
          <a:bodyPr>
            <a:normAutofit/>
          </a:bodyPr>
          <a:lstStyle/>
          <a:p>
            <a:pPr algn="ctr"/>
            <a:r>
              <a:rPr lang="tr-TR" b="1" dirty="0">
                <a:solidFill>
                  <a:srgbClr val="FF0000"/>
                </a:solidFill>
              </a:rPr>
              <a:t>Mal mukabilinde satıcı (X) alacağını aşağıdaki şekillerde garanti altına alabilir</a:t>
            </a:r>
            <a:r>
              <a:rPr lang="tr-TR" dirty="0"/>
              <a:t>: </a:t>
            </a:r>
          </a:p>
          <a:p>
            <a:pPr algn="ctr"/>
            <a:r>
              <a:rPr lang="tr-TR" dirty="0"/>
              <a:t>(mallar gitti …….ya alıcı ödemezse):</a:t>
            </a:r>
          </a:p>
          <a:p>
            <a:pPr algn="ctr"/>
            <a:endParaRPr lang="tr-TR" dirty="0"/>
          </a:p>
          <a:p>
            <a:r>
              <a:rPr lang="tr-TR" dirty="0"/>
              <a:t>Faktöring (alacak hakkının satılması)</a:t>
            </a:r>
          </a:p>
          <a:p>
            <a:r>
              <a:rPr lang="tr-TR" dirty="0" err="1"/>
              <a:t>Stand</a:t>
            </a:r>
            <a:r>
              <a:rPr lang="tr-TR" dirty="0"/>
              <a:t> </a:t>
            </a:r>
            <a:r>
              <a:rPr lang="tr-TR" dirty="0" err="1"/>
              <a:t>by</a:t>
            </a:r>
            <a:r>
              <a:rPr lang="tr-TR" dirty="0"/>
              <a:t> anlaşması</a:t>
            </a:r>
          </a:p>
          <a:p>
            <a:r>
              <a:rPr lang="tr-TR" dirty="0"/>
              <a:t>Sigorta</a:t>
            </a:r>
          </a:p>
          <a:p>
            <a:r>
              <a:rPr lang="tr-TR" dirty="0"/>
              <a:t>Garanti fonu</a:t>
            </a:r>
          </a:p>
          <a:p>
            <a:r>
              <a:rPr lang="tr-TR" dirty="0"/>
              <a:t>Mal mukabili dünya genelinde % 80 </a:t>
            </a:r>
            <a:r>
              <a:rPr lang="tr-TR" dirty="0" err="1"/>
              <a:t>lere</a:t>
            </a:r>
            <a:r>
              <a:rPr lang="tr-TR" dirty="0"/>
              <a:t> ulaşmıştır.</a:t>
            </a:r>
          </a:p>
        </p:txBody>
      </p:sp>
      <p:sp>
        <p:nvSpPr>
          <p:cNvPr id="2" name="Veri Yer Tutucusu 1"/>
          <p:cNvSpPr>
            <a:spLocks noGrp="1"/>
          </p:cNvSpPr>
          <p:nvPr>
            <p:ph type="dt" sz="half" idx="10"/>
          </p:nvPr>
        </p:nvSpPr>
        <p:spPr/>
        <p:txBody>
          <a:bodyPr/>
          <a:lstStyle/>
          <a:p>
            <a:fld id="{51028458-4729-4740-B6C5-421374B5A402}"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29</a:t>
            </a:fld>
            <a:endParaRPr lang="tr-TR"/>
          </a:p>
        </p:txBody>
      </p:sp>
    </p:spTree>
    <p:extLst>
      <p:ext uri="{BB962C8B-B14F-4D97-AF65-F5344CB8AC3E}">
        <p14:creationId xmlns:p14="http://schemas.microsoft.com/office/powerpoint/2010/main" val="331586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962674"/>
          </a:xfrm>
        </p:spPr>
        <p:txBody>
          <a:bodyPr/>
          <a:lstStyle/>
          <a:p>
            <a:r>
              <a:rPr lang="tr-TR" sz="3600" u="sng" dirty="0">
                <a:solidFill>
                  <a:srgbClr val="FF0000"/>
                </a:solidFill>
              </a:rPr>
              <a:t>Türk Kambiyo Rejiminde, ihracat bedelleri</a:t>
            </a:r>
            <a:endParaRPr lang="tr-TR" dirty="0"/>
          </a:p>
        </p:txBody>
      </p:sp>
      <p:sp>
        <p:nvSpPr>
          <p:cNvPr id="3" name="Veri Yer Tutucusu 2"/>
          <p:cNvSpPr>
            <a:spLocks noGrp="1"/>
          </p:cNvSpPr>
          <p:nvPr>
            <p:ph type="dt" sz="half" idx="10"/>
          </p:nvPr>
        </p:nvSpPr>
        <p:spPr/>
        <p:txBody>
          <a:bodyPr/>
          <a:lstStyle/>
          <a:p>
            <a:fld id="{F60806EA-0B1C-4151-A1A8-20B14D1F85E1}"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3</a:t>
            </a:fld>
            <a:endParaRPr lang="tr-TR"/>
          </a:p>
        </p:txBody>
      </p:sp>
    </p:spTree>
    <p:extLst>
      <p:ext uri="{BB962C8B-B14F-4D97-AF65-F5344CB8AC3E}">
        <p14:creationId xmlns:p14="http://schemas.microsoft.com/office/powerpoint/2010/main" val="1749299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22114"/>
          </a:xfrm>
        </p:spPr>
        <p:txBody>
          <a:bodyPr>
            <a:normAutofit fontScale="90000"/>
          </a:bodyPr>
          <a:lstStyle/>
          <a:p>
            <a:r>
              <a:rPr lang="tr-TR" b="1" dirty="0">
                <a:solidFill>
                  <a:srgbClr val="7030A0"/>
                </a:solidFill>
              </a:rPr>
              <a:t>Faktöring</a:t>
            </a:r>
            <a:br>
              <a:rPr lang="tr-TR" b="1" dirty="0">
                <a:solidFill>
                  <a:srgbClr val="7030A0"/>
                </a:solidFill>
              </a:rPr>
            </a:br>
            <a:r>
              <a:rPr lang="tr-TR" sz="2000" b="1" dirty="0">
                <a:solidFill>
                  <a:srgbClr val="FF0000"/>
                </a:solidFill>
              </a:rPr>
              <a:t>Mal mukabilinde satıcı (X) alacağını aşağıdaki şekillerde garanti altına alabilir</a:t>
            </a:r>
            <a:endParaRPr lang="tr-TR" b="1" dirty="0">
              <a:solidFill>
                <a:srgbClr val="7030A0"/>
              </a:solidFill>
            </a:endParaRPr>
          </a:p>
        </p:txBody>
      </p:sp>
      <p:sp>
        <p:nvSpPr>
          <p:cNvPr id="3" name="İçerik Yer Tutucusu 2"/>
          <p:cNvSpPr>
            <a:spLocks noGrp="1"/>
          </p:cNvSpPr>
          <p:nvPr>
            <p:ph idx="1"/>
          </p:nvPr>
        </p:nvSpPr>
        <p:spPr>
          <a:xfrm>
            <a:off x="251520" y="1196752"/>
            <a:ext cx="8712968" cy="5472608"/>
          </a:xfrm>
        </p:spPr>
        <p:txBody>
          <a:bodyPr>
            <a:normAutofit/>
          </a:bodyPr>
          <a:lstStyle/>
          <a:p>
            <a:r>
              <a:rPr lang="tr-TR" dirty="0" err="1"/>
              <a:t>Faktoring</a:t>
            </a:r>
            <a:r>
              <a:rPr lang="tr-TR" dirty="0"/>
              <a:t>, firmaların mal ve hizmet satışlarından doğan yurt içi ve yurt dışı vadeli alacaklarının </a:t>
            </a:r>
            <a:r>
              <a:rPr lang="tr-TR" dirty="0" err="1"/>
              <a:t>faktoring</a:t>
            </a:r>
            <a:r>
              <a:rPr lang="tr-TR" dirty="0"/>
              <a:t> şirketi tarafından temlik (</a:t>
            </a:r>
            <a:r>
              <a:rPr lang="tr-TR" sz="2400" dirty="0">
                <a:solidFill>
                  <a:srgbClr val="7030A0"/>
                </a:solidFill>
              </a:rPr>
              <a:t>Bir malın mülkiyetinin bütün haklarıyla alacaklıdan başka bir kişiye devredilmesine temlik denir. Kelime anlamı olarak da mülk olarak verme şeklinde kullanılır. Genelde bir borcun ödenmesi için yapılır. </a:t>
            </a:r>
            <a:r>
              <a:rPr lang="tr-TR" sz="1200" dirty="0">
                <a:solidFill>
                  <a:srgbClr val="7030A0"/>
                </a:solidFill>
              </a:rPr>
              <a:t>https://www.milliyetemlak.com/dergi/temlik-nedir</a:t>
            </a:r>
            <a:r>
              <a:rPr lang="tr-TR" sz="2400" dirty="0">
                <a:solidFill>
                  <a:srgbClr val="7030A0"/>
                </a:solidFill>
              </a:rPr>
              <a:t>/)</a:t>
            </a:r>
            <a:r>
              <a:rPr lang="tr-TR" dirty="0"/>
              <a:t> alınarak garanti, alacak ve tahsilat yönetimi, finansman hizmetlerinin bir arada sunulduğu komple bir finansman yöntemidir. </a:t>
            </a:r>
          </a:p>
        </p:txBody>
      </p:sp>
      <p:sp>
        <p:nvSpPr>
          <p:cNvPr id="4" name="Veri Yer Tutucusu 3"/>
          <p:cNvSpPr>
            <a:spLocks noGrp="1"/>
          </p:cNvSpPr>
          <p:nvPr>
            <p:ph type="dt" sz="half" idx="10"/>
          </p:nvPr>
        </p:nvSpPr>
        <p:spPr/>
        <p:txBody>
          <a:bodyPr/>
          <a:lstStyle/>
          <a:p>
            <a:fld id="{EB48254D-018D-441E-82DD-E16D7CDF4408}"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30</a:t>
            </a:fld>
            <a:endParaRPr lang="tr-TR"/>
          </a:p>
        </p:txBody>
      </p:sp>
    </p:spTree>
    <p:extLst>
      <p:ext uri="{BB962C8B-B14F-4D97-AF65-F5344CB8AC3E}">
        <p14:creationId xmlns:p14="http://schemas.microsoft.com/office/powerpoint/2010/main" val="775731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22114"/>
          </a:xfrm>
        </p:spPr>
        <p:txBody>
          <a:bodyPr/>
          <a:lstStyle/>
          <a:p>
            <a:r>
              <a:rPr lang="tr-TR" b="1" dirty="0">
                <a:solidFill>
                  <a:srgbClr val="7030A0"/>
                </a:solidFill>
              </a:rPr>
              <a:t>faktöring</a:t>
            </a:r>
          </a:p>
        </p:txBody>
      </p:sp>
      <p:sp>
        <p:nvSpPr>
          <p:cNvPr id="3" name="İçerik Yer Tutucusu 2"/>
          <p:cNvSpPr>
            <a:spLocks noGrp="1"/>
          </p:cNvSpPr>
          <p:nvPr>
            <p:ph idx="1"/>
          </p:nvPr>
        </p:nvSpPr>
        <p:spPr>
          <a:xfrm>
            <a:off x="251520" y="1196752"/>
            <a:ext cx="8712968" cy="5472608"/>
          </a:xfrm>
        </p:spPr>
        <p:txBody>
          <a:bodyPr>
            <a:normAutofit/>
          </a:bodyPr>
          <a:lstStyle/>
          <a:p>
            <a:r>
              <a:rPr lang="tr-TR" dirty="0"/>
              <a:t>Tahsilat ve Alacak Yönetimi: </a:t>
            </a:r>
          </a:p>
          <a:p>
            <a:r>
              <a:rPr lang="tr-TR" dirty="0">
                <a:solidFill>
                  <a:srgbClr val="00B050"/>
                </a:solidFill>
              </a:rPr>
              <a:t>Alacaklar, temlik yoluyla </a:t>
            </a:r>
            <a:r>
              <a:rPr lang="tr-TR" dirty="0" err="1">
                <a:solidFill>
                  <a:srgbClr val="00B050"/>
                </a:solidFill>
              </a:rPr>
              <a:t>faktoring</a:t>
            </a:r>
            <a:r>
              <a:rPr lang="tr-TR" dirty="0">
                <a:solidFill>
                  <a:srgbClr val="00B050"/>
                </a:solidFill>
              </a:rPr>
              <a:t> şirketine geçtiği için </a:t>
            </a:r>
            <a:r>
              <a:rPr lang="tr-TR" dirty="0">
                <a:solidFill>
                  <a:srgbClr val="FF0000"/>
                </a:solidFill>
              </a:rPr>
              <a:t>tahsilat işlemleri </a:t>
            </a:r>
            <a:r>
              <a:rPr lang="tr-TR" dirty="0" err="1">
                <a:solidFill>
                  <a:srgbClr val="FF0000"/>
                </a:solidFill>
              </a:rPr>
              <a:t>faktoring</a:t>
            </a:r>
            <a:r>
              <a:rPr lang="tr-TR" dirty="0">
                <a:solidFill>
                  <a:srgbClr val="FF0000"/>
                </a:solidFill>
              </a:rPr>
              <a:t> şirketi aracılığıyla yapılır. </a:t>
            </a:r>
          </a:p>
          <a:p>
            <a:r>
              <a:rPr lang="tr-TR" dirty="0"/>
              <a:t>Böylece </a:t>
            </a:r>
            <a:r>
              <a:rPr lang="tr-TR" dirty="0" err="1"/>
              <a:t>faktoring</a:t>
            </a:r>
            <a:r>
              <a:rPr lang="tr-TR" dirty="0"/>
              <a:t> şirketi alacak yönetimini de üstlenmiş olur. </a:t>
            </a:r>
          </a:p>
        </p:txBody>
      </p:sp>
      <p:sp>
        <p:nvSpPr>
          <p:cNvPr id="4" name="Veri Yer Tutucusu 3"/>
          <p:cNvSpPr>
            <a:spLocks noGrp="1"/>
          </p:cNvSpPr>
          <p:nvPr>
            <p:ph type="dt" sz="half" idx="10"/>
          </p:nvPr>
        </p:nvSpPr>
        <p:spPr/>
        <p:txBody>
          <a:bodyPr/>
          <a:lstStyle/>
          <a:p>
            <a:fld id="{5CD84F0C-FAA3-4E11-B139-6314E2DBA27C}"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31</a:t>
            </a:fld>
            <a:endParaRPr lang="tr-TR"/>
          </a:p>
        </p:txBody>
      </p:sp>
    </p:spTree>
    <p:extLst>
      <p:ext uri="{BB962C8B-B14F-4D97-AF65-F5344CB8AC3E}">
        <p14:creationId xmlns:p14="http://schemas.microsoft.com/office/powerpoint/2010/main" val="3314739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rPr>
              <a:t>Alacağın temliki</a:t>
            </a:r>
            <a:br>
              <a:rPr lang="tr-TR" b="1" dirty="0">
                <a:solidFill>
                  <a:srgbClr val="FF0000"/>
                </a:solidFill>
              </a:rPr>
            </a:br>
            <a:r>
              <a:rPr lang="tr-TR" sz="2000" b="1" dirty="0">
                <a:solidFill>
                  <a:srgbClr val="FF0000"/>
                </a:solidFill>
              </a:rPr>
              <a:t>Mal mukabilinde satıcı (X) alacağını aşağıdaki şekillerde garanti altına alabilir</a:t>
            </a:r>
            <a:endParaRPr lang="tr-TR" b="1" dirty="0">
              <a:solidFill>
                <a:srgbClr val="FF0000"/>
              </a:solidFill>
            </a:endParaRPr>
          </a:p>
        </p:txBody>
      </p:sp>
      <p:sp>
        <p:nvSpPr>
          <p:cNvPr id="3" name="İçerik Yer Tutucusu 2"/>
          <p:cNvSpPr>
            <a:spLocks noGrp="1"/>
          </p:cNvSpPr>
          <p:nvPr>
            <p:ph idx="1"/>
          </p:nvPr>
        </p:nvSpPr>
        <p:spPr/>
        <p:txBody>
          <a:bodyPr/>
          <a:lstStyle/>
          <a:p>
            <a:r>
              <a:rPr lang="tr-TR" dirty="0"/>
              <a:t>Borç ilişkisinde yer alan alacaklının alacağını üçüncü kişiye devretmesidir.</a:t>
            </a:r>
          </a:p>
        </p:txBody>
      </p:sp>
      <p:sp>
        <p:nvSpPr>
          <p:cNvPr id="4" name="Veri Yer Tutucusu 3"/>
          <p:cNvSpPr>
            <a:spLocks noGrp="1"/>
          </p:cNvSpPr>
          <p:nvPr>
            <p:ph type="dt" sz="half" idx="10"/>
          </p:nvPr>
        </p:nvSpPr>
        <p:spPr/>
        <p:txBody>
          <a:bodyPr/>
          <a:lstStyle/>
          <a:p>
            <a:fld id="{4B846918-A848-4072-BA78-52D9B6586623}"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32</a:t>
            </a:fld>
            <a:endParaRPr lang="tr-TR"/>
          </a:p>
        </p:txBody>
      </p:sp>
    </p:spTree>
    <p:extLst>
      <p:ext uri="{BB962C8B-B14F-4D97-AF65-F5344CB8AC3E}">
        <p14:creationId xmlns:p14="http://schemas.microsoft.com/office/powerpoint/2010/main" val="759920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3528" y="116632"/>
            <a:ext cx="8363272" cy="864096"/>
          </a:xfrm>
        </p:spPr>
        <p:txBody>
          <a:bodyPr>
            <a:normAutofit fontScale="90000"/>
          </a:bodyPr>
          <a:lstStyle/>
          <a:p>
            <a:br>
              <a:rPr lang="tr-TR" dirty="0"/>
            </a:br>
            <a:r>
              <a:rPr lang="tr-TR" dirty="0"/>
              <a:t> </a:t>
            </a:r>
            <a:r>
              <a:rPr lang="tr-TR" b="1" dirty="0" err="1">
                <a:solidFill>
                  <a:srgbClr val="7030A0"/>
                </a:solidFill>
              </a:rPr>
              <a:t>Stand</a:t>
            </a:r>
            <a:r>
              <a:rPr lang="tr-TR" b="1" dirty="0">
                <a:solidFill>
                  <a:srgbClr val="7030A0"/>
                </a:solidFill>
              </a:rPr>
              <a:t> </a:t>
            </a:r>
            <a:r>
              <a:rPr lang="tr-TR" b="1" dirty="0" err="1">
                <a:solidFill>
                  <a:srgbClr val="7030A0"/>
                </a:solidFill>
              </a:rPr>
              <a:t>By</a:t>
            </a:r>
            <a:r>
              <a:rPr lang="tr-TR" b="1" dirty="0">
                <a:solidFill>
                  <a:srgbClr val="7030A0"/>
                </a:solidFill>
              </a:rPr>
              <a:t> Anlaşması  nedir</a:t>
            </a:r>
            <a:br>
              <a:rPr lang="tr-TR" dirty="0"/>
            </a:br>
            <a:r>
              <a:rPr lang="tr-TR" sz="2000" b="1" dirty="0">
                <a:solidFill>
                  <a:srgbClr val="FF0000"/>
                </a:solidFill>
              </a:rPr>
              <a:t>Mal mukabilinde satıcı (X) alacağını aşağıdaki şekillerde garanti altına alabilir</a:t>
            </a:r>
            <a:br>
              <a:rPr lang="tr-TR" dirty="0"/>
            </a:br>
            <a:endParaRPr lang="tr-TR" dirty="0"/>
          </a:p>
        </p:txBody>
      </p:sp>
      <p:sp>
        <p:nvSpPr>
          <p:cNvPr id="3" name="İçerik Yer Tutucusu 2"/>
          <p:cNvSpPr>
            <a:spLocks noGrp="1"/>
          </p:cNvSpPr>
          <p:nvPr>
            <p:ph idx="1"/>
          </p:nvPr>
        </p:nvSpPr>
        <p:spPr>
          <a:xfrm>
            <a:off x="179512" y="980728"/>
            <a:ext cx="8784976" cy="5616624"/>
          </a:xfrm>
        </p:spPr>
        <p:txBody>
          <a:bodyPr>
            <a:normAutofit lnSpcReduction="10000"/>
          </a:bodyPr>
          <a:lstStyle/>
          <a:p>
            <a:endParaRPr lang="tr-TR" dirty="0"/>
          </a:p>
          <a:p>
            <a:r>
              <a:rPr lang="tr-TR" dirty="0"/>
              <a:t>Bu anlaşma; bir devlet ve IMF arasında yapılır. Anlaşmayı imzalayan ülkenin bazı şartları onaylamasıyla IMF’den borç para alması işlemidir. IMF koyduğu şartların kontrolü amacıyla o ülkeyi devamlı ziyaret eder. IMF bir ülkeye güven duymuşsa ve </a:t>
            </a:r>
            <a:r>
              <a:rPr lang="tr-TR" dirty="0" err="1"/>
              <a:t>stand</a:t>
            </a:r>
            <a:r>
              <a:rPr lang="tr-TR" dirty="0"/>
              <a:t> </a:t>
            </a:r>
            <a:r>
              <a:rPr lang="tr-TR" dirty="0" err="1"/>
              <a:t>by</a:t>
            </a:r>
            <a:r>
              <a:rPr lang="tr-TR" dirty="0"/>
              <a:t> antlaşması sonucu tutulması gereken sözler tutulmuşsa, kredi dilimlerini serbest bırakır.</a:t>
            </a:r>
          </a:p>
          <a:p>
            <a:r>
              <a:rPr lang="tr-TR" dirty="0"/>
              <a:t> IMF’in , bu antlaşmayı imzalayan ülkeyi rahatsız etme hakkı bulunur.</a:t>
            </a:r>
          </a:p>
          <a:p>
            <a:endParaRPr lang="tr-TR" dirty="0"/>
          </a:p>
        </p:txBody>
      </p:sp>
      <p:sp>
        <p:nvSpPr>
          <p:cNvPr id="4" name="Veri Yer Tutucusu 3"/>
          <p:cNvSpPr>
            <a:spLocks noGrp="1"/>
          </p:cNvSpPr>
          <p:nvPr>
            <p:ph type="dt" sz="half" idx="10"/>
          </p:nvPr>
        </p:nvSpPr>
        <p:spPr/>
        <p:txBody>
          <a:bodyPr/>
          <a:lstStyle/>
          <a:p>
            <a:fld id="{8189F03E-2D5B-4A0A-96B2-AE3D4B9B8994}"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33</a:t>
            </a:fld>
            <a:endParaRPr lang="tr-TR"/>
          </a:p>
        </p:txBody>
      </p:sp>
    </p:spTree>
    <p:extLst>
      <p:ext uri="{BB962C8B-B14F-4D97-AF65-F5344CB8AC3E}">
        <p14:creationId xmlns:p14="http://schemas.microsoft.com/office/powerpoint/2010/main" val="1811838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3528" y="116632"/>
            <a:ext cx="8363272" cy="864096"/>
          </a:xfrm>
        </p:spPr>
        <p:txBody>
          <a:bodyPr>
            <a:normAutofit fontScale="90000"/>
          </a:bodyPr>
          <a:lstStyle/>
          <a:p>
            <a:br>
              <a:rPr lang="tr-TR" dirty="0"/>
            </a:br>
            <a:r>
              <a:rPr lang="tr-TR" dirty="0"/>
              <a:t> </a:t>
            </a:r>
            <a:r>
              <a:rPr lang="tr-TR" dirty="0" err="1"/>
              <a:t>Stand</a:t>
            </a:r>
            <a:r>
              <a:rPr lang="tr-TR" dirty="0"/>
              <a:t> </a:t>
            </a:r>
            <a:r>
              <a:rPr lang="tr-TR" dirty="0" err="1"/>
              <a:t>By</a:t>
            </a:r>
            <a:r>
              <a:rPr lang="tr-TR" dirty="0"/>
              <a:t> Anlaşması  nedir</a:t>
            </a:r>
            <a:br>
              <a:rPr lang="tr-TR" dirty="0"/>
            </a:br>
            <a:endParaRPr lang="tr-TR" dirty="0"/>
          </a:p>
        </p:txBody>
      </p:sp>
      <p:sp>
        <p:nvSpPr>
          <p:cNvPr id="3" name="İçerik Yer Tutucusu 2"/>
          <p:cNvSpPr>
            <a:spLocks noGrp="1"/>
          </p:cNvSpPr>
          <p:nvPr>
            <p:ph idx="1"/>
          </p:nvPr>
        </p:nvSpPr>
        <p:spPr>
          <a:xfrm>
            <a:off x="323528" y="1196752"/>
            <a:ext cx="8640960" cy="5400600"/>
          </a:xfrm>
        </p:spPr>
        <p:txBody>
          <a:bodyPr>
            <a:normAutofit/>
          </a:bodyPr>
          <a:lstStyle/>
          <a:p>
            <a:endParaRPr lang="tr-TR" dirty="0"/>
          </a:p>
          <a:p>
            <a:r>
              <a:rPr lang="tr-TR" dirty="0"/>
              <a:t>Ülkemiz IMF ile 2002’den günümüze kadar karşılıklı </a:t>
            </a:r>
            <a:r>
              <a:rPr lang="tr-TR" dirty="0" err="1"/>
              <a:t>Stand</a:t>
            </a:r>
            <a:r>
              <a:rPr lang="tr-TR" dirty="0"/>
              <a:t> </a:t>
            </a:r>
            <a:r>
              <a:rPr lang="tr-TR" dirty="0" err="1"/>
              <a:t>By</a:t>
            </a:r>
            <a:r>
              <a:rPr lang="tr-TR" dirty="0"/>
              <a:t> anlaşması imzalamıştır. Bu antlaşma sonucu verilen bazı ekonomik ödevler IMF ile anlaşma sonucu belirlenir. 2002’den önceki dönemde ise IMF ile tek taraflı birkaç yıllık sözleşmeler yapılıyordu. Şimdiler de ise bu değişti ve karşılıklı bilgi alışverişine dayalı sözleşmeler yapılmaktadır.</a:t>
            </a:r>
          </a:p>
        </p:txBody>
      </p:sp>
      <p:sp>
        <p:nvSpPr>
          <p:cNvPr id="4" name="Veri Yer Tutucusu 3"/>
          <p:cNvSpPr>
            <a:spLocks noGrp="1"/>
          </p:cNvSpPr>
          <p:nvPr>
            <p:ph type="dt" sz="half" idx="10"/>
          </p:nvPr>
        </p:nvSpPr>
        <p:spPr/>
        <p:txBody>
          <a:bodyPr/>
          <a:lstStyle/>
          <a:p>
            <a:fld id="{636A1FBD-8F8C-440A-82B4-9AF63A61EE89}"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34</a:t>
            </a:fld>
            <a:endParaRPr lang="tr-TR"/>
          </a:p>
        </p:txBody>
      </p:sp>
    </p:spTree>
    <p:extLst>
      <p:ext uri="{BB962C8B-B14F-4D97-AF65-F5344CB8AC3E}">
        <p14:creationId xmlns:p14="http://schemas.microsoft.com/office/powerpoint/2010/main" val="60014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rPr>
              <a:t>KGF</a:t>
            </a:r>
            <a:br>
              <a:rPr lang="tr-TR" b="1" dirty="0">
                <a:solidFill>
                  <a:srgbClr val="FF0000"/>
                </a:solidFill>
              </a:rPr>
            </a:br>
            <a:r>
              <a:rPr lang="tr-TR" sz="2000" b="1" dirty="0">
                <a:solidFill>
                  <a:srgbClr val="FF0000"/>
                </a:solidFill>
              </a:rPr>
              <a:t>Mal mukabilinde satıcı (X) alacağını aşağıdaki şekillerde garanti altına alabilir</a:t>
            </a:r>
            <a:endParaRPr lang="tr-TR" b="1" dirty="0">
              <a:solidFill>
                <a:srgbClr val="FF0000"/>
              </a:solidFill>
            </a:endParaRPr>
          </a:p>
        </p:txBody>
      </p:sp>
      <p:sp>
        <p:nvSpPr>
          <p:cNvPr id="3" name="İçerik Yer Tutucusu 2"/>
          <p:cNvSpPr>
            <a:spLocks noGrp="1"/>
          </p:cNvSpPr>
          <p:nvPr>
            <p:ph idx="1"/>
          </p:nvPr>
        </p:nvSpPr>
        <p:spPr/>
        <p:txBody>
          <a:bodyPr/>
          <a:lstStyle/>
          <a:p>
            <a:r>
              <a:rPr lang="tr-TR" dirty="0"/>
              <a:t>Kredi Garanti Fonu (KGF), küçük ve orta ölçekli işletmeler için sağladığı kefaletle bu </a:t>
            </a:r>
            <a:r>
              <a:rPr lang="tr-TR" dirty="0">
                <a:solidFill>
                  <a:srgbClr val="00B050"/>
                </a:solidFill>
              </a:rPr>
              <a:t>işletmelere destek vermekte, yatırımlarının ve işletmelerinin finansmanında banka kredisi kullanmalarını mümkün hale getirmekte</a:t>
            </a:r>
            <a:r>
              <a:rPr lang="tr-TR" dirty="0"/>
              <a:t>.</a:t>
            </a:r>
          </a:p>
        </p:txBody>
      </p:sp>
      <p:sp>
        <p:nvSpPr>
          <p:cNvPr id="4" name="Veri Yer Tutucusu 3"/>
          <p:cNvSpPr>
            <a:spLocks noGrp="1"/>
          </p:cNvSpPr>
          <p:nvPr>
            <p:ph type="dt" sz="half" idx="10"/>
          </p:nvPr>
        </p:nvSpPr>
        <p:spPr/>
        <p:txBody>
          <a:bodyPr/>
          <a:lstStyle/>
          <a:p>
            <a:fld id="{E4D9FB0F-7DB9-4184-9947-CBD683E48946}"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35</a:t>
            </a:fld>
            <a:endParaRPr lang="tr-TR"/>
          </a:p>
        </p:txBody>
      </p:sp>
    </p:spTree>
    <p:extLst>
      <p:ext uri="{BB962C8B-B14F-4D97-AF65-F5344CB8AC3E}">
        <p14:creationId xmlns:p14="http://schemas.microsoft.com/office/powerpoint/2010/main" val="760312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b="1" dirty="0">
                <a:solidFill>
                  <a:srgbClr val="FF0000"/>
                </a:solidFill>
              </a:rPr>
              <a:t>KREDİ GARANTİ FONU (KGF)</a:t>
            </a:r>
            <a:br>
              <a:rPr lang="tr-TR" b="1" dirty="0">
                <a:solidFill>
                  <a:srgbClr val="FF0000"/>
                </a:solidFill>
              </a:rPr>
            </a:br>
            <a:r>
              <a:rPr lang="tr-TR" sz="1500" b="1" dirty="0">
                <a:solidFill>
                  <a:srgbClr val="FF0000"/>
                </a:solidFill>
              </a:rPr>
              <a:t>Mal mukabilinde satıcı (X) alacağını aşağıdaki şekillerde garanti altına alabilir</a:t>
            </a:r>
            <a:endParaRPr lang="tr-TR" b="1" dirty="0">
              <a:solidFill>
                <a:srgbClr val="FF0000"/>
              </a:solidFill>
            </a:endParaRPr>
          </a:p>
        </p:txBody>
      </p:sp>
      <p:sp>
        <p:nvSpPr>
          <p:cNvPr id="3" name="İçerik Yer Tutucusu 2"/>
          <p:cNvSpPr>
            <a:spLocks noGrp="1"/>
          </p:cNvSpPr>
          <p:nvPr>
            <p:ph idx="1"/>
          </p:nvPr>
        </p:nvSpPr>
        <p:spPr/>
        <p:txBody>
          <a:bodyPr/>
          <a:lstStyle/>
          <a:p>
            <a:r>
              <a:rPr lang="tr-TR" dirty="0"/>
              <a:t>Kredi Garanti Fonu (KGF), küçük ve orta ölçekli işletmeler için sağladığı kefaletle bu </a:t>
            </a:r>
            <a:r>
              <a:rPr lang="tr-TR" dirty="0">
                <a:solidFill>
                  <a:srgbClr val="00B050"/>
                </a:solidFill>
              </a:rPr>
              <a:t>işletmelere destek vermekte, yatırımlarının ve işletmelerinin finansmanında banka kredisi kullanmalarını mümkün hale getirmekte</a:t>
            </a:r>
            <a:r>
              <a:rPr lang="tr-TR" dirty="0"/>
              <a:t>.</a:t>
            </a:r>
          </a:p>
        </p:txBody>
      </p:sp>
      <p:sp>
        <p:nvSpPr>
          <p:cNvPr id="4" name="Veri Yer Tutucusu 3"/>
          <p:cNvSpPr>
            <a:spLocks noGrp="1"/>
          </p:cNvSpPr>
          <p:nvPr>
            <p:ph type="dt" sz="half" idx="10"/>
          </p:nvPr>
        </p:nvSpPr>
        <p:spPr/>
        <p:txBody>
          <a:bodyPr/>
          <a:lstStyle/>
          <a:p>
            <a:fld id="{E4D9FB0F-7DB9-4184-9947-CBD683E48946}"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36</a:t>
            </a:fld>
            <a:endParaRPr lang="tr-TR"/>
          </a:p>
        </p:txBody>
      </p:sp>
    </p:spTree>
    <p:extLst>
      <p:ext uri="{BB962C8B-B14F-4D97-AF65-F5344CB8AC3E}">
        <p14:creationId xmlns:p14="http://schemas.microsoft.com/office/powerpoint/2010/main" val="2841509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6">
              <a:lumMod val="75000"/>
            </a:schemeClr>
          </a:solidFill>
        </p:spPr>
        <p:txBody>
          <a:bodyPr/>
          <a:lstStyle/>
          <a:p>
            <a:r>
              <a:rPr lang="tr-TR" sz="3600" dirty="0">
                <a:solidFill>
                  <a:srgbClr val="7030A0"/>
                </a:solidFill>
              </a:rPr>
              <a:t>5.Kabul Kredili </a:t>
            </a:r>
            <a:r>
              <a:rPr lang="tr-TR" sz="3600" dirty="0">
                <a:solidFill>
                  <a:srgbClr val="FFFF00"/>
                </a:solidFill>
              </a:rPr>
              <a:t>MAL MUKABİLİ </a:t>
            </a:r>
            <a:r>
              <a:rPr lang="tr-TR" sz="3600" dirty="0">
                <a:solidFill>
                  <a:srgbClr val="7030A0"/>
                </a:solidFill>
              </a:rPr>
              <a:t>Ödeme</a:t>
            </a:r>
            <a:endParaRPr lang="tr-TR" dirty="0">
              <a:solidFill>
                <a:srgbClr val="7030A0"/>
              </a:solidFill>
            </a:endParaRPr>
          </a:p>
        </p:txBody>
      </p:sp>
      <p:sp>
        <p:nvSpPr>
          <p:cNvPr id="3" name="İçerik Yer Tutucusu 2"/>
          <p:cNvSpPr>
            <a:spLocks noGrp="1"/>
          </p:cNvSpPr>
          <p:nvPr>
            <p:ph idx="1"/>
          </p:nvPr>
        </p:nvSpPr>
        <p:spPr/>
        <p:txBody>
          <a:bodyPr/>
          <a:lstStyle/>
          <a:p>
            <a:r>
              <a:rPr lang="tr-TR" dirty="0"/>
              <a:t> </a:t>
            </a:r>
            <a:r>
              <a:rPr lang="tr-TR" sz="3600" dirty="0">
                <a:solidFill>
                  <a:srgbClr val="7030A0"/>
                </a:solidFill>
              </a:rPr>
              <a:t>İhraç edilen malın bedelinin;</a:t>
            </a:r>
          </a:p>
          <a:p>
            <a:r>
              <a:rPr lang="tr-TR" sz="3600" dirty="0">
                <a:solidFill>
                  <a:srgbClr val="7030A0"/>
                </a:solidFill>
              </a:rPr>
              <a:t> </a:t>
            </a:r>
            <a:r>
              <a:rPr lang="tr-TR" u="sng" dirty="0">
                <a:solidFill>
                  <a:srgbClr val="00B0F0"/>
                </a:solidFill>
              </a:rPr>
              <a:t>malın ithalatçı tarafından teslim alınmasından ve </a:t>
            </a:r>
            <a:r>
              <a:rPr lang="tr-TR" u="sng" dirty="0">
                <a:solidFill>
                  <a:srgbClr val="FF0000"/>
                </a:solidFill>
              </a:rPr>
              <a:t>poliçeyi kabul etmesinden </a:t>
            </a:r>
            <a:r>
              <a:rPr lang="tr-TR" u="sng" dirty="0">
                <a:solidFill>
                  <a:srgbClr val="00B0F0"/>
                </a:solidFill>
              </a:rPr>
              <a:t>sonra poliçe vadesinde</a:t>
            </a:r>
            <a:r>
              <a:rPr lang="tr-TR" dirty="0"/>
              <a:t> ödemenin gerçekleştiği bir ödeme şeklidir</a:t>
            </a:r>
          </a:p>
        </p:txBody>
      </p:sp>
      <p:sp>
        <p:nvSpPr>
          <p:cNvPr id="4" name="Veri Yer Tutucusu 3"/>
          <p:cNvSpPr>
            <a:spLocks noGrp="1"/>
          </p:cNvSpPr>
          <p:nvPr>
            <p:ph type="dt" sz="half" idx="10"/>
          </p:nvPr>
        </p:nvSpPr>
        <p:spPr/>
        <p:txBody>
          <a:bodyPr/>
          <a:lstStyle/>
          <a:p>
            <a:fld id="{E225731D-2B2E-40B3-88AB-78A5CC1CC3FB}"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37</a:t>
            </a:fld>
            <a:endParaRPr lang="tr-TR"/>
          </a:p>
        </p:txBody>
      </p:sp>
    </p:spTree>
    <p:extLst>
      <p:ext uri="{BB962C8B-B14F-4D97-AF65-F5344CB8AC3E}">
        <p14:creationId xmlns:p14="http://schemas.microsoft.com/office/powerpoint/2010/main" val="2214137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5.Kabul kredili mal mukabili</a:t>
            </a:r>
          </a:p>
        </p:txBody>
      </p:sp>
      <p:pic>
        <p:nvPicPr>
          <p:cNvPr id="4" name="kabul kredil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00200"/>
            <a:ext cx="8229600" cy="4525963"/>
          </a:xfrm>
        </p:spPr>
      </p:pic>
      <p:sp>
        <p:nvSpPr>
          <p:cNvPr id="3" name="Veri Yer Tutucusu 2"/>
          <p:cNvSpPr>
            <a:spLocks noGrp="1"/>
          </p:cNvSpPr>
          <p:nvPr>
            <p:ph type="dt" sz="half" idx="10"/>
          </p:nvPr>
        </p:nvSpPr>
        <p:spPr/>
        <p:txBody>
          <a:bodyPr/>
          <a:lstStyle/>
          <a:p>
            <a:fld id="{CBE9985E-DF99-424D-830E-E3019910674A}"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38</a:t>
            </a:fld>
            <a:endParaRPr lang="tr-TR"/>
          </a:p>
        </p:txBody>
      </p:sp>
    </p:spTree>
    <p:extLst>
      <p:ext uri="{BB962C8B-B14F-4D97-AF65-F5344CB8AC3E}">
        <p14:creationId xmlns:p14="http://schemas.microsoft.com/office/powerpoint/2010/main" val="2975805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5.Kabul Kredili Mal mukabili</a:t>
            </a:r>
          </a:p>
        </p:txBody>
      </p:sp>
      <p:pic>
        <p:nvPicPr>
          <p:cNvPr id="4" name="ÖDEME ŞEKLİ KABUL KREDİLİ MAL MUKABİL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3568" y="1417638"/>
            <a:ext cx="7920880" cy="4708525"/>
          </a:xfrm>
        </p:spPr>
      </p:pic>
      <p:sp>
        <p:nvSpPr>
          <p:cNvPr id="3" name="Veri Yer Tutucusu 2"/>
          <p:cNvSpPr>
            <a:spLocks noGrp="1"/>
          </p:cNvSpPr>
          <p:nvPr>
            <p:ph type="dt" sz="half" idx="10"/>
          </p:nvPr>
        </p:nvSpPr>
        <p:spPr/>
        <p:txBody>
          <a:bodyPr/>
          <a:lstStyle/>
          <a:p>
            <a:fld id="{CB8A204B-81D4-49E4-BC55-B1E7C57DD29A}"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39</a:t>
            </a:fld>
            <a:endParaRPr lang="tr-TR"/>
          </a:p>
        </p:txBody>
      </p:sp>
    </p:spTree>
    <p:extLst>
      <p:ext uri="{BB962C8B-B14F-4D97-AF65-F5344CB8AC3E}">
        <p14:creationId xmlns:p14="http://schemas.microsoft.com/office/powerpoint/2010/main" val="626464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476672"/>
            <a:ext cx="8964488" cy="6048672"/>
          </a:xfrm>
        </p:spPr>
        <p:txBody>
          <a:bodyPr>
            <a:normAutofit/>
          </a:bodyPr>
          <a:lstStyle/>
          <a:p>
            <a:r>
              <a:rPr lang="tr-TR" sz="3600" u="sng" dirty="0">
                <a:solidFill>
                  <a:srgbClr val="FF0000"/>
                </a:solidFill>
              </a:rPr>
              <a:t>Türk Kambiyo Rejiminde, ihracat bedelleri</a:t>
            </a:r>
            <a:r>
              <a:rPr lang="tr-TR" sz="3600" dirty="0"/>
              <a:t>, satış sözleşmesinde belirlenen kurallar ve uluslararası ticari uygulamalar çerçevesinde </a:t>
            </a:r>
          </a:p>
          <a:p>
            <a:r>
              <a:rPr lang="tr-TR" sz="3600" dirty="0">
                <a:solidFill>
                  <a:prstClr val="black"/>
                </a:solidFill>
              </a:rPr>
              <a:t>«1.</a:t>
            </a:r>
            <a:r>
              <a:rPr lang="tr-TR" sz="3600" dirty="0">
                <a:solidFill>
                  <a:srgbClr val="FF0000"/>
                </a:solidFill>
              </a:rPr>
              <a:t>Peşin Ödeme</a:t>
            </a:r>
            <a:r>
              <a:rPr lang="tr-TR" sz="3600" dirty="0">
                <a:solidFill>
                  <a:prstClr val="black"/>
                </a:solidFill>
              </a:rPr>
              <a:t>”</a:t>
            </a:r>
            <a:endParaRPr lang="tr-TR" sz="3600" dirty="0"/>
          </a:p>
          <a:p>
            <a:r>
              <a:rPr lang="tr-TR" sz="3600" dirty="0"/>
              <a:t>“2.</a:t>
            </a:r>
            <a:r>
              <a:rPr lang="tr-TR" sz="3600" dirty="0">
                <a:solidFill>
                  <a:schemeClr val="accent6">
                    <a:lumMod val="75000"/>
                  </a:schemeClr>
                </a:solidFill>
              </a:rPr>
              <a:t>Akreditifli Ödeme</a:t>
            </a:r>
            <a:r>
              <a:rPr lang="tr-TR" sz="3600" dirty="0"/>
              <a:t>”,  </a:t>
            </a:r>
          </a:p>
          <a:p>
            <a:r>
              <a:rPr lang="tr-TR" sz="3600" dirty="0"/>
              <a:t>“3.</a:t>
            </a:r>
            <a:r>
              <a:rPr lang="tr-TR" sz="3600" dirty="0">
                <a:solidFill>
                  <a:srgbClr val="00B050"/>
                </a:solidFill>
              </a:rPr>
              <a:t>Vesaik Mukabili Ödeme</a:t>
            </a:r>
            <a:r>
              <a:rPr lang="tr-TR" sz="3600" dirty="0"/>
              <a:t>”, </a:t>
            </a:r>
          </a:p>
          <a:p>
            <a:r>
              <a:rPr lang="tr-TR" sz="3600" dirty="0"/>
              <a:t>“4.</a:t>
            </a:r>
            <a:r>
              <a:rPr lang="tr-TR" sz="3600" dirty="0">
                <a:solidFill>
                  <a:srgbClr val="0070C0"/>
                </a:solidFill>
              </a:rPr>
              <a:t>Mal Mukabili Ödeme</a:t>
            </a:r>
            <a:r>
              <a:rPr lang="tr-TR" sz="3600" dirty="0"/>
              <a:t>”, </a:t>
            </a:r>
          </a:p>
        </p:txBody>
      </p:sp>
      <p:sp>
        <p:nvSpPr>
          <p:cNvPr id="2" name="Veri Yer Tutucusu 1"/>
          <p:cNvSpPr>
            <a:spLocks noGrp="1"/>
          </p:cNvSpPr>
          <p:nvPr>
            <p:ph type="dt" sz="half" idx="10"/>
          </p:nvPr>
        </p:nvSpPr>
        <p:spPr/>
        <p:txBody>
          <a:bodyPr/>
          <a:lstStyle/>
          <a:p>
            <a:fld id="{CCA3BDF8-29C5-45BF-8C35-FA335E886B75}"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4</a:t>
            </a:fld>
            <a:endParaRPr lang="tr-TR"/>
          </a:p>
        </p:txBody>
      </p:sp>
    </p:spTree>
    <p:extLst>
      <p:ext uri="{BB962C8B-B14F-4D97-AF65-F5344CB8AC3E}">
        <p14:creationId xmlns:p14="http://schemas.microsoft.com/office/powerpoint/2010/main" val="2453779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274638"/>
            <a:ext cx="8784976" cy="1143000"/>
          </a:xfrm>
          <a:solidFill>
            <a:schemeClr val="accent6"/>
          </a:solidFill>
        </p:spPr>
        <p:txBody>
          <a:bodyPr>
            <a:normAutofit fontScale="90000"/>
          </a:bodyPr>
          <a:lstStyle/>
          <a:p>
            <a:br>
              <a:rPr lang="tr-TR" b="1" dirty="0">
                <a:solidFill>
                  <a:srgbClr val="FF0000"/>
                </a:solidFill>
                <a:latin typeface="book antiqua" panose="02040602050305030304" pitchFamily="18" charset="0"/>
              </a:rPr>
            </a:br>
            <a:r>
              <a:rPr lang="tr-TR" b="1" dirty="0">
                <a:solidFill>
                  <a:srgbClr val="7030A0"/>
                </a:solidFill>
                <a:latin typeface="book antiqua" panose="02040602050305030304" pitchFamily="18" charset="0"/>
              </a:rPr>
              <a:t>6</a:t>
            </a:r>
            <a:r>
              <a:rPr lang="tr-TR" sz="4000" b="1" dirty="0">
                <a:solidFill>
                  <a:srgbClr val="7030A0"/>
                </a:solidFill>
                <a:latin typeface="book antiqua" panose="02040602050305030304" pitchFamily="18" charset="0"/>
              </a:rPr>
              <a:t>.Kabul Kredili </a:t>
            </a:r>
            <a:r>
              <a:rPr lang="tr-TR" sz="4000" b="1" u="sng" dirty="0">
                <a:solidFill>
                  <a:srgbClr val="FFFF00"/>
                </a:solidFill>
                <a:latin typeface="book antiqua" panose="02040602050305030304" pitchFamily="18" charset="0"/>
              </a:rPr>
              <a:t>VESAİK MUKABİLİ </a:t>
            </a:r>
            <a:r>
              <a:rPr lang="tr-TR" sz="4000" b="1" dirty="0">
                <a:solidFill>
                  <a:srgbClr val="7030A0"/>
                </a:solidFill>
                <a:latin typeface="book antiqua" panose="02040602050305030304" pitchFamily="18" charset="0"/>
              </a:rPr>
              <a:t>Ödeme </a:t>
            </a:r>
            <a:r>
              <a:rPr lang="tr-TR" sz="3600" b="1" dirty="0">
                <a:solidFill>
                  <a:srgbClr val="7030A0"/>
                </a:solidFill>
                <a:latin typeface="book antiqua" panose="02040602050305030304" pitchFamily="18" charset="0"/>
              </a:rPr>
              <a:t>(</a:t>
            </a:r>
            <a:r>
              <a:rPr lang="tr-TR" sz="3600" b="1" dirty="0" err="1">
                <a:solidFill>
                  <a:srgbClr val="7030A0"/>
                </a:solidFill>
                <a:latin typeface="book antiqua" panose="02040602050305030304" pitchFamily="18" charset="0"/>
              </a:rPr>
              <a:t>Acceptance</a:t>
            </a:r>
            <a:r>
              <a:rPr lang="tr-TR" sz="3600" b="1" dirty="0">
                <a:solidFill>
                  <a:srgbClr val="7030A0"/>
                </a:solidFill>
                <a:latin typeface="book antiqua" panose="02040602050305030304" pitchFamily="18" charset="0"/>
              </a:rPr>
              <a:t> </a:t>
            </a:r>
            <a:r>
              <a:rPr lang="tr-TR" sz="3600" b="1" dirty="0" err="1">
                <a:solidFill>
                  <a:srgbClr val="7030A0"/>
                </a:solidFill>
                <a:latin typeface="book antiqua" panose="02040602050305030304" pitchFamily="18" charset="0"/>
              </a:rPr>
              <a:t>Credit</a:t>
            </a:r>
            <a:r>
              <a:rPr lang="tr-TR" sz="3600" b="1" dirty="0">
                <a:solidFill>
                  <a:srgbClr val="7030A0"/>
                </a:solidFill>
                <a:latin typeface="book antiqua" panose="02040602050305030304" pitchFamily="18" charset="0"/>
              </a:rPr>
              <a:t>)</a:t>
            </a:r>
            <a:br>
              <a:rPr lang="tr-TR" sz="4000" b="1" dirty="0">
                <a:solidFill>
                  <a:srgbClr val="7030A0"/>
                </a:solidFill>
                <a:latin typeface="yadou"/>
              </a:rPr>
            </a:br>
            <a:endParaRPr lang="tr-TR" dirty="0">
              <a:solidFill>
                <a:srgbClr val="7030A0"/>
              </a:solidFill>
            </a:endParaRPr>
          </a:p>
        </p:txBody>
      </p:sp>
      <p:sp>
        <p:nvSpPr>
          <p:cNvPr id="3" name="İçerik Yer Tutucusu 2"/>
          <p:cNvSpPr>
            <a:spLocks noGrp="1"/>
          </p:cNvSpPr>
          <p:nvPr>
            <p:ph idx="1"/>
          </p:nvPr>
        </p:nvSpPr>
        <p:spPr>
          <a:xfrm>
            <a:off x="179512" y="1600200"/>
            <a:ext cx="8784976" cy="5069160"/>
          </a:xfrm>
        </p:spPr>
        <p:txBody>
          <a:bodyPr>
            <a:normAutofit/>
          </a:bodyPr>
          <a:lstStyle/>
          <a:p>
            <a:r>
              <a:rPr lang="tr-TR" dirty="0"/>
              <a:t>Mal bedelinin </a:t>
            </a:r>
            <a:r>
              <a:rPr lang="tr-TR" sz="4000" u="sng" dirty="0">
                <a:solidFill>
                  <a:srgbClr val="7030A0"/>
                </a:solidFill>
              </a:rPr>
              <a:t>belli bir vadede ödenmesini </a:t>
            </a:r>
            <a:r>
              <a:rPr lang="tr-TR" dirty="0">
                <a:solidFill>
                  <a:srgbClr val="FF0000"/>
                </a:solidFill>
              </a:rPr>
              <a:t>taahhüt eden ve bu ödemeye bir Poliçenin araç olduğu ödeme şeklidir.</a:t>
            </a:r>
          </a:p>
          <a:p>
            <a:r>
              <a:rPr lang="tr-TR" dirty="0"/>
              <a:t> </a:t>
            </a:r>
            <a:r>
              <a:rPr lang="tr-TR" dirty="0">
                <a:solidFill>
                  <a:srgbClr val="00B050"/>
                </a:solidFill>
              </a:rPr>
              <a:t>Bir başka ifade ile kabul kredisi satılan malın bedelinin bir poliçeye bağlandığı </a:t>
            </a:r>
            <a:r>
              <a:rPr lang="tr-TR" dirty="0"/>
              <a:t>vadede satıcıya ödendiği bir ödeme şeklidir. </a:t>
            </a:r>
          </a:p>
        </p:txBody>
      </p:sp>
      <p:sp>
        <p:nvSpPr>
          <p:cNvPr id="4" name="Veri Yer Tutucusu 3"/>
          <p:cNvSpPr>
            <a:spLocks noGrp="1"/>
          </p:cNvSpPr>
          <p:nvPr>
            <p:ph type="dt" sz="half" idx="10"/>
          </p:nvPr>
        </p:nvSpPr>
        <p:spPr/>
        <p:txBody>
          <a:bodyPr/>
          <a:lstStyle/>
          <a:p>
            <a:fld id="{8F4AA77A-DDA0-4D67-9FD3-74527ACBEE77}"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40</a:t>
            </a:fld>
            <a:endParaRPr lang="tr-TR"/>
          </a:p>
        </p:txBody>
      </p:sp>
    </p:spTree>
    <p:extLst>
      <p:ext uri="{BB962C8B-B14F-4D97-AF65-F5344CB8AC3E}">
        <p14:creationId xmlns:p14="http://schemas.microsoft.com/office/powerpoint/2010/main" val="1837463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Kabul kredili ödeme</a:t>
            </a:r>
            <a:br>
              <a:rPr lang="tr-TR" dirty="0"/>
            </a:br>
            <a:r>
              <a:rPr lang="tr-TR" dirty="0"/>
              <a:t>(mal ve vesaik mukabili)</a:t>
            </a:r>
          </a:p>
        </p:txBody>
      </p:sp>
      <p:pic>
        <p:nvPicPr>
          <p:cNvPr id="7" name="DIŞ TİCARETTE KABUL KREDİLİ ÖDEME YÖNTEMİ NEDİR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4" name="Veri Yer Tutucusu 3"/>
          <p:cNvSpPr>
            <a:spLocks noGrp="1"/>
          </p:cNvSpPr>
          <p:nvPr>
            <p:ph type="dt" sz="half" idx="10"/>
          </p:nvPr>
        </p:nvSpPr>
        <p:spPr/>
        <p:txBody>
          <a:bodyPr/>
          <a:lstStyle/>
          <a:p>
            <a:fld id="{AAE5ED05-5758-4071-B617-AFB2EC5C548B}"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41</a:t>
            </a:fld>
            <a:endParaRPr lang="tr-TR"/>
          </a:p>
        </p:txBody>
      </p:sp>
    </p:spTree>
    <p:extLst>
      <p:ext uri="{BB962C8B-B14F-4D97-AF65-F5344CB8AC3E}">
        <p14:creationId xmlns:p14="http://schemas.microsoft.com/office/powerpoint/2010/main" val="4269004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22114"/>
          </a:xfrm>
        </p:spPr>
        <p:txBody>
          <a:bodyPr/>
          <a:lstStyle/>
          <a:p>
            <a:r>
              <a:rPr lang="tr-TR" dirty="0">
                <a:solidFill>
                  <a:srgbClr val="FF0000"/>
                </a:solidFill>
              </a:rPr>
              <a:t>Poliçe tanımı</a:t>
            </a:r>
          </a:p>
        </p:txBody>
      </p:sp>
      <p:sp>
        <p:nvSpPr>
          <p:cNvPr id="3" name="İçerik Yer Tutucusu 2"/>
          <p:cNvSpPr>
            <a:spLocks noGrp="1"/>
          </p:cNvSpPr>
          <p:nvPr>
            <p:ph idx="1"/>
          </p:nvPr>
        </p:nvSpPr>
        <p:spPr>
          <a:xfrm>
            <a:off x="179512" y="1417638"/>
            <a:ext cx="8784976" cy="5179714"/>
          </a:xfrm>
        </p:spPr>
        <p:txBody>
          <a:bodyPr>
            <a:normAutofit/>
          </a:bodyPr>
          <a:lstStyle/>
          <a:p>
            <a:r>
              <a:rPr lang="tr-TR" dirty="0">
                <a:solidFill>
                  <a:srgbClr val="7030A0"/>
                </a:solidFill>
              </a:rPr>
              <a:t> Poliçe belirli bir kişi emrine, diğer bir kişiye verilen ödeme yetkisini kapsayan bir senettir. </a:t>
            </a:r>
          </a:p>
          <a:p>
            <a:r>
              <a:rPr lang="tr-TR" dirty="0">
                <a:solidFill>
                  <a:srgbClr val="7030A0"/>
                </a:solidFill>
              </a:rPr>
              <a:t>3 taraf vardır:</a:t>
            </a:r>
          </a:p>
          <a:p>
            <a:r>
              <a:rPr lang="tr-TR" dirty="0">
                <a:solidFill>
                  <a:srgbClr val="7030A0"/>
                </a:solidFill>
              </a:rPr>
              <a:t>1. </a:t>
            </a:r>
            <a:r>
              <a:rPr lang="tr-TR" b="1" dirty="0">
                <a:solidFill>
                  <a:srgbClr val="FF0000"/>
                </a:solidFill>
              </a:rPr>
              <a:t>keşideci</a:t>
            </a:r>
          </a:p>
          <a:p>
            <a:r>
              <a:rPr lang="tr-TR" dirty="0">
                <a:solidFill>
                  <a:srgbClr val="7030A0"/>
                </a:solidFill>
              </a:rPr>
              <a:t>2. </a:t>
            </a:r>
            <a:r>
              <a:rPr lang="tr-TR" b="1" dirty="0">
                <a:solidFill>
                  <a:srgbClr val="FF0000"/>
                </a:solidFill>
              </a:rPr>
              <a:t>borçlu</a:t>
            </a:r>
          </a:p>
          <a:p>
            <a:r>
              <a:rPr lang="tr-TR" dirty="0">
                <a:solidFill>
                  <a:srgbClr val="7030A0"/>
                </a:solidFill>
              </a:rPr>
              <a:t>3. </a:t>
            </a:r>
            <a:r>
              <a:rPr lang="tr-TR" b="1" dirty="0">
                <a:solidFill>
                  <a:srgbClr val="00B050"/>
                </a:solidFill>
              </a:rPr>
              <a:t>alacaklı</a:t>
            </a:r>
          </a:p>
        </p:txBody>
      </p:sp>
      <p:sp>
        <p:nvSpPr>
          <p:cNvPr id="4" name="Veri Yer Tutucusu 3"/>
          <p:cNvSpPr>
            <a:spLocks noGrp="1"/>
          </p:cNvSpPr>
          <p:nvPr>
            <p:ph type="dt" sz="half" idx="10"/>
          </p:nvPr>
        </p:nvSpPr>
        <p:spPr/>
        <p:txBody>
          <a:bodyPr/>
          <a:lstStyle/>
          <a:p>
            <a:fld id="{6A5B37FD-60E3-471E-A658-74F0578BDDB9}"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42</a:t>
            </a:fld>
            <a:endParaRPr lang="tr-TR"/>
          </a:p>
        </p:txBody>
      </p:sp>
    </p:spTree>
    <p:extLst>
      <p:ext uri="{BB962C8B-B14F-4D97-AF65-F5344CB8AC3E}">
        <p14:creationId xmlns:p14="http://schemas.microsoft.com/office/powerpoint/2010/main" val="364534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60648"/>
            <a:ext cx="8784976" cy="6336704"/>
          </a:xfrm>
        </p:spPr>
        <p:txBody>
          <a:bodyPr>
            <a:normAutofit/>
          </a:bodyPr>
          <a:lstStyle/>
          <a:p>
            <a:r>
              <a:rPr lang="tr-TR" dirty="0"/>
              <a:t>Poliçede </a:t>
            </a:r>
            <a:r>
              <a:rPr lang="tr-TR" dirty="0">
                <a:solidFill>
                  <a:srgbClr val="7030A0"/>
                </a:solidFill>
              </a:rPr>
              <a:t>üç taraflı ilişkiyi düzenleyen </a:t>
            </a:r>
            <a:r>
              <a:rPr lang="tr-TR" dirty="0"/>
              <a:t>bir senettir. Senedi düzenleyen </a:t>
            </a:r>
            <a:r>
              <a:rPr lang="tr-TR" u="sng" dirty="0">
                <a:solidFill>
                  <a:srgbClr val="00B050"/>
                </a:solidFill>
              </a:rPr>
              <a:t>(1) keşideci </a:t>
            </a:r>
            <a:r>
              <a:rPr lang="tr-TR" dirty="0"/>
              <a:t>, bir kişiye </a:t>
            </a:r>
            <a:r>
              <a:rPr lang="tr-TR" u="sng" dirty="0">
                <a:solidFill>
                  <a:srgbClr val="FF0000"/>
                </a:solidFill>
              </a:rPr>
              <a:t>(2)borçlu </a:t>
            </a:r>
            <a:r>
              <a:rPr lang="tr-TR" dirty="0"/>
              <a:t>iken diğerinden </a:t>
            </a:r>
            <a:r>
              <a:rPr lang="tr-TR" dirty="0">
                <a:solidFill>
                  <a:srgbClr val="FFC000"/>
                </a:solidFill>
              </a:rPr>
              <a:t>(</a:t>
            </a:r>
            <a:r>
              <a:rPr lang="tr-TR" u="sng" dirty="0">
                <a:solidFill>
                  <a:srgbClr val="FFC000"/>
                </a:solidFill>
              </a:rPr>
              <a:t>3)alacaklıdır</a:t>
            </a:r>
            <a:r>
              <a:rPr lang="tr-TR" u="sng" dirty="0"/>
              <a:t>.</a:t>
            </a:r>
          </a:p>
          <a:p>
            <a:r>
              <a:rPr lang="tr-TR" b="1" dirty="0"/>
              <a:t>Orhan</a:t>
            </a:r>
            <a:r>
              <a:rPr lang="tr-TR" dirty="0"/>
              <a:t> </a:t>
            </a:r>
            <a:r>
              <a:rPr lang="tr-TR" dirty="0">
                <a:solidFill>
                  <a:srgbClr val="FF0000"/>
                </a:solidFill>
              </a:rPr>
              <a:t>İdris e borçlu</a:t>
            </a:r>
            <a:r>
              <a:rPr lang="tr-TR" dirty="0"/>
              <a:t>, </a:t>
            </a:r>
            <a:r>
              <a:rPr lang="tr-TR" dirty="0">
                <a:solidFill>
                  <a:srgbClr val="FFC000"/>
                </a:solidFill>
              </a:rPr>
              <a:t>Ali den alacaklı</a:t>
            </a:r>
            <a:r>
              <a:rPr lang="tr-TR" dirty="0"/>
              <a:t>.</a:t>
            </a:r>
          </a:p>
          <a:p>
            <a:r>
              <a:rPr lang="tr-TR" dirty="0"/>
              <a:t> Keşideci (Orhan) alacaklı olduğu kişiye </a:t>
            </a:r>
            <a:r>
              <a:rPr lang="tr-TR" dirty="0">
                <a:solidFill>
                  <a:srgbClr val="00B050"/>
                </a:solidFill>
              </a:rPr>
              <a:t>(Ali) </a:t>
            </a:r>
            <a:r>
              <a:rPr lang="tr-TR" dirty="0"/>
              <a:t>hitaben düzenlediği senedi borçlu olduğu kişiye </a:t>
            </a:r>
            <a:r>
              <a:rPr lang="tr-TR" dirty="0">
                <a:solidFill>
                  <a:srgbClr val="FF0000"/>
                </a:solidFill>
              </a:rPr>
              <a:t>(İdris) </a:t>
            </a:r>
            <a:r>
              <a:rPr lang="tr-TR" dirty="0"/>
              <a:t>teslim eder.</a:t>
            </a:r>
          </a:p>
          <a:p>
            <a:r>
              <a:rPr lang="tr-TR" dirty="0"/>
              <a:t> </a:t>
            </a:r>
            <a:r>
              <a:rPr lang="tr-TR" dirty="0">
                <a:solidFill>
                  <a:srgbClr val="FFC000"/>
                </a:solidFill>
              </a:rPr>
              <a:t>Borçlu(Ali) </a:t>
            </a:r>
            <a:r>
              <a:rPr lang="tr-TR" dirty="0"/>
              <a:t>senedi kabul ettiğinde keşideci(Orhan) aradan çekilmiş olur</a:t>
            </a:r>
            <a:r>
              <a:rPr lang="tr-TR" sz="2000" dirty="0"/>
              <a:t>.(ali </a:t>
            </a:r>
            <a:r>
              <a:rPr lang="tr-TR" sz="2000" dirty="0" err="1"/>
              <a:t>orhan</a:t>
            </a:r>
            <a:r>
              <a:rPr lang="tr-TR" sz="2000" dirty="0"/>
              <a:t> </a:t>
            </a:r>
            <a:r>
              <a:rPr lang="tr-TR" sz="2000" dirty="0" err="1"/>
              <a:t>ın</a:t>
            </a:r>
            <a:r>
              <a:rPr lang="tr-TR" sz="2000" dirty="0"/>
              <a:t> </a:t>
            </a:r>
            <a:r>
              <a:rPr lang="tr-TR" sz="2000" dirty="0" err="1"/>
              <a:t>idris</a:t>
            </a:r>
            <a:r>
              <a:rPr lang="tr-TR" sz="2000" dirty="0"/>
              <a:t> e olan borcunu üzerine aldı)</a:t>
            </a:r>
            <a:endParaRPr lang="tr-TR" dirty="0"/>
          </a:p>
          <a:p>
            <a:r>
              <a:rPr lang="tr-TR" dirty="0"/>
              <a:t> Borçlu(Ali) isterse borcunu keşideciye(Orhan) veya diğer alacaklıya(İdris) ödemekte serbesttir.</a:t>
            </a:r>
          </a:p>
        </p:txBody>
      </p:sp>
      <p:sp>
        <p:nvSpPr>
          <p:cNvPr id="2" name="Veri Yer Tutucusu 1"/>
          <p:cNvSpPr>
            <a:spLocks noGrp="1"/>
          </p:cNvSpPr>
          <p:nvPr>
            <p:ph type="dt" sz="half" idx="10"/>
          </p:nvPr>
        </p:nvSpPr>
        <p:spPr/>
        <p:txBody>
          <a:bodyPr/>
          <a:lstStyle/>
          <a:p>
            <a:fld id="{1297441C-0F88-4C62-B303-12E606AF8244}"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43</a:t>
            </a:fld>
            <a:endParaRPr lang="tr-TR"/>
          </a:p>
        </p:txBody>
      </p:sp>
    </p:spTree>
    <p:extLst>
      <p:ext uri="{BB962C8B-B14F-4D97-AF65-F5344CB8AC3E}">
        <p14:creationId xmlns:p14="http://schemas.microsoft.com/office/powerpoint/2010/main" val="4142970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1520" y="274638"/>
            <a:ext cx="8435280" cy="6081712"/>
          </a:xfrm>
        </p:spPr>
        <p:txBody>
          <a:bodyPr>
            <a:normAutofit/>
          </a:bodyPr>
          <a:lstStyle/>
          <a:p>
            <a:r>
              <a:rPr lang="tr-TR" sz="7200" b="1" dirty="0">
                <a:solidFill>
                  <a:srgbClr val="FF0000"/>
                </a:solidFill>
              </a:rPr>
              <a:t>7.BPO</a:t>
            </a:r>
            <a:br>
              <a:rPr lang="tr-TR" sz="7200" b="1" dirty="0">
                <a:solidFill>
                  <a:srgbClr val="FF0000"/>
                </a:solidFill>
              </a:rPr>
            </a:br>
            <a:r>
              <a:rPr lang="tr-TR" sz="7200" b="1" dirty="0">
                <a:solidFill>
                  <a:srgbClr val="0070C0"/>
                </a:solidFill>
              </a:rPr>
              <a:t>B</a:t>
            </a:r>
            <a:r>
              <a:rPr lang="tr-TR" sz="4800" b="1" dirty="0">
                <a:solidFill>
                  <a:srgbClr val="FF0000"/>
                </a:solidFill>
              </a:rPr>
              <a:t>ank </a:t>
            </a:r>
            <a:r>
              <a:rPr lang="tr-TR" sz="7200" b="1" dirty="0" err="1">
                <a:solidFill>
                  <a:srgbClr val="0070C0"/>
                </a:solidFill>
              </a:rPr>
              <a:t>P</a:t>
            </a:r>
            <a:r>
              <a:rPr lang="tr-TR" sz="4800" b="1" dirty="0" err="1">
                <a:solidFill>
                  <a:srgbClr val="FF0000"/>
                </a:solidFill>
              </a:rPr>
              <a:t>ayment</a:t>
            </a:r>
            <a:r>
              <a:rPr lang="tr-TR" sz="4800" b="1" dirty="0">
                <a:solidFill>
                  <a:srgbClr val="FF0000"/>
                </a:solidFill>
              </a:rPr>
              <a:t> </a:t>
            </a:r>
            <a:r>
              <a:rPr lang="tr-TR" sz="7200" b="1" dirty="0" err="1">
                <a:solidFill>
                  <a:srgbClr val="0070C0"/>
                </a:solidFill>
              </a:rPr>
              <a:t>O</a:t>
            </a:r>
            <a:r>
              <a:rPr lang="tr-TR" sz="4800" b="1" dirty="0" err="1">
                <a:solidFill>
                  <a:srgbClr val="FF0000"/>
                </a:solidFill>
              </a:rPr>
              <a:t>bligation</a:t>
            </a:r>
            <a:br>
              <a:rPr lang="tr-TR" sz="7200" b="1" dirty="0">
                <a:solidFill>
                  <a:srgbClr val="FF0000"/>
                </a:solidFill>
              </a:rPr>
            </a:br>
            <a:r>
              <a:rPr lang="tr-TR" sz="7200" b="1" dirty="0">
                <a:solidFill>
                  <a:srgbClr val="FF0000"/>
                </a:solidFill>
              </a:rPr>
              <a:t>B</a:t>
            </a:r>
            <a:r>
              <a:rPr lang="tr-TR" sz="5400" b="1" dirty="0">
                <a:solidFill>
                  <a:srgbClr val="FF0000"/>
                </a:solidFill>
              </a:rPr>
              <a:t>anka Ödeme Yükümlülüğü</a:t>
            </a:r>
            <a:endParaRPr lang="tr-TR" sz="7200" b="1" dirty="0">
              <a:solidFill>
                <a:srgbClr val="FF0000"/>
              </a:solidFill>
            </a:endParaRPr>
          </a:p>
        </p:txBody>
      </p:sp>
      <p:sp>
        <p:nvSpPr>
          <p:cNvPr id="3" name="Veri Yer Tutucusu 2"/>
          <p:cNvSpPr>
            <a:spLocks noGrp="1"/>
          </p:cNvSpPr>
          <p:nvPr>
            <p:ph type="dt" sz="half" idx="10"/>
          </p:nvPr>
        </p:nvSpPr>
        <p:spPr/>
        <p:txBody>
          <a:bodyPr/>
          <a:lstStyle/>
          <a:p>
            <a:fld id="{03C18774-2AB4-4D56-9368-6AA9271AD616}"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44</a:t>
            </a:fld>
            <a:endParaRPr lang="tr-TR"/>
          </a:p>
        </p:txBody>
      </p:sp>
    </p:spTree>
    <p:extLst>
      <p:ext uri="{BB962C8B-B14F-4D97-AF65-F5344CB8AC3E}">
        <p14:creationId xmlns:p14="http://schemas.microsoft.com/office/powerpoint/2010/main" val="2925476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620688"/>
            <a:ext cx="8363272" cy="5904656"/>
          </a:xfrm>
        </p:spPr>
        <p:txBody>
          <a:bodyPr>
            <a:normAutofit/>
          </a:bodyPr>
          <a:lstStyle/>
          <a:p>
            <a:r>
              <a:rPr lang="tr-TR" dirty="0">
                <a:solidFill>
                  <a:srgbClr val="FF0000"/>
                </a:solidFill>
                <a:latin typeface="Algerian" panose="04020705040A02060702" pitchFamily="82" charset="0"/>
              </a:rPr>
              <a:t>BPO:</a:t>
            </a:r>
            <a:r>
              <a:rPr lang="tr-TR" dirty="0">
                <a:solidFill>
                  <a:srgbClr val="0070C0"/>
                </a:solidFill>
                <a:latin typeface="Algerian" panose="04020705040A02060702" pitchFamily="82" charset="0"/>
              </a:rPr>
              <a:t> </a:t>
            </a:r>
          </a:p>
          <a:p>
            <a:r>
              <a:rPr lang="tr-TR" dirty="0">
                <a:solidFill>
                  <a:srgbClr val="0070C0"/>
                </a:solidFill>
                <a:latin typeface="Algerian" panose="04020705040A02060702" pitchFamily="82" charset="0"/>
              </a:rPr>
              <a:t>akreditifin güvencesini;</a:t>
            </a:r>
          </a:p>
          <a:p>
            <a:r>
              <a:rPr lang="tr-TR" dirty="0">
                <a:solidFill>
                  <a:srgbClr val="0070C0"/>
                </a:solidFill>
                <a:latin typeface="Algerian" panose="04020705040A02060702" pitchFamily="82" charset="0"/>
              </a:rPr>
              <a:t>Mal mukabilinin kolaylığı ,</a:t>
            </a:r>
          </a:p>
          <a:p>
            <a:r>
              <a:rPr lang="tr-TR" dirty="0">
                <a:solidFill>
                  <a:srgbClr val="00B050"/>
                </a:solidFill>
                <a:latin typeface="Algerian" panose="04020705040A02060702" pitchFamily="82" charset="0"/>
              </a:rPr>
              <a:t>ile birleştiren yeni bir ödeme sistemidir.</a:t>
            </a:r>
          </a:p>
          <a:p>
            <a:r>
              <a:rPr lang="tr-TR" dirty="0">
                <a:solidFill>
                  <a:srgbClr val="FF0000"/>
                </a:solidFill>
                <a:latin typeface="Arial" panose="020B0604020202020204" pitchFamily="34" charset="0"/>
                <a:cs typeface="Arial" panose="020B0604020202020204" pitchFamily="34" charset="0"/>
              </a:rPr>
              <a:t>Evraklar, bankalar ve ihracatçı / ithalatçı arasında elden değil de elektronik ortamda dolaşır</a:t>
            </a:r>
            <a:r>
              <a:rPr lang="tr-TR" dirty="0">
                <a:solidFill>
                  <a:srgbClr val="00B050"/>
                </a:solidFill>
                <a:latin typeface="Algerian" panose="04020705040A02060702" pitchFamily="82" charset="0"/>
              </a:rPr>
              <a:t>. </a:t>
            </a:r>
            <a:r>
              <a:rPr lang="tr-TR" dirty="0">
                <a:solidFill>
                  <a:srgbClr val="00B050"/>
                </a:solidFill>
                <a:latin typeface="Arial" panose="020B0604020202020204" pitchFamily="34" charset="0"/>
                <a:cs typeface="Arial" panose="020B0604020202020204" pitchFamily="34" charset="0"/>
              </a:rPr>
              <a:t>Kağıt israfı da ortadan kalkar.</a:t>
            </a:r>
          </a:p>
          <a:p>
            <a:r>
              <a:rPr lang="tr-TR" dirty="0">
                <a:solidFill>
                  <a:srgbClr val="00B050"/>
                </a:solidFill>
                <a:latin typeface="Bell MT" panose="02020503060305020303" pitchFamily="18" charset="0"/>
              </a:rPr>
              <a:t>Evrak eksikliği, yanlışlığı olmadığı için zaman açısından da avantaj sağlanır.</a:t>
            </a:r>
          </a:p>
        </p:txBody>
      </p:sp>
      <p:sp>
        <p:nvSpPr>
          <p:cNvPr id="2" name="Veri Yer Tutucusu 1"/>
          <p:cNvSpPr>
            <a:spLocks noGrp="1"/>
          </p:cNvSpPr>
          <p:nvPr>
            <p:ph type="dt" sz="half" idx="10"/>
          </p:nvPr>
        </p:nvSpPr>
        <p:spPr/>
        <p:txBody>
          <a:bodyPr/>
          <a:lstStyle/>
          <a:p>
            <a:fld id="{6F53B105-ACFF-4772-B521-DF9287F61D5D}"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45</a:t>
            </a:fld>
            <a:endParaRPr lang="tr-TR"/>
          </a:p>
        </p:txBody>
      </p:sp>
    </p:spTree>
    <p:extLst>
      <p:ext uri="{BB962C8B-B14F-4D97-AF65-F5344CB8AC3E}">
        <p14:creationId xmlns:p14="http://schemas.microsoft.com/office/powerpoint/2010/main" val="3498111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bpo</a:t>
            </a:r>
            <a:endParaRPr lang="tr-TR" dirty="0"/>
          </a:p>
        </p:txBody>
      </p:sp>
      <p:pic>
        <p:nvPicPr>
          <p:cNvPr id="7" name="BANKA ÖDEME YÜKÜMLÜLÜĞÜ">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39341"/>
            <a:ext cx="8045450" cy="4525963"/>
          </a:xfrm>
        </p:spPr>
      </p:pic>
      <p:sp>
        <p:nvSpPr>
          <p:cNvPr id="4" name="Veri Yer Tutucusu 3"/>
          <p:cNvSpPr>
            <a:spLocks noGrp="1"/>
          </p:cNvSpPr>
          <p:nvPr>
            <p:ph type="dt" sz="half" idx="10"/>
          </p:nvPr>
        </p:nvSpPr>
        <p:spPr/>
        <p:txBody>
          <a:bodyPr/>
          <a:lstStyle/>
          <a:p>
            <a:fld id="{AAE5ED05-5758-4071-B617-AFB2EC5C548B}"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46</a:t>
            </a:fld>
            <a:endParaRPr lang="tr-TR"/>
          </a:p>
        </p:txBody>
      </p:sp>
    </p:spTree>
    <p:extLst>
      <p:ext uri="{BB962C8B-B14F-4D97-AF65-F5344CB8AC3E}">
        <p14:creationId xmlns:p14="http://schemas.microsoft.com/office/powerpoint/2010/main" val="3837374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br>
              <a:rPr lang="tr-TR" dirty="0"/>
            </a:br>
            <a:r>
              <a:rPr lang="tr-TR" dirty="0"/>
              <a:t>BPO Neden Var?  (Bank </a:t>
            </a:r>
            <a:r>
              <a:rPr lang="tr-TR" dirty="0" err="1"/>
              <a:t>Payment</a:t>
            </a:r>
            <a:r>
              <a:rPr lang="tr-TR" dirty="0"/>
              <a:t> </a:t>
            </a:r>
            <a:r>
              <a:rPr lang="tr-TR" dirty="0" err="1"/>
              <a:t>Obligation</a:t>
            </a:r>
            <a:r>
              <a:rPr lang="tr-TR" dirty="0"/>
              <a:t>)</a:t>
            </a:r>
            <a:br>
              <a:rPr lang="tr-TR" dirty="0"/>
            </a:br>
            <a:endParaRPr lang="tr-TR" dirty="0"/>
          </a:p>
        </p:txBody>
      </p:sp>
      <p:sp>
        <p:nvSpPr>
          <p:cNvPr id="3" name="İçerik Yer Tutucusu 2"/>
          <p:cNvSpPr>
            <a:spLocks noGrp="1"/>
          </p:cNvSpPr>
          <p:nvPr>
            <p:ph idx="1"/>
          </p:nvPr>
        </p:nvSpPr>
        <p:spPr/>
        <p:txBody>
          <a:bodyPr>
            <a:normAutofit/>
          </a:bodyPr>
          <a:lstStyle/>
          <a:p>
            <a:r>
              <a:rPr lang="tr-TR" dirty="0"/>
              <a:t>Türkçe karşılığı Banka Ödeme Yükümlülüğü olarak geçen BPO  bir bankacılık ödeme ürünüdür. Bu ürünün ortaya çıkmasının ilk sebebi ise dış ticaret gerçekleştirilmesinde banka garantisi olmayan ödeme yöntemlerine olan mal mukabil ve vesaik mukabil ödemeleri için banka güvencesi vermesi ve finansman desteği sağlamasıdır.</a:t>
            </a:r>
          </a:p>
          <a:p>
            <a:endParaRPr lang="tr-TR" dirty="0"/>
          </a:p>
        </p:txBody>
      </p:sp>
      <p:sp>
        <p:nvSpPr>
          <p:cNvPr id="4" name="Veri Yer Tutucusu 3"/>
          <p:cNvSpPr>
            <a:spLocks noGrp="1"/>
          </p:cNvSpPr>
          <p:nvPr>
            <p:ph type="dt" sz="half" idx="10"/>
          </p:nvPr>
        </p:nvSpPr>
        <p:spPr/>
        <p:txBody>
          <a:bodyPr/>
          <a:lstStyle/>
          <a:p>
            <a:fld id="{AAE5ED05-5758-4071-B617-AFB2EC5C548B}"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47</a:t>
            </a:fld>
            <a:endParaRPr lang="tr-TR"/>
          </a:p>
        </p:txBody>
      </p:sp>
    </p:spTree>
    <p:extLst>
      <p:ext uri="{BB962C8B-B14F-4D97-AF65-F5344CB8AC3E}">
        <p14:creationId xmlns:p14="http://schemas.microsoft.com/office/powerpoint/2010/main" val="3834707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BPO</a:t>
            </a:r>
          </a:p>
        </p:txBody>
      </p:sp>
      <p:pic>
        <p:nvPicPr>
          <p:cNvPr id="4" name="BPO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628775"/>
            <a:ext cx="8229600" cy="4470400"/>
          </a:xfrm>
        </p:spPr>
      </p:pic>
      <p:sp>
        <p:nvSpPr>
          <p:cNvPr id="3" name="Veri Yer Tutucusu 2"/>
          <p:cNvSpPr>
            <a:spLocks noGrp="1"/>
          </p:cNvSpPr>
          <p:nvPr>
            <p:ph type="dt" sz="half" idx="10"/>
          </p:nvPr>
        </p:nvSpPr>
        <p:spPr/>
        <p:txBody>
          <a:bodyPr/>
          <a:lstStyle/>
          <a:p>
            <a:fld id="{D676193D-571C-4CDA-A2E7-B27B56649264}"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48</a:t>
            </a:fld>
            <a:endParaRPr lang="tr-TR"/>
          </a:p>
        </p:txBody>
      </p:sp>
    </p:spTree>
    <p:extLst>
      <p:ext uri="{BB962C8B-B14F-4D97-AF65-F5344CB8AC3E}">
        <p14:creationId xmlns:p14="http://schemas.microsoft.com/office/powerpoint/2010/main" val="3271908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51520" y="476672"/>
            <a:ext cx="8640960" cy="5976664"/>
          </a:xfrm>
          <a:prstGeom prst="rect">
            <a:avLst/>
          </a:prstGeom>
        </p:spPr>
      </p:pic>
      <p:sp>
        <p:nvSpPr>
          <p:cNvPr id="2" name="Veri Yer Tutucusu 1"/>
          <p:cNvSpPr>
            <a:spLocks noGrp="1"/>
          </p:cNvSpPr>
          <p:nvPr>
            <p:ph type="dt" sz="half" idx="10"/>
          </p:nvPr>
        </p:nvSpPr>
        <p:spPr/>
        <p:txBody>
          <a:bodyPr/>
          <a:lstStyle/>
          <a:p>
            <a:fld id="{BCB82510-6A18-49AD-8C95-17993CFC6E4A}" type="datetime1">
              <a:rPr lang="tr-TR" smtClean="0"/>
              <a:t>14.12.2023</a:t>
            </a:fld>
            <a:endParaRPr lang="tr-TR"/>
          </a:p>
        </p:txBody>
      </p:sp>
      <p:sp>
        <p:nvSpPr>
          <p:cNvPr id="3" name="Altbilgi Yer Tutucusu 2"/>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49</a:t>
            </a:fld>
            <a:endParaRPr lang="tr-TR"/>
          </a:p>
        </p:txBody>
      </p:sp>
    </p:spTree>
    <p:extLst>
      <p:ext uri="{BB962C8B-B14F-4D97-AF65-F5344CB8AC3E}">
        <p14:creationId xmlns:p14="http://schemas.microsoft.com/office/powerpoint/2010/main" val="3955358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476672"/>
            <a:ext cx="8964488" cy="6048672"/>
          </a:xfrm>
        </p:spPr>
        <p:txBody>
          <a:bodyPr/>
          <a:lstStyle/>
          <a:p>
            <a:endParaRPr lang="tr-TR" sz="3600" dirty="0"/>
          </a:p>
          <a:p>
            <a:pPr lvl="0"/>
            <a:r>
              <a:rPr lang="tr-TR" sz="3600" dirty="0"/>
              <a:t> </a:t>
            </a:r>
            <a:r>
              <a:rPr lang="tr-TR" sz="3600" dirty="0">
                <a:solidFill>
                  <a:prstClr val="black"/>
                </a:solidFill>
              </a:rPr>
              <a:t>“5.</a:t>
            </a:r>
            <a:r>
              <a:rPr lang="tr-TR" sz="3600" dirty="0">
                <a:solidFill>
                  <a:srgbClr val="F79646">
                    <a:lumMod val="75000"/>
                  </a:srgbClr>
                </a:solidFill>
              </a:rPr>
              <a:t>Kabul Kredili </a:t>
            </a:r>
            <a:r>
              <a:rPr lang="tr-TR" sz="3600" dirty="0">
                <a:solidFill>
                  <a:srgbClr val="00B050"/>
                </a:solidFill>
              </a:rPr>
              <a:t>Vesaik Mukabili </a:t>
            </a:r>
            <a:r>
              <a:rPr lang="tr-TR" sz="3600" dirty="0">
                <a:solidFill>
                  <a:srgbClr val="F79646">
                    <a:lumMod val="75000"/>
                  </a:srgbClr>
                </a:solidFill>
              </a:rPr>
              <a:t>Ödeme</a:t>
            </a:r>
            <a:r>
              <a:rPr lang="tr-TR" sz="3600" dirty="0">
                <a:solidFill>
                  <a:prstClr val="black"/>
                </a:solidFill>
              </a:rPr>
              <a:t>”, “6.</a:t>
            </a:r>
            <a:r>
              <a:rPr lang="tr-TR" sz="3600" dirty="0">
                <a:solidFill>
                  <a:srgbClr val="1F497D">
                    <a:lumMod val="60000"/>
                    <a:lumOff val="40000"/>
                  </a:srgbClr>
                </a:solidFill>
              </a:rPr>
              <a:t>Kabul Kredili </a:t>
            </a:r>
            <a:r>
              <a:rPr lang="tr-TR" sz="3600" dirty="0">
                <a:solidFill>
                  <a:srgbClr val="00B050"/>
                </a:solidFill>
              </a:rPr>
              <a:t>Mal Mukabili </a:t>
            </a:r>
            <a:r>
              <a:rPr lang="tr-TR" sz="3600" dirty="0">
                <a:solidFill>
                  <a:srgbClr val="1F497D">
                    <a:lumMod val="60000"/>
                    <a:lumOff val="40000"/>
                  </a:srgbClr>
                </a:solidFill>
              </a:rPr>
              <a:t>Ödeme</a:t>
            </a:r>
            <a:r>
              <a:rPr lang="tr-TR" sz="3600" dirty="0">
                <a:solidFill>
                  <a:prstClr val="black"/>
                </a:solidFill>
              </a:rPr>
              <a:t>” </a:t>
            </a:r>
            <a:endParaRPr lang="tr-TR" dirty="0">
              <a:solidFill>
                <a:prstClr val="black"/>
              </a:solidFill>
            </a:endParaRPr>
          </a:p>
          <a:p>
            <a:r>
              <a:rPr lang="tr-TR" dirty="0">
                <a:solidFill>
                  <a:prstClr val="black"/>
                </a:solidFill>
              </a:rPr>
              <a:t>“(7) </a:t>
            </a:r>
            <a:r>
              <a:rPr lang="tr-TR" sz="3600" dirty="0">
                <a:solidFill>
                  <a:prstClr val="black"/>
                </a:solidFill>
              </a:rPr>
              <a:t>.</a:t>
            </a:r>
            <a:r>
              <a:rPr lang="tr-TR" dirty="0">
                <a:solidFill>
                  <a:prstClr val="black"/>
                </a:solidFill>
              </a:rPr>
              <a:t> </a:t>
            </a:r>
            <a:r>
              <a:rPr lang="tr-TR" dirty="0">
                <a:solidFill>
                  <a:srgbClr val="FF0000"/>
                </a:solidFill>
              </a:rPr>
              <a:t>BPO:(BÖY): </a:t>
            </a:r>
            <a:r>
              <a:rPr lang="tr-TR" dirty="0">
                <a:solidFill>
                  <a:prstClr val="black"/>
                </a:solidFill>
              </a:rPr>
              <a:t>BANKA ÖDEME YÜKÜMLÜLÜĞÜ: 			  BANK PAYMENT OBLIGATION:</a:t>
            </a:r>
          </a:p>
          <a:p>
            <a:r>
              <a:rPr lang="tr-TR" dirty="0">
                <a:solidFill>
                  <a:prstClr val="black"/>
                </a:solidFill>
              </a:rPr>
              <a:t>şekillerine göre tahsil edilebilir. </a:t>
            </a:r>
          </a:p>
          <a:p>
            <a:endParaRPr lang="tr-TR" dirty="0">
              <a:solidFill>
                <a:prstClr val="black"/>
              </a:solidFill>
            </a:endParaRPr>
          </a:p>
          <a:p>
            <a:endParaRPr lang="tr-TR" dirty="0">
              <a:solidFill>
                <a:prstClr val="black"/>
              </a:solidFill>
            </a:endParaRPr>
          </a:p>
          <a:p>
            <a:endParaRPr lang="tr-TR" dirty="0"/>
          </a:p>
        </p:txBody>
      </p:sp>
      <p:sp>
        <p:nvSpPr>
          <p:cNvPr id="2" name="Veri Yer Tutucusu 1"/>
          <p:cNvSpPr>
            <a:spLocks noGrp="1"/>
          </p:cNvSpPr>
          <p:nvPr>
            <p:ph type="dt" sz="half" idx="10"/>
          </p:nvPr>
        </p:nvSpPr>
        <p:spPr/>
        <p:txBody>
          <a:bodyPr/>
          <a:lstStyle/>
          <a:p>
            <a:fld id="{DB5069DA-CF57-422B-A23F-A79C77116820}"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5</a:t>
            </a:fld>
            <a:endParaRPr lang="tr-TR"/>
          </a:p>
        </p:txBody>
      </p:sp>
    </p:spTree>
    <p:extLst>
      <p:ext uri="{BB962C8B-B14F-4D97-AF65-F5344CB8AC3E}">
        <p14:creationId xmlns:p14="http://schemas.microsoft.com/office/powerpoint/2010/main" val="2817930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618281" y="373644"/>
            <a:ext cx="7698135" cy="5752520"/>
          </a:xfrm>
          <a:prstGeom prst="rect">
            <a:avLst/>
          </a:prstGeom>
        </p:spPr>
      </p:pic>
      <p:sp>
        <p:nvSpPr>
          <p:cNvPr id="2" name="Veri Yer Tutucusu 1"/>
          <p:cNvSpPr>
            <a:spLocks noGrp="1"/>
          </p:cNvSpPr>
          <p:nvPr>
            <p:ph type="dt" sz="half" idx="10"/>
          </p:nvPr>
        </p:nvSpPr>
        <p:spPr/>
        <p:txBody>
          <a:bodyPr/>
          <a:lstStyle/>
          <a:p>
            <a:fld id="{E44AC0D3-1381-4666-8081-CF42E8C15AE7}" type="datetime1">
              <a:rPr lang="tr-TR" smtClean="0"/>
              <a:t>14.12.2023</a:t>
            </a:fld>
            <a:endParaRPr lang="tr-TR"/>
          </a:p>
        </p:txBody>
      </p:sp>
      <p:sp>
        <p:nvSpPr>
          <p:cNvPr id="3" name="Altbilgi Yer Tutucusu 2"/>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50</a:t>
            </a:fld>
            <a:endParaRPr lang="tr-TR"/>
          </a:p>
        </p:txBody>
      </p:sp>
    </p:spTree>
    <p:extLst>
      <p:ext uri="{BB962C8B-B14F-4D97-AF65-F5344CB8AC3E}">
        <p14:creationId xmlns:p14="http://schemas.microsoft.com/office/powerpoint/2010/main" val="2713400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323528" y="260648"/>
            <a:ext cx="8280920" cy="6336704"/>
          </a:xfrm>
          <a:prstGeom prst="rect">
            <a:avLst/>
          </a:prstGeom>
        </p:spPr>
      </p:pic>
      <p:sp>
        <p:nvSpPr>
          <p:cNvPr id="2" name="Veri Yer Tutucusu 1"/>
          <p:cNvSpPr>
            <a:spLocks noGrp="1"/>
          </p:cNvSpPr>
          <p:nvPr>
            <p:ph type="dt" sz="half" idx="10"/>
          </p:nvPr>
        </p:nvSpPr>
        <p:spPr/>
        <p:txBody>
          <a:bodyPr/>
          <a:lstStyle/>
          <a:p>
            <a:fld id="{898FFCE6-4FDE-40F8-BA3C-2802CEC2EF42}" type="datetime1">
              <a:rPr lang="tr-TR" smtClean="0"/>
              <a:t>14.12.2023</a:t>
            </a:fld>
            <a:endParaRPr lang="tr-TR"/>
          </a:p>
        </p:txBody>
      </p:sp>
      <p:sp>
        <p:nvSpPr>
          <p:cNvPr id="3" name="Altbilgi Yer Tutucusu 2"/>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51</a:t>
            </a:fld>
            <a:endParaRPr lang="tr-TR"/>
          </a:p>
        </p:txBody>
      </p:sp>
    </p:spTree>
    <p:extLst>
      <p:ext uri="{BB962C8B-B14F-4D97-AF65-F5344CB8AC3E}">
        <p14:creationId xmlns:p14="http://schemas.microsoft.com/office/powerpoint/2010/main" val="2473725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BANKANIN REZERV KOYMASI</a:t>
            </a:r>
          </a:p>
        </p:txBody>
      </p:sp>
      <p:sp>
        <p:nvSpPr>
          <p:cNvPr id="3" name="İçerik Yer Tutucusu 2"/>
          <p:cNvSpPr>
            <a:spLocks noGrp="1"/>
          </p:cNvSpPr>
          <p:nvPr>
            <p:ph idx="1"/>
          </p:nvPr>
        </p:nvSpPr>
        <p:spPr/>
        <p:txBody>
          <a:bodyPr/>
          <a:lstStyle/>
          <a:p>
            <a:r>
              <a:rPr lang="tr-TR"/>
              <a:t>REZERV SEBEPLERİ</a:t>
            </a:r>
          </a:p>
        </p:txBody>
      </p:sp>
      <p:sp>
        <p:nvSpPr>
          <p:cNvPr id="4" name="Veri Yer Tutucusu 3"/>
          <p:cNvSpPr>
            <a:spLocks noGrp="1"/>
          </p:cNvSpPr>
          <p:nvPr>
            <p:ph type="dt" sz="half" idx="10"/>
          </p:nvPr>
        </p:nvSpPr>
        <p:spPr/>
        <p:txBody>
          <a:bodyPr/>
          <a:lstStyle/>
          <a:p>
            <a:fld id="{EEDEF5E5-6FA2-49A3-8830-453AAD888274}"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52</a:t>
            </a:fld>
            <a:endParaRPr lang="tr-TR"/>
          </a:p>
        </p:txBody>
      </p:sp>
    </p:spTree>
    <p:extLst>
      <p:ext uri="{BB962C8B-B14F-4D97-AF65-F5344CB8AC3E}">
        <p14:creationId xmlns:p14="http://schemas.microsoft.com/office/powerpoint/2010/main" val="1456557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661" y="0"/>
            <a:ext cx="9471723" cy="6583362"/>
          </a:xfrm>
        </p:spPr>
      </p:pic>
      <p:sp>
        <p:nvSpPr>
          <p:cNvPr id="3" name="Veri Yer Tutucusu 2"/>
          <p:cNvSpPr>
            <a:spLocks noGrp="1"/>
          </p:cNvSpPr>
          <p:nvPr>
            <p:ph type="dt" sz="half" idx="10"/>
          </p:nvPr>
        </p:nvSpPr>
        <p:spPr/>
        <p:txBody>
          <a:bodyPr/>
          <a:lstStyle/>
          <a:p>
            <a:fld id="{57A69865-59F3-49F7-BE03-FE6F603240FD}"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53</a:t>
            </a:fld>
            <a:endParaRPr lang="tr-TR"/>
          </a:p>
        </p:txBody>
      </p:sp>
    </p:spTree>
    <p:extLst>
      <p:ext uri="{BB962C8B-B14F-4D97-AF65-F5344CB8AC3E}">
        <p14:creationId xmlns:p14="http://schemas.microsoft.com/office/powerpoint/2010/main" val="2009965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395536" y="332656"/>
            <a:ext cx="8208911" cy="6264696"/>
          </a:xfrm>
          <a:prstGeom prst="rect">
            <a:avLst/>
          </a:prstGeom>
        </p:spPr>
      </p:pic>
      <p:sp>
        <p:nvSpPr>
          <p:cNvPr id="2" name="Veri Yer Tutucusu 1"/>
          <p:cNvSpPr>
            <a:spLocks noGrp="1"/>
          </p:cNvSpPr>
          <p:nvPr>
            <p:ph type="dt" sz="half" idx="10"/>
          </p:nvPr>
        </p:nvSpPr>
        <p:spPr/>
        <p:txBody>
          <a:bodyPr/>
          <a:lstStyle/>
          <a:p>
            <a:fld id="{5E55D9EF-680C-4A17-A871-F4A00E6643F3}" type="datetime1">
              <a:rPr lang="tr-TR" smtClean="0"/>
              <a:t>14.12.2023</a:t>
            </a:fld>
            <a:endParaRPr lang="tr-TR"/>
          </a:p>
        </p:txBody>
      </p:sp>
      <p:sp>
        <p:nvSpPr>
          <p:cNvPr id="3" name="Altbilgi Yer Tutucusu 2"/>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54</a:t>
            </a:fld>
            <a:endParaRPr lang="tr-TR"/>
          </a:p>
        </p:txBody>
      </p:sp>
    </p:spTree>
    <p:extLst>
      <p:ext uri="{BB962C8B-B14F-4D97-AF65-F5344CB8AC3E}">
        <p14:creationId xmlns:p14="http://schemas.microsoft.com/office/powerpoint/2010/main" val="1749613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79512" y="260648"/>
            <a:ext cx="8424935" cy="6264696"/>
          </a:xfrm>
          <a:prstGeom prst="rect">
            <a:avLst/>
          </a:prstGeom>
        </p:spPr>
      </p:pic>
      <p:sp>
        <p:nvSpPr>
          <p:cNvPr id="2" name="Veri Yer Tutucusu 1"/>
          <p:cNvSpPr>
            <a:spLocks noGrp="1"/>
          </p:cNvSpPr>
          <p:nvPr>
            <p:ph type="dt" sz="half" idx="10"/>
          </p:nvPr>
        </p:nvSpPr>
        <p:spPr/>
        <p:txBody>
          <a:bodyPr/>
          <a:lstStyle/>
          <a:p>
            <a:fld id="{0AA2B8D5-D93A-4D68-83A4-32552D3C6981}" type="datetime1">
              <a:rPr lang="tr-TR" smtClean="0"/>
              <a:t>14.12.2023</a:t>
            </a:fld>
            <a:endParaRPr lang="tr-TR"/>
          </a:p>
        </p:txBody>
      </p:sp>
      <p:sp>
        <p:nvSpPr>
          <p:cNvPr id="3" name="Altbilgi Yer Tutucusu 2"/>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55</a:t>
            </a:fld>
            <a:endParaRPr lang="tr-TR"/>
          </a:p>
        </p:txBody>
      </p:sp>
    </p:spTree>
    <p:extLst>
      <p:ext uri="{BB962C8B-B14F-4D97-AF65-F5344CB8AC3E}">
        <p14:creationId xmlns:p14="http://schemas.microsoft.com/office/powerpoint/2010/main" val="2580769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br>
              <a:rPr lang="tr-T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tr-T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BPO nedir ve nasıl çalışır?</a:t>
            </a:r>
            <a:br>
              <a:rPr lang="tr-TR" sz="2800" dirty="0">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3" name="İçerik Yer Tutucusu 2"/>
          <p:cNvSpPr>
            <a:spLocks noGrp="1"/>
          </p:cNvSpPr>
          <p:nvPr>
            <p:ph idx="1"/>
          </p:nvPr>
        </p:nvSpPr>
        <p:spPr>
          <a:xfrm>
            <a:off x="251520" y="980728"/>
            <a:ext cx="8712968" cy="5688632"/>
          </a:xfrm>
        </p:spPr>
        <p:txBody>
          <a:bodyPr>
            <a:normAutofit/>
          </a:bodyPr>
          <a:lstStyle/>
          <a:p>
            <a:pPr>
              <a:lnSpc>
                <a:spcPct val="107000"/>
              </a:lnSpc>
              <a:spcAft>
                <a:spcPts val="800"/>
              </a:spcAft>
            </a:pPr>
            <a:r>
              <a:rPr lang="tr-TR" u="sng" dirty="0">
                <a:solidFill>
                  <a:srgbClr val="7030A0"/>
                </a:solidFill>
                <a:latin typeface="Algerian" panose="04020705040A02060702" pitchFamily="82" charset="0"/>
                <a:ea typeface="Calibri" panose="020F0502020204030204" pitchFamily="34" charset="0"/>
                <a:cs typeface="Times New Roman" panose="02020603050405020304" pitchFamily="18" charset="0"/>
              </a:rPr>
              <a:t>BPO yukarıda da belirttiğimiz gibi mevcut ödeme yöntemlerinin yerini alan bir ödeme yöntemi değildir</a:t>
            </a:r>
            <a:r>
              <a:rPr lang="tr-TR" dirty="0">
                <a:latin typeface="Calibri" panose="020F0502020204030204" pitchFamily="34" charset="0"/>
                <a:ea typeface="Calibri" panose="020F0502020204030204" pitchFamily="34" charset="0"/>
                <a:cs typeface="Times New Roman" panose="02020603050405020304" pitchFamily="18" charset="0"/>
              </a:rPr>
              <a:t>, mevcut finansman çözümlerini tamamlayan </a:t>
            </a:r>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alternatif bir enstrümandır</a:t>
            </a:r>
            <a:r>
              <a:rPr lang="tr-TR"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a:solidFill>
                  <a:srgbClr val="00B050"/>
                </a:solidFill>
                <a:latin typeface="Calibri" panose="020F0502020204030204" pitchFamily="34" charset="0"/>
                <a:ea typeface="Calibri" panose="020F0502020204030204" pitchFamily="34" charset="0"/>
                <a:cs typeface="Times New Roman" panose="02020603050405020304" pitchFamily="18" charset="0"/>
              </a:rPr>
              <a:t>Bazıları </a:t>
            </a:r>
            <a:r>
              <a:rPr lang="tr-TR"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BPO’nun</a:t>
            </a:r>
            <a:r>
              <a:rPr lang="tr-TR" dirty="0">
                <a:solidFill>
                  <a:srgbClr val="00B050"/>
                </a:solidFill>
                <a:latin typeface="Calibri" panose="020F0502020204030204" pitchFamily="34" charset="0"/>
                <a:ea typeface="Calibri" panose="020F0502020204030204" pitchFamily="34" charset="0"/>
                <a:cs typeface="Times New Roman" panose="02020603050405020304" pitchFamily="18" charset="0"/>
              </a:rPr>
              <a:t> elektronik bir akreditif veya basitleştirilmiş bir akreditif olduğunu söyleseler de tam olarak doğru değildir</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u="sng" dirty="0">
                <a:latin typeface="Berlin Sans FB Demi" panose="020E0802020502020306" pitchFamily="34" charset="0"/>
                <a:ea typeface="Calibri" panose="020F0502020204030204" pitchFamily="34" charset="0"/>
                <a:cs typeface="Times New Roman" panose="02020603050405020304" pitchFamily="18" charset="0"/>
              </a:rPr>
              <a:t>kendine özgü bir yöntem olarak görülmesi daha doğru olacaktır</a:t>
            </a:r>
            <a:r>
              <a:rPr lang="tr-TR" dirty="0">
                <a:latin typeface="Calibri" panose="020F0502020204030204" pitchFamily="34" charset="0"/>
                <a:ea typeface="Calibri" panose="020F0502020204030204" pitchFamily="34" charset="0"/>
                <a:cs typeface="Times New Roman" panose="02020603050405020304" pitchFamily="18" charset="0"/>
              </a:rPr>
              <a:t>.</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Veri Yer Tutucusu 3"/>
          <p:cNvSpPr>
            <a:spLocks noGrp="1"/>
          </p:cNvSpPr>
          <p:nvPr>
            <p:ph type="dt" sz="half" idx="10"/>
          </p:nvPr>
        </p:nvSpPr>
        <p:spPr/>
        <p:txBody>
          <a:bodyPr/>
          <a:lstStyle/>
          <a:p>
            <a:fld id="{0B589FA2-0FD2-48E6-9C13-43B0BE0747DA}"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56</a:t>
            </a:fld>
            <a:endParaRPr lang="tr-TR"/>
          </a:p>
        </p:txBody>
      </p:sp>
    </p:spTree>
    <p:extLst>
      <p:ext uri="{BB962C8B-B14F-4D97-AF65-F5344CB8AC3E}">
        <p14:creationId xmlns:p14="http://schemas.microsoft.com/office/powerpoint/2010/main" val="1007806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188640"/>
            <a:ext cx="8784976" cy="6480720"/>
          </a:xfrm>
        </p:spPr>
        <p:txBody>
          <a:bodyPr>
            <a:normAutofit/>
          </a:bodyPr>
          <a:lstStyle/>
          <a:p>
            <a:pPr>
              <a:lnSpc>
                <a:spcPct val="107000"/>
              </a:lnSpc>
              <a:spcAft>
                <a:spcPts val="800"/>
              </a:spcAft>
            </a:pPr>
            <a:r>
              <a:rPr lang="tr-TR" u="sng" dirty="0">
                <a:solidFill>
                  <a:srgbClr val="00B050"/>
                </a:solidFill>
                <a:latin typeface="Calibri" panose="020F0502020204030204" pitchFamily="34" charset="0"/>
                <a:ea typeface="Calibri" panose="020F0502020204030204" pitchFamily="34" charset="0"/>
                <a:cs typeface="Times New Roman" panose="02020603050405020304" pitchFamily="18" charset="0"/>
              </a:rPr>
              <a:t>BPO yeni ICC Kurallarında (URBPO) şu şekilde tanımlanmaktadır</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uniform</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rules</a:t>
            </a:r>
            <a:r>
              <a:rPr lang="tr-TR"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Yükümlü Banka’nın (</a:t>
            </a:r>
            <a:r>
              <a:rPr lang="tr-TR" sz="20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Obligor</a:t>
            </a:r>
            <a:r>
              <a:rPr lang="tr-TR"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Bank</a:t>
            </a:r>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tr-TR" dirty="0">
                <a:latin typeface="Calibri" panose="020F0502020204030204" pitchFamily="34" charset="0"/>
                <a:ea typeface="Calibri" panose="020F0502020204030204" pitchFamily="34" charset="0"/>
                <a:cs typeface="Times New Roman" panose="02020603050405020304" pitchFamily="18" charset="0"/>
              </a:rPr>
              <a:t>elektronik ortamda </a:t>
            </a:r>
            <a:r>
              <a:rPr lang="tr-TR" dirty="0">
                <a:solidFill>
                  <a:srgbClr val="7030A0"/>
                </a:solidFill>
                <a:latin typeface="Calibri" panose="020F0502020204030204" pitchFamily="34" charset="0"/>
                <a:ea typeface="Calibri" panose="020F0502020204030204" pitchFamily="34" charset="0"/>
                <a:cs typeface="Times New Roman" panose="02020603050405020304" pitchFamily="18" charset="0"/>
              </a:rPr>
              <a:t>Lehtar Banka’dan (</a:t>
            </a:r>
            <a:r>
              <a:rPr lang="tr-TR" sz="2000"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Recipient</a:t>
            </a:r>
            <a:r>
              <a:rPr lang="tr-TR" sz="2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Bank</a:t>
            </a:r>
            <a:r>
              <a:rPr lang="tr-TR" dirty="0">
                <a:latin typeface="Calibri" panose="020F0502020204030204" pitchFamily="34" charset="0"/>
                <a:ea typeface="Calibri" panose="020F0502020204030204" pitchFamily="34" charset="0"/>
                <a:cs typeface="Times New Roman" panose="02020603050405020304" pitchFamily="18" charset="0"/>
              </a:rPr>
              <a:t>) aldığı verileri </a:t>
            </a:r>
            <a:r>
              <a:rPr lang="tr-TR" dirty="0">
                <a:solidFill>
                  <a:srgbClr val="FFC000"/>
                </a:solidFill>
                <a:latin typeface="Calibri" panose="020F0502020204030204" pitchFamily="34" charset="0"/>
                <a:ea typeface="Calibri" panose="020F0502020204030204" pitchFamily="34" charset="0"/>
                <a:cs typeface="Times New Roman" panose="02020603050405020304" pitchFamily="18" charset="0"/>
              </a:rPr>
              <a:t>Oluşturulmuş </a:t>
            </a:r>
            <a:r>
              <a:rPr lang="tr-TR"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Veritabanı</a:t>
            </a:r>
            <a:r>
              <a:rPr lang="tr-TR"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tr-TR" sz="2000"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Established</a:t>
            </a:r>
            <a:r>
              <a:rPr lang="tr-TR" sz="2000"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tr-TR" sz="2000"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Baseline</a:t>
            </a:r>
            <a:r>
              <a:rPr lang="tr-TR" dirty="0">
                <a:solidFill>
                  <a:srgbClr val="FFC000"/>
                </a:solidFill>
                <a:latin typeface="Calibri" panose="020F0502020204030204" pitchFamily="34" charset="0"/>
                <a:ea typeface="Calibri" panose="020F0502020204030204" pitchFamily="34" charset="0"/>
                <a:cs typeface="Times New Roman" panose="02020603050405020304" pitchFamily="18" charset="0"/>
              </a:rPr>
              <a:t>) de belirlenen elemanlar (şartlar) ile uygunluk sağlaması üzerine</a:t>
            </a:r>
            <a:r>
              <a:rPr lang="tr-TR" dirty="0">
                <a:latin typeface="Calibri" panose="020F0502020204030204" pitchFamily="34" charset="0"/>
                <a:ea typeface="Calibri" panose="020F0502020204030204" pitchFamily="34" charset="0"/>
                <a:cs typeface="Times New Roman" panose="02020603050405020304" pitchFamily="18" charset="0"/>
              </a:rPr>
              <a:t> Lehtar Banka ya ödeme yapacağına, vadeli ödeme yükümlülüğüne gireceğine ve belirlenen tutarı vadede ödeyeceğine ilişkin geri dönülmez ve bağımsız bir taahhüdüdür.</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2" name="Veri Yer Tutucusu 1"/>
          <p:cNvSpPr>
            <a:spLocks noGrp="1"/>
          </p:cNvSpPr>
          <p:nvPr>
            <p:ph type="dt" sz="half" idx="10"/>
          </p:nvPr>
        </p:nvSpPr>
        <p:spPr/>
        <p:txBody>
          <a:bodyPr/>
          <a:lstStyle/>
          <a:p>
            <a:fld id="{454E1383-E5DB-4983-908A-3C2B8139E4DD}"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57</a:t>
            </a:fld>
            <a:endParaRPr lang="tr-TR"/>
          </a:p>
        </p:txBody>
      </p:sp>
    </p:spTree>
    <p:extLst>
      <p:ext uri="{BB962C8B-B14F-4D97-AF65-F5344CB8AC3E}">
        <p14:creationId xmlns:p14="http://schemas.microsoft.com/office/powerpoint/2010/main" val="2975226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60648"/>
            <a:ext cx="8507288" cy="5865515"/>
          </a:xfrm>
        </p:spPr>
        <p:txBody>
          <a:bodyPr>
            <a:normAutofit fontScale="92500"/>
          </a:bodyPr>
          <a:lstStyle/>
          <a:p>
            <a:r>
              <a:rPr lang="tr-TR" dirty="0" err="1">
                <a:solidFill>
                  <a:schemeClr val="accent6">
                    <a:lumMod val="75000"/>
                  </a:schemeClr>
                </a:solidFill>
              </a:rPr>
              <a:t>BPO’nun</a:t>
            </a:r>
            <a:r>
              <a:rPr lang="tr-TR" dirty="0">
                <a:solidFill>
                  <a:schemeClr val="accent6">
                    <a:lumMod val="75000"/>
                  </a:schemeClr>
                </a:solidFill>
              </a:rPr>
              <a:t> alıcılar için avantajları</a:t>
            </a:r>
            <a:r>
              <a:rPr lang="tr-TR" dirty="0"/>
              <a:t>;</a:t>
            </a:r>
          </a:p>
          <a:p>
            <a:r>
              <a:rPr lang="tr-TR" dirty="0"/>
              <a:t>BPO ile şirketler işlem kolaylığı, </a:t>
            </a:r>
          </a:p>
          <a:p>
            <a:r>
              <a:rPr lang="tr-TR" dirty="0"/>
              <a:t>zamanında ödeme, </a:t>
            </a:r>
          </a:p>
          <a:p>
            <a:r>
              <a:rPr lang="tr-TR" dirty="0"/>
              <a:t>işi geliştirme, </a:t>
            </a:r>
          </a:p>
          <a:p>
            <a:r>
              <a:rPr lang="tr-TR" dirty="0"/>
              <a:t>finansman imkanları, </a:t>
            </a:r>
          </a:p>
          <a:p>
            <a:r>
              <a:rPr lang="tr-TR" dirty="0"/>
              <a:t>ICC Kuralları, </a:t>
            </a:r>
          </a:p>
          <a:p>
            <a:r>
              <a:rPr lang="tr-TR" dirty="0"/>
              <a:t>SWIFT gücü ve ISO Standartları ile tanışacaktır.</a:t>
            </a:r>
          </a:p>
          <a:p>
            <a:r>
              <a:rPr lang="tr-TR" sz="2000" dirty="0"/>
              <a:t>BPO ile ilgili detaylı bilgiler ve sıkça sorulan sorular www.swift.com adresinden alınabilir</a:t>
            </a:r>
            <a:r>
              <a:rPr lang="tr-TR" dirty="0"/>
              <a:t>. </a:t>
            </a:r>
          </a:p>
          <a:p>
            <a:endParaRPr lang="tr-TR" dirty="0"/>
          </a:p>
          <a:p>
            <a:r>
              <a:rPr lang="tr-TR" dirty="0" err="1"/>
              <a:t>Bpo</a:t>
            </a:r>
            <a:r>
              <a:rPr lang="tr-TR" dirty="0"/>
              <a:t> işleyişi için bkz. Masaüstü </a:t>
            </a:r>
            <a:r>
              <a:rPr lang="tr-TR" dirty="0" err="1"/>
              <a:t>abdurrahman</a:t>
            </a:r>
            <a:r>
              <a:rPr lang="tr-TR" dirty="0"/>
              <a:t> </a:t>
            </a:r>
            <a:r>
              <a:rPr lang="tr-TR" dirty="0" err="1"/>
              <a:t>özalp</a:t>
            </a:r>
            <a:endParaRPr lang="tr-TR" dirty="0"/>
          </a:p>
          <a:p>
            <a:endParaRPr lang="tr-TR" dirty="0"/>
          </a:p>
          <a:p>
            <a:endParaRPr lang="tr-TR" dirty="0"/>
          </a:p>
        </p:txBody>
      </p:sp>
      <p:sp>
        <p:nvSpPr>
          <p:cNvPr id="2" name="Veri Yer Tutucusu 1"/>
          <p:cNvSpPr>
            <a:spLocks noGrp="1"/>
          </p:cNvSpPr>
          <p:nvPr>
            <p:ph type="dt" sz="half" idx="10"/>
          </p:nvPr>
        </p:nvSpPr>
        <p:spPr/>
        <p:txBody>
          <a:bodyPr/>
          <a:lstStyle/>
          <a:p>
            <a:fld id="{FEF91664-5C38-4038-9FA9-FC11AFA07DA3}"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58</a:t>
            </a:fld>
            <a:endParaRPr lang="tr-TR"/>
          </a:p>
        </p:txBody>
      </p:sp>
    </p:spTree>
    <p:extLst>
      <p:ext uri="{BB962C8B-B14F-4D97-AF65-F5344CB8AC3E}">
        <p14:creationId xmlns:p14="http://schemas.microsoft.com/office/powerpoint/2010/main" val="1673806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Önemli not:</a:t>
            </a:r>
          </a:p>
        </p:txBody>
      </p:sp>
      <p:sp>
        <p:nvSpPr>
          <p:cNvPr id="3" name="İçerik Yer Tutucusu 2"/>
          <p:cNvSpPr>
            <a:spLocks noGrp="1"/>
          </p:cNvSpPr>
          <p:nvPr>
            <p:ph idx="1"/>
          </p:nvPr>
        </p:nvSpPr>
        <p:spPr>
          <a:xfrm>
            <a:off x="251520" y="1196752"/>
            <a:ext cx="8892480" cy="5472608"/>
          </a:xfrm>
        </p:spPr>
        <p:txBody>
          <a:bodyPr>
            <a:normAutofit lnSpcReduction="10000"/>
          </a:bodyPr>
          <a:lstStyle/>
          <a:p>
            <a:r>
              <a:rPr lang="tr-TR" dirty="0"/>
              <a:t>Ödeme yöntemlerinde:</a:t>
            </a:r>
          </a:p>
          <a:p>
            <a:r>
              <a:rPr lang="tr-TR" dirty="0">
                <a:solidFill>
                  <a:srgbClr val="FF0000"/>
                </a:solidFill>
              </a:rPr>
              <a:t>PEŞİN</a:t>
            </a:r>
            <a:r>
              <a:rPr lang="tr-TR" dirty="0"/>
              <a:t> </a:t>
            </a:r>
            <a:r>
              <a:rPr lang="tr-TR" dirty="0">
                <a:solidFill>
                  <a:srgbClr val="FF0000"/>
                </a:solidFill>
              </a:rPr>
              <a:t>ödeme için ICC de kural yoktur</a:t>
            </a:r>
            <a:r>
              <a:rPr lang="tr-TR" dirty="0"/>
              <a:t>. Gerek görülmemiştir.</a:t>
            </a:r>
          </a:p>
          <a:p>
            <a:r>
              <a:rPr lang="tr-TR" dirty="0">
                <a:solidFill>
                  <a:srgbClr val="FF0000"/>
                </a:solidFill>
              </a:rPr>
              <a:t>MAL MUKABİLİ (AÇIK HESAP</a:t>
            </a:r>
            <a:r>
              <a:rPr lang="tr-TR" dirty="0">
                <a:solidFill>
                  <a:srgbClr val="00B050"/>
                </a:solidFill>
              </a:rPr>
              <a:t>):için ICC de kural yoktur. Gerek görülmemiştir. %82 ye kadar çıkmıştır.</a:t>
            </a:r>
          </a:p>
          <a:p>
            <a:r>
              <a:rPr lang="tr-TR" dirty="0">
                <a:solidFill>
                  <a:srgbClr val="FF0000"/>
                </a:solidFill>
              </a:rPr>
              <a:t>VESAİK MUKABİLİ TAHSİL</a:t>
            </a:r>
            <a:r>
              <a:rPr lang="tr-TR" dirty="0"/>
              <a:t>: kullanımı çok azdır. Sorunludur. Belge eksik veya kaybı fazla olur.</a:t>
            </a:r>
          </a:p>
          <a:p>
            <a:r>
              <a:rPr lang="tr-TR" dirty="0"/>
              <a:t>AKREDİTİF: %14 </a:t>
            </a:r>
            <a:r>
              <a:rPr lang="tr-TR" dirty="0" err="1"/>
              <a:t>lere</a:t>
            </a:r>
            <a:r>
              <a:rPr lang="tr-TR" dirty="0"/>
              <a:t> kadar düşmüştür.</a:t>
            </a:r>
          </a:p>
          <a:p>
            <a:r>
              <a:rPr lang="tr-TR" dirty="0"/>
              <a:t>BPO:(BÖY): BANKA ÖDEME YÜKÜMLÜLÜĞÜ: bank </a:t>
            </a:r>
            <a:r>
              <a:rPr lang="tr-TR" dirty="0" err="1"/>
              <a:t>payment</a:t>
            </a:r>
            <a:r>
              <a:rPr lang="tr-TR" dirty="0"/>
              <a:t> </a:t>
            </a:r>
            <a:r>
              <a:rPr lang="tr-TR" dirty="0" err="1"/>
              <a:t>obligation</a:t>
            </a:r>
            <a:r>
              <a:rPr lang="tr-TR" dirty="0"/>
              <a:t>:</a:t>
            </a:r>
          </a:p>
        </p:txBody>
      </p:sp>
      <p:sp>
        <p:nvSpPr>
          <p:cNvPr id="4" name="Veri Yer Tutucusu 3"/>
          <p:cNvSpPr>
            <a:spLocks noGrp="1"/>
          </p:cNvSpPr>
          <p:nvPr>
            <p:ph type="dt" sz="half" idx="10"/>
          </p:nvPr>
        </p:nvSpPr>
        <p:spPr/>
        <p:txBody>
          <a:bodyPr/>
          <a:lstStyle/>
          <a:p>
            <a:fld id="{9DCE2EE7-A6E5-4A2E-A6F2-973B7FCCFB9C}"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6</a:t>
            </a:fld>
            <a:endParaRPr lang="tr-TR"/>
          </a:p>
        </p:txBody>
      </p:sp>
    </p:spTree>
    <p:extLst>
      <p:ext uri="{BB962C8B-B14F-4D97-AF65-F5344CB8AC3E}">
        <p14:creationId xmlns:p14="http://schemas.microsoft.com/office/powerpoint/2010/main" val="1304250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1"/>
          </a:solidFill>
        </p:spPr>
        <p:txBody>
          <a:bodyPr/>
          <a:lstStyle/>
          <a:p>
            <a:r>
              <a:rPr lang="tr-TR" b="1" dirty="0">
                <a:solidFill>
                  <a:srgbClr val="FF0000"/>
                </a:solidFill>
              </a:rPr>
              <a:t>1. PEŞİN ÖDEME</a:t>
            </a:r>
            <a:r>
              <a:rPr lang="tr-TR" b="1" dirty="0"/>
              <a:t>:</a:t>
            </a:r>
          </a:p>
        </p:txBody>
      </p:sp>
      <p:sp>
        <p:nvSpPr>
          <p:cNvPr id="3" name="İçerik Yer Tutucusu 2"/>
          <p:cNvSpPr>
            <a:spLocks noGrp="1"/>
          </p:cNvSpPr>
          <p:nvPr>
            <p:ph idx="1"/>
          </p:nvPr>
        </p:nvSpPr>
        <p:spPr>
          <a:xfrm>
            <a:off x="457200" y="1600200"/>
            <a:ext cx="8229600" cy="4853136"/>
          </a:xfrm>
        </p:spPr>
        <p:txBody>
          <a:bodyPr/>
          <a:lstStyle/>
          <a:p>
            <a:r>
              <a:rPr lang="tr-TR" dirty="0"/>
              <a:t>Peşin ödemede;</a:t>
            </a:r>
          </a:p>
          <a:p>
            <a:r>
              <a:rPr lang="tr-TR" dirty="0"/>
              <a:t> </a:t>
            </a:r>
            <a:r>
              <a:rPr lang="tr-TR" b="1" dirty="0">
                <a:solidFill>
                  <a:srgbClr val="FF0000"/>
                </a:solidFill>
              </a:rPr>
              <a:t>taraflar aralarında anlaştıktan sonra,</a:t>
            </a:r>
          </a:p>
          <a:p>
            <a:r>
              <a:rPr lang="tr-TR" b="1" dirty="0">
                <a:solidFill>
                  <a:srgbClr val="FF0000"/>
                </a:solidFill>
              </a:rPr>
              <a:t> </a:t>
            </a:r>
            <a:r>
              <a:rPr lang="tr-TR" dirty="0">
                <a:solidFill>
                  <a:srgbClr val="0070C0"/>
                </a:solidFill>
              </a:rPr>
              <a:t>ithalatçı tarafından hemen mal bedeli ödenmekte</a:t>
            </a:r>
            <a:r>
              <a:rPr lang="tr-TR" dirty="0"/>
              <a:t>, </a:t>
            </a:r>
          </a:p>
          <a:p>
            <a:r>
              <a:rPr lang="tr-TR" b="1" dirty="0"/>
              <a:t>daha sonrada ,</a:t>
            </a:r>
          </a:p>
          <a:p>
            <a:r>
              <a:rPr lang="tr-TR" dirty="0"/>
              <a:t>ihracatçı malları ithalatçıya göndermektedir.</a:t>
            </a:r>
          </a:p>
          <a:p>
            <a:pPr algn="ctr"/>
            <a:r>
              <a:rPr lang="tr-TR" b="1" dirty="0">
                <a:solidFill>
                  <a:srgbClr val="0070C0"/>
                </a:solidFill>
              </a:rPr>
              <a:t>ÖNCE ÖDEME SONRA MAL </a:t>
            </a:r>
          </a:p>
        </p:txBody>
      </p:sp>
      <p:sp>
        <p:nvSpPr>
          <p:cNvPr id="4" name="Veri Yer Tutucusu 3"/>
          <p:cNvSpPr>
            <a:spLocks noGrp="1"/>
          </p:cNvSpPr>
          <p:nvPr>
            <p:ph type="dt" sz="half" idx="10"/>
          </p:nvPr>
        </p:nvSpPr>
        <p:spPr/>
        <p:txBody>
          <a:bodyPr/>
          <a:lstStyle/>
          <a:p>
            <a:fld id="{7FDEBF94-28AC-4A36-BB23-79776E66D44F}" type="datetime1">
              <a:rPr lang="tr-TR" smtClean="0"/>
              <a:t>14.12.2023</a:t>
            </a:fld>
            <a:endParaRPr lang="tr-TR"/>
          </a:p>
        </p:txBody>
      </p:sp>
      <p:sp>
        <p:nvSpPr>
          <p:cNvPr id="5" name="Altbilgi Yer Tutucusu 4"/>
          <p:cNvSpPr>
            <a:spLocks noGrp="1"/>
          </p:cNvSpPr>
          <p:nvPr>
            <p:ph type="ftr" sz="quarter" idx="11"/>
          </p:nvPr>
        </p:nvSpPr>
        <p:spPr/>
        <p:txBody>
          <a:bodyPr/>
          <a:lstStyle/>
          <a:p>
            <a:r>
              <a:rPr lang="tr-TR"/>
              <a:t>osenses@trabzon.edu.tr</a:t>
            </a:r>
          </a:p>
        </p:txBody>
      </p:sp>
      <p:sp>
        <p:nvSpPr>
          <p:cNvPr id="6" name="Slayt Numarası Yer Tutucusu 5"/>
          <p:cNvSpPr>
            <a:spLocks noGrp="1"/>
          </p:cNvSpPr>
          <p:nvPr>
            <p:ph type="sldNum" sz="quarter" idx="12"/>
          </p:nvPr>
        </p:nvSpPr>
        <p:spPr/>
        <p:txBody>
          <a:bodyPr/>
          <a:lstStyle/>
          <a:p>
            <a:fld id="{06E4CE98-99DB-4B92-BAC7-F160338C3892}" type="slidenum">
              <a:rPr lang="tr-TR" smtClean="0"/>
              <a:pPr/>
              <a:t>7</a:t>
            </a:fld>
            <a:endParaRPr lang="tr-TR"/>
          </a:p>
        </p:txBody>
      </p:sp>
    </p:spTree>
    <p:extLst>
      <p:ext uri="{BB962C8B-B14F-4D97-AF65-F5344CB8AC3E}">
        <p14:creationId xmlns:p14="http://schemas.microsoft.com/office/powerpoint/2010/main" val="637200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692696"/>
            <a:ext cx="8435280" cy="5688632"/>
          </a:xfrm>
        </p:spPr>
        <p:txBody>
          <a:bodyPr>
            <a:normAutofit/>
          </a:bodyPr>
          <a:lstStyle/>
          <a:p>
            <a:r>
              <a:rPr lang="tr-TR" dirty="0">
                <a:solidFill>
                  <a:srgbClr val="FF0000"/>
                </a:solidFill>
              </a:rPr>
              <a:t>1.a. Nakit ödeme:</a:t>
            </a:r>
          </a:p>
          <a:p>
            <a:r>
              <a:rPr lang="tr-TR" dirty="0"/>
              <a:t>İhracat bedelleri </a:t>
            </a:r>
            <a:r>
              <a:rPr lang="tr-TR" b="1" dirty="0">
                <a:solidFill>
                  <a:srgbClr val="FF0000"/>
                </a:solidFill>
              </a:rPr>
              <a:t>nakit olarak </a:t>
            </a:r>
            <a:r>
              <a:rPr lang="tr-TR" dirty="0"/>
              <a:t>ithalatçı, ihracatçı veya onların kanuni temsilcileri tarafından yurda getirilebilmektedir. (elden)</a:t>
            </a:r>
          </a:p>
          <a:p>
            <a:r>
              <a:rPr lang="tr-TR" dirty="0">
                <a:solidFill>
                  <a:srgbClr val="00B050"/>
                </a:solidFill>
              </a:rPr>
              <a:t>İhraç bedellerinin bu şekilde getirilmesi halinde</a:t>
            </a:r>
            <a:r>
              <a:rPr lang="tr-TR" dirty="0"/>
              <a:t>, </a:t>
            </a:r>
            <a:r>
              <a:rPr lang="tr-TR" dirty="0">
                <a:solidFill>
                  <a:srgbClr val="0070C0"/>
                </a:solidFill>
              </a:rPr>
              <a:t>gümrükten yurda giriş yapılırken </a:t>
            </a:r>
            <a:r>
              <a:rPr lang="tr-TR" dirty="0"/>
              <a:t>gümrük yetkililerine beyan edilmesi ve söz konusu </a:t>
            </a:r>
            <a:r>
              <a:rPr lang="tr-TR" b="1" dirty="0">
                <a:solidFill>
                  <a:srgbClr val="FF0000"/>
                </a:solidFill>
              </a:rPr>
              <a:t>efektiflerin</a:t>
            </a:r>
            <a:r>
              <a:rPr lang="tr-TR" dirty="0"/>
              <a:t> ihracat bedeli olduğuna dair </a:t>
            </a:r>
            <a:r>
              <a:rPr lang="tr-TR" dirty="0">
                <a:solidFill>
                  <a:srgbClr val="00B050"/>
                </a:solidFill>
              </a:rPr>
              <a:t>Nakit Beyan Formu (NBF) düzenlenmesi gerekir.</a:t>
            </a:r>
          </a:p>
        </p:txBody>
      </p:sp>
      <p:sp>
        <p:nvSpPr>
          <p:cNvPr id="2" name="Veri Yer Tutucusu 1"/>
          <p:cNvSpPr>
            <a:spLocks noGrp="1"/>
          </p:cNvSpPr>
          <p:nvPr>
            <p:ph type="dt" sz="half" idx="10"/>
          </p:nvPr>
        </p:nvSpPr>
        <p:spPr/>
        <p:txBody>
          <a:bodyPr/>
          <a:lstStyle/>
          <a:p>
            <a:fld id="{6C2AAA02-A911-4546-83A2-B50BB30837BB}"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8</a:t>
            </a:fld>
            <a:endParaRPr lang="tr-TR"/>
          </a:p>
        </p:txBody>
      </p:sp>
    </p:spTree>
    <p:extLst>
      <p:ext uri="{BB962C8B-B14F-4D97-AF65-F5344CB8AC3E}">
        <p14:creationId xmlns:p14="http://schemas.microsoft.com/office/powerpoint/2010/main" val="232651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764704"/>
            <a:ext cx="8363272" cy="5361459"/>
          </a:xfrm>
        </p:spPr>
        <p:txBody>
          <a:bodyPr/>
          <a:lstStyle/>
          <a:p>
            <a:r>
              <a:rPr lang="tr-TR" dirty="0">
                <a:solidFill>
                  <a:srgbClr val="FF0000"/>
                </a:solidFill>
              </a:rPr>
              <a:t>1.b: Havale ile ödeme:</a:t>
            </a:r>
          </a:p>
          <a:p>
            <a:r>
              <a:rPr lang="tr-TR" dirty="0"/>
              <a:t>İthalatçı ihracatçıya ödemeyi </a:t>
            </a:r>
            <a:r>
              <a:rPr lang="tr-TR" dirty="0">
                <a:solidFill>
                  <a:srgbClr val="00B050"/>
                </a:solidFill>
              </a:rPr>
              <a:t>bankalar yoluyla </a:t>
            </a:r>
            <a:r>
              <a:rPr lang="tr-TR" dirty="0"/>
              <a:t>yapmaktadır.</a:t>
            </a:r>
          </a:p>
          <a:p>
            <a:r>
              <a:rPr lang="tr-TR" dirty="0"/>
              <a:t> İthalatçı kendi bankasına mal bedelini yatırarak, ihracatçının bankasına transferi için talimat verir.</a:t>
            </a:r>
          </a:p>
          <a:p>
            <a:r>
              <a:rPr lang="tr-TR" b="1" u="sng" dirty="0">
                <a:solidFill>
                  <a:srgbClr val="92D050"/>
                </a:solidFill>
              </a:rPr>
              <a:t>Havale, peşin ödeme yöntemleri içinde en fazla tercih edilenidir.</a:t>
            </a:r>
          </a:p>
        </p:txBody>
      </p:sp>
      <p:sp>
        <p:nvSpPr>
          <p:cNvPr id="2" name="Veri Yer Tutucusu 1"/>
          <p:cNvSpPr>
            <a:spLocks noGrp="1"/>
          </p:cNvSpPr>
          <p:nvPr>
            <p:ph type="dt" sz="half" idx="10"/>
          </p:nvPr>
        </p:nvSpPr>
        <p:spPr/>
        <p:txBody>
          <a:bodyPr/>
          <a:lstStyle/>
          <a:p>
            <a:fld id="{FB76D9A1-F0F5-48EB-8D77-5AAFA7173EBD}" type="datetime1">
              <a:rPr lang="tr-TR" smtClean="0"/>
              <a:t>14.12.2023</a:t>
            </a:fld>
            <a:endParaRPr lang="tr-TR"/>
          </a:p>
        </p:txBody>
      </p:sp>
      <p:sp>
        <p:nvSpPr>
          <p:cNvPr id="4" name="Altbilgi Yer Tutucusu 3"/>
          <p:cNvSpPr>
            <a:spLocks noGrp="1"/>
          </p:cNvSpPr>
          <p:nvPr>
            <p:ph type="ftr" sz="quarter" idx="11"/>
          </p:nvPr>
        </p:nvSpPr>
        <p:spPr/>
        <p:txBody>
          <a:bodyPr/>
          <a:lstStyle/>
          <a:p>
            <a:r>
              <a:rPr lang="tr-TR"/>
              <a:t>osenses@trabzon.edu.tr</a:t>
            </a:r>
          </a:p>
        </p:txBody>
      </p:sp>
      <p:sp>
        <p:nvSpPr>
          <p:cNvPr id="5" name="Slayt Numarası Yer Tutucusu 4"/>
          <p:cNvSpPr>
            <a:spLocks noGrp="1"/>
          </p:cNvSpPr>
          <p:nvPr>
            <p:ph type="sldNum" sz="quarter" idx="12"/>
          </p:nvPr>
        </p:nvSpPr>
        <p:spPr/>
        <p:txBody>
          <a:bodyPr/>
          <a:lstStyle/>
          <a:p>
            <a:fld id="{06E4CE98-99DB-4B92-BAC7-F160338C3892}" type="slidenum">
              <a:rPr lang="tr-TR" smtClean="0"/>
              <a:pPr/>
              <a:t>9</a:t>
            </a:fld>
            <a:endParaRPr lang="tr-TR"/>
          </a:p>
        </p:txBody>
      </p:sp>
    </p:spTree>
    <p:extLst>
      <p:ext uri="{BB962C8B-B14F-4D97-AF65-F5344CB8AC3E}">
        <p14:creationId xmlns:p14="http://schemas.microsoft.com/office/powerpoint/2010/main" val="2381680360"/>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8153</TotalTime>
  <Words>2515</Words>
  <Application>Microsoft Office PowerPoint</Application>
  <PresentationFormat>Ekran Gösterisi (4:3)</PresentationFormat>
  <Paragraphs>379</Paragraphs>
  <Slides>58</Slides>
  <Notes>4</Notes>
  <HiddenSlides>0</HiddenSlides>
  <MMClips>9</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58</vt:i4>
      </vt:variant>
    </vt:vector>
  </HeadingPairs>
  <TitlesOfParts>
    <vt:vector size="67" baseType="lpstr">
      <vt:lpstr>Algerian</vt:lpstr>
      <vt:lpstr>Arial</vt:lpstr>
      <vt:lpstr>Bauhaus 93</vt:lpstr>
      <vt:lpstr>Bell MT</vt:lpstr>
      <vt:lpstr>Berlin Sans FB Demi</vt:lpstr>
      <vt:lpstr>book antiqua</vt:lpstr>
      <vt:lpstr>Calibri</vt:lpstr>
      <vt:lpstr>yadou</vt:lpstr>
      <vt:lpstr>Ofis Teması</vt:lpstr>
      <vt:lpstr>3. BÖLÜM</vt:lpstr>
      <vt:lpstr>PowerPoint Sunusu</vt:lpstr>
      <vt:lpstr>Türk Kambiyo Rejiminde, ihracat bedelleri</vt:lpstr>
      <vt:lpstr>PowerPoint Sunusu</vt:lpstr>
      <vt:lpstr>PowerPoint Sunusu</vt:lpstr>
      <vt:lpstr>Önemli not:</vt:lpstr>
      <vt:lpstr>1. PEŞİN ÖDEME:</vt:lpstr>
      <vt:lpstr>PowerPoint Sunusu</vt:lpstr>
      <vt:lpstr>PowerPoint Sunusu</vt:lpstr>
      <vt:lpstr>PowerPoint Sunusu</vt:lpstr>
      <vt:lpstr>PowerPoint Sunusu</vt:lpstr>
      <vt:lpstr>PowerPoint Sunusu</vt:lpstr>
      <vt:lpstr>2.Akreditifli ödeme</vt:lpstr>
      <vt:lpstr>2.Akreditifli ödeme</vt:lpstr>
      <vt:lpstr>PowerPoint Sunusu</vt:lpstr>
      <vt:lpstr>1.Akreditifli ödeme</vt:lpstr>
      <vt:lpstr>RAMBURSMAN BANKASI </vt:lpstr>
      <vt:lpstr>Akreditife ek</vt:lpstr>
      <vt:lpstr>PowerPoint Sunusu</vt:lpstr>
      <vt:lpstr>3. Vesaik mukabili ödeme</vt:lpstr>
      <vt:lpstr>3. Vesaik mukabili ödeme</vt:lpstr>
      <vt:lpstr>Vesaikler/belgeler</vt:lpstr>
      <vt:lpstr>Önemli not:</vt:lpstr>
      <vt:lpstr>PowerPoint Sunusu</vt:lpstr>
      <vt:lpstr>PowerPoint Sunusu</vt:lpstr>
      <vt:lpstr>4. Mal mukabili ödeme</vt:lpstr>
      <vt:lpstr>4. Mal mukabili ödeme</vt:lpstr>
      <vt:lpstr>4.Mal mukabili</vt:lpstr>
      <vt:lpstr>PowerPoint Sunusu</vt:lpstr>
      <vt:lpstr>Faktöring Mal mukabilinde satıcı (X) alacağını aşağıdaki şekillerde garanti altına alabilir</vt:lpstr>
      <vt:lpstr>faktöring</vt:lpstr>
      <vt:lpstr>Alacağın temliki Mal mukabilinde satıcı (X) alacağını aşağıdaki şekillerde garanti altına alabilir</vt:lpstr>
      <vt:lpstr>  Stand By Anlaşması  nedir Mal mukabilinde satıcı (X) alacağını aşağıdaki şekillerde garanti altına alabilir </vt:lpstr>
      <vt:lpstr>  Stand By Anlaşması  nedir </vt:lpstr>
      <vt:lpstr>KGF Mal mukabilinde satıcı (X) alacağını aşağıdaki şekillerde garanti altına alabilir</vt:lpstr>
      <vt:lpstr>KREDİ GARANTİ FONU (KGF) Mal mukabilinde satıcı (X) alacağını aşağıdaki şekillerde garanti altına alabilir</vt:lpstr>
      <vt:lpstr>5.Kabul Kredili MAL MUKABİLİ Ödeme</vt:lpstr>
      <vt:lpstr>5.Kabul kredili mal mukabili</vt:lpstr>
      <vt:lpstr>5.Kabul Kredili Mal mukabili</vt:lpstr>
      <vt:lpstr> 6.Kabul Kredili VESAİK MUKABİLİ Ödeme (Acceptance Credit) </vt:lpstr>
      <vt:lpstr>Kabul kredili ödeme (mal ve vesaik mukabili)</vt:lpstr>
      <vt:lpstr>Poliçe tanımı</vt:lpstr>
      <vt:lpstr>PowerPoint Sunusu</vt:lpstr>
      <vt:lpstr>7.BPO Bank Payment Obligation Banka Ödeme Yükümlülüğü</vt:lpstr>
      <vt:lpstr>PowerPoint Sunusu</vt:lpstr>
      <vt:lpstr>bpo</vt:lpstr>
      <vt:lpstr> BPO Neden Var?  (Bank Payment Obligation) </vt:lpstr>
      <vt:lpstr>BPO</vt:lpstr>
      <vt:lpstr>PowerPoint Sunusu</vt:lpstr>
      <vt:lpstr>PowerPoint Sunusu</vt:lpstr>
      <vt:lpstr>PowerPoint Sunusu</vt:lpstr>
      <vt:lpstr>BANKANIN REZERV KOYMASI</vt:lpstr>
      <vt:lpstr>PowerPoint Sunusu</vt:lpstr>
      <vt:lpstr>PowerPoint Sunusu</vt:lpstr>
      <vt:lpstr>PowerPoint Sunusu</vt:lpstr>
      <vt:lpstr> BPO nedir ve nasıl çalışır? </vt:lpstr>
      <vt:lpstr>PowerPoint Sunusu</vt:lpstr>
      <vt:lpstr>PowerPoint Sunusu</vt:lpstr>
    </vt:vector>
  </TitlesOfParts>
  <Company>CMA CGM CAUCASUS DENIZCILIK VE NAKLIYAT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BÖLÜM</dc:title>
  <dc:creator>CMA CGM CAUCASUS DENIZCILIK VE NAKLIYAT A.S</dc:creator>
  <cp:lastModifiedBy>orhan şenses</cp:lastModifiedBy>
  <cp:revision>1483</cp:revision>
  <dcterms:created xsi:type="dcterms:W3CDTF">2013-07-18T08:12:18Z</dcterms:created>
  <dcterms:modified xsi:type="dcterms:W3CDTF">2023-12-14T11:30:36Z</dcterms:modified>
</cp:coreProperties>
</file>