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2"/>
  </p:notesMasterIdLst>
  <p:sldIdLst>
    <p:sldId id="257" r:id="rId2"/>
    <p:sldId id="368" r:id="rId3"/>
    <p:sldId id="258" r:id="rId4"/>
    <p:sldId id="259" r:id="rId5"/>
    <p:sldId id="260" r:id="rId6"/>
    <p:sldId id="261" r:id="rId7"/>
    <p:sldId id="264" r:id="rId8"/>
    <p:sldId id="265" r:id="rId9"/>
    <p:sldId id="266" r:id="rId10"/>
    <p:sldId id="267" r:id="rId11"/>
    <p:sldId id="354" r:id="rId12"/>
    <p:sldId id="268" r:id="rId13"/>
    <p:sldId id="269" r:id="rId14"/>
    <p:sldId id="353" r:id="rId15"/>
    <p:sldId id="355" r:id="rId16"/>
    <p:sldId id="270" r:id="rId17"/>
    <p:sldId id="271" r:id="rId18"/>
    <p:sldId id="272" r:id="rId19"/>
    <p:sldId id="273" r:id="rId20"/>
    <p:sldId id="274" r:id="rId21"/>
    <p:sldId id="275" r:id="rId22"/>
    <p:sldId id="276" r:id="rId23"/>
    <p:sldId id="278" r:id="rId24"/>
    <p:sldId id="279" r:id="rId25"/>
    <p:sldId id="370" r:id="rId26"/>
    <p:sldId id="371" r:id="rId27"/>
    <p:sldId id="280" r:id="rId28"/>
    <p:sldId id="281" r:id="rId29"/>
    <p:sldId id="282" r:id="rId30"/>
    <p:sldId id="283" r:id="rId31"/>
    <p:sldId id="284" r:id="rId32"/>
    <p:sldId id="285" r:id="rId33"/>
    <p:sldId id="286" r:id="rId34"/>
    <p:sldId id="287" r:id="rId35"/>
    <p:sldId id="288" r:id="rId36"/>
    <p:sldId id="289"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69" r:id="rId64"/>
    <p:sldId id="317" r:id="rId65"/>
    <p:sldId id="318" r:id="rId66"/>
    <p:sldId id="356" r:id="rId67"/>
    <p:sldId id="319" r:id="rId68"/>
    <p:sldId id="366" r:id="rId69"/>
    <p:sldId id="361" r:id="rId70"/>
    <p:sldId id="367" r:id="rId71"/>
    <p:sldId id="326" r:id="rId72"/>
    <p:sldId id="327" r:id="rId73"/>
    <p:sldId id="328" r:id="rId74"/>
    <p:sldId id="329" r:id="rId75"/>
    <p:sldId id="381" r:id="rId76"/>
    <p:sldId id="364" r:id="rId77"/>
    <p:sldId id="331" r:id="rId78"/>
    <p:sldId id="332" r:id="rId79"/>
    <p:sldId id="333" r:id="rId80"/>
    <p:sldId id="334" r:id="rId81"/>
    <p:sldId id="335" r:id="rId82"/>
    <p:sldId id="336" r:id="rId83"/>
    <p:sldId id="337" r:id="rId84"/>
    <p:sldId id="358" r:id="rId85"/>
    <p:sldId id="359" r:id="rId86"/>
    <p:sldId id="338" r:id="rId87"/>
    <p:sldId id="379" r:id="rId88"/>
    <p:sldId id="372" r:id="rId89"/>
    <p:sldId id="373" r:id="rId90"/>
    <p:sldId id="374" r:id="rId91"/>
    <p:sldId id="375" r:id="rId92"/>
    <p:sldId id="376" r:id="rId93"/>
    <p:sldId id="378" r:id="rId94"/>
    <p:sldId id="339" r:id="rId95"/>
    <p:sldId id="340" r:id="rId96"/>
    <p:sldId id="377" r:id="rId97"/>
    <p:sldId id="380" r:id="rId98"/>
    <p:sldId id="341" r:id="rId99"/>
    <p:sldId id="342" r:id="rId100"/>
    <p:sldId id="343" r:id="rId101"/>
    <p:sldId id="344" r:id="rId102"/>
    <p:sldId id="345" r:id="rId103"/>
    <p:sldId id="346" r:id="rId104"/>
    <p:sldId id="347" r:id="rId105"/>
    <p:sldId id="360" r:id="rId106"/>
    <p:sldId id="348" r:id="rId107"/>
    <p:sldId id="349" r:id="rId108"/>
    <p:sldId id="350" r:id="rId109"/>
    <p:sldId id="351" r:id="rId110"/>
    <p:sldId id="352" r:id="rId1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5" d="100"/>
          <a:sy n="75" d="100"/>
        </p:scale>
        <p:origin x="90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19B77-5ACA-443C-8796-2F4300033F4C}" type="datetimeFigureOut">
              <a:rPr lang="tr-TR" smtClean="0"/>
              <a:t>20.11.2023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6B6602-25F1-4908-B742-C3A8EBD58643}" type="slidenum">
              <a:rPr lang="tr-TR" smtClean="0"/>
              <a:t>‹#›</a:t>
            </a:fld>
            <a:endParaRPr lang="tr-TR"/>
          </a:p>
        </p:txBody>
      </p:sp>
    </p:spTree>
    <p:extLst>
      <p:ext uri="{BB962C8B-B14F-4D97-AF65-F5344CB8AC3E}">
        <p14:creationId xmlns:p14="http://schemas.microsoft.com/office/powerpoint/2010/main" val="3905694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36B6602-25F1-4908-B742-C3A8EBD58643}" type="slidenum">
              <a:rPr lang="tr-TR" smtClean="0"/>
              <a:t>2</a:t>
            </a:fld>
            <a:endParaRPr lang="tr-TR"/>
          </a:p>
        </p:txBody>
      </p:sp>
    </p:spTree>
    <p:extLst>
      <p:ext uri="{BB962C8B-B14F-4D97-AF65-F5344CB8AC3E}">
        <p14:creationId xmlns:p14="http://schemas.microsoft.com/office/powerpoint/2010/main" val="2306399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13112023 </a:t>
            </a:r>
            <a:r>
              <a:rPr lang="tr-TR"/>
              <a:t>dt</a:t>
            </a:r>
            <a:endParaRPr lang="tr-TR" dirty="0"/>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83</a:t>
            </a:fld>
            <a:endParaRPr lang="tr-TR">
              <a:solidFill>
                <a:prstClr val="black"/>
              </a:solidFill>
            </a:endParaRPr>
          </a:p>
        </p:txBody>
      </p:sp>
    </p:spTree>
    <p:extLst>
      <p:ext uri="{BB962C8B-B14F-4D97-AF65-F5344CB8AC3E}">
        <p14:creationId xmlns:p14="http://schemas.microsoft.com/office/powerpoint/2010/main" val="3293448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01112021</a:t>
            </a:r>
          </a:p>
        </p:txBody>
      </p:sp>
      <p:sp>
        <p:nvSpPr>
          <p:cNvPr id="4" name="Slayt Numarası Yer Tutucusu 3"/>
          <p:cNvSpPr>
            <a:spLocks noGrp="1"/>
          </p:cNvSpPr>
          <p:nvPr>
            <p:ph type="sldNum" sz="quarter" idx="10"/>
          </p:nvPr>
        </p:nvSpPr>
        <p:spPr/>
        <p:txBody>
          <a:bodyPr/>
          <a:lstStyle/>
          <a:p>
            <a:fld id="{D36B6602-25F1-4908-B742-C3A8EBD58643}" type="slidenum">
              <a:rPr lang="tr-TR" smtClean="0"/>
              <a:t>86</a:t>
            </a:fld>
            <a:endParaRPr lang="tr-TR"/>
          </a:p>
        </p:txBody>
      </p:sp>
    </p:spTree>
    <p:extLst>
      <p:ext uri="{BB962C8B-B14F-4D97-AF65-F5344CB8AC3E}">
        <p14:creationId xmlns:p14="http://schemas.microsoft.com/office/powerpoint/2010/main" val="2259505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05112015 burada kaldık</a:t>
            </a:r>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98</a:t>
            </a:fld>
            <a:endParaRPr lang="tr-TR">
              <a:solidFill>
                <a:prstClr val="black"/>
              </a:solidFill>
            </a:endParaRPr>
          </a:p>
        </p:txBody>
      </p:sp>
    </p:spTree>
    <p:extLst>
      <p:ext uri="{BB962C8B-B14F-4D97-AF65-F5344CB8AC3E}">
        <p14:creationId xmlns:p14="http://schemas.microsoft.com/office/powerpoint/2010/main" val="3898373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2011223</a:t>
            </a:r>
            <a:endParaRPr lang="tr-TR" dirty="0"/>
          </a:p>
        </p:txBody>
      </p:sp>
      <p:sp>
        <p:nvSpPr>
          <p:cNvPr id="4" name="Slayt Numarası Yer Tutucusu 3"/>
          <p:cNvSpPr>
            <a:spLocks noGrp="1"/>
          </p:cNvSpPr>
          <p:nvPr>
            <p:ph type="sldNum" sz="quarter" idx="10"/>
          </p:nvPr>
        </p:nvSpPr>
        <p:spPr/>
        <p:txBody>
          <a:bodyPr/>
          <a:lstStyle/>
          <a:p>
            <a:fld id="{D36B6602-25F1-4908-B742-C3A8EBD58643}" type="slidenum">
              <a:rPr lang="tr-TR" smtClean="0"/>
              <a:t>110</a:t>
            </a:fld>
            <a:endParaRPr lang="tr-TR"/>
          </a:p>
        </p:txBody>
      </p:sp>
    </p:spTree>
    <p:extLst>
      <p:ext uri="{BB962C8B-B14F-4D97-AF65-F5344CB8AC3E}">
        <p14:creationId xmlns:p14="http://schemas.microsoft.com/office/powerpoint/2010/main" val="2287560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17</a:t>
            </a:fld>
            <a:endParaRPr lang="tr-TR">
              <a:solidFill>
                <a:prstClr val="black"/>
              </a:solidFill>
            </a:endParaRPr>
          </a:p>
        </p:txBody>
      </p:sp>
    </p:spTree>
    <p:extLst>
      <p:ext uri="{BB962C8B-B14F-4D97-AF65-F5344CB8AC3E}">
        <p14:creationId xmlns:p14="http://schemas.microsoft.com/office/powerpoint/2010/main" val="2074186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22102015 </a:t>
            </a:r>
            <a:r>
              <a:rPr lang="tr-TR"/>
              <a:t>burada kaldık</a:t>
            </a:r>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24</a:t>
            </a:fld>
            <a:endParaRPr lang="tr-TR">
              <a:solidFill>
                <a:prstClr val="black"/>
              </a:solidFill>
            </a:endParaRPr>
          </a:p>
        </p:txBody>
      </p:sp>
    </p:spTree>
    <p:extLst>
      <p:ext uri="{BB962C8B-B14F-4D97-AF65-F5344CB8AC3E}">
        <p14:creationId xmlns:p14="http://schemas.microsoft.com/office/powerpoint/2010/main" val="138124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17102022</a:t>
            </a:r>
            <a:endParaRPr lang="tr-TR" dirty="0"/>
          </a:p>
        </p:txBody>
      </p:sp>
      <p:sp>
        <p:nvSpPr>
          <p:cNvPr id="4" name="Slayt Numarası Yer Tutucusu 3"/>
          <p:cNvSpPr>
            <a:spLocks noGrp="1"/>
          </p:cNvSpPr>
          <p:nvPr>
            <p:ph type="sldNum" sz="quarter" idx="10"/>
          </p:nvPr>
        </p:nvSpPr>
        <p:spPr/>
        <p:txBody>
          <a:bodyPr/>
          <a:lstStyle/>
          <a:p>
            <a:fld id="{D36B6602-25F1-4908-B742-C3A8EBD58643}" type="slidenum">
              <a:rPr lang="tr-TR" smtClean="0"/>
              <a:t>46</a:t>
            </a:fld>
            <a:endParaRPr lang="tr-TR"/>
          </a:p>
        </p:txBody>
      </p:sp>
    </p:spTree>
    <p:extLst>
      <p:ext uri="{BB962C8B-B14F-4D97-AF65-F5344CB8AC3E}">
        <p14:creationId xmlns:p14="http://schemas.microsoft.com/office/powerpoint/2010/main" val="3867592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23102018</a:t>
            </a:r>
          </a:p>
        </p:txBody>
      </p:sp>
      <p:sp>
        <p:nvSpPr>
          <p:cNvPr id="4" name="Slayt Numarası Yer Tutucusu 3"/>
          <p:cNvSpPr>
            <a:spLocks noGrp="1"/>
          </p:cNvSpPr>
          <p:nvPr>
            <p:ph type="sldNum" sz="quarter" idx="10"/>
          </p:nvPr>
        </p:nvSpPr>
        <p:spPr/>
        <p:txBody>
          <a:bodyPr/>
          <a:lstStyle/>
          <a:p>
            <a:fld id="{D36B6602-25F1-4908-B742-C3A8EBD58643}" type="slidenum">
              <a:rPr lang="tr-TR" smtClean="0"/>
              <a:t>54</a:t>
            </a:fld>
            <a:endParaRPr lang="tr-TR"/>
          </a:p>
        </p:txBody>
      </p:sp>
    </p:spTree>
    <p:extLst>
      <p:ext uri="{BB962C8B-B14F-4D97-AF65-F5344CB8AC3E}">
        <p14:creationId xmlns:p14="http://schemas.microsoft.com/office/powerpoint/2010/main" val="120375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6B6602-25F1-4908-B742-C3A8EBD58643}" type="slidenum">
              <a:rPr lang="tr-TR" smtClean="0"/>
              <a:t>62</a:t>
            </a:fld>
            <a:endParaRPr lang="tr-TR"/>
          </a:p>
        </p:txBody>
      </p:sp>
    </p:spTree>
    <p:extLst>
      <p:ext uri="{BB962C8B-B14F-4D97-AF65-F5344CB8AC3E}">
        <p14:creationId xmlns:p14="http://schemas.microsoft.com/office/powerpoint/2010/main" val="3549758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Soru: Satış bedeli yöntemine göre gümrük kıymeti nedir?</a:t>
            </a:r>
          </a:p>
          <a:p>
            <a:r>
              <a:rPr lang="tr-TR" dirty="0"/>
              <a:t>Cevap: Satış bedeli yönteminde ithal eşyasının kıymeti eşyanın satış bedelidir. Satış bedeli Türkiye’ye ihraç amacı ile yapılan satışta (Türkiye’ye ihraç amaçlı satış deyimi; Türkiye’ye ithal edilmek üzere doğrudan doğruya yapılan satışı ifade eder) Gümrük Kanununun 27 ve 28 inci Gümrük Yönetmeliğinin 51 ve 52 inci maddelerine göre gerekli düzeltmelerin de yapıldığı fiilen ödenen veya ödenecek fiyattır.</a:t>
            </a:r>
          </a:p>
        </p:txBody>
      </p:sp>
      <p:sp>
        <p:nvSpPr>
          <p:cNvPr id="4" name="Slayt Numarası Yer Tutucusu 3"/>
          <p:cNvSpPr>
            <a:spLocks noGrp="1"/>
          </p:cNvSpPr>
          <p:nvPr>
            <p:ph type="sldNum" sz="quarter" idx="10"/>
          </p:nvPr>
        </p:nvSpPr>
        <p:spPr/>
        <p:txBody>
          <a:bodyPr/>
          <a:lstStyle/>
          <a:p>
            <a:fld id="{D36B6602-25F1-4908-B742-C3A8EBD58643}" type="slidenum">
              <a:rPr lang="tr-TR" smtClean="0"/>
              <a:t>67</a:t>
            </a:fld>
            <a:endParaRPr lang="tr-TR"/>
          </a:p>
        </p:txBody>
      </p:sp>
    </p:spTree>
    <p:extLst>
      <p:ext uri="{BB962C8B-B14F-4D97-AF65-F5344CB8AC3E}">
        <p14:creationId xmlns:p14="http://schemas.microsoft.com/office/powerpoint/2010/main" val="2567900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Soru: Satış bedeli yöntemine göre gümrük kıymeti nedir?</a:t>
            </a:r>
          </a:p>
          <a:p>
            <a:r>
              <a:rPr lang="tr-TR" dirty="0"/>
              <a:t>Cevap: Satış bedeli yönteminde ithal eşyasının kıymeti eşyanın satış bedelidir. Satış bedeli Türkiye’ye ihraç amacı ile yapılan satışta (Türkiye’ye ihraç amaçlı satış deyimi; Türkiye’ye ithal edilmek üzere doğrudan doğruya yapılan satışı ifade eder) Gümrük Kanununun 27 ve 28 inci Gümrük Yönetmeliğinin 51 ve 52 inci maddelerine göre gerekli düzeltmelerin de yapıldığı fiilen ödenen veya ödenecek fiyattır.</a:t>
            </a:r>
          </a:p>
        </p:txBody>
      </p:sp>
      <p:sp>
        <p:nvSpPr>
          <p:cNvPr id="4" name="Slayt Numarası Yer Tutucusu 3"/>
          <p:cNvSpPr>
            <a:spLocks noGrp="1"/>
          </p:cNvSpPr>
          <p:nvPr>
            <p:ph type="sldNum" sz="quarter" idx="10"/>
          </p:nvPr>
        </p:nvSpPr>
        <p:spPr/>
        <p:txBody>
          <a:bodyPr/>
          <a:lstStyle/>
          <a:p>
            <a:fld id="{D36B6602-25F1-4908-B742-C3A8EBD58643}" type="slidenum">
              <a:rPr lang="tr-TR" smtClean="0"/>
              <a:t>68</a:t>
            </a:fld>
            <a:endParaRPr lang="tr-TR"/>
          </a:p>
        </p:txBody>
      </p:sp>
    </p:spTree>
    <p:extLst>
      <p:ext uri="{BB962C8B-B14F-4D97-AF65-F5344CB8AC3E}">
        <p14:creationId xmlns:p14="http://schemas.microsoft.com/office/powerpoint/2010/main" val="4074928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Soru: Satış bedeli yöntemine göre gümrük kıymeti nedir?</a:t>
            </a:r>
          </a:p>
          <a:p>
            <a:r>
              <a:rPr lang="tr-TR" dirty="0"/>
              <a:t>Cevap: Satış bedeli yönteminde ithal eşyasının kıymeti eşyanın satış bedelidir. </a:t>
            </a:r>
            <a:r>
              <a:rPr lang="tr-TR"/>
              <a:t>Satış bedeli Türkiye’ye ihraç amacı ile yapılan satışta (Türkiye’ye ihraç amaçlı satış deyimi; Türkiye’ye ithal edilmek üzere doğrudan doğruya yapılan satışı ifade eder) Gümrük Kanununun 27 ve 28 inci Gümrük Yönetmeliğinin 51 ve 52 inci maddelerine göre gerekli düzeltmelerin de yapıldığı fiilen ödenen veya ödenecek fiyattır.</a:t>
            </a:r>
          </a:p>
        </p:txBody>
      </p:sp>
      <p:sp>
        <p:nvSpPr>
          <p:cNvPr id="4" name="Slayt Numarası Yer Tutucusu 3"/>
          <p:cNvSpPr>
            <a:spLocks noGrp="1"/>
          </p:cNvSpPr>
          <p:nvPr>
            <p:ph type="sldNum" sz="quarter" idx="10"/>
          </p:nvPr>
        </p:nvSpPr>
        <p:spPr/>
        <p:txBody>
          <a:bodyPr/>
          <a:lstStyle/>
          <a:p>
            <a:fld id="{D36B6602-25F1-4908-B742-C3A8EBD58643}" type="slidenum">
              <a:rPr lang="tr-TR" smtClean="0"/>
              <a:t>69</a:t>
            </a:fld>
            <a:endParaRPr lang="tr-TR"/>
          </a:p>
        </p:txBody>
      </p:sp>
    </p:spTree>
    <p:extLst>
      <p:ext uri="{BB962C8B-B14F-4D97-AF65-F5344CB8AC3E}">
        <p14:creationId xmlns:p14="http://schemas.microsoft.com/office/powerpoint/2010/main" val="2684398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67C0919-D29D-4419-99AA-55412B4BDDC2}"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3813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6CB96E-0DA9-4953-BBD4-23E3D56C5CCD}"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0709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C663F7E-1D7E-4547-9200-2122D2B02FE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06590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57671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19F23DA-38BD-47DC-B90B-6309C4FBC86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15468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E30C0BD-D4AB-4807-88E7-EF555A828786}" type="datetime1">
              <a:rPr lang="tr-TR" smtClean="0">
                <a:solidFill>
                  <a:prstClr val="black">
                    <a:tint val="75000"/>
                  </a:prstClr>
                </a:solidFill>
              </a:rPr>
              <a:t>20.11.2023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275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D7A7844-9C9D-4D9A-ACB1-FAADFEAD4C57}" type="datetime1">
              <a:rPr lang="tr-TR" smtClean="0">
                <a:solidFill>
                  <a:prstClr val="black">
                    <a:tint val="75000"/>
                  </a:prstClr>
                </a:solidFill>
              </a:rPr>
              <a:t>20.11.2023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r>
              <a:rPr lang="tr-TR">
                <a:solidFill>
                  <a:prstClr val="black">
                    <a:tint val="75000"/>
                  </a:prstClr>
                </a:solidFill>
              </a:rPr>
              <a:t>osenses@trabzon.edu.tr</a:t>
            </a:r>
          </a:p>
        </p:txBody>
      </p:sp>
      <p:sp>
        <p:nvSpPr>
          <p:cNvPr id="9" name="Slayt Numarası Yer Tutucusu 8"/>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7358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7177D7A-56A9-4288-AD7E-32E2706F6C69}" type="datetime1">
              <a:rPr lang="tr-TR" smtClean="0">
                <a:solidFill>
                  <a:prstClr val="black">
                    <a:tint val="75000"/>
                  </a:prstClr>
                </a:solidFill>
              </a:rPr>
              <a:t>20.11.2023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3059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3E1717B-31D7-422B-ADAE-7C936200342B}" type="datetime1">
              <a:rPr lang="tr-TR" smtClean="0">
                <a:solidFill>
                  <a:prstClr val="black">
                    <a:tint val="75000"/>
                  </a:prstClr>
                </a:solidFill>
              </a:rPr>
              <a:t>20.11.2023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a:solidFill>
                  <a:prstClr val="black">
                    <a:tint val="75000"/>
                  </a:prstClr>
                </a:solidFill>
              </a:rPr>
              <a:t>osenses@trabzon.edu.tr</a:t>
            </a:r>
          </a:p>
        </p:txBody>
      </p:sp>
      <p:sp>
        <p:nvSpPr>
          <p:cNvPr id="4" name="Slayt Numarası Yer Tutucusu 3"/>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8908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4A35A97-F5CA-4C4A-AD64-63D1114B4F81}" type="datetime1">
              <a:rPr lang="tr-TR" smtClean="0">
                <a:solidFill>
                  <a:prstClr val="black">
                    <a:tint val="75000"/>
                  </a:prstClr>
                </a:solidFill>
              </a:rPr>
              <a:t>20.11.2023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401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D0C22AD-93B6-4B7C-9B17-C718482D6C74}" type="datetime1">
              <a:rPr lang="tr-TR" smtClean="0">
                <a:solidFill>
                  <a:prstClr val="black">
                    <a:tint val="75000"/>
                  </a:prstClr>
                </a:solidFill>
              </a:rPr>
              <a:t>20.11.2023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63815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D6900-3599-4616-968E-0A99E06802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solidFill>
                  <a:prstClr val="black">
                    <a:tint val="75000"/>
                  </a:prstClr>
                </a:solidFill>
              </a:rPr>
              <a:t>osenses@trabzon.edu.tr</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8409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www.nedir.com/konsinye#ixzz4NoCe2sGB"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www.nedir.com/konsinye#ixzz4NoCe2sGB"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www.muhasebetr.com/yazarlarimiz/sezaikaya/004/"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endParaRPr lang="tr-TR" sz="6600" dirty="0">
              <a:solidFill>
                <a:srgbClr val="00B050"/>
              </a:solidFill>
              <a:latin typeface="Algerian" panose="04020705040A02060702" pitchFamily="82" charset="0"/>
            </a:endParaRPr>
          </a:p>
          <a:p>
            <a:pPr algn="ctr"/>
            <a:r>
              <a:rPr lang="tr-TR" sz="9600" dirty="0">
                <a:solidFill>
                  <a:srgbClr val="00B050"/>
                </a:solidFill>
                <a:latin typeface="Algerian" panose="04020705040A02060702" pitchFamily="82" charset="0"/>
              </a:rPr>
              <a:t>İKİNCİ KISIM</a:t>
            </a:r>
          </a:p>
        </p:txBody>
      </p:sp>
      <p:sp>
        <p:nvSpPr>
          <p:cNvPr id="4" name="Veri Yer Tutucusu 3"/>
          <p:cNvSpPr>
            <a:spLocks noGrp="1"/>
          </p:cNvSpPr>
          <p:nvPr>
            <p:ph type="dt" sz="half" idx="10"/>
          </p:nvPr>
        </p:nvSpPr>
        <p:spPr/>
        <p:txBody>
          <a:bodyPr/>
          <a:lstStyle/>
          <a:p>
            <a:fld id="{B23ED247-4733-4812-BFE4-D24158F9740B}"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449842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941" y="282388"/>
            <a:ext cx="11497235" cy="6373906"/>
          </a:xfrm>
        </p:spPr>
        <p:txBody>
          <a:bodyPr>
            <a:normAutofit/>
          </a:bodyPr>
          <a:lstStyle/>
          <a:p>
            <a:pPr lvl="0"/>
            <a:r>
              <a:rPr lang="tr-TR" sz="2400" b="1" dirty="0">
                <a:solidFill>
                  <a:srgbClr val="00B050"/>
                </a:solidFill>
              </a:rPr>
              <a:t>j) Tarife Alt Pozisyonu</a:t>
            </a:r>
            <a:r>
              <a:rPr lang="tr-TR" sz="2400" dirty="0"/>
              <a:t>: Türk Gümrük Tarife Cetvelinde pozisyon numarasını izleyen iki rakam alt pozisyon numarasıdır. Ancak, iki rakam tek başına değil, kendinden önceki dört rakamla birlikte altılı olarak alt pozisyon numarasını oluşturur.</a:t>
            </a:r>
            <a:r>
              <a:rPr lang="tr-TR" sz="2400" b="1" dirty="0">
                <a:solidFill>
                  <a:srgbClr val="00B050"/>
                </a:solidFill>
              </a:rPr>
              <a:t> </a:t>
            </a:r>
          </a:p>
          <a:p>
            <a:pPr lvl="0"/>
            <a:r>
              <a:rPr lang="tr-TR" sz="2400" b="1" dirty="0">
                <a:solidFill>
                  <a:srgbClr val="00B050"/>
                </a:solidFill>
              </a:rPr>
              <a:t>k) Eşyanın Tarife Pozisyonunun Belirlenmesi</a:t>
            </a:r>
            <a:r>
              <a:rPr lang="tr-TR" sz="2400" dirty="0">
                <a:solidFill>
                  <a:prstClr val="black"/>
                </a:solidFill>
              </a:rPr>
              <a:t>: Yürürlükteki hükümlere uygun olarak eşyanın girdiği Türk Gümrük Tarife Cetvelinin, tamamen ya da kısmen Türk Gümrük Tarife Cetveline dayanan veya bu cetvele alt açılımlar ekleyen ve eşya ticaretine ilişkin tarife önlemlerinin uygulanması için tespit edilen diğer cetvellerin, özel alanlara ait eşya ticaretine ilişkin tarife dışı önlemlerin uygulanması amacıyla, Bakanlar Kurulu Kararı ile oluşturulan bir diğer cetvelin alt pozisyonunun belirlenmesidir.</a:t>
            </a:r>
          </a:p>
          <a:p>
            <a:endParaRPr lang="tr-TR" sz="2400" dirty="0"/>
          </a:p>
          <a:p>
            <a:endParaRPr lang="tr-TR" dirty="0"/>
          </a:p>
          <a:p>
            <a:pPr marL="0" indent="0">
              <a:buNone/>
            </a:pPr>
            <a:endParaRPr lang="tr-TR" dirty="0"/>
          </a:p>
          <a:p>
            <a:endParaRPr lang="tr-TR" dirty="0"/>
          </a:p>
        </p:txBody>
      </p:sp>
      <p:sp>
        <p:nvSpPr>
          <p:cNvPr id="4" name="Veri Yer Tutucusu 3"/>
          <p:cNvSpPr>
            <a:spLocks noGrp="1"/>
          </p:cNvSpPr>
          <p:nvPr>
            <p:ph type="dt" sz="half" idx="10"/>
          </p:nvPr>
        </p:nvSpPr>
        <p:spPr/>
        <p:txBody>
          <a:bodyPr/>
          <a:lstStyle/>
          <a:p>
            <a:fld id="{A3567F50-7545-4F5F-AE7D-7C21476F884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344557367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İKİNCİ KISIM</a:t>
            </a:r>
          </a:p>
          <a:p>
            <a:pPr algn="ctr"/>
            <a:endParaRPr lang="tr-TR" sz="3200" b="1" dirty="0">
              <a:solidFill>
                <a:srgbClr val="0070C0"/>
              </a:solidFill>
            </a:endParaRPr>
          </a:p>
          <a:p>
            <a:pPr algn="ctr"/>
            <a:r>
              <a:rPr lang="tr-TR" sz="3200" b="1" dirty="0">
                <a:solidFill>
                  <a:srgbClr val="0070C0"/>
                </a:solidFill>
              </a:rPr>
              <a:t>DÖRDÜNCÜ BÖLÜM</a:t>
            </a:r>
          </a:p>
        </p:txBody>
      </p:sp>
      <p:sp>
        <p:nvSpPr>
          <p:cNvPr id="4" name="Veri Yer Tutucusu 3"/>
          <p:cNvSpPr>
            <a:spLocks noGrp="1"/>
          </p:cNvSpPr>
          <p:nvPr>
            <p:ph type="dt" sz="half" idx="10"/>
          </p:nvPr>
        </p:nvSpPr>
        <p:spPr/>
        <p:txBody>
          <a:bodyPr/>
          <a:lstStyle/>
          <a:p>
            <a:fld id="{BAA7A53E-A299-49AF-B8AF-3ECA83C3156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100</a:t>
            </a:fld>
            <a:endParaRPr lang="tr-TR">
              <a:solidFill>
                <a:prstClr val="black">
                  <a:tint val="75000"/>
                </a:prstClr>
              </a:solidFill>
            </a:endParaRPr>
          </a:p>
        </p:txBody>
      </p:sp>
    </p:spTree>
    <p:extLst>
      <p:ext uri="{BB962C8B-B14F-4D97-AF65-F5344CB8AC3E}">
        <p14:creationId xmlns:p14="http://schemas.microsoft.com/office/powerpoint/2010/main" val="15811881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6175" y="365126"/>
            <a:ext cx="11308977" cy="979580"/>
          </a:xfrm>
          <a:solidFill>
            <a:srgbClr val="FFFF00"/>
          </a:solidFill>
        </p:spPr>
        <p:txBody>
          <a:bodyPr>
            <a:normAutofit fontScale="90000"/>
          </a:bodyPr>
          <a:lstStyle/>
          <a:p>
            <a:pPr algn="ctr">
              <a:spcAft>
                <a:spcPts val="0"/>
              </a:spcAft>
            </a:pPr>
            <a:br>
              <a:rPr lang="tr-TR" b="1" dirty="0">
                <a:latin typeface="Arial Narrow" panose="020B0606020202030204" pitchFamily="34" charset="0"/>
                <a:ea typeface="Times New Roman" panose="02020603050405020304" pitchFamily="18" charset="0"/>
              </a:rPr>
            </a:br>
            <a:r>
              <a:rPr lang="tr-TR" sz="3600" b="1" dirty="0">
                <a:solidFill>
                  <a:srgbClr val="FF0000"/>
                </a:solidFill>
                <a:latin typeface="Arial Narrow" panose="020B0606020202030204" pitchFamily="34" charset="0"/>
                <a:ea typeface="Times New Roman" panose="02020603050405020304" pitchFamily="18" charset="0"/>
              </a:rPr>
              <a:t>DÖRDÜNCÜ BÖLÜM</a:t>
            </a:r>
            <a:br>
              <a:rPr lang="tr-TR" sz="3600" dirty="0">
                <a:solidFill>
                  <a:srgbClr val="FF0000"/>
                </a:solidFill>
                <a:latin typeface="Times New Roman" panose="02020603050405020304" pitchFamily="18" charset="0"/>
                <a:ea typeface="Times New Roman" panose="02020603050405020304" pitchFamily="18" charset="0"/>
              </a:rPr>
            </a:br>
            <a:r>
              <a:rPr lang="tr-TR" sz="3600" b="1" dirty="0">
                <a:solidFill>
                  <a:srgbClr val="FF0000"/>
                </a:solidFill>
                <a:latin typeface="Arial Narrow" panose="020B0606020202030204" pitchFamily="34" charset="0"/>
                <a:ea typeface="Times New Roman" panose="02020603050405020304" pitchFamily="18" charset="0"/>
              </a:rPr>
              <a:t>Eşyanın Ağırlığı ve Kapları</a:t>
            </a:r>
            <a:br>
              <a:rPr lang="tr-TR" sz="3600" dirty="0">
                <a:latin typeface="Times New Roman" panose="02020603050405020304" pitchFamily="18" charset="0"/>
                <a:ea typeface="Times New Roman" panose="02020603050405020304" pitchFamily="18" charset="0"/>
              </a:rPr>
            </a:br>
            <a:endParaRPr lang="tr-TR" sz="3600" dirty="0"/>
          </a:p>
        </p:txBody>
      </p:sp>
      <p:sp>
        <p:nvSpPr>
          <p:cNvPr id="3" name="İçerik Yer Tutucusu 2"/>
          <p:cNvSpPr>
            <a:spLocks noGrp="1"/>
          </p:cNvSpPr>
          <p:nvPr>
            <p:ph idx="1"/>
          </p:nvPr>
        </p:nvSpPr>
        <p:spPr>
          <a:xfrm>
            <a:off x="497541" y="1465729"/>
            <a:ext cx="11479600" cy="5123330"/>
          </a:xfrm>
        </p:spPr>
        <p:txBody>
          <a:bodyPr>
            <a:normAutofit/>
          </a:bodyPr>
          <a:lstStyle/>
          <a:p>
            <a:endParaRPr lang="tr-TR" b="1" dirty="0"/>
          </a:p>
          <a:p>
            <a:pPr algn="ctr"/>
            <a:r>
              <a:rPr lang="tr-TR" sz="3600" b="1" dirty="0"/>
              <a:t>Eşyanın ağırlığı</a:t>
            </a:r>
            <a:endParaRPr lang="tr-TR" sz="3600" dirty="0"/>
          </a:p>
          <a:p>
            <a:r>
              <a:rPr lang="tr-TR" b="1" dirty="0"/>
              <a:t>	Madde 50-</a:t>
            </a:r>
            <a:r>
              <a:rPr lang="tr-TR" dirty="0"/>
              <a:t> </a:t>
            </a:r>
            <a:r>
              <a:rPr lang="tr-TR" sz="3200" dirty="0"/>
              <a:t>Türk Gümrük Tarife Cetvelinde ağırlık esasına göre vergiye tabi eşyada vergiye esas ağırlıklar ile bazı pozisyon ve alt pozisyonların kapsamının belirlenmesine </a:t>
            </a:r>
            <a:r>
              <a:rPr lang="tr-TR" sz="3200" b="1" dirty="0">
                <a:solidFill>
                  <a:srgbClr val="00B050"/>
                </a:solidFill>
              </a:rPr>
              <a:t>esas alınan ağırlıklar;</a:t>
            </a:r>
          </a:p>
          <a:p>
            <a:r>
              <a:rPr lang="tr-TR" sz="3200" b="1" dirty="0">
                <a:solidFill>
                  <a:srgbClr val="00B0F0"/>
                </a:solidFill>
              </a:rPr>
              <a:t>brüt ağırlık </a:t>
            </a:r>
            <a:r>
              <a:rPr lang="tr-TR" sz="3200" b="1" dirty="0">
                <a:solidFill>
                  <a:srgbClr val="00B050"/>
                </a:solidFill>
              </a:rPr>
              <a:t>ve </a:t>
            </a:r>
          </a:p>
          <a:p>
            <a:r>
              <a:rPr lang="tr-TR" sz="3200" b="1" dirty="0">
                <a:solidFill>
                  <a:srgbClr val="00B0F0"/>
                </a:solidFill>
              </a:rPr>
              <a:t>net ağırlık </a:t>
            </a:r>
          </a:p>
          <a:p>
            <a:r>
              <a:rPr lang="tr-TR" sz="3200" b="1" dirty="0">
                <a:solidFill>
                  <a:srgbClr val="00B050"/>
                </a:solidFill>
              </a:rPr>
              <a:t>olarak değerlendirilir. </a:t>
            </a:r>
          </a:p>
        </p:txBody>
      </p:sp>
      <p:sp>
        <p:nvSpPr>
          <p:cNvPr id="4" name="Veri Yer Tutucusu 3"/>
          <p:cNvSpPr>
            <a:spLocks noGrp="1"/>
          </p:cNvSpPr>
          <p:nvPr>
            <p:ph type="dt" sz="half" idx="10"/>
          </p:nvPr>
        </p:nvSpPr>
        <p:spPr/>
        <p:txBody>
          <a:bodyPr/>
          <a:lstStyle/>
          <a:p>
            <a:fld id="{68CE9D41-C80D-4E69-8AD0-7F7639E79957}"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101</a:t>
            </a:fld>
            <a:endParaRPr lang="tr-TR">
              <a:solidFill>
                <a:prstClr val="black">
                  <a:tint val="75000"/>
                </a:prstClr>
              </a:solidFill>
            </a:endParaRPr>
          </a:p>
        </p:txBody>
      </p:sp>
    </p:spTree>
    <p:extLst>
      <p:ext uri="{BB962C8B-B14F-4D97-AF65-F5344CB8AC3E}">
        <p14:creationId xmlns:p14="http://schemas.microsoft.com/office/powerpoint/2010/main" val="32005764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764274"/>
            <a:ext cx="11562213" cy="5592075"/>
          </a:xfrm>
        </p:spPr>
        <p:txBody>
          <a:bodyPr>
            <a:normAutofit/>
          </a:bodyPr>
          <a:lstStyle/>
          <a:p>
            <a:r>
              <a:rPr lang="tr-TR" sz="3200" dirty="0">
                <a:solidFill>
                  <a:schemeClr val="accent2">
                    <a:lumMod val="75000"/>
                  </a:schemeClr>
                </a:solidFill>
              </a:rPr>
              <a:t>Bu Yönetmelikte net ağırlığa veya sadece ağırlığa atıfta bulunulan hallerde :</a:t>
            </a:r>
          </a:p>
          <a:p>
            <a:r>
              <a:rPr lang="tr-TR" sz="3200" b="1" dirty="0"/>
              <a:t>eşyanın kendi ağırlığı anlaşılır</a:t>
            </a:r>
            <a:r>
              <a:rPr lang="tr-TR" sz="3200" dirty="0"/>
              <a:t>.</a:t>
            </a:r>
          </a:p>
          <a:p>
            <a:endParaRPr lang="tr-TR" sz="3200" dirty="0"/>
          </a:p>
          <a:p>
            <a:r>
              <a:rPr lang="tr-TR" sz="3200" b="1" dirty="0"/>
              <a:t>	</a:t>
            </a:r>
            <a:r>
              <a:rPr lang="tr-TR" sz="3200" b="1" dirty="0">
                <a:solidFill>
                  <a:srgbClr val="FF0000"/>
                </a:solidFill>
              </a:rPr>
              <a:t>Brüt ağırlık</a:t>
            </a:r>
            <a:r>
              <a:rPr lang="tr-TR" sz="3200" dirty="0">
                <a:solidFill>
                  <a:srgbClr val="FF0000"/>
                </a:solidFill>
              </a:rPr>
              <a:t>, </a:t>
            </a:r>
          </a:p>
          <a:p>
            <a:r>
              <a:rPr lang="tr-TR" sz="3200" dirty="0">
                <a:solidFill>
                  <a:srgbClr val="00B050"/>
                </a:solidFill>
              </a:rPr>
              <a:t>eşyanın kendi ağırlığı </a:t>
            </a:r>
            <a:r>
              <a:rPr lang="tr-TR" sz="3200" dirty="0">
                <a:solidFill>
                  <a:srgbClr val="FF0000"/>
                </a:solidFill>
              </a:rPr>
              <a:t>ile </a:t>
            </a:r>
            <a:r>
              <a:rPr lang="tr-TR" sz="3200" dirty="0">
                <a:solidFill>
                  <a:srgbClr val="00B050"/>
                </a:solidFill>
              </a:rPr>
              <a:t>tüm iç ve dış ambalajları ve kaplarının ağırlığı toplamı</a:t>
            </a:r>
            <a:r>
              <a:rPr lang="tr-TR" sz="3200" dirty="0">
                <a:solidFill>
                  <a:srgbClr val="FF0000"/>
                </a:solidFill>
              </a:rPr>
              <a:t>ndan oluşur.</a:t>
            </a:r>
          </a:p>
          <a:p>
            <a:r>
              <a:rPr lang="tr-TR" sz="3200" dirty="0"/>
              <a:t>	</a:t>
            </a:r>
            <a:r>
              <a:rPr lang="tr-TR" sz="3200" dirty="0">
                <a:solidFill>
                  <a:srgbClr val="0070C0"/>
                </a:solidFill>
              </a:rPr>
              <a:t>Brüt ağırlık üzerinden vergiye tabi </a:t>
            </a:r>
            <a:r>
              <a:rPr lang="tr-TR" sz="3200" dirty="0">
                <a:solidFill>
                  <a:srgbClr val="00B050"/>
                </a:solidFill>
              </a:rPr>
              <a:t>eşya ambalajsız geldiği takdirde</a:t>
            </a:r>
            <a:r>
              <a:rPr lang="tr-TR" sz="3200" dirty="0">
                <a:solidFill>
                  <a:srgbClr val="0070C0"/>
                </a:solidFill>
              </a:rPr>
              <a:t>, bu eşya bulunduğu haldeki ağırlığı üzerinden vergiye tabi tutulur</a:t>
            </a:r>
          </a:p>
          <a:p>
            <a:endParaRPr lang="tr-TR" sz="3200" dirty="0"/>
          </a:p>
        </p:txBody>
      </p:sp>
      <p:sp>
        <p:nvSpPr>
          <p:cNvPr id="4" name="Veri Yer Tutucusu 3"/>
          <p:cNvSpPr>
            <a:spLocks noGrp="1"/>
          </p:cNvSpPr>
          <p:nvPr>
            <p:ph type="dt" sz="half" idx="10"/>
          </p:nvPr>
        </p:nvSpPr>
        <p:spPr/>
        <p:txBody>
          <a:bodyPr/>
          <a:lstStyle/>
          <a:p>
            <a:fld id="{0D476DA3-4455-4423-BD1E-C7E47BB2A9D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102</a:t>
            </a:fld>
            <a:endParaRPr lang="tr-TR">
              <a:solidFill>
                <a:prstClr val="black">
                  <a:tint val="75000"/>
                </a:prstClr>
              </a:solidFill>
            </a:endParaRPr>
          </a:p>
        </p:txBody>
      </p:sp>
    </p:spTree>
    <p:extLst>
      <p:ext uri="{BB962C8B-B14F-4D97-AF65-F5344CB8AC3E}">
        <p14:creationId xmlns:p14="http://schemas.microsoft.com/office/powerpoint/2010/main" val="21070450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8906" y="712694"/>
            <a:ext cx="10694894" cy="5464269"/>
          </a:xfrm>
        </p:spPr>
        <p:txBody>
          <a:bodyPr/>
          <a:lstStyle/>
          <a:p>
            <a:r>
              <a:rPr lang="tr-TR" sz="3200" b="1" dirty="0"/>
              <a:t>	</a:t>
            </a:r>
            <a:r>
              <a:rPr lang="tr-TR" sz="3200" b="1" dirty="0">
                <a:solidFill>
                  <a:srgbClr val="FF0000"/>
                </a:solidFill>
              </a:rPr>
              <a:t>Net ağırlık</a:t>
            </a:r>
            <a:r>
              <a:rPr lang="tr-TR" sz="3200" dirty="0"/>
              <a:t>,</a:t>
            </a:r>
          </a:p>
          <a:p>
            <a:r>
              <a:rPr lang="tr-TR" sz="3200" dirty="0"/>
              <a:t> </a:t>
            </a:r>
            <a:r>
              <a:rPr lang="tr-TR" sz="3200" b="1" dirty="0">
                <a:solidFill>
                  <a:srgbClr val="0070C0"/>
                </a:solidFill>
              </a:rPr>
              <a:t>eşyanın tüm iç ve dış ambalajlarından tamamıyla ayrılarak </a:t>
            </a:r>
            <a:r>
              <a:rPr lang="tr-TR" sz="3200" dirty="0">
                <a:solidFill>
                  <a:srgbClr val="0070C0"/>
                </a:solidFill>
              </a:rPr>
              <a:t>tartılması sonucunda tespit olunan kendi ağırlığından oluşur. </a:t>
            </a:r>
          </a:p>
          <a:p>
            <a:r>
              <a:rPr lang="tr-TR" dirty="0">
                <a:solidFill>
                  <a:srgbClr val="0070C0"/>
                </a:solidFill>
              </a:rPr>
              <a:t> </a:t>
            </a:r>
          </a:p>
          <a:p>
            <a:endParaRPr lang="tr-TR" dirty="0"/>
          </a:p>
        </p:txBody>
      </p:sp>
      <p:sp>
        <p:nvSpPr>
          <p:cNvPr id="4" name="Veri Yer Tutucusu 3"/>
          <p:cNvSpPr>
            <a:spLocks noGrp="1"/>
          </p:cNvSpPr>
          <p:nvPr>
            <p:ph type="dt" sz="half" idx="10"/>
          </p:nvPr>
        </p:nvSpPr>
        <p:spPr/>
        <p:txBody>
          <a:bodyPr/>
          <a:lstStyle/>
          <a:p>
            <a:fld id="{B5207D0E-326F-4A12-9AE2-4F297821237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103</a:t>
            </a:fld>
            <a:endParaRPr lang="tr-TR">
              <a:solidFill>
                <a:prstClr val="black">
                  <a:tint val="75000"/>
                </a:prstClr>
              </a:solidFill>
            </a:endParaRPr>
          </a:p>
        </p:txBody>
      </p:sp>
    </p:spTree>
    <p:extLst>
      <p:ext uri="{BB962C8B-B14F-4D97-AF65-F5344CB8AC3E}">
        <p14:creationId xmlns:p14="http://schemas.microsoft.com/office/powerpoint/2010/main" val="84184053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2" y="282388"/>
            <a:ext cx="11044518" cy="6199094"/>
          </a:xfrm>
        </p:spPr>
        <p:txBody>
          <a:bodyPr>
            <a:normAutofit/>
          </a:bodyPr>
          <a:lstStyle/>
          <a:p>
            <a:pPr algn="ctr"/>
            <a:r>
              <a:rPr lang="tr-TR" sz="4000" b="1" dirty="0">
                <a:solidFill>
                  <a:srgbClr val="0070C0"/>
                </a:solidFill>
              </a:rPr>
              <a:t>Özel ambalajlar</a:t>
            </a:r>
            <a:endParaRPr lang="tr-TR" sz="4000" dirty="0">
              <a:solidFill>
                <a:srgbClr val="0070C0"/>
              </a:solidFill>
            </a:endParaRPr>
          </a:p>
          <a:p>
            <a:r>
              <a:rPr lang="tr-TR" b="1" dirty="0"/>
              <a:t>	</a:t>
            </a:r>
            <a:r>
              <a:rPr lang="tr-TR" sz="3200" b="1" dirty="0"/>
              <a:t>Madde </a:t>
            </a:r>
            <a:r>
              <a:rPr lang="tr-TR" sz="3200" b="1" dirty="0">
                <a:solidFill>
                  <a:srgbClr val="00B050"/>
                </a:solidFill>
              </a:rPr>
              <a:t>51-</a:t>
            </a:r>
            <a:r>
              <a:rPr lang="tr-TR" sz="3200" dirty="0">
                <a:solidFill>
                  <a:srgbClr val="00B050"/>
                </a:solidFill>
              </a:rPr>
              <a:t> Aşağıda yazılı hallerde,</a:t>
            </a:r>
          </a:p>
          <a:p>
            <a:r>
              <a:rPr lang="tr-TR" sz="3200" dirty="0">
                <a:solidFill>
                  <a:srgbClr val="00B050"/>
                </a:solidFill>
              </a:rPr>
              <a:t> </a:t>
            </a:r>
            <a:r>
              <a:rPr lang="tr-TR" sz="3200" b="1" u="sng" dirty="0">
                <a:solidFill>
                  <a:srgbClr val="FF0000"/>
                </a:solidFill>
              </a:rPr>
              <a:t>eşyanın ambalajı </a:t>
            </a:r>
            <a:r>
              <a:rPr lang="tr-TR" sz="4000" b="1" u="sng" dirty="0">
                <a:solidFill>
                  <a:srgbClr val="00B050"/>
                </a:solidFill>
              </a:rPr>
              <a:t>ayrı olarak beyan edilir </a:t>
            </a:r>
            <a:r>
              <a:rPr lang="tr-TR" sz="3200" dirty="0">
                <a:solidFill>
                  <a:schemeClr val="accent2">
                    <a:lumMod val="75000"/>
                  </a:schemeClr>
                </a:solidFill>
              </a:rPr>
              <a:t>ve </a:t>
            </a:r>
          </a:p>
          <a:p>
            <a:pPr algn="ctr"/>
            <a:r>
              <a:rPr lang="tr-TR" sz="3200" dirty="0">
                <a:solidFill>
                  <a:srgbClr val="7030A0"/>
                </a:solidFill>
                <a:latin typeface="Algerian" panose="04020705040A02060702" pitchFamily="82" charset="0"/>
              </a:rPr>
              <a:t>girdikleri </a:t>
            </a:r>
            <a:r>
              <a:rPr lang="tr-TR" sz="3200" u="sng" dirty="0">
                <a:solidFill>
                  <a:srgbClr val="7030A0"/>
                </a:solidFill>
                <a:latin typeface="Algerian" panose="04020705040A02060702" pitchFamily="82" charset="0"/>
              </a:rPr>
              <a:t>tarife pozisyonlarına göre </a:t>
            </a:r>
            <a:r>
              <a:rPr lang="tr-TR" sz="3200" dirty="0">
                <a:solidFill>
                  <a:srgbClr val="FF0000"/>
                </a:solidFill>
                <a:latin typeface="Algerian" panose="04020705040A02060702" pitchFamily="82" charset="0"/>
              </a:rPr>
              <a:t>vergiye tabi tutulur</a:t>
            </a:r>
            <a:r>
              <a:rPr lang="tr-TR" sz="3200" dirty="0">
                <a:solidFill>
                  <a:srgbClr val="FF0000"/>
                </a:solidFill>
              </a:rPr>
              <a:t>.</a:t>
            </a:r>
          </a:p>
          <a:p>
            <a:r>
              <a:rPr lang="tr-TR" sz="3200" dirty="0"/>
              <a:t>	</a:t>
            </a:r>
            <a:endParaRPr lang="tr-TR" dirty="0"/>
          </a:p>
        </p:txBody>
      </p:sp>
      <p:sp>
        <p:nvSpPr>
          <p:cNvPr id="4" name="Veri Yer Tutucusu 3"/>
          <p:cNvSpPr>
            <a:spLocks noGrp="1"/>
          </p:cNvSpPr>
          <p:nvPr>
            <p:ph type="dt" sz="half" idx="10"/>
          </p:nvPr>
        </p:nvSpPr>
        <p:spPr/>
        <p:txBody>
          <a:bodyPr/>
          <a:lstStyle/>
          <a:p>
            <a:fld id="{F1FB0EE9-4CE7-4F50-80AE-6F252F86DEC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104</a:t>
            </a:fld>
            <a:endParaRPr lang="tr-TR">
              <a:solidFill>
                <a:prstClr val="black">
                  <a:tint val="75000"/>
                </a:prstClr>
              </a:solidFill>
            </a:endParaRPr>
          </a:p>
        </p:txBody>
      </p:sp>
    </p:spTree>
    <p:extLst>
      <p:ext uri="{BB962C8B-B14F-4D97-AF65-F5344CB8AC3E}">
        <p14:creationId xmlns:p14="http://schemas.microsoft.com/office/powerpoint/2010/main" val="292236610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1" y="282388"/>
            <a:ext cx="11620781" cy="6199094"/>
          </a:xfrm>
        </p:spPr>
        <p:txBody>
          <a:bodyPr>
            <a:normAutofit/>
          </a:bodyPr>
          <a:lstStyle/>
          <a:p>
            <a:pPr algn="ctr"/>
            <a:r>
              <a:rPr lang="tr-TR" sz="4000" b="1" dirty="0">
                <a:solidFill>
                  <a:srgbClr val="0070C0"/>
                </a:solidFill>
              </a:rPr>
              <a:t>Özel ambalajlar</a:t>
            </a:r>
            <a:endParaRPr lang="tr-TR" sz="4000" dirty="0">
              <a:solidFill>
                <a:srgbClr val="0070C0"/>
              </a:solidFill>
            </a:endParaRPr>
          </a:p>
          <a:p>
            <a:r>
              <a:rPr lang="tr-TR" b="1" dirty="0"/>
              <a:t>	</a:t>
            </a:r>
            <a:r>
              <a:rPr lang="tr-TR" sz="3200" dirty="0"/>
              <a:t>	a) </a:t>
            </a:r>
            <a:r>
              <a:rPr lang="tr-TR" sz="3200" b="1" dirty="0">
                <a:solidFill>
                  <a:srgbClr val="7030A0"/>
                </a:solidFill>
              </a:rPr>
              <a:t>Alışılmış ve bilinen maddelerden olmayan </a:t>
            </a:r>
            <a:r>
              <a:rPr lang="tr-TR" sz="3200" dirty="0"/>
              <a:t>veya gereğinden farklı bir şekilde yapılmış bulunan ambalajlar,</a:t>
            </a:r>
          </a:p>
          <a:p>
            <a:r>
              <a:rPr lang="tr-TR" sz="3200" dirty="0"/>
              <a:t>	b) </a:t>
            </a:r>
            <a:r>
              <a:rPr lang="tr-TR" sz="3200" b="1" dirty="0">
                <a:solidFill>
                  <a:srgbClr val="7030A0"/>
                </a:solidFill>
              </a:rPr>
              <a:t>Ait oldukları eşyanın faturasında kıymeti ayrı gösterilen </a:t>
            </a:r>
            <a:r>
              <a:rPr lang="tr-TR" sz="3200" dirty="0"/>
              <a:t>ve aynı zamanda bağımsız bir ticaret eşyası niteliğini arz eden ambalajlar,</a:t>
            </a:r>
          </a:p>
          <a:p>
            <a:r>
              <a:rPr lang="tr-TR" sz="3200" dirty="0"/>
              <a:t>	c) </a:t>
            </a:r>
            <a:r>
              <a:rPr lang="tr-TR" sz="3200" b="1" dirty="0">
                <a:solidFill>
                  <a:srgbClr val="7030A0"/>
                </a:solidFill>
              </a:rPr>
              <a:t>İthalat vergilerinden kaçınma amacıyla ambalaj olarak getirilmesi,</a:t>
            </a:r>
          </a:p>
          <a:p>
            <a:r>
              <a:rPr lang="tr-TR" sz="3200" dirty="0"/>
              <a:t>Hallerinde, bunlar ayrı olarak beyan edilir </a:t>
            </a:r>
          </a:p>
          <a:p>
            <a:r>
              <a:rPr lang="tr-TR" sz="3200" dirty="0"/>
              <a:t>ve </a:t>
            </a:r>
            <a:r>
              <a:rPr lang="tr-TR" sz="3200" b="1" u="sng" dirty="0">
                <a:solidFill>
                  <a:srgbClr val="FF0000"/>
                </a:solidFill>
              </a:rPr>
              <a:t>girdikleri tarife pozisyonlarına göre vergiye tabi tutulur.</a:t>
            </a:r>
          </a:p>
          <a:p>
            <a:endParaRPr lang="tr-TR" b="1" dirty="0">
              <a:solidFill>
                <a:srgbClr val="FF0000"/>
              </a:solidFill>
            </a:endParaRPr>
          </a:p>
        </p:txBody>
      </p:sp>
      <p:sp>
        <p:nvSpPr>
          <p:cNvPr id="4" name="Veri Yer Tutucusu 3"/>
          <p:cNvSpPr>
            <a:spLocks noGrp="1"/>
          </p:cNvSpPr>
          <p:nvPr>
            <p:ph type="dt" sz="half" idx="10"/>
          </p:nvPr>
        </p:nvSpPr>
        <p:spPr/>
        <p:txBody>
          <a:bodyPr/>
          <a:lstStyle/>
          <a:p>
            <a:fld id="{970A6762-4C74-4C6B-90A5-657492ABC0B7}"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105</a:t>
            </a:fld>
            <a:endParaRPr lang="tr-TR">
              <a:solidFill>
                <a:prstClr val="black">
                  <a:tint val="75000"/>
                </a:prstClr>
              </a:solidFill>
            </a:endParaRPr>
          </a:p>
        </p:txBody>
      </p:sp>
    </p:spTree>
    <p:extLst>
      <p:ext uri="{BB962C8B-B14F-4D97-AF65-F5344CB8AC3E}">
        <p14:creationId xmlns:p14="http://schemas.microsoft.com/office/powerpoint/2010/main" val="43702385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295834"/>
            <a:ext cx="11031071" cy="6051177"/>
          </a:xfrm>
        </p:spPr>
        <p:txBody>
          <a:bodyPr>
            <a:noAutofit/>
          </a:bodyPr>
          <a:lstStyle/>
          <a:p>
            <a:endParaRPr lang="tr-TR" sz="3200" dirty="0"/>
          </a:p>
          <a:p>
            <a:pPr algn="ctr"/>
            <a:r>
              <a:rPr lang="tr-TR" sz="3200" b="1" dirty="0">
                <a:solidFill>
                  <a:srgbClr val="0070C0"/>
                </a:solidFill>
              </a:rPr>
              <a:t>VERGİYE TABİ AMBALAJ MADDELERİNİN VERGİ ORANI</a:t>
            </a:r>
            <a:r>
              <a:rPr lang="tr-TR" sz="3200" b="1" dirty="0">
                <a:solidFill>
                  <a:srgbClr val="FF0000"/>
                </a:solidFill>
              </a:rPr>
              <a:t>,</a:t>
            </a:r>
          </a:p>
          <a:p>
            <a:r>
              <a:rPr lang="tr-TR" sz="3200" dirty="0">
                <a:solidFill>
                  <a:srgbClr val="FF0000"/>
                </a:solidFill>
              </a:rPr>
              <a:t> </a:t>
            </a:r>
            <a:r>
              <a:rPr lang="tr-TR" sz="3200" i="1" u="sng" dirty="0">
                <a:solidFill>
                  <a:srgbClr val="FF0000"/>
                </a:solidFill>
                <a:latin typeface="Andalus" panose="02020603050405020304" pitchFamily="18" charset="-78"/>
                <a:cs typeface="Andalus" panose="02020603050405020304" pitchFamily="18" charset="-78"/>
              </a:rPr>
              <a:t>içindeki eşyanın gümrük vergi oranından düşük </a:t>
            </a:r>
            <a:r>
              <a:rPr lang="tr-TR" sz="3200" dirty="0">
                <a:solidFill>
                  <a:srgbClr val="FF0000"/>
                </a:solidFill>
              </a:rPr>
              <a:t>veya buna eşit bulunduğu takdirde, (</a:t>
            </a:r>
            <a:r>
              <a:rPr lang="tr-TR" sz="2400" dirty="0"/>
              <a:t>ambalaj eşyadan daha düşük değerde</a:t>
            </a:r>
            <a:r>
              <a:rPr lang="tr-TR" sz="3200" dirty="0">
                <a:solidFill>
                  <a:srgbClr val="FF0000"/>
                </a:solidFill>
              </a:rPr>
              <a:t>)</a:t>
            </a:r>
          </a:p>
          <a:p>
            <a:r>
              <a:rPr lang="tr-TR" sz="3200" dirty="0">
                <a:solidFill>
                  <a:srgbClr val="FF0000"/>
                </a:solidFill>
              </a:rPr>
              <a:t> </a:t>
            </a:r>
            <a:r>
              <a:rPr lang="tr-TR" sz="3200" b="1" dirty="0">
                <a:solidFill>
                  <a:srgbClr val="00B050"/>
                </a:solidFill>
              </a:rPr>
              <a:t>ambalaj maddelerinin gümrük vergisi</a:t>
            </a:r>
            <a:r>
              <a:rPr lang="tr-TR" sz="3200" dirty="0">
                <a:solidFill>
                  <a:srgbClr val="0070C0"/>
                </a:solidFill>
              </a:rPr>
              <a:t>,</a:t>
            </a:r>
          </a:p>
          <a:p>
            <a:r>
              <a:rPr lang="tr-TR" sz="3200" dirty="0">
                <a:latin typeface="Andalus" panose="02020603050405020304" pitchFamily="18" charset="-78"/>
                <a:cs typeface="Andalus" panose="02020603050405020304" pitchFamily="18" charset="-78"/>
              </a:rPr>
              <a:t> eşyanın tabi bulunduğu vergi oranları üzerinden </a:t>
            </a:r>
            <a:r>
              <a:rPr lang="tr-TR" sz="3200" dirty="0">
                <a:solidFill>
                  <a:srgbClr val="0070C0"/>
                </a:solidFill>
              </a:rPr>
              <a:t>ve eşya ile birlikte hesaplanır</a:t>
            </a:r>
            <a:r>
              <a:rPr lang="tr-TR" sz="3200" dirty="0"/>
              <a:t>.</a:t>
            </a:r>
          </a:p>
          <a:p>
            <a:r>
              <a:rPr lang="tr-TR" sz="3200" i="1" u="sng" dirty="0">
                <a:solidFill>
                  <a:srgbClr val="FF0000"/>
                </a:solidFill>
                <a:latin typeface="Andalus" panose="02020603050405020304" pitchFamily="18" charset="-78"/>
                <a:cs typeface="Andalus" panose="02020603050405020304" pitchFamily="18" charset="-78"/>
              </a:rPr>
              <a:t>Ambalaj maddeleri içindeki eşyanın gümrük vergi oranından </a:t>
            </a:r>
            <a:r>
              <a:rPr lang="tr-TR" sz="3600" b="1" i="1" u="sng" dirty="0">
                <a:solidFill>
                  <a:srgbClr val="FF0000"/>
                </a:solidFill>
                <a:latin typeface="Andalus" panose="02020603050405020304" pitchFamily="18" charset="-78"/>
                <a:cs typeface="Andalus" panose="02020603050405020304" pitchFamily="18" charset="-78"/>
              </a:rPr>
              <a:t>yüksek/fazla ise; </a:t>
            </a:r>
          </a:p>
          <a:p>
            <a:r>
              <a:rPr lang="tr-TR" sz="3200" b="1" i="1" u="sng" dirty="0">
                <a:solidFill>
                  <a:srgbClr val="00B050"/>
                </a:solidFill>
                <a:latin typeface="Arial" panose="020B0604020202020204" pitchFamily="34" charset="0"/>
                <a:cs typeface="Arial" panose="020B0604020202020204" pitchFamily="34" charset="0"/>
              </a:rPr>
              <a:t>ambalaj maddeleri </a:t>
            </a:r>
            <a:r>
              <a:rPr lang="tr-TR" sz="3200" b="1" dirty="0">
                <a:solidFill>
                  <a:srgbClr val="00B050"/>
                </a:solidFill>
                <a:latin typeface="Arial" panose="020B0604020202020204" pitchFamily="34" charset="0"/>
                <a:cs typeface="Arial" panose="020B0604020202020204" pitchFamily="34" charset="0"/>
              </a:rPr>
              <a:t>ayrı olarak beyan edilir </a:t>
            </a:r>
            <a:r>
              <a:rPr lang="tr-TR" sz="3200" dirty="0"/>
              <a:t>ve girdikleri tarife pozisyonlarına göre vergiye tabi tutulur.</a:t>
            </a:r>
          </a:p>
          <a:p>
            <a:r>
              <a:rPr lang="tr-TR" sz="3200" dirty="0"/>
              <a:t>		</a:t>
            </a:r>
          </a:p>
        </p:txBody>
      </p:sp>
      <p:sp>
        <p:nvSpPr>
          <p:cNvPr id="4" name="Veri Yer Tutucusu 3"/>
          <p:cNvSpPr>
            <a:spLocks noGrp="1"/>
          </p:cNvSpPr>
          <p:nvPr>
            <p:ph type="dt" sz="half" idx="10"/>
          </p:nvPr>
        </p:nvSpPr>
        <p:spPr/>
        <p:txBody>
          <a:bodyPr/>
          <a:lstStyle/>
          <a:p>
            <a:fld id="{6B4BE91A-99C4-4ECC-9DE7-3E7C026EBAA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106</a:t>
            </a:fld>
            <a:endParaRPr lang="tr-TR">
              <a:solidFill>
                <a:prstClr val="black">
                  <a:tint val="75000"/>
                </a:prstClr>
              </a:solidFill>
            </a:endParaRPr>
          </a:p>
        </p:txBody>
      </p:sp>
    </p:spTree>
    <p:extLst>
      <p:ext uri="{BB962C8B-B14F-4D97-AF65-F5344CB8AC3E}">
        <p14:creationId xmlns:p14="http://schemas.microsoft.com/office/powerpoint/2010/main" val="217729219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6036" y="928048"/>
            <a:ext cx="11300346" cy="5568286"/>
          </a:xfrm>
        </p:spPr>
        <p:txBody>
          <a:bodyPr>
            <a:normAutofit/>
          </a:bodyPr>
          <a:lstStyle/>
          <a:p>
            <a:pPr algn="ctr"/>
            <a:r>
              <a:rPr lang="tr-TR" sz="3200" b="1" dirty="0">
                <a:solidFill>
                  <a:srgbClr val="FF0000"/>
                </a:solidFill>
              </a:rPr>
              <a:t>Ağırlık üzerinden vergiye tabi eşyanın;</a:t>
            </a:r>
          </a:p>
          <a:p>
            <a:r>
              <a:rPr lang="tr-TR" sz="3200" b="1" dirty="0">
                <a:solidFill>
                  <a:srgbClr val="FF0000"/>
                </a:solidFill>
              </a:rPr>
              <a:t> </a:t>
            </a:r>
            <a:r>
              <a:rPr lang="tr-TR" sz="3200" dirty="0">
                <a:solidFill>
                  <a:srgbClr val="FF0000"/>
                </a:solidFill>
              </a:rPr>
              <a:t>alışılagelmiş ambalajı niteliğinde olmayan,</a:t>
            </a:r>
          </a:p>
          <a:p>
            <a:r>
              <a:rPr lang="tr-TR" sz="3200" dirty="0">
                <a:solidFill>
                  <a:srgbClr val="FF0000"/>
                </a:solidFill>
              </a:rPr>
              <a:t> </a:t>
            </a:r>
            <a:r>
              <a:rPr lang="tr-TR" sz="3200" b="1" dirty="0">
                <a:solidFill>
                  <a:srgbClr val="00B050"/>
                </a:solidFill>
              </a:rPr>
              <a:t>KUTU, KILIF VE MAHFAZALARININ </a:t>
            </a:r>
            <a:r>
              <a:rPr lang="tr-TR" sz="3200" dirty="0">
                <a:solidFill>
                  <a:srgbClr val="FF0000"/>
                </a:solidFill>
              </a:rPr>
              <a:t>gümrük vergisi oranları,</a:t>
            </a:r>
            <a:r>
              <a:rPr lang="tr-TR" sz="3200" dirty="0"/>
              <a:t> </a:t>
            </a:r>
          </a:p>
          <a:p>
            <a:r>
              <a:rPr lang="tr-TR" sz="3200" u="sng" dirty="0">
                <a:solidFill>
                  <a:srgbClr val="00B0F0"/>
                </a:solidFill>
              </a:rPr>
              <a:t>içindeki eşyanın vergi oranından daha yüksek bulunduğu takdirde</a:t>
            </a:r>
            <a:r>
              <a:rPr lang="tr-TR" sz="3200" dirty="0">
                <a:solidFill>
                  <a:srgbClr val="00B0F0"/>
                </a:solidFill>
              </a:rPr>
              <a:t>,</a:t>
            </a:r>
            <a:r>
              <a:rPr lang="tr-TR" sz="3200" dirty="0"/>
              <a:t> </a:t>
            </a:r>
          </a:p>
          <a:p>
            <a:r>
              <a:rPr lang="tr-TR" sz="3200" dirty="0"/>
              <a:t>kendilerine ait tarife pozisyonları üzerinden vergiye tabi tutulur.</a:t>
            </a:r>
          </a:p>
          <a:p>
            <a:r>
              <a:rPr lang="tr-TR" sz="1400" dirty="0"/>
              <a:t>(devlet vergi kaybına uğramaz)</a:t>
            </a:r>
          </a:p>
        </p:txBody>
      </p:sp>
      <p:sp>
        <p:nvSpPr>
          <p:cNvPr id="4" name="Veri Yer Tutucusu 3"/>
          <p:cNvSpPr>
            <a:spLocks noGrp="1"/>
          </p:cNvSpPr>
          <p:nvPr>
            <p:ph type="dt" sz="half" idx="10"/>
          </p:nvPr>
        </p:nvSpPr>
        <p:spPr/>
        <p:txBody>
          <a:bodyPr/>
          <a:lstStyle/>
          <a:p>
            <a:fld id="{5E58F726-8961-4865-A889-340D6AA5D3B9}"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107</a:t>
            </a:fld>
            <a:endParaRPr lang="tr-TR">
              <a:solidFill>
                <a:prstClr val="black">
                  <a:tint val="75000"/>
                </a:prstClr>
              </a:solidFill>
            </a:endParaRPr>
          </a:p>
        </p:txBody>
      </p:sp>
    </p:spTree>
    <p:extLst>
      <p:ext uri="{BB962C8B-B14F-4D97-AF65-F5344CB8AC3E}">
        <p14:creationId xmlns:p14="http://schemas.microsoft.com/office/powerpoint/2010/main" val="12900167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9247" y="341194"/>
            <a:ext cx="10654553" cy="5835769"/>
          </a:xfrm>
        </p:spPr>
        <p:txBody>
          <a:bodyPr/>
          <a:lstStyle/>
          <a:p>
            <a:pPr algn="ctr"/>
            <a:r>
              <a:rPr lang="tr-TR" sz="3200" b="1" dirty="0">
                <a:solidFill>
                  <a:srgbClr val="FF0000"/>
                </a:solidFill>
              </a:rPr>
              <a:t>Kıymet üzerinden vergiye tabi eşyanın </a:t>
            </a:r>
            <a:r>
              <a:rPr lang="tr-TR" sz="3200" dirty="0">
                <a:solidFill>
                  <a:srgbClr val="FF0000"/>
                </a:solidFill>
              </a:rPr>
              <a:t>;</a:t>
            </a:r>
          </a:p>
          <a:p>
            <a:r>
              <a:rPr lang="tr-TR" sz="3200" dirty="0">
                <a:solidFill>
                  <a:srgbClr val="00B0F0"/>
                </a:solidFill>
              </a:rPr>
              <a:t>kutu, kılıf ve mahfazaları</a:t>
            </a:r>
            <a:r>
              <a:rPr lang="tr-TR" sz="3200" dirty="0"/>
              <a:t>, </a:t>
            </a:r>
          </a:p>
          <a:p>
            <a:r>
              <a:rPr lang="tr-TR" sz="3200" dirty="0">
                <a:solidFill>
                  <a:srgbClr val="00B050"/>
                </a:solidFill>
              </a:rPr>
              <a:t>bunların başlı başına bir ticari eşya niteliğinde olmaması ve kıymetinin eşyanın kıymetine dahil bulunması şartıyla ;</a:t>
            </a:r>
          </a:p>
          <a:p>
            <a:r>
              <a:rPr lang="tr-TR" sz="3200" b="1" dirty="0"/>
              <a:t>gümrük vergisine tabi tutulmaz</a:t>
            </a:r>
            <a:r>
              <a:rPr lang="tr-TR" sz="3200" dirty="0"/>
              <a:t>.</a:t>
            </a:r>
          </a:p>
          <a:p>
            <a:endParaRPr lang="tr-TR" dirty="0"/>
          </a:p>
        </p:txBody>
      </p:sp>
      <p:sp>
        <p:nvSpPr>
          <p:cNvPr id="4" name="Veri Yer Tutucusu 3"/>
          <p:cNvSpPr>
            <a:spLocks noGrp="1"/>
          </p:cNvSpPr>
          <p:nvPr>
            <p:ph type="dt" sz="half" idx="10"/>
          </p:nvPr>
        </p:nvSpPr>
        <p:spPr/>
        <p:txBody>
          <a:bodyPr/>
          <a:lstStyle/>
          <a:p>
            <a:fld id="{21DD211E-FD43-47C7-A143-2A8B90F0187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108</a:t>
            </a:fld>
            <a:endParaRPr lang="tr-TR">
              <a:solidFill>
                <a:prstClr val="black">
                  <a:tint val="75000"/>
                </a:prstClr>
              </a:solidFill>
            </a:endParaRPr>
          </a:p>
        </p:txBody>
      </p:sp>
    </p:spTree>
    <p:extLst>
      <p:ext uri="{BB962C8B-B14F-4D97-AF65-F5344CB8AC3E}">
        <p14:creationId xmlns:p14="http://schemas.microsoft.com/office/powerpoint/2010/main" val="339553304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3753" y="376518"/>
            <a:ext cx="11066929" cy="6199094"/>
          </a:xfrm>
        </p:spPr>
        <p:txBody>
          <a:bodyPr>
            <a:noAutofit/>
          </a:bodyPr>
          <a:lstStyle/>
          <a:p>
            <a:pPr algn="ctr"/>
            <a:r>
              <a:rPr lang="tr-TR" sz="4000" b="1" dirty="0">
                <a:solidFill>
                  <a:srgbClr val="FF0000"/>
                </a:solidFill>
              </a:rPr>
              <a:t>Hacim tespiti</a:t>
            </a:r>
          </a:p>
          <a:p>
            <a:pPr algn="ctr"/>
            <a:endParaRPr lang="tr-TR" sz="4000" dirty="0">
              <a:solidFill>
                <a:srgbClr val="FF0000"/>
              </a:solidFill>
            </a:endParaRPr>
          </a:p>
          <a:p>
            <a:r>
              <a:rPr lang="tr-TR" sz="3200" b="1" dirty="0"/>
              <a:t>	Madde 53-</a:t>
            </a:r>
            <a:r>
              <a:rPr lang="tr-TR" sz="3200" dirty="0"/>
              <a:t> </a:t>
            </a:r>
            <a:r>
              <a:rPr lang="tr-TR" sz="3200" dirty="0">
                <a:solidFill>
                  <a:srgbClr val="0070C0"/>
                </a:solidFill>
              </a:rPr>
              <a:t>Deniz taşıtlarının tonajlarını tayin için</a:t>
            </a:r>
            <a:r>
              <a:rPr lang="tr-TR" sz="3200" dirty="0"/>
              <a:t>, </a:t>
            </a:r>
            <a:r>
              <a:rPr lang="tr-TR" sz="3200" dirty="0">
                <a:solidFill>
                  <a:srgbClr val="00B050"/>
                </a:solidFill>
              </a:rPr>
              <a:t>belgelerinde yazılı miktarlar nazara alınır.</a:t>
            </a:r>
          </a:p>
          <a:p>
            <a:r>
              <a:rPr lang="tr-TR" sz="3200" dirty="0">
                <a:solidFill>
                  <a:srgbClr val="00B050"/>
                </a:solidFill>
              </a:rPr>
              <a:t> Vergiye esas olan istiap hacmi tonilatosu </a:t>
            </a:r>
            <a:r>
              <a:rPr lang="tr-TR" sz="1600" dirty="0">
                <a:solidFill>
                  <a:srgbClr val="00B050"/>
                </a:solidFill>
              </a:rPr>
              <a:t>(Gemilerin alabileceği yükü belirtmekte kullanılan, bir(1) tona eşit birim «) </a:t>
            </a:r>
            <a:r>
              <a:rPr lang="tr-TR" sz="3200" dirty="0">
                <a:solidFill>
                  <a:srgbClr val="00B050"/>
                </a:solidFill>
              </a:rPr>
              <a:t>belgelerinde açıkça gösterilmemiş olan veya tereddüt </a:t>
            </a:r>
            <a:r>
              <a:rPr lang="tr-TR" sz="3200">
                <a:solidFill>
                  <a:srgbClr val="00B050"/>
                </a:solidFill>
              </a:rPr>
              <a:t>edilen hallerde,</a:t>
            </a:r>
          </a:p>
          <a:p>
            <a:r>
              <a:rPr lang="tr-TR" sz="3200">
                <a:solidFill>
                  <a:srgbClr val="00B050"/>
                </a:solidFill>
              </a:rPr>
              <a:t> </a:t>
            </a:r>
            <a:r>
              <a:rPr lang="tr-TR" sz="3200" dirty="0"/>
              <a:t>bu durum yetkili liman makamlarından sorulur.</a:t>
            </a:r>
          </a:p>
          <a:p>
            <a:r>
              <a:rPr lang="tr-TR" sz="3200" dirty="0"/>
              <a:t>	</a:t>
            </a:r>
          </a:p>
        </p:txBody>
      </p:sp>
      <p:sp>
        <p:nvSpPr>
          <p:cNvPr id="4" name="Veri Yer Tutucusu 3"/>
          <p:cNvSpPr>
            <a:spLocks noGrp="1"/>
          </p:cNvSpPr>
          <p:nvPr>
            <p:ph type="dt" sz="half" idx="10"/>
          </p:nvPr>
        </p:nvSpPr>
        <p:spPr/>
        <p:txBody>
          <a:bodyPr/>
          <a:lstStyle/>
          <a:p>
            <a:fld id="{04A65584-0277-4C3C-9F18-CDED84C04347}"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109</a:t>
            </a:fld>
            <a:endParaRPr lang="tr-TR">
              <a:solidFill>
                <a:prstClr val="black">
                  <a:tint val="75000"/>
                </a:prstClr>
              </a:solidFill>
            </a:endParaRPr>
          </a:p>
        </p:txBody>
      </p:sp>
    </p:spTree>
    <p:extLst>
      <p:ext uri="{BB962C8B-B14F-4D97-AF65-F5344CB8AC3E}">
        <p14:creationId xmlns:p14="http://schemas.microsoft.com/office/powerpoint/2010/main" val="2839945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941" y="282388"/>
            <a:ext cx="11497235" cy="6373906"/>
          </a:xfrm>
        </p:spPr>
        <p:txBody>
          <a:bodyPr>
            <a:normAutofit/>
          </a:bodyPr>
          <a:lstStyle/>
          <a:p>
            <a:pPr marL="0" indent="0">
              <a:buNone/>
            </a:pPr>
            <a:endParaRPr lang="tr-TR" dirty="0"/>
          </a:p>
          <a:p>
            <a:pPr marL="0" indent="0">
              <a:buNone/>
            </a:pPr>
            <a:endParaRPr lang="tr-TR" dirty="0"/>
          </a:p>
          <a:p>
            <a:r>
              <a:rPr lang="tr-TR" sz="3200" b="1" dirty="0">
                <a:solidFill>
                  <a:srgbClr val="00B050"/>
                </a:solidFill>
              </a:rPr>
              <a:t>l) Tarife Önlemleri</a:t>
            </a:r>
            <a:r>
              <a:rPr lang="tr-TR" sz="3200" dirty="0"/>
              <a:t>:</a:t>
            </a:r>
          </a:p>
          <a:p>
            <a:r>
              <a:rPr lang="tr-TR" sz="3200" dirty="0"/>
              <a:t> </a:t>
            </a:r>
            <a:r>
              <a:rPr lang="tr-TR" sz="3200" dirty="0">
                <a:solidFill>
                  <a:srgbClr val="FF0000"/>
                </a:solidFill>
              </a:rPr>
              <a:t>Dış ticaretin serbest piyasa koşullarında </a:t>
            </a:r>
            <a:r>
              <a:rPr lang="tr-TR" sz="3200" b="1" dirty="0">
                <a:solidFill>
                  <a:srgbClr val="00B050"/>
                </a:solidFill>
              </a:rPr>
              <a:t>gelişmesine</a:t>
            </a:r>
            <a:r>
              <a:rPr lang="tr-TR" sz="3200" dirty="0"/>
              <a:t> </a:t>
            </a:r>
            <a:r>
              <a:rPr lang="tr-TR" sz="3200" u="sng" dirty="0">
                <a:solidFill>
                  <a:srgbClr val="7030A0"/>
                </a:solidFill>
              </a:rPr>
              <a:t>konulan gümrük vergileri ile </a:t>
            </a:r>
            <a:r>
              <a:rPr lang="tr-TR" sz="3200" b="1" u="sng" dirty="0">
                <a:solidFill>
                  <a:srgbClr val="00B050"/>
                </a:solidFill>
              </a:rPr>
              <a:t>engel</a:t>
            </a:r>
            <a:r>
              <a:rPr lang="tr-TR" sz="3200" b="1" u="sng" dirty="0">
                <a:solidFill>
                  <a:srgbClr val="7030A0"/>
                </a:solidFill>
              </a:rPr>
              <a:t> </a:t>
            </a:r>
            <a:r>
              <a:rPr lang="tr-TR" sz="3200" u="sng" dirty="0">
                <a:solidFill>
                  <a:srgbClr val="7030A0"/>
                </a:solidFill>
              </a:rPr>
              <a:t>olunmasıdır</a:t>
            </a:r>
            <a:r>
              <a:rPr lang="tr-TR" sz="3200" dirty="0"/>
              <a:t>. </a:t>
            </a:r>
            <a:r>
              <a:rPr lang="tr-TR" sz="2000" dirty="0"/>
              <a:t>( </a:t>
            </a:r>
            <a:r>
              <a:rPr lang="tr-TR" sz="2000" dirty="0" err="1"/>
              <a:t>u.a</a:t>
            </a:r>
            <a:r>
              <a:rPr lang="tr-TR" sz="2000" dirty="0"/>
              <a:t>. Ticarete takoz koymak)</a:t>
            </a:r>
          </a:p>
          <a:p>
            <a:endParaRPr lang="tr-TR" sz="3200" dirty="0"/>
          </a:p>
          <a:p>
            <a:pPr lvl="0"/>
            <a:r>
              <a:rPr lang="tr-TR" sz="3200" b="1" dirty="0">
                <a:solidFill>
                  <a:srgbClr val="00B050"/>
                </a:solidFill>
              </a:rPr>
              <a:t>m) Tarife Dışı Önlemler</a:t>
            </a:r>
            <a:r>
              <a:rPr lang="tr-TR" sz="3200" dirty="0">
                <a:solidFill>
                  <a:prstClr val="black"/>
                </a:solidFill>
              </a:rPr>
              <a:t>: U.A. mal ve hizmet akımlarının serbest ticaret koşullarına göre gelişmesine engel olan tarife önlemleri dışında kalan her türlü araç ve politikalardır.</a:t>
            </a:r>
          </a:p>
          <a:p>
            <a:endParaRPr lang="tr-TR" sz="4400" dirty="0"/>
          </a:p>
        </p:txBody>
      </p:sp>
      <p:sp>
        <p:nvSpPr>
          <p:cNvPr id="4" name="Veri Yer Tutucusu 3"/>
          <p:cNvSpPr>
            <a:spLocks noGrp="1"/>
          </p:cNvSpPr>
          <p:nvPr>
            <p:ph type="dt" sz="half" idx="10"/>
          </p:nvPr>
        </p:nvSpPr>
        <p:spPr/>
        <p:txBody>
          <a:bodyPr/>
          <a:lstStyle/>
          <a:p>
            <a:fld id="{61E5FA13-4116-4774-B7F5-92522A048D5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56006553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3753" y="376518"/>
            <a:ext cx="11066929" cy="6199094"/>
          </a:xfrm>
        </p:spPr>
        <p:txBody>
          <a:bodyPr>
            <a:noAutofit/>
          </a:bodyPr>
          <a:lstStyle/>
          <a:p>
            <a:r>
              <a:rPr lang="tr-TR" sz="3200" b="1" dirty="0">
                <a:solidFill>
                  <a:srgbClr val="FF0000"/>
                </a:solidFill>
              </a:rPr>
              <a:t>Hacim tespiti</a:t>
            </a:r>
            <a:endParaRPr lang="tr-TR" sz="3200" dirty="0">
              <a:solidFill>
                <a:srgbClr val="FF0000"/>
              </a:solidFill>
            </a:endParaRPr>
          </a:p>
          <a:p>
            <a:r>
              <a:rPr lang="tr-TR" sz="3200" b="1" dirty="0"/>
              <a:t>	</a:t>
            </a:r>
            <a:r>
              <a:rPr lang="tr-TR" sz="3200" dirty="0"/>
              <a:t>	</a:t>
            </a:r>
            <a:r>
              <a:rPr lang="tr-TR" sz="3200" dirty="0">
                <a:solidFill>
                  <a:srgbClr val="00B050"/>
                </a:solidFill>
              </a:rPr>
              <a:t>Gerekli görülen hallerde sıkıştırılmış gazların hacimleri </a:t>
            </a:r>
            <a:r>
              <a:rPr lang="tr-TR" sz="3200">
                <a:solidFill>
                  <a:srgbClr val="00B050"/>
                </a:solidFill>
              </a:rPr>
              <a:t>gümrük laboratuvarlarında </a:t>
            </a:r>
            <a:r>
              <a:rPr lang="tr-TR" sz="3200" dirty="0">
                <a:solidFill>
                  <a:srgbClr val="00B050"/>
                </a:solidFill>
              </a:rPr>
              <a:t>tespit olunur</a:t>
            </a:r>
            <a:r>
              <a:rPr lang="tr-TR" sz="3200" dirty="0"/>
              <a:t>.</a:t>
            </a:r>
          </a:p>
          <a:p>
            <a:r>
              <a:rPr lang="tr-TR" sz="3200" dirty="0"/>
              <a:t> Tehlikeli veya özel tedbirler alınması gerektiren bu tür eşya, yetkili resmi kuruluşlarda veya bunların bulunmadığı yerlerde özel kuruluşlarda ölçülür. </a:t>
            </a:r>
          </a:p>
          <a:p>
            <a:r>
              <a:rPr lang="tr-TR" sz="3200" dirty="0"/>
              <a:t>Bu kuruluşlara ait olanların belgelerinde hacimleri gösterilmiş ise vergi tahakkukuna bu ölçüler esas alınır</a:t>
            </a:r>
          </a:p>
        </p:txBody>
      </p:sp>
      <p:sp>
        <p:nvSpPr>
          <p:cNvPr id="4" name="Veri Yer Tutucusu 3"/>
          <p:cNvSpPr>
            <a:spLocks noGrp="1"/>
          </p:cNvSpPr>
          <p:nvPr>
            <p:ph type="dt" sz="half" idx="10"/>
          </p:nvPr>
        </p:nvSpPr>
        <p:spPr/>
        <p:txBody>
          <a:bodyPr/>
          <a:lstStyle/>
          <a:p>
            <a:fld id="{92013B45-D23F-4238-97E2-E5802B04384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110</a:t>
            </a:fld>
            <a:endParaRPr lang="tr-TR">
              <a:solidFill>
                <a:prstClr val="black">
                  <a:tint val="75000"/>
                </a:prstClr>
              </a:solidFill>
            </a:endParaRPr>
          </a:p>
        </p:txBody>
      </p:sp>
    </p:spTree>
    <p:extLst>
      <p:ext uri="{BB962C8B-B14F-4D97-AF65-F5344CB8AC3E}">
        <p14:creationId xmlns:p14="http://schemas.microsoft.com/office/powerpoint/2010/main" val="2200873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2387" y="443753"/>
            <a:ext cx="11470341" cy="6091518"/>
          </a:xfrm>
        </p:spPr>
        <p:txBody>
          <a:bodyPr>
            <a:normAutofit/>
          </a:bodyPr>
          <a:lstStyle/>
          <a:p>
            <a:r>
              <a:rPr lang="tr-TR" sz="3200" dirty="0"/>
              <a:t> </a:t>
            </a:r>
          </a:p>
          <a:p>
            <a:r>
              <a:rPr lang="tr-TR" sz="3200" b="1" dirty="0">
                <a:solidFill>
                  <a:srgbClr val="00B050"/>
                </a:solidFill>
              </a:rPr>
              <a:t>n) Kota</a:t>
            </a:r>
            <a:r>
              <a:rPr lang="tr-TR" sz="3200" dirty="0"/>
              <a:t>: Bir takvim yılı içinde veya muayyen bir dönem itibarıyla </a:t>
            </a:r>
            <a:r>
              <a:rPr lang="tr-TR" sz="3200" dirty="0">
                <a:solidFill>
                  <a:srgbClr val="FF0000"/>
                </a:solidFill>
              </a:rPr>
              <a:t>yapılmasına </a:t>
            </a:r>
            <a:r>
              <a:rPr lang="tr-TR" sz="3200" b="1" u="sng" dirty="0">
                <a:solidFill>
                  <a:srgbClr val="7030A0"/>
                </a:solidFill>
              </a:rPr>
              <a:t>izin verilen ithalatın miktar ve/veya değerini </a:t>
            </a:r>
            <a:r>
              <a:rPr lang="tr-TR" sz="3200" dirty="0">
                <a:solidFill>
                  <a:srgbClr val="FF0000"/>
                </a:solidFill>
              </a:rPr>
              <a:t>ifade eder.</a:t>
            </a:r>
          </a:p>
          <a:p>
            <a:pPr marL="0" indent="0">
              <a:buNone/>
            </a:pPr>
            <a:endParaRPr lang="tr-TR" dirty="0"/>
          </a:p>
          <a:p>
            <a:r>
              <a:rPr lang="tr-TR" sz="2000" b="1" dirty="0">
                <a:solidFill>
                  <a:srgbClr val="00B050"/>
                </a:solidFill>
              </a:rPr>
              <a:t>o) Tarife Kotası</a:t>
            </a:r>
            <a:r>
              <a:rPr lang="tr-TR" sz="2000" dirty="0"/>
              <a:t>: Bir mal ya da mal grubunun gümrük vergisi oranlarında belirli bir miktar veya değer için indirim yapılması ya da muafiyet sağlanmasını ifade eder. Tarife kotası deyimi, tarife kontenjanı anlamına da gelir.</a:t>
            </a:r>
          </a:p>
          <a:p>
            <a:endParaRPr lang="tr-TR" dirty="0"/>
          </a:p>
        </p:txBody>
      </p:sp>
      <p:sp>
        <p:nvSpPr>
          <p:cNvPr id="4" name="Veri Yer Tutucusu 3"/>
          <p:cNvSpPr>
            <a:spLocks noGrp="1"/>
          </p:cNvSpPr>
          <p:nvPr>
            <p:ph type="dt" sz="half" idx="10"/>
          </p:nvPr>
        </p:nvSpPr>
        <p:spPr/>
        <p:txBody>
          <a:bodyPr/>
          <a:lstStyle/>
          <a:p>
            <a:fld id="{8AA7DD78-63C7-47CB-A86C-2DD8B3CA89B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3591409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510988"/>
            <a:ext cx="11031071" cy="5665975"/>
          </a:xfrm>
        </p:spPr>
        <p:txBody>
          <a:bodyPr>
            <a:normAutofit/>
          </a:bodyPr>
          <a:lstStyle/>
          <a:p>
            <a:r>
              <a:rPr lang="tr-TR" sz="3200" b="1" dirty="0">
                <a:solidFill>
                  <a:srgbClr val="00B050"/>
                </a:solidFill>
              </a:rPr>
              <a:t>p) Tarife Tavanı</a:t>
            </a:r>
            <a:r>
              <a:rPr lang="tr-TR" sz="3200" dirty="0"/>
              <a:t>:</a:t>
            </a:r>
          </a:p>
          <a:p>
            <a:r>
              <a:rPr lang="tr-TR" sz="3200" dirty="0"/>
              <a:t> Belirli bir dönem içinde, </a:t>
            </a:r>
            <a:r>
              <a:rPr lang="tr-TR" sz="3200" dirty="0">
                <a:solidFill>
                  <a:srgbClr val="0070C0"/>
                </a:solidFill>
              </a:rPr>
              <a:t>belli malların belirlenen değer ya da miktar için ithalatta ve ihracatta </a:t>
            </a:r>
            <a:r>
              <a:rPr lang="tr-TR" sz="2000" dirty="0">
                <a:solidFill>
                  <a:srgbClr val="0070C0"/>
                </a:solidFill>
              </a:rPr>
              <a:t>(örneğin 1000 adet </a:t>
            </a:r>
            <a:r>
              <a:rPr lang="tr-TR" sz="2000" dirty="0" err="1">
                <a:solidFill>
                  <a:srgbClr val="0070C0"/>
                </a:solidFill>
              </a:rPr>
              <a:t>tv</a:t>
            </a:r>
            <a:r>
              <a:rPr lang="tr-TR" sz="2000" dirty="0">
                <a:solidFill>
                  <a:srgbClr val="0070C0"/>
                </a:solidFill>
              </a:rPr>
              <a:t>, veya 150,.000 </a:t>
            </a:r>
            <a:r>
              <a:rPr lang="tr-TR" sz="2000" dirty="0" err="1">
                <a:solidFill>
                  <a:srgbClr val="0070C0"/>
                </a:solidFill>
              </a:rPr>
              <a:t>tl</a:t>
            </a:r>
            <a:r>
              <a:rPr lang="tr-TR" sz="2000" dirty="0">
                <a:solidFill>
                  <a:srgbClr val="0070C0"/>
                </a:solidFill>
              </a:rPr>
              <a:t> </a:t>
            </a:r>
            <a:r>
              <a:rPr lang="tr-TR" sz="2000" dirty="0" err="1">
                <a:solidFill>
                  <a:srgbClr val="0070C0"/>
                </a:solidFill>
              </a:rPr>
              <a:t>lik</a:t>
            </a:r>
            <a:r>
              <a:rPr lang="tr-TR" sz="2000" dirty="0">
                <a:solidFill>
                  <a:srgbClr val="0070C0"/>
                </a:solidFill>
              </a:rPr>
              <a:t> ihracat veya ithalat için indirim var daha fazlası için indirim yok)</a:t>
            </a:r>
            <a:r>
              <a:rPr lang="tr-TR" sz="3200" dirty="0">
                <a:solidFill>
                  <a:srgbClr val="0070C0"/>
                </a:solidFill>
              </a:rPr>
              <a:t> </a:t>
            </a:r>
            <a:r>
              <a:rPr lang="tr-TR" sz="3200" dirty="0">
                <a:solidFill>
                  <a:srgbClr val="FF0000"/>
                </a:solidFill>
              </a:rPr>
              <a:t>normal gümrük vergisi oranında bir indirime gidilmesi </a:t>
            </a:r>
            <a:r>
              <a:rPr lang="tr-TR" sz="3200" dirty="0">
                <a:solidFill>
                  <a:srgbClr val="0070C0"/>
                </a:solidFill>
              </a:rPr>
              <a:t>ve </a:t>
            </a:r>
          </a:p>
          <a:p>
            <a:r>
              <a:rPr lang="tr-TR" sz="3200" b="1" u="sng" dirty="0">
                <a:solidFill>
                  <a:srgbClr val="FF0000"/>
                </a:solidFill>
              </a:rPr>
              <a:t>bunu aşan miktar için </a:t>
            </a:r>
          </a:p>
          <a:p>
            <a:r>
              <a:rPr lang="tr-TR" sz="3200" dirty="0">
                <a:solidFill>
                  <a:srgbClr val="0070C0"/>
                </a:solidFill>
              </a:rPr>
              <a:t>belirlenen dönemin sonuna kadar bu tarife indirimlerinin askıya alınabilmesi </a:t>
            </a:r>
            <a:r>
              <a:rPr lang="tr-TR" sz="1800" dirty="0">
                <a:solidFill>
                  <a:srgbClr val="0070C0"/>
                </a:solidFill>
              </a:rPr>
              <a:t>(dönem sonuna kadar indirim yok)  </a:t>
            </a:r>
            <a:r>
              <a:rPr lang="tr-TR" sz="3200" dirty="0"/>
              <a:t>uygulamasıdır.</a:t>
            </a:r>
          </a:p>
          <a:p>
            <a:r>
              <a:rPr lang="tr-TR" sz="3200" dirty="0"/>
              <a:t> </a:t>
            </a:r>
          </a:p>
          <a:p>
            <a:endParaRPr lang="tr-TR" dirty="0"/>
          </a:p>
        </p:txBody>
      </p:sp>
      <p:sp>
        <p:nvSpPr>
          <p:cNvPr id="4" name="Veri Yer Tutucusu 3"/>
          <p:cNvSpPr>
            <a:spLocks noGrp="1"/>
          </p:cNvSpPr>
          <p:nvPr>
            <p:ph type="dt" sz="half" idx="10"/>
          </p:nvPr>
        </p:nvSpPr>
        <p:spPr/>
        <p:txBody>
          <a:bodyPr/>
          <a:lstStyle/>
          <a:p>
            <a:fld id="{2FF7139D-D6D8-404A-8854-6B4C15EF31B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1921763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510988"/>
            <a:ext cx="11654623" cy="5665975"/>
          </a:xfrm>
        </p:spPr>
        <p:txBody>
          <a:bodyPr>
            <a:normAutofit/>
          </a:bodyPr>
          <a:lstStyle/>
          <a:p>
            <a:r>
              <a:rPr lang="tr-TR" sz="3200" dirty="0"/>
              <a:t> </a:t>
            </a:r>
          </a:p>
          <a:p>
            <a:r>
              <a:rPr lang="tr-TR" sz="3200" b="1" dirty="0">
                <a:solidFill>
                  <a:srgbClr val="00B050"/>
                </a:solidFill>
              </a:rPr>
              <a:t>r) Tercihli Tarife</a:t>
            </a:r>
            <a:r>
              <a:rPr lang="tr-TR" sz="3200" dirty="0"/>
              <a:t>: (indirim)</a:t>
            </a:r>
          </a:p>
          <a:p>
            <a:r>
              <a:rPr lang="tr-TR" sz="3200" dirty="0"/>
              <a:t> İki ya da daha çok ülkenin yaptıkları ticaret anlaşması uyarınca, </a:t>
            </a:r>
            <a:r>
              <a:rPr lang="tr-TR" sz="3200" dirty="0">
                <a:solidFill>
                  <a:srgbClr val="FF0000"/>
                </a:solidFill>
              </a:rPr>
              <a:t>aralarındaki ticarette </a:t>
            </a:r>
            <a:r>
              <a:rPr lang="tr-TR" sz="3200" dirty="0">
                <a:solidFill>
                  <a:srgbClr val="00B0F0"/>
                </a:solidFill>
              </a:rPr>
              <a:t>karşılıklı olarak;</a:t>
            </a:r>
          </a:p>
          <a:p>
            <a:r>
              <a:rPr lang="tr-TR" sz="3200" dirty="0">
                <a:solidFill>
                  <a:srgbClr val="00B0F0"/>
                </a:solidFill>
              </a:rPr>
              <a:t> </a:t>
            </a:r>
            <a:r>
              <a:rPr lang="tr-TR" sz="3200" dirty="0"/>
              <a:t>ya da bir ülkenin belli ülke ya da toprak parçaları menşeli eşyaya </a:t>
            </a:r>
            <a:r>
              <a:rPr lang="tr-TR" sz="3200" dirty="0">
                <a:solidFill>
                  <a:srgbClr val="00B0F0"/>
                </a:solidFill>
              </a:rPr>
              <a:t>tek taraflı </a:t>
            </a:r>
            <a:r>
              <a:rPr lang="tr-TR" sz="3200" u="sng" dirty="0">
                <a:solidFill>
                  <a:srgbClr val="7030A0"/>
                </a:solidFill>
              </a:rPr>
              <a:t>olarak daha düşük tarife uygulamasıdır.</a:t>
            </a:r>
          </a:p>
          <a:p>
            <a:r>
              <a:rPr lang="tr-TR" sz="3200" dirty="0"/>
              <a:t> </a:t>
            </a:r>
          </a:p>
          <a:p>
            <a:endParaRPr lang="tr-TR" sz="3200" dirty="0"/>
          </a:p>
        </p:txBody>
      </p:sp>
      <p:sp>
        <p:nvSpPr>
          <p:cNvPr id="4" name="Veri Yer Tutucusu 3"/>
          <p:cNvSpPr>
            <a:spLocks noGrp="1"/>
          </p:cNvSpPr>
          <p:nvPr>
            <p:ph type="dt" sz="half" idx="10"/>
          </p:nvPr>
        </p:nvSpPr>
        <p:spPr/>
        <p:txBody>
          <a:bodyPr/>
          <a:lstStyle/>
          <a:p>
            <a:fld id="{B0E2D122-1A4A-48BF-BFA6-18B78AB0043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2441086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510988"/>
            <a:ext cx="11654623" cy="5665975"/>
          </a:xfrm>
        </p:spPr>
        <p:txBody>
          <a:bodyPr>
            <a:normAutofit/>
          </a:bodyPr>
          <a:lstStyle/>
          <a:p>
            <a:r>
              <a:rPr lang="tr-TR" sz="3200" dirty="0"/>
              <a:t> </a:t>
            </a:r>
          </a:p>
          <a:p>
            <a:pPr marL="0" indent="0">
              <a:buNone/>
            </a:pPr>
            <a:r>
              <a:rPr lang="tr-TR" sz="3200" dirty="0"/>
              <a:t> </a:t>
            </a:r>
          </a:p>
          <a:p>
            <a:r>
              <a:rPr lang="tr-TR" sz="2000" b="1" dirty="0">
                <a:solidFill>
                  <a:srgbClr val="00B050"/>
                </a:solidFill>
              </a:rPr>
              <a:t>s) Eşyanın Ticaretine İlişkin Özel Hükümlerle Belirlenmiş Önlemler</a:t>
            </a:r>
            <a:r>
              <a:rPr lang="tr-TR" sz="2000" dirty="0"/>
              <a:t>: Bir eşyanın ticaretine ilişkin olarak U.A. anlaşmalardan kaynaklanan yükümlülükler ya da kanun, kararname, yönetmelik vb. mevzuat çerçevesinde, </a:t>
            </a:r>
          </a:p>
          <a:p>
            <a:r>
              <a:rPr lang="tr-TR" sz="2000" dirty="0"/>
              <a:t>ilgili kurumlarca belirlenmiş özel düzenlemelerdir.</a:t>
            </a:r>
          </a:p>
          <a:p>
            <a:endParaRPr lang="tr-TR" sz="3200" dirty="0"/>
          </a:p>
        </p:txBody>
      </p:sp>
      <p:sp>
        <p:nvSpPr>
          <p:cNvPr id="4" name="Veri Yer Tutucusu 3"/>
          <p:cNvSpPr>
            <a:spLocks noGrp="1"/>
          </p:cNvSpPr>
          <p:nvPr>
            <p:ph type="dt" sz="half" idx="10"/>
          </p:nvPr>
        </p:nvSpPr>
        <p:spPr/>
        <p:txBody>
          <a:bodyPr/>
          <a:lstStyle/>
          <a:p>
            <a:fld id="{8EE79062-E97D-42F3-B1B7-41A3A9394B04}"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1090908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4435" y="578224"/>
            <a:ext cx="10829365" cy="5598739"/>
          </a:xfrm>
        </p:spPr>
        <p:txBody>
          <a:bodyPr>
            <a:normAutofit/>
          </a:bodyPr>
          <a:lstStyle/>
          <a:p>
            <a:r>
              <a:rPr lang="tr-TR" sz="3200" b="1" dirty="0">
                <a:solidFill>
                  <a:srgbClr val="00B050"/>
                </a:solidFill>
              </a:rPr>
              <a:t>t) İşlenmiş Tarım Ürünleriyle İlgili Özel Düzenlemeler</a:t>
            </a:r>
            <a:r>
              <a:rPr lang="tr-TR" sz="3200" dirty="0"/>
              <a:t>:</a:t>
            </a:r>
          </a:p>
          <a:p>
            <a:r>
              <a:rPr lang="tr-TR" sz="3200" dirty="0"/>
              <a:t> Tarım ürünlerinin işlenmesi sonucu elde edilen işlenmiş tarım ürünlerinin ticaretinde uygulanan özel hükümlerdir.</a:t>
            </a:r>
          </a:p>
          <a:p>
            <a:endParaRPr lang="tr-TR" sz="3200" dirty="0"/>
          </a:p>
        </p:txBody>
      </p:sp>
      <p:sp>
        <p:nvSpPr>
          <p:cNvPr id="4" name="Veri Yer Tutucusu 3"/>
          <p:cNvSpPr>
            <a:spLocks noGrp="1"/>
          </p:cNvSpPr>
          <p:nvPr>
            <p:ph type="dt" sz="half" idx="10"/>
          </p:nvPr>
        </p:nvSpPr>
        <p:spPr/>
        <p:txBody>
          <a:bodyPr/>
          <a:lstStyle/>
          <a:p>
            <a:fld id="{262CFEAE-7693-489E-ADCA-730F537D7CE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3617726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30306"/>
            <a:ext cx="10896600" cy="5746657"/>
          </a:xfrm>
        </p:spPr>
        <p:txBody>
          <a:bodyPr/>
          <a:lstStyle/>
          <a:p>
            <a:pPr algn="ctr"/>
            <a:r>
              <a:rPr lang="tr-TR" b="1" dirty="0">
                <a:solidFill>
                  <a:srgbClr val="FF0000"/>
                </a:solidFill>
              </a:rPr>
              <a:t>Gümrük vergilerinin hesaplanması</a:t>
            </a:r>
            <a:endParaRPr lang="tr-TR" dirty="0">
              <a:solidFill>
                <a:srgbClr val="FF0000"/>
              </a:solidFill>
            </a:endParaRPr>
          </a:p>
          <a:p>
            <a:r>
              <a:rPr lang="tr-TR" b="1" dirty="0"/>
              <a:t> </a:t>
            </a:r>
            <a:endParaRPr lang="tr-TR" dirty="0"/>
          </a:p>
          <a:p>
            <a:r>
              <a:rPr lang="tr-TR" b="1" dirty="0"/>
              <a:t>	Madde 19-</a:t>
            </a:r>
            <a:r>
              <a:rPr lang="tr-TR" dirty="0"/>
              <a:t> </a:t>
            </a:r>
            <a:r>
              <a:rPr lang="tr-TR" dirty="0">
                <a:solidFill>
                  <a:srgbClr val="0070C0"/>
                </a:solidFill>
              </a:rPr>
              <a:t>Gümrük vergileri aşağıdaki esaslara göre hesaplanır</a:t>
            </a:r>
            <a:r>
              <a:rPr lang="tr-TR" dirty="0"/>
              <a:t>:</a:t>
            </a:r>
          </a:p>
          <a:p>
            <a:pPr marL="0" indent="0">
              <a:buNone/>
            </a:pPr>
            <a:endParaRPr lang="tr-TR" dirty="0"/>
          </a:p>
          <a:p>
            <a:r>
              <a:rPr lang="tr-TR" dirty="0"/>
              <a:t>	</a:t>
            </a:r>
            <a:endParaRPr lang="tr-TR" b="1" dirty="0"/>
          </a:p>
        </p:txBody>
      </p:sp>
      <p:sp>
        <p:nvSpPr>
          <p:cNvPr id="4" name="Veri Yer Tutucusu 3"/>
          <p:cNvSpPr>
            <a:spLocks noGrp="1"/>
          </p:cNvSpPr>
          <p:nvPr>
            <p:ph type="dt" sz="half" idx="10"/>
          </p:nvPr>
        </p:nvSpPr>
        <p:spPr/>
        <p:txBody>
          <a:bodyPr/>
          <a:lstStyle/>
          <a:p>
            <a:fld id="{8EF553D7-C280-4565-AEA5-BF48A54CFB84}"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3172507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025" y="255494"/>
            <a:ext cx="11701463" cy="6481482"/>
          </a:xfrm>
        </p:spPr>
        <p:txBody>
          <a:bodyPr>
            <a:normAutofit fontScale="85000" lnSpcReduction="20000"/>
          </a:bodyPr>
          <a:lstStyle/>
          <a:p>
            <a:pPr algn="ctr"/>
            <a:r>
              <a:rPr lang="tr-TR" sz="4300" b="1" dirty="0">
                <a:solidFill>
                  <a:srgbClr val="C00000"/>
                </a:solidFill>
                <a:latin typeface="Algerian" pitchFamily="82" charset="0"/>
              </a:rPr>
              <a:t>a) Gümrük vergileri</a:t>
            </a:r>
            <a:r>
              <a:rPr lang="tr-TR" sz="4300" b="1" dirty="0">
                <a:solidFill>
                  <a:srgbClr val="C00000"/>
                </a:solidFill>
              </a:rPr>
              <a:t>, </a:t>
            </a:r>
          </a:p>
          <a:p>
            <a:r>
              <a:rPr lang="tr-TR" sz="3500" b="1" u="sng" dirty="0">
                <a:solidFill>
                  <a:srgbClr val="00B050"/>
                </a:solidFill>
              </a:rPr>
              <a:t>gümrük yükümlülüğünün başladığı tarihte </a:t>
            </a:r>
            <a:r>
              <a:rPr lang="tr-TR" sz="3500" b="1" u="sng" dirty="0">
                <a:solidFill>
                  <a:srgbClr val="0070C0"/>
                </a:solidFill>
              </a:rPr>
              <a:t>yürürlükte olan gümrük tarifesine</a:t>
            </a:r>
            <a:r>
              <a:rPr lang="tr-TR" sz="3500" b="1" dirty="0"/>
              <a:t> göre hesaplanır.</a:t>
            </a:r>
          </a:p>
          <a:p>
            <a:endParaRPr lang="tr-TR" sz="3500" b="1" dirty="0"/>
          </a:p>
          <a:p>
            <a:r>
              <a:rPr lang="tr-TR" sz="3500" dirty="0"/>
              <a:t>Gümrük vergi oranlarının </a:t>
            </a:r>
            <a:r>
              <a:rPr lang="tr-TR" sz="3500" dirty="0">
                <a:solidFill>
                  <a:srgbClr val="00B050"/>
                </a:solidFill>
              </a:rPr>
              <a:t>değiştiği hallerde, bilgisayar sistemine yeni vergi oranları yüklenir</a:t>
            </a:r>
            <a:r>
              <a:rPr lang="tr-TR" sz="3500" dirty="0"/>
              <a:t>.</a:t>
            </a:r>
          </a:p>
          <a:p>
            <a:r>
              <a:rPr lang="tr-TR" sz="3500" dirty="0"/>
              <a:t> </a:t>
            </a:r>
            <a:r>
              <a:rPr lang="tr-TR" sz="3500" dirty="0">
                <a:solidFill>
                  <a:srgbClr val="FF0000"/>
                </a:solidFill>
              </a:rPr>
              <a:t>Ancak, yeni vergi oranlarının yürürlüğe girmesi ile bunların sisteme yüklenmesi arasında bir süre geçmesi ve yükümlü veya temsilcilerinin bu süre içinde eşyanın teslimini istemesi durumunda, beyan eski vergi oranları üzerinden yapılabilir</a:t>
            </a:r>
            <a:r>
              <a:rPr lang="tr-TR" sz="3500" dirty="0"/>
              <a:t>.</a:t>
            </a:r>
          </a:p>
          <a:p>
            <a:r>
              <a:rPr lang="tr-TR" dirty="0"/>
              <a:t> </a:t>
            </a:r>
          </a:p>
          <a:p>
            <a:r>
              <a:rPr lang="tr-TR" sz="3200" b="1" u="sng" dirty="0">
                <a:solidFill>
                  <a:srgbClr val="7030A0"/>
                </a:solidFill>
                <a:latin typeface="Aparajita" pitchFamily="34" charset="0"/>
                <a:cs typeface="Aparajita" pitchFamily="34" charset="0"/>
              </a:rPr>
              <a:t>Bu gibi hallerde, eşyanın tesliminden sonra, </a:t>
            </a:r>
            <a:r>
              <a:rPr lang="tr-TR" sz="3200" b="1" u="sng" dirty="0">
                <a:solidFill>
                  <a:srgbClr val="00B050"/>
                </a:solidFill>
                <a:latin typeface="Aparajita" pitchFamily="34" charset="0"/>
                <a:cs typeface="Aparajita" pitchFamily="34" charset="0"/>
              </a:rPr>
              <a:t>duruma göre noksan alınan vergilerin</a:t>
            </a:r>
            <a:r>
              <a:rPr lang="tr-TR" sz="3200" b="1" u="sng" dirty="0">
                <a:solidFill>
                  <a:srgbClr val="7030A0"/>
                </a:solidFill>
                <a:latin typeface="Aparajita" pitchFamily="34" charset="0"/>
                <a:cs typeface="Aparajita" pitchFamily="34" charset="0"/>
              </a:rPr>
              <a:t> </a:t>
            </a:r>
            <a:r>
              <a:rPr lang="tr-TR" sz="3200" b="1" u="sng" dirty="0">
                <a:solidFill>
                  <a:srgbClr val="7030A0"/>
                </a:solidFill>
                <a:latin typeface="Berlin Sans FB" panose="020E0602020502020306" pitchFamily="34" charset="0"/>
                <a:cs typeface="Aparajita" pitchFamily="34" charset="0"/>
              </a:rPr>
              <a:t>istenmesi</a:t>
            </a:r>
          </a:p>
          <a:p>
            <a:r>
              <a:rPr lang="tr-TR" sz="3200" b="1" u="sng" dirty="0">
                <a:solidFill>
                  <a:srgbClr val="7030A0"/>
                </a:solidFill>
                <a:latin typeface="Aparajita" pitchFamily="34" charset="0"/>
                <a:cs typeface="Aparajita" pitchFamily="34" charset="0"/>
              </a:rPr>
              <a:t> </a:t>
            </a:r>
            <a:r>
              <a:rPr lang="tr-TR" sz="3200" b="1" u="sng" dirty="0">
                <a:solidFill>
                  <a:srgbClr val="00B050"/>
                </a:solidFill>
                <a:latin typeface="Aparajita" pitchFamily="34" charset="0"/>
                <a:cs typeface="Aparajita" pitchFamily="34" charset="0"/>
              </a:rPr>
              <a:t>veya </a:t>
            </a:r>
            <a:r>
              <a:rPr lang="tr-TR" sz="3200" b="1" u="sng" dirty="0">
                <a:solidFill>
                  <a:srgbClr val="FF0000"/>
                </a:solidFill>
                <a:latin typeface="Aparajita" pitchFamily="34" charset="0"/>
                <a:cs typeface="Aparajita" pitchFamily="34" charset="0"/>
              </a:rPr>
              <a:t>fazla alınan vergilerin </a:t>
            </a:r>
            <a:r>
              <a:rPr lang="tr-TR" sz="3200" b="1" u="sng" dirty="0">
                <a:solidFill>
                  <a:srgbClr val="7030A0"/>
                </a:solidFill>
                <a:latin typeface="Berlin Sans FB" panose="020E0602020502020306" pitchFamily="34" charset="0"/>
                <a:cs typeface="Arial" pitchFamily="34" charset="0"/>
              </a:rPr>
              <a:t>geri verilmesi </a:t>
            </a:r>
            <a:r>
              <a:rPr lang="tr-TR" sz="3200" b="1" u="sng" dirty="0">
                <a:solidFill>
                  <a:srgbClr val="7030A0"/>
                </a:solidFill>
                <a:latin typeface="Arial" pitchFamily="34" charset="0"/>
                <a:cs typeface="Arial" pitchFamily="34" charset="0"/>
              </a:rPr>
              <a:t>yönünde işlem yapılır. </a:t>
            </a:r>
          </a:p>
          <a:p>
            <a:pPr marL="0" indent="0">
              <a:buNone/>
            </a:pPr>
            <a:r>
              <a:rPr lang="tr-TR" dirty="0">
                <a:latin typeface="Aparajita" pitchFamily="34" charset="0"/>
                <a:cs typeface="Aparajita" pitchFamily="34" charset="0"/>
              </a:rPr>
              <a:t> </a:t>
            </a:r>
          </a:p>
          <a:p>
            <a:pPr marL="0" indent="0">
              <a:buNone/>
            </a:pPr>
            <a:r>
              <a:rPr lang="tr-TR" dirty="0"/>
              <a:t>	</a:t>
            </a:r>
          </a:p>
        </p:txBody>
      </p:sp>
      <p:sp>
        <p:nvSpPr>
          <p:cNvPr id="4" name="Veri Yer Tutucusu 3"/>
          <p:cNvSpPr>
            <a:spLocks noGrp="1"/>
          </p:cNvSpPr>
          <p:nvPr>
            <p:ph type="dt" sz="half" idx="10"/>
          </p:nvPr>
        </p:nvSpPr>
        <p:spPr/>
        <p:txBody>
          <a:bodyPr/>
          <a:lstStyle/>
          <a:p>
            <a:fld id="{E6DA9217-A7BF-4F06-BED0-56CE33D276D4}"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66820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1671" y="779929"/>
            <a:ext cx="10762129" cy="5397034"/>
          </a:xfrm>
        </p:spPr>
        <p:txBody>
          <a:bodyPr/>
          <a:lstStyle/>
          <a:p>
            <a:r>
              <a:rPr lang="tr-TR" b="1" dirty="0">
                <a:solidFill>
                  <a:srgbClr val="C00000"/>
                </a:solidFill>
                <a:latin typeface="Baskerville Old Face" pitchFamily="18" charset="0"/>
              </a:rPr>
              <a:t>b) Eşya ticaretine ilişkin özel hükümlerle belirlenmiş diğer önlemler, gerektiği takdirde, söz konusu eşyanın tarife pozisyonuna göre uygulanır.</a:t>
            </a:r>
          </a:p>
          <a:p>
            <a:endParaRPr lang="tr-TR" dirty="0"/>
          </a:p>
        </p:txBody>
      </p:sp>
      <p:sp>
        <p:nvSpPr>
          <p:cNvPr id="4" name="Veri Yer Tutucusu 3"/>
          <p:cNvSpPr>
            <a:spLocks noGrp="1"/>
          </p:cNvSpPr>
          <p:nvPr>
            <p:ph type="dt" sz="half" idx="10"/>
          </p:nvPr>
        </p:nvSpPr>
        <p:spPr/>
        <p:txBody>
          <a:bodyPr/>
          <a:lstStyle/>
          <a:p>
            <a:fld id="{C735DD8A-9CAB-4565-8C87-173F5E81743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19</a:t>
            </a:fld>
            <a:endParaRPr lang="tr-TR">
              <a:solidFill>
                <a:prstClr val="black">
                  <a:tint val="75000"/>
                </a:prstClr>
              </a:solidFill>
            </a:endParaRPr>
          </a:p>
        </p:txBody>
      </p:sp>
    </p:spTree>
    <p:extLst>
      <p:ext uri="{BB962C8B-B14F-4D97-AF65-F5344CB8AC3E}">
        <p14:creationId xmlns:p14="http://schemas.microsoft.com/office/powerpoint/2010/main" val="4203171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548681"/>
            <a:ext cx="8229600" cy="5577483"/>
          </a:xfrm>
        </p:spPr>
        <p:txBody>
          <a:bodyPr>
            <a:normAutofit/>
          </a:bodyPr>
          <a:lstStyle/>
          <a:p>
            <a:r>
              <a:rPr lang="tr-TR" sz="4800" dirty="0">
                <a:solidFill>
                  <a:srgbClr val="FF0000"/>
                </a:solidFill>
              </a:rPr>
              <a:t>ÖĞR. GÖR. ORHAN ŞENSES</a:t>
            </a:r>
          </a:p>
          <a:p>
            <a:r>
              <a:rPr lang="tr-TR" sz="480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69A4427B-9803-4DA2-BA03-9AFC89C4DC2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1765822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2" y="363071"/>
            <a:ext cx="11044518" cy="6131858"/>
          </a:xfrm>
        </p:spPr>
        <p:txBody>
          <a:bodyPr>
            <a:normAutofit lnSpcReduction="10000"/>
          </a:bodyPr>
          <a:lstStyle/>
          <a:p>
            <a:pPr algn="ctr"/>
            <a:r>
              <a:rPr lang="tr-TR" dirty="0"/>
              <a:t>Çok önemli</a:t>
            </a:r>
          </a:p>
          <a:p>
            <a:r>
              <a:rPr lang="tr-TR" sz="3200" dirty="0">
                <a:solidFill>
                  <a:srgbClr val="FF0000"/>
                </a:solidFill>
              </a:rPr>
              <a:t>c) Bir konşimento içeriği eşyanın </a:t>
            </a:r>
            <a:r>
              <a:rPr lang="tr-TR" sz="3200" dirty="0">
                <a:solidFill>
                  <a:srgbClr val="00B0F0"/>
                </a:solidFill>
              </a:rPr>
              <a:t>değişik tarife pozisyonlarına girdiği durumlarda, </a:t>
            </a:r>
          </a:p>
          <a:p>
            <a:r>
              <a:rPr lang="tr-TR" sz="3200" dirty="0">
                <a:solidFill>
                  <a:srgbClr val="00B050"/>
                </a:solidFill>
              </a:rPr>
              <a:t>her eşya için kendi tarife pozisyonuna göre işlem yapılmasının ek bir iş yükü ve masrafa sebep olması halinde</a:t>
            </a:r>
            <a:r>
              <a:rPr lang="tr-TR" sz="3200" dirty="0">
                <a:solidFill>
                  <a:srgbClr val="FF0000"/>
                </a:solidFill>
              </a:rPr>
              <a:t>, </a:t>
            </a:r>
          </a:p>
          <a:p>
            <a:r>
              <a:rPr lang="tr-TR" sz="3200" dirty="0">
                <a:solidFill>
                  <a:srgbClr val="FF0000"/>
                </a:solidFill>
              </a:rPr>
              <a:t>beyan sahibinin talebi üzerine, </a:t>
            </a:r>
          </a:p>
          <a:p>
            <a:r>
              <a:rPr lang="tr-TR" sz="3200" b="1" dirty="0">
                <a:solidFill>
                  <a:srgbClr val="FF0000"/>
                </a:solidFill>
              </a:rPr>
              <a:t>gümrük idareleri eşyanın tamamına</a:t>
            </a:r>
            <a:r>
              <a:rPr lang="tr-TR" sz="3200" dirty="0">
                <a:solidFill>
                  <a:srgbClr val="FF0000"/>
                </a:solidFill>
              </a:rPr>
              <a:t>, </a:t>
            </a:r>
          </a:p>
          <a:p>
            <a:r>
              <a:rPr lang="tr-TR" sz="3200" u="sng" dirty="0">
                <a:solidFill>
                  <a:srgbClr val="FF0000"/>
                </a:solidFill>
                <a:effectLst>
                  <a:outerShdw blurRad="38100" dist="38100" dir="2700000" algn="tl">
                    <a:srgbClr val="000000">
                      <a:alpha val="43137"/>
                    </a:srgbClr>
                  </a:outerShdw>
                </a:effectLst>
              </a:rPr>
              <a:t>en yüksek ithalat vergisi oranına tabi eşyanın tarife pozisyonuna göre vergi uygulayabilir. </a:t>
            </a:r>
          </a:p>
          <a:p>
            <a:pPr marL="0" indent="0">
              <a:buNone/>
            </a:pPr>
            <a:endParaRPr lang="tr-TR" dirty="0"/>
          </a:p>
          <a:p>
            <a:r>
              <a:rPr lang="tr-TR" sz="1700" b="1" dirty="0">
                <a:solidFill>
                  <a:srgbClr val="00B050"/>
                </a:solidFill>
              </a:rPr>
              <a:t>i) Tarife Pozisyonu</a:t>
            </a:r>
            <a:r>
              <a:rPr lang="tr-TR" sz="1700" dirty="0"/>
              <a:t>: Türk Gümrük Tarife Cetvelinde fasıla ilişkin ilk iki rakamdan sonra gelen iki rakamla birlikte dörtlü rakamlarla ifade edilen gruplardır. İlk iki rakamdan sonra gelen iki rakam pozisyon numarasıdır. Eşyanın ilgili faslın kaçıncı sırasında olduğunu gösterir. Fasıl numarası ile birlikte bir bütün olarak pozisyon diye adlandırılır.</a:t>
            </a:r>
          </a:p>
          <a:p>
            <a:r>
              <a:rPr lang="tr-TR" dirty="0"/>
              <a:t>	</a:t>
            </a:r>
          </a:p>
        </p:txBody>
      </p:sp>
      <p:sp>
        <p:nvSpPr>
          <p:cNvPr id="4" name="Veri Yer Tutucusu 3"/>
          <p:cNvSpPr>
            <a:spLocks noGrp="1"/>
          </p:cNvSpPr>
          <p:nvPr>
            <p:ph type="dt" sz="half" idx="10"/>
          </p:nvPr>
        </p:nvSpPr>
        <p:spPr/>
        <p:txBody>
          <a:bodyPr/>
          <a:lstStyle/>
          <a:p>
            <a:fld id="{FE5E4204-25D9-46AF-9D04-15C45EBA5E6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1281278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1" y="416859"/>
            <a:ext cx="11308977" cy="6145306"/>
          </a:xfrm>
        </p:spPr>
        <p:txBody>
          <a:bodyPr>
            <a:normAutofit/>
          </a:bodyPr>
          <a:lstStyle/>
          <a:p>
            <a:r>
              <a:rPr lang="tr-TR" sz="2000" b="1" dirty="0">
                <a:solidFill>
                  <a:srgbClr val="00B050"/>
                </a:solidFill>
              </a:rPr>
              <a:t>Beyan sahibi, gerekli koşulların yerine getirilmesi kaydıyla eşya ithalinde</a:t>
            </a:r>
            <a:r>
              <a:rPr lang="tr-TR" sz="2000" dirty="0"/>
              <a:t>;</a:t>
            </a:r>
          </a:p>
          <a:p>
            <a:r>
              <a:rPr lang="tr-TR" sz="2000" dirty="0"/>
              <a:t>1) Türkiye’nin bazı ülkeler ya da ülke grupları ile yaptığı anlaşmalar uyarınca uyguladığı tercihli tarifelerin,</a:t>
            </a:r>
          </a:p>
          <a:p>
            <a:r>
              <a:rPr lang="tr-TR" sz="2000" dirty="0"/>
              <a:t>2) Türkiye’nin tek taraflı olarak bazı ülkeler, ülke grupları ya da toprak parçaları için tanıdığı tercihli tarifelerin, </a:t>
            </a:r>
          </a:p>
          <a:p>
            <a:r>
              <a:rPr lang="tr-TR" sz="2000" dirty="0"/>
              <a:t>3) </a:t>
            </a:r>
            <a:r>
              <a:rPr lang="tr-TR" sz="2000" dirty="0">
                <a:solidFill>
                  <a:srgbClr val="7030A0"/>
                </a:solidFill>
              </a:rPr>
              <a:t>Şartlı muafiyet ya da indirim</a:t>
            </a:r>
            <a:r>
              <a:rPr lang="tr-TR" sz="2000" dirty="0"/>
              <a:t>, </a:t>
            </a:r>
          </a:p>
          <a:p>
            <a:pPr marL="0" indent="0">
              <a:buNone/>
            </a:pPr>
            <a:r>
              <a:rPr lang="tr-TR" sz="2000" dirty="0">
                <a:solidFill>
                  <a:srgbClr val="7030A0"/>
                </a:solidFill>
              </a:rPr>
              <a:t>Uygulanmasını isteyebilir.</a:t>
            </a:r>
          </a:p>
          <a:p>
            <a:r>
              <a:rPr lang="tr-TR" sz="2000" dirty="0"/>
              <a:t>	</a:t>
            </a:r>
            <a:r>
              <a:rPr lang="tr-TR" sz="2000" dirty="0">
                <a:solidFill>
                  <a:srgbClr val="0070C0"/>
                </a:solidFill>
              </a:rPr>
              <a:t>Söz konusu talep, gerekli koşulların yerine getirilmesi durumunda, gümrük işlemlerinin tamamlanmasından ya da eşyanın tesliminden sonra da yapılabilir.</a:t>
            </a:r>
          </a:p>
          <a:p>
            <a:r>
              <a:rPr lang="tr-TR" sz="2000" dirty="0"/>
              <a:t>	Tercihli tarife uygulamasında sabit oranlı vergileme hükümleri saklıdır. </a:t>
            </a:r>
          </a:p>
          <a:p>
            <a:endParaRPr lang="tr-TR" dirty="0"/>
          </a:p>
        </p:txBody>
      </p:sp>
      <p:sp>
        <p:nvSpPr>
          <p:cNvPr id="4" name="Veri Yer Tutucusu 3"/>
          <p:cNvSpPr>
            <a:spLocks noGrp="1"/>
          </p:cNvSpPr>
          <p:nvPr>
            <p:ph type="dt" sz="half" idx="10"/>
          </p:nvPr>
        </p:nvSpPr>
        <p:spPr/>
        <p:txBody>
          <a:bodyPr/>
          <a:lstStyle/>
          <a:p>
            <a:fld id="{200338A4-8E01-4D4F-8419-41083798231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21</a:t>
            </a:fld>
            <a:endParaRPr lang="tr-TR">
              <a:solidFill>
                <a:prstClr val="black">
                  <a:tint val="75000"/>
                </a:prstClr>
              </a:solidFill>
            </a:endParaRPr>
          </a:p>
        </p:txBody>
      </p:sp>
    </p:spTree>
    <p:extLst>
      <p:ext uri="{BB962C8B-B14F-4D97-AF65-F5344CB8AC3E}">
        <p14:creationId xmlns:p14="http://schemas.microsoft.com/office/powerpoint/2010/main" val="3418697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3411" y="365125"/>
            <a:ext cx="11577917" cy="777875"/>
          </a:xfrm>
          <a:solidFill>
            <a:srgbClr val="FFFF00"/>
          </a:solidFill>
        </p:spPr>
        <p:txBody>
          <a:bodyPr>
            <a:normAutofit fontScale="90000"/>
          </a:bodyPr>
          <a:lstStyle/>
          <a:p>
            <a:pPr algn="ctr"/>
            <a:br>
              <a:rPr lang="tr-TR" b="1" dirty="0">
                <a:solidFill>
                  <a:srgbClr val="FF0000"/>
                </a:solidFill>
              </a:rPr>
            </a:br>
            <a:r>
              <a:rPr lang="tr-TR" sz="3600" b="1" dirty="0">
                <a:solidFill>
                  <a:srgbClr val="FF0000"/>
                </a:solidFill>
              </a:rPr>
              <a:t>Eşyanın mahiyetine ya da kullanım şekline göre </a:t>
            </a:r>
            <a:r>
              <a:rPr lang="tr-TR" sz="3600" b="1" dirty="0">
                <a:solidFill>
                  <a:srgbClr val="FF0000"/>
                </a:solidFill>
                <a:latin typeface="Algerian" pitchFamily="82" charset="0"/>
              </a:rPr>
              <a:t>tercihli tarife</a:t>
            </a:r>
            <a:br>
              <a:rPr lang="tr-TR" sz="3600" dirty="0">
                <a:solidFill>
                  <a:srgbClr val="FF0000"/>
                </a:solidFill>
              </a:rPr>
            </a:br>
            <a:endParaRPr lang="tr-TR" sz="3600" dirty="0">
              <a:solidFill>
                <a:srgbClr val="FF0000"/>
              </a:solidFill>
            </a:endParaRPr>
          </a:p>
        </p:txBody>
      </p:sp>
      <p:sp>
        <p:nvSpPr>
          <p:cNvPr id="3" name="İçerik Yer Tutucusu 2"/>
          <p:cNvSpPr>
            <a:spLocks noGrp="1"/>
          </p:cNvSpPr>
          <p:nvPr>
            <p:ph idx="1"/>
          </p:nvPr>
        </p:nvSpPr>
        <p:spPr>
          <a:xfrm>
            <a:off x="524435" y="1411941"/>
            <a:ext cx="11214847" cy="5150224"/>
          </a:xfrm>
        </p:spPr>
        <p:txBody>
          <a:bodyPr>
            <a:normAutofit/>
          </a:bodyPr>
          <a:lstStyle/>
          <a:p>
            <a:r>
              <a:rPr lang="tr-TR" b="1" dirty="0"/>
              <a:t>Madde 22-</a:t>
            </a:r>
            <a:r>
              <a:rPr lang="tr-TR" dirty="0"/>
              <a:t> </a:t>
            </a:r>
          </a:p>
          <a:p>
            <a:r>
              <a:rPr lang="tr-TR" sz="3200" dirty="0">
                <a:solidFill>
                  <a:srgbClr val="0070C0"/>
                </a:solidFill>
              </a:rPr>
              <a:t>Eşyanın mahiyeti ya da kullanım şekli nedeniyle;</a:t>
            </a:r>
          </a:p>
          <a:p>
            <a:r>
              <a:rPr lang="tr-TR" sz="3200" dirty="0">
                <a:solidFill>
                  <a:srgbClr val="0070C0"/>
                </a:solidFill>
              </a:rPr>
              <a:t> </a:t>
            </a:r>
            <a:r>
              <a:rPr lang="tr-TR" sz="4000" dirty="0">
                <a:solidFill>
                  <a:srgbClr val="FF0000"/>
                </a:solidFill>
              </a:rPr>
              <a:t>bazı eşyaya tercihli tarife uygulanması </a:t>
            </a:r>
            <a:r>
              <a:rPr lang="tr-TR" sz="3200" dirty="0">
                <a:solidFill>
                  <a:srgbClr val="0070C0"/>
                </a:solidFill>
              </a:rPr>
              <a:t>Bakanlar Kurulunca belirlenen koşullara tabidi</a:t>
            </a:r>
            <a:r>
              <a:rPr lang="tr-TR" sz="3200" dirty="0"/>
              <a:t>r. </a:t>
            </a:r>
          </a:p>
          <a:p>
            <a:endParaRPr lang="tr-TR" sz="3200" dirty="0"/>
          </a:p>
          <a:p>
            <a:r>
              <a:rPr lang="tr-TR" sz="3200" dirty="0"/>
              <a:t>	</a:t>
            </a:r>
            <a:r>
              <a:rPr lang="tr-TR" sz="3200" b="1" dirty="0">
                <a:solidFill>
                  <a:srgbClr val="C00000"/>
                </a:solidFill>
                <a:effectLst>
                  <a:outerShdw blurRad="38100" dist="38100" dir="2700000" algn="tl">
                    <a:srgbClr val="000000">
                      <a:alpha val="43137"/>
                    </a:srgbClr>
                  </a:outerShdw>
                </a:effectLst>
              </a:rPr>
              <a:t>Tercihli tarife ifadesi</a:t>
            </a:r>
            <a:r>
              <a:rPr lang="tr-TR" sz="3200" b="1" dirty="0"/>
              <a:t>, tarife kotaları kapsamında olsa dahi</a:t>
            </a:r>
            <a:r>
              <a:rPr lang="tr-TR" sz="3200" dirty="0"/>
              <a:t>, </a:t>
            </a:r>
            <a:r>
              <a:rPr lang="tr-TR" sz="4400" b="1" i="1" u="sng" dirty="0">
                <a:solidFill>
                  <a:srgbClr val="C00000"/>
                </a:solidFill>
                <a:effectLst>
                  <a:outerShdw blurRad="38100" dist="38100" dir="2700000" algn="tl">
                    <a:srgbClr val="000000">
                      <a:alpha val="43137"/>
                    </a:srgbClr>
                  </a:outerShdw>
                </a:effectLst>
              </a:rPr>
              <a:t>ithalat vergilerinde </a:t>
            </a:r>
            <a:r>
              <a:rPr lang="tr-TR" sz="3200" b="1" i="1" u="sng" dirty="0">
                <a:solidFill>
                  <a:srgbClr val="C00000"/>
                </a:solidFill>
                <a:effectLst>
                  <a:outerShdw blurRad="38100" dist="38100" dir="2700000" algn="tl">
                    <a:srgbClr val="000000">
                      <a:alpha val="43137"/>
                    </a:srgbClr>
                  </a:outerShdw>
                </a:effectLst>
              </a:rPr>
              <a:t>bir indirim ya da şartlı muafiyet uygulaması anlamına gelir. </a:t>
            </a:r>
          </a:p>
          <a:p>
            <a:pPr marL="0" indent="0" algn="ctr">
              <a:buNone/>
            </a:pPr>
            <a:r>
              <a:rPr lang="tr-TR" sz="3200" dirty="0"/>
              <a:t>	</a:t>
            </a:r>
          </a:p>
        </p:txBody>
      </p:sp>
      <p:sp>
        <p:nvSpPr>
          <p:cNvPr id="4" name="Veri Yer Tutucusu 3"/>
          <p:cNvSpPr>
            <a:spLocks noGrp="1"/>
          </p:cNvSpPr>
          <p:nvPr>
            <p:ph type="dt" sz="half" idx="10"/>
          </p:nvPr>
        </p:nvSpPr>
        <p:spPr/>
        <p:txBody>
          <a:bodyPr/>
          <a:lstStyle/>
          <a:p>
            <a:fld id="{B9FD8831-21A8-4443-AC9F-BD0970FD00DC}"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22</a:t>
            </a:fld>
            <a:endParaRPr lang="tr-TR">
              <a:solidFill>
                <a:prstClr val="black">
                  <a:tint val="75000"/>
                </a:prstClr>
              </a:solidFill>
            </a:endParaRPr>
          </a:p>
        </p:txBody>
      </p:sp>
    </p:spTree>
    <p:extLst>
      <p:ext uri="{BB962C8B-B14F-4D97-AF65-F5344CB8AC3E}">
        <p14:creationId xmlns:p14="http://schemas.microsoft.com/office/powerpoint/2010/main" val="2186998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İKİNCİ KISIM</a:t>
            </a:r>
          </a:p>
          <a:p>
            <a:pPr algn="ctr"/>
            <a:endParaRPr lang="tr-TR" b="1" dirty="0">
              <a:solidFill>
                <a:srgbClr val="0070C0"/>
              </a:solidFill>
            </a:endParaRPr>
          </a:p>
          <a:p>
            <a:pPr algn="ctr"/>
            <a:r>
              <a:rPr lang="tr-TR" sz="3200" b="1" dirty="0">
                <a:solidFill>
                  <a:srgbClr val="0070C0"/>
                </a:solidFill>
              </a:rPr>
              <a:t>İKİNCİ BÖLÜM</a:t>
            </a:r>
          </a:p>
        </p:txBody>
      </p:sp>
      <p:sp>
        <p:nvSpPr>
          <p:cNvPr id="4" name="Veri Yer Tutucusu 3"/>
          <p:cNvSpPr>
            <a:spLocks noGrp="1"/>
          </p:cNvSpPr>
          <p:nvPr>
            <p:ph type="dt" sz="half" idx="10"/>
          </p:nvPr>
        </p:nvSpPr>
        <p:spPr/>
        <p:txBody>
          <a:bodyPr/>
          <a:lstStyle/>
          <a:p>
            <a:fld id="{0F591D0D-0CB7-4CBE-A9C0-E42FB0C8C789}"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23</a:t>
            </a:fld>
            <a:endParaRPr lang="tr-TR">
              <a:solidFill>
                <a:prstClr val="black">
                  <a:tint val="75000"/>
                </a:prstClr>
              </a:solidFill>
            </a:endParaRPr>
          </a:p>
        </p:txBody>
      </p:sp>
    </p:spTree>
    <p:extLst>
      <p:ext uri="{BB962C8B-B14F-4D97-AF65-F5344CB8AC3E}">
        <p14:creationId xmlns:p14="http://schemas.microsoft.com/office/powerpoint/2010/main" val="1771776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10640"/>
          </a:xfrm>
          <a:solidFill>
            <a:schemeClr val="accent1"/>
          </a:solidFill>
        </p:spPr>
        <p:txBody>
          <a:bodyPr>
            <a:normAutofit fontScale="90000"/>
          </a:bodyPr>
          <a:lstStyle/>
          <a:p>
            <a:pPr algn="ctr">
              <a:spcAft>
                <a:spcPts val="0"/>
              </a:spcAft>
            </a:pPr>
            <a:br>
              <a:rPr lang="tr-TR" b="1" dirty="0">
                <a:solidFill>
                  <a:srgbClr val="FF0000"/>
                </a:solidFill>
                <a:latin typeface="Arial Narrow" panose="020B0606020202030204" pitchFamily="34" charset="0"/>
                <a:ea typeface="Times New Roman" panose="02020603050405020304" pitchFamily="18" charset="0"/>
              </a:rPr>
            </a:br>
            <a:r>
              <a:rPr lang="tr-TR" b="1" dirty="0">
                <a:solidFill>
                  <a:srgbClr val="FF0000"/>
                </a:solidFill>
                <a:latin typeface="Arial Narrow" panose="020B0606020202030204" pitchFamily="34" charset="0"/>
                <a:ea typeface="Times New Roman" panose="02020603050405020304" pitchFamily="18" charset="0"/>
              </a:rPr>
              <a:t>İKİNCİ BÖLÜM</a:t>
            </a:r>
            <a:br>
              <a:rPr lang="tr-TR" dirty="0">
                <a:solidFill>
                  <a:srgbClr val="FF0000"/>
                </a:solidFill>
                <a:latin typeface="Times New Roman" panose="02020603050405020304" pitchFamily="18" charset="0"/>
                <a:ea typeface="Times New Roman" panose="02020603050405020304" pitchFamily="18" charset="0"/>
              </a:rPr>
            </a:br>
            <a:endParaRPr lang="tr-TR" dirty="0">
              <a:solidFill>
                <a:srgbClr val="FF0000"/>
              </a:solidFill>
            </a:endParaRPr>
          </a:p>
        </p:txBody>
      </p:sp>
      <p:sp>
        <p:nvSpPr>
          <p:cNvPr id="3" name="İçerik Yer Tutucusu 2"/>
          <p:cNvSpPr>
            <a:spLocks noGrp="1"/>
          </p:cNvSpPr>
          <p:nvPr>
            <p:ph idx="1"/>
          </p:nvPr>
        </p:nvSpPr>
        <p:spPr>
          <a:xfrm>
            <a:off x="833718" y="1438835"/>
            <a:ext cx="10520082" cy="4738128"/>
          </a:xfrm>
        </p:spPr>
        <p:txBody>
          <a:bodyPr>
            <a:normAutofit/>
          </a:bodyPr>
          <a:lstStyle/>
          <a:p>
            <a:pPr algn="ctr">
              <a:spcAft>
                <a:spcPts val="0"/>
              </a:spcAft>
            </a:pPr>
            <a:r>
              <a:rPr lang="tr-TR" sz="3200" b="1" dirty="0">
                <a:latin typeface="Arial Narrow" panose="020B0606020202030204" pitchFamily="34" charset="0"/>
                <a:ea typeface="Times New Roman" panose="02020603050405020304" pitchFamily="18" charset="0"/>
              </a:rPr>
              <a:t>Eşyanın Menşei</a:t>
            </a:r>
            <a:endParaRPr lang="tr-TR" sz="3200" dirty="0">
              <a:latin typeface="Times New Roman" panose="02020603050405020304" pitchFamily="18" charset="0"/>
              <a:ea typeface="Times New Roman" panose="02020603050405020304" pitchFamily="18" charset="0"/>
            </a:endParaRPr>
          </a:p>
          <a:p>
            <a:pPr marL="0" indent="0" algn="ctr">
              <a:spcAft>
                <a:spcPts val="0"/>
              </a:spcAft>
              <a:buNone/>
            </a:pPr>
            <a:r>
              <a:rPr lang="tr-TR" sz="3200" b="1" dirty="0">
                <a:latin typeface="Arial Narrow" panose="020B0606020202030204" pitchFamily="34"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algn="ctr">
              <a:spcAft>
                <a:spcPts val="0"/>
              </a:spcAft>
            </a:pPr>
            <a:r>
              <a:rPr lang="tr-TR" sz="3200" b="1" dirty="0">
                <a:latin typeface="Arial Narrow" panose="020B0606020202030204" pitchFamily="34" charset="0"/>
                <a:ea typeface="Times New Roman" panose="02020603050405020304" pitchFamily="18" charset="0"/>
              </a:rPr>
              <a:t>BİRİNCİ AYIRIM</a:t>
            </a:r>
            <a:endParaRPr lang="tr-TR" sz="3200" dirty="0">
              <a:latin typeface="Times New Roman" panose="02020603050405020304" pitchFamily="18" charset="0"/>
              <a:ea typeface="Times New Roman" panose="02020603050405020304" pitchFamily="18" charset="0"/>
            </a:endParaRPr>
          </a:p>
          <a:p>
            <a:pPr algn="ctr">
              <a:spcAft>
                <a:spcPts val="0"/>
              </a:spcAft>
            </a:pPr>
            <a:r>
              <a:rPr lang="tr-TR" sz="3200" b="1" dirty="0">
                <a:latin typeface="Arial Narrow" panose="020B0606020202030204" pitchFamily="34" charset="0"/>
                <a:ea typeface="Times New Roman" panose="02020603050405020304" pitchFamily="18" charset="0"/>
              </a:rPr>
              <a:t>Eşyanın Tercihli Olmayan Menşei</a:t>
            </a:r>
            <a:endParaRPr lang="tr-TR" sz="3200" dirty="0">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algn="just">
              <a:spcAft>
                <a:spcPts val="0"/>
              </a:spcAft>
            </a:pPr>
            <a:r>
              <a:rPr lang="tr-TR" sz="3200" b="1" dirty="0">
                <a:latin typeface="Arial Narrow" panose="020B0606020202030204" pitchFamily="34" charset="0"/>
                <a:ea typeface="Times New Roman" panose="02020603050405020304" pitchFamily="18" charset="0"/>
              </a:rPr>
              <a:t>	Eşyanın tercihli olmayan menşeinin belirlenmesi</a:t>
            </a:r>
            <a:endParaRPr lang="tr-TR" sz="3200" dirty="0">
              <a:effectLst/>
              <a:latin typeface="Times New Roman" panose="02020603050405020304" pitchFamily="18" charset="0"/>
              <a:ea typeface="Times New Roman" panose="02020603050405020304" pitchFamily="18" charset="0"/>
            </a:endParaRPr>
          </a:p>
        </p:txBody>
      </p:sp>
      <p:sp>
        <p:nvSpPr>
          <p:cNvPr id="4" name="Veri Yer Tutucusu 3"/>
          <p:cNvSpPr>
            <a:spLocks noGrp="1"/>
          </p:cNvSpPr>
          <p:nvPr>
            <p:ph type="dt" sz="half" idx="10"/>
          </p:nvPr>
        </p:nvSpPr>
        <p:spPr/>
        <p:txBody>
          <a:bodyPr/>
          <a:lstStyle/>
          <a:p>
            <a:fld id="{1A362377-D6D2-4AF1-B989-D3B2BE3B534E}"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24</a:t>
            </a:fld>
            <a:endParaRPr lang="tr-TR">
              <a:solidFill>
                <a:prstClr val="black">
                  <a:tint val="75000"/>
                </a:prstClr>
              </a:solidFill>
            </a:endParaRPr>
          </a:p>
        </p:txBody>
      </p:sp>
    </p:spTree>
    <p:extLst>
      <p:ext uri="{BB962C8B-B14F-4D97-AF65-F5344CB8AC3E}">
        <p14:creationId xmlns:p14="http://schemas.microsoft.com/office/powerpoint/2010/main" val="2644363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313" y="188913"/>
            <a:ext cx="7467600" cy="1143000"/>
          </a:xfrm>
        </p:spPr>
        <p:txBody>
          <a:bodyPr/>
          <a:lstStyle/>
          <a:p>
            <a:pPr>
              <a:defRPr/>
            </a:pPr>
            <a:r>
              <a:rPr lang="tr-TR" b="1" dirty="0">
                <a:solidFill>
                  <a:srgbClr val="FF0000"/>
                </a:solidFill>
              </a:rPr>
              <a:t>Menşe Şahadetnamesi;</a:t>
            </a:r>
          </a:p>
        </p:txBody>
      </p:sp>
      <p:sp>
        <p:nvSpPr>
          <p:cNvPr id="27651" name="İçerik Yer Tutucusu 2"/>
          <p:cNvSpPr>
            <a:spLocks noGrp="1"/>
          </p:cNvSpPr>
          <p:nvPr>
            <p:ph sz="quarter" idx="1"/>
          </p:nvPr>
        </p:nvSpPr>
        <p:spPr>
          <a:xfrm>
            <a:off x="292608" y="1412876"/>
            <a:ext cx="10972800" cy="4873625"/>
          </a:xfrm>
        </p:spPr>
        <p:txBody>
          <a:bodyPr>
            <a:normAutofit/>
          </a:bodyPr>
          <a:lstStyle/>
          <a:p>
            <a:pPr algn="just"/>
            <a:r>
              <a:rPr lang="tr-TR" altLang="tr-TR" sz="3200" dirty="0">
                <a:solidFill>
                  <a:srgbClr val="7030A0"/>
                </a:solidFill>
              </a:rPr>
              <a:t>U.A. ticarette dolaşımda olan malın menşeini, yani üretildiği yeri ve dolayısıyla hangi ülkeye ait olduğunu gösteren belgedir.</a:t>
            </a:r>
          </a:p>
          <a:p>
            <a:pPr algn="just"/>
            <a:r>
              <a:rPr lang="tr-TR" altLang="tr-TR" dirty="0"/>
              <a:t> </a:t>
            </a:r>
          </a:p>
          <a:p>
            <a:pPr algn="just"/>
            <a:r>
              <a:rPr lang="tr-TR" altLang="tr-TR" sz="3200" dirty="0"/>
              <a:t>İthalat işlemlerinde ürünlerin menşeine göre muameleye tabi tutulması nedeniyle, her ülkenin ilgili kurumları tarafından yazılan mevzuatlarda ürünlerin menşeinin beyan edilmesi gerekli kılınır.</a:t>
            </a:r>
          </a:p>
          <a:p>
            <a:pPr algn="just"/>
            <a:r>
              <a:rPr lang="tr-TR" altLang="tr-TR" dirty="0"/>
              <a:t> </a:t>
            </a:r>
          </a:p>
        </p:txBody>
      </p:sp>
    </p:spTree>
    <p:extLst>
      <p:ext uri="{BB962C8B-B14F-4D97-AF65-F5344CB8AC3E}">
        <p14:creationId xmlns:p14="http://schemas.microsoft.com/office/powerpoint/2010/main" val="3027118529"/>
      </p:ext>
    </p:extLst>
  </p:cSld>
  <p:clrMapOvr>
    <a:masterClrMapping/>
  </p:clrMapOvr>
  <p:transition spd="slow">
    <p:diamon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313" y="188913"/>
            <a:ext cx="7467600" cy="1143000"/>
          </a:xfrm>
        </p:spPr>
        <p:txBody>
          <a:bodyPr/>
          <a:lstStyle/>
          <a:p>
            <a:pPr>
              <a:defRPr/>
            </a:pPr>
            <a:r>
              <a:rPr lang="tr-TR" b="1" dirty="0">
                <a:solidFill>
                  <a:srgbClr val="FF0000"/>
                </a:solidFill>
              </a:rPr>
              <a:t>Menşe Şahadetnamesi;</a:t>
            </a:r>
          </a:p>
        </p:txBody>
      </p:sp>
      <p:sp>
        <p:nvSpPr>
          <p:cNvPr id="27651" name="İçerik Yer Tutucusu 2"/>
          <p:cNvSpPr>
            <a:spLocks noGrp="1"/>
          </p:cNvSpPr>
          <p:nvPr>
            <p:ph sz="quarter" idx="1"/>
          </p:nvPr>
        </p:nvSpPr>
        <p:spPr>
          <a:xfrm>
            <a:off x="292608" y="1412876"/>
            <a:ext cx="11423142" cy="4873625"/>
          </a:xfrm>
        </p:spPr>
        <p:txBody>
          <a:bodyPr>
            <a:normAutofit/>
          </a:bodyPr>
          <a:lstStyle/>
          <a:p>
            <a:pPr algn="just"/>
            <a:r>
              <a:rPr lang="tr-TR" altLang="tr-TR" sz="3200" dirty="0">
                <a:solidFill>
                  <a:srgbClr val="00B050"/>
                </a:solidFill>
              </a:rPr>
              <a:t>Menşei şahadetnamesi Vergi tutarlarının daha sağlıklı bir şekilde belirlenmesinde kullanılır.</a:t>
            </a:r>
          </a:p>
          <a:p>
            <a:pPr algn="just"/>
            <a:r>
              <a:rPr lang="tr-TR" altLang="tr-TR" sz="3200" dirty="0"/>
              <a:t> </a:t>
            </a:r>
            <a:r>
              <a:rPr lang="tr-TR" altLang="tr-TR" sz="3200" b="1" u="sng" dirty="0">
                <a:solidFill>
                  <a:srgbClr val="0070C0"/>
                </a:solidFill>
              </a:rPr>
              <a:t>ihracatçının bağlı bulunduğu;</a:t>
            </a:r>
          </a:p>
          <a:p>
            <a:pPr algn="just"/>
            <a:r>
              <a:rPr lang="tr-TR" altLang="tr-TR" sz="3200" dirty="0">
                <a:solidFill>
                  <a:schemeClr val="accent4">
                    <a:lumMod val="75000"/>
                  </a:schemeClr>
                </a:solidFill>
              </a:rPr>
              <a:t> ihracatçı birliği genel sekreterliği, </a:t>
            </a:r>
          </a:p>
          <a:p>
            <a:pPr algn="just"/>
            <a:r>
              <a:rPr lang="tr-TR" altLang="tr-TR" sz="3200" dirty="0">
                <a:solidFill>
                  <a:schemeClr val="accent4">
                    <a:lumMod val="75000"/>
                  </a:schemeClr>
                </a:solidFill>
              </a:rPr>
              <a:t>ticaret odası veya </a:t>
            </a:r>
          </a:p>
          <a:p>
            <a:pPr algn="just"/>
            <a:r>
              <a:rPr lang="tr-TR" altLang="tr-TR" sz="3200" dirty="0">
                <a:solidFill>
                  <a:schemeClr val="accent4">
                    <a:lumMod val="75000"/>
                  </a:schemeClr>
                </a:solidFill>
              </a:rPr>
              <a:t>sanayi odası </a:t>
            </a:r>
            <a:r>
              <a:rPr lang="tr-TR" altLang="tr-TR" sz="3200" dirty="0"/>
              <a:t>tarafından onaylanır.</a:t>
            </a:r>
          </a:p>
          <a:p>
            <a:pPr algn="just"/>
            <a:r>
              <a:rPr lang="tr-TR" altLang="tr-TR" sz="3200" dirty="0"/>
              <a:t> Malın gönderileceği ülkenin elçilik veya konsolosluğu tarafından da onaylanabilir. </a:t>
            </a:r>
          </a:p>
        </p:txBody>
      </p:sp>
    </p:spTree>
    <p:extLst>
      <p:ext uri="{BB962C8B-B14F-4D97-AF65-F5344CB8AC3E}">
        <p14:creationId xmlns:p14="http://schemas.microsoft.com/office/powerpoint/2010/main" val="715065699"/>
      </p:ext>
    </p:extLst>
  </p:cSld>
  <p:clrMapOvr>
    <a:masterClrMapping/>
  </p:clrMapOvr>
  <p:transition spd="slow">
    <p:diamon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845110"/>
          </a:xfrm>
          <a:solidFill>
            <a:schemeClr val="accent6">
              <a:lumMod val="40000"/>
              <a:lumOff val="60000"/>
            </a:schemeClr>
          </a:solidFill>
        </p:spPr>
        <p:txBody>
          <a:bodyPr>
            <a:normAutofit fontScale="90000"/>
          </a:bodyPr>
          <a:lstStyle/>
          <a:p>
            <a:pPr algn="ctr"/>
            <a:br>
              <a:rPr lang="tr-TR" b="1" dirty="0"/>
            </a:br>
            <a:r>
              <a:rPr lang="tr-TR" b="1" dirty="0">
                <a:solidFill>
                  <a:srgbClr val="FF0000"/>
                </a:solidFill>
              </a:rPr>
              <a:t>Tercihli-Tercihsiz Menşe Kuralları</a:t>
            </a:r>
            <a:br>
              <a:rPr lang="tr-TR" dirty="0"/>
            </a:br>
            <a:endParaRPr lang="tr-TR" dirty="0"/>
          </a:p>
        </p:txBody>
      </p:sp>
      <p:sp>
        <p:nvSpPr>
          <p:cNvPr id="3" name="İçerik Yer Tutucusu 2"/>
          <p:cNvSpPr>
            <a:spLocks noGrp="1"/>
          </p:cNvSpPr>
          <p:nvPr>
            <p:ph idx="1"/>
          </p:nvPr>
        </p:nvSpPr>
        <p:spPr>
          <a:xfrm>
            <a:off x="191069" y="1358153"/>
            <a:ext cx="11614244" cy="5363322"/>
          </a:xfrm>
        </p:spPr>
        <p:txBody>
          <a:bodyPr>
            <a:normAutofit lnSpcReduction="10000"/>
          </a:bodyPr>
          <a:lstStyle/>
          <a:p>
            <a:r>
              <a:rPr lang="tr-TR" sz="3200" dirty="0"/>
              <a:t>U.A. ticarette, (</a:t>
            </a:r>
            <a:r>
              <a:rPr lang="tr-TR" sz="2000" dirty="0"/>
              <a:t>eşyanın menşeinin belirlenmesini gereklidir</a:t>
            </a:r>
            <a:r>
              <a:rPr lang="tr-TR" sz="3200" dirty="0"/>
              <a:t>. )</a:t>
            </a:r>
          </a:p>
          <a:p>
            <a:r>
              <a:rPr lang="tr-TR" sz="3200" b="1" dirty="0">
                <a:solidFill>
                  <a:srgbClr val="0070C0"/>
                </a:solidFill>
                <a:latin typeface="Algerian" panose="04020705040A02060702" pitchFamily="82" charset="0"/>
              </a:rPr>
              <a:t>eşyanın menşe ülkesine bağlı olarak;</a:t>
            </a:r>
          </a:p>
          <a:p>
            <a:r>
              <a:rPr lang="tr-TR" sz="3200" b="1" dirty="0">
                <a:solidFill>
                  <a:srgbClr val="00B0F0"/>
                </a:solidFill>
              </a:rPr>
              <a:t> değişen gümrük vergilerinin uygulanması </a:t>
            </a:r>
          </a:p>
          <a:p>
            <a:r>
              <a:rPr lang="tr-TR" sz="3200" b="1" dirty="0"/>
              <a:t>veya</a:t>
            </a:r>
            <a:r>
              <a:rPr lang="tr-TR" sz="3200" dirty="0"/>
              <a:t> </a:t>
            </a:r>
          </a:p>
          <a:p>
            <a:r>
              <a:rPr lang="tr-TR" sz="3200" b="1" dirty="0">
                <a:solidFill>
                  <a:srgbClr val="00B050"/>
                </a:solidFill>
                <a:latin typeface="Algerian" panose="04020705040A02060702" pitchFamily="82" charset="0"/>
              </a:rPr>
              <a:t>belirli ülkeler menşeli eşyanın , </a:t>
            </a:r>
            <a:r>
              <a:rPr lang="tr-TR" sz="3200" b="1" dirty="0">
                <a:solidFill>
                  <a:srgbClr val="FF0000"/>
                </a:solidFill>
                <a:latin typeface="Algerian" panose="04020705040A02060702" pitchFamily="82" charset="0"/>
              </a:rPr>
              <a:t>ithalatında</a:t>
            </a:r>
            <a:r>
              <a:rPr lang="tr-TR" sz="3200" b="1" dirty="0">
                <a:solidFill>
                  <a:srgbClr val="FF0000"/>
                </a:solidFill>
              </a:rPr>
              <a:t>;</a:t>
            </a:r>
          </a:p>
          <a:p>
            <a:r>
              <a:rPr lang="tr-TR" sz="3200" dirty="0">
                <a:solidFill>
                  <a:srgbClr val="FFC000"/>
                </a:solidFill>
              </a:rPr>
              <a:t>anti damping, </a:t>
            </a:r>
          </a:p>
          <a:p>
            <a:r>
              <a:rPr lang="tr-TR" sz="3200" dirty="0">
                <a:solidFill>
                  <a:srgbClr val="FFC000"/>
                </a:solidFill>
              </a:rPr>
              <a:t>telafi edici gümrük vergisi (TEV), </a:t>
            </a:r>
          </a:p>
          <a:p>
            <a:r>
              <a:rPr lang="tr-TR" sz="3200" dirty="0">
                <a:solidFill>
                  <a:srgbClr val="FFC000"/>
                </a:solidFill>
              </a:rPr>
              <a:t>korunma önlemi veya miktar kısıtlaması </a:t>
            </a:r>
          </a:p>
          <a:p>
            <a:r>
              <a:rPr lang="tr-TR" sz="3200" dirty="0"/>
              <a:t>gibi ticaret politikası araçlarına tabi olması, </a:t>
            </a:r>
          </a:p>
          <a:p>
            <a:r>
              <a:rPr lang="tr-TR" sz="3200" b="1" u="sng" dirty="0"/>
              <a:t>eşyanın menşeinin belirlenmesini</a:t>
            </a:r>
            <a:r>
              <a:rPr lang="tr-TR" sz="3200" u="sng" dirty="0"/>
              <a:t> gerekli kılmaktadır</a:t>
            </a:r>
            <a:r>
              <a:rPr lang="tr-TR" sz="3200" dirty="0"/>
              <a:t>.</a:t>
            </a:r>
          </a:p>
          <a:p>
            <a:endParaRPr lang="tr-TR" sz="3200" dirty="0"/>
          </a:p>
        </p:txBody>
      </p:sp>
      <p:sp>
        <p:nvSpPr>
          <p:cNvPr id="4" name="Veri Yer Tutucusu 3"/>
          <p:cNvSpPr>
            <a:spLocks noGrp="1"/>
          </p:cNvSpPr>
          <p:nvPr>
            <p:ph type="dt" sz="half" idx="10"/>
          </p:nvPr>
        </p:nvSpPr>
        <p:spPr/>
        <p:txBody>
          <a:bodyPr/>
          <a:lstStyle/>
          <a:p>
            <a:fld id="{EA767F05-38CD-43C8-84D2-63FA43187EB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1190415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1706" y="309282"/>
            <a:ext cx="11990294" cy="6293224"/>
          </a:xfrm>
        </p:spPr>
        <p:txBody>
          <a:bodyPr>
            <a:normAutofit/>
          </a:bodyPr>
          <a:lstStyle/>
          <a:p>
            <a:endParaRPr lang="tr-TR" sz="3200" dirty="0"/>
          </a:p>
          <a:p>
            <a:r>
              <a:rPr lang="tr-TR" sz="3200" dirty="0"/>
              <a:t>Bu bakımdan, </a:t>
            </a:r>
            <a:r>
              <a:rPr lang="tr-TR" sz="3200" b="1" dirty="0">
                <a:solidFill>
                  <a:srgbClr val="FF0000"/>
                </a:solidFill>
              </a:rPr>
              <a:t>menşe;</a:t>
            </a:r>
            <a:r>
              <a:rPr lang="tr-TR" sz="3200" dirty="0">
                <a:solidFill>
                  <a:srgbClr val="FF0000"/>
                </a:solidFill>
              </a:rPr>
              <a:t> eşyanın </a:t>
            </a:r>
            <a:r>
              <a:rPr lang="tr-TR" sz="3200" b="1" dirty="0">
                <a:solidFill>
                  <a:srgbClr val="FF0000"/>
                </a:solidFill>
              </a:rPr>
              <a:t>‘iktisadi milliyeti’</a:t>
            </a:r>
            <a:r>
              <a:rPr lang="tr-TR" sz="3200" dirty="0">
                <a:solidFill>
                  <a:srgbClr val="FF0000"/>
                </a:solidFill>
              </a:rPr>
              <a:t> olarak tanımlanır.</a:t>
            </a:r>
          </a:p>
          <a:p>
            <a:r>
              <a:rPr lang="tr-TR" sz="3200" dirty="0">
                <a:solidFill>
                  <a:srgbClr val="FF0000"/>
                </a:solidFill>
              </a:rPr>
              <a:t> </a:t>
            </a:r>
          </a:p>
          <a:p>
            <a:r>
              <a:rPr lang="tr-TR" sz="3200" dirty="0">
                <a:solidFill>
                  <a:srgbClr val="7030A0"/>
                </a:solidFill>
              </a:rPr>
              <a:t>Gümrük Rejimlerinin Basitleştirilmesi ve Ahenkleştirilmesine İlişkin </a:t>
            </a:r>
            <a:r>
              <a:rPr lang="tr-TR" sz="3200" b="1" i="1" u="sng" dirty="0">
                <a:solidFill>
                  <a:srgbClr val="7030A0"/>
                </a:solidFill>
                <a:effectLst>
                  <a:outerShdw blurRad="38100" dist="38100" dir="2700000" algn="tl">
                    <a:srgbClr val="000000">
                      <a:alpha val="43137"/>
                    </a:srgbClr>
                  </a:outerShdw>
                </a:effectLst>
              </a:rPr>
              <a:t>U.A. Kyoto Sözleşmesi’nde</a:t>
            </a:r>
            <a:r>
              <a:rPr lang="tr-TR" sz="3200" b="1" baseline="30000" dirty="0"/>
              <a:t> </a:t>
            </a:r>
            <a:r>
              <a:rPr lang="tr-TR" sz="3200" dirty="0"/>
              <a:t>menşe kuralı; </a:t>
            </a:r>
          </a:p>
          <a:p>
            <a:r>
              <a:rPr lang="tr-TR" sz="3200" b="1" dirty="0"/>
              <a:t>“bir ülke tarafından </a:t>
            </a:r>
            <a:r>
              <a:rPr lang="tr-TR" sz="3200" b="1" dirty="0">
                <a:solidFill>
                  <a:srgbClr val="7030A0"/>
                </a:solidFill>
              </a:rPr>
              <a:t>eşyanın menşeini tespit etmek amacıyla kullanılan spesifik hükümler”</a:t>
            </a:r>
            <a:r>
              <a:rPr lang="tr-TR" sz="3200" dirty="0">
                <a:solidFill>
                  <a:srgbClr val="7030A0"/>
                </a:solidFill>
              </a:rPr>
              <a:t> </a:t>
            </a:r>
          </a:p>
          <a:p>
            <a:r>
              <a:rPr lang="tr-TR" sz="3200" dirty="0"/>
              <a:t>olarak tanımlanmıştır.</a:t>
            </a:r>
            <a:r>
              <a:rPr lang="tr-TR" sz="3200" b="1" i="1" u="sng" dirty="0">
                <a:solidFill>
                  <a:srgbClr val="7030A0"/>
                </a:solidFill>
                <a:effectLst>
                  <a:outerShdw blurRad="38100" dist="38100" dir="2700000" algn="tl">
                    <a:srgbClr val="000000">
                      <a:alpha val="43137"/>
                    </a:srgbClr>
                  </a:outerShdw>
                </a:effectLst>
              </a:rPr>
              <a:t> </a:t>
            </a:r>
          </a:p>
          <a:p>
            <a:endParaRPr lang="tr-TR" sz="3200" b="1" i="1" u="sng" dirty="0">
              <a:solidFill>
                <a:srgbClr val="7030A0"/>
              </a:solidFill>
              <a:effectLst>
                <a:outerShdw blurRad="38100" dist="38100" dir="2700000" algn="tl">
                  <a:srgbClr val="000000">
                    <a:alpha val="43137"/>
                  </a:srgbClr>
                </a:outerShdw>
              </a:effectLst>
            </a:endParaRPr>
          </a:p>
          <a:p>
            <a:br>
              <a:rPr lang="tr-TR" sz="3200" dirty="0"/>
            </a:br>
            <a:endParaRPr lang="tr-TR" sz="3200" dirty="0"/>
          </a:p>
        </p:txBody>
      </p:sp>
      <p:sp>
        <p:nvSpPr>
          <p:cNvPr id="4" name="Veri Yer Tutucusu 3"/>
          <p:cNvSpPr>
            <a:spLocks noGrp="1"/>
          </p:cNvSpPr>
          <p:nvPr>
            <p:ph type="dt" sz="half" idx="10"/>
          </p:nvPr>
        </p:nvSpPr>
        <p:spPr/>
        <p:txBody>
          <a:bodyPr/>
          <a:lstStyle/>
          <a:p>
            <a:fld id="{019DEE22-5989-4279-84C4-77D2ECEC583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28</a:t>
            </a:fld>
            <a:endParaRPr lang="tr-TR">
              <a:solidFill>
                <a:prstClr val="black">
                  <a:tint val="75000"/>
                </a:prstClr>
              </a:solidFill>
            </a:endParaRPr>
          </a:p>
        </p:txBody>
      </p:sp>
    </p:spTree>
    <p:extLst>
      <p:ext uri="{BB962C8B-B14F-4D97-AF65-F5344CB8AC3E}">
        <p14:creationId xmlns:p14="http://schemas.microsoft.com/office/powerpoint/2010/main" val="1502867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b="1" dirty="0">
                <a:solidFill>
                  <a:srgbClr val="FF0000"/>
                </a:solidFill>
              </a:rPr>
              <a:t>Kyoto Protokolü</a:t>
            </a:r>
          </a:p>
        </p:txBody>
      </p:sp>
      <p:sp>
        <p:nvSpPr>
          <p:cNvPr id="3" name="İçerik Yer Tutucusu 2"/>
          <p:cNvSpPr>
            <a:spLocks noGrp="1"/>
          </p:cNvSpPr>
          <p:nvPr>
            <p:ph idx="1"/>
          </p:nvPr>
        </p:nvSpPr>
        <p:spPr>
          <a:xfrm>
            <a:off x="283335" y="1825624"/>
            <a:ext cx="11603865" cy="4530725"/>
          </a:xfrm>
        </p:spPr>
        <p:txBody>
          <a:bodyPr/>
          <a:lstStyle/>
          <a:p>
            <a:r>
              <a:rPr lang="tr-TR" sz="3200" dirty="0">
                <a:latin typeface="Berlin Sans FB" panose="020E0602020502020306" pitchFamily="34" charset="0"/>
              </a:rPr>
              <a:t>Küresel ısınma ve iklim değişikliği konusunda mücadeleyi sağlamaya yönelik uluslararası tek çerçeve.</a:t>
            </a:r>
          </a:p>
          <a:p>
            <a:r>
              <a:rPr lang="tr-TR" dirty="0"/>
              <a:t> Birleşmiş Milletler İklim Değişikliği Çerçeve Sözleşmesi içinde imzalanmıştır.</a:t>
            </a:r>
          </a:p>
          <a:p>
            <a:r>
              <a:rPr lang="tr-TR" dirty="0"/>
              <a:t> </a:t>
            </a:r>
            <a:r>
              <a:rPr lang="tr-TR" sz="3200" u="sng" dirty="0">
                <a:solidFill>
                  <a:srgbClr val="00B050"/>
                </a:solidFill>
              </a:rPr>
              <a:t>Bu protokolü imzalayan ülkeler, karbon dioksit ve sera etkisine neden olan diğer beş gazın salınımını azaltmaya veya bunu yapamıyorlarsa karbon ticareti yoluyla haklarını arttırmaya söz vermişlerdir.</a:t>
            </a:r>
          </a:p>
          <a:p>
            <a:r>
              <a:rPr lang="tr-TR" dirty="0"/>
              <a:t> </a:t>
            </a:r>
            <a:r>
              <a:rPr lang="tr-TR" b="1" dirty="0">
                <a:solidFill>
                  <a:srgbClr val="FF0000"/>
                </a:solidFill>
              </a:rPr>
              <a:t>Protokol, ülkelerin atmosfere saldıkları karbon miktarını 1990 yılındaki düzeylere düşürmelerini gerekli kılmaktadır. </a:t>
            </a:r>
          </a:p>
        </p:txBody>
      </p:sp>
      <p:sp>
        <p:nvSpPr>
          <p:cNvPr id="4" name="Veri Yer Tutucusu 3"/>
          <p:cNvSpPr>
            <a:spLocks noGrp="1"/>
          </p:cNvSpPr>
          <p:nvPr>
            <p:ph type="dt" sz="half" idx="10"/>
          </p:nvPr>
        </p:nvSpPr>
        <p:spPr/>
        <p:txBody>
          <a:bodyPr/>
          <a:lstStyle/>
          <a:p>
            <a:fld id="{84ED6A7D-4736-4816-9465-5429A7E36F22}"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29</a:t>
            </a:fld>
            <a:endParaRPr lang="tr-TR">
              <a:solidFill>
                <a:prstClr val="black">
                  <a:tint val="75000"/>
                </a:prstClr>
              </a:solidFill>
            </a:endParaRPr>
          </a:p>
        </p:txBody>
      </p:sp>
    </p:spTree>
    <p:extLst>
      <p:ext uri="{BB962C8B-B14F-4D97-AF65-F5344CB8AC3E}">
        <p14:creationId xmlns:p14="http://schemas.microsoft.com/office/powerpoint/2010/main" val="70200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İKİNCİ KISIM</a:t>
            </a:r>
          </a:p>
          <a:p>
            <a:endParaRPr lang="tr-TR" b="1" dirty="0">
              <a:solidFill>
                <a:srgbClr val="0070C0"/>
              </a:solidFill>
            </a:endParaRPr>
          </a:p>
          <a:p>
            <a:pPr algn="ctr"/>
            <a:r>
              <a:rPr lang="tr-TR" sz="4000" b="1" dirty="0">
                <a:solidFill>
                  <a:srgbClr val="0070C0"/>
                </a:solidFill>
              </a:rPr>
              <a:t>BİRİNCİ BÖLÜM</a:t>
            </a:r>
          </a:p>
        </p:txBody>
      </p:sp>
      <p:sp>
        <p:nvSpPr>
          <p:cNvPr id="4" name="Veri Yer Tutucusu 3"/>
          <p:cNvSpPr>
            <a:spLocks noGrp="1"/>
          </p:cNvSpPr>
          <p:nvPr>
            <p:ph type="dt" sz="half" idx="10"/>
          </p:nvPr>
        </p:nvSpPr>
        <p:spPr/>
        <p:txBody>
          <a:bodyPr/>
          <a:lstStyle/>
          <a:p>
            <a:fld id="{0AC2363A-AC99-4689-A2C2-F217030FB23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37452375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05469"/>
            <a:ext cx="8810767" cy="5071494"/>
          </a:xfrm>
        </p:spPr>
        <p:txBody>
          <a:bodyPr/>
          <a:lstStyle/>
          <a:p>
            <a:r>
              <a:rPr lang="tr-TR" sz="3200" dirty="0">
                <a:solidFill>
                  <a:prstClr val="black"/>
                </a:solidFill>
              </a:rPr>
              <a:t>Uluslar arası ticarette</a:t>
            </a:r>
            <a:r>
              <a:rPr lang="tr-TR" sz="3200" b="1" dirty="0">
                <a:solidFill>
                  <a:prstClr val="black"/>
                </a:solidFill>
              </a:rPr>
              <a:t> </a:t>
            </a:r>
          </a:p>
          <a:p>
            <a:r>
              <a:rPr lang="tr-TR" sz="4400" b="1" dirty="0">
                <a:solidFill>
                  <a:prstClr val="black"/>
                </a:solidFill>
              </a:rPr>
              <a:t>1. “</a:t>
            </a:r>
            <a:r>
              <a:rPr lang="tr-TR" sz="4400" b="1" dirty="0">
                <a:solidFill>
                  <a:srgbClr val="FF0000"/>
                </a:solidFill>
              </a:rPr>
              <a:t>Tercihli Olmayan</a:t>
            </a:r>
            <a:r>
              <a:rPr lang="tr-TR" sz="4400" b="1" dirty="0">
                <a:solidFill>
                  <a:prstClr val="black"/>
                </a:solidFill>
              </a:rPr>
              <a:t>”</a:t>
            </a:r>
            <a:r>
              <a:rPr lang="tr-TR" sz="4400" dirty="0">
                <a:solidFill>
                  <a:prstClr val="black"/>
                </a:solidFill>
              </a:rPr>
              <a:t> ve </a:t>
            </a:r>
          </a:p>
          <a:p>
            <a:r>
              <a:rPr lang="tr-TR" sz="4400" dirty="0">
                <a:solidFill>
                  <a:prstClr val="black"/>
                </a:solidFill>
              </a:rPr>
              <a:t>2. ”</a:t>
            </a:r>
            <a:r>
              <a:rPr lang="tr-TR" sz="4400" b="1" dirty="0">
                <a:solidFill>
                  <a:srgbClr val="FF0000"/>
                </a:solidFill>
              </a:rPr>
              <a:t>Tercihli</a:t>
            </a:r>
            <a:r>
              <a:rPr lang="tr-TR" sz="4400" dirty="0">
                <a:solidFill>
                  <a:prstClr val="black"/>
                </a:solidFill>
              </a:rPr>
              <a:t>” </a:t>
            </a:r>
          </a:p>
          <a:p>
            <a:r>
              <a:rPr lang="tr-TR" sz="3200" dirty="0">
                <a:solidFill>
                  <a:prstClr val="black"/>
                </a:solidFill>
              </a:rPr>
              <a:t>olmak üzere </a:t>
            </a:r>
            <a:r>
              <a:rPr lang="tr-TR" sz="4400" b="1" dirty="0">
                <a:solidFill>
                  <a:srgbClr val="FF0000"/>
                </a:solidFill>
              </a:rPr>
              <a:t>iki  (2) tür </a:t>
            </a:r>
            <a:r>
              <a:rPr lang="tr-TR" sz="3200" dirty="0">
                <a:solidFill>
                  <a:prstClr val="black"/>
                </a:solidFill>
              </a:rPr>
              <a:t>menşe kuralı söz konusudur</a:t>
            </a:r>
            <a:endParaRPr lang="tr-TR" dirty="0"/>
          </a:p>
        </p:txBody>
      </p:sp>
      <p:sp>
        <p:nvSpPr>
          <p:cNvPr id="4" name="Veri Yer Tutucusu 3"/>
          <p:cNvSpPr>
            <a:spLocks noGrp="1"/>
          </p:cNvSpPr>
          <p:nvPr>
            <p:ph type="dt" sz="half" idx="10"/>
          </p:nvPr>
        </p:nvSpPr>
        <p:spPr/>
        <p:txBody>
          <a:bodyPr/>
          <a:lstStyle/>
          <a:p>
            <a:fld id="{A7C525F1-D2CD-4E50-9F5F-28499971A50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30</a:t>
            </a:fld>
            <a:endParaRPr lang="tr-TR">
              <a:solidFill>
                <a:prstClr val="black">
                  <a:tint val="75000"/>
                </a:prstClr>
              </a:solidFill>
            </a:endParaRPr>
          </a:p>
        </p:txBody>
      </p:sp>
    </p:spTree>
    <p:extLst>
      <p:ext uri="{BB962C8B-B14F-4D97-AF65-F5344CB8AC3E}">
        <p14:creationId xmlns:p14="http://schemas.microsoft.com/office/powerpoint/2010/main" val="2909614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872004"/>
          </a:xfrm>
          <a:solidFill>
            <a:schemeClr val="accent6">
              <a:lumMod val="40000"/>
              <a:lumOff val="60000"/>
            </a:schemeClr>
          </a:solidFill>
        </p:spPr>
        <p:txBody>
          <a:bodyPr>
            <a:normAutofit fontScale="90000"/>
          </a:bodyPr>
          <a:lstStyle/>
          <a:p>
            <a:br>
              <a:rPr lang="tr-TR" b="1" u="sng" dirty="0"/>
            </a:br>
            <a:r>
              <a:rPr lang="tr-TR" b="1" u="sng" dirty="0"/>
              <a:t>1. TERCİHLİ OLMAYAN MENŞE NE DEMEKTİR?</a:t>
            </a:r>
            <a:br>
              <a:rPr lang="tr-TR" dirty="0"/>
            </a:br>
            <a:endParaRPr lang="tr-TR" dirty="0"/>
          </a:p>
        </p:txBody>
      </p:sp>
      <p:sp>
        <p:nvSpPr>
          <p:cNvPr id="3" name="İçerik Yer Tutucusu 2"/>
          <p:cNvSpPr>
            <a:spLocks noGrp="1"/>
          </p:cNvSpPr>
          <p:nvPr>
            <p:ph idx="1"/>
          </p:nvPr>
        </p:nvSpPr>
        <p:spPr>
          <a:xfrm>
            <a:off x="228600" y="1500188"/>
            <a:ext cx="11524129" cy="5088871"/>
          </a:xfrm>
        </p:spPr>
        <p:txBody>
          <a:bodyPr>
            <a:normAutofit/>
          </a:bodyPr>
          <a:lstStyle/>
          <a:p>
            <a:endParaRPr lang="tr-TR" sz="3200" b="1" dirty="0">
              <a:solidFill>
                <a:srgbClr val="7030A0"/>
              </a:solidFill>
            </a:endParaRPr>
          </a:p>
          <a:p>
            <a:r>
              <a:rPr lang="tr-TR" sz="3200" b="1" dirty="0">
                <a:solidFill>
                  <a:srgbClr val="7030A0"/>
                </a:solidFill>
              </a:rPr>
              <a:t>Tercihli olmayan menşe</a:t>
            </a:r>
            <a:r>
              <a:rPr lang="tr-TR" sz="3200" dirty="0">
                <a:solidFill>
                  <a:srgbClr val="7030A0"/>
                </a:solidFill>
              </a:rPr>
              <a:t> eşyanın </a:t>
            </a:r>
            <a:r>
              <a:rPr lang="tr-TR" sz="3200" dirty="0">
                <a:solidFill>
                  <a:srgbClr val="FF0000"/>
                </a:solidFill>
              </a:rPr>
              <a:t>sadece “iktisadi </a:t>
            </a:r>
            <a:r>
              <a:rPr lang="tr-TR" sz="3200" dirty="0" err="1">
                <a:solidFill>
                  <a:srgbClr val="FF0000"/>
                </a:solidFill>
              </a:rPr>
              <a:t>milliyeti”ni</a:t>
            </a:r>
            <a:r>
              <a:rPr lang="tr-TR" sz="3200" dirty="0">
                <a:solidFill>
                  <a:srgbClr val="FF0000"/>
                </a:solidFill>
              </a:rPr>
              <a:t> </a:t>
            </a:r>
            <a:r>
              <a:rPr lang="tr-TR" sz="3200" dirty="0">
                <a:solidFill>
                  <a:srgbClr val="7030A0"/>
                </a:solidFill>
              </a:rPr>
              <a:t>ifade eder.</a:t>
            </a:r>
            <a:r>
              <a:rPr lang="tr-TR" sz="3200" dirty="0"/>
              <a:t> </a:t>
            </a:r>
          </a:p>
          <a:p>
            <a:endParaRPr lang="tr-TR" sz="3200" dirty="0"/>
          </a:p>
          <a:p>
            <a:r>
              <a:rPr lang="tr-TR" sz="3200" dirty="0"/>
              <a:t>Kural olarak, eşyanın </a:t>
            </a:r>
            <a:r>
              <a:rPr lang="tr-TR" sz="3200" b="1" u="sng" dirty="0"/>
              <a:t>ithalatta tercihli rejimden istifade etmesi anlamında, </a:t>
            </a:r>
            <a:r>
              <a:rPr lang="tr-TR" sz="3200" b="1" u="sng" dirty="0">
                <a:solidFill>
                  <a:srgbClr val="FF0000"/>
                </a:solidFill>
              </a:rPr>
              <a:t>söz konusu eşyaya herhangi bir fayda temin etmez</a:t>
            </a:r>
            <a:r>
              <a:rPr lang="tr-TR" sz="3200" b="1" u="sng" dirty="0"/>
              <a:t>.</a:t>
            </a:r>
            <a:r>
              <a:rPr lang="tr-TR" sz="2400" b="1" u="sng" dirty="0">
                <a:solidFill>
                  <a:srgbClr val="00B050"/>
                </a:solidFill>
              </a:rPr>
              <a:t> (tercihli rejimden, fırsatlardan yararlanamaz)</a:t>
            </a:r>
            <a:r>
              <a:rPr lang="tr-TR" sz="3200" b="1" u="sng" dirty="0"/>
              <a:t> </a:t>
            </a:r>
            <a:endParaRPr lang="tr-TR" sz="3200" dirty="0"/>
          </a:p>
          <a:p>
            <a:endParaRPr lang="tr-TR" sz="2000" b="1" u="sng" dirty="0"/>
          </a:p>
          <a:p>
            <a:endParaRPr lang="tr-TR" sz="3200" dirty="0"/>
          </a:p>
        </p:txBody>
      </p:sp>
      <p:sp>
        <p:nvSpPr>
          <p:cNvPr id="4" name="Veri Yer Tutucusu 3"/>
          <p:cNvSpPr>
            <a:spLocks noGrp="1"/>
          </p:cNvSpPr>
          <p:nvPr>
            <p:ph type="dt" sz="half" idx="10"/>
          </p:nvPr>
        </p:nvSpPr>
        <p:spPr/>
        <p:txBody>
          <a:bodyPr/>
          <a:lstStyle/>
          <a:p>
            <a:fld id="{76E035B6-6376-42B5-8EFA-72C152791B1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31</a:t>
            </a:fld>
            <a:endParaRPr lang="tr-TR">
              <a:solidFill>
                <a:prstClr val="black">
                  <a:tint val="75000"/>
                </a:prstClr>
              </a:solidFill>
            </a:endParaRPr>
          </a:p>
        </p:txBody>
      </p:sp>
    </p:spTree>
    <p:extLst>
      <p:ext uri="{BB962C8B-B14F-4D97-AF65-F5344CB8AC3E}">
        <p14:creationId xmlns:p14="http://schemas.microsoft.com/office/powerpoint/2010/main" val="30751117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6176" y="363070"/>
            <a:ext cx="11631706" cy="6118411"/>
          </a:xfrm>
        </p:spPr>
        <p:txBody>
          <a:bodyPr>
            <a:normAutofit/>
          </a:bodyPr>
          <a:lstStyle/>
          <a:p>
            <a:r>
              <a:rPr lang="tr-TR" sz="1800" dirty="0">
                <a:solidFill>
                  <a:srgbClr val="FF0000"/>
                </a:solidFill>
              </a:rPr>
              <a:t>Gümrük Kanunu’nun 18 ve 19 uncu maddelerine  göre</a:t>
            </a:r>
            <a:r>
              <a:rPr lang="tr-TR" sz="3200" dirty="0">
                <a:solidFill>
                  <a:srgbClr val="FF0000"/>
                </a:solidFill>
              </a:rPr>
              <a:t>, </a:t>
            </a:r>
            <a:r>
              <a:rPr lang="tr-TR" sz="3200" b="1" u="sng" dirty="0">
                <a:solidFill>
                  <a:srgbClr val="FF0000"/>
                </a:solidFill>
              </a:rPr>
              <a:t>eşyanın tercihli olmayan menşei</a:t>
            </a:r>
            <a:r>
              <a:rPr lang="tr-TR" sz="3200" b="1" u="sng" dirty="0"/>
              <a:t>;</a:t>
            </a:r>
            <a:endParaRPr lang="tr-TR" sz="3200" dirty="0"/>
          </a:p>
          <a:p>
            <a:pPr lvl="0"/>
            <a:r>
              <a:rPr lang="tr-TR" sz="2400" u="sng" dirty="0"/>
              <a:t>(‘kara suları da dahil olmak üzere), </a:t>
            </a:r>
            <a:r>
              <a:rPr lang="tr-TR" sz="3200" b="1" u="sng" dirty="0"/>
              <a:t>tümüyle elde edildiği veya üretildiği, </a:t>
            </a:r>
            <a:r>
              <a:rPr lang="tr-TR" sz="2400" dirty="0"/>
              <a:t>(ülke)</a:t>
            </a:r>
          </a:p>
          <a:p>
            <a:pPr lvl="0"/>
            <a:r>
              <a:rPr lang="tr-TR" sz="3200" b="1" u="sng" dirty="0"/>
              <a:t>ya da</a:t>
            </a:r>
            <a:endParaRPr lang="tr-TR" sz="3200" dirty="0"/>
          </a:p>
          <a:p>
            <a:pPr lvl="0"/>
            <a:r>
              <a:rPr lang="tr-TR" sz="3200" b="1" u="sng" dirty="0">
                <a:solidFill>
                  <a:srgbClr val="0070C0"/>
                </a:solidFill>
              </a:rPr>
              <a:t>eşyanın üretiminin birden fazla ülkede gerçekleştirilmesi </a:t>
            </a:r>
            <a:r>
              <a:rPr lang="tr-TR" sz="3200" b="1" u="sng" dirty="0"/>
              <a:t>halinde, ‘</a:t>
            </a:r>
            <a:r>
              <a:rPr lang="tr-TR" sz="3200" b="1" u="sng" dirty="0">
                <a:solidFill>
                  <a:srgbClr val="00B050"/>
                </a:solidFill>
              </a:rPr>
              <a:t>yeni bir ürünün imal edildiği veya imalatın önemli bir aşamasının ve ekonomik yönden gerekli görülen </a:t>
            </a:r>
            <a:r>
              <a:rPr lang="tr-TR" sz="3200" b="1" u="sng" dirty="0"/>
              <a:t>en son esaslı işçilik ve eylemin yapıldığı’ </a:t>
            </a:r>
            <a:r>
              <a:rPr lang="tr-TR" sz="3200" b="1" dirty="0"/>
              <a:t>ülke menşeli</a:t>
            </a:r>
            <a:r>
              <a:rPr lang="tr-TR" sz="1400" b="1" dirty="0"/>
              <a:t> </a:t>
            </a:r>
            <a:r>
              <a:rPr lang="tr-TR" sz="1400" b="1" dirty="0">
                <a:solidFill>
                  <a:srgbClr val="00B050"/>
                </a:solidFill>
              </a:rPr>
              <a:t>(nerede nihai mal olduysa)</a:t>
            </a:r>
            <a:r>
              <a:rPr lang="tr-TR" sz="3200" b="1" dirty="0"/>
              <a:t> olarak tayin ve tespit edilmektedir.</a:t>
            </a:r>
            <a:r>
              <a:rPr lang="tr-TR" sz="3200" b="1" u="sng" dirty="0"/>
              <a:t> </a:t>
            </a:r>
          </a:p>
          <a:p>
            <a:r>
              <a:rPr lang="tr-TR" sz="3200" dirty="0">
                <a:solidFill>
                  <a:schemeClr val="accent1">
                    <a:lumMod val="75000"/>
                  </a:schemeClr>
                </a:solidFill>
              </a:rPr>
              <a:t>Eşyanın tercihli olmayan menşei </a:t>
            </a:r>
            <a:r>
              <a:rPr lang="tr-TR" sz="3200" dirty="0"/>
              <a:t>‘</a:t>
            </a:r>
            <a:r>
              <a:rPr lang="tr-TR" sz="3200" b="1" dirty="0"/>
              <a:t>menşe şahadetnamesi’ </a:t>
            </a:r>
            <a:r>
              <a:rPr lang="tr-TR" sz="3200" dirty="0"/>
              <a:t>ile kanıtlanmaktadır.</a:t>
            </a:r>
          </a:p>
          <a:p>
            <a:endParaRPr lang="tr-TR" dirty="0"/>
          </a:p>
        </p:txBody>
      </p:sp>
      <p:sp>
        <p:nvSpPr>
          <p:cNvPr id="4" name="Veri Yer Tutucusu 3"/>
          <p:cNvSpPr>
            <a:spLocks noGrp="1"/>
          </p:cNvSpPr>
          <p:nvPr>
            <p:ph type="dt" sz="half" idx="10"/>
          </p:nvPr>
        </p:nvSpPr>
        <p:spPr/>
        <p:txBody>
          <a:bodyPr/>
          <a:lstStyle/>
          <a:p>
            <a:fld id="{93B3B1D6-4C24-450C-809C-63ECF05C151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32</a:t>
            </a:fld>
            <a:endParaRPr lang="tr-TR">
              <a:solidFill>
                <a:prstClr val="black">
                  <a:tint val="75000"/>
                </a:prstClr>
              </a:solidFill>
            </a:endParaRPr>
          </a:p>
        </p:txBody>
      </p:sp>
    </p:spTree>
    <p:extLst>
      <p:ext uri="{BB962C8B-B14F-4D97-AF65-F5344CB8AC3E}">
        <p14:creationId xmlns:p14="http://schemas.microsoft.com/office/powerpoint/2010/main" val="1847471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858557"/>
          </a:xfrm>
          <a:solidFill>
            <a:schemeClr val="accent6">
              <a:lumMod val="40000"/>
              <a:lumOff val="60000"/>
            </a:schemeClr>
          </a:solidFill>
        </p:spPr>
        <p:txBody>
          <a:bodyPr>
            <a:normAutofit fontScale="90000"/>
          </a:bodyPr>
          <a:lstStyle/>
          <a:p>
            <a:pPr algn="ctr"/>
            <a:br>
              <a:rPr lang="tr-TR" b="1" u="sng" dirty="0"/>
            </a:br>
            <a:r>
              <a:rPr lang="tr-TR" b="1" u="sng" dirty="0">
                <a:latin typeface="Arial Black" panose="020B0A04020102020204" pitchFamily="34" charset="0"/>
              </a:rPr>
              <a:t>2. </a:t>
            </a:r>
            <a:r>
              <a:rPr lang="tr-TR" b="1" u="sng" dirty="0">
                <a:solidFill>
                  <a:srgbClr val="FF0000"/>
                </a:solidFill>
                <a:latin typeface="Arial Black" panose="020B0A04020102020204" pitchFamily="34" charset="0"/>
              </a:rPr>
              <a:t>TERCİHLİ MENŞE NE DEMEKTİR?</a:t>
            </a:r>
            <a:br>
              <a:rPr lang="tr-TR" dirty="0">
                <a:solidFill>
                  <a:srgbClr val="FF0000"/>
                </a:solidFill>
                <a:latin typeface="Arial Black" panose="020B0A04020102020204" pitchFamily="34" charset="0"/>
              </a:rPr>
            </a:br>
            <a:endParaRPr lang="tr-TR" dirty="0">
              <a:solidFill>
                <a:srgbClr val="FF0000"/>
              </a:solidFill>
              <a:latin typeface="Arial Black" panose="020B0A04020102020204" pitchFamily="34" charset="0"/>
            </a:endParaRPr>
          </a:p>
        </p:txBody>
      </p:sp>
      <p:sp>
        <p:nvSpPr>
          <p:cNvPr id="3" name="İçerik Yer Tutucusu 2"/>
          <p:cNvSpPr>
            <a:spLocks noGrp="1"/>
          </p:cNvSpPr>
          <p:nvPr>
            <p:ph idx="1"/>
          </p:nvPr>
        </p:nvSpPr>
        <p:spPr>
          <a:xfrm>
            <a:off x="645458" y="1331260"/>
            <a:ext cx="11187953" cy="5526740"/>
          </a:xfrm>
        </p:spPr>
        <p:txBody>
          <a:bodyPr>
            <a:noAutofit/>
          </a:bodyPr>
          <a:lstStyle/>
          <a:p>
            <a:endParaRPr lang="tr-TR" sz="3200" b="1" dirty="0"/>
          </a:p>
          <a:p>
            <a:r>
              <a:rPr lang="tr-TR" sz="3200" b="1" dirty="0"/>
              <a:t>Tercihli menşe,</a:t>
            </a:r>
          </a:p>
          <a:p>
            <a:r>
              <a:rPr lang="tr-TR" sz="3200" dirty="0"/>
              <a:t> kısaca </a:t>
            </a:r>
            <a:r>
              <a:rPr lang="tr-TR" sz="3200" b="1" dirty="0">
                <a:solidFill>
                  <a:schemeClr val="accent1">
                    <a:lumMod val="75000"/>
                  </a:schemeClr>
                </a:solidFill>
              </a:rPr>
              <a:t>tercihli tarife uygulamalarından</a:t>
            </a:r>
            <a:r>
              <a:rPr lang="tr-TR" sz="3200" b="1" baseline="30000" dirty="0">
                <a:solidFill>
                  <a:schemeClr val="accent1">
                    <a:lumMod val="75000"/>
                  </a:schemeClr>
                </a:solidFill>
              </a:rPr>
              <a:t> </a:t>
            </a:r>
            <a:r>
              <a:rPr lang="tr-TR" sz="3200" b="1" dirty="0">
                <a:solidFill>
                  <a:schemeClr val="accent1">
                    <a:lumMod val="75000"/>
                  </a:schemeClr>
                </a:solidFill>
              </a:rPr>
              <a:t>yararlandırılmak istenen eşyaya tatbik edilen </a:t>
            </a:r>
            <a:r>
              <a:rPr lang="tr-TR" sz="3200" dirty="0"/>
              <a:t>menşe kuralları olarak tanımlanabilir.</a:t>
            </a:r>
          </a:p>
          <a:p>
            <a:br>
              <a:rPr lang="tr-TR" sz="3200" dirty="0"/>
            </a:br>
            <a:endParaRPr lang="tr-TR" sz="3200" dirty="0"/>
          </a:p>
        </p:txBody>
      </p:sp>
      <p:sp>
        <p:nvSpPr>
          <p:cNvPr id="4" name="Veri Yer Tutucusu 3"/>
          <p:cNvSpPr>
            <a:spLocks noGrp="1"/>
          </p:cNvSpPr>
          <p:nvPr>
            <p:ph type="dt" sz="half" idx="10"/>
          </p:nvPr>
        </p:nvSpPr>
        <p:spPr/>
        <p:txBody>
          <a:bodyPr/>
          <a:lstStyle/>
          <a:p>
            <a:fld id="{81CD093B-8D6F-4A5F-A04F-1CC26026D8D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33</a:t>
            </a:fld>
            <a:endParaRPr lang="tr-TR">
              <a:solidFill>
                <a:prstClr val="black">
                  <a:tint val="75000"/>
                </a:prstClr>
              </a:solidFill>
            </a:endParaRPr>
          </a:p>
        </p:txBody>
      </p:sp>
    </p:spTree>
    <p:extLst>
      <p:ext uri="{BB962C8B-B14F-4D97-AF65-F5344CB8AC3E}">
        <p14:creationId xmlns:p14="http://schemas.microsoft.com/office/powerpoint/2010/main" val="3699248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835" y="416859"/>
            <a:ext cx="11510683" cy="6199094"/>
          </a:xfrm>
        </p:spPr>
        <p:txBody>
          <a:bodyPr>
            <a:normAutofit/>
          </a:bodyPr>
          <a:lstStyle/>
          <a:p>
            <a:r>
              <a:rPr lang="tr-TR" sz="3200" b="1" dirty="0">
                <a:solidFill>
                  <a:srgbClr val="FF0000"/>
                </a:solidFill>
              </a:rPr>
              <a:t>Tercihli menşe kuralları</a:t>
            </a:r>
            <a:r>
              <a:rPr lang="tr-TR" sz="3200" b="1" dirty="0"/>
              <a:t>;</a:t>
            </a:r>
            <a:r>
              <a:rPr lang="tr-TR" sz="3200" dirty="0"/>
              <a:t> </a:t>
            </a:r>
          </a:p>
          <a:p>
            <a:r>
              <a:rPr lang="tr-TR" sz="3200" dirty="0"/>
              <a:t>aralarında serbest ticaret alanı tesis etmiş olan ülkeler arasındaki </a:t>
            </a:r>
            <a:r>
              <a:rPr lang="tr-TR" sz="3200" b="1" dirty="0"/>
              <a:t>ticarete konu eşyanın ithalatında</a:t>
            </a:r>
            <a:r>
              <a:rPr lang="tr-TR" sz="3200" dirty="0"/>
              <a:t>, </a:t>
            </a:r>
          </a:p>
          <a:p>
            <a:r>
              <a:rPr lang="tr-TR" sz="3200" dirty="0"/>
              <a:t>anlaşma ile ihdas edilen tercihli rejimin </a:t>
            </a:r>
            <a:r>
              <a:rPr lang="tr-TR" sz="2400" dirty="0">
                <a:solidFill>
                  <a:srgbClr val="00B050"/>
                </a:solidFill>
              </a:rPr>
              <a:t>(gümrük vergisi indirimi veya muafiyeti)</a:t>
            </a:r>
            <a:r>
              <a:rPr lang="tr-TR" sz="2400" dirty="0"/>
              <a:t> </a:t>
            </a:r>
            <a:r>
              <a:rPr lang="tr-TR" sz="3200" dirty="0"/>
              <a:t>uygulanmasına </a:t>
            </a:r>
          </a:p>
          <a:p>
            <a:r>
              <a:rPr lang="tr-TR" sz="3200" dirty="0"/>
              <a:t>veya belli ülkelere tek taraflı (otonom) olarak tanınan tercihler</a:t>
            </a:r>
            <a:r>
              <a:rPr lang="tr-TR" sz="3200" b="1" baseline="30000" dirty="0"/>
              <a:t> </a:t>
            </a:r>
            <a:r>
              <a:rPr lang="tr-TR" sz="3200" dirty="0"/>
              <a:t>kapsamında söz konusu ülkeler menşeli eşyanın, </a:t>
            </a:r>
          </a:p>
          <a:p>
            <a:r>
              <a:rPr lang="tr-TR" sz="3200" dirty="0">
                <a:solidFill>
                  <a:srgbClr val="FF0000"/>
                </a:solidFill>
              </a:rPr>
              <a:t>indirimli gümrük vergisiyle veya gümrük vergisinden muaf olarak ithalatına esas teşkil etmektedir.</a:t>
            </a:r>
            <a:br>
              <a:rPr lang="tr-TR" sz="3200" dirty="0">
                <a:solidFill>
                  <a:srgbClr val="FF0000"/>
                </a:solidFill>
              </a:rPr>
            </a:br>
            <a:r>
              <a:rPr lang="tr-TR" sz="3200" dirty="0"/>
              <a:t>Eşyanın tercihli menşe statüsü </a:t>
            </a:r>
            <a:r>
              <a:rPr lang="tr-TR" sz="3200" b="1" dirty="0"/>
              <a:t>‘menşe ispat belgesi</a:t>
            </a:r>
            <a:r>
              <a:rPr lang="tr-TR" sz="3200" b="1" baseline="30000" dirty="0"/>
              <a:t>’ </a:t>
            </a:r>
            <a:r>
              <a:rPr lang="tr-TR" sz="3200" dirty="0"/>
              <a:t>ile kanıtlanmaktadır. </a:t>
            </a:r>
          </a:p>
        </p:txBody>
      </p:sp>
      <p:sp>
        <p:nvSpPr>
          <p:cNvPr id="4" name="Veri Yer Tutucusu 3"/>
          <p:cNvSpPr>
            <a:spLocks noGrp="1"/>
          </p:cNvSpPr>
          <p:nvPr>
            <p:ph type="dt" sz="half" idx="10"/>
          </p:nvPr>
        </p:nvSpPr>
        <p:spPr/>
        <p:txBody>
          <a:bodyPr/>
          <a:lstStyle/>
          <a:p>
            <a:fld id="{9FED93E0-6124-4773-BED5-40D950F7309E}"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34</a:t>
            </a:fld>
            <a:endParaRPr lang="tr-TR">
              <a:solidFill>
                <a:prstClr val="black">
                  <a:tint val="75000"/>
                </a:prstClr>
              </a:solidFill>
            </a:endParaRPr>
          </a:p>
        </p:txBody>
      </p:sp>
    </p:spTree>
    <p:extLst>
      <p:ext uri="{BB962C8B-B14F-4D97-AF65-F5344CB8AC3E}">
        <p14:creationId xmlns:p14="http://schemas.microsoft.com/office/powerpoint/2010/main" val="3620201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301" y="322729"/>
            <a:ext cx="11901488" cy="5854234"/>
          </a:xfrm>
        </p:spPr>
        <p:txBody>
          <a:bodyPr>
            <a:normAutofit/>
          </a:bodyPr>
          <a:lstStyle/>
          <a:p>
            <a:endParaRPr lang="tr-TR" sz="3200" dirty="0">
              <a:solidFill>
                <a:srgbClr val="FF0000"/>
              </a:solidFill>
            </a:endParaRPr>
          </a:p>
          <a:p>
            <a:r>
              <a:rPr lang="tr-TR" sz="3200" b="1" dirty="0">
                <a:solidFill>
                  <a:srgbClr val="0070C0"/>
                </a:solidFill>
              </a:rPr>
              <a:t>Eşyanın tercihli menşe statüsünü kazanması için temel kriter</a:t>
            </a:r>
            <a:r>
              <a:rPr lang="tr-TR" sz="3200" dirty="0">
                <a:solidFill>
                  <a:srgbClr val="FF0000"/>
                </a:solidFill>
              </a:rPr>
              <a:t>; söz konusu eşyanın ;</a:t>
            </a:r>
          </a:p>
          <a:p>
            <a:r>
              <a:rPr lang="tr-TR" sz="3200" dirty="0">
                <a:solidFill>
                  <a:srgbClr val="FF0000"/>
                </a:solidFill>
              </a:rPr>
              <a:t>1. ya “</a:t>
            </a:r>
            <a:r>
              <a:rPr lang="tr-TR" sz="3200" b="1" dirty="0">
                <a:solidFill>
                  <a:srgbClr val="FF0000"/>
                </a:solidFill>
              </a:rPr>
              <a:t>tamamen </a:t>
            </a:r>
            <a:r>
              <a:rPr lang="tr-TR" sz="3200" b="1" u="sng" dirty="0">
                <a:effectLst>
                  <a:outerShdw blurRad="38100" dist="38100" dir="2700000" algn="tl">
                    <a:srgbClr val="000000">
                      <a:alpha val="43137"/>
                    </a:srgbClr>
                  </a:outerShdw>
                </a:effectLst>
                <a:latin typeface="Algerian" panose="04020705040A02060702" pitchFamily="82" charset="0"/>
              </a:rPr>
              <a:t>o ülkede elde edilmiş</a:t>
            </a:r>
            <a:r>
              <a:rPr lang="tr-TR" sz="3200" b="1" dirty="0"/>
              <a:t>”</a:t>
            </a:r>
            <a:r>
              <a:rPr lang="tr-TR" sz="3200" b="1" dirty="0">
                <a:solidFill>
                  <a:srgbClr val="FF0000"/>
                </a:solidFill>
              </a:rPr>
              <a:t> </a:t>
            </a:r>
            <a:r>
              <a:rPr lang="tr-TR" sz="3200" dirty="0">
                <a:solidFill>
                  <a:srgbClr val="FF0000"/>
                </a:solidFill>
              </a:rPr>
              <a:t>olması </a:t>
            </a:r>
          </a:p>
          <a:p>
            <a:r>
              <a:rPr lang="tr-TR" sz="3200" dirty="0">
                <a:solidFill>
                  <a:srgbClr val="FF0000"/>
                </a:solidFill>
              </a:rPr>
              <a:t>ya da </a:t>
            </a:r>
          </a:p>
          <a:p>
            <a:r>
              <a:rPr lang="tr-TR" sz="3200" b="1" dirty="0">
                <a:solidFill>
                  <a:srgbClr val="00B050"/>
                </a:solidFill>
              </a:rPr>
              <a:t>2. tamamen </a:t>
            </a:r>
            <a:r>
              <a:rPr lang="tr-TR" sz="3200" b="1" u="sng" dirty="0">
                <a:solidFill>
                  <a:srgbClr val="7030A0"/>
                </a:solidFill>
                <a:effectLst>
                  <a:outerShdw blurRad="38100" dist="38100" dir="2700000" algn="tl">
                    <a:srgbClr val="000000">
                      <a:alpha val="43137"/>
                    </a:srgbClr>
                  </a:outerShdw>
                </a:effectLst>
                <a:latin typeface="Arial Black" panose="020B0A04020102020204" pitchFamily="34" charset="0"/>
              </a:rPr>
              <a:t>o ülkede elde edilmemiş </a:t>
            </a:r>
            <a:r>
              <a:rPr lang="tr-TR" sz="3200" b="1" u="sng" dirty="0">
                <a:solidFill>
                  <a:srgbClr val="7030A0"/>
                </a:solidFill>
                <a:latin typeface="Arial Black" panose="020B0A04020102020204" pitchFamily="34" charset="0"/>
              </a:rPr>
              <a:t>maddeler ihtiva ederek </a:t>
            </a:r>
          </a:p>
          <a:p>
            <a:r>
              <a:rPr lang="tr-TR" sz="3200" b="1" u="sng" dirty="0">
                <a:effectLst>
                  <a:outerShdw blurRad="38100" dist="38100" dir="2700000" algn="tl">
                    <a:srgbClr val="000000">
                      <a:alpha val="43137"/>
                    </a:srgbClr>
                  </a:outerShdw>
                </a:effectLst>
                <a:latin typeface="Algerian" panose="04020705040A02060702" pitchFamily="82" charset="0"/>
              </a:rPr>
              <a:t>o ülkede elde edilmesi </a:t>
            </a:r>
            <a:r>
              <a:rPr lang="tr-TR" sz="3200" b="1" u="sng" dirty="0">
                <a:solidFill>
                  <a:srgbClr val="FF0000"/>
                </a:solidFill>
                <a:effectLst>
                  <a:outerShdw blurRad="38100" dist="38100" dir="2700000" algn="tl">
                    <a:srgbClr val="000000">
                      <a:alpha val="43137"/>
                    </a:srgbClr>
                  </a:outerShdw>
                </a:effectLst>
              </a:rPr>
              <a:t>halinde</a:t>
            </a:r>
            <a:r>
              <a:rPr lang="tr-TR" sz="3200" b="1" dirty="0">
                <a:solidFill>
                  <a:srgbClr val="FF0000"/>
                </a:solidFill>
              </a:rPr>
              <a:t>, </a:t>
            </a:r>
          </a:p>
          <a:p>
            <a:r>
              <a:rPr lang="tr-TR" sz="3200" u="sng" dirty="0">
                <a:solidFill>
                  <a:srgbClr val="FF0000"/>
                </a:solidFill>
              </a:rPr>
              <a:t>3. eşyanın imalatında kullanılan söz konusu ithal maddelerinin</a:t>
            </a:r>
            <a:r>
              <a:rPr lang="tr-TR" sz="3200" b="1" dirty="0">
                <a:solidFill>
                  <a:srgbClr val="FF0000"/>
                </a:solidFill>
              </a:rPr>
              <a:t> </a:t>
            </a:r>
          </a:p>
          <a:p>
            <a:r>
              <a:rPr lang="tr-TR" sz="3200" b="1" dirty="0">
                <a:latin typeface="Algerian" panose="04020705040A02060702" pitchFamily="82" charset="0"/>
              </a:rPr>
              <a:t>“yeterli işçilik veya işlem</a:t>
            </a:r>
            <a:r>
              <a:rPr lang="tr-TR" sz="3200" b="1" dirty="0">
                <a:solidFill>
                  <a:srgbClr val="FF0000"/>
                </a:solidFill>
              </a:rPr>
              <a:t>” </a:t>
            </a:r>
            <a:r>
              <a:rPr lang="tr-TR" sz="3200" dirty="0">
                <a:solidFill>
                  <a:srgbClr val="FF0000"/>
                </a:solidFill>
              </a:rPr>
              <a:t>den geçirilmiş olmasıdır</a:t>
            </a:r>
            <a:endParaRPr lang="tr-TR" sz="3200" dirty="0"/>
          </a:p>
        </p:txBody>
      </p:sp>
      <p:sp>
        <p:nvSpPr>
          <p:cNvPr id="4" name="Veri Yer Tutucusu 3"/>
          <p:cNvSpPr>
            <a:spLocks noGrp="1"/>
          </p:cNvSpPr>
          <p:nvPr>
            <p:ph type="dt" sz="half" idx="10"/>
          </p:nvPr>
        </p:nvSpPr>
        <p:spPr/>
        <p:txBody>
          <a:bodyPr/>
          <a:lstStyle/>
          <a:p>
            <a:fld id="{2E83C0B7-9A20-4B83-927D-8C49DD5C505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35</a:t>
            </a:fld>
            <a:endParaRPr lang="tr-TR">
              <a:solidFill>
                <a:prstClr val="black">
                  <a:tint val="75000"/>
                </a:prstClr>
              </a:solidFill>
            </a:endParaRPr>
          </a:p>
        </p:txBody>
      </p:sp>
    </p:spTree>
    <p:extLst>
      <p:ext uri="{BB962C8B-B14F-4D97-AF65-F5344CB8AC3E}">
        <p14:creationId xmlns:p14="http://schemas.microsoft.com/office/powerpoint/2010/main" val="2094482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534" y="109182"/>
            <a:ext cx="12096466" cy="6748818"/>
          </a:xfrm>
        </p:spPr>
        <p:txBody>
          <a:bodyPr>
            <a:normAutofit/>
          </a:bodyPr>
          <a:lstStyle/>
          <a:p>
            <a:r>
              <a:rPr lang="tr-TR" sz="3200" b="1" dirty="0">
                <a:solidFill>
                  <a:srgbClr val="FF0000"/>
                </a:solidFill>
              </a:rPr>
              <a:t>Tamamen elde edilmiş ürünler</a:t>
            </a:r>
            <a:r>
              <a:rPr lang="tr-TR" sz="3200" b="1" dirty="0"/>
              <a:t>, </a:t>
            </a:r>
            <a:r>
              <a:rPr lang="tr-TR" sz="3200" dirty="0"/>
              <a:t>menşe protokollerinde ayrıntılı olarak tanımlanmıştır.</a:t>
            </a:r>
          </a:p>
          <a:p>
            <a:r>
              <a:rPr lang="tr-TR" sz="3200" dirty="0"/>
              <a:t> </a:t>
            </a:r>
            <a:r>
              <a:rPr lang="tr-TR" sz="3200" dirty="0">
                <a:solidFill>
                  <a:srgbClr val="00B050"/>
                </a:solidFill>
              </a:rPr>
              <a:t>(</a:t>
            </a:r>
            <a:r>
              <a:rPr lang="tr-TR" sz="3200" u="sng" dirty="0">
                <a:solidFill>
                  <a:srgbClr val="00B050"/>
                </a:solidFill>
              </a:rPr>
              <a:t>Örneğin; </a:t>
            </a:r>
            <a:r>
              <a:rPr lang="tr-TR" sz="3200" u="sng" dirty="0">
                <a:solidFill>
                  <a:srgbClr val="7030A0"/>
                </a:solidFill>
              </a:rPr>
              <a:t>taraf ülkede hasat edilen                   bitkisel ürünler</a:t>
            </a:r>
            <a:r>
              <a:rPr lang="tr-TR" sz="3200" u="sng" dirty="0">
                <a:solidFill>
                  <a:srgbClr val="00B050"/>
                </a:solidFill>
              </a:rPr>
              <a:t>, </a:t>
            </a:r>
          </a:p>
          <a:p>
            <a:r>
              <a:rPr lang="tr-TR" sz="3200" u="sng" dirty="0">
                <a:solidFill>
                  <a:srgbClr val="00B050"/>
                </a:solidFill>
              </a:rPr>
              <a:t>                   </a:t>
            </a:r>
            <a:r>
              <a:rPr lang="tr-TR" sz="3200" u="sng" dirty="0">
                <a:solidFill>
                  <a:srgbClr val="7030A0"/>
                </a:solidFill>
              </a:rPr>
              <a:t>taraf ülkede doğmuş ve yetiştirilmiş canlı hayvanlar).</a:t>
            </a:r>
          </a:p>
          <a:p>
            <a:endParaRPr lang="tr-TR" sz="3200" dirty="0">
              <a:solidFill>
                <a:srgbClr val="7030A0"/>
              </a:solidFill>
            </a:endParaRPr>
          </a:p>
          <a:p>
            <a:r>
              <a:rPr lang="tr-TR" sz="1800" b="1" dirty="0">
                <a:solidFill>
                  <a:srgbClr val="FF0000"/>
                </a:solidFill>
              </a:rPr>
              <a:t>Tamamen elde edilmemiş ürünlerin</a:t>
            </a:r>
            <a:r>
              <a:rPr lang="tr-TR" sz="1800" b="1" dirty="0"/>
              <a:t>,</a:t>
            </a:r>
            <a:r>
              <a:rPr lang="tr-TR" sz="1800" dirty="0"/>
              <a:t> tercihli menşe statüsü kazanması için söz konusu ürünlerin tâbi tutulması gereken işçilik ve işlemler listesi bütün serbest ticaret anlaşmalarına ek menşe protokollerinde belirtilmiştir.</a:t>
            </a:r>
          </a:p>
          <a:p>
            <a:endParaRPr lang="tr-TR" sz="3200" dirty="0"/>
          </a:p>
          <a:p>
            <a:r>
              <a:rPr lang="tr-TR" sz="3200" dirty="0">
                <a:solidFill>
                  <a:srgbClr val="00B0F0"/>
                </a:solidFill>
              </a:rPr>
              <a:t>Bu itibarla, menşeli olmayan maddeler üzerinde gerçekleştirilen işçilik veya işlemlerin </a:t>
            </a:r>
            <a:r>
              <a:rPr lang="tr-TR" sz="3200" b="1" dirty="0">
                <a:solidFill>
                  <a:srgbClr val="00B050"/>
                </a:solidFill>
              </a:rPr>
              <a:t>biri veya bir kısmı liste kurallarında yer alan şartları karşılaması kaydıyla</a:t>
            </a:r>
            <a:r>
              <a:rPr lang="tr-TR" sz="3200" dirty="0">
                <a:solidFill>
                  <a:srgbClr val="00B0F0"/>
                </a:solidFill>
              </a:rPr>
              <a:t> elde edilen ürün, tercihli menşe statüsü kazanır.</a:t>
            </a:r>
          </a:p>
          <a:p>
            <a:r>
              <a:rPr lang="tr-TR" sz="3200" dirty="0"/>
              <a:t> </a:t>
            </a:r>
          </a:p>
          <a:p>
            <a:endParaRPr lang="tr-TR" dirty="0"/>
          </a:p>
          <a:p>
            <a:endParaRPr lang="tr-TR" dirty="0"/>
          </a:p>
        </p:txBody>
      </p:sp>
      <p:sp>
        <p:nvSpPr>
          <p:cNvPr id="4" name="Veri Yer Tutucusu 3"/>
          <p:cNvSpPr>
            <a:spLocks noGrp="1"/>
          </p:cNvSpPr>
          <p:nvPr>
            <p:ph type="dt" sz="half" idx="10"/>
          </p:nvPr>
        </p:nvSpPr>
        <p:spPr/>
        <p:txBody>
          <a:bodyPr/>
          <a:lstStyle/>
          <a:p>
            <a:fld id="{A87E9CB8-2A41-41BB-A43A-69476DC85596}"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36</a:t>
            </a:fld>
            <a:endParaRPr lang="tr-TR">
              <a:solidFill>
                <a:prstClr val="black">
                  <a:tint val="75000"/>
                </a:prstClr>
              </a:solidFill>
            </a:endParaRPr>
          </a:p>
        </p:txBody>
      </p:sp>
    </p:spTree>
    <p:extLst>
      <p:ext uri="{BB962C8B-B14F-4D97-AF65-F5344CB8AC3E}">
        <p14:creationId xmlns:p14="http://schemas.microsoft.com/office/powerpoint/2010/main" val="19486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9843" y="365125"/>
            <a:ext cx="11113957" cy="729157"/>
          </a:xfrm>
          <a:solidFill>
            <a:schemeClr val="accent6">
              <a:lumMod val="40000"/>
              <a:lumOff val="60000"/>
            </a:schemeClr>
          </a:solidFill>
        </p:spPr>
        <p:txBody>
          <a:bodyPr>
            <a:normAutofit fontScale="90000"/>
          </a:bodyPr>
          <a:lstStyle/>
          <a:p>
            <a:pPr algn="ctr"/>
            <a:br>
              <a:rPr lang="tr-TR" b="1" dirty="0">
                <a:solidFill>
                  <a:srgbClr val="FF0000"/>
                </a:solidFill>
              </a:rPr>
            </a:br>
            <a:r>
              <a:rPr lang="tr-TR" sz="4900" b="1" dirty="0">
                <a:solidFill>
                  <a:srgbClr val="FF0000"/>
                </a:solidFill>
                <a:latin typeface="Arial Black" panose="020B0A04020102020204" pitchFamily="34" charset="0"/>
              </a:rPr>
              <a:t>Eşyanın menşeinin tayin ve tespiti</a:t>
            </a:r>
            <a:br>
              <a:rPr lang="tr-TR" dirty="0">
                <a:solidFill>
                  <a:srgbClr val="FF0000"/>
                </a:solidFill>
                <a:latin typeface="Arial Black" panose="020B0A04020102020204" pitchFamily="34" charset="0"/>
              </a:rPr>
            </a:br>
            <a:endParaRPr lang="tr-TR" dirty="0">
              <a:solidFill>
                <a:srgbClr val="FF0000"/>
              </a:solidFill>
              <a:latin typeface="Arial Black" panose="020B0A04020102020204" pitchFamily="34" charset="0"/>
            </a:endParaRPr>
          </a:p>
        </p:txBody>
      </p:sp>
      <p:sp>
        <p:nvSpPr>
          <p:cNvPr id="3" name="İçerik Yer Tutucusu 2"/>
          <p:cNvSpPr>
            <a:spLocks noGrp="1"/>
          </p:cNvSpPr>
          <p:nvPr>
            <p:ph idx="1"/>
          </p:nvPr>
        </p:nvSpPr>
        <p:spPr>
          <a:xfrm>
            <a:off x="239843" y="1094282"/>
            <a:ext cx="11752288" cy="5606321"/>
          </a:xfrm>
        </p:spPr>
        <p:txBody>
          <a:bodyPr>
            <a:normAutofit/>
          </a:bodyPr>
          <a:lstStyle/>
          <a:p>
            <a:r>
              <a:rPr lang="tr-TR" b="1" dirty="0"/>
              <a:t>	</a:t>
            </a:r>
          </a:p>
          <a:p>
            <a:r>
              <a:rPr lang="tr-TR" sz="3200" b="1" dirty="0"/>
              <a:t>Madde 24-</a:t>
            </a:r>
            <a:r>
              <a:rPr lang="tr-TR" sz="3200" dirty="0"/>
              <a:t> Kara suları da dahil olmak üzere, </a:t>
            </a:r>
          </a:p>
          <a:p>
            <a:r>
              <a:rPr lang="tr-TR" sz="3200" u="sng" dirty="0">
                <a:solidFill>
                  <a:srgbClr val="7030A0"/>
                </a:solidFill>
                <a:effectLst>
                  <a:outerShdw blurRad="38100" dist="38100" dir="2700000" algn="tl">
                    <a:srgbClr val="000000">
                      <a:alpha val="43137"/>
                    </a:srgbClr>
                  </a:outerShdw>
                </a:effectLst>
              </a:rPr>
              <a:t>tümüyle bir ülkede elde edilen veya üretilen eşya o ülke menşelidir. </a:t>
            </a:r>
          </a:p>
          <a:p>
            <a:endParaRPr lang="tr-TR" sz="3200" u="sng" dirty="0">
              <a:solidFill>
                <a:srgbClr val="00B050"/>
              </a:solidFill>
            </a:endParaRPr>
          </a:p>
          <a:p>
            <a:r>
              <a:rPr lang="tr-TR" sz="3200" u="sng" dirty="0">
                <a:solidFill>
                  <a:srgbClr val="00B050"/>
                </a:solidFill>
              </a:rPr>
              <a:t>Tümüyle bir ülkede elde edilen veya üretilen eşya ifadesinden</a:t>
            </a:r>
            <a:r>
              <a:rPr lang="tr-TR" sz="3200" dirty="0">
                <a:solidFill>
                  <a:srgbClr val="FF0000"/>
                </a:solidFill>
              </a:rPr>
              <a:t>;</a:t>
            </a:r>
          </a:p>
          <a:p>
            <a:r>
              <a:rPr lang="tr-TR" sz="3200" dirty="0"/>
              <a:t>	a) O ülkede çıkarılan madencilik ürünleri,</a:t>
            </a:r>
          </a:p>
          <a:p>
            <a:r>
              <a:rPr lang="tr-TR" sz="3200" dirty="0"/>
              <a:t>	b) O ülkede toplanan bitkisel ürünler, </a:t>
            </a:r>
          </a:p>
          <a:p>
            <a:r>
              <a:rPr lang="tr-TR" sz="3200" dirty="0"/>
              <a:t>	c) O ülkede doğan ve yetiştirilen canlı hayvanlar,</a:t>
            </a:r>
          </a:p>
          <a:p>
            <a:r>
              <a:rPr lang="tr-TR" sz="3200" dirty="0"/>
              <a:t>	d) O ülkede yetiştirilen canlı hayvanlardan elde edilen ürünler,</a:t>
            </a:r>
          </a:p>
          <a:p>
            <a:r>
              <a:rPr lang="tr-TR" sz="3200" dirty="0"/>
              <a:t>        e) O ülkede tutulan ve avlanan balıkçılık ürünleri,</a:t>
            </a:r>
          </a:p>
          <a:p>
            <a:endParaRPr lang="tr-TR" sz="3200" dirty="0"/>
          </a:p>
          <a:p>
            <a:pPr marL="0" indent="0">
              <a:buNone/>
            </a:pPr>
            <a:endParaRPr lang="tr-TR" dirty="0"/>
          </a:p>
          <a:p>
            <a:endParaRPr lang="tr-TR" dirty="0"/>
          </a:p>
        </p:txBody>
      </p:sp>
      <p:sp>
        <p:nvSpPr>
          <p:cNvPr id="4" name="Veri Yer Tutucusu 3"/>
          <p:cNvSpPr>
            <a:spLocks noGrp="1"/>
          </p:cNvSpPr>
          <p:nvPr>
            <p:ph type="dt" sz="half" idx="10"/>
          </p:nvPr>
        </p:nvSpPr>
        <p:spPr/>
        <p:txBody>
          <a:bodyPr/>
          <a:lstStyle/>
          <a:p>
            <a:fld id="{2ED2BE81-7EF4-433D-9AC9-2139D0A8F41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37</a:t>
            </a:fld>
            <a:endParaRPr lang="tr-TR">
              <a:solidFill>
                <a:prstClr val="black">
                  <a:tint val="75000"/>
                </a:prstClr>
              </a:solidFill>
            </a:endParaRPr>
          </a:p>
        </p:txBody>
      </p:sp>
    </p:spTree>
    <p:extLst>
      <p:ext uri="{BB962C8B-B14F-4D97-AF65-F5344CB8AC3E}">
        <p14:creationId xmlns:p14="http://schemas.microsoft.com/office/powerpoint/2010/main" val="956458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5763" y="442913"/>
            <a:ext cx="10968037" cy="5734050"/>
          </a:xfrm>
        </p:spPr>
        <p:txBody>
          <a:bodyPr/>
          <a:lstStyle/>
          <a:p>
            <a:pPr algn="ctr"/>
            <a:r>
              <a:rPr lang="tr-TR" dirty="0">
                <a:solidFill>
                  <a:srgbClr val="7030A0"/>
                </a:solidFill>
                <a:latin typeface="Arial Black" panose="020B0A04020102020204" pitchFamily="34" charset="0"/>
              </a:rPr>
              <a:t>Mil (</a:t>
            </a:r>
            <a:r>
              <a:rPr lang="tr-TR" dirty="0">
                <a:solidFill>
                  <a:srgbClr val="00B050"/>
                </a:solidFill>
                <a:latin typeface="Arial Black" panose="020B0A04020102020204" pitchFamily="34" charset="0"/>
              </a:rPr>
              <a:t>deniz mili</a:t>
            </a:r>
            <a:r>
              <a:rPr lang="tr-TR" dirty="0">
                <a:solidFill>
                  <a:srgbClr val="7030A0"/>
                </a:solidFill>
                <a:latin typeface="Arial Black" panose="020B0A04020102020204" pitchFamily="34" charset="0"/>
              </a:rPr>
              <a:t>) nasıl hesaplanır?</a:t>
            </a:r>
          </a:p>
          <a:p>
            <a:r>
              <a:rPr lang="tr-TR" dirty="0"/>
              <a:t>1 mil, 1.609344 (1,61)  km`ye tekabül etmektedir. Kilometre cinsinden olan bir uzunluğu mile çevirmek için uzunluk değeri 1.609344`e bölünmelidir. Mil cinsinden olan bir uzunluğu kilometreye çevirmek içinse uzunluk değeri 1.609344 ile çarpılmalıdır.</a:t>
            </a:r>
          </a:p>
          <a:p>
            <a:endParaRPr lang="tr-TR" dirty="0"/>
          </a:p>
          <a:p>
            <a:r>
              <a:rPr lang="tr-TR" dirty="0"/>
              <a:t>12 mil x 1.609344=19.312 km.</a:t>
            </a:r>
          </a:p>
          <a:p>
            <a:r>
              <a:rPr lang="tr-TR" sz="4000" b="1" dirty="0">
                <a:solidFill>
                  <a:srgbClr val="00B050"/>
                </a:solidFill>
              </a:rPr>
              <a:t>Not: deniz mili: 1,852</a:t>
            </a:r>
          </a:p>
          <a:p>
            <a:r>
              <a:rPr lang="tr-TR" sz="4000" b="1" dirty="0">
                <a:solidFill>
                  <a:srgbClr val="FF0000"/>
                </a:solidFill>
              </a:rPr>
              <a:t>Kara mili: 1,609</a:t>
            </a:r>
          </a:p>
          <a:p>
            <a:endParaRPr lang="tr-TR" dirty="0"/>
          </a:p>
        </p:txBody>
      </p:sp>
      <p:sp>
        <p:nvSpPr>
          <p:cNvPr id="4" name="Veri Yer Tutucusu 3"/>
          <p:cNvSpPr>
            <a:spLocks noGrp="1"/>
          </p:cNvSpPr>
          <p:nvPr>
            <p:ph type="dt" sz="half" idx="10"/>
          </p:nvPr>
        </p:nvSpPr>
        <p:spPr/>
        <p:txBody>
          <a:bodyPr/>
          <a:lstStyle/>
          <a:p>
            <a:fld id="{BCF6083C-0B55-4B05-8E47-C4D987E92DC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38</a:t>
            </a:fld>
            <a:endParaRPr lang="tr-TR">
              <a:solidFill>
                <a:prstClr val="black">
                  <a:tint val="75000"/>
                </a:prstClr>
              </a:solidFill>
            </a:endParaRPr>
          </a:p>
        </p:txBody>
      </p:sp>
    </p:spTree>
    <p:extLst>
      <p:ext uri="{BB962C8B-B14F-4D97-AF65-F5344CB8AC3E}">
        <p14:creationId xmlns:p14="http://schemas.microsoft.com/office/powerpoint/2010/main" val="1700052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2" y="349624"/>
            <a:ext cx="11376212" cy="6239435"/>
          </a:xfrm>
        </p:spPr>
        <p:txBody>
          <a:bodyPr>
            <a:normAutofit/>
          </a:bodyPr>
          <a:lstStyle/>
          <a:p>
            <a:r>
              <a:rPr lang="tr-TR" sz="3200" u="sng" dirty="0">
                <a:solidFill>
                  <a:srgbClr val="00B050"/>
                </a:solidFill>
              </a:rPr>
              <a:t>Tümüyle bir ülkede elde edilen veya üretilen eşya ifadesinden</a:t>
            </a:r>
            <a:r>
              <a:rPr lang="tr-TR" sz="3200" dirty="0">
                <a:solidFill>
                  <a:srgbClr val="FF0000"/>
                </a:solidFill>
              </a:rPr>
              <a:t>;</a:t>
            </a:r>
          </a:p>
          <a:p>
            <a:endParaRPr lang="tr-TR" sz="3200" dirty="0"/>
          </a:p>
          <a:p>
            <a:r>
              <a:rPr lang="tr-TR" sz="3200" dirty="0"/>
              <a:t>f) O ülkede kayıtlı veya tescilli olup, </a:t>
            </a:r>
            <a:r>
              <a:rPr lang="tr-TR" sz="3200" dirty="0">
                <a:solidFill>
                  <a:srgbClr val="FF0000"/>
                </a:solidFill>
              </a:rPr>
              <a:t>o ülkenin bandırasını taşıyan araçlar tarafından </a:t>
            </a:r>
            <a:r>
              <a:rPr lang="tr-TR" sz="3200" dirty="0">
                <a:solidFill>
                  <a:srgbClr val="7030A0"/>
                </a:solidFill>
              </a:rPr>
              <a:t>söz konusu ülkenin karasuları dışındaki denizlerden çıkarılan av ürünleri ve diğer deniz ürünleri</a:t>
            </a:r>
            <a:r>
              <a:rPr lang="tr-TR" sz="3200" dirty="0"/>
              <a:t>, </a:t>
            </a:r>
          </a:p>
          <a:p>
            <a:r>
              <a:rPr lang="tr-TR" sz="3200" dirty="0"/>
              <a:t>g) Söz konusu ülkede kayıtlı ya da tescilli olan ve ülkenin bandırasını taşıyan, fabrika gemilerde (f) bendinde öngörülen ürünlerden elde edilen eşya,</a:t>
            </a:r>
          </a:p>
          <a:p>
            <a:r>
              <a:rPr lang="tr-TR" sz="3200" dirty="0"/>
              <a:t>h) O ülkenin kara suları dışındaki denizlerin dibinden ya da deniz dibindeki toprağın altından münhasır işletme hakkına sahip olarak o ülke tarafından çıkarılan ürünler,</a:t>
            </a:r>
          </a:p>
          <a:p>
            <a:pPr marL="0" indent="0">
              <a:buNone/>
            </a:pPr>
            <a:endParaRPr lang="tr-TR" sz="3200" dirty="0"/>
          </a:p>
          <a:p>
            <a:endParaRPr lang="tr-TR" dirty="0"/>
          </a:p>
        </p:txBody>
      </p:sp>
      <p:sp>
        <p:nvSpPr>
          <p:cNvPr id="4" name="Veri Yer Tutucusu 3"/>
          <p:cNvSpPr>
            <a:spLocks noGrp="1"/>
          </p:cNvSpPr>
          <p:nvPr>
            <p:ph type="dt" sz="half" idx="10"/>
          </p:nvPr>
        </p:nvSpPr>
        <p:spPr/>
        <p:txBody>
          <a:bodyPr/>
          <a:lstStyle/>
          <a:p>
            <a:fld id="{5150E1A6-BC87-4CC6-8176-99B5508B17FC}"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39</a:t>
            </a:fld>
            <a:endParaRPr lang="tr-TR">
              <a:solidFill>
                <a:prstClr val="black">
                  <a:tint val="75000"/>
                </a:prstClr>
              </a:solidFill>
            </a:endParaRPr>
          </a:p>
        </p:txBody>
      </p:sp>
    </p:spTree>
    <p:extLst>
      <p:ext uri="{BB962C8B-B14F-4D97-AF65-F5344CB8AC3E}">
        <p14:creationId xmlns:p14="http://schemas.microsoft.com/office/powerpoint/2010/main" val="19158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0251" y="109183"/>
            <a:ext cx="11053549" cy="1581506"/>
          </a:xfrm>
        </p:spPr>
        <p:txBody>
          <a:bodyPr>
            <a:normAutofit fontScale="90000"/>
          </a:bodyPr>
          <a:lstStyle/>
          <a:p>
            <a:pPr algn="ctr">
              <a:spcAft>
                <a:spcPts val="0"/>
              </a:spcAft>
            </a:pPr>
            <a:br>
              <a:rPr lang="tr-TR" sz="3100" b="1" dirty="0">
                <a:solidFill>
                  <a:srgbClr val="FF0000"/>
                </a:solidFill>
                <a:latin typeface="Arial Narrow" panose="020B0606020202030204" pitchFamily="34" charset="0"/>
                <a:ea typeface="Times New Roman" panose="02020603050405020304" pitchFamily="18" charset="0"/>
              </a:rPr>
            </a:br>
            <a:r>
              <a:rPr lang="tr-TR" sz="3600" b="1" dirty="0">
                <a:solidFill>
                  <a:srgbClr val="FF0000"/>
                </a:solidFill>
                <a:latin typeface="Arial Narrow" panose="020B0606020202030204" pitchFamily="34" charset="0"/>
                <a:ea typeface="Times New Roman" panose="02020603050405020304" pitchFamily="18" charset="0"/>
              </a:rPr>
              <a:t>Gümrük Vergileri İle Eşya Ticareti Konusunda Öngörülen Diğer Önlemlerin</a:t>
            </a:r>
            <a:br>
              <a:rPr lang="tr-TR" sz="3600" dirty="0">
                <a:latin typeface="Times New Roman" panose="02020603050405020304" pitchFamily="18" charset="0"/>
                <a:ea typeface="Times New Roman" panose="02020603050405020304" pitchFamily="18" charset="0"/>
              </a:rPr>
            </a:br>
            <a:r>
              <a:rPr lang="tr-TR" sz="3600" b="1" dirty="0">
                <a:solidFill>
                  <a:srgbClr val="FF0000"/>
                </a:solidFill>
                <a:latin typeface="Arial Narrow" panose="020B0606020202030204" pitchFamily="34" charset="0"/>
                <a:ea typeface="Times New Roman" panose="02020603050405020304" pitchFamily="18" charset="0"/>
              </a:rPr>
              <a:t>Uygulanmasına İlişkin Unsurlar</a:t>
            </a:r>
            <a:br>
              <a:rPr lang="tr-TR" sz="4900" dirty="0">
                <a:latin typeface="Times New Roman" panose="02020603050405020304" pitchFamily="18" charset="0"/>
                <a:ea typeface="Times New Roman" panose="02020603050405020304" pitchFamily="18" charset="0"/>
              </a:rPr>
            </a:br>
            <a:endParaRPr lang="tr-TR" sz="4900" dirty="0"/>
          </a:p>
        </p:txBody>
      </p:sp>
      <p:sp>
        <p:nvSpPr>
          <p:cNvPr id="3" name="İçerik Yer Tutucusu 2"/>
          <p:cNvSpPr>
            <a:spLocks noGrp="1"/>
          </p:cNvSpPr>
          <p:nvPr>
            <p:ph idx="1"/>
          </p:nvPr>
        </p:nvSpPr>
        <p:spPr>
          <a:xfrm>
            <a:off x="838200" y="2366681"/>
            <a:ext cx="10515600" cy="3810281"/>
          </a:xfrm>
        </p:spPr>
        <p:txBody>
          <a:bodyPr/>
          <a:lstStyle/>
          <a:p>
            <a:pPr algn="ctr">
              <a:spcAft>
                <a:spcPts val="0"/>
              </a:spcAft>
            </a:pPr>
            <a:r>
              <a:rPr lang="tr-TR" b="1" dirty="0">
                <a:solidFill>
                  <a:srgbClr val="00B0F0"/>
                </a:solidFill>
                <a:latin typeface="Arial Narrow" panose="020B0606020202030204" pitchFamily="34" charset="0"/>
                <a:ea typeface="Times New Roman" panose="02020603050405020304" pitchFamily="18" charset="0"/>
              </a:rPr>
              <a:t>BİRİNCİ BÖLÜM</a:t>
            </a:r>
            <a:endParaRPr lang="tr-TR" dirty="0">
              <a:solidFill>
                <a:srgbClr val="00B0F0"/>
              </a:solidFill>
              <a:latin typeface="Times New Roman" panose="02020603050405020304" pitchFamily="18" charset="0"/>
              <a:ea typeface="Times New Roman" panose="02020603050405020304" pitchFamily="18" charset="0"/>
            </a:endParaRPr>
          </a:p>
          <a:p>
            <a:pPr algn="ctr">
              <a:spcAft>
                <a:spcPts val="0"/>
              </a:spcAft>
            </a:pPr>
            <a:r>
              <a:rPr lang="tr-TR" b="1" dirty="0">
                <a:solidFill>
                  <a:srgbClr val="00B0F0"/>
                </a:solidFill>
                <a:latin typeface="Arial Narrow" panose="020B0606020202030204" pitchFamily="34" charset="0"/>
                <a:ea typeface="Times New Roman" panose="02020603050405020304" pitchFamily="18" charset="0"/>
              </a:rPr>
              <a:t>Gümrük Tarifesi ve Eşyanın Tarife Pozisyonlarına Ayrılması</a:t>
            </a:r>
            <a:endParaRPr lang="tr-TR" dirty="0">
              <a:solidFill>
                <a:srgbClr val="00B0F0"/>
              </a:solidFill>
              <a:latin typeface="Times New Roman" panose="02020603050405020304" pitchFamily="18" charset="0"/>
              <a:ea typeface="Times New Roman" panose="02020603050405020304" pitchFamily="18" charset="0"/>
            </a:endParaRPr>
          </a:p>
          <a:p>
            <a:r>
              <a:rPr lang="tr-TR" b="1" dirty="0">
                <a:solidFill>
                  <a:srgbClr val="00B0F0"/>
                </a:solidFill>
              </a:rPr>
              <a:t>Tanımlar</a:t>
            </a:r>
            <a:endParaRPr lang="tr-TR" dirty="0">
              <a:solidFill>
                <a:srgbClr val="00B0F0"/>
              </a:solidFill>
            </a:endParaRPr>
          </a:p>
          <a:p>
            <a:r>
              <a:rPr lang="tr-TR" b="1" dirty="0"/>
              <a:t>	</a:t>
            </a:r>
            <a:endParaRPr lang="tr-TR" dirty="0"/>
          </a:p>
          <a:p>
            <a:r>
              <a:rPr lang="tr-TR" b="1" dirty="0"/>
              <a:t>	Madde 18-</a:t>
            </a:r>
            <a:r>
              <a:rPr lang="tr-TR" dirty="0"/>
              <a:t> Bu kısımda geçen bazı kavram ve deyimler aşağıda tanımlanmıştır.</a:t>
            </a:r>
          </a:p>
          <a:p>
            <a:endParaRPr lang="tr-TR" dirty="0"/>
          </a:p>
        </p:txBody>
      </p:sp>
      <p:sp>
        <p:nvSpPr>
          <p:cNvPr id="4" name="Veri Yer Tutucusu 3"/>
          <p:cNvSpPr>
            <a:spLocks noGrp="1"/>
          </p:cNvSpPr>
          <p:nvPr>
            <p:ph type="dt" sz="half" idx="10"/>
          </p:nvPr>
        </p:nvSpPr>
        <p:spPr/>
        <p:txBody>
          <a:bodyPr/>
          <a:lstStyle/>
          <a:p>
            <a:fld id="{D45AA494-7055-4386-8435-F6CA62420DDD}"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13285352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5493" y="349624"/>
            <a:ext cx="11416553" cy="6212541"/>
          </a:xfrm>
        </p:spPr>
        <p:txBody>
          <a:bodyPr/>
          <a:lstStyle/>
          <a:p>
            <a:r>
              <a:rPr lang="tr-TR" sz="3200" u="sng" dirty="0">
                <a:solidFill>
                  <a:srgbClr val="00B050"/>
                </a:solidFill>
              </a:rPr>
              <a:t>Tümüyle bir ülkede elde edilen veya üretilen eşya ifadesinden</a:t>
            </a:r>
            <a:r>
              <a:rPr lang="tr-TR" sz="3200" dirty="0">
                <a:solidFill>
                  <a:srgbClr val="FF0000"/>
                </a:solidFill>
              </a:rPr>
              <a:t>;</a:t>
            </a:r>
          </a:p>
          <a:p>
            <a:endParaRPr lang="tr-TR" sz="3200" dirty="0"/>
          </a:p>
          <a:p>
            <a:r>
              <a:rPr lang="tr-TR" sz="3200" dirty="0"/>
              <a:t>ı) Sadece hammadde elde etmek için o ülkede toplanan imalat işlemlerinden veya kullanım kalıntılarından elde edilen atık ve artıklar,</a:t>
            </a:r>
          </a:p>
          <a:p>
            <a:r>
              <a:rPr lang="tr-TR" sz="3200" dirty="0"/>
              <a:t>j) Yukarıdaki bentlerde sayılan eşyadan üretimin herhangi bir aşamasında elde edilen eşya ile bunların türevlerinden elde edilen eşya,</a:t>
            </a:r>
          </a:p>
          <a:p>
            <a:pPr marL="0" indent="0">
              <a:buNone/>
            </a:pPr>
            <a:endParaRPr lang="tr-TR" sz="3200" dirty="0"/>
          </a:p>
          <a:p>
            <a:r>
              <a:rPr lang="tr-TR" sz="3200" dirty="0"/>
              <a:t>	</a:t>
            </a:r>
            <a:r>
              <a:rPr lang="tr-TR" sz="3200" dirty="0">
                <a:solidFill>
                  <a:srgbClr val="00B050"/>
                </a:solidFill>
              </a:rPr>
              <a:t>Anlaşılır.</a:t>
            </a:r>
          </a:p>
          <a:p>
            <a:endParaRPr lang="tr-TR" dirty="0"/>
          </a:p>
        </p:txBody>
      </p:sp>
      <p:sp>
        <p:nvSpPr>
          <p:cNvPr id="4" name="Veri Yer Tutucusu 3"/>
          <p:cNvSpPr>
            <a:spLocks noGrp="1"/>
          </p:cNvSpPr>
          <p:nvPr>
            <p:ph type="dt" sz="half" idx="10"/>
          </p:nvPr>
        </p:nvSpPr>
        <p:spPr/>
        <p:txBody>
          <a:bodyPr/>
          <a:lstStyle/>
          <a:p>
            <a:fld id="{A72198DA-5612-431F-9137-2A58E5B888A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40</a:t>
            </a:fld>
            <a:endParaRPr lang="tr-TR">
              <a:solidFill>
                <a:prstClr val="black">
                  <a:tint val="75000"/>
                </a:prstClr>
              </a:solidFill>
            </a:endParaRPr>
          </a:p>
        </p:txBody>
      </p:sp>
    </p:spTree>
    <p:extLst>
      <p:ext uri="{BB962C8B-B14F-4D97-AF65-F5344CB8AC3E}">
        <p14:creationId xmlns:p14="http://schemas.microsoft.com/office/powerpoint/2010/main" val="2325603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450" y="200026"/>
            <a:ext cx="11729197" cy="6375586"/>
          </a:xfrm>
        </p:spPr>
        <p:txBody>
          <a:bodyPr>
            <a:normAutofit/>
          </a:bodyPr>
          <a:lstStyle/>
          <a:p>
            <a:pPr algn="ctr"/>
            <a:r>
              <a:rPr lang="tr-TR" sz="4000" b="1" u="sng" dirty="0">
                <a:solidFill>
                  <a:srgbClr val="FF0000"/>
                </a:solidFill>
              </a:rPr>
              <a:t>Üretimi birden fazla ülkede gerçekleştirilen eşyada </a:t>
            </a:r>
            <a:r>
              <a:rPr lang="tr-TR" sz="4000" b="1" dirty="0">
                <a:solidFill>
                  <a:srgbClr val="7030A0"/>
                </a:solidFill>
              </a:rPr>
              <a:t>menşe tespiti</a:t>
            </a:r>
            <a:endParaRPr lang="tr-TR" sz="4000" dirty="0">
              <a:solidFill>
                <a:srgbClr val="7030A0"/>
              </a:solidFill>
            </a:endParaRPr>
          </a:p>
          <a:p>
            <a:pPr marL="0" indent="0">
              <a:buNone/>
            </a:pPr>
            <a:endParaRPr lang="tr-TR" dirty="0"/>
          </a:p>
          <a:p>
            <a:r>
              <a:rPr lang="tr-TR" b="1" dirty="0"/>
              <a:t>	</a:t>
            </a:r>
            <a:r>
              <a:rPr lang="tr-TR" sz="3200" b="1" dirty="0"/>
              <a:t>Madde 25</a:t>
            </a:r>
            <a:r>
              <a:rPr lang="tr-TR" sz="3200" dirty="0"/>
              <a:t> </a:t>
            </a:r>
            <a:r>
              <a:rPr lang="tr-TR" sz="3200" dirty="0">
                <a:solidFill>
                  <a:srgbClr val="00B050"/>
                </a:solidFill>
              </a:rPr>
              <a:t>Eşyanın başka bir ülkede değişiklik ve işlem görmesi veya üretimin birden fazla ülkede gerçekleştirilmesi halinde bir ülke menşeli sayılabilmesi için</a:t>
            </a:r>
            <a:r>
              <a:rPr lang="tr-TR" sz="3200" dirty="0"/>
              <a:t>, </a:t>
            </a:r>
          </a:p>
          <a:p>
            <a:r>
              <a:rPr lang="tr-TR" sz="3200" dirty="0">
                <a:solidFill>
                  <a:srgbClr val="0070C0"/>
                </a:solidFill>
              </a:rPr>
              <a:t>o ülkede yeni bir ürün imal edilmesi </a:t>
            </a:r>
          </a:p>
          <a:p>
            <a:r>
              <a:rPr lang="tr-TR" sz="3200" dirty="0">
                <a:solidFill>
                  <a:srgbClr val="0070C0"/>
                </a:solidFill>
              </a:rPr>
              <a:t>veya </a:t>
            </a:r>
            <a:r>
              <a:rPr lang="tr-TR" sz="3200" dirty="0">
                <a:solidFill>
                  <a:srgbClr val="C00000"/>
                </a:solidFill>
              </a:rPr>
              <a:t>imalatın önemli bir aşamasının </a:t>
            </a:r>
            <a:r>
              <a:rPr lang="tr-TR" sz="3200" dirty="0">
                <a:solidFill>
                  <a:srgbClr val="0070C0"/>
                </a:solidFill>
              </a:rPr>
              <a:t>ve ekonomik yönden gerekli görülen </a:t>
            </a:r>
            <a:r>
              <a:rPr lang="tr-TR" sz="3200" dirty="0">
                <a:solidFill>
                  <a:srgbClr val="C00000"/>
                </a:solidFill>
              </a:rPr>
              <a:t>en son esaslı işçilik ve eylemin </a:t>
            </a:r>
            <a:r>
              <a:rPr lang="tr-TR" sz="3200" dirty="0">
                <a:solidFill>
                  <a:srgbClr val="0070C0"/>
                </a:solidFill>
              </a:rPr>
              <a:t>o ülkede yapılması gerekir. </a:t>
            </a:r>
          </a:p>
          <a:p>
            <a:r>
              <a:rPr lang="tr-TR" sz="2000" dirty="0"/>
              <a:t>Bu tür menşe kazandıran işlem veya işçilik 3 no.lu ekte yer alan ‘yorumlama kuralları’ esas alınarak aşağıda belirtildiği şekilde uygulanır.</a:t>
            </a:r>
          </a:p>
          <a:p>
            <a:endParaRPr lang="tr-TR" sz="3200" dirty="0"/>
          </a:p>
        </p:txBody>
      </p:sp>
      <p:sp>
        <p:nvSpPr>
          <p:cNvPr id="4" name="Veri Yer Tutucusu 3"/>
          <p:cNvSpPr>
            <a:spLocks noGrp="1"/>
          </p:cNvSpPr>
          <p:nvPr>
            <p:ph type="dt" sz="half" idx="10"/>
          </p:nvPr>
        </p:nvSpPr>
        <p:spPr/>
        <p:txBody>
          <a:bodyPr/>
          <a:lstStyle/>
          <a:p>
            <a:fld id="{96AA49D8-DD33-48A3-8369-B6084AE2BEAE}"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41</a:t>
            </a:fld>
            <a:endParaRPr lang="tr-TR">
              <a:solidFill>
                <a:prstClr val="black">
                  <a:tint val="75000"/>
                </a:prstClr>
              </a:solidFill>
            </a:endParaRPr>
          </a:p>
        </p:txBody>
      </p:sp>
    </p:spTree>
    <p:extLst>
      <p:ext uri="{BB962C8B-B14F-4D97-AF65-F5344CB8AC3E}">
        <p14:creationId xmlns:p14="http://schemas.microsoft.com/office/powerpoint/2010/main" val="1883454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2388" y="443753"/>
            <a:ext cx="11071412" cy="5733210"/>
          </a:xfrm>
        </p:spPr>
        <p:txBody>
          <a:bodyPr>
            <a:noAutofit/>
          </a:bodyPr>
          <a:lstStyle/>
          <a:p>
            <a:r>
              <a:rPr lang="tr-TR" sz="3200" b="1" dirty="0">
                <a:solidFill>
                  <a:srgbClr val="C00000"/>
                </a:solidFill>
              </a:rPr>
              <a:t>a) Tekstil Ürünleri: </a:t>
            </a:r>
          </a:p>
          <a:p>
            <a:r>
              <a:rPr lang="tr-TR" sz="3200" dirty="0"/>
              <a:t> 	Türk Gümrük Tarife Cetvelinin XI </a:t>
            </a:r>
            <a:r>
              <a:rPr lang="tr-TR" sz="3200" dirty="0" err="1"/>
              <a:t>nci</a:t>
            </a:r>
            <a:r>
              <a:rPr lang="tr-TR" sz="3200" dirty="0"/>
              <a:t> bölümünde yer alan tekstil ürünlerinin birden fazla ülkede menşeli olmayan girdiler kullanılarak gördüğü işçilik ve işlem sonucunda elde edilen </a:t>
            </a:r>
            <a:r>
              <a:rPr lang="tr-TR" sz="3200" dirty="0">
                <a:solidFill>
                  <a:srgbClr val="FF0000"/>
                </a:solidFill>
              </a:rPr>
              <a:t>ürünün o ülke menşeli sayılabilmesi için, üretiminde kullanılan ve menşeli olmayan girdilerin sınıflandırıldığı pozisyondan başka bir pozisyonda sınıflandırılması gerekir</a:t>
            </a:r>
            <a:r>
              <a:rPr lang="tr-TR" sz="2400" dirty="0"/>
              <a:t>. Ancak, 4 no.lu ekte yer alan listedeki tekstil ürünlerinde, pozisyon değişikliği olup olmadığına bakılmaksızın listenin 3 üncü sütununda belirtilen işlemlerin gerçekleştirilmiş olması şartı aranır. Listede yer alan ürünler için 3 üncü sütunda belirtilen işlem gerçekleşmediği sürece pozisyon değişikliği olsa dahi elde edilen ürün menşe kazanmaz.</a:t>
            </a:r>
          </a:p>
          <a:p>
            <a:endParaRPr lang="tr-TR" sz="3200" dirty="0"/>
          </a:p>
        </p:txBody>
      </p:sp>
      <p:sp>
        <p:nvSpPr>
          <p:cNvPr id="4" name="Veri Yer Tutucusu 3"/>
          <p:cNvSpPr>
            <a:spLocks noGrp="1"/>
          </p:cNvSpPr>
          <p:nvPr>
            <p:ph type="dt" sz="half" idx="10"/>
          </p:nvPr>
        </p:nvSpPr>
        <p:spPr/>
        <p:txBody>
          <a:bodyPr/>
          <a:lstStyle/>
          <a:p>
            <a:fld id="{E87C077E-776C-4663-884B-AD3766D239E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42</a:t>
            </a:fld>
            <a:endParaRPr lang="tr-TR">
              <a:solidFill>
                <a:prstClr val="black">
                  <a:tint val="75000"/>
                </a:prstClr>
              </a:solidFill>
            </a:endParaRPr>
          </a:p>
        </p:txBody>
      </p:sp>
    </p:spTree>
    <p:extLst>
      <p:ext uri="{BB962C8B-B14F-4D97-AF65-F5344CB8AC3E}">
        <p14:creationId xmlns:p14="http://schemas.microsoft.com/office/powerpoint/2010/main" val="21601712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6175" y="484094"/>
            <a:ext cx="11228295" cy="6010835"/>
          </a:xfrm>
        </p:spPr>
        <p:txBody>
          <a:bodyPr>
            <a:normAutofit lnSpcReduction="10000"/>
          </a:bodyPr>
          <a:lstStyle/>
          <a:p>
            <a:r>
              <a:rPr lang="tr-TR" sz="3200" b="1" dirty="0">
                <a:solidFill>
                  <a:srgbClr val="C00000"/>
                </a:solidFill>
              </a:rPr>
              <a:t>b) Diğer Ürünler: </a:t>
            </a:r>
          </a:p>
          <a:p>
            <a:r>
              <a:rPr lang="tr-TR" sz="3200" b="1" dirty="0">
                <a:solidFill>
                  <a:srgbClr val="C00000"/>
                </a:solidFill>
              </a:rPr>
              <a:t> </a:t>
            </a:r>
            <a:r>
              <a:rPr lang="tr-TR" sz="3200" dirty="0"/>
              <a:t>	Türk Gümrük Tarife Cetvelinin XI inci bölümünde yer alan tekstil ürünleri haricindeki ürünlerin birden fazla ülkede menşeli olmayan girdiler kullanılmak suretiyle gördüğü işçilik ve işlem sonucunda elde edilen ve 5 no.lu ekte yer alan listedeki ürünlerin o ülke menşeli sayılabilmesi için listenin 3 üncü sütununda belirtilen işlem ve işçiliği görmesi gerekir. Listede yer almayan ürünler için yorum kurallarının 5 no.lu notunda belirtildiği şekilde işlem yapılır.</a:t>
            </a:r>
          </a:p>
          <a:p>
            <a:r>
              <a:rPr lang="tr-TR" sz="3200" dirty="0"/>
              <a:t> Esas amacının Türkiye tarafından belirli ülkelerin eşyasına uygulanan hükümleri aşmak olduğu tespit edilen veya yapılan araştırma sonucunda hakkında bu yönde bir kanaat oluşturan bir işçilik veya işlemle üretilen eşya bu madde hükmüne dayanılarak o ülke menşeli sayılmaz.</a:t>
            </a:r>
          </a:p>
          <a:p>
            <a:endParaRPr lang="tr-TR" dirty="0"/>
          </a:p>
        </p:txBody>
      </p:sp>
      <p:sp>
        <p:nvSpPr>
          <p:cNvPr id="4" name="Veri Yer Tutucusu 3"/>
          <p:cNvSpPr>
            <a:spLocks noGrp="1"/>
          </p:cNvSpPr>
          <p:nvPr>
            <p:ph type="dt" sz="half" idx="10"/>
          </p:nvPr>
        </p:nvSpPr>
        <p:spPr/>
        <p:txBody>
          <a:bodyPr/>
          <a:lstStyle/>
          <a:p>
            <a:fld id="{8E8F66DA-4E96-417C-B9C9-055CEFD607B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43</a:t>
            </a:fld>
            <a:endParaRPr lang="tr-TR">
              <a:solidFill>
                <a:prstClr val="black">
                  <a:tint val="75000"/>
                </a:prstClr>
              </a:solidFill>
            </a:endParaRPr>
          </a:p>
        </p:txBody>
      </p:sp>
    </p:spTree>
    <p:extLst>
      <p:ext uri="{BB962C8B-B14F-4D97-AF65-F5344CB8AC3E}">
        <p14:creationId xmlns:p14="http://schemas.microsoft.com/office/powerpoint/2010/main" val="3616704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2" y="403412"/>
            <a:ext cx="11349318" cy="6199094"/>
          </a:xfrm>
        </p:spPr>
        <p:txBody>
          <a:bodyPr>
            <a:normAutofit lnSpcReduction="10000"/>
          </a:bodyPr>
          <a:lstStyle/>
          <a:p>
            <a:pPr algn="ctr"/>
            <a:r>
              <a:rPr lang="tr-TR" sz="3500" b="1" dirty="0">
                <a:solidFill>
                  <a:srgbClr val="FF0000"/>
                </a:solidFill>
              </a:rPr>
              <a:t>Menşe kazandırmayan işlem veya işçilik</a:t>
            </a:r>
            <a:endParaRPr lang="tr-TR" sz="3500" dirty="0">
              <a:solidFill>
                <a:srgbClr val="FF0000"/>
              </a:solidFill>
            </a:endParaRPr>
          </a:p>
          <a:p>
            <a:pPr marL="0" indent="0">
              <a:buNone/>
            </a:pPr>
            <a:endParaRPr lang="tr-TR" dirty="0"/>
          </a:p>
          <a:p>
            <a:r>
              <a:rPr lang="tr-TR" b="1" dirty="0"/>
              <a:t>	</a:t>
            </a:r>
            <a:r>
              <a:rPr lang="tr-TR" sz="3500" b="1" dirty="0"/>
              <a:t>Madde 26-</a:t>
            </a:r>
            <a:r>
              <a:rPr lang="tr-TR" sz="3500" dirty="0"/>
              <a:t> </a:t>
            </a:r>
            <a:r>
              <a:rPr lang="tr-TR" sz="3500" dirty="0">
                <a:solidFill>
                  <a:srgbClr val="0070C0"/>
                </a:solidFill>
              </a:rPr>
              <a:t>Tarife Pozisyonu değişmiş olsun ya da olmasın </a:t>
            </a:r>
            <a:r>
              <a:rPr lang="tr-TR" sz="3500" b="1" u="sng" dirty="0">
                <a:solidFill>
                  <a:srgbClr val="00B050"/>
                </a:solidFill>
              </a:rPr>
              <a:t>eşyanın başka ülkede gördüğü </a:t>
            </a:r>
            <a:r>
              <a:rPr lang="tr-TR" sz="3500" dirty="0">
                <a:solidFill>
                  <a:srgbClr val="0070C0"/>
                </a:solidFill>
              </a:rPr>
              <a:t>ve aşağıda belirtilen işlem veya işçilik dolayısıyla eşya o ülke menşeli sayılmaz; </a:t>
            </a:r>
          </a:p>
          <a:p>
            <a:r>
              <a:rPr lang="tr-TR" sz="3500" dirty="0"/>
              <a:t>	a) </a:t>
            </a:r>
            <a:r>
              <a:rPr lang="tr-TR" sz="3500" b="1" dirty="0"/>
              <a:t>Nakliye ve depolama sırasında </a:t>
            </a:r>
            <a:r>
              <a:rPr lang="tr-TR" sz="3500" dirty="0">
                <a:solidFill>
                  <a:srgbClr val="FF0000"/>
                </a:solidFill>
              </a:rPr>
              <a:t>ürünlerin iyi durumda muhafaza edilmesini sağlamak için yapılan</a:t>
            </a:r>
            <a:r>
              <a:rPr lang="tr-TR" sz="3500" dirty="0"/>
              <a:t> </a:t>
            </a:r>
            <a:r>
              <a:rPr lang="tr-TR" sz="3500" dirty="0">
                <a:solidFill>
                  <a:srgbClr val="7030A0"/>
                </a:solidFill>
              </a:rPr>
              <a:t>havalandırma, yayma, kurutma, hasar gören parçaların atılması vb. </a:t>
            </a:r>
            <a:r>
              <a:rPr lang="tr-TR" sz="3500" dirty="0"/>
              <a:t>işlem veya işçilik,</a:t>
            </a:r>
          </a:p>
          <a:p>
            <a:r>
              <a:rPr lang="tr-TR" sz="3500" dirty="0"/>
              <a:t>	b) </a:t>
            </a:r>
            <a:r>
              <a:rPr lang="tr-TR" sz="3500" dirty="0">
                <a:solidFill>
                  <a:srgbClr val="7030A0"/>
                </a:solidFill>
              </a:rPr>
              <a:t>Tozun giderilmesi, kalburlama, ayıklama, sınıflandırma, eşleştirme, yıkama, kesme </a:t>
            </a:r>
            <a:r>
              <a:rPr lang="tr-TR" sz="3500" dirty="0"/>
              <a:t>gibi basit işlem veya işçilik,</a:t>
            </a:r>
          </a:p>
          <a:p>
            <a:r>
              <a:rPr lang="tr-TR" sz="3500" dirty="0"/>
              <a:t>	</a:t>
            </a:r>
          </a:p>
        </p:txBody>
      </p:sp>
      <p:sp>
        <p:nvSpPr>
          <p:cNvPr id="4" name="Veri Yer Tutucusu 3"/>
          <p:cNvSpPr>
            <a:spLocks noGrp="1"/>
          </p:cNvSpPr>
          <p:nvPr>
            <p:ph type="dt" sz="half" idx="10"/>
          </p:nvPr>
        </p:nvSpPr>
        <p:spPr/>
        <p:txBody>
          <a:bodyPr/>
          <a:lstStyle/>
          <a:p>
            <a:fld id="{0158F96D-E0CF-4F3D-8351-B061704E163D}"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44</a:t>
            </a:fld>
            <a:endParaRPr lang="tr-TR">
              <a:solidFill>
                <a:prstClr val="black">
                  <a:tint val="75000"/>
                </a:prstClr>
              </a:solidFill>
            </a:endParaRPr>
          </a:p>
        </p:txBody>
      </p:sp>
    </p:spTree>
    <p:extLst>
      <p:ext uri="{BB962C8B-B14F-4D97-AF65-F5344CB8AC3E}">
        <p14:creationId xmlns:p14="http://schemas.microsoft.com/office/powerpoint/2010/main" val="4143299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535" y="150125"/>
            <a:ext cx="11846256" cy="6387153"/>
          </a:xfrm>
        </p:spPr>
        <p:txBody>
          <a:bodyPr/>
          <a:lstStyle/>
          <a:p>
            <a:endParaRPr lang="tr-TR" sz="3200" dirty="0"/>
          </a:p>
          <a:p>
            <a:r>
              <a:rPr lang="tr-TR" sz="3200" dirty="0"/>
              <a:t>c) Eşyanın </a:t>
            </a:r>
            <a:r>
              <a:rPr lang="tr-TR" sz="3200" dirty="0">
                <a:solidFill>
                  <a:srgbClr val="7030A0"/>
                </a:solidFill>
              </a:rPr>
              <a:t>ambalajında ve montajında değişiklik </a:t>
            </a:r>
            <a:r>
              <a:rPr lang="tr-TR" sz="3200" dirty="0"/>
              <a:t>yapılması,</a:t>
            </a:r>
          </a:p>
          <a:p>
            <a:r>
              <a:rPr lang="tr-TR" sz="3200" dirty="0"/>
              <a:t>d) Eşya veya </a:t>
            </a:r>
            <a:r>
              <a:rPr lang="tr-TR" sz="3200" dirty="0">
                <a:solidFill>
                  <a:srgbClr val="7030A0"/>
                </a:solidFill>
              </a:rPr>
              <a:t>ambalajı üzerinde işaret, etiket ve diğer tanıtıcı işaretlerin konulması</a:t>
            </a:r>
          </a:p>
          <a:p>
            <a:r>
              <a:rPr lang="tr-TR" sz="3200" dirty="0"/>
              <a:t>e) Parça halindeki ürünlerden birleştirmek suretiyle tam ürün oluşturacak şekilde </a:t>
            </a:r>
            <a:r>
              <a:rPr lang="tr-TR" sz="3200" dirty="0">
                <a:solidFill>
                  <a:srgbClr val="7030A0"/>
                </a:solidFill>
              </a:rPr>
              <a:t>basit montajların yapılması</a:t>
            </a:r>
            <a:r>
              <a:rPr lang="tr-TR" sz="3200" dirty="0"/>
              <a:t>,</a:t>
            </a:r>
          </a:p>
          <a:p>
            <a:r>
              <a:rPr lang="tr-TR" sz="3200" dirty="0"/>
              <a:t>f) Yukarıda sayılan hususlardan iki veya daha fazlasının bir arada gerçekleşmesi.</a:t>
            </a:r>
          </a:p>
          <a:p>
            <a:r>
              <a:rPr lang="tr-TR" dirty="0">
                <a:solidFill>
                  <a:srgbClr val="0070C0"/>
                </a:solidFill>
              </a:rPr>
              <a:t>Tarife Pozisyonu değişmiş olsun ya da olmasın </a:t>
            </a:r>
            <a:r>
              <a:rPr lang="tr-TR" b="1" u="sng" dirty="0">
                <a:solidFill>
                  <a:srgbClr val="00B050"/>
                </a:solidFill>
              </a:rPr>
              <a:t>eşyanın başka ülkede gördüğü </a:t>
            </a:r>
            <a:r>
              <a:rPr lang="tr-TR" dirty="0">
                <a:solidFill>
                  <a:srgbClr val="0070C0"/>
                </a:solidFill>
              </a:rPr>
              <a:t>ve aşağıda belirtilen işlem veya işçilik dolayısıyla eşya o ülke menşeli sayılmaz</a:t>
            </a:r>
            <a:endParaRPr lang="tr-TR" dirty="0"/>
          </a:p>
        </p:txBody>
      </p:sp>
      <p:sp>
        <p:nvSpPr>
          <p:cNvPr id="4" name="Veri Yer Tutucusu 3"/>
          <p:cNvSpPr>
            <a:spLocks noGrp="1"/>
          </p:cNvSpPr>
          <p:nvPr>
            <p:ph type="dt" sz="half" idx="10"/>
          </p:nvPr>
        </p:nvSpPr>
        <p:spPr/>
        <p:txBody>
          <a:bodyPr/>
          <a:lstStyle/>
          <a:p>
            <a:fld id="{7C0714E3-6B28-47A5-926C-EA867BD30A22}"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45</a:t>
            </a:fld>
            <a:endParaRPr lang="tr-TR">
              <a:solidFill>
                <a:prstClr val="black">
                  <a:tint val="75000"/>
                </a:prstClr>
              </a:solidFill>
            </a:endParaRPr>
          </a:p>
        </p:txBody>
      </p:sp>
    </p:spTree>
    <p:extLst>
      <p:ext uri="{BB962C8B-B14F-4D97-AF65-F5344CB8AC3E}">
        <p14:creationId xmlns:p14="http://schemas.microsoft.com/office/powerpoint/2010/main" val="23688951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10640"/>
          </a:xfrm>
          <a:solidFill>
            <a:schemeClr val="accent6">
              <a:lumMod val="40000"/>
              <a:lumOff val="60000"/>
            </a:schemeClr>
          </a:solidFill>
        </p:spPr>
        <p:txBody>
          <a:bodyPr>
            <a:normAutofit fontScale="90000"/>
          </a:bodyPr>
          <a:lstStyle/>
          <a:p>
            <a:pPr algn="ctr"/>
            <a:br>
              <a:rPr lang="tr-TR" b="1" dirty="0">
                <a:solidFill>
                  <a:srgbClr val="FF0000"/>
                </a:solidFill>
              </a:rPr>
            </a:br>
            <a:r>
              <a:rPr lang="tr-TR" b="1" dirty="0">
                <a:solidFill>
                  <a:srgbClr val="FF0000"/>
                </a:solidFill>
                <a:latin typeface="Aharoni"/>
              </a:rPr>
              <a:t>Menşe şahadetnamesi ibrazı</a:t>
            </a:r>
            <a:br>
              <a:rPr lang="tr-TR" b="1" dirty="0">
                <a:solidFill>
                  <a:srgbClr val="FF0000"/>
                </a:solidFill>
                <a:latin typeface="Aharoni"/>
              </a:rPr>
            </a:br>
            <a:endParaRPr lang="tr-TR" b="1" dirty="0">
              <a:solidFill>
                <a:srgbClr val="FF0000"/>
              </a:solidFill>
              <a:latin typeface="Aharoni"/>
            </a:endParaRPr>
          </a:p>
        </p:txBody>
      </p:sp>
      <p:sp>
        <p:nvSpPr>
          <p:cNvPr id="3" name="İçerik Yer Tutucusu 2"/>
          <p:cNvSpPr>
            <a:spLocks noGrp="1"/>
          </p:cNvSpPr>
          <p:nvPr>
            <p:ph idx="1"/>
          </p:nvPr>
        </p:nvSpPr>
        <p:spPr>
          <a:xfrm>
            <a:off x="524435" y="1438835"/>
            <a:ext cx="10829365" cy="5096436"/>
          </a:xfrm>
        </p:spPr>
        <p:txBody>
          <a:bodyPr>
            <a:normAutofit/>
          </a:bodyPr>
          <a:lstStyle/>
          <a:p>
            <a:r>
              <a:rPr lang="tr-TR" sz="2000" b="1" dirty="0"/>
              <a:t>Tercihli menşe,</a:t>
            </a:r>
          </a:p>
          <a:p>
            <a:r>
              <a:rPr lang="tr-TR" sz="2000" b="1" dirty="0"/>
              <a:t> kısaca tercihli tarife uygulamalarından yararlandırılmak istenen eşyaya tatbik edilen menşe kuralları olarak tanımlanabilir</a:t>
            </a:r>
          </a:p>
          <a:p>
            <a:r>
              <a:rPr lang="tr-TR" sz="3200" b="1" dirty="0"/>
              <a:t>Madde 29-</a:t>
            </a:r>
            <a:r>
              <a:rPr lang="tr-TR" sz="3200" dirty="0"/>
              <a:t> Menşe şahadetnamesi ibrazı </a:t>
            </a:r>
            <a:r>
              <a:rPr lang="tr-TR" sz="3600" b="1" dirty="0">
                <a:solidFill>
                  <a:srgbClr val="FF0000"/>
                </a:solidFill>
              </a:rPr>
              <a:t>ihtiyaridir.</a:t>
            </a:r>
            <a:endParaRPr lang="tr-TR" sz="3200" b="1" dirty="0">
              <a:solidFill>
                <a:srgbClr val="FF0000"/>
              </a:solidFill>
            </a:endParaRPr>
          </a:p>
          <a:p>
            <a:r>
              <a:rPr lang="tr-TR" sz="3200" dirty="0"/>
              <a:t> Bununla birlikte, U.A. ve ikili anlaşma hükümlerine göre, </a:t>
            </a:r>
            <a:r>
              <a:rPr lang="tr-TR" sz="3200" b="1" dirty="0">
                <a:solidFill>
                  <a:srgbClr val="00B050"/>
                </a:solidFill>
              </a:rPr>
              <a:t>menşe şahadetnamesine dayanılarak indirimli tarifeden yararlanılmak istenilmesi halinde</a:t>
            </a:r>
            <a:r>
              <a:rPr lang="tr-TR" sz="3200" dirty="0"/>
              <a:t>, eşyanın anlaşmaya taraf ülke menşeli olduğunu veya o ülkede gördüğü değişiklik ve işlemler dolayısıyla öyle sayılması gerektiğini bildirir </a:t>
            </a:r>
            <a:r>
              <a:rPr lang="tr-TR" sz="3200" dirty="0">
                <a:solidFill>
                  <a:srgbClr val="00B050"/>
                </a:solidFill>
              </a:rPr>
              <a:t>menşe şahadetnamesi ibrazı zorunludur. </a:t>
            </a:r>
          </a:p>
          <a:p>
            <a:r>
              <a:rPr lang="tr-TR" sz="3200" dirty="0"/>
              <a:t> </a:t>
            </a:r>
          </a:p>
          <a:p>
            <a:endParaRPr lang="tr-TR" sz="3200" dirty="0"/>
          </a:p>
        </p:txBody>
      </p:sp>
      <p:sp>
        <p:nvSpPr>
          <p:cNvPr id="4" name="Veri Yer Tutucusu 3"/>
          <p:cNvSpPr>
            <a:spLocks noGrp="1"/>
          </p:cNvSpPr>
          <p:nvPr>
            <p:ph type="dt" sz="half" idx="10"/>
          </p:nvPr>
        </p:nvSpPr>
        <p:spPr/>
        <p:txBody>
          <a:bodyPr/>
          <a:lstStyle/>
          <a:p>
            <a:fld id="{BD5E1A03-C483-4BDF-89ED-561C4565C8F9}"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46</a:t>
            </a:fld>
            <a:endParaRPr lang="tr-TR">
              <a:solidFill>
                <a:prstClr val="black">
                  <a:tint val="75000"/>
                </a:prstClr>
              </a:solidFill>
            </a:endParaRPr>
          </a:p>
        </p:txBody>
      </p:sp>
    </p:spTree>
    <p:extLst>
      <p:ext uri="{BB962C8B-B14F-4D97-AF65-F5344CB8AC3E}">
        <p14:creationId xmlns:p14="http://schemas.microsoft.com/office/powerpoint/2010/main" val="32549695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2E2E18A8-56A9-45D4-BD53-36A2BF32330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47</a:t>
            </a:fld>
            <a:endParaRPr lang="tr-TR">
              <a:solidFill>
                <a:prstClr val="black">
                  <a:tint val="75000"/>
                </a:prstClr>
              </a:solidFill>
            </a:endParaRPr>
          </a:p>
        </p:txBody>
      </p:sp>
      <p:sp>
        <p:nvSpPr>
          <p:cNvPr id="3" name="İçerik Yer Tutucusu 2"/>
          <p:cNvSpPr>
            <a:spLocks noGrp="1"/>
          </p:cNvSpPr>
          <p:nvPr>
            <p:ph idx="4294967295"/>
          </p:nvPr>
        </p:nvSpPr>
        <p:spPr>
          <a:xfrm>
            <a:off x="-1" y="497541"/>
            <a:ext cx="11900647" cy="6172200"/>
          </a:xfrm>
        </p:spPr>
        <p:txBody>
          <a:bodyPr>
            <a:normAutofit/>
          </a:bodyPr>
          <a:lstStyle/>
          <a:p>
            <a:r>
              <a:rPr lang="tr-TR" sz="3200" dirty="0">
                <a:solidFill>
                  <a:srgbClr val="FF0000"/>
                </a:solidFill>
              </a:rPr>
              <a:t>Serbest dolaşıma giriş beyannamesinin </a:t>
            </a:r>
            <a:r>
              <a:rPr lang="tr-TR" sz="3200" u="sng" dirty="0">
                <a:solidFill>
                  <a:srgbClr val="00B050"/>
                </a:solidFill>
              </a:rPr>
              <a:t>tescili sırasında </a:t>
            </a:r>
            <a:r>
              <a:rPr lang="tr-TR" sz="3200" u="sng" dirty="0">
                <a:solidFill>
                  <a:srgbClr val="7030A0"/>
                </a:solidFill>
              </a:rPr>
              <a:t>menşe şahadetnamesinin </a:t>
            </a:r>
            <a:r>
              <a:rPr lang="tr-TR" sz="3200" u="sng" dirty="0">
                <a:solidFill>
                  <a:srgbClr val="7030A0"/>
                </a:solidFill>
                <a:latin typeface="Bauhaus 93" panose="04030905020B02020C02" pitchFamily="82" charset="0"/>
              </a:rPr>
              <a:t>mevcut olmaması</a:t>
            </a:r>
            <a:r>
              <a:rPr lang="tr-TR" sz="3200" u="sng" dirty="0">
                <a:solidFill>
                  <a:srgbClr val="7030A0"/>
                </a:solidFill>
              </a:rPr>
              <a:t>,(halinde)</a:t>
            </a:r>
          </a:p>
          <a:p>
            <a:r>
              <a:rPr lang="tr-TR" sz="3200" dirty="0"/>
              <a:t> veya ibraz edilen menşe şahadetnamesinin şekil ve formalite </a:t>
            </a:r>
            <a:r>
              <a:rPr lang="tr-TR" sz="3200" dirty="0">
                <a:solidFill>
                  <a:srgbClr val="7030A0"/>
                </a:solidFill>
                <a:latin typeface="Bauhaus 93" panose="04030905020B02020C02" pitchFamily="82" charset="0"/>
              </a:rPr>
              <a:t>noksanlığı</a:t>
            </a:r>
            <a:r>
              <a:rPr lang="tr-TR" sz="3200" dirty="0"/>
              <a:t> ya da içerik itibarıyla </a:t>
            </a:r>
            <a:r>
              <a:rPr lang="tr-TR" sz="3200" dirty="0">
                <a:solidFill>
                  <a:srgbClr val="7030A0"/>
                </a:solidFill>
                <a:latin typeface="Bauhaus 93" panose="04030905020B02020C02" pitchFamily="82" charset="0"/>
              </a:rPr>
              <a:t>yanlış veya eksik bilgi taşıması </a:t>
            </a:r>
            <a:r>
              <a:rPr lang="tr-TR" sz="3200" dirty="0"/>
              <a:t>nedeniyle </a:t>
            </a:r>
            <a:r>
              <a:rPr lang="tr-TR" sz="3200" dirty="0">
                <a:solidFill>
                  <a:srgbClr val="FF0000"/>
                </a:solidFill>
              </a:rPr>
              <a:t>gümrük idaresince kabul edilmemesi hallerinde</a:t>
            </a:r>
            <a:r>
              <a:rPr lang="tr-TR" sz="3200" dirty="0"/>
              <a:t>, </a:t>
            </a:r>
          </a:p>
          <a:p>
            <a:r>
              <a:rPr lang="tr-TR" sz="3200" dirty="0">
                <a:solidFill>
                  <a:srgbClr val="00B050"/>
                </a:solidFill>
              </a:rPr>
              <a:t>yükümlülerin tahakkukun kesinleşmesinden önce gümrük idarelerine yazılı olarak müracaat etmeleri şartıyla,</a:t>
            </a:r>
            <a:r>
              <a:rPr lang="tr-TR" sz="3200" dirty="0"/>
              <a:t> gümrük idarelerince kanuni vergi ile tavizli vergi arasındaki fark emanet hesabına alınmak suretiyle </a:t>
            </a:r>
            <a:r>
              <a:rPr lang="tr-TR" sz="3200" u="sng" dirty="0">
                <a:solidFill>
                  <a:srgbClr val="7030A0"/>
                </a:solidFill>
              </a:rPr>
              <a:t>usulüne uygun bir menşe şahadetnamesinin ibrazı için beyannamenin tescil tarihinden itibaren 6 aylık süre verilir</a:t>
            </a:r>
            <a:r>
              <a:rPr lang="tr-TR" sz="3200" u="sng" dirty="0"/>
              <a:t>. </a:t>
            </a:r>
            <a:r>
              <a:rPr lang="tr-TR" sz="3200" b="1" dirty="0">
                <a:solidFill>
                  <a:srgbClr val="FF0000"/>
                </a:solidFill>
              </a:rPr>
              <a:t>Tahakkukun kesinleşmesinden sonra </a:t>
            </a:r>
            <a:r>
              <a:rPr lang="tr-TR" sz="3200" dirty="0"/>
              <a:t>yapılan ek süre talepleri kabul edilmez.</a:t>
            </a:r>
          </a:p>
          <a:p>
            <a:r>
              <a:rPr lang="tr-TR" dirty="0"/>
              <a:t> </a:t>
            </a:r>
          </a:p>
        </p:txBody>
      </p:sp>
    </p:spTree>
    <p:extLst>
      <p:ext uri="{BB962C8B-B14F-4D97-AF65-F5344CB8AC3E}">
        <p14:creationId xmlns:p14="http://schemas.microsoft.com/office/powerpoint/2010/main" val="3188224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578224" y="632012"/>
            <a:ext cx="10775576" cy="5544951"/>
          </a:xfrm>
        </p:spPr>
        <p:txBody>
          <a:bodyPr/>
          <a:lstStyle/>
          <a:p>
            <a:endParaRPr lang="tr-TR" dirty="0"/>
          </a:p>
          <a:p>
            <a:r>
              <a:rPr lang="tr-TR" sz="3200" dirty="0">
                <a:solidFill>
                  <a:srgbClr val="0070C0"/>
                </a:solidFill>
              </a:rPr>
              <a:t>Süresi içerisinde ibraz edilen menşe şahadetnamesinin kabul edilmesi halinde emanete alınmış olan fark iade edilir.</a:t>
            </a:r>
          </a:p>
          <a:p>
            <a:r>
              <a:rPr lang="tr-TR" sz="3200" dirty="0"/>
              <a:t> </a:t>
            </a:r>
            <a:r>
              <a:rPr lang="tr-TR" sz="3200" dirty="0">
                <a:solidFill>
                  <a:srgbClr val="FF0000"/>
                </a:solidFill>
              </a:rPr>
              <a:t>Kabul edilmeyen </a:t>
            </a:r>
            <a:r>
              <a:rPr lang="tr-TR" sz="3200" dirty="0"/>
              <a:t>menşe şahadetnamelerinden doğan fark ise </a:t>
            </a:r>
            <a:r>
              <a:rPr lang="tr-TR" sz="3200" dirty="0">
                <a:solidFill>
                  <a:srgbClr val="FF0000"/>
                </a:solidFill>
              </a:rPr>
              <a:t>Hazineye irat kaydedilir</a:t>
            </a:r>
            <a:r>
              <a:rPr lang="tr-TR" sz="3200" dirty="0"/>
              <a:t>.</a:t>
            </a:r>
          </a:p>
          <a:p>
            <a:endParaRPr lang="tr-TR" dirty="0"/>
          </a:p>
        </p:txBody>
      </p:sp>
      <p:sp>
        <p:nvSpPr>
          <p:cNvPr id="2" name="Veri Yer Tutucusu 1"/>
          <p:cNvSpPr>
            <a:spLocks noGrp="1"/>
          </p:cNvSpPr>
          <p:nvPr>
            <p:ph type="dt" sz="half" idx="10"/>
          </p:nvPr>
        </p:nvSpPr>
        <p:spPr/>
        <p:txBody>
          <a:bodyPr/>
          <a:lstStyle/>
          <a:p>
            <a:fld id="{F58CA726-E7C0-4FB6-94AC-A04CBF9294D6}" type="datetime1">
              <a:rPr lang="tr-TR" smtClean="0">
                <a:solidFill>
                  <a:prstClr val="black">
                    <a:tint val="75000"/>
                  </a:prstClr>
                </a:solidFill>
              </a:rPr>
              <a:t>20.11.2023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a:solidFill>
                  <a:prstClr val="black">
                    <a:tint val="75000"/>
                  </a:prstClr>
                </a:solidFill>
              </a:rPr>
              <a:t>osenses@trabzon.edu.tr</a:t>
            </a:r>
          </a:p>
        </p:txBody>
      </p:sp>
      <p:sp>
        <p:nvSpPr>
          <p:cNvPr id="4" name="Slayt Numarası Yer Tutucusu 3"/>
          <p:cNvSpPr>
            <a:spLocks noGrp="1"/>
          </p:cNvSpPr>
          <p:nvPr>
            <p:ph type="sldNum" sz="quarter" idx="12"/>
          </p:nvPr>
        </p:nvSpPr>
        <p:spPr/>
        <p:txBody>
          <a:bodyPr/>
          <a:lstStyle/>
          <a:p>
            <a:fld id="{DECB1C78-3B6F-4B3D-A98F-BC72D261CF61}" type="slidenum">
              <a:rPr lang="tr-TR" smtClean="0">
                <a:solidFill>
                  <a:prstClr val="black">
                    <a:tint val="75000"/>
                  </a:prstClr>
                </a:solidFill>
              </a:rPr>
              <a:pPr/>
              <a:t>48</a:t>
            </a:fld>
            <a:endParaRPr lang="tr-TR">
              <a:solidFill>
                <a:prstClr val="black">
                  <a:tint val="75000"/>
                </a:prstClr>
              </a:solidFill>
            </a:endParaRPr>
          </a:p>
        </p:txBody>
      </p:sp>
    </p:spTree>
    <p:extLst>
      <p:ext uri="{BB962C8B-B14F-4D97-AF65-F5344CB8AC3E}">
        <p14:creationId xmlns:p14="http://schemas.microsoft.com/office/powerpoint/2010/main" val="15343350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0647" y="578224"/>
            <a:ext cx="10883153" cy="5598739"/>
          </a:xfrm>
        </p:spPr>
        <p:txBody>
          <a:bodyPr>
            <a:normAutofit/>
          </a:bodyPr>
          <a:lstStyle/>
          <a:p>
            <a:pPr algn="ctr"/>
            <a:r>
              <a:rPr lang="tr-TR" sz="3200" b="1" dirty="0">
                <a:solidFill>
                  <a:srgbClr val="FF0000"/>
                </a:solidFill>
              </a:rPr>
              <a:t>Menşe şahadetnamesi aranılmayacak eşya</a:t>
            </a:r>
            <a:endParaRPr lang="tr-TR" sz="3200" dirty="0">
              <a:solidFill>
                <a:srgbClr val="FF0000"/>
              </a:solidFill>
            </a:endParaRPr>
          </a:p>
          <a:p>
            <a:r>
              <a:rPr lang="tr-TR" b="1" dirty="0"/>
              <a:t> </a:t>
            </a:r>
            <a:endParaRPr lang="tr-TR" dirty="0"/>
          </a:p>
          <a:p>
            <a:r>
              <a:rPr lang="tr-TR" b="1" dirty="0"/>
              <a:t>	</a:t>
            </a:r>
            <a:r>
              <a:rPr lang="tr-TR" sz="3200" b="1" dirty="0"/>
              <a:t>Madde 30-</a:t>
            </a:r>
          </a:p>
          <a:p>
            <a:r>
              <a:rPr lang="tr-TR" sz="3200" dirty="0"/>
              <a:t> </a:t>
            </a:r>
            <a:r>
              <a:rPr lang="tr-TR" sz="3200" dirty="0">
                <a:solidFill>
                  <a:srgbClr val="0070C0"/>
                </a:solidFill>
              </a:rPr>
              <a:t>Taşıdıkları marka ve alametleri itibarıyla menşei gümrüklerce tespit edilen ve </a:t>
            </a:r>
            <a:r>
              <a:rPr lang="tr-TR" sz="3200" b="1" dirty="0">
                <a:solidFill>
                  <a:srgbClr val="00B050"/>
                </a:solidFill>
              </a:rPr>
              <a:t>CIF kıymeti 430 </a:t>
            </a:r>
            <a:r>
              <a:rPr lang="tr-TR" sz="3200" b="1" dirty="0" err="1">
                <a:solidFill>
                  <a:srgbClr val="00B050"/>
                </a:solidFill>
              </a:rPr>
              <a:t>EURO'yu</a:t>
            </a:r>
            <a:r>
              <a:rPr lang="tr-TR" sz="3200" b="1" dirty="0">
                <a:solidFill>
                  <a:srgbClr val="00B050"/>
                </a:solidFill>
              </a:rPr>
              <a:t> geçmeyen eşya </a:t>
            </a:r>
            <a:r>
              <a:rPr lang="tr-TR" sz="3200" dirty="0">
                <a:solidFill>
                  <a:srgbClr val="0070C0"/>
                </a:solidFill>
              </a:rPr>
              <a:t>için menşe şahadetnamesi aranmaz.</a:t>
            </a:r>
          </a:p>
          <a:p>
            <a:r>
              <a:rPr lang="tr-TR" sz="3200" dirty="0"/>
              <a:t> Aynı kişi veya firma tarafından Türkiye’deki bir firma veya şahıs adına gönderilen </a:t>
            </a:r>
            <a:r>
              <a:rPr lang="tr-TR" sz="3200" i="1" u="sng" dirty="0">
                <a:solidFill>
                  <a:srgbClr val="FF0000"/>
                </a:solidFill>
              </a:rPr>
              <a:t>kap ve kolilerin hepsi bir bütün teşkil eder ve tamamın kıymeti birlikte dikkate alınır. </a:t>
            </a:r>
          </a:p>
          <a:p>
            <a:r>
              <a:rPr lang="tr-TR" sz="1800" dirty="0"/>
              <a:t>https://www.linkedin.com/pulse/bedelsiz-ve-numune-e%C5%9Fyada-ilave-g%C3%BCmr%C3%BCk-vergisi-yada-ek-ferit-i%CC%87nal</a:t>
            </a:r>
          </a:p>
        </p:txBody>
      </p:sp>
      <p:sp>
        <p:nvSpPr>
          <p:cNvPr id="4" name="Veri Yer Tutucusu 3"/>
          <p:cNvSpPr>
            <a:spLocks noGrp="1"/>
          </p:cNvSpPr>
          <p:nvPr>
            <p:ph type="dt" sz="half" idx="10"/>
          </p:nvPr>
        </p:nvSpPr>
        <p:spPr/>
        <p:txBody>
          <a:bodyPr/>
          <a:lstStyle/>
          <a:p>
            <a:fld id="{4E71BD47-3C50-4917-B0B4-80294F8CB63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49</a:t>
            </a:fld>
            <a:endParaRPr lang="tr-TR">
              <a:solidFill>
                <a:prstClr val="black">
                  <a:tint val="75000"/>
                </a:prstClr>
              </a:solidFill>
            </a:endParaRPr>
          </a:p>
        </p:txBody>
      </p:sp>
    </p:spTree>
    <p:extLst>
      <p:ext uri="{BB962C8B-B14F-4D97-AF65-F5344CB8AC3E}">
        <p14:creationId xmlns:p14="http://schemas.microsoft.com/office/powerpoint/2010/main" val="1848190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322728"/>
            <a:ext cx="11483789" cy="6387353"/>
          </a:xfrm>
        </p:spPr>
        <p:txBody>
          <a:bodyPr>
            <a:normAutofit/>
          </a:bodyPr>
          <a:lstStyle/>
          <a:p>
            <a:endParaRPr lang="tr-TR" sz="3200" b="1" dirty="0">
              <a:solidFill>
                <a:srgbClr val="00B050"/>
              </a:solidFill>
            </a:endParaRPr>
          </a:p>
          <a:p>
            <a:r>
              <a:rPr lang="tr-TR" sz="3200" b="1" dirty="0">
                <a:solidFill>
                  <a:srgbClr val="00B050"/>
                </a:solidFill>
              </a:rPr>
              <a:t>a) Türk Gümrük Tarife Cetveli</a:t>
            </a:r>
            <a:r>
              <a:rPr lang="tr-TR" sz="3200" dirty="0"/>
              <a:t>:</a:t>
            </a:r>
          </a:p>
          <a:p>
            <a:r>
              <a:rPr lang="tr-TR" sz="3200" dirty="0"/>
              <a:t> </a:t>
            </a:r>
            <a:r>
              <a:rPr lang="tr-TR" sz="3200" dirty="0">
                <a:solidFill>
                  <a:srgbClr val="7030A0"/>
                </a:solidFill>
              </a:rPr>
              <a:t>Eşyanın cins, nev’i ve niteliklerine göre </a:t>
            </a:r>
            <a:r>
              <a:rPr lang="tr-TR" sz="1400" dirty="0">
                <a:solidFill>
                  <a:srgbClr val="FF0000"/>
                </a:solidFill>
              </a:rPr>
              <a:t>sistematik bir şekilde numaralandırılarak sınıflandırıldığı</a:t>
            </a:r>
            <a:r>
              <a:rPr lang="tr-TR" sz="3200" dirty="0"/>
              <a:t> ve </a:t>
            </a:r>
          </a:p>
          <a:p>
            <a:r>
              <a:rPr lang="tr-TR" sz="3200" dirty="0">
                <a:solidFill>
                  <a:srgbClr val="FF0000"/>
                </a:solidFill>
                <a:latin typeface="Arial Black" panose="020B0A04020102020204" pitchFamily="34" charset="0"/>
              </a:rPr>
              <a:t>alınacak gümrük vergisi oranlarının gösterildiği</a:t>
            </a:r>
            <a:r>
              <a:rPr lang="tr-TR" sz="3200" dirty="0">
                <a:solidFill>
                  <a:srgbClr val="7030A0"/>
                </a:solidFill>
              </a:rPr>
              <a:t> </a:t>
            </a:r>
            <a:r>
              <a:rPr lang="tr-TR" sz="1800" dirty="0"/>
              <a:t>Bakanlar Kurulunca kabul edilen</a:t>
            </a:r>
            <a:r>
              <a:rPr lang="tr-TR" sz="3200" dirty="0"/>
              <a:t> cetveldir.</a:t>
            </a:r>
          </a:p>
          <a:p>
            <a:endParaRPr lang="tr-TR" dirty="0"/>
          </a:p>
        </p:txBody>
      </p:sp>
      <p:sp>
        <p:nvSpPr>
          <p:cNvPr id="4" name="Veri Yer Tutucusu 3"/>
          <p:cNvSpPr>
            <a:spLocks noGrp="1"/>
          </p:cNvSpPr>
          <p:nvPr>
            <p:ph type="dt" sz="half" idx="10"/>
          </p:nvPr>
        </p:nvSpPr>
        <p:spPr/>
        <p:txBody>
          <a:bodyPr/>
          <a:lstStyle/>
          <a:p>
            <a:fld id="{2063710E-C6D9-4EA2-9C21-CBE3D5FDA05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356343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835" y="403412"/>
            <a:ext cx="11443447" cy="6118412"/>
          </a:xfrm>
        </p:spPr>
        <p:txBody>
          <a:bodyPr/>
          <a:lstStyle/>
          <a:p>
            <a:pPr algn="ctr"/>
            <a:r>
              <a:rPr lang="tr-TR" sz="3200" b="1" dirty="0">
                <a:solidFill>
                  <a:srgbClr val="FF0000"/>
                </a:solidFill>
              </a:rPr>
              <a:t>Menşe şahadetnamelerinin şekli ve düzenlenmesi</a:t>
            </a:r>
            <a:endParaRPr lang="tr-TR" sz="3200" dirty="0">
              <a:solidFill>
                <a:srgbClr val="FF0000"/>
              </a:solidFill>
            </a:endParaRPr>
          </a:p>
          <a:p>
            <a:r>
              <a:rPr lang="tr-TR" sz="3200" b="1" dirty="0"/>
              <a:t> </a:t>
            </a:r>
            <a:endParaRPr lang="tr-TR" sz="3200" dirty="0"/>
          </a:p>
          <a:p>
            <a:r>
              <a:rPr lang="tr-TR" sz="3200" b="1" dirty="0"/>
              <a:t>Madde 31- </a:t>
            </a:r>
            <a:r>
              <a:rPr lang="tr-TR" sz="3200" dirty="0"/>
              <a:t>6 no.lu eke uygun olarak hazırlanan menşe şahadetnameleri; 210 x 297 mm. ebatlarında ve en az 64 gr/m2 ağırlığında (uzunlukta –5 mm veya +8 mm farklılık kabul edilebilir), seri numarasını havi, mekanik ve kimyasal yollarla yapılmış herhangi bir tahrifatı ortaya koyacak şekilde hazırlanarak daktilo veya elle büyük harfle doldurulur.</a:t>
            </a:r>
          </a:p>
          <a:p>
            <a:r>
              <a:rPr lang="tr-TR" sz="3200" dirty="0"/>
              <a:t> </a:t>
            </a:r>
          </a:p>
          <a:p>
            <a:endParaRPr lang="tr-TR" dirty="0"/>
          </a:p>
        </p:txBody>
      </p:sp>
      <p:sp>
        <p:nvSpPr>
          <p:cNvPr id="4" name="Veri Yer Tutucusu 3"/>
          <p:cNvSpPr>
            <a:spLocks noGrp="1"/>
          </p:cNvSpPr>
          <p:nvPr>
            <p:ph type="dt" sz="half" idx="10"/>
          </p:nvPr>
        </p:nvSpPr>
        <p:spPr/>
        <p:txBody>
          <a:bodyPr/>
          <a:lstStyle/>
          <a:p>
            <a:fld id="{250F40F2-F3C1-442D-B1DF-D995E3CC5264}"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50</a:t>
            </a:fld>
            <a:endParaRPr lang="tr-TR">
              <a:solidFill>
                <a:prstClr val="black">
                  <a:tint val="75000"/>
                </a:prstClr>
              </a:solidFill>
            </a:endParaRPr>
          </a:p>
        </p:txBody>
      </p:sp>
    </p:spTree>
    <p:extLst>
      <p:ext uri="{BB962C8B-B14F-4D97-AF65-F5344CB8AC3E}">
        <p14:creationId xmlns:p14="http://schemas.microsoft.com/office/powerpoint/2010/main" val="33614902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0154" y="104019"/>
            <a:ext cx="6805246" cy="6542966"/>
          </a:xfrm>
        </p:spPr>
      </p:pic>
      <p:sp>
        <p:nvSpPr>
          <p:cNvPr id="2" name="Veri Yer Tutucusu 1"/>
          <p:cNvSpPr>
            <a:spLocks noGrp="1"/>
          </p:cNvSpPr>
          <p:nvPr>
            <p:ph type="dt" sz="half" idx="10"/>
          </p:nvPr>
        </p:nvSpPr>
        <p:spPr/>
        <p:txBody>
          <a:bodyPr/>
          <a:lstStyle/>
          <a:p>
            <a:fld id="{68944DC2-FFBB-4004-B272-D776D287B799}" type="datetime1">
              <a:rPr lang="tr-TR" smtClean="0">
                <a:solidFill>
                  <a:prstClr val="black">
                    <a:tint val="75000"/>
                  </a:prstClr>
                </a:solidFill>
              </a:rPr>
              <a:t>20.11.2023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51</a:t>
            </a:fld>
            <a:endParaRPr lang="tr-TR">
              <a:solidFill>
                <a:prstClr val="black">
                  <a:tint val="75000"/>
                </a:prstClr>
              </a:solidFill>
            </a:endParaRPr>
          </a:p>
        </p:txBody>
      </p:sp>
    </p:spTree>
    <p:extLst>
      <p:ext uri="{BB962C8B-B14F-4D97-AF65-F5344CB8AC3E}">
        <p14:creationId xmlns:p14="http://schemas.microsoft.com/office/powerpoint/2010/main" val="1943450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97193"/>
          </a:xfrm>
          <a:solidFill>
            <a:schemeClr val="accent6">
              <a:lumMod val="40000"/>
              <a:lumOff val="60000"/>
            </a:schemeClr>
          </a:solidFill>
        </p:spPr>
        <p:txBody>
          <a:bodyPr>
            <a:normAutofit fontScale="90000"/>
          </a:bodyPr>
          <a:lstStyle/>
          <a:p>
            <a:pPr algn="ctr"/>
            <a:br>
              <a:rPr lang="tr-TR" b="1" dirty="0">
                <a:solidFill>
                  <a:srgbClr val="FF0000"/>
                </a:solidFill>
              </a:rPr>
            </a:br>
            <a:r>
              <a:rPr lang="tr-TR" b="1" dirty="0">
                <a:solidFill>
                  <a:srgbClr val="FF0000"/>
                </a:solidFill>
              </a:rPr>
              <a:t>Menşe şahadetnamelerinde bulunacak bilgiler</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07576" y="1304365"/>
            <a:ext cx="11887199" cy="5365376"/>
          </a:xfrm>
        </p:spPr>
        <p:txBody>
          <a:bodyPr>
            <a:normAutofit lnSpcReduction="10000"/>
          </a:bodyPr>
          <a:lstStyle/>
          <a:p>
            <a:r>
              <a:rPr lang="tr-TR" sz="3200" b="1" dirty="0"/>
              <a:t>Madde 32-</a:t>
            </a:r>
            <a:r>
              <a:rPr lang="tr-TR" sz="3200" dirty="0"/>
              <a:t> Menşe şahadetnamelerinde aşağıda yazılı bilgilerin bulunması zorunludur:</a:t>
            </a:r>
          </a:p>
          <a:p>
            <a:r>
              <a:rPr lang="tr-TR" sz="3200" dirty="0"/>
              <a:t>	a) Eşyayı gönderenin adı, soyadı ve adresi,</a:t>
            </a:r>
          </a:p>
          <a:p>
            <a:r>
              <a:rPr lang="tr-TR" sz="3200" dirty="0"/>
              <a:t>	b) Türkiye’deki alıcısının adı, soyadı ve adresi,</a:t>
            </a:r>
          </a:p>
          <a:p>
            <a:r>
              <a:rPr lang="tr-TR" sz="3200" dirty="0"/>
              <a:t>	c) Kapların marka, numara ve sayıları,</a:t>
            </a:r>
          </a:p>
          <a:p>
            <a:r>
              <a:rPr lang="tr-TR" sz="3200" dirty="0"/>
              <a:t>       d) Eşyanın cinsi, nev’i, </a:t>
            </a:r>
            <a:r>
              <a:rPr lang="tr-TR" sz="3200" dirty="0" err="1"/>
              <a:t>daralı</a:t>
            </a:r>
            <a:r>
              <a:rPr lang="tr-TR" sz="3200" dirty="0"/>
              <a:t> ve net ağırlıkları ile kıymeti ve yollama şekli,</a:t>
            </a:r>
          </a:p>
          <a:p>
            <a:r>
              <a:rPr lang="tr-TR" sz="3200" dirty="0"/>
              <a:t>	e) Şahadetnameyi veren makamın tasdik şerhi, </a:t>
            </a:r>
          </a:p>
          <a:p>
            <a:r>
              <a:rPr lang="tr-TR" sz="3200" dirty="0"/>
              <a:t>	f) Menşe şahadetnamesi eşyanın o ülkede gördüğü değişiklik ve işlemlerden ötürü o ülke menşeli addedilerek verilmiş ise bu husustaki etraflı açıklamalar.</a:t>
            </a:r>
          </a:p>
          <a:p>
            <a:endParaRPr lang="tr-TR" dirty="0"/>
          </a:p>
        </p:txBody>
      </p:sp>
      <p:sp>
        <p:nvSpPr>
          <p:cNvPr id="4" name="Veri Yer Tutucusu 3"/>
          <p:cNvSpPr>
            <a:spLocks noGrp="1"/>
          </p:cNvSpPr>
          <p:nvPr>
            <p:ph type="dt" sz="half" idx="10"/>
          </p:nvPr>
        </p:nvSpPr>
        <p:spPr/>
        <p:txBody>
          <a:bodyPr/>
          <a:lstStyle/>
          <a:p>
            <a:fld id="{436DAE2A-33D7-49B4-A958-875C512CC662}"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52</a:t>
            </a:fld>
            <a:endParaRPr lang="tr-TR">
              <a:solidFill>
                <a:prstClr val="black">
                  <a:tint val="75000"/>
                </a:prstClr>
              </a:solidFill>
            </a:endParaRPr>
          </a:p>
        </p:txBody>
      </p:sp>
    </p:spTree>
    <p:extLst>
      <p:ext uri="{BB962C8B-B14F-4D97-AF65-F5344CB8AC3E}">
        <p14:creationId xmlns:p14="http://schemas.microsoft.com/office/powerpoint/2010/main" val="14875380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4094" y="365126"/>
            <a:ext cx="11349318" cy="939240"/>
          </a:xfrm>
          <a:solidFill>
            <a:schemeClr val="accent6">
              <a:lumMod val="40000"/>
              <a:lumOff val="60000"/>
            </a:schemeClr>
          </a:solidFill>
        </p:spPr>
        <p:txBody>
          <a:bodyPr>
            <a:normAutofit fontScale="90000"/>
          </a:bodyPr>
          <a:lstStyle/>
          <a:p>
            <a:pPr algn="ctr"/>
            <a:br>
              <a:rPr lang="tr-TR" b="1" dirty="0">
                <a:solidFill>
                  <a:srgbClr val="FF0000"/>
                </a:solidFill>
              </a:rPr>
            </a:br>
            <a:r>
              <a:rPr lang="tr-TR" b="1" dirty="0">
                <a:solidFill>
                  <a:srgbClr val="FF0000"/>
                </a:solidFill>
              </a:rPr>
              <a:t>Menşe şahadetnamelerinin incelenmesi ve sonradan kontrolü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537882" y="1506070"/>
            <a:ext cx="11268636" cy="5150223"/>
          </a:xfrm>
        </p:spPr>
        <p:txBody>
          <a:bodyPr/>
          <a:lstStyle/>
          <a:p>
            <a:r>
              <a:rPr lang="tr-TR" b="1" dirty="0"/>
              <a:t>	</a:t>
            </a:r>
            <a:r>
              <a:rPr lang="tr-TR" sz="3200" b="1" dirty="0"/>
              <a:t>Madde 33- </a:t>
            </a:r>
            <a:r>
              <a:rPr lang="tr-TR" sz="3200" b="1" u="sng" dirty="0">
                <a:solidFill>
                  <a:srgbClr val="7030A0"/>
                </a:solidFill>
              </a:rPr>
              <a:t>Gümrük idarelerine ibraz olunan menşe şahadetnamelerinde yer alan </a:t>
            </a:r>
            <a:r>
              <a:rPr lang="tr-TR" sz="3200" b="1" u="sng" dirty="0">
                <a:solidFill>
                  <a:srgbClr val="00B050"/>
                </a:solidFill>
              </a:rPr>
              <a:t>bilgilerin gerçeğe aykırı olduğu yönünde şüphe veya ihbar bulunması halinde</a:t>
            </a:r>
            <a:r>
              <a:rPr lang="tr-TR" sz="3200" u="sng" dirty="0">
                <a:solidFill>
                  <a:srgbClr val="00B050"/>
                </a:solidFill>
              </a:rPr>
              <a:t>;</a:t>
            </a:r>
          </a:p>
          <a:p>
            <a:r>
              <a:rPr lang="tr-TR" sz="3200" dirty="0"/>
              <a:t> gümrük idaresince eşya, eşyanın orijinal ambalajı, markası ve patenti gibi hususlarda inceleme yapılır.</a:t>
            </a:r>
          </a:p>
          <a:p>
            <a:r>
              <a:rPr lang="tr-TR" sz="3200" dirty="0"/>
              <a:t> İnceleme sonucunda şahadetnamenin sıhhati konusunda bir aykırılık tespit olunursa duruma göre 1918 sayılı Kaçakçılığın Men ve Takibine Dair Kanun hükümleri veya Gümrük Kanununun 241 inci maddesinde yer alan </a:t>
            </a:r>
            <a:r>
              <a:rPr lang="tr-TR" sz="3200" b="1" dirty="0">
                <a:solidFill>
                  <a:srgbClr val="FF0000"/>
                </a:solidFill>
              </a:rPr>
              <a:t>para cezası uygulanır</a:t>
            </a:r>
            <a:r>
              <a:rPr lang="tr-TR" sz="3200" dirty="0">
                <a:solidFill>
                  <a:srgbClr val="FF0000"/>
                </a:solidFill>
              </a:rPr>
              <a:t>.</a:t>
            </a:r>
          </a:p>
          <a:p>
            <a:endParaRPr lang="tr-TR" dirty="0"/>
          </a:p>
        </p:txBody>
      </p:sp>
      <p:sp>
        <p:nvSpPr>
          <p:cNvPr id="4" name="Veri Yer Tutucusu 3"/>
          <p:cNvSpPr>
            <a:spLocks noGrp="1"/>
          </p:cNvSpPr>
          <p:nvPr>
            <p:ph type="dt" sz="half" idx="10"/>
          </p:nvPr>
        </p:nvSpPr>
        <p:spPr/>
        <p:txBody>
          <a:bodyPr/>
          <a:lstStyle/>
          <a:p>
            <a:fld id="{25DE6467-2D08-4208-9A5F-237F368ED7E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53</a:t>
            </a:fld>
            <a:endParaRPr lang="tr-TR">
              <a:solidFill>
                <a:prstClr val="black">
                  <a:tint val="75000"/>
                </a:prstClr>
              </a:solidFill>
            </a:endParaRPr>
          </a:p>
        </p:txBody>
      </p:sp>
    </p:spTree>
    <p:extLst>
      <p:ext uri="{BB962C8B-B14F-4D97-AF65-F5344CB8AC3E}">
        <p14:creationId xmlns:p14="http://schemas.microsoft.com/office/powerpoint/2010/main" val="29498793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İKİNCİ KISIM</a:t>
            </a:r>
          </a:p>
          <a:p>
            <a:pPr algn="ctr"/>
            <a:endParaRPr lang="tr-TR" b="1" dirty="0">
              <a:solidFill>
                <a:srgbClr val="0070C0"/>
              </a:solidFill>
            </a:endParaRPr>
          </a:p>
          <a:p>
            <a:pPr algn="ctr"/>
            <a:r>
              <a:rPr lang="tr-TR" sz="3200" b="1" dirty="0">
                <a:solidFill>
                  <a:srgbClr val="0070C0"/>
                </a:solidFill>
              </a:rPr>
              <a:t>ÜÇÜNCÜ BÖLÜM</a:t>
            </a:r>
          </a:p>
        </p:txBody>
      </p:sp>
      <p:sp>
        <p:nvSpPr>
          <p:cNvPr id="4" name="Veri Yer Tutucusu 3"/>
          <p:cNvSpPr>
            <a:spLocks noGrp="1"/>
          </p:cNvSpPr>
          <p:nvPr>
            <p:ph type="dt" sz="half" idx="10"/>
          </p:nvPr>
        </p:nvSpPr>
        <p:spPr/>
        <p:txBody>
          <a:bodyPr/>
          <a:lstStyle/>
          <a:p>
            <a:fld id="{E3222383-060E-4947-8DB9-F50CDE70F5B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54</a:t>
            </a:fld>
            <a:endParaRPr lang="tr-TR">
              <a:solidFill>
                <a:prstClr val="black">
                  <a:tint val="75000"/>
                </a:prstClr>
              </a:solidFill>
            </a:endParaRPr>
          </a:p>
        </p:txBody>
      </p:sp>
    </p:spTree>
    <p:extLst>
      <p:ext uri="{BB962C8B-B14F-4D97-AF65-F5344CB8AC3E}">
        <p14:creationId xmlns:p14="http://schemas.microsoft.com/office/powerpoint/2010/main" val="19873368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a:solidFill>
            <a:srgbClr val="FFFF00"/>
          </a:solidFill>
        </p:spPr>
        <p:txBody>
          <a:bodyPr>
            <a:normAutofit fontScale="90000"/>
          </a:bodyPr>
          <a:lstStyle/>
          <a:p>
            <a:pPr algn="ctr"/>
            <a:br>
              <a:rPr lang="tr-TR" b="1" dirty="0">
                <a:solidFill>
                  <a:srgbClr val="FF0000"/>
                </a:solidFill>
              </a:rPr>
            </a:br>
            <a:br>
              <a:rPr lang="tr-TR" b="1" dirty="0">
                <a:solidFill>
                  <a:srgbClr val="FF0000"/>
                </a:solidFill>
              </a:rPr>
            </a:br>
            <a:br>
              <a:rPr lang="tr-TR" b="1" dirty="0">
                <a:solidFill>
                  <a:srgbClr val="FF0000"/>
                </a:solidFill>
              </a:rPr>
            </a:br>
            <a:r>
              <a:rPr lang="tr-TR" sz="4900" b="1" dirty="0">
                <a:solidFill>
                  <a:srgbClr val="FF0000"/>
                </a:solidFill>
              </a:rPr>
              <a:t>ÜÇÜNCÜ BÖLÜM</a:t>
            </a:r>
            <a:br>
              <a:rPr lang="tr-TR" sz="4900" b="1" dirty="0"/>
            </a:br>
            <a:br>
              <a:rPr lang="tr-TR" sz="4900" b="1" dirty="0"/>
            </a:br>
            <a:r>
              <a:rPr lang="tr-TR" dirty="0"/>
              <a:t> </a:t>
            </a:r>
            <a:br>
              <a:rPr lang="tr-TR" dirty="0"/>
            </a:br>
            <a:endParaRPr lang="tr-TR" dirty="0"/>
          </a:p>
        </p:txBody>
      </p:sp>
      <p:sp>
        <p:nvSpPr>
          <p:cNvPr id="3" name="İçerik Yer Tutucusu 2"/>
          <p:cNvSpPr>
            <a:spLocks noGrp="1"/>
          </p:cNvSpPr>
          <p:nvPr>
            <p:ph idx="1"/>
          </p:nvPr>
        </p:nvSpPr>
        <p:spPr>
          <a:xfrm>
            <a:off x="430305" y="1277472"/>
            <a:ext cx="11322423" cy="5284694"/>
          </a:xfrm>
        </p:spPr>
        <p:txBody>
          <a:bodyPr>
            <a:normAutofit/>
          </a:bodyPr>
          <a:lstStyle/>
          <a:p>
            <a:pPr algn="ctr">
              <a:spcAft>
                <a:spcPts val="0"/>
              </a:spcAft>
            </a:pPr>
            <a:r>
              <a:rPr lang="tr-TR" b="1" dirty="0">
                <a:solidFill>
                  <a:srgbClr val="FF0000"/>
                </a:solidFill>
                <a:latin typeface="Arial Narrow" panose="020B0606020202030204" pitchFamily="34" charset="0"/>
                <a:ea typeface="Times New Roman" panose="02020603050405020304" pitchFamily="18" charset="0"/>
              </a:rPr>
              <a:t>Tanımlar</a:t>
            </a:r>
            <a:endParaRPr lang="tr-TR" dirty="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tr-TR" b="1" dirty="0">
                <a:latin typeface="Arial Narrow" panose="020B0606020202030204" pitchFamily="34" charset="0"/>
                <a:ea typeface="Times New Roman" panose="02020603050405020304" pitchFamily="18" charset="0"/>
              </a:rPr>
              <a:t>	Madde 35-</a:t>
            </a:r>
            <a:r>
              <a:rPr lang="tr-TR" dirty="0">
                <a:latin typeface="Arial Narrow" panose="020B0606020202030204" pitchFamily="34" charset="0"/>
                <a:ea typeface="Times New Roman" panose="02020603050405020304" pitchFamily="18" charset="0"/>
              </a:rPr>
              <a:t> Bu bölümde geçen;</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latin typeface="Arial Narrow" panose="020B0606020202030204" pitchFamily="34" charset="0"/>
                <a:ea typeface="Times New Roman" panose="02020603050405020304" pitchFamily="18" charset="0"/>
              </a:rPr>
              <a:t>	</a:t>
            </a:r>
            <a:r>
              <a:rPr lang="tr-TR" sz="3200" b="1" dirty="0">
                <a:solidFill>
                  <a:srgbClr val="0070C0"/>
                </a:solidFill>
                <a:latin typeface="Algerian" pitchFamily="82" charset="0"/>
                <a:ea typeface="Times New Roman" panose="02020603050405020304" pitchFamily="18" charset="0"/>
              </a:rPr>
              <a:t>a) Aynı eşya deyimi</a:t>
            </a:r>
            <a:r>
              <a:rPr lang="tr-TR" sz="3200" dirty="0">
                <a:latin typeface="Arial Narrow" panose="020B0606020202030204" pitchFamily="34" charset="0"/>
                <a:ea typeface="Times New Roman" panose="02020603050405020304" pitchFamily="18" charset="0"/>
              </a:rPr>
              <a:t>; fiziksel özellik, kalite ve tanındığı özellikleri dahil olmak üzere </a:t>
            </a:r>
            <a:r>
              <a:rPr lang="tr-TR" sz="3200" u="sng" dirty="0">
                <a:solidFill>
                  <a:srgbClr val="00B050"/>
                </a:solidFill>
                <a:latin typeface="Arial Narrow" panose="020B0606020202030204" pitchFamily="34" charset="0"/>
                <a:ea typeface="Times New Roman" panose="02020603050405020304" pitchFamily="18" charset="0"/>
              </a:rPr>
              <a:t>her hususta aynı olan ve </a:t>
            </a:r>
            <a:r>
              <a:rPr lang="tr-TR" sz="3200" u="sng" dirty="0">
                <a:solidFill>
                  <a:srgbClr val="C00000"/>
                </a:solidFill>
                <a:latin typeface="Arial Narrow" panose="020B0606020202030204" pitchFamily="34" charset="0"/>
                <a:ea typeface="Times New Roman" panose="02020603050405020304" pitchFamily="18" charset="0"/>
              </a:rPr>
              <a:t>aynı ülkede üretilmiş </a:t>
            </a:r>
            <a:r>
              <a:rPr lang="tr-TR" sz="3200" u="sng" dirty="0">
                <a:solidFill>
                  <a:srgbClr val="00B050"/>
                </a:solidFill>
                <a:latin typeface="Arial Narrow" panose="020B0606020202030204" pitchFamily="34" charset="0"/>
                <a:ea typeface="Times New Roman" panose="02020603050405020304" pitchFamily="18" charset="0"/>
              </a:rPr>
              <a:t>eşyayı </a:t>
            </a:r>
            <a:r>
              <a:rPr lang="tr-TR" sz="2000" dirty="0">
                <a:latin typeface="Arial Narrow" panose="020B0606020202030204" pitchFamily="34" charset="0"/>
                <a:ea typeface="Times New Roman" panose="02020603050405020304" pitchFamily="18" charset="0"/>
              </a:rPr>
              <a:t>(görünüşteki küçük farklılıklar diğer hususlarda tanıma uyan eşyanın aynı eşya sayılmasını önlemez),</a:t>
            </a:r>
            <a:endParaRPr lang="tr-TR" sz="2000" dirty="0">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b="1" dirty="0">
                <a:solidFill>
                  <a:srgbClr val="0070C0"/>
                </a:solidFill>
                <a:latin typeface="Algerian" pitchFamily="82" charset="0"/>
                <a:ea typeface="Times New Roman" panose="02020603050405020304" pitchFamily="18" charset="0"/>
              </a:rPr>
              <a:t>b) Benzer eşya deyimi</a:t>
            </a:r>
            <a:r>
              <a:rPr lang="tr-TR" sz="3200" dirty="0">
                <a:latin typeface="Arial Narrow" panose="020B0606020202030204" pitchFamily="34" charset="0"/>
                <a:ea typeface="Times New Roman" panose="02020603050405020304" pitchFamily="18" charset="0"/>
              </a:rPr>
              <a:t>; </a:t>
            </a:r>
            <a:r>
              <a:rPr lang="tr-TR" sz="3200" dirty="0">
                <a:solidFill>
                  <a:srgbClr val="00B050"/>
                </a:solidFill>
                <a:latin typeface="Arial Narrow" panose="020B0606020202030204" pitchFamily="34" charset="0"/>
                <a:ea typeface="Times New Roman" panose="02020603050405020304" pitchFamily="18" charset="0"/>
              </a:rPr>
              <a:t>her hususta aynı </a:t>
            </a:r>
            <a:r>
              <a:rPr lang="tr-TR" sz="3200" b="1" dirty="0">
                <a:solidFill>
                  <a:srgbClr val="00B050"/>
                </a:solidFill>
                <a:latin typeface="Arial Narrow" panose="020B0606020202030204" pitchFamily="34" charset="0"/>
                <a:ea typeface="Times New Roman" panose="02020603050405020304" pitchFamily="18" charset="0"/>
              </a:rPr>
              <a:t>olmamakla birlikte </a:t>
            </a:r>
            <a:r>
              <a:rPr lang="tr-TR" sz="3200" dirty="0">
                <a:solidFill>
                  <a:srgbClr val="00B050"/>
                </a:solidFill>
                <a:latin typeface="Arial Narrow" panose="020B0606020202030204" pitchFamily="34" charset="0"/>
                <a:ea typeface="Times New Roman" panose="02020603050405020304" pitchFamily="18" charset="0"/>
              </a:rPr>
              <a:t>aynı işlevi görmelerini ve ticari olarak </a:t>
            </a:r>
            <a:r>
              <a:rPr lang="tr-TR" sz="3200" b="1" dirty="0">
                <a:solidFill>
                  <a:srgbClr val="00B050"/>
                </a:solidFill>
                <a:latin typeface="Arial Narrow" panose="020B0606020202030204" pitchFamily="34" charset="0"/>
                <a:ea typeface="Times New Roman" panose="02020603050405020304" pitchFamily="18" charset="0"/>
              </a:rPr>
              <a:t>birbirlerini ikame edebilmelerini </a:t>
            </a:r>
            <a:r>
              <a:rPr lang="tr-TR" sz="3200" dirty="0">
                <a:solidFill>
                  <a:srgbClr val="00B050"/>
                </a:solidFill>
                <a:latin typeface="Arial Narrow" panose="020B0606020202030204" pitchFamily="34" charset="0"/>
                <a:ea typeface="Times New Roman" panose="02020603050405020304" pitchFamily="18" charset="0"/>
              </a:rPr>
              <a:t>mümkün kılan,  benzer özellik ve benzer unsurları bulunan ve </a:t>
            </a:r>
            <a:r>
              <a:rPr lang="tr-TR" sz="3200" dirty="0">
                <a:solidFill>
                  <a:srgbClr val="C00000"/>
                </a:solidFill>
                <a:latin typeface="Arial Narrow" panose="020B0606020202030204" pitchFamily="34" charset="0"/>
                <a:ea typeface="Times New Roman" panose="02020603050405020304" pitchFamily="18" charset="0"/>
              </a:rPr>
              <a:t>aynı ülkede üretilmiş </a:t>
            </a:r>
            <a:r>
              <a:rPr lang="tr-TR" sz="3200" dirty="0">
                <a:solidFill>
                  <a:srgbClr val="00B050"/>
                </a:solidFill>
                <a:latin typeface="Arial Narrow" panose="020B0606020202030204" pitchFamily="34" charset="0"/>
                <a:ea typeface="Times New Roman" panose="02020603050405020304" pitchFamily="18" charset="0"/>
              </a:rPr>
              <a:t>olan eşyayı</a:t>
            </a:r>
            <a:endParaRPr lang="tr-TR" dirty="0"/>
          </a:p>
        </p:txBody>
      </p:sp>
      <p:sp>
        <p:nvSpPr>
          <p:cNvPr id="4" name="Veri Yer Tutucusu 3"/>
          <p:cNvSpPr>
            <a:spLocks noGrp="1"/>
          </p:cNvSpPr>
          <p:nvPr>
            <p:ph type="dt" sz="half" idx="10"/>
          </p:nvPr>
        </p:nvSpPr>
        <p:spPr/>
        <p:txBody>
          <a:bodyPr/>
          <a:lstStyle/>
          <a:p>
            <a:fld id="{C2C7A2CD-EE67-4ABE-A6B8-0D691C7235A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55</a:t>
            </a:fld>
            <a:endParaRPr lang="tr-TR">
              <a:solidFill>
                <a:prstClr val="black">
                  <a:tint val="75000"/>
                </a:prstClr>
              </a:solidFill>
            </a:endParaRPr>
          </a:p>
        </p:txBody>
      </p:sp>
    </p:spTree>
    <p:extLst>
      <p:ext uri="{BB962C8B-B14F-4D97-AF65-F5344CB8AC3E}">
        <p14:creationId xmlns:p14="http://schemas.microsoft.com/office/powerpoint/2010/main" val="38143342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835" y="430306"/>
            <a:ext cx="11551024" cy="6145306"/>
          </a:xfrm>
        </p:spPr>
        <p:txBody>
          <a:bodyPr>
            <a:normAutofit/>
          </a:bodyPr>
          <a:lstStyle/>
          <a:p>
            <a:r>
              <a:rPr lang="tr-TR" dirty="0"/>
              <a:t>     </a:t>
            </a:r>
          </a:p>
          <a:p>
            <a:r>
              <a:rPr lang="tr-TR" sz="3200" b="1" dirty="0">
                <a:solidFill>
                  <a:srgbClr val="0070C0"/>
                </a:solidFill>
                <a:latin typeface="Algerian" pitchFamily="82" charset="0"/>
              </a:rPr>
              <a:t>c) Aynı sınıf veya cins eşya deyimi</a:t>
            </a:r>
            <a:r>
              <a:rPr lang="tr-TR" sz="3200" dirty="0"/>
              <a:t>; </a:t>
            </a:r>
            <a:r>
              <a:rPr lang="tr-TR" sz="3200" u="sng" dirty="0">
                <a:solidFill>
                  <a:srgbClr val="00B050"/>
                </a:solidFill>
              </a:rPr>
              <a:t>belli bir sanayi sektöründe </a:t>
            </a:r>
            <a:r>
              <a:rPr lang="tr-TR" sz="3200" dirty="0"/>
              <a:t>üretilen bir grup veya bir dizi eşya kapsamına giren eşyayı </a:t>
            </a:r>
            <a:r>
              <a:rPr lang="tr-TR" sz="3200" dirty="0">
                <a:solidFill>
                  <a:srgbClr val="FF0000"/>
                </a:solidFill>
              </a:rPr>
              <a:t>(bu ifade aynı veya benzer eşyayı da kapsar),</a:t>
            </a:r>
          </a:p>
          <a:p>
            <a:r>
              <a:rPr lang="tr-TR" sz="3200" b="1" dirty="0">
                <a:solidFill>
                  <a:srgbClr val="0070C0"/>
                </a:solidFill>
                <a:latin typeface="Algerian" pitchFamily="82" charset="0"/>
              </a:rPr>
              <a:t>d) Giriş liman veya mahalli deyimi</a:t>
            </a:r>
            <a:r>
              <a:rPr lang="tr-TR" sz="3200" dirty="0"/>
              <a:t>; </a:t>
            </a:r>
          </a:p>
          <a:p>
            <a:r>
              <a:rPr lang="tr-TR" sz="3200" u="sng" dirty="0">
                <a:solidFill>
                  <a:srgbClr val="C00000"/>
                </a:solidFill>
              </a:rPr>
              <a:t>deniz yolu ile gelen eşyada</a:t>
            </a:r>
            <a:r>
              <a:rPr lang="tr-TR" sz="3200" dirty="0">
                <a:solidFill>
                  <a:srgbClr val="C00000"/>
                </a:solidFill>
              </a:rPr>
              <a:t>;</a:t>
            </a:r>
          </a:p>
          <a:p>
            <a:r>
              <a:rPr lang="tr-TR" sz="3200" dirty="0">
                <a:solidFill>
                  <a:srgbClr val="C00000"/>
                </a:solidFill>
              </a:rPr>
              <a:t> </a:t>
            </a:r>
            <a:r>
              <a:rPr lang="tr-TR" sz="3200" dirty="0"/>
              <a:t>Türkiye’deki </a:t>
            </a:r>
            <a:r>
              <a:rPr lang="tr-TR" sz="3200" dirty="0">
                <a:solidFill>
                  <a:srgbClr val="C00000"/>
                </a:solidFill>
              </a:rPr>
              <a:t>boşaltma limanını, </a:t>
            </a:r>
          </a:p>
          <a:p>
            <a:r>
              <a:rPr lang="tr-TR" sz="3200" u="sng" dirty="0">
                <a:solidFill>
                  <a:srgbClr val="C00000"/>
                </a:solidFill>
              </a:rPr>
              <a:t>karayolu ile gelen eşyada </a:t>
            </a:r>
            <a:r>
              <a:rPr lang="tr-TR" sz="3200" dirty="0">
                <a:solidFill>
                  <a:srgbClr val="C00000"/>
                </a:solidFill>
              </a:rPr>
              <a:t>;</a:t>
            </a:r>
          </a:p>
          <a:p>
            <a:r>
              <a:rPr lang="tr-TR" sz="3200" dirty="0"/>
              <a:t>kara taşıtlarının ilk vardıkları </a:t>
            </a:r>
            <a:r>
              <a:rPr lang="tr-TR" sz="3200" dirty="0">
                <a:solidFill>
                  <a:srgbClr val="C00000"/>
                </a:solidFill>
              </a:rPr>
              <a:t>hudut gümrüğünü, </a:t>
            </a:r>
          </a:p>
          <a:p>
            <a:r>
              <a:rPr lang="tr-TR" sz="3200" u="sng" dirty="0">
                <a:solidFill>
                  <a:srgbClr val="C00000"/>
                </a:solidFill>
              </a:rPr>
              <a:t>hava yolu ile gelen eşyada </a:t>
            </a:r>
            <a:r>
              <a:rPr lang="tr-TR" sz="3200" dirty="0">
                <a:solidFill>
                  <a:srgbClr val="C00000"/>
                </a:solidFill>
              </a:rPr>
              <a:t>;</a:t>
            </a:r>
          </a:p>
          <a:p>
            <a:r>
              <a:rPr lang="tr-TR" sz="3200" dirty="0"/>
              <a:t>eşyanın boşaltıldığı </a:t>
            </a:r>
            <a:r>
              <a:rPr lang="tr-TR" sz="3200" dirty="0">
                <a:solidFill>
                  <a:srgbClr val="C00000"/>
                </a:solidFill>
              </a:rPr>
              <a:t>hava limanı gümrüğünü,</a:t>
            </a:r>
          </a:p>
          <a:p>
            <a:endParaRPr lang="tr-TR" dirty="0"/>
          </a:p>
        </p:txBody>
      </p:sp>
      <p:sp>
        <p:nvSpPr>
          <p:cNvPr id="4" name="Veri Yer Tutucusu 3"/>
          <p:cNvSpPr>
            <a:spLocks noGrp="1"/>
          </p:cNvSpPr>
          <p:nvPr>
            <p:ph type="dt" sz="half" idx="10"/>
          </p:nvPr>
        </p:nvSpPr>
        <p:spPr/>
        <p:txBody>
          <a:bodyPr/>
          <a:lstStyle/>
          <a:p>
            <a:fld id="{E0DB9DE6-57EA-4587-90A5-52E5A616D5F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56</a:t>
            </a:fld>
            <a:endParaRPr lang="tr-TR">
              <a:solidFill>
                <a:prstClr val="black">
                  <a:tint val="75000"/>
                </a:prstClr>
              </a:solidFill>
            </a:endParaRPr>
          </a:p>
        </p:txBody>
      </p:sp>
    </p:spTree>
    <p:extLst>
      <p:ext uri="{BB962C8B-B14F-4D97-AF65-F5344CB8AC3E}">
        <p14:creationId xmlns:p14="http://schemas.microsoft.com/office/powerpoint/2010/main" val="42658204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5459" y="847165"/>
            <a:ext cx="10708341" cy="5329798"/>
          </a:xfrm>
        </p:spPr>
        <p:txBody>
          <a:bodyPr/>
          <a:lstStyle/>
          <a:p>
            <a:r>
              <a:rPr lang="tr-TR" sz="3200" b="1" dirty="0">
                <a:solidFill>
                  <a:srgbClr val="0070C0"/>
                </a:solidFill>
                <a:latin typeface="Algerian" pitchFamily="82" charset="0"/>
              </a:rPr>
              <a:t>       e) Türkiye’ye ihraç amaçlı satış deyimi</a:t>
            </a:r>
            <a:r>
              <a:rPr lang="tr-TR" sz="3200" dirty="0"/>
              <a:t>; Türkiye’ye ithal edilmek üzere doğrudan doğruya yapılan satışı, </a:t>
            </a:r>
            <a:r>
              <a:rPr lang="tr-TR" sz="2400" dirty="0"/>
              <a:t>(örneğin Almanya ya satıldıktan sonra tekrar Türkiye’ye ithal edilecek.)</a:t>
            </a:r>
          </a:p>
          <a:p>
            <a:r>
              <a:rPr lang="tr-TR" sz="3200" dirty="0"/>
              <a:t>	</a:t>
            </a:r>
            <a:r>
              <a:rPr lang="tr-TR" sz="3200" b="1" dirty="0">
                <a:solidFill>
                  <a:srgbClr val="0070C0"/>
                </a:solidFill>
                <a:latin typeface="Algerian" pitchFamily="82" charset="0"/>
              </a:rPr>
              <a:t>f) Aynı veya yakın bir tarih deyimi</a:t>
            </a:r>
            <a:r>
              <a:rPr lang="tr-TR" sz="3200" dirty="0"/>
              <a:t>; </a:t>
            </a:r>
          </a:p>
          <a:p>
            <a:r>
              <a:rPr lang="tr-TR" sz="3200" dirty="0">
                <a:solidFill>
                  <a:srgbClr val="00B050"/>
                </a:solidFill>
              </a:rPr>
              <a:t>ithal edilen eşya ya da aynı veya benzer eşyaya ait birim fiyatın belirlenmesine imkan verecek</a:t>
            </a:r>
            <a:r>
              <a:rPr lang="tr-TR" sz="3200" dirty="0"/>
              <a:t> ileri ve geriye doğru tespiti mümkün olan ilk tarihi,</a:t>
            </a:r>
          </a:p>
          <a:p>
            <a:endParaRPr lang="tr-TR" dirty="0"/>
          </a:p>
          <a:p>
            <a:endParaRPr lang="tr-TR" dirty="0"/>
          </a:p>
        </p:txBody>
      </p:sp>
      <p:sp>
        <p:nvSpPr>
          <p:cNvPr id="4" name="Veri Yer Tutucusu 3"/>
          <p:cNvSpPr>
            <a:spLocks noGrp="1"/>
          </p:cNvSpPr>
          <p:nvPr>
            <p:ph type="dt" sz="half" idx="10"/>
          </p:nvPr>
        </p:nvSpPr>
        <p:spPr/>
        <p:txBody>
          <a:bodyPr/>
          <a:lstStyle/>
          <a:p>
            <a:fld id="{224BB442-23F9-48F5-AC58-C234C6AD007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57</a:t>
            </a:fld>
            <a:endParaRPr lang="tr-TR">
              <a:solidFill>
                <a:prstClr val="black">
                  <a:tint val="75000"/>
                </a:prstClr>
              </a:solidFill>
            </a:endParaRPr>
          </a:p>
        </p:txBody>
      </p:sp>
    </p:spTree>
    <p:extLst>
      <p:ext uri="{BB962C8B-B14F-4D97-AF65-F5344CB8AC3E}">
        <p14:creationId xmlns:p14="http://schemas.microsoft.com/office/powerpoint/2010/main" val="40557189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941" y="309282"/>
            <a:ext cx="11604812" cy="6320118"/>
          </a:xfrm>
          <a:solidFill>
            <a:schemeClr val="bg1"/>
          </a:solidFill>
        </p:spPr>
        <p:txBody>
          <a:bodyPr>
            <a:normAutofit/>
          </a:bodyPr>
          <a:lstStyle/>
          <a:p>
            <a:r>
              <a:rPr lang="tr-TR" dirty="0"/>
              <a:t>       </a:t>
            </a:r>
          </a:p>
          <a:p>
            <a:r>
              <a:rPr lang="tr-TR" sz="3200" b="1" dirty="0">
                <a:solidFill>
                  <a:srgbClr val="0070C0"/>
                </a:solidFill>
                <a:latin typeface="Algerian" pitchFamily="82" charset="0"/>
              </a:rPr>
              <a:t>g) İthal eşyasının gümrük kıymeti deyimi</a:t>
            </a:r>
            <a:r>
              <a:rPr lang="tr-TR" sz="3200" dirty="0"/>
              <a:t>; </a:t>
            </a:r>
          </a:p>
          <a:p>
            <a:r>
              <a:rPr lang="tr-TR" sz="3200" dirty="0"/>
              <a:t>ithal eşyası üzerinden </a:t>
            </a:r>
            <a:r>
              <a:rPr lang="tr-TR" sz="3200" dirty="0" err="1">
                <a:solidFill>
                  <a:srgbClr val="FF0000"/>
                </a:solidFill>
              </a:rPr>
              <a:t>advalorem</a:t>
            </a:r>
            <a:r>
              <a:rPr lang="tr-TR" sz="3200" dirty="0">
                <a:solidFill>
                  <a:srgbClr val="FF0000"/>
                </a:solidFill>
              </a:rPr>
              <a:t> sisteme göre gümrük vergisinin hesaplanmasına esas teşkil edecek eşya kıymetini</a:t>
            </a:r>
            <a:r>
              <a:rPr lang="tr-TR" sz="3200" dirty="0"/>
              <a:t>,</a:t>
            </a:r>
          </a:p>
          <a:p>
            <a:r>
              <a:rPr lang="tr-TR" sz="3200" b="1" dirty="0">
                <a:solidFill>
                  <a:srgbClr val="0070C0"/>
                </a:solidFill>
                <a:latin typeface="Algerian" pitchFamily="82" charset="0"/>
              </a:rPr>
              <a:t>h) Üretilmiş deyimi</a:t>
            </a:r>
            <a:r>
              <a:rPr lang="tr-TR" sz="3200" b="1" dirty="0">
                <a:solidFill>
                  <a:srgbClr val="0070C0"/>
                </a:solidFill>
              </a:rPr>
              <a:t>;</a:t>
            </a:r>
            <a:r>
              <a:rPr lang="tr-TR" sz="3200" dirty="0"/>
              <a:t> </a:t>
            </a:r>
          </a:p>
          <a:p>
            <a:r>
              <a:rPr lang="tr-TR" sz="3200" dirty="0"/>
              <a:t>yetiştirilmiş, imal edilmiş veya topraktan çıkarılmış olma halini,</a:t>
            </a:r>
          </a:p>
          <a:p>
            <a:r>
              <a:rPr lang="tr-TR" sz="3200" dirty="0"/>
              <a:t>	</a:t>
            </a:r>
            <a:endParaRPr lang="tr-TR" dirty="0"/>
          </a:p>
        </p:txBody>
      </p:sp>
      <p:sp>
        <p:nvSpPr>
          <p:cNvPr id="4" name="Veri Yer Tutucusu 3"/>
          <p:cNvSpPr>
            <a:spLocks noGrp="1"/>
          </p:cNvSpPr>
          <p:nvPr>
            <p:ph type="dt" sz="half" idx="10"/>
          </p:nvPr>
        </p:nvSpPr>
        <p:spPr/>
        <p:txBody>
          <a:bodyPr/>
          <a:lstStyle/>
          <a:p>
            <a:fld id="{42740B66-57BC-47AB-B621-703AB80AE3F7}"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58</a:t>
            </a:fld>
            <a:endParaRPr lang="tr-TR">
              <a:solidFill>
                <a:prstClr val="black">
                  <a:tint val="75000"/>
                </a:prstClr>
              </a:solidFill>
            </a:endParaRPr>
          </a:p>
        </p:txBody>
      </p:sp>
    </p:spTree>
    <p:extLst>
      <p:ext uri="{BB962C8B-B14F-4D97-AF65-F5344CB8AC3E}">
        <p14:creationId xmlns:p14="http://schemas.microsoft.com/office/powerpoint/2010/main" val="3701661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6859" y="537882"/>
            <a:ext cx="10936941" cy="5639081"/>
          </a:xfrm>
        </p:spPr>
        <p:txBody>
          <a:bodyPr/>
          <a:lstStyle/>
          <a:p>
            <a:pPr lvl="0"/>
            <a:endParaRPr lang="tr-TR" sz="3200" b="1" dirty="0">
              <a:solidFill>
                <a:srgbClr val="0070C0"/>
              </a:solidFill>
              <a:latin typeface="Algerian" pitchFamily="82" charset="0"/>
            </a:endParaRPr>
          </a:p>
          <a:p>
            <a:pPr lvl="0"/>
            <a:r>
              <a:rPr lang="tr-TR" sz="3200" b="1" dirty="0">
                <a:solidFill>
                  <a:srgbClr val="0070C0"/>
                </a:solidFill>
                <a:latin typeface="Algerian" pitchFamily="82" charset="0"/>
              </a:rPr>
              <a:t>ı) Satın alma komisyonu deyimi</a:t>
            </a:r>
            <a:r>
              <a:rPr lang="tr-TR" sz="3200" dirty="0">
                <a:solidFill>
                  <a:prstClr val="black"/>
                </a:solidFill>
              </a:rPr>
              <a:t>; </a:t>
            </a:r>
            <a:r>
              <a:rPr lang="tr-TR" sz="3200" i="1" u="sng" dirty="0">
                <a:solidFill>
                  <a:srgbClr val="C00000"/>
                </a:solidFill>
              </a:rPr>
              <a:t>ithalatçının temsilcisine,</a:t>
            </a:r>
            <a:r>
              <a:rPr lang="tr-TR" sz="3200" dirty="0">
                <a:solidFill>
                  <a:prstClr val="black"/>
                </a:solidFill>
              </a:rPr>
              <a:t> kıymeti belirlenecek eşyanın satın alınmasında yurt dışında verilen </a:t>
            </a:r>
            <a:r>
              <a:rPr lang="tr-TR" sz="3200" i="1" u="sng" dirty="0">
                <a:solidFill>
                  <a:srgbClr val="C00000"/>
                </a:solidFill>
              </a:rPr>
              <a:t>temsil hizmeti karşılığında ödediği ücreti</a:t>
            </a:r>
            <a:r>
              <a:rPr lang="tr-TR" sz="3200" dirty="0">
                <a:solidFill>
                  <a:prstClr val="black"/>
                </a:solidFill>
              </a:rPr>
              <a:t>,</a:t>
            </a:r>
          </a:p>
          <a:p>
            <a:pPr lvl="0"/>
            <a:endParaRPr lang="tr-TR" sz="3200" dirty="0">
              <a:solidFill>
                <a:prstClr val="black"/>
              </a:solidFill>
            </a:endParaRPr>
          </a:p>
          <a:p>
            <a:pPr lvl="0"/>
            <a:r>
              <a:rPr lang="tr-TR" sz="3200" b="1" dirty="0">
                <a:solidFill>
                  <a:srgbClr val="0070C0"/>
                </a:solidFill>
                <a:latin typeface="Algerian" pitchFamily="82" charset="0"/>
              </a:rPr>
              <a:t>i) Aynı ailenin üyeleri deyimi</a:t>
            </a:r>
            <a:r>
              <a:rPr lang="tr-TR" sz="3200" dirty="0">
                <a:solidFill>
                  <a:prstClr val="black"/>
                </a:solidFill>
              </a:rPr>
              <a:t>; karı, koca, anne, baba, çocuk, erkek ve kız kardeş (öz ya da anne veya babadan biri öz), büyükbaba, büyükanne, torun, amca, dayı, hala, teyze, yeğen, eşlerin anne ve babası, çocukların eşleri (gelin ve damat), eşlerin kardeşleri ve kardeşlerin eşleri,</a:t>
            </a:r>
          </a:p>
          <a:p>
            <a:pPr lvl="0"/>
            <a:r>
              <a:rPr lang="tr-TR" sz="3200" dirty="0">
                <a:solidFill>
                  <a:prstClr val="black"/>
                </a:solidFill>
              </a:rPr>
              <a:t> </a:t>
            </a:r>
          </a:p>
          <a:p>
            <a:endParaRPr lang="tr-TR" dirty="0"/>
          </a:p>
        </p:txBody>
      </p:sp>
      <p:sp>
        <p:nvSpPr>
          <p:cNvPr id="4" name="Veri Yer Tutucusu 3"/>
          <p:cNvSpPr>
            <a:spLocks noGrp="1"/>
          </p:cNvSpPr>
          <p:nvPr>
            <p:ph type="dt" sz="half" idx="10"/>
          </p:nvPr>
        </p:nvSpPr>
        <p:spPr/>
        <p:txBody>
          <a:bodyPr/>
          <a:lstStyle/>
          <a:p>
            <a:fld id="{77ED6844-A4E2-4496-A4E7-678859513BE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59</a:t>
            </a:fld>
            <a:endParaRPr lang="tr-TR">
              <a:solidFill>
                <a:prstClr val="black">
                  <a:tint val="75000"/>
                </a:prstClr>
              </a:solidFill>
            </a:endParaRPr>
          </a:p>
        </p:txBody>
      </p:sp>
    </p:spTree>
    <p:extLst>
      <p:ext uri="{BB962C8B-B14F-4D97-AF65-F5344CB8AC3E}">
        <p14:creationId xmlns:p14="http://schemas.microsoft.com/office/powerpoint/2010/main" val="420458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322728"/>
            <a:ext cx="11483789" cy="6387353"/>
          </a:xfrm>
        </p:spPr>
        <p:txBody>
          <a:bodyPr>
            <a:normAutofit/>
          </a:bodyPr>
          <a:lstStyle/>
          <a:p>
            <a:endParaRPr lang="tr-TR" sz="3200" b="1" dirty="0">
              <a:solidFill>
                <a:srgbClr val="00B050"/>
              </a:solidFill>
            </a:endParaRPr>
          </a:p>
          <a:p>
            <a:r>
              <a:rPr lang="tr-TR" sz="1600" b="1" dirty="0">
                <a:solidFill>
                  <a:srgbClr val="00B050"/>
                </a:solidFill>
              </a:rPr>
              <a:t>b) Gümrük Tarifesi;</a:t>
            </a:r>
          </a:p>
          <a:p>
            <a:r>
              <a:rPr lang="tr-TR" sz="1600" dirty="0"/>
              <a:t>1) Bakanlar Kurulunca kabul edilen Türk Gümrük Tarife Cetvelini,</a:t>
            </a:r>
          </a:p>
          <a:p>
            <a:r>
              <a:rPr lang="tr-TR" sz="1600" dirty="0"/>
              <a:t>2) Tamamen ya da kısmen Türk Gümrük Tarife Cetveline dayanan veya bu cetvele alt açılımlar ekleyen ve eşya ticaretine ilişkin tarife önlemlerinin uygulanması için tespit edilen diğer cetvelleri,</a:t>
            </a:r>
          </a:p>
          <a:p>
            <a:pPr lvl="0"/>
            <a:r>
              <a:rPr lang="tr-TR" sz="1800" dirty="0">
                <a:solidFill>
                  <a:prstClr val="black"/>
                </a:solidFill>
              </a:rPr>
              <a:t>3) Türk Gümrük Tarifesinin kapsadığı eşyaya uygulanacak gümrük vergisi oranlarını ve tarım politikası veya işlenmiş tarım ürünleriyle ilgili özel düzenlemeler çerçevesinde alınan ithalat vergilerini,</a:t>
            </a:r>
          </a:p>
          <a:p>
            <a:pPr lvl="0"/>
            <a:r>
              <a:rPr lang="tr-TR" sz="1800" dirty="0">
                <a:solidFill>
                  <a:prstClr val="black"/>
                </a:solidFill>
              </a:rPr>
              <a:t>4) Türkiye’nin bazı ülkeler veya ülke grupları ile yaptığı tercihli bir tarife uygulanmasını gerektiren anlaşmalarda yer alan tercihli tarife uygulamalarını, </a:t>
            </a:r>
          </a:p>
          <a:p>
            <a:pPr lvl="0"/>
            <a:r>
              <a:rPr lang="tr-TR" sz="2000" dirty="0">
                <a:solidFill>
                  <a:prstClr val="black"/>
                </a:solidFill>
              </a:rPr>
              <a:t>5) Türkiye tarafından tek taraflı olarak bazı ülkeler, ülke grupları veya toprak parçaları için tanınan tercihli tarife uygulamalarını,</a:t>
            </a:r>
          </a:p>
          <a:p>
            <a:pPr lvl="0"/>
            <a:r>
              <a:rPr lang="tr-TR" sz="2000" dirty="0">
                <a:solidFill>
                  <a:prstClr val="black"/>
                </a:solidFill>
              </a:rPr>
              <a:t>6) İthalat vergilerinde, bazı eşyaya şartlı olarak uygulanacak muafiyet veya indirim uygulamalarını,</a:t>
            </a:r>
          </a:p>
          <a:p>
            <a:pPr lvl="0"/>
            <a:r>
              <a:rPr lang="tr-TR" sz="2000" dirty="0">
                <a:solidFill>
                  <a:prstClr val="black"/>
                </a:solidFill>
              </a:rPr>
              <a:t>7) Yukarıdakilerin dışında kalan diğer tarife uygulamalarını,</a:t>
            </a:r>
          </a:p>
          <a:p>
            <a:pPr lvl="0"/>
            <a:r>
              <a:rPr lang="tr-TR" sz="2000" dirty="0">
                <a:solidFill>
                  <a:prstClr val="black"/>
                </a:solidFill>
              </a:rPr>
              <a:t>	Kapsar.</a:t>
            </a:r>
          </a:p>
          <a:p>
            <a:endParaRPr lang="tr-TR" dirty="0"/>
          </a:p>
        </p:txBody>
      </p:sp>
      <p:sp>
        <p:nvSpPr>
          <p:cNvPr id="4" name="Veri Yer Tutucusu 3"/>
          <p:cNvSpPr>
            <a:spLocks noGrp="1"/>
          </p:cNvSpPr>
          <p:nvPr>
            <p:ph type="dt" sz="half" idx="10"/>
          </p:nvPr>
        </p:nvSpPr>
        <p:spPr/>
        <p:txBody>
          <a:bodyPr/>
          <a:lstStyle/>
          <a:p>
            <a:fld id="{3CE37BD9-605C-4E0C-9107-9CAEAD2FA6B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41525433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403412"/>
            <a:ext cx="11483788" cy="6131859"/>
          </a:xfrm>
        </p:spPr>
        <p:txBody>
          <a:bodyPr>
            <a:normAutofit/>
          </a:bodyPr>
          <a:lstStyle/>
          <a:p>
            <a:r>
              <a:rPr lang="tr-TR" sz="3200" dirty="0">
                <a:latin typeface="Algerian" pitchFamily="82" charset="0"/>
              </a:rPr>
              <a:t> </a:t>
            </a:r>
            <a:r>
              <a:rPr lang="tr-TR" sz="3200" b="1" dirty="0">
                <a:solidFill>
                  <a:srgbClr val="0070C0"/>
                </a:solidFill>
                <a:latin typeface="Algerian" pitchFamily="82" charset="0"/>
              </a:rPr>
              <a:t>j) </a:t>
            </a:r>
            <a:r>
              <a:rPr lang="tr-TR" sz="3200" b="1" dirty="0" err="1">
                <a:solidFill>
                  <a:srgbClr val="0070C0"/>
                </a:solidFill>
                <a:latin typeface="Algerian" pitchFamily="82" charset="0"/>
              </a:rPr>
              <a:t>Royalti</a:t>
            </a:r>
            <a:r>
              <a:rPr lang="tr-TR" sz="3200" b="1" dirty="0">
                <a:solidFill>
                  <a:srgbClr val="0070C0"/>
                </a:solidFill>
                <a:latin typeface="Algerian" pitchFamily="82" charset="0"/>
              </a:rPr>
              <a:t> ve lisans ücreti deyimi</a:t>
            </a:r>
            <a:r>
              <a:rPr lang="tr-TR" sz="3200" dirty="0">
                <a:latin typeface="Algerian" pitchFamily="82" charset="0"/>
              </a:rPr>
              <a:t>;</a:t>
            </a:r>
            <a:r>
              <a:rPr lang="tr-TR" sz="3200" dirty="0"/>
              <a:t> </a:t>
            </a:r>
          </a:p>
          <a:p>
            <a:r>
              <a:rPr lang="tr-TR" sz="3200" dirty="0"/>
              <a:t>ithal eşyasının imalatı, </a:t>
            </a:r>
          </a:p>
          <a:p>
            <a:r>
              <a:rPr lang="tr-TR" sz="3200" dirty="0"/>
              <a:t>ihraç edilmek üzere satışı ,</a:t>
            </a:r>
          </a:p>
          <a:p>
            <a:r>
              <a:rPr lang="tr-TR" sz="3200" dirty="0"/>
              <a:t>veya kullanımı ya da yeniden satışı ile ilgili olarak ;</a:t>
            </a:r>
          </a:p>
          <a:p>
            <a:r>
              <a:rPr lang="tr-TR" sz="3200" dirty="0"/>
              <a:t>patent, </a:t>
            </a:r>
          </a:p>
          <a:p>
            <a:r>
              <a:rPr lang="tr-TR" sz="3200" dirty="0"/>
              <a:t>dizayn, </a:t>
            </a:r>
          </a:p>
          <a:p>
            <a:r>
              <a:rPr lang="tr-TR" sz="3200" dirty="0" err="1"/>
              <a:t>know</a:t>
            </a:r>
            <a:r>
              <a:rPr lang="tr-TR" sz="3200" dirty="0"/>
              <a:t>-how, </a:t>
            </a:r>
          </a:p>
          <a:p>
            <a:r>
              <a:rPr lang="tr-TR" sz="3200" dirty="0"/>
              <a:t>model, marka, </a:t>
            </a:r>
          </a:p>
          <a:p>
            <a:r>
              <a:rPr lang="tr-TR" sz="3200" dirty="0"/>
              <a:t>tescilli tasarım, telif hakkı ve imalat </a:t>
            </a:r>
            <a:r>
              <a:rPr lang="tr-TR" sz="3200" dirty="0">
                <a:solidFill>
                  <a:srgbClr val="C00000"/>
                </a:solidFill>
              </a:rPr>
              <a:t>prosesleri gibi adlar adı altında yapılan ödemeleri, </a:t>
            </a:r>
          </a:p>
          <a:p>
            <a:r>
              <a:rPr lang="tr-TR" sz="3200" dirty="0">
                <a:solidFill>
                  <a:srgbClr val="C00000"/>
                </a:solidFill>
              </a:rPr>
              <a:t>	İfade eder.</a:t>
            </a:r>
          </a:p>
          <a:p>
            <a:pPr marL="0" indent="0">
              <a:buNone/>
            </a:pPr>
            <a:endParaRPr lang="tr-TR" dirty="0"/>
          </a:p>
        </p:txBody>
      </p:sp>
      <p:sp>
        <p:nvSpPr>
          <p:cNvPr id="4" name="Veri Yer Tutucusu 3"/>
          <p:cNvSpPr>
            <a:spLocks noGrp="1"/>
          </p:cNvSpPr>
          <p:nvPr>
            <p:ph type="dt" sz="half" idx="10"/>
          </p:nvPr>
        </p:nvSpPr>
        <p:spPr/>
        <p:txBody>
          <a:bodyPr/>
          <a:lstStyle/>
          <a:p>
            <a:fld id="{D116CB75-33C2-4DBA-AC8F-51BFAC533B2E}"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60</a:t>
            </a:fld>
            <a:endParaRPr lang="tr-TR">
              <a:solidFill>
                <a:prstClr val="black">
                  <a:tint val="75000"/>
                </a:prstClr>
              </a:solidFill>
            </a:endParaRPr>
          </a:p>
        </p:txBody>
      </p:sp>
    </p:spTree>
    <p:extLst>
      <p:ext uri="{BB962C8B-B14F-4D97-AF65-F5344CB8AC3E}">
        <p14:creationId xmlns:p14="http://schemas.microsoft.com/office/powerpoint/2010/main" val="14001882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27847"/>
            <a:ext cx="10515600" cy="5249116"/>
          </a:xfrm>
        </p:spPr>
        <p:txBody>
          <a:bodyPr>
            <a:normAutofit/>
          </a:bodyPr>
          <a:lstStyle/>
          <a:p>
            <a:pPr algn="ctr"/>
            <a:r>
              <a:rPr lang="tr-TR" sz="4400" b="1" dirty="0" err="1">
                <a:solidFill>
                  <a:srgbClr val="FF0000"/>
                </a:solidFill>
                <a:latin typeface="Arial"/>
              </a:rPr>
              <a:t>Royalti</a:t>
            </a:r>
            <a:br>
              <a:rPr lang="tr-TR" sz="3200" b="1" dirty="0">
                <a:solidFill>
                  <a:srgbClr val="000000"/>
                </a:solidFill>
                <a:latin typeface="Arial"/>
              </a:rPr>
            </a:br>
            <a:endParaRPr lang="tr-TR" sz="3200" b="1" dirty="0">
              <a:solidFill>
                <a:srgbClr val="000000"/>
              </a:solidFill>
              <a:latin typeface="Arial"/>
            </a:endParaRPr>
          </a:p>
          <a:p>
            <a:r>
              <a:rPr lang="tr-TR" sz="3200" dirty="0">
                <a:solidFill>
                  <a:srgbClr val="000000"/>
                </a:solidFill>
                <a:latin typeface="Arial"/>
              </a:rPr>
              <a:t>Bir </a:t>
            </a:r>
            <a:r>
              <a:rPr lang="tr-TR" sz="3200" dirty="0">
                <a:solidFill>
                  <a:srgbClr val="00B050"/>
                </a:solidFill>
                <a:latin typeface="Arial"/>
              </a:rPr>
              <a:t>lisans veya ticari marka sahibinin </a:t>
            </a:r>
            <a:r>
              <a:rPr lang="tr-TR" sz="3200" dirty="0">
                <a:solidFill>
                  <a:srgbClr val="0070C0"/>
                </a:solidFill>
                <a:latin typeface="Arial"/>
              </a:rPr>
              <a:t>sahip olduğu hakları bir başkasına devretmesi karşılığı aldığı bedeldir.</a:t>
            </a:r>
          </a:p>
          <a:p>
            <a:r>
              <a:rPr lang="tr-TR" sz="3200" dirty="0">
                <a:solidFill>
                  <a:srgbClr val="000000"/>
                </a:solidFill>
                <a:latin typeface="Arial"/>
              </a:rPr>
              <a:t> Kiralanarak veya üretim birimi üzerinden verilebilir.</a:t>
            </a:r>
          </a:p>
          <a:p>
            <a:endParaRPr lang="tr-TR" sz="3200" dirty="0"/>
          </a:p>
        </p:txBody>
      </p:sp>
      <p:sp>
        <p:nvSpPr>
          <p:cNvPr id="4" name="Veri Yer Tutucusu 3"/>
          <p:cNvSpPr>
            <a:spLocks noGrp="1"/>
          </p:cNvSpPr>
          <p:nvPr>
            <p:ph type="dt" sz="half" idx="10"/>
          </p:nvPr>
        </p:nvSpPr>
        <p:spPr/>
        <p:txBody>
          <a:bodyPr/>
          <a:lstStyle/>
          <a:p>
            <a:fld id="{D6F2B31D-89BD-4599-AC50-50F9593D8B8E}"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61</a:t>
            </a:fld>
            <a:endParaRPr lang="tr-TR">
              <a:solidFill>
                <a:prstClr val="black">
                  <a:tint val="75000"/>
                </a:prstClr>
              </a:solidFill>
            </a:endParaRPr>
          </a:p>
        </p:txBody>
      </p:sp>
    </p:spTree>
    <p:extLst>
      <p:ext uri="{BB962C8B-B14F-4D97-AF65-F5344CB8AC3E}">
        <p14:creationId xmlns:p14="http://schemas.microsoft.com/office/powerpoint/2010/main" val="28479849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7875"/>
          </a:xfrm>
          <a:solidFill>
            <a:srgbClr val="FFFF00"/>
          </a:solidFill>
        </p:spPr>
        <p:txBody>
          <a:bodyPr>
            <a:normAutofit fontScale="90000"/>
          </a:bodyPr>
          <a:lstStyle/>
          <a:p>
            <a:pPr algn="ctr"/>
            <a:br>
              <a:rPr lang="tr-TR" b="1" dirty="0">
                <a:solidFill>
                  <a:srgbClr val="FF0000"/>
                </a:solidFill>
              </a:rPr>
            </a:br>
            <a:r>
              <a:rPr lang="tr-TR" b="1" dirty="0">
                <a:solidFill>
                  <a:srgbClr val="FF0000"/>
                </a:solidFill>
                <a:latin typeface="Algerian" panose="04020705040A02060702" pitchFamily="82" charset="0"/>
              </a:rPr>
              <a:t>Gümrük kıymetinin tespiti</a:t>
            </a:r>
            <a:br>
              <a:rPr lang="tr-TR" b="1" dirty="0">
                <a:solidFill>
                  <a:srgbClr val="FF0000"/>
                </a:solidFill>
                <a:latin typeface="Algerian" panose="04020705040A02060702" pitchFamily="82" charset="0"/>
              </a:rPr>
            </a:br>
            <a:endParaRPr lang="tr-TR" b="1" dirty="0">
              <a:solidFill>
                <a:srgbClr val="FF0000"/>
              </a:solidFill>
              <a:latin typeface="Algerian" panose="04020705040A02060702" pitchFamily="82" charset="0"/>
            </a:endParaRPr>
          </a:p>
        </p:txBody>
      </p:sp>
      <p:sp>
        <p:nvSpPr>
          <p:cNvPr id="3" name="İçerik Yer Tutucusu 2"/>
          <p:cNvSpPr>
            <a:spLocks noGrp="1"/>
          </p:cNvSpPr>
          <p:nvPr>
            <p:ph idx="1"/>
          </p:nvPr>
        </p:nvSpPr>
        <p:spPr>
          <a:xfrm>
            <a:off x="122831" y="1143000"/>
            <a:ext cx="11859904" cy="5486399"/>
          </a:xfrm>
        </p:spPr>
        <p:txBody>
          <a:bodyPr>
            <a:noAutofit/>
          </a:bodyPr>
          <a:lstStyle/>
          <a:p>
            <a:r>
              <a:rPr lang="tr-TR" sz="2000" b="1" dirty="0">
                <a:solidFill>
                  <a:srgbClr val="0070C0"/>
                </a:solidFill>
              </a:rPr>
              <a:t>Madde 36- </a:t>
            </a:r>
          </a:p>
          <a:p>
            <a:pPr algn="ctr"/>
            <a:r>
              <a:rPr lang="tr-TR" sz="3200" b="1" u="sng" dirty="0"/>
              <a:t>EŞYANIN GÜMRÜK KIYMETİ</a:t>
            </a:r>
            <a:r>
              <a:rPr lang="tr-TR" sz="3200" dirty="0"/>
              <a:t>, </a:t>
            </a:r>
          </a:p>
          <a:p>
            <a:r>
              <a:rPr lang="tr-TR" sz="3200" dirty="0">
                <a:solidFill>
                  <a:srgbClr val="00B050"/>
                </a:solidFill>
                <a:latin typeface="Bahnschrift" panose="020B0502040204020203" pitchFamily="34" charset="0"/>
              </a:rPr>
              <a:t>Gümrük tarifesinin ve tarife dışı düzenlemelerin uygulanması amacıyla</a:t>
            </a:r>
            <a:r>
              <a:rPr lang="tr-TR" sz="3200" dirty="0"/>
              <a:t>,</a:t>
            </a:r>
          </a:p>
          <a:p>
            <a:r>
              <a:rPr lang="tr-TR" sz="3200" dirty="0">
                <a:solidFill>
                  <a:srgbClr val="7030A0"/>
                </a:solidFill>
              </a:rPr>
              <a:t>tayin ve tespit olunan kıymettir</a:t>
            </a:r>
            <a:r>
              <a:rPr lang="tr-TR" sz="3200" dirty="0"/>
              <a:t>.</a:t>
            </a:r>
          </a:p>
          <a:p>
            <a:endParaRPr lang="tr-TR" sz="3200" dirty="0"/>
          </a:p>
          <a:p>
            <a:pPr algn="ctr"/>
            <a:r>
              <a:rPr lang="tr-TR" sz="3200" dirty="0"/>
              <a:t> </a:t>
            </a:r>
            <a:r>
              <a:rPr lang="tr-TR" sz="3200" b="1" u="sng" dirty="0"/>
              <a:t>İTHAL EŞYASININ GÜMRÜK KIYMETİ DEYİMİ</a:t>
            </a:r>
            <a:r>
              <a:rPr lang="tr-TR" sz="3200" dirty="0"/>
              <a:t>;</a:t>
            </a:r>
          </a:p>
          <a:p>
            <a:pPr algn="ctr"/>
            <a:r>
              <a:rPr lang="tr-TR" sz="3200" dirty="0"/>
              <a:t> ithal eşyası üzerinden </a:t>
            </a:r>
            <a:r>
              <a:rPr lang="tr-TR" sz="3200" b="1" u="sng" dirty="0" err="1"/>
              <a:t>advalorem</a:t>
            </a:r>
            <a:r>
              <a:rPr lang="tr-TR" sz="3200" b="1" u="sng" dirty="0"/>
              <a:t> sisteme göre </a:t>
            </a:r>
            <a:r>
              <a:rPr lang="tr-TR" sz="3200" dirty="0"/>
              <a:t>gümrük vergisinin hesaplanmasına esas teşkil edecek eşya kıymetini belirtir.</a:t>
            </a:r>
          </a:p>
          <a:p>
            <a:endParaRPr lang="tr-TR" sz="3200" dirty="0"/>
          </a:p>
          <a:p>
            <a:endParaRPr lang="tr-TR" sz="3200" dirty="0"/>
          </a:p>
        </p:txBody>
      </p:sp>
      <p:sp>
        <p:nvSpPr>
          <p:cNvPr id="4" name="Veri Yer Tutucusu 3"/>
          <p:cNvSpPr>
            <a:spLocks noGrp="1"/>
          </p:cNvSpPr>
          <p:nvPr>
            <p:ph type="dt" sz="half" idx="10"/>
          </p:nvPr>
        </p:nvSpPr>
        <p:spPr/>
        <p:txBody>
          <a:bodyPr/>
          <a:lstStyle/>
          <a:p>
            <a:fld id="{8F219E2B-6C9B-4D11-95E6-523E7E22002B}"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62</a:t>
            </a:fld>
            <a:endParaRPr lang="tr-TR">
              <a:solidFill>
                <a:prstClr val="black">
                  <a:tint val="75000"/>
                </a:prstClr>
              </a:solidFill>
            </a:endParaRPr>
          </a:p>
        </p:txBody>
      </p:sp>
    </p:spTree>
    <p:extLst>
      <p:ext uri="{BB962C8B-B14F-4D97-AF65-F5344CB8AC3E}">
        <p14:creationId xmlns:p14="http://schemas.microsoft.com/office/powerpoint/2010/main" val="6117192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2019 değişiklik</a:t>
            </a:r>
          </a:p>
        </p:txBody>
      </p:sp>
      <p:sp>
        <p:nvSpPr>
          <p:cNvPr id="3" name="İçerik Yer Tutucusu 2"/>
          <p:cNvSpPr>
            <a:spLocks noGrp="1"/>
          </p:cNvSpPr>
          <p:nvPr>
            <p:ph idx="1"/>
          </p:nvPr>
        </p:nvSpPr>
        <p:spPr/>
        <p:txBody>
          <a:bodyPr>
            <a:normAutofit fontScale="62500" lnSpcReduction="20000"/>
          </a:bodyPr>
          <a:lstStyle/>
          <a:p>
            <a:r>
              <a:rPr lang="tr-TR" dirty="0"/>
              <a:t>24. maddede yapılan değişiklik ile ‘</a:t>
            </a:r>
            <a:r>
              <a:rPr lang="tr-TR" b="1" dirty="0"/>
              <a:t>’İthal eşyasının beyan edilen gümrük kıymetinin; aynı veya benzer eşya kıymetlerinden, uluslararası borsa veya piyasa fiyatlarından, yetkili distribütörlerce yapılan ithalatlardaki kıymetlerden, Bakanlıkça piyasa bilgilerinden derlenerek gümrük idarelerine kıymet kontrolü amacıyla bildirilen veri kıymetlerden önemli ölçüde farklı </a:t>
            </a:r>
            <a:r>
              <a:rPr lang="tr-TR" b="1" dirty="0" err="1"/>
              <a:t>olması’’</a:t>
            </a:r>
            <a:r>
              <a:rPr lang="tr-TR" dirty="0" err="1"/>
              <a:t>durumunda</a:t>
            </a:r>
            <a:r>
              <a:rPr lang="tr-TR" dirty="0"/>
              <a:t>, gümrük idaresine kıymet araştırmasına gitme yetkisi verilmekte, verilen ek belge ve bilgilerin yeterli görülmemesi durumunda Gümrük kanunundaki kıymet belirleme yöntemlerine göre(aynı veya benzeri eşya kıymetleri vb.) işlem yapma yetkisi verilmektedir.</a:t>
            </a:r>
          </a:p>
          <a:p>
            <a:r>
              <a:rPr lang="tr-TR" dirty="0"/>
              <a:t>Madde incelendiğinde </a:t>
            </a:r>
            <a:r>
              <a:rPr lang="tr-TR" b="1" dirty="0"/>
              <a:t>iki farklı durum </a:t>
            </a:r>
            <a:r>
              <a:rPr lang="tr-TR" dirty="0"/>
              <a:t>ortaya çıkmaktadır.</a:t>
            </a:r>
          </a:p>
          <a:p>
            <a:r>
              <a:rPr lang="tr-TR" dirty="0"/>
              <a:t>--Düzenleme, Gümrük Kanununun 24. Maddesinin ‘’</a:t>
            </a:r>
            <a:r>
              <a:rPr lang="tr-TR" b="1" dirty="0"/>
              <a:t>İthal eşyasının gümrük kıymeti, eşyanın satış bedelidir. Satış bedeli, Türkiye'ye ihraç amacıyla yapılan satışta, gerekli düzeltmelerin de yapıldığı, fiilen ödenen veya ödenecek fiyattır.</a:t>
            </a:r>
            <a:r>
              <a:rPr lang="tr-TR" dirty="0"/>
              <a:t>’’ hükmüyle çelişmektedir. Ayrıca bu şekilde yapılacak bir düzenleme GATT kıymet anlaşmasının 7. Maddesi ile de çelişecektir. Borsa, aynı veya benzer eşya ya da distribütör kıymetleri her zaman ödenen gerçek fiyatı yansıtmayabilir.</a:t>
            </a:r>
          </a:p>
          <a:p>
            <a:r>
              <a:rPr lang="tr-TR" dirty="0"/>
              <a:t>Ayrıca kıymet araştırması ile ilgili istenilen evraklar, ilgili firmanın ticari sır olarak değerlendirebileceği bilgileri içerebilir. (Örneğin satış sözleşmesi)</a:t>
            </a:r>
          </a:p>
          <a:p>
            <a:r>
              <a:rPr lang="tr-TR" dirty="0"/>
              <a:t>--Diğer taraftan, Borsa, aynı veya benzer eşya ya da distribütör kıymetlerinin dikkate alınacak olmasının olumlu tarafı da olabilir. Örneğin eşyanın satış suretiyle devredilmesi durumunda, devir fiyatının ilk fiyattan düşük olması durumu, borsa fiyatlarının düşmesi ile açıklanabilir duruma gelebilecektir.</a:t>
            </a:r>
          </a:p>
          <a:p>
            <a:endParaRPr lang="tr-TR" dirty="0"/>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63</a:t>
            </a:fld>
            <a:endParaRPr lang="tr-TR">
              <a:solidFill>
                <a:prstClr val="black">
                  <a:tint val="75000"/>
                </a:prstClr>
              </a:solidFill>
            </a:endParaRPr>
          </a:p>
        </p:txBody>
      </p:sp>
    </p:spTree>
    <p:extLst>
      <p:ext uri="{BB962C8B-B14F-4D97-AF65-F5344CB8AC3E}">
        <p14:creationId xmlns:p14="http://schemas.microsoft.com/office/powerpoint/2010/main" val="19468531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818216"/>
          </a:xfrm>
          <a:solidFill>
            <a:srgbClr val="FFFF00"/>
          </a:solidFill>
        </p:spPr>
        <p:txBody>
          <a:bodyPr/>
          <a:lstStyle/>
          <a:p>
            <a:r>
              <a:rPr lang="tr-TR" b="1" dirty="0">
                <a:solidFill>
                  <a:srgbClr val="FF0000"/>
                </a:solidFill>
                <a:latin typeface="Arial Narrow" panose="020B0606020202030204" pitchFamily="34" charset="0"/>
              </a:rPr>
              <a:t>Eşyanın gümrük kıymeti nasıl tespit edilir?</a:t>
            </a:r>
          </a:p>
        </p:txBody>
      </p:sp>
      <p:sp>
        <p:nvSpPr>
          <p:cNvPr id="3" name="İçerik Yer Tutucusu 2"/>
          <p:cNvSpPr>
            <a:spLocks noGrp="1"/>
          </p:cNvSpPr>
          <p:nvPr>
            <p:ph idx="1"/>
          </p:nvPr>
        </p:nvSpPr>
        <p:spPr>
          <a:xfrm>
            <a:off x="191069" y="1419368"/>
            <a:ext cx="11162731" cy="5196586"/>
          </a:xfrm>
        </p:spPr>
        <p:txBody>
          <a:bodyPr>
            <a:normAutofit lnSpcReduction="10000"/>
          </a:bodyPr>
          <a:lstStyle/>
          <a:p>
            <a:r>
              <a:rPr lang="tr-TR" sz="3200" dirty="0"/>
              <a:t>Gümrük yönetmeliğinin 45 ila 50. maddelerinde belirtilen kıymet tespit yöntemlerinin </a:t>
            </a:r>
            <a:r>
              <a:rPr lang="tr-TR" sz="3200" b="1" u="sng" dirty="0">
                <a:solidFill>
                  <a:srgbClr val="0070C0"/>
                </a:solidFill>
              </a:rPr>
              <a:t>sırasıyla uygulanması suretiyle </a:t>
            </a:r>
            <a:r>
              <a:rPr lang="tr-TR" sz="3200" dirty="0"/>
              <a:t>tayin ve tespit olunur.</a:t>
            </a:r>
          </a:p>
          <a:p>
            <a:pPr algn="ctr"/>
            <a:r>
              <a:rPr lang="tr-TR" sz="3200" b="1" dirty="0">
                <a:solidFill>
                  <a:srgbClr val="7030A0"/>
                </a:solidFill>
              </a:rPr>
              <a:t>Bu yöntemler</a:t>
            </a:r>
            <a:r>
              <a:rPr lang="tr-TR" sz="3200" dirty="0"/>
              <a:t>;</a:t>
            </a:r>
          </a:p>
          <a:p>
            <a:r>
              <a:rPr lang="tr-TR" sz="3200" dirty="0">
                <a:solidFill>
                  <a:srgbClr val="00B050"/>
                </a:solidFill>
              </a:rPr>
              <a:t>1.	Satış bedeli yöntemi,</a:t>
            </a:r>
          </a:p>
          <a:p>
            <a:r>
              <a:rPr lang="tr-TR" sz="3200" dirty="0">
                <a:solidFill>
                  <a:srgbClr val="00B050"/>
                </a:solidFill>
              </a:rPr>
              <a:t>2.	Aynı eşyanın satış bedeli yöntemi,</a:t>
            </a:r>
          </a:p>
          <a:p>
            <a:r>
              <a:rPr lang="tr-TR" sz="3200" dirty="0">
                <a:solidFill>
                  <a:srgbClr val="00B050"/>
                </a:solidFill>
              </a:rPr>
              <a:t>3.	Benzer eşyanın satış bedeli yöntemi,</a:t>
            </a:r>
          </a:p>
          <a:p>
            <a:r>
              <a:rPr lang="tr-TR" sz="3200" dirty="0">
                <a:solidFill>
                  <a:srgbClr val="00B050"/>
                </a:solidFill>
              </a:rPr>
              <a:t>4.	İndirgeme yöntemi,</a:t>
            </a:r>
          </a:p>
          <a:p>
            <a:r>
              <a:rPr lang="tr-TR" sz="3200" dirty="0">
                <a:solidFill>
                  <a:srgbClr val="00B050"/>
                </a:solidFill>
              </a:rPr>
              <a:t>5.	Hesaplanmış kıymet yöntemi, ve</a:t>
            </a:r>
          </a:p>
          <a:p>
            <a:r>
              <a:rPr lang="tr-TR" sz="3200" dirty="0">
                <a:solidFill>
                  <a:srgbClr val="00B050"/>
                </a:solidFill>
              </a:rPr>
              <a:t>6.	Son yöntem     olmak üzere altı adettir.</a:t>
            </a:r>
          </a:p>
          <a:p>
            <a:endParaRPr lang="tr-TR" dirty="0"/>
          </a:p>
        </p:txBody>
      </p:sp>
      <p:sp>
        <p:nvSpPr>
          <p:cNvPr id="4" name="Veri Yer Tutucusu 3"/>
          <p:cNvSpPr>
            <a:spLocks noGrp="1"/>
          </p:cNvSpPr>
          <p:nvPr>
            <p:ph type="dt" sz="half" idx="10"/>
          </p:nvPr>
        </p:nvSpPr>
        <p:spPr/>
        <p:txBody>
          <a:bodyPr/>
          <a:lstStyle/>
          <a:p>
            <a:fld id="{3DB5EAF0-34DC-49FF-826E-D804B06AD432}"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64</a:t>
            </a:fld>
            <a:endParaRPr lang="tr-TR">
              <a:solidFill>
                <a:prstClr val="black">
                  <a:tint val="75000"/>
                </a:prstClr>
              </a:solidFill>
            </a:endParaRPr>
          </a:p>
        </p:txBody>
      </p:sp>
    </p:spTree>
    <p:extLst>
      <p:ext uri="{BB962C8B-B14F-4D97-AF65-F5344CB8AC3E}">
        <p14:creationId xmlns:p14="http://schemas.microsoft.com/office/powerpoint/2010/main" val="2093545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38" y="185738"/>
            <a:ext cx="11887200" cy="5991225"/>
          </a:xfrm>
        </p:spPr>
        <p:txBody>
          <a:bodyPr>
            <a:noAutofit/>
          </a:bodyPr>
          <a:lstStyle/>
          <a:p>
            <a:endParaRPr lang="tr-TR" sz="3200" dirty="0"/>
          </a:p>
          <a:p>
            <a:r>
              <a:rPr lang="tr-TR" sz="3200" dirty="0"/>
              <a:t>Bu yöntemlerin kullanılmasında esas;</a:t>
            </a:r>
          </a:p>
          <a:p>
            <a:r>
              <a:rPr lang="tr-TR" sz="4000" b="1" dirty="0">
                <a:solidFill>
                  <a:srgbClr val="FF0000"/>
                </a:solidFill>
              </a:rPr>
              <a:t>İlk önce satış bedeli yönteminin kullanılması</a:t>
            </a:r>
            <a:r>
              <a:rPr lang="tr-TR" sz="3200" dirty="0">
                <a:solidFill>
                  <a:srgbClr val="FF0000"/>
                </a:solidFill>
              </a:rPr>
              <a:t>,</a:t>
            </a:r>
          </a:p>
          <a:p>
            <a:r>
              <a:rPr lang="tr-TR" sz="3200" b="1" u="sng" dirty="0">
                <a:solidFill>
                  <a:srgbClr val="00B050"/>
                </a:solidFill>
              </a:rPr>
              <a:t>Bu yöntemin kullanılmasını engelleyen bir durum var ise;</a:t>
            </a:r>
          </a:p>
          <a:p>
            <a:r>
              <a:rPr lang="tr-TR" sz="3200" b="1" u="sng" dirty="0">
                <a:solidFill>
                  <a:srgbClr val="00B050"/>
                </a:solidFill>
              </a:rPr>
              <a:t> </a:t>
            </a:r>
            <a:r>
              <a:rPr lang="tr-TR" sz="3200" dirty="0"/>
              <a:t>sırasıyla diğer yöntemlerin denenmesi ,</a:t>
            </a:r>
          </a:p>
          <a:p>
            <a:r>
              <a:rPr lang="tr-TR" sz="3200" dirty="0"/>
              <a:t>ve </a:t>
            </a:r>
            <a:r>
              <a:rPr lang="tr-TR" sz="3200" u="sng" dirty="0">
                <a:solidFill>
                  <a:srgbClr val="C00000"/>
                </a:solidFill>
              </a:rPr>
              <a:t>ilk beş yönteme göre belirlenemeyen kıymetin ;</a:t>
            </a:r>
          </a:p>
          <a:p>
            <a:r>
              <a:rPr lang="tr-TR" sz="4400" b="1" u="sng" dirty="0"/>
              <a:t>son yönteme göre </a:t>
            </a:r>
            <a:r>
              <a:rPr lang="tr-TR" sz="3200" u="sng" dirty="0">
                <a:solidFill>
                  <a:srgbClr val="C00000"/>
                </a:solidFill>
              </a:rPr>
              <a:t>belirlenmesidir.</a:t>
            </a:r>
          </a:p>
        </p:txBody>
      </p:sp>
      <p:sp>
        <p:nvSpPr>
          <p:cNvPr id="4" name="Veri Yer Tutucusu 3"/>
          <p:cNvSpPr>
            <a:spLocks noGrp="1"/>
          </p:cNvSpPr>
          <p:nvPr>
            <p:ph type="dt" sz="half" idx="10"/>
          </p:nvPr>
        </p:nvSpPr>
        <p:spPr/>
        <p:txBody>
          <a:bodyPr/>
          <a:lstStyle/>
          <a:p>
            <a:fld id="{2A785CB1-D606-4F6B-A1A5-55F5BFE73D12}"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65</a:t>
            </a:fld>
            <a:endParaRPr lang="tr-TR">
              <a:solidFill>
                <a:prstClr val="black">
                  <a:tint val="75000"/>
                </a:prstClr>
              </a:solidFill>
            </a:endParaRPr>
          </a:p>
        </p:txBody>
      </p:sp>
    </p:spTree>
    <p:extLst>
      <p:ext uri="{BB962C8B-B14F-4D97-AF65-F5344CB8AC3E}">
        <p14:creationId xmlns:p14="http://schemas.microsoft.com/office/powerpoint/2010/main" val="33574055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38" y="185738"/>
            <a:ext cx="11887200" cy="6535737"/>
          </a:xfrm>
        </p:spPr>
        <p:txBody>
          <a:bodyPr>
            <a:noAutofit/>
          </a:bodyPr>
          <a:lstStyle/>
          <a:p>
            <a:endParaRPr lang="tr-TR" sz="3200" b="1" u="sng" dirty="0">
              <a:solidFill>
                <a:srgbClr val="00B050"/>
              </a:solidFill>
            </a:endParaRPr>
          </a:p>
          <a:p>
            <a:r>
              <a:rPr lang="tr-TR" sz="4000" b="1" u="sng" dirty="0">
                <a:solidFill>
                  <a:srgbClr val="00B050"/>
                </a:solidFill>
              </a:rPr>
              <a:t>Eşyanın gümrük kıymeti bir önceki yönteme göre  belirlenebildiği sürece ;</a:t>
            </a:r>
          </a:p>
          <a:p>
            <a:r>
              <a:rPr lang="tr-TR" sz="4000" b="1" u="sng" dirty="0">
                <a:solidFill>
                  <a:schemeClr val="accent2">
                    <a:lumMod val="75000"/>
                  </a:schemeClr>
                </a:solidFill>
              </a:rPr>
              <a:t>izleyen yönteme geçilmez</a:t>
            </a:r>
            <a:r>
              <a:rPr lang="tr-TR" sz="3200" dirty="0"/>
              <a:t>.**********</a:t>
            </a:r>
          </a:p>
          <a:p>
            <a:endParaRPr lang="tr-TR" sz="3200" dirty="0"/>
          </a:p>
          <a:p>
            <a:endParaRPr lang="tr-TR" sz="3200" dirty="0"/>
          </a:p>
          <a:p>
            <a:r>
              <a:rPr lang="tr-TR" sz="3200" b="1" dirty="0"/>
              <a:t>Ancak</a:t>
            </a:r>
            <a:r>
              <a:rPr lang="tr-TR" sz="3200" dirty="0"/>
              <a:t> beyan sahibinin yazılı talebinin gümrük idaresince uygun bulunması şartıyla, söz konusu yöntemlerden;</a:t>
            </a:r>
          </a:p>
          <a:p>
            <a:r>
              <a:rPr lang="tr-TR" sz="3200" b="1" dirty="0"/>
              <a:t>4.</a:t>
            </a:r>
            <a:r>
              <a:rPr lang="tr-TR" sz="3200" dirty="0"/>
              <a:t> </a:t>
            </a:r>
            <a:r>
              <a:rPr lang="tr-TR" sz="3200" u="sng" dirty="0">
                <a:solidFill>
                  <a:srgbClr val="FF0000"/>
                </a:solidFill>
                <a:latin typeface="Berlin Sans FB Demi" panose="020E0802020502020306" pitchFamily="34" charset="0"/>
              </a:rPr>
              <a:t>indirgeme yöntemi ile </a:t>
            </a:r>
          </a:p>
          <a:p>
            <a:r>
              <a:rPr lang="tr-TR" sz="3200" u="sng" dirty="0">
                <a:latin typeface="Berlin Sans FB Demi" panose="020E0802020502020306" pitchFamily="34" charset="0"/>
              </a:rPr>
              <a:t>5</a:t>
            </a:r>
            <a:r>
              <a:rPr lang="tr-TR" sz="3200" u="sng" dirty="0">
                <a:solidFill>
                  <a:srgbClr val="FF0000"/>
                </a:solidFill>
                <a:latin typeface="Berlin Sans FB Demi" panose="020E0802020502020306" pitchFamily="34" charset="0"/>
              </a:rPr>
              <a:t>.hesaplanmış kıymet </a:t>
            </a:r>
            <a:r>
              <a:rPr lang="tr-TR" sz="3200" dirty="0"/>
              <a:t>yönteminin </a:t>
            </a:r>
            <a:r>
              <a:rPr lang="tr-TR" sz="3200" dirty="0">
                <a:solidFill>
                  <a:srgbClr val="FF0000"/>
                </a:solidFill>
              </a:rPr>
              <a:t>uygulama sırası değiştirilebilir</a:t>
            </a:r>
            <a:r>
              <a:rPr lang="tr-TR" sz="3200" dirty="0"/>
              <a:t>.</a:t>
            </a:r>
          </a:p>
          <a:p>
            <a:r>
              <a:rPr lang="tr-TR" sz="3200" dirty="0"/>
              <a:t>4. ve 5. maddeler yer değiştir</a:t>
            </a:r>
          </a:p>
        </p:txBody>
      </p:sp>
      <p:sp>
        <p:nvSpPr>
          <p:cNvPr id="4" name="Veri Yer Tutucusu 3"/>
          <p:cNvSpPr>
            <a:spLocks noGrp="1"/>
          </p:cNvSpPr>
          <p:nvPr>
            <p:ph type="dt" sz="half" idx="10"/>
          </p:nvPr>
        </p:nvSpPr>
        <p:spPr/>
        <p:txBody>
          <a:bodyPr/>
          <a:lstStyle/>
          <a:p>
            <a:fld id="{555BBDF6-3EEF-4485-8D64-AAE01ECFFDC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66</a:t>
            </a:fld>
            <a:endParaRPr lang="tr-TR">
              <a:solidFill>
                <a:prstClr val="black">
                  <a:tint val="75000"/>
                </a:prstClr>
              </a:solidFill>
            </a:endParaRPr>
          </a:p>
        </p:txBody>
      </p:sp>
    </p:spTree>
    <p:extLst>
      <p:ext uri="{BB962C8B-B14F-4D97-AF65-F5344CB8AC3E}">
        <p14:creationId xmlns:p14="http://schemas.microsoft.com/office/powerpoint/2010/main" val="9208662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0376" y="365126"/>
            <a:ext cx="10903424" cy="753990"/>
          </a:xfrm>
          <a:solidFill>
            <a:schemeClr val="tx1"/>
          </a:solidFill>
        </p:spPr>
        <p:txBody>
          <a:bodyPr>
            <a:normAutofit fontScale="90000"/>
          </a:bodyPr>
          <a:lstStyle/>
          <a:p>
            <a:pPr algn="ctr"/>
            <a:br>
              <a:rPr lang="tr-TR" b="1" dirty="0">
                <a:solidFill>
                  <a:srgbClr val="FF0000"/>
                </a:solidFill>
                <a:latin typeface="Algerian" panose="04020705040A02060702" pitchFamily="82" charset="0"/>
              </a:rPr>
            </a:br>
            <a:r>
              <a:rPr lang="tr-TR" b="1" dirty="0">
                <a:solidFill>
                  <a:srgbClr val="FF0000"/>
                </a:solidFill>
                <a:latin typeface="Algerian" panose="04020705040A02060702" pitchFamily="82" charset="0"/>
              </a:rPr>
              <a:t>1.Satış bedeli yöntemi</a:t>
            </a:r>
            <a:br>
              <a:rPr lang="tr-TR" b="1" dirty="0">
                <a:solidFill>
                  <a:srgbClr val="FF0000"/>
                </a:solidFill>
                <a:latin typeface="Algerian" panose="04020705040A02060702" pitchFamily="82" charset="0"/>
              </a:rPr>
            </a:br>
            <a:endParaRPr lang="tr-TR" dirty="0">
              <a:latin typeface="Algerian" panose="04020705040A02060702" pitchFamily="82" charset="0"/>
            </a:endParaRPr>
          </a:p>
        </p:txBody>
      </p:sp>
      <p:sp>
        <p:nvSpPr>
          <p:cNvPr id="3" name="İçerik Yer Tutucusu 2"/>
          <p:cNvSpPr>
            <a:spLocks noGrp="1"/>
          </p:cNvSpPr>
          <p:nvPr>
            <p:ph idx="1"/>
          </p:nvPr>
        </p:nvSpPr>
        <p:spPr>
          <a:xfrm>
            <a:off x="450376" y="1499016"/>
            <a:ext cx="10903424" cy="4857334"/>
          </a:xfrm>
        </p:spPr>
        <p:txBody>
          <a:bodyPr>
            <a:normAutofit/>
          </a:bodyPr>
          <a:lstStyle/>
          <a:p>
            <a:r>
              <a:rPr lang="tr-TR" b="1" dirty="0"/>
              <a:t> </a:t>
            </a:r>
            <a:endParaRPr lang="tr-TR" dirty="0"/>
          </a:p>
          <a:p>
            <a:r>
              <a:rPr lang="tr-TR" b="1" dirty="0"/>
              <a:t>	</a:t>
            </a:r>
            <a:r>
              <a:rPr lang="tr-TR" sz="3200" b="1" dirty="0"/>
              <a:t>Madde 37-</a:t>
            </a:r>
            <a:r>
              <a:rPr lang="tr-TR" sz="3200" dirty="0"/>
              <a:t> </a:t>
            </a:r>
            <a:r>
              <a:rPr lang="tr-TR" sz="3200" b="1" dirty="0">
                <a:solidFill>
                  <a:srgbClr val="0070C0"/>
                </a:solidFill>
              </a:rPr>
              <a:t>İthal eşyasının kıymeti </a:t>
            </a:r>
            <a:r>
              <a:rPr lang="tr-TR" sz="3200" b="1" dirty="0">
                <a:solidFill>
                  <a:srgbClr val="FF0000"/>
                </a:solidFill>
              </a:rPr>
              <a:t>eşyanın satış bedelidir</a:t>
            </a:r>
            <a:r>
              <a:rPr lang="tr-TR" sz="3200" dirty="0"/>
              <a:t>. Satış bedeli Türkiye’ye ihraç amacı ile yapılan satışta </a:t>
            </a:r>
            <a:r>
              <a:rPr lang="tr-TR" sz="1800" dirty="0"/>
              <a:t>43 ve 44 üncü maddelere göre gerekli düzeltmelerin de yapıldığı </a:t>
            </a:r>
            <a:r>
              <a:rPr lang="tr-TR" sz="3200" dirty="0">
                <a:solidFill>
                  <a:srgbClr val="00B050"/>
                </a:solidFill>
              </a:rPr>
              <a:t>fiilen ödenen veya ödenecek fiyattır. </a:t>
            </a:r>
          </a:p>
          <a:p>
            <a:r>
              <a:rPr lang="tr-TR" sz="3200" b="1" dirty="0">
                <a:solidFill>
                  <a:srgbClr val="FF0000"/>
                </a:solidFill>
              </a:rPr>
              <a:t>Türkiye’ye ihraç amaçlı satış deyimi</a:t>
            </a:r>
            <a:r>
              <a:rPr lang="tr-TR" sz="3200" dirty="0">
                <a:solidFill>
                  <a:srgbClr val="00B050"/>
                </a:solidFill>
              </a:rPr>
              <a:t>;</a:t>
            </a:r>
          </a:p>
          <a:p>
            <a:r>
              <a:rPr lang="tr-TR" sz="3200" dirty="0">
                <a:solidFill>
                  <a:srgbClr val="00B050"/>
                </a:solidFill>
              </a:rPr>
              <a:t> </a:t>
            </a:r>
            <a:r>
              <a:rPr lang="tr-TR" sz="3200" u="sng" dirty="0">
                <a:solidFill>
                  <a:srgbClr val="0070C0"/>
                </a:solidFill>
              </a:rPr>
              <a:t>Türkiye’ye ithal edilmek üzere </a:t>
            </a:r>
            <a:r>
              <a:rPr lang="tr-TR" sz="3200" dirty="0">
                <a:solidFill>
                  <a:srgbClr val="00B050"/>
                </a:solidFill>
              </a:rPr>
              <a:t>doğrudan doğruya yapılan satışı ifade eder.</a:t>
            </a:r>
          </a:p>
          <a:p>
            <a:endParaRPr lang="tr-TR" dirty="0"/>
          </a:p>
        </p:txBody>
      </p:sp>
      <p:sp>
        <p:nvSpPr>
          <p:cNvPr id="4" name="Veri Yer Tutucusu 3"/>
          <p:cNvSpPr>
            <a:spLocks noGrp="1"/>
          </p:cNvSpPr>
          <p:nvPr>
            <p:ph type="dt" sz="half" idx="10"/>
          </p:nvPr>
        </p:nvSpPr>
        <p:spPr/>
        <p:txBody>
          <a:bodyPr/>
          <a:lstStyle/>
          <a:p>
            <a:fld id="{84FA3C3D-388E-478D-A329-33DF7C98DCAB}"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67</a:t>
            </a:fld>
            <a:endParaRPr lang="tr-TR">
              <a:solidFill>
                <a:prstClr val="black">
                  <a:tint val="75000"/>
                </a:prstClr>
              </a:solidFill>
            </a:endParaRPr>
          </a:p>
        </p:txBody>
      </p:sp>
    </p:spTree>
    <p:extLst>
      <p:ext uri="{BB962C8B-B14F-4D97-AF65-F5344CB8AC3E}">
        <p14:creationId xmlns:p14="http://schemas.microsoft.com/office/powerpoint/2010/main" val="34330928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0376" y="365126"/>
            <a:ext cx="10903424" cy="753990"/>
          </a:xfrm>
          <a:solidFill>
            <a:schemeClr val="tx1"/>
          </a:solidFill>
        </p:spPr>
        <p:txBody>
          <a:bodyPr>
            <a:normAutofit fontScale="90000"/>
          </a:bodyPr>
          <a:lstStyle/>
          <a:p>
            <a:pPr algn="ctr"/>
            <a:br>
              <a:rPr lang="tr-TR" b="1" dirty="0">
                <a:solidFill>
                  <a:srgbClr val="FF0000"/>
                </a:solidFill>
                <a:latin typeface="Algerian" panose="04020705040A02060702" pitchFamily="82" charset="0"/>
              </a:rPr>
            </a:br>
            <a:r>
              <a:rPr lang="tr-TR" b="1" dirty="0">
                <a:solidFill>
                  <a:srgbClr val="FF0000"/>
                </a:solidFill>
                <a:latin typeface="Algerian" panose="04020705040A02060702" pitchFamily="82" charset="0"/>
              </a:rPr>
              <a:t>1.Satış bedeli yöntemi</a:t>
            </a:r>
            <a:br>
              <a:rPr lang="tr-TR" b="1" dirty="0">
                <a:solidFill>
                  <a:srgbClr val="FF0000"/>
                </a:solidFill>
                <a:latin typeface="Algerian" panose="04020705040A02060702" pitchFamily="82" charset="0"/>
              </a:rPr>
            </a:br>
            <a:endParaRPr lang="tr-TR" dirty="0">
              <a:latin typeface="Algerian" panose="04020705040A02060702" pitchFamily="82" charset="0"/>
            </a:endParaRPr>
          </a:p>
        </p:txBody>
      </p:sp>
      <p:sp>
        <p:nvSpPr>
          <p:cNvPr id="3" name="İçerik Yer Tutucusu 2"/>
          <p:cNvSpPr>
            <a:spLocks noGrp="1"/>
          </p:cNvSpPr>
          <p:nvPr>
            <p:ph idx="1"/>
          </p:nvPr>
        </p:nvSpPr>
        <p:spPr>
          <a:xfrm>
            <a:off x="450376" y="1499015"/>
            <a:ext cx="11451112" cy="5222459"/>
          </a:xfrm>
        </p:spPr>
        <p:txBody>
          <a:bodyPr>
            <a:normAutofit/>
          </a:bodyPr>
          <a:lstStyle/>
          <a:p>
            <a:r>
              <a:rPr lang="tr-TR" sz="3200" dirty="0"/>
              <a:t> 	Günümüzde gümrük işlemlerinin büyük bir çoğunluğunda eşyanın gümrük kıymeti bu yöntemle tespit ediliyor. </a:t>
            </a:r>
            <a:r>
              <a:rPr lang="tr-TR" sz="3200" b="1" dirty="0">
                <a:solidFill>
                  <a:srgbClr val="00B050"/>
                </a:solidFill>
              </a:rPr>
              <a:t>Aksi bir durum olmadıkça </a:t>
            </a:r>
            <a:r>
              <a:rPr lang="tr-TR" sz="4000" b="1" dirty="0">
                <a:solidFill>
                  <a:srgbClr val="FF0000"/>
                </a:solidFill>
              </a:rPr>
              <a:t>faturada belirtilen değer </a:t>
            </a:r>
            <a:r>
              <a:rPr lang="tr-TR" sz="3200" b="1" dirty="0">
                <a:solidFill>
                  <a:srgbClr val="00B050"/>
                </a:solidFill>
              </a:rPr>
              <a:t>veya T.C. Gümrük beyannamesinde beyan edilen değer eşyanın satış bedeli olarak kabul edilir</a:t>
            </a:r>
            <a:r>
              <a:rPr lang="tr-TR" sz="3200" dirty="0"/>
              <a:t>.</a:t>
            </a:r>
          </a:p>
          <a:p>
            <a:r>
              <a:rPr lang="tr-TR" sz="3200" dirty="0"/>
              <a:t>Bu yöntemde gümrük idaresi mükellefin beyanının doğru ve gerçek olduğunu varsayarak gümrük işlemlerine başlar. İşlemlerin her aşamasında beyan edilen kıymetin gerçeği yansıtıp yansıtmadığının kontrolü ve araştırması yapılır.</a:t>
            </a:r>
          </a:p>
        </p:txBody>
      </p:sp>
      <p:sp>
        <p:nvSpPr>
          <p:cNvPr id="4" name="Veri Yer Tutucusu 3"/>
          <p:cNvSpPr>
            <a:spLocks noGrp="1"/>
          </p:cNvSpPr>
          <p:nvPr>
            <p:ph type="dt" sz="half" idx="10"/>
          </p:nvPr>
        </p:nvSpPr>
        <p:spPr/>
        <p:txBody>
          <a:bodyPr/>
          <a:lstStyle/>
          <a:p>
            <a:fld id="{51A4CD67-2EEB-4157-AA24-99DCD12F7BB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68</a:t>
            </a:fld>
            <a:endParaRPr lang="tr-TR">
              <a:solidFill>
                <a:prstClr val="black">
                  <a:tint val="75000"/>
                </a:prstClr>
              </a:solidFill>
            </a:endParaRPr>
          </a:p>
        </p:txBody>
      </p:sp>
    </p:spTree>
    <p:extLst>
      <p:ext uri="{BB962C8B-B14F-4D97-AF65-F5344CB8AC3E}">
        <p14:creationId xmlns:p14="http://schemas.microsoft.com/office/powerpoint/2010/main" val="4559890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0376" y="365126"/>
            <a:ext cx="10903424" cy="753990"/>
          </a:xfrm>
          <a:solidFill>
            <a:schemeClr val="tx1"/>
          </a:solidFill>
        </p:spPr>
        <p:txBody>
          <a:bodyPr>
            <a:normAutofit fontScale="90000"/>
          </a:bodyPr>
          <a:lstStyle/>
          <a:p>
            <a:pPr algn="ctr"/>
            <a:br>
              <a:rPr lang="tr-TR" b="1" dirty="0">
                <a:solidFill>
                  <a:srgbClr val="FF0000"/>
                </a:solidFill>
                <a:latin typeface="Algerian" panose="04020705040A02060702" pitchFamily="82" charset="0"/>
              </a:rPr>
            </a:br>
            <a:r>
              <a:rPr lang="tr-TR" b="1" dirty="0">
                <a:solidFill>
                  <a:srgbClr val="FF0000"/>
                </a:solidFill>
                <a:latin typeface="Algerian" panose="04020705040A02060702" pitchFamily="82" charset="0"/>
              </a:rPr>
              <a:t>1.Satış bedeli yöntemi</a:t>
            </a:r>
            <a:br>
              <a:rPr lang="tr-TR" b="1" dirty="0">
                <a:solidFill>
                  <a:srgbClr val="FF0000"/>
                </a:solidFill>
                <a:latin typeface="Algerian" panose="04020705040A02060702" pitchFamily="82" charset="0"/>
              </a:rPr>
            </a:br>
            <a:endParaRPr lang="tr-TR" dirty="0">
              <a:latin typeface="Algerian" panose="04020705040A02060702" pitchFamily="82" charset="0"/>
            </a:endParaRPr>
          </a:p>
        </p:txBody>
      </p:sp>
      <p:sp>
        <p:nvSpPr>
          <p:cNvPr id="3" name="İçerik Yer Tutucusu 2"/>
          <p:cNvSpPr>
            <a:spLocks noGrp="1"/>
          </p:cNvSpPr>
          <p:nvPr>
            <p:ph idx="1"/>
          </p:nvPr>
        </p:nvSpPr>
        <p:spPr>
          <a:xfrm>
            <a:off x="204717" y="1499015"/>
            <a:ext cx="11723426" cy="5222459"/>
          </a:xfrm>
        </p:spPr>
        <p:txBody>
          <a:bodyPr>
            <a:normAutofit/>
          </a:bodyPr>
          <a:lstStyle/>
          <a:p>
            <a:r>
              <a:rPr lang="tr-TR" b="1" dirty="0"/>
              <a:t> </a:t>
            </a:r>
            <a:endParaRPr lang="tr-TR" dirty="0"/>
          </a:p>
          <a:p>
            <a:r>
              <a:rPr lang="tr-TR" b="1" dirty="0"/>
              <a:t>	</a:t>
            </a:r>
            <a:r>
              <a:rPr lang="tr-TR" sz="3200" b="1" dirty="0"/>
              <a:t>Madde 37-</a:t>
            </a:r>
            <a:r>
              <a:rPr lang="tr-TR" sz="3200" dirty="0"/>
              <a:t> </a:t>
            </a:r>
            <a:r>
              <a:rPr lang="tr-TR" sz="3200" dirty="0">
                <a:solidFill>
                  <a:srgbClr val="FF0000"/>
                </a:solidFill>
              </a:rPr>
              <a:t> Soru</a:t>
            </a:r>
            <a:r>
              <a:rPr lang="tr-TR" sz="3200" dirty="0"/>
              <a:t>: Satış bedeli yöntemine göre gümrük kıymeti nedir?</a:t>
            </a:r>
          </a:p>
          <a:p>
            <a:r>
              <a:rPr lang="tr-TR" sz="3200" dirty="0">
                <a:solidFill>
                  <a:srgbClr val="FF0000"/>
                </a:solidFill>
              </a:rPr>
              <a:t>Cevap</a:t>
            </a:r>
            <a:r>
              <a:rPr lang="tr-TR" sz="3200" dirty="0"/>
              <a:t>: </a:t>
            </a:r>
            <a:r>
              <a:rPr lang="tr-TR" sz="3200" b="1" dirty="0">
                <a:solidFill>
                  <a:srgbClr val="0070C0"/>
                </a:solidFill>
              </a:rPr>
              <a:t>Satış bedeli yönteminde ithal eşyasının kıymeti :</a:t>
            </a:r>
          </a:p>
          <a:p>
            <a:r>
              <a:rPr lang="tr-TR" sz="3200" dirty="0">
                <a:solidFill>
                  <a:srgbClr val="FF0000"/>
                </a:solidFill>
              </a:rPr>
              <a:t>eşyanın satış bedelidir</a:t>
            </a:r>
            <a:r>
              <a:rPr lang="tr-TR" sz="3200" dirty="0"/>
              <a:t>. Gümrük Kanununun 27 ve 28 inci Gümrük Yönetmeliğinin 51 ve 52 inci maddelerine göre gerekli düzeltmelerin de yapıldığı </a:t>
            </a:r>
            <a:r>
              <a:rPr lang="tr-TR" sz="3200" dirty="0">
                <a:solidFill>
                  <a:srgbClr val="FF0000"/>
                </a:solidFill>
              </a:rPr>
              <a:t>fiilen ödenen veya ödenecek fiyattır.</a:t>
            </a:r>
          </a:p>
          <a:p>
            <a:r>
              <a:rPr lang="tr-TR" sz="3200" dirty="0"/>
              <a:t>	</a:t>
            </a:r>
            <a:endParaRPr lang="tr-TR" dirty="0"/>
          </a:p>
        </p:txBody>
      </p:sp>
      <p:sp>
        <p:nvSpPr>
          <p:cNvPr id="4" name="Veri Yer Tutucusu 3"/>
          <p:cNvSpPr>
            <a:spLocks noGrp="1"/>
          </p:cNvSpPr>
          <p:nvPr>
            <p:ph type="dt" sz="half" idx="10"/>
          </p:nvPr>
        </p:nvSpPr>
        <p:spPr/>
        <p:txBody>
          <a:bodyPr/>
          <a:lstStyle/>
          <a:p>
            <a:fld id="{F6482C59-FE05-4FD4-AAE7-D91AFBDC122E}"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69</a:t>
            </a:fld>
            <a:endParaRPr lang="tr-TR">
              <a:solidFill>
                <a:prstClr val="black">
                  <a:tint val="75000"/>
                </a:prstClr>
              </a:solidFill>
            </a:endParaRPr>
          </a:p>
        </p:txBody>
      </p:sp>
    </p:spTree>
    <p:extLst>
      <p:ext uri="{BB962C8B-B14F-4D97-AF65-F5344CB8AC3E}">
        <p14:creationId xmlns:p14="http://schemas.microsoft.com/office/powerpoint/2010/main" val="3783626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6859" y="712694"/>
            <a:ext cx="10936941" cy="5464269"/>
          </a:xfrm>
        </p:spPr>
        <p:txBody>
          <a:bodyPr>
            <a:normAutofit/>
          </a:bodyPr>
          <a:lstStyle/>
          <a:p>
            <a:r>
              <a:rPr lang="tr-TR" sz="3200" b="1" dirty="0">
                <a:solidFill>
                  <a:srgbClr val="00B050"/>
                </a:solidFill>
              </a:rPr>
              <a:t>c) Bölüm: </a:t>
            </a:r>
            <a:r>
              <a:rPr lang="tr-TR" sz="1800" dirty="0"/>
              <a:t>Türk Gümrük Tarife Cetvelinde </a:t>
            </a:r>
            <a:r>
              <a:rPr lang="tr-TR" sz="3200" dirty="0">
                <a:solidFill>
                  <a:srgbClr val="FF0000"/>
                </a:solidFill>
              </a:rPr>
              <a:t>birbirine benzeyen aynı nitelikteki </a:t>
            </a:r>
            <a:r>
              <a:rPr lang="tr-TR" sz="2000" dirty="0"/>
              <a:t>veya çoğunlukla aynı hammaddeden yapılan </a:t>
            </a:r>
            <a:r>
              <a:rPr lang="tr-TR" sz="3200" dirty="0">
                <a:solidFill>
                  <a:srgbClr val="FF0000"/>
                </a:solidFill>
              </a:rPr>
              <a:t>eşyayı içine alacak şekilde oluşturulan gruplardır</a:t>
            </a:r>
            <a:r>
              <a:rPr lang="tr-TR" sz="3200" dirty="0"/>
              <a:t>.</a:t>
            </a:r>
          </a:p>
          <a:p>
            <a:endParaRPr lang="tr-TR" sz="3200" dirty="0"/>
          </a:p>
          <a:p>
            <a:r>
              <a:rPr lang="tr-TR" sz="3200" b="1" dirty="0">
                <a:solidFill>
                  <a:srgbClr val="00B050"/>
                </a:solidFill>
              </a:rPr>
              <a:t>d) Fasıl: </a:t>
            </a:r>
            <a:r>
              <a:rPr lang="tr-TR" sz="3200" dirty="0">
                <a:solidFill>
                  <a:srgbClr val="FF0000"/>
                </a:solidFill>
              </a:rPr>
              <a:t>Bölümlerden daha alt düzeyde </a:t>
            </a:r>
            <a:r>
              <a:rPr lang="tr-TR" sz="3200" dirty="0"/>
              <a:t>ve bölümlere nazaran daha çok birbirine benzeyen aynı nitelikteki eşyayı içine alır ve Armonize Sistem Kodunu oluşturan numaralandırmanın başladığı </a:t>
            </a:r>
            <a:r>
              <a:rPr lang="tr-TR" sz="3200" dirty="0">
                <a:solidFill>
                  <a:srgbClr val="FF0000"/>
                </a:solidFill>
              </a:rPr>
              <a:t>6 basamaklı rakamdan oluşan Armonize Sistem Kodunun ilk iki rakamıyla ifade edilir.</a:t>
            </a:r>
          </a:p>
          <a:p>
            <a:endParaRPr lang="tr-TR" sz="3200" dirty="0"/>
          </a:p>
          <a:p>
            <a:endParaRPr lang="tr-TR" sz="3200" dirty="0"/>
          </a:p>
        </p:txBody>
      </p:sp>
      <p:sp>
        <p:nvSpPr>
          <p:cNvPr id="4" name="Veri Yer Tutucusu 3"/>
          <p:cNvSpPr>
            <a:spLocks noGrp="1"/>
          </p:cNvSpPr>
          <p:nvPr>
            <p:ph type="dt" sz="half" idx="10"/>
          </p:nvPr>
        </p:nvSpPr>
        <p:spPr/>
        <p:txBody>
          <a:bodyPr/>
          <a:lstStyle/>
          <a:p>
            <a:fld id="{2395D7D1-284E-4DCA-82CB-CB5F413E200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10734151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14375"/>
            <a:ext cx="10515600" cy="5462588"/>
          </a:xfrm>
        </p:spPr>
        <p:txBody>
          <a:bodyPr/>
          <a:lstStyle/>
          <a:p>
            <a:r>
              <a:rPr lang="tr-TR" dirty="0"/>
              <a:t>Örnek:</a:t>
            </a:r>
          </a:p>
          <a:p>
            <a:r>
              <a:rPr lang="tr-TR" dirty="0"/>
              <a:t>İthal edilen malın bedeli 100 Euro</a:t>
            </a:r>
          </a:p>
          <a:p>
            <a:r>
              <a:rPr lang="tr-TR" dirty="0"/>
              <a:t>Kur:6,3035 (29102018)</a:t>
            </a:r>
          </a:p>
          <a:p>
            <a:r>
              <a:rPr lang="tr-TR" dirty="0"/>
              <a:t>100 x 6,3035= 630.35 </a:t>
            </a:r>
            <a:r>
              <a:rPr lang="tr-TR" dirty="0" err="1"/>
              <a:t>tl</a:t>
            </a:r>
            <a:r>
              <a:rPr lang="tr-TR" dirty="0"/>
              <a:t>.</a:t>
            </a:r>
          </a:p>
          <a:p>
            <a:r>
              <a:rPr lang="tr-TR" sz="3600" b="1" dirty="0"/>
              <a:t>Satış bedeli 630.35 </a:t>
            </a:r>
            <a:r>
              <a:rPr lang="tr-TR" sz="3600" b="1" dirty="0" err="1"/>
              <a:t>tl</a:t>
            </a:r>
            <a:r>
              <a:rPr lang="tr-TR" sz="3600" b="1" dirty="0"/>
              <a:t> (</a:t>
            </a:r>
            <a:r>
              <a:rPr lang="tr-TR" sz="3600" b="1" dirty="0">
                <a:solidFill>
                  <a:srgbClr val="FF0000"/>
                </a:solidFill>
              </a:rPr>
              <a:t>faturada belirtilen tutar</a:t>
            </a:r>
            <a:r>
              <a:rPr lang="tr-TR" sz="3600" b="1" dirty="0"/>
              <a:t>)</a:t>
            </a:r>
          </a:p>
          <a:p>
            <a:r>
              <a:rPr lang="tr-TR" sz="3600" b="1" dirty="0"/>
              <a:t>Bu yüzden gümrük orijinal faturayı görmek ister.</a:t>
            </a:r>
          </a:p>
        </p:txBody>
      </p:sp>
      <p:sp>
        <p:nvSpPr>
          <p:cNvPr id="4" name="Veri Yer Tutucusu 3"/>
          <p:cNvSpPr>
            <a:spLocks noGrp="1"/>
          </p:cNvSpPr>
          <p:nvPr>
            <p:ph type="dt" sz="half" idx="10"/>
          </p:nvPr>
        </p:nvSpPr>
        <p:spPr/>
        <p:txBody>
          <a:bodyPr/>
          <a:lstStyle/>
          <a:p>
            <a:fld id="{5F242544-5CA6-48BE-94F3-69C3DF8927C6}"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70</a:t>
            </a:fld>
            <a:endParaRPr lang="tr-TR">
              <a:solidFill>
                <a:prstClr val="black">
                  <a:tint val="75000"/>
                </a:prstClr>
              </a:solidFill>
            </a:endParaRPr>
          </a:p>
        </p:txBody>
      </p:sp>
    </p:spTree>
    <p:extLst>
      <p:ext uri="{BB962C8B-B14F-4D97-AF65-F5344CB8AC3E}">
        <p14:creationId xmlns:p14="http://schemas.microsoft.com/office/powerpoint/2010/main" val="279571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4813" y="0"/>
            <a:ext cx="11068987" cy="1349116"/>
          </a:xfrm>
          <a:solidFill>
            <a:schemeClr val="tx1"/>
          </a:solidFill>
        </p:spPr>
        <p:txBody>
          <a:bodyPr>
            <a:normAutofit/>
          </a:bodyPr>
          <a:lstStyle/>
          <a:p>
            <a:r>
              <a:rPr lang="tr-TR" b="1" dirty="0">
                <a:solidFill>
                  <a:srgbClr val="FF0000"/>
                </a:solidFill>
                <a:latin typeface="Algerian" panose="04020705040A02060702" pitchFamily="82" charset="0"/>
              </a:rPr>
              <a:t>2.  Aynı eşyanın satış bedeli yöntemi</a:t>
            </a:r>
            <a:br>
              <a:rPr lang="tr-TR" dirty="0">
                <a:solidFill>
                  <a:srgbClr val="FF0000"/>
                </a:solidFill>
                <a:latin typeface="Algerian" panose="04020705040A02060702" pitchFamily="82" charset="0"/>
              </a:rPr>
            </a:br>
            <a:endParaRPr lang="tr-TR" dirty="0">
              <a:latin typeface="Algerian" panose="04020705040A02060702" pitchFamily="82" charset="0"/>
            </a:endParaRPr>
          </a:p>
        </p:txBody>
      </p:sp>
      <p:sp>
        <p:nvSpPr>
          <p:cNvPr id="3" name="İçerik Yer Tutucusu 2"/>
          <p:cNvSpPr>
            <a:spLocks noGrp="1"/>
          </p:cNvSpPr>
          <p:nvPr>
            <p:ph idx="1"/>
          </p:nvPr>
        </p:nvSpPr>
        <p:spPr>
          <a:xfrm>
            <a:off x="284813" y="1825625"/>
            <a:ext cx="11617377" cy="4710086"/>
          </a:xfrm>
        </p:spPr>
        <p:txBody>
          <a:bodyPr>
            <a:normAutofit fontScale="92500"/>
          </a:bodyPr>
          <a:lstStyle/>
          <a:p>
            <a:r>
              <a:rPr lang="tr-TR" b="1" dirty="0"/>
              <a:t>	</a:t>
            </a:r>
            <a:r>
              <a:rPr lang="tr-TR" sz="3200" b="1" dirty="0"/>
              <a:t>Madde 38-</a:t>
            </a:r>
            <a:r>
              <a:rPr lang="tr-TR" sz="3200" dirty="0"/>
              <a:t> </a:t>
            </a:r>
            <a:r>
              <a:rPr lang="tr-TR" sz="3500" b="1" u="sng" dirty="0">
                <a:solidFill>
                  <a:srgbClr val="FF0000"/>
                </a:solidFill>
              </a:rPr>
              <a:t>Satış bedeli yöntemine göre belirlenemeyen </a:t>
            </a:r>
            <a:r>
              <a:rPr lang="tr-TR" sz="3500" dirty="0">
                <a:solidFill>
                  <a:srgbClr val="0070C0"/>
                </a:solidFill>
              </a:rPr>
              <a:t>ithal eşyasının gümrük kıymeti;</a:t>
            </a:r>
          </a:p>
          <a:p>
            <a:r>
              <a:rPr lang="tr-TR" sz="3500" dirty="0">
                <a:solidFill>
                  <a:srgbClr val="0070C0"/>
                </a:solidFill>
              </a:rPr>
              <a:t> Türkiye’ye ihraç amacıyla satılarak kıymeti belirlenecek </a:t>
            </a:r>
            <a:r>
              <a:rPr lang="tr-TR" sz="3500" u="sng" dirty="0">
                <a:solidFill>
                  <a:srgbClr val="FF0000"/>
                </a:solidFill>
              </a:rPr>
              <a:t>eşya ile aynı veya yakın bir tarihte ihraç edilen aynı eşyanın satış bedelidir</a:t>
            </a:r>
            <a:r>
              <a:rPr lang="tr-TR" sz="3500" u="sng" dirty="0">
                <a:solidFill>
                  <a:srgbClr val="0070C0"/>
                </a:solidFill>
              </a:rPr>
              <a:t>. </a:t>
            </a:r>
          </a:p>
          <a:p>
            <a:r>
              <a:rPr lang="tr-TR" sz="3200" dirty="0"/>
              <a:t> </a:t>
            </a:r>
          </a:p>
          <a:p>
            <a:r>
              <a:rPr lang="tr-TR" sz="3200" dirty="0"/>
              <a:t>	</a:t>
            </a:r>
            <a:r>
              <a:rPr lang="tr-TR" sz="2400" dirty="0"/>
              <a:t>Bu yönteme göre gümrük kıymeti belirlenirken, kıymeti belirlenecek eşya ile aynı ticari düzey ve yaklaşık aynı miktarda satılan aynı eşyanın satış bedeli kullanılır. Böyle bir satışın bulunmaması durumunda, farklı ticari düzey ve/veya farklı miktarlardaki aynı eşyanın satış bedeli, bu ticari düzey ve/veya miktar farkları göz önüne alınarak yapılacak düzeltmeden sonra kullanılır. Kıymet artış veya azalışına da yol açsa, düzeltmenin yapılabilmesi için makul olduğunun ve doğruluğunun kesin delillerle ispatı gerekir. </a:t>
            </a:r>
          </a:p>
          <a:p>
            <a:endParaRPr lang="tr-TR" dirty="0"/>
          </a:p>
        </p:txBody>
      </p:sp>
      <p:sp>
        <p:nvSpPr>
          <p:cNvPr id="4" name="Veri Yer Tutucusu 3"/>
          <p:cNvSpPr>
            <a:spLocks noGrp="1"/>
          </p:cNvSpPr>
          <p:nvPr>
            <p:ph type="dt" sz="half" idx="10"/>
          </p:nvPr>
        </p:nvSpPr>
        <p:spPr/>
        <p:txBody>
          <a:bodyPr/>
          <a:lstStyle/>
          <a:p>
            <a:fld id="{72791540-28F6-4E17-B820-6D3B31E89C43}"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71</a:t>
            </a:fld>
            <a:endParaRPr lang="tr-TR">
              <a:solidFill>
                <a:prstClr val="black">
                  <a:tint val="75000"/>
                </a:prstClr>
              </a:solidFill>
            </a:endParaRPr>
          </a:p>
        </p:txBody>
      </p:sp>
    </p:spTree>
    <p:extLst>
      <p:ext uri="{BB962C8B-B14F-4D97-AF65-F5344CB8AC3E}">
        <p14:creationId xmlns:p14="http://schemas.microsoft.com/office/powerpoint/2010/main" val="41293559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071" y="403412"/>
            <a:ext cx="10990729" cy="5773551"/>
          </a:xfrm>
        </p:spPr>
        <p:txBody>
          <a:bodyPr/>
          <a:lstStyle/>
          <a:p>
            <a:r>
              <a:rPr lang="tr-TR" sz="2400" dirty="0">
                <a:solidFill>
                  <a:srgbClr val="00B050"/>
                </a:solidFill>
              </a:rPr>
              <a:t>İthal eşyası ile söz konusu aynı eşya arasında, ithal eşyasının giriş liman ve mahalline kadar nakliyesi ile ilgili olarak yapılan nakliye ve sigorta giderlerinin satış bedeline dahil edildiği durumlarda, mesafe ve nakliyatın türünden doğan ciddi farklılıklar göz önüne alınarak satış bedelinde düzeltme yapılır. </a:t>
            </a:r>
          </a:p>
          <a:p>
            <a:r>
              <a:rPr lang="tr-TR" sz="3200" dirty="0">
                <a:solidFill>
                  <a:srgbClr val="0070C0"/>
                </a:solidFill>
              </a:rPr>
              <a:t>Bu yöntemin uygulanması sırasında aynı </a:t>
            </a:r>
            <a:r>
              <a:rPr lang="tr-TR" sz="3200" dirty="0">
                <a:solidFill>
                  <a:srgbClr val="FF0000"/>
                </a:solidFill>
              </a:rPr>
              <a:t>eşyaya ilişkin birden fazla satış bedeli tespit edilirse</a:t>
            </a:r>
            <a:r>
              <a:rPr lang="tr-TR" sz="3200" dirty="0">
                <a:solidFill>
                  <a:srgbClr val="0070C0"/>
                </a:solidFill>
              </a:rPr>
              <a:t>, ithal eşyasının gümrük kıymetini belirlemek üzere bunlardan </a:t>
            </a:r>
            <a:r>
              <a:rPr lang="tr-TR" sz="4000" b="1" dirty="0">
                <a:solidFill>
                  <a:srgbClr val="FF0000"/>
                </a:solidFill>
                <a:latin typeface="Algerian" panose="04020705040A02060702" pitchFamily="82" charset="0"/>
              </a:rPr>
              <a:t>en düşük olanı </a:t>
            </a:r>
            <a:r>
              <a:rPr lang="tr-TR" sz="4000" b="1" dirty="0">
                <a:solidFill>
                  <a:srgbClr val="FF0000"/>
                </a:solidFill>
              </a:rPr>
              <a:t>kullanılır</a:t>
            </a:r>
            <a:r>
              <a:rPr lang="tr-TR" sz="3200" dirty="0">
                <a:solidFill>
                  <a:srgbClr val="FF0000"/>
                </a:solidFill>
              </a:rPr>
              <a:t>. </a:t>
            </a:r>
          </a:p>
          <a:p>
            <a:endParaRPr lang="tr-TR" dirty="0"/>
          </a:p>
        </p:txBody>
      </p:sp>
      <p:sp>
        <p:nvSpPr>
          <p:cNvPr id="4" name="Veri Yer Tutucusu 3"/>
          <p:cNvSpPr>
            <a:spLocks noGrp="1"/>
          </p:cNvSpPr>
          <p:nvPr>
            <p:ph type="dt" sz="half" idx="10"/>
          </p:nvPr>
        </p:nvSpPr>
        <p:spPr/>
        <p:txBody>
          <a:bodyPr/>
          <a:lstStyle/>
          <a:p>
            <a:fld id="{E39BF3A0-B9A2-4E93-9E0D-A7C72FD53197}"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72</a:t>
            </a:fld>
            <a:endParaRPr lang="tr-TR">
              <a:solidFill>
                <a:prstClr val="black">
                  <a:tint val="75000"/>
                </a:prstClr>
              </a:solidFill>
            </a:endParaRPr>
          </a:p>
        </p:txBody>
      </p:sp>
    </p:spTree>
    <p:extLst>
      <p:ext uri="{BB962C8B-B14F-4D97-AF65-F5344CB8AC3E}">
        <p14:creationId xmlns:p14="http://schemas.microsoft.com/office/powerpoint/2010/main" val="41443053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3412" y="365125"/>
            <a:ext cx="10950388" cy="629957"/>
          </a:xfrm>
          <a:solidFill>
            <a:schemeClr val="tx1"/>
          </a:solidFill>
        </p:spPr>
        <p:txBody>
          <a:bodyPr>
            <a:noAutofit/>
          </a:bodyPr>
          <a:lstStyle/>
          <a:p>
            <a:pPr algn="ctr"/>
            <a:br>
              <a:rPr lang="tr-TR" sz="3600" b="1" dirty="0">
                <a:latin typeface="Aharoni"/>
              </a:rPr>
            </a:br>
            <a:r>
              <a:rPr lang="tr-TR" sz="3600" b="1" dirty="0">
                <a:solidFill>
                  <a:srgbClr val="FF0000"/>
                </a:solidFill>
                <a:latin typeface="Algerian" panose="04020705040A02060702" pitchFamily="82" charset="0"/>
              </a:rPr>
              <a:t>3</a:t>
            </a:r>
            <a:r>
              <a:rPr lang="tr-TR" sz="3600" b="1" dirty="0">
                <a:latin typeface="Algerian" panose="04020705040A02060702" pitchFamily="82" charset="0"/>
              </a:rPr>
              <a:t>.</a:t>
            </a:r>
            <a:r>
              <a:rPr lang="tr-TR" sz="3600" b="1" dirty="0">
                <a:solidFill>
                  <a:srgbClr val="FF0000"/>
                </a:solidFill>
                <a:latin typeface="Algerian" panose="04020705040A02060702" pitchFamily="82" charset="0"/>
              </a:rPr>
              <a:t>Benzer eşyanın satış bedeli yöntemi</a:t>
            </a:r>
            <a:br>
              <a:rPr lang="tr-TR" sz="3600" dirty="0">
                <a:solidFill>
                  <a:srgbClr val="FF0000"/>
                </a:solidFill>
                <a:latin typeface="Algerian" panose="04020705040A02060702" pitchFamily="82" charset="0"/>
              </a:rPr>
            </a:br>
            <a:endParaRPr lang="tr-TR" sz="3600" dirty="0">
              <a:solidFill>
                <a:srgbClr val="FF0000"/>
              </a:solidFill>
              <a:latin typeface="Algerian" panose="04020705040A02060702" pitchFamily="82" charset="0"/>
            </a:endParaRPr>
          </a:p>
        </p:txBody>
      </p:sp>
      <p:sp>
        <p:nvSpPr>
          <p:cNvPr id="3" name="İçerik Yer Tutucusu 2"/>
          <p:cNvSpPr>
            <a:spLocks noGrp="1"/>
          </p:cNvSpPr>
          <p:nvPr>
            <p:ph idx="1"/>
          </p:nvPr>
        </p:nvSpPr>
        <p:spPr>
          <a:xfrm>
            <a:off x="255494" y="1223682"/>
            <a:ext cx="11510681" cy="5365377"/>
          </a:xfrm>
        </p:spPr>
        <p:txBody>
          <a:bodyPr>
            <a:normAutofit/>
          </a:bodyPr>
          <a:lstStyle/>
          <a:p>
            <a:endParaRPr lang="tr-TR" dirty="0"/>
          </a:p>
          <a:p>
            <a:r>
              <a:rPr lang="tr-TR" b="1" dirty="0"/>
              <a:t>	</a:t>
            </a:r>
            <a:r>
              <a:rPr lang="tr-TR" sz="3500" b="1" dirty="0"/>
              <a:t>Madde 39-</a:t>
            </a:r>
            <a:r>
              <a:rPr lang="tr-TR" sz="3500" dirty="0"/>
              <a:t> </a:t>
            </a:r>
            <a:r>
              <a:rPr lang="tr-TR" sz="3500" dirty="0">
                <a:solidFill>
                  <a:srgbClr val="00B050"/>
                </a:solidFill>
              </a:rPr>
              <a:t>Yukarıda belirtilen yöntemlere göre belirlenemeyen ithal eşyasının gümrük kıymeti ;</a:t>
            </a:r>
          </a:p>
          <a:p>
            <a:r>
              <a:rPr lang="tr-TR" sz="3500" dirty="0"/>
              <a:t>Türkiye’ye ihraç amacıyla satılarak, kıymeti belirlenecek eşya ile aynı veya yakın bir tarihte ihraç edilen </a:t>
            </a:r>
            <a:r>
              <a:rPr lang="tr-TR" sz="3500" dirty="0">
                <a:solidFill>
                  <a:srgbClr val="FF0000"/>
                </a:solidFill>
              </a:rPr>
              <a:t>benzer eşyanın satış bedelidir.</a:t>
            </a:r>
          </a:p>
          <a:p>
            <a:r>
              <a:rPr lang="tr-TR" sz="3500" dirty="0"/>
              <a:t>	</a:t>
            </a:r>
            <a:r>
              <a:rPr lang="tr-TR" sz="3500" dirty="0">
                <a:solidFill>
                  <a:srgbClr val="FF0000"/>
                </a:solidFill>
              </a:rPr>
              <a:t>Bu yönteme göre gümrük kıymeti belirlenirken</a:t>
            </a:r>
            <a:r>
              <a:rPr lang="tr-TR" sz="3500" dirty="0">
                <a:solidFill>
                  <a:srgbClr val="0070C0"/>
                </a:solidFill>
              </a:rPr>
              <a:t>, </a:t>
            </a:r>
          </a:p>
          <a:p>
            <a:r>
              <a:rPr lang="tr-TR" sz="3500" dirty="0">
                <a:solidFill>
                  <a:srgbClr val="0070C0"/>
                </a:solidFill>
              </a:rPr>
              <a:t>kıymeti belirlenecek eşya ile </a:t>
            </a:r>
            <a:r>
              <a:rPr lang="tr-TR" sz="3500" u="sng" dirty="0">
                <a:solidFill>
                  <a:srgbClr val="7030A0"/>
                </a:solidFill>
              </a:rPr>
              <a:t>aynı ticari düzey ve yaklaşık aynı miktarda satılan benzer eşyanın satış bedeli</a:t>
            </a:r>
            <a:r>
              <a:rPr lang="tr-TR" sz="3500" dirty="0">
                <a:solidFill>
                  <a:srgbClr val="0070C0"/>
                </a:solidFill>
              </a:rPr>
              <a:t> kullanılır. </a:t>
            </a:r>
            <a:endParaRPr lang="tr-TR" sz="3500" dirty="0"/>
          </a:p>
        </p:txBody>
      </p:sp>
      <p:sp>
        <p:nvSpPr>
          <p:cNvPr id="4" name="Veri Yer Tutucusu 3"/>
          <p:cNvSpPr>
            <a:spLocks noGrp="1"/>
          </p:cNvSpPr>
          <p:nvPr>
            <p:ph type="dt" sz="half" idx="10"/>
          </p:nvPr>
        </p:nvSpPr>
        <p:spPr/>
        <p:txBody>
          <a:bodyPr/>
          <a:lstStyle/>
          <a:p>
            <a:fld id="{CE6EEB52-44F4-4051-A9C3-89165D516D7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73</a:t>
            </a:fld>
            <a:endParaRPr lang="tr-TR">
              <a:solidFill>
                <a:prstClr val="black">
                  <a:tint val="75000"/>
                </a:prstClr>
              </a:solidFill>
            </a:endParaRPr>
          </a:p>
        </p:txBody>
      </p:sp>
    </p:spTree>
    <p:extLst>
      <p:ext uri="{BB962C8B-B14F-4D97-AF65-F5344CB8AC3E}">
        <p14:creationId xmlns:p14="http://schemas.microsoft.com/office/powerpoint/2010/main" val="8953219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50981"/>
          </a:xfrm>
          <a:solidFill>
            <a:schemeClr val="tx1"/>
          </a:solidFill>
        </p:spPr>
        <p:txBody>
          <a:bodyPr>
            <a:normAutofit fontScale="90000"/>
          </a:bodyPr>
          <a:lstStyle/>
          <a:p>
            <a:pPr algn="ctr"/>
            <a:br>
              <a:rPr lang="tr-TR" b="1" dirty="0">
                <a:solidFill>
                  <a:srgbClr val="FF0000"/>
                </a:solidFill>
              </a:rPr>
            </a:br>
            <a:r>
              <a:rPr lang="tr-TR" b="1" dirty="0">
                <a:solidFill>
                  <a:srgbClr val="FF0000"/>
                </a:solidFill>
                <a:latin typeface="Algerian" panose="04020705040A02060702" pitchFamily="82" charset="0"/>
              </a:rPr>
              <a:t>4.</a:t>
            </a:r>
            <a:r>
              <a:rPr lang="tr-TR" sz="4900" b="1" dirty="0">
                <a:solidFill>
                  <a:srgbClr val="FF0000"/>
                </a:solidFill>
                <a:latin typeface="Algerian" panose="04020705040A02060702" pitchFamily="82" charset="0"/>
              </a:rPr>
              <a:t>İndirgeme yöntemi</a:t>
            </a:r>
            <a:br>
              <a:rPr lang="tr-TR" b="1" dirty="0">
                <a:latin typeface="Algerian" panose="04020705040A02060702" pitchFamily="82" charset="0"/>
              </a:rPr>
            </a:br>
            <a:endParaRPr lang="tr-TR" b="1" dirty="0">
              <a:latin typeface="Algerian" panose="04020705040A02060702" pitchFamily="82" charset="0"/>
            </a:endParaRPr>
          </a:p>
        </p:txBody>
      </p:sp>
      <p:sp>
        <p:nvSpPr>
          <p:cNvPr id="3" name="İçerik Yer Tutucusu 2"/>
          <p:cNvSpPr>
            <a:spLocks noGrp="1"/>
          </p:cNvSpPr>
          <p:nvPr>
            <p:ph idx="1"/>
          </p:nvPr>
        </p:nvSpPr>
        <p:spPr>
          <a:xfrm>
            <a:off x="470647" y="1317812"/>
            <a:ext cx="10883153" cy="5136776"/>
          </a:xfrm>
        </p:spPr>
        <p:txBody>
          <a:bodyPr/>
          <a:lstStyle/>
          <a:p>
            <a:r>
              <a:rPr lang="tr-TR" b="1" dirty="0"/>
              <a:t> </a:t>
            </a:r>
            <a:endParaRPr lang="tr-TR" dirty="0"/>
          </a:p>
          <a:p>
            <a:r>
              <a:rPr lang="tr-TR" b="1" dirty="0"/>
              <a:t>	</a:t>
            </a:r>
            <a:r>
              <a:rPr lang="tr-TR" sz="3200" b="1" dirty="0"/>
              <a:t>Madde 40-</a:t>
            </a:r>
            <a:r>
              <a:rPr lang="tr-TR" sz="3200" dirty="0"/>
              <a:t> Bu yöntemde, kıymeti belirlenecek eşya ya da aynı veya benzer eşya, </a:t>
            </a:r>
          </a:p>
          <a:p>
            <a:r>
              <a:rPr lang="tr-TR" sz="3200" dirty="0"/>
              <a:t>Türkiye’de ithal edildiği hal ve durumda satılmışsa, bu yönteme göre ithal eşyasının gümrük kıymetinin belirlenmesinde, </a:t>
            </a:r>
          </a:p>
          <a:p>
            <a:r>
              <a:rPr lang="tr-TR" sz="3200" dirty="0">
                <a:solidFill>
                  <a:srgbClr val="0070C0"/>
                </a:solidFill>
              </a:rPr>
              <a:t>bu eşyanın ya da </a:t>
            </a:r>
            <a:r>
              <a:rPr lang="tr-TR" sz="3200" u="sng" dirty="0">
                <a:solidFill>
                  <a:srgbClr val="FF0000"/>
                </a:solidFill>
                <a:latin typeface="Arial" panose="020B0604020202020204" pitchFamily="34" charset="0"/>
                <a:cs typeface="Arial" panose="020B0604020202020204" pitchFamily="34" charset="0"/>
              </a:rPr>
              <a:t>aynı veya benzer eşyanın </a:t>
            </a:r>
            <a:r>
              <a:rPr lang="tr-TR" sz="3200" u="sng" dirty="0">
                <a:solidFill>
                  <a:srgbClr val="00B050"/>
                </a:solidFill>
                <a:latin typeface="Arial" panose="020B0604020202020204" pitchFamily="34" charset="0"/>
                <a:cs typeface="Arial" panose="020B0604020202020204" pitchFamily="34" charset="0"/>
              </a:rPr>
              <a:t>ithalatçı tarafından yurt içinde müstakil kişilere aynı veya yakın bir tarihte yapılan </a:t>
            </a:r>
            <a:r>
              <a:rPr lang="tr-TR" sz="3600" b="1" u="sng" dirty="0">
                <a:solidFill>
                  <a:srgbClr val="FF0000"/>
                </a:solidFill>
                <a:latin typeface="Algerian" panose="04020705040A02060702" pitchFamily="82" charset="0"/>
                <a:cs typeface="Arial" panose="020B0604020202020204" pitchFamily="34" charset="0"/>
              </a:rPr>
              <a:t>en büyük miktardaki </a:t>
            </a:r>
            <a:r>
              <a:rPr lang="tr-TR" sz="3200" u="sng" dirty="0">
                <a:solidFill>
                  <a:srgbClr val="00B050"/>
                </a:solidFill>
                <a:latin typeface="Arial" panose="020B0604020202020204" pitchFamily="34" charset="0"/>
                <a:cs typeface="Arial" panose="020B0604020202020204" pitchFamily="34" charset="0"/>
              </a:rPr>
              <a:t>satışına ait birim fiyat </a:t>
            </a:r>
            <a:r>
              <a:rPr lang="tr-TR" sz="3200" dirty="0">
                <a:solidFill>
                  <a:srgbClr val="0070C0"/>
                </a:solidFill>
              </a:rPr>
              <a:t>esas alınır</a:t>
            </a:r>
            <a:r>
              <a:rPr lang="tr-TR" sz="3200" dirty="0"/>
              <a:t>. (miktar yüksek olursa fiyat da düşük olur)</a:t>
            </a:r>
          </a:p>
          <a:p>
            <a:r>
              <a:rPr lang="tr-TR" sz="3200" dirty="0"/>
              <a:t>Açıklama ve özet ekteki gibidir:</a:t>
            </a:r>
          </a:p>
          <a:p>
            <a:endParaRPr lang="tr-TR" dirty="0"/>
          </a:p>
        </p:txBody>
      </p:sp>
      <p:sp>
        <p:nvSpPr>
          <p:cNvPr id="4" name="Veri Yer Tutucusu 3"/>
          <p:cNvSpPr>
            <a:spLocks noGrp="1"/>
          </p:cNvSpPr>
          <p:nvPr>
            <p:ph type="dt" sz="half" idx="10"/>
          </p:nvPr>
        </p:nvSpPr>
        <p:spPr/>
        <p:txBody>
          <a:bodyPr/>
          <a:lstStyle/>
          <a:p>
            <a:fld id="{6D00CC90-08A6-46F5-BF7F-0E3BCF96DC2D}"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74</a:t>
            </a:fld>
            <a:endParaRPr lang="tr-TR">
              <a:solidFill>
                <a:prstClr val="black">
                  <a:tint val="75000"/>
                </a:prstClr>
              </a:solidFill>
            </a:endParaRPr>
          </a:p>
        </p:txBody>
      </p:sp>
    </p:spTree>
    <p:extLst>
      <p:ext uri="{BB962C8B-B14F-4D97-AF65-F5344CB8AC3E}">
        <p14:creationId xmlns:p14="http://schemas.microsoft.com/office/powerpoint/2010/main" val="4603173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İndirgeme yöntemi özet</a:t>
            </a:r>
          </a:p>
        </p:txBody>
      </p:sp>
      <p:sp>
        <p:nvSpPr>
          <p:cNvPr id="3" name="İçerik Yer Tutucusu 2"/>
          <p:cNvSpPr>
            <a:spLocks noGrp="1"/>
          </p:cNvSpPr>
          <p:nvPr>
            <p:ph idx="1"/>
          </p:nvPr>
        </p:nvSpPr>
        <p:spPr/>
        <p:txBody>
          <a:bodyPr/>
          <a:lstStyle/>
          <a:p>
            <a:r>
              <a:rPr lang="tr-TR" dirty="0"/>
              <a:t>Gelen malın fiyatı gümrük tarafından kontrol edilir ve düşük bulunursa gümrük bunu kabul etmez ve;</a:t>
            </a:r>
          </a:p>
          <a:p>
            <a:r>
              <a:rPr lang="tr-TR" dirty="0"/>
              <a:t>Yaklaşık 90 gün geriye giderek bunun benzeri daha önce gelen mal varsa onun üzerinden hesaplama yapılır.</a:t>
            </a:r>
          </a:p>
          <a:p>
            <a:r>
              <a:rPr lang="tr-TR" dirty="0"/>
              <a:t>Bu hesaplama yapılırken de en yüksek miktarlı gelen mal üzerinden yapılır ki ithalatçı mağdur olmasın. En yüksek miktarlı olunca fiyatı da daha düşük olur.</a:t>
            </a:r>
          </a:p>
          <a:p>
            <a:r>
              <a:rPr lang="tr-TR" dirty="0"/>
              <a:t>Kısaca beyan edilen düşük fiyat bu şekilde 90 gün geri gidilerek en yüksek miktarlı daha önceki ithalata indirgenir.</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75</a:t>
            </a:fld>
            <a:endParaRPr lang="tr-TR">
              <a:solidFill>
                <a:prstClr val="black">
                  <a:tint val="75000"/>
                </a:prstClr>
              </a:solidFill>
            </a:endParaRPr>
          </a:p>
        </p:txBody>
      </p:sp>
    </p:spTree>
    <p:extLst>
      <p:ext uri="{BB962C8B-B14F-4D97-AF65-F5344CB8AC3E}">
        <p14:creationId xmlns:p14="http://schemas.microsoft.com/office/powerpoint/2010/main" val="12515468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888" y="528638"/>
            <a:ext cx="11315700" cy="5648325"/>
          </a:xfrm>
        </p:spPr>
        <p:txBody>
          <a:bodyPr>
            <a:normAutofit/>
          </a:bodyPr>
          <a:lstStyle/>
          <a:p>
            <a:r>
              <a:rPr lang="tr-TR" dirty="0">
                <a:solidFill>
                  <a:srgbClr val="00B0F0"/>
                </a:solidFill>
              </a:rPr>
              <a:t>Bir eşya var;</a:t>
            </a:r>
          </a:p>
          <a:p>
            <a:r>
              <a:rPr lang="tr-TR" dirty="0">
                <a:solidFill>
                  <a:srgbClr val="00B0F0"/>
                </a:solidFill>
              </a:rPr>
              <a:t>Bu eşyanın ithal tarihi ile aynı veya ona yakın bir tarihte yurtiçinde </a:t>
            </a:r>
            <a:r>
              <a:rPr lang="tr-TR" b="1" dirty="0">
                <a:solidFill>
                  <a:srgbClr val="FF0000"/>
                </a:solidFill>
                <a:latin typeface="Algerian" panose="04020705040A02060702" pitchFamily="82" charset="0"/>
              </a:rPr>
              <a:t>en büyük miktarda yapılan satışına ait birim fiyat</a:t>
            </a:r>
            <a:r>
              <a:rPr lang="tr-TR" b="1" dirty="0">
                <a:solidFill>
                  <a:srgbClr val="00B0F0"/>
                </a:solidFill>
                <a:latin typeface="Algerian" panose="04020705040A02060702" pitchFamily="82" charset="0"/>
              </a:rPr>
              <a:t> </a:t>
            </a:r>
            <a:r>
              <a:rPr lang="tr-TR" dirty="0">
                <a:solidFill>
                  <a:srgbClr val="00B0F0"/>
                </a:solidFill>
              </a:rPr>
              <a:t>esas alınır.</a:t>
            </a:r>
          </a:p>
          <a:p>
            <a:pPr algn="ctr"/>
            <a:r>
              <a:rPr lang="tr-TR" b="1" dirty="0">
                <a:solidFill>
                  <a:srgbClr val="00B0F0"/>
                </a:solidFill>
              </a:rPr>
              <a:t>Bu birim fiyattan :</a:t>
            </a:r>
          </a:p>
          <a:p>
            <a:pPr algn="ctr"/>
            <a:r>
              <a:rPr lang="tr-TR" dirty="0">
                <a:solidFill>
                  <a:srgbClr val="00B0F0"/>
                </a:solidFill>
              </a:rPr>
              <a:t>Eşyanın satışı sırasında ödenen;</a:t>
            </a:r>
          </a:p>
          <a:p>
            <a:r>
              <a:rPr lang="tr-TR" dirty="0">
                <a:solidFill>
                  <a:srgbClr val="FF0000"/>
                </a:solidFill>
              </a:rPr>
              <a:t>Genel giderler,</a:t>
            </a:r>
          </a:p>
          <a:p>
            <a:r>
              <a:rPr lang="tr-TR" dirty="0">
                <a:solidFill>
                  <a:srgbClr val="FF0000"/>
                </a:solidFill>
              </a:rPr>
              <a:t>Komisyon,</a:t>
            </a:r>
          </a:p>
          <a:p>
            <a:r>
              <a:rPr lang="tr-TR" dirty="0">
                <a:solidFill>
                  <a:srgbClr val="FF0000"/>
                </a:solidFill>
              </a:rPr>
              <a:t>Nakliye sigorta ve</a:t>
            </a:r>
          </a:p>
          <a:p>
            <a:r>
              <a:rPr lang="tr-TR" dirty="0">
                <a:solidFill>
                  <a:srgbClr val="FF0000"/>
                </a:solidFill>
              </a:rPr>
              <a:t>Gümrük vergileri ile diğer vergiler,</a:t>
            </a:r>
          </a:p>
          <a:p>
            <a:r>
              <a:rPr lang="tr-TR" dirty="0">
                <a:solidFill>
                  <a:srgbClr val="FF0000"/>
                </a:solidFill>
              </a:rPr>
              <a:t>İndirilir.</a:t>
            </a:r>
          </a:p>
          <a:p>
            <a:r>
              <a:rPr lang="tr-TR" sz="4000" dirty="0">
                <a:solidFill>
                  <a:srgbClr val="00B050"/>
                </a:solidFill>
              </a:rPr>
              <a:t>Böylece eşyanın indirgenmiş kıymeti bulunur.</a:t>
            </a:r>
          </a:p>
        </p:txBody>
      </p:sp>
      <p:sp>
        <p:nvSpPr>
          <p:cNvPr id="4" name="Veri Yer Tutucusu 3"/>
          <p:cNvSpPr>
            <a:spLocks noGrp="1"/>
          </p:cNvSpPr>
          <p:nvPr>
            <p:ph type="dt" sz="half" idx="10"/>
          </p:nvPr>
        </p:nvSpPr>
        <p:spPr/>
        <p:txBody>
          <a:bodyPr/>
          <a:lstStyle/>
          <a:p>
            <a:fld id="{38D58C19-8E9E-403C-A85B-7D0461E6FA3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76</a:t>
            </a:fld>
            <a:endParaRPr lang="tr-TR">
              <a:solidFill>
                <a:prstClr val="black">
                  <a:tint val="75000"/>
                </a:prstClr>
              </a:solidFill>
            </a:endParaRPr>
          </a:p>
        </p:txBody>
      </p:sp>
    </p:spTree>
    <p:extLst>
      <p:ext uri="{BB962C8B-B14F-4D97-AF65-F5344CB8AC3E}">
        <p14:creationId xmlns:p14="http://schemas.microsoft.com/office/powerpoint/2010/main" val="26438768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9965" y="537882"/>
            <a:ext cx="10963835" cy="5943600"/>
          </a:xfrm>
        </p:spPr>
        <p:txBody>
          <a:bodyPr>
            <a:normAutofit/>
          </a:bodyPr>
          <a:lstStyle/>
          <a:p>
            <a:r>
              <a:rPr lang="tr-TR" sz="3200" dirty="0"/>
              <a:t> 	</a:t>
            </a:r>
            <a:r>
              <a:rPr lang="tr-TR" sz="3200" dirty="0">
                <a:solidFill>
                  <a:srgbClr val="FF0000"/>
                </a:solidFill>
              </a:rPr>
              <a:t>İthal edildiği hal ve durumda satılan kıymeti belirlenecek eşya ya da aynı veya benzer eşya yoksa</a:t>
            </a:r>
            <a:r>
              <a:rPr lang="tr-TR" sz="3200" dirty="0"/>
              <a:t>; </a:t>
            </a:r>
            <a:r>
              <a:rPr lang="tr-TR" sz="3200" dirty="0">
                <a:solidFill>
                  <a:srgbClr val="0070C0"/>
                </a:solidFill>
              </a:rPr>
              <a:t>ithalatçının talebi üzerine ithal edildikten sonra işlenen veya değişikliğe tabi tutulan kıymeti belirlenecek eşyanın, müstakil kişilere,</a:t>
            </a:r>
          </a:p>
          <a:p>
            <a:r>
              <a:rPr lang="tr-TR" sz="3200" dirty="0">
                <a:solidFill>
                  <a:srgbClr val="0070C0"/>
                </a:solidFill>
              </a:rPr>
              <a:t> </a:t>
            </a:r>
            <a:r>
              <a:rPr lang="tr-TR" sz="3600" b="1" dirty="0">
                <a:solidFill>
                  <a:srgbClr val="0070C0"/>
                </a:solidFill>
              </a:rPr>
              <a:t>en büyük miktardaki satışına ait birim fiyat </a:t>
            </a:r>
            <a:r>
              <a:rPr lang="tr-TR" sz="3200" dirty="0">
                <a:solidFill>
                  <a:srgbClr val="0070C0"/>
                </a:solidFill>
              </a:rPr>
              <a:t>gümrük kıymetine esas alınır</a:t>
            </a:r>
            <a:r>
              <a:rPr lang="tr-TR" sz="3200" dirty="0"/>
              <a:t>. </a:t>
            </a:r>
            <a:r>
              <a:rPr lang="tr-TR" sz="3200" dirty="0">
                <a:solidFill>
                  <a:srgbClr val="00B050"/>
                </a:solidFill>
              </a:rPr>
              <a:t>Bu birim fiyatından eşyanın işlenmesi veya değişikliğe tabi tutulmasından doğan ilave kıymetin düşülmesi ve yukarıda belirtilen indirimlerin yapılması gerekir.</a:t>
            </a:r>
          </a:p>
        </p:txBody>
      </p:sp>
      <p:sp>
        <p:nvSpPr>
          <p:cNvPr id="4" name="Veri Yer Tutucusu 3"/>
          <p:cNvSpPr>
            <a:spLocks noGrp="1"/>
          </p:cNvSpPr>
          <p:nvPr>
            <p:ph type="dt" sz="half" idx="10"/>
          </p:nvPr>
        </p:nvSpPr>
        <p:spPr/>
        <p:txBody>
          <a:bodyPr/>
          <a:lstStyle/>
          <a:p>
            <a:fld id="{FA9FEFB6-F2CD-4FB1-8C7A-539FFD427277}"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77</a:t>
            </a:fld>
            <a:endParaRPr lang="tr-TR">
              <a:solidFill>
                <a:prstClr val="black">
                  <a:tint val="75000"/>
                </a:prstClr>
              </a:solidFill>
            </a:endParaRPr>
          </a:p>
        </p:txBody>
      </p:sp>
    </p:spTree>
    <p:extLst>
      <p:ext uri="{BB962C8B-B14F-4D97-AF65-F5344CB8AC3E}">
        <p14:creationId xmlns:p14="http://schemas.microsoft.com/office/powerpoint/2010/main" val="375245535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24087"/>
          </a:xfrm>
          <a:solidFill>
            <a:schemeClr val="tx1"/>
          </a:solidFill>
        </p:spPr>
        <p:txBody>
          <a:bodyPr>
            <a:normAutofit fontScale="90000"/>
          </a:bodyPr>
          <a:lstStyle/>
          <a:p>
            <a:pPr algn="ctr"/>
            <a:br>
              <a:rPr lang="tr-TR" b="1" dirty="0">
                <a:solidFill>
                  <a:srgbClr val="FF0000"/>
                </a:solidFill>
              </a:rPr>
            </a:br>
            <a:r>
              <a:rPr lang="tr-TR" sz="4000" b="1" dirty="0">
                <a:solidFill>
                  <a:srgbClr val="FF0000"/>
                </a:solidFill>
                <a:latin typeface="Algerian" panose="04020705040A02060702" pitchFamily="82" charset="0"/>
              </a:rPr>
              <a:t>5.Hesaplanmış kıymet yöntemi</a:t>
            </a:r>
            <a:br>
              <a:rPr lang="tr-TR" dirty="0">
                <a:latin typeface="Algerian" panose="04020705040A02060702" pitchFamily="82" charset="0"/>
              </a:rPr>
            </a:br>
            <a:endParaRPr lang="tr-TR" dirty="0">
              <a:latin typeface="Algerian" panose="04020705040A02060702" pitchFamily="82" charset="0"/>
            </a:endParaRPr>
          </a:p>
        </p:txBody>
      </p:sp>
      <p:sp>
        <p:nvSpPr>
          <p:cNvPr id="3" name="İçerik Yer Tutucusu 2"/>
          <p:cNvSpPr>
            <a:spLocks noGrp="1"/>
          </p:cNvSpPr>
          <p:nvPr>
            <p:ph idx="1"/>
          </p:nvPr>
        </p:nvSpPr>
        <p:spPr>
          <a:xfrm>
            <a:off x="537882" y="1479176"/>
            <a:ext cx="10815918" cy="4697787"/>
          </a:xfrm>
        </p:spPr>
        <p:txBody>
          <a:bodyPr/>
          <a:lstStyle/>
          <a:p>
            <a:r>
              <a:rPr lang="tr-TR" b="1" dirty="0"/>
              <a:t>	</a:t>
            </a:r>
            <a:r>
              <a:rPr lang="tr-TR" sz="3200" b="1" dirty="0"/>
              <a:t>Madde 41-</a:t>
            </a:r>
            <a:r>
              <a:rPr lang="tr-TR" sz="3200" dirty="0"/>
              <a:t> Bu yönteme göre ithal eşyasının gümrük kıymeti, hesaplanmış kıymet esas alınarak belirlenir.</a:t>
            </a:r>
          </a:p>
          <a:p>
            <a:r>
              <a:rPr lang="tr-TR" sz="3200" dirty="0"/>
              <a:t>Bu yöntemin uygulanması için </a:t>
            </a:r>
            <a:r>
              <a:rPr lang="tr-TR" sz="3200" dirty="0">
                <a:solidFill>
                  <a:srgbClr val="0070C0"/>
                </a:solidFill>
              </a:rPr>
              <a:t>ithalatçının gerekli bilgi ve belgeleri gümrük idaresine ibraz etmesi ve bu bilgi ve belgelerin doğruluğunu ispata hazır olduğunu üretici ülke makamlarından alacağı belge ile tevsik etmesi gerekir</a:t>
            </a:r>
            <a:r>
              <a:rPr lang="tr-TR" sz="3200" dirty="0"/>
              <a:t>. </a:t>
            </a:r>
          </a:p>
          <a:p>
            <a:pPr lvl="0"/>
            <a:r>
              <a:rPr lang="tr-TR" sz="3200" b="1" u="sng" dirty="0">
                <a:solidFill>
                  <a:srgbClr val="FF0000"/>
                </a:solidFill>
              </a:rPr>
              <a:t>Hesaplanmış kıymet aşağıdaki unsurların toplamından oluşur; </a:t>
            </a:r>
          </a:p>
          <a:p>
            <a:endParaRPr lang="tr-TR" sz="3200" dirty="0"/>
          </a:p>
          <a:p>
            <a:r>
              <a:rPr lang="tr-TR" sz="3200" dirty="0"/>
              <a:t> </a:t>
            </a:r>
          </a:p>
          <a:p>
            <a:endParaRPr lang="tr-TR" dirty="0"/>
          </a:p>
        </p:txBody>
      </p:sp>
      <p:sp>
        <p:nvSpPr>
          <p:cNvPr id="4" name="Veri Yer Tutucusu 3"/>
          <p:cNvSpPr>
            <a:spLocks noGrp="1"/>
          </p:cNvSpPr>
          <p:nvPr>
            <p:ph type="dt" sz="half" idx="10"/>
          </p:nvPr>
        </p:nvSpPr>
        <p:spPr/>
        <p:txBody>
          <a:bodyPr/>
          <a:lstStyle/>
          <a:p>
            <a:fld id="{EB2F5F54-5197-4EC7-B6FC-2C67E1DAB97C}"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78</a:t>
            </a:fld>
            <a:endParaRPr lang="tr-TR">
              <a:solidFill>
                <a:prstClr val="black">
                  <a:tint val="75000"/>
                </a:prstClr>
              </a:solidFill>
            </a:endParaRPr>
          </a:p>
        </p:txBody>
      </p:sp>
    </p:spTree>
    <p:extLst>
      <p:ext uri="{BB962C8B-B14F-4D97-AF65-F5344CB8AC3E}">
        <p14:creationId xmlns:p14="http://schemas.microsoft.com/office/powerpoint/2010/main" val="4400889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416859"/>
            <a:ext cx="11582546" cy="6051176"/>
          </a:xfrm>
        </p:spPr>
        <p:txBody>
          <a:bodyPr>
            <a:normAutofit/>
          </a:bodyPr>
          <a:lstStyle/>
          <a:p>
            <a:r>
              <a:rPr lang="tr-TR" sz="3200" b="1" u="sng" dirty="0">
                <a:solidFill>
                  <a:srgbClr val="FF0000"/>
                </a:solidFill>
              </a:rPr>
              <a:t>Hesaplanmış kıymet aşağıdaki unsurların toplamından oluşur; </a:t>
            </a:r>
          </a:p>
          <a:p>
            <a:r>
              <a:rPr lang="tr-TR" sz="3200" dirty="0"/>
              <a:t>	</a:t>
            </a:r>
            <a:r>
              <a:rPr lang="tr-TR" sz="3200" b="1" dirty="0">
                <a:solidFill>
                  <a:srgbClr val="FF0000"/>
                </a:solidFill>
              </a:rPr>
              <a:t>a)</a:t>
            </a:r>
            <a:r>
              <a:rPr lang="tr-TR" sz="3200" dirty="0"/>
              <a:t> İthal eşyasının </a:t>
            </a:r>
            <a:r>
              <a:rPr lang="tr-TR" sz="3200" dirty="0">
                <a:solidFill>
                  <a:srgbClr val="00B0F0"/>
                </a:solidFill>
              </a:rPr>
              <a:t>üretiminde kullanılan </a:t>
            </a:r>
            <a:r>
              <a:rPr lang="tr-TR" sz="3200" u="sng" dirty="0"/>
              <a:t>malzeme ve yapılan imalat veya diğer imal işlemlerinin bedel veya kıymetleri</a:t>
            </a:r>
            <a:r>
              <a:rPr lang="tr-TR" sz="3200" dirty="0"/>
              <a:t>,</a:t>
            </a:r>
          </a:p>
          <a:p>
            <a:r>
              <a:rPr lang="tr-TR" sz="3200" dirty="0"/>
              <a:t>	</a:t>
            </a:r>
            <a:r>
              <a:rPr lang="tr-TR" sz="3200" b="1" dirty="0">
                <a:solidFill>
                  <a:srgbClr val="FF0000"/>
                </a:solidFill>
              </a:rPr>
              <a:t>b)</a:t>
            </a:r>
            <a:r>
              <a:rPr lang="tr-TR" sz="3200" dirty="0"/>
              <a:t> </a:t>
            </a:r>
            <a:r>
              <a:rPr lang="tr-TR" sz="3200" u="sng" dirty="0">
                <a:solidFill>
                  <a:srgbClr val="7030A0"/>
                </a:solidFill>
              </a:rPr>
              <a:t>Türkiye’ye ihraç edilmek üzere ihraç ülkesindeki üreticiler tarafından üretilen,</a:t>
            </a:r>
            <a:r>
              <a:rPr lang="tr-TR" sz="3200" dirty="0">
                <a:solidFill>
                  <a:srgbClr val="00B050"/>
                </a:solidFill>
              </a:rPr>
              <a:t> kıymeti belirlenecek eşya ile aynı sınıf veya cins eşyanın satışında mutat olan </a:t>
            </a:r>
            <a:r>
              <a:rPr lang="tr-TR" sz="3200" u="sng" dirty="0">
                <a:solidFill>
                  <a:srgbClr val="FF0000"/>
                </a:solidFill>
              </a:rPr>
              <a:t>kar ve genel giderlere eşit bir tutar</a:t>
            </a:r>
            <a:r>
              <a:rPr lang="tr-TR" sz="3200" dirty="0"/>
              <a:t>,</a:t>
            </a:r>
          </a:p>
          <a:p>
            <a:r>
              <a:rPr lang="tr-TR" sz="3200" dirty="0"/>
              <a:t>	</a:t>
            </a:r>
            <a:r>
              <a:rPr lang="tr-TR" sz="3200" b="1" dirty="0">
                <a:solidFill>
                  <a:srgbClr val="FF0000"/>
                </a:solidFill>
              </a:rPr>
              <a:t>c) </a:t>
            </a:r>
            <a:r>
              <a:rPr lang="tr-TR" sz="3200" dirty="0">
                <a:solidFill>
                  <a:srgbClr val="0070C0"/>
                </a:solidFill>
              </a:rPr>
              <a:t>İthal eşyasının giriş liman ve mahalline kadar nakliyesi ile ilgili olarak yapılan </a:t>
            </a:r>
            <a:r>
              <a:rPr lang="tr-TR" sz="3200" u="sng" dirty="0">
                <a:solidFill>
                  <a:srgbClr val="FF0000"/>
                </a:solidFill>
              </a:rPr>
              <a:t>yükleme, boşaltma, </a:t>
            </a:r>
            <a:r>
              <a:rPr lang="tr-TR" sz="3200" u="sng" dirty="0" err="1">
                <a:solidFill>
                  <a:srgbClr val="FF0000"/>
                </a:solidFill>
              </a:rPr>
              <a:t>elleçleme</a:t>
            </a:r>
            <a:r>
              <a:rPr lang="tr-TR" sz="3200" u="sng" dirty="0">
                <a:solidFill>
                  <a:srgbClr val="FF0000"/>
                </a:solidFill>
              </a:rPr>
              <a:t> giderleri ile nakliye ve sigorta giderleri.</a:t>
            </a:r>
          </a:p>
          <a:p>
            <a:endParaRPr lang="tr-TR" dirty="0"/>
          </a:p>
        </p:txBody>
      </p:sp>
      <p:sp>
        <p:nvSpPr>
          <p:cNvPr id="4" name="Veri Yer Tutucusu 3"/>
          <p:cNvSpPr>
            <a:spLocks noGrp="1"/>
          </p:cNvSpPr>
          <p:nvPr>
            <p:ph type="dt" sz="half" idx="10"/>
          </p:nvPr>
        </p:nvSpPr>
        <p:spPr/>
        <p:txBody>
          <a:bodyPr/>
          <a:lstStyle/>
          <a:p>
            <a:fld id="{DA342BE5-37FE-4A13-BE66-ED4DD871D1F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79</a:t>
            </a:fld>
            <a:endParaRPr lang="tr-TR">
              <a:solidFill>
                <a:prstClr val="black">
                  <a:tint val="75000"/>
                </a:prstClr>
              </a:solidFill>
            </a:endParaRPr>
          </a:p>
        </p:txBody>
      </p:sp>
    </p:spTree>
    <p:extLst>
      <p:ext uri="{BB962C8B-B14F-4D97-AF65-F5344CB8AC3E}">
        <p14:creationId xmlns:p14="http://schemas.microsoft.com/office/powerpoint/2010/main" val="3965923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282" y="389965"/>
            <a:ext cx="11044518" cy="5786998"/>
          </a:xfrm>
        </p:spPr>
        <p:txBody>
          <a:bodyPr>
            <a:normAutofit/>
          </a:bodyPr>
          <a:lstStyle/>
          <a:p>
            <a:pPr marL="0" indent="0">
              <a:buNone/>
            </a:pPr>
            <a:r>
              <a:rPr lang="tr-TR" dirty="0"/>
              <a:t>	 </a:t>
            </a:r>
          </a:p>
          <a:p>
            <a:r>
              <a:rPr lang="tr-TR" dirty="0"/>
              <a:t>	</a:t>
            </a:r>
            <a:r>
              <a:rPr lang="tr-TR" sz="1800" b="1" dirty="0">
                <a:solidFill>
                  <a:srgbClr val="00B050"/>
                </a:solidFill>
              </a:rPr>
              <a:t>e) Bölüm Notu</a:t>
            </a:r>
            <a:r>
              <a:rPr lang="tr-TR" sz="1800" dirty="0"/>
              <a:t>: </a:t>
            </a:r>
          </a:p>
          <a:p>
            <a:r>
              <a:rPr lang="tr-TR" sz="1800" dirty="0"/>
              <a:t>Türk Gümrük Tarife Cetvelinde bölümlerle ilgili olarak bölüm başlıklarından sonra yer alan açıklamalardır. Bölümde geçen bazı tabirlerin ne anlama geldiği, ilgili bölümde bir eşyaya yapılan bir </a:t>
            </a:r>
            <a:r>
              <a:rPr lang="tr-TR" sz="1800" dirty="0" err="1"/>
              <a:t>atıfın</a:t>
            </a:r>
            <a:r>
              <a:rPr lang="tr-TR" sz="1800" dirty="0"/>
              <a:t> hangi tür eşyayı kapsadığı, hangi eşyanın sadece ilgili bölümde yer alabileceği ve bu eşyanın bu bölümde yer alabilmesi için hangi şartların gerektiği, hangi eşyanın o bölüme dahil olmadığı hakkında bilgi verir</a:t>
            </a:r>
            <a:r>
              <a:rPr lang="tr-TR" dirty="0"/>
              <a:t>.</a:t>
            </a:r>
          </a:p>
          <a:p>
            <a:endParaRPr lang="tr-TR" dirty="0"/>
          </a:p>
        </p:txBody>
      </p:sp>
      <p:sp>
        <p:nvSpPr>
          <p:cNvPr id="4" name="Veri Yer Tutucusu 3"/>
          <p:cNvSpPr>
            <a:spLocks noGrp="1"/>
          </p:cNvSpPr>
          <p:nvPr>
            <p:ph type="dt" sz="half" idx="10"/>
          </p:nvPr>
        </p:nvSpPr>
        <p:spPr/>
        <p:txBody>
          <a:bodyPr/>
          <a:lstStyle/>
          <a:p>
            <a:fld id="{6FAEBAC9-E05A-490F-9209-C6A6CE88C4D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27848974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8216"/>
          </a:xfrm>
          <a:solidFill>
            <a:schemeClr val="tx1"/>
          </a:solidFill>
        </p:spPr>
        <p:txBody>
          <a:bodyPr>
            <a:normAutofit fontScale="90000"/>
          </a:bodyPr>
          <a:lstStyle/>
          <a:p>
            <a:pPr algn="ctr"/>
            <a:br>
              <a:rPr lang="tr-TR" b="1" dirty="0"/>
            </a:br>
            <a:r>
              <a:rPr lang="tr-TR" sz="4000" b="1" dirty="0">
                <a:solidFill>
                  <a:srgbClr val="FF0000"/>
                </a:solidFill>
                <a:latin typeface="Algerian" panose="04020705040A02060702" pitchFamily="82" charset="0"/>
              </a:rPr>
              <a:t>6.Son yöntem</a:t>
            </a:r>
            <a:br>
              <a:rPr lang="tr-TR" b="1" dirty="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632012" y="1358153"/>
            <a:ext cx="10721788" cy="5177118"/>
          </a:xfrm>
        </p:spPr>
        <p:txBody>
          <a:bodyPr>
            <a:normAutofit lnSpcReduction="10000"/>
          </a:bodyPr>
          <a:lstStyle/>
          <a:p>
            <a:r>
              <a:rPr lang="tr-TR" sz="3200" b="1" dirty="0"/>
              <a:t> </a:t>
            </a:r>
            <a:endParaRPr lang="tr-TR" sz="3200" dirty="0"/>
          </a:p>
          <a:p>
            <a:r>
              <a:rPr lang="tr-TR" sz="3200" b="1" dirty="0"/>
              <a:t>	Madde 42-</a:t>
            </a:r>
            <a:r>
              <a:rPr lang="tr-TR" sz="3200" dirty="0"/>
              <a:t>1) </a:t>
            </a:r>
            <a:r>
              <a:rPr lang="tr-TR" sz="3200" b="1" dirty="0">
                <a:solidFill>
                  <a:srgbClr val="0070C0"/>
                </a:solidFill>
              </a:rPr>
              <a:t>Yukarıdaki maddelerde yer alan yöntemlere göre belirlenemeyen ithal eşyasının gümrük kıymeti; </a:t>
            </a:r>
          </a:p>
          <a:p>
            <a:r>
              <a:rPr lang="tr-TR" sz="3200" dirty="0"/>
              <a:t>	a) </a:t>
            </a:r>
            <a:r>
              <a:rPr lang="tr-TR" sz="2400" dirty="0"/>
              <a:t>Gümrük Tarifeleri ve Ticaret Genel Anlaşmasının </a:t>
            </a:r>
            <a:r>
              <a:rPr lang="tr-TR" sz="3200" dirty="0"/>
              <a:t>(GATT) VII </a:t>
            </a:r>
            <a:r>
              <a:rPr lang="tr-TR" sz="3200" dirty="0" err="1"/>
              <a:t>nci</a:t>
            </a:r>
            <a:r>
              <a:rPr lang="tr-TR" sz="3200" dirty="0"/>
              <a:t> Maddesinin Uygulanmasına İlişkin Anlaşmanın, </a:t>
            </a:r>
          </a:p>
          <a:p>
            <a:r>
              <a:rPr lang="tr-TR" sz="3200" dirty="0"/>
              <a:t>	b) </a:t>
            </a:r>
            <a:r>
              <a:rPr lang="tr-TR" sz="2400" dirty="0"/>
              <a:t>Gümrük Tarifeleri ve Ticaret Genel Anlaşmasının </a:t>
            </a:r>
            <a:r>
              <a:rPr lang="tr-TR" sz="3200" dirty="0"/>
              <a:t>VII </a:t>
            </a:r>
            <a:r>
              <a:rPr lang="tr-TR" sz="3200" dirty="0" err="1"/>
              <a:t>nci</a:t>
            </a:r>
            <a:r>
              <a:rPr lang="tr-TR" sz="3200" dirty="0"/>
              <a:t> maddesinin,</a:t>
            </a:r>
          </a:p>
          <a:p>
            <a:r>
              <a:rPr lang="tr-TR" sz="3200" dirty="0"/>
              <a:t>	c) Bu bölüm hükümlerinin,</a:t>
            </a:r>
          </a:p>
          <a:p>
            <a:r>
              <a:rPr lang="tr-TR" sz="3200" dirty="0"/>
              <a:t>	</a:t>
            </a:r>
            <a:r>
              <a:rPr lang="tr-TR" sz="3200" dirty="0">
                <a:solidFill>
                  <a:srgbClr val="FF0000"/>
                </a:solidFill>
              </a:rPr>
              <a:t>Esaslarına ve genel hükümlerine uygun yöntemlerle ve Türkiye’de mevcut veriler esas alınarak belirlenir.</a:t>
            </a:r>
          </a:p>
          <a:p>
            <a:r>
              <a:rPr lang="en-US" sz="3200" dirty="0"/>
              <a:t>General Agreement On Tariffs and Trade, GATT.</a:t>
            </a:r>
            <a:endParaRPr lang="tr-TR" sz="3200" dirty="0"/>
          </a:p>
        </p:txBody>
      </p:sp>
      <p:sp>
        <p:nvSpPr>
          <p:cNvPr id="4" name="Veri Yer Tutucusu 3"/>
          <p:cNvSpPr>
            <a:spLocks noGrp="1"/>
          </p:cNvSpPr>
          <p:nvPr>
            <p:ph type="dt" sz="half" idx="10"/>
          </p:nvPr>
        </p:nvSpPr>
        <p:spPr/>
        <p:txBody>
          <a:bodyPr/>
          <a:lstStyle/>
          <a:p>
            <a:fld id="{88CAA69D-A976-4A92-9C90-78E0AE95E65D}"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80</a:t>
            </a:fld>
            <a:endParaRPr lang="tr-TR">
              <a:solidFill>
                <a:prstClr val="black">
                  <a:tint val="75000"/>
                </a:prstClr>
              </a:solidFill>
            </a:endParaRPr>
          </a:p>
        </p:txBody>
      </p:sp>
    </p:spTree>
    <p:extLst>
      <p:ext uri="{BB962C8B-B14F-4D97-AF65-F5344CB8AC3E}">
        <p14:creationId xmlns:p14="http://schemas.microsoft.com/office/powerpoint/2010/main" val="32395242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6176" y="403412"/>
            <a:ext cx="11017624" cy="5773551"/>
          </a:xfrm>
        </p:spPr>
        <p:txBody>
          <a:bodyPr>
            <a:normAutofit/>
          </a:bodyPr>
          <a:lstStyle/>
          <a:p>
            <a:pPr algn="ctr"/>
            <a:r>
              <a:rPr lang="tr-TR" b="1" dirty="0">
                <a:solidFill>
                  <a:srgbClr val="FF0000"/>
                </a:solidFill>
              </a:rPr>
              <a:t>2) Bu yönteme göre gümrük kıymetinin belirlenmesinde aşağıdaki hususlar esas alınmaz</a:t>
            </a:r>
            <a:r>
              <a:rPr lang="tr-TR" b="1" dirty="0"/>
              <a:t>.</a:t>
            </a:r>
          </a:p>
          <a:p>
            <a:r>
              <a:rPr lang="tr-TR" dirty="0"/>
              <a:t>	</a:t>
            </a:r>
            <a:r>
              <a:rPr lang="tr-TR" sz="3200" dirty="0"/>
              <a:t>a) Türkiye’de üretilen eşyanın Türkiye içindeki satış fiyatı,</a:t>
            </a:r>
          </a:p>
          <a:p>
            <a:r>
              <a:rPr lang="tr-TR" sz="3200" dirty="0"/>
              <a:t>	b) Gümrük idaresinin iki alternatif kıymetten yüksek olanını kabul etmesini öngören bir sistem,</a:t>
            </a:r>
          </a:p>
          <a:p>
            <a:r>
              <a:rPr lang="tr-TR" sz="3200" dirty="0"/>
              <a:t>	c) Eşyanın ihraç ülkesindeki iç piyasa fiyatı,</a:t>
            </a:r>
          </a:p>
          <a:p>
            <a:r>
              <a:rPr lang="tr-TR" sz="3200" dirty="0"/>
              <a:t>	d) Aynı veya benzer eşyanın hesaplanmış kıymet yöntemi hükümlerine göre belirlenen kıymeti dışındaki maliyet bedeli,</a:t>
            </a:r>
          </a:p>
          <a:p>
            <a:r>
              <a:rPr lang="tr-TR" dirty="0"/>
              <a:t>	</a:t>
            </a:r>
          </a:p>
        </p:txBody>
      </p:sp>
      <p:sp>
        <p:nvSpPr>
          <p:cNvPr id="4" name="Veri Yer Tutucusu 3"/>
          <p:cNvSpPr>
            <a:spLocks noGrp="1"/>
          </p:cNvSpPr>
          <p:nvPr>
            <p:ph type="dt" sz="half" idx="10"/>
          </p:nvPr>
        </p:nvSpPr>
        <p:spPr/>
        <p:txBody>
          <a:bodyPr/>
          <a:lstStyle/>
          <a:p>
            <a:fld id="{A0E846D9-1D7D-4680-9C72-B381B2EFCD7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81</a:t>
            </a:fld>
            <a:endParaRPr lang="tr-TR">
              <a:solidFill>
                <a:prstClr val="black">
                  <a:tint val="75000"/>
                </a:prstClr>
              </a:solidFill>
            </a:endParaRPr>
          </a:p>
        </p:txBody>
      </p:sp>
    </p:spTree>
    <p:extLst>
      <p:ext uri="{BB962C8B-B14F-4D97-AF65-F5344CB8AC3E}">
        <p14:creationId xmlns:p14="http://schemas.microsoft.com/office/powerpoint/2010/main" val="2407633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618565"/>
            <a:ext cx="11456895" cy="5558398"/>
          </a:xfrm>
        </p:spPr>
        <p:txBody>
          <a:bodyPr>
            <a:normAutofit/>
          </a:bodyPr>
          <a:lstStyle/>
          <a:p>
            <a:r>
              <a:rPr lang="tr-TR" sz="3200" dirty="0"/>
              <a:t>       e) Türkiye’den başka bir ülkeye ihraç edilmek üzere satılmış eşyanın fiyatı</a:t>
            </a:r>
          </a:p>
          <a:p>
            <a:r>
              <a:rPr lang="tr-TR" sz="3200" dirty="0"/>
              <a:t>        f) Asgari gümrük kıymetleri,</a:t>
            </a:r>
          </a:p>
          <a:p>
            <a:r>
              <a:rPr lang="tr-TR" sz="3200" dirty="0"/>
              <a:t>	g) Keyfi veya fiktif kıymetler.</a:t>
            </a:r>
          </a:p>
          <a:p>
            <a:endParaRPr lang="tr-TR" sz="3200" dirty="0"/>
          </a:p>
        </p:txBody>
      </p:sp>
      <p:sp>
        <p:nvSpPr>
          <p:cNvPr id="4" name="Veri Yer Tutucusu 3"/>
          <p:cNvSpPr>
            <a:spLocks noGrp="1"/>
          </p:cNvSpPr>
          <p:nvPr>
            <p:ph type="dt" sz="half" idx="10"/>
          </p:nvPr>
        </p:nvSpPr>
        <p:spPr/>
        <p:txBody>
          <a:bodyPr/>
          <a:lstStyle/>
          <a:p>
            <a:fld id="{E1EC9484-E47E-42CA-B04F-AAD6C400E7B8}"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82</a:t>
            </a:fld>
            <a:endParaRPr lang="tr-TR">
              <a:solidFill>
                <a:prstClr val="black">
                  <a:tint val="75000"/>
                </a:prstClr>
              </a:solidFill>
            </a:endParaRPr>
          </a:p>
        </p:txBody>
      </p:sp>
    </p:spTree>
    <p:extLst>
      <p:ext uri="{BB962C8B-B14F-4D97-AF65-F5344CB8AC3E}">
        <p14:creationId xmlns:p14="http://schemas.microsoft.com/office/powerpoint/2010/main" val="393564606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9623" y="365125"/>
            <a:ext cx="11497235" cy="1181287"/>
          </a:xfrm>
          <a:solidFill>
            <a:srgbClr val="FFFF00"/>
          </a:solidFill>
        </p:spPr>
        <p:txBody>
          <a:bodyPr>
            <a:normAutofit fontScale="90000"/>
          </a:bodyPr>
          <a:lstStyle/>
          <a:p>
            <a:pPr algn="ctr"/>
            <a:br>
              <a:rPr lang="tr-TR" b="1" dirty="0"/>
            </a:br>
            <a:r>
              <a:rPr lang="tr-TR" b="1" dirty="0">
                <a:solidFill>
                  <a:srgbClr val="FF0000"/>
                </a:solidFill>
                <a:latin typeface="Algerian" panose="04020705040A02060702" pitchFamily="82" charset="0"/>
              </a:rPr>
              <a:t>Çabuk bozulabilir eşyada gümrük kıymetinin belirlenmesi</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94872" y="1678898"/>
            <a:ext cx="11842230" cy="5042577"/>
          </a:xfrm>
        </p:spPr>
        <p:txBody>
          <a:bodyPr/>
          <a:lstStyle/>
          <a:p>
            <a:r>
              <a:rPr lang="tr-TR" b="1" dirty="0"/>
              <a:t> </a:t>
            </a:r>
            <a:endParaRPr lang="tr-TR" dirty="0"/>
          </a:p>
          <a:p>
            <a:r>
              <a:rPr lang="tr-TR" b="1" dirty="0"/>
              <a:t>	</a:t>
            </a:r>
            <a:r>
              <a:rPr lang="tr-TR" sz="3200" b="1" dirty="0"/>
              <a:t>Madde 45-</a:t>
            </a:r>
            <a:r>
              <a:rPr lang="tr-TR" sz="3200" dirty="0"/>
              <a:t> Yukarıda belirtilen kıymet tespit yöntemlerine </a:t>
            </a:r>
            <a:r>
              <a:rPr lang="tr-TR" sz="3600" b="1" dirty="0">
                <a:latin typeface="Algerian" panose="04020705040A02060702" pitchFamily="82" charset="0"/>
              </a:rPr>
              <a:t>istisna</a:t>
            </a:r>
            <a:r>
              <a:rPr lang="tr-TR" sz="3600" b="1" dirty="0"/>
              <a:t> olarak</a:t>
            </a:r>
            <a:r>
              <a:rPr lang="tr-TR" sz="3200" dirty="0"/>
              <a:t>, </a:t>
            </a:r>
            <a:r>
              <a:rPr lang="tr-TR" sz="3200" dirty="0">
                <a:solidFill>
                  <a:srgbClr val="0070C0"/>
                </a:solidFill>
              </a:rPr>
              <a:t>genellikle konsinye şekilde teslim edilen çabuk bozulabilir eşyanın gümrük kıymetinin belirlenmesinde </a:t>
            </a:r>
            <a:r>
              <a:rPr lang="tr-TR" sz="3200" b="1" dirty="0">
                <a:solidFill>
                  <a:srgbClr val="FF0000"/>
                </a:solidFill>
              </a:rPr>
              <a:t>beyan sahibinin talebi üzerine</a:t>
            </a:r>
            <a:r>
              <a:rPr lang="tr-TR" sz="3200" dirty="0"/>
              <a:t> gümrük idaresince;</a:t>
            </a:r>
          </a:p>
          <a:p>
            <a:r>
              <a:rPr lang="tr-TR" sz="3200" dirty="0"/>
              <a:t> </a:t>
            </a:r>
            <a:r>
              <a:rPr lang="tr-TR" sz="3200" b="1" dirty="0">
                <a:solidFill>
                  <a:srgbClr val="00B050"/>
                </a:solidFill>
              </a:rPr>
              <a:t>basitleştirilmiş usuller uygulanır.</a:t>
            </a:r>
          </a:p>
          <a:p>
            <a:pPr algn="ctr"/>
            <a:r>
              <a:rPr lang="tr-TR" sz="3200" dirty="0"/>
              <a:t> </a:t>
            </a:r>
            <a:r>
              <a:rPr lang="tr-TR" sz="3200" b="1" u="sng" dirty="0">
                <a:solidFill>
                  <a:srgbClr val="FF0000"/>
                </a:solidFill>
              </a:rPr>
              <a:t>Bu usullere göre kıymet belirlenirken</a:t>
            </a:r>
            <a:r>
              <a:rPr lang="tr-TR" sz="3200" dirty="0"/>
              <a:t>, </a:t>
            </a:r>
          </a:p>
          <a:p>
            <a:r>
              <a:rPr lang="tr-TR" sz="3200" dirty="0">
                <a:solidFill>
                  <a:srgbClr val="00B050"/>
                </a:solidFill>
              </a:rPr>
              <a:t>beyan sahibinin elindeki bilgilere göre hesaplanmış </a:t>
            </a:r>
            <a:r>
              <a:rPr lang="tr-TR" sz="3200" dirty="0"/>
              <a:t>ve gümrük idarelerince kabul edilebilecek </a:t>
            </a:r>
            <a:r>
              <a:rPr lang="tr-TR" sz="3200" b="1" dirty="0"/>
              <a:t>geçici bir kıymet </a:t>
            </a:r>
            <a:r>
              <a:rPr lang="tr-TR" sz="3200" dirty="0"/>
              <a:t>esas alınır. </a:t>
            </a:r>
          </a:p>
          <a:p>
            <a:endParaRPr lang="tr-TR" dirty="0"/>
          </a:p>
        </p:txBody>
      </p:sp>
      <p:sp>
        <p:nvSpPr>
          <p:cNvPr id="4" name="Veri Yer Tutucusu 3"/>
          <p:cNvSpPr>
            <a:spLocks noGrp="1"/>
          </p:cNvSpPr>
          <p:nvPr>
            <p:ph type="dt" sz="half" idx="10"/>
          </p:nvPr>
        </p:nvSpPr>
        <p:spPr/>
        <p:txBody>
          <a:bodyPr/>
          <a:lstStyle/>
          <a:p>
            <a:fld id="{34D02500-49E9-46F9-8195-81FA69F6A07A}"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83</a:t>
            </a:fld>
            <a:endParaRPr lang="tr-TR">
              <a:solidFill>
                <a:prstClr val="black">
                  <a:tint val="75000"/>
                </a:prstClr>
              </a:solidFill>
            </a:endParaRPr>
          </a:p>
        </p:txBody>
      </p:sp>
    </p:spTree>
    <p:extLst>
      <p:ext uri="{BB962C8B-B14F-4D97-AF65-F5344CB8AC3E}">
        <p14:creationId xmlns:p14="http://schemas.microsoft.com/office/powerpoint/2010/main" val="30491685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99177"/>
          </a:xfrm>
          <a:solidFill>
            <a:schemeClr val="tx1"/>
          </a:solidFill>
        </p:spPr>
        <p:txBody>
          <a:bodyPr>
            <a:normAutofit fontScale="90000"/>
          </a:bodyPr>
          <a:lstStyle/>
          <a:p>
            <a:pPr algn="ctr"/>
            <a:br>
              <a:rPr lang="tr-TR" b="1" dirty="0">
                <a:solidFill>
                  <a:srgbClr val="444444"/>
                </a:solidFill>
                <a:latin typeface="Trebuchet MS" panose="020B0603020202020204" pitchFamily="34" charset="0"/>
              </a:rPr>
            </a:br>
            <a:r>
              <a:rPr lang="tr-TR" b="1" dirty="0">
                <a:solidFill>
                  <a:schemeClr val="bg1"/>
                </a:solidFill>
                <a:latin typeface="Trebuchet MS" panose="020B0603020202020204" pitchFamily="34" charset="0"/>
              </a:rPr>
              <a:t>Konsinye nedir?</a:t>
            </a:r>
            <a:br>
              <a:rPr lang="tr-TR" b="1" dirty="0">
                <a:solidFill>
                  <a:schemeClr val="bg1"/>
                </a:solidFill>
                <a:latin typeface="Trebuchet MS" panose="020B0603020202020204" pitchFamily="34" charset="0"/>
              </a:rPr>
            </a:br>
            <a:endParaRPr lang="tr-TR" dirty="0">
              <a:solidFill>
                <a:schemeClr val="bg1"/>
              </a:solidFill>
            </a:endParaRPr>
          </a:p>
        </p:txBody>
      </p:sp>
      <p:sp>
        <p:nvSpPr>
          <p:cNvPr id="3" name="İçerik Yer Tutucusu 2"/>
          <p:cNvSpPr>
            <a:spLocks noGrp="1"/>
          </p:cNvSpPr>
          <p:nvPr>
            <p:ph idx="1"/>
          </p:nvPr>
        </p:nvSpPr>
        <p:spPr>
          <a:xfrm>
            <a:off x="389744" y="1349115"/>
            <a:ext cx="11497456" cy="5372360"/>
          </a:xfrm>
        </p:spPr>
        <p:txBody>
          <a:bodyPr>
            <a:normAutofit/>
          </a:bodyPr>
          <a:lstStyle/>
          <a:p>
            <a:pPr fontAlgn="base"/>
            <a:r>
              <a:rPr lang="tr-TR" dirty="0" err="1">
                <a:solidFill>
                  <a:srgbClr val="000000"/>
                </a:solidFill>
                <a:latin typeface="Arial" panose="020B0604020202020204" pitchFamily="34" charset="0"/>
              </a:rPr>
              <a:t>Mükiyet</a:t>
            </a:r>
            <a:r>
              <a:rPr lang="tr-TR" dirty="0">
                <a:solidFill>
                  <a:srgbClr val="000000"/>
                </a:solidFill>
                <a:latin typeface="Arial" panose="020B0604020202020204" pitchFamily="34" charset="0"/>
              </a:rPr>
              <a:t> devri yapılmaksınız malın kesin satışının yapılmadan ithalatçı tarafa gönderilmesidir.</a:t>
            </a:r>
          </a:p>
          <a:p>
            <a:pPr fontAlgn="base"/>
            <a:r>
              <a:rPr lang="tr-TR" dirty="0">
                <a:solidFill>
                  <a:srgbClr val="000000"/>
                </a:solidFill>
                <a:latin typeface="Arial" panose="020B0604020202020204" pitchFamily="34" charset="0"/>
              </a:rPr>
              <a:t>Bir satıcının, başka bir satıcı, dağıtıcı veya komisyoncuyla </a:t>
            </a:r>
            <a:r>
              <a:rPr lang="tr-TR" dirty="0">
                <a:solidFill>
                  <a:srgbClr val="FF0000"/>
                </a:solidFill>
                <a:latin typeface="Arial" panose="020B0604020202020204" pitchFamily="34" charset="0"/>
              </a:rPr>
              <a:t>mallarının ederini satıldıktan sonra almak üzere yaptığı satış, ödeyesiye satış</a:t>
            </a:r>
            <a:r>
              <a:rPr lang="tr-TR" dirty="0">
                <a:solidFill>
                  <a:srgbClr val="000000"/>
                </a:solidFill>
                <a:latin typeface="Arial" panose="020B0604020202020204" pitchFamily="34" charset="0"/>
              </a:rPr>
              <a:t>. Kesin satışı daha sonra yapılmak üzere mal gönderilmesi biçiminde gerçekleştirilen, mal bedelinin sonradan ödendiği ve tamamen güvene dayalı bir satış ve ödeme yöntemi.</a:t>
            </a:r>
          </a:p>
          <a:p>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Kaynak: </a:t>
            </a:r>
            <a:r>
              <a:rPr lang="tr-TR" dirty="0">
                <a:solidFill>
                  <a:srgbClr val="003399"/>
                </a:solidFill>
                <a:latin typeface="inherit"/>
                <a:hlinkClick r:id="rId2"/>
              </a:rPr>
              <a:t>http://www.nedir.com/konsinye#ixzz4NoCe2sGB</a:t>
            </a:r>
            <a:endParaRPr lang="tr-TR" dirty="0"/>
          </a:p>
        </p:txBody>
      </p:sp>
      <p:sp>
        <p:nvSpPr>
          <p:cNvPr id="4" name="Veri Yer Tutucusu 3"/>
          <p:cNvSpPr>
            <a:spLocks noGrp="1"/>
          </p:cNvSpPr>
          <p:nvPr>
            <p:ph type="dt" sz="half" idx="10"/>
          </p:nvPr>
        </p:nvSpPr>
        <p:spPr/>
        <p:txBody>
          <a:bodyPr/>
          <a:lstStyle/>
          <a:p>
            <a:fld id="{C95978D5-1334-41D0-9FF6-1BE9C56D4001}"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84</a:t>
            </a:fld>
            <a:endParaRPr lang="tr-TR">
              <a:solidFill>
                <a:prstClr val="black">
                  <a:tint val="75000"/>
                </a:prstClr>
              </a:solidFill>
            </a:endParaRPr>
          </a:p>
        </p:txBody>
      </p:sp>
    </p:spTree>
    <p:extLst>
      <p:ext uri="{BB962C8B-B14F-4D97-AF65-F5344CB8AC3E}">
        <p14:creationId xmlns:p14="http://schemas.microsoft.com/office/powerpoint/2010/main" val="16167390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4656" y="734518"/>
            <a:ext cx="10829144" cy="5442445"/>
          </a:xfrm>
        </p:spPr>
        <p:txBody>
          <a:bodyPr>
            <a:normAutofit/>
          </a:bodyPr>
          <a:lstStyle/>
          <a:p>
            <a:pPr algn="ctr" fontAlgn="base"/>
            <a:r>
              <a:rPr lang="tr-TR" b="1" dirty="0">
                <a:solidFill>
                  <a:srgbClr val="FF0000"/>
                </a:solidFill>
                <a:latin typeface="Trebuchet MS" panose="020B0603020202020204" pitchFamily="34" charset="0"/>
              </a:rPr>
              <a:t>Sözlükte konsinye ne anlama gelmektedir?</a:t>
            </a:r>
          </a:p>
          <a:p>
            <a:pPr fontAlgn="base"/>
            <a:r>
              <a:rPr lang="tr-TR" dirty="0">
                <a:solidFill>
                  <a:srgbClr val="000000"/>
                </a:solidFill>
                <a:latin typeface="Arial" panose="020B0604020202020204" pitchFamily="34" charset="0"/>
              </a:rPr>
              <a:t>1- Yönerge, talimat, emir, ısmarlama, </a:t>
            </a:r>
            <a:r>
              <a:rPr lang="tr-TR" dirty="0">
                <a:solidFill>
                  <a:srgbClr val="FF0000"/>
                </a:solidFill>
                <a:latin typeface="Arial" panose="020B0604020202020204" pitchFamily="34" charset="0"/>
              </a:rPr>
              <a:t>emanet</a:t>
            </a:r>
            <a:r>
              <a:rPr lang="tr-TR" dirty="0">
                <a:solidFill>
                  <a:srgbClr val="000000"/>
                </a:solidFill>
                <a:latin typeface="Arial" panose="020B0604020202020204" pitchFamily="34" charset="0"/>
              </a:rPr>
              <a:t>,</a:t>
            </a:r>
          </a:p>
          <a:p>
            <a:pPr fontAlgn="base"/>
            <a:r>
              <a:rPr lang="tr-TR" dirty="0">
                <a:solidFill>
                  <a:srgbClr val="000000"/>
                </a:solidFill>
                <a:latin typeface="Arial" panose="020B0604020202020204" pitchFamily="34" charset="0"/>
              </a:rPr>
              <a:t>2- Devir işlemi yapılmadan satılması amacı ile bir kişiye bırakılan/ ödünç verilen mal ve bu işlemin adı,</a:t>
            </a:r>
          </a:p>
          <a:p>
            <a:pPr fontAlgn="base"/>
            <a:r>
              <a:rPr lang="tr-TR" dirty="0">
                <a:solidFill>
                  <a:srgbClr val="000000"/>
                </a:solidFill>
                <a:latin typeface="Arial" panose="020B0604020202020204" pitchFamily="34" charset="0"/>
              </a:rPr>
              <a:t>3- Kesin satışı daha sonra yapılmak üzere üreticinin veya ihracatçının, yurtdışı distribütörlerine, şubelerine veya komisyonculara, dış alıcılara mal göndermesidir.</a:t>
            </a:r>
          </a:p>
          <a:p>
            <a:br>
              <a:rPr lang="tr-TR" dirty="0">
                <a:solidFill>
                  <a:srgbClr val="000000"/>
                </a:solidFill>
                <a:latin typeface="Arial" panose="020B0604020202020204" pitchFamily="34" charset="0"/>
              </a:rPr>
            </a:b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Kaynak: </a:t>
            </a:r>
            <a:r>
              <a:rPr lang="tr-TR" dirty="0">
                <a:solidFill>
                  <a:srgbClr val="003399"/>
                </a:solidFill>
                <a:latin typeface="inherit"/>
                <a:hlinkClick r:id="rId2"/>
              </a:rPr>
              <a:t>http://www.nedir.com/konsinye#ixzz4NoCe2sGB</a:t>
            </a:r>
            <a:endParaRPr lang="tr-TR" dirty="0"/>
          </a:p>
        </p:txBody>
      </p:sp>
      <p:sp>
        <p:nvSpPr>
          <p:cNvPr id="4" name="Veri Yer Tutucusu 3"/>
          <p:cNvSpPr>
            <a:spLocks noGrp="1"/>
          </p:cNvSpPr>
          <p:nvPr>
            <p:ph type="dt" sz="half" idx="10"/>
          </p:nvPr>
        </p:nvSpPr>
        <p:spPr/>
        <p:txBody>
          <a:bodyPr/>
          <a:lstStyle/>
          <a:p>
            <a:fld id="{8E5B4E8C-182A-47B7-A0A3-BD4F84D485E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85</a:t>
            </a:fld>
            <a:endParaRPr lang="tr-TR">
              <a:solidFill>
                <a:prstClr val="black">
                  <a:tint val="75000"/>
                </a:prstClr>
              </a:solidFill>
            </a:endParaRPr>
          </a:p>
        </p:txBody>
      </p:sp>
    </p:spTree>
    <p:extLst>
      <p:ext uri="{BB962C8B-B14F-4D97-AF65-F5344CB8AC3E}">
        <p14:creationId xmlns:p14="http://schemas.microsoft.com/office/powerpoint/2010/main" val="5247006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4833" y="224853"/>
            <a:ext cx="11484449" cy="1465836"/>
          </a:xfrm>
          <a:solidFill>
            <a:srgbClr val="FFFF00"/>
          </a:solidFill>
        </p:spPr>
        <p:txBody>
          <a:bodyPr>
            <a:normAutofit fontScale="90000"/>
          </a:bodyPr>
          <a:lstStyle/>
          <a:p>
            <a:br>
              <a:rPr lang="tr-TR" b="1" dirty="0"/>
            </a:br>
            <a:r>
              <a:rPr lang="tr-TR" sz="3600" b="1" dirty="0">
                <a:solidFill>
                  <a:srgbClr val="FF0000"/>
                </a:solidFill>
                <a:latin typeface="Arial Black" panose="020B0A04020102020204" pitchFamily="34" charset="0"/>
              </a:rPr>
              <a:t>Bilgisayarlarda kullanılmak üzere ithal edilen,</a:t>
            </a:r>
            <a:br>
              <a:rPr lang="tr-TR" sz="3600" b="1" dirty="0">
                <a:solidFill>
                  <a:srgbClr val="FF0000"/>
                </a:solidFill>
                <a:latin typeface="Arial Black" panose="020B0A04020102020204" pitchFamily="34" charset="0"/>
              </a:rPr>
            </a:br>
            <a:r>
              <a:rPr lang="tr-TR" sz="3600" b="1" dirty="0">
                <a:solidFill>
                  <a:srgbClr val="FF0000"/>
                </a:solidFill>
                <a:latin typeface="Arial Black" panose="020B0A04020102020204" pitchFamily="34" charset="0"/>
              </a:rPr>
              <a:t> </a:t>
            </a:r>
            <a:r>
              <a:rPr lang="tr-TR" sz="3600" b="1" dirty="0">
                <a:solidFill>
                  <a:srgbClr val="00B0F0"/>
                </a:solidFill>
                <a:latin typeface="Arial Black" panose="020B0A04020102020204" pitchFamily="34" charset="0"/>
              </a:rPr>
              <a:t>veri ya da komutlar yüklü bilgi taşıyıcılarının</a:t>
            </a:r>
            <a:r>
              <a:rPr lang="tr-TR" sz="3600" b="1" dirty="0">
                <a:solidFill>
                  <a:srgbClr val="FF0000"/>
                </a:solidFill>
                <a:latin typeface="Arial Black" panose="020B0A04020102020204" pitchFamily="34" charset="0"/>
              </a:rPr>
              <a:t> gümrük kıymetinin belirlenmesi</a:t>
            </a:r>
            <a:br>
              <a:rPr lang="tr-TR" dirty="0"/>
            </a:br>
            <a:endParaRPr lang="tr-TR" dirty="0"/>
          </a:p>
        </p:txBody>
      </p:sp>
      <p:sp>
        <p:nvSpPr>
          <p:cNvPr id="3" name="İçerik Yer Tutucusu 2"/>
          <p:cNvSpPr>
            <a:spLocks noGrp="1"/>
          </p:cNvSpPr>
          <p:nvPr>
            <p:ph idx="1"/>
          </p:nvPr>
        </p:nvSpPr>
        <p:spPr>
          <a:xfrm>
            <a:off x="618565" y="1828799"/>
            <a:ext cx="10735235" cy="4626592"/>
          </a:xfrm>
        </p:spPr>
        <p:txBody>
          <a:bodyPr>
            <a:normAutofit/>
          </a:bodyPr>
          <a:lstStyle/>
          <a:p>
            <a:r>
              <a:rPr lang="tr-TR" b="1" dirty="0"/>
              <a:t>	</a:t>
            </a:r>
            <a:r>
              <a:rPr lang="tr-TR" sz="3200" b="1" dirty="0"/>
              <a:t>Madde 46-</a:t>
            </a:r>
            <a:r>
              <a:rPr lang="tr-TR" sz="3200" dirty="0"/>
              <a:t> Bilgisayarlarda kullanılmak üzere, ithal edilen veri ya da komutlar yüklü bilgi taşıyıcılarının gümrük kıymetinin belirlenmesinde, </a:t>
            </a:r>
          </a:p>
          <a:p>
            <a:r>
              <a:rPr lang="tr-TR" sz="3200" b="1" dirty="0">
                <a:solidFill>
                  <a:srgbClr val="0070C0"/>
                </a:solidFill>
              </a:rPr>
              <a:t>sadece </a:t>
            </a:r>
            <a:r>
              <a:rPr lang="tr-TR" sz="3200" b="1" u="sng" dirty="0">
                <a:solidFill>
                  <a:srgbClr val="0070C0"/>
                </a:solidFill>
              </a:rPr>
              <a:t>taşıyıcı ortamın (</a:t>
            </a:r>
            <a:r>
              <a:rPr lang="tr-TR" sz="2400" u="sng" dirty="0">
                <a:solidFill>
                  <a:srgbClr val="00B050"/>
                </a:solidFill>
              </a:rPr>
              <a:t>eşya</a:t>
            </a:r>
            <a:r>
              <a:rPr lang="tr-TR" sz="3200" b="1" u="sng" dirty="0">
                <a:solidFill>
                  <a:srgbClr val="0070C0"/>
                </a:solidFill>
              </a:rPr>
              <a:t>)  kendisinin maliyeti </a:t>
            </a:r>
            <a:r>
              <a:rPr lang="tr-TR" sz="3200" b="1" dirty="0">
                <a:solidFill>
                  <a:srgbClr val="0070C0"/>
                </a:solidFill>
              </a:rPr>
              <a:t>veya kıymeti esas alınır.</a:t>
            </a:r>
          </a:p>
          <a:p>
            <a:r>
              <a:rPr lang="tr-TR" sz="3200" b="1" dirty="0">
                <a:solidFill>
                  <a:srgbClr val="0070C0"/>
                </a:solidFill>
              </a:rPr>
              <a:t> </a:t>
            </a:r>
            <a:r>
              <a:rPr lang="tr-TR" sz="3200" dirty="0"/>
              <a:t>Bu nedenle, taşıyıcı ortamın maliyet veya kıymetinden ayırt edilebilmesi koşuluyla, gümrük kıymeti, </a:t>
            </a:r>
            <a:r>
              <a:rPr lang="tr-TR" sz="3200" u="sng" dirty="0">
                <a:solidFill>
                  <a:schemeClr val="accent1">
                    <a:lumMod val="75000"/>
                  </a:schemeClr>
                </a:solidFill>
              </a:rPr>
              <a:t>veri veya komutların maliyet veya kıymetini içermez (</a:t>
            </a:r>
            <a:r>
              <a:rPr lang="tr-TR" sz="2000" b="1" u="sng" dirty="0">
                <a:solidFill>
                  <a:srgbClr val="00B050"/>
                </a:solidFill>
              </a:rPr>
              <a:t>hizmet </a:t>
            </a:r>
            <a:r>
              <a:rPr lang="tr-TR" sz="2000" u="sng" dirty="0">
                <a:solidFill>
                  <a:schemeClr val="accent1">
                    <a:lumMod val="75000"/>
                  </a:schemeClr>
                </a:solidFill>
              </a:rPr>
              <a:t>olduğu için</a:t>
            </a:r>
            <a:r>
              <a:rPr lang="tr-TR" sz="3200" u="sng" dirty="0">
                <a:solidFill>
                  <a:schemeClr val="accent1">
                    <a:lumMod val="75000"/>
                  </a:schemeClr>
                </a:solidFill>
              </a:rPr>
              <a:t>). </a:t>
            </a:r>
          </a:p>
          <a:p>
            <a:endParaRPr lang="tr-TR" dirty="0"/>
          </a:p>
        </p:txBody>
      </p:sp>
      <p:sp>
        <p:nvSpPr>
          <p:cNvPr id="4" name="Veri Yer Tutucusu 3"/>
          <p:cNvSpPr>
            <a:spLocks noGrp="1"/>
          </p:cNvSpPr>
          <p:nvPr>
            <p:ph type="dt" sz="half" idx="10"/>
          </p:nvPr>
        </p:nvSpPr>
        <p:spPr/>
        <p:txBody>
          <a:bodyPr/>
          <a:lstStyle/>
          <a:p>
            <a:fld id="{1EC37C4A-D10C-4A1C-A544-142E29A199A5}"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86</a:t>
            </a:fld>
            <a:endParaRPr lang="tr-TR">
              <a:solidFill>
                <a:prstClr val="black">
                  <a:tint val="75000"/>
                </a:prstClr>
              </a:solidFill>
            </a:endParaRPr>
          </a:p>
        </p:txBody>
      </p:sp>
    </p:spTree>
    <p:extLst>
      <p:ext uri="{BB962C8B-B14F-4D97-AF65-F5344CB8AC3E}">
        <p14:creationId xmlns:p14="http://schemas.microsoft.com/office/powerpoint/2010/main" val="627086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FF0000"/>
                </a:solidFill>
                <a:highlight>
                  <a:srgbClr val="FFFF00"/>
                </a:highlight>
              </a:rPr>
              <a:t>Taşıyıcı ortam</a:t>
            </a:r>
            <a:r>
              <a:rPr lang="tr-TR" b="1" dirty="0"/>
              <a:t>: </a:t>
            </a:r>
            <a:r>
              <a:rPr lang="tr-TR" dirty="0"/>
              <a:t>(CD, DVD, </a:t>
            </a:r>
            <a:r>
              <a:rPr lang="tr-TR" dirty="0" err="1"/>
              <a:t>flashdisk</a:t>
            </a:r>
            <a:r>
              <a:rPr lang="tr-TR" dirty="0"/>
              <a:t>, harddisk gibi elektronik ortamlar ve basılı kağıt ortamlar)</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87</a:t>
            </a:fld>
            <a:endParaRPr lang="tr-TR">
              <a:solidFill>
                <a:prstClr val="black">
                  <a:tint val="75000"/>
                </a:prstClr>
              </a:solidFill>
            </a:endParaRPr>
          </a:p>
        </p:txBody>
      </p:sp>
    </p:spTree>
    <p:extLst>
      <p:ext uri="{BB962C8B-B14F-4D97-AF65-F5344CB8AC3E}">
        <p14:creationId xmlns:p14="http://schemas.microsoft.com/office/powerpoint/2010/main" val="316784189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highlight>
                  <a:srgbClr val="FFFF00"/>
                </a:highlight>
              </a:rPr>
              <a:t>VERİ YA DA KOMUT (SOFTWARE) YÜKLÜ TAŞIYICI ORTAM İTHALLERİNDE VERGİLENDİRME (GÜMRÜK-KDV-TEVKİFAT)</a:t>
            </a:r>
          </a:p>
        </p:txBody>
      </p:sp>
      <p:sp>
        <p:nvSpPr>
          <p:cNvPr id="3" name="İçerik Yer Tutucusu 2"/>
          <p:cNvSpPr>
            <a:spLocks noGrp="1"/>
          </p:cNvSpPr>
          <p:nvPr>
            <p:ph idx="1"/>
          </p:nvPr>
        </p:nvSpPr>
        <p:spPr>
          <a:xfrm>
            <a:off x="329184" y="1825624"/>
            <a:ext cx="11375136" cy="4623943"/>
          </a:xfrm>
        </p:spPr>
        <p:txBody>
          <a:bodyPr>
            <a:normAutofit/>
          </a:bodyPr>
          <a:lstStyle/>
          <a:p>
            <a:r>
              <a:rPr lang="tr-TR" sz="3200" dirty="0">
                <a:solidFill>
                  <a:srgbClr val="FF0000"/>
                </a:solidFill>
              </a:rPr>
              <a:t>Bilgisayar programlarının </a:t>
            </a:r>
            <a:r>
              <a:rPr lang="tr-TR" sz="3200" b="1" dirty="0">
                <a:solidFill>
                  <a:srgbClr val="00B050"/>
                </a:solidFill>
              </a:rPr>
              <a:t>CD</a:t>
            </a:r>
            <a:r>
              <a:rPr lang="tr-TR" sz="3200" dirty="0">
                <a:solidFill>
                  <a:srgbClr val="FF0000"/>
                </a:solidFill>
              </a:rPr>
              <a:t> içerisinde ithal edilmesi</a:t>
            </a:r>
            <a:r>
              <a:rPr lang="tr-TR" sz="3200" dirty="0"/>
              <a:t>nin örnek olarak gösterilebileceği </a:t>
            </a:r>
            <a:r>
              <a:rPr lang="tr-TR" sz="3200" dirty="0">
                <a:solidFill>
                  <a:srgbClr val="FF0000"/>
                </a:solidFill>
              </a:rPr>
              <a:t>taşıyıcı ortam ithalleri</a:t>
            </a:r>
            <a:r>
              <a:rPr lang="tr-TR" sz="3200" dirty="0"/>
              <a:t>nin önemi günümüz ticari yaşamında giderek artmaktadır.</a:t>
            </a:r>
          </a:p>
          <a:p>
            <a:r>
              <a:rPr lang="tr-TR" sz="3200" dirty="0"/>
              <a:t> </a:t>
            </a:r>
            <a:r>
              <a:rPr lang="tr-TR" sz="3200" dirty="0">
                <a:solidFill>
                  <a:srgbClr val="0070C0"/>
                </a:solidFill>
              </a:rPr>
              <a:t>Öneminin ve ticaretinin giderek artması gümrük idareleri nezdinde bu tür ithalatların nasıl değerlendirileceği sorununu beraberinde getirmiştir.</a:t>
            </a:r>
          </a:p>
          <a:p>
            <a:r>
              <a:rPr lang="tr-TR" sz="3200" dirty="0"/>
              <a:t> </a:t>
            </a:r>
            <a:r>
              <a:rPr lang="tr-TR" sz="3200" dirty="0">
                <a:solidFill>
                  <a:srgbClr val="00B050"/>
                </a:solidFill>
              </a:rPr>
              <a:t>Zira, </a:t>
            </a:r>
            <a:r>
              <a:rPr lang="tr-TR" sz="3200" dirty="0">
                <a:solidFill>
                  <a:srgbClr val="FF0000"/>
                </a:solidFill>
              </a:rPr>
              <a:t>taşıyıcı ortamın kendisinin mi </a:t>
            </a:r>
            <a:r>
              <a:rPr lang="tr-TR" sz="3200" dirty="0">
                <a:solidFill>
                  <a:srgbClr val="00B0F0"/>
                </a:solidFill>
              </a:rPr>
              <a:t>yoksa içerisindeki veri veya komut ile birlikte mi vergilendirileceği</a:t>
            </a:r>
            <a:r>
              <a:rPr lang="tr-TR" sz="3200" dirty="0">
                <a:solidFill>
                  <a:srgbClr val="00B050"/>
                </a:solidFill>
              </a:rPr>
              <a:t> yönündeki tartışmalar duraksamalar yaşanmasına neden olmuştur. </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88</a:t>
            </a:fld>
            <a:endParaRPr lang="tr-TR">
              <a:solidFill>
                <a:prstClr val="black">
                  <a:tint val="75000"/>
                </a:prstClr>
              </a:solidFill>
            </a:endParaRPr>
          </a:p>
        </p:txBody>
      </p:sp>
    </p:spTree>
    <p:extLst>
      <p:ext uri="{BB962C8B-B14F-4D97-AF65-F5344CB8AC3E}">
        <p14:creationId xmlns:p14="http://schemas.microsoft.com/office/powerpoint/2010/main" val="22954971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5775" y="300038"/>
            <a:ext cx="10868025" cy="5876925"/>
          </a:xfrm>
        </p:spPr>
        <p:txBody>
          <a:bodyPr/>
          <a:lstStyle/>
          <a:p>
            <a:r>
              <a:rPr lang="tr-TR" dirty="0"/>
              <a:t> </a:t>
            </a:r>
          </a:p>
          <a:p>
            <a:r>
              <a:rPr lang="tr-TR" dirty="0"/>
              <a:t>“</a:t>
            </a:r>
            <a:r>
              <a:rPr lang="tr-TR" sz="3200" dirty="0">
                <a:solidFill>
                  <a:srgbClr val="FF0000"/>
                </a:solidFill>
              </a:rPr>
              <a:t>Taşıyıcı ortam XE "</a:t>
            </a:r>
            <a:r>
              <a:rPr lang="tr-TR" sz="3200" u="sng" dirty="0">
                <a:solidFill>
                  <a:srgbClr val="FF0000"/>
                </a:solidFill>
                <a:latin typeface="Arial Black" panose="020B0A04020102020204" pitchFamily="34" charset="0"/>
              </a:rPr>
              <a:t>Taşıyıcı ortam" </a:t>
            </a:r>
            <a:r>
              <a:rPr lang="tr-TR" dirty="0"/>
              <a:t>(cd, </a:t>
            </a:r>
            <a:r>
              <a:rPr lang="tr-TR" dirty="0" err="1"/>
              <a:t>dvd</a:t>
            </a:r>
            <a:r>
              <a:rPr lang="tr-TR" dirty="0"/>
              <a:t> </a:t>
            </a:r>
            <a:r>
              <a:rPr lang="tr-TR" dirty="0" err="1"/>
              <a:t>vb</a:t>
            </a:r>
            <a:r>
              <a:rPr lang="tr-TR" dirty="0"/>
              <a:t> </a:t>
            </a:r>
            <a:r>
              <a:rPr lang="tr-TR" dirty="0" err="1"/>
              <a:t>nin</a:t>
            </a:r>
            <a:r>
              <a:rPr lang="tr-TR" dirty="0"/>
              <a:t> kendisi)</a:t>
            </a:r>
            <a:r>
              <a:rPr lang="tr-TR" sz="3200" u="sng" dirty="0">
                <a:solidFill>
                  <a:srgbClr val="FF0000"/>
                </a:solidFill>
                <a:latin typeface="Arial Black" panose="020B0A04020102020204" pitchFamily="34" charset="0"/>
              </a:rPr>
              <a:t> </a:t>
            </a:r>
            <a:r>
              <a:rPr lang="tr-TR" sz="3200" u="sng" dirty="0">
                <a:solidFill>
                  <a:srgbClr val="00B0F0"/>
                </a:solidFill>
                <a:latin typeface="Arial Black" panose="020B0A04020102020204" pitchFamily="34" charset="0"/>
              </a:rPr>
              <a:t>eşya</a:t>
            </a:r>
            <a:r>
              <a:rPr lang="tr-TR" sz="3200" u="sng" dirty="0">
                <a:solidFill>
                  <a:srgbClr val="FF0000"/>
                </a:solidFill>
                <a:latin typeface="Arial Black" panose="020B0A04020102020204" pitchFamily="34" charset="0"/>
              </a:rPr>
              <a:t>dır </a:t>
            </a:r>
          </a:p>
          <a:p>
            <a:r>
              <a:rPr lang="tr-TR" sz="3200" dirty="0">
                <a:solidFill>
                  <a:srgbClr val="FF0000"/>
                </a:solidFill>
              </a:rPr>
              <a:t>ve </a:t>
            </a:r>
          </a:p>
          <a:p>
            <a:endParaRPr lang="tr-TR" sz="3200" dirty="0">
              <a:solidFill>
                <a:srgbClr val="FF0000"/>
              </a:solidFill>
              <a:latin typeface="Arial Black" panose="020B0A04020102020204" pitchFamily="34" charset="0"/>
            </a:endParaRPr>
          </a:p>
          <a:p>
            <a:r>
              <a:rPr lang="tr-TR" sz="3200" dirty="0">
                <a:solidFill>
                  <a:srgbClr val="FF0000"/>
                </a:solidFill>
                <a:latin typeface="Arial Black" panose="020B0A04020102020204" pitchFamily="34" charset="0"/>
              </a:rPr>
              <a:t>içerisindeki veri yada komut </a:t>
            </a:r>
            <a:r>
              <a:rPr lang="tr-TR" sz="2400" dirty="0">
                <a:latin typeface="Arial" panose="020B0604020202020204" pitchFamily="34" charset="0"/>
                <a:cs typeface="Arial" panose="020B0604020202020204" pitchFamily="34" charset="0"/>
              </a:rPr>
              <a:t>(bilgiler, programlar </a:t>
            </a:r>
            <a:r>
              <a:rPr lang="tr-TR" sz="2400" dirty="0" err="1">
                <a:latin typeface="Arial" panose="020B0604020202020204" pitchFamily="34" charset="0"/>
                <a:cs typeface="Arial" panose="020B0604020202020204" pitchFamily="34" charset="0"/>
              </a:rPr>
              <a:t>vb</a:t>
            </a:r>
            <a:r>
              <a:rPr lang="tr-TR" sz="2400" dirty="0">
                <a:latin typeface="Arial" panose="020B0604020202020204" pitchFamily="34" charset="0"/>
                <a:cs typeface="Arial" panose="020B0604020202020204" pitchFamily="34" charset="0"/>
              </a:rPr>
              <a:t>) </a:t>
            </a:r>
            <a:r>
              <a:rPr lang="tr-TR" sz="3200" dirty="0">
                <a:solidFill>
                  <a:srgbClr val="00B0F0"/>
                </a:solidFill>
                <a:latin typeface="Arial Black" panose="020B0A04020102020204" pitchFamily="34" charset="0"/>
              </a:rPr>
              <a:t>hizmet</a:t>
            </a:r>
            <a:r>
              <a:rPr lang="tr-TR" sz="3200" dirty="0">
                <a:solidFill>
                  <a:srgbClr val="FF0000"/>
                </a:solidFill>
                <a:latin typeface="Arial Black" panose="020B0A04020102020204" pitchFamily="34" charset="0"/>
              </a:rPr>
              <a:t>tir</a:t>
            </a:r>
            <a:r>
              <a:rPr lang="tr-TR" sz="3200" dirty="0">
                <a:solidFill>
                  <a:srgbClr val="FF0000"/>
                </a:solidFill>
              </a:rPr>
              <a:t>, </a:t>
            </a:r>
            <a:r>
              <a:rPr lang="tr-TR" sz="3200" b="1" dirty="0">
                <a:solidFill>
                  <a:srgbClr val="00B050"/>
                </a:solidFill>
              </a:rPr>
              <a:t>bu nedenle gümrükte sadece taşıyıcı ortamın kendisi vergilendirilmelidir</a:t>
            </a:r>
            <a:r>
              <a:rPr lang="tr-TR" dirty="0"/>
              <a:t>. </a:t>
            </a:r>
          </a:p>
          <a:p>
            <a:r>
              <a:rPr lang="tr-TR" dirty="0"/>
              <a:t> </a:t>
            </a:r>
          </a:p>
          <a:p>
            <a:pPr marL="0" indent="0">
              <a:buNone/>
            </a:pPr>
            <a:endParaRPr lang="tr-TR" dirty="0"/>
          </a:p>
          <a:p>
            <a:endParaRPr lang="tr-TR" dirty="0"/>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89</a:t>
            </a:fld>
            <a:endParaRPr lang="tr-TR">
              <a:solidFill>
                <a:prstClr val="black">
                  <a:tint val="75000"/>
                </a:prstClr>
              </a:solidFill>
            </a:endParaRPr>
          </a:p>
        </p:txBody>
      </p:sp>
    </p:spTree>
    <p:extLst>
      <p:ext uri="{BB962C8B-B14F-4D97-AF65-F5344CB8AC3E}">
        <p14:creationId xmlns:p14="http://schemas.microsoft.com/office/powerpoint/2010/main" val="3529180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2388" y="403412"/>
            <a:ext cx="11071412" cy="6266329"/>
          </a:xfrm>
        </p:spPr>
        <p:txBody>
          <a:bodyPr>
            <a:normAutofit lnSpcReduction="10000"/>
          </a:bodyPr>
          <a:lstStyle/>
          <a:p>
            <a:r>
              <a:rPr lang="tr-TR" b="1" dirty="0">
                <a:solidFill>
                  <a:srgbClr val="00B050"/>
                </a:solidFill>
              </a:rPr>
              <a:t>f) Fasıl Notu</a:t>
            </a:r>
            <a:r>
              <a:rPr lang="tr-TR" dirty="0"/>
              <a:t>: Türk Gümrük Tarife Cetvelinde Fasıl Başlıklarından sonra gelmek üzere, fasıllarla ilgili yapılan açıklamaların yer aldığı kayıtlardır.</a:t>
            </a:r>
          </a:p>
          <a:p>
            <a:pPr marL="0" indent="0">
              <a:buNone/>
            </a:pPr>
            <a:endParaRPr lang="tr-TR" dirty="0"/>
          </a:p>
          <a:p>
            <a:r>
              <a:rPr lang="tr-TR" b="1" dirty="0">
                <a:solidFill>
                  <a:srgbClr val="00B050"/>
                </a:solidFill>
              </a:rPr>
              <a:t>g) Bölüm Başlığı</a:t>
            </a:r>
            <a:r>
              <a:rPr lang="tr-TR" dirty="0"/>
              <a:t>: Türk Gümrük Tarife Cetvelinde bulunan her bölümün başında yer alan ve tarifenin yorumu bakımından bağlayıcı olmayıp, yol gösterici nitelikte olan ibarelerdir.</a:t>
            </a:r>
          </a:p>
          <a:p>
            <a:pPr marL="0" indent="0">
              <a:buNone/>
            </a:pPr>
            <a:endParaRPr lang="tr-TR" dirty="0"/>
          </a:p>
          <a:p>
            <a:r>
              <a:rPr lang="tr-TR" b="1" dirty="0">
                <a:solidFill>
                  <a:srgbClr val="00B050"/>
                </a:solidFill>
              </a:rPr>
              <a:t>h) Fasıl Başlığı</a:t>
            </a:r>
            <a:r>
              <a:rPr lang="tr-TR" dirty="0"/>
              <a:t>: Türk Gümrük Tarife Cetvelinde yer alan fasılların başında bulunan ve bağlayıcı olmayan ibarelerdir.</a:t>
            </a:r>
          </a:p>
          <a:p>
            <a:r>
              <a:rPr lang="tr-TR" dirty="0"/>
              <a:t> </a:t>
            </a:r>
          </a:p>
          <a:p>
            <a:r>
              <a:rPr lang="tr-TR" b="1" dirty="0">
                <a:solidFill>
                  <a:srgbClr val="00B050"/>
                </a:solidFill>
              </a:rPr>
              <a:t>i) Tarife Pozisyonu</a:t>
            </a:r>
            <a:r>
              <a:rPr lang="tr-TR" dirty="0"/>
              <a:t>: Türk Gümrük Tarife Cetvelinde fasıla ilişkin ilk iki rakamdan sonra gelen iki rakamla birlikte dörtlü rakamlarla ifade edilen gruplardır. İlk iki rakamdan sonra gelen iki rakam pozisyon numarasıdır. Eşyanın ilgili faslın kaçıncı sırasında olduğunu gösterir. Fasıl numarası ile birlikte bir bütün olarak pozisyon diye adlandırılır.</a:t>
            </a:r>
          </a:p>
          <a:p>
            <a:endParaRPr lang="tr-TR" dirty="0"/>
          </a:p>
        </p:txBody>
      </p:sp>
      <p:sp>
        <p:nvSpPr>
          <p:cNvPr id="4" name="Veri Yer Tutucusu 3"/>
          <p:cNvSpPr>
            <a:spLocks noGrp="1"/>
          </p:cNvSpPr>
          <p:nvPr>
            <p:ph type="dt" sz="half" idx="10"/>
          </p:nvPr>
        </p:nvSpPr>
        <p:spPr/>
        <p:txBody>
          <a:bodyPr/>
          <a:lstStyle/>
          <a:p>
            <a:fld id="{87739641-10BF-437A-8AC9-282A0AB5940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a:t>
            </a:fld>
            <a:endParaRPr lang="tr-TR">
              <a:solidFill>
                <a:prstClr val="black">
                  <a:tint val="75000"/>
                </a:prstClr>
              </a:solidFill>
            </a:endParaRPr>
          </a:p>
        </p:txBody>
      </p:sp>
    </p:spTree>
    <p:extLst>
      <p:ext uri="{BB962C8B-B14F-4D97-AF65-F5344CB8AC3E}">
        <p14:creationId xmlns:p14="http://schemas.microsoft.com/office/powerpoint/2010/main" val="11342785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4338" y="400050"/>
            <a:ext cx="11487150" cy="5776913"/>
          </a:xfrm>
        </p:spPr>
        <p:txBody>
          <a:bodyPr>
            <a:normAutofit/>
          </a:bodyPr>
          <a:lstStyle/>
          <a:p>
            <a:r>
              <a:rPr lang="tr-TR" sz="3200" u="sng" dirty="0">
                <a:solidFill>
                  <a:srgbClr val="00B050"/>
                </a:solidFill>
              </a:rPr>
              <a:t>-         </a:t>
            </a:r>
            <a:r>
              <a:rPr lang="tr-TR" sz="3200" u="sng" dirty="0">
                <a:solidFill>
                  <a:srgbClr val="FF0000"/>
                </a:solidFill>
              </a:rPr>
              <a:t>İçerisindeki veri yada komutun kıymeti taşıyıcı ortamın kıymetinden </a:t>
            </a:r>
            <a:r>
              <a:rPr lang="tr-TR" sz="3600" b="1" u="sng" dirty="0"/>
              <a:t>ayrılabildiği taktirde</a:t>
            </a:r>
            <a:r>
              <a:rPr lang="tr-TR" sz="3200" b="1" u="sng" dirty="0"/>
              <a:t>;</a:t>
            </a:r>
          </a:p>
          <a:p>
            <a:r>
              <a:rPr lang="tr-TR" sz="3200" b="1" u="sng" dirty="0"/>
              <a:t> </a:t>
            </a:r>
            <a:r>
              <a:rPr lang="tr-TR" sz="3200" u="sng" dirty="0">
                <a:solidFill>
                  <a:srgbClr val="00B050"/>
                </a:solidFill>
              </a:rPr>
              <a:t>gümrükte </a:t>
            </a:r>
            <a:r>
              <a:rPr lang="tr-TR" sz="3200" b="1" u="sng" dirty="0">
                <a:solidFill>
                  <a:srgbClr val="7030A0"/>
                </a:solidFill>
              </a:rPr>
              <a:t>taşıyıcı ortamın kendisi </a:t>
            </a:r>
            <a:r>
              <a:rPr lang="tr-TR" sz="3200" u="sng" dirty="0">
                <a:solidFill>
                  <a:srgbClr val="00B050"/>
                </a:solidFill>
              </a:rPr>
              <a:t>vergilendirilmelidir.</a:t>
            </a:r>
          </a:p>
          <a:p>
            <a:endParaRPr lang="tr-TR" sz="3200" u="sng" dirty="0">
              <a:solidFill>
                <a:srgbClr val="00B050"/>
              </a:solidFill>
            </a:endParaRPr>
          </a:p>
          <a:p>
            <a:r>
              <a:rPr lang="tr-TR" sz="3200" u="sng" dirty="0">
                <a:solidFill>
                  <a:srgbClr val="00B050"/>
                </a:solidFill>
              </a:rPr>
              <a:t> </a:t>
            </a:r>
            <a:r>
              <a:rPr lang="tr-TR" sz="3600" b="1" u="sng" dirty="0"/>
              <a:t>Ayrılamadığı taktirde;</a:t>
            </a:r>
          </a:p>
          <a:p>
            <a:r>
              <a:rPr lang="tr-TR" sz="3600" b="1" u="sng" dirty="0"/>
              <a:t> </a:t>
            </a:r>
            <a:r>
              <a:rPr lang="tr-TR" sz="3200" u="sng" dirty="0">
                <a:solidFill>
                  <a:srgbClr val="00B050"/>
                </a:solidFill>
              </a:rPr>
              <a:t>taşıyıcı ortam ve içerisindeki </a:t>
            </a:r>
            <a:r>
              <a:rPr lang="tr-TR" sz="3200" b="1" u="sng" dirty="0">
                <a:solidFill>
                  <a:srgbClr val="7030A0"/>
                </a:solidFill>
              </a:rPr>
              <a:t>veri yada komut birlikte gümrük kıymetine esas alınmalıdır.”</a:t>
            </a:r>
          </a:p>
          <a:p>
            <a:r>
              <a:rPr lang="tr-TR" sz="3200" u="sng" dirty="0">
                <a:solidFill>
                  <a:srgbClr val="00B050"/>
                </a:solidFill>
              </a:rPr>
              <a:t> şeklindeki düşünceler gümrükte yaşanan duraksamanın temelinde yatmaktadır. ???? </a:t>
            </a:r>
          </a:p>
          <a:p>
            <a:r>
              <a:rPr lang="tr-TR" sz="3200" u="sng" dirty="0">
                <a:solidFill>
                  <a:srgbClr val="00B050"/>
                </a:solidFill>
              </a:rPr>
              <a:t>Acaba doğrusu ne???? </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90</a:t>
            </a:fld>
            <a:endParaRPr lang="tr-TR">
              <a:solidFill>
                <a:prstClr val="black">
                  <a:tint val="75000"/>
                </a:prstClr>
              </a:solidFill>
            </a:endParaRPr>
          </a:p>
        </p:txBody>
      </p:sp>
    </p:spTree>
    <p:extLst>
      <p:ext uri="{BB962C8B-B14F-4D97-AF65-F5344CB8AC3E}">
        <p14:creationId xmlns:p14="http://schemas.microsoft.com/office/powerpoint/2010/main" val="26681994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3200" dirty="0"/>
              <a:t>Bu düşünce tarzlarından hangisinin doğru olduğunu tespit etmek için </a:t>
            </a:r>
            <a:r>
              <a:rPr lang="tr-TR" sz="3200" b="1" dirty="0">
                <a:solidFill>
                  <a:srgbClr val="FF0000"/>
                </a:solidFill>
              </a:rPr>
              <a:t>ilk önce taşıyıcı ortamın, içerisindeki veri yada komutun hizmet mi yoksa eşya mı olduğunun tespit edilmesi gerekmektedir.</a:t>
            </a:r>
            <a:r>
              <a:rPr lang="tr-TR" sz="3200" dirty="0"/>
              <a:t> Bu tespitten sonra bunların ithalinin gümrük vergileri karşısındaki durumu netleştirilebilecektir. </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91</a:t>
            </a:fld>
            <a:endParaRPr lang="tr-TR">
              <a:solidFill>
                <a:prstClr val="black">
                  <a:tint val="75000"/>
                </a:prstClr>
              </a:solidFill>
            </a:endParaRPr>
          </a:p>
        </p:txBody>
      </p:sp>
    </p:spTree>
    <p:extLst>
      <p:ext uri="{BB962C8B-B14F-4D97-AF65-F5344CB8AC3E}">
        <p14:creationId xmlns:p14="http://schemas.microsoft.com/office/powerpoint/2010/main" val="26941939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1104" y="585216"/>
            <a:ext cx="10902696" cy="5591747"/>
          </a:xfrm>
        </p:spPr>
        <p:txBody>
          <a:bodyPr>
            <a:normAutofit/>
          </a:bodyPr>
          <a:lstStyle/>
          <a:p>
            <a:r>
              <a:rPr lang="tr-TR" sz="3200" dirty="0"/>
              <a:t>Taşıyıcı ortam XE "Taşıyıcı ortam" </a:t>
            </a:r>
            <a:r>
              <a:rPr lang="tr-TR" sz="3200" dirty="0" err="1"/>
              <a:t>larda</a:t>
            </a:r>
            <a:r>
              <a:rPr lang="tr-TR" sz="3200" dirty="0"/>
              <a:t> ithal edilen </a:t>
            </a:r>
            <a:r>
              <a:rPr lang="tr-TR" sz="3200" dirty="0">
                <a:solidFill>
                  <a:srgbClr val="FF0000"/>
                </a:solidFill>
              </a:rPr>
              <a:t>veri yada komutlara (software) sayısal ürün adı verilmektedir </a:t>
            </a:r>
            <a:r>
              <a:rPr lang="tr-TR" sz="3200" dirty="0"/>
              <a:t>ve Dünya Ticaret Örgütü Global Elektronik Ticaret Deklarasyonu’nda </a:t>
            </a:r>
            <a:r>
              <a:rPr lang="tr-TR" sz="3200" dirty="0">
                <a:solidFill>
                  <a:srgbClr val="FF0000"/>
                </a:solidFill>
              </a:rPr>
              <a:t>sayısal ürünler hizmet olarak nitelendirilmiştir</a:t>
            </a:r>
            <a:r>
              <a:rPr lang="tr-TR" sz="3200" dirty="0"/>
              <a:t>. </a:t>
            </a:r>
          </a:p>
          <a:p>
            <a:r>
              <a:rPr lang="tr-TR" sz="3200" dirty="0">
                <a:solidFill>
                  <a:srgbClr val="00B0F0"/>
                </a:solidFill>
                <a:latin typeface="Algerian" panose="04020705040A02060702" pitchFamily="82" charset="0"/>
              </a:rPr>
              <a:t>Buna göre, </a:t>
            </a:r>
          </a:p>
          <a:p>
            <a:r>
              <a:rPr lang="tr-TR" sz="3200" dirty="0">
                <a:solidFill>
                  <a:srgbClr val="00B0F0"/>
                </a:solidFill>
                <a:latin typeface="Algerian" panose="04020705040A02060702" pitchFamily="82" charset="0"/>
              </a:rPr>
              <a:t>taşıyıcı ortamın kendisi </a:t>
            </a:r>
            <a:r>
              <a:rPr lang="tr-TR" sz="3200" dirty="0">
                <a:solidFill>
                  <a:srgbClr val="00B050"/>
                </a:solidFill>
                <a:latin typeface="Algerian" panose="04020705040A02060702" pitchFamily="82" charset="0"/>
              </a:rPr>
              <a:t>eşya, </a:t>
            </a:r>
          </a:p>
          <a:p>
            <a:r>
              <a:rPr lang="tr-TR" sz="3200" dirty="0">
                <a:solidFill>
                  <a:srgbClr val="00B0F0"/>
                </a:solidFill>
                <a:latin typeface="Algerian" panose="04020705040A02060702" pitchFamily="82" charset="0"/>
              </a:rPr>
              <a:t>içerisindeki veri yada komutlar </a:t>
            </a:r>
            <a:r>
              <a:rPr lang="tr-TR" sz="3200" dirty="0">
                <a:solidFill>
                  <a:srgbClr val="00B050"/>
                </a:solidFill>
                <a:latin typeface="Algerian" panose="04020705040A02060702" pitchFamily="82" charset="0"/>
              </a:rPr>
              <a:t>hizmet</a:t>
            </a:r>
            <a:r>
              <a:rPr lang="tr-TR" sz="3200" dirty="0">
                <a:solidFill>
                  <a:srgbClr val="00B0F0"/>
                </a:solidFill>
                <a:latin typeface="Algerian" panose="04020705040A02060702" pitchFamily="82" charset="0"/>
              </a:rPr>
              <a:t>tir</a:t>
            </a:r>
          </a:p>
          <a:p>
            <a:r>
              <a:rPr lang="tr-TR" sz="3200" dirty="0"/>
              <a:t>. Bu neviden işlemlerde hem hizmet hem de eşyanın birlikte ithalinin gerçekleştiği bir durum söz konusudur. </a:t>
            </a:r>
          </a:p>
          <a:p>
            <a:r>
              <a:rPr lang="tr-TR" sz="1800" dirty="0">
                <a:hlinkClick r:id="rId2"/>
              </a:rPr>
              <a:t>http://www.muhasebetr.com/yazarlarimiz/sezaikaya/004/</a:t>
            </a:r>
            <a:endParaRPr lang="tr-TR" sz="1800" dirty="0"/>
          </a:p>
          <a:p>
            <a:endParaRPr lang="tr-TR" sz="3200" dirty="0"/>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92</a:t>
            </a:fld>
            <a:endParaRPr lang="tr-TR">
              <a:solidFill>
                <a:prstClr val="black">
                  <a:tint val="75000"/>
                </a:prstClr>
              </a:solidFill>
            </a:endParaRPr>
          </a:p>
        </p:txBody>
      </p:sp>
    </p:spTree>
    <p:extLst>
      <p:ext uri="{BB962C8B-B14F-4D97-AF65-F5344CB8AC3E}">
        <p14:creationId xmlns:p14="http://schemas.microsoft.com/office/powerpoint/2010/main" val="5970799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5750" y="285750"/>
            <a:ext cx="11068050" cy="5891213"/>
          </a:xfrm>
        </p:spPr>
        <p:txBody>
          <a:bodyPr>
            <a:normAutofit/>
          </a:bodyPr>
          <a:lstStyle/>
          <a:p>
            <a:r>
              <a:rPr lang="tr-TR" dirty="0"/>
              <a:t>Sonuç:</a:t>
            </a:r>
          </a:p>
          <a:p>
            <a:r>
              <a:rPr lang="tr-TR" dirty="0"/>
              <a:t>Bilgisayarlarda kullanılan veri ya da komut yüklü bilgi taşıyıcılarının</a:t>
            </a:r>
          </a:p>
          <a:p>
            <a:r>
              <a:rPr lang="tr-TR" dirty="0"/>
              <a:t>ihracat için gümrük idaresine beyan edilmesi </a:t>
            </a:r>
            <a:r>
              <a:rPr lang="tr-TR" sz="3200" b="1" dirty="0">
                <a:solidFill>
                  <a:srgbClr val="7030A0"/>
                </a:solidFill>
              </a:rPr>
              <a:t>durumunda gümrük beyannamesinde sadece veri ya da komutların içinde yer aldığı </a:t>
            </a:r>
            <a:r>
              <a:rPr lang="tr-TR" dirty="0">
                <a:solidFill>
                  <a:srgbClr val="FF0000"/>
                </a:solidFill>
              </a:rPr>
              <a:t>taşıyıcı ortamın (CD, DVD, </a:t>
            </a:r>
            <a:r>
              <a:rPr lang="tr-TR" dirty="0" err="1">
                <a:solidFill>
                  <a:srgbClr val="FF0000"/>
                </a:solidFill>
              </a:rPr>
              <a:t>flashdisk</a:t>
            </a:r>
            <a:r>
              <a:rPr lang="tr-TR" dirty="0">
                <a:solidFill>
                  <a:srgbClr val="FF0000"/>
                </a:solidFill>
              </a:rPr>
              <a:t>, </a:t>
            </a:r>
            <a:r>
              <a:rPr lang="tr-TR" dirty="0" err="1">
                <a:solidFill>
                  <a:srgbClr val="FF0000"/>
                </a:solidFill>
              </a:rPr>
              <a:t>harddisk</a:t>
            </a:r>
            <a:r>
              <a:rPr lang="tr-TR" dirty="0">
                <a:solidFill>
                  <a:srgbClr val="FF0000"/>
                </a:solidFill>
              </a:rPr>
              <a:t> gibi elektronik ortamlar ve basılı kağıt ortamlar) </a:t>
            </a:r>
            <a:r>
              <a:rPr lang="tr-TR" sz="3200" b="1" dirty="0">
                <a:solidFill>
                  <a:srgbClr val="00B050"/>
                </a:solidFill>
              </a:rPr>
              <a:t>gümrük kıymeti yer alacak olup</a:t>
            </a:r>
            <a:r>
              <a:rPr lang="tr-TR" dirty="0">
                <a:solidFill>
                  <a:srgbClr val="FF0000"/>
                </a:solidFill>
              </a:rPr>
              <a:t>;</a:t>
            </a:r>
          </a:p>
          <a:p>
            <a:endParaRPr lang="tr-TR" dirty="0"/>
          </a:p>
          <a:p>
            <a:r>
              <a:rPr lang="tr-TR" dirty="0"/>
              <a:t> </a:t>
            </a:r>
            <a:r>
              <a:rPr lang="tr-TR" b="1" dirty="0">
                <a:solidFill>
                  <a:srgbClr val="7030A0"/>
                </a:solidFill>
              </a:rPr>
              <a:t>veri ya da komutların </a:t>
            </a:r>
            <a:r>
              <a:rPr lang="tr-TR" sz="3200" b="1" dirty="0">
                <a:solidFill>
                  <a:srgbClr val="7030A0"/>
                </a:solidFill>
              </a:rPr>
              <a:t>gümrük kıymeti, Gümrük Kanununun 1 inci maddesi kapsamında olmadığından beyan edilmeyecektir</a:t>
            </a:r>
            <a:r>
              <a:rPr lang="tr-TR" dirty="0"/>
              <a:t>.</a:t>
            </a:r>
          </a:p>
          <a:p>
            <a:r>
              <a:rPr lang="it-IT" sz="1800" dirty="0"/>
              <a:t>Bilgi ve gereğini rica ederim.</a:t>
            </a:r>
          </a:p>
          <a:p>
            <a:r>
              <a:rPr lang="tr-TR" sz="1800" dirty="0"/>
              <a:t>Cenap AŞCI</a:t>
            </a:r>
          </a:p>
          <a:p>
            <a:r>
              <a:rPr lang="tr-TR" sz="1800" dirty="0"/>
              <a:t>Bakan a.</a:t>
            </a:r>
          </a:p>
          <a:p>
            <a:r>
              <a:rPr lang="tr-TR" sz="1800" dirty="0"/>
              <a:t>Müsteşar</a:t>
            </a:r>
          </a:p>
        </p:txBody>
      </p:sp>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93</a:t>
            </a:fld>
            <a:endParaRPr lang="tr-TR">
              <a:solidFill>
                <a:prstClr val="black">
                  <a:tint val="75000"/>
                </a:prstClr>
              </a:solidFill>
            </a:endParaRPr>
          </a:p>
        </p:txBody>
      </p:sp>
    </p:spTree>
    <p:extLst>
      <p:ext uri="{BB962C8B-B14F-4D97-AF65-F5344CB8AC3E}">
        <p14:creationId xmlns:p14="http://schemas.microsoft.com/office/powerpoint/2010/main" val="1605280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605118"/>
            <a:ext cx="11004176" cy="5571845"/>
          </a:xfrm>
        </p:spPr>
        <p:txBody>
          <a:bodyPr/>
          <a:lstStyle/>
          <a:p>
            <a:r>
              <a:rPr lang="tr-TR" sz="3200" dirty="0"/>
              <a:t>Bu maddede geçen;</a:t>
            </a:r>
          </a:p>
          <a:p>
            <a:r>
              <a:rPr lang="tr-TR" sz="3200" dirty="0"/>
              <a:t>	</a:t>
            </a:r>
            <a:r>
              <a:rPr lang="tr-TR" sz="3200" dirty="0">
                <a:solidFill>
                  <a:srgbClr val="0070C0"/>
                </a:solidFill>
              </a:rPr>
              <a:t>a) Taşıyıcı ortam deyimi</a:t>
            </a:r>
            <a:r>
              <a:rPr lang="tr-TR" sz="3200" dirty="0"/>
              <a:t>, entegre devreler, yarı iletkenler ve bu tür devre veya cihazlarla bütünlük oluşturan benzeri araç ve aletleri,</a:t>
            </a:r>
          </a:p>
          <a:p>
            <a:r>
              <a:rPr lang="tr-TR" sz="3200" dirty="0"/>
              <a:t> 	</a:t>
            </a:r>
            <a:r>
              <a:rPr lang="tr-TR" sz="3200" dirty="0">
                <a:solidFill>
                  <a:srgbClr val="0070C0"/>
                </a:solidFill>
              </a:rPr>
              <a:t>b) Veri veya komutlar deyimi</a:t>
            </a:r>
            <a:r>
              <a:rPr lang="tr-TR" sz="3200" dirty="0"/>
              <a:t>, ses, sinematografik veya video kayıtlarını,</a:t>
            </a:r>
          </a:p>
          <a:p>
            <a:r>
              <a:rPr lang="tr-TR" sz="3200" dirty="0"/>
              <a:t> 	</a:t>
            </a:r>
            <a:r>
              <a:rPr lang="tr-TR" sz="4000" b="1" dirty="0">
                <a:solidFill>
                  <a:srgbClr val="00B050"/>
                </a:solidFill>
              </a:rPr>
              <a:t>Kapsamaz. </a:t>
            </a:r>
          </a:p>
          <a:p>
            <a:r>
              <a:rPr lang="tr-TR" b="1" dirty="0">
                <a:solidFill>
                  <a:srgbClr val="FF0000"/>
                </a:solidFill>
              </a:rPr>
              <a:t>Yani taşıyıcı ortam ve veri </a:t>
            </a:r>
            <a:r>
              <a:rPr lang="tr-TR" b="1" dirty="0" err="1">
                <a:solidFill>
                  <a:srgbClr val="FF0000"/>
                </a:solidFill>
              </a:rPr>
              <a:t>komuttlar</a:t>
            </a:r>
            <a:r>
              <a:rPr lang="tr-TR" b="1" dirty="0">
                <a:solidFill>
                  <a:srgbClr val="FF0000"/>
                </a:solidFill>
              </a:rPr>
              <a:t> A v B </a:t>
            </a:r>
            <a:r>
              <a:rPr lang="tr-TR" b="1" dirty="0" err="1">
                <a:solidFill>
                  <a:srgbClr val="FF0000"/>
                </a:solidFill>
              </a:rPr>
              <a:t>dekileri</a:t>
            </a:r>
            <a:r>
              <a:rPr lang="tr-TR" b="1" dirty="0">
                <a:solidFill>
                  <a:srgbClr val="FF0000"/>
                </a:solidFill>
              </a:rPr>
              <a:t> kapsamaz</a:t>
            </a:r>
          </a:p>
        </p:txBody>
      </p:sp>
      <p:sp>
        <p:nvSpPr>
          <p:cNvPr id="4" name="Veri Yer Tutucusu 3"/>
          <p:cNvSpPr>
            <a:spLocks noGrp="1"/>
          </p:cNvSpPr>
          <p:nvPr>
            <p:ph type="dt" sz="half" idx="10"/>
          </p:nvPr>
        </p:nvSpPr>
        <p:spPr/>
        <p:txBody>
          <a:bodyPr/>
          <a:lstStyle/>
          <a:p>
            <a:fld id="{C4D12492-BAD2-4754-9729-706148532F4D}"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94</a:t>
            </a:fld>
            <a:endParaRPr lang="tr-TR">
              <a:solidFill>
                <a:prstClr val="black">
                  <a:tint val="75000"/>
                </a:prstClr>
              </a:solidFill>
            </a:endParaRPr>
          </a:p>
        </p:txBody>
      </p:sp>
    </p:spTree>
    <p:extLst>
      <p:ext uri="{BB962C8B-B14F-4D97-AF65-F5344CB8AC3E}">
        <p14:creationId xmlns:p14="http://schemas.microsoft.com/office/powerpoint/2010/main" val="11032637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8216"/>
          </a:xfrm>
          <a:solidFill>
            <a:srgbClr val="FFFF00"/>
          </a:solidFill>
        </p:spPr>
        <p:txBody>
          <a:bodyPr>
            <a:normAutofit fontScale="90000"/>
          </a:bodyPr>
          <a:lstStyle/>
          <a:p>
            <a:pPr algn="ctr"/>
            <a:br>
              <a:rPr lang="tr-TR" b="1" dirty="0"/>
            </a:br>
            <a:r>
              <a:rPr lang="tr-TR" b="1" dirty="0">
                <a:solidFill>
                  <a:srgbClr val="FF0000"/>
                </a:solidFill>
              </a:rPr>
              <a:t>Kıymetin tespitinde kullanılacak döviz kuru</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838200" y="1825624"/>
            <a:ext cx="10515600" cy="4530725"/>
          </a:xfrm>
        </p:spPr>
        <p:txBody>
          <a:bodyPr/>
          <a:lstStyle/>
          <a:p>
            <a:r>
              <a:rPr lang="tr-TR" dirty="0"/>
              <a:t> </a:t>
            </a:r>
          </a:p>
          <a:p>
            <a:r>
              <a:rPr lang="tr-TR" dirty="0"/>
              <a:t>	</a:t>
            </a:r>
            <a:r>
              <a:rPr lang="tr-TR" sz="3200" b="1" dirty="0"/>
              <a:t>Madde 47</a:t>
            </a:r>
            <a:r>
              <a:rPr lang="tr-TR" sz="3200" dirty="0"/>
              <a:t>- Eşyanın gümrük vergisine esas alınacak kıymetinin </a:t>
            </a:r>
            <a:r>
              <a:rPr lang="tr-TR" sz="3200" dirty="0">
                <a:solidFill>
                  <a:srgbClr val="00B050"/>
                </a:solidFill>
              </a:rPr>
              <a:t>Türk Lirası olarak beyanı zorunludur</a:t>
            </a:r>
            <a:r>
              <a:rPr lang="tr-TR" sz="3200" dirty="0"/>
              <a:t>.</a:t>
            </a:r>
          </a:p>
          <a:p>
            <a:r>
              <a:rPr lang="tr-TR" sz="3200" dirty="0"/>
              <a:t> </a:t>
            </a:r>
            <a:r>
              <a:rPr lang="tr-TR" sz="3200" b="1" i="1" u="sng" dirty="0">
                <a:solidFill>
                  <a:srgbClr val="FFC000"/>
                </a:solidFill>
              </a:rPr>
              <a:t>Fatura veya diğer belgelerde yazılı yabancı paralar</a:t>
            </a:r>
            <a:r>
              <a:rPr lang="tr-TR" sz="3200" dirty="0"/>
              <a:t>, </a:t>
            </a:r>
          </a:p>
          <a:p>
            <a:r>
              <a:rPr lang="tr-TR" sz="3200" u="sng" dirty="0">
                <a:latin typeface="Baskerville Old Face" panose="02020602080505020303" pitchFamily="18" charset="0"/>
              </a:rPr>
              <a:t>gümrük yükümlülüğünün doğduğu tarihte yürürlükte olan </a:t>
            </a:r>
          </a:p>
          <a:p>
            <a:r>
              <a:rPr lang="tr-TR" sz="3200" dirty="0"/>
              <a:t>T.C. </a:t>
            </a:r>
            <a:r>
              <a:rPr lang="tr-TR" sz="3200" dirty="0">
                <a:solidFill>
                  <a:srgbClr val="FF0000"/>
                </a:solidFill>
              </a:rPr>
              <a:t>M.B döviz satış kurları üzerinden </a:t>
            </a:r>
            <a:r>
              <a:rPr lang="tr-TR" sz="3200" dirty="0"/>
              <a:t>Türk Lirasına çevrilir</a:t>
            </a:r>
          </a:p>
        </p:txBody>
      </p:sp>
      <p:sp>
        <p:nvSpPr>
          <p:cNvPr id="4" name="Veri Yer Tutucusu 3"/>
          <p:cNvSpPr>
            <a:spLocks noGrp="1"/>
          </p:cNvSpPr>
          <p:nvPr>
            <p:ph type="dt" sz="half" idx="10"/>
          </p:nvPr>
        </p:nvSpPr>
        <p:spPr/>
        <p:txBody>
          <a:bodyPr/>
          <a:lstStyle/>
          <a:p>
            <a:fld id="{5F163558-4F5A-44E1-90C2-908D3D1C511C}"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95</a:t>
            </a:fld>
            <a:endParaRPr lang="tr-TR">
              <a:solidFill>
                <a:prstClr val="black">
                  <a:tint val="75000"/>
                </a:prstClr>
              </a:solidFill>
            </a:endParaRPr>
          </a:p>
        </p:txBody>
      </p:sp>
    </p:spTree>
    <p:extLst>
      <p:ext uri="{BB962C8B-B14F-4D97-AF65-F5344CB8AC3E}">
        <p14:creationId xmlns:p14="http://schemas.microsoft.com/office/powerpoint/2010/main" val="15910187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18/10/2019 tarihli </a:t>
            </a:r>
            <a:r>
              <a:rPr lang="tr-TR" dirty="0" err="1"/>
              <a:t>tcmb</a:t>
            </a:r>
            <a:r>
              <a:rPr lang="tr-TR" dirty="0"/>
              <a:t> </a:t>
            </a:r>
            <a:r>
              <a:rPr lang="tr-TR" dirty="0" err="1"/>
              <a:t>usd</a:t>
            </a:r>
            <a:r>
              <a:rPr lang="tr-TR" dirty="0"/>
              <a:t>. döviz</a:t>
            </a:r>
          </a:p>
        </p:txBody>
      </p:sp>
      <p:graphicFrame>
        <p:nvGraphicFramePr>
          <p:cNvPr id="7" name="İçerik Yer Tutucusu 6"/>
          <p:cNvGraphicFramePr>
            <a:graphicFrameLocks noGrp="1"/>
          </p:cNvGraphicFramePr>
          <p:nvPr>
            <p:ph idx="1"/>
          </p:nvPr>
        </p:nvGraphicFramePr>
        <p:xfrm>
          <a:off x="838200" y="3404687"/>
          <a:ext cx="10515600" cy="1185636"/>
        </p:xfrm>
        <a:graphic>
          <a:graphicData uri="http://schemas.openxmlformats.org/drawingml/2006/table">
            <a:tbl>
              <a:tblPr/>
              <a:tblGrid>
                <a:gridCol w="1577759">
                  <a:extLst>
                    <a:ext uri="{9D8B030D-6E8A-4147-A177-3AD203B41FA5}">
                      <a16:colId xmlns:a16="http://schemas.microsoft.com/office/drawing/2014/main" val="20000"/>
                    </a:ext>
                  </a:extLst>
                </a:gridCol>
                <a:gridCol w="637817">
                  <a:extLst>
                    <a:ext uri="{9D8B030D-6E8A-4147-A177-3AD203B41FA5}">
                      <a16:colId xmlns:a16="http://schemas.microsoft.com/office/drawing/2014/main" val="20001"/>
                    </a:ext>
                  </a:extLst>
                </a:gridCol>
                <a:gridCol w="2215578">
                  <a:extLst>
                    <a:ext uri="{9D8B030D-6E8A-4147-A177-3AD203B41FA5}">
                      <a16:colId xmlns:a16="http://schemas.microsoft.com/office/drawing/2014/main" val="20002"/>
                    </a:ext>
                  </a:extLst>
                </a:gridCol>
                <a:gridCol w="1367951">
                  <a:extLst>
                    <a:ext uri="{9D8B030D-6E8A-4147-A177-3AD203B41FA5}">
                      <a16:colId xmlns:a16="http://schemas.microsoft.com/office/drawing/2014/main" val="20003"/>
                    </a:ext>
                  </a:extLst>
                </a:gridCol>
                <a:gridCol w="1359559">
                  <a:extLst>
                    <a:ext uri="{9D8B030D-6E8A-4147-A177-3AD203B41FA5}">
                      <a16:colId xmlns:a16="http://schemas.microsoft.com/office/drawing/2014/main" val="20004"/>
                    </a:ext>
                  </a:extLst>
                </a:gridCol>
                <a:gridCol w="1678468">
                  <a:extLst>
                    <a:ext uri="{9D8B030D-6E8A-4147-A177-3AD203B41FA5}">
                      <a16:colId xmlns:a16="http://schemas.microsoft.com/office/drawing/2014/main" val="20005"/>
                    </a:ext>
                  </a:extLst>
                </a:gridCol>
                <a:gridCol w="1678468">
                  <a:extLst>
                    <a:ext uri="{9D8B030D-6E8A-4147-A177-3AD203B41FA5}">
                      <a16:colId xmlns:a16="http://schemas.microsoft.com/office/drawing/2014/main" val="20006"/>
                    </a:ext>
                  </a:extLst>
                </a:gridCol>
              </a:tblGrid>
              <a:tr h="858006">
                <a:tc>
                  <a:txBody>
                    <a:bodyPr/>
                    <a:lstStyle/>
                    <a:p>
                      <a:pPr algn="l"/>
                      <a:r>
                        <a:rPr lang="tr-TR" sz="1600" b="1">
                          <a:solidFill>
                            <a:srgbClr val="323A47"/>
                          </a:solidFill>
                          <a:effectLst/>
                          <a:latin typeface="Oswald"/>
                        </a:rPr>
                        <a:t>Döviz Kodu</a:t>
                      </a:r>
                      <a:br>
                        <a:rPr lang="tr-TR" sz="1600" b="0">
                          <a:solidFill>
                            <a:srgbClr val="323A47"/>
                          </a:solidFill>
                          <a:effectLst/>
                          <a:latin typeface="Oswald"/>
                        </a:rPr>
                      </a:br>
                      <a:r>
                        <a:rPr lang="tr-TR" sz="1600" b="0">
                          <a:solidFill>
                            <a:srgbClr val="323A47"/>
                          </a:solidFill>
                          <a:effectLst/>
                          <a:latin typeface="Oswald"/>
                        </a:rPr>
                        <a:t>Currency Code</a:t>
                      </a:r>
                    </a:p>
                  </a:txBody>
                  <a:tcPr marL="83790" marR="92169" marT="67032" marB="67032"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Birim</a:t>
                      </a:r>
                      <a:br>
                        <a:rPr lang="tr-TR" sz="1600" b="0">
                          <a:solidFill>
                            <a:srgbClr val="323A47"/>
                          </a:solidFill>
                          <a:effectLst/>
                          <a:latin typeface="Oswald"/>
                        </a:rPr>
                      </a:br>
                      <a:r>
                        <a:rPr lang="tr-TR" sz="1600" b="0">
                          <a:solidFill>
                            <a:srgbClr val="323A47"/>
                          </a:solidFill>
                          <a:effectLst/>
                          <a:latin typeface="Oswald"/>
                        </a:rPr>
                        <a:t>Unit</a:t>
                      </a:r>
                    </a:p>
                  </a:txBody>
                  <a:tcPr marL="83790" marR="92169" marT="67032" marB="67032"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Döviz Cinsi</a:t>
                      </a:r>
                      <a:br>
                        <a:rPr lang="tr-TR" sz="1600" b="0">
                          <a:solidFill>
                            <a:srgbClr val="323A47"/>
                          </a:solidFill>
                          <a:effectLst/>
                          <a:latin typeface="Oswald"/>
                        </a:rPr>
                      </a:br>
                      <a:r>
                        <a:rPr lang="tr-TR" sz="1600" b="0">
                          <a:solidFill>
                            <a:srgbClr val="323A47"/>
                          </a:solidFill>
                          <a:effectLst/>
                          <a:latin typeface="Oswald"/>
                        </a:rPr>
                        <a:t>Currency</a:t>
                      </a:r>
                    </a:p>
                  </a:txBody>
                  <a:tcPr marL="83790" marR="92169" marT="67032" marB="67032"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Döviz Alış</a:t>
                      </a:r>
                      <a:br>
                        <a:rPr lang="tr-TR" sz="1600" b="0">
                          <a:solidFill>
                            <a:srgbClr val="323A47"/>
                          </a:solidFill>
                          <a:effectLst/>
                          <a:latin typeface="Oswald"/>
                        </a:rPr>
                      </a:br>
                      <a:r>
                        <a:rPr lang="tr-TR" sz="1600" b="0">
                          <a:solidFill>
                            <a:srgbClr val="323A47"/>
                          </a:solidFill>
                          <a:effectLst/>
                          <a:latin typeface="Oswald"/>
                        </a:rPr>
                        <a:t>Forex Buying</a:t>
                      </a:r>
                    </a:p>
                  </a:txBody>
                  <a:tcPr marL="83790" marR="92169" marT="67032" marB="67032"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Döviz Satış</a:t>
                      </a:r>
                      <a:br>
                        <a:rPr lang="tr-TR" sz="1600" b="0">
                          <a:solidFill>
                            <a:srgbClr val="323A47"/>
                          </a:solidFill>
                          <a:effectLst/>
                          <a:latin typeface="Oswald"/>
                        </a:rPr>
                      </a:br>
                      <a:r>
                        <a:rPr lang="tr-TR" sz="1600" b="0">
                          <a:solidFill>
                            <a:srgbClr val="323A47"/>
                          </a:solidFill>
                          <a:effectLst/>
                          <a:latin typeface="Oswald"/>
                        </a:rPr>
                        <a:t>Forex Selling</a:t>
                      </a:r>
                    </a:p>
                  </a:txBody>
                  <a:tcPr marL="83790" marR="92169" marT="67032" marB="67032"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Efektif Alış</a:t>
                      </a:r>
                      <a:br>
                        <a:rPr lang="tr-TR" sz="1600" b="0">
                          <a:solidFill>
                            <a:srgbClr val="323A47"/>
                          </a:solidFill>
                          <a:effectLst/>
                          <a:latin typeface="Oswald"/>
                        </a:rPr>
                      </a:br>
                      <a:r>
                        <a:rPr lang="tr-TR" sz="1600" b="0">
                          <a:solidFill>
                            <a:srgbClr val="323A47"/>
                          </a:solidFill>
                          <a:effectLst/>
                          <a:latin typeface="Oswald"/>
                        </a:rPr>
                        <a:t>Banknote Buying</a:t>
                      </a:r>
                    </a:p>
                  </a:txBody>
                  <a:tcPr marL="83790" marR="92169" marT="67032" marB="67032"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Efektif Satış</a:t>
                      </a:r>
                      <a:br>
                        <a:rPr lang="tr-TR" sz="1600" b="0">
                          <a:solidFill>
                            <a:srgbClr val="323A47"/>
                          </a:solidFill>
                          <a:effectLst/>
                          <a:latin typeface="Oswald"/>
                        </a:rPr>
                      </a:br>
                      <a:r>
                        <a:rPr lang="tr-TR" sz="1600" b="0">
                          <a:solidFill>
                            <a:srgbClr val="323A47"/>
                          </a:solidFill>
                          <a:effectLst/>
                          <a:latin typeface="Oswald"/>
                        </a:rPr>
                        <a:t>Banknote Selling</a:t>
                      </a:r>
                    </a:p>
                  </a:txBody>
                  <a:tcPr marL="83790" marR="92169" marT="67032" marB="67032" anchor="ctr">
                    <a:lnL w="9525" cap="flat" cmpd="sng" algn="ctr">
                      <a:solidFill>
                        <a:srgbClr val="CFD7E5"/>
                      </a:solidFill>
                      <a:prstDash val="solid"/>
                      <a:round/>
                      <a:headEnd type="none" w="med" len="med"/>
                      <a:tailEnd type="none" w="med" len="med"/>
                    </a:lnL>
                    <a:lnR>
                      <a:noFill/>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extLst>
                  <a:ext uri="{0D108BD9-81ED-4DB2-BD59-A6C34878D82A}">
                    <a16:rowId xmlns:a16="http://schemas.microsoft.com/office/drawing/2014/main" val="10000"/>
                  </a:ext>
                </a:extLst>
              </a:tr>
              <a:tr h="325104">
                <a:tc>
                  <a:txBody>
                    <a:bodyPr/>
                    <a:lstStyle/>
                    <a:p>
                      <a:r>
                        <a:rPr lang="tr-TR" sz="1600" b="1">
                          <a:solidFill>
                            <a:srgbClr val="8A8A8A"/>
                          </a:solidFill>
                          <a:effectLst/>
                          <a:latin typeface="Open Sans"/>
                        </a:rPr>
                        <a:t> USD/TRY</a:t>
                      </a:r>
                    </a:p>
                  </a:txBody>
                  <a:tcPr marL="83790" marR="83790" marT="41895" marB="41895"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r>
                        <a:rPr lang="tr-TR" sz="1600" b="1">
                          <a:solidFill>
                            <a:srgbClr val="8A8A8A"/>
                          </a:solidFill>
                          <a:effectLst/>
                          <a:latin typeface="Open Sans"/>
                        </a:rPr>
                        <a:t>1</a:t>
                      </a:r>
                    </a:p>
                  </a:txBody>
                  <a:tcPr marL="83790" marR="83790" marT="41895" marB="41895"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r>
                        <a:rPr lang="tr-TR" sz="1600" b="1">
                          <a:solidFill>
                            <a:srgbClr val="8A8A8A"/>
                          </a:solidFill>
                          <a:effectLst/>
                          <a:latin typeface="Open Sans"/>
                        </a:rPr>
                        <a:t>ABD DOLARI</a:t>
                      </a:r>
                    </a:p>
                  </a:txBody>
                  <a:tcPr marL="83790" marR="83790" marT="41895" marB="41895"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a:solidFill>
                            <a:srgbClr val="8A8A8A"/>
                          </a:solidFill>
                          <a:effectLst/>
                          <a:latin typeface="Open Sans"/>
                        </a:rPr>
                        <a:t>5.7690</a:t>
                      </a:r>
                    </a:p>
                  </a:txBody>
                  <a:tcPr marL="41895" marR="167579" marT="41895" marB="41895"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a:solidFill>
                            <a:srgbClr val="8A8A8A"/>
                          </a:solidFill>
                          <a:effectLst/>
                          <a:latin typeface="Open Sans"/>
                        </a:rPr>
                        <a:t>5.7794</a:t>
                      </a:r>
                    </a:p>
                  </a:txBody>
                  <a:tcPr marL="41895" marR="167579" marT="41895" marB="41895"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a:solidFill>
                            <a:srgbClr val="8A8A8A"/>
                          </a:solidFill>
                          <a:effectLst/>
                          <a:latin typeface="Open Sans"/>
                        </a:rPr>
                        <a:t>5.7649</a:t>
                      </a:r>
                    </a:p>
                  </a:txBody>
                  <a:tcPr marL="41895" marR="167579" marT="41895" marB="41895"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dirty="0">
                          <a:solidFill>
                            <a:srgbClr val="8A8A8A"/>
                          </a:solidFill>
                          <a:effectLst/>
                          <a:latin typeface="Open Sans"/>
                        </a:rPr>
                        <a:t>5.7880</a:t>
                      </a:r>
                    </a:p>
                  </a:txBody>
                  <a:tcPr marL="41895" marR="167579" marT="41895" marB="41895" anchor="ctr">
                    <a:lnL w="9525" cap="flat" cmpd="sng" algn="ctr">
                      <a:solidFill>
                        <a:srgbClr val="CFD7E5"/>
                      </a:solidFill>
                      <a:prstDash val="solid"/>
                      <a:round/>
                      <a:headEnd type="none" w="med" len="med"/>
                      <a:tailEnd type="none" w="med" len="med"/>
                    </a:lnL>
                    <a:lnR>
                      <a:noFill/>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96</a:t>
            </a:fld>
            <a:endParaRPr lang="tr-TR">
              <a:solidFill>
                <a:prstClr val="black">
                  <a:tint val="75000"/>
                </a:prstClr>
              </a:solidFill>
            </a:endParaRPr>
          </a:p>
        </p:txBody>
      </p:sp>
    </p:spTree>
    <p:extLst>
      <p:ext uri="{BB962C8B-B14F-4D97-AF65-F5344CB8AC3E}">
        <p14:creationId xmlns:p14="http://schemas.microsoft.com/office/powerpoint/2010/main" val="204069696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FF0000"/>
                </a:solidFill>
              </a:rPr>
              <a:t>05.11.2021</a:t>
            </a:r>
            <a:r>
              <a:rPr lang="tr-TR" sz="2800" dirty="0"/>
              <a:t> Günü Saat 15:30'da Belirlenen Gösterge Niteliğindeki Türkiye Cumhuriyet Merkez Bankası Kurları</a:t>
            </a: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1246045653"/>
              </p:ext>
            </p:extLst>
          </p:nvPr>
        </p:nvGraphicFramePr>
        <p:xfrm>
          <a:off x="257175" y="2943225"/>
          <a:ext cx="11096625" cy="1664111"/>
        </p:xfrm>
        <a:graphic>
          <a:graphicData uri="http://schemas.openxmlformats.org/drawingml/2006/table">
            <a:tbl>
              <a:tblPr/>
              <a:tblGrid>
                <a:gridCol w="1669484">
                  <a:extLst>
                    <a:ext uri="{9D8B030D-6E8A-4147-A177-3AD203B41FA5}">
                      <a16:colId xmlns:a16="http://schemas.microsoft.com/office/drawing/2014/main" val="20000"/>
                    </a:ext>
                  </a:extLst>
                </a:gridCol>
                <a:gridCol w="671423">
                  <a:extLst>
                    <a:ext uri="{9D8B030D-6E8A-4147-A177-3AD203B41FA5}">
                      <a16:colId xmlns:a16="http://schemas.microsoft.com/office/drawing/2014/main" val="20001"/>
                    </a:ext>
                  </a:extLst>
                </a:gridCol>
                <a:gridCol w="2331834">
                  <a:extLst>
                    <a:ext uri="{9D8B030D-6E8A-4147-A177-3AD203B41FA5}">
                      <a16:colId xmlns:a16="http://schemas.microsoft.com/office/drawing/2014/main" val="20002"/>
                    </a:ext>
                  </a:extLst>
                </a:gridCol>
                <a:gridCol w="1442652">
                  <a:extLst>
                    <a:ext uri="{9D8B030D-6E8A-4147-A177-3AD203B41FA5}">
                      <a16:colId xmlns:a16="http://schemas.microsoft.com/office/drawing/2014/main" val="20003"/>
                    </a:ext>
                  </a:extLst>
                </a:gridCol>
                <a:gridCol w="1442652">
                  <a:extLst>
                    <a:ext uri="{9D8B030D-6E8A-4147-A177-3AD203B41FA5}">
                      <a16:colId xmlns:a16="http://schemas.microsoft.com/office/drawing/2014/main" val="20004"/>
                    </a:ext>
                  </a:extLst>
                </a:gridCol>
                <a:gridCol w="1769290">
                  <a:extLst>
                    <a:ext uri="{9D8B030D-6E8A-4147-A177-3AD203B41FA5}">
                      <a16:colId xmlns:a16="http://schemas.microsoft.com/office/drawing/2014/main" val="20005"/>
                    </a:ext>
                  </a:extLst>
                </a:gridCol>
                <a:gridCol w="1769290">
                  <a:extLst>
                    <a:ext uri="{9D8B030D-6E8A-4147-A177-3AD203B41FA5}">
                      <a16:colId xmlns:a16="http://schemas.microsoft.com/office/drawing/2014/main" val="20006"/>
                    </a:ext>
                  </a:extLst>
                </a:gridCol>
              </a:tblGrid>
              <a:tr h="1206833">
                <a:tc>
                  <a:txBody>
                    <a:bodyPr/>
                    <a:lstStyle/>
                    <a:p>
                      <a:pPr algn="l"/>
                      <a:r>
                        <a:rPr lang="tr-TR" sz="1600" b="1" dirty="0">
                          <a:solidFill>
                            <a:srgbClr val="323A47"/>
                          </a:solidFill>
                          <a:effectLst/>
                          <a:latin typeface="Oswald"/>
                        </a:rPr>
                        <a:t>Döviz Kodu</a:t>
                      </a:r>
                      <a:br>
                        <a:rPr lang="tr-TR" sz="1600" b="0" dirty="0">
                          <a:solidFill>
                            <a:srgbClr val="323A47"/>
                          </a:solidFill>
                          <a:effectLst/>
                          <a:latin typeface="Oswald"/>
                        </a:rPr>
                      </a:br>
                      <a:r>
                        <a:rPr lang="tr-TR" sz="1600" b="0" dirty="0" err="1">
                          <a:solidFill>
                            <a:srgbClr val="323A47"/>
                          </a:solidFill>
                          <a:effectLst/>
                          <a:latin typeface="Oswald"/>
                        </a:rPr>
                        <a:t>Currency</a:t>
                      </a:r>
                      <a:r>
                        <a:rPr lang="tr-TR" sz="1600" b="0" dirty="0">
                          <a:solidFill>
                            <a:srgbClr val="323A47"/>
                          </a:solidFill>
                          <a:effectLst/>
                          <a:latin typeface="Oswald"/>
                        </a:rPr>
                        <a:t> </a:t>
                      </a:r>
                      <a:r>
                        <a:rPr lang="tr-TR" sz="1600" b="0" dirty="0" err="1">
                          <a:solidFill>
                            <a:srgbClr val="323A47"/>
                          </a:solidFill>
                          <a:effectLst/>
                          <a:latin typeface="Oswald"/>
                        </a:rPr>
                        <a:t>Code</a:t>
                      </a:r>
                      <a:endParaRPr lang="tr-TR" sz="1600" b="0" dirty="0">
                        <a:solidFill>
                          <a:srgbClr val="323A47"/>
                        </a:solidFill>
                        <a:effectLst/>
                        <a:latin typeface="Oswald"/>
                      </a:endParaRPr>
                    </a:p>
                  </a:txBody>
                  <a:tcPr marL="85842" marR="94426" marT="68673" marB="68673"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Birim</a:t>
                      </a:r>
                      <a:br>
                        <a:rPr lang="tr-TR" sz="1600" b="0">
                          <a:solidFill>
                            <a:srgbClr val="323A47"/>
                          </a:solidFill>
                          <a:effectLst/>
                          <a:latin typeface="Oswald"/>
                        </a:rPr>
                      </a:br>
                      <a:r>
                        <a:rPr lang="tr-TR" sz="1600" b="0">
                          <a:solidFill>
                            <a:srgbClr val="323A47"/>
                          </a:solidFill>
                          <a:effectLst/>
                          <a:latin typeface="Oswald"/>
                        </a:rPr>
                        <a:t>Unit</a:t>
                      </a:r>
                    </a:p>
                  </a:txBody>
                  <a:tcPr marL="85842" marR="94426" marT="68673" marB="68673"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dirty="0">
                          <a:solidFill>
                            <a:srgbClr val="323A47"/>
                          </a:solidFill>
                          <a:effectLst/>
                          <a:latin typeface="Oswald"/>
                        </a:rPr>
                        <a:t>Döviz Cinsi</a:t>
                      </a:r>
                      <a:br>
                        <a:rPr lang="tr-TR" sz="1600" b="0" dirty="0">
                          <a:solidFill>
                            <a:srgbClr val="323A47"/>
                          </a:solidFill>
                          <a:effectLst/>
                          <a:latin typeface="Oswald"/>
                        </a:rPr>
                      </a:br>
                      <a:r>
                        <a:rPr lang="tr-TR" sz="1600" b="0" dirty="0" err="1">
                          <a:solidFill>
                            <a:srgbClr val="323A47"/>
                          </a:solidFill>
                          <a:effectLst/>
                          <a:latin typeface="Oswald"/>
                        </a:rPr>
                        <a:t>Currency</a:t>
                      </a:r>
                      <a:endParaRPr lang="tr-TR" sz="1600" b="0" dirty="0">
                        <a:solidFill>
                          <a:srgbClr val="323A47"/>
                        </a:solidFill>
                        <a:effectLst/>
                        <a:latin typeface="Oswald"/>
                      </a:endParaRPr>
                    </a:p>
                  </a:txBody>
                  <a:tcPr marL="85842" marR="94426" marT="68673" marB="68673"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Döviz Alış</a:t>
                      </a:r>
                      <a:br>
                        <a:rPr lang="tr-TR" sz="1600" b="0">
                          <a:solidFill>
                            <a:srgbClr val="323A47"/>
                          </a:solidFill>
                          <a:effectLst/>
                          <a:latin typeface="Oswald"/>
                        </a:rPr>
                      </a:br>
                      <a:r>
                        <a:rPr lang="tr-TR" sz="1600" b="0">
                          <a:solidFill>
                            <a:srgbClr val="323A47"/>
                          </a:solidFill>
                          <a:effectLst/>
                          <a:latin typeface="Oswald"/>
                        </a:rPr>
                        <a:t>Forex Buying</a:t>
                      </a:r>
                    </a:p>
                  </a:txBody>
                  <a:tcPr marL="85842" marR="94426" marT="68673" marB="68673"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Döviz Satış</a:t>
                      </a:r>
                      <a:br>
                        <a:rPr lang="tr-TR" sz="1600" b="0">
                          <a:solidFill>
                            <a:srgbClr val="323A47"/>
                          </a:solidFill>
                          <a:effectLst/>
                          <a:latin typeface="Oswald"/>
                        </a:rPr>
                      </a:br>
                      <a:r>
                        <a:rPr lang="tr-TR" sz="1600" b="0">
                          <a:solidFill>
                            <a:srgbClr val="323A47"/>
                          </a:solidFill>
                          <a:effectLst/>
                          <a:latin typeface="Oswald"/>
                        </a:rPr>
                        <a:t>Forex Selling</a:t>
                      </a:r>
                    </a:p>
                  </a:txBody>
                  <a:tcPr marL="85842" marR="94426" marT="68673" marB="68673"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Efektif Alış</a:t>
                      </a:r>
                      <a:br>
                        <a:rPr lang="tr-TR" sz="1600" b="0">
                          <a:solidFill>
                            <a:srgbClr val="323A47"/>
                          </a:solidFill>
                          <a:effectLst/>
                          <a:latin typeface="Oswald"/>
                        </a:rPr>
                      </a:br>
                      <a:r>
                        <a:rPr lang="tr-TR" sz="1600" b="0">
                          <a:solidFill>
                            <a:srgbClr val="323A47"/>
                          </a:solidFill>
                          <a:effectLst/>
                          <a:latin typeface="Oswald"/>
                        </a:rPr>
                        <a:t>Banknote Buying</a:t>
                      </a:r>
                    </a:p>
                  </a:txBody>
                  <a:tcPr marL="85842" marR="94426" marT="68673" marB="68673"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tc>
                  <a:txBody>
                    <a:bodyPr/>
                    <a:lstStyle/>
                    <a:p>
                      <a:pPr algn="l"/>
                      <a:r>
                        <a:rPr lang="tr-TR" sz="1600" b="1">
                          <a:solidFill>
                            <a:srgbClr val="323A47"/>
                          </a:solidFill>
                          <a:effectLst/>
                          <a:latin typeface="Oswald"/>
                        </a:rPr>
                        <a:t>Efektif Satış</a:t>
                      </a:r>
                      <a:br>
                        <a:rPr lang="tr-TR" sz="1600" b="0">
                          <a:solidFill>
                            <a:srgbClr val="323A47"/>
                          </a:solidFill>
                          <a:effectLst/>
                          <a:latin typeface="Oswald"/>
                        </a:rPr>
                      </a:br>
                      <a:r>
                        <a:rPr lang="tr-TR" sz="1600" b="0">
                          <a:solidFill>
                            <a:srgbClr val="323A47"/>
                          </a:solidFill>
                          <a:effectLst/>
                          <a:latin typeface="Oswald"/>
                        </a:rPr>
                        <a:t>Banknote Selling</a:t>
                      </a:r>
                    </a:p>
                  </a:txBody>
                  <a:tcPr marL="85842" marR="94426" marT="68673" marB="68673" anchor="ctr">
                    <a:lnL w="9525" cap="flat" cmpd="sng" algn="ctr">
                      <a:solidFill>
                        <a:srgbClr val="CFD7E5"/>
                      </a:solidFill>
                      <a:prstDash val="solid"/>
                      <a:round/>
                      <a:headEnd type="none" w="med" len="med"/>
                      <a:tailEnd type="none" w="med" len="med"/>
                    </a:lnL>
                    <a:lnR>
                      <a:noFill/>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E6ECF5"/>
                    </a:solidFill>
                  </a:tcPr>
                </a:tc>
                <a:extLst>
                  <a:ext uri="{0D108BD9-81ED-4DB2-BD59-A6C34878D82A}">
                    <a16:rowId xmlns:a16="http://schemas.microsoft.com/office/drawing/2014/main" val="10000"/>
                  </a:ext>
                </a:extLst>
              </a:tr>
              <a:tr h="457278">
                <a:tc>
                  <a:txBody>
                    <a:bodyPr/>
                    <a:lstStyle/>
                    <a:p>
                      <a:r>
                        <a:rPr lang="tr-TR" sz="1600" b="1">
                          <a:solidFill>
                            <a:srgbClr val="8A8A8A"/>
                          </a:solidFill>
                          <a:effectLst/>
                          <a:latin typeface="Open Sans"/>
                        </a:rPr>
                        <a:t> USD/TRY</a:t>
                      </a:r>
                    </a:p>
                  </a:txBody>
                  <a:tcPr marL="85842" marR="85842" marT="42921" marB="42921"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r>
                        <a:rPr lang="tr-TR" sz="1600" b="1">
                          <a:solidFill>
                            <a:srgbClr val="8A8A8A"/>
                          </a:solidFill>
                          <a:effectLst/>
                          <a:latin typeface="Open Sans"/>
                        </a:rPr>
                        <a:t>1</a:t>
                      </a:r>
                    </a:p>
                  </a:txBody>
                  <a:tcPr marL="85842" marR="85842" marT="42921" marB="42921"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r>
                        <a:rPr lang="tr-TR" sz="1600" b="1">
                          <a:solidFill>
                            <a:srgbClr val="8A8A8A"/>
                          </a:solidFill>
                          <a:effectLst/>
                          <a:latin typeface="Open Sans"/>
                        </a:rPr>
                        <a:t>ABD DOLARI</a:t>
                      </a:r>
                    </a:p>
                  </a:txBody>
                  <a:tcPr marL="85842" marR="85842" marT="42921" marB="42921"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a:solidFill>
                            <a:srgbClr val="8A8A8A"/>
                          </a:solidFill>
                          <a:effectLst/>
                          <a:latin typeface="Open Sans"/>
                        </a:rPr>
                        <a:t>9.7000</a:t>
                      </a:r>
                    </a:p>
                  </a:txBody>
                  <a:tcPr marL="42921" marR="171683" marT="42921" marB="42921"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2400" b="1" dirty="0">
                          <a:solidFill>
                            <a:srgbClr val="FF0000"/>
                          </a:solidFill>
                          <a:effectLst/>
                          <a:latin typeface="Open Sans"/>
                        </a:rPr>
                        <a:t>9.7175</a:t>
                      </a:r>
                    </a:p>
                  </a:txBody>
                  <a:tcPr marL="42921" marR="171683" marT="42921" marB="42921"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a:solidFill>
                            <a:srgbClr val="8A8A8A"/>
                          </a:solidFill>
                          <a:effectLst/>
                          <a:latin typeface="Open Sans"/>
                        </a:rPr>
                        <a:t>9.6932</a:t>
                      </a:r>
                    </a:p>
                  </a:txBody>
                  <a:tcPr marL="42921" marR="171683" marT="42921" marB="42921" anchor="ctr">
                    <a:lnL w="9525" cap="flat" cmpd="sng" algn="ctr">
                      <a:solidFill>
                        <a:srgbClr val="CFD7E5"/>
                      </a:solidFill>
                      <a:prstDash val="solid"/>
                      <a:round/>
                      <a:headEnd type="none" w="med" len="med"/>
                      <a:tailEnd type="none" w="med" len="med"/>
                    </a:lnL>
                    <a:lnR w="9525" cap="flat" cmpd="sng" algn="ctr">
                      <a:solidFill>
                        <a:srgbClr val="CFD7E5"/>
                      </a:solidFill>
                      <a:prstDash val="solid"/>
                      <a:round/>
                      <a:headEnd type="none" w="med" len="med"/>
                      <a:tailEnd type="none" w="med" len="med"/>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tc>
                  <a:txBody>
                    <a:bodyPr/>
                    <a:lstStyle/>
                    <a:p>
                      <a:pPr algn="r"/>
                      <a:r>
                        <a:rPr lang="tr-TR" sz="1600" b="1" dirty="0">
                          <a:solidFill>
                            <a:srgbClr val="8A8A8A"/>
                          </a:solidFill>
                          <a:effectLst/>
                          <a:latin typeface="Open Sans"/>
                        </a:rPr>
                        <a:t>9.7321</a:t>
                      </a:r>
                    </a:p>
                  </a:txBody>
                  <a:tcPr marL="42921" marR="171683" marT="42921" marB="42921" anchor="ctr">
                    <a:lnL w="9525" cap="flat" cmpd="sng" algn="ctr">
                      <a:solidFill>
                        <a:srgbClr val="CFD7E5"/>
                      </a:solidFill>
                      <a:prstDash val="solid"/>
                      <a:round/>
                      <a:headEnd type="none" w="med" len="med"/>
                      <a:tailEnd type="none" w="med" len="med"/>
                    </a:lnL>
                    <a:lnR>
                      <a:noFill/>
                    </a:lnR>
                    <a:lnT w="9525" cap="flat" cmpd="sng" algn="ctr">
                      <a:solidFill>
                        <a:srgbClr val="CFD7E5"/>
                      </a:solidFill>
                      <a:prstDash val="solid"/>
                      <a:round/>
                      <a:headEnd type="none" w="med" len="med"/>
                      <a:tailEnd type="none" w="med" len="med"/>
                    </a:lnT>
                    <a:lnB w="9525" cap="flat" cmpd="sng" algn="ctr">
                      <a:solidFill>
                        <a:srgbClr val="CFD7E5"/>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 name="Veri Yer Tutucusu 3"/>
          <p:cNvSpPr>
            <a:spLocks noGrp="1"/>
          </p:cNvSpPr>
          <p:nvPr>
            <p:ph type="dt" sz="half" idx="10"/>
          </p:nvPr>
        </p:nvSpPr>
        <p:spPr/>
        <p:txBody>
          <a:bodyPr/>
          <a:lstStyle/>
          <a:p>
            <a:fld id="{E48AAF0C-6D9A-4C96-98B2-9221F2ABA94F}"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97</a:t>
            </a:fld>
            <a:endParaRPr lang="tr-TR">
              <a:solidFill>
                <a:prstClr val="black">
                  <a:tint val="75000"/>
                </a:prstClr>
              </a:solidFill>
            </a:endParaRPr>
          </a:p>
        </p:txBody>
      </p:sp>
    </p:spTree>
    <p:extLst>
      <p:ext uri="{BB962C8B-B14F-4D97-AF65-F5344CB8AC3E}">
        <p14:creationId xmlns:p14="http://schemas.microsoft.com/office/powerpoint/2010/main" val="331011978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2388" y="497541"/>
            <a:ext cx="11071412" cy="6223934"/>
          </a:xfrm>
        </p:spPr>
        <p:txBody>
          <a:bodyPr>
            <a:normAutofit/>
          </a:bodyPr>
          <a:lstStyle/>
          <a:p>
            <a:pPr algn="ctr"/>
            <a:r>
              <a:rPr lang="tr-TR" sz="3600" b="1" dirty="0">
                <a:solidFill>
                  <a:srgbClr val="00B050"/>
                </a:solidFill>
              </a:rPr>
              <a:t>Alıcı ile satıcı arasındaki ilişkinin belirlenmesi</a:t>
            </a:r>
            <a:endParaRPr lang="tr-TR" sz="3600" dirty="0">
              <a:solidFill>
                <a:srgbClr val="00B050"/>
              </a:solidFill>
            </a:endParaRPr>
          </a:p>
          <a:p>
            <a:r>
              <a:rPr lang="tr-TR" sz="3200" b="1" dirty="0"/>
              <a:t>Madde 48- </a:t>
            </a:r>
            <a:r>
              <a:rPr lang="tr-TR" sz="3200" b="1" dirty="0">
                <a:solidFill>
                  <a:srgbClr val="FF0000"/>
                </a:solidFill>
              </a:rPr>
              <a:t>Gümrük kıymetinin belirlenmesinde</a:t>
            </a:r>
          </a:p>
          <a:p>
            <a:r>
              <a:rPr lang="tr-TR" sz="3200" b="1" dirty="0">
                <a:solidFill>
                  <a:srgbClr val="FF0000"/>
                </a:solidFill>
              </a:rPr>
              <a:t> </a:t>
            </a:r>
            <a:r>
              <a:rPr lang="tr-TR" sz="3200" b="1" dirty="0">
                <a:solidFill>
                  <a:srgbClr val="0070C0"/>
                </a:solidFill>
              </a:rPr>
              <a:t>alıcı ile satıcı arasındaki ilişkinin varlığı</a:t>
            </a:r>
            <a:r>
              <a:rPr lang="tr-TR" sz="3200" dirty="0"/>
              <a:t> ;</a:t>
            </a:r>
          </a:p>
          <a:p>
            <a:r>
              <a:rPr lang="tr-TR" sz="3200" b="1" u="sng" dirty="0">
                <a:effectLst>
                  <a:outerShdw blurRad="38100" dist="38100" dir="2700000" algn="tl">
                    <a:srgbClr val="000000">
                      <a:alpha val="43137"/>
                    </a:srgbClr>
                  </a:outerShdw>
                </a:effectLst>
              </a:rPr>
              <a:t>yalnızca aşağıdaki durumlarda kabul edilir.</a:t>
            </a:r>
          </a:p>
          <a:p>
            <a:r>
              <a:rPr lang="tr-TR" sz="3200" dirty="0"/>
              <a:t>	a) </a:t>
            </a:r>
            <a:r>
              <a:rPr lang="tr-TR" sz="3200" dirty="0">
                <a:solidFill>
                  <a:schemeClr val="accent2">
                    <a:lumMod val="75000"/>
                  </a:schemeClr>
                </a:solidFill>
              </a:rPr>
              <a:t>Birbirlerinin memuru veya idarecileri </a:t>
            </a:r>
            <a:r>
              <a:rPr lang="tr-TR" sz="3200" dirty="0"/>
              <a:t>olmaları,</a:t>
            </a:r>
          </a:p>
          <a:p>
            <a:r>
              <a:rPr lang="tr-TR" sz="3200" dirty="0"/>
              <a:t>	b) Birbirlerinin </a:t>
            </a:r>
            <a:r>
              <a:rPr lang="tr-TR" sz="3200" dirty="0">
                <a:solidFill>
                  <a:schemeClr val="accent2">
                    <a:lumMod val="75000"/>
                  </a:schemeClr>
                </a:solidFill>
              </a:rPr>
              <a:t>yasal ortakları olmaları</a:t>
            </a:r>
            <a:r>
              <a:rPr lang="tr-TR" sz="3200" dirty="0"/>
              <a:t>,</a:t>
            </a:r>
          </a:p>
          <a:p>
            <a:r>
              <a:rPr lang="tr-TR" sz="3200" dirty="0"/>
              <a:t>	c) </a:t>
            </a:r>
            <a:r>
              <a:rPr lang="tr-TR" sz="3200" dirty="0">
                <a:solidFill>
                  <a:schemeClr val="accent2">
                    <a:lumMod val="75000"/>
                  </a:schemeClr>
                </a:solidFill>
              </a:rPr>
              <a:t>İşçi ve işveren ilişkisi </a:t>
            </a:r>
            <a:r>
              <a:rPr lang="tr-TR" sz="3200" dirty="0"/>
              <a:t>içinde bulunmaları, </a:t>
            </a:r>
          </a:p>
          <a:p>
            <a:r>
              <a:rPr lang="tr-TR" sz="3200" dirty="0"/>
              <a:t>	d) Her iki firmanın </a:t>
            </a:r>
            <a:r>
              <a:rPr lang="tr-TR" sz="3200" dirty="0">
                <a:solidFill>
                  <a:srgbClr val="00B050"/>
                </a:solidFill>
              </a:rPr>
              <a:t>oy hakkı veren hisse senedi veya sermaye paylarının </a:t>
            </a:r>
            <a:r>
              <a:rPr lang="tr-TR" sz="3200" dirty="0"/>
              <a:t>en az %5’i doğrudan veya dolaylı olarak aynı kişilere ait veya bu kişilerin kontrolü altında veya elinde bulunması,</a:t>
            </a:r>
          </a:p>
          <a:p>
            <a:endParaRPr lang="tr-TR" sz="3200" dirty="0"/>
          </a:p>
        </p:txBody>
      </p:sp>
      <p:sp>
        <p:nvSpPr>
          <p:cNvPr id="4" name="Veri Yer Tutucusu 3"/>
          <p:cNvSpPr>
            <a:spLocks noGrp="1"/>
          </p:cNvSpPr>
          <p:nvPr>
            <p:ph type="dt" sz="half" idx="10"/>
          </p:nvPr>
        </p:nvSpPr>
        <p:spPr/>
        <p:txBody>
          <a:bodyPr/>
          <a:lstStyle/>
          <a:p>
            <a:fld id="{71473BEA-0AD4-4A65-B57F-F029B30232E0}"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98</a:t>
            </a:fld>
            <a:endParaRPr lang="tr-TR">
              <a:solidFill>
                <a:prstClr val="black">
                  <a:tint val="75000"/>
                </a:prstClr>
              </a:solidFill>
            </a:endParaRPr>
          </a:p>
        </p:txBody>
      </p:sp>
    </p:spTree>
    <p:extLst>
      <p:ext uri="{BB962C8B-B14F-4D97-AF65-F5344CB8AC3E}">
        <p14:creationId xmlns:p14="http://schemas.microsoft.com/office/powerpoint/2010/main" val="189959126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071" y="430306"/>
            <a:ext cx="10990729" cy="5746657"/>
          </a:xfrm>
        </p:spPr>
        <p:txBody>
          <a:bodyPr>
            <a:normAutofit/>
          </a:bodyPr>
          <a:lstStyle/>
          <a:p>
            <a:r>
              <a:rPr lang="tr-TR" dirty="0"/>
              <a:t>       </a:t>
            </a:r>
            <a:r>
              <a:rPr lang="tr-TR" sz="3200" dirty="0"/>
              <a:t>e) </a:t>
            </a:r>
            <a:r>
              <a:rPr lang="tr-TR" sz="3200" dirty="0">
                <a:solidFill>
                  <a:schemeClr val="accent2">
                    <a:lumMod val="75000"/>
                  </a:schemeClr>
                </a:solidFill>
              </a:rPr>
              <a:t>Birinin diğerini dolaylı veya dolaysız olarak kontrol etmesi</a:t>
            </a:r>
            <a:r>
              <a:rPr lang="tr-TR" sz="3200" dirty="0"/>
              <a:t>,</a:t>
            </a:r>
          </a:p>
          <a:p>
            <a:r>
              <a:rPr lang="tr-TR" sz="3200" dirty="0"/>
              <a:t>	f) </a:t>
            </a:r>
            <a:r>
              <a:rPr lang="tr-TR" sz="3200" dirty="0">
                <a:solidFill>
                  <a:schemeClr val="accent2">
                    <a:lumMod val="75000"/>
                  </a:schemeClr>
                </a:solidFill>
              </a:rPr>
              <a:t>Her ikisinin de </a:t>
            </a:r>
            <a:r>
              <a:rPr lang="tr-TR" sz="3200" dirty="0"/>
              <a:t>doğrudan veya dolaylı olarak </a:t>
            </a:r>
            <a:r>
              <a:rPr lang="tr-TR" sz="3200" dirty="0">
                <a:solidFill>
                  <a:schemeClr val="accent2">
                    <a:lumMod val="75000"/>
                  </a:schemeClr>
                </a:solidFill>
              </a:rPr>
              <a:t>bir üçüncü kişi tarafından kontrol edilmesi,</a:t>
            </a:r>
          </a:p>
          <a:p>
            <a:r>
              <a:rPr lang="tr-TR" sz="3200" dirty="0"/>
              <a:t>	g) </a:t>
            </a:r>
            <a:r>
              <a:rPr lang="tr-TR" sz="3200" dirty="0">
                <a:solidFill>
                  <a:schemeClr val="accent2">
                    <a:lumMod val="75000"/>
                  </a:schemeClr>
                </a:solidFill>
              </a:rPr>
              <a:t>Her ikisinin birlikte</a:t>
            </a:r>
            <a:r>
              <a:rPr lang="tr-TR" sz="3200" dirty="0"/>
              <a:t>, bir </a:t>
            </a:r>
            <a:r>
              <a:rPr lang="tr-TR" sz="3200" dirty="0">
                <a:solidFill>
                  <a:schemeClr val="accent2">
                    <a:lumMod val="75000"/>
                  </a:schemeClr>
                </a:solidFill>
              </a:rPr>
              <a:t>üçüncü kişiyi doğrudan veya dolaylı olarak kontrol etmesi,</a:t>
            </a:r>
          </a:p>
          <a:p>
            <a:r>
              <a:rPr lang="tr-TR" sz="3200" dirty="0"/>
              <a:t>	h) </a:t>
            </a:r>
            <a:r>
              <a:rPr lang="tr-TR" sz="3200" dirty="0">
                <a:solidFill>
                  <a:schemeClr val="accent2">
                    <a:lumMod val="75000"/>
                  </a:schemeClr>
                </a:solidFill>
              </a:rPr>
              <a:t>Aynı ailenin üyeleri olmaları.</a:t>
            </a:r>
          </a:p>
          <a:p>
            <a:r>
              <a:rPr lang="tr-TR" sz="3200" dirty="0"/>
              <a:t>	Tek acente, tek distribütör veya tek bayii olarak birbiri ile iş ilişkisi içinde bulunan kişilerin </a:t>
            </a:r>
            <a:r>
              <a:rPr lang="tr-TR" sz="3200" b="1" dirty="0">
                <a:solidFill>
                  <a:srgbClr val="FF0000"/>
                </a:solidFill>
              </a:rPr>
              <a:t>yukarıdaki kıstaslara uymaları durumunda, ilişki içinde oldukları kabul edilir. </a:t>
            </a:r>
          </a:p>
          <a:p>
            <a:endParaRPr lang="tr-TR" sz="3200" dirty="0"/>
          </a:p>
        </p:txBody>
      </p:sp>
      <p:sp>
        <p:nvSpPr>
          <p:cNvPr id="4" name="Veri Yer Tutucusu 3"/>
          <p:cNvSpPr>
            <a:spLocks noGrp="1"/>
          </p:cNvSpPr>
          <p:nvPr>
            <p:ph type="dt" sz="half" idx="10"/>
          </p:nvPr>
        </p:nvSpPr>
        <p:spPr/>
        <p:txBody>
          <a:bodyPr/>
          <a:lstStyle/>
          <a:p>
            <a:fld id="{24F40485-7CA5-49CC-8A18-D3F0B767990C}" type="datetime1">
              <a:rPr lang="tr-TR" smtClean="0">
                <a:solidFill>
                  <a:prstClr val="black">
                    <a:tint val="75000"/>
                  </a:prstClr>
                </a:solidFill>
              </a:rPr>
              <a:t>20.11.2023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99</a:t>
            </a:fld>
            <a:endParaRPr lang="tr-TR">
              <a:solidFill>
                <a:prstClr val="black">
                  <a:tint val="75000"/>
                </a:prstClr>
              </a:solidFill>
            </a:endParaRPr>
          </a:p>
        </p:txBody>
      </p:sp>
    </p:spTree>
    <p:extLst>
      <p:ext uri="{BB962C8B-B14F-4D97-AF65-F5344CB8AC3E}">
        <p14:creationId xmlns:p14="http://schemas.microsoft.com/office/powerpoint/2010/main" val="47481524"/>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8120</Words>
  <Application>Microsoft Office PowerPoint</Application>
  <PresentationFormat>Geniş ekran</PresentationFormat>
  <Paragraphs>963</Paragraphs>
  <Slides>110</Slides>
  <Notes>13</Notes>
  <HiddenSlides>0</HiddenSlides>
  <MMClips>0</MMClips>
  <ScaleCrop>false</ScaleCrop>
  <HeadingPairs>
    <vt:vector size="6" baseType="variant">
      <vt:variant>
        <vt:lpstr>Kullanılan Yazı Tipleri</vt:lpstr>
      </vt:variant>
      <vt:variant>
        <vt:i4>19</vt:i4>
      </vt:variant>
      <vt:variant>
        <vt:lpstr>Tema</vt:lpstr>
      </vt:variant>
      <vt:variant>
        <vt:i4>1</vt:i4>
      </vt:variant>
      <vt:variant>
        <vt:lpstr>Slayt Başlıkları</vt:lpstr>
      </vt:variant>
      <vt:variant>
        <vt:i4>110</vt:i4>
      </vt:variant>
    </vt:vector>
  </HeadingPairs>
  <TitlesOfParts>
    <vt:vector size="130" baseType="lpstr">
      <vt:lpstr>Aharoni</vt:lpstr>
      <vt:lpstr>Algerian</vt:lpstr>
      <vt:lpstr>Andalus</vt:lpstr>
      <vt:lpstr>Aparajita</vt:lpstr>
      <vt:lpstr>Arial</vt:lpstr>
      <vt:lpstr>Arial Black</vt:lpstr>
      <vt:lpstr>Arial Narrow</vt:lpstr>
      <vt:lpstr>Bahnschrift</vt:lpstr>
      <vt:lpstr>Baskerville Old Face</vt:lpstr>
      <vt:lpstr>Bauhaus 93</vt:lpstr>
      <vt:lpstr>Berlin Sans FB</vt:lpstr>
      <vt:lpstr>Berlin Sans FB Demi</vt:lpstr>
      <vt:lpstr>Calibri</vt:lpstr>
      <vt:lpstr>Calibri Light</vt:lpstr>
      <vt:lpstr>inherit</vt:lpstr>
      <vt:lpstr>Open Sans</vt:lpstr>
      <vt:lpstr>Oswald</vt:lpstr>
      <vt:lpstr>Times New Roman</vt:lpstr>
      <vt:lpstr>Trebuchet MS</vt:lpstr>
      <vt:lpstr>1_Office Teması</vt:lpstr>
      <vt:lpstr>PowerPoint Sunusu</vt:lpstr>
      <vt:lpstr>PowerPoint Sunusu</vt:lpstr>
      <vt:lpstr>PowerPoint Sunusu</vt:lpstr>
      <vt:lpstr> Gümrük Vergileri İle Eşya Ticareti Konusunda Öngörülen Diğer Önlemlerin Uygulanmasına İlişkin Unsurlar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Eşyanın mahiyetine ya da kullanım şekline göre tercihli tarife </vt:lpstr>
      <vt:lpstr>PowerPoint Sunusu</vt:lpstr>
      <vt:lpstr> İKİNCİ BÖLÜM </vt:lpstr>
      <vt:lpstr>Menşe Şahadetnamesi;</vt:lpstr>
      <vt:lpstr>Menşe Şahadetnamesi;</vt:lpstr>
      <vt:lpstr> Tercihli-Tercihsiz Menşe Kuralları </vt:lpstr>
      <vt:lpstr>PowerPoint Sunusu</vt:lpstr>
      <vt:lpstr>Kyoto Protokolü</vt:lpstr>
      <vt:lpstr>PowerPoint Sunusu</vt:lpstr>
      <vt:lpstr> 1. TERCİHLİ OLMAYAN MENŞE NE DEMEKTİR? </vt:lpstr>
      <vt:lpstr>PowerPoint Sunusu</vt:lpstr>
      <vt:lpstr> 2. TERCİHLİ MENŞE NE DEMEKTİR? </vt:lpstr>
      <vt:lpstr>PowerPoint Sunusu</vt:lpstr>
      <vt:lpstr>PowerPoint Sunusu</vt:lpstr>
      <vt:lpstr>PowerPoint Sunusu</vt:lpstr>
      <vt:lpstr> Eşyanın menşeinin tayin ve tespiti </vt:lpstr>
      <vt:lpstr>PowerPoint Sunusu</vt:lpstr>
      <vt:lpstr>PowerPoint Sunusu</vt:lpstr>
      <vt:lpstr>PowerPoint Sunusu</vt:lpstr>
      <vt:lpstr>PowerPoint Sunusu</vt:lpstr>
      <vt:lpstr>PowerPoint Sunusu</vt:lpstr>
      <vt:lpstr>PowerPoint Sunusu</vt:lpstr>
      <vt:lpstr>PowerPoint Sunusu</vt:lpstr>
      <vt:lpstr>PowerPoint Sunusu</vt:lpstr>
      <vt:lpstr> Menşe şahadetnamesi ibrazı </vt:lpstr>
      <vt:lpstr>PowerPoint Sunusu</vt:lpstr>
      <vt:lpstr>PowerPoint Sunusu</vt:lpstr>
      <vt:lpstr>PowerPoint Sunusu</vt:lpstr>
      <vt:lpstr>PowerPoint Sunusu</vt:lpstr>
      <vt:lpstr>PowerPoint Sunusu</vt:lpstr>
      <vt:lpstr> Menşe şahadetnamelerinde bulunacak bilgiler </vt:lpstr>
      <vt:lpstr> Menşe şahadetnamelerinin incelenmesi ve sonradan kontrolü  </vt:lpstr>
      <vt:lpstr>PowerPoint Sunusu</vt:lpstr>
      <vt:lpstr>   ÜÇÜNCÜ BÖLÜM    </vt:lpstr>
      <vt:lpstr>PowerPoint Sunusu</vt:lpstr>
      <vt:lpstr>PowerPoint Sunusu</vt:lpstr>
      <vt:lpstr>PowerPoint Sunusu</vt:lpstr>
      <vt:lpstr>PowerPoint Sunusu</vt:lpstr>
      <vt:lpstr>PowerPoint Sunusu</vt:lpstr>
      <vt:lpstr>PowerPoint Sunusu</vt:lpstr>
      <vt:lpstr> Gümrük kıymetinin tespiti </vt:lpstr>
      <vt:lpstr>2019 değişiklik</vt:lpstr>
      <vt:lpstr>Eşyanın gümrük kıymeti nasıl tespit edilir?</vt:lpstr>
      <vt:lpstr>PowerPoint Sunusu</vt:lpstr>
      <vt:lpstr>PowerPoint Sunusu</vt:lpstr>
      <vt:lpstr> 1.Satış bedeli yöntemi </vt:lpstr>
      <vt:lpstr> 1.Satış bedeli yöntemi </vt:lpstr>
      <vt:lpstr> 1.Satış bedeli yöntemi </vt:lpstr>
      <vt:lpstr>PowerPoint Sunusu</vt:lpstr>
      <vt:lpstr>2.  Aynı eşyanın satış bedeli yöntemi </vt:lpstr>
      <vt:lpstr>PowerPoint Sunusu</vt:lpstr>
      <vt:lpstr> 3.Benzer eşyanın satış bedeli yöntemi </vt:lpstr>
      <vt:lpstr> 4.İndirgeme yöntemi </vt:lpstr>
      <vt:lpstr>İndirgeme yöntemi özet</vt:lpstr>
      <vt:lpstr>PowerPoint Sunusu</vt:lpstr>
      <vt:lpstr>PowerPoint Sunusu</vt:lpstr>
      <vt:lpstr> 5.Hesaplanmış kıymet yöntemi </vt:lpstr>
      <vt:lpstr>PowerPoint Sunusu</vt:lpstr>
      <vt:lpstr> 6.Son yöntem </vt:lpstr>
      <vt:lpstr>PowerPoint Sunusu</vt:lpstr>
      <vt:lpstr>PowerPoint Sunusu</vt:lpstr>
      <vt:lpstr> Çabuk bozulabilir eşyada gümrük kıymetinin belirlenmesi </vt:lpstr>
      <vt:lpstr> Konsinye nedir? </vt:lpstr>
      <vt:lpstr>PowerPoint Sunusu</vt:lpstr>
      <vt:lpstr> Bilgisayarlarda kullanılmak üzere ithal edilen,  veri ya da komutlar yüklü bilgi taşıyıcılarının gümrük kıymetinin belirlenmesi </vt:lpstr>
      <vt:lpstr>PowerPoint Sunusu</vt:lpstr>
      <vt:lpstr>VERİ YA DA KOMUT (SOFTWARE) YÜKLÜ TAŞIYICI ORTAM İTHALLERİNDE VERGİLENDİRME (GÜMRÜK-KDV-TEVKİFAT)</vt:lpstr>
      <vt:lpstr>PowerPoint Sunusu</vt:lpstr>
      <vt:lpstr>PowerPoint Sunusu</vt:lpstr>
      <vt:lpstr>PowerPoint Sunusu</vt:lpstr>
      <vt:lpstr>PowerPoint Sunusu</vt:lpstr>
      <vt:lpstr>PowerPoint Sunusu</vt:lpstr>
      <vt:lpstr>PowerPoint Sunusu</vt:lpstr>
      <vt:lpstr> Kıymetin tespitinde kullanılacak döviz kuru </vt:lpstr>
      <vt:lpstr>18/10/2019 tarihli tcmb usd. döviz</vt:lpstr>
      <vt:lpstr>05.11.2021 Günü Saat 15:30'da Belirlenen Gösterge Niteliğindeki Türkiye Cumhuriyet Merkez Bankası Kurları</vt:lpstr>
      <vt:lpstr>PowerPoint Sunusu</vt:lpstr>
      <vt:lpstr>PowerPoint Sunusu</vt:lpstr>
      <vt:lpstr>PowerPoint Sunusu</vt:lpstr>
      <vt:lpstr> DÖRDÜNCÜ BÖLÜM Eşyanın Ağırlığı ve Kapları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dc:creator>
  <cp:lastModifiedBy>orhan şenses</cp:lastModifiedBy>
  <cp:revision>112</cp:revision>
  <dcterms:created xsi:type="dcterms:W3CDTF">2016-08-10T09:14:53Z</dcterms:created>
  <dcterms:modified xsi:type="dcterms:W3CDTF">2023-11-20T11:40:26Z</dcterms:modified>
</cp:coreProperties>
</file>