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sldIdLst>
    <p:sldId id="256" r:id="rId2"/>
    <p:sldId id="257" r:id="rId3"/>
    <p:sldId id="479" r:id="rId4"/>
    <p:sldId id="258" r:id="rId5"/>
    <p:sldId id="582" r:id="rId6"/>
    <p:sldId id="585" r:id="rId7"/>
    <p:sldId id="586" r:id="rId8"/>
    <p:sldId id="587" r:id="rId9"/>
    <p:sldId id="259" r:id="rId10"/>
    <p:sldId id="480" r:id="rId11"/>
    <p:sldId id="262" r:id="rId12"/>
    <p:sldId id="481" r:id="rId13"/>
    <p:sldId id="263" r:id="rId14"/>
    <p:sldId id="48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590" r:id="rId29"/>
    <p:sldId id="300" r:id="rId30"/>
    <p:sldId id="301" r:id="rId31"/>
    <p:sldId id="588" r:id="rId32"/>
    <p:sldId id="302" r:id="rId33"/>
    <p:sldId id="589" r:id="rId34"/>
    <p:sldId id="303" r:id="rId35"/>
    <p:sldId id="305" r:id="rId36"/>
    <p:sldId id="306" r:id="rId37"/>
    <p:sldId id="307" r:id="rId38"/>
    <p:sldId id="308" r:id="rId39"/>
    <p:sldId id="309" r:id="rId40"/>
    <p:sldId id="442" r:id="rId41"/>
    <p:sldId id="591" r:id="rId42"/>
    <p:sldId id="311" r:id="rId43"/>
    <p:sldId id="443" r:id="rId44"/>
    <p:sldId id="312" r:id="rId45"/>
    <p:sldId id="313" r:id="rId46"/>
    <p:sldId id="444" r:id="rId47"/>
    <p:sldId id="314" r:id="rId48"/>
    <p:sldId id="315" r:id="rId49"/>
    <p:sldId id="316" r:id="rId50"/>
    <p:sldId id="445" r:id="rId51"/>
    <p:sldId id="446" r:id="rId52"/>
    <p:sldId id="317" r:id="rId53"/>
    <p:sldId id="318" r:id="rId54"/>
    <p:sldId id="319" r:id="rId55"/>
    <p:sldId id="320" r:id="rId56"/>
    <p:sldId id="321" r:id="rId57"/>
    <p:sldId id="322" r:id="rId58"/>
    <p:sldId id="323" r:id="rId59"/>
    <p:sldId id="593" r:id="rId60"/>
    <p:sldId id="324" r:id="rId61"/>
    <p:sldId id="325" r:id="rId62"/>
    <p:sldId id="326" r:id="rId63"/>
    <p:sldId id="327" r:id="rId64"/>
    <p:sldId id="592" r:id="rId65"/>
    <p:sldId id="328" r:id="rId66"/>
    <p:sldId id="329" r:id="rId67"/>
    <p:sldId id="330" r:id="rId68"/>
    <p:sldId id="331" r:id="rId69"/>
    <p:sldId id="594"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447" r:id="rId107"/>
    <p:sldId id="368" r:id="rId108"/>
    <p:sldId id="369" r:id="rId109"/>
    <p:sldId id="370" r:id="rId110"/>
    <p:sldId id="371" r:id="rId111"/>
    <p:sldId id="372" r:id="rId112"/>
    <p:sldId id="448"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449" r:id="rId132"/>
    <p:sldId id="450" r:id="rId133"/>
    <p:sldId id="391" r:id="rId134"/>
    <p:sldId id="451" r:id="rId135"/>
    <p:sldId id="392" r:id="rId136"/>
    <p:sldId id="452" r:id="rId137"/>
    <p:sldId id="393" r:id="rId138"/>
    <p:sldId id="394" r:id="rId139"/>
    <p:sldId id="409" r:id="rId140"/>
    <p:sldId id="453" r:id="rId141"/>
    <p:sldId id="410" r:id="rId142"/>
    <p:sldId id="411" r:id="rId143"/>
    <p:sldId id="412" r:id="rId144"/>
    <p:sldId id="413" r:id="rId145"/>
    <p:sldId id="414" r:id="rId146"/>
    <p:sldId id="415" r:id="rId147"/>
    <p:sldId id="416" r:id="rId148"/>
    <p:sldId id="417" r:id="rId149"/>
    <p:sldId id="418" r:id="rId150"/>
    <p:sldId id="419" r:id="rId151"/>
    <p:sldId id="469" r:id="rId152"/>
    <p:sldId id="420" r:id="rId153"/>
    <p:sldId id="421" r:id="rId154"/>
    <p:sldId id="470" r:id="rId155"/>
    <p:sldId id="422" r:id="rId156"/>
    <p:sldId id="471" r:id="rId157"/>
    <p:sldId id="423" r:id="rId158"/>
    <p:sldId id="472" r:id="rId159"/>
    <p:sldId id="474" r:id="rId160"/>
    <p:sldId id="475" r:id="rId161"/>
    <p:sldId id="473" r:id="rId162"/>
    <p:sldId id="424" r:id="rId163"/>
    <p:sldId id="425" r:id="rId164"/>
    <p:sldId id="476" r:id="rId165"/>
    <p:sldId id="426" r:id="rId166"/>
    <p:sldId id="427" r:id="rId167"/>
    <p:sldId id="428" r:id="rId168"/>
    <p:sldId id="477"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54" r:id="rId182"/>
    <p:sldId id="455" r:id="rId183"/>
    <p:sldId id="456" r:id="rId184"/>
    <p:sldId id="457" r:id="rId185"/>
    <p:sldId id="458" r:id="rId186"/>
    <p:sldId id="459" r:id="rId187"/>
    <p:sldId id="460" r:id="rId188"/>
    <p:sldId id="461" r:id="rId189"/>
    <p:sldId id="462" r:id="rId190"/>
    <p:sldId id="463" r:id="rId191"/>
    <p:sldId id="478" r:id="rId192"/>
    <p:sldId id="595" r:id="rId193"/>
    <p:sldId id="596" r:id="rId194"/>
    <p:sldId id="597" r:id="rId195"/>
    <p:sldId id="598" r:id="rId196"/>
    <p:sldId id="599" r:id="rId197"/>
    <p:sldId id="464" r:id="rId198"/>
    <p:sldId id="465" r:id="rId199"/>
    <p:sldId id="466" r:id="rId200"/>
    <p:sldId id="600" r:id="rId201"/>
    <p:sldId id="467" r:id="rId202"/>
    <p:sldId id="468" r:id="rId20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6EF70-B5DB-4A32-B71B-D91BF237CEFE}" type="datetimeFigureOut">
              <a:rPr lang="tr-TR" smtClean="0"/>
              <a:t>21.09.2024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32B95-71DD-48F7-9697-13F8694EE0B8}" type="slidenum">
              <a:rPr lang="tr-TR" smtClean="0"/>
              <a:t>‹#›</a:t>
            </a:fld>
            <a:endParaRPr lang="tr-TR"/>
          </a:p>
        </p:txBody>
      </p:sp>
    </p:spTree>
    <p:extLst>
      <p:ext uri="{BB962C8B-B14F-4D97-AF65-F5344CB8AC3E}">
        <p14:creationId xmlns:p14="http://schemas.microsoft.com/office/powerpoint/2010/main" val="178369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5A325-B313-755B-BAB7-F6DBB9FDE3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77FE745-DD36-A944-0C03-8C5E570C8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0657A64-EF8E-DB09-7159-921402738D51}"/>
              </a:ext>
            </a:extLst>
          </p:cNvPr>
          <p:cNvSpPr>
            <a:spLocks noGrp="1"/>
          </p:cNvSpPr>
          <p:nvPr>
            <p:ph type="dt" sz="half" idx="10"/>
          </p:nvPr>
        </p:nvSpPr>
        <p:spPr/>
        <p:txBody>
          <a:bodyPr/>
          <a:lstStyle/>
          <a:p>
            <a:fld id="{31FF14D8-7A07-49F7-99FE-0186372E5A05}" type="datetime1">
              <a:rPr lang="tr-TR" smtClean="0"/>
              <a:t>21.09.2024</a:t>
            </a:fld>
            <a:endParaRPr lang="tr-TR"/>
          </a:p>
        </p:txBody>
      </p:sp>
      <p:sp>
        <p:nvSpPr>
          <p:cNvPr id="5" name="Alt Bilgi Yer Tutucusu 4">
            <a:extLst>
              <a:ext uri="{FF2B5EF4-FFF2-40B4-BE49-F238E27FC236}">
                <a16:creationId xmlns:a16="http://schemas.microsoft.com/office/drawing/2014/main" id="{140A63FA-7115-15D5-63B1-BC9898892193}"/>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2874B915-E01E-17C6-4FF9-DEC626144276}"/>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904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1AEE02-903A-4B24-E449-809BC7691D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E123A1D-A682-2BD4-F452-A01FE5FAB41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92DBBC-FF7F-B82D-EFD0-E706C8EEC0DD}"/>
              </a:ext>
            </a:extLst>
          </p:cNvPr>
          <p:cNvSpPr>
            <a:spLocks noGrp="1"/>
          </p:cNvSpPr>
          <p:nvPr>
            <p:ph type="dt" sz="half" idx="10"/>
          </p:nvPr>
        </p:nvSpPr>
        <p:spPr/>
        <p:txBody>
          <a:bodyPr/>
          <a:lstStyle/>
          <a:p>
            <a:fld id="{7DF0139E-7E6D-4427-A3F4-764542493300}" type="datetime1">
              <a:rPr lang="tr-TR" smtClean="0"/>
              <a:t>21.09.2024</a:t>
            </a:fld>
            <a:endParaRPr lang="tr-TR"/>
          </a:p>
        </p:txBody>
      </p:sp>
      <p:sp>
        <p:nvSpPr>
          <p:cNvPr id="5" name="Alt Bilgi Yer Tutucusu 4">
            <a:extLst>
              <a:ext uri="{FF2B5EF4-FFF2-40B4-BE49-F238E27FC236}">
                <a16:creationId xmlns:a16="http://schemas.microsoft.com/office/drawing/2014/main" id="{46FD7796-0D4B-FD35-3D2A-43A850B58A9B}"/>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93999575-DDB7-CDA8-EB36-CEA179D18CDD}"/>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202248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B5E1C3-8D29-18E8-82D6-DD1393315F7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4D1FB75-8148-2FB6-4F09-C444AD1214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2F7D9A-50CF-1B28-E836-7B88E00AAD1A}"/>
              </a:ext>
            </a:extLst>
          </p:cNvPr>
          <p:cNvSpPr>
            <a:spLocks noGrp="1"/>
          </p:cNvSpPr>
          <p:nvPr>
            <p:ph type="dt" sz="half" idx="10"/>
          </p:nvPr>
        </p:nvSpPr>
        <p:spPr/>
        <p:txBody>
          <a:bodyPr/>
          <a:lstStyle/>
          <a:p>
            <a:fld id="{39FD4766-93C7-44FC-B09A-AE14020A5E85}" type="datetime1">
              <a:rPr lang="tr-TR" smtClean="0"/>
              <a:t>21.09.2024</a:t>
            </a:fld>
            <a:endParaRPr lang="tr-TR"/>
          </a:p>
        </p:txBody>
      </p:sp>
      <p:sp>
        <p:nvSpPr>
          <p:cNvPr id="5" name="Alt Bilgi Yer Tutucusu 4">
            <a:extLst>
              <a:ext uri="{FF2B5EF4-FFF2-40B4-BE49-F238E27FC236}">
                <a16:creationId xmlns:a16="http://schemas.microsoft.com/office/drawing/2014/main" id="{2759C782-DA43-AEBB-A18A-F127D159F647}"/>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9D42C777-1023-2B4C-37C4-EFC091812259}"/>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191539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906EA1-F0C0-7876-B3E0-1FCBEB0C403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59C5CEA-73CC-7167-6459-CF004A34E60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6C669A-4D5F-1BC8-4561-24173A60BD08}"/>
              </a:ext>
            </a:extLst>
          </p:cNvPr>
          <p:cNvSpPr>
            <a:spLocks noGrp="1"/>
          </p:cNvSpPr>
          <p:nvPr>
            <p:ph type="dt" sz="half" idx="10"/>
          </p:nvPr>
        </p:nvSpPr>
        <p:spPr/>
        <p:txBody>
          <a:bodyPr/>
          <a:lstStyle/>
          <a:p>
            <a:fld id="{D93FB04F-4C71-4B3C-98E3-951855455070}" type="datetime1">
              <a:rPr lang="tr-TR" smtClean="0"/>
              <a:t>21.09.2024</a:t>
            </a:fld>
            <a:endParaRPr lang="tr-TR"/>
          </a:p>
        </p:txBody>
      </p:sp>
      <p:sp>
        <p:nvSpPr>
          <p:cNvPr id="5" name="Alt Bilgi Yer Tutucusu 4">
            <a:extLst>
              <a:ext uri="{FF2B5EF4-FFF2-40B4-BE49-F238E27FC236}">
                <a16:creationId xmlns:a16="http://schemas.microsoft.com/office/drawing/2014/main" id="{11DADB6E-D14A-3639-C4F8-AD7B5ED28DAB}"/>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9C625309-45BE-2034-7A01-7EC149BD3EB8}"/>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134053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5E98F-3D99-90E5-394A-F84A03F8A80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A6E931-B1A9-8557-41B4-63606FAA4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B8DF123-0C25-3786-AEA9-2336D0FB0B07}"/>
              </a:ext>
            </a:extLst>
          </p:cNvPr>
          <p:cNvSpPr>
            <a:spLocks noGrp="1"/>
          </p:cNvSpPr>
          <p:nvPr>
            <p:ph type="dt" sz="half" idx="10"/>
          </p:nvPr>
        </p:nvSpPr>
        <p:spPr/>
        <p:txBody>
          <a:bodyPr/>
          <a:lstStyle/>
          <a:p>
            <a:fld id="{717E471C-DE86-4F1A-BCBD-E04E9EC819FF}" type="datetime1">
              <a:rPr lang="tr-TR" smtClean="0"/>
              <a:t>21.09.2024</a:t>
            </a:fld>
            <a:endParaRPr lang="tr-TR"/>
          </a:p>
        </p:txBody>
      </p:sp>
      <p:sp>
        <p:nvSpPr>
          <p:cNvPr id="5" name="Alt Bilgi Yer Tutucusu 4">
            <a:extLst>
              <a:ext uri="{FF2B5EF4-FFF2-40B4-BE49-F238E27FC236}">
                <a16:creationId xmlns:a16="http://schemas.microsoft.com/office/drawing/2014/main" id="{E3240744-E303-2DFD-A8B5-42D80BA47493}"/>
              </a:ext>
            </a:extLst>
          </p:cNvPr>
          <p:cNvSpPr>
            <a:spLocks noGrp="1"/>
          </p:cNvSpPr>
          <p:nvPr>
            <p:ph type="ftr" sz="quarter" idx="11"/>
          </p:nvPr>
        </p:nvSpPr>
        <p:spPr/>
        <p:txBody>
          <a:bodyPr/>
          <a:lstStyle/>
          <a:p>
            <a:r>
              <a:rPr lang="tr-TR"/>
              <a:t>OSENSES@TRABZON.EDU.TR</a:t>
            </a:r>
          </a:p>
        </p:txBody>
      </p:sp>
      <p:sp>
        <p:nvSpPr>
          <p:cNvPr id="6" name="Slayt Numarası Yer Tutucusu 5">
            <a:extLst>
              <a:ext uri="{FF2B5EF4-FFF2-40B4-BE49-F238E27FC236}">
                <a16:creationId xmlns:a16="http://schemas.microsoft.com/office/drawing/2014/main" id="{ABDD547D-A0B5-F1DD-0947-8525DDD5BCD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73407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535D1-905F-86DC-53FA-3665D292136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BF88F9C-445D-65BB-F003-ABCBF6CA804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1C581C6-A1D2-E49F-B9DB-3F8D165EF6C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9EDBC17-2DD0-6F8A-A63C-126F0C13C9E6}"/>
              </a:ext>
            </a:extLst>
          </p:cNvPr>
          <p:cNvSpPr>
            <a:spLocks noGrp="1"/>
          </p:cNvSpPr>
          <p:nvPr>
            <p:ph type="dt" sz="half" idx="10"/>
          </p:nvPr>
        </p:nvSpPr>
        <p:spPr/>
        <p:txBody>
          <a:bodyPr/>
          <a:lstStyle/>
          <a:p>
            <a:fld id="{10AD2B31-DAB9-4484-8087-9F4115E47916}" type="datetime1">
              <a:rPr lang="tr-TR" smtClean="0"/>
              <a:t>21.09.2024</a:t>
            </a:fld>
            <a:endParaRPr lang="tr-TR"/>
          </a:p>
        </p:txBody>
      </p:sp>
      <p:sp>
        <p:nvSpPr>
          <p:cNvPr id="6" name="Alt Bilgi Yer Tutucusu 5">
            <a:extLst>
              <a:ext uri="{FF2B5EF4-FFF2-40B4-BE49-F238E27FC236}">
                <a16:creationId xmlns:a16="http://schemas.microsoft.com/office/drawing/2014/main" id="{0B995DAA-A2EE-A4F9-6013-86ED3A2FD5C0}"/>
              </a:ext>
            </a:extLst>
          </p:cNvPr>
          <p:cNvSpPr>
            <a:spLocks noGrp="1"/>
          </p:cNvSpPr>
          <p:nvPr>
            <p:ph type="ftr" sz="quarter" idx="11"/>
          </p:nvPr>
        </p:nvSpPr>
        <p:spPr/>
        <p:txBody>
          <a:bodyPr/>
          <a:lstStyle/>
          <a:p>
            <a:r>
              <a:rPr lang="tr-TR"/>
              <a:t>OSENSES@TRABZON.EDU.TR</a:t>
            </a:r>
          </a:p>
        </p:txBody>
      </p:sp>
      <p:sp>
        <p:nvSpPr>
          <p:cNvPr id="7" name="Slayt Numarası Yer Tutucusu 6">
            <a:extLst>
              <a:ext uri="{FF2B5EF4-FFF2-40B4-BE49-F238E27FC236}">
                <a16:creationId xmlns:a16="http://schemas.microsoft.com/office/drawing/2014/main" id="{03CEBD2D-9EAC-50CA-EFA6-8AEAA78B093D}"/>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112761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CF4CFE-A1BA-1657-5781-A0FF360086F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33E9127-A1EB-4D72-ED9D-CF4F1C656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0EED13C-3E6E-C5B0-1546-B0A96DB2FB6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C97340A-85AA-4C95-D9C7-DD946A9AB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BD36836-54A2-FEBB-48D9-2D1CE7D2821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C17550-7C5A-5ACD-E45F-69E992BC51A9}"/>
              </a:ext>
            </a:extLst>
          </p:cNvPr>
          <p:cNvSpPr>
            <a:spLocks noGrp="1"/>
          </p:cNvSpPr>
          <p:nvPr>
            <p:ph type="dt" sz="half" idx="10"/>
          </p:nvPr>
        </p:nvSpPr>
        <p:spPr/>
        <p:txBody>
          <a:bodyPr/>
          <a:lstStyle/>
          <a:p>
            <a:fld id="{9179F327-EF21-4EA7-8F02-3AE9955CA59A}" type="datetime1">
              <a:rPr lang="tr-TR" smtClean="0"/>
              <a:t>21.09.2024</a:t>
            </a:fld>
            <a:endParaRPr lang="tr-TR"/>
          </a:p>
        </p:txBody>
      </p:sp>
      <p:sp>
        <p:nvSpPr>
          <p:cNvPr id="8" name="Alt Bilgi Yer Tutucusu 7">
            <a:extLst>
              <a:ext uri="{FF2B5EF4-FFF2-40B4-BE49-F238E27FC236}">
                <a16:creationId xmlns:a16="http://schemas.microsoft.com/office/drawing/2014/main" id="{2A0DE073-0234-B004-EBDD-1E090B78AE79}"/>
              </a:ext>
            </a:extLst>
          </p:cNvPr>
          <p:cNvSpPr>
            <a:spLocks noGrp="1"/>
          </p:cNvSpPr>
          <p:nvPr>
            <p:ph type="ftr" sz="quarter" idx="11"/>
          </p:nvPr>
        </p:nvSpPr>
        <p:spPr/>
        <p:txBody>
          <a:bodyPr/>
          <a:lstStyle/>
          <a:p>
            <a:r>
              <a:rPr lang="tr-TR"/>
              <a:t>OSENSES@TRABZON.EDU.TR</a:t>
            </a:r>
          </a:p>
        </p:txBody>
      </p:sp>
      <p:sp>
        <p:nvSpPr>
          <p:cNvPr id="9" name="Slayt Numarası Yer Tutucusu 8">
            <a:extLst>
              <a:ext uri="{FF2B5EF4-FFF2-40B4-BE49-F238E27FC236}">
                <a16:creationId xmlns:a16="http://schemas.microsoft.com/office/drawing/2014/main" id="{A09A3194-B0CE-A8D7-E4A9-83BAEAF9CCA6}"/>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414986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4BEF77-D166-311E-E6A5-50F1717DA6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41C8A5E-B0B8-87FB-6D70-7EA3091E96E8}"/>
              </a:ext>
            </a:extLst>
          </p:cNvPr>
          <p:cNvSpPr>
            <a:spLocks noGrp="1"/>
          </p:cNvSpPr>
          <p:nvPr>
            <p:ph type="dt" sz="half" idx="10"/>
          </p:nvPr>
        </p:nvSpPr>
        <p:spPr/>
        <p:txBody>
          <a:bodyPr/>
          <a:lstStyle/>
          <a:p>
            <a:fld id="{0F664AD8-2E0B-4971-8FCB-3D4526CB491E}" type="datetime1">
              <a:rPr lang="tr-TR" smtClean="0"/>
              <a:t>21.09.2024</a:t>
            </a:fld>
            <a:endParaRPr lang="tr-TR"/>
          </a:p>
        </p:txBody>
      </p:sp>
      <p:sp>
        <p:nvSpPr>
          <p:cNvPr id="4" name="Alt Bilgi Yer Tutucusu 3">
            <a:extLst>
              <a:ext uri="{FF2B5EF4-FFF2-40B4-BE49-F238E27FC236}">
                <a16:creationId xmlns:a16="http://schemas.microsoft.com/office/drawing/2014/main" id="{C7116DC7-8C76-B18D-80BF-16C97C9FD9AC}"/>
              </a:ext>
            </a:extLst>
          </p:cNvPr>
          <p:cNvSpPr>
            <a:spLocks noGrp="1"/>
          </p:cNvSpPr>
          <p:nvPr>
            <p:ph type="ftr" sz="quarter" idx="11"/>
          </p:nvPr>
        </p:nvSpPr>
        <p:spPr/>
        <p:txBody>
          <a:bodyPr/>
          <a:lstStyle/>
          <a:p>
            <a:r>
              <a:rPr lang="tr-TR"/>
              <a:t>OSENSES@TRABZON.EDU.TR</a:t>
            </a:r>
          </a:p>
        </p:txBody>
      </p:sp>
      <p:sp>
        <p:nvSpPr>
          <p:cNvPr id="5" name="Slayt Numarası Yer Tutucusu 4">
            <a:extLst>
              <a:ext uri="{FF2B5EF4-FFF2-40B4-BE49-F238E27FC236}">
                <a16:creationId xmlns:a16="http://schemas.microsoft.com/office/drawing/2014/main" id="{92314B34-261C-5F49-25FD-41DADE1A1F97}"/>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2866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EB7F80-2834-E673-AFE8-9CC919DF64CA}"/>
              </a:ext>
            </a:extLst>
          </p:cNvPr>
          <p:cNvSpPr>
            <a:spLocks noGrp="1"/>
          </p:cNvSpPr>
          <p:nvPr>
            <p:ph type="dt" sz="half" idx="10"/>
          </p:nvPr>
        </p:nvSpPr>
        <p:spPr/>
        <p:txBody>
          <a:bodyPr/>
          <a:lstStyle/>
          <a:p>
            <a:fld id="{9139FE03-B9C5-4CE0-A750-DD41AA06FBF2}" type="datetime1">
              <a:rPr lang="tr-TR" smtClean="0"/>
              <a:t>21.09.2024</a:t>
            </a:fld>
            <a:endParaRPr lang="tr-TR"/>
          </a:p>
        </p:txBody>
      </p:sp>
      <p:sp>
        <p:nvSpPr>
          <p:cNvPr id="3" name="Alt Bilgi Yer Tutucusu 2">
            <a:extLst>
              <a:ext uri="{FF2B5EF4-FFF2-40B4-BE49-F238E27FC236}">
                <a16:creationId xmlns:a16="http://schemas.microsoft.com/office/drawing/2014/main" id="{984E1E6C-84CB-3B59-BD86-90D61235B84B}"/>
              </a:ext>
            </a:extLst>
          </p:cNvPr>
          <p:cNvSpPr>
            <a:spLocks noGrp="1"/>
          </p:cNvSpPr>
          <p:nvPr>
            <p:ph type="ftr" sz="quarter" idx="11"/>
          </p:nvPr>
        </p:nvSpPr>
        <p:spPr/>
        <p:txBody>
          <a:bodyPr/>
          <a:lstStyle/>
          <a:p>
            <a:r>
              <a:rPr lang="tr-TR"/>
              <a:t>OSENSES@TRABZON.EDU.TR</a:t>
            </a:r>
          </a:p>
        </p:txBody>
      </p:sp>
      <p:sp>
        <p:nvSpPr>
          <p:cNvPr id="4" name="Slayt Numarası Yer Tutucusu 3">
            <a:extLst>
              <a:ext uri="{FF2B5EF4-FFF2-40B4-BE49-F238E27FC236}">
                <a16:creationId xmlns:a16="http://schemas.microsoft.com/office/drawing/2014/main" id="{D51AC982-363E-FC8A-0D2A-D29916962B7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317596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ABF5E4-C358-FC26-E5A2-F04B360BAD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A6E3D3A-61CA-34A6-F4BB-D770D3304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579FEEC-A284-F1A9-E885-16F1921E6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4FED0CB-42CB-53B8-8E8B-67A7A8A3886F}"/>
              </a:ext>
            </a:extLst>
          </p:cNvPr>
          <p:cNvSpPr>
            <a:spLocks noGrp="1"/>
          </p:cNvSpPr>
          <p:nvPr>
            <p:ph type="dt" sz="half" idx="10"/>
          </p:nvPr>
        </p:nvSpPr>
        <p:spPr/>
        <p:txBody>
          <a:bodyPr/>
          <a:lstStyle/>
          <a:p>
            <a:fld id="{2C82FBCF-5053-4593-811D-1BE25EF6CCAE}" type="datetime1">
              <a:rPr lang="tr-TR" smtClean="0"/>
              <a:t>21.09.2024</a:t>
            </a:fld>
            <a:endParaRPr lang="tr-TR"/>
          </a:p>
        </p:txBody>
      </p:sp>
      <p:sp>
        <p:nvSpPr>
          <p:cNvPr id="6" name="Alt Bilgi Yer Tutucusu 5">
            <a:extLst>
              <a:ext uri="{FF2B5EF4-FFF2-40B4-BE49-F238E27FC236}">
                <a16:creationId xmlns:a16="http://schemas.microsoft.com/office/drawing/2014/main" id="{53043B9E-D707-211F-550C-5C9AB3993D17}"/>
              </a:ext>
            </a:extLst>
          </p:cNvPr>
          <p:cNvSpPr>
            <a:spLocks noGrp="1"/>
          </p:cNvSpPr>
          <p:nvPr>
            <p:ph type="ftr" sz="quarter" idx="11"/>
          </p:nvPr>
        </p:nvSpPr>
        <p:spPr/>
        <p:txBody>
          <a:bodyPr/>
          <a:lstStyle/>
          <a:p>
            <a:r>
              <a:rPr lang="tr-TR"/>
              <a:t>OSENSES@TRABZON.EDU.TR</a:t>
            </a:r>
          </a:p>
        </p:txBody>
      </p:sp>
      <p:sp>
        <p:nvSpPr>
          <p:cNvPr id="7" name="Slayt Numarası Yer Tutucusu 6">
            <a:extLst>
              <a:ext uri="{FF2B5EF4-FFF2-40B4-BE49-F238E27FC236}">
                <a16:creationId xmlns:a16="http://schemas.microsoft.com/office/drawing/2014/main" id="{42A9FE24-27CC-90D9-8FF7-39467FCEA78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220306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67023-57CE-D1C9-B84A-A86F742BB2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532F45E-1BC9-FE68-47B6-4DE64BE14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8BE862-8BBF-D5E9-5476-0AF30733A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31695D8-3207-E94A-A275-CAFA58F911D2}"/>
              </a:ext>
            </a:extLst>
          </p:cNvPr>
          <p:cNvSpPr>
            <a:spLocks noGrp="1"/>
          </p:cNvSpPr>
          <p:nvPr>
            <p:ph type="dt" sz="half" idx="10"/>
          </p:nvPr>
        </p:nvSpPr>
        <p:spPr/>
        <p:txBody>
          <a:bodyPr/>
          <a:lstStyle/>
          <a:p>
            <a:fld id="{7486C316-8B95-407F-9899-A16C0C31604F}" type="datetime1">
              <a:rPr lang="tr-TR" smtClean="0"/>
              <a:t>21.09.2024</a:t>
            </a:fld>
            <a:endParaRPr lang="tr-TR"/>
          </a:p>
        </p:txBody>
      </p:sp>
      <p:sp>
        <p:nvSpPr>
          <p:cNvPr id="6" name="Alt Bilgi Yer Tutucusu 5">
            <a:extLst>
              <a:ext uri="{FF2B5EF4-FFF2-40B4-BE49-F238E27FC236}">
                <a16:creationId xmlns:a16="http://schemas.microsoft.com/office/drawing/2014/main" id="{CC2B521F-4022-E012-43E9-556EECE28440}"/>
              </a:ext>
            </a:extLst>
          </p:cNvPr>
          <p:cNvSpPr>
            <a:spLocks noGrp="1"/>
          </p:cNvSpPr>
          <p:nvPr>
            <p:ph type="ftr" sz="quarter" idx="11"/>
          </p:nvPr>
        </p:nvSpPr>
        <p:spPr/>
        <p:txBody>
          <a:bodyPr/>
          <a:lstStyle/>
          <a:p>
            <a:r>
              <a:rPr lang="tr-TR"/>
              <a:t>OSENSES@TRABZON.EDU.TR</a:t>
            </a:r>
          </a:p>
        </p:txBody>
      </p:sp>
      <p:sp>
        <p:nvSpPr>
          <p:cNvPr id="7" name="Slayt Numarası Yer Tutucusu 6">
            <a:extLst>
              <a:ext uri="{FF2B5EF4-FFF2-40B4-BE49-F238E27FC236}">
                <a16:creationId xmlns:a16="http://schemas.microsoft.com/office/drawing/2014/main" id="{14966130-F117-5DF7-AAB5-F14F39794A47}"/>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412003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F9F6840-D1B9-71AF-E014-05D4ABE2E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FD08CD-98CF-3687-0E8D-9C7019F1B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DF59E0-7C83-25E3-D9B7-2E4FED6AC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24479-6271-4C89-BAAD-ABCC976B022D}" type="datetime1">
              <a:rPr lang="tr-TR" smtClean="0"/>
              <a:t>21.09.2024</a:t>
            </a:fld>
            <a:endParaRPr lang="tr-TR"/>
          </a:p>
        </p:txBody>
      </p:sp>
      <p:sp>
        <p:nvSpPr>
          <p:cNvPr id="5" name="Alt Bilgi Yer Tutucusu 4">
            <a:extLst>
              <a:ext uri="{FF2B5EF4-FFF2-40B4-BE49-F238E27FC236}">
                <a16:creationId xmlns:a16="http://schemas.microsoft.com/office/drawing/2014/main" id="{285B15E2-630D-6641-D6AB-D4E6581B0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OSENSES@TRABZON.EDU.TR</a:t>
            </a:r>
          </a:p>
        </p:txBody>
      </p:sp>
      <p:sp>
        <p:nvSpPr>
          <p:cNvPr id="6" name="Slayt Numarası Yer Tutucusu 5">
            <a:extLst>
              <a:ext uri="{FF2B5EF4-FFF2-40B4-BE49-F238E27FC236}">
                <a16:creationId xmlns:a16="http://schemas.microsoft.com/office/drawing/2014/main" id="{AEC6F700-4AF1-BBED-D2CE-28E835A6F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B0AE-3BF2-4827-80C1-918F66C53530}" type="slidenum">
              <a:rPr lang="tr-TR" smtClean="0"/>
              <a:t>‹#›</a:t>
            </a:fld>
            <a:endParaRPr lang="tr-TR"/>
          </a:p>
        </p:txBody>
      </p:sp>
    </p:spTree>
    <p:extLst>
      <p:ext uri="{BB962C8B-B14F-4D97-AF65-F5344CB8AC3E}">
        <p14:creationId xmlns:p14="http://schemas.microsoft.com/office/powerpoint/2010/main" val="317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93F1A8-53F6-B961-1C2C-495E9DAEEFCF}"/>
              </a:ext>
            </a:extLst>
          </p:cNvPr>
          <p:cNvSpPr>
            <a:spLocks noGrp="1"/>
          </p:cNvSpPr>
          <p:nvPr>
            <p:ph type="ctrTitle"/>
          </p:nvPr>
        </p:nvSpPr>
        <p:spPr/>
        <p:txBody>
          <a:bodyPr/>
          <a:lstStyle/>
          <a:p>
            <a:r>
              <a:rPr lang="tr-TR" dirty="0"/>
              <a:t>Yusuf güney </a:t>
            </a:r>
          </a:p>
        </p:txBody>
      </p:sp>
      <p:sp>
        <p:nvSpPr>
          <p:cNvPr id="3" name="Alt Başlık 2">
            <a:extLst>
              <a:ext uri="{FF2B5EF4-FFF2-40B4-BE49-F238E27FC236}">
                <a16:creationId xmlns:a16="http://schemas.microsoft.com/office/drawing/2014/main" id="{0222D88B-FB46-C4F6-1FF7-A1C8D23D69ED}"/>
              </a:ext>
            </a:extLst>
          </p:cNvPr>
          <p:cNvSpPr>
            <a:spLocks noGrp="1"/>
          </p:cNvSpPr>
          <p:nvPr>
            <p:ph type="subTitle" idx="1"/>
          </p:nvPr>
        </p:nvSpPr>
        <p:spPr/>
        <p:txBody>
          <a:bodyPr/>
          <a:lstStyle/>
          <a:p>
            <a:r>
              <a:rPr lang="tr-TR" dirty="0"/>
              <a:t>Gümrükler Muhafaza (E) Genel Müdürü</a:t>
            </a:r>
          </a:p>
          <a:p>
            <a:r>
              <a:rPr lang="tr-TR" dirty="0"/>
              <a:t>Türk Gümrük Sistemi</a:t>
            </a:r>
          </a:p>
        </p:txBody>
      </p:sp>
      <p:sp>
        <p:nvSpPr>
          <p:cNvPr id="4" name="Veri Yer Tutucusu 3">
            <a:extLst>
              <a:ext uri="{FF2B5EF4-FFF2-40B4-BE49-F238E27FC236}">
                <a16:creationId xmlns:a16="http://schemas.microsoft.com/office/drawing/2014/main" id="{845F33BF-04EB-870F-CE6B-1F44609D2E88}"/>
              </a:ext>
            </a:extLst>
          </p:cNvPr>
          <p:cNvSpPr>
            <a:spLocks noGrp="1"/>
          </p:cNvSpPr>
          <p:nvPr>
            <p:ph type="dt" sz="half" idx="10"/>
          </p:nvPr>
        </p:nvSpPr>
        <p:spPr/>
        <p:txBody>
          <a:bodyPr/>
          <a:lstStyle/>
          <a:p>
            <a:fld id="{E2EB2C94-2AFC-4A09-AF9A-95CC4DB8DBD2}" type="datetime1">
              <a:rPr lang="tr-TR" smtClean="0"/>
              <a:t>21.09.2024</a:t>
            </a:fld>
            <a:endParaRPr lang="tr-TR"/>
          </a:p>
        </p:txBody>
      </p:sp>
      <p:sp>
        <p:nvSpPr>
          <p:cNvPr id="5" name="Alt Bilgi Yer Tutucusu 4">
            <a:extLst>
              <a:ext uri="{FF2B5EF4-FFF2-40B4-BE49-F238E27FC236}">
                <a16:creationId xmlns:a16="http://schemas.microsoft.com/office/drawing/2014/main" id="{06CC8BDF-64BA-C38E-215A-16C12ADD1EE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799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4C091A-8CC6-1B55-023E-128BCB1641B0}"/>
              </a:ext>
            </a:extLst>
          </p:cNvPr>
          <p:cNvSpPr>
            <a:spLocks noGrp="1"/>
          </p:cNvSpPr>
          <p:nvPr>
            <p:ph idx="1"/>
          </p:nvPr>
        </p:nvSpPr>
        <p:spPr>
          <a:xfrm>
            <a:off x="165370" y="632298"/>
            <a:ext cx="11712102" cy="5860577"/>
          </a:xfrm>
        </p:spPr>
        <p:txBody>
          <a:bodyPr>
            <a:normAutofit/>
          </a:bodyPr>
          <a:lstStyle/>
          <a:p>
            <a:pPr algn="ctr"/>
            <a:r>
              <a:rPr lang="tr-TR" sz="3200" b="1" dirty="0">
                <a:solidFill>
                  <a:srgbClr val="FF0000"/>
                </a:solidFill>
              </a:rPr>
              <a:t>I. Merkez teşkilatı:</a:t>
            </a:r>
          </a:p>
          <a:p>
            <a:r>
              <a:rPr lang="tr-TR" dirty="0"/>
              <a:t> Bilahare gümrüklerin ticari yönü dikkate alınarak kısmen de olsa bünyesinde iç ticaret teşkilatlanmasını ihtiva eden sanayi ve Ticaret Bakanlığının Ticaret bölümüyle birleştirilerek ;</a:t>
            </a:r>
          </a:p>
          <a:p>
            <a:r>
              <a:rPr lang="tr-TR" sz="3200" b="1" dirty="0">
                <a:solidFill>
                  <a:srgbClr val="FF0000"/>
                </a:solidFill>
                <a:highlight>
                  <a:srgbClr val="FFFF00"/>
                </a:highlight>
              </a:rPr>
              <a:t>2011 yılında Gümrük ve Ticaret Bakanlığı </a:t>
            </a:r>
            <a:r>
              <a:rPr lang="tr-TR" sz="3200" dirty="0">
                <a:highlight>
                  <a:srgbClr val="FFFF00"/>
                </a:highlight>
              </a:rPr>
              <a:t>adıyla teşkilatlandırılmış</a:t>
            </a:r>
            <a:r>
              <a:rPr lang="tr-TR" sz="3200" dirty="0"/>
              <a:t>, </a:t>
            </a:r>
          </a:p>
          <a:p>
            <a:r>
              <a:rPr lang="tr-TR" sz="3200" dirty="0"/>
              <a:t>bilahare </a:t>
            </a:r>
            <a:r>
              <a:rPr lang="tr-TR" sz="3200" dirty="0">
                <a:highlight>
                  <a:srgbClr val="FFFF00"/>
                </a:highlight>
              </a:rPr>
              <a:t>2018 yılında Cumhurbaşkanlığı Hükümet Sistemine geçilmesini müteakip sözü edilen bakanlığın içine Dış ticaret birimlerinin oluşturduğu Ekonomi Bakanlığı da alınarak, üç birimin birleştirilmesiyle bu defa </a:t>
            </a:r>
            <a:r>
              <a:rPr lang="tr-TR" b="1" dirty="0">
                <a:solidFill>
                  <a:srgbClr val="FF0000"/>
                </a:solidFill>
                <a:highlight>
                  <a:srgbClr val="FFFF00"/>
                </a:highlight>
              </a:rPr>
              <a:t>TİCARET BAKANLIĞI </a:t>
            </a:r>
            <a:r>
              <a:rPr lang="tr-TR" dirty="0">
                <a:highlight>
                  <a:srgbClr val="FFFF00"/>
                </a:highlight>
              </a:rPr>
              <a:t>adıyla yeniden teşkilatlandırılmıştır.</a:t>
            </a:r>
          </a:p>
          <a:p>
            <a:r>
              <a:rPr lang="tr-TR" dirty="0"/>
              <a:t>Sy.55 </a:t>
            </a:r>
          </a:p>
        </p:txBody>
      </p:sp>
      <p:sp>
        <p:nvSpPr>
          <p:cNvPr id="2" name="Veri Yer Tutucusu 1">
            <a:extLst>
              <a:ext uri="{FF2B5EF4-FFF2-40B4-BE49-F238E27FC236}">
                <a16:creationId xmlns:a16="http://schemas.microsoft.com/office/drawing/2014/main" id="{F0FC7DEA-8CE2-760A-394E-7E169F3AA1FF}"/>
              </a:ext>
            </a:extLst>
          </p:cNvPr>
          <p:cNvSpPr>
            <a:spLocks noGrp="1"/>
          </p:cNvSpPr>
          <p:nvPr>
            <p:ph type="dt" sz="half" idx="10"/>
          </p:nvPr>
        </p:nvSpPr>
        <p:spPr/>
        <p:txBody>
          <a:bodyPr/>
          <a:lstStyle/>
          <a:p>
            <a:fld id="{7837437B-4607-4C68-9838-8EA7513D342D}" type="datetime1">
              <a:rPr lang="tr-TR" smtClean="0"/>
              <a:t>21.09.2024</a:t>
            </a:fld>
            <a:endParaRPr lang="tr-TR"/>
          </a:p>
        </p:txBody>
      </p:sp>
      <p:sp>
        <p:nvSpPr>
          <p:cNvPr id="4" name="Alt Bilgi Yer Tutucusu 3">
            <a:extLst>
              <a:ext uri="{FF2B5EF4-FFF2-40B4-BE49-F238E27FC236}">
                <a16:creationId xmlns:a16="http://schemas.microsoft.com/office/drawing/2014/main" id="{7DCC56C2-01FD-7199-6FD3-E99450E8D0B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208220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4895F6-F50C-6169-447D-88AA4465F26F}"/>
              </a:ext>
            </a:extLst>
          </p:cNvPr>
          <p:cNvSpPr>
            <a:spLocks noGrp="1"/>
          </p:cNvSpPr>
          <p:nvPr>
            <p:ph idx="1"/>
          </p:nvPr>
        </p:nvSpPr>
        <p:spPr>
          <a:xfrm>
            <a:off x="838200" y="1040860"/>
            <a:ext cx="10515600" cy="5136103"/>
          </a:xfrm>
        </p:spPr>
        <p:txBody>
          <a:bodyPr/>
          <a:lstStyle/>
          <a:p>
            <a:r>
              <a:rPr lang="tr-TR" b="1" dirty="0">
                <a:solidFill>
                  <a:srgbClr val="FF0000"/>
                </a:solidFill>
              </a:rPr>
              <a:t>Nihai Kullanım ile ilgili İthalat Rejimi Kararı :</a:t>
            </a:r>
          </a:p>
          <a:p>
            <a:r>
              <a:rPr lang="tr-TR" b="1" dirty="0">
                <a:solidFill>
                  <a:srgbClr val="FF0000"/>
                </a:solidFill>
              </a:rPr>
              <a:t> </a:t>
            </a:r>
            <a:r>
              <a:rPr lang="tr-TR" dirty="0"/>
              <a:t>Eki VI ve VII Sayılı iki liste bulunmaktadır. </a:t>
            </a:r>
          </a:p>
          <a:p>
            <a:pPr algn="ctr"/>
            <a:r>
              <a:rPr lang="tr-TR" dirty="0">
                <a:highlight>
                  <a:srgbClr val="00FF00"/>
                </a:highlight>
              </a:rPr>
              <a:t>Bunlardan VI Sayılı Liste </a:t>
            </a:r>
            <a:r>
              <a:rPr lang="tr-TR" dirty="0"/>
              <a:t>:</a:t>
            </a:r>
          </a:p>
          <a:p>
            <a:pPr algn="ctr"/>
            <a:endParaRPr lang="tr-TR" dirty="0"/>
          </a:p>
          <a:p>
            <a:r>
              <a:rPr lang="tr-TR" b="1" dirty="0">
                <a:highlight>
                  <a:srgbClr val="FFFF00"/>
                </a:highlight>
              </a:rPr>
              <a:t>Sivil Hava Taşıtlarında Kullanılmaya Mahsus Ürünler</a:t>
            </a:r>
            <a:r>
              <a:rPr lang="tr-TR" dirty="0"/>
              <a:t> ile, </a:t>
            </a:r>
          </a:p>
          <a:p>
            <a:pPr algn="ctr"/>
            <a:r>
              <a:rPr lang="tr-TR" dirty="0">
                <a:highlight>
                  <a:srgbClr val="00FF00"/>
                </a:highlight>
              </a:rPr>
              <a:t>VII Sayılı Liste ise :</a:t>
            </a:r>
          </a:p>
          <a:p>
            <a:pPr algn="ctr"/>
            <a:endParaRPr lang="tr-TR" dirty="0">
              <a:highlight>
                <a:srgbClr val="00FF00"/>
              </a:highlight>
            </a:endParaRPr>
          </a:p>
          <a:p>
            <a:r>
              <a:rPr lang="tr-TR" b="1" dirty="0">
                <a:highlight>
                  <a:srgbClr val="FFFF00"/>
                </a:highlight>
              </a:rPr>
              <a:t>Tarım Ürünleri ile ilgili  ürünler</a:t>
            </a:r>
          </a:p>
          <a:p>
            <a:r>
              <a:rPr lang="tr-TR" dirty="0"/>
              <a:t>bulunmaktadır. </a:t>
            </a:r>
          </a:p>
        </p:txBody>
      </p:sp>
      <p:sp>
        <p:nvSpPr>
          <p:cNvPr id="2" name="Veri Yer Tutucusu 1">
            <a:extLst>
              <a:ext uri="{FF2B5EF4-FFF2-40B4-BE49-F238E27FC236}">
                <a16:creationId xmlns:a16="http://schemas.microsoft.com/office/drawing/2014/main" id="{DC936790-44DE-2BD4-4484-1FF583A00D1B}"/>
              </a:ext>
            </a:extLst>
          </p:cNvPr>
          <p:cNvSpPr>
            <a:spLocks noGrp="1"/>
          </p:cNvSpPr>
          <p:nvPr>
            <p:ph type="dt" sz="half" idx="10"/>
          </p:nvPr>
        </p:nvSpPr>
        <p:spPr/>
        <p:txBody>
          <a:bodyPr/>
          <a:lstStyle/>
          <a:p>
            <a:fld id="{999C3379-A292-40F3-92BA-F3293F3B1F00}" type="datetime1">
              <a:rPr lang="tr-TR" smtClean="0"/>
              <a:t>21.09.2024</a:t>
            </a:fld>
            <a:endParaRPr lang="tr-TR"/>
          </a:p>
        </p:txBody>
      </p:sp>
      <p:sp>
        <p:nvSpPr>
          <p:cNvPr id="4" name="Alt Bilgi Yer Tutucusu 3">
            <a:extLst>
              <a:ext uri="{FF2B5EF4-FFF2-40B4-BE49-F238E27FC236}">
                <a16:creationId xmlns:a16="http://schemas.microsoft.com/office/drawing/2014/main" id="{3B1284D1-A076-9B74-4041-9986229657D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846427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2A9DAC-679D-7845-457D-DC5F0E0D7852}"/>
              </a:ext>
            </a:extLst>
          </p:cNvPr>
          <p:cNvSpPr>
            <a:spLocks noGrp="1"/>
          </p:cNvSpPr>
          <p:nvPr>
            <p:ph idx="1"/>
          </p:nvPr>
        </p:nvSpPr>
        <p:spPr>
          <a:xfrm>
            <a:off x="291831" y="291830"/>
            <a:ext cx="11682918" cy="6206247"/>
          </a:xfrm>
        </p:spPr>
        <p:txBody>
          <a:bodyPr>
            <a:normAutofit lnSpcReduction="10000"/>
          </a:bodyPr>
          <a:lstStyle/>
          <a:p>
            <a:r>
              <a:rPr lang="tr-TR" b="1" dirty="0">
                <a:solidFill>
                  <a:srgbClr val="00B050"/>
                </a:solidFill>
              </a:rPr>
              <a:t>3-	Tarife Kontenjanı (Tarife Kotası)</a:t>
            </a:r>
          </a:p>
          <a:p>
            <a:endParaRPr lang="tr-TR" sz="3200" dirty="0"/>
          </a:p>
          <a:p>
            <a:r>
              <a:rPr lang="tr-TR" dirty="0"/>
              <a:t>Türkiye’nin tek taraflı olarak veya ikili ya da çok taraflı anlaşmalar çerçevesinde, </a:t>
            </a:r>
            <a:r>
              <a:rPr lang="tr-TR" dirty="0">
                <a:highlight>
                  <a:srgbClr val="FFFF00"/>
                </a:highlight>
              </a:rPr>
              <a:t>ülke yararına kullanılmak amacıyla “İthalatta Kota ve Tarife Kontenjanı İdaresi Hakkında Kararı” ile belirlenen usul ve esaslar uyarınca </a:t>
            </a:r>
            <a:r>
              <a:rPr lang="tr-TR" dirty="0">
                <a:solidFill>
                  <a:srgbClr val="FF0000"/>
                </a:solidFill>
                <a:highlight>
                  <a:srgbClr val="FFFF00"/>
                </a:highlight>
              </a:rPr>
              <a:t>belirli bir dönem için gümrük vergisinde ve/veya diğer mali yüklerde indirim yapılarak ya da muafiyet sağlanarak ithalatın yapılmasına imkan sağlamaktadır.  </a:t>
            </a:r>
          </a:p>
          <a:p>
            <a:endParaRPr lang="tr-TR" dirty="0"/>
          </a:p>
          <a:p>
            <a:pPr algn="ctr"/>
            <a:r>
              <a:rPr lang="tr-TR" b="1" dirty="0"/>
              <a:t>Tarife kontenjanı (kota), </a:t>
            </a:r>
          </a:p>
          <a:p>
            <a:r>
              <a:rPr lang="tr-TR" dirty="0">
                <a:highlight>
                  <a:srgbClr val="00FF00"/>
                </a:highlight>
              </a:rPr>
              <a:t>hem sanayi </a:t>
            </a:r>
            <a:r>
              <a:rPr lang="tr-TR" dirty="0"/>
              <a:t>ürünlerinde </a:t>
            </a:r>
          </a:p>
          <a:p>
            <a:r>
              <a:rPr lang="tr-TR" dirty="0">
                <a:highlight>
                  <a:srgbClr val="00FF00"/>
                </a:highlight>
              </a:rPr>
              <a:t>hem de tarım ürünlerinde </a:t>
            </a:r>
            <a:r>
              <a:rPr lang="tr-TR" dirty="0"/>
              <a:t>uygulanmaktadır.</a:t>
            </a:r>
          </a:p>
          <a:p>
            <a:r>
              <a:rPr lang="tr-TR" dirty="0"/>
              <a:t> </a:t>
            </a:r>
            <a:r>
              <a:rPr lang="tr-TR" u="sng" dirty="0">
                <a:solidFill>
                  <a:srgbClr val="FF0000"/>
                </a:solidFill>
              </a:rPr>
              <a:t>Sanayi ürünlerinde tarife kontenjanı, AB ve Türkiye'de üretimi bulunan ancak yetersiz olan ürünler için uygulanmaktadır</a:t>
            </a:r>
            <a:r>
              <a:rPr lang="tr-TR" dirty="0"/>
              <a:t>. </a:t>
            </a:r>
          </a:p>
        </p:txBody>
      </p:sp>
      <p:sp>
        <p:nvSpPr>
          <p:cNvPr id="2" name="Veri Yer Tutucusu 1">
            <a:extLst>
              <a:ext uri="{FF2B5EF4-FFF2-40B4-BE49-F238E27FC236}">
                <a16:creationId xmlns:a16="http://schemas.microsoft.com/office/drawing/2014/main" id="{DAAACC07-1E92-FF83-CDCE-9FA664F6D496}"/>
              </a:ext>
            </a:extLst>
          </p:cNvPr>
          <p:cNvSpPr>
            <a:spLocks noGrp="1"/>
          </p:cNvSpPr>
          <p:nvPr>
            <p:ph type="dt" sz="half" idx="10"/>
          </p:nvPr>
        </p:nvSpPr>
        <p:spPr/>
        <p:txBody>
          <a:bodyPr/>
          <a:lstStyle/>
          <a:p>
            <a:fld id="{19DE890B-2C0C-43C1-90AD-A7A99F2A3D98}" type="datetime1">
              <a:rPr lang="tr-TR" smtClean="0"/>
              <a:t>21.09.2024</a:t>
            </a:fld>
            <a:endParaRPr lang="tr-TR"/>
          </a:p>
        </p:txBody>
      </p:sp>
      <p:sp>
        <p:nvSpPr>
          <p:cNvPr id="4" name="Alt Bilgi Yer Tutucusu 3">
            <a:extLst>
              <a:ext uri="{FF2B5EF4-FFF2-40B4-BE49-F238E27FC236}">
                <a16:creationId xmlns:a16="http://schemas.microsoft.com/office/drawing/2014/main" id="{3C4F422F-DE70-C7E9-A0B7-203CA963278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952457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307437-FF2F-5CD1-80F6-4976B88914CA}"/>
              </a:ext>
            </a:extLst>
          </p:cNvPr>
          <p:cNvSpPr>
            <a:spLocks noGrp="1"/>
          </p:cNvSpPr>
          <p:nvPr>
            <p:ph idx="1"/>
          </p:nvPr>
        </p:nvSpPr>
        <p:spPr>
          <a:xfrm>
            <a:off x="603115" y="700391"/>
            <a:ext cx="10750685" cy="5476572"/>
          </a:xfrm>
        </p:spPr>
        <p:txBody>
          <a:bodyPr/>
          <a:lstStyle/>
          <a:p>
            <a:pPr algn="ctr"/>
            <a:r>
              <a:rPr lang="tr-TR" b="1" dirty="0">
                <a:solidFill>
                  <a:srgbClr val="FF0000"/>
                </a:solidFill>
                <a:highlight>
                  <a:srgbClr val="00FFFF"/>
                </a:highlight>
                <a:latin typeface="Agency FB" panose="020B0503020202020204" pitchFamily="34" charset="0"/>
              </a:rPr>
              <a:t>III-	Muafiyetler</a:t>
            </a:r>
            <a:r>
              <a:rPr lang="tr-TR" dirty="0">
                <a:highlight>
                  <a:srgbClr val="00FF00"/>
                </a:highlight>
              </a:rPr>
              <a:t>	</a:t>
            </a:r>
          </a:p>
          <a:p>
            <a:r>
              <a:rPr lang="tr-TR" dirty="0"/>
              <a:t>		Türk Gümrük Vergilendirme Sisteminde muafiyetler de bulunmaktadır.</a:t>
            </a:r>
          </a:p>
          <a:p>
            <a:r>
              <a:rPr lang="tr-TR" dirty="0"/>
              <a:t> </a:t>
            </a:r>
            <a:r>
              <a:rPr lang="tr-TR" dirty="0">
                <a:highlight>
                  <a:srgbClr val="FFFF00"/>
                </a:highlight>
              </a:rPr>
              <a:t>Normal olarak vergilendirilmesi gereken bir kısım eşyadan, bu eşyanın ve/veya eşyayı getiren </a:t>
            </a:r>
            <a:r>
              <a:rPr lang="tr-TR" b="1" dirty="0">
                <a:solidFill>
                  <a:srgbClr val="FF0000"/>
                </a:solidFill>
                <a:highlight>
                  <a:srgbClr val="FFFF00"/>
                </a:highlight>
              </a:rPr>
              <a:t>kurumun özelliğine göre vergi alınmamakta</a:t>
            </a:r>
            <a:r>
              <a:rPr lang="tr-TR" dirty="0"/>
              <a:t>, </a:t>
            </a:r>
          </a:p>
          <a:p>
            <a:r>
              <a:rPr lang="tr-TR" b="1" dirty="0" err="1"/>
              <a:t>Xx</a:t>
            </a:r>
            <a:r>
              <a:rPr lang="tr-TR" b="1" dirty="0"/>
              <a:t>     Kimi zaman </a:t>
            </a:r>
            <a:r>
              <a:rPr lang="tr-TR" dirty="0"/>
              <a:t>kamu kurum ve kuruluşlarının kurumsal faaliyetlerini yürütmek için yurda getirecekleri bir kısım eşyadan </a:t>
            </a:r>
            <a:r>
              <a:rPr lang="tr-TR" dirty="0">
                <a:highlight>
                  <a:srgbClr val="FFFF00"/>
                </a:highlight>
              </a:rPr>
              <a:t>vergi alınmasının, </a:t>
            </a:r>
            <a:r>
              <a:rPr lang="tr-TR" b="1" dirty="0">
                <a:solidFill>
                  <a:srgbClr val="FF0000"/>
                </a:solidFill>
                <a:highlight>
                  <a:srgbClr val="FFFF00"/>
                </a:highlight>
              </a:rPr>
              <a:t>bütçe disiplini açısından bir anlam ifade etmemesi</a:t>
            </a:r>
            <a:r>
              <a:rPr lang="tr-TR" dirty="0">
                <a:highlight>
                  <a:srgbClr val="FFFF00"/>
                </a:highlight>
              </a:rPr>
              <a:t>, </a:t>
            </a:r>
          </a:p>
          <a:p>
            <a:r>
              <a:rPr lang="tr-TR" b="1" dirty="0" err="1"/>
              <a:t>Xx</a:t>
            </a:r>
            <a:r>
              <a:rPr lang="tr-TR" b="1" dirty="0"/>
              <a:t>     kimi zaman             </a:t>
            </a:r>
            <a:r>
              <a:rPr lang="tr-TR" b="1" dirty="0">
                <a:solidFill>
                  <a:srgbClr val="FF0000"/>
                </a:solidFill>
                <a:highlight>
                  <a:srgbClr val="FFFF00"/>
                </a:highlight>
              </a:rPr>
              <a:t>bazı sektörlerin teşvik edilmesi</a:t>
            </a:r>
            <a:r>
              <a:rPr lang="tr-TR" dirty="0"/>
              <a:t>, </a:t>
            </a:r>
          </a:p>
          <a:p>
            <a:r>
              <a:rPr lang="tr-TR" b="1" dirty="0" err="1"/>
              <a:t>Xx</a:t>
            </a:r>
            <a:r>
              <a:rPr lang="tr-TR" b="1" dirty="0"/>
              <a:t>     kimi zaman da</a:t>
            </a:r>
            <a:r>
              <a:rPr lang="tr-TR" dirty="0"/>
              <a:t>      </a:t>
            </a:r>
            <a:r>
              <a:rPr lang="tr-TR" b="1" dirty="0">
                <a:solidFill>
                  <a:srgbClr val="FF0000"/>
                </a:solidFill>
                <a:highlight>
                  <a:srgbClr val="FFFF00"/>
                </a:highlight>
              </a:rPr>
              <a:t>eğitim, sosyal ve kültürel amaçlarla </a:t>
            </a:r>
            <a:r>
              <a:rPr lang="tr-TR" dirty="0"/>
              <a:t>muafiyet uygulaması yapılmaktadır. </a:t>
            </a:r>
          </a:p>
          <a:p>
            <a:endParaRPr lang="tr-TR" dirty="0"/>
          </a:p>
        </p:txBody>
      </p:sp>
      <p:sp>
        <p:nvSpPr>
          <p:cNvPr id="2" name="Veri Yer Tutucusu 1">
            <a:extLst>
              <a:ext uri="{FF2B5EF4-FFF2-40B4-BE49-F238E27FC236}">
                <a16:creationId xmlns:a16="http://schemas.microsoft.com/office/drawing/2014/main" id="{47B10336-5F50-FC54-EFAF-A0BE5944414B}"/>
              </a:ext>
            </a:extLst>
          </p:cNvPr>
          <p:cNvSpPr>
            <a:spLocks noGrp="1"/>
          </p:cNvSpPr>
          <p:nvPr>
            <p:ph type="dt" sz="half" idx="10"/>
          </p:nvPr>
        </p:nvSpPr>
        <p:spPr/>
        <p:txBody>
          <a:bodyPr/>
          <a:lstStyle/>
          <a:p>
            <a:fld id="{731E41F7-ABAD-40CF-ABB0-68517461CF79}" type="datetime1">
              <a:rPr lang="tr-TR" smtClean="0"/>
              <a:t>21.09.2024</a:t>
            </a:fld>
            <a:endParaRPr lang="tr-TR"/>
          </a:p>
        </p:txBody>
      </p:sp>
      <p:sp>
        <p:nvSpPr>
          <p:cNvPr id="4" name="Alt Bilgi Yer Tutucusu 3">
            <a:extLst>
              <a:ext uri="{FF2B5EF4-FFF2-40B4-BE49-F238E27FC236}">
                <a16:creationId xmlns:a16="http://schemas.microsoft.com/office/drawing/2014/main" id="{49A9FC17-550B-683F-AC16-BF34B937470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970598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619DA3-E18F-7F0A-2991-48E3ED093321}"/>
              </a:ext>
            </a:extLst>
          </p:cNvPr>
          <p:cNvSpPr>
            <a:spLocks noGrp="1"/>
          </p:cNvSpPr>
          <p:nvPr>
            <p:ph idx="1"/>
          </p:nvPr>
        </p:nvSpPr>
        <p:spPr/>
        <p:txBody>
          <a:bodyPr/>
          <a:lstStyle/>
          <a:p>
            <a:r>
              <a:rPr lang="tr-TR" sz="4000" b="1" dirty="0">
                <a:solidFill>
                  <a:srgbClr val="FF0000"/>
                </a:solidFill>
              </a:rPr>
              <a:t>TÜRK GÜMRÜK SİSTEMİNİN İŞ AKIŞLARI</a:t>
            </a:r>
          </a:p>
          <a:p>
            <a:r>
              <a:rPr lang="tr-TR" dirty="0"/>
              <a:t>sy.171</a:t>
            </a:r>
          </a:p>
        </p:txBody>
      </p:sp>
      <p:sp>
        <p:nvSpPr>
          <p:cNvPr id="2" name="Veri Yer Tutucusu 1">
            <a:extLst>
              <a:ext uri="{FF2B5EF4-FFF2-40B4-BE49-F238E27FC236}">
                <a16:creationId xmlns:a16="http://schemas.microsoft.com/office/drawing/2014/main" id="{E6D0792F-0DF1-B884-139A-538C7FA8A195}"/>
              </a:ext>
            </a:extLst>
          </p:cNvPr>
          <p:cNvSpPr>
            <a:spLocks noGrp="1"/>
          </p:cNvSpPr>
          <p:nvPr>
            <p:ph type="dt" sz="half" idx="10"/>
          </p:nvPr>
        </p:nvSpPr>
        <p:spPr/>
        <p:txBody>
          <a:bodyPr/>
          <a:lstStyle/>
          <a:p>
            <a:fld id="{380DE7A5-E868-4344-BF18-A4523544D60D}" type="datetime1">
              <a:rPr lang="tr-TR" smtClean="0"/>
              <a:t>21.09.2024</a:t>
            </a:fld>
            <a:endParaRPr lang="tr-TR"/>
          </a:p>
        </p:txBody>
      </p:sp>
      <p:sp>
        <p:nvSpPr>
          <p:cNvPr id="4" name="Alt Bilgi Yer Tutucusu 3">
            <a:extLst>
              <a:ext uri="{FF2B5EF4-FFF2-40B4-BE49-F238E27FC236}">
                <a16:creationId xmlns:a16="http://schemas.microsoft.com/office/drawing/2014/main" id="{47F55B1B-429C-40B4-3B18-4AF1092E025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790275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71B86-FE0A-D7AF-9280-6E0319BDD308}"/>
              </a:ext>
            </a:extLst>
          </p:cNvPr>
          <p:cNvSpPr>
            <a:spLocks noGrp="1"/>
          </p:cNvSpPr>
          <p:nvPr>
            <p:ph type="title"/>
          </p:nvPr>
        </p:nvSpPr>
        <p:spPr/>
        <p:txBody>
          <a:bodyPr/>
          <a:lstStyle/>
          <a:p>
            <a:pPr algn="ctr"/>
            <a:r>
              <a:rPr lang="tr-TR" b="1" dirty="0">
                <a:solidFill>
                  <a:srgbClr val="FF0000"/>
                </a:solidFill>
              </a:rPr>
              <a:t>TÜRK GÜMRÜK SİSTEMİNİN İŞ AKIŞLARI</a:t>
            </a:r>
            <a:br>
              <a:rPr lang="tr-TR" dirty="0">
                <a:solidFill>
                  <a:srgbClr val="FF0000"/>
                </a:solidFill>
              </a:rPr>
            </a:br>
            <a:endParaRPr lang="tr-TR" dirty="0">
              <a:solidFill>
                <a:srgbClr val="FF0000"/>
              </a:solidFill>
            </a:endParaRPr>
          </a:p>
        </p:txBody>
      </p:sp>
      <p:sp>
        <p:nvSpPr>
          <p:cNvPr id="3" name="İçerik Yer Tutucusu 2">
            <a:extLst>
              <a:ext uri="{FF2B5EF4-FFF2-40B4-BE49-F238E27FC236}">
                <a16:creationId xmlns:a16="http://schemas.microsoft.com/office/drawing/2014/main" id="{9078E2F9-ED79-E21A-4EC6-083C0CA51C10}"/>
              </a:ext>
            </a:extLst>
          </p:cNvPr>
          <p:cNvSpPr>
            <a:spLocks noGrp="1"/>
          </p:cNvSpPr>
          <p:nvPr>
            <p:ph idx="1"/>
          </p:nvPr>
        </p:nvSpPr>
        <p:spPr>
          <a:xfrm>
            <a:off x="838200" y="1825624"/>
            <a:ext cx="10515600" cy="4530725"/>
          </a:xfrm>
        </p:spPr>
        <p:txBody>
          <a:bodyPr/>
          <a:lstStyle/>
          <a:p>
            <a:r>
              <a:rPr lang="tr-TR" dirty="0"/>
              <a:t>	Bir şirket kurduğunuzu düşünelim.</a:t>
            </a:r>
          </a:p>
          <a:p>
            <a:r>
              <a:rPr lang="tr-TR" dirty="0"/>
              <a:t> Bu şirket üzerinden gümrük uygulamasını da içeren dış ticaret işlemlerinin işlem akışlarını </a:t>
            </a:r>
          </a:p>
          <a:p>
            <a:r>
              <a:rPr lang="tr-TR" dirty="0">
                <a:solidFill>
                  <a:srgbClr val="00B050"/>
                </a:solidFill>
              </a:rPr>
              <a:t>ithalat, </a:t>
            </a:r>
          </a:p>
          <a:p>
            <a:r>
              <a:rPr lang="tr-TR" dirty="0">
                <a:solidFill>
                  <a:srgbClr val="00B050"/>
                </a:solidFill>
              </a:rPr>
              <a:t>ihracat ve </a:t>
            </a:r>
          </a:p>
          <a:p>
            <a:r>
              <a:rPr lang="tr-TR" dirty="0">
                <a:solidFill>
                  <a:srgbClr val="00B050"/>
                </a:solidFill>
              </a:rPr>
              <a:t>transit ticaret </a:t>
            </a:r>
          </a:p>
          <a:p>
            <a:r>
              <a:rPr lang="tr-TR" dirty="0"/>
              <a:t>yönlü olmak üzere ayrı ayrı ele alıp inceleyelim. </a:t>
            </a:r>
          </a:p>
          <a:p>
            <a:r>
              <a:rPr lang="tr-TR" dirty="0"/>
              <a:t>I-	İthalat Yönlü İş Akışı </a:t>
            </a:r>
          </a:p>
        </p:txBody>
      </p:sp>
      <p:sp>
        <p:nvSpPr>
          <p:cNvPr id="4" name="Veri Yer Tutucusu 3">
            <a:extLst>
              <a:ext uri="{FF2B5EF4-FFF2-40B4-BE49-F238E27FC236}">
                <a16:creationId xmlns:a16="http://schemas.microsoft.com/office/drawing/2014/main" id="{F448AD48-7A4D-2961-C10A-21A96FCA039E}"/>
              </a:ext>
            </a:extLst>
          </p:cNvPr>
          <p:cNvSpPr>
            <a:spLocks noGrp="1"/>
          </p:cNvSpPr>
          <p:nvPr>
            <p:ph type="dt" sz="half" idx="10"/>
          </p:nvPr>
        </p:nvSpPr>
        <p:spPr/>
        <p:txBody>
          <a:bodyPr/>
          <a:lstStyle/>
          <a:p>
            <a:fld id="{067EA525-1BE7-4570-98D4-3FB465CABCCE}" type="datetime1">
              <a:rPr lang="tr-TR" smtClean="0"/>
              <a:t>21.09.2024</a:t>
            </a:fld>
            <a:endParaRPr lang="tr-TR"/>
          </a:p>
        </p:txBody>
      </p:sp>
      <p:sp>
        <p:nvSpPr>
          <p:cNvPr id="5" name="Alt Bilgi Yer Tutucusu 4">
            <a:extLst>
              <a:ext uri="{FF2B5EF4-FFF2-40B4-BE49-F238E27FC236}">
                <a16:creationId xmlns:a16="http://schemas.microsoft.com/office/drawing/2014/main" id="{1798173A-0CCF-8244-6FC5-73305ED0F97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2310148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3EFAF0-14EE-22E4-91BB-E99C662607DA}"/>
              </a:ext>
            </a:extLst>
          </p:cNvPr>
          <p:cNvSpPr>
            <a:spLocks noGrp="1"/>
          </p:cNvSpPr>
          <p:nvPr>
            <p:ph idx="1"/>
          </p:nvPr>
        </p:nvSpPr>
        <p:spPr>
          <a:xfrm>
            <a:off x="535021" y="622570"/>
            <a:ext cx="10818779" cy="5554393"/>
          </a:xfrm>
        </p:spPr>
        <p:txBody>
          <a:bodyPr>
            <a:normAutofit/>
          </a:bodyPr>
          <a:lstStyle/>
          <a:p>
            <a:r>
              <a:rPr lang="tr-TR" sz="3200" b="1" dirty="0">
                <a:solidFill>
                  <a:srgbClr val="FF0000"/>
                </a:solidFill>
                <a:highlight>
                  <a:srgbClr val="FFFF00"/>
                </a:highlight>
              </a:rPr>
              <a:t>Şirketiniz Özbekistan’dan </a:t>
            </a:r>
            <a:r>
              <a:rPr lang="tr-TR" sz="3200" b="1" dirty="0">
                <a:solidFill>
                  <a:srgbClr val="00B050"/>
                </a:solidFill>
                <a:highlight>
                  <a:srgbClr val="FFFF00"/>
                </a:highlight>
              </a:rPr>
              <a:t>Kuru Soğan </a:t>
            </a:r>
            <a:r>
              <a:rPr lang="tr-TR" sz="3200" b="1" dirty="0">
                <a:solidFill>
                  <a:srgbClr val="FF0000"/>
                </a:solidFill>
                <a:highlight>
                  <a:srgbClr val="FFFF00"/>
                </a:highlight>
              </a:rPr>
              <a:t>ithal etmek istiyor.</a:t>
            </a:r>
          </a:p>
          <a:p>
            <a:endParaRPr lang="tr-TR" sz="3200" b="1" dirty="0">
              <a:solidFill>
                <a:srgbClr val="FF0000"/>
              </a:solidFill>
              <a:highlight>
                <a:srgbClr val="FFFF00"/>
              </a:highlight>
            </a:endParaRPr>
          </a:p>
          <a:p>
            <a:r>
              <a:rPr lang="tr-TR" dirty="0"/>
              <a:t> Bu ithalatla ilgili iş akışını maddeler halinde şu şekilde sıralayabiliriz:</a:t>
            </a:r>
          </a:p>
          <a:p>
            <a:endParaRPr lang="tr-TR" dirty="0"/>
          </a:p>
        </p:txBody>
      </p:sp>
      <p:sp>
        <p:nvSpPr>
          <p:cNvPr id="2" name="Veri Yer Tutucusu 1">
            <a:extLst>
              <a:ext uri="{FF2B5EF4-FFF2-40B4-BE49-F238E27FC236}">
                <a16:creationId xmlns:a16="http://schemas.microsoft.com/office/drawing/2014/main" id="{CEBBD8E9-E1EF-9593-2436-B0291566BF27}"/>
              </a:ext>
            </a:extLst>
          </p:cNvPr>
          <p:cNvSpPr>
            <a:spLocks noGrp="1"/>
          </p:cNvSpPr>
          <p:nvPr>
            <p:ph type="dt" sz="half" idx="10"/>
          </p:nvPr>
        </p:nvSpPr>
        <p:spPr/>
        <p:txBody>
          <a:bodyPr/>
          <a:lstStyle/>
          <a:p>
            <a:fld id="{51D39167-A46E-49C1-9D00-AED703381C1B}" type="datetime1">
              <a:rPr lang="tr-TR" smtClean="0"/>
              <a:t>21.09.2024</a:t>
            </a:fld>
            <a:endParaRPr lang="tr-TR"/>
          </a:p>
        </p:txBody>
      </p:sp>
      <p:sp>
        <p:nvSpPr>
          <p:cNvPr id="4" name="Alt Bilgi Yer Tutucusu 3">
            <a:extLst>
              <a:ext uri="{FF2B5EF4-FFF2-40B4-BE49-F238E27FC236}">
                <a16:creationId xmlns:a16="http://schemas.microsoft.com/office/drawing/2014/main" id="{E80638BB-F2F8-6CEC-087B-6EC507D1D91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9254000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3EFAF0-14EE-22E4-91BB-E99C662607DA}"/>
              </a:ext>
            </a:extLst>
          </p:cNvPr>
          <p:cNvSpPr>
            <a:spLocks noGrp="1"/>
          </p:cNvSpPr>
          <p:nvPr>
            <p:ph idx="1"/>
          </p:nvPr>
        </p:nvSpPr>
        <p:spPr>
          <a:xfrm>
            <a:off x="535021" y="622570"/>
            <a:ext cx="10818779" cy="5554393"/>
          </a:xfrm>
        </p:spPr>
        <p:txBody>
          <a:bodyPr>
            <a:normAutofit/>
          </a:bodyPr>
          <a:lstStyle/>
          <a:p>
            <a:pPr algn="ctr"/>
            <a:r>
              <a:rPr lang="tr-TR" b="1" dirty="0">
                <a:solidFill>
                  <a:srgbClr val="FF0000"/>
                </a:solidFill>
              </a:rPr>
              <a:t>(İlk iş </a:t>
            </a:r>
            <a:r>
              <a:rPr lang="tr-TR" b="1" dirty="0">
                <a:solidFill>
                  <a:srgbClr val="FF0000"/>
                </a:solidFill>
                <a:highlight>
                  <a:srgbClr val="FFFF00"/>
                </a:highlight>
              </a:rPr>
              <a:t>sipariş</a:t>
            </a:r>
            <a:r>
              <a:rPr lang="tr-TR" b="1" dirty="0">
                <a:solidFill>
                  <a:srgbClr val="FF0000"/>
                </a:solidFill>
              </a:rPr>
              <a:t> v </a:t>
            </a:r>
            <a:r>
              <a:rPr lang="tr-TR" b="1" dirty="0">
                <a:solidFill>
                  <a:srgbClr val="FF0000"/>
                </a:solidFill>
                <a:highlight>
                  <a:srgbClr val="FFFF00"/>
                </a:highlight>
              </a:rPr>
              <a:t>sözleşme</a:t>
            </a:r>
            <a:r>
              <a:rPr lang="tr-TR" b="1" dirty="0">
                <a:solidFill>
                  <a:srgbClr val="FF0000"/>
                </a:solidFill>
              </a:rPr>
              <a:t>)</a:t>
            </a:r>
          </a:p>
          <a:p>
            <a:r>
              <a:rPr lang="tr-TR" dirty="0"/>
              <a:t>1-	Yapılacak ilk iş Özbekistan’daki satıcı veya satıcılarla temas kurarak gerekli ürünü tedarik etmek ve sipariş vermek olacaktır.</a:t>
            </a:r>
          </a:p>
          <a:p>
            <a:r>
              <a:rPr lang="tr-TR" dirty="0"/>
              <a:t> Bunun için ilgili şirketle İngilizce ve/veya Özbekistan’ın uluslararası ticarette </a:t>
            </a:r>
            <a:r>
              <a:rPr lang="tr-TR" dirty="0" err="1"/>
              <a:t>kullanıdığı</a:t>
            </a:r>
            <a:r>
              <a:rPr lang="tr-TR" dirty="0"/>
              <a:t> dil olan Rusça bir sözleşmeyi hazırlamak veya hazırlanmış bir tip sözleşmeyi inceleyip onaylamak uygun olacaktır. </a:t>
            </a:r>
            <a:r>
              <a:rPr lang="tr-TR" sz="2400" dirty="0"/>
              <a:t>Esasen siparişten önce eşyanın tarifedeki yani </a:t>
            </a:r>
            <a:r>
              <a:rPr lang="tr-TR" sz="2400" dirty="0" err="1"/>
              <a:t>T.G.T.C.’deki</a:t>
            </a:r>
            <a:r>
              <a:rPr lang="tr-TR" sz="2400" dirty="0"/>
              <a:t> yerinin tespiti ve bilahare tarifedeki kod numarasını (GTİP) tespit ettiğiniz bu eşyanın ithali için hangi belgelerin ve/veya izinlerin alınması gerektiğini tespit etmek yerinde olacaktır.</a:t>
            </a:r>
            <a:r>
              <a:rPr lang="tr-TR" dirty="0"/>
              <a:t> </a:t>
            </a:r>
            <a:r>
              <a:rPr lang="tr-TR" dirty="0">
                <a:highlight>
                  <a:srgbClr val="FFFF00"/>
                </a:highlight>
              </a:rPr>
              <a:t>Bunun için bir Gümrük Müşavirine danışmanız işlemlerin doğru ve sağlıklı yürütülmesi bakımından faydalı olacaktır</a:t>
            </a:r>
            <a:r>
              <a:rPr lang="tr-TR" dirty="0"/>
              <a:t>. </a:t>
            </a:r>
          </a:p>
          <a:p>
            <a:r>
              <a:rPr lang="tr-TR" dirty="0"/>
              <a:t>Gümrük Müşavirleri kullanıldıkları çeşitli programlar vesilesiyle bununla ilgili gerekli bilgileri size aktaracaktır.</a:t>
            </a:r>
          </a:p>
          <a:p>
            <a:endParaRPr lang="tr-TR" dirty="0"/>
          </a:p>
        </p:txBody>
      </p:sp>
      <p:sp>
        <p:nvSpPr>
          <p:cNvPr id="2" name="Veri Yer Tutucusu 1">
            <a:extLst>
              <a:ext uri="{FF2B5EF4-FFF2-40B4-BE49-F238E27FC236}">
                <a16:creationId xmlns:a16="http://schemas.microsoft.com/office/drawing/2014/main" id="{1FFEAA0C-6803-8E45-6889-C3C64973F8A4}"/>
              </a:ext>
            </a:extLst>
          </p:cNvPr>
          <p:cNvSpPr>
            <a:spLocks noGrp="1"/>
          </p:cNvSpPr>
          <p:nvPr>
            <p:ph type="dt" sz="half" idx="10"/>
          </p:nvPr>
        </p:nvSpPr>
        <p:spPr/>
        <p:txBody>
          <a:bodyPr/>
          <a:lstStyle/>
          <a:p>
            <a:fld id="{25EC4C26-9C6C-4E1A-A73D-54D22A221A9C}" type="datetime1">
              <a:rPr lang="tr-TR" smtClean="0"/>
              <a:t>21.09.2024</a:t>
            </a:fld>
            <a:endParaRPr lang="tr-TR"/>
          </a:p>
        </p:txBody>
      </p:sp>
      <p:sp>
        <p:nvSpPr>
          <p:cNvPr id="4" name="Alt Bilgi Yer Tutucusu 3">
            <a:extLst>
              <a:ext uri="{FF2B5EF4-FFF2-40B4-BE49-F238E27FC236}">
                <a16:creationId xmlns:a16="http://schemas.microsoft.com/office/drawing/2014/main" id="{BF3BA1FB-62C9-9D1C-CFB6-BC0D982A365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60502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B969D2-31A4-9C67-6993-3CCB3A13587E}"/>
              </a:ext>
            </a:extLst>
          </p:cNvPr>
          <p:cNvSpPr>
            <a:spLocks noGrp="1"/>
          </p:cNvSpPr>
          <p:nvPr>
            <p:ph idx="1"/>
          </p:nvPr>
        </p:nvSpPr>
        <p:spPr/>
        <p:txBody>
          <a:bodyPr/>
          <a:lstStyle/>
          <a:p>
            <a:pPr algn="ctr"/>
            <a:r>
              <a:rPr lang="tr-TR" b="1" dirty="0">
                <a:solidFill>
                  <a:srgbClr val="FF0000"/>
                </a:solidFill>
              </a:rPr>
              <a:t>(İkinci olarak </a:t>
            </a:r>
            <a:r>
              <a:rPr lang="tr-TR" b="1" dirty="0">
                <a:solidFill>
                  <a:srgbClr val="FF0000"/>
                </a:solidFill>
                <a:highlight>
                  <a:srgbClr val="FFFF00"/>
                </a:highlight>
              </a:rPr>
              <a:t>ödeme şekli</a:t>
            </a:r>
            <a:r>
              <a:rPr lang="tr-TR" b="1" dirty="0">
                <a:solidFill>
                  <a:srgbClr val="FF0000"/>
                </a:solidFill>
              </a:rPr>
              <a:t>)</a:t>
            </a:r>
          </a:p>
          <a:p>
            <a:r>
              <a:rPr lang="tr-TR" dirty="0"/>
              <a:t>2-	Özbekistan’daki ihracatçı şirketle dış ticarette ödeme (peşin, </a:t>
            </a:r>
            <a:r>
              <a:rPr lang="tr-TR" dirty="0" err="1"/>
              <a:t>akredifli</a:t>
            </a:r>
            <a:r>
              <a:rPr lang="tr-TR" dirty="0"/>
              <a:t> vb.)  ve teslim (CIF, FOB vb.)  şekillerinden biriyle ödeme ve teslim işlemi üzerinde anlaşılır.</a:t>
            </a:r>
          </a:p>
          <a:p>
            <a:r>
              <a:rPr lang="tr-TR" dirty="0"/>
              <a:t> Bu ödeme peşin ise, ödeme bankacılık kanalıyla gerçekleştirilir. Bankacılık kanalıyla yapılmayan ödeme için Kaynak Kullanımı Destekleme Fonu ödeneceği unutulmamalıdır.</a:t>
            </a:r>
          </a:p>
        </p:txBody>
      </p:sp>
      <p:sp>
        <p:nvSpPr>
          <p:cNvPr id="2" name="Veri Yer Tutucusu 1">
            <a:extLst>
              <a:ext uri="{FF2B5EF4-FFF2-40B4-BE49-F238E27FC236}">
                <a16:creationId xmlns:a16="http://schemas.microsoft.com/office/drawing/2014/main" id="{A1CBE9CC-81BA-9FC2-DDDA-7BA5B8838D5A}"/>
              </a:ext>
            </a:extLst>
          </p:cNvPr>
          <p:cNvSpPr>
            <a:spLocks noGrp="1"/>
          </p:cNvSpPr>
          <p:nvPr>
            <p:ph type="dt" sz="half" idx="10"/>
          </p:nvPr>
        </p:nvSpPr>
        <p:spPr/>
        <p:txBody>
          <a:bodyPr/>
          <a:lstStyle/>
          <a:p>
            <a:fld id="{1CAF4BF8-D2B4-4B47-8852-FEEEE6BEE61C}" type="datetime1">
              <a:rPr lang="tr-TR" smtClean="0"/>
              <a:t>21.09.2024</a:t>
            </a:fld>
            <a:endParaRPr lang="tr-TR"/>
          </a:p>
        </p:txBody>
      </p:sp>
      <p:sp>
        <p:nvSpPr>
          <p:cNvPr id="4" name="Alt Bilgi Yer Tutucusu 3">
            <a:extLst>
              <a:ext uri="{FF2B5EF4-FFF2-40B4-BE49-F238E27FC236}">
                <a16:creationId xmlns:a16="http://schemas.microsoft.com/office/drawing/2014/main" id="{B155BEB7-9500-2910-867E-DDAA6E0BF23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809300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34EBDA-5957-0930-489D-672A55A119CE}"/>
              </a:ext>
            </a:extLst>
          </p:cNvPr>
          <p:cNvSpPr>
            <a:spLocks noGrp="1"/>
          </p:cNvSpPr>
          <p:nvPr>
            <p:ph idx="1"/>
          </p:nvPr>
        </p:nvSpPr>
        <p:spPr>
          <a:xfrm>
            <a:off x="622570" y="593387"/>
            <a:ext cx="10731230" cy="5583576"/>
          </a:xfrm>
        </p:spPr>
        <p:txBody>
          <a:bodyPr>
            <a:normAutofit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(üçüncü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taşıma şekli</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3-	Sıra bu ürünlerin üretim veya satış mahallinden alınıp ülkemize taşınmasına gelmiştir.</a:t>
            </a:r>
          </a:p>
          <a:p>
            <a:r>
              <a:rPr lang="tr-TR" dirty="0"/>
              <a:t> Ürünün nakliyesi için bir </a:t>
            </a:r>
            <a:r>
              <a:rPr lang="tr-TR" dirty="0">
                <a:highlight>
                  <a:srgbClr val="FFFF00"/>
                </a:highlight>
              </a:rPr>
              <a:t>Lojistik/Nakliye Şirketi </a:t>
            </a:r>
            <a:r>
              <a:rPr lang="tr-TR" dirty="0"/>
              <a:t>ile anlaşılır.</a:t>
            </a:r>
          </a:p>
          <a:p>
            <a:r>
              <a:rPr lang="tr-TR" dirty="0"/>
              <a:t> Taşıma için bir </a:t>
            </a:r>
            <a:r>
              <a:rPr lang="tr-TR" dirty="0">
                <a:highlight>
                  <a:srgbClr val="FFFF00"/>
                </a:highlight>
              </a:rPr>
              <a:t>Nakliye Sözleşmesi </a:t>
            </a:r>
            <a:r>
              <a:rPr lang="tr-TR" dirty="0"/>
              <a:t>yapılması yerinde olacaktır. Aslında Lojistik faaliyeti ürünün bulunduğu yerden tüketim yerine ulaşıncaya kadar olan geniş bir alanı kapsamaktadır.</a:t>
            </a:r>
          </a:p>
          <a:p>
            <a:r>
              <a:rPr lang="tr-TR" dirty="0"/>
              <a:t> </a:t>
            </a:r>
            <a:r>
              <a:rPr lang="tr-TR" dirty="0">
                <a:highlight>
                  <a:srgbClr val="FFFF00"/>
                </a:highlight>
              </a:rPr>
              <a:t>Ürünün bulunduğu yerde, paketlenmesi, etiketlenmesi, taşıma aracına forklift vb. vasıtasıyla veya taşıyıcı kişiler eliyle yüklenmesiyle başlayan bu süreç yine aynı şekilde tüketim yerinde benzeri araçlarla veya taşıyıcı kişiler eliyle boşaltılmasına kadar tüm faaliyetler işin lojistik kısmını oluşturmaktadır. </a:t>
            </a:r>
          </a:p>
        </p:txBody>
      </p:sp>
      <p:sp>
        <p:nvSpPr>
          <p:cNvPr id="2" name="Veri Yer Tutucusu 1">
            <a:extLst>
              <a:ext uri="{FF2B5EF4-FFF2-40B4-BE49-F238E27FC236}">
                <a16:creationId xmlns:a16="http://schemas.microsoft.com/office/drawing/2014/main" id="{30E21520-0D5D-17BF-B3E0-86376AEC5F91}"/>
              </a:ext>
            </a:extLst>
          </p:cNvPr>
          <p:cNvSpPr>
            <a:spLocks noGrp="1"/>
          </p:cNvSpPr>
          <p:nvPr>
            <p:ph type="dt" sz="half" idx="10"/>
          </p:nvPr>
        </p:nvSpPr>
        <p:spPr/>
        <p:txBody>
          <a:bodyPr/>
          <a:lstStyle/>
          <a:p>
            <a:fld id="{A3E27117-76D0-4251-B09C-93A469CE08D4}" type="datetime1">
              <a:rPr lang="tr-TR" smtClean="0"/>
              <a:t>21.09.2024</a:t>
            </a:fld>
            <a:endParaRPr lang="tr-TR"/>
          </a:p>
        </p:txBody>
      </p:sp>
      <p:sp>
        <p:nvSpPr>
          <p:cNvPr id="4" name="Alt Bilgi Yer Tutucusu 3">
            <a:extLst>
              <a:ext uri="{FF2B5EF4-FFF2-40B4-BE49-F238E27FC236}">
                <a16:creationId xmlns:a16="http://schemas.microsoft.com/office/drawing/2014/main" id="{92320EFF-EC98-0D50-BE01-4EBB06414EB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21598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54AD5C-2895-7D0A-34E2-C2218ADB07B7}"/>
              </a:ext>
            </a:extLst>
          </p:cNvPr>
          <p:cNvSpPr>
            <a:spLocks noGrp="1"/>
          </p:cNvSpPr>
          <p:nvPr>
            <p:ph idx="1"/>
          </p:nvPr>
        </p:nvSpPr>
        <p:spPr>
          <a:xfrm>
            <a:off x="573932" y="612843"/>
            <a:ext cx="10779868" cy="5564120"/>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(dördüncü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gümrüğe beyan</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4-	Ürünün nakliye aracına (Örneğimizde TIR) yüklenmesinden sonra taşıma ve geldiği ülke gümrük idaresine, </a:t>
            </a:r>
            <a:r>
              <a:rPr lang="tr-TR" dirty="0">
                <a:highlight>
                  <a:srgbClr val="FFFF00"/>
                </a:highlight>
              </a:rPr>
              <a:t>yani ihraç ülke gümrük idaresine beyanı için gerekli belgeler hazırlanır.</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(beşinci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sınır gümrük idaresi</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5-	Geldiği ülke gümrük idaresinden çıkışı yapılan ürünler arada bulunan ülkelerden transit olarak geçtikten sonra sınırdaki Türk Gümrük İdaresine getirilir.</a:t>
            </a:r>
          </a:p>
          <a:p>
            <a:endParaRPr lang="tr-TR" dirty="0"/>
          </a:p>
        </p:txBody>
      </p:sp>
      <p:sp>
        <p:nvSpPr>
          <p:cNvPr id="2" name="Veri Yer Tutucusu 1">
            <a:extLst>
              <a:ext uri="{FF2B5EF4-FFF2-40B4-BE49-F238E27FC236}">
                <a16:creationId xmlns:a16="http://schemas.microsoft.com/office/drawing/2014/main" id="{31ABADA2-F169-6B84-ADF7-212B7D02C441}"/>
              </a:ext>
            </a:extLst>
          </p:cNvPr>
          <p:cNvSpPr>
            <a:spLocks noGrp="1"/>
          </p:cNvSpPr>
          <p:nvPr>
            <p:ph type="dt" sz="half" idx="10"/>
          </p:nvPr>
        </p:nvSpPr>
        <p:spPr/>
        <p:txBody>
          <a:bodyPr/>
          <a:lstStyle/>
          <a:p>
            <a:fld id="{580D675A-80F6-4B79-B8FD-65977E374509}" type="datetime1">
              <a:rPr lang="tr-TR" smtClean="0"/>
              <a:t>21.09.2024</a:t>
            </a:fld>
            <a:endParaRPr lang="tr-TR"/>
          </a:p>
        </p:txBody>
      </p:sp>
      <p:sp>
        <p:nvSpPr>
          <p:cNvPr id="4" name="Alt Bilgi Yer Tutucusu 3">
            <a:extLst>
              <a:ext uri="{FF2B5EF4-FFF2-40B4-BE49-F238E27FC236}">
                <a16:creationId xmlns:a16="http://schemas.microsoft.com/office/drawing/2014/main" id="{BF38020E-D349-875B-6444-C6B3664EBED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6968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FC658B-C9B6-1B76-5D67-9ADD55B03D00}"/>
              </a:ext>
            </a:extLst>
          </p:cNvPr>
          <p:cNvSpPr>
            <a:spLocks noGrp="1"/>
          </p:cNvSpPr>
          <p:nvPr>
            <p:ph type="title"/>
          </p:nvPr>
        </p:nvSpPr>
        <p:spPr/>
        <p:txBody>
          <a:bodyPr/>
          <a:lstStyle/>
          <a:p>
            <a:pPr algn="ctr"/>
            <a:r>
              <a:rPr lang="tr-TR" b="1" dirty="0">
                <a:solidFill>
                  <a:srgbClr val="FF0000"/>
                </a:solidFill>
              </a:rPr>
              <a:t>Gümrük müdürlükleri</a:t>
            </a:r>
          </a:p>
        </p:txBody>
      </p:sp>
      <p:sp>
        <p:nvSpPr>
          <p:cNvPr id="3" name="İçerik Yer Tutucusu 2">
            <a:extLst>
              <a:ext uri="{FF2B5EF4-FFF2-40B4-BE49-F238E27FC236}">
                <a16:creationId xmlns:a16="http://schemas.microsoft.com/office/drawing/2014/main" id="{4BA812E0-0FDA-7166-2835-5BD8FAB1F8D8}"/>
              </a:ext>
            </a:extLst>
          </p:cNvPr>
          <p:cNvSpPr>
            <a:spLocks noGrp="1"/>
          </p:cNvSpPr>
          <p:nvPr>
            <p:ph idx="1"/>
          </p:nvPr>
        </p:nvSpPr>
        <p:spPr>
          <a:xfrm>
            <a:off x="262647" y="1400783"/>
            <a:ext cx="11712102" cy="5092092"/>
          </a:xfrm>
        </p:spPr>
        <p:txBody>
          <a:bodyPr>
            <a:normAutofit/>
          </a:bodyPr>
          <a:lstStyle/>
          <a:p>
            <a:r>
              <a:rPr lang="tr-TR" dirty="0"/>
              <a:t>Gümrük Müdürlükleri; </a:t>
            </a:r>
          </a:p>
          <a:p>
            <a:r>
              <a:rPr lang="tr-TR" sz="3500" dirty="0">
                <a:highlight>
                  <a:srgbClr val="FFFF00"/>
                </a:highlight>
              </a:rPr>
              <a:t>1-kara, hava, demiryolu ve deniz kapılarında konuşlanan ;</a:t>
            </a:r>
          </a:p>
          <a:p>
            <a:r>
              <a:rPr lang="tr-TR" sz="3500" b="1" dirty="0">
                <a:solidFill>
                  <a:srgbClr val="FF0000"/>
                </a:solidFill>
                <a:highlight>
                  <a:srgbClr val="FFFF00"/>
                </a:highlight>
              </a:rPr>
              <a:t>-------</a:t>
            </a:r>
            <a:r>
              <a:rPr lang="tr-TR" sz="3500" b="1" dirty="0">
                <a:solidFill>
                  <a:srgbClr val="FF0000"/>
                </a:solidFill>
                <a:highlight>
                  <a:srgbClr val="00FF00"/>
                </a:highlight>
              </a:rPr>
              <a:t>sınır gümrükleri </a:t>
            </a:r>
            <a:r>
              <a:rPr lang="tr-TR" sz="3500" dirty="0"/>
              <a:t>ile </a:t>
            </a:r>
          </a:p>
          <a:p>
            <a:r>
              <a:rPr lang="tr-TR" sz="3500" dirty="0"/>
              <a:t>2- </a:t>
            </a:r>
            <a:r>
              <a:rPr lang="tr-TR" sz="3500" dirty="0">
                <a:highlight>
                  <a:srgbClr val="FFFF00"/>
                </a:highlight>
              </a:rPr>
              <a:t>dış ticaret potansiyeli bulunan il, ilçe veya beldelerde konuşlanan ;</a:t>
            </a:r>
          </a:p>
          <a:p>
            <a:r>
              <a:rPr lang="tr-TR" sz="3500" dirty="0">
                <a:highlight>
                  <a:srgbClr val="FFFF00"/>
                </a:highlight>
              </a:rPr>
              <a:t>-------</a:t>
            </a:r>
            <a:r>
              <a:rPr lang="tr-TR" sz="3500" b="1" dirty="0">
                <a:solidFill>
                  <a:srgbClr val="FF0000"/>
                </a:solidFill>
                <a:highlight>
                  <a:srgbClr val="00FF00"/>
                </a:highlight>
              </a:rPr>
              <a:t>iç gümrük idareleri </a:t>
            </a:r>
            <a:r>
              <a:rPr lang="tr-TR" sz="3500" dirty="0" err="1">
                <a:highlight>
                  <a:srgbClr val="FFFF00"/>
                </a:highlight>
              </a:rPr>
              <a:t>nden</a:t>
            </a:r>
            <a:r>
              <a:rPr lang="tr-TR" sz="3500" dirty="0">
                <a:highlight>
                  <a:srgbClr val="FFFF00"/>
                </a:highlight>
              </a:rPr>
              <a:t> oluşmaktadır</a:t>
            </a:r>
            <a:r>
              <a:rPr lang="tr-TR" dirty="0">
                <a:highlight>
                  <a:srgbClr val="FFFF00"/>
                </a:highlight>
              </a:rPr>
              <a:t>.</a:t>
            </a:r>
            <a:r>
              <a:rPr lang="tr-TR" dirty="0"/>
              <a:t> </a:t>
            </a:r>
          </a:p>
          <a:p>
            <a:endParaRPr lang="tr-TR" dirty="0"/>
          </a:p>
          <a:p>
            <a:r>
              <a:rPr lang="tr-TR" dirty="0"/>
              <a:t>Bugün itibariyle ülkemizde 30 kara, 8 demiryolu, 101 deniz ve 64 hava olmak üzere toplam 203 sınır kapısı bulunmaktadır.</a:t>
            </a:r>
          </a:p>
        </p:txBody>
      </p:sp>
      <p:sp>
        <p:nvSpPr>
          <p:cNvPr id="4" name="Veri Yer Tutucusu 3">
            <a:extLst>
              <a:ext uri="{FF2B5EF4-FFF2-40B4-BE49-F238E27FC236}">
                <a16:creationId xmlns:a16="http://schemas.microsoft.com/office/drawing/2014/main" id="{37A41D67-08BB-9204-C993-B09DE82E20B8}"/>
              </a:ext>
            </a:extLst>
          </p:cNvPr>
          <p:cNvSpPr>
            <a:spLocks noGrp="1"/>
          </p:cNvSpPr>
          <p:nvPr>
            <p:ph type="dt" sz="half" idx="10"/>
          </p:nvPr>
        </p:nvSpPr>
        <p:spPr/>
        <p:txBody>
          <a:bodyPr/>
          <a:lstStyle/>
          <a:p>
            <a:fld id="{88777BCD-1B6B-4A13-92D9-F7E01C5DA5DF}" type="datetime1">
              <a:rPr lang="tr-TR" smtClean="0"/>
              <a:t>21.09.2024</a:t>
            </a:fld>
            <a:endParaRPr lang="tr-TR"/>
          </a:p>
        </p:txBody>
      </p:sp>
      <p:sp>
        <p:nvSpPr>
          <p:cNvPr id="5" name="Alt Bilgi Yer Tutucusu 4">
            <a:extLst>
              <a:ext uri="{FF2B5EF4-FFF2-40B4-BE49-F238E27FC236}">
                <a16:creationId xmlns:a16="http://schemas.microsoft.com/office/drawing/2014/main" id="{F7700E91-01AB-C7A4-1B8A-B7CF5A3571F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6245626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BC0247-E836-7C58-6935-D75A770CF478}"/>
              </a:ext>
            </a:extLst>
          </p:cNvPr>
          <p:cNvSpPr>
            <a:spLocks noGrp="1"/>
          </p:cNvSpPr>
          <p:nvPr>
            <p:ph idx="1"/>
          </p:nvPr>
        </p:nvSpPr>
        <p:spPr>
          <a:xfrm>
            <a:off x="554477" y="457200"/>
            <a:ext cx="10799323" cy="5719763"/>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(altıncı olarak muayene(</a:t>
            </a:r>
            <a:r>
              <a:rPr kumimoji="0" lang="tr-TR" sz="1200" b="1" i="0" u="none" strike="noStrike" kern="1200" cap="none" spc="0" normalizeH="0" baseline="0" noProof="0" dirty="0">
                <a:ln>
                  <a:noFill/>
                </a:ln>
                <a:solidFill>
                  <a:srgbClr val="FF0000"/>
                </a:solidFill>
                <a:effectLst/>
                <a:uLnTx/>
                <a:uFillTx/>
                <a:latin typeface="Calibri" panose="020F0502020204030204"/>
                <a:ea typeface="+mn-ea"/>
                <a:cs typeface="+mn-cs"/>
              </a:rPr>
              <a:t>soğan olduğu için tarım il </a:t>
            </a:r>
            <a:r>
              <a:rPr kumimoji="0" lang="tr-TR" sz="1200" b="1" i="0" u="none" strike="noStrike" kern="1200" cap="none" spc="0" normalizeH="0" baseline="0" noProof="0" dirty="0" err="1">
                <a:ln>
                  <a:noFill/>
                </a:ln>
                <a:solidFill>
                  <a:srgbClr val="FF0000"/>
                </a:solidFill>
                <a:effectLst/>
                <a:uLnTx/>
                <a:uFillTx/>
                <a:latin typeface="Calibri" panose="020F0502020204030204"/>
                <a:ea typeface="+mn-ea"/>
                <a:cs typeface="+mn-cs"/>
              </a:rPr>
              <a:t>md</a:t>
            </a:r>
            <a:r>
              <a:rPr kumimoji="0" lang="tr-TR" sz="2800" b="1" i="0" u="none" strike="noStrike" kern="1200" cap="none" spc="0" normalizeH="0" baseline="0" noProof="0" dirty="0" err="1">
                <a:ln>
                  <a:noFill/>
                </a:ln>
                <a:solidFill>
                  <a:srgbClr val="FF0000"/>
                </a:solidFill>
                <a:effectLst/>
                <a:uLnTx/>
                <a:uFillTx/>
                <a:latin typeface="Calibri" panose="020F0502020204030204"/>
                <a:ea typeface="+mn-ea"/>
                <a:cs typeface="+mn-cs"/>
              </a:rPr>
              <a:t>.</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6-	Örneğimizdeki </a:t>
            </a:r>
            <a:r>
              <a:rPr lang="tr-TR" dirty="0">
                <a:highlight>
                  <a:srgbClr val="FFFF00"/>
                </a:highlight>
              </a:rPr>
              <a:t>ürün (kuru soğan) tarımsal bir ürün olduğu için, sınır gümrük idaresinden ithalatın yapılacağı gümrük idaresine kadar taşınmasında bir sakınca bulunmadığı yönünde Sınır Gümrük İdaresinin bulunduğu mahallin Tarım İl Müdürlüğü görevlisi bir </a:t>
            </a:r>
            <a:r>
              <a:rPr lang="tr-TR" dirty="0" err="1">
                <a:highlight>
                  <a:srgbClr val="FFFF00"/>
                </a:highlight>
              </a:rPr>
              <a:t>inspector</a:t>
            </a:r>
            <a:r>
              <a:rPr lang="tr-TR" dirty="0">
                <a:highlight>
                  <a:srgbClr val="FFFF00"/>
                </a:highlight>
              </a:rPr>
              <a:t> tarafından muayene edilerek gerekli izin verilir.</a:t>
            </a:r>
          </a:p>
        </p:txBody>
      </p:sp>
      <p:sp>
        <p:nvSpPr>
          <p:cNvPr id="2" name="Veri Yer Tutucusu 1">
            <a:extLst>
              <a:ext uri="{FF2B5EF4-FFF2-40B4-BE49-F238E27FC236}">
                <a16:creationId xmlns:a16="http://schemas.microsoft.com/office/drawing/2014/main" id="{5C9CFE1A-1637-BB17-6425-F91715D76084}"/>
              </a:ext>
            </a:extLst>
          </p:cNvPr>
          <p:cNvSpPr>
            <a:spLocks noGrp="1"/>
          </p:cNvSpPr>
          <p:nvPr>
            <p:ph type="dt" sz="half" idx="10"/>
          </p:nvPr>
        </p:nvSpPr>
        <p:spPr/>
        <p:txBody>
          <a:bodyPr/>
          <a:lstStyle/>
          <a:p>
            <a:fld id="{E1DBA143-AE9C-4983-AABD-9760CAD9099E}" type="datetime1">
              <a:rPr lang="tr-TR" smtClean="0"/>
              <a:t>21.09.2024</a:t>
            </a:fld>
            <a:endParaRPr lang="tr-TR"/>
          </a:p>
        </p:txBody>
      </p:sp>
      <p:sp>
        <p:nvSpPr>
          <p:cNvPr id="4" name="Alt Bilgi Yer Tutucusu 3">
            <a:extLst>
              <a:ext uri="{FF2B5EF4-FFF2-40B4-BE49-F238E27FC236}">
                <a16:creationId xmlns:a16="http://schemas.microsoft.com/office/drawing/2014/main" id="{71329166-EAB9-8DBF-69F5-9E5FF418140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27348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EE6046-1E9C-11F6-3A53-E21BEE6AAFE5}"/>
              </a:ext>
            </a:extLst>
          </p:cNvPr>
          <p:cNvSpPr>
            <a:spLocks noGrp="1"/>
          </p:cNvSpPr>
          <p:nvPr>
            <p:ph idx="1"/>
          </p:nvPr>
        </p:nvSpPr>
        <p:spPr>
          <a:xfrm>
            <a:off x="369651" y="457200"/>
            <a:ext cx="10984149" cy="5719763"/>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(yedinci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tır karnesi </a:t>
            </a:r>
            <a:r>
              <a:rPr kumimoji="0" lang="tr-TR" sz="2800" b="1" i="0"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cmr</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vb. ile gümrük müşavirine teslim</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7-	Bu ürünü Mersin Gümrük Müdürlüğü’nden ithal etmek istediğimizi düşünelim. TIR Karnesi eşliğinde Mersin’de bir antrepo veya geçici depolama yerine getirilen </a:t>
            </a:r>
            <a:r>
              <a:rPr lang="tr-TR" dirty="0" err="1"/>
              <a:t>sözkonusu</a:t>
            </a:r>
            <a:r>
              <a:rPr lang="tr-TR" dirty="0"/>
              <a:t> ürünün taşıma işlemlerinin sonlandırılması ve ithali için TIR karnesi ve taşıma belgesi (CMR) ve diğer belgeleri bu işlemi yapacak Gümrük Müşavirine teslim edilir. Eğer şirketiniz kendi bünyesinde dış ticaret konusunda yetişmiş eleman istihdam ediyorsa, bu işlemleri kendi personeliniz eliyle de yapabilirsiniz. </a:t>
            </a:r>
          </a:p>
          <a:p>
            <a:endParaRPr lang="tr-TR" dirty="0"/>
          </a:p>
          <a:p>
            <a:endParaRPr lang="tr-TR" dirty="0"/>
          </a:p>
        </p:txBody>
      </p:sp>
      <p:sp>
        <p:nvSpPr>
          <p:cNvPr id="2" name="Veri Yer Tutucusu 1">
            <a:extLst>
              <a:ext uri="{FF2B5EF4-FFF2-40B4-BE49-F238E27FC236}">
                <a16:creationId xmlns:a16="http://schemas.microsoft.com/office/drawing/2014/main" id="{E5516D5D-9CB8-FB05-B764-4A072267B004}"/>
              </a:ext>
            </a:extLst>
          </p:cNvPr>
          <p:cNvSpPr>
            <a:spLocks noGrp="1"/>
          </p:cNvSpPr>
          <p:nvPr>
            <p:ph type="dt" sz="half" idx="10"/>
          </p:nvPr>
        </p:nvSpPr>
        <p:spPr/>
        <p:txBody>
          <a:bodyPr/>
          <a:lstStyle/>
          <a:p>
            <a:fld id="{5E749FE6-80E0-4257-A020-9740B87A17C3}" type="datetime1">
              <a:rPr lang="tr-TR" smtClean="0"/>
              <a:t>21.09.2024</a:t>
            </a:fld>
            <a:endParaRPr lang="tr-TR"/>
          </a:p>
        </p:txBody>
      </p:sp>
      <p:sp>
        <p:nvSpPr>
          <p:cNvPr id="4" name="Alt Bilgi Yer Tutucusu 3">
            <a:extLst>
              <a:ext uri="{FF2B5EF4-FFF2-40B4-BE49-F238E27FC236}">
                <a16:creationId xmlns:a16="http://schemas.microsoft.com/office/drawing/2014/main" id="{AF529807-1672-F5A6-C791-088907B7C62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14553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EE6046-1E9C-11F6-3A53-E21BEE6AAFE5}"/>
              </a:ext>
            </a:extLst>
          </p:cNvPr>
          <p:cNvSpPr>
            <a:spLocks noGrp="1"/>
          </p:cNvSpPr>
          <p:nvPr>
            <p:ph idx="1"/>
          </p:nvPr>
        </p:nvSpPr>
        <p:spPr>
          <a:xfrm>
            <a:off x="369651" y="457200"/>
            <a:ext cx="10984149" cy="5719763"/>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(sekizinci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beyanname açılması</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8-	Gümrük Müşaviri tarafından söz konusu ürünler için antrepoya alınması veya </a:t>
            </a:r>
            <a:r>
              <a:rPr lang="tr-TR" dirty="0">
                <a:highlight>
                  <a:srgbClr val="FFFF00"/>
                </a:highlight>
              </a:rPr>
              <a:t>geçici depolama yerinden doğrudan serbest dolaşıma girişi için beyannamesi açılarak işlemlere başlanır</a:t>
            </a:r>
            <a:r>
              <a:rPr lang="tr-TR" dirty="0"/>
              <a:t>. </a:t>
            </a:r>
          </a:p>
          <a:p>
            <a:endParaRPr lang="tr-TR" dirty="0"/>
          </a:p>
        </p:txBody>
      </p:sp>
      <p:sp>
        <p:nvSpPr>
          <p:cNvPr id="2" name="Veri Yer Tutucusu 1">
            <a:extLst>
              <a:ext uri="{FF2B5EF4-FFF2-40B4-BE49-F238E27FC236}">
                <a16:creationId xmlns:a16="http://schemas.microsoft.com/office/drawing/2014/main" id="{F1CD38EB-157B-BB77-3BF0-2A255FB25489}"/>
              </a:ext>
            </a:extLst>
          </p:cNvPr>
          <p:cNvSpPr>
            <a:spLocks noGrp="1"/>
          </p:cNvSpPr>
          <p:nvPr>
            <p:ph type="dt" sz="half" idx="10"/>
          </p:nvPr>
        </p:nvSpPr>
        <p:spPr/>
        <p:txBody>
          <a:bodyPr/>
          <a:lstStyle/>
          <a:p>
            <a:fld id="{59AF82E8-9555-4A09-9CC7-57036F2DA2E7}" type="datetime1">
              <a:rPr lang="tr-TR" smtClean="0"/>
              <a:t>21.09.2024</a:t>
            </a:fld>
            <a:endParaRPr lang="tr-TR"/>
          </a:p>
        </p:txBody>
      </p:sp>
      <p:sp>
        <p:nvSpPr>
          <p:cNvPr id="4" name="Alt Bilgi Yer Tutucusu 3">
            <a:extLst>
              <a:ext uri="{FF2B5EF4-FFF2-40B4-BE49-F238E27FC236}">
                <a16:creationId xmlns:a16="http://schemas.microsoft.com/office/drawing/2014/main" id="{B7ABB2F2-DE56-3FB2-9979-BCC223460DB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176551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1B9FC8-0B13-1E0D-7ADC-0EBBC8A34ACC}"/>
              </a:ext>
            </a:extLst>
          </p:cNvPr>
          <p:cNvSpPr>
            <a:spLocks noGrp="1"/>
          </p:cNvSpPr>
          <p:nvPr>
            <p:ph idx="1"/>
          </p:nvPr>
        </p:nvSpPr>
        <p:spPr>
          <a:xfrm>
            <a:off x="525294" y="680936"/>
            <a:ext cx="10828506" cy="5496027"/>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(dokuzuncu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bilgisayar sistemine giriş</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9-	Gümrük Müşavirlik şirketi, daha önce gümrük idaresinden aldıkları </a:t>
            </a:r>
            <a:r>
              <a:rPr lang="tr-TR" dirty="0">
                <a:highlight>
                  <a:srgbClr val="FFFF00"/>
                </a:highlight>
              </a:rPr>
              <a:t>kullanıcı kodu ve şifresi ile gümrük idaresinin bilgisayar sistemine erişim sağlayarak; eşyanın beyan edildiği gümrük rejimini düzenleyen hükümlerin uygulanması için gerekli bütün bilgiler- kitabımızın gümrük işlemlerinin yapı taşları bölümünde belirttiğimiz tarife, menşe ve kıymet başta olmak üzere diğer bilgileri- beyan sahibi adına Bilgisayar Veri İşleme Tekniği Yoluyla Beyan’da bulunarak işlemi başlatır. </a:t>
            </a:r>
          </a:p>
        </p:txBody>
      </p:sp>
      <p:sp>
        <p:nvSpPr>
          <p:cNvPr id="2" name="Veri Yer Tutucusu 1">
            <a:extLst>
              <a:ext uri="{FF2B5EF4-FFF2-40B4-BE49-F238E27FC236}">
                <a16:creationId xmlns:a16="http://schemas.microsoft.com/office/drawing/2014/main" id="{3509EE1A-ED8B-5F4E-C10F-189CCFD38041}"/>
              </a:ext>
            </a:extLst>
          </p:cNvPr>
          <p:cNvSpPr>
            <a:spLocks noGrp="1"/>
          </p:cNvSpPr>
          <p:nvPr>
            <p:ph type="dt" sz="half" idx="10"/>
          </p:nvPr>
        </p:nvSpPr>
        <p:spPr/>
        <p:txBody>
          <a:bodyPr/>
          <a:lstStyle/>
          <a:p>
            <a:fld id="{DDFA1B4C-0E1F-4792-A0FA-56276DFA015E}" type="datetime1">
              <a:rPr lang="tr-TR" smtClean="0"/>
              <a:t>21.09.2024</a:t>
            </a:fld>
            <a:endParaRPr lang="tr-TR"/>
          </a:p>
        </p:txBody>
      </p:sp>
      <p:sp>
        <p:nvSpPr>
          <p:cNvPr id="4" name="Alt Bilgi Yer Tutucusu 3">
            <a:extLst>
              <a:ext uri="{FF2B5EF4-FFF2-40B4-BE49-F238E27FC236}">
                <a16:creationId xmlns:a16="http://schemas.microsoft.com/office/drawing/2014/main" id="{2766AB6B-5287-DAD1-CA2A-17CBEF29D54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445522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A83F64-04E4-4DD0-9211-B98C2D49C908}"/>
              </a:ext>
            </a:extLst>
          </p:cNvPr>
          <p:cNvSpPr>
            <a:spLocks noGrp="1"/>
          </p:cNvSpPr>
          <p:nvPr>
            <p:ph idx="1"/>
          </p:nvPr>
        </p:nvSpPr>
        <p:spPr>
          <a:xfrm>
            <a:off x="544749" y="826851"/>
            <a:ext cx="10809051" cy="5350112"/>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(onuncu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tescil</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10-	Beyanname gümrük idaresinin bilgi işlem sisteminde kayda alınarak tescil edilir.</a:t>
            </a:r>
          </a:p>
          <a:p>
            <a:r>
              <a:rPr lang="tr-TR" dirty="0"/>
              <a:t> Tescil işlemi Bakanlığın Yükümlü Geri Bildirim Sistemi tarafından beyan sahibi mükellefe ve/veya onun adına hareket eden Gümrük Müşavirliğinin e-mail hesabına mesaj olarak iletilir. </a:t>
            </a:r>
          </a:p>
        </p:txBody>
      </p:sp>
      <p:sp>
        <p:nvSpPr>
          <p:cNvPr id="2" name="Veri Yer Tutucusu 1">
            <a:extLst>
              <a:ext uri="{FF2B5EF4-FFF2-40B4-BE49-F238E27FC236}">
                <a16:creationId xmlns:a16="http://schemas.microsoft.com/office/drawing/2014/main" id="{74BF1B6B-7CF0-1D36-3550-34B7CE3D9575}"/>
              </a:ext>
            </a:extLst>
          </p:cNvPr>
          <p:cNvSpPr>
            <a:spLocks noGrp="1"/>
          </p:cNvSpPr>
          <p:nvPr>
            <p:ph type="dt" sz="half" idx="10"/>
          </p:nvPr>
        </p:nvSpPr>
        <p:spPr/>
        <p:txBody>
          <a:bodyPr/>
          <a:lstStyle/>
          <a:p>
            <a:fld id="{5B74C8DE-A85C-47B4-889C-109687F50AC7}" type="datetime1">
              <a:rPr lang="tr-TR" smtClean="0"/>
              <a:t>21.09.2024</a:t>
            </a:fld>
            <a:endParaRPr lang="tr-TR"/>
          </a:p>
        </p:txBody>
      </p:sp>
      <p:sp>
        <p:nvSpPr>
          <p:cNvPr id="4" name="Alt Bilgi Yer Tutucusu 3">
            <a:extLst>
              <a:ext uri="{FF2B5EF4-FFF2-40B4-BE49-F238E27FC236}">
                <a16:creationId xmlns:a16="http://schemas.microsoft.com/office/drawing/2014/main" id="{C6AFCA58-9F46-3DAE-EFDE-F08B0F536DD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743328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A72E5B1-E4AF-61DC-23A0-72711A1FB5C7}"/>
              </a:ext>
            </a:extLst>
          </p:cNvPr>
          <p:cNvPicPr>
            <a:picLocks noGrp="1" noChangeAspect="1"/>
          </p:cNvPicPr>
          <p:nvPr>
            <p:ph idx="1"/>
          </p:nvPr>
        </p:nvPicPr>
        <p:blipFill>
          <a:blip r:embed="rId2"/>
          <a:stretch>
            <a:fillRect/>
          </a:stretch>
        </p:blipFill>
        <p:spPr>
          <a:xfrm>
            <a:off x="2091447" y="172219"/>
            <a:ext cx="6702357" cy="6471772"/>
          </a:xfrm>
          <a:prstGeom prst="rect">
            <a:avLst/>
          </a:prstGeom>
        </p:spPr>
      </p:pic>
      <p:sp>
        <p:nvSpPr>
          <p:cNvPr id="2" name="Veri Yer Tutucusu 1">
            <a:extLst>
              <a:ext uri="{FF2B5EF4-FFF2-40B4-BE49-F238E27FC236}">
                <a16:creationId xmlns:a16="http://schemas.microsoft.com/office/drawing/2014/main" id="{B78B5719-CB81-40C7-259D-C89D8262B5D7}"/>
              </a:ext>
            </a:extLst>
          </p:cNvPr>
          <p:cNvSpPr>
            <a:spLocks noGrp="1"/>
          </p:cNvSpPr>
          <p:nvPr>
            <p:ph type="dt" sz="half" idx="10"/>
          </p:nvPr>
        </p:nvSpPr>
        <p:spPr/>
        <p:txBody>
          <a:bodyPr/>
          <a:lstStyle/>
          <a:p>
            <a:fld id="{E05F0F45-46B1-4F9D-AC8D-ECA142CC46C8}" type="datetime1">
              <a:rPr lang="tr-TR" smtClean="0"/>
              <a:t>21.09.2024</a:t>
            </a:fld>
            <a:endParaRPr lang="tr-TR"/>
          </a:p>
        </p:txBody>
      </p:sp>
      <p:sp>
        <p:nvSpPr>
          <p:cNvPr id="3" name="Alt Bilgi Yer Tutucusu 2">
            <a:extLst>
              <a:ext uri="{FF2B5EF4-FFF2-40B4-BE49-F238E27FC236}">
                <a16:creationId xmlns:a16="http://schemas.microsoft.com/office/drawing/2014/main" id="{218581B6-EB21-48E1-F081-CEBCD7EBF88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1842581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040C62A-C25C-4390-E0D2-0FD5CDDE64A9}"/>
              </a:ext>
            </a:extLst>
          </p:cNvPr>
          <p:cNvSpPr>
            <a:spLocks noGrp="1"/>
          </p:cNvSpPr>
          <p:nvPr>
            <p:ph type="title"/>
          </p:nvPr>
        </p:nvSpPr>
        <p:spPr>
          <a:xfrm>
            <a:off x="838200" y="365125"/>
            <a:ext cx="10515600" cy="724373"/>
          </a:xfrm>
        </p:spPr>
        <p:txBody>
          <a:bodyPr/>
          <a:lstStyle/>
          <a:p>
            <a:pPr algn="ctr"/>
            <a:r>
              <a:rPr lang="tr-TR" dirty="0" err="1"/>
              <a:t>Statü:Beyanname</a:t>
            </a:r>
            <a:r>
              <a:rPr lang="tr-TR" dirty="0"/>
              <a:t> işlemdedir (</a:t>
            </a:r>
            <a:r>
              <a:rPr lang="tr-TR" sz="2000" dirty="0"/>
              <a:t>ikinci satırda yazar</a:t>
            </a:r>
            <a:r>
              <a:rPr lang="tr-TR" dirty="0"/>
              <a:t>)</a:t>
            </a:r>
          </a:p>
        </p:txBody>
      </p:sp>
      <p:pic>
        <p:nvPicPr>
          <p:cNvPr id="4" name="İçerik Yer Tutucusu 3">
            <a:extLst>
              <a:ext uri="{FF2B5EF4-FFF2-40B4-BE49-F238E27FC236}">
                <a16:creationId xmlns:a16="http://schemas.microsoft.com/office/drawing/2014/main" id="{F9E2827C-07BC-3DBA-1782-751ABAF1334B}"/>
              </a:ext>
            </a:extLst>
          </p:cNvPr>
          <p:cNvPicPr>
            <a:picLocks noGrp="1" noChangeAspect="1"/>
          </p:cNvPicPr>
          <p:nvPr>
            <p:ph idx="1"/>
          </p:nvPr>
        </p:nvPicPr>
        <p:blipFill>
          <a:blip r:embed="rId2"/>
          <a:stretch>
            <a:fillRect/>
          </a:stretch>
        </p:blipFill>
        <p:spPr>
          <a:xfrm>
            <a:off x="992221" y="1475631"/>
            <a:ext cx="9163455" cy="4536063"/>
          </a:xfrm>
          <a:prstGeom prst="rect">
            <a:avLst/>
          </a:prstGeom>
        </p:spPr>
      </p:pic>
      <p:sp>
        <p:nvSpPr>
          <p:cNvPr id="2" name="Veri Yer Tutucusu 1">
            <a:extLst>
              <a:ext uri="{FF2B5EF4-FFF2-40B4-BE49-F238E27FC236}">
                <a16:creationId xmlns:a16="http://schemas.microsoft.com/office/drawing/2014/main" id="{F26FDE7B-F21E-1E5D-318E-8BCD7D584D2B}"/>
              </a:ext>
            </a:extLst>
          </p:cNvPr>
          <p:cNvSpPr>
            <a:spLocks noGrp="1"/>
          </p:cNvSpPr>
          <p:nvPr>
            <p:ph type="dt" sz="half" idx="10"/>
          </p:nvPr>
        </p:nvSpPr>
        <p:spPr/>
        <p:txBody>
          <a:bodyPr/>
          <a:lstStyle/>
          <a:p>
            <a:fld id="{31CA6F28-AEF9-4BC6-8812-B23E5AAE75EB}" type="datetime1">
              <a:rPr lang="tr-TR" smtClean="0"/>
              <a:t>21.09.2024</a:t>
            </a:fld>
            <a:endParaRPr lang="tr-TR"/>
          </a:p>
        </p:txBody>
      </p:sp>
      <p:sp>
        <p:nvSpPr>
          <p:cNvPr id="5" name="Alt Bilgi Yer Tutucusu 4">
            <a:extLst>
              <a:ext uri="{FF2B5EF4-FFF2-40B4-BE49-F238E27FC236}">
                <a16:creationId xmlns:a16="http://schemas.microsoft.com/office/drawing/2014/main" id="{8BC8E1CA-71CC-5B54-687A-62476F2ECC8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124796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96F5B9-8FD1-7BDC-728A-90A606566F92}"/>
              </a:ext>
            </a:extLst>
          </p:cNvPr>
          <p:cNvSpPr>
            <a:spLocks noGrp="1"/>
          </p:cNvSpPr>
          <p:nvPr>
            <p:ph idx="1"/>
          </p:nvPr>
        </p:nvSpPr>
        <p:spPr>
          <a:xfrm>
            <a:off x="593387" y="661481"/>
            <a:ext cx="10760413" cy="5515482"/>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tr-TR" sz="2800" b="1" i="0" u="none" strike="noStrike" kern="1200" cap="none" spc="0" normalizeH="0" baseline="0" noProof="0" dirty="0" err="1">
                <a:ln>
                  <a:noFill/>
                </a:ln>
                <a:solidFill>
                  <a:srgbClr val="FF0000"/>
                </a:solidFill>
                <a:effectLst/>
                <a:uLnTx/>
                <a:uFillTx/>
                <a:latin typeface="Calibri" panose="020F0502020204030204"/>
                <a:ea typeface="+mn-ea"/>
                <a:cs typeface="+mn-cs"/>
              </a:rPr>
              <a:t>onbirinci</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hat şekli(</a:t>
            </a:r>
            <a:r>
              <a:rPr kumimoji="0" lang="tr-TR" sz="2800" b="1" i="0"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kırmızı,sarı</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11-	Gümrük bilgisayar sisteminde kayıtlı program vasıtasıyla; beyanla ilgili yapılan </a:t>
            </a:r>
            <a:r>
              <a:rPr lang="tr-TR" dirty="0">
                <a:highlight>
                  <a:srgbClr val="FFFF00"/>
                </a:highlight>
              </a:rPr>
              <a:t>risk analizi neticesinde beyannamenin hangi hatta işlem göreceği belirlenir.</a:t>
            </a:r>
          </a:p>
          <a:p>
            <a:r>
              <a:rPr lang="tr-TR" dirty="0"/>
              <a:t> Yeri gelmişken burada programın hangi risk kriterlerini ve beyannamenin işlem göreceği hatla ilgili kısa ve öz bir bilgi vermek yararlı olacaktır.</a:t>
            </a:r>
          </a:p>
          <a:p>
            <a:endParaRPr lang="tr-TR" dirty="0"/>
          </a:p>
          <a:p>
            <a:endParaRPr lang="tr-TR" dirty="0"/>
          </a:p>
        </p:txBody>
      </p:sp>
      <p:sp>
        <p:nvSpPr>
          <p:cNvPr id="2" name="Veri Yer Tutucusu 1">
            <a:extLst>
              <a:ext uri="{FF2B5EF4-FFF2-40B4-BE49-F238E27FC236}">
                <a16:creationId xmlns:a16="http://schemas.microsoft.com/office/drawing/2014/main" id="{49C9A6CB-46F8-1914-F4B0-9F5D3C8C1417}"/>
              </a:ext>
            </a:extLst>
          </p:cNvPr>
          <p:cNvSpPr>
            <a:spLocks noGrp="1"/>
          </p:cNvSpPr>
          <p:nvPr>
            <p:ph type="dt" sz="half" idx="10"/>
          </p:nvPr>
        </p:nvSpPr>
        <p:spPr/>
        <p:txBody>
          <a:bodyPr/>
          <a:lstStyle/>
          <a:p>
            <a:fld id="{7A70DB35-F80C-4CC2-B5CD-0FB9197568DF}" type="datetime1">
              <a:rPr lang="tr-TR" smtClean="0"/>
              <a:t>21.09.2024</a:t>
            </a:fld>
            <a:endParaRPr lang="tr-TR"/>
          </a:p>
        </p:txBody>
      </p:sp>
      <p:sp>
        <p:nvSpPr>
          <p:cNvPr id="4" name="Alt Bilgi Yer Tutucusu 3">
            <a:extLst>
              <a:ext uri="{FF2B5EF4-FFF2-40B4-BE49-F238E27FC236}">
                <a16:creationId xmlns:a16="http://schemas.microsoft.com/office/drawing/2014/main" id="{3516B2EF-69F1-F60D-1F9F-87ECBDF75F5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444730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C4A9E4-2611-EA71-E349-418C21FC42DA}"/>
              </a:ext>
            </a:extLst>
          </p:cNvPr>
          <p:cNvSpPr>
            <a:spLocks noGrp="1"/>
          </p:cNvSpPr>
          <p:nvPr>
            <p:ph idx="1"/>
          </p:nvPr>
        </p:nvSpPr>
        <p:spPr>
          <a:xfrm>
            <a:off x="486383" y="398834"/>
            <a:ext cx="10867417" cy="5778129"/>
          </a:xfrm>
        </p:spPr>
        <p:txBody>
          <a:bodyPr/>
          <a:lstStyle/>
          <a:p>
            <a:r>
              <a:rPr lang="tr-TR" dirty="0"/>
              <a:t>Ticaret Bakanlığı Ticaret Araştırmaları ve Risk Değerlendirme Genel Müdürlüğü’nce, çeşitli kaynaklardan yararlanılarak elde edilen risk unsurları programa veri girişi yapılmak suretiyle bir </a:t>
            </a:r>
            <a:r>
              <a:rPr lang="tr-TR" dirty="0">
                <a:highlight>
                  <a:srgbClr val="FFFF00"/>
                </a:highlight>
              </a:rPr>
              <a:t>risk havuzu oluşturulmaktadır. </a:t>
            </a:r>
          </a:p>
          <a:p>
            <a:r>
              <a:rPr lang="tr-TR" b="1" dirty="0">
                <a:solidFill>
                  <a:srgbClr val="FF0000"/>
                </a:solidFill>
              </a:rPr>
              <a:t>Bunlar; </a:t>
            </a:r>
          </a:p>
          <a:p>
            <a:r>
              <a:rPr lang="tr-TR" dirty="0">
                <a:solidFill>
                  <a:schemeClr val="accent1"/>
                </a:solidFill>
              </a:rPr>
              <a:t>Kaçakçılık Bilgi Bankasından alınan bilgiler, </a:t>
            </a:r>
          </a:p>
          <a:p>
            <a:r>
              <a:rPr lang="tr-TR" dirty="0">
                <a:solidFill>
                  <a:schemeClr val="accent1"/>
                </a:solidFill>
              </a:rPr>
              <a:t>denetim raporlarından edinilen bilgiler ve </a:t>
            </a:r>
          </a:p>
          <a:p>
            <a:r>
              <a:rPr lang="tr-TR" dirty="0">
                <a:solidFill>
                  <a:schemeClr val="accent1"/>
                </a:solidFill>
              </a:rPr>
              <a:t>ilgili ihracatçı veya ithalatçı firmalar ile gümrük müşavirlik şirketleri ve riskli ülkelerle ilgili toplanan bilgilerden </a:t>
            </a:r>
          </a:p>
          <a:p>
            <a:r>
              <a:rPr lang="tr-TR" dirty="0"/>
              <a:t>oluşan bir risk kriteri havuzudur.</a:t>
            </a:r>
          </a:p>
          <a:p>
            <a:r>
              <a:rPr lang="tr-TR" dirty="0"/>
              <a:t> Yani Genel Müdürlükçe;</a:t>
            </a:r>
          </a:p>
        </p:txBody>
      </p:sp>
      <p:sp>
        <p:nvSpPr>
          <p:cNvPr id="2" name="Veri Yer Tutucusu 1">
            <a:extLst>
              <a:ext uri="{FF2B5EF4-FFF2-40B4-BE49-F238E27FC236}">
                <a16:creationId xmlns:a16="http://schemas.microsoft.com/office/drawing/2014/main" id="{9A1EA553-7631-430D-B45F-E32F692AE038}"/>
              </a:ext>
            </a:extLst>
          </p:cNvPr>
          <p:cNvSpPr>
            <a:spLocks noGrp="1"/>
          </p:cNvSpPr>
          <p:nvPr>
            <p:ph type="dt" sz="half" idx="10"/>
          </p:nvPr>
        </p:nvSpPr>
        <p:spPr/>
        <p:txBody>
          <a:bodyPr/>
          <a:lstStyle/>
          <a:p>
            <a:fld id="{5F7000B3-1B1B-46BB-8A9C-227D99A63DE1}" type="datetime1">
              <a:rPr lang="tr-TR" smtClean="0"/>
              <a:t>21.09.2024</a:t>
            </a:fld>
            <a:endParaRPr lang="tr-TR"/>
          </a:p>
        </p:txBody>
      </p:sp>
      <p:sp>
        <p:nvSpPr>
          <p:cNvPr id="4" name="Alt Bilgi Yer Tutucusu 3">
            <a:extLst>
              <a:ext uri="{FF2B5EF4-FFF2-40B4-BE49-F238E27FC236}">
                <a16:creationId xmlns:a16="http://schemas.microsoft.com/office/drawing/2014/main" id="{BB1837BA-BE52-5B31-4BDC-9EED266DCA7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84546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54CCB0-C8F3-5215-1159-6F2FF6588BD5}"/>
              </a:ext>
            </a:extLst>
          </p:cNvPr>
          <p:cNvSpPr>
            <a:spLocks noGrp="1"/>
          </p:cNvSpPr>
          <p:nvPr>
            <p:ph idx="1"/>
          </p:nvPr>
        </p:nvSpPr>
        <p:spPr>
          <a:xfrm>
            <a:off x="476655" y="583660"/>
            <a:ext cx="10877145" cy="5593303"/>
          </a:xfrm>
        </p:spPr>
        <p:txBody>
          <a:bodyPr>
            <a:normAutofit/>
          </a:bodyPr>
          <a:lstStyle/>
          <a:p>
            <a:r>
              <a:rPr lang="tr-TR" dirty="0"/>
              <a:t>	</a:t>
            </a:r>
            <a:r>
              <a:rPr lang="tr-TR" dirty="0">
                <a:highlight>
                  <a:srgbClr val="FFFF00"/>
                </a:highlight>
              </a:rPr>
              <a:t>Riskli 			</a:t>
            </a:r>
            <a:r>
              <a:rPr lang="tr-TR" dirty="0">
                <a:highlight>
                  <a:srgbClr val="00FF00"/>
                </a:highlight>
              </a:rPr>
              <a:t>ürün gurupları</a:t>
            </a:r>
          </a:p>
          <a:p>
            <a:r>
              <a:rPr lang="tr-TR" dirty="0"/>
              <a:t>	</a:t>
            </a:r>
            <a:r>
              <a:rPr lang="tr-TR" dirty="0">
                <a:highlight>
                  <a:srgbClr val="FFFF00"/>
                </a:highlight>
              </a:rPr>
              <a:t>Riskli 			</a:t>
            </a:r>
            <a:r>
              <a:rPr lang="tr-TR" dirty="0">
                <a:highlight>
                  <a:srgbClr val="00FF00"/>
                </a:highlight>
              </a:rPr>
              <a:t>dış ticaret şirketleri</a:t>
            </a:r>
          </a:p>
          <a:p>
            <a:r>
              <a:rPr lang="tr-TR" dirty="0"/>
              <a:t>	</a:t>
            </a:r>
            <a:r>
              <a:rPr lang="tr-TR" dirty="0">
                <a:highlight>
                  <a:srgbClr val="FFFF00"/>
                </a:highlight>
              </a:rPr>
              <a:t>Riskli 			</a:t>
            </a:r>
            <a:r>
              <a:rPr lang="tr-TR" dirty="0">
                <a:highlight>
                  <a:srgbClr val="00FF00"/>
                </a:highlight>
              </a:rPr>
              <a:t>lojistik/nakliye şirketleri</a:t>
            </a:r>
          </a:p>
          <a:p>
            <a:r>
              <a:rPr lang="tr-TR" dirty="0"/>
              <a:t>	</a:t>
            </a:r>
            <a:r>
              <a:rPr lang="tr-TR" dirty="0">
                <a:highlight>
                  <a:srgbClr val="FFFF00"/>
                </a:highlight>
              </a:rPr>
              <a:t>Riskli 			</a:t>
            </a:r>
            <a:r>
              <a:rPr lang="tr-TR" dirty="0">
                <a:highlight>
                  <a:srgbClr val="00FF00"/>
                </a:highlight>
              </a:rPr>
              <a:t>gümrük müşavirlik şirketleri </a:t>
            </a:r>
            <a:r>
              <a:rPr lang="tr-TR" dirty="0"/>
              <a:t>ve</a:t>
            </a:r>
          </a:p>
          <a:p>
            <a:r>
              <a:rPr lang="tr-TR" dirty="0"/>
              <a:t>	</a:t>
            </a:r>
            <a:r>
              <a:rPr lang="tr-TR" dirty="0">
                <a:highlight>
                  <a:srgbClr val="FFFF00"/>
                </a:highlight>
              </a:rPr>
              <a:t>Riskli 			</a:t>
            </a:r>
            <a:r>
              <a:rPr lang="tr-TR" dirty="0">
                <a:highlight>
                  <a:srgbClr val="00FF00"/>
                </a:highlight>
              </a:rPr>
              <a:t>ülkeler</a:t>
            </a:r>
          </a:p>
          <a:p>
            <a:r>
              <a:rPr lang="tr-TR" dirty="0"/>
              <a:t>belirlenerek toplanan bilgilerin bilgisayar programına vergi girişi yapılması suretiyle oluşturulur.</a:t>
            </a:r>
          </a:p>
          <a:p>
            <a:r>
              <a:rPr lang="tr-TR" dirty="0"/>
              <a:t> Buna göre değerlendirmenin yapıldığı bilgisayar programı tarafından </a:t>
            </a:r>
            <a:r>
              <a:rPr lang="tr-TR" dirty="0">
                <a:highlight>
                  <a:srgbClr val="FFFF00"/>
                </a:highlight>
              </a:rPr>
              <a:t>gümrük işlemine konu eşyanın hangi hatta gideceği ve işlemin hangi muayene memuru tarafından yapılacağı otomatik olarak belirlenir</a:t>
            </a:r>
            <a:r>
              <a:rPr lang="tr-TR" dirty="0"/>
              <a:t>. Mevzuatımızda yer alan muayene türleri şu hatlardan oluşmaktadır:</a:t>
            </a:r>
          </a:p>
          <a:p>
            <a:endParaRPr lang="tr-TR" dirty="0"/>
          </a:p>
        </p:txBody>
      </p:sp>
      <p:sp>
        <p:nvSpPr>
          <p:cNvPr id="2" name="Veri Yer Tutucusu 1">
            <a:extLst>
              <a:ext uri="{FF2B5EF4-FFF2-40B4-BE49-F238E27FC236}">
                <a16:creationId xmlns:a16="http://schemas.microsoft.com/office/drawing/2014/main" id="{B6651550-C270-F455-002F-19CCF749CD1E}"/>
              </a:ext>
            </a:extLst>
          </p:cNvPr>
          <p:cNvSpPr>
            <a:spLocks noGrp="1"/>
          </p:cNvSpPr>
          <p:nvPr>
            <p:ph type="dt" sz="half" idx="10"/>
          </p:nvPr>
        </p:nvSpPr>
        <p:spPr/>
        <p:txBody>
          <a:bodyPr/>
          <a:lstStyle/>
          <a:p>
            <a:fld id="{F81CDDDE-98CA-4329-B1AE-360D25E276F4}" type="datetime1">
              <a:rPr lang="tr-TR" smtClean="0"/>
              <a:t>21.09.2024</a:t>
            </a:fld>
            <a:endParaRPr lang="tr-TR"/>
          </a:p>
        </p:txBody>
      </p:sp>
      <p:sp>
        <p:nvSpPr>
          <p:cNvPr id="4" name="Alt Bilgi Yer Tutucusu 3">
            <a:extLst>
              <a:ext uri="{FF2B5EF4-FFF2-40B4-BE49-F238E27FC236}">
                <a16:creationId xmlns:a16="http://schemas.microsoft.com/office/drawing/2014/main" id="{52C2AC4E-607D-C6BE-3630-4D5768DB500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0265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FC658B-C9B6-1B76-5D67-9ADD55B03D00}"/>
              </a:ext>
            </a:extLst>
          </p:cNvPr>
          <p:cNvSpPr>
            <a:spLocks noGrp="1"/>
          </p:cNvSpPr>
          <p:nvPr>
            <p:ph type="title"/>
          </p:nvPr>
        </p:nvSpPr>
        <p:spPr/>
        <p:txBody>
          <a:bodyPr/>
          <a:lstStyle/>
          <a:p>
            <a:pPr algn="ctr"/>
            <a:r>
              <a:rPr lang="tr-TR" b="1" dirty="0">
                <a:solidFill>
                  <a:srgbClr val="FF0000"/>
                </a:solidFill>
              </a:rPr>
              <a:t>Gümrük müdürlükleri</a:t>
            </a:r>
          </a:p>
        </p:txBody>
      </p:sp>
      <p:sp>
        <p:nvSpPr>
          <p:cNvPr id="3" name="İçerik Yer Tutucusu 2">
            <a:extLst>
              <a:ext uri="{FF2B5EF4-FFF2-40B4-BE49-F238E27FC236}">
                <a16:creationId xmlns:a16="http://schemas.microsoft.com/office/drawing/2014/main" id="{4BA812E0-0FDA-7166-2835-5BD8FAB1F8D8}"/>
              </a:ext>
            </a:extLst>
          </p:cNvPr>
          <p:cNvSpPr>
            <a:spLocks noGrp="1"/>
          </p:cNvSpPr>
          <p:nvPr>
            <p:ph idx="1"/>
          </p:nvPr>
        </p:nvSpPr>
        <p:spPr>
          <a:xfrm>
            <a:off x="262647" y="1400783"/>
            <a:ext cx="11712102" cy="5092092"/>
          </a:xfrm>
        </p:spPr>
        <p:txBody>
          <a:bodyPr>
            <a:normAutofit/>
          </a:bodyPr>
          <a:lstStyle/>
          <a:p>
            <a:r>
              <a:rPr lang="tr-TR" sz="3200" dirty="0">
                <a:highlight>
                  <a:srgbClr val="FFFF00"/>
                </a:highlight>
              </a:rPr>
              <a:t>Sınır kapılarının tamamında gümrük müdürlüğü bulunmadığı gibi</a:t>
            </a:r>
            <a:r>
              <a:rPr lang="tr-TR" sz="3200" dirty="0"/>
              <a:t>,</a:t>
            </a:r>
          </a:p>
          <a:p>
            <a:endParaRPr lang="tr-TR" sz="3200" dirty="0"/>
          </a:p>
          <a:p>
            <a:r>
              <a:rPr lang="tr-TR" sz="3200" dirty="0"/>
              <a:t> gümrük müdürlüğü bulunanların </a:t>
            </a:r>
            <a:r>
              <a:rPr lang="tr-TR" sz="3200" dirty="0">
                <a:highlight>
                  <a:srgbClr val="FFFF00"/>
                </a:highlight>
              </a:rPr>
              <a:t>tamamı da </a:t>
            </a:r>
            <a:r>
              <a:rPr lang="tr-TR" sz="3200" dirty="0"/>
              <a:t>– </a:t>
            </a:r>
          </a:p>
          <a:p>
            <a:r>
              <a:rPr lang="tr-TR" sz="3200" dirty="0"/>
              <a:t>ekonomik ve siyasi (</a:t>
            </a:r>
            <a:r>
              <a:rPr lang="tr-TR" sz="3200" dirty="0">
                <a:highlight>
                  <a:srgbClr val="00FFFF"/>
                </a:highlight>
              </a:rPr>
              <a:t>Örneğin Ermenistan’la yaşanan siyasi problemler</a:t>
            </a:r>
            <a:r>
              <a:rPr lang="tr-TR" sz="3200" dirty="0"/>
              <a:t>) sınır kapısının kapatılması </a:t>
            </a:r>
          </a:p>
          <a:p>
            <a:r>
              <a:rPr lang="tr-TR" sz="3200" dirty="0"/>
              <a:t>yada gümrük idaresinin idari yada teknik şartları nedeniyle</a:t>
            </a:r>
          </a:p>
          <a:p>
            <a:r>
              <a:rPr lang="tr-TR" sz="3200" dirty="0"/>
              <a:t> - </a:t>
            </a:r>
            <a:r>
              <a:rPr lang="tr-TR" sz="3200" dirty="0">
                <a:highlight>
                  <a:srgbClr val="FFFF00"/>
                </a:highlight>
              </a:rPr>
              <a:t>faal bulunmamaktadır</a:t>
            </a:r>
            <a:r>
              <a:rPr lang="tr-TR" dirty="0"/>
              <a:t>.</a:t>
            </a:r>
          </a:p>
        </p:txBody>
      </p:sp>
      <p:sp>
        <p:nvSpPr>
          <p:cNvPr id="4" name="Veri Yer Tutucusu 3">
            <a:extLst>
              <a:ext uri="{FF2B5EF4-FFF2-40B4-BE49-F238E27FC236}">
                <a16:creationId xmlns:a16="http://schemas.microsoft.com/office/drawing/2014/main" id="{6DE9E542-390F-1DB0-AF0D-1D5966125674}"/>
              </a:ext>
            </a:extLst>
          </p:cNvPr>
          <p:cNvSpPr>
            <a:spLocks noGrp="1"/>
          </p:cNvSpPr>
          <p:nvPr>
            <p:ph type="dt" sz="half" idx="10"/>
          </p:nvPr>
        </p:nvSpPr>
        <p:spPr/>
        <p:txBody>
          <a:bodyPr/>
          <a:lstStyle/>
          <a:p>
            <a:fld id="{C13DE91D-6143-4A52-A2F7-B65028E05E06}" type="datetime1">
              <a:rPr lang="tr-TR" smtClean="0"/>
              <a:t>21.09.2024</a:t>
            </a:fld>
            <a:endParaRPr lang="tr-TR"/>
          </a:p>
        </p:txBody>
      </p:sp>
      <p:sp>
        <p:nvSpPr>
          <p:cNvPr id="5" name="Alt Bilgi Yer Tutucusu 4">
            <a:extLst>
              <a:ext uri="{FF2B5EF4-FFF2-40B4-BE49-F238E27FC236}">
                <a16:creationId xmlns:a16="http://schemas.microsoft.com/office/drawing/2014/main" id="{6D6A895E-C374-2E8F-CC73-3D321543CDB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819864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93E4E5-5B71-144A-3D04-759A97CA72AE}"/>
              </a:ext>
            </a:extLst>
          </p:cNvPr>
          <p:cNvSpPr>
            <a:spLocks noGrp="1"/>
          </p:cNvSpPr>
          <p:nvPr>
            <p:ph idx="1"/>
          </p:nvPr>
        </p:nvSpPr>
        <p:spPr/>
        <p:txBody>
          <a:bodyPr/>
          <a:lstStyle/>
          <a:p>
            <a:pPr marL="342900" lvl="0" indent="-342900" algn="just">
              <a:lnSpc>
                <a:spcPct val="120000"/>
              </a:lnSpc>
              <a:buFont typeface="Wingdings" panose="05000000000000000000" pitchFamily="2" charset="2"/>
              <a:buChar char=""/>
            </a:pPr>
            <a:r>
              <a:rPr lang="en-US" sz="280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Kırmızı</a:t>
            </a:r>
            <a:r>
              <a:rPr lang="en-US" sz="280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hat (</a:t>
            </a:r>
            <a:r>
              <a:rPr lang="en-US" sz="280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Fiziki</a:t>
            </a:r>
            <a:r>
              <a:rPr lang="en-US" sz="280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muayene</a:t>
            </a:r>
            <a:r>
              <a:rPr lang="en-US" sz="280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Wingdings" panose="05000000000000000000" pitchFamily="2" charset="2"/>
              <a:buChar char=""/>
            </a:pPr>
            <a:r>
              <a:rPr lang="en-US" sz="2800" i="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Sarı</a:t>
            </a:r>
            <a:r>
              <a:rPr lang="en-US" sz="2800" i="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hat (</a:t>
            </a:r>
            <a:r>
              <a:rPr lang="en-US" sz="2800" i="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Belge</a:t>
            </a:r>
            <a:r>
              <a:rPr lang="en-US" sz="2800" i="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kontrolü</a:t>
            </a:r>
            <a:r>
              <a:rPr lang="en-US" sz="2800" i="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Wingdings" panose="05000000000000000000" pitchFamily="2" charset="2"/>
              <a:buChar char=""/>
            </a:pPr>
            <a:r>
              <a:rPr lang="en-US" sz="2800" i="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Mavi hat (</a:t>
            </a:r>
            <a:r>
              <a:rPr lang="en-US" sz="2800" i="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Sonradan</a:t>
            </a:r>
            <a:r>
              <a:rPr lang="en-US" sz="2800" i="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kontrol</a:t>
            </a:r>
            <a:r>
              <a:rPr lang="en-US" sz="2800" i="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1000"/>
              </a:spcAft>
              <a:buFont typeface="Wingdings" panose="05000000000000000000" pitchFamily="2" charset="2"/>
              <a:buChar char=""/>
            </a:pPr>
            <a:r>
              <a:rPr lang="en-US" sz="2800" i="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Yeşil</a:t>
            </a:r>
            <a:r>
              <a:rPr lang="en-US" sz="2800" i="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hat (</a:t>
            </a:r>
            <a:r>
              <a:rPr lang="en-US" sz="2800" i="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Muayene</a:t>
            </a:r>
            <a:r>
              <a:rPr lang="en-US" sz="2800" i="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edilmeme</a:t>
            </a:r>
            <a:r>
              <a:rPr lang="en-US" sz="2800" i="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i="1" dirty="0">
              <a:effectLst/>
              <a:latin typeface="Calibri" panose="020F0502020204030204" pitchFamily="34" charset="0"/>
              <a:ea typeface="Times New Roman" panose="02020603050405020304" pitchFamily="18" charset="0"/>
              <a:cs typeface="Times New Roman" panose="02020603050405020304" pitchFamily="18" charset="0"/>
            </a:endParaRPr>
          </a:p>
          <a:p>
            <a:pPr indent="447675" algn="just">
              <a:lnSpc>
                <a:spcPct val="120000"/>
              </a:lnSpc>
              <a:spcAft>
                <a:spcPts val="1000"/>
              </a:spcAft>
            </a:pP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Yeri</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gelmişken</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hatların</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kısaca</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ne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anlama</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geldiklerini</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800" i="0" dirty="0" err="1">
                <a:effectLst/>
                <a:latin typeface="Times New Roman" panose="02020603050405020304" pitchFamily="18" charset="0"/>
                <a:ea typeface="Times New Roman" panose="02020603050405020304" pitchFamily="18" charset="0"/>
                <a:cs typeface="Times New Roman" panose="02020603050405020304" pitchFamily="18" charset="0"/>
              </a:rPr>
              <a:t>belirtelim</a:t>
            </a:r>
            <a:r>
              <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i="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2" name="Veri Yer Tutucusu 1">
            <a:extLst>
              <a:ext uri="{FF2B5EF4-FFF2-40B4-BE49-F238E27FC236}">
                <a16:creationId xmlns:a16="http://schemas.microsoft.com/office/drawing/2014/main" id="{DCB5954E-8398-595C-8DF2-5006CD834A1B}"/>
              </a:ext>
            </a:extLst>
          </p:cNvPr>
          <p:cNvSpPr>
            <a:spLocks noGrp="1"/>
          </p:cNvSpPr>
          <p:nvPr>
            <p:ph type="dt" sz="half" idx="10"/>
          </p:nvPr>
        </p:nvSpPr>
        <p:spPr/>
        <p:txBody>
          <a:bodyPr/>
          <a:lstStyle/>
          <a:p>
            <a:fld id="{53B11DCD-164E-4A2A-B5F5-87C835B4821A}" type="datetime1">
              <a:rPr lang="tr-TR" smtClean="0"/>
              <a:t>21.09.2024</a:t>
            </a:fld>
            <a:endParaRPr lang="tr-TR"/>
          </a:p>
        </p:txBody>
      </p:sp>
      <p:sp>
        <p:nvSpPr>
          <p:cNvPr id="4" name="Alt Bilgi Yer Tutucusu 3">
            <a:extLst>
              <a:ext uri="{FF2B5EF4-FFF2-40B4-BE49-F238E27FC236}">
                <a16:creationId xmlns:a16="http://schemas.microsoft.com/office/drawing/2014/main" id="{6F2BBB69-738C-48EB-64BF-0E3445CA2CC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57709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BC8F6-9E85-83A9-F1CB-F24D7B400F0D}"/>
              </a:ext>
            </a:extLst>
          </p:cNvPr>
          <p:cNvSpPr>
            <a:spLocks noGrp="1"/>
          </p:cNvSpPr>
          <p:nvPr>
            <p:ph idx="1"/>
          </p:nvPr>
        </p:nvSpPr>
        <p:spPr>
          <a:xfrm>
            <a:off x="457200" y="593387"/>
            <a:ext cx="10896600" cy="5583576"/>
          </a:xfrm>
        </p:spPr>
        <p:txBody>
          <a:bodyPr>
            <a:normAutofit/>
          </a:bodyPr>
          <a:lstStyle/>
          <a:p>
            <a:r>
              <a:rPr lang="tr-TR" b="1" dirty="0">
                <a:solidFill>
                  <a:srgbClr val="FF0000"/>
                </a:solidFill>
              </a:rPr>
              <a:t>Kırmızı Hat: </a:t>
            </a:r>
            <a:r>
              <a:rPr lang="tr-TR" dirty="0"/>
              <a:t>Eşyaya ait beyanname ve eklerinin doğruluğunun ve birbirleriyle uygunluğunun kontrolü ile birlikte fiziki olarak da kısmen veya tamamen kontrolünün yapılmasıdır. </a:t>
            </a:r>
          </a:p>
          <a:p>
            <a:r>
              <a:rPr lang="tr-TR" b="1" dirty="0">
                <a:solidFill>
                  <a:srgbClr val="FFFF00"/>
                </a:solidFill>
              </a:rPr>
              <a:t>Sarı Hat: </a:t>
            </a:r>
            <a:r>
              <a:rPr lang="tr-TR" dirty="0"/>
              <a:t>Fiziki muayeneye gerek görülmeksizin eşyaya ait beyanname ve eki belgelerin doğruluğunun ve birbirleriyle uygunluğunun kontrol edilmesidir. </a:t>
            </a:r>
          </a:p>
          <a:p>
            <a:r>
              <a:rPr lang="tr-TR" b="1" dirty="0">
                <a:solidFill>
                  <a:schemeClr val="accent1"/>
                </a:solidFill>
              </a:rPr>
              <a:t>Mavi hat: </a:t>
            </a:r>
            <a:r>
              <a:rPr lang="tr-TR" dirty="0"/>
              <a:t>Eşyaya ilişkin beyanname ve eki belgelerin kontrolünün daha sonra gerçekleştirilmek üzere gümrük işlemleri sırasında kontrolünün yapılmamasıdır. </a:t>
            </a:r>
          </a:p>
          <a:p>
            <a:r>
              <a:rPr lang="tr-TR" b="1" dirty="0">
                <a:solidFill>
                  <a:srgbClr val="00B050"/>
                </a:solidFill>
              </a:rPr>
              <a:t>Yeşil hat: </a:t>
            </a:r>
            <a:r>
              <a:rPr lang="tr-TR" dirty="0"/>
              <a:t>Eşyanın belge kontrolüne veya fiziki muayeneye tabi tutulmaması, yani herhangi bir kontrolünün yapılmamasıdır.</a:t>
            </a:r>
          </a:p>
          <a:p>
            <a:endParaRPr lang="tr-TR" dirty="0"/>
          </a:p>
        </p:txBody>
      </p:sp>
      <p:sp>
        <p:nvSpPr>
          <p:cNvPr id="2" name="Veri Yer Tutucusu 1">
            <a:extLst>
              <a:ext uri="{FF2B5EF4-FFF2-40B4-BE49-F238E27FC236}">
                <a16:creationId xmlns:a16="http://schemas.microsoft.com/office/drawing/2014/main" id="{7110AFDC-3B81-29FA-0B6B-6761985081C0}"/>
              </a:ext>
            </a:extLst>
          </p:cNvPr>
          <p:cNvSpPr>
            <a:spLocks noGrp="1"/>
          </p:cNvSpPr>
          <p:nvPr>
            <p:ph type="dt" sz="half" idx="10"/>
          </p:nvPr>
        </p:nvSpPr>
        <p:spPr/>
        <p:txBody>
          <a:bodyPr/>
          <a:lstStyle/>
          <a:p>
            <a:fld id="{FA54CC46-357A-474E-B903-B7A6DD82775E}" type="datetime1">
              <a:rPr lang="tr-TR" smtClean="0"/>
              <a:t>21.09.2024</a:t>
            </a:fld>
            <a:endParaRPr lang="tr-TR"/>
          </a:p>
        </p:txBody>
      </p:sp>
      <p:sp>
        <p:nvSpPr>
          <p:cNvPr id="4" name="Alt Bilgi Yer Tutucusu 3">
            <a:extLst>
              <a:ext uri="{FF2B5EF4-FFF2-40B4-BE49-F238E27FC236}">
                <a16:creationId xmlns:a16="http://schemas.microsoft.com/office/drawing/2014/main" id="{2B21F1C2-739E-4862-1A12-AA286AA8397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462069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249427-73ED-1C64-295E-C068A0108122}"/>
              </a:ext>
            </a:extLst>
          </p:cNvPr>
          <p:cNvSpPr>
            <a:spLocks noGrp="1"/>
          </p:cNvSpPr>
          <p:nvPr>
            <p:ph idx="1"/>
          </p:nvPr>
        </p:nvSpPr>
        <p:spPr>
          <a:xfrm>
            <a:off x="671209" y="612843"/>
            <a:ext cx="10682591" cy="5564120"/>
          </a:xfrm>
        </p:spPr>
        <p:txBody>
          <a:bodyPr>
            <a:normAutofit/>
          </a:bodyPr>
          <a:lstStyle/>
          <a:p>
            <a:r>
              <a:rPr lang="tr-TR" sz="3200" u="sng" dirty="0">
                <a:highlight>
                  <a:srgbClr val="FFFF00"/>
                </a:highlight>
              </a:rPr>
              <a:t>Muayene bahsinde son olarak şunu da ifade edelim. Kamuoyunda sıklıkla yanlış olarak bilindiği gibi, gümrüğe gelen (yurda giren ve çıkan) eşya ve yolcuların tamamı hiçbir zaman fiziki kontrole tabi tutulmaz</a:t>
            </a:r>
            <a:r>
              <a:rPr lang="tr-TR" dirty="0">
                <a:solidFill>
                  <a:srgbClr val="FF0000"/>
                </a:solidFill>
                <a:highlight>
                  <a:srgbClr val="FFFF00"/>
                </a:highlight>
              </a:rPr>
              <a:t>. </a:t>
            </a:r>
          </a:p>
          <a:p>
            <a:r>
              <a:rPr lang="tr-TR" dirty="0">
                <a:solidFill>
                  <a:srgbClr val="FF0000"/>
                </a:solidFill>
                <a:highlight>
                  <a:srgbClr val="00FFFF"/>
                </a:highlight>
              </a:rPr>
              <a:t>Bu oran, yani fiziki kontrol oranı; ticari eşya için :</a:t>
            </a:r>
          </a:p>
          <a:p>
            <a:r>
              <a:rPr lang="tr-TR" dirty="0">
                <a:solidFill>
                  <a:srgbClr val="FF0000"/>
                </a:solidFill>
                <a:highlight>
                  <a:srgbClr val="00FFFF"/>
                </a:highlight>
              </a:rPr>
              <a:t>AB’de ortalama % 5, </a:t>
            </a:r>
          </a:p>
          <a:p>
            <a:r>
              <a:rPr lang="tr-TR" dirty="0">
                <a:solidFill>
                  <a:srgbClr val="FF0000"/>
                </a:solidFill>
                <a:highlight>
                  <a:srgbClr val="00FFFF"/>
                </a:highlight>
              </a:rPr>
              <a:t>Türkiye’de % 15 - 30’dur. </a:t>
            </a:r>
          </a:p>
          <a:p>
            <a:r>
              <a:rPr lang="tr-TR" dirty="0"/>
              <a:t>Fiziki kontrolü yapılan eşyanın büyük bir bölümünü, daha önce ifade ettiğimiz gibi risk kriterleri çerçevesinde belirlenen riskli eşya oluşturmaktadır. Küçük bir bölümünü ise </a:t>
            </a:r>
            <a:r>
              <a:rPr lang="tr-TR" dirty="0" err="1"/>
              <a:t>random</a:t>
            </a:r>
            <a:r>
              <a:rPr lang="tr-TR" dirty="0"/>
              <a:t> tabir ettiğimiz rastgele seçilen kimi eşyalar oluşturmaktadır. </a:t>
            </a:r>
          </a:p>
        </p:txBody>
      </p:sp>
      <p:sp>
        <p:nvSpPr>
          <p:cNvPr id="2" name="Veri Yer Tutucusu 1">
            <a:extLst>
              <a:ext uri="{FF2B5EF4-FFF2-40B4-BE49-F238E27FC236}">
                <a16:creationId xmlns:a16="http://schemas.microsoft.com/office/drawing/2014/main" id="{0F210052-A95C-FB23-0DA5-ECB4B75F26C9}"/>
              </a:ext>
            </a:extLst>
          </p:cNvPr>
          <p:cNvSpPr>
            <a:spLocks noGrp="1"/>
          </p:cNvSpPr>
          <p:nvPr>
            <p:ph type="dt" sz="half" idx="10"/>
          </p:nvPr>
        </p:nvSpPr>
        <p:spPr/>
        <p:txBody>
          <a:bodyPr/>
          <a:lstStyle/>
          <a:p>
            <a:fld id="{B1DE2485-F690-4714-87E2-4E619F6F1B99}" type="datetime1">
              <a:rPr lang="tr-TR" smtClean="0"/>
              <a:t>21.09.2024</a:t>
            </a:fld>
            <a:endParaRPr lang="tr-TR"/>
          </a:p>
        </p:txBody>
      </p:sp>
      <p:sp>
        <p:nvSpPr>
          <p:cNvPr id="4" name="Alt Bilgi Yer Tutucusu 3">
            <a:extLst>
              <a:ext uri="{FF2B5EF4-FFF2-40B4-BE49-F238E27FC236}">
                <a16:creationId xmlns:a16="http://schemas.microsoft.com/office/drawing/2014/main" id="{70B45EBE-8636-5FCB-FCDA-8FE2E847C68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443535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106173-9B24-CF95-1AF5-9D9B6E9BBA29}"/>
              </a:ext>
            </a:extLst>
          </p:cNvPr>
          <p:cNvSpPr>
            <a:spLocks noGrp="1"/>
          </p:cNvSpPr>
          <p:nvPr>
            <p:ph idx="1"/>
          </p:nvPr>
        </p:nvSpPr>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tr-TR" sz="2800" b="1" i="0" u="none" strike="noStrike" kern="1200" cap="none" spc="0" normalizeH="0" baseline="0" noProof="0" dirty="0" err="1">
                <a:ln>
                  <a:noFill/>
                </a:ln>
                <a:solidFill>
                  <a:srgbClr val="FF0000"/>
                </a:solidFill>
                <a:effectLst/>
                <a:uLnTx/>
                <a:uFillTx/>
                <a:latin typeface="Calibri" panose="020F0502020204030204"/>
                <a:ea typeface="+mn-ea"/>
                <a:cs typeface="+mn-cs"/>
              </a:rPr>
              <a:t>onİkinci</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 olarak </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beyan sahibine haber</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12-	Muayenenin tamamlanması da yine Bakanlığın Yükümlü Geri Bildirim Sistemiyle </a:t>
            </a:r>
            <a:r>
              <a:rPr lang="tr-TR" dirty="0">
                <a:highlight>
                  <a:srgbClr val="FFFF00"/>
                </a:highlight>
              </a:rPr>
              <a:t>beyan sahibi mükellefe ve/veya onun adına hareket eden Gümrük Müşavirliğinin e-mail hesabına mesaj olarak iletir. </a:t>
            </a:r>
          </a:p>
        </p:txBody>
      </p:sp>
      <p:sp>
        <p:nvSpPr>
          <p:cNvPr id="2" name="Veri Yer Tutucusu 1">
            <a:extLst>
              <a:ext uri="{FF2B5EF4-FFF2-40B4-BE49-F238E27FC236}">
                <a16:creationId xmlns:a16="http://schemas.microsoft.com/office/drawing/2014/main" id="{512C667F-258D-C99E-EA2B-09583E2C060B}"/>
              </a:ext>
            </a:extLst>
          </p:cNvPr>
          <p:cNvSpPr>
            <a:spLocks noGrp="1"/>
          </p:cNvSpPr>
          <p:nvPr>
            <p:ph type="dt" sz="half" idx="10"/>
          </p:nvPr>
        </p:nvSpPr>
        <p:spPr/>
        <p:txBody>
          <a:bodyPr/>
          <a:lstStyle/>
          <a:p>
            <a:fld id="{FCFEF094-B9B4-4A19-B817-2D9A1D336A14}" type="datetime1">
              <a:rPr lang="tr-TR" smtClean="0"/>
              <a:t>21.09.2024</a:t>
            </a:fld>
            <a:endParaRPr lang="tr-TR"/>
          </a:p>
        </p:txBody>
      </p:sp>
      <p:sp>
        <p:nvSpPr>
          <p:cNvPr id="4" name="Alt Bilgi Yer Tutucusu 3">
            <a:extLst>
              <a:ext uri="{FF2B5EF4-FFF2-40B4-BE49-F238E27FC236}">
                <a16:creationId xmlns:a16="http://schemas.microsoft.com/office/drawing/2014/main" id="{743695D0-821B-B0FE-C992-381BEE9B27A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4968073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BA561FFE-F7B9-B702-FF1D-13874BB6C4F6}"/>
              </a:ext>
            </a:extLst>
          </p:cNvPr>
          <p:cNvSpPr>
            <a:spLocks noGrp="1"/>
          </p:cNvSpPr>
          <p:nvPr>
            <p:ph type="title"/>
          </p:nvPr>
        </p:nvSpPr>
        <p:spPr>
          <a:xfrm>
            <a:off x="383458" y="365125"/>
            <a:ext cx="10970342" cy="608269"/>
          </a:xfrm>
        </p:spPr>
        <p:txBody>
          <a:bodyPr>
            <a:normAutofit fontScale="90000"/>
          </a:bodyPr>
          <a:lstStyle/>
          <a:p>
            <a:r>
              <a:rPr lang="tr-TR" sz="3600" dirty="0" err="1"/>
              <a:t>Statü:Beyannamenin</a:t>
            </a:r>
            <a:r>
              <a:rPr lang="tr-TR" sz="3600" dirty="0"/>
              <a:t> muayene/ kontrolü tamamlanmıştır </a:t>
            </a:r>
            <a:r>
              <a:rPr lang="tr-TR" dirty="0"/>
              <a:t>(</a:t>
            </a:r>
            <a:r>
              <a:rPr lang="tr-TR" sz="2000" dirty="0"/>
              <a:t>2. satırda)</a:t>
            </a:r>
            <a:endParaRPr lang="tr-TR" dirty="0"/>
          </a:p>
        </p:txBody>
      </p:sp>
      <p:pic>
        <p:nvPicPr>
          <p:cNvPr id="4" name="İçerik Yer Tutucusu 3">
            <a:extLst>
              <a:ext uri="{FF2B5EF4-FFF2-40B4-BE49-F238E27FC236}">
                <a16:creationId xmlns:a16="http://schemas.microsoft.com/office/drawing/2014/main" id="{EE82786C-CE12-FF8A-5651-43545DD656C4}"/>
              </a:ext>
            </a:extLst>
          </p:cNvPr>
          <p:cNvPicPr>
            <a:picLocks noGrp="1" noChangeAspect="1"/>
          </p:cNvPicPr>
          <p:nvPr>
            <p:ph idx="1"/>
          </p:nvPr>
        </p:nvPicPr>
        <p:blipFill>
          <a:blip r:embed="rId2"/>
          <a:stretch>
            <a:fillRect/>
          </a:stretch>
        </p:blipFill>
        <p:spPr>
          <a:xfrm>
            <a:off x="346396" y="1286819"/>
            <a:ext cx="11226171" cy="4583039"/>
          </a:xfrm>
          <a:prstGeom prst="rect">
            <a:avLst/>
          </a:prstGeom>
        </p:spPr>
      </p:pic>
      <p:sp>
        <p:nvSpPr>
          <p:cNvPr id="2" name="Veri Yer Tutucusu 1">
            <a:extLst>
              <a:ext uri="{FF2B5EF4-FFF2-40B4-BE49-F238E27FC236}">
                <a16:creationId xmlns:a16="http://schemas.microsoft.com/office/drawing/2014/main" id="{F27CF7F3-01EB-D590-3D6E-2BC43EF0ADC5}"/>
              </a:ext>
            </a:extLst>
          </p:cNvPr>
          <p:cNvSpPr>
            <a:spLocks noGrp="1"/>
          </p:cNvSpPr>
          <p:nvPr>
            <p:ph type="dt" sz="half" idx="10"/>
          </p:nvPr>
        </p:nvSpPr>
        <p:spPr/>
        <p:txBody>
          <a:bodyPr/>
          <a:lstStyle/>
          <a:p>
            <a:fld id="{82385357-F778-420C-BCE2-F381C22C3D56}" type="datetime1">
              <a:rPr lang="tr-TR" smtClean="0"/>
              <a:t>21.09.2024</a:t>
            </a:fld>
            <a:endParaRPr lang="tr-TR"/>
          </a:p>
        </p:txBody>
      </p:sp>
      <p:sp>
        <p:nvSpPr>
          <p:cNvPr id="5" name="Alt Bilgi Yer Tutucusu 4">
            <a:extLst>
              <a:ext uri="{FF2B5EF4-FFF2-40B4-BE49-F238E27FC236}">
                <a16:creationId xmlns:a16="http://schemas.microsoft.com/office/drawing/2014/main" id="{EE984D38-3815-7638-4E79-4AA12A9D2DB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037967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2C0A3F-C37D-8A51-16A4-EA2280EBD0A9}"/>
              </a:ext>
            </a:extLst>
          </p:cNvPr>
          <p:cNvSpPr>
            <a:spLocks noGrp="1"/>
          </p:cNvSpPr>
          <p:nvPr>
            <p:ph idx="1"/>
          </p:nvPr>
        </p:nvSpPr>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tr-TR" sz="2800" b="1" i="0" u="none" strike="noStrike" kern="1200" cap="none" spc="0" normalizeH="0" baseline="0" noProof="0" dirty="0" err="1">
                <a:ln>
                  <a:noFill/>
                </a:ln>
                <a:solidFill>
                  <a:srgbClr val="FF0000"/>
                </a:solidFill>
                <a:effectLst/>
                <a:uLnTx/>
                <a:uFillTx/>
                <a:latin typeface="Calibri" panose="020F0502020204030204"/>
                <a:ea typeface="+mn-ea"/>
                <a:cs typeface="+mn-cs"/>
              </a:rPr>
              <a:t>onüçüncü</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 olarak </a:t>
            </a:r>
            <a:r>
              <a:rPr kumimoji="0" lang="tr-TR" sz="2800" b="1" i="0"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gv</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Ödenmesi (şayet varsa)</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13-	Muayene işleminin tamamlanmasını müteakip </a:t>
            </a:r>
            <a:r>
              <a:rPr lang="tr-TR" dirty="0">
                <a:highlight>
                  <a:srgbClr val="FFFF00"/>
                </a:highlight>
              </a:rPr>
              <a:t>varsa tahakkuk eden gümrük vergileri ödenerek gümrük işlemleri tamamlanır</a:t>
            </a:r>
            <a:r>
              <a:rPr lang="tr-TR" dirty="0"/>
              <a:t>. Bu durum da aynı şekilde Bakanlığın Yükümlü Geri Bildirim Sistemiyle beyan sahibi mükellefe ve/veya onun adına hareket eden Gümrük Müşavirliğinin e-mail hesabına mesaj olarak iletilir.</a:t>
            </a:r>
          </a:p>
        </p:txBody>
      </p:sp>
      <p:sp>
        <p:nvSpPr>
          <p:cNvPr id="2" name="Veri Yer Tutucusu 1">
            <a:extLst>
              <a:ext uri="{FF2B5EF4-FFF2-40B4-BE49-F238E27FC236}">
                <a16:creationId xmlns:a16="http://schemas.microsoft.com/office/drawing/2014/main" id="{B47B7C00-FBA6-3194-2A34-A4C7E5ADC13F}"/>
              </a:ext>
            </a:extLst>
          </p:cNvPr>
          <p:cNvSpPr>
            <a:spLocks noGrp="1"/>
          </p:cNvSpPr>
          <p:nvPr>
            <p:ph type="dt" sz="half" idx="10"/>
          </p:nvPr>
        </p:nvSpPr>
        <p:spPr/>
        <p:txBody>
          <a:bodyPr/>
          <a:lstStyle/>
          <a:p>
            <a:fld id="{0D47D462-F703-4EBA-881F-44A77CB83914}" type="datetime1">
              <a:rPr lang="tr-TR" smtClean="0"/>
              <a:t>21.09.2024</a:t>
            </a:fld>
            <a:endParaRPr lang="tr-TR"/>
          </a:p>
        </p:txBody>
      </p:sp>
      <p:sp>
        <p:nvSpPr>
          <p:cNvPr id="4" name="Alt Bilgi Yer Tutucusu 3">
            <a:extLst>
              <a:ext uri="{FF2B5EF4-FFF2-40B4-BE49-F238E27FC236}">
                <a16:creationId xmlns:a16="http://schemas.microsoft.com/office/drawing/2014/main" id="{24511237-904F-56EA-5ABB-6EB59D7AB22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741905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FC6FF288-0FAE-07D2-1268-5AF56DD8184E}"/>
              </a:ext>
            </a:extLst>
          </p:cNvPr>
          <p:cNvSpPr>
            <a:spLocks noGrp="1"/>
          </p:cNvSpPr>
          <p:nvPr>
            <p:ph type="title"/>
          </p:nvPr>
        </p:nvSpPr>
        <p:spPr>
          <a:xfrm>
            <a:off x="462116" y="365125"/>
            <a:ext cx="10891684" cy="1325563"/>
          </a:xfrm>
        </p:spPr>
        <p:txBody>
          <a:bodyPr>
            <a:normAutofit/>
          </a:bodyPr>
          <a:lstStyle/>
          <a:p>
            <a:r>
              <a:rPr lang="tr-TR" sz="3200" dirty="0"/>
              <a:t>Statü: beyannamenin işlemleri tamamlanmıştır</a:t>
            </a:r>
            <a:r>
              <a:rPr lang="tr-TR" sz="1600" dirty="0"/>
              <a:t>(kapanmış-20/06/2022 10:14)</a:t>
            </a:r>
            <a:endParaRPr lang="tr-TR" sz="3200" dirty="0"/>
          </a:p>
        </p:txBody>
      </p:sp>
      <p:pic>
        <p:nvPicPr>
          <p:cNvPr id="4" name="İçerik Yer Tutucusu 3">
            <a:extLst>
              <a:ext uri="{FF2B5EF4-FFF2-40B4-BE49-F238E27FC236}">
                <a16:creationId xmlns:a16="http://schemas.microsoft.com/office/drawing/2014/main" id="{0C825632-A1D4-D043-14C7-6698A88AB7AE}"/>
              </a:ext>
            </a:extLst>
          </p:cNvPr>
          <p:cNvPicPr>
            <a:picLocks noGrp="1" noChangeAspect="1"/>
          </p:cNvPicPr>
          <p:nvPr>
            <p:ph idx="1"/>
          </p:nvPr>
        </p:nvPicPr>
        <p:blipFill>
          <a:blip r:embed="rId2"/>
          <a:stretch>
            <a:fillRect/>
          </a:stretch>
        </p:blipFill>
        <p:spPr>
          <a:xfrm>
            <a:off x="1209368" y="1690688"/>
            <a:ext cx="10144432" cy="4802187"/>
          </a:xfrm>
          <a:prstGeom prst="rect">
            <a:avLst/>
          </a:prstGeom>
        </p:spPr>
      </p:pic>
      <p:sp>
        <p:nvSpPr>
          <p:cNvPr id="2" name="Veri Yer Tutucusu 1">
            <a:extLst>
              <a:ext uri="{FF2B5EF4-FFF2-40B4-BE49-F238E27FC236}">
                <a16:creationId xmlns:a16="http://schemas.microsoft.com/office/drawing/2014/main" id="{B25DA70C-C3DF-7740-4177-55961CAD38BC}"/>
              </a:ext>
            </a:extLst>
          </p:cNvPr>
          <p:cNvSpPr>
            <a:spLocks noGrp="1"/>
          </p:cNvSpPr>
          <p:nvPr>
            <p:ph type="dt" sz="half" idx="10"/>
          </p:nvPr>
        </p:nvSpPr>
        <p:spPr/>
        <p:txBody>
          <a:bodyPr/>
          <a:lstStyle/>
          <a:p>
            <a:fld id="{009B0BDB-E925-48B5-B3C0-AE94DA647C89}" type="datetime1">
              <a:rPr lang="tr-TR" smtClean="0"/>
              <a:t>21.09.2024</a:t>
            </a:fld>
            <a:endParaRPr lang="tr-TR"/>
          </a:p>
        </p:txBody>
      </p:sp>
      <p:sp>
        <p:nvSpPr>
          <p:cNvPr id="5" name="Alt Bilgi Yer Tutucusu 4">
            <a:extLst>
              <a:ext uri="{FF2B5EF4-FFF2-40B4-BE49-F238E27FC236}">
                <a16:creationId xmlns:a16="http://schemas.microsoft.com/office/drawing/2014/main" id="{A786B6BF-D973-BEAF-33F3-C3DE218B1CE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146484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610CBF4-B1FD-4AE7-2E9F-3F18823C3BFF}"/>
              </a:ext>
            </a:extLst>
          </p:cNvPr>
          <p:cNvSpPr>
            <a:spLocks noGrp="1"/>
          </p:cNvSpPr>
          <p:nvPr>
            <p:ph idx="1"/>
          </p:nvPr>
        </p:nvSpPr>
        <p:spPr>
          <a:xfrm>
            <a:off x="471948" y="816077"/>
            <a:ext cx="10881852" cy="5360886"/>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tr-TR" sz="2800" b="1" i="0" u="none" strike="noStrike" kern="1200" cap="none" spc="0" normalizeH="0" baseline="0" noProof="0" dirty="0" err="1">
                <a:ln>
                  <a:noFill/>
                </a:ln>
                <a:solidFill>
                  <a:srgbClr val="FF0000"/>
                </a:solidFill>
                <a:effectLst/>
                <a:uLnTx/>
                <a:uFillTx/>
                <a:latin typeface="Calibri" panose="020F0502020204030204"/>
                <a:ea typeface="+mn-ea"/>
                <a:cs typeface="+mn-cs"/>
              </a:rPr>
              <a:t>ondördüncü</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 olarak </a:t>
            </a:r>
            <a:r>
              <a:rPr kumimoji="0" lang="tr-TR" sz="2800" b="1" i="0"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antrepo,depo</a:t>
            </a:r>
            <a:r>
              <a:rPr kumimoji="0" lang="tr-T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vb. den çıkış ve teslim</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tr-TR" dirty="0"/>
          </a:p>
          <a:p>
            <a:r>
              <a:rPr lang="tr-TR" dirty="0"/>
              <a:t>14-	Gümrük işlemi tamamlanan eşya, </a:t>
            </a:r>
            <a:r>
              <a:rPr lang="tr-TR" dirty="0">
                <a:highlight>
                  <a:srgbClr val="FFFF00"/>
                </a:highlight>
              </a:rPr>
              <a:t>bulunduğu antrepo, geçici depolama veya gümrükçe konulmasına izin verilen yerden çıkış işlemi tamamlanarak,  beyan sahibi mükellefe ve/veya onun adına hareket eden Gümrük Müşavirine teslim edilir. </a:t>
            </a:r>
          </a:p>
        </p:txBody>
      </p:sp>
      <p:sp>
        <p:nvSpPr>
          <p:cNvPr id="2" name="Veri Yer Tutucusu 1">
            <a:extLst>
              <a:ext uri="{FF2B5EF4-FFF2-40B4-BE49-F238E27FC236}">
                <a16:creationId xmlns:a16="http://schemas.microsoft.com/office/drawing/2014/main" id="{8FEA679C-7A5D-EB19-3278-BA4D72B5B1B6}"/>
              </a:ext>
            </a:extLst>
          </p:cNvPr>
          <p:cNvSpPr>
            <a:spLocks noGrp="1"/>
          </p:cNvSpPr>
          <p:nvPr>
            <p:ph type="dt" sz="half" idx="10"/>
          </p:nvPr>
        </p:nvSpPr>
        <p:spPr/>
        <p:txBody>
          <a:bodyPr/>
          <a:lstStyle/>
          <a:p>
            <a:fld id="{2E791434-CAEB-40C1-A03D-756762142DD7}" type="datetime1">
              <a:rPr lang="tr-TR" smtClean="0"/>
              <a:t>21.09.2024</a:t>
            </a:fld>
            <a:endParaRPr lang="tr-TR"/>
          </a:p>
        </p:txBody>
      </p:sp>
      <p:sp>
        <p:nvSpPr>
          <p:cNvPr id="4" name="Alt Bilgi Yer Tutucusu 3">
            <a:extLst>
              <a:ext uri="{FF2B5EF4-FFF2-40B4-BE49-F238E27FC236}">
                <a16:creationId xmlns:a16="http://schemas.microsoft.com/office/drawing/2014/main" id="{F844E235-CE14-AE78-603C-6947C26A65E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550152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62644C-786D-0CFB-7A4C-AAFE663C29FB}"/>
              </a:ext>
            </a:extLst>
          </p:cNvPr>
          <p:cNvSpPr>
            <a:spLocks noGrp="1"/>
          </p:cNvSpPr>
          <p:nvPr>
            <p:ph idx="1"/>
          </p:nvPr>
        </p:nvSpPr>
        <p:spPr/>
        <p:txBody>
          <a:bodyPr/>
          <a:lstStyle/>
          <a:p>
            <a:r>
              <a:rPr lang="tr-TR" dirty="0"/>
              <a:t>	Buraya kadar anlattıklarımızı bir şema üzerinde şu şekilde gösterebiliriz:</a:t>
            </a:r>
          </a:p>
        </p:txBody>
      </p:sp>
      <p:sp>
        <p:nvSpPr>
          <p:cNvPr id="2" name="Veri Yer Tutucusu 1">
            <a:extLst>
              <a:ext uri="{FF2B5EF4-FFF2-40B4-BE49-F238E27FC236}">
                <a16:creationId xmlns:a16="http://schemas.microsoft.com/office/drawing/2014/main" id="{2B82FE87-9B30-0921-2979-D63125A92DCD}"/>
              </a:ext>
            </a:extLst>
          </p:cNvPr>
          <p:cNvSpPr>
            <a:spLocks noGrp="1"/>
          </p:cNvSpPr>
          <p:nvPr>
            <p:ph type="dt" sz="half" idx="10"/>
          </p:nvPr>
        </p:nvSpPr>
        <p:spPr/>
        <p:txBody>
          <a:bodyPr/>
          <a:lstStyle/>
          <a:p>
            <a:fld id="{E78DFD9A-F235-45CE-9582-482DFF4D86FA}" type="datetime1">
              <a:rPr lang="tr-TR" smtClean="0"/>
              <a:t>21.09.2024</a:t>
            </a:fld>
            <a:endParaRPr lang="tr-TR"/>
          </a:p>
        </p:txBody>
      </p:sp>
      <p:sp>
        <p:nvSpPr>
          <p:cNvPr id="4" name="Alt Bilgi Yer Tutucusu 3">
            <a:extLst>
              <a:ext uri="{FF2B5EF4-FFF2-40B4-BE49-F238E27FC236}">
                <a16:creationId xmlns:a16="http://schemas.microsoft.com/office/drawing/2014/main" id="{821F9BAD-DF16-A43A-2202-1A0C1446A41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060680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511FEC68-00DE-4215-73A9-8C06EE359BE1}"/>
              </a:ext>
            </a:extLst>
          </p:cNvPr>
          <p:cNvPicPr>
            <a:picLocks noGrp="1" noChangeAspect="1"/>
          </p:cNvPicPr>
          <p:nvPr>
            <p:ph idx="1"/>
          </p:nvPr>
        </p:nvPicPr>
        <p:blipFill>
          <a:blip r:embed="rId2"/>
          <a:stretch>
            <a:fillRect/>
          </a:stretch>
        </p:blipFill>
        <p:spPr>
          <a:xfrm>
            <a:off x="2003898" y="223736"/>
            <a:ext cx="7422203" cy="6342434"/>
          </a:xfrm>
        </p:spPr>
      </p:pic>
      <p:sp>
        <p:nvSpPr>
          <p:cNvPr id="2" name="Veri Yer Tutucusu 1">
            <a:extLst>
              <a:ext uri="{FF2B5EF4-FFF2-40B4-BE49-F238E27FC236}">
                <a16:creationId xmlns:a16="http://schemas.microsoft.com/office/drawing/2014/main" id="{526EB7FF-34FF-7C14-1229-913B09EF46F3}"/>
              </a:ext>
            </a:extLst>
          </p:cNvPr>
          <p:cNvSpPr>
            <a:spLocks noGrp="1"/>
          </p:cNvSpPr>
          <p:nvPr>
            <p:ph type="dt" sz="half" idx="10"/>
          </p:nvPr>
        </p:nvSpPr>
        <p:spPr/>
        <p:txBody>
          <a:bodyPr/>
          <a:lstStyle/>
          <a:p>
            <a:fld id="{64F59D49-1BD0-4399-B98C-58C57A546586}" type="datetime1">
              <a:rPr lang="tr-TR" smtClean="0"/>
              <a:t>21.09.2024</a:t>
            </a:fld>
            <a:endParaRPr lang="tr-TR"/>
          </a:p>
        </p:txBody>
      </p:sp>
      <p:sp>
        <p:nvSpPr>
          <p:cNvPr id="3" name="Alt Bilgi Yer Tutucusu 2">
            <a:extLst>
              <a:ext uri="{FF2B5EF4-FFF2-40B4-BE49-F238E27FC236}">
                <a16:creationId xmlns:a16="http://schemas.microsoft.com/office/drawing/2014/main" id="{779F321F-35B5-9B4D-8FC2-9C7032AC989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0161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2B2AAB-5129-CF4B-42BC-4ED6C23D1B34}"/>
              </a:ext>
            </a:extLst>
          </p:cNvPr>
          <p:cNvSpPr>
            <a:spLocks noGrp="1"/>
          </p:cNvSpPr>
          <p:nvPr>
            <p:ph idx="1"/>
          </p:nvPr>
        </p:nvSpPr>
        <p:spPr>
          <a:xfrm>
            <a:off x="535021" y="535021"/>
            <a:ext cx="10818779" cy="5641942"/>
          </a:xfrm>
        </p:spPr>
        <p:txBody>
          <a:bodyPr>
            <a:normAutofit/>
          </a:bodyPr>
          <a:lstStyle/>
          <a:p>
            <a:r>
              <a:rPr lang="tr-TR" b="1" dirty="0">
                <a:solidFill>
                  <a:srgbClr val="FF0000"/>
                </a:solidFill>
              </a:rPr>
              <a:t>Aynı şekilde tüm il merkezlerimizde gümrük idaresi bulunmadığı  gibi </a:t>
            </a:r>
            <a:r>
              <a:rPr lang="tr-TR" dirty="0"/>
              <a:t>–</a:t>
            </a:r>
          </a:p>
          <a:p>
            <a:endParaRPr lang="tr-TR" dirty="0">
              <a:highlight>
                <a:srgbClr val="FFFF00"/>
              </a:highlight>
            </a:endParaRPr>
          </a:p>
          <a:p>
            <a:r>
              <a:rPr lang="tr-TR" dirty="0">
                <a:highlight>
                  <a:srgbClr val="FFFF00"/>
                </a:highlight>
              </a:rPr>
              <a:t>(</a:t>
            </a:r>
            <a:r>
              <a:rPr lang="tr-TR" sz="2400" i="1" dirty="0">
                <a:highlight>
                  <a:srgbClr val="FFFF00"/>
                </a:highlight>
              </a:rPr>
              <a:t>Bayburt, Bilecik, Bingöl, Bitlis, Burdur, Çankırı, Düzce, Erzincan, Gümüşhane, Kastamonu, Kırklareli, Muş, Tunceli, Yozgat </a:t>
            </a:r>
            <a:r>
              <a:rPr lang="tr-TR" dirty="0">
                <a:highlight>
                  <a:srgbClr val="FFFF00"/>
                </a:highlight>
              </a:rPr>
              <a:t>)</a:t>
            </a:r>
          </a:p>
          <a:p>
            <a:r>
              <a:rPr lang="tr-TR" dirty="0">
                <a:highlight>
                  <a:srgbClr val="FFFF00"/>
                </a:highlight>
              </a:rPr>
              <a:t> </a:t>
            </a:r>
            <a:r>
              <a:rPr lang="tr-TR" dirty="0">
                <a:solidFill>
                  <a:srgbClr val="FF0000"/>
                </a:solidFill>
              </a:rPr>
              <a:t>gümrük idaresi </a:t>
            </a:r>
            <a:r>
              <a:rPr lang="tr-TR" sz="3600" b="1" dirty="0">
                <a:solidFill>
                  <a:srgbClr val="FF0000"/>
                </a:solidFill>
              </a:rPr>
              <a:t>bulunmamaktadır</a:t>
            </a:r>
            <a:r>
              <a:rPr lang="tr-TR" dirty="0">
                <a:solidFill>
                  <a:srgbClr val="FF0000"/>
                </a:solidFill>
              </a:rPr>
              <a:t>- </a:t>
            </a:r>
          </a:p>
          <a:p>
            <a:endParaRPr lang="tr-TR" dirty="0">
              <a:highlight>
                <a:srgbClr val="FFFF00"/>
              </a:highlight>
            </a:endParaRPr>
          </a:p>
          <a:p>
            <a:r>
              <a:rPr lang="tr-TR" b="1" dirty="0"/>
              <a:t>sınır veya kıyı olması yada dış ticaret veya turizm potansiyeli bulunması nedeniyle bir kısım ilçe ve beldelerde </a:t>
            </a:r>
          </a:p>
          <a:p>
            <a:r>
              <a:rPr lang="tr-TR" dirty="0"/>
              <a:t>[(</a:t>
            </a:r>
            <a:r>
              <a:rPr lang="tr-TR" dirty="0">
                <a:highlight>
                  <a:srgbClr val="00FF00"/>
                </a:highlight>
              </a:rPr>
              <a:t>Akçakale (</a:t>
            </a:r>
            <a:r>
              <a:rPr lang="tr-TR" sz="1100" dirty="0" err="1">
                <a:highlight>
                  <a:srgbClr val="00FF00"/>
                </a:highlight>
              </a:rPr>
              <a:t>şanlıurfa</a:t>
            </a:r>
            <a:r>
              <a:rPr lang="tr-TR" dirty="0">
                <a:highlight>
                  <a:srgbClr val="00FF00"/>
                </a:highlight>
              </a:rPr>
              <a:t>), Hopa, İnebolu(</a:t>
            </a:r>
            <a:r>
              <a:rPr lang="tr-TR" sz="1400" dirty="0">
                <a:highlight>
                  <a:srgbClr val="00FF00"/>
                </a:highlight>
              </a:rPr>
              <a:t>Kastamonu</a:t>
            </a:r>
            <a:r>
              <a:rPr lang="tr-TR" dirty="0">
                <a:highlight>
                  <a:srgbClr val="00FF00"/>
                </a:highlight>
              </a:rPr>
              <a:t>), Ünye, Ürgüp(</a:t>
            </a:r>
            <a:r>
              <a:rPr lang="tr-TR" sz="1200" dirty="0">
                <a:highlight>
                  <a:srgbClr val="00FF00"/>
                </a:highlight>
              </a:rPr>
              <a:t>Nevşehir</a:t>
            </a:r>
            <a:r>
              <a:rPr lang="tr-TR" dirty="0">
                <a:highlight>
                  <a:srgbClr val="00FF00"/>
                </a:highlight>
              </a:rPr>
              <a:t>), Marmaris(</a:t>
            </a:r>
            <a:r>
              <a:rPr lang="tr-TR" sz="1400" dirty="0" err="1">
                <a:highlight>
                  <a:srgbClr val="00FF00"/>
                </a:highlight>
              </a:rPr>
              <a:t>muğla</a:t>
            </a:r>
            <a:r>
              <a:rPr lang="tr-TR" dirty="0">
                <a:highlight>
                  <a:srgbClr val="00FF00"/>
                </a:highlight>
              </a:rPr>
              <a:t>), Yüksekova(</a:t>
            </a:r>
            <a:r>
              <a:rPr lang="tr-TR" sz="1400" dirty="0" err="1">
                <a:highlight>
                  <a:srgbClr val="00FF00"/>
                </a:highlight>
              </a:rPr>
              <a:t>hakkari</a:t>
            </a:r>
            <a:r>
              <a:rPr lang="tr-TR" dirty="0">
                <a:highlight>
                  <a:srgbClr val="00FF00"/>
                </a:highlight>
              </a:rPr>
              <a:t>)]</a:t>
            </a:r>
            <a:endParaRPr lang="tr-TR" dirty="0"/>
          </a:p>
          <a:p>
            <a:r>
              <a:rPr lang="tr-TR" dirty="0">
                <a:solidFill>
                  <a:srgbClr val="FF0000"/>
                </a:solidFill>
              </a:rPr>
              <a:t>gümrük idaresi </a:t>
            </a:r>
            <a:r>
              <a:rPr lang="tr-TR" sz="3600" b="1" dirty="0">
                <a:solidFill>
                  <a:srgbClr val="FF0000"/>
                </a:solidFill>
              </a:rPr>
              <a:t>bulunabilmektedir</a:t>
            </a:r>
            <a:r>
              <a:rPr lang="tr-TR" sz="3600" b="1" dirty="0"/>
              <a:t>. </a:t>
            </a:r>
            <a:endParaRPr lang="tr-TR" b="1" dirty="0"/>
          </a:p>
          <a:p>
            <a:endParaRPr lang="tr-TR" dirty="0"/>
          </a:p>
        </p:txBody>
      </p:sp>
      <p:sp>
        <p:nvSpPr>
          <p:cNvPr id="2" name="Veri Yer Tutucusu 1">
            <a:extLst>
              <a:ext uri="{FF2B5EF4-FFF2-40B4-BE49-F238E27FC236}">
                <a16:creationId xmlns:a16="http://schemas.microsoft.com/office/drawing/2014/main" id="{7A18FF26-20F1-7DAA-A2B1-C765F32BD948}"/>
              </a:ext>
            </a:extLst>
          </p:cNvPr>
          <p:cNvSpPr>
            <a:spLocks noGrp="1"/>
          </p:cNvSpPr>
          <p:nvPr>
            <p:ph type="dt" sz="half" idx="10"/>
          </p:nvPr>
        </p:nvSpPr>
        <p:spPr/>
        <p:txBody>
          <a:bodyPr/>
          <a:lstStyle/>
          <a:p>
            <a:fld id="{7CC2A7EE-3D2B-4BC9-8964-F9DDFB196558}" type="datetime1">
              <a:rPr lang="tr-TR" smtClean="0"/>
              <a:t>21.09.2024</a:t>
            </a:fld>
            <a:endParaRPr lang="tr-TR"/>
          </a:p>
        </p:txBody>
      </p:sp>
      <p:sp>
        <p:nvSpPr>
          <p:cNvPr id="4" name="Alt Bilgi Yer Tutucusu 3">
            <a:extLst>
              <a:ext uri="{FF2B5EF4-FFF2-40B4-BE49-F238E27FC236}">
                <a16:creationId xmlns:a16="http://schemas.microsoft.com/office/drawing/2014/main" id="{4E159ED5-9834-ABA3-3DCC-1022C6F1A3F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473589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33A2DC-33FF-69E7-5046-48AACF4F605F}"/>
              </a:ext>
            </a:extLst>
          </p:cNvPr>
          <p:cNvSpPr>
            <a:spLocks noGrp="1"/>
          </p:cNvSpPr>
          <p:nvPr>
            <p:ph type="title"/>
          </p:nvPr>
        </p:nvSpPr>
        <p:spPr>
          <a:xfrm>
            <a:off x="838200" y="365125"/>
            <a:ext cx="10515600" cy="1055113"/>
          </a:xfrm>
        </p:spPr>
        <p:txBody>
          <a:bodyPr>
            <a:normAutofit fontScale="90000"/>
          </a:bodyPr>
          <a:lstStyle/>
          <a:p>
            <a:pPr algn="ctr"/>
            <a:br>
              <a:rPr lang="tr-TR" b="1" dirty="0">
                <a:solidFill>
                  <a:srgbClr val="FF0000"/>
                </a:solidFill>
              </a:rPr>
            </a:br>
            <a:r>
              <a:rPr lang="tr-TR" b="1" dirty="0">
                <a:solidFill>
                  <a:srgbClr val="FF0000"/>
                </a:solidFill>
              </a:rPr>
              <a:t>II-	İhracat Yönlü İş Akışı</a:t>
            </a:r>
            <a:br>
              <a:rPr lang="tr-TR" b="1" dirty="0">
                <a:solidFill>
                  <a:srgbClr val="FF0000"/>
                </a:solidFill>
              </a:rPr>
            </a:br>
            <a:endParaRPr lang="tr-TR" b="1" dirty="0">
              <a:solidFill>
                <a:srgbClr val="FF0000"/>
              </a:solidFill>
            </a:endParaRPr>
          </a:p>
        </p:txBody>
      </p:sp>
      <p:sp>
        <p:nvSpPr>
          <p:cNvPr id="3" name="İçerik Yer Tutucusu 2">
            <a:extLst>
              <a:ext uri="{FF2B5EF4-FFF2-40B4-BE49-F238E27FC236}">
                <a16:creationId xmlns:a16="http://schemas.microsoft.com/office/drawing/2014/main" id="{825B27F0-2C32-4087-46ED-BA91B08EF8D4}"/>
              </a:ext>
            </a:extLst>
          </p:cNvPr>
          <p:cNvSpPr>
            <a:spLocks noGrp="1"/>
          </p:cNvSpPr>
          <p:nvPr>
            <p:ph idx="1"/>
          </p:nvPr>
        </p:nvSpPr>
        <p:spPr/>
        <p:txBody>
          <a:bodyPr>
            <a:normAutofit/>
          </a:bodyPr>
          <a:lstStyle/>
          <a:p>
            <a:r>
              <a:rPr lang="tr-TR" dirty="0"/>
              <a:t>Şirketiniz </a:t>
            </a:r>
            <a:r>
              <a:rPr lang="tr-TR" dirty="0">
                <a:solidFill>
                  <a:srgbClr val="FF0000"/>
                </a:solidFill>
              </a:rPr>
              <a:t>Türkiye’den Kosova’ya Antep Fıstığı ihraç </a:t>
            </a:r>
            <a:r>
              <a:rPr lang="tr-TR" dirty="0"/>
              <a:t>etmek istiyor.</a:t>
            </a:r>
          </a:p>
          <a:p>
            <a:r>
              <a:rPr lang="tr-TR" dirty="0"/>
              <a:t> Bu ihracatla ilgili iş akışını maddeler halinde şu şekilde sıralayabiliriz:</a:t>
            </a:r>
          </a:p>
        </p:txBody>
      </p:sp>
      <p:sp>
        <p:nvSpPr>
          <p:cNvPr id="4" name="Veri Yer Tutucusu 3">
            <a:extLst>
              <a:ext uri="{FF2B5EF4-FFF2-40B4-BE49-F238E27FC236}">
                <a16:creationId xmlns:a16="http://schemas.microsoft.com/office/drawing/2014/main" id="{A35E773A-8ED3-5070-245A-37FFD53AD87B}"/>
              </a:ext>
            </a:extLst>
          </p:cNvPr>
          <p:cNvSpPr>
            <a:spLocks noGrp="1"/>
          </p:cNvSpPr>
          <p:nvPr>
            <p:ph type="dt" sz="half" idx="10"/>
          </p:nvPr>
        </p:nvSpPr>
        <p:spPr/>
        <p:txBody>
          <a:bodyPr/>
          <a:lstStyle/>
          <a:p>
            <a:fld id="{292F6702-18F3-48F2-A494-8527BCD2776A}" type="datetime1">
              <a:rPr lang="tr-TR" smtClean="0"/>
              <a:t>21.09.2024</a:t>
            </a:fld>
            <a:endParaRPr lang="tr-TR"/>
          </a:p>
        </p:txBody>
      </p:sp>
      <p:sp>
        <p:nvSpPr>
          <p:cNvPr id="5" name="Alt Bilgi Yer Tutucusu 4">
            <a:extLst>
              <a:ext uri="{FF2B5EF4-FFF2-40B4-BE49-F238E27FC236}">
                <a16:creationId xmlns:a16="http://schemas.microsoft.com/office/drawing/2014/main" id="{04E579C6-A1F9-A1D9-3F68-0E5BFC7007B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843592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CDEE08-D135-C591-7EE6-F21FB9CE6000}"/>
              </a:ext>
            </a:extLst>
          </p:cNvPr>
          <p:cNvSpPr>
            <a:spLocks noGrp="1"/>
          </p:cNvSpPr>
          <p:nvPr>
            <p:ph type="title"/>
          </p:nvPr>
        </p:nvSpPr>
        <p:spPr>
          <a:xfrm>
            <a:off x="389106" y="365126"/>
            <a:ext cx="10964694" cy="1152390"/>
          </a:xfrm>
        </p:spPr>
        <p:txBody>
          <a:bodyPr/>
          <a:lstStyle/>
          <a:p>
            <a:r>
              <a:rPr lang="tr-TR" dirty="0"/>
              <a:t>İlk iş: temas ve tedarik/sözleşme/proforma </a:t>
            </a:r>
            <a:r>
              <a:rPr lang="tr-TR" dirty="0" err="1"/>
              <a:t>fat</a:t>
            </a:r>
            <a:r>
              <a:rPr lang="tr-TR" dirty="0"/>
              <a:t>.</a:t>
            </a:r>
          </a:p>
        </p:txBody>
      </p:sp>
      <p:sp>
        <p:nvSpPr>
          <p:cNvPr id="3" name="İçerik Yer Tutucusu 2">
            <a:extLst>
              <a:ext uri="{FF2B5EF4-FFF2-40B4-BE49-F238E27FC236}">
                <a16:creationId xmlns:a16="http://schemas.microsoft.com/office/drawing/2014/main" id="{825B27F0-2C32-4087-46ED-BA91B08EF8D4}"/>
              </a:ext>
            </a:extLst>
          </p:cNvPr>
          <p:cNvSpPr>
            <a:spLocks noGrp="1"/>
          </p:cNvSpPr>
          <p:nvPr>
            <p:ph idx="1"/>
          </p:nvPr>
        </p:nvSpPr>
        <p:spPr/>
        <p:txBody>
          <a:bodyPr>
            <a:normAutofit/>
          </a:bodyPr>
          <a:lstStyle/>
          <a:p>
            <a:r>
              <a:rPr lang="tr-TR" dirty="0"/>
              <a:t>1-	Yapılacak </a:t>
            </a:r>
            <a:r>
              <a:rPr lang="tr-TR" dirty="0">
                <a:solidFill>
                  <a:srgbClr val="FF0000"/>
                </a:solidFill>
              </a:rPr>
              <a:t>ilk iş Kosova’daki alıcı veya alıcılarla </a:t>
            </a:r>
            <a:r>
              <a:rPr lang="tr-TR" dirty="0">
                <a:solidFill>
                  <a:srgbClr val="FF0000"/>
                </a:solidFill>
                <a:highlight>
                  <a:srgbClr val="FFFF00"/>
                </a:highlight>
              </a:rPr>
              <a:t>temas</a:t>
            </a:r>
            <a:r>
              <a:rPr lang="tr-TR" dirty="0">
                <a:solidFill>
                  <a:srgbClr val="FF0000"/>
                </a:solidFill>
              </a:rPr>
              <a:t> kurarak sipariş almak ve sipariş alınan ürünü tedarik etmek olacaktır.</a:t>
            </a:r>
          </a:p>
          <a:p>
            <a:r>
              <a:rPr lang="tr-TR" dirty="0"/>
              <a:t> Bunun için alıcı şirketle İngilizce ve/veya istenilirse Kosova’nın kendi dilinde hazırlanan bir sözleşmeyi hazırlamak veya hazırlanmış bir tip sözleşmeyi inceleyip onaylamak veya en azından bir proforma faturaya istinaden işlemin başlatılması yerinde olacaktır.</a:t>
            </a:r>
          </a:p>
        </p:txBody>
      </p:sp>
      <p:sp>
        <p:nvSpPr>
          <p:cNvPr id="4" name="Veri Yer Tutucusu 3">
            <a:extLst>
              <a:ext uri="{FF2B5EF4-FFF2-40B4-BE49-F238E27FC236}">
                <a16:creationId xmlns:a16="http://schemas.microsoft.com/office/drawing/2014/main" id="{0F69A4DE-9661-FED7-BD98-30F5877A321D}"/>
              </a:ext>
            </a:extLst>
          </p:cNvPr>
          <p:cNvSpPr>
            <a:spLocks noGrp="1"/>
          </p:cNvSpPr>
          <p:nvPr>
            <p:ph type="dt" sz="half" idx="10"/>
          </p:nvPr>
        </p:nvSpPr>
        <p:spPr/>
        <p:txBody>
          <a:bodyPr/>
          <a:lstStyle/>
          <a:p>
            <a:fld id="{16B24BCF-F92A-4E7D-9842-1A78D3AA7A9D}" type="datetime1">
              <a:rPr lang="tr-TR" smtClean="0"/>
              <a:t>21.09.2024</a:t>
            </a:fld>
            <a:endParaRPr lang="tr-TR"/>
          </a:p>
        </p:txBody>
      </p:sp>
      <p:sp>
        <p:nvSpPr>
          <p:cNvPr id="5" name="Alt Bilgi Yer Tutucusu 4">
            <a:extLst>
              <a:ext uri="{FF2B5EF4-FFF2-40B4-BE49-F238E27FC236}">
                <a16:creationId xmlns:a16="http://schemas.microsoft.com/office/drawing/2014/main" id="{38F9A5C3-6A03-7778-F7C1-E2D31AE6450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8401982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C4354BF9-9B8A-EA81-2118-677C8A4F228B}"/>
              </a:ext>
            </a:extLst>
          </p:cNvPr>
          <p:cNvSpPr>
            <a:spLocks noGrp="1"/>
          </p:cNvSpPr>
          <p:nvPr>
            <p:ph type="title"/>
          </p:nvPr>
        </p:nvSpPr>
        <p:spPr/>
        <p:txBody>
          <a:bodyPr/>
          <a:lstStyle/>
          <a:p>
            <a:r>
              <a:rPr lang="tr-TR" dirty="0"/>
              <a:t>hangi belgelerin ve/veya izinlerin alınması </a:t>
            </a:r>
          </a:p>
        </p:txBody>
      </p:sp>
      <p:sp>
        <p:nvSpPr>
          <p:cNvPr id="3" name="İçerik Yer Tutucusu 2">
            <a:extLst>
              <a:ext uri="{FF2B5EF4-FFF2-40B4-BE49-F238E27FC236}">
                <a16:creationId xmlns:a16="http://schemas.microsoft.com/office/drawing/2014/main" id="{825B27F0-2C32-4087-46ED-BA91B08EF8D4}"/>
              </a:ext>
            </a:extLst>
          </p:cNvPr>
          <p:cNvSpPr>
            <a:spLocks noGrp="1"/>
          </p:cNvSpPr>
          <p:nvPr>
            <p:ph idx="1"/>
          </p:nvPr>
        </p:nvSpPr>
        <p:spPr/>
        <p:txBody>
          <a:bodyPr>
            <a:normAutofit/>
          </a:bodyPr>
          <a:lstStyle/>
          <a:p>
            <a:r>
              <a:rPr lang="tr-TR" dirty="0"/>
              <a:t>Esasen siparişten önce eşyanın tarifedeki yani </a:t>
            </a:r>
            <a:r>
              <a:rPr lang="tr-TR" dirty="0" err="1"/>
              <a:t>T.G.T.C.’deki</a:t>
            </a:r>
            <a:r>
              <a:rPr lang="tr-TR" dirty="0"/>
              <a:t> yerinin tespiti ve bilahare tarifedeki kod numarasını (GTİP) tespit ettiğiniz bu </a:t>
            </a:r>
            <a:r>
              <a:rPr lang="tr-TR" dirty="0">
                <a:highlight>
                  <a:srgbClr val="FFFF00"/>
                </a:highlight>
              </a:rPr>
              <a:t>eşyanın ihracı için hangi belgelerin ve/veya izinlerin alınması gerektiğini tespit etmek uygun olacaktır.</a:t>
            </a:r>
          </a:p>
          <a:p>
            <a:r>
              <a:rPr lang="tr-TR" dirty="0">
                <a:highlight>
                  <a:srgbClr val="FFFF00"/>
                </a:highlight>
              </a:rPr>
              <a:t> </a:t>
            </a:r>
            <a:r>
              <a:rPr lang="tr-TR" dirty="0"/>
              <a:t>Bunun için yine bir Gümrük Müşavirine danışmanız faydalı olacaktır. Gümrük Müşavirleri kullanıldıkları çeşitli programlar vesilesiyle bununla ilgili gerekli bilgileri size aktaracaktır.</a:t>
            </a:r>
          </a:p>
        </p:txBody>
      </p:sp>
      <p:sp>
        <p:nvSpPr>
          <p:cNvPr id="2" name="Veri Yer Tutucusu 1">
            <a:extLst>
              <a:ext uri="{FF2B5EF4-FFF2-40B4-BE49-F238E27FC236}">
                <a16:creationId xmlns:a16="http://schemas.microsoft.com/office/drawing/2014/main" id="{D08AE4B6-17A0-F732-D24E-19AD6702DCED}"/>
              </a:ext>
            </a:extLst>
          </p:cNvPr>
          <p:cNvSpPr>
            <a:spLocks noGrp="1"/>
          </p:cNvSpPr>
          <p:nvPr>
            <p:ph type="dt" sz="half" idx="10"/>
          </p:nvPr>
        </p:nvSpPr>
        <p:spPr/>
        <p:txBody>
          <a:bodyPr/>
          <a:lstStyle/>
          <a:p>
            <a:fld id="{53BCC1D3-E8AA-4DF9-A781-EB47D518D52C}" type="datetime1">
              <a:rPr lang="tr-TR" smtClean="0"/>
              <a:t>21.09.2024</a:t>
            </a:fld>
            <a:endParaRPr lang="tr-TR"/>
          </a:p>
        </p:txBody>
      </p:sp>
      <p:sp>
        <p:nvSpPr>
          <p:cNvPr id="4" name="Alt Bilgi Yer Tutucusu 3">
            <a:extLst>
              <a:ext uri="{FF2B5EF4-FFF2-40B4-BE49-F238E27FC236}">
                <a16:creationId xmlns:a16="http://schemas.microsoft.com/office/drawing/2014/main" id="{7FF168B1-C752-AFE9-CD68-3D39C075363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8008419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81C6C56-A92B-82A4-3015-7D51C178D699}"/>
              </a:ext>
            </a:extLst>
          </p:cNvPr>
          <p:cNvSpPr>
            <a:spLocks noGrp="1"/>
          </p:cNvSpPr>
          <p:nvPr>
            <p:ph type="title"/>
          </p:nvPr>
        </p:nvSpPr>
        <p:spPr/>
        <p:txBody>
          <a:bodyPr/>
          <a:lstStyle/>
          <a:p>
            <a:r>
              <a:rPr lang="tr-TR" dirty="0"/>
              <a:t>İkinci olarak: ödeme v teslim şekli</a:t>
            </a:r>
          </a:p>
        </p:txBody>
      </p:sp>
      <p:sp>
        <p:nvSpPr>
          <p:cNvPr id="3" name="İçerik Yer Tutucusu 2">
            <a:extLst>
              <a:ext uri="{FF2B5EF4-FFF2-40B4-BE49-F238E27FC236}">
                <a16:creationId xmlns:a16="http://schemas.microsoft.com/office/drawing/2014/main" id="{965D6CC8-818B-58C7-E985-3946D5A0CB67}"/>
              </a:ext>
            </a:extLst>
          </p:cNvPr>
          <p:cNvSpPr>
            <a:spLocks noGrp="1"/>
          </p:cNvSpPr>
          <p:nvPr>
            <p:ph idx="1"/>
          </p:nvPr>
        </p:nvSpPr>
        <p:spPr/>
        <p:txBody>
          <a:bodyPr/>
          <a:lstStyle/>
          <a:p>
            <a:r>
              <a:rPr lang="tr-TR" dirty="0"/>
              <a:t>2-	Dış ticarette ödeme (peşin, </a:t>
            </a:r>
            <a:r>
              <a:rPr lang="tr-TR" dirty="0" err="1"/>
              <a:t>akredifli</a:t>
            </a:r>
            <a:r>
              <a:rPr lang="tr-TR" dirty="0"/>
              <a:t> vb.) ve teslim (CIF, FOB vb.) şekillerinden biriyle ödeme ve teslim işlemi üzerinde anlaşılır. Bu ödeme peşin ise, ödeme bankacılık kanalıyla gerçekleştirilir. </a:t>
            </a:r>
          </a:p>
          <a:p>
            <a:endParaRPr lang="tr-TR" dirty="0"/>
          </a:p>
        </p:txBody>
      </p:sp>
      <p:sp>
        <p:nvSpPr>
          <p:cNvPr id="2" name="Veri Yer Tutucusu 1">
            <a:extLst>
              <a:ext uri="{FF2B5EF4-FFF2-40B4-BE49-F238E27FC236}">
                <a16:creationId xmlns:a16="http://schemas.microsoft.com/office/drawing/2014/main" id="{1EF2EA17-6C46-90CB-E40E-DF571CE1CE85}"/>
              </a:ext>
            </a:extLst>
          </p:cNvPr>
          <p:cNvSpPr>
            <a:spLocks noGrp="1"/>
          </p:cNvSpPr>
          <p:nvPr>
            <p:ph type="dt" sz="half" idx="10"/>
          </p:nvPr>
        </p:nvSpPr>
        <p:spPr/>
        <p:txBody>
          <a:bodyPr/>
          <a:lstStyle/>
          <a:p>
            <a:fld id="{2EFA2F70-3FAF-4976-999A-CA3C9D0264D7}" type="datetime1">
              <a:rPr lang="tr-TR" smtClean="0"/>
              <a:t>21.09.2024</a:t>
            </a:fld>
            <a:endParaRPr lang="tr-TR"/>
          </a:p>
        </p:txBody>
      </p:sp>
      <p:sp>
        <p:nvSpPr>
          <p:cNvPr id="5" name="Alt Bilgi Yer Tutucusu 4">
            <a:extLst>
              <a:ext uri="{FF2B5EF4-FFF2-40B4-BE49-F238E27FC236}">
                <a16:creationId xmlns:a16="http://schemas.microsoft.com/office/drawing/2014/main" id="{985DB181-F38D-A655-EAE6-2B43C704182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9498301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D5269-1202-FC5F-26F1-F136B3E44516}"/>
              </a:ext>
            </a:extLst>
          </p:cNvPr>
          <p:cNvSpPr>
            <a:spLocks noGrp="1"/>
          </p:cNvSpPr>
          <p:nvPr>
            <p:ph type="title"/>
          </p:nvPr>
        </p:nvSpPr>
        <p:spPr/>
        <p:txBody>
          <a:bodyPr/>
          <a:lstStyle/>
          <a:p>
            <a:r>
              <a:rPr lang="tr-TR" dirty="0"/>
              <a:t>Üçüncü olarak: sevkiyat</a:t>
            </a:r>
          </a:p>
        </p:txBody>
      </p:sp>
      <p:sp>
        <p:nvSpPr>
          <p:cNvPr id="3" name="İçerik Yer Tutucusu 2">
            <a:extLst>
              <a:ext uri="{FF2B5EF4-FFF2-40B4-BE49-F238E27FC236}">
                <a16:creationId xmlns:a16="http://schemas.microsoft.com/office/drawing/2014/main" id="{965D6CC8-818B-58C7-E985-3946D5A0CB67}"/>
              </a:ext>
            </a:extLst>
          </p:cNvPr>
          <p:cNvSpPr>
            <a:spLocks noGrp="1"/>
          </p:cNvSpPr>
          <p:nvPr>
            <p:ph idx="1"/>
          </p:nvPr>
        </p:nvSpPr>
        <p:spPr/>
        <p:txBody>
          <a:bodyPr/>
          <a:lstStyle/>
          <a:p>
            <a:endParaRPr lang="tr-TR" dirty="0"/>
          </a:p>
          <a:p>
            <a:r>
              <a:rPr lang="tr-TR" dirty="0"/>
              <a:t>3-	Sıra </a:t>
            </a:r>
            <a:r>
              <a:rPr lang="tr-TR" dirty="0">
                <a:highlight>
                  <a:srgbClr val="FFFF00"/>
                </a:highlight>
              </a:rPr>
              <a:t>bu ürünlerin üretim veya tedarik mahallinden alınıp, Kosova’ya sevkine gelmiştir.</a:t>
            </a:r>
            <a:r>
              <a:rPr lang="tr-TR" dirty="0"/>
              <a:t> </a:t>
            </a:r>
          </a:p>
          <a:p>
            <a:r>
              <a:rPr lang="tr-TR" b="1" dirty="0">
                <a:highlight>
                  <a:srgbClr val="FFFF00"/>
                </a:highlight>
              </a:rPr>
              <a:t>İhracatta genellikle FOB teslim şekli kullanılır</a:t>
            </a:r>
            <a:r>
              <a:rPr lang="tr-TR" dirty="0"/>
              <a:t>. </a:t>
            </a:r>
          </a:p>
          <a:p>
            <a:r>
              <a:rPr lang="tr-TR" dirty="0"/>
              <a:t>Bu nedenle alıcı şirketle yaptığınız anlaşmaya göre alıcı şirket veya şirketinizce belirlenen Lojistik/Nakliye Şirketi’ne ait araca (Örneğimizde TIR) ürün tedarik yerinden veya nerede teslimi öngörülüyorsa, o mahalde Nakliye aracına yüklenmesini sağlanır. </a:t>
            </a:r>
          </a:p>
        </p:txBody>
      </p:sp>
      <p:sp>
        <p:nvSpPr>
          <p:cNvPr id="4" name="Veri Yer Tutucusu 3">
            <a:extLst>
              <a:ext uri="{FF2B5EF4-FFF2-40B4-BE49-F238E27FC236}">
                <a16:creationId xmlns:a16="http://schemas.microsoft.com/office/drawing/2014/main" id="{98DE5A74-4B6F-C06A-ED0A-B5ED471E8FE9}"/>
              </a:ext>
            </a:extLst>
          </p:cNvPr>
          <p:cNvSpPr>
            <a:spLocks noGrp="1"/>
          </p:cNvSpPr>
          <p:nvPr>
            <p:ph type="dt" sz="half" idx="10"/>
          </p:nvPr>
        </p:nvSpPr>
        <p:spPr/>
        <p:txBody>
          <a:bodyPr/>
          <a:lstStyle/>
          <a:p>
            <a:fld id="{A099AE75-D6AD-448B-B9AE-E5D199B09E46}" type="datetime1">
              <a:rPr lang="tr-TR" smtClean="0"/>
              <a:t>21.09.2024</a:t>
            </a:fld>
            <a:endParaRPr lang="tr-TR"/>
          </a:p>
        </p:txBody>
      </p:sp>
      <p:sp>
        <p:nvSpPr>
          <p:cNvPr id="5" name="Alt Bilgi Yer Tutucusu 4">
            <a:extLst>
              <a:ext uri="{FF2B5EF4-FFF2-40B4-BE49-F238E27FC236}">
                <a16:creationId xmlns:a16="http://schemas.microsoft.com/office/drawing/2014/main" id="{7553226F-4006-7E93-EBE0-FDBF693BEEE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679861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FD86A-B3D9-A026-B410-516991D4C6CC}"/>
              </a:ext>
            </a:extLst>
          </p:cNvPr>
          <p:cNvSpPr>
            <a:spLocks noGrp="1"/>
          </p:cNvSpPr>
          <p:nvPr>
            <p:ph type="title"/>
          </p:nvPr>
        </p:nvSpPr>
        <p:spPr/>
        <p:txBody>
          <a:bodyPr/>
          <a:lstStyle/>
          <a:p>
            <a:r>
              <a:rPr lang="tr-TR" dirty="0"/>
              <a:t>Dördüncü olarak: araca yükleme</a:t>
            </a:r>
          </a:p>
        </p:txBody>
      </p:sp>
      <p:sp>
        <p:nvSpPr>
          <p:cNvPr id="3" name="İçerik Yer Tutucusu 2">
            <a:extLst>
              <a:ext uri="{FF2B5EF4-FFF2-40B4-BE49-F238E27FC236}">
                <a16:creationId xmlns:a16="http://schemas.microsoft.com/office/drawing/2014/main" id="{37BCD565-1BFC-7744-DDDB-F77CF9063B56}"/>
              </a:ext>
            </a:extLst>
          </p:cNvPr>
          <p:cNvSpPr>
            <a:spLocks noGrp="1"/>
          </p:cNvSpPr>
          <p:nvPr>
            <p:ph idx="1"/>
          </p:nvPr>
        </p:nvSpPr>
        <p:spPr/>
        <p:txBody>
          <a:bodyPr>
            <a:normAutofit/>
          </a:bodyPr>
          <a:lstStyle/>
          <a:p>
            <a:r>
              <a:rPr lang="tr-TR" dirty="0"/>
              <a:t>4-	Ürünün nakliye aracına yüklenmesinden sonra ihracata hazır hale getirilerek gerekli belgeler hazırlanır ve Gümrük Müşavirlik Şirketine teslim edilir. </a:t>
            </a:r>
          </a:p>
          <a:p>
            <a:endParaRPr lang="tr-TR" dirty="0"/>
          </a:p>
          <a:p>
            <a:endParaRPr lang="tr-TR" dirty="0"/>
          </a:p>
        </p:txBody>
      </p:sp>
      <p:sp>
        <p:nvSpPr>
          <p:cNvPr id="4" name="Veri Yer Tutucusu 3">
            <a:extLst>
              <a:ext uri="{FF2B5EF4-FFF2-40B4-BE49-F238E27FC236}">
                <a16:creationId xmlns:a16="http://schemas.microsoft.com/office/drawing/2014/main" id="{4A7115E0-AE2C-F62A-C907-92C00854B990}"/>
              </a:ext>
            </a:extLst>
          </p:cNvPr>
          <p:cNvSpPr>
            <a:spLocks noGrp="1"/>
          </p:cNvSpPr>
          <p:nvPr>
            <p:ph type="dt" sz="half" idx="10"/>
          </p:nvPr>
        </p:nvSpPr>
        <p:spPr/>
        <p:txBody>
          <a:bodyPr/>
          <a:lstStyle/>
          <a:p>
            <a:fld id="{3B0C8C1C-515C-48B3-999F-72C9496A64F6}" type="datetime1">
              <a:rPr lang="tr-TR" smtClean="0"/>
              <a:t>21.09.2024</a:t>
            </a:fld>
            <a:endParaRPr lang="tr-TR"/>
          </a:p>
        </p:txBody>
      </p:sp>
      <p:sp>
        <p:nvSpPr>
          <p:cNvPr id="5" name="Alt Bilgi Yer Tutucusu 4">
            <a:extLst>
              <a:ext uri="{FF2B5EF4-FFF2-40B4-BE49-F238E27FC236}">
                <a16:creationId xmlns:a16="http://schemas.microsoft.com/office/drawing/2014/main" id="{F1EE0A1E-F766-9D9F-D307-173B79F5763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143841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FD86A-B3D9-A026-B410-516991D4C6CC}"/>
              </a:ext>
            </a:extLst>
          </p:cNvPr>
          <p:cNvSpPr>
            <a:spLocks noGrp="1"/>
          </p:cNvSpPr>
          <p:nvPr>
            <p:ph type="title"/>
          </p:nvPr>
        </p:nvSpPr>
        <p:spPr/>
        <p:txBody>
          <a:bodyPr/>
          <a:lstStyle/>
          <a:p>
            <a:r>
              <a:rPr lang="tr-TR" dirty="0"/>
              <a:t>Beşinci </a:t>
            </a:r>
            <a:r>
              <a:rPr lang="tr-TR" dirty="0" err="1"/>
              <a:t>olarak:gümrük</a:t>
            </a:r>
            <a:r>
              <a:rPr lang="tr-TR" dirty="0"/>
              <a:t> </a:t>
            </a:r>
            <a:r>
              <a:rPr lang="tr-TR" dirty="0" err="1"/>
              <a:t>pc</a:t>
            </a:r>
            <a:r>
              <a:rPr lang="tr-TR" dirty="0"/>
              <a:t> sistemine giriş</a:t>
            </a:r>
          </a:p>
        </p:txBody>
      </p:sp>
      <p:sp>
        <p:nvSpPr>
          <p:cNvPr id="3" name="İçerik Yer Tutucusu 2">
            <a:extLst>
              <a:ext uri="{FF2B5EF4-FFF2-40B4-BE49-F238E27FC236}">
                <a16:creationId xmlns:a16="http://schemas.microsoft.com/office/drawing/2014/main" id="{37BCD565-1BFC-7744-DDDB-F77CF9063B56}"/>
              </a:ext>
            </a:extLst>
          </p:cNvPr>
          <p:cNvSpPr>
            <a:spLocks noGrp="1"/>
          </p:cNvSpPr>
          <p:nvPr>
            <p:ph idx="1"/>
          </p:nvPr>
        </p:nvSpPr>
        <p:spPr/>
        <p:txBody>
          <a:bodyPr>
            <a:normAutofit/>
          </a:bodyPr>
          <a:lstStyle/>
          <a:p>
            <a:endParaRPr lang="tr-TR" dirty="0"/>
          </a:p>
          <a:p>
            <a:r>
              <a:rPr lang="tr-TR" dirty="0"/>
              <a:t>5-	</a:t>
            </a:r>
            <a:r>
              <a:rPr lang="tr-TR" dirty="0">
                <a:highlight>
                  <a:srgbClr val="FFFF00"/>
                </a:highlight>
              </a:rPr>
              <a:t>Gümrük Müşavirlik şirketi, daha önce gümrük idaresinden aldıkları kullanıcı kodu ve şifresi ile gümrük idaresinin bilgisayar sistemine erişim sağlayarak</a:t>
            </a:r>
            <a:r>
              <a:rPr lang="tr-TR" dirty="0"/>
              <a:t>; </a:t>
            </a:r>
            <a:r>
              <a:rPr lang="tr-TR" sz="2000" dirty="0"/>
              <a:t>eşyanın beyan edildiği gümrük rejimini düzenleyen hükümlerin uygulanması için gerekli bütün bilgiler-kitabımızın gümrük işlemlerinin yapı taşları bölümünde belirttiğimiz tarife, menşe ve kıymet başta olmak üzere diğer bilgileri- </a:t>
            </a:r>
            <a:r>
              <a:rPr lang="tr-TR" dirty="0">
                <a:highlight>
                  <a:srgbClr val="FFFF00"/>
                </a:highlight>
              </a:rPr>
              <a:t>beyan sahibi adına Bilgisayar Veri İşleme Tekniği Yoluyla Beyan’da bulunarak işlemi başlatır.</a:t>
            </a:r>
            <a:r>
              <a:rPr lang="tr-TR" dirty="0"/>
              <a:t> </a:t>
            </a:r>
          </a:p>
          <a:p>
            <a:endParaRPr lang="tr-TR" dirty="0"/>
          </a:p>
        </p:txBody>
      </p:sp>
      <p:sp>
        <p:nvSpPr>
          <p:cNvPr id="4" name="Veri Yer Tutucusu 3">
            <a:extLst>
              <a:ext uri="{FF2B5EF4-FFF2-40B4-BE49-F238E27FC236}">
                <a16:creationId xmlns:a16="http://schemas.microsoft.com/office/drawing/2014/main" id="{A00E003B-2B1A-2F28-B722-A39CE1722D0A}"/>
              </a:ext>
            </a:extLst>
          </p:cNvPr>
          <p:cNvSpPr>
            <a:spLocks noGrp="1"/>
          </p:cNvSpPr>
          <p:nvPr>
            <p:ph type="dt" sz="half" idx="10"/>
          </p:nvPr>
        </p:nvSpPr>
        <p:spPr/>
        <p:txBody>
          <a:bodyPr/>
          <a:lstStyle/>
          <a:p>
            <a:fld id="{3D9D3D19-4C66-4488-A28C-72BBEDF541B7}" type="datetime1">
              <a:rPr lang="tr-TR" smtClean="0"/>
              <a:t>21.09.2024</a:t>
            </a:fld>
            <a:endParaRPr lang="tr-TR"/>
          </a:p>
        </p:txBody>
      </p:sp>
      <p:sp>
        <p:nvSpPr>
          <p:cNvPr id="5" name="Alt Bilgi Yer Tutucusu 4">
            <a:extLst>
              <a:ext uri="{FF2B5EF4-FFF2-40B4-BE49-F238E27FC236}">
                <a16:creationId xmlns:a16="http://schemas.microsoft.com/office/drawing/2014/main" id="{E7620828-27BA-1595-D9B2-FDE58303C00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202246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DB716F-94A2-A3FB-6D0E-62F7C755D656}"/>
              </a:ext>
            </a:extLst>
          </p:cNvPr>
          <p:cNvSpPr>
            <a:spLocks noGrp="1"/>
          </p:cNvSpPr>
          <p:nvPr>
            <p:ph type="title"/>
          </p:nvPr>
        </p:nvSpPr>
        <p:spPr/>
        <p:txBody>
          <a:bodyPr/>
          <a:lstStyle/>
          <a:p>
            <a:r>
              <a:rPr lang="tr-TR" dirty="0"/>
              <a:t>Altıncı olarak: tescil v yükümlü geri bildirim sis.(YGS)</a:t>
            </a:r>
          </a:p>
        </p:txBody>
      </p:sp>
      <p:sp>
        <p:nvSpPr>
          <p:cNvPr id="3" name="İçerik Yer Tutucusu 2">
            <a:extLst>
              <a:ext uri="{FF2B5EF4-FFF2-40B4-BE49-F238E27FC236}">
                <a16:creationId xmlns:a16="http://schemas.microsoft.com/office/drawing/2014/main" id="{6F4389C7-395F-FD5F-E579-FE155E570FA4}"/>
              </a:ext>
            </a:extLst>
          </p:cNvPr>
          <p:cNvSpPr>
            <a:spLocks noGrp="1"/>
          </p:cNvSpPr>
          <p:nvPr>
            <p:ph idx="1"/>
          </p:nvPr>
        </p:nvSpPr>
        <p:spPr/>
        <p:txBody>
          <a:bodyPr/>
          <a:lstStyle/>
          <a:p>
            <a:r>
              <a:rPr lang="tr-TR" dirty="0"/>
              <a:t>6-	</a:t>
            </a:r>
            <a:r>
              <a:rPr lang="tr-TR" dirty="0">
                <a:highlight>
                  <a:srgbClr val="FFFF00"/>
                </a:highlight>
              </a:rPr>
              <a:t>Beyanname gümrük idaresinin bilgi işlem sisteminde kayda alınarak tescil edilir</a:t>
            </a:r>
            <a:r>
              <a:rPr lang="tr-TR" dirty="0"/>
              <a:t>. </a:t>
            </a:r>
          </a:p>
          <a:p>
            <a:r>
              <a:rPr lang="tr-TR" dirty="0"/>
              <a:t>Beyannamenin işlem safhası, </a:t>
            </a:r>
            <a:r>
              <a:rPr lang="tr-TR" dirty="0">
                <a:highlight>
                  <a:srgbClr val="00FFFF"/>
                </a:highlight>
              </a:rPr>
              <a:t>Bakanlığın Yükümlü Geri Bildirim Sistemiyle beyan sahibi mükellefe ve/veya onun adına hareket eden Gümrük Müşavirliğinin e-mail hesabına mesaj olarak iletilir. </a:t>
            </a:r>
          </a:p>
        </p:txBody>
      </p:sp>
      <p:sp>
        <p:nvSpPr>
          <p:cNvPr id="4" name="Veri Yer Tutucusu 3">
            <a:extLst>
              <a:ext uri="{FF2B5EF4-FFF2-40B4-BE49-F238E27FC236}">
                <a16:creationId xmlns:a16="http://schemas.microsoft.com/office/drawing/2014/main" id="{047A0C24-AEC5-1722-6B6E-C0811AAA286B}"/>
              </a:ext>
            </a:extLst>
          </p:cNvPr>
          <p:cNvSpPr>
            <a:spLocks noGrp="1"/>
          </p:cNvSpPr>
          <p:nvPr>
            <p:ph type="dt" sz="half" idx="10"/>
          </p:nvPr>
        </p:nvSpPr>
        <p:spPr/>
        <p:txBody>
          <a:bodyPr/>
          <a:lstStyle/>
          <a:p>
            <a:fld id="{D8C3E602-8101-4BF6-8535-86FD81BD9C60}" type="datetime1">
              <a:rPr lang="tr-TR" smtClean="0"/>
              <a:t>21.09.2024</a:t>
            </a:fld>
            <a:endParaRPr lang="tr-TR"/>
          </a:p>
        </p:txBody>
      </p:sp>
      <p:sp>
        <p:nvSpPr>
          <p:cNvPr id="5" name="Alt Bilgi Yer Tutucusu 4">
            <a:extLst>
              <a:ext uri="{FF2B5EF4-FFF2-40B4-BE49-F238E27FC236}">
                <a16:creationId xmlns:a16="http://schemas.microsoft.com/office/drawing/2014/main" id="{06B961B2-87ED-E4C9-085C-43CA616FEF7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468316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34D3A-17BF-EAE6-4926-17AB32D3A636}"/>
              </a:ext>
            </a:extLst>
          </p:cNvPr>
          <p:cNvSpPr>
            <a:spLocks noGrp="1"/>
          </p:cNvSpPr>
          <p:nvPr>
            <p:ph type="title"/>
          </p:nvPr>
        </p:nvSpPr>
        <p:spPr>
          <a:xfrm>
            <a:off x="838200" y="365126"/>
            <a:ext cx="10515600" cy="704918"/>
          </a:xfrm>
        </p:spPr>
        <p:txBody>
          <a:bodyPr/>
          <a:lstStyle/>
          <a:p>
            <a:r>
              <a:rPr lang="tr-TR" dirty="0"/>
              <a:t>2. satır: beyanname işlemdedir</a:t>
            </a:r>
          </a:p>
        </p:txBody>
      </p:sp>
      <p:pic>
        <p:nvPicPr>
          <p:cNvPr id="4" name="İçerik Yer Tutucusu 3">
            <a:extLst>
              <a:ext uri="{FF2B5EF4-FFF2-40B4-BE49-F238E27FC236}">
                <a16:creationId xmlns:a16="http://schemas.microsoft.com/office/drawing/2014/main" id="{63FF2AB8-6922-F63B-0AB7-14D5FD7B01CC}"/>
              </a:ext>
            </a:extLst>
          </p:cNvPr>
          <p:cNvPicPr>
            <a:picLocks noGrp="1" noChangeAspect="1"/>
          </p:cNvPicPr>
          <p:nvPr>
            <p:ph idx="1"/>
          </p:nvPr>
        </p:nvPicPr>
        <p:blipFill>
          <a:blip r:embed="rId2"/>
          <a:stretch>
            <a:fillRect/>
          </a:stretch>
        </p:blipFill>
        <p:spPr>
          <a:xfrm>
            <a:off x="1342417" y="1446562"/>
            <a:ext cx="9620655" cy="4749957"/>
          </a:xfrm>
          <a:prstGeom prst="rect">
            <a:avLst/>
          </a:prstGeom>
        </p:spPr>
      </p:pic>
      <p:sp>
        <p:nvSpPr>
          <p:cNvPr id="3" name="Veri Yer Tutucusu 2">
            <a:extLst>
              <a:ext uri="{FF2B5EF4-FFF2-40B4-BE49-F238E27FC236}">
                <a16:creationId xmlns:a16="http://schemas.microsoft.com/office/drawing/2014/main" id="{3BB6AA25-FFD7-0A30-C1DA-2CB4BD02587E}"/>
              </a:ext>
            </a:extLst>
          </p:cNvPr>
          <p:cNvSpPr>
            <a:spLocks noGrp="1"/>
          </p:cNvSpPr>
          <p:nvPr>
            <p:ph type="dt" sz="half" idx="10"/>
          </p:nvPr>
        </p:nvSpPr>
        <p:spPr/>
        <p:txBody>
          <a:bodyPr/>
          <a:lstStyle/>
          <a:p>
            <a:fld id="{E2FF6DD2-6F9B-4E4B-85E5-CC507AC193C2}" type="datetime1">
              <a:rPr lang="tr-TR" smtClean="0"/>
              <a:t>21.09.2024</a:t>
            </a:fld>
            <a:endParaRPr lang="tr-TR"/>
          </a:p>
        </p:txBody>
      </p:sp>
      <p:sp>
        <p:nvSpPr>
          <p:cNvPr id="5" name="Alt Bilgi Yer Tutucusu 4">
            <a:extLst>
              <a:ext uri="{FF2B5EF4-FFF2-40B4-BE49-F238E27FC236}">
                <a16:creationId xmlns:a16="http://schemas.microsoft.com/office/drawing/2014/main" id="{E8EA6F3D-5E60-2C46-76D7-E85DF50AFA4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528918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A68EC-3AC0-AE4D-4758-9D81C72EDE87}"/>
              </a:ext>
            </a:extLst>
          </p:cNvPr>
          <p:cNvSpPr>
            <a:spLocks noGrp="1"/>
          </p:cNvSpPr>
          <p:nvPr>
            <p:ph type="title"/>
          </p:nvPr>
        </p:nvSpPr>
        <p:spPr/>
        <p:txBody>
          <a:bodyPr/>
          <a:lstStyle/>
          <a:p>
            <a:r>
              <a:rPr lang="tr-TR" dirty="0"/>
              <a:t>Yedinci olarak: risk analizi (</a:t>
            </a:r>
            <a:r>
              <a:rPr lang="tr-TR" dirty="0" err="1"/>
              <a:t>k,s,m</a:t>
            </a:r>
            <a:r>
              <a:rPr lang="tr-TR" dirty="0"/>
              <a:t> hat)</a:t>
            </a:r>
          </a:p>
        </p:txBody>
      </p:sp>
      <p:sp>
        <p:nvSpPr>
          <p:cNvPr id="3" name="İçerik Yer Tutucusu 2">
            <a:extLst>
              <a:ext uri="{FF2B5EF4-FFF2-40B4-BE49-F238E27FC236}">
                <a16:creationId xmlns:a16="http://schemas.microsoft.com/office/drawing/2014/main" id="{C320B882-B242-19AE-5375-95BE131FA0AB}"/>
              </a:ext>
            </a:extLst>
          </p:cNvPr>
          <p:cNvSpPr>
            <a:spLocks noGrp="1"/>
          </p:cNvSpPr>
          <p:nvPr>
            <p:ph idx="1"/>
          </p:nvPr>
        </p:nvSpPr>
        <p:spPr/>
        <p:txBody>
          <a:bodyPr/>
          <a:lstStyle/>
          <a:p>
            <a:r>
              <a:rPr lang="tr-TR" dirty="0"/>
              <a:t>7-	Gümrük Bilgisayar sisteminde kayıtlı program vasıtasıyla; beyanla ilgili yapılan </a:t>
            </a:r>
            <a:r>
              <a:rPr lang="tr-TR" dirty="0">
                <a:highlight>
                  <a:srgbClr val="FFFF00"/>
                </a:highlight>
              </a:rPr>
              <a:t>risk analizi neticesinde beyannamenin hangi hatta işlem göreceği belirlenir. </a:t>
            </a:r>
          </a:p>
          <a:p>
            <a:endParaRPr lang="tr-TR" dirty="0"/>
          </a:p>
          <a:p>
            <a:endParaRPr lang="tr-TR" dirty="0"/>
          </a:p>
        </p:txBody>
      </p:sp>
      <p:sp>
        <p:nvSpPr>
          <p:cNvPr id="4" name="Veri Yer Tutucusu 3">
            <a:extLst>
              <a:ext uri="{FF2B5EF4-FFF2-40B4-BE49-F238E27FC236}">
                <a16:creationId xmlns:a16="http://schemas.microsoft.com/office/drawing/2014/main" id="{D0754EC2-C24B-613E-89FB-792A11F86FC6}"/>
              </a:ext>
            </a:extLst>
          </p:cNvPr>
          <p:cNvSpPr>
            <a:spLocks noGrp="1"/>
          </p:cNvSpPr>
          <p:nvPr>
            <p:ph type="dt" sz="half" idx="10"/>
          </p:nvPr>
        </p:nvSpPr>
        <p:spPr/>
        <p:txBody>
          <a:bodyPr/>
          <a:lstStyle/>
          <a:p>
            <a:fld id="{62AF2E06-53E3-4496-8161-87036E5734D9}" type="datetime1">
              <a:rPr lang="tr-TR" smtClean="0"/>
              <a:t>21.09.2024</a:t>
            </a:fld>
            <a:endParaRPr lang="tr-TR"/>
          </a:p>
        </p:txBody>
      </p:sp>
      <p:sp>
        <p:nvSpPr>
          <p:cNvPr id="5" name="Alt Bilgi Yer Tutucusu 4">
            <a:extLst>
              <a:ext uri="{FF2B5EF4-FFF2-40B4-BE49-F238E27FC236}">
                <a16:creationId xmlns:a16="http://schemas.microsoft.com/office/drawing/2014/main" id="{E96FC19C-A319-B62D-9B2B-3CD01133D4E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6794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2B2AAB-5129-CF4B-42BC-4ED6C23D1B34}"/>
              </a:ext>
            </a:extLst>
          </p:cNvPr>
          <p:cNvSpPr>
            <a:spLocks noGrp="1"/>
          </p:cNvSpPr>
          <p:nvPr>
            <p:ph idx="1"/>
          </p:nvPr>
        </p:nvSpPr>
        <p:spPr>
          <a:xfrm>
            <a:off x="535021" y="535021"/>
            <a:ext cx="10818779" cy="5641942"/>
          </a:xfrm>
        </p:spPr>
        <p:txBody>
          <a:bodyPr>
            <a:normAutofit/>
          </a:bodyPr>
          <a:lstStyle/>
          <a:p>
            <a:r>
              <a:rPr lang="tr-TR" dirty="0"/>
              <a:t>Kara sınır kapılarında 29, </a:t>
            </a:r>
          </a:p>
          <a:p>
            <a:r>
              <a:rPr lang="tr-TR" dirty="0"/>
              <a:t>demiryolu sınır kapılarında 5, </a:t>
            </a:r>
          </a:p>
          <a:p>
            <a:r>
              <a:rPr lang="tr-TR" dirty="0"/>
              <a:t>deniz sınır kapılarında 46 ve </a:t>
            </a:r>
          </a:p>
          <a:p>
            <a:r>
              <a:rPr lang="tr-TR" dirty="0"/>
              <a:t>hava sınır kapılarında 14, olmak üzere </a:t>
            </a:r>
          </a:p>
          <a:p>
            <a:r>
              <a:rPr lang="tr-TR" dirty="0">
                <a:solidFill>
                  <a:srgbClr val="FF0000"/>
                </a:solidFill>
              </a:rPr>
              <a:t>94 Sınır Gümrük Müdürlüğü </a:t>
            </a:r>
            <a:r>
              <a:rPr lang="tr-TR" dirty="0"/>
              <a:t>ile; </a:t>
            </a:r>
          </a:p>
          <a:p>
            <a:endParaRPr lang="tr-TR" dirty="0"/>
          </a:p>
          <a:p>
            <a:r>
              <a:rPr lang="tr-TR" dirty="0"/>
              <a:t>10 Serbest Bölge ve 63 İç Gümrük Müdürlüğü olmak üzere toplam 167 Gümrük Müdürlüğünden 154’ü faal bulunmaktadır.</a:t>
            </a:r>
          </a:p>
          <a:p>
            <a:endParaRPr lang="tr-TR" dirty="0"/>
          </a:p>
        </p:txBody>
      </p:sp>
      <p:sp>
        <p:nvSpPr>
          <p:cNvPr id="2" name="Veri Yer Tutucusu 1">
            <a:extLst>
              <a:ext uri="{FF2B5EF4-FFF2-40B4-BE49-F238E27FC236}">
                <a16:creationId xmlns:a16="http://schemas.microsoft.com/office/drawing/2014/main" id="{E3CB7A48-318B-4D15-1504-0943D4D50C32}"/>
              </a:ext>
            </a:extLst>
          </p:cNvPr>
          <p:cNvSpPr>
            <a:spLocks noGrp="1"/>
          </p:cNvSpPr>
          <p:nvPr>
            <p:ph type="dt" sz="half" idx="10"/>
          </p:nvPr>
        </p:nvSpPr>
        <p:spPr/>
        <p:txBody>
          <a:bodyPr/>
          <a:lstStyle/>
          <a:p>
            <a:fld id="{C6A20FC3-CBB5-4417-8894-89AB4F45C8FC}" type="datetime1">
              <a:rPr lang="tr-TR" smtClean="0"/>
              <a:t>21.09.2024</a:t>
            </a:fld>
            <a:endParaRPr lang="tr-TR"/>
          </a:p>
        </p:txBody>
      </p:sp>
      <p:sp>
        <p:nvSpPr>
          <p:cNvPr id="4" name="Alt Bilgi Yer Tutucusu 3">
            <a:extLst>
              <a:ext uri="{FF2B5EF4-FFF2-40B4-BE49-F238E27FC236}">
                <a16:creationId xmlns:a16="http://schemas.microsoft.com/office/drawing/2014/main" id="{8EBB7E55-5DF5-7CF3-B705-A83916E50C3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2645781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A68EC-3AC0-AE4D-4758-9D81C72EDE87}"/>
              </a:ext>
            </a:extLst>
          </p:cNvPr>
          <p:cNvSpPr>
            <a:spLocks noGrp="1"/>
          </p:cNvSpPr>
          <p:nvPr>
            <p:ph type="title"/>
          </p:nvPr>
        </p:nvSpPr>
        <p:spPr/>
        <p:txBody>
          <a:bodyPr/>
          <a:lstStyle/>
          <a:p>
            <a:r>
              <a:rPr lang="tr-TR" dirty="0"/>
              <a:t>Sekizinci olarak hangi hat</a:t>
            </a:r>
          </a:p>
        </p:txBody>
      </p:sp>
      <p:sp>
        <p:nvSpPr>
          <p:cNvPr id="3" name="İçerik Yer Tutucusu 2">
            <a:extLst>
              <a:ext uri="{FF2B5EF4-FFF2-40B4-BE49-F238E27FC236}">
                <a16:creationId xmlns:a16="http://schemas.microsoft.com/office/drawing/2014/main" id="{C320B882-B242-19AE-5375-95BE131FA0AB}"/>
              </a:ext>
            </a:extLst>
          </p:cNvPr>
          <p:cNvSpPr>
            <a:spLocks noGrp="1"/>
          </p:cNvSpPr>
          <p:nvPr>
            <p:ph idx="1"/>
          </p:nvPr>
        </p:nvSpPr>
        <p:spPr/>
        <p:txBody>
          <a:bodyPr/>
          <a:lstStyle/>
          <a:p>
            <a:endParaRPr lang="tr-TR" dirty="0"/>
          </a:p>
          <a:p>
            <a:r>
              <a:rPr lang="tr-TR" dirty="0"/>
              <a:t>8-	Bilgisayar programı tarafından gümrük işlemine konu eşyanın hangi hatta gideceği ve işlemin hangi muayene memuru tarafından yapılacağı otomatik olarak belirlenir.  </a:t>
            </a:r>
            <a:r>
              <a:rPr lang="tr-TR" dirty="0">
                <a:solidFill>
                  <a:srgbClr val="FF0000"/>
                </a:solidFill>
                <a:highlight>
                  <a:srgbClr val="FFFF00"/>
                </a:highlight>
              </a:rPr>
              <a:t>Örneğimizdeki eşya yeni kurulan bir şirketin ilk işlemi olduğu için </a:t>
            </a:r>
            <a:r>
              <a:rPr lang="tr-TR" b="1" dirty="0">
                <a:highlight>
                  <a:srgbClr val="FFFF00"/>
                </a:highlight>
              </a:rPr>
              <a:t>kırmızı hatta </a:t>
            </a:r>
            <a:r>
              <a:rPr lang="tr-TR" dirty="0">
                <a:solidFill>
                  <a:srgbClr val="FF0000"/>
                </a:solidFill>
                <a:highlight>
                  <a:srgbClr val="FFFF00"/>
                </a:highlight>
              </a:rPr>
              <a:t>yönlendirilmiştir</a:t>
            </a:r>
            <a:r>
              <a:rPr lang="tr-TR" dirty="0"/>
              <a:t>. </a:t>
            </a:r>
          </a:p>
          <a:p>
            <a:endParaRPr lang="tr-TR" dirty="0"/>
          </a:p>
        </p:txBody>
      </p:sp>
      <p:sp>
        <p:nvSpPr>
          <p:cNvPr id="4" name="Veri Yer Tutucusu 3">
            <a:extLst>
              <a:ext uri="{FF2B5EF4-FFF2-40B4-BE49-F238E27FC236}">
                <a16:creationId xmlns:a16="http://schemas.microsoft.com/office/drawing/2014/main" id="{7EB7FF6F-BF01-EE1D-7B02-AC75ACC665B1}"/>
              </a:ext>
            </a:extLst>
          </p:cNvPr>
          <p:cNvSpPr>
            <a:spLocks noGrp="1"/>
          </p:cNvSpPr>
          <p:nvPr>
            <p:ph type="dt" sz="half" idx="10"/>
          </p:nvPr>
        </p:nvSpPr>
        <p:spPr/>
        <p:txBody>
          <a:bodyPr/>
          <a:lstStyle/>
          <a:p>
            <a:fld id="{DA75E6D2-C060-4538-A73E-C3C41B76725A}" type="datetime1">
              <a:rPr lang="tr-TR" smtClean="0"/>
              <a:t>21.09.2024</a:t>
            </a:fld>
            <a:endParaRPr lang="tr-TR"/>
          </a:p>
        </p:txBody>
      </p:sp>
      <p:sp>
        <p:nvSpPr>
          <p:cNvPr id="5" name="Alt Bilgi Yer Tutucusu 4">
            <a:extLst>
              <a:ext uri="{FF2B5EF4-FFF2-40B4-BE49-F238E27FC236}">
                <a16:creationId xmlns:a16="http://schemas.microsoft.com/office/drawing/2014/main" id="{0B887D9A-079E-2EC3-A156-A3DB0A171F3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044007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A154B9-EE84-731E-3339-9497D1FECFE2}"/>
              </a:ext>
            </a:extLst>
          </p:cNvPr>
          <p:cNvSpPr>
            <a:spLocks noGrp="1"/>
          </p:cNvSpPr>
          <p:nvPr>
            <p:ph type="title"/>
          </p:nvPr>
        </p:nvSpPr>
        <p:spPr/>
        <p:txBody>
          <a:bodyPr/>
          <a:lstStyle/>
          <a:p>
            <a:r>
              <a:rPr lang="tr-TR" dirty="0"/>
              <a:t>Dokuzuncu olarak: beyan sahibine e-mail(YGS)</a:t>
            </a:r>
          </a:p>
        </p:txBody>
      </p:sp>
      <p:sp>
        <p:nvSpPr>
          <p:cNvPr id="3" name="İçerik Yer Tutucusu 2">
            <a:extLst>
              <a:ext uri="{FF2B5EF4-FFF2-40B4-BE49-F238E27FC236}">
                <a16:creationId xmlns:a16="http://schemas.microsoft.com/office/drawing/2014/main" id="{3751B87B-DBFA-3DE3-263F-30AB813B93BE}"/>
              </a:ext>
            </a:extLst>
          </p:cNvPr>
          <p:cNvSpPr>
            <a:spLocks noGrp="1"/>
          </p:cNvSpPr>
          <p:nvPr>
            <p:ph idx="1"/>
          </p:nvPr>
        </p:nvSpPr>
        <p:spPr/>
        <p:txBody>
          <a:bodyPr/>
          <a:lstStyle/>
          <a:p>
            <a:r>
              <a:rPr lang="tr-TR" dirty="0"/>
              <a:t>9-	Muayenenin ve beyannameyle ilgili işlemlerin tamamlanması da yine </a:t>
            </a:r>
            <a:r>
              <a:rPr lang="tr-TR" dirty="0">
                <a:highlight>
                  <a:srgbClr val="FFFF00"/>
                </a:highlight>
              </a:rPr>
              <a:t>Bakanlığın </a:t>
            </a:r>
            <a:r>
              <a:rPr lang="tr-TR" sz="3600" b="1" dirty="0">
                <a:highlight>
                  <a:srgbClr val="FFFF00"/>
                </a:highlight>
              </a:rPr>
              <a:t>Y</a:t>
            </a:r>
            <a:r>
              <a:rPr lang="tr-TR" dirty="0">
                <a:highlight>
                  <a:srgbClr val="FFFF00"/>
                </a:highlight>
              </a:rPr>
              <a:t>ükümlü </a:t>
            </a:r>
            <a:r>
              <a:rPr lang="tr-TR" sz="3200" b="1" dirty="0">
                <a:highlight>
                  <a:srgbClr val="FFFF00"/>
                </a:highlight>
              </a:rPr>
              <a:t>G</a:t>
            </a:r>
            <a:r>
              <a:rPr lang="tr-TR" dirty="0">
                <a:highlight>
                  <a:srgbClr val="FFFF00"/>
                </a:highlight>
              </a:rPr>
              <a:t>eri Bildirim </a:t>
            </a:r>
            <a:r>
              <a:rPr lang="tr-TR" sz="3200" b="1" dirty="0">
                <a:highlight>
                  <a:srgbClr val="FFFF00"/>
                </a:highlight>
              </a:rPr>
              <a:t>S</a:t>
            </a:r>
            <a:r>
              <a:rPr lang="tr-TR" dirty="0">
                <a:highlight>
                  <a:srgbClr val="FFFF00"/>
                </a:highlight>
              </a:rPr>
              <a:t>istemiyle, beyan sahibi mükellefe ve/veya onun adına hareket eden Gümrük Müşavirliğinin e-mail hesabına mesaj olarak iletilir.</a:t>
            </a:r>
          </a:p>
        </p:txBody>
      </p:sp>
      <p:sp>
        <p:nvSpPr>
          <p:cNvPr id="4" name="Veri Yer Tutucusu 3">
            <a:extLst>
              <a:ext uri="{FF2B5EF4-FFF2-40B4-BE49-F238E27FC236}">
                <a16:creationId xmlns:a16="http://schemas.microsoft.com/office/drawing/2014/main" id="{0282907E-73E9-7AE3-71A2-CBC41242D165}"/>
              </a:ext>
            </a:extLst>
          </p:cNvPr>
          <p:cNvSpPr>
            <a:spLocks noGrp="1"/>
          </p:cNvSpPr>
          <p:nvPr>
            <p:ph type="dt" sz="half" idx="10"/>
          </p:nvPr>
        </p:nvSpPr>
        <p:spPr/>
        <p:txBody>
          <a:bodyPr/>
          <a:lstStyle/>
          <a:p>
            <a:fld id="{3D28049E-BEE6-4951-B66D-D3E438904763}" type="datetime1">
              <a:rPr lang="tr-TR" smtClean="0"/>
              <a:t>21.09.2024</a:t>
            </a:fld>
            <a:endParaRPr lang="tr-TR"/>
          </a:p>
        </p:txBody>
      </p:sp>
      <p:sp>
        <p:nvSpPr>
          <p:cNvPr id="5" name="Alt Bilgi Yer Tutucusu 4">
            <a:extLst>
              <a:ext uri="{FF2B5EF4-FFF2-40B4-BE49-F238E27FC236}">
                <a16:creationId xmlns:a16="http://schemas.microsoft.com/office/drawing/2014/main" id="{B9D30A8A-4658-E294-9053-978FD03F032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818630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85F7CC-9BD0-81BF-551A-D68E1800110B}"/>
              </a:ext>
            </a:extLst>
          </p:cNvPr>
          <p:cNvSpPr>
            <a:spLocks noGrp="1"/>
          </p:cNvSpPr>
          <p:nvPr>
            <p:ph type="title"/>
          </p:nvPr>
        </p:nvSpPr>
        <p:spPr/>
        <p:txBody>
          <a:bodyPr/>
          <a:lstStyle/>
          <a:p>
            <a:r>
              <a:rPr lang="tr-TR" dirty="0"/>
              <a:t>2. </a:t>
            </a:r>
            <a:r>
              <a:rPr lang="tr-TR" dirty="0" err="1"/>
              <a:t>satır:beyanname</a:t>
            </a:r>
            <a:r>
              <a:rPr lang="tr-TR" dirty="0"/>
              <a:t> işlemdedir</a:t>
            </a:r>
          </a:p>
        </p:txBody>
      </p:sp>
      <p:pic>
        <p:nvPicPr>
          <p:cNvPr id="4" name="İçerik Yer Tutucusu 3">
            <a:extLst>
              <a:ext uri="{FF2B5EF4-FFF2-40B4-BE49-F238E27FC236}">
                <a16:creationId xmlns:a16="http://schemas.microsoft.com/office/drawing/2014/main" id="{1FD643EE-0393-FAF4-A7A3-986FC7799DF1}"/>
              </a:ext>
            </a:extLst>
          </p:cNvPr>
          <p:cNvPicPr>
            <a:picLocks noGrp="1" noChangeAspect="1"/>
          </p:cNvPicPr>
          <p:nvPr>
            <p:ph idx="1"/>
          </p:nvPr>
        </p:nvPicPr>
        <p:blipFill>
          <a:blip r:embed="rId2"/>
          <a:stretch>
            <a:fillRect/>
          </a:stretch>
        </p:blipFill>
        <p:spPr>
          <a:xfrm>
            <a:off x="1867711" y="1762581"/>
            <a:ext cx="8433880" cy="4424210"/>
          </a:xfrm>
          <a:prstGeom prst="rect">
            <a:avLst/>
          </a:prstGeom>
        </p:spPr>
      </p:pic>
      <p:sp>
        <p:nvSpPr>
          <p:cNvPr id="3" name="Veri Yer Tutucusu 2">
            <a:extLst>
              <a:ext uri="{FF2B5EF4-FFF2-40B4-BE49-F238E27FC236}">
                <a16:creationId xmlns:a16="http://schemas.microsoft.com/office/drawing/2014/main" id="{34E9E0F2-4C53-4C86-D8E2-5410DF78EAEE}"/>
              </a:ext>
            </a:extLst>
          </p:cNvPr>
          <p:cNvSpPr>
            <a:spLocks noGrp="1"/>
          </p:cNvSpPr>
          <p:nvPr>
            <p:ph type="dt" sz="half" idx="10"/>
          </p:nvPr>
        </p:nvSpPr>
        <p:spPr/>
        <p:txBody>
          <a:bodyPr/>
          <a:lstStyle/>
          <a:p>
            <a:fld id="{49F58449-5513-4D95-AD71-92FC1B69719A}" type="datetime1">
              <a:rPr lang="tr-TR" smtClean="0"/>
              <a:t>21.09.2024</a:t>
            </a:fld>
            <a:endParaRPr lang="tr-TR"/>
          </a:p>
        </p:txBody>
      </p:sp>
      <p:sp>
        <p:nvSpPr>
          <p:cNvPr id="5" name="Alt Bilgi Yer Tutucusu 4">
            <a:extLst>
              <a:ext uri="{FF2B5EF4-FFF2-40B4-BE49-F238E27FC236}">
                <a16:creationId xmlns:a16="http://schemas.microsoft.com/office/drawing/2014/main" id="{7DA609A5-584C-D4C4-E91C-A889B5258E0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979344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2DF5B6-7E17-8375-6341-BF89BE6F1454}"/>
              </a:ext>
            </a:extLst>
          </p:cNvPr>
          <p:cNvSpPr>
            <a:spLocks noGrp="1"/>
          </p:cNvSpPr>
          <p:nvPr>
            <p:ph type="title"/>
          </p:nvPr>
        </p:nvSpPr>
        <p:spPr/>
        <p:txBody>
          <a:bodyPr/>
          <a:lstStyle/>
          <a:p>
            <a:r>
              <a:rPr lang="tr-TR" dirty="0"/>
              <a:t>Onuncu olarak: beyanname kapatılır</a:t>
            </a:r>
          </a:p>
        </p:txBody>
      </p:sp>
      <p:sp>
        <p:nvSpPr>
          <p:cNvPr id="3" name="İçerik Yer Tutucusu 2">
            <a:extLst>
              <a:ext uri="{FF2B5EF4-FFF2-40B4-BE49-F238E27FC236}">
                <a16:creationId xmlns:a16="http://schemas.microsoft.com/office/drawing/2014/main" id="{40F51AEB-8FE6-C67B-1F4A-12944C498BC4}"/>
              </a:ext>
            </a:extLst>
          </p:cNvPr>
          <p:cNvSpPr>
            <a:spLocks noGrp="1"/>
          </p:cNvSpPr>
          <p:nvPr>
            <p:ph idx="1"/>
          </p:nvPr>
        </p:nvSpPr>
        <p:spPr/>
        <p:txBody>
          <a:bodyPr/>
          <a:lstStyle/>
          <a:p>
            <a:r>
              <a:rPr lang="tr-TR" dirty="0"/>
              <a:t>10-	Muayenesi tamamlanan </a:t>
            </a:r>
            <a:r>
              <a:rPr lang="tr-TR" dirty="0">
                <a:highlight>
                  <a:srgbClr val="FFFF00"/>
                </a:highlight>
              </a:rPr>
              <a:t>eşyanın beyannamesi kapatılır</a:t>
            </a:r>
            <a:r>
              <a:rPr lang="tr-TR" dirty="0"/>
              <a:t>. </a:t>
            </a:r>
          </a:p>
          <a:p>
            <a:r>
              <a:rPr lang="tr-TR" dirty="0"/>
              <a:t>Bu durumda, Bakanlığın Yükümlü Geri Bildirim Sistemiyle beyan sahibi mükellefe ve/veya onun adına hareket eden Gümrük Müşavirliğinin e-mail hesabına mesaj olarak iletilir.</a:t>
            </a:r>
          </a:p>
          <a:p>
            <a:r>
              <a:rPr lang="tr-TR" dirty="0"/>
              <a:t> </a:t>
            </a:r>
          </a:p>
        </p:txBody>
      </p:sp>
      <p:sp>
        <p:nvSpPr>
          <p:cNvPr id="4" name="Veri Yer Tutucusu 3">
            <a:extLst>
              <a:ext uri="{FF2B5EF4-FFF2-40B4-BE49-F238E27FC236}">
                <a16:creationId xmlns:a16="http://schemas.microsoft.com/office/drawing/2014/main" id="{F14A20D5-B9A5-C865-3E14-A17843CB2876}"/>
              </a:ext>
            </a:extLst>
          </p:cNvPr>
          <p:cNvSpPr>
            <a:spLocks noGrp="1"/>
          </p:cNvSpPr>
          <p:nvPr>
            <p:ph type="dt" sz="half" idx="10"/>
          </p:nvPr>
        </p:nvSpPr>
        <p:spPr/>
        <p:txBody>
          <a:bodyPr/>
          <a:lstStyle/>
          <a:p>
            <a:fld id="{CE944699-26E5-47DA-B6CC-999A06A14A5F}" type="datetime1">
              <a:rPr lang="tr-TR" smtClean="0"/>
              <a:t>21.09.2024</a:t>
            </a:fld>
            <a:endParaRPr lang="tr-TR"/>
          </a:p>
        </p:txBody>
      </p:sp>
      <p:sp>
        <p:nvSpPr>
          <p:cNvPr id="5" name="Alt Bilgi Yer Tutucusu 4">
            <a:extLst>
              <a:ext uri="{FF2B5EF4-FFF2-40B4-BE49-F238E27FC236}">
                <a16:creationId xmlns:a16="http://schemas.microsoft.com/office/drawing/2014/main" id="{BA33D3AD-3FCC-E4C1-6506-093BEF47819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9975295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B273D8-9173-37B1-0BBB-96CDD119C9CC}"/>
              </a:ext>
            </a:extLst>
          </p:cNvPr>
          <p:cNvSpPr>
            <a:spLocks noGrp="1"/>
          </p:cNvSpPr>
          <p:nvPr>
            <p:ph type="title"/>
          </p:nvPr>
        </p:nvSpPr>
        <p:spPr>
          <a:xfrm>
            <a:off x="515567" y="365125"/>
            <a:ext cx="11274356" cy="1325563"/>
          </a:xfrm>
        </p:spPr>
        <p:txBody>
          <a:bodyPr/>
          <a:lstStyle/>
          <a:p>
            <a:r>
              <a:rPr lang="tr-TR" dirty="0"/>
              <a:t>2. satır: beyannamenin işlemleri tamamlanmıştır (</a:t>
            </a:r>
            <a:r>
              <a:rPr lang="tr-TR" sz="2400" dirty="0"/>
              <a:t>kapanmış-25/04/202211:01</a:t>
            </a:r>
            <a:r>
              <a:rPr lang="tr-TR" dirty="0"/>
              <a:t>)</a:t>
            </a:r>
          </a:p>
        </p:txBody>
      </p:sp>
      <p:pic>
        <p:nvPicPr>
          <p:cNvPr id="4" name="İçerik Yer Tutucusu 3">
            <a:extLst>
              <a:ext uri="{FF2B5EF4-FFF2-40B4-BE49-F238E27FC236}">
                <a16:creationId xmlns:a16="http://schemas.microsoft.com/office/drawing/2014/main" id="{AFAC7776-E711-2B96-181B-839A7DA9CE3C}"/>
              </a:ext>
            </a:extLst>
          </p:cNvPr>
          <p:cNvPicPr>
            <a:picLocks noGrp="1" noChangeAspect="1"/>
          </p:cNvPicPr>
          <p:nvPr>
            <p:ph idx="1"/>
          </p:nvPr>
        </p:nvPicPr>
        <p:blipFill>
          <a:blip r:embed="rId2"/>
          <a:stretch>
            <a:fillRect/>
          </a:stretch>
        </p:blipFill>
        <p:spPr>
          <a:xfrm>
            <a:off x="1731524" y="1715629"/>
            <a:ext cx="8093412" cy="4568439"/>
          </a:xfrm>
          <a:prstGeom prst="rect">
            <a:avLst/>
          </a:prstGeom>
        </p:spPr>
      </p:pic>
      <p:sp>
        <p:nvSpPr>
          <p:cNvPr id="3" name="Veri Yer Tutucusu 2">
            <a:extLst>
              <a:ext uri="{FF2B5EF4-FFF2-40B4-BE49-F238E27FC236}">
                <a16:creationId xmlns:a16="http://schemas.microsoft.com/office/drawing/2014/main" id="{FACD8A85-8C14-877A-69BB-D77065B9D537}"/>
              </a:ext>
            </a:extLst>
          </p:cNvPr>
          <p:cNvSpPr>
            <a:spLocks noGrp="1"/>
          </p:cNvSpPr>
          <p:nvPr>
            <p:ph type="dt" sz="half" idx="10"/>
          </p:nvPr>
        </p:nvSpPr>
        <p:spPr/>
        <p:txBody>
          <a:bodyPr/>
          <a:lstStyle/>
          <a:p>
            <a:fld id="{4EC00A2B-7401-4908-9A4D-2B9FF2869A81}" type="datetime1">
              <a:rPr lang="tr-TR" smtClean="0"/>
              <a:t>21.09.2024</a:t>
            </a:fld>
            <a:endParaRPr lang="tr-TR"/>
          </a:p>
        </p:txBody>
      </p:sp>
      <p:sp>
        <p:nvSpPr>
          <p:cNvPr id="5" name="Alt Bilgi Yer Tutucusu 4">
            <a:extLst>
              <a:ext uri="{FF2B5EF4-FFF2-40B4-BE49-F238E27FC236}">
                <a16:creationId xmlns:a16="http://schemas.microsoft.com/office/drawing/2014/main" id="{E87EF0BE-9691-2BEF-1D94-7944B053393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882405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3DD8827-8F39-670E-B926-A36C9550B761}"/>
              </a:ext>
            </a:extLst>
          </p:cNvPr>
          <p:cNvPicPr>
            <a:picLocks noGrp="1" noChangeAspect="1"/>
          </p:cNvPicPr>
          <p:nvPr>
            <p:ph idx="1"/>
          </p:nvPr>
        </p:nvPicPr>
        <p:blipFill>
          <a:blip r:embed="rId2"/>
          <a:stretch>
            <a:fillRect/>
          </a:stretch>
        </p:blipFill>
        <p:spPr>
          <a:xfrm>
            <a:off x="1093569" y="521415"/>
            <a:ext cx="8994014" cy="5305454"/>
          </a:xfrm>
          <a:prstGeom prst="rect">
            <a:avLst/>
          </a:prstGeom>
        </p:spPr>
      </p:pic>
      <p:sp>
        <p:nvSpPr>
          <p:cNvPr id="2" name="Veri Yer Tutucusu 1">
            <a:extLst>
              <a:ext uri="{FF2B5EF4-FFF2-40B4-BE49-F238E27FC236}">
                <a16:creationId xmlns:a16="http://schemas.microsoft.com/office/drawing/2014/main" id="{D64A6CEE-FE2C-F781-A83D-2CF5A5A6C67B}"/>
              </a:ext>
            </a:extLst>
          </p:cNvPr>
          <p:cNvSpPr>
            <a:spLocks noGrp="1"/>
          </p:cNvSpPr>
          <p:nvPr>
            <p:ph type="dt" sz="half" idx="10"/>
          </p:nvPr>
        </p:nvSpPr>
        <p:spPr/>
        <p:txBody>
          <a:bodyPr/>
          <a:lstStyle/>
          <a:p>
            <a:fld id="{A9D47F97-D69C-485C-8857-C7D92D37BEBE}" type="datetime1">
              <a:rPr lang="tr-TR" smtClean="0"/>
              <a:t>21.09.2024</a:t>
            </a:fld>
            <a:endParaRPr lang="tr-TR"/>
          </a:p>
        </p:txBody>
      </p:sp>
      <p:sp>
        <p:nvSpPr>
          <p:cNvPr id="3" name="Alt Bilgi Yer Tutucusu 2">
            <a:extLst>
              <a:ext uri="{FF2B5EF4-FFF2-40B4-BE49-F238E27FC236}">
                <a16:creationId xmlns:a16="http://schemas.microsoft.com/office/drawing/2014/main" id="{DE66CE38-6C17-F996-6A2B-9D66891F8F6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0397116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CDF3C-1F3A-9540-94F5-1A6BFF78EE6F}"/>
              </a:ext>
            </a:extLst>
          </p:cNvPr>
          <p:cNvSpPr>
            <a:spLocks noGrp="1"/>
          </p:cNvSpPr>
          <p:nvPr>
            <p:ph type="title"/>
          </p:nvPr>
        </p:nvSpPr>
        <p:spPr/>
        <p:txBody>
          <a:bodyPr/>
          <a:lstStyle/>
          <a:p>
            <a:r>
              <a:rPr lang="tr-TR" dirty="0" err="1"/>
              <a:t>Onbirinci</a:t>
            </a:r>
            <a:r>
              <a:rPr lang="tr-TR" dirty="0"/>
              <a:t> olarak: sınır kapısına gönderilir</a:t>
            </a:r>
          </a:p>
        </p:txBody>
      </p:sp>
      <p:sp>
        <p:nvSpPr>
          <p:cNvPr id="3" name="İçerik Yer Tutucusu 2">
            <a:extLst>
              <a:ext uri="{FF2B5EF4-FFF2-40B4-BE49-F238E27FC236}">
                <a16:creationId xmlns:a16="http://schemas.microsoft.com/office/drawing/2014/main" id="{E8337F3F-4117-87D7-1DD6-6A4FB2503553}"/>
              </a:ext>
            </a:extLst>
          </p:cNvPr>
          <p:cNvSpPr>
            <a:spLocks noGrp="1"/>
          </p:cNvSpPr>
          <p:nvPr>
            <p:ph idx="1"/>
          </p:nvPr>
        </p:nvSpPr>
        <p:spPr/>
        <p:txBody>
          <a:bodyPr/>
          <a:lstStyle/>
          <a:p>
            <a:r>
              <a:rPr lang="tr-TR" dirty="0"/>
              <a:t>11-	Gümrük personelinin gözetimi altında taşıta yüklenerek çıkış </a:t>
            </a:r>
            <a:r>
              <a:rPr lang="tr-TR" dirty="0">
                <a:highlight>
                  <a:srgbClr val="FFFF00"/>
                </a:highlight>
              </a:rPr>
              <a:t>işlemleri yapılan eşya ihracatın yapıldığı Kosova’ya gitmek üzere sınır gümrük idaresi olan örneğin </a:t>
            </a:r>
            <a:r>
              <a:rPr lang="tr-TR" b="1" dirty="0">
                <a:solidFill>
                  <a:srgbClr val="FF0000"/>
                </a:solidFill>
                <a:highlight>
                  <a:srgbClr val="FFFF00"/>
                </a:highlight>
              </a:rPr>
              <a:t>Kapıkule Gümrük Müdürlüğü’ne </a:t>
            </a:r>
            <a:r>
              <a:rPr lang="tr-TR" dirty="0">
                <a:highlight>
                  <a:srgbClr val="FFFF00"/>
                </a:highlight>
              </a:rPr>
              <a:t>gönderilir.</a:t>
            </a:r>
            <a:r>
              <a:rPr lang="tr-TR" dirty="0"/>
              <a:t> Eşyanın taşıta yüklenmesinden itibaren yapılacak işlemler taşıyıcı tarafından yerine getirilir. </a:t>
            </a:r>
          </a:p>
          <a:p>
            <a:endParaRPr lang="tr-TR" dirty="0"/>
          </a:p>
          <a:p>
            <a:endParaRPr lang="tr-TR" dirty="0"/>
          </a:p>
        </p:txBody>
      </p:sp>
      <p:sp>
        <p:nvSpPr>
          <p:cNvPr id="4" name="Veri Yer Tutucusu 3">
            <a:extLst>
              <a:ext uri="{FF2B5EF4-FFF2-40B4-BE49-F238E27FC236}">
                <a16:creationId xmlns:a16="http://schemas.microsoft.com/office/drawing/2014/main" id="{B9BD2009-FD3B-233F-4660-817CF4BEBB1F}"/>
              </a:ext>
            </a:extLst>
          </p:cNvPr>
          <p:cNvSpPr>
            <a:spLocks noGrp="1"/>
          </p:cNvSpPr>
          <p:nvPr>
            <p:ph type="dt" sz="half" idx="10"/>
          </p:nvPr>
        </p:nvSpPr>
        <p:spPr/>
        <p:txBody>
          <a:bodyPr/>
          <a:lstStyle/>
          <a:p>
            <a:fld id="{D846B484-6ED8-4338-A094-E99916D4C54B}" type="datetime1">
              <a:rPr lang="tr-TR" smtClean="0"/>
              <a:t>21.09.2024</a:t>
            </a:fld>
            <a:endParaRPr lang="tr-TR"/>
          </a:p>
        </p:txBody>
      </p:sp>
      <p:sp>
        <p:nvSpPr>
          <p:cNvPr id="5" name="Alt Bilgi Yer Tutucusu 4">
            <a:extLst>
              <a:ext uri="{FF2B5EF4-FFF2-40B4-BE49-F238E27FC236}">
                <a16:creationId xmlns:a16="http://schemas.microsoft.com/office/drawing/2014/main" id="{B51A4DED-088B-6272-F474-75CC07C0650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1926236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1D50B1-6504-15E6-90AA-986B31F271D4}"/>
              </a:ext>
            </a:extLst>
          </p:cNvPr>
          <p:cNvSpPr>
            <a:spLocks noGrp="1"/>
          </p:cNvSpPr>
          <p:nvPr>
            <p:ph idx="1"/>
          </p:nvPr>
        </p:nvSpPr>
        <p:spPr/>
        <p:txBody>
          <a:bodyPr/>
          <a:lstStyle/>
          <a:p>
            <a:r>
              <a:rPr lang="tr-TR" dirty="0"/>
              <a:t>İhracat işlemlerinin gümrük idaresinde geçirdiği safhaları ile ilgili bölümünü şematik olarak şu şekilde gösterebiliriz: </a:t>
            </a:r>
          </a:p>
          <a:p>
            <a:r>
              <a:rPr lang="tr-TR" dirty="0"/>
              <a:t> </a:t>
            </a:r>
          </a:p>
          <a:p>
            <a:endParaRPr lang="tr-TR" dirty="0"/>
          </a:p>
        </p:txBody>
      </p:sp>
      <p:sp>
        <p:nvSpPr>
          <p:cNvPr id="2" name="Veri Yer Tutucusu 1">
            <a:extLst>
              <a:ext uri="{FF2B5EF4-FFF2-40B4-BE49-F238E27FC236}">
                <a16:creationId xmlns:a16="http://schemas.microsoft.com/office/drawing/2014/main" id="{5AE7265A-12F9-8E80-358B-56F61304A54A}"/>
              </a:ext>
            </a:extLst>
          </p:cNvPr>
          <p:cNvSpPr>
            <a:spLocks noGrp="1"/>
          </p:cNvSpPr>
          <p:nvPr>
            <p:ph type="dt" sz="half" idx="10"/>
          </p:nvPr>
        </p:nvSpPr>
        <p:spPr/>
        <p:txBody>
          <a:bodyPr/>
          <a:lstStyle/>
          <a:p>
            <a:fld id="{33BE2BB6-3B67-484B-9BB9-576B349AEB45}" type="datetime1">
              <a:rPr lang="tr-TR" smtClean="0"/>
              <a:t>21.09.2024</a:t>
            </a:fld>
            <a:endParaRPr lang="tr-TR"/>
          </a:p>
        </p:txBody>
      </p:sp>
      <p:sp>
        <p:nvSpPr>
          <p:cNvPr id="4" name="Alt Bilgi Yer Tutucusu 3">
            <a:extLst>
              <a:ext uri="{FF2B5EF4-FFF2-40B4-BE49-F238E27FC236}">
                <a16:creationId xmlns:a16="http://schemas.microsoft.com/office/drawing/2014/main" id="{0094AC40-3D93-5279-0DDB-18D72DA8CF8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5766741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11B7565-6C24-9B0E-E4C3-6441CD4BAC7D}"/>
              </a:ext>
            </a:extLst>
          </p:cNvPr>
          <p:cNvPicPr>
            <a:picLocks noGrp="1" noChangeAspect="1"/>
          </p:cNvPicPr>
          <p:nvPr>
            <p:ph idx="1"/>
          </p:nvPr>
        </p:nvPicPr>
        <p:blipFill>
          <a:blip r:embed="rId2"/>
          <a:stretch>
            <a:fillRect/>
          </a:stretch>
        </p:blipFill>
        <p:spPr>
          <a:xfrm>
            <a:off x="2976664" y="62792"/>
            <a:ext cx="5573949" cy="6552017"/>
          </a:xfrm>
        </p:spPr>
      </p:pic>
      <p:sp>
        <p:nvSpPr>
          <p:cNvPr id="2" name="Veri Yer Tutucusu 1">
            <a:extLst>
              <a:ext uri="{FF2B5EF4-FFF2-40B4-BE49-F238E27FC236}">
                <a16:creationId xmlns:a16="http://schemas.microsoft.com/office/drawing/2014/main" id="{080715F9-8C46-4AEB-352D-E908ECABB8FE}"/>
              </a:ext>
            </a:extLst>
          </p:cNvPr>
          <p:cNvSpPr>
            <a:spLocks noGrp="1"/>
          </p:cNvSpPr>
          <p:nvPr>
            <p:ph type="dt" sz="half" idx="10"/>
          </p:nvPr>
        </p:nvSpPr>
        <p:spPr/>
        <p:txBody>
          <a:bodyPr/>
          <a:lstStyle/>
          <a:p>
            <a:fld id="{CF5F95BE-D1E8-4433-A5F7-F7ED559C93C6}" type="datetime1">
              <a:rPr lang="tr-TR" smtClean="0"/>
              <a:t>21.09.2024</a:t>
            </a:fld>
            <a:endParaRPr lang="tr-TR"/>
          </a:p>
        </p:txBody>
      </p:sp>
      <p:sp>
        <p:nvSpPr>
          <p:cNvPr id="3" name="Alt Bilgi Yer Tutucusu 2">
            <a:extLst>
              <a:ext uri="{FF2B5EF4-FFF2-40B4-BE49-F238E27FC236}">
                <a16:creationId xmlns:a16="http://schemas.microsoft.com/office/drawing/2014/main" id="{BDC51348-996F-ED87-C867-8D1D0378A99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0126712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2BCEC6C-0069-9054-BC32-FA26213D086B}"/>
              </a:ext>
            </a:extLst>
          </p:cNvPr>
          <p:cNvPicPr>
            <a:picLocks noGrp="1" noChangeAspect="1"/>
          </p:cNvPicPr>
          <p:nvPr>
            <p:ph idx="1"/>
          </p:nvPr>
        </p:nvPicPr>
        <p:blipFill>
          <a:blip r:embed="rId2"/>
          <a:stretch>
            <a:fillRect/>
          </a:stretch>
        </p:blipFill>
        <p:spPr>
          <a:xfrm>
            <a:off x="2208180" y="183240"/>
            <a:ext cx="6517532" cy="6324564"/>
          </a:xfrm>
        </p:spPr>
      </p:pic>
      <p:sp>
        <p:nvSpPr>
          <p:cNvPr id="2" name="Veri Yer Tutucusu 1">
            <a:extLst>
              <a:ext uri="{FF2B5EF4-FFF2-40B4-BE49-F238E27FC236}">
                <a16:creationId xmlns:a16="http://schemas.microsoft.com/office/drawing/2014/main" id="{0CC02E47-131B-B697-98F5-804265BE7CEF}"/>
              </a:ext>
            </a:extLst>
          </p:cNvPr>
          <p:cNvSpPr>
            <a:spLocks noGrp="1"/>
          </p:cNvSpPr>
          <p:nvPr>
            <p:ph type="dt" sz="half" idx="10"/>
          </p:nvPr>
        </p:nvSpPr>
        <p:spPr/>
        <p:txBody>
          <a:bodyPr/>
          <a:lstStyle/>
          <a:p>
            <a:fld id="{DC0B603E-F519-4ED9-8694-AD6C3936C4D0}" type="datetime1">
              <a:rPr lang="tr-TR" smtClean="0"/>
              <a:t>21.09.2024</a:t>
            </a:fld>
            <a:endParaRPr lang="tr-TR"/>
          </a:p>
        </p:txBody>
      </p:sp>
      <p:sp>
        <p:nvSpPr>
          <p:cNvPr id="3" name="Alt Bilgi Yer Tutucusu 2">
            <a:extLst>
              <a:ext uri="{FF2B5EF4-FFF2-40B4-BE49-F238E27FC236}">
                <a16:creationId xmlns:a16="http://schemas.microsoft.com/office/drawing/2014/main" id="{A8F1B3DF-E728-E79F-08CC-C744F7F42B8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1088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8FDF2-C3BE-4879-F210-95358B49A81F}"/>
              </a:ext>
            </a:extLst>
          </p:cNvPr>
          <p:cNvSpPr>
            <a:spLocks noGrp="1"/>
          </p:cNvSpPr>
          <p:nvPr>
            <p:ph type="title"/>
          </p:nvPr>
        </p:nvSpPr>
        <p:spPr>
          <a:xfrm>
            <a:off x="316089" y="365125"/>
            <a:ext cx="11037711" cy="729897"/>
          </a:xfrm>
        </p:spPr>
        <p:txBody>
          <a:bodyPr>
            <a:normAutofit/>
          </a:bodyPr>
          <a:lstStyle/>
          <a:p>
            <a:pPr algn="ctr"/>
            <a:r>
              <a:rPr lang="tr-TR" sz="2800" dirty="0"/>
              <a:t>Türkiye’nin </a:t>
            </a:r>
            <a:r>
              <a:rPr lang="tr-TR" sz="3600" b="1" dirty="0">
                <a:highlight>
                  <a:srgbClr val="00FF00"/>
                </a:highlight>
              </a:rPr>
              <a:t>Kara sınır Kapıları</a:t>
            </a:r>
            <a:r>
              <a:rPr lang="tr-TR" sz="2800" dirty="0"/>
              <a:t>/Gümrük İdareleri</a:t>
            </a:r>
          </a:p>
        </p:txBody>
      </p:sp>
      <p:pic>
        <p:nvPicPr>
          <p:cNvPr id="4" name="İçerik Yer Tutucusu 3">
            <a:extLst>
              <a:ext uri="{FF2B5EF4-FFF2-40B4-BE49-F238E27FC236}">
                <a16:creationId xmlns:a16="http://schemas.microsoft.com/office/drawing/2014/main" id="{31241E8B-D628-6EA8-77E4-0A9373112696}"/>
              </a:ext>
            </a:extLst>
          </p:cNvPr>
          <p:cNvPicPr>
            <a:picLocks noGrp="1" noChangeAspect="1"/>
          </p:cNvPicPr>
          <p:nvPr>
            <p:ph idx="1"/>
          </p:nvPr>
        </p:nvPicPr>
        <p:blipFill>
          <a:blip r:embed="rId2"/>
          <a:stretch>
            <a:fillRect/>
          </a:stretch>
        </p:blipFill>
        <p:spPr>
          <a:xfrm>
            <a:off x="2019204" y="1264356"/>
            <a:ext cx="8648796" cy="4955822"/>
          </a:xfrm>
          <a:prstGeom prst="rect">
            <a:avLst/>
          </a:prstGeom>
        </p:spPr>
      </p:pic>
      <p:sp>
        <p:nvSpPr>
          <p:cNvPr id="3" name="Veri Yer Tutucusu 2">
            <a:extLst>
              <a:ext uri="{FF2B5EF4-FFF2-40B4-BE49-F238E27FC236}">
                <a16:creationId xmlns:a16="http://schemas.microsoft.com/office/drawing/2014/main" id="{0F6C1581-E926-9BF0-82B4-6FB2FC1978EF}"/>
              </a:ext>
            </a:extLst>
          </p:cNvPr>
          <p:cNvSpPr>
            <a:spLocks noGrp="1"/>
          </p:cNvSpPr>
          <p:nvPr>
            <p:ph type="dt" sz="half" idx="10"/>
          </p:nvPr>
        </p:nvSpPr>
        <p:spPr/>
        <p:txBody>
          <a:bodyPr/>
          <a:lstStyle/>
          <a:p>
            <a:fld id="{D1E3B079-E20B-4E98-8859-6C121B651245}" type="datetime1">
              <a:rPr lang="tr-TR" smtClean="0"/>
              <a:t>21.09.2024</a:t>
            </a:fld>
            <a:endParaRPr lang="tr-TR"/>
          </a:p>
        </p:txBody>
      </p:sp>
      <p:sp>
        <p:nvSpPr>
          <p:cNvPr id="5" name="Alt Bilgi Yer Tutucusu 4">
            <a:extLst>
              <a:ext uri="{FF2B5EF4-FFF2-40B4-BE49-F238E27FC236}">
                <a16:creationId xmlns:a16="http://schemas.microsoft.com/office/drawing/2014/main" id="{5B7700CE-E7E9-3EFC-E9ED-7769F47A02E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997581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0116A6-4A42-B526-EDC3-A85B06C2FA38}"/>
              </a:ext>
            </a:extLst>
          </p:cNvPr>
          <p:cNvSpPr>
            <a:spLocks noGrp="1"/>
          </p:cNvSpPr>
          <p:nvPr>
            <p:ph type="title"/>
          </p:nvPr>
        </p:nvSpPr>
        <p:spPr/>
        <p:txBody>
          <a:bodyPr>
            <a:normAutofit fontScale="90000"/>
          </a:bodyPr>
          <a:lstStyle/>
          <a:p>
            <a:pPr marL="342900" lvl="0" indent="-342900">
              <a:lnSpc>
                <a:spcPct val="120000"/>
              </a:lnSpc>
              <a:spcAft>
                <a:spcPts val="1000"/>
              </a:spcAft>
            </a:pP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Transit /Transit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Ticaret</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Yönlü</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Akışı</a:t>
            </a:r>
            <a:br>
              <a:rPr lang="tr-TR" sz="3600" i="1" dirty="0">
                <a:effectLst/>
                <a:latin typeface="Calibri" panose="020F050202020403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1527F1B6-B6FA-8368-31F4-3CAB96A55357}"/>
              </a:ext>
            </a:extLst>
          </p:cNvPr>
          <p:cNvSpPr>
            <a:spLocks noGrp="1"/>
          </p:cNvSpPr>
          <p:nvPr>
            <p:ph idx="1"/>
          </p:nvPr>
        </p:nvSpPr>
        <p:spPr>
          <a:xfrm>
            <a:off x="418289" y="1254868"/>
            <a:ext cx="11527277" cy="5238007"/>
          </a:xfrm>
        </p:spPr>
        <p:txBody>
          <a:bodyPr>
            <a:normAutofit/>
          </a:bodyPr>
          <a:lstStyle/>
          <a:p>
            <a:endParaRPr lang="tr-TR" dirty="0"/>
          </a:p>
          <a:p>
            <a:r>
              <a:rPr lang="tr-TR" dirty="0"/>
              <a:t>Transit işlemi;  </a:t>
            </a:r>
            <a:r>
              <a:rPr lang="tr-TR" dirty="0">
                <a:solidFill>
                  <a:srgbClr val="FF0000"/>
                </a:solidFill>
              </a:rPr>
              <a:t>bu rejime tabi tutulan eşyanın Türkiye Gümrük Bölgesi içinde;</a:t>
            </a:r>
          </a:p>
          <a:p>
            <a:r>
              <a:rPr lang="tr-TR" dirty="0">
                <a:solidFill>
                  <a:srgbClr val="FF0000"/>
                </a:solidFill>
              </a:rPr>
              <a:t> </a:t>
            </a:r>
          </a:p>
          <a:p>
            <a:r>
              <a:rPr lang="tr-TR" dirty="0">
                <a:highlight>
                  <a:srgbClr val="FFFF00"/>
                </a:highlight>
              </a:rPr>
              <a:t>Yabancı bir ülkeden 		</a:t>
            </a:r>
            <a:r>
              <a:rPr lang="tr-TR" dirty="0">
                <a:solidFill>
                  <a:srgbClr val="FF0000"/>
                </a:solidFill>
                <a:highlight>
                  <a:srgbClr val="FFFF00"/>
                </a:highlight>
              </a:rPr>
              <a:t>yabancı bir ülkeye</a:t>
            </a:r>
            <a:r>
              <a:rPr lang="tr-TR" dirty="0">
                <a:highlight>
                  <a:srgbClr val="FFFF00"/>
                </a:highlight>
              </a:rPr>
              <a:t>, </a:t>
            </a:r>
          </a:p>
          <a:p>
            <a:r>
              <a:rPr lang="tr-TR" dirty="0">
                <a:highlight>
                  <a:srgbClr val="FFFF00"/>
                </a:highlight>
              </a:rPr>
              <a:t>Yabancı bir ülkeden 		</a:t>
            </a:r>
            <a:r>
              <a:rPr lang="tr-TR" dirty="0">
                <a:solidFill>
                  <a:srgbClr val="FF0000"/>
                </a:solidFill>
                <a:highlight>
                  <a:srgbClr val="FFFF00"/>
                </a:highlight>
              </a:rPr>
              <a:t>Türkiye’ye</a:t>
            </a:r>
            <a:r>
              <a:rPr lang="tr-TR" dirty="0">
                <a:highlight>
                  <a:srgbClr val="FFFF00"/>
                </a:highlight>
              </a:rPr>
              <a:t>, </a:t>
            </a:r>
          </a:p>
          <a:p>
            <a:r>
              <a:rPr lang="tr-TR" dirty="0">
                <a:highlight>
                  <a:srgbClr val="FFFF00"/>
                </a:highlight>
              </a:rPr>
              <a:t>Türkiye’den 			</a:t>
            </a:r>
            <a:r>
              <a:rPr lang="tr-TR" dirty="0">
                <a:solidFill>
                  <a:srgbClr val="FF0000"/>
                </a:solidFill>
                <a:highlight>
                  <a:srgbClr val="FFFF00"/>
                </a:highlight>
              </a:rPr>
              <a:t>yabancı bir ülkeye</a:t>
            </a:r>
            <a:r>
              <a:rPr lang="tr-TR" dirty="0">
                <a:highlight>
                  <a:srgbClr val="FFFF00"/>
                </a:highlight>
              </a:rPr>
              <a:t>, </a:t>
            </a:r>
          </a:p>
          <a:p>
            <a:r>
              <a:rPr lang="tr-TR" dirty="0">
                <a:highlight>
                  <a:srgbClr val="FFFF00"/>
                </a:highlight>
              </a:rPr>
              <a:t>Bir iç gümrük idaresinden 	</a:t>
            </a:r>
            <a:r>
              <a:rPr lang="tr-TR" dirty="0">
                <a:solidFill>
                  <a:srgbClr val="FF0000"/>
                </a:solidFill>
                <a:highlight>
                  <a:srgbClr val="FFFF00"/>
                </a:highlight>
              </a:rPr>
              <a:t>diğer bir iç gümrük idaresine </a:t>
            </a:r>
          </a:p>
          <a:p>
            <a:r>
              <a:rPr lang="tr-TR" dirty="0"/>
              <a:t>taşınmasıdır.</a:t>
            </a:r>
          </a:p>
          <a:p>
            <a:r>
              <a:rPr lang="tr-TR" dirty="0"/>
              <a:t> </a:t>
            </a:r>
          </a:p>
        </p:txBody>
      </p:sp>
      <p:sp>
        <p:nvSpPr>
          <p:cNvPr id="4" name="Veri Yer Tutucusu 3">
            <a:extLst>
              <a:ext uri="{FF2B5EF4-FFF2-40B4-BE49-F238E27FC236}">
                <a16:creationId xmlns:a16="http://schemas.microsoft.com/office/drawing/2014/main" id="{1A86596B-F5A1-B62B-01A8-FE16588717D6}"/>
              </a:ext>
            </a:extLst>
          </p:cNvPr>
          <p:cNvSpPr>
            <a:spLocks noGrp="1"/>
          </p:cNvSpPr>
          <p:nvPr>
            <p:ph type="dt" sz="half" idx="10"/>
          </p:nvPr>
        </p:nvSpPr>
        <p:spPr/>
        <p:txBody>
          <a:bodyPr/>
          <a:lstStyle/>
          <a:p>
            <a:fld id="{23BBBEEB-FCF1-4245-AAFE-E50AF7FF17E5}" type="datetime1">
              <a:rPr lang="tr-TR" smtClean="0"/>
              <a:t>21.09.2024</a:t>
            </a:fld>
            <a:endParaRPr lang="tr-TR"/>
          </a:p>
        </p:txBody>
      </p:sp>
      <p:sp>
        <p:nvSpPr>
          <p:cNvPr id="5" name="Alt Bilgi Yer Tutucusu 4">
            <a:extLst>
              <a:ext uri="{FF2B5EF4-FFF2-40B4-BE49-F238E27FC236}">
                <a16:creationId xmlns:a16="http://schemas.microsoft.com/office/drawing/2014/main" id="{8F7D0EF9-48C3-08D3-17FB-CBF7B0E0558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280303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0116A6-4A42-B526-EDC3-A85B06C2FA38}"/>
              </a:ext>
            </a:extLst>
          </p:cNvPr>
          <p:cNvSpPr>
            <a:spLocks noGrp="1"/>
          </p:cNvSpPr>
          <p:nvPr>
            <p:ph type="title"/>
          </p:nvPr>
        </p:nvSpPr>
        <p:spPr/>
        <p:txBody>
          <a:bodyPr>
            <a:normAutofit fontScale="90000"/>
          </a:bodyPr>
          <a:lstStyle/>
          <a:p>
            <a:pPr marL="342900" lvl="0" indent="-342900">
              <a:lnSpc>
                <a:spcPct val="120000"/>
              </a:lnSpc>
              <a:spcAft>
                <a:spcPts val="1000"/>
              </a:spcAft>
            </a:pP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Transit /Transit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Ticaret</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Yönlü</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r>
              <a:rPr lang="en-US" sz="44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Akışı</a:t>
            </a:r>
            <a:br>
              <a:rPr lang="tr-TR" sz="3600" i="1" dirty="0">
                <a:effectLst/>
                <a:latin typeface="Calibri" panose="020F0502020204030204" pitchFamily="34"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1527F1B6-B6FA-8368-31F4-3CAB96A55357}"/>
              </a:ext>
            </a:extLst>
          </p:cNvPr>
          <p:cNvSpPr>
            <a:spLocks noGrp="1"/>
          </p:cNvSpPr>
          <p:nvPr>
            <p:ph idx="1"/>
          </p:nvPr>
        </p:nvSpPr>
        <p:spPr>
          <a:xfrm>
            <a:off x="418289" y="1254868"/>
            <a:ext cx="11527277" cy="5238007"/>
          </a:xfrm>
        </p:spPr>
        <p:txBody>
          <a:bodyPr>
            <a:normAutofit/>
          </a:bodyPr>
          <a:lstStyle/>
          <a:p>
            <a:r>
              <a:rPr lang="tr-TR" dirty="0">
                <a:highlight>
                  <a:srgbClr val="FFFF00"/>
                </a:highlight>
              </a:rPr>
              <a:t>Bu işlem </a:t>
            </a:r>
            <a:r>
              <a:rPr lang="tr-TR" b="1" dirty="0">
                <a:highlight>
                  <a:srgbClr val="FFFF00"/>
                </a:highlight>
              </a:rPr>
              <a:t>ithalatta</a:t>
            </a:r>
            <a:r>
              <a:rPr lang="tr-TR" dirty="0"/>
              <a:t>; </a:t>
            </a:r>
          </a:p>
          <a:p>
            <a:r>
              <a:rPr lang="tr-TR" dirty="0"/>
              <a:t>eşyanın bir sınır gümrük idaresinden ithalatının yapılacağı gümrük idaresine kadar, </a:t>
            </a:r>
          </a:p>
          <a:p>
            <a:endParaRPr lang="tr-TR" dirty="0"/>
          </a:p>
          <a:p>
            <a:r>
              <a:rPr lang="tr-TR" b="1" dirty="0">
                <a:highlight>
                  <a:srgbClr val="FFFF00"/>
                </a:highlight>
              </a:rPr>
              <a:t>ihracatta</a:t>
            </a:r>
            <a:r>
              <a:rPr lang="tr-TR" dirty="0"/>
              <a:t>; </a:t>
            </a:r>
          </a:p>
          <a:p>
            <a:r>
              <a:rPr lang="tr-TR" dirty="0"/>
              <a:t>ihracatın tamamlanmasını müteakip sınır gümrük idaresine kadar,</a:t>
            </a:r>
          </a:p>
          <a:p>
            <a:endParaRPr lang="tr-TR" dirty="0"/>
          </a:p>
          <a:p>
            <a:r>
              <a:rPr lang="tr-TR" dirty="0"/>
              <a:t> </a:t>
            </a:r>
            <a:r>
              <a:rPr lang="tr-TR" b="1" dirty="0">
                <a:highlight>
                  <a:srgbClr val="FFFF00"/>
                </a:highlight>
              </a:rPr>
              <a:t>ülkemizden transit geçecek eşya içinde ,</a:t>
            </a:r>
          </a:p>
          <a:p>
            <a:r>
              <a:rPr lang="tr-TR" dirty="0">
                <a:solidFill>
                  <a:srgbClr val="FF0000"/>
                </a:solidFill>
                <a:latin typeface="Aptos Black" panose="020F0502020204030204" pitchFamily="34" charset="0"/>
              </a:rPr>
              <a:t>bir sınır gümrüğünden diğer sınır gümrüğüne taşınması </a:t>
            </a:r>
          </a:p>
          <a:p>
            <a:r>
              <a:rPr lang="tr-TR" dirty="0"/>
              <a:t>şeklinde yapılır. </a:t>
            </a:r>
          </a:p>
        </p:txBody>
      </p:sp>
      <p:sp>
        <p:nvSpPr>
          <p:cNvPr id="4" name="Veri Yer Tutucusu 3">
            <a:extLst>
              <a:ext uri="{FF2B5EF4-FFF2-40B4-BE49-F238E27FC236}">
                <a16:creationId xmlns:a16="http://schemas.microsoft.com/office/drawing/2014/main" id="{A0B998C3-0995-D6CC-893B-9D4DAE460E0F}"/>
              </a:ext>
            </a:extLst>
          </p:cNvPr>
          <p:cNvSpPr>
            <a:spLocks noGrp="1"/>
          </p:cNvSpPr>
          <p:nvPr>
            <p:ph type="dt" sz="half" idx="10"/>
          </p:nvPr>
        </p:nvSpPr>
        <p:spPr/>
        <p:txBody>
          <a:bodyPr/>
          <a:lstStyle/>
          <a:p>
            <a:fld id="{FBE0E447-E7DD-441A-A975-042C78B30126}" type="datetime1">
              <a:rPr lang="tr-TR" smtClean="0"/>
              <a:t>21.09.2024</a:t>
            </a:fld>
            <a:endParaRPr lang="tr-TR"/>
          </a:p>
        </p:txBody>
      </p:sp>
      <p:sp>
        <p:nvSpPr>
          <p:cNvPr id="5" name="Alt Bilgi Yer Tutucusu 4">
            <a:extLst>
              <a:ext uri="{FF2B5EF4-FFF2-40B4-BE49-F238E27FC236}">
                <a16:creationId xmlns:a16="http://schemas.microsoft.com/office/drawing/2014/main" id="{EEE8A1F2-5C67-0454-7289-B28E755D268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200164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4C142F-DD39-31EA-D3DD-A6EAB849C54F}"/>
              </a:ext>
            </a:extLst>
          </p:cNvPr>
          <p:cNvSpPr>
            <a:spLocks noGrp="1"/>
          </p:cNvSpPr>
          <p:nvPr>
            <p:ph idx="1"/>
          </p:nvPr>
        </p:nvSpPr>
        <p:spPr>
          <a:xfrm>
            <a:off x="583660" y="914400"/>
            <a:ext cx="10770140" cy="5262563"/>
          </a:xfrm>
        </p:spPr>
        <p:txBody>
          <a:bodyPr/>
          <a:lstStyle/>
          <a:p>
            <a:r>
              <a:rPr lang="tr-TR" dirty="0"/>
              <a:t>Biz burada ticari anlamda bir işlem olan Transit Ticaret’e konu olan bir transit ticaretten bahsedeceğiz. </a:t>
            </a:r>
          </a:p>
          <a:p>
            <a:endParaRPr lang="tr-TR" dirty="0"/>
          </a:p>
          <a:p>
            <a:r>
              <a:rPr lang="tr-TR" dirty="0"/>
              <a:t>Şirketiniz </a:t>
            </a:r>
            <a:r>
              <a:rPr lang="tr-TR" b="1" dirty="0">
                <a:solidFill>
                  <a:srgbClr val="FF0000"/>
                </a:solidFill>
              </a:rPr>
              <a:t>Özbekistan’dan aldığı </a:t>
            </a:r>
            <a:r>
              <a:rPr lang="tr-TR" b="1" dirty="0">
                <a:solidFill>
                  <a:srgbClr val="FF0000"/>
                </a:solidFill>
                <a:highlight>
                  <a:srgbClr val="FFFF00"/>
                </a:highlight>
              </a:rPr>
              <a:t>Kuru soğanı </a:t>
            </a:r>
            <a:r>
              <a:rPr lang="tr-TR" b="1" dirty="0">
                <a:solidFill>
                  <a:srgbClr val="FF0000"/>
                </a:solidFill>
              </a:rPr>
              <a:t>Türkiye’ye ithal etmeyip, </a:t>
            </a:r>
            <a:r>
              <a:rPr lang="tr-TR" b="1" dirty="0">
                <a:solidFill>
                  <a:srgbClr val="FF0000"/>
                </a:solidFill>
                <a:highlight>
                  <a:srgbClr val="FFFF00"/>
                </a:highlight>
              </a:rPr>
              <a:t>Türkiye üzerinden Kosova’ya </a:t>
            </a:r>
            <a:r>
              <a:rPr lang="tr-TR" b="1" dirty="0">
                <a:solidFill>
                  <a:srgbClr val="FF0000"/>
                </a:solidFill>
              </a:rPr>
              <a:t>göndermek istiyor.</a:t>
            </a:r>
          </a:p>
          <a:p>
            <a:r>
              <a:rPr lang="tr-TR" dirty="0"/>
              <a:t> Bununla ilgili işlem akışı şu şekilde olacaktır.</a:t>
            </a:r>
          </a:p>
          <a:p>
            <a:endParaRPr lang="tr-TR" dirty="0"/>
          </a:p>
        </p:txBody>
      </p:sp>
      <p:sp>
        <p:nvSpPr>
          <p:cNvPr id="2" name="Veri Yer Tutucusu 1">
            <a:extLst>
              <a:ext uri="{FF2B5EF4-FFF2-40B4-BE49-F238E27FC236}">
                <a16:creationId xmlns:a16="http://schemas.microsoft.com/office/drawing/2014/main" id="{35E465E6-79D2-FC2F-8B8F-05B017E012E5}"/>
              </a:ext>
            </a:extLst>
          </p:cNvPr>
          <p:cNvSpPr>
            <a:spLocks noGrp="1"/>
          </p:cNvSpPr>
          <p:nvPr>
            <p:ph type="dt" sz="half" idx="10"/>
          </p:nvPr>
        </p:nvSpPr>
        <p:spPr/>
        <p:txBody>
          <a:bodyPr/>
          <a:lstStyle/>
          <a:p>
            <a:fld id="{B62AABB8-B2C7-41FC-BCC1-C82B9DD00322}" type="datetime1">
              <a:rPr lang="tr-TR" smtClean="0"/>
              <a:t>21.09.2024</a:t>
            </a:fld>
            <a:endParaRPr lang="tr-TR"/>
          </a:p>
        </p:txBody>
      </p:sp>
      <p:sp>
        <p:nvSpPr>
          <p:cNvPr id="4" name="Alt Bilgi Yer Tutucusu 3">
            <a:extLst>
              <a:ext uri="{FF2B5EF4-FFF2-40B4-BE49-F238E27FC236}">
                <a16:creationId xmlns:a16="http://schemas.microsoft.com/office/drawing/2014/main" id="{73A82EC1-4914-D680-E23B-ED1C2F389EF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5299036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5AC7D-9087-D31F-D908-5594C0536B0F}"/>
              </a:ext>
            </a:extLst>
          </p:cNvPr>
          <p:cNvSpPr>
            <a:spLocks noGrp="1"/>
          </p:cNvSpPr>
          <p:nvPr>
            <p:ph type="title"/>
          </p:nvPr>
        </p:nvSpPr>
        <p:spPr/>
        <p:txBody>
          <a:bodyPr/>
          <a:lstStyle/>
          <a:p>
            <a:r>
              <a:rPr lang="tr-TR" dirty="0"/>
              <a:t>İlk </a:t>
            </a:r>
            <a:r>
              <a:rPr lang="tr-TR" dirty="0" err="1"/>
              <a:t>olarak:Özbekistan</a:t>
            </a:r>
            <a:r>
              <a:rPr lang="tr-TR" dirty="0"/>
              <a:t> </a:t>
            </a:r>
            <a:r>
              <a:rPr lang="tr-TR" dirty="0" err="1"/>
              <a:t>daki</a:t>
            </a:r>
            <a:r>
              <a:rPr lang="tr-TR" dirty="0"/>
              <a:t> satıcı ile temas</a:t>
            </a:r>
          </a:p>
        </p:txBody>
      </p:sp>
      <p:sp>
        <p:nvSpPr>
          <p:cNvPr id="3" name="İçerik Yer Tutucusu 2">
            <a:extLst>
              <a:ext uri="{FF2B5EF4-FFF2-40B4-BE49-F238E27FC236}">
                <a16:creationId xmlns:a16="http://schemas.microsoft.com/office/drawing/2014/main" id="{E20854EF-9FF4-F892-40E9-56A8630B68C6}"/>
              </a:ext>
            </a:extLst>
          </p:cNvPr>
          <p:cNvSpPr>
            <a:spLocks noGrp="1"/>
          </p:cNvSpPr>
          <p:nvPr>
            <p:ph idx="1"/>
          </p:nvPr>
        </p:nvSpPr>
        <p:spPr>
          <a:xfrm>
            <a:off x="838199" y="1825625"/>
            <a:ext cx="10951723" cy="4351338"/>
          </a:xfrm>
        </p:spPr>
        <p:txBody>
          <a:bodyPr>
            <a:normAutofit/>
          </a:bodyPr>
          <a:lstStyle/>
          <a:p>
            <a:r>
              <a:rPr lang="tr-TR" dirty="0"/>
              <a:t>1-	</a:t>
            </a:r>
            <a:r>
              <a:rPr lang="tr-TR" dirty="0">
                <a:highlight>
                  <a:srgbClr val="FFFF00"/>
                </a:highlight>
              </a:rPr>
              <a:t>Yapılacak ilk iş Özbekistan’daki satıcı veya satıcılarla temas kurarak gerekli ürünü tedarik etmek ve sipariş vermek olacaktır</a:t>
            </a:r>
            <a:r>
              <a:rPr lang="tr-TR" dirty="0"/>
              <a:t>.</a:t>
            </a:r>
          </a:p>
          <a:p>
            <a:endParaRPr lang="tr-TR" dirty="0"/>
          </a:p>
          <a:p>
            <a:r>
              <a:rPr lang="tr-TR" dirty="0"/>
              <a:t> Bunun için ilgili şirketle </a:t>
            </a:r>
            <a:r>
              <a:rPr lang="tr-TR" dirty="0">
                <a:solidFill>
                  <a:srgbClr val="FF0000"/>
                </a:solidFill>
              </a:rPr>
              <a:t>İngilizce</a:t>
            </a:r>
            <a:r>
              <a:rPr lang="tr-TR" dirty="0"/>
              <a:t> ve/veya Özbekistan’ın uluslararası ticarette kullandığı dil olan </a:t>
            </a:r>
            <a:r>
              <a:rPr lang="tr-TR" dirty="0">
                <a:solidFill>
                  <a:srgbClr val="FF0000"/>
                </a:solidFill>
              </a:rPr>
              <a:t>Rusça bir sözleşmeyi hazırlamak </a:t>
            </a:r>
          </a:p>
          <a:p>
            <a:r>
              <a:rPr lang="tr-TR" dirty="0"/>
              <a:t>veya </a:t>
            </a:r>
          </a:p>
          <a:p>
            <a:r>
              <a:rPr lang="tr-TR" dirty="0"/>
              <a:t>hazırlanmış bir tip sözleşmeyi inceleyip onaylamak uygun olacaktır. </a:t>
            </a:r>
          </a:p>
        </p:txBody>
      </p:sp>
      <p:sp>
        <p:nvSpPr>
          <p:cNvPr id="4" name="Veri Yer Tutucusu 3">
            <a:extLst>
              <a:ext uri="{FF2B5EF4-FFF2-40B4-BE49-F238E27FC236}">
                <a16:creationId xmlns:a16="http://schemas.microsoft.com/office/drawing/2014/main" id="{85408653-4F45-8BAD-60ED-9B0B1545CD37}"/>
              </a:ext>
            </a:extLst>
          </p:cNvPr>
          <p:cNvSpPr>
            <a:spLocks noGrp="1"/>
          </p:cNvSpPr>
          <p:nvPr>
            <p:ph type="dt" sz="half" idx="10"/>
          </p:nvPr>
        </p:nvSpPr>
        <p:spPr/>
        <p:txBody>
          <a:bodyPr/>
          <a:lstStyle/>
          <a:p>
            <a:fld id="{57D7E7C1-53A7-4773-A553-1E5802187660}" type="datetime1">
              <a:rPr lang="tr-TR" smtClean="0"/>
              <a:t>21.09.2024</a:t>
            </a:fld>
            <a:endParaRPr lang="tr-TR"/>
          </a:p>
        </p:txBody>
      </p:sp>
      <p:sp>
        <p:nvSpPr>
          <p:cNvPr id="5" name="Alt Bilgi Yer Tutucusu 4">
            <a:extLst>
              <a:ext uri="{FF2B5EF4-FFF2-40B4-BE49-F238E27FC236}">
                <a16:creationId xmlns:a16="http://schemas.microsoft.com/office/drawing/2014/main" id="{F3C18E31-45AD-D277-0B9E-4DA28250466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4509564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5AC7D-9087-D31F-D908-5594C0536B0F}"/>
              </a:ext>
            </a:extLst>
          </p:cNvPr>
          <p:cNvSpPr>
            <a:spLocks noGrp="1"/>
          </p:cNvSpPr>
          <p:nvPr>
            <p:ph type="title"/>
          </p:nvPr>
        </p:nvSpPr>
        <p:spPr>
          <a:xfrm>
            <a:off x="838200" y="365126"/>
            <a:ext cx="10515600" cy="977292"/>
          </a:xfrm>
        </p:spPr>
        <p:txBody>
          <a:bodyPr/>
          <a:lstStyle/>
          <a:p>
            <a:pPr algn="ctr"/>
            <a:r>
              <a:rPr lang="tr-TR" dirty="0"/>
              <a:t>hangi belgeler ve izinler alınacak</a:t>
            </a:r>
          </a:p>
        </p:txBody>
      </p:sp>
      <p:sp>
        <p:nvSpPr>
          <p:cNvPr id="3" name="İçerik Yer Tutucusu 2">
            <a:extLst>
              <a:ext uri="{FF2B5EF4-FFF2-40B4-BE49-F238E27FC236}">
                <a16:creationId xmlns:a16="http://schemas.microsoft.com/office/drawing/2014/main" id="{E20854EF-9FF4-F892-40E9-56A8630B68C6}"/>
              </a:ext>
            </a:extLst>
          </p:cNvPr>
          <p:cNvSpPr>
            <a:spLocks noGrp="1"/>
          </p:cNvSpPr>
          <p:nvPr>
            <p:ph idx="1"/>
          </p:nvPr>
        </p:nvSpPr>
        <p:spPr>
          <a:xfrm>
            <a:off x="838199" y="1825625"/>
            <a:ext cx="10951723" cy="4351338"/>
          </a:xfrm>
        </p:spPr>
        <p:txBody>
          <a:bodyPr>
            <a:normAutofit/>
          </a:bodyPr>
          <a:lstStyle/>
          <a:p>
            <a:r>
              <a:rPr lang="tr-TR" dirty="0"/>
              <a:t>Esasen siparişten önce eşyanın tarifedeki yani </a:t>
            </a:r>
            <a:r>
              <a:rPr lang="tr-TR" dirty="0" err="1"/>
              <a:t>T.G.T.C.’deki</a:t>
            </a:r>
            <a:r>
              <a:rPr lang="tr-TR" dirty="0"/>
              <a:t> yerinin tespiti ve bilahare </a:t>
            </a:r>
            <a:r>
              <a:rPr lang="tr-TR" dirty="0">
                <a:highlight>
                  <a:srgbClr val="FFFF00"/>
                </a:highlight>
              </a:rPr>
              <a:t>tarifedeki kod numarasını (GTİP) tespit ettiğiniz bu eşyayla ilgili transit ticaret için hangi belgelerin ve/veya izinlerin alınması gerektiğini tespit etmek yerinde olacaktır. </a:t>
            </a:r>
          </a:p>
          <a:p>
            <a:endParaRPr lang="tr-TR" dirty="0">
              <a:highlight>
                <a:srgbClr val="FFFF00"/>
              </a:highlight>
            </a:endParaRPr>
          </a:p>
          <a:p>
            <a:r>
              <a:rPr lang="tr-TR" b="1" dirty="0">
                <a:highlight>
                  <a:srgbClr val="FFFF00"/>
                </a:highlight>
              </a:rPr>
              <a:t>Bunun için bir Gümrük Müşavirine danışmanız faydalı olacaktır</a:t>
            </a:r>
            <a:r>
              <a:rPr lang="tr-TR" dirty="0"/>
              <a:t>. Gümrük Müşavirleri kullanıldıkları çeşitli programlar vesilesiyle bununla ilgili gerekli bilgileri size aktaracaktır</a:t>
            </a:r>
          </a:p>
        </p:txBody>
      </p:sp>
      <p:sp>
        <p:nvSpPr>
          <p:cNvPr id="4" name="Veri Yer Tutucusu 3">
            <a:extLst>
              <a:ext uri="{FF2B5EF4-FFF2-40B4-BE49-F238E27FC236}">
                <a16:creationId xmlns:a16="http://schemas.microsoft.com/office/drawing/2014/main" id="{CE703120-9C5B-A8B3-AE09-F9993B1041AD}"/>
              </a:ext>
            </a:extLst>
          </p:cNvPr>
          <p:cNvSpPr>
            <a:spLocks noGrp="1"/>
          </p:cNvSpPr>
          <p:nvPr>
            <p:ph type="dt" sz="half" idx="10"/>
          </p:nvPr>
        </p:nvSpPr>
        <p:spPr/>
        <p:txBody>
          <a:bodyPr/>
          <a:lstStyle/>
          <a:p>
            <a:fld id="{FDB32600-E1B5-4D31-A44B-520F6885208F}" type="datetime1">
              <a:rPr lang="tr-TR" smtClean="0"/>
              <a:t>21.09.2024</a:t>
            </a:fld>
            <a:endParaRPr lang="tr-TR"/>
          </a:p>
        </p:txBody>
      </p:sp>
      <p:sp>
        <p:nvSpPr>
          <p:cNvPr id="5" name="Alt Bilgi Yer Tutucusu 4">
            <a:extLst>
              <a:ext uri="{FF2B5EF4-FFF2-40B4-BE49-F238E27FC236}">
                <a16:creationId xmlns:a16="http://schemas.microsoft.com/office/drawing/2014/main" id="{C25E22A6-202D-BAB2-A5AC-8D2504B1D04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945805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7AD6AD-A075-0F79-FD12-D77F3FF66F54}"/>
              </a:ext>
            </a:extLst>
          </p:cNvPr>
          <p:cNvSpPr>
            <a:spLocks noGrp="1"/>
          </p:cNvSpPr>
          <p:nvPr>
            <p:ph type="title"/>
          </p:nvPr>
        </p:nvSpPr>
        <p:spPr/>
        <p:txBody>
          <a:bodyPr/>
          <a:lstStyle/>
          <a:p>
            <a:r>
              <a:rPr lang="tr-TR" dirty="0"/>
              <a:t>İkinci :ödeme şekli v teslim şekli</a:t>
            </a:r>
          </a:p>
        </p:txBody>
      </p:sp>
      <p:sp>
        <p:nvSpPr>
          <p:cNvPr id="3" name="İçerik Yer Tutucusu 2">
            <a:extLst>
              <a:ext uri="{FF2B5EF4-FFF2-40B4-BE49-F238E27FC236}">
                <a16:creationId xmlns:a16="http://schemas.microsoft.com/office/drawing/2014/main" id="{AA1E18CC-9F6D-A78D-CEF9-026011B65BA2}"/>
              </a:ext>
            </a:extLst>
          </p:cNvPr>
          <p:cNvSpPr>
            <a:spLocks noGrp="1"/>
          </p:cNvSpPr>
          <p:nvPr>
            <p:ph idx="1"/>
          </p:nvPr>
        </p:nvSpPr>
        <p:spPr/>
        <p:txBody>
          <a:bodyPr/>
          <a:lstStyle/>
          <a:p>
            <a:r>
              <a:rPr lang="tr-TR" dirty="0"/>
              <a:t>2-	Dış ticarette </a:t>
            </a:r>
            <a:r>
              <a:rPr lang="tr-TR" dirty="0">
                <a:highlight>
                  <a:srgbClr val="FFFF00"/>
                </a:highlight>
              </a:rPr>
              <a:t>ödeme (peşin, </a:t>
            </a:r>
            <a:r>
              <a:rPr lang="tr-TR" dirty="0" err="1">
                <a:highlight>
                  <a:srgbClr val="FFFF00"/>
                </a:highlight>
              </a:rPr>
              <a:t>akredifli</a:t>
            </a:r>
            <a:r>
              <a:rPr lang="tr-TR" dirty="0">
                <a:highlight>
                  <a:srgbClr val="FFFF00"/>
                </a:highlight>
              </a:rPr>
              <a:t> vb.) ve teslim (CIF, FOB vb</a:t>
            </a:r>
            <a:r>
              <a:rPr lang="tr-TR" dirty="0"/>
              <a:t>.) şekillerinden biriyle ödeme ve teslim işlemi üzerinde anlaşılır.</a:t>
            </a:r>
          </a:p>
          <a:p>
            <a:r>
              <a:rPr lang="tr-TR" dirty="0"/>
              <a:t> Bu ödeme </a:t>
            </a:r>
            <a:r>
              <a:rPr lang="tr-TR" b="1" dirty="0"/>
              <a:t>peşin ise, ödeme bankacılık kanalıyla </a:t>
            </a:r>
            <a:r>
              <a:rPr lang="tr-TR" dirty="0"/>
              <a:t>gerçekleştirilir. </a:t>
            </a:r>
          </a:p>
          <a:p>
            <a:endParaRPr lang="tr-TR" dirty="0"/>
          </a:p>
          <a:p>
            <a:endParaRPr lang="tr-TR" dirty="0"/>
          </a:p>
        </p:txBody>
      </p:sp>
      <p:sp>
        <p:nvSpPr>
          <p:cNvPr id="4" name="Veri Yer Tutucusu 3">
            <a:extLst>
              <a:ext uri="{FF2B5EF4-FFF2-40B4-BE49-F238E27FC236}">
                <a16:creationId xmlns:a16="http://schemas.microsoft.com/office/drawing/2014/main" id="{61255C89-1D4F-71D2-0473-F11D3611EE2E}"/>
              </a:ext>
            </a:extLst>
          </p:cNvPr>
          <p:cNvSpPr>
            <a:spLocks noGrp="1"/>
          </p:cNvSpPr>
          <p:nvPr>
            <p:ph type="dt" sz="half" idx="10"/>
          </p:nvPr>
        </p:nvSpPr>
        <p:spPr/>
        <p:txBody>
          <a:bodyPr/>
          <a:lstStyle/>
          <a:p>
            <a:fld id="{A7033CC4-2FE1-4A55-A742-004BCB617079}" type="datetime1">
              <a:rPr lang="tr-TR" smtClean="0"/>
              <a:t>21.09.2024</a:t>
            </a:fld>
            <a:endParaRPr lang="tr-TR"/>
          </a:p>
        </p:txBody>
      </p:sp>
      <p:sp>
        <p:nvSpPr>
          <p:cNvPr id="5" name="Alt Bilgi Yer Tutucusu 4">
            <a:extLst>
              <a:ext uri="{FF2B5EF4-FFF2-40B4-BE49-F238E27FC236}">
                <a16:creationId xmlns:a16="http://schemas.microsoft.com/office/drawing/2014/main" id="{CC7DA7EB-C12D-EE15-1B61-2B06BA17A0F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864725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7AD6AD-A075-0F79-FD12-D77F3FF66F54}"/>
              </a:ext>
            </a:extLst>
          </p:cNvPr>
          <p:cNvSpPr>
            <a:spLocks noGrp="1"/>
          </p:cNvSpPr>
          <p:nvPr>
            <p:ph type="title"/>
          </p:nvPr>
        </p:nvSpPr>
        <p:spPr/>
        <p:txBody>
          <a:bodyPr/>
          <a:lstStyle/>
          <a:p>
            <a:r>
              <a:rPr lang="tr-TR" dirty="0"/>
              <a:t>Üçüncü olarak :satış yerinden alınıp ülkemize taşınması</a:t>
            </a:r>
          </a:p>
        </p:txBody>
      </p:sp>
      <p:sp>
        <p:nvSpPr>
          <p:cNvPr id="3" name="İçerik Yer Tutucusu 2">
            <a:extLst>
              <a:ext uri="{FF2B5EF4-FFF2-40B4-BE49-F238E27FC236}">
                <a16:creationId xmlns:a16="http://schemas.microsoft.com/office/drawing/2014/main" id="{AA1E18CC-9F6D-A78D-CEF9-026011B65BA2}"/>
              </a:ext>
            </a:extLst>
          </p:cNvPr>
          <p:cNvSpPr>
            <a:spLocks noGrp="1"/>
          </p:cNvSpPr>
          <p:nvPr>
            <p:ph idx="1"/>
          </p:nvPr>
        </p:nvSpPr>
        <p:spPr/>
        <p:txBody>
          <a:bodyPr/>
          <a:lstStyle/>
          <a:p>
            <a:endParaRPr lang="tr-TR" dirty="0"/>
          </a:p>
          <a:p>
            <a:r>
              <a:rPr lang="tr-TR" dirty="0"/>
              <a:t>3-	</a:t>
            </a:r>
            <a:r>
              <a:rPr lang="tr-TR" dirty="0">
                <a:highlight>
                  <a:srgbClr val="FFFF00"/>
                </a:highlight>
              </a:rPr>
              <a:t>Transit ticarete konu ürünlerin üretim veya satış mahallinden alınıp ülkemize taşınmasına için bir Lojistik/Nakliye Şirketi ile anlaşılır</a:t>
            </a:r>
            <a:r>
              <a:rPr lang="tr-TR" dirty="0"/>
              <a:t>. </a:t>
            </a:r>
          </a:p>
          <a:p>
            <a:endParaRPr lang="tr-TR" dirty="0"/>
          </a:p>
          <a:p>
            <a:endParaRPr lang="tr-TR" dirty="0"/>
          </a:p>
        </p:txBody>
      </p:sp>
      <p:sp>
        <p:nvSpPr>
          <p:cNvPr id="4" name="Veri Yer Tutucusu 3">
            <a:extLst>
              <a:ext uri="{FF2B5EF4-FFF2-40B4-BE49-F238E27FC236}">
                <a16:creationId xmlns:a16="http://schemas.microsoft.com/office/drawing/2014/main" id="{920B98EC-2B52-7885-7D22-EE06C98F5158}"/>
              </a:ext>
            </a:extLst>
          </p:cNvPr>
          <p:cNvSpPr>
            <a:spLocks noGrp="1"/>
          </p:cNvSpPr>
          <p:nvPr>
            <p:ph type="dt" sz="half" idx="10"/>
          </p:nvPr>
        </p:nvSpPr>
        <p:spPr/>
        <p:txBody>
          <a:bodyPr/>
          <a:lstStyle/>
          <a:p>
            <a:fld id="{204A2DA1-3CFB-4C03-A9E0-740EDAE6B66C}" type="datetime1">
              <a:rPr lang="tr-TR" smtClean="0"/>
              <a:t>21.09.2024</a:t>
            </a:fld>
            <a:endParaRPr lang="tr-TR"/>
          </a:p>
        </p:txBody>
      </p:sp>
      <p:sp>
        <p:nvSpPr>
          <p:cNvPr id="5" name="Alt Bilgi Yer Tutucusu 4">
            <a:extLst>
              <a:ext uri="{FF2B5EF4-FFF2-40B4-BE49-F238E27FC236}">
                <a16:creationId xmlns:a16="http://schemas.microsoft.com/office/drawing/2014/main" id="{0C087A28-EC18-2B07-9832-043C6448BCB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370356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D538AC-D893-F873-B896-B3A9EC70F8F7}"/>
              </a:ext>
            </a:extLst>
          </p:cNvPr>
          <p:cNvSpPr>
            <a:spLocks noGrp="1"/>
          </p:cNvSpPr>
          <p:nvPr>
            <p:ph type="title"/>
          </p:nvPr>
        </p:nvSpPr>
        <p:spPr/>
        <p:txBody>
          <a:bodyPr>
            <a:normAutofit fontScale="90000"/>
          </a:bodyPr>
          <a:lstStyle/>
          <a:p>
            <a:r>
              <a:rPr lang="tr-TR" dirty="0"/>
              <a:t>Dördüncü olarak: gümrük idaresine yani ihraç ülke gümrük idaresine beyanı için gerekli belgeler </a:t>
            </a:r>
          </a:p>
        </p:txBody>
      </p:sp>
      <p:sp>
        <p:nvSpPr>
          <p:cNvPr id="3" name="İçerik Yer Tutucusu 2">
            <a:extLst>
              <a:ext uri="{FF2B5EF4-FFF2-40B4-BE49-F238E27FC236}">
                <a16:creationId xmlns:a16="http://schemas.microsoft.com/office/drawing/2014/main" id="{F3CF9E56-BD60-2E2B-3AB7-7DC7AC024335}"/>
              </a:ext>
            </a:extLst>
          </p:cNvPr>
          <p:cNvSpPr>
            <a:spLocks noGrp="1"/>
          </p:cNvSpPr>
          <p:nvPr>
            <p:ph idx="1"/>
          </p:nvPr>
        </p:nvSpPr>
        <p:spPr/>
        <p:txBody>
          <a:bodyPr>
            <a:normAutofit/>
          </a:bodyPr>
          <a:lstStyle/>
          <a:p>
            <a:endParaRPr lang="tr-TR" dirty="0"/>
          </a:p>
          <a:p>
            <a:r>
              <a:rPr lang="tr-TR" dirty="0"/>
              <a:t>4-	Ürünün nakliye aracına (Örneğimizde TIR) yüklenmesinden sonra taşıma ve geldiği ülke gümrük idaresine yani ihraç ülke gümrük idaresine beyanı için gerekli belgeler hazırlanır.</a:t>
            </a:r>
          </a:p>
          <a:p>
            <a:endParaRPr lang="tr-TR" dirty="0"/>
          </a:p>
          <a:p>
            <a:endParaRPr lang="tr-TR" dirty="0"/>
          </a:p>
          <a:p>
            <a:endParaRPr lang="tr-TR" dirty="0"/>
          </a:p>
        </p:txBody>
      </p:sp>
      <p:sp>
        <p:nvSpPr>
          <p:cNvPr id="4" name="Veri Yer Tutucusu 3">
            <a:extLst>
              <a:ext uri="{FF2B5EF4-FFF2-40B4-BE49-F238E27FC236}">
                <a16:creationId xmlns:a16="http://schemas.microsoft.com/office/drawing/2014/main" id="{8B483028-485F-0E60-479C-FB6AFBB60CF3}"/>
              </a:ext>
            </a:extLst>
          </p:cNvPr>
          <p:cNvSpPr>
            <a:spLocks noGrp="1"/>
          </p:cNvSpPr>
          <p:nvPr>
            <p:ph type="dt" sz="half" idx="10"/>
          </p:nvPr>
        </p:nvSpPr>
        <p:spPr/>
        <p:txBody>
          <a:bodyPr/>
          <a:lstStyle/>
          <a:p>
            <a:fld id="{1D1BFED4-951F-4B97-A056-0FB61234BE28}" type="datetime1">
              <a:rPr lang="tr-TR" smtClean="0"/>
              <a:t>21.09.2024</a:t>
            </a:fld>
            <a:endParaRPr lang="tr-TR"/>
          </a:p>
        </p:txBody>
      </p:sp>
      <p:sp>
        <p:nvSpPr>
          <p:cNvPr id="5" name="Alt Bilgi Yer Tutucusu 4">
            <a:extLst>
              <a:ext uri="{FF2B5EF4-FFF2-40B4-BE49-F238E27FC236}">
                <a16:creationId xmlns:a16="http://schemas.microsoft.com/office/drawing/2014/main" id="{504C3340-1473-E0E9-F4ED-A4B2D5B971D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9725850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D538AC-D893-F873-B896-B3A9EC70F8F7}"/>
              </a:ext>
            </a:extLst>
          </p:cNvPr>
          <p:cNvSpPr>
            <a:spLocks noGrp="1"/>
          </p:cNvSpPr>
          <p:nvPr>
            <p:ph type="title"/>
          </p:nvPr>
        </p:nvSpPr>
        <p:spPr/>
        <p:txBody>
          <a:bodyPr/>
          <a:lstStyle/>
          <a:p>
            <a:r>
              <a:rPr lang="tr-TR" dirty="0"/>
              <a:t>Beşinci olarak: </a:t>
            </a:r>
            <a:r>
              <a:rPr lang="tr-TR" dirty="0" err="1"/>
              <a:t>türk</a:t>
            </a:r>
            <a:r>
              <a:rPr lang="tr-TR" dirty="0"/>
              <a:t> gümrük sınırına getirilir</a:t>
            </a:r>
          </a:p>
        </p:txBody>
      </p:sp>
      <p:sp>
        <p:nvSpPr>
          <p:cNvPr id="3" name="İçerik Yer Tutucusu 2">
            <a:extLst>
              <a:ext uri="{FF2B5EF4-FFF2-40B4-BE49-F238E27FC236}">
                <a16:creationId xmlns:a16="http://schemas.microsoft.com/office/drawing/2014/main" id="{F3CF9E56-BD60-2E2B-3AB7-7DC7AC024335}"/>
              </a:ext>
            </a:extLst>
          </p:cNvPr>
          <p:cNvSpPr>
            <a:spLocks noGrp="1"/>
          </p:cNvSpPr>
          <p:nvPr>
            <p:ph idx="1"/>
          </p:nvPr>
        </p:nvSpPr>
        <p:spPr/>
        <p:txBody>
          <a:bodyPr>
            <a:normAutofit/>
          </a:bodyPr>
          <a:lstStyle/>
          <a:p>
            <a:r>
              <a:rPr lang="tr-TR" dirty="0"/>
              <a:t>5-	</a:t>
            </a:r>
            <a:r>
              <a:rPr lang="tr-TR" dirty="0">
                <a:highlight>
                  <a:srgbClr val="FFFF00"/>
                </a:highlight>
              </a:rPr>
              <a:t>Geldiği ülke gümrük idaresinden çıkışı yapılan ürünler ,</a:t>
            </a:r>
          </a:p>
          <a:p>
            <a:endParaRPr lang="tr-TR" u="sng" dirty="0">
              <a:solidFill>
                <a:srgbClr val="FF0000"/>
              </a:solidFill>
            </a:endParaRPr>
          </a:p>
          <a:p>
            <a:r>
              <a:rPr lang="tr-TR" u="sng" dirty="0">
                <a:solidFill>
                  <a:srgbClr val="FF0000"/>
                </a:solidFill>
              </a:rPr>
              <a:t>arada bulunan ülkelerden transit olarak geçtikten sonra </a:t>
            </a:r>
          </a:p>
          <a:p>
            <a:r>
              <a:rPr lang="tr-TR" u="sng" dirty="0">
                <a:solidFill>
                  <a:srgbClr val="FF0000"/>
                </a:solidFill>
              </a:rPr>
              <a:t>(</a:t>
            </a:r>
            <a:r>
              <a:rPr lang="tr-TR" i="1" dirty="0">
                <a:solidFill>
                  <a:srgbClr val="FF0000"/>
                </a:solidFill>
                <a:latin typeface="Amasis MT Pro Black" panose="02040A04050005020304" pitchFamily="18" charset="-94"/>
              </a:rPr>
              <a:t>aradaki ülkelerle ilgili ek not ekteki slaytta</a:t>
            </a:r>
            <a:r>
              <a:rPr lang="tr-TR" u="sng" dirty="0">
                <a:solidFill>
                  <a:srgbClr val="FF0000"/>
                </a:solidFill>
              </a:rPr>
              <a:t>)</a:t>
            </a:r>
          </a:p>
          <a:p>
            <a:r>
              <a:rPr lang="tr-TR" dirty="0"/>
              <a:t>Türk Gümrük Sınırına getirilir.</a:t>
            </a:r>
          </a:p>
          <a:p>
            <a:endParaRPr lang="tr-TR" dirty="0"/>
          </a:p>
          <a:p>
            <a:endParaRPr lang="tr-TR" dirty="0"/>
          </a:p>
          <a:p>
            <a:endParaRPr lang="tr-TR" dirty="0"/>
          </a:p>
        </p:txBody>
      </p:sp>
      <p:sp>
        <p:nvSpPr>
          <p:cNvPr id="4" name="Veri Yer Tutucusu 3">
            <a:extLst>
              <a:ext uri="{FF2B5EF4-FFF2-40B4-BE49-F238E27FC236}">
                <a16:creationId xmlns:a16="http://schemas.microsoft.com/office/drawing/2014/main" id="{3803DFC8-6F21-FAB5-4DF5-B32F2FE13FBD}"/>
              </a:ext>
            </a:extLst>
          </p:cNvPr>
          <p:cNvSpPr>
            <a:spLocks noGrp="1"/>
          </p:cNvSpPr>
          <p:nvPr>
            <p:ph type="dt" sz="half" idx="10"/>
          </p:nvPr>
        </p:nvSpPr>
        <p:spPr/>
        <p:txBody>
          <a:bodyPr/>
          <a:lstStyle/>
          <a:p>
            <a:fld id="{24CE064D-9164-4E26-908C-E3A7C348A093}" type="datetime1">
              <a:rPr lang="tr-TR" smtClean="0"/>
              <a:t>21.09.2024</a:t>
            </a:fld>
            <a:endParaRPr lang="tr-TR"/>
          </a:p>
        </p:txBody>
      </p:sp>
      <p:sp>
        <p:nvSpPr>
          <p:cNvPr id="5" name="Alt Bilgi Yer Tutucusu 4">
            <a:extLst>
              <a:ext uri="{FF2B5EF4-FFF2-40B4-BE49-F238E27FC236}">
                <a16:creationId xmlns:a16="http://schemas.microsoft.com/office/drawing/2014/main" id="{5971D737-238E-D616-273D-853B14A84E2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705026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7ECF0-436E-E9FB-72F3-7D462B26C341}"/>
              </a:ext>
            </a:extLst>
          </p:cNvPr>
          <p:cNvSpPr>
            <a:spLocks noGrp="1"/>
          </p:cNvSpPr>
          <p:nvPr>
            <p:ph type="title"/>
          </p:nvPr>
        </p:nvSpPr>
        <p:spPr/>
        <p:txBody>
          <a:bodyPr/>
          <a:lstStyle/>
          <a:p>
            <a:r>
              <a:rPr lang="tr-TR" dirty="0"/>
              <a:t>Eğer Türkmenistan üzerinden gidilecekse</a:t>
            </a:r>
          </a:p>
        </p:txBody>
      </p:sp>
      <p:sp>
        <p:nvSpPr>
          <p:cNvPr id="3" name="İçerik Yer Tutucusu 2">
            <a:extLst>
              <a:ext uri="{FF2B5EF4-FFF2-40B4-BE49-F238E27FC236}">
                <a16:creationId xmlns:a16="http://schemas.microsoft.com/office/drawing/2014/main" id="{8C99BC65-B767-03EB-5B2E-CA8993584507}"/>
              </a:ext>
            </a:extLst>
          </p:cNvPr>
          <p:cNvSpPr>
            <a:spLocks noGrp="1"/>
          </p:cNvSpPr>
          <p:nvPr>
            <p:ph idx="1"/>
          </p:nvPr>
        </p:nvSpPr>
        <p:spPr>
          <a:xfrm>
            <a:off x="437745" y="1690688"/>
            <a:ext cx="11410544" cy="4933848"/>
          </a:xfrm>
        </p:spPr>
        <p:txBody>
          <a:bodyPr>
            <a:normAutofit lnSpcReduction="10000"/>
          </a:bodyPr>
          <a:lstStyle/>
          <a:p>
            <a:r>
              <a:rPr lang="tr-TR" b="1" dirty="0"/>
              <a:t>Türkmenistan</a:t>
            </a:r>
            <a:r>
              <a:rPr lang="tr-TR" dirty="0"/>
              <a:t>: Kazakistan’dan sonra Türkmenistan’a geçilir. Türkmenistan’dan sonra İran’a devam edilir.</a:t>
            </a:r>
          </a:p>
          <a:p>
            <a:pPr>
              <a:buFont typeface="+mj-lt"/>
              <a:buAutoNum type="arabicPeriod" startAt="6"/>
            </a:pPr>
            <a:r>
              <a:rPr lang="tr-TR" b="1" dirty="0"/>
              <a:t>İran</a:t>
            </a:r>
            <a:r>
              <a:rPr lang="tr-TR" dirty="0"/>
              <a:t>: Türkmenistan’dan sonra İran’a giriş yapılır ve batıya doğru seyahat edilir.</a:t>
            </a:r>
          </a:p>
          <a:p>
            <a:pPr>
              <a:buFont typeface="+mj-lt"/>
              <a:buAutoNum type="arabicPeriod" startAt="6"/>
            </a:pPr>
            <a:r>
              <a:rPr lang="tr-TR" b="1" dirty="0"/>
              <a:t>Türkiye</a:t>
            </a:r>
            <a:r>
              <a:rPr lang="tr-TR" dirty="0"/>
              <a:t>: İran'dan Türkiye’ye giriş yapılabilecek sınır kapıları:</a:t>
            </a:r>
          </a:p>
          <a:p>
            <a:pPr marL="742950" lvl="1" indent="-285750">
              <a:buFont typeface="+mj-lt"/>
              <a:buAutoNum type="arabicPeriod" startAt="6"/>
            </a:pPr>
            <a:r>
              <a:rPr lang="tr-TR" b="1" dirty="0"/>
              <a:t>Gürbulak Sınır Kapısı</a:t>
            </a:r>
            <a:r>
              <a:rPr lang="tr-TR" dirty="0"/>
              <a:t> (Ağrı)</a:t>
            </a:r>
          </a:p>
          <a:p>
            <a:pPr marL="742950" lvl="1" indent="-285750">
              <a:buFont typeface="+mj-lt"/>
              <a:buAutoNum type="arabicPeriod" startAt="6"/>
            </a:pPr>
            <a:r>
              <a:rPr lang="tr-TR" b="1" dirty="0" err="1"/>
              <a:t>Kapıköy</a:t>
            </a:r>
            <a:r>
              <a:rPr lang="tr-TR" b="1" dirty="0"/>
              <a:t> Sınır Kapısı</a:t>
            </a:r>
            <a:r>
              <a:rPr lang="tr-TR" dirty="0"/>
              <a:t> (Van)</a:t>
            </a:r>
          </a:p>
          <a:p>
            <a:pPr marL="742950" lvl="1" indent="-285750">
              <a:buFont typeface="+mj-lt"/>
              <a:buAutoNum type="arabicPeriod" startAt="6"/>
            </a:pPr>
            <a:r>
              <a:rPr lang="tr-TR" b="1" dirty="0" err="1"/>
              <a:t>Esendere</a:t>
            </a:r>
            <a:r>
              <a:rPr lang="tr-TR" b="1" dirty="0"/>
              <a:t> Sınır Kapısı</a:t>
            </a:r>
            <a:r>
              <a:rPr lang="tr-TR" dirty="0"/>
              <a:t> (Hakkari)</a:t>
            </a:r>
          </a:p>
          <a:p>
            <a:r>
              <a:rPr lang="tr-TR" dirty="0"/>
              <a:t>Bu şekilde, Özbekistan'dan Türkiye'ye geçmek için iki ana rota vardır:</a:t>
            </a:r>
          </a:p>
          <a:p>
            <a:pPr>
              <a:buFont typeface="Arial" panose="020B0604020202020204" pitchFamily="34" charset="0"/>
              <a:buChar char="•"/>
            </a:pPr>
            <a:r>
              <a:rPr lang="tr-TR" dirty="0"/>
              <a:t>Azerbaycan ve Gürcistan üzerinden Türkiye.</a:t>
            </a:r>
          </a:p>
          <a:p>
            <a:pPr>
              <a:buFont typeface="Arial" panose="020B0604020202020204" pitchFamily="34" charset="0"/>
              <a:buChar char="•"/>
            </a:pPr>
            <a:r>
              <a:rPr lang="tr-TR" dirty="0"/>
              <a:t>Türkmenistan ve İran üzerinden Türkiye.</a:t>
            </a:r>
          </a:p>
          <a:p>
            <a:endParaRPr lang="tr-TR" dirty="0"/>
          </a:p>
        </p:txBody>
      </p:sp>
      <p:sp>
        <p:nvSpPr>
          <p:cNvPr id="4" name="Veri Yer Tutucusu 3">
            <a:extLst>
              <a:ext uri="{FF2B5EF4-FFF2-40B4-BE49-F238E27FC236}">
                <a16:creationId xmlns:a16="http://schemas.microsoft.com/office/drawing/2014/main" id="{9B23FB41-BFFB-419F-EBC7-B290F42EBBCC}"/>
              </a:ext>
            </a:extLst>
          </p:cNvPr>
          <p:cNvSpPr>
            <a:spLocks noGrp="1"/>
          </p:cNvSpPr>
          <p:nvPr>
            <p:ph type="dt" sz="half" idx="10"/>
          </p:nvPr>
        </p:nvSpPr>
        <p:spPr/>
        <p:txBody>
          <a:bodyPr/>
          <a:lstStyle/>
          <a:p>
            <a:fld id="{1153BE95-A6DA-46C5-8ADE-06D4B9F81132}" type="datetime1">
              <a:rPr lang="tr-TR" smtClean="0"/>
              <a:t>21.09.2024</a:t>
            </a:fld>
            <a:endParaRPr lang="tr-TR"/>
          </a:p>
        </p:txBody>
      </p:sp>
      <p:sp>
        <p:nvSpPr>
          <p:cNvPr id="5" name="Alt Bilgi Yer Tutucusu 4">
            <a:extLst>
              <a:ext uri="{FF2B5EF4-FFF2-40B4-BE49-F238E27FC236}">
                <a16:creationId xmlns:a16="http://schemas.microsoft.com/office/drawing/2014/main" id="{FD241133-D2FA-6EEE-FC2D-6EDFAE781D6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204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63CFA3-5C42-B3EA-558E-4EA54D09EA2A}"/>
              </a:ext>
            </a:extLst>
          </p:cNvPr>
          <p:cNvSpPr>
            <a:spLocks noGrp="1"/>
          </p:cNvSpPr>
          <p:nvPr>
            <p:ph type="title"/>
          </p:nvPr>
        </p:nvSpPr>
        <p:spPr>
          <a:xfrm>
            <a:off x="838200" y="365126"/>
            <a:ext cx="10515600" cy="583142"/>
          </a:xfrm>
        </p:spPr>
        <p:txBody>
          <a:bodyPr>
            <a:normAutofit/>
          </a:bodyPr>
          <a:lstStyle/>
          <a:p>
            <a:pPr algn="ctr"/>
            <a:r>
              <a:rPr lang="tr-TR" sz="3200" dirty="0"/>
              <a:t>Türkiye’nin </a:t>
            </a:r>
            <a:r>
              <a:rPr lang="tr-TR" sz="3200" b="1" dirty="0">
                <a:highlight>
                  <a:srgbClr val="00FF00"/>
                </a:highlight>
              </a:rPr>
              <a:t>Demiryolu Sınır Kapıları</a:t>
            </a:r>
            <a:r>
              <a:rPr lang="tr-TR" sz="3200" dirty="0"/>
              <a:t>/Gümrük İdareleri</a:t>
            </a:r>
          </a:p>
        </p:txBody>
      </p:sp>
      <p:pic>
        <p:nvPicPr>
          <p:cNvPr id="4" name="İçerik Yer Tutucusu 3">
            <a:extLst>
              <a:ext uri="{FF2B5EF4-FFF2-40B4-BE49-F238E27FC236}">
                <a16:creationId xmlns:a16="http://schemas.microsoft.com/office/drawing/2014/main" id="{A41604EB-D38E-489A-FFB9-D0A7B4F28485}"/>
              </a:ext>
            </a:extLst>
          </p:cNvPr>
          <p:cNvPicPr>
            <a:picLocks noGrp="1" noChangeAspect="1"/>
          </p:cNvPicPr>
          <p:nvPr>
            <p:ph idx="1"/>
          </p:nvPr>
        </p:nvPicPr>
        <p:blipFill>
          <a:blip r:embed="rId2"/>
          <a:stretch>
            <a:fillRect/>
          </a:stretch>
        </p:blipFill>
        <p:spPr>
          <a:xfrm>
            <a:off x="887767" y="1093630"/>
            <a:ext cx="10515599" cy="5399243"/>
          </a:xfrm>
          <a:prstGeom prst="rect">
            <a:avLst/>
          </a:prstGeom>
        </p:spPr>
      </p:pic>
      <p:sp>
        <p:nvSpPr>
          <p:cNvPr id="3" name="Veri Yer Tutucusu 2">
            <a:extLst>
              <a:ext uri="{FF2B5EF4-FFF2-40B4-BE49-F238E27FC236}">
                <a16:creationId xmlns:a16="http://schemas.microsoft.com/office/drawing/2014/main" id="{35BD5212-1489-68B0-9D2B-6D69BDD530A8}"/>
              </a:ext>
            </a:extLst>
          </p:cNvPr>
          <p:cNvSpPr>
            <a:spLocks noGrp="1"/>
          </p:cNvSpPr>
          <p:nvPr>
            <p:ph type="dt" sz="half" idx="10"/>
          </p:nvPr>
        </p:nvSpPr>
        <p:spPr/>
        <p:txBody>
          <a:bodyPr/>
          <a:lstStyle/>
          <a:p>
            <a:fld id="{5E42953E-2799-4957-BA2C-C420467A77E7}" type="datetime1">
              <a:rPr lang="tr-TR" smtClean="0"/>
              <a:t>21.09.2024</a:t>
            </a:fld>
            <a:endParaRPr lang="tr-TR"/>
          </a:p>
        </p:txBody>
      </p:sp>
      <p:sp>
        <p:nvSpPr>
          <p:cNvPr id="5" name="Alt Bilgi Yer Tutucusu 4">
            <a:extLst>
              <a:ext uri="{FF2B5EF4-FFF2-40B4-BE49-F238E27FC236}">
                <a16:creationId xmlns:a16="http://schemas.microsoft.com/office/drawing/2014/main" id="{7A55537A-C2E2-9B22-4BA8-6A94414AFCC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2953050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005112C-B47F-6AB1-528B-9FE889FC9028}"/>
              </a:ext>
            </a:extLst>
          </p:cNvPr>
          <p:cNvPicPr>
            <a:picLocks noGrp="1" noChangeAspect="1"/>
          </p:cNvPicPr>
          <p:nvPr>
            <p:ph idx="1"/>
          </p:nvPr>
        </p:nvPicPr>
        <p:blipFill>
          <a:blip r:embed="rId2"/>
          <a:stretch>
            <a:fillRect/>
          </a:stretch>
        </p:blipFill>
        <p:spPr>
          <a:xfrm>
            <a:off x="1312610" y="505839"/>
            <a:ext cx="10485393" cy="5956312"/>
          </a:xfrm>
        </p:spPr>
      </p:pic>
      <p:sp>
        <p:nvSpPr>
          <p:cNvPr id="2" name="Veri Yer Tutucusu 1">
            <a:extLst>
              <a:ext uri="{FF2B5EF4-FFF2-40B4-BE49-F238E27FC236}">
                <a16:creationId xmlns:a16="http://schemas.microsoft.com/office/drawing/2014/main" id="{B243BDC5-EDD9-10AC-3388-CC9B8AED929C}"/>
              </a:ext>
            </a:extLst>
          </p:cNvPr>
          <p:cNvSpPr>
            <a:spLocks noGrp="1"/>
          </p:cNvSpPr>
          <p:nvPr>
            <p:ph type="dt" sz="half" idx="10"/>
          </p:nvPr>
        </p:nvSpPr>
        <p:spPr/>
        <p:txBody>
          <a:bodyPr/>
          <a:lstStyle/>
          <a:p>
            <a:fld id="{172C6DC0-EE27-4B20-A95D-A6D0D8C6BDBB}" type="datetime1">
              <a:rPr lang="tr-TR" smtClean="0"/>
              <a:t>21.09.2024</a:t>
            </a:fld>
            <a:endParaRPr lang="tr-TR"/>
          </a:p>
        </p:txBody>
      </p:sp>
      <p:sp>
        <p:nvSpPr>
          <p:cNvPr id="3" name="Alt Bilgi Yer Tutucusu 2">
            <a:extLst>
              <a:ext uri="{FF2B5EF4-FFF2-40B4-BE49-F238E27FC236}">
                <a16:creationId xmlns:a16="http://schemas.microsoft.com/office/drawing/2014/main" id="{DCDA0FD6-C48D-E57F-DCC7-4A787EF63D0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1927977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D538AC-D893-F873-B896-B3A9EC70F8F7}"/>
              </a:ext>
            </a:extLst>
          </p:cNvPr>
          <p:cNvSpPr>
            <a:spLocks noGrp="1"/>
          </p:cNvSpPr>
          <p:nvPr>
            <p:ph type="title"/>
          </p:nvPr>
        </p:nvSpPr>
        <p:spPr/>
        <p:txBody>
          <a:bodyPr>
            <a:normAutofit fontScale="90000"/>
          </a:bodyPr>
          <a:lstStyle/>
          <a:p>
            <a:r>
              <a:rPr lang="tr-TR" dirty="0"/>
              <a:t>Altıncı </a:t>
            </a:r>
            <a:r>
              <a:rPr lang="tr-TR" dirty="0" err="1"/>
              <a:t>olarak:Tarım</a:t>
            </a:r>
            <a:r>
              <a:rPr lang="tr-TR" dirty="0"/>
              <a:t> İl Müdürlüğü görevlisi bir </a:t>
            </a:r>
            <a:r>
              <a:rPr lang="tr-TR" dirty="0" err="1"/>
              <a:t>inspector</a:t>
            </a:r>
            <a:r>
              <a:rPr lang="tr-TR" dirty="0"/>
              <a:t> tarafından muayene edilerek gerekli izin </a:t>
            </a:r>
          </a:p>
        </p:txBody>
      </p:sp>
      <p:sp>
        <p:nvSpPr>
          <p:cNvPr id="3" name="İçerik Yer Tutucusu 2">
            <a:extLst>
              <a:ext uri="{FF2B5EF4-FFF2-40B4-BE49-F238E27FC236}">
                <a16:creationId xmlns:a16="http://schemas.microsoft.com/office/drawing/2014/main" id="{F3CF9E56-BD60-2E2B-3AB7-7DC7AC024335}"/>
              </a:ext>
            </a:extLst>
          </p:cNvPr>
          <p:cNvSpPr>
            <a:spLocks noGrp="1"/>
          </p:cNvSpPr>
          <p:nvPr>
            <p:ph idx="1"/>
          </p:nvPr>
        </p:nvSpPr>
        <p:spPr/>
        <p:txBody>
          <a:bodyPr>
            <a:normAutofit/>
          </a:bodyPr>
          <a:lstStyle/>
          <a:p>
            <a:endParaRPr lang="tr-TR" dirty="0"/>
          </a:p>
          <a:p>
            <a:r>
              <a:rPr lang="tr-TR" dirty="0"/>
              <a:t>6-	Örneğimizde eşya </a:t>
            </a:r>
            <a:r>
              <a:rPr lang="tr-TR" dirty="0">
                <a:highlight>
                  <a:srgbClr val="FFFF00"/>
                </a:highlight>
              </a:rPr>
              <a:t>tarımsal bir ürün olduğu için</a:t>
            </a:r>
            <a:r>
              <a:rPr lang="tr-TR" dirty="0"/>
              <a:t>, sınır gümrük idaresinden iç gümrük idaresine gümrük idaresine kadar taşınmasında bir sakınca bulunmadığı yönünde </a:t>
            </a:r>
            <a:r>
              <a:rPr lang="tr-TR" dirty="0">
                <a:highlight>
                  <a:srgbClr val="FFFF00"/>
                </a:highlight>
              </a:rPr>
              <a:t>Sınır Gümrük İdaresinin bulunduğu mahallin Tarım İl Müdürlüğü görevlisi bir </a:t>
            </a:r>
            <a:r>
              <a:rPr lang="tr-TR" dirty="0" err="1">
                <a:highlight>
                  <a:srgbClr val="FFFF00"/>
                </a:highlight>
              </a:rPr>
              <a:t>inspector</a:t>
            </a:r>
            <a:r>
              <a:rPr lang="tr-TR" dirty="0">
                <a:highlight>
                  <a:srgbClr val="FFFF00"/>
                </a:highlight>
              </a:rPr>
              <a:t> </a:t>
            </a:r>
            <a:r>
              <a:rPr lang="tr-TR" dirty="0"/>
              <a:t>tarafından muayene edilerek gerekli izin verilir.</a:t>
            </a:r>
          </a:p>
          <a:p>
            <a:endParaRPr lang="tr-TR" dirty="0"/>
          </a:p>
          <a:p>
            <a:endParaRPr lang="tr-TR" dirty="0"/>
          </a:p>
        </p:txBody>
      </p:sp>
      <p:sp>
        <p:nvSpPr>
          <p:cNvPr id="4" name="Veri Yer Tutucusu 3">
            <a:extLst>
              <a:ext uri="{FF2B5EF4-FFF2-40B4-BE49-F238E27FC236}">
                <a16:creationId xmlns:a16="http://schemas.microsoft.com/office/drawing/2014/main" id="{AD7F1C28-FD7D-F502-5E51-5399980E24CF}"/>
              </a:ext>
            </a:extLst>
          </p:cNvPr>
          <p:cNvSpPr>
            <a:spLocks noGrp="1"/>
          </p:cNvSpPr>
          <p:nvPr>
            <p:ph type="dt" sz="half" idx="10"/>
          </p:nvPr>
        </p:nvSpPr>
        <p:spPr/>
        <p:txBody>
          <a:bodyPr/>
          <a:lstStyle/>
          <a:p>
            <a:fld id="{CD00DCEC-1EB5-4F79-AF88-9F1C78E8ADA4}" type="datetime1">
              <a:rPr lang="tr-TR" smtClean="0"/>
              <a:t>21.09.2024</a:t>
            </a:fld>
            <a:endParaRPr lang="tr-TR"/>
          </a:p>
        </p:txBody>
      </p:sp>
      <p:sp>
        <p:nvSpPr>
          <p:cNvPr id="5" name="Alt Bilgi Yer Tutucusu 4">
            <a:extLst>
              <a:ext uri="{FF2B5EF4-FFF2-40B4-BE49-F238E27FC236}">
                <a16:creationId xmlns:a16="http://schemas.microsoft.com/office/drawing/2014/main" id="{41788944-2D2C-70EB-7273-F483BBE06C5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517411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E3B298-F553-C7D8-7C66-B27226E0CCD0}"/>
              </a:ext>
            </a:extLst>
          </p:cNvPr>
          <p:cNvSpPr>
            <a:spLocks noGrp="1"/>
          </p:cNvSpPr>
          <p:nvPr>
            <p:ph type="title"/>
          </p:nvPr>
        </p:nvSpPr>
        <p:spPr>
          <a:xfrm>
            <a:off x="476655" y="204281"/>
            <a:ext cx="10877145" cy="1486407"/>
          </a:xfrm>
        </p:spPr>
        <p:txBody>
          <a:bodyPr>
            <a:normAutofit fontScale="90000"/>
          </a:bodyPr>
          <a:lstStyle/>
          <a:p>
            <a:r>
              <a:rPr lang="tr-TR" dirty="0"/>
              <a:t>Yedinci </a:t>
            </a:r>
            <a:r>
              <a:rPr lang="tr-TR" dirty="0" err="1"/>
              <a:t>olarak:</a:t>
            </a:r>
            <a:r>
              <a:rPr lang="tr-TR" sz="3600" dirty="0" err="1"/>
              <a:t>TIR</a:t>
            </a:r>
            <a:r>
              <a:rPr lang="tr-TR" sz="3600" dirty="0"/>
              <a:t> karnesi ve taşıma belgesi (CMR) ve diğer belgeleri bu işlemi yapacak Gümrük Müşavirine teslim edilir</a:t>
            </a:r>
            <a:endParaRPr lang="tr-TR" dirty="0"/>
          </a:p>
        </p:txBody>
      </p:sp>
      <p:sp>
        <p:nvSpPr>
          <p:cNvPr id="3" name="İçerik Yer Tutucusu 2">
            <a:extLst>
              <a:ext uri="{FF2B5EF4-FFF2-40B4-BE49-F238E27FC236}">
                <a16:creationId xmlns:a16="http://schemas.microsoft.com/office/drawing/2014/main" id="{16145D59-0BDF-9F80-FF03-DE2AE2DE07C0}"/>
              </a:ext>
            </a:extLst>
          </p:cNvPr>
          <p:cNvSpPr>
            <a:spLocks noGrp="1"/>
          </p:cNvSpPr>
          <p:nvPr>
            <p:ph idx="1"/>
          </p:nvPr>
        </p:nvSpPr>
        <p:spPr>
          <a:xfrm>
            <a:off x="330739" y="1825625"/>
            <a:ext cx="11459183" cy="4351338"/>
          </a:xfrm>
        </p:spPr>
        <p:txBody>
          <a:bodyPr/>
          <a:lstStyle/>
          <a:p>
            <a:r>
              <a:rPr lang="tr-TR" dirty="0"/>
              <a:t>7-	Bu ürünü örneğin; </a:t>
            </a:r>
            <a:r>
              <a:rPr lang="tr-TR" dirty="0">
                <a:highlight>
                  <a:srgbClr val="FFFF00"/>
                </a:highlight>
              </a:rPr>
              <a:t>İstanbul </a:t>
            </a:r>
            <a:r>
              <a:rPr lang="tr-TR" dirty="0" err="1">
                <a:highlight>
                  <a:srgbClr val="FFFF00"/>
                </a:highlight>
              </a:rPr>
              <a:t>Muratbey</a:t>
            </a:r>
            <a:r>
              <a:rPr lang="tr-TR" dirty="0">
                <a:highlight>
                  <a:srgbClr val="FFFF00"/>
                </a:highlight>
              </a:rPr>
              <a:t> Gümrük Müdürlüğü denetimindeki bir geçici depolama yerine veya geçici depolama hükmünde bir antrepoya alarak buradan Kosova’ya transit ticaret kapsamında göndermek istediğimizi düşünelim</a:t>
            </a:r>
            <a:r>
              <a:rPr lang="tr-TR" dirty="0"/>
              <a:t>.</a:t>
            </a:r>
          </a:p>
          <a:p>
            <a:r>
              <a:rPr lang="tr-TR" dirty="0"/>
              <a:t> TIR Karnesi eşliğinde </a:t>
            </a:r>
            <a:r>
              <a:rPr lang="tr-TR" dirty="0" err="1"/>
              <a:t>Muratbey</a:t>
            </a:r>
            <a:r>
              <a:rPr lang="tr-TR" dirty="0"/>
              <a:t> Gümrük Müdürlüğü denetimindeki bu tür yere getirilen </a:t>
            </a:r>
            <a:r>
              <a:rPr lang="tr-TR" dirty="0" err="1"/>
              <a:t>sözkonusu</a:t>
            </a:r>
            <a:r>
              <a:rPr lang="tr-TR" dirty="0"/>
              <a:t> ürünün taşıma işlemlerinin sonlandırılması için TIR karnesi ve taşıma belgesi (CMR) ve diğer belgeleri bu işlemi yapacak Gümrük Müşavirine teslim edilir. </a:t>
            </a:r>
          </a:p>
          <a:p>
            <a:r>
              <a:rPr lang="tr-TR" sz="1400" dirty="0"/>
              <a:t>Eğer şirketiniz bünyesinde dış ticaret konusunda yetişmiş eleman istihdam ediyorsanız, bu işlemleri kendi personeliniz eliyle de yapabilirsiniz. </a:t>
            </a:r>
          </a:p>
        </p:txBody>
      </p:sp>
      <p:sp>
        <p:nvSpPr>
          <p:cNvPr id="4" name="Veri Yer Tutucusu 3">
            <a:extLst>
              <a:ext uri="{FF2B5EF4-FFF2-40B4-BE49-F238E27FC236}">
                <a16:creationId xmlns:a16="http://schemas.microsoft.com/office/drawing/2014/main" id="{F71A47BD-D215-F19E-ADF5-91DD5C25121D}"/>
              </a:ext>
            </a:extLst>
          </p:cNvPr>
          <p:cNvSpPr>
            <a:spLocks noGrp="1"/>
          </p:cNvSpPr>
          <p:nvPr>
            <p:ph type="dt" sz="half" idx="10"/>
          </p:nvPr>
        </p:nvSpPr>
        <p:spPr/>
        <p:txBody>
          <a:bodyPr/>
          <a:lstStyle/>
          <a:p>
            <a:fld id="{E4EEE324-2135-4FF6-8F1A-6F769F43E66A}" type="datetime1">
              <a:rPr lang="tr-TR" smtClean="0"/>
              <a:t>21.09.2024</a:t>
            </a:fld>
            <a:endParaRPr lang="tr-TR"/>
          </a:p>
        </p:txBody>
      </p:sp>
      <p:sp>
        <p:nvSpPr>
          <p:cNvPr id="5" name="Alt Bilgi Yer Tutucusu 4">
            <a:extLst>
              <a:ext uri="{FF2B5EF4-FFF2-40B4-BE49-F238E27FC236}">
                <a16:creationId xmlns:a16="http://schemas.microsoft.com/office/drawing/2014/main" id="{3349D700-0B62-320A-9B73-BA77D9DA6FB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0305209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210CC6-AE83-0446-A7C9-041706DA8221}"/>
              </a:ext>
            </a:extLst>
          </p:cNvPr>
          <p:cNvSpPr>
            <a:spLocks noGrp="1"/>
          </p:cNvSpPr>
          <p:nvPr>
            <p:ph type="title"/>
          </p:nvPr>
        </p:nvSpPr>
        <p:spPr/>
        <p:txBody>
          <a:bodyPr>
            <a:normAutofit/>
          </a:bodyPr>
          <a:lstStyle/>
          <a:p>
            <a:r>
              <a:rPr lang="tr-TR" dirty="0" err="1"/>
              <a:t>Sekizinci:</a:t>
            </a:r>
            <a:r>
              <a:rPr lang="tr-TR" sz="3600" dirty="0" err="1"/>
              <a:t>Kosova’daki</a:t>
            </a:r>
            <a:r>
              <a:rPr lang="tr-TR" sz="3600" dirty="0"/>
              <a:t> şirket adına normal ihracatta düzenlenen fatura gibi bir fatura tanzim</a:t>
            </a:r>
            <a:endParaRPr lang="tr-TR" dirty="0"/>
          </a:p>
        </p:txBody>
      </p:sp>
      <p:sp>
        <p:nvSpPr>
          <p:cNvPr id="3" name="İçerik Yer Tutucusu 2">
            <a:extLst>
              <a:ext uri="{FF2B5EF4-FFF2-40B4-BE49-F238E27FC236}">
                <a16:creationId xmlns:a16="http://schemas.microsoft.com/office/drawing/2014/main" id="{0140F0A6-ECBA-487A-B51B-66ABDFD3F704}"/>
              </a:ext>
            </a:extLst>
          </p:cNvPr>
          <p:cNvSpPr>
            <a:spLocks noGrp="1"/>
          </p:cNvSpPr>
          <p:nvPr>
            <p:ph idx="1"/>
          </p:nvPr>
        </p:nvSpPr>
        <p:spPr/>
        <p:txBody>
          <a:bodyPr/>
          <a:lstStyle/>
          <a:p>
            <a:r>
              <a:rPr lang="tr-TR" dirty="0"/>
              <a:t>8-	Şirket olarak, Kosova’daki şirket adına normal ihracatta düzenlenen fatura gibi bir fatura tanzim edilerek Gümrük Müşavirlik şirketine verilir.</a:t>
            </a:r>
          </a:p>
          <a:p>
            <a:endParaRPr lang="tr-TR" dirty="0"/>
          </a:p>
          <a:p>
            <a:endParaRPr lang="tr-TR" dirty="0"/>
          </a:p>
        </p:txBody>
      </p:sp>
      <p:sp>
        <p:nvSpPr>
          <p:cNvPr id="4" name="Veri Yer Tutucusu 3">
            <a:extLst>
              <a:ext uri="{FF2B5EF4-FFF2-40B4-BE49-F238E27FC236}">
                <a16:creationId xmlns:a16="http://schemas.microsoft.com/office/drawing/2014/main" id="{77E13E1E-0DA2-B17A-2067-E05622E29B0B}"/>
              </a:ext>
            </a:extLst>
          </p:cNvPr>
          <p:cNvSpPr>
            <a:spLocks noGrp="1"/>
          </p:cNvSpPr>
          <p:nvPr>
            <p:ph type="dt" sz="half" idx="10"/>
          </p:nvPr>
        </p:nvSpPr>
        <p:spPr/>
        <p:txBody>
          <a:bodyPr/>
          <a:lstStyle/>
          <a:p>
            <a:fld id="{7E9BA7F4-0198-4659-BCF1-ACDF625AF003}" type="datetime1">
              <a:rPr lang="tr-TR" smtClean="0"/>
              <a:t>21.09.2024</a:t>
            </a:fld>
            <a:endParaRPr lang="tr-TR"/>
          </a:p>
        </p:txBody>
      </p:sp>
      <p:sp>
        <p:nvSpPr>
          <p:cNvPr id="5" name="Alt Bilgi Yer Tutucusu 4">
            <a:extLst>
              <a:ext uri="{FF2B5EF4-FFF2-40B4-BE49-F238E27FC236}">
                <a16:creationId xmlns:a16="http://schemas.microsoft.com/office/drawing/2014/main" id="{5C91368A-8C60-469F-0D1E-749208F176A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1391725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210CC6-AE83-0446-A7C9-041706DA8221}"/>
              </a:ext>
            </a:extLst>
          </p:cNvPr>
          <p:cNvSpPr>
            <a:spLocks noGrp="1"/>
          </p:cNvSpPr>
          <p:nvPr>
            <p:ph type="title"/>
          </p:nvPr>
        </p:nvSpPr>
        <p:spPr/>
        <p:txBody>
          <a:bodyPr/>
          <a:lstStyle/>
          <a:p>
            <a:r>
              <a:rPr lang="tr-TR" dirty="0"/>
              <a:t>Dokuzuncu </a:t>
            </a:r>
            <a:r>
              <a:rPr lang="tr-TR" dirty="0" err="1"/>
              <a:t>olarak:kapıkule</a:t>
            </a:r>
            <a:r>
              <a:rPr lang="tr-TR" dirty="0"/>
              <a:t> sınır </a:t>
            </a:r>
            <a:r>
              <a:rPr lang="tr-TR" dirty="0" err="1"/>
              <a:t>kaıpsına</a:t>
            </a:r>
            <a:endParaRPr lang="tr-TR" dirty="0"/>
          </a:p>
        </p:txBody>
      </p:sp>
      <p:sp>
        <p:nvSpPr>
          <p:cNvPr id="3" name="İçerik Yer Tutucusu 2">
            <a:extLst>
              <a:ext uri="{FF2B5EF4-FFF2-40B4-BE49-F238E27FC236}">
                <a16:creationId xmlns:a16="http://schemas.microsoft.com/office/drawing/2014/main" id="{0140F0A6-ECBA-487A-B51B-66ABDFD3F704}"/>
              </a:ext>
            </a:extLst>
          </p:cNvPr>
          <p:cNvSpPr>
            <a:spLocks noGrp="1"/>
          </p:cNvSpPr>
          <p:nvPr>
            <p:ph idx="1"/>
          </p:nvPr>
        </p:nvSpPr>
        <p:spPr/>
        <p:txBody>
          <a:bodyPr/>
          <a:lstStyle/>
          <a:p>
            <a:endParaRPr lang="tr-TR" dirty="0"/>
          </a:p>
          <a:p>
            <a:r>
              <a:rPr lang="tr-TR" dirty="0"/>
              <a:t>9-	Gümrük Müşaviri tarafından, </a:t>
            </a:r>
          </a:p>
          <a:p>
            <a:r>
              <a:rPr lang="tr-TR" dirty="0"/>
              <a:t>TIR aracına yüklenmek üzere :</a:t>
            </a:r>
          </a:p>
          <a:p>
            <a:r>
              <a:rPr lang="tr-TR" dirty="0">
                <a:highlight>
                  <a:srgbClr val="FFFF00"/>
                </a:highlight>
              </a:rPr>
              <a:t>söz konusu ürünlerin geçici depolama yerinden çıkış işlemleri yapılır</a:t>
            </a:r>
            <a:r>
              <a:rPr lang="tr-TR" dirty="0"/>
              <a:t>,</a:t>
            </a:r>
          </a:p>
          <a:p>
            <a:r>
              <a:rPr lang="tr-TR" dirty="0"/>
              <a:t> araç yüklenerek Nakliye Şirketinin anlaşmalı olduğu bir şirket eliyle </a:t>
            </a:r>
            <a:r>
              <a:rPr lang="tr-TR" b="1" u="sng" dirty="0">
                <a:highlight>
                  <a:srgbClr val="FFFF00"/>
                </a:highlight>
              </a:rPr>
              <a:t>transit işlemi başlatılarak ,</a:t>
            </a:r>
          </a:p>
          <a:p>
            <a:r>
              <a:rPr lang="tr-TR" b="1" u="sng" dirty="0">
                <a:highlight>
                  <a:srgbClr val="FFFF00"/>
                </a:highlight>
              </a:rPr>
              <a:t>sınır gümrük idaresi olan </a:t>
            </a:r>
            <a:r>
              <a:rPr lang="tr-TR" sz="3200" b="1" u="sng" dirty="0">
                <a:solidFill>
                  <a:srgbClr val="FF0000"/>
                </a:solidFill>
                <a:highlight>
                  <a:srgbClr val="FFFF00"/>
                </a:highlight>
              </a:rPr>
              <a:t>Kapıkule Gümrük Müdürlüğü’ne </a:t>
            </a:r>
            <a:r>
              <a:rPr lang="tr-TR" b="1" u="sng" dirty="0" err="1">
                <a:highlight>
                  <a:srgbClr val="FFFF00"/>
                </a:highlight>
              </a:rPr>
              <a:t>sevkedilir</a:t>
            </a:r>
            <a:r>
              <a:rPr lang="tr-TR" b="1" u="sng" dirty="0">
                <a:highlight>
                  <a:srgbClr val="FFFF00"/>
                </a:highlight>
              </a:rPr>
              <a:t>. </a:t>
            </a:r>
          </a:p>
          <a:p>
            <a:endParaRPr lang="tr-TR" b="1" dirty="0"/>
          </a:p>
        </p:txBody>
      </p:sp>
      <p:sp>
        <p:nvSpPr>
          <p:cNvPr id="4" name="Veri Yer Tutucusu 3">
            <a:extLst>
              <a:ext uri="{FF2B5EF4-FFF2-40B4-BE49-F238E27FC236}">
                <a16:creationId xmlns:a16="http://schemas.microsoft.com/office/drawing/2014/main" id="{5AB1D2B7-8D4E-673E-3CAB-5EB36C42FD52}"/>
              </a:ext>
            </a:extLst>
          </p:cNvPr>
          <p:cNvSpPr>
            <a:spLocks noGrp="1"/>
          </p:cNvSpPr>
          <p:nvPr>
            <p:ph type="dt" sz="half" idx="10"/>
          </p:nvPr>
        </p:nvSpPr>
        <p:spPr/>
        <p:txBody>
          <a:bodyPr/>
          <a:lstStyle/>
          <a:p>
            <a:fld id="{1F699F06-5319-4DE9-8974-77C3D3562015}" type="datetime1">
              <a:rPr lang="tr-TR" smtClean="0"/>
              <a:t>21.09.2024</a:t>
            </a:fld>
            <a:endParaRPr lang="tr-TR"/>
          </a:p>
        </p:txBody>
      </p:sp>
      <p:sp>
        <p:nvSpPr>
          <p:cNvPr id="5" name="Alt Bilgi Yer Tutucusu 4">
            <a:extLst>
              <a:ext uri="{FF2B5EF4-FFF2-40B4-BE49-F238E27FC236}">
                <a16:creationId xmlns:a16="http://schemas.microsoft.com/office/drawing/2014/main" id="{F59A50FD-BB80-0FE5-CC10-B81B788019A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923986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D9F4DE32-D75B-A0B0-07B4-EEA93C5FEE77}"/>
              </a:ext>
            </a:extLst>
          </p:cNvPr>
          <p:cNvPicPr>
            <a:picLocks noGrp="1" noChangeAspect="1"/>
          </p:cNvPicPr>
          <p:nvPr>
            <p:ph idx="1"/>
          </p:nvPr>
        </p:nvPicPr>
        <p:blipFill>
          <a:blip r:embed="rId2"/>
          <a:stretch>
            <a:fillRect/>
          </a:stretch>
        </p:blipFill>
        <p:spPr>
          <a:xfrm>
            <a:off x="1592825" y="-8657"/>
            <a:ext cx="8819535" cy="6665096"/>
          </a:xfrm>
        </p:spPr>
      </p:pic>
      <p:sp>
        <p:nvSpPr>
          <p:cNvPr id="2" name="Veri Yer Tutucusu 1">
            <a:extLst>
              <a:ext uri="{FF2B5EF4-FFF2-40B4-BE49-F238E27FC236}">
                <a16:creationId xmlns:a16="http://schemas.microsoft.com/office/drawing/2014/main" id="{D2D5948F-3BED-D29C-AE0D-9806EF509867}"/>
              </a:ext>
            </a:extLst>
          </p:cNvPr>
          <p:cNvSpPr>
            <a:spLocks noGrp="1"/>
          </p:cNvSpPr>
          <p:nvPr>
            <p:ph type="dt" sz="half" idx="10"/>
          </p:nvPr>
        </p:nvSpPr>
        <p:spPr/>
        <p:txBody>
          <a:bodyPr/>
          <a:lstStyle/>
          <a:p>
            <a:fld id="{07AE40B9-4453-4F28-B531-0A368024D3B0}" type="datetime1">
              <a:rPr lang="tr-TR" smtClean="0"/>
              <a:t>21.09.2024</a:t>
            </a:fld>
            <a:endParaRPr lang="tr-TR"/>
          </a:p>
        </p:txBody>
      </p:sp>
      <p:sp>
        <p:nvSpPr>
          <p:cNvPr id="3" name="Alt Bilgi Yer Tutucusu 2">
            <a:extLst>
              <a:ext uri="{FF2B5EF4-FFF2-40B4-BE49-F238E27FC236}">
                <a16:creationId xmlns:a16="http://schemas.microsoft.com/office/drawing/2014/main" id="{E721A653-347A-67E9-34A3-76B0F36C96F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5604326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B4A06CC-5252-DADA-5904-EBC5174A2AD4}"/>
              </a:ext>
            </a:extLst>
          </p:cNvPr>
          <p:cNvPicPr>
            <a:picLocks noGrp="1" noChangeAspect="1"/>
          </p:cNvPicPr>
          <p:nvPr>
            <p:ph idx="1"/>
          </p:nvPr>
        </p:nvPicPr>
        <p:blipFill>
          <a:blip r:embed="rId2"/>
          <a:stretch>
            <a:fillRect/>
          </a:stretch>
        </p:blipFill>
        <p:spPr>
          <a:xfrm>
            <a:off x="3757422" y="2651792"/>
            <a:ext cx="4677156" cy="2699004"/>
          </a:xfrm>
        </p:spPr>
      </p:pic>
      <p:sp>
        <p:nvSpPr>
          <p:cNvPr id="2" name="Veri Yer Tutucusu 1">
            <a:extLst>
              <a:ext uri="{FF2B5EF4-FFF2-40B4-BE49-F238E27FC236}">
                <a16:creationId xmlns:a16="http://schemas.microsoft.com/office/drawing/2014/main" id="{14ED9477-143E-442D-4A63-62032F16E32C}"/>
              </a:ext>
            </a:extLst>
          </p:cNvPr>
          <p:cNvSpPr>
            <a:spLocks noGrp="1"/>
          </p:cNvSpPr>
          <p:nvPr>
            <p:ph type="dt" sz="half" idx="10"/>
          </p:nvPr>
        </p:nvSpPr>
        <p:spPr/>
        <p:txBody>
          <a:bodyPr/>
          <a:lstStyle/>
          <a:p>
            <a:fld id="{C347E1C0-492E-4444-9297-F9EBE8BBEF07}" type="datetime1">
              <a:rPr lang="tr-TR" smtClean="0"/>
              <a:t>21.09.2024</a:t>
            </a:fld>
            <a:endParaRPr lang="tr-TR"/>
          </a:p>
        </p:txBody>
      </p:sp>
      <p:sp>
        <p:nvSpPr>
          <p:cNvPr id="3" name="Alt Bilgi Yer Tutucusu 2">
            <a:extLst>
              <a:ext uri="{FF2B5EF4-FFF2-40B4-BE49-F238E27FC236}">
                <a16:creationId xmlns:a16="http://schemas.microsoft.com/office/drawing/2014/main" id="{DE2CAA8E-5DFC-06E9-EA85-FCC34A4528B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9566343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ECA7B1-99F1-0AFE-428B-4150084365AD}"/>
              </a:ext>
            </a:extLst>
          </p:cNvPr>
          <p:cNvSpPr>
            <a:spLocks noGrp="1"/>
          </p:cNvSpPr>
          <p:nvPr>
            <p:ph idx="1"/>
          </p:nvPr>
        </p:nvSpPr>
        <p:spPr>
          <a:xfrm>
            <a:off x="554477" y="778213"/>
            <a:ext cx="10799323" cy="5398750"/>
          </a:xfrm>
        </p:spPr>
        <p:txBody>
          <a:bodyPr>
            <a:normAutofit/>
          </a:bodyPr>
          <a:lstStyle/>
          <a:p>
            <a:r>
              <a:rPr lang="tr-TR" dirty="0"/>
              <a:t>I-	GİRİŞ</a:t>
            </a:r>
          </a:p>
          <a:p>
            <a:r>
              <a:rPr lang="tr-TR" sz="3200" dirty="0">
                <a:highlight>
                  <a:srgbClr val="FFFF00"/>
                </a:highlight>
              </a:rPr>
              <a:t>Dış ticaretin gelişmesi ve hacminin artması;</a:t>
            </a:r>
          </a:p>
          <a:p>
            <a:r>
              <a:rPr lang="tr-TR" sz="3200" dirty="0">
                <a:highlight>
                  <a:srgbClr val="FFFF00"/>
                </a:highlight>
              </a:rPr>
              <a:t> belirli bir büyüklüğe sahip ve sürekli ithalat ve ihracat işlemleriyle iştigal eden şirketlere:</a:t>
            </a:r>
          </a:p>
          <a:p>
            <a:r>
              <a:rPr lang="tr-TR" sz="3200" dirty="0">
                <a:highlight>
                  <a:srgbClr val="FFFF00"/>
                </a:highlight>
              </a:rPr>
              <a:t> bir kısım gümrük işlemlerinde </a:t>
            </a:r>
            <a:r>
              <a:rPr lang="tr-TR" sz="3200" b="1" dirty="0">
                <a:solidFill>
                  <a:srgbClr val="FF0000"/>
                </a:solidFill>
                <a:highlight>
                  <a:srgbClr val="FFFF00"/>
                </a:highlight>
              </a:rPr>
              <a:t>kolaylık sağlayarak onların işlemlerinin hızlandırılması ve zaman kayıplarının önlenmesini zaruri hale getirmiştir</a:t>
            </a:r>
            <a:r>
              <a:rPr lang="tr-TR" sz="3200" b="1" dirty="0">
                <a:solidFill>
                  <a:srgbClr val="FF0000"/>
                </a:solidFill>
              </a:rPr>
              <a:t>.</a:t>
            </a:r>
          </a:p>
          <a:p>
            <a:r>
              <a:rPr lang="tr-TR" dirty="0"/>
              <a:t> </a:t>
            </a:r>
          </a:p>
          <a:p>
            <a:endParaRPr lang="tr-TR" dirty="0"/>
          </a:p>
        </p:txBody>
      </p:sp>
      <p:sp>
        <p:nvSpPr>
          <p:cNvPr id="2" name="Veri Yer Tutucusu 1">
            <a:extLst>
              <a:ext uri="{FF2B5EF4-FFF2-40B4-BE49-F238E27FC236}">
                <a16:creationId xmlns:a16="http://schemas.microsoft.com/office/drawing/2014/main" id="{895EAD7E-0CCB-27B2-465D-4A41DB5D64A7}"/>
              </a:ext>
            </a:extLst>
          </p:cNvPr>
          <p:cNvSpPr>
            <a:spLocks noGrp="1"/>
          </p:cNvSpPr>
          <p:nvPr>
            <p:ph type="dt" sz="half" idx="10"/>
          </p:nvPr>
        </p:nvSpPr>
        <p:spPr/>
        <p:txBody>
          <a:bodyPr/>
          <a:lstStyle/>
          <a:p>
            <a:fld id="{D28BA009-A0F1-4A62-99BD-55D1B3E81495}" type="datetime1">
              <a:rPr lang="tr-TR" smtClean="0"/>
              <a:t>21.09.2024</a:t>
            </a:fld>
            <a:endParaRPr lang="tr-TR"/>
          </a:p>
        </p:txBody>
      </p:sp>
      <p:sp>
        <p:nvSpPr>
          <p:cNvPr id="4" name="Alt Bilgi Yer Tutucusu 3">
            <a:extLst>
              <a:ext uri="{FF2B5EF4-FFF2-40B4-BE49-F238E27FC236}">
                <a16:creationId xmlns:a16="http://schemas.microsoft.com/office/drawing/2014/main" id="{F1A7FB19-0A65-EFF1-D63B-E2AB03A8F5C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5659681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ECA7B1-99F1-0AFE-428B-4150084365AD}"/>
              </a:ext>
            </a:extLst>
          </p:cNvPr>
          <p:cNvSpPr>
            <a:spLocks noGrp="1"/>
          </p:cNvSpPr>
          <p:nvPr>
            <p:ph idx="1"/>
          </p:nvPr>
        </p:nvSpPr>
        <p:spPr>
          <a:xfrm>
            <a:off x="554477" y="778213"/>
            <a:ext cx="10799323" cy="5398750"/>
          </a:xfrm>
        </p:spPr>
        <p:txBody>
          <a:bodyPr>
            <a:normAutofit/>
          </a:bodyPr>
          <a:lstStyle/>
          <a:p>
            <a:endParaRPr lang="tr-TR" dirty="0"/>
          </a:p>
          <a:p>
            <a:r>
              <a:rPr lang="tr-TR" dirty="0"/>
              <a:t> Bu bölümde gümrük işlemlerinde sağlanan kolaylıklara çok kısa ve özet halinde yer vereceğiz.</a:t>
            </a:r>
          </a:p>
          <a:p>
            <a:r>
              <a:rPr lang="tr-TR" dirty="0"/>
              <a:t>Gümrük uygulamalarının basitleştirilmesi ve hızlandırılması, maliyetlerin azaltılması adına özellikle son 10 yılda gümrük idarelerinde bir kısım mevzuat düzenlemeleri ve otomasyon uygulamaları hayata geçirilmiştir. </a:t>
            </a:r>
          </a:p>
          <a:p>
            <a:endParaRPr lang="tr-TR" dirty="0"/>
          </a:p>
        </p:txBody>
      </p:sp>
      <p:sp>
        <p:nvSpPr>
          <p:cNvPr id="2" name="Veri Yer Tutucusu 1">
            <a:extLst>
              <a:ext uri="{FF2B5EF4-FFF2-40B4-BE49-F238E27FC236}">
                <a16:creationId xmlns:a16="http://schemas.microsoft.com/office/drawing/2014/main" id="{734B7BE4-6697-92DB-21B9-7700171AEFF8}"/>
              </a:ext>
            </a:extLst>
          </p:cNvPr>
          <p:cNvSpPr>
            <a:spLocks noGrp="1"/>
          </p:cNvSpPr>
          <p:nvPr>
            <p:ph type="dt" sz="half" idx="10"/>
          </p:nvPr>
        </p:nvSpPr>
        <p:spPr/>
        <p:txBody>
          <a:bodyPr/>
          <a:lstStyle/>
          <a:p>
            <a:fld id="{E2F98373-42A7-45B9-B095-03DB9A55B8CD}" type="datetime1">
              <a:rPr lang="tr-TR" smtClean="0"/>
              <a:t>21.09.2024</a:t>
            </a:fld>
            <a:endParaRPr lang="tr-TR"/>
          </a:p>
        </p:txBody>
      </p:sp>
      <p:sp>
        <p:nvSpPr>
          <p:cNvPr id="4" name="Alt Bilgi Yer Tutucusu 3">
            <a:extLst>
              <a:ext uri="{FF2B5EF4-FFF2-40B4-BE49-F238E27FC236}">
                <a16:creationId xmlns:a16="http://schemas.microsoft.com/office/drawing/2014/main" id="{82111C5F-3060-A4E6-D5A2-B67C7D5FEA4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912309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898F22-9BFC-16E3-668D-D830D941722F}"/>
              </a:ext>
            </a:extLst>
          </p:cNvPr>
          <p:cNvSpPr>
            <a:spLocks noGrp="1"/>
          </p:cNvSpPr>
          <p:nvPr>
            <p:ph idx="1"/>
          </p:nvPr>
        </p:nvSpPr>
        <p:spPr>
          <a:xfrm>
            <a:off x="632298" y="690664"/>
            <a:ext cx="10721502" cy="5486299"/>
          </a:xfrm>
        </p:spPr>
        <p:txBody>
          <a:bodyPr/>
          <a:lstStyle/>
          <a:p>
            <a:r>
              <a:rPr lang="tr-TR" dirty="0"/>
              <a:t>Mevzuat düzenlemeleri kapsamında; dünyadaki </a:t>
            </a:r>
            <a:r>
              <a:rPr lang="tr-TR" dirty="0" err="1"/>
              <a:t>Authorized</a:t>
            </a:r>
            <a:r>
              <a:rPr lang="tr-TR" dirty="0"/>
              <a:t> </a:t>
            </a:r>
            <a:r>
              <a:rPr lang="tr-TR" dirty="0" err="1"/>
              <a:t>Economic</a:t>
            </a:r>
            <a:r>
              <a:rPr lang="tr-TR" dirty="0"/>
              <a:t> Operatör (AEO) uygulamalarına benzer biçimde </a:t>
            </a:r>
            <a:r>
              <a:rPr lang="tr-TR" sz="3200" dirty="0">
                <a:highlight>
                  <a:srgbClr val="FFFF00"/>
                </a:highlight>
              </a:rPr>
              <a:t>“Yetkilendirilmiş Yükümlü Statüsü” uygulaması, 2013 yılında, Gümrük İşlemlerinin Kolaylaştırılması Yönetmeliği   ile yürürlüğe konulmuştur</a:t>
            </a:r>
            <a:r>
              <a:rPr lang="tr-TR" dirty="0"/>
              <a:t>.</a:t>
            </a:r>
          </a:p>
          <a:p>
            <a:r>
              <a:rPr lang="tr-TR" dirty="0"/>
              <a:t> </a:t>
            </a:r>
            <a:r>
              <a:rPr lang="tr-TR" sz="3200" dirty="0">
                <a:solidFill>
                  <a:srgbClr val="FF0000"/>
                </a:solidFill>
              </a:rPr>
              <a:t>Firma maliyetlerinin azaltılması açısından bu uygulama, dış ticaret erbabına büyük kolaylıklar sağlamaktadır.</a:t>
            </a:r>
          </a:p>
          <a:p>
            <a:r>
              <a:rPr lang="tr-TR" sz="3200" dirty="0">
                <a:solidFill>
                  <a:srgbClr val="FF0000"/>
                </a:solidFill>
              </a:rPr>
              <a:t> </a:t>
            </a:r>
            <a:r>
              <a:rPr lang="tr-TR" dirty="0"/>
              <a:t>İçerdiği yetkiler ve izinler, yetkilendirilmiş yükümlüye zaman ve maliyet açısından büyük kolaylıklar getirmekte ve rekabet kabiliyetini önemli ölçüde artırmaktadır.</a:t>
            </a:r>
          </a:p>
        </p:txBody>
      </p:sp>
      <p:sp>
        <p:nvSpPr>
          <p:cNvPr id="2" name="Veri Yer Tutucusu 1">
            <a:extLst>
              <a:ext uri="{FF2B5EF4-FFF2-40B4-BE49-F238E27FC236}">
                <a16:creationId xmlns:a16="http://schemas.microsoft.com/office/drawing/2014/main" id="{877E4D62-DF9C-8618-A2A4-06EAEDB24DCD}"/>
              </a:ext>
            </a:extLst>
          </p:cNvPr>
          <p:cNvSpPr>
            <a:spLocks noGrp="1"/>
          </p:cNvSpPr>
          <p:nvPr>
            <p:ph type="dt" sz="half" idx="10"/>
          </p:nvPr>
        </p:nvSpPr>
        <p:spPr/>
        <p:txBody>
          <a:bodyPr/>
          <a:lstStyle/>
          <a:p>
            <a:fld id="{70BC0677-6051-4D88-8C48-F78EB64670CF}" type="datetime1">
              <a:rPr lang="tr-TR" smtClean="0"/>
              <a:t>21.09.2024</a:t>
            </a:fld>
            <a:endParaRPr lang="tr-TR"/>
          </a:p>
        </p:txBody>
      </p:sp>
      <p:sp>
        <p:nvSpPr>
          <p:cNvPr id="4" name="Alt Bilgi Yer Tutucusu 3">
            <a:extLst>
              <a:ext uri="{FF2B5EF4-FFF2-40B4-BE49-F238E27FC236}">
                <a16:creationId xmlns:a16="http://schemas.microsoft.com/office/drawing/2014/main" id="{BB543E2E-E5DE-0C5F-3AC7-B029D851E3C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19359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2EFEC-F95A-D984-4450-60577A310A6F}"/>
              </a:ext>
            </a:extLst>
          </p:cNvPr>
          <p:cNvSpPr>
            <a:spLocks noGrp="1"/>
          </p:cNvSpPr>
          <p:nvPr>
            <p:ph type="title"/>
          </p:nvPr>
        </p:nvSpPr>
        <p:spPr>
          <a:xfrm>
            <a:off x="838200" y="365126"/>
            <a:ext cx="10515600" cy="560564"/>
          </a:xfrm>
        </p:spPr>
        <p:txBody>
          <a:bodyPr>
            <a:normAutofit fontScale="90000"/>
          </a:bodyPr>
          <a:lstStyle/>
          <a:p>
            <a:pPr algn="ctr"/>
            <a:r>
              <a:rPr lang="tr-TR" sz="3600" dirty="0"/>
              <a:t>Türkiye’nin </a:t>
            </a:r>
            <a:r>
              <a:rPr lang="tr-TR" sz="3600" b="1" dirty="0">
                <a:highlight>
                  <a:srgbClr val="00FF00"/>
                </a:highlight>
              </a:rPr>
              <a:t>Deniz Sınır Kapıları</a:t>
            </a:r>
            <a:r>
              <a:rPr lang="tr-TR" sz="3600" dirty="0"/>
              <a:t>/Gümrük İdareleri</a:t>
            </a:r>
          </a:p>
        </p:txBody>
      </p:sp>
      <p:pic>
        <p:nvPicPr>
          <p:cNvPr id="4" name="İçerik Yer Tutucusu 3">
            <a:extLst>
              <a:ext uri="{FF2B5EF4-FFF2-40B4-BE49-F238E27FC236}">
                <a16:creationId xmlns:a16="http://schemas.microsoft.com/office/drawing/2014/main" id="{A7289D36-45A7-362D-8928-ABADC0F35144}"/>
              </a:ext>
            </a:extLst>
          </p:cNvPr>
          <p:cNvPicPr>
            <a:picLocks noGrp="1" noChangeAspect="1"/>
          </p:cNvPicPr>
          <p:nvPr>
            <p:ph idx="1"/>
          </p:nvPr>
        </p:nvPicPr>
        <p:blipFill>
          <a:blip r:embed="rId2"/>
          <a:stretch>
            <a:fillRect/>
          </a:stretch>
        </p:blipFill>
        <p:spPr>
          <a:xfrm>
            <a:off x="952911" y="974072"/>
            <a:ext cx="10515599" cy="5302550"/>
          </a:xfrm>
          <a:prstGeom prst="rect">
            <a:avLst/>
          </a:prstGeom>
        </p:spPr>
      </p:pic>
      <p:sp>
        <p:nvSpPr>
          <p:cNvPr id="3" name="Veri Yer Tutucusu 2">
            <a:extLst>
              <a:ext uri="{FF2B5EF4-FFF2-40B4-BE49-F238E27FC236}">
                <a16:creationId xmlns:a16="http://schemas.microsoft.com/office/drawing/2014/main" id="{E2DA86E7-DF4B-4667-C6F0-A6F2998ABF06}"/>
              </a:ext>
            </a:extLst>
          </p:cNvPr>
          <p:cNvSpPr>
            <a:spLocks noGrp="1"/>
          </p:cNvSpPr>
          <p:nvPr>
            <p:ph type="dt" sz="half" idx="10"/>
          </p:nvPr>
        </p:nvSpPr>
        <p:spPr/>
        <p:txBody>
          <a:bodyPr/>
          <a:lstStyle/>
          <a:p>
            <a:fld id="{337C339E-ED7F-46B3-A4B4-18409E0CD928}" type="datetime1">
              <a:rPr lang="tr-TR" smtClean="0"/>
              <a:t>21.09.2024</a:t>
            </a:fld>
            <a:endParaRPr lang="tr-TR"/>
          </a:p>
        </p:txBody>
      </p:sp>
      <p:sp>
        <p:nvSpPr>
          <p:cNvPr id="5" name="Alt Bilgi Yer Tutucusu 4">
            <a:extLst>
              <a:ext uri="{FF2B5EF4-FFF2-40B4-BE49-F238E27FC236}">
                <a16:creationId xmlns:a16="http://schemas.microsoft.com/office/drawing/2014/main" id="{839AB73C-C1EE-4B8C-6A5D-12073A96FEF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756173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2C3A67-97D2-5E7C-E537-9BA7F7A5753F}"/>
              </a:ext>
            </a:extLst>
          </p:cNvPr>
          <p:cNvSpPr>
            <a:spLocks noGrp="1"/>
          </p:cNvSpPr>
          <p:nvPr>
            <p:ph idx="1"/>
          </p:nvPr>
        </p:nvSpPr>
        <p:spPr>
          <a:xfrm>
            <a:off x="466928" y="573932"/>
            <a:ext cx="10886872" cy="5603031"/>
          </a:xfrm>
        </p:spPr>
        <p:txBody>
          <a:bodyPr>
            <a:normAutofit lnSpcReduction="10000"/>
          </a:bodyPr>
          <a:lstStyle/>
          <a:p>
            <a:endParaRPr lang="tr-TR" dirty="0"/>
          </a:p>
          <a:p>
            <a:r>
              <a:rPr lang="tr-TR" sz="3500" b="1" dirty="0">
                <a:solidFill>
                  <a:srgbClr val="FF0000"/>
                </a:solidFill>
              </a:rPr>
              <a:t>Onaylanmış Kişi </a:t>
            </a:r>
            <a:r>
              <a:rPr lang="tr-TR" sz="3500" b="1" dirty="0" err="1">
                <a:solidFill>
                  <a:srgbClr val="FF0000"/>
                </a:solidFill>
              </a:rPr>
              <a:t>Satü</a:t>
            </a:r>
            <a:r>
              <a:rPr lang="tr-TR" sz="3500" b="1" dirty="0">
                <a:solidFill>
                  <a:srgbClr val="FF0000"/>
                </a:solidFill>
              </a:rPr>
              <a:t> Belgesi </a:t>
            </a:r>
            <a:r>
              <a:rPr lang="tr-TR" sz="3000" dirty="0"/>
              <a:t>uygulaması da benzer nitelikte bir başka uygulamadır. </a:t>
            </a:r>
          </a:p>
          <a:p>
            <a:endParaRPr lang="tr-TR" sz="3000" dirty="0"/>
          </a:p>
          <a:p>
            <a:r>
              <a:rPr lang="tr-TR" sz="3000" dirty="0"/>
              <a:t>Gümrük işlemlerinin kolaylaştırılması uygulamalarının diğer bölümünü de otomasyon uygulamaları oluşturmaktadır. Gümrük işlemleri niteliği gereği onlarca belgeyi gerektirmektedir. Bu nedenle yıllarca işlemin türüne göre mükelleflerden çeşitli kurumların iznine tabi belgeleri getirmeleri istenilmiştir. </a:t>
            </a:r>
            <a:r>
              <a:rPr lang="tr-TR" sz="3000" dirty="0">
                <a:highlight>
                  <a:srgbClr val="FFFF00"/>
                </a:highlight>
              </a:rPr>
              <a:t>Bir yandan kağıt ortamında bu kurumlara başvurulması ve günlerce sonuçlanmasının beklenmesi, akabinde bu belgelerin gümrük idarelerine ibraz edilmesi süreçleri işgücü ve uzun süren zaman kayıplarına neden olmaktaydı</a:t>
            </a:r>
          </a:p>
        </p:txBody>
      </p:sp>
      <p:sp>
        <p:nvSpPr>
          <p:cNvPr id="2" name="Veri Yer Tutucusu 1">
            <a:extLst>
              <a:ext uri="{FF2B5EF4-FFF2-40B4-BE49-F238E27FC236}">
                <a16:creationId xmlns:a16="http://schemas.microsoft.com/office/drawing/2014/main" id="{D7ACE912-304E-B858-837F-7034D3684C62}"/>
              </a:ext>
            </a:extLst>
          </p:cNvPr>
          <p:cNvSpPr>
            <a:spLocks noGrp="1"/>
          </p:cNvSpPr>
          <p:nvPr>
            <p:ph type="dt" sz="half" idx="10"/>
          </p:nvPr>
        </p:nvSpPr>
        <p:spPr/>
        <p:txBody>
          <a:bodyPr/>
          <a:lstStyle/>
          <a:p>
            <a:fld id="{BEC52A96-0210-4D2F-8605-B49CBFC9B51D}" type="datetime1">
              <a:rPr lang="tr-TR" smtClean="0"/>
              <a:t>21.09.2024</a:t>
            </a:fld>
            <a:endParaRPr lang="tr-TR"/>
          </a:p>
        </p:txBody>
      </p:sp>
      <p:sp>
        <p:nvSpPr>
          <p:cNvPr id="4" name="Alt Bilgi Yer Tutucusu 3">
            <a:extLst>
              <a:ext uri="{FF2B5EF4-FFF2-40B4-BE49-F238E27FC236}">
                <a16:creationId xmlns:a16="http://schemas.microsoft.com/office/drawing/2014/main" id="{5228F4FB-8C59-EA76-8E34-F127BE8C85D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300439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48A18-CF70-857A-38D9-72B0EA946F08}"/>
              </a:ext>
            </a:extLst>
          </p:cNvPr>
          <p:cNvSpPr>
            <a:spLocks noGrp="1"/>
          </p:cNvSpPr>
          <p:nvPr>
            <p:ph idx="1"/>
          </p:nvPr>
        </p:nvSpPr>
        <p:spPr>
          <a:xfrm>
            <a:off x="564204" y="544749"/>
            <a:ext cx="10789596" cy="5632214"/>
          </a:xfrm>
        </p:spPr>
        <p:txBody>
          <a:bodyPr/>
          <a:lstStyle/>
          <a:p>
            <a:endParaRPr lang="tr-TR" dirty="0">
              <a:highlight>
                <a:srgbClr val="FFFF00"/>
              </a:highlight>
            </a:endParaRPr>
          </a:p>
          <a:p>
            <a:r>
              <a:rPr lang="tr-TR" dirty="0">
                <a:highlight>
                  <a:srgbClr val="FFFF00"/>
                </a:highlight>
              </a:rPr>
              <a:t>Bu sorunun çözülmesi için kurumlardan veya mükelleflerden alınacak belgelerin gümrük idaresine dijital ortamda ulaştırması düşünüldü. Bu şekilde geliştirilen sisteme </a:t>
            </a:r>
            <a:r>
              <a:rPr lang="tr-TR" b="1" dirty="0">
                <a:solidFill>
                  <a:srgbClr val="FF0000"/>
                </a:solidFill>
                <a:highlight>
                  <a:srgbClr val="FFFF00"/>
                </a:highlight>
              </a:rPr>
              <a:t>Tek Pencere Sistemi </a:t>
            </a:r>
            <a:r>
              <a:rPr lang="tr-TR" dirty="0">
                <a:highlight>
                  <a:srgbClr val="FFFF00"/>
                </a:highlight>
              </a:rPr>
              <a:t>adı verildi.</a:t>
            </a:r>
            <a:r>
              <a:rPr lang="tr-TR" dirty="0"/>
              <a:t> </a:t>
            </a:r>
          </a:p>
          <a:p>
            <a:endParaRPr lang="tr-TR" dirty="0">
              <a:solidFill>
                <a:srgbClr val="FF0000"/>
              </a:solidFill>
            </a:endParaRPr>
          </a:p>
          <a:p>
            <a:r>
              <a:rPr lang="tr-TR" dirty="0">
                <a:solidFill>
                  <a:srgbClr val="FF0000"/>
                </a:solidFill>
              </a:rPr>
              <a:t>Bugün itibarıyla bir çok kurumundan alınan belgeler bu sistem aracılığıyla gümrük idaresine intikal ettirilmekte, böylece gereksiz işgücü ve </a:t>
            </a:r>
            <a:r>
              <a:rPr lang="tr-TR" b="1" dirty="0">
                <a:solidFill>
                  <a:srgbClr val="FF0000"/>
                </a:solidFill>
                <a:highlight>
                  <a:srgbClr val="FFFF00"/>
                </a:highlight>
              </a:rPr>
              <a:t>zaman kaybıyla kağıt israfına son verilmektedir</a:t>
            </a:r>
            <a:r>
              <a:rPr lang="tr-TR" dirty="0">
                <a:solidFill>
                  <a:srgbClr val="FF0000"/>
                </a:solidFill>
              </a:rPr>
              <a:t>.</a:t>
            </a:r>
          </a:p>
          <a:p>
            <a:r>
              <a:rPr lang="tr-TR" dirty="0"/>
              <a:t>  </a:t>
            </a:r>
          </a:p>
        </p:txBody>
      </p:sp>
      <p:sp>
        <p:nvSpPr>
          <p:cNvPr id="2" name="Veri Yer Tutucusu 1">
            <a:extLst>
              <a:ext uri="{FF2B5EF4-FFF2-40B4-BE49-F238E27FC236}">
                <a16:creationId xmlns:a16="http://schemas.microsoft.com/office/drawing/2014/main" id="{9B0C1AE5-DD3A-ECF3-C33F-B508354E4B0D}"/>
              </a:ext>
            </a:extLst>
          </p:cNvPr>
          <p:cNvSpPr>
            <a:spLocks noGrp="1"/>
          </p:cNvSpPr>
          <p:nvPr>
            <p:ph type="dt" sz="half" idx="10"/>
          </p:nvPr>
        </p:nvSpPr>
        <p:spPr/>
        <p:txBody>
          <a:bodyPr/>
          <a:lstStyle/>
          <a:p>
            <a:fld id="{FEBAA850-7E68-4200-AB27-43BF7F90147C}" type="datetime1">
              <a:rPr lang="tr-TR" smtClean="0"/>
              <a:t>21.09.2024</a:t>
            </a:fld>
            <a:endParaRPr lang="tr-TR"/>
          </a:p>
        </p:txBody>
      </p:sp>
      <p:sp>
        <p:nvSpPr>
          <p:cNvPr id="4" name="Alt Bilgi Yer Tutucusu 3">
            <a:extLst>
              <a:ext uri="{FF2B5EF4-FFF2-40B4-BE49-F238E27FC236}">
                <a16:creationId xmlns:a16="http://schemas.microsoft.com/office/drawing/2014/main" id="{0395AFE3-E39A-2D6F-AACB-9CF43C8CE54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573357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4D2595-3A17-AC9F-09F6-4FC58252F0BD}"/>
              </a:ext>
            </a:extLst>
          </p:cNvPr>
          <p:cNvSpPr>
            <a:spLocks noGrp="1"/>
          </p:cNvSpPr>
          <p:nvPr>
            <p:ph idx="1"/>
          </p:nvPr>
        </p:nvSpPr>
        <p:spPr>
          <a:xfrm>
            <a:off x="700391" y="846306"/>
            <a:ext cx="10653409" cy="5330657"/>
          </a:xfrm>
        </p:spPr>
        <p:txBody>
          <a:bodyPr>
            <a:normAutofit/>
          </a:bodyPr>
          <a:lstStyle/>
          <a:p>
            <a:r>
              <a:rPr lang="tr-TR" b="1" dirty="0"/>
              <a:t>Konteyner ve Liman Takip Sistemi </a:t>
            </a:r>
            <a:r>
              <a:rPr lang="tr-TR" dirty="0"/>
              <a:t>ve </a:t>
            </a:r>
            <a:r>
              <a:rPr lang="tr-TR" b="1" dirty="0"/>
              <a:t>Liman Tek Pencere Sistemi </a:t>
            </a:r>
            <a:r>
              <a:rPr lang="tr-TR" dirty="0"/>
              <a:t>ile liman işlemlerinin daha sade, daha hızlı ve daha güvenli yapılması yönünde büyük yol kat edilmiş ve </a:t>
            </a:r>
            <a:r>
              <a:rPr lang="tr-TR" dirty="0">
                <a:highlight>
                  <a:srgbClr val="FFFF00"/>
                </a:highlight>
              </a:rPr>
              <a:t>kağıtsız ortama taşınarak verilerin mükerrer girişine de engel olunması hedeflenmiştir</a:t>
            </a:r>
            <a:r>
              <a:rPr lang="tr-TR" dirty="0"/>
              <a:t>.</a:t>
            </a:r>
          </a:p>
          <a:p>
            <a:endParaRPr lang="tr-TR" dirty="0"/>
          </a:p>
          <a:p>
            <a:r>
              <a:rPr lang="tr-TR" dirty="0"/>
              <a:t>Kağıtsız beyanname çalışmaları ile hâlihazırda ihracatçımızın zaman ve işlem maliyetlerini minimize etme yönünde ilerlemeler kaydedilmiş, ayrıca uygulamanın yaygınlaştırılmasına ilişkin çalışmalar da başlatılmıştır. Gümrük işlemlerinin her bir aşamasının izlenebilirliğini sağlamak üzere “Gümrük Eşya Takip ve Analitik Performans Projesiyle” (GET-APP) ihracat ve ithalat süreçlerinin, iş sahiplerince anlık takip edilmesi olanağı sunulmuştur.</a:t>
            </a:r>
          </a:p>
          <a:p>
            <a:endParaRPr lang="tr-TR" dirty="0"/>
          </a:p>
        </p:txBody>
      </p:sp>
      <p:sp>
        <p:nvSpPr>
          <p:cNvPr id="2" name="Veri Yer Tutucusu 1">
            <a:extLst>
              <a:ext uri="{FF2B5EF4-FFF2-40B4-BE49-F238E27FC236}">
                <a16:creationId xmlns:a16="http://schemas.microsoft.com/office/drawing/2014/main" id="{16E01441-58F5-9A78-1773-B92D88237034}"/>
              </a:ext>
            </a:extLst>
          </p:cNvPr>
          <p:cNvSpPr>
            <a:spLocks noGrp="1"/>
          </p:cNvSpPr>
          <p:nvPr>
            <p:ph type="dt" sz="half" idx="10"/>
          </p:nvPr>
        </p:nvSpPr>
        <p:spPr/>
        <p:txBody>
          <a:bodyPr/>
          <a:lstStyle/>
          <a:p>
            <a:fld id="{2103AB95-A22B-4DF3-B1E6-1F9D129B6863}" type="datetime1">
              <a:rPr lang="tr-TR" smtClean="0"/>
              <a:t>21.09.2024</a:t>
            </a:fld>
            <a:endParaRPr lang="tr-TR"/>
          </a:p>
        </p:txBody>
      </p:sp>
      <p:sp>
        <p:nvSpPr>
          <p:cNvPr id="4" name="Alt Bilgi Yer Tutucusu 3">
            <a:extLst>
              <a:ext uri="{FF2B5EF4-FFF2-40B4-BE49-F238E27FC236}">
                <a16:creationId xmlns:a16="http://schemas.microsoft.com/office/drawing/2014/main" id="{57C209C6-C571-1EC9-3F83-75E2E29F6B0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5833662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77AE15-51D9-984C-DA22-FB72DF4C2485}"/>
              </a:ext>
            </a:extLst>
          </p:cNvPr>
          <p:cNvSpPr>
            <a:spLocks noGrp="1"/>
          </p:cNvSpPr>
          <p:nvPr>
            <p:ph idx="1"/>
          </p:nvPr>
        </p:nvSpPr>
        <p:spPr>
          <a:xfrm>
            <a:off x="505838" y="525294"/>
            <a:ext cx="10847962" cy="5651669"/>
          </a:xfrm>
        </p:spPr>
        <p:txBody>
          <a:bodyPr>
            <a:normAutofit/>
          </a:bodyPr>
          <a:lstStyle/>
          <a:p>
            <a:r>
              <a:rPr lang="tr-TR" dirty="0"/>
              <a:t>Ticaretin kolaylaştırılmasına dönük diğer bazı proje ve uygulamaları da şöylece sıralamak mümkündür:</a:t>
            </a:r>
          </a:p>
          <a:p>
            <a:endParaRPr lang="tr-TR" dirty="0"/>
          </a:p>
          <a:p>
            <a:r>
              <a:rPr lang="tr-TR" dirty="0"/>
              <a:t>- Varış Öncesi Gümrükleme Projesi</a:t>
            </a:r>
          </a:p>
          <a:p>
            <a:r>
              <a:rPr lang="tr-TR" dirty="0"/>
              <a:t>- Tek Durak Projesi</a:t>
            </a:r>
          </a:p>
          <a:p>
            <a:r>
              <a:rPr lang="tr-TR" dirty="0"/>
              <a:t>- Menşe İspat ve Dolaşım Belgelerinin Elektronik Ortamda Düzenlenmesi</a:t>
            </a:r>
          </a:p>
          <a:p>
            <a:r>
              <a:rPr lang="tr-TR" dirty="0"/>
              <a:t>- Uzlaşma İşlemlerinin Elektronik Ortamda Takibi</a:t>
            </a:r>
          </a:p>
          <a:p>
            <a:r>
              <a:rPr lang="tr-TR" dirty="0"/>
              <a:t>- Referans Kıymet Veri Bankasındaki Ürün Yelpazesinin Genişletilmesi</a:t>
            </a:r>
          </a:p>
          <a:p>
            <a:r>
              <a:rPr lang="tr-TR" dirty="0"/>
              <a:t>- TIR Sistemine Kabul İşlemlerinin Otomasyonu</a:t>
            </a:r>
          </a:p>
          <a:p>
            <a:r>
              <a:rPr lang="tr-TR" dirty="0"/>
              <a:t>- Posta İşlemlerinde Gümrük Beyan Sisteminin Devreye Alınması</a:t>
            </a:r>
          </a:p>
          <a:p>
            <a:endParaRPr lang="tr-TR" dirty="0"/>
          </a:p>
        </p:txBody>
      </p:sp>
      <p:sp>
        <p:nvSpPr>
          <p:cNvPr id="2" name="Veri Yer Tutucusu 1">
            <a:extLst>
              <a:ext uri="{FF2B5EF4-FFF2-40B4-BE49-F238E27FC236}">
                <a16:creationId xmlns:a16="http://schemas.microsoft.com/office/drawing/2014/main" id="{F808045C-0480-F648-A491-75272ECF5731}"/>
              </a:ext>
            </a:extLst>
          </p:cNvPr>
          <p:cNvSpPr>
            <a:spLocks noGrp="1"/>
          </p:cNvSpPr>
          <p:nvPr>
            <p:ph type="dt" sz="half" idx="10"/>
          </p:nvPr>
        </p:nvSpPr>
        <p:spPr/>
        <p:txBody>
          <a:bodyPr/>
          <a:lstStyle/>
          <a:p>
            <a:fld id="{BA029DC8-2111-4D67-AAD4-4E27174FFCCF}" type="datetime1">
              <a:rPr lang="tr-TR" smtClean="0"/>
              <a:t>21.09.2024</a:t>
            </a:fld>
            <a:endParaRPr lang="tr-TR"/>
          </a:p>
        </p:txBody>
      </p:sp>
      <p:sp>
        <p:nvSpPr>
          <p:cNvPr id="4" name="Alt Bilgi Yer Tutucusu 3">
            <a:extLst>
              <a:ext uri="{FF2B5EF4-FFF2-40B4-BE49-F238E27FC236}">
                <a16:creationId xmlns:a16="http://schemas.microsoft.com/office/drawing/2014/main" id="{E5CC1D4A-00EF-B78F-A8A0-2C721DAE433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1464358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03DED6-D383-24F6-92CA-D3CC775CB1F2}"/>
              </a:ext>
            </a:extLst>
          </p:cNvPr>
          <p:cNvSpPr>
            <a:spLocks noGrp="1"/>
          </p:cNvSpPr>
          <p:nvPr>
            <p:ph idx="1"/>
          </p:nvPr>
        </p:nvSpPr>
        <p:spPr>
          <a:xfrm>
            <a:off x="651753" y="642026"/>
            <a:ext cx="10702047" cy="5534937"/>
          </a:xfrm>
        </p:spPr>
        <p:txBody>
          <a:bodyPr>
            <a:normAutofit/>
          </a:bodyPr>
          <a:lstStyle/>
          <a:p>
            <a:r>
              <a:rPr lang="tr-TR" dirty="0"/>
              <a:t>- Özel Fatura Gümrük İşlemlerinin Elektronikleştirilmesi</a:t>
            </a:r>
          </a:p>
          <a:p>
            <a:endParaRPr lang="tr-TR" dirty="0"/>
          </a:p>
          <a:p>
            <a:r>
              <a:rPr lang="tr-TR" dirty="0"/>
              <a:t>- Gümrüksüz Satış Mağazaları İşlemlerinin Elektronikleştirilmesi</a:t>
            </a:r>
          </a:p>
          <a:p>
            <a:endParaRPr lang="tr-TR" dirty="0"/>
          </a:p>
          <a:p>
            <a:r>
              <a:rPr lang="tr-TR" dirty="0"/>
              <a:t>- Trafik Şahadetnamesi Verilerinin Elektronik Ortama Aktarılması</a:t>
            </a:r>
          </a:p>
          <a:p>
            <a:endParaRPr lang="tr-TR" dirty="0"/>
          </a:p>
          <a:p>
            <a:r>
              <a:rPr lang="tr-TR" dirty="0"/>
              <a:t>- Teminat Mektuplarının Elektronik Teyidi ve Takibi</a:t>
            </a:r>
          </a:p>
          <a:p>
            <a:endParaRPr lang="tr-TR" dirty="0"/>
          </a:p>
          <a:p>
            <a:r>
              <a:rPr lang="tr-TR" dirty="0"/>
              <a:t>- Kamu Laboratuvarlarında Mükerrer Analizlerin Önlenmesi Projesi</a:t>
            </a:r>
          </a:p>
          <a:p>
            <a:endParaRPr lang="tr-TR" dirty="0"/>
          </a:p>
        </p:txBody>
      </p:sp>
      <p:sp>
        <p:nvSpPr>
          <p:cNvPr id="2" name="Veri Yer Tutucusu 1">
            <a:extLst>
              <a:ext uri="{FF2B5EF4-FFF2-40B4-BE49-F238E27FC236}">
                <a16:creationId xmlns:a16="http://schemas.microsoft.com/office/drawing/2014/main" id="{0477B58C-0D8F-885C-16BB-B414FA1A4387}"/>
              </a:ext>
            </a:extLst>
          </p:cNvPr>
          <p:cNvSpPr>
            <a:spLocks noGrp="1"/>
          </p:cNvSpPr>
          <p:nvPr>
            <p:ph type="dt" sz="half" idx="10"/>
          </p:nvPr>
        </p:nvSpPr>
        <p:spPr/>
        <p:txBody>
          <a:bodyPr/>
          <a:lstStyle/>
          <a:p>
            <a:fld id="{B92134C7-91AD-4E75-ACB0-8C7231D5ABC3}" type="datetime1">
              <a:rPr lang="tr-TR" smtClean="0"/>
              <a:t>21.09.2024</a:t>
            </a:fld>
            <a:endParaRPr lang="tr-TR"/>
          </a:p>
        </p:txBody>
      </p:sp>
      <p:sp>
        <p:nvSpPr>
          <p:cNvPr id="4" name="Alt Bilgi Yer Tutucusu 3">
            <a:extLst>
              <a:ext uri="{FF2B5EF4-FFF2-40B4-BE49-F238E27FC236}">
                <a16:creationId xmlns:a16="http://schemas.microsoft.com/office/drawing/2014/main" id="{62957B8C-2968-8B7F-1B7A-47FFF77398F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9485049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3F22BD-2953-6EA6-4048-777BCA2D5087}"/>
              </a:ext>
            </a:extLst>
          </p:cNvPr>
          <p:cNvSpPr>
            <a:spLocks noGrp="1"/>
          </p:cNvSpPr>
          <p:nvPr>
            <p:ph idx="1"/>
          </p:nvPr>
        </p:nvSpPr>
        <p:spPr>
          <a:xfrm>
            <a:off x="680936" y="729574"/>
            <a:ext cx="10672864" cy="5447389"/>
          </a:xfrm>
        </p:spPr>
        <p:txBody>
          <a:bodyPr>
            <a:normAutofit/>
          </a:bodyPr>
          <a:lstStyle/>
          <a:p>
            <a:r>
              <a:rPr lang="tr-TR" dirty="0"/>
              <a:t>Bütün bu çalışmaların sonucu, Dünya Bankasının yayımladığı Dünya Bankası İş Ortamı (</a:t>
            </a:r>
            <a:r>
              <a:rPr lang="tr-TR" dirty="0" err="1"/>
              <a:t>Doing</a:t>
            </a:r>
            <a:r>
              <a:rPr lang="tr-TR" dirty="0"/>
              <a:t> Business) Raporu ile kısmen de olsa alınmıştır. 31 Ekim 2018 tarihinde yayımlanan 2019 yılı İş Ortamı Raporu – İş Yapma Kolaylığı Endeksinde ülkemiz bir önceki yıla göre 17 basamak ilerleyerek 43. sırada yer almıştır. Yine de ülkemizin hedefleri göz önüne alındığında, sıralamada çok geride olunduğu ve alınması gereken daha çok mesafe bulunduğu görülmektedir. </a:t>
            </a:r>
          </a:p>
          <a:p>
            <a:r>
              <a:rPr lang="tr-TR" dirty="0"/>
              <a:t>Biz bu bölümde mevzuat itibarıyla sağlanan kolaylaştırma uygulamaların- dan bahsedeceğiz. Sonraki bölümde ise yukarıda bahsedilen gümrük işlemlerini kolaylaştıran otomasyon uygulamalarından söz edeceğiz. </a:t>
            </a:r>
          </a:p>
          <a:p>
            <a:endParaRPr lang="tr-TR" dirty="0"/>
          </a:p>
        </p:txBody>
      </p:sp>
      <p:sp>
        <p:nvSpPr>
          <p:cNvPr id="2" name="Veri Yer Tutucusu 1">
            <a:extLst>
              <a:ext uri="{FF2B5EF4-FFF2-40B4-BE49-F238E27FC236}">
                <a16:creationId xmlns:a16="http://schemas.microsoft.com/office/drawing/2014/main" id="{D8D1DA9B-0694-748A-3BD0-46AED5C55DA9}"/>
              </a:ext>
            </a:extLst>
          </p:cNvPr>
          <p:cNvSpPr>
            <a:spLocks noGrp="1"/>
          </p:cNvSpPr>
          <p:nvPr>
            <p:ph type="dt" sz="half" idx="10"/>
          </p:nvPr>
        </p:nvSpPr>
        <p:spPr/>
        <p:txBody>
          <a:bodyPr/>
          <a:lstStyle/>
          <a:p>
            <a:fld id="{CE8DD0D7-4991-4DB5-8AAD-DE8B4095775A}" type="datetime1">
              <a:rPr lang="tr-TR" smtClean="0"/>
              <a:t>21.09.2024</a:t>
            </a:fld>
            <a:endParaRPr lang="tr-TR"/>
          </a:p>
        </p:txBody>
      </p:sp>
      <p:sp>
        <p:nvSpPr>
          <p:cNvPr id="4" name="Alt Bilgi Yer Tutucusu 3">
            <a:extLst>
              <a:ext uri="{FF2B5EF4-FFF2-40B4-BE49-F238E27FC236}">
                <a16:creationId xmlns:a16="http://schemas.microsoft.com/office/drawing/2014/main" id="{9A6C39B5-BC8E-A3C6-CA70-26F525B9B76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401690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440AA5-6481-6949-BCB0-3E6B8F9EDA4E}"/>
              </a:ext>
            </a:extLst>
          </p:cNvPr>
          <p:cNvSpPr>
            <a:spLocks noGrp="1"/>
          </p:cNvSpPr>
          <p:nvPr>
            <p:ph idx="1"/>
          </p:nvPr>
        </p:nvSpPr>
        <p:spPr>
          <a:xfrm>
            <a:off x="603115" y="612843"/>
            <a:ext cx="10750685" cy="5564120"/>
          </a:xfrm>
        </p:spPr>
        <p:txBody>
          <a:bodyPr/>
          <a:lstStyle/>
          <a:p>
            <a:r>
              <a:rPr lang="tr-TR" sz="3200" b="1" dirty="0">
                <a:solidFill>
                  <a:srgbClr val="FF0000"/>
                </a:solidFill>
              </a:rPr>
              <a:t>II-	Yetkilendirilmiş Yükümlü Statüsü (YYS) Uygulaması</a:t>
            </a:r>
          </a:p>
          <a:p>
            <a:r>
              <a:rPr lang="tr-TR" b="1" dirty="0">
                <a:solidFill>
                  <a:schemeClr val="accent1"/>
                </a:solidFill>
              </a:rPr>
              <a:t>Yetkilendirilmiş yükümlü statüsü:</a:t>
            </a:r>
          </a:p>
          <a:p>
            <a:r>
              <a:rPr lang="tr-TR" u="sng" dirty="0">
                <a:solidFill>
                  <a:srgbClr val="00B050"/>
                </a:solidFill>
              </a:rPr>
              <a:t>gümrük yükümlülüklerini yerine getiren, </a:t>
            </a:r>
          </a:p>
          <a:p>
            <a:r>
              <a:rPr lang="tr-TR" u="sng" dirty="0">
                <a:solidFill>
                  <a:srgbClr val="00B050"/>
                </a:solidFill>
              </a:rPr>
              <a:t>kayıt sistemi düzenli ve izlenebilir olan, </a:t>
            </a:r>
          </a:p>
          <a:p>
            <a:r>
              <a:rPr lang="tr-TR" u="sng" dirty="0">
                <a:solidFill>
                  <a:srgbClr val="00B050"/>
                </a:solidFill>
              </a:rPr>
              <a:t>mali yeterliliği bulunan, </a:t>
            </a:r>
          </a:p>
          <a:p>
            <a:r>
              <a:rPr lang="tr-TR" u="sng" dirty="0">
                <a:solidFill>
                  <a:srgbClr val="00B050"/>
                </a:solidFill>
              </a:rPr>
              <a:t>emniyet ve güvenlik standartlarına sahip olan, </a:t>
            </a:r>
          </a:p>
          <a:p>
            <a:r>
              <a:rPr lang="tr-TR" u="sng" dirty="0">
                <a:solidFill>
                  <a:srgbClr val="00B050"/>
                </a:solidFill>
              </a:rPr>
              <a:t>kendi oto kontrolünü yapabilen </a:t>
            </a:r>
          </a:p>
          <a:p>
            <a:r>
              <a:rPr lang="tr-TR" dirty="0">
                <a:highlight>
                  <a:srgbClr val="FFFF00"/>
                </a:highlight>
              </a:rPr>
              <a:t>güvenilir firmalara</a:t>
            </a:r>
            <a:r>
              <a:rPr lang="tr-TR" dirty="0"/>
              <a:t>, </a:t>
            </a:r>
          </a:p>
          <a:p>
            <a:r>
              <a:rPr lang="tr-TR" dirty="0"/>
              <a:t>adlarına düzenlenen Yetkilendirilmiş Yükümlü Sertifikası aracılığıyla, </a:t>
            </a:r>
            <a:r>
              <a:rPr lang="tr-TR" dirty="0">
                <a:highlight>
                  <a:srgbClr val="FFFF00"/>
                </a:highlight>
              </a:rPr>
              <a:t>gümrük işlemleri ve lojistik süreçlerde birtakım kolaylık ve imtiyazlar tanıyan uluslararası bir statüdür.  </a:t>
            </a:r>
            <a:r>
              <a:rPr lang="tr-TR" dirty="0" err="1">
                <a:highlight>
                  <a:srgbClr val="FFFF00"/>
                </a:highlight>
              </a:rPr>
              <a:t>xxxxxxxxx</a:t>
            </a:r>
            <a:endParaRPr lang="tr-TR" dirty="0">
              <a:highlight>
                <a:srgbClr val="FFFF00"/>
              </a:highlight>
            </a:endParaRPr>
          </a:p>
          <a:p>
            <a:endParaRPr lang="tr-TR" dirty="0"/>
          </a:p>
          <a:p>
            <a:endParaRPr lang="tr-TR" dirty="0"/>
          </a:p>
        </p:txBody>
      </p:sp>
      <p:sp>
        <p:nvSpPr>
          <p:cNvPr id="2" name="Veri Yer Tutucusu 1">
            <a:extLst>
              <a:ext uri="{FF2B5EF4-FFF2-40B4-BE49-F238E27FC236}">
                <a16:creationId xmlns:a16="http://schemas.microsoft.com/office/drawing/2014/main" id="{CBEDFAFC-83AE-937F-7954-E91F8819E513}"/>
              </a:ext>
            </a:extLst>
          </p:cNvPr>
          <p:cNvSpPr>
            <a:spLocks noGrp="1"/>
          </p:cNvSpPr>
          <p:nvPr>
            <p:ph type="dt" sz="half" idx="10"/>
          </p:nvPr>
        </p:nvSpPr>
        <p:spPr/>
        <p:txBody>
          <a:bodyPr/>
          <a:lstStyle/>
          <a:p>
            <a:fld id="{33A8822D-879B-407D-BA26-7FEE495267D9}" type="datetime1">
              <a:rPr lang="tr-TR" smtClean="0"/>
              <a:t>21.09.2024</a:t>
            </a:fld>
            <a:endParaRPr lang="tr-TR"/>
          </a:p>
        </p:txBody>
      </p:sp>
      <p:sp>
        <p:nvSpPr>
          <p:cNvPr id="4" name="Alt Bilgi Yer Tutucusu 3">
            <a:extLst>
              <a:ext uri="{FF2B5EF4-FFF2-40B4-BE49-F238E27FC236}">
                <a16:creationId xmlns:a16="http://schemas.microsoft.com/office/drawing/2014/main" id="{4AE29908-A516-3A66-B512-D75709033B0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8987231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29DF06-E6DD-C0C5-8EFD-C32D5B4D654A}"/>
              </a:ext>
            </a:extLst>
          </p:cNvPr>
          <p:cNvSpPr>
            <a:spLocks noGrp="1"/>
          </p:cNvSpPr>
          <p:nvPr>
            <p:ph idx="1"/>
          </p:nvPr>
        </p:nvSpPr>
        <p:spPr/>
        <p:txBody>
          <a:bodyPr>
            <a:normAutofit lnSpcReduction="10000"/>
          </a:bodyPr>
          <a:lstStyle/>
          <a:p>
            <a:r>
              <a:rPr lang="tr-TR" dirty="0"/>
              <a:t>Ülkemizde, serbest bölgeler dahil, yerleşik olup en az üç yıldır fiilen faaliyette bulunan, yıllık olarak en az 100 beyanname kapsamında işlem yapan, ISO 9001 ve ISO 27001 standartlarına sahip olan, gümrük ve dış ticaret mevzuatını ciddi ölçülerde ihlal etmemiş olan, ciddi mali suçlara ve ülke güvenliğini tehdit eden suçlara karışmamış olan, kesinleşmiş vergi, sigorta prim ve gümrük cezası borcu bulunmayan, ticari kayıtlarını düzenli ve izlenebilir bir şekilde tutan, mali yeterliliği bulunan, ticari faaliyetleriyle ilgili olarak uygun emniyet ve güvenlik önlemleri uygulayan imalatçılar, ihracatçılar, ithalatçılar, lojistik faaliyetlerine ilişkin hizmet verenler başvurmaları ve aranan kriterleri sağlamaları halinde Yetkilendirilmiş Yükümlü olabilirler.  Bu uygulamanın başlıca yararlarını şu şekilde sıralayabiliriz: </a:t>
            </a:r>
          </a:p>
        </p:txBody>
      </p:sp>
      <p:sp>
        <p:nvSpPr>
          <p:cNvPr id="2" name="Veri Yer Tutucusu 1">
            <a:extLst>
              <a:ext uri="{FF2B5EF4-FFF2-40B4-BE49-F238E27FC236}">
                <a16:creationId xmlns:a16="http://schemas.microsoft.com/office/drawing/2014/main" id="{405364B0-6FEB-0EE9-CE35-7B2D2905F1A9}"/>
              </a:ext>
            </a:extLst>
          </p:cNvPr>
          <p:cNvSpPr>
            <a:spLocks noGrp="1"/>
          </p:cNvSpPr>
          <p:nvPr>
            <p:ph type="dt" sz="half" idx="10"/>
          </p:nvPr>
        </p:nvSpPr>
        <p:spPr/>
        <p:txBody>
          <a:bodyPr/>
          <a:lstStyle/>
          <a:p>
            <a:fld id="{1F1782FC-8473-4007-9975-7CD591BD80B2}" type="datetime1">
              <a:rPr lang="tr-TR" smtClean="0"/>
              <a:t>21.09.2024</a:t>
            </a:fld>
            <a:endParaRPr lang="tr-TR"/>
          </a:p>
        </p:txBody>
      </p:sp>
      <p:sp>
        <p:nvSpPr>
          <p:cNvPr id="4" name="Alt Bilgi Yer Tutucusu 3">
            <a:extLst>
              <a:ext uri="{FF2B5EF4-FFF2-40B4-BE49-F238E27FC236}">
                <a16:creationId xmlns:a16="http://schemas.microsoft.com/office/drawing/2014/main" id="{E644617D-03B7-0722-5779-8B69BA53CA1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0006630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8FFB9D-647F-3A16-9792-50B9A6597FDF}"/>
              </a:ext>
            </a:extLst>
          </p:cNvPr>
          <p:cNvSpPr>
            <a:spLocks noGrp="1"/>
          </p:cNvSpPr>
          <p:nvPr>
            <p:ph idx="1"/>
          </p:nvPr>
        </p:nvSpPr>
        <p:spPr/>
        <p:txBody>
          <a:bodyPr>
            <a:normAutofit fontScale="85000" lnSpcReduction="20000"/>
          </a:bodyPr>
          <a:lstStyle/>
          <a:p>
            <a:r>
              <a:rPr lang="tr-TR" dirty="0"/>
              <a:t>	Gümrük idaresinin iş yükünün hafifletilmesi, riskli sevkiyatlara daha çok odaklanabilmesi ve kaçakçılık faaliyetleriyle daha etkin mücadele edilebilmesi,</a:t>
            </a:r>
          </a:p>
          <a:p>
            <a:r>
              <a:rPr lang="tr-TR" dirty="0"/>
              <a:t>	Gümrüklerdeki eşya hareketlerinin ve araç sevkiyatlarının hızlandırılması,</a:t>
            </a:r>
          </a:p>
          <a:p>
            <a:r>
              <a:rPr lang="tr-TR" dirty="0"/>
              <a:t>	Yasal ticaretin kolaylaştırılması ve yasadışı ticaretle mücadelede etkinliğin arttırılması,</a:t>
            </a:r>
          </a:p>
          <a:p>
            <a:r>
              <a:rPr lang="tr-TR" dirty="0"/>
              <a:t>	Ülkenin uluslararası rekabet gücünün artması,</a:t>
            </a:r>
          </a:p>
          <a:p>
            <a:r>
              <a:rPr lang="tr-TR" dirty="0"/>
              <a:t>	Ülkenin yabancı yatırımlar için daha cazip hale gelmesi,</a:t>
            </a:r>
          </a:p>
          <a:p>
            <a:r>
              <a:rPr lang="tr-TR" dirty="0"/>
              <a:t>	Dış ticaretin hızlı ve kolay yapıldığı bir ülke olarak tanınma,</a:t>
            </a:r>
          </a:p>
          <a:p>
            <a:r>
              <a:rPr lang="tr-TR" dirty="0"/>
              <a:t>	Ulusal ve uluslararası piyasalarda ticaret ortağı olarak daha çok tercih edilme,</a:t>
            </a:r>
          </a:p>
          <a:p>
            <a:r>
              <a:rPr lang="tr-TR" dirty="0"/>
              <a:t>	Uluslararası ticaretteki emniyet ve güvenlik açıklarının azaltılması yoluyla güvenli ticaretin teşvik edilmesi,</a:t>
            </a:r>
          </a:p>
          <a:p>
            <a:endParaRPr lang="tr-TR" dirty="0"/>
          </a:p>
        </p:txBody>
      </p:sp>
      <p:sp>
        <p:nvSpPr>
          <p:cNvPr id="2" name="Veri Yer Tutucusu 1">
            <a:extLst>
              <a:ext uri="{FF2B5EF4-FFF2-40B4-BE49-F238E27FC236}">
                <a16:creationId xmlns:a16="http://schemas.microsoft.com/office/drawing/2014/main" id="{0634A23A-13A9-0D95-4762-3FC03E9370A4}"/>
              </a:ext>
            </a:extLst>
          </p:cNvPr>
          <p:cNvSpPr>
            <a:spLocks noGrp="1"/>
          </p:cNvSpPr>
          <p:nvPr>
            <p:ph type="dt" sz="half" idx="10"/>
          </p:nvPr>
        </p:nvSpPr>
        <p:spPr/>
        <p:txBody>
          <a:bodyPr/>
          <a:lstStyle/>
          <a:p>
            <a:fld id="{4DC3D4A0-7750-4E50-AF50-033338F6CE55}" type="datetime1">
              <a:rPr lang="tr-TR" smtClean="0"/>
              <a:t>21.09.2024</a:t>
            </a:fld>
            <a:endParaRPr lang="tr-TR"/>
          </a:p>
        </p:txBody>
      </p:sp>
      <p:sp>
        <p:nvSpPr>
          <p:cNvPr id="4" name="Alt Bilgi Yer Tutucusu 3">
            <a:extLst>
              <a:ext uri="{FF2B5EF4-FFF2-40B4-BE49-F238E27FC236}">
                <a16:creationId xmlns:a16="http://schemas.microsoft.com/office/drawing/2014/main" id="{7CB3842F-8203-49C3-1B2C-C772FF0E912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187345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0656BA-C49A-C5CE-91CF-4E28DEB38CB3}"/>
              </a:ext>
            </a:extLst>
          </p:cNvPr>
          <p:cNvSpPr>
            <a:spLocks noGrp="1"/>
          </p:cNvSpPr>
          <p:nvPr>
            <p:ph idx="1"/>
          </p:nvPr>
        </p:nvSpPr>
        <p:spPr/>
        <p:txBody>
          <a:bodyPr>
            <a:normAutofit fontScale="92500" lnSpcReduction="20000"/>
          </a:bodyPr>
          <a:lstStyle/>
          <a:p>
            <a:r>
              <a:rPr lang="tr-TR" dirty="0"/>
              <a:t>	İşlemlerin daha az maliyetli ve daha hızlı gerçekleştirilmesi yoluyla ihracatın desteklenmesi,</a:t>
            </a:r>
          </a:p>
          <a:p>
            <a:r>
              <a:rPr lang="tr-TR" dirty="0"/>
              <a:t>	Uluslararası standartlarda daha etkin ve verimli çalışan, daha yüksek rekabet gücüne ve daha iyi iç kontrol süreçlerine sahip firma sayısında artış sağlanması,</a:t>
            </a:r>
          </a:p>
          <a:p>
            <a:r>
              <a:rPr lang="tr-TR" dirty="0"/>
              <a:t>	Tedarik masraflarının azalması ve tedarikçilerle işbirliğinin artması,</a:t>
            </a:r>
          </a:p>
          <a:p>
            <a:r>
              <a:rPr lang="tr-TR" dirty="0"/>
              <a:t>	Yurtdışı alıcılarına eşyayı zamanında teslim edebilme,</a:t>
            </a:r>
          </a:p>
          <a:p>
            <a:r>
              <a:rPr lang="tr-TR" dirty="0"/>
              <a:t>	Uluslararası pazarlarda tedarikçi olarak daha çok tercih edilme,</a:t>
            </a:r>
          </a:p>
          <a:p>
            <a:r>
              <a:rPr lang="tr-TR" dirty="0"/>
              <a:t>	Uluslararası piyasalarda güvenilir olarak tanınma,</a:t>
            </a:r>
          </a:p>
          <a:p>
            <a:r>
              <a:rPr lang="tr-TR" dirty="0"/>
              <a:t>	Karşılıklı tanıma anlaşması yapılan ülkelerde yetkilendirilmiş yükümlü olarak kabul edilme ve o ülkede yetkilendirilmiş yükümlüler için sağlanan ayrıcalıklardan mütekabiliyet esasına dayanılarak faydalanabilme,</a:t>
            </a:r>
          </a:p>
          <a:p>
            <a:endParaRPr lang="tr-TR" dirty="0"/>
          </a:p>
          <a:p>
            <a:endParaRPr lang="tr-TR" dirty="0"/>
          </a:p>
        </p:txBody>
      </p:sp>
      <p:sp>
        <p:nvSpPr>
          <p:cNvPr id="2" name="Veri Yer Tutucusu 1">
            <a:extLst>
              <a:ext uri="{FF2B5EF4-FFF2-40B4-BE49-F238E27FC236}">
                <a16:creationId xmlns:a16="http://schemas.microsoft.com/office/drawing/2014/main" id="{CF7C16EA-45B4-598F-6D04-6870BE985E20}"/>
              </a:ext>
            </a:extLst>
          </p:cNvPr>
          <p:cNvSpPr>
            <a:spLocks noGrp="1"/>
          </p:cNvSpPr>
          <p:nvPr>
            <p:ph type="dt" sz="half" idx="10"/>
          </p:nvPr>
        </p:nvSpPr>
        <p:spPr/>
        <p:txBody>
          <a:bodyPr/>
          <a:lstStyle/>
          <a:p>
            <a:fld id="{605889A7-2CDC-4CAA-BB6E-7D39825D8209}" type="datetime1">
              <a:rPr lang="tr-TR" smtClean="0"/>
              <a:t>21.09.2024</a:t>
            </a:fld>
            <a:endParaRPr lang="tr-TR"/>
          </a:p>
        </p:txBody>
      </p:sp>
      <p:sp>
        <p:nvSpPr>
          <p:cNvPr id="4" name="Alt Bilgi Yer Tutucusu 3">
            <a:extLst>
              <a:ext uri="{FF2B5EF4-FFF2-40B4-BE49-F238E27FC236}">
                <a16:creationId xmlns:a16="http://schemas.microsoft.com/office/drawing/2014/main" id="{2E739AF6-7DEB-CD5A-6359-734EB7B7CFA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0221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09C738-E539-FE0E-3715-20CB2AF5B6FA}"/>
              </a:ext>
            </a:extLst>
          </p:cNvPr>
          <p:cNvSpPr>
            <a:spLocks noGrp="1"/>
          </p:cNvSpPr>
          <p:nvPr>
            <p:ph type="title"/>
          </p:nvPr>
        </p:nvSpPr>
        <p:spPr>
          <a:xfrm>
            <a:off x="838200" y="365125"/>
            <a:ext cx="10515600" cy="808919"/>
          </a:xfrm>
        </p:spPr>
        <p:txBody>
          <a:bodyPr>
            <a:normAutofit/>
          </a:bodyPr>
          <a:lstStyle/>
          <a:p>
            <a:pPr algn="ctr"/>
            <a:r>
              <a:rPr lang="tr-TR" sz="3200" dirty="0"/>
              <a:t>Türkiye’nin </a:t>
            </a:r>
            <a:r>
              <a:rPr lang="tr-TR" sz="3200" b="1" dirty="0">
                <a:highlight>
                  <a:srgbClr val="00FF00"/>
                </a:highlight>
              </a:rPr>
              <a:t>Hava Sınır Kapıları</a:t>
            </a:r>
            <a:r>
              <a:rPr lang="tr-TR" sz="3200" dirty="0"/>
              <a:t>/Gümrük İdareleri</a:t>
            </a:r>
          </a:p>
        </p:txBody>
      </p:sp>
      <p:pic>
        <p:nvPicPr>
          <p:cNvPr id="4" name="İçerik Yer Tutucusu 3">
            <a:extLst>
              <a:ext uri="{FF2B5EF4-FFF2-40B4-BE49-F238E27FC236}">
                <a16:creationId xmlns:a16="http://schemas.microsoft.com/office/drawing/2014/main" id="{EE5D16B2-B603-5DA6-0D34-E0B8557CF79C}"/>
              </a:ext>
            </a:extLst>
          </p:cNvPr>
          <p:cNvPicPr>
            <a:picLocks noGrp="1" noChangeAspect="1"/>
          </p:cNvPicPr>
          <p:nvPr>
            <p:ph idx="1"/>
          </p:nvPr>
        </p:nvPicPr>
        <p:blipFill>
          <a:blip r:embed="rId2"/>
          <a:stretch>
            <a:fillRect/>
          </a:stretch>
        </p:blipFill>
        <p:spPr>
          <a:xfrm>
            <a:off x="901904" y="951949"/>
            <a:ext cx="9878985" cy="5098895"/>
          </a:xfrm>
          <a:prstGeom prst="rect">
            <a:avLst/>
          </a:prstGeom>
        </p:spPr>
      </p:pic>
      <p:sp>
        <p:nvSpPr>
          <p:cNvPr id="3" name="Veri Yer Tutucusu 2">
            <a:extLst>
              <a:ext uri="{FF2B5EF4-FFF2-40B4-BE49-F238E27FC236}">
                <a16:creationId xmlns:a16="http://schemas.microsoft.com/office/drawing/2014/main" id="{BED71517-4770-6F9B-719F-70FCFA1D768C}"/>
              </a:ext>
            </a:extLst>
          </p:cNvPr>
          <p:cNvSpPr>
            <a:spLocks noGrp="1"/>
          </p:cNvSpPr>
          <p:nvPr>
            <p:ph type="dt" sz="half" idx="10"/>
          </p:nvPr>
        </p:nvSpPr>
        <p:spPr/>
        <p:txBody>
          <a:bodyPr/>
          <a:lstStyle/>
          <a:p>
            <a:fld id="{263275CA-D90C-4130-85A0-C0AABF1F798B}" type="datetime1">
              <a:rPr lang="tr-TR" smtClean="0"/>
              <a:t>21.09.2024</a:t>
            </a:fld>
            <a:endParaRPr lang="tr-TR"/>
          </a:p>
        </p:txBody>
      </p:sp>
      <p:sp>
        <p:nvSpPr>
          <p:cNvPr id="5" name="Alt Bilgi Yer Tutucusu 4">
            <a:extLst>
              <a:ext uri="{FF2B5EF4-FFF2-40B4-BE49-F238E27FC236}">
                <a16:creationId xmlns:a16="http://schemas.microsoft.com/office/drawing/2014/main" id="{F5CA868F-1D1D-D24B-B610-8C56E0CA193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5978505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8698D5-B806-49D3-DCF7-C927D49EA400}"/>
              </a:ext>
            </a:extLst>
          </p:cNvPr>
          <p:cNvSpPr>
            <a:spLocks noGrp="1"/>
          </p:cNvSpPr>
          <p:nvPr>
            <p:ph idx="1"/>
          </p:nvPr>
        </p:nvSpPr>
        <p:spPr>
          <a:xfrm>
            <a:off x="603115" y="778213"/>
            <a:ext cx="10750685" cy="5398750"/>
          </a:xfrm>
        </p:spPr>
        <p:txBody>
          <a:bodyPr>
            <a:normAutofit lnSpcReduction="10000"/>
          </a:bodyPr>
          <a:lstStyle/>
          <a:p>
            <a:r>
              <a:rPr lang="tr-TR" sz="3200" b="1" dirty="0">
                <a:solidFill>
                  <a:srgbClr val="FF0000"/>
                </a:solidFill>
              </a:rPr>
              <a:t>III-	Onaylanmış Kişi Statü Belgesi</a:t>
            </a:r>
          </a:p>
          <a:p>
            <a:endParaRPr lang="tr-TR" dirty="0"/>
          </a:p>
          <a:p>
            <a:r>
              <a:rPr lang="tr-TR" b="1" dirty="0">
                <a:solidFill>
                  <a:schemeClr val="accent1"/>
                </a:solidFill>
              </a:rPr>
              <a:t>Onaylanmış Kişi statüsü:</a:t>
            </a:r>
          </a:p>
          <a:p>
            <a:r>
              <a:rPr lang="tr-TR" dirty="0">
                <a:solidFill>
                  <a:srgbClr val="00B050"/>
                </a:solidFill>
              </a:rPr>
              <a:t>gümrük yükümlülüklerini yerine getiren, </a:t>
            </a:r>
          </a:p>
          <a:p>
            <a:r>
              <a:rPr lang="tr-TR" dirty="0">
                <a:solidFill>
                  <a:srgbClr val="00B050"/>
                </a:solidFill>
              </a:rPr>
              <a:t>ticari kayıtlarını genel kabul görmüş muhasebe ilkelerine uygun olarak tutan, </a:t>
            </a:r>
          </a:p>
          <a:p>
            <a:r>
              <a:rPr lang="tr-TR" dirty="0">
                <a:solidFill>
                  <a:srgbClr val="00B050"/>
                </a:solidFill>
              </a:rPr>
              <a:t>mali yeterliliği bulunan, </a:t>
            </a:r>
          </a:p>
          <a:p>
            <a:r>
              <a:rPr lang="tr-TR" dirty="0">
                <a:solidFill>
                  <a:srgbClr val="00B050"/>
                </a:solidFill>
              </a:rPr>
              <a:t>belli sayıda kişi istihdam eden </a:t>
            </a:r>
          </a:p>
          <a:p>
            <a:r>
              <a:rPr lang="tr-TR" dirty="0">
                <a:solidFill>
                  <a:srgbClr val="00B050"/>
                </a:solidFill>
              </a:rPr>
              <a:t>ve belli bir dış ticaret performansına sahip</a:t>
            </a:r>
            <a:r>
              <a:rPr lang="tr-TR" dirty="0"/>
              <a:t> </a:t>
            </a:r>
          </a:p>
          <a:p>
            <a:r>
              <a:rPr lang="tr-TR" dirty="0"/>
              <a:t>firmalara, </a:t>
            </a:r>
          </a:p>
          <a:p>
            <a:r>
              <a:rPr lang="tr-TR" dirty="0">
                <a:highlight>
                  <a:srgbClr val="FFFF00"/>
                </a:highlight>
              </a:rPr>
              <a:t>gümrük işlemlerinde birtakım kolaylıklar tanıyan bir gümrük statüsüdür</a:t>
            </a:r>
            <a:r>
              <a:rPr lang="tr-TR" dirty="0"/>
              <a:t>. </a:t>
            </a:r>
          </a:p>
        </p:txBody>
      </p:sp>
      <p:sp>
        <p:nvSpPr>
          <p:cNvPr id="2" name="Veri Yer Tutucusu 1">
            <a:extLst>
              <a:ext uri="{FF2B5EF4-FFF2-40B4-BE49-F238E27FC236}">
                <a16:creationId xmlns:a16="http://schemas.microsoft.com/office/drawing/2014/main" id="{EBF2DCAB-D19C-26D5-2FC9-2A6C37F4BE3D}"/>
              </a:ext>
            </a:extLst>
          </p:cNvPr>
          <p:cNvSpPr>
            <a:spLocks noGrp="1"/>
          </p:cNvSpPr>
          <p:nvPr>
            <p:ph type="dt" sz="half" idx="10"/>
          </p:nvPr>
        </p:nvSpPr>
        <p:spPr/>
        <p:txBody>
          <a:bodyPr/>
          <a:lstStyle/>
          <a:p>
            <a:fld id="{55297AA7-B84C-4AA3-ABA0-DE5204F00861}" type="datetime1">
              <a:rPr lang="tr-TR" smtClean="0"/>
              <a:t>21.09.2024</a:t>
            </a:fld>
            <a:endParaRPr lang="tr-TR"/>
          </a:p>
        </p:txBody>
      </p:sp>
      <p:sp>
        <p:nvSpPr>
          <p:cNvPr id="4" name="Alt Bilgi Yer Tutucusu 3">
            <a:extLst>
              <a:ext uri="{FF2B5EF4-FFF2-40B4-BE49-F238E27FC236}">
                <a16:creationId xmlns:a16="http://schemas.microsoft.com/office/drawing/2014/main" id="{8D084167-5523-23E7-6556-5C19110FA2E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2722489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D0F692-1268-16AA-C665-901F79C9523A}"/>
              </a:ext>
            </a:extLst>
          </p:cNvPr>
          <p:cNvSpPr>
            <a:spLocks noGrp="1"/>
          </p:cNvSpPr>
          <p:nvPr>
            <p:ph idx="1"/>
          </p:nvPr>
        </p:nvSpPr>
        <p:spPr/>
        <p:txBody>
          <a:bodyPr>
            <a:normAutofit lnSpcReduction="10000"/>
          </a:bodyPr>
          <a:lstStyle/>
          <a:p>
            <a:r>
              <a:rPr lang="tr-TR" dirty="0"/>
              <a:t>Ülkemizde, serbest bölgeler hariç, yerleşik olup en az iki yıldır fiilen faaliyette bulunan, gümrük ve dış ticaret mevzuatını ciddi ölçülerde ihlal etmemiş olan, ciddi mali suçlara ve ülke güvenliğini tehdit eden suçlara karışmamış olan, kesinleşmiş vergi borcu, sigorta prim borcu ve gümrük cezası borcu bulunmayan, </a:t>
            </a:r>
            <a:r>
              <a:rPr lang="tr-TR" dirty="0">
                <a:highlight>
                  <a:srgbClr val="FFFF00"/>
                </a:highlight>
              </a:rPr>
              <a:t>yıllık olarak en az 1.000.000 FOB/ABD doları tutarında fiili ihracat veya toplam en az 6.000.000 ABD doları tutarında; kendisi, grup ihracatçısı, </a:t>
            </a:r>
            <a:r>
              <a:rPr lang="tr-TR" dirty="0"/>
              <a:t>sektörel dış ticaret şirketi ve/veya dış ticaret sermaye şirketi aracılığıyla ihracat ve ithalat yapan, dış ticaret sermaye şirketleri, sektörel dış ticaret şirketleri, grup ihracatçıları ve grup ithalatçıları hariç en az 30 sigortalı çalışanı bulunan, imalatçılar, ihracatçılar ve ithalatçılar başvurmaları ve aranan kriterleri sağlamaları halinde Onaylanmış Kişi olabilirler. </a:t>
            </a:r>
          </a:p>
        </p:txBody>
      </p:sp>
      <p:sp>
        <p:nvSpPr>
          <p:cNvPr id="2" name="Veri Yer Tutucusu 1">
            <a:extLst>
              <a:ext uri="{FF2B5EF4-FFF2-40B4-BE49-F238E27FC236}">
                <a16:creationId xmlns:a16="http://schemas.microsoft.com/office/drawing/2014/main" id="{B0D32B57-66B2-34A4-2CBD-DDABAF4CCB66}"/>
              </a:ext>
            </a:extLst>
          </p:cNvPr>
          <p:cNvSpPr>
            <a:spLocks noGrp="1"/>
          </p:cNvSpPr>
          <p:nvPr>
            <p:ph type="dt" sz="half" idx="10"/>
          </p:nvPr>
        </p:nvSpPr>
        <p:spPr/>
        <p:txBody>
          <a:bodyPr/>
          <a:lstStyle/>
          <a:p>
            <a:fld id="{4BA53346-2F01-449F-8E4F-DE2261DDAF42}" type="datetime1">
              <a:rPr lang="tr-TR" smtClean="0"/>
              <a:t>21.09.2024</a:t>
            </a:fld>
            <a:endParaRPr lang="tr-TR"/>
          </a:p>
        </p:txBody>
      </p:sp>
      <p:sp>
        <p:nvSpPr>
          <p:cNvPr id="4" name="Alt Bilgi Yer Tutucusu 3">
            <a:extLst>
              <a:ext uri="{FF2B5EF4-FFF2-40B4-BE49-F238E27FC236}">
                <a16:creationId xmlns:a16="http://schemas.microsoft.com/office/drawing/2014/main" id="{B19D8946-B8DE-2C2E-52D3-45E67557B40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8101729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9B27A6-6E5F-CA62-37F7-994568EB1791}"/>
              </a:ext>
            </a:extLst>
          </p:cNvPr>
          <p:cNvSpPr>
            <a:spLocks noGrp="1"/>
          </p:cNvSpPr>
          <p:nvPr>
            <p:ph idx="1"/>
          </p:nvPr>
        </p:nvSpPr>
        <p:spPr/>
        <p:txBody>
          <a:bodyPr>
            <a:normAutofit fontScale="92500" lnSpcReduction="20000"/>
          </a:bodyPr>
          <a:lstStyle/>
          <a:p>
            <a:r>
              <a:rPr lang="tr-TR" dirty="0"/>
              <a:t>Onaylanmış Kişi Statüsü Belgesi; belge sahiplerinin işlem maliyetlerinin azalışından ve süre kazanımından kaynaklı olarak şirketin rekabet gücünde artış, dış ticaret işlemlerine ilişkin belge sahiplerine daha fazla öngörülebilirlik sağlanması, gümrük idaresiyle olan ilişkilerinin daha üst düzeyde olması ve gümrük idaresi nezdinde daha güvenilir olarak tanınmasını sağlamaktadır.</a:t>
            </a:r>
          </a:p>
          <a:p>
            <a:r>
              <a:rPr lang="tr-TR" dirty="0"/>
              <a:t>Onaylanmış kişilere tanınan kolaylıklar şunlardır:</a:t>
            </a:r>
          </a:p>
          <a:p>
            <a:r>
              <a:rPr lang="tr-TR" dirty="0"/>
              <a:t>	Eksik belgeyle beyanda bulunabilme hakkı,</a:t>
            </a:r>
          </a:p>
          <a:p>
            <a:r>
              <a:rPr lang="tr-TR" dirty="0"/>
              <a:t>	1000 rejim kodlu ihracat beyannamesi kapsamı eşya için mavi hattan (eşyanın kesin ihracından sonra beyanın kontrolü) yararlanma hakkı,</a:t>
            </a:r>
          </a:p>
          <a:p>
            <a:r>
              <a:rPr lang="tr-TR" dirty="0"/>
              <a:t>	Muayene hattı kriterlerine göre İhracat Beyannamesi ekinde kâğıt ortamında belge ibraz etmeden beyanda bulunabilme hakkı (mavi hatta kâğıtsız beyan),</a:t>
            </a:r>
          </a:p>
          <a:p>
            <a:endParaRPr lang="tr-TR" dirty="0"/>
          </a:p>
        </p:txBody>
      </p:sp>
      <p:sp>
        <p:nvSpPr>
          <p:cNvPr id="2" name="Veri Yer Tutucusu 1">
            <a:extLst>
              <a:ext uri="{FF2B5EF4-FFF2-40B4-BE49-F238E27FC236}">
                <a16:creationId xmlns:a16="http://schemas.microsoft.com/office/drawing/2014/main" id="{6EF47D0A-65E9-26AD-2662-AC79BDDB545D}"/>
              </a:ext>
            </a:extLst>
          </p:cNvPr>
          <p:cNvSpPr>
            <a:spLocks noGrp="1"/>
          </p:cNvSpPr>
          <p:nvPr>
            <p:ph type="dt" sz="half" idx="10"/>
          </p:nvPr>
        </p:nvSpPr>
        <p:spPr/>
        <p:txBody>
          <a:bodyPr/>
          <a:lstStyle/>
          <a:p>
            <a:fld id="{0DFF918B-7BA2-4EED-96AD-F87244B5A715}" type="datetime1">
              <a:rPr lang="tr-TR" smtClean="0"/>
              <a:t>21.09.2024</a:t>
            </a:fld>
            <a:endParaRPr lang="tr-TR"/>
          </a:p>
        </p:txBody>
      </p:sp>
      <p:sp>
        <p:nvSpPr>
          <p:cNvPr id="4" name="Alt Bilgi Yer Tutucusu 3">
            <a:extLst>
              <a:ext uri="{FF2B5EF4-FFF2-40B4-BE49-F238E27FC236}">
                <a16:creationId xmlns:a16="http://schemas.microsoft.com/office/drawing/2014/main" id="{AF35840B-7B93-067C-5730-D7159A67051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994432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917CB8-6D7B-E097-FAFB-BB5CB841B3B8}"/>
              </a:ext>
            </a:extLst>
          </p:cNvPr>
          <p:cNvSpPr>
            <a:spLocks noGrp="1"/>
          </p:cNvSpPr>
          <p:nvPr>
            <p:ph idx="1"/>
          </p:nvPr>
        </p:nvSpPr>
        <p:spPr/>
        <p:txBody>
          <a:bodyPr/>
          <a:lstStyle/>
          <a:p>
            <a:r>
              <a:rPr lang="tr-TR" dirty="0"/>
              <a:t>	Basitleştirilmiş işlem kapsamında A.TR düzenleme ve vize etme hakkı,</a:t>
            </a:r>
          </a:p>
          <a:p>
            <a:r>
              <a:rPr lang="tr-TR" dirty="0"/>
              <a:t>	Taahhütname karşılığı konşimento ibrazından önce petrol ve türevleri cinsi eşyayı gümrük idaresinden teslim alabilme hakkı,</a:t>
            </a:r>
          </a:p>
          <a:p>
            <a:r>
              <a:rPr lang="tr-TR" dirty="0"/>
              <a:t>	Eşyanın özelliğine bakılmaksızın taşıt üstünde eşyanın gümrükleme işlemlerini tamamlayabilme hakkı,</a:t>
            </a:r>
          </a:p>
          <a:p>
            <a:r>
              <a:rPr lang="tr-TR" dirty="0"/>
              <a:t>	İndirimli teminattan faydalanma hakkı,</a:t>
            </a:r>
          </a:p>
          <a:p>
            <a:r>
              <a:rPr lang="tr-TR" dirty="0"/>
              <a:t>	Götürü teminattan faydalanma hakkı.</a:t>
            </a:r>
          </a:p>
          <a:p>
            <a:endParaRPr lang="tr-TR" dirty="0"/>
          </a:p>
        </p:txBody>
      </p:sp>
      <p:sp>
        <p:nvSpPr>
          <p:cNvPr id="2" name="Veri Yer Tutucusu 1">
            <a:extLst>
              <a:ext uri="{FF2B5EF4-FFF2-40B4-BE49-F238E27FC236}">
                <a16:creationId xmlns:a16="http://schemas.microsoft.com/office/drawing/2014/main" id="{0E1FC193-2199-AF9A-49F4-99B8474244AD}"/>
              </a:ext>
            </a:extLst>
          </p:cNvPr>
          <p:cNvSpPr>
            <a:spLocks noGrp="1"/>
          </p:cNvSpPr>
          <p:nvPr>
            <p:ph type="dt" sz="half" idx="10"/>
          </p:nvPr>
        </p:nvSpPr>
        <p:spPr/>
        <p:txBody>
          <a:bodyPr/>
          <a:lstStyle/>
          <a:p>
            <a:fld id="{AAB1946A-C852-472E-B4E6-71915C541521}" type="datetime1">
              <a:rPr lang="tr-TR" smtClean="0"/>
              <a:t>21.09.2024</a:t>
            </a:fld>
            <a:endParaRPr lang="tr-TR"/>
          </a:p>
        </p:txBody>
      </p:sp>
      <p:sp>
        <p:nvSpPr>
          <p:cNvPr id="4" name="Alt Bilgi Yer Tutucusu 3">
            <a:extLst>
              <a:ext uri="{FF2B5EF4-FFF2-40B4-BE49-F238E27FC236}">
                <a16:creationId xmlns:a16="http://schemas.microsoft.com/office/drawing/2014/main" id="{1A95ADBD-8499-1108-FDBE-EABB41D4402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008020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55AD54-E141-1513-6E74-4922B5C59C8F}"/>
              </a:ext>
            </a:extLst>
          </p:cNvPr>
          <p:cNvSpPr>
            <a:spLocks noGrp="1"/>
          </p:cNvSpPr>
          <p:nvPr>
            <p:ph idx="1"/>
          </p:nvPr>
        </p:nvSpPr>
        <p:spPr/>
        <p:txBody>
          <a:bodyPr/>
          <a:lstStyle/>
          <a:p>
            <a:r>
              <a:rPr lang="tr-TR" dirty="0"/>
              <a:t>Ayrıca dış ticaret sermaye şirketleri, sektörel dış ticaret şirketleri, grup ihracatçıları, grup ithalatçıları, Ar-</a:t>
            </a:r>
            <a:r>
              <a:rPr lang="tr-TR" dirty="0" err="1"/>
              <a:t>Ge</a:t>
            </a:r>
            <a:r>
              <a:rPr lang="tr-TR" dirty="0"/>
              <a:t> merkezi belgesine sahip kişiler, bakım onarım faaliyeti yürüten ticari hava taşımacılığı şirketleri ile en az 100 kişi istihdam eden imalatçılar yıllık olarak en az 5.000.000 FOB/ABD doları tutarında fiili ihracat veya toplam en az 20.000.000 ABD doları tutarında ihracat ve ithalat yapmaları halinde, ihracatta rejim kodu sınırlaması olmadan mavi hattan faydalanabilirler ve ithalat ve ihracatta beyan ettikleri eşya diğer onaylanmış kişilerin eşyasına göre daha az oranda kırmızı hatta işlem görme olasılığına sahip olur.</a:t>
            </a:r>
          </a:p>
        </p:txBody>
      </p:sp>
      <p:sp>
        <p:nvSpPr>
          <p:cNvPr id="2" name="Veri Yer Tutucusu 1">
            <a:extLst>
              <a:ext uri="{FF2B5EF4-FFF2-40B4-BE49-F238E27FC236}">
                <a16:creationId xmlns:a16="http://schemas.microsoft.com/office/drawing/2014/main" id="{0BACE2BA-FD7A-F68D-219A-B9FD09ECE386}"/>
              </a:ext>
            </a:extLst>
          </p:cNvPr>
          <p:cNvSpPr>
            <a:spLocks noGrp="1"/>
          </p:cNvSpPr>
          <p:nvPr>
            <p:ph type="dt" sz="half" idx="10"/>
          </p:nvPr>
        </p:nvSpPr>
        <p:spPr/>
        <p:txBody>
          <a:bodyPr/>
          <a:lstStyle/>
          <a:p>
            <a:fld id="{19749F98-189F-4A80-A200-DA945967D39E}" type="datetime1">
              <a:rPr lang="tr-TR" smtClean="0"/>
              <a:t>21.09.2024</a:t>
            </a:fld>
            <a:endParaRPr lang="tr-TR"/>
          </a:p>
        </p:txBody>
      </p:sp>
      <p:sp>
        <p:nvSpPr>
          <p:cNvPr id="4" name="Alt Bilgi Yer Tutucusu 3">
            <a:extLst>
              <a:ext uri="{FF2B5EF4-FFF2-40B4-BE49-F238E27FC236}">
                <a16:creationId xmlns:a16="http://schemas.microsoft.com/office/drawing/2014/main" id="{6EF85DA9-293B-3676-EB7A-0D7CC2BC0C7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936779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842F4D-A63B-186D-35CF-076057E2A95D}"/>
              </a:ext>
            </a:extLst>
          </p:cNvPr>
          <p:cNvSpPr>
            <a:spLocks noGrp="1"/>
          </p:cNvSpPr>
          <p:nvPr>
            <p:ph idx="1"/>
          </p:nvPr>
        </p:nvSpPr>
        <p:spPr/>
        <p:txBody>
          <a:bodyPr/>
          <a:lstStyle/>
          <a:p>
            <a:r>
              <a:rPr lang="tr-TR" dirty="0"/>
              <a:t>Onaylanmış Kişi Statü Belgesi başvurusu için bir Yetkilendirilmiş Gümrük Müşaviri ile OK1 tespit türü için sözleşme yapılması ve gerekli belgelerin ibraz edilmesi gerekmektedir. Yetkilendirilmiş Gümrük Müşaviri kendisine ibraz edilen belgeleri inceleyerek herhangi bir eksikliğin veya onaylanmış kişi olabilmeye engel bir durumun tespit edilmemesi halinde, başvurucu adına olumlu tespit raporu düzenlenir. Onaylanmış Kişi Statü Belgesi Başvurusu gerekli belgelerle birlikte şirket merkezinin ticaret siciline kayıtlı olduğu yere bağlı olarak belirlenecek Gümrük ve Dış Ticaret Bölge Müdürlüğüne yapılabilmektedir.</a:t>
            </a:r>
          </a:p>
        </p:txBody>
      </p:sp>
      <p:sp>
        <p:nvSpPr>
          <p:cNvPr id="2" name="Veri Yer Tutucusu 1">
            <a:extLst>
              <a:ext uri="{FF2B5EF4-FFF2-40B4-BE49-F238E27FC236}">
                <a16:creationId xmlns:a16="http://schemas.microsoft.com/office/drawing/2014/main" id="{6D7604BE-3D35-5350-7A98-2669C5C8AF06}"/>
              </a:ext>
            </a:extLst>
          </p:cNvPr>
          <p:cNvSpPr>
            <a:spLocks noGrp="1"/>
          </p:cNvSpPr>
          <p:nvPr>
            <p:ph type="dt" sz="half" idx="10"/>
          </p:nvPr>
        </p:nvSpPr>
        <p:spPr/>
        <p:txBody>
          <a:bodyPr/>
          <a:lstStyle/>
          <a:p>
            <a:fld id="{3D63CD3D-7C2B-438E-9BF7-E147AA42FE31}" type="datetime1">
              <a:rPr lang="tr-TR" smtClean="0"/>
              <a:t>21.09.2024</a:t>
            </a:fld>
            <a:endParaRPr lang="tr-TR"/>
          </a:p>
        </p:txBody>
      </p:sp>
      <p:sp>
        <p:nvSpPr>
          <p:cNvPr id="4" name="Alt Bilgi Yer Tutucusu 3">
            <a:extLst>
              <a:ext uri="{FF2B5EF4-FFF2-40B4-BE49-F238E27FC236}">
                <a16:creationId xmlns:a16="http://schemas.microsoft.com/office/drawing/2014/main" id="{0798F7AC-A114-531B-8AC7-A04110149AF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5192121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B93289-1217-2BF3-47B0-E2352A97C8A2}"/>
              </a:ext>
            </a:extLst>
          </p:cNvPr>
          <p:cNvSpPr>
            <a:spLocks noGrp="1"/>
          </p:cNvSpPr>
          <p:nvPr>
            <p:ph idx="1"/>
          </p:nvPr>
        </p:nvSpPr>
        <p:spPr/>
        <p:txBody>
          <a:bodyPr/>
          <a:lstStyle/>
          <a:p>
            <a:r>
              <a:rPr lang="tr-TR" dirty="0"/>
              <a:t>OK1 tespit türü için sözleşme yapılan Yetkilendirilmiş Gümrük Müşavirinin yapmış olduğu inceleme neticesinde başvurucu adına olumlu tespit raporu düzenlenmiş olması koşuluyla, başvurunun yetkili Bölge Müdürlüğüne yapıldıktan sonra, yetkili Bölge Müdürlüğü başvurucu adına düzenlenmiş olan olumlu tespit raporu ve Bakanlık veri tabanındaki veriler üzerinden inceler ve Onaylanmış Kişi Statüsü için aranan koşulların taşındığının tespit edilmesi halinde başvurucu adına Onaylanmış Kişi Statü Belgesi düzenler, aksi takdirde başvurunun reddedildiği başvurucuya bildirilir.</a:t>
            </a:r>
          </a:p>
        </p:txBody>
      </p:sp>
      <p:sp>
        <p:nvSpPr>
          <p:cNvPr id="2" name="Veri Yer Tutucusu 1">
            <a:extLst>
              <a:ext uri="{FF2B5EF4-FFF2-40B4-BE49-F238E27FC236}">
                <a16:creationId xmlns:a16="http://schemas.microsoft.com/office/drawing/2014/main" id="{A84E7109-0683-435D-8AE2-0D9DF311CA97}"/>
              </a:ext>
            </a:extLst>
          </p:cNvPr>
          <p:cNvSpPr>
            <a:spLocks noGrp="1"/>
          </p:cNvSpPr>
          <p:nvPr>
            <p:ph type="dt" sz="half" idx="10"/>
          </p:nvPr>
        </p:nvSpPr>
        <p:spPr/>
        <p:txBody>
          <a:bodyPr/>
          <a:lstStyle/>
          <a:p>
            <a:fld id="{E2E99916-FEA9-41FE-91ED-F1E04260E386}" type="datetime1">
              <a:rPr lang="tr-TR" smtClean="0"/>
              <a:t>21.09.2024</a:t>
            </a:fld>
            <a:endParaRPr lang="tr-TR"/>
          </a:p>
        </p:txBody>
      </p:sp>
      <p:sp>
        <p:nvSpPr>
          <p:cNvPr id="4" name="Alt Bilgi Yer Tutucusu 3">
            <a:extLst>
              <a:ext uri="{FF2B5EF4-FFF2-40B4-BE49-F238E27FC236}">
                <a16:creationId xmlns:a16="http://schemas.microsoft.com/office/drawing/2014/main" id="{BE2F5AFD-1AF3-03FD-2AEA-A7E2FCFF0FB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1752933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9AC32B-B1CD-DBC2-5E01-F814633393D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40596EA-B3B7-8223-871E-B06572070159}"/>
              </a:ext>
            </a:extLst>
          </p:cNvPr>
          <p:cNvSpPr>
            <a:spLocks noGrp="1"/>
          </p:cNvSpPr>
          <p:nvPr>
            <p:ph idx="1"/>
          </p:nvPr>
        </p:nvSpPr>
        <p:spPr/>
        <p:txBody>
          <a:bodyPr/>
          <a:lstStyle/>
          <a:p>
            <a:r>
              <a:rPr lang="tr-TR" dirty="0"/>
              <a:t>Onaylanmış Kişi Statü Belgesi için aranan koşulların sağlanmaya devam edildiği sürece ve belgenin askıya alınması, geri alınması veya iptal edilmesine yol açabilecek herhangi bir mevzuat ihlalinde bulunulmadığı sürece </a:t>
            </a:r>
            <a:r>
              <a:rPr lang="tr-TR" sz="3200" dirty="0">
                <a:solidFill>
                  <a:srgbClr val="FF0000"/>
                </a:solidFill>
                <a:highlight>
                  <a:srgbClr val="FFFF00"/>
                </a:highlight>
              </a:rPr>
              <a:t>Onaylanmış Kişi Statü Belgesi 2 yıl süreyle kullanılabilir.</a:t>
            </a:r>
            <a:r>
              <a:rPr lang="tr-TR" sz="3200" dirty="0">
                <a:solidFill>
                  <a:srgbClr val="FF0000"/>
                </a:solidFill>
              </a:rPr>
              <a:t> </a:t>
            </a:r>
            <a:r>
              <a:rPr lang="tr-TR" dirty="0"/>
              <a:t>Belgenin süresinin sona ermesine 4 aydan daha kısa bir süre kalması durumunda belge yenileme başvurusunda bulunulabilir..</a:t>
            </a:r>
          </a:p>
        </p:txBody>
      </p:sp>
      <p:sp>
        <p:nvSpPr>
          <p:cNvPr id="4" name="Veri Yer Tutucusu 3">
            <a:extLst>
              <a:ext uri="{FF2B5EF4-FFF2-40B4-BE49-F238E27FC236}">
                <a16:creationId xmlns:a16="http://schemas.microsoft.com/office/drawing/2014/main" id="{C6867039-C01A-B8E5-7F2A-6C2DA33177E7}"/>
              </a:ext>
            </a:extLst>
          </p:cNvPr>
          <p:cNvSpPr>
            <a:spLocks noGrp="1"/>
          </p:cNvSpPr>
          <p:nvPr>
            <p:ph type="dt" sz="half" idx="10"/>
          </p:nvPr>
        </p:nvSpPr>
        <p:spPr/>
        <p:txBody>
          <a:bodyPr/>
          <a:lstStyle/>
          <a:p>
            <a:fld id="{6E63B917-EDC1-4CA6-BAC2-13F2544A753A}" type="datetime1">
              <a:rPr lang="tr-TR" smtClean="0"/>
              <a:t>21.09.2024</a:t>
            </a:fld>
            <a:endParaRPr lang="tr-TR"/>
          </a:p>
        </p:txBody>
      </p:sp>
      <p:sp>
        <p:nvSpPr>
          <p:cNvPr id="5" name="Alt Bilgi Yer Tutucusu 4">
            <a:extLst>
              <a:ext uri="{FF2B5EF4-FFF2-40B4-BE49-F238E27FC236}">
                <a16:creationId xmlns:a16="http://schemas.microsoft.com/office/drawing/2014/main" id="{DF283278-C597-F13C-5559-79D305D4C48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2782197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F075B0-5106-5B19-AC61-3B5077965AB1}"/>
              </a:ext>
            </a:extLst>
          </p:cNvPr>
          <p:cNvSpPr>
            <a:spLocks noGrp="1"/>
          </p:cNvSpPr>
          <p:nvPr>
            <p:ph idx="1"/>
          </p:nvPr>
        </p:nvSpPr>
        <p:spPr>
          <a:xfrm>
            <a:off x="739302" y="573932"/>
            <a:ext cx="10614498" cy="5603031"/>
          </a:xfrm>
        </p:spPr>
        <p:txBody>
          <a:bodyPr/>
          <a:lstStyle/>
          <a:p>
            <a:r>
              <a:rPr lang="tr-TR" sz="3200" dirty="0">
                <a:highlight>
                  <a:srgbClr val="00FFFF"/>
                </a:highlight>
              </a:rPr>
              <a:t>                        Onaylanmış Statü Belgesi (OKS)</a:t>
            </a:r>
          </a:p>
          <a:p>
            <a:r>
              <a:rPr lang="tr-TR" sz="3200" dirty="0">
                <a:highlight>
                  <a:srgbClr val="FFFF00"/>
                </a:highlight>
              </a:rPr>
              <a:t>ile </a:t>
            </a:r>
          </a:p>
          <a:p>
            <a:r>
              <a:rPr lang="tr-TR" sz="3200" dirty="0">
                <a:highlight>
                  <a:srgbClr val="00FFFF"/>
                </a:highlight>
              </a:rPr>
              <a:t>                      Yetkilendirilmiş Yükümlü Statüsü (YKS)</a:t>
            </a:r>
          </a:p>
          <a:p>
            <a:endParaRPr lang="tr-TR" sz="3200" dirty="0">
              <a:highlight>
                <a:srgbClr val="00FFFF"/>
              </a:highlight>
            </a:endParaRPr>
          </a:p>
          <a:p>
            <a:r>
              <a:rPr lang="tr-TR" sz="3200" dirty="0">
                <a:highlight>
                  <a:srgbClr val="FFFF00"/>
                </a:highlight>
              </a:rPr>
              <a:t>uygulaması birbirine benzemekle birlikte bazı temel farklılıklar vardır.</a:t>
            </a:r>
          </a:p>
          <a:p>
            <a:endParaRPr lang="tr-TR" sz="3200" dirty="0">
              <a:highlight>
                <a:srgbClr val="FFFF00"/>
              </a:highlight>
            </a:endParaRPr>
          </a:p>
          <a:p>
            <a:pPr algn="ctr"/>
            <a:r>
              <a:rPr lang="tr-TR" sz="3200" dirty="0">
                <a:highlight>
                  <a:srgbClr val="FFFF00"/>
                </a:highlight>
              </a:rPr>
              <a:t> </a:t>
            </a:r>
            <a:r>
              <a:rPr lang="tr-TR" sz="3200" b="1" dirty="0">
                <a:solidFill>
                  <a:srgbClr val="FF0000"/>
                </a:solidFill>
                <a:highlight>
                  <a:srgbClr val="FFFF00"/>
                </a:highlight>
              </a:rPr>
              <a:t>Bu farkları şu şekilde özetleyebiliriz</a:t>
            </a:r>
            <a:r>
              <a:rPr lang="tr-TR" b="1" dirty="0">
                <a:solidFill>
                  <a:srgbClr val="FF0000"/>
                </a:solidFill>
              </a:rPr>
              <a:t>: </a:t>
            </a:r>
          </a:p>
        </p:txBody>
      </p:sp>
      <p:sp>
        <p:nvSpPr>
          <p:cNvPr id="2" name="Veri Yer Tutucusu 1">
            <a:extLst>
              <a:ext uri="{FF2B5EF4-FFF2-40B4-BE49-F238E27FC236}">
                <a16:creationId xmlns:a16="http://schemas.microsoft.com/office/drawing/2014/main" id="{910AF3A8-15EB-45FE-8696-B8AA01E007C3}"/>
              </a:ext>
            </a:extLst>
          </p:cNvPr>
          <p:cNvSpPr>
            <a:spLocks noGrp="1"/>
          </p:cNvSpPr>
          <p:nvPr>
            <p:ph type="dt" sz="half" idx="10"/>
          </p:nvPr>
        </p:nvSpPr>
        <p:spPr/>
        <p:txBody>
          <a:bodyPr/>
          <a:lstStyle/>
          <a:p>
            <a:fld id="{EF156550-8587-41EA-8B59-BA6AA06F69FB}" type="datetime1">
              <a:rPr lang="tr-TR" smtClean="0"/>
              <a:t>21.09.2024</a:t>
            </a:fld>
            <a:endParaRPr lang="tr-TR"/>
          </a:p>
        </p:txBody>
      </p:sp>
      <p:sp>
        <p:nvSpPr>
          <p:cNvPr id="4" name="Alt Bilgi Yer Tutucusu 3">
            <a:extLst>
              <a:ext uri="{FF2B5EF4-FFF2-40B4-BE49-F238E27FC236}">
                <a16:creationId xmlns:a16="http://schemas.microsoft.com/office/drawing/2014/main" id="{02CBDC15-3992-B553-BEB3-A459091B23B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4808298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B2DAE7-F149-3FAF-2E0B-504F924A3AED}"/>
              </a:ext>
            </a:extLst>
          </p:cNvPr>
          <p:cNvSpPr>
            <a:spLocks noGrp="1"/>
          </p:cNvSpPr>
          <p:nvPr>
            <p:ph idx="1"/>
          </p:nvPr>
        </p:nvSpPr>
        <p:spPr>
          <a:xfrm>
            <a:off x="612843" y="622570"/>
            <a:ext cx="10740957" cy="5554393"/>
          </a:xfrm>
        </p:spPr>
        <p:txBody>
          <a:bodyPr/>
          <a:lstStyle/>
          <a:p>
            <a:r>
              <a:rPr lang="tr-TR" dirty="0"/>
              <a:t>1-	</a:t>
            </a:r>
            <a:r>
              <a:rPr lang="tr-TR" dirty="0">
                <a:highlight>
                  <a:srgbClr val="FFFF00"/>
                </a:highlight>
              </a:rPr>
              <a:t>Yetkilendirilmiş yükümlüler onaylanmış kişilerin faydalandığı </a:t>
            </a:r>
            <a:r>
              <a:rPr lang="tr-TR" b="1" dirty="0">
                <a:solidFill>
                  <a:srgbClr val="FF0000"/>
                </a:solidFill>
                <a:highlight>
                  <a:srgbClr val="FFFF00"/>
                </a:highlight>
              </a:rPr>
              <a:t>tüm izin ve yetkilerden faydalanabilirler</a:t>
            </a:r>
            <a:r>
              <a:rPr lang="tr-TR" b="1" dirty="0">
                <a:solidFill>
                  <a:srgbClr val="FF0000"/>
                </a:solidFill>
              </a:rPr>
              <a:t>.</a:t>
            </a:r>
          </a:p>
          <a:p>
            <a:r>
              <a:rPr lang="tr-TR" dirty="0"/>
              <a:t> </a:t>
            </a:r>
            <a:r>
              <a:rPr lang="tr-TR" b="1" dirty="0"/>
              <a:t>Yetkilendirilmiş yükümlülerin onaylanmış kişilerden farklı olarak </a:t>
            </a:r>
            <a:r>
              <a:rPr lang="tr-TR" dirty="0"/>
              <a:t>ayrıca taşıt üstü mavi hat, ihracatta yerinde gümrükleme ve izinli gönderici yetkisinden faydalanmaları mümkündür.</a:t>
            </a:r>
          </a:p>
          <a:p>
            <a:endParaRPr lang="tr-TR" dirty="0"/>
          </a:p>
          <a:p>
            <a:r>
              <a:rPr lang="tr-TR" dirty="0"/>
              <a:t>2-	</a:t>
            </a:r>
            <a:r>
              <a:rPr lang="tr-TR" sz="3600" b="1" dirty="0">
                <a:highlight>
                  <a:srgbClr val="00FFFF"/>
                </a:highlight>
              </a:rPr>
              <a:t>YKS</a:t>
            </a:r>
            <a:r>
              <a:rPr lang="tr-TR" dirty="0">
                <a:highlight>
                  <a:srgbClr val="00FFFF"/>
                </a:highlight>
              </a:rPr>
              <a:t> </a:t>
            </a:r>
            <a:r>
              <a:rPr lang="tr-TR" b="1" dirty="0">
                <a:solidFill>
                  <a:srgbClr val="FF0000"/>
                </a:solidFill>
                <a:highlight>
                  <a:srgbClr val="00FFFF"/>
                </a:highlight>
              </a:rPr>
              <a:t>süresiz olarak düzenlenmekte </a:t>
            </a:r>
            <a:r>
              <a:rPr lang="tr-TR" dirty="0">
                <a:highlight>
                  <a:srgbClr val="00FFFF"/>
                </a:highlight>
              </a:rPr>
              <a:t>olup koşulların karşılanmaya devam edip etmediği periyodik kontrollerle incelenirken</a:t>
            </a:r>
            <a:r>
              <a:rPr lang="tr-TR" dirty="0"/>
              <a:t>, </a:t>
            </a:r>
          </a:p>
          <a:p>
            <a:r>
              <a:rPr lang="tr-TR" sz="3200" b="1" dirty="0">
                <a:highlight>
                  <a:srgbClr val="FFFF00"/>
                </a:highlight>
              </a:rPr>
              <a:t>OKS</a:t>
            </a:r>
            <a:r>
              <a:rPr lang="tr-TR" dirty="0">
                <a:highlight>
                  <a:srgbClr val="FFFF00"/>
                </a:highlight>
              </a:rPr>
              <a:t> belgesinin </a:t>
            </a:r>
            <a:r>
              <a:rPr lang="tr-TR" b="1" dirty="0">
                <a:solidFill>
                  <a:srgbClr val="FF0000"/>
                </a:solidFill>
                <a:highlight>
                  <a:srgbClr val="FFFF00"/>
                </a:highlight>
              </a:rPr>
              <a:t>geçerlilik süresi 2 yıldır </a:t>
            </a:r>
            <a:r>
              <a:rPr lang="tr-TR" dirty="0">
                <a:highlight>
                  <a:srgbClr val="FFFF00"/>
                </a:highlight>
              </a:rPr>
              <a:t>ve süre sonunda güncellenmesi gerekir</a:t>
            </a:r>
            <a:r>
              <a:rPr lang="tr-TR" dirty="0"/>
              <a:t>.</a:t>
            </a:r>
          </a:p>
          <a:p>
            <a:endParaRPr lang="tr-TR" dirty="0"/>
          </a:p>
        </p:txBody>
      </p:sp>
      <p:sp>
        <p:nvSpPr>
          <p:cNvPr id="2" name="Veri Yer Tutucusu 1">
            <a:extLst>
              <a:ext uri="{FF2B5EF4-FFF2-40B4-BE49-F238E27FC236}">
                <a16:creationId xmlns:a16="http://schemas.microsoft.com/office/drawing/2014/main" id="{E75F9F8D-F1C5-8D06-6CD7-2BF7059D81B6}"/>
              </a:ext>
            </a:extLst>
          </p:cNvPr>
          <p:cNvSpPr>
            <a:spLocks noGrp="1"/>
          </p:cNvSpPr>
          <p:nvPr>
            <p:ph type="dt" sz="half" idx="10"/>
          </p:nvPr>
        </p:nvSpPr>
        <p:spPr/>
        <p:txBody>
          <a:bodyPr/>
          <a:lstStyle/>
          <a:p>
            <a:fld id="{22AA9FD2-EB04-4D94-B6D7-CCBEAA5D5D80}" type="datetime1">
              <a:rPr lang="tr-TR" smtClean="0"/>
              <a:t>21.09.2024</a:t>
            </a:fld>
            <a:endParaRPr lang="tr-TR"/>
          </a:p>
        </p:txBody>
      </p:sp>
      <p:sp>
        <p:nvSpPr>
          <p:cNvPr id="4" name="Alt Bilgi Yer Tutucusu 3">
            <a:extLst>
              <a:ext uri="{FF2B5EF4-FFF2-40B4-BE49-F238E27FC236}">
                <a16:creationId xmlns:a16="http://schemas.microsoft.com/office/drawing/2014/main" id="{9458FF30-1A0D-BB01-70DD-A6BB2753914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0171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F849C7-435A-6A0E-FE8D-AA248F89D097}"/>
              </a:ext>
            </a:extLst>
          </p:cNvPr>
          <p:cNvSpPr>
            <a:spLocks noGrp="1"/>
          </p:cNvSpPr>
          <p:nvPr>
            <p:ph idx="1"/>
          </p:nvPr>
        </p:nvSpPr>
        <p:spPr/>
        <p:txBody>
          <a:bodyPr/>
          <a:lstStyle/>
          <a:p>
            <a:r>
              <a:rPr lang="tr-TR" dirty="0"/>
              <a:t> Güncel liste için bakınız:</a:t>
            </a:r>
          </a:p>
          <a:p>
            <a:r>
              <a:rPr lang="tr-TR" dirty="0"/>
              <a:t> </a:t>
            </a:r>
            <a:r>
              <a:rPr lang="tr-TR" sz="1800" dirty="0"/>
              <a:t>https://ticaret.gov.tr/gumruk-islemleri/gumruk-idareleri/hudut-kapilari/deniz-hudut-kapilari</a:t>
            </a:r>
          </a:p>
          <a:p>
            <a:r>
              <a:rPr lang="tr-TR" dirty="0"/>
              <a:t> Güncel liste için bakınız:</a:t>
            </a:r>
          </a:p>
          <a:p>
            <a:r>
              <a:rPr lang="tr-TR" dirty="0"/>
              <a:t> </a:t>
            </a:r>
            <a:r>
              <a:rPr lang="tr-TR" sz="2000" dirty="0"/>
              <a:t>https://ticaret.gov.tr/gumruk-islemleri/gumruk-idareleri/hudut-kapilari/hava-hudut-kapilari</a:t>
            </a:r>
            <a:endParaRPr lang="tr-TR" dirty="0"/>
          </a:p>
        </p:txBody>
      </p:sp>
      <p:sp>
        <p:nvSpPr>
          <p:cNvPr id="2" name="Veri Yer Tutucusu 1">
            <a:extLst>
              <a:ext uri="{FF2B5EF4-FFF2-40B4-BE49-F238E27FC236}">
                <a16:creationId xmlns:a16="http://schemas.microsoft.com/office/drawing/2014/main" id="{80F443F7-A938-E218-C6C4-8EDE8E4C6DBA}"/>
              </a:ext>
            </a:extLst>
          </p:cNvPr>
          <p:cNvSpPr>
            <a:spLocks noGrp="1"/>
          </p:cNvSpPr>
          <p:nvPr>
            <p:ph type="dt" sz="half" idx="10"/>
          </p:nvPr>
        </p:nvSpPr>
        <p:spPr/>
        <p:txBody>
          <a:bodyPr/>
          <a:lstStyle/>
          <a:p>
            <a:fld id="{13C43D35-BCBD-4CD2-94B6-C6D13B6F0254}" type="datetime1">
              <a:rPr lang="tr-TR" smtClean="0"/>
              <a:t>21.09.2024</a:t>
            </a:fld>
            <a:endParaRPr lang="tr-TR"/>
          </a:p>
        </p:txBody>
      </p:sp>
      <p:sp>
        <p:nvSpPr>
          <p:cNvPr id="4" name="Alt Bilgi Yer Tutucusu 3">
            <a:extLst>
              <a:ext uri="{FF2B5EF4-FFF2-40B4-BE49-F238E27FC236}">
                <a16:creationId xmlns:a16="http://schemas.microsoft.com/office/drawing/2014/main" id="{154A8118-E5F2-318E-052F-DBA8F00D2C1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520779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8CEF69-3276-A07B-E7D9-E403C7C5F7ED}"/>
              </a:ext>
            </a:extLst>
          </p:cNvPr>
          <p:cNvSpPr>
            <a:spLocks noGrp="1"/>
          </p:cNvSpPr>
          <p:nvPr>
            <p:ph idx="1"/>
          </p:nvPr>
        </p:nvSpPr>
        <p:spPr>
          <a:xfrm>
            <a:off x="466927" y="418289"/>
            <a:ext cx="11264629" cy="6128426"/>
          </a:xfrm>
        </p:spPr>
        <p:txBody>
          <a:bodyPr>
            <a:normAutofit fontScale="92500" lnSpcReduction="10000"/>
          </a:bodyPr>
          <a:lstStyle/>
          <a:p>
            <a:r>
              <a:rPr lang="tr-TR" dirty="0"/>
              <a:t>3-   </a:t>
            </a:r>
            <a:r>
              <a:rPr lang="tr-TR" sz="3500" b="1" dirty="0">
                <a:highlight>
                  <a:srgbClr val="FFFF00"/>
                </a:highlight>
              </a:rPr>
              <a:t>OKS</a:t>
            </a:r>
            <a:r>
              <a:rPr lang="tr-TR" dirty="0">
                <a:highlight>
                  <a:srgbClr val="FFFF00"/>
                </a:highlight>
              </a:rPr>
              <a:t> sahip olabilmek için belirli performans (ithalat, ihracat hacmi) koşullarına bakılırken,</a:t>
            </a:r>
            <a:r>
              <a:rPr lang="tr-TR" dirty="0"/>
              <a:t> </a:t>
            </a:r>
          </a:p>
          <a:p>
            <a:r>
              <a:rPr lang="tr-TR" dirty="0"/>
              <a:t>-</a:t>
            </a:r>
            <a:r>
              <a:rPr lang="tr-TR" sz="3500" b="1" dirty="0"/>
              <a:t>YKS</a:t>
            </a:r>
            <a:r>
              <a:rPr lang="tr-TR" dirty="0"/>
              <a:t> için sağlanması </a:t>
            </a:r>
            <a:r>
              <a:rPr lang="tr-TR" dirty="0">
                <a:highlight>
                  <a:srgbClr val="00FFFF"/>
                </a:highlight>
              </a:rPr>
              <a:t>gereken herhangi bir performans koşulu bulunmamaktadır.</a:t>
            </a:r>
          </a:p>
          <a:p>
            <a:endParaRPr lang="tr-TR" dirty="0">
              <a:highlight>
                <a:srgbClr val="00FFFF"/>
              </a:highlight>
            </a:endParaRPr>
          </a:p>
          <a:p>
            <a:r>
              <a:rPr lang="tr-TR" dirty="0"/>
              <a:t>4-	-</a:t>
            </a:r>
            <a:r>
              <a:rPr lang="tr-TR" sz="3500" b="1" dirty="0"/>
              <a:t>OKS</a:t>
            </a:r>
            <a:r>
              <a:rPr lang="tr-TR" dirty="0"/>
              <a:t> sahip olabilmek için </a:t>
            </a:r>
            <a:r>
              <a:rPr lang="tr-TR" dirty="0">
                <a:highlight>
                  <a:srgbClr val="FFFF00"/>
                </a:highlight>
              </a:rPr>
              <a:t>gümrük kurallarına uyum ve mali yeterlilik şatı aranırken, </a:t>
            </a:r>
          </a:p>
          <a:p>
            <a:r>
              <a:rPr lang="tr-TR" sz="3500" b="1" dirty="0"/>
              <a:t>YKS</a:t>
            </a:r>
            <a:r>
              <a:rPr lang="tr-TR" dirty="0"/>
              <a:t> olabilmek için ayrıca </a:t>
            </a:r>
            <a:r>
              <a:rPr lang="tr-TR" dirty="0">
                <a:highlight>
                  <a:srgbClr val="00FFFF"/>
                </a:highlight>
              </a:rPr>
              <a:t>düzgün ve izlenebilir bir kayıt düzeni ile emniyet ve güvenlik standartlarına sahip olunması gerekir.</a:t>
            </a:r>
          </a:p>
          <a:p>
            <a:endParaRPr lang="tr-TR" dirty="0">
              <a:highlight>
                <a:srgbClr val="00FFFF"/>
              </a:highlight>
            </a:endParaRPr>
          </a:p>
          <a:p>
            <a:endParaRPr lang="tr-TR" dirty="0">
              <a:highlight>
                <a:srgbClr val="00FFFF"/>
              </a:highlight>
            </a:endParaRPr>
          </a:p>
          <a:p>
            <a:r>
              <a:rPr lang="tr-TR" dirty="0"/>
              <a:t>5-	</a:t>
            </a:r>
            <a:r>
              <a:rPr lang="tr-TR" b="1" dirty="0">
                <a:highlight>
                  <a:srgbClr val="FFFF00"/>
                </a:highlight>
              </a:rPr>
              <a:t>YKS  </a:t>
            </a:r>
            <a:r>
              <a:rPr lang="tr-TR" b="1" dirty="0" err="1">
                <a:highlight>
                  <a:srgbClr val="FFFF00"/>
                </a:highlight>
              </a:rPr>
              <a:t>U.A.bir</a:t>
            </a:r>
            <a:r>
              <a:rPr lang="tr-TR" b="1" dirty="0">
                <a:highlight>
                  <a:srgbClr val="FFFF00"/>
                </a:highlight>
              </a:rPr>
              <a:t> uygulama olup bu statü için aranan koşullar global nitelikte iken, </a:t>
            </a:r>
          </a:p>
          <a:p>
            <a:r>
              <a:rPr lang="tr-TR" b="1" dirty="0"/>
              <a:t>         OKS yerel bir uygulamadır</a:t>
            </a:r>
            <a:r>
              <a:rPr lang="tr-TR" dirty="0"/>
              <a:t>.</a:t>
            </a:r>
          </a:p>
          <a:p>
            <a:r>
              <a:rPr lang="tr-TR" dirty="0"/>
              <a:t>	</a:t>
            </a:r>
          </a:p>
          <a:p>
            <a:endParaRPr lang="tr-TR" dirty="0"/>
          </a:p>
        </p:txBody>
      </p:sp>
      <p:sp>
        <p:nvSpPr>
          <p:cNvPr id="2" name="Veri Yer Tutucusu 1">
            <a:extLst>
              <a:ext uri="{FF2B5EF4-FFF2-40B4-BE49-F238E27FC236}">
                <a16:creationId xmlns:a16="http://schemas.microsoft.com/office/drawing/2014/main" id="{5AC66616-9E46-DB34-1694-CF55F8B09A03}"/>
              </a:ext>
            </a:extLst>
          </p:cNvPr>
          <p:cNvSpPr>
            <a:spLocks noGrp="1"/>
          </p:cNvSpPr>
          <p:nvPr>
            <p:ph type="dt" sz="half" idx="10"/>
          </p:nvPr>
        </p:nvSpPr>
        <p:spPr/>
        <p:txBody>
          <a:bodyPr/>
          <a:lstStyle/>
          <a:p>
            <a:fld id="{12C57605-12F3-470C-852E-18F76409A369}" type="datetime1">
              <a:rPr lang="tr-TR" smtClean="0"/>
              <a:t>21.09.2024</a:t>
            </a:fld>
            <a:endParaRPr lang="tr-TR"/>
          </a:p>
        </p:txBody>
      </p:sp>
      <p:sp>
        <p:nvSpPr>
          <p:cNvPr id="4" name="Alt Bilgi Yer Tutucusu 3">
            <a:extLst>
              <a:ext uri="{FF2B5EF4-FFF2-40B4-BE49-F238E27FC236}">
                <a16:creationId xmlns:a16="http://schemas.microsoft.com/office/drawing/2014/main" id="{E1C830E3-0774-79F2-E7E8-09C527C33D9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5287217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8CEF69-3276-A07B-E7D9-E403C7C5F7ED}"/>
              </a:ext>
            </a:extLst>
          </p:cNvPr>
          <p:cNvSpPr>
            <a:spLocks noGrp="1"/>
          </p:cNvSpPr>
          <p:nvPr>
            <p:ph idx="1"/>
          </p:nvPr>
        </p:nvSpPr>
        <p:spPr>
          <a:xfrm>
            <a:off x="466928" y="418289"/>
            <a:ext cx="10886872" cy="5758674"/>
          </a:xfrm>
        </p:spPr>
        <p:txBody>
          <a:bodyPr>
            <a:normAutofit/>
          </a:bodyPr>
          <a:lstStyle/>
          <a:p>
            <a:r>
              <a:rPr lang="tr-TR" dirty="0"/>
              <a:t>6-	</a:t>
            </a:r>
            <a:r>
              <a:rPr lang="tr-TR" b="1" dirty="0"/>
              <a:t>Onaylanmış kişiler </a:t>
            </a:r>
            <a:r>
              <a:rPr lang="tr-TR" dirty="0">
                <a:highlight>
                  <a:srgbClr val="FFFF00"/>
                </a:highlight>
              </a:rPr>
              <a:t>sahip oldukları kolaylıkları,</a:t>
            </a:r>
          </a:p>
          <a:p>
            <a:r>
              <a:rPr lang="tr-TR" dirty="0">
                <a:highlight>
                  <a:srgbClr val="FFFF00"/>
                </a:highlight>
              </a:rPr>
              <a:t> </a:t>
            </a:r>
            <a:r>
              <a:rPr lang="tr-TR" b="1" dirty="0">
                <a:solidFill>
                  <a:srgbClr val="FF0000"/>
                </a:solidFill>
                <a:highlight>
                  <a:srgbClr val="FFFF00"/>
                </a:highlight>
              </a:rPr>
              <a:t>yalnızca ülkemizde </a:t>
            </a:r>
            <a:r>
              <a:rPr lang="tr-TR" dirty="0">
                <a:highlight>
                  <a:srgbClr val="FFFF00"/>
                </a:highlight>
              </a:rPr>
              <a:t>kullanabilmelerine karşılık ,</a:t>
            </a:r>
          </a:p>
          <a:p>
            <a:endParaRPr lang="tr-TR" dirty="0">
              <a:highlight>
                <a:srgbClr val="FFFF00"/>
              </a:highlight>
            </a:endParaRPr>
          </a:p>
          <a:p>
            <a:r>
              <a:rPr lang="tr-TR" sz="3200" b="1" dirty="0">
                <a:highlight>
                  <a:srgbClr val="FFFF00"/>
                </a:highlight>
              </a:rPr>
              <a:t>YKS</a:t>
            </a:r>
            <a:r>
              <a:rPr lang="tr-TR" dirty="0">
                <a:highlight>
                  <a:srgbClr val="FFFF00"/>
                </a:highlight>
              </a:rPr>
              <a:t> yükümlüler sahip oldukları kolaylıkları imzalanacak karşılıklı tanıma anlaşmaları çerçevesinde ticaret yaptıkları ,</a:t>
            </a:r>
          </a:p>
          <a:p>
            <a:r>
              <a:rPr lang="tr-TR" b="1" dirty="0">
                <a:solidFill>
                  <a:srgbClr val="FF0000"/>
                </a:solidFill>
                <a:highlight>
                  <a:srgbClr val="FFFF00"/>
                </a:highlight>
              </a:rPr>
              <a:t>diğer ülkelerde de kullanabilirler</a:t>
            </a:r>
            <a:r>
              <a:rPr lang="tr-TR" b="1" dirty="0">
                <a:solidFill>
                  <a:srgbClr val="FF0000"/>
                </a:solidFill>
              </a:rPr>
              <a:t>.</a:t>
            </a:r>
          </a:p>
          <a:p>
            <a:endParaRPr lang="tr-TR" dirty="0"/>
          </a:p>
          <a:p>
            <a:r>
              <a:rPr lang="tr-TR" dirty="0"/>
              <a:t>7-	</a:t>
            </a:r>
            <a:r>
              <a:rPr lang="tr-TR" sz="3200" b="1" dirty="0">
                <a:highlight>
                  <a:srgbClr val="00FF00"/>
                </a:highlight>
              </a:rPr>
              <a:t>YKS</a:t>
            </a:r>
            <a:r>
              <a:rPr lang="tr-TR" dirty="0">
                <a:highlight>
                  <a:srgbClr val="00FF00"/>
                </a:highlight>
              </a:rPr>
              <a:t> yükümlüler, güvenilirliği tasdik edilmiş firmalar olduklarını kullanabilecekleri </a:t>
            </a:r>
            <a:r>
              <a:rPr lang="tr-TR" b="1" dirty="0">
                <a:highlight>
                  <a:srgbClr val="FFFF00"/>
                </a:highlight>
              </a:rPr>
              <a:t>özel bir logo ile ilan edebilirlerken</a:t>
            </a:r>
            <a:r>
              <a:rPr lang="tr-TR" dirty="0"/>
              <a:t>,</a:t>
            </a:r>
          </a:p>
          <a:p>
            <a:endParaRPr lang="tr-TR" dirty="0"/>
          </a:p>
          <a:p>
            <a:r>
              <a:rPr lang="tr-TR" dirty="0"/>
              <a:t> </a:t>
            </a:r>
            <a:r>
              <a:rPr lang="tr-TR" sz="3200" b="1" u="sng" dirty="0"/>
              <a:t>OKS</a:t>
            </a:r>
            <a:r>
              <a:rPr lang="tr-TR" b="1" u="sng" dirty="0"/>
              <a:t> kişiler için böyle bir uygulama söz konusu değildir</a:t>
            </a:r>
            <a:r>
              <a:rPr lang="tr-TR" dirty="0"/>
              <a:t>. </a:t>
            </a:r>
          </a:p>
          <a:p>
            <a:endParaRPr lang="tr-TR" dirty="0"/>
          </a:p>
          <a:p>
            <a:endParaRPr lang="tr-TR" dirty="0"/>
          </a:p>
        </p:txBody>
      </p:sp>
      <p:sp>
        <p:nvSpPr>
          <p:cNvPr id="2" name="Veri Yer Tutucusu 1">
            <a:extLst>
              <a:ext uri="{FF2B5EF4-FFF2-40B4-BE49-F238E27FC236}">
                <a16:creationId xmlns:a16="http://schemas.microsoft.com/office/drawing/2014/main" id="{97E89786-7E38-154B-2734-1F232A2E786D}"/>
              </a:ext>
            </a:extLst>
          </p:cNvPr>
          <p:cNvSpPr>
            <a:spLocks noGrp="1"/>
          </p:cNvSpPr>
          <p:nvPr>
            <p:ph type="dt" sz="half" idx="10"/>
          </p:nvPr>
        </p:nvSpPr>
        <p:spPr/>
        <p:txBody>
          <a:bodyPr/>
          <a:lstStyle/>
          <a:p>
            <a:fld id="{D5DDFC29-B462-45B6-A92B-B3448B9916DB}" type="datetime1">
              <a:rPr lang="tr-TR" smtClean="0"/>
              <a:t>21.09.2024</a:t>
            </a:fld>
            <a:endParaRPr lang="tr-TR"/>
          </a:p>
        </p:txBody>
      </p:sp>
      <p:sp>
        <p:nvSpPr>
          <p:cNvPr id="4" name="Alt Bilgi Yer Tutucusu 3">
            <a:extLst>
              <a:ext uri="{FF2B5EF4-FFF2-40B4-BE49-F238E27FC236}">
                <a16:creationId xmlns:a16="http://schemas.microsoft.com/office/drawing/2014/main" id="{803F4A8D-6EE5-8403-EEDA-77E146F7579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6256028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FD80A-4425-7425-A12E-63CE9A23285F}"/>
              </a:ext>
            </a:extLst>
          </p:cNvPr>
          <p:cNvSpPr>
            <a:spLocks noGrp="1"/>
          </p:cNvSpPr>
          <p:nvPr>
            <p:ph type="title"/>
          </p:nvPr>
        </p:nvSpPr>
        <p:spPr/>
        <p:txBody>
          <a:bodyPr/>
          <a:lstStyle/>
          <a:p>
            <a:r>
              <a:rPr lang="tr-TR" dirty="0"/>
              <a:t>Genelleştirilmiş Tercihler Sistemi (GTS) (REX)</a:t>
            </a:r>
            <a:br>
              <a:rPr lang="tr-TR" dirty="0"/>
            </a:br>
            <a:r>
              <a:rPr lang="tr-TR" dirty="0"/>
              <a:t>(</a:t>
            </a:r>
            <a:r>
              <a:rPr lang="tr-TR" sz="1200" dirty="0"/>
              <a:t>REGISTERED EXPORTER</a:t>
            </a:r>
            <a:r>
              <a:rPr lang="tr-TR" dirty="0"/>
              <a:t>)</a:t>
            </a:r>
          </a:p>
        </p:txBody>
      </p:sp>
      <p:sp>
        <p:nvSpPr>
          <p:cNvPr id="3" name="İçerik Yer Tutucusu 2">
            <a:extLst>
              <a:ext uri="{FF2B5EF4-FFF2-40B4-BE49-F238E27FC236}">
                <a16:creationId xmlns:a16="http://schemas.microsoft.com/office/drawing/2014/main" id="{92ECCC67-957A-F304-194F-002B7F9116E5}"/>
              </a:ext>
            </a:extLst>
          </p:cNvPr>
          <p:cNvSpPr>
            <a:spLocks noGrp="1"/>
          </p:cNvSpPr>
          <p:nvPr>
            <p:ph idx="1"/>
          </p:nvPr>
        </p:nvSpPr>
        <p:spPr>
          <a:xfrm>
            <a:off x="389106" y="1690688"/>
            <a:ext cx="11546732" cy="4802187"/>
          </a:xfrm>
        </p:spPr>
        <p:txBody>
          <a:bodyPr>
            <a:normAutofit fontScale="92500" lnSpcReduction="10000"/>
          </a:bodyPr>
          <a:lstStyle/>
          <a:p>
            <a:r>
              <a:rPr lang="tr-TR" b="0" i="0" dirty="0">
                <a:solidFill>
                  <a:srgbClr val="040C28"/>
                </a:solidFill>
                <a:effectLst/>
                <a:highlight>
                  <a:srgbClr val="FFFF00"/>
                </a:highlight>
                <a:latin typeface="Google Sans"/>
              </a:rPr>
              <a:t>Genelleştirilmiş Tercihler Sistemi (GTS) rejimi kapsamında </a:t>
            </a:r>
            <a:r>
              <a:rPr lang="tr-TR" b="0" i="0" dirty="0">
                <a:solidFill>
                  <a:srgbClr val="040C28"/>
                </a:solidFill>
                <a:effectLst/>
                <a:latin typeface="Google Sans"/>
              </a:rPr>
              <a:t>elektronik veri işleme ve bilgi saklama sistemidir</a:t>
            </a:r>
            <a:r>
              <a:rPr lang="tr-TR" b="0" i="0" dirty="0">
                <a:solidFill>
                  <a:srgbClr val="1F1F1F"/>
                </a:solidFill>
                <a:effectLst/>
                <a:latin typeface="Google Sans"/>
              </a:rPr>
              <a:t>. </a:t>
            </a:r>
          </a:p>
          <a:p>
            <a:r>
              <a:rPr lang="tr-TR" b="1" i="0" dirty="0">
                <a:solidFill>
                  <a:srgbClr val="FF0000"/>
                </a:solidFill>
                <a:effectLst/>
                <a:latin typeface="Google Sans"/>
              </a:rPr>
              <a:t>Sistemin temel amacı</a:t>
            </a:r>
            <a:r>
              <a:rPr lang="tr-TR" b="0" i="0" dirty="0">
                <a:solidFill>
                  <a:srgbClr val="1F1F1F"/>
                </a:solidFill>
                <a:effectLst/>
                <a:latin typeface="Google Sans"/>
              </a:rPr>
              <a:t>; </a:t>
            </a:r>
          </a:p>
          <a:p>
            <a:r>
              <a:rPr lang="tr-TR" b="0" i="0" dirty="0">
                <a:solidFill>
                  <a:srgbClr val="00B050"/>
                </a:solidFill>
                <a:effectLst/>
                <a:latin typeface="Google Sans"/>
              </a:rPr>
              <a:t>FORM A Menşe Belgesi,          (</a:t>
            </a:r>
            <a:r>
              <a:rPr lang="tr-TR" b="0" i="0" dirty="0">
                <a:effectLst/>
                <a:highlight>
                  <a:srgbClr val="FF00FF"/>
                </a:highlight>
                <a:latin typeface="Google Sans"/>
              </a:rPr>
              <a:t>form a ile menşe beyanı arsındaki farklar:slt.200 de</a:t>
            </a:r>
            <a:r>
              <a:rPr lang="tr-TR" b="0" i="0" dirty="0">
                <a:solidFill>
                  <a:srgbClr val="00B050"/>
                </a:solidFill>
                <a:effectLst/>
                <a:latin typeface="Google Sans"/>
              </a:rPr>
              <a:t>)</a:t>
            </a:r>
          </a:p>
          <a:p>
            <a:r>
              <a:rPr lang="tr-TR" b="0" i="0" dirty="0">
                <a:solidFill>
                  <a:srgbClr val="00B050"/>
                </a:solidFill>
                <a:effectLst/>
                <a:latin typeface="Google Sans"/>
              </a:rPr>
              <a:t>EUR.1 Dolaşım Belgesi ve </a:t>
            </a:r>
          </a:p>
          <a:p>
            <a:r>
              <a:rPr lang="tr-TR" b="0" i="0" dirty="0">
                <a:solidFill>
                  <a:srgbClr val="00B050"/>
                </a:solidFill>
                <a:effectLst/>
                <a:latin typeface="Google Sans"/>
              </a:rPr>
              <a:t>fatura beyanı </a:t>
            </a:r>
          </a:p>
          <a:p>
            <a:r>
              <a:rPr lang="tr-TR" b="0" i="0" dirty="0">
                <a:solidFill>
                  <a:srgbClr val="1F1F1F"/>
                </a:solidFill>
                <a:effectLst/>
                <a:latin typeface="Google Sans"/>
              </a:rPr>
              <a:t>yerine </a:t>
            </a:r>
          </a:p>
          <a:p>
            <a:r>
              <a:rPr lang="tr-TR" b="1" i="0" dirty="0">
                <a:solidFill>
                  <a:srgbClr val="FF0000"/>
                </a:solidFill>
                <a:effectLst/>
                <a:latin typeface="Google Sans"/>
              </a:rPr>
              <a:t>Menşe Beyanı uygulamasına geçilmesidir</a:t>
            </a:r>
            <a:r>
              <a:rPr lang="tr-TR" b="0" i="0" dirty="0">
                <a:solidFill>
                  <a:srgbClr val="1F1F1F"/>
                </a:solidFill>
                <a:effectLst/>
                <a:latin typeface="Google Sans"/>
              </a:rPr>
              <a:t>.</a:t>
            </a:r>
          </a:p>
          <a:p>
            <a:r>
              <a:rPr lang="tr-TR" dirty="0"/>
              <a:t>Bu amaçla yetkili idarelerce (gümrük ve dış ticaret müdürlükleri) ihracatçılar sisteme kaydolacaktır. </a:t>
            </a:r>
          </a:p>
          <a:p>
            <a:r>
              <a:rPr lang="tr-TR" sz="900" dirty="0"/>
              <a:t>https://koto.org.tr/ihracatci-uyelerimizin-dikkatine---kayitli-ihracatcilar-sistemi-rex-hk-ad-5ce7ccb695bab#:~:text=%C3%9Cyelerimizin%20Dikkatine!!-,Kay%C4%B1tl%C4%B1%20%C4%B0hracat%C3%A7%C4%B1lar%20Sistemi%20(REX)%20Hk.,yerine%20Men%C5%9Fe%20Beyan%C4%B1%20uygulamas%C4%B1na%20ge%C3%A7ilmesidir.</a:t>
            </a:r>
          </a:p>
        </p:txBody>
      </p:sp>
      <p:sp>
        <p:nvSpPr>
          <p:cNvPr id="4" name="Veri Yer Tutucusu 3">
            <a:extLst>
              <a:ext uri="{FF2B5EF4-FFF2-40B4-BE49-F238E27FC236}">
                <a16:creationId xmlns:a16="http://schemas.microsoft.com/office/drawing/2014/main" id="{7067EF6D-7E55-BBD1-1582-01F738794B22}"/>
              </a:ext>
            </a:extLst>
          </p:cNvPr>
          <p:cNvSpPr>
            <a:spLocks noGrp="1"/>
          </p:cNvSpPr>
          <p:nvPr>
            <p:ph type="dt" sz="half" idx="10"/>
          </p:nvPr>
        </p:nvSpPr>
        <p:spPr/>
        <p:txBody>
          <a:bodyPr/>
          <a:lstStyle/>
          <a:p>
            <a:fld id="{DB5B8B3F-4A7B-4684-89F5-761D896C6C95}" type="datetime1">
              <a:rPr lang="tr-TR" smtClean="0"/>
              <a:t>21.09.2024</a:t>
            </a:fld>
            <a:endParaRPr lang="tr-TR"/>
          </a:p>
        </p:txBody>
      </p:sp>
      <p:sp>
        <p:nvSpPr>
          <p:cNvPr id="5" name="Alt Bilgi Yer Tutucusu 4">
            <a:extLst>
              <a:ext uri="{FF2B5EF4-FFF2-40B4-BE49-F238E27FC236}">
                <a16:creationId xmlns:a16="http://schemas.microsoft.com/office/drawing/2014/main" id="{1A4221F2-0013-9793-4B9B-CE853F58CC9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614034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5FA764-D38D-F615-848C-002B37978B63}"/>
              </a:ext>
            </a:extLst>
          </p:cNvPr>
          <p:cNvSpPr>
            <a:spLocks noGrp="1"/>
          </p:cNvSpPr>
          <p:nvPr>
            <p:ph idx="1"/>
          </p:nvPr>
        </p:nvSpPr>
        <p:spPr/>
        <p:txBody>
          <a:bodyPr/>
          <a:lstStyle/>
          <a:p>
            <a:r>
              <a:rPr lang="tr-TR" dirty="0"/>
              <a:t>REX Sistemi 1 Ocak 2017’de AB’de uygulamaya başlanmıştır. Ülkemizde ise 15 Haziran 2019 tarihinden itibaren kademeli olarak uygulanmaya geçilecektir.</a:t>
            </a:r>
          </a:p>
          <a:p>
            <a:endParaRPr lang="tr-TR" dirty="0"/>
          </a:p>
          <a:p>
            <a:r>
              <a:rPr lang="tr-TR" dirty="0"/>
              <a:t>Taraflar; AB ülkeleri, Türkiye, İsviçre, Norveç ve Faydalanan Ülkeler ( GTS rejimi kapsamındaki ülkeler)</a:t>
            </a:r>
          </a:p>
        </p:txBody>
      </p:sp>
      <p:sp>
        <p:nvSpPr>
          <p:cNvPr id="4" name="Veri Yer Tutucusu 3">
            <a:extLst>
              <a:ext uri="{FF2B5EF4-FFF2-40B4-BE49-F238E27FC236}">
                <a16:creationId xmlns:a16="http://schemas.microsoft.com/office/drawing/2014/main" id="{A68F16D9-F5F5-754E-1386-32B7D82E2E05}"/>
              </a:ext>
            </a:extLst>
          </p:cNvPr>
          <p:cNvSpPr>
            <a:spLocks noGrp="1"/>
          </p:cNvSpPr>
          <p:nvPr>
            <p:ph type="dt" sz="half" idx="10"/>
          </p:nvPr>
        </p:nvSpPr>
        <p:spPr/>
        <p:txBody>
          <a:bodyPr/>
          <a:lstStyle/>
          <a:p>
            <a:fld id="{14031F84-0C76-4856-ADF5-093CFFF1FE66}" type="datetime1">
              <a:rPr lang="tr-TR" smtClean="0"/>
              <a:t>21.09.2024</a:t>
            </a:fld>
            <a:endParaRPr lang="tr-TR"/>
          </a:p>
        </p:txBody>
      </p:sp>
      <p:sp>
        <p:nvSpPr>
          <p:cNvPr id="5" name="Alt Bilgi Yer Tutucusu 4">
            <a:extLst>
              <a:ext uri="{FF2B5EF4-FFF2-40B4-BE49-F238E27FC236}">
                <a16:creationId xmlns:a16="http://schemas.microsoft.com/office/drawing/2014/main" id="{33B62DF8-69B1-2108-BEFF-83E11EDB4C2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372504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C39244-8FCC-8E5B-2EED-079A1FAE00FB}"/>
              </a:ext>
            </a:extLst>
          </p:cNvPr>
          <p:cNvSpPr>
            <a:spLocks noGrp="1"/>
          </p:cNvSpPr>
          <p:nvPr>
            <p:ph idx="1"/>
          </p:nvPr>
        </p:nvSpPr>
        <p:spPr>
          <a:xfrm>
            <a:off x="700391" y="1079770"/>
            <a:ext cx="10653409" cy="5097193"/>
          </a:xfrm>
        </p:spPr>
        <p:txBody>
          <a:bodyPr>
            <a:normAutofit lnSpcReduction="10000"/>
          </a:bodyPr>
          <a:lstStyle/>
          <a:p>
            <a:r>
              <a:rPr lang="tr-TR" dirty="0"/>
              <a:t>REX Sistemi kapsamında kayıtlı ihracatçı olabilme şartları; </a:t>
            </a:r>
          </a:p>
          <a:p>
            <a:endParaRPr lang="tr-TR" dirty="0"/>
          </a:p>
          <a:p>
            <a:r>
              <a:rPr lang="tr-TR" dirty="0"/>
              <a:t>- Türkiye’ye ya da bölgesel kümülasyon kapsamında diğer bir Faydalanan ülkeye ürün ihraç etmek maksadıyla Faydalanan Ülke yetkili makamlarına kaydolan ve o ülkede yerleşik ihracatçılar,</a:t>
            </a:r>
          </a:p>
          <a:p>
            <a:endParaRPr lang="tr-TR" dirty="0"/>
          </a:p>
          <a:p>
            <a:r>
              <a:rPr lang="tr-TR" dirty="0"/>
              <a:t>- İkili kümülasyon amacıyla bir Faydalanan Ülkeye Türk menşeli ürün ihraç eden ve Türkiye’de yerleşik ihracatçılar,</a:t>
            </a:r>
          </a:p>
          <a:p>
            <a:endParaRPr lang="tr-TR" dirty="0"/>
          </a:p>
          <a:p>
            <a:r>
              <a:rPr lang="tr-TR" dirty="0"/>
              <a:t>- Menşeli ürünleri Avrupa Birliği, İsviçre veya Norveç’e yeniden sevk etmek üzere müfrez menşe beyanında bulunan Türkiye’de yerleşik ihracatçılar.</a:t>
            </a:r>
          </a:p>
        </p:txBody>
      </p:sp>
      <p:sp>
        <p:nvSpPr>
          <p:cNvPr id="4" name="Veri Yer Tutucusu 3">
            <a:extLst>
              <a:ext uri="{FF2B5EF4-FFF2-40B4-BE49-F238E27FC236}">
                <a16:creationId xmlns:a16="http://schemas.microsoft.com/office/drawing/2014/main" id="{03F42253-FF99-C33F-2467-AD6D3947D79D}"/>
              </a:ext>
            </a:extLst>
          </p:cNvPr>
          <p:cNvSpPr>
            <a:spLocks noGrp="1"/>
          </p:cNvSpPr>
          <p:nvPr>
            <p:ph type="dt" sz="half" idx="10"/>
          </p:nvPr>
        </p:nvSpPr>
        <p:spPr/>
        <p:txBody>
          <a:bodyPr/>
          <a:lstStyle/>
          <a:p>
            <a:fld id="{F7600437-24FC-49BB-B25B-FBD5E8D6638F}" type="datetime1">
              <a:rPr lang="tr-TR" smtClean="0"/>
              <a:t>21.09.2024</a:t>
            </a:fld>
            <a:endParaRPr lang="tr-TR"/>
          </a:p>
        </p:txBody>
      </p:sp>
      <p:sp>
        <p:nvSpPr>
          <p:cNvPr id="5" name="Alt Bilgi Yer Tutucusu 4">
            <a:extLst>
              <a:ext uri="{FF2B5EF4-FFF2-40B4-BE49-F238E27FC236}">
                <a16:creationId xmlns:a16="http://schemas.microsoft.com/office/drawing/2014/main" id="{6A34EFD8-AE16-3898-2577-34B8C4A9E40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102518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607336-95A7-7763-A1BE-AB32DEAE0E60}"/>
              </a:ext>
            </a:extLst>
          </p:cNvPr>
          <p:cNvSpPr>
            <a:spLocks noGrp="1"/>
          </p:cNvSpPr>
          <p:nvPr>
            <p:ph type="title"/>
          </p:nvPr>
        </p:nvSpPr>
        <p:spPr/>
        <p:txBody>
          <a:bodyPr/>
          <a:lstStyle/>
          <a:p>
            <a:r>
              <a:rPr lang="tr-TR" dirty="0"/>
              <a:t>REX Sisteminin Temel Hedefleri:</a:t>
            </a:r>
            <a:br>
              <a:rPr lang="tr-TR" dirty="0"/>
            </a:br>
            <a:endParaRPr lang="tr-TR" dirty="0"/>
          </a:p>
        </p:txBody>
      </p:sp>
      <p:sp>
        <p:nvSpPr>
          <p:cNvPr id="3" name="İçerik Yer Tutucusu 2">
            <a:extLst>
              <a:ext uri="{FF2B5EF4-FFF2-40B4-BE49-F238E27FC236}">
                <a16:creationId xmlns:a16="http://schemas.microsoft.com/office/drawing/2014/main" id="{70438CEE-E06A-3CD5-9451-A94EF5521A3C}"/>
              </a:ext>
            </a:extLst>
          </p:cNvPr>
          <p:cNvSpPr>
            <a:spLocks noGrp="1"/>
          </p:cNvSpPr>
          <p:nvPr>
            <p:ph idx="1"/>
          </p:nvPr>
        </p:nvSpPr>
        <p:spPr/>
        <p:txBody>
          <a:bodyPr>
            <a:normAutofit fontScale="92500" lnSpcReduction="20000"/>
          </a:bodyPr>
          <a:lstStyle/>
          <a:p>
            <a:endParaRPr lang="tr-TR" dirty="0"/>
          </a:p>
          <a:p>
            <a:r>
              <a:rPr lang="tr-TR" dirty="0"/>
              <a:t>- GTS rejimi kapsamında belge düzenleme formalitelerinin azaltılması,</a:t>
            </a:r>
          </a:p>
          <a:p>
            <a:endParaRPr lang="tr-TR" dirty="0"/>
          </a:p>
          <a:p>
            <a:r>
              <a:rPr lang="tr-TR" dirty="0"/>
              <a:t>- Faydalanan Ülke ihracatçıları açısından işlemlerin kolaylaştırılması,</a:t>
            </a:r>
          </a:p>
          <a:p>
            <a:endParaRPr lang="tr-TR" dirty="0"/>
          </a:p>
          <a:p>
            <a:r>
              <a:rPr lang="tr-TR" dirty="0"/>
              <a:t>- İhracatçı gümrük idareleri açısından belge düzenleme ve onay süreçlerinin devreden kaldırılmasıyla birlikte sadece karşılıklı idari işbirliğine yönelik sağlanması,</a:t>
            </a:r>
          </a:p>
          <a:p>
            <a:endParaRPr lang="tr-TR" dirty="0"/>
          </a:p>
          <a:p>
            <a:r>
              <a:rPr lang="tr-TR" dirty="0"/>
              <a:t>- AB’nin yeni </a:t>
            </a:r>
            <a:r>
              <a:rPr lang="tr-TR" dirty="0" err="1"/>
              <a:t>STA’larında</a:t>
            </a:r>
            <a:r>
              <a:rPr lang="tr-TR" dirty="0"/>
              <a:t> söz konusu sistemin kullanılması öngörüldüğünden, ülkemizce yeni sisteme entegrasyonun hızlı bir şekilde sağlanması.</a:t>
            </a:r>
          </a:p>
        </p:txBody>
      </p:sp>
      <p:sp>
        <p:nvSpPr>
          <p:cNvPr id="4" name="Veri Yer Tutucusu 3">
            <a:extLst>
              <a:ext uri="{FF2B5EF4-FFF2-40B4-BE49-F238E27FC236}">
                <a16:creationId xmlns:a16="http://schemas.microsoft.com/office/drawing/2014/main" id="{08F2375D-9B2B-4FC1-2E05-F3BD0D14D3AB}"/>
              </a:ext>
            </a:extLst>
          </p:cNvPr>
          <p:cNvSpPr>
            <a:spLocks noGrp="1"/>
          </p:cNvSpPr>
          <p:nvPr>
            <p:ph type="dt" sz="half" idx="10"/>
          </p:nvPr>
        </p:nvSpPr>
        <p:spPr/>
        <p:txBody>
          <a:bodyPr/>
          <a:lstStyle/>
          <a:p>
            <a:fld id="{89A55670-7790-4E24-92E9-1DD4447F541A}" type="datetime1">
              <a:rPr lang="tr-TR" smtClean="0"/>
              <a:t>21.09.2024</a:t>
            </a:fld>
            <a:endParaRPr lang="tr-TR"/>
          </a:p>
        </p:txBody>
      </p:sp>
      <p:sp>
        <p:nvSpPr>
          <p:cNvPr id="5" name="Alt Bilgi Yer Tutucusu 4">
            <a:extLst>
              <a:ext uri="{FF2B5EF4-FFF2-40B4-BE49-F238E27FC236}">
                <a16:creationId xmlns:a16="http://schemas.microsoft.com/office/drawing/2014/main" id="{009F6FE5-F6D2-B6AF-F491-49E4262A28D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837240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8C509A-A191-5E49-8BC1-CC71D037FECD}"/>
              </a:ext>
            </a:extLst>
          </p:cNvPr>
          <p:cNvSpPr>
            <a:spLocks noGrp="1"/>
          </p:cNvSpPr>
          <p:nvPr>
            <p:ph idx="1"/>
          </p:nvPr>
        </p:nvSpPr>
        <p:spPr/>
        <p:txBody>
          <a:bodyPr>
            <a:normAutofit/>
          </a:bodyPr>
          <a:lstStyle/>
          <a:p>
            <a:r>
              <a:rPr lang="tr-TR" sz="1600" dirty="0"/>
              <a:t>https://koto.org.tr/ihracatci-uyelerimizin-dikkatine---kayitli-ihracatcilar-sistemi-rex-hk-ad-5ce7ccb695bab#:~:text=%C3%9Cyelerimizin%20Dikkatine!!-,Kay%C4%B1tl%C4%B1%20%C4%B0hracat%C3%A7%C4%B1lar%20Sistemi%20(REX)%20Hk.,yerine%20Men%C5%9Fe%20Beyan%C4%B1%20uygulamas%C4%B1na%20ge%C3%A7ilmesidir.</a:t>
            </a:r>
          </a:p>
        </p:txBody>
      </p:sp>
      <p:sp>
        <p:nvSpPr>
          <p:cNvPr id="4" name="Veri Yer Tutucusu 3">
            <a:extLst>
              <a:ext uri="{FF2B5EF4-FFF2-40B4-BE49-F238E27FC236}">
                <a16:creationId xmlns:a16="http://schemas.microsoft.com/office/drawing/2014/main" id="{2F1E25DE-91AC-6F3A-A36F-6A40144FA70C}"/>
              </a:ext>
            </a:extLst>
          </p:cNvPr>
          <p:cNvSpPr>
            <a:spLocks noGrp="1"/>
          </p:cNvSpPr>
          <p:nvPr>
            <p:ph type="dt" sz="half" idx="10"/>
          </p:nvPr>
        </p:nvSpPr>
        <p:spPr/>
        <p:txBody>
          <a:bodyPr/>
          <a:lstStyle/>
          <a:p>
            <a:fld id="{05B8ED87-8DC5-4A25-8E36-7585B94AB7EB}" type="datetime1">
              <a:rPr lang="tr-TR" smtClean="0"/>
              <a:t>21.09.2024</a:t>
            </a:fld>
            <a:endParaRPr lang="tr-TR"/>
          </a:p>
        </p:txBody>
      </p:sp>
      <p:sp>
        <p:nvSpPr>
          <p:cNvPr id="5" name="Alt Bilgi Yer Tutucusu 4">
            <a:extLst>
              <a:ext uri="{FF2B5EF4-FFF2-40B4-BE49-F238E27FC236}">
                <a16:creationId xmlns:a16="http://schemas.microsoft.com/office/drawing/2014/main" id="{B7669486-4CDC-6367-1AAA-36AB5B0E328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1863058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85FB4A-A19D-07BC-33DF-716253D374A3}"/>
              </a:ext>
            </a:extLst>
          </p:cNvPr>
          <p:cNvSpPr>
            <a:spLocks noGrp="1"/>
          </p:cNvSpPr>
          <p:nvPr>
            <p:ph idx="1"/>
          </p:nvPr>
        </p:nvSpPr>
        <p:spPr>
          <a:xfrm>
            <a:off x="612843" y="671209"/>
            <a:ext cx="10740957" cy="5505754"/>
          </a:xfrm>
        </p:spPr>
        <p:txBody>
          <a:bodyPr>
            <a:normAutofit/>
          </a:bodyPr>
          <a:lstStyle/>
          <a:p>
            <a:r>
              <a:rPr lang="tr-TR" sz="3200" b="1" dirty="0">
                <a:solidFill>
                  <a:srgbClr val="FF0000"/>
                </a:solidFill>
              </a:rPr>
              <a:t>IV-	Kayıtlı İhracatçı Sistemi (REX):</a:t>
            </a:r>
          </a:p>
          <a:p>
            <a:r>
              <a:rPr lang="tr-TR" dirty="0"/>
              <a:t>Genelleştirilmiş Tercihler Sistemi (GTS) kapsamında AB müktesebatına uyum amacıyla Kayıtlı İhracatçı (</a:t>
            </a:r>
            <a:r>
              <a:rPr lang="tr-TR" dirty="0" err="1">
                <a:highlight>
                  <a:srgbClr val="FFFF00"/>
                </a:highlight>
              </a:rPr>
              <a:t>Registered</a:t>
            </a:r>
            <a:r>
              <a:rPr lang="tr-TR" dirty="0">
                <a:highlight>
                  <a:srgbClr val="FFFF00"/>
                </a:highlight>
              </a:rPr>
              <a:t> </a:t>
            </a:r>
            <a:r>
              <a:rPr lang="tr-TR" dirty="0" err="1">
                <a:highlight>
                  <a:srgbClr val="FFFF00"/>
                </a:highlight>
              </a:rPr>
              <a:t>Exporter</a:t>
            </a:r>
            <a:r>
              <a:rPr lang="tr-TR" dirty="0">
                <a:highlight>
                  <a:srgbClr val="FFFF00"/>
                </a:highlight>
              </a:rPr>
              <a:t>-REX</a:t>
            </a:r>
            <a:r>
              <a:rPr lang="tr-TR" dirty="0"/>
              <a:t>) Sisteminin ülkemizde de kullanılmasına ilişkin çalışmalar tamamlanmıştır.</a:t>
            </a:r>
          </a:p>
          <a:p>
            <a:r>
              <a:rPr lang="tr-TR" dirty="0"/>
              <a:t>Bu kapsamda, "</a:t>
            </a:r>
            <a:r>
              <a:rPr lang="tr-TR" dirty="0">
                <a:highlight>
                  <a:srgbClr val="FFFF00"/>
                </a:highlight>
              </a:rPr>
              <a:t>Genelleştirilmiş Tercihler Sistemi Kapsamında Tercihli Rejimden Yararlanacak Eşya İçin Menşe Beyanı Uygulamasına İlişkin Karar" ile Kayıtlı İhracatçı (REX) Sistemi ile entegrasyona yönelik olarak gerekli mevzuat altyapısı oluşturulmuştur</a:t>
            </a:r>
            <a:r>
              <a:rPr lang="tr-TR" dirty="0"/>
              <a:t>. </a:t>
            </a:r>
          </a:p>
          <a:p>
            <a:r>
              <a:rPr lang="tr-TR" dirty="0"/>
              <a:t>Kayıtlı İhracatçı (REX) Sisteminin ülkemizde uygulanma esaslarının ve uygulama tarihinin duyurulması amacıyla hazırlanan Tebliğ  2019 yılında yayımlanarak yürürlüğe girmiştir.</a:t>
            </a:r>
          </a:p>
          <a:p>
            <a:endParaRPr lang="tr-TR" dirty="0"/>
          </a:p>
        </p:txBody>
      </p:sp>
      <p:sp>
        <p:nvSpPr>
          <p:cNvPr id="2" name="Veri Yer Tutucusu 1">
            <a:extLst>
              <a:ext uri="{FF2B5EF4-FFF2-40B4-BE49-F238E27FC236}">
                <a16:creationId xmlns:a16="http://schemas.microsoft.com/office/drawing/2014/main" id="{A923F741-40D4-8F48-8380-01530F08EB22}"/>
              </a:ext>
            </a:extLst>
          </p:cNvPr>
          <p:cNvSpPr>
            <a:spLocks noGrp="1"/>
          </p:cNvSpPr>
          <p:nvPr>
            <p:ph type="dt" sz="half" idx="10"/>
          </p:nvPr>
        </p:nvSpPr>
        <p:spPr/>
        <p:txBody>
          <a:bodyPr/>
          <a:lstStyle/>
          <a:p>
            <a:fld id="{5F07DD6D-C6D9-4990-83FE-2018F101997A}" type="datetime1">
              <a:rPr lang="tr-TR" smtClean="0"/>
              <a:t>21.09.2024</a:t>
            </a:fld>
            <a:endParaRPr lang="tr-TR"/>
          </a:p>
        </p:txBody>
      </p:sp>
      <p:sp>
        <p:nvSpPr>
          <p:cNvPr id="4" name="Alt Bilgi Yer Tutucusu 3">
            <a:extLst>
              <a:ext uri="{FF2B5EF4-FFF2-40B4-BE49-F238E27FC236}">
                <a16:creationId xmlns:a16="http://schemas.microsoft.com/office/drawing/2014/main" id="{24FDFFE9-5E86-BD38-9D33-A505EA742F2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906517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D27547-958B-EA21-27A8-DB6E6125D5C0}"/>
              </a:ext>
            </a:extLst>
          </p:cNvPr>
          <p:cNvSpPr>
            <a:spLocks noGrp="1"/>
          </p:cNvSpPr>
          <p:nvPr>
            <p:ph idx="1"/>
          </p:nvPr>
        </p:nvSpPr>
        <p:spPr/>
        <p:txBody>
          <a:bodyPr/>
          <a:lstStyle/>
          <a:p>
            <a:r>
              <a:rPr lang="tr-TR" dirty="0"/>
              <a:t>Avrupa Komisyonu tarafından oluşturulan REX veri tabanına ülkemizin erişiminin sağlanmasındaki </a:t>
            </a:r>
          </a:p>
          <a:p>
            <a:r>
              <a:rPr lang="tr-TR" b="1" dirty="0">
                <a:solidFill>
                  <a:srgbClr val="FF0000"/>
                </a:solidFill>
                <a:highlight>
                  <a:srgbClr val="FFFF00"/>
                </a:highlight>
              </a:rPr>
              <a:t>temel amaç</a:t>
            </a:r>
            <a:r>
              <a:rPr lang="tr-TR" dirty="0">
                <a:highlight>
                  <a:srgbClr val="FFFF00"/>
                </a:highlight>
              </a:rPr>
              <a:t>, </a:t>
            </a:r>
          </a:p>
          <a:p>
            <a:r>
              <a:rPr lang="tr-TR" dirty="0">
                <a:highlight>
                  <a:srgbClr val="FFFF00"/>
                </a:highlight>
              </a:rPr>
              <a:t>belge düzenleme formalitelerinin azaltılarak, </a:t>
            </a:r>
          </a:p>
          <a:p>
            <a:r>
              <a:rPr lang="tr-TR" dirty="0">
                <a:highlight>
                  <a:srgbClr val="FFFF00"/>
                </a:highlight>
              </a:rPr>
              <a:t>faydalanan ülke ihracatçıları açısından işlemlerin kolaylaştırılması,</a:t>
            </a:r>
          </a:p>
          <a:p>
            <a:r>
              <a:rPr lang="tr-TR" dirty="0">
                <a:highlight>
                  <a:srgbClr val="FFFF00"/>
                </a:highlight>
              </a:rPr>
              <a:t> ihracatçı ülke gümrük idareleri açısından ise </a:t>
            </a:r>
          </a:p>
          <a:p>
            <a:r>
              <a:rPr lang="tr-TR" b="1" dirty="0">
                <a:highlight>
                  <a:srgbClr val="FFFF00"/>
                </a:highlight>
              </a:rPr>
              <a:t>belge düzenleme ve onay süreçlerinin devreden kaldırılmasıyla </a:t>
            </a:r>
            <a:r>
              <a:rPr lang="tr-TR" dirty="0">
                <a:highlight>
                  <a:srgbClr val="FFFF00"/>
                </a:highlight>
              </a:rPr>
              <a:t>birlikte sadece karşılıklı idari işbirliğine yönelim sağlanmasıdır.</a:t>
            </a:r>
          </a:p>
        </p:txBody>
      </p:sp>
      <p:sp>
        <p:nvSpPr>
          <p:cNvPr id="2" name="Veri Yer Tutucusu 1">
            <a:extLst>
              <a:ext uri="{FF2B5EF4-FFF2-40B4-BE49-F238E27FC236}">
                <a16:creationId xmlns:a16="http://schemas.microsoft.com/office/drawing/2014/main" id="{BDC92DBD-29B5-3219-F455-271DCF8621A9}"/>
              </a:ext>
            </a:extLst>
          </p:cNvPr>
          <p:cNvSpPr>
            <a:spLocks noGrp="1"/>
          </p:cNvSpPr>
          <p:nvPr>
            <p:ph type="dt" sz="half" idx="10"/>
          </p:nvPr>
        </p:nvSpPr>
        <p:spPr/>
        <p:txBody>
          <a:bodyPr/>
          <a:lstStyle/>
          <a:p>
            <a:fld id="{7D15E0AB-BB0E-4646-A5E3-AD9FB0DB6FC4}" type="datetime1">
              <a:rPr lang="tr-TR" smtClean="0"/>
              <a:t>21.09.2024</a:t>
            </a:fld>
            <a:endParaRPr lang="tr-TR"/>
          </a:p>
        </p:txBody>
      </p:sp>
      <p:sp>
        <p:nvSpPr>
          <p:cNvPr id="4" name="Alt Bilgi Yer Tutucusu 3">
            <a:extLst>
              <a:ext uri="{FF2B5EF4-FFF2-40B4-BE49-F238E27FC236}">
                <a16:creationId xmlns:a16="http://schemas.microsoft.com/office/drawing/2014/main" id="{E1E0AB5B-6051-B22A-6FAD-7F0057FA96C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0107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D278E8-6F37-DF81-4FC8-174D8D7EB938}"/>
              </a:ext>
            </a:extLst>
          </p:cNvPr>
          <p:cNvSpPr>
            <a:spLocks noGrp="1"/>
          </p:cNvSpPr>
          <p:nvPr>
            <p:ph idx="1"/>
          </p:nvPr>
        </p:nvSpPr>
        <p:spPr>
          <a:xfrm>
            <a:off x="622570" y="710119"/>
            <a:ext cx="10731230" cy="5466844"/>
          </a:xfrm>
        </p:spPr>
        <p:txBody>
          <a:bodyPr>
            <a:normAutofit/>
          </a:bodyPr>
          <a:lstStyle/>
          <a:p>
            <a:r>
              <a:rPr lang="tr-TR" dirty="0"/>
              <a:t>Uygulama kapsamında Avrupa Komisyonu tarafından oluşturulan veri tabanına ülkemizin erişimi mümkün hale gelmekte, kayıtlı ihracatçılara ilişkin veriler karşılıklı paylaşılabilmektedir.</a:t>
            </a:r>
          </a:p>
          <a:p>
            <a:r>
              <a:rPr lang="tr-TR" dirty="0"/>
              <a:t> GTS rejimi kapsamında faydalanan ülkelerdeki kayıtlı ihracatçılar, </a:t>
            </a:r>
            <a:r>
              <a:rPr lang="tr-TR" dirty="0">
                <a:highlight>
                  <a:srgbClr val="FFFF00"/>
                </a:highlight>
              </a:rPr>
              <a:t>Form A Menşe Belgesi yerine ülkemize menşe beyanı ibraz edebilecektir.</a:t>
            </a:r>
          </a:p>
          <a:p>
            <a:r>
              <a:rPr lang="tr-TR" dirty="0">
                <a:highlight>
                  <a:srgbClr val="FFFF00"/>
                </a:highlight>
              </a:rPr>
              <a:t> </a:t>
            </a:r>
            <a:r>
              <a:rPr lang="tr-TR" dirty="0"/>
              <a:t>Belgelendirmeye ilişkin yaşanabilecek olası karışıklıkların önlenmesi ve faydalanan ülkelerin sisteme tam entegrasyonunun sağlanması amacıyla bu Tebliğin yürürlüğe girmesinin ardından 3 aylık bir geçiş dönemi öngörülmüştür.</a:t>
            </a:r>
          </a:p>
          <a:p>
            <a:r>
              <a:rPr lang="tr-TR" dirty="0"/>
              <a:t>Türkiye Gümrük Bölgesinde yerleşik olan ve kayıtlı ihracatçı olmak isteyen ihracatçılar veya eşyayı yeniden sevk edecek mükellefler için, Kayıtlı İhracatçı Sistemi için oluşturulan internet adresi üzerinden  sisteme giriş mümkün hale gelmiş bulunmaktadır.</a:t>
            </a:r>
          </a:p>
          <a:p>
            <a:endParaRPr lang="tr-TR" dirty="0"/>
          </a:p>
        </p:txBody>
      </p:sp>
      <p:sp>
        <p:nvSpPr>
          <p:cNvPr id="2" name="Veri Yer Tutucusu 1">
            <a:extLst>
              <a:ext uri="{FF2B5EF4-FFF2-40B4-BE49-F238E27FC236}">
                <a16:creationId xmlns:a16="http://schemas.microsoft.com/office/drawing/2014/main" id="{90009626-ECB1-B587-99AF-E6D7BB6F48F2}"/>
              </a:ext>
            </a:extLst>
          </p:cNvPr>
          <p:cNvSpPr>
            <a:spLocks noGrp="1"/>
          </p:cNvSpPr>
          <p:nvPr>
            <p:ph type="dt" sz="half" idx="10"/>
          </p:nvPr>
        </p:nvSpPr>
        <p:spPr/>
        <p:txBody>
          <a:bodyPr/>
          <a:lstStyle/>
          <a:p>
            <a:fld id="{DC24D113-841A-4889-801A-E66F05A01330}" type="datetime1">
              <a:rPr lang="tr-TR" smtClean="0"/>
              <a:t>21.09.2024</a:t>
            </a:fld>
            <a:endParaRPr lang="tr-TR"/>
          </a:p>
        </p:txBody>
      </p:sp>
      <p:sp>
        <p:nvSpPr>
          <p:cNvPr id="4" name="Alt Bilgi Yer Tutucusu 3">
            <a:extLst>
              <a:ext uri="{FF2B5EF4-FFF2-40B4-BE49-F238E27FC236}">
                <a16:creationId xmlns:a16="http://schemas.microsoft.com/office/drawing/2014/main" id="{AF0C10F0-F872-3962-36ED-B9611853550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0822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28734B-0A3C-31E9-02E7-9433E1AFA648}"/>
              </a:ext>
            </a:extLst>
          </p:cNvPr>
          <p:cNvSpPr>
            <a:spLocks noGrp="1"/>
          </p:cNvSpPr>
          <p:nvPr>
            <p:ph type="title"/>
          </p:nvPr>
        </p:nvSpPr>
        <p:spPr/>
        <p:txBody>
          <a:bodyPr>
            <a:normAutofit/>
          </a:bodyPr>
          <a:lstStyle/>
          <a:p>
            <a:pPr algn="ctr"/>
            <a:r>
              <a:rPr lang="tr-TR" sz="6000" b="1" dirty="0">
                <a:solidFill>
                  <a:srgbClr val="FF0000"/>
                </a:solidFill>
              </a:rPr>
              <a:t>Tarihsel bakış</a:t>
            </a:r>
          </a:p>
        </p:txBody>
      </p:sp>
      <p:sp>
        <p:nvSpPr>
          <p:cNvPr id="3" name="İçerik Yer Tutucusu 2">
            <a:extLst>
              <a:ext uri="{FF2B5EF4-FFF2-40B4-BE49-F238E27FC236}">
                <a16:creationId xmlns:a16="http://schemas.microsoft.com/office/drawing/2014/main" id="{9279EF50-2ADD-58C8-BEAD-EFE3069580F0}"/>
              </a:ext>
            </a:extLst>
          </p:cNvPr>
          <p:cNvSpPr>
            <a:spLocks noGrp="1"/>
          </p:cNvSpPr>
          <p:nvPr>
            <p:ph idx="1"/>
          </p:nvPr>
        </p:nvSpPr>
        <p:spPr/>
        <p:txBody>
          <a:bodyPr/>
          <a:lstStyle/>
          <a:p>
            <a:r>
              <a:rPr lang="tr-TR" dirty="0">
                <a:solidFill>
                  <a:srgbClr val="FF0000"/>
                </a:solidFill>
              </a:rPr>
              <a:t>Tarih boyunca gümrüklerde iki çeşit vergi alınmıştır:</a:t>
            </a:r>
          </a:p>
          <a:p>
            <a:r>
              <a:rPr lang="tr-TR" dirty="0">
                <a:solidFill>
                  <a:srgbClr val="FF0000"/>
                </a:solidFill>
              </a:rPr>
              <a:t>1-</a:t>
            </a:r>
            <a:r>
              <a:rPr lang="tr-TR" dirty="0"/>
              <a:t> gümrük vergisi veya mahiyeti itibarıyla </a:t>
            </a:r>
          </a:p>
          <a:p>
            <a:r>
              <a:rPr lang="tr-TR" sz="3200" b="1" dirty="0">
                <a:highlight>
                  <a:srgbClr val="FFFF00"/>
                </a:highlight>
              </a:rPr>
              <a:t>gümrük vergisi </a:t>
            </a:r>
            <a:r>
              <a:rPr lang="tr-TR" dirty="0">
                <a:highlight>
                  <a:srgbClr val="FFFF00"/>
                </a:highlight>
              </a:rPr>
              <a:t>sayılan vergiler, </a:t>
            </a:r>
          </a:p>
          <a:p>
            <a:r>
              <a:rPr lang="tr-TR" dirty="0"/>
              <a:t>2- gümrük vergisi sayılmayan ancak gümrüklerce alınan </a:t>
            </a:r>
          </a:p>
          <a:p>
            <a:r>
              <a:rPr lang="tr-TR" dirty="0">
                <a:highlight>
                  <a:srgbClr val="FFFF00"/>
                </a:highlight>
              </a:rPr>
              <a:t>sair vergilerdir </a:t>
            </a:r>
            <a:r>
              <a:rPr lang="tr-TR" dirty="0"/>
              <a:t>(</a:t>
            </a:r>
            <a:r>
              <a:rPr lang="tr-TR" sz="3200" b="1" dirty="0">
                <a:highlight>
                  <a:srgbClr val="FFFF00"/>
                </a:highlight>
              </a:rPr>
              <a:t>ek vergiler</a:t>
            </a:r>
            <a:r>
              <a:rPr lang="tr-TR" dirty="0">
                <a:highlight>
                  <a:srgbClr val="FFFF00"/>
                </a:highlight>
              </a:rPr>
              <a:t>).</a:t>
            </a:r>
          </a:p>
          <a:p>
            <a:endParaRPr lang="tr-TR" dirty="0"/>
          </a:p>
          <a:p>
            <a:r>
              <a:rPr lang="tr-TR" dirty="0" err="1"/>
              <a:t>Sy</a:t>
            </a:r>
            <a:r>
              <a:rPr lang="tr-TR" dirty="0"/>
              <a:t>. 5</a:t>
            </a:r>
          </a:p>
        </p:txBody>
      </p:sp>
      <p:sp>
        <p:nvSpPr>
          <p:cNvPr id="4" name="Veri Yer Tutucusu 3">
            <a:extLst>
              <a:ext uri="{FF2B5EF4-FFF2-40B4-BE49-F238E27FC236}">
                <a16:creationId xmlns:a16="http://schemas.microsoft.com/office/drawing/2014/main" id="{0A916C07-C37E-FD9A-4376-BCFDC130787A}"/>
              </a:ext>
            </a:extLst>
          </p:cNvPr>
          <p:cNvSpPr>
            <a:spLocks noGrp="1"/>
          </p:cNvSpPr>
          <p:nvPr>
            <p:ph type="dt" sz="half" idx="10"/>
          </p:nvPr>
        </p:nvSpPr>
        <p:spPr/>
        <p:txBody>
          <a:bodyPr/>
          <a:lstStyle/>
          <a:p>
            <a:fld id="{98C2B553-7F01-4EB1-BD2D-6BA6113FB760}" type="datetime1">
              <a:rPr lang="tr-TR" smtClean="0"/>
              <a:t>21.09.2024</a:t>
            </a:fld>
            <a:endParaRPr lang="tr-TR"/>
          </a:p>
        </p:txBody>
      </p:sp>
      <p:sp>
        <p:nvSpPr>
          <p:cNvPr id="5" name="Alt Bilgi Yer Tutucusu 4">
            <a:extLst>
              <a:ext uri="{FF2B5EF4-FFF2-40B4-BE49-F238E27FC236}">
                <a16:creationId xmlns:a16="http://schemas.microsoft.com/office/drawing/2014/main" id="{279473E7-3736-402E-B7BA-142C3672E22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58639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173236-7DA3-7155-C755-D6C2AB5D2C8A}"/>
              </a:ext>
            </a:extLst>
          </p:cNvPr>
          <p:cNvSpPr>
            <a:spLocks noGrp="1"/>
          </p:cNvSpPr>
          <p:nvPr>
            <p:ph type="title"/>
          </p:nvPr>
        </p:nvSpPr>
        <p:spPr>
          <a:xfrm>
            <a:off x="838199" y="365125"/>
            <a:ext cx="10844719" cy="996747"/>
          </a:xfrm>
        </p:spPr>
        <p:txBody>
          <a:bodyPr/>
          <a:lstStyle/>
          <a:p>
            <a:r>
              <a:rPr lang="tr-TR" b="1" dirty="0">
                <a:highlight>
                  <a:srgbClr val="00FF00"/>
                </a:highlight>
              </a:rPr>
              <a:t>Karayolu Sınır</a:t>
            </a:r>
            <a:r>
              <a:rPr lang="tr-TR" dirty="0"/>
              <a:t> Gümrük İdaresi/Kapıkule (Edirne) </a:t>
            </a:r>
          </a:p>
        </p:txBody>
      </p:sp>
      <p:pic>
        <p:nvPicPr>
          <p:cNvPr id="4" name="İçerik Yer Tutucusu 3">
            <a:extLst>
              <a:ext uri="{FF2B5EF4-FFF2-40B4-BE49-F238E27FC236}">
                <a16:creationId xmlns:a16="http://schemas.microsoft.com/office/drawing/2014/main" id="{0E0E0FA0-CA87-7044-7CF3-E47E938205D8}"/>
              </a:ext>
            </a:extLst>
          </p:cNvPr>
          <p:cNvPicPr>
            <a:picLocks noGrp="1" noChangeAspect="1"/>
          </p:cNvPicPr>
          <p:nvPr>
            <p:ph idx="1"/>
          </p:nvPr>
        </p:nvPicPr>
        <p:blipFill>
          <a:blip r:embed="rId2"/>
          <a:stretch>
            <a:fillRect/>
          </a:stretch>
        </p:blipFill>
        <p:spPr>
          <a:xfrm>
            <a:off x="1049867" y="1467555"/>
            <a:ext cx="10092266" cy="5025319"/>
          </a:xfrm>
          <a:prstGeom prst="rect">
            <a:avLst/>
          </a:prstGeom>
        </p:spPr>
      </p:pic>
      <p:sp>
        <p:nvSpPr>
          <p:cNvPr id="3" name="Veri Yer Tutucusu 2">
            <a:extLst>
              <a:ext uri="{FF2B5EF4-FFF2-40B4-BE49-F238E27FC236}">
                <a16:creationId xmlns:a16="http://schemas.microsoft.com/office/drawing/2014/main" id="{6931D7F6-911D-887F-DF01-6A0C8D2A2E17}"/>
              </a:ext>
            </a:extLst>
          </p:cNvPr>
          <p:cNvSpPr>
            <a:spLocks noGrp="1"/>
          </p:cNvSpPr>
          <p:nvPr>
            <p:ph type="dt" sz="half" idx="10"/>
          </p:nvPr>
        </p:nvSpPr>
        <p:spPr/>
        <p:txBody>
          <a:bodyPr/>
          <a:lstStyle/>
          <a:p>
            <a:fld id="{B104484E-1E6A-4161-932F-2058A0A56018}" type="datetime1">
              <a:rPr lang="tr-TR" smtClean="0"/>
              <a:t>21.09.2024</a:t>
            </a:fld>
            <a:endParaRPr lang="tr-TR"/>
          </a:p>
        </p:txBody>
      </p:sp>
      <p:sp>
        <p:nvSpPr>
          <p:cNvPr id="5" name="Alt Bilgi Yer Tutucusu 4">
            <a:extLst>
              <a:ext uri="{FF2B5EF4-FFF2-40B4-BE49-F238E27FC236}">
                <a16:creationId xmlns:a16="http://schemas.microsoft.com/office/drawing/2014/main" id="{B6472FDA-FD4F-681F-2CC7-C9B1C75F9D0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17194836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9905D0-6CF4-2A67-0F82-F3D551259007}"/>
              </a:ext>
            </a:extLst>
          </p:cNvPr>
          <p:cNvSpPr>
            <a:spLocks noGrp="1"/>
          </p:cNvSpPr>
          <p:nvPr>
            <p:ph idx="1"/>
          </p:nvPr>
        </p:nvSpPr>
        <p:spPr>
          <a:xfrm>
            <a:off x="447472" y="301556"/>
            <a:ext cx="11556460" cy="6245159"/>
          </a:xfrm>
        </p:spPr>
        <p:txBody>
          <a:bodyPr>
            <a:normAutofit fontScale="92500"/>
          </a:bodyPr>
          <a:lstStyle/>
          <a:p>
            <a:r>
              <a:rPr lang="tr-TR" dirty="0"/>
              <a:t>"</a:t>
            </a:r>
            <a:r>
              <a:rPr lang="tr-TR" b="1" dirty="0">
                <a:solidFill>
                  <a:srgbClr val="FF0000"/>
                </a:solidFill>
              </a:rPr>
              <a:t>Form A Menşe Belgesi" ile "Menşe Beyanı" arasında temel farklar şunlardır:</a:t>
            </a:r>
          </a:p>
          <a:p>
            <a:pPr>
              <a:buFont typeface="+mj-lt"/>
              <a:buAutoNum type="arabicPeriod"/>
            </a:pPr>
            <a:r>
              <a:rPr lang="tr-TR" b="1" dirty="0">
                <a:highlight>
                  <a:srgbClr val="FFFF00"/>
                </a:highlight>
              </a:rPr>
              <a:t>Form A Menşe Belgesi:</a:t>
            </a:r>
            <a:endParaRPr lang="tr-TR" dirty="0">
              <a:highlight>
                <a:srgbClr val="FFFF00"/>
              </a:highlight>
            </a:endParaRPr>
          </a:p>
          <a:p>
            <a:pPr marL="742950" lvl="1" indent="-285750">
              <a:buFont typeface="+mj-lt"/>
              <a:buAutoNum type="arabicPeriod"/>
            </a:pPr>
            <a:r>
              <a:rPr lang="tr-TR" b="1" dirty="0"/>
              <a:t>Resmi bir belge</a:t>
            </a:r>
            <a:r>
              <a:rPr lang="tr-TR" dirty="0"/>
              <a:t> olup, yetkili makamlar (örneğin ticaret odaları) tarafından düzenlenir.</a:t>
            </a:r>
          </a:p>
          <a:p>
            <a:pPr marL="742950" lvl="1" indent="-285750">
              <a:buFont typeface="+mj-lt"/>
              <a:buAutoNum type="arabicPeriod"/>
            </a:pPr>
            <a:r>
              <a:rPr lang="tr-TR" dirty="0"/>
              <a:t>Belirli ülkeler arasında tercihli ticaret anlaşmaları kapsamında kullanılır ve ithal edilen ürünlere gümrük indirimleri sağlar.</a:t>
            </a:r>
          </a:p>
          <a:p>
            <a:pPr marL="742950" lvl="1" indent="-285750">
              <a:buFont typeface="+mj-lt"/>
              <a:buAutoNum type="arabicPeriod"/>
            </a:pPr>
            <a:r>
              <a:rPr lang="tr-TR" b="1" dirty="0"/>
              <a:t>Gümrük işlemleri</a:t>
            </a:r>
            <a:r>
              <a:rPr lang="tr-TR" dirty="0"/>
              <a:t> sırasında ibraz edilir ve ürünün menşeini kanıtlar.</a:t>
            </a:r>
          </a:p>
          <a:p>
            <a:pPr>
              <a:buFont typeface="+mj-lt"/>
              <a:buAutoNum type="arabicPeriod"/>
            </a:pPr>
            <a:r>
              <a:rPr lang="tr-TR" b="1" dirty="0">
                <a:highlight>
                  <a:srgbClr val="FFFF00"/>
                </a:highlight>
              </a:rPr>
              <a:t>Menşe Beyanı:</a:t>
            </a:r>
            <a:endParaRPr lang="tr-TR" dirty="0">
              <a:highlight>
                <a:srgbClr val="FFFF00"/>
              </a:highlight>
            </a:endParaRPr>
          </a:p>
          <a:p>
            <a:pPr marL="742950" lvl="1" indent="-285750">
              <a:buFont typeface="+mj-lt"/>
              <a:buAutoNum type="arabicPeriod"/>
            </a:pPr>
            <a:r>
              <a:rPr lang="tr-TR" dirty="0"/>
              <a:t>İhracatçı tarafından düzenlenen ve imzalanan bir beyan olup, genellikle </a:t>
            </a:r>
            <a:r>
              <a:rPr lang="tr-TR" b="1" dirty="0"/>
              <a:t>değeri düşük</a:t>
            </a:r>
            <a:r>
              <a:rPr lang="tr-TR" dirty="0"/>
              <a:t> olan gönderiler için kullanılır.</a:t>
            </a:r>
          </a:p>
          <a:p>
            <a:pPr marL="742950" lvl="1" indent="-285750">
              <a:buFont typeface="+mj-lt"/>
              <a:buAutoNum type="arabicPeriod"/>
            </a:pPr>
            <a:r>
              <a:rPr lang="tr-TR" dirty="0"/>
              <a:t>Belge düzenleme sürecine gerek kalmadan, ihracatçının ürünlerin menşeini beyan etmesine olanak tanır.</a:t>
            </a:r>
          </a:p>
          <a:p>
            <a:pPr marL="742950" lvl="1" indent="-285750">
              <a:buFont typeface="+mj-lt"/>
              <a:buAutoNum type="arabicPeriod"/>
            </a:pPr>
            <a:r>
              <a:rPr lang="tr-TR" b="1" dirty="0"/>
              <a:t>Resmi makamların onayına</a:t>
            </a:r>
            <a:r>
              <a:rPr lang="tr-TR" dirty="0"/>
              <a:t> gerek duymaz, ancak yanlış beyanın hukuki yaptırımları olabilir.</a:t>
            </a:r>
          </a:p>
          <a:p>
            <a:r>
              <a:rPr lang="tr-TR" dirty="0"/>
              <a:t>Özetle, Form A daha resmi ve yetkili makamlar tarafından düzenlenen bir belge iken, Menşe Beyanı, ihracatçının kendi inisiyatifiyle düzenlediği bir beyan niteliğindedir.</a:t>
            </a:r>
          </a:p>
          <a:p>
            <a:r>
              <a:rPr lang="tr-TR" sz="1700" dirty="0"/>
              <a:t>https://chatgpt.com/c/66ebf48d-64dc-8000-a2a3-396747c2e292</a:t>
            </a:r>
          </a:p>
          <a:p>
            <a:endParaRPr lang="tr-TR" dirty="0"/>
          </a:p>
        </p:txBody>
      </p:sp>
      <p:sp>
        <p:nvSpPr>
          <p:cNvPr id="4" name="Veri Yer Tutucusu 3">
            <a:extLst>
              <a:ext uri="{FF2B5EF4-FFF2-40B4-BE49-F238E27FC236}">
                <a16:creationId xmlns:a16="http://schemas.microsoft.com/office/drawing/2014/main" id="{998F0880-53DD-FF9A-FB22-90243D0DB273}"/>
              </a:ext>
            </a:extLst>
          </p:cNvPr>
          <p:cNvSpPr>
            <a:spLocks noGrp="1"/>
          </p:cNvSpPr>
          <p:nvPr>
            <p:ph type="dt" sz="half" idx="10"/>
          </p:nvPr>
        </p:nvSpPr>
        <p:spPr/>
        <p:txBody>
          <a:bodyPr/>
          <a:lstStyle/>
          <a:p>
            <a:fld id="{D93FB04F-4C71-4B3C-98E3-951855455070}" type="datetime1">
              <a:rPr lang="tr-TR" smtClean="0"/>
              <a:t>21.09.2024</a:t>
            </a:fld>
            <a:endParaRPr lang="tr-TR"/>
          </a:p>
        </p:txBody>
      </p:sp>
      <p:sp>
        <p:nvSpPr>
          <p:cNvPr id="5" name="Alt Bilgi Yer Tutucusu 4">
            <a:extLst>
              <a:ext uri="{FF2B5EF4-FFF2-40B4-BE49-F238E27FC236}">
                <a16:creationId xmlns:a16="http://schemas.microsoft.com/office/drawing/2014/main" id="{F35BA883-A30A-C6B0-BDF8-93AFA205291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95755327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CEA6FE-075A-58DD-F8D8-5F1C2658E2CD}"/>
              </a:ext>
            </a:extLst>
          </p:cNvPr>
          <p:cNvSpPr>
            <a:spLocks noGrp="1"/>
          </p:cNvSpPr>
          <p:nvPr>
            <p:ph idx="1"/>
          </p:nvPr>
        </p:nvSpPr>
        <p:spPr>
          <a:xfrm>
            <a:off x="603115" y="661481"/>
            <a:ext cx="10750685" cy="5515482"/>
          </a:xfrm>
        </p:spPr>
        <p:txBody>
          <a:bodyPr>
            <a:normAutofit/>
          </a:bodyPr>
          <a:lstStyle/>
          <a:p>
            <a:r>
              <a:rPr lang="tr-TR" dirty="0">
                <a:solidFill>
                  <a:srgbClr val="FF0000"/>
                </a:solidFill>
              </a:rPr>
              <a:t>V-	Karşı Ülke Ortak Gümrük Kapısı Çalışmaları:</a:t>
            </a:r>
          </a:p>
          <a:p>
            <a:pPr algn="ctr"/>
            <a:r>
              <a:rPr lang="tr-TR" dirty="0"/>
              <a:t>Türkiye’nin komşusu bulunan ülkelerle gümrük işlemlerinde </a:t>
            </a:r>
            <a:r>
              <a:rPr lang="tr-TR" b="1" dirty="0">
                <a:highlight>
                  <a:srgbClr val="00FFFF"/>
                </a:highlight>
              </a:rPr>
              <a:t>mükerrerliğin önüne geçilmesi </a:t>
            </a:r>
          </a:p>
          <a:p>
            <a:r>
              <a:rPr lang="tr-TR" dirty="0"/>
              <a:t>ve </a:t>
            </a:r>
          </a:p>
          <a:p>
            <a:pPr algn="ctr"/>
            <a:r>
              <a:rPr lang="tr-TR" b="1" dirty="0">
                <a:highlight>
                  <a:srgbClr val="00FFFF"/>
                </a:highlight>
              </a:rPr>
              <a:t>gümrük kapılarında işlemlerin hızlandırılmasını </a:t>
            </a:r>
          </a:p>
          <a:p>
            <a:r>
              <a:rPr lang="tr-TR" dirty="0"/>
              <a:t>teminen bu yönde </a:t>
            </a:r>
            <a:r>
              <a:rPr lang="tr-TR" dirty="0">
                <a:highlight>
                  <a:srgbClr val="FFFF00"/>
                </a:highlight>
              </a:rPr>
              <a:t>Gürcistan ve Suriye ile başlatılan çalışmaların bilahare İran’la devam ettirilmesi planlanmışsa da</a:t>
            </a:r>
            <a:r>
              <a:rPr lang="tr-TR" dirty="0"/>
              <a:t>; </a:t>
            </a:r>
          </a:p>
          <a:p>
            <a:endParaRPr lang="tr-TR" dirty="0"/>
          </a:p>
          <a:p>
            <a:r>
              <a:rPr lang="tr-TR" dirty="0"/>
              <a:t>bu yıllarda yaşanan bir yandan, </a:t>
            </a:r>
            <a:r>
              <a:rPr lang="tr-TR" dirty="0">
                <a:highlight>
                  <a:srgbClr val="00FF00"/>
                </a:highlight>
              </a:rPr>
              <a:t>İran’a ambargo kararının </a:t>
            </a:r>
            <a:r>
              <a:rPr lang="tr-TR" dirty="0"/>
              <a:t>getirdiği, diğer taraftan </a:t>
            </a:r>
            <a:r>
              <a:rPr lang="tr-TR" dirty="0">
                <a:highlight>
                  <a:srgbClr val="00FF00"/>
                </a:highlight>
              </a:rPr>
              <a:t>Gürcistan’da Güney Osetya’nın Rusya tarafından ilhakıyla </a:t>
            </a:r>
            <a:r>
              <a:rPr lang="tr-TR" dirty="0"/>
              <a:t>sonuçlanan siyasi gerginlikler ve </a:t>
            </a:r>
            <a:r>
              <a:rPr lang="tr-TR" dirty="0">
                <a:solidFill>
                  <a:srgbClr val="FF0000"/>
                </a:solidFill>
              </a:rPr>
              <a:t>Suriye’de 2011 yılında başlayan iç savaş nedeniyle bu çalışmalar sonuçlandırılamamıştır. </a:t>
            </a:r>
          </a:p>
        </p:txBody>
      </p:sp>
      <p:sp>
        <p:nvSpPr>
          <p:cNvPr id="2" name="Veri Yer Tutucusu 1">
            <a:extLst>
              <a:ext uri="{FF2B5EF4-FFF2-40B4-BE49-F238E27FC236}">
                <a16:creationId xmlns:a16="http://schemas.microsoft.com/office/drawing/2014/main" id="{9357DDAB-9AD6-8F0F-A9AF-847EBCC4E2C1}"/>
              </a:ext>
            </a:extLst>
          </p:cNvPr>
          <p:cNvSpPr>
            <a:spLocks noGrp="1"/>
          </p:cNvSpPr>
          <p:nvPr>
            <p:ph type="dt" sz="half" idx="10"/>
          </p:nvPr>
        </p:nvSpPr>
        <p:spPr/>
        <p:txBody>
          <a:bodyPr/>
          <a:lstStyle/>
          <a:p>
            <a:fld id="{67992193-6B7D-4870-BE4F-1595F6E54E1B}" type="datetime1">
              <a:rPr lang="tr-TR" smtClean="0"/>
              <a:t>21.09.2024</a:t>
            </a:fld>
            <a:endParaRPr lang="tr-TR"/>
          </a:p>
        </p:txBody>
      </p:sp>
      <p:sp>
        <p:nvSpPr>
          <p:cNvPr id="4" name="Alt Bilgi Yer Tutucusu 3">
            <a:extLst>
              <a:ext uri="{FF2B5EF4-FFF2-40B4-BE49-F238E27FC236}">
                <a16:creationId xmlns:a16="http://schemas.microsoft.com/office/drawing/2014/main" id="{A466BAFA-BAA3-747A-5D6A-4DCE37FE45A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18735693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7C049A-7452-3452-E1B0-9E311DC96899}"/>
              </a:ext>
            </a:extLst>
          </p:cNvPr>
          <p:cNvSpPr>
            <a:spLocks noGrp="1"/>
          </p:cNvSpPr>
          <p:nvPr>
            <p:ph idx="1"/>
          </p:nvPr>
        </p:nvSpPr>
        <p:spPr>
          <a:xfrm>
            <a:off x="583659" y="408562"/>
            <a:ext cx="11400817" cy="6079787"/>
          </a:xfrm>
        </p:spPr>
        <p:txBody>
          <a:bodyPr>
            <a:normAutofit lnSpcReduction="10000"/>
          </a:bodyPr>
          <a:lstStyle/>
          <a:p>
            <a:r>
              <a:rPr lang="tr-TR" dirty="0"/>
              <a:t>Bu çalışmalarla; </a:t>
            </a:r>
          </a:p>
          <a:p>
            <a:r>
              <a:rPr lang="tr-TR" dirty="0"/>
              <a:t>Türk Sınır Gümrük İdaresinden </a:t>
            </a:r>
            <a:r>
              <a:rPr lang="tr-TR" dirty="0">
                <a:highlight>
                  <a:srgbClr val="00FF00"/>
                </a:highlight>
              </a:rPr>
              <a:t>çıkışta</a:t>
            </a:r>
          </a:p>
          <a:p>
            <a:r>
              <a:rPr lang="tr-TR" dirty="0">
                <a:highlight>
                  <a:srgbClr val="00FF00"/>
                </a:highlight>
              </a:rPr>
              <a:t>-</a:t>
            </a:r>
            <a:r>
              <a:rPr lang="tr-TR" dirty="0">
                <a:highlight>
                  <a:srgbClr val="00FFFF"/>
                </a:highlight>
              </a:rPr>
              <a:t>ihracatta-verilen beyanın karşı ülkede</a:t>
            </a:r>
            <a:r>
              <a:rPr lang="tr-TR" dirty="0">
                <a:highlight>
                  <a:srgbClr val="00FF00"/>
                </a:highlight>
              </a:rPr>
              <a:t>, </a:t>
            </a:r>
          </a:p>
          <a:p>
            <a:r>
              <a:rPr lang="tr-TR" dirty="0">
                <a:highlight>
                  <a:srgbClr val="00FF00"/>
                </a:highlight>
              </a:rPr>
              <a:t>aynı şekilde </a:t>
            </a:r>
          </a:p>
          <a:p>
            <a:r>
              <a:rPr lang="tr-TR" dirty="0">
                <a:highlight>
                  <a:srgbClr val="00FFFF"/>
                </a:highlight>
              </a:rPr>
              <a:t>karşı ülkede verilen beyanın da Türk Sınır Gümrük İdaresinde </a:t>
            </a:r>
          </a:p>
          <a:p>
            <a:r>
              <a:rPr lang="tr-TR" dirty="0">
                <a:highlight>
                  <a:srgbClr val="00FF00"/>
                </a:highlight>
              </a:rPr>
              <a:t>kabul edilmesi, </a:t>
            </a:r>
          </a:p>
          <a:p>
            <a:endParaRPr lang="tr-TR" dirty="0">
              <a:highlight>
                <a:srgbClr val="00FF00"/>
              </a:highlight>
            </a:endParaRPr>
          </a:p>
          <a:p>
            <a:r>
              <a:rPr lang="tr-TR" dirty="0">
                <a:highlight>
                  <a:srgbClr val="00FFFF"/>
                </a:highlight>
              </a:rPr>
              <a:t>böylece aynı eşya üzerinde iki kez kontrol yerine</a:t>
            </a:r>
            <a:r>
              <a:rPr lang="tr-TR" dirty="0">
                <a:highlight>
                  <a:srgbClr val="FFFF00"/>
                </a:highlight>
              </a:rPr>
              <a:t>, bir yerde kontrol edilmesiyle, gümrük kapılarında gereksiz yığılmaların önlenmesi</a:t>
            </a:r>
            <a:r>
              <a:rPr lang="tr-TR" dirty="0"/>
              <a:t>, </a:t>
            </a:r>
            <a:r>
              <a:rPr lang="tr-TR" dirty="0">
                <a:solidFill>
                  <a:srgbClr val="FF0000"/>
                </a:solidFill>
              </a:rPr>
              <a:t>işlemlerin hızlandırılması </a:t>
            </a:r>
            <a:r>
              <a:rPr lang="tr-TR" dirty="0"/>
              <a:t>ve </a:t>
            </a:r>
          </a:p>
          <a:p>
            <a:r>
              <a:rPr lang="tr-TR" dirty="0">
                <a:highlight>
                  <a:srgbClr val="FFFF00"/>
                </a:highlight>
              </a:rPr>
              <a:t>ithalat ve ihracat beyanlarındaki usulsüzlüklerin ortadan kaldırılarak, karşılıklı ithalat ve ihracat beyanlarının doğru bir biçimde yapılmasının sağlanması</a:t>
            </a:r>
            <a:r>
              <a:rPr lang="tr-TR" dirty="0"/>
              <a:t> </a:t>
            </a:r>
          </a:p>
          <a:p>
            <a:r>
              <a:rPr lang="tr-TR" dirty="0"/>
              <a:t>amaçlanmıştı. </a:t>
            </a:r>
          </a:p>
        </p:txBody>
      </p:sp>
      <p:sp>
        <p:nvSpPr>
          <p:cNvPr id="2" name="Veri Yer Tutucusu 1">
            <a:extLst>
              <a:ext uri="{FF2B5EF4-FFF2-40B4-BE49-F238E27FC236}">
                <a16:creationId xmlns:a16="http://schemas.microsoft.com/office/drawing/2014/main" id="{FAC58FC0-4C42-4EE3-CC1B-3971C64A9929}"/>
              </a:ext>
            </a:extLst>
          </p:cNvPr>
          <p:cNvSpPr>
            <a:spLocks noGrp="1"/>
          </p:cNvSpPr>
          <p:nvPr>
            <p:ph type="dt" sz="half" idx="10"/>
          </p:nvPr>
        </p:nvSpPr>
        <p:spPr/>
        <p:txBody>
          <a:bodyPr/>
          <a:lstStyle/>
          <a:p>
            <a:fld id="{26C7BD86-042F-46E2-9633-912F0A552495}" type="datetime1">
              <a:rPr lang="tr-TR" smtClean="0"/>
              <a:t>21.09.2024</a:t>
            </a:fld>
            <a:endParaRPr lang="tr-TR"/>
          </a:p>
        </p:txBody>
      </p:sp>
      <p:sp>
        <p:nvSpPr>
          <p:cNvPr id="4" name="Alt Bilgi Yer Tutucusu 3">
            <a:extLst>
              <a:ext uri="{FF2B5EF4-FFF2-40B4-BE49-F238E27FC236}">
                <a16:creationId xmlns:a16="http://schemas.microsoft.com/office/drawing/2014/main" id="{C103FC66-66B2-563E-F33C-9F099946B7F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4343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A8BA1D-AC73-028A-0343-779382F47E78}"/>
              </a:ext>
            </a:extLst>
          </p:cNvPr>
          <p:cNvSpPr>
            <a:spLocks noGrp="1"/>
          </p:cNvSpPr>
          <p:nvPr>
            <p:ph type="title"/>
          </p:nvPr>
        </p:nvSpPr>
        <p:spPr>
          <a:xfrm>
            <a:off x="838200" y="365125"/>
            <a:ext cx="10515600" cy="707319"/>
          </a:xfrm>
        </p:spPr>
        <p:txBody>
          <a:bodyPr>
            <a:normAutofit/>
          </a:bodyPr>
          <a:lstStyle/>
          <a:p>
            <a:r>
              <a:rPr lang="tr-TR" sz="3600" b="1" dirty="0">
                <a:highlight>
                  <a:srgbClr val="00FF00"/>
                </a:highlight>
              </a:rPr>
              <a:t>Demiryolu Sınır </a:t>
            </a:r>
            <a:r>
              <a:rPr lang="tr-TR" sz="3600" dirty="0"/>
              <a:t>Gümrük İdaresi/Uzunköprü (Edirne) </a:t>
            </a:r>
          </a:p>
        </p:txBody>
      </p:sp>
      <p:pic>
        <p:nvPicPr>
          <p:cNvPr id="4" name="İçerik Yer Tutucusu 3">
            <a:extLst>
              <a:ext uri="{FF2B5EF4-FFF2-40B4-BE49-F238E27FC236}">
                <a16:creationId xmlns:a16="http://schemas.microsoft.com/office/drawing/2014/main" id="{439A5FB2-146D-EA9A-2438-88ADFA8E086D}"/>
              </a:ext>
            </a:extLst>
          </p:cNvPr>
          <p:cNvPicPr>
            <a:picLocks noGrp="1" noChangeAspect="1"/>
          </p:cNvPicPr>
          <p:nvPr>
            <p:ph idx="1"/>
          </p:nvPr>
        </p:nvPicPr>
        <p:blipFill>
          <a:blip r:embed="rId2"/>
          <a:stretch>
            <a:fillRect/>
          </a:stretch>
        </p:blipFill>
        <p:spPr>
          <a:xfrm>
            <a:off x="1162756" y="1452931"/>
            <a:ext cx="9618133" cy="4857558"/>
          </a:xfrm>
          <a:prstGeom prst="rect">
            <a:avLst/>
          </a:prstGeom>
        </p:spPr>
      </p:pic>
      <p:sp>
        <p:nvSpPr>
          <p:cNvPr id="3" name="Veri Yer Tutucusu 2">
            <a:extLst>
              <a:ext uri="{FF2B5EF4-FFF2-40B4-BE49-F238E27FC236}">
                <a16:creationId xmlns:a16="http://schemas.microsoft.com/office/drawing/2014/main" id="{7F2A1427-3C26-7999-9551-3E37CAE61DAF}"/>
              </a:ext>
            </a:extLst>
          </p:cNvPr>
          <p:cNvSpPr>
            <a:spLocks noGrp="1"/>
          </p:cNvSpPr>
          <p:nvPr>
            <p:ph type="dt" sz="half" idx="10"/>
          </p:nvPr>
        </p:nvSpPr>
        <p:spPr/>
        <p:txBody>
          <a:bodyPr/>
          <a:lstStyle/>
          <a:p>
            <a:fld id="{FE1FF42B-96E3-4106-A326-EF5F64803C14}" type="datetime1">
              <a:rPr lang="tr-TR" smtClean="0"/>
              <a:t>21.09.2024</a:t>
            </a:fld>
            <a:endParaRPr lang="tr-TR"/>
          </a:p>
        </p:txBody>
      </p:sp>
      <p:sp>
        <p:nvSpPr>
          <p:cNvPr id="5" name="Alt Bilgi Yer Tutucusu 4">
            <a:extLst>
              <a:ext uri="{FF2B5EF4-FFF2-40B4-BE49-F238E27FC236}">
                <a16:creationId xmlns:a16="http://schemas.microsoft.com/office/drawing/2014/main" id="{FC9C6058-D725-DAF9-6A7E-AFCEBFAF545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9717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AEEDA7-2747-7630-412D-7F85F59F5D4C}"/>
              </a:ext>
            </a:extLst>
          </p:cNvPr>
          <p:cNvSpPr>
            <a:spLocks noGrp="1"/>
          </p:cNvSpPr>
          <p:nvPr>
            <p:ph type="title"/>
          </p:nvPr>
        </p:nvSpPr>
        <p:spPr>
          <a:xfrm>
            <a:off x="838200" y="365125"/>
            <a:ext cx="10515600" cy="797631"/>
          </a:xfrm>
        </p:spPr>
        <p:txBody>
          <a:bodyPr>
            <a:normAutofit/>
          </a:bodyPr>
          <a:lstStyle/>
          <a:p>
            <a:r>
              <a:rPr lang="tr-TR" sz="3600" b="1" dirty="0">
                <a:highlight>
                  <a:srgbClr val="00FF00"/>
                </a:highlight>
              </a:rPr>
              <a:t>Havayolu Sınır </a:t>
            </a:r>
            <a:r>
              <a:rPr lang="tr-TR" sz="3600" dirty="0"/>
              <a:t>Gümrük İdaresi/İstanbul </a:t>
            </a:r>
          </a:p>
        </p:txBody>
      </p:sp>
      <p:pic>
        <p:nvPicPr>
          <p:cNvPr id="4" name="İçerik Yer Tutucusu 3">
            <a:extLst>
              <a:ext uri="{FF2B5EF4-FFF2-40B4-BE49-F238E27FC236}">
                <a16:creationId xmlns:a16="http://schemas.microsoft.com/office/drawing/2014/main" id="{70DBB8F4-CDED-88C7-6E54-81097B7480F5}"/>
              </a:ext>
            </a:extLst>
          </p:cNvPr>
          <p:cNvPicPr>
            <a:picLocks noGrp="1" noChangeAspect="1"/>
          </p:cNvPicPr>
          <p:nvPr>
            <p:ph idx="1"/>
          </p:nvPr>
        </p:nvPicPr>
        <p:blipFill>
          <a:blip r:embed="rId2"/>
          <a:stretch>
            <a:fillRect/>
          </a:stretch>
        </p:blipFill>
        <p:spPr>
          <a:xfrm>
            <a:off x="1840089" y="1256288"/>
            <a:ext cx="8613421" cy="4997755"/>
          </a:xfrm>
          <a:prstGeom prst="rect">
            <a:avLst/>
          </a:prstGeom>
        </p:spPr>
      </p:pic>
      <p:sp>
        <p:nvSpPr>
          <p:cNvPr id="3" name="Veri Yer Tutucusu 2">
            <a:extLst>
              <a:ext uri="{FF2B5EF4-FFF2-40B4-BE49-F238E27FC236}">
                <a16:creationId xmlns:a16="http://schemas.microsoft.com/office/drawing/2014/main" id="{CACEC21C-28D9-E578-4C86-6FE0FEAE269B}"/>
              </a:ext>
            </a:extLst>
          </p:cNvPr>
          <p:cNvSpPr>
            <a:spLocks noGrp="1"/>
          </p:cNvSpPr>
          <p:nvPr>
            <p:ph type="dt" sz="half" idx="10"/>
          </p:nvPr>
        </p:nvSpPr>
        <p:spPr/>
        <p:txBody>
          <a:bodyPr/>
          <a:lstStyle/>
          <a:p>
            <a:fld id="{8A7251E9-28A7-4AB4-9C02-0F7F960FBA39}" type="datetime1">
              <a:rPr lang="tr-TR" smtClean="0"/>
              <a:t>21.09.2024</a:t>
            </a:fld>
            <a:endParaRPr lang="tr-TR"/>
          </a:p>
        </p:txBody>
      </p:sp>
      <p:sp>
        <p:nvSpPr>
          <p:cNvPr id="5" name="Alt Bilgi Yer Tutucusu 4">
            <a:extLst>
              <a:ext uri="{FF2B5EF4-FFF2-40B4-BE49-F238E27FC236}">
                <a16:creationId xmlns:a16="http://schemas.microsoft.com/office/drawing/2014/main" id="{2845C06A-F1A8-644D-BA96-911CA174E3F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694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D865F6-3791-7C69-7C76-F256FB12108B}"/>
              </a:ext>
            </a:extLst>
          </p:cNvPr>
          <p:cNvSpPr>
            <a:spLocks noGrp="1"/>
          </p:cNvSpPr>
          <p:nvPr>
            <p:ph type="title"/>
          </p:nvPr>
        </p:nvSpPr>
        <p:spPr/>
        <p:txBody>
          <a:bodyPr>
            <a:normAutofit/>
          </a:bodyPr>
          <a:lstStyle/>
          <a:p>
            <a:r>
              <a:rPr lang="tr-TR" sz="3600" b="1" dirty="0">
                <a:highlight>
                  <a:srgbClr val="00FF00"/>
                </a:highlight>
              </a:rPr>
              <a:t>Denizyolu Sınır </a:t>
            </a:r>
            <a:r>
              <a:rPr lang="tr-TR" sz="3600" dirty="0"/>
              <a:t>Gümrük İdaresi/Mersin </a:t>
            </a:r>
          </a:p>
        </p:txBody>
      </p:sp>
      <p:pic>
        <p:nvPicPr>
          <p:cNvPr id="4" name="İçerik Yer Tutucusu 3">
            <a:extLst>
              <a:ext uri="{FF2B5EF4-FFF2-40B4-BE49-F238E27FC236}">
                <a16:creationId xmlns:a16="http://schemas.microsoft.com/office/drawing/2014/main" id="{DC31867C-F572-A59C-1CCE-8D1C362B80D1}"/>
              </a:ext>
            </a:extLst>
          </p:cNvPr>
          <p:cNvPicPr>
            <a:picLocks noGrp="1" noChangeAspect="1"/>
          </p:cNvPicPr>
          <p:nvPr>
            <p:ph idx="1"/>
          </p:nvPr>
        </p:nvPicPr>
        <p:blipFill>
          <a:blip r:embed="rId2"/>
          <a:stretch>
            <a:fillRect/>
          </a:stretch>
        </p:blipFill>
        <p:spPr>
          <a:xfrm>
            <a:off x="688623" y="1514695"/>
            <a:ext cx="9911644" cy="4660327"/>
          </a:xfrm>
          <a:prstGeom prst="rect">
            <a:avLst/>
          </a:prstGeom>
        </p:spPr>
      </p:pic>
      <p:sp>
        <p:nvSpPr>
          <p:cNvPr id="3" name="Veri Yer Tutucusu 2">
            <a:extLst>
              <a:ext uri="{FF2B5EF4-FFF2-40B4-BE49-F238E27FC236}">
                <a16:creationId xmlns:a16="http://schemas.microsoft.com/office/drawing/2014/main" id="{055618E4-1773-1447-8CD6-9DFC06AFF228}"/>
              </a:ext>
            </a:extLst>
          </p:cNvPr>
          <p:cNvSpPr>
            <a:spLocks noGrp="1"/>
          </p:cNvSpPr>
          <p:nvPr>
            <p:ph type="dt" sz="half" idx="10"/>
          </p:nvPr>
        </p:nvSpPr>
        <p:spPr/>
        <p:txBody>
          <a:bodyPr/>
          <a:lstStyle/>
          <a:p>
            <a:fld id="{ABB08194-54DE-41F2-82D6-748B925F2291}" type="datetime1">
              <a:rPr lang="tr-TR" smtClean="0"/>
              <a:t>21.09.2024</a:t>
            </a:fld>
            <a:endParaRPr lang="tr-TR"/>
          </a:p>
        </p:txBody>
      </p:sp>
      <p:sp>
        <p:nvSpPr>
          <p:cNvPr id="5" name="Alt Bilgi Yer Tutucusu 4">
            <a:extLst>
              <a:ext uri="{FF2B5EF4-FFF2-40B4-BE49-F238E27FC236}">
                <a16:creationId xmlns:a16="http://schemas.microsoft.com/office/drawing/2014/main" id="{B1CDAC15-D9AB-11F8-3E63-9AA058685E5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4480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D4F911-B65F-8589-CB26-B148C1B30A29}"/>
              </a:ext>
            </a:extLst>
          </p:cNvPr>
          <p:cNvSpPr>
            <a:spLocks noGrp="1"/>
          </p:cNvSpPr>
          <p:nvPr>
            <p:ph type="title"/>
          </p:nvPr>
        </p:nvSpPr>
        <p:spPr>
          <a:xfrm>
            <a:off x="838200" y="365125"/>
            <a:ext cx="10515600" cy="673453"/>
          </a:xfrm>
        </p:spPr>
        <p:txBody>
          <a:bodyPr>
            <a:normAutofit/>
          </a:bodyPr>
          <a:lstStyle/>
          <a:p>
            <a:pPr algn="ctr"/>
            <a:r>
              <a:rPr lang="tr-TR" sz="3600" b="1" dirty="0">
                <a:highlight>
                  <a:srgbClr val="00FF00"/>
                </a:highlight>
              </a:rPr>
              <a:t>İç Gümrük </a:t>
            </a:r>
            <a:r>
              <a:rPr lang="tr-TR" sz="3600" dirty="0"/>
              <a:t>İdaresi/Ankara </a:t>
            </a:r>
          </a:p>
        </p:txBody>
      </p:sp>
      <p:pic>
        <p:nvPicPr>
          <p:cNvPr id="4" name="İçerik Yer Tutucusu 3">
            <a:extLst>
              <a:ext uri="{FF2B5EF4-FFF2-40B4-BE49-F238E27FC236}">
                <a16:creationId xmlns:a16="http://schemas.microsoft.com/office/drawing/2014/main" id="{ECA87101-3C49-4DB7-3FD7-914F0D601AC3}"/>
              </a:ext>
            </a:extLst>
          </p:cNvPr>
          <p:cNvPicPr>
            <a:picLocks noGrp="1" noChangeAspect="1"/>
          </p:cNvPicPr>
          <p:nvPr>
            <p:ph idx="1"/>
          </p:nvPr>
        </p:nvPicPr>
        <p:blipFill>
          <a:blip r:embed="rId2"/>
          <a:stretch>
            <a:fillRect/>
          </a:stretch>
        </p:blipFill>
        <p:spPr>
          <a:xfrm>
            <a:off x="1049867" y="1524001"/>
            <a:ext cx="10303933" cy="4728688"/>
          </a:xfrm>
          <a:prstGeom prst="rect">
            <a:avLst/>
          </a:prstGeom>
        </p:spPr>
      </p:pic>
      <p:sp>
        <p:nvSpPr>
          <p:cNvPr id="3" name="Veri Yer Tutucusu 2">
            <a:extLst>
              <a:ext uri="{FF2B5EF4-FFF2-40B4-BE49-F238E27FC236}">
                <a16:creationId xmlns:a16="http://schemas.microsoft.com/office/drawing/2014/main" id="{E49AF6A8-20AC-4479-F23B-459085876B19}"/>
              </a:ext>
            </a:extLst>
          </p:cNvPr>
          <p:cNvSpPr>
            <a:spLocks noGrp="1"/>
          </p:cNvSpPr>
          <p:nvPr>
            <p:ph type="dt" sz="half" idx="10"/>
          </p:nvPr>
        </p:nvSpPr>
        <p:spPr/>
        <p:txBody>
          <a:bodyPr/>
          <a:lstStyle/>
          <a:p>
            <a:fld id="{D53A5217-FCA2-46AC-81BD-C01D98734E92}" type="datetime1">
              <a:rPr lang="tr-TR" smtClean="0"/>
              <a:t>21.09.2024</a:t>
            </a:fld>
            <a:endParaRPr lang="tr-TR"/>
          </a:p>
        </p:txBody>
      </p:sp>
      <p:sp>
        <p:nvSpPr>
          <p:cNvPr id="5" name="Alt Bilgi Yer Tutucusu 4">
            <a:extLst>
              <a:ext uri="{FF2B5EF4-FFF2-40B4-BE49-F238E27FC236}">
                <a16:creationId xmlns:a16="http://schemas.microsoft.com/office/drawing/2014/main" id="{2A2C806F-BBB5-0B76-0FEE-EF71BCE04B2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01321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D2D6A-39CC-6DAD-2A57-FF9B1D98B888}"/>
              </a:ext>
            </a:extLst>
          </p:cNvPr>
          <p:cNvSpPr>
            <a:spLocks noGrp="1"/>
          </p:cNvSpPr>
          <p:nvPr>
            <p:ph type="title"/>
          </p:nvPr>
        </p:nvSpPr>
        <p:spPr>
          <a:xfrm>
            <a:off x="838200" y="365125"/>
            <a:ext cx="10515600" cy="526697"/>
          </a:xfrm>
        </p:spPr>
        <p:txBody>
          <a:bodyPr>
            <a:normAutofit fontScale="90000"/>
          </a:bodyPr>
          <a:lstStyle/>
          <a:p>
            <a:pPr algn="ctr"/>
            <a:r>
              <a:rPr lang="tr-TR" sz="3600" b="1" dirty="0">
                <a:highlight>
                  <a:srgbClr val="00FF00"/>
                </a:highlight>
              </a:rPr>
              <a:t>Serbest Bölge</a:t>
            </a:r>
            <a:r>
              <a:rPr lang="tr-TR" sz="3600" dirty="0"/>
              <a:t>/Kayseri </a:t>
            </a:r>
          </a:p>
        </p:txBody>
      </p:sp>
      <p:pic>
        <p:nvPicPr>
          <p:cNvPr id="4" name="İçerik Yer Tutucusu 3">
            <a:extLst>
              <a:ext uri="{FF2B5EF4-FFF2-40B4-BE49-F238E27FC236}">
                <a16:creationId xmlns:a16="http://schemas.microsoft.com/office/drawing/2014/main" id="{15D16F54-68D0-0881-D854-489D1BD1EF68}"/>
              </a:ext>
            </a:extLst>
          </p:cNvPr>
          <p:cNvPicPr>
            <a:picLocks noGrp="1" noChangeAspect="1"/>
          </p:cNvPicPr>
          <p:nvPr>
            <p:ph idx="1"/>
          </p:nvPr>
        </p:nvPicPr>
        <p:blipFill>
          <a:blip r:embed="rId2"/>
          <a:stretch>
            <a:fillRect/>
          </a:stretch>
        </p:blipFill>
        <p:spPr>
          <a:xfrm>
            <a:off x="1196623" y="1264357"/>
            <a:ext cx="9843910" cy="5019886"/>
          </a:xfrm>
          <a:prstGeom prst="rect">
            <a:avLst/>
          </a:prstGeom>
        </p:spPr>
      </p:pic>
      <p:sp>
        <p:nvSpPr>
          <p:cNvPr id="3" name="Veri Yer Tutucusu 2">
            <a:extLst>
              <a:ext uri="{FF2B5EF4-FFF2-40B4-BE49-F238E27FC236}">
                <a16:creationId xmlns:a16="http://schemas.microsoft.com/office/drawing/2014/main" id="{0A2979A7-9548-94CB-9EA5-A810FC1ED50C}"/>
              </a:ext>
            </a:extLst>
          </p:cNvPr>
          <p:cNvSpPr>
            <a:spLocks noGrp="1"/>
          </p:cNvSpPr>
          <p:nvPr>
            <p:ph type="dt" sz="half" idx="10"/>
          </p:nvPr>
        </p:nvSpPr>
        <p:spPr/>
        <p:txBody>
          <a:bodyPr/>
          <a:lstStyle/>
          <a:p>
            <a:fld id="{A16CE3FB-F53D-4904-BE28-6C40190C321E}" type="datetime1">
              <a:rPr lang="tr-TR" smtClean="0"/>
              <a:t>21.09.2024</a:t>
            </a:fld>
            <a:endParaRPr lang="tr-TR"/>
          </a:p>
        </p:txBody>
      </p:sp>
      <p:sp>
        <p:nvSpPr>
          <p:cNvPr id="5" name="Alt Bilgi Yer Tutucusu 4">
            <a:extLst>
              <a:ext uri="{FF2B5EF4-FFF2-40B4-BE49-F238E27FC236}">
                <a16:creationId xmlns:a16="http://schemas.microsoft.com/office/drawing/2014/main" id="{CA7ED182-7724-0E62-3736-980083B69D0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484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9C6D2D-10E7-1D14-38B8-2C9318EFFD95}"/>
              </a:ext>
            </a:extLst>
          </p:cNvPr>
          <p:cNvSpPr>
            <a:spLocks noGrp="1"/>
          </p:cNvSpPr>
          <p:nvPr>
            <p:ph idx="1"/>
          </p:nvPr>
        </p:nvSpPr>
        <p:spPr>
          <a:xfrm>
            <a:off x="437745" y="233464"/>
            <a:ext cx="10916055" cy="6361889"/>
          </a:xfrm>
        </p:spPr>
        <p:txBody>
          <a:bodyPr>
            <a:normAutofit fontScale="92500" lnSpcReduction="10000"/>
          </a:bodyPr>
          <a:lstStyle/>
          <a:p>
            <a:pPr algn="ctr"/>
            <a:r>
              <a:rPr lang="tr-TR" sz="3200" b="1" dirty="0">
                <a:solidFill>
                  <a:srgbClr val="FF0000"/>
                </a:solidFill>
              </a:rPr>
              <a:t>Gümrük Müdürlükleri; </a:t>
            </a:r>
          </a:p>
          <a:p>
            <a:r>
              <a:rPr lang="tr-TR" dirty="0"/>
              <a:t>yapmaya yetkili oldukları gümrük işlemleri itibarıyla:</a:t>
            </a:r>
          </a:p>
          <a:p>
            <a:r>
              <a:rPr lang="tr-TR" dirty="0"/>
              <a:t> </a:t>
            </a:r>
            <a:r>
              <a:rPr lang="tr-TR" dirty="0">
                <a:solidFill>
                  <a:srgbClr val="FF0000"/>
                </a:solidFill>
                <a:highlight>
                  <a:srgbClr val="FFFF00"/>
                </a:highlight>
              </a:rPr>
              <a:t>A ve B Sınıfı Gümrük Müdürlükleri olarak iki sınıfa ayrılmaktadır</a:t>
            </a:r>
            <a:r>
              <a:rPr lang="tr-TR" dirty="0"/>
              <a:t>.</a:t>
            </a:r>
          </a:p>
          <a:p>
            <a:r>
              <a:rPr lang="tr-TR" dirty="0"/>
              <a:t> Her gümrük idaresi her gümrük işlemini yapmaya yetkili değildir.</a:t>
            </a:r>
          </a:p>
          <a:p>
            <a:endParaRPr lang="tr-TR" dirty="0"/>
          </a:p>
          <a:p>
            <a:pPr algn="ctr"/>
            <a:r>
              <a:rPr lang="tr-TR" b="1" dirty="0">
                <a:solidFill>
                  <a:srgbClr val="FF0000"/>
                </a:solidFill>
                <a:highlight>
                  <a:srgbClr val="00FF00"/>
                </a:highlight>
              </a:rPr>
              <a:t>A SINIFI </a:t>
            </a:r>
            <a:r>
              <a:rPr lang="tr-TR" b="1" dirty="0">
                <a:solidFill>
                  <a:srgbClr val="FF0000"/>
                </a:solidFill>
              </a:rPr>
              <a:t>GÜMRÜK MÜDÜRLÜKLERİ</a:t>
            </a:r>
          </a:p>
          <a:p>
            <a:r>
              <a:rPr lang="tr-TR" dirty="0"/>
              <a:t> </a:t>
            </a:r>
            <a:r>
              <a:rPr lang="tr-TR" b="1" dirty="0">
                <a:highlight>
                  <a:srgbClr val="00FFFF"/>
                </a:highlight>
              </a:rPr>
              <a:t>Her türlü </a:t>
            </a:r>
            <a:r>
              <a:rPr lang="tr-TR" b="1" dirty="0">
                <a:highlight>
                  <a:srgbClr val="FFFF00"/>
                </a:highlight>
              </a:rPr>
              <a:t>gümrük işlemlerini yapmaya yetkili</a:t>
            </a:r>
          </a:p>
          <a:p>
            <a:endParaRPr lang="tr-TR" dirty="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dirty="0">
                <a:ln>
                  <a:noFill/>
                </a:ln>
                <a:solidFill>
                  <a:srgbClr val="FF0000"/>
                </a:solidFill>
                <a:effectLst/>
                <a:highlight>
                  <a:srgbClr val="00FF00"/>
                </a:highlight>
                <a:uLnTx/>
                <a:uFillTx/>
                <a:latin typeface="Calibri" panose="020F0502020204030204"/>
                <a:ea typeface="+mn-ea"/>
                <a:cs typeface="+mn-cs"/>
              </a:rPr>
              <a:t>B SINIFI </a:t>
            </a: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GÜMRÜK MÜDÜRLÜKLERİ</a:t>
            </a:r>
          </a:p>
          <a:p>
            <a:r>
              <a:rPr lang="tr-TR" b="1" dirty="0">
                <a:highlight>
                  <a:srgbClr val="00FFFF"/>
                </a:highlight>
              </a:rPr>
              <a:t>yalnızca yolcu ve yolcu beraberi gelen eşya </a:t>
            </a:r>
            <a:r>
              <a:rPr lang="tr-TR" b="1" dirty="0">
                <a:highlight>
                  <a:srgbClr val="FFFF00"/>
                </a:highlight>
              </a:rPr>
              <a:t>ile Bakanlıkça belirlenen diğer gümrük işlemlerini yapmaya yetkili</a:t>
            </a:r>
          </a:p>
          <a:p>
            <a:endParaRPr lang="tr-TR" b="1" dirty="0">
              <a:highlight>
                <a:srgbClr val="FFFF00"/>
              </a:highlight>
            </a:endParaRPr>
          </a:p>
          <a:p>
            <a:r>
              <a:rPr lang="tr-TR" dirty="0"/>
              <a:t>Bugün itibarıyla 150 faal gümrük idaresinden yalnızca 6 gümrük idaresi B sınıfı olup, diğer tüm gümrük idareleri A Sınıfı Gümrük İdareleridir</a:t>
            </a:r>
          </a:p>
        </p:txBody>
      </p:sp>
      <p:sp>
        <p:nvSpPr>
          <p:cNvPr id="2" name="Veri Yer Tutucusu 1">
            <a:extLst>
              <a:ext uri="{FF2B5EF4-FFF2-40B4-BE49-F238E27FC236}">
                <a16:creationId xmlns:a16="http://schemas.microsoft.com/office/drawing/2014/main" id="{C4425702-6FA0-F982-092B-C0C84BB2ADBA}"/>
              </a:ext>
            </a:extLst>
          </p:cNvPr>
          <p:cNvSpPr>
            <a:spLocks noGrp="1"/>
          </p:cNvSpPr>
          <p:nvPr>
            <p:ph type="dt" sz="half" idx="10"/>
          </p:nvPr>
        </p:nvSpPr>
        <p:spPr/>
        <p:txBody>
          <a:bodyPr/>
          <a:lstStyle/>
          <a:p>
            <a:fld id="{94297B31-F839-4836-8E31-25EAA8E65485}" type="datetime1">
              <a:rPr lang="tr-TR" smtClean="0"/>
              <a:t>21.09.2024</a:t>
            </a:fld>
            <a:endParaRPr lang="tr-TR"/>
          </a:p>
        </p:txBody>
      </p:sp>
      <p:sp>
        <p:nvSpPr>
          <p:cNvPr id="4" name="Alt Bilgi Yer Tutucusu 3">
            <a:extLst>
              <a:ext uri="{FF2B5EF4-FFF2-40B4-BE49-F238E27FC236}">
                <a16:creationId xmlns:a16="http://schemas.microsoft.com/office/drawing/2014/main" id="{4E29427B-B4A0-2802-248A-D58A0942726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49259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BF5596-46AF-B9A6-BE4B-70554AF04302}"/>
              </a:ext>
            </a:extLst>
          </p:cNvPr>
          <p:cNvSpPr>
            <a:spLocks noGrp="1"/>
          </p:cNvSpPr>
          <p:nvPr>
            <p:ph idx="1"/>
          </p:nvPr>
        </p:nvSpPr>
        <p:spPr>
          <a:xfrm>
            <a:off x="395111" y="252920"/>
            <a:ext cx="11540727" cy="5924044"/>
          </a:xfrm>
        </p:spPr>
        <p:txBody>
          <a:bodyPr>
            <a:normAutofit/>
          </a:bodyPr>
          <a:lstStyle/>
          <a:p>
            <a:r>
              <a:rPr lang="tr-TR" dirty="0"/>
              <a:t>Diğer taraftan, </a:t>
            </a:r>
          </a:p>
          <a:p>
            <a:r>
              <a:rPr lang="tr-TR" b="1" dirty="0">
                <a:highlight>
                  <a:srgbClr val="FFFF00"/>
                </a:highlight>
              </a:rPr>
              <a:t>A Sınıfı gümrük idarelerinde de ,</a:t>
            </a:r>
          </a:p>
          <a:p>
            <a:r>
              <a:rPr lang="tr-TR" b="1" dirty="0">
                <a:highlight>
                  <a:srgbClr val="FFFF00"/>
                </a:highlight>
              </a:rPr>
              <a:t>ihtisaslaşmaya (uzmanlaşmaya) gidilmiş olup, </a:t>
            </a:r>
          </a:p>
          <a:p>
            <a:r>
              <a:rPr lang="tr-TR" sz="3600" u="sng" dirty="0"/>
              <a:t>özellik arz eden ve uzmanlaşma gerektiren kimi gümrük işlemleri ; (</a:t>
            </a:r>
            <a:r>
              <a:rPr lang="tr-TR" sz="1600" u="sng" dirty="0"/>
              <a:t>Isparta halısı, </a:t>
            </a:r>
            <a:r>
              <a:rPr lang="tr-TR" sz="1600" u="sng" dirty="0" err="1"/>
              <a:t>rize</a:t>
            </a:r>
            <a:r>
              <a:rPr lang="tr-TR" sz="1600" u="sng" dirty="0"/>
              <a:t> çayı vb</a:t>
            </a:r>
            <a:r>
              <a:rPr lang="tr-TR" sz="3600" u="sng" dirty="0"/>
              <a:t>.)</a:t>
            </a:r>
          </a:p>
          <a:p>
            <a:r>
              <a:rPr lang="tr-TR" b="1" dirty="0">
                <a:highlight>
                  <a:srgbClr val="FFFF00"/>
                </a:highlight>
              </a:rPr>
              <a:t>kimi gümrük müdürlüklerince yerine getirmek </a:t>
            </a:r>
            <a:r>
              <a:rPr lang="tr-TR" dirty="0"/>
              <a:t>üzere Bakanlıkça yetkilendirilmekte ve ilgililere duyurulmaktadır.</a:t>
            </a:r>
          </a:p>
          <a:p>
            <a:r>
              <a:rPr lang="tr-TR" dirty="0"/>
              <a:t> </a:t>
            </a:r>
          </a:p>
        </p:txBody>
      </p:sp>
      <p:sp>
        <p:nvSpPr>
          <p:cNvPr id="2" name="Veri Yer Tutucusu 1">
            <a:extLst>
              <a:ext uri="{FF2B5EF4-FFF2-40B4-BE49-F238E27FC236}">
                <a16:creationId xmlns:a16="http://schemas.microsoft.com/office/drawing/2014/main" id="{01B6C033-21BA-8F39-3CC7-0F90A6E6A9C8}"/>
              </a:ext>
            </a:extLst>
          </p:cNvPr>
          <p:cNvSpPr>
            <a:spLocks noGrp="1"/>
          </p:cNvSpPr>
          <p:nvPr>
            <p:ph type="dt" sz="half" idx="10"/>
          </p:nvPr>
        </p:nvSpPr>
        <p:spPr/>
        <p:txBody>
          <a:bodyPr/>
          <a:lstStyle/>
          <a:p>
            <a:fld id="{E5737759-2B5A-434F-AE6C-DE90F84619F6}" type="datetime1">
              <a:rPr lang="tr-TR" smtClean="0"/>
              <a:t>21.09.2024</a:t>
            </a:fld>
            <a:endParaRPr lang="tr-TR"/>
          </a:p>
        </p:txBody>
      </p:sp>
      <p:sp>
        <p:nvSpPr>
          <p:cNvPr id="4" name="Alt Bilgi Yer Tutucusu 3">
            <a:extLst>
              <a:ext uri="{FF2B5EF4-FFF2-40B4-BE49-F238E27FC236}">
                <a16:creationId xmlns:a16="http://schemas.microsoft.com/office/drawing/2014/main" id="{66F7FF62-FB90-57CB-275C-8763091BDE5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221875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BF5596-46AF-B9A6-BE4B-70554AF04302}"/>
              </a:ext>
            </a:extLst>
          </p:cNvPr>
          <p:cNvSpPr>
            <a:spLocks noGrp="1"/>
          </p:cNvSpPr>
          <p:nvPr>
            <p:ph idx="1"/>
          </p:nvPr>
        </p:nvSpPr>
        <p:spPr>
          <a:xfrm>
            <a:off x="145915" y="252920"/>
            <a:ext cx="11789923" cy="6381344"/>
          </a:xfrm>
        </p:spPr>
        <p:txBody>
          <a:bodyPr>
            <a:normAutofit/>
          </a:bodyPr>
          <a:lstStyle/>
          <a:p>
            <a:r>
              <a:rPr lang="tr-TR" dirty="0"/>
              <a:t> </a:t>
            </a:r>
            <a:r>
              <a:rPr lang="tr-TR" b="1" dirty="0">
                <a:solidFill>
                  <a:srgbClr val="FF0000"/>
                </a:solidFill>
              </a:rPr>
              <a:t>Halen 20 gurup eşya ve/veya sektörde </a:t>
            </a:r>
          </a:p>
          <a:p>
            <a:r>
              <a:rPr lang="tr-TR" dirty="0"/>
              <a:t>(</a:t>
            </a:r>
            <a:r>
              <a:rPr lang="tr-TR" i="1" u="sng" dirty="0">
                <a:highlight>
                  <a:srgbClr val="00FFFF"/>
                </a:highlight>
              </a:rPr>
              <a:t>Örneğin;                                                              </a:t>
            </a:r>
            <a:r>
              <a:rPr lang="tr-TR" i="1" u="sng" dirty="0">
                <a:highlight>
                  <a:srgbClr val="00FF00"/>
                </a:highlight>
                <a:latin typeface="Algerian" panose="04020705040A02060702" pitchFamily="82" charset="0"/>
              </a:rPr>
              <a:t>Halı</a:t>
            </a:r>
            <a:r>
              <a:rPr lang="tr-TR" i="1" u="sng" dirty="0">
                <a:highlight>
                  <a:srgbClr val="00FF00"/>
                </a:highlight>
              </a:rPr>
              <a:t> ithalatının </a:t>
            </a:r>
            <a:r>
              <a:rPr lang="tr-TR" i="1" u="sng" dirty="0">
                <a:highlight>
                  <a:srgbClr val="00FFFF"/>
                </a:highlight>
              </a:rPr>
              <a:t>:</a:t>
            </a:r>
          </a:p>
          <a:p>
            <a:r>
              <a:rPr lang="tr-TR" i="1" u="sng" dirty="0">
                <a:highlight>
                  <a:srgbClr val="00FF00"/>
                </a:highlight>
              </a:rPr>
              <a:t>                                                     </a:t>
            </a:r>
            <a:r>
              <a:rPr lang="tr-TR" sz="4000" b="1" i="1" u="sng" dirty="0">
                <a:highlight>
                  <a:srgbClr val="00FF00"/>
                </a:highlight>
              </a:rPr>
              <a:t>Isparta,</a:t>
            </a:r>
            <a:endParaRPr lang="tr-TR" b="1" i="1" u="sng" dirty="0">
              <a:highlight>
                <a:srgbClr val="00FF00"/>
              </a:highlight>
            </a:endParaRPr>
          </a:p>
          <a:p>
            <a:r>
              <a:rPr lang="tr-TR" i="1" u="sng" dirty="0">
                <a:highlight>
                  <a:srgbClr val="00FFFF"/>
                </a:highlight>
              </a:rPr>
              <a:t> AB menşeli olmayan                                          </a:t>
            </a:r>
            <a:r>
              <a:rPr lang="tr-TR" i="1" u="sng" dirty="0">
                <a:highlight>
                  <a:srgbClr val="00FF00"/>
                </a:highlight>
                <a:latin typeface="Algerian" panose="04020705040A02060702" pitchFamily="82" charset="0"/>
              </a:rPr>
              <a:t>çakmak</a:t>
            </a:r>
            <a:r>
              <a:rPr lang="tr-TR" i="1" u="sng" dirty="0">
                <a:highlight>
                  <a:srgbClr val="00FF00"/>
                </a:highlight>
              </a:rPr>
              <a:t> ithalatının </a:t>
            </a:r>
            <a:r>
              <a:rPr lang="tr-TR" i="1" u="sng" dirty="0">
                <a:highlight>
                  <a:srgbClr val="00FFFF"/>
                </a:highlight>
              </a:rPr>
              <a:t>:</a:t>
            </a:r>
          </a:p>
          <a:p>
            <a:r>
              <a:rPr lang="tr-TR" b="1" i="1" u="sng" dirty="0">
                <a:highlight>
                  <a:srgbClr val="00FF00"/>
                </a:highlight>
              </a:rPr>
              <a:t>                                                   </a:t>
            </a:r>
            <a:r>
              <a:rPr lang="tr-TR" sz="3600" b="1" i="1" u="sng" dirty="0">
                <a:highlight>
                  <a:srgbClr val="00FF00"/>
                </a:highlight>
              </a:rPr>
              <a:t>Ankara</a:t>
            </a:r>
            <a:r>
              <a:rPr lang="tr-TR" b="1" i="1" u="sng" dirty="0">
                <a:highlight>
                  <a:srgbClr val="00FF00"/>
                </a:highlight>
              </a:rPr>
              <a:t> </a:t>
            </a:r>
          </a:p>
          <a:p>
            <a:r>
              <a:rPr lang="tr-TR" b="1" i="1" u="sng" dirty="0">
                <a:highlight>
                  <a:srgbClr val="00FFFF"/>
                </a:highlight>
              </a:rPr>
              <a:t>Gümrüğünden </a:t>
            </a:r>
            <a:r>
              <a:rPr lang="tr-TR" i="1" u="sng" dirty="0">
                <a:highlight>
                  <a:srgbClr val="00FFFF"/>
                </a:highlight>
              </a:rPr>
              <a:t>yapılması gibi</a:t>
            </a:r>
            <a:r>
              <a:rPr lang="tr-TR" dirty="0"/>
              <a:t>)         </a:t>
            </a:r>
            <a:r>
              <a:rPr lang="tr-TR" dirty="0">
                <a:latin typeface="Amasis MT Pro Black" panose="02040A04050005020304" pitchFamily="18" charset="-94"/>
              </a:rPr>
              <a:t>münhasıran Bakanlıkça</a:t>
            </a:r>
            <a:r>
              <a:rPr lang="tr-TR" dirty="0"/>
              <a:t>,</a:t>
            </a:r>
          </a:p>
          <a:p>
            <a:r>
              <a:rPr lang="tr-TR" dirty="0"/>
              <a:t> </a:t>
            </a:r>
            <a:r>
              <a:rPr lang="tr-TR" b="1" dirty="0">
                <a:solidFill>
                  <a:srgbClr val="FF0000"/>
                </a:solidFill>
              </a:rPr>
              <a:t>7 gurup eşya ve/veya sektörde ise </a:t>
            </a:r>
          </a:p>
          <a:p>
            <a:r>
              <a:rPr lang="tr-TR" dirty="0"/>
              <a:t>(</a:t>
            </a:r>
            <a:r>
              <a:rPr lang="tr-TR" i="1" u="sng" dirty="0">
                <a:highlight>
                  <a:srgbClr val="00FFFF"/>
                </a:highlight>
              </a:rPr>
              <a:t>Örneğin                                                               </a:t>
            </a:r>
            <a:r>
              <a:rPr lang="tr-TR" b="1" i="1" u="sng" dirty="0">
                <a:highlight>
                  <a:srgbClr val="00FF00"/>
                </a:highlight>
                <a:latin typeface="Algerian" panose="04020705040A02060702" pitchFamily="82" charset="0"/>
              </a:rPr>
              <a:t>çay</a:t>
            </a:r>
            <a:r>
              <a:rPr lang="tr-TR" b="1" i="1" u="sng" dirty="0">
                <a:highlight>
                  <a:srgbClr val="00FF00"/>
                </a:highlight>
              </a:rPr>
              <a:t> ithalatının </a:t>
            </a:r>
          </a:p>
          <a:p>
            <a:r>
              <a:rPr lang="tr-TR" i="1" u="sng" dirty="0">
                <a:highlight>
                  <a:srgbClr val="00FFFF"/>
                </a:highlight>
              </a:rPr>
              <a:t>                                                   </a:t>
            </a:r>
            <a:r>
              <a:rPr lang="tr-TR" sz="4000" b="1" i="1" u="sng" dirty="0">
                <a:highlight>
                  <a:srgbClr val="00FF00"/>
                </a:highlight>
              </a:rPr>
              <a:t>Rize</a:t>
            </a:r>
            <a:r>
              <a:rPr lang="tr-TR" i="1" u="sng" dirty="0">
                <a:highlight>
                  <a:srgbClr val="00FF00"/>
                </a:highlight>
              </a:rPr>
              <a:t> </a:t>
            </a:r>
          </a:p>
          <a:p>
            <a:r>
              <a:rPr lang="tr-TR" i="1" u="sng" dirty="0">
                <a:highlight>
                  <a:srgbClr val="00FFFF"/>
                </a:highlight>
              </a:rPr>
              <a:t>Gümrüğünden yapılması gibi</a:t>
            </a:r>
            <a:r>
              <a:rPr lang="tr-TR" dirty="0"/>
              <a:t>) </a:t>
            </a:r>
            <a:r>
              <a:rPr lang="tr-TR" dirty="0">
                <a:latin typeface="Amasis MT Pro Black" panose="02040A04050005020304" pitchFamily="18" charset="-94"/>
              </a:rPr>
              <a:t>Tarım ve Orman Bakanlığınca </a:t>
            </a:r>
            <a:r>
              <a:rPr lang="tr-TR" dirty="0"/>
              <a:t>yürütülen ihtisas gümrüğü uygulaması bulunmaktadır. </a:t>
            </a:r>
          </a:p>
        </p:txBody>
      </p:sp>
      <p:sp>
        <p:nvSpPr>
          <p:cNvPr id="2" name="Veri Yer Tutucusu 1">
            <a:extLst>
              <a:ext uri="{FF2B5EF4-FFF2-40B4-BE49-F238E27FC236}">
                <a16:creationId xmlns:a16="http://schemas.microsoft.com/office/drawing/2014/main" id="{CA130EE3-A329-9E19-8895-8C879B049BB7}"/>
              </a:ext>
            </a:extLst>
          </p:cNvPr>
          <p:cNvSpPr>
            <a:spLocks noGrp="1"/>
          </p:cNvSpPr>
          <p:nvPr>
            <p:ph type="dt" sz="half" idx="10"/>
          </p:nvPr>
        </p:nvSpPr>
        <p:spPr/>
        <p:txBody>
          <a:bodyPr/>
          <a:lstStyle/>
          <a:p>
            <a:fld id="{12FD4561-4B16-4477-B4E1-5B145926C570}" type="datetime1">
              <a:rPr lang="tr-TR" smtClean="0"/>
              <a:t>21.09.2024</a:t>
            </a:fld>
            <a:endParaRPr lang="tr-TR"/>
          </a:p>
        </p:txBody>
      </p:sp>
      <p:sp>
        <p:nvSpPr>
          <p:cNvPr id="4" name="Alt Bilgi Yer Tutucusu 3">
            <a:extLst>
              <a:ext uri="{FF2B5EF4-FFF2-40B4-BE49-F238E27FC236}">
                <a16:creationId xmlns:a16="http://schemas.microsoft.com/office/drawing/2014/main" id="{84C3DF71-8856-2787-4903-5988C5F47DD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6498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7EC5D-015B-6FE9-F679-D5407F1EC793}"/>
              </a:ext>
            </a:extLst>
          </p:cNvPr>
          <p:cNvSpPr>
            <a:spLocks noGrp="1"/>
          </p:cNvSpPr>
          <p:nvPr>
            <p:ph type="title"/>
          </p:nvPr>
        </p:nvSpPr>
        <p:spPr/>
        <p:txBody>
          <a:bodyPr/>
          <a:lstStyle/>
          <a:p>
            <a:r>
              <a:rPr lang="tr-TR" dirty="0"/>
              <a:t>Sy.99</a:t>
            </a:r>
          </a:p>
        </p:txBody>
      </p:sp>
      <p:sp>
        <p:nvSpPr>
          <p:cNvPr id="3" name="İçerik Yer Tutucusu 2">
            <a:extLst>
              <a:ext uri="{FF2B5EF4-FFF2-40B4-BE49-F238E27FC236}">
                <a16:creationId xmlns:a16="http://schemas.microsoft.com/office/drawing/2014/main" id="{696547EC-9872-0D16-9BB9-C2FEBF21363D}"/>
              </a:ext>
            </a:extLst>
          </p:cNvPr>
          <p:cNvSpPr>
            <a:spLocks noGrp="1"/>
          </p:cNvSpPr>
          <p:nvPr>
            <p:ph idx="1"/>
          </p:nvPr>
        </p:nvSpPr>
        <p:spPr>
          <a:xfrm>
            <a:off x="838200" y="1517515"/>
            <a:ext cx="10515600" cy="4659448"/>
          </a:xfrm>
        </p:spPr>
        <p:txBody>
          <a:bodyPr>
            <a:normAutofit/>
          </a:bodyPr>
          <a:lstStyle/>
          <a:p>
            <a:pPr algn="ctr"/>
            <a:r>
              <a:rPr lang="tr-TR" sz="4400" dirty="0">
                <a:solidFill>
                  <a:srgbClr val="FF0000"/>
                </a:solidFill>
              </a:rPr>
              <a:t>TÜRK GÜMRÜK REJİMLERİ VE DİĞER GÜMRÜK İŞLEMLERİ</a:t>
            </a:r>
          </a:p>
        </p:txBody>
      </p:sp>
      <p:sp>
        <p:nvSpPr>
          <p:cNvPr id="4" name="Veri Yer Tutucusu 3">
            <a:extLst>
              <a:ext uri="{FF2B5EF4-FFF2-40B4-BE49-F238E27FC236}">
                <a16:creationId xmlns:a16="http://schemas.microsoft.com/office/drawing/2014/main" id="{EA595A1A-681E-9ADC-8DE6-FA5D249E4C48}"/>
              </a:ext>
            </a:extLst>
          </p:cNvPr>
          <p:cNvSpPr>
            <a:spLocks noGrp="1"/>
          </p:cNvSpPr>
          <p:nvPr>
            <p:ph type="dt" sz="half" idx="10"/>
          </p:nvPr>
        </p:nvSpPr>
        <p:spPr/>
        <p:txBody>
          <a:bodyPr/>
          <a:lstStyle/>
          <a:p>
            <a:fld id="{C01F4C57-B3B2-4687-A4DB-AF3DF5B51452}" type="datetime1">
              <a:rPr lang="tr-TR" smtClean="0"/>
              <a:t>21.09.2024</a:t>
            </a:fld>
            <a:endParaRPr lang="tr-TR"/>
          </a:p>
        </p:txBody>
      </p:sp>
      <p:sp>
        <p:nvSpPr>
          <p:cNvPr id="5" name="Alt Bilgi Yer Tutucusu 4">
            <a:extLst>
              <a:ext uri="{FF2B5EF4-FFF2-40B4-BE49-F238E27FC236}">
                <a16:creationId xmlns:a16="http://schemas.microsoft.com/office/drawing/2014/main" id="{D54AAA96-8CCB-769B-F68D-EACF12A115D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93859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28734B-0A3C-31E9-02E7-9433E1AFA648}"/>
              </a:ext>
            </a:extLst>
          </p:cNvPr>
          <p:cNvSpPr>
            <a:spLocks noGrp="1"/>
          </p:cNvSpPr>
          <p:nvPr>
            <p:ph type="title"/>
          </p:nvPr>
        </p:nvSpPr>
        <p:spPr/>
        <p:txBody>
          <a:bodyPr/>
          <a:lstStyle/>
          <a:p>
            <a:r>
              <a:rPr lang="tr-TR" dirty="0"/>
              <a:t>Tarihsel bakış</a:t>
            </a:r>
          </a:p>
        </p:txBody>
      </p:sp>
      <p:sp>
        <p:nvSpPr>
          <p:cNvPr id="3" name="İçerik Yer Tutucusu 2">
            <a:extLst>
              <a:ext uri="{FF2B5EF4-FFF2-40B4-BE49-F238E27FC236}">
                <a16:creationId xmlns:a16="http://schemas.microsoft.com/office/drawing/2014/main" id="{9279EF50-2ADD-58C8-BEAD-EFE3069580F0}"/>
              </a:ext>
            </a:extLst>
          </p:cNvPr>
          <p:cNvSpPr>
            <a:spLocks noGrp="1"/>
          </p:cNvSpPr>
          <p:nvPr>
            <p:ph idx="1"/>
          </p:nvPr>
        </p:nvSpPr>
        <p:spPr/>
        <p:txBody>
          <a:bodyPr/>
          <a:lstStyle/>
          <a:p>
            <a:r>
              <a:rPr lang="tr-TR" dirty="0"/>
              <a:t>Yine tarih boyunca gümrük sistemlerinde </a:t>
            </a:r>
            <a:r>
              <a:rPr lang="tr-TR" dirty="0">
                <a:highlight>
                  <a:srgbClr val="FFFF00"/>
                </a:highlight>
              </a:rPr>
              <a:t>gümrük vergisi her zaman bu isim altında toplanmıyor, değişik isimler altında tahsil ediliyordu</a:t>
            </a:r>
            <a:r>
              <a:rPr lang="tr-TR" dirty="0"/>
              <a:t>.</a:t>
            </a:r>
          </a:p>
          <a:p>
            <a:r>
              <a:rPr lang="tr-TR" dirty="0">
                <a:highlight>
                  <a:srgbClr val="00FF00"/>
                </a:highlight>
              </a:rPr>
              <a:t>Bazı toplumlarda </a:t>
            </a:r>
            <a:r>
              <a:rPr lang="tr-TR" dirty="0"/>
              <a:t>;</a:t>
            </a:r>
          </a:p>
          <a:p>
            <a:r>
              <a:rPr lang="tr-TR" dirty="0"/>
              <a:t>hazineye gelir sağlamak gaye iken </a:t>
            </a:r>
          </a:p>
          <a:p>
            <a:r>
              <a:rPr lang="tr-TR" dirty="0">
                <a:highlight>
                  <a:srgbClr val="00FF00"/>
                </a:highlight>
              </a:rPr>
              <a:t>bazı toplumlarda </a:t>
            </a:r>
            <a:r>
              <a:rPr lang="tr-TR" dirty="0"/>
              <a:t>, </a:t>
            </a:r>
          </a:p>
          <a:p>
            <a:r>
              <a:rPr lang="tr-TR" dirty="0"/>
              <a:t>kervan yollarında </a:t>
            </a:r>
            <a:r>
              <a:rPr lang="tr-TR" dirty="0">
                <a:highlight>
                  <a:srgbClr val="FFFF00"/>
                </a:highlight>
              </a:rPr>
              <a:t>ticaret mallarının eşkıyaya karşı korunması ve koruma için yapılan masraflar </a:t>
            </a:r>
            <a:r>
              <a:rPr lang="tr-TR" dirty="0"/>
              <a:t>bu verginin sebebini teşkil ediyordu.</a:t>
            </a:r>
          </a:p>
          <a:p>
            <a:r>
              <a:rPr lang="tr-TR" dirty="0" err="1"/>
              <a:t>Sy</a:t>
            </a:r>
            <a:r>
              <a:rPr lang="tr-TR" dirty="0"/>
              <a:t>. 5</a:t>
            </a:r>
          </a:p>
        </p:txBody>
      </p:sp>
      <p:sp>
        <p:nvSpPr>
          <p:cNvPr id="4" name="Veri Yer Tutucusu 3">
            <a:extLst>
              <a:ext uri="{FF2B5EF4-FFF2-40B4-BE49-F238E27FC236}">
                <a16:creationId xmlns:a16="http://schemas.microsoft.com/office/drawing/2014/main" id="{C8DD1794-EC2E-F848-D365-2E5E9DE9D0DE}"/>
              </a:ext>
            </a:extLst>
          </p:cNvPr>
          <p:cNvSpPr>
            <a:spLocks noGrp="1"/>
          </p:cNvSpPr>
          <p:nvPr>
            <p:ph type="dt" sz="half" idx="10"/>
          </p:nvPr>
        </p:nvSpPr>
        <p:spPr/>
        <p:txBody>
          <a:bodyPr/>
          <a:lstStyle/>
          <a:p>
            <a:fld id="{9C484375-22ED-4D0A-A537-C1CFDE9A2E19}" type="datetime1">
              <a:rPr lang="tr-TR" smtClean="0"/>
              <a:t>21.09.2024</a:t>
            </a:fld>
            <a:endParaRPr lang="tr-TR"/>
          </a:p>
        </p:txBody>
      </p:sp>
      <p:sp>
        <p:nvSpPr>
          <p:cNvPr id="5" name="Alt Bilgi Yer Tutucusu 4">
            <a:extLst>
              <a:ext uri="{FF2B5EF4-FFF2-40B4-BE49-F238E27FC236}">
                <a16:creationId xmlns:a16="http://schemas.microsoft.com/office/drawing/2014/main" id="{01F12B62-2B24-24BA-8EB0-70FAD8F36CF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8968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E1865-3746-DB3B-181A-9E9C7D7C90D0}"/>
              </a:ext>
            </a:extLst>
          </p:cNvPr>
          <p:cNvSpPr>
            <a:spLocks noGrp="1"/>
          </p:cNvSpPr>
          <p:nvPr>
            <p:ph type="title"/>
          </p:nvPr>
        </p:nvSpPr>
        <p:spPr>
          <a:xfrm>
            <a:off x="768485" y="359923"/>
            <a:ext cx="10585315" cy="791545"/>
          </a:xfrm>
        </p:spPr>
        <p:txBody>
          <a:bodyPr anchor="t">
            <a:normAutofit fontScale="90000"/>
          </a:bodyPr>
          <a:lstStyle/>
          <a:p>
            <a:pPr algn="ctr"/>
            <a:r>
              <a:rPr lang="tr-TR" sz="3600" b="1" dirty="0">
                <a:solidFill>
                  <a:srgbClr val="FF0000"/>
                </a:solidFill>
              </a:rPr>
              <a:t>TÜRK GÜMRÜK REJİMLERİ VE DİĞER GÜMRÜK İŞLEMLERİ</a:t>
            </a:r>
            <a:br>
              <a:rPr lang="tr-TR" sz="3600" dirty="0"/>
            </a:br>
            <a:endParaRPr lang="tr-TR" dirty="0"/>
          </a:p>
        </p:txBody>
      </p:sp>
      <p:sp>
        <p:nvSpPr>
          <p:cNvPr id="3" name="İçerik Yer Tutucusu 2">
            <a:extLst>
              <a:ext uri="{FF2B5EF4-FFF2-40B4-BE49-F238E27FC236}">
                <a16:creationId xmlns:a16="http://schemas.microsoft.com/office/drawing/2014/main" id="{E8CB5791-637B-FA24-0350-DA18AB051C3F}"/>
              </a:ext>
            </a:extLst>
          </p:cNvPr>
          <p:cNvSpPr>
            <a:spLocks noGrp="1"/>
          </p:cNvSpPr>
          <p:nvPr>
            <p:ph idx="1"/>
          </p:nvPr>
        </p:nvSpPr>
        <p:spPr>
          <a:xfrm>
            <a:off x="243191" y="1264596"/>
            <a:ext cx="11507821" cy="5233481"/>
          </a:xfrm>
        </p:spPr>
        <p:txBody>
          <a:bodyPr>
            <a:normAutofit/>
          </a:bodyPr>
          <a:lstStyle/>
          <a:p>
            <a:pPr algn="ctr"/>
            <a:r>
              <a:rPr lang="tr-TR" b="1" dirty="0">
                <a:solidFill>
                  <a:srgbClr val="FF0000"/>
                </a:solidFill>
              </a:rPr>
              <a:t>Türk Gümrük Sisteminin iki temel kaynağı olan</a:t>
            </a:r>
            <a:r>
              <a:rPr lang="tr-TR" dirty="0"/>
              <a:t>:</a:t>
            </a:r>
          </a:p>
          <a:p>
            <a:r>
              <a:rPr lang="tr-TR" dirty="0"/>
              <a:t>1- Gümrük Kanunu ile </a:t>
            </a:r>
          </a:p>
          <a:p>
            <a:r>
              <a:rPr lang="tr-TR" dirty="0"/>
              <a:t>2-Gümrük Yönetmeliğini </a:t>
            </a:r>
          </a:p>
          <a:p>
            <a:r>
              <a:rPr lang="tr-TR" dirty="0"/>
              <a:t>esas alarak gümrük işlemlerini :</a:t>
            </a:r>
          </a:p>
          <a:p>
            <a:endParaRPr lang="tr-TR" dirty="0"/>
          </a:p>
          <a:p>
            <a:r>
              <a:rPr lang="tr-TR" b="1" dirty="0">
                <a:highlight>
                  <a:srgbClr val="00FF00"/>
                </a:highlight>
              </a:rPr>
              <a:t>bireysel</a:t>
            </a:r>
            <a:r>
              <a:rPr lang="tr-TR" dirty="0"/>
              <a:t> ve </a:t>
            </a:r>
          </a:p>
          <a:p>
            <a:r>
              <a:rPr lang="tr-TR" b="1" dirty="0">
                <a:highlight>
                  <a:srgbClr val="00FF00"/>
                </a:highlight>
              </a:rPr>
              <a:t>ticari işlemler ,</a:t>
            </a:r>
          </a:p>
          <a:p>
            <a:r>
              <a:rPr lang="tr-TR" dirty="0"/>
              <a:t>olarak iki başlık altında toplayabiliriz.</a:t>
            </a:r>
          </a:p>
          <a:p>
            <a:endParaRPr lang="tr-TR" dirty="0"/>
          </a:p>
        </p:txBody>
      </p:sp>
      <p:sp>
        <p:nvSpPr>
          <p:cNvPr id="4" name="Veri Yer Tutucusu 3">
            <a:extLst>
              <a:ext uri="{FF2B5EF4-FFF2-40B4-BE49-F238E27FC236}">
                <a16:creationId xmlns:a16="http://schemas.microsoft.com/office/drawing/2014/main" id="{AA35746C-260B-D74B-07D5-4344CBFDEC4F}"/>
              </a:ext>
            </a:extLst>
          </p:cNvPr>
          <p:cNvSpPr>
            <a:spLocks noGrp="1"/>
          </p:cNvSpPr>
          <p:nvPr>
            <p:ph type="dt" sz="half" idx="10"/>
          </p:nvPr>
        </p:nvSpPr>
        <p:spPr/>
        <p:txBody>
          <a:bodyPr/>
          <a:lstStyle/>
          <a:p>
            <a:fld id="{C1311D97-2753-449A-BF69-CAA457E39F57}" type="datetime1">
              <a:rPr lang="tr-TR" smtClean="0"/>
              <a:t>21.09.2024</a:t>
            </a:fld>
            <a:endParaRPr lang="tr-TR"/>
          </a:p>
        </p:txBody>
      </p:sp>
      <p:sp>
        <p:nvSpPr>
          <p:cNvPr id="5" name="Alt Bilgi Yer Tutucusu 4">
            <a:extLst>
              <a:ext uri="{FF2B5EF4-FFF2-40B4-BE49-F238E27FC236}">
                <a16:creationId xmlns:a16="http://schemas.microsoft.com/office/drawing/2014/main" id="{6FEAE4A7-9F99-1A70-61A0-60B9876947D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6700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E1865-3746-DB3B-181A-9E9C7D7C90D0}"/>
              </a:ext>
            </a:extLst>
          </p:cNvPr>
          <p:cNvSpPr>
            <a:spLocks noGrp="1"/>
          </p:cNvSpPr>
          <p:nvPr>
            <p:ph type="title"/>
          </p:nvPr>
        </p:nvSpPr>
        <p:spPr>
          <a:xfrm>
            <a:off x="768485" y="359923"/>
            <a:ext cx="10585315" cy="791545"/>
          </a:xfrm>
        </p:spPr>
        <p:txBody>
          <a:bodyPr anchor="t">
            <a:normAutofit fontScale="90000"/>
          </a:bodyPr>
          <a:lstStyle/>
          <a:p>
            <a:pPr algn="ctr"/>
            <a:r>
              <a:rPr lang="tr-TR" sz="3600" b="1" dirty="0">
                <a:solidFill>
                  <a:srgbClr val="FF0000"/>
                </a:solidFill>
              </a:rPr>
              <a:t>TÜRK GÜMRÜK REJİMLERİ VE DİĞER GÜMRÜK İŞLEMLERİ</a:t>
            </a:r>
            <a:br>
              <a:rPr lang="tr-TR" sz="3600" dirty="0"/>
            </a:br>
            <a:endParaRPr lang="tr-TR" dirty="0"/>
          </a:p>
        </p:txBody>
      </p:sp>
      <p:sp>
        <p:nvSpPr>
          <p:cNvPr id="3" name="İçerik Yer Tutucusu 2">
            <a:extLst>
              <a:ext uri="{FF2B5EF4-FFF2-40B4-BE49-F238E27FC236}">
                <a16:creationId xmlns:a16="http://schemas.microsoft.com/office/drawing/2014/main" id="{E8CB5791-637B-FA24-0350-DA18AB051C3F}"/>
              </a:ext>
            </a:extLst>
          </p:cNvPr>
          <p:cNvSpPr>
            <a:spLocks noGrp="1"/>
          </p:cNvSpPr>
          <p:nvPr>
            <p:ph idx="1"/>
          </p:nvPr>
        </p:nvSpPr>
        <p:spPr>
          <a:xfrm>
            <a:off x="350195" y="1825625"/>
            <a:ext cx="11400817" cy="4672452"/>
          </a:xfrm>
        </p:spPr>
        <p:txBody>
          <a:bodyPr>
            <a:normAutofit/>
          </a:bodyPr>
          <a:lstStyle/>
          <a:p>
            <a:r>
              <a:rPr lang="tr-TR" sz="3200" dirty="0">
                <a:solidFill>
                  <a:srgbClr val="FF0000"/>
                </a:solidFill>
              </a:rPr>
              <a:t>I-	Bireysel Gümrük İşlemleri:</a:t>
            </a:r>
          </a:p>
          <a:p>
            <a:endParaRPr lang="tr-TR" sz="3200" dirty="0">
              <a:solidFill>
                <a:srgbClr val="FF0000"/>
              </a:solidFill>
            </a:endParaRPr>
          </a:p>
          <a:p>
            <a:r>
              <a:rPr lang="tr-TR" sz="3200" dirty="0">
                <a:highlight>
                  <a:srgbClr val="FFFF00"/>
                </a:highlight>
              </a:rPr>
              <a:t>Türk Gümrük İdarelerinde bireysel gümrük işlemleri;</a:t>
            </a:r>
          </a:p>
          <a:p>
            <a:r>
              <a:rPr lang="tr-TR" sz="3200" dirty="0">
                <a:highlight>
                  <a:srgbClr val="FFFF00"/>
                </a:highlight>
              </a:rPr>
              <a:t> </a:t>
            </a:r>
            <a:r>
              <a:rPr lang="tr-TR" sz="3200" dirty="0">
                <a:highlight>
                  <a:srgbClr val="00FF00"/>
                </a:highlight>
              </a:rPr>
              <a:t>yolcu beraberinde getirilen eşya için </a:t>
            </a:r>
            <a:r>
              <a:rPr lang="tr-TR" sz="3200" dirty="0"/>
              <a:t>,</a:t>
            </a:r>
          </a:p>
          <a:p>
            <a:r>
              <a:rPr lang="tr-TR" sz="3200" dirty="0">
                <a:highlight>
                  <a:srgbClr val="00FFFF"/>
                </a:highlight>
              </a:rPr>
              <a:t>kara, hava, deniz ve demiryolu yolcu giriş ve çıkış kapılarında </a:t>
            </a:r>
            <a:r>
              <a:rPr lang="tr-TR" sz="3200" dirty="0"/>
              <a:t>gümrük muhafaza memurları tarafından yerine getirilmektedir. </a:t>
            </a:r>
          </a:p>
          <a:p>
            <a:endParaRPr lang="tr-TR" dirty="0"/>
          </a:p>
        </p:txBody>
      </p:sp>
      <p:sp>
        <p:nvSpPr>
          <p:cNvPr id="4" name="Veri Yer Tutucusu 3">
            <a:extLst>
              <a:ext uri="{FF2B5EF4-FFF2-40B4-BE49-F238E27FC236}">
                <a16:creationId xmlns:a16="http://schemas.microsoft.com/office/drawing/2014/main" id="{FD414C89-8A7A-1AD1-1C19-9031B058ABE9}"/>
              </a:ext>
            </a:extLst>
          </p:cNvPr>
          <p:cNvSpPr>
            <a:spLocks noGrp="1"/>
          </p:cNvSpPr>
          <p:nvPr>
            <p:ph type="dt" sz="half" idx="10"/>
          </p:nvPr>
        </p:nvSpPr>
        <p:spPr/>
        <p:txBody>
          <a:bodyPr/>
          <a:lstStyle/>
          <a:p>
            <a:fld id="{3A4A0959-CE64-4FD5-92EC-00A0C4FF62C5}" type="datetime1">
              <a:rPr lang="tr-TR" smtClean="0"/>
              <a:t>21.09.2024</a:t>
            </a:fld>
            <a:endParaRPr lang="tr-TR"/>
          </a:p>
        </p:txBody>
      </p:sp>
      <p:sp>
        <p:nvSpPr>
          <p:cNvPr id="5" name="Alt Bilgi Yer Tutucusu 4">
            <a:extLst>
              <a:ext uri="{FF2B5EF4-FFF2-40B4-BE49-F238E27FC236}">
                <a16:creationId xmlns:a16="http://schemas.microsoft.com/office/drawing/2014/main" id="{590E026D-61C7-2836-63CC-22F5F21F971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7178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B75E35-DC8F-E90B-5C9A-7D1370B40BE1}"/>
              </a:ext>
            </a:extLst>
          </p:cNvPr>
          <p:cNvSpPr>
            <a:spLocks noGrp="1"/>
          </p:cNvSpPr>
          <p:nvPr>
            <p:ph idx="1"/>
          </p:nvPr>
        </p:nvSpPr>
        <p:spPr>
          <a:xfrm>
            <a:off x="447472" y="457200"/>
            <a:ext cx="10906328" cy="5719763"/>
          </a:xfrm>
        </p:spPr>
        <p:txBody>
          <a:bodyPr/>
          <a:lstStyle/>
          <a:p>
            <a:r>
              <a:rPr lang="tr-TR" dirty="0"/>
              <a:t>Esas itibarıyla Türkiye’ye girişte vergi alınmasının söz konusu olması hasebiyle giriş işlemlerini dikkate alarak ifade etmek gerekirse;</a:t>
            </a:r>
          </a:p>
          <a:p>
            <a:r>
              <a:rPr lang="tr-TR" dirty="0"/>
              <a:t> </a:t>
            </a:r>
            <a:r>
              <a:rPr lang="tr-TR" sz="3200" b="1" dirty="0">
                <a:solidFill>
                  <a:srgbClr val="FF0000"/>
                </a:solidFill>
                <a:highlight>
                  <a:srgbClr val="FFFF00"/>
                </a:highlight>
              </a:rPr>
              <a:t>Türkiye’ye giriş yapan   </a:t>
            </a:r>
            <a:r>
              <a:rPr lang="tr-TR" sz="3200" b="1" u="sng" dirty="0">
                <a:solidFill>
                  <a:srgbClr val="FF0000"/>
                </a:solidFill>
              </a:rPr>
              <a:t>yolcuların   </a:t>
            </a:r>
            <a:r>
              <a:rPr lang="tr-TR" sz="3200" b="1" dirty="0">
                <a:solidFill>
                  <a:srgbClr val="FF0000"/>
                </a:solidFill>
                <a:highlight>
                  <a:srgbClr val="FFFF00"/>
                </a:highlight>
              </a:rPr>
              <a:t> gümrük işlemleri</a:t>
            </a:r>
            <a:r>
              <a:rPr lang="tr-TR" sz="3200" dirty="0">
                <a:highlight>
                  <a:srgbClr val="FFFF00"/>
                </a:highlight>
              </a:rPr>
              <a:t>; </a:t>
            </a:r>
          </a:p>
          <a:p>
            <a:endParaRPr lang="tr-TR" sz="3200" dirty="0">
              <a:highlight>
                <a:srgbClr val="FFFF00"/>
              </a:highlight>
            </a:endParaRPr>
          </a:p>
          <a:p>
            <a:pPr algn="ctr"/>
            <a:r>
              <a:rPr lang="tr-TR" sz="3200" dirty="0">
                <a:highlight>
                  <a:srgbClr val="00FF00"/>
                </a:highlight>
              </a:rPr>
              <a:t>vergiye tabi eşyası </a:t>
            </a:r>
            <a:r>
              <a:rPr lang="tr-TR" sz="3200" b="1" dirty="0">
                <a:highlight>
                  <a:srgbClr val="00FF00"/>
                </a:highlight>
              </a:rPr>
              <a:t>bulunmaması</a:t>
            </a:r>
            <a:r>
              <a:rPr lang="tr-TR" sz="3200" dirty="0">
                <a:highlight>
                  <a:srgbClr val="00FF00"/>
                </a:highlight>
              </a:rPr>
              <a:t> halinde </a:t>
            </a:r>
            <a:r>
              <a:rPr lang="tr-TR" sz="3200" dirty="0">
                <a:highlight>
                  <a:srgbClr val="FFFF00"/>
                </a:highlight>
              </a:rPr>
              <a:t>:</a:t>
            </a:r>
          </a:p>
          <a:p>
            <a:endParaRPr lang="tr-TR" sz="3200" dirty="0">
              <a:highlight>
                <a:srgbClr val="FFFF00"/>
              </a:highlight>
            </a:endParaRPr>
          </a:p>
          <a:p>
            <a:r>
              <a:rPr lang="tr-TR" sz="3200" dirty="0">
                <a:highlight>
                  <a:srgbClr val="FFFF00"/>
                </a:highlight>
              </a:rPr>
              <a:t>yolcu salonlarında, bunun için ayrılmış Türkçe ve İngilizce “</a:t>
            </a:r>
            <a:r>
              <a:rPr lang="tr-TR" sz="3200" b="1" dirty="0">
                <a:highlight>
                  <a:srgbClr val="FFFF00"/>
                </a:highlight>
              </a:rPr>
              <a:t>Gümrükten Muaf/</a:t>
            </a:r>
            <a:r>
              <a:rPr lang="tr-TR" sz="3200" b="1" dirty="0" err="1">
                <a:highlight>
                  <a:srgbClr val="FFFF00"/>
                </a:highlight>
              </a:rPr>
              <a:t>Nothing</a:t>
            </a:r>
            <a:r>
              <a:rPr lang="tr-TR" sz="3200" b="1" dirty="0">
                <a:highlight>
                  <a:srgbClr val="FFFF00"/>
                </a:highlight>
              </a:rPr>
              <a:t> </a:t>
            </a:r>
            <a:r>
              <a:rPr lang="tr-TR" sz="3200" b="1" dirty="0" err="1">
                <a:highlight>
                  <a:srgbClr val="FFFF00"/>
                </a:highlight>
              </a:rPr>
              <a:t>To</a:t>
            </a:r>
            <a:r>
              <a:rPr lang="tr-TR" sz="3200" b="1" dirty="0">
                <a:highlight>
                  <a:srgbClr val="FFFF00"/>
                </a:highlight>
              </a:rPr>
              <a:t> </a:t>
            </a:r>
            <a:r>
              <a:rPr lang="tr-TR" sz="3200" b="1" dirty="0" err="1">
                <a:highlight>
                  <a:srgbClr val="FFFF00"/>
                </a:highlight>
              </a:rPr>
              <a:t>Declare</a:t>
            </a:r>
            <a:r>
              <a:rPr lang="tr-TR" sz="3200" dirty="0">
                <a:highlight>
                  <a:srgbClr val="FFFF00"/>
                </a:highlight>
              </a:rPr>
              <a:t>” yazılı veya bu anlama gelen Yeşil Renkli hattan, </a:t>
            </a:r>
          </a:p>
          <a:p>
            <a:endParaRPr lang="tr-TR" dirty="0">
              <a:highlight>
                <a:srgbClr val="FFFF00"/>
              </a:highlight>
            </a:endParaRPr>
          </a:p>
        </p:txBody>
      </p:sp>
      <p:sp>
        <p:nvSpPr>
          <p:cNvPr id="2" name="Veri Yer Tutucusu 1">
            <a:extLst>
              <a:ext uri="{FF2B5EF4-FFF2-40B4-BE49-F238E27FC236}">
                <a16:creationId xmlns:a16="http://schemas.microsoft.com/office/drawing/2014/main" id="{511F73E0-E39D-B760-79BE-E44539FA711D}"/>
              </a:ext>
            </a:extLst>
          </p:cNvPr>
          <p:cNvSpPr>
            <a:spLocks noGrp="1"/>
          </p:cNvSpPr>
          <p:nvPr>
            <p:ph type="dt" sz="half" idx="10"/>
          </p:nvPr>
        </p:nvSpPr>
        <p:spPr/>
        <p:txBody>
          <a:bodyPr/>
          <a:lstStyle/>
          <a:p>
            <a:fld id="{5C04A6A0-23E7-47DA-9516-A3C183CEA42F}" type="datetime1">
              <a:rPr lang="tr-TR" smtClean="0"/>
              <a:t>21.09.2024</a:t>
            </a:fld>
            <a:endParaRPr lang="tr-TR"/>
          </a:p>
        </p:txBody>
      </p:sp>
      <p:sp>
        <p:nvSpPr>
          <p:cNvPr id="4" name="Alt Bilgi Yer Tutucusu 3">
            <a:extLst>
              <a:ext uri="{FF2B5EF4-FFF2-40B4-BE49-F238E27FC236}">
                <a16:creationId xmlns:a16="http://schemas.microsoft.com/office/drawing/2014/main" id="{6DF6F6E2-BBA5-5D14-B053-3520C928FE1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1171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B75E35-DC8F-E90B-5C9A-7D1370B40BE1}"/>
              </a:ext>
            </a:extLst>
          </p:cNvPr>
          <p:cNvSpPr>
            <a:spLocks noGrp="1"/>
          </p:cNvSpPr>
          <p:nvPr>
            <p:ph idx="1"/>
          </p:nvPr>
        </p:nvSpPr>
        <p:spPr>
          <a:xfrm>
            <a:off x="447472" y="457200"/>
            <a:ext cx="10906328" cy="5719763"/>
          </a:xfrm>
        </p:spPr>
        <p:txBody>
          <a:bodyPr/>
          <a:lstStyle/>
          <a:p>
            <a:endParaRPr lang="tr-TR" dirty="0">
              <a:highlight>
                <a:srgbClr val="FFFF00"/>
              </a:highlight>
            </a:endParaRPr>
          </a:p>
          <a:p>
            <a:r>
              <a:rPr lang="tr-TR" sz="3200" b="1" dirty="0">
                <a:solidFill>
                  <a:srgbClr val="FF0000"/>
                </a:solidFill>
                <a:highlight>
                  <a:srgbClr val="FFFF00"/>
                </a:highlight>
              </a:rPr>
              <a:t>vergiye tabi eşyası bulunması halinde :</a:t>
            </a:r>
          </a:p>
          <a:p>
            <a:endParaRPr lang="tr-TR" sz="3200" b="1" dirty="0">
              <a:solidFill>
                <a:srgbClr val="FF0000"/>
              </a:solidFill>
              <a:highlight>
                <a:srgbClr val="FFFF00"/>
              </a:highlight>
            </a:endParaRPr>
          </a:p>
          <a:p>
            <a:r>
              <a:rPr lang="tr-TR" sz="3200" dirty="0">
                <a:highlight>
                  <a:srgbClr val="FFFF00"/>
                </a:highlight>
              </a:rPr>
              <a:t>“</a:t>
            </a:r>
            <a:r>
              <a:rPr lang="tr-TR" sz="3200" b="1" dirty="0">
                <a:highlight>
                  <a:srgbClr val="FFFF00"/>
                </a:highlight>
              </a:rPr>
              <a:t>Gümrüğe Tabi/</a:t>
            </a:r>
            <a:r>
              <a:rPr lang="tr-TR" sz="3200" b="1" dirty="0" err="1">
                <a:highlight>
                  <a:srgbClr val="FFFF00"/>
                </a:highlight>
              </a:rPr>
              <a:t>Goods</a:t>
            </a:r>
            <a:r>
              <a:rPr lang="tr-TR" sz="3200" b="1" dirty="0">
                <a:highlight>
                  <a:srgbClr val="FFFF00"/>
                </a:highlight>
              </a:rPr>
              <a:t> </a:t>
            </a:r>
            <a:r>
              <a:rPr lang="tr-TR" sz="3200" b="1" dirty="0" err="1">
                <a:highlight>
                  <a:srgbClr val="FFFF00"/>
                </a:highlight>
              </a:rPr>
              <a:t>To</a:t>
            </a:r>
            <a:r>
              <a:rPr lang="tr-TR" sz="3200" b="1" dirty="0">
                <a:highlight>
                  <a:srgbClr val="FFFF00"/>
                </a:highlight>
              </a:rPr>
              <a:t> </a:t>
            </a:r>
            <a:r>
              <a:rPr lang="tr-TR" sz="3200" b="1" dirty="0" err="1">
                <a:highlight>
                  <a:srgbClr val="FFFF00"/>
                </a:highlight>
              </a:rPr>
              <a:t>Declare</a:t>
            </a:r>
            <a:r>
              <a:rPr lang="tr-TR" sz="3200" b="1" dirty="0">
                <a:highlight>
                  <a:srgbClr val="FFFF00"/>
                </a:highlight>
              </a:rPr>
              <a:t>”</a:t>
            </a:r>
            <a:r>
              <a:rPr lang="tr-TR" sz="3200" dirty="0">
                <a:highlight>
                  <a:srgbClr val="FFFF00"/>
                </a:highlight>
              </a:rPr>
              <a:t> yazılı veya bu anlama gelen </a:t>
            </a:r>
            <a:r>
              <a:rPr lang="tr-TR" sz="3200" b="1" dirty="0">
                <a:highlight>
                  <a:srgbClr val="00FF00"/>
                </a:highlight>
              </a:rPr>
              <a:t>Kırmızı Renkli hatlardan geçişlerinde </a:t>
            </a:r>
            <a:r>
              <a:rPr lang="tr-TR" sz="3200" dirty="0">
                <a:highlight>
                  <a:srgbClr val="FFFF00"/>
                </a:highlight>
              </a:rPr>
              <a:t>yerine getirilmektedir.</a:t>
            </a:r>
          </a:p>
          <a:p>
            <a:r>
              <a:rPr lang="tr-TR" sz="3200" dirty="0"/>
              <a:t> Denetimler Yolcu Salonlarında kurulu bulunan Bagaj X-Ray cihazları yardımıyla yolcuların bagajları taranarak kontrol edilmekte, alınacak sonuca göre işlem tesis edilmektedir. </a:t>
            </a:r>
          </a:p>
        </p:txBody>
      </p:sp>
      <p:sp>
        <p:nvSpPr>
          <p:cNvPr id="2" name="Veri Yer Tutucusu 1">
            <a:extLst>
              <a:ext uri="{FF2B5EF4-FFF2-40B4-BE49-F238E27FC236}">
                <a16:creationId xmlns:a16="http://schemas.microsoft.com/office/drawing/2014/main" id="{A7079660-C93E-9C2B-828E-D1A97841B868}"/>
              </a:ext>
            </a:extLst>
          </p:cNvPr>
          <p:cNvSpPr>
            <a:spLocks noGrp="1"/>
          </p:cNvSpPr>
          <p:nvPr>
            <p:ph type="dt" sz="half" idx="10"/>
          </p:nvPr>
        </p:nvSpPr>
        <p:spPr/>
        <p:txBody>
          <a:bodyPr/>
          <a:lstStyle/>
          <a:p>
            <a:fld id="{8582A591-61B5-4BED-9395-7B4FCA1AEAC5}" type="datetime1">
              <a:rPr lang="tr-TR" smtClean="0"/>
              <a:t>21.09.2024</a:t>
            </a:fld>
            <a:endParaRPr lang="tr-TR"/>
          </a:p>
        </p:txBody>
      </p:sp>
      <p:sp>
        <p:nvSpPr>
          <p:cNvPr id="4" name="Alt Bilgi Yer Tutucusu 3">
            <a:extLst>
              <a:ext uri="{FF2B5EF4-FFF2-40B4-BE49-F238E27FC236}">
                <a16:creationId xmlns:a16="http://schemas.microsoft.com/office/drawing/2014/main" id="{8B315F5D-7C5E-3D19-FAF8-E4365A8FE02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161624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DE6AFD2-7237-F7D7-A26C-6F225DB0EFFC}"/>
              </a:ext>
            </a:extLst>
          </p:cNvPr>
          <p:cNvPicPr>
            <a:picLocks noGrp="1" noChangeAspect="1"/>
          </p:cNvPicPr>
          <p:nvPr>
            <p:ph idx="1"/>
          </p:nvPr>
        </p:nvPicPr>
        <p:blipFill>
          <a:blip r:embed="rId2"/>
          <a:stretch>
            <a:fillRect/>
          </a:stretch>
        </p:blipFill>
        <p:spPr>
          <a:xfrm>
            <a:off x="1571065" y="417057"/>
            <a:ext cx="9311424" cy="5814409"/>
          </a:xfrm>
          <a:prstGeom prst="rect">
            <a:avLst/>
          </a:prstGeom>
        </p:spPr>
      </p:pic>
      <p:sp>
        <p:nvSpPr>
          <p:cNvPr id="2" name="Veri Yer Tutucusu 1">
            <a:extLst>
              <a:ext uri="{FF2B5EF4-FFF2-40B4-BE49-F238E27FC236}">
                <a16:creationId xmlns:a16="http://schemas.microsoft.com/office/drawing/2014/main" id="{F29740DF-B4F6-6BC4-3B50-89841269E3B9}"/>
              </a:ext>
            </a:extLst>
          </p:cNvPr>
          <p:cNvSpPr>
            <a:spLocks noGrp="1"/>
          </p:cNvSpPr>
          <p:nvPr>
            <p:ph type="dt" sz="half" idx="10"/>
          </p:nvPr>
        </p:nvSpPr>
        <p:spPr/>
        <p:txBody>
          <a:bodyPr/>
          <a:lstStyle/>
          <a:p>
            <a:fld id="{3C0A3E28-629E-4E13-8008-3BA82D0D54B0}" type="datetime1">
              <a:rPr lang="tr-TR" smtClean="0"/>
              <a:t>21.09.2024</a:t>
            </a:fld>
            <a:endParaRPr lang="tr-TR"/>
          </a:p>
        </p:txBody>
      </p:sp>
      <p:sp>
        <p:nvSpPr>
          <p:cNvPr id="3" name="Alt Bilgi Yer Tutucusu 2">
            <a:extLst>
              <a:ext uri="{FF2B5EF4-FFF2-40B4-BE49-F238E27FC236}">
                <a16:creationId xmlns:a16="http://schemas.microsoft.com/office/drawing/2014/main" id="{F6D60A68-E719-E803-9AE3-4D513982F44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966649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FB844D-9244-157A-B187-ADA7EB0AE113}"/>
              </a:ext>
            </a:extLst>
          </p:cNvPr>
          <p:cNvSpPr>
            <a:spLocks noGrp="1"/>
          </p:cNvSpPr>
          <p:nvPr>
            <p:ph idx="1"/>
          </p:nvPr>
        </p:nvSpPr>
        <p:spPr>
          <a:xfrm>
            <a:off x="651753" y="787940"/>
            <a:ext cx="10702047" cy="5389023"/>
          </a:xfrm>
        </p:spPr>
        <p:txBody>
          <a:bodyPr/>
          <a:lstStyle/>
          <a:p>
            <a:r>
              <a:rPr lang="tr-TR" sz="3200" b="1" dirty="0">
                <a:solidFill>
                  <a:srgbClr val="FF0000"/>
                </a:solidFill>
              </a:rPr>
              <a:t>II-	Ticari Gümrük İşlemleri :</a:t>
            </a:r>
          </a:p>
          <a:p>
            <a:endParaRPr lang="tr-TR" sz="3200" b="1" dirty="0">
              <a:solidFill>
                <a:srgbClr val="FF0000"/>
              </a:solidFill>
            </a:endParaRPr>
          </a:p>
          <a:p>
            <a:r>
              <a:rPr lang="tr-TR" sz="3200" dirty="0">
                <a:highlight>
                  <a:srgbClr val="00FF00"/>
                </a:highlight>
              </a:rPr>
              <a:t>Ticari nitelikteki eşyası ile Türkiye’ye giren, çıkan veya Türkiye’den transit geçen her türlü ticari emtianın </a:t>
            </a:r>
            <a:r>
              <a:rPr lang="tr-TR" dirty="0"/>
              <a:t>;</a:t>
            </a:r>
          </a:p>
          <a:p>
            <a:r>
              <a:rPr lang="tr-TR" sz="3200" dirty="0"/>
              <a:t>kara, hava, deniz ve demiryolları sınır kapıları veya limanlarda veya götürüldükleri iç gümrüklerin denetiminde bulunan </a:t>
            </a:r>
            <a:r>
              <a:rPr lang="tr-TR" sz="3200" dirty="0">
                <a:highlight>
                  <a:srgbClr val="FFFF00"/>
                </a:highlight>
              </a:rPr>
              <a:t>antrepolarda veya geçici depolama yeri ve gümrükçe izin verilen yerlerde yapılan gümrük işlemleri de ticari gümrük işlemlerini oluşturmaktadır.</a:t>
            </a:r>
          </a:p>
          <a:p>
            <a:r>
              <a:rPr lang="tr-TR" sz="3200" dirty="0"/>
              <a:t> </a:t>
            </a:r>
          </a:p>
          <a:p>
            <a:endParaRPr lang="tr-TR" dirty="0"/>
          </a:p>
        </p:txBody>
      </p:sp>
      <p:sp>
        <p:nvSpPr>
          <p:cNvPr id="2" name="Veri Yer Tutucusu 1">
            <a:extLst>
              <a:ext uri="{FF2B5EF4-FFF2-40B4-BE49-F238E27FC236}">
                <a16:creationId xmlns:a16="http://schemas.microsoft.com/office/drawing/2014/main" id="{AD4879EA-4D7E-B6FE-11F0-DD896380579B}"/>
              </a:ext>
            </a:extLst>
          </p:cNvPr>
          <p:cNvSpPr>
            <a:spLocks noGrp="1"/>
          </p:cNvSpPr>
          <p:nvPr>
            <p:ph type="dt" sz="half" idx="10"/>
          </p:nvPr>
        </p:nvSpPr>
        <p:spPr/>
        <p:txBody>
          <a:bodyPr/>
          <a:lstStyle/>
          <a:p>
            <a:fld id="{F9C178C1-6A91-4D9E-9B07-B8417CC42624}" type="datetime1">
              <a:rPr lang="tr-TR" smtClean="0"/>
              <a:t>21.09.2024</a:t>
            </a:fld>
            <a:endParaRPr lang="tr-TR"/>
          </a:p>
        </p:txBody>
      </p:sp>
      <p:sp>
        <p:nvSpPr>
          <p:cNvPr id="4" name="Alt Bilgi Yer Tutucusu 3">
            <a:extLst>
              <a:ext uri="{FF2B5EF4-FFF2-40B4-BE49-F238E27FC236}">
                <a16:creationId xmlns:a16="http://schemas.microsoft.com/office/drawing/2014/main" id="{B7EB2842-4BEF-3E62-D9D0-A1E0267DDD3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2379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263174C-0950-755E-CA5B-F40EA83A99DF}"/>
              </a:ext>
            </a:extLst>
          </p:cNvPr>
          <p:cNvPicPr>
            <a:picLocks noGrp="1" noChangeAspect="1"/>
          </p:cNvPicPr>
          <p:nvPr>
            <p:ph idx="1"/>
          </p:nvPr>
        </p:nvPicPr>
        <p:blipFill>
          <a:blip r:embed="rId2"/>
          <a:stretch>
            <a:fillRect/>
          </a:stretch>
        </p:blipFill>
        <p:spPr>
          <a:xfrm>
            <a:off x="1441379" y="1391056"/>
            <a:ext cx="8539199" cy="4788650"/>
          </a:xfrm>
          <a:prstGeom prst="rect">
            <a:avLst/>
          </a:prstGeom>
        </p:spPr>
      </p:pic>
      <p:sp>
        <p:nvSpPr>
          <p:cNvPr id="2" name="Veri Yer Tutucusu 1">
            <a:extLst>
              <a:ext uri="{FF2B5EF4-FFF2-40B4-BE49-F238E27FC236}">
                <a16:creationId xmlns:a16="http://schemas.microsoft.com/office/drawing/2014/main" id="{D82A5783-763F-F96C-D2D5-26691840B426}"/>
              </a:ext>
            </a:extLst>
          </p:cNvPr>
          <p:cNvSpPr>
            <a:spLocks noGrp="1"/>
          </p:cNvSpPr>
          <p:nvPr>
            <p:ph type="dt" sz="half" idx="10"/>
          </p:nvPr>
        </p:nvSpPr>
        <p:spPr/>
        <p:txBody>
          <a:bodyPr/>
          <a:lstStyle/>
          <a:p>
            <a:fld id="{4B07F6A4-9446-4CA5-934E-861F56061490}" type="datetime1">
              <a:rPr lang="tr-TR" smtClean="0"/>
              <a:t>21.09.2024</a:t>
            </a:fld>
            <a:endParaRPr lang="tr-TR"/>
          </a:p>
        </p:txBody>
      </p:sp>
      <p:sp>
        <p:nvSpPr>
          <p:cNvPr id="3" name="Alt Bilgi Yer Tutucusu 2">
            <a:extLst>
              <a:ext uri="{FF2B5EF4-FFF2-40B4-BE49-F238E27FC236}">
                <a16:creationId xmlns:a16="http://schemas.microsoft.com/office/drawing/2014/main" id="{FF49A004-D0A0-A6B2-63E4-F32AE632F08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6047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8A3FF5-048B-7631-B246-C9EF5282FED7}"/>
              </a:ext>
            </a:extLst>
          </p:cNvPr>
          <p:cNvSpPr>
            <a:spLocks noGrp="1"/>
          </p:cNvSpPr>
          <p:nvPr>
            <p:ph idx="1"/>
          </p:nvPr>
        </p:nvSpPr>
        <p:spPr/>
        <p:txBody>
          <a:bodyPr/>
          <a:lstStyle/>
          <a:p>
            <a:r>
              <a:rPr lang="tr-TR" dirty="0"/>
              <a:t>Tüm ticari gümrük işlemlerini bir tablo halinde aşağıdaki şekilde özetleyebiliriz:</a:t>
            </a:r>
          </a:p>
        </p:txBody>
      </p:sp>
      <p:sp>
        <p:nvSpPr>
          <p:cNvPr id="2" name="Veri Yer Tutucusu 1">
            <a:extLst>
              <a:ext uri="{FF2B5EF4-FFF2-40B4-BE49-F238E27FC236}">
                <a16:creationId xmlns:a16="http://schemas.microsoft.com/office/drawing/2014/main" id="{65FF9F34-7AEE-3F75-8556-DBE232D7BD2E}"/>
              </a:ext>
            </a:extLst>
          </p:cNvPr>
          <p:cNvSpPr>
            <a:spLocks noGrp="1"/>
          </p:cNvSpPr>
          <p:nvPr>
            <p:ph type="dt" sz="half" idx="10"/>
          </p:nvPr>
        </p:nvSpPr>
        <p:spPr/>
        <p:txBody>
          <a:bodyPr/>
          <a:lstStyle/>
          <a:p>
            <a:fld id="{AC8A429F-28EF-4AB6-94EE-860D0FBF661E}" type="datetime1">
              <a:rPr lang="tr-TR" smtClean="0"/>
              <a:t>21.09.2024</a:t>
            </a:fld>
            <a:endParaRPr lang="tr-TR"/>
          </a:p>
        </p:txBody>
      </p:sp>
      <p:sp>
        <p:nvSpPr>
          <p:cNvPr id="4" name="Alt Bilgi Yer Tutucusu 3">
            <a:extLst>
              <a:ext uri="{FF2B5EF4-FFF2-40B4-BE49-F238E27FC236}">
                <a16:creationId xmlns:a16="http://schemas.microsoft.com/office/drawing/2014/main" id="{F1CAB04D-8946-F199-7491-D7F909C27AD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9092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77E5213-FD72-AA12-A31A-F07EA359C800}"/>
              </a:ext>
            </a:extLst>
          </p:cNvPr>
          <p:cNvPicPr>
            <a:picLocks noGrp="1" noChangeAspect="1"/>
          </p:cNvPicPr>
          <p:nvPr>
            <p:ph idx="1"/>
          </p:nvPr>
        </p:nvPicPr>
        <p:blipFill>
          <a:blip r:embed="rId2"/>
          <a:stretch>
            <a:fillRect/>
          </a:stretch>
        </p:blipFill>
        <p:spPr>
          <a:xfrm>
            <a:off x="730006" y="778213"/>
            <a:ext cx="9756411" cy="5321029"/>
          </a:xfrm>
        </p:spPr>
      </p:pic>
      <p:sp>
        <p:nvSpPr>
          <p:cNvPr id="2" name="Veri Yer Tutucusu 1">
            <a:extLst>
              <a:ext uri="{FF2B5EF4-FFF2-40B4-BE49-F238E27FC236}">
                <a16:creationId xmlns:a16="http://schemas.microsoft.com/office/drawing/2014/main" id="{1FBA3B52-9706-446E-D409-530047F925D2}"/>
              </a:ext>
            </a:extLst>
          </p:cNvPr>
          <p:cNvSpPr>
            <a:spLocks noGrp="1"/>
          </p:cNvSpPr>
          <p:nvPr>
            <p:ph type="dt" sz="half" idx="10"/>
          </p:nvPr>
        </p:nvSpPr>
        <p:spPr/>
        <p:txBody>
          <a:bodyPr/>
          <a:lstStyle/>
          <a:p>
            <a:fld id="{BBB13EDC-D1AC-4F51-B722-30CC2C4E13FB}" type="datetime1">
              <a:rPr lang="tr-TR" smtClean="0"/>
              <a:t>21.09.2024</a:t>
            </a:fld>
            <a:endParaRPr lang="tr-TR"/>
          </a:p>
        </p:txBody>
      </p:sp>
      <p:sp>
        <p:nvSpPr>
          <p:cNvPr id="3" name="Alt Bilgi Yer Tutucusu 2">
            <a:extLst>
              <a:ext uri="{FF2B5EF4-FFF2-40B4-BE49-F238E27FC236}">
                <a16:creationId xmlns:a16="http://schemas.microsoft.com/office/drawing/2014/main" id="{C2E8C737-71EC-4FFC-EFDA-253B59F2F55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57496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2B3B8A-3B43-C928-5AAD-BC9A8FED06D6}"/>
              </a:ext>
            </a:extLst>
          </p:cNvPr>
          <p:cNvSpPr>
            <a:spLocks noGrp="1"/>
          </p:cNvSpPr>
          <p:nvPr>
            <p:ph idx="1"/>
          </p:nvPr>
        </p:nvSpPr>
        <p:spPr>
          <a:xfrm>
            <a:off x="496111" y="291830"/>
            <a:ext cx="10857689" cy="5885133"/>
          </a:xfrm>
        </p:spPr>
        <p:txBody>
          <a:bodyPr>
            <a:normAutofit fontScale="92500" lnSpcReduction="20000"/>
          </a:bodyPr>
          <a:lstStyle/>
          <a:p>
            <a:pPr algn="ctr"/>
            <a:r>
              <a:rPr lang="tr-TR" sz="3800" b="1" dirty="0">
                <a:solidFill>
                  <a:srgbClr val="FF0000"/>
                </a:solidFill>
              </a:rPr>
              <a:t>Şimdi tüm bu gümrük işlemlerine kısaca değinelim:</a:t>
            </a:r>
          </a:p>
          <a:p>
            <a:endParaRPr lang="tr-TR" dirty="0"/>
          </a:p>
          <a:p>
            <a:r>
              <a:rPr lang="tr-TR" dirty="0">
                <a:solidFill>
                  <a:srgbClr val="FF0000"/>
                </a:solidFill>
              </a:rPr>
              <a:t>a)	Gümrük Rejimleri (</a:t>
            </a:r>
            <a:r>
              <a:rPr lang="tr-TR" dirty="0" err="1">
                <a:solidFill>
                  <a:srgbClr val="FF0000"/>
                </a:solidFill>
              </a:rPr>
              <a:t>Customs</a:t>
            </a:r>
            <a:r>
              <a:rPr lang="tr-TR" dirty="0">
                <a:solidFill>
                  <a:srgbClr val="FF0000"/>
                </a:solidFill>
              </a:rPr>
              <a:t> </a:t>
            </a:r>
            <a:r>
              <a:rPr lang="tr-TR" dirty="0" err="1">
                <a:solidFill>
                  <a:srgbClr val="FF0000"/>
                </a:solidFill>
              </a:rPr>
              <a:t>Regimes</a:t>
            </a:r>
            <a:r>
              <a:rPr lang="tr-TR" dirty="0">
                <a:solidFill>
                  <a:srgbClr val="FF0000"/>
                </a:solidFill>
              </a:rPr>
              <a:t>) Gümrük Rejimlerini</a:t>
            </a:r>
            <a:r>
              <a:rPr lang="tr-TR" dirty="0"/>
              <a:t>; </a:t>
            </a:r>
          </a:p>
          <a:p>
            <a:endParaRPr lang="tr-TR" dirty="0"/>
          </a:p>
          <a:p>
            <a:r>
              <a:rPr lang="tr-TR" dirty="0">
                <a:solidFill>
                  <a:schemeClr val="accent1"/>
                </a:solidFill>
              </a:rPr>
              <a:t>i.	 Genel Gümrük Rejimleri</a:t>
            </a:r>
          </a:p>
          <a:p>
            <a:r>
              <a:rPr lang="tr-TR" dirty="0">
                <a:solidFill>
                  <a:schemeClr val="accent1"/>
                </a:solidFill>
              </a:rPr>
              <a:t>ii.	 Ekonomik Etkili Gümrük Rejimleri</a:t>
            </a:r>
          </a:p>
          <a:p>
            <a:endParaRPr lang="tr-TR" dirty="0"/>
          </a:p>
          <a:p>
            <a:r>
              <a:rPr lang="tr-TR" dirty="0"/>
              <a:t>olmak üzere iki başlık altında inceleyebiliriz. </a:t>
            </a:r>
          </a:p>
          <a:p>
            <a:endParaRPr lang="tr-TR" dirty="0"/>
          </a:p>
          <a:p>
            <a:r>
              <a:rPr lang="tr-TR" dirty="0"/>
              <a:t>Rejimlerinin incelenmesine geçmeden önce, her bir rejimin tanımında karşılaşacağımız Türkiye Gümrük Bölgesi kavramını tanımlamakta yarar vardır. </a:t>
            </a:r>
          </a:p>
          <a:p>
            <a:r>
              <a:rPr lang="tr-TR" b="1" dirty="0">
                <a:solidFill>
                  <a:srgbClr val="FF0000"/>
                </a:solidFill>
              </a:rPr>
              <a:t>Türkiye Gümrük Bölgesi veya Gümrük Bölgesi</a:t>
            </a:r>
            <a:r>
              <a:rPr lang="tr-TR" dirty="0"/>
              <a:t>; </a:t>
            </a:r>
          </a:p>
          <a:p>
            <a:r>
              <a:rPr lang="tr-TR" dirty="0"/>
              <a:t>Türkiye Cumhuriyeti topraklarını, karasularını, iç sularını ve hava sahasını kapsayan alanı ifade etmektedir. </a:t>
            </a:r>
          </a:p>
          <a:p>
            <a:endParaRPr lang="tr-TR" dirty="0"/>
          </a:p>
        </p:txBody>
      </p:sp>
      <p:sp>
        <p:nvSpPr>
          <p:cNvPr id="2" name="Veri Yer Tutucusu 1">
            <a:extLst>
              <a:ext uri="{FF2B5EF4-FFF2-40B4-BE49-F238E27FC236}">
                <a16:creationId xmlns:a16="http://schemas.microsoft.com/office/drawing/2014/main" id="{BC2B8284-75B6-83FC-DC4F-86037B4E1CFB}"/>
              </a:ext>
            </a:extLst>
          </p:cNvPr>
          <p:cNvSpPr>
            <a:spLocks noGrp="1"/>
          </p:cNvSpPr>
          <p:nvPr>
            <p:ph type="dt" sz="half" idx="10"/>
          </p:nvPr>
        </p:nvSpPr>
        <p:spPr/>
        <p:txBody>
          <a:bodyPr/>
          <a:lstStyle/>
          <a:p>
            <a:fld id="{6CB9F8A8-105B-406D-BED3-32F4F1AE5590}" type="datetime1">
              <a:rPr lang="tr-TR" smtClean="0"/>
              <a:t>21.09.2024</a:t>
            </a:fld>
            <a:endParaRPr lang="tr-TR"/>
          </a:p>
        </p:txBody>
      </p:sp>
      <p:sp>
        <p:nvSpPr>
          <p:cNvPr id="4" name="Alt Bilgi Yer Tutucusu 3">
            <a:extLst>
              <a:ext uri="{FF2B5EF4-FFF2-40B4-BE49-F238E27FC236}">
                <a16:creationId xmlns:a16="http://schemas.microsoft.com/office/drawing/2014/main" id="{AA18A23D-AB06-1B23-6A53-6D1D11D746D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3605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D94412-3B5C-5A70-6D19-5280D3E2F7AD}"/>
              </a:ext>
            </a:extLst>
          </p:cNvPr>
          <p:cNvSpPr>
            <a:spLocks noGrp="1"/>
          </p:cNvSpPr>
          <p:nvPr>
            <p:ph idx="1"/>
          </p:nvPr>
        </p:nvSpPr>
        <p:spPr>
          <a:xfrm>
            <a:off x="476655" y="408562"/>
            <a:ext cx="10877145" cy="5768401"/>
          </a:xfrm>
        </p:spPr>
        <p:txBody>
          <a:bodyPr/>
          <a:lstStyle/>
          <a:p>
            <a:endParaRPr lang="tr-TR" dirty="0"/>
          </a:p>
          <a:p>
            <a:r>
              <a:rPr lang="tr-TR" dirty="0"/>
              <a:t>İlk çağlardan itibaren birçok toplumda, gümrük vergisinden başka, gümrüklerde alınan sair vergilerden (</a:t>
            </a:r>
            <a:r>
              <a:rPr lang="tr-TR" dirty="0">
                <a:highlight>
                  <a:srgbClr val="FFFF00"/>
                </a:highlight>
              </a:rPr>
              <a:t>ek vergiler) biri, GEÇİT VERGİSİ idi</a:t>
            </a:r>
            <a:r>
              <a:rPr lang="tr-TR" dirty="0"/>
              <a:t>. İç gümrük vergisi uygulamasında alınan bu vergi </a:t>
            </a:r>
            <a:r>
              <a:rPr lang="tr-TR" dirty="0">
                <a:highlight>
                  <a:srgbClr val="FFFF00"/>
                </a:highlight>
              </a:rPr>
              <a:t>ülke içinde bir malın bir yerden başka bir yere sevk edilmesi sırasında ;</a:t>
            </a:r>
          </a:p>
          <a:p>
            <a:r>
              <a:rPr lang="tr-TR" dirty="0">
                <a:highlight>
                  <a:srgbClr val="00FF00"/>
                </a:highlight>
              </a:rPr>
              <a:t>nehirlerden, </a:t>
            </a:r>
          </a:p>
          <a:p>
            <a:r>
              <a:rPr lang="tr-TR" dirty="0">
                <a:highlight>
                  <a:srgbClr val="00FF00"/>
                </a:highlight>
              </a:rPr>
              <a:t>köprülerden, </a:t>
            </a:r>
            <a:r>
              <a:rPr lang="tr-TR" sz="1800" dirty="0"/>
              <a:t>Tarihte Dede Korkut hikâyelerinde adı geçen Deli Dumrul, kuru derenin üzerine köprü kurmuş, geçenden 30 akçe, geçmeyenden 40 akçe alıyordu….</a:t>
            </a:r>
          </a:p>
          <a:p>
            <a:r>
              <a:rPr lang="tr-TR" dirty="0">
                <a:highlight>
                  <a:srgbClr val="00FF00"/>
                </a:highlight>
              </a:rPr>
              <a:t>veya bazı yollardan geçiş sırasında (</a:t>
            </a:r>
            <a:r>
              <a:rPr lang="tr-TR" sz="1400" dirty="0"/>
              <a:t>bugün otoyol ve köprülerden alındığı gibi…..</a:t>
            </a:r>
            <a:endParaRPr lang="tr-TR" dirty="0"/>
          </a:p>
          <a:p>
            <a:r>
              <a:rPr lang="tr-TR" dirty="0"/>
              <a:t>tahsil ediliyordu.</a:t>
            </a:r>
          </a:p>
          <a:p>
            <a:r>
              <a:rPr lang="tr-TR" dirty="0"/>
              <a:t>Sy.5</a:t>
            </a:r>
          </a:p>
        </p:txBody>
      </p:sp>
      <p:sp>
        <p:nvSpPr>
          <p:cNvPr id="2" name="Veri Yer Tutucusu 1">
            <a:extLst>
              <a:ext uri="{FF2B5EF4-FFF2-40B4-BE49-F238E27FC236}">
                <a16:creationId xmlns:a16="http://schemas.microsoft.com/office/drawing/2014/main" id="{2301A468-CEFA-8995-37F7-AD2A9044F019}"/>
              </a:ext>
            </a:extLst>
          </p:cNvPr>
          <p:cNvSpPr>
            <a:spLocks noGrp="1"/>
          </p:cNvSpPr>
          <p:nvPr>
            <p:ph type="dt" sz="half" idx="10"/>
          </p:nvPr>
        </p:nvSpPr>
        <p:spPr/>
        <p:txBody>
          <a:bodyPr/>
          <a:lstStyle/>
          <a:p>
            <a:fld id="{D56529BD-E0A7-469E-A012-510D377320D8}" type="datetime1">
              <a:rPr lang="tr-TR" smtClean="0"/>
              <a:t>21.09.2024</a:t>
            </a:fld>
            <a:endParaRPr lang="tr-TR"/>
          </a:p>
        </p:txBody>
      </p:sp>
      <p:sp>
        <p:nvSpPr>
          <p:cNvPr id="4" name="Alt Bilgi Yer Tutucusu 3">
            <a:extLst>
              <a:ext uri="{FF2B5EF4-FFF2-40B4-BE49-F238E27FC236}">
                <a16:creationId xmlns:a16="http://schemas.microsoft.com/office/drawing/2014/main" id="{CD839DE1-11F4-F8C2-FFE5-85C3216DE3F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83348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52ACA3C-AE53-C9C8-7312-813C5F511E62}"/>
              </a:ext>
            </a:extLst>
          </p:cNvPr>
          <p:cNvPicPr>
            <a:picLocks noGrp="1" noChangeAspect="1"/>
          </p:cNvPicPr>
          <p:nvPr>
            <p:ph idx="1"/>
          </p:nvPr>
        </p:nvPicPr>
        <p:blipFill>
          <a:blip r:embed="rId2"/>
          <a:stretch>
            <a:fillRect/>
          </a:stretch>
        </p:blipFill>
        <p:spPr>
          <a:xfrm>
            <a:off x="1196529" y="2003898"/>
            <a:ext cx="8766541" cy="2347947"/>
          </a:xfrm>
        </p:spPr>
      </p:pic>
      <p:sp>
        <p:nvSpPr>
          <p:cNvPr id="2" name="Veri Yer Tutucusu 1">
            <a:extLst>
              <a:ext uri="{FF2B5EF4-FFF2-40B4-BE49-F238E27FC236}">
                <a16:creationId xmlns:a16="http://schemas.microsoft.com/office/drawing/2014/main" id="{841F0620-8451-CAB5-566B-EE6EA352B4D3}"/>
              </a:ext>
            </a:extLst>
          </p:cNvPr>
          <p:cNvSpPr>
            <a:spLocks noGrp="1"/>
          </p:cNvSpPr>
          <p:nvPr>
            <p:ph type="dt" sz="half" idx="10"/>
          </p:nvPr>
        </p:nvSpPr>
        <p:spPr/>
        <p:txBody>
          <a:bodyPr/>
          <a:lstStyle/>
          <a:p>
            <a:fld id="{2BDA8F6A-5A55-4DFC-A418-16C44DAA53AC}" type="datetime1">
              <a:rPr lang="tr-TR" smtClean="0"/>
              <a:t>21.09.2024</a:t>
            </a:fld>
            <a:endParaRPr lang="tr-TR"/>
          </a:p>
        </p:txBody>
      </p:sp>
      <p:sp>
        <p:nvSpPr>
          <p:cNvPr id="3" name="Alt Bilgi Yer Tutucusu 2">
            <a:extLst>
              <a:ext uri="{FF2B5EF4-FFF2-40B4-BE49-F238E27FC236}">
                <a16:creationId xmlns:a16="http://schemas.microsoft.com/office/drawing/2014/main" id="{53170B35-DA9E-E8A5-A0E6-303CF131983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637776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2AEA7E-6BC4-90FB-98E7-7D59AABBD5CA}"/>
              </a:ext>
            </a:extLst>
          </p:cNvPr>
          <p:cNvSpPr>
            <a:spLocks noGrp="1"/>
          </p:cNvSpPr>
          <p:nvPr>
            <p:ph idx="1"/>
          </p:nvPr>
        </p:nvSpPr>
        <p:spPr/>
        <p:txBody>
          <a:bodyPr/>
          <a:lstStyle/>
          <a:p>
            <a:r>
              <a:rPr lang="tr-TR" dirty="0">
                <a:solidFill>
                  <a:srgbClr val="FF0000"/>
                </a:solidFill>
              </a:rPr>
              <a:t>Not:</a:t>
            </a:r>
          </a:p>
          <a:p>
            <a:r>
              <a:rPr lang="tr-TR" dirty="0">
                <a:solidFill>
                  <a:srgbClr val="FF0000"/>
                </a:solidFill>
              </a:rPr>
              <a:t>56. slayta kadar olan kısım diğer bölümlerde anlatılacağı için burada anlatılmayacak</a:t>
            </a:r>
          </a:p>
        </p:txBody>
      </p:sp>
      <p:sp>
        <p:nvSpPr>
          <p:cNvPr id="2" name="Veri Yer Tutucusu 1">
            <a:extLst>
              <a:ext uri="{FF2B5EF4-FFF2-40B4-BE49-F238E27FC236}">
                <a16:creationId xmlns:a16="http://schemas.microsoft.com/office/drawing/2014/main" id="{F9A884E6-16C9-C942-1C79-F8BB30AADF3D}"/>
              </a:ext>
            </a:extLst>
          </p:cNvPr>
          <p:cNvSpPr>
            <a:spLocks noGrp="1"/>
          </p:cNvSpPr>
          <p:nvPr>
            <p:ph type="dt" sz="half" idx="10"/>
          </p:nvPr>
        </p:nvSpPr>
        <p:spPr/>
        <p:txBody>
          <a:bodyPr/>
          <a:lstStyle/>
          <a:p>
            <a:fld id="{B49AFB5D-933A-490B-9635-C148365A0E8B}" type="datetime1">
              <a:rPr lang="tr-TR" smtClean="0"/>
              <a:t>21.09.2024</a:t>
            </a:fld>
            <a:endParaRPr lang="tr-TR"/>
          </a:p>
        </p:txBody>
      </p:sp>
      <p:sp>
        <p:nvSpPr>
          <p:cNvPr id="4" name="Alt Bilgi Yer Tutucusu 3">
            <a:extLst>
              <a:ext uri="{FF2B5EF4-FFF2-40B4-BE49-F238E27FC236}">
                <a16:creationId xmlns:a16="http://schemas.microsoft.com/office/drawing/2014/main" id="{AED97A73-6EC0-33FC-8852-D50B028ECF0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40569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0DAF96-F9FE-6A0C-DA90-4110EEEEAA9D}"/>
              </a:ext>
            </a:extLst>
          </p:cNvPr>
          <p:cNvSpPr>
            <a:spLocks noGrp="1"/>
          </p:cNvSpPr>
          <p:nvPr>
            <p:ph idx="1"/>
          </p:nvPr>
        </p:nvSpPr>
        <p:spPr>
          <a:xfrm>
            <a:off x="642026" y="904672"/>
            <a:ext cx="10711774" cy="5272291"/>
          </a:xfrm>
        </p:spPr>
        <p:txBody>
          <a:bodyPr>
            <a:normAutofit lnSpcReduction="10000"/>
          </a:bodyPr>
          <a:lstStyle/>
          <a:p>
            <a:r>
              <a:rPr lang="tr-TR" sz="3200" b="1" dirty="0">
                <a:solidFill>
                  <a:srgbClr val="FF0000"/>
                </a:solidFill>
              </a:rPr>
              <a:t>1. Serbest Dolaşıma Giriş Rejimi (</a:t>
            </a:r>
            <a:r>
              <a:rPr lang="tr-TR" sz="3200" b="1" dirty="0" err="1">
                <a:solidFill>
                  <a:srgbClr val="FF0000"/>
                </a:solidFill>
              </a:rPr>
              <a:t>Free</a:t>
            </a:r>
            <a:r>
              <a:rPr lang="tr-TR" sz="3200" b="1" dirty="0">
                <a:solidFill>
                  <a:srgbClr val="FF0000"/>
                </a:solidFill>
              </a:rPr>
              <a:t> </a:t>
            </a:r>
            <a:r>
              <a:rPr lang="tr-TR" sz="3200" b="1" dirty="0" err="1">
                <a:solidFill>
                  <a:srgbClr val="FF0000"/>
                </a:solidFill>
              </a:rPr>
              <a:t>Circulation</a:t>
            </a:r>
            <a:r>
              <a:rPr lang="tr-TR" sz="3200" b="1" dirty="0">
                <a:solidFill>
                  <a:srgbClr val="FF0000"/>
                </a:solidFill>
              </a:rPr>
              <a:t>);</a:t>
            </a:r>
          </a:p>
          <a:p>
            <a:r>
              <a:rPr lang="tr-TR" sz="3200" dirty="0"/>
              <a:t> Kamuoyunda </a:t>
            </a:r>
            <a:r>
              <a:rPr lang="tr-TR" sz="3200" dirty="0">
                <a:highlight>
                  <a:srgbClr val="FFFF00"/>
                </a:highlight>
              </a:rPr>
              <a:t>sıklıkla “İthalat”(millileştirme) olarak bilinen </a:t>
            </a:r>
            <a:r>
              <a:rPr lang="tr-TR" sz="3200" dirty="0"/>
              <a:t>gümrük rejimidir. Eskiden mevzuatımızda da bu şekilde yer alırdı.</a:t>
            </a:r>
          </a:p>
          <a:p>
            <a:r>
              <a:rPr lang="tr-TR" sz="3200" dirty="0"/>
              <a:t> </a:t>
            </a:r>
            <a:r>
              <a:rPr lang="tr-TR" sz="3200" dirty="0">
                <a:highlight>
                  <a:srgbClr val="FFFF00"/>
                </a:highlight>
              </a:rPr>
              <a:t>Avrupa Birliği ile Gümrük Birliğinin gerçekleştirilmesinden sonra Serbest Dolaşıma Giriş ifadesi kullanılmaya başlanılmıştır</a:t>
            </a:r>
            <a:r>
              <a:rPr lang="tr-TR" sz="3200" dirty="0"/>
              <a:t>.</a:t>
            </a:r>
          </a:p>
          <a:p>
            <a:r>
              <a:rPr lang="tr-TR" sz="3200" dirty="0"/>
              <a:t> Özelliği gereği ülkeye gelen eşyaya uygulanacak işlemlerin hassasiyeti – her ülkede olduğu gibi </a:t>
            </a:r>
            <a:r>
              <a:rPr lang="tr-TR" sz="3200" dirty="0">
                <a:solidFill>
                  <a:srgbClr val="FF0000"/>
                </a:solidFill>
              </a:rPr>
              <a:t>özellikle vergilendirme - nedeniyle Türk Gümrük Kanunu’nda en fazla maddenin yer aldığı rejimdir. </a:t>
            </a:r>
          </a:p>
        </p:txBody>
      </p:sp>
      <p:sp>
        <p:nvSpPr>
          <p:cNvPr id="2" name="Veri Yer Tutucusu 1">
            <a:extLst>
              <a:ext uri="{FF2B5EF4-FFF2-40B4-BE49-F238E27FC236}">
                <a16:creationId xmlns:a16="http://schemas.microsoft.com/office/drawing/2014/main" id="{92A12F99-62A7-3F01-2BDE-0786CF64A510}"/>
              </a:ext>
            </a:extLst>
          </p:cNvPr>
          <p:cNvSpPr>
            <a:spLocks noGrp="1"/>
          </p:cNvSpPr>
          <p:nvPr>
            <p:ph type="dt" sz="half" idx="10"/>
          </p:nvPr>
        </p:nvSpPr>
        <p:spPr/>
        <p:txBody>
          <a:bodyPr/>
          <a:lstStyle/>
          <a:p>
            <a:fld id="{44B89208-AA46-455A-A95F-314BFFA5330F}" type="datetime1">
              <a:rPr lang="tr-TR" smtClean="0"/>
              <a:t>21.09.2024</a:t>
            </a:fld>
            <a:endParaRPr lang="tr-TR"/>
          </a:p>
        </p:txBody>
      </p:sp>
      <p:sp>
        <p:nvSpPr>
          <p:cNvPr id="4" name="Alt Bilgi Yer Tutucusu 3">
            <a:extLst>
              <a:ext uri="{FF2B5EF4-FFF2-40B4-BE49-F238E27FC236}">
                <a16:creationId xmlns:a16="http://schemas.microsoft.com/office/drawing/2014/main" id="{5128702E-56F0-B360-C142-3DBA8CC9503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927493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0DAF96-F9FE-6A0C-DA90-4110EEEEAA9D}"/>
              </a:ext>
            </a:extLst>
          </p:cNvPr>
          <p:cNvSpPr>
            <a:spLocks noGrp="1"/>
          </p:cNvSpPr>
          <p:nvPr>
            <p:ph idx="1"/>
          </p:nvPr>
        </p:nvSpPr>
        <p:spPr>
          <a:xfrm>
            <a:off x="642026" y="904672"/>
            <a:ext cx="10711774" cy="5272291"/>
          </a:xfrm>
        </p:spPr>
        <p:txBody>
          <a:bodyPr>
            <a:normAutofit/>
          </a:bodyPr>
          <a:lstStyle/>
          <a:p>
            <a:r>
              <a:rPr lang="tr-TR" dirty="0"/>
              <a:t>Sadece gümrük kanununda değil, dış ticaret mevzuatında ve diğer kurum ve kuruluşların ithalatla ilgili işlemleri de bu rejim hükümleri çerçevesinde yürütülmektedir.</a:t>
            </a:r>
          </a:p>
          <a:p>
            <a:r>
              <a:rPr lang="tr-TR" dirty="0"/>
              <a:t> </a:t>
            </a:r>
            <a:r>
              <a:rPr lang="tr-TR" dirty="0">
                <a:solidFill>
                  <a:srgbClr val="FF0000"/>
                </a:solidFill>
              </a:rPr>
              <a:t>Bir tanım vermek gerekirse; </a:t>
            </a:r>
          </a:p>
          <a:p>
            <a:r>
              <a:rPr lang="tr-TR" dirty="0">
                <a:highlight>
                  <a:srgbClr val="FFFF00"/>
                </a:highlight>
              </a:rPr>
              <a:t>Serbest Dolaşıma Giriş Rejimi; </a:t>
            </a:r>
          </a:p>
          <a:p>
            <a:r>
              <a:rPr lang="tr-TR" dirty="0"/>
              <a:t>Türkiye Gümrük Bölgesine </a:t>
            </a:r>
            <a:r>
              <a:rPr lang="tr-TR" dirty="0">
                <a:highlight>
                  <a:srgbClr val="00FFFF"/>
                </a:highlight>
              </a:rPr>
              <a:t>gelen eşyaya ticaret politikası önlemlerinin uygulanması, </a:t>
            </a:r>
          </a:p>
          <a:p>
            <a:r>
              <a:rPr lang="tr-TR" dirty="0">
                <a:highlight>
                  <a:srgbClr val="00FFFF"/>
                </a:highlight>
              </a:rPr>
              <a:t>eşyanın ithali için öngörülen diğer işlemlerin tamamlanması </a:t>
            </a:r>
            <a:r>
              <a:rPr lang="tr-TR" dirty="0"/>
              <a:t>ve</a:t>
            </a:r>
          </a:p>
          <a:p>
            <a:r>
              <a:rPr lang="tr-TR" dirty="0"/>
              <a:t> kanunen </a:t>
            </a:r>
            <a:r>
              <a:rPr lang="tr-TR" dirty="0">
                <a:highlight>
                  <a:srgbClr val="00FFFF"/>
                </a:highlight>
              </a:rPr>
              <a:t>ödenmesi gereken vergilerin tahsili </a:t>
            </a:r>
          </a:p>
          <a:p>
            <a:r>
              <a:rPr lang="tr-TR" dirty="0"/>
              <a:t>işlemlerinin yapılmasıdır.</a:t>
            </a:r>
          </a:p>
        </p:txBody>
      </p:sp>
      <p:sp>
        <p:nvSpPr>
          <p:cNvPr id="2" name="Veri Yer Tutucusu 1">
            <a:extLst>
              <a:ext uri="{FF2B5EF4-FFF2-40B4-BE49-F238E27FC236}">
                <a16:creationId xmlns:a16="http://schemas.microsoft.com/office/drawing/2014/main" id="{3385D35D-8848-7AA9-C104-270C86988364}"/>
              </a:ext>
            </a:extLst>
          </p:cNvPr>
          <p:cNvSpPr>
            <a:spLocks noGrp="1"/>
          </p:cNvSpPr>
          <p:nvPr>
            <p:ph type="dt" sz="half" idx="10"/>
          </p:nvPr>
        </p:nvSpPr>
        <p:spPr/>
        <p:txBody>
          <a:bodyPr/>
          <a:lstStyle/>
          <a:p>
            <a:fld id="{F3277A1C-77D5-446E-B83F-89F377780D2A}" type="datetime1">
              <a:rPr lang="tr-TR" smtClean="0"/>
              <a:t>21.09.2024</a:t>
            </a:fld>
            <a:endParaRPr lang="tr-TR"/>
          </a:p>
        </p:txBody>
      </p:sp>
      <p:sp>
        <p:nvSpPr>
          <p:cNvPr id="4" name="Alt Bilgi Yer Tutucusu 3">
            <a:extLst>
              <a:ext uri="{FF2B5EF4-FFF2-40B4-BE49-F238E27FC236}">
                <a16:creationId xmlns:a16="http://schemas.microsoft.com/office/drawing/2014/main" id="{BCD3E004-E67E-6550-5E36-0B6D3E0EBF8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601770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8D6907-61B6-38E2-0D01-2793D630E204}"/>
              </a:ext>
            </a:extLst>
          </p:cNvPr>
          <p:cNvSpPr>
            <a:spLocks noGrp="1"/>
          </p:cNvSpPr>
          <p:nvPr>
            <p:ph idx="1"/>
          </p:nvPr>
        </p:nvSpPr>
        <p:spPr>
          <a:xfrm>
            <a:off x="252919" y="428017"/>
            <a:ext cx="11751013" cy="6108970"/>
          </a:xfrm>
        </p:spPr>
        <p:txBody>
          <a:bodyPr>
            <a:normAutofit/>
          </a:bodyPr>
          <a:lstStyle/>
          <a:p>
            <a:r>
              <a:rPr lang="tr-TR" b="1" dirty="0">
                <a:solidFill>
                  <a:srgbClr val="FF0000"/>
                </a:solidFill>
              </a:rPr>
              <a:t>2. Transit Rejimi (Transit); </a:t>
            </a:r>
          </a:p>
          <a:p>
            <a:r>
              <a:rPr lang="tr-TR" dirty="0">
                <a:highlight>
                  <a:srgbClr val="FFFF00"/>
                </a:highlight>
              </a:rPr>
              <a:t>Kısaca </a:t>
            </a:r>
            <a:r>
              <a:rPr lang="tr-TR" b="1" dirty="0">
                <a:highlight>
                  <a:srgbClr val="FFFF00"/>
                </a:highlight>
              </a:rPr>
              <a:t>gümrük işlemine tabi bir eşyanın ;</a:t>
            </a:r>
          </a:p>
          <a:p>
            <a:r>
              <a:rPr lang="tr-TR" dirty="0">
                <a:solidFill>
                  <a:srgbClr val="FF0000"/>
                </a:solidFill>
                <a:highlight>
                  <a:srgbClr val="FFFF00"/>
                </a:highlight>
              </a:rPr>
              <a:t>Türkiye Gümrük Bölgesi içinde bir noktadan diğer bir noktaya taşınmasıdır</a:t>
            </a:r>
            <a:r>
              <a:rPr lang="tr-TR" dirty="0">
                <a:solidFill>
                  <a:srgbClr val="FF0000"/>
                </a:solidFill>
              </a:rPr>
              <a:t>.</a:t>
            </a:r>
          </a:p>
          <a:p>
            <a:r>
              <a:rPr lang="tr-TR" dirty="0"/>
              <a:t> </a:t>
            </a:r>
            <a:r>
              <a:rPr lang="tr-TR" dirty="0">
                <a:solidFill>
                  <a:srgbClr val="FF0000"/>
                </a:solidFill>
              </a:rPr>
              <a:t>Geniş anlamda bir tanım yapacak olursak; Transit Rejimi;</a:t>
            </a:r>
          </a:p>
          <a:p>
            <a:r>
              <a:rPr lang="tr-TR" dirty="0"/>
              <a:t> </a:t>
            </a:r>
            <a:r>
              <a:rPr lang="tr-TR" u="sng" dirty="0">
                <a:highlight>
                  <a:srgbClr val="00FFFF"/>
                </a:highlight>
              </a:rPr>
              <a:t>ithalat vergileri ve ticaret politikası önlemlerine tabi tutulmayan,</a:t>
            </a:r>
          </a:p>
          <a:p>
            <a:r>
              <a:rPr lang="tr-TR" u="sng" dirty="0">
                <a:highlight>
                  <a:srgbClr val="00FFFF"/>
                </a:highlight>
              </a:rPr>
              <a:t> </a:t>
            </a:r>
            <a:r>
              <a:rPr lang="tr-TR" dirty="0">
                <a:highlight>
                  <a:srgbClr val="00FFFF"/>
                </a:highlight>
              </a:rPr>
              <a:t>serbest dolaşıma girmemiş eşya ile </a:t>
            </a:r>
          </a:p>
          <a:p>
            <a:r>
              <a:rPr lang="tr-TR" dirty="0">
                <a:highlight>
                  <a:srgbClr val="00FFFF"/>
                </a:highlight>
              </a:rPr>
              <a:t>ihracatla ilgili gümrük işlemleri tamamlanmış eşyanın</a:t>
            </a:r>
            <a:r>
              <a:rPr lang="tr-TR" dirty="0"/>
              <a:t>, </a:t>
            </a:r>
          </a:p>
          <a:p>
            <a:r>
              <a:rPr lang="tr-TR" dirty="0"/>
              <a:t>gümrük gözetimi altında ;</a:t>
            </a:r>
          </a:p>
          <a:p>
            <a:r>
              <a:rPr lang="tr-TR" dirty="0"/>
              <a:t>Türkiye Gümrük Bölgesi içindeki bir noktadan diğerine teminat alınarak veya işlemin özelliğine göre teminat alınmadan transit beyannamesi, TIR Karnesi ve diğer transit belgeleriyle taşınması ilişkin işlemlerde uygulanan gümrük rejimidir.</a:t>
            </a:r>
          </a:p>
        </p:txBody>
      </p:sp>
      <p:sp>
        <p:nvSpPr>
          <p:cNvPr id="2" name="Veri Yer Tutucusu 1">
            <a:extLst>
              <a:ext uri="{FF2B5EF4-FFF2-40B4-BE49-F238E27FC236}">
                <a16:creationId xmlns:a16="http://schemas.microsoft.com/office/drawing/2014/main" id="{62D63B55-D3D7-5ED7-BC8B-44FB9863EBFE}"/>
              </a:ext>
            </a:extLst>
          </p:cNvPr>
          <p:cNvSpPr>
            <a:spLocks noGrp="1"/>
          </p:cNvSpPr>
          <p:nvPr>
            <p:ph type="dt" sz="half" idx="10"/>
          </p:nvPr>
        </p:nvSpPr>
        <p:spPr/>
        <p:txBody>
          <a:bodyPr/>
          <a:lstStyle/>
          <a:p>
            <a:fld id="{89FC5091-63BB-413A-9FA1-392F3966FC16}" type="datetime1">
              <a:rPr lang="tr-TR" smtClean="0"/>
              <a:t>21.09.2024</a:t>
            </a:fld>
            <a:endParaRPr lang="tr-TR"/>
          </a:p>
        </p:txBody>
      </p:sp>
      <p:sp>
        <p:nvSpPr>
          <p:cNvPr id="4" name="Alt Bilgi Yer Tutucusu 3">
            <a:extLst>
              <a:ext uri="{FF2B5EF4-FFF2-40B4-BE49-F238E27FC236}">
                <a16:creationId xmlns:a16="http://schemas.microsoft.com/office/drawing/2014/main" id="{999E7797-F728-5990-9167-31CB4B76062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647242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F84F90-CC8B-38AB-7B88-BF2D75FF6DE9}"/>
              </a:ext>
            </a:extLst>
          </p:cNvPr>
          <p:cNvSpPr>
            <a:spLocks noGrp="1"/>
          </p:cNvSpPr>
          <p:nvPr>
            <p:ph idx="1"/>
          </p:nvPr>
        </p:nvSpPr>
        <p:spPr>
          <a:xfrm>
            <a:off x="515566" y="603115"/>
            <a:ext cx="10838234" cy="5573848"/>
          </a:xfrm>
        </p:spPr>
        <p:txBody>
          <a:bodyPr/>
          <a:lstStyle/>
          <a:p>
            <a:r>
              <a:rPr lang="tr-TR" b="1" dirty="0">
                <a:solidFill>
                  <a:srgbClr val="FF0000"/>
                </a:solidFill>
              </a:rPr>
              <a:t>3. İhracat Rejimi (</a:t>
            </a:r>
            <a:r>
              <a:rPr lang="tr-TR" b="1" dirty="0" err="1">
                <a:solidFill>
                  <a:srgbClr val="FF0000"/>
                </a:solidFill>
              </a:rPr>
              <a:t>Exportation</a:t>
            </a:r>
            <a:r>
              <a:rPr lang="tr-TR" b="1" dirty="0">
                <a:solidFill>
                  <a:srgbClr val="FF0000"/>
                </a:solidFill>
              </a:rPr>
              <a:t>); </a:t>
            </a:r>
          </a:p>
          <a:p>
            <a:r>
              <a:rPr lang="tr-TR" dirty="0"/>
              <a:t>Serbest dolaşımda bulunan eşyanın varsa ticaret politikası önlemleri ve ihracat vergileri de dahil olmak üzere ihraç amacıyla Türkiye Gümrük Bölgesi dışına çıkışına ilişkin hükümlerin uygulandığı rejimdir. </a:t>
            </a:r>
          </a:p>
        </p:txBody>
      </p:sp>
      <p:sp>
        <p:nvSpPr>
          <p:cNvPr id="2" name="Veri Yer Tutucusu 1">
            <a:extLst>
              <a:ext uri="{FF2B5EF4-FFF2-40B4-BE49-F238E27FC236}">
                <a16:creationId xmlns:a16="http://schemas.microsoft.com/office/drawing/2014/main" id="{C31CC0FB-5FA3-7E9F-C4BA-54742D824FD5}"/>
              </a:ext>
            </a:extLst>
          </p:cNvPr>
          <p:cNvSpPr>
            <a:spLocks noGrp="1"/>
          </p:cNvSpPr>
          <p:nvPr>
            <p:ph type="dt" sz="half" idx="10"/>
          </p:nvPr>
        </p:nvSpPr>
        <p:spPr/>
        <p:txBody>
          <a:bodyPr/>
          <a:lstStyle/>
          <a:p>
            <a:fld id="{3AA29603-ED67-476F-BA0D-D7327B9FCEF6}" type="datetime1">
              <a:rPr lang="tr-TR" smtClean="0"/>
              <a:t>21.09.2024</a:t>
            </a:fld>
            <a:endParaRPr lang="tr-TR"/>
          </a:p>
        </p:txBody>
      </p:sp>
      <p:sp>
        <p:nvSpPr>
          <p:cNvPr id="4" name="Alt Bilgi Yer Tutucusu 3">
            <a:extLst>
              <a:ext uri="{FF2B5EF4-FFF2-40B4-BE49-F238E27FC236}">
                <a16:creationId xmlns:a16="http://schemas.microsoft.com/office/drawing/2014/main" id="{ADF63161-6A20-0388-BD92-40D25187CAE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861720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39AC21-ACB3-95A8-6AAA-F2280DE23C3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b="0" i="0" u="none" strike="noStrike" kern="1200" cap="none" spc="0" normalizeH="0" baseline="0" noProof="0" dirty="0">
                <a:ln>
                  <a:noFill/>
                </a:ln>
                <a:solidFill>
                  <a:srgbClr val="4472C4"/>
                </a:solidFill>
                <a:effectLst/>
                <a:uLnTx/>
                <a:uFillTx/>
                <a:latin typeface="Calibri" panose="020F0502020204030204"/>
                <a:ea typeface="+mn-ea"/>
                <a:cs typeface="+mn-cs"/>
              </a:rPr>
              <a:t>ii.	 Ekonomik Etkili Gümrük Rejimleri</a:t>
            </a:r>
          </a:p>
          <a:p>
            <a:endParaRPr lang="tr-TR" dirty="0"/>
          </a:p>
        </p:txBody>
      </p:sp>
      <p:sp>
        <p:nvSpPr>
          <p:cNvPr id="2" name="Veri Yer Tutucusu 1">
            <a:extLst>
              <a:ext uri="{FF2B5EF4-FFF2-40B4-BE49-F238E27FC236}">
                <a16:creationId xmlns:a16="http://schemas.microsoft.com/office/drawing/2014/main" id="{351C3CF3-6E89-0C61-246B-31A2111BA1C8}"/>
              </a:ext>
            </a:extLst>
          </p:cNvPr>
          <p:cNvSpPr>
            <a:spLocks noGrp="1"/>
          </p:cNvSpPr>
          <p:nvPr>
            <p:ph type="dt" sz="half" idx="10"/>
          </p:nvPr>
        </p:nvSpPr>
        <p:spPr/>
        <p:txBody>
          <a:bodyPr/>
          <a:lstStyle/>
          <a:p>
            <a:fld id="{425E47DA-99DC-467D-99C0-586EAA0CCCD3}" type="datetime1">
              <a:rPr lang="tr-TR" smtClean="0"/>
              <a:t>21.09.2024</a:t>
            </a:fld>
            <a:endParaRPr lang="tr-TR"/>
          </a:p>
        </p:txBody>
      </p:sp>
      <p:sp>
        <p:nvSpPr>
          <p:cNvPr id="4" name="Alt Bilgi Yer Tutucusu 3">
            <a:extLst>
              <a:ext uri="{FF2B5EF4-FFF2-40B4-BE49-F238E27FC236}">
                <a16:creationId xmlns:a16="http://schemas.microsoft.com/office/drawing/2014/main" id="{900B808C-7654-3CD2-AF88-2F0620DE462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993916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8D87A1-ABD4-3EA8-4626-8F206E47FA57}"/>
              </a:ext>
            </a:extLst>
          </p:cNvPr>
          <p:cNvSpPr>
            <a:spLocks noGrp="1"/>
          </p:cNvSpPr>
          <p:nvPr>
            <p:ph idx="1"/>
          </p:nvPr>
        </p:nvSpPr>
        <p:spPr/>
        <p:txBody>
          <a:bodyPr/>
          <a:lstStyle/>
          <a:p>
            <a:r>
              <a:rPr lang="tr-TR" dirty="0"/>
              <a:t>ii.	Ekonomik Etkili Gümrük Rejimleri</a:t>
            </a:r>
          </a:p>
          <a:p>
            <a:r>
              <a:rPr lang="tr-TR" dirty="0">
                <a:highlight>
                  <a:srgbClr val="00FFFF"/>
                </a:highlight>
              </a:rPr>
              <a:t>Genel Gümrük Rejimlerinden farklı olarak ;</a:t>
            </a:r>
          </a:p>
          <a:p>
            <a:r>
              <a:rPr lang="tr-TR" dirty="0">
                <a:highlight>
                  <a:srgbClr val="FFFF00"/>
                </a:highlight>
              </a:rPr>
              <a:t>niteliği gereği ekonomik bir etki doğuran ve uygulanması bir izin başvurusuna, izin alınmasına ve teminata bağlı olan ve belirli süreler içinde sonuçlandırılması gereken işlemlerin yapıldığı gümrük rejimlerine verilen isimdir</a:t>
            </a:r>
            <a:r>
              <a:rPr lang="tr-TR" dirty="0"/>
              <a:t>. Bu rejimler şunlardır:</a:t>
            </a:r>
          </a:p>
          <a:p>
            <a:r>
              <a:rPr lang="tr-TR" dirty="0"/>
              <a:t>- Antrepo Rejimi, 	- Dahilde İşleme Rejimi ,  	- Gümrük Kontrolü Altında İşleme Rejimi,  	- Geçici İthalat Rejimi,  	- Hariçte İşleme Rejimi.</a:t>
            </a:r>
          </a:p>
          <a:p>
            <a:endParaRPr lang="tr-TR" dirty="0"/>
          </a:p>
        </p:txBody>
      </p:sp>
      <p:sp>
        <p:nvSpPr>
          <p:cNvPr id="2" name="Veri Yer Tutucusu 1">
            <a:extLst>
              <a:ext uri="{FF2B5EF4-FFF2-40B4-BE49-F238E27FC236}">
                <a16:creationId xmlns:a16="http://schemas.microsoft.com/office/drawing/2014/main" id="{0E676F7C-0FDC-283B-074A-7D7343FADE68}"/>
              </a:ext>
            </a:extLst>
          </p:cNvPr>
          <p:cNvSpPr>
            <a:spLocks noGrp="1"/>
          </p:cNvSpPr>
          <p:nvPr>
            <p:ph type="dt" sz="half" idx="10"/>
          </p:nvPr>
        </p:nvSpPr>
        <p:spPr/>
        <p:txBody>
          <a:bodyPr/>
          <a:lstStyle/>
          <a:p>
            <a:fld id="{FFE93EF1-B785-4CB7-AC52-8E6DAB13447D}" type="datetime1">
              <a:rPr lang="tr-TR" smtClean="0"/>
              <a:t>21.09.2024</a:t>
            </a:fld>
            <a:endParaRPr lang="tr-TR"/>
          </a:p>
        </p:txBody>
      </p:sp>
      <p:sp>
        <p:nvSpPr>
          <p:cNvPr id="4" name="Alt Bilgi Yer Tutucusu 3">
            <a:extLst>
              <a:ext uri="{FF2B5EF4-FFF2-40B4-BE49-F238E27FC236}">
                <a16:creationId xmlns:a16="http://schemas.microsoft.com/office/drawing/2014/main" id="{243F3DCC-6871-5994-2541-413CD3CBC88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62467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FCA1BE-A8F2-5B95-1495-B1DEE5FF213B}"/>
              </a:ext>
            </a:extLst>
          </p:cNvPr>
          <p:cNvSpPr>
            <a:spLocks noGrp="1"/>
          </p:cNvSpPr>
          <p:nvPr>
            <p:ph idx="1"/>
          </p:nvPr>
        </p:nvSpPr>
        <p:spPr/>
        <p:txBody>
          <a:bodyPr/>
          <a:lstStyle/>
          <a:p>
            <a:r>
              <a:rPr lang="tr-TR" dirty="0">
                <a:solidFill>
                  <a:schemeClr val="accent1"/>
                </a:solidFill>
                <a:highlight>
                  <a:srgbClr val="FFFF00"/>
                </a:highlight>
                <a:latin typeface="Algerian" panose="04020705040A02060702" pitchFamily="82" charset="0"/>
              </a:rPr>
              <a:t>1-</a:t>
            </a:r>
            <a:r>
              <a:rPr kumimoji="0" lang="tr-TR" sz="2800" b="0" i="0" u="none" strike="noStrike" kern="1200" cap="none" spc="0" normalizeH="0" baseline="0" noProof="0" dirty="0">
                <a:ln>
                  <a:noFill/>
                </a:ln>
                <a:solidFill>
                  <a:schemeClr val="accent1"/>
                </a:solidFill>
                <a:effectLst/>
                <a:highlight>
                  <a:srgbClr val="FFFF00"/>
                </a:highlight>
                <a:uLnTx/>
                <a:uFillTx/>
                <a:latin typeface="Algerian" panose="04020705040A02060702" pitchFamily="82" charset="0"/>
              </a:rPr>
              <a:t> Antrepo Rejimi</a:t>
            </a:r>
            <a:endParaRPr lang="tr-TR" dirty="0">
              <a:solidFill>
                <a:schemeClr val="accent1"/>
              </a:solidFill>
              <a:highlight>
                <a:srgbClr val="FFFF00"/>
              </a:highlight>
              <a:latin typeface="Algerian" panose="04020705040A02060702" pitchFamily="82" charset="0"/>
            </a:endParaRPr>
          </a:p>
          <a:p>
            <a:r>
              <a:rPr lang="tr-TR" dirty="0"/>
              <a:t>Antrepolar özelliğine göre A, B, C, D, E ve F tipi antrepolar olmak üzere çeşitlere ayrılmaktadır. Bunlardan A, B ve F tipi antrepolar Genel Antrepolar, yani umuma açık, herkes tarafından getirilen eşyaların konulduğu, C, D ve E tipi antrepolar ise Özel antrepolar, yani sadece antrepo işleticisi firmaların eşyalarının konulduğu antrepolardır. </a:t>
            </a:r>
          </a:p>
        </p:txBody>
      </p:sp>
      <p:sp>
        <p:nvSpPr>
          <p:cNvPr id="2" name="Veri Yer Tutucusu 1">
            <a:extLst>
              <a:ext uri="{FF2B5EF4-FFF2-40B4-BE49-F238E27FC236}">
                <a16:creationId xmlns:a16="http://schemas.microsoft.com/office/drawing/2014/main" id="{03D192AC-7EF9-1FFB-ACB1-B94DAD20F2C4}"/>
              </a:ext>
            </a:extLst>
          </p:cNvPr>
          <p:cNvSpPr>
            <a:spLocks noGrp="1"/>
          </p:cNvSpPr>
          <p:nvPr>
            <p:ph type="dt" sz="half" idx="10"/>
          </p:nvPr>
        </p:nvSpPr>
        <p:spPr/>
        <p:txBody>
          <a:bodyPr/>
          <a:lstStyle/>
          <a:p>
            <a:fld id="{584ECA35-5915-4CE8-A4E1-6145545D2A7A}" type="datetime1">
              <a:rPr lang="tr-TR" smtClean="0"/>
              <a:t>21.09.2024</a:t>
            </a:fld>
            <a:endParaRPr lang="tr-TR"/>
          </a:p>
        </p:txBody>
      </p:sp>
      <p:sp>
        <p:nvSpPr>
          <p:cNvPr id="4" name="Alt Bilgi Yer Tutucusu 3">
            <a:extLst>
              <a:ext uri="{FF2B5EF4-FFF2-40B4-BE49-F238E27FC236}">
                <a16:creationId xmlns:a16="http://schemas.microsoft.com/office/drawing/2014/main" id="{1B6C00AA-59BA-60CF-C15C-F18467F7277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499084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A45E6-32A0-2A19-9248-8D9AF0FB3283}"/>
              </a:ext>
            </a:extLst>
          </p:cNvPr>
          <p:cNvSpPr>
            <a:spLocks noGrp="1"/>
          </p:cNvSpPr>
          <p:nvPr>
            <p:ph idx="1"/>
          </p:nvPr>
        </p:nvSpPr>
        <p:spPr>
          <a:xfrm>
            <a:off x="466928" y="389106"/>
            <a:ext cx="10886872" cy="5787857"/>
          </a:xfrm>
        </p:spPr>
        <p:txBody>
          <a:bodyPr>
            <a:normAutofit/>
          </a:bodyPr>
          <a:lstStyle/>
          <a:p>
            <a:r>
              <a:rPr lang="tr-TR" dirty="0">
                <a:solidFill>
                  <a:schemeClr val="accent1"/>
                </a:solidFill>
                <a:highlight>
                  <a:srgbClr val="FFFF00"/>
                </a:highlight>
                <a:latin typeface="Algerian" panose="04020705040A02060702" pitchFamily="82" charset="0"/>
              </a:rPr>
              <a:t>2. Dahilde İşleme Rejimi (</a:t>
            </a:r>
            <a:r>
              <a:rPr lang="tr-TR" dirty="0" err="1">
                <a:solidFill>
                  <a:schemeClr val="accent1"/>
                </a:solidFill>
                <a:highlight>
                  <a:srgbClr val="FFFF00"/>
                </a:highlight>
                <a:latin typeface="Algerian" panose="04020705040A02060702" pitchFamily="82" charset="0"/>
              </a:rPr>
              <a:t>Inward</a:t>
            </a:r>
            <a:r>
              <a:rPr lang="tr-TR" dirty="0">
                <a:solidFill>
                  <a:schemeClr val="accent1"/>
                </a:solidFill>
                <a:highlight>
                  <a:srgbClr val="FFFF00"/>
                </a:highlight>
                <a:latin typeface="Algerian" panose="04020705040A02060702" pitchFamily="82" charset="0"/>
              </a:rPr>
              <a:t> </a:t>
            </a:r>
            <a:r>
              <a:rPr lang="tr-TR" dirty="0" err="1">
                <a:solidFill>
                  <a:schemeClr val="accent1"/>
                </a:solidFill>
                <a:highlight>
                  <a:srgbClr val="FFFF00"/>
                </a:highlight>
                <a:latin typeface="Algerian" panose="04020705040A02060702" pitchFamily="82" charset="0"/>
              </a:rPr>
              <a:t>Processing</a:t>
            </a:r>
            <a:r>
              <a:rPr lang="tr-TR" dirty="0">
                <a:solidFill>
                  <a:schemeClr val="accent1"/>
                </a:solidFill>
                <a:highlight>
                  <a:srgbClr val="FFFF00"/>
                </a:highlight>
                <a:latin typeface="Algerian" panose="04020705040A02060702" pitchFamily="82" charset="0"/>
              </a:rPr>
              <a:t>);</a:t>
            </a:r>
          </a:p>
          <a:p>
            <a:r>
              <a:rPr lang="tr-TR" dirty="0"/>
              <a:t> Serbest dolaşımda olmayan eşyanın, işlem görmüş ürünlerin üretiminde kullanılmasından sonra Türkiye Gümrük Bölgesinden yeniden ihraç edilmesi amacıyla, gümrük vergileri ve ticaret politikası önlemlerine tabi tutulmaksızın ve vergileri tahsil edilerek veya teminata bağlanmak suretiyle, geçici olarak ithal edilebildiği gümrük rejimidir. </a:t>
            </a:r>
          </a:p>
        </p:txBody>
      </p:sp>
      <p:sp>
        <p:nvSpPr>
          <p:cNvPr id="2" name="Veri Yer Tutucusu 1">
            <a:extLst>
              <a:ext uri="{FF2B5EF4-FFF2-40B4-BE49-F238E27FC236}">
                <a16:creationId xmlns:a16="http://schemas.microsoft.com/office/drawing/2014/main" id="{4FD7EA71-B749-3FD3-ECC9-0AE8360955DE}"/>
              </a:ext>
            </a:extLst>
          </p:cNvPr>
          <p:cNvSpPr>
            <a:spLocks noGrp="1"/>
          </p:cNvSpPr>
          <p:nvPr>
            <p:ph type="dt" sz="half" idx="10"/>
          </p:nvPr>
        </p:nvSpPr>
        <p:spPr/>
        <p:txBody>
          <a:bodyPr/>
          <a:lstStyle/>
          <a:p>
            <a:fld id="{7C077AA3-0F2A-474A-AF63-BD296E567C68}" type="datetime1">
              <a:rPr lang="tr-TR" smtClean="0"/>
              <a:t>21.09.2024</a:t>
            </a:fld>
            <a:endParaRPr lang="tr-TR"/>
          </a:p>
        </p:txBody>
      </p:sp>
      <p:sp>
        <p:nvSpPr>
          <p:cNvPr id="4" name="Alt Bilgi Yer Tutucusu 3">
            <a:extLst>
              <a:ext uri="{FF2B5EF4-FFF2-40B4-BE49-F238E27FC236}">
                <a16:creationId xmlns:a16="http://schemas.microsoft.com/office/drawing/2014/main" id="{7830527B-FA07-0F61-0CD5-F69066DC97D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410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5BE3A-2DF0-96C0-AA04-3241C0846C5D}"/>
              </a:ext>
            </a:extLst>
          </p:cNvPr>
          <p:cNvSpPr>
            <a:spLocks noGrp="1"/>
          </p:cNvSpPr>
          <p:nvPr>
            <p:ph type="title"/>
          </p:nvPr>
        </p:nvSpPr>
        <p:spPr>
          <a:xfrm>
            <a:off x="838200" y="365125"/>
            <a:ext cx="10515600" cy="4683530"/>
          </a:xfrm>
        </p:spPr>
        <p:txBody>
          <a:bodyPr/>
          <a:lstStyle/>
          <a:p>
            <a:pPr algn="ctr"/>
            <a:r>
              <a:rPr lang="tr-TR" b="1" dirty="0">
                <a:solidFill>
                  <a:srgbClr val="FF0000"/>
                </a:solidFill>
              </a:rPr>
              <a:t>Teşkilat/bakanlık sembolü/logosu</a:t>
            </a:r>
          </a:p>
        </p:txBody>
      </p:sp>
      <p:sp>
        <p:nvSpPr>
          <p:cNvPr id="3" name="Veri Yer Tutucusu 2">
            <a:extLst>
              <a:ext uri="{FF2B5EF4-FFF2-40B4-BE49-F238E27FC236}">
                <a16:creationId xmlns:a16="http://schemas.microsoft.com/office/drawing/2014/main" id="{B95227DD-11DB-6780-176A-D73E60CBBC72}"/>
              </a:ext>
            </a:extLst>
          </p:cNvPr>
          <p:cNvSpPr>
            <a:spLocks noGrp="1"/>
          </p:cNvSpPr>
          <p:nvPr>
            <p:ph type="dt" sz="half" idx="10"/>
          </p:nvPr>
        </p:nvSpPr>
        <p:spPr/>
        <p:txBody>
          <a:bodyPr/>
          <a:lstStyle/>
          <a:p>
            <a:fld id="{A1F2EDC3-71E5-4E5E-9B24-1AC253BE4889}" type="datetime1">
              <a:rPr lang="tr-TR" smtClean="0"/>
              <a:t>21.09.2024</a:t>
            </a:fld>
            <a:endParaRPr lang="tr-TR"/>
          </a:p>
        </p:txBody>
      </p:sp>
      <p:sp>
        <p:nvSpPr>
          <p:cNvPr id="4" name="Alt Bilgi Yer Tutucusu 3">
            <a:extLst>
              <a:ext uri="{FF2B5EF4-FFF2-40B4-BE49-F238E27FC236}">
                <a16:creationId xmlns:a16="http://schemas.microsoft.com/office/drawing/2014/main" id="{F204B1A8-837D-5B47-9CB6-E8EC1827C1A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37363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A45E6-32A0-2A19-9248-8D9AF0FB3283}"/>
              </a:ext>
            </a:extLst>
          </p:cNvPr>
          <p:cNvSpPr>
            <a:spLocks noGrp="1"/>
          </p:cNvSpPr>
          <p:nvPr>
            <p:ph idx="1"/>
          </p:nvPr>
        </p:nvSpPr>
        <p:spPr>
          <a:xfrm>
            <a:off x="466928" y="389106"/>
            <a:ext cx="10886872" cy="5787857"/>
          </a:xfrm>
        </p:spPr>
        <p:txBody>
          <a:bodyPr>
            <a:normAutofit/>
          </a:bodyPr>
          <a:lstStyle/>
          <a:p>
            <a:r>
              <a:rPr lang="tr-TR" b="1" dirty="0">
                <a:solidFill>
                  <a:srgbClr val="FF0000"/>
                </a:solidFill>
                <a:highlight>
                  <a:srgbClr val="FFFF00"/>
                </a:highlight>
              </a:rPr>
              <a:t>2. Dahilde İşleme Rejimi (</a:t>
            </a:r>
            <a:r>
              <a:rPr lang="tr-TR" b="1" dirty="0" err="1">
                <a:solidFill>
                  <a:srgbClr val="FF0000"/>
                </a:solidFill>
                <a:highlight>
                  <a:srgbClr val="FFFF00"/>
                </a:highlight>
              </a:rPr>
              <a:t>Inward</a:t>
            </a:r>
            <a:r>
              <a:rPr lang="tr-TR" b="1" dirty="0">
                <a:solidFill>
                  <a:srgbClr val="FF0000"/>
                </a:solidFill>
                <a:highlight>
                  <a:srgbClr val="FFFF00"/>
                </a:highlight>
              </a:rPr>
              <a:t> </a:t>
            </a:r>
            <a:r>
              <a:rPr lang="tr-TR" b="1" dirty="0" err="1">
                <a:solidFill>
                  <a:srgbClr val="FF0000"/>
                </a:solidFill>
                <a:highlight>
                  <a:srgbClr val="FFFF00"/>
                </a:highlight>
              </a:rPr>
              <a:t>Processing</a:t>
            </a:r>
            <a:r>
              <a:rPr lang="tr-TR" dirty="0">
                <a:solidFill>
                  <a:srgbClr val="FF0000"/>
                </a:solidFill>
              </a:rPr>
              <a:t>);XXXXXXXXXXXXX</a:t>
            </a:r>
          </a:p>
          <a:p>
            <a:r>
              <a:rPr lang="tr-TR" dirty="0">
                <a:highlight>
                  <a:srgbClr val="00FFFF"/>
                </a:highlight>
              </a:rPr>
              <a:t>1.1.Şartlı muafiyet sistemi ve </a:t>
            </a:r>
          </a:p>
          <a:p>
            <a:r>
              <a:rPr lang="tr-TR" dirty="0">
                <a:highlight>
                  <a:srgbClr val="00FFFF"/>
                </a:highlight>
              </a:rPr>
              <a:t>1.2.geri ödeme sistemi </a:t>
            </a:r>
          </a:p>
          <a:p>
            <a:r>
              <a:rPr lang="tr-TR" dirty="0"/>
              <a:t>olmak üzere iki tür uygulaması vardır.</a:t>
            </a:r>
          </a:p>
          <a:p>
            <a:r>
              <a:rPr lang="tr-TR" dirty="0"/>
              <a:t> </a:t>
            </a:r>
            <a:r>
              <a:rPr lang="tr-TR" b="1" dirty="0">
                <a:highlight>
                  <a:srgbClr val="FFFF00"/>
                </a:highlight>
              </a:rPr>
              <a:t>Eşyanın işlem görmüş ürünler şeklinde ihracı halinde</a:t>
            </a:r>
            <a:r>
              <a:rPr lang="tr-TR" dirty="0"/>
              <a:t>,</a:t>
            </a:r>
          </a:p>
          <a:p>
            <a:r>
              <a:rPr lang="tr-TR" dirty="0"/>
              <a:t> bunun için alınan teminatın iade edildiği sisteme şartlı muafiyet,</a:t>
            </a:r>
          </a:p>
          <a:p>
            <a:r>
              <a:rPr lang="tr-TR" dirty="0"/>
              <a:t> </a:t>
            </a:r>
            <a:r>
              <a:rPr lang="tr-TR" b="1" dirty="0">
                <a:highlight>
                  <a:srgbClr val="FFFF00"/>
                </a:highlight>
              </a:rPr>
              <a:t>eşyanın serbest dolaşıma girişi esnasında tahsil edilen vergilerin iade edildiği sisteme ise </a:t>
            </a:r>
          </a:p>
          <a:p>
            <a:r>
              <a:rPr lang="tr-TR" b="1" dirty="0">
                <a:solidFill>
                  <a:srgbClr val="FF0000"/>
                </a:solidFill>
                <a:highlight>
                  <a:srgbClr val="FFFF00"/>
                </a:highlight>
              </a:rPr>
              <a:t>geri ödeme sistemi </a:t>
            </a:r>
            <a:r>
              <a:rPr lang="tr-TR" dirty="0"/>
              <a:t>denir.</a:t>
            </a:r>
          </a:p>
          <a:p>
            <a:r>
              <a:rPr lang="tr-TR" dirty="0"/>
              <a:t> Ülkemizde finansal gerekçelerle büyük çoğunlukla </a:t>
            </a:r>
            <a:r>
              <a:rPr lang="tr-TR" b="1" dirty="0">
                <a:highlight>
                  <a:srgbClr val="FFFF00"/>
                </a:highlight>
              </a:rPr>
              <a:t>şartlı muafiyet sistemi kullanılmakta</a:t>
            </a:r>
            <a:r>
              <a:rPr lang="tr-TR" dirty="0"/>
              <a:t>, geri ödeme sistemine fazlaca başvurulmamaktadır. XXXXXXXXXXXXXXXXXXXXXXXXXXXX</a:t>
            </a:r>
          </a:p>
        </p:txBody>
      </p:sp>
      <p:sp>
        <p:nvSpPr>
          <p:cNvPr id="2" name="Veri Yer Tutucusu 1">
            <a:extLst>
              <a:ext uri="{FF2B5EF4-FFF2-40B4-BE49-F238E27FC236}">
                <a16:creationId xmlns:a16="http://schemas.microsoft.com/office/drawing/2014/main" id="{040E22F9-3EF9-8B52-0E52-B985567ACD15}"/>
              </a:ext>
            </a:extLst>
          </p:cNvPr>
          <p:cNvSpPr>
            <a:spLocks noGrp="1"/>
          </p:cNvSpPr>
          <p:nvPr>
            <p:ph type="dt" sz="half" idx="10"/>
          </p:nvPr>
        </p:nvSpPr>
        <p:spPr/>
        <p:txBody>
          <a:bodyPr/>
          <a:lstStyle/>
          <a:p>
            <a:fld id="{2F273877-F876-4BED-850C-0E4C2961B0E5}" type="datetime1">
              <a:rPr lang="tr-TR" smtClean="0"/>
              <a:t>21.09.2024</a:t>
            </a:fld>
            <a:endParaRPr lang="tr-TR"/>
          </a:p>
        </p:txBody>
      </p:sp>
      <p:sp>
        <p:nvSpPr>
          <p:cNvPr id="4" name="Alt Bilgi Yer Tutucusu 3">
            <a:extLst>
              <a:ext uri="{FF2B5EF4-FFF2-40B4-BE49-F238E27FC236}">
                <a16:creationId xmlns:a16="http://schemas.microsoft.com/office/drawing/2014/main" id="{98AF9646-2ECB-65D5-ABA3-E5BC6C6948A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539197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170CE4-57B9-7D52-E149-62A5205BCD4F}"/>
              </a:ext>
            </a:extLst>
          </p:cNvPr>
          <p:cNvSpPr>
            <a:spLocks noGrp="1"/>
          </p:cNvSpPr>
          <p:nvPr>
            <p:ph idx="1"/>
          </p:nvPr>
        </p:nvSpPr>
        <p:spPr>
          <a:xfrm>
            <a:off x="359923" y="476655"/>
            <a:ext cx="10993877" cy="5700308"/>
          </a:xfrm>
        </p:spPr>
        <p:txBody>
          <a:bodyPr>
            <a:normAutofit lnSpcReduction="10000"/>
          </a:bodyPr>
          <a:lstStyle/>
          <a:p>
            <a:r>
              <a:rPr lang="tr-TR" dirty="0"/>
              <a:t>Dahilde işleme rejimini basit bir örnekle açıklamak gerekirse, örneğin bisküvi imalatçısı bir firmanın bu sistemi kullandığını düşünelim. Söz konusu firma bisküvi üretimi için gerekli yağ, şeker ve un gibi hammaddeleri yurt dışından ya vergilerini ödeyerek (geri ödeme sistemi) ya da vergilerini ödemeksizin bu vergileri teminata bağlayarak (şartlı muafiyet sistemi) Türkiye’ye getirecektir. Üretim tamamlandıktan sonra üretilen bisküviler yurt dışına ihraç edildiğinde geri ödeme sisteminde ödenen vergiler geri alınacak, şartlı teminat sisteminde ise bağlanan teminat çözülecektir.</a:t>
            </a:r>
          </a:p>
          <a:p>
            <a:endParaRPr lang="tr-TR" dirty="0"/>
          </a:p>
          <a:p>
            <a:r>
              <a:rPr lang="tr-TR" dirty="0"/>
              <a:t>	İhracatı teşvik amaçlı kullanılan Dahilde İşleme Rejiminde üreticilere kolaylık sağlamak adına aynı teknik özelliklere sahip ve aynı kalite ve miktarda ürünün (eşdeğer eşya) yurt içinden temin edilebilmesine de imkan sağlanmaktadır. </a:t>
            </a:r>
          </a:p>
          <a:p>
            <a:endParaRPr lang="tr-TR" dirty="0"/>
          </a:p>
        </p:txBody>
      </p:sp>
      <p:sp>
        <p:nvSpPr>
          <p:cNvPr id="2" name="Veri Yer Tutucusu 1">
            <a:extLst>
              <a:ext uri="{FF2B5EF4-FFF2-40B4-BE49-F238E27FC236}">
                <a16:creationId xmlns:a16="http://schemas.microsoft.com/office/drawing/2014/main" id="{4D38E334-96A9-4717-1F0A-7DF3279AA0D5}"/>
              </a:ext>
            </a:extLst>
          </p:cNvPr>
          <p:cNvSpPr>
            <a:spLocks noGrp="1"/>
          </p:cNvSpPr>
          <p:nvPr>
            <p:ph type="dt" sz="half" idx="10"/>
          </p:nvPr>
        </p:nvSpPr>
        <p:spPr/>
        <p:txBody>
          <a:bodyPr/>
          <a:lstStyle/>
          <a:p>
            <a:fld id="{134B3FB1-2D26-4708-BBBD-AA251EA13C23}" type="datetime1">
              <a:rPr lang="tr-TR" smtClean="0"/>
              <a:t>21.09.2024</a:t>
            </a:fld>
            <a:endParaRPr lang="tr-TR"/>
          </a:p>
        </p:txBody>
      </p:sp>
      <p:sp>
        <p:nvSpPr>
          <p:cNvPr id="4" name="Alt Bilgi Yer Tutucusu 3">
            <a:extLst>
              <a:ext uri="{FF2B5EF4-FFF2-40B4-BE49-F238E27FC236}">
                <a16:creationId xmlns:a16="http://schemas.microsoft.com/office/drawing/2014/main" id="{7B9D9933-9E00-3509-771C-BE5525235D0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361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1D2269-262B-3B13-4F77-39EB88DF0155}"/>
              </a:ext>
            </a:extLst>
          </p:cNvPr>
          <p:cNvSpPr>
            <a:spLocks noGrp="1"/>
          </p:cNvSpPr>
          <p:nvPr>
            <p:ph idx="1"/>
          </p:nvPr>
        </p:nvSpPr>
        <p:spPr>
          <a:xfrm>
            <a:off x="379379" y="544749"/>
            <a:ext cx="10974421" cy="5632214"/>
          </a:xfrm>
        </p:spPr>
        <p:txBody>
          <a:bodyPr/>
          <a:lstStyle/>
          <a:p>
            <a:r>
              <a:rPr lang="tr-TR" dirty="0">
                <a:solidFill>
                  <a:schemeClr val="accent1"/>
                </a:solidFill>
                <a:highlight>
                  <a:srgbClr val="FFFF00"/>
                </a:highlight>
                <a:latin typeface="Algerian" panose="04020705040A02060702" pitchFamily="82" charset="0"/>
              </a:rPr>
              <a:t>3. Gümrük Kontrolü Altında İşleme Rejimi (</a:t>
            </a:r>
            <a:r>
              <a:rPr lang="tr-TR" dirty="0" err="1">
                <a:solidFill>
                  <a:schemeClr val="accent1"/>
                </a:solidFill>
                <a:highlight>
                  <a:srgbClr val="FFFF00"/>
                </a:highlight>
                <a:latin typeface="Algerian" panose="04020705040A02060702" pitchFamily="82" charset="0"/>
              </a:rPr>
              <a:t>Processing</a:t>
            </a:r>
            <a:r>
              <a:rPr lang="tr-TR" dirty="0">
                <a:solidFill>
                  <a:schemeClr val="accent1"/>
                </a:solidFill>
                <a:highlight>
                  <a:srgbClr val="FFFF00"/>
                </a:highlight>
                <a:latin typeface="Algerian" panose="04020705040A02060702" pitchFamily="82" charset="0"/>
              </a:rPr>
              <a:t> Under </a:t>
            </a:r>
            <a:r>
              <a:rPr lang="tr-TR" dirty="0" err="1">
                <a:solidFill>
                  <a:schemeClr val="accent1"/>
                </a:solidFill>
                <a:highlight>
                  <a:srgbClr val="FFFF00"/>
                </a:highlight>
                <a:latin typeface="Algerian" panose="04020705040A02060702" pitchFamily="82" charset="0"/>
              </a:rPr>
              <a:t>Customs</a:t>
            </a:r>
            <a:r>
              <a:rPr lang="tr-TR" dirty="0">
                <a:solidFill>
                  <a:schemeClr val="accent1"/>
                </a:solidFill>
                <a:highlight>
                  <a:srgbClr val="FFFF00"/>
                </a:highlight>
                <a:latin typeface="Algerian" panose="04020705040A02060702" pitchFamily="82" charset="0"/>
              </a:rPr>
              <a:t> Control);</a:t>
            </a:r>
          </a:p>
          <a:p>
            <a:r>
              <a:rPr lang="tr-TR" dirty="0"/>
              <a:t> Bu rejim; Serbest dolaşıma girmemiş eşyanın Türkiye Gümrük Bölgesinde, </a:t>
            </a:r>
            <a:r>
              <a:rPr lang="tr-TR" dirty="0">
                <a:highlight>
                  <a:srgbClr val="FFFF00"/>
                </a:highlight>
              </a:rPr>
              <a:t>ithalat vergilerine veya ticaret politikası önlemlerine tabi tutulmaksızın,</a:t>
            </a:r>
            <a:r>
              <a:rPr lang="tr-TR" dirty="0"/>
              <a:t> </a:t>
            </a:r>
          </a:p>
          <a:p>
            <a:r>
              <a:rPr lang="tr-TR" dirty="0">
                <a:solidFill>
                  <a:srgbClr val="FF0000"/>
                </a:solidFill>
              </a:rPr>
              <a:t>niteliğini veya durumunu değiştiren işlemlere tabi tutulmaları </a:t>
            </a:r>
          </a:p>
          <a:p>
            <a:r>
              <a:rPr lang="tr-TR" dirty="0"/>
              <a:t>ve </a:t>
            </a:r>
            <a:r>
              <a:rPr lang="tr-TR" dirty="0">
                <a:highlight>
                  <a:srgbClr val="FFFF00"/>
                </a:highlight>
              </a:rPr>
              <a:t>bu işlemlerden elde edilen ürünlerin gümrük vergileri üzerinden serbest dolaşıma girmelerine </a:t>
            </a:r>
          </a:p>
          <a:p>
            <a:r>
              <a:rPr lang="tr-TR" dirty="0"/>
              <a:t>ilişkin hükümlerin uygulandığı rejimdir.</a:t>
            </a:r>
          </a:p>
          <a:p>
            <a:r>
              <a:rPr lang="tr-TR" dirty="0"/>
              <a:t> Elde edilen bu tür ürünler, </a:t>
            </a:r>
            <a:r>
              <a:rPr lang="tr-TR" b="1" dirty="0">
                <a:solidFill>
                  <a:srgbClr val="FF0000"/>
                </a:solidFill>
              </a:rPr>
              <a:t>işlenmiş ürün </a:t>
            </a:r>
            <a:r>
              <a:rPr lang="tr-TR" dirty="0"/>
              <a:t>olarak adlandırılır. </a:t>
            </a:r>
          </a:p>
        </p:txBody>
      </p:sp>
      <p:sp>
        <p:nvSpPr>
          <p:cNvPr id="2" name="Veri Yer Tutucusu 1">
            <a:extLst>
              <a:ext uri="{FF2B5EF4-FFF2-40B4-BE49-F238E27FC236}">
                <a16:creationId xmlns:a16="http://schemas.microsoft.com/office/drawing/2014/main" id="{356485CB-B24B-EA5F-2B36-4E3A9F690AC7}"/>
              </a:ext>
            </a:extLst>
          </p:cNvPr>
          <p:cNvSpPr>
            <a:spLocks noGrp="1"/>
          </p:cNvSpPr>
          <p:nvPr>
            <p:ph type="dt" sz="half" idx="10"/>
          </p:nvPr>
        </p:nvSpPr>
        <p:spPr/>
        <p:txBody>
          <a:bodyPr/>
          <a:lstStyle/>
          <a:p>
            <a:fld id="{85C34A67-45FC-4692-AB0B-C8FC7CE3F044}" type="datetime1">
              <a:rPr lang="tr-TR" smtClean="0"/>
              <a:t>21.09.2024</a:t>
            </a:fld>
            <a:endParaRPr lang="tr-TR"/>
          </a:p>
        </p:txBody>
      </p:sp>
      <p:sp>
        <p:nvSpPr>
          <p:cNvPr id="4" name="Alt Bilgi Yer Tutucusu 3">
            <a:extLst>
              <a:ext uri="{FF2B5EF4-FFF2-40B4-BE49-F238E27FC236}">
                <a16:creationId xmlns:a16="http://schemas.microsoft.com/office/drawing/2014/main" id="{13EDBD3E-4962-8D0C-20B3-57F6441F022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23741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BFC4A9-0B35-1519-D3F5-C9DB1657AE44}"/>
              </a:ext>
            </a:extLst>
          </p:cNvPr>
          <p:cNvSpPr>
            <a:spLocks noGrp="1"/>
          </p:cNvSpPr>
          <p:nvPr>
            <p:ph idx="1"/>
          </p:nvPr>
        </p:nvSpPr>
        <p:spPr>
          <a:xfrm>
            <a:off x="651753" y="875489"/>
            <a:ext cx="10702047" cy="5301474"/>
          </a:xfrm>
        </p:spPr>
        <p:txBody>
          <a:bodyPr/>
          <a:lstStyle/>
          <a:p>
            <a:r>
              <a:rPr lang="tr-TR" dirty="0">
                <a:highlight>
                  <a:srgbClr val="FFFF00"/>
                </a:highlight>
              </a:rPr>
              <a:t>XXXXXXXXXXXXXXXXXXXXXXXXXXXXXXXXXXXXXXXXXXXXXXXXXXXXXX</a:t>
            </a:r>
          </a:p>
          <a:p>
            <a:r>
              <a:rPr lang="tr-TR" dirty="0">
                <a:highlight>
                  <a:srgbClr val="FFFF00"/>
                </a:highlight>
              </a:rPr>
              <a:t>Bu rejimi de basit bir örnekle açıklamak gerekirse</a:t>
            </a:r>
            <a:r>
              <a:rPr lang="tr-TR" dirty="0"/>
              <a:t>, </a:t>
            </a:r>
          </a:p>
          <a:p>
            <a:r>
              <a:rPr lang="tr-TR" dirty="0">
                <a:solidFill>
                  <a:srgbClr val="FF0000"/>
                </a:solidFill>
              </a:rPr>
              <a:t>örneğin, bir çantayı vergilerini ödeyerek doğrudan serbest dolaşıma sokmak yerine</a:t>
            </a:r>
            <a:r>
              <a:rPr lang="tr-TR" dirty="0"/>
              <a:t>,</a:t>
            </a:r>
          </a:p>
          <a:p>
            <a:r>
              <a:rPr lang="tr-TR" dirty="0"/>
              <a:t> Gümrük Kontrolü Altında İşleme Rejimini kullanarak:</a:t>
            </a:r>
          </a:p>
          <a:p>
            <a:r>
              <a:rPr lang="tr-TR" dirty="0"/>
              <a:t> </a:t>
            </a:r>
            <a:r>
              <a:rPr lang="tr-TR" b="1" dirty="0">
                <a:highlight>
                  <a:srgbClr val="FFFF00"/>
                </a:highlight>
              </a:rPr>
              <a:t>çantanın hammaddesi olan deriyi Türkiye’ye getirerek işledikten sonra serbest dolaşıma sokmak mümkündür</a:t>
            </a:r>
            <a:r>
              <a:rPr lang="tr-TR" dirty="0">
                <a:highlight>
                  <a:srgbClr val="FFFF00"/>
                </a:highlight>
              </a:rPr>
              <a:t>. </a:t>
            </a:r>
          </a:p>
          <a:p>
            <a:r>
              <a:rPr lang="tr-TR" dirty="0"/>
              <a:t>Böylece işçilik faaliyeti yurt dışında değil Türkiye’de yapılmış olmaktadır.</a:t>
            </a:r>
          </a:p>
          <a:p>
            <a:r>
              <a:rPr lang="tr-TR"/>
              <a:t>XXXXXXXXXXXXXXXXXXXXXXXXXXXXXXXXXXXXXXXXXXXXXXXXXXXXXXXX </a:t>
            </a:r>
            <a:endParaRPr lang="tr-TR" dirty="0"/>
          </a:p>
        </p:txBody>
      </p:sp>
      <p:sp>
        <p:nvSpPr>
          <p:cNvPr id="2" name="Veri Yer Tutucusu 1">
            <a:extLst>
              <a:ext uri="{FF2B5EF4-FFF2-40B4-BE49-F238E27FC236}">
                <a16:creationId xmlns:a16="http://schemas.microsoft.com/office/drawing/2014/main" id="{DFC2335F-7623-DE41-A87C-885C97985C34}"/>
              </a:ext>
            </a:extLst>
          </p:cNvPr>
          <p:cNvSpPr>
            <a:spLocks noGrp="1"/>
          </p:cNvSpPr>
          <p:nvPr>
            <p:ph type="dt" sz="half" idx="10"/>
          </p:nvPr>
        </p:nvSpPr>
        <p:spPr/>
        <p:txBody>
          <a:bodyPr/>
          <a:lstStyle/>
          <a:p>
            <a:fld id="{1A54E5FD-CDF5-4BC6-A1CC-D0345F88CD84}" type="datetime1">
              <a:rPr lang="tr-TR" smtClean="0"/>
              <a:t>21.09.2024</a:t>
            </a:fld>
            <a:endParaRPr lang="tr-TR"/>
          </a:p>
        </p:txBody>
      </p:sp>
      <p:sp>
        <p:nvSpPr>
          <p:cNvPr id="4" name="Alt Bilgi Yer Tutucusu 3">
            <a:extLst>
              <a:ext uri="{FF2B5EF4-FFF2-40B4-BE49-F238E27FC236}">
                <a16:creationId xmlns:a16="http://schemas.microsoft.com/office/drawing/2014/main" id="{D22D6A50-D3B0-94C1-9D3F-244E04E363F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577812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1FB243-5F3C-F512-2636-17AD2829C8C7}"/>
              </a:ext>
            </a:extLst>
          </p:cNvPr>
          <p:cNvSpPr>
            <a:spLocks noGrp="1"/>
          </p:cNvSpPr>
          <p:nvPr>
            <p:ph idx="1"/>
          </p:nvPr>
        </p:nvSpPr>
        <p:spPr>
          <a:xfrm>
            <a:off x="593387" y="797668"/>
            <a:ext cx="10760413" cy="5379295"/>
          </a:xfrm>
        </p:spPr>
        <p:txBody>
          <a:bodyPr/>
          <a:lstStyle/>
          <a:p>
            <a:r>
              <a:rPr lang="tr-TR" dirty="0">
                <a:solidFill>
                  <a:schemeClr val="accent1"/>
                </a:solidFill>
                <a:highlight>
                  <a:srgbClr val="FFFF00"/>
                </a:highlight>
                <a:latin typeface="Algerian" panose="04020705040A02060702" pitchFamily="82" charset="0"/>
              </a:rPr>
              <a:t>4. Geçici İthalat Rejimi (</a:t>
            </a:r>
            <a:r>
              <a:rPr lang="tr-TR" dirty="0" err="1">
                <a:solidFill>
                  <a:schemeClr val="accent1"/>
                </a:solidFill>
                <a:highlight>
                  <a:srgbClr val="FFFF00"/>
                </a:highlight>
                <a:latin typeface="Algerian" panose="04020705040A02060702" pitchFamily="82" charset="0"/>
              </a:rPr>
              <a:t>Temproray</a:t>
            </a:r>
            <a:r>
              <a:rPr lang="tr-TR" dirty="0">
                <a:solidFill>
                  <a:schemeClr val="accent1"/>
                </a:solidFill>
                <a:highlight>
                  <a:srgbClr val="FFFF00"/>
                </a:highlight>
                <a:latin typeface="Algerian" panose="04020705040A02060702" pitchFamily="82" charset="0"/>
              </a:rPr>
              <a:t> </a:t>
            </a:r>
            <a:r>
              <a:rPr lang="tr-TR" dirty="0" err="1">
                <a:solidFill>
                  <a:schemeClr val="accent1"/>
                </a:solidFill>
                <a:highlight>
                  <a:srgbClr val="FFFF00"/>
                </a:highlight>
                <a:latin typeface="Algerian" panose="04020705040A02060702" pitchFamily="82" charset="0"/>
              </a:rPr>
              <a:t>Importation</a:t>
            </a:r>
            <a:r>
              <a:rPr lang="tr-TR" dirty="0">
                <a:solidFill>
                  <a:schemeClr val="accent1"/>
                </a:solidFill>
                <a:highlight>
                  <a:srgbClr val="FFFF00"/>
                </a:highlight>
                <a:latin typeface="Algerian" panose="04020705040A02060702" pitchFamily="82" charset="0"/>
              </a:rPr>
              <a:t>);</a:t>
            </a:r>
          </a:p>
          <a:p>
            <a:r>
              <a:rPr lang="tr-TR" dirty="0"/>
              <a:t> Serbest dolaşıma girmemiş eşyanın ithalat vergilerinden tamamen ya da kısmen muaf olarak ve ticaret politikası önlemlerine tabi tutulmaksızın, Türkiye Gümrük Bölgesi içinde kullanılması ve bu kullanım sırasındaki olağan yıpranma dışında, herhangi bir değişikliğe uğramaksızın yeniden ihracına imkan sağlayan hükümlerin uygulandığı rejimdir. </a:t>
            </a:r>
          </a:p>
        </p:txBody>
      </p:sp>
      <p:sp>
        <p:nvSpPr>
          <p:cNvPr id="2" name="Veri Yer Tutucusu 1">
            <a:extLst>
              <a:ext uri="{FF2B5EF4-FFF2-40B4-BE49-F238E27FC236}">
                <a16:creationId xmlns:a16="http://schemas.microsoft.com/office/drawing/2014/main" id="{DA9544EE-9387-E61B-F378-8D79981CF8B4}"/>
              </a:ext>
            </a:extLst>
          </p:cNvPr>
          <p:cNvSpPr>
            <a:spLocks noGrp="1"/>
          </p:cNvSpPr>
          <p:nvPr>
            <p:ph type="dt" sz="half" idx="10"/>
          </p:nvPr>
        </p:nvSpPr>
        <p:spPr/>
        <p:txBody>
          <a:bodyPr/>
          <a:lstStyle/>
          <a:p>
            <a:fld id="{2C70EAB9-81AF-428B-A69A-6245927CD5B8}" type="datetime1">
              <a:rPr lang="tr-TR" smtClean="0"/>
              <a:t>21.09.2024</a:t>
            </a:fld>
            <a:endParaRPr lang="tr-TR"/>
          </a:p>
        </p:txBody>
      </p:sp>
      <p:sp>
        <p:nvSpPr>
          <p:cNvPr id="4" name="Alt Bilgi Yer Tutucusu 3">
            <a:extLst>
              <a:ext uri="{FF2B5EF4-FFF2-40B4-BE49-F238E27FC236}">
                <a16:creationId xmlns:a16="http://schemas.microsoft.com/office/drawing/2014/main" id="{4F707536-4B8E-6D2F-2418-3226F52F32C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82065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B12485-7194-E48C-4D11-7226BDDA7123}"/>
              </a:ext>
            </a:extLst>
          </p:cNvPr>
          <p:cNvSpPr>
            <a:spLocks noGrp="1"/>
          </p:cNvSpPr>
          <p:nvPr>
            <p:ph idx="1"/>
          </p:nvPr>
        </p:nvSpPr>
        <p:spPr>
          <a:xfrm>
            <a:off x="486383" y="321013"/>
            <a:ext cx="10867417" cy="5855950"/>
          </a:xfrm>
        </p:spPr>
        <p:txBody>
          <a:bodyPr/>
          <a:lstStyle/>
          <a:p>
            <a:r>
              <a:rPr lang="tr-TR" dirty="0">
                <a:solidFill>
                  <a:schemeClr val="accent1"/>
                </a:solidFill>
                <a:highlight>
                  <a:srgbClr val="FFFF00"/>
                </a:highlight>
                <a:latin typeface="Algerian" panose="04020705040A02060702" pitchFamily="82" charset="0"/>
              </a:rPr>
              <a:t>5. Hariçte İşleme Rejimi (</a:t>
            </a:r>
            <a:r>
              <a:rPr lang="tr-TR" dirty="0" err="1">
                <a:solidFill>
                  <a:schemeClr val="accent1"/>
                </a:solidFill>
                <a:highlight>
                  <a:srgbClr val="FFFF00"/>
                </a:highlight>
                <a:latin typeface="Algerian" panose="04020705040A02060702" pitchFamily="82" charset="0"/>
              </a:rPr>
              <a:t>Outword</a:t>
            </a:r>
            <a:r>
              <a:rPr lang="tr-TR" dirty="0">
                <a:solidFill>
                  <a:schemeClr val="accent1"/>
                </a:solidFill>
                <a:highlight>
                  <a:srgbClr val="FFFF00"/>
                </a:highlight>
                <a:latin typeface="Algerian" panose="04020705040A02060702" pitchFamily="82" charset="0"/>
              </a:rPr>
              <a:t> </a:t>
            </a:r>
            <a:r>
              <a:rPr lang="tr-TR" dirty="0" err="1">
                <a:solidFill>
                  <a:schemeClr val="accent1"/>
                </a:solidFill>
                <a:highlight>
                  <a:srgbClr val="FFFF00"/>
                </a:highlight>
                <a:latin typeface="Algerian" panose="04020705040A02060702" pitchFamily="82" charset="0"/>
              </a:rPr>
              <a:t>Processing</a:t>
            </a:r>
            <a:r>
              <a:rPr lang="tr-TR" dirty="0">
                <a:solidFill>
                  <a:schemeClr val="accent1"/>
                </a:solidFill>
                <a:highlight>
                  <a:srgbClr val="FFFF00"/>
                </a:highlight>
                <a:latin typeface="Algerian" panose="04020705040A02060702" pitchFamily="82" charset="0"/>
              </a:rPr>
              <a:t>);</a:t>
            </a:r>
          </a:p>
          <a:p>
            <a:r>
              <a:rPr lang="tr-TR" dirty="0"/>
              <a:t> Serbest dolaşımdaki eşyanın hariçte işleme faaliyetlerine tabi tutulmak üzere Türkiye Gümrük Bölgesinden geçici olarak ihracı ve bu faaliyetler sonucunda elde edilen ürünlerin ithal vergilerinden tam veya kısmi muafiyet suretiyle yeniden serbest dolaşıma girişine ilişkin hükümlerin uygulandığı rejimdir. Bu rejim de eskiden mevzuatımızda yer alan geçici ihracatın gümrük birliği sonrası daha geliştirilmiş ve başka işleme faaliyetlerini de içeren  hali olarak karşımıza çıkmaktadır.</a:t>
            </a:r>
          </a:p>
        </p:txBody>
      </p:sp>
      <p:sp>
        <p:nvSpPr>
          <p:cNvPr id="2" name="Veri Yer Tutucusu 1">
            <a:extLst>
              <a:ext uri="{FF2B5EF4-FFF2-40B4-BE49-F238E27FC236}">
                <a16:creationId xmlns:a16="http://schemas.microsoft.com/office/drawing/2014/main" id="{9C737525-2DC5-8C6B-D1E8-E8E28CC39132}"/>
              </a:ext>
            </a:extLst>
          </p:cNvPr>
          <p:cNvSpPr>
            <a:spLocks noGrp="1"/>
          </p:cNvSpPr>
          <p:nvPr>
            <p:ph type="dt" sz="half" idx="10"/>
          </p:nvPr>
        </p:nvSpPr>
        <p:spPr/>
        <p:txBody>
          <a:bodyPr/>
          <a:lstStyle/>
          <a:p>
            <a:fld id="{498F588D-D0D3-40ED-BE9B-C514C092178D}" type="datetime1">
              <a:rPr lang="tr-TR" smtClean="0"/>
              <a:t>21.09.2024</a:t>
            </a:fld>
            <a:endParaRPr lang="tr-TR"/>
          </a:p>
        </p:txBody>
      </p:sp>
      <p:sp>
        <p:nvSpPr>
          <p:cNvPr id="4" name="Alt Bilgi Yer Tutucusu 3">
            <a:extLst>
              <a:ext uri="{FF2B5EF4-FFF2-40B4-BE49-F238E27FC236}">
                <a16:creationId xmlns:a16="http://schemas.microsoft.com/office/drawing/2014/main" id="{F23D4947-DCF7-60FD-C06B-D1BB5210FEC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97960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991397-2508-DAD7-2869-2A82ECDABB79}"/>
              </a:ext>
            </a:extLst>
          </p:cNvPr>
          <p:cNvSpPr>
            <a:spLocks noGrp="1"/>
          </p:cNvSpPr>
          <p:nvPr>
            <p:ph idx="1"/>
          </p:nvPr>
        </p:nvSpPr>
        <p:spPr>
          <a:xfrm>
            <a:off x="622570" y="836579"/>
            <a:ext cx="10731230" cy="5340384"/>
          </a:xfrm>
        </p:spPr>
        <p:txBody>
          <a:bodyPr/>
          <a:lstStyle/>
          <a:p>
            <a:r>
              <a:rPr lang="tr-TR" b="1" dirty="0">
                <a:solidFill>
                  <a:srgbClr val="FF0000"/>
                </a:solidFill>
              </a:rPr>
              <a:t>b)	Gümrükçe Onaylanmış Diğer Kullanım Şekilleri</a:t>
            </a:r>
          </a:p>
          <a:p>
            <a:r>
              <a:rPr lang="tr-TR" dirty="0"/>
              <a:t>             Türk Gümrük Sisteminde gümrük işlemleri sadece gümrük rejimlerinden ibaret değildir. Bunun dışında başka iş ve işlemler de vardır. Bunları Gümrükçe Onaylanmış Diğer Kullanım Şekilleri olarak adlandırılmaktadır. Bunlar; </a:t>
            </a:r>
          </a:p>
          <a:p>
            <a:r>
              <a:rPr lang="tr-TR" dirty="0"/>
              <a:t>	Serbest Bölgeler, </a:t>
            </a:r>
          </a:p>
          <a:p>
            <a:r>
              <a:rPr lang="tr-TR" dirty="0"/>
              <a:t>	Yeniden İhracat,</a:t>
            </a:r>
          </a:p>
          <a:p>
            <a:r>
              <a:rPr lang="tr-TR" dirty="0"/>
              <a:t>	İmha, </a:t>
            </a:r>
          </a:p>
          <a:p>
            <a:r>
              <a:rPr lang="tr-TR" dirty="0"/>
              <a:t>	Terk,</a:t>
            </a:r>
          </a:p>
          <a:p>
            <a:endParaRPr lang="tr-TR" dirty="0"/>
          </a:p>
        </p:txBody>
      </p:sp>
      <p:sp>
        <p:nvSpPr>
          <p:cNvPr id="2" name="Veri Yer Tutucusu 1">
            <a:extLst>
              <a:ext uri="{FF2B5EF4-FFF2-40B4-BE49-F238E27FC236}">
                <a16:creationId xmlns:a16="http://schemas.microsoft.com/office/drawing/2014/main" id="{13249E82-4D3A-0018-8E99-F63342E3E5D6}"/>
              </a:ext>
            </a:extLst>
          </p:cNvPr>
          <p:cNvSpPr>
            <a:spLocks noGrp="1"/>
          </p:cNvSpPr>
          <p:nvPr>
            <p:ph type="dt" sz="half" idx="10"/>
          </p:nvPr>
        </p:nvSpPr>
        <p:spPr/>
        <p:txBody>
          <a:bodyPr/>
          <a:lstStyle/>
          <a:p>
            <a:fld id="{9592BF58-1A4B-4324-ABFD-65DB4E864ED8}" type="datetime1">
              <a:rPr lang="tr-TR" smtClean="0"/>
              <a:t>21.09.2024</a:t>
            </a:fld>
            <a:endParaRPr lang="tr-TR"/>
          </a:p>
        </p:txBody>
      </p:sp>
      <p:sp>
        <p:nvSpPr>
          <p:cNvPr id="4" name="Alt Bilgi Yer Tutucusu 3">
            <a:extLst>
              <a:ext uri="{FF2B5EF4-FFF2-40B4-BE49-F238E27FC236}">
                <a16:creationId xmlns:a16="http://schemas.microsoft.com/office/drawing/2014/main" id="{5CA2806D-6B41-342C-C584-177CDF87E0C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141884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B5BF72-C1D8-9F9C-2FF0-C7ABA4B3162C}"/>
              </a:ext>
            </a:extLst>
          </p:cNvPr>
          <p:cNvSpPr>
            <a:spLocks noGrp="1"/>
          </p:cNvSpPr>
          <p:nvPr>
            <p:ph idx="1"/>
          </p:nvPr>
        </p:nvSpPr>
        <p:spPr>
          <a:xfrm>
            <a:off x="838200" y="1118681"/>
            <a:ext cx="10515600" cy="5058282"/>
          </a:xfrm>
        </p:spPr>
        <p:txBody>
          <a:bodyPr>
            <a:normAutofit/>
          </a:bodyPr>
          <a:lstStyle/>
          <a:p>
            <a:pPr algn="ctr"/>
            <a:endParaRPr lang="tr-TR" sz="3600" b="1" dirty="0">
              <a:solidFill>
                <a:srgbClr val="FF0000"/>
              </a:solidFill>
            </a:endParaRPr>
          </a:p>
          <a:p>
            <a:pPr algn="ctr"/>
            <a:endParaRPr lang="tr-TR" sz="3600" b="1" dirty="0">
              <a:solidFill>
                <a:srgbClr val="FF0000"/>
              </a:solidFill>
            </a:endParaRPr>
          </a:p>
          <a:p>
            <a:pPr algn="ctr"/>
            <a:endParaRPr lang="tr-TR" sz="3600" b="1" dirty="0">
              <a:solidFill>
                <a:srgbClr val="FF0000"/>
              </a:solidFill>
            </a:endParaRPr>
          </a:p>
          <a:p>
            <a:pPr algn="ctr"/>
            <a:r>
              <a:rPr lang="tr-TR" sz="3600" b="1" dirty="0">
                <a:solidFill>
                  <a:srgbClr val="FF0000"/>
                </a:solidFill>
              </a:rPr>
              <a:t>GÜMRÜK İŞLEMLERİNİN TEMEL YAPI TAŞLARI</a:t>
            </a:r>
          </a:p>
        </p:txBody>
      </p:sp>
      <p:sp>
        <p:nvSpPr>
          <p:cNvPr id="2" name="Veri Yer Tutucusu 1">
            <a:extLst>
              <a:ext uri="{FF2B5EF4-FFF2-40B4-BE49-F238E27FC236}">
                <a16:creationId xmlns:a16="http://schemas.microsoft.com/office/drawing/2014/main" id="{87743846-5BE3-8DEA-8097-040CDFD1A529}"/>
              </a:ext>
            </a:extLst>
          </p:cNvPr>
          <p:cNvSpPr>
            <a:spLocks noGrp="1"/>
          </p:cNvSpPr>
          <p:nvPr>
            <p:ph type="dt" sz="half" idx="10"/>
          </p:nvPr>
        </p:nvSpPr>
        <p:spPr/>
        <p:txBody>
          <a:bodyPr/>
          <a:lstStyle/>
          <a:p>
            <a:fld id="{B0102526-E0DD-4F96-8A8E-4667E70061AD}" type="datetime1">
              <a:rPr lang="tr-TR" smtClean="0"/>
              <a:t>21.09.2024</a:t>
            </a:fld>
            <a:endParaRPr lang="tr-TR"/>
          </a:p>
        </p:txBody>
      </p:sp>
      <p:sp>
        <p:nvSpPr>
          <p:cNvPr id="4" name="Alt Bilgi Yer Tutucusu 3">
            <a:extLst>
              <a:ext uri="{FF2B5EF4-FFF2-40B4-BE49-F238E27FC236}">
                <a16:creationId xmlns:a16="http://schemas.microsoft.com/office/drawing/2014/main" id="{AD04E836-5188-5977-E80D-4D4E662442A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634034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9DE7EB-99A5-FA53-F9DD-01CA91795A65}"/>
              </a:ext>
            </a:extLst>
          </p:cNvPr>
          <p:cNvSpPr>
            <a:spLocks noGrp="1"/>
          </p:cNvSpPr>
          <p:nvPr>
            <p:ph idx="1"/>
          </p:nvPr>
        </p:nvSpPr>
        <p:spPr>
          <a:xfrm>
            <a:off x="593387" y="583660"/>
            <a:ext cx="10760413" cy="5593303"/>
          </a:xfrm>
        </p:spPr>
        <p:txBody>
          <a:bodyPr>
            <a:normAutofit/>
          </a:bodyPr>
          <a:lstStyle/>
          <a:p>
            <a:r>
              <a:rPr lang="tr-TR" u="sng" dirty="0">
                <a:solidFill>
                  <a:srgbClr val="FF0000"/>
                </a:solidFill>
              </a:rPr>
              <a:t>Buraya kadar anlattığımız tüm gümrük rejimleri ve diğer gümrük işlem ve kullanım şekillerinin uygulanması  </a:t>
            </a:r>
            <a:r>
              <a:rPr lang="tr-TR" b="1" u="sng" dirty="0">
                <a:highlight>
                  <a:srgbClr val="00FF00"/>
                </a:highlight>
              </a:rPr>
              <a:t>4 temel yapı taşı üzerine oturmaktadır.</a:t>
            </a:r>
            <a:r>
              <a:rPr lang="tr-TR" b="1" u="sng" dirty="0"/>
              <a:t> </a:t>
            </a:r>
          </a:p>
          <a:p>
            <a:r>
              <a:rPr lang="tr-TR" u="sng" dirty="0">
                <a:solidFill>
                  <a:srgbClr val="FF0000"/>
                </a:solidFill>
              </a:rPr>
              <a:t>Yani bu 4 temel yapı taşı olmadan herhangi bir gümrük rejiminin veya gümrük uygulamasının yapılması mümkün değildir</a:t>
            </a:r>
            <a:r>
              <a:rPr lang="tr-TR" dirty="0"/>
              <a:t>. Bunlar;  </a:t>
            </a:r>
          </a:p>
          <a:p>
            <a:r>
              <a:rPr lang="tr-TR" dirty="0"/>
              <a:t>1.	Tarife</a:t>
            </a:r>
          </a:p>
          <a:p>
            <a:r>
              <a:rPr lang="tr-TR" dirty="0"/>
              <a:t>2.	Menşe</a:t>
            </a:r>
          </a:p>
          <a:p>
            <a:r>
              <a:rPr lang="tr-TR" dirty="0"/>
              <a:t>3.	Kıymet</a:t>
            </a:r>
          </a:p>
          <a:p>
            <a:r>
              <a:rPr lang="tr-TR" dirty="0"/>
              <a:t>4.	Beyan</a:t>
            </a:r>
          </a:p>
          <a:p>
            <a:r>
              <a:rPr lang="tr-TR" dirty="0"/>
              <a:t>Şimdi bu yapı taşlarını kısaca izah edelim:</a:t>
            </a:r>
          </a:p>
          <a:p>
            <a:endParaRPr lang="tr-TR" dirty="0"/>
          </a:p>
        </p:txBody>
      </p:sp>
      <p:sp>
        <p:nvSpPr>
          <p:cNvPr id="2" name="Veri Yer Tutucusu 1">
            <a:extLst>
              <a:ext uri="{FF2B5EF4-FFF2-40B4-BE49-F238E27FC236}">
                <a16:creationId xmlns:a16="http://schemas.microsoft.com/office/drawing/2014/main" id="{C63DFA7C-8D04-2EC1-0C81-A2217EA2964D}"/>
              </a:ext>
            </a:extLst>
          </p:cNvPr>
          <p:cNvSpPr>
            <a:spLocks noGrp="1"/>
          </p:cNvSpPr>
          <p:nvPr>
            <p:ph type="dt" sz="half" idx="10"/>
          </p:nvPr>
        </p:nvSpPr>
        <p:spPr/>
        <p:txBody>
          <a:bodyPr/>
          <a:lstStyle/>
          <a:p>
            <a:fld id="{E937FED4-EB2B-480E-88F9-FE35790EEEF8}" type="datetime1">
              <a:rPr lang="tr-TR" smtClean="0"/>
              <a:t>21.09.2024</a:t>
            </a:fld>
            <a:endParaRPr lang="tr-TR"/>
          </a:p>
        </p:txBody>
      </p:sp>
      <p:sp>
        <p:nvSpPr>
          <p:cNvPr id="4" name="Alt Bilgi Yer Tutucusu 3">
            <a:extLst>
              <a:ext uri="{FF2B5EF4-FFF2-40B4-BE49-F238E27FC236}">
                <a16:creationId xmlns:a16="http://schemas.microsoft.com/office/drawing/2014/main" id="{CB4E0BC8-75D7-FBAD-BCA8-C608E6362C1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02883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A99DE1-68C0-A15F-53CA-4B0F749A5249}"/>
              </a:ext>
            </a:extLst>
          </p:cNvPr>
          <p:cNvSpPr>
            <a:spLocks noGrp="1"/>
          </p:cNvSpPr>
          <p:nvPr>
            <p:ph idx="1"/>
          </p:nvPr>
        </p:nvSpPr>
        <p:spPr/>
        <p:txBody>
          <a:bodyPr/>
          <a:lstStyle/>
          <a:p>
            <a:r>
              <a:rPr lang="tr-TR" dirty="0"/>
              <a:t>69. slayta kadar kısım (beyan a kadar) diğer notlarda anlatılacağından burada anlatılmayacak</a:t>
            </a:r>
          </a:p>
        </p:txBody>
      </p:sp>
      <p:sp>
        <p:nvSpPr>
          <p:cNvPr id="4" name="Veri Yer Tutucusu 3">
            <a:extLst>
              <a:ext uri="{FF2B5EF4-FFF2-40B4-BE49-F238E27FC236}">
                <a16:creationId xmlns:a16="http://schemas.microsoft.com/office/drawing/2014/main" id="{70843153-3DE1-8EE7-0D1C-824456321F17}"/>
              </a:ext>
            </a:extLst>
          </p:cNvPr>
          <p:cNvSpPr>
            <a:spLocks noGrp="1"/>
          </p:cNvSpPr>
          <p:nvPr>
            <p:ph type="dt" sz="half" idx="10"/>
          </p:nvPr>
        </p:nvSpPr>
        <p:spPr/>
        <p:txBody>
          <a:bodyPr/>
          <a:lstStyle/>
          <a:p>
            <a:fld id="{FCF54E7B-33B4-46F7-BA70-53171021DFEB}" type="datetime1">
              <a:rPr lang="tr-TR" smtClean="0"/>
              <a:t>21.09.2024</a:t>
            </a:fld>
            <a:endParaRPr lang="tr-TR"/>
          </a:p>
        </p:txBody>
      </p:sp>
      <p:sp>
        <p:nvSpPr>
          <p:cNvPr id="5" name="Alt Bilgi Yer Tutucusu 4">
            <a:extLst>
              <a:ext uri="{FF2B5EF4-FFF2-40B4-BE49-F238E27FC236}">
                <a16:creationId xmlns:a16="http://schemas.microsoft.com/office/drawing/2014/main" id="{D332F9CE-6790-BA7D-737D-9D1BB094013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5042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6B3A9F51-781A-115B-7D67-097CF85603DB}"/>
              </a:ext>
            </a:extLst>
          </p:cNvPr>
          <p:cNvPicPr>
            <a:picLocks noGrp="1" noChangeAspect="1"/>
          </p:cNvPicPr>
          <p:nvPr>
            <p:ph idx="1"/>
          </p:nvPr>
        </p:nvPicPr>
        <p:blipFill>
          <a:blip r:embed="rId2"/>
          <a:stretch>
            <a:fillRect/>
          </a:stretch>
        </p:blipFill>
        <p:spPr>
          <a:xfrm>
            <a:off x="2730844" y="30853"/>
            <a:ext cx="7327556" cy="6146110"/>
          </a:xfrm>
        </p:spPr>
      </p:pic>
      <p:sp>
        <p:nvSpPr>
          <p:cNvPr id="2" name="Veri Yer Tutucusu 1">
            <a:extLst>
              <a:ext uri="{FF2B5EF4-FFF2-40B4-BE49-F238E27FC236}">
                <a16:creationId xmlns:a16="http://schemas.microsoft.com/office/drawing/2014/main" id="{37C72ACF-2D0A-C07F-8E78-D6CE59F252CA}"/>
              </a:ext>
            </a:extLst>
          </p:cNvPr>
          <p:cNvSpPr>
            <a:spLocks noGrp="1"/>
          </p:cNvSpPr>
          <p:nvPr>
            <p:ph type="dt" sz="half" idx="10"/>
          </p:nvPr>
        </p:nvSpPr>
        <p:spPr/>
        <p:txBody>
          <a:bodyPr/>
          <a:lstStyle/>
          <a:p>
            <a:fld id="{759DB8E7-8F37-437F-B2D4-068FE3539FBD}" type="datetime1">
              <a:rPr lang="tr-TR" smtClean="0"/>
              <a:t>21.09.2024</a:t>
            </a:fld>
            <a:endParaRPr lang="tr-TR"/>
          </a:p>
        </p:txBody>
      </p:sp>
      <p:sp>
        <p:nvSpPr>
          <p:cNvPr id="3" name="Alt Bilgi Yer Tutucusu 2">
            <a:extLst>
              <a:ext uri="{FF2B5EF4-FFF2-40B4-BE49-F238E27FC236}">
                <a16:creationId xmlns:a16="http://schemas.microsoft.com/office/drawing/2014/main" id="{3E10C682-24B9-A270-9406-54B279A40C3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30213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AA9327-001A-601A-A71D-0E7D9A777A82}"/>
              </a:ext>
            </a:extLst>
          </p:cNvPr>
          <p:cNvSpPr>
            <a:spLocks noGrp="1"/>
          </p:cNvSpPr>
          <p:nvPr>
            <p:ph idx="1"/>
          </p:nvPr>
        </p:nvSpPr>
        <p:spPr>
          <a:xfrm>
            <a:off x="661481" y="885217"/>
            <a:ext cx="10692319" cy="5291746"/>
          </a:xfrm>
        </p:spPr>
        <p:txBody>
          <a:bodyPr/>
          <a:lstStyle/>
          <a:p>
            <a:pPr algn="ctr"/>
            <a:r>
              <a:rPr lang="tr-TR" sz="3200" b="1" dirty="0">
                <a:solidFill>
                  <a:srgbClr val="FF0000"/>
                </a:solidFill>
                <a:latin typeface="Amasis MT Pro Black" panose="02040A04050005020304" pitchFamily="18" charset="-94"/>
              </a:rPr>
              <a:t>I-	Tarife </a:t>
            </a:r>
          </a:p>
          <a:p>
            <a:r>
              <a:rPr lang="tr-TR" dirty="0"/>
              <a:t>    Denilebilir ki, Tarife gümrüğün beyni mesabesindedir.</a:t>
            </a:r>
          </a:p>
          <a:p>
            <a:r>
              <a:rPr lang="tr-TR" dirty="0"/>
              <a:t> </a:t>
            </a:r>
            <a:r>
              <a:rPr lang="tr-TR" dirty="0">
                <a:highlight>
                  <a:srgbClr val="00FF00"/>
                </a:highlight>
              </a:rPr>
              <a:t>Yani tarife olmadan ticari herhangi bir gümrük işleminin yürütülmesi mümkün değildir.</a:t>
            </a:r>
            <a:r>
              <a:rPr lang="tr-TR" dirty="0"/>
              <a:t>  </a:t>
            </a:r>
            <a:r>
              <a:rPr lang="tr-TR" dirty="0">
                <a:solidFill>
                  <a:schemeClr val="accent1"/>
                </a:solidFill>
              </a:rPr>
              <a:t>Tarife </a:t>
            </a:r>
          </a:p>
          <a:p>
            <a:r>
              <a:rPr lang="tr-TR" dirty="0">
                <a:solidFill>
                  <a:schemeClr val="accent1"/>
                </a:solidFill>
              </a:rPr>
              <a:t>hem eşyanın tüm dünyaca ortaklaşa tespit edilen </a:t>
            </a:r>
            <a:r>
              <a:rPr lang="tr-TR" dirty="0">
                <a:solidFill>
                  <a:srgbClr val="FF0000"/>
                </a:solidFill>
              </a:rPr>
              <a:t>hangi kodda yer aldığını belirler, </a:t>
            </a:r>
          </a:p>
          <a:p>
            <a:r>
              <a:rPr lang="tr-TR" dirty="0">
                <a:solidFill>
                  <a:schemeClr val="accent1"/>
                </a:solidFill>
              </a:rPr>
              <a:t>hem de bu eşyadan </a:t>
            </a:r>
            <a:r>
              <a:rPr lang="tr-TR" dirty="0">
                <a:solidFill>
                  <a:srgbClr val="FF0000"/>
                </a:solidFill>
              </a:rPr>
              <a:t>hangi gümrük vergi veya fonlarının alınacağını </a:t>
            </a:r>
            <a:r>
              <a:rPr lang="tr-TR" dirty="0">
                <a:solidFill>
                  <a:schemeClr val="accent1"/>
                </a:solidFill>
              </a:rPr>
              <a:t>ve</a:t>
            </a:r>
          </a:p>
          <a:p>
            <a:r>
              <a:rPr lang="tr-TR" dirty="0">
                <a:solidFill>
                  <a:schemeClr val="accent1"/>
                </a:solidFill>
              </a:rPr>
              <a:t> bu eşyanın ülkeye giriş veya çıkışında, ülke güvenliği, insan sağlığı, çevre, hayvan ve bitkilerin korunması için </a:t>
            </a:r>
            <a:r>
              <a:rPr lang="tr-TR" dirty="0">
                <a:solidFill>
                  <a:srgbClr val="FF0000"/>
                </a:solidFill>
              </a:rPr>
              <a:t>hangi önlemlerin uygulanması gerektiğini</a:t>
            </a:r>
            <a:r>
              <a:rPr lang="tr-TR" dirty="0">
                <a:solidFill>
                  <a:schemeClr val="accent1"/>
                </a:solidFill>
              </a:rPr>
              <a:t> belirler</a:t>
            </a:r>
            <a:r>
              <a:rPr lang="tr-TR" dirty="0"/>
              <a:t>. </a:t>
            </a:r>
          </a:p>
          <a:p>
            <a:endParaRPr lang="tr-TR" dirty="0"/>
          </a:p>
        </p:txBody>
      </p:sp>
      <p:sp>
        <p:nvSpPr>
          <p:cNvPr id="2" name="Veri Yer Tutucusu 1">
            <a:extLst>
              <a:ext uri="{FF2B5EF4-FFF2-40B4-BE49-F238E27FC236}">
                <a16:creationId xmlns:a16="http://schemas.microsoft.com/office/drawing/2014/main" id="{27A60EDA-724B-A6EA-2395-72054C49E0B6}"/>
              </a:ext>
            </a:extLst>
          </p:cNvPr>
          <p:cNvSpPr>
            <a:spLocks noGrp="1"/>
          </p:cNvSpPr>
          <p:nvPr>
            <p:ph type="dt" sz="half" idx="10"/>
          </p:nvPr>
        </p:nvSpPr>
        <p:spPr/>
        <p:txBody>
          <a:bodyPr/>
          <a:lstStyle/>
          <a:p>
            <a:fld id="{C2B46766-B1A9-4BF9-9189-027071A02836}" type="datetime1">
              <a:rPr lang="tr-TR" smtClean="0"/>
              <a:t>21.09.2024</a:t>
            </a:fld>
            <a:endParaRPr lang="tr-TR"/>
          </a:p>
        </p:txBody>
      </p:sp>
      <p:sp>
        <p:nvSpPr>
          <p:cNvPr id="4" name="Alt Bilgi Yer Tutucusu 3">
            <a:extLst>
              <a:ext uri="{FF2B5EF4-FFF2-40B4-BE49-F238E27FC236}">
                <a16:creationId xmlns:a16="http://schemas.microsoft.com/office/drawing/2014/main" id="{5AE5FBE6-FA68-EB6B-0476-7364164B61B9}"/>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59904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014BA0-7716-56A6-DCC6-343BC47C6294}"/>
              </a:ext>
            </a:extLst>
          </p:cNvPr>
          <p:cNvSpPr>
            <a:spLocks noGrp="1"/>
          </p:cNvSpPr>
          <p:nvPr>
            <p:ph idx="1"/>
          </p:nvPr>
        </p:nvSpPr>
        <p:spPr>
          <a:xfrm>
            <a:off x="466928" y="758757"/>
            <a:ext cx="10886872" cy="5418206"/>
          </a:xfrm>
        </p:spPr>
        <p:txBody>
          <a:bodyPr>
            <a:normAutofit/>
          </a:bodyPr>
          <a:lstStyle/>
          <a:p>
            <a:pPr algn="ctr"/>
            <a:r>
              <a:rPr lang="tr-TR" sz="3200" b="1" dirty="0">
                <a:solidFill>
                  <a:srgbClr val="FF0000"/>
                </a:solidFill>
                <a:latin typeface="Amasis MT Pro Black" panose="02040A04050005020304" pitchFamily="18" charset="-94"/>
              </a:rPr>
              <a:t>II-	Menşe: </a:t>
            </a:r>
          </a:p>
          <a:p>
            <a:r>
              <a:rPr lang="tr-TR" dirty="0"/>
              <a:t>   Gümrük işlemlerinin yapı taşlarından biri de eşyanın menşeinin tespitidir. İthalata veya ihracata konu eşyanın vergilendirme ve ticaret politikası önlemlerinin uygulanması </a:t>
            </a:r>
          </a:p>
          <a:p>
            <a:r>
              <a:rPr lang="tr-TR" dirty="0"/>
              <a:t>(</a:t>
            </a:r>
            <a:r>
              <a:rPr lang="tr-TR" sz="2400" dirty="0">
                <a:solidFill>
                  <a:srgbClr val="FF0000"/>
                </a:solidFill>
              </a:rPr>
              <a:t>gözetim ve korunma önlemleri, miktar kısıtlamaları, anti-damping vergisi vs</a:t>
            </a:r>
            <a:r>
              <a:rPr lang="tr-TR" dirty="0"/>
              <a:t>.)</a:t>
            </a:r>
          </a:p>
          <a:p>
            <a:r>
              <a:rPr lang="tr-TR" dirty="0"/>
              <a:t> için işleme konu eşyanın hangi ülke menşeli olduğu yada o ülke menşeili sayılması gerektiğinin bilinmesi gerekir. </a:t>
            </a:r>
          </a:p>
          <a:p>
            <a:r>
              <a:rPr lang="tr-TR" dirty="0"/>
              <a:t>Menşei; </a:t>
            </a:r>
          </a:p>
          <a:p>
            <a:r>
              <a:rPr lang="tr-TR" dirty="0"/>
              <a:t>a)	Eşyanın tercihli olmayan menşei,</a:t>
            </a:r>
          </a:p>
          <a:p>
            <a:r>
              <a:rPr lang="tr-TR" dirty="0"/>
              <a:t>b)	Eşyanın tercihli menşei </a:t>
            </a:r>
          </a:p>
          <a:p>
            <a:r>
              <a:rPr lang="tr-TR" dirty="0"/>
              <a:t>olmak üzere iki gurupta toplanmaktadır. </a:t>
            </a:r>
          </a:p>
          <a:p>
            <a:endParaRPr lang="tr-TR" dirty="0"/>
          </a:p>
        </p:txBody>
      </p:sp>
      <p:sp>
        <p:nvSpPr>
          <p:cNvPr id="2" name="Veri Yer Tutucusu 1">
            <a:extLst>
              <a:ext uri="{FF2B5EF4-FFF2-40B4-BE49-F238E27FC236}">
                <a16:creationId xmlns:a16="http://schemas.microsoft.com/office/drawing/2014/main" id="{E99AA169-FC3B-811A-7B58-8AD6D85A9385}"/>
              </a:ext>
            </a:extLst>
          </p:cNvPr>
          <p:cNvSpPr>
            <a:spLocks noGrp="1"/>
          </p:cNvSpPr>
          <p:nvPr>
            <p:ph type="dt" sz="half" idx="10"/>
          </p:nvPr>
        </p:nvSpPr>
        <p:spPr/>
        <p:txBody>
          <a:bodyPr/>
          <a:lstStyle/>
          <a:p>
            <a:fld id="{40FE7583-9807-40B2-A049-FE4286DEE4A8}" type="datetime1">
              <a:rPr lang="tr-TR" smtClean="0"/>
              <a:t>21.09.2024</a:t>
            </a:fld>
            <a:endParaRPr lang="tr-TR"/>
          </a:p>
        </p:txBody>
      </p:sp>
      <p:sp>
        <p:nvSpPr>
          <p:cNvPr id="4" name="Alt Bilgi Yer Tutucusu 3">
            <a:extLst>
              <a:ext uri="{FF2B5EF4-FFF2-40B4-BE49-F238E27FC236}">
                <a16:creationId xmlns:a16="http://schemas.microsoft.com/office/drawing/2014/main" id="{8A3B80ED-050D-772C-2CD0-4C444A883F10}"/>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16315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4DB039-18AC-56CA-4425-635008F5B356}"/>
              </a:ext>
            </a:extLst>
          </p:cNvPr>
          <p:cNvSpPr>
            <a:spLocks noGrp="1"/>
          </p:cNvSpPr>
          <p:nvPr>
            <p:ph idx="1"/>
          </p:nvPr>
        </p:nvSpPr>
        <p:spPr>
          <a:xfrm>
            <a:off x="593387" y="749030"/>
            <a:ext cx="10760413" cy="5427933"/>
          </a:xfrm>
        </p:spPr>
        <p:txBody>
          <a:bodyPr/>
          <a:lstStyle/>
          <a:p>
            <a:r>
              <a:rPr lang="tr-TR" dirty="0">
                <a:solidFill>
                  <a:srgbClr val="FF0000"/>
                </a:solidFill>
              </a:rPr>
              <a:t>a)	Eşyanın tercihli olmayan menşei: </a:t>
            </a:r>
          </a:p>
          <a:p>
            <a:r>
              <a:rPr lang="tr-TR" dirty="0"/>
              <a:t>Türk Gümrük Tarifesinin uygulanması, eşya ticaretine ilişkin tarife önlemleri dışında, hükümetçe oluşturulan önlemlerin uygulanması ve menşe şahadetnamelerinin hazırlanması ve verilmesi amacıyla kullanılan menşe uygulamasıdır. Bu gibi durumlarda Menşe Şahadetnamesi (</a:t>
            </a:r>
            <a:r>
              <a:rPr lang="tr-TR" dirty="0" err="1"/>
              <a:t>Certificate</a:t>
            </a:r>
            <a:r>
              <a:rPr lang="tr-TR" dirty="0"/>
              <a:t> of </a:t>
            </a:r>
            <a:r>
              <a:rPr lang="tr-TR" dirty="0" err="1"/>
              <a:t>Origin</a:t>
            </a:r>
            <a:r>
              <a:rPr lang="tr-TR" dirty="0"/>
              <a:t>) kullanılacaktır. </a:t>
            </a:r>
          </a:p>
          <a:p>
            <a:endParaRPr lang="tr-TR" dirty="0"/>
          </a:p>
        </p:txBody>
      </p:sp>
      <p:sp>
        <p:nvSpPr>
          <p:cNvPr id="2" name="Veri Yer Tutucusu 1">
            <a:extLst>
              <a:ext uri="{FF2B5EF4-FFF2-40B4-BE49-F238E27FC236}">
                <a16:creationId xmlns:a16="http://schemas.microsoft.com/office/drawing/2014/main" id="{A36494C1-55BD-9941-6556-3CB0AB36764D}"/>
              </a:ext>
            </a:extLst>
          </p:cNvPr>
          <p:cNvSpPr>
            <a:spLocks noGrp="1"/>
          </p:cNvSpPr>
          <p:nvPr>
            <p:ph type="dt" sz="half" idx="10"/>
          </p:nvPr>
        </p:nvSpPr>
        <p:spPr/>
        <p:txBody>
          <a:bodyPr/>
          <a:lstStyle/>
          <a:p>
            <a:fld id="{57FCFECE-D8B3-4076-9EC7-78BDE9A63562}" type="datetime1">
              <a:rPr lang="tr-TR" smtClean="0"/>
              <a:t>21.09.2024</a:t>
            </a:fld>
            <a:endParaRPr lang="tr-TR"/>
          </a:p>
        </p:txBody>
      </p:sp>
      <p:sp>
        <p:nvSpPr>
          <p:cNvPr id="4" name="Alt Bilgi Yer Tutucusu 3">
            <a:extLst>
              <a:ext uri="{FF2B5EF4-FFF2-40B4-BE49-F238E27FC236}">
                <a16:creationId xmlns:a16="http://schemas.microsoft.com/office/drawing/2014/main" id="{FD836CB6-0FAD-0577-7C6F-2A02116E6D2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599401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80F6C7-B4F9-02B5-6A7B-0D1A74A23008}"/>
              </a:ext>
            </a:extLst>
          </p:cNvPr>
          <p:cNvSpPr>
            <a:spLocks noGrp="1"/>
          </p:cNvSpPr>
          <p:nvPr>
            <p:ph idx="1"/>
          </p:nvPr>
        </p:nvSpPr>
        <p:spPr>
          <a:xfrm>
            <a:off x="535021" y="787940"/>
            <a:ext cx="11322996" cy="5389023"/>
          </a:xfrm>
        </p:spPr>
        <p:txBody>
          <a:bodyPr>
            <a:normAutofit/>
          </a:bodyPr>
          <a:lstStyle/>
          <a:p>
            <a:r>
              <a:rPr lang="tr-TR" dirty="0">
                <a:solidFill>
                  <a:srgbClr val="FF0000"/>
                </a:solidFill>
              </a:rPr>
              <a:t>b)	Eşyanın tercihli menşei</a:t>
            </a:r>
            <a:r>
              <a:rPr lang="tr-TR" dirty="0"/>
              <a:t>: </a:t>
            </a:r>
          </a:p>
          <a:p>
            <a:r>
              <a:rPr lang="tr-TR" dirty="0">
                <a:highlight>
                  <a:srgbClr val="FFFF00"/>
                </a:highlight>
              </a:rPr>
              <a:t>Anlaşmalarla veya hükümet kararları ile belirlenen ülke eşyasına tercihli (</a:t>
            </a:r>
            <a:r>
              <a:rPr lang="tr-TR" b="1" dirty="0">
                <a:highlight>
                  <a:srgbClr val="FFFF00"/>
                </a:highlight>
              </a:rPr>
              <a:t>indirimli veya sıfır</a:t>
            </a:r>
            <a:r>
              <a:rPr lang="tr-TR" dirty="0">
                <a:highlight>
                  <a:srgbClr val="FFFF00"/>
                </a:highlight>
              </a:rPr>
              <a:t>) tarife uygulamalarından yararlandırılmak amacıyla uygulanmaktadır.</a:t>
            </a:r>
          </a:p>
          <a:p>
            <a:r>
              <a:rPr lang="tr-TR" dirty="0"/>
              <a:t> Örneğin; </a:t>
            </a:r>
          </a:p>
          <a:p>
            <a:r>
              <a:rPr lang="tr-TR" dirty="0">
                <a:highlight>
                  <a:srgbClr val="00FF00"/>
                </a:highlight>
              </a:rPr>
              <a:t>AB ülkelerinden ithal edilmek istenilen eşya için gümrük vergisi ödenmek istenmiyorsa</a:t>
            </a:r>
            <a:r>
              <a:rPr lang="tr-TR" dirty="0"/>
              <a:t>,  </a:t>
            </a:r>
          </a:p>
          <a:p>
            <a:r>
              <a:rPr lang="tr-TR" dirty="0">
                <a:solidFill>
                  <a:srgbClr val="FF0000"/>
                </a:solidFill>
                <a:highlight>
                  <a:srgbClr val="00FFFF"/>
                </a:highlight>
              </a:rPr>
              <a:t>EUR.1 Dolaşım Belgesinin </a:t>
            </a:r>
            <a:r>
              <a:rPr lang="tr-TR" dirty="0">
                <a:solidFill>
                  <a:srgbClr val="FF0000"/>
                </a:solidFill>
              </a:rPr>
              <a:t>Türk Gümrük İdaresine sunulması gerekmektedir</a:t>
            </a:r>
            <a:r>
              <a:rPr lang="tr-TR" dirty="0"/>
              <a:t>. </a:t>
            </a:r>
          </a:p>
        </p:txBody>
      </p:sp>
      <p:sp>
        <p:nvSpPr>
          <p:cNvPr id="2" name="Veri Yer Tutucusu 1">
            <a:extLst>
              <a:ext uri="{FF2B5EF4-FFF2-40B4-BE49-F238E27FC236}">
                <a16:creationId xmlns:a16="http://schemas.microsoft.com/office/drawing/2014/main" id="{C3DA6928-0FDA-D135-FB86-8019E6FAF04F}"/>
              </a:ext>
            </a:extLst>
          </p:cNvPr>
          <p:cNvSpPr>
            <a:spLocks noGrp="1"/>
          </p:cNvSpPr>
          <p:nvPr>
            <p:ph type="dt" sz="half" idx="10"/>
          </p:nvPr>
        </p:nvSpPr>
        <p:spPr/>
        <p:txBody>
          <a:bodyPr/>
          <a:lstStyle/>
          <a:p>
            <a:fld id="{6F57F3D8-6912-4302-A4A2-A09228FC3122}" type="datetime1">
              <a:rPr lang="tr-TR" smtClean="0"/>
              <a:t>21.09.2024</a:t>
            </a:fld>
            <a:endParaRPr lang="tr-TR"/>
          </a:p>
        </p:txBody>
      </p:sp>
      <p:sp>
        <p:nvSpPr>
          <p:cNvPr id="4" name="Alt Bilgi Yer Tutucusu 3">
            <a:extLst>
              <a:ext uri="{FF2B5EF4-FFF2-40B4-BE49-F238E27FC236}">
                <a16:creationId xmlns:a16="http://schemas.microsoft.com/office/drawing/2014/main" id="{05C894CF-3476-EC23-4D03-8CDA3338EA7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65933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80F6C7-B4F9-02B5-6A7B-0D1A74A23008}"/>
              </a:ext>
            </a:extLst>
          </p:cNvPr>
          <p:cNvSpPr>
            <a:spLocks noGrp="1"/>
          </p:cNvSpPr>
          <p:nvPr>
            <p:ph idx="1"/>
          </p:nvPr>
        </p:nvSpPr>
        <p:spPr>
          <a:xfrm>
            <a:off x="535021" y="787940"/>
            <a:ext cx="10818779" cy="5389023"/>
          </a:xfrm>
        </p:spPr>
        <p:txBody>
          <a:bodyPr>
            <a:normAutofit/>
          </a:bodyPr>
          <a:lstStyle/>
          <a:p>
            <a:r>
              <a:rPr lang="tr-TR" dirty="0">
                <a:solidFill>
                  <a:srgbClr val="FF0000"/>
                </a:solidFill>
              </a:rPr>
              <a:t>b)	Eşyanın tercihli menşei</a:t>
            </a:r>
            <a:r>
              <a:rPr lang="tr-TR" dirty="0"/>
              <a:t>: </a:t>
            </a:r>
          </a:p>
          <a:p>
            <a:r>
              <a:rPr lang="tr-TR" dirty="0">
                <a:highlight>
                  <a:srgbClr val="00FFFF"/>
                </a:highlight>
              </a:rPr>
              <a:t>Ayrıca AB’den ithal edilmek istenen eşyayla ilgili A.TR Dolaşım Belgesinin ibrazı halinde de gümrük vergisi alınmasa da ,</a:t>
            </a:r>
          </a:p>
          <a:p>
            <a:r>
              <a:rPr lang="tr-TR" dirty="0">
                <a:highlight>
                  <a:srgbClr val="FFFF00"/>
                </a:highlight>
              </a:rPr>
              <a:t>A.TR Dolaşım Belgesi</a:t>
            </a:r>
            <a:r>
              <a:rPr lang="tr-TR" dirty="0"/>
              <a:t>, </a:t>
            </a:r>
            <a:r>
              <a:rPr lang="tr-TR" dirty="0">
                <a:solidFill>
                  <a:srgbClr val="FF0000"/>
                </a:solidFill>
              </a:rPr>
              <a:t>eşyanın serbest dolaşım durumunda olduğunu gösteren bir belge olup</a:t>
            </a:r>
            <a:r>
              <a:rPr lang="tr-TR" dirty="0"/>
              <a:t> eşyanın menşeini göstermemektedir. </a:t>
            </a:r>
          </a:p>
          <a:p>
            <a:r>
              <a:rPr lang="tr-TR" dirty="0"/>
              <a:t>Diğer taraftan AB’den A.TR Dolaşım Belgesi eşliğinde gelen eşya, Türkiye tarafından uygulanan mali yükümlülüklere (ilave gümrük vergisine, ek mali yükümlülüğe ve ticaret politikası önlemine) tabi olabilir. Bu takdirde ilgili eşya için menşe şahadetnamesinin sunulması gerekli olabilir. </a:t>
            </a:r>
          </a:p>
        </p:txBody>
      </p:sp>
      <p:sp>
        <p:nvSpPr>
          <p:cNvPr id="2" name="Veri Yer Tutucusu 1">
            <a:extLst>
              <a:ext uri="{FF2B5EF4-FFF2-40B4-BE49-F238E27FC236}">
                <a16:creationId xmlns:a16="http://schemas.microsoft.com/office/drawing/2014/main" id="{C3BB5110-11CF-0FAE-F340-9B7DE821E20D}"/>
              </a:ext>
            </a:extLst>
          </p:cNvPr>
          <p:cNvSpPr>
            <a:spLocks noGrp="1"/>
          </p:cNvSpPr>
          <p:nvPr>
            <p:ph type="dt" sz="half" idx="10"/>
          </p:nvPr>
        </p:nvSpPr>
        <p:spPr/>
        <p:txBody>
          <a:bodyPr/>
          <a:lstStyle/>
          <a:p>
            <a:fld id="{FC25DF4E-5DC6-4624-ACB5-7F319B00A7BA}" type="datetime1">
              <a:rPr lang="tr-TR" smtClean="0"/>
              <a:t>21.09.2024</a:t>
            </a:fld>
            <a:endParaRPr lang="tr-TR"/>
          </a:p>
        </p:txBody>
      </p:sp>
      <p:sp>
        <p:nvSpPr>
          <p:cNvPr id="4" name="Alt Bilgi Yer Tutucusu 3">
            <a:extLst>
              <a:ext uri="{FF2B5EF4-FFF2-40B4-BE49-F238E27FC236}">
                <a16:creationId xmlns:a16="http://schemas.microsoft.com/office/drawing/2014/main" id="{FB8A0657-04AF-6126-5EA8-BBFB82BC815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23328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52632E-20D6-E34A-FA0D-5D82158D5E18}"/>
              </a:ext>
            </a:extLst>
          </p:cNvPr>
          <p:cNvSpPr>
            <a:spLocks noGrp="1"/>
          </p:cNvSpPr>
          <p:nvPr>
            <p:ph idx="1"/>
          </p:nvPr>
        </p:nvSpPr>
        <p:spPr>
          <a:xfrm>
            <a:off x="593387" y="622570"/>
            <a:ext cx="10760413" cy="5554393"/>
          </a:xfrm>
        </p:spPr>
        <p:txBody>
          <a:bodyPr/>
          <a:lstStyle/>
          <a:p>
            <a:r>
              <a:rPr lang="tr-TR" sz="3200" dirty="0">
                <a:solidFill>
                  <a:srgbClr val="FF0000"/>
                </a:solidFill>
              </a:rPr>
              <a:t>c)	Bağlayıcı Menşe Bilgisi (</a:t>
            </a:r>
            <a:r>
              <a:rPr lang="tr-TR" sz="3200" dirty="0" err="1">
                <a:solidFill>
                  <a:srgbClr val="FF0000"/>
                </a:solidFill>
              </a:rPr>
              <a:t>Binding</a:t>
            </a:r>
            <a:r>
              <a:rPr lang="tr-TR" sz="3200" dirty="0">
                <a:solidFill>
                  <a:srgbClr val="FF0000"/>
                </a:solidFill>
              </a:rPr>
              <a:t> </a:t>
            </a:r>
            <a:r>
              <a:rPr lang="tr-TR" sz="3200" dirty="0" err="1">
                <a:solidFill>
                  <a:srgbClr val="FF0000"/>
                </a:solidFill>
              </a:rPr>
              <a:t>Origin</a:t>
            </a:r>
            <a:r>
              <a:rPr lang="tr-TR" sz="3200" dirty="0">
                <a:solidFill>
                  <a:srgbClr val="FF0000"/>
                </a:solidFill>
              </a:rPr>
              <a:t> Information): </a:t>
            </a:r>
          </a:p>
          <a:p>
            <a:r>
              <a:rPr lang="tr-TR" dirty="0"/>
              <a:t>      Tıpkı Bağlayıcı Tarifesi uygulamasında olduğu gibi, </a:t>
            </a:r>
            <a:r>
              <a:rPr lang="tr-TR" dirty="0">
                <a:highlight>
                  <a:srgbClr val="FFFF00"/>
                </a:highlight>
              </a:rPr>
              <a:t>gümrük işlemine konu eşyanın menşeinin tespitinde güçlük çekiliyor ise ilgililer tarafından Bakanlığa müracaatla Bağlayıcı Menşe Bilgisi talebinde bulunulabilmektedir.</a:t>
            </a:r>
          </a:p>
          <a:p>
            <a:r>
              <a:rPr lang="tr-TR" dirty="0"/>
              <a:t> Talep üzerine Bakanlıkça yine ücretsiz olarak ilgililere Bağlayıcı Menşe Bilgisi verilmektedir.</a:t>
            </a:r>
          </a:p>
          <a:p>
            <a:r>
              <a:rPr lang="tr-TR" dirty="0"/>
              <a:t> Bağlayıcı Menşe Bilgisinin idarece karar verilebilmesi için  gereken tüm belgelerin temin edildiği tarihten itibaren beş ay içinde başvuru sahibine bildirilmesi gerekmektedir.</a:t>
            </a:r>
          </a:p>
          <a:p>
            <a:r>
              <a:rPr lang="tr-TR" dirty="0"/>
              <a:t> Bağlayıcı Menşe Bilgisi kararı üç yıl süreyle geçerlidir</a:t>
            </a:r>
          </a:p>
        </p:txBody>
      </p:sp>
      <p:sp>
        <p:nvSpPr>
          <p:cNvPr id="2" name="Veri Yer Tutucusu 1">
            <a:extLst>
              <a:ext uri="{FF2B5EF4-FFF2-40B4-BE49-F238E27FC236}">
                <a16:creationId xmlns:a16="http://schemas.microsoft.com/office/drawing/2014/main" id="{FFC43839-382C-C7EC-1A2C-EBE56E3B2693}"/>
              </a:ext>
            </a:extLst>
          </p:cNvPr>
          <p:cNvSpPr>
            <a:spLocks noGrp="1"/>
          </p:cNvSpPr>
          <p:nvPr>
            <p:ph type="dt" sz="half" idx="10"/>
          </p:nvPr>
        </p:nvSpPr>
        <p:spPr/>
        <p:txBody>
          <a:bodyPr/>
          <a:lstStyle/>
          <a:p>
            <a:fld id="{FB747EAE-1982-4AD5-AD54-FBBBA101808F}" type="datetime1">
              <a:rPr lang="tr-TR" smtClean="0"/>
              <a:t>21.09.2024</a:t>
            </a:fld>
            <a:endParaRPr lang="tr-TR"/>
          </a:p>
        </p:txBody>
      </p:sp>
      <p:sp>
        <p:nvSpPr>
          <p:cNvPr id="4" name="Alt Bilgi Yer Tutucusu 3">
            <a:extLst>
              <a:ext uri="{FF2B5EF4-FFF2-40B4-BE49-F238E27FC236}">
                <a16:creationId xmlns:a16="http://schemas.microsoft.com/office/drawing/2014/main" id="{0035EB2B-C8B6-21B3-2941-0CC6BAEF2F1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95468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ADC164-F878-13BF-49A9-9033CCD5A4DC}"/>
              </a:ext>
            </a:extLst>
          </p:cNvPr>
          <p:cNvSpPr>
            <a:spLocks noGrp="1"/>
          </p:cNvSpPr>
          <p:nvPr>
            <p:ph idx="1"/>
          </p:nvPr>
        </p:nvSpPr>
        <p:spPr>
          <a:xfrm>
            <a:off x="651753" y="369651"/>
            <a:ext cx="10702047" cy="5807312"/>
          </a:xfrm>
        </p:spPr>
        <p:txBody>
          <a:bodyPr/>
          <a:lstStyle/>
          <a:p>
            <a:pPr algn="ctr"/>
            <a:r>
              <a:rPr lang="tr-TR" b="1" dirty="0">
                <a:solidFill>
                  <a:srgbClr val="FF0000"/>
                </a:solidFill>
                <a:latin typeface="Amasis MT Pro Black" panose="02040A04050005020304" pitchFamily="18" charset="-94"/>
                <a:cs typeface="Aharoni" panose="02010803020104030203" pitchFamily="2" charset="-79"/>
              </a:rPr>
              <a:t>III-	Kıymet</a:t>
            </a:r>
            <a:r>
              <a:rPr lang="tr-TR" b="1" dirty="0">
                <a:solidFill>
                  <a:srgbClr val="FF0000"/>
                </a:solidFill>
                <a:latin typeface="Aharoni" panose="02010803020104030203" pitchFamily="2" charset="-79"/>
                <a:cs typeface="Aharoni" panose="02010803020104030203" pitchFamily="2" charset="-79"/>
              </a:rPr>
              <a:t>: </a:t>
            </a:r>
          </a:p>
          <a:p>
            <a:pPr algn="ctr"/>
            <a:r>
              <a:rPr lang="tr-TR" dirty="0"/>
              <a:t>Gümrük İşlemlerinin yapı taşlarından bir diğeri de eşyanın kıymetidir. Mevzuatımızda kıymetle ilgili hükümler geniş olarak düzenlenmiştir. </a:t>
            </a:r>
            <a:r>
              <a:rPr lang="tr-TR" b="1" dirty="0">
                <a:solidFill>
                  <a:srgbClr val="FF0000"/>
                </a:solidFill>
                <a:highlight>
                  <a:srgbClr val="FFFF00"/>
                </a:highlight>
              </a:rPr>
              <a:t>Kıymetin tespiti </a:t>
            </a:r>
            <a:r>
              <a:rPr lang="tr-TR" dirty="0">
                <a:solidFill>
                  <a:srgbClr val="FF0000"/>
                </a:solidFill>
                <a:highlight>
                  <a:srgbClr val="FFFF00"/>
                </a:highlight>
              </a:rPr>
              <a:t>:</a:t>
            </a:r>
          </a:p>
          <a:p>
            <a:pPr algn="ctr"/>
            <a:endParaRPr lang="tr-TR" dirty="0">
              <a:solidFill>
                <a:srgbClr val="FF0000"/>
              </a:solidFill>
              <a:highlight>
                <a:srgbClr val="FFFF00"/>
              </a:highlight>
            </a:endParaRPr>
          </a:p>
          <a:p>
            <a:r>
              <a:rPr lang="tr-TR" dirty="0">
                <a:highlight>
                  <a:srgbClr val="FFFF00"/>
                </a:highlight>
              </a:rPr>
              <a:t>                                         ithale konu eşyada, </a:t>
            </a:r>
          </a:p>
          <a:p>
            <a:r>
              <a:rPr lang="tr-TR" dirty="0">
                <a:solidFill>
                  <a:srgbClr val="FF0000"/>
                </a:solidFill>
                <a:highlight>
                  <a:srgbClr val="FFFF00"/>
                </a:highlight>
              </a:rPr>
              <a:t>o eşyadan alınacak vergi ve fonların tespitinde; </a:t>
            </a:r>
          </a:p>
          <a:p>
            <a:endParaRPr lang="tr-TR" dirty="0">
              <a:solidFill>
                <a:srgbClr val="FF0000"/>
              </a:solidFill>
              <a:highlight>
                <a:srgbClr val="FFFF00"/>
              </a:highlight>
            </a:endParaRPr>
          </a:p>
          <a:p>
            <a:r>
              <a:rPr lang="tr-TR" dirty="0">
                <a:highlight>
                  <a:srgbClr val="FFFF00"/>
                </a:highlight>
              </a:rPr>
              <a:t>                                                ihracında ise; </a:t>
            </a:r>
          </a:p>
          <a:p>
            <a:r>
              <a:rPr lang="tr-TR" dirty="0">
                <a:solidFill>
                  <a:srgbClr val="FF0000"/>
                </a:solidFill>
                <a:highlight>
                  <a:srgbClr val="FFFF00"/>
                </a:highlight>
              </a:rPr>
              <a:t>KDV ve varsa diğer vergilerin iadesi bakımından </a:t>
            </a:r>
          </a:p>
          <a:p>
            <a:r>
              <a:rPr lang="tr-TR" dirty="0"/>
              <a:t>büyük önem taşımaktadır</a:t>
            </a:r>
          </a:p>
          <a:p>
            <a:endParaRPr lang="tr-TR" dirty="0"/>
          </a:p>
        </p:txBody>
      </p:sp>
      <p:sp>
        <p:nvSpPr>
          <p:cNvPr id="2" name="Veri Yer Tutucusu 1">
            <a:extLst>
              <a:ext uri="{FF2B5EF4-FFF2-40B4-BE49-F238E27FC236}">
                <a16:creationId xmlns:a16="http://schemas.microsoft.com/office/drawing/2014/main" id="{AC7F49FB-4B0E-39BA-A758-805EB2CC39D4}"/>
              </a:ext>
            </a:extLst>
          </p:cNvPr>
          <p:cNvSpPr>
            <a:spLocks noGrp="1"/>
          </p:cNvSpPr>
          <p:nvPr>
            <p:ph type="dt" sz="half" idx="10"/>
          </p:nvPr>
        </p:nvSpPr>
        <p:spPr/>
        <p:txBody>
          <a:bodyPr/>
          <a:lstStyle/>
          <a:p>
            <a:fld id="{603225F8-3EBA-496B-9386-DA78D14C0BF1}" type="datetime1">
              <a:rPr lang="tr-TR" smtClean="0"/>
              <a:t>21.09.2024</a:t>
            </a:fld>
            <a:endParaRPr lang="tr-TR"/>
          </a:p>
        </p:txBody>
      </p:sp>
      <p:sp>
        <p:nvSpPr>
          <p:cNvPr id="4" name="Alt Bilgi Yer Tutucusu 3">
            <a:extLst>
              <a:ext uri="{FF2B5EF4-FFF2-40B4-BE49-F238E27FC236}">
                <a16:creationId xmlns:a16="http://schemas.microsoft.com/office/drawing/2014/main" id="{44CF5A08-DDEA-D607-F039-087BCAAB047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56354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F76F8D-81FD-4A90-2CF5-0C44DB74F8A1}"/>
              </a:ext>
            </a:extLst>
          </p:cNvPr>
          <p:cNvSpPr>
            <a:spLocks noGrp="1"/>
          </p:cNvSpPr>
          <p:nvPr>
            <p:ph idx="1"/>
          </p:nvPr>
        </p:nvSpPr>
        <p:spPr/>
        <p:txBody>
          <a:bodyPr/>
          <a:lstStyle/>
          <a:p>
            <a:r>
              <a:rPr lang="tr-TR" dirty="0">
                <a:highlight>
                  <a:srgbClr val="FFFF00"/>
                </a:highlight>
              </a:rPr>
              <a:t>İthal eşyasının gümrük kıymeti, </a:t>
            </a:r>
          </a:p>
          <a:p>
            <a:r>
              <a:rPr lang="tr-TR" b="1" dirty="0">
                <a:highlight>
                  <a:srgbClr val="FFFF00"/>
                </a:highlight>
              </a:rPr>
              <a:t>eşyanın faturasında yer alan satış bedelidir</a:t>
            </a:r>
            <a:r>
              <a:rPr lang="tr-TR" dirty="0"/>
              <a:t>. </a:t>
            </a:r>
          </a:p>
          <a:p>
            <a:endParaRPr lang="tr-TR" dirty="0"/>
          </a:p>
          <a:p>
            <a:r>
              <a:rPr lang="tr-TR" dirty="0"/>
              <a:t>Satış bedeli, Türkiye'ye ihraç amacıyla yapılan satışta fiilen ödenen veya ödenecek fiyat olarak tespit edilmektedir. Mükellefler tarafından beyan edilen kıymet gümrük idaresince uygun bulunmaz veya </a:t>
            </a:r>
            <a:r>
              <a:rPr lang="tr-TR" dirty="0">
                <a:highlight>
                  <a:srgbClr val="FFFF00"/>
                </a:highlight>
              </a:rPr>
              <a:t>eşyanın kıymeti satış bedeli yöntemiyle tespit edilemezse,</a:t>
            </a:r>
            <a:r>
              <a:rPr lang="tr-TR" dirty="0"/>
              <a:t> </a:t>
            </a:r>
            <a:r>
              <a:rPr lang="tr-TR" dirty="0">
                <a:highlight>
                  <a:srgbClr val="00FFFF"/>
                </a:highlight>
              </a:rPr>
              <a:t>mevzuatımızda yer alan diğer kıymet tespit yöntemlerinden biriyle tespit edilir</a:t>
            </a:r>
            <a:r>
              <a:rPr lang="tr-TR" dirty="0"/>
              <a:t>. </a:t>
            </a:r>
            <a:r>
              <a:rPr lang="tr-TR" sz="1200" dirty="0"/>
              <a:t>Bu </a:t>
            </a:r>
            <a:r>
              <a:rPr lang="tr-TR" sz="1200" dirty="0" err="1"/>
              <a:t>yönetemler</a:t>
            </a:r>
            <a:r>
              <a:rPr lang="tr-TR" sz="1200" dirty="0"/>
              <a:t>; kitabımızın Türk Gümrük Vergilendirme Sistemi başlıklı 4. bölümünde de belirtildiği gibi; </a:t>
            </a:r>
            <a:endParaRPr lang="tr-TR" dirty="0"/>
          </a:p>
        </p:txBody>
      </p:sp>
      <p:sp>
        <p:nvSpPr>
          <p:cNvPr id="2" name="Veri Yer Tutucusu 1">
            <a:extLst>
              <a:ext uri="{FF2B5EF4-FFF2-40B4-BE49-F238E27FC236}">
                <a16:creationId xmlns:a16="http://schemas.microsoft.com/office/drawing/2014/main" id="{91997857-9E8F-94FA-20AB-4C89F7E7F675}"/>
              </a:ext>
            </a:extLst>
          </p:cNvPr>
          <p:cNvSpPr>
            <a:spLocks noGrp="1"/>
          </p:cNvSpPr>
          <p:nvPr>
            <p:ph type="dt" sz="half" idx="10"/>
          </p:nvPr>
        </p:nvSpPr>
        <p:spPr/>
        <p:txBody>
          <a:bodyPr/>
          <a:lstStyle/>
          <a:p>
            <a:fld id="{FB6B25C6-13B6-4696-AAA4-6AB1B45869B9}" type="datetime1">
              <a:rPr lang="tr-TR" smtClean="0"/>
              <a:t>21.09.2024</a:t>
            </a:fld>
            <a:endParaRPr lang="tr-TR"/>
          </a:p>
        </p:txBody>
      </p:sp>
      <p:sp>
        <p:nvSpPr>
          <p:cNvPr id="4" name="Alt Bilgi Yer Tutucusu 3">
            <a:extLst>
              <a:ext uri="{FF2B5EF4-FFF2-40B4-BE49-F238E27FC236}">
                <a16:creationId xmlns:a16="http://schemas.microsoft.com/office/drawing/2014/main" id="{54A8B9DD-64C4-2805-EDE6-71F78071A3C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53014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9CBC7A-CBD7-1EAB-4C6C-7634E22D1DD3}"/>
              </a:ext>
            </a:extLst>
          </p:cNvPr>
          <p:cNvSpPr>
            <a:spLocks noGrp="1"/>
          </p:cNvSpPr>
          <p:nvPr>
            <p:ph idx="1"/>
          </p:nvPr>
        </p:nvSpPr>
        <p:spPr/>
        <p:txBody>
          <a:bodyPr/>
          <a:lstStyle/>
          <a:p>
            <a:r>
              <a:rPr lang="tr-TR" dirty="0"/>
              <a:t>	Aynı Eşyanın Satış Bedeli Yöntemi, </a:t>
            </a:r>
          </a:p>
          <a:p>
            <a:r>
              <a:rPr lang="tr-TR" dirty="0"/>
              <a:t>	Benzer Eşyanın Satış Bedeli Yöntemi, </a:t>
            </a:r>
          </a:p>
          <a:p>
            <a:r>
              <a:rPr lang="tr-TR" dirty="0"/>
              <a:t>	Eşyanın ithal ülkesindeki satış fiyatına dayalı İndirgeme Yöntemi, </a:t>
            </a:r>
          </a:p>
          <a:p>
            <a:r>
              <a:rPr lang="tr-TR" dirty="0"/>
              <a:t>	Eşyanın ihraç ülkesindeki üretim maliyetine dayalı Hesaplanmış Kıymet Yöntemi ve </a:t>
            </a:r>
          </a:p>
          <a:p>
            <a:r>
              <a:rPr lang="tr-TR" dirty="0"/>
              <a:t>	Bütün yöntemlerin sırasıyla esnek kullanımını öngören Geri Dönüş </a:t>
            </a:r>
            <a:r>
              <a:rPr lang="tr-TR" dirty="0" err="1"/>
              <a:t>Yöntemi’dir</a:t>
            </a:r>
            <a:r>
              <a:rPr lang="tr-TR" dirty="0"/>
              <a:t>.</a:t>
            </a:r>
          </a:p>
          <a:p>
            <a:endParaRPr lang="tr-TR" dirty="0"/>
          </a:p>
        </p:txBody>
      </p:sp>
      <p:sp>
        <p:nvSpPr>
          <p:cNvPr id="2" name="Veri Yer Tutucusu 1">
            <a:extLst>
              <a:ext uri="{FF2B5EF4-FFF2-40B4-BE49-F238E27FC236}">
                <a16:creationId xmlns:a16="http://schemas.microsoft.com/office/drawing/2014/main" id="{8FE01CEB-2975-DD53-7204-FA79ED4ACFED}"/>
              </a:ext>
            </a:extLst>
          </p:cNvPr>
          <p:cNvSpPr>
            <a:spLocks noGrp="1"/>
          </p:cNvSpPr>
          <p:nvPr>
            <p:ph type="dt" sz="half" idx="10"/>
          </p:nvPr>
        </p:nvSpPr>
        <p:spPr/>
        <p:txBody>
          <a:bodyPr/>
          <a:lstStyle/>
          <a:p>
            <a:fld id="{8E1E86CA-7D1E-4E1A-A4D1-C289FC20BAA4}" type="datetime1">
              <a:rPr lang="tr-TR" smtClean="0"/>
              <a:t>21.09.2024</a:t>
            </a:fld>
            <a:endParaRPr lang="tr-TR"/>
          </a:p>
        </p:txBody>
      </p:sp>
      <p:sp>
        <p:nvSpPr>
          <p:cNvPr id="4" name="Alt Bilgi Yer Tutucusu 3">
            <a:extLst>
              <a:ext uri="{FF2B5EF4-FFF2-40B4-BE49-F238E27FC236}">
                <a16:creationId xmlns:a16="http://schemas.microsoft.com/office/drawing/2014/main" id="{4E855777-A5B7-7C5E-5DD7-D9839354F25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1784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59E5DA-AE57-0BC2-A751-4BEC6F518967}"/>
              </a:ext>
            </a:extLst>
          </p:cNvPr>
          <p:cNvSpPr>
            <a:spLocks noGrp="1"/>
          </p:cNvSpPr>
          <p:nvPr>
            <p:ph idx="1"/>
          </p:nvPr>
        </p:nvSpPr>
        <p:spPr/>
        <p:txBody>
          <a:bodyPr/>
          <a:lstStyle/>
          <a:p>
            <a:r>
              <a:rPr lang="tr-TR" dirty="0"/>
              <a:t>69. SLATTAN 81 E KADAR DİĞER NOTLARDAN ANLATILACAĞI İÇİN BURADA ANLATILMAYACAK </a:t>
            </a:r>
          </a:p>
        </p:txBody>
      </p:sp>
      <p:sp>
        <p:nvSpPr>
          <p:cNvPr id="4" name="Veri Yer Tutucusu 3">
            <a:extLst>
              <a:ext uri="{FF2B5EF4-FFF2-40B4-BE49-F238E27FC236}">
                <a16:creationId xmlns:a16="http://schemas.microsoft.com/office/drawing/2014/main" id="{5A0094B5-30E2-EB60-67DB-D1563DC9BD4D}"/>
              </a:ext>
            </a:extLst>
          </p:cNvPr>
          <p:cNvSpPr>
            <a:spLocks noGrp="1"/>
          </p:cNvSpPr>
          <p:nvPr>
            <p:ph type="dt" sz="half" idx="10"/>
          </p:nvPr>
        </p:nvSpPr>
        <p:spPr/>
        <p:txBody>
          <a:bodyPr/>
          <a:lstStyle/>
          <a:p>
            <a:fld id="{F3646A7A-5722-41AC-AF24-10166AC34D16}" type="datetime1">
              <a:rPr lang="tr-TR" smtClean="0"/>
              <a:t>21.09.2024</a:t>
            </a:fld>
            <a:endParaRPr lang="tr-TR"/>
          </a:p>
        </p:txBody>
      </p:sp>
      <p:sp>
        <p:nvSpPr>
          <p:cNvPr id="5" name="Alt Bilgi Yer Tutucusu 4">
            <a:extLst>
              <a:ext uri="{FF2B5EF4-FFF2-40B4-BE49-F238E27FC236}">
                <a16:creationId xmlns:a16="http://schemas.microsoft.com/office/drawing/2014/main" id="{F8666956-2001-BEC1-D835-2E42ED4A6AE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782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35739785-AAD2-64FB-2CFC-C5701FA3629D}"/>
              </a:ext>
            </a:extLst>
          </p:cNvPr>
          <p:cNvPicPr>
            <a:picLocks noGrp="1" noChangeAspect="1"/>
          </p:cNvPicPr>
          <p:nvPr>
            <p:ph idx="1"/>
          </p:nvPr>
        </p:nvPicPr>
        <p:blipFill>
          <a:blip r:embed="rId2"/>
          <a:stretch>
            <a:fillRect/>
          </a:stretch>
        </p:blipFill>
        <p:spPr>
          <a:xfrm>
            <a:off x="2607276" y="82925"/>
            <a:ext cx="6314302" cy="6094038"/>
          </a:xfrm>
        </p:spPr>
      </p:pic>
      <p:sp>
        <p:nvSpPr>
          <p:cNvPr id="2" name="Veri Yer Tutucusu 1">
            <a:extLst>
              <a:ext uri="{FF2B5EF4-FFF2-40B4-BE49-F238E27FC236}">
                <a16:creationId xmlns:a16="http://schemas.microsoft.com/office/drawing/2014/main" id="{CE299466-09E6-CD01-5329-141478BE77D7}"/>
              </a:ext>
            </a:extLst>
          </p:cNvPr>
          <p:cNvSpPr>
            <a:spLocks noGrp="1"/>
          </p:cNvSpPr>
          <p:nvPr>
            <p:ph type="dt" sz="half" idx="10"/>
          </p:nvPr>
        </p:nvSpPr>
        <p:spPr/>
        <p:txBody>
          <a:bodyPr/>
          <a:lstStyle/>
          <a:p>
            <a:fld id="{82B46D15-42D6-4AFF-B59F-BBB4C60AA79D}" type="datetime1">
              <a:rPr lang="tr-TR" smtClean="0"/>
              <a:t>21.09.2024</a:t>
            </a:fld>
            <a:endParaRPr lang="tr-TR"/>
          </a:p>
        </p:txBody>
      </p:sp>
      <p:sp>
        <p:nvSpPr>
          <p:cNvPr id="3" name="Alt Bilgi Yer Tutucusu 2">
            <a:extLst>
              <a:ext uri="{FF2B5EF4-FFF2-40B4-BE49-F238E27FC236}">
                <a16:creationId xmlns:a16="http://schemas.microsoft.com/office/drawing/2014/main" id="{7A2C2959-0CED-2574-9640-1A159E771CA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167624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35F913-0F3D-2FC3-1065-E6A5F38EC415}"/>
              </a:ext>
            </a:extLst>
          </p:cNvPr>
          <p:cNvSpPr>
            <a:spLocks noGrp="1"/>
          </p:cNvSpPr>
          <p:nvPr>
            <p:ph idx="1"/>
          </p:nvPr>
        </p:nvSpPr>
        <p:spPr>
          <a:xfrm>
            <a:off x="603115" y="739302"/>
            <a:ext cx="10750685" cy="5437661"/>
          </a:xfrm>
        </p:spPr>
        <p:txBody>
          <a:bodyPr>
            <a:normAutofit fontScale="85000" lnSpcReduction="20000"/>
          </a:bodyPr>
          <a:lstStyle/>
          <a:p>
            <a:pPr algn="ctr"/>
            <a:r>
              <a:rPr lang="tr-TR" sz="3800" b="1" dirty="0">
                <a:solidFill>
                  <a:srgbClr val="FF0000"/>
                </a:solidFill>
                <a:latin typeface="Amasis MT Pro Black" panose="02040A04050005020304" pitchFamily="18" charset="-94"/>
              </a:rPr>
              <a:t>IV-	Beyan</a:t>
            </a:r>
            <a:r>
              <a:rPr lang="tr-TR" sz="3800" b="1" dirty="0">
                <a:solidFill>
                  <a:srgbClr val="FF0000"/>
                </a:solidFill>
              </a:rPr>
              <a:t>: </a:t>
            </a:r>
          </a:p>
          <a:p>
            <a:r>
              <a:rPr lang="tr-TR" dirty="0"/>
              <a:t>	Gümrük işlemlerinin başlatılabilmesi için işleme muhatap olan ilgililerin beyanı şarttır. Bu nedenle gümrük işlemlerinin temel yapı taşlarından biri de beyandır. </a:t>
            </a:r>
          </a:p>
          <a:p>
            <a:endParaRPr lang="tr-TR" dirty="0"/>
          </a:p>
          <a:p>
            <a:r>
              <a:rPr lang="tr-TR" dirty="0"/>
              <a:t>	Türk Gümrük Sisteminde “Beyan” şu yollardan biriyle yapılır:</a:t>
            </a:r>
          </a:p>
          <a:p>
            <a:endParaRPr lang="tr-TR" dirty="0"/>
          </a:p>
          <a:p>
            <a:r>
              <a:rPr lang="tr-TR" b="1" dirty="0">
                <a:solidFill>
                  <a:srgbClr val="FF0000"/>
                </a:solidFill>
              </a:rPr>
              <a:t>a)	Yazılı Beyan</a:t>
            </a:r>
          </a:p>
          <a:p>
            <a:r>
              <a:rPr lang="tr-TR" dirty="0"/>
              <a:t>I-	Normal Usulde Beyan</a:t>
            </a:r>
          </a:p>
          <a:p>
            <a:r>
              <a:rPr lang="tr-TR" dirty="0"/>
              <a:t>II-	Basitleştirilmiş Usulde Beyan</a:t>
            </a:r>
          </a:p>
          <a:p>
            <a:r>
              <a:rPr lang="tr-TR" dirty="0"/>
              <a:t>i.	Eksik Beyan</a:t>
            </a:r>
          </a:p>
          <a:p>
            <a:r>
              <a:rPr lang="tr-TR" dirty="0"/>
              <a:t>ii.	Ticari veya idari belgeyle beyan</a:t>
            </a:r>
          </a:p>
          <a:p>
            <a:r>
              <a:rPr lang="tr-TR" dirty="0"/>
              <a:t>iii.	Kayıt Yoluyla Beyan</a:t>
            </a:r>
          </a:p>
          <a:p>
            <a:r>
              <a:rPr lang="tr-TR" dirty="0"/>
              <a:t>III-	Özel Beyan</a:t>
            </a:r>
          </a:p>
          <a:p>
            <a:endParaRPr lang="tr-TR" dirty="0"/>
          </a:p>
        </p:txBody>
      </p:sp>
      <p:sp>
        <p:nvSpPr>
          <p:cNvPr id="2" name="Veri Yer Tutucusu 1">
            <a:extLst>
              <a:ext uri="{FF2B5EF4-FFF2-40B4-BE49-F238E27FC236}">
                <a16:creationId xmlns:a16="http://schemas.microsoft.com/office/drawing/2014/main" id="{A22BAFC2-F91A-9338-7A0E-7EDDE140171A}"/>
              </a:ext>
            </a:extLst>
          </p:cNvPr>
          <p:cNvSpPr>
            <a:spLocks noGrp="1"/>
          </p:cNvSpPr>
          <p:nvPr>
            <p:ph type="dt" sz="half" idx="10"/>
          </p:nvPr>
        </p:nvSpPr>
        <p:spPr/>
        <p:txBody>
          <a:bodyPr/>
          <a:lstStyle/>
          <a:p>
            <a:fld id="{E77864CF-3911-4459-877E-BE9AFB0C2F6E}" type="datetime1">
              <a:rPr lang="tr-TR" smtClean="0"/>
              <a:t>21.09.2024</a:t>
            </a:fld>
            <a:endParaRPr lang="tr-TR"/>
          </a:p>
        </p:txBody>
      </p:sp>
      <p:sp>
        <p:nvSpPr>
          <p:cNvPr id="4" name="Alt Bilgi Yer Tutucusu 3">
            <a:extLst>
              <a:ext uri="{FF2B5EF4-FFF2-40B4-BE49-F238E27FC236}">
                <a16:creationId xmlns:a16="http://schemas.microsoft.com/office/drawing/2014/main" id="{00E16D09-AFC4-3D35-224E-20B650A345E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563418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FE7C45-DC25-D01F-EA6F-509A20848943}"/>
              </a:ext>
            </a:extLst>
          </p:cNvPr>
          <p:cNvSpPr>
            <a:spLocks noGrp="1"/>
          </p:cNvSpPr>
          <p:nvPr>
            <p:ph idx="1"/>
          </p:nvPr>
        </p:nvSpPr>
        <p:spPr/>
        <p:txBody>
          <a:bodyPr/>
          <a:lstStyle/>
          <a:p>
            <a:r>
              <a:rPr lang="tr-TR" b="1" dirty="0">
                <a:solidFill>
                  <a:srgbClr val="FF0000"/>
                </a:solidFill>
              </a:rPr>
              <a:t>b)	Sözle Beyan</a:t>
            </a:r>
          </a:p>
          <a:p>
            <a:r>
              <a:rPr lang="tr-TR" b="1" dirty="0">
                <a:solidFill>
                  <a:srgbClr val="FF0000"/>
                </a:solidFill>
              </a:rPr>
              <a:t>c)	Bilgisayar Veri İşleme Yoluyla Beyan</a:t>
            </a:r>
          </a:p>
          <a:p>
            <a:r>
              <a:rPr lang="tr-TR" b="1" dirty="0">
                <a:solidFill>
                  <a:srgbClr val="FF0000"/>
                </a:solidFill>
              </a:rPr>
              <a:t>d)	Başka Bir Tasarruf Yoluyla Beyan</a:t>
            </a:r>
          </a:p>
          <a:p>
            <a:endParaRPr lang="tr-TR" dirty="0"/>
          </a:p>
        </p:txBody>
      </p:sp>
      <p:sp>
        <p:nvSpPr>
          <p:cNvPr id="2" name="Veri Yer Tutucusu 1">
            <a:extLst>
              <a:ext uri="{FF2B5EF4-FFF2-40B4-BE49-F238E27FC236}">
                <a16:creationId xmlns:a16="http://schemas.microsoft.com/office/drawing/2014/main" id="{F0780A52-1968-91E6-A84D-72F4B5E9BBCE}"/>
              </a:ext>
            </a:extLst>
          </p:cNvPr>
          <p:cNvSpPr>
            <a:spLocks noGrp="1"/>
          </p:cNvSpPr>
          <p:nvPr>
            <p:ph type="dt" sz="half" idx="10"/>
          </p:nvPr>
        </p:nvSpPr>
        <p:spPr/>
        <p:txBody>
          <a:bodyPr/>
          <a:lstStyle/>
          <a:p>
            <a:fld id="{BB12F4E3-E9F3-4EF6-9C93-A3E357BA8D1B}" type="datetime1">
              <a:rPr lang="tr-TR" smtClean="0"/>
              <a:t>21.09.2024</a:t>
            </a:fld>
            <a:endParaRPr lang="tr-TR"/>
          </a:p>
        </p:txBody>
      </p:sp>
      <p:sp>
        <p:nvSpPr>
          <p:cNvPr id="4" name="Alt Bilgi Yer Tutucusu 3">
            <a:extLst>
              <a:ext uri="{FF2B5EF4-FFF2-40B4-BE49-F238E27FC236}">
                <a16:creationId xmlns:a16="http://schemas.microsoft.com/office/drawing/2014/main" id="{A2469034-01F1-7ED8-0BEF-F17A5FAF4F1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864298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441923-B7FA-5B01-E812-9E830F53E7AB}"/>
              </a:ext>
            </a:extLst>
          </p:cNvPr>
          <p:cNvSpPr>
            <a:spLocks noGrp="1"/>
          </p:cNvSpPr>
          <p:nvPr>
            <p:ph idx="1"/>
          </p:nvPr>
        </p:nvSpPr>
        <p:spPr>
          <a:xfrm>
            <a:off x="838200" y="719847"/>
            <a:ext cx="10515600" cy="5457116"/>
          </a:xfrm>
        </p:spPr>
        <p:txBody>
          <a:bodyPr>
            <a:normAutofit/>
          </a:bodyPr>
          <a:lstStyle/>
          <a:p>
            <a:r>
              <a:rPr lang="tr-TR" b="1" dirty="0">
                <a:highlight>
                  <a:srgbClr val="FF00FF"/>
                </a:highlight>
                <a:latin typeface="Aharoni" panose="02010803020104030203" pitchFamily="2" charset="-79"/>
                <a:cs typeface="Aharoni" panose="02010803020104030203" pitchFamily="2" charset="-79"/>
              </a:rPr>
              <a:t>a)	Yazılı Beyan</a:t>
            </a:r>
          </a:p>
          <a:p>
            <a:endParaRPr lang="tr-TR" dirty="0"/>
          </a:p>
          <a:p>
            <a:r>
              <a:rPr lang="tr-TR" dirty="0"/>
              <a:t>	Bu beyan türü, önceleri her ülkenin –bu arada Türkiye’nin de- kendi ihtiyaçları çerçevesinde geliştirdiği beyana ilişkin gerekli olduğu düşünülen bilgilerin </a:t>
            </a:r>
            <a:r>
              <a:rPr lang="tr-TR" dirty="0">
                <a:highlight>
                  <a:srgbClr val="FFFF00"/>
                </a:highlight>
              </a:rPr>
              <a:t>önceleri “çarşaf beyanname” olarak belirtilen büyük ebatlarda kağıt ortamında düzenlenen beyanname doldurulmak suretiyle, bilahare, </a:t>
            </a:r>
          </a:p>
          <a:p>
            <a:r>
              <a:rPr lang="tr-TR" b="1" dirty="0">
                <a:highlight>
                  <a:srgbClr val="FFFF00"/>
                </a:highlight>
              </a:rPr>
              <a:t>1996 yılından itibaren </a:t>
            </a:r>
            <a:r>
              <a:rPr lang="tr-TR" dirty="0">
                <a:highlight>
                  <a:srgbClr val="FFFF00"/>
                </a:highlight>
              </a:rPr>
              <a:t>ise Avrupa Birliği ile Gümrük Birliğinin tesis edilmesinden sonra, Dünya Gümrük Örgütüne üye tüm ülkeler tarafından ortaklaşa kullanılan ve yine kağıt ortamında verilen tek tip gümrük beyannamesi (</a:t>
            </a:r>
            <a:r>
              <a:rPr lang="tr-TR" b="1" dirty="0">
                <a:solidFill>
                  <a:srgbClr val="FF0000"/>
                </a:solidFill>
                <a:highlight>
                  <a:srgbClr val="FFFF00"/>
                </a:highlight>
              </a:rPr>
              <a:t>SAD; </a:t>
            </a:r>
            <a:r>
              <a:rPr lang="tr-TR" b="1" dirty="0" err="1">
                <a:solidFill>
                  <a:srgbClr val="FF0000"/>
                </a:solidFill>
                <a:highlight>
                  <a:srgbClr val="FFFF00"/>
                </a:highlight>
              </a:rPr>
              <a:t>single</a:t>
            </a:r>
            <a:r>
              <a:rPr lang="tr-TR" b="1" dirty="0">
                <a:solidFill>
                  <a:srgbClr val="FF0000"/>
                </a:solidFill>
                <a:highlight>
                  <a:srgbClr val="FFFF00"/>
                </a:highlight>
              </a:rPr>
              <a:t> </a:t>
            </a:r>
            <a:r>
              <a:rPr lang="tr-TR" b="1" dirty="0" err="1">
                <a:solidFill>
                  <a:srgbClr val="FF0000"/>
                </a:solidFill>
                <a:highlight>
                  <a:srgbClr val="FFFF00"/>
                </a:highlight>
              </a:rPr>
              <a:t>administrative</a:t>
            </a:r>
            <a:r>
              <a:rPr lang="tr-TR" b="1" dirty="0">
                <a:solidFill>
                  <a:srgbClr val="FF0000"/>
                </a:solidFill>
                <a:highlight>
                  <a:srgbClr val="FFFF00"/>
                </a:highlight>
              </a:rPr>
              <a:t> </a:t>
            </a:r>
            <a:r>
              <a:rPr lang="tr-TR" b="1" dirty="0" err="1">
                <a:solidFill>
                  <a:srgbClr val="FF0000"/>
                </a:solidFill>
                <a:highlight>
                  <a:srgbClr val="FFFF00"/>
                </a:highlight>
              </a:rPr>
              <a:t>document</a:t>
            </a:r>
            <a:r>
              <a:rPr lang="tr-TR" b="1" dirty="0">
                <a:solidFill>
                  <a:srgbClr val="FF0000"/>
                </a:solidFill>
                <a:highlight>
                  <a:srgbClr val="FFFF00"/>
                </a:highlight>
              </a:rPr>
              <a:t>)</a:t>
            </a:r>
            <a:r>
              <a:rPr lang="tr-TR" dirty="0">
                <a:highlight>
                  <a:srgbClr val="FFFF00"/>
                </a:highlight>
              </a:rPr>
              <a:t> doldurulmak suretiyle yapılan beyandır. </a:t>
            </a:r>
          </a:p>
        </p:txBody>
      </p:sp>
      <p:sp>
        <p:nvSpPr>
          <p:cNvPr id="2" name="Veri Yer Tutucusu 1">
            <a:extLst>
              <a:ext uri="{FF2B5EF4-FFF2-40B4-BE49-F238E27FC236}">
                <a16:creationId xmlns:a16="http://schemas.microsoft.com/office/drawing/2014/main" id="{BD0832F4-EB69-E1BA-2C39-42B2A90D4D3F}"/>
              </a:ext>
            </a:extLst>
          </p:cNvPr>
          <p:cNvSpPr>
            <a:spLocks noGrp="1"/>
          </p:cNvSpPr>
          <p:nvPr>
            <p:ph type="dt" sz="half" idx="10"/>
          </p:nvPr>
        </p:nvSpPr>
        <p:spPr/>
        <p:txBody>
          <a:bodyPr/>
          <a:lstStyle/>
          <a:p>
            <a:fld id="{A5474EDF-5916-4B10-A5ED-7777F8D40E98}" type="datetime1">
              <a:rPr lang="tr-TR" smtClean="0"/>
              <a:t>21.09.2024</a:t>
            </a:fld>
            <a:endParaRPr lang="tr-TR"/>
          </a:p>
        </p:txBody>
      </p:sp>
      <p:sp>
        <p:nvSpPr>
          <p:cNvPr id="4" name="Alt Bilgi Yer Tutucusu 3">
            <a:extLst>
              <a:ext uri="{FF2B5EF4-FFF2-40B4-BE49-F238E27FC236}">
                <a16:creationId xmlns:a16="http://schemas.microsoft.com/office/drawing/2014/main" id="{B5D72B5E-3B56-4A22-5C20-4F6D35C3F6A2}"/>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35279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F04C6B-21DA-2F86-CE4A-C0D748E26EE4}"/>
              </a:ext>
            </a:extLst>
          </p:cNvPr>
          <p:cNvSpPr>
            <a:spLocks noGrp="1"/>
          </p:cNvSpPr>
          <p:nvPr>
            <p:ph idx="1"/>
          </p:nvPr>
        </p:nvSpPr>
        <p:spPr>
          <a:xfrm>
            <a:off x="838200" y="564204"/>
            <a:ext cx="10515600" cy="5612759"/>
          </a:xfrm>
        </p:spPr>
        <p:txBody>
          <a:bodyPr/>
          <a:lstStyle/>
          <a:p>
            <a:r>
              <a:rPr lang="tr-TR" dirty="0"/>
              <a:t>Bilgisayar kullanımının yaygın olmadığı yıllarda beyannamelerin büyük bir bölümü bu şekilde kağıt ortamında beyanname doldurulmak suretiyle yapılmaktaydı.</a:t>
            </a:r>
          </a:p>
          <a:p>
            <a:r>
              <a:rPr lang="tr-TR" dirty="0"/>
              <a:t> </a:t>
            </a:r>
            <a:r>
              <a:rPr lang="tr-TR" b="1" dirty="0">
                <a:highlight>
                  <a:srgbClr val="FFFF00"/>
                </a:highlight>
              </a:rPr>
              <a:t>1998 yılından itibaren </a:t>
            </a:r>
          </a:p>
          <a:p>
            <a:r>
              <a:rPr lang="tr-TR" dirty="0">
                <a:highlight>
                  <a:srgbClr val="FFFF00"/>
                </a:highlight>
              </a:rPr>
              <a:t>bilgisayar veri işleme tekniği yoluyla beyanın başlamasıyla kağıt ortamında beyan önemini yitirmeye başlamıştır. </a:t>
            </a:r>
          </a:p>
          <a:p>
            <a:endParaRPr lang="tr-TR" dirty="0">
              <a:highlight>
                <a:srgbClr val="FFFF00"/>
              </a:highlight>
            </a:endParaRPr>
          </a:p>
          <a:p>
            <a:r>
              <a:rPr lang="tr-TR" b="1" dirty="0">
                <a:highlight>
                  <a:srgbClr val="00FFFF"/>
                </a:highlight>
              </a:rPr>
              <a:t>Bugün beyanların hemen neredeyse tamamı bilgisayar ortamında yapılmaktadır.</a:t>
            </a:r>
            <a:r>
              <a:rPr lang="tr-TR" dirty="0"/>
              <a:t> Bu nedenle bu beyan türü ile ilgili söyleyeceğimiz her şey – bazı istisnalar hariç - bilgisayar veri tekniği ile beyan için de geçerlidir. Yazılı beyan; </a:t>
            </a:r>
          </a:p>
        </p:txBody>
      </p:sp>
      <p:sp>
        <p:nvSpPr>
          <p:cNvPr id="2" name="Veri Yer Tutucusu 1">
            <a:extLst>
              <a:ext uri="{FF2B5EF4-FFF2-40B4-BE49-F238E27FC236}">
                <a16:creationId xmlns:a16="http://schemas.microsoft.com/office/drawing/2014/main" id="{C2EC0C1E-3652-0691-79EE-2C9E4601A4C7}"/>
              </a:ext>
            </a:extLst>
          </p:cNvPr>
          <p:cNvSpPr>
            <a:spLocks noGrp="1"/>
          </p:cNvSpPr>
          <p:nvPr>
            <p:ph type="dt" sz="half" idx="10"/>
          </p:nvPr>
        </p:nvSpPr>
        <p:spPr/>
        <p:txBody>
          <a:bodyPr/>
          <a:lstStyle/>
          <a:p>
            <a:fld id="{E9967C2B-5095-4884-BCC6-1E21E49091F2}" type="datetime1">
              <a:rPr lang="tr-TR" smtClean="0"/>
              <a:t>21.09.2024</a:t>
            </a:fld>
            <a:endParaRPr lang="tr-TR"/>
          </a:p>
        </p:txBody>
      </p:sp>
      <p:sp>
        <p:nvSpPr>
          <p:cNvPr id="4" name="Alt Bilgi Yer Tutucusu 3">
            <a:extLst>
              <a:ext uri="{FF2B5EF4-FFF2-40B4-BE49-F238E27FC236}">
                <a16:creationId xmlns:a16="http://schemas.microsoft.com/office/drawing/2014/main" id="{05587EF7-204D-406E-301B-C13E75A097A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15420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F27DCF-8A16-BEEE-FBA8-FBBEA60CFEA3}"/>
              </a:ext>
            </a:extLst>
          </p:cNvPr>
          <p:cNvSpPr>
            <a:spLocks noGrp="1"/>
          </p:cNvSpPr>
          <p:nvPr>
            <p:ph idx="1"/>
          </p:nvPr>
        </p:nvSpPr>
        <p:spPr/>
        <p:txBody>
          <a:bodyPr/>
          <a:lstStyle/>
          <a:p>
            <a:r>
              <a:rPr lang="tr-TR" dirty="0"/>
              <a:t>i.	Normal Usulde beyan</a:t>
            </a:r>
          </a:p>
          <a:p>
            <a:r>
              <a:rPr lang="tr-TR" dirty="0"/>
              <a:t>ii.	Basitleştirilmiş Usulde Beyan</a:t>
            </a:r>
          </a:p>
          <a:p>
            <a:r>
              <a:rPr lang="tr-TR" dirty="0"/>
              <a:t>iii.	Özel Beyan</a:t>
            </a:r>
          </a:p>
          <a:p>
            <a:endParaRPr lang="tr-TR" dirty="0"/>
          </a:p>
          <a:p>
            <a:r>
              <a:rPr lang="tr-TR" dirty="0"/>
              <a:t>olmak üzere 3 kısma ayrılmaktadır. </a:t>
            </a:r>
          </a:p>
          <a:p>
            <a:endParaRPr lang="tr-TR" dirty="0"/>
          </a:p>
        </p:txBody>
      </p:sp>
      <p:sp>
        <p:nvSpPr>
          <p:cNvPr id="2" name="Veri Yer Tutucusu 1">
            <a:extLst>
              <a:ext uri="{FF2B5EF4-FFF2-40B4-BE49-F238E27FC236}">
                <a16:creationId xmlns:a16="http://schemas.microsoft.com/office/drawing/2014/main" id="{F632E67E-D2ED-EC41-7342-BD13952F4E90}"/>
              </a:ext>
            </a:extLst>
          </p:cNvPr>
          <p:cNvSpPr>
            <a:spLocks noGrp="1"/>
          </p:cNvSpPr>
          <p:nvPr>
            <p:ph type="dt" sz="half" idx="10"/>
          </p:nvPr>
        </p:nvSpPr>
        <p:spPr/>
        <p:txBody>
          <a:bodyPr/>
          <a:lstStyle/>
          <a:p>
            <a:fld id="{68C39090-64B3-4454-B1C9-36CDB8EAE2B4}" type="datetime1">
              <a:rPr lang="tr-TR" smtClean="0"/>
              <a:t>21.09.2024</a:t>
            </a:fld>
            <a:endParaRPr lang="tr-TR"/>
          </a:p>
        </p:txBody>
      </p:sp>
      <p:sp>
        <p:nvSpPr>
          <p:cNvPr id="4" name="Alt Bilgi Yer Tutucusu 3">
            <a:extLst>
              <a:ext uri="{FF2B5EF4-FFF2-40B4-BE49-F238E27FC236}">
                <a16:creationId xmlns:a16="http://schemas.microsoft.com/office/drawing/2014/main" id="{CA838A9D-8C4F-2817-172B-D7EB4D0A378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78216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94ACE0-B789-1496-7743-0474B8B34ECB}"/>
              </a:ext>
            </a:extLst>
          </p:cNvPr>
          <p:cNvSpPr>
            <a:spLocks noGrp="1"/>
          </p:cNvSpPr>
          <p:nvPr>
            <p:ph idx="1"/>
          </p:nvPr>
        </p:nvSpPr>
        <p:spPr/>
        <p:txBody>
          <a:bodyPr/>
          <a:lstStyle/>
          <a:p>
            <a:r>
              <a:rPr lang="tr-TR" b="1" dirty="0">
                <a:solidFill>
                  <a:schemeClr val="accent1"/>
                </a:solidFill>
              </a:rPr>
              <a:t>i. Normal Usulde beyan; </a:t>
            </a:r>
          </a:p>
          <a:p>
            <a:r>
              <a:rPr lang="tr-TR" dirty="0">
                <a:solidFill>
                  <a:srgbClr val="FF0000"/>
                </a:solidFill>
              </a:rPr>
              <a:t>beyanın tek tip gümrük beyannamesindeki tüm bilgilerin doldurulması ve beyannameye eklenmesi gereken belgelerin tamamının eklenmesi suretiyle yapılan beyandır.</a:t>
            </a:r>
          </a:p>
          <a:p>
            <a:r>
              <a:rPr lang="tr-TR" dirty="0">
                <a:solidFill>
                  <a:srgbClr val="FF0000"/>
                </a:solidFill>
              </a:rPr>
              <a:t> </a:t>
            </a:r>
            <a:r>
              <a:rPr lang="tr-TR" dirty="0"/>
              <a:t>Gümrük Beyannamesi formları, ya sekiz </a:t>
            </a:r>
            <a:r>
              <a:rPr lang="tr-TR" dirty="0" err="1"/>
              <a:t>nüshalı</a:t>
            </a:r>
            <a:r>
              <a:rPr lang="tr-TR" dirty="0"/>
              <a:t> bir takım ya da dört </a:t>
            </a:r>
            <a:r>
              <a:rPr lang="tr-TR" dirty="0" err="1"/>
              <a:t>nüshalı</a:t>
            </a:r>
            <a:r>
              <a:rPr lang="tr-TR" dirty="0"/>
              <a:t> iki takım şeklinde sekiz nüshadan oluşmaktadır. İhracat işlemlerinde 1, 2 ve 3, transit işlemlerinde 1, 4 ve 5, ithalat işlemleri için 6, 7 ve 8 </a:t>
            </a:r>
            <a:r>
              <a:rPr lang="tr-TR" dirty="0" err="1"/>
              <a:t>no’lu</a:t>
            </a:r>
            <a:r>
              <a:rPr lang="tr-TR" dirty="0"/>
              <a:t> nüshalar kullanılmakta olup, bir beyanname örneği kitabımızın ekler bölümünde bulunmaktadır. </a:t>
            </a:r>
          </a:p>
        </p:txBody>
      </p:sp>
      <p:sp>
        <p:nvSpPr>
          <p:cNvPr id="2" name="Veri Yer Tutucusu 1">
            <a:extLst>
              <a:ext uri="{FF2B5EF4-FFF2-40B4-BE49-F238E27FC236}">
                <a16:creationId xmlns:a16="http://schemas.microsoft.com/office/drawing/2014/main" id="{86BA5201-FADB-CD6A-2062-77F925666B7C}"/>
              </a:ext>
            </a:extLst>
          </p:cNvPr>
          <p:cNvSpPr>
            <a:spLocks noGrp="1"/>
          </p:cNvSpPr>
          <p:nvPr>
            <p:ph type="dt" sz="half" idx="10"/>
          </p:nvPr>
        </p:nvSpPr>
        <p:spPr/>
        <p:txBody>
          <a:bodyPr/>
          <a:lstStyle/>
          <a:p>
            <a:fld id="{EEBFA9B2-8D27-4B00-9E89-9FEC66E7E7EF}" type="datetime1">
              <a:rPr lang="tr-TR" smtClean="0"/>
              <a:t>21.09.2024</a:t>
            </a:fld>
            <a:endParaRPr lang="tr-TR"/>
          </a:p>
        </p:txBody>
      </p:sp>
      <p:sp>
        <p:nvSpPr>
          <p:cNvPr id="4" name="Alt Bilgi Yer Tutucusu 3">
            <a:extLst>
              <a:ext uri="{FF2B5EF4-FFF2-40B4-BE49-F238E27FC236}">
                <a16:creationId xmlns:a16="http://schemas.microsoft.com/office/drawing/2014/main" id="{0659E86E-1328-429D-ADD6-FE51C7EC666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063880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2BE621-0D9B-BD29-1995-A219B805F668}"/>
              </a:ext>
            </a:extLst>
          </p:cNvPr>
          <p:cNvSpPr>
            <a:spLocks noGrp="1"/>
          </p:cNvSpPr>
          <p:nvPr>
            <p:ph idx="1"/>
          </p:nvPr>
        </p:nvSpPr>
        <p:spPr>
          <a:xfrm>
            <a:off x="262647" y="311285"/>
            <a:ext cx="11091153" cy="5865678"/>
          </a:xfrm>
        </p:spPr>
        <p:txBody>
          <a:bodyPr>
            <a:normAutofit fontScale="92500" lnSpcReduction="10000"/>
          </a:bodyPr>
          <a:lstStyle/>
          <a:p>
            <a:r>
              <a:rPr lang="tr-TR" b="1" dirty="0">
                <a:solidFill>
                  <a:schemeClr val="accent1"/>
                </a:solidFill>
              </a:rPr>
              <a:t>ii. Basitleştirilmiş Usulde Beyan;</a:t>
            </a:r>
          </a:p>
          <a:p>
            <a:r>
              <a:rPr lang="tr-TR" dirty="0"/>
              <a:t> AB ile gümrük birliği sonrası mevzuatımıza giren bu beyan türü, gerekli şartları taşıyan mükelleflere;</a:t>
            </a:r>
          </a:p>
          <a:p>
            <a:endParaRPr lang="tr-TR" dirty="0"/>
          </a:p>
          <a:p>
            <a:r>
              <a:rPr lang="tr-TR" dirty="0"/>
              <a:t>1.	Beyannamelerdeki </a:t>
            </a:r>
            <a:r>
              <a:rPr lang="tr-TR" dirty="0">
                <a:highlight>
                  <a:srgbClr val="FFFF00"/>
                </a:highlight>
              </a:rPr>
              <a:t>bilgilerin bazılarını yazmadan veya beyannameye eklenmesi gereken belgelerden bazıları eklenmeden de beyan yapılabilmesi </a:t>
            </a:r>
            <a:r>
              <a:rPr lang="tr-TR" dirty="0"/>
              <a:t>(Eksik Beyan),</a:t>
            </a:r>
          </a:p>
          <a:p>
            <a:r>
              <a:rPr lang="tr-TR" dirty="0"/>
              <a:t>2.	</a:t>
            </a:r>
            <a:r>
              <a:rPr lang="tr-TR" dirty="0">
                <a:highlight>
                  <a:srgbClr val="FFFF00"/>
                </a:highlight>
              </a:rPr>
              <a:t>Beyanname yerine ticari veya idari bir belgeyle beyan yapılabilmesi </a:t>
            </a:r>
            <a:r>
              <a:rPr lang="tr-TR" dirty="0"/>
              <a:t>(Ticari ve İdari bir belgeyle Beyan),</a:t>
            </a:r>
          </a:p>
          <a:p>
            <a:r>
              <a:rPr lang="tr-TR" dirty="0"/>
              <a:t>3.	Beyanname veya </a:t>
            </a:r>
            <a:r>
              <a:rPr lang="tr-TR" dirty="0">
                <a:highlight>
                  <a:srgbClr val="FFFF00"/>
                </a:highlight>
              </a:rPr>
              <a:t>hiçbir belge  olmasa da mükellefçe işlemin yalnızca kayda alınması suretiyle beyan yapılabilmesi</a:t>
            </a:r>
            <a:r>
              <a:rPr lang="tr-TR" dirty="0"/>
              <a:t> (Kayıt Yoluyla Beyan),</a:t>
            </a:r>
          </a:p>
          <a:p>
            <a:endParaRPr lang="tr-TR" dirty="0"/>
          </a:p>
          <a:p>
            <a:r>
              <a:rPr lang="tr-TR" dirty="0"/>
              <a:t>		şekillerinden biriyle gümrük işlemlerine konu eşyanın Türk Gümrük İdaresi’ne beyan edilmesidir.</a:t>
            </a:r>
          </a:p>
          <a:p>
            <a:endParaRPr lang="tr-TR" dirty="0"/>
          </a:p>
        </p:txBody>
      </p:sp>
      <p:sp>
        <p:nvSpPr>
          <p:cNvPr id="2" name="Veri Yer Tutucusu 1">
            <a:extLst>
              <a:ext uri="{FF2B5EF4-FFF2-40B4-BE49-F238E27FC236}">
                <a16:creationId xmlns:a16="http://schemas.microsoft.com/office/drawing/2014/main" id="{BAA16558-2964-DA39-CC13-6C2737274393}"/>
              </a:ext>
            </a:extLst>
          </p:cNvPr>
          <p:cNvSpPr>
            <a:spLocks noGrp="1"/>
          </p:cNvSpPr>
          <p:nvPr>
            <p:ph type="dt" sz="half" idx="10"/>
          </p:nvPr>
        </p:nvSpPr>
        <p:spPr/>
        <p:txBody>
          <a:bodyPr/>
          <a:lstStyle/>
          <a:p>
            <a:fld id="{6C8B37B4-734B-4FAE-94E7-AA7B42CF77E0}" type="datetime1">
              <a:rPr lang="tr-TR" smtClean="0"/>
              <a:t>21.09.2024</a:t>
            </a:fld>
            <a:endParaRPr lang="tr-TR"/>
          </a:p>
        </p:txBody>
      </p:sp>
      <p:sp>
        <p:nvSpPr>
          <p:cNvPr id="4" name="Alt Bilgi Yer Tutucusu 3">
            <a:extLst>
              <a:ext uri="{FF2B5EF4-FFF2-40B4-BE49-F238E27FC236}">
                <a16:creationId xmlns:a16="http://schemas.microsoft.com/office/drawing/2014/main" id="{A621F29A-7D67-C5FD-6D77-525F6F96B3C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59537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EEB648-314B-6C8C-690D-E7C64ED6885B}"/>
              </a:ext>
            </a:extLst>
          </p:cNvPr>
          <p:cNvSpPr>
            <a:spLocks noGrp="1"/>
          </p:cNvSpPr>
          <p:nvPr>
            <p:ph idx="1"/>
          </p:nvPr>
        </p:nvSpPr>
        <p:spPr/>
        <p:txBody>
          <a:bodyPr/>
          <a:lstStyle/>
          <a:p>
            <a:r>
              <a:rPr lang="tr-TR" b="1" dirty="0">
                <a:solidFill>
                  <a:schemeClr val="accent1"/>
                </a:solidFill>
              </a:rPr>
              <a:t>iii. Özel Beyan ise</a:t>
            </a:r>
            <a:r>
              <a:rPr lang="tr-TR" dirty="0"/>
              <a:t>, </a:t>
            </a:r>
          </a:p>
          <a:p>
            <a:r>
              <a:rPr lang="tr-TR" dirty="0">
                <a:highlight>
                  <a:srgbClr val="00FFFF"/>
                </a:highlight>
              </a:rPr>
              <a:t>normal ticari işlemler dışındaki bir kısım gümrük işlemlerinin özel bazı belgelerle yapılmasıdır.</a:t>
            </a:r>
          </a:p>
          <a:p>
            <a:r>
              <a:rPr lang="tr-TR" dirty="0"/>
              <a:t> </a:t>
            </a:r>
            <a:r>
              <a:rPr lang="tr-TR" dirty="0">
                <a:highlight>
                  <a:srgbClr val="FFFF00"/>
                </a:highlight>
              </a:rPr>
              <a:t>Örneğin Cumhurbaşkanlığına gelen eşyaların beyanname yerine Cumhurbaşkanlığınca bir yazı ile gümrük idaresine bildirilmesi bu şekilde yapılan bir beyan türüdür.</a:t>
            </a:r>
          </a:p>
        </p:txBody>
      </p:sp>
      <p:sp>
        <p:nvSpPr>
          <p:cNvPr id="2" name="Veri Yer Tutucusu 1">
            <a:extLst>
              <a:ext uri="{FF2B5EF4-FFF2-40B4-BE49-F238E27FC236}">
                <a16:creationId xmlns:a16="http://schemas.microsoft.com/office/drawing/2014/main" id="{CD5A51C7-C6C7-2A9B-4194-E19C9C3CF339}"/>
              </a:ext>
            </a:extLst>
          </p:cNvPr>
          <p:cNvSpPr>
            <a:spLocks noGrp="1"/>
          </p:cNvSpPr>
          <p:nvPr>
            <p:ph type="dt" sz="half" idx="10"/>
          </p:nvPr>
        </p:nvSpPr>
        <p:spPr/>
        <p:txBody>
          <a:bodyPr/>
          <a:lstStyle/>
          <a:p>
            <a:fld id="{778DC7AD-A95D-4478-BF1F-A7378BCEB7A5}" type="datetime1">
              <a:rPr lang="tr-TR" smtClean="0"/>
              <a:t>21.09.2024</a:t>
            </a:fld>
            <a:endParaRPr lang="tr-TR"/>
          </a:p>
        </p:txBody>
      </p:sp>
      <p:sp>
        <p:nvSpPr>
          <p:cNvPr id="4" name="Alt Bilgi Yer Tutucusu 3">
            <a:extLst>
              <a:ext uri="{FF2B5EF4-FFF2-40B4-BE49-F238E27FC236}">
                <a16:creationId xmlns:a16="http://schemas.microsoft.com/office/drawing/2014/main" id="{4B2FAA26-2695-1D0A-003E-0419A31C582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51199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5D34D2-E810-0255-510E-CF4368F9ACEF}"/>
              </a:ext>
            </a:extLst>
          </p:cNvPr>
          <p:cNvSpPr>
            <a:spLocks noGrp="1"/>
          </p:cNvSpPr>
          <p:nvPr>
            <p:ph idx="1"/>
          </p:nvPr>
        </p:nvSpPr>
        <p:spPr>
          <a:xfrm>
            <a:off x="838199" y="593387"/>
            <a:ext cx="11146277" cy="5583576"/>
          </a:xfrm>
        </p:spPr>
        <p:txBody>
          <a:bodyPr>
            <a:normAutofit/>
          </a:bodyPr>
          <a:lstStyle/>
          <a:p>
            <a:r>
              <a:rPr lang="tr-TR" dirty="0"/>
              <a:t>Diğer taraftan; </a:t>
            </a:r>
          </a:p>
          <a:p>
            <a:r>
              <a:rPr lang="tr-TR" dirty="0"/>
              <a:t>beyanname mahiyetinde olmamakla birlikte :</a:t>
            </a:r>
          </a:p>
          <a:p>
            <a:r>
              <a:rPr lang="tr-TR" sz="3600" b="1" dirty="0">
                <a:solidFill>
                  <a:srgbClr val="FF0000"/>
                </a:solidFill>
                <a:highlight>
                  <a:srgbClr val="00FFFF"/>
                </a:highlight>
              </a:rPr>
              <a:t>beyanname yerine şu belgelerde kullanılabilmektedir</a:t>
            </a:r>
            <a:r>
              <a:rPr lang="tr-TR" dirty="0"/>
              <a:t>: </a:t>
            </a:r>
          </a:p>
          <a:p>
            <a:r>
              <a:rPr lang="tr-TR" dirty="0"/>
              <a:t>Elçilik Mektubu, </a:t>
            </a:r>
          </a:p>
          <a:p>
            <a:r>
              <a:rPr lang="tr-TR" dirty="0"/>
              <a:t>Kurye Mektubu, </a:t>
            </a:r>
          </a:p>
          <a:p>
            <a:r>
              <a:rPr lang="tr-TR" dirty="0"/>
              <a:t>TIR Karnesi, </a:t>
            </a:r>
          </a:p>
          <a:p>
            <a:r>
              <a:rPr lang="tr-TR" dirty="0"/>
              <a:t>ATA Karnesi, </a:t>
            </a:r>
          </a:p>
          <a:p>
            <a:r>
              <a:rPr lang="tr-TR" dirty="0"/>
              <a:t>Kumanya Listesi, </a:t>
            </a:r>
          </a:p>
          <a:p>
            <a:r>
              <a:rPr lang="tr-TR" dirty="0"/>
              <a:t>Özel Fatura, </a:t>
            </a:r>
            <a:r>
              <a:rPr lang="tr-TR" dirty="0" err="1"/>
              <a:t>Déclaration</a:t>
            </a:r>
            <a:r>
              <a:rPr lang="tr-TR" dirty="0"/>
              <a:t> en </a:t>
            </a:r>
            <a:r>
              <a:rPr lang="tr-TR" dirty="0" err="1"/>
              <a:t>Douane</a:t>
            </a:r>
            <a:r>
              <a:rPr lang="tr-TR" dirty="0"/>
              <a:t>, CPD Karnesi ve Sözlü Beyan Formu.</a:t>
            </a:r>
          </a:p>
        </p:txBody>
      </p:sp>
      <p:sp>
        <p:nvSpPr>
          <p:cNvPr id="2" name="Veri Yer Tutucusu 1">
            <a:extLst>
              <a:ext uri="{FF2B5EF4-FFF2-40B4-BE49-F238E27FC236}">
                <a16:creationId xmlns:a16="http://schemas.microsoft.com/office/drawing/2014/main" id="{84616951-4F7F-FE1A-950E-9A6BB56A99EC}"/>
              </a:ext>
            </a:extLst>
          </p:cNvPr>
          <p:cNvSpPr>
            <a:spLocks noGrp="1"/>
          </p:cNvSpPr>
          <p:nvPr>
            <p:ph type="dt" sz="half" idx="10"/>
          </p:nvPr>
        </p:nvSpPr>
        <p:spPr/>
        <p:txBody>
          <a:bodyPr/>
          <a:lstStyle/>
          <a:p>
            <a:fld id="{CC176C3E-DC64-4193-BE2E-6108B4A32972}" type="datetime1">
              <a:rPr lang="tr-TR" smtClean="0"/>
              <a:t>21.09.2024</a:t>
            </a:fld>
            <a:endParaRPr lang="tr-TR"/>
          </a:p>
        </p:txBody>
      </p:sp>
      <p:sp>
        <p:nvSpPr>
          <p:cNvPr id="4" name="Alt Bilgi Yer Tutucusu 3">
            <a:extLst>
              <a:ext uri="{FF2B5EF4-FFF2-40B4-BE49-F238E27FC236}">
                <a16:creationId xmlns:a16="http://schemas.microsoft.com/office/drawing/2014/main" id="{311A3577-DFDD-A19B-9C4F-0F707C6F1AA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82297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CBBEE2-493D-F17A-5AE5-331164757B0C}"/>
              </a:ext>
            </a:extLst>
          </p:cNvPr>
          <p:cNvSpPr>
            <a:spLocks noGrp="1"/>
          </p:cNvSpPr>
          <p:nvPr>
            <p:ph idx="1"/>
          </p:nvPr>
        </p:nvSpPr>
        <p:spPr/>
        <p:txBody>
          <a:bodyPr/>
          <a:lstStyle/>
          <a:p>
            <a:r>
              <a:rPr lang="tr-TR" b="1" dirty="0">
                <a:highlight>
                  <a:srgbClr val="FF00FF"/>
                </a:highlight>
                <a:latin typeface="Aharoni" panose="02010803020104030203" pitchFamily="2" charset="-79"/>
                <a:cs typeface="Aharoni" panose="02010803020104030203" pitchFamily="2" charset="-79"/>
              </a:rPr>
              <a:t>b)	Sözle Beyan</a:t>
            </a:r>
          </a:p>
          <a:p>
            <a:endParaRPr lang="tr-TR" dirty="0">
              <a:latin typeface="Aharoni" panose="02010803020104030203" pitchFamily="2" charset="-79"/>
              <a:cs typeface="Aharoni" panose="02010803020104030203" pitchFamily="2" charset="-79"/>
            </a:endParaRPr>
          </a:p>
          <a:p>
            <a:r>
              <a:rPr lang="tr-TR" dirty="0"/>
              <a:t>	Özelliği gereği bir kısım eşya için yazılı beyan aranmamaktadır. Bunların gümrük idaresine sözle beyanı yeterlidir. Eğer gümrük idaresi bunu yeterli görmezse beyanın yazılı yapılmasını da isteyebilir. </a:t>
            </a:r>
          </a:p>
          <a:p>
            <a:endParaRPr lang="tr-TR" dirty="0"/>
          </a:p>
        </p:txBody>
      </p:sp>
      <p:sp>
        <p:nvSpPr>
          <p:cNvPr id="2" name="Veri Yer Tutucusu 1">
            <a:extLst>
              <a:ext uri="{FF2B5EF4-FFF2-40B4-BE49-F238E27FC236}">
                <a16:creationId xmlns:a16="http://schemas.microsoft.com/office/drawing/2014/main" id="{2A497B01-D247-ED42-675F-F6874EE30632}"/>
              </a:ext>
            </a:extLst>
          </p:cNvPr>
          <p:cNvSpPr>
            <a:spLocks noGrp="1"/>
          </p:cNvSpPr>
          <p:nvPr>
            <p:ph type="dt" sz="half" idx="10"/>
          </p:nvPr>
        </p:nvSpPr>
        <p:spPr/>
        <p:txBody>
          <a:bodyPr/>
          <a:lstStyle/>
          <a:p>
            <a:fld id="{92CF412B-E5F3-4A72-82A1-FA61FC176EE8}" type="datetime1">
              <a:rPr lang="tr-TR" smtClean="0"/>
              <a:t>21.09.2024</a:t>
            </a:fld>
            <a:endParaRPr lang="tr-TR"/>
          </a:p>
        </p:txBody>
      </p:sp>
      <p:sp>
        <p:nvSpPr>
          <p:cNvPr id="4" name="Alt Bilgi Yer Tutucusu 3">
            <a:extLst>
              <a:ext uri="{FF2B5EF4-FFF2-40B4-BE49-F238E27FC236}">
                <a16:creationId xmlns:a16="http://schemas.microsoft.com/office/drawing/2014/main" id="{8708EC25-448B-CF76-60C1-92C72DF31EB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45718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E9A828B-F755-0A01-FC71-E51E96484227}"/>
              </a:ext>
            </a:extLst>
          </p:cNvPr>
          <p:cNvPicPr>
            <a:picLocks noGrp="1" noChangeAspect="1"/>
          </p:cNvPicPr>
          <p:nvPr>
            <p:ph idx="1"/>
          </p:nvPr>
        </p:nvPicPr>
        <p:blipFill>
          <a:blip r:embed="rId2"/>
          <a:stretch>
            <a:fillRect/>
          </a:stretch>
        </p:blipFill>
        <p:spPr>
          <a:xfrm>
            <a:off x="1707132" y="407773"/>
            <a:ext cx="8845537" cy="5769190"/>
          </a:xfrm>
        </p:spPr>
      </p:pic>
      <p:sp>
        <p:nvSpPr>
          <p:cNvPr id="2" name="Veri Yer Tutucusu 1">
            <a:extLst>
              <a:ext uri="{FF2B5EF4-FFF2-40B4-BE49-F238E27FC236}">
                <a16:creationId xmlns:a16="http://schemas.microsoft.com/office/drawing/2014/main" id="{5BF90066-B390-B5E4-B861-EE257C0CE740}"/>
              </a:ext>
            </a:extLst>
          </p:cNvPr>
          <p:cNvSpPr>
            <a:spLocks noGrp="1"/>
          </p:cNvSpPr>
          <p:nvPr>
            <p:ph type="dt" sz="half" idx="10"/>
          </p:nvPr>
        </p:nvSpPr>
        <p:spPr/>
        <p:txBody>
          <a:bodyPr/>
          <a:lstStyle/>
          <a:p>
            <a:fld id="{07020CED-68E2-47DE-B3EB-B0BE95D74489}" type="datetime1">
              <a:rPr lang="tr-TR" smtClean="0"/>
              <a:t>21.09.2024</a:t>
            </a:fld>
            <a:endParaRPr lang="tr-TR"/>
          </a:p>
        </p:txBody>
      </p:sp>
      <p:sp>
        <p:nvSpPr>
          <p:cNvPr id="3" name="Alt Bilgi Yer Tutucusu 2">
            <a:extLst>
              <a:ext uri="{FF2B5EF4-FFF2-40B4-BE49-F238E27FC236}">
                <a16:creationId xmlns:a16="http://schemas.microsoft.com/office/drawing/2014/main" id="{CEA27DFA-C206-65EC-3380-8A901BEC4FA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911331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18978C-3EF5-C4CF-94F8-FCCC6B5BA1C3}"/>
              </a:ext>
            </a:extLst>
          </p:cNvPr>
          <p:cNvSpPr>
            <a:spLocks noGrp="1"/>
          </p:cNvSpPr>
          <p:nvPr>
            <p:ph idx="1"/>
          </p:nvPr>
        </p:nvSpPr>
        <p:spPr/>
        <p:txBody>
          <a:bodyPr/>
          <a:lstStyle/>
          <a:p>
            <a:r>
              <a:rPr lang="tr-TR" b="1" dirty="0">
                <a:highlight>
                  <a:srgbClr val="FF00FF"/>
                </a:highlight>
              </a:rPr>
              <a:t>c)	Bilgisayar Veri İşleme Tekniği Yoluyla Beyan</a:t>
            </a:r>
          </a:p>
          <a:p>
            <a:endParaRPr lang="tr-TR" dirty="0"/>
          </a:p>
          <a:p>
            <a:r>
              <a:rPr lang="tr-TR" dirty="0"/>
              <a:t>	</a:t>
            </a:r>
            <a:r>
              <a:rPr lang="tr-TR" dirty="0">
                <a:highlight>
                  <a:srgbClr val="FFFF00"/>
                </a:highlight>
              </a:rPr>
              <a:t>Beyanın bilgisayar sistemi kullanılması suretiyle yapılmasıdır</a:t>
            </a:r>
            <a:r>
              <a:rPr lang="tr-TR" dirty="0"/>
              <a:t>. Bilgisayarın ticari hayatta da kullanımının yaygınlaşmasıyla artık gümrük işlemlerinin de bilgisayar ortamında kullanılması oldukça yaygınlaşmıştır. Bugün artık gümrük beyanlarının tamamına yakını bu yolla yapılmaktadır. Daha önce belirttiğimiz gibi mevzuatımızda  yazılı beyana ilişkin hükümler, beyanın bilgisayar veri işleme tekniği yoluyla yapılmasında da uygulanmaktadır. </a:t>
            </a:r>
          </a:p>
          <a:p>
            <a:endParaRPr lang="tr-TR" dirty="0"/>
          </a:p>
        </p:txBody>
      </p:sp>
      <p:sp>
        <p:nvSpPr>
          <p:cNvPr id="2" name="Veri Yer Tutucusu 1">
            <a:extLst>
              <a:ext uri="{FF2B5EF4-FFF2-40B4-BE49-F238E27FC236}">
                <a16:creationId xmlns:a16="http://schemas.microsoft.com/office/drawing/2014/main" id="{7D234E12-1477-8B73-FE9B-08741FC93DB6}"/>
              </a:ext>
            </a:extLst>
          </p:cNvPr>
          <p:cNvSpPr>
            <a:spLocks noGrp="1"/>
          </p:cNvSpPr>
          <p:nvPr>
            <p:ph type="dt" sz="half" idx="10"/>
          </p:nvPr>
        </p:nvSpPr>
        <p:spPr/>
        <p:txBody>
          <a:bodyPr/>
          <a:lstStyle/>
          <a:p>
            <a:fld id="{E140FE72-C865-45CA-A463-A65AA82662BD}" type="datetime1">
              <a:rPr lang="tr-TR" smtClean="0"/>
              <a:t>21.09.2024</a:t>
            </a:fld>
            <a:endParaRPr lang="tr-TR"/>
          </a:p>
        </p:txBody>
      </p:sp>
      <p:sp>
        <p:nvSpPr>
          <p:cNvPr id="4" name="Alt Bilgi Yer Tutucusu 3">
            <a:extLst>
              <a:ext uri="{FF2B5EF4-FFF2-40B4-BE49-F238E27FC236}">
                <a16:creationId xmlns:a16="http://schemas.microsoft.com/office/drawing/2014/main" id="{B9CF8E1C-6FCD-1756-8F9A-B6691937D0B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01849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3BD95B-2B17-CE4C-A76C-1C45DC32857A}"/>
              </a:ext>
            </a:extLst>
          </p:cNvPr>
          <p:cNvSpPr>
            <a:spLocks noGrp="1"/>
          </p:cNvSpPr>
          <p:nvPr>
            <p:ph idx="1"/>
          </p:nvPr>
        </p:nvSpPr>
        <p:spPr>
          <a:xfrm>
            <a:off x="632298" y="719847"/>
            <a:ext cx="10721502" cy="5457116"/>
          </a:xfrm>
        </p:spPr>
        <p:txBody>
          <a:bodyPr>
            <a:normAutofit/>
          </a:bodyPr>
          <a:lstStyle/>
          <a:p>
            <a:r>
              <a:rPr lang="tr-TR" b="1" dirty="0">
                <a:highlight>
                  <a:srgbClr val="FF00FF"/>
                </a:highlight>
              </a:rPr>
              <a:t>d)	Başka bir tasarruf yoluyla beyanı</a:t>
            </a:r>
          </a:p>
          <a:p>
            <a:endParaRPr lang="tr-TR" dirty="0"/>
          </a:p>
          <a:p>
            <a:r>
              <a:rPr lang="tr-TR" dirty="0"/>
              <a:t>	</a:t>
            </a:r>
            <a:r>
              <a:rPr lang="tr-TR" dirty="0">
                <a:highlight>
                  <a:srgbClr val="FFFF00"/>
                </a:highlight>
              </a:rPr>
              <a:t>Diğer üç beyan türüyle beyan edilmeyen </a:t>
            </a:r>
            <a:r>
              <a:rPr lang="tr-TR" dirty="0"/>
              <a:t>ve </a:t>
            </a:r>
            <a:r>
              <a:rPr lang="tr-TR" dirty="0">
                <a:highlight>
                  <a:srgbClr val="00FFFF"/>
                </a:highlight>
              </a:rPr>
              <a:t>hükümet kararlarıyla belirlenen; ticari mahiyette olmayan yolcu beraberi eşya ile Türkiye Gümrük Bölgesinde faaliyette bulunan çiftçilerin komşu ülkedeki mülklerinden elde ettikleri ürünler ile komşu ülkelerdeki çiftçiler tarafından Türkiye Gümrük Bölgesindeki mülklerinde kullanılmak üzere getirilen ve toprak ve ekinlerin işlenmesi amacına yönelik tohum, gübre ve diğer ürünler için kullanılan bu beyan türünde sözü edilen eşyayı getirenler tarafından çift hat sisteminin çalıştığı gümrük idarelerinde; gümrük yolcu salonlarında bulunan kırmızı ve yeşil hatlardan hangisinden geçerse ona yönelik beyanda bulunduğu kabul edilir</a:t>
            </a:r>
            <a:r>
              <a:rPr lang="tr-TR" dirty="0"/>
              <a:t>. Biz buna başka bir tasarruf yoluyla beyan diyoruz. </a:t>
            </a:r>
          </a:p>
          <a:p>
            <a:endParaRPr lang="tr-TR" dirty="0"/>
          </a:p>
        </p:txBody>
      </p:sp>
      <p:sp>
        <p:nvSpPr>
          <p:cNvPr id="2" name="Veri Yer Tutucusu 1">
            <a:extLst>
              <a:ext uri="{FF2B5EF4-FFF2-40B4-BE49-F238E27FC236}">
                <a16:creationId xmlns:a16="http://schemas.microsoft.com/office/drawing/2014/main" id="{2D3299D1-A105-A700-2C2A-8248D0E0AB06}"/>
              </a:ext>
            </a:extLst>
          </p:cNvPr>
          <p:cNvSpPr>
            <a:spLocks noGrp="1"/>
          </p:cNvSpPr>
          <p:nvPr>
            <p:ph type="dt" sz="half" idx="10"/>
          </p:nvPr>
        </p:nvSpPr>
        <p:spPr/>
        <p:txBody>
          <a:bodyPr/>
          <a:lstStyle/>
          <a:p>
            <a:fld id="{68B03202-E97E-47D6-950B-2BC65FFF5C76}" type="datetime1">
              <a:rPr lang="tr-TR" smtClean="0"/>
              <a:t>21.09.2024</a:t>
            </a:fld>
            <a:endParaRPr lang="tr-TR"/>
          </a:p>
        </p:txBody>
      </p:sp>
      <p:sp>
        <p:nvSpPr>
          <p:cNvPr id="4" name="Alt Bilgi Yer Tutucusu 3">
            <a:extLst>
              <a:ext uri="{FF2B5EF4-FFF2-40B4-BE49-F238E27FC236}">
                <a16:creationId xmlns:a16="http://schemas.microsoft.com/office/drawing/2014/main" id="{6FFD4CE2-AFC0-5A92-0C7F-306FF99E35A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889757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C1335D-5B59-93B9-4DBB-1D9A5CC7030C}"/>
              </a:ext>
            </a:extLst>
          </p:cNvPr>
          <p:cNvSpPr>
            <a:spLocks noGrp="1"/>
          </p:cNvSpPr>
          <p:nvPr>
            <p:ph type="title"/>
          </p:nvPr>
        </p:nvSpPr>
        <p:spPr>
          <a:xfrm>
            <a:off x="838200" y="365125"/>
            <a:ext cx="10515600" cy="5238007"/>
          </a:xfrm>
        </p:spPr>
        <p:txBody>
          <a:bodyPr/>
          <a:lstStyle/>
          <a:p>
            <a:pPr algn="ctr"/>
            <a:r>
              <a:rPr lang="tr-TR" b="1" dirty="0">
                <a:solidFill>
                  <a:srgbClr val="FF0000"/>
                </a:solidFill>
              </a:rPr>
              <a:t>TÜRK GÜMRÜK VERGİLENDİRME SİSTEMİ</a:t>
            </a:r>
            <a:br>
              <a:rPr lang="tr-TR" dirty="0"/>
            </a:br>
            <a:endParaRPr lang="tr-TR" dirty="0"/>
          </a:p>
        </p:txBody>
      </p:sp>
      <p:sp>
        <p:nvSpPr>
          <p:cNvPr id="4" name="Veri Yer Tutucusu 3">
            <a:extLst>
              <a:ext uri="{FF2B5EF4-FFF2-40B4-BE49-F238E27FC236}">
                <a16:creationId xmlns:a16="http://schemas.microsoft.com/office/drawing/2014/main" id="{7950ECA0-8C18-5A3B-13C1-0C3E0DCCAEEB}"/>
              </a:ext>
            </a:extLst>
          </p:cNvPr>
          <p:cNvSpPr>
            <a:spLocks noGrp="1"/>
          </p:cNvSpPr>
          <p:nvPr>
            <p:ph type="dt" sz="half" idx="10"/>
          </p:nvPr>
        </p:nvSpPr>
        <p:spPr/>
        <p:txBody>
          <a:bodyPr/>
          <a:lstStyle/>
          <a:p>
            <a:fld id="{8A6F8477-E5B0-4970-8DE2-3E3A279C7F78}" type="datetime1">
              <a:rPr lang="tr-TR" smtClean="0"/>
              <a:t>21.09.2024</a:t>
            </a:fld>
            <a:endParaRPr lang="tr-TR"/>
          </a:p>
        </p:txBody>
      </p:sp>
      <p:sp>
        <p:nvSpPr>
          <p:cNvPr id="5" name="Alt Bilgi Yer Tutucusu 4">
            <a:extLst>
              <a:ext uri="{FF2B5EF4-FFF2-40B4-BE49-F238E27FC236}">
                <a16:creationId xmlns:a16="http://schemas.microsoft.com/office/drawing/2014/main" id="{CBDD5A88-1D86-64F5-E68A-D4649AC82BB5}"/>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3805492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0D5F75-3594-31EB-4BC0-AE511B022881}"/>
              </a:ext>
            </a:extLst>
          </p:cNvPr>
          <p:cNvSpPr>
            <a:spLocks noGrp="1"/>
          </p:cNvSpPr>
          <p:nvPr>
            <p:ph idx="1"/>
          </p:nvPr>
        </p:nvSpPr>
        <p:spPr>
          <a:xfrm>
            <a:off x="719847" y="992221"/>
            <a:ext cx="10633953" cy="5184742"/>
          </a:xfrm>
        </p:spPr>
        <p:txBody>
          <a:bodyPr>
            <a:normAutofit/>
          </a:bodyPr>
          <a:lstStyle/>
          <a:p>
            <a:r>
              <a:rPr lang="tr-TR" dirty="0">
                <a:solidFill>
                  <a:srgbClr val="FF0000"/>
                </a:solidFill>
              </a:rPr>
              <a:t>I-	Bireysel (Kişisel) Eşyanın Vergilendirilmesi</a:t>
            </a:r>
          </a:p>
          <a:p>
            <a:endParaRPr lang="tr-TR" dirty="0"/>
          </a:p>
          <a:p>
            <a:r>
              <a:rPr lang="tr-TR" dirty="0"/>
              <a:t>Gümrük işlemlerine muhatap olan kişilerin yurda girişlerinde ve çıkışlarında:</a:t>
            </a:r>
          </a:p>
          <a:p>
            <a:r>
              <a:rPr lang="tr-TR" dirty="0"/>
              <a:t> </a:t>
            </a:r>
            <a:r>
              <a:rPr lang="tr-TR" b="1" dirty="0">
                <a:highlight>
                  <a:srgbClr val="00FFFF"/>
                </a:highlight>
              </a:rPr>
              <a:t>beraberlerinde getirdikleri </a:t>
            </a:r>
            <a:r>
              <a:rPr lang="tr-TR" dirty="0"/>
              <a:t>veya götürdükleri eşyalar ile, </a:t>
            </a:r>
            <a:r>
              <a:rPr lang="tr-TR" b="1" dirty="0">
                <a:highlight>
                  <a:srgbClr val="00FFFF"/>
                </a:highlight>
              </a:rPr>
              <a:t>beraberlerinde getirip götürmeseler bile</a:t>
            </a:r>
            <a:r>
              <a:rPr lang="tr-TR" dirty="0"/>
              <a:t>, </a:t>
            </a:r>
          </a:p>
          <a:p>
            <a:r>
              <a:rPr lang="tr-TR" dirty="0"/>
              <a:t>kargo yoluyla kendilerine yurt dışından hediyelik olarak veya e-ticaret yoluyla internet ve benzeri kanalla aldıkları veya gönderdikleri eşyalardan belirli bir değere kadar olanlardan muafiyet tanınarak vergi alınmazken bu değerin üzerindeki eşyaların vergilendirilmesini bu kapsamda değerlendirebiliriz</a:t>
            </a:r>
          </a:p>
        </p:txBody>
      </p:sp>
      <p:sp>
        <p:nvSpPr>
          <p:cNvPr id="2" name="Veri Yer Tutucusu 1">
            <a:extLst>
              <a:ext uri="{FF2B5EF4-FFF2-40B4-BE49-F238E27FC236}">
                <a16:creationId xmlns:a16="http://schemas.microsoft.com/office/drawing/2014/main" id="{BAD236BB-4C7D-290C-8B87-53F7065F2CC5}"/>
              </a:ext>
            </a:extLst>
          </p:cNvPr>
          <p:cNvSpPr>
            <a:spLocks noGrp="1"/>
          </p:cNvSpPr>
          <p:nvPr>
            <p:ph type="dt" sz="half" idx="10"/>
          </p:nvPr>
        </p:nvSpPr>
        <p:spPr/>
        <p:txBody>
          <a:bodyPr/>
          <a:lstStyle/>
          <a:p>
            <a:fld id="{EC98DAD2-C332-4378-A1A1-17E485B06D58}" type="datetime1">
              <a:rPr lang="tr-TR" smtClean="0"/>
              <a:t>21.09.2024</a:t>
            </a:fld>
            <a:endParaRPr lang="tr-TR"/>
          </a:p>
        </p:txBody>
      </p:sp>
      <p:sp>
        <p:nvSpPr>
          <p:cNvPr id="4" name="Alt Bilgi Yer Tutucusu 3">
            <a:extLst>
              <a:ext uri="{FF2B5EF4-FFF2-40B4-BE49-F238E27FC236}">
                <a16:creationId xmlns:a16="http://schemas.microsoft.com/office/drawing/2014/main" id="{39A89D97-C57B-D39F-4428-9D52B05E908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8433857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E10334-F6DF-BAA2-8F2A-B94C6BD6B385}"/>
              </a:ext>
            </a:extLst>
          </p:cNvPr>
          <p:cNvSpPr>
            <a:spLocks noGrp="1"/>
          </p:cNvSpPr>
          <p:nvPr>
            <p:ph idx="1"/>
          </p:nvPr>
        </p:nvSpPr>
        <p:spPr>
          <a:xfrm>
            <a:off x="749030" y="953311"/>
            <a:ext cx="10604770" cy="5223652"/>
          </a:xfrm>
        </p:spPr>
        <p:txBody>
          <a:bodyPr/>
          <a:lstStyle/>
          <a:p>
            <a:r>
              <a:rPr lang="tr-TR" dirty="0">
                <a:highlight>
                  <a:srgbClr val="FFFF00"/>
                </a:highlight>
              </a:rPr>
              <a:t>Bu vergilendirme türü mevzuatımızda “</a:t>
            </a:r>
            <a:r>
              <a:rPr lang="tr-TR" b="1" dirty="0">
                <a:highlight>
                  <a:srgbClr val="FFFF00"/>
                </a:highlight>
              </a:rPr>
              <a:t>Tek ve Maktu Vergi</a:t>
            </a:r>
            <a:r>
              <a:rPr lang="tr-TR" dirty="0">
                <a:highlight>
                  <a:srgbClr val="FFFF00"/>
                </a:highlight>
              </a:rPr>
              <a:t>” olarak adlandırılmaktadır.</a:t>
            </a:r>
          </a:p>
          <a:p>
            <a:r>
              <a:rPr lang="tr-TR" dirty="0"/>
              <a:t> Gümrük Birliğine dahil olduğumuz Avrupa Birliği’nce belirlenen ve zaman zaman değiştirilen  değerler doğrultusunda ülkemizde de bu değerler değiştirilerek vergilendirme yapılmaktadır.</a:t>
            </a:r>
          </a:p>
          <a:p>
            <a:r>
              <a:rPr lang="tr-TR" dirty="0"/>
              <a:t> </a:t>
            </a:r>
            <a:r>
              <a:rPr lang="tr-TR" u="sng" dirty="0">
                <a:solidFill>
                  <a:srgbClr val="FF0000"/>
                </a:solidFill>
              </a:rPr>
              <a:t>Vergilendirmede öncelikle muafiyet sınırları belirlenmekte, sonra bu limitleri aşan eşyanın vergilendirmesi öngörülmektedir</a:t>
            </a:r>
            <a:r>
              <a:rPr lang="tr-TR" dirty="0"/>
              <a:t>.</a:t>
            </a:r>
          </a:p>
          <a:p>
            <a:r>
              <a:rPr lang="tr-TR" dirty="0"/>
              <a:t> </a:t>
            </a:r>
            <a:r>
              <a:rPr lang="tr-TR" b="1" dirty="0"/>
              <a:t>Burada da eşyanın geliş şekline ve yolcuların yaşlarına göre şu şekilde bir sınıflandırmaya gidilmektedir</a:t>
            </a:r>
            <a:r>
              <a:rPr lang="tr-TR" dirty="0"/>
              <a:t>:</a:t>
            </a:r>
          </a:p>
        </p:txBody>
      </p:sp>
      <p:sp>
        <p:nvSpPr>
          <p:cNvPr id="2" name="Veri Yer Tutucusu 1">
            <a:extLst>
              <a:ext uri="{FF2B5EF4-FFF2-40B4-BE49-F238E27FC236}">
                <a16:creationId xmlns:a16="http://schemas.microsoft.com/office/drawing/2014/main" id="{69219D89-D76C-A1EF-1E14-678B43E2127D}"/>
              </a:ext>
            </a:extLst>
          </p:cNvPr>
          <p:cNvSpPr>
            <a:spLocks noGrp="1"/>
          </p:cNvSpPr>
          <p:nvPr>
            <p:ph type="dt" sz="half" idx="10"/>
          </p:nvPr>
        </p:nvSpPr>
        <p:spPr/>
        <p:txBody>
          <a:bodyPr/>
          <a:lstStyle/>
          <a:p>
            <a:fld id="{36055BAE-35D2-4209-8C22-7FFC8443987C}" type="datetime1">
              <a:rPr lang="tr-TR" smtClean="0"/>
              <a:t>21.09.2024</a:t>
            </a:fld>
            <a:endParaRPr lang="tr-TR"/>
          </a:p>
        </p:txBody>
      </p:sp>
      <p:sp>
        <p:nvSpPr>
          <p:cNvPr id="4" name="Alt Bilgi Yer Tutucusu 3">
            <a:extLst>
              <a:ext uri="{FF2B5EF4-FFF2-40B4-BE49-F238E27FC236}">
                <a16:creationId xmlns:a16="http://schemas.microsoft.com/office/drawing/2014/main" id="{72793B64-EFF3-06EA-02F7-F92032C8AC2B}"/>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226066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A66E68-C728-B2FE-B6A3-ED1DE1CF717D}"/>
              </a:ext>
            </a:extLst>
          </p:cNvPr>
          <p:cNvSpPr>
            <a:spLocks noGrp="1"/>
          </p:cNvSpPr>
          <p:nvPr>
            <p:ph idx="1"/>
          </p:nvPr>
        </p:nvSpPr>
        <p:spPr/>
        <p:txBody>
          <a:bodyPr/>
          <a:lstStyle/>
          <a:p>
            <a:r>
              <a:rPr lang="tr-TR" b="1" dirty="0">
                <a:solidFill>
                  <a:srgbClr val="FF0000"/>
                </a:solidFill>
              </a:rPr>
              <a:t>Vergilendirme yapılırken  eşyanın kıymeti</a:t>
            </a:r>
            <a:r>
              <a:rPr lang="tr-TR" dirty="0"/>
              <a:t>:</a:t>
            </a:r>
          </a:p>
          <a:p>
            <a:r>
              <a:rPr lang="tr-TR" dirty="0">
                <a:solidFill>
                  <a:srgbClr val="00B050"/>
                </a:solidFill>
              </a:rPr>
              <a:t> ibraz edilen faturaya, </a:t>
            </a:r>
          </a:p>
          <a:p>
            <a:r>
              <a:rPr lang="tr-TR" dirty="0">
                <a:solidFill>
                  <a:srgbClr val="00B050"/>
                </a:solidFill>
              </a:rPr>
              <a:t>satış fişine </a:t>
            </a:r>
          </a:p>
          <a:p>
            <a:r>
              <a:rPr lang="tr-TR" dirty="0"/>
              <a:t>veya </a:t>
            </a:r>
            <a:r>
              <a:rPr lang="tr-TR" dirty="0">
                <a:solidFill>
                  <a:srgbClr val="00B050"/>
                </a:solidFill>
              </a:rPr>
              <a:t>eşya bedelinin ödendiğine ilişkin belgeye </a:t>
            </a:r>
            <a:r>
              <a:rPr lang="tr-TR" dirty="0"/>
              <a:t>göre belirlenecektir.</a:t>
            </a:r>
          </a:p>
          <a:p>
            <a:r>
              <a:rPr lang="tr-TR" dirty="0"/>
              <a:t> </a:t>
            </a:r>
            <a:r>
              <a:rPr lang="tr-TR" dirty="0">
                <a:solidFill>
                  <a:srgbClr val="FF0000"/>
                </a:solidFill>
              </a:rPr>
              <a:t>Bu tür belge ibraz edilememesi veya ibraz edilen belgede kayıtlı kıymetin düşük bulunması halinde, </a:t>
            </a:r>
            <a:r>
              <a:rPr lang="tr-TR" dirty="0">
                <a:solidFill>
                  <a:srgbClr val="FF0000"/>
                </a:solidFill>
                <a:highlight>
                  <a:srgbClr val="FFFF00"/>
                </a:highlight>
              </a:rPr>
              <a:t>eşyanın kıymeti gümrük idaresince belirlenecektir.</a:t>
            </a:r>
          </a:p>
          <a:p>
            <a:endParaRPr lang="tr-TR" dirty="0"/>
          </a:p>
          <a:p>
            <a:r>
              <a:rPr lang="tr-TR" dirty="0"/>
              <a:t>	</a:t>
            </a:r>
          </a:p>
        </p:txBody>
      </p:sp>
      <p:sp>
        <p:nvSpPr>
          <p:cNvPr id="2" name="Veri Yer Tutucusu 1">
            <a:extLst>
              <a:ext uri="{FF2B5EF4-FFF2-40B4-BE49-F238E27FC236}">
                <a16:creationId xmlns:a16="http://schemas.microsoft.com/office/drawing/2014/main" id="{5E53E479-4A46-5205-D0F4-ED26460BE437}"/>
              </a:ext>
            </a:extLst>
          </p:cNvPr>
          <p:cNvSpPr>
            <a:spLocks noGrp="1"/>
          </p:cNvSpPr>
          <p:nvPr>
            <p:ph type="dt" sz="half" idx="10"/>
          </p:nvPr>
        </p:nvSpPr>
        <p:spPr/>
        <p:txBody>
          <a:bodyPr/>
          <a:lstStyle/>
          <a:p>
            <a:fld id="{F8D96264-ED29-4565-BBE0-B232C6901541}" type="datetime1">
              <a:rPr lang="tr-TR" smtClean="0"/>
              <a:t>21.09.2024</a:t>
            </a:fld>
            <a:endParaRPr lang="tr-TR"/>
          </a:p>
        </p:txBody>
      </p:sp>
      <p:sp>
        <p:nvSpPr>
          <p:cNvPr id="4" name="Alt Bilgi Yer Tutucusu 3">
            <a:extLst>
              <a:ext uri="{FF2B5EF4-FFF2-40B4-BE49-F238E27FC236}">
                <a16:creationId xmlns:a16="http://schemas.microsoft.com/office/drawing/2014/main" id="{6A7E9E10-F411-41E2-A49F-012437530B2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23818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5390C5-B5AC-408D-7A56-DCC153B87A1B}"/>
              </a:ext>
            </a:extLst>
          </p:cNvPr>
          <p:cNvSpPr>
            <a:spLocks noGrp="1"/>
          </p:cNvSpPr>
          <p:nvPr>
            <p:ph type="title"/>
          </p:nvPr>
        </p:nvSpPr>
        <p:spPr/>
        <p:txBody>
          <a:bodyPr/>
          <a:lstStyle/>
          <a:p>
            <a:r>
              <a:rPr lang="tr-TR" dirty="0">
                <a:solidFill>
                  <a:srgbClr val="FF0000"/>
                </a:solidFill>
              </a:rPr>
              <a:t>(</a:t>
            </a:r>
            <a:r>
              <a:rPr lang="tr-TR" dirty="0" err="1">
                <a:solidFill>
                  <a:srgbClr val="FF0000"/>
                </a:solidFill>
              </a:rPr>
              <a:t>ss</a:t>
            </a:r>
            <a:r>
              <a:rPr lang="tr-TR" dirty="0">
                <a:solidFill>
                  <a:srgbClr val="FF0000"/>
                </a:solidFill>
              </a:rPr>
              <a:t>) bireysel (kişisel) eşyanın vergilendirilmesi </a:t>
            </a:r>
          </a:p>
        </p:txBody>
      </p:sp>
      <p:sp>
        <p:nvSpPr>
          <p:cNvPr id="3" name="İçerik Yer Tutucusu 2">
            <a:extLst>
              <a:ext uri="{FF2B5EF4-FFF2-40B4-BE49-F238E27FC236}">
                <a16:creationId xmlns:a16="http://schemas.microsoft.com/office/drawing/2014/main" id="{B844DB75-7989-67F0-F2EF-28FF967C6AC9}"/>
              </a:ext>
            </a:extLst>
          </p:cNvPr>
          <p:cNvSpPr>
            <a:spLocks noGrp="1"/>
          </p:cNvSpPr>
          <p:nvPr>
            <p:ph idx="1"/>
          </p:nvPr>
        </p:nvSpPr>
        <p:spPr>
          <a:xfrm>
            <a:off x="838200" y="1825625"/>
            <a:ext cx="11128022" cy="4351338"/>
          </a:xfrm>
        </p:spPr>
        <p:txBody>
          <a:bodyPr/>
          <a:lstStyle/>
          <a:p>
            <a:r>
              <a:rPr lang="tr-TR" dirty="0"/>
              <a:t>Bireysel (kişisel) eşyanın vergilendirilmesi yapılırken üç kademeli bir sistem uygulanmaktadır.</a:t>
            </a:r>
          </a:p>
          <a:p>
            <a:r>
              <a:rPr lang="tr-TR" b="1" dirty="0"/>
              <a:t>Birinci kademeyi </a:t>
            </a:r>
            <a:r>
              <a:rPr lang="tr-TR" dirty="0"/>
              <a:t>			muafiyet sınırı, </a:t>
            </a:r>
          </a:p>
          <a:p>
            <a:r>
              <a:rPr lang="tr-TR" b="1" dirty="0"/>
              <a:t>ikinci kademeyi </a:t>
            </a:r>
            <a:r>
              <a:rPr lang="tr-TR" dirty="0"/>
              <a:t>				tek ve maktu vergi sınırı, </a:t>
            </a:r>
          </a:p>
          <a:p>
            <a:r>
              <a:rPr lang="tr-TR" b="1" dirty="0"/>
              <a:t>üçüncü kademeyi </a:t>
            </a:r>
            <a:r>
              <a:rPr lang="tr-TR" dirty="0"/>
              <a:t>ise 			ticari vergilendirme oluşturmaktadır</a:t>
            </a:r>
          </a:p>
        </p:txBody>
      </p:sp>
      <p:sp>
        <p:nvSpPr>
          <p:cNvPr id="4" name="Veri Yer Tutucusu 3">
            <a:extLst>
              <a:ext uri="{FF2B5EF4-FFF2-40B4-BE49-F238E27FC236}">
                <a16:creationId xmlns:a16="http://schemas.microsoft.com/office/drawing/2014/main" id="{1A28962D-3C91-315F-A3FC-1A750659E1EA}"/>
              </a:ext>
            </a:extLst>
          </p:cNvPr>
          <p:cNvSpPr>
            <a:spLocks noGrp="1"/>
          </p:cNvSpPr>
          <p:nvPr>
            <p:ph type="dt" sz="half" idx="10"/>
          </p:nvPr>
        </p:nvSpPr>
        <p:spPr/>
        <p:txBody>
          <a:bodyPr/>
          <a:lstStyle/>
          <a:p>
            <a:fld id="{35576486-3A89-448B-A24F-23E23FF388DB}" type="datetime1">
              <a:rPr lang="tr-TR" smtClean="0"/>
              <a:t>21.09.2024</a:t>
            </a:fld>
            <a:endParaRPr lang="tr-TR"/>
          </a:p>
        </p:txBody>
      </p:sp>
      <p:sp>
        <p:nvSpPr>
          <p:cNvPr id="5" name="Alt Bilgi Yer Tutucusu 4">
            <a:extLst>
              <a:ext uri="{FF2B5EF4-FFF2-40B4-BE49-F238E27FC236}">
                <a16:creationId xmlns:a16="http://schemas.microsoft.com/office/drawing/2014/main" id="{F8D7A9DD-FED6-3DF4-EA38-85E269AB89C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76372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704DB0-7864-0654-5389-5C826A8C3A51}"/>
              </a:ext>
            </a:extLst>
          </p:cNvPr>
          <p:cNvSpPr>
            <a:spLocks noGrp="1"/>
          </p:cNvSpPr>
          <p:nvPr>
            <p:ph idx="1"/>
          </p:nvPr>
        </p:nvSpPr>
        <p:spPr>
          <a:xfrm>
            <a:off x="642026" y="612843"/>
            <a:ext cx="10711774" cy="5564120"/>
          </a:xfrm>
        </p:spPr>
        <p:txBody>
          <a:bodyPr/>
          <a:lstStyle/>
          <a:p>
            <a:r>
              <a:rPr lang="tr-TR" b="1" dirty="0">
                <a:solidFill>
                  <a:srgbClr val="FF0000"/>
                </a:solidFill>
              </a:rPr>
              <a:t>II-	Ticari Eşyanın Vergilendirilmesi</a:t>
            </a:r>
          </a:p>
          <a:p>
            <a:r>
              <a:rPr lang="tr-TR" dirty="0"/>
              <a:t>Türk Gümrük Sisteminde vergilendirmenin büyük bir bölümünü normal ticari işlemlerin vergilendirilmesi oluşturmaktadır. </a:t>
            </a:r>
          </a:p>
          <a:p>
            <a:r>
              <a:rPr lang="tr-TR" dirty="0"/>
              <a:t>a)	Vergilendirme Yöntemleri</a:t>
            </a:r>
          </a:p>
          <a:p>
            <a:r>
              <a:rPr lang="tr-TR" dirty="0"/>
              <a:t>Burada karşımıza 2 tür vergilendirme yöntemi çıkmaktadır.</a:t>
            </a:r>
          </a:p>
          <a:p>
            <a:r>
              <a:rPr lang="tr-TR" dirty="0"/>
              <a:t>i.	</a:t>
            </a:r>
            <a:r>
              <a:rPr lang="tr-TR" dirty="0" err="1">
                <a:solidFill>
                  <a:srgbClr val="FF0000"/>
                </a:solidFill>
              </a:rPr>
              <a:t>Advalorem</a:t>
            </a:r>
            <a:r>
              <a:rPr lang="tr-TR" dirty="0">
                <a:solidFill>
                  <a:srgbClr val="FF0000"/>
                </a:solidFill>
              </a:rPr>
              <a:t> (Kıymet Esasına Göre) Vergilendirme</a:t>
            </a:r>
          </a:p>
          <a:p>
            <a:r>
              <a:rPr lang="tr-TR" dirty="0">
                <a:solidFill>
                  <a:srgbClr val="FF0000"/>
                </a:solidFill>
              </a:rPr>
              <a:t>ii.	Spesifik (Miktar Esasına Göre) Vergilendirme</a:t>
            </a:r>
          </a:p>
          <a:p>
            <a:endParaRPr lang="tr-TR" dirty="0"/>
          </a:p>
        </p:txBody>
      </p:sp>
      <p:sp>
        <p:nvSpPr>
          <p:cNvPr id="2" name="Veri Yer Tutucusu 1">
            <a:extLst>
              <a:ext uri="{FF2B5EF4-FFF2-40B4-BE49-F238E27FC236}">
                <a16:creationId xmlns:a16="http://schemas.microsoft.com/office/drawing/2014/main" id="{918465D6-6CF4-6984-087C-001FE9711F8E}"/>
              </a:ext>
            </a:extLst>
          </p:cNvPr>
          <p:cNvSpPr>
            <a:spLocks noGrp="1"/>
          </p:cNvSpPr>
          <p:nvPr>
            <p:ph type="dt" sz="half" idx="10"/>
          </p:nvPr>
        </p:nvSpPr>
        <p:spPr/>
        <p:txBody>
          <a:bodyPr/>
          <a:lstStyle/>
          <a:p>
            <a:fld id="{19C97F9A-96DD-49E1-B41C-6B11F4AAB117}" type="datetime1">
              <a:rPr lang="tr-TR" smtClean="0"/>
              <a:t>21.09.2024</a:t>
            </a:fld>
            <a:endParaRPr lang="tr-TR"/>
          </a:p>
        </p:txBody>
      </p:sp>
      <p:sp>
        <p:nvSpPr>
          <p:cNvPr id="4" name="Alt Bilgi Yer Tutucusu 3">
            <a:extLst>
              <a:ext uri="{FF2B5EF4-FFF2-40B4-BE49-F238E27FC236}">
                <a16:creationId xmlns:a16="http://schemas.microsoft.com/office/drawing/2014/main" id="{08C56CB3-9DCF-0DC6-4DF1-C2EEE74443C3}"/>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788149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F691B4-41ED-C121-2311-2A014DB017CF}"/>
              </a:ext>
            </a:extLst>
          </p:cNvPr>
          <p:cNvSpPr>
            <a:spLocks noGrp="1"/>
          </p:cNvSpPr>
          <p:nvPr>
            <p:ph idx="1"/>
          </p:nvPr>
        </p:nvSpPr>
        <p:spPr>
          <a:xfrm>
            <a:off x="457201" y="340468"/>
            <a:ext cx="10896600" cy="5836495"/>
          </a:xfrm>
        </p:spPr>
        <p:txBody>
          <a:bodyPr>
            <a:normAutofit/>
          </a:bodyPr>
          <a:lstStyle/>
          <a:p>
            <a:r>
              <a:rPr lang="tr-TR" dirty="0">
                <a:solidFill>
                  <a:srgbClr val="FF0000"/>
                </a:solidFill>
              </a:rPr>
              <a:t>b)	Vergi Türleri ve Diğer Mali Yükler:</a:t>
            </a:r>
          </a:p>
          <a:p>
            <a:r>
              <a:rPr lang="tr-TR" dirty="0"/>
              <a:t>     </a:t>
            </a:r>
            <a:r>
              <a:rPr lang="tr-TR" dirty="0">
                <a:highlight>
                  <a:srgbClr val="FFFF00"/>
                </a:highlight>
              </a:rPr>
              <a:t>Türk Gümrük Sisteminde; asıl itibarıyla ithalat esnasında vergi alınmaktadır. </a:t>
            </a:r>
          </a:p>
          <a:p>
            <a:endParaRPr lang="tr-TR" dirty="0">
              <a:highlight>
                <a:srgbClr val="FFFF00"/>
              </a:highlight>
            </a:endParaRPr>
          </a:p>
          <a:p>
            <a:r>
              <a:rPr lang="tr-TR" b="1" dirty="0">
                <a:highlight>
                  <a:srgbClr val="00FFFF"/>
                </a:highlight>
              </a:rPr>
              <a:t>İhracatta vergi alınması uygulaması :</a:t>
            </a:r>
          </a:p>
          <a:p>
            <a:r>
              <a:rPr lang="tr-TR" dirty="0">
                <a:highlight>
                  <a:srgbClr val="FFFF00"/>
                </a:highlight>
              </a:rPr>
              <a:t>yalnızca </a:t>
            </a:r>
            <a:r>
              <a:rPr lang="tr-TR" u="sng" dirty="0">
                <a:solidFill>
                  <a:srgbClr val="FF0000"/>
                </a:solidFill>
                <a:highlight>
                  <a:srgbClr val="FFFF00"/>
                </a:highlight>
              </a:rPr>
              <a:t>Dahilde İşleme Rejimi kapsamında işlem görmüş bir ürünün Türkiye ile anlaşma imzalamış ülkelere ihracı esnasında</a:t>
            </a:r>
            <a:r>
              <a:rPr lang="tr-TR" dirty="0">
                <a:highlight>
                  <a:srgbClr val="FFFF00"/>
                </a:highlight>
              </a:rPr>
              <a:t>, daha önce üçüncü ülkelerden alınan hammadde ve yarı </a:t>
            </a:r>
            <a:r>
              <a:rPr lang="tr-TR" dirty="0" err="1">
                <a:highlight>
                  <a:srgbClr val="FFFF00"/>
                </a:highlight>
              </a:rPr>
              <a:t>mamüllere</a:t>
            </a:r>
            <a:r>
              <a:rPr lang="tr-TR" dirty="0">
                <a:highlight>
                  <a:srgbClr val="FFFF00"/>
                </a:highlight>
              </a:rPr>
              <a:t> serbest dolaşım statüsü kazandırabilmek amacıyla Ortak Gümrük Tarifesine göre alınan vergidir </a:t>
            </a:r>
            <a:r>
              <a:rPr lang="tr-TR" dirty="0"/>
              <a:t>. </a:t>
            </a:r>
          </a:p>
          <a:p>
            <a:r>
              <a:rPr lang="tr-TR" sz="2000" dirty="0"/>
              <a:t>Kanaatimizce bu yönüyle aslında bu vergi de ihracat değil bir nevi ithalat vergisidir ancak işlemin özelliği gereği ve sadece anlaşmalı ülkelere ihraç esnasında alınmaktadır</a:t>
            </a:r>
          </a:p>
        </p:txBody>
      </p:sp>
      <p:sp>
        <p:nvSpPr>
          <p:cNvPr id="2" name="Veri Yer Tutucusu 1">
            <a:extLst>
              <a:ext uri="{FF2B5EF4-FFF2-40B4-BE49-F238E27FC236}">
                <a16:creationId xmlns:a16="http://schemas.microsoft.com/office/drawing/2014/main" id="{F1F2A718-D153-4379-C5A0-B644204B9C3E}"/>
              </a:ext>
            </a:extLst>
          </p:cNvPr>
          <p:cNvSpPr>
            <a:spLocks noGrp="1"/>
          </p:cNvSpPr>
          <p:nvPr>
            <p:ph type="dt" sz="half" idx="10"/>
          </p:nvPr>
        </p:nvSpPr>
        <p:spPr/>
        <p:txBody>
          <a:bodyPr/>
          <a:lstStyle/>
          <a:p>
            <a:fld id="{D6FE2101-9454-48DC-8F6C-43CC9935338C}" type="datetime1">
              <a:rPr lang="tr-TR" smtClean="0"/>
              <a:t>21.09.2024</a:t>
            </a:fld>
            <a:endParaRPr lang="tr-TR"/>
          </a:p>
        </p:txBody>
      </p:sp>
      <p:sp>
        <p:nvSpPr>
          <p:cNvPr id="4" name="Alt Bilgi Yer Tutucusu 3">
            <a:extLst>
              <a:ext uri="{FF2B5EF4-FFF2-40B4-BE49-F238E27FC236}">
                <a16:creationId xmlns:a16="http://schemas.microsoft.com/office/drawing/2014/main" id="{934326F4-3283-8EEC-77E3-23F0A452F306}"/>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763227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639BD4-DC0F-30EB-17C8-B4DF75D3D2BC}"/>
              </a:ext>
            </a:extLst>
          </p:cNvPr>
          <p:cNvSpPr>
            <a:spLocks noGrp="1"/>
          </p:cNvSpPr>
          <p:nvPr>
            <p:ph idx="1"/>
          </p:nvPr>
        </p:nvSpPr>
        <p:spPr>
          <a:xfrm>
            <a:off x="496111" y="603115"/>
            <a:ext cx="10857689" cy="5573848"/>
          </a:xfrm>
        </p:spPr>
        <p:txBody>
          <a:bodyPr>
            <a:normAutofit lnSpcReduction="10000"/>
          </a:bodyPr>
          <a:lstStyle/>
          <a:p>
            <a:r>
              <a:rPr lang="tr-TR" sz="3200" b="1" dirty="0"/>
              <a:t>Türk Gümrük Sisteminde ithalat ve ihracat esnasında alınan vergiler ve diğer mali yükler şunlardır:</a:t>
            </a:r>
          </a:p>
          <a:p>
            <a:endParaRPr lang="tr-TR" sz="3200" b="1" dirty="0"/>
          </a:p>
          <a:p>
            <a:r>
              <a:rPr lang="tr-TR" sz="3200" b="1" dirty="0">
                <a:solidFill>
                  <a:srgbClr val="FF0000"/>
                </a:solidFill>
                <a:highlight>
                  <a:srgbClr val="00FFFF"/>
                </a:highlight>
                <a:latin typeface="Agency FB" panose="020B0503020202020204" pitchFamily="34" charset="0"/>
              </a:rPr>
              <a:t>i.	İthalat Esnasında Alınan Vergiler ve Diğer Mali Yükler: </a:t>
            </a:r>
          </a:p>
          <a:p>
            <a:endParaRPr lang="tr-TR" dirty="0"/>
          </a:p>
          <a:p>
            <a:r>
              <a:rPr lang="tr-TR" dirty="0"/>
              <a:t>1-	Gümrük Vergisi </a:t>
            </a:r>
          </a:p>
          <a:p>
            <a:r>
              <a:rPr lang="tr-TR" dirty="0"/>
              <a:t>2-	İlave Gümrük Vergisi </a:t>
            </a:r>
          </a:p>
          <a:p>
            <a:r>
              <a:rPr lang="tr-TR" dirty="0"/>
              <a:t>3-	Ek Mali Yükümlülük </a:t>
            </a:r>
          </a:p>
          <a:p>
            <a:r>
              <a:rPr lang="tr-TR" dirty="0"/>
              <a:t>4-	Dampinge Karşı Vergi ve Telafi Edici Vergi </a:t>
            </a:r>
          </a:p>
          <a:p>
            <a:r>
              <a:rPr lang="tr-TR" dirty="0"/>
              <a:t>5-	Katma Değer Vergisi </a:t>
            </a:r>
          </a:p>
          <a:p>
            <a:r>
              <a:rPr lang="tr-TR" dirty="0"/>
              <a:t>6-	Özel Tüketim Vergisi </a:t>
            </a:r>
          </a:p>
          <a:p>
            <a:endParaRPr lang="tr-TR" dirty="0"/>
          </a:p>
        </p:txBody>
      </p:sp>
      <p:sp>
        <p:nvSpPr>
          <p:cNvPr id="2" name="Veri Yer Tutucusu 1">
            <a:extLst>
              <a:ext uri="{FF2B5EF4-FFF2-40B4-BE49-F238E27FC236}">
                <a16:creationId xmlns:a16="http://schemas.microsoft.com/office/drawing/2014/main" id="{2EFBA0CD-2558-25E1-A726-4A692705D550}"/>
              </a:ext>
            </a:extLst>
          </p:cNvPr>
          <p:cNvSpPr>
            <a:spLocks noGrp="1"/>
          </p:cNvSpPr>
          <p:nvPr>
            <p:ph type="dt" sz="half" idx="10"/>
          </p:nvPr>
        </p:nvSpPr>
        <p:spPr/>
        <p:txBody>
          <a:bodyPr/>
          <a:lstStyle/>
          <a:p>
            <a:fld id="{B523C570-CC8A-4751-810C-4ECDC4B029C0}" type="datetime1">
              <a:rPr lang="tr-TR" smtClean="0"/>
              <a:t>21.09.2024</a:t>
            </a:fld>
            <a:endParaRPr lang="tr-TR"/>
          </a:p>
        </p:txBody>
      </p:sp>
      <p:sp>
        <p:nvSpPr>
          <p:cNvPr id="4" name="Alt Bilgi Yer Tutucusu 3">
            <a:extLst>
              <a:ext uri="{FF2B5EF4-FFF2-40B4-BE49-F238E27FC236}">
                <a16:creationId xmlns:a16="http://schemas.microsoft.com/office/drawing/2014/main" id="{432305A8-03B5-9043-59FF-2ECE9859FC5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0531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0C221-2475-0E81-2084-D930D3808746}"/>
              </a:ext>
            </a:extLst>
          </p:cNvPr>
          <p:cNvSpPr>
            <a:spLocks noGrp="1"/>
          </p:cNvSpPr>
          <p:nvPr>
            <p:ph type="title"/>
          </p:nvPr>
        </p:nvSpPr>
        <p:spPr/>
        <p:txBody>
          <a:bodyPr/>
          <a:lstStyle/>
          <a:p>
            <a:r>
              <a:rPr lang="tr-TR" dirty="0"/>
              <a:t>GÜNÜMÜZ TÜRK GÜMRÜK İDARESİ</a:t>
            </a:r>
          </a:p>
        </p:txBody>
      </p:sp>
      <p:sp>
        <p:nvSpPr>
          <p:cNvPr id="3" name="İçerik Yer Tutucusu 2">
            <a:extLst>
              <a:ext uri="{FF2B5EF4-FFF2-40B4-BE49-F238E27FC236}">
                <a16:creationId xmlns:a16="http://schemas.microsoft.com/office/drawing/2014/main" id="{284C091A-8CC6-1B55-023E-128BCB1641B0}"/>
              </a:ext>
            </a:extLst>
          </p:cNvPr>
          <p:cNvSpPr>
            <a:spLocks noGrp="1"/>
          </p:cNvSpPr>
          <p:nvPr>
            <p:ph idx="1"/>
          </p:nvPr>
        </p:nvSpPr>
        <p:spPr>
          <a:xfrm>
            <a:off x="165370" y="1410511"/>
            <a:ext cx="11712102" cy="5082364"/>
          </a:xfrm>
        </p:spPr>
        <p:txBody>
          <a:bodyPr>
            <a:normAutofit/>
          </a:bodyPr>
          <a:lstStyle/>
          <a:p>
            <a:r>
              <a:rPr lang="tr-TR" sz="3200" dirty="0">
                <a:solidFill>
                  <a:srgbClr val="FF0000"/>
                </a:solidFill>
              </a:rPr>
              <a:t>I. Merkez teşkilatı:</a:t>
            </a:r>
          </a:p>
          <a:p>
            <a:r>
              <a:rPr lang="tr-TR" dirty="0"/>
              <a:t>Bu teşkilatlanma yapılırken ;</a:t>
            </a:r>
          </a:p>
          <a:p>
            <a:r>
              <a:rPr lang="tr-TR" dirty="0">
                <a:highlight>
                  <a:srgbClr val="00FF00"/>
                </a:highlight>
              </a:rPr>
              <a:t>bazı dönemlerde </a:t>
            </a:r>
            <a:r>
              <a:rPr lang="tr-TR" dirty="0"/>
              <a:t>;</a:t>
            </a:r>
          </a:p>
          <a:p>
            <a:r>
              <a:rPr lang="tr-TR" dirty="0">
                <a:highlight>
                  <a:srgbClr val="FFFF00"/>
                </a:highlight>
              </a:rPr>
              <a:t>vergi toplama unsuru göz önünde tutularak Maliye Bakanlığına bağlanmış,</a:t>
            </a:r>
            <a:r>
              <a:rPr lang="tr-TR" dirty="0"/>
              <a:t> </a:t>
            </a:r>
          </a:p>
          <a:p>
            <a:r>
              <a:rPr lang="tr-TR" dirty="0">
                <a:highlight>
                  <a:srgbClr val="00FF00"/>
                </a:highlight>
              </a:rPr>
              <a:t>bazı dönemlerde de </a:t>
            </a:r>
            <a:r>
              <a:rPr lang="tr-TR" dirty="0"/>
              <a:t>;</a:t>
            </a:r>
          </a:p>
          <a:p>
            <a:r>
              <a:rPr lang="tr-TR" dirty="0">
                <a:highlight>
                  <a:srgbClr val="FFFF00"/>
                </a:highlight>
              </a:rPr>
              <a:t>gümrüklerin yalnızca vergi toplamadığı, aynı zamanda insan, hayvan ve çevre sağlığına aykırı ürünlerin ülkeye girişinin önlenmesi bakımından koruma fonksiyonun da bulunduğu hususları da dikkate alınarak ;</a:t>
            </a:r>
          </a:p>
          <a:p>
            <a:r>
              <a:rPr lang="tr-TR" b="1" dirty="0">
                <a:highlight>
                  <a:srgbClr val="00FF00"/>
                </a:highlight>
              </a:rPr>
              <a:t>müstakil olarak teşkilatlanması </a:t>
            </a:r>
          </a:p>
          <a:p>
            <a:r>
              <a:rPr lang="tr-TR" dirty="0"/>
              <a:t>öngörülmüştür. Sy.55 </a:t>
            </a:r>
          </a:p>
        </p:txBody>
      </p:sp>
      <p:sp>
        <p:nvSpPr>
          <p:cNvPr id="4" name="Veri Yer Tutucusu 3">
            <a:extLst>
              <a:ext uri="{FF2B5EF4-FFF2-40B4-BE49-F238E27FC236}">
                <a16:creationId xmlns:a16="http://schemas.microsoft.com/office/drawing/2014/main" id="{32A27D05-1CAD-795D-BD08-5778F70BE55B}"/>
              </a:ext>
            </a:extLst>
          </p:cNvPr>
          <p:cNvSpPr>
            <a:spLocks noGrp="1"/>
          </p:cNvSpPr>
          <p:nvPr>
            <p:ph type="dt" sz="half" idx="10"/>
          </p:nvPr>
        </p:nvSpPr>
        <p:spPr/>
        <p:txBody>
          <a:bodyPr/>
          <a:lstStyle/>
          <a:p>
            <a:fld id="{13EE0C11-0732-4C50-AEA2-07245E5AC02E}" type="datetime1">
              <a:rPr lang="tr-TR" smtClean="0"/>
              <a:t>21.09.2024</a:t>
            </a:fld>
            <a:endParaRPr lang="tr-TR"/>
          </a:p>
        </p:txBody>
      </p:sp>
      <p:sp>
        <p:nvSpPr>
          <p:cNvPr id="5" name="Alt Bilgi Yer Tutucusu 4">
            <a:extLst>
              <a:ext uri="{FF2B5EF4-FFF2-40B4-BE49-F238E27FC236}">
                <a16:creationId xmlns:a16="http://schemas.microsoft.com/office/drawing/2014/main" id="{E3CEEA37-DD44-44D0-1604-163599DB7D6D}"/>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73331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9BFC36-DCC9-FE57-98AA-3182220B3FCA}"/>
              </a:ext>
            </a:extLst>
          </p:cNvPr>
          <p:cNvSpPr>
            <a:spLocks noGrp="1"/>
          </p:cNvSpPr>
          <p:nvPr>
            <p:ph idx="1"/>
          </p:nvPr>
        </p:nvSpPr>
        <p:spPr/>
        <p:txBody>
          <a:bodyPr>
            <a:normAutofit/>
          </a:bodyPr>
          <a:lstStyle/>
          <a:p>
            <a:r>
              <a:rPr lang="tr-TR" dirty="0"/>
              <a:t>7-	Damga Vergisi </a:t>
            </a:r>
          </a:p>
          <a:p>
            <a:r>
              <a:rPr lang="tr-TR" dirty="0"/>
              <a:t>8-	Kaynak Kullanımını Destekleme Fonu </a:t>
            </a:r>
          </a:p>
          <a:p>
            <a:r>
              <a:rPr lang="tr-TR" dirty="0"/>
              <a:t>9-	Çevre Katkı Payı </a:t>
            </a:r>
          </a:p>
          <a:p>
            <a:r>
              <a:rPr lang="tr-TR" dirty="0"/>
              <a:t>10-	TRT Bandrol Ücreti </a:t>
            </a:r>
          </a:p>
          <a:p>
            <a:endParaRPr lang="tr-TR" dirty="0"/>
          </a:p>
        </p:txBody>
      </p:sp>
      <p:sp>
        <p:nvSpPr>
          <p:cNvPr id="2" name="Veri Yer Tutucusu 1">
            <a:extLst>
              <a:ext uri="{FF2B5EF4-FFF2-40B4-BE49-F238E27FC236}">
                <a16:creationId xmlns:a16="http://schemas.microsoft.com/office/drawing/2014/main" id="{2564E825-6DCA-44D8-C059-EF35D5886D1A}"/>
              </a:ext>
            </a:extLst>
          </p:cNvPr>
          <p:cNvSpPr>
            <a:spLocks noGrp="1"/>
          </p:cNvSpPr>
          <p:nvPr>
            <p:ph type="dt" sz="half" idx="10"/>
          </p:nvPr>
        </p:nvSpPr>
        <p:spPr/>
        <p:txBody>
          <a:bodyPr/>
          <a:lstStyle/>
          <a:p>
            <a:fld id="{F73EDB4C-BEC9-490C-BEF0-36ECBACCBAB4}" type="datetime1">
              <a:rPr lang="tr-TR" smtClean="0"/>
              <a:t>21.09.2024</a:t>
            </a:fld>
            <a:endParaRPr lang="tr-TR"/>
          </a:p>
        </p:txBody>
      </p:sp>
      <p:sp>
        <p:nvSpPr>
          <p:cNvPr id="4" name="Alt Bilgi Yer Tutucusu 3">
            <a:extLst>
              <a:ext uri="{FF2B5EF4-FFF2-40B4-BE49-F238E27FC236}">
                <a16:creationId xmlns:a16="http://schemas.microsoft.com/office/drawing/2014/main" id="{ECF5CE5C-4D7B-5036-070F-7D0ED18E38B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7123313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9B0A1D-0BC5-E04D-E024-01D4E00CE9E5}"/>
              </a:ext>
            </a:extLst>
          </p:cNvPr>
          <p:cNvSpPr>
            <a:spLocks noGrp="1"/>
          </p:cNvSpPr>
          <p:nvPr>
            <p:ph idx="1"/>
          </p:nvPr>
        </p:nvSpPr>
        <p:spPr>
          <a:xfrm>
            <a:off x="311285" y="223736"/>
            <a:ext cx="11042515" cy="6303524"/>
          </a:xfrm>
        </p:spPr>
        <p:txBody>
          <a:bodyPr>
            <a:normAutofit/>
          </a:bodyPr>
          <a:lstStyle/>
          <a:p>
            <a:r>
              <a:rPr lang="tr-TR" dirty="0"/>
              <a:t>6. maddeden sonrası: </a:t>
            </a:r>
          </a:p>
          <a:p>
            <a:pPr algn="ctr"/>
            <a:r>
              <a:rPr lang="tr-TR" sz="3200" b="1" dirty="0">
                <a:highlight>
                  <a:srgbClr val="FFFF00"/>
                </a:highlight>
              </a:rPr>
              <a:t>7.Damga Vergisi: </a:t>
            </a:r>
          </a:p>
          <a:p>
            <a:endParaRPr lang="tr-TR" dirty="0"/>
          </a:p>
          <a:p>
            <a:r>
              <a:rPr lang="tr-TR" dirty="0"/>
              <a:t>488 sayılı DV Kanunu gereğince, </a:t>
            </a:r>
            <a:r>
              <a:rPr lang="tr-TR" dirty="0">
                <a:solidFill>
                  <a:srgbClr val="FF0000"/>
                </a:solidFill>
              </a:rPr>
              <a:t>Kanuna ekli (1) sayılı </a:t>
            </a:r>
            <a:r>
              <a:rPr lang="tr-TR" dirty="0">
                <a:solidFill>
                  <a:schemeClr val="accent1"/>
                </a:solidFill>
              </a:rPr>
              <a:t>tabloda yazılı kağıtlar </a:t>
            </a:r>
            <a:r>
              <a:rPr lang="tr-TR" dirty="0">
                <a:solidFill>
                  <a:srgbClr val="FF0000"/>
                </a:solidFill>
              </a:rPr>
              <a:t>DV ne tabidir.</a:t>
            </a:r>
          </a:p>
          <a:p>
            <a:pPr algn="ctr"/>
            <a:r>
              <a:rPr lang="tr-TR" dirty="0">
                <a:solidFill>
                  <a:srgbClr val="FF0000"/>
                </a:solidFill>
              </a:rPr>
              <a:t> </a:t>
            </a:r>
            <a:r>
              <a:rPr lang="tr-TR" b="1" dirty="0"/>
              <a:t>Kanunda belirtilen kağıtlar deyimi:</a:t>
            </a:r>
          </a:p>
          <a:p>
            <a:r>
              <a:rPr lang="tr-TR" dirty="0"/>
              <a:t>2004 yılında yapılan değişiklikle; </a:t>
            </a:r>
          </a:p>
          <a:p>
            <a:r>
              <a:rPr lang="tr-TR" dirty="0"/>
              <a:t>“</a:t>
            </a:r>
            <a:r>
              <a:rPr lang="tr-TR" dirty="0">
                <a:solidFill>
                  <a:schemeClr val="accent1"/>
                </a:solidFill>
              </a:rPr>
              <a:t>yazılıp imzalamak veya imza yerine geçen bir işaret konmak </a:t>
            </a:r>
            <a:r>
              <a:rPr lang="tr-TR" dirty="0">
                <a:solidFill>
                  <a:srgbClr val="FF0000"/>
                </a:solidFill>
              </a:rPr>
              <a:t>suretiyle düzenlenen ve herhangi bir hususu ispat veya belli etmek için ibraz edilebilecek olan </a:t>
            </a:r>
            <a:r>
              <a:rPr lang="tr-TR" dirty="0">
                <a:solidFill>
                  <a:schemeClr val="accent1"/>
                </a:solidFill>
              </a:rPr>
              <a:t>belgeler </a:t>
            </a:r>
            <a:r>
              <a:rPr lang="tr-TR" dirty="0">
                <a:solidFill>
                  <a:srgbClr val="FF0000"/>
                </a:solidFill>
              </a:rPr>
              <a:t>ile </a:t>
            </a:r>
            <a:r>
              <a:rPr lang="tr-TR" dirty="0">
                <a:solidFill>
                  <a:schemeClr val="accent1"/>
                </a:solidFill>
              </a:rPr>
              <a:t>elektronik imza kullanılmak suretiyle </a:t>
            </a:r>
            <a:r>
              <a:rPr lang="tr-TR" dirty="0">
                <a:solidFill>
                  <a:srgbClr val="FF0000"/>
                </a:solidFill>
              </a:rPr>
              <a:t>manyetik ortamda ve elektronik veri şeklinde oluşturulan belgeleri ifade eder.” şeklinde tanımlanmıştır. </a:t>
            </a:r>
          </a:p>
          <a:p>
            <a:endParaRPr lang="tr-TR" dirty="0"/>
          </a:p>
        </p:txBody>
      </p:sp>
      <p:sp>
        <p:nvSpPr>
          <p:cNvPr id="2" name="Veri Yer Tutucusu 1">
            <a:extLst>
              <a:ext uri="{FF2B5EF4-FFF2-40B4-BE49-F238E27FC236}">
                <a16:creationId xmlns:a16="http://schemas.microsoft.com/office/drawing/2014/main" id="{46A54249-E5B7-3C01-0FAC-3B257A20C6E3}"/>
              </a:ext>
            </a:extLst>
          </p:cNvPr>
          <p:cNvSpPr>
            <a:spLocks noGrp="1"/>
          </p:cNvSpPr>
          <p:nvPr>
            <p:ph type="dt" sz="half" idx="10"/>
          </p:nvPr>
        </p:nvSpPr>
        <p:spPr/>
        <p:txBody>
          <a:bodyPr/>
          <a:lstStyle/>
          <a:p>
            <a:fld id="{05DC7288-2FAF-4FFA-BA2F-2718AEEBC8E1}" type="datetime1">
              <a:rPr lang="tr-TR" smtClean="0"/>
              <a:t>21.09.2024</a:t>
            </a:fld>
            <a:endParaRPr lang="tr-TR"/>
          </a:p>
        </p:txBody>
      </p:sp>
      <p:sp>
        <p:nvSpPr>
          <p:cNvPr id="4" name="Alt Bilgi Yer Tutucusu 3">
            <a:extLst>
              <a:ext uri="{FF2B5EF4-FFF2-40B4-BE49-F238E27FC236}">
                <a16:creationId xmlns:a16="http://schemas.microsoft.com/office/drawing/2014/main" id="{4D260782-CB6A-85DB-5D15-0D0739A12847}"/>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6899074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83D4F4-D383-3A9B-C71A-48AFB0B92A54}"/>
              </a:ext>
            </a:extLst>
          </p:cNvPr>
          <p:cNvSpPr>
            <a:spLocks noGrp="1"/>
          </p:cNvSpPr>
          <p:nvPr>
            <p:ph idx="1"/>
          </p:nvPr>
        </p:nvSpPr>
        <p:spPr>
          <a:xfrm>
            <a:off x="291830" y="671209"/>
            <a:ext cx="11061970" cy="5505754"/>
          </a:xfrm>
        </p:spPr>
        <p:txBody>
          <a:bodyPr>
            <a:normAutofit/>
          </a:bodyPr>
          <a:lstStyle/>
          <a:p>
            <a:r>
              <a:rPr lang="tr-TR" dirty="0"/>
              <a:t>8. …</a:t>
            </a:r>
          </a:p>
          <a:p>
            <a:pPr algn="ctr"/>
            <a:r>
              <a:rPr lang="tr-TR" b="1" dirty="0">
                <a:highlight>
                  <a:srgbClr val="FFFF00"/>
                </a:highlight>
              </a:rPr>
              <a:t>9. Çevre Katkı Payı:</a:t>
            </a:r>
          </a:p>
          <a:p>
            <a:r>
              <a:rPr lang="tr-TR" dirty="0"/>
              <a:t>			</a:t>
            </a:r>
            <a:r>
              <a:rPr lang="tr-TR" sz="2400" dirty="0"/>
              <a:t>2872 sayılı Çevre Kanunu’nun gereğince</a:t>
            </a:r>
            <a:r>
              <a:rPr lang="tr-TR" dirty="0"/>
              <a:t>; </a:t>
            </a:r>
          </a:p>
          <a:p>
            <a:r>
              <a:rPr lang="tr-TR" dirty="0"/>
              <a:t>ithaline izin verilen kontrole tâbi </a:t>
            </a:r>
            <a:r>
              <a:rPr lang="tr-TR" dirty="0">
                <a:solidFill>
                  <a:schemeClr val="accent1"/>
                </a:solidFill>
              </a:rPr>
              <a:t>yakıt ve atıkların </a:t>
            </a:r>
            <a:r>
              <a:rPr lang="tr-TR" dirty="0">
                <a:solidFill>
                  <a:schemeClr val="accent1"/>
                </a:solidFill>
                <a:highlight>
                  <a:srgbClr val="FFFF00"/>
                </a:highlight>
              </a:rPr>
              <a:t>CIF bedelinin % 1İ</a:t>
            </a:r>
          </a:p>
          <a:p>
            <a:r>
              <a:rPr lang="tr-TR" dirty="0">
                <a:solidFill>
                  <a:schemeClr val="accent1"/>
                </a:solidFill>
              </a:rPr>
              <a:t> </a:t>
            </a:r>
            <a:r>
              <a:rPr lang="tr-TR" dirty="0"/>
              <a:t>ile </a:t>
            </a:r>
          </a:p>
          <a:p>
            <a:r>
              <a:rPr lang="tr-TR" dirty="0">
                <a:solidFill>
                  <a:schemeClr val="accent1"/>
                </a:solidFill>
                <a:highlight>
                  <a:srgbClr val="FFFF00"/>
                </a:highlight>
              </a:rPr>
              <a:t>hurdaların</a:t>
            </a:r>
            <a:r>
              <a:rPr lang="tr-TR" dirty="0">
                <a:highlight>
                  <a:srgbClr val="FFFF00"/>
                </a:highlight>
              </a:rPr>
              <a:t> CIF bedelinin %</a:t>
            </a:r>
            <a:r>
              <a:rPr lang="tr-TR" sz="1600" b="1" dirty="0">
                <a:highlight>
                  <a:srgbClr val="FFFF00"/>
                </a:highlight>
              </a:rPr>
              <a:t>0</a:t>
            </a:r>
            <a:r>
              <a:rPr lang="tr-TR" dirty="0">
                <a:highlight>
                  <a:srgbClr val="FFFF00"/>
                </a:highlight>
              </a:rPr>
              <a:t> 5 İ </a:t>
            </a:r>
          </a:p>
          <a:p>
            <a:r>
              <a:rPr lang="tr-TR" dirty="0"/>
              <a:t>oranında çevre katkı payı alınmaktadır. </a:t>
            </a:r>
          </a:p>
          <a:p>
            <a:r>
              <a:rPr lang="tr-TR" dirty="0"/>
              <a:t>			</a:t>
            </a:r>
            <a:r>
              <a:rPr lang="tr-TR" sz="2400" dirty="0"/>
              <a:t>Söz konusu Kanuna ilişkin Yönetmelik  çerçevesinde; İthale konu kontrole tabi yakıt, atık veya hurda ithalinde; malın ithalatı esnasında; Gümrük idaresine sunulan gümrük beyannamesinde belirtilen CIF bedeli üzerinden alınan çevre katkı payı, ilgili muhasebe birimi hesaplarına bütçe geliri kaydedilmek üzere ödenir. </a:t>
            </a:r>
            <a:endParaRPr lang="tr-TR" dirty="0"/>
          </a:p>
        </p:txBody>
      </p:sp>
      <p:sp>
        <p:nvSpPr>
          <p:cNvPr id="2" name="Veri Yer Tutucusu 1">
            <a:extLst>
              <a:ext uri="{FF2B5EF4-FFF2-40B4-BE49-F238E27FC236}">
                <a16:creationId xmlns:a16="http://schemas.microsoft.com/office/drawing/2014/main" id="{169E99B3-209F-EB00-091E-27521C532902}"/>
              </a:ext>
            </a:extLst>
          </p:cNvPr>
          <p:cNvSpPr>
            <a:spLocks noGrp="1"/>
          </p:cNvSpPr>
          <p:nvPr>
            <p:ph type="dt" sz="half" idx="10"/>
          </p:nvPr>
        </p:nvSpPr>
        <p:spPr/>
        <p:txBody>
          <a:bodyPr/>
          <a:lstStyle/>
          <a:p>
            <a:fld id="{0F2E691E-CD3E-4977-AFB7-DE49B292D32A}" type="datetime1">
              <a:rPr lang="tr-TR" smtClean="0"/>
              <a:t>21.09.2024</a:t>
            </a:fld>
            <a:endParaRPr lang="tr-TR"/>
          </a:p>
        </p:txBody>
      </p:sp>
      <p:sp>
        <p:nvSpPr>
          <p:cNvPr id="4" name="Alt Bilgi Yer Tutucusu 3">
            <a:extLst>
              <a:ext uri="{FF2B5EF4-FFF2-40B4-BE49-F238E27FC236}">
                <a16:creationId xmlns:a16="http://schemas.microsoft.com/office/drawing/2014/main" id="{549B1F14-D21D-DAF9-0A55-07D697167431}"/>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4793439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3AAA32E-E481-13BF-4A36-DD9982D24A06}"/>
              </a:ext>
            </a:extLst>
          </p:cNvPr>
          <p:cNvPicPr>
            <a:picLocks noGrp="1" noChangeAspect="1"/>
          </p:cNvPicPr>
          <p:nvPr>
            <p:ph idx="1"/>
          </p:nvPr>
        </p:nvPicPr>
        <p:blipFill>
          <a:blip r:embed="rId2"/>
          <a:stretch>
            <a:fillRect/>
          </a:stretch>
        </p:blipFill>
        <p:spPr>
          <a:xfrm>
            <a:off x="1793380" y="1823306"/>
            <a:ext cx="8166166" cy="3052002"/>
          </a:xfrm>
          <a:prstGeom prst="rect">
            <a:avLst/>
          </a:prstGeom>
        </p:spPr>
      </p:pic>
      <p:sp>
        <p:nvSpPr>
          <p:cNvPr id="2" name="Veri Yer Tutucusu 1">
            <a:extLst>
              <a:ext uri="{FF2B5EF4-FFF2-40B4-BE49-F238E27FC236}">
                <a16:creationId xmlns:a16="http://schemas.microsoft.com/office/drawing/2014/main" id="{8AD099BC-32D2-47A7-C734-FCC1C9D0C84F}"/>
              </a:ext>
            </a:extLst>
          </p:cNvPr>
          <p:cNvSpPr>
            <a:spLocks noGrp="1"/>
          </p:cNvSpPr>
          <p:nvPr>
            <p:ph type="dt" sz="half" idx="10"/>
          </p:nvPr>
        </p:nvSpPr>
        <p:spPr/>
        <p:txBody>
          <a:bodyPr/>
          <a:lstStyle/>
          <a:p>
            <a:fld id="{F57696E4-E3E5-4734-9C63-FAFE84CEAA1A}" type="datetime1">
              <a:rPr lang="tr-TR" smtClean="0"/>
              <a:t>21.09.2024</a:t>
            </a:fld>
            <a:endParaRPr lang="tr-TR"/>
          </a:p>
        </p:txBody>
      </p:sp>
      <p:sp>
        <p:nvSpPr>
          <p:cNvPr id="3" name="Alt Bilgi Yer Tutucusu 2">
            <a:extLst>
              <a:ext uri="{FF2B5EF4-FFF2-40B4-BE49-F238E27FC236}">
                <a16:creationId xmlns:a16="http://schemas.microsoft.com/office/drawing/2014/main" id="{862877B8-B35C-CE8B-E1D4-4EB7A5A5286F}"/>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23460273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A2367A-8469-0055-AC4C-609A6D16A5BF}"/>
              </a:ext>
            </a:extLst>
          </p:cNvPr>
          <p:cNvSpPr>
            <a:spLocks noGrp="1"/>
          </p:cNvSpPr>
          <p:nvPr>
            <p:ph idx="1"/>
          </p:nvPr>
        </p:nvSpPr>
        <p:spPr>
          <a:xfrm>
            <a:off x="535021" y="496111"/>
            <a:ext cx="10818779" cy="5680852"/>
          </a:xfrm>
        </p:spPr>
        <p:txBody>
          <a:bodyPr>
            <a:normAutofit/>
          </a:bodyPr>
          <a:lstStyle/>
          <a:p>
            <a:r>
              <a:rPr lang="tr-TR" b="1" dirty="0">
                <a:solidFill>
                  <a:srgbClr val="FF0000"/>
                </a:solidFill>
                <a:highlight>
                  <a:srgbClr val="00FFFF"/>
                </a:highlight>
                <a:latin typeface="Agency FB" panose="020B0503020202020204" pitchFamily="34" charset="0"/>
              </a:rPr>
              <a:t>ii.	</a:t>
            </a:r>
            <a:r>
              <a:rPr lang="tr-TR" b="1" dirty="0">
                <a:solidFill>
                  <a:schemeClr val="accent1"/>
                </a:solidFill>
                <a:highlight>
                  <a:srgbClr val="00FFFF"/>
                </a:highlight>
                <a:latin typeface="Agency FB" panose="020B0503020202020204" pitchFamily="34" charset="0"/>
              </a:rPr>
              <a:t>İhracat Esnasında </a:t>
            </a:r>
            <a:r>
              <a:rPr lang="tr-TR" b="1" dirty="0">
                <a:solidFill>
                  <a:srgbClr val="FF0000"/>
                </a:solidFill>
                <a:highlight>
                  <a:srgbClr val="00FFFF"/>
                </a:highlight>
                <a:latin typeface="Agency FB" panose="020B0503020202020204" pitchFamily="34" charset="0"/>
              </a:rPr>
              <a:t>Alınan Vergiler ve Diğer Mali Yükler:</a:t>
            </a:r>
          </a:p>
          <a:p>
            <a:endParaRPr lang="tr-TR" dirty="0"/>
          </a:p>
          <a:p>
            <a:r>
              <a:rPr lang="tr-TR" dirty="0"/>
              <a:t>1-	Dahilde İşleme Rejimi Kapsamı Telafi Edici Vergi </a:t>
            </a:r>
          </a:p>
          <a:p>
            <a:endParaRPr lang="tr-TR" dirty="0"/>
          </a:p>
          <a:p>
            <a:r>
              <a:rPr lang="tr-TR" dirty="0"/>
              <a:t>            Bu vergi, Dahilde İşleme Rejimi kapsamında işlenmiş ürünlerin Avrupa Birliğine üye ülkelere veya Serbest Ticaret Anlaşması imzalanmış bir ülkeye ihraç edilmesi halinde, anlaşma hükümleri saklı kalmak kaydıyla bu ürünlerin bünyesinde bulunan üçüncü ülkeler menşeli ürünlerden alınan vergidir.</a:t>
            </a:r>
          </a:p>
          <a:p>
            <a:r>
              <a:rPr lang="tr-TR" dirty="0"/>
              <a:t> Her ne kadar ihracat esnasında alınsa da aslında bu vergi, vergiye konu ürünün serbest dolaşıma sokulması anlamına geldiği için bir tür ithalat vergisidir. </a:t>
            </a:r>
          </a:p>
          <a:p>
            <a:endParaRPr lang="tr-TR" dirty="0"/>
          </a:p>
        </p:txBody>
      </p:sp>
      <p:sp>
        <p:nvSpPr>
          <p:cNvPr id="2" name="Veri Yer Tutucusu 1">
            <a:extLst>
              <a:ext uri="{FF2B5EF4-FFF2-40B4-BE49-F238E27FC236}">
                <a16:creationId xmlns:a16="http://schemas.microsoft.com/office/drawing/2014/main" id="{B9BC060F-558E-A07A-7E91-DF3E48165BA5}"/>
              </a:ext>
            </a:extLst>
          </p:cNvPr>
          <p:cNvSpPr>
            <a:spLocks noGrp="1"/>
          </p:cNvSpPr>
          <p:nvPr>
            <p:ph type="dt" sz="half" idx="10"/>
          </p:nvPr>
        </p:nvSpPr>
        <p:spPr/>
        <p:txBody>
          <a:bodyPr/>
          <a:lstStyle/>
          <a:p>
            <a:fld id="{93E3D17A-2D87-4602-ADE4-63BE26735BD4}" type="datetime1">
              <a:rPr lang="tr-TR" smtClean="0"/>
              <a:t>21.09.2024</a:t>
            </a:fld>
            <a:endParaRPr lang="tr-TR"/>
          </a:p>
        </p:txBody>
      </p:sp>
      <p:sp>
        <p:nvSpPr>
          <p:cNvPr id="4" name="Alt Bilgi Yer Tutucusu 3">
            <a:extLst>
              <a:ext uri="{FF2B5EF4-FFF2-40B4-BE49-F238E27FC236}">
                <a16:creationId xmlns:a16="http://schemas.microsoft.com/office/drawing/2014/main" id="{BC8E7944-4A0E-8565-6BDE-5B6EEE0658E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62496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D26634-2EC7-19BF-37E3-64CDE3555718}"/>
              </a:ext>
            </a:extLst>
          </p:cNvPr>
          <p:cNvSpPr>
            <a:spLocks noGrp="1"/>
          </p:cNvSpPr>
          <p:nvPr>
            <p:ph idx="1"/>
          </p:nvPr>
        </p:nvSpPr>
        <p:spPr/>
        <p:txBody>
          <a:bodyPr/>
          <a:lstStyle/>
          <a:p>
            <a:r>
              <a:rPr lang="tr-TR" dirty="0"/>
              <a:t>2-	Destekleme ve Fiyat İstikrar Fonu  </a:t>
            </a:r>
          </a:p>
          <a:p>
            <a:endParaRPr lang="tr-TR" dirty="0"/>
          </a:p>
          <a:p>
            <a:r>
              <a:rPr lang="tr-TR" dirty="0"/>
              <a:t>2976 sayılı Kanuna dayanılarak çıkarılan 13.10.1988 tarih ve 88/13384 sayılı Bakanlar Kurulu Kararı Eki Destekleme ve Fiyat İstikrar Fonu Hakkında Kararla kurulan bu fon, Türkiye Cumhuriyet Merkez Bankasında oluşturulmuştur. İlk kurulduğunda ithalattan da alınan bu fon sonraları sadece ihracatta bazı ürünlerden alınan bir fona dönüştürülmüştür . </a:t>
            </a:r>
            <a:r>
              <a:rPr lang="tr-TR" dirty="0">
                <a:highlight>
                  <a:srgbClr val="FFFF00"/>
                </a:highlight>
              </a:rPr>
              <a:t>Fonun kaynağını ise; fon kesintisine tabi tutulacak bir kısım malın ihracında ihraç bedellerinden kilo, adet veya kıymet esasına göre yapılacak fon tahsilat ve kesintileri oluşturmaktadır</a:t>
            </a:r>
            <a:r>
              <a:rPr lang="tr-TR" dirty="0"/>
              <a:t>. </a:t>
            </a:r>
          </a:p>
        </p:txBody>
      </p:sp>
      <p:sp>
        <p:nvSpPr>
          <p:cNvPr id="2" name="Veri Yer Tutucusu 1">
            <a:extLst>
              <a:ext uri="{FF2B5EF4-FFF2-40B4-BE49-F238E27FC236}">
                <a16:creationId xmlns:a16="http://schemas.microsoft.com/office/drawing/2014/main" id="{788A45F4-0D2E-0A79-8336-DAB12441D06B}"/>
              </a:ext>
            </a:extLst>
          </p:cNvPr>
          <p:cNvSpPr>
            <a:spLocks noGrp="1"/>
          </p:cNvSpPr>
          <p:nvPr>
            <p:ph type="dt" sz="half" idx="10"/>
          </p:nvPr>
        </p:nvSpPr>
        <p:spPr/>
        <p:txBody>
          <a:bodyPr/>
          <a:lstStyle/>
          <a:p>
            <a:fld id="{5D3D2EE7-DA74-4BD2-B063-4584082DE053}" type="datetime1">
              <a:rPr lang="tr-TR" smtClean="0"/>
              <a:t>21.09.2024</a:t>
            </a:fld>
            <a:endParaRPr lang="tr-TR"/>
          </a:p>
        </p:txBody>
      </p:sp>
      <p:sp>
        <p:nvSpPr>
          <p:cNvPr id="4" name="Alt Bilgi Yer Tutucusu 3">
            <a:extLst>
              <a:ext uri="{FF2B5EF4-FFF2-40B4-BE49-F238E27FC236}">
                <a16:creationId xmlns:a16="http://schemas.microsoft.com/office/drawing/2014/main" id="{59D58DE2-58DD-6725-F74C-9E4CB0E394BA}"/>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523668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8A7A01-8597-8142-9475-1A969E2BB6B9}"/>
              </a:ext>
            </a:extLst>
          </p:cNvPr>
          <p:cNvSpPr>
            <a:spLocks noGrp="1"/>
          </p:cNvSpPr>
          <p:nvPr>
            <p:ph idx="1"/>
          </p:nvPr>
        </p:nvSpPr>
        <p:spPr>
          <a:xfrm>
            <a:off x="632298" y="642026"/>
            <a:ext cx="10721502" cy="5534937"/>
          </a:xfrm>
        </p:spPr>
        <p:txBody>
          <a:bodyPr>
            <a:normAutofit/>
          </a:bodyPr>
          <a:lstStyle/>
          <a:p>
            <a:pPr algn="ctr"/>
            <a:r>
              <a:rPr lang="tr-TR" dirty="0">
                <a:solidFill>
                  <a:srgbClr val="FF0000"/>
                </a:solidFill>
                <a:highlight>
                  <a:srgbClr val="FFFF00"/>
                </a:highlight>
              </a:rPr>
              <a:t>iii.	Vergilendirmede Özel Durumlar </a:t>
            </a:r>
          </a:p>
          <a:p>
            <a:endParaRPr lang="tr-TR" dirty="0"/>
          </a:p>
          <a:p>
            <a:r>
              <a:rPr lang="tr-TR" dirty="0"/>
              <a:t>Türk Gümrük Sisteminde Vergilendirmede, </a:t>
            </a:r>
          </a:p>
          <a:p>
            <a:r>
              <a:rPr lang="tr-TR" dirty="0">
                <a:solidFill>
                  <a:srgbClr val="00B050"/>
                </a:solidFill>
              </a:rPr>
              <a:t>eşyanın kullanım amacına </a:t>
            </a:r>
          </a:p>
          <a:p>
            <a:r>
              <a:rPr lang="tr-TR" dirty="0">
                <a:solidFill>
                  <a:srgbClr val="00B050"/>
                </a:solidFill>
              </a:rPr>
              <a:t>veya ülkenin ihtiyacına göre </a:t>
            </a:r>
          </a:p>
          <a:p>
            <a:r>
              <a:rPr lang="tr-TR" dirty="0">
                <a:highlight>
                  <a:srgbClr val="FFFF00"/>
                </a:highlight>
              </a:rPr>
              <a:t>belirli bir süreyle </a:t>
            </a:r>
            <a:r>
              <a:rPr lang="tr-TR" dirty="0"/>
              <a:t>veya </a:t>
            </a:r>
          </a:p>
          <a:p>
            <a:r>
              <a:rPr lang="tr-TR" dirty="0">
                <a:highlight>
                  <a:srgbClr val="FFFF00"/>
                </a:highlight>
              </a:rPr>
              <a:t>miktarla </a:t>
            </a:r>
          </a:p>
          <a:p>
            <a:r>
              <a:rPr lang="tr-TR" dirty="0"/>
              <a:t>sınırlı olmak üzere </a:t>
            </a:r>
            <a:r>
              <a:rPr lang="tr-TR" dirty="0">
                <a:highlight>
                  <a:srgbClr val="FFFF00"/>
                </a:highlight>
              </a:rPr>
              <a:t>ilgili eşyadan indirimli veya sıfır vergi alınması </a:t>
            </a:r>
            <a:r>
              <a:rPr lang="tr-TR" dirty="0"/>
              <a:t>şeklinde özel durumlar da bulunmaktadır.</a:t>
            </a:r>
          </a:p>
          <a:p>
            <a:r>
              <a:rPr lang="tr-TR" dirty="0"/>
              <a:t>  Şimdi bu uygulamalara kısaca göz atalım.</a:t>
            </a:r>
          </a:p>
          <a:p>
            <a:endParaRPr lang="tr-TR" dirty="0"/>
          </a:p>
        </p:txBody>
      </p:sp>
      <p:sp>
        <p:nvSpPr>
          <p:cNvPr id="2" name="Veri Yer Tutucusu 1">
            <a:extLst>
              <a:ext uri="{FF2B5EF4-FFF2-40B4-BE49-F238E27FC236}">
                <a16:creationId xmlns:a16="http://schemas.microsoft.com/office/drawing/2014/main" id="{510DAE10-0720-5DCD-6BC5-4C2DEE456D42}"/>
              </a:ext>
            </a:extLst>
          </p:cNvPr>
          <p:cNvSpPr>
            <a:spLocks noGrp="1"/>
          </p:cNvSpPr>
          <p:nvPr>
            <p:ph type="dt" sz="half" idx="10"/>
          </p:nvPr>
        </p:nvSpPr>
        <p:spPr/>
        <p:txBody>
          <a:bodyPr/>
          <a:lstStyle/>
          <a:p>
            <a:fld id="{042CB907-D373-451A-9E09-ECAB5A7F1945}" type="datetime1">
              <a:rPr lang="tr-TR" smtClean="0"/>
              <a:t>21.09.2024</a:t>
            </a:fld>
            <a:endParaRPr lang="tr-TR"/>
          </a:p>
        </p:txBody>
      </p:sp>
      <p:sp>
        <p:nvSpPr>
          <p:cNvPr id="4" name="Alt Bilgi Yer Tutucusu 3">
            <a:extLst>
              <a:ext uri="{FF2B5EF4-FFF2-40B4-BE49-F238E27FC236}">
                <a16:creationId xmlns:a16="http://schemas.microsoft.com/office/drawing/2014/main" id="{67DD1AD2-765D-9CDA-2E04-42AD6825FBAC}"/>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3826386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F183A9-F011-DD4D-D898-629E60E7482C}"/>
              </a:ext>
            </a:extLst>
          </p:cNvPr>
          <p:cNvSpPr>
            <a:spLocks noGrp="1"/>
          </p:cNvSpPr>
          <p:nvPr>
            <p:ph idx="1"/>
          </p:nvPr>
        </p:nvSpPr>
        <p:spPr>
          <a:xfrm>
            <a:off x="603115" y="603115"/>
            <a:ext cx="10750685" cy="5573848"/>
          </a:xfrm>
        </p:spPr>
        <p:txBody>
          <a:bodyPr/>
          <a:lstStyle/>
          <a:p>
            <a:r>
              <a:rPr lang="tr-TR" b="1" dirty="0">
                <a:solidFill>
                  <a:srgbClr val="00B050"/>
                </a:solidFill>
              </a:rPr>
              <a:t>1-	Askıya Alma</a:t>
            </a:r>
            <a:r>
              <a:rPr lang="tr-TR" dirty="0">
                <a:solidFill>
                  <a:srgbClr val="00B050"/>
                </a:solidFill>
              </a:rPr>
              <a:t>:</a:t>
            </a:r>
          </a:p>
          <a:p>
            <a:r>
              <a:rPr lang="tr-TR" dirty="0"/>
              <a:t>Askıya Alma Sistemi, Türkiye ve AB'de üretimi bulunmayan sanayi ürünleri için </a:t>
            </a:r>
            <a:r>
              <a:rPr lang="tr-TR" dirty="0">
                <a:highlight>
                  <a:srgbClr val="FFFF00"/>
                </a:highlight>
              </a:rPr>
              <a:t>belli sürelerle gözden geçirilmek suretiyle gümrük vergilerinin askıya alınmasıdır</a:t>
            </a:r>
            <a:r>
              <a:rPr lang="tr-TR" dirty="0"/>
              <a:t>.</a:t>
            </a:r>
          </a:p>
          <a:p>
            <a:r>
              <a:rPr lang="tr-TR" dirty="0"/>
              <a:t> Bu uygulama ile :</a:t>
            </a:r>
          </a:p>
          <a:p>
            <a:r>
              <a:rPr lang="tr-TR" dirty="0"/>
              <a:t>sanayicilerin hammaddelere erişiminin kolaylaştırılması </a:t>
            </a:r>
          </a:p>
          <a:p>
            <a:r>
              <a:rPr lang="tr-TR" dirty="0"/>
              <a:t>ve </a:t>
            </a:r>
          </a:p>
          <a:p>
            <a:r>
              <a:rPr lang="tr-TR" dirty="0" err="1"/>
              <a:t>U.a</a:t>
            </a:r>
            <a:r>
              <a:rPr lang="tr-TR" dirty="0"/>
              <a:t>. piyasada rekabetçiliğinin artırılması hedeflenmektedir.</a:t>
            </a:r>
          </a:p>
        </p:txBody>
      </p:sp>
      <p:sp>
        <p:nvSpPr>
          <p:cNvPr id="2" name="Veri Yer Tutucusu 1">
            <a:extLst>
              <a:ext uri="{FF2B5EF4-FFF2-40B4-BE49-F238E27FC236}">
                <a16:creationId xmlns:a16="http://schemas.microsoft.com/office/drawing/2014/main" id="{DF203820-4346-4C0C-9204-5134586EC2B5}"/>
              </a:ext>
            </a:extLst>
          </p:cNvPr>
          <p:cNvSpPr>
            <a:spLocks noGrp="1"/>
          </p:cNvSpPr>
          <p:nvPr>
            <p:ph type="dt" sz="half" idx="10"/>
          </p:nvPr>
        </p:nvSpPr>
        <p:spPr/>
        <p:txBody>
          <a:bodyPr/>
          <a:lstStyle/>
          <a:p>
            <a:fld id="{2F383664-D261-4B0E-9A74-4904CE55ADA5}" type="datetime1">
              <a:rPr lang="tr-TR" smtClean="0"/>
              <a:t>21.09.2024</a:t>
            </a:fld>
            <a:endParaRPr lang="tr-TR"/>
          </a:p>
        </p:txBody>
      </p:sp>
      <p:sp>
        <p:nvSpPr>
          <p:cNvPr id="4" name="Alt Bilgi Yer Tutucusu 3">
            <a:extLst>
              <a:ext uri="{FF2B5EF4-FFF2-40B4-BE49-F238E27FC236}">
                <a16:creationId xmlns:a16="http://schemas.microsoft.com/office/drawing/2014/main" id="{8B9CEA9D-557A-4DE9-BE58-835A2843B3C8}"/>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7861254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B490F0-C9C9-A78C-692C-D9FCDE7DB79B}"/>
              </a:ext>
            </a:extLst>
          </p:cNvPr>
          <p:cNvSpPr>
            <a:spLocks noGrp="1"/>
          </p:cNvSpPr>
          <p:nvPr>
            <p:ph idx="1"/>
          </p:nvPr>
        </p:nvSpPr>
        <p:spPr/>
        <p:txBody>
          <a:bodyPr/>
          <a:lstStyle/>
          <a:p>
            <a:r>
              <a:rPr lang="tr-TR" dirty="0"/>
              <a:t>Bitmiş/nihai ürünler ve perakende satış amacı taşıyan ürünler askıya alma uygulamasına konu edilmemektedir. </a:t>
            </a:r>
          </a:p>
        </p:txBody>
      </p:sp>
      <p:sp>
        <p:nvSpPr>
          <p:cNvPr id="2" name="Veri Yer Tutucusu 1">
            <a:extLst>
              <a:ext uri="{FF2B5EF4-FFF2-40B4-BE49-F238E27FC236}">
                <a16:creationId xmlns:a16="http://schemas.microsoft.com/office/drawing/2014/main" id="{4E5344D0-153A-F1CC-6C9F-3325F8877E49}"/>
              </a:ext>
            </a:extLst>
          </p:cNvPr>
          <p:cNvSpPr>
            <a:spLocks noGrp="1"/>
          </p:cNvSpPr>
          <p:nvPr>
            <p:ph type="dt" sz="half" idx="10"/>
          </p:nvPr>
        </p:nvSpPr>
        <p:spPr/>
        <p:txBody>
          <a:bodyPr/>
          <a:lstStyle/>
          <a:p>
            <a:fld id="{80C1B664-AF55-4465-BD6A-170B4DB145C3}" type="datetime1">
              <a:rPr lang="tr-TR" smtClean="0"/>
              <a:t>21.09.2024</a:t>
            </a:fld>
            <a:endParaRPr lang="tr-TR"/>
          </a:p>
        </p:txBody>
      </p:sp>
      <p:sp>
        <p:nvSpPr>
          <p:cNvPr id="4" name="Alt Bilgi Yer Tutucusu 3">
            <a:extLst>
              <a:ext uri="{FF2B5EF4-FFF2-40B4-BE49-F238E27FC236}">
                <a16:creationId xmlns:a16="http://schemas.microsoft.com/office/drawing/2014/main" id="{B8D1EEDD-6BEC-9FA7-64C4-2635FFDBA424}"/>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14417505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514865-33FA-6F65-8276-EE75D758C96C}"/>
              </a:ext>
            </a:extLst>
          </p:cNvPr>
          <p:cNvSpPr>
            <a:spLocks noGrp="1"/>
          </p:cNvSpPr>
          <p:nvPr>
            <p:ph idx="1"/>
          </p:nvPr>
        </p:nvSpPr>
        <p:spPr>
          <a:xfrm>
            <a:off x="505838" y="612842"/>
            <a:ext cx="10847962" cy="5846323"/>
          </a:xfrm>
        </p:spPr>
        <p:txBody>
          <a:bodyPr>
            <a:normAutofit/>
          </a:bodyPr>
          <a:lstStyle/>
          <a:p>
            <a:r>
              <a:rPr lang="tr-TR" b="1" dirty="0">
                <a:solidFill>
                  <a:srgbClr val="00B050"/>
                </a:solidFill>
              </a:rPr>
              <a:t>2-	Nihai Kullanım</a:t>
            </a:r>
          </a:p>
          <a:p>
            <a:r>
              <a:rPr lang="tr-TR" u="sng" dirty="0"/>
              <a:t>Türk Gümrük Vergilendirme Sisteminde</a:t>
            </a:r>
            <a:r>
              <a:rPr lang="tr-TR" dirty="0"/>
              <a:t>, Serbest Dolaşıma Giriş Rejiminde uygulamasını bulan </a:t>
            </a:r>
            <a:r>
              <a:rPr lang="tr-TR" dirty="0">
                <a:highlight>
                  <a:srgbClr val="FFFF00"/>
                </a:highlight>
              </a:rPr>
              <a:t>Nihai Kullanım adıyla yürütülen bu uygulamaya göre ;</a:t>
            </a:r>
          </a:p>
          <a:p>
            <a:r>
              <a:rPr lang="tr-TR" dirty="0">
                <a:highlight>
                  <a:srgbClr val="FFFF00"/>
                </a:highlight>
              </a:rPr>
              <a:t>İthalat Rejimi Kararı ile belirlenen nihai kullanımı nedeniyle indirimli veya sıfır vergi oranı uygulamasına tabi tutulacak eşyanın, </a:t>
            </a:r>
            <a:r>
              <a:rPr lang="tr-TR" b="1" dirty="0">
                <a:highlight>
                  <a:srgbClr val="FFFF00"/>
                </a:highlight>
              </a:rPr>
              <a:t>öngörülen amaçlarla kullanılması halinde gümrük vergisi alınmayacak </a:t>
            </a:r>
            <a:r>
              <a:rPr lang="tr-TR" dirty="0">
                <a:highlight>
                  <a:srgbClr val="FFFF00"/>
                </a:highlight>
              </a:rPr>
              <a:t>veya normalde uygulanması gereken gümrük vergisi oranından </a:t>
            </a:r>
            <a:r>
              <a:rPr lang="tr-TR" b="1" dirty="0">
                <a:highlight>
                  <a:srgbClr val="FFFF00"/>
                </a:highlight>
              </a:rPr>
              <a:t>daha düşük vergi oranı uygulanacaktır. </a:t>
            </a:r>
            <a:r>
              <a:rPr lang="tr-TR" sz="2000" b="1" dirty="0">
                <a:solidFill>
                  <a:srgbClr val="FF0000"/>
                </a:solidFill>
                <a:highlight>
                  <a:srgbClr val="FFFF00"/>
                </a:highlight>
              </a:rPr>
              <a:t>Hangileri olduğu ekteki slaytta</a:t>
            </a:r>
            <a:endParaRPr lang="tr-TR" b="1" dirty="0">
              <a:solidFill>
                <a:srgbClr val="FF0000"/>
              </a:solidFill>
              <a:highlight>
                <a:srgbClr val="FFFF00"/>
              </a:highlight>
            </a:endParaRPr>
          </a:p>
          <a:p>
            <a:r>
              <a:rPr lang="tr-TR" b="1" dirty="0">
                <a:solidFill>
                  <a:srgbClr val="00B050"/>
                </a:solidFill>
              </a:rPr>
              <a:t>Sözü edilen eşyanın öngörülen amaçlarla kullanılmaması halinde ise</a:t>
            </a:r>
            <a:r>
              <a:rPr lang="tr-TR" sz="2000" dirty="0"/>
              <a:t>, bu eşyadan normal şartlarda alınması gereken gümrük vergisi ile nihai kullanım nedeniyle tahsil edilmeyip teminata bağlanan </a:t>
            </a:r>
            <a:r>
              <a:rPr lang="tr-TR" b="1" dirty="0">
                <a:solidFill>
                  <a:srgbClr val="00B050"/>
                </a:solidFill>
              </a:rPr>
              <a:t>fark gümrük vergileri alınacaktır</a:t>
            </a:r>
            <a:r>
              <a:rPr lang="tr-TR" sz="2000" dirty="0"/>
              <a:t>. </a:t>
            </a:r>
          </a:p>
          <a:p>
            <a:endParaRPr lang="tr-TR" dirty="0"/>
          </a:p>
        </p:txBody>
      </p:sp>
      <p:sp>
        <p:nvSpPr>
          <p:cNvPr id="2" name="Veri Yer Tutucusu 1">
            <a:extLst>
              <a:ext uri="{FF2B5EF4-FFF2-40B4-BE49-F238E27FC236}">
                <a16:creationId xmlns:a16="http://schemas.microsoft.com/office/drawing/2014/main" id="{29FB8820-34C3-3A14-BA80-0D265457D172}"/>
              </a:ext>
            </a:extLst>
          </p:cNvPr>
          <p:cNvSpPr>
            <a:spLocks noGrp="1"/>
          </p:cNvSpPr>
          <p:nvPr>
            <p:ph type="dt" sz="half" idx="10"/>
          </p:nvPr>
        </p:nvSpPr>
        <p:spPr/>
        <p:txBody>
          <a:bodyPr/>
          <a:lstStyle/>
          <a:p>
            <a:fld id="{11015024-00E4-4B0F-ABD0-CD9C02F6462F}" type="datetime1">
              <a:rPr lang="tr-TR" smtClean="0"/>
              <a:t>21.09.2024</a:t>
            </a:fld>
            <a:endParaRPr lang="tr-TR"/>
          </a:p>
        </p:txBody>
      </p:sp>
      <p:sp>
        <p:nvSpPr>
          <p:cNvPr id="4" name="Alt Bilgi Yer Tutucusu 3">
            <a:extLst>
              <a:ext uri="{FF2B5EF4-FFF2-40B4-BE49-F238E27FC236}">
                <a16:creationId xmlns:a16="http://schemas.microsoft.com/office/drawing/2014/main" id="{5A1AB46C-C20A-DF81-8374-27BAF8BB2AAE}"/>
              </a:ext>
            </a:extLst>
          </p:cNvPr>
          <p:cNvSpPr>
            <a:spLocks noGrp="1"/>
          </p:cNvSpPr>
          <p:nvPr>
            <p:ph type="ftr" sz="quarter" idx="11"/>
          </p:nvPr>
        </p:nvSpPr>
        <p:spPr/>
        <p:txBody>
          <a:bodyPr/>
          <a:lstStyle/>
          <a:p>
            <a:r>
              <a:rPr lang="tr-TR"/>
              <a:t>OSENSES@TRABZON.EDU.TR</a:t>
            </a:r>
          </a:p>
        </p:txBody>
      </p:sp>
    </p:spTree>
    <p:extLst>
      <p:ext uri="{BB962C8B-B14F-4D97-AF65-F5344CB8AC3E}">
        <p14:creationId xmlns:p14="http://schemas.microsoft.com/office/powerpoint/2010/main" val="31804388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12066</Words>
  <Application>Microsoft Office PowerPoint</Application>
  <PresentationFormat>Geniş ekran</PresentationFormat>
  <Paragraphs>1275</Paragraphs>
  <Slides>202</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202</vt:i4>
      </vt:variant>
    </vt:vector>
  </HeadingPairs>
  <TitlesOfParts>
    <vt:vector size="214" baseType="lpstr">
      <vt:lpstr>Agency FB</vt:lpstr>
      <vt:lpstr>Aharoni</vt:lpstr>
      <vt:lpstr>Algerian</vt:lpstr>
      <vt:lpstr>Amasis MT Pro Black</vt:lpstr>
      <vt:lpstr>Aptos Black</vt:lpstr>
      <vt:lpstr>Arial</vt:lpstr>
      <vt:lpstr>Calibri</vt:lpstr>
      <vt:lpstr>Calibri Light</vt:lpstr>
      <vt:lpstr>Google Sans</vt:lpstr>
      <vt:lpstr>Times New Roman</vt:lpstr>
      <vt:lpstr>Wingdings</vt:lpstr>
      <vt:lpstr>Office Teması</vt:lpstr>
      <vt:lpstr>Yusuf güney </vt:lpstr>
      <vt:lpstr>Tarihsel bakış</vt:lpstr>
      <vt:lpstr>Tarihsel bakış</vt:lpstr>
      <vt:lpstr>PowerPoint Sunusu</vt:lpstr>
      <vt:lpstr>Teşkilat/bakanlık sembolü/logosu</vt:lpstr>
      <vt:lpstr>PowerPoint Sunusu</vt:lpstr>
      <vt:lpstr>PowerPoint Sunusu</vt:lpstr>
      <vt:lpstr>PowerPoint Sunusu</vt:lpstr>
      <vt:lpstr>GÜNÜMÜZ TÜRK GÜMRÜK İDARESİ</vt:lpstr>
      <vt:lpstr>PowerPoint Sunusu</vt:lpstr>
      <vt:lpstr>Gümrük müdürlükleri</vt:lpstr>
      <vt:lpstr>Gümrük müdürlükleri</vt:lpstr>
      <vt:lpstr>PowerPoint Sunusu</vt:lpstr>
      <vt:lpstr>PowerPoint Sunusu</vt:lpstr>
      <vt:lpstr>Türkiye’nin Kara sınır Kapıları/Gümrük İdareleri</vt:lpstr>
      <vt:lpstr>Türkiye’nin Demiryolu Sınır Kapıları/Gümrük İdareleri</vt:lpstr>
      <vt:lpstr>Türkiye’nin Deniz Sınır Kapıları/Gümrük İdareleri</vt:lpstr>
      <vt:lpstr>Türkiye’nin Hava Sınır Kapıları/Gümrük İdareleri</vt:lpstr>
      <vt:lpstr>PowerPoint Sunusu</vt:lpstr>
      <vt:lpstr>Karayolu Sınır Gümrük İdaresi/Kapıkule (Edirne) </vt:lpstr>
      <vt:lpstr>Demiryolu Sınır Gümrük İdaresi/Uzunköprü (Edirne) </vt:lpstr>
      <vt:lpstr>Havayolu Sınır Gümrük İdaresi/İstanbul </vt:lpstr>
      <vt:lpstr>Denizyolu Sınır Gümrük İdaresi/Mersin </vt:lpstr>
      <vt:lpstr>İç Gümrük İdaresi/Ankara </vt:lpstr>
      <vt:lpstr>Serbest Bölge/Kayseri </vt:lpstr>
      <vt:lpstr>PowerPoint Sunusu</vt:lpstr>
      <vt:lpstr>PowerPoint Sunusu</vt:lpstr>
      <vt:lpstr>PowerPoint Sunusu</vt:lpstr>
      <vt:lpstr>Sy.99</vt:lpstr>
      <vt:lpstr>TÜRK GÜMRÜK REJİMLERİ VE DİĞER GÜMRÜK İŞLEMLERİ </vt:lpstr>
      <vt:lpstr>TÜRK GÜMRÜK REJİMLERİ VE DİĞER GÜMRÜK İŞLEMLERİ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 GÜMRÜK VERGİLENDİRME SİSTEMİ </vt:lpstr>
      <vt:lpstr>PowerPoint Sunusu</vt:lpstr>
      <vt:lpstr>PowerPoint Sunusu</vt:lpstr>
      <vt:lpstr>PowerPoint Sunusu</vt:lpstr>
      <vt:lpstr>(ss) bireysel (kişisel) eşyanın vergilendirilmesi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 GÜMRÜK SİSTEMİNİN İŞ AKIŞLARI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Statü:Beyanname işlemdedir (ikinci satırda yazar)</vt:lpstr>
      <vt:lpstr>PowerPoint Sunusu</vt:lpstr>
      <vt:lpstr>PowerPoint Sunusu</vt:lpstr>
      <vt:lpstr>PowerPoint Sunusu</vt:lpstr>
      <vt:lpstr>PowerPoint Sunusu</vt:lpstr>
      <vt:lpstr>PowerPoint Sunusu</vt:lpstr>
      <vt:lpstr>PowerPoint Sunusu</vt:lpstr>
      <vt:lpstr>PowerPoint Sunusu</vt:lpstr>
      <vt:lpstr>Statü:Beyannamenin muayene/ kontrolü tamamlanmıştır (2. satırda)</vt:lpstr>
      <vt:lpstr>PowerPoint Sunusu</vt:lpstr>
      <vt:lpstr>Statü: beyannamenin işlemleri tamamlanmıştır(kapanmış-20/06/2022 10:14)</vt:lpstr>
      <vt:lpstr>PowerPoint Sunusu</vt:lpstr>
      <vt:lpstr>PowerPoint Sunusu</vt:lpstr>
      <vt:lpstr>PowerPoint Sunusu</vt:lpstr>
      <vt:lpstr> II- İhracat Yönlü İş Akışı </vt:lpstr>
      <vt:lpstr>İlk iş: temas ve tedarik/sözleşme/proforma fat.</vt:lpstr>
      <vt:lpstr>hangi belgelerin ve/veya izinlerin alınması </vt:lpstr>
      <vt:lpstr>İkinci olarak: ödeme v teslim şekli</vt:lpstr>
      <vt:lpstr>Üçüncü olarak: sevkiyat</vt:lpstr>
      <vt:lpstr>Dördüncü olarak: araca yükleme</vt:lpstr>
      <vt:lpstr>Beşinci olarak:gümrük pc sistemine giriş</vt:lpstr>
      <vt:lpstr>Altıncı olarak: tescil v yükümlü geri bildirim sis.(YGS)</vt:lpstr>
      <vt:lpstr>2. satır: beyanname işlemdedir</vt:lpstr>
      <vt:lpstr>Yedinci olarak: risk analizi (k,s,m hat)</vt:lpstr>
      <vt:lpstr>Sekizinci olarak hangi hat</vt:lpstr>
      <vt:lpstr>Dokuzuncu olarak: beyan sahibine e-mail(YGS)</vt:lpstr>
      <vt:lpstr>2. satır:beyanname işlemdedir</vt:lpstr>
      <vt:lpstr>Onuncu olarak: beyanname kapatılır</vt:lpstr>
      <vt:lpstr>2. satır: beyannamenin işlemleri tamamlanmıştır (kapanmış-25/04/202211:01)</vt:lpstr>
      <vt:lpstr>PowerPoint Sunusu</vt:lpstr>
      <vt:lpstr>Onbirinci olarak: sınır kapısına gönderilir</vt:lpstr>
      <vt:lpstr>PowerPoint Sunusu</vt:lpstr>
      <vt:lpstr>PowerPoint Sunusu</vt:lpstr>
      <vt:lpstr>PowerPoint Sunusu</vt:lpstr>
      <vt:lpstr>Transit /Transit Ticaret Yönlü İş Akışı </vt:lpstr>
      <vt:lpstr>Transit /Transit Ticaret Yönlü İş Akışı </vt:lpstr>
      <vt:lpstr>PowerPoint Sunusu</vt:lpstr>
      <vt:lpstr>İlk olarak:Özbekistan daki satıcı ile temas</vt:lpstr>
      <vt:lpstr>hangi belgeler ve izinler alınacak</vt:lpstr>
      <vt:lpstr>İkinci :ödeme şekli v teslim şekli</vt:lpstr>
      <vt:lpstr>Üçüncü olarak :satış yerinden alınıp ülkemize taşınması</vt:lpstr>
      <vt:lpstr>Dördüncü olarak: gümrük idaresine yani ihraç ülke gümrük idaresine beyanı için gerekli belgeler </vt:lpstr>
      <vt:lpstr>Beşinci olarak: türk gümrük sınırına getirilir</vt:lpstr>
      <vt:lpstr>Eğer Türkmenistan üzerinden gidilecekse</vt:lpstr>
      <vt:lpstr>PowerPoint Sunusu</vt:lpstr>
      <vt:lpstr>Altıncı olarak:Tarım İl Müdürlüğü görevlisi bir inspector tarafından muayene edilerek gerekli izin </vt:lpstr>
      <vt:lpstr>Yedinci olarak:TIR karnesi ve taşıma belgesi (CMR) ve diğer belgeleri bu işlemi yapacak Gümrük Müşavirine teslim edilir</vt:lpstr>
      <vt:lpstr>Sekizinci:Kosova’daki şirket adına normal ihracatta düzenlenen fatura gibi bir fatura tanzim</vt:lpstr>
      <vt:lpstr>Dokuzuncu olarak:kapıkule sınır kaıpsına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Genelleştirilmiş Tercihler Sistemi (GTS) (REX) (REGISTERED EXPORTER)</vt:lpstr>
      <vt:lpstr>PowerPoint Sunusu</vt:lpstr>
      <vt:lpstr>PowerPoint Sunusu</vt:lpstr>
      <vt:lpstr>REX Sisteminin Temel Hedefleri: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orhan şenses</dc:creator>
  <cp:lastModifiedBy>orhan şenses</cp:lastModifiedBy>
  <cp:revision>52</cp:revision>
  <dcterms:created xsi:type="dcterms:W3CDTF">2024-09-05T08:58:38Z</dcterms:created>
  <dcterms:modified xsi:type="dcterms:W3CDTF">2024-09-21T14:30:11Z</dcterms:modified>
</cp:coreProperties>
</file>