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64" r:id="rId2"/>
    <p:sldId id="265" r:id="rId3"/>
    <p:sldId id="266" r:id="rId4"/>
    <p:sldId id="308" r:id="rId5"/>
    <p:sldId id="267" r:id="rId6"/>
    <p:sldId id="309" r:id="rId7"/>
    <p:sldId id="268" r:id="rId8"/>
    <p:sldId id="269" r:id="rId9"/>
    <p:sldId id="270" r:id="rId10"/>
    <p:sldId id="271" r:id="rId11"/>
    <p:sldId id="272" r:id="rId12"/>
    <p:sldId id="273" r:id="rId13"/>
    <p:sldId id="275" r:id="rId14"/>
    <p:sldId id="276" r:id="rId15"/>
    <p:sldId id="277" r:id="rId16"/>
    <p:sldId id="278" r:id="rId17"/>
    <p:sldId id="279" r:id="rId18"/>
    <p:sldId id="310"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6" r:id="rId43"/>
    <p:sldId id="307" r:id="rId4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3F030A-7376-44BA-8488-D0422C95F772}" type="datetimeFigureOut">
              <a:rPr lang="tr-TR" smtClean="0"/>
              <a:t>17.09.2024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1D2CB-2DC8-4604-92BE-0E5804396307}" type="slidenum">
              <a:rPr lang="tr-TR" smtClean="0"/>
              <a:t>‹#›</a:t>
            </a:fld>
            <a:endParaRPr lang="tr-TR"/>
          </a:p>
        </p:txBody>
      </p:sp>
    </p:spTree>
    <p:extLst>
      <p:ext uri="{BB962C8B-B14F-4D97-AF65-F5344CB8AC3E}">
        <p14:creationId xmlns:p14="http://schemas.microsoft.com/office/powerpoint/2010/main" val="3047664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20122021</a:t>
            </a:r>
          </a:p>
        </p:txBody>
      </p:sp>
      <p:sp>
        <p:nvSpPr>
          <p:cNvPr id="4" name="Slayt Numarası Yer Tutucusu 3"/>
          <p:cNvSpPr>
            <a:spLocks noGrp="1"/>
          </p:cNvSpPr>
          <p:nvPr>
            <p:ph type="sldNum" sz="quarter" idx="10"/>
          </p:nvPr>
        </p:nvSpPr>
        <p:spPr/>
        <p:txBody>
          <a:bodyPr/>
          <a:lstStyle/>
          <a:p>
            <a:fld id="{523E0165-7CB7-44A9-908A-B93667B85B5F}" type="slidenum">
              <a:rPr lang="tr-TR" smtClean="0">
                <a:solidFill>
                  <a:prstClr val="black"/>
                </a:solidFill>
              </a:rPr>
              <a:pPr/>
              <a:t>43</a:t>
            </a:fld>
            <a:endParaRPr lang="tr-TR">
              <a:solidFill>
                <a:prstClr val="black"/>
              </a:solidFill>
            </a:endParaRPr>
          </a:p>
        </p:txBody>
      </p:sp>
    </p:spTree>
    <p:extLst>
      <p:ext uri="{BB962C8B-B14F-4D97-AF65-F5344CB8AC3E}">
        <p14:creationId xmlns:p14="http://schemas.microsoft.com/office/powerpoint/2010/main" val="1509711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BB6D15E-08BC-49E1-AF6F-4A4CC9B0DF4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8024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766A27D-D1E5-4632-98A6-166B993D14EC}"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2174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F09B6A2-D12E-4405-BA01-C6D438BC4885}"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786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108BC7B-F2BB-4177-B982-88D1E3A31D3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2892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F1B7834-1D6E-4538-A06E-FEC30C12D022}"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0485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7A5CF4A-8683-492E-9574-02A14124C4DA}" type="datetime1">
              <a:rPr lang="tr-TR" smtClean="0">
                <a:solidFill>
                  <a:prstClr val="black">
                    <a:tint val="75000"/>
                  </a:prstClr>
                </a:solidFill>
              </a:rPr>
              <a:t>17.09.2024</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4046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DB96249-3F7D-4718-968C-6D563F8985FC}" type="datetime1">
              <a:rPr lang="tr-TR" smtClean="0">
                <a:solidFill>
                  <a:prstClr val="black">
                    <a:tint val="75000"/>
                  </a:prstClr>
                </a:solidFill>
              </a:rPr>
              <a:t>17.09.2024</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r>
              <a:rPr lang="tr-TR">
                <a:solidFill>
                  <a:prstClr val="black">
                    <a:tint val="75000"/>
                  </a:prstClr>
                </a:solidFill>
              </a:rPr>
              <a:t>osenses@trabzon.edu.tr</a:t>
            </a:r>
          </a:p>
        </p:txBody>
      </p:sp>
      <p:sp>
        <p:nvSpPr>
          <p:cNvPr id="9" name="Slayt Numarası Yer Tutucusu 8"/>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34184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DFE8160-BBF0-49EA-A00C-15CD3587A184}"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338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8E68FB-3ED2-4047-BC33-CB6A6F842E92}" type="datetime1">
              <a:rPr lang="tr-TR" smtClean="0">
                <a:solidFill>
                  <a:prstClr val="black">
                    <a:tint val="75000"/>
                  </a:prstClr>
                </a:solidFill>
              </a:rPr>
              <a:t>17.09.2024</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a:solidFill>
                  <a:prstClr val="black">
                    <a:tint val="75000"/>
                  </a:prstClr>
                </a:solidFill>
              </a:rPr>
              <a:t>osenses@trabzon.edu.tr</a:t>
            </a:r>
          </a:p>
        </p:txBody>
      </p:sp>
      <p:sp>
        <p:nvSpPr>
          <p:cNvPr id="4" name="Slayt Numarası Yer Tutucusu 3"/>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596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80ED340-8AA5-4154-98D0-E3172633D1B4}" type="datetime1">
              <a:rPr lang="tr-TR" smtClean="0">
                <a:solidFill>
                  <a:prstClr val="black">
                    <a:tint val="75000"/>
                  </a:prstClr>
                </a:solidFill>
              </a:rPr>
              <a:t>17.09.2024</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020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45C285C-A405-41A4-B4BF-267C90EB77F9}" type="datetime1">
              <a:rPr lang="tr-TR" smtClean="0">
                <a:solidFill>
                  <a:prstClr val="black">
                    <a:tint val="75000"/>
                  </a:prstClr>
                </a:solidFill>
              </a:rPr>
              <a:t>17.09.2024</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4437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E8E31-C8B1-48F9-9A58-94DE85D1F28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solidFill>
                  <a:prstClr val="black">
                    <a:tint val="75000"/>
                  </a:prstClr>
                </a:solidFill>
              </a:rPr>
              <a:t>osenses@trabzon.edu.tr</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39504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a:solidFill>
                  <a:srgbClr val="00B050"/>
                </a:solidFill>
              </a:rPr>
              <a:t>DÖRDÜNCÜ KISIM</a:t>
            </a:r>
          </a:p>
          <a:p>
            <a:pPr algn="ctr"/>
            <a:endParaRPr lang="tr-TR" b="1" dirty="0">
              <a:solidFill>
                <a:srgbClr val="0070C0"/>
              </a:solidFill>
            </a:endParaRPr>
          </a:p>
          <a:p>
            <a:pPr algn="ctr"/>
            <a:r>
              <a:rPr lang="tr-TR" sz="3600" b="1" dirty="0">
                <a:solidFill>
                  <a:srgbClr val="0070C0"/>
                </a:solidFill>
              </a:rPr>
              <a:t>ÜÇÜNCÜ BÖLÜM</a:t>
            </a:r>
          </a:p>
          <a:p>
            <a:pPr algn="r"/>
            <a:r>
              <a:rPr lang="tr-TR" sz="3200" b="1" dirty="0">
                <a:solidFill>
                  <a:srgbClr val="FF0000"/>
                </a:solidFill>
              </a:rPr>
              <a:t>BİRİNCİ AYIRIM</a:t>
            </a:r>
          </a:p>
          <a:p>
            <a:pPr algn="r"/>
            <a:endParaRPr lang="tr-TR" sz="3200" b="1" dirty="0">
              <a:solidFill>
                <a:srgbClr val="FF0000"/>
              </a:solidFill>
            </a:endParaRPr>
          </a:p>
          <a:p>
            <a:pPr algn="r"/>
            <a:r>
              <a:rPr lang="tr-TR" sz="2400" b="1" dirty="0"/>
              <a:t>1.ALT AYIRIM</a:t>
            </a:r>
          </a:p>
        </p:txBody>
      </p:sp>
      <p:sp>
        <p:nvSpPr>
          <p:cNvPr id="4" name="Veri Yer Tutucusu 3"/>
          <p:cNvSpPr>
            <a:spLocks noGrp="1"/>
          </p:cNvSpPr>
          <p:nvPr>
            <p:ph type="dt" sz="half" idx="10"/>
          </p:nvPr>
        </p:nvSpPr>
        <p:spPr/>
        <p:txBody>
          <a:bodyPr/>
          <a:lstStyle/>
          <a:p>
            <a:fld id="{136B2A07-1B65-4276-896B-44E3D8A372F2}"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1993776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409433"/>
            <a:ext cx="11423176" cy="6312042"/>
          </a:xfrm>
        </p:spPr>
        <p:txBody>
          <a:bodyPr/>
          <a:lstStyle/>
          <a:p>
            <a:pPr algn="ctr"/>
            <a:r>
              <a:rPr lang="tr-TR" sz="3200" b="1" dirty="0">
                <a:solidFill>
                  <a:srgbClr val="FF0000"/>
                </a:solidFill>
              </a:rPr>
              <a:t>SERBEST BÖLGELERİN FİZİKİ YAPISI</a:t>
            </a:r>
            <a:endParaRPr lang="tr-TR" sz="3200" dirty="0">
              <a:solidFill>
                <a:srgbClr val="FF0000"/>
              </a:solidFill>
            </a:endParaRPr>
          </a:p>
          <a:p>
            <a:r>
              <a:rPr lang="tr-TR" sz="3200" dirty="0"/>
              <a:t> </a:t>
            </a:r>
          </a:p>
          <a:p>
            <a:r>
              <a:rPr lang="tr-TR" sz="3200" b="1" dirty="0"/>
              <a:t>Madde 520 – </a:t>
            </a:r>
          </a:p>
          <a:p>
            <a:r>
              <a:rPr lang="tr-TR" sz="3200" dirty="0">
                <a:solidFill>
                  <a:schemeClr val="accent1">
                    <a:lumMod val="75000"/>
                  </a:schemeClr>
                </a:solidFill>
              </a:rPr>
              <a:t>Serbest bölgeyi çevreleyen sınırlar ile serbest bölgede faaliyette bulunan işletici veya kullanıcılara ait depo ve ambarlar</a:t>
            </a:r>
            <a:r>
              <a:rPr lang="tr-TR" sz="3200" dirty="0"/>
              <a:t>,</a:t>
            </a:r>
          </a:p>
          <a:p>
            <a:r>
              <a:rPr lang="tr-TR" sz="3200" dirty="0"/>
              <a:t> </a:t>
            </a:r>
            <a:r>
              <a:rPr lang="tr-TR" sz="3200" dirty="0">
                <a:solidFill>
                  <a:schemeClr val="accent2">
                    <a:lumMod val="75000"/>
                  </a:schemeClr>
                </a:solidFill>
              </a:rPr>
              <a:t>gümrük idarelerinin serbest bölge dışında denetim işlemlerini yürütmelerine imkan verecek ve </a:t>
            </a:r>
            <a:r>
              <a:rPr lang="tr-TR" sz="3200" u="sng" dirty="0">
                <a:solidFill>
                  <a:srgbClr val="00B050"/>
                </a:solidFill>
              </a:rPr>
              <a:t>serbest bölgeden kanun dışı yollardan eşya çıkarılmasını önleyecek şekilde </a:t>
            </a:r>
            <a:r>
              <a:rPr lang="tr-TR" sz="3200" dirty="0">
                <a:solidFill>
                  <a:schemeClr val="accent2">
                    <a:lumMod val="75000"/>
                  </a:schemeClr>
                </a:solidFill>
              </a:rPr>
              <a:t>olmalıdır.</a:t>
            </a:r>
          </a:p>
          <a:p>
            <a:r>
              <a:rPr lang="tr-TR" sz="2400" dirty="0">
                <a:solidFill>
                  <a:schemeClr val="accent2">
                    <a:lumMod val="75000"/>
                  </a:schemeClr>
                </a:solidFill>
              </a:rPr>
              <a:t>(Trabzon serbest bölgesinin etrafının duvarlarla örülmesi gibi)</a:t>
            </a:r>
          </a:p>
          <a:p>
            <a:endParaRPr lang="tr-TR" sz="2000" dirty="0"/>
          </a:p>
        </p:txBody>
      </p:sp>
      <p:sp>
        <p:nvSpPr>
          <p:cNvPr id="4" name="Veri Yer Tutucusu 3"/>
          <p:cNvSpPr>
            <a:spLocks noGrp="1"/>
          </p:cNvSpPr>
          <p:nvPr>
            <p:ph type="dt" sz="half" idx="10"/>
          </p:nvPr>
        </p:nvSpPr>
        <p:spPr/>
        <p:txBody>
          <a:bodyPr/>
          <a:lstStyle/>
          <a:p>
            <a:fld id="{BFB0127F-41ED-40ED-AF25-4B04998D4BD7}"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279277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259307"/>
            <a:ext cx="11573301" cy="6462168"/>
          </a:xfrm>
        </p:spPr>
        <p:txBody>
          <a:bodyPr>
            <a:normAutofit/>
          </a:bodyPr>
          <a:lstStyle/>
          <a:p>
            <a:pPr algn="ctr"/>
            <a:r>
              <a:rPr lang="tr-TR" sz="3600" b="1" u="sng" dirty="0">
                <a:solidFill>
                  <a:srgbClr val="FF0000"/>
                </a:solidFill>
                <a:effectLst>
                  <a:outerShdw blurRad="38100" dist="38100" dir="2700000" algn="tl">
                    <a:srgbClr val="000000">
                      <a:alpha val="43137"/>
                    </a:srgbClr>
                  </a:outerShdw>
                </a:effectLst>
                <a:latin typeface="Britannic Bold" panose="020B0903060703020204" pitchFamily="34" charset="0"/>
              </a:rPr>
              <a:t>TİCARET POLİTİKASI ÖNLEMLERİNİN UYGULANMASI</a:t>
            </a:r>
          </a:p>
          <a:p>
            <a:r>
              <a:rPr lang="tr-TR" b="1" dirty="0"/>
              <a:t> </a:t>
            </a:r>
            <a:endParaRPr lang="tr-TR" dirty="0"/>
          </a:p>
          <a:p>
            <a:r>
              <a:rPr lang="tr-TR" b="1" dirty="0"/>
              <a:t>Madde 521 –</a:t>
            </a:r>
          </a:p>
          <a:p>
            <a:r>
              <a:rPr lang="tr-TR" dirty="0"/>
              <a:t> </a:t>
            </a:r>
            <a:r>
              <a:rPr lang="tr-TR" sz="3200" dirty="0"/>
              <a:t>Eşyanın serbest dolaşıma girişi sırasında uygulanması öngörülen </a:t>
            </a:r>
            <a:r>
              <a:rPr lang="tr-TR" sz="3200" b="1" u="sng" dirty="0">
                <a:solidFill>
                  <a:srgbClr val="00B050"/>
                </a:solidFill>
                <a:latin typeface="Algerian" panose="04020705040A02060702" pitchFamily="82" charset="0"/>
              </a:rPr>
              <a:t>ticaret politikası önlemleri</a:t>
            </a:r>
            <a:r>
              <a:rPr lang="tr-TR" sz="3200" dirty="0"/>
              <a:t>;</a:t>
            </a:r>
          </a:p>
          <a:p>
            <a:r>
              <a:rPr lang="tr-TR" sz="3200" dirty="0"/>
              <a:t> </a:t>
            </a:r>
            <a:r>
              <a:rPr lang="tr-TR" sz="3200" b="1" dirty="0">
                <a:solidFill>
                  <a:srgbClr val="0070C0"/>
                </a:solidFill>
              </a:rPr>
              <a:t>eşya serbest bölgeye </a:t>
            </a:r>
            <a:r>
              <a:rPr lang="tr-TR" sz="3200" b="1" u="sng" dirty="0">
                <a:solidFill>
                  <a:srgbClr val="FF0000"/>
                </a:solidFill>
              </a:rPr>
              <a:t>konulduğunda</a:t>
            </a:r>
            <a:r>
              <a:rPr lang="tr-TR" sz="3200" b="1" dirty="0">
                <a:solidFill>
                  <a:srgbClr val="0070C0"/>
                </a:solidFill>
              </a:rPr>
              <a:t> ,</a:t>
            </a:r>
          </a:p>
          <a:p>
            <a:r>
              <a:rPr lang="tr-TR" sz="3200" b="1" dirty="0">
                <a:solidFill>
                  <a:srgbClr val="0070C0"/>
                </a:solidFill>
              </a:rPr>
              <a:t>veya </a:t>
            </a:r>
          </a:p>
          <a:p>
            <a:r>
              <a:rPr lang="tr-TR" sz="3200" b="1" dirty="0">
                <a:solidFill>
                  <a:srgbClr val="0070C0"/>
                </a:solidFill>
              </a:rPr>
              <a:t>eşyanın geçici bir süre için serbest bölgede </a:t>
            </a:r>
            <a:r>
              <a:rPr lang="tr-TR" sz="3200" b="1" u="sng" dirty="0">
                <a:solidFill>
                  <a:srgbClr val="FF0000"/>
                </a:solidFill>
              </a:rPr>
              <a:t>kalması sırasında </a:t>
            </a:r>
            <a:r>
              <a:rPr lang="tr-TR" sz="3200" b="1" dirty="0">
                <a:solidFill>
                  <a:srgbClr val="00B050"/>
                </a:solidFill>
                <a:latin typeface="Algerian" panose="04020705040A02060702" pitchFamily="82" charset="0"/>
              </a:rPr>
              <a:t>uygulanmaz. </a:t>
            </a:r>
          </a:p>
          <a:p>
            <a:r>
              <a:rPr lang="tr-TR" sz="3200" dirty="0"/>
              <a:t> </a:t>
            </a:r>
            <a:r>
              <a:rPr lang="tr-TR" sz="4000" b="1" dirty="0"/>
              <a:t>özeti: serbest bölgede ticaret politikası önlemi uygulanmaz</a:t>
            </a:r>
          </a:p>
          <a:p>
            <a:endParaRPr lang="tr-TR" sz="3600" b="1" dirty="0"/>
          </a:p>
        </p:txBody>
      </p:sp>
      <p:sp>
        <p:nvSpPr>
          <p:cNvPr id="4" name="Veri Yer Tutucusu 3"/>
          <p:cNvSpPr>
            <a:spLocks noGrp="1"/>
          </p:cNvSpPr>
          <p:nvPr>
            <p:ph type="dt" sz="half" idx="10"/>
          </p:nvPr>
        </p:nvSpPr>
        <p:spPr/>
        <p:txBody>
          <a:bodyPr/>
          <a:lstStyle/>
          <a:p>
            <a:fld id="{4A6EC493-968E-49D8-8C2E-0AF5D8D42B72}"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2504363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919" y="259307"/>
            <a:ext cx="11834816" cy="6462168"/>
          </a:xfrm>
        </p:spPr>
        <p:txBody>
          <a:bodyPr>
            <a:normAutofit/>
          </a:bodyPr>
          <a:lstStyle/>
          <a:p>
            <a:pPr algn="ctr"/>
            <a:r>
              <a:rPr lang="tr-TR" sz="3600" b="1" u="sng" dirty="0">
                <a:solidFill>
                  <a:srgbClr val="FF0000"/>
                </a:solidFill>
                <a:effectLst>
                  <a:outerShdw blurRad="38100" dist="38100" dir="2700000" algn="tl">
                    <a:srgbClr val="000000">
                      <a:alpha val="43137"/>
                    </a:srgbClr>
                  </a:outerShdw>
                </a:effectLst>
                <a:latin typeface="Britannic Bold" panose="020B0903060703020204" pitchFamily="34" charset="0"/>
              </a:rPr>
              <a:t>TİCARET POLİTİKASI ÖNLEMLERİNİN UYGULANMASI</a:t>
            </a:r>
          </a:p>
          <a:p>
            <a:r>
              <a:rPr lang="tr-TR" b="1" dirty="0"/>
              <a:t> </a:t>
            </a:r>
            <a:endParaRPr lang="tr-TR" dirty="0"/>
          </a:p>
          <a:p>
            <a:r>
              <a:rPr lang="tr-TR" b="1" dirty="0"/>
              <a:t>Madde 521 –</a:t>
            </a:r>
          </a:p>
          <a:p>
            <a:r>
              <a:rPr lang="tr-TR" sz="3200" dirty="0"/>
              <a:t> </a:t>
            </a:r>
          </a:p>
          <a:p>
            <a:r>
              <a:rPr lang="tr-TR" sz="3200" u="sng" dirty="0">
                <a:solidFill>
                  <a:srgbClr val="00B050"/>
                </a:solidFill>
                <a:latin typeface="Aharoni"/>
              </a:rPr>
              <a:t>Eşyanın Türkiye Gümrük Bölgesine girişinde;</a:t>
            </a:r>
          </a:p>
          <a:p>
            <a:r>
              <a:rPr lang="tr-TR" sz="3200" u="sng" dirty="0">
                <a:solidFill>
                  <a:srgbClr val="00B050"/>
                </a:solidFill>
                <a:latin typeface="Aharoni"/>
              </a:rPr>
              <a:t> </a:t>
            </a:r>
            <a:r>
              <a:rPr lang="tr-TR" sz="3200" u="sng" dirty="0">
                <a:solidFill>
                  <a:srgbClr val="EB3963"/>
                </a:solidFill>
                <a:latin typeface="Algerian" panose="04020705040A02060702" pitchFamily="82" charset="0"/>
              </a:rPr>
              <a:t>ticaret politikası önlemleri </a:t>
            </a:r>
            <a:r>
              <a:rPr lang="tr-TR" sz="3200" b="1" u="sng" dirty="0">
                <a:solidFill>
                  <a:srgbClr val="00B050"/>
                </a:solidFill>
                <a:latin typeface="Aharoni"/>
              </a:rPr>
              <a:t>uygulanması gerekiyorsa</a:t>
            </a:r>
            <a:r>
              <a:rPr lang="tr-TR" sz="3200" b="1" u="sng" dirty="0">
                <a:solidFill>
                  <a:srgbClr val="FF0000"/>
                </a:solidFill>
                <a:latin typeface="Aharoni"/>
              </a:rPr>
              <a:t>;</a:t>
            </a:r>
          </a:p>
          <a:p>
            <a:r>
              <a:rPr lang="tr-TR" sz="3200" u="sng" dirty="0">
                <a:solidFill>
                  <a:srgbClr val="FF0000"/>
                </a:solidFill>
                <a:latin typeface="Aharoni"/>
              </a:rPr>
              <a:t> bu tür önlemler,</a:t>
            </a:r>
          </a:p>
          <a:p>
            <a:r>
              <a:rPr lang="tr-TR" sz="3200" u="sng" dirty="0">
                <a:solidFill>
                  <a:srgbClr val="FF0000"/>
                </a:solidFill>
                <a:latin typeface="Aharoni"/>
              </a:rPr>
              <a:t> serbest dolaşımda olmayan eşyanın serbest bölgeye </a:t>
            </a:r>
            <a:r>
              <a:rPr lang="tr-TR" sz="3200" b="1" u="sng" spc="300" dirty="0">
                <a:solidFill>
                  <a:srgbClr val="0070C0"/>
                </a:solidFill>
                <a:latin typeface="Aharoni"/>
              </a:rPr>
              <a:t>konulması sırasında</a:t>
            </a:r>
            <a:r>
              <a:rPr lang="tr-TR" sz="3200" u="sng" dirty="0">
                <a:solidFill>
                  <a:srgbClr val="FF0000"/>
                </a:solidFill>
                <a:latin typeface="Aharoni"/>
              </a:rPr>
              <a:t> uygulanır.</a:t>
            </a:r>
          </a:p>
          <a:p>
            <a:endParaRPr lang="tr-TR" dirty="0"/>
          </a:p>
        </p:txBody>
      </p:sp>
      <p:sp>
        <p:nvSpPr>
          <p:cNvPr id="4" name="Veri Yer Tutucusu 3"/>
          <p:cNvSpPr>
            <a:spLocks noGrp="1"/>
          </p:cNvSpPr>
          <p:nvPr>
            <p:ph type="dt" sz="half" idx="10"/>
          </p:nvPr>
        </p:nvSpPr>
        <p:spPr/>
        <p:txBody>
          <a:bodyPr/>
          <a:lstStyle/>
          <a:p>
            <a:fld id="{13FC4B34-63FA-4B8F-A674-807CB4B60C94}"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14066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313899"/>
            <a:ext cx="11108140" cy="5863064"/>
          </a:xfrm>
        </p:spPr>
        <p:txBody>
          <a:bodyPr>
            <a:normAutofit/>
          </a:bodyPr>
          <a:lstStyle/>
          <a:p>
            <a:pPr algn="ctr"/>
            <a:r>
              <a:rPr lang="tr-TR" sz="3200" b="1" dirty="0">
                <a:solidFill>
                  <a:srgbClr val="FF0000"/>
                </a:solidFill>
              </a:rPr>
              <a:t>Serbest bölgeden çıkan veya bu bölgeye giren kişilerden aranacak belgeler </a:t>
            </a:r>
            <a:endParaRPr lang="tr-TR" sz="3200" dirty="0">
              <a:solidFill>
                <a:srgbClr val="FF0000"/>
              </a:solidFill>
            </a:endParaRPr>
          </a:p>
          <a:p>
            <a:r>
              <a:rPr lang="tr-TR" b="1" dirty="0"/>
              <a:t> </a:t>
            </a:r>
            <a:endParaRPr lang="tr-TR" dirty="0"/>
          </a:p>
          <a:p>
            <a:r>
              <a:rPr lang="tr-TR" b="1" dirty="0"/>
              <a:t>	Madde 522 -</a:t>
            </a:r>
            <a:r>
              <a:rPr lang="tr-TR" dirty="0"/>
              <a:t> </a:t>
            </a:r>
            <a:r>
              <a:rPr lang="tr-TR" sz="3200" dirty="0">
                <a:solidFill>
                  <a:srgbClr val="00B050"/>
                </a:solidFill>
              </a:rPr>
              <a:t>Serbest bölgeye giren veya çıkan kişiler, görevli gümrük personeline aşağıda belirtilen belgelerden birini ibraz eder ;</a:t>
            </a:r>
          </a:p>
          <a:p>
            <a:r>
              <a:rPr lang="tr-TR" sz="3200" dirty="0"/>
              <a:t> 	a) Serbest Bölge Giriş İzin Belgesi,</a:t>
            </a:r>
          </a:p>
          <a:p>
            <a:r>
              <a:rPr lang="tr-TR" sz="3200" dirty="0"/>
              <a:t> 	b) Serbest Bölge Görev Kartı,</a:t>
            </a:r>
          </a:p>
          <a:p>
            <a:r>
              <a:rPr lang="tr-TR" sz="3200" dirty="0"/>
              <a:t> 	c) Serbest Bölge Özel İzin Belgesi.</a:t>
            </a:r>
          </a:p>
          <a:p>
            <a:r>
              <a:rPr lang="tr-TR" sz="3200" dirty="0"/>
              <a:t> 	Bu belgelerden birine sahip olmayan kişilerin bölgeye girmesine ve bölgeden çıkmasına izin verilmez.</a:t>
            </a:r>
          </a:p>
          <a:p>
            <a:endParaRPr lang="tr-TR" dirty="0"/>
          </a:p>
        </p:txBody>
      </p:sp>
      <p:sp>
        <p:nvSpPr>
          <p:cNvPr id="4" name="Veri Yer Tutucusu 3"/>
          <p:cNvSpPr>
            <a:spLocks noGrp="1"/>
          </p:cNvSpPr>
          <p:nvPr>
            <p:ph type="dt" sz="half" idx="10"/>
          </p:nvPr>
        </p:nvSpPr>
        <p:spPr/>
        <p:txBody>
          <a:bodyPr/>
          <a:lstStyle/>
          <a:p>
            <a:fld id="{F20461B1-DC20-4C7E-8686-3B18511591C2}"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3826901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a:solidFill>
                  <a:srgbClr val="00B050"/>
                </a:solidFill>
              </a:rPr>
              <a:t>DÖRDÜNCÜ KISIM</a:t>
            </a:r>
          </a:p>
          <a:p>
            <a:pPr algn="ctr"/>
            <a:endParaRPr lang="tr-TR" b="1" dirty="0">
              <a:solidFill>
                <a:srgbClr val="0070C0"/>
              </a:solidFill>
            </a:endParaRPr>
          </a:p>
          <a:p>
            <a:pPr algn="ctr"/>
            <a:r>
              <a:rPr lang="tr-TR" sz="3600" b="1" dirty="0">
                <a:solidFill>
                  <a:srgbClr val="0070C0"/>
                </a:solidFill>
              </a:rPr>
              <a:t>ÜÇÜNCÜ BÖLÜM</a:t>
            </a:r>
          </a:p>
          <a:p>
            <a:pPr algn="r"/>
            <a:r>
              <a:rPr lang="tr-TR" sz="3200" b="1" dirty="0">
                <a:solidFill>
                  <a:srgbClr val="FF0000"/>
                </a:solidFill>
              </a:rPr>
              <a:t>BİRİNCİ AYIRIM</a:t>
            </a:r>
          </a:p>
          <a:p>
            <a:pPr algn="r"/>
            <a:endParaRPr lang="tr-TR" sz="3200" b="1" dirty="0">
              <a:solidFill>
                <a:srgbClr val="FF0000"/>
              </a:solidFill>
            </a:endParaRPr>
          </a:p>
          <a:p>
            <a:pPr algn="r"/>
            <a:r>
              <a:rPr lang="tr-TR" sz="2400" b="1" dirty="0"/>
              <a:t>2.ALT AYIRIM</a:t>
            </a:r>
          </a:p>
        </p:txBody>
      </p:sp>
      <p:sp>
        <p:nvSpPr>
          <p:cNvPr id="4" name="Veri Yer Tutucusu 3"/>
          <p:cNvSpPr>
            <a:spLocks noGrp="1"/>
          </p:cNvSpPr>
          <p:nvPr>
            <p:ph type="dt" sz="half" idx="10"/>
          </p:nvPr>
        </p:nvSpPr>
        <p:spPr/>
        <p:txBody>
          <a:bodyPr/>
          <a:lstStyle/>
          <a:p>
            <a:fld id="{E79AEFA9-FE74-4EE3-A859-525160B639B6}"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4168486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5910" y="409433"/>
            <a:ext cx="10807890" cy="5767530"/>
          </a:xfrm>
        </p:spPr>
        <p:txBody>
          <a:bodyPr>
            <a:normAutofit/>
          </a:bodyPr>
          <a:lstStyle/>
          <a:p>
            <a:r>
              <a:rPr lang="tr-TR" sz="5400" b="1" dirty="0">
                <a:solidFill>
                  <a:srgbClr val="FF0000"/>
                </a:solidFill>
              </a:rPr>
              <a:t>İKİNCİ ALT AYIRIM</a:t>
            </a:r>
          </a:p>
          <a:p>
            <a:r>
              <a:rPr lang="tr-TR" sz="5400" b="1" dirty="0">
                <a:solidFill>
                  <a:srgbClr val="FF0000"/>
                </a:solidFill>
              </a:rPr>
              <a:t>Serbest Bölgelere Eşya Konulması</a:t>
            </a:r>
            <a:endParaRPr lang="tr-TR" sz="5400" dirty="0">
              <a:solidFill>
                <a:srgbClr val="FF0000"/>
              </a:solidFill>
            </a:endParaRPr>
          </a:p>
          <a:p>
            <a:pPr marL="0" indent="0">
              <a:buNone/>
            </a:pPr>
            <a:endParaRPr lang="tr-TR" dirty="0"/>
          </a:p>
        </p:txBody>
      </p:sp>
      <p:sp>
        <p:nvSpPr>
          <p:cNvPr id="4" name="Veri Yer Tutucusu 3"/>
          <p:cNvSpPr>
            <a:spLocks noGrp="1"/>
          </p:cNvSpPr>
          <p:nvPr>
            <p:ph type="dt" sz="half" idx="10"/>
          </p:nvPr>
        </p:nvSpPr>
        <p:spPr/>
        <p:txBody>
          <a:bodyPr/>
          <a:lstStyle/>
          <a:p>
            <a:fld id="{E0315554-368B-4EFF-A9F1-25D29B27DB63}"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4276695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5910" y="409433"/>
            <a:ext cx="10807890" cy="5767530"/>
          </a:xfrm>
        </p:spPr>
        <p:txBody>
          <a:bodyPr>
            <a:normAutofit/>
          </a:bodyPr>
          <a:lstStyle/>
          <a:p>
            <a:pPr algn="ctr"/>
            <a:r>
              <a:rPr lang="tr-TR" b="1" dirty="0"/>
              <a:t>	</a:t>
            </a:r>
            <a:r>
              <a:rPr lang="tr-TR" sz="3200" b="1" dirty="0">
                <a:solidFill>
                  <a:srgbClr val="FF0000"/>
                </a:solidFill>
              </a:rPr>
              <a:t>SERBEST BÖLGELERE KONULABİLECEK EŞYA </a:t>
            </a:r>
            <a:endParaRPr lang="tr-TR" dirty="0">
              <a:solidFill>
                <a:srgbClr val="FF0000"/>
              </a:solidFill>
            </a:endParaRPr>
          </a:p>
          <a:p>
            <a:r>
              <a:rPr lang="tr-TR" b="1" dirty="0"/>
              <a:t> </a:t>
            </a:r>
            <a:endParaRPr lang="tr-TR" dirty="0"/>
          </a:p>
          <a:p>
            <a:r>
              <a:rPr lang="tr-TR" b="1" dirty="0"/>
              <a:t>	</a:t>
            </a:r>
            <a:r>
              <a:rPr lang="tr-TR" sz="3200" b="1" dirty="0"/>
              <a:t>Madde 523 –</a:t>
            </a:r>
            <a:r>
              <a:rPr lang="tr-TR" sz="3200" dirty="0"/>
              <a:t> </a:t>
            </a:r>
          </a:p>
          <a:p>
            <a:r>
              <a:rPr lang="tr-TR" sz="3200" dirty="0">
                <a:solidFill>
                  <a:srgbClr val="EB3963"/>
                </a:solidFill>
              </a:rPr>
              <a:t>Serbest dolaşımda olan veya olmayan her türlü eşya </a:t>
            </a:r>
            <a:r>
              <a:rPr lang="tr-TR" sz="3200" dirty="0">
                <a:solidFill>
                  <a:srgbClr val="0070C0"/>
                </a:solidFill>
              </a:rPr>
              <a:t>serbest bölgelere konulabilir</a:t>
            </a:r>
            <a:r>
              <a:rPr lang="tr-TR" sz="3200" dirty="0"/>
              <a:t>. </a:t>
            </a:r>
          </a:p>
          <a:p>
            <a:r>
              <a:rPr lang="tr-TR" sz="3200" dirty="0"/>
              <a:t>	</a:t>
            </a:r>
            <a:r>
              <a:rPr lang="tr-TR" sz="3200" dirty="0">
                <a:solidFill>
                  <a:srgbClr val="FF0000"/>
                </a:solidFill>
              </a:rPr>
              <a:t>Ancak</a:t>
            </a:r>
            <a:r>
              <a:rPr lang="tr-TR" sz="3200" dirty="0"/>
              <a:t>, </a:t>
            </a:r>
            <a:r>
              <a:rPr lang="tr-TR" sz="3200" dirty="0">
                <a:solidFill>
                  <a:srgbClr val="00B050"/>
                </a:solidFill>
              </a:rPr>
              <a:t>parlayıcı ve patlayıcı veya bir arada bulundukları eşya için tehlikeli olan veya korunmaları özel düzenek veya yapılara gerek gösteren eşya serbest bölgelerdeki bu niteliklere uygun yerlere konulur.</a:t>
            </a:r>
          </a:p>
          <a:p>
            <a:r>
              <a:rPr lang="tr-TR" sz="3200" b="1" dirty="0"/>
              <a:t> </a:t>
            </a:r>
          </a:p>
          <a:p>
            <a:endParaRPr lang="tr-TR" dirty="0"/>
          </a:p>
        </p:txBody>
      </p:sp>
      <p:sp>
        <p:nvSpPr>
          <p:cNvPr id="4" name="Veri Yer Tutucusu 3"/>
          <p:cNvSpPr>
            <a:spLocks noGrp="1"/>
          </p:cNvSpPr>
          <p:nvPr>
            <p:ph type="dt" sz="half" idx="10"/>
          </p:nvPr>
        </p:nvSpPr>
        <p:spPr/>
        <p:txBody>
          <a:bodyPr/>
          <a:lstStyle/>
          <a:p>
            <a:fld id="{2E324F4C-14C4-49E9-B57E-3FB016D91790}"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2292716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3081" y="382137"/>
            <a:ext cx="11450471" cy="6339338"/>
          </a:xfrm>
        </p:spPr>
        <p:txBody>
          <a:bodyPr>
            <a:normAutofit/>
          </a:bodyPr>
          <a:lstStyle/>
          <a:p>
            <a:pPr algn="ctr"/>
            <a:r>
              <a:rPr lang="tr-TR" sz="3200" b="1" dirty="0">
                <a:solidFill>
                  <a:srgbClr val="FF0000"/>
                </a:solidFill>
              </a:rPr>
              <a:t>Serbest bölgelere eşya konulmasının esasları</a:t>
            </a:r>
          </a:p>
          <a:p>
            <a:r>
              <a:rPr lang="tr-TR" sz="3200" b="1" dirty="0"/>
              <a:t> </a:t>
            </a:r>
            <a:endParaRPr lang="tr-TR" sz="3200" dirty="0"/>
          </a:p>
          <a:p>
            <a:r>
              <a:rPr lang="tr-TR" sz="3200" b="1" dirty="0"/>
              <a:t>	Madde 524 –</a:t>
            </a:r>
          </a:p>
          <a:p>
            <a:r>
              <a:rPr lang="tr-TR" sz="3200" b="1" dirty="0"/>
              <a:t> (ekte) </a:t>
            </a:r>
            <a:r>
              <a:rPr lang="tr-TR" sz="2400" dirty="0"/>
              <a:t>GK.nun153. </a:t>
            </a:r>
            <a:r>
              <a:rPr lang="tr-TR" sz="2400" dirty="0" err="1"/>
              <a:t>md.nin</a:t>
            </a:r>
            <a:r>
              <a:rPr lang="tr-TR" sz="2400" dirty="0"/>
              <a:t> 3. fıkrası hükmü saklı kalmak üzere</a:t>
            </a:r>
            <a:r>
              <a:rPr lang="tr-TR" sz="3200" dirty="0"/>
              <a:t>, </a:t>
            </a:r>
          </a:p>
          <a:p>
            <a:r>
              <a:rPr lang="tr-TR" sz="3200" dirty="0">
                <a:solidFill>
                  <a:srgbClr val="FF0000"/>
                </a:solidFill>
              </a:rPr>
              <a:t>serbest bölgeye giren eşyanın gümrük idarelerine sunulmasına ve </a:t>
            </a:r>
            <a:r>
              <a:rPr lang="tr-TR" sz="3200" dirty="0">
                <a:solidFill>
                  <a:srgbClr val="00B050"/>
                </a:solidFill>
              </a:rPr>
              <a:t>beyanname verilmesine gerek yoktur. </a:t>
            </a:r>
          </a:p>
          <a:p>
            <a:endParaRPr lang="tr-TR" dirty="0"/>
          </a:p>
        </p:txBody>
      </p:sp>
      <p:sp>
        <p:nvSpPr>
          <p:cNvPr id="4" name="Veri Yer Tutucusu 3"/>
          <p:cNvSpPr>
            <a:spLocks noGrp="1"/>
          </p:cNvSpPr>
          <p:nvPr>
            <p:ph type="dt" sz="half" idx="10"/>
          </p:nvPr>
        </p:nvSpPr>
        <p:spPr/>
        <p:txBody>
          <a:bodyPr/>
          <a:lstStyle/>
          <a:p>
            <a:fld id="{4F1BAC45-FB96-40A5-A63E-8F38DDE1910C}"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3020154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3081" y="382137"/>
            <a:ext cx="11450471" cy="6339338"/>
          </a:xfrm>
        </p:spPr>
        <p:txBody>
          <a:bodyPr>
            <a:normAutofit/>
          </a:bodyPr>
          <a:lstStyle/>
          <a:p>
            <a:pPr algn="ctr"/>
            <a:r>
              <a:rPr lang="tr-TR" sz="3200" b="1" dirty="0">
                <a:solidFill>
                  <a:srgbClr val="FF0000"/>
                </a:solidFill>
              </a:rPr>
              <a:t>Serbest bölgelere eşya konulmasının esasları</a:t>
            </a:r>
          </a:p>
          <a:p>
            <a:r>
              <a:rPr lang="tr-TR" sz="3200" b="1" dirty="0"/>
              <a:t>	</a:t>
            </a:r>
            <a:r>
              <a:rPr lang="tr-TR" sz="3200" b="1" dirty="0">
                <a:solidFill>
                  <a:srgbClr val="7030A0"/>
                </a:solidFill>
              </a:rPr>
              <a:t>Ancak;</a:t>
            </a:r>
          </a:p>
          <a:p>
            <a:r>
              <a:rPr lang="tr-TR" sz="3200" dirty="0"/>
              <a:t> 	</a:t>
            </a:r>
            <a:r>
              <a:rPr lang="tr-TR" sz="3200" b="1" dirty="0">
                <a:solidFill>
                  <a:srgbClr val="FF0000"/>
                </a:solidFill>
              </a:rPr>
              <a:t>a)</a:t>
            </a:r>
            <a:r>
              <a:rPr lang="tr-TR" sz="3200" dirty="0"/>
              <a:t> </a:t>
            </a:r>
            <a:r>
              <a:rPr lang="tr-TR" sz="3600" b="1" dirty="0">
                <a:solidFill>
                  <a:srgbClr val="00B0F0"/>
                </a:solidFill>
              </a:rPr>
              <a:t>Serbest bölgeye </a:t>
            </a:r>
            <a:r>
              <a:rPr lang="tr-TR" sz="3600" dirty="0">
                <a:solidFill>
                  <a:srgbClr val="00B050"/>
                </a:solidFill>
              </a:rPr>
              <a:t>girişiyle sona erecek olan bir gümrük rejimi</a:t>
            </a:r>
            <a:r>
              <a:rPr lang="tr-TR" sz="3200" dirty="0">
                <a:solidFill>
                  <a:srgbClr val="7030A0"/>
                </a:solidFill>
              </a:rPr>
              <a:t>ne</a:t>
            </a:r>
            <a:r>
              <a:rPr lang="tr-TR" sz="3200" dirty="0"/>
              <a:t> tabi tutulan,</a:t>
            </a:r>
          </a:p>
          <a:p>
            <a:r>
              <a:rPr lang="tr-TR" sz="3200" dirty="0"/>
              <a:t> 	</a:t>
            </a:r>
            <a:r>
              <a:rPr lang="tr-TR" sz="3200" b="1" dirty="0">
                <a:solidFill>
                  <a:srgbClr val="FF0000"/>
                </a:solidFill>
              </a:rPr>
              <a:t>b)</a:t>
            </a:r>
            <a:r>
              <a:rPr lang="tr-TR" sz="3200" dirty="0"/>
              <a:t> </a:t>
            </a:r>
            <a:r>
              <a:rPr lang="tr-TR" sz="3600" b="1" dirty="0">
                <a:solidFill>
                  <a:srgbClr val="00B0F0"/>
                </a:solidFill>
              </a:rPr>
              <a:t>Serbest bölgeye </a:t>
            </a:r>
            <a:r>
              <a:rPr lang="tr-TR" sz="3600" dirty="0">
                <a:solidFill>
                  <a:srgbClr val="00B050"/>
                </a:solidFill>
              </a:rPr>
              <a:t>ithalat vergilerinin geri verilmesi veya kaldırılmasına ilişkin bir karardan sonra</a:t>
            </a:r>
            <a:r>
              <a:rPr lang="tr-TR" sz="3200" dirty="0"/>
              <a:t> konulan,</a:t>
            </a:r>
          </a:p>
          <a:p>
            <a:pPr lvl="0"/>
            <a:r>
              <a:rPr lang="tr-TR" sz="3200" b="1" dirty="0">
                <a:solidFill>
                  <a:srgbClr val="FF0000"/>
                </a:solidFill>
              </a:rPr>
              <a:t>       c)</a:t>
            </a:r>
            <a:r>
              <a:rPr lang="tr-TR" sz="3200" dirty="0">
                <a:solidFill>
                  <a:prstClr val="black"/>
                </a:solidFill>
              </a:rPr>
              <a:t> </a:t>
            </a:r>
            <a:r>
              <a:rPr lang="tr-TR" sz="3600" b="1" dirty="0">
                <a:solidFill>
                  <a:srgbClr val="00B0F0"/>
                </a:solidFill>
              </a:rPr>
              <a:t>Serbest bölgeye </a:t>
            </a:r>
            <a:r>
              <a:rPr lang="tr-TR" sz="3200" dirty="0">
                <a:solidFill>
                  <a:srgbClr val="FF0000"/>
                </a:solidFill>
              </a:rPr>
              <a:t>ihracat kaydıyla </a:t>
            </a:r>
            <a:r>
              <a:rPr lang="tr-TR" sz="3200" dirty="0">
                <a:solidFill>
                  <a:prstClr val="black"/>
                </a:solidFill>
              </a:rPr>
              <a:t>konulan,</a:t>
            </a:r>
          </a:p>
          <a:p>
            <a:pPr lvl="0"/>
            <a:r>
              <a:rPr lang="tr-TR" sz="3200" dirty="0">
                <a:solidFill>
                  <a:prstClr val="black"/>
                </a:solidFill>
              </a:rPr>
              <a:t> 	</a:t>
            </a:r>
            <a:r>
              <a:rPr lang="tr-TR" sz="3200" dirty="0">
                <a:solidFill>
                  <a:srgbClr val="00B050"/>
                </a:solidFill>
                <a:latin typeface="Cooper Black" panose="0208090404030B020404" pitchFamily="18" charset="0"/>
              </a:rPr>
              <a:t>Eşyanın gümrük idarelerine sunulması ve gerekli gümrük işlemine tabi tutulması şarttır.</a:t>
            </a:r>
          </a:p>
          <a:p>
            <a:pPr lvl="0"/>
            <a:endParaRPr lang="tr-TR" sz="3200" dirty="0">
              <a:solidFill>
                <a:prstClr val="black"/>
              </a:solidFill>
            </a:endParaRPr>
          </a:p>
          <a:p>
            <a:endParaRPr lang="tr-TR" dirty="0"/>
          </a:p>
        </p:txBody>
      </p:sp>
      <p:sp>
        <p:nvSpPr>
          <p:cNvPr id="4" name="Veri Yer Tutucusu 3"/>
          <p:cNvSpPr>
            <a:spLocks noGrp="1"/>
          </p:cNvSpPr>
          <p:nvPr>
            <p:ph type="dt" sz="half" idx="10"/>
          </p:nvPr>
        </p:nvSpPr>
        <p:spPr/>
        <p:txBody>
          <a:bodyPr/>
          <a:lstStyle/>
          <a:p>
            <a:fld id="{4F1BAC45-FB96-40A5-A63E-8F38DDE1910C}"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252071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313899"/>
            <a:ext cx="10944367" cy="5863064"/>
          </a:xfrm>
        </p:spPr>
        <p:txBody>
          <a:bodyPr>
            <a:normAutofit/>
          </a:bodyPr>
          <a:lstStyle/>
          <a:p>
            <a:pPr algn="ctr"/>
            <a:r>
              <a:rPr lang="tr-TR" sz="3600" b="1" dirty="0">
                <a:solidFill>
                  <a:srgbClr val="FF0000"/>
                </a:solidFill>
                <a:latin typeface="Cooper Black" panose="0208090404030B020404" pitchFamily="18" charset="0"/>
              </a:rPr>
              <a:t>Eşyanın statüsü </a:t>
            </a:r>
            <a:endParaRPr lang="tr-TR" sz="3600" dirty="0">
              <a:solidFill>
                <a:srgbClr val="FF0000"/>
              </a:solidFill>
              <a:latin typeface="Cooper Black" panose="0208090404030B020404" pitchFamily="18" charset="0"/>
            </a:endParaRPr>
          </a:p>
          <a:p>
            <a:r>
              <a:rPr lang="tr-TR" sz="3200" b="1" dirty="0"/>
              <a:t> </a:t>
            </a:r>
            <a:endParaRPr lang="tr-TR" sz="3200" dirty="0"/>
          </a:p>
          <a:p>
            <a:r>
              <a:rPr lang="tr-TR" sz="3200" b="1" dirty="0"/>
              <a:t>	Madde 525 –</a:t>
            </a:r>
          </a:p>
          <a:p>
            <a:r>
              <a:rPr lang="tr-TR" sz="3200" dirty="0"/>
              <a:t> Eşyanın Türkiye Gümrük Bölgesine getirilmesi veya geri gelmesi ya da gümrükçe onaylanmış bir işlem veya kullanıma tabi tutulması halinde, </a:t>
            </a:r>
            <a:r>
              <a:rPr lang="tr-TR" sz="1000" dirty="0">
                <a:solidFill>
                  <a:srgbClr val="FF0000"/>
                </a:solidFill>
              </a:rPr>
              <a:t>GK. </a:t>
            </a:r>
            <a:r>
              <a:rPr lang="tr-TR" sz="1000" dirty="0" err="1">
                <a:solidFill>
                  <a:srgbClr val="FF0000"/>
                </a:solidFill>
              </a:rPr>
              <a:t>Nun</a:t>
            </a:r>
            <a:r>
              <a:rPr lang="tr-TR" sz="1000" dirty="0">
                <a:solidFill>
                  <a:srgbClr val="FF0000"/>
                </a:solidFill>
              </a:rPr>
              <a:t> 155 inci maddenin 4 üncü fıkrasında belirtilen</a:t>
            </a:r>
            <a:r>
              <a:rPr lang="tr-TR" sz="3200" dirty="0">
                <a:solidFill>
                  <a:srgbClr val="FF0000"/>
                </a:solidFill>
              </a:rPr>
              <a:t> </a:t>
            </a:r>
          </a:p>
          <a:p>
            <a:r>
              <a:rPr lang="tr-TR" sz="4000" b="1" dirty="0">
                <a:solidFill>
                  <a:srgbClr val="FF0000"/>
                </a:solidFill>
              </a:rPr>
              <a:t>onay belgesi</a:t>
            </a:r>
            <a:r>
              <a:rPr lang="tr-TR" sz="3200" dirty="0">
                <a:solidFill>
                  <a:srgbClr val="00B050"/>
                </a:solidFill>
              </a:rPr>
              <a:t>, eşyanın gümrük statüsünün tespitinde kanıt olarak kullanılır.</a:t>
            </a:r>
          </a:p>
          <a:p>
            <a:r>
              <a:rPr lang="tr-TR" sz="3200" b="1" dirty="0"/>
              <a:t> </a:t>
            </a:r>
            <a:endParaRPr lang="tr-TR" sz="3200" dirty="0"/>
          </a:p>
          <a:p>
            <a:r>
              <a:rPr lang="tr-TR" sz="3800" dirty="0"/>
              <a:t>	</a:t>
            </a:r>
            <a:endParaRPr lang="tr-TR" dirty="0"/>
          </a:p>
        </p:txBody>
      </p:sp>
      <p:sp>
        <p:nvSpPr>
          <p:cNvPr id="4" name="Veri Yer Tutucusu 3"/>
          <p:cNvSpPr>
            <a:spLocks noGrp="1"/>
          </p:cNvSpPr>
          <p:nvPr>
            <p:ph type="dt" sz="half" idx="10"/>
          </p:nvPr>
        </p:nvSpPr>
        <p:spPr/>
        <p:txBody>
          <a:bodyPr/>
          <a:lstStyle/>
          <a:p>
            <a:fld id="{B12EAFCD-AE3B-4788-9725-8E9E2593868D}"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88691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76821"/>
          </a:xfrm>
          <a:solidFill>
            <a:schemeClr val="tx1"/>
          </a:solidFill>
        </p:spPr>
        <p:txBody>
          <a:bodyPr>
            <a:normAutofit fontScale="90000"/>
          </a:bodyPr>
          <a:lstStyle/>
          <a:p>
            <a:pPr algn="ctr"/>
            <a:br>
              <a:rPr lang="tr-TR" dirty="0">
                <a:solidFill>
                  <a:srgbClr val="FF0000"/>
                </a:solidFill>
                <a:latin typeface="Algerian" panose="04020705040A02060702" pitchFamily="82" charset="0"/>
              </a:rPr>
            </a:br>
            <a:r>
              <a:rPr lang="tr-TR" dirty="0">
                <a:solidFill>
                  <a:srgbClr val="FFFF00"/>
                </a:solidFill>
                <a:latin typeface="Algerian" panose="04020705040A02060702" pitchFamily="82" charset="0"/>
              </a:rPr>
              <a:t>Serbest Bölge Nedir ?</a:t>
            </a:r>
            <a:br>
              <a:rPr lang="tr-TR" dirty="0">
                <a:solidFill>
                  <a:srgbClr val="FFFF00"/>
                </a:solidFill>
                <a:latin typeface="Algerian" panose="04020705040A02060702" pitchFamily="82" charset="0"/>
              </a:rPr>
            </a:br>
            <a:endParaRPr lang="tr-TR" dirty="0">
              <a:solidFill>
                <a:srgbClr val="FFFF00"/>
              </a:solidFill>
              <a:latin typeface="Algerian" panose="04020705040A02060702" pitchFamily="82" charset="0"/>
            </a:endParaRPr>
          </a:p>
        </p:txBody>
      </p:sp>
      <p:sp>
        <p:nvSpPr>
          <p:cNvPr id="3" name="İçerik Yer Tutucusu 2"/>
          <p:cNvSpPr>
            <a:spLocks noGrp="1"/>
          </p:cNvSpPr>
          <p:nvPr>
            <p:ph idx="1"/>
          </p:nvPr>
        </p:nvSpPr>
        <p:spPr/>
        <p:txBody>
          <a:bodyPr/>
          <a:lstStyle/>
          <a:p>
            <a:r>
              <a:rPr lang="tr-TR" dirty="0">
                <a:solidFill>
                  <a:srgbClr val="291A1A"/>
                </a:solidFill>
                <a:latin typeface="Arial" panose="020B0604020202020204" pitchFamily="34" charset="0"/>
              </a:rPr>
              <a:t>Serbest Bölgeler;</a:t>
            </a:r>
          </a:p>
          <a:p>
            <a:r>
              <a:rPr lang="tr-TR" dirty="0">
                <a:solidFill>
                  <a:srgbClr val="291A1A"/>
                </a:solidFill>
                <a:latin typeface="Arial" panose="020B0604020202020204" pitchFamily="34" charset="0"/>
              </a:rPr>
              <a:t>bulundukları </a:t>
            </a:r>
            <a:r>
              <a:rPr lang="tr-TR" b="1" u="sng" dirty="0">
                <a:solidFill>
                  <a:srgbClr val="00B050"/>
                </a:solidFill>
                <a:latin typeface="Arial" panose="020B0604020202020204" pitchFamily="34" charset="0"/>
              </a:rPr>
              <a:t>ülkenin siyasi sınırları içinde yer alan</a:t>
            </a:r>
            <a:r>
              <a:rPr lang="tr-TR" dirty="0">
                <a:solidFill>
                  <a:srgbClr val="291A1A"/>
                </a:solidFill>
                <a:latin typeface="Arial" panose="020B0604020202020204" pitchFamily="34" charset="0"/>
              </a:rPr>
              <a:t>,</a:t>
            </a:r>
          </a:p>
          <a:p>
            <a:r>
              <a:rPr lang="tr-TR" dirty="0">
                <a:solidFill>
                  <a:srgbClr val="291A1A"/>
                </a:solidFill>
                <a:latin typeface="Arial" panose="020B0604020202020204" pitchFamily="34" charset="0"/>
              </a:rPr>
              <a:t> fakat </a:t>
            </a:r>
            <a:r>
              <a:rPr lang="tr-TR" dirty="0">
                <a:solidFill>
                  <a:srgbClr val="FF0000"/>
                </a:solidFill>
                <a:latin typeface="Arial" panose="020B0604020202020204" pitchFamily="34" charset="0"/>
              </a:rPr>
              <a:t>dış ticaret, vergi ve gümrük mevzuatı açısından,</a:t>
            </a:r>
          </a:p>
          <a:p>
            <a:r>
              <a:rPr lang="tr-TR" dirty="0">
                <a:solidFill>
                  <a:srgbClr val="FF0000"/>
                </a:solidFill>
                <a:latin typeface="Arial" panose="020B0604020202020204" pitchFamily="34" charset="0"/>
              </a:rPr>
              <a:t> </a:t>
            </a:r>
            <a:r>
              <a:rPr lang="tr-TR" b="1" u="sng" dirty="0">
                <a:solidFill>
                  <a:srgbClr val="FF0000"/>
                </a:solidFill>
                <a:latin typeface="Arial" panose="020B0604020202020204" pitchFamily="34" charset="0"/>
              </a:rPr>
              <a:t>gümrük hattı dışında sayılan bölgeler</a:t>
            </a:r>
            <a:r>
              <a:rPr lang="tr-TR" dirty="0">
                <a:solidFill>
                  <a:srgbClr val="291A1A"/>
                </a:solidFill>
                <a:latin typeface="Arial" panose="020B0604020202020204" pitchFamily="34" charset="0"/>
              </a:rPr>
              <a:t>dir.</a:t>
            </a:r>
          </a:p>
          <a:p>
            <a:endParaRPr lang="tr-TR" dirty="0">
              <a:solidFill>
                <a:srgbClr val="291A1A"/>
              </a:solidFill>
              <a:latin typeface="Arial" panose="020B0604020202020204" pitchFamily="34" charset="0"/>
            </a:endParaRPr>
          </a:p>
          <a:p>
            <a:r>
              <a:rPr lang="tr-TR" dirty="0">
                <a:solidFill>
                  <a:srgbClr val="291A1A"/>
                </a:solidFill>
                <a:latin typeface="Arial" panose="020B0604020202020204" pitchFamily="34" charset="0"/>
              </a:rPr>
              <a:t> Serbest Bölgelerde </a:t>
            </a:r>
            <a:r>
              <a:rPr lang="tr-TR" sz="3200" u="sng" dirty="0" err="1">
                <a:solidFill>
                  <a:srgbClr val="00B050"/>
                </a:solidFill>
                <a:latin typeface="Arial" panose="020B0604020202020204" pitchFamily="34" charset="0"/>
              </a:rPr>
              <a:t>sinai</a:t>
            </a:r>
            <a:r>
              <a:rPr lang="tr-TR" sz="3200" u="sng" dirty="0">
                <a:solidFill>
                  <a:srgbClr val="00B050"/>
                </a:solidFill>
                <a:latin typeface="Arial" panose="020B0604020202020204" pitchFamily="34" charset="0"/>
              </a:rPr>
              <a:t> ve ticari faaliyetler için ülkede sağlanandan daha geniş muafiyet ve teşvikler tanınır</a:t>
            </a:r>
            <a:r>
              <a:rPr lang="tr-TR" dirty="0">
                <a:solidFill>
                  <a:srgbClr val="291A1A"/>
                </a:solidFill>
                <a:latin typeface="Arial" panose="020B0604020202020204" pitchFamily="34" charset="0"/>
              </a:rPr>
              <a:t>.</a:t>
            </a:r>
          </a:p>
          <a:p>
            <a:endParaRPr lang="tr-TR" dirty="0"/>
          </a:p>
        </p:txBody>
      </p:sp>
      <p:sp>
        <p:nvSpPr>
          <p:cNvPr id="4" name="Veri Yer Tutucusu 3"/>
          <p:cNvSpPr>
            <a:spLocks noGrp="1"/>
          </p:cNvSpPr>
          <p:nvPr>
            <p:ph type="dt" sz="half" idx="10"/>
          </p:nvPr>
        </p:nvSpPr>
        <p:spPr/>
        <p:txBody>
          <a:bodyPr/>
          <a:lstStyle/>
          <a:p>
            <a:fld id="{3F24F78D-2ED5-44B9-B261-445CB87B80D5}"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224983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313899"/>
            <a:ext cx="10944367" cy="5863064"/>
          </a:xfrm>
        </p:spPr>
        <p:txBody>
          <a:bodyPr>
            <a:normAutofit fontScale="92500" lnSpcReduction="20000"/>
          </a:bodyPr>
          <a:lstStyle/>
          <a:p>
            <a:r>
              <a:rPr lang="tr-TR" sz="3800" b="1" dirty="0"/>
              <a:t> </a:t>
            </a:r>
            <a:endParaRPr lang="tr-TR" sz="3800" dirty="0"/>
          </a:p>
          <a:p>
            <a:r>
              <a:rPr lang="tr-TR" sz="3800" dirty="0"/>
              <a:t>	</a:t>
            </a:r>
            <a:r>
              <a:rPr lang="tr-TR" sz="3500" dirty="0">
                <a:solidFill>
                  <a:srgbClr val="FF0000"/>
                </a:solidFill>
              </a:rPr>
              <a:t>Onay belgesi ile veya başka yoldan </a:t>
            </a:r>
            <a:r>
              <a:rPr lang="tr-TR" sz="3900" b="1" dirty="0">
                <a:solidFill>
                  <a:srgbClr val="7030A0"/>
                </a:solidFill>
              </a:rPr>
              <a:t>eşyanın gümrük statüsünün kanıtlanamaması</a:t>
            </a:r>
            <a:r>
              <a:rPr lang="tr-TR" sz="3500" dirty="0">
                <a:solidFill>
                  <a:srgbClr val="FF0000"/>
                </a:solidFill>
              </a:rPr>
              <a:t> halinde</a:t>
            </a:r>
            <a:r>
              <a:rPr lang="tr-TR" sz="3500" dirty="0"/>
              <a:t>, </a:t>
            </a:r>
          </a:p>
          <a:p>
            <a:pPr algn="ctr"/>
            <a:r>
              <a:rPr lang="tr-TR" sz="3500" dirty="0">
                <a:solidFill>
                  <a:srgbClr val="00B050"/>
                </a:solidFill>
              </a:rPr>
              <a:t>söz konusu eşya;</a:t>
            </a:r>
          </a:p>
          <a:p>
            <a:r>
              <a:rPr lang="tr-TR" sz="3500" dirty="0"/>
              <a:t> </a:t>
            </a:r>
          </a:p>
          <a:p>
            <a:r>
              <a:rPr lang="tr-TR" sz="3500" dirty="0"/>
              <a:t>	1) İhracat vergilerinin, ihracat lisanslarının veya ticaret politikası önlemlerinin uygulanması bakımından, </a:t>
            </a:r>
            <a:r>
              <a:rPr lang="tr-TR" sz="3500" dirty="0">
                <a:solidFill>
                  <a:srgbClr val="00B050"/>
                </a:solidFill>
              </a:rPr>
              <a:t>serbest dolaşımda bulunan eşya,</a:t>
            </a:r>
          </a:p>
          <a:p>
            <a:r>
              <a:rPr lang="tr-TR" sz="3500" dirty="0"/>
              <a:t> </a:t>
            </a:r>
          </a:p>
          <a:p>
            <a:r>
              <a:rPr lang="tr-TR" sz="3500" dirty="0"/>
              <a:t>	2) Diğer tüm hallerde </a:t>
            </a:r>
            <a:r>
              <a:rPr lang="tr-TR" sz="3500" dirty="0">
                <a:solidFill>
                  <a:srgbClr val="00B050"/>
                </a:solidFill>
              </a:rPr>
              <a:t>serbest dolaşımda olmayan eşya,</a:t>
            </a:r>
          </a:p>
          <a:p>
            <a:r>
              <a:rPr lang="tr-TR" sz="3500" dirty="0">
                <a:solidFill>
                  <a:srgbClr val="00B050"/>
                </a:solidFill>
              </a:rPr>
              <a:t> </a:t>
            </a:r>
          </a:p>
          <a:p>
            <a:r>
              <a:rPr lang="tr-TR" sz="3500" dirty="0"/>
              <a:t>	</a:t>
            </a:r>
            <a:r>
              <a:rPr lang="tr-TR" sz="3500" dirty="0">
                <a:solidFill>
                  <a:srgbClr val="FF0000"/>
                </a:solidFill>
              </a:rPr>
              <a:t>Olarak kabul edilir</a:t>
            </a:r>
            <a:r>
              <a:rPr lang="tr-TR" sz="3500" dirty="0"/>
              <a:t>.</a:t>
            </a:r>
          </a:p>
          <a:p>
            <a:endParaRPr lang="tr-TR" dirty="0"/>
          </a:p>
        </p:txBody>
      </p:sp>
      <p:sp>
        <p:nvSpPr>
          <p:cNvPr id="4" name="Veri Yer Tutucusu 3"/>
          <p:cNvSpPr>
            <a:spLocks noGrp="1"/>
          </p:cNvSpPr>
          <p:nvPr>
            <p:ph type="dt" sz="half" idx="10"/>
          </p:nvPr>
        </p:nvSpPr>
        <p:spPr/>
        <p:txBody>
          <a:bodyPr/>
          <a:lstStyle/>
          <a:p>
            <a:fld id="{814685E9-3824-4F53-9973-23BE49EB611D}"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2308714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395785"/>
            <a:ext cx="11518711" cy="5781178"/>
          </a:xfrm>
        </p:spPr>
        <p:txBody>
          <a:bodyPr/>
          <a:lstStyle/>
          <a:p>
            <a:r>
              <a:rPr lang="tr-TR" sz="4000" b="1" dirty="0">
                <a:solidFill>
                  <a:srgbClr val="FF0000"/>
                </a:solidFill>
              </a:rPr>
              <a:t>Gümrük statüsü</a:t>
            </a:r>
            <a:r>
              <a:rPr lang="tr-TR" sz="3200" dirty="0"/>
              <a:t>, </a:t>
            </a:r>
          </a:p>
          <a:p>
            <a:r>
              <a:rPr lang="tr-TR" sz="3200" dirty="0">
                <a:solidFill>
                  <a:srgbClr val="0070C0"/>
                </a:solidFill>
              </a:rPr>
              <a:t>eşyanın Türkiye Gümrük Bölgesi içinde </a:t>
            </a:r>
            <a:r>
              <a:rPr lang="tr-TR" sz="3200" b="1" i="1" u="sng" dirty="0">
                <a:solidFill>
                  <a:srgbClr val="00B050"/>
                </a:solidFill>
              </a:rPr>
              <a:t>serbest dolaşım hakkını kazanıp kazanmadığı </a:t>
            </a:r>
            <a:r>
              <a:rPr lang="tr-TR" sz="3200" dirty="0">
                <a:solidFill>
                  <a:srgbClr val="0070C0"/>
                </a:solidFill>
              </a:rPr>
              <a:t>durumunun belirlenmesidir.</a:t>
            </a:r>
          </a:p>
          <a:p>
            <a:r>
              <a:rPr lang="tr-TR" sz="3200" dirty="0"/>
              <a:t> </a:t>
            </a:r>
          </a:p>
          <a:p>
            <a:endParaRPr lang="tr-TR" sz="3200" dirty="0"/>
          </a:p>
          <a:p>
            <a:r>
              <a:rPr lang="tr-TR" sz="3200" dirty="0"/>
              <a:t>Eşyanın tamamen Türkiye veya Avrupa Topluluğu menşeli olması veya üçüncü ülke menşeli olan Türkiye ya da Avrupa Topluluğu’nda ithal işlemleri tamamlanmış, gerekli gümrük vergisi, eş etkili vergileri tahsil edilmiş, bu vergileri tam veya kısmi bir iadeden yararlanmamış ve ticaret politikası önlemleri uygulanmış eşya Türkiye Gümrük Bölgesinde serbest dolaşımda kabul edilir. </a:t>
            </a:r>
          </a:p>
          <a:p>
            <a:endParaRPr lang="tr-TR" dirty="0"/>
          </a:p>
        </p:txBody>
      </p:sp>
      <p:sp>
        <p:nvSpPr>
          <p:cNvPr id="4" name="Veri Yer Tutucusu 3"/>
          <p:cNvSpPr>
            <a:spLocks noGrp="1"/>
          </p:cNvSpPr>
          <p:nvPr>
            <p:ph type="dt" sz="half" idx="10"/>
          </p:nvPr>
        </p:nvSpPr>
        <p:spPr/>
        <p:txBody>
          <a:bodyPr/>
          <a:lstStyle/>
          <a:p>
            <a:fld id="{8D9BD740-551F-420C-8BD9-A9EF831149E8}"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21</a:t>
            </a:fld>
            <a:endParaRPr lang="tr-TR">
              <a:solidFill>
                <a:prstClr val="black">
                  <a:tint val="75000"/>
                </a:prstClr>
              </a:solidFill>
            </a:endParaRPr>
          </a:p>
        </p:txBody>
      </p:sp>
    </p:spTree>
    <p:extLst>
      <p:ext uri="{BB962C8B-B14F-4D97-AF65-F5344CB8AC3E}">
        <p14:creationId xmlns:p14="http://schemas.microsoft.com/office/powerpoint/2010/main" val="4247119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9" y="204716"/>
            <a:ext cx="11778018" cy="6414447"/>
          </a:xfrm>
        </p:spPr>
        <p:txBody>
          <a:bodyPr>
            <a:normAutofit/>
          </a:bodyPr>
          <a:lstStyle/>
          <a:p>
            <a:pPr algn="ctr"/>
            <a:r>
              <a:rPr lang="tr-TR" sz="3200" b="1" dirty="0">
                <a:solidFill>
                  <a:srgbClr val="FF0000"/>
                </a:solidFill>
                <a:latin typeface="Cooper Black" panose="0208090404030B020404" pitchFamily="18" charset="0"/>
              </a:rPr>
              <a:t>STATÜ BELGESİ</a:t>
            </a:r>
            <a:endParaRPr lang="tr-TR" dirty="0">
              <a:solidFill>
                <a:srgbClr val="FF0000"/>
              </a:solidFill>
              <a:latin typeface="Cooper Black" panose="0208090404030B020404" pitchFamily="18" charset="0"/>
            </a:endParaRPr>
          </a:p>
          <a:p>
            <a:r>
              <a:rPr lang="tr-TR" b="1" dirty="0"/>
              <a:t>	</a:t>
            </a:r>
            <a:endParaRPr lang="tr-TR" dirty="0"/>
          </a:p>
          <a:p>
            <a:r>
              <a:rPr lang="tr-TR" b="1" dirty="0"/>
              <a:t>	Madde 526 –</a:t>
            </a:r>
            <a:r>
              <a:rPr lang="tr-TR" dirty="0"/>
              <a:t> </a:t>
            </a:r>
          </a:p>
          <a:p>
            <a:r>
              <a:rPr lang="tr-TR" sz="3200" dirty="0">
                <a:latin typeface="Arial Black" panose="020B0A04020102020204" pitchFamily="34" charset="0"/>
              </a:rPr>
              <a:t>Serbest bölgedeki </a:t>
            </a:r>
            <a:r>
              <a:rPr lang="tr-TR" sz="3200" dirty="0">
                <a:solidFill>
                  <a:srgbClr val="FF0000"/>
                </a:solidFill>
              </a:rPr>
              <a:t>eşyanın;</a:t>
            </a:r>
          </a:p>
          <a:p>
            <a:r>
              <a:rPr lang="tr-TR" sz="3200" dirty="0">
                <a:solidFill>
                  <a:srgbClr val="FF0000"/>
                </a:solidFill>
              </a:rPr>
              <a:t> Türkiye Gümrük Bölgesine </a:t>
            </a:r>
            <a:r>
              <a:rPr lang="tr-TR" sz="3200" dirty="0">
                <a:solidFill>
                  <a:srgbClr val="00B050"/>
                </a:solidFill>
              </a:rPr>
              <a:t>getirilmesi</a:t>
            </a:r>
            <a:r>
              <a:rPr lang="tr-TR" sz="3200" dirty="0">
                <a:solidFill>
                  <a:srgbClr val="FF0000"/>
                </a:solidFill>
              </a:rPr>
              <a:t>,</a:t>
            </a:r>
          </a:p>
          <a:p>
            <a:r>
              <a:rPr lang="tr-TR" sz="3200" dirty="0">
                <a:solidFill>
                  <a:srgbClr val="FF0000"/>
                </a:solidFill>
              </a:rPr>
              <a:t> veya </a:t>
            </a:r>
          </a:p>
          <a:p>
            <a:r>
              <a:rPr lang="tr-TR" sz="3200" b="1" dirty="0">
                <a:latin typeface="Arial Black" panose="020B0A04020102020204" pitchFamily="34" charset="0"/>
              </a:rPr>
              <a:t>serbest bölgeye </a:t>
            </a:r>
            <a:r>
              <a:rPr lang="tr-TR" sz="3200" dirty="0">
                <a:solidFill>
                  <a:srgbClr val="FF0000"/>
                </a:solidFill>
              </a:rPr>
              <a:t>geri gitmesi halinde;</a:t>
            </a:r>
          </a:p>
          <a:p>
            <a:pPr algn="ctr"/>
            <a:r>
              <a:rPr lang="tr-TR" sz="3200" dirty="0">
                <a:solidFill>
                  <a:srgbClr val="FF0000"/>
                </a:solidFill>
              </a:rPr>
              <a:t> </a:t>
            </a:r>
            <a:r>
              <a:rPr lang="tr-TR" sz="3200" b="1" dirty="0">
                <a:solidFill>
                  <a:srgbClr val="FF0000"/>
                </a:solidFill>
                <a:latin typeface="Algerian" panose="04020705040A02060702" pitchFamily="82" charset="0"/>
              </a:rPr>
              <a:t>statü belgesi ;</a:t>
            </a:r>
          </a:p>
          <a:p>
            <a:r>
              <a:rPr lang="tr-TR" sz="3200" dirty="0">
                <a:solidFill>
                  <a:srgbClr val="00B050"/>
                </a:solidFill>
                <a:latin typeface="Aharoni"/>
              </a:rPr>
              <a:t>«eşyanın </a:t>
            </a:r>
            <a:r>
              <a:rPr lang="tr-TR" sz="3200" dirty="0">
                <a:solidFill>
                  <a:srgbClr val="7030A0"/>
                </a:solidFill>
                <a:latin typeface="Aharoni"/>
              </a:rPr>
              <a:t>Türkiye Gümrük Bölgesinde serbest dolaşım hakkını kazanmış</a:t>
            </a:r>
            <a:r>
              <a:rPr lang="tr-TR" sz="3200" dirty="0">
                <a:solidFill>
                  <a:srgbClr val="00B050"/>
                </a:solidFill>
                <a:latin typeface="Aharoni"/>
              </a:rPr>
              <a:t> olduğunu kanıtlamak» amacıyla </a:t>
            </a:r>
            <a:r>
              <a:rPr lang="tr-TR" sz="3200" dirty="0"/>
              <a:t>kullanılır.</a:t>
            </a:r>
          </a:p>
          <a:p>
            <a:r>
              <a:rPr lang="tr-TR" dirty="0"/>
              <a:t> 	</a:t>
            </a:r>
          </a:p>
        </p:txBody>
      </p:sp>
      <p:sp>
        <p:nvSpPr>
          <p:cNvPr id="4" name="Veri Yer Tutucusu 3"/>
          <p:cNvSpPr>
            <a:spLocks noGrp="1"/>
          </p:cNvSpPr>
          <p:nvPr>
            <p:ph type="dt" sz="half" idx="10"/>
          </p:nvPr>
        </p:nvSpPr>
        <p:spPr/>
        <p:txBody>
          <a:bodyPr/>
          <a:lstStyle/>
          <a:p>
            <a:fld id="{33810F34-2459-49B4-B961-0DAAB2C98A3D}"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22</a:t>
            </a:fld>
            <a:endParaRPr lang="tr-TR">
              <a:solidFill>
                <a:prstClr val="black">
                  <a:tint val="75000"/>
                </a:prstClr>
              </a:solidFill>
            </a:endParaRPr>
          </a:p>
        </p:txBody>
      </p:sp>
    </p:spTree>
    <p:extLst>
      <p:ext uri="{BB962C8B-B14F-4D97-AF65-F5344CB8AC3E}">
        <p14:creationId xmlns:p14="http://schemas.microsoft.com/office/powerpoint/2010/main" val="3247117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9" y="204716"/>
            <a:ext cx="11778018" cy="6414447"/>
          </a:xfrm>
        </p:spPr>
        <p:txBody>
          <a:bodyPr>
            <a:normAutofit/>
          </a:bodyPr>
          <a:lstStyle/>
          <a:p>
            <a:pPr algn="ctr"/>
            <a:r>
              <a:rPr lang="tr-TR" sz="3200" b="1" dirty="0">
                <a:solidFill>
                  <a:srgbClr val="FF0000"/>
                </a:solidFill>
                <a:latin typeface="Cooper Black" panose="0208090404030B020404" pitchFamily="18" charset="0"/>
              </a:rPr>
              <a:t>STATÜ BELGESİ</a:t>
            </a:r>
            <a:endParaRPr lang="tr-TR" dirty="0">
              <a:solidFill>
                <a:srgbClr val="FF0000"/>
              </a:solidFill>
              <a:latin typeface="Cooper Black" panose="0208090404030B020404" pitchFamily="18" charset="0"/>
            </a:endParaRPr>
          </a:p>
          <a:p>
            <a:r>
              <a:rPr lang="tr-TR" b="1" dirty="0"/>
              <a:t>	</a:t>
            </a:r>
            <a:endParaRPr lang="tr-TR" dirty="0"/>
          </a:p>
          <a:p>
            <a:r>
              <a:rPr lang="tr-TR" b="1" dirty="0"/>
              <a:t>	Madde 526 –</a:t>
            </a:r>
            <a:r>
              <a:rPr lang="tr-TR" dirty="0"/>
              <a:t> </a:t>
            </a:r>
          </a:p>
          <a:p>
            <a:r>
              <a:rPr lang="tr-TR" dirty="0"/>
              <a:t> 	</a:t>
            </a:r>
            <a:r>
              <a:rPr lang="tr-TR" sz="3200" dirty="0">
                <a:solidFill>
                  <a:srgbClr val="EB3963"/>
                </a:solidFill>
              </a:rPr>
              <a:t>Türkiye Gümrük Bölgesinde serbest dolaşım hakkını kazanmış eşyanın serbest bölgeden Avrupa Topluluğu’na ihraç edilmek istenmesi halinde</a:t>
            </a:r>
            <a:r>
              <a:rPr lang="tr-TR" sz="3200" dirty="0"/>
              <a:t>, </a:t>
            </a:r>
          </a:p>
          <a:p>
            <a:r>
              <a:rPr lang="tr-TR" sz="3200" dirty="0"/>
              <a:t>eşyanın gittiği ülkenin gümrük idaresine ibraz edilmek üzere </a:t>
            </a:r>
            <a:r>
              <a:rPr lang="tr-TR" sz="3200" dirty="0">
                <a:solidFill>
                  <a:srgbClr val="0070C0"/>
                </a:solidFill>
              </a:rPr>
              <a:t>statü belgesi olarak </a:t>
            </a:r>
            <a:r>
              <a:rPr lang="tr-TR" sz="3200" dirty="0">
                <a:solidFill>
                  <a:srgbClr val="EB3963"/>
                </a:solidFill>
              </a:rPr>
              <a:t>A.TR Dolaşım Belgesi </a:t>
            </a:r>
            <a:r>
              <a:rPr lang="tr-TR" sz="3200" dirty="0">
                <a:solidFill>
                  <a:srgbClr val="0070C0"/>
                </a:solidFill>
              </a:rPr>
              <a:t>düzenlenir</a:t>
            </a:r>
            <a:r>
              <a:rPr lang="tr-TR" sz="3200" dirty="0"/>
              <a:t>.</a:t>
            </a:r>
          </a:p>
          <a:p>
            <a:endParaRPr lang="tr-TR" dirty="0"/>
          </a:p>
        </p:txBody>
      </p:sp>
      <p:sp>
        <p:nvSpPr>
          <p:cNvPr id="4" name="Veri Yer Tutucusu 3"/>
          <p:cNvSpPr>
            <a:spLocks noGrp="1"/>
          </p:cNvSpPr>
          <p:nvPr>
            <p:ph type="dt" sz="half" idx="10"/>
          </p:nvPr>
        </p:nvSpPr>
        <p:spPr/>
        <p:txBody>
          <a:bodyPr/>
          <a:lstStyle/>
          <a:p>
            <a:fld id="{F94EFF77-1B7C-487C-85BB-577698E64C90}"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23</a:t>
            </a:fld>
            <a:endParaRPr lang="tr-TR">
              <a:solidFill>
                <a:prstClr val="black">
                  <a:tint val="75000"/>
                </a:prstClr>
              </a:solidFill>
            </a:endParaRPr>
          </a:p>
        </p:txBody>
      </p:sp>
    </p:spTree>
    <p:extLst>
      <p:ext uri="{BB962C8B-B14F-4D97-AF65-F5344CB8AC3E}">
        <p14:creationId xmlns:p14="http://schemas.microsoft.com/office/powerpoint/2010/main" val="1855590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a:solidFill>
                  <a:srgbClr val="00B050"/>
                </a:solidFill>
              </a:rPr>
              <a:t>DÖRDÜNCÜ KISIM</a:t>
            </a:r>
          </a:p>
          <a:p>
            <a:pPr algn="ctr"/>
            <a:endParaRPr lang="tr-TR" b="1" dirty="0">
              <a:solidFill>
                <a:srgbClr val="0070C0"/>
              </a:solidFill>
            </a:endParaRPr>
          </a:p>
          <a:p>
            <a:pPr algn="ctr"/>
            <a:r>
              <a:rPr lang="tr-TR" sz="3600" b="1" dirty="0">
                <a:solidFill>
                  <a:srgbClr val="0070C0"/>
                </a:solidFill>
              </a:rPr>
              <a:t>ÜÇÜNCÜ BÖLÜM</a:t>
            </a:r>
          </a:p>
          <a:p>
            <a:pPr algn="r"/>
            <a:r>
              <a:rPr lang="tr-TR" sz="3200" b="1" dirty="0">
                <a:solidFill>
                  <a:srgbClr val="FF0000"/>
                </a:solidFill>
              </a:rPr>
              <a:t>BİRİNCİ AYIRIM</a:t>
            </a:r>
          </a:p>
          <a:p>
            <a:pPr algn="r"/>
            <a:endParaRPr lang="tr-TR" sz="3200" b="1" dirty="0">
              <a:solidFill>
                <a:srgbClr val="FF0000"/>
              </a:solidFill>
            </a:endParaRPr>
          </a:p>
          <a:p>
            <a:pPr algn="r"/>
            <a:r>
              <a:rPr lang="tr-TR" sz="2400" b="1" dirty="0"/>
              <a:t>3.ALT AYIRIM</a:t>
            </a:r>
          </a:p>
        </p:txBody>
      </p:sp>
      <p:sp>
        <p:nvSpPr>
          <p:cNvPr id="4" name="Veri Yer Tutucusu 3"/>
          <p:cNvSpPr>
            <a:spLocks noGrp="1"/>
          </p:cNvSpPr>
          <p:nvPr>
            <p:ph type="dt" sz="half" idx="10"/>
          </p:nvPr>
        </p:nvSpPr>
        <p:spPr/>
        <p:txBody>
          <a:bodyPr/>
          <a:lstStyle/>
          <a:p>
            <a:fld id="{620C4B59-D12A-4C26-9889-269224BA5DF0}"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914217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409433"/>
            <a:ext cx="10971663" cy="5767530"/>
          </a:xfrm>
        </p:spPr>
        <p:txBody>
          <a:bodyPr/>
          <a:lstStyle/>
          <a:p>
            <a:pPr algn="ctr"/>
            <a:r>
              <a:rPr lang="tr-TR" sz="3600" b="1" dirty="0">
                <a:solidFill>
                  <a:srgbClr val="FF0000"/>
                </a:solidFill>
              </a:rPr>
              <a:t>ÜÇÜNCÜ ALT AYIRIM</a:t>
            </a:r>
          </a:p>
          <a:p>
            <a:pPr algn="ctr"/>
            <a:r>
              <a:rPr lang="tr-TR" sz="3600" b="1" dirty="0">
                <a:solidFill>
                  <a:srgbClr val="FF0000"/>
                </a:solidFill>
              </a:rPr>
              <a:t>SERBEST BÖLGELERİN İŞLEYİŞİ</a:t>
            </a:r>
          </a:p>
          <a:p>
            <a:pPr algn="ctr"/>
            <a:r>
              <a:rPr lang="tr-TR" sz="3600" b="1" dirty="0">
                <a:solidFill>
                  <a:srgbClr val="FF0000"/>
                </a:solidFill>
              </a:rPr>
              <a:t> </a:t>
            </a:r>
          </a:p>
          <a:p>
            <a:pPr algn="ctr"/>
            <a:r>
              <a:rPr lang="tr-TR" sz="3600" b="1" dirty="0">
                <a:solidFill>
                  <a:srgbClr val="FF0000"/>
                </a:solidFill>
              </a:rPr>
              <a:t>	EŞYANIN SERBEST BÖLGEDE KALABİLECEĞİ SÜRE</a:t>
            </a:r>
          </a:p>
          <a:p>
            <a:endParaRPr lang="tr-TR" dirty="0"/>
          </a:p>
        </p:txBody>
      </p:sp>
      <p:sp>
        <p:nvSpPr>
          <p:cNvPr id="4" name="Veri Yer Tutucusu 3"/>
          <p:cNvSpPr>
            <a:spLocks noGrp="1"/>
          </p:cNvSpPr>
          <p:nvPr>
            <p:ph type="dt" sz="half" idx="10"/>
          </p:nvPr>
        </p:nvSpPr>
        <p:spPr/>
        <p:txBody>
          <a:bodyPr/>
          <a:lstStyle/>
          <a:p>
            <a:fld id="{B565DF4A-18E9-4145-BBB9-C4A15B3137CC}"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25</a:t>
            </a:fld>
            <a:endParaRPr lang="tr-TR">
              <a:solidFill>
                <a:prstClr val="black">
                  <a:tint val="75000"/>
                </a:prstClr>
              </a:solidFill>
            </a:endParaRPr>
          </a:p>
        </p:txBody>
      </p:sp>
    </p:spTree>
    <p:extLst>
      <p:ext uri="{BB962C8B-B14F-4D97-AF65-F5344CB8AC3E}">
        <p14:creationId xmlns:p14="http://schemas.microsoft.com/office/powerpoint/2010/main" val="3932452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109182"/>
            <a:ext cx="11477767" cy="6414448"/>
          </a:xfrm>
        </p:spPr>
        <p:txBody>
          <a:bodyPr>
            <a:normAutofit/>
          </a:bodyPr>
          <a:lstStyle/>
          <a:p>
            <a:r>
              <a:rPr lang="tr-TR" b="1" dirty="0"/>
              <a:t>Madde 528 –</a:t>
            </a:r>
          </a:p>
          <a:p>
            <a:r>
              <a:rPr lang="tr-TR" dirty="0"/>
              <a:t> </a:t>
            </a:r>
            <a:r>
              <a:rPr lang="tr-TR" sz="3200" dirty="0">
                <a:solidFill>
                  <a:srgbClr val="FF0000"/>
                </a:solidFill>
                <a:latin typeface="Lucida Console" panose="020B0609040504020204" pitchFamily="49" charset="0"/>
              </a:rPr>
              <a:t>Eşyanın serbest bölgede kalabileceği süre </a:t>
            </a:r>
            <a:r>
              <a:rPr lang="tr-TR" sz="3200" b="1" dirty="0">
                <a:solidFill>
                  <a:srgbClr val="00B050"/>
                </a:solidFill>
                <a:latin typeface="Lucida Console" panose="020B0609040504020204" pitchFamily="49" charset="0"/>
              </a:rPr>
              <a:t>sınırsızdır.</a:t>
            </a:r>
          </a:p>
          <a:p>
            <a:endParaRPr lang="tr-TR" dirty="0">
              <a:latin typeface="Lucida Console" panose="020B0609040504020204" pitchFamily="49" charset="0"/>
            </a:endParaRPr>
          </a:p>
        </p:txBody>
      </p:sp>
      <p:sp>
        <p:nvSpPr>
          <p:cNvPr id="4" name="Veri Yer Tutucusu 3"/>
          <p:cNvSpPr>
            <a:spLocks noGrp="1"/>
          </p:cNvSpPr>
          <p:nvPr>
            <p:ph type="dt" sz="half" idx="10"/>
          </p:nvPr>
        </p:nvSpPr>
        <p:spPr/>
        <p:txBody>
          <a:bodyPr/>
          <a:lstStyle/>
          <a:p>
            <a:fld id="{364BF538-86E2-4D27-886D-41A83AE0D74F}"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26</a:t>
            </a:fld>
            <a:endParaRPr lang="tr-TR">
              <a:solidFill>
                <a:prstClr val="black">
                  <a:tint val="75000"/>
                </a:prstClr>
              </a:solidFill>
            </a:endParaRPr>
          </a:p>
        </p:txBody>
      </p:sp>
    </p:spTree>
    <p:extLst>
      <p:ext uri="{BB962C8B-B14F-4D97-AF65-F5344CB8AC3E}">
        <p14:creationId xmlns:p14="http://schemas.microsoft.com/office/powerpoint/2010/main" val="2153587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1" y="109182"/>
            <a:ext cx="11709779" cy="6414448"/>
          </a:xfrm>
        </p:spPr>
        <p:txBody>
          <a:bodyPr>
            <a:normAutofit/>
          </a:bodyPr>
          <a:lstStyle/>
          <a:p>
            <a:r>
              <a:rPr lang="tr-TR" sz="3200" b="1" dirty="0">
                <a:solidFill>
                  <a:srgbClr val="FF0000"/>
                </a:solidFill>
                <a:latin typeface="Constantia" panose="02030602050306030303" pitchFamily="18" charset="0"/>
              </a:rPr>
              <a:t>Serbest bölgelerdeki eşyaya yönelik yapılabilecek işlemler</a:t>
            </a:r>
            <a:endParaRPr lang="tr-TR" sz="3200" dirty="0">
              <a:solidFill>
                <a:srgbClr val="FF0000"/>
              </a:solidFill>
              <a:latin typeface="Constantia" panose="02030602050306030303" pitchFamily="18" charset="0"/>
            </a:endParaRPr>
          </a:p>
          <a:p>
            <a:r>
              <a:rPr lang="tr-TR" sz="3200" b="1" dirty="0"/>
              <a:t> Madde 529 –</a:t>
            </a:r>
          </a:p>
          <a:p>
            <a:r>
              <a:rPr lang="tr-TR" sz="3200" b="1" dirty="0"/>
              <a:t> </a:t>
            </a:r>
            <a:r>
              <a:rPr lang="tr-TR" sz="3200" dirty="0">
                <a:solidFill>
                  <a:srgbClr val="0070C0"/>
                </a:solidFill>
              </a:rPr>
              <a:t>Bir </a:t>
            </a:r>
            <a:r>
              <a:rPr lang="tr-TR" sz="3200" dirty="0">
                <a:solidFill>
                  <a:srgbClr val="00B050"/>
                </a:solidFill>
              </a:rPr>
              <a:t>serbest bölgeye konulmuş </a:t>
            </a:r>
            <a:r>
              <a:rPr lang="tr-TR" sz="3200" u="sng" dirty="0">
                <a:solidFill>
                  <a:srgbClr val="EB3963"/>
                </a:solidFill>
              </a:rPr>
              <a:t>serbest dolaşımda olmayan </a:t>
            </a:r>
            <a:r>
              <a:rPr lang="tr-TR" sz="3200" dirty="0">
                <a:solidFill>
                  <a:srgbClr val="0070C0"/>
                </a:solidFill>
              </a:rPr>
              <a:t>eşya</a:t>
            </a:r>
            <a:r>
              <a:rPr lang="tr-TR" sz="3200" dirty="0"/>
              <a:t>;</a:t>
            </a:r>
          </a:p>
          <a:p>
            <a:endParaRPr lang="tr-TR" sz="3200" dirty="0"/>
          </a:p>
          <a:p>
            <a:r>
              <a:rPr lang="tr-TR" sz="3200" dirty="0"/>
              <a:t> 	</a:t>
            </a:r>
            <a:r>
              <a:rPr lang="tr-TR" sz="3200" b="1" dirty="0">
                <a:solidFill>
                  <a:srgbClr val="FF0000"/>
                </a:solidFill>
              </a:rPr>
              <a:t>a)</a:t>
            </a:r>
            <a:r>
              <a:rPr lang="tr-TR" sz="3200" dirty="0"/>
              <a:t> Serbest dolaşıma giriş rejimi kapsamında ve </a:t>
            </a:r>
            <a:r>
              <a:rPr lang="tr-TR" sz="2400" dirty="0"/>
              <a:t>GK </a:t>
            </a:r>
            <a:r>
              <a:rPr lang="tr-TR" sz="2400" dirty="0" err="1"/>
              <a:t>nun</a:t>
            </a:r>
            <a:r>
              <a:rPr lang="tr-TR" sz="2400" dirty="0"/>
              <a:t> 161 inci maddesinde belirtilen koşullar altında</a:t>
            </a:r>
            <a:r>
              <a:rPr lang="tr-TR" sz="3200" dirty="0"/>
              <a:t>, </a:t>
            </a:r>
            <a:r>
              <a:rPr lang="tr-TR" sz="3200" u="sng" dirty="0">
                <a:solidFill>
                  <a:srgbClr val="EB3963"/>
                </a:solidFill>
              </a:rPr>
              <a:t>serbest dolaşıma girebilir</a:t>
            </a:r>
            <a:r>
              <a:rPr lang="tr-TR" sz="3200" dirty="0"/>
              <a:t>.</a:t>
            </a:r>
          </a:p>
          <a:p>
            <a:r>
              <a:rPr lang="tr-TR" sz="3200" dirty="0"/>
              <a:t> 	</a:t>
            </a:r>
            <a:r>
              <a:rPr lang="tr-TR" sz="3200" b="1" dirty="0">
                <a:solidFill>
                  <a:srgbClr val="FF0000"/>
                </a:solidFill>
              </a:rPr>
              <a:t>b)</a:t>
            </a:r>
            <a:r>
              <a:rPr lang="tr-TR" sz="3200" dirty="0"/>
              <a:t> İzne gerek olmaksızın mutat </a:t>
            </a:r>
            <a:r>
              <a:rPr lang="tr-TR" sz="3200" u="sng" dirty="0" err="1">
                <a:solidFill>
                  <a:srgbClr val="EB3963"/>
                </a:solidFill>
              </a:rPr>
              <a:t>elleçleme</a:t>
            </a:r>
            <a:r>
              <a:rPr lang="tr-TR" sz="3200" u="sng" dirty="0">
                <a:solidFill>
                  <a:srgbClr val="EB3963"/>
                </a:solidFill>
              </a:rPr>
              <a:t> işlemlerine tabi tutulabilir.</a:t>
            </a:r>
          </a:p>
          <a:p>
            <a:r>
              <a:rPr lang="tr-TR" sz="3200" dirty="0"/>
              <a:t> 	</a:t>
            </a:r>
            <a:r>
              <a:rPr lang="tr-TR" sz="3200" b="1" dirty="0">
                <a:solidFill>
                  <a:srgbClr val="FF0000"/>
                </a:solidFill>
              </a:rPr>
              <a:t>c)</a:t>
            </a:r>
            <a:r>
              <a:rPr lang="tr-TR" sz="3200" dirty="0"/>
              <a:t> </a:t>
            </a:r>
            <a:r>
              <a:rPr lang="tr-TR" sz="3200" u="sng" dirty="0">
                <a:solidFill>
                  <a:srgbClr val="EB3963"/>
                </a:solidFill>
              </a:rPr>
              <a:t>Dahilde işleme rejimine tabi tutulabilir</a:t>
            </a:r>
            <a:r>
              <a:rPr lang="tr-TR" sz="3200" dirty="0"/>
              <a:t>.(DİR)</a:t>
            </a:r>
          </a:p>
          <a:p>
            <a:r>
              <a:rPr lang="tr-TR" sz="3200" dirty="0"/>
              <a:t> 	</a:t>
            </a:r>
            <a:r>
              <a:rPr lang="tr-TR" sz="3200" b="1" dirty="0">
                <a:solidFill>
                  <a:srgbClr val="FF0000"/>
                </a:solidFill>
              </a:rPr>
              <a:t>d)</a:t>
            </a:r>
            <a:r>
              <a:rPr lang="tr-TR" sz="3200" dirty="0"/>
              <a:t> </a:t>
            </a:r>
            <a:r>
              <a:rPr lang="tr-TR" sz="3200" u="sng" dirty="0">
                <a:solidFill>
                  <a:srgbClr val="EB3963"/>
                </a:solidFill>
              </a:rPr>
              <a:t>Gümrük kontrolü altında işleme rejimine tabi tutulabilir</a:t>
            </a:r>
            <a:r>
              <a:rPr lang="tr-TR" sz="3200" dirty="0"/>
              <a:t>.</a:t>
            </a:r>
          </a:p>
          <a:p>
            <a:endParaRPr lang="tr-TR" dirty="0"/>
          </a:p>
        </p:txBody>
      </p:sp>
      <p:sp>
        <p:nvSpPr>
          <p:cNvPr id="4" name="Veri Yer Tutucusu 3"/>
          <p:cNvSpPr>
            <a:spLocks noGrp="1"/>
          </p:cNvSpPr>
          <p:nvPr>
            <p:ph type="dt" sz="half" idx="10"/>
          </p:nvPr>
        </p:nvSpPr>
        <p:spPr/>
        <p:txBody>
          <a:bodyPr/>
          <a:lstStyle/>
          <a:p>
            <a:fld id="{DF4E7268-E29C-472E-A057-693999F0645D}"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2274598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4842" y="204716"/>
            <a:ext cx="11559654" cy="6318914"/>
          </a:xfrm>
        </p:spPr>
        <p:txBody>
          <a:bodyPr>
            <a:normAutofit/>
          </a:bodyPr>
          <a:lstStyle/>
          <a:p>
            <a:endParaRPr lang="tr-TR" sz="3200" b="1" dirty="0">
              <a:solidFill>
                <a:srgbClr val="FF0000"/>
              </a:solidFill>
            </a:endParaRPr>
          </a:p>
          <a:p>
            <a:r>
              <a:rPr lang="tr-TR" sz="3200" b="1" dirty="0">
                <a:solidFill>
                  <a:srgbClr val="FF0000"/>
                </a:solidFill>
              </a:rPr>
              <a:t>e)</a:t>
            </a:r>
            <a:r>
              <a:rPr lang="tr-TR" sz="3200" dirty="0"/>
              <a:t> </a:t>
            </a:r>
            <a:r>
              <a:rPr lang="tr-TR" sz="3200" dirty="0">
                <a:solidFill>
                  <a:srgbClr val="EB3963"/>
                </a:solidFill>
              </a:rPr>
              <a:t>Geçici ithalat rejimine tabi tutulabilir</a:t>
            </a:r>
            <a:r>
              <a:rPr lang="tr-TR" sz="3200" dirty="0"/>
              <a:t>.</a:t>
            </a:r>
          </a:p>
          <a:p>
            <a:r>
              <a:rPr lang="tr-TR" sz="3200" dirty="0"/>
              <a:t> </a:t>
            </a:r>
            <a:r>
              <a:rPr lang="tr-TR" sz="3200" b="1" dirty="0">
                <a:solidFill>
                  <a:srgbClr val="FF0000"/>
                </a:solidFill>
              </a:rPr>
              <a:t>f)</a:t>
            </a:r>
            <a:r>
              <a:rPr lang="tr-TR" sz="3200" dirty="0"/>
              <a:t> </a:t>
            </a:r>
            <a:r>
              <a:rPr lang="tr-TR" sz="3200" b="1" dirty="0">
                <a:solidFill>
                  <a:srgbClr val="00B050"/>
                </a:solidFill>
              </a:rPr>
              <a:t>Kanunun 164 üncü maddesine göre gümrüğe terk edilebilir</a:t>
            </a:r>
            <a:r>
              <a:rPr lang="tr-TR" sz="3200" dirty="0"/>
              <a:t>.</a:t>
            </a:r>
          </a:p>
          <a:p>
            <a:r>
              <a:rPr lang="tr-TR" sz="3200" b="1" dirty="0">
                <a:solidFill>
                  <a:srgbClr val="FF0000"/>
                </a:solidFill>
              </a:rPr>
              <a:t> g)</a:t>
            </a:r>
            <a:r>
              <a:rPr lang="tr-TR" sz="3200" dirty="0"/>
              <a:t> İlgili kişinin, gümrük idarelerince gerekli görülen tüm bilgileri vermesi şartıyla </a:t>
            </a:r>
            <a:r>
              <a:rPr lang="tr-TR" sz="3200" b="1" dirty="0">
                <a:solidFill>
                  <a:srgbClr val="FF0000"/>
                </a:solidFill>
              </a:rPr>
              <a:t>imha edilebilir. </a:t>
            </a:r>
          </a:p>
          <a:p>
            <a:endParaRPr lang="tr-TR" sz="3200" dirty="0"/>
          </a:p>
          <a:p>
            <a:r>
              <a:rPr lang="tr-TR" sz="3200" dirty="0"/>
              <a:t> 	</a:t>
            </a:r>
            <a:r>
              <a:rPr lang="tr-TR" sz="2400" dirty="0"/>
              <a:t>Eşyanın (c), (d) ve (e) bentlerinde belirtilen rejimlerden birine tabi tutulması halinde, serbest bölgelerin işletilmesine ve gümrük gözetimine ilişkin koşullar da göz önünde bulundurularak, ilgili rejimin gerektirdiği düzenlemeler söz konusu rejimlerin bu Yönetmelikle belirlenen hükümlerine tabidir. Bu rejimlere ilişkin izin belgelerinde faaliyetlerin yürütüleceği serbest bölge ismi belirtilir.</a:t>
            </a:r>
          </a:p>
          <a:p>
            <a:endParaRPr lang="tr-TR" dirty="0"/>
          </a:p>
        </p:txBody>
      </p:sp>
      <p:sp>
        <p:nvSpPr>
          <p:cNvPr id="4" name="Veri Yer Tutucusu 3"/>
          <p:cNvSpPr>
            <a:spLocks noGrp="1"/>
          </p:cNvSpPr>
          <p:nvPr>
            <p:ph type="dt" sz="half" idx="10"/>
          </p:nvPr>
        </p:nvSpPr>
        <p:spPr/>
        <p:txBody>
          <a:bodyPr/>
          <a:lstStyle/>
          <a:p>
            <a:fld id="{A9ED8E16-6FDB-42CC-9F65-4C0063C54D11}"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28</a:t>
            </a:fld>
            <a:endParaRPr lang="tr-TR">
              <a:solidFill>
                <a:prstClr val="black">
                  <a:tint val="75000"/>
                </a:prstClr>
              </a:solidFill>
            </a:endParaRPr>
          </a:p>
        </p:txBody>
      </p:sp>
    </p:spTree>
    <p:extLst>
      <p:ext uri="{BB962C8B-B14F-4D97-AF65-F5344CB8AC3E}">
        <p14:creationId xmlns:p14="http://schemas.microsoft.com/office/powerpoint/2010/main" val="2479137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4841" y="313899"/>
            <a:ext cx="11666829" cy="5863064"/>
          </a:xfrm>
        </p:spPr>
        <p:txBody>
          <a:bodyPr>
            <a:noAutofit/>
          </a:bodyPr>
          <a:lstStyle/>
          <a:p>
            <a:pPr algn="ctr"/>
            <a:r>
              <a:rPr lang="tr-TR" sz="3200" b="1" dirty="0">
                <a:solidFill>
                  <a:srgbClr val="FF0000"/>
                </a:solidFill>
                <a:latin typeface="Cooper Black" panose="0208090404030B020404" pitchFamily="18" charset="0"/>
              </a:rPr>
              <a:t>Mutat </a:t>
            </a:r>
            <a:r>
              <a:rPr lang="tr-TR" sz="3200" b="1" dirty="0" err="1">
                <a:solidFill>
                  <a:srgbClr val="FF0000"/>
                </a:solidFill>
                <a:latin typeface="Cooper Black" panose="0208090404030B020404" pitchFamily="18" charset="0"/>
              </a:rPr>
              <a:t>elleçleme</a:t>
            </a:r>
            <a:r>
              <a:rPr lang="tr-TR" sz="3200" b="1" dirty="0">
                <a:solidFill>
                  <a:srgbClr val="FF0000"/>
                </a:solidFill>
                <a:latin typeface="Cooper Black" panose="0208090404030B020404" pitchFamily="18" charset="0"/>
              </a:rPr>
              <a:t> işlemleri </a:t>
            </a:r>
            <a:endParaRPr lang="tr-TR" sz="3200" dirty="0">
              <a:solidFill>
                <a:srgbClr val="FF0000"/>
              </a:solidFill>
              <a:latin typeface="Cooper Black" panose="0208090404030B020404" pitchFamily="18" charset="0"/>
            </a:endParaRPr>
          </a:p>
          <a:p>
            <a:r>
              <a:rPr lang="tr-TR" sz="3200" b="1" dirty="0"/>
              <a:t> </a:t>
            </a:r>
            <a:endParaRPr lang="tr-TR" sz="3200" dirty="0"/>
          </a:p>
          <a:p>
            <a:r>
              <a:rPr lang="tr-TR" sz="3200" b="1" dirty="0"/>
              <a:t>	 Madde 530 - </a:t>
            </a:r>
            <a:r>
              <a:rPr lang="tr-TR" sz="3200" dirty="0"/>
              <a:t>Mutat </a:t>
            </a:r>
            <a:r>
              <a:rPr lang="tr-TR" sz="3200" dirty="0" err="1"/>
              <a:t>elleçleme</a:t>
            </a:r>
            <a:r>
              <a:rPr lang="tr-TR" sz="3200" dirty="0"/>
              <a:t> işlemleri</a:t>
            </a:r>
            <a:r>
              <a:rPr lang="tr-TR" sz="3200" b="1" dirty="0"/>
              <a:t> </a:t>
            </a:r>
            <a:r>
              <a:rPr lang="tr-TR" sz="3200" dirty="0"/>
              <a:t>3 üncü maddenin (v) bendinde belirtildiği şekilde yapılır. </a:t>
            </a:r>
            <a:r>
              <a:rPr lang="tr-TR" sz="3200" dirty="0">
                <a:solidFill>
                  <a:srgbClr val="FF0000"/>
                </a:solidFill>
              </a:rPr>
              <a:t>Bu işlemler için önceden izin alınmasına gerek yoktur. </a:t>
            </a:r>
          </a:p>
          <a:p>
            <a:r>
              <a:rPr lang="tr-TR" sz="3200" dirty="0"/>
              <a:t> </a:t>
            </a:r>
          </a:p>
          <a:p>
            <a:r>
              <a:rPr lang="tr-TR" sz="3200" dirty="0"/>
              <a:t>	</a:t>
            </a:r>
            <a:r>
              <a:rPr lang="tr-TR" sz="3200" dirty="0">
                <a:solidFill>
                  <a:srgbClr val="00B050"/>
                </a:solidFill>
              </a:rPr>
              <a:t>Beyan sahibinin talebi üzerine</a:t>
            </a:r>
            <a:r>
              <a:rPr lang="tr-TR" sz="3200" dirty="0"/>
              <a:t>, </a:t>
            </a:r>
            <a:r>
              <a:rPr lang="tr-TR" sz="1200" dirty="0" err="1"/>
              <a:t>GKnun</a:t>
            </a:r>
            <a:r>
              <a:rPr lang="tr-TR" sz="1200" dirty="0"/>
              <a:t> 161 inci maddesinin 2 </a:t>
            </a:r>
            <a:r>
              <a:rPr lang="tr-TR" sz="1200" dirty="0" err="1"/>
              <a:t>nci</a:t>
            </a:r>
            <a:r>
              <a:rPr lang="tr-TR" sz="1200" dirty="0"/>
              <a:t> fıkrası hükmünün uygulanacağı hallerde;</a:t>
            </a:r>
            <a:endParaRPr lang="tr-TR" sz="2400" dirty="0"/>
          </a:p>
          <a:p>
            <a:r>
              <a:rPr lang="tr-TR" sz="3200" dirty="0"/>
              <a:t> </a:t>
            </a:r>
            <a:r>
              <a:rPr lang="tr-TR" sz="3200" dirty="0">
                <a:solidFill>
                  <a:srgbClr val="00B050"/>
                </a:solidFill>
              </a:rPr>
              <a:t>bir serbest bölgeye konulan ve mutat </a:t>
            </a:r>
            <a:r>
              <a:rPr lang="tr-TR" sz="3200" dirty="0" err="1">
                <a:solidFill>
                  <a:srgbClr val="00B050"/>
                </a:solidFill>
              </a:rPr>
              <a:t>elleçleme</a:t>
            </a:r>
            <a:r>
              <a:rPr lang="tr-TR" sz="3200" dirty="0">
                <a:solidFill>
                  <a:srgbClr val="00B050"/>
                </a:solidFill>
              </a:rPr>
              <a:t> işlemlerine tabi tutulan eşyanın gümrükçe onaylanmış işlem veya kullanımı yönünde yapılan beyanda </a:t>
            </a:r>
            <a:r>
              <a:rPr lang="tr-TR" sz="3200" dirty="0">
                <a:solidFill>
                  <a:srgbClr val="7030A0"/>
                </a:solidFill>
              </a:rPr>
              <a:t>INF 8 Bilgi Formu </a:t>
            </a:r>
            <a:r>
              <a:rPr lang="tr-TR" sz="3200" dirty="0">
                <a:solidFill>
                  <a:srgbClr val="00B050"/>
                </a:solidFill>
              </a:rPr>
              <a:t>düzenlenebilir</a:t>
            </a:r>
            <a:r>
              <a:rPr lang="tr-TR" sz="3200" dirty="0"/>
              <a:t>.</a:t>
            </a:r>
          </a:p>
          <a:p>
            <a:r>
              <a:rPr lang="tr-TR" sz="3200" dirty="0"/>
              <a:t> </a:t>
            </a:r>
          </a:p>
        </p:txBody>
      </p:sp>
      <p:sp>
        <p:nvSpPr>
          <p:cNvPr id="4" name="Veri Yer Tutucusu 3"/>
          <p:cNvSpPr>
            <a:spLocks noGrp="1"/>
          </p:cNvSpPr>
          <p:nvPr>
            <p:ph type="dt" sz="half" idx="10"/>
          </p:nvPr>
        </p:nvSpPr>
        <p:spPr/>
        <p:txBody>
          <a:bodyPr/>
          <a:lstStyle/>
          <a:p>
            <a:fld id="{5F732582-1C3D-441E-9B96-01BC6FE3BFA9}"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29</a:t>
            </a:fld>
            <a:endParaRPr lang="tr-TR">
              <a:solidFill>
                <a:prstClr val="black">
                  <a:tint val="75000"/>
                </a:prstClr>
              </a:solidFill>
            </a:endParaRPr>
          </a:p>
        </p:txBody>
      </p:sp>
    </p:spTree>
    <p:extLst>
      <p:ext uri="{BB962C8B-B14F-4D97-AF65-F5344CB8AC3E}">
        <p14:creationId xmlns:p14="http://schemas.microsoft.com/office/powerpoint/2010/main" val="239435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1193" y="204716"/>
            <a:ext cx="11600597" cy="6516759"/>
          </a:xfrm>
        </p:spPr>
        <p:txBody>
          <a:bodyPr>
            <a:normAutofit/>
          </a:bodyPr>
          <a:lstStyle/>
          <a:p>
            <a:pPr algn="ctr"/>
            <a:r>
              <a:rPr lang="tr-TR" sz="3600" b="1" dirty="0">
                <a:solidFill>
                  <a:srgbClr val="FF0000"/>
                </a:solidFill>
              </a:rPr>
              <a:t>Tanımlar</a:t>
            </a:r>
            <a:endParaRPr lang="tr-TR" sz="3600" dirty="0">
              <a:solidFill>
                <a:srgbClr val="FF0000"/>
              </a:solidFill>
            </a:endParaRPr>
          </a:p>
          <a:p>
            <a:r>
              <a:rPr lang="tr-TR" dirty="0"/>
              <a:t> 	</a:t>
            </a:r>
            <a:r>
              <a:rPr lang="tr-TR" b="1" dirty="0"/>
              <a:t>Madde 518- </a:t>
            </a:r>
          </a:p>
          <a:p>
            <a:r>
              <a:rPr lang="tr-TR" sz="3200" dirty="0"/>
              <a:t>Bu ayırımda geçen,</a:t>
            </a:r>
          </a:p>
          <a:p>
            <a:r>
              <a:rPr lang="tr-TR" sz="3200" dirty="0"/>
              <a:t> </a:t>
            </a:r>
            <a:r>
              <a:rPr lang="tr-TR" sz="4400" b="1" dirty="0">
                <a:solidFill>
                  <a:srgbClr val="FF0000"/>
                </a:solidFill>
                <a:latin typeface="Algerian" panose="04020705040A02060702" pitchFamily="82" charset="0"/>
              </a:rPr>
              <a:t>a)</a:t>
            </a:r>
            <a:r>
              <a:rPr lang="tr-TR" sz="3600" dirty="0">
                <a:latin typeface="Algerian" panose="04020705040A02060702" pitchFamily="82" charset="0"/>
              </a:rPr>
              <a:t> </a:t>
            </a:r>
            <a:r>
              <a:rPr lang="tr-TR" sz="3600" b="1" dirty="0">
                <a:solidFill>
                  <a:srgbClr val="7030A0"/>
                </a:solidFill>
                <a:latin typeface="Algerian" panose="04020705040A02060702" pitchFamily="82" charset="0"/>
              </a:rPr>
              <a:t>Serbest bölgeler</a:t>
            </a:r>
            <a:r>
              <a:rPr lang="tr-TR" sz="3600" dirty="0">
                <a:latin typeface="Algerian" panose="04020705040A02060702" pitchFamily="82" charset="0"/>
              </a:rPr>
              <a:t>,</a:t>
            </a:r>
          </a:p>
          <a:p>
            <a:r>
              <a:rPr lang="tr-TR" sz="3200" dirty="0"/>
              <a:t> Türkiye Gümrük Bölgesinin parçaları olmakla beraber,</a:t>
            </a:r>
          </a:p>
          <a:p>
            <a:endParaRPr lang="tr-TR" sz="3200" dirty="0"/>
          </a:p>
          <a:p>
            <a:r>
              <a:rPr lang="tr-TR" sz="5400" b="1" dirty="0">
                <a:solidFill>
                  <a:srgbClr val="FF0000"/>
                </a:solidFill>
              </a:rPr>
              <a:t> 1)</a:t>
            </a:r>
            <a:r>
              <a:rPr lang="tr-TR" sz="3200" dirty="0"/>
              <a:t> </a:t>
            </a:r>
            <a:r>
              <a:rPr lang="tr-TR" sz="3200" dirty="0">
                <a:solidFill>
                  <a:srgbClr val="00B050"/>
                </a:solidFill>
              </a:rPr>
              <a:t>Serbest dolaşımda olmayan eşyanın herhangi bir gümrük rejimine tabi tutulmaksızın </a:t>
            </a:r>
            <a:r>
              <a:rPr lang="tr-TR" sz="3200" dirty="0"/>
              <a:t>ve </a:t>
            </a:r>
            <a:r>
              <a:rPr lang="tr-TR" sz="3200" dirty="0">
                <a:solidFill>
                  <a:srgbClr val="00B050"/>
                </a:solidFill>
              </a:rPr>
              <a:t>serbest dolaşıma sokulmaksızın</a:t>
            </a:r>
            <a:r>
              <a:rPr lang="tr-TR" sz="3200" dirty="0"/>
              <a:t>, </a:t>
            </a:r>
            <a:r>
              <a:rPr lang="tr-TR" sz="3200" dirty="0">
                <a:solidFill>
                  <a:srgbClr val="0070C0"/>
                </a:solidFill>
              </a:rPr>
              <a:t>gümrük mevzuatında öngörülen haller dışında kullanılmamak ya da tüketilmemek kaydıyla konulduğu yerlerdir.</a:t>
            </a:r>
            <a:endParaRPr lang="tr-TR" sz="3200" dirty="0"/>
          </a:p>
          <a:p>
            <a:r>
              <a:rPr lang="tr-TR" sz="3200" dirty="0"/>
              <a:t> </a:t>
            </a:r>
            <a:endParaRPr lang="tr-TR" dirty="0"/>
          </a:p>
        </p:txBody>
      </p:sp>
      <p:sp>
        <p:nvSpPr>
          <p:cNvPr id="4" name="Veri Yer Tutucusu 3"/>
          <p:cNvSpPr>
            <a:spLocks noGrp="1"/>
          </p:cNvSpPr>
          <p:nvPr>
            <p:ph type="dt" sz="half" idx="10"/>
          </p:nvPr>
        </p:nvSpPr>
        <p:spPr/>
        <p:txBody>
          <a:bodyPr/>
          <a:lstStyle/>
          <a:p>
            <a:fld id="{A10CBF08-1984-4661-8207-2DE7C0AF8E78}"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21014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333333"/>
                </a:solidFill>
                <a:latin typeface="verdana" panose="020B0604030504040204" pitchFamily="34" charset="0"/>
              </a:rPr>
              <a:t>İNF 8 formu anlamı</a:t>
            </a:r>
            <a:endParaRPr lang="tr-TR" dirty="0"/>
          </a:p>
        </p:txBody>
      </p:sp>
      <p:sp>
        <p:nvSpPr>
          <p:cNvPr id="3" name="İçerik Yer Tutucusu 2"/>
          <p:cNvSpPr>
            <a:spLocks noGrp="1"/>
          </p:cNvSpPr>
          <p:nvPr>
            <p:ph idx="1"/>
          </p:nvPr>
        </p:nvSpPr>
        <p:spPr>
          <a:xfrm>
            <a:off x="838200" y="1825625"/>
            <a:ext cx="11156576" cy="4351338"/>
          </a:xfrm>
        </p:spPr>
        <p:txBody>
          <a:bodyPr/>
          <a:lstStyle/>
          <a:p>
            <a:r>
              <a:rPr lang="tr-TR" dirty="0">
                <a:solidFill>
                  <a:srgbClr val="333333"/>
                </a:solidFill>
                <a:latin typeface="verdana" panose="020B0604030504040204" pitchFamily="34" charset="0"/>
              </a:rPr>
              <a:t> </a:t>
            </a:r>
            <a:br>
              <a:rPr lang="tr-TR" dirty="0"/>
            </a:br>
            <a:r>
              <a:rPr lang="tr-TR" dirty="0">
                <a:solidFill>
                  <a:srgbClr val="333333"/>
                </a:solidFill>
                <a:latin typeface="verdana" panose="020B0604030504040204" pitchFamily="34" charset="0"/>
              </a:rPr>
              <a:t>Antrepo Rejimi hükümlerine göre, </a:t>
            </a:r>
          </a:p>
          <a:p>
            <a:r>
              <a:rPr lang="tr-TR" dirty="0">
                <a:solidFill>
                  <a:srgbClr val="7030A0"/>
                </a:solidFill>
                <a:latin typeface="verdana" panose="020B0604030504040204" pitchFamily="34" charset="0"/>
              </a:rPr>
              <a:t>antrepolarda </a:t>
            </a:r>
            <a:r>
              <a:rPr lang="tr-TR" dirty="0" err="1">
                <a:solidFill>
                  <a:srgbClr val="7030A0"/>
                </a:solidFill>
                <a:latin typeface="verdana" panose="020B0604030504040204" pitchFamily="34" charset="0"/>
              </a:rPr>
              <a:t>elleçlemesi</a:t>
            </a:r>
            <a:r>
              <a:rPr lang="tr-TR" dirty="0">
                <a:solidFill>
                  <a:srgbClr val="7030A0"/>
                </a:solidFill>
                <a:latin typeface="verdana" panose="020B0604030504040204" pitchFamily="34" charset="0"/>
              </a:rPr>
              <a:t> yapılan eşyanın, </a:t>
            </a:r>
          </a:p>
          <a:p>
            <a:r>
              <a:rPr lang="tr-TR" dirty="0">
                <a:solidFill>
                  <a:srgbClr val="7030A0"/>
                </a:solidFill>
                <a:latin typeface="verdana" panose="020B0604030504040204" pitchFamily="34" charset="0"/>
              </a:rPr>
              <a:t>bu işleme tabi tutulmamış gibi (</a:t>
            </a:r>
            <a:r>
              <a:rPr lang="tr-TR" sz="2400" dirty="0">
                <a:solidFill>
                  <a:srgbClr val="00B050"/>
                </a:solidFill>
                <a:latin typeface="verdana" panose="020B0604030504040204" pitchFamily="34" charset="0"/>
              </a:rPr>
              <a:t>hiç </a:t>
            </a:r>
            <a:r>
              <a:rPr lang="tr-TR" sz="2400" dirty="0" err="1">
                <a:solidFill>
                  <a:srgbClr val="00B050"/>
                </a:solidFill>
                <a:latin typeface="verdana" panose="020B0604030504040204" pitchFamily="34" charset="0"/>
              </a:rPr>
              <a:t>elleçleme</a:t>
            </a:r>
            <a:r>
              <a:rPr lang="tr-TR" sz="2400" dirty="0">
                <a:solidFill>
                  <a:srgbClr val="00B050"/>
                </a:solidFill>
                <a:latin typeface="verdana" panose="020B0604030504040204" pitchFamily="34" charset="0"/>
              </a:rPr>
              <a:t> yapılmamış gibi</a:t>
            </a:r>
            <a:r>
              <a:rPr lang="tr-TR" dirty="0">
                <a:solidFill>
                  <a:srgbClr val="7030A0"/>
                </a:solidFill>
                <a:latin typeface="verdana" panose="020B0604030504040204" pitchFamily="34" charset="0"/>
              </a:rPr>
              <a:t>) </a:t>
            </a:r>
          </a:p>
          <a:p>
            <a:r>
              <a:rPr lang="tr-TR" dirty="0">
                <a:solidFill>
                  <a:srgbClr val="7030A0"/>
                </a:solidFill>
                <a:latin typeface="verdana" panose="020B0604030504040204" pitchFamily="34" charset="0"/>
              </a:rPr>
              <a:t>vergilerinin hesaplanmasının istenmesi </a:t>
            </a:r>
            <a:r>
              <a:rPr lang="tr-TR" dirty="0">
                <a:solidFill>
                  <a:srgbClr val="333333"/>
                </a:solidFill>
                <a:latin typeface="verdana" panose="020B0604030504040204" pitchFamily="34" charset="0"/>
              </a:rPr>
              <a:t>durumunda kullanılan belge.</a:t>
            </a:r>
            <a:endParaRPr lang="tr-TR" dirty="0"/>
          </a:p>
        </p:txBody>
      </p:sp>
      <p:sp>
        <p:nvSpPr>
          <p:cNvPr id="4" name="Veri Yer Tutucusu 3"/>
          <p:cNvSpPr>
            <a:spLocks noGrp="1"/>
          </p:cNvSpPr>
          <p:nvPr>
            <p:ph type="dt" sz="half" idx="10"/>
          </p:nvPr>
        </p:nvSpPr>
        <p:spPr/>
        <p:txBody>
          <a:bodyPr/>
          <a:lstStyle/>
          <a:p>
            <a:fld id="{747C46EF-A8E3-48DB-A337-D48341187475}"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30</a:t>
            </a:fld>
            <a:endParaRPr lang="tr-TR">
              <a:solidFill>
                <a:prstClr val="black">
                  <a:tint val="75000"/>
                </a:prstClr>
              </a:solidFill>
            </a:endParaRPr>
          </a:p>
        </p:txBody>
      </p:sp>
    </p:spTree>
    <p:extLst>
      <p:ext uri="{BB962C8B-B14F-4D97-AF65-F5344CB8AC3E}">
        <p14:creationId xmlns:p14="http://schemas.microsoft.com/office/powerpoint/2010/main" val="18317096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182" y="204716"/>
            <a:ext cx="11900847" cy="6516759"/>
          </a:xfrm>
        </p:spPr>
        <p:txBody>
          <a:bodyPr>
            <a:normAutofit fontScale="92500" lnSpcReduction="20000"/>
          </a:bodyPr>
          <a:lstStyle/>
          <a:p>
            <a:r>
              <a:rPr lang="tr-TR" sz="3200" b="1" dirty="0">
                <a:solidFill>
                  <a:srgbClr val="FF0000"/>
                </a:solidFill>
              </a:rPr>
              <a:t>Serbest bölgelerde </a:t>
            </a:r>
            <a:r>
              <a:rPr lang="tr-TR" sz="3200" b="1" u="sng" dirty="0">
                <a:solidFill>
                  <a:srgbClr val="7030A0"/>
                </a:solidFill>
              </a:rPr>
              <a:t>kullanım veya tüketime tabi tutulmayacak </a:t>
            </a:r>
            <a:r>
              <a:rPr lang="tr-TR" sz="3200" b="1" dirty="0">
                <a:solidFill>
                  <a:srgbClr val="FF0000"/>
                </a:solidFill>
              </a:rPr>
              <a:t>eşya</a:t>
            </a:r>
          </a:p>
          <a:p>
            <a:r>
              <a:rPr lang="tr-TR" sz="3200" b="1" dirty="0"/>
              <a:t> </a:t>
            </a:r>
            <a:endParaRPr lang="tr-TR" sz="3200" dirty="0"/>
          </a:p>
          <a:p>
            <a:r>
              <a:rPr lang="tr-TR" sz="3200" b="1" dirty="0"/>
              <a:t>	</a:t>
            </a:r>
            <a:r>
              <a:rPr lang="tr-TR" sz="1700" b="1" dirty="0"/>
              <a:t>Madde 531 – </a:t>
            </a:r>
          </a:p>
          <a:p>
            <a:r>
              <a:rPr lang="tr-TR" sz="3200" dirty="0"/>
              <a:t>GK </a:t>
            </a:r>
            <a:r>
              <a:rPr lang="tr-TR" sz="3200" dirty="0" err="1"/>
              <a:t>nun</a:t>
            </a:r>
            <a:r>
              <a:rPr lang="tr-TR" sz="3200" dirty="0"/>
              <a:t> 160.md.* hükmü uygulanmaksızın,</a:t>
            </a:r>
          </a:p>
          <a:p>
            <a:r>
              <a:rPr lang="tr-TR" sz="3900" dirty="0">
                <a:solidFill>
                  <a:srgbClr val="00B050"/>
                </a:solidFill>
              </a:rPr>
              <a:t>serbest dolaşımda olmayan eşya </a:t>
            </a:r>
            <a:r>
              <a:rPr lang="tr-TR" sz="3200" dirty="0"/>
              <a:t>ile ,</a:t>
            </a:r>
          </a:p>
          <a:p>
            <a:r>
              <a:rPr lang="tr-TR" sz="2200" dirty="0"/>
              <a:t>152 </a:t>
            </a:r>
            <a:r>
              <a:rPr lang="tr-TR" sz="2200" dirty="0" err="1"/>
              <a:t>nci</a:t>
            </a:r>
            <a:r>
              <a:rPr lang="tr-TR" sz="2200" dirty="0"/>
              <a:t>* maddesinin birinci fıkrasının (b) bendinde belirtilen </a:t>
            </a:r>
            <a:r>
              <a:rPr lang="tr-TR" sz="3200" dirty="0"/>
              <a:t>serbest dolaşımda olan eşya,</a:t>
            </a:r>
          </a:p>
          <a:p>
            <a:r>
              <a:rPr lang="tr-TR" sz="3200" dirty="0"/>
              <a:t> </a:t>
            </a:r>
            <a:r>
              <a:rPr lang="tr-TR" sz="3900" dirty="0">
                <a:solidFill>
                  <a:srgbClr val="0070C0"/>
                </a:solidFill>
              </a:rPr>
              <a:t>serbest bölgelerde tüketilemez veya kullanılamaz</a:t>
            </a:r>
            <a:r>
              <a:rPr lang="tr-TR" sz="3200" dirty="0">
                <a:solidFill>
                  <a:srgbClr val="0070C0"/>
                </a:solidFill>
              </a:rPr>
              <a:t>.</a:t>
            </a:r>
          </a:p>
          <a:p>
            <a:endParaRPr lang="tr-TR" sz="3200" dirty="0">
              <a:solidFill>
                <a:srgbClr val="0070C0"/>
              </a:solidFill>
            </a:endParaRPr>
          </a:p>
          <a:p>
            <a:r>
              <a:rPr lang="tr-TR" sz="3000" b="1" dirty="0"/>
              <a:t> *160. </a:t>
            </a:r>
            <a:r>
              <a:rPr lang="tr-TR" sz="3000" b="1" dirty="0" err="1"/>
              <a:t>md</a:t>
            </a:r>
            <a:r>
              <a:rPr lang="tr-TR" dirty="0" err="1"/>
              <a:t>.</a:t>
            </a:r>
            <a:r>
              <a:rPr lang="tr-TR" dirty="0"/>
              <a:t>(1. Mevzuatın aksini öngörmediği hallerde, </a:t>
            </a:r>
            <a:r>
              <a:rPr lang="tr-TR" dirty="0">
                <a:solidFill>
                  <a:srgbClr val="00B050"/>
                </a:solidFill>
              </a:rPr>
              <a:t>bir serbest bölgeden çıkan eşya, Türkiye Gümrük Bölgesi dışına ihraç veya yeniden ihraç edilebilir veya Türkiye Gümrük Bölgesinin bir başka yerine getirilebilir.)</a:t>
            </a:r>
          </a:p>
          <a:p>
            <a:endParaRPr lang="tr-TR" dirty="0"/>
          </a:p>
          <a:p>
            <a:r>
              <a:rPr lang="tr-TR" b="1" dirty="0"/>
              <a:t>*152. b) </a:t>
            </a:r>
            <a:r>
              <a:rPr lang="tr-TR" dirty="0"/>
              <a:t>Serbest dolaşımdaki eşyanın, bir serbest bölgeye konulması nedeniyle normal olarak eşyanın ihracına bağlı olanaklardan yararlandığı;</a:t>
            </a:r>
          </a:p>
          <a:p>
            <a:r>
              <a:rPr lang="tr-TR" dirty="0"/>
              <a:t>	</a:t>
            </a:r>
          </a:p>
        </p:txBody>
      </p:sp>
      <p:sp>
        <p:nvSpPr>
          <p:cNvPr id="4" name="Veri Yer Tutucusu 3"/>
          <p:cNvSpPr>
            <a:spLocks noGrp="1"/>
          </p:cNvSpPr>
          <p:nvPr>
            <p:ph type="dt" sz="half" idx="10"/>
          </p:nvPr>
        </p:nvSpPr>
        <p:spPr/>
        <p:txBody>
          <a:bodyPr/>
          <a:lstStyle/>
          <a:p>
            <a:fld id="{0C3D9A03-7ED3-4437-9689-26A111C694F9}"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2625818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a:solidFill>
                  <a:srgbClr val="00B050"/>
                </a:solidFill>
              </a:rPr>
              <a:t>DÖRDÜNCÜ KISIM</a:t>
            </a:r>
          </a:p>
          <a:p>
            <a:pPr algn="ctr"/>
            <a:endParaRPr lang="tr-TR" b="1" dirty="0">
              <a:solidFill>
                <a:srgbClr val="0070C0"/>
              </a:solidFill>
            </a:endParaRPr>
          </a:p>
          <a:p>
            <a:pPr algn="ctr"/>
            <a:r>
              <a:rPr lang="tr-TR" sz="3600" b="1" dirty="0">
                <a:solidFill>
                  <a:srgbClr val="0070C0"/>
                </a:solidFill>
              </a:rPr>
              <a:t>ÜÇÜNCÜ BÖLÜM</a:t>
            </a:r>
          </a:p>
          <a:p>
            <a:pPr algn="r"/>
            <a:r>
              <a:rPr lang="tr-TR" sz="3200" b="1" dirty="0">
                <a:solidFill>
                  <a:srgbClr val="FF0000"/>
                </a:solidFill>
              </a:rPr>
              <a:t>BİRİNCİ AYIRIM</a:t>
            </a:r>
          </a:p>
          <a:p>
            <a:pPr algn="r"/>
            <a:endParaRPr lang="tr-TR" sz="3200" b="1" dirty="0">
              <a:solidFill>
                <a:srgbClr val="FF0000"/>
              </a:solidFill>
            </a:endParaRPr>
          </a:p>
          <a:p>
            <a:pPr algn="r"/>
            <a:r>
              <a:rPr lang="tr-TR" sz="2400" b="1" dirty="0"/>
              <a:t>4.ALT AYIRIM</a:t>
            </a:r>
          </a:p>
        </p:txBody>
      </p:sp>
      <p:sp>
        <p:nvSpPr>
          <p:cNvPr id="4" name="Veri Yer Tutucusu 3"/>
          <p:cNvSpPr>
            <a:spLocks noGrp="1"/>
          </p:cNvSpPr>
          <p:nvPr>
            <p:ph type="dt" sz="half" idx="10"/>
          </p:nvPr>
        </p:nvSpPr>
        <p:spPr/>
        <p:txBody>
          <a:bodyPr/>
          <a:lstStyle/>
          <a:p>
            <a:fld id="{01B33BA8-FCD8-4ACC-9CC5-B989A6036376}"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32</a:t>
            </a:fld>
            <a:endParaRPr lang="tr-TR">
              <a:solidFill>
                <a:prstClr val="black">
                  <a:tint val="75000"/>
                </a:prstClr>
              </a:solidFill>
            </a:endParaRPr>
          </a:p>
        </p:txBody>
      </p:sp>
    </p:spTree>
    <p:extLst>
      <p:ext uri="{BB962C8B-B14F-4D97-AF65-F5344CB8AC3E}">
        <p14:creationId xmlns:p14="http://schemas.microsoft.com/office/powerpoint/2010/main" val="2420825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546" y="450376"/>
            <a:ext cx="11026254" cy="5726587"/>
          </a:xfrm>
        </p:spPr>
        <p:txBody>
          <a:bodyPr/>
          <a:lstStyle/>
          <a:p>
            <a:r>
              <a:rPr lang="tr-TR" sz="4000" b="1" dirty="0">
                <a:solidFill>
                  <a:srgbClr val="FF0000"/>
                </a:solidFill>
              </a:rPr>
              <a:t>DÖRDÜNCÜ ALT AYIRIM</a:t>
            </a:r>
          </a:p>
          <a:p>
            <a:r>
              <a:rPr lang="tr-TR" sz="4000" b="1" dirty="0">
                <a:solidFill>
                  <a:srgbClr val="FF0000"/>
                </a:solidFill>
              </a:rPr>
              <a:t>Eşyanın Serbest Bölgelerden Çıkışı</a:t>
            </a:r>
            <a:endParaRPr lang="tr-TR" sz="4000" dirty="0">
              <a:solidFill>
                <a:srgbClr val="FF0000"/>
              </a:solidFill>
            </a:endParaRPr>
          </a:p>
          <a:p>
            <a:r>
              <a:rPr lang="tr-TR" sz="4000" b="1" dirty="0">
                <a:solidFill>
                  <a:srgbClr val="FF0000"/>
                </a:solidFill>
              </a:rPr>
              <a:t> </a:t>
            </a:r>
          </a:p>
          <a:p>
            <a:r>
              <a:rPr lang="tr-TR" sz="4000" b="1" dirty="0">
                <a:solidFill>
                  <a:srgbClr val="FF0000"/>
                </a:solidFill>
              </a:rPr>
              <a:t>	Eşyanın serbest bölgelerden çıkışı</a:t>
            </a:r>
          </a:p>
          <a:p>
            <a:r>
              <a:rPr lang="tr-TR" sz="4000" b="1" dirty="0">
                <a:solidFill>
                  <a:srgbClr val="FF0000"/>
                </a:solidFill>
              </a:rPr>
              <a:t>TGB (</a:t>
            </a:r>
            <a:r>
              <a:rPr lang="tr-TR" sz="4000" b="1" dirty="0" err="1">
                <a:solidFill>
                  <a:srgbClr val="FF0000"/>
                </a:solidFill>
              </a:rPr>
              <a:t>türkiye</a:t>
            </a:r>
            <a:r>
              <a:rPr lang="tr-TR" sz="4000" b="1" dirty="0">
                <a:solidFill>
                  <a:srgbClr val="FF0000"/>
                </a:solidFill>
              </a:rPr>
              <a:t> gümrük bölgesi)</a:t>
            </a:r>
            <a:r>
              <a:rPr lang="tr-TR" sz="4000" dirty="0">
                <a:solidFill>
                  <a:srgbClr val="FF0000"/>
                </a:solidFill>
              </a:rPr>
              <a:t> </a:t>
            </a:r>
          </a:p>
          <a:p>
            <a:endParaRPr lang="tr-TR" dirty="0"/>
          </a:p>
        </p:txBody>
      </p:sp>
      <p:sp>
        <p:nvSpPr>
          <p:cNvPr id="4" name="Veri Yer Tutucusu 3"/>
          <p:cNvSpPr>
            <a:spLocks noGrp="1"/>
          </p:cNvSpPr>
          <p:nvPr>
            <p:ph type="dt" sz="half" idx="10"/>
          </p:nvPr>
        </p:nvSpPr>
        <p:spPr/>
        <p:txBody>
          <a:bodyPr/>
          <a:lstStyle/>
          <a:p>
            <a:fld id="{4D2EAC17-A382-4A5D-B0F9-AFACE2C3DFC8}"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33</a:t>
            </a:fld>
            <a:endParaRPr lang="tr-TR">
              <a:solidFill>
                <a:prstClr val="black">
                  <a:tint val="75000"/>
                </a:prstClr>
              </a:solidFill>
            </a:endParaRPr>
          </a:p>
        </p:txBody>
      </p:sp>
    </p:spTree>
    <p:extLst>
      <p:ext uri="{BB962C8B-B14F-4D97-AF65-F5344CB8AC3E}">
        <p14:creationId xmlns:p14="http://schemas.microsoft.com/office/powerpoint/2010/main" val="1012007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1" y="573206"/>
            <a:ext cx="11764370" cy="6032310"/>
          </a:xfrm>
        </p:spPr>
        <p:txBody>
          <a:bodyPr/>
          <a:lstStyle/>
          <a:p>
            <a:r>
              <a:rPr lang="tr-TR" sz="3200" b="1" dirty="0"/>
              <a:t>Madde 534 </a:t>
            </a:r>
            <a:r>
              <a:rPr lang="tr-TR" b="1" dirty="0"/>
              <a:t>– </a:t>
            </a:r>
          </a:p>
          <a:p>
            <a:r>
              <a:rPr lang="tr-TR" sz="3200" dirty="0">
                <a:solidFill>
                  <a:srgbClr val="00B050"/>
                </a:solidFill>
              </a:rPr>
              <a:t>Yürürlükteki hükümlerin aksini öngörmediği hallerde</a:t>
            </a:r>
            <a:r>
              <a:rPr lang="tr-TR" sz="3200" dirty="0"/>
              <a:t>,</a:t>
            </a:r>
          </a:p>
          <a:p>
            <a:r>
              <a:rPr lang="tr-TR" sz="3200" dirty="0"/>
              <a:t> </a:t>
            </a:r>
            <a:r>
              <a:rPr lang="tr-TR" sz="3200" dirty="0">
                <a:solidFill>
                  <a:srgbClr val="FF0000"/>
                </a:solidFill>
              </a:rPr>
              <a:t>bir serbest bölgeden çıkan eşya</a:t>
            </a:r>
            <a:r>
              <a:rPr lang="tr-TR" sz="3200" dirty="0"/>
              <a:t>, </a:t>
            </a:r>
          </a:p>
          <a:p>
            <a:r>
              <a:rPr lang="tr-TR" sz="3200" dirty="0"/>
              <a:t>TGB dışına ihraç veya yeniden ihraç edilebilir veya TGB getirilebilir.</a:t>
            </a:r>
          </a:p>
          <a:p>
            <a:r>
              <a:rPr lang="tr-TR" sz="3200" dirty="0"/>
              <a:t> </a:t>
            </a:r>
          </a:p>
          <a:p>
            <a:r>
              <a:rPr lang="tr-TR" sz="3200" dirty="0"/>
              <a:t>	</a:t>
            </a:r>
            <a:endParaRPr lang="tr-TR" dirty="0"/>
          </a:p>
        </p:txBody>
      </p:sp>
      <p:sp>
        <p:nvSpPr>
          <p:cNvPr id="4" name="Veri Yer Tutucusu 3"/>
          <p:cNvSpPr>
            <a:spLocks noGrp="1"/>
          </p:cNvSpPr>
          <p:nvPr>
            <p:ph type="dt" sz="half" idx="10"/>
          </p:nvPr>
        </p:nvSpPr>
        <p:spPr/>
        <p:txBody>
          <a:bodyPr/>
          <a:lstStyle/>
          <a:p>
            <a:fld id="{E92BEA88-0333-4C72-822E-4DA083E9565E}"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34</a:t>
            </a:fld>
            <a:endParaRPr lang="tr-TR">
              <a:solidFill>
                <a:prstClr val="black">
                  <a:tint val="75000"/>
                </a:prstClr>
              </a:solidFill>
            </a:endParaRPr>
          </a:p>
        </p:txBody>
      </p:sp>
    </p:spTree>
    <p:extLst>
      <p:ext uri="{BB962C8B-B14F-4D97-AF65-F5344CB8AC3E}">
        <p14:creationId xmlns:p14="http://schemas.microsoft.com/office/powerpoint/2010/main" val="2910485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0251" y="259307"/>
            <a:ext cx="11053549" cy="5917656"/>
          </a:xfrm>
        </p:spPr>
        <p:txBody>
          <a:bodyPr/>
          <a:lstStyle/>
          <a:p>
            <a:r>
              <a:rPr lang="tr-TR" sz="3200" b="1" dirty="0">
                <a:solidFill>
                  <a:srgbClr val="FF0000"/>
                </a:solidFill>
              </a:rPr>
              <a:t>Serbest bölgelerden AB ye eşya gönderilmesi</a:t>
            </a:r>
            <a:r>
              <a:rPr lang="tr-TR" b="1" dirty="0"/>
              <a:t> </a:t>
            </a:r>
            <a:endParaRPr lang="tr-TR" dirty="0"/>
          </a:p>
          <a:p>
            <a:r>
              <a:rPr lang="tr-TR" b="1" dirty="0"/>
              <a:t> </a:t>
            </a:r>
            <a:endParaRPr lang="tr-TR" dirty="0"/>
          </a:p>
          <a:p>
            <a:r>
              <a:rPr lang="tr-TR" b="1" dirty="0"/>
              <a:t>	Madde 536 – </a:t>
            </a:r>
          </a:p>
          <a:p>
            <a:r>
              <a:rPr lang="tr-TR" sz="3200" dirty="0">
                <a:solidFill>
                  <a:srgbClr val="7030A0"/>
                </a:solidFill>
              </a:rPr>
              <a:t>Türkiye'den veya üçüncü ülkelerden serbest bölgelere </a:t>
            </a:r>
            <a:r>
              <a:rPr lang="tr-TR" sz="3200" dirty="0">
                <a:solidFill>
                  <a:srgbClr val="EB3963"/>
                </a:solidFill>
              </a:rPr>
              <a:t>depolanmak, işlenmek veya ihraç edilmek üzere gelen eşyanın </a:t>
            </a:r>
            <a:r>
              <a:rPr lang="tr-TR" sz="3200" dirty="0"/>
              <a:t>daha sonra Avrupa Birliği ülkelerine, statü belgesi olarak A.TR dolaşım belgesi ile gönderilmek istenmesi halinde, </a:t>
            </a:r>
            <a:r>
              <a:rPr lang="tr-TR" sz="3200" dirty="0">
                <a:solidFill>
                  <a:srgbClr val="EB3963"/>
                </a:solidFill>
              </a:rPr>
              <a:t>67 no.lu ekte yer alan Tespit ve Tahakkuk Kağıdı düzenlenir.</a:t>
            </a:r>
          </a:p>
          <a:p>
            <a:r>
              <a:rPr lang="tr-TR" dirty="0"/>
              <a:t>	</a:t>
            </a:r>
          </a:p>
        </p:txBody>
      </p:sp>
      <p:sp>
        <p:nvSpPr>
          <p:cNvPr id="4" name="Veri Yer Tutucusu 3"/>
          <p:cNvSpPr>
            <a:spLocks noGrp="1"/>
          </p:cNvSpPr>
          <p:nvPr>
            <p:ph type="dt" sz="half" idx="10"/>
          </p:nvPr>
        </p:nvSpPr>
        <p:spPr/>
        <p:txBody>
          <a:bodyPr/>
          <a:lstStyle/>
          <a:p>
            <a:fld id="{5F3EF1D6-D926-42D0-90C2-CE262B7BB13C}"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35</a:t>
            </a:fld>
            <a:endParaRPr lang="tr-TR">
              <a:solidFill>
                <a:prstClr val="black">
                  <a:tint val="75000"/>
                </a:prstClr>
              </a:solidFill>
            </a:endParaRPr>
          </a:p>
        </p:txBody>
      </p:sp>
    </p:spTree>
    <p:extLst>
      <p:ext uri="{BB962C8B-B14F-4D97-AF65-F5344CB8AC3E}">
        <p14:creationId xmlns:p14="http://schemas.microsoft.com/office/powerpoint/2010/main" val="1528120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259307"/>
            <a:ext cx="10944367" cy="5917656"/>
          </a:xfrm>
        </p:spPr>
        <p:txBody>
          <a:bodyPr>
            <a:normAutofit/>
          </a:bodyPr>
          <a:lstStyle/>
          <a:p>
            <a:r>
              <a:rPr lang="tr-TR" dirty="0"/>
              <a:t>Bu durumda, aşağıda belirtildiği şekilde işlem yapılır ;</a:t>
            </a:r>
          </a:p>
          <a:p>
            <a:r>
              <a:rPr lang="tr-TR" dirty="0"/>
              <a:t> </a:t>
            </a:r>
          </a:p>
          <a:p>
            <a:r>
              <a:rPr lang="tr-TR" dirty="0"/>
              <a:t>	a) Eşyanın tamamen Türkiye'de serbest dolaşım durumunda bulunan girdilerden üretilmiş olduğu hallerde, Türkiye'ye vergilerinin ödenerek giriş işleminin yapıldığına dair gümrük beyannamesi, serbest bölgelerde çıkışında düzenlenen gümrük beyannamesi ve benzeri belgeler üzerinde yapılacak inceleme sonucunda eşyanın Türkiye'de serbest dolaşımda bir eşya olduğunun anlaşılması halinde, herhangi bir vergi tahsilatı yapılmaksızın A.TR Dolaşım Belgeleri Yönetmeliği çerçevesinde A.TR Dolaşım Belgesi düzenlenir ve vize edilir.</a:t>
            </a:r>
          </a:p>
          <a:p>
            <a:endParaRPr lang="tr-TR" sz="3200" dirty="0"/>
          </a:p>
        </p:txBody>
      </p:sp>
      <p:sp>
        <p:nvSpPr>
          <p:cNvPr id="4" name="Veri Yer Tutucusu 3"/>
          <p:cNvSpPr>
            <a:spLocks noGrp="1"/>
          </p:cNvSpPr>
          <p:nvPr>
            <p:ph type="dt" sz="half" idx="10"/>
          </p:nvPr>
        </p:nvSpPr>
        <p:spPr/>
        <p:txBody>
          <a:bodyPr/>
          <a:lstStyle/>
          <a:p>
            <a:fld id="{F294B6DE-1AC9-42FC-B04E-C1B23BF79E35}"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36</a:t>
            </a:fld>
            <a:endParaRPr lang="tr-TR">
              <a:solidFill>
                <a:prstClr val="black">
                  <a:tint val="75000"/>
                </a:prstClr>
              </a:solidFill>
            </a:endParaRPr>
          </a:p>
        </p:txBody>
      </p:sp>
    </p:spTree>
    <p:extLst>
      <p:ext uri="{BB962C8B-B14F-4D97-AF65-F5344CB8AC3E}">
        <p14:creationId xmlns:p14="http://schemas.microsoft.com/office/powerpoint/2010/main" val="2152444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a:solidFill>
                  <a:srgbClr val="00B050"/>
                </a:solidFill>
              </a:rPr>
              <a:t>DÖRDÜNCÜ KISIM</a:t>
            </a:r>
          </a:p>
          <a:p>
            <a:pPr algn="ctr"/>
            <a:endParaRPr lang="tr-TR" b="1" dirty="0">
              <a:solidFill>
                <a:srgbClr val="0070C0"/>
              </a:solidFill>
            </a:endParaRPr>
          </a:p>
          <a:p>
            <a:pPr algn="ctr"/>
            <a:r>
              <a:rPr lang="tr-TR" sz="3600" b="1" dirty="0">
                <a:solidFill>
                  <a:srgbClr val="0070C0"/>
                </a:solidFill>
              </a:rPr>
              <a:t>ÜÇÜNCÜ BÖLÜM</a:t>
            </a:r>
          </a:p>
          <a:p>
            <a:pPr algn="r"/>
            <a:r>
              <a:rPr lang="tr-TR" sz="3200" b="1" dirty="0">
                <a:solidFill>
                  <a:srgbClr val="FF0000"/>
                </a:solidFill>
              </a:rPr>
              <a:t>İKİNCİ AYIRIM</a:t>
            </a:r>
          </a:p>
          <a:p>
            <a:pPr algn="r"/>
            <a:endParaRPr lang="tr-TR" sz="3200" b="1" dirty="0">
              <a:solidFill>
                <a:srgbClr val="FF0000"/>
              </a:solidFill>
            </a:endParaRPr>
          </a:p>
          <a:p>
            <a:pPr algn="r"/>
            <a:r>
              <a:rPr lang="tr-TR" sz="2400" b="1" dirty="0"/>
              <a:t>5.ALT AYIRIM</a:t>
            </a:r>
          </a:p>
        </p:txBody>
      </p:sp>
      <p:sp>
        <p:nvSpPr>
          <p:cNvPr id="4" name="Veri Yer Tutucusu 3"/>
          <p:cNvSpPr>
            <a:spLocks noGrp="1"/>
          </p:cNvSpPr>
          <p:nvPr>
            <p:ph type="dt" sz="half" idx="10"/>
          </p:nvPr>
        </p:nvSpPr>
        <p:spPr/>
        <p:txBody>
          <a:bodyPr/>
          <a:lstStyle/>
          <a:p>
            <a:fld id="{D2EF482A-3FE9-4D21-B45F-BC3578AE288D}"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37</a:t>
            </a:fld>
            <a:endParaRPr lang="tr-TR">
              <a:solidFill>
                <a:prstClr val="black">
                  <a:tint val="75000"/>
                </a:prstClr>
              </a:solidFill>
            </a:endParaRPr>
          </a:p>
        </p:txBody>
      </p:sp>
    </p:spTree>
    <p:extLst>
      <p:ext uri="{BB962C8B-B14F-4D97-AF65-F5344CB8AC3E}">
        <p14:creationId xmlns:p14="http://schemas.microsoft.com/office/powerpoint/2010/main" val="1482397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039388"/>
          </a:xfrm>
        </p:spPr>
        <p:txBody>
          <a:bodyPr>
            <a:normAutofit/>
          </a:bodyPr>
          <a:lstStyle/>
          <a:p>
            <a:r>
              <a:rPr lang="tr-TR" sz="5400" b="1" dirty="0">
                <a:solidFill>
                  <a:srgbClr val="FF0000"/>
                </a:solidFill>
              </a:rPr>
              <a:t>İKİNCİ AYIRIM</a:t>
            </a:r>
            <a:br>
              <a:rPr lang="tr-TR" sz="5400" b="1" dirty="0">
                <a:solidFill>
                  <a:srgbClr val="FF0000"/>
                </a:solidFill>
              </a:rPr>
            </a:br>
            <a:r>
              <a:rPr lang="tr-TR" sz="5400" b="1" dirty="0">
                <a:solidFill>
                  <a:srgbClr val="FF0000"/>
                </a:solidFill>
              </a:rPr>
              <a:t>Yeniden İhracat, İmha ve Terk</a:t>
            </a:r>
            <a:br>
              <a:rPr lang="tr-TR" sz="5400" b="1" dirty="0">
                <a:solidFill>
                  <a:srgbClr val="FF0000"/>
                </a:solidFill>
              </a:rPr>
            </a:br>
            <a:endParaRPr lang="tr-TR" sz="5400" b="1" dirty="0">
              <a:solidFill>
                <a:srgbClr val="FF0000"/>
              </a:solidFill>
            </a:endParaRPr>
          </a:p>
        </p:txBody>
      </p:sp>
      <p:sp>
        <p:nvSpPr>
          <p:cNvPr id="4" name="Veri Yer Tutucusu 3"/>
          <p:cNvSpPr>
            <a:spLocks noGrp="1"/>
          </p:cNvSpPr>
          <p:nvPr>
            <p:ph type="dt" sz="half" idx="10"/>
          </p:nvPr>
        </p:nvSpPr>
        <p:spPr/>
        <p:txBody>
          <a:bodyPr/>
          <a:lstStyle/>
          <a:p>
            <a:fld id="{A206CB2D-A842-4290-99A4-CC6BC00C9B78}"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38</a:t>
            </a:fld>
            <a:endParaRPr lang="tr-TR">
              <a:solidFill>
                <a:prstClr val="black">
                  <a:tint val="75000"/>
                </a:prstClr>
              </a:solidFill>
            </a:endParaRPr>
          </a:p>
        </p:txBody>
      </p:sp>
    </p:spTree>
    <p:extLst>
      <p:ext uri="{BB962C8B-B14F-4D97-AF65-F5344CB8AC3E}">
        <p14:creationId xmlns:p14="http://schemas.microsoft.com/office/powerpoint/2010/main" val="4253736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899" y="218364"/>
            <a:ext cx="11723426" cy="6503111"/>
          </a:xfrm>
        </p:spPr>
        <p:txBody>
          <a:bodyPr>
            <a:normAutofit/>
          </a:bodyPr>
          <a:lstStyle/>
          <a:p>
            <a:pPr algn="ctr"/>
            <a:r>
              <a:rPr lang="tr-TR" sz="3200" b="1" dirty="0">
                <a:solidFill>
                  <a:srgbClr val="FF0000"/>
                </a:solidFill>
                <a:latin typeface="Cooper Black" panose="0208090404030B020404" pitchFamily="18" charset="0"/>
              </a:rPr>
              <a:t>Yeniden ihracat</a:t>
            </a:r>
            <a:endParaRPr lang="tr-TR" sz="3200" dirty="0">
              <a:solidFill>
                <a:srgbClr val="FF0000"/>
              </a:solidFill>
              <a:latin typeface="Cooper Black" panose="0208090404030B020404" pitchFamily="18" charset="0"/>
            </a:endParaRPr>
          </a:p>
          <a:p>
            <a:r>
              <a:rPr lang="tr-TR" b="1" dirty="0"/>
              <a:t> </a:t>
            </a:r>
            <a:endParaRPr lang="tr-TR" dirty="0"/>
          </a:p>
          <a:p>
            <a:r>
              <a:rPr lang="tr-TR" b="1" dirty="0"/>
              <a:t>	Madde 537 </a:t>
            </a:r>
            <a:r>
              <a:rPr lang="tr-TR" dirty="0"/>
              <a:t>–</a:t>
            </a:r>
          </a:p>
          <a:p>
            <a:r>
              <a:rPr lang="tr-TR" dirty="0"/>
              <a:t> </a:t>
            </a:r>
            <a:r>
              <a:rPr lang="tr-TR" sz="3200" dirty="0">
                <a:solidFill>
                  <a:srgbClr val="0070C0"/>
                </a:solidFill>
              </a:rPr>
              <a:t>Serbest dolaşımda olmayan eşyanın, TGB </a:t>
            </a:r>
            <a:r>
              <a:rPr lang="tr-TR" sz="3200" dirty="0" err="1">
                <a:solidFill>
                  <a:srgbClr val="0070C0"/>
                </a:solidFill>
              </a:rPr>
              <a:t>nden</a:t>
            </a:r>
            <a:r>
              <a:rPr lang="tr-TR" sz="3200" dirty="0">
                <a:solidFill>
                  <a:srgbClr val="0070C0"/>
                </a:solidFill>
              </a:rPr>
              <a:t> yeniden ihracı mümkündür. </a:t>
            </a:r>
          </a:p>
          <a:p>
            <a:r>
              <a:rPr lang="tr-TR" sz="3200" dirty="0"/>
              <a:t>	Ticaret politikası önlemleri dahil olmak üzere, eşyanın ihracı için öngörülen işlemler, gerektiğinde yeniden ihraç edilecek eşyaya da uygulanır. </a:t>
            </a:r>
          </a:p>
          <a:p>
            <a:r>
              <a:rPr lang="tr-TR" sz="3200" dirty="0"/>
              <a:t>	Serbest dolaşımda olmayan eşyanın, Türkiye Gümrük Bölgesinde ihracata ilişkin ticaret politikası önlemlerinin uygulanmayacağını öngören şartlı muafiyet içeren bir gümrük rejimine tabi tutulabileceği haller, 271 ila 276 </a:t>
            </a:r>
            <a:r>
              <a:rPr lang="tr-TR" sz="3200" dirty="0" err="1"/>
              <a:t>ncı</a:t>
            </a:r>
            <a:r>
              <a:rPr lang="tr-TR" sz="3200" dirty="0"/>
              <a:t> maddelerde düzenlenmiştir.</a:t>
            </a:r>
          </a:p>
          <a:p>
            <a:endParaRPr lang="tr-TR" dirty="0"/>
          </a:p>
        </p:txBody>
      </p:sp>
      <p:sp>
        <p:nvSpPr>
          <p:cNvPr id="4" name="Veri Yer Tutucusu 3"/>
          <p:cNvSpPr>
            <a:spLocks noGrp="1"/>
          </p:cNvSpPr>
          <p:nvPr>
            <p:ph type="dt" sz="half" idx="10"/>
          </p:nvPr>
        </p:nvSpPr>
        <p:spPr/>
        <p:txBody>
          <a:bodyPr/>
          <a:lstStyle/>
          <a:p>
            <a:fld id="{1E0FD45F-DEC2-4834-B588-1D8581DB5FFF}"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39</a:t>
            </a:fld>
            <a:endParaRPr lang="tr-TR">
              <a:solidFill>
                <a:prstClr val="black">
                  <a:tint val="75000"/>
                </a:prstClr>
              </a:solidFill>
            </a:endParaRPr>
          </a:p>
        </p:txBody>
      </p:sp>
    </p:spTree>
    <p:extLst>
      <p:ext uri="{BB962C8B-B14F-4D97-AF65-F5344CB8AC3E}">
        <p14:creationId xmlns:p14="http://schemas.microsoft.com/office/powerpoint/2010/main" val="4203015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sz="3200" dirty="0">
                <a:solidFill>
                  <a:srgbClr val="00B050"/>
                </a:solidFill>
              </a:rPr>
              <a:t>ithalat vergileri </a:t>
            </a:r>
            <a:r>
              <a:rPr lang="tr-TR" sz="3200" dirty="0">
                <a:solidFill>
                  <a:srgbClr val="EB3963"/>
                </a:solidFill>
              </a:rPr>
              <a:t>ile </a:t>
            </a:r>
          </a:p>
          <a:p>
            <a:pPr lvl="0"/>
            <a:r>
              <a:rPr lang="tr-TR" sz="3200" dirty="0">
                <a:solidFill>
                  <a:srgbClr val="00B050"/>
                </a:solidFill>
              </a:rPr>
              <a:t>ticaret politikası önlemleri </a:t>
            </a:r>
            <a:r>
              <a:rPr lang="tr-TR" sz="3200" dirty="0" err="1">
                <a:solidFill>
                  <a:srgbClr val="EB3963"/>
                </a:solidFill>
              </a:rPr>
              <a:t>nin</a:t>
            </a:r>
            <a:r>
              <a:rPr lang="tr-TR" sz="3200" dirty="0">
                <a:solidFill>
                  <a:srgbClr val="EB3963"/>
                </a:solidFill>
              </a:rPr>
              <a:t> ve </a:t>
            </a:r>
          </a:p>
          <a:p>
            <a:pPr lvl="0"/>
            <a:r>
              <a:rPr lang="tr-TR" sz="3200" dirty="0">
                <a:solidFill>
                  <a:srgbClr val="00B050"/>
                </a:solidFill>
              </a:rPr>
              <a:t>kambiyo mevzuatının uygulanması </a:t>
            </a:r>
            <a:r>
              <a:rPr lang="tr-TR" sz="3200" dirty="0">
                <a:solidFill>
                  <a:srgbClr val="EB3963"/>
                </a:solidFill>
              </a:rPr>
              <a:t>bakımından</a:t>
            </a:r>
            <a:r>
              <a:rPr lang="tr-TR" sz="3200" dirty="0">
                <a:solidFill>
                  <a:prstClr val="black"/>
                </a:solidFill>
              </a:rPr>
              <a:t>, </a:t>
            </a:r>
          </a:p>
          <a:p>
            <a:pPr lvl="0"/>
            <a:r>
              <a:rPr lang="tr-TR" sz="3200" dirty="0">
                <a:solidFill>
                  <a:prstClr val="black"/>
                </a:solidFill>
              </a:rPr>
              <a:t>Türkiye Gümrük Bölgesi dışında olduğu kabul edilen yerlerdir.</a:t>
            </a:r>
          </a:p>
          <a:p>
            <a:endParaRPr lang="tr-TR" dirty="0"/>
          </a:p>
        </p:txBody>
      </p:sp>
      <p:sp>
        <p:nvSpPr>
          <p:cNvPr id="4" name="Veri Yer Tutucusu 3"/>
          <p:cNvSpPr>
            <a:spLocks noGrp="1"/>
          </p:cNvSpPr>
          <p:nvPr>
            <p:ph type="dt" sz="half" idx="10"/>
          </p:nvPr>
        </p:nvSpPr>
        <p:spPr/>
        <p:txBody>
          <a:bodyPr/>
          <a:lstStyle/>
          <a:p>
            <a:fld id="{A108BC7B-F2BB-4177-B982-88D1E3A31D3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18586537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1194" y="327546"/>
            <a:ext cx="11012606" cy="5849417"/>
          </a:xfrm>
        </p:spPr>
        <p:txBody>
          <a:bodyPr/>
          <a:lstStyle/>
          <a:p>
            <a:r>
              <a:rPr lang="tr-TR" sz="3200" dirty="0">
                <a:solidFill>
                  <a:srgbClr val="0070C0"/>
                </a:solidFill>
              </a:rPr>
              <a:t>Müsteşarlık,</a:t>
            </a:r>
            <a:r>
              <a:rPr lang="tr-TR" sz="3200" dirty="0"/>
              <a:t> ticaret politikası önlemleri dahil olmak üzere eşyanın ihracı veya yeniden ihracına ilişkin işlemlerin veya önlemlerin </a:t>
            </a:r>
            <a:r>
              <a:rPr lang="tr-TR" sz="3200" dirty="0">
                <a:solidFill>
                  <a:srgbClr val="0070C0"/>
                </a:solidFill>
              </a:rPr>
              <a:t>gerektirdiği hallerde, yeniden ihracatı yasaklar</a:t>
            </a:r>
            <a:r>
              <a:rPr lang="tr-TR" sz="3200" dirty="0"/>
              <a:t>. </a:t>
            </a:r>
          </a:p>
          <a:p>
            <a:r>
              <a:rPr lang="tr-TR" sz="3200" dirty="0"/>
              <a:t>	</a:t>
            </a:r>
          </a:p>
          <a:p>
            <a:r>
              <a:rPr lang="tr-TR" sz="3200" dirty="0"/>
              <a:t>	Türkiye Gümrük Bölgesinde bulundukları sırada ekonomik etkili bir gümrük rejimine tabi tutulan eşyanın yeniden ihraç edilmek istenmesi halinde, Gümrük Kanununun 58 ilâ 71 inci maddeleri çerçevesinde bir gümrük beyannamesinin verilmesi gerekir. Bu gibi hallerde, aynı Kanunun 150 </a:t>
            </a:r>
            <a:r>
              <a:rPr lang="tr-TR" sz="3200" dirty="0" err="1"/>
              <a:t>nci</a:t>
            </a:r>
            <a:r>
              <a:rPr lang="tr-TR" sz="3200" dirty="0"/>
              <a:t> maddesinin 2 ve 4 üncü fıkra hükümleri uygulanır.</a:t>
            </a:r>
          </a:p>
          <a:p>
            <a:endParaRPr lang="tr-TR" dirty="0"/>
          </a:p>
        </p:txBody>
      </p:sp>
      <p:sp>
        <p:nvSpPr>
          <p:cNvPr id="4" name="Veri Yer Tutucusu 3"/>
          <p:cNvSpPr>
            <a:spLocks noGrp="1"/>
          </p:cNvSpPr>
          <p:nvPr>
            <p:ph type="dt" sz="half" idx="10"/>
          </p:nvPr>
        </p:nvSpPr>
        <p:spPr/>
        <p:txBody>
          <a:bodyPr/>
          <a:lstStyle/>
          <a:p>
            <a:fld id="{C3A2AE16-20EC-4DDC-88D4-3DA8B983EF81}"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40</a:t>
            </a:fld>
            <a:endParaRPr lang="tr-TR">
              <a:solidFill>
                <a:prstClr val="black">
                  <a:tint val="75000"/>
                </a:prstClr>
              </a:solidFill>
            </a:endParaRPr>
          </a:p>
        </p:txBody>
      </p:sp>
    </p:spTree>
    <p:extLst>
      <p:ext uri="{BB962C8B-B14F-4D97-AF65-F5344CB8AC3E}">
        <p14:creationId xmlns:p14="http://schemas.microsoft.com/office/powerpoint/2010/main" val="2206160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204716"/>
            <a:ext cx="10971663" cy="5972247"/>
          </a:xfrm>
        </p:spPr>
        <p:txBody>
          <a:bodyPr>
            <a:normAutofit/>
          </a:bodyPr>
          <a:lstStyle/>
          <a:p>
            <a:r>
              <a:rPr lang="tr-TR" sz="3200" dirty="0">
                <a:solidFill>
                  <a:srgbClr val="FF0000"/>
                </a:solidFill>
              </a:rPr>
              <a:t>Antrepolarda bulunan, henüz serbest dolaşıma girmemiş yakıt ve yağlar,</a:t>
            </a:r>
            <a:r>
              <a:rPr lang="tr-TR" sz="3200" dirty="0"/>
              <a:t> </a:t>
            </a:r>
            <a:r>
              <a:rPr lang="tr-TR" sz="3200" dirty="0" err="1">
                <a:solidFill>
                  <a:srgbClr val="0070C0"/>
                </a:solidFill>
              </a:rPr>
              <a:t>TGB</a:t>
            </a:r>
            <a:r>
              <a:rPr lang="tr-TR" sz="3200" dirty="0" err="1"/>
              <a:t>ölgesi</a:t>
            </a:r>
            <a:r>
              <a:rPr lang="tr-TR" sz="3200" dirty="0"/>
              <a:t> dışına çıkacak kara taşıtlarına yeniden ihracat hükmünde verilebilir.</a:t>
            </a:r>
          </a:p>
          <a:p>
            <a:r>
              <a:rPr lang="tr-TR" sz="3200" dirty="0"/>
              <a:t> </a:t>
            </a:r>
          </a:p>
          <a:p>
            <a:r>
              <a:rPr lang="tr-TR" sz="3200" dirty="0"/>
              <a:t>	</a:t>
            </a:r>
            <a:r>
              <a:rPr lang="tr-TR" sz="3200" dirty="0">
                <a:solidFill>
                  <a:srgbClr val="0070C0"/>
                </a:solidFill>
              </a:rPr>
              <a:t>Ancak söz konusu araçların bu suretle aldıkları yakıt ve yağları, Türkiye Gümrük Bölgesinden çıkışlarından itibaren kullanmaları şarttır</a:t>
            </a:r>
            <a:r>
              <a:rPr lang="tr-TR" sz="3200" dirty="0"/>
              <a:t>.</a:t>
            </a:r>
          </a:p>
        </p:txBody>
      </p:sp>
      <p:sp>
        <p:nvSpPr>
          <p:cNvPr id="4" name="Veri Yer Tutucusu 3"/>
          <p:cNvSpPr>
            <a:spLocks noGrp="1"/>
          </p:cNvSpPr>
          <p:nvPr>
            <p:ph type="dt" sz="half" idx="10"/>
          </p:nvPr>
        </p:nvSpPr>
        <p:spPr/>
        <p:txBody>
          <a:bodyPr/>
          <a:lstStyle/>
          <a:p>
            <a:fld id="{B23C8E55-CDF8-4C67-B91A-48BF518D18B6}"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41</a:t>
            </a:fld>
            <a:endParaRPr lang="tr-TR">
              <a:solidFill>
                <a:prstClr val="black">
                  <a:tint val="75000"/>
                </a:prstClr>
              </a:solidFill>
            </a:endParaRPr>
          </a:p>
        </p:txBody>
      </p:sp>
    </p:spTree>
    <p:extLst>
      <p:ext uri="{BB962C8B-B14F-4D97-AF65-F5344CB8AC3E}">
        <p14:creationId xmlns:p14="http://schemas.microsoft.com/office/powerpoint/2010/main" val="3248528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4" y="300251"/>
            <a:ext cx="11135436" cy="5876712"/>
          </a:xfrm>
        </p:spPr>
        <p:txBody>
          <a:bodyPr>
            <a:normAutofit/>
          </a:bodyPr>
          <a:lstStyle/>
          <a:p>
            <a:pPr algn="ctr"/>
            <a:r>
              <a:rPr lang="tr-TR" sz="3200" b="1" dirty="0">
                <a:solidFill>
                  <a:srgbClr val="FF0000"/>
                </a:solidFill>
                <a:latin typeface="Cooper Black" panose="0208090404030B020404" pitchFamily="18" charset="0"/>
              </a:rPr>
              <a:t>İmha ve terk</a:t>
            </a:r>
          </a:p>
          <a:p>
            <a:r>
              <a:rPr lang="tr-TR" b="1" dirty="0"/>
              <a:t> </a:t>
            </a:r>
            <a:endParaRPr lang="tr-TR" dirty="0"/>
          </a:p>
          <a:p>
            <a:r>
              <a:rPr lang="tr-TR" dirty="0"/>
              <a:t>	</a:t>
            </a:r>
            <a:r>
              <a:rPr lang="tr-TR" b="1" dirty="0"/>
              <a:t>Madde 538 – </a:t>
            </a:r>
          </a:p>
          <a:p>
            <a:r>
              <a:rPr lang="tr-TR" sz="3500" dirty="0">
                <a:solidFill>
                  <a:srgbClr val="0070C0"/>
                </a:solidFill>
              </a:rPr>
              <a:t>Serbest dolaşımda olmayan eşyanın </a:t>
            </a:r>
            <a:r>
              <a:rPr lang="tr-TR" sz="3500" dirty="0">
                <a:solidFill>
                  <a:srgbClr val="00B050"/>
                </a:solidFill>
              </a:rPr>
              <a:t>hazineye hiçbir masraf getirmeyecek şekilde</a:t>
            </a:r>
            <a:r>
              <a:rPr lang="tr-TR" sz="3500" dirty="0"/>
              <a:t>, </a:t>
            </a:r>
            <a:r>
              <a:rPr lang="tr-TR" sz="3500" dirty="0">
                <a:solidFill>
                  <a:srgbClr val="EB3963"/>
                </a:solidFill>
              </a:rPr>
              <a:t>gümrük idaresinin gözetiminde </a:t>
            </a:r>
            <a:r>
              <a:rPr lang="tr-TR" sz="3500" dirty="0">
                <a:solidFill>
                  <a:srgbClr val="0070C0"/>
                </a:solidFill>
              </a:rPr>
              <a:t>imhası veya gümrüğe terk edilmesi mümkündür</a:t>
            </a:r>
            <a:r>
              <a:rPr lang="tr-TR" sz="3500" dirty="0"/>
              <a:t>. </a:t>
            </a:r>
          </a:p>
          <a:p>
            <a:r>
              <a:rPr lang="tr-TR" dirty="0"/>
              <a:t>	</a:t>
            </a:r>
          </a:p>
          <a:p>
            <a:r>
              <a:rPr lang="tr-TR" dirty="0"/>
              <a:t>		</a:t>
            </a:r>
          </a:p>
          <a:p>
            <a:endParaRPr lang="tr-TR" dirty="0"/>
          </a:p>
        </p:txBody>
      </p:sp>
      <p:sp>
        <p:nvSpPr>
          <p:cNvPr id="4" name="Veri Yer Tutucusu 3"/>
          <p:cNvSpPr>
            <a:spLocks noGrp="1"/>
          </p:cNvSpPr>
          <p:nvPr>
            <p:ph type="dt" sz="half" idx="10"/>
          </p:nvPr>
        </p:nvSpPr>
        <p:spPr/>
        <p:txBody>
          <a:bodyPr/>
          <a:lstStyle/>
          <a:p>
            <a:fld id="{57B8F5F7-78D6-47D3-9860-AD94480821A4}"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42</a:t>
            </a:fld>
            <a:endParaRPr lang="tr-TR">
              <a:solidFill>
                <a:prstClr val="black">
                  <a:tint val="75000"/>
                </a:prstClr>
              </a:solidFill>
            </a:endParaRPr>
          </a:p>
        </p:txBody>
      </p:sp>
    </p:spTree>
    <p:extLst>
      <p:ext uri="{BB962C8B-B14F-4D97-AF65-F5344CB8AC3E}">
        <p14:creationId xmlns:p14="http://schemas.microsoft.com/office/powerpoint/2010/main" val="23217844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4" y="300250"/>
            <a:ext cx="11696132" cy="6056099"/>
          </a:xfrm>
        </p:spPr>
        <p:txBody>
          <a:bodyPr>
            <a:normAutofit/>
          </a:bodyPr>
          <a:lstStyle/>
          <a:p>
            <a:r>
              <a:rPr lang="tr-TR" dirty="0"/>
              <a:t>		</a:t>
            </a:r>
          </a:p>
          <a:p>
            <a:r>
              <a:rPr lang="tr-TR" dirty="0"/>
              <a:t>	</a:t>
            </a:r>
            <a:r>
              <a:rPr lang="tr-TR" sz="3200" dirty="0"/>
              <a:t>İmha sonucunda çıkan artık ve atıklar, serbest dolaşımda olmayan eşya için öngörülen bir işlem veya kullanıma tabi tutulur. Söz konusu artık ve atıklar, gümrük statüleri belirleninceye, serbest dolaşımda olmayan eşya ise </a:t>
            </a:r>
            <a:r>
              <a:rPr lang="tr-TR" sz="2000" dirty="0"/>
              <a:t>Gümrük Kanununun 77 </a:t>
            </a:r>
            <a:r>
              <a:rPr lang="tr-TR" sz="2000" dirty="0" err="1"/>
              <a:t>nci</a:t>
            </a:r>
            <a:r>
              <a:rPr lang="tr-TR" sz="2000" dirty="0"/>
              <a:t> maddesinin 1 inci fıkrası hükmü saklı kalmak üzere</a:t>
            </a:r>
            <a:r>
              <a:rPr lang="tr-TR" sz="3200" dirty="0"/>
              <a:t>, gümrük statüleri değişinceye ya da serbest bölgeye girinceye yahut aynı Kanunun 163 ve 164 üncü maddeleri gereğince yeniden ihraç veya imha edilinceye kadar gümrük gözetimi altında kalır. </a:t>
            </a:r>
          </a:p>
          <a:p>
            <a:r>
              <a:rPr lang="tr-TR" dirty="0"/>
              <a:t>	</a:t>
            </a:r>
          </a:p>
          <a:p>
            <a:endParaRPr lang="tr-TR" dirty="0"/>
          </a:p>
        </p:txBody>
      </p:sp>
      <p:sp>
        <p:nvSpPr>
          <p:cNvPr id="4" name="Veri Yer Tutucusu 3"/>
          <p:cNvSpPr>
            <a:spLocks noGrp="1"/>
          </p:cNvSpPr>
          <p:nvPr>
            <p:ph type="dt" sz="half" idx="10"/>
          </p:nvPr>
        </p:nvSpPr>
        <p:spPr/>
        <p:txBody>
          <a:bodyPr/>
          <a:lstStyle/>
          <a:p>
            <a:fld id="{B749ED3B-B670-4F83-AA9F-4BF43C007D4E}"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43</a:t>
            </a:fld>
            <a:endParaRPr lang="tr-TR">
              <a:solidFill>
                <a:prstClr val="black">
                  <a:tint val="75000"/>
                </a:prstClr>
              </a:solidFill>
            </a:endParaRPr>
          </a:p>
        </p:txBody>
      </p:sp>
    </p:spTree>
    <p:extLst>
      <p:ext uri="{BB962C8B-B14F-4D97-AF65-F5344CB8AC3E}">
        <p14:creationId xmlns:p14="http://schemas.microsoft.com/office/powerpoint/2010/main" val="247386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899" y="409433"/>
            <a:ext cx="11039901" cy="5767530"/>
          </a:xfrm>
        </p:spPr>
        <p:txBody>
          <a:bodyPr>
            <a:normAutofit/>
          </a:bodyPr>
          <a:lstStyle/>
          <a:p>
            <a:r>
              <a:rPr lang="tr-TR" sz="5400" b="1" dirty="0">
                <a:solidFill>
                  <a:srgbClr val="FF0000"/>
                </a:solidFill>
              </a:rPr>
              <a:t>2)</a:t>
            </a:r>
            <a:r>
              <a:rPr lang="tr-TR" sz="3200" dirty="0"/>
              <a:t> Serbest dolaşımdaki eşyanın, bir serbest bölgeye konulması nedeniyle normal olarak eşyanın ihracına bağlı olanaklardan yararlandığı yerlerdir.</a:t>
            </a:r>
          </a:p>
          <a:p>
            <a:r>
              <a:rPr lang="tr-TR" sz="3200" b="1" dirty="0"/>
              <a:t>	</a:t>
            </a:r>
            <a:endParaRPr lang="tr-TR" sz="3200" b="1" dirty="0">
              <a:solidFill>
                <a:srgbClr val="EB3963"/>
              </a:solidFill>
            </a:endParaRPr>
          </a:p>
        </p:txBody>
      </p:sp>
      <p:sp>
        <p:nvSpPr>
          <p:cNvPr id="4" name="Veri Yer Tutucusu 3"/>
          <p:cNvSpPr>
            <a:spLocks noGrp="1"/>
          </p:cNvSpPr>
          <p:nvPr>
            <p:ph type="dt" sz="half" idx="10"/>
          </p:nvPr>
        </p:nvSpPr>
        <p:spPr/>
        <p:txBody>
          <a:bodyPr/>
          <a:lstStyle/>
          <a:p>
            <a:fld id="{665860A9-49B8-4D57-AC1D-697869BDDEBF}"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2357497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899" y="409433"/>
            <a:ext cx="11039901" cy="5767530"/>
          </a:xfrm>
        </p:spPr>
        <p:txBody>
          <a:bodyPr>
            <a:normAutofit/>
          </a:bodyPr>
          <a:lstStyle/>
          <a:p>
            <a:r>
              <a:rPr lang="tr-TR" sz="3200" b="1" dirty="0"/>
              <a:t>	</a:t>
            </a:r>
            <a:endParaRPr lang="tr-TR" sz="3200" b="1" dirty="0">
              <a:solidFill>
                <a:srgbClr val="EB3963"/>
              </a:solidFill>
            </a:endParaRPr>
          </a:p>
          <a:p>
            <a:r>
              <a:rPr lang="tr-TR" sz="3200" dirty="0"/>
              <a:t> </a:t>
            </a:r>
            <a:r>
              <a:rPr lang="tr-TR" sz="4400" b="1" dirty="0">
                <a:solidFill>
                  <a:srgbClr val="FF0000"/>
                </a:solidFill>
                <a:latin typeface="Algerian" panose="04020705040A02060702" pitchFamily="82" charset="0"/>
              </a:rPr>
              <a:t>b)</a:t>
            </a:r>
            <a:r>
              <a:rPr lang="tr-TR" sz="4000" b="1" dirty="0">
                <a:latin typeface="Algerian" panose="04020705040A02060702" pitchFamily="82" charset="0"/>
              </a:rPr>
              <a:t> </a:t>
            </a:r>
            <a:r>
              <a:rPr lang="tr-TR" sz="4000" b="1" dirty="0">
                <a:solidFill>
                  <a:srgbClr val="7030A0"/>
                </a:solidFill>
                <a:latin typeface="Algerian" panose="04020705040A02060702" pitchFamily="82" charset="0"/>
              </a:rPr>
              <a:t>İşletici;</a:t>
            </a:r>
          </a:p>
          <a:p>
            <a:r>
              <a:rPr lang="tr-TR" sz="3200" b="1" dirty="0"/>
              <a:t> </a:t>
            </a:r>
            <a:r>
              <a:rPr lang="tr-TR" sz="3200" dirty="0"/>
              <a:t>serbest bölgeyi işleten kamu kurum ve kuruluşu ile yerli ve yabancı gerçek veya tüzel kişiyi ifade eder.</a:t>
            </a:r>
          </a:p>
          <a:p>
            <a:endParaRPr lang="tr-TR" sz="3200" dirty="0"/>
          </a:p>
          <a:p>
            <a:r>
              <a:rPr lang="tr-TR" sz="4000" b="1" dirty="0">
                <a:solidFill>
                  <a:srgbClr val="FF0000"/>
                </a:solidFill>
                <a:latin typeface="Algerian" panose="04020705040A02060702" pitchFamily="82" charset="0"/>
              </a:rPr>
              <a:t>c)</a:t>
            </a:r>
            <a:r>
              <a:rPr lang="tr-TR" sz="3600" dirty="0">
                <a:latin typeface="Algerian" panose="04020705040A02060702" pitchFamily="82" charset="0"/>
              </a:rPr>
              <a:t> </a:t>
            </a:r>
            <a:r>
              <a:rPr lang="tr-TR" sz="3600" b="1" dirty="0">
                <a:solidFill>
                  <a:srgbClr val="7030A0"/>
                </a:solidFill>
                <a:latin typeface="Algerian" panose="04020705040A02060702" pitchFamily="82" charset="0"/>
              </a:rPr>
              <a:t>Kullanıcı</a:t>
            </a:r>
            <a:r>
              <a:rPr lang="tr-TR" sz="3600" dirty="0">
                <a:latin typeface="Algerian" panose="04020705040A02060702" pitchFamily="82" charset="0"/>
              </a:rPr>
              <a:t>; </a:t>
            </a:r>
          </a:p>
          <a:p>
            <a:r>
              <a:rPr lang="tr-TR" sz="3200" dirty="0"/>
              <a:t>faaliyet ruhsatı alan ve serbest bölgede kiracı veya mülk sahibi olarak belli bir işyeri bulunan gerçek veya tüzel kişiyi,</a:t>
            </a:r>
          </a:p>
          <a:p>
            <a:r>
              <a:rPr lang="tr-TR" sz="3200" b="1" dirty="0">
                <a:solidFill>
                  <a:srgbClr val="EB3963"/>
                </a:solidFill>
              </a:rPr>
              <a:t>İfade eder</a:t>
            </a:r>
            <a:r>
              <a:rPr lang="tr-TR" sz="3200" dirty="0"/>
              <a:t>. </a:t>
            </a:r>
          </a:p>
        </p:txBody>
      </p:sp>
      <p:sp>
        <p:nvSpPr>
          <p:cNvPr id="4" name="Veri Yer Tutucusu 3"/>
          <p:cNvSpPr>
            <a:spLocks noGrp="1"/>
          </p:cNvSpPr>
          <p:nvPr>
            <p:ph type="dt" sz="half" idx="10"/>
          </p:nvPr>
        </p:nvSpPr>
        <p:spPr/>
        <p:txBody>
          <a:bodyPr/>
          <a:lstStyle/>
          <a:p>
            <a:fld id="{665860A9-49B8-4D57-AC1D-697869BDDEBF}"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162098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4" y="300251"/>
            <a:ext cx="11655187" cy="6421224"/>
          </a:xfrm>
        </p:spPr>
        <p:txBody>
          <a:bodyPr>
            <a:normAutofit/>
          </a:bodyPr>
          <a:lstStyle/>
          <a:p>
            <a:pPr algn="ctr"/>
            <a:r>
              <a:rPr lang="tr-TR" sz="3200" b="1" dirty="0">
                <a:solidFill>
                  <a:srgbClr val="FF0000"/>
                </a:solidFill>
              </a:rPr>
              <a:t>Denetim</a:t>
            </a:r>
            <a:endParaRPr lang="tr-TR" sz="3200" dirty="0">
              <a:solidFill>
                <a:srgbClr val="FF0000"/>
              </a:solidFill>
            </a:endParaRPr>
          </a:p>
          <a:p>
            <a:r>
              <a:rPr lang="tr-TR" b="1" dirty="0"/>
              <a:t>		</a:t>
            </a:r>
            <a:r>
              <a:rPr lang="tr-TR" sz="1100" b="1" dirty="0"/>
              <a:t>Madde 519 – </a:t>
            </a:r>
          </a:p>
          <a:p>
            <a:r>
              <a:rPr lang="tr-TR" sz="3200" b="1" dirty="0">
                <a:solidFill>
                  <a:srgbClr val="EB3963"/>
                </a:solidFill>
              </a:rPr>
              <a:t>Serbest bölgede görevli gümrük idareleri,</a:t>
            </a:r>
          </a:p>
          <a:p>
            <a:r>
              <a:rPr lang="tr-TR" sz="3200" dirty="0"/>
              <a:t> 	</a:t>
            </a:r>
            <a:r>
              <a:rPr lang="tr-TR" dirty="0"/>
              <a:t>a) Türkiye'deki serbest bölgeye ihraç edilen,</a:t>
            </a:r>
          </a:p>
          <a:p>
            <a:r>
              <a:rPr lang="tr-TR" dirty="0"/>
              <a:t> 	b) Yabancı bir ülkeden veya Türkiye Gümrük Bölgesindeki başka bir gümrük idaresinden transit olarak gelen,</a:t>
            </a:r>
          </a:p>
          <a:p>
            <a:r>
              <a:rPr lang="tr-TR" dirty="0"/>
              <a:t> 	c) Serbest bölgeden Türkiye'ye serbest dolaşıma girmek üzere gelen,</a:t>
            </a:r>
          </a:p>
          <a:p>
            <a:r>
              <a:rPr lang="tr-TR" dirty="0"/>
              <a:t> 	d) Serbest bölgeden Türkiye'ye şarta bağlı muafiyet kapsamında ithal edilen,</a:t>
            </a:r>
          </a:p>
          <a:p>
            <a:r>
              <a:rPr lang="tr-TR" dirty="0"/>
              <a:t>        e) Serbest bölgeden Türkiye'deki başka bir gümrüğe veya yabancı bir ülkeye transit rejimi hükümlerine göre sevk edilen,</a:t>
            </a:r>
          </a:p>
          <a:p>
            <a:r>
              <a:rPr lang="tr-TR" dirty="0"/>
              <a:t>        f) Serbest bölgede kalan,</a:t>
            </a:r>
          </a:p>
          <a:p>
            <a:endParaRPr lang="tr-TR" dirty="0"/>
          </a:p>
        </p:txBody>
      </p:sp>
      <p:sp>
        <p:nvSpPr>
          <p:cNvPr id="4" name="Veri Yer Tutucusu 3"/>
          <p:cNvSpPr>
            <a:spLocks noGrp="1"/>
          </p:cNvSpPr>
          <p:nvPr>
            <p:ph type="dt" sz="half" idx="10"/>
          </p:nvPr>
        </p:nvSpPr>
        <p:spPr/>
        <p:txBody>
          <a:bodyPr/>
          <a:lstStyle/>
          <a:p>
            <a:fld id="{94EB4BB7-BB99-4921-9171-184A604607CE}"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1066186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4967" y="532263"/>
            <a:ext cx="10848833" cy="6003008"/>
          </a:xfrm>
        </p:spPr>
        <p:txBody>
          <a:bodyPr>
            <a:normAutofit/>
          </a:bodyPr>
          <a:lstStyle/>
          <a:p>
            <a:r>
              <a:rPr lang="tr-TR" sz="3200" dirty="0"/>
              <a:t> (önceki slayttaki </a:t>
            </a:r>
            <a:r>
              <a:rPr lang="tr-TR" sz="3200" dirty="0">
                <a:solidFill>
                  <a:srgbClr val="FF0000"/>
                </a:solidFill>
              </a:rPr>
              <a:t>a dan f ye kadar </a:t>
            </a:r>
            <a:r>
              <a:rPr lang="tr-TR" sz="3200" dirty="0"/>
              <a:t>olan) 	</a:t>
            </a:r>
          </a:p>
          <a:p>
            <a:r>
              <a:rPr lang="tr-TR" sz="3200" dirty="0">
                <a:solidFill>
                  <a:schemeClr val="accent1">
                    <a:lumMod val="75000"/>
                  </a:schemeClr>
                </a:solidFill>
              </a:rPr>
              <a:t>Eşyayı, serbest bölgeye giriş veya çıkış yapan kişileri ve taşıtları, serbest bölgenin sınırları ile giriş ve çıkış noktalarını denetlemeye yetkilidir</a:t>
            </a:r>
            <a:r>
              <a:rPr lang="tr-TR" sz="3200" dirty="0"/>
              <a:t>.</a:t>
            </a:r>
          </a:p>
          <a:p>
            <a:r>
              <a:rPr lang="tr-TR" sz="3200" dirty="0"/>
              <a:t>	</a:t>
            </a:r>
            <a:r>
              <a:rPr lang="tr-TR" sz="3600" dirty="0">
                <a:solidFill>
                  <a:srgbClr val="FF0000"/>
                </a:solidFill>
              </a:rPr>
              <a:t>Serbest dolaşıma giriş rejimi ve ihracat rejimi hükümlerine göre yapılacak olan </a:t>
            </a:r>
            <a:r>
              <a:rPr lang="tr-TR" sz="3600" dirty="0">
                <a:solidFill>
                  <a:srgbClr val="FF0000"/>
                </a:solidFill>
                <a:latin typeface="Arial Black" panose="020B0A04020102020204" pitchFamily="34" charset="0"/>
              </a:rPr>
              <a:t>denetim ve muayene </a:t>
            </a:r>
            <a:r>
              <a:rPr lang="tr-TR" sz="3600" dirty="0">
                <a:solidFill>
                  <a:srgbClr val="FF0000"/>
                </a:solidFill>
              </a:rPr>
              <a:t>;</a:t>
            </a:r>
          </a:p>
          <a:p>
            <a:r>
              <a:rPr lang="tr-TR" sz="3600" b="1" u="sng" dirty="0">
                <a:solidFill>
                  <a:srgbClr val="00B050"/>
                </a:solidFill>
              </a:rPr>
              <a:t>serbest bölgenin giriş ve çıkış kapılarında</a:t>
            </a:r>
            <a:r>
              <a:rPr lang="tr-TR" sz="3600" u="sng" dirty="0">
                <a:solidFill>
                  <a:srgbClr val="00B050"/>
                </a:solidFill>
              </a:rPr>
              <a:t> </a:t>
            </a:r>
            <a:r>
              <a:rPr lang="tr-TR" sz="3600" dirty="0">
                <a:solidFill>
                  <a:srgbClr val="00B050"/>
                </a:solidFill>
              </a:rPr>
              <a:t>yapılabileceği gibi</a:t>
            </a:r>
            <a:r>
              <a:rPr lang="tr-TR" sz="3600" dirty="0"/>
              <a:t>, </a:t>
            </a:r>
          </a:p>
          <a:p>
            <a:r>
              <a:rPr lang="tr-TR" sz="3600" u="sng" dirty="0">
                <a:solidFill>
                  <a:srgbClr val="FFC000"/>
                </a:solidFill>
              </a:rPr>
              <a:t>eşyanın depolandığı serbest bölgedeki yerlerde </a:t>
            </a:r>
            <a:r>
              <a:rPr lang="tr-TR" sz="3600" dirty="0">
                <a:solidFill>
                  <a:srgbClr val="FFC000"/>
                </a:solidFill>
              </a:rPr>
              <a:t>de </a:t>
            </a:r>
            <a:r>
              <a:rPr lang="tr-TR" sz="3600" dirty="0"/>
              <a:t>yapılabilir. </a:t>
            </a:r>
          </a:p>
        </p:txBody>
      </p:sp>
      <p:sp>
        <p:nvSpPr>
          <p:cNvPr id="4" name="Veri Yer Tutucusu 3"/>
          <p:cNvSpPr>
            <a:spLocks noGrp="1"/>
          </p:cNvSpPr>
          <p:nvPr>
            <p:ph type="dt" sz="half" idx="10"/>
          </p:nvPr>
        </p:nvSpPr>
        <p:spPr/>
        <p:txBody>
          <a:bodyPr/>
          <a:lstStyle/>
          <a:p>
            <a:fld id="{378FC608-E893-4597-8D54-53AF5D47C293}"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122388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6728" y="313899"/>
            <a:ext cx="10917072" cy="5863064"/>
          </a:xfrm>
        </p:spPr>
        <p:txBody>
          <a:bodyPr>
            <a:normAutofit/>
          </a:bodyPr>
          <a:lstStyle/>
          <a:p>
            <a:r>
              <a:rPr lang="tr-TR" sz="3200" u="sng" dirty="0">
                <a:solidFill>
                  <a:srgbClr val="FF0000"/>
                </a:solidFill>
              </a:rPr>
              <a:t>Serbest bölgelerin sınırları ile giriş ve çıkış noktalarının </a:t>
            </a:r>
            <a:r>
              <a:rPr lang="tr-TR" sz="4000" u="sng" dirty="0">
                <a:solidFill>
                  <a:srgbClr val="7030A0"/>
                </a:solidFill>
              </a:rPr>
              <a:t>mutlak surette denetlenmesi esas olmakla birlikte, </a:t>
            </a:r>
          </a:p>
          <a:p>
            <a:endParaRPr lang="tr-TR" sz="4000" u="sng" dirty="0">
              <a:solidFill>
                <a:srgbClr val="7030A0"/>
              </a:solidFill>
            </a:endParaRPr>
          </a:p>
          <a:p>
            <a:r>
              <a:rPr lang="tr-TR" sz="3200" dirty="0">
                <a:solidFill>
                  <a:srgbClr val="00B050"/>
                </a:solidFill>
              </a:rPr>
              <a:t>bir serbest bölgeye giriş veya çıkış yapan kişiler ve taşıtları ile serbest bölgeye giren ve burada kalan veya çıkan eşyanın denetim ve muayeneleri</a:t>
            </a:r>
            <a:r>
              <a:rPr lang="tr-TR" sz="3200" dirty="0"/>
              <a:t>, </a:t>
            </a:r>
          </a:p>
          <a:p>
            <a:r>
              <a:rPr lang="tr-TR" sz="3200" dirty="0"/>
              <a:t>gümrük idaresinin uygulamakla yükümlü olduğu </a:t>
            </a:r>
            <a:r>
              <a:rPr lang="tr-TR" sz="3200" dirty="0">
                <a:solidFill>
                  <a:srgbClr val="7030A0"/>
                </a:solidFill>
              </a:rPr>
              <a:t>mevzuat hükümleri yanında</a:t>
            </a:r>
            <a:r>
              <a:rPr lang="tr-TR" sz="3200" dirty="0"/>
              <a:t> </a:t>
            </a:r>
            <a:r>
              <a:rPr lang="tr-TR" sz="3600" b="1" dirty="0">
                <a:solidFill>
                  <a:srgbClr val="FF0000"/>
                </a:solidFill>
              </a:rPr>
              <a:t>şüphe halinin mevcut olduğu zaman ve hallerde yapılır.</a:t>
            </a:r>
            <a:endParaRPr lang="tr-TR" sz="3200" b="1" dirty="0">
              <a:solidFill>
                <a:srgbClr val="FF0000"/>
              </a:solidFill>
            </a:endParaRPr>
          </a:p>
          <a:p>
            <a:r>
              <a:rPr lang="tr-TR" sz="3200" dirty="0"/>
              <a:t>	</a:t>
            </a:r>
          </a:p>
        </p:txBody>
      </p:sp>
      <p:sp>
        <p:nvSpPr>
          <p:cNvPr id="4" name="Veri Yer Tutucusu 3"/>
          <p:cNvSpPr>
            <a:spLocks noGrp="1"/>
          </p:cNvSpPr>
          <p:nvPr>
            <p:ph type="dt" sz="half" idx="10"/>
          </p:nvPr>
        </p:nvSpPr>
        <p:spPr/>
        <p:txBody>
          <a:bodyPr/>
          <a:lstStyle/>
          <a:p>
            <a:fld id="{FE374A85-F13D-411D-9DEC-B956ECE03C40}" type="datetime1">
              <a:rPr lang="tr-TR" smtClean="0">
                <a:solidFill>
                  <a:prstClr val="black">
                    <a:tint val="75000"/>
                  </a:prstClr>
                </a:solidFill>
              </a:rPr>
              <a:p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247777464"/>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2439</Words>
  <Application>Microsoft Office PowerPoint</Application>
  <PresentationFormat>Geniş ekran</PresentationFormat>
  <Paragraphs>377</Paragraphs>
  <Slides>43</Slides>
  <Notes>1</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43</vt:i4>
      </vt:variant>
    </vt:vector>
  </HeadingPairs>
  <TitlesOfParts>
    <vt:vector size="55" baseType="lpstr">
      <vt:lpstr>Aharoni</vt:lpstr>
      <vt:lpstr>Algerian</vt:lpstr>
      <vt:lpstr>Arial</vt:lpstr>
      <vt:lpstr>Arial Black</vt:lpstr>
      <vt:lpstr>Britannic Bold</vt:lpstr>
      <vt:lpstr>Calibri</vt:lpstr>
      <vt:lpstr>Calibri Light</vt:lpstr>
      <vt:lpstr>Constantia</vt:lpstr>
      <vt:lpstr>Cooper Black</vt:lpstr>
      <vt:lpstr>Lucida Console</vt:lpstr>
      <vt:lpstr>verdana</vt:lpstr>
      <vt:lpstr>1_Office Teması</vt:lpstr>
      <vt:lpstr>PowerPoint Sunusu</vt:lpstr>
      <vt:lpstr> Serbest Bölge Nedir ?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İNF 8 formu anlamı</vt:lpstr>
      <vt:lpstr>PowerPoint Sunusu</vt:lpstr>
      <vt:lpstr>PowerPoint Sunusu</vt:lpstr>
      <vt:lpstr>PowerPoint Sunusu</vt:lpstr>
      <vt:lpstr>PowerPoint Sunusu</vt:lpstr>
      <vt:lpstr>PowerPoint Sunusu</vt:lpstr>
      <vt:lpstr>PowerPoint Sunusu</vt:lpstr>
      <vt:lpstr>PowerPoint Sunusu</vt:lpstr>
      <vt:lpstr>İKİNCİ AYIRIM Yeniden İhracat, İmha ve Terk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dc:creator>
  <cp:lastModifiedBy>orhan şenses</cp:lastModifiedBy>
  <cp:revision>12</cp:revision>
  <dcterms:created xsi:type="dcterms:W3CDTF">2016-08-10T09:19:40Z</dcterms:created>
  <dcterms:modified xsi:type="dcterms:W3CDTF">2024-09-17T18:12:40Z</dcterms:modified>
</cp:coreProperties>
</file>