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8"/>
  </p:notesMasterIdLst>
  <p:sldIdLst>
    <p:sldId id="257" r:id="rId3"/>
    <p:sldId id="349" r:id="rId4"/>
    <p:sldId id="258" r:id="rId5"/>
    <p:sldId id="259" r:id="rId6"/>
    <p:sldId id="260" r:id="rId7"/>
    <p:sldId id="261" r:id="rId8"/>
    <p:sldId id="262" r:id="rId9"/>
    <p:sldId id="263" r:id="rId10"/>
    <p:sldId id="350" r:id="rId11"/>
    <p:sldId id="351"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3" r:id="rId50"/>
    <p:sldId id="306" r:id="rId51"/>
    <p:sldId id="307" r:id="rId52"/>
    <p:sldId id="308" r:id="rId53"/>
    <p:sldId id="354" r:id="rId54"/>
    <p:sldId id="309" r:id="rId55"/>
    <p:sldId id="310" r:id="rId56"/>
    <p:sldId id="311" r:id="rId57"/>
    <p:sldId id="312" r:id="rId58"/>
    <p:sldId id="313" r:id="rId59"/>
    <p:sldId id="314" r:id="rId60"/>
    <p:sldId id="315" r:id="rId61"/>
    <p:sldId id="316" r:id="rId62"/>
    <p:sldId id="317" r:id="rId63"/>
    <p:sldId id="318" r:id="rId64"/>
    <p:sldId id="352" r:id="rId65"/>
    <p:sldId id="319" r:id="rId66"/>
    <p:sldId id="348" r:id="rId67"/>
    <p:sldId id="320" r:id="rId68"/>
    <p:sldId id="321" r:id="rId69"/>
    <p:sldId id="322" r:id="rId70"/>
    <p:sldId id="323" r:id="rId71"/>
    <p:sldId id="353" r:id="rId72"/>
    <p:sldId id="324" r:id="rId73"/>
    <p:sldId id="347" r:id="rId74"/>
    <p:sldId id="346" r:id="rId75"/>
    <p:sldId id="325" r:id="rId76"/>
    <p:sldId id="326" r:id="rId77"/>
    <p:sldId id="327" r:id="rId78"/>
    <p:sldId id="355"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5" d="100"/>
          <a:sy n="75" d="100"/>
        </p:scale>
        <p:origin x="902" y="43"/>
      </p:cViewPr>
      <p:guideLst/>
    </p:cSldViewPr>
  </p:slideViewPr>
  <p:notesTextViewPr>
    <p:cViewPr>
      <p:scale>
        <a:sx n="1" d="1"/>
        <a:sy n="1" d="1"/>
      </p:scale>
      <p:origin x="0" y="-43"/>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tableStyles" Target="tableStyle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notesMaster" Target="notesMasters/notesMaster1.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6D983-B4D9-4B4C-99C3-5DE8DE5A3016}" type="datetimeFigureOut">
              <a:rPr lang="tr-TR" smtClean="0"/>
              <a:t>18.12.2023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7B7F1D-EC51-4407-A4A8-83555F26BD1C}" type="slidenum">
              <a:rPr lang="tr-TR" smtClean="0"/>
              <a:t>‹#›</a:t>
            </a:fld>
            <a:endParaRPr lang="tr-TR"/>
          </a:p>
        </p:txBody>
      </p:sp>
    </p:spTree>
    <p:extLst>
      <p:ext uri="{BB962C8B-B14F-4D97-AF65-F5344CB8AC3E}">
        <p14:creationId xmlns:p14="http://schemas.microsoft.com/office/powerpoint/2010/main" val="217139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87B7F1D-EC51-4407-A4A8-83555F26BD1C}" type="slidenum">
              <a:rPr lang="tr-TR" smtClean="0"/>
              <a:t>2</a:t>
            </a:fld>
            <a:endParaRPr lang="tr-TR"/>
          </a:p>
        </p:txBody>
      </p:sp>
    </p:spTree>
    <p:extLst>
      <p:ext uri="{BB962C8B-B14F-4D97-AF65-F5344CB8AC3E}">
        <p14:creationId xmlns:p14="http://schemas.microsoft.com/office/powerpoint/2010/main" val="4185489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16102017 A</a:t>
            </a:r>
            <a:endParaRPr lang="tr-TR" dirty="0"/>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17</a:t>
            </a:fld>
            <a:endParaRPr lang="tr-TR">
              <a:solidFill>
                <a:prstClr val="black"/>
              </a:solidFill>
            </a:endParaRPr>
          </a:p>
        </p:txBody>
      </p:sp>
    </p:spTree>
    <p:extLst>
      <p:ext uri="{BB962C8B-B14F-4D97-AF65-F5344CB8AC3E}">
        <p14:creationId xmlns:p14="http://schemas.microsoft.com/office/powerpoint/2010/main" val="2202633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24102022</a:t>
            </a:r>
          </a:p>
        </p:txBody>
      </p:sp>
      <p:sp>
        <p:nvSpPr>
          <p:cNvPr id="4" name="Slayt Numarası Yer Tutucusu 3"/>
          <p:cNvSpPr>
            <a:spLocks noGrp="1"/>
          </p:cNvSpPr>
          <p:nvPr>
            <p:ph type="sldNum" sz="quarter" idx="10"/>
          </p:nvPr>
        </p:nvSpPr>
        <p:spPr/>
        <p:txBody>
          <a:bodyPr/>
          <a:lstStyle/>
          <a:p>
            <a:fld id="{A87B7F1D-EC51-4407-A4A8-83555F26BD1C}" type="slidenum">
              <a:rPr lang="tr-TR" smtClean="0"/>
              <a:t>36</a:t>
            </a:fld>
            <a:endParaRPr lang="tr-TR"/>
          </a:p>
        </p:txBody>
      </p:sp>
    </p:spTree>
    <p:extLst>
      <p:ext uri="{BB962C8B-B14F-4D97-AF65-F5344CB8AC3E}">
        <p14:creationId xmlns:p14="http://schemas.microsoft.com/office/powerpoint/2010/main" val="3018986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19112014 burada kaldık</a:t>
            </a:r>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49</a:t>
            </a:fld>
            <a:endParaRPr lang="tr-TR">
              <a:solidFill>
                <a:prstClr val="black"/>
              </a:solidFill>
            </a:endParaRPr>
          </a:p>
        </p:txBody>
      </p:sp>
    </p:spTree>
    <p:extLst>
      <p:ext uri="{BB962C8B-B14F-4D97-AF65-F5344CB8AC3E}">
        <p14:creationId xmlns:p14="http://schemas.microsoft.com/office/powerpoint/2010/main" val="3154969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21102019</a:t>
            </a:r>
          </a:p>
        </p:txBody>
      </p:sp>
      <p:sp>
        <p:nvSpPr>
          <p:cNvPr id="4" name="Slayt Numarası Yer Tutucusu 3"/>
          <p:cNvSpPr>
            <a:spLocks noGrp="1"/>
          </p:cNvSpPr>
          <p:nvPr>
            <p:ph type="sldNum" sz="quarter" idx="10"/>
          </p:nvPr>
        </p:nvSpPr>
        <p:spPr/>
        <p:txBody>
          <a:bodyPr/>
          <a:lstStyle/>
          <a:p>
            <a:fld id="{A87B7F1D-EC51-4407-A4A8-83555F26BD1C}" type="slidenum">
              <a:rPr lang="tr-TR" smtClean="0"/>
              <a:t>67</a:t>
            </a:fld>
            <a:endParaRPr lang="tr-TR"/>
          </a:p>
        </p:txBody>
      </p:sp>
    </p:spTree>
    <p:extLst>
      <p:ext uri="{BB962C8B-B14F-4D97-AF65-F5344CB8AC3E}">
        <p14:creationId xmlns:p14="http://schemas.microsoft.com/office/powerpoint/2010/main" val="1539562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87B7F1D-EC51-4407-A4A8-83555F26BD1C}" type="slidenum">
              <a:rPr lang="tr-TR" smtClean="0"/>
              <a:t>68</a:t>
            </a:fld>
            <a:endParaRPr lang="tr-TR"/>
          </a:p>
        </p:txBody>
      </p:sp>
    </p:spTree>
    <p:extLst>
      <p:ext uri="{BB962C8B-B14F-4D97-AF65-F5344CB8AC3E}">
        <p14:creationId xmlns:p14="http://schemas.microsoft.com/office/powerpoint/2010/main" val="2780339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11/12/2023</a:t>
            </a:r>
          </a:p>
          <a:p>
            <a:endParaRPr lang="tr-TR" dirty="0"/>
          </a:p>
        </p:txBody>
      </p:sp>
      <p:sp>
        <p:nvSpPr>
          <p:cNvPr id="4" name="Slayt Numarası Yer Tutucusu 3"/>
          <p:cNvSpPr>
            <a:spLocks noGrp="1"/>
          </p:cNvSpPr>
          <p:nvPr>
            <p:ph type="sldNum" sz="quarter" idx="10"/>
          </p:nvPr>
        </p:nvSpPr>
        <p:spPr/>
        <p:txBody>
          <a:bodyPr/>
          <a:lstStyle/>
          <a:p>
            <a:fld id="{A87B7F1D-EC51-4407-A4A8-83555F26BD1C}" type="slidenum">
              <a:rPr lang="tr-TR" smtClean="0"/>
              <a:t>75</a:t>
            </a:fld>
            <a:endParaRPr lang="tr-TR"/>
          </a:p>
        </p:txBody>
      </p:sp>
    </p:spTree>
    <p:extLst>
      <p:ext uri="{BB962C8B-B14F-4D97-AF65-F5344CB8AC3E}">
        <p14:creationId xmlns:p14="http://schemas.microsoft.com/office/powerpoint/2010/main" val="3801753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87B7F1D-EC51-4407-A4A8-83555F26BD1C}" type="slidenum">
              <a:rPr lang="tr-TR" smtClean="0"/>
              <a:t>76</a:t>
            </a:fld>
            <a:endParaRPr lang="tr-TR"/>
          </a:p>
        </p:txBody>
      </p:sp>
    </p:spTree>
    <p:extLst>
      <p:ext uri="{BB962C8B-B14F-4D97-AF65-F5344CB8AC3E}">
        <p14:creationId xmlns:p14="http://schemas.microsoft.com/office/powerpoint/2010/main" val="689386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1812/2023</a:t>
            </a:r>
          </a:p>
          <a:p>
            <a:endParaRPr lang="tr-TR"/>
          </a:p>
        </p:txBody>
      </p:sp>
      <p:sp>
        <p:nvSpPr>
          <p:cNvPr id="4" name="Slayt Numarası Yer Tutucusu 3"/>
          <p:cNvSpPr>
            <a:spLocks noGrp="1"/>
          </p:cNvSpPr>
          <p:nvPr>
            <p:ph type="sldNum" sz="quarter" idx="10"/>
          </p:nvPr>
        </p:nvSpPr>
        <p:spPr/>
        <p:txBody>
          <a:bodyPr/>
          <a:lstStyle/>
          <a:p>
            <a:fld id="{A87B7F1D-EC51-4407-A4A8-83555F26BD1C}" type="slidenum">
              <a:rPr lang="tr-TR" smtClean="0"/>
              <a:t>95</a:t>
            </a:fld>
            <a:endParaRPr lang="tr-TR"/>
          </a:p>
        </p:txBody>
      </p:sp>
    </p:spTree>
    <p:extLst>
      <p:ext uri="{BB962C8B-B14F-4D97-AF65-F5344CB8AC3E}">
        <p14:creationId xmlns:p14="http://schemas.microsoft.com/office/powerpoint/2010/main" val="1262014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1A5CE447-6B84-4A27-9EC8-D9248E7AD5B2}"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0853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36C2FE5-FB74-4EA9-8F2C-7D1C69589FC7}"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7915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D174FA8-16E0-4D57-A2D6-5DA43E43FAF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2487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3965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20553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44866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76271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09030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066485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65190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2838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3C94393-E463-4A8C-AD33-823834AF4CDF}"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54986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41798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922595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3909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4917C5D-51C8-4396-9D0B-5A7BBB81302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2441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ACC8B8AE-4C60-4A59-A87C-A89A58221A3C}" type="datetime1">
              <a:rPr lang="tr-TR" smtClean="0">
                <a:solidFill>
                  <a:prstClr val="black">
                    <a:tint val="75000"/>
                  </a:prstClr>
                </a:solidFill>
              </a:rPr>
              <a:t>18.12.2023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35893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15F0BE6B-C230-41D7-BBF6-19D09B12C52C}" type="datetime1">
              <a:rPr lang="tr-TR" smtClean="0">
                <a:solidFill>
                  <a:prstClr val="black">
                    <a:tint val="75000"/>
                  </a:prstClr>
                </a:solidFill>
              </a:rPr>
              <a:t>18.12.2023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r>
              <a:rPr lang="tr-TR">
                <a:solidFill>
                  <a:prstClr val="black">
                    <a:tint val="75000"/>
                  </a:prstClr>
                </a:solidFill>
              </a:rPr>
              <a:t>osenses@trabzon.edu.tr</a:t>
            </a:r>
          </a:p>
        </p:txBody>
      </p:sp>
      <p:sp>
        <p:nvSpPr>
          <p:cNvPr id="9" name="Slayt Numarası Yer Tutucusu 8"/>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446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F7BB5C63-9C78-47A8-B5C9-6A01DA7171CB}" type="datetime1">
              <a:rPr lang="tr-TR" smtClean="0">
                <a:solidFill>
                  <a:prstClr val="black">
                    <a:tint val="75000"/>
                  </a:prstClr>
                </a:solidFill>
              </a:rPr>
              <a:t>18.12.2023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650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C11D0E-A8E0-475E-B822-7F72409BCCC9}" type="datetime1">
              <a:rPr lang="tr-TR" smtClean="0">
                <a:solidFill>
                  <a:prstClr val="black">
                    <a:tint val="75000"/>
                  </a:prstClr>
                </a:solidFill>
              </a:rPr>
              <a:t>18.12.2023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r>
              <a:rPr lang="tr-TR">
                <a:solidFill>
                  <a:prstClr val="black">
                    <a:tint val="75000"/>
                  </a:prstClr>
                </a:solidFill>
              </a:rPr>
              <a:t>osenses@trabzon.edu.tr</a:t>
            </a:r>
          </a:p>
        </p:txBody>
      </p:sp>
      <p:sp>
        <p:nvSpPr>
          <p:cNvPr id="4" name="Slayt Numarası Yer Tutucusu 3"/>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80247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36D7F9B7-5B91-4D26-B2EA-507C7FA3F3A7}" type="datetime1">
              <a:rPr lang="tr-TR" smtClean="0">
                <a:solidFill>
                  <a:prstClr val="black">
                    <a:tint val="75000"/>
                  </a:prstClr>
                </a:solidFill>
              </a:rPr>
              <a:t>18.12.2023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85731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C98505C-DA2E-4331-9DD2-AEF9C94C3AE0}" type="datetime1">
              <a:rPr lang="tr-TR" smtClean="0">
                <a:solidFill>
                  <a:prstClr val="black">
                    <a:tint val="75000"/>
                  </a:prstClr>
                </a:solidFill>
              </a:rPr>
              <a:t>18.12.2023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a:solidFill>
                  <a:prstClr val="black">
                    <a:tint val="75000"/>
                  </a:prstClr>
                </a:solidFill>
              </a:rPr>
              <a:t>osenses@trabzon.edu.tr</a:t>
            </a:r>
          </a:p>
        </p:txBody>
      </p:sp>
      <p:sp>
        <p:nvSpPr>
          <p:cNvPr id="7" name="Slayt Numarası Yer Tutucusu 6"/>
          <p:cNvSpPr>
            <a:spLocks noGrp="1"/>
          </p:cNvSpPr>
          <p:nvPr>
            <p:ph type="sldNum" sz="quarter" idx="12"/>
          </p:nvPr>
        </p:nvSpPr>
        <p:spPr/>
        <p:txBody>
          <a:body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6204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0B1A1-10F9-45AC-AE05-AE430BBA032F}"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solidFill>
                  <a:prstClr val="black">
                    <a:tint val="75000"/>
                  </a:prstClr>
                </a:solidFill>
              </a:rPr>
              <a:t>osenses@trabzon.edu.tr</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B1C78-3B6F-4B3D-A98F-BC72D261CF6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42703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B8583-3DAD-4FA7-899B-13082C020371}" type="datetimeFigureOut">
              <a:rPr lang="tr-TR" smtClean="0">
                <a:solidFill>
                  <a:prstClr val="black">
                    <a:tint val="75000"/>
                  </a:prstClr>
                </a:solidFill>
              </a:rPr>
              <a:pPr/>
              <a:t>18.12.2023</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01B3B-A1E9-405F-8BA0-F88A44AEC852}"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793953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mevzuat.net/fayda/elektronik-ortamda-ozet-beyan-verilmesi.asp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en.wikipedia.org/wiki/French_language"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en.wikipedia.org/wiki/French_language"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72896"/>
            <a:ext cx="10515600" cy="5104067"/>
          </a:xfrm>
        </p:spPr>
        <p:txBody>
          <a:bodyPr>
            <a:normAutofit/>
          </a:bodyPr>
          <a:lstStyle/>
          <a:p>
            <a:pPr algn="ctr"/>
            <a:endParaRPr lang="tr-TR" sz="6600" dirty="0">
              <a:solidFill>
                <a:srgbClr val="00B050"/>
              </a:solidFill>
              <a:latin typeface="Algerian" panose="04020705040A02060702" pitchFamily="82" charset="0"/>
            </a:endParaRPr>
          </a:p>
          <a:p>
            <a:pPr algn="ctr"/>
            <a:r>
              <a:rPr lang="tr-TR" sz="9600" dirty="0">
                <a:solidFill>
                  <a:srgbClr val="00B050"/>
                </a:solidFill>
                <a:latin typeface="Algerian" panose="04020705040A02060702" pitchFamily="82" charset="0"/>
              </a:rPr>
              <a:t>ÜÇÜNCÜ KISIM</a:t>
            </a:r>
          </a:p>
        </p:txBody>
      </p:sp>
      <p:sp>
        <p:nvSpPr>
          <p:cNvPr id="4" name="Veri Yer Tutucusu 3"/>
          <p:cNvSpPr>
            <a:spLocks noGrp="1"/>
          </p:cNvSpPr>
          <p:nvPr>
            <p:ph type="dt" sz="half" idx="10"/>
          </p:nvPr>
        </p:nvSpPr>
        <p:spPr/>
        <p:txBody>
          <a:bodyPr/>
          <a:lstStyle/>
          <a:p>
            <a:fld id="{3D1DA1EE-CF8F-4805-814F-E62B2B8F94F8}"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100098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nses\Desktop\seminer görseller\BLACK SEA  ROTE  no2.bmp"/>
          <p:cNvPicPr>
            <a:picLocks noChangeAspect="1" noChangeArrowheads="1"/>
          </p:cNvPicPr>
          <p:nvPr/>
        </p:nvPicPr>
        <p:blipFill>
          <a:blip r:embed="rId2" cstate="print"/>
          <a:srcRect/>
          <a:stretch>
            <a:fillRect/>
          </a:stretch>
        </p:blipFill>
        <p:spPr bwMode="auto">
          <a:xfrm>
            <a:off x="1525779" y="1052736"/>
            <a:ext cx="9142221" cy="4753452"/>
          </a:xfrm>
          <a:prstGeom prst="rect">
            <a:avLst/>
          </a:prstGeom>
          <a:noFill/>
        </p:spPr>
      </p:pic>
    </p:spTree>
    <p:extLst>
      <p:ext uri="{BB962C8B-B14F-4D97-AF65-F5344CB8AC3E}">
        <p14:creationId xmlns:p14="http://schemas.microsoft.com/office/powerpoint/2010/main" val="3830269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071" y="510988"/>
            <a:ext cx="10990729" cy="5665975"/>
          </a:xfrm>
        </p:spPr>
        <p:txBody>
          <a:bodyPr/>
          <a:lstStyle/>
          <a:p>
            <a:r>
              <a:rPr lang="tr-TR" sz="3200" dirty="0"/>
              <a:t>Türkiye limanları arasında düzenli sefer yapan ve acentesi bulunan gemiler de serbest dolaşımda olmayan eşya alması ya da yolda yabancı bir limana uğraması durumunda, yukarıdaki fıkrada belirlenen hükme tabidir. </a:t>
            </a:r>
          </a:p>
          <a:p>
            <a:r>
              <a:rPr lang="tr-TR" sz="3200" dirty="0"/>
              <a:t>	Yabancı limanlardan gelip Türk limanlarına veya nehirlere girecek olan gemiler gümrük denetlemesi yapılmak üzere belirli yerlerde durur ya da yol keserler. </a:t>
            </a:r>
          </a:p>
          <a:p>
            <a:endParaRPr lang="tr-TR" dirty="0"/>
          </a:p>
        </p:txBody>
      </p:sp>
      <p:sp>
        <p:nvSpPr>
          <p:cNvPr id="4" name="Veri Yer Tutucusu 3"/>
          <p:cNvSpPr>
            <a:spLocks noGrp="1"/>
          </p:cNvSpPr>
          <p:nvPr>
            <p:ph type="dt" sz="half" idx="10"/>
          </p:nvPr>
        </p:nvSpPr>
        <p:spPr/>
        <p:txBody>
          <a:bodyPr/>
          <a:lstStyle/>
          <a:p>
            <a:fld id="{7E615FAC-7D6B-4124-9D67-457EAF5CF4D2}"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11</a:t>
            </a:fld>
            <a:endParaRPr lang="tr-TR">
              <a:solidFill>
                <a:prstClr val="black">
                  <a:tint val="75000"/>
                </a:prstClr>
              </a:solidFill>
            </a:endParaRPr>
          </a:p>
        </p:txBody>
      </p:sp>
    </p:spTree>
    <p:extLst>
      <p:ext uri="{BB962C8B-B14F-4D97-AF65-F5344CB8AC3E}">
        <p14:creationId xmlns:p14="http://schemas.microsoft.com/office/powerpoint/2010/main" val="3767558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8216"/>
          </a:xfrm>
          <a:solidFill>
            <a:srgbClr val="FFFF00"/>
          </a:solidFill>
        </p:spPr>
        <p:txBody>
          <a:bodyPr>
            <a:normAutofit fontScale="90000"/>
          </a:bodyPr>
          <a:lstStyle/>
          <a:p>
            <a:pPr algn="ctr"/>
            <a:br>
              <a:rPr lang="tr-TR" b="1" dirty="0">
                <a:solidFill>
                  <a:srgbClr val="FF0000"/>
                </a:solidFill>
              </a:rPr>
            </a:br>
            <a:r>
              <a:rPr lang="tr-TR" b="1" dirty="0">
                <a:solidFill>
                  <a:srgbClr val="FF0000"/>
                </a:solidFill>
              </a:rPr>
              <a:t>Gümrük gözetimine ve denetimine tabi taşıtlar</a:t>
            </a:r>
            <a:br>
              <a:rPr lang="tr-TR" dirty="0"/>
            </a:br>
            <a:endParaRPr lang="tr-TR" dirty="0"/>
          </a:p>
        </p:txBody>
      </p:sp>
      <p:sp>
        <p:nvSpPr>
          <p:cNvPr id="3" name="İçerik Yer Tutucusu 2"/>
          <p:cNvSpPr>
            <a:spLocks noGrp="1"/>
          </p:cNvSpPr>
          <p:nvPr>
            <p:ph idx="1"/>
          </p:nvPr>
        </p:nvSpPr>
        <p:spPr>
          <a:xfrm>
            <a:off x="564776" y="1358153"/>
            <a:ext cx="10789024" cy="5230906"/>
          </a:xfrm>
        </p:spPr>
        <p:txBody>
          <a:bodyPr>
            <a:normAutofit/>
          </a:bodyPr>
          <a:lstStyle/>
          <a:p>
            <a:r>
              <a:rPr lang="tr-TR" b="1" dirty="0"/>
              <a:t>	</a:t>
            </a:r>
            <a:r>
              <a:rPr lang="tr-TR" sz="2400" b="1" dirty="0"/>
              <a:t>Madde 56-</a:t>
            </a:r>
            <a:r>
              <a:rPr lang="tr-TR" sz="2400" dirty="0"/>
              <a:t> </a:t>
            </a:r>
          </a:p>
          <a:p>
            <a:r>
              <a:rPr lang="tr-TR" sz="3500" dirty="0">
                <a:solidFill>
                  <a:srgbClr val="00B050"/>
                </a:solidFill>
              </a:rPr>
              <a:t>Türkiye Gümrük Bölgesine giren ve çıkan ;</a:t>
            </a:r>
          </a:p>
          <a:p>
            <a:r>
              <a:rPr lang="tr-TR" sz="3500" dirty="0"/>
              <a:t>karayolu, denizyolu, havayolu ve demiryolu taşıtları </a:t>
            </a:r>
            <a:r>
              <a:rPr lang="tr-TR" sz="3500" dirty="0">
                <a:solidFill>
                  <a:srgbClr val="00B050"/>
                </a:solidFill>
              </a:rPr>
              <a:t>gümrük gözetimine tabidir.</a:t>
            </a:r>
          </a:p>
          <a:p>
            <a:r>
              <a:rPr lang="tr-TR" sz="3500" dirty="0"/>
              <a:t> Söz konusu araçlar yürürlükteki hükümlere uygun olarak gümrük idarelerince denetlenir.</a:t>
            </a:r>
          </a:p>
          <a:p>
            <a:r>
              <a:rPr lang="tr-TR" sz="3500" dirty="0"/>
              <a:t>	</a:t>
            </a:r>
          </a:p>
        </p:txBody>
      </p:sp>
      <p:sp>
        <p:nvSpPr>
          <p:cNvPr id="4" name="Veri Yer Tutucusu 3"/>
          <p:cNvSpPr>
            <a:spLocks noGrp="1"/>
          </p:cNvSpPr>
          <p:nvPr>
            <p:ph type="dt" sz="half" idx="10"/>
          </p:nvPr>
        </p:nvSpPr>
        <p:spPr/>
        <p:txBody>
          <a:bodyPr/>
          <a:lstStyle/>
          <a:p>
            <a:fld id="{A600216A-CA69-4833-9035-092918ADFB88}"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12</a:t>
            </a:fld>
            <a:endParaRPr lang="tr-TR">
              <a:solidFill>
                <a:prstClr val="black">
                  <a:tint val="75000"/>
                </a:prstClr>
              </a:solidFill>
            </a:endParaRPr>
          </a:p>
        </p:txBody>
      </p:sp>
    </p:spTree>
    <p:extLst>
      <p:ext uri="{BB962C8B-B14F-4D97-AF65-F5344CB8AC3E}">
        <p14:creationId xmlns:p14="http://schemas.microsoft.com/office/powerpoint/2010/main" val="2539931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6176" y="430306"/>
            <a:ext cx="11017624" cy="5746657"/>
          </a:xfrm>
        </p:spPr>
        <p:txBody>
          <a:bodyPr>
            <a:normAutofit/>
          </a:bodyPr>
          <a:lstStyle/>
          <a:p>
            <a:pPr lvl="0"/>
            <a:endParaRPr lang="tr-TR" sz="3200" dirty="0">
              <a:solidFill>
                <a:prstClr val="black"/>
              </a:solidFill>
            </a:endParaRPr>
          </a:p>
          <a:p>
            <a:pPr lvl="0"/>
            <a:r>
              <a:rPr lang="tr-TR" sz="3200" dirty="0">
                <a:solidFill>
                  <a:srgbClr val="00B050"/>
                </a:solidFill>
              </a:rPr>
              <a:t>Türk ve yabancı </a:t>
            </a:r>
            <a:r>
              <a:rPr lang="tr-TR" sz="3200" dirty="0">
                <a:solidFill>
                  <a:srgbClr val="FF0000"/>
                </a:solidFill>
              </a:rPr>
              <a:t>donanmasına mensup </a:t>
            </a:r>
            <a:r>
              <a:rPr lang="tr-TR" sz="3200" dirty="0">
                <a:solidFill>
                  <a:srgbClr val="00B050"/>
                </a:solidFill>
              </a:rPr>
              <a:t>harp gemileri </a:t>
            </a:r>
            <a:r>
              <a:rPr lang="tr-TR" sz="3200" dirty="0">
                <a:solidFill>
                  <a:srgbClr val="FF0000"/>
                </a:solidFill>
              </a:rPr>
              <a:t>ile</a:t>
            </a:r>
          </a:p>
          <a:p>
            <a:pPr lvl="0"/>
            <a:r>
              <a:rPr lang="tr-TR" sz="3200" dirty="0">
                <a:solidFill>
                  <a:srgbClr val="FF0000"/>
                </a:solidFill>
              </a:rPr>
              <a:t> </a:t>
            </a:r>
            <a:r>
              <a:rPr lang="tr-TR" sz="3200" dirty="0">
                <a:solidFill>
                  <a:srgbClr val="00B050"/>
                </a:solidFill>
              </a:rPr>
              <a:t>Türk Hava Kuvvetlerine </a:t>
            </a:r>
            <a:r>
              <a:rPr lang="tr-TR" sz="3200" dirty="0">
                <a:solidFill>
                  <a:srgbClr val="FF0000"/>
                </a:solidFill>
              </a:rPr>
              <a:t>mensup </a:t>
            </a:r>
            <a:r>
              <a:rPr lang="tr-TR" sz="3200" dirty="0">
                <a:solidFill>
                  <a:srgbClr val="00B050"/>
                </a:solidFill>
              </a:rPr>
              <a:t>hava harp gemileri </a:t>
            </a:r>
          </a:p>
          <a:p>
            <a:pPr lvl="0"/>
            <a:r>
              <a:rPr lang="tr-TR" sz="3200" dirty="0">
                <a:solidFill>
                  <a:srgbClr val="FF0000"/>
                </a:solidFill>
              </a:rPr>
              <a:t>ve Bakanlar Kurulunun izni ile gelen </a:t>
            </a:r>
            <a:r>
              <a:rPr lang="tr-TR" sz="3200" dirty="0">
                <a:solidFill>
                  <a:srgbClr val="00B050"/>
                </a:solidFill>
              </a:rPr>
              <a:t>yabancı devletlerin hava harp gemileri,</a:t>
            </a:r>
          </a:p>
          <a:p>
            <a:pPr lvl="0"/>
            <a:r>
              <a:rPr lang="tr-TR" sz="3200" b="1" dirty="0">
                <a:solidFill>
                  <a:prstClr val="black"/>
                </a:solidFill>
                <a:latin typeface="Algerian" panose="04020705040A02060702" pitchFamily="82" charset="0"/>
              </a:rPr>
              <a:t> </a:t>
            </a:r>
            <a:r>
              <a:rPr lang="tr-TR" sz="3200" b="1" i="1" u="sng" dirty="0">
                <a:solidFill>
                  <a:prstClr val="black"/>
                </a:solidFill>
                <a:effectLst>
                  <a:outerShdw blurRad="38100" dist="38100" dir="2700000" algn="tl">
                    <a:srgbClr val="000000">
                      <a:alpha val="43137"/>
                    </a:srgbClr>
                  </a:outerShdw>
                </a:effectLst>
                <a:latin typeface="Algerian" panose="04020705040A02060702" pitchFamily="82" charset="0"/>
              </a:rPr>
              <a:t>içinde eşya bulunmaması halinde</a:t>
            </a:r>
            <a:r>
              <a:rPr lang="tr-TR" sz="3200" b="1" dirty="0">
                <a:solidFill>
                  <a:prstClr val="black"/>
                </a:solidFill>
              </a:rPr>
              <a:t>, </a:t>
            </a:r>
          </a:p>
          <a:p>
            <a:pPr lvl="0"/>
            <a:r>
              <a:rPr lang="tr-TR" sz="3200" b="1" dirty="0">
                <a:solidFill>
                  <a:prstClr val="black"/>
                </a:solidFill>
              </a:rPr>
              <a:t>gümrük gözetimine tabi değildir. </a:t>
            </a:r>
            <a:endParaRPr lang="tr-TR" sz="3200" b="1" dirty="0"/>
          </a:p>
        </p:txBody>
      </p:sp>
      <p:sp>
        <p:nvSpPr>
          <p:cNvPr id="4" name="Veri Yer Tutucusu 3"/>
          <p:cNvSpPr>
            <a:spLocks noGrp="1"/>
          </p:cNvSpPr>
          <p:nvPr>
            <p:ph type="dt" sz="half" idx="10"/>
          </p:nvPr>
        </p:nvSpPr>
        <p:spPr/>
        <p:txBody>
          <a:bodyPr/>
          <a:lstStyle/>
          <a:p>
            <a:fld id="{1D9F531D-4545-4DE5-A4B4-DEC486FF912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13</a:t>
            </a:fld>
            <a:endParaRPr lang="tr-TR">
              <a:solidFill>
                <a:prstClr val="black">
                  <a:tint val="75000"/>
                </a:prstClr>
              </a:solidFill>
            </a:endParaRPr>
          </a:p>
        </p:txBody>
      </p:sp>
    </p:spTree>
    <p:extLst>
      <p:ext uri="{BB962C8B-B14F-4D97-AF65-F5344CB8AC3E}">
        <p14:creationId xmlns:p14="http://schemas.microsoft.com/office/powerpoint/2010/main" val="3649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0647" y="712694"/>
            <a:ext cx="11487991" cy="5464269"/>
          </a:xfrm>
        </p:spPr>
        <p:txBody>
          <a:bodyPr/>
          <a:lstStyle/>
          <a:p>
            <a:pPr lvl="0"/>
            <a:r>
              <a:rPr lang="tr-TR" sz="3200" dirty="0">
                <a:solidFill>
                  <a:srgbClr val="FF0000"/>
                </a:solidFill>
              </a:rPr>
              <a:t>İçinde </a:t>
            </a:r>
            <a:r>
              <a:rPr lang="tr-TR" sz="3200" u="sng" dirty="0">
                <a:solidFill>
                  <a:srgbClr val="7030A0"/>
                </a:solidFill>
                <a:latin typeface="Arial" panose="020B0604020202020204" pitchFamily="34" charset="0"/>
                <a:cs typeface="Arial" panose="020B0604020202020204" pitchFamily="34" charset="0"/>
              </a:rPr>
              <a:t>kendi işlevine uygun ve gemiden çıkarılmayacak eşya </a:t>
            </a:r>
            <a:r>
              <a:rPr lang="tr-TR" sz="3200" u="sng" dirty="0">
                <a:solidFill>
                  <a:srgbClr val="FF0000"/>
                </a:solidFill>
              </a:rPr>
              <a:t>dışında </a:t>
            </a:r>
            <a:r>
              <a:rPr lang="tr-TR" sz="4400" u="sng" dirty="0">
                <a:solidFill>
                  <a:srgbClr val="FF0000"/>
                </a:solidFill>
              </a:rPr>
              <a:t>eşya bulunan harp gemileri </a:t>
            </a:r>
            <a:r>
              <a:rPr lang="tr-TR" sz="3200" u="sng" dirty="0">
                <a:solidFill>
                  <a:srgbClr val="FF0000"/>
                </a:solidFill>
              </a:rPr>
              <a:t>,</a:t>
            </a:r>
          </a:p>
          <a:p>
            <a:pPr lvl="0"/>
            <a:r>
              <a:rPr lang="tr-TR" sz="3200" dirty="0">
                <a:solidFill>
                  <a:prstClr val="black"/>
                </a:solidFill>
              </a:rPr>
              <a:t>ve hava harp gemilerinin komutanları,</a:t>
            </a:r>
          </a:p>
          <a:p>
            <a:pPr lvl="0"/>
            <a:r>
              <a:rPr lang="tr-TR" sz="3200" dirty="0">
                <a:solidFill>
                  <a:prstClr val="black"/>
                </a:solidFill>
              </a:rPr>
              <a:t> </a:t>
            </a:r>
            <a:r>
              <a:rPr lang="tr-TR" sz="3200" dirty="0">
                <a:solidFill>
                  <a:srgbClr val="00B050"/>
                </a:solidFill>
              </a:rPr>
              <a:t>gümrük muayenesi ve diğer gümrük işlemlerinin yapılmasını sağlamak amacıyla </a:t>
            </a:r>
            <a:r>
              <a:rPr lang="tr-TR" sz="3200" dirty="0">
                <a:solidFill>
                  <a:prstClr val="black"/>
                </a:solidFill>
              </a:rPr>
              <a:t>söz konusu eşyayı içeren bir listeyi en geç </a:t>
            </a:r>
            <a:r>
              <a:rPr lang="tr-TR" sz="3200" b="1" dirty="0" err="1">
                <a:solidFill>
                  <a:prstClr val="black"/>
                </a:solidFill>
              </a:rPr>
              <a:t>yirmidört</a:t>
            </a:r>
            <a:r>
              <a:rPr lang="tr-TR" sz="3200" b="1" dirty="0">
                <a:solidFill>
                  <a:prstClr val="black"/>
                </a:solidFill>
              </a:rPr>
              <a:t> (24) saat içinde en yakın gümrük idaresine bildirirler</a:t>
            </a:r>
            <a:r>
              <a:rPr lang="tr-TR" sz="3200" dirty="0">
                <a:solidFill>
                  <a:prstClr val="black"/>
                </a:solidFill>
              </a:rPr>
              <a:t>.</a:t>
            </a:r>
          </a:p>
          <a:p>
            <a:pPr lvl="0"/>
            <a:r>
              <a:rPr lang="tr-TR" sz="3200" dirty="0">
                <a:solidFill>
                  <a:prstClr val="black"/>
                </a:solidFill>
              </a:rPr>
              <a:t> </a:t>
            </a:r>
            <a:r>
              <a:rPr lang="tr-TR" sz="2400" dirty="0">
                <a:solidFill>
                  <a:prstClr val="black"/>
                </a:solidFill>
              </a:rPr>
              <a:t>Söz konusu gemilerin komutan ve diğer mürettebatına ait eşya da bu hükme tabidir.</a:t>
            </a:r>
          </a:p>
          <a:p>
            <a:endParaRPr lang="tr-TR" dirty="0"/>
          </a:p>
        </p:txBody>
      </p:sp>
      <p:sp>
        <p:nvSpPr>
          <p:cNvPr id="4" name="Veri Yer Tutucusu 3"/>
          <p:cNvSpPr>
            <a:spLocks noGrp="1"/>
          </p:cNvSpPr>
          <p:nvPr>
            <p:ph type="dt" sz="half" idx="10"/>
          </p:nvPr>
        </p:nvSpPr>
        <p:spPr/>
        <p:txBody>
          <a:bodyPr/>
          <a:lstStyle/>
          <a:p>
            <a:fld id="{8286F21D-72FD-4025-97DD-C439BA025FE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14</a:t>
            </a:fld>
            <a:endParaRPr lang="tr-TR">
              <a:solidFill>
                <a:prstClr val="black">
                  <a:tint val="75000"/>
                </a:prstClr>
              </a:solidFill>
            </a:endParaRPr>
          </a:p>
        </p:txBody>
      </p:sp>
    </p:spTree>
    <p:extLst>
      <p:ext uri="{BB962C8B-B14F-4D97-AF65-F5344CB8AC3E}">
        <p14:creationId xmlns:p14="http://schemas.microsoft.com/office/powerpoint/2010/main" val="3304608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2729" y="443753"/>
            <a:ext cx="11250572" cy="6145306"/>
          </a:xfrm>
        </p:spPr>
        <p:txBody>
          <a:bodyPr>
            <a:normAutofit/>
          </a:bodyPr>
          <a:lstStyle/>
          <a:p>
            <a:endParaRPr lang="tr-TR" sz="3200" dirty="0">
              <a:solidFill>
                <a:srgbClr val="FF0000"/>
              </a:solidFill>
            </a:endParaRPr>
          </a:p>
          <a:p>
            <a:r>
              <a:rPr lang="tr-TR" sz="3200" dirty="0">
                <a:solidFill>
                  <a:srgbClr val="FF0000"/>
                </a:solidFill>
              </a:rPr>
              <a:t>Boğazlardan </a:t>
            </a:r>
            <a:r>
              <a:rPr lang="tr-TR" sz="3200" b="1" u="sng" dirty="0">
                <a:solidFill>
                  <a:srgbClr val="FF0000"/>
                </a:solidFill>
              </a:rPr>
              <a:t>transit geçen </a:t>
            </a:r>
            <a:r>
              <a:rPr lang="tr-TR" sz="3200" dirty="0">
                <a:solidFill>
                  <a:srgbClr val="FF0000"/>
                </a:solidFill>
              </a:rPr>
              <a:t>gemiler</a:t>
            </a:r>
            <a:r>
              <a:rPr lang="tr-TR" sz="3200" dirty="0"/>
              <a:t>,</a:t>
            </a:r>
            <a:r>
              <a:rPr lang="tr-TR" sz="3200" b="1" dirty="0">
                <a:solidFill>
                  <a:srgbClr val="00B050"/>
                </a:solidFill>
              </a:rPr>
              <a:t> denetime tabi tutulmazlar</a:t>
            </a:r>
            <a:endParaRPr lang="tr-TR" sz="3200" dirty="0"/>
          </a:p>
          <a:p>
            <a:r>
              <a:rPr lang="tr-TR" sz="3200" dirty="0"/>
              <a:t> (</a:t>
            </a:r>
            <a:r>
              <a:rPr lang="tr-TR" sz="3200" dirty="0">
                <a:solidFill>
                  <a:srgbClr val="0070C0"/>
                </a:solidFill>
              </a:rPr>
              <a:t>Montrö Sözleşmesi ve Ticaret ve </a:t>
            </a:r>
            <a:r>
              <a:rPr lang="tr-TR" sz="3200" dirty="0" err="1">
                <a:solidFill>
                  <a:srgbClr val="0070C0"/>
                </a:solidFill>
              </a:rPr>
              <a:t>Seyrüsefain</a:t>
            </a:r>
            <a:r>
              <a:rPr lang="tr-TR" sz="3200" dirty="0">
                <a:solidFill>
                  <a:srgbClr val="0070C0"/>
                </a:solidFill>
              </a:rPr>
              <a:t> </a:t>
            </a:r>
            <a:r>
              <a:rPr lang="tr-TR" sz="3200" dirty="0" err="1">
                <a:solidFill>
                  <a:srgbClr val="0070C0"/>
                </a:solidFill>
              </a:rPr>
              <a:t>Andlaşmalarındaki</a:t>
            </a:r>
            <a:r>
              <a:rPr lang="tr-TR" sz="3200" dirty="0">
                <a:solidFill>
                  <a:srgbClr val="0070C0"/>
                </a:solidFill>
              </a:rPr>
              <a:t> en çok kayrılan ülke kuralı gereğince).</a:t>
            </a:r>
          </a:p>
          <a:p>
            <a:endParaRPr lang="tr-TR" sz="3200" dirty="0"/>
          </a:p>
          <a:p>
            <a:r>
              <a:rPr lang="tr-TR" sz="3200" dirty="0"/>
              <a:t> </a:t>
            </a:r>
            <a:r>
              <a:rPr lang="tr-TR" sz="3200" b="1" dirty="0"/>
              <a:t>Bu gemiler, dışarıdan gözetim altında bulundurulur</a:t>
            </a:r>
            <a:r>
              <a:rPr lang="tr-TR" sz="3200" dirty="0"/>
              <a:t>. </a:t>
            </a:r>
          </a:p>
          <a:p>
            <a:r>
              <a:rPr lang="tr-TR" sz="3200" dirty="0"/>
              <a:t>	</a:t>
            </a:r>
            <a:r>
              <a:rPr lang="tr-TR" sz="3200" dirty="0">
                <a:solidFill>
                  <a:srgbClr val="FF0000"/>
                </a:solidFill>
              </a:rPr>
              <a:t>Müsteşarlık</a:t>
            </a:r>
            <a:r>
              <a:rPr lang="tr-TR" sz="3200" dirty="0"/>
              <a:t>, Türk limanları arasında düzenli sefer yapan ve acentesi bulunan, serbest dolaşıma tabi olmayan eşya taşıyan, yolda yabancı bir limana uğrayan gemiler ile bunların yolcu ve yüklerini denetleme ve </a:t>
            </a:r>
            <a:r>
              <a:rPr lang="tr-TR" sz="3200" dirty="0">
                <a:solidFill>
                  <a:srgbClr val="FF0000"/>
                </a:solidFill>
              </a:rPr>
              <a:t>gümrük işlemlerinde kolaylık sağlayacak usul ve esaslar belirleme konusunda yetkilidir. </a:t>
            </a:r>
          </a:p>
          <a:p>
            <a:r>
              <a:rPr lang="tr-TR" sz="3200" dirty="0"/>
              <a:t>	</a:t>
            </a:r>
            <a:endParaRPr lang="tr-TR" dirty="0"/>
          </a:p>
        </p:txBody>
      </p:sp>
      <p:sp>
        <p:nvSpPr>
          <p:cNvPr id="4" name="Veri Yer Tutucusu 3"/>
          <p:cNvSpPr>
            <a:spLocks noGrp="1"/>
          </p:cNvSpPr>
          <p:nvPr>
            <p:ph type="dt" sz="half" idx="10"/>
          </p:nvPr>
        </p:nvSpPr>
        <p:spPr/>
        <p:txBody>
          <a:bodyPr/>
          <a:lstStyle/>
          <a:p>
            <a:fld id="{37A19C2F-69E4-4206-8B1F-5FFE78F1B05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15</a:t>
            </a:fld>
            <a:endParaRPr lang="tr-TR">
              <a:solidFill>
                <a:prstClr val="black">
                  <a:tint val="75000"/>
                </a:prstClr>
              </a:solidFill>
            </a:endParaRPr>
          </a:p>
        </p:txBody>
      </p:sp>
    </p:spTree>
    <p:extLst>
      <p:ext uri="{BB962C8B-B14F-4D97-AF65-F5344CB8AC3E}">
        <p14:creationId xmlns:p14="http://schemas.microsoft.com/office/powerpoint/2010/main" val="1386682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54740"/>
            <a:ext cx="10896600" cy="5288897"/>
          </a:xfrm>
        </p:spPr>
        <p:txBody>
          <a:bodyPr>
            <a:normAutofit/>
          </a:bodyPr>
          <a:lstStyle/>
          <a:p>
            <a:pPr lvl="0"/>
            <a:r>
              <a:rPr lang="tr-TR" sz="3200" b="1" dirty="0">
                <a:solidFill>
                  <a:prstClr val="black"/>
                </a:solidFill>
              </a:rPr>
              <a:t>Türkiye limanları arasında;</a:t>
            </a:r>
          </a:p>
          <a:p>
            <a:pPr lvl="0"/>
            <a:r>
              <a:rPr lang="tr-TR" sz="3200" b="1" dirty="0">
                <a:solidFill>
                  <a:srgbClr val="00B050"/>
                </a:solidFill>
              </a:rPr>
              <a:t>düzenli sefer yapan </a:t>
            </a:r>
          </a:p>
          <a:p>
            <a:pPr lvl="0"/>
            <a:r>
              <a:rPr lang="tr-TR" sz="3200" b="1" dirty="0">
                <a:solidFill>
                  <a:prstClr val="black"/>
                </a:solidFill>
              </a:rPr>
              <a:t>ve </a:t>
            </a:r>
          </a:p>
          <a:p>
            <a:pPr lvl="0"/>
            <a:r>
              <a:rPr lang="tr-TR" sz="3200" b="1" dirty="0">
                <a:solidFill>
                  <a:srgbClr val="00B050"/>
                </a:solidFill>
              </a:rPr>
              <a:t>acentesi bulunan gemiler </a:t>
            </a:r>
          </a:p>
          <a:p>
            <a:pPr lvl="0"/>
            <a:r>
              <a:rPr lang="tr-TR" sz="3200" b="1" dirty="0">
                <a:solidFill>
                  <a:prstClr val="black"/>
                </a:solidFill>
              </a:rPr>
              <a:t>dışında kalan gemilerin </a:t>
            </a:r>
            <a:r>
              <a:rPr lang="tr-TR" sz="3200" dirty="0">
                <a:solidFill>
                  <a:srgbClr val="FF0000"/>
                </a:solidFill>
              </a:rPr>
              <a:t>Türkiye limanları arasındaki seferleri ve taşımaları gümrük gözetimine tabi tutulabilir.</a:t>
            </a:r>
          </a:p>
          <a:p>
            <a:pPr lvl="0"/>
            <a:r>
              <a:rPr lang="tr-TR" sz="3200" dirty="0">
                <a:solidFill>
                  <a:prstClr val="black"/>
                </a:solidFill>
              </a:rPr>
              <a:t> </a:t>
            </a:r>
            <a:r>
              <a:rPr lang="tr-TR" sz="3200" dirty="0">
                <a:solidFill>
                  <a:srgbClr val="0070C0"/>
                </a:solidFill>
              </a:rPr>
              <a:t>Bu tür gemiler Müsteşarlıkça belirlenecek koşullar ile verilecek </a:t>
            </a:r>
            <a:r>
              <a:rPr lang="tr-TR" sz="3200" dirty="0">
                <a:solidFill>
                  <a:srgbClr val="00B050"/>
                </a:solidFill>
              </a:rPr>
              <a:t>izin çerçevesinde serbest dolaşımda olmayan eşyayı </a:t>
            </a:r>
            <a:r>
              <a:rPr lang="tr-TR" sz="3200" dirty="0">
                <a:solidFill>
                  <a:srgbClr val="0070C0"/>
                </a:solidFill>
              </a:rPr>
              <a:t>Türkiye limanları arasında transit olarak taşıyabilir.</a:t>
            </a:r>
          </a:p>
          <a:p>
            <a:endParaRPr lang="tr-TR" sz="3200" dirty="0"/>
          </a:p>
        </p:txBody>
      </p:sp>
      <p:sp>
        <p:nvSpPr>
          <p:cNvPr id="4" name="Veri Yer Tutucusu 3"/>
          <p:cNvSpPr>
            <a:spLocks noGrp="1"/>
          </p:cNvSpPr>
          <p:nvPr>
            <p:ph type="dt" sz="half" idx="10"/>
          </p:nvPr>
        </p:nvSpPr>
        <p:spPr/>
        <p:txBody>
          <a:bodyPr/>
          <a:lstStyle/>
          <a:p>
            <a:fld id="{0723AF2E-F88A-4342-828E-22746211B3C6}"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16</a:t>
            </a:fld>
            <a:endParaRPr lang="tr-TR">
              <a:solidFill>
                <a:prstClr val="black">
                  <a:tint val="75000"/>
                </a:prstClr>
              </a:solidFill>
            </a:endParaRPr>
          </a:p>
        </p:txBody>
      </p:sp>
    </p:spTree>
    <p:extLst>
      <p:ext uri="{BB962C8B-B14F-4D97-AF65-F5344CB8AC3E}">
        <p14:creationId xmlns:p14="http://schemas.microsoft.com/office/powerpoint/2010/main" val="3187251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8216"/>
          </a:xfrm>
          <a:solidFill>
            <a:srgbClr val="FFFF00"/>
          </a:solidFill>
        </p:spPr>
        <p:txBody>
          <a:bodyPr>
            <a:normAutofit fontScale="90000"/>
          </a:bodyPr>
          <a:lstStyle/>
          <a:p>
            <a:pPr algn="ctr"/>
            <a:br>
              <a:rPr lang="tr-TR" b="1" dirty="0">
                <a:solidFill>
                  <a:srgbClr val="FF0000"/>
                </a:solidFill>
              </a:rPr>
            </a:br>
            <a:r>
              <a:rPr lang="tr-TR" b="1" dirty="0">
                <a:solidFill>
                  <a:srgbClr val="FF0000"/>
                </a:solidFill>
              </a:rPr>
              <a:t>Gümrük denetimi</a:t>
            </a:r>
            <a:br>
              <a:rPr lang="tr-TR" dirty="0"/>
            </a:br>
            <a:endParaRPr lang="tr-TR" dirty="0"/>
          </a:p>
        </p:txBody>
      </p:sp>
      <p:sp>
        <p:nvSpPr>
          <p:cNvPr id="3" name="İçerik Yer Tutucusu 2"/>
          <p:cNvSpPr>
            <a:spLocks noGrp="1"/>
          </p:cNvSpPr>
          <p:nvPr>
            <p:ph idx="1"/>
          </p:nvPr>
        </p:nvSpPr>
        <p:spPr>
          <a:xfrm>
            <a:off x="185739" y="1344706"/>
            <a:ext cx="11815762" cy="5376769"/>
          </a:xfrm>
        </p:spPr>
        <p:txBody>
          <a:bodyPr>
            <a:normAutofit/>
          </a:bodyPr>
          <a:lstStyle/>
          <a:p>
            <a:pPr algn="just">
              <a:spcAft>
                <a:spcPts val="0"/>
              </a:spcAft>
              <a:tabLst>
                <a:tab pos="180340" algn="l"/>
                <a:tab pos="540385" algn="l"/>
                <a:tab pos="900430" algn="l"/>
                <a:tab pos="450215" algn="l"/>
                <a:tab pos="540385" algn="l"/>
                <a:tab pos="900430" algn="l"/>
              </a:tabLst>
            </a:pPr>
            <a:r>
              <a:rPr lang="tr-TR" sz="1400" dirty="0">
                <a:latin typeface="Arial Narrow" panose="020B0606020202030204" pitchFamily="34" charset="0"/>
                <a:ea typeface="Times New Roman" panose="02020603050405020304" pitchFamily="18" charset="0"/>
              </a:rPr>
              <a:t>Madde 57- </a:t>
            </a:r>
          </a:p>
          <a:p>
            <a:pPr algn="just">
              <a:spcAft>
                <a:spcPts val="0"/>
              </a:spcAft>
              <a:tabLst>
                <a:tab pos="180340" algn="l"/>
                <a:tab pos="540385" algn="l"/>
                <a:tab pos="900430" algn="l"/>
                <a:tab pos="450215" algn="l"/>
                <a:tab pos="540385" algn="l"/>
                <a:tab pos="900430" algn="l"/>
              </a:tabLst>
            </a:pPr>
            <a:r>
              <a:rPr lang="tr-TR" sz="3200" u="sng" dirty="0">
                <a:solidFill>
                  <a:srgbClr val="00B050"/>
                </a:solidFill>
                <a:ea typeface="Times New Roman" panose="02020603050405020304" pitchFamily="18" charset="0"/>
              </a:rPr>
              <a:t>Taşıtların denetimi</a:t>
            </a:r>
            <a:r>
              <a:rPr lang="tr-TR" sz="3200" u="sng" dirty="0">
                <a:ea typeface="Times New Roman" panose="02020603050405020304" pitchFamily="18" charset="0"/>
              </a:rPr>
              <a:t>,</a:t>
            </a:r>
          </a:p>
          <a:p>
            <a:pPr algn="just">
              <a:spcAft>
                <a:spcPts val="0"/>
              </a:spcAft>
              <a:tabLst>
                <a:tab pos="180340" algn="l"/>
                <a:tab pos="540385" algn="l"/>
                <a:tab pos="900430" algn="l"/>
                <a:tab pos="450215" algn="l"/>
                <a:tab pos="540385" algn="l"/>
                <a:tab pos="900430" algn="l"/>
              </a:tabLst>
            </a:pPr>
            <a:r>
              <a:rPr lang="tr-TR" sz="3200" dirty="0">
                <a:ea typeface="Times New Roman" panose="02020603050405020304" pitchFamily="18" charset="0"/>
              </a:rPr>
              <a:t> </a:t>
            </a:r>
            <a:r>
              <a:rPr lang="tr-TR" sz="2400" dirty="0">
                <a:ea typeface="Times New Roman" panose="02020603050405020304" pitchFamily="18" charset="0"/>
              </a:rPr>
              <a:t>gelen ve giden karayolu taşıtlarının kontrolü hakkındaki hükümler saklı kalmak kaydıyla</a:t>
            </a:r>
            <a:r>
              <a:rPr lang="tr-TR" sz="3200" dirty="0">
                <a:ea typeface="Times New Roman" panose="02020603050405020304" pitchFamily="18" charset="0"/>
              </a:rPr>
              <a:t>, </a:t>
            </a:r>
          </a:p>
          <a:p>
            <a:pPr algn="just">
              <a:spcAft>
                <a:spcPts val="0"/>
              </a:spcAft>
              <a:tabLst>
                <a:tab pos="180340" algn="l"/>
                <a:tab pos="540385" algn="l"/>
                <a:tab pos="900430" algn="l"/>
                <a:tab pos="450215" algn="l"/>
                <a:tab pos="540385" algn="l"/>
                <a:tab pos="900430" algn="l"/>
              </a:tabLst>
            </a:pPr>
            <a:r>
              <a:rPr lang="tr-TR" sz="3200" u="sng" dirty="0">
                <a:solidFill>
                  <a:srgbClr val="00B050"/>
                </a:solidFill>
                <a:ea typeface="Times New Roman" panose="02020603050405020304" pitchFamily="18" charset="0"/>
              </a:rPr>
              <a:t>görevli gümrük memurları tarafından yapılır</a:t>
            </a:r>
            <a:r>
              <a:rPr lang="tr-TR" sz="3200" dirty="0">
                <a:solidFill>
                  <a:srgbClr val="00B050"/>
                </a:solidFill>
                <a:ea typeface="Times New Roman" panose="02020603050405020304" pitchFamily="18" charset="0"/>
              </a:rPr>
              <a:t>. </a:t>
            </a:r>
            <a:endParaRPr lang="tr-TR" sz="3200" b="1" dirty="0">
              <a:solidFill>
                <a:srgbClr val="00B050"/>
              </a:solidFill>
              <a:ea typeface="Times New Roman" panose="02020603050405020304" pitchFamily="18" charset="0"/>
            </a:endParaRPr>
          </a:p>
          <a:p>
            <a:pPr indent="450215" algn="just">
              <a:spcAft>
                <a:spcPts val="0"/>
              </a:spcAft>
              <a:tabLst>
                <a:tab pos="180340" algn="l"/>
                <a:tab pos="540385" algn="l"/>
                <a:tab pos="900430" algn="l"/>
                <a:tab pos="450215" algn="l"/>
                <a:tab pos="540385" algn="l"/>
                <a:tab pos="900430" algn="l"/>
              </a:tabLst>
            </a:pPr>
            <a:r>
              <a:rPr lang="tr-TR" sz="3200" dirty="0">
                <a:solidFill>
                  <a:srgbClr val="00B0F0"/>
                </a:solidFill>
                <a:ea typeface="Times New Roman" panose="02020603050405020304" pitchFamily="18" charset="0"/>
              </a:rPr>
              <a:t>Taşıtların denetimi günün her saatinde yapılabilir</a:t>
            </a:r>
            <a:r>
              <a:rPr lang="tr-TR" sz="3200" dirty="0">
                <a:ea typeface="Times New Roman" panose="02020603050405020304" pitchFamily="18" charset="0"/>
              </a:rPr>
              <a:t>.</a:t>
            </a:r>
          </a:p>
          <a:p>
            <a:pPr algn="just">
              <a:spcAft>
                <a:spcPts val="0"/>
              </a:spcAft>
            </a:pPr>
            <a:r>
              <a:rPr lang="tr-TR" sz="3200" dirty="0">
                <a:ea typeface="Times New Roman" panose="02020603050405020304" pitchFamily="18" charset="0"/>
              </a:rPr>
              <a:t>	</a:t>
            </a:r>
            <a:r>
              <a:rPr lang="tr-TR" sz="3200" dirty="0">
                <a:solidFill>
                  <a:srgbClr val="FF0000"/>
                </a:solidFill>
                <a:ea typeface="Times New Roman" panose="02020603050405020304" pitchFamily="18" charset="0"/>
              </a:rPr>
              <a:t>Gemiler, gemilerin yükü ve bunlara ait gerekli bütün defter, belge ve kayıtlar denetlenir</a:t>
            </a:r>
            <a:r>
              <a:rPr lang="tr-TR" sz="3200" dirty="0">
                <a:ea typeface="Times New Roman" panose="02020603050405020304" pitchFamily="18" charset="0"/>
              </a:rPr>
              <a:t>, </a:t>
            </a:r>
          </a:p>
          <a:p>
            <a:pPr algn="just">
              <a:spcAft>
                <a:spcPts val="0"/>
              </a:spcAft>
            </a:pPr>
            <a:r>
              <a:rPr lang="tr-TR" sz="3200" dirty="0">
                <a:ea typeface="Times New Roman" panose="02020603050405020304" pitchFamily="18" charset="0"/>
              </a:rPr>
              <a:t>gerektiğinde ambarlar ve eşya bulunan diğer yerler mühür altına alınır.</a:t>
            </a:r>
          </a:p>
          <a:p>
            <a:pPr marL="0" indent="0" algn="just">
              <a:spcAft>
                <a:spcPts val="0"/>
              </a:spcAft>
              <a:buNone/>
            </a:pPr>
            <a:endParaRPr lang="tr-TR" dirty="0">
              <a:latin typeface="Times New Roman" panose="02020603050405020304" pitchFamily="18" charset="0"/>
              <a:ea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11E0ED99-008E-4CFF-8175-009D66F9DC2C}"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340716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9965" y="376518"/>
            <a:ext cx="10963835" cy="6145306"/>
          </a:xfrm>
        </p:spPr>
        <p:txBody>
          <a:bodyPr>
            <a:normAutofit/>
          </a:bodyPr>
          <a:lstStyle/>
          <a:p>
            <a:endParaRPr lang="tr-TR" sz="3200" dirty="0">
              <a:solidFill>
                <a:srgbClr val="00B050"/>
              </a:solidFill>
            </a:endParaRPr>
          </a:p>
          <a:p>
            <a:pPr algn="ctr"/>
            <a:r>
              <a:rPr lang="tr-TR" sz="3200" b="1" dirty="0">
                <a:solidFill>
                  <a:srgbClr val="00B050"/>
                </a:solidFill>
              </a:rPr>
              <a:t>Taşıtların aranması gereken hallerde </a:t>
            </a:r>
            <a:r>
              <a:rPr lang="tr-TR" sz="3200" dirty="0">
                <a:solidFill>
                  <a:srgbClr val="00B050"/>
                </a:solidFill>
              </a:rPr>
              <a:t>;</a:t>
            </a:r>
          </a:p>
          <a:p>
            <a:r>
              <a:rPr lang="tr-TR" sz="3200" b="1" dirty="0"/>
              <a:t>durum tutanakla saptanarak</a:t>
            </a:r>
            <a:r>
              <a:rPr lang="tr-TR" sz="3200" dirty="0"/>
              <a:t>, </a:t>
            </a:r>
          </a:p>
          <a:p>
            <a:r>
              <a:rPr lang="tr-TR" sz="3200" dirty="0">
                <a:solidFill>
                  <a:srgbClr val="FF0000"/>
                </a:solidFill>
              </a:rPr>
              <a:t>arama, mahallin en büyük gümrük idare amirinden izin alınmak suretiyle </a:t>
            </a:r>
            <a:r>
              <a:rPr lang="tr-TR" sz="3200" dirty="0"/>
              <a:t>yapılır.</a:t>
            </a:r>
            <a:endParaRPr lang="tr-TR" sz="3200" b="1" dirty="0"/>
          </a:p>
          <a:p>
            <a:r>
              <a:rPr lang="tr-TR" sz="3200" b="1" dirty="0"/>
              <a:t>Denetlenen her türlü belge</a:t>
            </a:r>
            <a:r>
              <a:rPr lang="tr-TR" sz="3200" dirty="0"/>
              <a:t>, </a:t>
            </a:r>
          </a:p>
          <a:p>
            <a:r>
              <a:rPr lang="tr-TR" sz="3200" dirty="0"/>
              <a:t>resmi mühürle mühürlenir ve denetimi yapan memur ya da grup amiri tarafından imzalanır. </a:t>
            </a:r>
          </a:p>
          <a:p>
            <a:r>
              <a:rPr lang="tr-TR" sz="3200" dirty="0">
                <a:solidFill>
                  <a:srgbClr val="FF0000"/>
                </a:solidFill>
              </a:rPr>
              <a:t>Eşyanın zapt olunması veya mevzuata aykırılıklar bulunması halinde;</a:t>
            </a:r>
          </a:p>
          <a:p>
            <a:r>
              <a:rPr lang="tr-TR" sz="3200" dirty="0"/>
              <a:t> </a:t>
            </a:r>
            <a:r>
              <a:rPr lang="tr-TR" sz="3200" b="1" dirty="0"/>
              <a:t>durum bir tutanakla tespit edilir. </a:t>
            </a:r>
          </a:p>
        </p:txBody>
      </p:sp>
      <p:sp>
        <p:nvSpPr>
          <p:cNvPr id="4" name="Veri Yer Tutucusu 3"/>
          <p:cNvSpPr>
            <a:spLocks noGrp="1"/>
          </p:cNvSpPr>
          <p:nvPr>
            <p:ph type="dt" sz="half" idx="10"/>
          </p:nvPr>
        </p:nvSpPr>
        <p:spPr/>
        <p:txBody>
          <a:bodyPr/>
          <a:lstStyle/>
          <a:p>
            <a:fld id="{1C24662C-E7CA-4D23-B0E5-649462CD42A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18</a:t>
            </a:fld>
            <a:endParaRPr lang="tr-TR">
              <a:solidFill>
                <a:prstClr val="black">
                  <a:tint val="75000"/>
                </a:prstClr>
              </a:solidFill>
            </a:endParaRPr>
          </a:p>
        </p:txBody>
      </p:sp>
    </p:spTree>
    <p:extLst>
      <p:ext uri="{BB962C8B-B14F-4D97-AF65-F5344CB8AC3E}">
        <p14:creationId xmlns:p14="http://schemas.microsoft.com/office/powerpoint/2010/main" val="1582349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376518"/>
            <a:ext cx="11004176" cy="6201703"/>
          </a:xfrm>
        </p:spPr>
        <p:txBody>
          <a:bodyPr>
            <a:normAutofit/>
          </a:bodyPr>
          <a:lstStyle/>
          <a:p>
            <a:pPr algn="ctr"/>
            <a:r>
              <a:rPr lang="tr-TR" sz="3200" b="1" dirty="0">
                <a:solidFill>
                  <a:srgbClr val="FF0000"/>
                </a:solidFill>
              </a:rPr>
              <a:t>Denetimin yapılacağı yer</a:t>
            </a:r>
            <a:endParaRPr lang="tr-TR" sz="3200" dirty="0">
              <a:solidFill>
                <a:srgbClr val="FF0000"/>
              </a:solidFill>
            </a:endParaRPr>
          </a:p>
          <a:p>
            <a:pPr marL="0" indent="0">
              <a:buNone/>
            </a:pPr>
            <a:endParaRPr lang="tr-TR" sz="3200" dirty="0"/>
          </a:p>
          <a:p>
            <a:r>
              <a:rPr lang="tr-TR" sz="3200" b="1" dirty="0"/>
              <a:t>	</a:t>
            </a:r>
            <a:r>
              <a:rPr lang="tr-TR" sz="1000" b="1" dirty="0"/>
              <a:t>Madde 58-</a:t>
            </a:r>
          </a:p>
          <a:p>
            <a:r>
              <a:rPr lang="tr-TR" sz="3200" dirty="0"/>
              <a:t> </a:t>
            </a:r>
            <a:r>
              <a:rPr lang="tr-TR" sz="3200" b="1" u="sng" dirty="0">
                <a:solidFill>
                  <a:srgbClr val="00B0F0"/>
                </a:solidFill>
              </a:rPr>
              <a:t>Türkiye Gümrük Bölgesine gelen ve giden karayolu taşıtlarının denetimi;</a:t>
            </a:r>
          </a:p>
          <a:p>
            <a:r>
              <a:rPr lang="tr-TR" sz="3200" dirty="0">
                <a:solidFill>
                  <a:srgbClr val="00B050"/>
                </a:solidFill>
              </a:rPr>
              <a:t> sınır gümrük kapılarında</a:t>
            </a:r>
            <a:r>
              <a:rPr lang="tr-TR" sz="3200" dirty="0"/>
              <a:t>, </a:t>
            </a:r>
          </a:p>
          <a:p>
            <a:r>
              <a:rPr lang="tr-TR" sz="3200" dirty="0">
                <a:solidFill>
                  <a:srgbClr val="00B0F0"/>
                </a:solidFill>
              </a:rPr>
              <a:t>gümrük kapısı sınırdan içeride bulunduğu takdirde </a:t>
            </a:r>
          </a:p>
          <a:p>
            <a:r>
              <a:rPr lang="tr-TR" sz="3200" dirty="0">
                <a:solidFill>
                  <a:srgbClr val="00B050"/>
                </a:solidFill>
              </a:rPr>
              <a:t>bu gümrük kapısında yapılır. </a:t>
            </a:r>
          </a:p>
          <a:p>
            <a:r>
              <a:rPr lang="tr-TR" sz="3200" dirty="0"/>
              <a:t>	</a:t>
            </a:r>
            <a:endParaRPr lang="tr-TR" dirty="0"/>
          </a:p>
        </p:txBody>
      </p:sp>
      <p:sp>
        <p:nvSpPr>
          <p:cNvPr id="4" name="Veri Yer Tutucusu 3"/>
          <p:cNvSpPr>
            <a:spLocks noGrp="1"/>
          </p:cNvSpPr>
          <p:nvPr>
            <p:ph type="dt" sz="half" idx="10"/>
          </p:nvPr>
        </p:nvSpPr>
        <p:spPr/>
        <p:txBody>
          <a:bodyPr/>
          <a:lstStyle/>
          <a:p>
            <a:fld id="{FB3E8175-1B79-4A64-AFBD-302B0A757E0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19</a:t>
            </a:fld>
            <a:endParaRPr lang="tr-TR">
              <a:solidFill>
                <a:prstClr val="black">
                  <a:tint val="75000"/>
                </a:prstClr>
              </a:solidFill>
            </a:endParaRPr>
          </a:p>
        </p:txBody>
      </p:sp>
    </p:spTree>
    <p:extLst>
      <p:ext uri="{BB962C8B-B14F-4D97-AF65-F5344CB8AC3E}">
        <p14:creationId xmlns:p14="http://schemas.microsoft.com/office/powerpoint/2010/main" val="3302156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548681"/>
            <a:ext cx="8229600" cy="5577483"/>
          </a:xfrm>
        </p:spPr>
        <p:txBody>
          <a:bodyPr>
            <a:normAutofit/>
          </a:bodyPr>
          <a:lstStyle/>
          <a:p>
            <a:r>
              <a:rPr lang="tr-TR" sz="4800" dirty="0">
                <a:solidFill>
                  <a:srgbClr val="FF0000"/>
                </a:solidFill>
              </a:rPr>
              <a:t>ÖĞR. GÖR. ORHAN ŞENSES</a:t>
            </a:r>
          </a:p>
          <a:p>
            <a:r>
              <a:rPr lang="tr-TR" sz="480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E9A1BC52-09BE-4DA5-BC47-610180102DB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20799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1194" y="368490"/>
            <a:ext cx="11012606" cy="5808473"/>
          </a:xfrm>
        </p:spPr>
        <p:txBody>
          <a:bodyPr/>
          <a:lstStyle/>
          <a:p>
            <a:pPr lvl="0" algn="ctr"/>
            <a:r>
              <a:rPr lang="tr-TR" sz="3200" b="1" dirty="0">
                <a:solidFill>
                  <a:srgbClr val="FF0000"/>
                </a:solidFill>
              </a:rPr>
              <a:t>Türkiye Gümrük Bölgesinin dışından </a:t>
            </a:r>
            <a:r>
              <a:rPr lang="tr-TR" sz="3200" b="1" u="sng" dirty="0">
                <a:solidFill>
                  <a:srgbClr val="00B050"/>
                </a:solidFill>
              </a:rPr>
              <a:t>gelen trenler</a:t>
            </a:r>
            <a:r>
              <a:rPr lang="tr-TR" sz="3000" dirty="0">
                <a:solidFill>
                  <a:srgbClr val="00B050"/>
                </a:solidFill>
              </a:rPr>
              <a:t>;</a:t>
            </a:r>
          </a:p>
          <a:p>
            <a:pPr lvl="0" algn="ctr"/>
            <a:endParaRPr lang="tr-TR" sz="3000" dirty="0">
              <a:solidFill>
                <a:srgbClr val="00B050"/>
              </a:solidFill>
            </a:endParaRPr>
          </a:p>
          <a:p>
            <a:pPr lvl="0"/>
            <a:r>
              <a:rPr lang="tr-TR" sz="3000" dirty="0">
                <a:solidFill>
                  <a:srgbClr val="00B050"/>
                </a:solidFill>
              </a:rPr>
              <a:t> </a:t>
            </a:r>
            <a:r>
              <a:rPr lang="tr-TR" sz="3000" dirty="0">
                <a:solidFill>
                  <a:srgbClr val="00B0F0"/>
                </a:solidFill>
              </a:rPr>
              <a:t>gümrük idaresi bulunan </a:t>
            </a:r>
            <a:r>
              <a:rPr lang="tr-TR" sz="3000" b="1" u="sng" dirty="0">
                <a:solidFill>
                  <a:srgbClr val="00B0F0"/>
                </a:solidFill>
              </a:rPr>
              <a:t>ilk istasyonda</a:t>
            </a:r>
            <a:r>
              <a:rPr lang="tr-TR" sz="3000" dirty="0">
                <a:solidFill>
                  <a:prstClr val="black"/>
                </a:solidFill>
              </a:rPr>
              <a:t>, </a:t>
            </a:r>
          </a:p>
          <a:p>
            <a:pPr lvl="0" algn="ctr"/>
            <a:r>
              <a:rPr lang="tr-TR" sz="3000" b="1" dirty="0">
                <a:solidFill>
                  <a:srgbClr val="00B050"/>
                </a:solidFill>
              </a:rPr>
              <a:t>Türkiye Gümrük Bölgesinden </a:t>
            </a:r>
            <a:r>
              <a:rPr lang="tr-TR" sz="3000" b="1" u="sng" dirty="0">
                <a:solidFill>
                  <a:srgbClr val="FF0000"/>
                </a:solidFill>
              </a:rPr>
              <a:t>gidecek trenler </a:t>
            </a:r>
            <a:r>
              <a:rPr lang="tr-TR" sz="3000" b="1" dirty="0">
                <a:solidFill>
                  <a:srgbClr val="00B050"/>
                </a:solidFill>
              </a:rPr>
              <a:t>;</a:t>
            </a:r>
          </a:p>
          <a:p>
            <a:pPr lvl="0"/>
            <a:r>
              <a:rPr lang="tr-TR" sz="3000" b="1" u="sng" dirty="0">
                <a:solidFill>
                  <a:srgbClr val="00B0F0"/>
                </a:solidFill>
              </a:rPr>
              <a:t>sınır istasyonunda </a:t>
            </a:r>
          </a:p>
          <a:p>
            <a:pPr lvl="0"/>
            <a:endParaRPr lang="tr-TR" sz="3000" dirty="0">
              <a:solidFill>
                <a:srgbClr val="00B0F0"/>
              </a:solidFill>
            </a:endParaRPr>
          </a:p>
          <a:p>
            <a:pPr lvl="0"/>
            <a:r>
              <a:rPr lang="tr-TR" sz="3000" b="1" dirty="0"/>
              <a:t>denetime tabi tutulur. </a:t>
            </a:r>
          </a:p>
          <a:p>
            <a:pPr lvl="0"/>
            <a:r>
              <a:rPr lang="tr-TR" sz="3000" dirty="0">
                <a:solidFill>
                  <a:prstClr val="black"/>
                </a:solidFill>
              </a:rPr>
              <a:t>	</a:t>
            </a:r>
            <a:endParaRPr lang="tr-TR" dirty="0"/>
          </a:p>
        </p:txBody>
      </p:sp>
      <p:sp>
        <p:nvSpPr>
          <p:cNvPr id="4" name="Veri Yer Tutucusu 3"/>
          <p:cNvSpPr>
            <a:spLocks noGrp="1"/>
          </p:cNvSpPr>
          <p:nvPr>
            <p:ph type="dt" sz="half" idx="10"/>
          </p:nvPr>
        </p:nvSpPr>
        <p:spPr/>
        <p:txBody>
          <a:bodyPr/>
          <a:lstStyle/>
          <a:p>
            <a:fld id="{92E392E9-E279-4832-8119-1A302FFAE06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3058085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5910" y="477672"/>
            <a:ext cx="10807890" cy="5699291"/>
          </a:xfrm>
        </p:spPr>
        <p:txBody>
          <a:bodyPr/>
          <a:lstStyle/>
          <a:p>
            <a:pPr lvl="0" algn="ctr"/>
            <a:r>
              <a:rPr lang="tr-TR" sz="3000" b="1" dirty="0">
                <a:solidFill>
                  <a:srgbClr val="FF0000"/>
                </a:solidFill>
              </a:rPr>
              <a:t>Yabancı limanlardan gelen ve Türk liman ve nehirlerine girecek gemiler</a:t>
            </a:r>
            <a:r>
              <a:rPr lang="tr-TR" sz="3000" dirty="0">
                <a:solidFill>
                  <a:srgbClr val="FF0000"/>
                </a:solidFill>
              </a:rPr>
              <a:t>,</a:t>
            </a:r>
            <a:r>
              <a:rPr lang="tr-TR" sz="3000" dirty="0">
                <a:solidFill>
                  <a:prstClr val="black"/>
                </a:solidFill>
              </a:rPr>
              <a:t> </a:t>
            </a:r>
          </a:p>
          <a:p>
            <a:pPr lvl="0" algn="ctr"/>
            <a:r>
              <a:rPr lang="tr-TR" sz="3000" dirty="0">
                <a:solidFill>
                  <a:prstClr val="black"/>
                </a:solidFill>
              </a:rPr>
              <a:t>Müsteşarlıkça saptanan yerlerde ya da yolda denetime tabi tutulur. </a:t>
            </a:r>
          </a:p>
          <a:p>
            <a:endParaRPr lang="tr-TR" dirty="0"/>
          </a:p>
        </p:txBody>
      </p:sp>
      <p:sp>
        <p:nvSpPr>
          <p:cNvPr id="4" name="Veri Yer Tutucusu 3"/>
          <p:cNvSpPr>
            <a:spLocks noGrp="1"/>
          </p:cNvSpPr>
          <p:nvPr>
            <p:ph type="dt" sz="half" idx="10"/>
          </p:nvPr>
        </p:nvSpPr>
        <p:spPr/>
        <p:txBody>
          <a:bodyPr/>
          <a:lstStyle/>
          <a:p>
            <a:fld id="{451AD9DE-384E-4B8F-91EE-C3FBBCF409CC}"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21</a:t>
            </a:fld>
            <a:endParaRPr lang="tr-TR">
              <a:solidFill>
                <a:prstClr val="black">
                  <a:tint val="75000"/>
                </a:prstClr>
              </a:solidFill>
            </a:endParaRPr>
          </a:p>
        </p:txBody>
      </p:sp>
    </p:spTree>
    <p:extLst>
      <p:ext uri="{BB962C8B-B14F-4D97-AF65-F5344CB8AC3E}">
        <p14:creationId xmlns:p14="http://schemas.microsoft.com/office/powerpoint/2010/main" val="2542012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403412"/>
            <a:ext cx="11004176" cy="6239435"/>
          </a:xfrm>
        </p:spPr>
        <p:txBody>
          <a:bodyPr>
            <a:normAutofit/>
          </a:bodyPr>
          <a:lstStyle/>
          <a:p>
            <a:pPr algn="ctr"/>
            <a:r>
              <a:rPr lang="tr-TR" sz="3200" dirty="0">
                <a:solidFill>
                  <a:srgbClr val="00B050"/>
                </a:solidFill>
              </a:rPr>
              <a:t>Yabancı limanlardan gelerek;</a:t>
            </a:r>
          </a:p>
          <a:p>
            <a:pPr algn="ctr"/>
            <a:r>
              <a:rPr lang="tr-TR" sz="3200" dirty="0">
                <a:solidFill>
                  <a:srgbClr val="FF0000"/>
                </a:solidFill>
              </a:rPr>
              <a:t> </a:t>
            </a:r>
            <a:r>
              <a:rPr lang="tr-TR" sz="3200" dirty="0">
                <a:solidFill>
                  <a:srgbClr val="7030A0"/>
                </a:solidFill>
              </a:rPr>
              <a:t>İstanbul veya Çanakkale Boğazından geçip</a:t>
            </a:r>
            <a:r>
              <a:rPr lang="tr-TR" sz="3200" dirty="0">
                <a:solidFill>
                  <a:srgbClr val="FF0000"/>
                </a:solidFill>
              </a:rPr>
              <a:t>;</a:t>
            </a:r>
          </a:p>
          <a:p>
            <a:pPr algn="ctr"/>
            <a:r>
              <a:rPr lang="tr-TR" sz="3200" dirty="0">
                <a:solidFill>
                  <a:srgbClr val="FF0000"/>
                </a:solidFill>
              </a:rPr>
              <a:t> bir Türk limanına gidecek olan gemilerin denetimleri</a:t>
            </a:r>
            <a:r>
              <a:rPr lang="tr-TR" sz="3200" dirty="0"/>
              <a:t>, </a:t>
            </a:r>
          </a:p>
          <a:p>
            <a:r>
              <a:rPr lang="tr-TR" sz="3200" dirty="0"/>
              <a:t>şüphe veya ihbar olmadıkça, </a:t>
            </a:r>
          </a:p>
          <a:p>
            <a:r>
              <a:rPr lang="tr-TR" sz="3200" dirty="0">
                <a:solidFill>
                  <a:srgbClr val="00B0F0"/>
                </a:solidFill>
              </a:rPr>
              <a:t>varacakları ilk Türk limanında yapılır. </a:t>
            </a:r>
          </a:p>
          <a:p>
            <a:r>
              <a:rPr lang="tr-TR" sz="2000" dirty="0"/>
              <a:t>Örnek Malta limanından Trabzon’a gelecek olan gemi Trabzon’da denetime tabi tutulur.</a:t>
            </a:r>
          </a:p>
        </p:txBody>
      </p:sp>
      <p:sp>
        <p:nvSpPr>
          <p:cNvPr id="4" name="Veri Yer Tutucusu 3"/>
          <p:cNvSpPr>
            <a:spLocks noGrp="1"/>
          </p:cNvSpPr>
          <p:nvPr>
            <p:ph type="dt" sz="half" idx="10"/>
          </p:nvPr>
        </p:nvSpPr>
        <p:spPr/>
        <p:txBody>
          <a:bodyPr/>
          <a:lstStyle/>
          <a:p>
            <a:fld id="{1FE3119F-1C30-43EF-B8AC-64E839BF69A9}"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22</a:t>
            </a:fld>
            <a:endParaRPr lang="tr-TR">
              <a:solidFill>
                <a:prstClr val="black">
                  <a:tint val="75000"/>
                </a:prstClr>
              </a:solidFill>
            </a:endParaRPr>
          </a:p>
        </p:txBody>
      </p:sp>
    </p:spTree>
    <p:extLst>
      <p:ext uri="{BB962C8B-B14F-4D97-AF65-F5344CB8AC3E}">
        <p14:creationId xmlns:p14="http://schemas.microsoft.com/office/powerpoint/2010/main" val="32726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7546" y="450376"/>
            <a:ext cx="11026254" cy="5726587"/>
          </a:xfrm>
        </p:spPr>
        <p:txBody>
          <a:bodyPr/>
          <a:lstStyle/>
          <a:p>
            <a:pPr lvl="0"/>
            <a:r>
              <a:rPr lang="tr-TR" dirty="0">
                <a:solidFill>
                  <a:prstClr val="black"/>
                </a:solidFill>
              </a:rPr>
              <a:t>Şüphe veya ihbar olan ya da geminin sahip veya acentesi tarafından gemi denetiminin ilk varış limanı yerine boğazlarda veya yolda yapılmasının yazılı olarak talep edildiği durumlarda, bu talep boğazlardaki ilgili gümrük muhafaza idaresince incelenerek uygun görülmesi halinde yerine getirilir. </a:t>
            </a:r>
          </a:p>
          <a:p>
            <a:pPr lvl="0"/>
            <a:endParaRPr lang="tr-TR" dirty="0">
              <a:solidFill>
                <a:prstClr val="black"/>
              </a:solidFill>
            </a:endParaRPr>
          </a:p>
          <a:p>
            <a:r>
              <a:rPr lang="tr-TR" dirty="0"/>
              <a:t>Şüphe veya ihbar olan durumlara ilişkin saptamalar tutanağa bağlanır. </a:t>
            </a:r>
          </a:p>
          <a:p>
            <a:r>
              <a:rPr lang="tr-TR" dirty="0"/>
              <a:t>Türkiye’den gelen ve giden havayolu taşıtlarının denetimi indikleri ve kalktıkları ve yetkili gümrük idaresi bulunan havalimanlarında yapılır. </a:t>
            </a:r>
          </a:p>
          <a:p>
            <a:endParaRPr lang="tr-TR" dirty="0"/>
          </a:p>
        </p:txBody>
      </p:sp>
      <p:sp>
        <p:nvSpPr>
          <p:cNvPr id="4" name="Veri Yer Tutucusu 3"/>
          <p:cNvSpPr>
            <a:spLocks noGrp="1"/>
          </p:cNvSpPr>
          <p:nvPr>
            <p:ph type="dt" sz="half" idx="10"/>
          </p:nvPr>
        </p:nvSpPr>
        <p:spPr/>
        <p:txBody>
          <a:bodyPr/>
          <a:lstStyle/>
          <a:p>
            <a:fld id="{4F210C72-D198-4E58-BDCB-7F374B5AFC6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23</a:t>
            </a:fld>
            <a:endParaRPr lang="tr-TR">
              <a:solidFill>
                <a:prstClr val="black">
                  <a:tint val="75000"/>
                </a:prstClr>
              </a:solidFill>
            </a:endParaRPr>
          </a:p>
        </p:txBody>
      </p:sp>
    </p:spTree>
    <p:extLst>
      <p:ext uri="{BB962C8B-B14F-4D97-AF65-F5344CB8AC3E}">
        <p14:creationId xmlns:p14="http://schemas.microsoft.com/office/powerpoint/2010/main" val="1149295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1671" y="286603"/>
            <a:ext cx="11459302" cy="6434871"/>
          </a:xfrm>
        </p:spPr>
        <p:txBody>
          <a:bodyPr>
            <a:normAutofit/>
          </a:bodyPr>
          <a:lstStyle/>
          <a:p>
            <a:pPr algn="ctr"/>
            <a:r>
              <a:rPr lang="tr-TR" sz="4600" b="1" dirty="0">
                <a:solidFill>
                  <a:srgbClr val="FF0000"/>
                </a:solidFill>
              </a:rPr>
              <a:t>Denetime ilişkin yükümlülükler</a:t>
            </a:r>
            <a:endParaRPr lang="tr-TR" sz="4600" dirty="0"/>
          </a:p>
          <a:p>
            <a:r>
              <a:rPr lang="tr-TR" sz="4600" b="1" dirty="0"/>
              <a:t>	</a:t>
            </a:r>
            <a:r>
              <a:rPr lang="tr-TR" sz="1300" b="1" dirty="0"/>
              <a:t>Madde 59-</a:t>
            </a:r>
            <a:r>
              <a:rPr lang="tr-TR" sz="1300" dirty="0"/>
              <a:t> </a:t>
            </a:r>
          </a:p>
          <a:p>
            <a:r>
              <a:rPr lang="tr-TR" sz="3200" dirty="0">
                <a:solidFill>
                  <a:srgbClr val="00B050"/>
                </a:solidFill>
              </a:rPr>
              <a:t>Taşıtlarla ve taşıttaki eşyayla ilgili olarak aşağıdaki yükümlülüklere uyulması zorunludur:</a:t>
            </a:r>
          </a:p>
          <a:p>
            <a:r>
              <a:rPr lang="tr-TR" sz="3200" dirty="0"/>
              <a:t>	a) </a:t>
            </a:r>
            <a:r>
              <a:rPr lang="tr-TR" sz="3200" dirty="0">
                <a:solidFill>
                  <a:srgbClr val="C00000"/>
                </a:solidFill>
              </a:rPr>
              <a:t>Kara taşıtlarının</a:t>
            </a:r>
            <a:r>
              <a:rPr lang="tr-TR" sz="3200" dirty="0"/>
              <a:t>, </a:t>
            </a:r>
            <a:r>
              <a:rPr lang="tr-TR" sz="3200" dirty="0">
                <a:solidFill>
                  <a:srgbClr val="00B0F0"/>
                </a:solidFill>
              </a:rPr>
              <a:t>Türkiye Gümrük Bölgesine </a:t>
            </a:r>
            <a:r>
              <a:rPr lang="tr-TR" sz="3200" b="1" dirty="0">
                <a:solidFill>
                  <a:srgbClr val="7030A0"/>
                </a:solidFill>
              </a:rPr>
              <a:t>gümrük kapılarından </a:t>
            </a:r>
          </a:p>
          <a:p>
            <a:r>
              <a:rPr lang="tr-TR" sz="3200" dirty="0"/>
              <a:t>giriş ve çıkış yapması gerekir.</a:t>
            </a:r>
          </a:p>
          <a:p>
            <a:r>
              <a:rPr lang="tr-TR" sz="3200" dirty="0"/>
              <a:t>      b) </a:t>
            </a:r>
            <a:r>
              <a:rPr lang="tr-TR" sz="3200" dirty="0">
                <a:solidFill>
                  <a:srgbClr val="C00000"/>
                </a:solidFill>
              </a:rPr>
              <a:t>Hava taşıtlarının</a:t>
            </a:r>
            <a:r>
              <a:rPr lang="tr-TR" sz="3200" dirty="0"/>
              <a:t>, </a:t>
            </a:r>
            <a:r>
              <a:rPr lang="tr-TR" sz="3200" dirty="0">
                <a:solidFill>
                  <a:srgbClr val="7030A0"/>
                </a:solidFill>
              </a:rPr>
              <a:t>yetkili gümrük idaresinin bulunduğu havalimanlarına inmesi </a:t>
            </a:r>
            <a:r>
              <a:rPr lang="tr-TR" sz="3200" dirty="0"/>
              <a:t>ve buralardan kalkış yapması gerekir. </a:t>
            </a:r>
          </a:p>
          <a:p>
            <a:r>
              <a:rPr lang="tr-TR" sz="4600" dirty="0"/>
              <a:t>	</a:t>
            </a:r>
            <a:endParaRPr lang="tr-TR" dirty="0"/>
          </a:p>
        </p:txBody>
      </p:sp>
      <p:sp>
        <p:nvSpPr>
          <p:cNvPr id="4" name="Veri Yer Tutucusu 3"/>
          <p:cNvSpPr>
            <a:spLocks noGrp="1"/>
          </p:cNvSpPr>
          <p:nvPr>
            <p:ph type="dt" sz="half" idx="10"/>
          </p:nvPr>
        </p:nvSpPr>
        <p:spPr/>
        <p:txBody>
          <a:bodyPr/>
          <a:lstStyle/>
          <a:p>
            <a:fld id="{386231EE-CE40-457F-8320-3CFAB6531EA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24</a:t>
            </a:fld>
            <a:endParaRPr lang="tr-TR">
              <a:solidFill>
                <a:prstClr val="black">
                  <a:tint val="75000"/>
                </a:prstClr>
              </a:solidFill>
            </a:endParaRPr>
          </a:p>
        </p:txBody>
      </p:sp>
    </p:spTree>
    <p:extLst>
      <p:ext uri="{BB962C8B-B14F-4D97-AF65-F5344CB8AC3E}">
        <p14:creationId xmlns:p14="http://schemas.microsoft.com/office/powerpoint/2010/main" val="752571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46161"/>
            <a:ext cx="10515600" cy="5330802"/>
          </a:xfrm>
        </p:spPr>
        <p:txBody>
          <a:bodyPr/>
          <a:lstStyle/>
          <a:p>
            <a:pPr lvl="0"/>
            <a:r>
              <a:rPr lang="tr-TR" sz="3200" b="1" dirty="0">
                <a:solidFill>
                  <a:prstClr val="black"/>
                </a:solidFill>
              </a:rPr>
              <a:t>c) Türkiye Gümrük Bölgesi dışındaki limanlardan gelen </a:t>
            </a:r>
            <a:r>
              <a:rPr lang="tr-TR" sz="3200" b="1" dirty="0">
                <a:solidFill>
                  <a:srgbClr val="C00000"/>
                </a:solidFill>
              </a:rPr>
              <a:t>gemiler</a:t>
            </a:r>
            <a:r>
              <a:rPr lang="tr-TR" sz="3200" b="1" dirty="0">
                <a:solidFill>
                  <a:prstClr val="black"/>
                </a:solidFill>
              </a:rPr>
              <a:t> ,</a:t>
            </a:r>
          </a:p>
          <a:p>
            <a:pPr lvl="0"/>
            <a:r>
              <a:rPr lang="tr-TR" sz="3200" i="1" dirty="0">
                <a:solidFill>
                  <a:prstClr val="black"/>
                </a:solidFill>
              </a:rPr>
              <a:t>Gümrük Bölgesine girmelerinden itibaren beklenmeyen haller ya da mücbir sebep olmadıkça</a:t>
            </a:r>
            <a:r>
              <a:rPr lang="tr-TR" sz="3200" dirty="0">
                <a:solidFill>
                  <a:prstClr val="black"/>
                </a:solidFill>
              </a:rPr>
              <a:t>, </a:t>
            </a:r>
          </a:p>
          <a:p>
            <a:pPr lvl="0"/>
            <a:r>
              <a:rPr lang="tr-TR" sz="3200" dirty="0">
                <a:solidFill>
                  <a:prstClr val="black"/>
                </a:solidFill>
              </a:rPr>
              <a:t>gidecekleri limana göre mutat olan rotayı değiştiremezler. </a:t>
            </a:r>
          </a:p>
          <a:p>
            <a:endParaRPr lang="tr-TR" dirty="0"/>
          </a:p>
        </p:txBody>
      </p:sp>
      <p:sp>
        <p:nvSpPr>
          <p:cNvPr id="4" name="Veri Yer Tutucusu 3"/>
          <p:cNvSpPr>
            <a:spLocks noGrp="1"/>
          </p:cNvSpPr>
          <p:nvPr>
            <p:ph type="dt" sz="half" idx="10"/>
          </p:nvPr>
        </p:nvSpPr>
        <p:spPr/>
        <p:txBody>
          <a:bodyPr/>
          <a:lstStyle/>
          <a:p>
            <a:fld id="{C9D7FD22-F0FF-4A04-9C8E-58985BB7E06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25</a:t>
            </a:fld>
            <a:endParaRPr lang="tr-TR">
              <a:solidFill>
                <a:prstClr val="black">
                  <a:tint val="75000"/>
                </a:prstClr>
              </a:solidFill>
            </a:endParaRPr>
          </a:p>
        </p:txBody>
      </p:sp>
    </p:spTree>
    <p:extLst>
      <p:ext uri="{BB962C8B-B14F-4D97-AF65-F5344CB8AC3E}">
        <p14:creationId xmlns:p14="http://schemas.microsoft.com/office/powerpoint/2010/main" val="35726285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14313"/>
            <a:ext cx="11353800" cy="6268374"/>
          </a:xfrm>
        </p:spPr>
        <p:txBody>
          <a:bodyPr>
            <a:normAutofit lnSpcReduction="10000"/>
          </a:bodyPr>
          <a:lstStyle/>
          <a:p>
            <a:pPr algn="ctr"/>
            <a:r>
              <a:rPr lang="tr-TR" sz="3500" b="1" dirty="0"/>
              <a:t>d) </a:t>
            </a:r>
            <a:r>
              <a:rPr lang="tr-TR" sz="3500" b="1" dirty="0">
                <a:solidFill>
                  <a:srgbClr val="C00000"/>
                </a:solidFill>
              </a:rPr>
              <a:t>Beklenmeyen hal ya da mücbir sebeple</a:t>
            </a:r>
            <a:r>
              <a:rPr lang="tr-TR" sz="3500" b="1" dirty="0"/>
              <a:t>, </a:t>
            </a:r>
          </a:p>
          <a:p>
            <a:r>
              <a:rPr lang="tr-TR" sz="3500" dirty="0">
                <a:solidFill>
                  <a:srgbClr val="00B050"/>
                </a:solidFill>
              </a:rPr>
              <a:t>Türkiye karasuları içinde taşıdığı eşyayı;</a:t>
            </a:r>
          </a:p>
          <a:p>
            <a:r>
              <a:rPr lang="tr-TR" sz="3500" dirty="0">
                <a:latin typeface="Arial Black" panose="020B0A04020102020204" pitchFamily="34" charset="0"/>
              </a:rPr>
              <a:t>denize atan, </a:t>
            </a:r>
          </a:p>
          <a:p>
            <a:r>
              <a:rPr lang="tr-TR" sz="3500" dirty="0">
                <a:latin typeface="Arial Black" panose="020B0A04020102020204" pitchFamily="34" charset="0"/>
              </a:rPr>
              <a:t>karaya çıkaran, </a:t>
            </a:r>
          </a:p>
          <a:p>
            <a:r>
              <a:rPr lang="tr-TR" sz="3500" dirty="0">
                <a:latin typeface="Arial Black" panose="020B0A04020102020204" pitchFamily="34" charset="0"/>
              </a:rPr>
              <a:t>başka bir taşıta aktaran ya da </a:t>
            </a:r>
          </a:p>
          <a:p>
            <a:r>
              <a:rPr lang="tr-TR" sz="3500" dirty="0">
                <a:latin typeface="Arial Black" panose="020B0A04020102020204" pitchFamily="34" charset="0"/>
              </a:rPr>
              <a:t>bu eşyayı toplayan</a:t>
            </a:r>
            <a:r>
              <a:rPr lang="tr-TR" sz="3500" dirty="0">
                <a:solidFill>
                  <a:srgbClr val="00B050"/>
                </a:solidFill>
              </a:rPr>
              <a:t>,</a:t>
            </a:r>
          </a:p>
          <a:p>
            <a:r>
              <a:rPr lang="tr-TR" sz="3500" dirty="0">
                <a:solidFill>
                  <a:srgbClr val="00B050"/>
                </a:solidFill>
              </a:rPr>
              <a:t> gemi kaptanları ya da diğer kişiler,</a:t>
            </a:r>
          </a:p>
          <a:p>
            <a:r>
              <a:rPr lang="tr-TR" sz="3500" dirty="0">
                <a:solidFill>
                  <a:srgbClr val="00B050"/>
                </a:solidFill>
              </a:rPr>
              <a:t> </a:t>
            </a:r>
            <a:r>
              <a:rPr lang="tr-TR" sz="3500" u="sng" dirty="0">
                <a:solidFill>
                  <a:srgbClr val="FF0000"/>
                </a:solidFill>
              </a:rPr>
              <a:t>eşyanın gümrük statüsünün belirlenmesi vd. önlemlerin alınması amacıyla</a:t>
            </a:r>
            <a:r>
              <a:rPr lang="tr-TR" sz="3500" dirty="0">
                <a:solidFill>
                  <a:srgbClr val="7030A0"/>
                </a:solidFill>
              </a:rPr>
              <a:t>, </a:t>
            </a:r>
          </a:p>
          <a:p>
            <a:r>
              <a:rPr lang="tr-TR" sz="3500" dirty="0">
                <a:solidFill>
                  <a:srgbClr val="7030A0"/>
                </a:solidFill>
              </a:rPr>
              <a:t>en yakın gümrük idaresini bu durumdan ve eşyanın bulunduğu hal ve yerden haberdar ederler</a:t>
            </a:r>
            <a:r>
              <a:rPr lang="tr-TR" sz="3500" dirty="0"/>
              <a:t>.</a:t>
            </a:r>
          </a:p>
          <a:p>
            <a:pPr marL="0" indent="0">
              <a:buNone/>
            </a:pPr>
            <a:endParaRPr lang="tr-TR" sz="3500" dirty="0"/>
          </a:p>
          <a:p>
            <a:pPr marL="0" indent="0">
              <a:buNone/>
            </a:pPr>
            <a:endParaRPr lang="tr-TR" dirty="0"/>
          </a:p>
        </p:txBody>
      </p:sp>
      <p:sp>
        <p:nvSpPr>
          <p:cNvPr id="4" name="Veri Yer Tutucusu 3"/>
          <p:cNvSpPr>
            <a:spLocks noGrp="1"/>
          </p:cNvSpPr>
          <p:nvPr>
            <p:ph type="dt" sz="half" idx="10"/>
          </p:nvPr>
        </p:nvSpPr>
        <p:spPr/>
        <p:txBody>
          <a:bodyPr/>
          <a:lstStyle/>
          <a:p>
            <a:fld id="{190F4A51-1FEB-46A5-A097-636AD99878D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26</a:t>
            </a:fld>
            <a:endParaRPr lang="tr-TR">
              <a:solidFill>
                <a:prstClr val="black">
                  <a:tint val="75000"/>
                </a:prstClr>
              </a:solidFill>
            </a:endParaRPr>
          </a:p>
        </p:txBody>
      </p:sp>
    </p:spTree>
    <p:extLst>
      <p:ext uri="{BB962C8B-B14F-4D97-AF65-F5344CB8AC3E}">
        <p14:creationId xmlns:p14="http://schemas.microsoft.com/office/powerpoint/2010/main" val="3937169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55343"/>
            <a:ext cx="10515600" cy="5221620"/>
          </a:xfrm>
        </p:spPr>
        <p:txBody>
          <a:bodyPr/>
          <a:lstStyle/>
          <a:p>
            <a:r>
              <a:rPr lang="tr-TR" sz="3200" b="1" dirty="0">
                <a:solidFill>
                  <a:srgbClr val="FF0000"/>
                </a:solidFill>
              </a:rPr>
              <a:t>e) Yabancı limanlardan gelen veya Türkiye’den yabancı limanlara giden gemilerin ; (</a:t>
            </a:r>
            <a:r>
              <a:rPr lang="tr-TR" sz="3200" b="1" dirty="0" err="1"/>
              <a:t>örn.Malta-Poti</a:t>
            </a:r>
            <a:r>
              <a:rPr lang="tr-TR" sz="3200" b="1" dirty="0">
                <a:solidFill>
                  <a:srgbClr val="FF0000"/>
                </a:solidFill>
              </a:rPr>
              <a:t>)</a:t>
            </a:r>
          </a:p>
          <a:p>
            <a:r>
              <a:rPr lang="tr-TR" sz="3200" dirty="0"/>
              <a:t>geliş ve gidişlerinden </a:t>
            </a:r>
            <a:r>
              <a:rPr lang="tr-TR" sz="3200" dirty="0">
                <a:solidFill>
                  <a:srgbClr val="C00000"/>
                </a:solidFill>
              </a:rPr>
              <a:t>en az üç saat önce sahip veya acentesi tarafından ilgili gümrük idaresine bilgi verilir.</a:t>
            </a:r>
          </a:p>
          <a:p>
            <a:r>
              <a:rPr lang="tr-TR" dirty="0"/>
              <a:t> bu bilgi ekteki gibidir:</a:t>
            </a:r>
          </a:p>
          <a:p>
            <a:endParaRPr lang="tr-TR" dirty="0"/>
          </a:p>
        </p:txBody>
      </p:sp>
      <p:sp>
        <p:nvSpPr>
          <p:cNvPr id="4" name="Veri Yer Tutucusu 3"/>
          <p:cNvSpPr>
            <a:spLocks noGrp="1"/>
          </p:cNvSpPr>
          <p:nvPr>
            <p:ph type="dt" sz="half" idx="10"/>
          </p:nvPr>
        </p:nvSpPr>
        <p:spPr/>
        <p:txBody>
          <a:bodyPr/>
          <a:lstStyle/>
          <a:p>
            <a:fld id="{64759F5C-B1E3-4C56-A4ED-3EDCBE7B6676}"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27</a:t>
            </a:fld>
            <a:endParaRPr lang="tr-TR">
              <a:solidFill>
                <a:prstClr val="black">
                  <a:tint val="75000"/>
                </a:prstClr>
              </a:solidFill>
            </a:endParaRPr>
          </a:p>
        </p:txBody>
      </p:sp>
    </p:spTree>
    <p:extLst>
      <p:ext uri="{BB962C8B-B14F-4D97-AF65-F5344CB8AC3E}">
        <p14:creationId xmlns:p14="http://schemas.microsoft.com/office/powerpoint/2010/main" val="1477399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218364"/>
            <a:ext cx="12037325" cy="6503111"/>
          </a:xfrm>
        </p:spPr>
        <p:txBody>
          <a:bodyPr>
            <a:normAutofit/>
          </a:bodyPr>
          <a:lstStyle/>
          <a:p>
            <a:endParaRPr lang="tr-TR" sz="3200" dirty="0"/>
          </a:p>
          <a:p>
            <a:pPr algn="ctr"/>
            <a:r>
              <a:rPr lang="tr-TR" sz="3200" b="1" dirty="0">
                <a:solidFill>
                  <a:srgbClr val="00B050"/>
                </a:solidFill>
              </a:rPr>
              <a:t>Söz konusu bilgi, </a:t>
            </a:r>
          </a:p>
          <a:p>
            <a:r>
              <a:rPr lang="tr-TR" sz="3200" dirty="0"/>
              <a:t>duruma göre, </a:t>
            </a:r>
          </a:p>
          <a:p>
            <a:r>
              <a:rPr lang="tr-TR" sz="3200" dirty="0">
                <a:solidFill>
                  <a:srgbClr val="FF0000"/>
                </a:solidFill>
              </a:rPr>
              <a:t>geminin ne zaman ve ne kadar yolcu ve yük ile </a:t>
            </a:r>
            <a:r>
              <a:rPr lang="tr-TR" sz="3200" dirty="0"/>
              <a:t>gelmesinin veya gitmesinin muhtemel bulunduğunu, </a:t>
            </a:r>
          </a:p>
          <a:p>
            <a:r>
              <a:rPr lang="tr-TR" sz="3200" dirty="0">
                <a:solidFill>
                  <a:srgbClr val="FF0000"/>
                </a:solidFill>
              </a:rPr>
              <a:t>nereye demirleyeceğini</a:t>
            </a:r>
            <a:r>
              <a:rPr lang="tr-TR" sz="3200" dirty="0"/>
              <a:t>, </a:t>
            </a:r>
          </a:p>
          <a:p>
            <a:r>
              <a:rPr lang="tr-TR" sz="3200" dirty="0">
                <a:solidFill>
                  <a:srgbClr val="FF0000"/>
                </a:solidFill>
              </a:rPr>
              <a:t>limanda ne kadar kalacağını </a:t>
            </a:r>
            <a:r>
              <a:rPr lang="tr-TR" sz="3200" dirty="0"/>
              <a:t>ve </a:t>
            </a:r>
          </a:p>
          <a:p>
            <a:r>
              <a:rPr lang="tr-TR" sz="3200" dirty="0">
                <a:solidFill>
                  <a:srgbClr val="FF0000"/>
                </a:solidFill>
              </a:rPr>
              <a:t>hangi limana gideceğini </a:t>
            </a:r>
          </a:p>
          <a:p>
            <a:pPr algn="ctr"/>
            <a:r>
              <a:rPr lang="tr-TR" sz="3200" b="1" dirty="0">
                <a:solidFill>
                  <a:srgbClr val="00B050"/>
                </a:solidFill>
              </a:rPr>
              <a:t>içerir. </a:t>
            </a:r>
          </a:p>
          <a:p>
            <a:r>
              <a:rPr lang="tr-TR" sz="3200" dirty="0"/>
              <a:t>	</a:t>
            </a:r>
            <a:r>
              <a:rPr lang="tr-TR" sz="3200" b="1" u="sng" dirty="0"/>
              <a:t>Gümrük idaresi </a:t>
            </a:r>
            <a:r>
              <a:rPr lang="tr-TR" sz="3200" b="1" u="sng" dirty="0">
                <a:solidFill>
                  <a:srgbClr val="FF0000"/>
                </a:solidFill>
              </a:rPr>
              <a:t>bu bilgi olmadan </a:t>
            </a:r>
            <a:r>
              <a:rPr lang="tr-TR" sz="3200" b="1" u="sng" dirty="0"/>
              <a:t>gemilerin yabancı limana hareketine izin vermez. </a:t>
            </a:r>
          </a:p>
          <a:p>
            <a:r>
              <a:rPr lang="tr-TR" sz="3200" dirty="0"/>
              <a:t>	</a:t>
            </a:r>
          </a:p>
        </p:txBody>
      </p:sp>
      <p:sp>
        <p:nvSpPr>
          <p:cNvPr id="4" name="Veri Yer Tutucusu 3"/>
          <p:cNvSpPr>
            <a:spLocks noGrp="1"/>
          </p:cNvSpPr>
          <p:nvPr>
            <p:ph type="dt" sz="half" idx="10"/>
          </p:nvPr>
        </p:nvSpPr>
        <p:spPr/>
        <p:txBody>
          <a:bodyPr/>
          <a:lstStyle/>
          <a:p>
            <a:fld id="{BBD26A40-8FF8-4E07-9B02-5A84A8C5FD73}"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28</a:t>
            </a:fld>
            <a:endParaRPr lang="tr-TR">
              <a:solidFill>
                <a:prstClr val="black">
                  <a:tint val="75000"/>
                </a:prstClr>
              </a:solidFill>
            </a:endParaRPr>
          </a:p>
        </p:txBody>
      </p:sp>
    </p:spTree>
    <p:extLst>
      <p:ext uri="{BB962C8B-B14F-4D97-AF65-F5344CB8AC3E}">
        <p14:creationId xmlns:p14="http://schemas.microsoft.com/office/powerpoint/2010/main" val="1290001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8600" y="349624"/>
            <a:ext cx="11125200" cy="5827339"/>
          </a:xfrm>
        </p:spPr>
        <p:txBody>
          <a:bodyPr>
            <a:normAutofit/>
          </a:bodyPr>
          <a:lstStyle/>
          <a:p>
            <a:r>
              <a:rPr lang="tr-TR" sz="3200" dirty="0"/>
              <a:t>f) </a:t>
            </a:r>
            <a:r>
              <a:rPr lang="tr-TR" sz="3200" dirty="0">
                <a:solidFill>
                  <a:srgbClr val="7030A0"/>
                </a:solidFill>
              </a:rPr>
              <a:t>Türkiye Gümrük Bölgesine karayoluyla gelen taşıtların gümrük denetlemesi bitmeden ve </a:t>
            </a:r>
            <a:r>
              <a:rPr lang="tr-TR" sz="3200" dirty="0">
                <a:solidFill>
                  <a:srgbClr val="FF0000"/>
                </a:solidFill>
              </a:rPr>
              <a:t>ilgili gümrük idaresinin izni alınmadan</a:t>
            </a:r>
            <a:r>
              <a:rPr lang="tr-TR" sz="3200" dirty="0">
                <a:solidFill>
                  <a:srgbClr val="7030A0"/>
                </a:solidFill>
              </a:rPr>
              <a:t> </a:t>
            </a:r>
            <a:r>
              <a:rPr lang="tr-TR" sz="3200" dirty="0"/>
              <a:t>söz konusu taşıta </a:t>
            </a:r>
          </a:p>
          <a:p>
            <a:r>
              <a:rPr lang="tr-TR" sz="3200" dirty="0">
                <a:solidFill>
                  <a:srgbClr val="FF0000"/>
                </a:solidFill>
              </a:rPr>
              <a:t>yük ve yolcu alınıp verilemez, </a:t>
            </a:r>
          </a:p>
          <a:p>
            <a:r>
              <a:rPr lang="tr-TR" sz="3200" dirty="0">
                <a:solidFill>
                  <a:srgbClr val="FF0000"/>
                </a:solidFill>
              </a:rPr>
              <a:t>taşıt yoluna devam edemez</a:t>
            </a:r>
            <a:r>
              <a:rPr lang="tr-TR" sz="3200" dirty="0"/>
              <a:t>.</a:t>
            </a:r>
          </a:p>
          <a:p>
            <a:r>
              <a:rPr lang="tr-TR" sz="3200" dirty="0"/>
              <a:t>	Gümrük idaresinin izniyle denetimden önce eşya ve yolcu indirilmesi ve bindirilmesi mümkündür. </a:t>
            </a:r>
          </a:p>
          <a:p>
            <a:r>
              <a:rPr lang="tr-TR" dirty="0"/>
              <a:t>	</a:t>
            </a:r>
          </a:p>
        </p:txBody>
      </p:sp>
      <p:sp>
        <p:nvSpPr>
          <p:cNvPr id="4" name="Veri Yer Tutucusu 3"/>
          <p:cNvSpPr>
            <a:spLocks noGrp="1"/>
          </p:cNvSpPr>
          <p:nvPr>
            <p:ph type="dt" sz="half" idx="10"/>
          </p:nvPr>
        </p:nvSpPr>
        <p:spPr/>
        <p:txBody>
          <a:bodyPr/>
          <a:lstStyle/>
          <a:p>
            <a:fld id="{0F43E929-A940-467E-9D88-05C316676E41}"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29</a:t>
            </a:fld>
            <a:endParaRPr lang="tr-TR">
              <a:solidFill>
                <a:prstClr val="black">
                  <a:tint val="75000"/>
                </a:prstClr>
              </a:solidFill>
            </a:endParaRPr>
          </a:p>
        </p:txBody>
      </p:sp>
    </p:spTree>
    <p:extLst>
      <p:ext uri="{BB962C8B-B14F-4D97-AF65-F5344CB8AC3E}">
        <p14:creationId xmlns:p14="http://schemas.microsoft.com/office/powerpoint/2010/main" val="3702944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ÜÇÜNCÜ KISIM</a:t>
            </a:r>
          </a:p>
          <a:p>
            <a:pPr algn="ctr"/>
            <a:endParaRPr lang="tr-TR" b="1" dirty="0">
              <a:solidFill>
                <a:srgbClr val="0070C0"/>
              </a:solidFill>
            </a:endParaRPr>
          </a:p>
          <a:p>
            <a:pPr algn="ctr"/>
            <a:r>
              <a:rPr lang="tr-TR" sz="3200" b="1" dirty="0">
                <a:solidFill>
                  <a:srgbClr val="0070C0"/>
                </a:solidFill>
              </a:rPr>
              <a:t>BİRİNCİ BÖLÜM</a:t>
            </a:r>
          </a:p>
        </p:txBody>
      </p:sp>
      <p:sp>
        <p:nvSpPr>
          <p:cNvPr id="4" name="Veri Yer Tutucusu 3"/>
          <p:cNvSpPr>
            <a:spLocks noGrp="1"/>
          </p:cNvSpPr>
          <p:nvPr>
            <p:ph type="dt" sz="half" idx="10"/>
          </p:nvPr>
        </p:nvSpPr>
        <p:spPr/>
        <p:txBody>
          <a:bodyPr/>
          <a:lstStyle/>
          <a:p>
            <a:fld id="{33604363-A52B-4ACE-A599-C646C0074CCD}"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2829856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7672" y="491319"/>
            <a:ext cx="10876128" cy="5685644"/>
          </a:xfrm>
        </p:spPr>
        <p:txBody>
          <a:bodyPr/>
          <a:lstStyle/>
          <a:p>
            <a:r>
              <a:rPr lang="tr-TR" sz="3200" dirty="0"/>
              <a:t>g) </a:t>
            </a:r>
            <a:r>
              <a:rPr lang="tr-TR" sz="3200" dirty="0">
                <a:solidFill>
                  <a:srgbClr val="7030A0"/>
                </a:solidFill>
              </a:rPr>
              <a:t>Eşyanın, bulunduğu taşıtlardan gümrük idarelerinin belirlediği ya da uygun gördüğü yerlerde ve söz konusu idarelerin izniyle boşaltılması ya da aktarılması gerekir.</a:t>
            </a:r>
          </a:p>
          <a:p>
            <a:r>
              <a:rPr lang="tr-TR" sz="3200" dirty="0"/>
              <a:t>	</a:t>
            </a:r>
            <a:r>
              <a:rPr lang="tr-TR" sz="3200" dirty="0">
                <a:solidFill>
                  <a:srgbClr val="FF0000"/>
                </a:solidFill>
              </a:rPr>
              <a:t>Eşyanın, </a:t>
            </a:r>
            <a:r>
              <a:rPr lang="tr-TR" sz="3200" dirty="0">
                <a:solidFill>
                  <a:srgbClr val="00B050"/>
                </a:solidFill>
              </a:rPr>
              <a:t>tamamen veya kısmen acilen boşaltılmasını gerektiren kaçınılmaz bir tehlikenin varlığı durumunda </a:t>
            </a:r>
            <a:r>
              <a:rPr lang="tr-TR" sz="3200" dirty="0">
                <a:solidFill>
                  <a:srgbClr val="FF0000"/>
                </a:solidFill>
              </a:rPr>
              <a:t>bu izin aranmaz. ********</a:t>
            </a:r>
          </a:p>
          <a:p>
            <a:r>
              <a:rPr lang="tr-TR" sz="3200" dirty="0"/>
              <a:t>Bu gibi durumlarda, en yakın gümrük idaresi derhal haberdar edilir</a:t>
            </a:r>
          </a:p>
          <a:p>
            <a:endParaRPr lang="tr-TR" dirty="0"/>
          </a:p>
        </p:txBody>
      </p:sp>
      <p:sp>
        <p:nvSpPr>
          <p:cNvPr id="4" name="Veri Yer Tutucusu 3"/>
          <p:cNvSpPr>
            <a:spLocks noGrp="1"/>
          </p:cNvSpPr>
          <p:nvPr>
            <p:ph type="dt" sz="half" idx="10"/>
          </p:nvPr>
        </p:nvSpPr>
        <p:spPr/>
        <p:txBody>
          <a:bodyPr/>
          <a:lstStyle/>
          <a:p>
            <a:fld id="{812A5418-2218-46F4-A481-2DCDD5C540C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30</a:t>
            </a:fld>
            <a:endParaRPr lang="tr-TR">
              <a:solidFill>
                <a:prstClr val="black">
                  <a:tint val="75000"/>
                </a:prstClr>
              </a:solidFill>
            </a:endParaRPr>
          </a:p>
        </p:txBody>
      </p:sp>
    </p:spTree>
    <p:extLst>
      <p:ext uri="{BB962C8B-B14F-4D97-AF65-F5344CB8AC3E}">
        <p14:creationId xmlns:p14="http://schemas.microsoft.com/office/powerpoint/2010/main" val="2226542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564776"/>
            <a:ext cx="11004176" cy="5612187"/>
          </a:xfrm>
        </p:spPr>
        <p:txBody>
          <a:bodyPr>
            <a:normAutofit/>
          </a:bodyPr>
          <a:lstStyle/>
          <a:p>
            <a:endParaRPr lang="tr-TR" sz="3200" dirty="0"/>
          </a:p>
          <a:p>
            <a:r>
              <a:rPr lang="tr-TR" sz="3200" b="1" dirty="0"/>
              <a:t>h) </a:t>
            </a:r>
            <a:r>
              <a:rPr lang="tr-TR" sz="3200" b="1" dirty="0">
                <a:solidFill>
                  <a:srgbClr val="FF0000"/>
                </a:solidFill>
              </a:rPr>
              <a:t>Türkiye Gümrük Bölgesine giren demiryolu taşıtlarının ;</a:t>
            </a:r>
          </a:p>
          <a:p>
            <a:r>
              <a:rPr lang="tr-TR" sz="3200" dirty="0"/>
              <a:t>denetimi bitmeden ya da gümrük idaresinin izni olmadan</a:t>
            </a:r>
          </a:p>
          <a:p>
            <a:r>
              <a:rPr lang="tr-TR" sz="3200" dirty="0"/>
              <a:t> trenin vagonları değiştirilemez ve </a:t>
            </a:r>
          </a:p>
          <a:p>
            <a:r>
              <a:rPr lang="tr-TR" sz="3200" dirty="0"/>
              <a:t>vagonların ekleme ya da çıkarma suretiyle düzeni değiştirilemez.</a:t>
            </a:r>
          </a:p>
          <a:p>
            <a:r>
              <a:rPr lang="tr-TR" sz="3200" dirty="0"/>
              <a:t>	</a:t>
            </a:r>
            <a:endParaRPr lang="tr-TR" dirty="0"/>
          </a:p>
        </p:txBody>
      </p:sp>
      <p:sp>
        <p:nvSpPr>
          <p:cNvPr id="4" name="Veri Yer Tutucusu 3"/>
          <p:cNvSpPr>
            <a:spLocks noGrp="1"/>
          </p:cNvSpPr>
          <p:nvPr>
            <p:ph type="dt" sz="half" idx="10"/>
          </p:nvPr>
        </p:nvSpPr>
        <p:spPr/>
        <p:txBody>
          <a:bodyPr/>
          <a:lstStyle/>
          <a:p>
            <a:fld id="{91EC3C5A-D059-4B20-B8CE-B4DCBEAF8988}"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31</a:t>
            </a:fld>
            <a:endParaRPr lang="tr-TR">
              <a:solidFill>
                <a:prstClr val="black">
                  <a:tint val="75000"/>
                </a:prstClr>
              </a:solidFill>
            </a:endParaRPr>
          </a:p>
        </p:txBody>
      </p:sp>
    </p:spTree>
    <p:extLst>
      <p:ext uri="{BB962C8B-B14F-4D97-AF65-F5344CB8AC3E}">
        <p14:creationId xmlns:p14="http://schemas.microsoft.com/office/powerpoint/2010/main" val="254325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3412" y="564776"/>
            <a:ext cx="10950388" cy="5997389"/>
          </a:xfrm>
        </p:spPr>
        <p:txBody>
          <a:bodyPr>
            <a:noAutofit/>
          </a:bodyPr>
          <a:lstStyle/>
          <a:p>
            <a:pPr algn="ctr"/>
            <a:r>
              <a:rPr lang="tr-TR" sz="3200" b="1" dirty="0">
                <a:solidFill>
                  <a:srgbClr val="FF0000"/>
                </a:solidFill>
              </a:rPr>
              <a:t>Türkiye Gümrük Bölgesine giriş-çıkış zamanı </a:t>
            </a:r>
            <a:endParaRPr lang="tr-TR" sz="3200" dirty="0">
              <a:solidFill>
                <a:srgbClr val="FF0000"/>
              </a:solidFill>
            </a:endParaRPr>
          </a:p>
          <a:p>
            <a:r>
              <a:rPr lang="tr-TR" sz="3200" b="1" dirty="0"/>
              <a:t>	Madde 60-</a:t>
            </a:r>
            <a:r>
              <a:rPr lang="tr-TR" sz="3200" dirty="0"/>
              <a:t> Taşıtların Türkiye Gümrük Bölgesine girişi ve çıkışı ve buna ilişkin </a:t>
            </a:r>
            <a:r>
              <a:rPr lang="tr-TR" sz="3200" dirty="0">
                <a:solidFill>
                  <a:srgbClr val="00B050"/>
                </a:solidFill>
              </a:rPr>
              <a:t>gümrük işlemleri ;</a:t>
            </a:r>
          </a:p>
          <a:p>
            <a:pPr algn="ctr"/>
            <a:r>
              <a:rPr lang="tr-TR" sz="3200" b="1" dirty="0">
                <a:solidFill>
                  <a:srgbClr val="00B050"/>
                </a:solidFill>
              </a:rPr>
              <a:t>normal çalışma saatleri içinde yapılır. </a:t>
            </a:r>
          </a:p>
          <a:p>
            <a:pPr algn="ctr"/>
            <a:r>
              <a:rPr lang="tr-TR" sz="3200" b="1" dirty="0"/>
              <a:t> 	</a:t>
            </a:r>
          </a:p>
        </p:txBody>
      </p:sp>
      <p:sp>
        <p:nvSpPr>
          <p:cNvPr id="4" name="Veri Yer Tutucusu 3"/>
          <p:cNvSpPr>
            <a:spLocks noGrp="1"/>
          </p:cNvSpPr>
          <p:nvPr>
            <p:ph type="dt" sz="half" idx="10"/>
          </p:nvPr>
        </p:nvSpPr>
        <p:spPr/>
        <p:txBody>
          <a:bodyPr/>
          <a:lstStyle/>
          <a:p>
            <a:fld id="{F3094153-558F-4E51-AE76-2E3FBA59B3BC}"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32</a:t>
            </a:fld>
            <a:endParaRPr lang="tr-TR">
              <a:solidFill>
                <a:prstClr val="black">
                  <a:tint val="75000"/>
                </a:prstClr>
              </a:solidFill>
            </a:endParaRPr>
          </a:p>
        </p:txBody>
      </p:sp>
    </p:spTree>
    <p:extLst>
      <p:ext uri="{BB962C8B-B14F-4D97-AF65-F5344CB8AC3E}">
        <p14:creationId xmlns:p14="http://schemas.microsoft.com/office/powerpoint/2010/main" val="5776525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6853" y="668740"/>
            <a:ext cx="11477767" cy="5508223"/>
          </a:xfrm>
        </p:spPr>
        <p:txBody>
          <a:bodyPr/>
          <a:lstStyle/>
          <a:p>
            <a:pPr lvl="0"/>
            <a:r>
              <a:rPr lang="tr-TR" sz="3200" dirty="0">
                <a:solidFill>
                  <a:srgbClr val="00B050"/>
                </a:solidFill>
              </a:rPr>
              <a:t>Ancak</a:t>
            </a:r>
            <a:r>
              <a:rPr lang="tr-TR" sz="3200" dirty="0">
                <a:solidFill>
                  <a:prstClr val="black"/>
                </a:solidFill>
              </a:rPr>
              <a:t>, </a:t>
            </a:r>
          </a:p>
          <a:p>
            <a:pPr lvl="0"/>
            <a:r>
              <a:rPr lang="tr-TR" sz="3200" dirty="0">
                <a:solidFill>
                  <a:prstClr val="black"/>
                </a:solidFill>
              </a:rPr>
              <a:t> 	</a:t>
            </a:r>
            <a:r>
              <a:rPr lang="tr-TR" sz="3200" dirty="0">
                <a:solidFill>
                  <a:srgbClr val="FF0000"/>
                </a:solidFill>
              </a:rPr>
              <a:t>a) Demiryolu katarları ve düzenli sefer yapan deniz, nehir, kara ve hava taşıtları;</a:t>
            </a:r>
          </a:p>
          <a:p>
            <a:pPr lvl="0"/>
            <a:r>
              <a:rPr lang="tr-TR" sz="3200" dirty="0">
                <a:solidFill>
                  <a:prstClr val="black"/>
                </a:solidFill>
              </a:rPr>
              <a:t> </a:t>
            </a:r>
            <a:r>
              <a:rPr lang="tr-TR" sz="3200" dirty="0">
                <a:solidFill>
                  <a:srgbClr val="00B0F0"/>
                </a:solidFill>
              </a:rPr>
              <a:t>gece ve gündüzün her saatinde Gümrük Bölgesine girip çıkabilirler</a:t>
            </a:r>
            <a:r>
              <a:rPr lang="tr-TR" sz="3200" dirty="0">
                <a:solidFill>
                  <a:prstClr val="black"/>
                </a:solidFill>
              </a:rPr>
              <a:t>.</a:t>
            </a:r>
          </a:p>
          <a:p>
            <a:pPr lvl="0"/>
            <a:r>
              <a:rPr lang="tr-TR" sz="3200" dirty="0">
                <a:solidFill>
                  <a:prstClr val="black"/>
                </a:solidFill>
              </a:rPr>
              <a:t> Düzensiz seferli olan ve yolcu getiren deniz, nehir, kara ve hava taşıtları da aynı şekilde Gümrük Bölgesine girip çıkabilirler.</a:t>
            </a:r>
          </a:p>
          <a:p>
            <a:pPr lvl="0"/>
            <a:r>
              <a:rPr lang="tr-TR" sz="3200" dirty="0">
                <a:solidFill>
                  <a:prstClr val="black"/>
                </a:solidFill>
              </a:rPr>
              <a:t> 	b) İşletme teşkilatı bulunan limanlarda, gemiler, gece ve gündüz her saatte yük ve yolcu alıp çıkarabilirler.</a:t>
            </a:r>
          </a:p>
          <a:p>
            <a:pPr lvl="0"/>
            <a:endParaRPr lang="tr-TR" sz="3200" dirty="0">
              <a:solidFill>
                <a:prstClr val="black"/>
              </a:solidFill>
            </a:endParaRPr>
          </a:p>
          <a:p>
            <a:endParaRPr lang="tr-TR" dirty="0"/>
          </a:p>
        </p:txBody>
      </p:sp>
      <p:sp>
        <p:nvSpPr>
          <p:cNvPr id="4" name="Veri Yer Tutucusu 3"/>
          <p:cNvSpPr>
            <a:spLocks noGrp="1"/>
          </p:cNvSpPr>
          <p:nvPr>
            <p:ph type="dt" sz="half" idx="10"/>
          </p:nvPr>
        </p:nvSpPr>
        <p:spPr/>
        <p:txBody>
          <a:bodyPr/>
          <a:lstStyle/>
          <a:p>
            <a:fld id="{A6EC304E-8B7F-4D52-85AD-120D8A50637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33</a:t>
            </a:fld>
            <a:endParaRPr lang="tr-TR">
              <a:solidFill>
                <a:prstClr val="black">
                  <a:tint val="75000"/>
                </a:prstClr>
              </a:solidFill>
            </a:endParaRPr>
          </a:p>
        </p:txBody>
      </p:sp>
    </p:spTree>
    <p:extLst>
      <p:ext uri="{BB962C8B-B14F-4D97-AF65-F5344CB8AC3E}">
        <p14:creationId xmlns:p14="http://schemas.microsoft.com/office/powerpoint/2010/main" val="9891664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3753" y="820271"/>
            <a:ext cx="10910047" cy="5356692"/>
          </a:xfrm>
        </p:spPr>
        <p:txBody>
          <a:bodyPr/>
          <a:lstStyle/>
          <a:p>
            <a:r>
              <a:rPr lang="tr-TR" sz="3200" dirty="0"/>
              <a:t>c) Zorlayıcı sebeplerle çalışma saatleri dışında gümrük idaresi olan bir limana girmek veya bu limandan ayrılmak zorunda kalan gemilerin yük alıp verme istekleri de gümrük idarelerince kabul edilir.</a:t>
            </a:r>
          </a:p>
          <a:p>
            <a:r>
              <a:rPr lang="tr-TR" sz="3200" dirty="0"/>
              <a:t> </a:t>
            </a:r>
            <a:r>
              <a:rPr lang="tr-TR" sz="3200" dirty="0">
                <a:solidFill>
                  <a:srgbClr val="7030A0"/>
                </a:solidFill>
              </a:rPr>
              <a:t>Yolcu ve turist taşıyan her türlü gemi ;</a:t>
            </a:r>
          </a:p>
          <a:p>
            <a:r>
              <a:rPr lang="tr-TR" sz="3200" dirty="0">
                <a:solidFill>
                  <a:srgbClr val="FF0000"/>
                </a:solidFill>
              </a:rPr>
              <a:t>mesai saatleri dışında gümrük idaresi bulunan bir limana girip çıkabilir.</a:t>
            </a:r>
          </a:p>
          <a:p>
            <a:endParaRPr lang="tr-TR" dirty="0">
              <a:solidFill>
                <a:srgbClr val="FF0000"/>
              </a:solidFill>
            </a:endParaRPr>
          </a:p>
        </p:txBody>
      </p:sp>
      <p:sp>
        <p:nvSpPr>
          <p:cNvPr id="4" name="Veri Yer Tutucusu 3"/>
          <p:cNvSpPr>
            <a:spLocks noGrp="1"/>
          </p:cNvSpPr>
          <p:nvPr>
            <p:ph type="dt" sz="half" idx="10"/>
          </p:nvPr>
        </p:nvSpPr>
        <p:spPr/>
        <p:txBody>
          <a:bodyPr/>
          <a:lstStyle/>
          <a:p>
            <a:fld id="{06E8FA6B-BE0F-4875-BF58-7E7AFC6FFE3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34</a:t>
            </a:fld>
            <a:endParaRPr lang="tr-TR">
              <a:solidFill>
                <a:prstClr val="black">
                  <a:tint val="75000"/>
                </a:prstClr>
              </a:solidFill>
            </a:endParaRPr>
          </a:p>
        </p:txBody>
      </p:sp>
    </p:spTree>
    <p:extLst>
      <p:ext uri="{BB962C8B-B14F-4D97-AF65-F5344CB8AC3E}">
        <p14:creationId xmlns:p14="http://schemas.microsoft.com/office/powerpoint/2010/main" val="36259101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b="1" dirty="0"/>
          </a:p>
          <a:p>
            <a:r>
              <a:rPr lang="tr-TR" b="1" dirty="0">
                <a:solidFill>
                  <a:srgbClr val="0070C0"/>
                </a:solidFill>
              </a:rPr>
              <a:t>ÜÇÜNCÜ KISIM</a:t>
            </a:r>
          </a:p>
          <a:p>
            <a:pPr algn="ctr"/>
            <a:endParaRPr lang="tr-TR" b="1" dirty="0">
              <a:solidFill>
                <a:srgbClr val="0070C0"/>
              </a:solidFill>
            </a:endParaRPr>
          </a:p>
          <a:p>
            <a:pPr algn="ctr"/>
            <a:r>
              <a:rPr lang="tr-TR" sz="3200" b="1" dirty="0">
                <a:solidFill>
                  <a:srgbClr val="0070C0"/>
                </a:solidFill>
              </a:rPr>
              <a:t>İKİNCİ BÖLÜM</a:t>
            </a:r>
          </a:p>
        </p:txBody>
      </p:sp>
      <p:sp>
        <p:nvSpPr>
          <p:cNvPr id="4" name="Veri Yer Tutucusu 3"/>
          <p:cNvSpPr>
            <a:spLocks noGrp="1"/>
          </p:cNvSpPr>
          <p:nvPr>
            <p:ph type="dt" sz="half" idx="10"/>
          </p:nvPr>
        </p:nvSpPr>
        <p:spPr/>
        <p:txBody>
          <a:bodyPr/>
          <a:lstStyle/>
          <a:p>
            <a:fld id="{92678264-C66E-4035-B2C2-8012145AF1CC}"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35</a:t>
            </a:fld>
            <a:endParaRPr lang="tr-TR">
              <a:solidFill>
                <a:prstClr val="black">
                  <a:tint val="75000"/>
                </a:prstClr>
              </a:solidFill>
            </a:endParaRPr>
          </a:p>
        </p:txBody>
      </p:sp>
    </p:spTree>
    <p:extLst>
      <p:ext uri="{BB962C8B-B14F-4D97-AF65-F5344CB8AC3E}">
        <p14:creationId xmlns:p14="http://schemas.microsoft.com/office/powerpoint/2010/main" val="2228321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8216"/>
          </a:xfrm>
          <a:solidFill>
            <a:srgbClr val="FFFF00"/>
          </a:solidFill>
        </p:spPr>
        <p:txBody>
          <a:bodyPr>
            <a:normAutofit fontScale="90000"/>
          </a:bodyPr>
          <a:lstStyle/>
          <a:p>
            <a:pPr algn="ctr">
              <a:spcAft>
                <a:spcPts val="0"/>
              </a:spcAft>
            </a:pPr>
            <a:br>
              <a:rPr lang="tr-TR" b="1" dirty="0">
                <a:latin typeface="Arial Narrow" panose="020B0606020202030204" pitchFamily="34" charset="0"/>
                <a:ea typeface="Times New Roman" panose="02020603050405020304" pitchFamily="18" charset="0"/>
              </a:rPr>
            </a:br>
            <a:br>
              <a:rPr lang="tr-TR" b="1" dirty="0">
                <a:latin typeface="Arial Narrow" panose="020B0606020202030204" pitchFamily="34" charset="0"/>
                <a:ea typeface="Times New Roman" panose="02020603050405020304" pitchFamily="18" charset="0"/>
              </a:rPr>
            </a:br>
            <a:r>
              <a:rPr lang="tr-TR" b="1" dirty="0">
                <a:solidFill>
                  <a:srgbClr val="FF0000"/>
                </a:solidFill>
                <a:latin typeface="Arial Narrow" panose="020B0606020202030204" pitchFamily="34" charset="0"/>
                <a:ea typeface="Times New Roman" panose="02020603050405020304" pitchFamily="18" charset="0"/>
              </a:rPr>
              <a:t>Eşyanın Türkiye Gümrük Bölgesine Girmesi</a:t>
            </a:r>
            <a:br>
              <a:rPr lang="tr-TR" dirty="0">
                <a:latin typeface="Times New Roman" panose="02020603050405020304" pitchFamily="18" charset="0"/>
                <a:ea typeface="Times New Roman" panose="02020603050405020304" pitchFamily="18" charset="0"/>
              </a:rPr>
            </a:br>
            <a:r>
              <a:rPr lang="tr-TR" dirty="0">
                <a:latin typeface="Arial Narrow" panose="020B0606020202030204" pitchFamily="34" charset="0"/>
                <a:ea typeface="Times New Roman" panose="02020603050405020304" pitchFamily="18" charset="0"/>
              </a:rPr>
              <a:t> </a:t>
            </a:r>
            <a:br>
              <a:rPr lang="tr-TR" dirty="0">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a:xfrm>
            <a:off x="389965" y="1492624"/>
            <a:ext cx="11376211" cy="5082988"/>
          </a:xfrm>
        </p:spPr>
        <p:txBody>
          <a:bodyPr>
            <a:normAutofit/>
          </a:bodyPr>
          <a:lstStyle/>
          <a:p>
            <a:pPr algn="ctr"/>
            <a:r>
              <a:rPr lang="tr-TR" sz="3600" b="1" dirty="0">
                <a:solidFill>
                  <a:srgbClr val="FF0000"/>
                </a:solidFill>
              </a:rPr>
              <a:t>Karayoluyla getirilecek eşya</a:t>
            </a:r>
            <a:endParaRPr lang="tr-TR" sz="3600" dirty="0">
              <a:solidFill>
                <a:srgbClr val="FF0000"/>
              </a:solidFill>
            </a:endParaRPr>
          </a:p>
          <a:p>
            <a:r>
              <a:rPr lang="tr-TR" b="1" dirty="0"/>
              <a:t> 	</a:t>
            </a:r>
            <a:r>
              <a:rPr lang="tr-TR" sz="1600" b="1" dirty="0"/>
              <a:t>Madde 61-</a:t>
            </a:r>
            <a:r>
              <a:rPr lang="tr-TR" sz="1600" dirty="0"/>
              <a:t> </a:t>
            </a:r>
          </a:p>
          <a:p>
            <a:r>
              <a:rPr lang="tr-TR" sz="3200" dirty="0">
                <a:solidFill>
                  <a:srgbClr val="00B050"/>
                </a:solidFill>
              </a:rPr>
              <a:t>Karayolu taşıtlarıyla ancak</a:t>
            </a:r>
            <a:r>
              <a:rPr lang="tr-TR" sz="3200" dirty="0"/>
              <a:t> ,sınırdaki </a:t>
            </a:r>
            <a:r>
              <a:rPr lang="tr-TR" sz="3200" b="1" dirty="0"/>
              <a:t>yetkili bir gümrük idaresine </a:t>
            </a:r>
            <a:r>
              <a:rPr lang="tr-TR" sz="3200" dirty="0"/>
              <a:t>eşya getirilebilir.</a:t>
            </a:r>
          </a:p>
          <a:p>
            <a:r>
              <a:rPr lang="tr-TR" sz="3200" dirty="0"/>
              <a:t> Sınırdaki </a:t>
            </a:r>
            <a:r>
              <a:rPr lang="tr-TR" sz="3200" b="1" dirty="0"/>
              <a:t>yetkili olmayan bir gümrük idaresine gelen eşya</a:t>
            </a:r>
            <a:r>
              <a:rPr lang="tr-TR" sz="3200" dirty="0"/>
              <a:t>, </a:t>
            </a:r>
            <a:r>
              <a:rPr lang="tr-TR" sz="3200" dirty="0">
                <a:solidFill>
                  <a:srgbClr val="FF0000"/>
                </a:solidFill>
              </a:rPr>
              <a:t>gümrük gözetimi altında yetkili bir gümrük idaresine götürülmediği takdirde </a:t>
            </a:r>
            <a:r>
              <a:rPr lang="tr-TR" sz="3200" b="1" dirty="0"/>
              <a:t>geri çevrilir. </a:t>
            </a:r>
          </a:p>
          <a:p>
            <a:r>
              <a:rPr lang="tr-TR" sz="3200" dirty="0"/>
              <a:t> 	</a:t>
            </a:r>
            <a:endParaRPr lang="tr-TR" dirty="0"/>
          </a:p>
        </p:txBody>
      </p:sp>
      <p:sp>
        <p:nvSpPr>
          <p:cNvPr id="4" name="Veri Yer Tutucusu 3"/>
          <p:cNvSpPr>
            <a:spLocks noGrp="1"/>
          </p:cNvSpPr>
          <p:nvPr>
            <p:ph type="dt" sz="half" idx="10"/>
          </p:nvPr>
        </p:nvSpPr>
        <p:spPr/>
        <p:txBody>
          <a:bodyPr/>
          <a:lstStyle/>
          <a:p>
            <a:fld id="{AC15DF01-F3B8-4B87-A332-D78EAC008F07}"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36</a:t>
            </a:fld>
            <a:endParaRPr lang="tr-TR">
              <a:solidFill>
                <a:prstClr val="black">
                  <a:tint val="75000"/>
                </a:prstClr>
              </a:solidFill>
            </a:endParaRPr>
          </a:p>
        </p:txBody>
      </p:sp>
    </p:spTree>
    <p:extLst>
      <p:ext uri="{BB962C8B-B14F-4D97-AF65-F5344CB8AC3E}">
        <p14:creationId xmlns:p14="http://schemas.microsoft.com/office/powerpoint/2010/main" val="1898423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445" y="736979"/>
            <a:ext cx="11550555" cy="5439984"/>
          </a:xfrm>
        </p:spPr>
        <p:txBody>
          <a:bodyPr/>
          <a:lstStyle/>
          <a:p>
            <a:pPr lvl="0"/>
            <a:r>
              <a:rPr lang="tr-TR" sz="3200" dirty="0">
                <a:solidFill>
                  <a:prstClr val="black"/>
                </a:solidFill>
              </a:rPr>
              <a:t>Türkiye Gümrük Bölgesinden;</a:t>
            </a:r>
          </a:p>
          <a:p>
            <a:pPr lvl="0"/>
            <a:r>
              <a:rPr lang="tr-TR" sz="3200" dirty="0">
                <a:solidFill>
                  <a:prstClr val="black"/>
                </a:solidFill>
              </a:rPr>
              <a:t> </a:t>
            </a:r>
            <a:r>
              <a:rPr lang="tr-TR" sz="3200" dirty="0">
                <a:solidFill>
                  <a:srgbClr val="FF0000"/>
                </a:solidFill>
              </a:rPr>
              <a:t>karayoluyla transit geçecek eşya için bu hüküm uygulanmaz</a:t>
            </a:r>
            <a:r>
              <a:rPr lang="tr-TR" sz="3200" dirty="0">
                <a:solidFill>
                  <a:prstClr val="black"/>
                </a:solidFill>
              </a:rPr>
              <a:t>. </a:t>
            </a:r>
          </a:p>
          <a:p>
            <a:pPr lvl="0"/>
            <a:r>
              <a:rPr lang="tr-TR" sz="3200" dirty="0">
                <a:solidFill>
                  <a:prstClr val="black"/>
                </a:solidFill>
              </a:rPr>
              <a:t>	</a:t>
            </a:r>
            <a:r>
              <a:rPr lang="tr-TR" sz="3200" u="sng" dirty="0">
                <a:solidFill>
                  <a:srgbClr val="00B050"/>
                </a:solidFill>
              </a:rPr>
              <a:t>Türkiye Gümrük Bölgesine yürütülerek getirilecek hayvanlar</a:t>
            </a:r>
            <a:r>
              <a:rPr lang="tr-TR" sz="3200" u="sng" dirty="0">
                <a:solidFill>
                  <a:prstClr val="black"/>
                </a:solidFill>
              </a:rPr>
              <a:t> </a:t>
            </a:r>
            <a:r>
              <a:rPr lang="tr-TR" sz="3200" dirty="0">
                <a:solidFill>
                  <a:prstClr val="black"/>
                </a:solidFill>
              </a:rPr>
              <a:t>;</a:t>
            </a:r>
          </a:p>
          <a:p>
            <a:pPr lvl="0"/>
            <a:r>
              <a:rPr lang="tr-TR" sz="3200" b="1" u="sng" dirty="0">
                <a:solidFill>
                  <a:prstClr val="black"/>
                </a:solidFill>
              </a:rPr>
              <a:t>sağlık kontrolü </a:t>
            </a:r>
            <a:r>
              <a:rPr lang="tr-TR" sz="3200" b="1" i="1" u="sng" dirty="0">
                <a:solidFill>
                  <a:srgbClr val="7030A0"/>
                </a:solidFill>
              </a:rPr>
              <a:t>y a p ı l a b i l e n</a:t>
            </a:r>
            <a:r>
              <a:rPr lang="tr-TR" sz="3200" b="1" u="sng" dirty="0">
                <a:solidFill>
                  <a:prstClr val="black"/>
                </a:solidFill>
              </a:rPr>
              <a:t> </a:t>
            </a:r>
            <a:r>
              <a:rPr lang="tr-TR" sz="3200" dirty="0">
                <a:solidFill>
                  <a:prstClr val="black"/>
                </a:solidFill>
              </a:rPr>
              <a:t>gümrük kapılarından girebilir.</a:t>
            </a:r>
          </a:p>
          <a:p>
            <a:endParaRPr lang="tr-TR" dirty="0"/>
          </a:p>
        </p:txBody>
      </p:sp>
      <p:sp>
        <p:nvSpPr>
          <p:cNvPr id="4" name="Veri Yer Tutucusu 3"/>
          <p:cNvSpPr>
            <a:spLocks noGrp="1"/>
          </p:cNvSpPr>
          <p:nvPr>
            <p:ph type="dt" sz="half" idx="10"/>
          </p:nvPr>
        </p:nvSpPr>
        <p:spPr/>
        <p:txBody>
          <a:bodyPr/>
          <a:lstStyle/>
          <a:p>
            <a:fld id="{09F91A0B-50AF-4C63-9371-21CD7C9A65D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37</a:t>
            </a:fld>
            <a:endParaRPr lang="tr-TR">
              <a:solidFill>
                <a:prstClr val="black">
                  <a:tint val="75000"/>
                </a:prstClr>
              </a:solidFill>
            </a:endParaRPr>
          </a:p>
        </p:txBody>
      </p:sp>
    </p:spTree>
    <p:extLst>
      <p:ext uri="{BB962C8B-B14F-4D97-AF65-F5344CB8AC3E}">
        <p14:creationId xmlns:p14="http://schemas.microsoft.com/office/powerpoint/2010/main" val="31277590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18565"/>
            <a:ext cx="10896600" cy="5997388"/>
          </a:xfrm>
        </p:spPr>
        <p:txBody>
          <a:bodyPr>
            <a:normAutofit/>
          </a:bodyPr>
          <a:lstStyle/>
          <a:p>
            <a:r>
              <a:rPr lang="tr-TR" sz="4100" b="1" dirty="0">
                <a:solidFill>
                  <a:srgbClr val="FF0000"/>
                </a:solidFill>
              </a:rPr>
              <a:t>Eşyanın gümrük gözetimine tabi olması</a:t>
            </a:r>
            <a:endParaRPr lang="tr-TR" sz="4100" dirty="0">
              <a:solidFill>
                <a:srgbClr val="FF0000"/>
              </a:solidFill>
            </a:endParaRPr>
          </a:p>
          <a:p>
            <a:r>
              <a:rPr lang="tr-TR" sz="4100" b="1" dirty="0"/>
              <a:t> </a:t>
            </a:r>
            <a:r>
              <a:rPr lang="tr-TR" sz="3500" b="1" dirty="0"/>
              <a:t>	</a:t>
            </a:r>
            <a:r>
              <a:rPr lang="tr-TR" sz="1600" b="1" dirty="0"/>
              <a:t>Madde 62-</a:t>
            </a:r>
          </a:p>
          <a:p>
            <a:pPr algn="ctr"/>
            <a:r>
              <a:rPr lang="tr-TR" sz="1600" dirty="0"/>
              <a:t> </a:t>
            </a:r>
            <a:r>
              <a:rPr lang="tr-TR" sz="7200" dirty="0">
                <a:solidFill>
                  <a:srgbClr val="7030A0"/>
                </a:solidFill>
              </a:rPr>
              <a:t>Eşya ;</a:t>
            </a:r>
            <a:endParaRPr lang="tr-TR" sz="3500" dirty="0">
              <a:solidFill>
                <a:srgbClr val="7030A0"/>
              </a:solidFill>
            </a:endParaRPr>
          </a:p>
          <a:p>
            <a:r>
              <a:rPr lang="tr-TR" sz="3500" dirty="0">
                <a:solidFill>
                  <a:srgbClr val="7030A0"/>
                </a:solidFill>
              </a:rPr>
              <a:t>Türkiye </a:t>
            </a:r>
            <a:r>
              <a:rPr lang="tr-TR" sz="3500" u="sng" dirty="0">
                <a:solidFill>
                  <a:srgbClr val="00B050"/>
                </a:solidFill>
              </a:rPr>
              <a:t>Gümrük Bölgesine </a:t>
            </a:r>
            <a:r>
              <a:rPr lang="tr-TR" sz="3500" b="1" u="sng" dirty="0">
                <a:solidFill>
                  <a:srgbClr val="00B050"/>
                </a:solidFill>
              </a:rPr>
              <a:t>girdiği andan itibaren</a:t>
            </a:r>
            <a:r>
              <a:rPr lang="tr-TR" sz="3500" b="1" dirty="0">
                <a:solidFill>
                  <a:srgbClr val="7030A0"/>
                </a:solidFill>
              </a:rPr>
              <a:t> </a:t>
            </a:r>
          </a:p>
          <a:p>
            <a:pPr algn="ctr"/>
            <a:r>
              <a:rPr lang="tr-TR" sz="3500" dirty="0">
                <a:solidFill>
                  <a:srgbClr val="7030A0"/>
                </a:solidFill>
              </a:rPr>
              <a:t>gümrük gözetimine tabidir</a:t>
            </a:r>
            <a:r>
              <a:rPr lang="tr-TR" sz="3500" dirty="0"/>
              <a:t>.</a:t>
            </a:r>
          </a:p>
          <a:p>
            <a:r>
              <a:rPr lang="tr-TR" sz="3500" dirty="0"/>
              <a:t> 	</a:t>
            </a:r>
            <a:endParaRPr lang="tr-TR" dirty="0"/>
          </a:p>
        </p:txBody>
      </p:sp>
      <p:sp>
        <p:nvSpPr>
          <p:cNvPr id="4" name="Veri Yer Tutucusu 3"/>
          <p:cNvSpPr>
            <a:spLocks noGrp="1"/>
          </p:cNvSpPr>
          <p:nvPr>
            <p:ph type="dt" sz="half" idx="10"/>
          </p:nvPr>
        </p:nvSpPr>
        <p:spPr/>
        <p:txBody>
          <a:bodyPr/>
          <a:lstStyle/>
          <a:p>
            <a:fld id="{170BAE6D-08D9-4FED-88D7-D29173FF19CF}"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38</a:t>
            </a:fld>
            <a:endParaRPr lang="tr-TR">
              <a:solidFill>
                <a:prstClr val="black">
                  <a:tint val="75000"/>
                </a:prstClr>
              </a:solidFill>
            </a:endParaRPr>
          </a:p>
        </p:txBody>
      </p:sp>
    </p:spTree>
    <p:extLst>
      <p:ext uri="{BB962C8B-B14F-4D97-AF65-F5344CB8AC3E}">
        <p14:creationId xmlns:p14="http://schemas.microsoft.com/office/powerpoint/2010/main" val="17216349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773" y="122830"/>
            <a:ext cx="11900848" cy="6598645"/>
          </a:xfrm>
        </p:spPr>
        <p:txBody>
          <a:bodyPr/>
          <a:lstStyle/>
          <a:p>
            <a:pPr lvl="0" algn="ctr"/>
            <a:r>
              <a:rPr lang="tr-TR" sz="3600" b="1" dirty="0">
                <a:solidFill>
                  <a:srgbClr val="FF0000"/>
                </a:solidFill>
              </a:rPr>
              <a:t>Söz konusu eşya;</a:t>
            </a:r>
          </a:p>
          <a:p>
            <a:pPr lvl="0"/>
            <a:r>
              <a:rPr lang="tr-TR" sz="3500" dirty="0">
                <a:solidFill>
                  <a:prstClr val="black"/>
                </a:solidFill>
              </a:rPr>
              <a:t> 	</a:t>
            </a:r>
            <a:r>
              <a:rPr lang="tr-TR" sz="3500" b="1" dirty="0">
                <a:solidFill>
                  <a:prstClr val="black"/>
                </a:solidFill>
              </a:rPr>
              <a:t>a)</a:t>
            </a:r>
            <a:r>
              <a:rPr lang="tr-TR" sz="3500" dirty="0">
                <a:solidFill>
                  <a:prstClr val="black"/>
                </a:solidFill>
              </a:rPr>
              <a:t> </a:t>
            </a:r>
            <a:r>
              <a:rPr lang="tr-TR" sz="3500" dirty="0">
                <a:solidFill>
                  <a:srgbClr val="00B050"/>
                </a:solidFill>
              </a:rPr>
              <a:t>Serbest dolaşımda olup olmadığı saptanıncaya kadar</a:t>
            </a:r>
            <a:r>
              <a:rPr lang="tr-TR" sz="3500" dirty="0">
                <a:solidFill>
                  <a:prstClr val="black"/>
                </a:solidFill>
              </a:rPr>
              <a:t>,</a:t>
            </a:r>
          </a:p>
          <a:p>
            <a:pPr lvl="0"/>
            <a:r>
              <a:rPr lang="tr-TR" sz="3500" dirty="0">
                <a:solidFill>
                  <a:prstClr val="black"/>
                </a:solidFill>
              </a:rPr>
              <a:t> 	</a:t>
            </a:r>
            <a:r>
              <a:rPr lang="tr-TR" sz="3500" b="1" dirty="0">
                <a:solidFill>
                  <a:prstClr val="black"/>
                </a:solidFill>
              </a:rPr>
              <a:t>b)</a:t>
            </a:r>
            <a:r>
              <a:rPr lang="tr-TR" sz="3500" dirty="0">
                <a:solidFill>
                  <a:prstClr val="black"/>
                </a:solidFill>
              </a:rPr>
              <a:t> </a:t>
            </a:r>
            <a:r>
              <a:rPr lang="tr-TR" sz="3500" dirty="0">
                <a:solidFill>
                  <a:srgbClr val="00B050"/>
                </a:solidFill>
              </a:rPr>
              <a:t>Serbest dolaşımda </a:t>
            </a:r>
            <a:r>
              <a:rPr lang="tr-TR" sz="3500" b="1" dirty="0">
                <a:solidFill>
                  <a:srgbClr val="00B050"/>
                </a:solidFill>
              </a:rPr>
              <a:t>olmadığı saptanırsa</a:t>
            </a:r>
            <a:r>
              <a:rPr lang="tr-TR" sz="3500" dirty="0">
                <a:solidFill>
                  <a:prstClr val="black"/>
                </a:solidFill>
              </a:rPr>
              <a:t>, serbest dolaşıma ya da </a:t>
            </a:r>
            <a:r>
              <a:rPr lang="tr-TR" sz="3500" b="1" dirty="0">
                <a:solidFill>
                  <a:srgbClr val="00B050"/>
                </a:solidFill>
              </a:rPr>
              <a:t>serbest bölgeye girinceye kadar;</a:t>
            </a:r>
          </a:p>
          <a:p>
            <a:pPr lvl="0"/>
            <a:r>
              <a:rPr lang="tr-TR" sz="3500" dirty="0">
                <a:solidFill>
                  <a:prstClr val="black"/>
                </a:solidFill>
              </a:rPr>
              <a:t>ya da </a:t>
            </a:r>
          </a:p>
          <a:p>
            <a:pPr lvl="0"/>
            <a:r>
              <a:rPr lang="tr-TR" sz="3500" dirty="0">
                <a:solidFill>
                  <a:prstClr val="black"/>
                </a:solidFill>
              </a:rPr>
              <a:t>Türkiye Gümrük Bölgesinden </a:t>
            </a:r>
            <a:r>
              <a:rPr lang="tr-TR" sz="2000" dirty="0">
                <a:solidFill>
                  <a:prstClr val="black"/>
                </a:solidFill>
              </a:rPr>
              <a:t>(</a:t>
            </a:r>
            <a:r>
              <a:rPr lang="tr-TR" sz="2000" dirty="0" err="1">
                <a:solidFill>
                  <a:prstClr val="black"/>
                </a:solidFill>
              </a:rPr>
              <a:t>GK.nun</a:t>
            </a:r>
            <a:r>
              <a:rPr lang="tr-TR" sz="2000" dirty="0">
                <a:solidFill>
                  <a:prstClr val="black"/>
                </a:solidFill>
              </a:rPr>
              <a:t> 163 üncü maddesi uyarınca)</a:t>
            </a:r>
            <a:r>
              <a:rPr lang="tr-TR" sz="3500" dirty="0">
                <a:solidFill>
                  <a:prstClr val="black"/>
                </a:solidFill>
              </a:rPr>
              <a:t> </a:t>
            </a:r>
            <a:r>
              <a:rPr lang="tr-TR" sz="3500" b="1" dirty="0">
                <a:solidFill>
                  <a:srgbClr val="00B050"/>
                </a:solidFill>
              </a:rPr>
              <a:t>yeniden ihraç edilinceye kadar;</a:t>
            </a:r>
          </a:p>
          <a:p>
            <a:pPr lvl="0"/>
            <a:r>
              <a:rPr lang="tr-TR" sz="3500" dirty="0">
                <a:solidFill>
                  <a:prstClr val="black"/>
                </a:solidFill>
              </a:rPr>
              <a:t> ya da </a:t>
            </a:r>
          </a:p>
          <a:p>
            <a:pPr lvl="0"/>
            <a:r>
              <a:rPr lang="tr-TR" sz="2000" dirty="0">
                <a:solidFill>
                  <a:prstClr val="black"/>
                </a:solidFill>
              </a:rPr>
              <a:t>(anılan Kanunun 164 üncü maddesi) uyarınca </a:t>
            </a:r>
            <a:r>
              <a:rPr lang="tr-TR" sz="3500" b="1" dirty="0">
                <a:solidFill>
                  <a:srgbClr val="00B050"/>
                </a:solidFill>
              </a:rPr>
              <a:t>imha edilinceye</a:t>
            </a:r>
            <a:r>
              <a:rPr lang="tr-TR" sz="3500" dirty="0">
                <a:solidFill>
                  <a:prstClr val="black"/>
                </a:solidFill>
              </a:rPr>
              <a:t>, </a:t>
            </a:r>
          </a:p>
          <a:p>
            <a:pPr lvl="0"/>
            <a:r>
              <a:rPr lang="tr-TR" sz="3500" dirty="0">
                <a:solidFill>
                  <a:prstClr val="black"/>
                </a:solidFill>
              </a:rPr>
              <a:t> 	</a:t>
            </a:r>
            <a:r>
              <a:rPr lang="tr-TR" sz="3500" b="1" dirty="0">
                <a:solidFill>
                  <a:srgbClr val="FF0000"/>
                </a:solidFill>
              </a:rPr>
              <a:t>Kadar gümrük gözetiminde kalır.</a:t>
            </a:r>
          </a:p>
          <a:p>
            <a:endParaRPr lang="tr-TR" dirty="0"/>
          </a:p>
        </p:txBody>
      </p:sp>
      <p:sp>
        <p:nvSpPr>
          <p:cNvPr id="4" name="Veri Yer Tutucusu 3"/>
          <p:cNvSpPr>
            <a:spLocks noGrp="1"/>
          </p:cNvSpPr>
          <p:nvPr>
            <p:ph type="dt" sz="half" idx="10"/>
          </p:nvPr>
        </p:nvSpPr>
        <p:spPr/>
        <p:txBody>
          <a:bodyPr/>
          <a:lstStyle/>
          <a:p>
            <a:fld id="{4F5DD958-8D8D-47F2-A3E8-3DE49125DD9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39</a:t>
            </a:fld>
            <a:endParaRPr lang="tr-TR" dirty="0">
              <a:solidFill>
                <a:prstClr val="black">
                  <a:tint val="75000"/>
                </a:prstClr>
              </a:solidFill>
            </a:endParaRPr>
          </a:p>
        </p:txBody>
      </p:sp>
    </p:spTree>
    <p:extLst>
      <p:ext uri="{BB962C8B-B14F-4D97-AF65-F5344CB8AC3E}">
        <p14:creationId xmlns:p14="http://schemas.microsoft.com/office/powerpoint/2010/main" val="3721662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9965" y="365125"/>
            <a:ext cx="11362764" cy="835878"/>
          </a:xfrm>
          <a:solidFill>
            <a:schemeClr val="accent4"/>
          </a:solidFill>
        </p:spPr>
        <p:txBody>
          <a:bodyPr>
            <a:normAutofit fontScale="90000"/>
          </a:bodyPr>
          <a:lstStyle/>
          <a:p>
            <a:pPr algn="ctr">
              <a:spcAft>
                <a:spcPts val="0"/>
              </a:spcAft>
            </a:pPr>
            <a:br>
              <a:rPr lang="tr-TR" b="1" dirty="0">
                <a:latin typeface="Arial Narrow" panose="020B0606020202030204" pitchFamily="34" charset="0"/>
                <a:ea typeface="Times New Roman" panose="02020603050405020304" pitchFamily="18" charset="0"/>
              </a:rPr>
            </a:br>
            <a:br>
              <a:rPr lang="tr-TR" b="1" dirty="0">
                <a:latin typeface="Arial Narrow" panose="020B0606020202030204" pitchFamily="34" charset="0"/>
                <a:ea typeface="Times New Roman" panose="02020603050405020304" pitchFamily="18" charset="0"/>
              </a:rPr>
            </a:br>
            <a:r>
              <a:rPr lang="tr-TR" b="1" dirty="0">
                <a:solidFill>
                  <a:srgbClr val="FF0000"/>
                </a:solidFill>
                <a:latin typeface="Arial Narrow" panose="020B0606020202030204" pitchFamily="34" charset="0"/>
                <a:ea typeface="Times New Roman" panose="02020603050405020304" pitchFamily="18" charset="0"/>
              </a:rPr>
              <a:t>ÜÇÜNCÜ KISIM</a:t>
            </a:r>
            <a:br>
              <a:rPr lang="tr-TR" dirty="0">
                <a:solidFill>
                  <a:srgbClr val="FF0000"/>
                </a:solidFill>
                <a:latin typeface="Times New Roman" panose="02020603050405020304" pitchFamily="18" charset="0"/>
                <a:ea typeface="Times New Roman" panose="02020603050405020304" pitchFamily="18" charset="0"/>
              </a:rPr>
            </a:br>
            <a:br>
              <a:rPr lang="tr-TR" dirty="0">
                <a:solidFill>
                  <a:srgbClr val="FF0000"/>
                </a:solidFill>
                <a:latin typeface="Times New Roman" panose="02020603050405020304" pitchFamily="18" charset="0"/>
                <a:ea typeface="Times New Roman" panose="02020603050405020304" pitchFamily="18" charset="0"/>
              </a:rPr>
            </a:br>
            <a:endParaRPr lang="tr-TR" dirty="0">
              <a:solidFill>
                <a:srgbClr val="FF0000"/>
              </a:solidFill>
            </a:endParaRPr>
          </a:p>
        </p:txBody>
      </p:sp>
      <p:sp>
        <p:nvSpPr>
          <p:cNvPr id="3" name="İçerik Yer Tutucusu 2"/>
          <p:cNvSpPr>
            <a:spLocks noGrp="1"/>
          </p:cNvSpPr>
          <p:nvPr>
            <p:ph idx="1"/>
          </p:nvPr>
        </p:nvSpPr>
        <p:spPr>
          <a:xfrm>
            <a:off x="838200" y="1420586"/>
            <a:ext cx="10515600" cy="4756377"/>
          </a:xfrm>
        </p:spPr>
        <p:txBody>
          <a:bodyPr/>
          <a:lstStyle/>
          <a:p>
            <a:pPr algn="ctr">
              <a:spcAft>
                <a:spcPts val="0"/>
              </a:spcAft>
            </a:pPr>
            <a:r>
              <a:rPr lang="tr-TR" b="1" dirty="0">
                <a:latin typeface="Arial Narrow" panose="020B0606020202030204" pitchFamily="34" charset="0"/>
                <a:ea typeface="Times New Roman" panose="02020603050405020304" pitchFamily="18" charset="0"/>
              </a:rPr>
              <a:t>BİRİNCİ BÖLÜM</a:t>
            </a:r>
          </a:p>
          <a:p>
            <a:pPr algn="ctr">
              <a:spcAft>
                <a:spcPts val="0"/>
              </a:spcAft>
            </a:pPr>
            <a:endParaRPr lang="tr-TR" dirty="0">
              <a:latin typeface="Times New Roman" panose="02020603050405020304" pitchFamily="18" charset="0"/>
              <a:ea typeface="Times New Roman" panose="02020603050405020304" pitchFamily="18" charset="0"/>
            </a:endParaRPr>
          </a:p>
          <a:p>
            <a:pPr algn="ctr">
              <a:spcAft>
                <a:spcPts val="0"/>
              </a:spcAft>
            </a:pPr>
            <a:r>
              <a:rPr lang="tr-TR" sz="3200" b="1" dirty="0">
                <a:latin typeface="Arial Narrow" panose="020B0606020202030204" pitchFamily="34" charset="0"/>
                <a:ea typeface="Times New Roman" panose="02020603050405020304" pitchFamily="18" charset="0"/>
              </a:rPr>
              <a:t>Taşıtların Kontrolü</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latin typeface="Arial Narrow" panose="020B0606020202030204" pitchFamily="34"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a:p>
            <a:pPr algn="just">
              <a:spcAft>
                <a:spcPts val="0"/>
              </a:spcAft>
            </a:pPr>
            <a:r>
              <a:rPr lang="tr-TR" b="1" dirty="0">
                <a:latin typeface="Arial Narrow" panose="020B0606020202030204" pitchFamily="34" charset="0"/>
                <a:ea typeface="Times New Roman" panose="02020603050405020304" pitchFamily="18" charset="0"/>
              </a:rPr>
              <a:t>	Taşıtların Türkiye Gümrük Bölgesine giriş-çıkışı ve gümrük yolu</a:t>
            </a:r>
            <a:endParaRPr lang="tr-TR" dirty="0">
              <a:latin typeface="Times New Roman" panose="02020603050405020304" pitchFamily="18" charset="0"/>
              <a:ea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5A96AFCB-E6A9-4543-AEA1-D862A9516742}"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2245930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773" y="163774"/>
            <a:ext cx="11805314" cy="6358050"/>
          </a:xfrm>
        </p:spPr>
        <p:txBody>
          <a:bodyPr>
            <a:noAutofit/>
          </a:bodyPr>
          <a:lstStyle/>
          <a:p>
            <a:pPr algn="ctr"/>
            <a:r>
              <a:rPr lang="tr-TR" sz="3200" b="1" dirty="0">
                <a:solidFill>
                  <a:srgbClr val="FF0000"/>
                </a:solidFill>
              </a:rPr>
              <a:t>Eşyanın götürüleceği yer</a:t>
            </a:r>
            <a:endParaRPr lang="tr-TR" sz="3200" dirty="0">
              <a:solidFill>
                <a:srgbClr val="FF0000"/>
              </a:solidFill>
            </a:endParaRPr>
          </a:p>
          <a:p>
            <a:r>
              <a:rPr lang="tr-TR" sz="3200" b="1" dirty="0"/>
              <a:t> 	</a:t>
            </a:r>
            <a:r>
              <a:rPr lang="tr-TR" sz="1400" b="1" dirty="0"/>
              <a:t>Madde 63-</a:t>
            </a:r>
            <a:r>
              <a:rPr lang="tr-TR" sz="1400" dirty="0"/>
              <a:t> </a:t>
            </a:r>
            <a:r>
              <a:rPr lang="tr-TR" sz="3200" b="1" u="sng" dirty="0">
                <a:solidFill>
                  <a:srgbClr val="00B0F0"/>
                </a:solidFill>
              </a:rPr>
              <a:t>Varış yeri </a:t>
            </a:r>
            <a:r>
              <a:rPr lang="tr-TR" sz="3200" dirty="0">
                <a:solidFill>
                  <a:srgbClr val="00B0F0"/>
                </a:solidFill>
              </a:rPr>
              <a:t>bir Türk limanı veya havalimanı </a:t>
            </a:r>
            <a:r>
              <a:rPr lang="tr-TR" sz="3200" b="1" dirty="0">
                <a:solidFill>
                  <a:srgbClr val="00B0F0"/>
                </a:solidFill>
              </a:rPr>
              <a:t>olmaksızın</a:t>
            </a:r>
            <a:r>
              <a:rPr lang="tr-TR" sz="3200" dirty="0">
                <a:solidFill>
                  <a:srgbClr val="00B0F0"/>
                </a:solidFill>
              </a:rPr>
              <a:t>; </a:t>
            </a:r>
            <a:r>
              <a:rPr lang="tr-TR" sz="3200" dirty="0">
                <a:solidFill>
                  <a:srgbClr val="00B050"/>
                </a:solidFill>
              </a:rPr>
              <a:t>Türkiye karasularını ya da hava sahasını geçen gemilerde ya da hava araçlarında;</a:t>
            </a:r>
          </a:p>
          <a:p>
            <a:r>
              <a:rPr lang="tr-TR" sz="3200" dirty="0"/>
              <a:t> </a:t>
            </a:r>
            <a:r>
              <a:rPr lang="tr-TR" sz="3200" dirty="0">
                <a:solidFill>
                  <a:srgbClr val="00B050"/>
                </a:solidFill>
              </a:rPr>
              <a:t>yüklü eşya dışında kalan </a:t>
            </a:r>
            <a:r>
              <a:rPr lang="tr-TR" sz="3200" dirty="0"/>
              <a:t>Türkiye Gümrük Bölgesine getirilen </a:t>
            </a:r>
            <a:r>
              <a:rPr lang="tr-TR" sz="3200" dirty="0">
                <a:solidFill>
                  <a:srgbClr val="00B050"/>
                </a:solidFill>
              </a:rPr>
              <a:t>eşya</a:t>
            </a:r>
            <a:r>
              <a:rPr lang="tr-TR" sz="3200" dirty="0"/>
              <a:t>, Müsteşarlıkça belirlenen usul ve esaslara uygun olarak;</a:t>
            </a:r>
          </a:p>
          <a:p>
            <a:endParaRPr lang="tr-TR" sz="3200" dirty="0"/>
          </a:p>
          <a:p>
            <a:r>
              <a:rPr lang="tr-TR" sz="3200" dirty="0"/>
              <a:t>	</a:t>
            </a:r>
            <a:r>
              <a:rPr lang="tr-TR" sz="3200" b="1" dirty="0"/>
              <a:t>a)</a:t>
            </a:r>
            <a:r>
              <a:rPr lang="tr-TR" sz="3200" dirty="0"/>
              <a:t> Belirlenen bir </a:t>
            </a:r>
            <a:r>
              <a:rPr lang="tr-TR" sz="3200" dirty="0">
                <a:solidFill>
                  <a:srgbClr val="00B050"/>
                </a:solidFill>
              </a:rPr>
              <a:t>gümrük idaresine ya da gümrükçe uygun görülecek herhangi bir yere,</a:t>
            </a:r>
          </a:p>
          <a:p>
            <a:r>
              <a:rPr lang="tr-TR" sz="3200" dirty="0"/>
              <a:t> 	</a:t>
            </a:r>
            <a:r>
              <a:rPr lang="tr-TR" sz="3200" b="1" dirty="0"/>
              <a:t>b) </a:t>
            </a:r>
            <a:r>
              <a:rPr lang="tr-TR" sz="3200" dirty="0"/>
              <a:t>Deniz ya da havayoluyla ya da Türkiye Gümrük Bölgesinden geçmeksizin karayoluyla doğrudan bir </a:t>
            </a:r>
            <a:r>
              <a:rPr lang="tr-TR" sz="3200" dirty="0">
                <a:solidFill>
                  <a:srgbClr val="00B050"/>
                </a:solidFill>
              </a:rPr>
              <a:t>serbest bölgeye,</a:t>
            </a:r>
          </a:p>
          <a:p>
            <a:r>
              <a:rPr lang="tr-TR" sz="3200" dirty="0">
                <a:solidFill>
                  <a:srgbClr val="00B050"/>
                </a:solidFill>
              </a:rPr>
              <a:t> 	Götürülür.</a:t>
            </a:r>
          </a:p>
        </p:txBody>
      </p:sp>
      <p:sp>
        <p:nvSpPr>
          <p:cNvPr id="4" name="Veri Yer Tutucusu 3"/>
          <p:cNvSpPr>
            <a:spLocks noGrp="1"/>
          </p:cNvSpPr>
          <p:nvPr>
            <p:ph type="dt" sz="half" idx="10"/>
          </p:nvPr>
        </p:nvSpPr>
        <p:spPr/>
        <p:txBody>
          <a:bodyPr/>
          <a:lstStyle/>
          <a:p>
            <a:fld id="{485FDCC4-A963-4B6B-BA7C-94B09942DAC2}"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40</a:t>
            </a:fld>
            <a:endParaRPr lang="tr-TR">
              <a:solidFill>
                <a:prstClr val="black">
                  <a:tint val="75000"/>
                </a:prstClr>
              </a:solidFill>
            </a:endParaRPr>
          </a:p>
        </p:txBody>
      </p:sp>
    </p:spTree>
    <p:extLst>
      <p:ext uri="{BB962C8B-B14F-4D97-AF65-F5344CB8AC3E}">
        <p14:creationId xmlns:p14="http://schemas.microsoft.com/office/powerpoint/2010/main" val="31713304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3753" y="457200"/>
            <a:ext cx="10910047" cy="5719763"/>
          </a:xfrm>
        </p:spPr>
        <p:txBody>
          <a:bodyPr>
            <a:normAutofit/>
          </a:bodyPr>
          <a:lstStyle/>
          <a:p>
            <a:r>
              <a:rPr lang="tr-TR" sz="3200" dirty="0">
                <a:solidFill>
                  <a:srgbClr val="00B050"/>
                </a:solidFill>
              </a:rPr>
              <a:t>Sınırda bulunmayan </a:t>
            </a:r>
            <a:r>
              <a:rPr lang="tr-TR" sz="1800" dirty="0">
                <a:solidFill>
                  <a:srgbClr val="FF0000"/>
                </a:solidFill>
              </a:rPr>
              <a:t>(iç bölgelerde olan) </a:t>
            </a:r>
            <a:r>
              <a:rPr lang="tr-TR" sz="3200" dirty="0">
                <a:solidFill>
                  <a:srgbClr val="00B050"/>
                </a:solidFill>
              </a:rPr>
              <a:t>serbest bölgelere eşya götüren karayolu taşıtlarının</a:t>
            </a:r>
            <a:r>
              <a:rPr lang="tr-TR" sz="3200" dirty="0"/>
              <a:t> ,</a:t>
            </a:r>
          </a:p>
          <a:p>
            <a:r>
              <a:rPr lang="tr-TR" sz="3200" dirty="0"/>
              <a:t>transit rejimi çerçevesinde Türkiye Gümrük Bölgesinden geçirilmesi mümkündür.</a:t>
            </a:r>
          </a:p>
          <a:p>
            <a:r>
              <a:rPr lang="tr-TR" sz="3200" dirty="0"/>
              <a:t> </a:t>
            </a:r>
            <a:r>
              <a:rPr lang="tr-TR" sz="3200" dirty="0">
                <a:solidFill>
                  <a:srgbClr val="FF0000"/>
                </a:solidFill>
              </a:rPr>
              <a:t>Eşyanın Türkiye Gümrük Bölgesine getirildikten sonra</a:t>
            </a:r>
            <a:r>
              <a:rPr lang="tr-TR" sz="3200" dirty="0"/>
              <a:t>, </a:t>
            </a:r>
          </a:p>
          <a:p>
            <a:r>
              <a:rPr lang="tr-TR" sz="3200" dirty="0">
                <a:solidFill>
                  <a:srgbClr val="7030A0"/>
                </a:solidFill>
              </a:rPr>
              <a:t>taşıt değiştirilmesi halinde</a:t>
            </a:r>
            <a:r>
              <a:rPr lang="tr-TR" sz="3200" dirty="0"/>
              <a:t>, </a:t>
            </a:r>
          </a:p>
          <a:p>
            <a:r>
              <a:rPr lang="tr-TR" sz="3200" dirty="0"/>
              <a:t>nakliyesinden sorumlu olanlar, yukarıda belirtilen hükümlere uymak zorundadır. </a:t>
            </a:r>
          </a:p>
          <a:p>
            <a:r>
              <a:rPr lang="tr-TR" dirty="0"/>
              <a:t> 	</a:t>
            </a:r>
          </a:p>
          <a:p>
            <a:endParaRPr lang="tr-TR" dirty="0"/>
          </a:p>
        </p:txBody>
      </p:sp>
      <p:sp>
        <p:nvSpPr>
          <p:cNvPr id="4" name="Veri Yer Tutucusu 3"/>
          <p:cNvSpPr>
            <a:spLocks noGrp="1"/>
          </p:cNvSpPr>
          <p:nvPr>
            <p:ph type="dt" sz="half" idx="10"/>
          </p:nvPr>
        </p:nvSpPr>
        <p:spPr/>
        <p:txBody>
          <a:bodyPr/>
          <a:lstStyle/>
          <a:p>
            <a:fld id="{9F725F80-AFE0-42CE-AE9E-3C0E0F6DD1D1}"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41</a:t>
            </a:fld>
            <a:endParaRPr lang="tr-TR">
              <a:solidFill>
                <a:prstClr val="black">
                  <a:tint val="75000"/>
                </a:prstClr>
              </a:solidFill>
            </a:endParaRPr>
          </a:p>
        </p:txBody>
      </p:sp>
    </p:spTree>
    <p:extLst>
      <p:ext uri="{BB962C8B-B14F-4D97-AF65-F5344CB8AC3E}">
        <p14:creationId xmlns:p14="http://schemas.microsoft.com/office/powerpoint/2010/main" val="2346526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0306" y="524435"/>
            <a:ext cx="10923494" cy="5652528"/>
          </a:xfrm>
        </p:spPr>
        <p:txBody>
          <a:bodyPr/>
          <a:lstStyle/>
          <a:p>
            <a:r>
              <a:rPr lang="tr-TR" sz="3200" dirty="0"/>
              <a:t> Gümrük idarelerinin gözetim ve denetimine ilişkin hükümler saklı kalmak kaydıyla, yolcu, sınır ahalisi ve posta eşyası ile ekonomik açıdan önem arz etmeyen eşya için özel hükümler getirmeye Müsteşarlık yetkilidir. </a:t>
            </a:r>
          </a:p>
          <a:p>
            <a:endParaRPr lang="tr-TR" dirty="0"/>
          </a:p>
        </p:txBody>
      </p:sp>
      <p:sp>
        <p:nvSpPr>
          <p:cNvPr id="4" name="Veri Yer Tutucusu 3"/>
          <p:cNvSpPr>
            <a:spLocks noGrp="1"/>
          </p:cNvSpPr>
          <p:nvPr>
            <p:ph type="dt" sz="half" idx="10"/>
          </p:nvPr>
        </p:nvSpPr>
        <p:spPr/>
        <p:txBody>
          <a:bodyPr/>
          <a:lstStyle/>
          <a:p>
            <a:fld id="{0455FDB9-5615-4BB8-87AE-112E3E2378A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42</a:t>
            </a:fld>
            <a:endParaRPr lang="tr-TR">
              <a:solidFill>
                <a:prstClr val="black">
                  <a:tint val="75000"/>
                </a:prstClr>
              </a:solidFill>
            </a:endParaRPr>
          </a:p>
        </p:txBody>
      </p:sp>
    </p:spTree>
    <p:extLst>
      <p:ext uri="{BB962C8B-B14F-4D97-AF65-F5344CB8AC3E}">
        <p14:creationId xmlns:p14="http://schemas.microsoft.com/office/powerpoint/2010/main" val="8474140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a:solidFill>
                  <a:srgbClr val="0070C0"/>
                </a:solidFill>
              </a:rPr>
              <a:t>ÜÇÜNCÜ KISIM</a:t>
            </a:r>
          </a:p>
          <a:p>
            <a:pPr algn="ctr"/>
            <a:endParaRPr lang="tr-TR" b="1" dirty="0">
              <a:solidFill>
                <a:srgbClr val="0070C0"/>
              </a:solidFill>
            </a:endParaRPr>
          </a:p>
          <a:p>
            <a:pPr algn="ctr"/>
            <a:r>
              <a:rPr lang="tr-TR" sz="3200" b="1" dirty="0">
                <a:solidFill>
                  <a:srgbClr val="0070C0"/>
                </a:solidFill>
              </a:rPr>
              <a:t>ÜÇÜNCÜ BÖLÜM</a:t>
            </a:r>
          </a:p>
        </p:txBody>
      </p:sp>
      <p:sp>
        <p:nvSpPr>
          <p:cNvPr id="4" name="Veri Yer Tutucusu 3"/>
          <p:cNvSpPr>
            <a:spLocks noGrp="1"/>
          </p:cNvSpPr>
          <p:nvPr>
            <p:ph type="dt" sz="half" idx="10"/>
          </p:nvPr>
        </p:nvSpPr>
        <p:spPr/>
        <p:txBody>
          <a:bodyPr/>
          <a:lstStyle/>
          <a:p>
            <a:fld id="{0AA5F173-D98A-4B17-906D-EE8ADE7D03F1}"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43</a:t>
            </a:fld>
            <a:endParaRPr lang="tr-TR">
              <a:solidFill>
                <a:prstClr val="black">
                  <a:tint val="75000"/>
                </a:prstClr>
              </a:solidFill>
            </a:endParaRPr>
          </a:p>
        </p:txBody>
      </p:sp>
    </p:spTree>
    <p:extLst>
      <p:ext uri="{BB962C8B-B14F-4D97-AF65-F5344CB8AC3E}">
        <p14:creationId xmlns:p14="http://schemas.microsoft.com/office/powerpoint/2010/main" val="3009742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72004"/>
          </a:xfrm>
          <a:solidFill>
            <a:srgbClr val="FFFF00"/>
          </a:solidFill>
        </p:spPr>
        <p:txBody>
          <a:bodyPr>
            <a:normAutofit fontScale="90000"/>
          </a:bodyPr>
          <a:lstStyle/>
          <a:p>
            <a:pPr algn="ctr">
              <a:spcAft>
                <a:spcPts val="0"/>
              </a:spcAft>
            </a:pPr>
            <a:br>
              <a:rPr lang="tr-TR" sz="4000" b="1" dirty="0">
                <a:solidFill>
                  <a:srgbClr val="FF0000"/>
                </a:solidFill>
                <a:latin typeface="Arial Narrow" panose="020B0606020202030204" pitchFamily="34" charset="0"/>
                <a:ea typeface="Times New Roman" panose="02020603050405020304" pitchFamily="18" charset="0"/>
              </a:rPr>
            </a:br>
            <a:r>
              <a:rPr lang="tr-TR" sz="4000" b="1" dirty="0">
                <a:solidFill>
                  <a:srgbClr val="FF0000"/>
                </a:solidFill>
                <a:latin typeface="Arial Narrow" panose="020B0606020202030204" pitchFamily="34" charset="0"/>
                <a:ea typeface="Times New Roman" panose="02020603050405020304" pitchFamily="18" charset="0"/>
              </a:rPr>
              <a:t>Eşyanın Gümrüğe Sunulması</a:t>
            </a:r>
            <a:br>
              <a:rPr lang="tr-TR" sz="3600" dirty="0">
                <a:solidFill>
                  <a:srgbClr val="FF0000"/>
                </a:solidFill>
                <a:latin typeface="Times New Roman" panose="02020603050405020304" pitchFamily="18" charset="0"/>
                <a:ea typeface="Times New Roman" panose="02020603050405020304" pitchFamily="18" charset="0"/>
              </a:rPr>
            </a:br>
            <a:endParaRPr lang="tr-TR" sz="3600" dirty="0">
              <a:solidFill>
                <a:srgbClr val="FF0000"/>
              </a:solidFill>
            </a:endParaRPr>
          </a:p>
        </p:txBody>
      </p:sp>
      <p:sp>
        <p:nvSpPr>
          <p:cNvPr id="3" name="İçerik Yer Tutucusu 2"/>
          <p:cNvSpPr>
            <a:spLocks noGrp="1"/>
          </p:cNvSpPr>
          <p:nvPr>
            <p:ph idx="1"/>
          </p:nvPr>
        </p:nvSpPr>
        <p:spPr>
          <a:xfrm>
            <a:off x="497541" y="1465729"/>
            <a:ext cx="10856259" cy="5123330"/>
          </a:xfrm>
        </p:spPr>
        <p:txBody>
          <a:bodyPr>
            <a:normAutofit/>
          </a:bodyPr>
          <a:lstStyle/>
          <a:p>
            <a:pPr algn="ctr"/>
            <a:r>
              <a:rPr lang="tr-TR" b="1" dirty="0">
                <a:solidFill>
                  <a:srgbClr val="FF0000"/>
                </a:solidFill>
              </a:rPr>
              <a:t>Eşyanın gümrüğe sunulması</a:t>
            </a:r>
          </a:p>
          <a:p>
            <a:r>
              <a:rPr lang="tr-TR" dirty="0"/>
              <a:t> 	</a:t>
            </a:r>
            <a:r>
              <a:rPr lang="tr-TR" sz="1600" b="1" dirty="0"/>
              <a:t>Madde 64-</a:t>
            </a:r>
            <a:r>
              <a:rPr lang="tr-TR" sz="1600" dirty="0"/>
              <a:t> </a:t>
            </a:r>
          </a:p>
          <a:p>
            <a:r>
              <a:rPr lang="tr-TR" sz="3200" dirty="0"/>
              <a:t>Müsteşarlıkça belirlenen esaslara uygun olarak gümrük idaresine ya da gümrük idarelerinin belirlediği ya da uygun gördüğü yere gelen eşya, </a:t>
            </a:r>
          </a:p>
          <a:p>
            <a:r>
              <a:rPr lang="tr-TR" sz="3200" dirty="0">
                <a:solidFill>
                  <a:srgbClr val="7030A0"/>
                </a:solidFill>
              </a:rPr>
              <a:t>bunu Türkiye Gümrük Bölgesine </a:t>
            </a:r>
            <a:r>
              <a:rPr lang="tr-TR" sz="3200" dirty="0">
                <a:solidFill>
                  <a:srgbClr val="00B050"/>
                </a:solidFill>
              </a:rPr>
              <a:t>getiren kişi veya</a:t>
            </a:r>
            <a:r>
              <a:rPr lang="tr-TR" sz="3200" dirty="0">
                <a:solidFill>
                  <a:srgbClr val="7030A0"/>
                </a:solidFill>
              </a:rPr>
              <a:t> yerine göre eşyanın gelişinden sonra taşımasını </a:t>
            </a:r>
            <a:r>
              <a:rPr lang="tr-TR" sz="3200" dirty="0">
                <a:solidFill>
                  <a:srgbClr val="00B050"/>
                </a:solidFill>
              </a:rPr>
              <a:t>üstlenen kişi tarafından gümrüğe sunulur.</a:t>
            </a:r>
          </a:p>
          <a:p>
            <a:r>
              <a:rPr lang="tr-TR" dirty="0"/>
              <a:t> 	</a:t>
            </a:r>
          </a:p>
        </p:txBody>
      </p:sp>
      <p:sp>
        <p:nvSpPr>
          <p:cNvPr id="4" name="Veri Yer Tutucusu 3"/>
          <p:cNvSpPr>
            <a:spLocks noGrp="1"/>
          </p:cNvSpPr>
          <p:nvPr>
            <p:ph type="dt" sz="half" idx="10"/>
          </p:nvPr>
        </p:nvSpPr>
        <p:spPr/>
        <p:txBody>
          <a:bodyPr/>
          <a:lstStyle/>
          <a:p>
            <a:fld id="{A599DD7B-DB1B-4404-91CB-341691E564A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44</a:t>
            </a:fld>
            <a:endParaRPr lang="tr-TR">
              <a:solidFill>
                <a:prstClr val="black">
                  <a:tint val="75000"/>
                </a:prstClr>
              </a:solidFill>
            </a:endParaRPr>
          </a:p>
        </p:txBody>
      </p:sp>
    </p:spTree>
    <p:extLst>
      <p:ext uri="{BB962C8B-B14F-4D97-AF65-F5344CB8AC3E}">
        <p14:creationId xmlns:p14="http://schemas.microsoft.com/office/powerpoint/2010/main" val="40261192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421" y="150125"/>
            <a:ext cx="11873552" cy="6571350"/>
          </a:xfrm>
        </p:spPr>
        <p:txBody>
          <a:bodyPr>
            <a:normAutofit/>
          </a:bodyPr>
          <a:lstStyle/>
          <a:p>
            <a:pPr lvl="0" algn="ctr"/>
            <a:r>
              <a:rPr lang="tr-TR" sz="3200" dirty="0">
                <a:solidFill>
                  <a:srgbClr val="FF0000"/>
                </a:solidFill>
              </a:rPr>
              <a:t>Serbest bölgeye konulan eşyanın gümrüğe sunulması zorunluluğu yoktur. </a:t>
            </a:r>
          </a:p>
          <a:p>
            <a:pPr lvl="0"/>
            <a:r>
              <a:rPr lang="tr-TR" sz="3200" dirty="0">
                <a:solidFill>
                  <a:prstClr val="black"/>
                </a:solidFill>
              </a:rPr>
              <a:t>	</a:t>
            </a:r>
            <a:r>
              <a:rPr lang="tr-TR" sz="3200" b="1" dirty="0">
                <a:solidFill>
                  <a:srgbClr val="0070C0"/>
                </a:solidFill>
              </a:rPr>
              <a:t>Ancak; </a:t>
            </a:r>
          </a:p>
          <a:p>
            <a:pPr lvl="0"/>
            <a:r>
              <a:rPr lang="tr-TR" sz="3200" dirty="0">
                <a:solidFill>
                  <a:prstClr val="black"/>
                </a:solidFill>
              </a:rPr>
              <a:t> 	a) Serbest bölgeye giren, çıkan ve burada kalan eşyanın </a:t>
            </a:r>
            <a:r>
              <a:rPr lang="tr-TR" sz="3200" dirty="0">
                <a:solidFill>
                  <a:srgbClr val="0070C0"/>
                </a:solidFill>
              </a:rPr>
              <a:t>fiziki muayenesinin gerektiği, </a:t>
            </a:r>
          </a:p>
          <a:p>
            <a:pPr lvl="0"/>
            <a:r>
              <a:rPr lang="tr-TR" sz="3200" dirty="0">
                <a:solidFill>
                  <a:prstClr val="black"/>
                </a:solidFill>
              </a:rPr>
              <a:t> 	b) Serbest bölgeden </a:t>
            </a:r>
            <a:r>
              <a:rPr lang="tr-TR" sz="3200" u="sng" dirty="0">
                <a:solidFill>
                  <a:srgbClr val="0070C0"/>
                </a:solidFill>
              </a:rPr>
              <a:t>hiçbir gümrük rejimine tabi tutulmadan </a:t>
            </a:r>
            <a:r>
              <a:rPr lang="tr-TR" sz="3200" dirty="0">
                <a:solidFill>
                  <a:srgbClr val="0070C0"/>
                </a:solidFill>
              </a:rPr>
              <a:t>karayoluyla ya da demiryoluyla Türkiye Gümrük Bölgesine eşya getirildiği durumlarda, </a:t>
            </a:r>
          </a:p>
          <a:p>
            <a:pPr lvl="0"/>
            <a:r>
              <a:rPr lang="tr-TR" sz="3200" b="1" dirty="0">
                <a:solidFill>
                  <a:srgbClr val="0070C0"/>
                </a:solidFill>
              </a:rPr>
              <a:t>eşyanın gümrüğe sunulması gerekir</a:t>
            </a:r>
          </a:p>
        </p:txBody>
      </p:sp>
      <p:sp>
        <p:nvSpPr>
          <p:cNvPr id="4" name="Veri Yer Tutucusu 3"/>
          <p:cNvSpPr>
            <a:spLocks noGrp="1"/>
          </p:cNvSpPr>
          <p:nvPr>
            <p:ph type="dt" sz="half" idx="10"/>
          </p:nvPr>
        </p:nvSpPr>
        <p:spPr/>
        <p:txBody>
          <a:bodyPr/>
          <a:lstStyle/>
          <a:p>
            <a:fld id="{FCA106C0-FFB5-4C8B-934D-62744F30B469}"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45</a:t>
            </a:fld>
            <a:endParaRPr lang="tr-TR">
              <a:solidFill>
                <a:prstClr val="black">
                  <a:tint val="75000"/>
                </a:prstClr>
              </a:solidFill>
            </a:endParaRPr>
          </a:p>
        </p:txBody>
      </p:sp>
    </p:spTree>
    <p:extLst>
      <p:ext uri="{BB962C8B-B14F-4D97-AF65-F5344CB8AC3E}">
        <p14:creationId xmlns:p14="http://schemas.microsoft.com/office/powerpoint/2010/main" val="944744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6176" y="389965"/>
            <a:ext cx="11017624" cy="5786998"/>
          </a:xfrm>
        </p:spPr>
        <p:txBody>
          <a:bodyPr>
            <a:normAutofit/>
          </a:bodyPr>
          <a:lstStyle/>
          <a:p>
            <a:r>
              <a:rPr lang="tr-TR" dirty="0"/>
              <a:t>Ayrıca; </a:t>
            </a:r>
          </a:p>
          <a:p>
            <a:r>
              <a:rPr lang="tr-TR" dirty="0"/>
              <a:t> 	a) Serbest bölgeye girişiyle sona erecek bir gümrük rejimine tabi tutulan,</a:t>
            </a:r>
          </a:p>
          <a:p>
            <a:r>
              <a:rPr lang="tr-TR" dirty="0"/>
              <a:t>	b) Serbest bölgeye ithalat vergilerinin geri verilmesi veya kaldırılmasına ilişkin bir karardan sonra konulan,</a:t>
            </a:r>
          </a:p>
          <a:p>
            <a:r>
              <a:rPr lang="tr-TR" dirty="0"/>
              <a:t> 	c) Serbest bölgeye ihracat kaydıyla konulan, </a:t>
            </a:r>
          </a:p>
          <a:p>
            <a:r>
              <a:rPr lang="tr-TR" dirty="0"/>
              <a:t> 	Eşyanın da gümrüğe sunulması şarttır.</a:t>
            </a:r>
          </a:p>
          <a:p>
            <a:r>
              <a:rPr lang="tr-TR" dirty="0"/>
              <a:t> Ancak, serbest bölgeye girişi ile sona erecek bir gümrük rejimine tabi tutulduğu ve bu gümrük rejimi hükümlerinin böyle bir zorunluluğu aramadığı hallerde, eşyanın gümrüğe sunulması gerekmez.</a:t>
            </a:r>
          </a:p>
          <a:p>
            <a:endParaRPr lang="tr-TR" dirty="0"/>
          </a:p>
        </p:txBody>
      </p:sp>
      <p:sp>
        <p:nvSpPr>
          <p:cNvPr id="4" name="Veri Yer Tutucusu 3"/>
          <p:cNvSpPr>
            <a:spLocks noGrp="1"/>
          </p:cNvSpPr>
          <p:nvPr>
            <p:ph type="dt" sz="half" idx="10"/>
          </p:nvPr>
        </p:nvSpPr>
        <p:spPr/>
        <p:txBody>
          <a:bodyPr/>
          <a:lstStyle/>
          <a:p>
            <a:fld id="{A596320C-80B1-4A7E-8831-4CB7B069D915}"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46</a:t>
            </a:fld>
            <a:endParaRPr lang="tr-TR">
              <a:solidFill>
                <a:prstClr val="black">
                  <a:tint val="75000"/>
                </a:prstClr>
              </a:solidFill>
            </a:endParaRPr>
          </a:p>
        </p:txBody>
      </p:sp>
    </p:spTree>
    <p:extLst>
      <p:ext uri="{BB962C8B-B14F-4D97-AF65-F5344CB8AC3E}">
        <p14:creationId xmlns:p14="http://schemas.microsoft.com/office/powerpoint/2010/main" val="17413816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0988" y="685800"/>
            <a:ext cx="10842812" cy="5491163"/>
          </a:xfrm>
        </p:spPr>
        <p:txBody>
          <a:bodyPr>
            <a:normAutofit/>
          </a:bodyPr>
          <a:lstStyle/>
          <a:p>
            <a:r>
              <a:rPr lang="tr-TR" sz="3200" dirty="0">
                <a:solidFill>
                  <a:srgbClr val="0070C0"/>
                </a:solidFill>
              </a:rPr>
              <a:t>Eşyanın gümrüğe sunulması</a:t>
            </a:r>
            <a:r>
              <a:rPr lang="tr-TR" sz="3200" dirty="0"/>
              <a:t>, </a:t>
            </a:r>
          </a:p>
          <a:p>
            <a:r>
              <a:rPr lang="tr-TR" sz="3200" dirty="0">
                <a:solidFill>
                  <a:srgbClr val="C00000"/>
                </a:solidFill>
              </a:rPr>
              <a:t>Türkiye Gümrük Bölgesine gelen eşyanın ;</a:t>
            </a:r>
          </a:p>
          <a:p>
            <a:r>
              <a:rPr lang="tr-TR" sz="3200" dirty="0">
                <a:solidFill>
                  <a:srgbClr val="C00000"/>
                </a:solidFill>
              </a:rPr>
              <a:t>gümrük idaresine ya da gümrük idaresinin belirlediği veya uygun gördüğü bir yere getirildiğinin gümrük idaresine bildirimidir.</a:t>
            </a:r>
          </a:p>
          <a:p>
            <a:r>
              <a:rPr lang="tr-TR" sz="3200" dirty="0"/>
              <a:t> Taşıt aracının, gümrük işlemlerinin yürütüldüğü alanlara girişine ilişkin gümrük veya gümrük muhafaza yetkililerince tutulan ilk kayıtlar eşyanın sunulmasının başlangıcının belirlenmesine esas alınır. </a:t>
            </a:r>
            <a:endParaRPr lang="tr-TR" sz="3200" b="1" dirty="0"/>
          </a:p>
          <a:p>
            <a:endParaRPr lang="tr-TR" sz="3200" dirty="0"/>
          </a:p>
        </p:txBody>
      </p:sp>
      <p:sp>
        <p:nvSpPr>
          <p:cNvPr id="4" name="Veri Yer Tutucusu 3"/>
          <p:cNvSpPr>
            <a:spLocks noGrp="1"/>
          </p:cNvSpPr>
          <p:nvPr>
            <p:ph type="dt" sz="half" idx="10"/>
          </p:nvPr>
        </p:nvSpPr>
        <p:spPr/>
        <p:txBody>
          <a:bodyPr/>
          <a:lstStyle/>
          <a:p>
            <a:fld id="{7C94D0C7-BA6C-4902-8FAB-FB24B3F58E3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47</a:t>
            </a:fld>
            <a:endParaRPr lang="tr-TR">
              <a:solidFill>
                <a:prstClr val="black">
                  <a:tint val="75000"/>
                </a:prstClr>
              </a:solidFill>
            </a:endParaRPr>
          </a:p>
        </p:txBody>
      </p:sp>
    </p:spTree>
    <p:extLst>
      <p:ext uri="{BB962C8B-B14F-4D97-AF65-F5344CB8AC3E}">
        <p14:creationId xmlns:p14="http://schemas.microsoft.com/office/powerpoint/2010/main" val="21157532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04769"/>
          </a:xfrm>
          <a:solidFill>
            <a:srgbClr val="FFFF00"/>
          </a:solidFill>
        </p:spPr>
        <p:txBody>
          <a:bodyPr>
            <a:normAutofit fontScale="90000"/>
          </a:bodyPr>
          <a:lstStyle/>
          <a:p>
            <a:pPr algn="ctr"/>
            <a:br>
              <a:rPr lang="tr-TR" b="1" dirty="0">
                <a:solidFill>
                  <a:srgbClr val="FF0000"/>
                </a:solidFill>
              </a:rPr>
            </a:br>
            <a:r>
              <a:rPr lang="tr-TR" b="1" dirty="0">
                <a:solidFill>
                  <a:srgbClr val="FF0000"/>
                </a:solidFill>
              </a:rPr>
              <a:t>Eşyanın önceden incelenmesi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14300" y="1331258"/>
            <a:ext cx="11903529" cy="5190565"/>
          </a:xfrm>
        </p:spPr>
        <p:txBody>
          <a:bodyPr>
            <a:normAutofit/>
          </a:bodyPr>
          <a:lstStyle/>
          <a:p>
            <a:r>
              <a:rPr lang="tr-TR" b="1" dirty="0"/>
              <a:t> 	</a:t>
            </a:r>
            <a:r>
              <a:rPr lang="tr-TR" sz="1400" b="1" dirty="0"/>
              <a:t>Madde 66-</a:t>
            </a:r>
            <a:r>
              <a:rPr lang="tr-TR" sz="1400" dirty="0"/>
              <a:t> </a:t>
            </a:r>
          </a:p>
          <a:p>
            <a:pPr algn="ctr"/>
            <a:r>
              <a:rPr lang="tr-TR" sz="3200" dirty="0">
                <a:solidFill>
                  <a:srgbClr val="00B0F0"/>
                </a:solidFill>
              </a:rPr>
              <a:t>Gümrüğe sunulan bir eşyanın, </a:t>
            </a:r>
          </a:p>
          <a:p>
            <a:r>
              <a:rPr lang="tr-TR" sz="3200" dirty="0">
                <a:solidFill>
                  <a:srgbClr val="FF0000"/>
                </a:solidFill>
              </a:rPr>
              <a:t>gümrükçe onaylanmış bir işlem ya da kullanıma tabi tutulmasından önce,</a:t>
            </a:r>
          </a:p>
          <a:p>
            <a:r>
              <a:rPr lang="tr-TR" sz="3200" dirty="0"/>
              <a:t> </a:t>
            </a:r>
            <a:r>
              <a:rPr lang="tr-TR" sz="3600" b="1" dirty="0">
                <a:solidFill>
                  <a:srgbClr val="00B050"/>
                </a:solidFill>
              </a:rPr>
              <a:t>eşyanın incelenmesi ,</a:t>
            </a:r>
          </a:p>
          <a:p>
            <a:r>
              <a:rPr lang="tr-TR" sz="3600" b="1" dirty="0">
                <a:solidFill>
                  <a:srgbClr val="00B050"/>
                </a:solidFill>
              </a:rPr>
              <a:t>ya da bundan numune alınması</a:t>
            </a:r>
          </a:p>
          <a:p>
            <a:r>
              <a:rPr lang="tr-TR" sz="3600" b="1" dirty="0">
                <a:solidFill>
                  <a:srgbClr val="00B050"/>
                </a:solidFill>
              </a:rPr>
              <a:t> </a:t>
            </a:r>
            <a:r>
              <a:rPr lang="tr-TR" sz="3200" dirty="0">
                <a:solidFill>
                  <a:srgbClr val="00B050"/>
                </a:solidFill>
              </a:rPr>
              <a:t>konusunda </a:t>
            </a:r>
            <a:r>
              <a:rPr lang="tr-TR" sz="3200" dirty="0"/>
              <a:t>sahipleri ya da yasal temsilcileri tarafından yapılan taleplere gümrük idarelerince izin verilir. </a:t>
            </a:r>
          </a:p>
          <a:p>
            <a:r>
              <a:rPr lang="tr-TR" dirty="0"/>
              <a:t> 	</a:t>
            </a:r>
          </a:p>
        </p:txBody>
      </p:sp>
      <p:sp>
        <p:nvSpPr>
          <p:cNvPr id="4" name="Veri Yer Tutucusu 3"/>
          <p:cNvSpPr>
            <a:spLocks noGrp="1"/>
          </p:cNvSpPr>
          <p:nvPr>
            <p:ph type="dt" sz="half" idx="10"/>
          </p:nvPr>
        </p:nvSpPr>
        <p:spPr/>
        <p:txBody>
          <a:bodyPr/>
          <a:lstStyle/>
          <a:p>
            <a:fld id="{7A2875AD-5EB8-40D4-8FA2-03BA80C5A6D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48</a:t>
            </a:fld>
            <a:endParaRPr lang="tr-TR">
              <a:solidFill>
                <a:prstClr val="black">
                  <a:tint val="75000"/>
                </a:prstClr>
              </a:solidFill>
            </a:endParaRPr>
          </a:p>
        </p:txBody>
      </p:sp>
    </p:spTree>
    <p:extLst>
      <p:ext uri="{BB962C8B-B14F-4D97-AF65-F5344CB8AC3E}">
        <p14:creationId xmlns:p14="http://schemas.microsoft.com/office/powerpoint/2010/main" val="12931145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63174"/>
          </a:xfrm>
        </p:spPr>
        <p:txBody>
          <a:bodyPr>
            <a:normAutofit fontScale="90000"/>
          </a:bodyPr>
          <a:lstStyle/>
          <a:p>
            <a:pPr algn="ctr">
              <a:spcAft>
                <a:spcPts val="0"/>
              </a:spcAft>
            </a:pPr>
            <a:br>
              <a:rPr lang="tr-TR" b="1" dirty="0">
                <a:solidFill>
                  <a:srgbClr val="FF0000"/>
                </a:solidFill>
                <a:latin typeface="Arial Narrow" panose="020B0606020202030204" pitchFamily="34" charset="0"/>
                <a:ea typeface="Times New Roman" panose="02020603050405020304" pitchFamily="18" charset="0"/>
              </a:rPr>
            </a:br>
            <a:r>
              <a:rPr lang="tr-TR" b="1" dirty="0">
                <a:solidFill>
                  <a:srgbClr val="FF0000"/>
                </a:solidFill>
                <a:latin typeface="Arial Narrow" panose="020B0606020202030204" pitchFamily="34" charset="0"/>
                <a:ea typeface="Times New Roman" panose="02020603050405020304" pitchFamily="18" charset="0"/>
              </a:rPr>
              <a:t>DÖRDÜNCÜ BÖLÜM</a:t>
            </a:r>
            <a:br>
              <a:rPr lang="tr-TR" dirty="0">
                <a:solidFill>
                  <a:srgbClr val="FF0000"/>
                </a:solidFill>
                <a:latin typeface="Times New Roman" panose="02020603050405020304" pitchFamily="18" charset="0"/>
                <a:ea typeface="Times New Roman" panose="02020603050405020304" pitchFamily="18" charset="0"/>
              </a:rPr>
            </a:br>
            <a:endParaRPr lang="tr-TR" dirty="0">
              <a:solidFill>
                <a:srgbClr val="FF0000"/>
              </a:solidFill>
            </a:endParaRPr>
          </a:p>
        </p:txBody>
      </p:sp>
      <p:sp>
        <p:nvSpPr>
          <p:cNvPr id="3" name="İçerik Yer Tutucusu 2"/>
          <p:cNvSpPr>
            <a:spLocks noGrp="1"/>
          </p:cNvSpPr>
          <p:nvPr>
            <p:ph idx="1"/>
          </p:nvPr>
        </p:nvSpPr>
        <p:spPr/>
        <p:txBody>
          <a:bodyPr>
            <a:normAutofit/>
          </a:bodyPr>
          <a:lstStyle/>
          <a:p>
            <a:pPr algn="ctr"/>
            <a:r>
              <a:rPr lang="tr-TR" sz="4000" b="1" dirty="0">
                <a:solidFill>
                  <a:srgbClr val="00B050"/>
                </a:solidFill>
                <a:latin typeface="Arial Narrow" panose="020B0606020202030204" pitchFamily="34" charset="0"/>
                <a:ea typeface="Times New Roman" panose="02020603050405020304" pitchFamily="18" charset="0"/>
              </a:rPr>
              <a:t>Özet Beyan </a:t>
            </a:r>
          </a:p>
          <a:p>
            <a:pPr algn="ctr"/>
            <a:r>
              <a:rPr lang="tr-TR" sz="4000" b="1" dirty="0">
                <a:solidFill>
                  <a:srgbClr val="00B050"/>
                </a:solidFill>
                <a:latin typeface="Arial Narrow" panose="020B0606020202030204" pitchFamily="34" charset="0"/>
                <a:ea typeface="Times New Roman" panose="02020603050405020304" pitchFamily="18" charset="0"/>
              </a:rPr>
              <a:t>ve </a:t>
            </a:r>
          </a:p>
          <a:p>
            <a:pPr algn="ctr"/>
            <a:r>
              <a:rPr lang="tr-TR" sz="4000" b="1" dirty="0">
                <a:solidFill>
                  <a:srgbClr val="00B050"/>
                </a:solidFill>
                <a:latin typeface="Arial Narrow" panose="020B0606020202030204" pitchFamily="34" charset="0"/>
                <a:ea typeface="Times New Roman" panose="02020603050405020304" pitchFamily="18" charset="0"/>
              </a:rPr>
              <a:t>Gümrüğe Sunulan Eşyanın Boşaltılması</a:t>
            </a:r>
            <a:br>
              <a:rPr lang="tr-TR" sz="4000" dirty="0">
                <a:solidFill>
                  <a:srgbClr val="00B050"/>
                </a:solidFill>
                <a:latin typeface="Times New Roman" panose="02020603050405020304" pitchFamily="18" charset="0"/>
                <a:ea typeface="Times New Roman" panose="02020603050405020304" pitchFamily="18" charset="0"/>
              </a:rPr>
            </a:br>
            <a:endParaRPr lang="tr-TR" dirty="0">
              <a:solidFill>
                <a:srgbClr val="00B050"/>
              </a:solidFill>
            </a:endParaRPr>
          </a:p>
        </p:txBody>
      </p:sp>
      <p:sp>
        <p:nvSpPr>
          <p:cNvPr id="4" name="Veri Yer Tutucusu 3"/>
          <p:cNvSpPr>
            <a:spLocks noGrp="1"/>
          </p:cNvSpPr>
          <p:nvPr>
            <p:ph type="dt" sz="half" idx="10"/>
          </p:nvPr>
        </p:nvSpPr>
        <p:spPr/>
        <p:txBody>
          <a:bodyPr/>
          <a:lstStyle/>
          <a:p>
            <a:fld id="{E8447C9A-C21A-4F6E-A4FB-051D8A973F48}"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49</a:t>
            </a:fld>
            <a:endParaRPr lang="tr-TR">
              <a:solidFill>
                <a:prstClr val="black">
                  <a:tint val="75000"/>
                </a:prstClr>
              </a:solidFill>
            </a:endParaRPr>
          </a:p>
        </p:txBody>
      </p:sp>
    </p:spTree>
    <p:extLst>
      <p:ext uri="{BB962C8B-B14F-4D97-AF65-F5344CB8AC3E}">
        <p14:creationId xmlns:p14="http://schemas.microsoft.com/office/powerpoint/2010/main" val="3294055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9965" y="365125"/>
            <a:ext cx="11362764" cy="1325563"/>
          </a:xfrm>
        </p:spPr>
        <p:txBody>
          <a:bodyPr>
            <a:normAutofit fontScale="90000"/>
          </a:bodyPr>
          <a:lstStyle/>
          <a:p>
            <a:pPr algn="ctr">
              <a:spcAft>
                <a:spcPts val="0"/>
              </a:spcAft>
            </a:pPr>
            <a:br>
              <a:rPr lang="tr-TR" sz="3600" b="1" dirty="0">
                <a:solidFill>
                  <a:srgbClr val="FF0000"/>
                </a:solidFill>
                <a:latin typeface="Arial Narrow" panose="020B0606020202030204" pitchFamily="34" charset="0"/>
                <a:ea typeface="Times New Roman" panose="02020603050405020304" pitchFamily="18" charset="0"/>
              </a:rPr>
            </a:br>
            <a:r>
              <a:rPr lang="tr-TR" sz="3600" b="1" dirty="0">
                <a:solidFill>
                  <a:srgbClr val="FF0000"/>
                </a:solidFill>
                <a:latin typeface="Arial Narrow" panose="020B0606020202030204" pitchFamily="34" charset="0"/>
                <a:ea typeface="Times New Roman" panose="02020603050405020304" pitchFamily="18" charset="0"/>
              </a:rPr>
              <a:t>Taşıtların Kontrolü ve Gümrük Bölgesine Getirilen Eşya Gümrükçe Onaylanmış Bir İşlem veya </a:t>
            </a:r>
            <a:br>
              <a:rPr lang="tr-TR" sz="3600" b="1" dirty="0">
                <a:solidFill>
                  <a:srgbClr val="FF0000"/>
                </a:solidFill>
                <a:latin typeface="Arial Narrow" panose="020B0606020202030204" pitchFamily="34" charset="0"/>
                <a:ea typeface="Times New Roman" panose="02020603050405020304" pitchFamily="18" charset="0"/>
              </a:rPr>
            </a:br>
            <a:r>
              <a:rPr lang="tr-TR" sz="3600" b="1" dirty="0">
                <a:solidFill>
                  <a:srgbClr val="FF0000"/>
                </a:solidFill>
                <a:latin typeface="Arial Narrow" panose="020B0606020202030204" pitchFamily="34" charset="0"/>
                <a:ea typeface="Times New Roman" panose="02020603050405020304" pitchFamily="18" charset="0"/>
              </a:rPr>
              <a:t>Kullanıma Tabi Tutulana Kadar Uygulanacak Hükümler</a:t>
            </a:r>
            <a:br>
              <a:rPr lang="tr-TR" dirty="0">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ctr">
              <a:spcAft>
                <a:spcPts val="0"/>
              </a:spcAft>
            </a:pPr>
            <a:r>
              <a:rPr lang="tr-TR" sz="3600" b="1" dirty="0">
                <a:solidFill>
                  <a:srgbClr val="00B050"/>
                </a:solidFill>
                <a:latin typeface="Arial Narrow" panose="020B0606020202030204" pitchFamily="34" charset="0"/>
                <a:ea typeface="Times New Roman" panose="02020603050405020304" pitchFamily="18" charset="0"/>
              </a:rPr>
              <a:t>BİRİNCİ BÖLÜM</a:t>
            </a:r>
            <a:endParaRPr lang="tr-TR" sz="3600" dirty="0">
              <a:solidFill>
                <a:srgbClr val="00B050"/>
              </a:solidFill>
              <a:latin typeface="Times New Roman" panose="02020603050405020304" pitchFamily="18" charset="0"/>
              <a:ea typeface="Times New Roman" panose="02020603050405020304" pitchFamily="18" charset="0"/>
            </a:endParaRPr>
          </a:p>
          <a:p>
            <a:pPr algn="ctr">
              <a:spcAft>
                <a:spcPts val="0"/>
              </a:spcAft>
            </a:pPr>
            <a:r>
              <a:rPr lang="tr-TR" sz="3600" b="1" dirty="0">
                <a:solidFill>
                  <a:srgbClr val="00B050"/>
                </a:solidFill>
                <a:latin typeface="Arial Narrow" panose="020B0606020202030204" pitchFamily="34" charset="0"/>
                <a:ea typeface="Times New Roman" panose="02020603050405020304" pitchFamily="18" charset="0"/>
              </a:rPr>
              <a:t>Taşıtların Kontrolü</a:t>
            </a:r>
            <a:endParaRPr lang="tr-TR" sz="3600" dirty="0">
              <a:solidFill>
                <a:srgbClr val="00B050"/>
              </a:solidFill>
              <a:latin typeface="Times New Roman" panose="02020603050405020304" pitchFamily="18" charset="0"/>
              <a:ea typeface="Times New Roman" panose="02020603050405020304" pitchFamily="18" charset="0"/>
            </a:endParaRPr>
          </a:p>
          <a:p>
            <a:pPr algn="just">
              <a:spcAft>
                <a:spcPts val="0"/>
              </a:spcAft>
            </a:pPr>
            <a:r>
              <a:rPr lang="tr-TR" dirty="0">
                <a:latin typeface="Arial Narrow" panose="020B0606020202030204" pitchFamily="34"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a:p>
            <a:pPr algn="just">
              <a:spcAft>
                <a:spcPts val="0"/>
              </a:spcAft>
            </a:pPr>
            <a:r>
              <a:rPr lang="tr-TR" b="1" dirty="0">
                <a:latin typeface="Arial Narrow" panose="020B0606020202030204" pitchFamily="34" charset="0"/>
                <a:ea typeface="Times New Roman" panose="02020603050405020304" pitchFamily="18" charset="0"/>
              </a:rPr>
              <a:t>	Taşıtların Türkiye Gümrük Bölgesine giriş-çıkışı ve gümrük yolu</a:t>
            </a:r>
            <a:endParaRPr lang="tr-TR" dirty="0">
              <a:latin typeface="Times New Roman" panose="02020603050405020304" pitchFamily="18" charset="0"/>
              <a:ea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8F260738-4CB7-4B20-ACAA-A0817910F31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21835240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ÜÇÜNCÜ KISIM</a:t>
            </a:r>
          </a:p>
          <a:p>
            <a:pPr algn="ctr"/>
            <a:endParaRPr lang="tr-TR" b="1" dirty="0">
              <a:solidFill>
                <a:srgbClr val="0070C0"/>
              </a:solidFill>
            </a:endParaRPr>
          </a:p>
          <a:p>
            <a:pPr algn="ctr"/>
            <a:r>
              <a:rPr lang="tr-TR" sz="3200" b="1" dirty="0">
                <a:solidFill>
                  <a:srgbClr val="0070C0"/>
                </a:solidFill>
              </a:rPr>
              <a:t>DÖRDÜNCÜ BÖLÜM</a:t>
            </a:r>
          </a:p>
        </p:txBody>
      </p:sp>
      <p:sp>
        <p:nvSpPr>
          <p:cNvPr id="4" name="Veri Yer Tutucusu 3"/>
          <p:cNvSpPr>
            <a:spLocks noGrp="1"/>
          </p:cNvSpPr>
          <p:nvPr>
            <p:ph type="dt" sz="half" idx="10"/>
          </p:nvPr>
        </p:nvSpPr>
        <p:spPr/>
        <p:txBody>
          <a:bodyPr/>
          <a:lstStyle/>
          <a:p>
            <a:fld id="{2C6E13A8-6A2D-4B90-A23C-330D7B2F0B23}"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50</a:t>
            </a:fld>
            <a:endParaRPr lang="tr-TR">
              <a:solidFill>
                <a:prstClr val="black">
                  <a:tint val="75000"/>
                </a:prstClr>
              </a:solidFill>
            </a:endParaRPr>
          </a:p>
        </p:txBody>
      </p:sp>
    </p:spTree>
    <p:extLst>
      <p:ext uri="{BB962C8B-B14F-4D97-AF65-F5344CB8AC3E}">
        <p14:creationId xmlns:p14="http://schemas.microsoft.com/office/powerpoint/2010/main" val="26311754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13048"/>
          </a:xfrm>
          <a:solidFill>
            <a:schemeClr val="accent5">
              <a:lumMod val="40000"/>
              <a:lumOff val="60000"/>
            </a:schemeClr>
          </a:solidFill>
        </p:spPr>
        <p:txBody>
          <a:bodyPr>
            <a:noAutofit/>
          </a:bodyPr>
          <a:lstStyle/>
          <a:p>
            <a:pPr marL="228600" lvl="0" indent="-228600" algn="ctr">
              <a:spcBef>
                <a:spcPts val="1000"/>
              </a:spcBef>
            </a:pPr>
            <a:br>
              <a:rPr lang="tr-TR" sz="4000" b="1" dirty="0">
                <a:solidFill>
                  <a:srgbClr val="FF0000"/>
                </a:solidFill>
                <a:latin typeface="Calibri"/>
              </a:rPr>
            </a:br>
            <a:br>
              <a:rPr lang="tr-TR" sz="4000" b="1" dirty="0">
                <a:solidFill>
                  <a:srgbClr val="FF0000"/>
                </a:solidFill>
                <a:latin typeface="Calibri"/>
              </a:rPr>
            </a:br>
            <a:r>
              <a:rPr lang="tr-TR" sz="4000" b="1" dirty="0">
                <a:solidFill>
                  <a:srgbClr val="FF0000"/>
                </a:solidFill>
                <a:latin typeface="Calibri"/>
              </a:rPr>
              <a:t>Özet beyan verilmesi</a:t>
            </a:r>
            <a:br>
              <a:rPr lang="tr-TR" sz="4000" b="1" dirty="0">
                <a:solidFill>
                  <a:srgbClr val="FF0000"/>
                </a:solidFill>
                <a:latin typeface="Calibri"/>
              </a:rPr>
            </a:br>
            <a:endParaRPr lang="tr-TR" sz="6600" dirty="0">
              <a:solidFill>
                <a:srgbClr val="FF0000"/>
              </a:solidFill>
            </a:endParaRPr>
          </a:p>
        </p:txBody>
      </p:sp>
      <p:sp>
        <p:nvSpPr>
          <p:cNvPr id="3" name="İçerik Yer Tutucusu 2"/>
          <p:cNvSpPr>
            <a:spLocks noGrp="1"/>
          </p:cNvSpPr>
          <p:nvPr>
            <p:ph idx="1"/>
          </p:nvPr>
        </p:nvSpPr>
        <p:spPr>
          <a:xfrm>
            <a:off x="838200" y="1460310"/>
            <a:ext cx="10298373" cy="5261165"/>
          </a:xfrm>
        </p:spPr>
        <p:txBody>
          <a:bodyPr>
            <a:normAutofit/>
          </a:bodyPr>
          <a:lstStyle/>
          <a:p>
            <a:r>
              <a:rPr lang="tr-TR" b="1" dirty="0"/>
              <a:t> 	</a:t>
            </a:r>
            <a:r>
              <a:rPr lang="tr-TR" sz="1800" b="1" dirty="0"/>
              <a:t>Madde 67-</a:t>
            </a:r>
            <a:r>
              <a:rPr lang="tr-TR" sz="1800" dirty="0"/>
              <a:t>                                                             </a:t>
            </a:r>
            <a:r>
              <a:rPr lang="tr-TR" sz="3600" b="1" dirty="0">
                <a:solidFill>
                  <a:srgbClr val="00B050"/>
                </a:solidFill>
              </a:rPr>
              <a:t>Özet beyan,</a:t>
            </a:r>
          </a:p>
          <a:p>
            <a:r>
              <a:rPr lang="tr-TR" sz="3200" dirty="0"/>
              <a:t> </a:t>
            </a:r>
            <a:r>
              <a:rPr lang="tr-TR" sz="3200" u="sng" dirty="0">
                <a:solidFill>
                  <a:srgbClr val="FF0000"/>
                </a:solidFill>
              </a:rPr>
              <a:t>Taşıt aracı ve gümrüğe sunulan eşya ile ilgili genel bilgilerin yer aldığı </a:t>
            </a:r>
            <a:r>
              <a:rPr lang="tr-TR" sz="3200" dirty="0"/>
              <a:t>ve </a:t>
            </a:r>
          </a:p>
          <a:p>
            <a:r>
              <a:rPr lang="tr-TR" sz="2000" dirty="0"/>
              <a:t>9 no.lu ekteki forma </a:t>
            </a:r>
            <a:r>
              <a:rPr lang="tr-TR" sz="2000" dirty="0">
                <a:solidFill>
                  <a:srgbClr val="0070C0"/>
                </a:solidFill>
              </a:rPr>
              <a:t>uygun bir şekilde </a:t>
            </a:r>
            <a:r>
              <a:rPr lang="tr-TR" sz="3200" dirty="0">
                <a:solidFill>
                  <a:srgbClr val="0070C0"/>
                </a:solidFill>
              </a:rPr>
              <a:t>taşıyıcı veya temsilcisi tarafından yapılan </a:t>
            </a:r>
            <a:r>
              <a:rPr lang="tr-TR" sz="3200" u="sng" dirty="0">
                <a:solidFill>
                  <a:srgbClr val="FF0000"/>
                </a:solidFill>
              </a:rPr>
              <a:t>beyandır</a:t>
            </a:r>
            <a:r>
              <a:rPr lang="tr-TR" sz="3200" u="sng" dirty="0">
                <a:solidFill>
                  <a:srgbClr val="0070C0"/>
                </a:solidFill>
              </a:rPr>
              <a:t> </a:t>
            </a:r>
            <a:r>
              <a:rPr lang="tr-TR" sz="3200" dirty="0">
                <a:solidFill>
                  <a:srgbClr val="0070C0"/>
                </a:solidFill>
              </a:rPr>
              <a:t>. </a:t>
            </a:r>
          </a:p>
        </p:txBody>
      </p:sp>
      <p:sp>
        <p:nvSpPr>
          <p:cNvPr id="4" name="Veri Yer Tutucusu 3"/>
          <p:cNvSpPr>
            <a:spLocks noGrp="1"/>
          </p:cNvSpPr>
          <p:nvPr>
            <p:ph type="dt" sz="half" idx="10"/>
          </p:nvPr>
        </p:nvSpPr>
        <p:spPr/>
        <p:txBody>
          <a:bodyPr/>
          <a:lstStyle/>
          <a:p>
            <a:fld id="{B7E65831-A4DD-4F29-A88B-06F07F9AB6A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51</a:t>
            </a:fld>
            <a:endParaRPr lang="tr-TR">
              <a:solidFill>
                <a:prstClr val="black">
                  <a:tint val="75000"/>
                </a:prstClr>
              </a:solidFill>
            </a:endParaRPr>
          </a:p>
        </p:txBody>
      </p:sp>
    </p:spTree>
    <p:extLst>
      <p:ext uri="{BB962C8B-B14F-4D97-AF65-F5344CB8AC3E}">
        <p14:creationId xmlns:p14="http://schemas.microsoft.com/office/powerpoint/2010/main" val="29610872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1- " Giriş Özet Beyanı" Nedir?</a:t>
            </a:r>
            <a:br>
              <a:rPr lang="tr-TR" b="1" dirty="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426720" y="1690688"/>
            <a:ext cx="11411712" cy="4486275"/>
          </a:xfrm>
        </p:spPr>
        <p:txBody>
          <a:bodyPr/>
          <a:lstStyle/>
          <a:p>
            <a:endParaRPr lang="tr-TR" dirty="0"/>
          </a:p>
          <a:p>
            <a:r>
              <a:rPr lang="tr-TR" dirty="0"/>
              <a:t>Giriş özet beyan, </a:t>
            </a:r>
            <a:r>
              <a:rPr lang="tr-TR" dirty="0">
                <a:solidFill>
                  <a:srgbClr val="FF0000"/>
                </a:solidFill>
              </a:rPr>
              <a:t>Türkiye Gümrük Bölgesine giren eşyanın emniyet ve güvenlik yönlerinden risk analizine tabi tutulması amacıyla</a:t>
            </a:r>
            <a:r>
              <a:rPr lang="tr-TR" dirty="0"/>
              <a:t>,</a:t>
            </a:r>
          </a:p>
          <a:p>
            <a:r>
              <a:rPr lang="tr-TR" dirty="0"/>
              <a:t> </a:t>
            </a:r>
            <a:r>
              <a:rPr lang="tr-TR" dirty="0">
                <a:solidFill>
                  <a:srgbClr val="00B0F0"/>
                </a:solidFill>
              </a:rPr>
              <a:t>eşya giriş gümrük idaresine varmadan önce </a:t>
            </a:r>
          </a:p>
          <a:p>
            <a:r>
              <a:rPr lang="tr-TR" dirty="0"/>
              <a:t>elektronik yolla verilen </a:t>
            </a:r>
          </a:p>
          <a:p>
            <a:r>
              <a:rPr lang="tr-TR" dirty="0"/>
              <a:t>ve </a:t>
            </a:r>
            <a:r>
              <a:rPr lang="tr-TR" dirty="0">
                <a:solidFill>
                  <a:srgbClr val="92D050"/>
                </a:solidFill>
              </a:rPr>
              <a:t>taşıt aracı ile eşyaya ilişkin genel bilgilerin yer aldığı beyandır</a:t>
            </a:r>
            <a:r>
              <a:rPr lang="tr-TR" dirty="0"/>
              <a:t>.</a:t>
            </a:r>
          </a:p>
          <a:p>
            <a:r>
              <a:rPr lang="tr-TR" sz="2000" dirty="0">
                <a:hlinkClick r:id="rId2"/>
              </a:rPr>
              <a:t>https://www.mevzuat.net/fayda/elektronik-ortamda-ozet-beyan-verilmesi.aspx</a:t>
            </a:r>
            <a:endParaRPr lang="tr-TR" sz="2000" dirty="0"/>
          </a:p>
        </p:txBody>
      </p:sp>
      <p:sp>
        <p:nvSpPr>
          <p:cNvPr id="4" name="Veri Yer Tutucusu 3"/>
          <p:cNvSpPr>
            <a:spLocks noGrp="1"/>
          </p:cNvSpPr>
          <p:nvPr>
            <p:ph type="dt" sz="half" idx="10"/>
          </p:nvPr>
        </p:nvSpPr>
        <p:spPr/>
        <p:txBody>
          <a:bodyPr/>
          <a:lstStyle/>
          <a:p>
            <a:fld id="{23C94393-E463-4A8C-AD33-823834AF4CDF}"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52</a:t>
            </a:fld>
            <a:endParaRPr lang="tr-TR">
              <a:solidFill>
                <a:prstClr val="black">
                  <a:tint val="75000"/>
                </a:prstClr>
              </a:solidFill>
            </a:endParaRPr>
          </a:p>
        </p:txBody>
      </p:sp>
    </p:spTree>
    <p:extLst>
      <p:ext uri="{BB962C8B-B14F-4D97-AF65-F5344CB8AC3E}">
        <p14:creationId xmlns:p14="http://schemas.microsoft.com/office/powerpoint/2010/main" val="20511880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2955" y="245660"/>
            <a:ext cx="11080845" cy="5931303"/>
          </a:xfrm>
        </p:spPr>
        <p:txBody>
          <a:bodyPr/>
          <a:lstStyle/>
          <a:p>
            <a:pPr lvl="0" algn="ctr"/>
            <a:r>
              <a:rPr lang="tr-TR" sz="3200" dirty="0">
                <a:solidFill>
                  <a:srgbClr val="FF0000"/>
                </a:solidFill>
              </a:rPr>
              <a:t>Özet beyan, </a:t>
            </a:r>
          </a:p>
          <a:p>
            <a:pPr lvl="0"/>
            <a:r>
              <a:rPr lang="tr-TR" sz="3200" dirty="0">
                <a:solidFill>
                  <a:srgbClr val="0070C0"/>
                </a:solidFill>
              </a:rPr>
              <a:t>eşyanın </a:t>
            </a:r>
            <a:r>
              <a:rPr lang="tr-TR" sz="3200" b="1" dirty="0">
                <a:solidFill>
                  <a:srgbClr val="7030A0"/>
                </a:solidFill>
              </a:rPr>
              <a:t>gümrüğe sunulmasını izleyen ilk işgünü </a:t>
            </a:r>
            <a:r>
              <a:rPr lang="tr-TR" sz="3200" b="1" dirty="0">
                <a:solidFill>
                  <a:srgbClr val="0070C0"/>
                </a:solidFill>
              </a:rPr>
              <a:t>mesai bitimine kadar </a:t>
            </a:r>
            <a:r>
              <a:rPr lang="tr-TR" sz="3200" dirty="0">
                <a:solidFill>
                  <a:srgbClr val="0070C0"/>
                </a:solidFill>
              </a:rPr>
              <a:t>, </a:t>
            </a:r>
            <a:r>
              <a:rPr lang="tr-TR" sz="3200" dirty="0">
                <a:solidFill>
                  <a:prstClr val="black"/>
                </a:solidFill>
              </a:rPr>
              <a:t>ilgili gümrük idaresine verilir. </a:t>
            </a:r>
          </a:p>
          <a:p>
            <a:pPr lvl="0"/>
            <a:endParaRPr lang="tr-TR" sz="3200" dirty="0">
              <a:solidFill>
                <a:prstClr val="black"/>
              </a:solidFill>
            </a:endParaRPr>
          </a:p>
          <a:p>
            <a:pPr lvl="0"/>
            <a:r>
              <a:rPr lang="tr-TR" sz="3200" dirty="0">
                <a:solidFill>
                  <a:srgbClr val="00B050"/>
                </a:solidFill>
              </a:rPr>
              <a:t>Özet beyanın, taşıtın Türkiye Gümrük Bölgesine </a:t>
            </a:r>
            <a:r>
              <a:rPr lang="tr-TR" sz="3200" b="1" dirty="0">
                <a:solidFill>
                  <a:srgbClr val="7030A0"/>
                </a:solidFill>
              </a:rPr>
              <a:t>gelişinden önce de </a:t>
            </a:r>
            <a:r>
              <a:rPr lang="tr-TR" sz="3200" dirty="0">
                <a:solidFill>
                  <a:srgbClr val="00B050"/>
                </a:solidFill>
              </a:rPr>
              <a:t>gümrük idaresine tescil ettirilmesi mümkündür</a:t>
            </a:r>
            <a:r>
              <a:rPr lang="tr-TR" sz="3200" dirty="0">
                <a:solidFill>
                  <a:prstClr val="black"/>
                </a:solidFill>
              </a:rPr>
              <a:t>.</a:t>
            </a:r>
          </a:p>
          <a:p>
            <a:pPr lvl="0"/>
            <a:endParaRPr lang="tr-TR" sz="3200" dirty="0">
              <a:solidFill>
                <a:prstClr val="black"/>
              </a:solidFill>
            </a:endParaRPr>
          </a:p>
          <a:p>
            <a:pPr lvl="0"/>
            <a:r>
              <a:rPr lang="tr-TR" sz="3200" dirty="0">
                <a:solidFill>
                  <a:prstClr val="black"/>
                </a:solidFill>
              </a:rPr>
              <a:t> Bu durumda, taşıt aracı gümrüklü sahaya gelmeden önce tescil edilmiş özet beyanın onay işlemleri yapılmaz.</a:t>
            </a:r>
          </a:p>
          <a:p>
            <a:pPr lvl="0"/>
            <a:endParaRPr lang="tr-TR" dirty="0">
              <a:solidFill>
                <a:prstClr val="black"/>
              </a:solidFill>
            </a:endParaRPr>
          </a:p>
          <a:p>
            <a:endParaRPr lang="tr-TR" dirty="0"/>
          </a:p>
        </p:txBody>
      </p:sp>
      <p:sp>
        <p:nvSpPr>
          <p:cNvPr id="4" name="Veri Yer Tutucusu 3"/>
          <p:cNvSpPr>
            <a:spLocks noGrp="1"/>
          </p:cNvSpPr>
          <p:nvPr>
            <p:ph type="dt" sz="half" idx="10"/>
          </p:nvPr>
        </p:nvSpPr>
        <p:spPr/>
        <p:txBody>
          <a:bodyPr/>
          <a:lstStyle/>
          <a:p>
            <a:fld id="{66BF74DC-811F-44D6-8143-82809E7B87A3}"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53</a:t>
            </a:fld>
            <a:endParaRPr lang="tr-TR">
              <a:solidFill>
                <a:prstClr val="black">
                  <a:tint val="75000"/>
                </a:prstClr>
              </a:solidFill>
            </a:endParaRPr>
          </a:p>
        </p:txBody>
      </p:sp>
    </p:spTree>
    <p:extLst>
      <p:ext uri="{BB962C8B-B14F-4D97-AF65-F5344CB8AC3E}">
        <p14:creationId xmlns:p14="http://schemas.microsoft.com/office/powerpoint/2010/main" val="35158241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182" y="177421"/>
            <a:ext cx="11244618" cy="6544054"/>
          </a:xfrm>
        </p:spPr>
        <p:txBody>
          <a:bodyPr>
            <a:normAutofit/>
          </a:bodyPr>
          <a:lstStyle/>
          <a:p>
            <a:r>
              <a:rPr lang="tr-TR" sz="3200" dirty="0">
                <a:solidFill>
                  <a:srgbClr val="7030A0"/>
                </a:solidFill>
              </a:rPr>
              <a:t>Özet beyana;</a:t>
            </a:r>
          </a:p>
          <a:p>
            <a:r>
              <a:rPr lang="tr-TR" sz="3200" dirty="0">
                <a:solidFill>
                  <a:srgbClr val="00B050"/>
                </a:solidFill>
              </a:rPr>
              <a:t> </a:t>
            </a:r>
            <a:r>
              <a:rPr lang="tr-TR" sz="3200" b="1" dirty="0">
                <a:solidFill>
                  <a:srgbClr val="00B050"/>
                </a:solidFill>
              </a:rPr>
              <a:t>orijinal manifesto </a:t>
            </a:r>
            <a:r>
              <a:rPr lang="tr-TR" sz="3200" dirty="0">
                <a:solidFill>
                  <a:srgbClr val="00B050"/>
                </a:solidFill>
              </a:rPr>
              <a:t>veya </a:t>
            </a:r>
            <a:r>
              <a:rPr lang="tr-TR" sz="3200" b="1" dirty="0">
                <a:solidFill>
                  <a:srgbClr val="00B050"/>
                </a:solidFill>
              </a:rPr>
              <a:t>ana konşimentonun </a:t>
            </a:r>
          </a:p>
          <a:p>
            <a:r>
              <a:rPr lang="tr-TR" sz="3200" dirty="0">
                <a:solidFill>
                  <a:srgbClr val="7030A0"/>
                </a:solidFill>
              </a:rPr>
              <a:t>eklenmesi zorunludur</a:t>
            </a:r>
            <a:r>
              <a:rPr lang="tr-TR" sz="3200" dirty="0">
                <a:solidFill>
                  <a:srgbClr val="00B050"/>
                </a:solidFill>
              </a:rPr>
              <a:t>.</a:t>
            </a:r>
          </a:p>
          <a:p>
            <a:r>
              <a:rPr lang="tr-TR" sz="3200" dirty="0"/>
              <a:t> Özet beyan veya özet beyan yerine geçen belgeler,</a:t>
            </a:r>
          </a:p>
          <a:p>
            <a:r>
              <a:rPr lang="tr-TR" sz="3200" dirty="0"/>
              <a:t> 10 no.lu ekte yer alan Özet Beyan Tescil Defterine </a:t>
            </a:r>
            <a:r>
              <a:rPr lang="tr-TR" sz="3200" dirty="0" err="1"/>
              <a:t>kaydolunur</a:t>
            </a:r>
            <a:r>
              <a:rPr lang="tr-TR" sz="3200" dirty="0"/>
              <a:t>. </a:t>
            </a:r>
          </a:p>
          <a:p>
            <a:endParaRPr lang="tr-TR" dirty="0"/>
          </a:p>
        </p:txBody>
      </p:sp>
      <p:sp>
        <p:nvSpPr>
          <p:cNvPr id="4" name="Veri Yer Tutucusu 3"/>
          <p:cNvSpPr>
            <a:spLocks noGrp="1"/>
          </p:cNvSpPr>
          <p:nvPr>
            <p:ph type="dt" sz="half" idx="10"/>
          </p:nvPr>
        </p:nvSpPr>
        <p:spPr/>
        <p:txBody>
          <a:bodyPr/>
          <a:lstStyle/>
          <a:p>
            <a:fld id="{095421FC-325D-464A-8B47-F1F3AC6788F8}"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54</a:t>
            </a:fld>
            <a:endParaRPr lang="tr-TR">
              <a:solidFill>
                <a:prstClr val="black">
                  <a:tint val="75000"/>
                </a:prstClr>
              </a:solidFill>
            </a:endParaRPr>
          </a:p>
        </p:txBody>
      </p:sp>
    </p:spTree>
    <p:extLst>
      <p:ext uri="{BB962C8B-B14F-4D97-AF65-F5344CB8AC3E}">
        <p14:creationId xmlns:p14="http://schemas.microsoft.com/office/powerpoint/2010/main" val="32434702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7672" y="122830"/>
            <a:ext cx="10876128" cy="6598645"/>
          </a:xfrm>
        </p:spPr>
        <p:txBody>
          <a:bodyPr>
            <a:normAutofit lnSpcReduction="10000"/>
          </a:bodyPr>
          <a:lstStyle/>
          <a:p>
            <a:r>
              <a:rPr lang="tr-TR" sz="3200" dirty="0">
                <a:solidFill>
                  <a:srgbClr val="FF0000"/>
                </a:solidFill>
              </a:rPr>
              <a:t>Taşıyıcı veya temsilcisi tarafından özet beyan yerine;</a:t>
            </a:r>
          </a:p>
          <a:p>
            <a:r>
              <a:rPr lang="tr-TR" sz="3200" dirty="0"/>
              <a:t> orijinal manifesto, </a:t>
            </a:r>
          </a:p>
          <a:p>
            <a:r>
              <a:rPr lang="tr-TR" sz="3200" dirty="0" err="1"/>
              <a:t>konişmento</a:t>
            </a:r>
            <a:r>
              <a:rPr lang="tr-TR" sz="3200" dirty="0"/>
              <a:t>, </a:t>
            </a:r>
          </a:p>
          <a:p>
            <a:r>
              <a:rPr lang="tr-TR" sz="3200" dirty="0"/>
              <a:t>CMR (</a:t>
            </a:r>
            <a:r>
              <a:rPr lang="tr-TR" sz="1400" b="1" dirty="0">
                <a:solidFill>
                  <a:srgbClr val="FF0000"/>
                </a:solidFill>
                <a:latin typeface="Calibri Light"/>
              </a:rPr>
              <a:t>KARAYOLU TAŞIMA BELGESİ  (CMR);) </a:t>
            </a:r>
            <a:r>
              <a:rPr lang="tr-TR" sz="1400" dirty="0"/>
              <a:t>  </a:t>
            </a:r>
          </a:p>
          <a:p>
            <a:r>
              <a:rPr lang="tr-TR" sz="3200" dirty="0"/>
              <a:t>CIM </a:t>
            </a:r>
            <a:r>
              <a:rPr lang="tr-TR" sz="1400" dirty="0">
                <a:solidFill>
                  <a:srgbClr val="FF0000"/>
                </a:solidFill>
              </a:rPr>
              <a:t>(DEMİRYOLU TAŞIMA BELGESİ) </a:t>
            </a:r>
          </a:p>
          <a:p>
            <a:r>
              <a:rPr lang="tr-TR" sz="3500" dirty="0">
                <a:solidFill>
                  <a:srgbClr val="FF0000"/>
                </a:solidFill>
              </a:rPr>
              <a:t>CIV (</a:t>
            </a:r>
            <a:r>
              <a:rPr lang="tr-TR" sz="1400" dirty="0">
                <a:solidFill>
                  <a:srgbClr val="000000"/>
                </a:solidFill>
                <a:latin typeface="Linux Libertine"/>
              </a:rPr>
              <a:t>CIV (trenle seyahat</a:t>
            </a:r>
            <a:r>
              <a:rPr lang="tr-TR" sz="3500" dirty="0">
                <a:solidFill>
                  <a:srgbClr val="000000"/>
                </a:solidFill>
                <a:latin typeface="Linux Libertine"/>
              </a:rPr>
              <a:t>)</a:t>
            </a:r>
          </a:p>
          <a:p>
            <a:r>
              <a:rPr lang="tr-TR" sz="1400" b="1" dirty="0">
                <a:solidFill>
                  <a:srgbClr val="252525"/>
                </a:solidFill>
                <a:latin typeface="Arial" panose="020B0604020202020204" pitchFamily="34" charset="0"/>
              </a:rPr>
              <a:t>CIV</a:t>
            </a:r>
            <a:r>
              <a:rPr lang="tr-TR" sz="1400" dirty="0">
                <a:solidFill>
                  <a:srgbClr val="252525"/>
                </a:solidFill>
                <a:latin typeface="Arial" panose="020B0604020202020204" pitchFamily="34" charset="0"/>
              </a:rPr>
              <a:t> veya </a:t>
            </a:r>
            <a:r>
              <a:rPr lang="tr-TR" sz="1400" b="1" dirty="0">
                <a:solidFill>
                  <a:srgbClr val="252525"/>
                </a:solidFill>
                <a:latin typeface="Arial" panose="020B0604020202020204" pitchFamily="34" charset="0"/>
              </a:rPr>
              <a:t>Yolcu taşınması için Uluslararası Sözleşmesi</a:t>
            </a:r>
            <a:r>
              <a:rPr lang="tr-TR" sz="1400" dirty="0">
                <a:solidFill>
                  <a:srgbClr val="252525"/>
                </a:solidFill>
                <a:latin typeface="Arial" panose="020B0604020202020204" pitchFamily="34" charset="0"/>
              </a:rPr>
              <a:t> ( </a:t>
            </a:r>
            <a:r>
              <a:rPr lang="tr-TR" sz="1400" dirty="0">
                <a:solidFill>
                  <a:srgbClr val="0B0080"/>
                </a:solidFill>
                <a:latin typeface="Arial" panose="020B0604020202020204" pitchFamily="34" charset="0"/>
                <a:hlinkClick r:id="rId2" tooltip="Fransızca dil"/>
              </a:rPr>
              <a:t>Fransızca</a:t>
            </a:r>
            <a:r>
              <a:rPr lang="tr-TR" sz="1400" dirty="0">
                <a:solidFill>
                  <a:srgbClr val="252525"/>
                </a:solidFill>
                <a:latin typeface="Arial" panose="020B0604020202020204" pitchFamily="34" charset="0"/>
              </a:rPr>
              <a:t> : </a:t>
            </a:r>
            <a:r>
              <a:rPr lang="tr-TR" sz="1400" i="1" dirty="0">
                <a:solidFill>
                  <a:srgbClr val="252525"/>
                </a:solidFill>
                <a:latin typeface="Arial" panose="020B0604020202020204" pitchFamily="34" charset="0"/>
              </a:rPr>
              <a:t>Kongre </a:t>
            </a:r>
            <a:r>
              <a:rPr lang="tr-TR" sz="1400" i="1" dirty="0" err="1">
                <a:solidFill>
                  <a:srgbClr val="252525"/>
                </a:solidFill>
                <a:latin typeface="Arial" panose="020B0604020202020204" pitchFamily="34" charset="0"/>
              </a:rPr>
              <a:t>Internationale</a:t>
            </a:r>
            <a:r>
              <a:rPr lang="tr-TR" sz="1400" i="1" dirty="0">
                <a:solidFill>
                  <a:srgbClr val="252525"/>
                </a:solidFill>
                <a:latin typeface="Arial" panose="020B0604020202020204" pitchFamily="34" charset="0"/>
              </a:rPr>
              <a:t> </a:t>
            </a:r>
            <a:r>
              <a:rPr lang="tr-TR" sz="1400" i="1" dirty="0" err="1">
                <a:solidFill>
                  <a:srgbClr val="252525"/>
                </a:solidFill>
                <a:latin typeface="Arial" panose="020B0604020202020204" pitchFamily="34" charset="0"/>
              </a:rPr>
              <a:t>des</a:t>
            </a:r>
            <a:r>
              <a:rPr lang="tr-TR" sz="1400" i="1" dirty="0">
                <a:solidFill>
                  <a:srgbClr val="252525"/>
                </a:solidFill>
                <a:latin typeface="Arial" panose="020B0604020202020204" pitchFamily="34" charset="0"/>
              </a:rPr>
              <a:t> </a:t>
            </a:r>
            <a:r>
              <a:rPr lang="tr-TR" sz="1400" i="1" dirty="0" err="1">
                <a:solidFill>
                  <a:srgbClr val="252525"/>
                </a:solidFill>
                <a:latin typeface="Arial" panose="020B0604020202020204" pitchFamily="34" charset="0"/>
              </a:rPr>
              <a:t>Voyageurs</a:t>
            </a:r>
            <a:r>
              <a:rPr lang="tr-TR" sz="1400" i="1" dirty="0">
                <a:solidFill>
                  <a:srgbClr val="252525"/>
                </a:solidFill>
                <a:latin typeface="Arial" panose="020B0604020202020204" pitchFamily="34" charset="0"/>
              </a:rPr>
              <a:t> le ulaşım dökün</a:t>
            </a:r>
            <a:r>
              <a:rPr lang="tr-TR" sz="1400" dirty="0">
                <a:solidFill>
                  <a:srgbClr val="252525"/>
                </a:solidFill>
                <a:latin typeface="Arial" panose="020B0604020202020204" pitchFamily="34" charset="0"/>
              </a:rPr>
              <a:t> uluslararası yolculuklar kapsayacak şekilde, demiryolu taşımacılığında Avrupa demiryolu operatörleri tarafından paylaşılan üniforma kurallar kümesi anlamına gelir). kısaltması "CIV" onlar iptal veya cevapsız bağlantıları durumunda, kaybolan bagaj için sözleşme-öncelikle sağlayan tazminat ve ileriye taşıma garantisi açısından kapsamında olduğunu göstermek için çıkarılan biletlerin köşesinde yazılıdır</a:t>
            </a:r>
          </a:p>
          <a:p>
            <a:endParaRPr lang="tr-TR" sz="1400" dirty="0">
              <a:solidFill>
                <a:srgbClr val="FF0000"/>
              </a:solidFill>
            </a:endParaRPr>
          </a:p>
          <a:p>
            <a:r>
              <a:rPr lang="tr-TR" sz="3200" dirty="0"/>
              <a:t>TIR Karnesi veya </a:t>
            </a:r>
          </a:p>
          <a:p>
            <a:r>
              <a:rPr lang="tr-TR" sz="3200" dirty="0"/>
              <a:t>Serbest Bölge İşlem Formu </a:t>
            </a:r>
          </a:p>
          <a:p>
            <a:r>
              <a:rPr lang="tr-TR" sz="3200" dirty="0">
                <a:solidFill>
                  <a:srgbClr val="FF0000"/>
                </a:solidFill>
              </a:rPr>
              <a:t>gibi belgelerden birinin ibraz edilmesi halinde </a:t>
            </a:r>
            <a:r>
              <a:rPr lang="tr-TR" sz="3200" b="1" dirty="0"/>
              <a:t>bu belge de özet beyan olarak kabul edilir.. ***********************</a:t>
            </a:r>
            <a:endParaRPr lang="tr-TR" b="1" dirty="0"/>
          </a:p>
        </p:txBody>
      </p:sp>
      <p:sp>
        <p:nvSpPr>
          <p:cNvPr id="4" name="Veri Yer Tutucusu 3"/>
          <p:cNvSpPr>
            <a:spLocks noGrp="1"/>
          </p:cNvSpPr>
          <p:nvPr>
            <p:ph type="dt" sz="half" idx="10"/>
          </p:nvPr>
        </p:nvSpPr>
        <p:spPr/>
        <p:txBody>
          <a:bodyPr/>
          <a:lstStyle/>
          <a:p>
            <a:fld id="{A8BC2367-A53D-47FF-97E0-0E99F3D58B7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55</a:t>
            </a:fld>
            <a:endParaRPr lang="tr-TR">
              <a:solidFill>
                <a:prstClr val="black">
                  <a:tint val="75000"/>
                </a:prstClr>
              </a:solidFill>
            </a:endParaRPr>
          </a:p>
        </p:txBody>
      </p:sp>
    </p:spTree>
    <p:extLst>
      <p:ext uri="{BB962C8B-B14F-4D97-AF65-F5344CB8AC3E}">
        <p14:creationId xmlns:p14="http://schemas.microsoft.com/office/powerpoint/2010/main" val="3213488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7672" y="504967"/>
            <a:ext cx="10876128" cy="5671996"/>
          </a:xfrm>
        </p:spPr>
        <p:txBody>
          <a:bodyPr/>
          <a:lstStyle/>
          <a:p>
            <a:r>
              <a:rPr lang="tr-TR" b="1" dirty="0">
                <a:solidFill>
                  <a:srgbClr val="252525"/>
                </a:solidFill>
                <a:latin typeface="Arial" panose="020B0604020202020204" pitchFamily="34" charset="0"/>
              </a:rPr>
              <a:t>CIV</a:t>
            </a:r>
            <a:r>
              <a:rPr lang="tr-TR" dirty="0">
                <a:solidFill>
                  <a:srgbClr val="252525"/>
                </a:solidFill>
                <a:latin typeface="Arial" panose="020B0604020202020204" pitchFamily="34" charset="0"/>
              </a:rPr>
              <a:t> veya </a:t>
            </a:r>
            <a:r>
              <a:rPr lang="tr-TR" b="1" dirty="0">
                <a:solidFill>
                  <a:srgbClr val="252525"/>
                </a:solidFill>
                <a:latin typeface="Arial" panose="020B0604020202020204" pitchFamily="34" charset="0"/>
              </a:rPr>
              <a:t>Yolcu taşınması için Uluslararası Sözleşmesi</a:t>
            </a:r>
            <a:r>
              <a:rPr lang="tr-TR" dirty="0">
                <a:solidFill>
                  <a:srgbClr val="252525"/>
                </a:solidFill>
                <a:latin typeface="Arial" panose="020B0604020202020204" pitchFamily="34" charset="0"/>
              </a:rPr>
              <a:t> ( </a:t>
            </a:r>
            <a:r>
              <a:rPr lang="tr-TR" dirty="0">
                <a:solidFill>
                  <a:srgbClr val="0B0080"/>
                </a:solidFill>
                <a:latin typeface="Arial" panose="020B0604020202020204" pitchFamily="34" charset="0"/>
                <a:hlinkClick r:id="rId2" tooltip="Fransızca dil"/>
              </a:rPr>
              <a:t>Fransızca</a:t>
            </a:r>
            <a:r>
              <a:rPr lang="tr-TR" dirty="0">
                <a:solidFill>
                  <a:srgbClr val="252525"/>
                </a:solidFill>
                <a:latin typeface="Arial" panose="020B0604020202020204" pitchFamily="34" charset="0"/>
              </a:rPr>
              <a:t> : </a:t>
            </a:r>
            <a:r>
              <a:rPr lang="tr-TR" i="1" dirty="0">
                <a:solidFill>
                  <a:srgbClr val="252525"/>
                </a:solidFill>
                <a:latin typeface="Arial" panose="020B0604020202020204" pitchFamily="34" charset="0"/>
              </a:rPr>
              <a:t>Kongre </a:t>
            </a:r>
            <a:r>
              <a:rPr lang="tr-TR" i="1" dirty="0" err="1">
                <a:solidFill>
                  <a:srgbClr val="252525"/>
                </a:solidFill>
                <a:latin typeface="Arial" panose="020B0604020202020204" pitchFamily="34" charset="0"/>
              </a:rPr>
              <a:t>Internationale</a:t>
            </a:r>
            <a:r>
              <a:rPr lang="tr-TR" i="1" dirty="0">
                <a:solidFill>
                  <a:srgbClr val="252525"/>
                </a:solidFill>
                <a:latin typeface="Arial" panose="020B0604020202020204" pitchFamily="34" charset="0"/>
              </a:rPr>
              <a:t> </a:t>
            </a:r>
            <a:r>
              <a:rPr lang="tr-TR" i="1" dirty="0" err="1">
                <a:solidFill>
                  <a:srgbClr val="252525"/>
                </a:solidFill>
                <a:latin typeface="Arial" panose="020B0604020202020204" pitchFamily="34" charset="0"/>
              </a:rPr>
              <a:t>des</a:t>
            </a:r>
            <a:r>
              <a:rPr lang="tr-TR" i="1" dirty="0">
                <a:solidFill>
                  <a:srgbClr val="252525"/>
                </a:solidFill>
                <a:latin typeface="Arial" panose="020B0604020202020204" pitchFamily="34" charset="0"/>
              </a:rPr>
              <a:t> </a:t>
            </a:r>
            <a:r>
              <a:rPr lang="tr-TR" i="1" dirty="0" err="1">
                <a:solidFill>
                  <a:srgbClr val="252525"/>
                </a:solidFill>
                <a:latin typeface="Arial" panose="020B0604020202020204" pitchFamily="34" charset="0"/>
              </a:rPr>
              <a:t>Voyageurs</a:t>
            </a:r>
            <a:r>
              <a:rPr lang="tr-TR" i="1" dirty="0">
                <a:solidFill>
                  <a:srgbClr val="252525"/>
                </a:solidFill>
                <a:latin typeface="Arial" panose="020B0604020202020204" pitchFamily="34" charset="0"/>
              </a:rPr>
              <a:t> le ulaşım dökün</a:t>
            </a:r>
            <a:r>
              <a:rPr lang="tr-TR" dirty="0">
                <a:solidFill>
                  <a:srgbClr val="252525"/>
                </a:solidFill>
                <a:latin typeface="Arial" panose="020B0604020202020204" pitchFamily="34" charset="0"/>
              </a:rPr>
              <a:t> uluslararası yolculuklar kapsayacak şekilde, demiryolu taşımacılığında Avrupa demiryolu operatörleri tarafından paylaşılan üniforma kurallar kümesi anlamına gelir). </a:t>
            </a:r>
          </a:p>
          <a:p>
            <a:r>
              <a:rPr lang="tr-TR" dirty="0">
                <a:solidFill>
                  <a:srgbClr val="252525"/>
                </a:solidFill>
                <a:latin typeface="Arial" panose="020B0604020202020204" pitchFamily="34" charset="0"/>
              </a:rPr>
              <a:t>Kısaltması "CIV" onlar iptal veya cevapsız bağlantıları durumunda, kaybolan bagaj için sözleşme-öncelikle sağlayan tazminat ve ileriye taşıma garantisi açısından kapsamında olduğunu göstermek için çıkarılan biletlerin köşesinde yazılıdır</a:t>
            </a:r>
          </a:p>
          <a:p>
            <a:endParaRPr lang="tr-TR" dirty="0"/>
          </a:p>
        </p:txBody>
      </p:sp>
      <p:sp>
        <p:nvSpPr>
          <p:cNvPr id="4" name="Veri Yer Tutucusu 3"/>
          <p:cNvSpPr>
            <a:spLocks noGrp="1"/>
          </p:cNvSpPr>
          <p:nvPr>
            <p:ph type="dt" sz="half" idx="10"/>
          </p:nvPr>
        </p:nvSpPr>
        <p:spPr/>
        <p:txBody>
          <a:bodyPr/>
          <a:lstStyle/>
          <a:p>
            <a:fld id="{B7DD77DD-8B03-42A1-968F-6707E59711C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56</a:t>
            </a:fld>
            <a:endParaRPr lang="tr-TR">
              <a:solidFill>
                <a:prstClr val="black">
                  <a:tint val="75000"/>
                </a:prstClr>
              </a:solidFill>
            </a:endParaRPr>
          </a:p>
        </p:txBody>
      </p:sp>
    </p:spTree>
    <p:extLst>
      <p:ext uri="{BB962C8B-B14F-4D97-AF65-F5344CB8AC3E}">
        <p14:creationId xmlns:p14="http://schemas.microsoft.com/office/powerpoint/2010/main" val="12315121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363" y="109182"/>
            <a:ext cx="11286699" cy="6247168"/>
          </a:xfrm>
        </p:spPr>
        <p:txBody>
          <a:bodyPr/>
          <a:lstStyle/>
          <a:p>
            <a:pPr lvl="0"/>
            <a:endParaRPr lang="tr-TR" sz="3200" dirty="0">
              <a:solidFill>
                <a:srgbClr val="00B0F0"/>
              </a:solidFill>
            </a:endParaRPr>
          </a:p>
          <a:p>
            <a:pPr lvl="0"/>
            <a:r>
              <a:rPr lang="tr-TR" sz="3200" dirty="0">
                <a:solidFill>
                  <a:srgbClr val="00B0F0"/>
                </a:solidFill>
              </a:rPr>
              <a:t>Bu tescil işlemi sonrasında özet beyan yerine geçen veya destekleyen belgelere göre hatalı veri girişi yapıldığının anlaşılması halinde</a:t>
            </a:r>
            <a:r>
              <a:rPr lang="tr-TR" sz="3200" dirty="0">
                <a:solidFill>
                  <a:prstClr val="black"/>
                </a:solidFill>
              </a:rPr>
              <a:t>,</a:t>
            </a:r>
          </a:p>
          <a:p>
            <a:pPr lvl="0"/>
            <a:r>
              <a:rPr lang="tr-TR" sz="3200" dirty="0">
                <a:solidFill>
                  <a:prstClr val="black"/>
                </a:solidFill>
              </a:rPr>
              <a:t> </a:t>
            </a:r>
            <a:r>
              <a:rPr lang="tr-TR" sz="3200" dirty="0">
                <a:solidFill>
                  <a:srgbClr val="7030A0"/>
                </a:solidFill>
              </a:rPr>
              <a:t>gümrük idaresince özet beyan üzerinde düzeltme yapılmasına izin verilir</a:t>
            </a:r>
            <a:r>
              <a:rPr lang="tr-TR" sz="3200" dirty="0">
                <a:solidFill>
                  <a:prstClr val="black"/>
                </a:solidFill>
              </a:rPr>
              <a:t>.</a:t>
            </a:r>
          </a:p>
          <a:p>
            <a:endParaRPr lang="tr-TR" dirty="0"/>
          </a:p>
        </p:txBody>
      </p:sp>
      <p:sp>
        <p:nvSpPr>
          <p:cNvPr id="4" name="Veri Yer Tutucusu 3"/>
          <p:cNvSpPr>
            <a:spLocks noGrp="1"/>
          </p:cNvSpPr>
          <p:nvPr>
            <p:ph type="dt" sz="half" idx="10"/>
          </p:nvPr>
        </p:nvSpPr>
        <p:spPr/>
        <p:txBody>
          <a:bodyPr/>
          <a:lstStyle/>
          <a:p>
            <a:fld id="{C1BFDBB1-490E-45E8-89C3-FA44811BECA7}"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57</a:t>
            </a:fld>
            <a:endParaRPr lang="tr-TR">
              <a:solidFill>
                <a:prstClr val="black">
                  <a:tint val="75000"/>
                </a:prstClr>
              </a:solidFill>
            </a:endParaRPr>
          </a:p>
        </p:txBody>
      </p:sp>
    </p:spTree>
    <p:extLst>
      <p:ext uri="{BB962C8B-B14F-4D97-AF65-F5344CB8AC3E}">
        <p14:creationId xmlns:p14="http://schemas.microsoft.com/office/powerpoint/2010/main" val="17818849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4716" y="218364"/>
            <a:ext cx="11149084" cy="5958599"/>
          </a:xfrm>
        </p:spPr>
        <p:txBody>
          <a:bodyPr>
            <a:normAutofit/>
          </a:bodyPr>
          <a:lstStyle/>
          <a:p>
            <a:r>
              <a:rPr lang="tr-TR" sz="3200" b="1" dirty="0"/>
              <a:t>İlgili gümrük memuru;</a:t>
            </a:r>
          </a:p>
          <a:p>
            <a:r>
              <a:rPr lang="tr-TR" sz="3200" dirty="0"/>
              <a:t> </a:t>
            </a:r>
            <a:r>
              <a:rPr lang="tr-TR" sz="3200" dirty="0">
                <a:solidFill>
                  <a:srgbClr val="7030A0"/>
                </a:solidFill>
              </a:rPr>
              <a:t>tescil edilen özet beyan ve eklerini karşılaştırır</a:t>
            </a:r>
            <a:r>
              <a:rPr lang="tr-TR" sz="3200" dirty="0"/>
              <a:t>; </a:t>
            </a:r>
          </a:p>
          <a:p>
            <a:r>
              <a:rPr lang="tr-TR" sz="3200" dirty="0">
                <a:solidFill>
                  <a:srgbClr val="00B050"/>
                </a:solidFill>
              </a:rPr>
              <a:t>uygun sonuç alırsa onay işlemini yapar</a:t>
            </a:r>
            <a:r>
              <a:rPr lang="tr-TR" sz="3200" dirty="0"/>
              <a:t>.</a:t>
            </a:r>
          </a:p>
          <a:p>
            <a:r>
              <a:rPr lang="tr-TR" sz="3200" dirty="0"/>
              <a:t> Uygun sonuç alınmaması halinde onay işlemi yapılmayarak belgeler iade edilir.</a:t>
            </a:r>
          </a:p>
          <a:p>
            <a:endParaRPr lang="tr-TR" sz="3200" dirty="0"/>
          </a:p>
          <a:p>
            <a:r>
              <a:rPr lang="tr-TR" sz="3200" b="1" dirty="0">
                <a:solidFill>
                  <a:srgbClr val="FF0000"/>
                </a:solidFill>
              </a:rPr>
              <a:t>Yolcu beraberinde getirilen eşya için özet beyan aranmaz</a:t>
            </a:r>
            <a:r>
              <a:rPr lang="tr-TR" sz="3200" dirty="0"/>
              <a:t>. </a:t>
            </a:r>
          </a:p>
          <a:p>
            <a:pPr marL="0" indent="0">
              <a:buNone/>
            </a:pPr>
            <a:endParaRPr lang="tr-TR" sz="3200" dirty="0"/>
          </a:p>
        </p:txBody>
      </p:sp>
      <p:sp>
        <p:nvSpPr>
          <p:cNvPr id="4" name="Veri Yer Tutucusu 3"/>
          <p:cNvSpPr>
            <a:spLocks noGrp="1"/>
          </p:cNvSpPr>
          <p:nvPr>
            <p:ph type="dt" sz="half" idx="10"/>
          </p:nvPr>
        </p:nvSpPr>
        <p:spPr/>
        <p:txBody>
          <a:bodyPr/>
          <a:lstStyle/>
          <a:p>
            <a:fld id="{0756AE3D-2A1D-44D1-91BB-40448129DC2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58</a:t>
            </a:fld>
            <a:endParaRPr lang="tr-TR">
              <a:solidFill>
                <a:prstClr val="black">
                  <a:tint val="75000"/>
                </a:prstClr>
              </a:solidFill>
            </a:endParaRPr>
          </a:p>
        </p:txBody>
      </p:sp>
    </p:spTree>
    <p:extLst>
      <p:ext uri="{BB962C8B-B14F-4D97-AF65-F5344CB8AC3E}">
        <p14:creationId xmlns:p14="http://schemas.microsoft.com/office/powerpoint/2010/main" val="25301679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2955" y="163773"/>
            <a:ext cx="11080845" cy="6414448"/>
          </a:xfrm>
        </p:spPr>
        <p:txBody>
          <a:bodyPr>
            <a:normAutofit/>
          </a:bodyPr>
          <a:lstStyle/>
          <a:p>
            <a:pPr indent="450215" algn="ctr">
              <a:spcAft>
                <a:spcPts val="0"/>
              </a:spcAft>
            </a:pPr>
            <a:r>
              <a:rPr lang="tr-TR" sz="3200" b="1" dirty="0">
                <a:solidFill>
                  <a:srgbClr val="FF0000"/>
                </a:solidFill>
                <a:latin typeface="Arial Narrow" panose="020B0606020202030204" pitchFamily="34" charset="0"/>
                <a:ea typeface="Times New Roman" panose="02020603050405020304" pitchFamily="18" charset="0"/>
              </a:rPr>
              <a:t>Eşyanın boşaltılması</a:t>
            </a:r>
            <a:endParaRPr lang="tr-TR" dirty="0">
              <a:latin typeface="Times New Roman" panose="02020603050405020304" pitchFamily="18" charset="0"/>
              <a:ea typeface="Times New Roman" panose="02020603050405020304" pitchFamily="18" charset="0"/>
            </a:endParaRPr>
          </a:p>
          <a:p>
            <a:pPr>
              <a:lnSpc>
                <a:spcPct val="100000"/>
              </a:lnSpc>
            </a:pPr>
            <a:r>
              <a:rPr lang="tr-TR" b="1" dirty="0">
                <a:latin typeface="Arial Narrow" panose="020B0606020202030204" pitchFamily="34" charset="0"/>
                <a:ea typeface="Times New Roman" panose="02020603050405020304" pitchFamily="18" charset="0"/>
                <a:cs typeface="Times New Roman" panose="02020603050405020304" pitchFamily="18" charset="0"/>
              </a:rPr>
              <a:t>	Madde 68- </a:t>
            </a:r>
            <a:r>
              <a:rPr lang="tr-TR" sz="3200" dirty="0">
                <a:ea typeface="Times New Roman" panose="02020603050405020304" pitchFamily="18" charset="0"/>
                <a:cs typeface="Times New Roman" panose="02020603050405020304" pitchFamily="18" charset="0"/>
              </a:rPr>
              <a:t>Türkiye Gümrük Bölgesine getirilen eşya gümrük gözetimi altında taşıttan boşaltılır.</a:t>
            </a:r>
          </a:p>
          <a:p>
            <a:pPr>
              <a:lnSpc>
                <a:spcPct val="100000"/>
              </a:lnSpc>
            </a:pPr>
            <a:r>
              <a:rPr lang="tr-TR" sz="3200" dirty="0">
                <a:ea typeface="Times New Roman" panose="02020603050405020304" pitchFamily="18" charset="0"/>
                <a:cs typeface="Times New Roman" panose="02020603050405020304" pitchFamily="18" charset="0"/>
              </a:rPr>
              <a:t> </a:t>
            </a:r>
            <a:r>
              <a:rPr lang="tr-TR" sz="3200" dirty="0">
                <a:solidFill>
                  <a:srgbClr val="00B050"/>
                </a:solidFill>
                <a:ea typeface="Times New Roman" panose="02020603050405020304" pitchFamily="18" charset="0"/>
                <a:cs typeface="Times New Roman" panose="02020603050405020304" pitchFamily="18" charset="0"/>
              </a:rPr>
              <a:t>Eşyanın taşıttan boşaltılması sırasında;</a:t>
            </a:r>
          </a:p>
          <a:p>
            <a:pPr>
              <a:lnSpc>
                <a:spcPct val="100000"/>
              </a:lnSpc>
            </a:pPr>
            <a:r>
              <a:rPr lang="tr-TR" sz="3200" dirty="0">
                <a:solidFill>
                  <a:srgbClr val="00B050"/>
                </a:solidFill>
                <a:ea typeface="Times New Roman" panose="02020603050405020304" pitchFamily="18" charset="0"/>
                <a:cs typeface="Times New Roman" panose="02020603050405020304" pitchFamily="18" charset="0"/>
              </a:rPr>
              <a:t> </a:t>
            </a:r>
            <a:r>
              <a:rPr lang="tr-TR" sz="3200" dirty="0">
                <a:solidFill>
                  <a:srgbClr val="7030A0"/>
                </a:solidFill>
                <a:ea typeface="Times New Roman" panose="02020603050405020304" pitchFamily="18" charset="0"/>
                <a:cs typeface="Times New Roman" panose="02020603050405020304" pitchFamily="18" charset="0"/>
              </a:rPr>
              <a:t>boşaltmaya yetkili deniz, kara ve hava araçlarının sahipleri veya kaptan, pilot, sürücü veya acentenin yetkili personeli </a:t>
            </a:r>
            <a:r>
              <a:rPr lang="tr-TR" sz="3200" dirty="0">
                <a:solidFill>
                  <a:srgbClr val="00B050"/>
                </a:solidFill>
                <a:ea typeface="Times New Roman" panose="02020603050405020304" pitchFamily="18" charset="0"/>
                <a:cs typeface="Times New Roman" panose="02020603050405020304" pitchFamily="18" charset="0"/>
              </a:rPr>
              <a:t>ile </a:t>
            </a:r>
          </a:p>
          <a:p>
            <a:pPr>
              <a:lnSpc>
                <a:spcPct val="100000"/>
              </a:lnSpc>
            </a:pPr>
            <a:r>
              <a:rPr lang="tr-TR" sz="3200" dirty="0">
                <a:solidFill>
                  <a:srgbClr val="FFC000"/>
                </a:solidFill>
                <a:ea typeface="Times New Roman" panose="02020603050405020304" pitchFamily="18" charset="0"/>
                <a:cs typeface="Times New Roman" panose="02020603050405020304" pitchFamily="18" charset="0"/>
              </a:rPr>
              <a:t>geçici depolama yeri işletmelerinin yetkili memurları tarafından </a:t>
            </a:r>
            <a:r>
              <a:rPr lang="tr-TR" sz="3200" dirty="0">
                <a:solidFill>
                  <a:srgbClr val="FF0000"/>
                </a:solidFill>
                <a:ea typeface="Times New Roman" panose="02020603050405020304" pitchFamily="18" charset="0"/>
                <a:cs typeface="Times New Roman" panose="02020603050405020304" pitchFamily="18" charset="0"/>
              </a:rPr>
              <a:t>eşyanın boşaltılmasını müteakip 24 saat içinde boşaltma listesi düzenlenir</a:t>
            </a:r>
            <a:r>
              <a:rPr lang="tr-TR" sz="3200" dirty="0">
                <a:ea typeface="Times New Roman" panose="02020603050405020304" pitchFamily="18" charset="0"/>
                <a:cs typeface="Times New Roman" panose="02020603050405020304" pitchFamily="18" charset="0"/>
              </a:rPr>
              <a:t> ve gümrük memuru ve taşıt sahibi, sürücüsü veya temsilcisi ile geçici depolama yeri işletme memuru tarafından imzalanır. </a:t>
            </a:r>
            <a:endParaRPr lang="tr-TR" sz="3200" dirty="0"/>
          </a:p>
        </p:txBody>
      </p:sp>
      <p:sp>
        <p:nvSpPr>
          <p:cNvPr id="4" name="Veri Yer Tutucusu 3"/>
          <p:cNvSpPr>
            <a:spLocks noGrp="1"/>
          </p:cNvSpPr>
          <p:nvPr>
            <p:ph type="dt" sz="half" idx="10"/>
          </p:nvPr>
        </p:nvSpPr>
        <p:spPr/>
        <p:txBody>
          <a:bodyPr/>
          <a:lstStyle/>
          <a:p>
            <a:fld id="{2A9091E0-27F0-4E08-B763-D1E56F74AA0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59</a:t>
            </a:fld>
            <a:endParaRPr lang="tr-TR">
              <a:solidFill>
                <a:prstClr val="black">
                  <a:tint val="75000"/>
                </a:prstClr>
              </a:solidFill>
            </a:endParaRPr>
          </a:p>
        </p:txBody>
      </p:sp>
    </p:spTree>
    <p:extLst>
      <p:ext uri="{BB962C8B-B14F-4D97-AF65-F5344CB8AC3E}">
        <p14:creationId xmlns:p14="http://schemas.microsoft.com/office/powerpoint/2010/main" val="1394320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6518" y="403412"/>
            <a:ext cx="10977282" cy="5773551"/>
          </a:xfrm>
        </p:spPr>
        <p:txBody>
          <a:bodyPr>
            <a:normAutofit/>
          </a:bodyPr>
          <a:lstStyle/>
          <a:p>
            <a:endParaRPr lang="tr-TR" sz="3200" b="1" dirty="0"/>
          </a:p>
          <a:p>
            <a:r>
              <a:rPr lang="tr-TR" sz="3200" b="1" dirty="0"/>
              <a:t>Madde 54-</a:t>
            </a:r>
            <a:r>
              <a:rPr lang="tr-TR" sz="3200" dirty="0"/>
              <a:t> </a:t>
            </a:r>
          </a:p>
          <a:p>
            <a:r>
              <a:rPr lang="tr-TR" sz="3200" dirty="0">
                <a:solidFill>
                  <a:srgbClr val="00B050"/>
                </a:solidFill>
              </a:rPr>
              <a:t>Taşıtların Türkiye Gümrük Bölgesine girişi ve bu bölgeden çıkışı </a:t>
            </a:r>
            <a:r>
              <a:rPr lang="tr-TR" sz="3200" dirty="0">
                <a:solidFill>
                  <a:srgbClr val="FF0000"/>
                </a:solidFill>
              </a:rPr>
              <a:t>gümrük kapılarından yapılır</a:t>
            </a:r>
            <a:r>
              <a:rPr lang="tr-TR" sz="3200" dirty="0"/>
              <a:t>.</a:t>
            </a:r>
          </a:p>
          <a:p>
            <a:r>
              <a:rPr lang="tr-TR" sz="3200" dirty="0">
                <a:solidFill>
                  <a:srgbClr val="00B050"/>
                </a:solidFill>
              </a:rPr>
              <a:t>Gümrük yolu, </a:t>
            </a:r>
          </a:p>
          <a:p>
            <a:r>
              <a:rPr lang="tr-TR" sz="3200" dirty="0"/>
              <a:t>Türkiye Gümrük Bölgesinin;</a:t>
            </a:r>
          </a:p>
          <a:p>
            <a:r>
              <a:rPr lang="tr-TR" sz="3200" dirty="0"/>
              <a:t> </a:t>
            </a:r>
            <a:r>
              <a:rPr lang="tr-TR" sz="3200" dirty="0">
                <a:solidFill>
                  <a:srgbClr val="00B0F0"/>
                </a:solidFill>
              </a:rPr>
              <a:t>giriş noktalarındaki gümrük kapıları </a:t>
            </a:r>
            <a:r>
              <a:rPr lang="tr-TR" sz="3200" dirty="0"/>
              <a:t>ile </a:t>
            </a:r>
          </a:p>
          <a:p>
            <a:r>
              <a:rPr lang="tr-TR" sz="3200" dirty="0"/>
              <a:t>bu </a:t>
            </a:r>
            <a:r>
              <a:rPr lang="tr-TR" sz="3200" dirty="0">
                <a:solidFill>
                  <a:srgbClr val="00B0F0"/>
                </a:solidFill>
              </a:rPr>
              <a:t>bölgenin içinde yer alan gümrük kapıları </a:t>
            </a:r>
          </a:p>
          <a:p>
            <a:r>
              <a:rPr lang="tr-TR" sz="3200" dirty="0">
                <a:solidFill>
                  <a:srgbClr val="00B0F0"/>
                </a:solidFill>
              </a:rPr>
              <a:t>arasında </a:t>
            </a:r>
            <a:r>
              <a:rPr lang="tr-TR" sz="3200" dirty="0"/>
              <a:t>izlenmesi zorunlu olan yollardır.	</a:t>
            </a:r>
          </a:p>
          <a:p>
            <a:endParaRPr lang="tr-TR" dirty="0"/>
          </a:p>
        </p:txBody>
      </p:sp>
      <p:sp>
        <p:nvSpPr>
          <p:cNvPr id="4" name="Veri Yer Tutucusu 3"/>
          <p:cNvSpPr>
            <a:spLocks noGrp="1"/>
          </p:cNvSpPr>
          <p:nvPr>
            <p:ph type="dt" sz="half" idx="10"/>
          </p:nvPr>
        </p:nvSpPr>
        <p:spPr/>
        <p:txBody>
          <a:bodyPr/>
          <a:lstStyle/>
          <a:p>
            <a:fld id="{6E5891C8-8BA6-4BCD-88DB-230E272CF103}"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14825545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1319" y="545910"/>
            <a:ext cx="10862481" cy="5631053"/>
          </a:xfrm>
        </p:spPr>
        <p:txBody>
          <a:bodyPr>
            <a:normAutofit/>
          </a:bodyPr>
          <a:lstStyle/>
          <a:p>
            <a:pPr marL="0" indent="0">
              <a:buNone/>
            </a:pPr>
            <a:r>
              <a:rPr lang="tr-TR" dirty="0"/>
              <a:t> </a:t>
            </a:r>
          </a:p>
          <a:p>
            <a:r>
              <a:rPr lang="tr-TR" sz="3200" dirty="0"/>
              <a:t>Boşaltma listesinde eşyanın ;</a:t>
            </a:r>
          </a:p>
          <a:p>
            <a:r>
              <a:rPr lang="tr-TR" sz="3200" dirty="0">
                <a:solidFill>
                  <a:srgbClr val="00B0F0"/>
                </a:solidFill>
              </a:rPr>
              <a:t>cinsi, brüt ağırlığı, kapların sayısı, cinsi, markası, numarası, taşıtın ismi ve sefer numarası </a:t>
            </a:r>
            <a:r>
              <a:rPr lang="tr-TR" sz="3200" dirty="0"/>
              <a:t>gösterilir. </a:t>
            </a:r>
          </a:p>
          <a:p>
            <a:r>
              <a:rPr lang="tr-TR" sz="3200" b="1" dirty="0"/>
              <a:t> </a:t>
            </a:r>
            <a:endParaRPr lang="tr-TR" sz="3200" dirty="0"/>
          </a:p>
          <a:p>
            <a:r>
              <a:rPr lang="tr-TR" sz="3200" dirty="0">
                <a:solidFill>
                  <a:srgbClr val="FFC000"/>
                </a:solidFill>
              </a:rPr>
              <a:t>Eşyanın boşaltmadan önce veya boşaltma sırasında zarar görmüş veya kaplarının kırık veya bozuk olduğu tespit edilirse </a:t>
            </a:r>
            <a:r>
              <a:rPr lang="tr-TR" sz="3200" dirty="0"/>
              <a:t>bu durum bir tutanakla tespit olunarak boşaltma listesi ekinde gümrük idaresine sunulur.</a:t>
            </a:r>
          </a:p>
          <a:p>
            <a:endParaRPr lang="tr-TR" dirty="0"/>
          </a:p>
        </p:txBody>
      </p:sp>
      <p:sp>
        <p:nvSpPr>
          <p:cNvPr id="4" name="Veri Yer Tutucusu 3"/>
          <p:cNvSpPr>
            <a:spLocks noGrp="1"/>
          </p:cNvSpPr>
          <p:nvPr>
            <p:ph type="dt" sz="half" idx="10"/>
          </p:nvPr>
        </p:nvSpPr>
        <p:spPr/>
        <p:txBody>
          <a:bodyPr/>
          <a:lstStyle/>
          <a:p>
            <a:fld id="{BE5F4D4B-3D80-4B3C-9832-BCED26CB9792}"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60</a:t>
            </a:fld>
            <a:endParaRPr lang="tr-TR">
              <a:solidFill>
                <a:prstClr val="black">
                  <a:tint val="75000"/>
                </a:prstClr>
              </a:solidFill>
            </a:endParaRPr>
          </a:p>
        </p:txBody>
      </p:sp>
    </p:spTree>
    <p:extLst>
      <p:ext uri="{BB962C8B-B14F-4D97-AF65-F5344CB8AC3E}">
        <p14:creationId xmlns:p14="http://schemas.microsoft.com/office/powerpoint/2010/main" val="26980134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307" y="218364"/>
            <a:ext cx="11094493" cy="6359857"/>
          </a:xfrm>
        </p:spPr>
        <p:txBody>
          <a:bodyPr>
            <a:normAutofit/>
          </a:bodyPr>
          <a:lstStyle/>
          <a:p>
            <a:pPr algn="ctr"/>
            <a:r>
              <a:rPr lang="tr-TR" sz="3200" b="1" dirty="0">
                <a:solidFill>
                  <a:srgbClr val="7030A0"/>
                </a:solidFill>
              </a:rPr>
              <a:t>Özet beyan </a:t>
            </a:r>
            <a:r>
              <a:rPr lang="tr-TR" sz="3200" b="1" dirty="0">
                <a:solidFill>
                  <a:srgbClr val="FF0000"/>
                </a:solidFill>
              </a:rPr>
              <a:t>ile </a:t>
            </a:r>
            <a:r>
              <a:rPr lang="tr-TR" sz="3200" b="1" dirty="0">
                <a:solidFill>
                  <a:srgbClr val="00B050"/>
                </a:solidFill>
              </a:rPr>
              <a:t>boşaltma listesinin </a:t>
            </a:r>
            <a:r>
              <a:rPr lang="tr-TR" sz="3200" b="1" dirty="0">
                <a:solidFill>
                  <a:srgbClr val="FF0000"/>
                </a:solidFill>
              </a:rPr>
              <a:t>karşılaştırılması ve</a:t>
            </a:r>
          </a:p>
          <a:p>
            <a:pPr marL="0" indent="0" algn="ctr">
              <a:buNone/>
            </a:pPr>
            <a:r>
              <a:rPr lang="tr-TR" sz="3200" b="1" dirty="0">
                <a:solidFill>
                  <a:srgbClr val="FF0000"/>
                </a:solidFill>
              </a:rPr>
              <a:t> özet beyan takibatı</a:t>
            </a:r>
          </a:p>
          <a:p>
            <a:r>
              <a:rPr lang="tr-TR" b="1" dirty="0"/>
              <a:t> </a:t>
            </a:r>
            <a:endParaRPr lang="tr-TR" dirty="0"/>
          </a:p>
          <a:p>
            <a:r>
              <a:rPr lang="tr-TR" b="1" dirty="0"/>
              <a:t>Madde 69- </a:t>
            </a:r>
            <a:r>
              <a:rPr lang="tr-TR" sz="3200" dirty="0">
                <a:solidFill>
                  <a:srgbClr val="00B050"/>
                </a:solidFill>
              </a:rPr>
              <a:t>Taşıtların sahipleri, kaptanları ya da acenteleri tarafından gümrük idaresine verilen özet beyan ya da </a:t>
            </a:r>
            <a:r>
              <a:rPr lang="tr-TR" sz="3200" b="1" u="sng" dirty="0">
                <a:solidFill>
                  <a:srgbClr val="00B050"/>
                </a:solidFill>
              </a:rPr>
              <a:t>özet beyan olarak kullanılan ticari ya da resmi belgelerdeki kayıtlar, </a:t>
            </a:r>
          </a:p>
          <a:p>
            <a:r>
              <a:rPr lang="tr-TR" sz="3200" dirty="0">
                <a:solidFill>
                  <a:srgbClr val="7030A0"/>
                </a:solidFill>
              </a:rPr>
              <a:t>eşyanın araçtan boşaltılması sırasında düzenlenen boşaltma listeleriyle karşılaştırılır.</a:t>
            </a:r>
            <a:r>
              <a:rPr lang="tr-TR" sz="3200" dirty="0"/>
              <a:t> </a:t>
            </a:r>
          </a:p>
          <a:p>
            <a:r>
              <a:rPr lang="tr-TR" sz="3200" dirty="0">
                <a:solidFill>
                  <a:srgbClr val="FF0000"/>
                </a:solidFill>
              </a:rPr>
              <a:t>Farklılık görülürse </a:t>
            </a:r>
            <a:r>
              <a:rPr lang="tr-TR" sz="3200" dirty="0"/>
              <a:t>bu durum, özet beyan ya da özet beyan yerine kullanılan belgelerin üzerine kaydedilir ve buna ilişkin tutanak düzenlenerek bu </a:t>
            </a:r>
            <a:r>
              <a:rPr lang="tr-TR" sz="3200" dirty="0">
                <a:solidFill>
                  <a:srgbClr val="FF0000"/>
                </a:solidFill>
              </a:rPr>
              <a:t>tutanak üzerinden özet beyan eksiklik/fazlalık takibatına geçilir. </a:t>
            </a:r>
          </a:p>
          <a:p>
            <a:endParaRPr lang="tr-TR" dirty="0"/>
          </a:p>
        </p:txBody>
      </p:sp>
      <p:sp>
        <p:nvSpPr>
          <p:cNvPr id="4" name="Veri Yer Tutucusu 3"/>
          <p:cNvSpPr>
            <a:spLocks noGrp="1"/>
          </p:cNvSpPr>
          <p:nvPr>
            <p:ph type="dt" sz="half" idx="10"/>
          </p:nvPr>
        </p:nvSpPr>
        <p:spPr/>
        <p:txBody>
          <a:bodyPr/>
          <a:lstStyle/>
          <a:p>
            <a:fld id="{473C5014-5980-457B-93CA-1E0D07AB123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61</a:t>
            </a:fld>
            <a:endParaRPr lang="tr-TR">
              <a:solidFill>
                <a:prstClr val="black">
                  <a:tint val="75000"/>
                </a:prstClr>
              </a:solidFill>
            </a:endParaRPr>
          </a:p>
        </p:txBody>
      </p:sp>
    </p:spTree>
    <p:extLst>
      <p:ext uri="{BB962C8B-B14F-4D97-AF65-F5344CB8AC3E}">
        <p14:creationId xmlns:p14="http://schemas.microsoft.com/office/powerpoint/2010/main" val="1475652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7546" y="354842"/>
            <a:ext cx="11026254" cy="5822121"/>
          </a:xfrm>
        </p:spPr>
        <p:txBody>
          <a:bodyPr>
            <a:normAutofit/>
          </a:bodyPr>
          <a:lstStyle/>
          <a:p>
            <a:endParaRPr lang="tr-TR" sz="3200" b="1" u="sng" dirty="0">
              <a:solidFill>
                <a:srgbClr val="FF0000"/>
              </a:solidFill>
            </a:endParaRPr>
          </a:p>
          <a:p>
            <a:r>
              <a:rPr lang="tr-TR" sz="3200" b="1" u="sng" dirty="0">
                <a:solidFill>
                  <a:srgbClr val="FF0000"/>
                </a:solidFill>
              </a:rPr>
              <a:t>Boşaltma listesinde kayıtlı değil,</a:t>
            </a:r>
          </a:p>
          <a:p>
            <a:r>
              <a:rPr lang="tr-TR" sz="3200" b="1" u="sng" dirty="0">
                <a:solidFill>
                  <a:srgbClr val="FF0000"/>
                </a:solidFill>
              </a:rPr>
              <a:t> özet beyanda kayıtlı olan</a:t>
            </a:r>
            <a:r>
              <a:rPr lang="tr-TR" sz="3200" u="sng" dirty="0">
                <a:solidFill>
                  <a:srgbClr val="FF0000"/>
                </a:solidFill>
              </a:rPr>
              <a:t> </a:t>
            </a:r>
            <a:r>
              <a:rPr lang="tr-TR" sz="3200" dirty="0">
                <a:solidFill>
                  <a:srgbClr val="FF0000"/>
                </a:solidFill>
              </a:rPr>
              <a:t>eşya</a:t>
            </a:r>
          </a:p>
          <a:p>
            <a:r>
              <a:rPr lang="tr-TR" sz="3200" dirty="0">
                <a:solidFill>
                  <a:srgbClr val="FF0000"/>
                </a:solidFill>
              </a:rPr>
              <a:t> </a:t>
            </a:r>
            <a:r>
              <a:rPr lang="tr-TR" sz="3600" b="1" u="sng" dirty="0">
                <a:solidFill>
                  <a:srgbClr val="00B050"/>
                </a:solidFill>
              </a:rPr>
              <a:t>özet beyan eksiğidir.</a:t>
            </a:r>
          </a:p>
          <a:p>
            <a:r>
              <a:rPr lang="tr-TR" sz="3600" b="1" u="sng" dirty="0">
                <a:solidFill>
                  <a:srgbClr val="00B050"/>
                </a:solidFill>
              </a:rPr>
              <a:t> </a:t>
            </a:r>
            <a:r>
              <a:rPr lang="tr-TR" b="1" u="sng" dirty="0">
                <a:solidFill>
                  <a:srgbClr val="00B050"/>
                </a:solidFill>
              </a:rPr>
              <a:t>(özet beyana yazılmış fakat boşaltma listesinde yok) </a:t>
            </a:r>
          </a:p>
          <a:p>
            <a:endParaRPr lang="tr-TR" sz="2400" b="1" u="sng" dirty="0">
              <a:solidFill>
                <a:srgbClr val="00B050"/>
              </a:solidFill>
            </a:endParaRPr>
          </a:p>
          <a:p>
            <a:endParaRPr lang="tr-TR" sz="2400" dirty="0"/>
          </a:p>
          <a:p>
            <a:endParaRPr lang="tr-TR" dirty="0"/>
          </a:p>
        </p:txBody>
      </p:sp>
      <p:sp>
        <p:nvSpPr>
          <p:cNvPr id="4" name="Veri Yer Tutucusu 3"/>
          <p:cNvSpPr>
            <a:spLocks noGrp="1"/>
          </p:cNvSpPr>
          <p:nvPr>
            <p:ph type="dt" sz="half" idx="10"/>
          </p:nvPr>
        </p:nvSpPr>
        <p:spPr/>
        <p:txBody>
          <a:bodyPr/>
          <a:lstStyle/>
          <a:p>
            <a:fld id="{A84BB3A3-88DA-4043-96E3-E84B12D550C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62</a:t>
            </a:fld>
            <a:endParaRPr lang="tr-TR">
              <a:solidFill>
                <a:prstClr val="black">
                  <a:tint val="75000"/>
                </a:prstClr>
              </a:solidFill>
            </a:endParaRPr>
          </a:p>
        </p:txBody>
      </p:sp>
    </p:spTree>
    <p:extLst>
      <p:ext uri="{BB962C8B-B14F-4D97-AF65-F5344CB8AC3E}">
        <p14:creationId xmlns:p14="http://schemas.microsoft.com/office/powerpoint/2010/main" val="6675297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7546" y="354842"/>
            <a:ext cx="11026254" cy="5822121"/>
          </a:xfrm>
        </p:spPr>
        <p:txBody>
          <a:bodyPr>
            <a:normAutofit/>
          </a:bodyPr>
          <a:lstStyle/>
          <a:p>
            <a:endParaRPr lang="tr-TR" sz="3200" dirty="0">
              <a:solidFill>
                <a:srgbClr val="7030A0"/>
              </a:solidFill>
            </a:endParaRPr>
          </a:p>
          <a:p>
            <a:r>
              <a:rPr lang="tr-TR" sz="3200" b="1" u="sng" dirty="0">
                <a:solidFill>
                  <a:srgbClr val="7030A0"/>
                </a:solidFill>
              </a:rPr>
              <a:t>Boşaltma listesinde </a:t>
            </a:r>
            <a:r>
              <a:rPr lang="tr-TR" sz="3200" b="1" u="sng" dirty="0">
                <a:solidFill>
                  <a:srgbClr val="FF0000"/>
                </a:solidFill>
              </a:rPr>
              <a:t>kayıtlı</a:t>
            </a:r>
            <a:r>
              <a:rPr lang="tr-TR" sz="3200" b="1" u="sng" dirty="0">
                <a:solidFill>
                  <a:srgbClr val="7030A0"/>
                </a:solidFill>
              </a:rPr>
              <a:t> </a:t>
            </a:r>
          </a:p>
          <a:p>
            <a:r>
              <a:rPr lang="tr-TR" sz="3200" b="1" u="sng" dirty="0">
                <a:solidFill>
                  <a:srgbClr val="7030A0"/>
                </a:solidFill>
              </a:rPr>
              <a:t>özet beyanda kayıtlı olmayan</a:t>
            </a:r>
            <a:r>
              <a:rPr lang="tr-TR" sz="3200" dirty="0">
                <a:solidFill>
                  <a:srgbClr val="7030A0"/>
                </a:solidFill>
              </a:rPr>
              <a:t> eşya da</a:t>
            </a:r>
          </a:p>
          <a:p>
            <a:r>
              <a:rPr lang="tr-TR" sz="3200" dirty="0">
                <a:solidFill>
                  <a:srgbClr val="7030A0"/>
                </a:solidFill>
              </a:rPr>
              <a:t> </a:t>
            </a:r>
            <a:r>
              <a:rPr lang="tr-TR" sz="3600" b="1" dirty="0">
                <a:solidFill>
                  <a:srgbClr val="00B050"/>
                </a:solidFill>
              </a:rPr>
              <a:t>özet beyan fazlasıdır</a:t>
            </a:r>
            <a:r>
              <a:rPr lang="tr-TR" sz="3200" dirty="0">
                <a:solidFill>
                  <a:srgbClr val="7030A0"/>
                </a:solidFill>
              </a:rPr>
              <a:t>.</a:t>
            </a:r>
          </a:p>
          <a:p>
            <a:r>
              <a:rPr lang="tr-TR" sz="3200" u="sng" dirty="0"/>
              <a:t> </a:t>
            </a:r>
            <a:endParaRPr lang="tr-TR" sz="3200" dirty="0"/>
          </a:p>
          <a:p>
            <a:r>
              <a:rPr lang="tr-TR" sz="3200" dirty="0"/>
              <a:t>	</a:t>
            </a:r>
            <a:r>
              <a:rPr lang="tr-TR" sz="2400" dirty="0"/>
              <a:t>Özet beyan veya özet beyan olarak kullanılan belgelerdeki kayıtlı miktara göre eksik veya fazla çıkan eşya için 11 no.lu ekte yer alan forma uygun olarak acentesine bildirimde bulunulur ve özet beyan eksiklik veya fazlalıkları ile ilgili takibat 12 ve 13 no.lu eklerde yer alan defterlere </a:t>
            </a:r>
            <a:r>
              <a:rPr lang="tr-TR" sz="2400" dirty="0" err="1"/>
              <a:t>kaydolunur</a:t>
            </a:r>
            <a:r>
              <a:rPr lang="tr-TR" sz="2400" dirty="0"/>
              <a:t>.</a:t>
            </a:r>
          </a:p>
          <a:p>
            <a:endParaRPr lang="tr-TR" dirty="0"/>
          </a:p>
        </p:txBody>
      </p:sp>
      <p:sp>
        <p:nvSpPr>
          <p:cNvPr id="4" name="Veri Yer Tutucusu 3"/>
          <p:cNvSpPr>
            <a:spLocks noGrp="1"/>
          </p:cNvSpPr>
          <p:nvPr>
            <p:ph type="dt" sz="half" idx="10"/>
          </p:nvPr>
        </p:nvSpPr>
        <p:spPr/>
        <p:txBody>
          <a:bodyPr/>
          <a:lstStyle/>
          <a:p>
            <a:fld id="{A84BB3A3-88DA-4043-96E3-E84B12D550C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63</a:t>
            </a:fld>
            <a:endParaRPr lang="tr-TR">
              <a:solidFill>
                <a:prstClr val="black">
                  <a:tint val="75000"/>
                </a:prstClr>
              </a:solidFill>
            </a:endParaRPr>
          </a:p>
        </p:txBody>
      </p:sp>
    </p:spTree>
    <p:extLst>
      <p:ext uri="{BB962C8B-B14F-4D97-AF65-F5344CB8AC3E}">
        <p14:creationId xmlns:p14="http://schemas.microsoft.com/office/powerpoint/2010/main" val="2254913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307" y="313899"/>
            <a:ext cx="11709780" cy="5863064"/>
          </a:xfrm>
        </p:spPr>
        <p:txBody>
          <a:bodyPr>
            <a:normAutofit fontScale="92500"/>
          </a:bodyPr>
          <a:lstStyle/>
          <a:p>
            <a:r>
              <a:rPr lang="tr-TR" sz="3800" dirty="0">
                <a:solidFill>
                  <a:srgbClr val="FF0000"/>
                </a:solidFill>
              </a:rPr>
              <a:t>Havayolu şirketlerince ibraz edilen ve belirli şartları taşıyan özet beyanlarla ilgili olarak;</a:t>
            </a:r>
            <a:r>
              <a:rPr lang="tr-TR" sz="3800" dirty="0"/>
              <a:t> </a:t>
            </a:r>
          </a:p>
          <a:p>
            <a:r>
              <a:rPr lang="tr-TR" sz="3800" dirty="0">
                <a:solidFill>
                  <a:srgbClr val="00B050"/>
                </a:solidFill>
              </a:rPr>
              <a:t>bir </a:t>
            </a:r>
            <a:r>
              <a:rPr lang="tr-TR" sz="3800" dirty="0"/>
              <a:t>özet beyan eksiği eşyanın </a:t>
            </a:r>
            <a:r>
              <a:rPr lang="tr-TR" sz="3800" dirty="0">
                <a:solidFill>
                  <a:srgbClr val="7030A0"/>
                </a:solidFill>
              </a:rPr>
              <a:t>başka bir uçakla geldiğinin </a:t>
            </a:r>
            <a:r>
              <a:rPr lang="tr-TR" sz="3800" dirty="0">
                <a:solidFill>
                  <a:srgbClr val="00B050"/>
                </a:solidFill>
              </a:rPr>
              <a:t>ya da bir </a:t>
            </a:r>
            <a:r>
              <a:rPr lang="tr-TR" sz="3800" dirty="0"/>
              <a:t>özet beyan fazlası eşyanın </a:t>
            </a:r>
            <a:r>
              <a:rPr lang="tr-TR" sz="3800" dirty="0">
                <a:solidFill>
                  <a:srgbClr val="00B050"/>
                </a:solidFill>
              </a:rPr>
              <a:t>diğer bir özet beyan içeriği eşya olduğunun bildirilmesi ve bu karışıklığın </a:t>
            </a:r>
            <a:r>
              <a:rPr lang="tr-TR" sz="3800" dirty="0"/>
              <a:t>azami 10 gün içerisinde gerçekleşmiş olması</a:t>
            </a:r>
            <a:r>
              <a:rPr lang="tr-TR" sz="3800" dirty="0">
                <a:solidFill>
                  <a:srgbClr val="00B050"/>
                </a:solidFill>
              </a:rPr>
              <a:t> ve miktar, sayı, kıymet, marka, gönderici, alıcı ve diğer alametler bakımından özet beyanda kayıtlı eşya olduğunun tespit edilmesi durumunda</a:t>
            </a:r>
            <a:r>
              <a:rPr lang="tr-TR" sz="3800" dirty="0"/>
              <a:t> ;</a:t>
            </a:r>
          </a:p>
          <a:p>
            <a:pPr algn="ctr"/>
            <a:r>
              <a:rPr lang="tr-TR" sz="3800" b="1" dirty="0"/>
              <a:t>özet beyan eksiklik/fazlalık takibatına geçilmez. </a:t>
            </a:r>
          </a:p>
          <a:p>
            <a:r>
              <a:rPr lang="tr-TR" dirty="0"/>
              <a:t> </a:t>
            </a:r>
          </a:p>
          <a:p>
            <a:r>
              <a:rPr lang="tr-TR" dirty="0"/>
              <a:t>	</a:t>
            </a:r>
          </a:p>
        </p:txBody>
      </p:sp>
      <p:sp>
        <p:nvSpPr>
          <p:cNvPr id="4" name="Veri Yer Tutucusu 3"/>
          <p:cNvSpPr>
            <a:spLocks noGrp="1"/>
          </p:cNvSpPr>
          <p:nvPr>
            <p:ph type="dt" sz="half" idx="10"/>
          </p:nvPr>
        </p:nvSpPr>
        <p:spPr/>
        <p:txBody>
          <a:bodyPr/>
          <a:lstStyle/>
          <a:p>
            <a:fld id="{E1B5A846-5095-4D07-9F6D-4D3B186B03FC}"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64</a:t>
            </a:fld>
            <a:endParaRPr lang="tr-TR">
              <a:solidFill>
                <a:prstClr val="black">
                  <a:tint val="75000"/>
                </a:prstClr>
              </a:solidFill>
            </a:endParaRPr>
          </a:p>
        </p:txBody>
      </p:sp>
    </p:spTree>
    <p:extLst>
      <p:ext uri="{BB962C8B-B14F-4D97-AF65-F5344CB8AC3E}">
        <p14:creationId xmlns:p14="http://schemas.microsoft.com/office/powerpoint/2010/main" val="41231942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307" y="313899"/>
            <a:ext cx="11094493" cy="5863064"/>
          </a:xfrm>
        </p:spPr>
        <p:txBody>
          <a:bodyPr>
            <a:normAutofit/>
          </a:bodyPr>
          <a:lstStyle/>
          <a:p>
            <a:r>
              <a:rPr lang="tr-TR" dirty="0"/>
              <a:t>	Demiryolu ile gelen eşyada, kapılarındaki mühürleri sağlam olması ve boşaltılan eşyanın yük senetlerine göre eksik veya fazla çıkması ile eksik veya fazla çıkan kaplarda şüpheli bir durum bulunmaması halinde, açılan eksiklik veya fazlalık takibatı, T. C. D. D. İdaresinin gerekçeli yazısı üzerine kaldırılır.</a:t>
            </a:r>
          </a:p>
          <a:p>
            <a:endParaRPr lang="tr-TR" dirty="0"/>
          </a:p>
        </p:txBody>
      </p:sp>
      <p:sp>
        <p:nvSpPr>
          <p:cNvPr id="4" name="Veri Yer Tutucusu 3"/>
          <p:cNvSpPr>
            <a:spLocks noGrp="1"/>
          </p:cNvSpPr>
          <p:nvPr>
            <p:ph type="dt" sz="half" idx="10"/>
          </p:nvPr>
        </p:nvSpPr>
        <p:spPr/>
        <p:txBody>
          <a:bodyPr/>
          <a:lstStyle/>
          <a:p>
            <a:fld id="{5D1BAA06-560C-4788-BA7D-D2D1F882447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65</a:t>
            </a:fld>
            <a:endParaRPr lang="tr-TR">
              <a:solidFill>
                <a:prstClr val="black">
                  <a:tint val="75000"/>
                </a:prstClr>
              </a:solidFill>
            </a:endParaRPr>
          </a:p>
        </p:txBody>
      </p:sp>
    </p:spTree>
    <p:extLst>
      <p:ext uri="{BB962C8B-B14F-4D97-AF65-F5344CB8AC3E}">
        <p14:creationId xmlns:p14="http://schemas.microsoft.com/office/powerpoint/2010/main" val="1390296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450376"/>
            <a:ext cx="10971663" cy="5726587"/>
          </a:xfrm>
        </p:spPr>
        <p:txBody>
          <a:bodyPr>
            <a:normAutofit/>
          </a:bodyPr>
          <a:lstStyle/>
          <a:p>
            <a:pPr indent="450215" algn="just">
              <a:spcAft>
                <a:spcPts val="0"/>
              </a:spcAft>
            </a:pPr>
            <a:r>
              <a:rPr lang="tr-TR" sz="3200" dirty="0">
                <a:latin typeface="Arial Narrow" panose="020B0606020202030204" pitchFamily="34" charset="0"/>
                <a:ea typeface="Times New Roman" panose="02020603050405020304" pitchFamily="18" charset="0"/>
              </a:rPr>
              <a:t>Özet beyan </a:t>
            </a:r>
            <a:r>
              <a:rPr lang="tr-TR" sz="3200" dirty="0">
                <a:solidFill>
                  <a:srgbClr val="FF0000"/>
                </a:solidFill>
                <a:latin typeface="Arial Narrow" panose="020B0606020202030204" pitchFamily="34" charset="0"/>
                <a:ea typeface="Times New Roman" panose="02020603050405020304" pitchFamily="18" charset="0"/>
              </a:rPr>
              <a:t>eksiklik veya fazlalığının </a:t>
            </a:r>
            <a:r>
              <a:rPr lang="tr-TR" sz="3200" b="1" dirty="0">
                <a:solidFill>
                  <a:srgbClr val="00B050"/>
                </a:solidFill>
                <a:latin typeface="Arial Narrow" panose="020B0606020202030204" pitchFamily="34" charset="0"/>
                <a:ea typeface="Times New Roman" panose="02020603050405020304" pitchFamily="18" charset="0"/>
              </a:rPr>
              <a:t>eşyanın tabiatı icabı </a:t>
            </a:r>
            <a:r>
              <a:rPr lang="tr-TR" sz="3200" dirty="0">
                <a:solidFill>
                  <a:srgbClr val="FF0000"/>
                </a:solidFill>
                <a:latin typeface="Arial Narrow" panose="020B0606020202030204" pitchFamily="34" charset="0"/>
                <a:ea typeface="Times New Roman" panose="02020603050405020304" pitchFamily="18" charset="0"/>
              </a:rPr>
              <a:t>14 no.lu ekteki oranlarda olduğunun anlaşılması halinde,</a:t>
            </a:r>
            <a:r>
              <a:rPr lang="tr-TR" sz="3200" dirty="0">
                <a:latin typeface="Arial Narrow" panose="020B0606020202030204" pitchFamily="34" charset="0"/>
                <a:ea typeface="Times New Roman" panose="02020603050405020304" pitchFamily="18" charset="0"/>
              </a:rPr>
              <a:t> </a:t>
            </a:r>
            <a:r>
              <a:rPr lang="tr-TR" sz="3200" dirty="0">
                <a:solidFill>
                  <a:srgbClr val="7030A0"/>
                </a:solidFill>
                <a:latin typeface="Arial Narrow" panose="020B0606020202030204" pitchFamily="34" charset="0"/>
                <a:ea typeface="Times New Roman" panose="02020603050405020304" pitchFamily="18" charset="0"/>
              </a:rPr>
              <a:t>özet beyan eksiklik veya fazlalık takibatı yapılmayarak ,</a:t>
            </a:r>
          </a:p>
          <a:p>
            <a:pPr indent="450215" algn="just">
              <a:spcAft>
                <a:spcPts val="0"/>
              </a:spcAft>
            </a:pPr>
            <a:r>
              <a:rPr lang="tr-TR" sz="3200" dirty="0">
                <a:latin typeface="Arial Narrow" panose="020B0606020202030204" pitchFamily="34" charset="0"/>
                <a:ea typeface="Times New Roman" panose="02020603050405020304" pitchFamily="18" charset="0"/>
              </a:rPr>
              <a:t>işlemler </a:t>
            </a:r>
            <a:r>
              <a:rPr lang="tr-TR" sz="3200" b="1" u="sng" dirty="0">
                <a:latin typeface="Arial Narrow" panose="020B0606020202030204" pitchFamily="34" charset="0"/>
                <a:ea typeface="Times New Roman" panose="02020603050405020304" pitchFamily="18" charset="0"/>
              </a:rPr>
              <a:t>gümrük idaresince tespit edilen miktar üzerinden </a:t>
            </a:r>
            <a:r>
              <a:rPr lang="tr-TR" sz="3200" b="1" dirty="0">
                <a:latin typeface="Arial Narrow" panose="020B0606020202030204" pitchFamily="34" charset="0"/>
                <a:ea typeface="Times New Roman" panose="02020603050405020304" pitchFamily="18" charset="0"/>
              </a:rPr>
              <a:t>yapılır ve ceza uygulanmaz.</a:t>
            </a:r>
            <a:endParaRPr lang="tr-TR" sz="3200" b="1" dirty="0">
              <a:effectLst/>
              <a:latin typeface="Times New Roman" panose="02020603050405020304" pitchFamily="18" charset="0"/>
              <a:ea typeface="Times New Roman" panose="02020603050405020304" pitchFamily="18" charset="0"/>
            </a:endParaRPr>
          </a:p>
        </p:txBody>
      </p:sp>
      <p:sp>
        <p:nvSpPr>
          <p:cNvPr id="4" name="Veri Yer Tutucusu 3"/>
          <p:cNvSpPr>
            <a:spLocks noGrp="1"/>
          </p:cNvSpPr>
          <p:nvPr>
            <p:ph type="dt" sz="half" idx="10"/>
          </p:nvPr>
        </p:nvSpPr>
        <p:spPr/>
        <p:txBody>
          <a:bodyPr/>
          <a:lstStyle/>
          <a:p>
            <a:fld id="{B7DE3DEA-6828-46C5-8F81-CACF6F719F6D}"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66</a:t>
            </a:fld>
            <a:endParaRPr lang="tr-TR">
              <a:solidFill>
                <a:prstClr val="black">
                  <a:tint val="75000"/>
                </a:prstClr>
              </a:solidFill>
            </a:endParaRPr>
          </a:p>
        </p:txBody>
      </p:sp>
    </p:spTree>
    <p:extLst>
      <p:ext uri="{BB962C8B-B14F-4D97-AF65-F5344CB8AC3E}">
        <p14:creationId xmlns:p14="http://schemas.microsoft.com/office/powerpoint/2010/main" val="41870184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6176" y="902208"/>
            <a:ext cx="10707624" cy="5274755"/>
          </a:xfrm>
        </p:spPr>
        <p:txBody>
          <a:bodyPr/>
          <a:lstStyle/>
          <a:p>
            <a:r>
              <a:rPr lang="tr-TR" sz="3200" b="1" dirty="0">
                <a:solidFill>
                  <a:srgbClr val="0070C0"/>
                </a:solidFill>
              </a:rPr>
              <a:t>ÜÇÜNCÜ KISIM</a:t>
            </a:r>
          </a:p>
          <a:p>
            <a:pPr algn="ctr"/>
            <a:endParaRPr lang="tr-TR" b="1" dirty="0">
              <a:solidFill>
                <a:srgbClr val="0070C0"/>
              </a:solidFill>
            </a:endParaRPr>
          </a:p>
          <a:p>
            <a:pPr algn="ctr"/>
            <a:endParaRPr lang="tr-TR" sz="3200" b="1" dirty="0">
              <a:solidFill>
                <a:srgbClr val="0070C0"/>
              </a:solidFill>
            </a:endParaRPr>
          </a:p>
          <a:p>
            <a:pPr algn="ctr"/>
            <a:endParaRPr lang="tr-TR" sz="3200" b="1" dirty="0">
              <a:solidFill>
                <a:srgbClr val="0070C0"/>
              </a:solidFill>
            </a:endParaRPr>
          </a:p>
          <a:p>
            <a:pPr algn="ctr"/>
            <a:endParaRPr lang="tr-TR" sz="3200" b="1">
              <a:solidFill>
                <a:srgbClr val="0070C0"/>
              </a:solidFill>
            </a:endParaRPr>
          </a:p>
          <a:p>
            <a:pPr algn="ctr"/>
            <a:r>
              <a:rPr lang="tr-TR" sz="3200" b="1">
                <a:solidFill>
                  <a:srgbClr val="0070C0"/>
                </a:solidFill>
              </a:rPr>
              <a:t>BEŞİNCİ </a:t>
            </a:r>
            <a:r>
              <a:rPr lang="tr-TR" sz="3200" b="1" dirty="0">
                <a:solidFill>
                  <a:srgbClr val="0070C0"/>
                </a:solidFill>
              </a:rPr>
              <a:t>BÖLÜM</a:t>
            </a:r>
          </a:p>
        </p:txBody>
      </p:sp>
      <p:sp>
        <p:nvSpPr>
          <p:cNvPr id="4" name="Veri Yer Tutucusu 3"/>
          <p:cNvSpPr>
            <a:spLocks noGrp="1"/>
          </p:cNvSpPr>
          <p:nvPr>
            <p:ph type="dt" sz="half" idx="10"/>
          </p:nvPr>
        </p:nvSpPr>
        <p:spPr/>
        <p:txBody>
          <a:bodyPr/>
          <a:lstStyle/>
          <a:p>
            <a:fld id="{3BEC8D4F-1F16-4D0B-B88A-C6BDB6E46716}"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67</a:t>
            </a:fld>
            <a:endParaRPr lang="tr-TR">
              <a:solidFill>
                <a:prstClr val="black">
                  <a:tint val="75000"/>
                </a:prstClr>
              </a:solidFill>
            </a:endParaRPr>
          </a:p>
        </p:txBody>
      </p:sp>
    </p:spTree>
    <p:extLst>
      <p:ext uri="{BB962C8B-B14F-4D97-AF65-F5344CB8AC3E}">
        <p14:creationId xmlns:p14="http://schemas.microsoft.com/office/powerpoint/2010/main" val="3398735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58457"/>
          </a:xfrm>
        </p:spPr>
        <p:txBody>
          <a:bodyPr>
            <a:normAutofit fontScale="90000"/>
          </a:bodyPr>
          <a:lstStyle/>
          <a:p>
            <a:pPr algn="ctr"/>
            <a:br>
              <a:rPr lang="tr-TR" b="1" dirty="0"/>
            </a:br>
            <a:r>
              <a:rPr lang="tr-TR" b="1" dirty="0">
                <a:solidFill>
                  <a:srgbClr val="FF0000"/>
                </a:solidFill>
                <a:effectLst>
                  <a:outerShdw blurRad="38100" dist="38100" dir="2700000" algn="tl">
                    <a:srgbClr val="000000">
                      <a:alpha val="43137"/>
                    </a:srgbClr>
                  </a:outerShdw>
                </a:effectLst>
              </a:rPr>
              <a:t>BEŞİNCİ BÖLÜM</a:t>
            </a:r>
            <a:br>
              <a:rPr lang="tr-TR" dirty="0"/>
            </a:br>
            <a:endParaRPr lang="tr-TR" dirty="0"/>
          </a:p>
        </p:txBody>
      </p:sp>
      <p:sp>
        <p:nvSpPr>
          <p:cNvPr id="3" name="İçerik Yer Tutucusu 2"/>
          <p:cNvSpPr>
            <a:spLocks noGrp="1"/>
          </p:cNvSpPr>
          <p:nvPr>
            <p:ph idx="1"/>
          </p:nvPr>
        </p:nvSpPr>
        <p:spPr>
          <a:xfrm>
            <a:off x="286603" y="1194816"/>
            <a:ext cx="11905397" cy="4982147"/>
          </a:xfrm>
        </p:spPr>
        <p:txBody>
          <a:bodyPr>
            <a:normAutofit/>
          </a:bodyPr>
          <a:lstStyle/>
          <a:p>
            <a:pPr algn="ctr"/>
            <a:r>
              <a:rPr lang="tr-TR" sz="3600" b="1" dirty="0"/>
              <a:t>Gümrüğe Sunulan Eşyaya;</a:t>
            </a:r>
          </a:p>
          <a:p>
            <a:pPr algn="ctr"/>
            <a:endParaRPr lang="tr-TR" sz="3600" b="1" dirty="0"/>
          </a:p>
          <a:p>
            <a:pPr algn="ctr"/>
            <a:r>
              <a:rPr lang="tr-TR" sz="3600" b="1" dirty="0">
                <a:solidFill>
                  <a:srgbClr val="FF0000"/>
                </a:solidFill>
              </a:rPr>
              <a:t>1.</a:t>
            </a:r>
            <a:r>
              <a:rPr lang="tr-TR" sz="3600" b="1" dirty="0"/>
              <a:t> </a:t>
            </a:r>
            <a:r>
              <a:rPr lang="tr-TR" sz="3600" b="1" dirty="0">
                <a:solidFill>
                  <a:srgbClr val="00B050"/>
                </a:solidFill>
              </a:rPr>
              <a:t>Gümrükçe Onaylanmış Bir İşlem </a:t>
            </a:r>
          </a:p>
          <a:p>
            <a:pPr algn="ctr"/>
            <a:r>
              <a:rPr lang="tr-TR" sz="3600" b="1" dirty="0"/>
              <a:t>veya</a:t>
            </a:r>
            <a:r>
              <a:rPr lang="tr-TR" sz="3600" b="1" dirty="0">
                <a:solidFill>
                  <a:srgbClr val="00B050"/>
                </a:solidFill>
              </a:rPr>
              <a:t> </a:t>
            </a:r>
            <a:endParaRPr lang="tr-TR" sz="3600" dirty="0">
              <a:solidFill>
                <a:srgbClr val="00B050"/>
              </a:solidFill>
            </a:endParaRPr>
          </a:p>
          <a:p>
            <a:pPr algn="ctr"/>
            <a:r>
              <a:rPr lang="tr-TR" sz="3600" b="1" dirty="0">
                <a:solidFill>
                  <a:srgbClr val="FF0000"/>
                </a:solidFill>
              </a:rPr>
              <a:t>   2</a:t>
            </a:r>
            <a:r>
              <a:rPr lang="tr-TR" sz="3600" b="1" dirty="0">
                <a:solidFill>
                  <a:srgbClr val="00B050"/>
                </a:solidFill>
              </a:rPr>
              <a:t>.Kullanım Belirlenmesi Zorunluluğu</a:t>
            </a:r>
            <a:endParaRPr lang="tr-TR" sz="3600" dirty="0">
              <a:solidFill>
                <a:srgbClr val="00B050"/>
              </a:solidFill>
            </a:endParaRPr>
          </a:p>
        </p:txBody>
      </p:sp>
      <p:sp>
        <p:nvSpPr>
          <p:cNvPr id="4" name="Veri Yer Tutucusu 3"/>
          <p:cNvSpPr>
            <a:spLocks noGrp="1"/>
          </p:cNvSpPr>
          <p:nvPr>
            <p:ph type="dt" sz="half" idx="10"/>
          </p:nvPr>
        </p:nvSpPr>
        <p:spPr/>
        <p:txBody>
          <a:bodyPr/>
          <a:lstStyle/>
          <a:p>
            <a:fld id="{A533F715-F403-45A6-862F-22F9DAABDCD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68</a:t>
            </a:fld>
            <a:endParaRPr lang="tr-TR">
              <a:solidFill>
                <a:prstClr val="black">
                  <a:tint val="75000"/>
                </a:prstClr>
              </a:solidFill>
            </a:endParaRPr>
          </a:p>
        </p:txBody>
      </p:sp>
    </p:spTree>
    <p:extLst>
      <p:ext uri="{BB962C8B-B14F-4D97-AF65-F5344CB8AC3E}">
        <p14:creationId xmlns:p14="http://schemas.microsoft.com/office/powerpoint/2010/main" val="25240433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478" y="341194"/>
            <a:ext cx="12055521" cy="6237027"/>
          </a:xfrm>
        </p:spPr>
        <p:txBody>
          <a:bodyPr>
            <a:normAutofit/>
          </a:bodyPr>
          <a:lstStyle/>
          <a:p>
            <a:pPr algn="ctr"/>
            <a:r>
              <a:rPr lang="tr-TR" sz="3300" b="1" dirty="0">
                <a:solidFill>
                  <a:srgbClr val="FF0000"/>
                </a:solidFill>
              </a:rPr>
              <a:t>Gümrükçe onaylanmış bir işlem veya kullanım tayini</a:t>
            </a:r>
          </a:p>
          <a:p>
            <a:r>
              <a:rPr lang="tr-TR" b="1" dirty="0"/>
              <a:t> </a:t>
            </a:r>
            <a:endParaRPr lang="tr-TR" dirty="0"/>
          </a:p>
          <a:p>
            <a:r>
              <a:rPr lang="tr-TR" b="1" dirty="0"/>
              <a:t>	Madde 70-</a:t>
            </a:r>
            <a:r>
              <a:rPr lang="tr-TR" dirty="0"/>
              <a:t> </a:t>
            </a:r>
          </a:p>
          <a:p>
            <a:r>
              <a:rPr lang="tr-TR" sz="3200" dirty="0">
                <a:solidFill>
                  <a:srgbClr val="00B050"/>
                </a:solidFill>
              </a:rPr>
              <a:t>Türkiye Gümrük Bölgesine getirilen eşya için</a:t>
            </a:r>
            <a:r>
              <a:rPr lang="tr-TR" sz="3200" dirty="0"/>
              <a:t>, </a:t>
            </a:r>
            <a:r>
              <a:rPr lang="tr-TR" sz="3200" dirty="0">
                <a:solidFill>
                  <a:srgbClr val="00B050"/>
                </a:solidFill>
              </a:rPr>
              <a:t>gümrüğe sunulmasından sonra gümrükçe onaylanmış bir işlem veya kullanım tayin edilmesi zorunludur</a:t>
            </a:r>
            <a:r>
              <a:rPr lang="tr-TR" sz="3200" dirty="0"/>
              <a:t>.</a:t>
            </a:r>
          </a:p>
          <a:p>
            <a:r>
              <a:rPr lang="tr-TR" b="1" dirty="0"/>
              <a:t>	</a:t>
            </a:r>
            <a:endParaRPr lang="tr-TR" dirty="0"/>
          </a:p>
        </p:txBody>
      </p:sp>
      <p:sp>
        <p:nvSpPr>
          <p:cNvPr id="4" name="Veri Yer Tutucusu 3"/>
          <p:cNvSpPr>
            <a:spLocks noGrp="1"/>
          </p:cNvSpPr>
          <p:nvPr>
            <p:ph type="dt" sz="half" idx="10"/>
          </p:nvPr>
        </p:nvSpPr>
        <p:spPr/>
        <p:txBody>
          <a:bodyPr/>
          <a:lstStyle/>
          <a:p>
            <a:fld id="{FAE3559B-54F3-4A00-9CF9-E1ED3301FA7F}"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69</a:t>
            </a:fld>
            <a:endParaRPr lang="tr-TR">
              <a:solidFill>
                <a:prstClr val="black">
                  <a:tint val="75000"/>
                </a:prstClr>
              </a:solidFill>
            </a:endParaRPr>
          </a:p>
        </p:txBody>
      </p:sp>
    </p:spTree>
    <p:extLst>
      <p:ext uri="{BB962C8B-B14F-4D97-AF65-F5344CB8AC3E}">
        <p14:creationId xmlns:p14="http://schemas.microsoft.com/office/powerpoint/2010/main" val="133319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403412"/>
            <a:ext cx="11004176" cy="6118412"/>
          </a:xfrm>
        </p:spPr>
        <p:txBody>
          <a:bodyPr>
            <a:normAutofit/>
          </a:bodyPr>
          <a:lstStyle/>
          <a:p>
            <a:r>
              <a:rPr lang="tr-TR" sz="3500" dirty="0">
                <a:solidFill>
                  <a:srgbClr val="00B050"/>
                </a:solidFill>
              </a:rPr>
              <a:t>Genel hizmete açık demiryolları gümrük yolu sayılır. </a:t>
            </a:r>
          </a:p>
          <a:p>
            <a:r>
              <a:rPr lang="tr-TR" sz="3500" dirty="0"/>
              <a:t>		</a:t>
            </a:r>
            <a:endParaRPr lang="tr-TR" dirty="0"/>
          </a:p>
        </p:txBody>
      </p:sp>
      <p:sp>
        <p:nvSpPr>
          <p:cNvPr id="4" name="Veri Yer Tutucusu 3"/>
          <p:cNvSpPr>
            <a:spLocks noGrp="1"/>
          </p:cNvSpPr>
          <p:nvPr>
            <p:ph type="dt" sz="half" idx="10"/>
          </p:nvPr>
        </p:nvSpPr>
        <p:spPr/>
        <p:txBody>
          <a:bodyPr/>
          <a:lstStyle/>
          <a:p>
            <a:fld id="{A092BB6A-B5AA-4DB3-9957-07E414B8173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6904629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478" y="341194"/>
            <a:ext cx="12055521" cy="6237027"/>
          </a:xfrm>
        </p:spPr>
        <p:txBody>
          <a:bodyPr>
            <a:normAutofit fontScale="92500" lnSpcReduction="20000"/>
          </a:bodyPr>
          <a:lstStyle/>
          <a:p>
            <a:pPr algn="ctr"/>
            <a:r>
              <a:rPr lang="tr-TR" sz="3300" b="1" dirty="0">
                <a:solidFill>
                  <a:srgbClr val="FF0000"/>
                </a:solidFill>
              </a:rPr>
              <a:t>Gümrükçe onaylanmış bir işlem veya kullanım tayini</a:t>
            </a:r>
          </a:p>
          <a:p>
            <a:r>
              <a:rPr lang="tr-TR" b="1" dirty="0"/>
              <a:t> </a:t>
            </a:r>
            <a:endParaRPr lang="tr-TR" dirty="0"/>
          </a:p>
          <a:p>
            <a:r>
              <a:rPr lang="tr-TR" b="1" dirty="0"/>
              <a:t>		Süre </a:t>
            </a:r>
            <a:endParaRPr lang="tr-TR" dirty="0"/>
          </a:p>
          <a:p>
            <a:r>
              <a:rPr lang="tr-TR" b="1" dirty="0"/>
              <a:t>	Madde 71-</a:t>
            </a:r>
            <a:r>
              <a:rPr lang="tr-TR" dirty="0"/>
              <a:t> </a:t>
            </a:r>
            <a:r>
              <a:rPr lang="tr-TR" sz="3200" dirty="0">
                <a:solidFill>
                  <a:srgbClr val="FF0000"/>
                </a:solidFill>
              </a:rPr>
              <a:t>Türkiye Gümrük Bölgesine getirilip gümrüğe sunulan eşyanın,</a:t>
            </a:r>
            <a:r>
              <a:rPr lang="tr-TR" sz="3200" dirty="0"/>
              <a:t> </a:t>
            </a:r>
          </a:p>
          <a:p>
            <a:r>
              <a:rPr lang="tr-TR" sz="3200" dirty="0"/>
              <a:t>bir </a:t>
            </a:r>
            <a:r>
              <a:rPr lang="tr-TR" sz="3200" i="1" u="sng" dirty="0">
                <a:solidFill>
                  <a:srgbClr val="7030A0"/>
                </a:solidFill>
              </a:rPr>
              <a:t>gümrük rejimine </a:t>
            </a:r>
            <a:r>
              <a:rPr lang="tr-TR" sz="3200" dirty="0"/>
              <a:t>tabi tutulması, </a:t>
            </a:r>
          </a:p>
          <a:p>
            <a:r>
              <a:rPr lang="tr-TR" sz="3200" dirty="0"/>
              <a:t>bir </a:t>
            </a:r>
            <a:r>
              <a:rPr lang="tr-TR" sz="3200" i="1" u="sng" dirty="0">
                <a:solidFill>
                  <a:srgbClr val="7030A0"/>
                </a:solidFill>
              </a:rPr>
              <a:t>serbest bölgeye </a:t>
            </a:r>
            <a:r>
              <a:rPr lang="tr-TR" sz="3200" dirty="0"/>
              <a:t>girmesi, </a:t>
            </a:r>
          </a:p>
          <a:p>
            <a:r>
              <a:rPr lang="tr-TR" sz="3200" dirty="0"/>
              <a:t>Türkiye </a:t>
            </a:r>
            <a:r>
              <a:rPr lang="tr-TR" sz="3200" i="1" u="sng" dirty="0">
                <a:solidFill>
                  <a:srgbClr val="7030A0"/>
                </a:solidFill>
              </a:rPr>
              <a:t>Gümrük Bölgesi dışına </a:t>
            </a:r>
            <a:r>
              <a:rPr lang="tr-TR" sz="3200" dirty="0"/>
              <a:t>yeniden ihracı, </a:t>
            </a:r>
          </a:p>
          <a:p>
            <a:r>
              <a:rPr lang="tr-TR" sz="3200" dirty="0">
                <a:solidFill>
                  <a:srgbClr val="7030A0"/>
                </a:solidFill>
              </a:rPr>
              <a:t>imhası</a:t>
            </a:r>
            <a:r>
              <a:rPr lang="tr-TR" sz="3200" dirty="0"/>
              <a:t> veya </a:t>
            </a:r>
            <a:r>
              <a:rPr lang="tr-TR" sz="3200" i="1" u="sng" dirty="0">
                <a:solidFill>
                  <a:srgbClr val="7030A0"/>
                </a:solidFill>
              </a:rPr>
              <a:t>gümrüğe terk edilmesine </a:t>
            </a:r>
            <a:r>
              <a:rPr lang="tr-TR" sz="3200" dirty="0"/>
              <a:t>ilişkin işlemlerin;</a:t>
            </a:r>
          </a:p>
          <a:p>
            <a:endParaRPr lang="tr-TR" sz="3200" dirty="0"/>
          </a:p>
          <a:p>
            <a:r>
              <a:rPr lang="tr-TR" sz="3200" b="1" dirty="0">
                <a:solidFill>
                  <a:srgbClr val="FF0000"/>
                </a:solidFill>
              </a:rPr>
              <a:t>deniz yolu ile gelen eşya için</a:t>
            </a:r>
            <a:r>
              <a:rPr lang="tr-TR" sz="3200" dirty="0"/>
              <a:t>;  </a:t>
            </a:r>
            <a:r>
              <a:rPr lang="tr-TR" sz="3200" dirty="0">
                <a:solidFill>
                  <a:srgbClr val="7030A0"/>
                </a:solidFill>
              </a:rPr>
              <a:t>özet beyanın verildiği tarihten itibaren </a:t>
            </a:r>
            <a:r>
              <a:rPr lang="tr-TR" sz="3200" dirty="0" err="1">
                <a:solidFill>
                  <a:srgbClr val="7030A0"/>
                </a:solidFill>
              </a:rPr>
              <a:t>kırkbeş</a:t>
            </a:r>
            <a:r>
              <a:rPr lang="tr-TR" sz="3200" dirty="0">
                <a:solidFill>
                  <a:srgbClr val="7030A0"/>
                </a:solidFill>
              </a:rPr>
              <a:t> (45) gün</a:t>
            </a:r>
            <a:r>
              <a:rPr lang="tr-TR" sz="3200" dirty="0"/>
              <a:t>, </a:t>
            </a:r>
          </a:p>
          <a:p>
            <a:r>
              <a:rPr lang="tr-TR" sz="3200" b="1" dirty="0">
                <a:solidFill>
                  <a:srgbClr val="FF0000"/>
                </a:solidFill>
              </a:rPr>
              <a:t>diğer bir yolla gelen eşya için ;</a:t>
            </a:r>
            <a:r>
              <a:rPr lang="tr-TR" sz="3200" dirty="0">
                <a:solidFill>
                  <a:srgbClr val="00B050"/>
                </a:solidFill>
              </a:rPr>
              <a:t>yine özet beyanın verildiği tarihten itibaren yirmi (20) gün </a:t>
            </a:r>
            <a:r>
              <a:rPr lang="tr-TR" sz="3200" dirty="0"/>
              <a:t>içerisinde tamamlanması gerekir.</a:t>
            </a:r>
          </a:p>
          <a:p>
            <a:r>
              <a:rPr lang="tr-TR" dirty="0"/>
              <a:t> </a:t>
            </a:r>
          </a:p>
          <a:p>
            <a:endParaRPr lang="tr-TR" dirty="0"/>
          </a:p>
        </p:txBody>
      </p:sp>
      <p:sp>
        <p:nvSpPr>
          <p:cNvPr id="4" name="Veri Yer Tutucusu 3"/>
          <p:cNvSpPr>
            <a:spLocks noGrp="1"/>
          </p:cNvSpPr>
          <p:nvPr>
            <p:ph type="dt" sz="half" idx="10"/>
          </p:nvPr>
        </p:nvSpPr>
        <p:spPr/>
        <p:txBody>
          <a:bodyPr/>
          <a:lstStyle/>
          <a:p>
            <a:fld id="{FAE3559B-54F3-4A00-9CF9-E1ED3301FA7F}"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70</a:t>
            </a:fld>
            <a:endParaRPr lang="tr-TR">
              <a:solidFill>
                <a:prstClr val="black">
                  <a:tint val="75000"/>
                </a:prstClr>
              </a:solidFill>
            </a:endParaRPr>
          </a:p>
        </p:txBody>
      </p:sp>
    </p:spTree>
    <p:extLst>
      <p:ext uri="{BB962C8B-B14F-4D97-AF65-F5344CB8AC3E}">
        <p14:creationId xmlns:p14="http://schemas.microsoft.com/office/powerpoint/2010/main" val="1240098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421" y="122830"/>
            <a:ext cx="11832609" cy="6576907"/>
          </a:xfrm>
        </p:spPr>
        <p:txBody>
          <a:bodyPr>
            <a:normAutofit/>
          </a:bodyPr>
          <a:lstStyle/>
          <a:p>
            <a:pPr algn="ctr"/>
            <a:r>
              <a:rPr lang="tr-TR" sz="3000" b="1" dirty="0">
                <a:solidFill>
                  <a:srgbClr val="FF0000"/>
                </a:solidFill>
              </a:rPr>
              <a:t>Sürenin durduğu haller ve süre uzatımı</a:t>
            </a:r>
          </a:p>
          <a:p>
            <a:r>
              <a:rPr lang="tr-TR" dirty="0"/>
              <a:t> </a:t>
            </a:r>
          </a:p>
          <a:p>
            <a:r>
              <a:rPr lang="tr-TR" b="1" dirty="0"/>
              <a:t>Madde 72- </a:t>
            </a:r>
            <a:r>
              <a:rPr lang="tr-TR" sz="3200" dirty="0">
                <a:solidFill>
                  <a:srgbClr val="00B050"/>
                </a:solidFill>
              </a:rPr>
              <a:t>Türkiye Gümrük Bölgesine getirilen ve gümrüğe sunulan eşyanın;</a:t>
            </a:r>
          </a:p>
          <a:p>
            <a:r>
              <a:rPr lang="tr-TR" dirty="0"/>
              <a:t> *</a:t>
            </a:r>
            <a:r>
              <a:rPr lang="tr-TR" sz="3200" b="1" dirty="0">
                <a:latin typeface="Algerian" panose="04020705040A02060702" pitchFamily="82" charset="0"/>
              </a:rPr>
              <a:t>gümrükçe onaylanmış bir işlem </a:t>
            </a:r>
            <a:r>
              <a:rPr lang="tr-TR" sz="3200" dirty="0">
                <a:solidFill>
                  <a:srgbClr val="FFC000"/>
                </a:solidFill>
              </a:rPr>
              <a:t>veya kullanıma tabi tutulmasına ilişkin işlemlerinin</a:t>
            </a:r>
            <a:r>
              <a:rPr lang="tr-TR" dirty="0">
                <a:solidFill>
                  <a:srgbClr val="FFC000"/>
                </a:solidFill>
              </a:rPr>
              <a:t>;</a:t>
            </a:r>
          </a:p>
          <a:p>
            <a:r>
              <a:rPr lang="tr-TR" dirty="0">
                <a:solidFill>
                  <a:srgbClr val="FFC000"/>
                </a:solidFill>
              </a:rPr>
              <a:t> </a:t>
            </a:r>
            <a:r>
              <a:rPr lang="tr-TR" dirty="0">
                <a:solidFill>
                  <a:srgbClr val="FF0000"/>
                </a:solidFill>
              </a:rPr>
              <a:t>71 inci maddede </a:t>
            </a:r>
            <a:r>
              <a:rPr lang="tr-TR" sz="3200" u="sng" dirty="0">
                <a:solidFill>
                  <a:srgbClr val="FF0000"/>
                </a:solidFill>
              </a:rPr>
              <a:t>belirtilen süreler içinde tamamlanması esastır</a:t>
            </a:r>
            <a:r>
              <a:rPr lang="tr-TR" sz="3200" u="sng" dirty="0"/>
              <a:t>. </a:t>
            </a:r>
            <a:endParaRPr lang="tr-TR" dirty="0"/>
          </a:p>
          <a:p>
            <a:endParaRPr lang="tr-TR" dirty="0"/>
          </a:p>
          <a:p>
            <a:r>
              <a:rPr lang="tr-TR" dirty="0"/>
              <a:t>(*</a:t>
            </a:r>
            <a:r>
              <a:rPr lang="tr-TR" b="1" dirty="0">
                <a:latin typeface="Algerian" panose="04020705040A02060702" pitchFamily="82" charset="0"/>
              </a:rPr>
              <a:t>gümrükçe onaylanmış bir işlem </a:t>
            </a:r>
            <a:r>
              <a:rPr lang="tr-TR" dirty="0"/>
              <a:t>:</a:t>
            </a:r>
            <a:r>
              <a:rPr lang="tr-TR" dirty="0">
                <a:solidFill>
                  <a:srgbClr val="00B0F0"/>
                </a:solidFill>
              </a:rPr>
              <a:t>Bir gümrük rejimine tabi tutulmasını, bir serbest bölgeye girmesini, Türkiye Gümrük Bölgesi dışına yeniden ihracını, imhasını, gümrüğe terk edilmesini; ifade eder. (G.K. 3/14 maddesi )</a:t>
            </a:r>
          </a:p>
          <a:p>
            <a:r>
              <a:rPr lang="tr-TR" dirty="0">
                <a:solidFill>
                  <a:srgbClr val="7030A0"/>
                </a:solidFill>
              </a:rPr>
              <a:t>ANCAK;</a:t>
            </a:r>
          </a:p>
        </p:txBody>
      </p:sp>
      <p:sp>
        <p:nvSpPr>
          <p:cNvPr id="4" name="Veri Yer Tutucusu 3"/>
          <p:cNvSpPr>
            <a:spLocks noGrp="1"/>
          </p:cNvSpPr>
          <p:nvPr>
            <p:ph type="dt" sz="half" idx="10"/>
          </p:nvPr>
        </p:nvSpPr>
        <p:spPr/>
        <p:txBody>
          <a:bodyPr/>
          <a:lstStyle/>
          <a:p>
            <a:fld id="{8D40A966-DD56-4B1F-9A13-6847A15B711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71</a:t>
            </a:fld>
            <a:endParaRPr lang="tr-TR">
              <a:solidFill>
                <a:prstClr val="black">
                  <a:tint val="75000"/>
                </a:prstClr>
              </a:solidFill>
            </a:endParaRPr>
          </a:p>
        </p:txBody>
      </p:sp>
    </p:spTree>
    <p:extLst>
      <p:ext uri="{BB962C8B-B14F-4D97-AF65-F5344CB8AC3E}">
        <p14:creationId xmlns:p14="http://schemas.microsoft.com/office/powerpoint/2010/main" val="41012985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rPr>
              <a:t>Gümrük rejimleri</a:t>
            </a:r>
          </a:p>
        </p:txBody>
      </p:sp>
      <p:sp>
        <p:nvSpPr>
          <p:cNvPr id="3" name="İçerik Yer Tutucusu 2"/>
          <p:cNvSpPr>
            <a:spLocks noGrp="1"/>
          </p:cNvSpPr>
          <p:nvPr>
            <p:ph idx="1"/>
          </p:nvPr>
        </p:nvSpPr>
        <p:spPr/>
        <p:txBody>
          <a:bodyPr/>
          <a:lstStyle/>
          <a:p>
            <a:r>
              <a:rPr lang="tr-TR" dirty="0"/>
              <a:t>Serbest dolaşıma giriş rejimini, </a:t>
            </a:r>
          </a:p>
          <a:p>
            <a:r>
              <a:rPr lang="tr-TR" dirty="0"/>
              <a:t>transit rejimini, </a:t>
            </a:r>
          </a:p>
          <a:p>
            <a:r>
              <a:rPr lang="tr-TR" dirty="0"/>
              <a:t>gümrük antrepo rejimini, </a:t>
            </a:r>
          </a:p>
          <a:p>
            <a:r>
              <a:rPr lang="tr-TR" dirty="0"/>
              <a:t>dahilde işleme rejimini, </a:t>
            </a:r>
          </a:p>
          <a:p>
            <a:r>
              <a:rPr lang="tr-TR" dirty="0"/>
              <a:t>gümrük kontrolü altında işleme rejimini, </a:t>
            </a:r>
          </a:p>
          <a:p>
            <a:r>
              <a:rPr lang="tr-TR" dirty="0"/>
              <a:t>geçici ithalat rejimini, </a:t>
            </a:r>
          </a:p>
          <a:p>
            <a:r>
              <a:rPr lang="tr-TR" dirty="0"/>
              <a:t>hariçte işleme rejimini, </a:t>
            </a:r>
          </a:p>
          <a:p>
            <a:r>
              <a:rPr lang="tr-TR" dirty="0"/>
              <a:t>ihracat rejimini ifade eder. (G.K. 3/15 maddesi)</a:t>
            </a:r>
          </a:p>
        </p:txBody>
      </p:sp>
      <p:sp>
        <p:nvSpPr>
          <p:cNvPr id="4" name="Veri Yer Tutucusu 3"/>
          <p:cNvSpPr>
            <a:spLocks noGrp="1"/>
          </p:cNvSpPr>
          <p:nvPr>
            <p:ph type="dt" sz="half" idx="10"/>
          </p:nvPr>
        </p:nvSpPr>
        <p:spPr/>
        <p:txBody>
          <a:bodyPr/>
          <a:lstStyle/>
          <a:p>
            <a:fld id="{26CF275E-A758-4D73-B28A-FC8482CF33E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72</a:t>
            </a:fld>
            <a:endParaRPr lang="tr-TR">
              <a:solidFill>
                <a:prstClr val="black">
                  <a:tint val="75000"/>
                </a:prstClr>
              </a:solidFill>
            </a:endParaRPr>
          </a:p>
        </p:txBody>
      </p:sp>
    </p:spTree>
    <p:extLst>
      <p:ext uri="{BB962C8B-B14F-4D97-AF65-F5344CB8AC3E}">
        <p14:creationId xmlns:p14="http://schemas.microsoft.com/office/powerpoint/2010/main" val="10027773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421" y="122830"/>
            <a:ext cx="11737075" cy="6576907"/>
          </a:xfrm>
        </p:spPr>
        <p:txBody>
          <a:bodyPr>
            <a:normAutofit/>
          </a:bodyPr>
          <a:lstStyle/>
          <a:p>
            <a:pPr algn="ctr"/>
            <a:r>
              <a:rPr lang="tr-TR" sz="3000" b="1" dirty="0">
                <a:solidFill>
                  <a:srgbClr val="FF0000"/>
                </a:solidFill>
              </a:rPr>
              <a:t>Sürenin durduğu haller ve süre uzatımı</a:t>
            </a:r>
            <a:endParaRPr lang="tr-TR" dirty="0"/>
          </a:p>
          <a:p>
            <a:r>
              <a:rPr lang="tr-TR" b="1" dirty="0"/>
              <a:t>Ancak;</a:t>
            </a:r>
            <a:endParaRPr lang="tr-TR" dirty="0"/>
          </a:p>
          <a:p>
            <a:r>
              <a:rPr lang="tr-TR" sz="3200" dirty="0">
                <a:solidFill>
                  <a:srgbClr val="FF0000"/>
                </a:solidFill>
              </a:rPr>
              <a:t>a) </a:t>
            </a:r>
            <a:r>
              <a:rPr lang="tr-TR" sz="3200" dirty="0"/>
              <a:t>Eşyanın </a:t>
            </a:r>
            <a:r>
              <a:rPr lang="tr-TR" sz="3200" dirty="0">
                <a:solidFill>
                  <a:srgbClr val="FF0000"/>
                </a:solidFill>
              </a:rPr>
              <a:t>herhangi bir adli veya idari takibata konu olması halinde </a:t>
            </a:r>
            <a:r>
              <a:rPr lang="tr-TR" sz="3200" dirty="0"/>
              <a:t>bu takibat nedeniyle </a:t>
            </a:r>
            <a:r>
              <a:rPr lang="tr-TR" sz="3200" b="1" u="sng" dirty="0">
                <a:solidFill>
                  <a:srgbClr val="FFC000"/>
                </a:solidFill>
              </a:rPr>
              <a:t>geçen süreler</a:t>
            </a:r>
            <a:r>
              <a:rPr lang="tr-TR" sz="3200" dirty="0"/>
              <a:t>, </a:t>
            </a:r>
            <a:r>
              <a:rPr lang="tr-TR" sz="1600" dirty="0"/>
              <a:t>(20 VEYA 45 GÜNE EK SÜRE VERİLİR)</a:t>
            </a:r>
            <a:endParaRPr lang="tr-TR" sz="3200" dirty="0"/>
          </a:p>
          <a:p>
            <a:r>
              <a:rPr lang="tr-TR" sz="3200" dirty="0">
                <a:solidFill>
                  <a:srgbClr val="FF0000"/>
                </a:solidFill>
              </a:rPr>
              <a:t>b) </a:t>
            </a:r>
            <a:r>
              <a:rPr lang="tr-TR" sz="3200" dirty="0"/>
              <a:t>Eşyanın gümrükçe onaylanmış bir işlem veya kullanıma tabi tutulması için dış ticaret mevzuatı ya da sair mevzuat gereğince </a:t>
            </a:r>
            <a:r>
              <a:rPr lang="tr-TR" sz="3200" b="1" dirty="0">
                <a:solidFill>
                  <a:srgbClr val="00B050"/>
                </a:solidFill>
              </a:rPr>
              <a:t>ibraz edilmesi gereken </a:t>
            </a:r>
            <a:r>
              <a:rPr lang="tr-TR" sz="3200" dirty="0">
                <a:solidFill>
                  <a:srgbClr val="FF0000"/>
                </a:solidFill>
              </a:rPr>
              <a:t>uygunluk belgesi, kontrol belgesi, ithal lisansı, izin yazısı, gözetim belgesi gibi belgelerin alınması veya buna ilişkin işlemlerin yerine getirilmesi sırasında </a:t>
            </a:r>
            <a:r>
              <a:rPr lang="tr-TR" sz="3200" b="1" u="sng" dirty="0">
                <a:solidFill>
                  <a:srgbClr val="FFC000"/>
                </a:solidFill>
              </a:rPr>
              <a:t>geçen süreler</a:t>
            </a:r>
            <a:r>
              <a:rPr lang="tr-TR" sz="3200" dirty="0"/>
              <a:t>, </a:t>
            </a:r>
            <a:r>
              <a:rPr lang="tr-TR" sz="1400" dirty="0"/>
              <a:t>(20 VEYA 45 GÜNE EK SÜRE VERİLİR)</a:t>
            </a:r>
            <a:endParaRPr lang="tr-TR" sz="3200" dirty="0"/>
          </a:p>
          <a:p>
            <a:r>
              <a:rPr lang="tr-TR" sz="3200" b="1" i="1" u="sng" dirty="0">
                <a:solidFill>
                  <a:srgbClr val="00B050"/>
                </a:solidFill>
              </a:rPr>
              <a:t>İşlem tarihinin başladığı tarihte durdurularak </a:t>
            </a:r>
            <a:r>
              <a:rPr lang="tr-TR" sz="3200" i="1" u="sng" dirty="0">
                <a:solidFill>
                  <a:srgbClr val="00B0F0"/>
                </a:solidFill>
              </a:rPr>
              <a:t>yirmi veya </a:t>
            </a:r>
            <a:r>
              <a:rPr lang="tr-TR" sz="3200" i="1" u="sng" dirty="0" err="1">
                <a:solidFill>
                  <a:srgbClr val="00B0F0"/>
                </a:solidFill>
              </a:rPr>
              <a:t>kırkbeş</a:t>
            </a:r>
            <a:r>
              <a:rPr lang="tr-TR" sz="3200" i="1" u="sng" dirty="0">
                <a:solidFill>
                  <a:srgbClr val="00B0F0"/>
                </a:solidFill>
              </a:rPr>
              <a:t> günlük sürelerin hesaplanmasında göz önünde bulundurulmaz </a:t>
            </a:r>
            <a:r>
              <a:rPr lang="tr-TR" sz="3200" i="1" u="sng" dirty="0">
                <a:solidFill>
                  <a:srgbClr val="7030A0"/>
                </a:solidFill>
              </a:rPr>
              <a:t>ve işlemin sonuçlandığı tarihten itibaren kalan süre verilir.</a:t>
            </a:r>
          </a:p>
          <a:p>
            <a:endParaRPr lang="tr-TR" dirty="0"/>
          </a:p>
          <a:p>
            <a:endParaRPr lang="tr-TR" dirty="0"/>
          </a:p>
        </p:txBody>
      </p:sp>
      <p:sp>
        <p:nvSpPr>
          <p:cNvPr id="4" name="Veri Yer Tutucusu 3"/>
          <p:cNvSpPr>
            <a:spLocks noGrp="1"/>
          </p:cNvSpPr>
          <p:nvPr>
            <p:ph type="dt" sz="half" idx="10"/>
          </p:nvPr>
        </p:nvSpPr>
        <p:spPr/>
        <p:txBody>
          <a:bodyPr/>
          <a:lstStyle/>
          <a:p>
            <a:fld id="{2E084606-F2BC-450E-A214-35FE20A3532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73</a:t>
            </a:fld>
            <a:endParaRPr lang="tr-TR">
              <a:solidFill>
                <a:prstClr val="black">
                  <a:tint val="75000"/>
                </a:prstClr>
              </a:solidFill>
            </a:endParaRPr>
          </a:p>
        </p:txBody>
      </p:sp>
    </p:spTree>
    <p:extLst>
      <p:ext uri="{BB962C8B-B14F-4D97-AF65-F5344CB8AC3E}">
        <p14:creationId xmlns:p14="http://schemas.microsoft.com/office/powerpoint/2010/main" val="8340244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ÜÇÜNCÜ KISIM</a:t>
            </a:r>
          </a:p>
          <a:p>
            <a:pPr algn="ctr"/>
            <a:endParaRPr lang="tr-TR" b="1" dirty="0">
              <a:solidFill>
                <a:srgbClr val="0070C0"/>
              </a:solidFill>
            </a:endParaRPr>
          </a:p>
          <a:p>
            <a:pPr algn="ctr"/>
            <a:r>
              <a:rPr lang="tr-TR" sz="3200" b="1" dirty="0">
                <a:solidFill>
                  <a:srgbClr val="0070C0"/>
                </a:solidFill>
              </a:rPr>
              <a:t>ALTINCI BÖLÜM</a:t>
            </a:r>
          </a:p>
        </p:txBody>
      </p:sp>
      <p:sp>
        <p:nvSpPr>
          <p:cNvPr id="4" name="Veri Yer Tutucusu 3"/>
          <p:cNvSpPr>
            <a:spLocks noGrp="1"/>
          </p:cNvSpPr>
          <p:nvPr>
            <p:ph type="dt" sz="half" idx="10"/>
          </p:nvPr>
        </p:nvSpPr>
        <p:spPr/>
        <p:txBody>
          <a:bodyPr/>
          <a:lstStyle/>
          <a:p>
            <a:fld id="{794299B7-D1D7-4418-B66B-029EEE39110C}"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74</a:t>
            </a:fld>
            <a:endParaRPr lang="tr-TR">
              <a:solidFill>
                <a:prstClr val="black">
                  <a:tint val="75000"/>
                </a:prstClr>
              </a:solidFill>
            </a:endParaRPr>
          </a:p>
        </p:txBody>
      </p:sp>
    </p:spTree>
    <p:extLst>
      <p:ext uri="{BB962C8B-B14F-4D97-AF65-F5344CB8AC3E}">
        <p14:creationId xmlns:p14="http://schemas.microsoft.com/office/powerpoint/2010/main" val="1937460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4841" y="365125"/>
            <a:ext cx="11586949" cy="1026947"/>
          </a:xfrm>
          <a:solidFill>
            <a:srgbClr val="FFFF00"/>
          </a:solidFill>
        </p:spPr>
        <p:txBody>
          <a:bodyPr>
            <a:noAutofit/>
          </a:bodyPr>
          <a:lstStyle/>
          <a:p>
            <a:pPr algn="ctr"/>
            <a:br>
              <a:rPr lang="tr-TR" b="1" dirty="0">
                <a:solidFill>
                  <a:srgbClr val="FF0000"/>
                </a:solidFill>
              </a:rPr>
            </a:br>
            <a:r>
              <a:rPr lang="tr-TR" b="1" dirty="0">
                <a:solidFill>
                  <a:srgbClr val="FF0000"/>
                </a:solidFill>
              </a:rPr>
              <a:t>ALTINCI BÖLÜM</a:t>
            </a:r>
            <a:br>
              <a:rPr lang="tr-TR" b="1" dirty="0">
                <a:solidFill>
                  <a:srgbClr val="FF0000"/>
                </a:solidFill>
              </a:rPr>
            </a:br>
            <a:r>
              <a:rPr lang="tr-TR" b="1" dirty="0">
                <a:solidFill>
                  <a:srgbClr val="FF0000"/>
                </a:solidFill>
              </a:rPr>
              <a:t>Eşyanın </a:t>
            </a:r>
            <a:r>
              <a:rPr lang="tr-TR" b="1" dirty="0">
                <a:solidFill>
                  <a:srgbClr val="00B050"/>
                </a:solidFill>
                <a:latin typeface="Arial Black" panose="020B0A04020102020204" pitchFamily="34" charset="0"/>
              </a:rPr>
              <a:t>Geçici Depolanması</a:t>
            </a:r>
            <a:br>
              <a:rPr lang="tr-TR" b="1" dirty="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354841" y="1542197"/>
            <a:ext cx="11586949" cy="5179278"/>
          </a:xfrm>
        </p:spPr>
        <p:txBody>
          <a:bodyPr>
            <a:normAutofit lnSpcReduction="10000"/>
          </a:bodyPr>
          <a:lstStyle/>
          <a:p>
            <a:pPr algn="ctr"/>
            <a:r>
              <a:rPr lang="tr-TR" b="1" dirty="0">
                <a:solidFill>
                  <a:srgbClr val="FF0000"/>
                </a:solidFill>
              </a:rPr>
              <a:t>Geçici depolanan eşya</a:t>
            </a:r>
            <a:endParaRPr lang="tr-TR" dirty="0">
              <a:solidFill>
                <a:srgbClr val="FF0000"/>
              </a:solidFill>
            </a:endParaRPr>
          </a:p>
          <a:p>
            <a:r>
              <a:rPr lang="tr-TR" b="1" dirty="0"/>
              <a:t> </a:t>
            </a:r>
            <a:endParaRPr lang="tr-TR" dirty="0"/>
          </a:p>
          <a:p>
            <a:r>
              <a:rPr lang="tr-TR" b="1" dirty="0"/>
              <a:t>	Madde </a:t>
            </a:r>
            <a:r>
              <a:rPr lang="tr-TR" sz="3200" b="1" dirty="0"/>
              <a:t>73-</a:t>
            </a:r>
            <a:r>
              <a:rPr lang="tr-TR" sz="3200" dirty="0"/>
              <a:t> Türkiye Gümrük Bölgesine getirilen;</a:t>
            </a:r>
          </a:p>
          <a:p>
            <a:pPr algn="ctr"/>
            <a:r>
              <a:rPr lang="tr-TR" sz="3200" b="1" u="sng" dirty="0">
                <a:solidFill>
                  <a:srgbClr val="FF0000"/>
                </a:solidFill>
                <a:latin typeface="Arial Black" panose="020B0A04020102020204" pitchFamily="34" charset="0"/>
              </a:rPr>
              <a:t>serbest dolaşımda olmayan eşya </a:t>
            </a:r>
            <a:r>
              <a:rPr lang="tr-TR" sz="3200" dirty="0">
                <a:solidFill>
                  <a:srgbClr val="7030A0"/>
                </a:solidFill>
              </a:rPr>
              <a:t>,</a:t>
            </a:r>
          </a:p>
          <a:p>
            <a:r>
              <a:rPr lang="tr-TR" sz="3200" b="1" dirty="0">
                <a:solidFill>
                  <a:srgbClr val="7030A0"/>
                </a:solidFill>
              </a:rPr>
              <a:t>gümrüğe sunulmasından sonra,</a:t>
            </a:r>
          </a:p>
          <a:p>
            <a:r>
              <a:rPr lang="tr-TR" sz="3200" b="1" dirty="0">
                <a:solidFill>
                  <a:srgbClr val="7030A0"/>
                </a:solidFill>
              </a:rPr>
              <a:t> </a:t>
            </a:r>
            <a:r>
              <a:rPr lang="tr-TR" sz="3200" b="1" u="sng" dirty="0">
                <a:solidFill>
                  <a:srgbClr val="00B050"/>
                </a:solidFill>
              </a:rPr>
              <a:t>gümrükçe onaylanmış bir işlem </a:t>
            </a:r>
            <a:r>
              <a:rPr lang="tr-TR" sz="3200" b="1" dirty="0">
                <a:solidFill>
                  <a:srgbClr val="00B050"/>
                </a:solidFill>
              </a:rPr>
              <a:t>veya </a:t>
            </a:r>
            <a:r>
              <a:rPr lang="tr-TR" sz="3200" b="1" u="sng" dirty="0">
                <a:solidFill>
                  <a:srgbClr val="00B050"/>
                </a:solidFill>
              </a:rPr>
              <a:t>kullanıma tabi tutuluncaya kadar ,</a:t>
            </a:r>
          </a:p>
          <a:p>
            <a:r>
              <a:rPr lang="tr-TR" sz="3200" dirty="0">
                <a:solidFill>
                  <a:srgbClr val="7030A0"/>
                </a:solidFill>
              </a:rPr>
              <a:t>geçici depolanan eşya statüsünde bulunur </a:t>
            </a:r>
            <a:r>
              <a:rPr lang="tr-TR" sz="3200" dirty="0"/>
              <a:t>ve bu şekilde adlandırılır.</a:t>
            </a:r>
          </a:p>
          <a:p>
            <a:r>
              <a:rPr lang="tr-TR" sz="3200" dirty="0"/>
              <a:t> Talep halinde ihracat eşyasının da bu kapsamda değerlendirilmesi mümkündür. </a:t>
            </a:r>
          </a:p>
          <a:p>
            <a:endParaRPr lang="tr-TR" sz="3200" dirty="0"/>
          </a:p>
        </p:txBody>
      </p:sp>
      <p:sp>
        <p:nvSpPr>
          <p:cNvPr id="4" name="Veri Yer Tutucusu 3"/>
          <p:cNvSpPr>
            <a:spLocks noGrp="1"/>
          </p:cNvSpPr>
          <p:nvPr>
            <p:ph type="dt" sz="half" idx="10"/>
          </p:nvPr>
        </p:nvSpPr>
        <p:spPr/>
        <p:txBody>
          <a:bodyPr/>
          <a:lstStyle/>
          <a:p>
            <a:fld id="{20A7FD0F-4A7B-440A-9253-A5E449E9E6C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75</a:t>
            </a:fld>
            <a:endParaRPr lang="tr-TR">
              <a:solidFill>
                <a:prstClr val="black">
                  <a:tint val="75000"/>
                </a:prstClr>
              </a:solidFill>
            </a:endParaRPr>
          </a:p>
        </p:txBody>
      </p:sp>
    </p:spTree>
    <p:extLst>
      <p:ext uri="{BB962C8B-B14F-4D97-AF65-F5344CB8AC3E}">
        <p14:creationId xmlns:p14="http://schemas.microsoft.com/office/powerpoint/2010/main" val="42182122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1194" y="341194"/>
            <a:ext cx="11012606" cy="6380281"/>
          </a:xfrm>
        </p:spPr>
        <p:txBody>
          <a:bodyPr>
            <a:normAutofit lnSpcReduction="10000"/>
          </a:bodyPr>
          <a:lstStyle/>
          <a:p>
            <a:pPr algn="ctr"/>
            <a:r>
              <a:rPr lang="tr-TR" b="1" dirty="0">
                <a:solidFill>
                  <a:srgbClr val="FF0000"/>
                </a:solidFill>
              </a:rPr>
              <a:t>Geçici depolama yerleri </a:t>
            </a:r>
            <a:endParaRPr lang="tr-TR" dirty="0">
              <a:solidFill>
                <a:srgbClr val="FF0000"/>
              </a:solidFill>
            </a:endParaRPr>
          </a:p>
          <a:p>
            <a:pPr algn="ctr"/>
            <a:r>
              <a:rPr lang="tr-TR" b="1" dirty="0">
                <a:solidFill>
                  <a:srgbClr val="FF0000"/>
                </a:solidFill>
              </a:rPr>
              <a:t> </a:t>
            </a:r>
            <a:endParaRPr lang="tr-TR" dirty="0">
              <a:solidFill>
                <a:srgbClr val="FF0000"/>
              </a:solidFill>
            </a:endParaRPr>
          </a:p>
          <a:p>
            <a:r>
              <a:rPr lang="tr-TR" b="1" dirty="0"/>
              <a:t>	Madde 74-</a:t>
            </a:r>
            <a:r>
              <a:rPr lang="tr-TR" dirty="0"/>
              <a:t> </a:t>
            </a:r>
            <a:r>
              <a:rPr lang="tr-TR" sz="3200" dirty="0">
                <a:solidFill>
                  <a:srgbClr val="00B050"/>
                </a:solidFill>
              </a:rPr>
              <a:t>Geçici depolanan eşyanın </a:t>
            </a:r>
            <a:r>
              <a:rPr lang="tr-TR" sz="3200" dirty="0"/>
              <a:t>her türlü dış etken ve müdahalelerden korunmasını sağlayacak şekilde yapılmış ve </a:t>
            </a:r>
            <a:r>
              <a:rPr lang="tr-TR" sz="3200" dirty="0">
                <a:solidFill>
                  <a:srgbClr val="7030A0"/>
                </a:solidFill>
              </a:rPr>
              <a:t>taşıtların durduğu, yanaştığı veya indiği yerlere mümkün mertebe yakın olan ambar, depo, ardiye veya hangar gibi yerler </a:t>
            </a:r>
            <a:r>
              <a:rPr lang="tr-TR" sz="3200" dirty="0"/>
              <a:t>geçici depolama yerleridir</a:t>
            </a:r>
            <a:r>
              <a:rPr lang="tr-TR" dirty="0"/>
              <a:t>. </a:t>
            </a:r>
          </a:p>
          <a:p>
            <a:r>
              <a:rPr lang="tr-TR" dirty="0"/>
              <a:t> </a:t>
            </a:r>
          </a:p>
          <a:p>
            <a:endParaRPr lang="tr-TR" dirty="0"/>
          </a:p>
          <a:p>
            <a:endParaRPr lang="tr-TR" dirty="0"/>
          </a:p>
          <a:p>
            <a:r>
              <a:rPr lang="tr-TR" sz="2400"/>
              <a:t>Ağır </a:t>
            </a:r>
            <a:r>
              <a:rPr lang="tr-TR" sz="2400" dirty="0"/>
              <a:t>ve havaleli eşyanın konulmasına mahsus olmak üzere, limanlar gibi gümrük işlemlerinin yapıldığı yerlerde bulunan geçici depolama yerlerinin mütemmim </a:t>
            </a:r>
            <a:r>
              <a:rPr lang="tr-TR" sz="2400" dirty="0" err="1"/>
              <a:t>cüz’ü</a:t>
            </a:r>
            <a:r>
              <a:rPr lang="tr-TR" sz="2400" dirty="0"/>
              <a:t> niteliğindeki açık alanlar ile yolcu eşyasının, yolcu beraberinde getirilip gümrüğe sunulmasından sonra gümrükçe onaylanmış bir işlem veya kullanıma tabi tutuluncaya kadar konulduğu yolcu salonlarındaki gümrük ambarları da, geçici depolama yeri addolunur. Yolcu eşyası buralarda 3 ay kalabilir</a:t>
            </a:r>
          </a:p>
        </p:txBody>
      </p:sp>
      <p:sp>
        <p:nvSpPr>
          <p:cNvPr id="4" name="Veri Yer Tutucusu 3"/>
          <p:cNvSpPr>
            <a:spLocks noGrp="1"/>
          </p:cNvSpPr>
          <p:nvPr>
            <p:ph type="dt" sz="half" idx="10"/>
          </p:nvPr>
        </p:nvSpPr>
        <p:spPr/>
        <p:txBody>
          <a:bodyPr/>
          <a:lstStyle/>
          <a:p>
            <a:fld id="{CB2D667F-829D-4FF7-8372-1C04D83A2AD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76</a:t>
            </a:fld>
            <a:endParaRPr lang="tr-TR">
              <a:solidFill>
                <a:prstClr val="black">
                  <a:tint val="75000"/>
                </a:prstClr>
              </a:solidFill>
            </a:endParaRPr>
          </a:p>
        </p:txBody>
      </p:sp>
    </p:spTree>
    <p:extLst>
      <p:ext uri="{BB962C8B-B14F-4D97-AF65-F5344CB8AC3E}">
        <p14:creationId xmlns:p14="http://schemas.microsoft.com/office/powerpoint/2010/main" val="147263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3601BD8-84B7-99C1-9DE6-E1D983CDFD9D}"/>
              </a:ext>
            </a:extLst>
          </p:cNvPr>
          <p:cNvSpPr>
            <a:spLocks noGrp="1"/>
          </p:cNvSpPr>
          <p:nvPr>
            <p:ph idx="1"/>
          </p:nvPr>
        </p:nvSpPr>
        <p:spPr/>
        <p:txBody>
          <a:bodyPr/>
          <a:lstStyle/>
          <a:p>
            <a:r>
              <a:rPr lang="tr-TR" dirty="0"/>
              <a:t>Lojistik Depoları: Taşımacılık ve lojistik sektöründe geçici depolama yerleri, malzemelerin bekletildiği ve taşınmadan önce düzenlendiği alanlardır. Bu depolar genellikle taşıma sırasında beklemesi gereken ürünler veya gümrük işlemleri için kullanılır.</a:t>
            </a:r>
          </a:p>
          <a:p>
            <a:r>
              <a:rPr lang="tr-TR" dirty="0"/>
              <a:t>https://chat.openai.com/c/75888c94-4419-4f7a-a412-51e3efd31297</a:t>
            </a:r>
          </a:p>
        </p:txBody>
      </p:sp>
      <p:sp>
        <p:nvSpPr>
          <p:cNvPr id="4" name="Veri Yer Tutucusu 3">
            <a:extLst>
              <a:ext uri="{FF2B5EF4-FFF2-40B4-BE49-F238E27FC236}">
                <a16:creationId xmlns:a16="http://schemas.microsoft.com/office/drawing/2014/main" id="{FDA168E0-8C22-CD1D-91FC-48A54C857CD7}"/>
              </a:ext>
            </a:extLst>
          </p:cNvPr>
          <p:cNvSpPr>
            <a:spLocks noGrp="1"/>
          </p:cNvSpPr>
          <p:nvPr>
            <p:ph type="dt" sz="half" idx="10"/>
          </p:nvPr>
        </p:nvSpPr>
        <p:spPr/>
        <p:txBody>
          <a:bodyPr/>
          <a:lstStyle/>
          <a:p>
            <a:fld id="{23C94393-E463-4A8C-AD33-823834AF4CDF}" type="datetime1">
              <a:rPr lang="tr-TR" smtClean="0">
                <a:solidFill>
                  <a:prstClr val="black">
                    <a:tint val="75000"/>
                  </a:prstClr>
                </a:solidFill>
              </a:rPr>
              <a:t>18.12.2023</a:t>
            </a:fld>
            <a:endParaRPr lang="tr-TR">
              <a:solidFill>
                <a:prstClr val="black">
                  <a:tint val="75000"/>
                </a:prstClr>
              </a:solidFill>
            </a:endParaRPr>
          </a:p>
        </p:txBody>
      </p:sp>
      <p:sp>
        <p:nvSpPr>
          <p:cNvPr id="5" name="Alt Bilgi Yer Tutucusu 4">
            <a:extLst>
              <a:ext uri="{FF2B5EF4-FFF2-40B4-BE49-F238E27FC236}">
                <a16:creationId xmlns:a16="http://schemas.microsoft.com/office/drawing/2014/main" id="{CC2BBF1F-19FA-631F-8076-0DA4CBB06C97}"/>
              </a:ext>
            </a:extLst>
          </p:cNvPr>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a:extLst>
              <a:ext uri="{FF2B5EF4-FFF2-40B4-BE49-F238E27FC236}">
                <a16:creationId xmlns:a16="http://schemas.microsoft.com/office/drawing/2014/main" id="{77C26C39-9CA3-6963-036D-CA34C4716060}"/>
              </a:ext>
            </a:extLst>
          </p:cNvPr>
          <p:cNvSpPr>
            <a:spLocks noGrp="1"/>
          </p:cNvSpPr>
          <p:nvPr>
            <p:ph type="sldNum" sz="quarter" idx="12"/>
          </p:nvPr>
        </p:nvSpPr>
        <p:spPr/>
        <p:txBody>
          <a:bodyPr/>
          <a:lstStyle/>
          <a:p>
            <a:fld id="{DECB1C78-3B6F-4B3D-A98F-BC72D261CF61}" type="slidenum">
              <a:rPr lang="tr-TR" smtClean="0">
                <a:solidFill>
                  <a:prstClr val="black">
                    <a:tint val="75000"/>
                  </a:prstClr>
                </a:solidFill>
              </a:rPr>
              <a:pPr/>
              <a:t>77</a:t>
            </a:fld>
            <a:endParaRPr lang="tr-TR">
              <a:solidFill>
                <a:prstClr val="black">
                  <a:tint val="75000"/>
                </a:prstClr>
              </a:solidFill>
            </a:endParaRPr>
          </a:p>
        </p:txBody>
      </p:sp>
    </p:spTree>
    <p:extLst>
      <p:ext uri="{BB962C8B-B14F-4D97-AF65-F5344CB8AC3E}">
        <p14:creationId xmlns:p14="http://schemas.microsoft.com/office/powerpoint/2010/main" val="16752837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2012" y="232012"/>
            <a:ext cx="11682484" cy="6359857"/>
          </a:xfrm>
        </p:spPr>
        <p:txBody>
          <a:bodyPr>
            <a:normAutofit/>
          </a:bodyPr>
          <a:lstStyle/>
          <a:p>
            <a:pPr algn="ctr"/>
            <a:r>
              <a:rPr lang="tr-TR" sz="3200" b="1" dirty="0">
                <a:solidFill>
                  <a:srgbClr val="FF0000"/>
                </a:solidFill>
              </a:rPr>
              <a:t>Geçici depolama yeri işleticilerinde aranacak şartlar</a:t>
            </a:r>
            <a:endParaRPr lang="tr-TR" sz="3200" dirty="0">
              <a:solidFill>
                <a:srgbClr val="FF0000"/>
              </a:solidFill>
            </a:endParaRPr>
          </a:p>
          <a:p>
            <a:r>
              <a:rPr lang="tr-TR" sz="3200" b="1" dirty="0"/>
              <a:t> </a:t>
            </a:r>
            <a:endParaRPr lang="tr-TR" sz="3200" dirty="0"/>
          </a:p>
          <a:p>
            <a:r>
              <a:rPr lang="tr-TR" b="1" dirty="0"/>
              <a:t>	Madde 75-</a:t>
            </a:r>
            <a:r>
              <a:rPr lang="tr-TR" dirty="0"/>
              <a:t> </a:t>
            </a:r>
            <a:r>
              <a:rPr lang="tr-TR" dirty="0">
                <a:solidFill>
                  <a:srgbClr val="00B050"/>
                </a:solidFill>
              </a:rPr>
              <a:t>Geçici depolama yeri açma izni almak üzere başvuracak gerçek ve tüzel kişilerin yönetim kurulu üyeleri </a:t>
            </a:r>
            <a:r>
              <a:rPr lang="tr-TR" dirty="0"/>
              <a:t>ile şirket sermayesinin %10’undan fazlasına sahip gerçek kişilerin </a:t>
            </a:r>
            <a:r>
              <a:rPr lang="tr-TR" b="1" dirty="0">
                <a:solidFill>
                  <a:srgbClr val="FF0000"/>
                </a:solidFill>
              </a:rPr>
              <a:t>affa uğramış olsalar dahi ;</a:t>
            </a:r>
          </a:p>
          <a:p>
            <a:r>
              <a:rPr lang="tr-TR" dirty="0"/>
              <a:t>hırsızlık,</a:t>
            </a:r>
          </a:p>
          <a:p>
            <a:r>
              <a:rPr lang="tr-TR" dirty="0"/>
              <a:t>emniyeti suiistimal, </a:t>
            </a:r>
          </a:p>
          <a:p>
            <a:r>
              <a:rPr lang="tr-TR" dirty="0"/>
              <a:t>dolandırıcılık, </a:t>
            </a:r>
          </a:p>
          <a:p>
            <a:r>
              <a:rPr lang="tr-TR" dirty="0"/>
              <a:t>yalan yere şahitlik, </a:t>
            </a:r>
          </a:p>
          <a:p>
            <a:r>
              <a:rPr lang="tr-TR" dirty="0"/>
              <a:t>yalan yere yemin, </a:t>
            </a:r>
          </a:p>
          <a:p>
            <a:r>
              <a:rPr lang="tr-TR" dirty="0"/>
              <a:t>iftira, irtikap, </a:t>
            </a:r>
          </a:p>
          <a:p>
            <a:r>
              <a:rPr lang="tr-TR" dirty="0"/>
              <a:t>rüşvet ve ihtilas </a:t>
            </a:r>
            <a:r>
              <a:rPr lang="tr-TR" sz="1200" dirty="0"/>
              <a:t>(zimmete para geçirme) </a:t>
            </a:r>
            <a:r>
              <a:rPr lang="tr-TR" dirty="0"/>
              <a:t>cürümlerinden biri nedeniyle hapis cezası almamış olmaları, şarttır.</a:t>
            </a:r>
          </a:p>
          <a:p>
            <a:endParaRPr lang="tr-TR" dirty="0"/>
          </a:p>
        </p:txBody>
      </p:sp>
      <p:sp>
        <p:nvSpPr>
          <p:cNvPr id="4" name="Veri Yer Tutucusu 3"/>
          <p:cNvSpPr>
            <a:spLocks noGrp="1"/>
          </p:cNvSpPr>
          <p:nvPr>
            <p:ph type="dt" sz="half" idx="10"/>
          </p:nvPr>
        </p:nvSpPr>
        <p:spPr/>
        <p:txBody>
          <a:bodyPr/>
          <a:lstStyle/>
          <a:p>
            <a:fld id="{7E01075D-08D1-4C76-9225-B5A4C40A6CFE}"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78</a:t>
            </a:fld>
            <a:endParaRPr lang="tr-TR">
              <a:solidFill>
                <a:prstClr val="black">
                  <a:tint val="75000"/>
                </a:prstClr>
              </a:solidFill>
            </a:endParaRPr>
          </a:p>
        </p:txBody>
      </p:sp>
    </p:spTree>
    <p:extLst>
      <p:ext uri="{BB962C8B-B14F-4D97-AF65-F5344CB8AC3E}">
        <p14:creationId xmlns:p14="http://schemas.microsoft.com/office/powerpoint/2010/main" val="286153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0251" y="327546"/>
            <a:ext cx="11641540" cy="6209732"/>
          </a:xfrm>
        </p:spPr>
        <p:txBody>
          <a:bodyPr>
            <a:normAutofit/>
          </a:bodyPr>
          <a:lstStyle/>
          <a:p>
            <a:pPr algn="ctr"/>
            <a:r>
              <a:rPr lang="tr-TR" sz="3200" b="1" dirty="0">
                <a:solidFill>
                  <a:srgbClr val="FF0000"/>
                </a:solidFill>
              </a:rPr>
              <a:t>Geçici depolama yerlerine alınmayacak eşya </a:t>
            </a:r>
          </a:p>
          <a:p>
            <a:r>
              <a:rPr lang="tr-TR" b="1" dirty="0"/>
              <a:t>	Madde 77-</a:t>
            </a:r>
            <a:r>
              <a:rPr lang="tr-TR" dirty="0"/>
              <a:t> </a:t>
            </a:r>
            <a:r>
              <a:rPr lang="tr-TR" sz="3200" b="1" dirty="0">
                <a:solidFill>
                  <a:srgbClr val="00B050"/>
                </a:solidFill>
              </a:rPr>
              <a:t>Aşağıda yazılı eşya geçici depolama yerlerine alınmaz.</a:t>
            </a:r>
          </a:p>
          <a:p>
            <a:r>
              <a:rPr lang="tr-TR" sz="3200" dirty="0"/>
              <a:t>	</a:t>
            </a:r>
            <a:r>
              <a:rPr lang="tr-TR" sz="3200" b="1" dirty="0">
                <a:solidFill>
                  <a:srgbClr val="00B0F0"/>
                </a:solidFill>
              </a:rPr>
              <a:t>a)</a:t>
            </a:r>
            <a:r>
              <a:rPr lang="tr-TR" sz="3200" dirty="0"/>
              <a:t> </a:t>
            </a:r>
            <a:r>
              <a:rPr lang="tr-TR" sz="3200" dirty="0">
                <a:solidFill>
                  <a:srgbClr val="7030A0"/>
                </a:solidFill>
              </a:rPr>
              <a:t>Yanıcı, parlayıcı ve patlayıcı </a:t>
            </a:r>
            <a:r>
              <a:rPr lang="tr-TR" sz="3200" dirty="0"/>
              <a:t>maddeler,</a:t>
            </a:r>
          </a:p>
          <a:p>
            <a:r>
              <a:rPr lang="tr-TR" sz="3200" dirty="0"/>
              <a:t>	</a:t>
            </a:r>
            <a:r>
              <a:rPr lang="tr-TR" sz="3200" b="1" dirty="0">
                <a:solidFill>
                  <a:srgbClr val="00B0F0"/>
                </a:solidFill>
              </a:rPr>
              <a:t>b)</a:t>
            </a:r>
            <a:r>
              <a:rPr lang="tr-TR" sz="3200" dirty="0"/>
              <a:t> Muhafazası, </a:t>
            </a:r>
            <a:r>
              <a:rPr lang="tr-TR" sz="3200" dirty="0">
                <a:solidFill>
                  <a:srgbClr val="7030A0"/>
                </a:solidFill>
              </a:rPr>
              <a:t>soğuk hava depolarında olduğu gibi özel tertip ve tesislere lüzum gösteren eşya</a:t>
            </a:r>
            <a:r>
              <a:rPr lang="tr-TR" sz="3200" dirty="0"/>
              <a:t>,</a:t>
            </a:r>
          </a:p>
          <a:p>
            <a:r>
              <a:rPr lang="tr-TR" sz="3200" dirty="0"/>
              <a:t>	</a:t>
            </a:r>
            <a:r>
              <a:rPr lang="tr-TR" sz="3200" b="1" dirty="0">
                <a:solidFill>
                  <a:srgbClr val="00B0F0"/>
                </a:solidFill>
              </a:rPr>
              <a:t>c)</a:t>
            </a:r>
            <a:r>
              <a:rPr lang="tr-TR" sz="3200" dirty="0"/>
              <a:t> </a:t>
            </a:r>
            <a:r>
              <a:rPr lang="tr-TR" sz="3200" dirty="0">
                <a:solidFill>
                  <a:srgbClr val="7030A0"/>
                </a:solidFill>
              </a:rPr>
              <a:t>Bir arada bulundukları eşya için tehlike ve zarar doğuran eşya</a:t>
            </a:r>
            <a:r>
              <a:rPr lang="tr-TR" sz="3200" dirty="0"/>
              <a:t>, </a:t>
            </a:r>
          </a:p>
          <a:p>
            <a:r>
              <a:rPr lang="tr-TR" sz="3200" dirty="0"/>
              <a:t>	Bu tür eşya geçici depolama yerlerine alınmayarak, doğrudan 279 uncu maddede belirtilen, </a:t>
            </a:r>
            <a:r>
              <a:rPr lang="tr-TR" sz="3200" b="1" i="1" u="sng" dirty="0">
                <a:solidFill>
                  <a:srgbClr val="FF0000"/>
                </a:solidFill>
              </a:rPr>
              <a:t>ancak bu niteliklerine uygun </a:t>
            </a:r>
            <a:r>
              <a:rPr lang="tr-TR" sz="3200" dirty="0">
                <a:solidFill>
                  <a:srgbClr val="FF0000"/>
                </a:solidFill>
              </a:rPr>
              <a:t>genel veya özel antrepolara alınır. </a:t>
            </a:r>
          </a:p>
          <a:p>
            <a:r>
              <a:rPr lang="tr-TR" dirty="0"/>
              <a:t>	</a:t>
            </a:r>
          </a:p>
        </p:txBody>
      </p:sp>
      <p:sp>
        <p:nvSpPr>
          <p:cNvPr id="4" name="Veri Yer Tutucusu 3"/>
          <p:cNvSpPr>
            <a:spLocks noGrp="1"/>
          </p:cNvSpPr>
          <p:nvPr>
            <p:ph type="dt" sz="half" idx="10"/>
          </p:nvPr>
        </p:nvSpPr>
        <p:spPr/>
        <p:txBody>
          <a:bodyPr/>
          <a:lstStyle/>
          <a:p>
            <a:fld id="{0B7BC1DB-0E78-497A-8221-55504F653A58}"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79</a:t>
            </a:fld>
            <a:endParaRPr lang="tr-TR">
              <a:solidFill>
                <a:prstClr val="black">
                  <a:tint val="75000"/>
                </a:prstClr>
              </a:solidFill>
            </a:endParaRPr>
          </a:p>
        </p:txBody>
      </p:sp>
    </p:spTree>
    <p:extLst>
      <p:ext uri="{BB962C8B-B14F-4D97-AF65-F5344CB8AC3E}">
        <p14:creationId xmlns:p14="http://schemas.microsoft.com/office/powerpoint/2010/main" val="329551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2955" y="365125"/>
            <a:ext cx="11518711" cy="858557"/>
          </a:xfrm>
          <a:solidFill>
            <a:srgbClr val="FFFF00"/>
          </a:solidFill>
        </p:spPr>
        <p:txBody>
          <a:bodyPr>
            <a:normAutofit fontScale="90000"/>
          </a:bodyPr>
          <a:lstStyle/>
          <a:p>
            <a:pPr algn="ctr"/>
            <a:br>
              <a:rPr lang="tr-TR" b="1" dirty="0">
                <a:solidFill>
                  <a:srgbClr val="FF0000"/>
                </a:solidFill>
              </a:rPr>
            </a:br>
            <a:r>
              <a:rPr lang="tr-TR" b="1" dirty="0">
                <a:solidFill>
                  <a:srgbClr val="FF0000"/>
                </a:solidFill>
              </a:rPr>
              <a:t>Gemilerin izleyeceği yol</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36479" y="1344706"/>
            <a:ext cx="12055522" cy="5274458"/>
          </a:xfrm>
        </p:spPr>
        <p:txBody>
          <a:bodyPr>
            <a:normAutofit/>
          </a:bodyPr>
          <a:lstStyle/>
          <a:p>
            <a:r>
              <a:rPr lang="tr-TR" b="1" dirty="0"/>
              <a:t> </a:t>
            </a:r>
            <a:endParaRPr lang="tr-TR" dirty="0"/>
          </a:p>
          <a:p>
            <a:r>
              <a:rPr lang="tr-TR" b="1" dirty="0"/>
              <a:t>Madde 55-</a:t>
            </a:r>
            <a:r>
              <a:rPr lang="tr-TR" dirty="0"/>
              <a:t> </a:t>
            </a:r>
            <a:r>
              <a:rPr lang="tr-TR" sz="3200" dirty="0">
                <a:solidFill>
                  <a:srgbClr val="00B050"/>
                </a:solidFill>
              </a:rPr>
              <a:t>Türkiye Gümrük Bölgesi dışındaki limanlardan gelen gemiler</a:t>
            </a:r>
            <a:r>
              <a:rPr lang="tr-TR" sz="3200" dirty="0"/>
              <a:t>, </a:t>
            </a:r>
          </a:p>
          <a:p>
            <a:r>
              <a:rPr lang="tr-TR" sz="3200" dirty="0"/>
              <a:t>Gümrük Bölgesine girmelerinden itibaren </a:t>
            </a:r>
            <a:r>
              <a:rPr lang="tr-TR" sz="3200" dirty="0">
                <a:solidFill>
                  <a:srgbClr val="FF0000"/>
                </a:solidFill>
              </a:rPr>
              <a:t>beklenmeyen haller ya da mücbir sebepler olmadıkça ya da gümrük denetimi gerektirmedikçe, </a:t>
            </a:r>
          </a:p>
          <a:p>
            <a:r>
              <a:rPr lang="tr-TR" sz="3200" dirty="0">
                <a:solidFill>
                  <a:srgbClr val="00B0F0"/>
                </a:solidFill>
              </a:rPr>
              <a:t>gidecekleri limana göre mutat olan rotayı değiştiremez, yolda duramaz, </a:t>
            </a:r>
          </a:p>
          <a:p>
            <a:r>
              <a:rPr lang="tr-TR" sz="3200" dirty="0">
                <a:solidFill>
                  <a:srgbClr val="00B0F0"/>
                </a:solidFill>
              </a:rPr>
              <a:t>başka gemilerle temas edemez ve gümrük idaresi bulunmayan yerlere yanaşamaz</a:t>
            </a:r>
            <a:r>
              <a:rPr lang="tr-TR" sz="3200" dirty="0"/>
              <a:t>. </a:t>
            </a:r>
          </a:p>
          <a:p>
            <a:pPr marL="0" indent="0">
              <a:buNone/>
            </a:pPr>
            <a:r>
              <a:rPr lang="tr-TR" sz="3200" dirty="0"/>
              <a:t> </a:t>
            </a:r>
          </a:p>
          <a:p>
            <a:endParaRPr lang="tr-TR" dirty="0"/>
          </a:p>
        </p:txBody>
      </p:sp>
      <p:sp>
        <p:nvSpPr>
          <p:cNvPr id="4" name="Veri Yer Tutucusu 3"/>
          <p:cNvSpPr>
            <a:spLocks noGrp="1"/>
          </p:cNvSpPr>
          <p:nvPr>
            <p:ph type="dt" sz="half" idx="10"/>
          </p:nvPr>
        </p:nvSpPr>
        <p:spPr/>
        <p:txBody>
          <a:bodyPr/>
          <a:lstStyle/>
          <a:p>
            <a:fld id="{27F6834A-75DA-4999-96CF-B902B77BD04D}"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39432820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307" y="423081"/>
            <a:ext cx="11094493" cy="5753882"/>
          </a:xfrm>
        </p:spPr>
        <p:txBody>
          <a:bodyPr/>
          <a:lstStyle/>
          <a:p>
            <a:pPr algn="ctr"/>
            <a:r>
              <a:rPr lang="tr-TR" sz="3200" b="1" dirty="0">
                <a:solidFill>
                  <a:srgbClr val="FF0000"/>
                </a:solidFill>
              </a:rPr>
              <a:t>Kokar eşya</a:t>
            </a:r>
            <a:endParaRPr lang="tr-TR" sz="3200" dirty="0">
              <a:solidFill>
                <a:srgbClr val="FF0000"/>
              </a:solidFill>
            </a:endParaRPr>
          </a:p>
          <a:p>
            <a:r>
              <a:rPr lang="tr-TR" b="1" dirty="0"/>
              <a:t> </a:t>
            </a:r>
            <a:endParaRPr lang="tr-TR" dirty="0"/>
          </a:p>
          <a:p>
            <a:r>
              <a:rPr lang="tr-TR" b="1" dirty="0"/>
              <a:t>	Madde 78-</a:t>
            </a:r>
            <a:r>
              <a:rPr lang="tr-TR" dirty="0"/>
              <a:t> </a:t>
            </a:r>
            <a:r>
              <a:rPr lang="tr-TR" sz="3200" b="1" u="sng" dirty="0">
                <a:solidFill>
                  <a:srgbClr val="0070C0"/>
                </a:solidFill>
              </a:rPr>
              <a:t>Kuru veya yaş deri gibi </a:t>
            </a:r>
            <a:r>
              <a:rPr lang="tr-TR" sz="3200" dirty="0"/>
              <a:t>fena koku yayan eşya </a:t>
            </a:r>
            <a:r>
              <a:rPr lang="tr-TR" sz="3200" dirty="0">
                <a:solidFill>
                  <a:srgbClr val="00B050"/>
                </a:solidFill>
              </a:rPr>
              <a:t>mümkünse ayrı bir geçici depolama yerine alınır</a:t>
            </a:r>
            <a:r>
              <a:rPr lang="tr-TR" sz="3200" dirty="0"/>
              <a:t>.</a:t>
            </a:r>
          </a:p>
          <a:p>
            <a:r>
              <a:rPr lang="tr-TR" sz="3200" dirty="0"/>
              <a:t> </a:t>
            </a:r>
            <a:r>
              <a:rPr lang="tr-TR" sz="3200" dirty="0">
                <a:solidFill>
                  <a:srgbClr val="C00000"/>
                </a:solidFill>
              </a:rPr>
              <a:t>Bu mümkün değilse </a:t>
            </a:r>
            <a:r>
              <a:rPr lang="tr-TR" sz="3200" dirty="0"/>
              <a:t>geçici depolama yerinde diğer eşyaya zarar vermeyecek surette ayrılan bir yere konularak biran evvel kaldırılması veya kokar halinin giderilmesi konusundaki sorumluluk işleticilere aittir. </a:t>
            </a:r>
          </a:p>
        </p:txBody>
      </p:sp>
      <p:sp>
        <p:nvSpPr>
          <p:cNvPr id="4" name="Veri Yer Tutucusu 3"/>
          <p:cNvSpPr>
            <a:spLocks noGrp="1"/>
          </p:cNvSpPr>
          <p:nvPr>
            <p:ph type="dt" sz="half" idx="10"/>
          </p:nvPr>
        </p:nvSpPr>
        <p:spPr/>
        <p:txBody>
          <a:bodyPr/>
          <a:lstStyle/>
          <a:p>
            <a:fld id="{CA89BF99-1B15-4A1B-9535-F82D07C1836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80</a:t>
            </a:fld>
            <a:endParaRPr lang="tr-TR">
              <a:solidFill>
                <a:prstClr val="black">
                  <a:tint val="75000"/>
                </a:prstClr>
              </a:solidFill>
            </a:endParaRPr>
          </a:p>
        </p:txBody>
      </p:sp>
    </p:spTree>
    <p:extLst>
      <p:ext uri="{BB962C8B-B14F-4D97-AF65-F5344CB8AC3E}">
        <p14:creationId xmlns:p14="http://schemas.microsoft.com/office/powerpoint/2010/main" val="39448633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773" y="313899"/>
            <a:ext cx="11190027" cy="5863064"/>
          </a:xfrm>
        </p:spPr>
        <p:txBody>
          <a:bodyPr>
            <a:normAutofit lnSpcReduction="10000"/>
          </a:bodyPr>
          <a:lstStyle/>
          <a:p>
            <a:pPr algn="ctr"/>
            <a:r>
              <a:rPr lang="tr-TR" sz="3200" b="1" dirty="0">
                <a:solidFill>
                  <a:srgbClr val="FF0000"/>
                </a:solidFill>
              </a:rPr>
              <a:t>Sahipsiz eşya</a:t>
            </a:r>
          </a:p>
          <a:p>
            <a:pPr algn="ctr"/>
            <a:r>
              <a:rPr lang="tr-TR" sz="3200" b="1" dirty="0">
                <a:solidFill>
                  <a:srgbClr val="FF0000"/>
                </a:solidFill>
              </a:rPr>
              <a:t> </a:t>
            </a:r>
            <a:endParaRPr lang="tr-TR" sz="3200" dirty="0">
              <a:solidFill>
                <a:srgbClr val="FF0000"/>
              </a:solidFill>
            </a:endParaRPr>
          </a:p>
          <a:p>
            <a:r>
              <a:rPr lang="tr-TR" b="1" dirty="0"/>
              <a:t>	Madde 79-</a:t>
            </a:r>
            <a:r>
              <a:rPr lang="tr-TR" dirty="0"/>
              <a:t> </a:t>
            </a:r>
          </a:p>
          <a:p>
            <a:r>
              <a:rPr lang="tr-TR" sz="3200" b="1" dirty="0">
                <a:solidFill>
                  <a:srgbClr val="FF0000"/>
                </a:solidFill>
              </a:rPr>
              <a:t>1</a:t>
            </a:r>
            <a:r>
              <a:rPr lang="tr-TR" sz="3200" dirty="0">
                <a:solidFill>
                  <a:srgbClr val="FFC000"/>
                </a:solidFill>
              </a:rPr>
              <a:t>.Sahip veya taşıyıcıları </a:t>
            </a:r>
            <a:r>
              <a:rPr lang="tr-TR" sz="3200" b="1" dirty="0">
                <a:solidFill>
                  <a:srgbClr val="FF0000"/>
                </a:solidFill>
                <a:highlight>
                  <a:srgbClr val="FFFF00"/>
                </a:highlight>
              </a:rPr>
              <a:t>belli olmayan </a:t>
            </a:r>
            <a:r>
              <a:rPr lang="tr-TR" sz="3200" dirty="0">
                <a:solidFill>
                  <a:srgbClr val="FFC000"/>
                </a:solidFill>
              </a:rPr>
              <a:t>;</a:t>
            </a:r>
          </a:p>
          <a:p>
            <a:r>
              <a:rPr lang="tr-TR" sz="3200" b="1" dirty="0">
                <a:solidFill>
                  <a:srgbClr val="FF0000"/>
                </a:solidFill>
              </a:rPr>
              <a:t>2</a:t>
            </a:r>
            <a:r>
              <a:rPr lang="tr-TR" sz="3200" dirty="0">
                <a:solidFill>
                  <a:srgbClr val="FFC000"/>
                </a:solidFill>
              </a:rPr>
              <a:t>.ya da sahip veya taşıyıcıları tarafından </a:t>
            </a:r>
            <a:r>
              <a:rPr lang="tr-TR" sz="3200" dirty="0">
                <a:solidFill>
                  <a:srgbClr val="FF0000"/>
                </a:solidFill>
                <a:highlight>
                  <a:srgbClr val="FFFF00"/>
                </a:highlight>
              </a:rPr>
              <a:t>muhafaza altına alınmayan eşya</a:t>
            </a:r>
          </a:p>
          <a:p>
            <a:r>
              <a:rPr lang="tr-TR" sz="3200" dirty="0">
                <a:solidFill>
                  <a:srgbClr val="7030A0"/>
                </a:solidFill>
              </a:rPr>
              <a:t> </a:t>
            </a:r>
            <a:r>
              <a:rPr lang="tr-TR" sz="3200" dirty="0">
                <a:solidFill>
                  <a:srgbClr val="FF0000"/>
                </a:solidFill>
              </a:rPr>
              <a:t>gümrük idaresince </a:t>
            </a:r>
            <a:r>
              <a:rPr lang="tr-TR" sz="3200" b="1" dirty="0">
                <a:solidFill>
                  <a:srgbClr val="00B050"/>
                </a:solidFill>
              </a:rPr>
              <a:t>geçici depolama yerlerine</a:t>
            </a:r>
            <a:r>
              <a:rPr lang="tr-TR" sz="3200" dirty="0">
                <a:solidFill>
                  <a:srgbClr val="FF0000"/>
                </a:solidFill>
              </a:rPr>
              <a:t> </a:t>
            </a:r>
          </a:p>
          <a:p>
            <a:r>
              <a:rPr lang="tr-TR" sz="3200" dirty="0"/>
              <a:t>veya </a:t>
            </a:r>
          </a:p>
          <a:p>
            <a:r>
              <a:rPr lang="tr-TR" sz="3200" dirty="0">
                <a:solidFill>
                  <a:srgbClr val="FF0000"/>
                </a:solidFill>
              </a:rPr>
              <a:t>duruma uygun gerekli önlemler alınmak şartıyla </a:t>
            </a:r>
            <a:r>
              <a:rPr lang="tr-TR" sz="3200" b="1" dirty="0">
                <a:solidFill>
                  <a:srgbClr val="00B050"/>
                </a:solidFill>
              </a:rPr>
              <a:t>yine gümrük idaresinin uygun gördüğü yerlere,</a:t>
            </a:r>
          </a:p>
          <a:p>
            <a:r>
              <a:rPr lang="tr-TR" sz="3200" dirty="0">
                <a:solidFill>
                  <a:srgbClr val="FF0000"/>
                </a:solidFill>
              </a:rPr>
              <a:t> </a:t>
            </a:r>
            <a:r>
              <a:rPr lang="tr-TR" sz="3200" dirty="0"/>
              <a:t>konulabilir</a:t>
            </a:r>
            <a:endParaRPr lang="tr-TR" dirty="0"/>
          </a:p>
        </p:txBody>
      </p:sp>
      <p:sp>
        <p:nvSpPr>
          <p:cNvPr id="4" name="Veri Yer Tutucusu 3"/>
          <p:cNvSpPr>
            <a:spLocks noGrp="1"/>
          </p:cNvSpPr>
          <p:nvPr>
            <p:ph type="dt" sz="half" idx="10"/>
          </p:nvPr>
        </p:nvSpPr>
        <p:spPr/>
        <p:txBody>
          <a:bodyPr/>
          <a:lstStyle/>
          <a:p>
            <a:fld id="{64042A04-B691-4A60-858E-ACCF3791D186}"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81</a:t>
            </a:fld>
            <a:endParaRPr lang="tr-TR">
              <a:solidFill>
                <a:prstClr val="black">
                  <a:tint val="75000"/>
                </a:prstClr>
              </a:solidFill>
            </a:endParaRPr>
          </a:p>
        </p:txBody>
      </p:sp>
    </p:spTree>
    <p:extLst>
      <p:ext uri="{BB962C8B-B14F-4D97-AF65-F5344CB8AC3E}">
        <p14:creationId xmlns:p14="http://schemas.microsoft.com/office/powerpoint/2010/main" val="27508618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688" y="286602"/>
            <a:ext cx="11728704" cy="6187349"/>
          </a:xfrm>
        </p:spPr>
        <p:txBody>
          <a:bodyPr>
            <a:normAutofit lnSpcReduction="10000"/>
          </a:bodyPr>
          <a:lstStyle/>
          <a:p>
            <a:pPr algn="ctr"/>
            <a:r>
              <a:rPr lang="tr-TR" sz="3000" b="1" dirty="0">
                <a:solidFill>
                  <a:srgbClr val="FF0000"/>
                </a:solidFill>
              </a:rPr>
              <a:t>Kaçak zannı ile el konulan eşya</a:t>
            </a:r>
            <a:r>
              <a:rPr lang="tr-TR" sz="3000" dirty="0">
                <a:solidFill>
                  <a:srgbClr val="FF0000"/>
                </a:solidFill>
              </a:rPr>
              <a:t>	</a:t>
            </a:r>
          </a:p>
          <a:p>
            <a:r>
              <a:rPr lang="tr-TR" sz="1800" b="1" dirty="0"/>
              <a:t>Madde 80-</a:t>
            </a:r>
            <a:r>
              <a:rPr lang="tr-TR" sz="1800" dirty="0"/>
              <a:t> </a:t>
            </a:r>
            <a:r>
              <a:rPr lang="tr-TR" sz="3200" u="sng" dirty="0"/>
              <a:t>Kaçak zannı ile el konulan eşya </a:t>
            </a:r>
            <a:r>
              <a:rPr lang="tr-TR" sz="3200" b="1" u="sng" dirty="0">
                <a:solidFill>
                  <a:srgbClr val="00B0F0"/>
                </a:solidFill>
                <a:latin typeface="Bauhaus 93" panose="04030905020B02020C02" pitchFamily="82" charset="0"/>
              </a:rPr>
              <a:t>F tipi genel antrepo yoksa </a:t>
            </a:r>
            <a:r>
              <a:rPr lang="tr-TR" sz="3200" u="sng" dirty="0"/>
              <a:t>;sırasıyla ;</a:t>
            </a:r>
          </a:p>
          <a:p>
            <a:r>
              <a:rPr lang="tr-TR" sz="3200" dirty="0">
                <a:solidFill>
                  <a:srgbClr val="7030A0"/>
                </a:solidFill>
              </a:rPr>
              <a:t>genel antrepo, </a:t>
            </a:r>
          </a:p>
          <a:p>
            <a:r>
              <a:rPr lang="tr-TR" sz="3200" dirty="0">
                <a:solidFill>
                  <a:srgbClr val="7030A0"/>
                </a:solidFill>
              </a:rPr>
              <a:t>geçici depolama yerleri veya </a:t>
            </a:r>
          </a:p>
          <a:p>
            <a:r>
              <a:rPr lang="tr-TR" sz="3200" dirty="0">
                <a:solidFill>
                  <a:srgbClr val="7030A0"/>
                </a:solidFill>
              </a:rPr>
              <a:t>gümrük idaresince uygun görülen yerlere konulan,</a:t>
            </a:r>
          </a:p>
          <a:p>
            <a:r>
              <a:rPr lang="tr-TR" sz="3200" dirty="0">
                <a:solidFill>
                  <a:srgbClr val="7030A0"/>
                </a:solidFill>
              </a:rPr>
              <a:t> </a:t>
            </a:r>
            <a:r>
              <a:rPr lang="tr-TR" sz="3200" b="1" dirty="0">
                <a:solidFill>
                  <a:srgbClr val="FF0000"/>
                </a:solidFill>
                <a:latin typeface="Algerian" panose="04020705040A02060702" pitchFamily="82" charset="0"/>
              </a:rPr>
              <a:t>serbest dolaşımda bulunmayan eşyanın </a:t>
            </a:r>
            <a:r>
              <a:rPr lang="tr-TR" sz="3200" b="1" dirty="0">
                <a:solidFill>
                  <a:srgbClr val="7030A0"/>
                </a:solidFill>
              </a:rPr>
              <a:t>;</a:t>
            </a:r>
          </a:p>
          <a:p>
            <a:r>
              <a:rPr lang="tr-TR" sz="3200" dirty="0">
                <a:solidFill>
                  <a:srgbClr val="00B050"/>
                </a:solidFill>
              </a:rPr>
              <a:t>adli merciler tarafından </a:t>
            </a:r>
            <a:r>
              <a:rPr lang="tr-TR" sz="3200" b="1" u="sng" dirty="0">
                <a:solidFill>
                  <a:srgbClr val="7030A0"/>
                </a:solidFill>
              </a:rPr>
              <a:t>sahiplerine iadesine karar verildiğinde</a:t>
            </a:r>
            <a:r>
              <a:rPr lang="tr-TR" sz="3200" dirty="0"/>
              <a:t>, </a:t>
            </a:r>
          </a:p>
          <a:p>
            <a:r>
              <a:rPr lang="tr-TR" sz="3200" dirty="0">
                <a:solidFill>
                  <a:srgbClr val="C00000"/>
                </a:solidFill>
              </a:rPr>
              <a:t>kararın kesinleşmesini müteakip</a:t>
            </a:r>
            <a:r>
              <a:rPr lang="tr-TR" sz="3200" dirty="0"/>
              <a:t>,</a:t>
            </a:r>
          </a:p>
          <a:p>
            <a:r>
              <a:rPr lang="tr-TR" sz="3200" dirty="0"/>
              <a:t> eşya sahibine veya temsilcisine yapılacak tebligat tarihinden itibaren, bu eşya </a:t>
            </a:r>
            <a:r>
              <a:rPr lang="tr-TR" sz="3200" u="sng" dirty="0">
                <a:solidFill>
                  <a:srgbClr val="FF0000"/>
                </a:solidFill>
                <a:latin typeface="Arial Black" panose="020B0A04020102020204" pitchFamily="34" charset="0"/>
              </a:rPr>
              <a:t>geçici depolanan eşya statüsü</a:t>
            </a:r>
            <a:r>
              <a:rPr lang="tr-TR" sz="3200" u="sng" dirty="0">
                <a:solidFill>
                  <a:srgbClr val="FF0000"/>
                </a:solidFill>
              </a:rPr>
              <a:t>ne tabi tutulur</a:t>
            </a:r>
            <a:r>
              <a:rPr lang="tr-TR" sz="3200" dirty="0"/>
              <a:t>.  </a:t>
            </a:r>
          </a:p>
          <a:p>
            <a:pPr marL="0" indent="0">
              <a:buNone/>
            </a:pPr>
            <a:endParaRPr lang="tr-TR" dirty="0"/>
          </a:p>
        </p:txBody>
      </p:sp>
      <p:sp>
        <p:nvSpPr>
          <p:cNvPr id="4" name="Veri Yer Tutucusu 3"/>
          <p:cNvSpPr>
            <a:spLocks noGrp="1"/>
          </p:cNvSpPr>
          <p:nvPr>
            <p:ph type="dt" sz="half" idx="10"/>
          </p:nvPr>
        </p:nvSpPr>
        <p:spPr/>
        <p:txBody>
          <a:bodyPr/>
          <a:lstStyle/>
          <a:p>
            <a:fld id="{DEE254F4-56D0-4516-90ED-7C2575DA766D}"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82</a:t>
            </a:fld>
            <a:endParaRPr lang="tr-TR">
              <a:solidFill>
                <a:prstClr val="black">
                  <a:tint val="75000"/>
                </a:prstClr>
              </a:solidFill>
            </a:endParaRPr>
          </a:p>
        </p:txBody>
      </p:sp>
    </p:spTree>
    <p:extLst>
      <p:ext uri="{BB962C8B-B14F-4D97-AF65-F5344CB8AC3E}">
        <p14:creationId xmlns:p14="http://schemas.microsoft.com/office/powerpoint/2010/main" val="3701756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4842" y="477672"/>
            <a:ext cx="10998958" cy="5699291"/>
          </a:xfrm>
        </p:spPr>
        <p:txBody>
          <a:bodyPr/>
          <a:lstStyle/>
          <a:p>
            <a:r>
              <a:rPr lang="tr-TR" sz="3200" b="1" dirty="0">
                <a:solidFill>
                  <a:srgbClr val="FF0000"/>
                </a:solidFill>
              </a:rPr>
              <a:t>Geçici depolama yeri işletmelerinin </a:t>
            </a:r>
            <a:r>
              <a:rPr lang="tr-TR" b="1" dirty="0">
                <a:solidFill>
                  <a:srgbClr val="0070C0"/>
                </a:solidFill>
              </a:rPr>
              <a:t>gümrüğe karşı sorumlulukları</a:t>
            </a:r>
            <a:endParaRPr lang="tr-TR" dirty="0">
              <a:solidFill>
                <a:srgbClr val="0070C0"/>
              </a:solidFill>
            </a:endParaRPr>
          </a:p>
          <a:p>
            <a:r>
              <a:rPr lang="tr-TR" b="1" dirty="0"/>
              <a:t> </a:t>
            </a:r>
            <a:endParaRPr lang="tr-TR" dirty="0"/>
          </a:p>
          <a:p>
            <a:r>
              <a:rPr lang="tr-TR" b="1" dirty="0"/>
              <a:t>	Madde 82-</a:t>
            </a:r>
            <a:r>
              <a:rPr lang="tr-TR" dirty="0"/>
              <a:t> </a:t>
            </a:r>
            <a:r>
              <a:rPr lang="tr-TR" dirty="0">
                <a:solidFill>
                  <a:srgbClr val="0070C0"/>
                </a:solidFill>
              </a:rPr>
              <a:t>Geçici depolama yerlerinde bulunan eşyanın;</a:t>
            </a:r>
          </a:p>
          <a:p>
            <a:r>
              <a:rPr lang="tr-TR" dirty="0">
                <a:solidFill>
                  <a:srgbClr val="00B050"/>
                </a:solidFill>
              </a:rPr>
              <a:t>geçerli veya zorlayıcı nedenler dışında ,</a:t>
            </a:r>
          </a:p>
          <a:p>
            <a:r>
              <a:rPr lang="tr-TR" dirty="0">
                <a:solidFill>
                  <a:srgbClr val="FF0000"/>
                </a:solidFill>
              </a:rPr>
              <a:t>ziyanından, hasara uğramasından veya değiştirilmesinden </a:t>
            </a:r>
            <a:r>
              <a:rPr lang="tr-TR" b="1" u="sng" dirty="0">
                <a:solidFill>
                  <a:srgbClr val="00B0F0"/>
                </a:solidFill>
              </a:rPr>
              <a:t>doğan mali sorumluluk işleticilere aittir. </a:t>
            </a:r>
          </a:p>
          <a:p>
            <a:r>
              <a:rPr lang="tr-TR" dirty="0"/>
              <a:t>Bu sorumluluk söz konusu eşyaya ait </a:t>
            </a:r>
            <a:r>
              <a:rPr lang="tr-TR" dirty="0">
                <a:highlight>
                  <a:srgbClr val="FFFF00"/>
                </a:highlight>
              </a:rPr>
              <a:t>gümrük vergilerinin gümrük idaresine ödenmesini de kapsar.</a:t>
            </a:r>
          </a:p>
          <a:p>
            <a:r>
              <a:rPr lang="tr-TR" dirty="0"/>
              <a:t> Sorumlular hakkında duruma göre ayrıca 1918 sayılı Kaçakçılığın Men ve Takibine Dair Kanun hükümleri uyarınca kovuşturma yapılır. </a:t>
            </a:r>
          </a:p>
          <a:p>
            <a:endParaRPr lang="tr-TR" dirty="0"/>
          </a:p>
        </p:txBody>
      </p:sp>
      <p:sp>
        <p:nvSpPr>
          <p:cNvPr id="4" name="Veri Yer Tutucusu 3"/>
          <p:cNvSpPr>
            <a:spLocks noGrp="1"/>
          </p:cNvSpPr>
          <p:nvPr>
            <p:ph type="dt" sz="half" idx="10"/>
          </p:nvPr>
        </p:nvSpPr>
        <p:spPr/>
        <p:txBody>
          <a:bodyPr/>
          <a:lstStyle/>
          <a:p>
            <a:fld id="{ECEDC1C7-BB71-467A-982A-20DAE500B612}"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83</a:t>
            </a:fld>
            <a:endParaRPr lang="tr-TR">
              <a:solidFill>
                <a:prstClr val="black">
                  <a:tint val="75000"/>
                </a:prstClr>
              </a:solidFill>
            </a:endParaRPr>
          </a:p>
        </p:txBody>
      </p:sp>
    </p:spTree>
    <p:extLst>
      <p:ext uri="{BB962C8B-B14F-4D97-AF65-F5344CB8AC3E}">
        <p14:creationId xmlns:p14="http://schemas.microsoft.com/office/powerpoint/2010/main" val="23188836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1193" y="436728"/>
            <a:ext cx="11477767" cy="6168787"/>
          </a:xfrm>
        </p:spPr>
        <p:txBody>
          <a:bodyPr>
            <a:normAutofit/>
          </a:bodyPr>
          <a:lstStyle/>
          <a:p>
            <a:pPr algn="ctr"/>
            <a:r>
              <a:rPr lang="tr-TR" sz="3200" b="1" dirty="0">
                <a:solidFill>
                  <a:srgbClr val="FF0000"/>
                </a:solidFill>
              </a:rPr>
              <a:t>Geçici depolama yerlerine eşya alınması</a:t>
            </a:r>
            <a:endParaRPr lang="tr-TR" sz="3200" dirty="0">
              <a:solidFill>
                <a:srgbClr val="FF0000"/>
              </a:solidFill>
            </a:endParaRPr>
          </a:p>
          <a:p>
            <a:r>
              <a:rPr lang="tr-TR" b="1" dirty="0"/>
              <a:t> </a:t>
            </a:r>
            <a:endParaRPr lang="tr-TR" dirty="0"/>
          </a:p>
          <a:p>
            <a:r>
              <a:rPr lang="tr-TR" b="1" dirty="0"/>
              <a:t>	Madde 83-</a:t>
            </a:r>
            <a:r>
              <a:rPr lang="tr-TR" dirty="0"/>
              <a:t> </a:t>
            </a:r>
            <a:r>
              <a:rPr lang="tr-TR" sz="3200" dirty="0"/>
              <a:t>Eşya, geçici depolama yerlerine </a:t>
            </a:r>
            <a:r>
              <a:rPr lang="tr-TR" sz="3200" dirty="0">
                <a:solidFill>
                  <a:srgbClr val="7030A0"/>
                </a:solidFill>
              </a:rPr>
              <a:t>buralarda görevli işletme personelinin sorumluluğu ve </a:t>
            </a:r>
            <a:r>
              <a:rPr lang="tr-TR" sz="3200" dirty="0">
                <a:solidFill>
                  <a:srgbClr val="7030A0"/>
                </a:solidFill>
                <a:highlight>
                  <a:srgbClr val="FFFF00"/>
                </a:highlight>
              </a:rPr>
              <a:t>gümrük memurlarının gözetimi altında alınır. </a:t>
            </a:r>
            <a:endParaRPr lang="tr-TR" dirty="0">
              <a:highlight>
                <a:srgbClr val="FFFF00"/>
              </a:highlight>
            </a:endParaRPr>
          </a:p>
          <a:p>
            <a:r>
              <a:rPr lang="tr-TR" sz="3200" dirty="0">
                <a:solidFill>
                  <a:srgbClr val="FF0000"/>
                </a:solidFill>
              </a:rPr>
              <a:t>Gümrükçe izin verilen diğer yerlere eşya alınmasının </a:t>
            </a:r>
            <a:r>
              <a:rPr lang="tr-TR" sz="3200" u="sng" dirty="0">
                <a:solidFill>
                  <a:srgbClr val="FF0000"/>
                </a:solidFill>
              </a:rPr>
              <a:t>talep edilmesi halinde</a:t>
            </a:r>
            <a:r>
              <a:rPr lang="tr-TR" sz="3200" dirty="0"/>
              <a:t>, talep sahibinin sorumluluğu ve gümrük idaresinin gözetimi altında bu talep kabul edilir.</a:t>
            </a:r>
          </a:p>
          <a:p>
            <a:endParaRPr lang="tr-TR" sz="3200" dirty="0"/>
          </a:p>
          <a:p>
            <a:r>
              <a:rPr lang="tr-TR" sz="2400" b="1" dirty="0"/>
              <a:t>Gümrük memuru</a:t>
            </a:r>
            <a:r>
              <a:rPr lang="tr-TR" sz="2400" dirty="0"/>
              <a:t>, geçici depolama yerine alınan eşya için, </a:t>
            </a:r>
            <a:r>
              <a:rPr lang="tr-TR" sz="2400" dirty="0">
                <a:solidFill>
                  <a:srgbClr val="00B050"/>
                </a:solidFill>
              </a:rPr>
              <a:t>kendisine verilen ve üzerinde özet beyan numarasının yer aldığı boşaltma listesi ile özet beyan bilgilerini karşılaştırarak</a:t>
            </a:r>
            <a:r>
              <a:rPr lang="tr-TR" sz="2400" dirty="0"/>
              <a:t> geçici depolama yeri giriş işlemlerini onaylar. </a:t>
            </a:r>
            <a:endParaRPr lang="tr-TR" sz="2000" dirty="0"/>
          </a:p>
        </p:txBody>
      </p:sp>
      <p:sp>
        <p:nvSpPr>
          <p:cNvPr id="4" name="Veri Yer Tutucusu 3"/>
          <p:cNvSpPr>
            <a:spLocks noGrp="1"/>
          </p:cNvSpPr>
          <p:nvPr>
            <p:ph type="dt" sz="half" idx="10"/>
          </p:nvPr>
        </p:nvSpPr>
        <p:spPr/>
        <p:txBody>
          <a:bodyPr/>
          <a:lstStyle/>
          <a:p>
            <a:fld id="{9C769501-65DD-4ED5-93B5-D94616E183A5}"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84</a:t>
            </a:fld>
            <a:endParaRPr lang="tr-TR">
              <a:solidFill>
                <a:prstClr val="black">
                  <a:tint val="75000"/>
                </a:prstClr>
              </a:solidFill>
            </a:endParaRPr>
          </a:p>
        </p:txBody>
      </p:sp>
    </p:spTree>
    <p:extLst>
      <p:ext uri="{BB962C8B-B14F-4D97-AF65-F5344CB8AC3E}">
        <p14:creationId xmlns:p14="http://schemas.microsoft.com/office/powerpoint/2010/main" val="6457012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4842" y="409433"/>
            <a:ext cx="11546006" cy="5767530"/>
          </a:xfrm>
        </p:spPr>
        <p:txBody>
          <a:bodyPr>
            <a:normAutofit/>
          </a:bodyPr>
          <a:lstStyle/>
          <a:p>
            <a:pPr algn="ctr"/>
            <a:r>
              <a:rPr lang="tr-TR" sz="3200" b="1" dirty="0">
                <a:solidFill>
                  <a:srgbClr val="00B050"/>
                </a:solidFill>
              </a:rPr>
              <a:t>Yolcu beraberi eşya ambarı</a:t>
            </a:r>
            <a:endParaRPr lang="tr-TR" sz="3200" dirty="0">
              <a:solidFill>
                <a:srgbClr val="00B050"/>
              </a:solidFill>
            </a:endParaRPr>
          </a:p>
          <a:p>
            <a:pPr marL="0" indent="0">
              <a:buNone/>
            </a:pPr>
            <a:endParaRPr lang="tr-TR" dirty="0"/>
          </a:p>
          <a:p>
            <a:r>
              <a:rPr lang="tr-TR" b="1" dirty="0"/>
              <a:t>	Madde 86-</a:t>
            </a:r>
            <a:r>
              <a:rPr lang="tr-TR" dirty="0"/>
              <a:t> «</a:t>
            </a:r>
            <a:r>
              <a:rPr lang="tr-TR" sz="3200" dirty="0"/>
              <a:t>Yolcu beraberi eşya </a:t>
            </a:r>
            <a:r>
              <a:rPr lang="tr-TR" sz="3200" dirty="0" err="1"/>
              <a:t>ambarı»na</a:t>
            </a:r>
            <a:r>
              <a:rPr lang="tr-TR" sz="3200" dirty="0"/>
              <a:t> alınan eşya için yolcuya görevli gümrük memuru tarafından doldurulup, bu memur ve </a:t>
            </a:r>
            <a:r>
              <a:rPr lang="tr-TR" sz="3200" dirty="0">
                <a:solidFill>
                  <a:srgbClr val="FF0000"/>
                </a:solidFill>
              </a:rPr>
              <a:t>eşya sahibi tarafından imzalanan ve gümrük idaresinin resmi mührünü taşıyan bir alındı makbuzu verilir;</a:t>
            </a:r>
          </a:p>
          <a:p>
            <a:r>
              <a:rPr lang="tr-TR" sz="3200" dirty="0">
                <a:solidFill>
                  <a:srgbClr val="FF0000"/>
                </a:solidFill>
              </a:rPr>
              <a:t> </a:t>
            </a:r>
            <a:r>
              <a:rPr lang="tr-TR" sz="3200" dirty="0"/>
              <a:t>ve bu alındıya dayanılarak eşya 18 no.lu ekte yer alan Yolcu Beraberi Eşya Ambarı Defterine kaydedilir. </a:t>
            </a:r>
          </a:p>
          <a:p>
            <a:endParaRPr lang="tr-TR" dirty="0"/>
          </a:p>
        </p:txBody>
      </p:sp>
      <p:sp>
        <p:nvSpPr>
          <p:cNvPr id="4" name="Veri Yer Tutucusu 3"/>
          <p:cNvSpPr>
            <a:spLocks noGrp="1"/>
          </p:cNvSpPr>
          <p:nvPr>
            <p:ph type="dt" sz="half" idx="10"/>
          </p:nvPr>
        </p:nvSpPr>
        <p:spPr/>
        <p:txBody>
          <a:bodyPr/>
          <a:lstStyle/>
          <a:p>
            <a:fld id="{4C2A56C0-7804-49E7-B187-8A279548EFC9}"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85</a:t>
            </a:fld>
            <a:endParaRPr lang="tr-TR">
              <a:solidFill>
                <a:prstClr val="black">
                  <a:tint val="75000"/>
                </a:prstClr>
              </a:solidFill>
            </a:endParaRPr>
          </a:p>
        </p:txBody>
      </p:sp>
    </p:spTree>
    <p:extLst>
      <p:ext uri="{BB962C8B-B14F-4D97-AF65-F5344CB8AC3E}">
        <p14:creationId xmlns:p14="http://schemas.microsoft.com/office/powerpoint/2010/main" val="325577670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183" y="545910"/>
            <a:ext cx="12082818" cy="5923129"/>
          </a:xfrm>
        </p:spPr>
        <p:txBody>
          <a:bodyPr/>
          <a:lstStyle/>
          <a:p>
            <a:pPr algn="ctr"/>
            <a:r>
              <a:rPr lang="tr-TR" sz="3200" b="1" dirty="0">
                <a:solidFill>
                  <a:srgbClr val="FF0000"/>
                </a:solidFill>
              </a:rPr>
              <a:t>Eşyanın muayene edilmesi</a:t>
            </a:r>
            <a:endParaRPr lang="tr-TR" sz="3200" dirty="0">
              <a:solidFill>
                <a:srgbClr val="FF0000"/>
              </a:solidFill>
            </a:endParaRPr>
          </a:p>
          <a:p>
            <a:r>
              <a:rPr lang="tr-TR" b="1" dirty="0"/>
              <a:t> </a:t>
            </a:r>
            <a:endParaRPr lang="tr-TR" dirty="0"/>
          </a:p>
          <a:p>
            <a:r>
              <a:rPr lang="tr-TR" b="1" dirty="0"/>
              <a:t>	Madde 87-</a:t>
            </a:r>
            <a:r>
              <a:rPr lang="tr-TR" dirty="0"/>
              <a:t> </a:t>
            </a:r>
            <a:r>
              <a:rPr lang="tr-TR" sz="3200" dirty="0">
                <a:solidFill>
                  <a:srgbClr val="00B050"/>
                </a:solidFill>
              </a:rPr>
              <a:t>Geçici depolama yerlerinde bulunan eşya beyana uygun olup olmadığının tespiti açısından </a:t>
            </a:r>
            <a:r>
              <a:rPr lang="tr-TR" sz="3200" dirty="0"/>
              <a:t>veya gerekli görülen herhangi bir zamanda </a:t>
            </a:r>
            <a:r>
              <a:rPr lang="tr-TR" sz="3200" dirty="0">
                <a:solidFill>
                  <a:srgbClr val="7030A0"/>
                </a:solidFill>
              </a:rPr>
              <a:t>görevli muayene memurları tarafından muayene edilir</a:t>
            </a:r>
            <a:r>
              <a:rPr lang="tr-TR" sz="3200" dirty="0"/>
              <a:t>.</a:t>
            </a:r>
          </a:p>
          <a:p>
            <a:r>
              <a:rPr lang="tr-TR" sz="3200" dirty="0"/>
              <a:t> </a:t>
            </a:r>
            <a:r>
              <a:rPr lang="tr-TR" sz="3200" b="1" dirty="0">
                <a:solidFill>
                  <a:srgbClr val="FF0000"/>
                </a:solidFill>
              </a:rPr>
              <a:t>Gerek görülmesi halinde </a:t>
            </a:r>
            <a:r>
              <a:rPr lang="tr-TR" sz="3200" dirty="0"/>
              <a:t>muayenede, mal sahibi veya temsilcisinin veya geçici depolama yeri memurunun bulunması da istenebilir. </a:t>
            </a:r>
          </a:p>
          <a:p>
            <a:endParaRPr lang="tr-TR" dirty="0"/>
          </a:p>
        </p:txBody>
      </p:sp>
      <p:sp>
        <p:nvSpPr>
          <p:cNvPr id="4" name="Veri Yer Tutucusu 3"/>
          <p:cNvSpPr>
            <a:spLocks noGrp="1"/>
          </p:cNvSpPr>
          <p:nvPr>
            <p:ph type="dt" sz="half" idx="10"/>
          </p:nvPr>
        </p:nvSpPr>
        <p:spPr/>
        <p:txBody>
          <a:bodyPr/>
          <a:lstStyle/>
          <a:p>
            <a:fld id="{AC41B64A-DEC7-416F-AE10-E4E4F53ABA60}"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86</a:t>
            </a:fld>
            <a:endParaRPr lang="tr-TR">
              <a:solidFill>
                <a:prstClr val="black">
                  <a:tint val="75000"/>
                </a:prstClr>
              </a:solidFill>
            </a:endParaRPr>
          </a:p>
        </p:txBody>
      </p:sp>
    </p:spTree>
    <p:extLst>
      <p:ext uri="{BB962C8B-B14F-4D97-AF65-F5344CB8AC3E}">
        <p14:creationId xmlns:p14="http://schemas.microsoft.com/office/powerpoint/2010/main" val="141915168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ÜÇÜNCÜ KISIM</a:t>
            </a:r>
          </a:p>
          <a:p>
            <a:pPr algn="ctr"/>
            <a:endParaRPr lang="tr-TR" b="1" dirty="0">
              <a:solidFill>
                <a:srgbClr val="0070C0"/>
              </a:solidFill>
            </a:endParaRPr>
          </a:p>
          <a:p>
            <a:pPr algn="ctr"/>
            <a:r>
              <a:rPr lang="tr-TR" sz="3200" b="1" dirty="0">
                <a:solidFill>
                  <a:srgbClr val="0070C0"/>
                </a:solidFill>
              </a:rPr>
              <a:t>YEDİNCİ BÖLÜM</a:t>
            </a:r>
          </a:p>
        </p:txBody>
      </p:sp>
      <p:sp>
        <p:nvSpPr>
          <p:cNvPr id="4" name="Veri Yer Tutucusu 3"/>
          <p:cNvSpPr>
            <a:spLocks noGrp="1"/>
          </p:cNvSpPr>
          <p:nvPr>
            <p:ph type="dt" sz="half" idx="10"/>
          </p:nvPr>
        </p:nvSpPr>
        <p:spPr/>
        <p:txBody>
          <a:bodyPr/>
          <a:lstStyle/>
          <a:p>
            <a:fld id="{CF8C1608-66B8-4D7E-BA9B-451ACA070D8B}"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87</a:t>
            </a:fld>
            <a:endParaRPr lang="tr-TR">
              <a:solidFill>
                <a:prstClr val="black">
                  <a:tint val="75000"/>
                </a:prstClr>
              </a:solidFill>
            </a:endParaRPr>
          </a:p>
        </p:txBody>
      </p:sp>
    </p:spTree>
    <p:extLst>
      <p:ext uri="{BB962C8B-B14F-4D97-AF65-F5344CB8AC3E}">
        <p14:creationId xmlns:p14="http://schemas.microsoft.com/office/powerpoint/2010/main" val="56015039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3947568"/>
          </a:xfrm>
        </p:spPr>
        <p:txBody>
          <a:bodyPr>
            <a:normAutofit/>
          </a:bodyPr>
          <a:lstStyle/>
          <a:p>
            <a:pPr algn="ctr"/>
            <a:br>
              <a:rPr lang="tr-TR" b="1" dirty="0"/>
            </a:br>
            <a:r>
              <a:rPr lang="tr-TR" b="1" dirty="0">
                <a:solidFill>
                  <a:srgbClr val="FF0000"/>
                </a:solidFill>
              </a:rPr>
              <a:t>YEDİNCİ BÖLÜM</a:t>
            </a:r>
            <a:br>
              <a:rPr lang="tr-TR" dirty="0">
                <a:solidFill>
                  <a:srgbClr val="FF0000"/>
                </a:solidFill>
              </a:rPr>
            </a:br>
            <a:r>
              <a:rPr lang="tr-TR" b="1" dirty="0">
                <a:solidFill>
                  <a:srgbClr val="FF0000"/>
                </a:solidFill>
              </a:rPr>
              <a:t>Transit Rejimi Altında Taşınan Eşyaya Uygulanacak Hükümler</a:t>
            </a:r>
            <a:br>
              <a:rPr lang="tr-TR" dirty="0">
                <a:solidFill>
                  <a:srgbClr val="FF0000"/>
                </a:solidFill>
              </a:rPr>
            </a:br>
            <a:endParaRPr lang="tr-TR" dirty="0">
              <a:solidFill>
                <a:srgbClr val="FF0000"/>
              </a:solidFill>
            </a:endParaRPr>
          </a:p>
        </p:txBody>
      </p:sp>
      <p:sp>
        <p:nvSpPr>
          <p:cNvPr id="4" name="Veri Yer Tutucusu 3"/>
          <p:cNvSpPr>
            <a:spLocks noGrp="1"/>
          </p:cNvSpPr>
          <p:nvPr>
            <p:ph type="dt" sz="half" idx="10"/>
          </p:nvPr>
        </p:nvSpPr>
        <p:spPr/>
        <p:txBody>
          <a:bodyPr/>
          <a:lstStyle/>
          <a:p>
            <a:fld id="{69EECF97-754B-429B-BD7C-4DCA565814D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88</a:t>
            </a:fld>
            <a:endParaRPr lang="tr-TR">
              <a:solidFill>
                <a:prstClr val="black">
                  <a:tint val="75000"/>
                </a:prstClr>
              </a:solidFill>
            </a:endParaRPr>
          </a:p>
        </p:txBody>
      </p:sp>
    </p:spTree>
    <p:extLst>
      <p:ext uri="{BB962C8B-B14F-4D97-AF65-F5344CB8AC3E}">
        <p14:creationId xmlns:p14="http://schemas.microsoft.com/office/powerpoint/2010/main" val="30414662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0251" y="177421"/>
            <a:ext cx="11750722" cy="6544054"/>
          </a:xfrm>
        </p:spPr>
        <p:txBody>
          <a:bodyPr>
            <a:normAutofit/>
          </a:bodyPr>
          <a:lstStyle/>
          <a:p>
            <a:pPr algn="ctr"/>
            <a:r>
              <a:rPr lang="tr-TR" sz="3600" b="1" dirty="0">
                <a:solidFill>
                  <a:srgbClr val="FF0000"/>
                </a:solidFill>
              </a:rPr>
              <a:t>Daha önce başlamış transit rejimine tabi eşyaya </a:t>
            </a:r>
            <a:r>
              <a:rPr lang="tr-TR" sz="3600" b="1" dirty="0">
                <a:solidFill>
                  <a:srgbClr val="00B050"/>
                </a:solidFill>
              </a:rPr>
              <a:t>uygulanmayacak</a:t>
            </a:r>
            <a:r>
              <a:rPr lang="tr-TR" sz="3600" b="1" dirty="0">
                <a:solidFill>
                  <a:srgbClr val="FF0000"/>
                </a:solidFill>
              </a:rPr>
              <a:t> hükümler</a:t>
            </a:r>
          </a:p>
          <a:p>
            <a:r>
              <a:rPr lang="tr-TR" b="1" dirty="0"/>
              <a:t>	Madde 100-</a:t>
            </a:r>
            <a:r>
              <a:rPr lang="tr-TR" dirty="0"/>
              <a:t> </a:t>
            </a:r>
            <a:r>
              <a:rPr lang="tr-TR" sz="3200" dirty="0">
                <a:solidFill>
                  <a:srgbClr val="7030A0"/>
                </a:solidFill>
              </a:rPr>
              <a:t>Daha önce başlamış bir transit rejimi altında Türkiye Gümrük Bölgesine getirilen eşyaya; </a:t>
            </a:r>
          </a:p>
          <a:p>
            <a:r>
              <a:rPr lang="tr-TR" sz="3200" dirty="0"/>
              <a:t>a) Eşyanın Türkiye Gümrük Bölgesine girmesine,</a:t>
            </a:r>
          </a:p>
          <a:p>
            <a:r>
              <a:rPr lang="tr-TR" sz="3200" dirty="0"/>
              <a:t>b) Eşyanın gümrüğe sunulmasına,</a:t>
            </a:r>
          </a:p>
          <a:p>
            <a:r>
              <a:rPr lang="tr-TR" sz="3200" dirty="0"/>
              <a:t>c) Özet beyan verilmesine,</a:t>
            </a:r>
          </a:p>
          <a:p>
            <a:r>
              <a:rPr lang="tr-TR" sz="3200" dirty="0"/>
              <a:t>d) Eşyanın Gümrükçe onaylanmış bir işlem veya kullanıma tabi tutulmasına,</a:t>
            </a:r>
          </a:p>
          <a:p>
            <a:r>
              <a:rPr lang="tr-TR" sz="3200" dirty="0"/>
              <a:t>e) Eşyanın  geçici depolama yerine alınmasına, </a:t>
            </a:r>
          </a:p>
          <a:p>
            <a:r>
              <a:rPr lang="tr-TR" sz="3200" dirty="0">
                <a:solidFill>
                  <a:srgbClr val="7030A0"/>
                </a:solidFill>
              </a:rPr>
              <a:t>İlişkin hükümler uygulanmaz. </a:t>
            </a:r>
          </a:p>
          <a:p>
            <a:endParaRPr lang="tr-TR" dirty="0"/>
          </a:p>
        </p:txBody>
      </p:sp>
      <p:sp>
        <p:nvSpPr>
          <p:cNvPr id="4" name="Veri Yer Tutucusu 3"/>
          <p:cNvSpPr>
            <a:spLocks noGrp="1"/>
          </p:cNvSpPr>
          <p:nvPr>
            <p:ph type="dt" sz="half" idx="10"/>
          </p:nvPr>
        </p:nvSpPr>
        <p:spPr/>
        <p:txBody>
          <a:bodyPr/>
          <a:lstStyle/>
          <a:p>
            <a:fld id="{A0A19BE2-C4A0-42F9-903E-2318C248376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89</a:t>
            </a:fld>
            <a:endParaRPr lang="tr-TR">
              <a:solidFill>
                <a:prstClr val="black">
                  <a:tint val="75000"/>
                </a:prstClr>
              </a:solidFill>
            </a:endParaRPr>
          </a:p>
        </p:txBody>
      </p:sp>
    </p:spTree>
    <p:extLst>
      <p:ext uri="{BB962C8B-B14F-4D97-AF65-F5344CB8AC3E}">
        <p14:creationId xmlns:p14="http://schemas.microsoft.com/office/powerpoint/2010/main" val="2427033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52596" y="0"/>
            <a:ext cx="8229600" cy="1214422"/>
          </a:xfrm>
        </p:spPr>
        <p:txBody>
          <a:bodyPr>
            <a:normAutofit fontScale="90000"/>
          </a:bodyPr>
          <a:lstStyle/>
          <a:p>
            <a:br>
              <a:rPr lang="tr-TR" dirty="0"/>
            </a:br>
            <a:endParaRPr lang="tr-TR" dirty="0"/>
          </a:p>
        </p:txBody>
      </p:sp>
      <p:sp>
        <p:nvSpPr>
          <p:cNvPr id="3" name="2 İçerik Yer Tutucusu"/>
          <p:cNvSpPr>
            <a:spLocks noGrp="1"/>
          </p:cNvSpPr>
          <p:nvPr>
            <p:ph idx="1"/>
          </p:nvPr>
        </p:nvSpPr>
        <p:spPr>
          <a:xfrm>
            <a:off x="1981200" y="428605"/>
            <a:ext cx="8229600" cy="5697559"/>
          </a:xfrm>
        </p:spPr>
        <p:txBody>
          <a:bodyPr/>
          <a:lstStyle/>
          <a:p>
            <a:pPr>
              <a:buNone/>
            </a:pPr>
            <a:endParaRPr lang="tr-TR" dirty="0"/>
          </a:p>
          <a:p>
            <a:pPr>
              <a:buNone/>
            </a:pPr>
            <a:endParaRPr lang="tr-TR" dirty="0"/>
          </a:p>
          <a:p>
            <a:pPr>
              <a:buNone/>
            </a:pPr>
            <a:endParaRPr lang="tr-TR" dirty="0"/>
          </a:p>
        </p:txBody>
      </p:sp>
      <p:pic>
        <p:nvPicPr>
          <p:cNvPr id="6146" name="Picture 2" descr="C:\Users\Senses\Desktop\seminer görseller\cma cgm logo.jpg"/>
          <p:cNvPicPr>
            <a:picLocks noChangeAspect="1" noChangeArrowheads="1"/>
          </p:cNvPicPr>
          <p:nvPr/>
        </p:nvPicPr>
        <p:blipFill>
          <a:blip r:embed="rId2" cstate="print"/>
          <a:srcRect/>
          <a:stretch>
            <a:fillRect/>
          </a:stretch>
        </p:blipFill>
        <p:spPr bwMode="auto">
          <a:xfrm>
            <a:off x="2644776" y="862014"/>
            <a:ext cx="6900863" cy="5132387"/>
          </a:xfrm>
          <a:prstGeom prst="rect">
            <a:avLst/>
          </a:prstGeom>
          <a:noFill/>
        </p:spPr>
      </p:pic>
    </p:spTree>
    <p:extLst>
      <p:ext uri="{BB962C8B-B14F-4D97-AF65-F5344CB8AC3E}">
        <p14:creationId xmlns:p14="http://schemas.microsoft.com/office/powerpoint/2010/main" val="42480960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912" y="304800"/>
            <a:ext cx="11350752" cy="6051550"/>
          </a:xfrm>
        </p:spPr>
        <p:txBody>
          <a:bodyPr>
            <a:normAutofit/>
          </a:bodyPr>
          <a:lstStyle/>
          <a:p>
            <a:endParaRPr lang="tr-TR" sz="3200" dirty="0">
              <a:solidFill>
                <a:srgbClr val="FF0000"/>
              </a:solidFill>
            </a:endParaRPr>
          </a:p>
          <a:p>
            <a:pPr algn="ctr"/>
            <a:r>
              <a:rPr lang="tr-TR" sz="3600" b="1" dirty="0">
                <a:solidFill>
                  <a:srgbClr val="FF0000"/>
                </a:solidFill>
              </a:rPr>
              <a:t>Daha önce başlamış transit rejimine tabi eşyaya </a:t>
            </a:r>
            <a:r>
              <a:rPr lang="tr-TR" sz="3600" b="1" dirty="0">
                <a:solidFill>
                  <a:srgbClr val="00B050"/>
                </a:solidFill>
              </a:rPr>
              <a:t>uygulanmayacak</a:t>
            </a:r>
            <a:r>
              <a:rPr lang="tr-TR" sz="3600" b="1" dirty="0">
                <a:solidFill>
                  <a:srgbClr val="FF0000"/>
                </a:solidFill>
              </a:rPr>
              <a:t> hükümler</a:t>
            </a:r>
          </a:p>
          <a:p>
            <a:r>
              <a:rPr lang="tr-TR" sz="3200" b="1" dirty="0"/>
              <a:t>	Madde 100-</a:t>
            </a:r>
            <a:r>
              <a:rPr lang="tr-TR" sz="3200" dirty="0"/>
              <a:t> </a:t>
            </a:r>
            <a:r>
              <a:rPr lang="tr-TR" sz="3200" dirty="0">
                <a:solidFill>
                  <a:srgbClr val="7030A0"/>
                </a:solidFill>
              </a:rPr>
              <a:t>Daha önce başlamış bir transit rejimi altında Türkiye Gümrük Bölgesine getirilen eşyaya; </a:t>
            </a:r>
          </a:p>
          <a:p>
            <a:endParaRPr lang="tr-TR" sz="3200" dirty="0">
              <a:solidFill>
                <a:srgbClr val="FF0000"/>
              </a:solidFill>
            </a:endParaRPr>
          </a:p>
          <a:p>
            <a:r>
              <a:rPr lang="tr-TR" sz="3200" dirty="0">
                <a:solidFill>
                  <a:srgbClr val="FF0000"/>
                </a:solidFill>
              </a:rPr>
              <a:t>Müsteşarlıkça belirlenen usul ve esaslara uygun olarak,</a:t>
            </a:r>
          </a:p>
          <a:p>
            <a:r>
              <a:rPr lang="tr-TR" sz="3200" dirty="0">
                <a:solidFill>
                  <a:srgbClr val="FF0000"/>
                </a:solidFill>
              </a:rPr>
              <a:t>Ya, </a:t>
            </a:r>
            <a:r>
              <a:rPr lang="tr-TR" sz="3200" dirty="0">
                <a:solidFill>
                  <a:srgbClr val="00B050"/>
                </a:solidFill>
              </a:rPr>
              <a:t>belirlenen bir gümrük idaresine </a:t>
            </a:r>
          </a:p>
          <a:p>
            <a:r>
              <a:rPr lang="tr-TR" sz="3200" dirty="0">
                <a:solidFill>
                  <a:srgbClr val="FF0000"/>
                </a:solidFill>
              </a:rPr>
              <a:t>veya </a:t>
            </a:r>
          </a:p>
          <a:p>
            <a:r>
              <a:rPr lang="tr-TR" sz="3200" dirty="0">
                <a:solidFill>
                  <a:srgbClr val="00B050"/>
                </a:solidFill>
              </a:rPr>
              <a:t>gümrükçe uygun görülen herhangi bir yere,</a:t>
            </a:r>
          </a:p>
          <a:p>
            <a:r>
              <a:rPr lang="tr-TR" sz="3200" dirty="0">
                <a:solidFill>
                  <a:srgbClr val="00B050"/>
                </a:solidFill>
              </a:rPr>
              <a:t> </a:t>
            </a:r>
            <a:r>
              <a:rPr lang="tr-TR" sz="3200" dirty="0">
                <a:solidFill>
                  <a:srgbClr val="FF0000"/>
                </a:solidFill>
              </a:rPr>
              <a:t>götürülmesi mümkündür.</a:t>
            </a:r>
          </a:p>
        </p:txBody>
      </p:sp>
      <p:sp>
        <p:nvSpPr>
          <p:cNvPr id="4" name="Veri Yer Tutucusu 3"/>
          <p:cNvSpPr>
            <a:spLocks noGrp="1"/>
          </p:cNvSpPr>
          <p:nvPr>
            <p:ph type="dt" sz="half" idx="10"/>
          </p:nvPr>
        </p:nvSpPr>
        <p:spPr/>
        <p:txBody>
          <a:bodyPr/>
          <a:lstStyle/>
          <a:p>
            <a:fld id="{46F55C6A-FAB0-4E85-AC79-A60430C27EE7}"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90</a:t>
            </a:fld>
            <a:endParaRPr lang="tr-TR">
              <a:solidFill>
                <a:prstClr val="black">
                  <a:tint val="75000"/>
                </a:prstClr>
              </a:solidFill>
            </a:endParaRPr>
          </a:p>
        </p:txBody>
      </p:sp>
    </p:spTree>
    <p:extLst>
      <p:ext uri="{BB962C8B-B14F-4D97-AF65-F5344CB8AC3E}">
        <p14:creationId xmlns:p14="http://schemas.microsoft.com/office/powerpoint/2010/main" val="1205422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6603" y="259307"/>
            <a:ext cx="11668836" cy="6318914"/>
          </a:xfrm>
        </p:spPr>
        <p:txBody>
          <a:bodyPr>
            <a:normAutofit/>
          </a:bodyPr>
          <a:lstStyle/>
          <a:p>
            <a:pPr algn="ctr"/>
            <a:r>
              <a:rPr lang="tr-TR" sz="3200" b="1" dirty="0">
                <a:solidFill>
                  <a:srgbClr val="FF0000"/>
                </a:solidFill>
              </a:rPr>
              <a:t>Türkiye Gümrük Bölgesinde </a:t>
            </a:r>
            <a:r>
              <a:rPr lang="tr-TR" sz="3200" b="1" dirty="0">
                <a:solidFill>
                  <a:srgbClr val="7030A0"/>
                </a:solidFill>
              </a:rPr>
              <a:t>bir yerden diğer bir yere </a:t>
            </a:r>
            <a:r>
              <a:rPr lang="tr-TR" sz="3200" b="1" dirty="0">
                <a:solidFill>
                  <a:srgbClr val="FF0000"/>
                </a:solidFill>
              </a:rPr>
              <a:t>transit rejiminde taşınan eşyaya uygulanacak hükümler</a:t>
            </a:r>
            <a:endParaRPr lang="tr-TR" sz="3200" dirty="0">
              <a:solidFill>
                <a:srgbClr val="FF0000"/>
              </a:solidFill>
            </a:endParaRPr>
          </a:p>
          <a:p>
            <a:pPr marL="0" indent="0">
              <a:buNone/>
            </a:pPr>
            <a:endParaRPr lang="tr-TR" dirty="0"/>
          </a:p>
          <a:p>
            <a:r>
              <a:rPr lang="tr-TR" b="1" dirty="0"/>
              <a:t>Madde 101- </a:t>
            </a:r>
            <a:r>
              <a:rPr lang="tr-TR" dirty="0"/>
              <a:t>Türkiye Gümrük Bölgesindeki bir yerden diğer bir yere transit rejimi hükümleri çerçevesinde nakledilmek üzere gümrüğe sunulan eşya hakkında;</a:t>
            </a:r>
          </a:p>
          <a:p>
            <a:r>
              <a:rPr lang="tr-TR" dirty="0"/>
              <a:t>a) Eşyanın gümrüğe sunulmasına,</a:t>
            </a:r>
          </a:p>
          <a:p>
            <a:r>
              <a:rPr lang="tr-TR" dirty="0"/>
              <a:t>b) Özet beyan verilmesine,</a:t>
            </a:r>
          </a:p>
          <a:p>
            <a:r>
              <a:rPr lang="tr-TR" dirty="0"/>
              <a:t>c) Eşyanın Gümrükçe onaylanmış bir işlem veya kullanıma tabi tutulmasına,</a:t>
            </a:r>
          </a:p>
          <a:p>
            <a:r>
              <a:rPr lang="tr-TR" dirty="0"/>
              <a:t>d) Eşyanın  geçici depolama yerine alınmasına</a:t>
            </a:r>
            <a:r>
              <a:rPr lang="tr-TR" dirty="0">
                <a:solidFill>
                  <a:srgbClr val="7030A0"/>
                </a:solidFill>
              </a:rPr>
              <a:t>, </a:t>
            </a:r>
          </a:p>
          <a:p>
            <a:r>
              <a:rPr lang="tr-TR" dirty="0">
                <a:solidFill>
                  <a:srgbClr val="7030A0"/>
                </a:solidFill>
              </a:rPr>
              <a:t>(</a:t>
            </a:r>
            <a:r>
              <a:rPr lang="tr-TR" dirty="0" err="1">
                <a:solidFill>
                  <a:srgbClr val="7030A0"/>
                </a:solidFill>
              </a:rPr>
              <a:t>a.b.c.d</a:t>
            </a:r>
            <a:r>
              <a:rPr lang="tr-TR" dirty="0">
                <a:solidFill>
                  <a:srgbClr val="7030A0"/>
                </a:solidFill>
              </a:rPr>
              <a:t> hükümleri) İlişkin hükümler uygulanır.</a:t>
            </a:r>
          </a:p>
          <a:p>
            <a:endParaRPr lang="tr-TR" dirty="0"/>
          </a:p>
        </p:txBody>
      </p:sp>
      <p:sp>
        <p:nvSpPr>
          <p:cNvPr id="4" name="Veri Yer Tutucusu 3"/>
          <p:cNvSpPr>
            <a:spLocks noGrp="1"/>
          </p:cNvSpPr>
          <p:nvPr>
            <p:ph type="dt" sz="half" idx="10"/>
          </p:nvPr>
        </p:nvSpPr>
        <p:spPr/>
        <p:txBody>
          <a:bodyPr/>
          <a:lstStyle/>
          <a:p>
            <a:fld id="{50413257-ED1F-4C30-A68C-ED77867511C6}"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91</a:t>
            </a:fld>
            <a:endParaRPr lang="tr-TR">
              <a:solidFill>
                <a:prstClr val="black">
                  <a:tint val="75000"/>
                </a:prstClr>
              </a:solidFill>
            </a:endParaRPr>
          </a:p>
        </p:txBody>
      </p:sp>
    </p:spTree>
    <p:extLst>
      <p:ext uri="{BB962C8B-B14F-4D97-AF65-F5344CB8AC3E}">
        <p14:creationId xmlns:p14="http://schemas.microsoft.com/office/powerpoint/2010/main" val="174080467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0070C0"/>
                </a:solidFill>
              </a:rPr>
              <a:t>ÜÇÜNCÜ KISIM</a:t>
            </a:r>
          </a:p>
          <a:p>
            <a:pPr algn="ctr"/>
            <a:endParaRPr lang="tr-TR" b="1" dirty="0">
              <a:solidFill>
                <a:srgbClr val="0070C0"/>
              </a:solidFill>
            </a:endParaRPr>
          </a:p>
          <a:p>
            <a:pPr algn="ctr"/>
            <a:r>
              <a:rPr lang="tr-TR" sz="3200" b="1" dirty="0">
                <a:solidFill>
                  <a:srgbClr val="0070C0"/>
                </a:solidFill>
              </a:rPr>
              <a:t>SEKİZİNCİ BÖLÜM</a:t>
            </a:r>
          </a:p>
        </p:txBody>
      </p:sp>
      <p:sp>
        <p:nvSpPr>
          <p:cNvPr id="4" name="Veri Yer Tutucusu 3"/>
          <p:cNvSpPr>
            <a:spLocks noGrp="1"/>
          </p:cNvSpPr>
          <p:nvPr>
            <p:ph type="dt" sz="half" idx="10"/>
          </p:nvPr>
        </p:nvSpPr>
        <p:spPr/>
        <p:txBody>
          <a:bodyPr/>
          <a:lstStyle/>
          <a:p>
            <a:fld id="{80225CC6-7106-41E6-A899-2A542BB5F92A}"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92</a:t>
            </a:fld>
            <a:endParaRPr lang="tr-TR">
              <a:solidFill>
                <a:prstClr val="black">
                  <a:tint val="75000"/>
                </a:prstClr>
              </a:solidFill>
            </a:endParaRPr>
          </a:p>
        </p:txBody>
      </p:sp>
    </p:spTree>
    <p:extLst>
      <p:ext uri="{BB962C8B-B14F-4D97-AF65-F5344CB8AC3E}">
        <p14:creationId xmlns:p14="http://schemas.microsoft.com/office/powerpoint/2010/main" val="29474591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466182"/>
          </a:xfrm>
        </p:spPr>
        <p:txBody>
          <a:bodyPr>
            <a:normAutofit/>
          </a:bodyPr>
          <a:lstStyle/>
          <a:p>
            <a:pPr algn="ctr"/>
            <a:r>
              <a:rPr lang="tr-TR" b="1" dirty="0">
                <a:solidFill>
                  <a:srgbClr val="FF0000"/>
                </a:solidFill>
              </a:rPr>
              <a:t>SEKİZİNCİ BÖLÜM</a:t>
            </a:r>
            <a:br>
              <a:rPr lang="tr-TR" dirty="0">
                <a:solidFill>
                  <a:srgbClr val="FF0000"/>
                </a:solidFill>
              </a:rPr>
            </a:br>
            <a:r>
              <a:rPr lang="tr-TR" b="1" dirty="0">
                <a:solidFill>
                  <a:srgbClr val="FF0000"/>
                </a:solidFill>
              </a:rPr>
              <a:t>Diğer Hükümler</a:t>
            </a:r>
            <a:br>
              <a:rPr lang="tr-TR" dirty="0">
                <a:solidFill>
                  <a:srgbClr val="FF0000"/>
                </a:solidFill>
              </a:rPr>
            </a:br>
            <a:endParaRPr lang="tr-TR" dirty="0">
              <a:solidFill>
                <a:srgbClr val="FF0000"/>
              </a:solidFill>
            </a:endParaRPr>
          </a:p>
        </p:txBody>
      </p:sp>
      <p:sp>
        <p:nvSpPr>
          <p:cNvPr id="4" name="Veri Yer Tutucusu 3"/>
          <p:cNvSpPr>
            <a:spLocks noGrp="1"/>
          </p:cNvSpPr>
          <p:nvPr>
            <p:ph type="dt" sz="half" idx="10"/>
          </p:nvPr>
        </p:nvSpPr>
        <p:spPr/>
        <p:txBody>
          <a:bodyPr/>
          <a:lstStyle/>
          <a:p>
            <a:fld id="{E284F24D-83EB-4BA1-B2E8-4C9D8CE7CD09}"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93</a:t>
            </a:fld>
            <a:endParaRPr lang="tr-TR">
              <a:solidFill>
                <a:prstClr val="black">
                  <a:tint val="75000"/>
                </a:prstClr>
              </a:solidFill>
            </a:endParaRPr>
          </a:p>
        </p:txBody>
      </p:sp>
    </p:spTree>
    <p:extLst>
      <p:ext uri="{BB962C8B-B14F-4D97-AF65-F5344CB8AC3E}">
        <p14:creationId xmlns:p14="http://schemas.microsoft.com/office/powerpoint/2010/main" val="6984723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478" y="232012"/>
            <a:ext cx="11217322" cy="6359857"/>
          </a:xfrm>
        </p:spPr>
        <p:txBody>
          <a:bodyPr>
            <a:normAutofit/>
          </a:bodyPr>
          <a:lstStyle/>
          <a:p>
            <a:pPr algn="ctr"/>
            <a:r>
              <a:rPr lang="tr-TR" sz="3200" b="1" dirty="0">
                <a:solidFill>
                  <a:srgbClr val="FF0000"/>
                </a:solidFill>
              </a:rPr>
              <a:t>Eşyanın </a:t>
            </a:r>
            <a:r>
              <a:rPr lang="tr-TR" sz="3200" b="1" dirty="0" err="1">
                <a:solidFill>
                  <a:srgbClr val="FF0000"/>
                </a:solidFill>
              </a:rPr>
              <a:t>re’sen</a:t>
            </a:r>
            <a:r>
              <a:rPr lang="tr-TR" sz="3200" b="1" dirty="0">
                <a:solidFill>
                  <a:srgbClr val="FF0000"/>
                </a:solidFill>
              </a:rPr>
              <a:t> imhası</a:t>
            </a:r>
            <a:endParaRPr lang="tr-TR" dirty="0"/>
          </a:p>
          <a:p>
            <a:r>
              <a:rPr lang="tr-TR" b="1" dirty="0"/>
              <a:t>	Madde 102-</a:t>
            </a:r>
            <a:r>
              <a:rPr lang="tr-TR" dirty="0"/>
              <a:t> </a:t>
            </a:r>
            <a:r>
              <a:rPr lang="tr-TR" dirty="0">
                <a:solidFill>
                  <a:srgbClr val="00B050"/>
                </a:solidFill>
              </a:rPr>
              <a:t>Gümrüğe sunulan eşyanın rejim beyanında bulunulmadan önce;</a:t>
            </a:r>
          </a:p>
          <a:p>
            <a:r>
              <a:rPr lang="tr-TR" dirty="0">
                <a:solidFill>
                  <a:srgbClr val="0070C0"/>
                </a:solidFill>
              </a:rPr>
              <a:t> herhangi bir kaza sonucu ya da </a:t>
            </a:r>
          </a:p>
          <a:p>
            <a:r>
              <a:rPr lang="tr-TR" dirty="0">
                <a:solidFill>
                  <a:srgbClr val="0070C0"/>
                </a:solidFill>
              </a:rPr>
              <a:t>elde olmayan nedenlerle tamamen veya kısmen hasara uğraması, </a:t>
            </a:r>
          </a:p>
          <a:p>
            <a:r>
              <a:rPr lang="tr-TR" dirty="0">
                <a:solidFill>
                  <a:srgbClr val="0070C0"/>
                </a:solidFill>
              </a:rPr>
              <a:t>harap olması, </a:t>
            </a:r>
          </a:p>
          <a:p>
            <a:r>
              <a:rPr lang="tr-TR" dirty="0">
                <a:solidFill>
                  <a:srgbClr val="0070C0"/>
                </a:solidFill>
              </a:rPr>
              <a:t>bozulması gibi nedenlerle bir arada bulunduğu eşya veya çevreye zarar verir hale gelmesi veya tehlike arz etmesi halinde</a:t>
            </a:r>
            <a:r>
              <a:rPr lang="tr-TR" dirty="0"/>
              <a:t>, </a:t>
            </a:r>
          </a:p>
          <a:p>
            <a:r>
              <a:rPr lang="tr-TR" dirty="0">
                <a:solidFill>
                  <a:srgbClr val="00B050"/>
                </a:solidFill>
              </a:rPr>
              <a:t>gümrük idaresi bu eşyayı sahibine veya rejim beyanında bulunacak kişiye haber vermeden </a:t>
            </a:r>
            <a:r>
              <a:rPr lang="tr-TR" dirty="0" err="1">
                <a:solidFill>
                  <a:srgbClr val="00B050"/>
                </a:solidFill>
              </a:rPr>
              <a:t>re’sen</a:t>
            </a:r>
            <a:r>
              <a:rPr lang="tr-TR" dirty="0">
                <a:solidFill>
                  <a:srgbClr val="00B050"/>
                </a:solidFill>
              </a:rPr>
              <a:t> imha ettirebilir</a:t>
            </a:r>
            <a:r>
              <a:rPr lang="tr-TR" dirty="0"/>
              <a:t>.</a:t>
            </a:r>
          </a:p>
          <a:p>
            <a:r>
              <a:rPr lang="tr-TR" dirty="0"/>
              <a:t> Yapılan işler sonucundan eşya sahibine yazılı bilgi verilir ve eşyanın imhasına ilişkin varsa yapılmış olan masraflar sahibinden tahsil edilir. </a:t>
            </a:r>
          </a:p>
          <a:p>
            <a:r>
              <a:rPr lang="tr-TR" dirty="0"/>
              <a:t> </a:t>
            </a:r>
          </a:p>
          <a:p>
            <a:endParaRPr lang="tr-TR" dirty="0"/>
          </a:p>
        </p:txBody>
      </p:sp>
      <p:sp>
        <p:nvSpPr>
          <p:cNvPr id="4" name="Veri Yer Tutucusu 3"/>
          <p:cNvSpPr>
            <a:spLocks noGrp="1"/>
          </p:cNvSpPr>
          <p:nvPr>
            <p:ph type="dt" sz="half" idx="10"/>
          </p:nvPr>
        </p:nvSpPr>
        <p:spPr/>
        <p:txBody>
          <a:bodyPr/>
          <a:lstStyle/>
          <a:p>
            <a:fld id="{E29C5B4D-0841-4EF3-A0BC-AC5A250D7D94}"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94</a:t>
            </a:fld>
            <a:endParaRPr lang="tr-TR">
              <a:solidFill>
                <a:prstClr val="black">
                  <a:tint val="75000"/>
                </a:prstClr>
              </a:solidFill>
            </a:endParaRPr>
          </a:p>
        </p:txBody>
      </p:sp>
    </p:spTree>
    <p:extLst>
      <p:ext uri="{BB962C8B-B14F-4D97-AF65-F5344CB8AC3E}">
        <p14:creationId xmlns:p14="http://schemas.microsoft.com/office/powerpoint/2010/main" val="11110836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478" y="109182"/>
            <a:ext cx="11217322" cy="6067781"/>
          </a:xfrm>
        </p:spPr>
        <p:txBody>
          <a:bodyPr/>
          <a:lstStyle/>
          <a:p>
            <a:endParaRPr lang="tr-TR" dirty="0">
              <a:solidFill>
                <a:srgbClr val="00B050"/>
              </a:solidFill>
            </a:endParaRPr>
          </a:p>
          <a:p>
            <a:r>
              <a:rPr lang="tr-TR" sz="3200" dirty="0">
                <a:solidFill>
                  <a:srgbClr val="00B050"/>
                </a:solidFill>
              </a:rPr>
              <a:t>Eşyanın bir kısmının imha edilmesi halinde, </a:t>
            </a:r>
            <a:r>
              <a:rPr lang="tr-TR" sz="3200" dirty="0">
                <a:solidFill>
                  <a:srgbClr val="FF0000"/>
                </a:solidFill>
              </a:rPr>
              <a:t>kalan kısmı için </a:t>
            </a:r>
            <a:r>
              <a:rPr lang="tr-TR" sz="3200" dirty="0">
                <a:solidFill>
                  <a:srgbClr val="00B050"/>
                </a:solidFill>
              </a:rPr>
              <a:t>sahibine yapılacak yazılı bildirim sonucundaki talep doğrultusunda işlem yapılır</a:t>
            </a:r>
            <a:r>
              <a:rPr lang="tr-TR" sz="3200" dirty="0"/>
              <a:t>.</a:t>
            </a:r>
          </a:p>
          <a:p>
            <a:pPr marL="0" indent="0">
              <a:buNone/>
            </a:pPr>
            <a:endParaRPr lang="tr-TR" sz="3200" dirty="0"/>
          </a:p>
          <a:p>
            <a:r>
              <a:rPr lang="tr-TR" sz="3200" dirty="0"/>
              <a:t>	Eşyanın yukarıda belirtildiği şekilde imhası gümrük idare amiri veya görevlendireceği </a:t>
            </a:r>
            <a:r>
              <a:rPr lang="tr-TR" sz="3200" dirty="0">
                <a:solidFill>
                  <a:srgbClr val="FF0000"/>
                </a:solidFill>
              </a:rPr>
              <a:t>amir veya memur başkanlığında en az üç kişiden oluşan bir komisyon tarafından karara bağlanır </a:t>
            </a:r>
            <a:r>
              <a:rPr lang="tr-TR" sz="3200" dirty="0"/>
              <a:t>ve imha işlemleri bu komisyon tarafından sonuçlandırılır.</a:t>
            </a:r>
          </a:p>
          <a:p>
            <a:r>
              <a:rPr lang="tr-TR" sz="3200" dirty="0"/>
              <a:t> İmha kararının alınması ve imha sonuçları komisyon tarafından tutanağa bağlanır</a:t>
            </a:r>
          </a:p>
        </p:txBody>
      </p:sp>
      <p:sp>
        <p:nvSpPr>
          <p:cNvPr id="4" name="Veri Yer Tutucusu 3"/>
          <p:cNvSpPr>
            <a:spLocks noGrp="1"/>
          </p:cNvSpPr>
          <p:nvPr>
            <p:ph type="dt" sz="half" idx="10"/>
          </p:nvPr>
        </p:nvSpPr>
        <p:spPr/>
        <p:txBody>
          <a:bodyPr/>
          <a:lstStyle/>
          <a:p>
            <a:fld id="{51662D6D-ED71-4B90-9C2F-D831094CB3E5}" type="datetime1">
              <a:rPr lang="tr-TR" smtClean="0">
                <a:solidFill>
                  <a:prstClr val="black">
                    <a:tint val="75000"/>
                  </a:prstClr>
                </a:solidFill>
              </a:rPr>
              <a:t>18.12.2023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95</a:t>
            </a:fld>
            <a:endParaRPr lang="tr-TR">
              <a:solidFill>
                <a:prstClr val="black">
                  <a:tint val="75000"/>
                </a:prstClr>
              </a:solidFill>
            </a:endParaRPr>
          </a:p>
        </p:txBody>
      </p:sp>
    </p:spTree>
    <p:extLst>
      <p:ext uri="{BB962C8B-B14F-4D97-AF65-F5344CB8AC3E}">
        <p14:creationId xmlns:p14="http://schemas.microsoft.com/office/powerpoint/2010/main" val="962165387"/>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TotalTime>
  <Words>5397</Words>
  <Application>Microsoft Office PowerPoint</Application>
  <PresentationFormat>Geniş ekran</PresentationFormat>
  <Paragraphs>804</Paragraphs>
  <Slides>95</Slides>
  <Notes>9</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95</vt:i4>
      </vt:variant>
    </vt:vector>
  </HeadingPairs>
  <TitlesOfParts>
    <vt:vector size="106" baseType="lpstr">
      <vt:lpstr>Algerian</vt:lpstr>
      <vt:lpstr>Arial</vt:lpstr>
      <vt:lpstr>Arial Black</vt:lpstr>
      <vt:lpstr>Arial Narrow</vt:lpstr>
      <vt:lpstr>Bauhaus 93</vt:lpstr>
      <vt:lpstr>Calibri</vt:lpstr>
      <vt:lpstr>Calibri Light</vt:lpstr>
      <vt:lpstr>Linux Libertine</vt:lpstr>
      <vt:lpstr>Times New Roman</vt:lpstr>
      <vt:lpstr>1_Office Teması</vt:lpstr>
      <vt:lpstr>Ofis Teması</vt:lpstr>
      <vt:lpstr>PowerPoint Sunusu</vt:lpstr>
      <vt:lpstr>PowerPoint Sunusu</vt:lpstr>
      <vt:lpstr>PowerPoint Sunusu</vt:lpstr>
      <vt:lpstr>  ÜÇÜNCÜ KISIM  </vt:lpstr>
      <vt:lpstr> Taşıtların Kontrolü ve Gümrük Bölgesine Getirilen Eşya Gümrükçe Onaylanmış Bir İşlem veya  Kullanıma Tabi Tutulana Kadar Uygulanacak Hükümler </vt:lpstr>
      <vt:lpstr>PowerPoint Sunusu</vt:lpstr>
      <vt:lpstr>PowerPoint Sunusu</vt:lpstr>
      <vt:lpstr> Gemilerin izleyeceği yol </vt:lpstr>
      <vt:lpstr> </vt:lpstr>
      <vt:lpstr>PowerPoint Sunusu</vt:lpstr>
      <vt:lpstr>PowerPoint Sunusu</vt:lpstr>
      <vt:lpstr> Gümrük gözetimine ve denetimine tabi taşıtlar </vt:lpstr>
      <vt:lpstr>PowerPoint Sunusu</vt:lpstr>
      <vt:lpstr>PowerPoint Sunusu</vt:lpstr>
      <vt:lpstr>PowerPoint Sunusu</vt:lpstr>
      <vt:lpstr>PowerPoint Sunusu</vt:lpstr>
      <vt:lpstr> Gümrük denetimi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Eşyanın Türkiye Gümrük Bölgesine Girmesi   </vt:lpstr>
      <vt:lpstr>PowerPoint Sunusu</vt:lpstr>
      <vt:lpstr>PowerPoint Sunusu</vt:lpstr>
      <vt:lpstr>PowerPoint Sunusu</vt:lpstr>
      <vt:lpstr>PowerPoint Sunusu</vt:lpstr>
      <vt:lpstr>PowerPoint Sunusu</vt:lpstr>
      <vt:lpstr>PowerPoint Sunusu</vt:lpstr>
      <vt:lpstr>PowerPoint Sunusu</vt:lpstr>
      <vt:lpstr> Eşyanın Gümrüğe Sunulması </vt:lpstr>
      <vt:lpstr>PowerPoint Sunusu</vt:lpstr>
      <vt:lpstr>PowerPoint Sunusu</vt:lpstr>
      <vt:lpstr>PowerPoint Sunusu</vt:lpstr>
      <vt:lpstr> Eşyanın önceden incelenmesi  </vt:lpstr>
      <vt:lpstr> DÖRDÜNCÜ BÖLÜM </vt:lpstr>
      <vt:lpstr>PowerPoint Sunusu</vt:lpstr>
      <vt:lpstr>  Özet beyan verilmesi </vt:lpstr>
      <vt:lpstr>1- " Giriş Özet Beyanı" Nedir?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BEŞİNCİ BÖLÜM </vt:lpstr>
      <vt:lpstr>PowerPoint Sunusu</vt:lpstr>
      <vt:lpstr>PowerPoint Sunusu</vt:lpstr>
      <vt:lpstr>PowerPoint Sunusu</vt:lpstr>
      <vt:lpstr>Gümrük rejimleri</vt:lpstr>
      <vt:lpstr>PowerPoint Sunusu</vt:lpstr>
      <vt:lpstr>PowerPoint Sunusu</vt:lpstr>
      <vt:lpstr> ALTINCI BÖLÜM Eşyanın Geçici Depolanması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YEDİNCİ BÖLÜM Transit Rejimi Altında Taşınan Eşyaya Uygulanacak Hükümler </vt:lpstr>
      <vt:lpstr>PowerPoint Sunusu</vt:lpstr>
      <vt:lpstr>PowerPoint Sunusu</vt:lpstr>
      <vt:lpstr>PowerPoint Sunusu</vt:lpstr>
      <vt:lpstr>PowerPoint Sunusu</vt:lpstr>
      <vt:lpstr>SEKİZİNCİ BÖLÜM Diğer Hükümler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Orhan</dc:creator>
  <cp:lastModifiedBy>orhan şenses</cp:lastModifiedBy>
  <cp:revision>71</cp:revision>
  <dcterms:created xsi:type="dcterms:W3CDTF">2016-08-10T09:16:08Z</dcterms:created>
  <dcterms:modified xsi:type="dcterms:W3CDTF">2023-12-18T11:31:41Z</dcterms:modified>
</cp:coreProperties>
</file>