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9"/>
  </p:notesMasterIdLst>
  <p:sldIdLst>
    <p:sldId id="256" r:id="rId2"/>
    <p:sldId id="371" r:id="rId3"/>
    <p:sldId id="257" r:id="rId4"/>
    <p:sldId id="258" r:id="rId5"/>
    <p:sldId id="259" r:id="rId6"/>
    <p:sldId id="260" r:id="rId7"/>
    <p:sldId id="261" r:id="rId8"/>
    <p:sldId id="262" r:id="rId9"/>
    <p:sldId id="263" r:id="rId10"/>
    <p:sldId id="264" r:id="rId11"/>
    <p:sldId id="364" r:id="rId12"/>
    <p:sldId id="265" r:id="rId13"/>
    <p:sldId id="266" r:id="rId14"/>
    <p:sldId id="367" r:id="rId15"/>
    <p:sldId id="269" r:id="rId16"/>
    <p:sldId id="355" r:id="rId17"/>
    <p:sldId id="270" r:id="rId18"/>
    <p:sldId id="368" r:id="rId19"/>
    <p:sldId id="271" r:id="rId20"/>
    <p:sldId id="341" r:id="rId21"/>
    <p:sldId id="272" r:id="rId22"/>
    <p:sldId id="273" r:id="rId23"/>
    <p:sldId id="274" r:id="rId24"/>
    <p:sldId id="369" r:id="rId25"/>
    <p:sldId id="275" r:id="rId26"/>
    <p:sldId id="276" r:id="rId27"/>
    <p:sldId id="356" r:id="rId28"/>
    <p:sldId id="277" r:id="rId29"/>
    <p:sldId id="278" r:id="rId30"/>
    <p:sldId id="279" r:id="rId31"/>
    <p:sldId id="357" r:id="rId32"/>
    <p:sldId id="280" r:id="rId33"/>
    <p:sldId id="281" r:id="rId34"/>
    <p:sldId id="282" r:id="rId35"/>
    <p:sldId id="342" r:id="rId36"/>
    <p:sldId id="283" r:id="rId37"/>
    <p:sldId id="284" r:id="rId38"/>
    <p:sldId id="285" r:id="rId39"/>
    <p:sldId id="286" r:id="rId40"/>
    <p:sldId id="343" r:id="rId41"/>
    <p:sldId id="287" r:id="rId42"/>
    <p:sldId id="288" r:id="rId43"/>
    <p:sldId id="344" r:id="rId44"/>
    <p:sldId id="289" r:id="rId45"/>
    <p:sldId id="345" r:id="rId46"/>
    <p:sldId id="290" r:id="rId47"/>
    <p:sldId id="291" r:id="rId48"/>
    <p:sldId id="292" r:id="rId49"/>
    <p:sldId id="346" r:id="rId50"/>
    <p:sldId id="293" r:id="rId51"/>
    <p:sldId id="347" r:id="rId52"/>
    <p:sldId id="370" r:id="rId53"/>
    <p:sldId id="294" r:id="rId54"/>
    <p:sldId id="315" r:id="rId55"/>
    <p:sldId id="348" r:id="rId56"/>
    <p:sldId id="297" r:id="rId57"/>
    <p:sldId id="298" r:id="rId58"/>
    <p:sldId id="359" r:id="rId59"/>
    <p:sldId id="299" r:id="rId60"/>
    <p:sldId id="300" r:id="rId61"/>
    <p:sldId id="301" r:id="rId62"/>
    <p:sldId id="302" r:id="rId63"/>
    <p:sldId id="303" r:id="rId64"/>
    <p:sldId id="304" r:id="rId65"/>
    <p:sldId id="305" r:id="rId66"/>
    <p:sldId id="306" r:id="rId67"/>
    <p:sldId id="360" r:id="rId68"/>
    <p:sldId id="307" r:id="rId69"/>
    <p:sldId id="349" r:id="rId70"/>
    <p:sldId id="308" r:id="rId71"/>
    <p:sldId id="350" r:id="rId72"/>
    <p:sldId id="361" r:id="rId73"/>
    <p:sldId id="309" r:id="rId74"/>
    <p:sldId id="310" r:id="rId75"/>
    <p:sldId id="311" r:id="rId76"/>
    <p:sldId id="351" r:id="rId77"/>
    <p:sldId id="312" r:id="rId78"/>
    <p:sldId id="313" r:id="rId79"/>
    <p:sldId id="352" r:id="rId80"/>
    <p:sldId id="316" r:id="rId81"/>
    <p:sldId id="317" r:id="rId82"/>
    <p:sldId id="318" r:id="rId83"/>
    <p:sldId id="353" r:id="rId84"/>
    <p:sldId id="319" r:id="rId85"/>
    <p:sldId id="320" r:id="rId86"/>
    <p:sldId id="362" r:id="rId87"/>
    <p:sldId id="321" r:id="rId88"/>
    <p:sldId id="322" r:id="rId89"/>
    <p:sldId id="323" r:id="rId90"/>
    <p:sldId id="324" r:id="rId91"/>
    <p:sldId id="325" r:id="rId92"/>
    <p:sldId id="326" r:id="rId93"/>
    <p:sldId id="327" r:id="rId94"/>
    <p:sldId id="363" r:id="rId95"/>
    <p:sldId id="328" r:id="rId96"/>
    <p:sldId id="329" r:id="rId97"/>
    <p:sldId id="330" r:id="rId98"/>
    <p:sldId id="331" r:id="rId99"/>
    <p:sldId id="332" r:id="rId100"/>
    <p:sldId id="333" r:id="rId101"/>
    <p:sldId id="334" r:id="rId102"/>
    <p:sldId id="335" r:id="rId103"/>
    <p:sldId id="336" r:id="rId104"/>
    <p:sldId id="354" r:id="rId105"/>
    <p:sldId id="337" r:id="rId106"/>
    <p:sldId id="338" r:id="rId107"/>
    <p:sldId id="339" r:id="rId10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han" initials="O" lastIdx="4" clrIdx="0">
    <p:extLst>
      <p:ext uri="{19B8F6BF-5375-455C-9EA6-DF929625EA0E}">
        <p15:presenceInfo xmlns:p15="http://schemas.microsoft.com/office/powerpoint/2012/main" userId="Orh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60"/>
  </p:normalViewPr>
  <p:slideViewPr>
    <p:cSldViewPr snapToGrid="0">
      <p:cViewPr varScale="1">
        <p:scale>
          <a:sx n="67" d="100"/>
          <a:sy n="67" d="100"/>
        </p:scale>
        <p:origin x="6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commentAuthors" Target="commentAuthor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8-18T20:27:36.468" idx="1">
    <p:pos x="1433" y="2487"/>
    <p:text>ceza muhakemelerinde, iddianamenin kabuluyle baslayıp hükmün verilmesiyle noktalanan surec</p:text>
    <p:extLst mod="1">
      <p:ext uri="{C676402C-5697-4E1C-873F-D02D1690AC5C}">
        <p15:threadingInfo xmlns:p15="http://schemas.microsoft.com/office/powerpoint/2012/main" timeZoneBias="-180"/>
      </p:ext>
    </p:extLst>
  </p:cm>
  <p:cm authorId="1" dt="2016-08-18T20:28:34.385" idx="3">
    <p:pos x="2236" y="2075"/>
    <p:text>savcılık tarafından yapılan soruşturma, mahkemeler tarafından yapılan koğuşturma, ceza ve tevkif evleri veya denetimli serbestlik şube müdürlükleri tarafından yapılan infaz evrelerinden en zor olan kısım. hakimin vicdanı etkendir.</p:text>
    <p:extLst mod="1">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08-22T11:59:00.830" idx="4">
    <p:pos x="5135" y="798"/>
    <p:text>d) İhale yoluyla yapılan birinci ve ikinci satışta teklif almayan veya teklifi uygun görülmeyen eşyanın ihaleye esas bedeli, eşyanın özelliği, durumu, piyasa şartları, satış kabiliyeti, rayiç değeri ve varsa teklif değeri de dikkate alınarak ihale komisyonunca sonradan değiştirilir.</p:text>
    <p:extLst mod="1">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7197EA-019C-49E9-8AD9-56BF6FA409BA}" type="datetimeFigureOut">
              <a:rPr lang="tr-TR" smtClean="0"/>
              <a:t>1.01.2022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EB5D26-DD3A-48D4-B1D4-A6084E071968}" type="slidenum">
              <a:rPr lang="tr-TR" smtClean="0"/>
              <a:t>‹#›</a:t>
            </a:fld>
            <a:endParaRPr lang="tr-TR"/>
          </a:p>
        </p:txBody>
      </p:sp>
    </p:spTree>
    <p:extLst>
      <p:ext uri="{BB962C8B-B14F-4D97-AF65-F5344CB8AC3E}">
        <p14:creationId xmlns:p14="http://schemas.microsoft.com/office/powerpoint/2010/main" val="1054947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CEB5D26-DD3A-48D4-B1D4-A6084E071968}" type="slidenum">
              <a:rPr lang="tr-TR" smtClean="0"/>
              <a:t>15</a:t>
            </a:fld>
            <a:endParaRPr lang="tr-TR"/>
          </a:p>
        </p:txBody>
      </p:sp>
    </p:spTree>
    <p:extLst>
      <p:ext uri="{BB962C8B-B14F-4D97-AF65-F5344CB8AC3E}">
        <p14:creationId xmlns:p14="http://schemas.microsoft.com/office/powerpoint/2010/main" val="3796404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CEB5D26-DD3A-48D4-B1D4-A6084E071968}" type="slidenum">
              <a:rPr lang="tr-TR" smtClean="0"/>
              <a:t>16</a:t>
            </a:fld>
            <a:endParaRPr lang="tr-TR"/>
          </a:p>
        </p:txBody>
      </p:sp>
    </p:spTree>
    <p:extLst>
      <p:ext uri="{BB962C8B-B14F-4D97-AF65-F5344CB8AC3E}">
        <p14:creationId xmlns:p14="http://schemas.microsoft.com/office/powerpoint/2010/main" val="420854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3200" b="1" i="0" u="none" strike="noStrike" kern="1200" cap="none" spc="0" normalizeH="0" baseline="0" noProof="0" dirty="0" smtClean="0">
                <a:ln>
                  <a:noFill/>
                </a:ln>
                <a:solidFill>
                  <a:srgbClr val="FF0000"/>
                </a:solidFill>
                <a:effectLst/>
                <a:uLnTx/>
                <a:uFillTx/>
                <a:latin typeface="+mn-lt"/>
              </a:rPr>
              <a:t>d)</a:t>
            </a:r>
            <a:r>
              <a:rPr kumimoji="0" lang="tr-TR" sz="2800" b="0" i="0" u="none" strike="noStrike" kern="1200" cap="none" spc="0" normalizeH="0" baseline="0" noProof="0" dirty="0" smtClean="0">
                <a:ln>
                  <a:noFill/>
                </a:ln>
                <a:solidFill>
                  <a:prstClr val="black"/>
                </a:solidFill>
                <a:effectLst/>
                <a:uLnTx/>
                <a:uFillTx/>
                <a:latin typeface="+mn-lt"/>
              </a:rPr>
              <a:t> </a:t>
            </a:r>
            <a:r>
              <a:rPr kumimoji="0" lang="tr-TR" sz="3200" b="0" i="0" u="none" strike="noStrike" kern="1200" cap="none" spc="0" normalizeH="0" baseline="0" noProof="0" dirty="0" smtClean="0">
                <a:ln>
                  <a:noFill/>
                </a:ln>
                <a:solidFill>
                  <a:srgbClr val="FFC000"/>
                </a:solidFill>
                <a:effectLst/>
                <a:uLnTx/>
                <a:uFillTx/>
                <a:latin typeface="Bauhaus 93" panose="04030905020B02020C02" pitchFamily="82" charset="0"/>
              </a:rPr>
              <a:t>İhale yoluyla yapılan birinci ve ikinci satışta teklif almayan veya teklifi uygun görülmeyen eşyanın ihaleye esas bedeli</a:t>
            </a:r>
            <a:r>
              <a:rPr kumimoji="0" lang="tr-TR" sz="3200" b="0" i="0" u="none" strike="noStrike" kern="1200" cap="none" spc="0" normalizeH="0" baseline="0" noProof="0" dirty="0" smtClean="0">
                <a:ln>
                  <a:noFill/>
                </a:ln>
                <a:solidFill>
                  <a:prstClr val="black"/>
                </a:solidFill>
                <a:effectLst/>
                <a:uLnTx/>
                <a:uFillTx/>
                <a:latin typeface="+mn-lt"/>
              </a:rPr>
              <a:t>, </a:t>
            </a:r>
            <a:r>
              <a:rPr kumimoji="0" lang="tr-TR" sz="3200" b="0" i="0" u="none" strike="noStrike" kern="1200" cap="none" spc="0" normalizeH="0" baseline="0" noProof="0" dirty="0" smtClean="0">
                <a:ln>
                  <a:noFill/>
                </a:ln>
                <a:solidFill>
                  <a:srgbClr val="00B050"/>
                </a:solidFill>
                <a:effectLst/>
                <a:uLnTx/>
                <a:uFillTx/>
                <a:latin typeface="+mn-lt"/>
              </a:rPr>
              <a:t>eşyanın özelliği, durumu, piyasa şartları, satış kabiliyeti, rayiç değeri ve varsa teklif değeri de dikkate alınarak ihale komisyonunca sonradan değiştirilir</a:t>
            </a:r>
            <a:r>
              <a:rPr kumimoji="0" lang="tr-TR" sz="3200" b="0" i="0" u="none" strike="noStrike" kern="1200" cap="none" spc="0" normalizeH="0" baseline="0" noProof="0" dirty="0" smtClean="0">
                <a:ln>
                  <a:noFill/>
                </a:ln>
                <a:solidFill>
                  <a:prstClr val="black"/>
                </a:solidFill>
                <a:effectLst/>
                <a:uLnTx/>
                <a:uFillTx/>
                <a:latin typeface="+mn-lt"/>
              </a:rPr>
              <a:t>.</a:t>
            </a:r>
          </a:p>
          <a:p>
            <a:endParaRPr lang="tr-TR" dirty="0"/>
          </a:p>
        </p:txBody>
      </p:sp>
      <p:sp>
        <p:nvSpPr>
          <p:cNvPr id="4" name="Slayt Numarası Yer Tutucusu 3"/>
          <p:cNvSpPr>
            <a:spLocks noGrp="1"/>
          </p:cNvSpPr>
          <p:nvPr>
            <p:ph type="sldNum" sz="quarter" idx="10"/>
          </p:nvPr>
        </p:nvSpPr>
        <p:spPr/>
        <p:txBody>
          <a:bodyPr/>
          <a:lstStyle/>
          <a:p>
            <a:fld id="{BCEB5D26-DD3A-48D4-B1D4-A6084E071968}" type="slidenum">
              <a:rPr lang="tr-TR" smtClean="0"/>
              <a:t>75</a:t>
            </a:fld>
            <a:endParaRPr lang="tr-TR"/>
          </a:p>
        </p:txBody>
      </p:sp>
    </p:spTree>
    <p:extLst>
      <p:ext uri="{BB962C8B-B14F-4D97-AF65-F5344CB8AC3E}">
        <p14:creationId xmlns:p14="http://schemas.microsoft.com/office/powerpoint/2010/main" val="3581163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3200" b="1" i="0" u="none" strike="noStrike" kern="1200" cap="none" spc="0" normalizeH="0" baseline="0" noProof="0" smtClean="0">
                <a:ln>
                  <a:noFill/>
                </a:ln>
                <a:solidFill>
                  <a:srgbClr val="FF0000"/>
                </a:solidFill>
                <a:effectLst/>
                <a:uLnTx/>
                <a:uFillTx/>
                <a:latin typeface="+mn-lt"/>
              </a:rPr>
              <a:t>d)</a:t>
            </a:r>
            <a:r>
              <a:rPr kumimoji="0" lang="tr-TR" sz="2800" b="0" i="0" u="none" strike="noStrike" kern="1200" cap="none" spc="0" normalizeH="0" baseline="0" noProof="0" smtClean="0">
                <a:ln>
                  <a:noFill/>
                </a:ln>
                <a:solidFill>
                  <a:prstClr val="black"/>
                </a:solidFill>
                <a:effectLst/>
                <a:uLnTx/>
                <a:uFillTx/>
                <a:latin typeface="+mn-lt"/>
              </a:rPr>
              <a:t> </a:t>
            </a:r>
            <a:r>
              <a:rPr kumimoji="0" lang="tr-TR" sz="3200" b="0" i="0" u="none" strike="noStrike" kern="1200" cap="none" spc="0" normalizeH="0" baseline="0" noProof="0" smtClean="0">
                <a:ln>
                  <a:noFill/>
                </a:ln>
                <a:solidFill>
                  <a:srgbClr val="FFC000"/>
                </a:solidFill>
                <a:effectLst/>
                <a:uLnTx/>
                <a:uFillTx/>
                <a:latin typeface="Bauhaus 93" panose="04030905020B02020C02" pitchFamily="82" charset="0"/>
              </a:rPr>
              <a:t>İhale yoluyla yapılan birinci ve ikinci satışta teklif almayan veya teklifi uygun görülmeyen eşyanın ihaleye esas bedeli</a:t>
            </a:r>
            <a:r>
              <a:rPr kumimoji="0" lang="tr-TR" sz="3200" b="0" i="0" u="none" strike="noStrike" kern="1200" cap="none" spc="0" normalizeH="0" baseline="0" noProof="0" smtClean="0">
                <a:ln>
                  <a:noFill/>
                </a:ln>
                <a:solidFill>
                  <a:prstClr val="black"/>
                </a:solidFill>
                <a:effectLst/>
                <a:uLnTx/>
                <a:uFillTx/>
                <a:latin typeface="+mn-lt"/>
              </a:rPr>
              <a:t>, </a:t>
            </a:r>
            <a:r>
              <a:rPr kumimoji="0" lang="tr-TR" sz="3200" b="0" i="0" u="none" strike="noStrike" kern="1200" cap="none" spc="0" normalizeH="0" baseline="0" noProof="0" smtClean="0">
                <a:ln>
                  <a:noFill/>
                </a:ln>
                <a:solidFill>
                  <a:srgbClr val="00B050"/>
                </a:solidFill>
                <a:effectLst/>
                <a:uLnTx/>
                <a:uFillTx/>
                <a:latin typeface="+mn-lt"/>
              </a:rPr>
              <a:t>eşyanın özelliği, durumu, piyasa şartları, satış kabiliyeti, rayiç değeri ve varsa teklif değeri de dikkate alınarak ihale komisyonunca sonradan değiştirilir</a:t>
            </a:r>
            <a:r>
              <a:rPr kumimoji="0" lang="tr-TR" sz="3200" b="0" i="0" u="none" strike="noStrike" kern="1200" cap="none" spc="0" normalizeH="0" baseline="0" noProof="0" smtClean="0">
                <a:ln>
                  <a:noFill/>
                </a:ln>
                <a:solidFill>
                  <a:prstClr val="black"/>
                </a:solidFill>
                <a:effectLst/>
                <a:uLnTx/>
                <a:uFillTx/>
                <a:latin typeface="+mn-lt"/>
              </a:rPr>
              <a:t>.</a:t>
            </a:r>
          </a:p>
          <a:p>
            <a:endParaRPr lang="tr-TR"/>
          </a:p>
        </p:txBody>
      </p:sp>
      <p:sp>
        <p:nvSpPr>
          <p:cNvPr id="4" name="Slayt Numarası Yer Tutucusu 3"/>
          <p:cNvSpPr>
            <a:spLocks noGrp="1"/>
          </p:cNvSpPr>
          <p:nvPr>
            <p:ph type="sldNum" sz="quarter" idx="10"/>
          </p:nvPr>
        </p:nvSpPr>
        <p:spPr/>
        <p:txBody>
          <a:bodyPr/>
          <a:lstStyle/>
          <a:p>
            <a:fld id="{BCEB5D26-DD3A-48D4-B1D4-A6084E071968}" type="slidenum">
              <a:rPr lang="tr-TR" smtClean="0"/>
              <a:t>76</a:t>
            </a:fld>
            <a:endParaRPr lang="tr-TR"/>
          </a:p>
        </p:txBody>
      </p:sp>
    </p:spTree>
    <p:extLst>
      <p:ext uri="{BB962C8B-B14F-4D97-AF65-F5344CB8AC3E}">
        <p14:creationId xmlns:p14="http://schemas.microsoft.com/office/powerpoint/2010/main" val="613784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19122016 burada kaldık</a:t>
            </a:r>
            <a:endParaRPr lang="tr-TR"/>
          </a:p>
        </p:txBody>
      </p:sp>
      <p:sp>
        <p:nvSpPr>
          <p:cNvPr id="4" name="Slayt Numarası Yer Tutucusu 3"/>
          <p:cNvSpPr>
            <a:spLocks noGrp="1"/>
          </p:cNvSpPr>
          <p:nvPr>
            <p:ph type="sldNum" sz="quarter" idx="10"/>
          </p:nvPr>
        </p:nvSpPr>
        <p:spPr/>
        <p:txBody>
          <a:bodyPr/>
          <a:lstStyle/>
          <a:p>
            <a:fld id="{BCEB5D26-DD3A-48D4-B1D4-A6084E071968}" type="slidenum">
              <a:rPr lang="tr-TR" smtClean="0"/>
              <a:t>91</a:t>
            </a:fld>
            <a:endParaRPr lang="tr-TR"/>
          </a:p>
        </p:txBody>
      </p:sp>
    </p:spTree>
    <p:extLst>
      <p:ext uri="{BB962C8B-B14F-4D97-AF65-F5344CB8AC3E}">
        <p14:creationId xmlns:p14="http://schemas.microsoft.com/office/powerpoint/2010/main" val="3119739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CEB5D26-DD3A-48D4-B1D4-A6084E071968}" type="slidenum">
              <a:rPr lang="tr-TR" smtClean="0"/>
              <a:t>94</a:t>
            </a:fld>
            <a:endParaRPr lang="tr-TR"/>
          </a:p>
        </p:txBody>
      </p:sp>
    </p:spTree>
    <p:extLst>
      <p:ext uri="{BB962C8B-B14F-4D97-AF65-F5344CB8AC3E}">
        <p14:creationId xmlns:p14="http://schemas.microsoft.com/office/powerpoint/2010/main" val="3098056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16122019</a:t>
            </a:r>
            <a:endParaRPr lang="tr-TR"/>
          </a:p>
        </p:txBody>
      </p:sp>
      <p:sp>
        <p:nvSpPr>
          <p:cNvPr id="4" name="Slayt Numarası Yer Tutucusu 3"/>
          <p:cNvSpPr>
            <a:spLocks noGrp="1"/>
          </p:cNvSpPr>
          <p:nvPr>
            <p:ph type="sldNum" sz="quarter" idx="10"/>
          </p:nvPr>
        </p:nvSpPr>
        <p:spPr/>
        <p:txBody>
          <a:bodyPr/>
          <a:lstStyle/>
          <a:p>
            <a:fld id="{BCEB5D26-DD3A-48D4-B1D4-A6084E071968}" type="slidenum">
              <a:rPr lang="tr-TR" smtClean="0"/>
              <a:t>107</a:t>
            </a:fld>
            <a:endParaRPr lang="tr-TR"/>
          </a:p>
        </p:txBody>
      </p:sp>
    </p:spTree>
    <p:extLst>
      <p:ext uri="{BB962C8B-B14F-4D97-AF65-F5344CB8AC3E}">
        <p14:creationId xmlns:p14="http://schemas.microsoft.com/office/powerpoint/2010/main" val="342699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A359B75-8DAC-4088-8168-C664BF72B4F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3255046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5ADD80-C576-4E5A-B37F-0BA97FB71E17}"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3650925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0F7441-EDCD-4AE5-80EC-C769EE16513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304399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937DDE5-CCEE-4D19-AB58-24696D15F858}"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19204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928AF17-F76A-41C9-A930-4FBA91DC076F}"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118250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B1138A6-9994-46D6-B4CC-6C721DA04A7C}" type="datetime1">
              <a:rPr lang="tr-TR" smtClean="0"/>
              <a:t>1.01.2022</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427509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F94BFA3-FB00-4795-9197-EADFC0BF736C}" type="datetime1">
              <a:rPr lang="tr-TR" smtClean="0"/>
              <a:t>1.01.2022</a:t>
            </a:fld>
            <a:endParaRPr lang="tr-TR"/>
          </a:p>
        </p:txBody>
      </p:sp>
      <p:sp>
        <p:nvSpPr>
          <p:cNvPr id="8" name="Altbilgi Yer Tutucusu 7"/>
          <p:cNvSpPr>
            <a:spLocks noGrp="1"/>
          </p:cNvSpPr>
          <p:nvPr>
            <p:ph type="ftr" sz="quarter" idx="11"/>
          </p:nvPr>
        </p:nvSpPr>
        <p:spPr/>
        <p:txBody>
          <a:bodyPr/>
          <a:lstStyle/>
          <a:p>
            <a:r>
              <a:rPr lang="tr-TR" smtClean="0"/>
              <a:t>o.senses@trabzon.edu.tr</a:t>
            </a:r>
            <a:endParaRPr lang="tr-TR"/>
          </a:p>
        </p:txBody>
      </p:sp>
      <p:sp>
        <p:nvSpPr>
          <p:cNvPr id="9" name="Slayt Numarası Yer Tutucusu 8"/>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406171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F5DEC4A-953D-4DC9-8309-B1E272EA6ECB}" type="datetime1">
              <a:rPr lang="tr-TR" smtClean="0"/>
              <a:t>1.01.2022</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2934921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031AC2-3EAB-47FD-B770-3061F77DC830}" type="datetime1">
              <a:rPr lang="tr-TR" smtClean="0"/>
              <a:t>1.01.2022</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342427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3629F87-5BCF-40AE-8EC0-53D029E53365}" type="datetime1">
              <a:rPr lang="tr-TR" smtClean="0"/>
              <a:t>1.01.2022</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168256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D62C0A0-2FC5-44B0-AE39-A9F2F17C46AF}" type="datetime1">
              <a:rPr lang="tr-TR" smtClean="0"/>
              <a:t>1.01.2022</a:t>
            </a:fld>
            <a:endParaRPr lang="tr-TR"/>
          </a:p>
        </p:txBody>
      </p:sp>
      <p:sp>
        <p:nvSpPr>
          <p:cNvPr id="6" name="Altbilgi Yer Tutucusu 5"/>
          <p:cNvSpPr>
            <a:spLocks noGrp="1"/>
          </p:cNvSpPr>
          <p:nvPr>
            <p:ph type="ftr" sz="quarter" idx="11"/>
          </p:nvPr>
        </p:nvSpPr>
        <p:spPr/>
        <p:txBody>
          <a:bodyPr/>
          <a:lstStyle/>
          <a:p>
            <a:r>
              <a:rPr lang="tr-TR" smtClean="0"/>
              <a:t>o.senses@trabzon.edu.tr</a:t>
            </a:r>
            <a:endParaRPr lang="tr-TR"/>
          </a:p>
        </p:txBody>
      </p:sp>
      <p:sp>
        <p:nvSpPr>
          <p:cNvPr id="7" name="Slayt Numarası Yer Tutucusu 6"/>
          <p:cNvSpPr>
            <a:spLocks noGrp="1"/>
          </p:cNvSpPr>
          <p:nvPr>
            <p:ph type="sldNum" sz="quarter" idx="12"/>
          </p:nvPr>
        </p:nvSpPr>
        <p:spPr/>
        <p:txBody>
          <a:bodyPr/>
          <a:lstStyle/>
          <a:p>
            <a:fld id="{FBDF188C-3121-471F-868E-75C293892963}" type="slidenum">
              <a:rPr lang="tr-TR" smtClean="0"/>
              <a:t>‹#›</a:t>
            </a:fld>
            <a:endParaRPr lang="tr-TR"/>
          </a:p>
        </p:txBody>
      </p:sp>
    </p:spTree>
    <p:extLst>
      <p:ext uri="{BB962C8B-B14F-4D97-AF65-F5344CB8AC3E}">
        <p14:creationId xmlns:p14="http://schemas.microsoft.com/office/powerpoint/2010/main" val="136191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82C1F-07FD-4AA9-8AF3-7FB99C61C13F}" type="datetime1">
              <a:rPr lang="tr-TR" smtClean="0"/>
              <a:t>1.01.2022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o.senses@trabzon.edu.tr</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F188C-3121-471F-868E-75C293892963}" type="slidenum">
              <a:rPr lang="tr-TR" smtClean="0"/>
              <a:t>‹#›</a:t>
            </a:fld>
            <a:endParaRPr lang="tr-TR"/>
          </a:p>
        </p:txBody>
      </p:sp>
    </p:spTree>
    <p:extLst>
      <p:ext uri="{BB962C8B-B14F-4D97-AF65-F5344CB8AC3E}">
        <p14:creationId xmlns:p14="http://schemas.microsoft.com/office/powerpoint/2010/main" val="882740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827676"/>
          </a:xfrm>
        </p:spPr>
        <p:txBody>
          <a:bodyPr anchor="ctr">
            <a:normAutofit/>
          </a:bodyPr>
          <a:lstStyle/>
          <a:p>
            <a:r>
              <a:rPr lang="tr-TR" sz="8000" b="1" dirty="0" smtClean="0">
                <a:solidFill>
                  <a:srgbClr val="FF0000"/>
                </a:solidFill>
              </a:rPr>
              <a:t>GÜMRÜKTE TASFİYE İŞLEMLERİ</a:t>
            </a:r>
            <a:endParaRPr lang="tr-TR" sz="8000" b="1" dirty="0">
              <a:solidFill>
                <a:srgbClr val="FF0000"/>
              </a:solidFill>
            </a:endParaRPr>
          </a:p>
        </p:txBody>
      </p:sp>
      <p:sp>
        <p:nvSpPr>
          <p:cNvPr id="4" name="Veri Yer Tutucusu 3"/>
          <p:cNvSpPr>
            <a:spLocks noGrp="1"/>
          </p:cNvSpPr>
          <p:nvPr>
            <p:ph type="dt" sz="half" idx="10"/>
          </p:nvPr>
        </p:nvSpPr>
        <p:spPr/>
        <p:txBody>
          <a:bodyPr/>
          <a:lstStyle/>
          <a:p>
            <a:fld id="{8F1C53BE-1796-49D6-8443-354A1AC0FCA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a:t>
            </a:fld>
            <a:endParaRPr lang="tr-TR"/>
          </a:p>
        </p:txBody>
      </p:sp>
    </p:spTree>
    <p:extLst>
      <p:ext uri="{BB962C8B-B14F-4D97-AF65-F5344CB8AC3E}">
        <p14:creationId xmlns:p14="http://schemas.microsoft.com/office/powerpoint/2010/main" val="1649141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792" y="489397"/>
            <a:ext cx="10800008" cy="5687566"/>
          </a:xfrm>
        </p:spPr>
        <p:txBody>
          <a:bodyPr>
            <a:normAutofit/>
          </a:bodyPr>
          <a:lstStyle/>
          <a:p>
            <a:r>
              <a:rPr lang="tr-TR" sz="3200" dirty="0" smtClean="0"/>
              <a:t>(6) </a:t>
            </a:r>
            <a:r>
              <a:rPr lang="tr-TR" sz="3200" b="1" dirty="0" smtClean="0">
                <a:solidFill>
                  <a:srgbClr val="7030A0"/>
                </a:solidFill>
              </a:rPr>
              <a:t>Kaçak eşya ambarına;</a:t>
            </a:r>
          </a:p>
          <a:p>
            <a:r>
              <a:rPr lang="tr-TR" sz="3200" b="1" dirty="0" smtClean="0">
                <a:solidFill>
                  <a:srgbClr val="7030A0"/>
                </a:solidFill>
              </a:rPr>
              <a:t> </a:t>
            </a:r>
            <a:r>
              <a:rPr lang="tr-TR" sz="3200" dirty="0" smtClean="0">
                <a:solidFill>
                  <a:srgbClr val="FF0000"/>
                </a:solidFill>
              </a:rPr>
              <a:t>sadece</a:t>
            </a:r>
            <a:r>
              <a:rPr lang="tr-TR" sz="3200" dirty="0" smtClean="0">
                <a:solidFill>
                  <a:srgbClr val="008000"/>
                </a:solidFill>
              </a:rPr>
              <a:t> </a:t>
            </a:r>
            <a:r>
              <a:rPr lang="tr-TR" sz="2000" dirty="0" smtClean="0">
                <a:solidFill>
                  <a:srgbClr val="008000"/>
                </a:solidFill>
              </a:rPr>
              <a:t>5607 sayılı Kanun kapsamında </a:t>
            </a:r>
            <a:r>
              <a:rPr lang="tr-TR" sz="3200" dirty="0" smtClean="0">
                <a:solidFill>
                  <a:srgbClr val="FF0000"/>
                </a:solidFill>
              </a:rPr>
              <a:t>kaçak zannı ile el konulan </a:t>
            </a:r>
            <a:r>
              <a:rPr lang="tr-TR" sz="3200" b="1" dirty="0" smtClean="0">
                <a:solidFill>
                  <a:srgbClr val="FF0000"/>
                </a:solidFill>
              </a:rPr>
              <a:t>eşya</a:t>
            </a:r>
            <a:r>
              <a:rPr lang="tr-TR" sz="3200" dirty="0" smtClean="0">
                <a:solidFill>
                  <a:srgbClr val="FF0000"/>
                </a:solidFill>
              </a:rPr>
              <a:t> ile alıkonulan </a:t>
            </a:r>
            <a:r>
              <a:rPr lang="tr-TR" sz="3200" b="1" dirty="0" smtClean="0">
                <a:solidFill>
                  <a:srgbClr val="FF0000"/>
                </a:solidFill>
              </a:rPr>
              <a:t>araç</a:t>
            </a:r>
            <a:r>
              <a:rPr lang="tr-TR" sz="3200" dirty="0" smtClean="0">
                <a:solidFill>
                  <a:srgbClr val="008000"/>
                </a:solidFill>
              </a:rPr>
              <a:t> teslim alınır.</a:t>
            </a:r>
            <a:r>
              <a:rPr lang="tr-TR" sz="3200" dirty="0" smtClean="0"/>
              <a:t> </a:t>
            </a:r>
          </a:p>
          <a:p>
            <a:endParaRPr lang="tr-TR" sz="3200" dirty="0"/>
          </a:p>
          <a:p>
            <a:endParaRPr lang="tr-TR" sz="3200" dirty="0" smtClean="0"/>
          </a:p>
          <a:p>
            <a:r>
              <a:rPr lang="tr-TR" sz="3200" dirty="0" smtClean="0">
                <a:solidFill>
                  <a:srgbClr val="00B0F0"/>
                </a:solidFill>
              </a:rPr>
              <a:t>Ancak, ambarda yeterli alan olması </a:t>
            </a:r>
            <a:r>
              <a:rPr lang="tr-TR" sz="3200" dirty="0" smtClean="0">
                <a:solidFill>
                  <a:srgbClr val="FF0000"/>
                </a:solidFill>
              </a:rPr>
              <a:t>ve bölge müdürlüğünce uygun bulunması halinde diğer eşya da alınabilir.</a:t>
            </a:r>
          </a:p>
          <a:p>
            <a:endParaRPr lang="tr-TR" sz="3200" dirty="0" smtClean="0"/>
          </a:p>
          <a:p>
            <a:endParaRPr lang="tr-TR" sz="3200" dirty="0"/>
          </a:p>
        </p:txBody>
      </p:sp>
      <p:sp>
        <p:nvSpPr>
          <p:cNvPr id="4" name="Veri Yer Tutucusu 3"/>
          <p:cNvSpPr>
            <a:spLocks noGrp="1"/>
          </p:cNvSpPr>
          <p:nvPr>
            <p:ph type="dt" sz="half" idx="10"/>
          </p:nvPr>
        </p:nvSpPr>
        <p:spPr/>
        <p:txBody>
          <a:bodyPr/>
          <a:lstStyle/>
          <a:p>
            <a:fld id="{71716F11-292E-4DF6-90EE-AE87FA57104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a:t>
            </a:fld>
            <a:endParaRPr lang="tr-TR"/>
          </a:p>
        </p:txBody>
      </p:sp>
    </p:spTree>
    <p:extLst>
      <p:ext uri="{BB962C8B-B14F-4D97-AF65-F5344CB8AC3E}">
        <p14:creationId xmlns:p14="http://schemas.microsoft.com/office/powerpoint/2010/main" val="323326634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85753"/>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sz="4900" b="1" dirty="0" smtClean="0">
                <a:solidFill>
                  <a:srgbClr val="FF0000"/>
                </a:solidFill>
              </a:rPr>
              <a:t>Eşyanın imhası</a:t>
            </a:r>
            <a:r>
              <a:rPr lang="tr-TR" dirty="0" smtClean="0"/>
              <a:t/>
            </a:r>
            <a:br>
              <a:rPr lang="tr-TR" dirty="0" smtClean="0"/>
            </a:br>
            <a:endParaRPr lang="tr-TR" dirty="0"/>
          </a:p>
        </p:txBody>
      </p:sp>
      <p:sp>
        <p:nvSpPr>
          <p:cNvPr id="3" name="İçerik Yer Tutucusu 2"/>
          <p:cNvSpPr>
            <a:spLocks noGrp="1"/>
          </p:cNvSpPr>
          <p:nvPr>
            <p:ph idx="1"/>
          </p:nvPr>
        </p:nvSpPr>
        <p:spPr>
          <a:xfrm>
            <a:off x="272955" y="1173707"/>
            <a:ext cx="11627893" cy="5547768"/>
          </a:xfrm>
        </p:spPr>
        <p:txBody>
          <a:bodyPr>
            <a:normAutofit/>
          </a:bodyPr>
          <a:lstStyle/>
          <a:p>
            <a:endParaRPr lang="tr-TR" dirty="0" smtClean="0"/>
          </a:p>
          <a:p>
            <a:r>
              <a:rPr lang="tr-TR" b="1" dirty="0" smtClean="0"/>
              <a:t>MADDE 63 </a:t>
            </a:r>
            <a:r>
              <a:rPr lang="tr-TR" dirty="0" smtClean="0"/>
              <a:t>– </a:t>
            </a:r>
            <a:r>
              <a:rPr lang="tr-TR" sz="3200" dirty="0" smtClean="0"/>
              <a:t>(1) Eşya, nitelik ve özelliklerine göre, 9/8/1983 tarihli ve 2872 sayılı Çevre Kanunu ve bu Kanuna dayanılarak yürürlüğe giren yönetmelik hükümleri çerçevesinde tamamen değersiz veya kullanılamaz hale getirilerek imha edilir.</a:t>
            </a:r>
          </a:p>
          <a:p>
            <a:r>
              <a:rPr lang="tr-TR" sz="3200" dirty="0" smtClean="0"/>
              <a:t>(4) 4458 sayılı Kanunun 177 </a:t>
            </a:r>
            <a:r>
              <a:rPr lang="tr-TR" sz="3200" dirty="0" err="1" smtClean="0"/>
              <a:t>nci</a:t>
            </a:r>
            <a:r>
              <a:rPr lang="tr-TR" sz="3200" dirty="0" smtClean="0"/>
              <a:t> maddesinin birinci fıkrasının (m) bendi uyarınca, diğer mevzuatla anılan Kanuna göre tasfiyesi öngörülen ancak </a:t>
            </a:r>
            <a:r>
              <a:rPr lang="tr-TR" sz="3200" dirty="0" err="1" smtClean="0"/>
              <a:t>imhalık</a:t>
            </a:r>
            <a:r>
              <a:rPr lang="tr-TR" sz="3200" dirty="0" smtClean="0"/>
              <a:t> olduğu tespit edilen eşya teslim alınmaz.</a:t>
            </a:r>
          </a:p>
          <a:p>
            <a:r>
              <a:rPr lang="tr-TR" sz="3200" dirty="0" smtClean="0"/>
              <a:t> Eşyanın imhası, bulunduğu kurum veya mevzuatla yetkilendirilmiş kurumca yapılır.</a:t>
            </a:r>
          </a:p>
          <a:p>
            <a:endParaRPr lang="tr-TR" dirty="0"/>
          </a:p>
        </p:txBody>
      </p:sp>
      <p:sp>
        <p:nvSpPr>
          <p:cNvPr id="4" name="Veri Yer Tutucusu 3"/>
          <p:cNvSpPr>
            <a:spLocks noGrp="1"/>
          </p:cNvSpPr>
          <p:nvPr>
            <p:ph type="dt" sz="half" idx="10"/>
          </p:nvPr>
        </p:nvSpPr>
        <p:spPr/>
        <p:txBody>
          <a:bodyPr/>
          <a:lstStyle/>
          <a:p>
            <a:fld id="{3460F9B9-5014-4580-9743-69CD454E302C}"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100</a:t>
            </a:fld>
            <a:endParaRPr lang="tr-TR"/>
          </a:p>
        </p:txBody>
      </p:sp>
    </p:spTree>
    <p:extLst>
      <p:ext uri="{BB962C8B-B14F-4D97-AF65-F5344CB8AC3E}">
        <p14:creationId xmlns:p14="http://schemas.microsoft.com/office/powerpoint/2010/main" val="193305567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a:lnSpc>
                <a:spcPct val="107000"/>
              </a:lnSpc>
              <a:spcAft>
                <a:spcPts val="800"/>
              </a:spcAft>
            </a:pPr>
            <a:r>
              <a:rPr lang="tr-T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ONUNCU BÖLÜM</a:t>
            </a:r>
            <a:endParaRPr lang="tr-TR" sz="4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4628B745-F9DD-494A-9757-6AB8043CD48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101</a:t>
            </a:fld>
            <a:endParaRPr lang="tr-TR"/>
          </a:p>
        </p:txBody>
      </p:sp>
    </p:spTree>
    <p:extLst>
      <p:ext uri="{BB962C8B-B14F-4D97-AF65-F5344CB8AC3E}">
        <p14:creationId xmlns:p14="http://schemas.microsoft.com/office/powerpoint/2010/main" val="423453560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1319" y="450376"/>
            <a:ext cx="11357244" cy="6271099"/>
          </a:xfrm>
        </p:spPr>
        <p:txBody>
          <a:bodyPr/>
          <a:lstStyle/>
          <a:p>
            <a:pPr algn="ctr"/>
            <a:r>
              <a:rPr lang="tr-TR" sz="4000" b="1" dirty="0" smtClean="0"/>
              <a:t>Diğer Hükümler</a:t>
            </a:r>
          </a:p>
          <a:p>
            <a:r>
              <a:rPr lang="tr-TR" b="1" dirty="0" smtClean="0">
                <a:solidFill>
                  <a:srgbClr val="FF0000"/>
                </a:solidFill>
              </a:rPr>
              <a:t>Satış sonrasında yapılacak işlemler</a:t>
            </a:r>
          </a:p>
          <a:p>
            <a:r>
              <a:rPr lang="tr-TR" b="1" dirty="0" smtClean="0"/>
              <a:t>MADDE 64 </a:t>
            </a:r>
            <a:r>
              <a:rPr lang="tr-TR" dirty="0" smtClean="0"/>
              <a:t>– </a:t>
            </a:r>
            <a:r>
              <a:rPr lang="tr-TR" sz="2400" dirty="0" smtClean="0"/>
              <a:t>(1) 4458 sayılı Kanunun 177 </a:t>
            </a:r>
            <a:r>
              <a:rPr lang="tr-TR" sz="2400" dirty="0" err="1" smtClean="0"/>
              <a:t>nci</a:t>
            </a:r>
            <a:r>
              <a:rPr lang="tr-TR" sz="2400" dirty="0" smtClean="0"/>
              <a:t> maddesinin birinci fıkrasının (b), (e), (f), (g) ve (k) bentlerinde ve ikinci fıkrasının (b) bendinde belirtilen </a:t>
            </a:r>
            <a:r>
              <a:rPr lang="tr-TR" sz="3200" b="1" dirty="0" smtClean="0">
                <a:solidFill>
                  <a:srgbClr val="FF0000"/>
                </a:solidFill>
              </a:rPr>
              <a:t>eşyanın satış bedelinden sırasıyla</a:t>
            </a:r>
            <a:r>
              <a:rPr lang="tr-TR" sz="3200" dirty="0" smtClean="0"/>
              <a:t>;</a:t>
            </a:r>
          </a:p>
          <a:p>
            <a:r>
              <a:rPr lang="tr-TR" sz="3600" b="1" dirty="0" smtClean="0">
                <a:solidFill>
                  <a:srgbClr val="FF0000"/>
                </a:solidFill>
              </a:rPr>
              <a:t>a)</a:t>
            </a:r>
            <a:r>
              <a:rPr lang="tr-TR" sz="3200" dirty="0" smtClean="0"/>
              <a:t> Hizmet karşılığı alacaklar ve yapılmış masraflar karşılığı olarak </a:t>
            </a:r>
            <a:r>
              <a:rPr lang="tr-TR" sz="3200" dirty="0" smtClean="0">
                <a:solidFill>
                  <a:srgbClr val="008000"/>
                </a:solidFill>
                <a:latin typeface="Berlin Sans FB" panose="020E0602020502020306" pitchFamily="34" charset="0"/>
              </a:rPr>
              <a:t>yüzde </a:t>
            </a:r>
            <a:r>
              <a:rPr lang="tr-TR" sz="3200" dirty="0" err="1" smtClean="0">
                <a:solidFill>
                  <a:srgbClr val="008000"/>
                </a:solidFill>
                <a:latin typeface="Berlin Sans FB" panose="020E0602020502020306" pitchFamily="34" charset="0"/>
              </a:rPr>
              <a:t>onbeşi</a:t>
            </a:r>
            <a:r>
              <a:rPr lang="tr-TR" sz="3200" dirty="0" smtClean="0"/>
              <a:t>,</a:t>
            </a:r>
          </a:p>
          <a:p>
            <a:r>
              <a:rPr lang="tr-TR" sz="3600" b="1" dirty="0" smtClean="0">
                <a:solidFill>
                  <a:srgbClr val="FF0000"/>
                </a:solidFill>
              </a:rPr>
              <a:t>b)</a:t>
            </a:r>
            <a:r>
              <a:rPr lang="tr-TR" sz="3200" dirty="0" smtClean="0"/>
              <a:t> </a:t>
            </a:r>
            <a:r>
              <a:rPr lang="tr-TR" sz="3200" dirty="0" smtClean="0">
                <a:solidFill>
                  <a:srgbClr val="008000"/>
                </a:solidFill>
                <a:latin typeface="Berlin Sans FB" panose="020E0602020502020306" pitchFamily="34" charset="0"/>
              </a:rPr>
              <a:t>Gümrük vergileri,</a:t>
            </a:r>
          </a:p>
          <a:p>
            <a:r>
              <a:rPr lang="tr-TR" sz="3600" b="1" dirty="0" smtClean="0">
                <a:solidFill>
                  <a:srgbClr val="FF0000"/>
                </a:solidFill>
              </a:rPr>
              <a:t>c)</a:t>
            </a:r>
            <a:r>
              <a:rPr lang="tr-TR" sz="3200" dirty="0" smtClean="0"/>
              <a:t> Satış için yapılmış </a:t>
            </a:r>
            <a:r>
              <a:rPr lang="tr-TR" sz="3200" dirty="0" smtClean="0">
                <a:solidFill>
                  <a:srgbClr val="008000"/>
                </a:solidFill>
                <a:latin typeface="Berlin Sans FB" panose="020E0602020502020306" pitchFamily="34" charset="0"/>
              </a:rPr>
              <a:t>masraflar karşılığı olarak yüzde ellisi</a:t>
            </a:r>
            <a:r>
              <a:rPr lang="tr-TR" sz="3200" dirty="0" smtClean="0">
                <a:solidFill>
                  <a:srgbClr val="00B050"/>
                </a:solidFill>
              </a:rPr>
              <a:t>,</a:t>
            </a:r>
          </a:p>
          <a:p>
            <a:pPr lvl="0"/>
            <a:r>
              <a:rPr lang="tr-TR" sz="3200" b="1" dirty="0">
                <a:solidFill>
                  <a:srgbClr val="FF0000"/>
                </a:solidFill>
              </a:rPr>
              <a:t>ç)</a:t>
            </a:r>
            <a:r>
              <a:rPr lang="tr-TR" dirty="0">
                <a:solidFill>
                  <a:prstClr val="black"/>
                </a:solidFill>
              </a:rPr>
              <a:t> </a:t>
            </a:r>
            <a:r>
              <a:rPr lang="tr-TR" sz="3600" dirty="0">
                <a:solidFill>
                  <a:srgbClr val="008000"/>
                </a:solidFill>
                <a:latin typeface="Berlin Sans FB" panose="020E0602020502020306" pitchFamily="34" charset="0"/>
              </a:rPr>
              <a:t>Para cezaları</a:t>
            </a:r>
            <a:r>
              <a:rPr lang="tr-TR" sz="3200" dirty="0">
                <a:solidFill>
                  <a:srgbClr val="008000"/>
                </a:solidFill>
              </a:rPr>
              <a:t>,</a:t>
            </a:r>
          </a:p>
          <a:p>
            <a:pPr lvl="0" algn="ctr"/>
            <a:r>
              <a:rPr lang="tr-TR" sz="3200" dirty="0" smtClean="0">
                <a:solidFill>
                  <a:srgbClr val="FF0000"/>
                </a:solidFill>
              </a:rPr>
              <a:t>ayrılarak </a:t>
            </a:r>
            <a:r>
              <a:rPr lang="tr-TR" dirty="0" smtClean="0">
                <a:solidFill>
                  <a:srgbClr val="00B0F0"/>
                </a:solidFill>
              </a:rPr>
              <a:t>(kalan kısım) </a:t>
            </a:r>
            <a:r>
              <a:rPr lang="tr-TR" sz="3200" dirty="0">
                <a:solidFill>
                  <a:srgbClr val="FF0000"/>
                </a:solidFill>
              </a:rPr>
              <a:t>hak sahiplerine dağıtılır.</a:t>
            </a:r>
          </a:p>
          <a:p>
            <a:endParaRPr lang="tr-TR" sz="3200" dirty="0" smtClean="0">
              <a:solidFill>
                <a:srgbClr val="00B050"/>
              </a:solidFill>
            </a:endParaRPr>
          </a:p>
          <a:p>
            <a:endParaRPr lang="tr-TR" dirty="0"/>
          </a:p>
        </p:txBody>
      </p:sp>
      <p:sp>
        <p:nvSpPr>
          <p:cNvPr id="4" name="Veri Yer Tutucusu 3"/>
          <p:cNvSpPr>
            <a:spLocks noGrp="1"/>
          </p:cNvSpPr>
          <p:nvPr>
            <p:ph type="dt" sz="half" idx="10"/>
          </p:nvPr>
        </p:nvSpPr>
        <p:spPr/>
        <p:txBody>
          <a:bodyPr/>
          <a:lstStyle/>
          <a:p>
            <a:fld id="{0F4C741D-7095-403D-AC71-B788DE0ED3C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102</a:t>
            </a:fld>
            <a:endParaRPr lang="tr-TR"/>
          </a:p>
        </p:txBody>
      </p:sp>
    </p:spTree>
    <p:extLst>
      <p:ext uri="{BB962C8B-B14F-4D97-AF65-F5344CB8AC3E}">
        <p14:creationId xmlns:p14="http://schemas.microsoft.com/office/powerpoint/2010/main" val="340237939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60" y="300251"/>
            <a:ext cx="11108140" cy="5876712"/>
          </a:xfrm>
        </p:spPr>
        <p:txBody>
          <a:bodyPr>
            <a:normAutofit/>
          </a:bodyPr>
          <a:lstStyle/>
          <a:p>
            <a:r>
              <a:rPr lang="tr-TR" sz="3200" dirty="0" smtClean="0">
                <a:solidFill>
                  <a:srgbClr val="008000"/>
                </a:solidFill>
              </a:rPr>
              <a:t>Bu bedellerin dağıtımından sonra artan para olursa, eşya sahipleri adına emanet hesabına alınır.</a:t>
            </a:r>
          </a:p>
          <a:p>
            <a:r>
              <a:rPr lang="tr-TR" sz="3200" dirty="0" smtClean="0"/>
              <a:t> </a:t>
            </a:r>
            <a:r>
              <a:rPr lang="tr-TR" sz="3200" dirty="0" smtClean="0">
                <a:solidFill>
                  <a:srgbClr val="FF0000"/>
                </a:solidFill>
              </a:rPr>
              <a:t>Emanete alındığı tarihten itibaren bir yıl içinde alınmayan para döner sermayeye gelir kaydedilir.</a:t>
            </a:r>
          </a:p>
          <a:p>
            <a:endParaRPr lang="tr-TR" dirty="0"/>
          </a:p>
        </p:txBody>
      </p:sp>
      <p:sp>
        <p:nvSpPr>
          <p:cNvPr id="4" name="Veri Yer Tutucusu 3"/>
          <p:cNvSpPr>
            <a:spLocks noGrp="1"/>
          </p:cNvSpPr>
          <p:nvPr>
            <p:ph type="dt" sz="half" idx="10"/>
          </p:nvPr>
        </p:nvSpPr>
        <p:spPr/>
        <p:txBody>
          <a:bodyPr/>
          <a:lstStyle/>
          <a:p>
            <a:fld id="{FDB73655-C4D4-43FE-AA04-64AF8FE17FD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103</a:t>
            </a:fld>
            <a:endParaRPr lang="tr-TR"/>
          </a:p>
        </p:txBody>
      </p:sp>
    </p:spTree>
    <p:extLst>
      <p:ext uri="{BB962C8B-B14F-4D97-AF65-F5344CB8AC3E}">
        <p14:creationId xmlns:p14="http://schemas.microsoft.com/office/powerpoint/2010/main" val="227002549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60" y="300251"/>
            <a:ext cx="11108140" cy="5876712"/>
          </a:xfrm>
        </p:spPr>
        <p:txBody>
          <a:bodyPr>
            <a:normAutofit/>
          </a:bodyPr>
          <a:lstStyle/>
          <a:p>
            <a:r>
              <a:rPr lang="tr-TR" sz="3200" dirty="0" smtClean="0"/>
              <a:t>(2) Perakende satış bedelinden eşyanın yurtiçinde satışı nedeniyle yürürlükteki mevzuat uyarınca ayrılması gereken vergiler ve mali yüklerin ayrılmasından sonra kalan tutar döner sermayeye gelir kaydedilir.</a:t>
            </a:r>
          </a:p>
          <a:p>
            <a:r>
              <a:rPr lang="tr-TR" sz="3200" dirty="0" smtClean="0"/>
              <a:t> Döner sermayeye gelir kaydedildiği tarihten itibaren bir yıl içinde eşya sahibinin ödeme talebine ilişkin başvurusunun bulunup bulunmadığı aranır.</a:t>
            </a:r>
          </a:p>
          <a:p>
            <a:r>
              <a:rPr lang="tr-TR" sz="3200" dirty="0" smtClean="0"/>
              <a:t> Başvurunun bu süre içerisinde olması halinde döner sermayeye gelir kaydedilen tutardan birinci fıkraya göre yapılacak hesaplamadan sonra kalan bedel döner sermaye bütçesinden karşılanır. Bir yıllık sürenin hesabında eşyanın en son satış tarihi esas alınır.</a:t>
            </a:r>
          </a:p>
          <a:p>
            <a:endParaRPr lang="tr-TR" dirty="0"/>
          </a:p>
        </p:txBody>
      </p:sp>
      <p:sp>
        <p:nvSpPr>
          <p:cNvPr id="4" name="Veri Yer Tutucusu 3"/>
          <p:cNvSpPr>
            <a:spLocks noGrp="1"/>
          </p:cNvSpPr>
          <p:nvPr>
            <p:ph type="dt" sz="half" idx="10"/>
          </p:nvPr>
        </p:nvSpPr>
        <p:spPr/>
        <p:txBody>
          <a:bodyPr/>
          <a:lstStyle/>
          <a:p>
            <a:fld id="{776F8318-1A76-4097-8B74-2F0CE76766A8}"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104</a:t>
            </a:fld>
            <a:endParaRPr lang="tr-TR"/>
          </a:p>
        </p:txBody>
      </p:sp>
    </p:spTree>
    <p:extLst>
      <p:ext uri="{BB962C8B-B14F-4D97-AF65-F5344CB8AC3E}">
        <p14:creationId xmlns:p14="http://schemas.microsoft.com/office/powerpoint/2010/main" val="155291657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(3) 4458 sayılı Kanunun 177 </a:t>
            </a:r>
            <a:r>
              <a:rPr lang="tr-TR" dirty="0" err="1" smtClean="0"/>
              <a:t>nci</a:t>
            </a:r>
            <a:r>
              <a:rPr lang="tr-TR" dirty="0" smtClean="0"/>
              <a:t> maddesinin birinci fıkrasının diğer bentlerinde belirtilen eşyanın satış bedelinden birinci fıkradaki usule göre yapılacak dağıtımdan sonra kalan para döner sermayeye gelir kaydedilir.</a:t>
            </a:r>
            <a:endParaRPr lang="tr-TR" dirty="0"/>
          </a:p>
        </p:txBody>
      </p:sp>
      <p:sp>
        <p:nvSpPr>
          <p:cNvPr id="4" name="Veri Yer Tutucusu 3"/>
          <p:cNvSpPr>
            <a:spLocks noGrp="1"/>
          </p:cNvSpPr>
          <p:nvPr>
            <p:ph type="dt" sz="half" idx="10"/>
          </p:nvPr>
        </p:nvSpPr>
        <p:spPr/>
        <p:txBody>
          <a:bodyPr/>
          <a:lstStyle/>
          <a:p>
            <a:fld id="{DA4023D6-AE5E-4437-87DD-D54D24D8082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105</a:t>
            </a:fld>
            <a:endParaRPr lang="tr-TR"/>
          </a:p>
        </p:txBody>
      </p:sp>
    </p:spTree>
    <p:extLst>
      <p:ext uri="{BB962C8B-B14F-4D97-AF65-F5344CB8AC3E}">
        <p14:creationId xmlns:p14="http://schemas.microsoft.com/office/powerpoint/2010/main" val="372290931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16" y="365126"/>
            <a:ext cx="11778018" cy="808582"/>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rPr>
              <a:t>(4) Kaçak eşya hakkında aşağıda belirtilen işlemler yapılır:</a:t>
            </a:r>
            <a:br>
              <a:rPr lang="tr-TR" b="1" dirty="0" smtClean="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204716" y="1446663"/>
            <a:ext cx="11149084" cy="4730300"/>
          </a:xfrm>
        </p:spPr>
        <p:txBody>
          <a:bodyPr/>
          <a:lstStyle/>
          <a:p>
            <a:r>
              <a:rPr lang="tr-TR" sz="3200" dirty="0" smtClean="0"/>
              <a:t>a) Kaçak eşya naklinde kullanılması nedeniyle alıkonulan taşıtlardan ihale yoluyla satılanların satış bedelinden taşıtın teslim tarihine kadar oluşan ardiye ve diğer hizmetler karşılığı olarak satış bedelinin </a:t>
            </a:r>
            <a:r>
              <a:rPr lang="tr-TR" sz="3200" dirty="0" smtClean="0">
                <a:solidFill>
                  <a:srgbClr val="00B050"/>
                </a:solidFill>
              </a:rPr>
              <a:t>yüzde </a:t>
            </a:r>
            <a:r>
              <a:rPr lang="tr-TR" sz="3200" dirty="0" err="1" smtClean="0">
                <a:solidFill>
                  <a:srgbClr val="00B050"/>
                </a:solidFill>
              </a:rPr>
              <a:t>onbeşi</a:t>
            </a:r>
            <a:r>
              <a:rPr lang="tr-TR" sz="3200" dirty="0" smtClean="0">
                <a:solidFill>
                  <a:srgbClr val="00B050"/>
                </a:solidFill>
              </a:rPr>
              <a:t> </a:t>
            </a:r>
            <a:r>
              <a:rPr lang="tr-TR" sz="3200" dirty="0" smtClean="0"/>
              <a:t>ve satış için yapılmış masraflar karşılığı olarak satış bedelinin </a:t>
            </a:r>
            <a:r>
              <a:rPr lang="tr-TR" sz="3200" dirty="0" smtClean="0">
                <a:solidFill>
                  <a:srgbClr val="00B050"/>
                </a:solidFill>
              </a:rPr>
              <a:t>yüzde ellisi </a:t>
            </a:r>
            <a:r>
              <a:rPr lang="tr-TR" sz="3200" dirty="0" smtClean="0"/>
              <a:t>ayrıldıktan sonra kalan tutar ile ihale yoluyla satılan kaçak eşyanın satış bedeli emanete alınır.</a:t>
            </a:r>
          </a:p>
          <a:p>
            <a:r>
              <a:rPr lang="tr-TR" sz="3200" dirty="0" smtClean="0"/>
              <a:t>b) Diğer yollarla yapılan tasfiye sonucunda tahsil edilen bedel döner sermayeye gelir kaydedilir.</a:t>
            </a:r>
          </a:p>
          <a:p>
            <a:endParaRPr lang="tr-TR" dirty="0"/>
          </a:p>
        </p:txBody>
      </p:sp>
      <p:sp>
        <p:nvSpPr>
          <p:cNvPr id="4" name="Veri Yer Tutucusu 3"/>
          <p:cNvSpPr>
            <a:spLocks noGrp="1"/>
          </p:cNvSpPr>
          <p:nvPr>
            <p:ph type="dt" sz="half" idx="10"/>
          </p:nvPr>
        </p:nvSpPr>
        <p:spPr/>
        <p:txBody>
          <a:bodyPr/>
          <a:lstStyle/>
          <a:p>
            <a:fld id="{8482C4EE-058B-47C8-BE1E-2B67FF2DB2F8}"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106</a:t>
            </a:fld>
            <a:endParaRPr lang="tr-TR"/>
          </a:p>
        </p:txBody>
      </p:sp>
    </p:spTree>
    <p:extLst>
      <p:ext uri="{BB962C8B-B14F-4D97-AF65-F5344CB8AC3E}">
        <p14:creationId xmlns:p14="http://schemas.microsoft.com/office/powerpoint/2010/main" val="54588939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(7) Bedelsiz verilen veya imha edilen eşya sahiplerine herhangi bir ödemede bulunulmaz. Ancak, 5607 sayılı Kanun uyarınca </a:t>
            </a:r>
            <a:r>
              <a:rPr lang="tr-TR" dirty="0" err="1" smtClean="0"/>
              <a:t>tasfiyelik</a:t>
            </a:r>
            <a:r>
              <a:rPr lang="tr-TR" dirty="0" smtClean="0"/>
              <a:t> hale gelen ve sahibine iadesine karar verilen eşyanın imha edilmiş olması halinde imha edilen eşyanın bedeli, gümrük idaresince genel bütçenin ilgili tertibinden karşılanarak hak sahibine ödenir.</a:t>
            </a:r>
            <a:endParaRPr lang="tr-TR" dirty="0"/>
          </a:p>
        </p:txBody>
      </p:sp>
      <p:sp>
        <p:nvSpPr>
          <p:cNvPr id="4" name="Veri Yer Tutucusu 3"/>
          <p:cNvSpPr>
            <a:spLocks noGrp="1"/>
          </p:cNvSpPr>
          <p:nvPr>
            <p:ph type="dt" sz="half" idx="10"/>
          </p:nvPr>
        </p:nvSpPr>
        <p:spPr/>
        <p:txBody>
          <a:bodyPr/>
          <a:lstStyle/>
          <a:p>
            <a:fld id="{856BF4FE-BE5B-4AF2-AB2C-20BCC8A764F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107</a:t>
            </a:fld>
            <a:endParaRPr lang="tr-TR"/>
          </a:p>
        </p:txBody>
      </p:sp>
    </p:spTree>
    <p:extLst>
      <p:ext uri="{BB962C8B-B14F-4D97-AF65-F5344CB8AC3E}">
        <p14:creationId xmlns:p14="http://schemas.microsoft.com/office/powerpoint/2010/main" val="1305523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792" y="489397"/>
            <a:ext cx="10800008" cy="5979642"/>
          </a:xfrm>
        </p:spPr>
        <p:txBody>
          <a:bodyPr>
            <a:normAutofit/>
          </a:bodyPr>
          <a:lstStyle/>
          <a:p>
            <a:endParaRPr lang="tr-TR" sz="3200" dirty="0" smtClean="0"/>
          </a:p>
          <a:p>
            <a:r>
              <a:rPr lang="tr-TR" sz="3200" dirty="0" smtClean="0"/>
              <a:t>(7) </a:t>
            </a:r>
            <a:r>
              <a:rPr lang="tr-TR" sz="3200" b="1" dirty="0" smtClean="0">
                <a:solidFill>
                  <a:srgbClr val="FF0000"/>
                </a:solidFill>
              </a:rPr>
              <a:t>Kaçak zannı ile el konulan </a:t>
            </a:r>
            <a:r>
              <a:rPr lang="tr-TR" sz="3200" b="1" dirty="0" smtClean="0">
                <a:solidFill>
                  <a:srgbClr val="00B0F0"/>
                </a:solidFill>
              </a:rPr>
              <a:t>eşya</a:t>
            </a:r>
            <a:r>
              <a:rPr lang="tr-TR" sz="3200" b="1" dirty="0" smtClean="0">
                <a:solidFill>
                  <a:srgbClr val="FF0000"/>
                </a:solidFill>
              </a:rPr>
              <a:t> veya alıkonulan </a:t>
            </a:r>
            <a:r>
              <a:rPr lang="tr-TR" sz="3200" b="1" dirty="0" smtClean="0">
                <a:solidFill>
                  <a:srgbClr val="00B0F0"/>
                </a:solidFill>
              </a:rPr>
              <a:t>araç</a:t>
            </a:r>
            <a:r>
              <a:rPr lang="tr-TR" sz="3200" dirty="0" smtClean="0"/>
              <a:t>, </a:t>
            </a:r>
          </a:p>
          <a:p>
            <a:r>
              <a:rPr lang="tr-TR" sz="3200" dirty="0" smtClean="0"/>
              <a:t>İlk önce:</a:t>
            </a:r>
          </a:p>
          <a:p>
            <a:r>
              <a:rPr lang="tr-TR" sz="3200" dirty="0"/>
              <a:t>-</a:t>
            </a:r>
            <a:r>
              <a:rPr lang="tr-TR" sz="3200" dirty="0" smtClean="0">
                <a:solidFill>
                  <a:srgbClr val="008000"/>
                </a:solidFill>
              </a:rPr>
              <a:t>kaçak eşya ambarlarına alınır.</a:t>
            </a:r>
          </a:p>
          <a:p>
            <a:r>
              <a:rPr lang="tr-TR" sz="3200" dirty="0" smtClean="0">
                <a:solidFill>
                  <a:srgbClr val="008000"/>
                </a:solidFill>
              </a:rPr>
              <a:t> </a:t>
            </a:r>
          </a:p>
          <a:p>
            <a:pPr algn="ctr"/>
            <a:r>
              <a:rPr lang="tr-TR" sz="3200" dirty="0" smtClean="0"/>
              <a:t>-</a:t>
            </a:r>
            <a:r>
              <a:rPr lang="tr-TR" sz="3200" b="1" u="sng" dirty="0" smtClean="0">
                <a:effectLst>
                  <a:outerShdw blurRad="38100" dist="38100" dir="2700000" algn="tl">
                    <a:srgbClr val="000000">
                      <a:alpha val="43137"/>
                    </a:srgbClr>
                  </a:outerShdw>
                </a:effectLst>
              </a:rPr>
              <a:t>Yoksa (</a:t>
            </a:r>
            <a:r>
              <a:rPr lang="tr-TR" sz="1600" u="sng" dirty="0" smtClean="0">
                <a:effectLst>
                  <a:outerShdw blurRad="38100" dist="38100" dir="2700000" algn="tl">
                    <a:srgbClr val="000000">
                      <a:alpha val="43137"/>
                    </a:srgbClr>
                  </a:outerShdw>
                </a:effectLst>
              </a:rPr>
              <a:t>kaçak eşya deposu</a:t>
            </a:r>
            <a:r>
              <a:rPr lang="tr-TR" sz="3200" b="1" u="sng" dirty="0" smtClean="0">
                <a:effectLst>
                  <a:outerShdw blurRad="38100" dist="38100" dir="2700000" algn="tl">
                    <a:srgbClr val="000000">
                      <a:alpha val="43137"/>
                    </a:srgbClr>
                  </a:outerShdw>
                </a:effectLst>
              </a:rPr>
              <a:t>) sırasıyla;</a:t>
            </a:r>
          </a:p>
          <a:p>
            <a:r>
              <a:rPr lang="tr-TR" sz="3200" dirty="0" smtClean="0"/>
              <a:t> -</a:t>
            </a:r>
            <a:r>
              <a:rPr lang="tr-TR" sz="3200" dirty="0" smtClean="0">
                <a:solidFill>
                  <a:srgbClr val="008000"/>
                </a:solidFill>
              </a:rPr>
              <a:t>genel antrepo, </a:t>
            </a:r>
          </a:p>
          <a:p>
            <a:r>
              <a:rPr lang="tr-TR" sz="3200" dirty="0" smtClean="0">
                <a:solidFill>
                  <a:srgbClr val="008000"/>
                </a:solidFill>
              </a:rPr>
              <a:t>-geçici depolama yeri veya </a:t>
            </a:r>
          </a:p>
          <a:p>
            <a:r>
              <a:rPr lang="tr-TR" sz="3200" dirty="0">
                <a:solidFill>
                  <a:srgbClr val="008000"/>
                </a:solidFill>
              </a:rPr>
              <a:t>-</a:t>
            </a:r>
            <a:r>
              <a:rPr lang="tr-TR" sz="3200" dirty="0" smtClean="0">
                <a:solidFill>
                  <a:srgbClr val="008000"/>
                </a:solidFill>
              </a:rPr>
              <a:t>gümrük idaresince uygun bulunan </a:t>
            </a:r>
          </a:p>
          <a:p>
            <a:r>
              <a:rPr lang="tr-TR" sz="3200" dirty="0" smtClean="0"/>
              <a:t>yerlere konulur.</a:t>
            </a:r>
          </a:p>
          <a:p>
            <a:endParaRPr lang="tr-TR" sz="3200" dirty="0"/>
          </a:p>
        </p:txBody>
      </p:sp>
      <p:sp>
        <p:nvSpPr>
          <p:cNvPr id="4" name="Veri Yer Tutucusu 3"/>
          <p:cNvSpPr>
            <a:spLocks noGrp="1"/>
          </p:cNvSpPr>
          <p:nvPr>
            <p:ph type="dt" sz="half" idx="10"/>
          </p:nvPr>
        </p:nvSpPr>
        <p:spPr/>
        <p:txBody>
          <a:bodyPr/>
          <a:lstStyle/>
          <a:p>
            <a:fld id="{AE601FD1-37D1-44F4-A062-F7F029DF6A5A}"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11</a:t>
            </a:fld>
            <a:endParaRPr lang="tr-TR"/>
          </a:p>
        </p:txBody>
      </p:sp>
    </p:spTree>
    <p:extLst>
      <p:ext uri="{BB962C8B-B14F-4D97-AF65-F5344CB8AC3E}">
        <p14:creationId xmlns:p14="http://schemas.microsoft.com/office/powerpoint/2010/main" val="515593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2124" y="167424"/>
            <a:ext cx="10941676" cy="883453"/>
          </a:xfrm>
          <a:solidFill>
            <a:schemeClr val="accent4">
              <a:lumMod val="20000"/>
              <a:lumOff val="80000"/>
            </a:schemeClr>
          </a:solidFill>
        </p:spPr>
        <p:txBody>
          <a:bodyPr anchor="ctr">
            <a:normAutofit fontScale="90000"/>
          </a:bodyPr>
          <a:lstStyle/>
          <a:p>
            <a:pPr algn="ctr"/>
            <a:r>
              <a:rPr lang="tr-TR" b="1" dirty="0" smtClean="0">
                <a:solidFill>
                  <a:srgbClr val="0070C0"/>
                </a:solidFill>
              </a:rPr>
              <a:t/>
            </a:r>
            <a:br>
              <a:rPr lang="tr-TR" b="1" dirty="0" smtClean="0">
                <a:solidFill>
                  <a:srgbClr val="0070C0"/>
                </a:solidFill>
              </a:rPr>
            </a:br>
            <a:r>
              <a:rPr lang="tr-TR" b="1" dirty="0" smtClean="0">
                <a:solidFill>
                  <a:srgbClr val="FF0000"/>
                </a:solidFill>
              </a:rPr>
              <a:t>Özellikli kaçak eşya</a:t>
            </a:r>
            <a:r>
              <a:rPr lang="tr-TR" b="1" dirty="0" smtClean="0">
                <a:solidFill>
                  <a:srgbClr val="0070C0"/>
                </a:solidFill>
              </a:rPr>
              <a:t>nın teslim edileceği yerler</a:t>
            </a:r>
            <a:br>
              <a:rPr lang="tr-TR" b="1" dirty="0" smtClean="0">
                <a:solidFill>
                  <a:srgbClr val="0070C0"/>
                </a:solidFill>
              </a:rPr>
            </a:br>
            <a:endParaRPr lang="tr-TR" b="1" dirty="0">
              <a:solidFill>
                <a:srgbClr val="0070C0"/>
              </a:solidFill>
            </a:endParaRPr>
          </a:p>
        </p:txBody>
      </p:sp>
      <p:sp>
        <p:nvSpPr>
          <p:cNvPr id="3" name="İçerik Yer Tutucusu 2"/>
          <p:cNvSpPr>
            <a:spLocks noGrp="1"/>
          </p:cNvSpPr>
          <p:nvPr>
            <p:ph idx="1"/>
          </p:nvPr>
        </p:nvSpPr>
        <p:spPr>
          <a:xfrm>
            <a:off x="528034" y="1223493"/>
            <a:ext cx="11204619" cy="5215944"/>
          </a:xfrm>
        </p:spPr>
        <p:txBody>
          <a:bodyPr>
            <a:normAutofit/>
          </a:bodyPr>
          <a:lstStyle/>
          <a:p>
            <a:endParaRPr lang="tr-TR" dirty="0" smtClean="0"/>
          </a:p>
          <a:p>
            <a:r>
              <a:rPr lang="tr-TR" b="1" dirty="0" smtClean="0"/>
              <a:t>MADDE 11 </a:t>
            </a:r>
            <a:r>
              <a:rPr lang="tr-TR" dirty="0" smtClean="0"/>
              <a:t>– </a:t>
            </a:r>
          </a:p>
          <a:p>
            <a:r>
              <a:rPr lang="tr-TR" dirty="0" smtClean="0"/>
              <a:t>(1) </a:t>
            </a:r>
            <a:r>
              <a:rPr lang="tr-TR" sz="3200" dirty="0" smtClean="0">
                <a:solidFill>
                  <a:srgbClr val="FF0000"/>
                </a:solidFill>
              </a:rPr>
              <a:t>Muhafazası özel tesis ve tertibatı gerektiren veya gümrük idaresinin </a:t>
            </a:r>
            <a:r>
              <a:rPr lang="tr-TR" sz="3200" u="sng" dirty="0" smtClean="0">
                <a:solidFill>
                  <a:srgbClr val="0070C0"/>
                </a:solidFill>
              </a:rPr>
              <a:t>depolama kapasitesini aşan eşya</a:t>
            </a:r>
            <a:r>
              <a:rPr lang="tr-TR" dirty="0" smtClean="0"/>
              <a:t>, </a:t>
            </a:r>
            <a:r>
              <a:rPr lang="tr-TR" dirty="0" smtClean="0">
                <a:solidFill>
                  <a:srgbClr val="008000"/>
                </a:solidFill>
              </a:rPr>
              <a:t>özelliklerine göre, el koyan birimlerce </a:t>
            </a:r>
            <a:r>
              <a:rPr lang="tr-TR" sz="3200" dirty="0" smtClean="0">
                <a:solidFill>
                  <a:srgbClr val="0070C0"/>
                </a:solidFill>
              </a:rPr>
              <a:t>doğrudan ilgili idarelere teslim edilir.</a:t>
            </a:r>
          </a:p>
          <a:p>
            <a:endParaRPr lang="tr-TR" dirty="0" smtClean="0">
              <a:solidFill>
                <a:srgbClr val="008000"/>
              </a:solidFill>
            </a:endParaRPr>
          </a:p>
          <a:p>
            <a:pPr algn="ctr"/>
            <a:r>
              <a:rPr lang="tr-TR" dirty="0" smtClean="0"/>
              <a:t> </a:t>
            </a:r>
            <a:r>
              <a:rPr lang="tr-TR" u="sng" dirty="0" smtClean="0">
                <a:solidFill>
                  <a:srgbClr val="00B0F0"/>
                </a:solidFill>
              </a:rPr>
              <a:t>bunun mümkün olmaması halinde </a:t>
            </a:r>
            <a:r>
              <a:rPr lang="tr-TR" dirty="0" smtClean="0">
                <a:solidFill>
                  <a:srgbClr val="00B0F0"/>
                </a:solidFill>
              </a:rPr>
              <a:t>,</a:t>
            </a:r>
          </a:p>
          <a:p>
            <a:r>
              <a:rPr lang="tr-TR" dirty="0" smtClean="0"/>
              <a:t>büyükşehirler dahil ilçelerde kaymakam, illerde valinin uygun göreceği yerlere </a:t>
            </a:r>
            <a:r>
              <a:rPr lang="tr-TR" sz="1800" dirty="0" smtClean="0">
                <a:solidFill>
                  <a:srgbClr val="008000"/>
                </a:solidFill>
              </a:rPr>
              <a:t>eşyanın miktarı, cinsi, markası, tipi, modeli, seri numarası gibi ayırt edici özelliklerini gösterir </a:t>
            </a:r>
            <a:r>
              <a:rPr lang="tr-TR" dirty="0" smtClean="0">
                <a:solidFill>
                  <a:srgbClr val="008000"/>
                </a:solidFill>
              </a:rPr>
              <a:t>teslim tutanağı düzenlenerek ve eşyayı bulunduğu halde gösteren fotoğrafı eklenerek teslim edilir</a:t>
            </a:r>
            <a:r>
              <a:rPr lang="tr-TR" dirty="0" smtClean="0"/>
              <a:t>. </a:t>
            </a:r>
            <a:r>
              <a:rPr lang="tr-TR" sz="2000" dirty="0" smtClean="0"/>
              <a:t>Teslim tutanağının bir örneği ilgili gümrük idaresine gönderilir.</a:t>
            </a:r>
            <a:endParaRPr lang="tr-TR" dirty="0" smtClean="0"/>
          </a:p>
          <a:p>
            <a:endParaRPr lang="tr-TR" dirty="0"/>
          </a:p>
        </p:txBody>
      </p:sp>
      <p:sp>
        <p:nvSpPr>
          <p:cNvPr id="4" name="Veri Yer Tutucusu 3"/>
          <p:cNvSpPr>
            <a:spLocks noGrp="1"/>
          </p:cNvSpPr>
          <p:nvPr>
            <p:ph type="dt" sz="half" idx="10"/>
          </p:nvPr>
        </p:nvSpPr>
        <p:spPr/>
        <p:txBody>
          <a:bodyPr/>
          <a:lstStyle/>
          <a:p>
            <a:fld id="{ED38605F-CCFD-4305-AF21-C5390BFDA91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12</a:t>
            </a:fld>
            <a:endParaRPr lang="tr-TR"/>
          </a:p>
        </p:txBody>
      </p:sp>
    </p:spTree>
    <p:extLst>
      <p:ext uri="{BB962C8B-B14F-4D97-AF65-F5344CB8AC3E}">
        <p14:creationId xmlns:p14="http://schemas.microsoft.com/office/powerpoint/2010/main" val="1351918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0761" y="365126"/>
            <a:ext cx="10903039" cy="626548"/>
          </a:xfrm>
          <a:solidFill>
            <a:schemeClr val="accent4">
              <a:lumMod val="20000"/>
              <a:lumOff val="80000"/>
            </a:schemeClr>
          </a:solidFill>
        </p:spPr>
        <p:txBody>
          <a:bodyPr>
            <a:normAutofit fontScale="90000"/>
          </a:bodyPr>
          <a:lstStyle/>
          <a:p>
            <a:pPr algn="ctr"/>
            <a:r>
              <a:rPr lang="tr-TR" b="1" dirty="0" smtClean="0">
                <a:solidFill>
                  <a:srgbClr val="0070C0"/>
                </a:solidFill>
              </a:rPr>
              <a:t/>
            </a:r>
            <a:br>
              <a:rPr lang="tr-TR" b="1" dirty="0" smtClean="0">
                <a:solidFill>
                  <a:srgbClr val="0070C0"/>
                </a:solidFill>
              </a:rPr>
            </a:br>
            <a:r>
              <a:rPr lang="tr-TR" b="1" dirty="0" smtClean="0">
                <a:solidFill>
                  <a:srgbClr val="0070C0"/>
                </a:solidFill>
              </a:rPr>
              <a:t>Kaçak eşya ambarında yapılacak işlemler</a:t>
            </a:r>
            <a:r>
              <a:rPr lang="tr-TR" dirty="0" smtClean="0"/>
              <a:t/>
            </a:r>
            <a:br>
              <a:rPr lang="tr-TR" dirty="0" smtClean="0"/>
            </a:br>
            <a:endParaRPr lang="tr-TR" dirty="0"/>
          </a:p>
        </p:txBody>
      </p:sp>
      <p:sp>
        <p:nvSpPr>
          <p:cNvPr id="3" name="İçerik Yer Tutucusu 2"/>
          <p:cNvSpPr>
            <a:spLocks noGrp="1"/>
          </p:cNvSpPr>
          <p:nvPr>
            <p:ph idx="1"/>
          </p:nvPr>
        </p:nvSpPr>
        <p:spPr>
          <a:xfrm>
            <a:off x="838200" y="1825624"/>
            <a:ext cx="10515600" cy="4639569"/>
          </a:xfrm>
        </p:spPr>
        <p:txBody>
          <a:bodyPr>
            <a:normAutofit/>
          </a:bodyPr>
          <a:lstStyle/>
          <a:p>
            <a:r>
              <a:rPr lang="tr-TR" b="1" dirty="0" smtClean="0"/>
              <a:t>MADDE 12 – </a:t>
            </a:r>
          </a:p>
          <a:p>
            <a:r>
              <a:rPr lang="tr-TR" dirty="0" smtClean="0"/>
              <a:t>(1) 5607 sayılı Kanunun 16 </a:t>
            </a:r>
            <a:r>
              <a:rPr lang="tr-TR" dirty="0" err="1" smtClean="0"/>
              <a:t>ncı</a:t>
            </a:r>
            <a:r>
              <a:rPr lang="tr-TR" dirty="0" smtClean="0"/>
              <a:t> maddesinin birinci fıkrasında belirtilen </a:t>
            </a:r>
            <a:r>
              <a:rPr lang="tr-TR" sz="3200" dirty="0" smtClean="0">
                <a:solidFill>
                  <a:srgbClr val="FF0000"/>
                </a:solidFill>
              </a:rPr>
              <a:t>eşya ambara alındığında</a:t>
            </a:r>
            <a:r>
              <a:rPr lang="tr-TR" sz="3200" dirty="0" smtClean="0"/>
              <a:t>, </a:t>
            </a:r>
          </a:p>
          <a:p>
            <a:r>
              <a:rPr lang="tr-TR" sz="3200" b="1" dirty="0" smtClean="0">
                <a:solidFill>
                  <a:srgbClr val="008000"/>
                </a:solidFill>
              </a:rPr>
              <a:t>soruşturma aşamasında:	 	</a:t>
            </a:r>
            <a:r>
              <a:rPr lang="tr-TR" sz="3200" dirty="0" smtClean="0">
                <a:solidFill>
                  <a:srgbClr val="008000"/>
                </a:solidFill>
              </a:rPr>
              <a:t>hakim</a:t>
            </a:r>
            <a:r>
              <a:rPr lang="tr-TR" sz="3200" dirty="0" smtClean="0"/>
              <a:t>, </a:t>
            </a:r>
          </a:p>
          <a:p>
            <a:r>
              <a:rPr lang="tr-TR" sz="3200" b="1" dirty="0" smtClean="0">
                <a:solidFill>
                  <a:srgbClr val="00B0F0"/>
                </a:solidFill>
              </a:rPr>
              <a:t>kovuşturma aşamasında :		</a:t>
            </a:r>
            <a:r>
              <a:rPr lang="tr-TR" sz="3200" dirty="0" smtClean="0">
                <a:solidFill>
                  <a:srgbClr val="00B0F0"/>
                </a:solidFill>
              </a:rPr>
              <a:t>mahkeme ,</a:t>
            </a:r>
          </a:p>
          <a:p>
            <a:r>
              <a:rPr lang="tr-TR" sz="3200" dirty="0" smtClean="0">
                <a:solidFill>
                  <a:srgbClr val="0070C0"/>
                </a:solidFill>
              </a:rPr>
              <a:t>tarafından tasfiye kararı alınmasını teminen </a:t>
            </a:r>
            <a:r>
              <a:rPr lang="tr-TR" sz="3200" dirty="0" smtClean="0">
                <a:solidFill>
                  <a:srgbClr val="FF0000"/>
                </a:solidFill>
              </a:rPr>
              <a:t>durum ilgili gümrük müdürlüğüne bildirilir.</a:t>
            </a:r>
          </a:p>
          <a:p>
            <a:r>
              <a:rPr lang="tr-TR" dirty="0" smtClean="0"/>
              <a:t> Alınan mahkeme kararları, müdahil idareler tarafından derhal işletme müdürlüğüne gönderilir.</a:t>
            </a:r>
          </a:p>
          <a:p>
            <a:endParaRPr lang="tr-TR" dirty="0"/>
          </a:p>
        </p:txBody>
      </p:sp>
      <p:sp>
        <p:nvSpPr>
          <p:cNvPr id="4" name="Veri Yer Tutucusu 3"/>
          <p:cNvSpPr>
            <a:spLocks noGrp="1"/>
          </p:cNvSpPr>
          <p:nvPr>
            <p:ph type="dt" sz="half" idx="10"/>
          </p:nvPr>
        </p:nvSpPr>
        <p:spPr/>
        <p:txBody>
          <a:bodyPr/>
          <a:lstStyle/>
          <a:p>
            <a:fld id="{D3C504EF-0495-4B3F-A0F8-306957C8057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13</a:t>
            </a:fld>
            <a:endParaRPr lang="tr-TR"/>
          </a:p>
        </p:txBody>
      </p:sp>
    </p:spTree>
    <p:extLst>
      <p:ext uri="{BB962C8B-B14F-4D97-AF65-F5344CB8AC3E}">
        <p14:creationId xmlns:p14="http://schemas.microsoft.com/office/powerpoint/2010/main" val="250649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54075"/>
          </a:xfrm>
        </p:spPr>
        <p:txBody>
          <a:bodyPr>
            <a:normAutofit fontScale="90000"/>
          </a:bodyPr>
          <a:lstStyle/>
          <a:p>
            <a:pPr algn="ctr"/>
            <a:r>
              <a:rPr lang="tr-TR" dirty="0" smtClean="0">
                <a:solidFill>
                  <a:srgbClr val="C1C1C1"/>
                </a:solidFill>
                <a:latin typeface="ComicSansMS"/>
              </a:rPr>
              <a:t/>
            </a:r>
            <a:br>
              <a:rPr lang="tr-TR" dirty="0" smtClean="0">
                <a:solidFill>
                  <a:srgbClr val="C1C1C1"/>
                </a:solidFill>
                <a:latin typeface="ComicSansMS"/>
              </a:rPr>
            </a:br>
            <a:r>
              <a:rPr lang="tr-TR" dirty="0" smtClean="0">
                <a:solidFill>
                  <a:srgbClr val="C1C1C1"/>
                </a:solidFill>
                <a:latin typeface="ComicSansMS"/>
              </a:rPr>
              <a:t>TANIMLAR</a:t>
            </a:r>
            <a:r>
              <a:rPr lang="tr-TR" dirty="0">
                <a:solidFill>
                  <a:srgbClr val="C1C1C1"/>
                </a:solidFill>
                <a:latin typeface="ComicSansMS"/>
              </a:rPr>
              <a:t/>
            </a:r>
            <a:br>
              <a:rPr lang="tr-TR" dirty="0">
                <a:solidFill>
                  <a:srgbClr val="C1C1C1"/>
                </a:solidFill>
                <a:latin typeface="ComicSansMS"/>
              </a:rPr>
            </a:br>
            <a:endParaRPr lang="tr-TR" dirty="0"/>
          </a:p>
        </p:txBody>
      </p:sp>
      <p:sp>
        <p:nvSpPr>
          <p:cNvPr id="3" name="İçerik Yer Tutucusu 2"/>
          <p:cNvSpPr>
            <a:spLocks noGrp="1"/>
          </p:cNvSpPr>
          <p:nvPr>
            <p:ph idx="1"/>
          </p:nvPr>
        </p:nvSpPr>
        <p:spPr>
          <a:xfrm>
            <a:off x="435429" y="1219200"/>
            <a:ext cx="11509828" cy="4957763"/>
          </a:xfrm>
        </p:spPr>
        <p:txBody>
          <a:bodyPr>
            <a:normAutofit/>
          </a:bodyPr>
          <a:lstStyle/>
          <a:p>
            <a:r>
              <a:rPr lang="tr-TR" b="1" dirty="0" smtClean="0">
                <a:solidFill>
                  <a:srgbClr val="FF0000"/>
                </a:solidFill>
                <a:latin typeface="ComicSansMS-Bold"/>
              </a:rPr>
              <a:t>SORUŞTURMA</a:t>
            </a:r>
            <a:r>
              <a:rPr lang="tr-TR" b="1" dirty="0" smtClean="0">
                <a:solidFill>
                  <a:srgbClr val="320E04"/>
                </a:solidFill>
                <a:latin typeface="ComicSansMS-Bold"/>
              </a:rPr>
              <a:t>:</a:t>
            </a:r>
          </a:p>
          <a:p>
            <a:r>
              <a:rPr lang="tr-TR" b="1" dirty="0" smtClean="0">
                <a:solidFill>
                  <a:srgbClr val="320E04"/>
                </a:solidFill>
                <a:latin typeface="ComicSansMS-Bold"/>
              </a:rPr>
              <a:t> </a:t>
            </a:r>
            <a:r>
              <a:rPr lang="tr-TR" b="1" dirty="0">
                <a:solidFill>
                  <a:srgbClr val="320E04"/>
                </a:solidFill>
                <a:latin typeface="ComicSansMS-Bold"/>
              </a:rPr>
              <a:t>Yetkili mercilerce </a:t>
            </a:r>
            <a:r>
              <a:rPr lang="tr-TR" b="1" dirty="0" smtClean="0">
                <a:solidFill>
                  <a:srgbClr val="0070C0"/>
                </a:solidFill>
                <a:latin typeface="ComicSansMS-Bold"/>
              </a:rPr>
              <a:t>suç şüphesinin </a:t>
            </a:r>
            <a:r>
              <a:rPr lang="tr-TR" b="1" dirty="0">
                <a:solidFill>
                  <a:srgbClr val="0070C0"/>
                </a:solidFill>
                <a:latin typeface="ComicSansMS-Bold"/>
              </a:rPr>
              <a:t>öğrenilmesinden </a:t>
            </a:r>
            <a:r>
              <a:rPr lang="tr-TR" b="1" dirty="0" smtClean="0">
                <a:solidFill>
                  <a:srgbClr val="0070C0"/>
                </a:solidFill>
                <a:latin typeface="ComicSansMS-Bold"/>
              </a:rPr>
              <a:t>iddianamenin</a:t>
            </a:r>
            <a:endParaRPr lang="tr-TR" b="1" dirty="0">
              <a:solidFill>
                <a:srgbClr val="0070C0"/>
              </a:solidFill>
              <a:latin typeface="ComicSansMS-Bold"/>
            </a:endParaRPr>
          </a:p>
          <a:p>
            <a:r>
              <a:rPr lang="tr-TR" b="1" dirty="0">
                <a:solidFill>
                  <a:srgbClr val="0070C0"/>
                </a:solidFill>
                <a:latin typeface="ComicSansMS-Bold"/>
              </a:rPr>
              <a:t>kabulüne kadar</a:t>
            </a:r>
            <a:r>
              <a:rPr lang="tr-TR" b="1" dirty="0">
                <a:solidFill>
                  <a:srgbClr val="320E04"/>
                </a:solidFill>
                <a:latin typeface="ComicSansMS-Bold"/>
              </a:rPr>
              <a:t> veya kovuşturmaya </a:t>
            </a:r>
            <a:r>
              <a:rPr lang="tr-TR" b="1" dirty="0" smtClean="0">
                <a:solidFill>
                  <a:srgbClr val="320E04"/>
                </a:solidFill>
                <a:latin typeface="ComicSansMS-Bold"/>
              </a:rPr>
              <a:t>yer olmadığına </a:t>
            </a:r>
            <a:r>
              <a:rPr lang="tr-TR" b="1" dirty="0">
                <a:solidFill>
                  <a:srgbClr val="320E04"/>
                </a:solidFill>
                <a:latin typeface="ComicSansMS-Bold"/>
              </a:rPr>
              <a:t>dair kararın kesinleşmesine </a:t>
            </a:r>
            <a:r>
              <a:rPr lang="tr-TR" b="1" dirty="0" smtClean="0">
                <a:solidFill>
                  <a:srgbClr val="320E04"/>
                </a:solidFill>
                <a:latin typeface="ComicSansMS-Bold"/>
              </a:rPr>
              <a:t>kadar geçen </a:t>
            </a:r>
            <a:r>
              <a:rPr lang="tr-TR" b="1" dirty="0">
                <a:solidFill>
                  <a:srgbClr val="320E04"/>
                </a:solidFill>
                <a:latin typeface="ComicSansMS-Bold"/>
              </a:rPr>
              <a:t>evredir.</a:t>
            </a:r>
          </a:p>
          <a:p>
            <a:r>
              <a:rPr lang="tr-TR" b="1" dirty="0">
                <a:solidFill>
                  <a:srgbClr val="FF0000"/>
                </a:solidFill>
                <a:latin typeface="ComicSansMS-Bold"/>
              </a:rPr>
              <a:t>KOVUŞTURMA</a:t>
            </a:r>
            <a:r>
              <a:rPr lang="tr-TR" b="1" dirty="0" smtClean="0">
                <a:solidFill>
                  <a:srgbClr val="FF0000"/>
                </a:solidFill>
                <a:latin typeface="ComicSansMS-Bold"/>
              </a:rPr>
              <a:t>:</a:t>
            </a:r>
          </a:p>
          <a:p>
            <a:r>
              <a:rPr lang="tr-TR" b="1" dirty="0" smtClean="0">
                <a:solidFill>
                  <a:srgbClr val="320E04"/>
                </a:solidFill>
                <a:latin typeface="ComicSansMS-Bold"/>
              </a:rPr>
              <a:t> </a:t>
            </a:r>
            <a:r>
              <a:rPr lang="tr-TR" b="1" dirty="0">
                <a:solidFill>
                  <a:srgbClr val="0070C0"/>
                </a:solidFill>
                <a:latin typeface="ComicSansMS-Bold"/>
              </a:rPr>
              <a:t>İddianamenin </a:t>
            </a:r>
            <a:r>
              <a:rPr lang="tr-TR" b="1" dirty="0" smtClean="0">
                <a:solidFill>
                  <a:srgbClr val="0070C0"/>
                </a:solidFill>
                <a:latin typeface="ComicSansMS-Bold"/>
              </a:rPr>
              <a:t>kabulüyle başlayıp</a:t>
            </a:r>
            <a:r>
              <a:rPr lang="tr-TR" b="1" dirty="0">
                <a:solidFill>
                  <a:srgbClr val="0070C0"/>
                </a:solidFill>
                <a:latin typeface="ComicSansMS-Bold"/>
              </a:rPr>
              <a:t>, hükmün kesinleşmesine kadar</a:t>
            </a:r>
          </a:p>
          <a:p>
            <a:r>
              <a:rPr lang="tr-TR" b="1" dirty="0">
                <a:solidFill>
                  <a:srgbClr val="320E04"/>
                </a:solidFill>
                <a:latin typeface="ComicSansMS-Bold"/>
              </a:rPr>
              <a:t>geçen evredir.</a:t>
            </a:r>
            <a:endParaRPr lang="tr-TR" dirty="0"/>
          </a:p>
        </p:txBody>
      </p:sp>
      <p:sp>
        <p:nvSpPr>
          <p:cNvPr id="4" name="Veri Yer Tutucusu 3"/>
          <p:cNvSpPr>
            <a:spLocks noGrp="1"/>
          </p:cNvSpPr>
          <p:nvPr>
            <p:ph type="dt" sz="half" idx="10"/>
          </p:nvPr>
        </p:nvSpPr>
        <p:spPr/>
        <p:txBody>
          <a:bodyPr/>
          <a:lstStyle/>
          <a:p>
            <a:fld id="{6AC12AF4-26FE-4654-AC45-57A9DB28C4D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14</a:t>
            </a:fld>
            <a:endParaRPr lang="tr-TR"/>
          </a:p>
        </p:txBody>
      </p:sp>
    </p:spTree>
    <p:extLst>
      <p:ext uri="{BB962C8B-B14F-4D97-AF65-F5344CB8AC3E}">
        <p14:creationId xmlns:p14="http://schemas.microsoft.com/office/powerpoint/2010/main" val="9211405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0761" y="365126"/>
            <a:ext cx="10903039" cy="742458"/>
          </a:xfrm>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Kaçak eşyanın ambardan çıkarılması</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idx="1"/>
          </p:nvPr>
        </p:nvSpPr>
        <p:spPr>
          <a:xfrm>
            <a:off x="360608" y="1825624"/>
            <a:ext cx="11512944" cy="4716843"/>
          </a:xfrm>
        </p:spPr>
        <p:txBody>
          <a:bodyPr/>
          <a:lstStyle/>
          <a:p>
            <a:r>
              <a:rPr lang="tr-TR" b="1" dirty="0" smtClean="0"/>
              <a:t>MADDE 14 </a:t>
            </a:r>
            <a:r>
              <a:rPr lang="tr-TR" dirty="0" smtClean="0"/>
              <a:t>– </a:t>
            </a:r>
          </a:p>
          <a:p>
            <a:r>
              <a:rPr lang="tr-TR" dirty="0" smtClean="0"/>
              <a:t>(1) </a:t>
            </a:r>
            <a:r>
              <a:rPr lang="tr-TR" sz="3200" dirty="0" smtClean="0">
                <a:solidFill>
                  <a:srgbClr val="7030A0"/>
                </a:solidFill>
              </a:rPr>
              <a:t>Mahkemece el </a:t>
            </a:r>
            <a:r>
              <a:rPr lang="tr-TR" sz="3200" dirty="0" err="1" smtClean="0">
                <a:solidFill>
                  <a:srgbClr val="7030A0"/>
                </a:solidFill>
              </a:rPr>
              <a:t>konulupta</a:t>
            </a:r>
            <a:r>
              <a:rPr lang="tr-TR" sz="3200" dirty="0" smtClean="0">
                <a:solidFill>
                  <a:srgbClr val="7030A0"/>
                </a:solidFill>
              </a:rPr>
              <a:t> daha sonra </a:t>
            </a:r>
            <a:r>
              <a:rPr lang="tr-TR" sz="3200" u="sng" dirty="0" smtClean="0">
                <a:solidFill>
                  <a:srgbClr val="FF0000"/>
                </a:solidFill>
              </a:rPr>
              <a:t>iadesine karar verilen </a:t>
            </a:r>
            <a:r>
              <a:rPr lang="tr-TR" sz="3200" dirty="0" smtClean="0">
                <a:solidFill>
                  <a:srgbClr val="7030A0"/>
                </a:solidFill>
              </a:rPr>
              <a:t> </a:t>
            </a:r>
            <a:r>
              <a:rPr lang="tr-TR" sz="3200" dirty="0" smtClean="0">
                <a:solidFill>
                  <a:srgbClr val="00B050"/>
                </a:solidFill>
              </a:rPr>
              <a:t>eşya</a:t>
            </a:r>
            <a:r>
              <a:rPr lang="tr-TR" sz="3200" dirty="0" smtClean="0">
                <a:solidFill>
                  <a:srgbClr val="7030A0"/>
                </a:solidFill>
              </a:rPr>
              <a:t> veya alıkonulan </a:t>
            </a:r>
            <a:r>
              <a:rPr lang="tr-TR" sz="3200" dirty="0" smtClean="0">
                <a:solidFill>
                  <a:srgbClr val="FF0000"/>
                </a:solidFill>
              </a:rPr>
              <a:t>taşıt</a:t>
            </a:r>
            <a:r>
              <a:rPr lang="tr-TR" sz="3200" dirty="0" smtClean="0">
                <a:solidFill>
                  <a:srgbClr val="7030A0"/>
                </a:solidFill>
              </a:rPr>
              <a:t>,</a:t>
            </a:r>
            <a:r>
              <a:rPr lang="tr-TR" sz="3200" dirty="0" smtClean="0"/>
              <a:t> </a:t>
            </a:r>
          </a:p>
          <a:p>
            <a:r>
              <a:rPr lang="tr-TR" sz="3200" dirty="0" smtClean="0">
                <a:solidFill>
                  <a:srgbClr val="008000"/>
                </a:solidFill>
              </a:rPr>
              <a:t>müdahil idarenin bildirimi üzerine eşya sahibi veya temsilcisine teslim edilerek ilgili defterde çıkış kaydı </a:t>
            </a:r>
            <a:r>
              <a:rPr lang="tr-TR" sz="3200" dirty="0" smtClean="0">
                <a:solidFill>
                  <a:srgbClr val="00B050"/>
                </a:solidFill>
              </a:rPr>
              <a:t>yapılır.</a:t>
            </a:r>
          </a:p>
          <a:p>
            <a:endParaRPr lang="tr-TR" dirty="0"/>
          </a:p>
        </p:txBody>
      </p:sp>
      <p:sp>
        <p:nvSpPr>
          <p:cNvPr id="4" name="Veri Yer Tutucusu 3"/>
          <p:cNvSpPr>
            <a:spLocks noGrp="1"/>
          </p:cNvSpPr>
          <p:nvPr>
            <p:ph type="dt" sz="half" idx="10"/>
          </p:nvPr>
        </p:nvSpPr>
        <p:spPr/>
        <p:txBody>
          <a:bodyPr/>
          <a:lstStyle/>
          <a:p>
            <a:fld id="{61B90089-DADE-461C-9824-B4774B56778C}"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15</a:t>
            </a:fld>
            <a:endParaRPr lang="tr-TR"/>
          </a:p>
        </p:txBody>
      </p:sp>
    </p:spTree>
    <p:extLst>
      <p:ext uri="{BB962C8B-B14F-4D97-AF65-F5344CB8AC3E}">
        <p14:creationId xmlns:p14="http://schemas.microsoft.com/office/powerpoint/2010/main" val="1911355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0761" y="365126"/>
            <a:ext cx="10903039" cy="742458"/>
          </a:xfrm>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Kaçak eşyanın ambardan çıkarılması</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idx="1"/>
          </p:nvPr>
        </p:nvSpPr>
        <p:spPr>
          <a:xfrm>
            <a:off x="360608" y="1825624"/>
            <a:ext cx="11512944" cy="4716843"/>
          </a:xfrm>
        </p:spPr>
        <p:txBody>
          <a:bodyPr/>
          <a:lstStyle/>
          <a:p>
            <a:r>
              <a:rPr lang="tr-TR" b="1" dirty="0" smtClean="0"/>
              <a:t>MADDE 14 </a:t>
            </a:r>
            <a:r>
              <a:rPr lang="tr-TR" dirty="0" smtClean="0"/>
              <a:t>– </a:t>
            </a:r>
          </a:p>
          <a:p>
            <a:r>
              <a:rPr lang="tr-TR" dirty="0" smtClean="0"/>
              <a:t>(2) </a:t>
            </a:r>
            <a:r>
              <a:rPr lang="tr-TR" sz="3200" dirty="0" smtClean="0"/>
              <a:t>El konulan eşyanın mahkemesince </a:t>
            </a:r>
            <a:r>
              <a:rPr lang="tr-TR" sz="3200" u="sng" dirty="0" smtClean="0">
                <a:solidFill>
                  <a:srgbClr val="FF0000"/>
                </a:solidFill>
              </a:rPr>
              <a:t>sahibine iadesine karar verilmesi halinde</a:t>
            </a:r>
            <a:r>
              <a:rPr lang="tr-TR" sz="3200" dirty="0" smtClean="0"/>
              <a:t>, gümrük müdürlüğünce eşyanın </a:t>
            </a:r>
            <a:r>
              <a:rPr lang="tr-TR" sz="3200" b="1" dirty="0" smtClean="0">
                <a:solidFill>
                  <a:srgbClr val="008000"/>
                </a:solidFill>
              </a:rPr>
              <a:t>otuz gün </a:t>
            </a:r>
            <a:r>
              <a:rPr lang="tr-TR" sz="3200" dirty="0" smtClean="0">
                <a:solidFill>
                  <a:srgbClr val="FF0000"/>
                </a:solidFill>
              </a:rPr>
              <a:t>içerisinde teslim alınması için ilgilisine tebligat yapılır.</a:t>
            </a:r>
          </a:p>
          <a:p>
            <a:endParaRPr lang="tr-TR" sz="3200" dirty="0" smtClean="0">
              <a:solidFill>
                <a:srgbClr val="FF0000"/>
              </a:solidFill>
            </a:endParaRPr>
          </a:p>
          <a:p>
            <a:r>
              <a:rPr lang="tr-TR" dirty="0" smtClean="0"/>
              <a:t> </a:t>
            </a:r>
            <a:r>
              <a:rPr lang="tr-TR" sz="3200" u="sng" dirty="0" smtClean="0">
                <a:solidFill>
                  <a:srgbClr val="FF0000"/>
                </a:solidFill>
              </a:rPr>
              <a:t>Bu süre içerisinde teslim alınmayan eşyanın 4458 sayılı Kanunun 177 </a:t>
            </a:r>
            <a:r>
              <a:rPr lang="tr-TR" sz="3200" u="sng" dirty="0" err="1" smtClean="0">
                <a:solidFill>
                  <a:srgbClr val="FF0000"/>
                </a:solidFill>
              </a:rPr>
              <a:t>nci</a:t>
            </a:r>
            <a:r>
              <a:rPr lang="tr-TR" sz="3200" u="sng" dirty="0" smtClean="0">
                <a:solidFill>
                  <a:srgbClr val="FF0000"/>
                </a:solidFill>
              </a:rPr>
              <a:t> maddesi uyarınca </a:t>
            </a:r>
            <a:r>
              <a:rPr lang="tr-TR" sz="3200" u="sng" dirty="0" smtClean="0">
                <a:solidFill>
                  <a:srgbClr val="008000"/>
                </a:solidFill>
              </a:rPr>
              <a:t>tasfiyesinin yapılması için </a:t>
            </a:r>
            <a:r>
              <a:rPr lang="tr-TR" sz="3200" u="sng" dirty="0" smtClean="0">
                <a:solidFill>
                  <a:srgbClr val="FF0000"/>
                </a:solidFill>
              </a:rPr>
              <a:t>işletme müdürlüğüne bilgi verilir.</a:t>
            </a:r>
          </a:p>
          <a:p>
            <a:endParaRPr lang="tr-TR" dirty="0"/>
          </a:p>
        </p:txBody>
      </p:sp>
      <p:sp>
        <p:nvSpPr>
          <p:cNvPr id="4" name="Veri Yer Tutucusu 3"/>
          <p:cNvSpPr>
            <a:spLocks noGrp="1"/>
          </p:cNvSpPr>
          <p:nvPr>
            <p:ph type="dt" sz="half" idx="10"/>
          </p:nvPr>
        </p:nvSpPr>
        <p:spPr/>
        <p:txBody>
          <a:bodyPr/>
          <a:lstStyle/>
          <a:p>
            <a:fld id="{F77E89BF-643B-44E2-9CD7-B5202C57C9D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16</a:t>
            </a:fld>
            <a:endParaRPr lang="tr-TR"/>
          </a:p>
        </p:txBody>
      </p:sp>
    </p:spTree>
    <p:extLst>
      <p:ext uri="{BB962C8B-B14F-4D97-AF65-F5344CB8AC3E}">
        <p14:creationId xmlns:p14="http://schemas.microsoft.com/office/powerpoint/2010/main" val="28038506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213" y="360608"/>
            <a:ext cx="11733861" cy="5816355"/>
          </a:xfrm>
        </p:spPr>
        <p:txBody>
          <a:bodyPr/>
          <a:lstStyle/>
          <a:p>
            <a:endParaRPr lang="tr-TR" sz="3200" dirty="0" smtClean="0"/>
          </a:p>
          <a:p>
            <a:r>
              <a:rPr lang="tr-TR" sz="3200" dirty="0" smtClean="0"/>
              <a:t>(3) </a:t>
            </a:r>
            <a:r>
              <a:rPr lang="tr-TR" sz="3200" dirty="0" smtClean="0">
                <a:solidFill>
                  <a:srgbClr val="00B0F0"/>
                </a:solidFill>
              </a:rPr>
              <a:t>Mahkemece </a:t>
            </a:r>
            <a:r>
              <a:rPr lang="tr-TR" sz="3200" dirty="0">
                <a:solidFill>
                  <a:srgbClr val="FF0000"/>
                </a:solidFill>
              </a:rPr>
              <a:t>müsaderesi</a:t>
            </a:r>
            <a:r>
              <a:rPr lang="tr-TR" sz="3200" dirty="0">
                <a:solidFill>
                  <a:srgbClr val="00B0F0"/>
                </a:solidFill>
              </a:rPr>
              <a:t> </a:t>
            </a:r>
            <a:r>
              <a:rPr lang="tr-TR" sz="3200" dirty="0" smtClean="0">
                <a:solidFill>
                  <a:srgbClr val="00B0F0"/>
                </a:solidFill>
              </a:rPr>
              <a:t>(</a:t>
            </a:r>
            <a:r>
              <a:rPr lang="tr-TR" sz="2000" dirty="0" smtClean="0"/>
              <a:t>Müsadere </a:t>
            </a:r>
            <a:r>
              <a:rPr lang="tr-TR" sz="2000" dirty="0"/>
              <a:t>Ceza Hukukunda, bir ceza çeşidi, şahsın mal varlığına zorla el koyma </a:t>
            </a:r>
            <a:r>
              <a:rPr lang="tr-TR" sz="3200" dirty="0" smtClean="0">
                <a:solidFill>
                  <a:srgbClr val="00B0F0"/>
                </a:solidFill>
              </a:rPr>
              <a:t>) </a:t>
            </a:r>
            <a:r>
              <a:rPr lang="tr-TR" sz="3200" dirty="0" smtClean="0">
                <a:solidFill>
                  <a:srgbClr val="FF0000"/>
                </a:solidFill>
              </a:rPr>
              <a:t>yönünde karar verilen eşya</a:t>
            </a:r>
            <a:r>
              <a:rPr lang="tr-TR" sz="3200" dirty="0" smtClean="0">
                <a:solidFill>
                  <a:srgbClr val="00B0F0"/>
                </a:solidFill>
              </a:rPr>
              <a:t>, tespit ve tahakkuk belgesi düzenlenmesini müteakip teslim </a:t>
            </a:r>
            <a:r>
              <a:rPr lang="tr-TR" sz="3200" dirty="0">
                <a:solidFill>
                  <a:srgbClr val="00B0F0"/>
                </a:solidFill>
              </a:rPr>
              <a:t>tesellüm </a:t>
            </a:r>
            <a:r>
              <a:rPr lang="tr-TR" sz="1800" dirty="0">
                <a:solidFill>
                  <a:srgbClr val="00B0F0"/>
                </a:solidFill>
              </a:rPr>
              <a:t>(</a:t>
            </a:r>
            <a:r>
              <a:rPr lang="tr-TR" sz="1800" dirty="0"/>
              <a:t>Verilen bir şeyi </a:t>
            </a:r>
            <a:r>
              <a:rPr lang="tr-TR" sz="1800" dirty="0" smtClean="0"/>
              <a:t>alma</a:t>
            </a:r>
            <a:r>
              <a:rPr lang="tr-TR" sz="1800" dirty="0" smtClean="0">
                <a:solidFill>
                  <a:srgbClr val="00B0F0"/>
                </a:solidFill>
              </a:rPr>
              <a:t>) </a:t>
            </a:r>
            <a:r>
              <a:rPr lang="tr-TR" sz="3200" dirty="0" smtClean="0">
                <a:solidFill>
                  <a:srgbClr val="00B0F0"/>
                </a:solidFill>
              </a:rPr>
              <a:t>belgesiyle </a:t>
            </a:r>
            <a:r>
              <a:rPr lang="tr-TR" sz="3200" u="sng" dirty="0" smtClean="0">
                <a:solidFill>
                  <a:srgbClr val="FF0000"/>
                </a:solidFill>
              </a:rPr>
              <a:t>tasfiye ambarına teslim edilerek </a:t>
            </a:r>
            <a:r>
              <a:rPr lang="tr-TR" sz="3200" dirty="0" smtClean="0">
                <a:solidFill>
                  <a:srgbClr val="00B0F0"/>
                </a:solidFill>
              </a:rPr>
              <a:t>ilgili deftere kaydedilir.</a:t>
            </a:r>
          </a:p>
          <a:p>
            <a:endParaRPr lang="tr-TR" sz="3200" dirty="0" smtClean="0">
              <a:solidFill>
                <a:srgbClr val="00B0F0"/>
              </a:solidFill>
            </a:endParaRPr>
          </a:p>
          <a:p>
            <a:r>
              <a:rPr lang="tr-TR" sz="3200" dirty="0" smtClean="0"/>
              <a:t>(4) </a:t>
            </a:r>
            <a:r>
              <a:rPr lang="tr-TR" sz="3200" dirty="0" smtClean="0">
                <a:solidFill>
                  <a:srgbClr val="00B050"/>
                </a:solidFill>
              </a:rPr>
              <a:t>İkinci ve üçüncü fıkrada belirtilen eşya idare amirince uygun bulunması halinde bulunduğu yerde tasfiye edilebilir.</a:t>
            </a:r>
          </a:p>
          <a:p>
            <a:pPr algn="ctr"/>
            <a:r>
              <a:rPr lang="tr-TR" sz="3200" dirty="0" smtClean="0"/>
              <a:t> </a:t>
            </a:r>
            <a:r>
              <a:rPr lang="tr-TR" sz="3200" b="1" dirty="0" err="1" smtClean="0">
                <a:solidFill>
                  <a:srgbClr val="7030A0"/>
                </a:solidFill>
              </a:rPr>
              <a:t>İmhalık</a:t>
            </a:r>
            <a:r>
              <a:rPr lang="tr-TR" sz="3200" b="1" dirty="0" smtClean="0">
                <a:solidFill>
                  <a:srgbClr val="7030A0"/>
                </a:solidFill>
              </a:rPr>
              <a:t> hale gelenler ise </a:t>
            </a:r>
            <a:r>
              <a:rPr lang="tr-TR" sz="3200" dirty="0" smtClean="0">
                <a:solidFill>
                  <a:srgbClr val="FF0000"/>
                </a:solidFill>
              </a:rPr>
              <a:t>tasfiye ambarına alınmadan imha edilir.</a:t>
            </a:r>
          </a:p>
          <a:p>
            <a:endParaRPr lang="tr-TR" dirty="0"/>
          </a:p>
        </p:txBody>
      </p:sp>
      <p:sp>
        <p:nvSpPr>
          <p:cNvPr id="4" name="Veri Yer Tutucusu 3"/>
          <p:cNvSpPr>
            <a:spLocks noGrp="1"/>
          </p:cNvSpPr>
          <p:nvPr>
            <p:ph type="dt" sz="half" idx="10"/>
          </p:nvPr>
        </p:nvSpPr>
        <p:spPr/>
        <p:txBody>
          <a:bodyPr/>
          <a:lstStyle/>
          <a:p>
            <a:fld id="{8462922E-1142-4285-8590-EA68F074C8B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17</a:t>
            </a:fld>
            <a:endParaRPr lang="tr-TR"/>
          </a:p>
        </p:txBody>
      </p:sp>
    </p:spTree>
    <p:extLst>
      <p:ext uri="{BB962C8B-B14F-4D97-AF65-F5344CB8AC3E}">
        <p14:creationId xmlns:p14="http://schemas.microsoft.com/office/powerpoint/2010/main" val="2822934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214" y="360608"/>
            <a:ext cx="11057586" cy="5816355"/>
          </a:xfrm>
        </p:spPr>
        <p:txBody>
          <a:bodyPr/>
          <a:lstStyle/>
          <a:p>
            <a:endParaRPr lang="tr-TR" sz="3200" dirty="0" smtClean="0"/>
          </a:p>
          <a:p>
            <a:r>
              <a:rPr lang="tr-TR" sz="3200" dirty="0" smtClean="0"/>
              <a:t>(5) </a:t>
            </a:r>
            <a:r>
              <a:rPr lang="tr-TR" sz="1800" dirty="0" smtClean="0"/>
              <a:t>5607 sayılı Kanun uyarınca </a:t>
            </a:r>
            <a:r>
              <a:rPr lang="tr-TR" sz="3200" dirty="0" smtClean="0"/>
              <a:t>tasfiyeye tabi tutulup </a:t>
            </a:r>
            <a:r>
              <a:rPr lang="tr-TR" sz="3200" dirty="0" smtClean="0">
                <a:solidFill>
                  <a:srgbClr val="FF0000"/>
                </a:solidFill>
              </a:rPr>
              <a:t>satılan eşya alıcısına teslim edilerek ilgili deftere çıkış kaydı yapılır</a:t>
            </a:r>
            <a:r>
              <a:rPr lang="tr-TR" sz="3200" dirty="0" smtClean="0"/>
              <a:t>.</a:t>
            </a:r>
          </a:p>
          <a:p>
            <a:endParaRPr lang="tr-TR" dirty="0"/>
          </a:p>
        </p:txBody>
      </p:sp>
      <p:sp>
        <p:nvSpPr>
          <p:cNvPr id="4" name="Veri Yer Tutucusu 3"/>
          <p:cNvSpPr>
            <a:spLocks noGrp="1"/>
          </p:cNvSpPr>
          <p:nvPr>
            <p:ph type="dt" sz="half" idx="10"/>
          </p:nvPr>
        </p:nvSpPr>
        <p:spPr/>
        <p:txBody>
          <a:bodyPr/>
          <a:lstStyle/>
          <a:p>
            <a:fld id="{4E6E90C1-2CB2-4DC4-8570-79571FA4EAA7}"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18</a:t>
            </a:fld>
            <a:endParaRPr lang="tr-TR"/>
          </a:p>
        </p:txBody>
      </p:sp>
    </p:spTree>
    <p:extLst>
      <p:ext uri="{BB962C8B-B14F-4D97-AF65-F5344CB8AC3E}">
        <p14:creationId xmlns:p14="http://schemas.microsoft.com/office/powerpoint/2010/main" val="39363625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183" y="198121"/>
            <a:ext cx="11785457" cy="1234440"/>
          </a:xfrm>
          <a:solidFill>
            <a:schemeClr val="accent4">
              <a:lumMod val="20000"/>
              <a:lumOff val="80000"/>
            </a:schemeClr>
          </a:solidFill>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TASFİYE AMBARINA EŞYA ALINMASI VE YAPILACAK İŞLEMLER</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idx="1"/>
          </p:nvPr>
        </p:nvSpPr>
        <p:spPr>
          <a:xfrm>
            <a:off x="193183" y="1690688"/>
            <a:ext cx="11160617" cy="4665662"/>
          </a:xfrm>
        </p:spPr>
        <p:txBody>
          <a:bodyPr>
            <a:normAutofit/>
          </a:bodyPr>
          <a:lstStyle/>
          <a:p>
            <a:endParaRPr lang="tr-TR" dirty="0" smtClean="0"/>
          </a:p>
          <a:p>
            <a:r>
              <a:rPr lang="tr-TR" b="1" dirty="0" smtClean="0"/>
              <a:t>MADDE 15 </a:t>
            </a:r>
            <a:r>
              <a:rPr lang="tr-TR" dirty="0" smtClean="0"/>
              <a:t>– </a:t>
            </a:r>
          </a:p>
          <a:p>
            <a:r>
              <a:rPr lang="tr-TR" sz="3200" dirty="0" smtClean="0"/>
              <a:t>(1) </a:t>
            </a:r>
            <a:r>
              <a:rPr lang="tr-TR" sz="3200" dirty="0" err="1" smtClean="0"/>
              <a:t>Tasfiyelik</a:t>
            </a:r>
            <a:r>
              <a:rPr lang="tr-TR" sz="3200" dirty="0" smtClean="0"/>
              <a:t> hale gelen eşya, tespit ve tahakkuk belgeleri beraberinde, </a:t>
            </a:r>
            <a:r>
              <a:rPr lang="tr-TR" sz="3200" dirty="0" smtClean="0">
                <a:solidFill>
                  <a:srgbClr val="7030A0"/>
                </a:solidFill>
              </a:rPr>
              <a:t>teslim tesellüm </a:t>
            </a:r>
            <a:r>
              <a:rPr lang="tr-TR" sz="1800" dirty="0" smtClean="0">
                <a:solidFill>
                  <a:srgbClr val="7030A0"/>
                </a:solidFill>
              </a:rPr>
              <a:t>(alma) </a:t>
            </a:r>
            <a:r>
              <a:rPr lang="tr-TR" sz="3200" dirty="0" smtClean="0">
                <a:solidFill>
                  <a:srgbClr val="7030A0"/>
                </a:solidFill>
              </a:rPr>
              <a:t>belgesi düzenlenerek tasfiye ambarına alınır.</a:t>
            </a:r>
          </a:p>
          <a:p>
            <a:r>
              <a:rPr lang="tr-TR" sz="3200" dirty="0" smtClean="0"/>
              <a:t> </a:t>
            </a:r>
            <a:r>
              <a:rPr lang="tr-TR" sz="2000" dirty="0" smtClean="0"/>
              <a:t>Belgede eşyanın, adedi, markası, ağırlığı, modeli, seri numarası, IMEI numarası, tipi, hasar durumu, kutudaki adedi gibi tüm ayırt edici özellikleri yer alır. Hasarlı eşyanın durumu belge ve defterde ayrıca belirtilir.</a:t>
            </a:r>
          </a:p>
          <a:p>
            <a:endParaRPr lang="tr-TR" sz="3200" dirty="0"/>
          </a:p>
        </p:txBody>
      </p:sp>
      <p:sp>
        <p:nvSpPr>
          <p:cNvPr id="4" name="Veri Yer Tutucusu 3"/>
          <p:cNvSpPr>
            <a:spLocks noGrp="1"/>
          </p:cNvSpPr>
          <p:nvPr>
            <p:ph type="dt" sz="half" idx="10"/>
          </p:nvPr>
        </p:nvSpPr>
        <p:spPr/>
        <p:txBody>
          <a:bodyPr/>
          <a:lstStyle/>
          <a:p>
            <a:fld id="{4520ED0F-6A7F-42BD-83C8-DE3C8B23B39B}"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19</a:t>
            </a:fld>
            <a:endParaRPr lang="tr-TR"/>
          </a:p>
        </p:txBody>
      </p:sp>
    </p:spTree>
    <p:extLst>
      <p:ext uri="{BB962C8B-B14F-4D97-AF65-F5344CB8AC3E}">
        <p14:creationId xmlns:p14="http://schemas.microsoft.com/office/powerpoint/2010/main" val="3836486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548681"/>
            <a:ext cx="8229600" cy="5577483"/>
          </a:xfrm>
        </p:spPr>
        <p:txBody>
          <a:bodyPr>
            <a:normAutofit/>
          </a:bodyPr>
          <a:lstStyle/>
          <a:p>
            <a:r>
              <a:rPr lang="tr-TR" sz="4800" dirty="0">
                <a:solidFill>
                  <a:srgbClr val="FF0000"/>
                </a:solidFill>
              </a:rPr>
              <a:t>ÖĞR. GÖR. ORHAN ŞENSES</a:t>
            </a:r>
          </a:p>
          <a:p>
            <a:r>
              <a:rPr lang="tr-TR" sz="4800" smtClean="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5AFC1721-310A-4132-B87E-9B18FD69EF99}" type="datetime1">
              <a:rPr lang="tr-TR" smtClean="0">
                <a:solidFill>
                  <a:prstClr val="black">
                    <a:tint val="75000"/>
                  </a:prstClr>
                </a:solidFill>
              </a:rPr>
              <a:t>1.01.2022</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4204784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183" y="396240"/>
            <a:ext cx="11160617" cy="5975350"/>
          </a:xfrm>
        </p:spPr>
        <p:txBody>
          <a:bodyPr>
            <a:normAutofit/>
          </a:bodyPr>
          <a:lstStyle/>
          <a:p>
            <a:endParaRPr lang="tr-TR" dirty="0" smtClean="0"/>
          </a:p>
          <a:p>
            <a:r>
              <a:rPr lang="tr-TR" sz="3200" dirty="0" smtClean="0"/>
              <a:t>(2) </a:t>
            </a:r>
            <a:r>
              <a:rPr lang="tr-TR" sz="3200" dirty="0" smtClean="0">
                <a:solidFill>
                  <a:srgbClr val="FF0000"/>
                </a:solidFill>
              </a:rPr>
              <a:t>Teslim alınan eşya, teslim tesellüm belgesinde yer alan bilgilere göre </a:t>
            </a:r>
            <a:r>
              <a:rPr lang="tr-TR" sz="3200" dirty="0" smtClean="0">
                <a:solidFill>
                  <a:srgbClr val="7030A0"/>
                </a:solidFill>
              </a:rPr>
              <a:t>ilgili deftere kaydedilir</a:t>
            </a:r>
            <a:r>
              <a:rPr lang="tr-TR" sz="3200" dirty="0" smtClean="0"/>
              <a:t>.</a:t>
            </a:r>
          </a:p>
          <a:p>
            <a:r>
              <a:rPr lang="tr-TR" sz="3200" dirty="0" smtClean="0"/>
              <a:t>(3) </a:t>
            </a:r>
            <a:r>
              <a:rPr lang="tr-TR" sz="3200" dirty="0" smtClean="0">
                <a:solidFill>
                  <a:srgbClr val="008000"/>
                </a:solidFill>
              </a:rPr>
              <a:t>Parlayıcı, patlayıcı, yanıcı ve yanmayı artırıcı eşya, korunmaları özel düzenek ve yapı gerektiren eşya, bir arada bulundukları eşya için </a:t>
            </a:r>
            <a:r>
              <a:rPr lang="tr-TR" sz="3200" u="sng" dirty="0" smtClean="0">
                <a:solidFill>
                  <a:srgbClr val="FFC000"/>
                </a:solidFill>
              </a:rPr>
              <a:t>tehlike ve zarar doğurabilecek eşya ile </a:t>
            </a:r>
            <a:r>
              <a:rPr lang="tr-TR" sz="3200" u="sng" dirty="0" err="1" smtClean="0">
                <a:solidFill>
                  <a:srgbClr val="FFC000"/>
                </a:solidFill>
              </a:rPr>
              <a:t>imhalık</a:t>
            </a:r>
            <a:r>
              <a:rPr lang="tr-TR" sz="3200" u="sng" dirty="0" smtClean="0">
                <a:solidFill>
                  <a:srgbClr val="FFC000"/>
                </a:solidFill>
              </a:rPr>
              <a:t> eşya</a:t>
            </a:r>
            <a:r>
              <a:rPr lang="tr-TR" sz="3200" dirty="0" smtClean="0"/>
              <a:t>, </a:t>
            </a:r>
          </a:p>
          <a:p>
            <a:r>
              <a:rPr lang="tr-TR" sz="3200" b="1" dirty="0" smtClean="0">
                <a:solidFill>
                  <a:srgbClr val="FF0000"/>
                </a:solidFill>
              </a:rPr>
              <a:t>tasfiye ambarına alınmadan</a:t>
            </a:r>
            <a:r>
              <a:rPr lang="tr-TR" sz="3200" dirty="0" smtClean="0">
                <a:solidFill>
                  <a:srgbClr val="0070C0"/>
                </a:solidFill>
              </a:rPr>
              <a:t>, </a:t>
            </a:r>
          </a:p>
          <a:p>
            <a:r>
              <a:rPr lang="tr-TR" sz="3200" dirty="0" smtClean="0">
                <a:solidFill>
                  <a:srgbClr val="0070C0"/>
                </a:solidFill>
              </a:rPr>
              <a:t>bulunduğu yerde veya </a:t>
            </a:r>
          </a:p>
          <a:p>
            <a:r>
              <a:rPr lang="tr-TR" sz="3200" dirty="0" smtClean="0">
                <a:solidFill>
                  <a:srgbClr val="0070C0"/>
                </a:solidFill>
              </a:rPr>
              <a:t>buna </a:t>
            </a:r>
            <a:r>
              <a:rPr lang="tr-TR" sz="3200" u="sng" dirty="0" smtClean="0">
                <a:solidFill>
                  <a:srgbClr val="0070C0"/>
                </a:solidFill>
              </a:rPr>
              <a:t>uygun yapılmış yerlere </a:t>
            </a:r>
            <a:r>
              <a:rPr lang="tr-TR" sz="3200" u="sng" dirty="0" smtClean="0">
                <a:solidFill>
                  <a:srgbClr val="FFC000"/>
                </a:solidFill>
              </a:rPr>
              <a:t>alınarak tasfiye edilir.</a:t>
            </a:r>
          </a:p>
          <a:p>
            <a:endParaRPr lang="tr-TR" dirty="0"/>
          </a:p>
        </p:txBody>
      </p:sp>
      <p:sp>
        <p:nvSpPr>
          <p:cNvPr id="4" name="Veri Yer Tutucusu 3"/>
          <p:cNvSpPr>
            <a:spLocks noGrp="1"/>
          </p:cNvSpPr>
          <p:nvPr>
            <p:ph type="dt" sz="half" idx="10"/>
          </p:nvPr>
        </p:nvSpPr>
        <p:spPr/>
        <p:txBody>
          <a:bodyPr/>
          <a:lstStyle/>
          <a:p>
            <a:fld id="{600EE37C-1E24-4F4E-A480-FF9148A36685}"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20</a:t>
            </a:fld>
            <a:endParaRPr lang="tr-TR"/>
          </a:p>
        </p:txBody>
      </p:sp>
    </p:spTree>
    <p:extLst>
      <p:ext uri="{BB962C8B-B14F-4D97-AF65-F5344CB8AC3E}">
        <p14:creationId xmlns:p14="http://schemas.microsoft.com/office/powerpoint/2010/main" val="2672418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7912"/>
          </a:xfrm>
          <a:solidFill>
            <a:schemeClr val="accent4">
              <a:lumMod val="20000"/>
              <a:lumOff val="80000"/>
            </a:schemeClr>
          </a:solidFill>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Tasfiye ambarından </a:t>
            </a:r>
            <a:r>
              <a:rPr lang="tr-TR" b="1" dirty="0" smtClean="0">
                <a:solidFill>
                  <a:srgbClr val="FF0000"/>
                </a:solidFill>
              </a:rPr>
              <a:t>eşya çıkarılması</a:t>
            </a:r>
            <a:r>
              <a:rPr lang="tr-TR" dirty="0" smtClean="0"/>
              <a:t/>
            </a:r>
            <a:br>
              <a:rPr lang="tr-TR" dirty="0" smtClean="0"/>
            </a:br>
            <a:endParaRPr lang="tr-TR" dirty="0"/>
          </a:p>
        </p:txBody>
      </p:sp>
      <p:sp>
        <p:nvSpPr>
          <p:cNvPr id="3" name="İçerik Yer Tutucusu 2"/>
          <p:cNvSpPr>
            <a:spLocks noGrp="1"/>
          </p:cNvSpPr>
          <p:nvPr>
            <p:ph idx="1"/>
          </p:nvPr>
        </p:nvSpPr>
        <p:spPr>
          <a:xfrm>
            <a:off x="838200" y="1825625"/>
            <a:ext cx="10942320" cy="4351338"/>
          </a:xfrm>
        </p:spPr>
        <p:txBody>
          <a:bodyPr/>
          <a:lstStyle/>
          <a:p>
            <a:r>
              <a:rPr lang="tr-TR" b="1" dirty="0" smtClean="0"/>
              <a:t>MADDE 16 </a:t>
            </a:r>
            <a:r>
              <a:rPr lang="tr-TR" dirty="0" smtClean="0"/>
              <a:t>– </a:t>
            </a:r>
          </a:p>
          <a:p>
            <a:r>
              <a:rPr lang="tr-TR" sz="3200" dirty="0" smtClean="0"/>
              <a:t>(1) Bu yerlerden eşya çıkarılması halinde, </a:t>
            </a:r>
            <a:r>
              <a:rPr lang="tr-TR" sz="3200" dirty="0" smtClean="0">
                <a:solidFill>
                  <a:srgbClr val="7030A0"/>
                </a:solidFill>
              </a:rPr>
              <a:t>çıkış belgesi düzenlenerek ilgili deftere kaydedilir ve eşyanın stoklardan düşümü yapılır.</a:t>
            </a:r>
          </a:p>
          <a:p>
            <a:endParaRPr lang="tr-TR" sz="3200" dirty="0" smtClean="0">
              <a:solidFill>
                <a:srgbClr val="7030A0"/>
              </a:solidFill>
            </a:endParaRPr>
          </a:p>
          <a:p>
            <a:r>
              <a:rPr lang="tr-TR" dirty="0" smtClean="0"/>
              <a:t>(2) </a:t>
            </a:r>
            <a:r>
              <a:rPr lang="tr-TR" sz="3200" dirty="0" smtClean="0"/>
              <a:t>Tahlil, ölçüm gibi sebeplerle ambardan çıkarılan eşya için de çıkış belgesi düzenlenerek, defterin açıklama kısmına “</a:t>
            </a:r>
            <a:r>
              <a:rPr lang="tr-TR" sz="3200" dirty="0" smtClean="0">
                <a:solidFill>
                  <a:srgbClr val="FF0000"/>
                </a:solidFill>
              </a:rPr>
              <a:t>geçici çıkış”</a:t>
            </a:r>
            <a:r>
              <a:rPr lang="tr-TR" sz="3200" dirty="0" smtClean="0">
                <a:solidFill>
                  <a:srgbClr val="7030A0"/>
                </a:solidFill>
              </a:rPr>
              <a:t> ibaresi yazılır ve eşyanın takibi yapılır</a:t>
            </a:r>
            <a:r>
              <a:rPr lang="tr-TR" sz="3200" dirty="0" smtClean="0"/>
              <a:t>.</a:t>
            </a:r>
          </a:p>
          <a:p>
            <a:endParaRPr lang="tr-TR" dirty="0"/>
          </a:p>
        </p:txBody>
      </p:sp>
      <p:sp>
        <p:nvSpPr>
          <p:cNvPr id="4" name="Veri Yer Tutucusu 3"/>
          <p:cNvSpPr>
            <a:spLocks noGrp="1"/>
          </p:cNvSpPr>
          <p:nvPr>
            <p:ph type="dt" sz="half" idx="10"/>
          </p:nvPr>
        </p:nvSpPr>
        <p:spPr/>
        <p:txBody>
          <a:bodyPr/>
          <a:lstStyle/>
          <a:p>
            <a:fld id="{AC7DB884-8D6F-47CB-853F-4EEDBD45FD2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21</a:t>
            </a:fld>
            <a:endParaRPr lang="tr-TR"/>
          </a:p>
        </p:txBody>
      </p:sp>
    </p:spTree>
    <p:extLst>
      <p:ext uri="{BB962C8B-B14F-4D97-AF65-F5344CB8AC3E}">
        <p14:creationId xmlns:p14="http://schemas.microsoft.com/office/powerpoint/2010/main" val="2454514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181" y="167641"/>
            <a:ext cx="11832609" cy="1461730"/>
          </a:xfrm>
          <a:solidFill>
            <a:schemeClr val="accent4">
              <a:lumMod val="20000"/>
              <a:lumOff val="80000"/>
            </a:schemeClr>
          </a:solidFill>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u="sng" dirty="0" smtClean="0">
                <a:solidFill>
                  <a:srgbClr val="008000"/>
                </a:solidFill>
              </a:rPr>
              <a:t>Perakende ambarı </a:t>
            </a:r>
            <a:r>
              <a:rPr lang="tr-TR" b="1" dirty="0" smtClean="0">
                <a:solidFill>
                  <a:srgbClr val="7030A0"/>
                </a:solidFill>
              </a:rPr>
              <a:t>ve </a:t>
            </a:r>
            <a:r>
              <a:rPr lang="tr-TR" b="1" dirty="0" smtClean="0">
                <a:solidFill>
                  <a:srgbClr val="008000"/>
                </a:solidFill>
              </a:rPr>
              <a:t>satış mağazasına </a:t>
            </a:r>
            <a:r>
              <a:rPr lang="tr-TR" b="1" dirty="0" smtClean="0">
                <a:solidFill>
                  <a:srgbClr val="FF0000"/>
                </a:solidFill>
              </a:rPr>
              <a:t>eşya alınması </a:t>
            </a:r>
            <a:r>
              <a:rPr lang="tr-TR" b="1" dirty="0" smtClean="0">
                <a:solidFill>
                  <a:srgbClr val="7030A0"/>
                </a:solidFill>
              </a:rPr>
              <a:t/>
            </a:r>
            <a:br>
              <a:rPr lang="tr-TR" b="1" dirty="0" smtClean="0">
                <a:solidFill>
                  <a:srgbClr val="7030A0"/>
                </a:solidFill>
              </a:rPr>
            </a:br>
            <a:r>
              <a:rPr lang="tr-TR" b="1" dirty="0" smtClean="0">
                <a:solidFill>
                  <a:srgbClr val="7030A0"/>
                </a:solidFill>
              </a:rPr>
              <a:t>ve </a:t>
            </a:r>
            <a:r>
              <a:rPr lang="tr-TR" b="1" dirty="0" smtClean="0">
                <a:solidFill>
                  <a:srgbClr val="FF0000"/>
                </a:solidFill>
              </a:rPr>
              <a:t>eşya çıkarılması</a:t>
            </a:r>
            <a:r>
              <a:rPr lang="tr-TR" dirty="0" smtClean="0"/>
              <a:t/>
            </a:r>
            <a:br>
              <a:rPr lang="tr-TR" dirty="0" smtClean="0"/>
            </a:br>
            <a:endParaRPr lang="tr-TR" dirty="0"/>
          </a:p>
        </p:txBody>
      </p:sp>
      <p:sp>
        <p:nvSpPr>
          <p:cNvPr id="3" name="İçerik Yer Tutucusu 2"/>
          <p:cNvSpPr>
            <a:spLocks noGrp="1"/>
          </p:cNvSpPr>
          <p:nvPr>
            <p:ph idx="1"/>
          </p:nvPr>
        </p:nvSpPr>
        <p:spPr>
          <a:xfrm>
            <a:off x="232012" y="1825624"/>
            <a:ext cx="11709778" cy="4684357"/>
          </a:xfrm>
        </p:spPr>
        <p:txBody>
          <a:bodyPr>
            <a:normAutofit/>
          </a:bodyPr>
          <a:lstStyle/>
          <a:p>
            <a:r>
              <a:rPr lang="tr-TR" dirty="0" smtClean="0"/>
              <a:t>MADDE 17 – </a:t>
            </a:r>
          </a:p>
          <a:p>
            <a:r>
              <a:rPr lang="tr-TR" sz="3200" dirty="0" smtClean="0"/>
              <a:t>(1) </a:t>
            </a:r>
            <a:r>
              <a:rPr lang="tr-TR" sz="3200" dirty="0" smtClean="0">
                <a:solidFill>
                  <a:srgbClr val="FF0000"/>
                </a:solidFill>
              </a:rPr>
              <a:t>Perakende satılmasına karar verilen eşya</a:t>
            </a:r>
            <a:r>
              <a:rPr lang="tr-TR" sz="3200" dirty="0" smtClean="0"/>
              <a:t>;</a:t>
            </a:r>
          </a:p>
          <a:p>
            <a:r>
              <a:rPr lang="tr-TR" sz="3200" dirty="0" smtClean="0">
                <a:solidFill>
                  <a:srgbClr val="0070C0"/>
                </a:solidFill>
              </a:rPr>
              <a:t>perakende ambarı veya doğrudan satış mağazası cep ambarına alınarak ilgili deftere kaydedilir.</a:t>
            </a:r>
          </a:p>
          <a:p>
            <a:r>
              <a:rPr lang="tr-TR" sz="3200" dirty="0" smtClean="0"/>
              <a:t>(2) </a:t>
            </a:r>
            <a:r>
              <a:rPr lang="tr-TR" sz="3200" dirty="0" smtClean="0">
                <a:solidFill>
                  <a:srgbClr val="FF0000"/>
                </a:solidFill>
              </a:rPr>
              <a:t>Perakende ambarından satış mağazasına eşya gönderilmesinde, </a:t>
            </a:r>
            <a:r>
              <a:rPr lang="tr-TR" sz="3200" dirty="0" smtClean="0">
                <a:solidFill>
                  <a:srgbClr val="00B0F0"/>
                </a:solidFill>
              </a:rPr>
              <a:t>çıkış belgesi düzenlenir ve ilgili defterin açıklama kısmına yazılarak </a:t>
            </a:r>
            <a:r>
              <a:rPr lang="tr-TR" sz="3200" u="sng" dirty="0" smtClean="0">
                <a:solidFill>
                  <a:srgbClr val="00B050"/>
                </a:solidFill>
              </a:rPr>
              <a:t>stoklardan düşümü </a:t>
            </a:r>
            <a:r>
              <a:rPr lang="tr-TR" sz="3200" dirty="0" smtClean="0"/>
              <a:t>yapılır.</a:t>
            </a:r>
          </a:p>
          <a:p>
            <a:r>
              <a:rPr lang="tr-TR" sz="3200" dirty="0" smtClean="0"/>
              <a:t>(3) </a:t>
            </a:r>
            <a:r>
              <a:rPr lang="tr-TR" sz="3200" dirty="0" smtClean="0">
                <a:solidFill>
                  <a:srgbClr val="FF0000"/>
                </a:solidFill>
              </a:rPr>
              <a:t>Yapılan satışlar için;</a:t>
            </a:r>
          </a:p>
          <a:p>
            <a:r>
              <a:rPr lang="tr-TR" sz="3200" dirty="0" smtClean="0">
                <a:solidFill>
                  <a:srgbClr val="FF0000"/>
                </a:solidFill>
              </a:rPr>
              <a:t> </a:t>
            </a:r>
            <a:r>
              <a:rPr lang="tr-TR" sz="3200" b="1" u="sng" dirty="0" smtClean="0">
                <a:solidFill>
                  <a:srgbClr val="FFC000"/>
                </a:solidFill>
              </a:rPr>
              <a:t>fatura düzenlenerek eşyanın stoklardan düşümü yapılır</a:t>
            </a:r>
            <a:r>
              <a:rPr lang="tr-TR" dirty="0" smtClean="0"/>
              <a:t>.</a:t>
            </a:r>
          </a:p>
          <a:p>
            <a:endParaRPr lang="tr-TR" dirty="0"/>
          </a:p>
        </p:txBody>
      </p:sp>
      <p:sp>
        <p:nvSpPr>
          <p:cNvPr id="4" name="Veri Yer Tutucusu 3"/>
          <p:cNvSpPr>
            <a:spLocks noGrp="1"/>
          </p:cNvSpPr>
          <p:nvPr>
            <p:ph type="dt" sz="half" idx="10"/>
          </p:nvPr>
        </p:nvSpPr>
        <p:spPr/>
        <p:txBody>
          <a:bodyPr/>
          <a:lstStyle/>
          <a:p>
            <a:fld id="{095F0980-0F02-43EA-B411-2A33AD73BBA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22</a:t>
            </a:fld>
            <a:endParaRPr lang="tr-TR"/>
          </a:p>
        </p:txBody>
      </p:sp>
    </p:spTree>
    <p:extLst>
      <p:ext uri="{BB962C8B-B14F-4D97-AF65-F5344CB8AC3E}">
        <p14:creationId xmlns:p14="http://schemas.microsoft.com/office/powerpoint/2010/main" val="2209909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1921"/>
            <a:ext cx="10515600" cy="908390"/>
          </a:xfrm>
          <a:solidFill>
            <a:schemeClr val="accent4">
              <a:lumMod val="20000"/>
              <a:lumOff val="80000"/>
            </a:schemeClr>
          </a:solidFill>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Araçlara </a:t>
            </a:r>
            <a:r>
              <a:rPr lang="tr-TR" b="1" dirty="0">
                <a:solidFill>
                  <a:srgbClr val="7030A0"/>
                </a:solidFill>
              </a:rPr>
              <a:t>ilişkin işlemler</a:t>
            </a:r>
            <a:br>
              <a:rPr lang="tr-TR" b="1" dirty="0">
                <a:solidFill>
                  <a:srgbClr val="7030A0"/>
                </a:solidFill>
              </a:rPr>
            </a:br>
            <a:endParaRPr lang="tr-TR" b="1" dirty="0">
              <a:solidFill>
                <a:srgbClr val="7030A0"/>
              </a:solidFill>
            </a:endParaRPr>
          </a:p>
        </p:txBody>
      </p:sp>
      <p:sp>
        <p:nvSpPr>
          <p:cNvPr id="3" name="İçerik Yer Tutucusu 2"/>
          <p:cNvSpPr>
            <a:spLocks noGrp="1"/>
          </p:cNvSpPr>
          <p:nvPr>
            <p:ph idx="1"/>
          </p:nvPr>
        </p:nvSpPr>
        <p:spPr>
          <a:xfrm>
            <a:off x="373487" y="1210613"/>
            <a:ext cx="11581952" cy="5340311"/>
          </a:xfrm>
        </p:spPr>
        <p:txBody>
          <a:bodyPr>
            <a:normAutofit fontScale="92500" lnSpcReduction="10000"/>
          </a:bodyPr>
          <a:lstStyle/>
          <a:p>
            <a:r>
              <a:rPr lang="tr-TR" b="1" dirty="0" smtClean="0"/>
              <a:t>MADDE 18 – </a:t>
            </a:r>
          </a:p>
          <a:p>
            <a:endParaRPr lang="tr-TR" b="1" dirty="0" smtClean="0"/>
          </a:p>
          <a:p>
            <a:r>
              <a:rPr lang="tr-TR" sz="3200" dirty="0" smtClean="0"/>
              <a:t>(1) </a:t>
            </a:r>
            <a:r>
              <a:rPr lang="tr-TR" sz="3200" b="1" dirty="0" smtClean="0"/>
              <a:t>Araçlar;</a:t>
            </a:r>
          </a:p>
          <a:p>
            <a:r>
              <a:rPr lang="tr-TR" sz="3200" dirty="0" smtClean="0"/>
              <a:t> </a:t>
            </a:r>
            <a:r>
              <a:rPr lang="tr-TR" sz="3200" u="sng" dirty="0" smtClean="0">
                <a:solidFill>
                  <a:srgbClr val="008000"/>
                </a:solidFill>
              </a:rPr>
              <a:t>geçici bırakma, </a:t>
            </a:r>
          </a:p>
          <a:p>
            <a:r>
              <a:rPr lang="tr-TR" sz="3200" u="sng" dirty="0" smtClean="0">
                <a:solidFill>
                  <a:srgbClr val="008000"/>
                </a:solidFill>
              </a:rPr>
              <a:t> kaçak, </a:t>
            </a:r>
          </a:p>
          <a:p>
            <a:r>
              <a:rPr lang="tr-TR" sz="3200" u="sng" dirty="0" smtClean="0">
                <a:solidFill>
                  <a:srgbClr val="008000"/>
                </a:solidFill>
              </a:rPr>
              <a:t> </a:t>
            </a:r>
            <a:r>
              <a:rPr lang="tr-TR" sz="3200" u="sng" dirty="0" err="1" smtClean="0">
                <a:solidFill>
                  <a:srgbClr val="008000"/>
                </a:solidFill>
              </a:rPr>
              <a:t>tasfiyelik</a:t>
            </a:r>
            <a:r>
              <a:rPr lang="tr-TR" sz="3200" u="sng" dirty="0" smtClean="0">
                <a:solidFill>
                  <a:srgbClr val="008000"/>
                </a:solidFill>
              </a:rPr>
              <a:t> ,</a:t>
            </a:r>
          </a:p>
          <a:p>
            <a:r>
              <a:rPr lang="tr-TR" sz="3200" dirty="0" smtClean="0">
                <a:solidFill>
                  <a:srgbClr val="7030A0"/>
                </a:solidFill>
              </a:rPr>
              <a:t>gibi kapsamına göre </a:t>
            </a:r>
            <a:r>
              <a:rPr lang="tr-TR" sz="3200" u="sng" dirty="0" smtClean="0">
                <a:solidFill>
                  <a:srgbClr val="008000"/>
                </a:solidFill>
              </a:rPr>
              <a:t>ayrı ambarlara alınır </a:t>
            </a:r>
            <a:r>
              <a:rPr lang="tr-TR" sz="3200" dirty="0" smtClean="0">
                <a:solidFill>
                  <a:srgbClr val="7030A0"/>
                </a:solidFill>
              </a:rPr>
              <a:t>ve ilgili defterine kaydedilir.</a:t>
            </a:r>
          </a:p>
          <a:p>
            <a:endParaRPr lang="tr-TR" sz="3200" dirty="0" smtClean="0">
              <a:solidFill>
                <a:srgbClr val="7030A0"/>
              </a:solidFill>
            </a:endParaRPr>
          </a:p>
          <a:p>
            <a:r>
              <a:rPr lang="tr-TR" sz="3200" dirty="0" smtClean="0"/>
              <a:t> Ambarlara alınan araçlar için tespit ve teslim tesellüm tutanağı düzenlenerek belgenin bir örneği araç içerisinde veya üzerinde görünür bir yere konulur.</a:t>
            </a:r>
          </a:p>
          <a:p>
            <a:endParaRPr lang="tr-TR" dirty="0"/>
          </a:p>
        </p:txBody>
      </p:sp>
      <p:sp>
        <p:nvSpPr>
          <p:cNvPr id="4" name="Veri Yer Tutucusu 3"/>
          <p:cNvSpPr>
            <a:spLocks noGrp="1"/>
          </p:cNvSpPr>
          <p:nvPr>
            <p:ph type="dt" sz="half" idx="10"/>
          </p:nvPr>
        </p:nvSpPr>
        <p:spPr/>
        <p:txBody>
          <a:bodyPr/>
          <a:lstStyle/>
          <a:p>
            <a:fld id="{2899D6B3-229B-415F-A9FB-812C4A1C961F}"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dirty="0"/>
          </a:p>
        </p:txBody>
      </p:sp>
      <p:sp>
        <p:nvSpPr>
          <p:cNvPr id="6" name="Slayt Numarası Yer Tutucusu 5"/>
          <p:cNvSpPr>
            <a:spLocks noGrp="1"/>
          </p:cNvSpPr>
          <p:nvPr>
            <p:ph type="sldNum" sz="quarter" idx="12"/>
          </p:nvPr>
        </p:nvSpPr>
        <p:spPr/>
        <p:txBody>
          <a:bodyPr/>
          <a:lstStyle/>
          <a:p>
            <a:fld id="{FBDF188C-3121-471F-868E-75C293892963}" type="slidenum">
              <a:rPr lang="tr-TR" smtClean="0"/>
              <a:t>23</a:t>
            </a:fld>
            <a:endParaRPr lang="tr-TR"/>
          </a:p>
        </p:txBody>
      </p:sp>
    </p:spTree>
    <p:extLst>
      <p:ext uri="{BB962C8B-B14F-4D97-AF65-F5344CB8AC3E}">
        <p14:creationId xmlns:p14="http://schemas.microsoft.com/office/powerpoint/2010/main" val="31502216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1921"/>
            <a:ext cx="10515600" cy="908390"/>
          </a:xfrm>
          <a:solidFill>
            <a:schemeClr val="accent4">
              <a:lumMod val="20000"/>
              <a:lumOff val="80000"/>
            </a:schemeClr>
          </a:solidFill>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Araçlara </a:t>
            </a:r>
            <a:r>
              <a:rPr lang="tr-TR" b="1" dirty="0">
                <a:solidFill>
                  <a:srgbClr val="7030A0"/>
                </a:solidFill>
              </a:rPr>
              <a:t>ilişkin işlemler</a:t>
            </a:r>
            <a:br>
              <a:rPr lang="tr-TR" b="1" dirty="0">
                <a:solidFill>
                  <a:srgbClr val="7030A0"/>
                </a:solidFill>
              </a:rPr>
            </a:br>
            <a:endParaRPr lang="tr-TR" b="1" dirty="0">
              <a:solidFill>
                <a:srgbClr val="7030A0"/>
              </a:solidFill>
            </a:endParaRPr>
          </a:p>
        </p:txBody>
      </p:sp>
      <p:sp>
        <p:nvSpPr>
          <p:cNvPr id="3" name="İçerik Yer Tutucusu 2"/>
          <p:cNvSpPr>
            <a:spLocks noGrp="1"/>
          </p:cNvSpPr>
          <p:nvPr>
            <p:ph idx="1"/>
          </p:nvPr>
        </p:nvSpPr>
        <p:spPr>
          <a:xfrm>
            <a:off x="373487" y="1210613"/>
            <a:ext cx="11581952" cy="5340311"/>
          </a:xfrm>
        </p:spPr>
        <p:txBody>
          <a:bodyPr>
            <a:normAutofit/>
          </a:bodyPr>
          <a:lstStyle/>
          <a:p>
            <a:endParaRPr lang="tr-TR" sz="3200" dirty="0" smtClean="0"/>
          </a:p>
          <a:p>
            <a:r>
              <a:rPr lang="tr-TR" sz="3200" dirty="0" smtClean="0"/>
              <a:t>(2) </a:t>
            </a:r>
            <a:r>
              <a:rPr lang="tr-TR" sz="3200" dirty="0" smtClean="0">
                <a:solidFill>
                  <a:srgbClr val="008000"/>
                </a:solidFill>
              </a:rPr>
              <a:t>4458 sayılı Kanun uyarınca geçici bırakılacak araçlar, gümrük müdürlüğünce işletme müdürlüğüne bildirilir</a:t>
            </a:r>
            <a:r>
              <a:rPr lang="tr-TR" sz="3200" dirty="0" smtClean="0"/>
              <a:t>.</a:t>
            </a:r>
          </a:p>
          <a:p>
            <a:r>
              <a:rPr lang="tr-TR" sz="3200" dirty="0" smtClean="0"/>
              <a:t> Araçlar, geçici terk dilekçesi ve mülkiyet belgesinin bir örneği ile birlikte tespit ve teslim tesellüm tutanağı düzenlenerek teslim alınır.</a:t>
            </a:r>
          </a:p>
          <a:p>
            <a:endParaRPr lang="tr-TR" dirty="0"/>
          </a:p>
        </p:txBody>
      </p:sp>
      <p:sp>
        <p:nvSpPr>
          <p:cNvPr id="4" name="Veri Yer Tutucusu 3"/>
          <p:cNvSpPr>
            <a:spLocks noGrp="1"/>
          </p:cNvSpPr>
          <p:nvPr>
            <p:ph type="dt" sz="half" idx="10"/>
          </p:nvPr>
        </p:nvSpPr>
        <p:spPr/>
        <p:txBody>
          <a:bodyPr/>
          <a:lstStyle/>
          <a:p>
            <a:fld id="{9C2D9506-4E87-4A14-9C1A-90082BACD7D9}"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dirty="0"/>
          </a:p>
        </p:txBody>
      </p:sp>
      <p:sp>
        <p:nvSpPr>
          <p:cNvPr id="6" name="Slayt Numarası Yer Tutucusu 5"/>
          <p:cNvSpPr>
            <a:spLocks noGrp="1"/>
          </p:cNvSpPr>
          <p:nvPr>
            <p:ph type="sldNum" sz="quarter" idx="12"/>
          </p:nvPr>
        </p:nvSpPr>
        <p:spPr/>
        <p:txBody>
          <a:bodyPr/>
          <a:lstStyle/>
          <a:p>
            <a:fld id="{FBDF188C-3121-471F-868E-75C293892963}" type="slidenum">
              <a:rPr lang="tr-TR" smtClean="0"/>
              <a:t>24</a:t>
            </a:fld>
            <a:endParaRPr lang="tr-TR"/>
          </a:p>
        </p:txBody>
      </p:sp>
    </p:spTree>
    <p:extLst>
      <p:ext uri="{BB962C8B-B14F-4D97-AF65-F5344CB8AC3E}">
        <p14:creationId xmlns:p14="http://schemas.microsoft.com/office/powerpoint/2010/main" val="38004086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3487" y="515155"/>
            <a:ext cx="10980313" cy="5661808"/>
          </a:xfrm>
        </p:spPr>
        <p:txBody>
          <a:bodyPr/>
          <a:lstStyle/>
          <a:p>
            <a:r>
              <a:rPr lang="tr-TR" dirty="0" smtClean="0"/>
              <a:t>(3) 5607 sayılı Kanun kapsamında ambara getirilen araçlar için düzenlenen tespit ve teslim tesellüm tutanağı, aracın zaptına ilişkin tutanaktaki bilgilerle karşılaştırılarak imzalanır. Tutanağın bir örneği ile birlikte araca ilişkin trafik ve tescil belgelerinin ve </a:t>
            </a:r>
            <a:r>
              <a:rPr lang="tr-TR" dirty="0" err="1" smtClean="0"/>
              <a:t>zaptetme</a:t>
            </a:r>
            <a:r>
              <a:rPr lang="tr-TR" dirty="0" smtClean="0"/>
              <a:t> tutanağının örnekleri dosyasında muhafaza edilir.</a:t>
            </a:r>
          </a:p>
          <a:p>
            <a:r>
              <a:rPr lang="tr-TR" dirty="0" smtClean="0"/>
              <a:t>(4) </a:t>
            </a:r>
            <a:r>
              <a:rPr lang="tr-TR" sz="3200" b="1" dirty="0" smtClean="0"/>
              <a:t>4458 sayılı Kanun uyarınca gümrüğe terk edilen araçlar</a:t>
            </a:r>
            <a:r>
              <a:rPr lang="tr-TR" sz="3200" dirty="0" smtClean="0"/>
              <a:t>, </a:t>
            </a:r>
            <a:r>
              <a:rPr lang="tr-TR" sz="3200" dirty="0" smtClean="0">
                <a:solidFill>
                  <a:srgbClr val="008000"/>
                </a:solidFill>
              </a:rPr>
              <a:t>gümrük müdürlüğünce </a:t>
            </a:r>
            <a:r>
              <a:rPr lang="tr-TR" sz="3200" dirty="0" smtClean="0">
                <a:solidFill>
                  <a:srgbClr val="FF0000"/>
                </a:solidFill>
              </a:rPr>
              <a:t>işletme müdürlüğüne </a:t>
            </a:r>
            <a:r>
              <a:rPr lang="tr-TR" sz="3200" dirty="0" smtClean="0">
                <a:solidFill>
                  <a:srgbClr val="7030A0"/>
                </a:solidFill>
              </a:rPr>
              <a:t>bildirilir.</a:t>
            </a:r>
            <a:r>
              <a:rPr lang="tr-TR" sz="3200" dirty="0" smtClean="0"/>
              <a:t> </a:t>
            </a:r>
          </a:p>
          <a:p>
            <a:r>
              <a:rPr lang="tr-TR" dirty="0" smtClean="0"/>
              <a:t>Araçlar, terk dilekçesi ve mülkiyet belgesinin bir örneği ile birlikte tespit ve teslim tesellüm tutanağı düzenlenerek teslim alınır.</a:t>
            </a:r>
          </a:p>
          <a:p>
            <a:endParaRPr lang="tr-TR" dirty="0"/>
          </a:p>
        </p:txBody>
      </p:sp>
      <p:sp>
        <p:nvSpPr>
          <p:cNvPr id="4" name="Veri Yer Tutucusu 3"/>
          <p:cNvSpPr>
            <a:spLocks noGrp="1"/>
          </p:cNvSpPr>
          <p:nvPr>
            <p:ph type="dt" sz="half" idx="10"/>
          </p:nvPr>
        </p:nvSpPr>
        <p:spPr/>
        <p:txBody>
          <a:bodyPr/>
          <a:lstStyle/>
          <a:p>
            <a:fld id="{65FF2DA1-CA27-4063-9A1B-42D4CBD5E88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25</a:t>
            </a:fld>
            <a:endParaRPr lang="tr-TR"/>
          </a:p>
        </p:txBody>
      </p:sp>
    </p:spTree>
    <p:extLst>
      <p:ext uri="{BB962C8B-B14F-4D97-AF65-F5344CB8AC3E}">
        <p14:creationId xmlns:p14="http://schemas.microsoft.com/office/powerpoint/2010/main" val="3377661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9245" y="540913"/>
            <a:ext cx="10954555" cy="5636050"/>
          </a:xfrm>
        </p:spPr>
        <p:txBody>
          <a:bodyPr>
            <a:normAutofit/>
          </a:bodyPr>
          <a:lstStyle/>
          <a:p>
            <a:r>
              <a:rPr lang="tr-TR" sz="3200" dirty="0" smtClean="0"/>
              <a:t>(5) </a:t>
            </a:r>
            <a:r>
              <a:rPr lang="tr-TR" sz="3200" dirty="0" smtClean="0">
                <a:solidFill>
                  <a:srgbClr val="FF0000"/>
                </a:solidFill>
              </a:rPr>
              <a:t>Ambarlarda bulunan araçlara ait ;</a:t>
            </a:r>
          </a:p>
          <a:p>
            <a:r>
              <a:rPr lang="tr-TR" sz="3200" dirty="0" smtClean="0">
                <a:solidFill>
                  <a:srgbClr val="008000"/>
                </a:solidFill>
              </a:rPr>
              <a:t>elektronik beyin, radyo-teyp, cd, </a:t>
            </a:r>
            <a:r>
              <a:rPr lang="tr-TR" sz="3200" dirty="0" err="1" smtClean="0">
                <a:solidFill>
                  <a:srgbClr val="008000"/>
                </a:solidFill>
              </a:rPr>
              <a:t>vcd</a:t>
            </a:r>
            <a:r>
              <a:rPr lang="tr-TR" sz="3200" dirty="0" smtClean="0">
                <a:solidFill>
                  <a:srgbClr val="008000"/>
                </a:solidFill>
              </a:rPr>
              <a:t>, </a:t>
            </a:r>
            <a:r>
              <a:rPr lang="tr-TR" sz="3200" dirty="0" err="1" smtClean="0">
                <a:solidFill>
                  <a:srgbClr val="008000"/>
                </a:solidFill>
              </a:rPr>
              <a:t>dvd</a:t>
            </a:r>
            <a:r>
              <a:rPr lang="tr-TR" sz="3200" dirty="0" smtClean="0">
                <a:solidFill>
                  <a:srgbClr val="008000"/>
                </a:solidFill>
              </a:rPr>
              <a:t>, yol bilgisayarı gibi araçtan ayrılabilen aksam ve parçalar</a:t>
            </a:r>
            <a:r>
              <a:rPr lang="tr-TR" sz="3200" dirty="0" smtClean="0"/>
              <a:t> ;</a:t>
            </a:r>
          </a:p>
          <a:p>
            <a:r>
              <a:rPr lang="tr-TR" sz="3200" dirty="0" smtClean="0"/>
              <a:t>markası, modeli, tipi, seri numarasını içeren tutanak düzenlenerek </a:t>
            </a:r>
            <a:r>
              <a:rPr lang="tr-TR" sz="3200" dirty="0" smtClean="0">
                <a:solidFill>
                  <a:srgbClr val="008000"/>
                </a:solidFill>
              </a:rPr>
              <a:t>ayrı bir yerde muhafaza edilebilir</a:t>
            </a:r>
            <a:r>
              <a:rPr lang="tr-TR" sz="3200" dirty="0" smtClean="0"/>
              <a:t>.</a:t>
            </a:r>
          </a:p>
          <a:p>
            <a:endParaRPr lang="tr-TR" sz="3200" dirty="0" smtClean="0"/>
          </a:p>
          <a:p>
            <a:r>
              <a:rPr lang="tr-TR" dirty="0" smtClean="0"/>
              <a:t> </a:t>
            </a:r>
            <a:r>
              <a:rPr lang="tr-TR" sz="3200" dirty="0">
                <a:solidFill>
                  <a:srgbClr val="0070C0"/>
                </a:solidFill>
              </a:rPr>
              <a:t>Bu durumda aksam ve parçanın üzerine hangi araca ait olduğunu gösteren birer etiket yapıştırılır</a:t>
            </a:r>
            <a:r>
              <a:rPr lang="tr-TR" dirty="0"/>
              <a:t>. Bu aksam ve parça için düzenlenecek tutanak, ilgili araç tespit ve teslim tesellüm tutanakları ile birlikte muhafaza edilir. Tutanağın bir örneği araç içerisinde veya üzerinde görünür bir yere konulur.</a:t>
            </a:r>
          </a:p>
          <a:p>
            <a:endParaRPr lang="tr-TR" dirty="0"/>
          </a:p>
        </p:txBody>
      </p:sp>
      <p:sp>
        <p:nvSpPr>
          <p:cNvPr id="4" name="Veri Yer Tutucusu 3"/>
          <p:cNvSpPr>
            <a:spLocks noGrp="1"/>
          </p:cNvSpPr>
          <p:nvPr>
            <p:ph type="dt" sz="half" idx="10"/>
          </p:nvPr>
        </p:nvSpPr>
        <p:spPr/>
        <p:txBody>
          <a:bodyPr/>
          <a:lstStyle/>
          <a:p>
            <a:fld id="{583A52CB-BDC3-43F9-97FE-6CD405B631D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26</a:t>
            </a:fld>
            <a:endParaRPr lang="tr-TR"/>
          </a:p>
        </p:txBody>
      </p:sp>
    </p:spTree>
    <p:extLst>
      <p:ext uri="{BB962C8B-B14F-4D97-AF65-F5344CB8AC3E}">
        <p14:creationId xmlns:p14="http://schemas.microsoft.com/office/powerpoint/2010/main" val="21499325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9245" y="540913"/>
            <a:ext cx="10954555" cy="5636050"/>
          </a:xfrm>
        </p:spPr>
        <p:txBody>
          <a:bodyPr>
            <a:normAutofit/>
          </a:bodyPr>
          <a:lstStyle/>
          <a:p>
            <a:r>
              <a:rPr lang="tr-TR" sz="3200" dirty="0" smtClean="0">
                <a:solidFill>
                  <a:srgbClr val="7030A0"/>
                </a:solidFill>
              </a:rPr>
              <a:t>(6) </a:t>
            </a:r>
            <a:r>
              <a:rPr lang="tr-TR" sz="3200" dirty="0" err="1" smtClean="0">
                <a:solidFill>
                  <a:srgbClr val="FF0000"/>
                </a:solidFill>
              </a:rPr>
              <a:t>Tasfiyelik</a:t>
            </a:r>
            <a:r>
              <a:rPr lang="tr-TR" sz="3200" dirty="0" smtClean="0">
                <a:solidFill>
                  <a:srgbClr val="FF0000"/>
                </a:solidFill>
              </a:rPr>
              <a:t> hale gelen araçlardan tahsisi veya satışı yapılanlar, </a:t>
            </a:r>
            <a:r>
              <a:rPr lang="tr-TR" sz="3200" dirty="0" smtClean="0">
                <a:solidFill>
                  <a:srgbClr val="008000"/>
                </a:solidFill>
              </a:rPr>
              <a:t>teslim tesellüm belgesi ile teslim edilir </a:t>
            </a:r>
            <a:r>
              <a:rPr lang="tr-TR" sz="3200" dirty="0" smtClean="0">
                <a:solidFill>
                  <a:srgbClr val="7030A0"/>
                </a:solidFill>
              </a:rPr>
              <a:t>ve</a:t>
            </a:r>
          </a:p>
          <a:p>
            <a:r>
              <a:rPr lang="tr-TR" sz="3200" dirty="0" smtClean="0">
                <a:solidFill>
                  <a:srgbClr val="7030A0"/>
                </a:solidFill>
              </a:rPr>
              <a:t> deftere kaydedilerek </a:t>
            </a:r>
            <a:r>
              <a:rPr lang="tr-TR" sz="3200" dirty="0" smtClean="0">
                <a:solidFill>
                  <a:srgbClr val="FF0000"/>
                </a:solidFill>
              </a:rPr>
              <a:t>stoklardan düşümü </a:t>
            </a:r>
            <a:r>
              <a:rPr lang="tr-TR" sz="3200" dirty="0" smtClean="0">
                <a:solidFill>
                  <a:srgbClr val="7030A0"/>
                </a:solidFill>
              </a:rPr>
              <a:t>yapılır.</a:t>
            </a:r>
          </a:p>
          <a:p>
            <a:endParaRPr lang="tr-TR" dirty="0"/>
          </a:p>
        </p:txBody>
      </p:sp>
      <p:sp>
        <p:nvSpPr>
          <p:cNvPr id="4" name="Veri Yer Tutucusu 3"/>
          <p:cNvSpPr>
            <a:spLocks noGrp="1"/>
          </p:cNvSpPr>
          <p:nvPr>
            <p:ph type="dt" sz="half" idx="10"/>
          </p:nvPr>
        </p:nvSpPr>
        <p:spPr/>
        <p:txBody>
          <a:bodyPr/>
          <a:lstStyle/>
          <a:p>
            <a:fld id="{B7F18586-1CFB-4B3C-AF61-9FA7BA9A4EB5}"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27</a:t>
            </a:fld>
            <a:endParaRPr lang="tr-TR"/>
          </a:p>
        </p:txBody>
      </p:sp>
    </p:spTree>
    <p:extLst>
      <p:ext uri="{BB962C8B-B14F-4D97-AF65-F5344CB8AC3E}">
        <p14:creationId xmlns:p14="http://schemas.microsoft.com/office/powerpoint/2010/main" val="17697115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29579"/>
          </a:xfrm>
          <a:solidFill>
            <a:schemeClr val="accent4">
              <a:lumMod val="20000"/>
              <a:lumOff val="80000"/>
            </a:schemeClr>
          </a:solidFill>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ÜÇÜNCÜ BÖLÜM</a:t>
            </a:r>
            <a:r>
              <a:rPr lang="tr-TR" dirty="0" smtClean="0"/>
              <a:t/>
            </a:r>
            <a:br>
              <a:rPr lang="tr-TR" dirty="0" smtClean="0"/>
            </a:br>
            <a:endParaRPr lang="tr-TR" dirty="0"/>
          </a:p>
        </p:txBody>
      </p:sp>
      <p:sp>
        <p:nvSpPr>
          <p:cNvPr id="3" name="İçerik Yer Tutucusu 2"/>
          <p:cNvSpPr>
            <a:spLocks noGrp="1"/>
          </p:cNvSpPr>
          <p:nvPr>
            <p:ph idx="1"/>
          </p:nvPr>
        </p:nvSpPr>
        <p:spPr>
          <a:xfrm>
            <a:off x="245660" y="1310185"/>
            <a:ext cx="11655188" cy="5411290"/>
          </a:xfrm>
        </p:spPr>
        <p:txBody>
          <a:bodyPr>
            <a:normAutofit/>
          </a:bodyPr>
          <a:lstStyle/>
          <a:p>
            <a:endParaRPr lang="tr-TR" dirty="0" smtClean="0"/>
          </a:p>
          <a:p>
            <a:r>
              <a:rPr lang="tr-TR" b="1" dirty="0" smtClean="0"/>
              <a:t>Geçici Depolama Yeri, Antrepo ve Ambarlara İlişkin Ortak Hükümler</a:t>
            </a:r>
          </a:p>
          <a:p>
            <a:endParaRPr lang="tr-TR" b="1" dirty="0" smtClean="0"/>
          </a:p>
          <a:p>
            <a:pPr algn="ctr"/>
            <a:r>
              <a:rPr lang="tr-TR" sz="3200" b="1" dirty="0" smtClean="0"/>
              <a:t>Dosya açılması</a:t>
            </a:r>
          </a:p>
          <a:p>
            <a:r>
              <a:rPr lang="tr-TR" dirty="0" smtClean="0"/>
              <a:t>MADDE 19 – </a:t>
            </a:r>
          </a:p>
          <a:p>
            <a:r>
              <a:rPr lang="tr-TR" dirty="0" smtClean="0"/>
              <a:t>(1</a:t>
            </a:r>
            <a:r>
              <a:rPr lang="tr-TR" sz="3200" dirty="0" smtClean="0"/>
              <a:t>) </a:t>
            </a:r>
            <a:r>
              <a:rPr lang="tr-TR" sz="3200" dirty="0" smtClean="0">
                <a:solidFill>
                  <a:srgbClr val="0070C0"/>
                </a:solidFill>
              </a:rPr>
              <a:t>Gümrük idarelerine ait her antrepo, geçici depolama yeri, yolcu beraberi, kaçak, tasfiye ve perakende ambarı ile satış mağazası için idarelerde ayrı bir dosya açılır.</a:t>
            </a:r>
          </a:p>
          <a:p>
            <a:r>
              <a:rPr lang="tr-TR" sz="3200" dirty="0" smtClean="0"/>
              <a:t> </a:t>
            </a:r>
            <a:r>
              <a:rPr lang="tr-TR" dirty="0" smtClean="0"/>
              <a:t>Bu yerlerin özelliğine göre dosyada, izin, açma ve işletme harç kayıtları, sayımlar ile yapılan yazışmalar ve benzeri belgeler muhafaza edilir.</a:t>
            </a:r>
          </a:p>
          <a:p>
            <a:endParaRPr lang="tr-TR" dirty="0"/>
          </a:p>
        </p:txBody>
      </p:sp>
      <p:sp>
        <p:nvSpPr>
          <p:cNvPr id="4" name="Veri Yer Tutucusu 3"/>
          <p:cNvSpPr>
            <a:spLocks noGrp="1"/>
          </p:cNvSpPr>
          <p:nvPr>
            <p:ph type="dt" sz="half" idx="10"/>
          </p:nvPr>
        </p:nvSpPr>
        <p:spPr/>
        <p:txBody>
          <a:bodyPr/>
          <a:lstStyle/>
          <a:p>
            <a:fld id="{B8AC6C5F-AA19-41BF-879D-EE644FF81397}"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28</a:t>
            </a:fld>
            <a:endParaRPr lang="tr-TR"/>
          </a:p>
        </p:txBody>
      </p:sp>
    </p:spTree>
    <p:extLst>
      <p:ext uri="{BB962C8B-B14F-4D97-AF65-F5344CB8AC3E}">
        <p14:creationId xmlns:p14="http://schemas.microsoft.com/office/powerpoint/2010/main" val="8448553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1972" y="1"/>
            <a:ext cx="11031828" cy="990600"/>
          </a:xfrm>
          <a:solidFill>
            <a:schemeClr val="accent4">
              <a:lumMod val="20000"/>
              <a:lumOff val="80000"/>
            </a:schemeClr>
          </a:solidFill>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Geçici depolama yeri, antrepo ve ambarların </a:t>
            </a:r>
            <a:r>
              <a:rPr lang="tr-TR" b="1" u="sng" dirty="0" smtClean="0">
                <a:solidFill>
                  <a:srgbClr val="FF0000"/>
                </a:solidFill>
              </a:rPr>
              <a:t>düzeni</a:t>
            </a:r>
            <a:br>
              <a:rPr lang="tr-TR" b="1" u="sng" dirty="0" smtClean="0">
                <a:solidFill>
                  <a:srgbClr val="FF0000"/>
                </a:solidFill>
              </a:rPr>
            </a:br>
            <a:endParaRPr lang="tr-TR" b="1" u="sng" dirty="0">
              <a:solidFill>
                <a:srgbClr val="FF0000"/>
              </a:solidFill>
            </a:endParaRPr>
          </a:p>
        </p:txBody>
      </p:sp>
      <p:sp>
        <p:nvSpPr>
          <p:cNvPr id="3" name="İçerik Yer Tutucusu 2"/>
          <p:cNvSpPr>
            <a:spLocks noGrp="1"/>
          </p:cNvSpPr>
          <p:nvPr>
            <p:ph idx="1"/>
          </p:nvPr>
        </p:nvSpPr>
        <p:spPr>
          <a:xfrm>
            <a:off x="321972" y="1583140"/>
            <a:ext cx="11031828" cy="4773209"/>
          </a:xfrm>
        </p:spPr>
        <p:txBody>
          <a:bodyPr>
            <a:normAutofit/>
          </a:bodyPr>
          <a:lstStyle/>
          <a:p>
            <a:r>
              <a:rPr lang="tr-TR" b="1" dirty="0" smtClean="0"/>
              <a:t>MADDE 22 –</a:t>
            </a:r>
          </a:p>
          <a:p>
            <a:r>
              <a:rPr lang="tr-TR" dirty="0" smtClean="0"/>
              <a:t> </a:t>
            </a:r>
            <a:r>
              <a:rPr lang="tr-TR" sz="3200" dirty="0" smtClean="0"/>
              <a:t>(1) </a:t>
            </a:r>
            <a:r>
              <a:rPr lang="tr-TR" sz="3200" dirty="0" smtClean="0">
                <a:solidFill>
                  <a:srgbClr val="FF0000"/>
                </a:solidFill>
              </a:rPr>
              <a:t>Bu yerlere alınan eşya</a:t>
            </a:r>
            <a:r>
              <a:rPr lang="tr-TR" sz="3200" dirty="0" smtClean="0"/>
              <a:t>, </a:t>
            </a:r>
            <a:r>
              <a:rPr lang="tr-TR" sz="3200" dirty="0" smtClean="0">
                <a:solidFill>
                  <a:srgbClr val="008000"/>
                </a:solidFill>
              </a:rPr>
              <a:t>birbirine zarar vermeyecek ve karışmayacak şekilde raflara, raflara sığmayanlar veya özelliğinden dolayı raflara yerleştirilemeyenler paletlerin üzerine yerleştirilir.</a:t>
            </a:r>
          </a:p>
          <a:p>
            <a:r>
              <a:rPr lang="tr-TR" sz="3200" dirty="0" smtClean="0"/>
              <a:t> </a:t>
            </a:r>
            <a:r>
              <a:rPr lang="tr-TR" sz="3200" dirty="0" smtClean="0">
                <a:solidFill>
                  <a:srgbClr val="FF0000"/>
                </a:solidFill>
              </a:rPr>
              <a:t>Raflarla paletlerin konulduğu yerler </a:t>
            </a:r>
            <a:r>
              <a:rPr lang="tr-TR" sz="3200" dirty="0" smtClean="0">
                <a:solidFill>
                  <a:srgbClr val="008000"/>
                </a:solidFill>
              </a:rPr>
              <a:t>harf ve rakam verilmek suretiyle numaralandırılır.</a:t>
            </a:r>
          </a:p>
          <a:p>
            <a:r>
              <a:rPr lang="tr-TR" sz="3200" dirty="0" smtClean="0"/>
              <a:t> </a:t>
            </a:r>
            <a:r>
              <a:rPr lang="tr-TR" sz="3200" dirty="0" smtClean="0">
                <a:solidFill>
                  <a:srgbClr val="FF0000"/>
                </a:solidFill>
              </a:rPr>
              <a:t>Eşyanın konulduğu yer defterde belirtilir</a:t>
            </a:r>
            <a:r>
              <a:rPr lang="tr-TR" sz="3200" dirty="0" smtClean="0"/>
              <a:t>. </a:t>
            </a:r>
            <a:r>
              <a:rPr lang="tr-TR" sz="3200" dirty="0" smtClean="0">
                <a:solidFill>
                  <a:srgbClr val="008000"/>
                </a:solidFill>
              </a:rPr>
              <a:t>Ayrıca üzerine, eşyaya ait bilgileri içeren etiketler yapıştırılır.</a:t>
            </a:r>
          </a:p>
          <a:p>
            <a:endParaRPr lang="tr-TR" dirty="0"/>
          </a:p>
        </p:txBody>
      </p:sp>
      <p:sp>
        <p:nvSpPr>
          <p:cNvPr id="4" name="Veri Yer Tutucusu 3"/>
          <p:cNvSpPr>
            <a:spLocks noGrp="1"/>
          </p:cNvSpPr>
          <p:nvPr>
            <p:ph type="dt" sz="half" idx="10"/>
          </p:nvPr>
        </p:nvSpPr>
        <p:spPr/>
        <p:txBody>
          <a:bodyPr/>
          <a:lstStyle/>
          <a:p>
            <a:fld id="{01AE3648-1957-4DDD-80F5-5686900A4A0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29</a:t>
            </a:fld>
            <a:endParaRPr lang="tr-TR"/>
          </a:p>
        </p:txBody>
      </p:sp>
    </p:spTree>
    <p:extLst>
      <p:ext uri="{BB962C8B-B14F-4D97-AF65-F5344CB8AC3E}">
        <p14:creationId xmlns:p14="http://schemas.microsoft.com/office/powerpoint/2010/main" val="3448707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792" y="734096"/>
            <a:ext cx="10800008" cy="5442867"/>
          </a:xfrm>
        </p:spPr>
        <p:txBody>
          <a:bodyPr/>
          <a:lstStyle/>
          <a:p>
            <a:pPr algn="ctr"/>
            <a:r>
              <a:rPr lang="tr-TR" sz="3200" dirty="0" smtClean="0"/>
              <a:t>25 Haziran 2013  SALI</a:t>
            </a:r>
          </a:p>
          <a:p>
            <a:pPr algn="ctr"/>
            <a:r>
              <a:rPr lang="tr-TR" sz="3200" dirty="0" smtClean="0"/>
              <a:t>Resmî Gazete</a:t>
            </a:r>
          </a:p>
          <a:p>
            <a:pPr algn="ctr"/>
            <a:r>
              <a:rPr lang="tr-TR" sz="3200" dirty="0" smtClean="0"/>
              <a:t>Sayı : 28688</a:t>
            </a:r>
          </a:p>
          <a:p>
            <a:pPr algn="ctr"/>
            <a:r>
              <a:rPr lang="tr-TR" sz="3200" dirty="0" smtClean="0"/>
              <a:t>YÖNETMELİK</a:t>
            </a:r>
          </a:p>
          <a:p>
            <a:pPr algn="ctr"/>
            <a:r>
              <a:rPr lang="tr-TR" sz="3200" dirty="0" smtClean="0"/>
              <a:t>Gümrük ve Ticaret Bakanlığından:</a:t>
            </a:r>
          </a:p>
          <a:p>
            <a:pPr algn="ctr"/>
            <a:r>
              <a:rPr lang="tr-TR" sz="3200" dirty="0" smtClean="0"/>
              <a:t>TASFİYE YÖNETMELİĞİ</a:t>
            </a:r>
          </a:p>
          <a:p>
            <a:endParaRPr lang="tr-TR" dirty="0"/>
          </a:p>
        </p:txBody>
      </p:sp>
      <p:sp>
        <p:nvSpPr>
          <p:cNvPr id="4" name="Veri Yer Tutucusu 3"/>
          <p:cNvSpPr>
            <a:spLocks noGrp="1"/>
          </p:cNvSpPr>
          <p:nvPr>
            <p:ph type="dt" sz="half" idx="10"/>
          </p:nvPr>
        </p:nvSpPr>
        <p:spPr/>
        <p:txBody>
          <a:bodyPr/>
          <a:lstStyle/>
          <a:p>
            <a:fld id="{5232A14F-41E4-4151-9C01-5DE83539996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a:t>
            </a:fld>
            <a:endParaRPr lang="tr-TR"/>
          </a:p>
        </p:txBody>
      </p:sp>
    </p:spTree>
    <p:extLst>
      <p:ext uri="{BB962C8B-B14F-4D97-AF65-F5344CB8AC3E}">
        <p14:creationId xmlns:p14="http://schemas.microsoft.com/office/powerpoint/2010/main" val="3068631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5003" y="656823"/>
            <a:ext cx="10928797" cy="5935046"/>
          </a:xfrm>
        </p:spPr>
        <p:txBody>
          <a:bodyPr>
            <a:normAutofit/>
          </a:bodyPr>
          <a:lstStyle/>
          <a:p>
            <a:r>
              <a:rPr lang="tr-TR" dirty="0" smtClean="0"/>
              <a:t>(2) </a:t>
            </a:r>
            <a:r>
              <a:rPr lang="tr-TR" sz="3200" dirty="0" smtClean="0">
                <a:solidFill>
                  <a:srgbClr val="008000"/>
                </a:solidFill>
              </a:rPr>
              <a:t>Altın, gümüş ve platin </a:t>
            </a:r>
            <a:r>
              <a:rPr lang="tr-TR" sz="3200" dirty="0" smtClean="0">
                <a:solidFill>
                  <a:srgbClr val="FF0000"/>
                </a:solidFill>
              </a:rPr>
              <a:t>gibi kıymetli madenler ve bunlardan yapılmış her </a:t>
            </a:r>
            <a:r>
              <a:rPr lang="tr-TR" sz="3200" dirty="0" smtClean="0">
                <a:solidFill>
                  <a:srgbClr val="008000"/>
                </a:solidFill>
              </a:rPr>
              <a:t>türlü eşya ile mücevherat, antika</a:t>
            </a:r>
            <a:r>
              <a:rPr lang="tr-TR" sz="3200" dirty="0" smtClean="0">
                <a:solidFill>
                  <a:srgbClr val="FF0000"/>
                </a:solidFill>
              </a:rPr>
              <a:t>, müze ve sanat eşyası</a:t>
            </a:r>
            <a:r>
              <a:rPr lang="tr-TR" sz="3200" dirty="0" smtClean="0">
                <a:solidFill>
                  <a:srgbClr val="7030A0"/>
                </a:solidFill>
              </a:rPr>
              <a:t>;</a:t>
            </a:r>
          </a:p>
          <a:p>
            <a:r>
              <a:rPr lang="tr-TR" sz="3200" dirty="0" smtClean="0">
                <a:solidFill>
                  <a:srgbClr val="7030A0"/>
                </a:solidFill>
              </a:rPr>
              <a:t> gümrük idare amiri veya görevlendireceği bir personel ile görevli memur ve teslim eden kişi tarafından geliş belgeleri ile karşılaştırıldıktan sonra;</a:t>
            </a:r>
          </a:p>
          <a:p>
            <a:r>
              <a:rPr lang="tr-TR" sz="3200" dirty="0" smtClean="0">
                <a:solidFill>
                  <a:srgbClr val="7030A0"/>
                </a:solidFill>
              </a:rPr>
              <a:t> </a:t>
            </a:r>
            <a:r>
              <a:rPr lang="tr-TR" sz="3200" dirty="0" smtClean="0">
                <a:solidFill>
                  <a:srgbClr val="008000"/>
                </a:solidFill>
              </a:rPr>
              <a:t>cinsi, nevi, miktarı ve ayırt edici özelliklerini belirten tutanak düzenlenerek teslim alınır</a:t>
            </a:r>
            <a:r>
              <a:rPr lang="tr-TR" sz="3200" dirty="0" smtClean="0">
                <a:solidFill>
                  <a:srgbClr val="7030A0"/>
                </a:solidFill>
              </a:rPr>
              <a:t> ve </a:t>
            </a:r>
          </a:p>
          <a:p>
            <a:r>
              <a:rPr lang="tr-TR" sz="3200" u="sng" dirty="0" smtClean="0">
                <a:solidFill>
                  <a:srgbClr val="00B0F0"/>
                </a:solidFill>
              </a:rPr>
              <a:t>ihtiyaç duyulması halinde bilirkişi istenir. </a:t>
            </a:r>
          </a:p>
        </p:txBody>
      </p:sp>
      <p:sp>
        <p:nvSpPr>
          <p:cNvPr id="4" name="Veri Yer Tutucusu 3"/>
          <p:cNvSpPr>
            <a:spLocks noGrp="1"/>
          </p:cNvSpPr>
          <p:nvPr>
            <p:ph type="dt" sz="half" idx="10"/>
          </p:nvPr>
        </p:nvSpPr>
        <p:spPr/>
        <p:txBody>
          <a:bodyPr/>
          <a:lstStyle/>
          <a:p>
            <a:fld id="{E645732B-878F-494F-BCC3-13056BDE76B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30</a:t>
            </a:fld>
            <a:endParaRPr lang="tr-TR"/>
          </a:p>
        </p:txBody>
      </p:sp>
    </p:spTree>
    <p:extLst>
      <p:ext uri="{BB962C8B-B14F-4D97-AF65-F5344CB8AC3E}">
        <p14:creationId xmlns:p14="http://schemas.microsoft.com/office/powerpoint/2010/main" val="11380646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5003" y="656823"/>
            <a:ext cx="10928797" cy="5935046"/>
          </a:xfrm>
        </p:spPr>
        <p:txBody>
          <a:bodyPr>
            <a:normAutofit/>
          </a:bodyPr>
          <a:lstStyle/>
          <a:p>
            <a:endParaRPr lang="tr-TR" sz="3200" dirty="0" smtClean="0"/>
          </a:p>
          <a:p>
            <a:r>
              <a:rPr lang="tr-TR" sz="3200" dirty="0" smtClean="0"/>
              <a:t>Ayrıca bu tür eşya, </a:t>
            </a:r>
            <a:r>
              <a:rPr lang="tr-TR" sz="3200" dirty="0" smtClean="0">
                <a:solidFill>
                  <a:srgbClr val="FF0000"/>
                </a:solidFill>
              </a:rPr>
              <a:t>çıkarılamayacak özellikte mühür tatbik edilmiş bir kap içerisinde </a:t>
            </a:r>
            <a:r>
              <a:rPr lang="tr-TR" sz="3200" dirty="0" smtClean="0">
                <a:solidFill>
                  <a:srgbClr val="008000"/>
                </a:solidFill>
              </a:rPr>
              <a:t>muhafazalı özel bir yere konulur</a:t>
            </a:r>
            <a:r>
              <a:rPr lang="tr-TR" sz="3200" dirty="0" smtClean="0"/>
              <a:t>. Geçici depolama yeri veya antrepoya teslim edilmek üzere getirilen bu tür eşya için de aynı işlem yapılır.</a:t>
            </a:r>
            <a:endParaRPr lang="tr-TR" sz="3200" dirty="0"/>
          </a:p>
        </p:txBody>
      </p:sp>
      <p:sp>
        <p:nvSpPr>
          <p:cNvPr id="4" name="Veri Yer Tutucusu 3"/>
          <p:cNvSpPr>
            <a:spLocks noGrp="1"/>
          </p:cNvSpPr>
          <p:nvPr>
            <p:ph type="dt" sz="half" idx="10"/>
          </p:nvPr>
        </p:nvSpPr>
        <p:spPr/>
        <p:txBody>
          <a:bodyPr/>
          <a:lstStyle/>
          <a:p>
            <a:fld id="{A0BFF4C0-72B5-48BD-8941-AA69319C0F6F}"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31</a:t>
            </a:fld>
            <a:endParaRPr lang="tr-TR"/>
          </a:p>
        </p:txBody>
      </p:sp>
    </p:spTree>
    <p:extLst>
      <p:ext uri="{BB962C8B-B14F-4D97-AF65-F5344CB8AC3E}">
        <p14:creationId xmlns:p14="http://schemas.microsoft.com/office/powerpoint/2010/main" val="9078815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97005"/>
          </a:xfrm>
        </p:spPr>
        <p:txBody>
          <a:bodyPr>
            <a:normAutofit fontScale="90000"/>
          </a:bodyPr>
          <a:lstStyle/>
          <a:p>
            <a:pPr algn="ctr"/>
            <a:r>
              <a:rPr lang="tr-TR" b="1" dirty="0" smtClean="0">
                <a:solidFill>
                  <a:srgbClr val="7030A0"/>
                </a:solidFill>
              </a:rPr>
              <a:t/>
            </a:r>
            <a:br>
              <a:rPr lang="tr-TR" b="1" dirty="0" smtClean="0">
                <a:solidFill>
                  <a:srgbClr val="7030A0"/>
                </a:solidFill>
              </a:rPr>
            </a:br>
            <a:r>
              <a:rPr lang="tr-TR" b="1" dirty="0" smtClean="0">
                <a:solidFill>
                  <a:srgbClr val="7030A0"/>
                </a:solidFill>
              </a:rPr>
              <a:t>Ambarlara girebilecek kişiler</a:t>
            </a: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b="1" dirty="0" smtClean="0"/>
              <a:t>MADDE 23 –</a:t>
            </a:r>
          </a:p>
          <a:p>
            <a:r>
              <a:rPr lang="tr-TR" dirty="0" smtClean="0"/>
              <a:t> (1) </a:t>
            </a:r>
            <a:r>
              <a:rPr lang="tr-TR" b="1" dirty="0" smtClean="0">
                <a:solidFill>
                  <a:srgbClr val="FF0000"/>
                </a:solidFill>
              </a:rPr>
              <a:t>Kaçak, tasfiye ve perakende ambarlarına</a:t>
            </a:r>
            <a:r>
              <a:rPr lang="tr-TR" dirty="0" smtClean="0"/>
              <a:t>, </a:t>
            </a:r>
          </a:p>
          <a:p>
            <a:r>
              <a:rPr lang="tr-TR" sz="3200" dirty="0" smtClean="0">
                <a:solidFill>
                  <a:srgbClr val="008000"/>
                </a:solidFill>
              </a:rPr>
              <a:t>denetlemeye yetkili olanlar, </a:t>
            </a:r>
          </a:p>
          <a:p>
            <a:r>
              <a:rPr lang="tr-TR" sz="3200" dirty="0" smtClean="0">
                <a:solidFill>
                  <a:srgbClr val="008000"/>
                </a:solidFill>
              </a:rPr>
              <a:t>görevli personel </a:t>
            </a:r>
          </a:p>
          <a:p>
            <a:r>
              <a:rPr lang="tr-TR" sz="3200" dirty="0" smtClean="0">
                <a:solidFill>
                  <a:srgbClr val="008000"/>
                </a:solidFill>
              </a:rPr>
              <a:t>ve işletme müdürlüğünce izin verilen şahıslardan </a:t>
            </a:r>
          </a:p>
          <a:p>
            <a:r>
              <a:rPr lang="tr-TR" dirty="0" smtClean="0"/>
              <a:t>başka kimse giremez.</a:t>
            </a:r>
          </a:p>
          <a:p>
            <a:r>
              <a:rPr lang="tr-TR" dirty="0" smtClean="0"/>
              <a:t> Ambarlara, bu yerlerden sorumlu memur olmadan girilemez.</a:t>
            </a:r>
          </a:p>
          <a:p>
            <a:endParaRPr lang="tr-TR" dirty="0" smtClean="0"/>
          </a:p>
          <a:p>
            <a:endParaRPr lang="tr-TR" dirty="0"/>
          </a:p>
        </p:txBody>
      </p:sp>
      <p:sp>
        <p:nvSpPr>
          <p:cNvPr id="4" name="Veri Yer Tutucusu 3"/>
          <p:cNvSpPr>
            <a:spLocks noGrp="1"/>
          </p:cNvSpPr>
          <p:nvPr>
            <p:ph type="dt" sz="half" idx="10"/>
          </p:nvPr>
        </p:nvSpPr>
        <p:spPr/>
        <p:txBody>
          <a:bodyPr/>
          <a:lstStyle/>
          <a:p>
            <a:fld id="{AC55795F-6464-4DB4-8DE9-1D2005DB650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32</a:t>
            </a:fld>
            <a:endParaRPr lang="tr-TR"/>
          </a:p>
        </p:txBody>
      </p:sp>
    </p:spTree>
    <p:extLst>
      <p:ext uri="{BB962C8B-B14F-4D97-AF65-F5344CB8AC3E}">
        <p14:creationId xmlns:p14="http://schemas.microsoft.com/office/powerpoint/2010/main" val="27350775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DÖRDÜNCÜ BÖLÜM</a:t>
            </a:r>
            <a:r>
              <a:rPr lang="tr-TR" sz="4000" dirty="0">
                <a:latin typeface="Calibri" panose="020F0502020204030204" pitchFamily="34" charset="0"/>
                <a:ea typeface="Calibri" panose="020F0502020204030204" pitchFamily="34" charset="0"/>
                <a:cs typeface="Times New Roman" panose="02020603050405020304" pitchFamily="18" charset="0"/>
              </a:rPr>
              <a:t/>
            </a:r>
            <a:br>
              <a:rPr lang="tr-TR" sz="4000" dirty="0">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nSpc>
                <a:spcPct val="107000"/>
              </a:lnSpc>
              <a:spcAft>
                <a:spcPts val="800"/>
              </a:spcAft>
            </a:pPr>
            <a:r>
              <a:rPr lang="tr-TR"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4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Tasfiye Edilecek Eşyanın </a:t>
            </a:r>
          </a:p>
          <a:p>
            <a:pPr>
              <a:lnSpc>
                <a:spcPct val="107000"/>
              </a:lnSpc>
              <a:spcAft>
                <a:spcPts val="800"/>
              </a:spcAft>
            </a:pPr>
            <a:r>
              <a:rPr lang="tr-TR" sz="4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Tespiti, </a:t>
            </a:r>
          </a:p>
          <a:p>
            <a:pPr>
              <a:lnSpc>
                <a:spcPct val="107000"/>
              </a:lnSpc>
              <a:spcAft>
                <a:spcPts val="800"/>
              </a:spcAft>
            </a:pPr>
            <a:r>
              <a:rPr lang="tr-TR" sz="4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Bedeli </a:t>
            </a:r>
          </a:p>
          <a:p>
            <a:pPr>
              <a:lnSpc>
                <a:spcPct val="107000"/>
              </a:lnSpc>
              <a:spcAft>
                <a:spcPts val="800"/>
              </a:spcAft>
            </a:pPr>
            <a:r>
              <a:rPr lang="tr-TR" sz="4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 Tasfiye Yolları</a:t>
            </a:r>
            <a:endParaRPr lang="tr-TR" sz="3600" b="1"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47A9BA5B-E445-4E53-A243-36A1E02E0985}"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33</a:t>
            </a:fld>
            <a:endParaRPr lang="tr-TR"/>
          </a:p>
        </p:txBody>
      </p:sp>
    </p:spTree>
    <p:extLst>
      <p:ext uri="{BB962C8B-B14F-4D97-AF65-F5344CB8AC3E}">
        <p14:creationId xmlns:p14="http://schemas.microsoft.com/office/powerpoint/2010/main" val="14975134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47395"/>
          </a:xfrm>
          <a:solidFill>
            <a:schemeClr val="accent4">
              <a:lumMod val="20000"/>
              <a:lumOff val="80000"/>
            </a:schemeClr>
          </a:soli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rPr>
              <a:t>Tasfiye edilecek eşyanın tespiti ve teslimi</a:t>
            </a:r>
            <a:r>
              <a:rPr lang="tr-TR" dirty="0" smtClean="0"/>
              <a:t/>
            </a:r>
            <a:br>
              <a:rPr lang="tr-TR" dirty="0" smtClean="0"/>
            </a:br>
            <a:endParaRPr lang="tr-TR" dirty="0"/>
          </a:p>
        </p:txBody>
      </p:sp>
      <p:sp>
        <p:nvSpPr>
          <p:cNvPr id="3" name="İçerik Yer Tutucusu 2"/>
          <p:cNvSpPr>
            <a:spLocks noGrp="1"/>
          </p:cNvSpPr>
          <p:nvPr>
            <p:ph idx="1"/>
          </p:nvPr>
        </p:nvSpPr>
        <p:spPr>
          <a:xfrm>
            <a:off x="592428" y="1690688"/>
            <a:ext cx="10761372" cy="4665662"/>
          </a:xfrm>
        </p:spPr>
        <p:txBody>
          <a:bodyPr>
            <a:normAutofit/>
          </a:bodyPr>
          <a:lstStyle/>
          <a:p>
            <a:endParaRPr lang="tr-TR" dirty="0" smtClean="0"/>
          </a:p>
          <a:p>
            <a:r>
              <a:rPr lang="tr-TR" b="1" dirty="0" smtClean="0"/>
              <a:t>MADDE 30 </a:t>
            </a:r>
            <a:r>
              <a:rPr lang="tr-TR" dirty="0" smtClean="0"/>
              <a:t>– </a:t>
            </a:r>
          </a:p>
          <a:p>
            <a:r>
              <a:rPr lang="tr-TR" dirty="0" smtClean="0"/>
              <a:t>(1) </a:t>
            </a:r>
            <a:r>
              <a:rPr lang="tr-TR" sz="3200" dirty="0" smtClean="0">
                <a:solidFill>
                  <a:srgbClr val="0070C0"/>
                </a:solidFill>
              </a:rPr>
              <a:t>Eşyanın </a:t>
            </a:r>
            <a:r>
              <a:rPr lang="tr-TR" sz="3200" dirty="0" err="1" smtClean="0">
                <a:solidFill>
                  <a:srgbClr val="0070C0"/>
                </a:solidFill>
              </a:rPr>
              <a:t>tasfiyelik</a:t>
            </a:r>
            <a:r>
              <a:rPr lang="tr-TR" sz="3200" dirty="0" smtClean="0">
                <a:solidFill>
                  <a:srgbClr val="0070C0"/>
                </a:solidFill>
              </a:rPr>
              <a:t> hale geldiği tarihten itibaren en geç on gün içinde </a:t>
            </a:r>
            <a:r>
              <a:rPr lang="tr-TR" sz="2400" dirty="0" smtClean="0"/>
              <a:t>her özet beyan veya transit beyannamesi ya da yerine geçen belge için ayrı ayrı konşimento, CMR, CIM ve CIV numaraları gösterilmek ve antrepo beyannameleri, ambar giriş listeleri, hasar tutanakları, giriş ve çıkış kayıtları ve diğer belgeler göz önünde bulundurulmak suretiyle </a:t>
            </a:r>
            <a:r>
              <a:rPr lang="tr-TR" sz="3200" dirty="0" smtClean="0">
                <a:solidFill>
                  <a:srgbClr val="0070C0"/>
                </a:solidFill>
              </a:rPr>
              <a:t>geçici depolama ve antrepo işleticileri tarafından tasfiye listesi düzenlenir</a:t>
            </a:r>
            <a:r>
              <a:rPr lang="tr-TR" sz="3200" dirty="0" smtClean="0"/>
              <a:t>.</a:t>
            </a:r>
          </a:p>
          <a:p>
            <a:endParaRPr lang="tr-TR" dirty="0"/>
          </a:p>
        </p:txBody>
      </p:sp>
      <p:sp>
        <p:nvSpPr>
          <p:cNvPr id="4" name="Veri Yer Tutucusu 3"/>
          <p:cNvSpPr>
            <a:spLocks noGrp="1"/>
          </p:cNvSpPr>
          <p:nvPr>
            <p:ph type="dt" sz="half" idx="10"/>
          </p:nvPr>
        </p:nvSpPr>
        <p:spPr/>
        <p:txBody>
          <a:bodyPr/>
          <a:lstStyle/>
          <a:p>
            <a:fld id="{81DB3D88-3CB7-4613-81AF-79CB5BD23C7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34</a:t>
            </a:fld>
            <a:endParaRPr lang="tr-TR"/>
          </a:p>
        </p:txBody>
      </p:sp>
    </p:spTree>
    <p:extLst>
      <p:ext uri="{BB962C8B-B14F-4D97-AF65-F5344CB8AC3E}">
        <p14:creationId xmlns:p14="http://schemas.microsoft.com/office/powerpoint/2010/main" val="3115492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rPr>
              <a:t>Tasfiye edilecek eşyanın tespiti ve teslimi</a:t>
            </a:r>
            <a:r>
              <a:rPr lang="tr-TR" dirty="0" smtClean="0"/>
              <a:t/>
            </a:r>
            <a:br>
              <a:rPr lang="tr-TR" dirty="0" smtClean="0"/>
            </a:br>
            <a:endParaRPr lang="tr-TR" dirty="0"/>
          </a:p>
        </p:txBody>
      </p:sp>
      <p:sp>
        <p:nvSpPr>
          <p:cNvPr id="3" name="İçerik Yer Tutucusu 2"/>
          <p:cNvSpPr>
            <a:spLocks noGrp="1"/>
          </p:cNvSpPr>
          <p:nvPr>
            <p:ph idx="1"/>
          </p:nvPr>
        </p:nvSpPr>
        <p:spPr>
          <a:xfrm>
            <a:off x="592428" y="1690688"/>
            <a:ext cx="10761372" cy="4486275"/>
          </a:xfrm>
        </p:spPr>
        <p:txBody>
          <a:bodyPr>
            <a:normAutofit/>
          </a:bodyPr>
          <a:lstStyle/>
          <a:p>
            <a:endParaRPr lang="tr-TR" dirty="0" smtClean="0"/>
          </a:p>
          <a:p>
            <a:r>
              <a:rPr lang="tr-TR" b="1" dirty="0" smtClean="0"/>
              <a:t>MADDE 30 </a:t>
            </a:r>
            <a:r>
              <a:rPr lang="tr-TR" dirty="0" smtClean="0"/>
              <a:t>– </a:t>
            </a:r>
          </a:p>
          <a:p>
            <a:r>
              <a:rPr lang="tr-TR" sz="3200" dirty="0" smtClean="0"/>
              <a:t>(2) Kaçak eşya ambarında bulunan ve 5607 sayılı Kanuna göre </a:t>
            </a:r>
            <a:r>
              <a:rPr lang="tr-TR" sz="3200" dirty="0" err="1" smtClean="0">
                <a:solidFill>
                  <a:srgbClr val="008000"/>
                </a:solidFill>
              </a:rPr>
              <a:t>tasfiyelik</a:t>
            </a:r>
            <a:r>
              <a:rPr lang="tr-TR" sz="3200" dirty="0" smtClean="0">
                <a:solidFill>
                  <a:srgbClr val="008000"/>
                </a:solidFill>
              </a:rPr>
              <a:t> hale gelen eşya için düzenlenecek tasfiye listelerinde </a:t>
            </a:r>
            <a:r>
              <a:rPr lang="tr-TR" sz="3200" dirty="0" smtClean="0">
                <a:solidFill>
                  <a:srgbClr val="0070C0"/>
                </a:solidFill>
              </a:rPr>
              <a:t>ise, kaçak eşya teslim tutanağı ve diğer belgeler göz önünde bulundurulur</a:t>
            </a:r>
            <a:r>
              <a:rPr lang="tr-TR" dirty="0" smtClean="0">
                <a:solidFill>
                  <a:srgbClr val="0070C0"/>
                </a:solidFill>
              </a:rPr>
              <a:t>.</a:t>
            </a:r>
          </a:p>
          <a:p>
            <a:endParaRPr lang="tr-TR" dirty="0"/>
          </a:p>
        </p:txBody>
      </p:sp>
      <p:sp>
        <p:nvSpPr>
          <p:cNvPr id="4" name="Veri Yer Tutucusu 3"/>
          <p:cNvSpPr>
            <a:spLocks noGrp="1"/>
          </p:cNvSpPr>
          <p:nvPr>
            <p:ph type="dt" sz="half" idx="10"/>
          </p:nvPr>
        </p:nvSpPr>
        <p:spPr/>
        <p:txBody>
          <a:bodyPr/>
          <a:lstStyle/>
          <a:p>
            <a:fld id="{FA4AB2D1-4C9B-4FD9-B4DA-ACDD18FE7EB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35</a:t>
            </a:fld>
            <a:endParaRPr lang="tr-TR"/>
          </a:p>
        </p:txBody>
      </p:sp>
    </p:spTree>
    <p:extLst>
      <p:ext uri="{BB962C8B-B14F-4D97-AF65-F5344CB8AC3E}">
        <p14:creationId xmlns:p14="http://schemas.microsoft.com/office/powerpoint/2010/main" val="378599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0456" y="450761"/>
            <a:ext cx="11083344" cy="5726202"/>
          </a:xfrm>
        </p:spPr>
        <p:txBody>
          <a:bodyPr/>
          <a:lstStyle/>
          <a:p>
            <a:r>
              <a:rPr lang="tr-TR" sz="3200" dirty="0" smtClean="0"/>
              <a:t>(3) </a:t>
            </a:r>
            <a:r>
              <a:rPr lang="tr-TR" sz="3200" dirty="0" smtClean="0">
                <a:solidFill>
                  <a:srgbClr val="FF0000"/>
                </a:solidFill>
              </a:rPr>
              <a:t>Özet beyanı veya transit beyannamesi ya da yerine geçen belgesi olmayan eşya </a:t>
            </a:r>
            <a:r>
              <a:rPr lang="tr-TR" sz="3200" dirty="0" smtClean="0">
                <a:solidFill>
                  <a:srgbClr val="0070C0"/>
                </a:solidFill>
              </a:rPr>
              <a:t>için tasfiye listelerinin düzenlenmesinde</a:t>
            </a:r>
            <a:r>
              <a:rPr lang="tr-TR" sz="3200" dirty="0" smtClean="0"/>
              <a:t>, </a:t>
            </a:r>
            <a:r>
              <a:rPr lang="tr-TR" sz="3200" dirty="0" smtClean="0">
                <a:solidFill>
                  <a:srgbClr val="008000"/>
                </a:solidFill>
              </a:rPr>
              <a:t>gönderme belgesi, ambar alındısı ve diğer tanımlayıcı belgelerden yararlanılır.</a:t>
            </a:r>
          </a:p>
          <a:p>
            <a:r>
              <a:rPr lang="tr-TR" sz="3200" dirty="0" smtClean="0"/>
              <a:t>(4) </a:t>
            </a:r>
            <a:r>
              <a:rPr lang="tr-TR" sz="3200" dirty="0" smtClean="0">
                <a:solidFill>
                  <a:srgbClr val="FF0000"/>
                </a:solidFill>
              </a:rPr>
              <a:t>Belgesi bulunmayan eşya</a:t>
            </a:r>
            <a:r>
              <a:rPr lang="tr-TR" sz="3200" dirty="0" smtClean="0"/>
              <a:t>, işletmeci ve gümrük idaresi görevlilerinin birlikte düzenleyecekleri bir tutanakla belirlenir ve tasfiye listeleri de buna göre düzenlenir.</a:t>
            </a:r>
          </a:p>
          <a:p>
            <a:r>
              <a:rPr lang="tr-TR" dirty="0"/>
              <a:t>(5) Tasfiye listeleri ilgili gümrük müdürlüğüne gönderilir.</a:t>
            </a:r>
          </a:p>
          <a:p>
            <a:endParaRPr lang="tr-TR" sz="3200" dirty="0" smtClean="0"/>
          </a:p>
          <a:p>
            <a:endParaRPr lang="tr-TR" dirty="0"/>
          </a:p>
        </p:txBody>
      </p:sp>
      <p:sp>
        <p:nvSpPr>
          <p:cNvPr id="4" name="Veri Yer Tutucusu 3"/>
          <p:cNvSpPr>
            <a:spLocks noGrp="1"/>
          </p:cNvSpPr>
          <p:nvPr>
            <p:ph type="dt" sz="half" idx="10"/>
          </p:nvPr>
        </p:nvSpPr>
        <p:spPr/>
        <p:txBody>
          <a:bodyPr/>
          <a:lstStyle/>
          <a:p>
            <a:fld id="{45A7D38C-15DE-48A8-B4B4-0F988734FF08}"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36</a:t>
            </a:fld>
            <a:endParaRPr lang="tr-TR"/>
          </a:p>
        </p:txBody>
      </p:sp>
    </p:spTree>
    <p:extLst>
      <p:ext uri="{BB962C8B-B14F-4D97-AF65-F5344CB8AC3E}">
        <p14:creationId xmlns:p14="http://schemas.microsoft.com/office/powerpoint/2010/main" val="13357338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9245" y="631065"/>
            <a:ext cx="11372045" cy="5847008"/>
          </a:xfrm>
        </p:spPr>
        <p:txBody>
          <a:bodyPr>
            <a:normAutofit/>
          </a:bodyPr>
          <a:lstStyle/>
          <a:p>
            <a:r>
              <a:rPr lang="tr-TR" sz="3200" dirty="0" smtClean="0"/>
              <a:t>(6) Gümrük müdürlüğünce tasfiye listeleri içeriği </a:t>
            </a:r>
            <a:r>
              <a:rPr lang="tr-TR" sz="3200" b="1" u="sng" dirty="0" smtClean="0">
                <a:solidFill>
                  <a:srgbClr val="0070C0"/>
                </a:solidFill>
              </a:rPr>
              <a:t>eşyanın </a:t>
            </a:r>
            <a:r>
              <a:rPr lang="tr-TR" sz="3200" b="1" u="sng" dirty="0" err="1" smtClean="0">
                <a:solidFill>
                  <a:srgbClr val="0070C0"/>
                </a:solidFill>
              </a:rPr>
              <a:t>tasfiyelik</a:t>
            </a:r>
            <a:r>
              <a:rPr lang="tr-TR" sz="3200" b="1" u="sng" dirty="0" smtClean="0">
                <a:solidFill>
                  <a:srgbClr val="0070C0"/>
                </a:solidFill>
              </a:rPr>
              <a:t> hale gelip gelmediği kontrol edilir.</a:t>
            </a:r>
          </a:p>
          <a:p>
            <a:r>
              <a:rPr lang="tr-TR" sz="3200" dirty="0" smtClean="0"/>
              <a:t> </a:t>
            </a:r>
          </a:p>
          <a:p>
            <a:r>
              <a:rPr lang="tr-TR" sz="3200" dirty="0" smtClean="0">
                <a:solidFill>
                  <a:srgbClr val="FF0000"/>
                </a:solidFill>
              </a:rPr>
              <a:t>Gümrük idaresi tarafından </a:t>
            </a:r>
            <a:r>
              <a:rPr lang="tr-TR" sz="3200" dirty="0" err="1" smtClean="0">
                <a:solidFill>
                  <a:srgbClr val="FF0000"/>
                </a:solidFill>
              </a:rPr>
              <a:t>tasfiyelik</a:t>
            </a:r>
            <a:r>
              <a:rPr lang="tr-TR" sz="3200" dirty="0" smtClean="0">
                <a:solidFill>
                  <a:srgbClr val="FF0000"/>
                </a:solidFill>
              </a:rPr>
              <a:t> hale geldiği tespit edilen eşya;</a:t>
            </a:r>
          </a:p>
          <a:p>
            <a:r>
              <a:rPr lang="tr-TR" sz="3200" dirty="0" smtClean="0">
                <a:solidFill>
                  <a:srgbClr val="FF0000"/>
                </a:solidFill>
              </a:rPr>
              <a:t> </a:t>
            </a:r>
            <a:r>
              <a:rPr lang="tr-TR" sz="3200" dirty="0" smtClean="0"/>
              <a:t>bulunduğu yerde görülerek tespit ve tahakkuk belgesi düzenlenir ve eşyanın </a:t>
            </a:r>
            <a:r>
              <a:rPr lang="tr-TR" sz="3200" dirty="0" err="1" smtClean="0"/>
              <a:t>tasfiyelik</a:t>
            </a:r>
            <a:r>
              <a:rPr lang="tr-TR" sz="3200" dirty="0" smtClean="0"/>
              <a:t> hale geldiği tarihi izleyen </a:t>
            </a:r>
            <a:r>
              <a:rPr lang="tr-TR" sz="3200" dirty="0" smtClean="0">
                <a:solidFill>
                  <a:srgbClr val="0070C0"/>
                </a:solidFill>
              </a:rPr>
              <a:t>en geç otuz gün içinde </a:t>
            </a:r>
            <a:r>
              <a:rPr lang="tr-TR" sz="3200" dirty="0" smtClean="0"/>
              <a:t>varsa eşya hakkında ilgili kamu kurum ve kuruluşlarının görüşleri ile birlikte </a:t>
            </a:r>
            <a:r>
              <a:rPr lang="tr-TR" sz="3200" dirty="0" smtClean="0">
                <a:solidFill>
                  <a:srgbClr val="0070C0"/>
                </a:solidFill>
              </a:rPr>
              <a:t>işletme müdürlüklerine gönderilir.</a:t>
            </a:r>
          </a:p>
          <a:p>
            <a:r>
              <a:rPr lang="tr-TR" sz="3200" dirty="0" smtClean="0"/>
              <a:t> </a:t>
            </a:r>
            <a:endParaRPr lang="tr-TR" sz="3200" dirty="0"/>
          </a:p>
        </p:txBody>
      </p:sp>
      <p:sp>
        <p:nvSpPr>
          <p:cNvPr id="4" name="Veri Yer Tutucusu 3"/>
          <p:cNvSpPr>
            <a:spLocks noGrp="1"/>
          </p:cNvSpPr>
          <p:nvPr>
            <p:ph type="dt" sz="half" idx="10"/>
          </p:nvPr>
        </p:nvSpPr>
        <p:spPr/>
        <p:txBody>
          <a:bodyPr/>
          <a:lstStyle/>
          <a:p>
            <a:fld id="{5AF8E863-20F9-4535-976A-0E94DFB1F8F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37</a:t>
            </a:fld>
            <a:endParaRPr lang="tr-TR"/>
          </a:p>
        </p:txBody>
      </p:sp>
    </p:spTree>
    <p:extLst>
      <p:ext uri="{BB962C8B-B14F-4D97-AF65-F5344CB8AC3E}">
        <p14:creationId xmlns:p14="http://schemas.microsoft.com/office/powerpoint/2010/main" val="9322147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3944" y="811369"/>
            <a:ext cx="11243256" cy="5365594"/>
          </a:xfrm>
        </p:spPr>
        <p:txBody>
          <a:bodyPr/>
          <a:lstStyle/>
          <a:p>
            <a:r>
              <a:rPr lang="tr-TR" sz="3200" dirty="0" smtClean="0"/>
              <a:t>(7) </a:t>
            </a:r>
            <a:r>
              <a:rPr lang="tr-TR" sz="3200" b="1" dirty="0" smtClean="0">
                <a:solidFill>
                  <a:srgbClr val="FF0000"/>
                </a:solidFill>
              </a:rPr>
              <a:t>Bekleme süresi dolmamış olmakla beraber ,</a:t>
            </a:r>
          </a:p>
          <a:p>
            <a:r>
              <a:rPr lang="tr-TR" sz="3200" b="1" u="sng" dirty="0" smtClean="0">
                <a:solidFill>
                  <a:srgbClr val="008000"/>
                </a:solidFill>
              </a:rPr>
              <a:t>bekletilmeyecek eşya olduğu</a:t>
            </a:r>
            <a:r>
              <a:rPr lang="tr-TR" sz="3200" dirty="0" smtClean="0">
                <a:solidFill>
                  <a:srgbClr val="0070C0"/>
                </a:solidFill>
              </a:rPr>
              <a:t> (</a:t>
            </a:r>
            <a:r>
              <a:rPr lang="tr-TR" sz="2000" dirty="0" smtClean="0">
                <a:solidFill>
                  <a:srgbClr val="0070C0"/>
                </a:solidFill>
              </a:rPr>
              <a:t>bozulabilen vd</a:t>
            </a:r>
            <a:r>
              <a:rPr lang="tr-TR" sz="3200" dirty="0" smtClean="0">
                <a:solidFill>
                  <a:srgbClr val="0070C0"/>
                </a:solidFill>
              </a:rPr>
              <a:t>.)</a:t>
            </a:r>
          </a:p>
          <a:p>
            <a:r>
              <a:rPr lang="tr-TR" sz="3200" dirty="0" smtClean="0">
                <a:solidFill>
                  <a:srgbClr val="008000"/>
                </a:solidFill>
              </a:rPr>
              <a:t>belgelerinden veya fiili durumundan anlaşılan eşya için;</a:t>
            </a:r>
          </a:p>
          <a:p>
            <a:r>
              <a:rPr lang="tr-TR" sz="3200" dirty="0" smtClean="0">
                <a:solidFill>
                  <a:srgbClr val="008000"/>
                </a:solidFill>
              </a:rPr>
              <a:t> </a:t>
            </a:r>
            <a:r>
              <a:rPr lang="tr-TR" sz="3200" dirty="0" smtClean="0">
                <a:solidFill>
                  <a:srgbClr val="FF0000"/>
                </a:solidFill>
              </a:rPr>
              <a:t>derhal tasfiye listesi düzenlenerek </a:t>
            </a:r>
            <a:r>
              <a:rPr lang="tr-TR" sz="3200" dirty="0" smtClean="0">
                <a:solidFill>
                  <a:srgbClr val="0070C0"/>
                </a:solidFill>
              </a:rPr>
              <a:t>ilgili gümrük müdürlüğüne gönderilir.</a:t>
            </a:r>
            <a:r>
              <a:rPr lang="tr-TR" sz="3200" dirty="0" smtClean="0"/>
              <a:t> </a:t>
            </a:r>
          </a:p>
          <a:p>
            <a:r>
              <a:rPr lang="tr-TR" sz="3200" dirty="0" smtClean="0">
                <a:solidFill>
                  <a:srgbClr val="FFC000"/>
                </a:solidFill>
              </a:rPr>
              <a:t>Gümrük müdürlüğünce de derhal tespit ve tahakkuk belgesi düzenlenir</a:t>
            </a:r>
            <a:r>
              <a:rPr lang="tr-TR" dirty="0" smtClean="0">
                <a:solidFill>
                  <a:srgbClr val="FFC000"/>
                </a:solidFill>
              </a:rPr>
              <a:t>.</a:t>
            </a:r>
            <a:endParaRPr lang="tr-TR" dirty="0">
              <a:solidFill>
                <a:srgbClr val="FFC000"/>
              </a:solidFill>
            </a:endParaRPr>
          </a:p>
        </p:txBody>
      </p:sp>
      <p:sp>
        <p:nvSpPr>
          <p:cNvPr id="4" name="Veri Yer Tutucusu 3"/>
          <p:cNvSpPr>
            <a:spLocks noGrp="1"/>
          </p:cNvSpPr>
          <p:nvPr>
            <p:ph type="dt" sz="half" idx="10"/>
          </p:nvPr>
        </p:nvSpPr>
        <p:spPr/>
        <p:txBody>
          <a:bodyPr/>
          <a:lstStyle/>
          <a:p>
            <a:fld id="{0E0C8F47-F2BD-491F-A6DF-3A8CBE9AE8F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38</a:t>
            </a:fld>
            <a:endParaRPr lang="tr-TR"/>
          </a:p>
        </p:txBody>
      </p:sp>
    </p:spTree>
    <p:extLst>
      <p:ext uri="{BB962C8B-B14F-4D97-AF65-F5344CB8AC3E}">
        <p14:creationId xmlns:p14="http://schemas.microsoft.com/office/powerpoint/2010/main" val="24876173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425" y="450760"/>
            <a:ext cx="11861443" cy="5905589"/>
          </a:xfrm>
        </p:spPr>
        <p:txBody>
          <a:bodyPr>
            <a:normAutofit/>
          </a:bodyPr>
          <a:lstStyle/>
          <a:p>
            <a:r>
              <a:rPr lang="tr-TR" sz="3200" dirty="0" smtClean="0"/>
              <a:t>(8) </a:t>
            </a:r>
            <a:r>
              <a:rPr lang="tr-TR" sz="3200" dirty="0" smtClean="0">
                <a:solidFill>
                  <a:srgbClr val="FF0000"/>
                </a:solidFill>
              </a:rPr>
              <a:t>Zarara uğrayacağı veya değerinde esaslı ölçüde kayıp meydana gelme tehlikesinin olacağı ,</a:t>
            </a:r>
          </a:p>
          <a:p>
            <a:r>
              <a:rPr lang="tr-TR" sz="3200" dirty="0" smtClean="0">
                <a:solidFill>
                  <a:srgbClr val="008000"/>
                </a:solidFill>
              </a:rPr>
              <a:t>veya muhafazasının ciddi külfet oluşturacağı;</a:t>
            </a:r>
          </a:p>
          <a:p>
            <a:r>
              <a:rPr lang="tr-TR" sz="3200" dirty="0" smtClean="0">
                <a:solidFill>
                  <a:srgbClr val="008000"/>
                </a:solidFill>
              </a:rPr>
              <a:t> belgelerinden veya fiili durumundan anlaşılan kaçak eşya için </a:t>
            </a:r>
            <a:r>
              <a:rPr lang="tr-TR" sz="3200" b="1" dirty="0" smtClean="0"/>
              <a:t>gümrük müdürlüğünce </a:t>
            </a:r>
            <a:r>
              <a:rPr lang="tr-TR" sz="3200" b="1" dirty="0" smtClean="0">
                <a:solidFill>
                  <a:srgbClr val="FF0000"/>
                </a:solidFill>
              </a:rPr>
              <a:t>iki iş günü içerisinde </a:t>
            </a:r>
            <a:r>
              <a:rPr lang="tr-TR" sz="3200" dirty="0" smtClean="0"/>
              <a:t>gerekli tespitler yaptırılarak,,</a:t>
            </a:r>
          </a:p>
          <a:p>
            <a:r>
              <a:rPr lang="tr-TR" sz="3200" dirty="0" smtClean="0"/>
              <a:t> </a:t>
            </a:r>
            <a:r>
              <a:rPr lang="tr-TR" sz="3200" u="sng" dirty="0" smtClean="0">
                <a:solidFill>
                  <a:srgbClr val="FF0000"/>
                </a:solidFill>
              </a:rPr>
              <a:t>soruşturma aşamasında </a:t>
            </a:r>
            <a:r>
              <a:rPr lang="tr-TR" sz="3200" dirty="0" smtClean="0">
                <a:solidFill>
                  <a:srgbClr val="FF0000"/>
                </a:solidFill>
              </a:rPr>
              <a:t>:</a:t>
            </a:r>
            <a:r>
              <a:rPr lang="tr-TR" sz="3200" dirty="0" smtClean="0">
                <a:solidFill>
                  <a:srgbClr val="008000"/>
                </a:solidFill>
              </a:rPr>
              <a:t>hâkim</a:t>
            </a:r>
            <a:r>
              <a:rPr lang="tr-TR" sz="3200" dirty="0" smtClean="0"/>
              <a:t>, 		</a:t>
            </a:r>
            <a:r>
              <a:rPr lang="tr-TR" sz="2400" dirty="0" smtClean="0"/>
              <a:t>(savcı soruşturma)</a:t>
            </a:r>
          </a:p>
          <a:p>
            <a:r>
              <a:rPr lang="tr-TR" sz="3200" dirty="0" smtClean="0">
                <a:solidFill>
                  <a:srgbClr val="FF0000"/>
                </a:solidFill>
              </a:rPr>
              <a:t> </a:t>
            </a:r>
            <a:r>
              <a:rPr lang="tr-TR" sz="3200" u="sng" dirty="0" smtClean="0">
                <a:solidFill>
                  <a:srgbClr val="FF0000"/>
                </a:solidFill>
              </a:rPr>
              <a:t>kovuşturma aşamasında</a:t>
            </a:r>
            <a:r>
              <a:rPr lang="tr-TR" sz="3200" dirty="0" smtClean="0">
                <a:solidFill>
                  <a:srgbClr val="FF0000"/>
                </a:solidFill>
              </a:rPr>
              <a:t>: </a:t>
            </a:r>
            <a:r>
              <a:rPr lang="tr-TR" sz="3200" dirty="0" smtClean="0"/>
              <a:t>mahkeme, 		(</a:t>
            </a:r>
            <a:r>
              <a:rPr lang="tr-TR" sz="2400" dirty="0" smtClean="0"/>
              <a:t>mahkeme </a:t>
            </a:r>
            <a:r>
              <a:rPr lang="tr-TR" sz="2400" dirty="0" err="1" smtClean="0"/>
              <a:t>koğuşturma</a:t>
            </a:r>
            <a:r>
              <a:rPr lang="tr-TR" sz="3200" dirty="0" smtClean="0"/>
              <a:t>)</a:t>
            </a:r>
          </a:p>
          <a:p>
            <a:r>
              <a:rPr lang="tr-TR" sz="3200" dirty="0" smtClean="0"/>
              <a:t> </a:t>
            </a:r>
            <a:r>
              <a:rPr lang="tr-TR" sz="3200" dirty="0" smtClean="0">
                <a:solidFill>
                  <a:srgbClr val="0070C0"/>
                </a:solidFill>
              </a:rPr>
              <a:t>tarafından eşyanın tasfiyesi yönünde </a:t>
            </a:r>
            <a:r>
              <a:rPr lang="tr-TR" sz="3200" b="1" dirty="0" smtClean="0"/>
              <a:t>ara karar </a:t>
            </a:r>
            <a:r>
              <a:rPr lang="tr-TR" sz="3200" dirty="0" smtClean="0"/>
              <a:t>verilmesi istenir. </a:t>
            </a:r>
            <a:endParaRPr lang="tr-TR" sz="3200" dirty="0"/>
          </a:p>
        </p:txBody>
      </p:sp>
      <p:sp>
        <p:nvSpPr>
          <p:cNvPr id="4" name="Veri Yer Tutucusu 3"/>
          <p:cNvSpPr>
            <a:spLocks noGrp="1"/>
          </p:cNvSpPr>
          <p:nvPr>
            <p:ph type="dt" sz="half" idx="10"/>
          </p:nvPr>
        </p:nvSpPr>
        <p:spPr/>
        <p:txBody>
          <a:bodyPr/>
          <a:lstStyle/>
          <a:p>
            <a:fld id="{0471FA5F-A1DB-4BC7-93FE-23F811A32B6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39</a:t>
            </a:fld>
            <a:endParaRPr lang="tr-TR"/>
          </a:p>
        </p:txBody>
      </p:sp>
    </p:spTree>
    <p:extLst>
      <p:ext uri="{BB962C8B-B14F-4D97-AF65-F5344CB8AC3E}">
        <p14:creationId xmlns:p14="http://schemas.microsoft.com/office/powerpoint/2010/main" val="123024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marL="228600" lvl="0" indent="-228600" algn="ctr">
              <a:lnSpc>
                <a:spcPct val="107000"/>
              </a:lnSpc>
              <a:spcBef>
                <a:spcPts val="1000"/>
              </a:spcBef>
              <a:spcAft>
                <a:spcPts val="800"/>
              </a:spcAft>
            </a:pPr>
            <a:r>
              <a:rPr lang="tr-TR"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BİRİNCİ BÖLÜM</a:t>
            </a:r>
            <a: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tr-TR" sz="24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ctr">
              <a:lnSpc>
                <a:spcPct val="107000"/>
              </a:lnSpc>
              <a:spcAft>
                <a:spcPts val="800"/>
              </a:spcAft>
            </a:pPr>
            <a:r>
              <a:rPr lang="tr-TR" sz="3600" b="1" dirty="0" smtClean="0">
                <a:solidFill>
                  <a:srgbClr val="008000"/>
                </a:solidFill>
                <a:effectLst/>
                <a:latin typeface="Calibri" panose="020F0502020204030204" pitchFamily="34" charset="0"/>
                <a:ea typeface="Calibri" panose="020F0502020204030204" pitchFamily="34" charset="0"/>
                <a:cs typeface="Times New Roman" panose="02020603050405020304" pitchFamily="18" charset="0"/>
              </a:rPr>
              <a:t>Amaç, Kapsam, Dayanak ve Tanımlar</a:t>
            </a:r>
            <a:endParaRPr lang="tr-TR" sz="3200" b="1" dirty="0" smtClean="0">
              <a:solidFill>
                <a:srgbClr val="008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sz="3600" b="1" dirty="0" smtClean="0">
                <a:solidFill>
                  <a:srgbClr val="008000"/>
                </a:solidFill>
                <a:effectLst/>
                <a:latin typeface="Calibri" panose="020F0502020204030204" pitchFamily="34" charset="0"/>
                <a:ea typeface="Calibri" panose="020F0502020204030204" pitchFamily="34" charset="0"/>
                <a:cs typeface="Times New Roman" panose="02020603050405020304" pitchFamily="18" charset="0"/>
              </a:rPr>
              <a:t>Amaç ve kapsam</a:t>
            </a:r>
            <a:endParaRPr lang="tr-TR" sz="3200" b="1" dirty="0" smtClean="0">
              <a:solidFill>
                <a:srgbClr val="008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91AD5F15-D828-4BB1-A77D-DA5814E91B7B}"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a:t>
            </a:fld>
            <a:endParaRPr lang="tr-TR"/>
          </a:p>
        </p:txBody>
      </p:sp>
    </p:spTree>
    <p:extLst>
      <p:ext uri="{BB962C8B-B14F-4D97-AF65-F5344CB8AC3E}">
        <p14:creationId xmlns:p14="http://schemas.microsoft.com/office/powerpoint/2010/main" val="34258864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7730" y="450761"/>
            <a:ext cx="11565228" cy="5726202"/>
          </a:xfrm>
        </p:spPr>
        <p:txBody>
          <a:bodyPr>
            <a:normAutofit/>
          </a:bodyPr>
          <a:lstStyle/>
          <a:p>
            <a:r>
              <a:rPr lang="tr-TR" sz="3200" dirty="0" smtClean="0"/>
              <a:t> </a:t>
            </a:r>
            <a:r>
              <a:rPr lang="tr-TR" sz="3200" b="1" dirty="0" smtClean="0">
                <a:solidFill>
                  <a:srgbClr val="FF0000"/>
                </a:solidFill>
              </a:rPr>
              <a:t>El koyma tarihinden itibaren bir ay içerisinde karar verilmemesi halinde</a:t>
            </a:r>
            <a:r>
              <a:rPr lang="tr-TR" sz="3200" dirty="0" smtClean="0">
                <a:solidFill>
                  <a:srgbClr val="0070C0"/>
                </a:solidFill>
              </a:rPr>
              <a:t>, </a:t>
            </a:r>
            <a:r>
              <a:rPr lang="tr-TR" sz="3200" dirty="0" smtClean="0">
                <a:solidFill>
                  <a:srgbClr val="008000"/>
                </a:solidFill>
              </a:rPr>
              <a:t>eşyanın derhal tasfiye edilmesini sağlamak üzere;</a:t>
            </a:r>
          </a:p>
          <a:p>
            <a:r>
              <a:rPr lang="tr-TR" sz="3200" dirty="0" smtClean="0">
                <a:solidFill>
                  <a:srgbClr val="008000"/>
                </a:solidFill>
              </a:rPr>
              <a:t> </a:t>
            </a:r>
            <a:r>
              <a:rPr lang="tr-TR" sz="3200" dirty="0" smtClean="0">
                <a:solidFill>
                  <a:srgbClr val="0070C0"/>
                </a:solidFill>
              </a:rPr>
              <a:t>gümrük müdürlüğünce </a:t>
            </a:r>
            <a:r>
              <a:rPr lang="tr-TR" sz="3200" b="1" dirty="0" smtClean="0"/>
              <a:t>iki iş günü içerisinde </a:t>
            </a:r>
            <a:r>
              <a:rPr lang="tr-TR" sz="3200" dirty="0" smtClean="0">
                <a:solidFill>
                  <a:srgbClr val="0070C0"/>
                </a:solidFill>
              </a:rPr>
              <a:t>tespit ve tahakkuk belgesi düzenlenerek ilgili işletme müdürlüğüne gönderilir. </a:t>
            </a:r>
          </a:p>
          <a:p>
            <a:endParaRPr lang="tr-TR" sz="3200" dirty="0" smtClean="0">
              <a:solidFill>
                <a:srgbClr val="0070C0"/>
              </a:solidFill>
            </a:endParaRPr>
          </a:p>
          <a:p>
            <a:r>
              <a:rPr lang="tr-TR" sz="3200" dirty="0" smtClean="0"/>
              <a:t>Bu fıkra kapsamında </a:t>
            </a:r>
            <a:r>
              <a:rPr lang="tr-TR" sz="3200" dirty="0" smtClean="0">
                <a:solidFill>
                  <a:srgbClr val="00B050"/>
                </a:solidFill>
              </a:rPr>
              <a:t>tasfiye edilecek eşyadan tasfiye edilmeden önce numune alınması mümkün olan durumlarda numune alınır</a:t>
            </a:r>
            <a:r>
              <a:rPr lang="tr-TR" sz="3200" dirty="0" smtClean="0"/>
              <a:t>, </a:t>
            </a:r>
          </a:p>
          <a:p>
            <a:r>
              <a:rPr lang="tr-TR" sz="3200" dirty="0" smtClean="0">
                <a:solidFill>
                  <a:srgbClr val="7030A0"/>
                </a:solidFill>
              </a:rPr>
              <a:t>numune alınması mümkün olmayan durumlarda eşyanın her türlü ayırt edici özellikleri tespit edilir.</a:t>
            </a:r>
            <a:endParaRPr lang="tr-TR" sz="3200" dirty="0">
              <a:solidFill>
                <a:srgbClr val="7030A0"/>
              </a:solidFill>
            </a:endParaRPr>
          </a:p>
        </p:txBody>
      </p:sp>
      <p:sp>
        <p:nvSpPr>
          <p:cNvPr id="4" name="Veri Yer Tutucusu 3"/>
          <p:cNvSpPr>
            <a:spLocks noGrp="1"/>
          </p:cNvSpPr>
          <p:nvPr>
            <p:ph type="dt" sz="half" idx="10"/>
          </p:nvPr>
        </p:nvSpPr>
        <p:spPr/>
        <p:txBody>
          <a:bodyPr/>
          <a:lstStyle/>
          <a:p>
            <a:fld id="{68571B69-8348-426E-8520-59F86EC35779}"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40</a:t>
            </a:fld>
            <a:endParaRPr lang="tr-TR"/>
          </a:p>
        </p:txBody>
      </p:sp>
    </p:spTree>
    <p:extLst>
      <p:ext uri="{BB962C8B-B14F-4D97-AF65-F5344CB8AC3E}">
        <p14:creationId xmlns:p14="http://schemas.microsoft.com/office/powerpoint/2010/main" val="11249884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1800" dirty="0" smtClean="0"/>
              <a:t>(9) 5607 sayılı Kanunun 10 uncu maddesinin ikinci fıkrasına göre alıkoyma tarihinden itibaren otuz gün içinde teminatı verilmeyen kaçak eşya naklinde kullanılan araçlar ve 16 </a:t>
            </a:r>
            <a:r>
              <a:rPr lang="tr-TR" sz="1800" dirty="0" err="1" smtClean="0"/>
              <a:t>ncı</a:t>
            </a:r>
            <a:r>
              <a:rPr lang="tr-TR" sz="1800" dirty="0" smtClean="0"/>
              <a:t> maddesine göre </a:t>
            </a:r>
            <a:r>
              <a:rPr lang="tr-TR" sz="1800" dirty="0" err="1" smtClean="0"/>
              <a:t>tasfiyelik</a:t>
            </a:r>
            <a:r>
              <a:rPr lang="tr-TR" sz="1800" dirty="0" smtClean="0"/>
              <a:t> hale gelen eşya hakkında gümrük müdürlüğünce derhal tespit ve tahakkuk belgesi düzenlenerek işletme müdürlüğüne gönderilir.</a:t>
            </a:r>
            <a:endParaRPr lang="tr-TR" sz="1800" dirty="0"/>
          </a:p>
        </p:txBody>
      </p:sp>
      <p:sp>
        <p:nvSpPr>
          <p:cNvPr id="4" name="Veri Yer Tutucusu 3"/>
          <p:cNvSpPr>
            <a:spLocks noGrp="1"/>
          </p:cNvSpPr>
          <p:nvPr>
            <p:ph type="dt" sz="half" idx="10"/>
          </p:nvPr>
        </p:nvSpPr>
        <p:spPr/>
        <p:txBody>
          <a:bodyPr/>
          <a:lstStyle/>
          <a:p>
            <a:fld id="{3768D46B-B37C-4BD2-B66E-446B3C85766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41</a:t>
            </a:fld>
            <a:endParaRPr lang="tr-TR"/>
          </a:p>
        </p:txBody>
      </p:sp>
    </p:spTree>
    <p:extLst>
      <p:ext uri="{BB962C8B-B14F-4D97-AF65-F5344CB8AC3E}">
        <p14:creationId xmlns:p14="http://schemas.microsoft.com/office/powerpoint/2010/main" val="9730079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183" y="553792"/>
            <a:ext cx="11681138" cy="5950039"/>
          </a:xfrm>
        </p:spPr>
        <p:txBody>
          <a:bodyPr>
            <a:normAutofit/>
          </a:bodyPr>
          <a:lstStyle/>
          <a:p>
            <a:r>
              <a:rPr lang="tr-TR" sz="3200" dirty="0" smtClean="0"/>
              <a:t>(10) </a:t>
            </a:r>
            <a:r>
              <a:rPr lang="tr-TR" sz="3200" dirty="0" err="1" smtClean="0"/>
              <a:t>Tasfiyelik</a:t>
            </a:r>
            <a:r>
              <a:rPr lang="tr-TR" sz="3200" dirty="0" smtClean="0"/>
              <a:t> eşya, </a:t>
            </a:r>
          </a:p>
          <a:p>
            <a:r>
              <a:rPr lang="tr-TR" sz="3200" dirty="0" smtClean="0">
                <a:solidFill>
                  <a:srgbClr val="FF0000"/>
                </a:solidFill>
              </a:rPr>
              <a:t>belgelerin geliş tarihinden itibaren otuz gün (30) içinde işletme müdürlüklerince teslim alınır.</a:t>
            </a:r>
          </a:p>
          <a:p>
            <a:r>
              <a:rPr lang="tr-TR" sz="3200" dirty="0" smtClean="0"/>
              <a:t> </a:t>
            </a:r>
            <a:r>
              <a:rPr lang="tr-TR" sz="3200" b="1" dirty="0" smtClean="0"/>
              <a:t>Ancak;</a:t>
            </a:r>
          </a:p>
          <a:p>
            <a:r>
              <a:rPr lang="tr-TR" sz="3200" dirty="0" smtClean="0">
                <a:solidFill>
                  <a:srgbClr val="00B050"/>
                </a:solidFill>
              </a:rPr>
              <a:t> </a:t>
            </a:r>
            <a:r>
              <a:rPr lang="tr-TR" sz="3200" b="1" u="sng" dirty="0" smtClean="0"/>
              <a:t>taşınması güç, masraflı, hacimce büyük, ekonomik olmayan, bekletilmeyecek veya özel tesis ve tertibat gerektiren eşya </a:t>
            </a:r>
            <a:r>
              <a:rPr lang="tr-TR" sz="3200" b="1" dirty="0" smtClean="0">
                <a:solidFill>
                  <a:srgbClr val="00B050"/>
                </a:solidFill>
              </a:rPr>
              <a:t>bulundukları yerde tasfiye edilir</a:t>
            </a:r>
            <a:r>
              <a:rPr lang="tr-TR" sz="3200" b="1" dirty="0" smtClean="0"/>
              <a:t>.</a:t>
            </a:r>
          </a:p>
          <a:p>
            <a:r>
              <a:rPr lang="tr-TR" sz="3200" dirty="0" smtClean="0"/>
              <a:t> </a:t>
            </a:r>
            <a:r>
              <a:rPr lang="tr-TR" sz="3200" b="1" dirty="0" smtClean="0">
                <a:solidFill>
                  <a:srgbClr val="C00000"/>
                </a:solidFill>
              </a:rPr>
              <a:t>Yerinde tasfiye edilecek eşyanın tasfiye süresi </a:t>
            </a:r>
            <a:r>
              <a:rPr lang="tr-TR" sz="3200" b="1" dirty="0" smtClean="0">
                <a:solidFill>
                  <a:srgbClr val="92D050"/>
                </a:solidFill>
              </a:rPr>
              <a:t>altı ayı geçemez</a:t>
            </a:r>
            <a:r>
              <a:rPr lang="tr-TR" sz="3200" dirty="0" smtClean="0"/>
              <a:t>.</a:t>
            </a:r>
          </a:p>
          <a:p>
            <a:r>
              <a:rPr lang="tr-TR" sz="3200" dirty="0" smtClean="0"/>
              <a:t> </a:t>
            </a:r>
            <a:r>
              <a:rPr lang="tr-TR" sz="3200" b="1" dirty="0" smtClean="0"/>
              <a:t>Bu sürede tasfiye edilemeyenler ;</a:t>
            </a:r>
          </a:p>
          <a:p>
            <a:r>
              <a:rPr lang="tr-TR" sz="3200" i="1" dirty="0" err="1" smtClean="0">
                <a:solidFill>
                  <a:srgbClr val="00B0F0"/>
                </a:solidFill>
              </a:rPr>
              <a:t>fiziken</a:t>
            </a:r>
            <a:r>
              <a:rPr lang="tr-TR" sz="3200" i="1" dirty="0" smtClean="0">
                <a:solidFill>
                  <a:srgbClr val="00B0F0"/>
                </a:solidFill>
              </a:rPr>
              <a:t> mümkün olması halinde işletme müdürlüklerince teslim alınır.</a:t>
            </a:r>
          </a:p>
          <a:p>
            <a:endParaRPr lang="tr-TR" dirty="0" smtClean="0"/>
          </a:p>
          <a:p>
            <a:endParaRPr lang="tr-TR" dirty="0"/>
          </a:p>
        </p:txBody>
      </p:sp>
      <p:sp>
        <p:nvSpPr>
          <p:cNvPr id="4" name="Veri Yer Tutucusu 3"/>
          <p:cNvSpPr>
            <a:spLocks noGrp="1"/>
          </p:cNvSpPr>
          <p:nvPr>
            <p:ph type="dt" sz="half" idx="10"/>
          </p:nvPr>
        </p:nvSpPr>
        <p:spPr/>
        <p:txBody>
          <a:bodyPr/>
          <a:lstStyle/>
          <a:p>
            <a:fld id="{F9E3B632-336F-42B0-9D63-9FC3C548195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42</a:t>
            </a:fld>
            <a:endParaRPr lang="tr-TR"/>
          </a:p>
        </p:txBody>
      </p:sp>
    </p:spTree>
    <p:extLst>
      <p:ext uri="{BB962C8B-B14F-4D97-AF65-F5344CB8AC3E}">
        <p14:creationId xmlns:p14="http://schemas.microsoft.com/office/powerpoint/2010/main" val="14638649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639" y="553792"/>
            <a:ext cx="10890161" cy="5623171"/>
          </a:xfrm>
        </p:spPr>
        <p:txBody>
          <a:bodyPr>
            <a:normAutofit/>
          </a:bodyPr>
          <a:lstStyle/>
          <a:p>
            <a:endParaRPr lang="tr-TR" dirty="0" smtClean="0"/>
          </a:p>
          <a:p>
            <a:r>
              <a:rPr lang="tr-TR" sz="3200" dirty="0" smtClean="0"/>
              <a:t>(11) 62 </a:t>
            </a:r>
            <a:r>
              <a:rPr lang="tr-TR" sz="3200" dirty="0" err="1" smtClean="0"/>
              <a:t>nci</a:t>
            </a:r>
            <a:r>
              <a:rPr lang="tr-TR" sz="3200" dirty="0" smtClean="0"/>
              <a:t> maddenin üçüncü fıkrası hükümleri saklı kalmak kaydıyla, </a:t>
            </a:r>
          </a:p>
          <a:p>
            <a:r>
              <a:rPr lang="tr-TR" sz="3200" b="1" dirty="0" err="1" smtClean="0">
                <a:solidFill>
                  <a:srgbClr val="FF0000"/>
                </a:solidFill>
                <a:latin typeface="Cooper Black" panose="0208090404030B020404" pitchFamily="18" charset="0"/>
              </a:rPr>
              <a:t>imhalık</a:t>
            </a:r>
            <a:r>
              <a:rPr lang="tr-TR" sz="3200" b="1" dirty="0" smtClean="0">
                <a:solidFill>
                  <a:srgbClr val="FF0000"/>
                </a:solidFill>
                <a:latin typeface="Cooper Black" panose="0208090404030B020404" pitchFamily="18" charset="0"/>
              </a:rPr>
              <a:t> hale gelmiş eşya işletme müdürlüklerince teslim alınmaz. </a:t>
            </a:r>
          </a:p>
          <a:p>
            <a:r>
              <a:rPr lang="tr-TR" sz="3200" dirty="0" smtClean="0"/>
              <a:t>Ancak, süresi içerisinde teslim alınmaması nedeniyle </a:t>
            </a:r>
            <a:r>
              <a:rPr lang="tr-TR" sz="3200" dirty="0" err="1" smtClean="0"/>
              <a:t>imhalık</a:t>
            </a:r>
            <a:r>
              <a:rPr lang="tr-TR" sz="3200" dirty="0" smtClean="0"/>
              <a:t> hale gelen eşya işletme müdürlüklerince imha edilir.</a:t>
            </a:r>
          </a:p>
          <a:p>
            <a:endParaRPr lang="tr-TR" dirty="0"/>
          </a:p>
        </p:txBody>
      </p:sp>
      <p:sp>
        <p:nvSpPr>
          <p:cNvPr id="4" name="Veri Yer Tutucusu 3"/>
          <p:cNvSpPr>
            <a:spLocks noGrp="1"/>
          </p:cNvSpPr>
          <p:nvPr>
            <p:ph type="dt" sz="half" idx="10"/>
          </p:nvPr>
        </p:nvSpPr>
        <p:spPr/>
        <p:txBody>
          <a:bodyPr/>
          <a:lstStyle/>
          <a:p>
            <a:fld id="{701E93F0-21B4-48D8-AAFA-AB2824E8C42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43</a:t>
            </a:fld>
            <a:endParaRPr lang="tr-TR"/>
          </a:p>
        </p:txBody>
      </p:sp>
    </p:spTree>
    <p:extLst>
      <p:ext uri="{BB962C8B-B14F-4D97-AF65-F5344CB8AC3E}">
        <p14:creationId xmlns:p14="http://schemas.microsoft.com/office/powerpoint/2010/main" val="4995435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6" y="476518"/>
            <a:ext cx="10967434" cy="5700445"/>
          </a:xfrm>
        </p:spPr>
        <p:txBody>
          <a:bodyPr>
            <a:normAutofit/>
          </a:bodyPr>
          <a:lstStyle/>
          <a:p>
            <a:r>
              <a:rPr lang="tr-TR" sz="3200" dirty="0" smtClean="0"/>
              <a:t>(12) İşletme müdürlüğünce gerekmesi halinde eşyanın tasfiyesi hakkında insan, hayvan, bitki ve çevre sağlığı bakımından </a:t>
            </a:r>
            <a:r>
              <a:rPr lang="tr-TR" sz="3200" dirty="0" smtClean="0">
                <a:solidFill>
                  <a:srgbClr val="00B0F0"/>
                </a:solidFill>
              </a:rPr>
              <a:t>ilgili kamu kurum ve kuruluşlarının görüşü aranır.</a:t>
            </a:r>
          </a:p>
          <a:p>
            <a:r>
              <a:rPr lang="tr-TR" sz="3200" dirty="0" smtClean="0"/>
              <a:t>(13) </a:t>
            </a:r>
            <a:r>
              <a:rPr lang="tr-TR" sz="3200" b="1" dirty="0" smtClean="0">
                <a:solidFill>
                  <a:srgbClr val="FF0000"/>
                </a:solidFill>
              </a:rPr>
              <a:t>Bedeli tahsil edilmedikçe veya bedeli karşılığında teminat alınmadıkça</a:t>
            </a:r>
            <a:r>
              <a:rPr lang="tr-TR" sz="3200" dirty="0" smtClean="0">
                <a:solidFill>
                  <a:srgbClr val="FF0000"/>
                </a:solidFill>
              </a:rPr>
              <a:t> ;</a:t>
            </a:r>
          </a:p>
          <a:p>
            <a:r>
              <a:rPr lang="tr-TR" sz="3200" b="1" dirty="0" smtClean="0">
                <a:solidFill>
                  <a:srgbClr val="008000"/>
                </a:solidFill>
              </a:rPr>
              <a:t>tasfiye edilen eşya alıcısına teslim edilmez.</a:t>
            </a:r>
          </a:p>
        </p:txBody>
      </p:sp>
      <p:sp>
        <p:nvSpPr>
          <p:cNvPr id="4" name="Veri Yer Tutucusu 3"/>
          <p:cNvSpPr>
            <a:spLocks noGrp="1"/>
          </p:cNvSpPr>
          <p:nvPr>
            <p:ph type="dt" sz="half" idx="10"/>
          </p:nvPr>
        </p:nvSpPr>
        <p:spPr/>
        <p:txBody>
          <a:bodyPr/>
          <a:lstStyle/>
          <a:p>
            <a:fld id="{CDA1CF48-2CEF-44E3-B06D-718079C5567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44</a:t>
            </a:fld>
            <a:endParaRPr lang="tr-TR"/>
          </a:p>
        </p:txBody>
      </p:sp>
    </p:spTree>
    <p:extLst>
      <p:ext uri="{BB962C8B-B14F-4D97-AF65-F5344CB8AC3E}">
        <p14:creationId xmlns:p14="http://schemas.microsoft.com/office/powerpoint/2010/main" val="519963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6" y="476518"/>
            <a:ext cx="10967434" cy="5700445"/>
          </a:xfrm>
        </p:spPr>
        <p:txBody>
          <a:bodyPr>
            <a:normAutofit/>
          </a:bodyPr>
          <a:lstStyle/>
          <a:p>
            <a:r>
              <a:rPr lang="tr-TR" dirty="0" smtClean="0"/>
              <a:t>(14) Tasfiye listelerinin işleticiler tarafından, tespit ve tahakkuk belgesinin ise görevli memurlar tarafından zamanında düzenlenmesi ve ilgili birimlere gönderilmesi gümrük idare amirince sağlanır.</a:t>
            </a:r>
          </a:p>
          <a:p>
            <a:r>
              <a:rPr lang="tr-TR" dirty="0" smtClean="0"/>
              <a:t>(15) Antrepo ve geçici depolama yerlerinin işletmeci tarafından veya gümrük idaresince kapatılmak istenmesi halinde buradaki </a:t>
            </a:r>
            <a:r>
              <a:rPr lang="tr-TR" dirty="0" err="1" smtClean="0"/>
              <a:t>tasfiyelik</a:t>
            </a:r>
            <a:r>
              <a:rPr lang="tr-TR" dirty="0" smtClean="0"/>
              <a:t> eşya ile ilgili işlemler öncelikli olarak sonuçlandırılır.</a:t>
            </a:r>
          </a:p>
          <a:p>
            <a:endParaRPr lang="tr-TR" dirty="0"/>
          </a:p>
        </p:txBody>
      </p:sp>
      <p:sp>
        <p:nvSpPr>
          <p:cNvPr id="4" name="Veri Yer Tutucusu 3"/>
          <p:cNvSpPr>
            <a:spLocks noGrp="1"/>
          </p:cNvSpPr>
          <p:nvPr>
            <p:ph type="dt" sz="half" idx="10"/>
          </p:nvPr>
        </p:nvSpPr>
        <p:spPr/>
        <p:txBody>
          <a:bodyPr/>
          <a:lstStyle/>
          <a:p>
            <a:fld id="{8128C772-303D-44BD-A683-05D90378154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45</a:t>
            </a:fld>
            <a:endParaRPr lang="tr-TR"/>
          </a:p>
        </p:txBody>
      </p:sp>
    </p:spTree>
    <p:extLst>
      <p:ext uri="{BB962C8B-B14F-4D97-AF65-F5344CB8AC3E}">
        <p14:creationId xmlns:p14="http://schemas.microsoft.com/office/powerpoint/2010/main" val="4835166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69702"/>
            <a:ext cx="10515600" cy="57955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sz="4900" b="1" dirty="0" smtClean="0">
                <a:solidFill>
                  <a:srgbClr val="FF0000"/>
                </a:solidFill>
                <a:latin typeface="Cooper Black" panose="0208090404030B020404" pitchFamily="18" charset="0"/>
              </a:rPr>
              <a:t>Eşya bedelinin tespiti</a:t>
            </a:r>
            <a:r>
              <a:rPr lang="tr-TR" b="1" dirty="0" smtClean="0">
                <a:solidFill>
                  <a:srgbClr val="FF0000"/>
                </a:solidFill>
              </a:rPr>
              <a:t/>
            </a:r>
            <a:br>
              <a:rPr lang="tr-TR" b="1" dirty="0" smtClean="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141668" y="1825625"/>
            <a:ext cx="11861442" cy="4351338"/>
          </a:xfrm>
        </p:spPr>
        <p:txBody>
          <a:bodyPr/>
          <a:lstStyle/>
          <a:p>
            <a:endParaRPr lang="tr-TR" dirty="0" smtClean="0"/>
          </a:p>
          <a:p>
            <a:r>
              <a:rPr lang="tr-TR" sz="3200" dirty="0" smtClean="0"/>
              <a:t>MADDE 31 – (1) 4458 sayılı Kanun uyarınca ;</a:t>
            </a:r>
          </a:p>
          <a:p>
            <a:r>
              <a:rPr lang="tr-TR" sz="3200" dirty="0" smtClean="0">
                <a:solidFill>
                  <a:srgbClr val="FF0000"/>
                </a:solidFill>
              </a:rPr>
              <a:t>tasfiye edilecek her türlü eşyanın bedeli</a:t>
            </a:r>
            <a:r>
              <a:rPr lang="tr-TR" sz="3200" dirty="0" smtClean="0"/>
              <a:t>, </a:t>
            </a:r>
            <a:r>
              <a:rPr lang="tr-TR" sz="3200" dirty="0" smtClean="0">
                <a:solidFill>
                  <a:srgbClr val="00B0F0"/>
                </a:solidFill>
              </a:rPr>
              <a:t>gümrük muayene memurlarınca düzenlenecek tespit ve tahakkuk belgesinde gösterilir.</a:t>
            </a:r>
          </a:p>
          <a:p>
            <a:r>
              <a:rPr lang="tr-TR" sz="3200" dirty="0" smtClean="0">
                <a:solidFill>
                  <a:srgbClr val="00B0F0"/>
                </a:solidFill>
              </a:rPr>
              <a:t> </a:t>
            </a:r>
            <a:r>
              <a:rPr lang="tr-TR" sz="3200" b="1" u="sng" dirty="0" smtClean="0">
                <a:solidFill>
                  <a:srgbClr val="FF0000"/>
                </a:solidFill>
              </a:rPr>
              <a:t>Eşya bedelinin tespitinde aşağıda belirtilen esaslar uygulanır:</a:t>
            </a:r>
          </a:p>
          <a:p>
            <a:endParaRPr lang="tr-TR" sz="3200" dirty="0"/>
          </a:p>
        </p:txBody>
      </p:sp>
      <p:sp>
        <p:nvSpPr>
          <p:cNvPr id="4" name="Veri Yer Tutucusu 3"/>
          <p:cNvSpPr>
            <a:spLocks noGrp="1"/>
          </p:cNvSpPr>
          <p:nvPr>
            <p:ph type="dt" sz="half" idx="10"/>
          </p:nvPr>
        </p:nvSpPr>
        <p:spPr/>
        <p:txBody>
          <a:bodyPr/>
          <a:lstStyle/>
          <a:p>
            <a:fld id="{049FE324-8953-472C-9F01-396D68FE4AD5}"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46</a:t>
            </a:fld>
            <a:endParaRPr lang="tr-TR"/>
          </a:p>
        </p:txBody>
      </p:sp>
    </p:spTree>
    <p:extLst>
      <p:ext uri="{BB962C8B-B14F-4D97-AF65-F5344CB8AC3E}">
        <p14:creationId xmlns:p14="http://schemas.microsoft.com/office/powerpoint/2010/main" val="31099400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9245" y="1"/>
            <a:ext cx="11668258" cy="708337"/>
          </a:xfrm>
          <a:gradFill>
            <a:gsLst>
              <a:gs pos="0">
                <a:schemeClr val="accent1">
                  <a:lumMod val="5000"/>
                  <a:lumOff val="95000"/>
                </a:schemeClr>
              </a:gs>
              <a:gs pos="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marL="228600" lvl="0" indent="-228600">
              <a:spcBef>
                <a:spcPts val="1000"/>
              </a:spcBef>
            </a:pPr>
            <a:r>
              <a:rPr lang="tr-TR" sz="3200" b="1" u="sng" dirty="0" smtClean="0">
                <a:solidFill>
                  <a:srgbClr val="FF0000"/>
                </a:solidFill>
                <a:latin typeface="Calibri" panose="020F0502020204030204"/>
              </a:rPr>
              <a:t/>
            </a:r>
            <a:br>
              <a:rPr lang="tr-TR" sz="3200" b="1" u="sng" dirty="0" smtClean="0">
                <a:solidFill>
                  <a:srgbClr val="FF0000"/>
                </a:solidFill>
                <a:latin typeface="Calibri" panose="020F0502020204030204"/>
              </a:rPr>
            </a:br>
            <a:r>
              <a:rPr lang="tr-TR" sz="3600" b="1" u="sng" dirty="0" smtClean="0">
                <a:solidFill>
                  <a:srgbClr val="FF0000"/>
                </a:solidFill>
                <a:latin typeface="Calibri" panose="020F0502020204030204"/>
              </a:rPr>
              <a:t>Eşya </a:t>
            </a:r>
            <a:r>
              <a:rPr lang="tr-TR" sz="3600" b="1" u="sng" dirty="0">
                <a:solidFill>
                  <a:srgbClr val="FF0000"/>
                </a:solidFill>
                <a:latin typeface="Calibri" panose="020F0502020204030204"/>
              </a:rPr>
              <a:t>bedelinin tespitinde aşağıda belirtilen esaslar uygulanır:</a:t>
            </a:r>
            <a:br>
              <a:rPr lang="tr-TR" sz="3600" b="1" u="sng" dirty="0">
                <a:solidFill>
                  <a:srgbClr val="FF0000"/>
                </a:solidFill>
                <a:latin typeface="Calibri" panose="020F0502020204030204"/>
              </a:rPr>
            </a:br>
            <a:endParaRPr lang="tr-TR" sz="4900" dirty="0"/>
          </a:p>
        </p:txBody>
      </p:sp>
      <p:sp>
        <p:nvSpPr>
          <p:cNvPr id="3" name="İçerik Yer Tutucusu 2"/>
          <p:cNvSpPr>
            <a:spLocks noGrp="1"/>
          </p:cNvSpPr>
          <p:nvPr>
            <p:ph idx="1"/>
          </p:nvPr>
        </p:nvSpPr>
        <p:spPr>
          <a:xfrm>
            <a:off x="115910" y="914400"/>
            <a:ext cx="11951593" cy="5807075"/>
          </a:xfrm>
        </p:spPr>
        <p:txBody>
          <a:bodyPr>
            <a:noAutofit/>
          </a:bodyPr>
          <a:lstStyle/>
          <a:p>
            <a:r>
              <a:rPr lang="tr-TR" sz="3200" b="1" dirty="0" smtClean="0">
                <a:solidFill>
                  <a:srgbClr val="FF0000"/>
                </a:solidFill>
              </a:rPr>
              <a:t>a)</a:t>
            </a:r>
            <a:r>
              <a:rPr lang="tr-TR" sz="3200" dirty="0" smtClean="0"/>
              <a:t> </a:t>
            </a:r>
            <a:r>
              <a:rPr lang="tr-TR" sz="3200" dirty="0" smtClean="0">
                <a:solidFill>
                  <a:srgbClr val="008000"/>
                </a:solidFill>
                <a:latin typeface="Arial Black" panose="020B0A04020102020204" pitchFamily="34" charset="0"/>
              </a:rPr>
              <a:t>Tasfiye edilebilir hale gelmiş olan eşyanın bedelinin </a:t>
            </a:r>
            <a:r>
              <a:rPr lang="tr-TR" sz="3200" dirty="0" smtClean="0">
                <a:solidFill>
                  <a:srgbClr val="FFC000"/>
                </a:solidFill>
                <a:latin typeface="Arial Black" panose="020B0A04020102020204" pitchFamily="34" charset="0"/>
              </a:rPr>
              <a:t>tespit</a:t>
            </a:r>
            <a:r>
              <a:rPr lang="tr-TR" sz="3200" dirty="0" smtClean="0">
                <a:solidFill>
                  <a:srgbClr val="008000"/>
                </a:solidFill>
                <a:latin typeface="Arial Black" panose="020B0A04020102020204" pitchFamily="34" charset="0"/>
              </a:rPr>
              <a:t>inde </a:t>
            </a:r>
            <a:r>
              <a:rPr lang="tr-TR" sz="3200" u="sng" dirty="0" smtClean="0">
                <a:latin typeface="Berlin Sans FB" panose="020E0602020502020306" pitchFamily="34" charset="0"/>
              </a:rPr>
              <a:t>gümrüklenmiş değer</a:t>
            </a:r>
            <a:r>
              <a:rPr lang="tr-TR" sz="3200" dirty="0" smtClean="0">
                <a:solidFill>
                  <a:srgbClr val="00B0F0"/>
                </a:solidFill>
              </a:rPr>
              <a:t>* esas alınır. </a:t>
            </a:r>
          </a:p>
          <a:p>
            <a:pPr algn="ctr"/>
            <a:r>
              <a:rPr lang="tr-TR" dirty="0" smtClean="0"/>
              <a:t>**Maktu olarak alınması gereken vergiler ve mali yükler ile bunlara isabet eden KDV </a:t>
            </a:r>
            <a:r>
              <a:rPr lang="tr-TR" sz="3200" dirty="0" smtClean="0"/>
              <a:t>**</a:t>
            </a:r>
            <a:r>
              <a:rPr lang="tr-TR" sz="3200" u="sng" dirty="0" smtClean="0">
                <a:solidFill>
                  <a:srgbClr val="FF0000"/>
                </a:solidFill>
                <a:latin typeface="Arial" panose="020B0604020202020204" pitchFamily="34" charset="0"/>
                <a:cs typeface="Arial" panose="020B0604020202020204" pitchFamily="34" charset="0"/>
              </a:rPr>
              <a:t>gümrüklenmiş değere dahil olmakla birlikte</a:t>
            </a:r>
            <a:r>
              <a:rPr lang="tr-TR" sz="3200" dirty="0" smtClean="0">
                <a:solidFill>
                  <a:srgbClr val="FF0000"/>
                </a:solidFill>
                <a:latin typeface="Arial" panose="020B0604020202020204" pitchFamily="34" charset="0"/>
                <a:cs typeface="Arial" panose="020B0604020202020204" pitchFamily="34" charset="0"/>
              </a:rPr>
              <a:t>;</a:t>
            </a:r>
          </a:p>
          <a:p>
            <a:pPr algn="ctr"/>
            <a:r>
              <a:rPr lang="tr-TR" sz="3200" dirty="0" smtClean="0">
                <a:solidFill>
                  <a:srgbClr val="FF0000"/>
                </a:solidFill>
                <a:latin typeface="Arial" panose="020B0604020202020204" pitchFamily="34" charset="0"/>
                <a:cs typeface="Arial" panose="020B0604020202020204" pitchFamily="34" charset="0"/>
              </a:rPr>
              <a:t> </a:t>
            </a:r>
            <a:r>
              <a:rPr lang="tr-TR" sz="3200" dirty="0" smtClean="0">
                <a:solidFill>
                  <a:srgbClr val="00B0F0"/>
                </a:solidFill>
                <a:latin typeface="Cooper Black" panose="0208090404030B020404" pitchFamily="18" charset="0"/>
              </a:rPr>
              <a:t>ihaleye esas bedele dahil edilmez</a:t>
            </a:r>
            <a:r>
              <a:rPr lang="tr-TR" sz="3200" dirty="0" smtClean="0">
                <a:solidFill>
                  <a:srgbClr val="FF0000"/>
                </a:solidFill>
                <a:latin typeface="Cooper Black" panose="0208090404030B020404" pitchFamily="18" charset="0"/>
              </a:rPr>
              <a:t>.</a:t>
            </a:r>
          </a:p>
          <a:p>
            <a:pPr algn="ctr"/>
            <a:r>
              <a:rPr lang="tr-TR" sz="3200" dirty="0" smtClean="0"/>
              <a:t> **</a:t>
            </a:r>
            <a:r>
              <a:rPr lang="tr-TR" sz="3200" b="1" dirty="0" smtClean="0">
                <a:solidFill>
                  <a:srgbClr val="008000"/>
                </a:solidFill>
                <a:latin typeface="Cooper Black" panose="0208090404030B020404" pitchFamily="18" charset="0"/>
              </a:rPr>
              <a:t>Bu vergiler ayrıca tahsil edilir**</a:t>
            </a:r>
            <a:r>
              <a:rPr lang="tr-TR" sz="3200" dirty="0" smtClean="0">
                <a:solidFill>
                  <a:srgbClr val="008000"/>
                </a:solidFill>
                <a:latin typeface="Cooper Black" panose="0208090404030B020404" pitchFamily="18" charset="0"/>
              </a:rPr>
              <a:t>.</a:t>
            </a:r>
          </a:p>
          <a:p>
            <a:pPr algn="ctr"/>
            <a:endParaRPr lang="tr-TR" sz="3200" dirty="0" smtClean="0">
              <a:solidFill>
                <a:srgbClr val="008000"/>
              </a:solidFill>
              <a:latin typeface="Cooper Black" panose="0208090404030B020404" pitchFamily="18" charset="0"/>
            </a:endParaRPr>
          </a:p>
          <a:p>
            <a:r>
              <a:rPr lang="tr-TR" dirty="0" smtClean="0"/>
              <a:t> </a:t>
            </a:r>
            <a:r>
              <a:rPr lang="tr-TR" u="sng" dirty="0" smtClean="0">
                <a:solidFill>
                  <a:srgbClr val="00B0F0"/>
                </a:solidFill>
                <a:effectLst>
                  <a:outerShdw blurRad="38100" dist="38100" dir="2700000" algn="tl">
                    <a:srgbClr val="000000">
                      <a:alpha val="43137"/>
                    </a:srgbClr>
                  </a:outerShdw>
                </a:effectLst>
              </a:rPr>
              <a:t>*“</a:t>
            </a:r>
            <a:r>
              <a:rPr lang="tr-TR" u="sng" dirty="0">
                <a:effectLst>
                  <a:outerShdw blurRad="38100" dist="38100" dir="2700000" algn="tl">
                    <a:srgbClr val="000000">
                      <a:alpha val="43137"/>
                    </a:srgbClr>
                  </a:outerShdw>
                </a:effectLst>
                <a:latin typeface="Bauhaus 93" panose="04030905020B02020C02" pitchFamily="82" charset="0"/>
              </a:rPr>
              <a:t>gümrüklenmiş değer</a:t>
            </a:r>
            <a:r>
              <a:rPr lang="tr-TR" u="sng" dirty="0">
                <a:solidFill>
                  <a:srgbClr val="00B0F0"/>
                </a:solidFill>
                <a:effectLst>
                  <a:outerShdw blurRad="38100" dist="38100" dir="2700000" algn="tl">
                    <a:srgbClr val="000000">
                      <a:alpha val="43137"/>
                    </a:srgbClr>
                  </a:outerShdw>
                </a:effectLst>
              </a:rPr>
              <a:t>” </a:t>
            </a:r>
            <a:r>
              <a:rPr lang="tr-TR" dirty="0" smtClean="0"/>
              <a:t>UA. </a:t>
            </a:r>
            <a:r>
              <a:rPr lang="tr-TR" dirty="0"/>
              <a:t>Kıymet Sözleşmesi'ne göre belirlenecek</a:t>
            </a:r>
            <a:r>
              <a:rPr lang="tr-TR" dirty="0" smtClean="0"/>
              <a:t>,</a:t>
            </a:r>
          </a:p>
          <a:p>
            <a:r>
              <a:rPr lang="tr-TR" dirty="0" smtClean="0"/>
              <a:t> </a:t>
            </a:r>
            <a:r>
              <a:rPr lang="tr-TR" u="sng" dirty="0">
                <a:solidFill>
                  <a:srgbClr val="FF0000"/>
                </a:solidFill>
              </a:rPr>
              <a:t>ithal eşyası için </a:t>
            </a:r>
            <a:r>
              <a:rPr lang="tr-TR" u="sng" dirty="0" smtClean="0">
                <a:solidFill>
                  <a:srgbClr val="FF0000"/>
                </a:solidFill>
              </a:rPr>
              <a:t>:	</a:t>
            </a:r>
            <a:r>
              <a:rPr lang="tr-TR" dirty="0" smtClean="0">
                <a:solidFill>
                  <a:srgbClr val="008000"/>
                </a:solidFill>
              </a:rPr>
              <a:t>eşyanın 	CIF </a:t>
            </a:r>
            <a:r>
              <a:rPr lang="tr-TR" dirty="0">
                <a:solidFill>
                  <a:srgbClr val="008000"/>
                </a:solidFill>
              </a:rPr>
              <a:t>kıymeti ile gümrük vergileri toplamını</a:t>
            </a:r>
            <a:r>
              <a:rPr lang="tr-TR" dirty="0"/>
              <a:t>, </a:t>
            </a:r>
            <a:endParaRPr lang="tr-TR" dirty="0" smtClean="0"/>
          </a:p>
          <a:p>
            <a:r>
              <a:rPr lang="tr-TR" u="sng" dirty="0" smtClean="0">
                <a:solidFill>
                  <a:srgbClr val="FF0000"/>
                </a:solidFill>
              </a:rPr>
              <a:t>ihraç </a:t>
            </a:r>
            <a:r>
              <a:rPr lang="tr-TR" u="sng" dirty="0">
                <a:solidFill>
                  <a:srgbClr val="FF0000"/>
                </a:solidFill>
              </a:rPr>
              <a:t>eşyası için </a:t>
            </a:r>
            <a:r>
              <a:rPr lang="tr-TR" u="sng" dirty="0" smtClean="0">
                <a:solidFill>
                  <a:srgbClr val="FF0000"/>
                </a:solidFill>
              </a:rPr>
              <a:t>:			</a:t>
            </a:r>
            <a:r>
              <a:rPr lang="tr-TR" dirty="0" smtClean="0">
                <a:solidFill>
                  <a:srgbClr val="7030A0"/>
                </a:solidFill>
              </a:rPr>
              <a:t>FOB </a:t>
            </a:r>
            <a:r>
              <a:rPr lang="tr-TR" dirty="0">
                <a:solidFill>
                  <a:srgbClr val="7030A0"/>
                </a:solidFill>
              </a:rPr>
              <a:t>kıymeti ile gümrük vergileri toplamını </a:t>
            </a:r>
            <a:endParaRPr lang="tr-TR" dirty="0" smtClean="0">
              <a:solidFill>
                <a:srgbClr val="7030A0"/>
              </a:solidFill>
            </a:endParaRPr>
          </a:p>
          <a:p>
            <a:r>
              <a:rPr lang="tr-TR" dirty="0" smtClean="0"/>
              <a:t>ifade etmektedir.******************************************</a:t>
            </a:r>
            <a:endParaRPr lang="tr-TR" dirty="0"/>
          </a:p>
        </p:txBody>
      </p:sp>
      <p:sp>
        <p:nvSpPr>
          <p:cNvPr id="4" name="Veri Yer Tutucusu 3"/>
          <p:cNvSpPr>
            <a:spLocks noGrp="1"/>
          </p:cNvSpPr>
          <p:nvPr>
            <p:ph type="dt" sz="half" idx="10"/>
          </p:nvPr>
        </p:nvSpPr>
        <p:spPr/>
        <p:txBody>
          <a:bodyPr/>
          <a:lstStyle/>
          <a:p>
            <a:fld id="{C2F75AAF-641D-45C8-904E-417D4963509C}"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47</a:t>
            </a:fld>
            <a:endParaRPr lang="tr-TR"/>
          </a:p>
        </p:txBody>
      </p:sp>
    </p:spTree>
    <p:extLst>
      <p:ext uri="{BB962C8B-B14F-4D97-AF65-F5344CB8AC3E}">
        <p14:creationId xmlns:p14="http://schemas.microsoft.com/office/powerpoint/2010/main" val="23201287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7284" y="425003"/>
            <a:ext cx="9755074" cy="5751960"/>
          </a:xfrm>
        </p:spPr>
        <p:txBody>
          <a:bodyPr>
            <a:normAutofit/>
          </a:bodyPr>
          <a:lstStyle/>
          <a:p>
            <a:r>
              <a:rPr lang="tr-TR" sz="3200" b="1" dirty="0" smtClean="0">
                <a:solidFill>
                  <a:srgbClr val="FF0000"/>
                </a:solidFill>
              </a:rPr>
              <a:t>b)</a:t>
            </a:r>
            <a:r>
              <a:rPr lang="tr-TR" sz="3200" dirty="0" smtClean="0"/>
              <a:t> </a:t>
            </a:r>
            <a:r>
              <a:rPr lang="tr-TR" sz="3200" dirty="0" smtClean="0">
                <a:solidFill>
                  <a:srgbClr val="FF0000"/>
                </a:solidFill>
                <a:latin typeface="Bauhaus 93" panose="04030905020B02020C02" pitchFamily="82" charset="0"/>
              </a:rPr>
              <a:t>Kaçak eşyanın </a:t>
            </a:r>
            <a:r>
              <a:rPr lang="tr-TR" sz="3200" dirty="0" smtClean="0">
                <a:solidFill>
                  <a:srgbClr val="FFC000"/>
                </a:solidFill>
                <a:latin typeface="Bauhaus 93" panose="04030905020B02020C02" pitchFamily="82" charset="0"/>
              </a:rPr>
              <a:t>bedeli</a:t>
            </a:r>
            <a:r>
              <a:rPr lang="tr-TR" sz="3200" dirty="0" smtClean="0"/>
              <a:t>, </a:t>
            </a:r>
          </a:p>
          <a:p>
            <a:r>
              <a:rPr lang="tr-TR" sz="3200" dirty="0" smtClean="0"/>
              <a:t> varsa ,</a:t>
            </a:r>
          </a:p>
          <a:p>
            <a:r>
              <a:rPr lang="tr-TR" sz="3200" dirty="0" smtClean="0">
                <a:solidFill>
                  <a:srgbClr val="00B050"/>
                </a:solidFill>
              </a:rPr>
              <a:t>mahkemece belirlenen bedeldir.</a:t>
            </a:r>
          </a:p>
          <a:p>
            <a:endParaRPr lang="tr-TR" sz="3200" dirty="0" smtClean="0"/>
          </a:p>
          <a:p>
            <a:r>
              <a:rPr lang="tr-TR" sz="3200" dirty="0" smtClean="0"/>
              <a:t>Şayet mahkemece bedel belirlenmemiş ise,</a:t>
            </a:r>
          </a:p>
          <a:p>
            <a:r>
              <a:rPr lang="tr-TR" sz="3200" dirty="0" smtClean="0"/>
              <a:t> </a:t>
            </a:r>
            <a:r>
              <a:rPr lang="tr-TR" sz="3200" dirty="0" smtClean="0">
                <a:solidFill>
                  <a:srgbClr val="00B050"/>
                </a:solidFill>
              </a:rPr>
              <a:t>kaçak eşyaya ait tespit tutanağındaki bedeldir.</a:t>
            </a:r>
          </a:p>
          <a:p>
            <a:r>
              <a:rPr lang="tr-TR" sz="3200" dirty="0" smtClean="0">
                <a:solidFill>
                  <a:srgbClr val="00B050"/>
                </a:solidFill>
              </a:rPr>
              <a:t> </a:t>
            </a:r>
          </a:p>
          <a:p>
            <a:r>
              <a:rPr lang="tr-TR" sz="3200" dirty="0" smtClean="0">
                <a:solidFill>
                  <a:srgbClr val="0070C0"/>
                </a:solidFill>
              </a:rPr>
              <a:t>Şayet o da yoksa ,</a:t>
            </a:r>
          </a:p>
          <a:p>
            <a:r>
              <a:rPr lang="tr-TR" sz="3200" dirty="0" smtClean="0">
                <a:solidFill>
                  <a:srgbClr val="00B050"/>
                </a:solidFill>
              </a:rPr>
              <a:t>rayiç değer </a:t>
            </a:r>
            <a:r>
              <a:rPr lang="tr-TR" sz="3200" dirty="0" smtClean="0"/>
              <a:t>esas alınarak belirlenir.</a:t>
            </a:r>
          </a:p>
          <a:p>
            <a:endParaRPr lang="tr-TR" dirty="0"/>
          </a:p>
        </p:txBody>
      </p:sp>
      <p:sp>
        <p:nvSpPr>
          <p:cNvPr id="4" name="Veri Yer Tutucusu 3"/>
          <p:cNvSpPr>
            <a:spLocks noGrp="1"/>
          </p:cNvSpPr>
          <p:nvPr>
            <p:ph type="dt" sz="half" idx="10"/>
          </p:nvPr>
        </p:nvSpPr>
        <p:spPr/>
        <p:txBody>
          <a:bodyPr/>
          <a:lstStyle/>
          <a:p>
            <a:fld id="{CFD725F2-4BBF-42BE-A516-A0E5CF3BD2D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48</a:t>
            </a:fld>
            <a:endParaRPr lang="tr-TR"/>
          </a:p>
        </p:txBody>
      </p:sp>
    </p:spTree>
    <p:extLst>
      <p:ext uri="{BB962C8B-B14F-4D97-AF65-F5344CB8AC3E}">
        <p14:creationId xmlns:p14="http://schemas.microsoft.com/office/powerpoint/2010/main" val="37988503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093" y="425003"/>
            <a:ext cx="11044707" cy="5751960"/>
          </a:xfrm>
        </p:spPr>
        <p:txBody>
          <a:bodyPr>
            <a:normAutofit/>
          </a:bodyPr>
          <a:lstStyle/>
          <a:p>
            <a:r>
              <a:rPr lang="tr-TR" sz="3200" b="1" dirty="0" smtClean="0">
                <a:solidFill>
                  <a:srgbClr val="FF0000"/>
                </a:solidFill>
              </a:rPr>
              <a:t>c)</a:t>
            </a:r>
            <a:r>
              <a:rPr lang="tr-TR" sz="3200" dirty="0" smtClean="0"/>
              <a:t> </a:t>
            </a:r>
            <a:r>
              <a:rPr lang="tr-TR" sz="3200" dirty="0" smtClean="0">
                <a:solidFill>
                  <a:srgbClr val="FFC000"/>
                </a:solidFill>
                <a:latin typeface="Bauhaus 93" panose="04030905020B02020C02" pitchFamily="82" charset="0"/>
              </a:rPr>
              <a:t>İmha edilecek eşyanın nitelik ve nicelikleri ile değeri</a:t>
            </a:r>
            <a:r>
              <a:rPr lang="tr-TR" sz="3200" dirty="0" smtClean="0"/>
              <a:t>, istatistik bilgilerine esas olmak üzere tespit ve tahakkuk belgesinde veya imha kararında gösterilir.</a:t>
            </a:r>
          </a:p>
          <a:p>
            <a:endParaRPr lang="tr-TR" sz="3200" dirty="0" smtClean="0"/>
          </a:p>
          <a:p>
            <a:r>
              <a:rPr lang="tr-TR" sz="3200" b="1" dirty="0" smtClean="0">
                <a:solidFill>
                  <a:srgbClr val="FF0000"/>
                </a:solidFill>
              </a:rPr>
              <a:t>ç)</a:t>
            </a:r>
            <a:r>
              <a:rPr lang="tr-TR" sz="3200" dirty="0" smtClean="0"/>
              <a:t> </a:t>
            </a:r>
            <a:r>
              <a:rPr lang="tr-TR" sz="3200" dirty="0" smtClean="0">
                <a:solidFill>
                  <a:srgbClr val="FFC000"/>
                </a:solidFill>
                <a:latin typeface="Bauhaus 93" panose="04030905020B02020C02" pitchFamily="82" charset="0"/>
              </a:rPr>
              <a:t>Perakende satılacak eşyanın bedeli</a:t>
            </a:r>
            <a:r>
              <a:rPr lang="tr-TR" sz="3200" dirty="0" smtClean="0"/>
              <a:t>, tespit ve tahakkuk belgesindeki bedele bağlı kalınmadan ;</a:t>
            </a:r>
          </a:p>
          <a:p>
            <a:r>
              <a:rPr lang="tr-TR" sz="3200" dirty="0" smtClean="0">
                <a:solidFill>
                  <a:srgbClr val="FF0000"/>
                </a:solidFill>
              </a:rPr>
              <a:t>serbest piyasa koşulları göz önünde bulundurularak;</a:t>
            </a:r>
          </a:p>
          <a:p>
            <a:r>
              <a:rPr lang="tr-TR" sz="3200" dirty="0" smtClean="0">
                <a:solidFill>
                  <a:srgbClr val="FF0000"/>
                </a:solidFill>
              </a:rPr>
              <a:t> </a:t>
            </a:r>
            <a:r>
              <a:rPr lang="tr-TR" sz="3200" b="1" dirty="0" smtClean="0">
                <a:solidFill>
                  <a:srgbClr val="008000"/>
                </a:solidFill>
              </a:rPr>
              <a:t>işletme müdürlüklerince belirlenir</a:t>
            </a:r>
            <a:r>
              <a:rPr lang="tr-TR" b="1" dirty="0" smtClean="0">
                <a:solidFill>
                  <a:srgbClr val="008000"/>
                </a:solidFill>
              </a:rPr>
              <a:t>.</a:t>
            </a:r>
          </a:p>
          <a:p>
            <a:endParaRPr lang="tr-TR" dirty="0"/>
          </a:p>
        </p:txBody>
      </p:sp>
      <p:sp>
        <p:nvSpPr>
          <p:cNvPr id="4" name="Veri Yer Tutucusu 3"/>
          <p:cNvSpPr>
            <a:spLocks noGrp="1"/>
          </p:cNvSpPr>
          <p:nvPr>
            <p:ph type="dt" sz="half" idx="10"/>
          </p:nvPr>
        </p:nvSpPr>
        <p:spPr/>
        <p:txBody>
          <a:bodyPr/>
          <a:lstStyle/>
          <a:p>
            <a:fld id="{E068B2AB-3261-4CC0-B4F3-742A13B7790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49</a:t>
            </a:fld>
            <a:endParaRPr lang="tr-TR"/>
          </a:p>
        </p:txBody>
      </p:sp>
    </p:spTree>
    <p:extLst>
      <p:ext uri="{BB962C8B-B14F-4D97-AF65-F5344CB8AC3E}">
        <p14:creationId xmlns:p14="http://schemas.microsoft.com/office/powerpoint/2010/main" val="3860942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155" y="592428"/>
            <a:ext cx="10838645" cy="5584535"/>
          </a:xfrm>
        </p:spPr>
        <p:txBody>
          <a:bodyPr>
            <a:normAutofit/>
          </a:bodyPr>
          <a:lstStyle/>
          <a:p>
            <a:r>
              <a:rPr lang="tr-TR" b="1" dirty="0" smtClean="0">
                <a:solidFill>
                  <a:srgbClr val="FF0000"/>
                </a:solidFill>
              </a:rPr>
              <a:t>MADDE 1 – </a:t>
            </a:r>
          </a:p>
          <a:p>
            <a:r>
              <a:rPr lang="tr-TR" sz="3200" dirty="0" smtClean="0"/>
              <a:t>(1) </a:t>
            </a:r>
            <a:r>
              <a:rPr lang="tr-TR" sz="3200" b="1" dirty="0" smtClean="0">
                <a:solidFill>
                  <a:srgbClr val="7030A0"/>
                </a:solidFill>
              </a:rPr>
              <a:t>Bu Yönetmeliğin amacı</a:t>
            </a:r>
            <a:r>
              <a:rPr lang="tr-TR" sz="3200" dirty="0" smtClean="0"/>
              <a:t>; </a:t>
            </a:r>
          </a:p>
          <a:p>
            <a:r>
              <a:rPr lang="tr-TR" sz="3200" dirty="0" smtClean="0"/>
              <a:t>gümrük idarelerince işletilmekte olan;</a:t>
            </a:r>
          </a:p>
          <a:p>
            <a:r>
              <a:rPr lang="tr-TR" sz="3200" dirty="0" smtClean="0"/>
              <a:t> </a:t>
            </a:r>
            <a:r>
              <a:rPr lang="tr-TR" sz="3200" b="1" dirty="0" smtClean="0"/>
              <a:t>geçici depolama yeri , antrepo ve ambarlara</a:t>
            </a:r>
            <a:r>
              <a:rPr lang="tr-TR" sz="3200" dirty="0" smtClean="0"/>
              <a:t>,</a:t>
            </a:r>
          </a:p>
          <a:p>
            <a:r>
              <a:rPr lang="tr-TR" sz="3200" b="1" dirty="0" smtClean="0">
                <a:solidFill>
                  <a:srgbClr val="008000"/>
                </a:solidFill>
              </a:rPr>
              <a:t>eşya alınması</a:t>
            </a:r>
            <a:r>
              <a:rPr lang="tr-TR" sz="3200" dirty="0" smtClean="0">
                <a:solidFill>
                  <a:srgbClr val="008000"/>
                </a:solidFill>
              </a:rPr>
              <a:t>, </a:t>
            </a:r>
          </a:p>
          <a:p>
            <a:r>
              <a:rPr lang="tr-TR" sz="3200" b="1" dirty="0" smtClean="0">
                <a:solidFill>
                  <a:srgbClr val="008000"/>
                </a:solidFill>
              </a:rPr>
              <a:t>muhafazası</a:t>
            </a:r>
            <a:r>
              <a:rPr lang="tr-TR" sz="3200" dirty="0" smtClean="0">
                <a:solidFill>
                  <a:srgbClr val="008000"/>
                </a:solidFill>
              </a:rPr>
              <a:t>, </a:t>
            </a:r>
          </a:p>
          <a:p>
            <a:r>
              <a:rPr lang="tr-TR" sz="3200" b="1" dirty="0" smtClean="0">
                <a:solidFill>
                  <a:srgbClr val="008000"/>
                </a:solidFill>
              </a:rPr>
              <a:t>teslimi</a:t>
            </a:r>
            <a:r>
              <a:rPr lang="tr-TR" sz="3200" dirty="0" smtClean="0">
                <a:solidFill>
                  <a:srgbClr val="008000"/>
                </a:solidFill>
              </a:rPr>
              <a:t> </a:t>
            </a:r>
            <a:r>
              <a:rPr lang="tr-TR" sz="3200" dirty="0" smtClean="0"/>
              <a:t>ile </a:t>
            </a:r>
          </a:p>
          <a:p>
            <a:r>
              <a:rPr lang="tr-TR" sz="3200" b="1" dirty="0" err="1" smtClean="0">
                <a:solidFill>
                  <a:srgbClr val="008000"/>
                </a:solidFill>
              </a:rPr>
              <a:t>tasfiyelik</a:t>
            </a:r>
            <a:r>
              <a:rPr lang="tr-TR" sz="3200" b="1" dirty="0" smtClean="0">
                <a:solidFill>
                  <a:srgbClr val="008000"/>
                </a:solidFill>
              </a:rPr>
              <a:t> hale gelmiş eşyanın tasfiyesine</a:t>
            </a:r>
            <a:r>
              <a:rPr lang="tr-TR" sz="3200" b="1" dirty="0" smtClean="0">
                <a:solidFill>
                  <a:srgbClr val="FF0000"/>
                </a:solidFill>
              </a:rPr>
              <a:t> </a:t>
            </a:r>
            <a:r>
              <a:rPr lang="tr-TR" sz="3200" dirty="0" smtClean="0"/>
              <a:t>,</a:t>
            </a:r>
          </a:p>
          <a:p>
            <a:r>
              <a:rPr lang="tr-TR" sz="3200" dirty="0" smtClean="0">
                <a:solidFill>
                  <a:srgbClr val="7030A0"/>
                </a:solidFill>
              </a:rPr>
              <a:t>ilişkin usul ve esasları belirlemektir</a:t>
            </a:r>
            <a:r>
              <a:rPr lang="tr-TR" sz="3200" dirty="0" smtClean="0"/>
              <a:t>.</a:t>
            </a:r>
            <a:endParaRPr lang="tr-TR" sz="3200" dirty="0"/>
          </a:p>
        </p:txBody>
      </p:sp>
      <p:sp>
        <p:nvSpPr>
          <p:cNvPr id="4" name="Veri Yer Tutucusu 3"/>
          <p:cNvSpPr>
            <a:spLocks noGrp="1"/>
          </p:cNvSpPr>
          <p:nvPr>
            <p:ph type="dt" sz="half" idx="10"/>
          </p:nvPr>
        </p:nvSpPr>
        <p:spPr/>
        <p:txBody>
          <a:bodyPr/>
          <a:lstStyle/>
          <a:p>
            <a:fld id="{E42E4A64-9DDD-4AF5-B4FF-2D6552FDFE3C}"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a:t>
            </a:fld>
            <a:endParaRPr lang="tr-TR"/>
          </a:p>
        </p:txBody>
      </p:sp>
    </p:spTree>
    <p:extLst>
      <p:ext uri="{BB962C8B-B14F-4D97-AF65-F5344CB8AC3E}">
        <p14:creationId xmlns:p14="http://schemas.microsoft.com/office/powerpoint/2010/main" val="42191391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093" y="347730"/>
            <a:ext cx="11655380" cy="6220495"/>
          </a:xfrm>
        </p:spPr>
        <p:txBody>
          <a:bodyPr>
            <a:normAutofit/>
          </a:bodyPr>
          <a:lstStyle/>
          <a:p>
            <a:r>
              <a:rPr lang="tr-TR" sz="3200" b="1" dirty="0" smtClean="0">
                <a:solidFill>
                  <a:srgbClr val="FF0000"/>
                </a:solidFill>
              </a:rPr>
              <a:t>d)</a:t>
            </a:r>
            <a:r>
              <a:rPr lang="tr-TR" dirty="0" smtClean="0"/>
              <a:t> </a:t>
            </a:r>
            <a:r>
              <a:rPr lang="tr-TR" sz="3200" dirty="0" smtClean="0">
                <a:solidFill>
                  <a:srgbClr val="FFC000"/>
                </a:solidFill>
                <a:latin typeface="Bauhaus 93" panose="04030905020B02020C02" pitchFamily="82" charset="0"/>
              </a:rPr>
              <a:t>İhale yoluyla yapılan birinci ve ikinci satışta </a:t>
            </a:r>
            <a:r>
              <a:rPr lang="tr-TR" sz="3200" dirty="0" smtClean="0">
                <a:solidFill>
                  <a:srgbClr val="FF0000"/>
                </a:solidFill>
                <a:latin typeface="Bauhaus 93" panose="04030905020B02020C02" pitchFamily="82" charset="0"/>
              </a:rPr>
              <a:t>teklif almayan veya teklifi uygun görülmeyen eşyanın</a:t>
            </a:r>
            <a:r>
              <a:rPr lang="tr-TR" sz="3200" dirty="0" smtClean="0">
                <a:solidFill>
                  <a:srgbClr val="FFC000"/>
                </a:solidFill>
                <a:latin typeface="Bauhaus 93" panose="04030905020B02020C02" pitchFamily="82" charset="0"/>
              </a:rPr>
              <a:t> ihaleye esas bedeli</a:t>
            </a:r>
            <a:r>
              <a:rPr lang="tr-TR" sz="3200" dirty="0" smtClean="0"/>
              <a:t>,</a:t>
            </a:r>
          </a:p>
          <a:p>
            <a:r>
              <a:rPr lang="tr-TR" sz="3200" dirty="0" smtClean="0"/>
              <a:t> </a:t>
            </a:r>
            <a:r>
              <a:rPr lang="tr-TR" sz="3200" dirty="0" smtClean="0">
                <a:solidFill>
                  <a:srgbClr val="0070C0"/>
                </a:solidFill>
              </a:rPr>
              <a:t>eşyanın özelliği, durumu, piyasa şartları, satış kabiliyeti, rayiç değeri ve varsa teklif değeri de dikkate alınarak ;</a:t>
            </a:r>
          </a:p>
          <a:p>
            <a:r>
              <a:rPr lang="tr-TR" sz="3200" b="1" dirty="0" smtClean="0">
                <a:solidFill>
                  <a:srgbClr val="00B050"/>
                </a:solidFill>
                <a:latin typeface="Cooper Black" panose="0208090404030B020404" pitchFamily="18" charset="0"/>
              </a:rPr>
              <a:t>ihale komisyonunca sonradan değiştirilir</a:t>
            </a:r>
            <a:r>
              <a:rPr lang="tr-TR" sz="3200" b="1" dirty="0" smtClean="0">
                <a:latin typeface="Cooper Black" panose="0208090404030B020404" pitchFamily="18" charset="0"/>
              </a:rPr>
              <a:t>.</a:t>
            </a:r>
          </a:p>
          <a:p>
            <a:r>
              <a:rPr lang="tr-TR" sz="3200" dirty="0" smtClean="0"/>
              <a:t> </a:t>
            </a:r>
            <a:r>
              <a:rPr lang="tr-TR" sz="3200" b="1" dirty="0" smtClean="0"/>
              <a:t>Komisyon tarafından değiştirilen fiyat</a:t>
            </a:r>
            <a:r>
              <a:rPr lang="tr-TR" sz="3200" dirty="0"/>
              <a:t>;</a:t>
            </a:r>
            <a:endParaRPr lang="tr-TR" sz="3200" dirty="0" smtClean="0"/>
          </a:p>
          <a:p>
            <a:r>
              <a:rPr lang="tr-TR" sz="3200" dirty="0" smtClean="0"/>
              <a:t> ilk belirlenen fiyatın yüzde elli (% 50) ve üstünde olması halinde işletme müdürünün;</a:t>
            </a:r>
          </a:p>
          <a:p>
            <a:r>
              <a:rPr lang="tr-TR" sz="3200" dirty="0" smtClean="0"/>
              <a:t> yüzde ellinin altında olması durumunda işletme müdürlüğünün görüşü ve bölge müdürlüğünün onayı ile geçerli olur.</a:t>
            </a:r>
          </a:p>
          <a:p>
            <a:endParaRPr lang="tr-TR" dirty="0" smtClean="0"/>
          </a:p>
          <a:p>
            <a:endParaRPr lang="tr-TR" dirty="0"/>
          </a:p>
        </p:txBody>
      </p:sp>
      <p:sp>
        <p:nvSpPr>
          <p:cNvPr id="4" name="Veri Yer Tutucusu 3"/>
          <p:cNvSpPr>
            <a:spLocks noGrp="1"/>
          </p:cNvSpPr>
          <p:nvPr>
            <p:ph type="dt" sz="half" idx="10"/>
          </p:nvPr>
        </p:nvSpPr>
        <p:spPr/>
        <p:txBody>
          <a:bodyPr/>
          <a:lstStyle/>
          <a:p>
            <a:fld id="{1E205E84-95B5-45ED-9CF0-939EE9E76FD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50</a:t>
            </a:fld>
            <a:endParaRPr lang="tr-TR"/>
          </a:p>
        </p:txBody>
      </p:sp>
    </p:spTree>
    <p:extLst>
      <p:ext uri="{BB962C8B-B14F-4D97-AF65-F5344CB8AC3E}">
        <p14:creationId xmlns:p14="http://schemas.microsoft.com/office/powerpoint/2010/main" val="22130084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093" y="347730"/>
            <a:ext cx="11044707" cy="5829233"/>
          </a:xfrm>
        </p:spPr>
        <p:txBody>
          <a:bodyPr>
            <a:normAutofit/>
          </a:bodyPr>
          <a:lstStyle/>
          <a:p>
            <a:endParaRPr lang="tr-TR" dirty="0" smtClean="0"/>
          </a:p>
          <a:p>
            <a:r>
              <a:rPr lang="tr-TR" dirty="0" smtClean="0"/>
              <a:t>e) Tespit ve tahakkuk belgesinde yer alan eşyanın kıymetinin aynı veya benzer eşyaya ait tespit ve tahakkuk belgesindeki kıymetlerle aynı olup olmadığı kontrol edilir ve aralarında bariz farklılık olması durumunda gerekli düzeltmeler işletme müdürlüğünce yapılabilir.</a:t>
            </a:r>
          </a:p>
          <a:p>
            <a:endParaRPr lang="tr-TR" dirty="0"/>
          </a:p>
        </p:txBody>
      </p:sp>
      <p:sp>
        <p:nvSpPr>
          <p:cNvPr id="4" name="Veri Yer Tutucusu 3"/>
          <p:cNvSpPr>
            <a:spLocks noGrp="1"/>
          </p:cNvSpPr>
          <p:nvPr>
            <p:ph type="dt" sz="half" idx="10"/>
          </p:nvPr>
        </p:nvSpPr>
        <p:spPr/>
        <p:txBody>
          <a:bodyPr/>
          <a:lstStyle/>
          <a:p>
            <a:fld id="{E86FB6DB-090A-4F51-AD61-63F6BCF6671A}"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51</a:t>
            </a:fld>
            <a:endParaRPr lang="tr-TR"/>
          </a:p>
        </p:txBody>
      </p:sp>
    </p:spTree>
    <p:extLst>
      <p:ext uri="{BB962C8B-B14F-4D97-AF65-F5344CB8AC3E}">
        <p14:creationId xmlns:p14="http://schemas.microsoft.com/office/powerpoint/2010/main" val="6781868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lstStyle/>
          <a:p>
            <a:pPr algn="ctr"/>
            <a:r>
              <a:rPr lang="tr-TR" dirty="0" smtClean="0">
                <a:latin typeface="Algerian" panose="04020705040A02060702" pitchFamily="82" charset="0"/>
              </a:rPr>
              <a:t>Beşinci bölüm</a:t>
            </a:r>
            <a:endParaRPr lang="tr-TR" dirty="0">
              <a:latin typeface="Algerian" panose="04020705040A02060702" pitchFamily="82" charset="0"/>
            </a:endParaRPr>
          </a:p>
        </p:txBody>
      </p:sp>
      <p:pic>
        <p:nvPicPr>
          <p:cNvPr id="7" name="İçerik Yer Tutucusu 6"/>
          <p:cNvPicPr>
            <a:picLocks noGrp="1" noChangeAspect="1"/>
          </p:cNvPicPr>
          <p:nvPr>
            <p:ph idx="1"/>
          </p:nvPr>
        </p:nvPicPr>
        <p:blipFill>
          <a:blip r:embed="rId2"/>
          <a:stretch>
            <a:fillRect/>
          </a:stretch>
        </p:blipFill>
        <p:spPr>
          <a:xfrm>
            <a:off x="838200" y="3409982"/>
            <a:ext cx="10515600" cy="1182624"/>
          </a:xfrm>
          <a:prstGeom prst="rect">
            <a:avLst/>
          </a:prstGeom>
        </p:spPr>
      </p:pic>
      <p:sp>
        <p:nvSpPr>
          <p:cNvPr id="4" name="Veri Yer Tutucusu 3"/>
          <p:cNvSpPr>
            <a:spLocks noGrp="1"/>
          </p:cNvSpPr>
          <p:nvPr>
            <p:ph type="dt" sz="half" idx="10"/>
          </p:nvPr>
        </p:nvSpPr>
        <p:spPr/>
        <p:txBody>
          <a:bodyPr/>
          <a:lstStyle/>
          <a:p>
            <a:fld id="{877901E8-80DA-4393-9F58-51DDB0E7B916}"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52</a:t>
            </a:fld>
            <a:endParaRPr lang="tr-TR"/>
          </a:p>
        </p:txBody>
      </p:sp>
    </p:spTree>
    <p:extLst>
      <p:ext uri="{BB962C8B-B14F-4D97-AF65-F5344CB8AC3E}">
        <p14:creationId xmlns:p14="http://schemas.microsoft.com/office/powerpoint/2010/main" val="20113240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547" y="313900"/>
            <a:ext cx="11900078" cy="6138416"/>
          </a:xfrm>
        </p:spPr>
        <p:txBody>
          <a:bodyPr>
            <a:normAutofit/>
          </a:bodyPr>
          <a:lstStyle/>
          <a:p>
            <a:endParaRPr lang="tr-TR" dirty="0" smtClean="0"/>
          </a:p>
          <a:p>
            <a:r>
              <a:rPr lang="tr-TR" b="1" dirty="0" smtClean="0"/>
              <a:t>MADDE 32 </a:t>
            </a:r>
            <a:r>
              <a:rPr lang="tr-TR" dirty="0" smtClean="0"/>
              <a:t>– </a:t>
            </a:r>
            <a:r>
              <a:rPr lang="tr-TR" dirty="0" smtClean="0">
                <a:solidFill>
                  <a:srgbClr val="7030A0"/>
                </a:solidFill>
              </a:rPr>
              <a:t>(</a:t>
            </a:r>
            <a:r>
              <a:rPr lang="tr-TR" sz="3200" dirty="0" smtClean="0">
                <a:solidFill>
                  <a:srgbClr val="7030A0"/>
                </a:solidFill>
              </a:rPr>
              <a:t>1) İşletme müdürlüğü, </a:t>
            </a:r>
            <a:r>
              <a:rPr lang="tr-TR" sz="3200" dirty="0" err="1" smtClean="0">
                <a:solidFill>
                  <a:srgbClr val="7030A0"/>
                </a:solidFill>
              </a:rPr>
              <a:t>tasfiyelik</a:t>
            </a:r>
            <a:r>
              <a:rPr lang="tr-TR" sz="3200" dirty="0" smtClean="0">
                <a:solidFill>
                  <a:srgbClr val="7030A0"/>
                </a:solidFill>
              </a:rPr>
              <a:t> hale gelen eşyanın</a:t>
            </a:r>
            <a:r>
              <a:rPr lang="tr-TR" sz="3200" dirty="0" smtClean="0"/>
              <a:t>;</a:t>
            </a:r>
          </a:p>
          <a:p>
            <a:r>
              <a:rPr lang="tr-TR" sz="3200" dirty="0" smtClean="0">
                <a:solidFill>
                  <a:srgbClr val="FF0000"/>
                </a:solidFill>
                <a:latin typeface="Algerian" panose="04020705040A02060702" pitchFamily="82" charset="0"/>
              </a:rPr>
              <a:t>a)</a:t>
            </a:r>
            <a:r>
              <a:rPr lang="tr-TR" sz="3200" dirty="0" smtClean="0">
                <a:solidFill>
                  <a:srgbClr val="008000"/>
                </a:solidFill>
                <a:latin typeface="Algerian" panose="04020705040A02060702" pitchFamily="82" charset="0"/>
              </a:rPr>
              <a:t> İhale yoluyla satış,</a:t>
            </a:r>
          </a:p>
          <a:p>
            <a:r>
              <a:rPr lang="tr-TR" sz="3200" dirty="0" smtClean="0">
                <a:solidFill>
                  <a:srgbClr val="FF0000"/>
                </a:solidFill>
                <a:latin typeface="Algerian" panose="04020705040A02060702" pitchFamily="82" charset="0"/>
              </a:rPr>
              <a:t>b) </a:t>
            </a:r>
            <a:r>
              <a:rPr lang="tr-TR" sz="3200" dirty="0" smtClean="0">
                <a:solidFill>
                  <a:srgbClr val="008000"/>
                </a:solidFill>
                <a:latin typeface="Algerian" panose="04020705040A02060702" pitchFamily="82" charset="0"/>
              </a:rPr>
              <a:t>Yeniden ihraç amaçlı satış,</a:t>
            </a:r>
          </a:p>
          <a:p>
            <a:r>
              <a:rPr lang="tr-TR" sz="3200" dirty="0" smtClean="0">
                <a:solidFill>
                  <a:srgbClr val="FF0000"/>
                </a:solidFill>
                <a:latin typeface="Algerian" panose="04020705040A02060702" pitchFamily="82" charset="0"/>
              </a:rPr>
              <a:t>c)</a:t>
            </a:r>
            <a:r>
              <a:rPr lang="tr-TR" sz="3200" dirty="0" smtClean="0">
                <a:solidFill>
                  <a:srgbClr val="008000"/>
                </a:solidFill>
                <a:latin typeface="Algerian" panose="04020705040A02060702" pitchFamily="82" charset="0"/>
              </a:rPr>
              <a:t> Perakende satış,</a:t>
            </a:r>
          </a:p>
          <a:p>
            <a:r>
              <a:rPr lang="tr-TR" sz="3200" dirty="0" smtClean="0">
                <a:solidFill>
                  <a:srgbClr val="FF0000"/>
                </a:solidFill>
                <a:latin typeface="Algerian" panose="04020705040A02060702" pitchFamily="82" charset="0"/>
              </a:rPr>
              <a:t>ç)</a:t>
            </a:r>
            <a:r>
              <a:rPr lang="tr-TR" sz="3200" dirty="0" smtClean="0">
                <a:solidFill>
                  <a:srgbClr val="008000"/>
                </a:solidFill>
                <a:latin typeface="Algerian" panose="04020705040A02060702" pitchFamily="82" charset="0"/>
              </a:rPr>
              <a:t> </a:t>
            </a:r>
            <a:r>
              <a:rPr lang="tr-TR" dirty="0" smtClean="0">
                <a:solidFill>
                  <a:srgbClr val="008000"/>
                </a:solidFill>
                <a:latin typeface="Algerian" panose="04020705040A02060702" pitchFamily="82" charset="0"/>
              </a:rPr>
              <a:t>Kamu kuruluşları ile özel kanunla kurulmuş vakıf ve derneklere tahsis,</a:t>
            </a:r>
          </a:p>
          <a:p>
            <a:r>
              <a:rPr lang="tr-TR" sz="3200" dirty="0" smtClean="0">
                <a:solidFill>
                  <a:srgbClr val="FF0000"/>
                </a:solidFill>
                <a:latin typeface="Algerian" panose="04020705040A02060702" pitchFamily="82" charset="0"/>
              </a:rPr>
              <a:t>d)</a:t>
            </a:r>
            <a:r>
              <a:rPr lang="tr-TR" sz="3200" dirty="0" smtClean="0">
                <a:solidFill>
                  <a:srgbClr val="008000"/>
                </a:solidFill>
                <a:latin typeface="Algerian" panose="04020705040A02060702" pitchFamily="82" charset="0"/>
              </a:rPr>
              <a:t> Özel yolla,</a:t>
            </a:r>
          </a:p>
          <a:p>
            <a:r>
              <a:rPr lang="tr-TR" sz="3200" dirty="0" smtClean="0">
                <a:solidFill>
                  <a:srgbClr val="FF0000"/>
                </a:solidFill>
                <a:latin typeface="Algerian" panose="04020705040A02060702" pitchFamily="82" charset="0"/>
              </a:rPr>
              <a:t>e)</a:t>
            </a:r>
            <a:r>
              <a:rPr lang="tr-TR" sz="3200" dirty="0" smtClean="0">
                <a:solidFill>
                  <a:srgbClr val="008000"/>
                </a:solidFill>
                <a:latin typeface="Algerian" panose="04020705040A02060702" pitchFamily="82" charset="0"/>
              </a:rPr>
              <a:t> İmha,</a:t>
            </a:r>
          </a:p>
          <a:p>
            <a:r>
              <a:rPr lang="tr-TR" sz="3200" dirty="0" smtClean="0">
                <a:solidFill>
                  <a:srgbClr val="7030A0"/>
                </a:solidFill>
              </a:rPr>
              <a:t>suretiyle tasfiye edilmesini sağlar.</a:t>
            </a:r>
          </a:p>
          <a:p>
            <a:endParaRPr lang="tr-TR" dirty="0"/>
          </a:p>
        </p:txBody>
      </p:sp>
      <p:sp>
        <p:nvSpPr>
          <p:cNvPr id="4" name="Veri Yer Tutucusu 3"/>
          <p:cNvSpPr>
            <a:spLocks noGrp="1"/>
          </p:cNvSpPr>
          <p:nvPr>
            <p:ph type="dt" sz="half" idx="10"/>
          </p:nvPr>
        </p:nvSpPr>
        <p:spPr/>
        <p:txBody>
          <a:bodyPr/>
          <a:lstStyle/>
          <a:p>
            <a:fld id="{F8A38DDE-F618-4333-AFBE-8E272225DB9B}"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53</a:t>
            </a:fld>
            <a:endParaRPr lang="tr-TR"/>
          </a:p>
        </p:txBody>
      </p:sp>
    </p:spTree>
    <p:extLst>
      <p:ext uri="{BB962C8B-B14F-4D97-AF65-F5344CB8AC3E}">
        <p14:creationId xmlns:p14="http://schemas.microsoft.com/office/powerpoint/2010/main" val="33710039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546" y="1532585"/>
            <a:ext cx="11719775" cy="4823765"/>
          </a:xfrm>
        </p:spPr>
        <p:txBody>
          <a:bodyPr>
            <a:normAutofit/>
          </a:bodyPr>
          <a:lstStyle/>
          <a:p>
            <a:endParaRPr lang="tr-TR" dirty="0" smtClean="0"/>
          </a:p>
          <a:p>
            <a:r>
              <a:rPr lang="tr-TR" dirty="0" smtClean="0">
                <a:solidFill>
                  <a:srgbClr val="0070C0"/>
                </a:solidFill>
              </a:rPr>
              <a:t>İhaleye hazırlık işlemleri</a:t>
            </a:r>
          </a:p>
          <a:p>
            <a:r>
              <a:rPr lang="tr-TR" b="1" dirty="0" smtClean="0"/>
              <a:t>MADDE 33 – </a:t>
            </a:r>
          </a:p>
          <a:p>
            <a:r>
              <a:rPr lang="tr-TR" b="1" dirty="0" smtClean="0"/>
              <a:t>(</a:t>
            </a:r>
            <a:r>
              <a:rPr lang="tr-TR" dirty="0" smtClean="0"/>
              <a:t>1) </a:t>
            </a:r>
            <a:r>
              <a:rPr lang="tr-TR" sz="3200" dirty="0" smtClean="0">
                <a:solidFill>
                  <a:srgbClr val="00B050"/>
                </a:solidFill>
              </a:rPr>
              <a:t>İhale yoluyla satışına karar verilen eşyanın ihale hazırlıkları </a:t>
            </a:r>
            <a:r>
              <a:rPr lang="tr-TR" sz="3200" dirty="0" smtClean="0">
                <a:solidFill>
                  <a:srgbClr val="00B0F0"/>
                </a:solidFill>
              </a:rPr>
              <a:t>karar tarihinden itibaren en geç </a:t>
            </a:r>
            <a:r>
              <a:rPr lang="tr-TR" sz="3200" dirty="0" err="1" smtClean="0">
                <a:solidFill>
                  <a:srgbClr val="00B0F0"/>
                </a:solidFill>
              </a:rPr>
              <a:t>onbeş</a:t>
            </a:r>
            <a:r>
              <a:rPr lang="tr-TR" sz="3200" dirty="0" smtClean="0">
                <a:solidFill>
                  <a:srgbClr val="00B0F0"/>
                </a:solidFill>
              </a:rPr>
              <a:t> gün içinde tamamlanır</a:t>
            </a:r>
            <a:r>
              <a:rPr lang="tr-TR" sz="3200" dirty="0" smtClean="0"/>
              <a:t>.</a:t>
            </a:r>
          </a:p>
          <a:p>
            <a:r>
              <a:rPr lang="tr-TR" sz="3200" dirty="0" smtClean="0"/>
              <a:t>(2) </a:t>
            </a:r>
            <a:r>
              <a:rPr lang="tr-TR" sz="3200" dirty="0" smtClean="0">
                <a:solidFill>
                  <a:srgbClr val="FF0000"/>
                </a:solidFill>
              </a:rPr>
              <a:t>Yapılan inceleme ve tespitler sonucunda satışa sunulmasına engel bir durumu olmayan eşya için;</a:t>
            </a:r>
          </a:p>
          <a:p>
            <a:r>
              <a:rPr lang="tr-TR" sz="3200" dirty="0" smtClean="0">
                <a:solidFill>
                  <a:srgbClr val="FF0000"/>
                </a:solidFill>
              </a:rPr>
              <a:t> </a:t>
            </a:r>
            <a:r>
              <a:rPr lang="tr-TR" sz="3200" dirty="0" smtClean="0">
                <a:solidFill>
                  <a:srgbClr val="7030A0"/>
                </a:solidFill>
              </a:rPr>
              <a:t>tespit ve tahakkuk belgeleri itibariyle </a:t>
            </a:r>
            <a:r>
              <a:rPr lang="tr-TR" sz="3200" dirty="0" smtClean="0">
                <a:solidFill>
                  <a:srgbClr val="FF0000"/>
                </a:solidFill>
              </a:rPr>
              <a:t>"Satış Listesi" hazırlanır</a:t>
            </a:r>
            <a:r>
              <a:rPr lang="tr-TR" sz="3200" dirty="0" smtClean="0">
                <a:solidFill>
                  <a:srgbClr val="7030A0"/>
                </a:solidFill>
              </a:rPr>
              <a:t>.</a:t>
            </a:r>
          </a:p>
          <a:p>
            <a:endParaRPr lang="tr-TR" dirty="0"/>
          </a:p>
        </p:txBody>
      </p:sp>
      <p:sp>
        <p:nvSpPr>
          <p:cNvPr id="4" name="Unvan 3"/>
          <p:cNvSpPr>
            <a:spLocks noGrp="1"/>
          </p:cNvSpPr>
          <p:nvPr>
            <p:ph type="title"/>
          </p:nvPr>
        </p:nvSpPr>
        <p:spPr>
          <a:xfrm>
            <a:off x="399245" y="152401"/>
            <a:ext cx="10954555" cy="1096850"/>
          </a:xfrm>
          <a:gradFill>
            <a:gsLst>
              <a:gs pos="0">
                <a:schemeClr val="accent1">
                  <a:lumMod val="5000"/>
                  <a:lumOff val="95000"/>
                </a:schemeClr>
              </a:gs>
              <a:gs pos="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008000"/>
                </a:solidFill>
              </a:rPr>
              <a:t>(tasfiye yolları)</a:t>
            </a:r>
            <a:br>
              <a:rPr lang="tr-TR" dirty="0" smtClean="0">
                <a:solidFill>
                  <a:srgbClr val="008000"/>
                </a:solidFill>
              </a:rPr>
            </a:br>
            <a:r>
              <a:rPr lang="tr-TR" dirty="0" smtClean="0">
                <a:solidFill>
                  <a:srgbClr val="FF0000"/>
                </a:solidFill>
                <a:latin typeface="Algerian" panose="04020705040A02060702" pitchFamily="82" charset="0"/>
              </a:rPr>
              <a:t>a)İhale Yoluyla Satış</a:t>
            </a:r>
            <a:br>
              <a:rPr lang="tr-TR" dirty="0" smtClean="0">
                <a:solidFill>
                  <a:srgbClr val="FF0000"/>
                </a:solidFill>
                <a:latin typeface="Algerian" panose="04020705040A02060702" pitchFamily="82" charset="0"/>
              </a:rPr>
            </a:br>
            <a:endParaRPr lang="tr-TR" dirty="0">
              <a:solidFill>
                <a:srgbClr val="FF0000"/>
              </a:solidFill>
              <a:latin typeface="Algerian" panose="04020705040A02060702" pitchFamily="82" charset="0"/>
            </a:endParaRPr>
          </a:p>
        </p:txBody>
      </p:sp>
      <p:sp>
        <p:nvSpPr>
          <p:cNvPr id="2" name="Veri Yer Tutucusu 1"/>
          <p:cNvSpPr>
            <a:spLocks noGrp="1"/>
          </p:cNvSpPr>
          <p:nvPr>
            <p:ph type="dt" sz="half" idx="10"/>
          </p:nvPr>
        </p:nvSpPr>
        <p:spPr/>
        <p:txBody>
          <a:bodyPr/>
          <a:lstStyle/>
          <a:p>
            <a:fld id="{021935CA-5715-4C56-9040-A987C37DFE1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54</a:t>
            </a:fld>
            <a:endParaRPr lang="tr-TR"/>
          </a:p>
        </p:txBody>
      </p:sp>
    </p:spTree>
    <p:extLst>
      <p:ext uri="{BB962C8B-B14F-4D97-AF65-F5344CB8AC3E}">
        <p14:creationId xmlns:p14="http://schemas.microsoft.com/office/powerpoint/2010/main" val="21280231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9245" y="1249250"/>
            <a:ext cx="10954555" cy="5107099"/>
          </a:xfrm>
        </p:spPr>
        <p:txBody>
          <a:bodyPr>
            <a:normAutofit/>
          </a:bodyPr>
          <a:lstStyle/>
          <a:p>
            <a:endParaRPr lang="tr-TR" dirty="0" smtClean="0"/>
          </a:p>
          <a:p>
            <a:r>
              <a:rPr lang="tr-TR" sz="3200" dirty="0" smtClean="0"/>
              <a:t>(3) </a:t>
            </a:r>
            <a:r>
              <a:rPr lang="tr-TR" sz="3200" dirty="0" smtClean="0">
                <a:solidFill>
                  <a:srgbClr val="00B0F0"/>
                </a:solidFill>
              </a:rPr>
              <a:t>İhale yoluyla yapılacak satışların her biri için </a:t>
            </a:r>
            <a:r>
              <a:rPr lang="tr-TR" sz="3200" dirty="0" smtClean="0">
                <a:solidFill>
                  <a:srgbClr val="00B050"/>
                </a:solidFill>
              </a:rPr>
              <a:t>satış öncesinde </a:t>
            </a:r>
            <a:r>
              <a:rPr lang="tr-TR" sz="3200" b="1" dirty="0" smtClean="0">
                <a:solidFill>
                  <a:srgbClr val="FF0000"/>
                </a:solidFill>
              </a:rPr>
              <a:t>"İhale İşlem Dosyası" </a:t>
            </a:r>
            <a:r>
              <a:rPr lang="tr-TR" sz="3200" dirty="0" smtClean="0">
                <a:solidFill>
                  <a:srgbClr val="00B050"/>
                </a:solidFill>
              </a:rPr>
              <a:t>hazırlanır.</a:t>
            </a:r>
          </a:p>
          <a:p>
            <a:r>
              <a:rPr lang="tr-TR" sz="3200" dirty="0" smtClean="0"/>
              <a:t> </a:t>
            </a:r>
            <a:r>
              <a:rPr lang="tr-TR" sz="2400" dirty="0" smtClean="0"/>
              <a:t>İhale işlem dosyasına her yılbaşından itibaren birden başlayarak sıra numarası verilir.</a:t>
            </a:r>
          </a:p>
          <a:p>
            <a:r>
              <a:rPr lang="tr-TR" sz="3200" dirty="0" smtClean="0"/>
              <a:t>(4) </a:t>
            </a:r>
            <a:r>
              <a:rPr lang="tr-TR" sz="3200" dirty="0" smtClean="0">
                <a:solidFill>
                  <a:srgbClr val="FF0000"/>
                </a:solidFill>
              </a:rPr>
              <a:t>Araçlarda, aracın son durumunu gösteren </a:t>
            </a:r>
            <a:r>
              <a:rPr lang="tr-TR" sz="3200" dirty="0" smtClean="0">
                <a:solidFill>
                  <a:srgbClr val="7030A0"/>
                </a:solidFill>
              </a:rPr>
              <a:t>en az 4 cepheden fotoğrafı çekilerek</a:t>
            </a:r>
            <a:r>
              <a:rPr lang="tr-TR" sz="3200" dirty="0" smtClean="0">
                <a:solidFill>
                  <a:srgbClr val="FF0000"/>
                </a:solidFill>
              </a:rPr>
              <a:t> dosyasına konur</a:t>
            </a:r>
            <a:r>
              <a:rPr lang="tr-TR" sz="3200" dirty="0" smtClean="0"/>
              <a:t>.</a:t>
            </a:r>
          </a:p>
          <a:p>
            <a:r>
              <a:rPr lang="tr-TR" sz="3200" dirty="0" smtClean="0"/>
              <a:t> </a:t>
            </a:r>
            <a:r>
              <a:rPr lang="tr-TR" sz="2400" dirty="0" smtClean="0"/>
              <a:t>Gerek duyulması halinde eşyanın da fotoğrafı çekilerek dosyasında muhafaza edilir.</a:t>
            </a:r>
          </a:p>
          <a:p>
            <a:endParaRPr lang="tr-TR" dirty="0"/>
          </a:p>
        </p:txBody>
      </p:sp>
      <p:sp>
        <p:nvSpPr>
          <p:cNvPr id="2" name="Veri Yer Tutucusu 1"/>
          <p:cNvSpPr>
            <a:spLocks noGrp="1"/>
          </p:cNvSpPr>
          <p:nvPr>
            <p:ph type="dt" sz="half" idx="10"/>
          </p:nvPr>
        </p:nvSpPr>
        <p:spPr/>
        <p:txBody>
          <a:bodyPr/>
          <a:lstStyle/>
          <a:p>
            <a:fld id="{94C05407-F3A8-4EA2-ADC5-0B45E01E6F88}"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55</a:t>
            </a:fld>
            <a:endParaRPr lang="tr-TR"/>
          </a:p>
        </p:txBody>
      </p:sp>
    </p:spTree>
    <p:extLst>
      <p:ext uri="{BB962C8B-B14F-4D97-AF65-F5344CB8AC3E}">
        <p14:creationId xmlns:p14="http://schemas.microsoft.com/office/powerpoint/2010/main" val="13214843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3335" y="365125"/>
            <a:ext cx="11070465" cy="742457"/>
          </a:xfrm>
        </p:spPr>
        <p:txBody>
          <a:bodyPr>
            <a:normAutofit fontScale="90000"/>
          </a:bodyPr>
          <a:lstStyle/>
          <a:p>
            <a:pPr algn="ctr"/>
            <a:r>
              <a:rPr lang="tr-TR" dirty="0" smtClean="0">
                <a:solidFill>
                  <a:srgbClr val="00B050"/>
                </a:solidFill>
              </a:rPr>
              <a:t/>
            </a:r>
            <a:br>
              <a:rPr lang="tr-TR" dirty="0" smtClean="0">
                <a:solidFill>
                  <a:srgbClr val="00B050"/>
                </a:solidFill>
              </a:rPr>
            </a:br>
            <a:r>
              <a:rPr lang="tr-TR" b="1" dirty="0" smtClean="0">
                <a:solidFill>
                  <a:srgbClr val="00B050"/>
                </a:solidFill>
              </a:rPr>
              <a:t>Satışların duyurulması</a:t>
            </a:r>
            <a:r>
              <a:rPr lang="tr-TR" dirty="0" smtClean="0"/>
              <a:t/>
            </a:r>
            <a:br>
              <a:rPr lang="tr-TR" dirty="0" smtClean="0"/>
            </a:br>
            <a:endParaRPr lang="tr-TR" dirty="0"/>
          </a:p>
        </p:txBody>
      </p:sp>
      <p:sp>
        <p:nvSpPr>
          <p:cNvPr id="3" name="İçerik Yer Tutucusu 2"/>
          <p:cNvSpPr>
            <a:spLocks noGrp="1"/>
          </p:cNvSpPr>
          <p:nvPr>
            <p:ph idx="1"/>
          </p:nvPr>
        </p:nvSpPr>
        <p:spPr>
          <a:xfrm>
            <a:off x="437881" y="1455312"/>
            <a:ext cx="11462197" cy="5035639"/>
          </a:xfrm>
        </p:spPr>
        <p:txBody>
          <a:bodyPr>
            <a:normAutofit/>
          </a:bodyPr>
          <a:lstStyle/>
          <a:p>
            <a:endParaRPr lang="tr-TR" dirty="0" smtClean="0"/>
          </a:p>
          <a:p>
            <a:r>
              <a:rPr lang="tr-TR" b="1" dirty="0" smtClean="0"/>
              <a:t>MADDE 34 </a:t>
            </a:r>
            <a:r>
              <a:rPr lang="tr-TR" dirty="0" smtClean="0"/>
              <a:t>– </a:t>
            </a:r>
          </a:p>
          <a:p>
            <a:r>
              <a:rPr lang="tr-TR" sz="3200" dirty="0" smtClean="0"/>
              <a:t>(1) </a:t>
            </a:r>
            <a:r>
              <a:rPr lang="tr-TR" sz="3200" dirty="0" smtClean="0">
                <a:solidFill>
                  <a:srgbClr val="7030A0"/>
                </a:solidFill>
              </a:rPr>
              <a:t>İhale yoluyla yapılacak satışlar </a:t>
            </a:r>
            <a:r>
              <a:rPr lang="tr-TR" sz="3200" b="1" dirty="0" smtClean="0">
                <a:solidFill>
                  <a:srgbClr val="FF0000"/>
                </a:solidFill>
                <a:latin typeface="Cooper Black" panose="0208090404030B020404" pitchFamily="18" charset="0"/>
              </a:rPr>
              <a:t>ilan yoluyla </a:t>
            </a:r>
            <a:r>
              <a:rPr lang="tr-TR" sz="3200" dirty="0" smtClean="0">
                <a:solidFill>
                  <a:srgbClr val="7030A0"/>
                </a:solidFill>
              </a:rPr>
              <a:t>duyurulur.</a:t>
            </a:r>
          </a:p>
          <a:p>
            <a:endParaRPr lang="tr-TR" sz="3200" dirty="0" smtClean="0">
              <a:solidFill>
                <a:srgbClr val="7030A0"/>
              </a:solidFill>
            </a:endParaRPr>
          </a:p>
          <a:p>
            <a:r>
              <a:rPr lang="tr-TR" sz="3200" dirty="0" smtClean="0"/>
              <a:t>(2) </a:t>
            </a:r>
            <a:r>
              <a:rPr lang="tr-TR" sz="3200" b="1" dirty="0" smtClean="0">
                <a:solidFill>
                  <a:srgbClr val="FF0000"/>
                </a:solidFill>
              </a:rPr>
              <a:t>Satış ilanları</a:t>
            </a:r>
            <a:r>
              <a:rPr lang="tr-TR" sz="3200" dirty="0" smtClean="0"/>
              <a:t>, </a:t>
            </a:r>
            <a:r>
              <a:rPr lang="tr-TR" sz="3200" dirty="0" smtClean="0">
                <a:solidFill>
                  <a:srgbClr val="008000"/>
                </a:solidFill>
              </a:rPr>
              <a:t>satış tarihinden </a:t>
            </a:r>
            <a:r>
              <a:rPr lang="tr-TR" sz="3200" dirty="0" smtClean="0">
                <a:solidFill>
                  <a:srgbClr val="FF0000"/>
                </a:solidFill>
              </a:rPr>
              <a:t>en az beş gün önce </a:t>
            </a:r>
            <a:r>
              <a:rPr lang="tr-TR" sz="3200" dirty="0" smtClean="0">
                <a:solidFill>
                  <a:srgbClr val="008000"/>
                </a:solidFill>
              </a:rPr>
              <a:t>Resmî </a:t>
            </a:r>
            <a:r>
              <a:rPr lang="tr-TR" sz="3200" dirty="0" err="1" smtClean="0">
                <a:solidFill>
                  <a:srgbClr val="008000"/>
                </a:solidFill>
              </a:rPr>
              <a:t>Gazete’de</a:t>
            </a:r>
            <a:r>
              <a:rPr lang="tr-TR" sz="3200" dirty="0" smtClean="0">
                <a:solidFill>
                  <a:srgbClr val="008000"/>
                </a:solidFill>
              </a:rPr>
              <a:t> yayımlanmak üzere </a:t>
            </a:r>
            <a:r>
              <a:rPr lang="tr-TR" sz="2400" dirty="0" smtClean="0"/>
              <a:t>Başbakanlık Basımevi Döner Sermaye İşletmesi Müdürlüğüne gönderilir ve satış listeleriyle birlikte ilgili gümrük müdürlüğü ile </a:t>
            </a:r>
            <a:r>
              <a:rPr lang="tr-TR" sz="3200" u="sng" dirty="0" smtClean="0">
                <a:solidFill>
                  <a:srgbClr val="FF0000"/>
                </a:solidFill>
              </a:rPr>
              <a:t>satışı yapan işletme müdürlüğünün ilan tahtasına herkesin görebileceği biçimde asılır ve elektronik ortamda duyurulur.</a:t>
            </a:r>
          </a:p>
          <a:p>
            <a:endParaRPr lang="tr-TR" sz="3200" dirty="0"/>
          </a:p>
        </p:txBody>
      </p:sp>
      <p:sp>
        <p:nvSpPr>
          <p:cNvPr id="4" name="Veri Yer Tutucusu 3"/>
          <p:cNvSpPr>
            <a:spLocks noGrp="1"/>
          </p:cNvSpPr>
          <p:nvPr>
            <p:ph type="dt" sz="half" idx="10"/>
          </p:nvPr>
        </p:nvSpPr>
        <p:spPr/>
        <p:txBody>
          <a:bodyPr/>
          <a:lstStyle/>
          <a:p>
            <a:fld id="{7AC37DC4-4452-4087-92D0-2496D8A9B59F}"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56</a:t>
            </a:fld>
            <a:endParaRPr lang="tr-TR"/>
          </a:p>
        </p:txBody>
      </p:sp>
    </p:spTree>
    <p:extLst>
      <p:ext uri="{BB962C8B-B14F-4D97-AF65-F5344CB8AC3E}">
        <p14:creationId xmlns:p14="http://schemas.microsoft.com/office/powerpoint/2010/main" val="38272619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77" y="489397"/>
            <a:ext cx="11096223" cy="5687566"/>
          </a:xfrm>
        </p:spPr>
        <p:txBody>
          <a:bodyPr>
            <a:normAutofit/>
          </a:bodyPr>
          <a:lstStyle/>
          <a:p>
            <a:r>
              <a:rPr lang="tr-TR" sz="3200" dirty="0" smtClean="0"/>
              <a:t>(3) </a:t>
            </a:r>
          </a:p>
          <a:p>
            <a:r>
              <a:rPr lang="tr-TR" sz="3200" b="1" dirty="0" smtClean="0">
                <a:solidFill>
                  <a:srgbClr val="FF0000"/>
                </a:solidFill>
              </a:rPr>
              <a:t>a.) </a:t>
            </a:r>
            <a:r>
              <a:rPr lang="tr-TR" sz="3200" dirty="0" smtClean="0">
                <a:solidFill>
                  <a:srgbClr val="008000"/>
                </a:solidFill>
              </a:rPr>
              <a:t>Çabuk bozulma ve telef olma tehlikesi taşıyan eşya </a:t>
            </a:r>
            <a:endParaRPr lang="tr-TR" sz="3200" dirty="0" smtClean="0">
              <a:solidFill>
                <a:srgbClr val="FF0000"/>
              </a:solidFill>
            </a:endParaRPr>
          </a:p>
          <a:p>
            <a:r>
              <a:rPr lang="tr-TR" sz="3200" b="1" dirty="0" smtClean="0">
                <a:solidFill>
                  <a:srgbClr val="FF0000"/>
                </a:solidFill>
              </a:rPr>
              <a:t>b.) </a:t>
            </a:r>
            <a:r>
              <a:rPr lang="tr-TR" sz="3200" dirty="0" smtClean="0">
                <a:solidFill>
                  <a:srgbClr val="7030A0"/>
                </a:solidFill>
              </a:rPr>
              <a:t>Bakanlıkça belirlenen eşya </a:t>
            </a:r>
          </a:p>
          <a:p>
            <a:r>
              <a:rPr lang="tr-TR" sz="3200" dirty="0" smtClean="0">
                <a:solidFill>
                  <a:srgbClr val="7030A0"/>
                </a:solidFill>
              </a:rPr>
              <a:t>ve </a:t>
            </a:r>
          </a:p>
          <a:p>
            <a:r>
              <a:rPr lang="tr-TR" sz="3200" b="1" dirty="0" smtClean="0">
                <a:solidFill>
                  <a:srgbClr val="FF0000"/>
                </a:solidFill>
              </a:rPr>
              <a:t>c.) </a:t>
            </a:r>
            <a:r>
              <a:rPr lang="tr-TR" sz="3200" dirty="0" smtClean="0">
                <a:solidFill>
                  <a:srgbClr val="7030A0"/>
                </a:solidFill>
              </a:rPr>
              <a:t>Parasal limitleri aşmayan değerdeki</a:t>
            </a:r>
          </a:p>
          <a:p>
            <a:r>
              <a:rPr lang="tr-TR" sz="3200" dirty="0" smtClean="0">
                <a:solidFill>
                  <a:srgbClr val="7030A0"/>
                </a:solidFill>
              </a:rPr>
              <a:t> </a:t>
            </a:r>
            <a:r>
              <a:rPr lang="tr-TR" sz="3200" b="1" dirty="0" smtClean="0">
                <a:solidFill>
                  <a:srgbClr val="7030A0"/>
                </a:solidFill>
              </a:rPr>
              <a:t>eşyanın</a:t>
            </a:r>
            <a:r>
              <a:rPr lang="tr-TR" sz="3200" b="1" dirty="0" smtClean="0">
                <a:solidFill>
                  <a:srgbClr val="FF0000"/>
                </a:solidFill>
              </a:rPr>
              <a:t> ,</a:t>
            </a:r>
          </a:p>
          <a:p>
            <a:r>
              <a:rPr lang="tr-TR" sz="3200" b="1" dirty="0" smtClean="0">
                <a:solidFill>
                  <a:srgbClr val="FF0000"/>
                </a:solidFill>
                <a:latin typeface="Algerian" panose="04020705040A02060702" pitchFamily="82" charset="0"/>
              </a:rPr>
              <a:t>satış ilanı</a:t>
            </a:r>
            <a:r>
              <a:rPr lang="tr-TR" sz="3200" b="1" dirty="0" smtClean="0">
                <a:latin typeface="Algerian" panose="04020705040A02060702" pitchFamily="82" charset="0"/>
              </a:rPr>
              <a:t> </a:t>
            </a:r>
            <a:r>
              <a:rPr lang="tr-TR" sz="3200" b="1" dirty="0" smtClean="0">
                <a:solidFill>
                  <a:srgbClr val="FF0000"/>
                </a:solidFill>
                <a:latin typeface="Algerian" panose="04020705040A02060702" pitchFamily="82" charset="0"/>
              </a:rPr>
              <a:t>Resmî </a:t>
            </a:r>
            <a:r>
              <a:rPr lang="tr-TR" sz="3200" b="1" dirty="0" err="1" smtClean="0">
                <a:solidFill>
                  <a:srgbClr val="FF0000"/>
                </a:solidFill>
                <a:latin typeface="Algerian" panose="04020705040A02060702" pitchFamily="82" charset="0"/>
              </a:rPr>
              <a:t>Gazete’de</a:t>
            </a:r>
            <a:r>
              <a:rPr lang="tr-TR" sz="3200" b="1" dirty="0" smtClean="0">
                <a:solidFill>
                  <a:srgbClr val="FF0000"/>
                </a:solidFill>
                <a:latin typeface="Algerian" panose="04020705040A02060702" pitchFamily="82" charset="0"/>
              </a:rPr>
              <a:t> yayımlanmaz </a:t>
            </a:r>
            <a:r>
              <a:rPr lang="tr-TR" sz="3200" dirty="0" smtClean="0"/>
              <a:t>ve </a:t>
            </a:r>
          </a:p>
          <a:p>
            <a:r>
              <a:rPr lang="tr-TR" sz="3200" dirty="0" smtClean="0"/>
              <a:t>ikinci fıkradaki </a:t>
            </a:r>
            <a:r>
              <a:rPr lang="tr-TR" sz="3200" u="sng" dirty="0" smtClean="0">
                <a:solidFill>
                  <a:srgbClr val="008000"/>
                </a:solidFill>
              </a:rPr>
              <a:t>süre </a:t>
            </a:r>
            <a:r>
              <a:rPr lang="tr-TR" sz="3200" b="1" u="sng" dirty="0" smtClean="0">
                <a:solidFill>
                  <a:srgbClr val="7030A0"/>
                </a:solidFill>
              </a:rPr>
              <a:t>bir güne </a:t>
            </a:r>
            <a:r>
              <a:rPr lang="tr-TR" sz="3200" u="sng" dirty="0" smtClean="0">
                <a:solidFill>
                  <a:srgbClr val="008000"/>
                </a:solidFill>
              </a:rPr>
              <a:t>kadar indirilebilir</a:t>
            </a:r>
            <a:r>
              <a:rPr lang="tr-TR" sz="3200" dirty="0" smtClean="0"/>
              <a:t>.</a:t>
            </a:r>
          </a:p>
          <a:p>
            <a:endParaRPr lang="tr-TR" dirty="0"/>
          </a:p>
        </p:txBody>
      </p:sp>
      <p:sp>
        <p:nvSpPr>
          <p:cNvPr id="4" name="Veri Yer Tutucusu 3"/>
          <p:cNvSpPr>
            <a:spLocks noGrp="1"/>
          </p:cNvSpPr>
          <p:nvPr>
            <p:ph type="dt" sz="half" idx="10"/>
          </p:nvPr>
        </p:nvSpPr>
        <p:spPr/>
        <p:txBody>
          <a:bodyPr/>
          <a:lstStyle/>
          <a:p>
            <a:fld id="{7DFE59CA-723B-42B9-A74A-98047AD382B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57</a:t>
            </a:fld>
            <a:endParaRPr lang="tr-TR"/>
          </a:p>
        </p:txBody>
      </p:sp>
    </p:spTree>
    <p:extLst>
      <p:ext uri="{BB962C8B-B14F-4D97-AF65-F5344CB8AC3E}">
        <p14:creationId xmlns:p14="http://schemas.microsoft.com/office/powerpoint/2010/main" val="12264336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577" y="489397"/>
            <a:ext cx="11655381" cy="5687566"/>
          </a:xfrm>
        </p:spPr>
        <p:txBody>
          <a:bodyPr>
            <a:normAutofit/>
          </a:bodyPr>
          <a:lstStyle/>
          <a:p>
            <a:pPr algn="ctr"/>
            <a:r>
              <a:rPr lang="tr-TR" sz="3200" b="1" dirty="0" smtClean="0">
                <a:solidFill>
                  <a:srgbClr val="FF0000"/>
                </a:solidFill>
              </a:rPr>
              <a:t>(4) SATIŞ İLANLARINDA AŞAĞIDAKİ HUSUSLARA YER VERİLMESİ ZORUNLUDUR:</a:t>
            </a:r>
          </a:p>
          <a:p>
            <a:r>
              <a:rPr lang="tr-TR" sz="3200" dirty="0" smtClean="0"/>
              <a:t>a) Satışın konusu, yeri ve miktarı,</a:t>
            </a:r>
          </a:p>
          <a:p>
            <a:r>
              <a:rPr lang="tr-TR" sz="3200" dirty="0" smtClean="0"/>
              <a:t>b) Şartname ve eklerinin alınacağı yer ve koşulları,</a:t>
            </a:r>
          </a:p>
          <a:p>
            <a:r>
              <a:rPr lang="tr-TR" sz="3200" dirty="0" smtClean="0"/>
              <a:t>c) Artırmanın tarihi, saati ve usulü,</a:t>
            </a:r>
          </a:p>
          <a:p>
            <a:r>
              <a:rPr lang="tr-TR" sz="3200" dirty="0" smtClean="0"/>
              <a:t>ç) Satışa katılacaklardan istenilecek belgeler,</a:t>
            </a:r>
          </a:p>
          <a:p>
            <a:r>
              <a:rPr lang="tr-TR" sz="3200" dirty="0" smtClean="0"/>
              <a:t>d) İhaleye esas bedel veya çok sayıda eşya satışlarında en az ve en çok ihaleye esas bedel,</a:t>
            </a:r>
          </a:p>
          <a:p>
            <a:r>
              <a:rPr lang="tr-TR" sz="3200" dirty="0" smtClean="0"/>
              <a:t>e) Teminat miktarı.</a:t>
            </a:r>
          </a:p>
          <a:p>
            <a:endParaRPr lang="tr-TR" dirty="0"/>
          </a:p>
        </p:txBody>
      </p:sp>
      <p:sp>
        <p:nvSpPr>
          <p:cNvPr id="4" name="Veri Yer Tutucusu 3"/>
          <p:cNvSpPr>
            <a:spLocks noGrp="1"/>
          </p:cNvSpPr>
          <p:nvPr>
            <p:ph type="dt" sz="half" idx="10"/>
          </p:nvPr>
        </p:nvSpPr>
        <p:spPr/>
        <p:txBody>
          <a:bodyPr/>
          <a:lstStyle/>
          <a:p>
            <a:fld id="{612FEF67-13EA-4098-8060-87E06D394B1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58</a:t>
            </a:fld>
            <a:endParaRPr lang="tr-TR"/>
          </a:p>
        </p:txBody>
      </p:sp>
    </p:spTree>
    <p:extLst>
      <p:ext uri="{BB962C8B-B14F-4D97-AF65-F5344CB8AC3E}">
        <p14:creationId xmlns:p14="http://schemas.microsoft.com/office/powerpoint/2010/main" val="318309124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6366" y="365125"/>
            <a:ext cx="10967434" cy="407607"/>
          </a:xfrm>
        </p:spPr>
        <p:txBody>
          <a:bodyPr>
            <a:normAutofit fontScale="90000"/>
          </a:bodyPr>
          <a:lstStyle/>
          <a:p>
            <a:pPr algn="ctr"/>
            <a:r>
              <a:rPr lang="tr-TR" b="1" dirty="0" smtClean="0">
                <a:solidFill>
                  <a:srgbClr val="00B0F0"/>
                </a:solidFill>
              </a:rPr>
              <a:t/>
            </a:r>
            <a:br>
              <a:rPr lang="tr-TR" b="1" dirty="0" smtClean="0">
                <a:solidFill>
                  <a:srgbClr val="00B0F0"/>
                </a:solidFill>
              </a:rPr>
            </a:br>
            <a:r>
              <a:rPr lang="tr-TR" sz="4900" b="1" dirty="0" smtClean="0">
                <a:solidFill>
                  <a:srgbClr val="FF0000"/>
                </a:solidFill>
              </a:rPr>
              <a:t>Teminat</a:t>
            </a:r>
            <a:br>
              <a:rPr lang="tr-TR" sz="4900" b="1" dirty="0" smtClean="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296214" y="1481070"/>
            <a:ext cx="11057586" cy="4875280"/>
          </a:xfrm>
        </p:spPr>
        <p:txBody>
          <a:bodyPr/>
          <a:lstStyle/>
          <a:p>
            <a:r>
              <a:rPr lang="tr-TR" b="1" dirty="0" smtClean="0"/>
              <a:t>MADDE 35 – </a:t>
            </a:r>
          </a:p>
          <a:p>
            <a:r>
              <a:rPr lang="tr-TR" sz="3200" dirty="0" smtClean="0"/>
              <a:t>(1) </a:t>
            </a:r>
            <a:r>
              <a:rPr lang="tr-TR" sz="3200" dirty="0" smtClean="0">
                <a:solidFill>
                  <a:srgbClr val="008000"/>
                </a:solidFill>
              </a:rPr>
              <a:t>İhale yoluyla yapılacak satışlara katılacaklardan, satış ilanı ve şartnamede belirtilen yer ve süre şartı dâhilinde yatırılmak kaydıyla</a:t>
            </a:r>
            <a:r>
              <a:rPr lang="tr-TR" sz="3200" dirty="0" smtClean="0"/>
              <a:t>, </a:t>
            </a:r>
            <a:r>
              <a:rPr lang="tr-TR" sz="3200" dirty="0" smtClean="0">
                <a:solidFill>
                  <a:srgbClr val="00B0F0"/>
                </a:solidFill>
              </a:rPr>
              <a:t>eşyanın ihaleye esas bedelinin en </a:t>
            </a:r>
            <a:r>
              <a:rPr lang="tr-TR" sz="3200" dirty="0" smtClean="0">
                <a:solidFill>
                  <a:srgbClr val="FF0000"/>
                </a:solidFill>
              </a:rPr>
              <a:t>az yüzde onu </a:t>
            </a:r>
            <a:r>
              <a:rPr lang="tr-TR" sz="3200" dirty="0" smtClean="0">
                <a:solidFill>
                  <a:srgbClr val="00B0F0"/>
                </a:solidFill>
              </a:rPr>
              <a:t> (%10) oranında teminat alınır.</a:t>
            </a:r>
          </a:p>
          <a:p>
            <a:r>
              <a:rPr lang="tr-TR" sz="3200" dirty="0" smtClean="0"/>
              <a:t> </a:t>
            </a:r>
            <a:r>
              <a:rPr lang="tr-TR" sz="2400" dirty="0" smtClean="0"/>
              <a:t>İhaleye esas bedeli 1.000.000 TL’yi geçen eşyada 100.000 TL teminat bedeli alınır ve arttırmaya söz konusu teminat bedeli yeterli olanlar katılabilir.</a:t>
            </a:r>
          </a:p>
          <a:p>
            <a:endParaRPr lang="tr-TR" dirty="0"/>
          </a:p>
        </p:txBody>
      </p:sp>
      <p:sp>
        <p:nvSpPr>
          <p:cNvPr id="4" name="Veri Yer Tutucusu 3"/>
          <p:cNvSpPr>
            <a:spLocks noGrp="1"/>
          </p:cNvSpPr>
          <p:nvPr>
            <p:ph type="dt" sz="half" idx="10"/>
          </p:nvPr>
        </p:nvSpPr>
        <p:spPr/>
        <p:txBody>
          <a:bodyPr/>
          <a:lstStyle/>
          <a:p>
            <a:fld id="{745FFF65-A85A-4CBC-A37C-E3409B810A6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59</a:t>
            </a:fld>
            <a:endParaRPr lang="tr-TR"/>
          </a:p>
        </p:txBody>
      </p:sp>
    </p:spTree>
    <p:extLst>
      <p:ext uri="{BB962C8B-B14F-4D97-AF65-F5344CB8AC3E}">
        <p14:creationId xmlns:p14="http://schemas.microsoft.com/office/powerpoint/2010/main" val="1518348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9397" y="365125"/>
            <a:ext cx="10864403" cy="639427"/>
          </a:xfrm>
          <a:solidFill>
            <a:schemeClr val="accent4">
              <a:lumMod val="20000"/>
              <a:lumOff val="80000"/>
            </a:schemeClr>
          </a:solidFill>
        </p:spPr>
        <p:txBody>
          <a:bodyPr>
            <a:normAutofit fontScale="90000"/>
          </a:bodyPr>
          <a:lstStyle/>
          <a:p>
            <a:pPr algn="ctr"/>
            <a:r>
              <a:rPr lang="tr-TR" dirty="0" smtClean="0"/>
              <a:t/>
            </a:r>
            <a:br>
              <a:rPr lang="tr-TR" dirty="0" smtClean="0"/>
            </a:br>
            <a:r>
              <a:rPr lang="tr-TR" b="1" dirty="0" smtClean="0">
                <a:solidFill>
                  <a:srgbClr val="7030A0"/>
                </a:solidFill>
              </a:rPr>
              <a:t>Kaçak </a:t>
            </a:r>
            <a:r>
              <a:rPr lang="tr-TR" b="1" dirty="0">
                <a:solidFill>
                  <a:srgbClr val="7030A0"/>
                </a:solidFill>
              </a:rPr>
              <a:t>eşyanın ambara alınması</a:t>
            </a:r>
            <a:r>
              <a:rPr lang="tr-TR" dirty="0"/>
              <a:t/>
            </a:r>
            <a:br>
              <a:rPr lang="tr-TR" dirty="0"/>
            </a:br>
            <a:endParaRPr lang="tr-TR" dirty="0"/>
          </a:p>
        </p:txBody>
      </p:sp>
      <p:sp>
        <p:nvSpPr>
          <p:cNvPr id="3" name="İçerik Yer Tutucusu 2"/>
          <p:cNvSpPr>
            <a:spLocks noGrp="1"/>
          </p:cNvSpPr>
          <p:nvPr>
            <p:ph idx="1"/>
          </p:nvPr>
        </p:nvSpPr>
        <p:spPr>
          <a:xfrm>
            <a:off x="309093" y="1825625"/>
            <a:ext cx="11423561" cy="4351338"/>
          </a:xfrm>
        </p:spPr>
        <p:txBody>
          <a:bodyPr>
            <a:normAutofit fontScale="92500"/>
          </a:bodyPr>
          <a:lstStyle/>
          <a:p>
            <a:r>
              <a:rPr lang="tr-TR" b="1" dirty="0" smtClean="0"/>
              <a:t>MADDE 10 – </a:t>
            </a:r>
          </a:p>
          <a:p>
            <a:r>
              <a:rPr lang="tr-TR" sz="3200" dirty="0" smtClean="0"/>
              <a:t>(1) </a:t>
            </a:r>
            <a:r>
              <a:rPr lang="tr-TR" sz="1900" dirty="0" smtClean="0"/>
              <a:t>5607 sayılı Kanun kapsamında </a:t>
            </a:r>
            <a:r>
              <a:rPr lang="tr-TR" sz="3500" b="1" dirty="0" smtClean="0">
                <a:solidFill>
                  <a:srgbClr val="7030A0"/>
                </a:solidFill>
              </a:rPr>
              <a:t>kaçak zannıyla el konulan eşya veya alıkonulan araç</a:t>
            </a:r>
            <a:r>
              <a:rPr lang="tr-TR" sz="3200" dirty="0" smtClean="0">
                <a:solidFill>
                  <a:srgbClr val="FF0000"/>
                </a:solidFill>
              </a:rPr>
              <a:t>, teslim eden birimin yazısı ve eki tutanaktaki bilgilerle karşılaştırılarak</a:t>
            </a:r>
            <a:r>
              <a:rPr lang="tr-TR" sz="3200" dirty="0" smtClean="0"/>
              <a:t> </a:t>
            </a:r>
            <a:r>
              <a:rPr lang="tr-TR" sz="4000" b="1" dirty="0" smtClean="0">
                <a:solidFill>
                  <a:srgbClr val="7030A0"/>
                </a:solidFill>
              </a:rPr>
              <a:t>“Kaçak Eşya Teslim Tutanağı</a:t>
            </a:r>
            <a:r>
              <a:rPr lang="tr-TR" sz="3200" b="1" dirty="0" smtClean="0">
                <a:solidFill>
                  <a:srgbClr val="7030A0"/>
                </a:solidFill>
              </a:rPr>
              <a:t>” </a:t>
            </a:r>
            <a:r>
              <a:rPr lang="tr-TR" sz="3200" dirty="0" smtClean="0"/>
              <a:t>veya “</a:t>
            </a:r>
            <a:r>
              <a:rPr lang="tr-TR" sz="3200" b="1" dirty="0" smtClean="0">
                <a:solidFill>
                  <a:srgbClr val="7030A0"/>
                </a:solidFill>
              </a:rPr>
              <a:t>Araç Tespit ve Teslim Tesellüm Tutanağı” </a:t>
            </a:r>
            <a:r>
              <a:rPr lang="tr-TR" sz="4300" b="1" dirty="0" smtClean="0"/>
              <a:t>düzenlenerek teslim alınır.</a:t>
            </a:r>
            <a:endParaRPr lang="tr-TR" sz="3200" b="1" dirty="0" smtClean="0"/>
          </a:p>
          <a:p>
            <a:endParaRPr lang="tr-TR" dirty="0" smtClean="0"/>
          </a:p>
          <a:p>
            <a:r>
              <a:rPr lang="tr-TR" dirty="0" smtClean="0"/>
              <a:t>Teslim alınan eşya veya aracın teslim belgeleri, teslim alınmaya dair ilgili birimin talep yazısı ve eki belgelerin örneği ile birlikte ilgili gümrük müdürlüğüne gönderilir.</a:t>
            </a:r>
          </a:p>
          <a:p>
            <a:endParaRPr lang="tr-TR" sz="2400" dirty="0"/>
          </a:p>
        </p:txBody>
      </p:sp>
      <p:sp>
        <p:nvSpPr>
          <p:cNvPr id="4" name="Veri Yer Tutucusu 3"/>
          <p:cNvSpPr>
            <a:spLocks noGrp="1"/>
          </p:cNvSpPr>
          <p:nvPr>
            <p:ph type="dt" sz="half" idx="10"/>
          </p:nvPr>
        </p:nvSpPr>
        <p:spPr/>
        <p:txBody>
          <a:bodyPr/>
          <a:lstStyle/>
          <a:p>
            <a:fld id="{DE30A0BB-FB86-4B7F-8EDC-93D2EA602E3B}"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a:t>
            </a:fld>
            <a:endParaRPr lang="tr-TR"/>
          </a:p>
        </p:txBody>
      </p:sp>
    </p:spTree>
    <p:extLst>
      <p:ext uri="{BB962C8B-B14F-4D97-AF65-F5344CB8AC3E}">
        <p14:creationId xmlns:p14="http://schemas.microsoft.com/office/powerpoint/2010/main" val="140736007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8941" y="365125"/>
            <a:ext cx="11134859" cy="639427"/>
          </a:xfrm>
        </p:spPr>
        <p:txBody>
          <a:bodyPr>
            <a:normAutofit fontScale="90000"/>
          </a:bodyPr>
          <a:lstStyle/>
          <a:p>
            <a:pPr algn="ctr"/>
            <a:r>
              <a:rPr lang="tr-TR" b="1" dirty="0" smtClean="0">
                <a:solidFill>
                  <a:srgbClr val="00B0F0"/>
                </a:solidFill>
              </a:rPr>
              <a:t/>
            </a:r>
            <a:br>
              <a:rPr lang="tr-TR" b="1" dirty="0" smtClean="0">
                <a:solidFill>
                  <a:srgbClr val="00B0F0"/>
                </a:solidFill>
              </a:rPr>
            </a:br>
            <a:r>
              <a:rPr lang="tr-TR" b="1" dirty="0" smtClean="0">
                <a:solidFill>
                  <a:srgbClr val="FF0000"/>
                </a:solidFill>
              </a:rPr>
              <a:t>(2) Aşağıdaki değerler teminat olarak kabul edilir</a:t>
            </a:r>
            <a:r>
              <a:rPr lang="tr-TR" dirty="0" smtClean="0">
                <a:solidFill>
                  <a:srgbClr val="FF0000"/>
                </a:solidFill>
              </a:rPr>
              <a:t>:</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218941" y="1506828"/>
            <a:ext cx="11642501" cy="4670135"/>
          </a:xfrm>
        </p:spPr>
        <p:txBody>
          <a:bodyPr/>
          <a:lstStyle/>
          <a:p>
            <a:endParaRPr lang="tr-TR" dirty="0" smtClean="0"/>
          </a:p>
          <a:p>
            <a:r>
              <a:rPr lang="tr-TR" sz="3200" dirty="0" smtClean="0"/>
              <a:t>a) Tedavülde olan </a:t>
            </a:r>
            <a:r>
              <a:rPr lang="tr-TR" sz="3200" dirty="0" smtClean="0">
                <a:solidFill>
                  <a:srgbClr val="FF0000"/>
                </a:solidFill>
              </a:rPr>
              <a:t>nakit Türk Parası,</a:t>
            </a:r>
          </a:p>
          <a:p>
            <a:r>
              <a:rPr lang="tr-TR" sz="3200" dirty="0" smtClean="0"/>
              <a:t>b) </a:t>
            </a:r>
            <a:r>
              <a:rPr lang="tr-TR" sz="3200" dirty="0" smtClean="0">
                <a:solidFill>
                  <a:srgbClr val="FF0000"/>
                </a:solidFill>
              </a:rPr>
              <a:t>Bankalar</a:t>
            </a:r>
            <a:r>
              <a:rPr lang="tr-TR" sz="3200" dirty="0" smtClean="0"/>
              <a:t> ve katılım bankaları </a:t>
            </a:r>
            <a:r>
              <a:rPr lang="tr-TR" sz="3200" dirty="0" smtClean="0">
                <a:solidFill>
                  <a:srgbClr val="FF0000"/>
                </a:solidFill>
              </a:rPr>
              <a:t>tarafından verilen süresiz teminat mektupları,</a:t>
            </a:r>
          </a:p>
          <a:p>
            <a:r>
              <a:rPr lang="tr-TR" sz="3200" dirty="0" smtClean="0"/>
              <a:t>c) </a:t>
            </a:r>
            <a:r>
              <a:rPr lang="tr-TR" sz="3200" dirty="0" smtClean="0">
                <a:solidFill>
                  <a:srgbClr val="FF0000"/>
                </a:solidFill>
              </a:rPr>
              <a:t>Devlet tahvilleri </a:t>
            </a:r>
            <a:r>
              <a:rPr lang="tr-TR" sz="3200" dirty="0" smtClean="0"/>
              <a:t>veya </a:t>
            </a:r>
            <a:r>
              <a:rPr lang="tr-TR" sz="3200" dirty="0" smtClean="0">
                <a:solidFill>
                  <a:srgbClr val="FF0000"/>
                </a:solidFill>
              </a:rPr>
              <a:t>Hazine kefaletini haiz tahviller</a:t>
            </a:r>
            <a:r>
              <a:rPr lang="tr-TR" sz="3200" dirty="0" smtClean="0"/>
              <a:t>,</a:t>
            </a:r>
          </a:p>
          <a:p>
            <a:r>
              <a:rPr lang="tr-TR" sz="3200" dirty="0" smtClean="0"/>
              <a:t>ç) Bütçe kanunlarına konulan özel hükümler gereğince </a:t>
            </a:r>
            <a:r>
              <a:rPr lang="tr-TR" sz="3200" dirty="0" smtClean="0">
                <a:solidFill>
                  <a:srgbClr val="FF0000"/>
                </a:solidFill>
              </a:rPr>
              <a:t>devlet ihalelerinde teminat olarak kabul edilen diğer değerler.</a:t>
            </a:r>
          </a:p>
          <a:p>
            <a:endParaRPr lang="tr-TR" sz="3200" dirty="0"/>
          </a:p>
        </p:txBody>
      </p:sp>
      <p:sp>
        <p:nvSpPr>
          <p:cNvPr id="4" name="Veri Yer Tutucusu 3"/>
          <p:cNvSpPr>
            <a:spLocks noGrp="1"/>
          </p:cNvSpPr>
          <p:nvPr>
            <p:ph type="dt" sz="half" idx="10"/>
          </p:nvPr>
        </p:nvSpPr>
        <p:spPr/>
        <p:txBody>
          <a:bodyPr/>
          <a:lstStyle/>
          <a:p>
            <a:fld id="{A677544F-90CB-459B-9BD6-B7A41E88B3B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60</a:t>
            </a:fld>
            <a:endParaRPr lang="tr-TR"/>
          </a:p>
        </p:txBody>
      </p:sp>
    </p:spTree>
    <p:extLst>
      <p:ext uri="{BB962C8B-B14F-4D97-AF65-F5344CB8AC3E}">
        <p14:creationId xmlns:p14="http://schemas.microsoft.com/office/powerpoint/2010/main" val="337295025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6213" y="365125"/>
            <a:ext cx="11057587" cy="690943"/>
          </a:xfrm>
        </p:spPr>
        <p:txBody>
          <a:bodyPr>
            <a:normAutofit fontScale="90000"/>
          </a:bodyPr>
          <a:lstStyle/>
          <a:p>
            <a:pPr algn="ctr"/>
            <a:r>
              <a:rPr lang="tr-TR" b="1" dirty="0" smtClean="0">
                <a:solidFill>
                  <a:srgbClr val="00B0F0"/>
                </a:solidFill>
              </a:rPr>
              <a:t/>
            </a:r>
            <a:br>
              <a:rPr lang="tr-TR" b="1" dirty="0" smtClean="0">
                <a:solidFill>
                  <a:srgbClr val="00B0F0"/>
                </a:solidFill>
              </a:rPr>
            </a:br>
            <a:r>
              <a:rPr lang="tr-TR" b="1" dirty="0" smtClean="0">
                <a:solidFill>
                  <a:srgbClr val="FF0000"/>
                </a:solidFill>
              </a:rPr>
              <a:t>(8) Teminat; (iade edilmediği haller)</a:t>
            </a:r>
            <a:br>
              <a:rPr lang="tr-TR" b="1" dirty="0" smtClean="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296213" y="1468192"/>
            <a:ext cx="11642501" cy="5100033"/>
          </a:xfrm>
        </p:spPr>
        <p:txBody>
          <a:bodyPr>
            <a:normAutofit/>
          </a:bodyPr>
          <a:lstStyle/>
          <a:p>
            <a:endParaRPr lang="tr-TR" dirty="0" smtClean="0"/>
          </a:p>
          <a:p>
            <a:r>
              <a:rPr lang="tr-TR" dirty="0" smtClean="0"/>
              <a:t>a) Alıcının satış anında </a:t>
            </a:r>
            <a:r>
              <a:rPr lang="tr-TR" sz="3200" dirty="0" smtClean="0">
                <a:solidFill>
                  <a:srgbClr val="00B050"/>
                </a:solidFill>
              </a:rPr>
              <a:t>damga vergisini ödememesi,</a:t>
            </a:r>
          </a:p>
          <a:p>
            <a:r>
              <a:rPr lang="tr-TR" dirty="0" smtClean="0"/>
              <a:t>b) </a:t>
            </a:r>
            <a:r>
              <a:rPr lang="tr-TR" sz="2400" dirty="0" smtClean="0"/>
              <a:t>Alıcının, 38 inci maddenin ikinci fıkrasının (d) bendi uyarınca </a:t>
            </a:r>
            <a:r>
              <a:rPr lang="tr-TR" sz="3200" dirty="0" smtClean="0">
                <a:solidFill>
                  <a:srgbClr val="00B050"/>
                </a:solidFill>
              </a:rPr>
              <a:t>teminat bedelini tamamlamaması,</a:t>
            </a:r>
            <a:endParaRPr lang="tr-TR" dirty="0" smtClean="0">
              <a:solidFill>
                <a:srgbClr val="00B050"/>
              </a:solidFill>
            </a:endParaRPr>
          </a:p>
          <a:p>
            <a:r>
              <a:rPr lang="tr-TR" dirty="0" smtClean="0"/>
              <a:t>c) </a:t>
            </a:r>
            <a:r>
              <a:rPr lang="tr-TR" sz="2400" dirty="0" smtClean="0"/>
              <a:t>Alıcının, 38 inci maddenin ikinci fıkrasının (d) bendi uyarınca teminat bedelini tamamlama hakkına sahip olmayacak şekilde </a:t>
            </a:r>
            <a:r>
              <a:rPr lang="tr-TR" dirty="0" smtClean="0">
                <a:solidFill>
                  <a:srgbClr val="00B050"/>
                </a:solidFill>
              </a:rPr>
              <a:t>teminatı yeterli olmadığı halde pey sürdüğünün tespit edilmesi,</a:t>
            </a:r>
          </a:p>
          <a:p>
            <a:r>
              <a:rPr lang="tr-TR" dirty="0" smtClean="0"/>
              <a:t>ç) Alıcının, </a:t>
            </a:r>
            <a:r>
              <a:rPr lang="tr-TR" sz="3200" dirty="0" smtClean="0">
                <a:solidFill>
                  <a:srgbClr val="00B050"/>
                </a:solidFill>
              </a:rPr>
              <a:t>ihale bedelini ödememesi</a:t>
            </a:r>
            <a:r>
              <a:rPr lang="tr-TR" dirty="0" smtClean="0"/>
              <a:t>,</a:t>
            </a:r>
          </a:p>
          <a:p>
            <a:r>
              <a:rPr lang="tr-TR" dirty="0" smtClean="0"/>
              <a:t>d) 42 </a:t>
            </a:r>
            <a:r>
              <a:rPr lang="tr-TR" dirty="0" err="1" smtClean="0"/>
              <a:t>nci</a:t>
            </a:r>
            <a:r>
              <a:rPr lang="tr-TR" dirty="0" smtClean="0"/>
              <a:t> maddenin birinci fıkrasında sayılan </a:t>
            </a:r>
            <a:r>
              <a:rPr lang="tr-TR" sz="3200" dirty="0" smtClean="0">
                <a:solidFill>
                  <a:srgbClr val="00B050"/>
                </a:solidFill>
              </a:rPr>
              <a:t>yasak fiillerde bulunulması</a:t>
            </a:r>
            <a:r>
              <a:rPr lang="tr-TR" dirty="0" smtClean="0"/>
              <a:t>,</a:t>
            </a:r>
          </a:p>
          <a:p>
            <a:r>
              <a:rPr lang="tr-TR" dirty="0" smtClean="0">
                <a:solidFill>
                  <a:srgbClr val="FF0000"/>
                </a:solidFill>
              </a:rPr>
              <a:t>nedeniyle teminatının gelir kaydedilmesi gereken durumlarda iade edilmez</a:t>
            </a:r>
            <a:r>
              <a:rPr lang="tr-TR" dirty="0" smtClean="0"/>
              <a:t>.</a:t>
            </a:r>
          </a:p>
          <a:p>
            <a:endParaRPr lang="tr-TR" dirty="0"/>
          </a:p>
        </p:txBody>
      </p:sp>
      <p:sp>
        <p:nvSpPr>
          <p:cNvPr id="4" name="Veri Yer Tutucusu 3"/>
          <p:cNvSpPr>
            <a:spLocks noGrp="1"/>
          </p:cNvSpPr>
          <p:nvPr>
            <p:ph type="dt" sz="half" idx="10"/>
          </p:nvPr>
        </p:nvSpPr>
        <p:spPr/>
        <p:txBody>
          <a:bodyPr/>
          <a:lstStyle/>
          <a:p>
            <a:fld id="{669E3B04-7FD3-4053-9046-EDFDEE10113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61</a:t>
            </a:fld>
            <a:endParaRPr lang="tr-TR"/>
          </a:p>
        </p:txBody>
      </p:sp>
    </p:spTree>
    <p:extLst>
      <p:ext uri="{BB962C8B-B14F-4D97-AF65-F5344CB8AC3E}">
        <p14:creationId xmlns:p14="http://schemas.microsoft.com/office/powerpoint/2010/main" val="7210168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1820" y="365125"/>
            <a:ext cx="11121980" cy="613669"/>
          </a:xfrm>
        </p:spPr>
        <p:txBody>
          <a:bodyPr>
            <a:normAutofit fontScale="90000"/>
          </a:bodyPr>
          <a:lstStyle/>
          <a:p>
            <a:pPr algn="ctr"/>
            <a:r>
              <a:rPr lang="tr-TR" dirty="0" smtClean="0">
                <a:solidFill>
                  <a:srgbClr val="00B0F0"/>
                </a:solidFill>
              </a:rPr>
              <a:t/>
            </a:r>
            <a:br>
              <a:rPr lang="tr-TR" dirty="0" smtClean="0">
                <a:solidFill>
                  <a:srgbClr val="00B0F0"/>
                </a:solidFill>
              </a:rPr>
            </a:br>
            <a:r>
              <a:rPr lang="tr-TR" b="1" dirty="0" smtClean="0">
                <a:solidFill>
                  <a:srgbClr val="FF0000"/>
                </a:solidFill>
              </a:rPr>
              <a:t>Eşyanın görülmesi</a:t>
            </a:r>
            <a:r>
              <a:rPr lang="tr-TR" dirty="0" smtClean="0"/>
              <a:t/>
            </a:r>
            <a:br>
              <a:rPr lang="tr-TR" dirty="0" smtClean="0"/>
            </a:br>
            <a:endParaRPr lang="tr-TR" dirty="0"/>
          </a:p>
        </p:txBody>
      </p:sp>
      <p:sp>
        <p:nvSpPr>
          <p:cNvPr id="3" name="İçerik Yer Tutucusu 2"/>
          <p:cNvSpPr>
            <a:spLocks noGrp="1"/>
          </p:cNvSpPr>
          <p:nvPr>
            <p:ph idx="1"/>
          </p:nvPr>
        </p:nvSpPr>
        <p:spPr>
          <a:xfrm>
            <a:off x="463639" y="1442434"/>
            <a:ext cx="11294772" cy="5087155"/>
          </a:xfrm>
        </p:spPr>
        <p:txBody>
          <a:bodyPr/>
          <a:lstStyle/>
          <a:p>
            <a:endParaRPr lang="tr-TR" dirty="0" smtClean="0"/>
          </a:p>
          <a:p>
            <a:r>
              <a:rPr lang="tr-TR" sz="3200" b="1" dirty="0" smtClean="0"/>
              <a:t>MADDE 36 </a:t>
            </a:r>
            <a:r>
              <a:rPr lang="tr-TR" sz="3200" dirty="0" smtClean="0"/>
              <a:t>– </a:t>
            </a:r>
            <a:r>
              <a:rPr lang="tr-TR" sz="3200" dirty="0" smtClean="0">
                <a:solidFill>
                  <a:srgbClr val="00B0F0"/>
                </a:solidFill>
              </a:rPr>
              <a:t>(1) İhale yoluyla yapılacak satışlara katılacak olanlar, ilgili işletme veya gümrük müdürlüğünden alacakları </a:t>
            </a:r>
            <a:r>
              <a:rPr lang="tr-TR" sz="3200" dirty="0" smtClean="0">
                <a:solidFill>
                  <a:srgbClr val="008000"/>
                </a:solidFill>
              </a:rPr>
              <a:t>izin belgesini göstererek eşyayı bulunduğu yerde görebilirler</a:t>
            </a:r>
            <a:r>
              <a:rPr lang="tr-TR" sz="3200" dirty="0" smtClean="0">
                <a:solidFill>
                  <a:srgbClr val="00B0F0"/>
                </a:solidFill>
              </a:rPr>
              <a:t>. </a:t>
            </a:r>
          </a:p>
          <a:p>
            <a:r>
              <a:rPr lang="tr-TR" sz="3200" dirty="0" smtClean="0">
                <a:solidFill>
                  <a:srgbClr val="7030A0"/>
                </a:solidFill>
              </a:rPr>
              <a:t>İşletme müdürlüğünce </a:t>
            </a:r>
            <a:r>
              <a:rPr lang="tr-TR" sz="3200" dirty="0" smtClean="0"/>
              <a:t>eşyanın niteliğinde, miktarında ve değerinde önemli bir değişikliğe neden olmayacak şekilde bedeli karşılığında </a:t>
            </a:r>
            <a:r>
              <a:rPr lang="tr-TR" sz="3200" dirty="0" smtClean="0">
                <a:solidFill>
                  <a:srgbClr val="7030A0"/>
                </a:solidFill>
              </a:rPr>
              <a:t>eşyadan örnek verilebilir</a:t>
            </a:r>
            <a:r>
              <a:rPr lang="tr-TR" sz="3200" dirty="0" smtClean="0"/>
              <a:t>.</a:t>
            </a:r>
          </a:p>
          <a:p>
            <a:r>
              <a:rPr lang="tr-TR" sz="3200" dirty="0" smtClean="0"/>
              <a:t> </a:t>
            </a:r>
            <a:r>
              <a:rPr lang="tr-TR" sz="3200" dirty="0" smtClean="0">
                <a:solidFill>
                  <a:srgbClr val="FF0000"/>
                </a:solidFill>
              </a:rPr>
              <a:t>Ancak 5607 sayılı Kanun kapsamında davası devam eden eşyadan numune verilmez.</a:t>
            </a:r>
          </a:p>
          <a:p>
            <a:endParaRPr lang="tr-TR" dirty="0"/>
          </a:p>
        </p:txBody>
      </p:sp>
      <p:sp>
        <p:nvSpPr>
          <p:cNvPr id="4" name="Veri Yer Tutucusu 3"/>
          <p:cNvSpPr>
            <a:spLocks noGrp="1"/>
          </p:cNvSpPr>
          <p:nvPr>
            <p:ph type="dt" sz="half" idx="10"/>
          </p:nvPr>
        </p:nvSpPr>
        <p:spPr/>
        <p:txBody>
          <a:bodyPr/>
          <a:lstStyle/>
          <a:p>
            <a:fld id="{67E34DA3-28B4-4178-B109-6C38DE002CF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62</a:t>
            </a:fld>
            <a:endParaRPr lang="tr-TR"/>
          </a:p>
        </p:txBody>
      </p:sp>
    </p:spTree>
    <p:extLst>
      <p:ext uri="{BB962C8B-B14F-4D97-AF65-F5344CB8AC3E}">
        <p14:creationId xmlns:p14="http://schemas.microsoft.com/office/powerpoint/2010/main" val="19272410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155" y="631065"/>
            <a:ext cx="10838645" cy="5545898"/>
          </a:xfrm>
        </p:spPr>
        <p:txBody>
          <a:bodyPr/>
          <a:lstStyle/>
          <a:p>
            <a:r>
              <a:rPr lang="tr-TR" sz="2000" dirty="0" smtClean="0"/>
              <a:t>(2) Satışı yapan işletme müdürlüğü veya ilgili gümrük müdürlüğünce, satışa sunulan eşyanın üzerine liste sıra numarasını gösterir bir etiket konulur. Araçlarda ayrıca 18 inci madde uyarınca araca yerleştirilmiş olan “Tespit ve Teslim Tesellüm </a:t>
            </a:r>
            <a:r>
              <a:rPr lang="tr-TR" sz="2000" dirty="0" err="1" smtClean="0"/>
              <a:t>Tutanağı”nın</a:t>
            </a:r>
            <a:r>
              <a:rPr lang="tr-TR" sz="2000" dirty="0" smtClean="0"/>
              <a:t> okunaklı olması sağlanır.</a:t>
            </a:r>
          </a:p>
          <a:p>
            <a:endParaRPr lang="tr-TR" sz="3200" dirty="0" smtClean="0"/>
          </a:p>
          <a:p>
            <a:r>
              <a:rPr lang="tr-TR" sz="3200" dirty="0" smtClean="0"/>
              <a:t>(3) </a:t>
            </a:r>
            <a:r>
              <a:rPr lang="tr-TR" sz="3200" dirty="0" smtClean="0">
                <a:solidFill>
                  <a:srgbClr val="008000"/>
                </a:solidFill>
              </a:rPr>
              <a:t>Görüş sırasında satış konusu eşyanın ve diğer eşyanın zarar görmemesi için idare amirleri gerekli tedbirleri alır. </a:t>
            </a:r>
          </a:p>
          <a:p>
            <a:r>
              <a:rPr lang="tr-TR" sz="3200" dirty="0" smtClean="0"/>
              <a:t>Gerekmesi halinde görüş gün ve saatleri belirlenerek ihale ilanında duyurulur.</a:t>
            </a:r>
          </a:p>
          <a:p>
            <a:endParaRPr lang="tr-TR" dirty="0"/>
          </a:p>
        </p:txBody>
      </p:sp>
      <p:sp>
        <p:nvSpPr>
          <p:cNvPr id="4" name="Veri Yer Tutucusu 3"/>
          <p:cNvSpPr>
            <a:spLocks noGrp="1"/>
          </p:cNvSpPr>
          <p:nvPr>
            <p:ph type="dt" sz="half" idx="10"/>
          </p:nvPr>
        </p:nvSpPr>
        <p:spPr/>
        <p:txBody>
          <a:bodyPr/>
          <a:lstStyle/>
          <a:p>
            <a:fld id="{E28946F0-7D94-4F6A-B624-230DB831C97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63</a:t>
            </a:fld>
            <a:endParaRPr lang="tr-TR"/>
          </a:p>
        </p:txBody>
      </p:sp>
    </p:spTree>
    <p:extLst>
      <p:ext uri="{BB962C8B-B14F-4D97-AF65-F5344CB8AC3E}">
        <p14:creationId xmlns:p14="http://schemas.microsoft.com/office/powerpoint/2010/main" val="23101638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6214" y="365125"/>
            <a:ext cx="11057586" cy="948519"/>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rPr>
              <a:t>Satışlara katılacaklardan istenecek belgeler ve yapılacak işlemler</a:t>
            </a:r>
            <a:br>
              <a:rPr lang="tr-TR" b="1" dirty="0" smtClean="0">
                <a:solidFill>
                  <a:srgbClr val="FF0000"/>
                </a:solidFill>
              </a:rPr>
            </a:br>
            <a:endParaRPr lang="tr-TR" b="1" dirty="0">
              <a:solidFill>
                <a:srgbClr val="FF0000"/>
              </a:solidFill>
            </a:endParaRPr>
          </a:p>
        </p:txBody>
      </p:sp>
      <p:sp>
        <p:nvSpPr>
          <p:cNvPr id="3" name="İçerik Yer Tutucusu 2"/>
          <p:cNvSpPr>
            <a:spLocks noGrp="1"/>
          </p:cNvSpPr>
          <p:nvPr>
            <p:ph idx="1"/>
          </p:nvPr>
        </p:nvSpPr>
        <p:spPr>
          <a:xfrm>
            <a:off x="296213" y="1825624"/>
            <a:ext cx="11719775" cy="4691085"/>
          </a:xfrm>
        </p:spPr>
        <p:txBody>
          <a:bodyPr>
            <a:normAutofit fontScale="92500"/>
          </a:bodyPr>
          <a:lstStyle/>
          <a:p>
            <a:pPr algn="ctr"/>
            <a:r>
              <a:rPr lang="tr-TR" sz="3300" dirty="0" smtClean="0"/>
              <a:t>MADDE 37 </a:t>
            </a:r>
            <a:r>
              <a:rPr lang="tr-TR" sz="3300" dirty="0" smtClean="0">
                <a:solidFill>
                  <a:srgbClr val="00B050"/>
                </a:solidFill>
              </a:rPr>
              <a:t>– (1) İhale yoluyla yapılacak satışlara katılacaklardan aşağıdaki bilgi ve belgeler istenir:</a:t>
            </a:r>
          </a:p>
          <a:p>
            <a:r>
              <a:rPr lang="tr-TR" dirty="0" smtClean="0"/>
              <a:t>a) </a:t>
            </a:r>
            <a:r>
              <a:rPr lang="tr-TR" dirty="0" smtClean="0">
                <a:solidFill>
                  <a:srgbClr val="FF0000"/>
                </a:solidFill>
              </a:rPr>
              <a:t>Kimlik</a:t>
            </a:r>
            <a:r>
              <a:rPr lang="tr-TR" dirty="0" smtClean="0"/>
              <a:t>lerini belirlemeye yarayan belge,</a:t>
            </a:r>
          </a:p>
          <a:p>
            <a:r>
              <a:rPr lang="tr-TR" dirty="0" smtClean="0"/>
              <a:t>b) Gerçek kişiler için ikametgâh belgesi veya adres beyanı ile Türk uyruklu ise T.C. kimlik numarası, yabancı uyruklu ise </a:t>
            </a:r>
            <a:r>
              <a:rPr lang="tr-TR" dirty="0" smtClean="0">
                <a:solidFill>
                  <a:srgbClr val="FF0000"/>
                </a:solidFill>
              </a:rPr>
              <a:t>pasaport numarası</a:t>
            </a:r>
            <a:r>
              <a:rPr lang="tr-TR" dirty="0" smtClean="0"/>
              <a:t>,</a:t>
            </a:r>
          </a:p>
          <a:p>
            <a:r>
              <a:rPr lang="tr-TR" dirty="0" smtClean="0"/>
              <a:t>c) Tüzel kişilerin </a:t>
            </a:r>
            <a:r>
              <a:rPr lang="tr-TR" dirty="0" smtClean="0">
                <a:solidFill>
                  <a:srgbClr val="FF0000"/>
                </a:solidFill>
              </a:rPr>
              <a:t>vergi kimlik numarası </a:t>
            </a:r>
            <a:r>
              <a:rPr lang="tr-TR" dirty="0" smtClean="0"/>
              <a:t>ve işyeri merkezi belgesi veya adres beyanı,</a:t>
            </a:r>
          </a:p>
          <a:p>
            <a:r>
              <a:rPr lang="tr-TR" dirty="0" smtClean="0"/>
              <a:t>ç) </a:t>
            </a:r>
            <a:r>
              <a:rPr lang="tr-TR" dirty="0" smtClean="0">
                <a:solidFill>
                  <a:srgbClr val="FF0000"/>
                </a:solidFill>
              </a:rPr>
              <a:t>Teminatın yatırıldığına ilişkin belge</a:t>
            </a:r>
            <a:r>
              <a:rPr lang="tr-TR" dirty="0" smtClean="0"/>
              <a:t>,</a:t>
            </a:r>
          </a:p>
          <a:p>
            <a:r>
              <a:rPr lang="tr-TR" dirty="0" smtClean="0"/>
              <a:t>d) Vekil olarak katılanlar için </a:t>
            </a:r>
            <a:r>
              <a:rPr lang="tr-TR" dirty="0" smtClean="0">
                <a:solidFill>
                  <a:srgbClr val="FF0000"/>
                </a:solidFill>
              </a:rPr>
              <a:t>vekâletname aslı </a:t>
            </a:r>
            <a:r>
              <a:rPr lang="tr-TR" dirty="0" smtClean="0"/>
              <a:t>veya noter onaylı örneği,</a:t>
            </a:r>
          </a:p>
          <a:p>
            <a:r>
              <a:rPr lang="tr-TR" dirty="0" smtClean="0"/>
              <a:t>e) Tüzel kişiler adına katılacaklardan, </a:t>
            </a:r>
            <a:r>
              <a:rPr lang="tr-TR" dirty="0" smtClean="0">
                <a:solidFill>
                  <a:srgbClr val="FF0000"/>
                </a:solidFill>
              </a:rPr>
              <a:t>yetki belgesinin </a:t>
            </a:r>
            <a:r>
              <a:rPr lang="tr-TR" dirty="0" smtClean="0"/>
              <a:t>aslı veya noter onaylı örneği,</a:t>
            </a:r>
          </a:p>
          <a:p>
            <a:r>
              <a:rPr lang="tr-TR" dirty="0" smtClean="0"/>
              <a:t>f) </a:t>
            </a:r>
            <a:r>
              <a:rPr lang="tr-TR" dirty="0" smtClean="0">
                <a:solidFill>
                  <a:srgbClr val="FF0000"/>
                </a:solidFill>
              </a:rPr>
              <a:t>Elektronik posta adresi.</a:t>
            </a:r>
          </a:p>
          <a:p>
            <a:endParaRPr lang="tr-TR" dirty="0"/>
          </a:p>
        </p:txBody>
      </p:sp>
      <p:sp>
        <p:nvSpPr>
          <p:cNvPr id="4" name="Veri Yer Tutucusu 3"/>
          <p:cNvSpPr>
            <a:spLocks noGrp="1"/>
          </p:cNvSpPr>
          <p:nvPr>
            <p:ph type="dt" sz="half" idx="10"/>
          </p:nvPr>
        </p:nvSpPr>
        <p:spPr/>
        <p:txBody>
          <a:bodyPr/>
          <a:lstStyle/>
          <a:p>
            <a:fld id="{E856F39A-8EEF-4903-96BC-FAD275F74E3B}"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64</a:t>
            </a:fld>
            <a:endParaRPr lang="tr-TR"/>
          </a:p>
        </p:txBody>
      </p:sp>
    </p:spTree>
    <p:extLst>
      <p:ext uri="{BB962C8B-B14F-4D97-AF65-F5344CB8AC3E}">
        <p14:creationId xmlns:p14="http://schemas.microsoft.com/office/powerpoint/2010/main" val="9974311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32610"/>
          </a:xfrm>
          <a:solidFill>
            <a:schemeClr val="accent4">
              <a:lumMod val="20000"/>
              <a:lumOff val="80000"/>
            </a:schemeClr>
          </a:soli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rPr>
              <a:t>İhale yoluyla yapılacak satışlarda uyulacak kurallar</a:t>
            </a:r>
            <a:r>
              <a:rPr lang="tr-TR" dirty="0" smtClean="0"/>
              <a:t/>
            </a:r>
            <a:br>
              <a:rPr lang="tr-TR" dirty="0" smtClean="0"/>
            </a:br>
            <a:endParaRPr lang="tr-TR" dirty="0"/>
          </a:p>
        </p:txBody>
      </p:sp>
      <p:sp>
        <p:nvSpPr>
          <p:cNvPr id="3" name="İçerik Yer Tutucusu 2"/>
          <p:cNvSpPr>
            <a:spLocks noGrp="1"/>
          </p:cNvSpPr>
          <p:nvPr>
            <p:ph idx="1"/>
          </p:nvPr>
        </p:nvSpPr>
        <p:spPr>
          <a:xfrm>
            <a:off x="309093" y="1825625"/>
            <a:ext cx="11578107" cy="4351338"/>
          </a:xfrm>
        </p:spPr>
        <p:txBody>
          <a:bodyPr/>
          <a:lstStyle/>
          <a:p>
            <a:endParaRPr lang="tr-TR" dirty="0" smtClean="0"/>
          </a:p>
          <a:p>
            <a:r>
              <a:rPr lang="tr-TR" b="1" dirty="0" smtClean="0"/>
              <a:t>MADDE 38 </a:t>
            </a:r>
            <a:r>
              <a:rPr lang="tr-TR" dirty="0" smtClean="0"/>
              <a:t>– </a:t>
            </a:r>
            <a:r>
              <a:rPr lang="tr-TR" sz="3200" dirty="0" smtClean="0"/>
              <a:t>(1) </a:t>
            </a:r>
            <a:r>
              <a:rPr lang="tr-TR" sz="3200" dirty="0" smtClean="0">
                <a:solidFill>
                  <a:srgbClr val="00B0F0"/>
                </a:solidFill>
              </a:rPr>
              <a:t>İhale yoluyla yapılacak satışlar </a:t>
            </a:r>
            <a:r>
              <a:rPr lang="tr-TR" sz="3200" b="1" dirty="0" smtClean="0">
                <a:solidFill>
                  <a:srgbClr val="00B0F0"/>
                </a:solidFill>
              </a:rPr>
              <a:t>ihale komisyonu</a:t>
            </a:r>
            <a:r>
              <a:rPr lang="tr-TR" sz="3200" dirty="0" smtClean="0">
                <a:solidFill>
                  <a:srgbClr val="00B0F0"/>
                </a:solidFill>
              </a:rPr>
              <a:t> tarafından yürütülür.</a:t>
            </a:r>
          </a:p>
          <a:p>
            <a:r>
              <a:rPr lang="tr-TR" sz="3200" dirty="0" smtClean="0"/>
              <a:t> İhaleler </a:t>
            </a:r>
            <a:r>
              <a:rPr lang="tr-TR" sz="3200" b="1" dirty="0" smtClean="0"/>
              <a:t>açık artırma </a:t>
            </a:r>
            <a:r>
              <a:rPr lang="tr-TR" sz="3200" dirty="0" smtClean="0"/>
              <a:t>usulüyle yapılır.</a:t>
            </a:r>
          </a:p>
          <a:p>
            <a:r>
              <a:rPr lang="tr-TR" sz="3200" dirty="0" smtClean="0"/>
              <a:t> </a:t>
            </a:r>
            <a:r>
              <a:rPr lang="tr-TR" sz="3200" b="1" i="1" u="sng" dirty="0" smtClean="0">
                <a:solidFill>
                  <a:srgbClr val="FF0000"/>
                </a:solidFill>
              </a:rPr>
              <a:t>Katılımı ve rekabeti artırmak amacıyla </a:t>
            </a:r>
            <a:r>
              <a:rPr lang="tr-TR" sz="3200" u="sng" dirty="0" smtClean="0">
                <a:solidFill>
                  <a:srgbClr val="00B050"/>
                </a:solidFill>
              </a:rPr>
              <a:t>miktarı çok olan eşya bölünebilir.</a:t>
            </a:r>
          </a:p>
          <a:p>
            <a:r>
              <a:rPr lang="tr-TR" sz="3200" dirty="0" smtClean="0"/>
              <a:t> </a:t>
            </a:r>
            <a:r>
              <a:rPr lang="tr-TR" sz="3200" u="sng" dirty="0" smtClean="0">
                <a:solidFill>
                  <a:srgbClr val="FF0000"/>
                </a:solidFill>
              </a:rPr>
              <a:t>Araçlar :</a:t>
            </a:r>
            <a:r>
              <a:rPr lang="tr-TR" sz="3200" u="sng" dirty="0" smtClean="0">
                <a:solidFill>
                  <a:srgbClr val="7030A0"/>
                </a:solidFill>
              </a:rPr>
              <a:t>			tek olarak, </a:t>
            </a:r>
          </a:p>
          <a:p>
            <a:r>
              <a:rPr lang="tr-TR" sz="3200" u="sng" dirty="0" smtClean="0">
                <a:solidFill>
                  <a:srgbClr val="FF0000"/>
                </a:solidFill>
              </a:rPr>
              <a:t> Eşya ise </a:t>
            </a:r>
            <a:r>
              <a:rPr lang="tr-TR" sz="3200" u="sng" dirty="0" smtClean="0">
                <a:solidFill>
                  <a:srgbClr val="7030A0"/>
                </a:solidFill>
              </a:rPr>
              <a:t>:			tek olarak veya gruplar halinde satışa sunulur.</a:t>
            </a:r>
          </a:p>
          <a:p>
            <a:endParaRPr lang="tr-TR" sz="3200" dirty="0"/>
          </a:p>
        </p:txBody>
      </p:sp>
      <p:sp>
        <p:nvSpPr>
          <p:cNvPr id="4" name="Veri Yer Tutucusu 3"/>
          <p:cNvSpPr>
            <a:spLocks noGrp="1"/>
          </p:cNvSpPr>
          <p:nvPr>
            <p:ph type="dt" sz="half" idx="10"/>
          </p:nvPr>
        </p:nvSpPr>
        <p:spPr/>
        <p:txBody>
          <a:bodyPr/>
          <a:lstStyle/>
          <a:p>
            <a:fld id="{19187122-777B-45E9-8040-3A01F8B7A21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65</a:t>
            </a:fld>
            <a:endParaRPr lang="tr-TR"/>
          </a:p>
        </p:txBody>
      </p:sp>
    </p:spTree>
    <p:extLst>
      <p:ext uri="{BB962C8B-B14F-4D97-AF65-F5344CB8AC3E}">
        <p14:creationId xmlns:p14="http://schemas.microsoft.com/office/powerpoint/2010/main" val="44495144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8941" y="365126"/>
            <a:ext cx="11797048" cy="626548"/>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2) Açık artırma suretiyle satışlar aşağıdaki şekilde yapılır:</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425003" y="1416676"/>
            <a:ext cx="11281893" cy="5177307"/>
          </a:xfrm>
        </p:spPr>
        <p:txBody>
          <a:bodyPr>
            <a:normAutofit/>
          </a:bodyPr>
          <a:lstStyle/>
          <a:p>
            <a:r>
              <a:rPr lang="tr-TR" sz="3200" b="1" dirty="0" smtClean="0">
                <a:solidFill>
                  <a:srgbClr val="FF0000"/>
                </a:solidFill>
              </a:rPr>
              <a:t>a)</a:t>
            </a:r>
            <a:r>
              <a:rPr lang="tr-TR" sz="3200" dirty="0" smtClean="0"/>
              <a:t> </a:t>
            </a:r>
            <a:r>
              <a:rPr lang="tr-TR" sz="3200" dirty="0" smtClean="0">
                <a:solidFill>
                  <a:srgbClr val="00B0F0"/>
                </a:solidFill>
              </a:rPr>
              <a:t>Açık artırma ihale komisyonu başkanı tarafından açılır.</a:t>
            </a:r>
          </a:p>
          <a:p>
            <a:r>
              <a:rPr lang="tr-TR" sz="3200" dirty="0" smtClean="0"/>
              <a:t> İhale komisyonu başkanı, satışa başlamadan önce, satışa ilişkin genel bilgiler ile o satış için getirilen özel düzenlemeler hakkında </a:t>
            </a:r>
            <a:r>
              <a:rPr lang="tr-TR" sz="3200" dirty="0" smtClean="0">
                <a:solidFill>
                  <a:srgbClr val="00B0F0"/>
                </a:solidFill>
              </a:rPr>
              <a:t>ihaleye katılanlara açıklama yapar</a:t>
            </a:r>
            <a:r>
              <a:rPr lang="tr-TR" sz="3200" dirty="0" smtClean="0"/>
              <a:t>.</a:t>
            </a:r>
          </a:p>
          <a:p>
            <a:r>
              <a:rPr lang="tr-TR" sz="3200" dirty="0" smtClean="0"/>
              <a:t> 37 </a:t>
            </a:r>
            <a:r>
              <a:rPr lang="tr-TR" sz="3200" dirty="0" err="1" smtClean="0"/>
              <a:t>nci</a:t>
            </a:r>
            <a:r>
              <a:rPr lang="tr-TR" sz="3200" dirty="0" smtClean="0"/>
              <a:t> maddede belirtilen belgelerle ilgili gerekli </a:t>
            </a:r>
            <a:r>
              <a:rPr lang="tr-TR" sz="3200" dirty="0" smtClean="0">
                <a:solidFill>
                  <a:srgbClr val="00B0F0"/>
                </a:solidFill>
              </a:rPr>
              <a:t>işlemlerin tamamlandığı ve satış düzeninin sağlandığı anlaşıldıktan sonra satışa başlanır.</a:t>
            </a:r>
          </a:p>
          <a:p>
            <a:r>
              <a:rPr lang="tr-TR" sz="3200" dirty="0" smtClean="0"/>
              <a:t> </a:t>
            </a:r>
            <a:endParaRPr lang="tr-TR" dirty="0"/>
          </a:p>
        </p:txBody>
      </p:sp>
      <p:sp>
        <p:nvSpPr>
          <p:cNvPr id="4" name="Veri Yer Tutucusu 3"/>
          <p:cNvSpPr>
            <a:spLocks noGrp="1"/>
          </p:cNvSpPr>
          <p:nvPr>
            <p:ph type="dt" sz="half" idx="10"/>
          </p:nvPr>
        </p:nvSpPr>
        <p:spPr/>
        <p:txBody>
          <a:bodyPr/>
          <a:lstStyle/>
          <a:p>
            <a:fld id="{68A2D9FE-8DAF-407E-BE11-359B05F76B8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66</a:t>
            </a:fld>
            <a:endParaRPr lang="tr-TR"/>
          </a:p>
        </p:txBody>
      </p:sp>
    </p:spTree>
    <p:extLst>
      <p:ext uri="{BB962C8B-B14F-4D97-AF65-F5344CB8AC3E}">
        <p14:creationId xmlns:p14="http://schemas.microsoft.com/office/powerpoint/2010/main" val="254270725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8941" y="365126"/>
            <a:ext cx="11797048" cy="626548"/>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2) Açık artırma suretiyle satışlar aşağıdaki şekilde yapılır:</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425003" y="1416676"/>
            <a:ext cx="11281893" cy="5177307"/>
          </a:xfrm>
        </p:spPr>
        <p:txBody>
          <a:bodyPr>
            <a:normAutofit/>
          </a:bodyPr>
          <a:lstStyle/>
          <a:p>
            <a:r>
              <a:rPr lang="tr-TR" sz="3200" dirty="0" smtClean="0">
                <a:solidFill>
                  <a:srgbClr val="00B0F0"/>
                </a:solidFill>
              </a:rPr>
              <a:t>Açık artırmaya katılacaklarla görevliler dışındakiler, </a:t>
            </a:r>
            <a:r>
              <a:rPr lang="tr-TR" sz="3200" dirty="0" smtClean="0">
                <a:solidFill>
                  <a:srgbClr val="FF0000"/>
                </a:solidFill>
              </a:rPr>
              <a:t>satış yerine giremezler.</a:t>
            </a:r>
          </a:p>
          <a:p>
            <a:r>
              <a:rPr lang="tr-TR" sz="3200" dirty="0" smtClean="0"/>
              <a:t> Satış, işletme personeli veya görevlendirilen tellal tarafından yürütülür.</a:t>
            </a:r>
          </a:p>
          <a:p>
            <a:endParaRPr lang="tr-TR" dirty="0"/>
          </a:p>
        </p:txBody>
      </p:sp>
      <p:sp>
        <p:nvSpPr>
          <p:cNvPr id="4" name="Veri Yer Tutucusu 3"/>
          <p:cNvSpPr>
            <a:spLocks noGrp="1"/>
          </p:cNvSpPr>
          <p:nvPr>
            <p:ph type="dt" sz="half" idx="10"/>
          </p:nvPr>
        </p:nvSpPr>
        <p:spPr/>
        <p:txBody>
          <a:bodyPr/>
          <a:lstStyle/>
          <a:p>
            <a:fld id="{9178841A-9351-4AF4-B129-4053FE276E67}"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67</a:t>
            </a:fld>
            <a:endParaRPr lang="tr-TR"/>
          </a:p>
        </p:txBody>
      </p:sp>
    </p:spTree>
    <p:extLst>
      <p:ext uri="{BB962C8B-B14F-4D97-AF65-F5344CB8AC3E}">
        <p14:creationId xmlns:p14="http://schemas.microsoft.com/office/powerpoint/2010/main" val="105931981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1972" y="334851"/>
            <a:ext cx="11031828" cy="5842112"/>
          </a:xfrm>
        </p:spPr>
        <p:txBody>
          <a:bodyPr>
            <a:normAutofit/>
          </a:bodyPr>
          <a:lstStyle/>
          <a:p>
            <a:r>
              <a:rPr lang="tr-TR" sz="3200" b="1" dirty="0" smtClean="0">
                <a:solidFill>
                  <a:srgbClr val="FF0000"/>
                </a:solidFill>
              </a:rPr>
              <a:t>b)</a:t>
            </a:r>
            <a:r>
              <a:rPr lang="tr-TR" sz="3200" dirty="0" smtClean="0"/>
              <a:t> </a:t>
            </a:r>
            <a:r>
              <a:rPr lang="tr-TR" sz="3200" dirty="0" smtClean="0">
                <a:solidFill>
                  <a:srgbClr val="00B0F0"/>
                </a:solidFill>
              </a:rPr>
              <a:t>Açık artırmada istekliler, tekliflerini kendilerine verilen giriş kartını göstererek verir.</a:t>
            </a:r>
          </a:p>
          <a:p>
            <a:r>
              <a:rPr lang="tr-TR" sz="3200" dirty="0" smtClean="0"/>
              <a:t> Alıcıların sürecekleri pey miktarını, eşyanın ihaleye esas bedeli 1.000 TL'den çok olan eşya için 100 TL’den az olmamak üzere ihale komisyonu belirler. (%10)</a:t>
            </a:r>
          </a:p>
          <a:p>
            <a:r>
              <a:rPr lang="tr-TR" sz="3200" dirty="0" smtClean="0"/>
              <a:t> </a:t>
            </a:r>
            <a:r>
              <a:rPr lang="tr-TR" sz="3200" dirty="0" smtClean="0">
                <a:solidFill>
                  <a:srgbClr val="008000"/>
                </a:solidFill>
              </a:rPr>
              <a:t>İhaleye esas bedeli 1.000 TL'nin altında olan eşyada daha düşük pey miktarı belirlenebilir.</a:t>
            </a:r>
          </a:p>
          <a:p>
            <a:r>
              <a:rPr lang="tr-TR" sz="3200" dirty="0" smtClean="0"/>
              <a:t> Satışı yürütmekle görevli olanlar isteklilerin vereceği teklifleri bu peye göre takip eder ve uygulatır.</a:t>
            </a:r>
          </a:p>
          <a:p>
            <a:pPr marL="0" indent="0">
              <a:buNone/>
            </a:pPr>
            <a:endParaRPr lang="tr-TR" sz="3200" dirty="0"/>
          </a:p>
        </p:txBody>
      </p:sp>
      <p:sp>
        <p:nvSpPr>
          <p:cNvPr id="4" name="Veri Yer Tutucusu 3"/>
          <p:cNvSpPr>
            <a:spLocks noGrp="1"/>
          </p:cNvSpPr>
          <p:nvPr>
            <p:ph type="dt" sz="half" idx="10"/>
          </p:nvPr>
        </p:nvSpPr>
        <p:spPr/>
        <p:txBody>
          <a:bodyPr/>
          <a:lstStyle/>
          <a:p>
            <a:fld id="{0DC8702C-4D43-485D-A867-DC9BFCDF971B}"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68</a:t>
            </a:fld>
            <a:endParaRPr lang="tr-TR"/>
          </a:p>
        </p:txBody>
      </p:sp>
    </p:spTree>
    <p:extLst>
      <p:ext uri="{BB962C8B-B14F-4D97-AF65-F5344CB8AC3E}">
        <p14:creationId xmlns:p14="http://schemas.microsoft.com/office/powerpoint/2010/main" val="105636280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1972" y="334851"/>
            <a:ext cx="11031828" cy="5842112"/>
          </a:xfrm>
        </p:spPr>
        <p:txBody>
          <a:bodyPr>
            <a:normAutofit/>
          </a:bodyPr>
          <a:lstStyle/>
          <a:p>
            <a:r>
              <a:rPr lang="tr-TR" sz="3200" b="1" dirty="0" smtClean="0">
                <a:solidFill>
                  <a:srgbClr val="FF0000"/>
                </a:solidFill>
              </a:rPr>
              <a:t>c)</a:t>
            </a:r>
            <a:r>
              <a:rPr lang="tr-TR" sz="3200" dirty="0" smtClean="0"/>
              <a:t> </a:t>
            </a:r>
            <a:r>
              <a:rPr lang="tr-TR" sz="3200" b="1" dirty="0" smtClean="0">
                <a:solidFill>
                  <a:srgbClr val="00B0F0"/>
                </a:solidFill>
              </a:rPr>
              <a:t>İhale komisyonu </a:t>
            </a:r>
            <a:r>
              <a:rPr lang="tr-TR" sz="3200" dirty="0" smtClean="0">
                <a:solidFill>
                  <a:srgbClr val="008000"/>
                </a:solidFill>
              </a:rPr>
              <a:t>gerekçesini belirtmek suretiyle </a:t>
            </a:r>
            <a:r>
              <a:rPr lang="tr-TR" sz="3200" dirty="0" smtClean="0">
                <a:solidFill>
                  <a:srgbClr val="00B0F0"/>
                </a:solidFill>
              </a:rPr>
              <a:t>satışı yapıp yapmamakta serbesttir.</a:t>
            </a:r>
          </a:p>
          <a:p>
            <a:pPr algn="ctr"/>
            <a:r>
              <a:rPr lang="tr-TR" sz="3200" dirty="0" smtClean="0"/>
              <a:t> </a:t>
            </a:r>
            <a:r>
              <a:rPr lang="tr-TR" sz="3200" dirty="0" smtClean="0">
                <a:solidFill>
                  <a:srgbClr val="FF0000"/>
                </a:solidFill>
              </a:rPr>
              <a:t>İhale komisyonunun kararı kesindir.</a:t>
            </a:r>
          </a:p>
          <a:p>
            <a:r>
              <a:rPr lang="tr-TR" sz="3200" dirty="0" smtClean="0"/>
              <a:t> Artırma sırasında varsa ihaleden en son çekilenin adı, soyadı, T.C. kimlik numarası ve adresi ile sürdüğü pey satış kâğıdına yazılarak imzası alınır.</a:t>
            </a:r>
          </a:p>
          <a:p>
            <a:endParaRPr lang="tr-TR" sz="3200" dirty="0"/>
          </a:p>
        </p:txBody>
      </p:sp>
      <p:sp>
        <p:nvSpPr>
          <p:cNvPr id="4" name="Veri Yer Tutucusu 3"/>
          <p:cNvSpPr>
            <a:spLocks noGrp="1"/>
          </p:cNvSpPr>
          <p:nvPr>
            <p:ph type="dt" sz="half" idx="10"/>
          </p:nvPr>
        </p:nvSpPr>
        <p:spPr/>
        <p:txBody>
          <a:bodyPr/>
          <a:lstStyle/>
          <a:p>
            <a:fld id="{1539EA9E-DAB6-421E-8537-630EEF729E0A}"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69</a:t>
            </a:fld>
            <a:endParaRPr lang="tr-TR"/>
          </a:p>
        </p:txBody>
      </p:sp>
    </p:spTree>
    <p:extLst>
      <p:ext uri="{BB962C8B-B14F-4D97-AF65-F5344CB8AC3E}">
        <p14:creationId xmlns:p14="http://schemas.microsoft.com/office/powerpoint/2010/main" val="899397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3200" dirty="0" smtClean="0"/>
              <a:t>(2) </a:t>
            </a:r>
            <a:r>
              <a:rPr lang="tr-TR" sz="3200" b="1" dirty="0" smtClean="0">
                <a:solidFill>
                  <a:srgbClr val="7030A0"/>
                </a:solidFill>
              </a:rPr>
              <a:t>Kaçak eşya teslim tutanağında;</a:t>
            </a:r>
          </a:p>
          <a:p>
            <a:r>
              <a:rPr lang="tr-TR" sz="3200" b="1" dirty="0" smtClean="0">
                <a:solidFill>
                  <a:srgbClr val="7030A0"/>
                </a:solidFill>
              </a:rPr>
              <a:t> </a:t>
            </a:r>
            <a:r>
              <a:rPr lang="tr-TR" sz="3200" dirty="0" smtClean="0"/>
              <a:t>eşyanın her birinin </a:t>
            </a:r>
            <a:r>
              <a:rPr lang="tr-TR" sz="3200" b="1" dirty="0" smtClean="0"/>
              <a:t>adedi</a:t>
            </a:r>
            <a:r>
              <a:rPr lang="tr-TR" sz="3200" dirty="0" smtClean="0"/>
              <a:t>, </a:t>
            </a:r>
            <a:r>
              <a:rPr lang="tr-TR" sz="3200" b="1" dirty="0" smtClean="0"/>
              <a:t>markası, modeli, tipi, seri numarası, IMEI numarası, ağırlığı, hasar durumu, kutudaki eşya adedi</a:t>
            </a:r>
            <a:r>
              <a:rPr lang="tr-TR" sz="3200" dirty="0" smtClean="0"/>
              <a:t> gibi tüm ayırt edici özellikleri belirtilir.</a:t>
            </a:r>
          </a:p>
          <a:p>
            <a:r>
              <a:rPr lang="tr-TR" sz="3200" dirty="0" smtClean="0"/>
              <a:t> </a:t>
            </a:r>
            <a:r>
              <a:rPr lang="tr-TR" sz="3200" dirty="0" smtClean="0">
                <a:solidFill>
                  <a:srgbClr val="FF0000"/>
                </a:solidFill>
              </a:rPr>
              <a:t>Tutanak, eşyayı teslim alan memur ile eşyayı teslim eden görevli ve varsa eşya sahibi tarafından imzalanır, birer nüshası imzalayanlara verilir, </a:t>
            </a:r>
            <a:r>
              <a:rPr lang="tr-TR" sz="3200" b="1" dirty="0" smtClean="0">
                <a:solidFill>
                  <a:srgbClr val="FF0000"/>
                </a:solidFill>
              </a:rPr>
              <a:t>aslı dosyasında saklanır</a:t>
            </a:r>
            <a:r>
              <a:rPr lang="tr-TR" sz="3200" dirty="0" smtClean="0"/>
              <a:t>.</a:t>
            </a:r>
            <a:endParaRPr lang="tr-TR" sz="3200" dirty="0"/>
          </a:p>
        </p:txBody>
      </p:sp>
      <p:sp>
        <p:nvSpPr>
          <p:cNvPr id="4" name="Veri Yer Tutucusu 3"/>
          <p:cNvSpPr>
            <a:spLocks noGrp="1"/>
          </p:cNvSpPr>
          <p:nvPr>
            <p:ph type="dt" sz="half" idx="10"/>
          </p:nvPr>
        </p:nvSpPr>
        <p:spPr/>
        <p:txBody>
          <a:bodyPr/>
          <a:lstStyle/>
          <a:p>
            <a:fld id="{01BC25A0-222A-4698-991F-0675B8FE57B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a:t>
            </a:fld>
            <a:endParaRPr lang="tr-TR"/>
          </a:p>
        </p:txBody>
      </p:sp>
    </p:spTree>
    <p:extLst>
      <p:ext uri="{BB962C8B-B14F-4D97-AF65-F5344CB8AC3E}">
        <p14:creationId xmlns:p14="http://schemas.microsoft.com/office/powerpoint/2010/main" val="366640606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6" y="399245"/>
            <a:ext cx="10967434" cy="5777718"/>
          </a:xfrm>
        </p:spPr>
        <p:txBody>
          <a:bodyPr>
            <a:normAutofit/>
          </a:bodyPr>
          <a:lstStyle/>
          <a:p>
            <a:r>
              <a:rPr lang="tr-TR" sz="3200" b="1" dirty="0" smtClean="0">
                <a:solidFill>
                  <a:srgbClr val="FF0000"/>
                </a:solidFill>
              </a:rPr>
              <a:t>ç)</a:t>
            </a:r>
            <a:r>
              <a:rPr lang="tr-TR" sz="3200" dirty="0" smtClean="0"/>
              <a:t> </a:t>
            </a:r>
            <a:r>
              <a:rPr lang="tr-TR" sz="3200" b="1" dirty="0" smtClean="0">
                <a:solidFill>
                  <a:srgbClr val="FF0000"/>
                </a:solidFill>
              </a:rPr>
              <a:t>Artırma sonunda </a:t>
            </a:r>
            <a:r>
              <a:rPr lang="tr-TR" sz="3200" dirty="0" smtClean="0">
                <a:solidFill>
                  <a:srgbClr val="008000"/>
                </a:solidFill>
              </a:rPr>
              <a:t>eşya, en yüksek bedeli verene satılır.</a:t>
            </a:r>
          </a:p>
          <a:p>
            <a:r>
              <a:rPr lang="tr-TR" sz="3200" dirty="0" smtClean="0"/>
              <a:t> İhale komisyonu kararı duyurularak alıcının ve ihale komisyonunun satış kâğıdını imzalamasıyla satış tamamlanır.</a:t>
            </a:r>
          </a:p>
          <a:p>
            <a:endParaRPr lang="tr-TR" dirty="0" smtClean="0"/>
          </a:p>
          <a:p>
            <a:endParaRPr lang="tr-TR" dirty="0"/>
          </a:p>
        </p:txBody>
      </p:sp>
      <p:sp>
        <p:nvSpPr>
          <p:cNvPr id="4" name="Veri Yer Tutucusu 3"/>
          <p:cNvSpPr>
            <a:spLocks noGrp="1"/>
          </p:cNvSpPr>
          <p:nvPr>
            <p:ph type="dt" sz="half" idx="10"/>
          </p:nvPr>
        </p:nvSpPr>
        <p:spPr/>
        <p:txBody>
          <a:bodyPr/>
          <a:lstStyle/>
          <a:p>
            <a:fld id="{F9C621DF-F1D7-47ED-AE5E-5705302D393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70</a:t>
            </a:fld>
            <a:endParaRPr lang="tr-TR"/>
          </a:p>
        </p:txBody>
      </p:sp>
    </p:spTree>
    <p:extLst>
      <p:ext uri="{BB962C8B-B14F-4D97-AF65-F5344CB8AC3E}">
        <p14:creationId xmlns:p14="http://schemas.microsoft.com/office/powerpoint/2010/main" val="282083661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6" y="399245"/>
            <a:ext cx="10967434" cy="5777718"/>
          </a:xfrm>
        </p:spPr>
        <p:txBody>
          <a:bodyPr>
            <a:normAutofit/>
          </a:bodyPr>
          <a:lstStyle/>
          <a:p>
            <a:endParaRPr lang="tr-TR" sz="3200" b="1" dirty="0" smtClean="0">
              <a:solidFill>
                <a:srgbClr val="FF0000"/>
              </a:solidFill>
            </a:endParaRPr>
          </a:p>
          <a:p>
            <a:r>
              <a:rPr lang="tr-TR" sz="3200" b="1" dirty="0" smtClean="0">
                <a:solidFill>
                  <a:srgbClr val="FF0000"/>
                </a:solidFill>
              </a:rPr>
              <a:t>d)</a:t>
            </a:r>
            <a:r>
              <a:rPr lang="tr-TR" sz="3200" dirty="0" smtClean="0"/>
              <a:t> </a:t>
            </a:r>
            <a:r>
              <a:rPr lang="tr-TR" sz="3200" dirty="0" smtClean="0">
                <a:solidFill>
                  <a:srgbClr val="008000"/>
                </a:solidFill>
              </a:rPr>
              <a:t>DV. </a:t>
            </a:r>
            <a:r>
              <a:rPr lang="tr-TR" sz="3200" dirty="0" smtClean="0">
                <a:solidFill>
                  <a:srgbClr val="FF0000"/>
                </a:solidFill>
              </a:rPr>
              <a:t>satış anında </a:t>
            </a:r>
            <a:r>
              <a:rPr lang="tr-TR" sz="3200" dirty="0" smtClean="0">
                <a:solidFill>
                  <a:srgbClr val="00B0F0"/>
                </a:solidFill>
              </a:rPr>
              <a:t>alıcı tarafından ödenir.</a:t>
            </a:r>
          </a:p>
          <a:p>
            <a:r>
              <a:rPr lang="tr-TR" sz="3200" dirty="0" smtClean="0">
                <a:solidFill>
                  <a:srgbClr val="00B0F0"/>
                </a:solidFill>
              </a:rPr>
              <a:t> </a:t>
            </a:r>
            <a:r>
              <a:rPr lang="tr-TR" sz="3200" b="1" dirty="0" smtClean="0">
                <a:solidFill>
                  <a:srgbClr val="FF0000"/>
                </a:solidFill>
              </a:rPr>
              <a:t>Ödememesi halinde </a:t>
            </a:r>
            <a:r>
              <a:rPr lang="tr-TR" sz="3200" dirty="0" smtClean="0">
                <a:solidFill>
                  <a:srgbClr val="00B0F0"/>
                </a:solidFill>
              </a:rPr>
              <a:t>teminatı (%10)döner sermayeye gelir kaydedilir</a:t>
            </a:r>
            <a:r>
              <a:rPr lang="tr-TR" sz="3200" dirty="0" smtClean="0"/>
              <a:t>.</a:t>
            </a:r>
          </a:p>
          <a:p>
            <a:r>
              <a:rPr lang="tr-TR" sz="3200" dirty="0" smtClean="0"/>
              <a:t> </a:t>
            </a:r>
            <a:r>
              <a:rPr lang="tr-TR" sz="3200" dirty="0" smtClean="0">
                <a:solidFill>
                  <a:srgbClr val="FF0000"/>
                </a:solidFill>
              </a:rPr>
              <a:t>Alıcının teminatının yeterli olmadığı halde teklif vermiş olması durumunda</a:t>
            </a:r>
            <a:r>
              <a:rPr lang="tr-TR" sz="3200" dirty="0" smtClean="0">
                <a:solidFill>
                  <a:srgbClr val="00B050"/>
                </a:solidFill>
              </a:rPr>
              <a:t>, </a:t>
            </a:r>
          </a:p>
          <a:p>
            <a:r>
              <a:rPr lang="tr-TR" sz="3200" dirty="0" smtClean="0">
                <a:solidFill>
                  <a:srgbClr val="00B050"/>
                </a:solidFill>
              </a:rPr>
              <a:t>yüzde ona kadar olan eksik teminat bedelini tamamlamasına izin verilir</a:t>
            </a:r>
            <a:r>
              <a:rPr lang="tr-TR" sz="3200" dirty="0" smtClean="0"/>
              <a:t>.</a:t>
            </a:r>
          </a:p>
          <a:p>
            <a:endParaRPr lang="tr-TR" dirty="0"/>
          </a:p>
        </p:txBody>
      </p:sp>
      <p:sp>
        <p:nvSpPr>
          <p:cNvPr id="4" name="Veri Yer Tutucusu 3"/>
          <p:cNvSpPr>
            <a:spLocks noGrp="1"/>
          </p:cNvSpPr>
          <p:nvPr>
            <p:ph type="dt" sz="half" idx="10"/>
          </p:nvPr>
        </p:nvSpPr>
        <p:spPr/>
        <p:txBody>
          <a:bodyPr/>
          <a:lstStyle/>
          <a:p>
            <a:fld id="{006D0D78-DE07-4E1F-B4E3-E2FEB8E3FA95}"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71</a:t>
            </a:fld>
            <a:endParaRPr lang="tr-TR"/>
          </a:p>
        </p:txBody>
      </p:sp>
    </p:spTree>
    <p:extLst>
      <p:ext uri="{BB962C8B-B14F-4D97-AF65-F5344CB8AC3E}">
        <p14:creationId xmlns:p14="http://schemas.microsoft.com/office/powerpoint/2010/main" val="23124447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6" y="399244"/>
            <a:ext cx="10967434" cy="6117465"/>
          </a:xfrm>
        </p:spPr>
        <p:txBody>
          <a:bodyPr>
            <a:normAutofit/>
          </a:bodyPr>
          <a:lstStyle/>
          <a:p>
            <a:r>
              <a:rPr lang="tr-TR" sz="3200" dirty="0" smtClean="0">
                <a:solidFill>
                  <a:srgbClr val="008000"/>
                </a:solidFill>
              </a:rPr>
              <a:t>Alıcının eksik kalan teminatını tamamlamaması halinde </a:t>
            </a:r>
            <a:r>
              <a:rPr lang="tr-TR" sz="3200" dirty="0" smtClean="0">
                <a:solidFill>
                  <a:srgbClr val="0070C0"/>
                </a:solidFill>
              </a:rPr>
              <a:t>teminatı (%10) döner sermayeye gelir kaydedilir</a:t>
            </a:r>
            <a:r>
              <a:rPr lang="tr-TR" sz="3200" dirty="0" smtClean="0">
                <a:solidFill>
                  <a:srgbClr val="FF0000"/>
                </a:solidFill>
              </a:rPr>
              <a:t>.</a:t>
            </a:r>
          </a:p>
          <a:p>
            <a:r>
              <a:rPr lang="tr-TR" sz="3200" dirty="0" smtClean="0">
                <a:solidFill>
                  <a:srgbClr val="FF0000"/>
                </a:solidFill>
              </a:rPr>
              <a:t>*** </a:t>
            </a:r>
            <a:r>
              <a:rPr lang="tr-TR" sz="3200" u="sng" dirty="0" smtClean="0">
                <a:solidFill>
                  <a:srgbClr val="7030A0"/>
                </a:solidFill>
              </a:rPr>
              <a:t>Alıcının teminatının gelir kaydedildiği durumlarda ;</a:t>
            </a:r>
          </a:p>
          <a:p>
            <a:r>
              <a:rPr lang="tr-TR" sz="3200" u="sng" dirty="0" smtClean="0">
                <a:solidFill>
                  <a:srgbClr val="FF0000"/>
                </a:solidFill>
              </a:rPr>
              <a:t>varsa son çekilenin verdiği teklif üzerinden satışa devam edilir.</a:t>
            </a:r>
            <a:r>
              <a:rPr lang="tr-TR" sz="3200" u="sng" dirty="0" smtClean="0"/>
              <a:t> </a:t>
            </a:r>
            <a:r>
              <a:rPr lang="tr-TR" sz="3200" dirty="0" smtClean="0"/>
              <a:t>***</a:t>
            </a:r>
          </a:p>
          <a:p>
            <a:pPr algn="ctr"/>
            <a:r>
              <a:rPr lang="tr-TR" sz="3200" b="1" i="1" u="sng" dirty="0" smtClean="0">
                <a:latin typeface="Cooper Black" panose="0208090404030B020404" pitchFamily="18" charset="0"/>
              </a:rPr>
              <a:t>Artırma olmaması halinde son çekilene satış yapılır</a:t>
            </a:r>
            <a:r>
              <a:rPr lang="tr-TR" sz="3200" dirty="0" smtClean="0">
                <a:latin typeface="Cooper Black" panose="0208090404030B020404" pitchFamily="18" charset="0"/>
              </a:rPr>
              <a:t>.</a:t>
            </a:r>
          </a:p>
          <a:p>
            <a:r>
              <a:rPr lang="tr-TR" sz="3200" dirty="0" smtClean="0"/>
              <a:t> </a:t>
            </a:r>
            <a:r>
              <a:rPr lang="tr-TR" sz="3600" b="1" dirty="0" smtClean="0">
                <a:solidFill>
                  <a:srgbClr val="FF0000"/>
                </a:solidFill>
                <a:latin typeface="Cooper Black" panose="0208090404030B020404" pitchFamily="18" charset="0"/>
              </a:rPr>
              <a:t>Son çekilenin de yukarıda belirtilen ödemeleri yapmaması halinde</a:t>
            </a:r>
            <a:r>
              <a:rPr lang="tr-TR" sz="3600" b="1" dirty="0" smtClean="0">
                <a:solidFill>
                  <a:srgbClr val="7030A0"/>
                </a:solidFill>
                <a:latin typeface="Cooper Black" panose="0208090404030B020404" pitchFamily="18" charset="0"/>
              </a:rPr>
              <a:t>, </a:t>
            </a:r>
          </a:p>
          <a:p>
            <a:r>
              <a:rPr lang="tr-TR" sz="3600" b="1" dirty="0" smtClean="0">
                <a:solidFill>
                  <a:srgbClr val="7030A0"/>
                </a:solidFill>
                <a:latin typeface="Cooper Black" panose="0208090404030B020404" pitchFamily="18" charset="0"/>
              </a:rPr>
              <a:t>satış iptal edilir ve teminatı gelir kaydedilir.</a:t>
            </a:r>
          </a:p>
          <a:p>
            <a:endParaRPr lang="tr-TR" dirty="0"/>
          </a:p>
        </p:txBody>
      </p:sp>
      <p:sp>
        <p:nvSpPr>
          <p:cNvPr id="4" name="Veri Yer Tutucusu 3"/>
          <p:cNvSpPr>
            <a:spLocks noGrp="1"/>
          </p:cNvSpPr>
          <p:nvPr>
            <p:ph type="dt" sz="half" idx="10"/>
          </p:nvPr>
        </p:nvSpPr>
        <p:spPr/>
        <p:txBody>
          <a:bodyPr/>
          <a:lstStyle/>
          <a:p>
            <a:fld id="{D0CF7C63-2291-4A99-B6D0-EE32ED84CBBB}"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72</a:t>
            </a:fld>
            <a:endParaRPr lang="tr-TR"/>
          </a:p>
        </p:txBody>
      </p:sp>
    </p:spTree>
    <p:extLst>
      <p:ext uri="{BB962C8B-B14F-4D97-AF65-F5344CB8AC3E}">
        <p14:creationId xmlns:p14="http://schemas.microsoft.com/office/powerpoint/2010/main" val="18180424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062" y="412124"/>
            <a:ext cx="11475076" cy="5764839"/>
          </a:xfrm>
        </p:spPr>
        <p:txBody>
          <a:bodyPr>
            <a:normAutofit/>
          </a:bodyPr>
          <a:lstStyle/>
          <a:p>
            <a:r>
              <a:rPr lang="tr-TR" sz="3200" b="1" dirty="0" smtClean="0">
                <a:solidFill>
                  <a:srgbClr val="FF0000"/>
                </a:solidFill>
              </a:rPr>
              <a:t>e</a:t>
            </a:r>
            <a:r>
              <a:rPr lang="tr-TR" sz="3200" b="1" dirty="0" smtClean="0">
                <a:solidFill>
                  <a:srgbClr val="00B0F0"/>
                </a:solidFill>
              </a:rPr>
              <a:t>) </a:t>
            </a:r>
            <a:r>
              <a:rPr lang="tr-TR" sz="3600" b="1" dirty="0" smtClean="0">
                <a:solidFill>
                  <a:srgbClr val="00B0F0"/>
                </a:solidFill>
              </a:rPr>
              <a:t>Satışlarda </a:t>
            </a:r>
            <a:r>
              <a:rPr lang="tr-TR" sz="3600" b="1" dirty="0" smtClean="0">
                <a:solidFill>
                  <a:srgbClr val="FF0000"/>
                </a:solidFill>
              </a:rPr>
              <a:t>eşyanın ihaleye esas bedeli kadar teklif gelmemesi halinde</a:t>
            </a:r>
            <a:r>
              <a:rPr lang="tr-TR" sz="3200" dirty="0" smtClean="0">
                <a:solidFill>
                  <a:srgbClr val="00B0F0"/>
                </a:solidFill>
              </a:rPr>
              <a:t>,</a:t>
            </a:r>
          </a:p>
          <a:p>
            <a:r>
              <a:rPr lang="tr-TR" sz="3200" dirty="0" smtClean="0">
                <a:solidFill>
                  <a:srgbClr val="00B0F0"/>
                </a:solidFill>
              </a:rPr>
              <a:t> «</a:t>
            </a:r>
            <a:r>
              <a:rPr lang="tr-TR" sz="3200" dirty="0" smtClean="0">
                <a:solidFill>
                  <a:srgbClr val="008000"/>
                </a:solidFill>
              </a:rPr>
              <a:t>ihaleye esas bedelin altında teklif veren olup olmadığı» </a:t>
            </a:r>
            <a:r>
              <a:rPr lang="tr-TR" sz="3200" dirty="0" smtClean="0">
                <a:solidFill>
                  <a:srgbClr val="00B0F0"/>
                </a:solidFill>
              </a:rPr>
              <a:t>sorulur</a:t>
            </a:r>
            <a:r>
              <a:rPr lang="tr-TR" sz="3200" dirty="0" smtClean="0"/>
              <a:t>. </a:t>
            </a:r>
          </a:p>
          <a:p>
            <a:r>
              <a:rPr lang="tr-TR" sz="3200" dirty="0"/>
              <a:t> </a:t>
            </a:r>
            <a:r>
              <a:rPr lang="tr-TR" sz="3200" dirty="0" smtClean="0">
                <a:solidFill>
                  <a:srgbClr val="FF0000"/>
                </a:solidFill>
              </a:rPr>
              <a:t>Teklif verilirse, bu tekliften artırmaya devam olunur</a:t>
            </a:r>
            <a:r>
              <a:rPr lang="tr-TR" sz="3200" dirty="0" smtClean="0"/>
              <a:t>.</a:t>
            </a:r>
          </a:p>
          <a:p>
            <a:endParaRPr lang="tr-TR" sz="3200" dirty="0" smtClean="0"/>
          </a:p>
          <a:p>
            <a:r>
              <a:rPr lang="tr-TR" sz="3200" dirty="0" smtClean="0"/>
              <a:t> </a:t>
            </a:r>
            <a:r>
              <a:rPr lang="tr-TR" sz="3200" b="1" dirty="0" smtClean="0">
                <a:solidFill>
                  <a:srgbClr val="008000"/>
                </a:solidFill>
              </a:rPr>
              <a:t>Verilen en yüksek teklifin </a:t>
            </a:r>
            <a:r>
              <a:rPr lang="tr-TR" sz="3200" b="1" dirty="0" smtClean="0">
                <a:solidFill>
                  <a:srgbClr val="7030A0"/>
                </a:solidFill>
              </a:rPr>
              <a:t>ihaleye esas bedelin en az </a:t>
            </a:r>
            <a:r>
              <a:rPr lang="tr-TR" sz="2400" dirty="0" smtClean="0">
                <a:solidFill>
                  <a:srgbClr val="7030A0"/>
                </a:solidFill>
              </a:rPr>
              <a:t>(%75) </a:t>
            </a:r>
            <a:r>
              <a:rPr lang="tr-TR" sz="3200" b="1" dirty="0" smtClean="0">
                <a:solidFill>
                  <a:srgbClr val="7030A0"/>
                </a:solidFill>
              </a:rPr>
              <a:t>yüzde yetmiş beşini</a:t>
            </a:r>
            <a:r>
              <a:rPr lang="tr-TR" sz="3200" b="1" dirty="0" smtClean="0">
                <a:solidFill>
                  <a:srgbClr val="008000"/>
                </a:solidFill>
              </a:rPr>
              <a:t> bulması halinde satış yapılır,</a:t>
            </a:r>
          </a:p>
          <a:p>
            <a:r>
              <a:rPr lang="tr-TR" sz="3200" dirty="0" smtClean="0"/>
              <a:t> bulmaması halinde teklifler ihale komisyonunca değerlendirilmek üzere kaydedilir.</a:t>
            </a:r>
            <a:endParaRPr lang="tr-TR" sz="3200" dirty="0"/>
          </a:p>
        </p:txBody>
      </p:sp>
      <p:sp>
        <p:nvSpPr>
          <p:cNvPr id="4" name="Veri Yer Tutucusu 3"/>
          <p:cNvSpPr>
            <a:spLocks noGrp="1"/>
          </p:cNvSpPr>
          <p:nvPr>
            <p:ph type="dt" sz="half" idx="10"/>
          </p:nvPr>
        </p:nvSpPr>
        <p:spPr/>
        <p:txBody>
          <a:bodyPr/>
          <a:lstStyle/>
          <a:p>
            <a:fld id="{ECF5AA64-A396-48AF-A30B-89DDEDEC2B9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73</a:t>
            </a:fld>
            <a:endParaRPr lang="tr-TR"/>
          </a:p>
        </p:txBody>
      </p:sp>
    </p:spTree>
    <p:extLst>
      <p:ext uri="{BB962C8B-B14F-4D97-AF65-F5344CB8AC3E}">
        <p14:creationId xmlns:p14="http://schemas.microsoft.com/office/powerpoint/2010/main" val="280377973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425" y="283335"/>
            <a:ext cx="11874321" cy="5893628"/>
          </a:xfrm>
        </p:spPr>
        <p:txBody>
          <a:bodyPr>
            <a:normAutofit/>
          </a:bodyPr>
          <a:lstStyle/>
          <a:p>
            <a:r>
              <a:rPr lang="tr-TR" sz="3200" b="1" dirty="0" smtClean="0">
                <a:solidFill>
                  <a:srgbClr val="FF0000"/>
                </a:solidFill>
              </a:rPr>
              <a:t>f)</a:t>
            </a:r>
            <a:r>
              <a:rPr lang="tr-TR" dirty="0" smtClean="0"/>
              <a:t> </a:t>
            </a:r>
            <a:r>
              <a:rPr lang="tr-TR" sz="3200" dirty="0" smtClean="0">
                <a:solidFill>
                  <a:srgbClr val="7030A0"/>
                </a:solidFill>
              </a:rPr>
              <a:t>Teklifler değerlendirilerek</a:t>
            </a:r>
            <a:r>
              <a:rPr lang="tr-TR" sz="3200" dirty="0" smtClean="0">
                <a:solidFill>
                  <a:srgbClr val="00B0F0"/>
                </a:solidFill>
              </a:rPr>
              <a:t>; eşya, </a:t>
            </a:r>
          </a:p>
          <a:p>
            <a:r>
              <a:rPr lang="tr-TR" sz="3200" dirty="0" smtClean="0">
                <a:solidFill>
                  <a:srgbClr val="FFC000"/>
                </a:solidFill>
              </a:rPr>
              <a:t>gümrüklenmiş değer dikkate alınmadan ;</a:t>
            </a:r>
          </a:p>
          <a:p>
            <a:r>
              <a:rPr lang="tr-TR" sz="3200" dirty="0" smtClean="0">
                <a:solidFill>
                  <a:srgbClr val="00B0F0"/>
                </a:solidFill>
              </a:rPr>
              <a:t>teklif edilen bedel üzerinden </a:t>
            </a:r>
            <a:r>
              <a:rPr lang="tr-TR" sz="3200" dirty="0" smtClean="0">
                <a:solidFill>
                  <a:srgbClr val="FF0000"/>
                </a:solidFill>
              </a:rPr>
              <a:t>en yüksek teklifi verene satılabileceği gibi ,</a:t>
            </a:r>
          </a:p>
          <a:p>
            <a:r>
              <a:rPr lang="tr-TR" sz="3200" dirty="0" smtClean="0">
                <a:solidFill>
                  <a:srgbClr val="FF0000"/>
                </a:solidFill>
              </a:rPr>
              <a:t>kamu kurum ve kuruluşları ile özel kanunla kurulmuş vakıf ve derneklere de verilebilir.</a:t>
            </a:r>
          </a:p>
          <a:p>
            <a:r>
              <a:rPr lang="tr-TR" sz="3200" dirty="0" smtClean="0">
                <a:solidFill>
                  <a:srgbClr val="00B0F0"/>
                </a:solidFill>
              </a:rPr>
              <a:t> </a:t>
            </a:r>
            <a:r>
              <a:rPr lang="tr-TR" sz="2000" dirty="0" smtClean="0"/>
              <a:t>Teklifler eşyanın özelliği, durumu, piyasa şartları, satış kabiliyeti, rayiç değeri ve satılamaması halinde eşyanın uğrayabileceği değer kaybı ile beklemesi halinde oluşturacağı külfet gibi hususlar dikkate alınarak ve ihale komisyonu tarafından değerlendirilerek, verilen teklifin eşyanın ihaleye esas bedelinin yüzde elli ve üstünde olması halinde üç iş günü içinde işletme müdürüne, teklifin yüzde ellinin altında olması durumunda ise üç iş günü içinde işletme müdürlüğünün görüşü ile birlikte bölge müdürlüğüne kabul veya reddedilmesi için sunulur. Verilen teklifin beş iş günü içinde onaylanmaması veya teklif verilmemiş olması halinde, ilk ihaleye esas bedelin yüzde yetmiş beşi ihaleye esas bedel kabul edilerek, eşya aynı koşullarla bir defa daha satışa sunulur.</a:t>
            </a:r>
            <a:endParaRPr lang="tr-TR" sz="2000" dirty="0"/>
          </a:p>
        </p:txBody>
      </p:sp>
      <p:sp>
        <p:nvSpPr>
          <p:cNvPr id="4" name="Veri Yer Tutucusu 3"/>
          <p:cNvSpPr>
            <a:spLocks noGrp="1"/>
          </p:cNvSpPr>
          <p:nvPr>
            <p:ph type="dt" sz="half" idx="10"/>
          </p:nvPr>
        </p:nvSpPr>
        <p:spPr/>
        <p:txBody>
          <a:bodyPr/>
          <a:lstStyle/>
          <a:p>
            <a:fld id="{7E7BF48B-8135-4D44-BB26-E519F9A34C4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74</a:t>
            </a:fld>
            <a:endParaRPr lang="tr-TR"/>
          </a:p>
        </p:txBody>
      </p:sp>
    </p:spTree>
    <p:extLst>
      <p:ext uri="{BB962C8B-B14F-4D97-AF65-F5344CB8AC3E}">
        <p14:creationId xmlns:p14="http://schemas.microsoft.com/office/powerpoint/2010/main" val="369714208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7730" y="360608"/>
            <a:ext cx="11006070" cy="6104586"/>
          </a:xfrm>
        </p:spPr>
        <p:txBody>
          <a:bodyPr/>
          <a:lstStyle/>
          <a:p>
            <a:r>
              <a:rPr lang="tr-TR" sz="3200" b="1" dirty="0" smtClean="0">
                <a:solidFill>
                  <a:srgbClr val="FF0000"/>
                </a:solidFill>
              </a:rPr>
              <a:t>g)</a:t>
            </a:r>
            <a:r>
              <a:rPr lang="tr-TR" sz="3200" dirty="0" smtClean="0"/>
              <a:t> </a:t>
            </a:r>
            <a:r>
              <a:rPr lang="tr-TR" sz="3200" b="1" u="sng" dirty="0" smtClean="0">
                <a:solidFill>
                  <a:srgbClr val="00B050"/>
                </a:solidFill>
              </a:rPr>
              <a:t>Satışın gerçekleşmemesi durumunda</a:t>
            </a:r>
            <a:r>
              <a:rPr lang="tr-TR" sz="3200" dirty="0" smtClean="0">
                <a:solidFill>
                  <a:srgbClr val="00B050"/>
                </a:solidFill>
              </a:rPr>
              <a:t>;</a:t>
            </a:r>
          </a:p>
          <a:p>
            <a:endParaRPr lang="tr-TR" sz="3200" dirty="0" smtClean="0">
              <a:solidFill>
                <a:srgbClr val="00B050"/>
              </a:solidFill>
            </a:endParaRPr>
          </a:p>
          <a:p>
            <a:r>
              <a:rPr lang="tr-TR" sz="3200" dirty="0" smtClean="0">
                <a:solidFill>
                  <a:srgbClr val="00B050"/>
                </a:solidFill>
              </a:rPr>
              <a:t> </a:t>
            </a:r>
            <a:r>
              <a:rPr lang="tr-TR" sz="3200" dirty="0" smtClean="0"/>
              <a:t>eşya diğer yollarla tasfiye edilebileceği gibi 31 inci maddenin birinci fıkrasının (d) bendi uyarınca işlem yapılarak, </a:t>
            </a:r>
          </a:p>
          <a:p>
            <a:r>
              <a:rPr lang="tr-TR" sz="3200" dirty="0" smtClean="0">
                <a:solidFill>
                  <a:srgbClr val="00B0F0"/>
                </a:solidFill>
              </a:rPr>
              <a:t>belirlenen yeni bedel üzerinden ;</a:t>
            </a:r>
          </a:p>
          <a:p>
            <a:r>
              <a:rPr lang="tr-TR" sz="3200" dirty="0" smtClean="0">
                <a:solidFill>
                  <a:srgbClr val="FF0000"/>
                </a:solidFill>
              </a:rPr>
              <a:t>aynı koşullarla en fazla iki defa daha satışa sunulur.</a:t>
            </a:r>
            <a:r>
              <a:rPr lang="tr-TR" sz="3200" dirty="0" smtClean="0">
                <a:solidFill>
                  <a:srgbClr val="00B0F0"/>
                </a:solidFill>
              </a:rPr>
              <a:t> </a:t>
            </a:r>
          </a:p>
          <a:p>
            <a:r>
              <a:rPr lang="tr-TR" sz="3200" dirty="0" smtClean="0"/>
              <a:t>Yine de satışın gerçekleşmemesi durumunda eşya diğer yollarla tasfiye edilir.</a:t>
            </a:r>
          </a:p>
          <a:p>
            <a:endParaRPr lang="tr-TR" dirty="0"/>
          </a:p>
        </p:txBody>
      </p:sp>
      <p:sp>
        <p:nvSpPr>
          <p:cNvPr id="4" name="Veri Yer Tutucusu 3"/>
          <p:cNvSpPr>
            <a:spLocks noGrp="1"/>
          </p:cNvSpPr>
          <p:nvPr>
            <p:ph type="dt" sz="half" idx="10"/>
          </p:nvPr>
        </p:nvSpPr>
        <p:spPr/>
        <p:txBody>
          <a:bodyPr/>
          <a:lstStyle/>
          <a:p>
            <a:fld id="{C0B6E433-68A7-4B21-8AC4-DA43461339D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75</a:t>
            </a:fld>
            <a:endParaRPr lang="tr-TR"/>
          </a:p>
        </p:txBody>
      </p:sp>
    </p:spTree>
    <p:extLst>
      <p:ext uri="{BB962C8B-B14F-4D97-AF65-F5344CB8AC3E}">
        <p14:creationId xmlns:p14="http://schemas.microsoft.com/office/powerpoint/2010/main" val="346294177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7730" y="360608"/>
            <a:ext cx="11006070" cy="5816355"/>
          </a:xfrm>
        </p:spPr>
        <p:txBody>
          <a:bodyPr/>
          <a:lstStyle/>
          <a:p>
            <a:endParaRPr lang="tr-TR" sz="3200" b="1" dirty="0" smtClean="0">
              <a:solidFill>
                <a:srgbClr val="FF0000"/>
              </a:solidFill>
            </a:endParaRPr>
          </a:p>
          <a:p>
            <a:r>
              <a:rPr lang="tr-TR" sz="3200" b="1" dirty="0" smtClean="0">
                <a:solidFill>
                  <a:srgbClr val="FF0000"/>
                </a:solidFill>
              </a:rPr>
              <a:t>ğ)</a:t>
            </a:r>
            <a:r>
              <a:rPr lang="tr-TR" sz="3200" dirty="0" smtClean="0"/>
              <a:t> </a:t>
            </a:r>
            <a:r>
              <a:rPr lang="tr-TR" sz="3200" b="1" u="sng" dirty="0" smtClean="0">
                <a:solidFill>
                  <a:srgbClr val="00B050"/>
                </a:solidFill>
              </a:rPr>
              <a:t>İhalelerde</a:t>
            </a:r>
            <a:r>
              <a:rPr lang="tr-TR" sz="3200" b="1" u="sng" dirty="0" smtClean="0"/>
              <a:t>, </a:t>
            </a:r>
          </a:p>
          <a:p>
            <a:r>
              <a:rPr lang="tr-TR" sz="3200" dirty="0" smtClean="0">
                <a:solidFill>
                  <a:srgbClr val="00B0F0"/>
                </a:solidFill>
              </a:rPr>
              <a:t>satışın başlangıcından bitimine kadar kesintisiz sesli ve görüntülü video çekimi yapılır</a:t>
            </a:r>
            <a:r>
              <a:rPr lang="tr-TR" sz="3200" dirty="0" smtClean="0"/>
              <a:t>.</a:t>
            </a:r>
          </a:p>
          <a:p>
            <a:r>
              <a:rPr lang="tr-TR" sz="3200" dirty="0" smtClean="0"/>
              <a:t> Satış anında 42 </a:t>
            </a:r>
            <a:r>
              <a:rPr lang="tr-TR" sz="3200" dirty="0" err="1" smtClean="0"/>
              <a:t>nci</a:t>
            </a:r>
            <a:r>
              <a:rPr lang="tr-TR" sz="3200" dirty="0" smtClean="0"/>
              <a:t> madde uyarınca herhangi bir ihtilaf yaşanmışsa, bu husus ayrıntılı olarak tutanağa bağlanır.</a:t>
            </a:r>
          </a:p>
          <a:p>
            <a:r>
              <a:rPr lang="tr-TR" sz="3200" dirty="0" smtClean="0"/>
              <a:t> Varsa düzenlenen tutanak ile çekilen video kaydına ait kaset veya CD'nin bir örneği yedi gün içinde bölge müdürlüğüne gönderilir</a:t>
            </a:r>
            <a:r>
              <a:rPr lang="tr-TR" dirty="0" smtClean="0"/>
              <a:t>.</a:t>
            </a:r>
          </a:p>
          <a:p>
            <a:endParaRPr lang="tr-TR" dirty="0"/>
          </a:p>
        </p:txBody>
      </p:sp>
      <p:sp>
        <p:nvSpPr>
          <p:cNvPr id="4" name="Veri Yer Tutucusu 3"/>
          <p:cNvSpPr>
            <a:spLocks noGrp="1"/>
          </p:cNvSpPr>
          <p:nvPr>
            <p:ph type="dt" sz="half" idx="10"/>
          </p:nvPr>
        </p:nvSpPr>
        <p:spPr/>
        <p:txBody>
          <a:bodyPr/>
          <a:lstStyle/>
          <a:p>
            <a:fld id="{2C717DB4-0557-478A-AF63-AFED1B82797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76</a:t>
            </a:fld>
            <a:endParaRPr lang="tr-TR"/>
          </a:p>
        </p:txBody>
      </p:sp>
    </p:spTree>
    <p:extLst>
      <p:ext uri="{BB962C8B-B14F-4D97-AF65-F5344CB8AC3E}">
        <p14:creationId xmlns:p14="http://schemas.microsoft.com/office/powerpoint/2010/main" val="113976060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069" y="232012"/>
            <a:ext cx="11641540" cy="5944951"/>
          </a:xfrm>
        </p:spPr>
        <p:txBody>
          <a:bodyPr/>
          <a:lstStyle/>
          <a:p>
            <a:r>
              <a:rPr lang="tr-TR" sz="3200" b="1" dirty="0" smtClean="0">
                <a:solidFill>
                  <a:srgbClr val="FF0000"/>
                </a:solidFill>
              </a:rPr>
              <a:t>h)</a:t>
            </a:r>
            <a:r>
              <a:rPr lang="tr-TR" dirty="0" smtClean="0"/>
              <a:t> </a:t>
            </a:r>
            <a:r>
              <a:rPr lang="tr-TR" sz="3200" b="1" dirty="0" smtClean="0"/>
              <a:t>İhale komisyonu</a:t>
            </a:r>
            <a:r>
              <a:rPr lang="tr-TR" dirty="0" smtClean="0"/>
              <a:t>, </a:t>
            </a:r>
          </a:p>
          <a:p>
            <a:r>
              <a:rPr lang="tr-TR" sz="3200" dirty="0" smtClean="0">
                <a:solidFill>
                  <a:srgbClr val="FF0000"/>
                </a:solidFill>
              </a:rPr>
              <a:t>artırma üzerinde kaldığı halde </a:t>
            </a:r>
            <a:r>
              <a:rPr lang="tr-TR" sz="1600" dirty="0" smtClean="0">
                <a:solidFill>
                  <a:srgbClr val="FF0000"/>
                </a:solidFill>
              </a:rPr>
              <a:t>(ihaleyi alan) </a:t>
            </a:r>
            <a:r>
              <a:rPr lang="tr-TR" sz="3200" dirty="0" smtClean="0">
                <a:solidFill>
                  <a:srgbClr val="00B050"/>
                </a:solidFill>
              </a:rPr>
              <a:t>satış kağıdını </a:t>
            </a:r>
            <a:r>
              <a:rPr lang="tr-TR" sz="3200" dirty="0" smtClean="0"/>
              <a:t>imzalamayan</a:t>
            </a:r>
            <a:r>
              <a:rPr lang="tr-TR" sz="3200" dirty="0" smtClean="0">
                <a:solidFill>
                  <a:srgbClr val="00B050"/>
                </a:solidFill>
              </a:rPr>
              <a:t>, </a:t>
            </a:r>
          </a:p>
          <a:p>
            <a:r>
              <a:rPr lang="tr-TR" sz="3200" dirty="0" smtClean="0">
                <a:solidFill>
                  <a:srgbClr val="00B050"/>
                </a:solidFill>
              </a:rPr>
              <a:t>satış anında </a:t>
            </a:r>
            <a:r>
              <a:rPr lang="tr-TR" sz="3200" u="sng" dirty="0" smtClean="0">
                <a:solidFill>
                  <a:srgbClr val="00B050"/>
                </a:solidFill>
              </a:rPr>
              <a:t>DV </a:t>
            </a:r>
            <a:r>
              <a:rPr lang="tr-TR" sz="3200" u="sng" dirty="0" err="1" smtClean="0">
                <a:solidFill>
                  <a:srgbClr val="00B050"/>
                </a:solidFill>
              </a:rPr>
              <a:t>ni</a:t>
            </a:r>
            <a:r>
              <a:rPr lang="tr-TR" sz="3200" u="sng" dirty="0" smtClean="0">
                <a:solidFill>
                  <a:srgbClr val="00B050"/>
                </a:solidFill>
              </a:rPr>
              <a:t> ödemeyen</a:t>
            </a:r>
            <a:r>
              <a:rPr lang="tr-TR" sz="3200" u="sng" dirty="0" smtClean="0"/>
              <a:t> </a:t>
            </a:r>
            <a:r>
              <a:rPr lang="tr-TR" sz="3200" b="1" dirty="0" smtClean="0"/>
              <a:t>istekliyi ihale salonundan çıkartır</a:t>
            </a:r>
            <a:r>
              <a:rPr lang="tr-TR" sz="3200" dirty="0" smtClean="0">
                <a:solidFill>
                  <a:srgbClr val="FF0000"/>
                </a:solidFill>
              </a:rPr>
              <a:t>.</a:t>
            </a:r>
          </a:p>
          <a:p>
            <a:endParaRPr lang="tr-TR" sz="3200" dirty="0" smtClean="0">
              <a:solidFill>
                <a:srgbClr val="FF0000"/>
              </a:solidFill>
            </a:endParaRPr>
          </a:p>
          <a:p>
            <a:r>
              <a:rPr lang="tr-TR" sz="3200" dirty="0" smtClean="0"/>
              <a:t> </a:t>
            </a:r>
            <a:r>
              <a:rPr lang="tr-TR" sz="3200" dirty="0" smtClean="0">
                <a:solidFill>
                  <a:srgbClr val="FFC000"/>
                </a:solidFill>
              </a:rPr>
              <a:t>Varsa son çekilenin verdiği teklif üzerinden satışa devam eder</a:t>
            </a:r>
            <a:r>
              <a:rPr lang="tr-TR" sz="3200" dirty="0" smtClean="0"/>
              <a:t>. </a:t>
            </a:r>
            <a:r>
              <a:rPr lang="tr-TR" sz="3200" b="1" u="sng" dirty="0" smtClean="0">
                <a:solidFill>
                  <a:srgbClr val="C00000"/>
                </a:solidFill>
              </a:rPr>
              <a:t>Artırma olmaması halinde son çekilen istekliye satışı yapar</a:t>
            </a:r>
            <a:r>
              <a:rPr lang="tr-TR" sz="3200" dirty="0" smtClean="0"/>
              <a:t>.</a:t>
            </a:r>
          </a:p>
          <a:p>
            <a:r>
              <a:rPr lang="tr-TR" sz="3200" dirty="0" smtClean="0"/>
              <a:t> </a:t>
            </a:r>
            <a:r>
              <a:rPr lang="tr-TR" sz="3200" b="1" dirty="0" smtClean="0"/>
              <a:t>Son çekilenin de yukarıda belirtilen kapsama girmesi halinde</a:t>
            </a:r>
            <a:r>
              <a:rPr lang="tr-TR" sz="3200" dirty="0" smtClean="0"/>
              <a:t>,</a:t>
            </a:r>
          </a:p>
          <a:p>
            <a:endParaRPr lang="tr-TR" sz="3200" dirty="0"/>
          </a:p>
          <a:p>
            <a:r>
              <a:rPr lang="tr-TR" sz="3200" dirty="0" smtClean="0"/>
              <a:t> </a:t>
            </a:r>
            <a:r>
              <a:rPr lang="tr-TR" sz="3200" dirty="0" smtClean="0">
                <a:solidFill>
                  <a:srgbClr val="FF0000"/>
                </a:solidFill>
              </a:rPr>
              <a:t>ihale komisyonu teminatını döner sermayeye gelir kaydedilmek üzere işlem yapar ve o eşyaya ait satışı iptal eder.</a:t>
            </a:r>
            <a:endParaRPr lang="tr-TR" sz="3200" dirty="0">
              <a:solidFill>
                <a:srgbClr val="FF0000"/>
              </a:solidFill>
            </a:endParaRPr>
          </a:p>
        </p:txBody>
      </p:sp>
      <p:sp>
        <p:nvSpPr>
          <p:cNvPr id="4" name="Veri Yer Tutucusu 3"/>
          <p:cNvSpPr>
            <a:spLocks noGrp="1"/>
          </p:cNvSpPr>
          <p:nvPr>
            <p:ph type="dt" sz="half" idx="10"/>
          </p:nvPr>
        </p:nvSpPr>
        <p:spPr/>
        <p:txBody>
          <a:bodyPr/>
          <a:lstStyle/>
          <a:p>
            <a:fld id="{BF507F50-AE6A-4A70-A0C3-8C37B466D7D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77</a:t>
            </a:fld>
            <a:endParaRPr lang="tr-TR"/>
          </a:p>
        </p:txBody>
      </p:sp>
    </p:spTree>
    <p:extLst>
      <p:ext uri="{BB962C8B-B14F-4D97-AF65-F5344CB8AC3E}">
        <p14:creationId xmlns:p14="http://schemas.microsoft.com/office/powerpoint/2010/main" val="261072369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60" y="232012"/>
            <a:ext cx="11108140" cy="5944951"/>
          </a:xfrm>
        </p:spPr>
        <p:txBody>
          <a:bodyPr/>
          <a:lstStyle/>
          <a:p>
            <a:r>
              <a:rPr lang="tr-TR" dirty="0" smtClean="0"/>
              <a:t>ı) İhale komisyonunca, üzerine ihale kalan alıcının ve varsa son çekilenin, ihaleye girerken vermiş oldukları ikametgah veya işyeri merkezi adresini içeren yetkili birimlerden alınmış belge veya "Adres Beyanı" ile vekaletname kartı bulunmayan vekil veya kanuni temsilciye, son çekilen vekil veya kanuni temsilci ise bu kişilere 37 </a:t>
            </a:r>
            <a:r>
              <a:rPr lang="tr-TR" dirty="0" err="1" smtClean="0"/>
              <a:t>nci</a:t>
            </a:r>
            <a:r>
              <a:rPr lang="tr-TR" dirty="0" smtClean="0"/>
              <a:t> maddenin birinci fıkrasının (d) ve (e) bentlerinde yer alan belgeleri iade edilmez.</a:t>
            </a:r>
          </a:p>
          <a:p>
            <a:endParaRPr lang="tr-TR" dirty="0" smtClean="0"/>
          </a:p>
          <a:p>
            <a:endParaRPr lang="tr-TR" dirty="0"/>
          </a:p>
        </p:txBody>
      </p:sp>
      <p:sp>
        <p:nvSpPr>
          <p:cNvPr id="4" name="Veri Yer Tutucusu 3"/>
          <p:cNvSpPr>
            <a:spLocks noGrp="1"/>
          </p:cNvSpPr>
          <p:nvPr>
            <p:ph type="dt" sz="half" idx="10"/>
          </p:nvPr>
        </p:nvSpPr>
        <p:spPr/>
        <p:txBody>
          <a:bodyPr/>
          <a:lstStyle/>
          <a:p>
            <a:fld id="{DFB70B94-9BA6-4C1A-B248-00E9ED1E3AA6}"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78</a:t>
            </a:fld>
            <a:endParaRPr lang="tr-TR"/>
          </a:p>
        </p:txBody>
      </p:sp>
    </p:spTree>
    <p:extLst>
      <p:ext uri="{BB962C8B-B14F-4D97-AF65-F5344CB8AC3E}">
        <p14:creationId xmlns:p14="http://schemas.microsoft.com/office/powerpoint/2010/main" val="225795723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60" y="232012"/>
            <a:ext cx="11108140" cy="5944951"/>
          </a:xfrm>
        </p:spPr>
        <p:txBody>
          <a:bodyPr/>
          <a:lstStyle/>
          <a:p>
            <a:endParaRPr lang="tr-TR" dirty="0" smtClean="0"/>
          </a:p>
          <a:p>
            <a:r>
              <a:rPr lang="tr-TR" sz="2400" b="1" dirty="0" smtClean="0">
                <a:solidFill>
                  <a:srgbClr val="FF0000"/>
                </a:solidFill>
              </a:rPr>
              <a:t>(3)</a:t>
            </a:r>
            <a:r>
              <a:rPr lang="tr-TR" sz="2400" dirty="0" smtClean="0"/>
              <a:t> Yüzde yetmiş (%70) ve daha fazla hasarlı durumda olan araçlar için trafik şahadetnamesi düzenlenmez</a:t>
            </a:r>
            <a:r>
              <a:rPr lang="tr-TR" sz="2000" dirty="0" smtClean="0"/>
              <a:t>.</a:t>
            </a:r>
          </a:p>
          <a:p>
            <a:r>
              <a:rPr lang="tr-TR" sz="2400" b="1" dirty="0">
                <a:solidFill>
                  <a:srgbClr val="FF0000"/>
                </a:solidFill>
              </a:rPr>
              <a:t>(4)</a:t>
            </a:r>
            <a:r>
              <a:rPr lang="tr-TR" sz="2400" dirty="0"/>
              <a:t> İhaleli satışlara ilişkin hükümler ve idarece belirlenecek diğer kurallar şartnamelerde gösterilir. İmzalanan şartnameler sözleşme yerine geçer. Alıcı, şartnamede belirtilen haller dışında ihalenin iptalini isteyemez.</a:t>
            </a:r>
          </a:p>
          <a:p>
            <a:r>
              <a:rPr lang="tr-TR" sz="2400" b="1" dirty="0">
                <a:solidFill>
                  <a:srgbClr val="FF0000"/>
                </a:solidFill>
              </a:rPr>
              <a:t>(5) </a:t>
            </a:r>
            <a:r>
              <a:rPr lang="tr-TR" sz="2400" dirty="0"/>
              <a:t>İşletme müdürlüğü, ihalenin duyurulması aşamasında bölge müdürlüğüne yapılacak ihale ile ilgili bilgi verir. Bölge müdürlüğü, ihale öncesinde veya ihalenin iptalini gerektirir bir ihtilaf olması halinde ihale sonrasında ihaleyi tamamen veya kısmen iptal etmeye, tasfiye yönteminin değiştirilmesine yetkilidir</a:t>
            </a:r>
            <a:r>
              <a:rPr lang="tr-TR" sz="3200" dirty="0"/>
              <a:t>.</a:t>
            </a:r>
          </a:p>
          <a:p>
            <a:endParaRPr lang="tr-TR" dirty="0" smtClean="0"/>
          </a:p>
          <a:p>
            <a:endParaRPr lang="tr-TR" dirty="0"/>
          </a:p>
        </p:txBody>
      </p:sp>
      <p:sp>
        <p:nvSpPr>
          <p:cNvPr id="4" name="Veri Yer Tutucusu 3"/>
          <p:cNvSpPr>
            <a:spLocks noGrp="1"/>
          </p:cNvSpPr>
          <p:nvPr>
            <p:ph type="dt" sz="half" idx="10"/>
          </p:nvPr>
        </p:nvSpPr>
        <p:spPr/>
        <p:txBody>
          <a:bodyPr/>
          <a:lstStyle/>
          <a:p>
            <a:fld id="{09A938BD-B5FF-4320-91FB-8316D68F981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79</a:t>
            </a:fld>
            <a:endParaRPr lang="tr-TR"/>
          </a:p>
        </p:txBody>
      </p:sp>
    </p:spTree>
    <p:extLst>
      <p:ext uri="{BB962C8B-B14F-4D97-AF65-F5344CB8AC3E}">
        <p14:creationId xmlns:p14="http://schemas.microsoft.com/office/powerpoint/2010/main" val="1298872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2124" y="373487"/>
            <a:ext cx="10941676" cy="5803476"/>
          </a:xfrm>
        </p:spPr>
        <p:txBody>
          <a:bodyPr>
            <a:normAutofit/>
          </a:bodyPr>
          <a:lstStyle/>
          <a:p>
            <a:r>
              <a:rPr lang="tr-TR" sz="3200" dirty="0" smtClean="0"/>
              <a:t>(3) </a:t>
            </a:r>
            <a:r>
              <a:rPr lang="tr-TR" sz="3200" b="1" dirty="0" smtClean="0"/>
              <a:t>Kaçak zannı ile yakalanan eşyaya ilişkin;</a:t>
            </a:r>
          </a:p>
          <a:p>
            <a:r>
              <a:rPr lang="tr-TR" sz="3200" b="1" dirty="0" smtClean="0"/>
              <a:t> </a:t>
            </a:r>
            <a:r>
              <a:rPr lang="tr-TR" sz="3200" b="1" dirty="0" smtClean="0">
                <a:solidFill>
                  <a:srgbClr val="FF0000"/>
                </a:solidFill>
              </a:rPr>
              <a:t>tutanaktaki bilgiler ile </a:t>
            </a:r>
            <a:r>
              <a:rPr lang="tr-TR" sz="3200" b="1" dirty="0" smtClean="0">
                <a:solidFill>
                  <a:srgbClr val="7030A0"/>
                </a:solidFill>
              </a:rPr>
              <a:t>kaçak eşya ambarına getirilen eşya arasında farklılık olması durumunda;</a:t>
            </a:r>
          </a:p>
          <a:p>
            <a:endParaRPr lang="tr-TR" sz="3200" b="1" dirty="0" smtClean="0">
              <a:solidFill>
                <a:srgbClr val="7030A0"/>
              </a:solidFill>
            </a:endParaRPr>
          </a:p>
          <a:p>
            <a:r>
              <a:rPr lang="tr-TR" sz="3200" dirty="0" smtClean="0"/>
              <a:t> </a:t>
            </a:r>
            <a:r>
              <a:rPr lang="tr-TR" sz="3200" dirty="0" smtClean="0">
                <a:solidFill>
                  <a:srgbClr val="00B050"/>
                </a:solidFill>
              </a:rPr>
              <a:t>teslim tutanağına buna ilişkin şerh düşülerek teslim alınır.</a:t>
            </a:r>
          </a:p>
          <a:p>
            <a:r>
              <a:rPr lang="tr-TR" sz="3200" dirty="0" smtClean="0"/>
              <a:t> </a:t>
            </a:r>
            <a:r>
              <a:rPr lang="tr-TR" sz="1800" dirty="0" smtClean="0"/>
              <a:t>Bu durum, eşyayı getiren görevlinin kurumuna ve ilgili gümrük müdürlüğüne ayrıca yazı ile bildirilir.</a:t>
            </a:r>
          </a:p>
          <a:p>
            <a:r>
              <a:rPr lang="tr-TR" sz="3200" dirty="0" smtClean="0"/>
              <a:t> </a:t>
            </a:r>
            <a:r>
              <a:rPr lang="tr-TR" sz="3200" dirty="0" smtClean="0">
                <a:solidFill>
                  <a:srgbClr val="FF0000"/>
                </a:solidFill>
              </a:rPr>
              <a:t>Kaçak eşya teslim tutanağının,</a:t>
            </a:r>
          </a:p>
          <a:p>
            <a:r>
              <a:rPr lang="tr-TR" sz="3200" dirty="0" smtClean="0">
                <a:solidFill>
                  <a:srgbClr val="FF0000"/>
                </a:solidFill>
              </a:rPr>
              <a:t> </a:t>
            </a:r>
            <a:r>
              <a:rPr lang="tr-TR" sz="3200" u="sng" dirty="0" smtClean="0">
                <a:solidFill>
                  <a:srgbClr val="7030A0"/>
                </a:solidFill>
              </a:rPr>
              <a:t>eşyayı getiren görevli tarafından imzalanmaması halinde </a:t>
            </a:r>
            <a:r>
              <a:rPr lang="tr-TR" sz="3200" dirty="0" smtClean="0">
                <a:solidFill>
                  <a:srgbClr val="FF0000"/>
                </a:solidFill>
              </a:rPr>
              <a:t>eşya teslim alınmaz.</a:t>
            </a:r>
            <a:endParaRPr lang="tr-TR" sz="3200" dirty="0">
              <a:solidFill>
                <a:srgbClr val="FF0000"/>
              </a:solidFill>
            </a:endParaRPr>
          </a:p>
        </p:txBody>
      </p:sp>
      <p:sp>
        <p:nvSpPr>
          <p:cNvPr id="4" name="Veri Yer Tutucusu 3"/>
          <p:cNvSpPr>
            <a:spLocks noGrp="1"/>
          </p:cNvSpPr>
          <p:nvPr>
            <p:ph type="dt" sz="half" idx="10"/>
          </p:nvPr>
        </p:nvSpPr>
        <p:spPr/>
        <p:txBody>
          <a:bodyPr/>
          <a:lstStyle/>
          <a:p>
            <a:fld id="{03CD26A9-C7B6-4C95-A37B-FECF642E194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a:t>
            </a:fld>
            <a:endParaRPr lang="tr-TR"/>
          </a:p>
        </p:txBody>
      </p:sp>
    </p:spTree>
    <p:extLst>
      <p:ext uri="{BB962C8B-B14F-4D97-AF65-F5344CB8AC3E}">
        <p14:creationId xmlns:p14="http://schemas.microsoft.com/office/powerpoint/2010/main" val="268878214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395785"/>
            <a:ext cx="10971663" cy="5781178"/>
          </a:xfrm>
        </p:spPr>
        <p:txBody>
          <a:bodyPr/>
          <a:lstStyle/>
          <a:p>
            <a:r>
              <a:rPr lang="tr-TR" b="1" dirty="0" smtClean="0">
                <a:solidFill>
                  <a:srgbClr val="FF0000"/>
                </a:solidFill>
              </a:rPr>
              <a:t>(6)</a:t>
            </a:r>
            <a:r>
              <a:rPr lang="tr-TR" dirty="0" smtClean="0"/>
              <a:t> Komisyon, satılan eşya için "Satış Kağıdı" düzenler. Aynı zamanda komisyon kararı yerine geçen bu kağıdı, komisyon üyeleri ile alıcı ve varsa satıştan son çekilen istekli imzalar. Satış kağıdının bir nüshası alıcıya verilir.</a:t>
            </a:r>
          </a:p>
          <a:p>
            <a:r>
              <a:rPr lang="tr-TR" b="1" dirty="0" smtClean="0">
                <a:solidFill>
                  <a:srgbClr val="FF0000"/>
                </a:solidFill>
              </a:rPr>
              <a:t>(7)</a:t>
            </a:r>
            <a:r>
              <a:rPr lang="tr-TR" dirty="0" smtClean="0"/>
              <a:t> İhalede satılamayan ve yeniden ihaleye çıkartılacak eşyanın, en geç üç ay içinde satışa sunulması esastır. Bu sürede satışa sunulmayan eşya ile ilgili durumları inceleyip sonuçlandırmaya bölge müdürlüğü yetkilidir.</a:t>
            </a:r>
          </a:p>
          <a:p>
            <a:endParaRPr lang="tr-TR" dirty="0"/>
          </a:p>
        </p:txBody>
      </p:sp>
      <p:sp>
        <p:nvSpPr>
          <p:cNvPr id="4" name="Veri Yer Tutucusu 3"/>
          <p:cNvSpPr>
            <a:spLocks noGrp="1"/>
          </p:cNvSpPr>
          <p:nvPr>
            <p:ph type="dt" sz="half" idx="10"/>
          </p:nvPr>
        </p:nvSpPr>
        <p:spPr/>
        <p:txBody>
          <a:bodyPr/>
          <a:lstStyle/>
          <a:p>
            <a:fld id="{83596E15-24AF-486D-8932-3D446160638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80</a:t>
            </a:fld>
            <a:endParaRPr lang="tr-TR"/>
          </a:p>
        </p:txBody>
      </p:sp>
    </p:spTree>
    <p:extLst>
      <p:ext uri="{BB962C8B-B14F-4D97-AF65-F5344CB8AC3E}">
        <p14:creationId xmlns:p14="http://schemas.microsoft.com/office/powerpoint/2010/main" val="39161354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6603" y="167641"/>
            <a:ext cx="11067197" cy="733112"/>
          </a:xfrm>
          <a:solidFill>
            <a:schemeClr val="accent1">
              <a:lumMod val="20000"/>
              <a:lumOff val="80000"/>
            </a:schemeClr>
          </a:soli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sz="5300" b="1" dirty="0" smtClean="0">
                <a:solidFill>
                  <a:srgbClr val="FF0000"/>
                </a:solidFill>
              </a:rPr>
              <a:t>İhalenin tamamlanması</a:t>
            </a:r>
            <a:r>
              <a:rPr lang="tr-TR" sz="5300" dirty="0" smtClean="0"/>
              <a:t/>
            </a:r>
            <a:br>
              <a:rPr lang="tr-TR" sz="5300" dirty="0" smtClean="0"/>
            </a:br>
            <a:endParaRPr lang="tr-TR" sz="5300" dirty="0"/>
          </a:p>
        </p:txBody>
      </p:sp>
      <p:sp>
        <p:nvSpPr>
          <p:cNvPr id="3" name="İçerik Yer Tutucusu 2"/>
          <p:cNvSpPr>
            <a:spLocks noGrp="1"/>
          </p:cNvSpPr>
          <p:nvPr>
            <p:ph idx="1"/>
          </p:nvPr>
        </p:nvSpPr>
        <p:spPr>
          <a:xfrm>
            <a:off x="109182" y="1323833"/>
            <a:ext cx="11982734" cy="5240740"/>
          </a:xfrm>
        </p:spPr>
        <p:txBody>
          <a:bodyPr>
            <a:normAutofit lnSpcReduction="10000"/>
          </a:bodyPr>
          <a:lstStyle/>
          <a:p>
            <a:r>
              <a:rPr lang="tr-TR" sz="3500" b="1" dirty="0" smtClean="0"/>
              <a:t>MADDE 39 – (1</a:t>
            </a:r>
            <a:r>
              <a:rPr lang="tr-TR" sz="3500" b="1" dirty="0" smtClean="0">
                <a:solidFill>
                  <a:srgbClr val="00B0F0"/>
                </a:solidFill>
              </a:rPr>
              <a:t>) İhale;</a:t>
            </a:r>
          </a:p>
          <a:p>
            <a:r>
              <a:rPr lang="tr-TR" sz="3200" dirty="0" smtClean="0"/>
              <a:t>a) </a:t>
            </a:r>
            <a:r>
              <a:rPr lang="tr-TR" sz="3200" dirty="0" smtClean="0">
                <a:solidFill>
                  <a:srgbClr val="00B050"/>
                </a:solidFill>
              </a:rPr>
              <a:t>En yüksek teklifin ihaleye esas bedelin yüzde yetmiş beş ve üzerinde olması halinde </a:t>
            </a:r>
            <a:r>
              <a:rPr lang="tr-TR" sz="3200" dirty="0" smtClean="0"/>
              <a:t>şartnamenin ve satış kağıdının satış yerinde alıcı tarafından imzalanması,</a:t>
            </a:r>
          </a:p>
          <a:p>
            <a:r>
              <a:rPr lang="tr-TR" sz="3200" dirty="0" smtClean="0"/>
              <a:t>b) En yüksek teklifin ihaleye esas bedelin yüzde yetmiş beşinin altında olması halinde teklife ait sonucun teklif sahibine tebliğ edilmesi,</a:t>
            </a:r>
          </a:p>
          <a:p>
            <a:r>
              <a:rPr lang="tr-TR" sz="3200" dirty="0" smtClean="0"/>
              <a:t>c) 38 inci maddenin ikinci fıkrasının (d) bendi ile 40 ve 41 inci maddelerinde belirtilen hallerde satıştan son çekilenin satış kağıdını ve şartnameyi imzalaması,</a:t>
            </a:r>
          </a:p>
          <a:p>
            <a:r>
              <a:rPr lang="tr-TR" sz="3200" b="1" dirty="0" smtClean="0">
                <a:solidFill>
                  <a:srgbClr val="00B0F0"/>
                </a:solidFill>
              </a:rPr>
              <a:t>durumlarından herhangi birinin gerçekleşmesi ile tamamlanmış sayılır</a:t>
            </a:r>
            <a:r>
              <a:rPr lang="tr-TR" b="1" dirty="0" smtClean="0">
                <a:solidFill>
                  <a:srgbClr val="00B0F0"/>
                </a:solidFill>
              </a:rPr>
              <a:t>.</a:t>
            </a:r>
          </a:p>
          <a:p>
            <a:endParaRPr lang="tr-TR" dirty="0"/>
          </a:p>
        </p:txBody>
      </p:sp>
      <p:sp>
        <p:nvSpPr>
          <p:cNvPr id="4" name="Veri Yer Tutucusu 3"/>
          <p:cNvSpPr>
            <a:spLocks noGrp="1"/>
          </p:cNvSpPr>
          <p:nvPr>
            <p:ph type="dt" sz="half" idx="10"/>
          </p:nvPr>
        </p:nvSpPr>
        <p:spPr/>
        <p:txBody>
          <a:bodyPr/>
          <a:lstStyle/>
          <a:p>
            <a:fld id="{25F9E913-C6E1-4767-85DA-2EA21277158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81</a:t>
            </a:fld>
            <a:endParaRPr lang="tr-TR"/>
          </a:p>
        </p:txBody>
      </p:sp>
    </p:spTree>
    <p:extLst>
      <p:ext uri="{BB962C8B-B14F-4D97-AF65-F5344CB8AC3E}">
        <p14:creationId xmlns:p14="http://schemas.microsoft.com/office/powerpoint/2010/main" val="29655475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4967" y="365125"/>
            <a:ext cx="10848833" cy="644809"/>
          </a:xfrm>
          <a:solidFill>
            <a:schemeClr val="accent1">
              <a:lumMod val="20000"/>
              <a:lumOff val="80000"/>
            </a:schemeClr>
          </a:solidFill>
        </p:spPr>
        <p:txBody>
          <a:bodyPr>
            <a:normAutofit fontScale="90000"/>
          </a:bodyPr>
          <a:lstStyle/>
          <a:p>
            <a:pPr algn="ctr"/>
            <a:r>
              <a:rPr lang="tr-TR" dirty="0" smtClean="0"/>
              <a:t/>
            </a:r>
            <a:br>
              <a:rPr lang="tr-TR" dirty="0" smtClean="0"/>
            </a:br>
            <a:r>
              <a:rPr lang="tr-TR" dirty="0" smtClean="0">
                <a:solidFill>
                  <a:srgbClr val="FF0000"/>
                </a:solidFill>
              </a:rPr>
              <a:t>İhale </a:t>
            </a:r>
            <a:r>
              <a:rPr lang="tr-TR" dirty="0">
                <a:solidFill>
                  <a:srgbClr val="FF0000"/>
                </a:solidFill>
              </a:rPr>
              <a:t>bedelinin ödenmesi</a:t>
            </a:r>
            <a:r>
              <a:rPr lang="tr-TR" dirty="0"/>
              <a:t/>
            </a:r>
            <a:br>
              <a:rPr lang="tr-TR" dirty="0"/>
            </a:br>
            <a:endParaRPr lang="tr-TR" dirty="0"/>
          </a:p>
        </p:txBody>
      </p:sp>
      <p:sp>
        <p:nvSpPr>
          <p:cNvPr id="3" name="İçerik Yer Tutucusu 2"/>
          <p:cNvSpPr>
            <a:spLocks noGrp="1"/>
          </p:cNvSpPr>
          <p:nvPr>
            <p:ph idx="1"/>
          </p:nvPr>
        </p:nvSpPr>
        <p:spPr>
          <a:xfrm>
            <a:off x="368490" y="1255594"/>
            <a:ext cx="10985310" cy="4921369"/>
          </a:xfrm>
        </p:spPr>
        <p:txBody>
          <a:bodyPr>
            <a:normAutofit/>
          </a:bodyPr>
          <a:lstStyle/>
          <a:p>
            <a:r>
              <a:rPr lang="tr-TR" b="1" dirty="0" smtClean="0"/>
              <a:t>MADDE 40 </a:t>
            </a:r>
            <a:r>
              <a:rPr lang="tr-TR" dirty="0" smtClean="0"/>
              <a:t>– </a:t>
            </a:r>
          </a:p>
          <a:p>
            <a:r>
              <a:rPr lang="tr-TR" sz="3200" dirty="0" smtClean="0"/>
              <a:t>(1) </a:t>
            </a:r>
            <a:r>
              <a:rPr lang="tr-TR" sz="3200" dirty="0" smtClean="0">
                <a:solidFill>
                  <a:srgbClr val="00B0F0"/>
                </a:solidFill>
              </a:rPr>
              <a:t>İhalenin tamamlanmasını izleyen 	(7) </a:t>
            </a:r>
            <a:r>
              <a:rPr lang="tr-TR" sz="3200" dirty="0" smtClean="0">
                <a:solidFill>
                  <a:srgbClr val="FF0000"/>
                </a:solidFill>
              </a:rPr>
              <a:t>yedi gün içinde</a:t>
            </a:r>
            <a:r>
              <a:rPr lang="tr-TR" sz="3200" dirty="0" smtClean="0"/>
              <a:t>, </a:t>
            </a:r>
          </a:p>
          <a:p>
            <a:r>
              <a:rPr lang="tr-TR" sz="3200" dirty="0" smtClean="0">
                <a:solidFill>
                  <a:srgbClr val="00B0F0"/>
                </a:solidFill>
              </a:rPr>
              <a:t>bekletilmeyecek eşyada 			(2)</a:t>
            </a:r>
            <a:r>
              <a:rPr lang="tr-TR" sz="3200" dirty="0" smtClean="0">
                <a:solidFill>
                  <a:srgbClr val="FF0000"/>
                </a:solidFill>
              </a:rPr>
              <a:t>iki iş günü içinde </a:t>
            </a:r>
          </a:p>
          <a:p>
            <a:r>
              <a:rPr lang="tr-TR" sz="3200" dirty="0" smtClean="0"/>
              <a:t>ihale bedelinin ödenmesi zorunludur.</a:t>
            </a:r>
          </a:p>
          <a:p>
            <a:endParaRPr lang="tr-TR" sz="3200" dirty="0" smtClean="0"/>
          </a:p>
          <a:p>
            <a:r>
              <a:rPr lang="tr-TR" sz="3200" dirty="0" smtClean="0"/>
              <a:t> </a:t>
            </a:r>
            <a:r>
              <a:rPr lang="tr-TR" sz="3200" b="1" dirty="0" smtClean="0">
                <a:solidFill>
                  <a:srgbClr val="FF0000"/>
                </a:solidFill>
              </a:rPr>
              <a:t>İhale bedelinin bu süre içinde ödenmemesi halinde :</a:t>
            </a:r>
          </a:p>
          <a:p>
            <a:r>
              <a:rPr lang="tr-TR" sz="3200" dirty="0" smtClean="0">
                <a:solidFill>
                  <a:srgbClr val="00B050"/>
                </a:solidFill>
              </a:rPr>
              <a:t>satış bozularak teminat döner sermayeye gelir kaydedilir.</a:t>
            </a:r>
          </a:p>
          <a:p>
            <a:endParaRPr lang="tr-TR" dirty="0" smtClean="0"/>
          </a:p>
          <a:p>
            <a:endParaRPr lang="tr-TR" dirty="0"/>
          </a:p>
        </p:txBody>
      </p:sp>
      <p:sp>
        <p:nvSpPr>
          <p:cNvPr id="4" name="Veri Yer Tutucusu 3"/>
          <p:cNvSpPr>
            <a:spLocks noGrp="1"/>
          </p:cNvSpPr>
          <p:nvPr>
            <p:ph type="dt" sz="half" idx="10"/>
          </p:nvPr>
        </p:nvSpPr>
        <p:spPr/>
        <p:txBody>
          <a:bodyPr/>
          <a:lstStyle/>
          <a:p>
            <a:fld id="{0ABF68D6-5F66-46FE-A230-F1917E1C8224}"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82</a:t>
            </a:fld>
            <a:endParaRPr lang="tr-TR"/>
          </a:p>
        </p:txBody>
      </p:sp>
    </p:spTree>
    <p:extLst>
      <p:ext uri="{BB962C8B-B14F-4D97-AF65-F5344CB8AC3E}">
        <p14:creationId xmlns:p14="http://schemas.microsoft.com/office/powerpoint/2010/main" val="117338511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4967" y="365125"/>
            <a:ext cx="10848833" cy="644809"/>
          </a:xfrm>
        </p:spPr>
        <p:txBody>
          <a:bodyPr>
            <a:normAutofit fontScale="90000"/>
          </a:bodyPr>
          <a:lstStyle/>
          <a:p>
            <a:pPr algn="ctr"/>
            <a:r>
              <a:rPr lang="tr-TR" dirty="0" smtClean="0"/>
              <a:t/>
            </a:r>
            <a:br>
              <a:rPr lang="tr-TR" dirty="0" smtClean="0"/>
            </a:br>
            <a:r>
              <a:rPr lang="tr-TR" dirty="0" smtClean="0">
                <a:solidFill>
                  <a:srgbClr val="FF0000"/>
                </a:solidFill>
              </a:rPr>
              <a:t>İhale </a:t>
            </a:r>
            <a:r>
              <a:rPr lang="tr-TR" dirty="0">
                <a:solidFill>
                  <a:srgbClr val="FF0000"/>
                </a:solidFill>
              </a:rPr>
              <a:t>bedelinin ödenmesi</a:t>
            </a:r>
            <a:r>
              <a:rPr lang="tr-TR" dirty="0"/>
              <a:t/>
            </a:r>
            <a:br>
              <a:rPr lang="tr-TR" dirty="0"/>
            </a:br>
            <a:endParaRPr lang="tr-TR" dirty="0"/>
          </a:p>
        </p:txBody>
      </p:sp>
      <p:sp>
        <p:nvSpPr>
          <p:cNvPr id="3" name="İçerik Yer Tutucusu 2"/>
          <p:cNvSpPr>
            <a:spLocks noGrp="1"/>
          </p:cNvSpPr>
          <p:nvPr>
            <p:ph idx="1"/>
          </p:nvPr>
        </p:nvSpPr>
        <p:spPr>
          <a:xfrm>
            <a:off x="368490" y="1255594"/>
            <a:ext cx="10985310" cy="4921369"/>
          </a:xfrm>
        </p:spPr>
        <p:txBody>
          <a:bodyPr>
            <a:normAutofit/>
          </a:bodyPr>
          <a:lstStyle/>
          <a:p>
            <a:r>
              <a:rPr lang="tr-TR" b="1" dirty="0" smtClean="0"/>
              <a:t>MADDE 40 </a:t>
            </a:r>
            <a:r>
              <a:rPr lang="tr-TR" dirty="0" smtClean="0"/>
              <a:t>– </a:t>
            </a:r>
          </a:p>
          <a:p>
            <a:r>
              <a:rPr lang="tr-TR" sz="3200" dirty="0" smtClean="0"/>
              <a:t>(2) İhaleden son çekilenin verdiği teklifin eşyanın ihaleye esas bedelinin;</a:t>
            </a:r>
          </a:p>
          <a:p>
            <a:r>
              <a:rPr lang="tr-TR" sz="3200" dirty="0" smtClean="0"/>
              <a:t>a) Yüzde yetmiş beş ve üstünde, bekletilmeyecek eşyada ise yüzde elli ve üstünde olması,</a:t>
            </a:r>
          </a:p>
          <a:p>
            <a:r>
              <a:rPr lang="tr-TR" sz="3200" dirty="0"/>
              <a:t>b) Yüzde yetmiş beşinin, bekletilmeyecek eşyada yüzde ellinin altında olmakla beraber ihale bedelini ödemeyen alıcının vermiş olduğu teklif bedelinin yüzde doksanı ve üzerinde olması,</a:t>
            </a:r>
          </a:p>
          <a:p>
            <a:endParaRPr lang="tr-TR" sz="3200" dirty="0" smtClean="0"/>
          </a:p>
          <a:p>
            <a:endParaRPr lang="tr-TR" dirty="0" smtClean="0"/>
          </a:p>
          <a:p>
            <a:endParaRPr lang="tr-TR" dirty="0"/>
          </a:p>
        </p:txBody>
      </p:sp>
      <p:sp>
        <p:nvSpPr>
          <p:cNvPr id="4" name="Veri Yer Tutucusu 3"/>
          <p:cNvSpPr>
            <a:spLocks noGrp="1"/>
          </p:cNvSpPr>
          <p:nvPr>
            <p:ph type="dt" sz="half" idx="10"/>
          </p:nvPr>
        </p:nvSpPr>
        <p:spPr/>
        <p:txBody>
          <a:bodyPr/>
          <a:lstStyle/>
          <a:p>
            <a:fld id="{A7D1E510-50B8-4269-BF17-858A5F5F852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83</a:t>
            </a:fld>
            <a:endParaRPr lang="tr-TR"/>
          </a:p>
        </p:txBody>
      </p:sp>
    </p:spTree>
    <p:extLst>
      <p:ext uri="{BB962C8B-B14F-4D97-AF65-F5344CB8AC3E}">
        <p14:creationId xmlns:p14="http://schemas.microsoft.com/office/powerpoint/2010/main" val="77370482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137" y="382137"/>
            <a:ext cx="10971663" cy="5794826"/>
          </a:xfrm>
        </p:spPr>
        <p:txBody>
          <a:bodyPr/>
          <a:lstStyle/>
          <a:p>
            <a:r>
              <a:rPr lang="tr-TR" sz="3200" dirty="0" smtClean="0"/>
              <a:t>halinde son çekilene iadeli taahhütlü posta ile veya isteklinin imzası alınmak suretiyle elden yazılı tebligat yapılarak ihalede verdiği teklif üzerinden eşyayı satın alabileceği bildirilir ve varsa beyan edilen elektronik posta adresine de gönderilir.</a:t>
            </a:r>
          </a:p>
          <a:p>
            <a:r>
              <a:rPr lang="tr-TR" sz="3200" dirty="0" smtClean="0"/>
              <a:t> </a:t>
            </a:r>
            <a:r>
              <a:rPr lang="tr-TR" sz="2400" dirty="0" smtClean="0"/>
              <a:t>Daha önce tebligat yapıldığı durumlar hariç evrakın postaya verildiği tarihi takip eden yedinci gün tebliğ tarihidir. Bekletilmeyecek eşyada bildirim elektronik yolla, son çekilen tarafından beyan edilen elektronik posta adresine yapılır.</a:t>
            </a:r>
          </a:p>
          <a:p>
            <a:endParaRPr lang="tr-TR" sz="2000" dirty="0"/>
          </a:p>
        </p:txBody>
      </p:sp>
      <p:sp>
        <p:nvSpPr>
          <p:cNvPr id="4" name="Veri Yer Tutucusu 3"/>
          <p:cNvSpPr>
            <a:spLocks noGrp="1"/>
          </p:cNvSpPr>
          <p:nvPr>
            <p:ph type="dt" sz="half" idx="10"/>
          </p:nvPr>
        </p:nvSpPr>
        <p:spPr/>
        <p:txBody>
          <a:bodyPr/>
          <a:lstStyle/>
          <a:p>
            <a:fld id="{3F521D74-08ED-4117-AC97-5D86C1516B87}"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84</a:t>
            </a:fld>
            <a:endParaRPr lang="tr-TR"/>
          </a:p>
        </p:txBody>
      </p:sp>
    </p:spTree>
    <p:extLst>
      <p:ext uri="{BB962C8B-B14F-4D97-AF65-F5344CB8AC3E}">
        <p14:creationId xmlns:p14="http://schemas.microsoft.com/office/powerpoint/2010/main" val="22268262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16" y="0"/>
            <a:ext cx="11149084" cy="982640"/>
          </a:xfrm>
          <a:solidFill>
            <a:schemeClr val="accent1">
              <a:lumMod val="20000"/>
              <a:lumOff val="80000"/>
            </a:schemeClr>
          </a:soli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sz="4900" b="1" dirty="0" smtClean="0">
                <a:solidFill>
                  <a:srgbClr val="FF0000"/>
                </a:solidFill>
                <a:latin typeface="Arial Black" panose="020B0A04020102020204" pitchFamily="34" charset="0"/>
              </a:rPr>
              <a:t>Eşyanın teslimi</a:t>
            </a:r>
            <a:r>
              <a:rPr lang="tr-TR" sz="4900" b="1" dirty="0" smtClean="0">
                <a:latin typeface="Arial Black" panose="020B0A04020102020204" pitchFamily="34" charset="0"/>
              </a:rPr>
              <a:t/>
            </a:r>
            <a:br>
              <a:rPr lang="tr-TR" sz="4900" b="1" dirty="0" smtClean="0">
                <a:latin typeface="Arial Black" panose="020B0A04020102020204" pitchFamily="34" charset="0"/>
              </a:rPr>
            </a:br>
            <a:endParaRPr lang="tr-TR" b="1" dirty="0">
              <a:latin typeface="Arial Black" panose="020B0A04020102020204" pitchFamily="34" charset="0"/>
            </a:endParaRPr>
          </a:p>
        </p:txBody>
      </p:sp>
      <p:sp>
        <p:nvSpPr>
          <p:cNvPr id="3" name="İçerik Yer Tutucusu 2"/>
          <p:cNvSpPr>
            <a:spLocks noGrp="1"/>
          </p:cNvSpPr>
          <p:nvPr>
            <p:ph idx="1"/>
          </p:nvPr>
        </p:nvSpPr>
        <p:spPr>
          <a:xfrm>
            <a:off x="327545" y="1132764"/>
            <a:ext cx="11491415" cy="5223586"/>
          </a:xfrm>
        </p:spPr>
        <p:txBody>
          <a:bodyPr>
            <a:normAutofit/>
          </a:bodyPr>
          <a:lstStyle/>
          <a:p>
            <a:r>
              <a:rPr lang="tr-TR" b="1" dirty="0" smtClean="0"/>
              <a:t>MADDE 41 </a:t>
            </a:r>
            <a:r>
              <a:rPr lang="tr-TR" dirty="0" smtClean="0"/>
              <a:t>– </a:t>
            </a:r>
            <a:r>
              <a:rPr lang="tr-TR" dirty="0" smtClean="0">
                <a:solidFill>
                  <a:srgbClr val="008000"/>
                </a:solidFill>
              </a:rPr>
              <a:t>(</a:t>
            </a:r>
            <a:r>
              <a:rPr lang="tr-TR" sz="3200" dirty="0" smtClean="0">
                <a:solidFill>
                  <a:srgbClr val="008000"/>
                </a:solidFill>
              </a:rPr>
              <a:t>1) </a:t>
            </a:r>
            <a:r>
              <a:rPr lang="tr-TR" sz="3200" dirty="0" smtClean="0">
                <a:solidFill>
                  <a:srgbClr val="FF0000"/>
                </a:solidFill>
              </a:rPr>
              <a:t>Eşyanın</a:t>
            </a:r>
            <a:r>
              <a:rPr lang="tr-TR" sz="3200" dirty="0" smtClean="0">
                <a:solidFill>
                  <a:srgbClr val="008000"/>
                </a:solidFill>
              </a:rPr>
              <a:t>, </a:t>
            </a:r>
          </a:p>
          <a:p>
            <a:r>
              <a:rPr lang="tr-TR" sz="3200" dirty="0" smtClean="0">
                <a:solidFill>
                  <a:srgbClr val="FFC000"/>
                </a:solidFill>
              </a:rPr>
              <a:t>ihale bedelinin ödenmesini izleyen </a:t>
            </a:r>
            <a:r>
              <a:rPr lang="tr-TR" sz="3200" dirty="0" smtClean="0">
                <a:solidFill>
                  <a:srgbClr val="FF0000"/>
                </a:solidFill>
              </a:rPr>
              <a:t>on gün</a:t>
            </a:r>
            <a:r>
              <a:rPr lang="tr-TR" sz="3200" dirty="0" smtClean="0">
                <a:solidFill>
                  <a:srgbClr val="008000"/>
                </a:solidFill>
              </a:rPr>
              <a:t>, </a:t>
            </a:r>
          </a:p>
          <a:p>
            <a:r>
              <a:rPr lang="tr-TR" sz="3200" dirty="0" smtClean="0">
                <a:solidFill>
                  <a:srgbClr val="FFC000"/>
                </a:solidFill>
              </a:rPr>
              <a:t>bekletilmeyecek eşyanın ise </a:t>
            </a:r>
            <a:r>
              <a:rPr lang="tr-TR" sz="3200" dirty="0" smtClean="0">
                <a:solidFill>
                  <a:srgbClr val="FF0000"/>
                </a:solidFill>
              </a:rPr>
              <a:t>üç gün içinde,</a:t>
            </a:r>
          </a:p>
          <a:p>
            <a:r>
              <a:rPr lang="tr-TR" sz="3200" dirty="0" smtClean="0">
                <a:solidFill>
                  <a:srgbClr val="FF0000"/>
                </a:solidFill>
              </a:rPr>
              <a:t> </a:t>
            </a:r>
            <a:r>
              <a:rPr lang="tr-TR" sz="3200" b="1" dirty="0" smtClean="0">
                <a:solidFill>
                  <a:srgbClr val="008000"/>
                </a:solidFill>
              </a:rPr>
              <a:t>alıcı tarafından bulunduğu yerden teslim alınması zorunludur</a:t>
            </a:r>
            <a:r>
              <a:rPr lang="tr-TR" sz="3200" dirty="0" smtClean="0">
                <a:solidFill>
                  <a:srgbClr val="008000"/>
                </a:solidFill>
              </a:rPr>
              <a:t>.</a:t>
            </a:r>
          </a:p>
          <a:p>
            <a:r>
              <a:rPr lang="tr-TR" sz="3200" dirty="0" smtClean="0">
                <a:solidFill>
                  <a:srgbClr val="00B0F0"/>
                </a:solidFill>
              </a:rPr>
              <a:t> </a:t>
            </a:r>
            <a:endParaRPr lang="tr-TR" dirty="0">
              <a:solidFill>
                <a:srgbClr val="00B0F0"/>
              </a:solidFill>
            </a:endParaRPr>
          </a:p>
        </p:txBody>
      </p:sp>
      <p:sp>
        <p:nvSpPr>
          <p:cNvPr id="4" name="Veri Yer Tutucusu 3"/>
          <p:cNvSpPr>
            <a:spLocks noGrp="1"/>
          </p:cNvSpPr>
          <p:nvPr>
            <p:ph type="dt" sz="half" idx="10"/>
          </p:nvPr>
        </p:nvSpPr>
        <p:spPr/>
        <p:txBody>
          <a:bodyPr/>
          <a:lstStyle/>
          <a:p>
            <a:fld id="{2AA15928-AA7C-4439-B137-405BEE870B2C}"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85</a:t>
            </a:fld>
            <a:endParaRPr lang="tr-TR"/>
          </a:p>
        </p:txBody>
      </p:sp>
    </p:spTree>
    <p:extLst>
      <p:ext uri="{BB962C8B-B14F-4D97-AF65-F5344CB8AC3E}">
        <p14:creationId xmlns:p14="http://schemas.microsoft.com/office/powerpoint/2010/main" val="293192385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16" y="365126"/>
            <a:ext cx="11149084" cy="617514"/>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b="1" dirty="0" smtClean="0">
                <a:solidFill>
                  <a:srgbClr val="FF0000"/>
                </a:solidFill>
              </a:rPr>
              <a:t>Eşyanın teslimi</a:t>
            </a:r>
            <a:r>
              <a:rPr lang="tr-TR" dirty="0" smtClean="0"/>
              <a:t/>
            </a:r>
            <a:br>
              <a:rPr lang="tr-TR" dirty="0" smtClean="0"/>
            </a:br>
            <a:endParaRPr lang="tr-TR" dirty="0"/>
          </a:p>
        </p:txBody>
      </p:sp>
      <p:sp>
        <p:nvSpPr>
          <p:cNvPr id="3" name="İçerik Yer Tutucusu 2"/>
          <p:cNvSpPr>
            <a:spLocks noGrp="1"/>
          </p:cNvSpPr>
          <p:nvPr>
            <p:ph idx="1"/>
          </p:nvPr>
        </p:nvSpPr>
        <p:spPr>
          <a:xfrm>
            <a:off x="327545" y="1132764"/>
            <a:ext cx="11491415" cy="5223586"/>
          </a:xfrm>
        </p:spPr>
        <p:txBody>
          <a:bodyPr>
            <a:normAutofit/>
          </a:bodyPr>
          <a:lstStyle/>
          <a:p>
            <a:r>
              <a:rPr lang="tr-TR" b="1" dirty="0" smtClean="0"/>
              <a:t>MADDE 41 </a:t>
            </a:r>
            <a:r>
              <a:rPr lang="tr-TR" dirty="0" smtClean="0"/>
              <a:t>–</a:t>
            </a:r>
            <a:r>
              <a:rPr lang="tr-TR" sz="3200" b="1" u="sng" dirty="0" smtClean="0">
                <a:solidFill>
                  <a:srgbClr val="FF0000"/>
                </a:solidFill>
              </a:rPr>
              <a:t>Yeniden ihraç amacıyla satılacak eşya</a:t>
            </a:r>
            <a:r>
              <a:rPr lang="tr-TR" sz="3200" dirty="0" smtClean="0"/>
              <a:t>,</a:t>
            </a:r>
          </a:p>
          <a:p>
            <a:r>
              <a:rPr lang="tr-TR" sz="3200" dirty="0" smtClean="0"/>
              <a:t> </a:t>
            </a:r>
            <a:r>
              <a:rPr lang="tr-TR" sz="3200" dirty="0" smtClean="0">
                <a:solidFill>
                  <a:srgbClr val="008000"/>
                </a:solidFill>
              </a:rPr>
              <a:t>ihale bedelinin ödendiği tarihten itibaren </a:t>
            </a:r>
            <a:r>
              <a:rPr lang="tr-TR" sz="3200" dirty="0" smtClean="0">
                <a:solidFill>
                  <a:srgbClr val="FF0000"/>
                </a:solidFill>
              </a:rPr>
              <a:t>otuz gün içerisinde </a:t>
            </a:r>
            <a:r>
              <a:rPr lang="tr-TR" sz="3200" dirty="0" smtClean="0"/>
              <a:t>gümrük müdürlüğünün denetiminde </a:t>
            </a:r>
            <a:r>
              <a:rPr lang="tr-TR" sz="3200" dirty="0" smtClean="0">
                <a:solidFill>
                  <a:srgbClr val="FF0000"/>
                </a:solidFill>
              </a:rPr>
              <a:t>yurtdışı edilir. </a:t>
            </a:r>
          </a:p>
          <a:p>
            <a:r>
              <a:rPr lang="tr-TR" sz="3200" dirty="0" smtClean="0">
                <a:solidFill>
                  <a:srgbClr val="00B0F0"/>
                </a:solidFill>
              </a:rPr>
              <a:t>Bu sürelerde alınmayan eşya </a:t>
            </a:r>
            <a:r>
              <a:rPr lang="tr-TR" sz="3200" dirty="0" smtClean="0"/>
              <a:t>için 40 </a:t>
            </a:r>
            <a:r>
              <a:rPr lang="tr-TR" sz="3200" dirty="0" err="1" smtClean="0"/>
              <a:t>ıncı</a:t>
            </a:r>
            <a:r>
              <a:rPr lang="tr-TR" sz="3200" dirty="0" smtClean="0"/>
              <a:t> maddenin ikinci fıkrasındaki hükümlere göre </a:t>
            </a:r>
            <a:r>
              <a:rPr lang="tr-TR" sz="3200" dirty="0" smtClean="0">
                <a:solidFill>
                  <a:srgbClr val="00B0F0"/>
                </a:solidFill>
              </a:rPr>
              <a:t>varsa satıştan son çekilene yazılı tebligat yapılarak ihalede verdiği teklif üzerinden eşyayı satın alabileceği bildirilir.</a:t>
            </a:r>
            <a:r>
              <a:rPr lang="tr-TR" dirty="0" smtClean="0">
                <a:solidFill>
                  <a:srgbClr val="00B0F0"/>
                </a:solidFill>
              </a:rPr>
              <a:t> </a:t>
            </a:r>
            <a:endParaRPr lang="tr-TR" dirty="0">
              <a:solidFill>
                <a:srgbClr val="00B0F0"/>
              </a:solidFill>
            </a:endParaRPr>
          </a:p>
        </p:txBody>
      </p:sp>
      <p:sp>
        <p:nvSpPr>
          <p:cNvPr id="4" name="Veri Yer Tutucusu 3"/>
          <p:cNvSpPr>
            <a:spLocks noGrp="1"/>
          </p:cNvSpPr>
          <p:nvPr>
            <p:ph type="dt" sz="half" idx="10"/>
          </p:nvPr>
        </p:nvSpPr>
        <p:spPr/>
        <p:txBody>
          <a:bodyPr/>
          <a:lstStyle/>
          <a:p>
            <a:fld id="{FBDF988F-299D-4F56-8B08-0FFF06FD210D}"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86</a:t>
            </a:fld>
            <a:endParaRPr lang="tr-TR"/>
          </a:p>
        </p:txBody>
      </p:sp>
    </p:spTree>
    <p:extLst>
      <p:ext uri="{BB962C8B-B14F-4D97-AF65-F5344CB8AC3E}">
        <p14:creationId xmlns:p14="http://schemas.microsoft.com/office/powerpoint/2010/main" val="184888355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9433" y="368490"/>
            <a:ext cx="10944367" cy="5808473"/>
          </a:xfrm>
        </p:spPr>
        <p:txBody>
          <a:bodyPr>
            <a:normAutofit/>
          </a:bodyPr>
          <a:lstStyle/>
          <a:p>
            <a:r>
              <a:rPr lang="tr-TR" dirty="0" smtClean="0"/>
              <a:t>(2) Bildirimin kendisine tebliğinden itibaren yedi gün, bekletilmeyecek eşyada ise elektronik yolla yapılan bildirimi takip eden iki gün içinde isteklinin eşyayı almayı kabul etmesi halinde aynı süre zarfında 35 inci madde hükümlerine göre teminat alınmak, satış kâğıdı ve şartname imzalattırılmak suretiyle eşya, satıştan son çekilene satılır. Son çekilenin olmaması veya eşyayı almayı kabul etmemesi veya süresi içerisinde ihale bedelini ödememesi durumunda ise eşya pazarlık usulü ile satılır.</a:t>
            </a:r>
          </a:p>
          <a:p>
            <a:endParaRPr lang="tr-TR" dirty="0" smtClean="0"/>
          </a:p>
          <a:p>
            <a:r>
              <a:rPr lang="tr-TR" dirty="0" smtClean="0"/>
              <a:t>(3) Pazarlık usulünde, ihale komisyonu tarafından bir veya daha fazla istekliden yazılı teklif alınarak bölge müdürlüğünün onayı ile eşya en yüksek bedel üzerinden satılır.</a:t>
            </a:r>
          </a:p>
          <a:p>
            <a:endParaRPr lang="tr-TR" dirty="0"/>
          </a:p>
        </p:txBody>
      </p:sp>
      <p:sp>
        <p:nvSpPr>
          <p:cNvPr id="4" name="Veri Yer Tutucusu 3"/>
          <p:cNvSpPr>
            <a:spLocks noGrp="1"/>
          </p:cNvSpPr>
          <p:nvPr>
            <p:ph type="dt" sz="half" idx="10"/>
          </p:nvPr>
        </p:nvSpPr>
        <p:spPr/>
        <p:txBody>
          <a:bodyPr/>
          <a:lstStyle/>
          <a:p>
            <a:fld id="{2441B965-4206-4428-ACDE-B6A7AB456BB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87</a:t>
            </a:fld>
            <a:endParaRPr lang="tr-TR"/>
          </a:p>
        </p:txBody>
      </p:sp>
    </p:spTree>
    <p:extLst>
      <p:ext uri="{BB962C8B-B14F-4D97-AF65-F5344CB8AC3E}">
        <p14:creationId xmlns:p14="http://schemas.microsoft.com/office/powerpoint/2010/main" val="273330465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35877"/>
          </a:xfrm>
        </p:spPr>
        <p:txBody>
          <a:bodyPr>
            <a:normAutofit fontScale="90000"/>
          </a:bodyPr>
          <a:lstStyle/>
          <a:p>
            <a:pPr algn="ctr"/>
            <a:r>
              <a:rPr lang="tr-TR" b="1" dirty="0" smtClean="0">
                <a:solidFill>
                  <a:srgbClr val="FF0000"/>
                </a:solidFill>
              </a:rPr>
              <a:t/>
            </a:r>
            <a:br>
              <a:rPr lang="tr-TR" b="1" dirty="0" smtClean="0">
                <a:solidFill>
                  <a:srgbClr val="FF0000"/>
                </a:solidFill>
              </a:rPr>
            </a:br>
            <a:r>
              <a:rPr lang="tr-TR" sz="4900" b="1" dirty="0" smtClean="0">
                <a:solidFill>
                  <a:srgbClr val="FF0000"/>
                </a:solidFill>
              </a:rPr>
              <a:t>Yasak fiil ve yaptırımlar</a:t>
            </a:r>
            <a:r>
              <a:rPr lang="tr-TR" dirty="0" smtClean="0"/>
              <a:t/>
            </a:r>
            <a:br>
              <a:rPr lang="tr-TR" dirty="0" smtClean="0"/>
            </a:br>
            <a:endParaRPr lang="tr-TR" dirty="0"/>
          </a:p>
        </p:txBody>
      </p:sp>
      <p:sp>
        <p:nvSpPr>
          <p:cNvPr id="3" name="İçerik Yer Tutucusu 2"/>
          <p:cNvSpPr>
            <a:spLocks noGrp="1"/>
          </p:cNvSpPr>
          <p:nvPr>
            <p:ph idx="1"/>
          </p:nvPr>
        </p:nvSpPr>
        <p:spPr>
          <a:xfrm>
            <a:off x="341193" y="1201001"/>
            <a:ext cx="11477767" cy="5520473"/>
          </a:xfrm>
        </p:spPr>
        <p:txBody>
          <a:bodyPr>
            <a:normAutofit/>
          </a:bodyPr>
          <a:lstStyle/>
          <a:p>
            <a:r>
              <a:rPr lang="tr-TR" dirty="0" smtClean="0"/>
              <a:t>MADDE 42 – (1) İhalelerde </a:t>
            </a:r>
            <a:r>
              <a:rPr lang="tr-TR" sz="3200" dirty="0" smtClean="0">
                <a:solidFill>
                  <a:srgbClr val="00B0F0"/>
                </a:solidFill>
              </a:rPr>
              <a:t>hile, desise, vaat, tehdit, nüfuz kullanma ve çıkar sağlama suretiyle veya başka yollarla ihaleye ilişkin işlemlere fesat karıştıranlar veya buna teşebbüs edenler</a:t>
            </a:r>
            <a:r>
              <a:rPr lang="tr-TR" dirty="0" smtClean="0"/>
              <a:t>, isteklileri tereddüde düşürecek veya rağbeti kıracak söz söyleyenler ve istekliler arasında anlaşmaya çağrıyı ima edecek,  rekabeti ya da ihale kararını etkileyecek işaret ve davranışlarda bulunanlar veya ihalenin doğruluğunu bozacak biçimde görüşme ve tartışma yapanlar, sahte belge ve sahte teminat kullananlar veya kullanmaya teşebbüs edenler, taahhüdünü kötü niyetle yerine getirmeyenler, taahhüdünü yerine getirirken </a:t>
            </a:r>
            <a:r>
              <a:rPr lang="tr-TR" sz="3200" dirty="0" smtClean="0">
                <a:solidFill>
                  <a:srgbClr val="00B0F0"/>
                </a:solidFill>
              </a:rPr>
              <a:t>idareye zarar verecek işler yapanlar, artırma üzerinde kaldığı halde satış kâğıdını imzalamayanlar </a:t>
            </a:r>
            <a:r>
              <a:rPr lang="tr-TR" sz="3200" dirty="0" smtClean="0">
                <a:solidFill>
                  <a:srgbClr val="008000"/>
                </a:solidFill>
              </a:rPr>
              <a:t>komisyon kararıyla ihale salonundan derhal çıkarılır ve teminatları döner sermayeye gelir kaydedilir.</a:t>
            </a:r>
          </a:p>
          <a:p>
            <a:endParaRPr lang="tr-TR" dirty="0"/>
          </a:p>
        </p:txBody>
      </p:sp>
      <p:sp>
        <p:nvSpPr>
          <p:cNvPr id="4" name="Veri Yer Tutucusu 3"/>
          <p:cNvSpPr>
            <a:spLocks noGrp="1"/>
          </p:cNvSpPr>
          <p:nvPr>
            <p:ph type="dt" sz="half" idx="10"/>
          </p:nvPr>
        </p:nvSpPr>
        <p:spPr/>
        <p:txBody>
          <a:bodyPr/>
          <a:lstStyle/>
          <a:p>
            <a:fld id="{15032F52-10B5-4743-8260-3F5FE4C94978}"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88</a:t>
            </a:fld>
            <a:endParaRPr lang="tr-TR"/>
          </a:p>
        </p:txBody>
      </p:sp>
    </p:spTree>
    <p:extLst>
      <p:ext uri="{BB962C8B-B14F-4D97-AF65-F5344CB8AC3E}">
        <p14:creationId xmlns:p14="http://schemas.microsoft.com/office/powerpoint/2010/main" val="311380141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44809"/>
          </a:xfrm>
        </p:spPr>
        <p:txBody>
          <a:bodyPr>
            <a:normAutofit fontScale="90000"/>
          </a:bodyPr>
          <a:lstStyle/>
          <a:p>
            <a:pPr algn="ctr"/>
            <a:r>
              <a:rPr lang="tr-TR" dirty="0" smtClean="0">
                <a:solidFill>
                  <a:srgbClr val="FF0000"/>
                </a:solidFill>
              </a:rPr>
              <a:t/>
            </a:r>
            <a:br>
              <a:rPr lang="tr-TR" dirty="0" smtClean="0">
                <a:solidFill>
                  <a:srgbClr val="FF0000"/>
                </a:solidFill>
              </a:rPr>
            </a:br>
            <a:r>
              <a:rPr lang="tr-TR" sz="4900" b="1" dirty="0" smtClean="0">
                <a:solidFill>
                  <a:srgbClr val="FF0000"/>
                </a:solidFill>
              </a:rPr>
              <a:t>İhalelere </a:t>
            </a:r>
            <a:r>
              <a:rPr lang="tr-TR" sz="4900" b="1" dirty="0">
                <a:solidFill>
                  <a:srgbClr val="FF0000"/>
                </a:solidFill>
              </a:rPr>
              <a:t>katılamayacak olanlar</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245660" y="1310185"/>
            <a:ext cx="11108140" cy="4866778"/>
          </a:xfrm>
        </p:spPr>
        <p:txBody>
          <a:bodyPr/>
          <a:lstStyle/>
          <a:p>
            <a:r>
              <a:rPr lang="tr-TR" b="1" dirty="0" smtClean="0"/>
              <a:t>MADDE 43 </a:t>
            </a:r>
            <a:r>
              <a:rPr lang="tr-TR" dirty="0" smtClean="0"/>
              <a:t>– </a:t>
            </a:r>
          </a:p>
          <a:p>
            <a:r>
              <a:rPr lang="tr-TR" dirty="0" smtClean="0"/>
              <a:t>(1</a:t>
            </a:r>
            <a:r>
              <a:rPr lang="tr-TR" sz="3200" dirty="0" smtClean="0"/>
              <a:t>) İstekli veya vekil sıfatıyla işletme müdürlüklerince yapılacak ihalelere;</a:t>
            </a:r>
          </a:p>
          <a:p>
            <a:r>
              <a:rPr lang="tr-TR" sz="3200" dirty="0" smtClean="0"/>
              <a:t>a) Genel Müdürlükçe </a:t>
            </a:r>
            <a:r>
              <a:rPr lang="tr-TR" sz="3200" dirty="0" smtClean="0">
                <a:solidFill>
                  <a:srgbClr val="008000"/>
                </a:solidFill>
              </a:rPr>
              <a:t>işletme müdürlüklerinin ihalelerine katılmaktan yasaklananlar,</a:t>
            </a:r>
          </a:p>
          <a:p>
            <a:r>
              <a:rPr lang="tr-TR" sz="3200" dirty="0" smtClean="0"/>
              <a:t>b) Genel Müdürlük personeli, işletme müdürlüklerinde görevli olanlar ve Bölge Müdürlüklerinde tasfiye işlemleri ile görevli olanlarla, bunların eşleri ve birinci  dereceye kadar (birinci derece dahil) kan ve sıhri hısımları,</a:t>
            </a:r>
          </a:p>
          <a:p>
            <a:endParaRPr lang="tr-TR" dirty="0"/>
          </a:p>
        </p:txBody>
      </p:sp>
      <p:sp>
        <p:nvSpPr>
          <p:cNvPr id="4" name="Veri Yer Tutucusu 3"/>
          <p:cNvSpPr>
            <a:spLocks noGrp="1"/>
          </p:cNvSpPr>
          <p:nvPr>
            <p:ph type="dt" sz="half" idx="10"/>
          </p:nvPr>
        </p:nvSpPr>
        <p:spPr/>
        <p:txBody>
          <a:bodyPr/>
          <a:lstStyle/>
          <a:p>
            <a:fld id="{C0610228-6058-4FC5-BF77-7AFC38B933E0}"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89</a:t>
            </a:fld>
            <a:endParaRPr lang="tr-TR"/>
          </a:p>
        </p:txBody>
      </p:sp>
    </p:spTree>
    <p:extLst>
      <p:ext uri="{BB962C8B-B14F-4D97-AF65-F5344CB8AC3E}">
        <p14:creationId xmlns:p14="http://schemas.microsoft.com/office/powerpoint/2010/main" val="3621815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5003" y="386366"/>
            <a:ext cx="10928797" cy="5790597"/>
          </a:xfrm>
        </p:spPr>
        <p:txBody>
          <a:bodyPr/>
          <a:lstStyle/>
          <a:p>
            <a:r>
              <a:rPr lang="tr-TR" sz="3200" dirty="0" smtClean="0"/>
              <a:t>(4) </a:t>
            </a:r>
            <a:r>
              <a:rPr lang="tr-TR" sz="3200" dirty="0" smtClean="0">
                <a:solidFill>
                  <a:srgbClr val="FF0000"/>
                </a:solidFill>
              </a:rPr>
              <a:t>Kaçak eşya ambarına alınan eşya</a:t>
            </a:r>
            <a:r>
              <a:rPr lang="tr-TR" sz="3200" dirty="0" smtClean="0"/>
              <a:t>, teslim tutanağındaki bilgilere uygun olarak </a:t>
            </a:r>
            <a:r>
              <a:rPr lang="tr-TR" sz="3200" dirty="0" smtClean="0">
                <a:solidFill>
                  <a:srgbClr val="FF0000"/>
                </a:solidFill>
              </a:rPr>
              <a:t>ilgili deftere kaydedilir</a:t>
            </a:r>
            <a:r>
              <a:rPr lang="tr-TR" sz="3200" dirty="0" smtClean="0"/>
              <a:t>.</a:t>
            </a:r>
          </a:p>
          <a:p>
            <a:r>
              <a:rPr lang="tr-TR" sz="3200" dirty="0" smtClean="0"/>
              <a:t> </a:t>
            </a:r>
            <a:r>
              <a:rPr lang="tr-TR" sz="2400" dirty="0" smtClean="0">
                <a:solidFill>
                  <a:srgbClr val="0070C0"/>
                </a:solidFill>
              </a:rPr>
              <a:t>Her yılbaşından itibaren birden başlayarak her kaçak olayına bir giriş sıra numarası verilir ve o olaya ait eşya, kalemler itibariyle aynı giriş numarasına alt sıra numarası verilmek suretiyle kaydedilir.</a:t>
            </a:r>
          </a:p>
          <a:p>
            <a:r>
              <a:rPr lang="tr-TR" sz="3200" dirty="0" smtClean="0"/>
              <a:t>(5) Bir olaya ait kaçak zannı ile el konulan eşya veya alıkonulan araç başka olaylara ait eşya veya araçla karışmayacak ve birbirine zarar vermeyecek şekilde, </a:t>
            </a:r>
            <a:r>
              <a:rPr lang="tr-TR" sz="3200" dirty="0" smtClean="0">
                <a:solidFill>
                  <a:srgbClr val="FF0000"/>
                </a:solidFill>
              </a:rPr>
              <a:t>üzerlerine defter sıra numaraları ve eşya sahiplerinin adı ve soyadı yazılı etiketler konulmak suretiyle muhafaza edilir.</a:t>
            </a:r>
          </a:p>
          <a:p>
            <a:endParaRPr lang="tr-TR" dirty="0"/>
          </a:p>
        </p:txBody>
      </p:sp>
      <p:sp>
        <p:nvSpPr>
          <p:cNvPr id="4" name="Veri Yer Tutucusu 3"/>
          <p:cNvSpPr>
            <a:spLocks noGrp="1"/>
          </p:cNvSpPr>
          <p:nvPr>
            <p:ph type="dt" sz="half" idx="10"/>
          </p:nvPr>
        </p:nvSpPr>
        <p:spPr/>
        <p:txBody>
          <a:bodyPr/>
          <a:lstStyle/>
          <a:p>
            <a:fld id="{D3FB6157-67A1-4465-9ECE-90E6BD5765A6}"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a:t>
            </a:fld>
            <a:endParaRPr lang="tr-TR"/>
          </a:p>
        </p:txBody>
      </p:sp>
    </p:spTree>
    <p:extLst>
      <p:ext uri="{BB962C8B-B14F-4D97-AF65-F5344CB8AC3E}">
        <p14:creationId xmlns:p14="http://schemas.microsoft.com/office/powerpoint/2010/main" val="23214204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307" y="614149"/>
            <a:ext cx="11094493" cy="5562814"/>
          </a:xfrm>
        </p:spPr>
        <p:txBody>
          <a:bodyPr/>
          <a:lstStyle/>
          <a:p>
            <a:r>
              <a:rPr lang="tr-TR" sz="3200" dirty="0" smtClean="0"/>
              <a:t>c) Yukarıda sayılan şahısların sermayesinin çoğunluğuna sahip bulunduğu tüzel kişiler veya yönetim kurulunda görev aldığı tüzel kişiler,</a:t>
            </a:r>
          </a:p>
          <a:p>
            <a:r>
              <a:rPr lang="tr-TR" sz="3200" dirty="0" smtClean="0"/>
              <a:t>katılamazlar.</a:t>
            </a:r>
          </a:p>
          <a:p>
            <a:endParaRPr lang="tr-TR" sz="3200" dirty="0" smtClean="0"/>
          </a:p>
          <a:p>
            <a:r>
              <a:rPr lang="tr-TR" sz="3200" dirty="0" smtClean="0"/>
              <a:t>(2) </a:t>
            </a:r>
            <a:r>
              <a:rPr lang="tr-TR" sz="3200" dirty="0" smtClean="0">
                <a:solidFill>
                  <a:srgbClr val="FF0000"/>
                </a:solidFill>
              </a:rPr>
              <a:t>İşletme müdürlüklerinde görevli iken bu görevlerinden ayrılmış olanlar </a:t>
            </a:r>
            <a:r>
              <a:rPr lang="tr-TR" sz="3200" dirty="0" smtClean="0"/>
              <a:t>görevlerinden ayrıldıkları tarihten itibaren en son çalıştıkları işletme müdürlüğünce yapılacak ihalelere </a:t>
            </a:r>
            <a:r>
              <a:rPr lang="tr-TR" sz="3200" dirty="0" smtClean="0">
                <a:solidFill>
                  <a:srgbClr val="FF0000"/>
                </a:solidFill>
              </a:rPr>
              <a:t>bir yıl süreyle giremezler.</a:t>
            </a:r>
          </a:p>
          <a:p>
            <a:endParaRPr lang="tr-TR" dirty="0"/>
          </a:p>
        </p:txBody>
      </p:sp>
      <p:sp>
        <p:nvSpPr>
          <p:cNvPr id="4" name="Veri Yer Tutucusu 3"/>
          <p:cNvSpPr>
            <a:spLocks noGrp="1"/>
          </p:cNvSpPr>
          <p:nvPr>
            <p:ph type="dt" sz="half" idx="10"/>
          </p:nvPr>
        </p:nvSpPr>
        <p:spPr/>
        <p:txBody>
          <a:bodyPr/>
          <a:lstStyle/>
          <a:p>
            <a:fld id="{D0B693D4-81DD-4377-B480-7CB9B35D65A5}"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90</a:t>
            </a:fld>
            <a:endParaRPr lang="tr-TR"/>
          </a:p>
        </p:txBody>
      </p:sp>
    </p:spTree>
    <p:extLst>
      <p:ext uri="{BB962C8B-B14F-4D97-AF65-F5344CB8AC3E}">
        <p14:creationId xmlns:p14="http://schemas.microsoft.com/office/powerpoint/2010/main" val="91627209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a:lnSpc>
                <a:spcPct val="107000"/>
              </a:lnSpc>
              <a:spcAft>
                <a:spcPts val="800"/>
              </a:spcAft>
            </a:pPr>
            <a:r>
              <a:rPr lang="tr-TR" sz="5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YEDİNCİ BÖLÜM</a:t>
            </a:r>
            <a:endParaRPr lang="tr-TR" sz="4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A7CE88E4-2A33-4EAA-BD7E-2F7BE6B7DDA5}"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91</a:t>
            </a:fld>
            <a:endParaRPr lang="tr-TR"/>
          </a:p>
        </p:txBody>
      </p:sp>
    </p:spTree>
    <p:extLst>
      <p:ext uri="{BB962C8B-B14F-4D97-AF65-F5344CB8AC3E}">
        <p14:creationId xmlns:p14="http://schemas.microsoft.com/office/powerpoint/2010/main" val="16199099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gradFill>
            <a:gsLst>
              <a:gs pos="0">
                <a:schemeClr val="accent1">
                  <a:lumMod val="5000"/>
                  <a:lumOff val="95000"/>
                </a:schemeClr>
              </a:gs>
              <a:gs pos="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tr-TR" sz="2200" dirty="0" smtClean="0">
                <a:solidFill>
                  <a:srgbClr val="00B050"/>
                </a:solidFill>
                <a:latin typeface="Algerian" panose="04020705040A02060702" pitchFamily="82" charset="0"/>
              </a:rPr>
              <a:t/>
            </a:r>
            <a:br>
              <a:rPr lang="tr-TR" sz="2200" dirty="0" smtClean="0">
                <a:solidFill>
                  <a:srgbClr val="00B050"/>
                </a:solidFill>
                <a:latin typeface="Algerian" panose="04020705040A02060702" pitchFamily="82" charset="0"/>
              </a:rPr>
            </a:br>
            <a:r>
              <a:rPr lang="tr-TR" sz="2200" dirty="0">
                <a:solidFill>
                  <a:srgbClr val="00B050"/>
                </a:solidFill>
                <a:latin typeface="Algerian" panose="04020705040A02060702" pitchFamily="82" charset="0"/>
              </a:rPr>
              <a:t/>
            </a:r>
            <a:br>
              <a:rPr lang="tr-TR" sz="2200" dirty="0">
                <a:solidFill>
                  <a:srgbClr val="00B050"/>
                </a:solidFill>
                <a:latin typeface="Algerian" panose="04020705040A02060702" pitchFamily="82" charset="0"/>
              </a:rPr>
            </a:br>
            <a:r>
              <a:rPr lang="tr-TR" sz="2200" dirty="0" smtClean="0">
                <a:solidFill>
                  <a:srgbClr val="00B050"/>
                </a:solidFill>
                <a:latin typeface="Algerian" panose="04020705040A02060702" pitchFamily="82" charset="0"/>
              </a:rPr>
              <a:t>(</a:t>
            </a:r>
            <a:r>
              <a:rPr lang="tr-TR" sz="2200" dirty="0" smtClean="0">
                <a:solidFill>
                  <a:srgbClr val="00B050"/>
                </a:solidFill>
                <a:latin typeface="+mn-lt"/>
              </a:rPr>
              <a:t>tasfiye yolları</a:t>
            </a:r>
            <a:r>
              <a:rPr lang="tr-TR" sz="2200" dirty="0" smtClean="0">
                <a:solidFill>
                  <a:srgbClr val="00B050"/>
                </a:solidFill>
                <a:latin typeface="Algerian" panose="04020705040A02060702" pitchFamily="82" charset="0"/>
              </a:rPr>
              <a:t>)</a:t>
            </a:r>
            <a:br>
              <a:rPr lang="tr-TR" sz="2200" dirty="0" smtClean="0">
                <a:solidFill>
                  <a:srgbClr val="00B050"/>
                </a:solidFill>
                <a:latin typeface="Algerian" panose="04020705040A02060702" pitchFamily="82" charset="0"/>
              </a:rPr>
            </a:br>
            <a:r>
              <a:rPr lang="tr-TR" sz="2200" dirty="0" smtClean="0">
                <a:solidFill>
                  <a:srgbClr val="00B050"/>
                </a:solidFill>
                <a:latin typeface="Algerian" panose="04020705040A02060702" pitchFamily="82" charset="0"/>
              </a:rPr>
              <a:t>(</a:t>
            </a:r>
            <a:r>
              <a:rPr lang="tr-TR" sz="2200" dirty="0">
                <a:solidFill>
                  <a:srgbClr val="00B050"/>
                </a:solidFill>
                <a:latin typeface="Algerian" panose="04020705040A02060702" pitchFamily="82" charset="0"/>
              </a:rPr>
              <a:t>a)İhale Yoluyla Satış)</a:t>
            </a:r>
            <a:br>
              <a:rPr lang="tr-TR" sz="2200" dirty="0">
                <a:solidFill>
                  <a:srgbClr val="00B050"/>
                </a:solidFill>
                <a:latin typeface="Algerian" panose="04020705040A02060702" pitchFamily="82" charset="0"/>
              </a:rPr>
            </a:br>
            <a:r>
              <a:rPr lang="tr-TR" dirty="0" smtClean="0">
                <a:solidFill>
                  <a:srgbClr val="FF0000"/>
                </a:solidFill>
                <a:latin typeface="Algerian" panose="04020705040A02060702" pitchFamily="82" charset="0"/>
              </a:rPr>
              <a:t>b)Yeniden İhraç Yoluyla </a:t>
            </a:r>
            <a:r>
              <a:rPr lang="tr-TR" dirty="0">
                <a:solidFill>
                  <a:srgbClr val="FF0000"/>
                </a:solidFill>
                <a:latin typeface="Algerian" panose="04020705040A02060702" pitchFamily="82" charset="0"/>
              </a:rPr>
              <a:t>Satış</a:t>
            </a:r>
            <a:r>
              <a:rPr lang="tr-TR" dirty="0">
                <a:solidFill>
                  <a:srgbClr val="00B050"/>
                </a:solidFill>
                <a:latin typeface="Algerian" panose="04020705040A02060702" pitchFamily="82" charset="0"/>
              </a:rPr>
              <a:t/>
            </a:r>
            <a:br>
              <a:rPr lang="tr-TR" dirty="0">
                <a:solidFill>
                  <a:srgbClr val="00B050"/>
                </a:solidFill>
                <a:latin typeface="Algerian" panose="04020705040A02060702" pitchFamily="82" charset="0"/>
              </a:rPr>
            </a:br>
            <a:endParaRPr lang="tr-TR" dirty="0">
              <a:solidFill>
                <a:srgbClr val="00B050"/>
              </a:solidFill>
              <a:latin typeface="Algerian" panose="04020705040A02060702" pitchFamily="82" charset="0"/>
            </a:endParaRPr>
          </a:p>
        </p:txBody>
      </p:sp>
      <p:sp>
        <p:nvSpPr>
          <p:cNvPr id="3" name="İçerik Yer Tutucusu 2"/>
          <p:cNvSpPr>
            <a:spLocks noGrp="1"/>
          </p:cNvSpPr>
          <p:nvPr>
            <p:ph idx="1"/>
          </p:nvPr>
        </p:nvSpPr>
        <p:spPr>
          <a:xfrm>
            <a:off x="347730" y="1825625"/>
            <a:ext cx="11449318" cy="4678206"/>
          </a:xfrm>
        </p:spPr>
        <p:txBody>
          <a:bodyPr/>
          <a:lstStyle/>
          <a:p>
            <a:r>
              <a:rPr lang="tr-TR" sz="3200" b="1" dirty="0" smtClean="0"/>
              <a:t>Yeniden ihraç amaçlı teslim</a:t>
            </a:r>
          </a:p>
          <a:p>
            <a:r>
              <a:rPr lang="tr-TR" sz="2400" b="1" dirty="0" smtClean="0"/>
              <a:t>MADDE 56 </a:t>
            </a:r>
            <a:r>
              <a:rPr lang="tr-TR" sz="3200" dirty="0" smtClean="0"/>
              <a:t>– </a:t>
            </a:r>
          </a:p>
          <a:p>
            <a:r>
              <a:rPr lang="tr-TR" sz="3200" dirty="0" smtClean="0">
                <a:solidFill>
                  <a:srgbClr val="FF0000"/>
                </a:solidFill>
              </a:rPr>
              <a:t>(1) İthalatı yasak </a:t>
            </a:r>
            <a:r>
              <a:rPr lang="tr-TR" sz="3200" dirty="0" smtClean="0"/>
              <a:t>veya </a:t>
            </a:r>
            <a:r>
              <a:rPr lang="tr-TR" sz="3200" dirty="0" smtClean="0">
                <a:solidFill>
                  <a:srgbClr val="FF0000"/>
                </a:solidFill>
              </a:rPr>
              <a:t>kısıtlamaya tabi eşya ;</a:t>
            </a:r>
          </a:p>
          <a:p>
            <a:r>
              <a:rPr lang="tr-TR" sz="3200" b="1" dirty="0" smtClean="0">
                <a:solidFill>
                  <a:srgbClr val="008000"/>
                </a:solidFill>
              </a:rPr>
              <a:t>sadece yeniden ihraç amacıyla satılır</a:t>
            </a:r>
            <a:r>
              <a:rPr lang="tr-TR" sz="3200" dirty="0" smtClean="0"/>
              <a:t>.(çünkü girişi yasak)</a:t>
            </a:r>
          </a:p>
          <a:p>
            <a:r>
              <a:rPr lang="tr-TR" sz="3200" dirty="0" smtClean="0"/>
              <a:t> Eşyanın yeniden ihraç amaçlı olarak ihale yoluyla satışa sunulmasında beşinci bölümde belirtilen hükümler uygulanır.</a:t>
            </a:r>
          </a:p>
          <a:p>
            <a:endParaRPr lang="tr-TR" dirty="0" smtClean="0"/>
          </a:p>
          <a:p>
            <a:endParaRPr lang="tr-TR" dirty="0"/>
          </a:p>
        </p:txBody>
      </p:sp>
      <p:sp>
        <p:nvSpPr>
          <p:cNvPr id="4" name="Veri Yer Tutucusu 3"/>
          <p:cNvSpPr>
            <a:spLocks noGrp="1"/>
          </p:cNvSpPr>
          <p:nvPr>
            <p:ph type="dt" sz="half" idx="10"/>
          </p:nvPr>
        </p:nvSpPr>
        <p:spPr/>
        <p:txBody>
          <a:bodyPr/>
          <a:lstStyle/>
          <a:p>
            <a:fld id="{81D65F2F-DD09-48FF-A0AE-45A91FAF89B3}"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92</a:t>
            </a:fld>
            <a:endParaRPr lang="tr-TR"/>
          </a:p>
        </p:txBody>
      </p:sp>
    </p:spTree>
    <p:extLst>
      <p:ext uri="{BB962C8B-B14F-4D97-AF65-F5344CB8AC3E}">
        <p14:creationId xmlns:p14="http://schemas.microsoft.com/office/powerpoint/2010/main" val="65619282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6603" y="423082"/>
            <a:ext cx="11586949" cy="5753882"/>
          </a:xfrm>
        </p:spPr>
        <p:txBody>
          <a:bodyPr/>
          <a:lstStyle/>
          <a:p>
            <a:r>
              <a:rPr lang="tr-TR" sz="3200" dirty="0" smtClean="0">
                <a:solidFill>
                  <a:srgbClr val="FF0000"/>
                </a:solidFill>
              </a:rPr>
              <a:t>(2)</a:t>
            </a:r>
            <a:r>
              <a:rPr lang="tr-TR" sz="3200" dirty="0" smtClean="0"/>
              <a:t> </a:t>
            </a:r>
            <a:r>
              <a:rPr lang="tr-TR" sz="3200" dirty="0" smtClean="0">
                <a:solidFill>
                  <a:srgbClr val="008000"/>
                </a:solidFill>
              </a:rPr>
              <a:t>Eşyanın mülkiyetine sahip olduğunu ispatlayan yurtiçindeki alıcısı</a:t>
            </a:r>
            <a:r>
              <a:rPr lang="tr-TR" sz="3200" dirty="0" smtClean="0">
                <a:solidFill>
                  <a:srgbClr val="FF0000"/>
                </a:solidFill>
              </a:rPr>
              <a:t> veya </a:t>
            </a:r>
            <a:r>
              <a:rPr lang="tr-TR" sz="3200" dirty="0" smtClean="0">
                <a:solidFill>
                  <a:srgbClr val="008000"/>
                </a:solidFill>
              </a:rPr>
              <a:t>yurtdışındaki sahibi </a:t>
            </a:r>
            <a:r>
              <a:rPr lang="tr-TR" sz="3200" dirty="0" smtClean="0">
                <a:solidFill>
                  <a:srgbClr val="FF0000"/>
                </a:solidFill>
              </a:rPr>
              <a:t>veya </a:t>
            </a:r>
            <a:r>
              <a:rPr lang="tr-TR" sz="3200" dirty="0" smtClean="0">
                <a:solidFill>
                  <a:srgbClr val="008000"/>
                </a:solidFill>
              </a:rPr>
              <a:t>bunların temsilcisi</a:t>
            </a:r>
            <a:r>
              <a:rPr lang="tr-TR" sz="3200" dirty="0" smtClean="0"/>
              <a:t>,</a:t>
            </a:r>
          </a:p>
          <a:p>
            <a:r>
              <a:rPr lang="tr-TR" sz="3200" dirty="0" smtClean="0"/>
              <a:t> </a:t>
            </a:r>
            <a:r>
              <a:rPr lang="tr-TR" sz="3200" dirty="0" smtClean="0">
                <a:solidFill>
                  <a:srgbClr val="0070C0"/>
                </a:solidFill>
              </a:rPr>
              <a:t>ihale ilanının yayımlandığı, </a:t>
            </a:r>
          </a:p>
          <a:p>
            <a:r>
              <a:rPr lang="tr-TR" sz="3200" dirty="0" smtClean="0">
                <a:solidFill>
                  <a:srgbClr val="0070C0"/>
                </a:solidFill>
              </a:rPr>
              <a:t>perakende satış kararının alındığı veya </a:t>
            </a:r>
          </a:p>
          <a:p>
            <a:r>
              <a:rPr lang="tr-TR" sz="3200" dirty="0" smtClean="0">
                <a:solidFill>
                  <a:srgbClr val="0070C0"/>
                </a:solidFill>
              </a:rPr>
              <a:t>diğer tasfiye yollarına göre yapılan tasfiyede </a:t>
            </a:r>
          </a:p>
          <a:p>
            <a:r>
              <a:rPr lang="tr-TR" sz="3200" dirty="0" smtClean="0">
                <a:solidFill>
                  <a:srgbClr val="FF0000"/>
                </a:solidFill>
              </a:rPr>
              <a:t>onay tarihine kadar </a:t>
            </a:r>
            <a:r>
              <a:rPr lang="tr-TR" sz="3200" dirty="0" smtClean="0">
                <a:solidFill>
                  <a:srgbClr val="008000"/>
                </a:solidFill>
              </a:rPr>
              <a:t>gümrük müdürlüğüne başvurarak ,</a:t>
            </a:r>
          </a:p>
          <a:p>
            <a:r>
              <a:rPr lang="tr-TR" sz="3200" b="1" dirty="0" smtClean="0"/>
              <a:t>söz konusu eşyanın yeniden ihraç amacıyla </a:t>
            </a:r>
            <a:r>
              <a:rPr lang="tr-TR" sz="3200" dirty="0" smtClean="0">
                <a:solidFill>
                  <a:srgbClr val="FF0000"/>
                </a:solidFill>
              </a:rPr>
              <a:t>kendisine teslimini isteyebilir.</a:t>
            </a:r>
          </a:p>
          <a:p>
            <a:endParaRPr lang="tr-TR" sz="3200" dirty="0" smtClean="0"/>
          </a:p>
          <a:p>
            <a:endParaRPr lang="tr-TR" dirty="0"/>
          </a:p>
        </p:txBody>
      </p:sp>
      <p:sp>
        <p:nvSpPr>
          <p:cNvPr id="4" name="Veri Yer Tutucusu 3"/>
          <p:cNvSpPr>
            <a:spLocks noGrp="1"/>
          </p:cNvSpPr>
          <p:nvPr>
            <p:ph type="dt" sz="half" idx="10"/>
          </p:nvPr>
        </p:nvSpPr>
        <p:spPr/>
        <p:txBody>
          <a:bodyPr/>
          <a:lstStyle/>
          <a:p>
            <a:fld id="{B822366E-B7BE-4952-8461-31B00317C7B9}"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93</a:t>
            </a:fld>
            <a:endParaRPr lang="tr-TR"/>
          </a:p>
        </p:txBody>
      </p:sp>
    </p:spTree>
    <p:extLst>
      <p:ext uri="{BB962C8B-B14F-4D97-AF65-F5344CB8AC3E}">
        <p14:creationId xmlns:p14="http://schemas.microsoft.com/office/powerpoint/2010/main" val="406246948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6603" y="423082"/>
            <a:ext cx="11586949" cy="5753882"/>
          </a:xfrm>
        </p:spPr>
        <p:txBody>
          <a:bodyPr/>
          <a:lstStyle/>
          <a:p>
            <a:endParaRPr lang="tr-TR" sz="3200" dirty="0" smtClean="0"/>
          </a:p>
          <a:p>
            <a:pPr algn="ctr"/>
            <a:r>
              <a:rPr lang="tr-TR" sz="3200" dirty="0" smtClean="0">
                <a:solidFill>
                  <a:srgbClr val="FF0000"/>
                </a:solidFill>
              </a:rPr>
              <a:t>(3)</a:t>
            </a:r>
            <a:r>
              <a:rPr lang="tr-TR" sz="3200" dirty="0" smtClean="0"/>
              <a:t> </a:t>
            </a:r>
            <a:r>
              <a:rPr lang="tr-TR" sz="3200" b="1" dirty="0" smtClean="0">
                <a:solidFill>
                  <a:srgbClr val="FF0000"/>
                </a:solidFill>
              </a:rPr>
              <a:t>Eşya sahibi (eşya kime ait?)</a:t>
            </a:r>
            <a:r>
              <a:rPr lang="tr-TR" sz="3200" dirty="0" smtClean="0"/>
              <a:t>, </a:t>
            </a:r>
          </a:p>
          <a:p>
            <a:r>
              <a:rPr lang="tr-TR" sz="3200" dirty="0" smtClean="0">
                <a:solidFill>
                  <a:srgbClr val="008000"/>
                </a:solidFill>
              </a:rPr>
              <a:t>yurtdışındaki göndericiye </a:t>
            </a:r>
            <a:r>
              <a:rPr lang="tr-TR" sz="3200" u="sng" dirty="0" smtClean="0">
                <a:solidFill>
                  <a:srgbClr val="008000"/>
                </a:solidFill>
              </a:rPr>
              <a:t>döviz transferi </a:t>
            </a:r>
            <a:r>
              <a:rPr lang="tr-TR" sz="3600" b="1" u="sng" dirty="0" smtClean="0">
                <a:solidFill>
                  <a:srgbClr val="FF0000"/>
                </a:solidFill>
              </a:rPr>
              <a:t>yapılmış ise</a:t>
            </a:r>
            <a:r>
              <a:rPr lang="tr-TR" sz="3200" u="sng" dirty="0" smtClean="0">
                <a:solidFill>
                  <a:srgbClr val="FF0000"/>
                </a:solidFill>
              </a:rPr>
              <a:t> </a:t>
            </a:r>
            <a:r>
              <a:rPr lang="tr-TR" sz="3200" dirty="0" smtClean="0">
                <a:solidFill>
                  <a:srgbClr val="008000"/>
                </a:solidFill>
              </a:rPr>
              <a:t>:</a:t>
            </a:r>
          </a:p>
          <a:p>
            <a:r>
              <a:rPr lang="tr-TR" sz="3200" dirty="0" smtClean="0">
                <a:solidFill>
                  <a:srgbClr val="0070C0"/>
                </a:solidFill>
              </a:rPr>
              <a:t>Eşyanın sahibi yurtiçindeki alıcıdır.</a:t>
            </a:r>
          </a:p>
          <a:p>
            <a:endParaRPr lang="tr-TR" sz="1800" dirty="0" smtClean="0"/>
          </a:p>
          <a:p>
            <a:r>
              <a:rPr lang="tr-TR" sz="3200" dirty="0">
                <a:solidFill>
                  <a:srgbClr val="008000"/>
                </a:solidFill>
              </a:rPr>
              <a:t>yurtdışındaki göndericiye </a:t>
            </a:r>
            <a:r>
              <a:rPr lang="tr-TR" sz="3200" u="sng" dirty="0" smtClean="0">
                <a:solidFill>
                  <a:srgbClr val="008000"/>
                </a:solidFill>
              </a:rPr>
              <a:t>döviz transferi </a:t>
            </a:r>
            <a:r>
              <a:rPr lang="tr-TR" sz="3200" b="1" u="sng" dirty="0" smtClean="0">
                <a:solidFill>
                  <a:srgbClr val="FF0000"/>
                </a:solidFill>
              </a:rPr>
              <a:t>yapılmamış ise </a:t>
            </a:r>
            <a:r>
              <a:rPr lang="tr-TR" sz="3200" dirty="0" smtClean="0">
                <a:solidFill>
                  <a:srgbClr val="008000"/>
                </a:solidFill>
              </a:rPr>
              <a:t>:</a:t>
            </a:r>
          </a:p>
          <a:p>
            <a:pPr lvl="0"/>
            <a:r>
              <a:rPr lang="tr-TR" sz="3200" dirty="0">
                <a:solidFill>
                  <a:srgbClr val="0070C0"/>
                </a:solidFill>
              </a:rPr>
              <a:t>Eşyanın sahibi </a:t>
            </a:r>
            <a:r>
              <a:rPr lang="tr-TR" sz="3200" dirty="0" smtClean="0">
                <a:solidFill>
                  <a:srgbClr val="0070C0"/>
                </a:solidFill>
              </a:rPr>
              <a:t>yurtdışındaki göndericidir.</a:t>
            </a:r>
          </a:p>
          <a:p>
            <a:pPr lvl="0"/>
            <a:endParaRPr lang="tr-TR" sz="1800" dirty="0">
              <a:solidFill>
                <a:prstClr val="black"/>
              </a:solidFill>
            </a:endParaRPr>
          </a:p>
          <a:p>
            <a:r>
              <a:rPr lang="tr-TR" sz="3200" dirty="0" smtClean="0">
                <a:solidFill>
                  <a:srgbClr val="008000"/>
                </a:solidFill>
              </a:rPr>
              <a:t>transfer edilmiş dövizin iadesi durumunda:</a:t>
            </a:r>
          </a:p>
          <a:p>
            <a:pPr lvl="0"/>
            <a:r>
              <a:rPr lang="tr-TR" sz="3200" dirty="0">
                <a:solidFill>
                  <a:srgbClr val="0070C0"/>
                </a:solidFill>
              </a:rPr>
              <a:t>Eşyanın sahibi</a:t>
            </a:r>
            <a:r>
              <a:rPr lang="tr-TR" sz="3200" dirty="0" smtClean="0">
                <a:solidFill>
                  <a:srgbClr val="008000"/>
                </a:solidFill>
              </a:rPr>
              <a:t> </a:t>
            </a:r>
            <a:r>
              <a:rPr lang="tr-TR" sz="3200" dirty="0" smtClean="0">
                <a:solidFill>
                  <a:srgbClr val="0070C0"/>
                </a:solidFill>
              </a:rPr>
              <a:t>yurtdışındaki göndericidir</a:t>
            </a:r>
            <a:r>
              <a:rPr lang="tr-TR" sz="3200" dirty="0" smtClean="0"/>
              <a:t>.</a:t>
            </a:r>
            <a:endParaRPr lang="tr-TR" sz="1800" dirty="0">
              <a:solidFill>
                <a:prstClr val="black"/>
              </a:solidFill>
            </a:endParaRPr>
          </a:p>
          <a:p>
            <a:endParaRPr lang="tr-TR" sz="3200" dirty="0" smtClean="0"/>
          </a:p>
          <a:p>
            <a:endParaRPr lang="tr-TR" dirty="0"/>
          </a:p>
        </p:txBody>
      </p:sp>
      <p:sp>
        <p:nvSpPr>
          <p:cNvPr id="4" name="Veri Yer Tutucusu 3"/>
          <p:cNvSpPr>
            <a:spLocks noGrp="1"/>
          </p:cNvSpPr>
          <p:nvPr>
            <p:ph type="dt" sz="half" idx="10"/>
          </p:nvPr>
        </p:nvSpPr>
        <p:spPr/>
        <p:txBody>
          <a:bodyPr/>
          <a:lstStyle/>
          <a:p>
            <a:fld id="{22366818-DDC5-4B9A-90C1-C9377276AE81}"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94</a:t>
            </a:fld>
            <a:endParaRPr lang="tr-TR"/>
          </a:p>
        </p:txBody>
      </p:sp>
    </p:spTree>
    <p:extLst>
      <p:ext uri="{BB962C8B-B14F-4D97-AF65-F5344CB8AC3E}">
        <p14:creationId xmlns:p14="http://schemas.microsoft.com/office/powerpoint/2010/main" val="261062557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4149" y="764275"/>
            <a:ext cx="10739651" cy="5412688"/>
          </a:xfrm>
        </p:spPr>
        <p:txBody>
          <a:bodyPr/>
          <a:lstStyle/>
          <a:p>
            <a:pPr algn="ctr">
              <a:lnSpc>
                <a:spcPct val="107000"/>
              </a:lnSpc>
              <a:spcAft>
                <a:spcPts val="800"/>
              </a:spcAft>
            </a:pPr>
            <a:r>
              <a:rPr lang="tr-TR" sz="48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SEKİZİNCİ BÖLÜM</a:t>
            </a:r>
            <a:endParaRPr lang="tr-TR" sz="44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B80EAB28-9DB1-448D-9691-8C907639DD09}"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95</a:t>
            </a:fld>
            <a:endParaRPr lang="tr-TR"/>
          </a:p>
        </p:txBody>
      </p:sp>
    </p:spTree>
    <p:extLst>
      <p:ext uri="{BB962C8B-B14F-4D97-AF65-F5344CB8AC3E}">
        <p14:creationId xmlns:p14="http://schemas.microsoft.com/office/powerpoint/2010/main" val="66116343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307" y="1"/>
            <a:ext cx="11491415" cy="1050878"/>
          </a:xfrm>
          <a:gradFill>
            <a:gsLst>
              <a:gs pos="0">
                <a:schemeClr val="accent1">
                  <a:lumMod val="5000"/>
                  <a:lumOff val="95000"/>
                </a:schemeClr>
              </a:gs>
              <a:gs pos="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sz="3100" b="1" dirty="0" smtClean="0">
                <a:solidFill>
                  <a:srgbClr val="008000"/>
                </a:solidFill>
              </a:rPr>
              <a:t>(tasfiye yolları)</a:t>
            </a:r>
            <a:r>
              <a:rPr lang="tr-TR" b="1" dirty="0" smtClean="0">
                <a:solidFill>
                  <a:srgbClr val="FF0000"/>
                </a:solidFill>
              </a:rPr>
              <a:t/>
            </a:r>
            <a:br>
              <a:rPr lang="tr-TR" b="1" dirty="0" smtClean="0">
                <a:solidFill>
                  <a:srgbClr val="FF0000"/>
                </a:solidFill>
              </a:rPr>
            </a:br>
            <a:r>
              <a:rPr lang="tr-TR" b="1" dirty="0" err="1" smtClean="0">
                <a:solidFill>
                  <a:srgbClr val="FF0000"/>
                </a:solidFill>
              </a:rPr>
              <a:t>Ç.</a:t>
            </a:r>
            <a:r>
              <a:rPr lang="tr-TR" b="1" dirty="0" err="1" smtClean="0">
                <a:solidFill>
                  <a:srgbClr val="FF0000"/>
                </a:solidFill>
                <a:latin typeface="Algerian" panose="04020705040A02060702" pitchFamily="82" charset="0"/>
              </a:rPr>
              <a:t>Bekletilmeyecek</a:t>
            </a:r>
            <a:r>
              <a:rPr lang="tr-TR" b="1" dirty="0" smtClean="0">
                <a:solidFill>
                  <a:srgbClr val="FF0000"/>
                </a:solidFill>
                <a:latin typeface="Algerian" panose="04020705040A02060702" pitchFamily="82" charset="0"/>
              </a:rPr>
              <a:t> eşyanın tasfiyesi</a:t>
            </a:r>
            <a:r>
              <a:rPr lang="tr-TR" dirty="0" smtClean="0"/>
              <a:t/>
            </a:r>
            <a:br>
              <a:rPr lang="tr-TR" dirty="0" smtClean="0"/>
            </a:br>
            <a:endParaRPr lang="tr-TR" dirty="0"/>
          </a:p>
        </p:txBody>
      </p:sp>
      <p:sp>
        <p:nvSpPr>
          <p:cNvPr id="3" name="İçerik Yer Tutucusu 2"/>
          <p:cNvSpPr>
            <a:spLocks noGrp="1"/>
          </p:cNvSpPr>
          <p:nvPr>
            <p:ph idx="1"/>
          </p:nvPr>
        </p:nvSpPr>
        <p:spPr>
          <a:xfrm>
            <a:off x="163773" y="1364776"/>
            <a:ext cx="11190027" cy="5151934"/>
          </a:xfrm>
        </p:spPr>
        <p:txBody>
          <a:bodyPr/>
          <a:lstStyle/>
          <a:p>
            <a:r>
              <a:rPr lang="tr-TR" b="1" dirty="0" smtClean="0"/>
              <a:t>MADDE 60 </a:t>
            </a:r>
            <a:r>
              <a:rPr lang="tr-TR" dirty="0" smtClean="0"/>
              <a:t>– </a:t>
            </a:r>
          </a:p>
          <a:p>
            <a:r>
              <a:rPr lang="tr-TR" sz="3200" dirty="0" smtClean="0">
                <a:solidFill>
                  <a:srgbClr val="FF0000"/>
                </a:solidFill>
              </a:rPr>
              <a:t>(1)</a:t>
            </a:r>
            <a:r>
              <a:rPr lang="tr-TR" sz="3200" dirty="0" smtClean="0"/>
              <a:t> </a:t>
            </a:r>
            <a:r>
              <a:rPr lang="tr-TR" sz="3200" b="1" dirty="0" smtClean="0">
                <a:solidFill>
                  <a:srgbClr val="008000"/>
                </a:solidFill>
              </a:rPr>
              <a:t>Kaçak eşya dahil olmak üzere bekletilmeyecek eşya</a:t>
            </a:r>
            <a:r>
              <a:rPr lang="tr-TR" sz="3200" dirty="0" smtClean="0"/>
              <a:t>, </a:t>
            </a:r>
          </a:p>
          <a:p>
            <a:r>
              <a:rPr lang="tr-TR" sz="3200" dirty="0" smtClean="0"/>
              <a:t>beşinci bölümde yer alan usullerle veya </a:t>
            </a:r>
            <a:r>
              <a:rPr lang="tr-TR" sz="3200" b="1" u="sng" dirty="0" smtClean="0">
                <a:solidFill>
                  <a:srgbClr val="FFC000"/>
                </a:solidFill>
              </a:rPr>
              <a:t>kamu kurum ve kuruluşları ile özel kanunla kurulmuş vakıf ve derneklere </a:t>
            </a:r>
            <a:r>
              <a:rPr lang="tr-TR" sz="3200" dirty="0" smtClean="0">
                <a:solidFill>
                  <a:srgbClr val="008000"/>
                </a:solidFill>
              </a:rPr>
              <a:t>taraflarca belirlenecek bedel üzerinden satılarak tasfiye edilir</a:t>
            </a:r>
            <a:r>
              <a:rPr lang="tr-TR" sz="3200" dirty="0" smtClean="0"/>
              <a:t>.</a:t>
            </a:r>
          </a:p>
          <a:p>
            <a:r>
              <a:rPr lang="tr-TR" sz="3200" dirty="0" smtClean="0"/>
              <a:t> </a:t>
            </a:r>
            <a:r>
              <a:rPr lang="tr-TR" sz="3200" dirty="0" smtClean="0">
                <a:solidFill>
                  <a:srgbClr val="FF0000"/>
                </a:solidFill>
              </a:rPr>
              <a:t>Bu yolla tasfiye edilemeyen eşya, kamu kurum ve kuruluşları ile özel kanunla kurulmuş vakıf ve derneklere bedelsiz verilebilir.</a:t>
            </a:r>
          </a:p>
          <a:p>
            <a:endParaRPr lang="tr-TR" dirty="0">
              <a:solidFill>
                <a:srgbClr val="FF0000"/>
              </a:solidFill>
            </a:endParaRPr>
          </a:p>
        </p:txBody>
      </p:sp>
      <p:sp>
        <p:nvSpPr>
          <p:cNvPr id="4" name="Veri Yer Tutucusu 3"/>
          <p:cNvSpPr>
            <a:spLocks noGrp="1"/>
          </p:cNvSpPr>
          <p:nvPr>
            <p:ph type="dt" sz="half" idx="10"/>
          </p:nvPr>
        </p:nvSpPr>
        <p:spPr/>
        <p:txBody>
          <a:bodyPr/>
          <a:lstStyle/>
          <a:p>
            <a:fld id="{878B295A-E4A1-484C-B033-096C6003F032}"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96</a:t>
            </a:fld>
            <a:endParaRPr lang="tr-TR"/>
          </a:p>
        </p:txBody>
      </p:sp>
    </p:spTree>
    <p:extLst>
      <p:ext uri="{BB962C8B-B14F-4D97-AF65-F5344CB8AC3E}">
        <p14:creationId xmlns:p14="http://schemas.microsoft.com/office/powerpoint/2010/main" val="372861079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a:lnSpc>
                <a:spcPct val="107000"/>
              </a:lnSpc>
              <a:spcAft>
                <a:spcPts val="800"/>
              </a:spcAft>
            </a:pPr>
            <a:r>
              <a:rPr lang="tr-TR" sz="44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DOKUZUNCU BÖLÜM</a:t>
            </a:r>
            <a:endParaRPr lang="tr-TR" sz="4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06D5E4A3-F4AB-4DBC-B197-A300127581F7}"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97</a:t>
            </a:fld>
            <a:endParaRPr lang="tr-TR"/>
          </a:p>
        </p:txBody>
      </p:sp>
    </p:spTree>
    <p:extLst>
      <p:ext uri="{BB962C8B-B14F-4D97-AF65-F5344CB8AC3E}">
        <p14:creationId xmlns:p14="http://schemas.microsoft.com/office/powerpoint/2010/main" val="413275087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16" y="365125"/>
            <a:ext cx="11149084" cy="672105"/>
          </a:xfrm>
          <a:gradFill>
            <a:gsLst>
              <a:gs pos="0">
                <a:schemeClr val="accent1">
                  <a:lumMod val="5000"/>
                  <a:lumOff val="95000"/>
                </a:schemeClr>
              </a:gs>
              <a:gs pos="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tr-TR" b="1" dirty="0" smtClean="0">
                <a:solidFill>
                  <a:srgbClr val="FF0000"/>
                </a:solidFill>
              </a:rPr>
              <a:t/>
            </a:r>
            <a:br>
              <a:rPr lang="tr-TR" b="1" dirty="0" smtClean="0">
                <a:solidFill>
                  <a:srgbClr val="FF0000"/>
                </a:solidFill>
              </a:rPr>
            </a:br>
            <a:r>
              <a:rPr lang="tr-TR" sz="3100" b="1" dirty="0" smtClean="0">
                <a:solidFill>
                  <a:srgbClr val="008000"/>
                </a:solidFill>
              </a:rPr>
              <a:t>(tasfiye yolları)</a:t>
            </a:r>
            <a:r>
              <a:rPr lang="tr-TR" b="1" dirty="0" smtClean="0">
                <a:solidFill>
                  <a:srgbClr val="FF0000"/>
                </a:solidFill>
              </a:rPr>
              <a:t/>
            </a:r>
            <a:br>
              <a:rPr lang="tr-TR" b="1" dirty="0" smtClean="0">
                <a:solidFill>
                  <a:srgbClr val="FF0000"/>
                </a:solidFill>
              </a:rPr>
            </a:br>
            <a:r>
              <a:rPr lang="tr-TR" b="1" dirty="0" smtClean="0">
                <a:solidFill>
                  <a:srgbClr val="FF0000"/>
                </a:solidFill>
                <a:latin typeface="Algerian" panose="04020705040A02060702" pitchFamily="82" charset="0"/>
              </a:rPr>
              <a:t>E</a:t>
            </a:r>
            <a:r>
              <a:rPr lang="tr-TR" b="1" dirty="0" smtClean="0">
                <a:solidFill>
                  <a:srgbClr val="FF0000"/>
                </a:solidFill>
              </a:rPr>
              <a:t>. </a:t>
            </a:r>
            <a:r>
              <a:rPr lang="tr-TR" sz="4900" b="1" dirty="0" smtClean="0">
                <a:solidFill>
                  <a:srgbClr val="FF0000"/>
                </a:solidFill>
                <a:latin typeface="Algerian" panose="04020705040A02060702" pitchFamily="82" charset="0"/>
              </a:rPr>
              <a:t>İmha Yoluyla Tasfiye</a:t>
            </a:r>
            <a:r>
              <a:rPr lang="tr-TR" dirty="0" smtClean="0">
                <a:latin typeface="Algerian" panose="04020705040A02060702" pitchFamily="82" charset="0"/>
              </a:rPr>
              <a:t/>
            </a:r>
            <a:br>
              <a:rPr lang="tr-TR" dirty="0" smtClean="0">
                <a:latin typeface="Algerian" panose="04020705040A02060702" pitchFamily="82" charset="0"/>
              </a:rPr>
            </a:br>
            <a:endParaRPr lang="tr-TR" dirty="0">
              <a:latin typeface="Algerian" panose="04020705040A02060702" pitchFamily="82" charset="0"/>
            </a:endParaRPr>
          </a:p>
        </p:txBody>
      </p:sp>
      <p:sp>
        <p:nvSpPr>
          <p:cNvPr id="3" name="İçerik Yer Tutucusu 2"/>
          <p:cNvSpPr>
            <a:spLocks noGrp="1"/>
          </p:cNvSpPr>
          <p:nvPr>
            <p:ph idx="1"/>
          </p:nvPr>
        </p:nvSpPr>
        <p:spPr>
          <a:xfrm>
            <a:off x="204715" y="1296537"/>
            <a:ext cx="11579453" cy="5323204"/>
          </a:xfrm>
        </p:spPr>
        <p:txBody>
          <a:bodyPr>
            <a:normAutofit/>
          </a:bodyPr>
          <a:lstStyle/>
          <a:p>
            <a:r>
              <a:rPr lang="tr-TR" sz="3200" dirty="0" smtClean="0">
                <a:solidFill>
                  <a:srgbClr val="00B050"/>
                </a:solidFill>
              </a:rPr>
              <a:t>İmha edilecek eşyanın belirlenmesi</a:t>
            </a:r>
          </a:p>
          <a:p>
            <a:r>
              <a:rPr lang="tr-TR" b="1" dirty="0" smtClean="0"/>
              <a:t>MADDE 61 </a:t>
            </a:r>
            <a:r>
              <a:rPr lang="tr-TR" sz="3200" dirty="0" smtClean="0"/>
              <a:t>– </a:t>
            </a:r>
          </a:p>
          <a:p>
            <a:r>
              <a:rPr lang="tr-TR" sz="3200" dirty="0" smtClean="0"/>
              <a:t>(1) </a:t>
            </a:r>
            <a:r>
              <a:rPr lang="tr-TR" sz="3200" b="1" dirty="0" smtClean="0">
                <a:solidFill>
                  <a:srgbClr val="FF0000"/>
                </a:solidFill>
              </a:rPr>
              <a:t>Mahkemesince</a:t>
            </a:r>
            <a:r>
              <a:rPr lang="tr-TR" sz="3200" dirty="0" smtClean="0"/>
              <a:t> </a:t>
            </a:r>
            <a:r>
              <a:rPr lang="tr-TR" sz="3200" dirty="0" smtClean="0">
                <a:solidFill>
                  <a:srgbClr val="008000"/>
                </a:solidFill>
              </a:rPr>
              <a:t>imhasına karar verilen eşya, </a:t>
            </a:r>
          </a:p>
          <a:p>
            <a:r>
              <a:rPr lang="tr-TR" sz="3200" dirty="0" smtClean="0">
                <a:solidFill>
                  <a:srgbClr val="008000"/>
                </a:solidFill>
              </a:rPr>
              <a:t>ekonomik değerini yitiren eşya, </a:t>
            </a:r>
          </a:p>
          <a:p>
            <a:r>
              <a:rPr lang="tr-TR" sz="3200" dirty="0" smtClean="0">
                <a:solidFill>
                  <a:srgbClr val="008000"/>
                </a:solidFill>
              </a:rPr>
              <a:t>sağlığa zararlı olduğu anlaşılan eşya </a:t>
            </a:r>
          </a:p>
          <a:p>
            <a:r>
              <a:rPr lang="tr-TR" sz="3200" dirty="0" smtClean="0">
                <a:solidFill>
                  <a:srgbClr val="008000"/>
                </a:solidFill>
              </a:rPr>
              <a:t>veya diğer yollarla tasfiye edilemeyen eşya </a:t>
            </a:r>
          </a:p>
          <a:p>
            <a:r>
              <a:rPr lang="tr-TR" sz="3200" dirty="0" smtClean="0">
                <a:solidFill>
                  <a:srgbClr val="FF0000"/>
                </a:solidFill>
              </a:rPr>
              <a:t>imha edilerek tasfiye olunur.</a:t>
            </a:r>
          </a:p>
          <a:p>
            <a:r>
              <a:rPr lang="tr-TR" sz="3200" dirty="0" smtClean="0"/>
              <a:t> </a:t>
            </a:r>
            <a:r>
              <a:rPr lang="tr-TR" sz="3200" dirty="0" smtClean="0">
                <a:solidFill>
                  <a:srgbClr val="0070C0"/>
                </a:solidFill>
              </a:rPr>
              <a:t>Mahkemesince imhasına karar verilenler hariç diğer eşyanın imhasına komisyonca karar verilir.</a:t>
            </a:r>
          </a:p>
          <a:p>
            <a:endParaRPr lang="tr-TR" dirty="0"/>
          </a:p>
        </p:txBody>
      </p:sp>
      <p:sp>
        <p:nvSpPr>
          <p:cNvPr id="4" name="Veri Yer Tutucusu 3"/>
          <p:cNvSpPr>
            <a:spLocks noGrp="1"/>
          </p:cNvSpPr>
          <p:nvPr>
            <p:ph type="dt" sz="half" idx="10"/>
          </p:nvPr>
        </p:nvSpPr>
        <p:spPr/>
        <p:txBody>
          <a:bodyPr/>
          <a:lstStyle/>
          <a:p>
            <a:fld id="{970E03B2-B24C-439E-95CF-96DE0CA376CE}"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98</a:t>
            </a:fld>
            <a:endParaRPr lang="tr-TR"/>
          </a:p>
        </p:txBody>
      </p:sp>
    </p:spTree>
    <p:extLst>
      <p:ext uri="{BB962C8B-B14F-4D97-AF65-F5344CB8AC3E}">
        <p14:creationId xmlns:p14="http://schemas.microsoft.com/office/powerpoint/2010/main" val="258658444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6603" y="354842"/>
            <a:ext cx="11477767" cy="5822121"/>
          </a:xfrm>
        </p:spPr>
        <p:txBody>
          <a:bodyPr>
            <a:normAutofit/>
          </a:bodyPr>
          <a:lstStyle/>
          <a:p>
            <a:r>
              <a:rPr lang="tr-TR" dirty="0" smtClean="0"/>
              <a:t>(2) İmha tutanakları ve bunlara ilişkin belgeler, imhayı gerçekleştiren idarelerce saklanır.</a:t>
            </a:r>
          </a:p>
          <a:p>
            <a:pPr algn="ctr"/>
            <a:r>
              <a:rPr lang="tr-TR" sz="3200" b="1" dirty="0" smtClean="0">
                <a:solidFill>
                  <a:srgbClr val="00B050"/>
                </a:solidFill>
              </a:rPr>
              <a:t>İmha mercii</a:t>
            </a:r>
          </a:p>
          <a:p>
            <a:r>
              <a:rPr lang="tr-TR" sz="3200" dirty="0" smtClean="0"/>
              <a:t>MADDE 62 – (1) Gümrük müdürlüğünün ve işletme müdürlüğünün denetimindeki yerlerde bulunan eşyanın imhası </a:t>
            </a:r>
            <a:r>
              <a:rPr lang="tr-TR" sz="3200" b="1" dirty="0" smtClean="0">
                <a:solidFill>
                  <a:srgbClr val="008000"/>
                </a:solidFill>
              </a:rPr>
              <a:t>ilgili idareler tarafından yapılır.</a:t>
            </a:r>
          </a:p>
          <a:p>
            <a:r>
              <a:rPr lang="tr-TR" sz="3200" dirty="0" smtClean="0"/>
              <a:t>(2) Depolanması amacıyla yediemine verilen eşyanın imhası, eşyayı yediemine veren gümrük idaresi tarafından yapılır.</a:t>
            </a:r>
          </a:p>
          <a:p>
            <a:r>
              <a:rPr lang="tr-TR" sz="3200" dirty="0" smtClean="0"/>
              <a:t>(3) Gümrük laboratuvar müdürlüklerinde bulunan eşyanın imhası işletme müdürlüğünce yapılır.</a:t>
            </a:r>
          </a:p>
          <a:p>
            <a:endParaRPr lang="tr-TR" dirty="0"/>
          </a:p>
        </p:txBody>
      </p:sp>
      <p:sp>
        <p:nvSpPr>
          <p:cNvPr id="4" name="Veri Yer Tutucusu 3"/>
          <p:cNvSpPr>
            <a:spLocks noGrp="1"/>
          </p:cNvSpPr>
          <p:nvPr>
            <p:ph type="dt" sz="half" idx="10"/>
          </p:nvPr>
        </p:nvSpPr>
        <p:spPr/>
        <p:txBody>
          <a:bodyPr/>
          <a:lstStyle/>
          <a:p>
            <a:fld id="{3C2556A1-4BEB-4CCA-87B7-8935B24FCC1F}" type="datetime1">
              <a:rPr lang="tr-TR" smtClean="0"/>
              <a:t>1.01.2022</a:t>
            </a:fld>
            <a:endParaRPr lang="tr-TR"/>
          </a:p>
        </p:txBody>
      </p:sp>
      <p:sp>
        <p:nvSpPr>
          <p:cNvPr id="5" name="Altbilgi Yer Tutucusu 4"/>
          <p:cNvSpPr>
            <a:spLocks noGrp="1"/>
          </p:cNvSpPr>
          <p:nvPr>
            <p:ph type="ftr" sz="quarter" idx="11"/>
          </p:nvPr>
        </p:nvSpPr>
        <p:spPr/>
        <p:txBody>
          <a:bodyPr/>
          <a:lstStyle/>
          <a:p>
            <a:r>
              <a:rPr lang="tr-TR" smtClean="0"/>
              <a:t>o.senses@trabzon.edu.tr</a:t>
            </a:r>
            <a:endParaRPr lang="tr-TR"/>
          </a:p>
        </p:txBody>
      </p:sp>
      <p:sp>
        <p:nvSpPr>
          <p:cNvPr id="6" name="Slayt Numarası Yer Tutucusu 5"/>
          <p:cNvSpPr>
            <a:spLocks noGrp="1"/>
          </p:cNvSpPr>
          <p:nvPr>
            <p:ph type="sldNum" sz="quarter" idx="12"/>
          </p:nvPr>
        </p:nvSpPr>
        <p:spPr/>
        <p:txBody>
          <a:bodyPr/>
          <a:lstStyle/>
          <a:p>
            <a:fld id="{FBDF188C-3121-471F-868E-75C293892963}" type="slidenum">
              <a:rPr lang="tr-TR" smtClean="0"/>
              <a:t>99</a:t>
            </a:fld>
            <a:endParaRPr lang="tr-TR"/>
          </a:p>
        </p:txBody>
      </p:sp>
    </p:spTree>
    <p:extLst>
      <p:ext uri="{BB962C8B-B14F-4D97-AF65-F5344CB8AC3E}">
        <p14:creationId xmlns:p14="http://schemas.microsoft.com/office/powerpoint/2010/main" val="3508185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1004</TotalTime>
  <Words>6239</Words>
  <Application>Microsoft Office PowerPoint</Application>
  <PresentationFormat>Geniş ekran</PresentationFormat>
  <Paragraphs>854</Paragraphs>
  <Slides>107</Slides>
  <Notes>7</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107</vt:i4>
      </vt:variant>
    </vt:vector>
  </HeadingPairs>
  <TitlesOfParts>
    <vt:vector size="119" baseType="lpstr">
      <vt:lpstr>Algerian</vt:lpstr>
      <vt:lpstr>Arial</vt:lpstr>
      <vt:lpstr>Arial Black</vt:lpstr>
      <vt:lpstr>Bauhaus 93</vt:lpstr>
      <vt:lpstr>Berlin Sans FB</vt:lpstr>
      <vt:lpstr>Calibri</vt:lpstr>
      <vt:lpstr>Calibri Light</vt:lpstr>
      <vt:lpstr>ComicSansMS</vt:lpstr>
      <vt:lpstr>ComicSansMS-Bold</vt:lpstr>
      <vt:lpstr>Cooper Black</vt:lpstr>
      <vt:lpstr>Times New Roman</vt:lpstr>
      <vt:lpstr>Office Teması</vt:lpstr>
      <vt:lpstr>GÜMRÜKTE TASFİYE İŞLEMLERİ</vt:lpstr>
      <vt:lpstr>PowerPoint Sunusu</vt:lpstr>
      <vt:lpstr>PowerPoint Sunusu</vt:lpstr>
      <vt:lpstr>BİRİNCİ BÖLÜM </vt:lpstr>
      <vt:lpstr>PowerPoint Sunusu</vt:lpstr>
      <vt:lpstr> Kaçak eşyanın ambara alınması </vt:lpstr>
      <vt:lpstr>PowerPoint Sunusu</vt:lpstr>
      <vt:lpstr>PowerPoint Sunusu</vt:lpstr>
      <vt:lpstr>PowerPoint Sunusu</vt:lpstr>
      <vt:lpstr>PowerPoint Sunusu</vt:lpstr>
      <vt:lpstr>PowerPoint Sunusu</vt:lpstr>
      <vt:lpstr> Özellikli kaçak eşyanın teslim edileceği yerler </vt:lpstr>
      <vt:lpstr> Kaçak eşya ambarında yapılacak işlemler </vt:lpstr>
      <vt:lpstr> TANIMLAR </vt:lpstr>
      <vt:lpstr> Kaçak eşyanın ambardan çıkarılması </vt:lpstr>
      <vt:lpstr> Kaçak eşyanın ambardan çıkarılması </vt:lpstr>
      <vt:lpstr>PowerPoint Sunusu</vt:lpstr>
      <vt:lpstr>PowerPoint Sunusu</vt:lpstr>
      <vt:lpstr> TASFİYE AMBARINA EŞYA ALINMASI VE YAPILACAK İŞLEMLER </vt:lpstr>
      <vt:lpstr>PowerPoint Sunusu</vt:lpstr>
      <vt:lpstr> Tasfiye ambarından eşya çıkarılması </vt:lpstr>
      <vt:lpstr> Perakende ambarı ve satış mağazasına eşya alınması  ve eşya çıkarılması </vt:lpstr>
      <vt:lpstr> Araçlara ilişkin işlemler </vt:lpstr>
      <vt:lpstr> Araçlara ilişkin işlemler </vt:lpstr>
      <vt:lpstr>PowerPoint Sunusu</vt:lpstr>
      <vt:lpstr>PowerPoint Sunusu</vt:lpstr>
      <vt:lpstr>PowerPoint Sunusu</vt:lpstr>
      <vt:lpstr> ÜÇÜNCÜ BÖLÜM </vt:lpstr>
      <vt:lpstr> Geçici depolama yeri, antrepo ve ambarların düzeni </vt:lpstr>
      <vt:lpstr>PowerPoint Sunusu</vt:lpstr>
      <vt:lpstr>PowerPoint Sunusu</vt:lpstr>
      <vt:lpstr> Ambarlara girebilecek kişiler </vt:lpstr>
      <vt:lpstr>DÖRDÜNCÜ BÖLÜM </vt:lpstr>
      <vt:lpstr> Tasfiye edilecek eşyanın tespiti ve teslimi </vt:lpstr>
      <vt:lpstr>Tasfiye edilecek eşyanın tespiti ve teslimi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Eşya bedelinin tespiti </vt:lpstr>
      <vt:lpstr> Eşya bedelinin tespitinde aşağıda belirtilen esaslar uygulanır: </vt:lpstr>
      <vt:lpstr>PowerPoint Sunusu</vt:lpstr>
      <vt:lpstr>PowerPoint Sunusu</vt:lpstr>
      <vt:lpstr>PowerPoint Sunusu</vt:lpstr>
      <vt:lpstr>PowerPoint Sunusu</vt:lpstr>
      <vt:lpstr>Beşinci bölüm</vt:lpstr>
      <vt:lpstr>PowerPoint Sunusu</vt:lpstr>
      <vt:lpstr> (tasfiye yolları) a)İhale Yoluyla Satış </vt:lpstr>
      <vt:lpstr>PowerPoint Sunusu</vt:lpstr>
      <vt:lpstr> Satışların duyurulması </vt:lpstr>
      <vt:lpstr>PowerPoint Sunusu</vt:lpstr>
      <vt:lpstr>PowerPoint Sunusu</vt:lpstr>
      <vt:lpstr> Teminat </vt:lpstr>
      <vt:lpstr> (2) Aşağıdaki değerler teminat olarak kabul edilir: </vt:lpstr>
      <vt:lpstr> (8) Teminat; (iade edilmediği haller) </vt:lpstr>
      <vt:lpstr> Eşyanın görülmesi </vt:lpstr>
      <vt:lpstr>PowerPoint Sunusu</vt:lpstr>
      <vt:lpstr> Satışlara katılacaklardan istenecek belgeler ve yapılacak işlemler </vt:lpstr>
      <vt:lpstr> İhale yoluyla yapılacak satışlarda uyulacak kurallar </vt:lpstr>
      <vt:lpstr> 2) Açık artırma suretiyle satışlar aşağıdaki şekilde yapılır: </vt:lpstr>
      <vt:lpstr> 2) Açık artırma suretiyle satışlar aşağıdaki şekilde yapılır: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İhalenin tamamlanması </vt:lpstr>
      <vt:lpstr> İhale bedelinin ödenmesi </vt:lpstr>
      <vt:lpstr> İhale bedelinin ödenmesi </vt:lpstr>
      <vt:lpstr>PowerPoint Sunusu</vt:lpstr>
      <vt:lpstr> Eşyanın teslimi </vt:lpstr>
      <vt:lpstr> Eşyanın teslimi </vt:lpstr>
      <vt:lpstr>PowerPoint Sunusu</vt:lpstr>
      <vt:lpstr> Yasak fiil ve yaptırımlar </vt:lpstr>
      <vt:lpstr> İhalelere katılamayacak olanlar </vt:lpstr>
      <vt:lpstr>PowerPoint Sunusu</vt:lpstr>
      <vt:lpstr>PowerPoint Sunusu</vt:lpstr>
      <vt:lpstr>  (tasfiye yolları) (a)İhale Yoluyla Satış) b)Yeniden İhraç Yoluyla Satış </vt:lpstr>
      <vt:lpstr>PowerPoint Sunusu</vt:lpstr>
      <vt:lpstr>PowerPoint Sunusu</vt:lpstr>
      <vt:lpstr>PowerPoint Sunusu</vt:lpstr>
      <vt:lpstr> (tasfiye yolları) Ç.Bekletilmeyecek eşyanın tasfiyesi </vt:lpstr>
      <vt:lpstr>PowerPoint Sunusu</vt:lpstr>
      <vt:lpstr> (tasfiye yolları) E. İmha Yoluyla Tasfiye </vt:lpstr>
      <vt:lpstr>PowerPoint Sunusu</vt:lpstr>
      <vt:lpstr> Eşyanın imhası </vt:lpstr>
      <vt:lpstr>PowerPoint Sunusu</vt:lpstr>
      <vt:lpstr>PowerPoint Sunusu</vt:lpstr>
      <vt:lpstr>PowerPoint Sunusu</vt:lpstr>
      <vt:lpstr>PowerPoint Sunusu</vt:lpstr>
      <vt:lpstr>PowerPoint Sunusu</vt:lpstr>
      <vt:lpstr> (4) Kaçak eşya hakkında aşağıda belirtilen işlemler yapılır: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GÜMRÜKTE TASFİYE İŞLEMLERİ</dc:title>
  <dc:creator>Orhan</dc:creator>
  <cp:lastModifiedBy>Microsoft hesabı</cp:lastModifiedBy>
  <cp:revision>111</cp:revision>
  <dcterms:created xsi:type="dcterms:W3CDTF">2016-08-10T08:37:29Z</dcterms:created>
  <dcterms:modified xsi:type="dcterms:W3CDTF">2022-01-01T12:51:12Z</dcterms:modified>
</cp:coreProperties>
</file>