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2.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4.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96"/>
  </p:notesMasterIdLst>
  <p:sldIdLst>
    <p:sldId id="257" r:id="rId3"/>
    <p:sldId id="589" r:id="rId4"/>
    <p:sldId id="258" r:id="rId5"/>
    <p:sldId id="259" r:id="rId6"/>
    <p:sldId id="260" r:id="rId7"/>
    <p:sldId id="561" r:id="rId8"/>
    <p:sldId id="261" r:id="rId9"/>
    <p:sldId id="262" r:id="rId10"/>
    <p:sldId id="264" r:id="rId11"/>
    <p:sldId id="265" r:id="rId12"/>
    <p:sldId id="266" r:id="rId13"/>
    <p:sldId id="267"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565" r:id="rId33"/>
    <p:sldId id="288" r:id="rId34"/>
    <p:sldId id="562" r:id="rId35"/>
    <p:sldId id="289" r:id="rId36"/>
    <p:sldId id="563" r:id="rId37"/>
    <p:sldId id="605" r:id="rId38"/>
    <p:sldId id="606" r:id="rId39"/>
    <p:sldId id="290" r:id="rId40"/>
    <p:sldId id="590" r:id="rId41"/>
    <p:sldId id="291" r:id="rId42"/>
    <p:sldId id="293" r:id="rId43"/>
    <p:sldId id="294" r:id="rId44"/>
    <p:sldId id="591" r:id="rId45"/>
    <p:sldId id="295" r:id="rId46"/>
    <p:sldId id="592" r:id="rId47"/>
    <p:sldId id="593" r:id="rId48"/>
    <p:sldId id="594" r:id="rId49"/>
    <p:sldId id="595" r:id="rId50"/>
    <p:sldId id="596" r:id="rId51"/>
    <p:sldId id="597" r:id="rId52"/>
    <p:sldId id="598" r:id="rId53"/>
    <p:sldId id="599" r:id="rId54"/>
    <p:sldId id="600" r:id="rId55"/>
    <p:sldId id="601" r:id="rId56"/>
    <p:sldId id="602" r:id="rId57"/>
    <p:sldId id="296" r:id="rId58"/>
    <p:sldId id="297" r:id="rId59"/>
    <p:sldId id="298" r:id="rId60"/>
    <p:sldId id="299" r:id="rId61"/>
    <p:sldId id="300" r:id="rId62"/>
    <p:sldId id="301" r:id="rId63"/>
    <p:sldId id="302" r:id="rId64"/>
    <p:sldId id="577" r:id="rId65"/>
    <p:sldId id="303" r:id="rId66"/>
    <p:sldId id="569" r:id="rId67"/>
    <p:sldId id="578" r:id="rId68"/>
    <p:sldId id="570" r:id="rId69"/>
    <p:sldId id="525" r:id="rId70"/>
    <p:sldId id="304" r:id="rId71"/>
    <p:sldId id="571" r:id="rId72"/>
    <p:sldId id="572" r:id="rId73"/>
    <p:sldId id="526" r:id="rId74"/>
    <p:sldId id="579" r:id="rId75"/>
    <p:sldId id="580" r:id="rId76"/>
    <p:sldId id="305" r:id="rId77"/>
    <p:sldId id="306" r:id="rId78"/>
    <p:sldId id="307" r:id="rId79"/>
    <p:sldId id="523" r:id="rId80"/>
    <p:sldId id="573" r:id="rId81"/>
    <p:sldId id="308" r:id="rId82"/>
    <p:sldId id="309" r:id="rId83"/>
    <p:sldId id="310" r:id="rId84"/>
    <p:sldId id="311" r:id="rId85"/>
    <p:sldId id="312" r:id="rId86"/>
    <p:sldId id="313" r:id="rId87"/>
    <p:sldId id="314" r:id="rId88"/>
    <p:sldId id="315" r:id="rId89"/>
    <p:sldId id="316" r:id="rId90"/>
    <p:sldId id="317" r:id="rId91"/>
    <p:sldId id="318" r:id="rId92"/>
    <p:sldId id="321" r:id="rId93"/>
    <p:sldId id="603" r:id="rId94"/>
    <p:sldId id="604" r:id="rId95"/>
    <p:sldId id="324" r:id="rId96"/>
    <p:sldId id="325" r:id="rId97"/>
    <p:sldId id="326" r:id="rId98"/>
    <p:sldId id="327" r:id="rId99"/>
    <p:sldId id="328" r:id="rId100"/>
    <p:sldId id="329" r:id="rId101"/>
    <p:sldId id="330" r:id="rId102"/>
    <p:sldId id="331" r:id="rId103"/>
    <p:sldId id="332" r:id="rId104"/>
    <p:sldId id="334" r:id="rId105"/>
    <p:sldId id="335" r:id="rId106"/>
    <p:sldId id="336" r:id="rId107"/>
    <p:sldId id="337" r:id="rId108"/>
    <p:sldId id="338" r:id="rId109"/>
    <p:sldId id="339" r:id="rId110"/>
    <p:sldId id="340" r:id="rId111"/>
    <p:sldId id="581" r:id="rId112"/>
    <p:sldId id="341" r:id="rId113"/>
    <p:sldId id="342" r:id="rId114"/>
    <p:sldId id="343" r:id="rId115"/>
    <p:sldId id="344" r:id="rId116"/>
    <p:sldId id="613" r:id="rId117"/>
    <p:sldId id="614" r:id="rId118"/>
    <p:sldId id="345" r:id="rId119"/>
    <p:sldId id="346" r:id="rId120"/>
    <p:sldId id="567" r:id="rId121"/>
    <p:sldId id="574" r:id="rId122"/>
    <p:sldId id="568" r:id="rId123"/>
    <p:sldId id="575" r:id="rId124"/>
    <p:sldId id="347" r:id="rId125"/>
    <p:sldId id="576" r:id="rId126"/>
    <p:sldId id="348" r:id="rId127"/>
    <p:sldId id="349" r:id="rId128"/>
    <p:sldId id="350" r:id="rId129"/>
    <p:sldId id="351" r:id="rId130"/>
    <p:sldId id="615" r:id="rId131"/>
    <p:sldId id="616" r:id="rId132"/>
    <p:sldId id="617" r:id="rId133"/>
    <p:sldId id="352" r:id="rId134"/>
    <p:sldId id="353" r:id="rId135"/>
    <p:sldId id="619" r:id="rId136"/>
    <p:sldId id="354" r:id="rId137"/>
    <p:sldId id="355" r:id="rId138"/>
    <p:sldId id="356" r:id="rId139"/>
    <p:sldId id="358" r:id="rId140"/>
    <p:sldId id="359" r:id="rId141"/>
    <p:sldId id="360" r:id="rId142"/>
    <p:sldId id="361" r:id="rId143"/>
    <p:sldId id="362" r:id="rId144"/>
    <p:sldId id="620" r:id="rId145"/>
    <p:sldId id="623" r:id="rId146"/>
    <p:sldId id="624" r:id="rId147"/>
    <p:sldId id="363" r:id="rId148"/>
    <p:sldId id="364" r:id="rId149"/>
    <p:sldId id="365" r:id="rId150"/>
    <p:sldId id="366" r:id="rId151"/>
    <p:sldId id="367" r:id="rId152"/>
    <p:sldId id="368" r:id="rId153"/>
    <p:sldId id="369" r:id="rId154"/>
    <p:sldId id="370" r:id="rId155"/>
    <p:sldId id="371" r:id="rId156"/>
    <p:sldId id="582" r:id="rId157"/>
    <p:sldId id="372" r:id="rId158"/>
    <p:sldId id="373" r:id="rId159"/>
    <p:sldId id="374" r:id="rId160"/>
    <p:sldId id="375" r:id="rId161"/>
    <p:sldId id="376" r:id="rId162"/>
    <p:sldId id="377" r:id="rId163"/>
    <p:sldId id="378" r:id="rId164"/>
    <p:sldId id="380" r:id="rId165"/>
    <p:sldId id="381" r:id="rId166"/>
    <p:sldId id="382" r:id="rId167"/>
    <p:sldId id="383" r:id="rId168"/>
    <p:sldId id="384" r:id="rId169"/>
    <p:sldId id="385" r:id="rId170"/>
    <p:sldId id="386" r:id="rId171"/>
    <p:sldId id="387" r:id="rId172"/>
    <p:sldId id="388" r:id="rId173"/>
    <p:sldId id="389" r:id="rId174"/>
    <p:sldId id="390" r:id="rId175"/>
    <p:sldId id="393" r:id="rId176"/>
    <p:sldId id="394" r:id="rId177"/>
    <p:sldId id="395" r:id="rId178"/>
    <p:sldId id="396" r:id="rId179"/>
    <p:sldId id="607" r:id="rId180"/>
    <p:sldId id="397" r:id="rId181"/>
    <p:sldId id="398" r:id="rId182"/>
    <p:sldId id="399" r:id="rId183"/>
    <p:sldId id="400" r:id="rId184"/>
    <p:sldId id="401" r:id="rId185"/>
    <p:sldId id="402" r:id="rId186"/>
    <p:sldId id="403" r:id="rId187"/>
    <p:sldId id="586" r:id="rId188"/>
    <p:sldId id="404" r:id="rId189"/>
    <p:sldId id="587" r:id="rId190"/>
    <p:sldId id="588" r:id="rId191"/>
    <p:sldId id="405" r:id="rId192"/>
    <p:sldId id="406" r:id="rId193"/>
    <p:sldId id="407" r:id="rId194"/>
    <p:sldId id="608" r:id="rId195"/>
    <p:sldId id="408" r:id="rId196"/>
    <p:sldId id="609" r:id="rId197"/>
    <p:sldId id="409" r:id="rId198"/>
    <p:sldId id="610" r:id="rId199"/>
    <p:sldId id="410" r:id="rId200"/>
    <p:sldId id="411" r:id="rId201"/>
    <p:sldId id="412" r:id="rId202"/>
    <p:sldId id="413" r:id="rId203"/>
    <p:sldId id="529" r:id="rId204"/>
    <p:sldId id="414" r:id="rId205"/>
    <p:sldId id="415" r:id="rId206"/>
    <p:sldId id="416" r:id="rId207"/>
    <p:sldId id="417" r:id="rId208"/>
    <p:sldId id="418" r:id="rId209"/>
    <p:sldId id="419" r:id="rId210"/>
    <p:sldId id="611" r:id="rId211"/>
    <p:sldId id="420" r:id="rId212"/>
    <p:sldId id="421" r:id="rId213"/>
    <p:sldId id="530" r:id="rId214"/>
    <p:sldId id="422" r:id="rId215"/>
    <p:sldId id="423" r:id="rId216"/>
    <p:sldId id="532" r:id="rId217"/>
    <p:sldId id="533" r:id="rId218"/>
    <p:sldId id="534" r:id="rId219"/>
    <p:sldId id="535" r:id="rId220"/>
    <p:sldId id="424" r:id="rId221"/>
    <p:sldId id="425" r:id="rId222"/>
    <p:sldId id="426" r:id="rId223"/>
    <p:sldId id="427" r:id="rId224"/>
    <p:sldId id="428" r:id="rId225"/>
    <p:sldId id="429" r:id="rId226"/>
    <p:sldId id="430" r:id="rId227"/>
    <p:sldId id="431" r:id="rId228"/>
    <p:sldId id="432" r:id="rId229"/>
    <p:sldId id="433" r:id="rId230"/>
    <p:sldId id="434" r:id="rId231"/>
    <p:sldId id="435" r:id="rId232"/>
    <p:sldId id="436" r:id="rId233"/>
    <p:sldId id="437" r:id="rId234"/>
    <p:sldId id="438" r:id="rId235"/>
    <p:sldId id="439" r:id="rId236"/>
    <p:sldId id="440" r:id="rId237"/>
    <p:sldId id="441" r:id="rId238"/>
    <p:sldId id="612" r:id="rId239"/>
    <p:sldId id="443" r:id="rId240"/>
    <p:sldId id="531" r:id="rId241"/>
    <p:sldId id="444" r:id="rId242"/>
    <p:sldId id="445" r:id="rId243"/>
    <p:sldId id="446" r:id="rId244"/>
    <p:sldId id="447" r:id="rId245"/>
    <p:sldId id="448" r:id="rId246"/>
    <p:sldId id="449" r:id="rId247"/>
    <p:sldId id="450" r:id="rId248"/>
    <p:sldId id="451" r:id="rId249"/>
    <p:sldId id="536" r:id="rId250"/>
    <p:sldId id="452" r:id="rId251"/>
    <p:sldId id="453" r:id="rId252"/>
    <p:sldId id="537" r:id="rId253"/>
    <p:sldId id="454" r:id="rId254"/>
    <p:sldId id="538" r:id="rId255"/>
    <p:sldId id="539" r:id="rId256"/>
    <p:sldId id="455" r:id="rId257"/>
    <p:sldId id="456" r:id="rId258"/>
    <p:sldId id="457" r:id="rId259"/>
    <p:sldId id="458" r:id="rId260"/>
    <p:sldId id="459" r:id="rId261"/>
    <p:sldId id="460" r:id="rId262"/>
    <p:sldId id="461" r:id="rId263"/>
    <p:sldId id="462" r:id="rId264"/>
    <p:sldId id="463" r:id="rId265"/>
    <p:sldId id="464" r:id="rId266"/>
    <p:sldId id="465" r:id="rId267"/>
    <p:sldId id="466" r:id="rId268"/>
    <p:sldId id="467" r:id="rId269"/>
    <p:sldId id="468" r:id="rId270"/>
    <p:sldId id="469" r:id="rId271"/>
    <p:sldId id="470" r:id="rId272"/>
    <p:sldId id="471" r:id="rId273"/>
    <p:sldId id="472" r:id="rId274"/>
    <p:sldId id="473" r:id="rId275"/>
    <p:sldId id="474" r:id="rId276"/>
    <p:sldId id="475" r:id="rId277"/>
    <p:sldId id="476" r:id="rId278"/>
    <p:sldId id="477" r:id="rId279"/>
    <p:sldId id="478" r:id="rId280"/>
    <p:sldId id="479" r:id="rId281"/>
    <p:sldId id="480" r:id="rId282"/>
    <p:sldId id="481" r:id="rId283"/>
    <p:sldId id="541" r:id="rId284"/>
    <p:sldId id="542" r:id="rId285"/>
    <p:sldId id="543" r:id="rId286"/>
    <p:sldId id="548" r:id="rId287"/>
    <p:sldId id="549" r:id="rId288"/>
    <p:sldId id="482" r:id="rId289"/>
    <p:sldId id="483" r:id="rId290"/>
    <p:sldId id="484" r:id="rId291"/>
    <p:sldId id="485" r:id="rId292"/>
    <p:sldId id="486" r:id="rId293"/>
    <p:sldId id="550" r:id="rId294"/>
    <p:sldId id="487" r:id="rId29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han" initials="O" lastIdx="9" clrIdx="0">
    <p:extLst>
      <p:ext uri="{19B8F6BF-5375-455C-9EA6-DF929625EA0E}">
        <p15:presenceInfo xmlns:p15="http://schemas.microsoft.com/office/powerpoint/2012/main" userId="Or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ED3D"/>
    <a:srgbClr val="EB3963"/>
    <a:srgbClr val="1F5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1" autoAdjust="0"/>
    <p:restoredTop sz="94660"/>
  </p:normalViewPr>
  <p:slideViewPr>
    <p:cSldViewPr snapToGrid="0">
      <p:cViewPr varScale="1">
        <p:scale>
          <a:sx n="75" d="100"/>
          <a:sy n="75" d="100"/>
        </p:scale>
        <p:origin x="72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viewProps" Target="viewProps.xml"/><Relationship Id="rId21" Type="http://schemas.openxmlformats.org/officeDocument/2006/relationships/slide" Target="slides/slide19.xml"/><Relationship Id="rId63" Type="http://schemas.openxmlformats.org/officeDocument/2006/relationships/slide" Target="slides/slide61.xml"/><Relationship Id="rId159" Type="http://schemas.openxmlformats.org/officeDocument/2006/relationships/slide" Target="slides/slide157.xml"/><Relationship Id="rId170" Type="http://schemas.openxmlformats.org/officeDocument/2006/relationships/slide" Target="slides/slide168.xml"/><Relationship Id="rId226" Type="http://schemas.openxmlformats.org/officeDocument/2006/relationships/slide" Target="slides/slide224.xml"/><Relationship Id="rId268" Type="http://schemas.openxmlformats.org/officeDocument/2006/relationships/slide" Target="slides/slide266.xml"/><Relationship Id="rId32" Type="http://schemas.openxmlformats.org/officeDocument/2006/relationships/slide" Target="slides/slide30.xml"/><Relationship Id="rId74" Type="http://schemas.openxmlformats.org/officeDocument/2006/relationships/slide" Target="slides/slide72.xml"/><Relationship Id="rId128" Type="http://schemas.openxmlformats.org/officeDocument/2006/relationships/slide" Target="slides/slide126.xml"/><Relationship Id="rId5" Type="http://schemas.openxmlformats.org/officeDocument/2006/relationships/slide" Target="slides/slide3.xml"/><Relationship Id="rId181" Type="http://schemas.openxmlformats.org/officeDocument/2006/relationships/slide" Target="slides/slide179.xml"/><Relationship Id="rId237" Type="http://schemas.openxmlformats.org/officeDocument/2006/relationships/slide" Target="slides/slide235.xml"/><Relationship Id="rId279" Type="http://schemas.openxmlformats.org/officeDocument/2006/relationships/slide" Target="slides/slide277.xml"/><Relationship Id="rId43" Type="http://schemas.openxmlformats.org/officeDocument/2006/relationships/slide" Target="slides/slide41.xml"/><Relationship Id="rId139" Type="http://schemas.openxmlformats.org/officeDocument/2006/relationships/slide" Target="slides/slide137.xml"/><Relationship Id="rId290" Type="http://schemas.openxmlformats.org/officeDocument/2006/relationships/slide" Target="slides/slide288.xml"/><Relationship Id="rId85" Type="http://schemas.openxmlformats.org/officeDocument/2006/relationships/slide" Target="slides/slide83.xml"/><Relationship Id="rId150" Type="http://schemas.openxmlformats.org/officeDocument/2006/relationships/slide" Target="slides/slide148.xml"/><Relationship Id="rId192" Type="http://schemas.openxmlformats.org/officeDocument/2006/relationships/slide" Target="slides/slide190.xml"/><Relationship Id="rId206" Type="http://schemas.openxmlformats.org/officeDocument/2006/relationships/slide" Target="slides/slide204.xml"/><Relationship Id="rId248" Type="http://schemas.openxmlformats.org/officeDocument/2006/relationships/slide" Target="slides/slide246.xml"/><Relationship Id="rId12" Type="http://schemas.openxmlformats.org/officeDocument/2006/relationships/slide" Target="slides/slide10.xml"/><Relationship Id="rId108" Type="http://schemas.openxmlformats.org/officeDocument/2006/relationships/slide" Target="slides/slide106.xml"/><Relationship Id="rId54" Type="http://schemas.openxmlformats.org/officeDocument/2006/relationships/slide" Target="slides/slide52.xml"/><Relationship Id="rId96" Type="http://schemas.openxmlformats.org/officeDocument/2006/relationships/slide" Target="slides/slide94.xml"/><Relationship Id="rId161" Type="http://schemas.openxmlformats.org/officeDocument/2006/relationships/slide" Target="slides/slide159.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262" Type="http://schemas.openxmlformats.org/officeDocument/2006/relationships/slide" Target="slides/slide260.xml"/><Relationship Id="rId283" Type="http://schemas.openxmlformats.org/officeDocument/2006/relationships/slide" Target="slides/slide281.xml"/><Relationship Id="rId78" Type="http://schemas.openxmlformats.org/officeDocument/2006/relationships/slide" Target="slides/slide76.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64" Type="http://schemas.openxmlformats.org/officeDocument/2006/relationships/slide" Target="slides/slide162.xml"/><Relationship Id="rId185" Type="http://schemas.openxmlformats.org/officeDocument/2006/relationships/slide" Target="slides/slide183.xml"/><Relationship Id="rId9" Type="http://schemas.openxmlformats.org/officeDocument/2006/relationships/slide" Target="slides/slide7.xml"/><Relationship Id="rId210" Type="http://schemas.openxmlformats.org/officeDocument/2006/relationships/slide" Target="slides/slide208.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notesMaster" Target="notesMasters/notesMaster1.xml"/><Relationship Id="rId300" Type="http://schemas.openxmlformats.org/officeDocument/2006/relationships/theme" Target="theme/theme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commentAuthors" Target="commentAuthors.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presProps" Target="presProps.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94" Type="http://schemas.openxmlformats.org/officeDocument/2006/relationships/slide" Target="slides/slide92.xml"/><Relationship Id="rId148" Type="http://schemas.openxmlformats.org/officeDocument/2006/relationships/slide" Target="slides/slide146.xml"/><Relationship Id="rId169" Type="http://schemas.openxmlformats.org/officeDocument/2006/relationships/slide" Target="slides/slide167.xml"/><Relationship Id="rId4" Type="http://schemas.openxmlformats.org/officeDocument/2006/relationships/slide" Target="slides/slide2.xml"/><Relationship Id="rId180" Type="http://schemas.openxmlformats.org/officeDocument/2006/relationships/slide" Target="slides/slide17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42" Type="http://schemas.openxmlformats.org/officeDocument/2006/relationships/slide" Target="slides/slide40.xml"/><Relationship Id="rId84" Type="http://schemas.openxmlformats.org/officeDocument/2006/relationships/slide" Target="slides/slide82.xml"/><Relationship Id="rId138" Type="http://schemas.openxmlformats.org/officeDocument/2006/relationships/slide" Target="slides/slide136.xml"/><Relationship Id="rId191" Type="http://schemas.openxmlformats.org/officeDocument/2006/relationships/slide" Target="slides/slide189.xml"/><Relationship Id="rId205" Type="http://schemas.openxmlformats.org/officeDocument/2006/relationships/slide" Target="slides/slide203.xml"/><Relationship Id="rId247" Type="http://schemas.openxmlformats.org/officeDocument/2006/relationships/slide" Target="slides/slide245.xml"/><Relationship Id="rId107" Type="http://schemas.openxmlformats.org/officeDocument/2006/relationships/slide" Target="slides/slide105.xml"/><Relationship Id="rId289" Type="http://schemas.openxmlformats.org/officeDocument/2006/relationships/slide" Target="slides/slide287.xml"/><Relationship Id="rId11" Type="http://schemas.openxmlformats.org/officeDocument/2006/relationships/slide" Target="slides/slide9.xml"/><Relationship Id="rId53" Type="http://schemas.openxmlformats.org/officeDocument/2006/relationships/slide" Target="slides/slide51.xml"/><Relationship Id="rId149" Type="http://schemas.openxmlformats.org/officeDocument/2006/relationships/slide" Target="slides/slide147.xml"/><Relationship Id="rId95" Type="http://schemas.openxmlformats.org/officeDocument/2006/relationships/slide" Target="slides/slide93.xml"/><Relationship Id="rId160" Type="http://schemas.openxmlformats.org/officeDocument/2006/relationships/slide" Target="slides/slide158.xml"/><Relationship Id="rId216" Type="http://schemas.openxmlformats.org/officeDocument/2006/relationships/slide" Target="slides/slide214.xml"/><Relationship Id="rId258" Type="http://schemas.openxmlformats.org/officeDocument/2006/relationships/slide" Target="slides/slide256.xml"/><Relationship Id="rId22" Type="http://schemas.openxmlformats.org/officeDocument/2006/relationships/slide" Target="slides/slide20.xml"/><Relationship Id="rId64" Type="http://schemas.openxmlformats.org/officeDocument/2006/relationships/slide" Target="slides/slide62.xml"/><Relationship Id="rId118" Type="http://schemas.openxmlformats.org/officeDocument/2006/relationships/slide" Target="slides/slide116.xml"/><Relationship Id="rId171" Type="http://schemas.openxmlformats.org/officeDocument/2006/relationships/slide" Target="slides/slide169.xml"/><Relationship Id="rId227" Type="http://schemas.openxmlformats.org/officeDocument/2006/relationships/slide" Target="slides/slide225.xml"/><Relationship Id="rId269" Type="http://schemas.openxmlformats.org/officeDocument/2006/relationships/slide" Target="slides/slide267.xml"/><Relationship Id="rId33" Type="http://schemas.openxmlformats.org/officeDocument/2006/relationships/slide" Target="slides/slide31.xml"/><Relationship Id="rId129" Type="http://schemas.openxmlformats.org/officeDocument/2006/relationships/slide" Target="slides/slide127.xml"/><Relationship Id="rId280" Type="http://schemas.openxmlformats.org/officeDocument/2006/relationships/slide" Target="slides/slide278.xml"/><Relationship Id="rId75" Type="http://schemas.openxmlformats.org/officeDocument/2006/relationships/slide" Target="slides/slide73.xml"/><Relationship Id="rId140" Type="http://schemas.openxmlformats.org/officeDocument/2006/relationships/slide" Target="slides/slide138.xml"/><Relationship Id="rId182" Type="http://schemas.openxmlformats.org/officeDocument/2006/relationships/slide" Target="slides/slide18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2-03T10:47:36.386" idx="6">
    <p:pos x="7293" y="811"/>
    <p:text>Onaylanmış kişi statüsü;</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11-04T18:17:05.755" idx="9">
    <p:pos x="6952" y="3480"/>
    <p:text>Madde 192- 
Beyan ile muayene arasında fark bulunması halinde, 
muayene memuru tarafından bir müzekkere düzenlenerek idare amirinin onayına sunulur.
 İdare amirinin onayından sonra yapılacak değişiklikler beyan sahibine tebliğ edilir.</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2-09T17:31:56.031" idx="7">
    <p:pos x="2916" y="1804"/>
    <p:text>Melas; şeker fabrikalarında şeker pancarı ve şeker kamışı üretiminde fabrikasyon kademesinde şekerin fabrikasyona geri alınamayan son şurubudur. Melas; alkol, maya ve yem sanayinde temel hammadde durumundadır, ayrıca ucuz olduğu için sitrik asit fermentasyonunda hammadde olarak da kullanılır. Sitrik asit, gıda sanayinde koruyucu madde ve limon tuzu olarak da kullanılır. İşlenen pancarın % 4’ü oranında melas elde edilir. Türkiye'de şeker kanunu gereği kota uygulaması sonucu melas üretimi giderek azalmaktadır. 2000 yılı 763.000 ton olan melas üretimi, 2003 yılında 520.000 tona düşmüştür. Melas hayvancılıkta (düşük sakkaroz oranlı melas) kömür sanayinde, gübre yapımında, yem üretiminde ve alkol üretiminde kullanılır.</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6-12-04T20:16:54.896" idx="8">
    <p:pos x="3027" y="1838"/>
    <p:text>Belediyecilik-Kamu Yönetimi Terimi Olarak Mali Yükümlülük : 
Finansman için doğrudan veya mali araçlar kullanılarak yapılan iç ve dış borçlanmalar, bütçeden doğan borçlar, emanet yabancı kaynaklar, alınan avanslar, ödenecek vergi ve yükümlülükler gibi karşı tarafa devredilecek nakit ve varlıklar.</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B9DE5D-DC81-48F9-AAE0-F4395A747FF5}" type="datetimeFigureOut">
              <a:rPr lang="tr-TR" smtClean="0"/>
              <a:t>17.09.2024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E0165-7CB7-44A9-908A-B93667B85B5F}" type="slidenum">
              <a:rPr lang="tr-TR" smtClean="0"/>
              <a:t>‹#›</a:t>
            </a:fld>
            <a:endParaRPr lang="tr-TR"/>
          </a:p>
        </p:txBody>
      </p:sp>
    </p:spTree>
    <p:extLst>
      <p:ext uri="{BB962C8B-B14F-4D97-AF65-F5344CB8AC3E}">
        <p14:creationId xmlns:p14="http://schemas.microsoft.com/office/powerpoint/2010/main" val="1732601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523E0165-7CB7-44A9-908A-B93667B85B5F}" type="slidenum">
              <a:rPr lang="tr-TR" smtClean="0"/>
              <a:t>2</a:t>
            </a:fld>
            <a:endParaRPr lang="tr-TR"/>
          </a:p>
        </p:txBody>
      </p:sp>
    </p:spTree>
    <p:extLst>
      <p:ext uri="{BB962C8B-B14F-4D97-AF65-F5344CB8AC3E}">
        <p14:creationId xmlns:p14="http://schemas.microsoft.com/office/powerpoint/2010/main" val="3927634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95</a:t>
            </a:fld>
            <a:endParaRPr lang="tr-TR"/>
          </a:p>
        </p:txBody>
      </p:sp>
    </p:spTree>
    <p:extLst>
      <p:ext uri="{BB962C8B-B14F-4D97-AF65-F5344CB8AC3E}">
        <p14:creationId xmlns:p14="http://schemas.microsoft.com/office/powerpoint/2010/main" val="1631774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06122021</a:t>
            </a:r>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98</a:t>
            </a:fld>
            <a:endParaRPr lang="tr-TR">
              <a:solidFill>
                <a:prstClr val="black"/>
              </a:solidFill>
            </a:endParaRPr>
          </a:p>
        </p:txBody>
      </p:sp>
    </p:spTree>
    <p:extLst>
      <p:ext uri="{BB962C8B-B14F-4D97-AF65-F5344CB8AC3E}">
        <p14:creationId xmlns:p14="http://schemas.microsoft.com/office/powerpoint/2010/main" val="540111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103</a:t>
            </a:fld>
            <a:endParaRPr lang="tr-TR">
              <a:solidFill>
                <a:prstClr val="black"/>
              </a:solidFill>
            </a:endParaRPr>
          </a:p>
        </p:txBody>
      </p:sp>
    </p:spTree>
    <p:extLst>
      <p:ext uri="{BB962C8B-B14F-4D97-AF65-F5344CB8AC3E}">
        <p14:creationId xmlns:p14="http://schemas.microsoft.com/office/powerpoint/2010/main" val="304995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106</a:t>
            </a:fld>
            <a:endParaRPr lang="tr-TR">
              <a:solidFill>
                <a:prstClr val="black"/>
              </a:solidFill>
            </a:endParaRPr>
          </a:p>
        </p:txBody>
      </p:sp>
    </p:spTree>
    <p:extLst>
      <p:ext uri="{BB962C8B-B14F-4D97-AF65-F5344CB8AC3E}">
        <p14:creationId xmlns:p14="http://schemas.microsoft.com/office/powerpoint/2010/main" val="1044824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11122018</a:t>
            </a:r>
          </a:p>
        </p:txBody>
      </p:sp>
      <p:sp>
        <p:nvSpPr>
          <p:cNvPr id="4" name="Slayt Numarası Yer Tutucusu 3"/>
          <p:cNvSpPr>
            <a:spLocks noGrp="1"/>
          </p:cNvSpPr>
          <p:nvPr>
            <p:ph type="sldNum" sz="quarter" idx="10"/>
          </p:nvPr>
        </p:nvSpPr>
        <p:spPr/>
        <p:txBody>
          <a:bodyPr/>
          <a:lstStyle/>
          <a:p>
            <a:fld id="{523E0165-7CB7-44A9-908A-B93667B85B5F}" type="slidenum">
              <a:rPr lang="tr-TR" smtClean="0"/>
              <a:t>109</a:t>
            </a:fld>
            <a:endParaRPr lang="tr-TR"/>
          </a:p>
        </p:txBody>
      </p:sp>
    </p:spTree>
    <p:extLst>
      <p:ext uri="{BB962C8B-B14F-4D97-AF65-F5344CB8AC3E}">
        <p14:creationId xmlns:p14="http://schemas.microsoft.com/office/powerpoint/2010/main" val="2403762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128</a:t>
            </a:fld>
            <a:endParaRPr lang="tr-TR"/>
          </a:p>
        </p:txBody>
      </p:sp>
    </p:spTree>
    <p:extLst>
      <p:ext uri="{BB962C8B-B14F-4D97-AF65-F5344CB8AC3E}">
        <p14:creationId xmlns:p14="http://schemas.microsoft.com/office/powerpoint/2010/main" val="2617317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132</a:t>
            </a:fld>
            <a:endParaRPr lang="tr-TR"/>
          </a:p>
        </p:txBody>
      </p:sp>
    </p:spTree>
    <p:extLst>
      <p:ext uri="{BB962C8B-B14F-4D97-AF65-F5344CB8AC3E}">
        <p14:creationId xmlns:p14="http://schemas.microsoft.com/office/powerpoint/2010/main" val="186616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Madde 192- </a:t>
            </a:r>
          </a:p>
          <a:p>
            <a:r>
              <a:rPr lang="tr-TR" dirty="0"/>
              <a:t>Beyan ile muayene arasında fark bulunması halinde, </a:t>
            </a:r>
          </a:p>
          <a:p>
            <a:r>
              <a:rPr lang="tr-TR" dirty="0"/>
              <a:t>muayene memuru tarafından bir müzekkere düzenlenerek idare amirinin onayına sunulur.</a:t>
            </a:r>
          </a:p>
          <a:p>
            <a:r>
              <a:rPr lang="tr-TR" dirty="0"/>
              <a:t> İdare amirinin onayından sonra yapılacak değişiklikler beyan sahibine tebliğ edilir.</a:t>
            </a:r>
          </a:p>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165</a:t>
            </a:fld>
            <a:endParaRPr lang="tr-TR"/>
          </a:p>
        </p:txBody>
      </p:sp>
    </p:spTree>
    <p:extLst>
      <p:ext uri="{BB962C8B-B14F-4D97-AF65-F5344CB8AC3E}">
        <p14:creationId xmlns:p14="http://schemas.microsoft.com/office/powerpoint/2010/main" val="255543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09122019</a:t>
            </a:r>
          </a:p>
        </p:txBody>
      </p:sp>
      <p:sp>
        <p:nvSpPr>
          <p:cNvPr id="4" name="Slayt Numarası Yer Tutucusu 3"/>
          <p:cNvSpPr>
            <a:spLocks noGrp="1"/>
          </p:cNvSpPr>
          <p:nvPr>
            <p:ph type="sldNum" sz="quarter" idx="10"/>
          </p:nvPr>
        </p:nvSpPr>
        <p:spPr/>
        <p:txBody>
          <a:bodyPr/>
          <a:lstStyle/>
          <a:p>
            <a:fld id="{523E0165-7CB7-44A9-908A-B93667B85B5F}" type="slidenum">
              <a:rPr lang="tr-TR" smtClean="0"/>
              <a:t>171</a:t>
            </a:fld>
            <a:endParaRPr lang="tr-TR"/>
          </a:p>
        </p:txBody>
      </p:sp>
    </p:spTree>
    <p:extLst>
      <p:ext uri="{BB962C8B-B14F-4D97-AF65-F5344CB8AC3E}">
        <p14:creationId xmlns:p14="http://schemas.microsoft.com/office/powerpoint/2010/main" val="2552757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13122021</a:t>
            </a:r>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175</a:t>
            </a:fld>
            <a:endParaRPr lang="tr-TR">
              <a:solidFill>
                <a:prstClr val="black"/>
              </a:solidFill>
            </a:endParaRPr>
          </a:p>
        </p:txBody>
      </p:sp>
    </p:spTree>
    <p:extLst>
      <p:ext uri="{BB962C8B-B14F-4D97-AF65-F5344CB8AC3E}">
        <p14:creationId xmlns:p14="http://schemas.microsoft.com/office/powerpoint/2010/main" val="2865701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3096807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177</a:t>
            </a:fld>
            <a:endParaRPr lang="tr-TR">
              <a:solidFill>
                <a:prstClr val="black"/>
              </a:solidFill>
            </a:endParaRPr>
          </a:p>
        </p:txBody>
      </p:sp>
    </p:spTree>
    <p:extLst>
      <p:ext uri="{BB962C8B-B14F-4D97-AF65-F5344CB8AC3E}">
        <p14:creationId xmlns:p14="http://schemas.microsoft.com/office/powerpoint/2010/main" val="2045412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178</a:t>
            </a:fld>
            <a:endParaRPr lang="tr-TR">
              <a:solidFill>
                <a:prstClr val="black"/>
              </a:solidFill>
            </a:endParaRPr>
          </a:p>
        </p:txBody>
      </p:sp>
    </p:spTree>
    <p:extLst>
      <p:ext uri="{BB962C8B-B14F-4D97-AF65-F5344CB8AC3E}">
        <p14:creationId xmlns:p14="http://schemas.microsoft.com/office/powerpoint/2010/main" val="330185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28112022</a:t>
            </a:r>
          </a:p>
        </p:txBody>
      </p:sp>
      <p:sp>
        <p:nvSpPr>
          <p:cNvPr id="4" name="Slayt Numarası Yer Tutucusu 3"/>
          <p:cNvSpPr>
            <a:spLocks noGrp="1"/>
          </p:cNvSpPr>
          <p:nvPr>
            <p:ph type="sldNum" sz="quarter" idx="10"/>
          </p:nvPr>
        </p:nvSpPr>
        <p:spPr/>
        <p:txBody>
          <a:bodyPr/>
          <a:lstStyle/>
          <a:p>
            <a:fld id="{523E0165-7CB7-44A9-908A-B93667B85B5F}" type="slidenum">
              <a:rPr lang="tr-TR" smtClean="0"/>
              <a:t>200</a:t>
            </a:fld>
            <a:endParaRPr lang="tr-TR"/>
          </a:p>
        </p:txBody>
      </p:sp>
    </p:spTree>
    <p:extLst>
      <p:ext uri="{BB962C8B-B14F-4D97-AF65-F5344CB8AC3E}">
        <p14:creationId xmlns:p14="http://schemas.microsoft.com/office/powerpoint/2010/main" val="4092851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Belediyecilik-Kamu Yönetimi Terimi Olarak Mali Yükümlülük : </a:t>
            </a:r>
          </a:p>
          <a:p>
            <a:r>
              <a:rPr lang="tr-TR" dirty="0"/>
              <a:t>Finansman için doğrudan veya mali araçlar kullanılarak yapılan iç ve dış borçlanmalar, bütçeden doğan borçlar, emanet yabancı kaynaklar, alınan avanslar, ödenecek vergi ve yükümlülükler gibi karşı tarafa devredilecek nakit ve varlıklar.</a:t>
            </a:r>
          </a:p>
        </p:txBody>
      </p:sp>
      <p:sp>
        <p:nvSpPr>
          <p:cNvPr id="4" name="Slayt Numarası Yer Tutucusu 3"/>
          <p:cNvSpPr>
            <a:spLocks noGrp="1"/>
          </p:cNvSpPr>
          <p:nvPr>
            <p:ph type="sldNum" sz="quarter" idx="10"/>
          </p:nvPr>
        </p:nvSpPr>
        <p:spPr/>
        <p:txBody>
          <a:bodyPr/>
          <a:lstStyle/>
          <a:p>
            <a:fld id="{523E0165-7CB7-44A9-908A-B93667B85B5F}" type="slidenum">
              <a:rPr lang="tr-TR" smtClean="0"/>
              <a:t>205</a:t>
            </a:fld>
            <a:endParaRPr lang="tr-TR"/>
          </a:p>
        </p:txBody>
      </p:sp>
    </p:spTree>
    <p:extLst>
      <p:ext uri="{BB962C8B-B14F-4D97-AF65-F5344CB8AC3E}">
        <p14:creationId xmlns:p14="http://schemas.microsoft.com/office/powerpoint/2010/main" val="4126866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29112017 A ve B</a:t>
            </a:r>
          </a:p>
        </p:txBody>
      </p:sp>
      <p:sp>
        <p:nvSpPr>
          <p:cNvPr id="4" name="Slayt Numarası Yer Tutucusu 3"/>
          <p:cNvSpPr>
            <a:spLocks noGrp="1"/>
          </p:cNvSpPr>
          <p:nvPr>
            <p:ph type="sldNum" sz="quarter" idx="10"/>
          </p:nvPr>
        </p:nvSpPr>
        <p:spPr/>
        <p:txBody>
          <a:bodyPr/>
          <a:lstStyle/>
          <a:p>
            <a:fld id="{523E0165-7CB7-44A9-908A-B93667B85B5F}" type="slidenum">
              <a:rPr lang="tr-TR" smtClean="0"/>
              <a:t>243</a:t>
            </a:fld>
            <a:endParaRPr lang="tr-TR"/>
          </a:p>
        </p:txBody>
      </p:sp>
    </p:spTree>
    <p:extLst>
      <p:ext uri="{BB962C8B-B14F-4D97-AF65-F5344CB8AC3E}">
        <p14:creationId xmlns:p14="http://schemas.microsoft.com/office/powerpoint/2010/main" val="4159237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05122016 </a:t>
            </a:r>
            <a:r>
              <a:rPr lang="tr-TR"/>
              <a:t>burada kaldık</a:t>
            </a:r>
          </a:p>
        </p:txBody>
      </p:sp>
      <p:sp>
        <p:nvSpPr>
          <p:cNvPr id="4" name="Slayt Numarası Yer Tutucusu 3"/>
          <p:cNvSpPr>
            <a:spLocks noGrp="1"/>
          </p:cNvSpPr>
          <p:nvPr>
            <p:ph type="sldNum" sz="quarter" idx="10"/>
          </p:nvPr>
        </p:nvSpPr>
        <p:spPr/>
        <p:txBody>
          <a:bodyPr/>
          <a:lstStyle/>
          <a:p>
            <a:fld id="{523E0165-7CB7-44A9-908A-B93667B85B5F}" type="slidenum">
              <a:rPr lang="tr-TR" smtClean="0"/>
              <a:t>268</a:t>
            </a:fld>
            <a:endParaRPr lang="tr-TR"/>
          </a:p>
        </p:txBody>
      </p:sp>
    </p:spTree>
    <p:extLst>
      <p:ext uri="{BB962C8B-B14F-4D97-AF65-F5344CB8AC3E}">
        <p14:creationId xmlns:p14="http://schemas.microsoft.com/office/powerpoint/2010/main" val="1684452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25122023</a:t>
            </a:r>
          </a:p>
        </p:txBody>
      </p:sp>
      <p:sp>
        <p:nvSpPr>
          <p:cNvPr id="4" name="Slayt Numarası Yer Tutucusu 3"/>
          <p:cNvSpPr>
            <a:spLocks noGrp="1"/>
          </p:cNvSpPr>
          <p:nvPr>
            <p:ph type="sldNum" sz="quarter" idx="5"/>
          </p:nvPr>
        </p:nvSpPr>
        <p:spPr/>
        <p:txBody>
          <a:bodyPr/>
          <a:lstStyle/>
          <a:p>
            <a:fld id="{523E0165-7CB7-44A9-908A-B93667B85B5F}" type="slidenum">
              <a:rPr lang="tr-TR" smtClean="0"/>
              <a:t>293</a:t>
            </a:fld>
            <a:endParaRPr lang="tr-TR"/>
          </a:p>
        </p:txBody>
      </p:sp>
    </p:spTree>
    <p:extLst>
      <p:ext uri="{BB962C8B-B14F-4D97-AF65-F5344CB8AC3E}">
        <p14:creationId xmlns:p14="http://schemas.microsoft.com/office/powerpoint/2010/main" val="110927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EEF5177-422F-4E2D-8BF5-0C5A4042D9EB}"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16592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29112021</a:t>
            </a:r>
          </a:p>
        </p:txBody>
      </p:sp>
      <p:sp>
        <p:nvSpPr>
          <p:cNvPr id="4" name="Slayt Numarası Yer Tutucusu 3"/>
          <p:cNvSpPr>
            <a:spLocks noGrp="1"/>
          </p:cNvSpPr>
          <p:nvPr>
            <p:ph type="sldNum" sz="quarter" idx="10"/>
          </p:nvPr>
        </p:nvSpPr>
        <p:spPr/>
        <p:txBody>
          <a:bodyPr/>
          <a:lstStyle/>
          <a:p>
            <a:fld id="{523E0165-7CB7-44A9-908A-B93667B85B5F}" type="slidenum">
              <a:rPr lang="tr-TR" smtClean="0"/>
              <a:t>29</a:t>
            </a:fld>
            <a:endParaRPr lang="tr-TR"/>
          </a:p>
        </p:txBody>
      </p:sp>
    </p:spTree>
    <p:extLst>
      <p:ext uri="{BB962C8B-B14F-4D97-AF65-F5344CB8AC3E}">
        <p14:creationId xmlns:p14="http://schemas.microsoft.com/office/powerpoint/2010/main" val="764501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59</a:t>
            </a:fld>
            <a:endParaRPr lang="tr-TR"/>
          </a:p>
        </p:txBody>
      </p:sp>
    </p:spTree>
    <p:extLst>
      <p:ext uri="{BB962C8B-B14F-4D97-AF65-F5344CB8AC3E}">
        <p14:creationId xmlns:p14="http://schemas.microsoft.com/office/powerpoint/2010/main" val="3653654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18122023</a:t>
            </a:r>
          </a:p>
        </p:txBody>
      </p:sp>
      <p:sp>
        <p:nvSpPr>
          <p:cNvPr id="4" name="Slayt Numarası Yer Tutucusu 3"/>
          <p:cNvSpPr>
            <a:spLocks noGrp="1"/>
          </p:cNvSpPr>
          <p:nvPr>
            <p:ph type="sldNum" sz="quarter" idx="5"/>
          </p:nvPr>
        </p:nvSpPr>
        <p:spPr/>
        <p:txBody>
          <a:bodyPr/>
          <a:lstStyle/>
          <a:p>
            <a:fld id="{523E0165-7CB7-44A9-908A-B93667B85B5F}" type="slidenum">
              <a:rPr lang="tr-TR" smtClean="0"/>
              <a:t>60</a:t>
            </a:fld>
            <a:endParaRPr lang="tr-TR"/>
          </a:p>
        </p:txBody>
      </p:sp>
    </p:spTree>
    <p:extLst>
      <p:ext uri="{BB962C8B-B14F-4D97-AF65-F5344CB8AC3E}">
        <p14:creationId xmlns:p14="http://schemas.microsoft.com/office/powerpoint/2010/main" val="3119660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07112022</a:t>
            </a:r>
          </a:p>
        </p:txBody>
      </p:sp>
      <p:sp>
        <p:nvSpPr>
          <p:cNvPr id="4" name="Slayt Numarası Yer Tutucusu 3"/>
          <p:cNvSpPr>
            <a:spLocks noGrp="1"/>
          </p:cNvSpPr>
          <p:nvPr>
            <p:ph type="sldNum" sz="quarter" idx="10"/>
          </p:nvPr>
        </p:nvSpPr>
        <p:spPr/>
        <p:txBody>
          <a:bodyPr/>
          <a:lstStyle/>
          <a:p>
            <a:fld id="{523E0165-7CB7-44A9-908A-B93667B85B5F}" type="slidenum">
              <a:rPr lang="tr-TR" smtClean="0"/>
              <a:t>63</a:t>
            </a:fld>
            <a:endParaRPr lang="tr-TR"/>
          </a:p>
        </p:txBody>
      </p:sp>
    </p:spTree>
    <p:extLst>
      <p:ext uri="{BB962C8B-B14F-4D97-AF65-F5344CB8AC3E}">
        <p14:creationId xmlns:p14="http://schemas.microsoft.com/office/powerpoint/2010/main" val="254918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t>25112019</a:t>
            </a:r>
          </a:p>
        </p:txBody>
      </p:sp>
      <p:sp>
        <p:nvSpPr>
          <p:cNvPr id="4" name="Slayt Numarası Yer Tutucusu 3"/>
          <p:cNvSpPr>
            <a:spLocks noGrp="1"/>
          </p:cNvSpPr>
          <p:nvPr>
            <p:ph type="sldNum" sz="quarter" idx="10"/>
          </p:nvPr>
        </p:nvSpPr>
        <p:spPr/>
        <p:txBody>
          <a:bodyPr/>
          <a:lstStyle/>
          <a:p>
            <a:fld id="{523E0165-7CB7-44A9-908A-B93667B85B5F}" type="slidenum">
              <a:rPr lang="tr-TR" smtClean="0"/>
              <a:t>76</a:t>
            </a:fld>
            <a:endParaRPr lang="tr-TR"/>
          </a:p>
        </p:txBody>
      </p:sp>
    </p:spTree>
    <p:extLst>
      <p:ext uri="{BB962C8B-B14F-4D97-AF65-F5344CB8AC3E}">
        <p14:creationId xmlns:p14="http://schemas.microsoft.com/office/powerpoint/2010/main" val="3334404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23E0165-7CB7-44A9-908A-B93667B85B5F}" type="slidenum">
              <a:rPr lang="tr-TR" smtClean="0"/>
              <a:t>94</a:t>
            </a:fld>
            <a:endParaRPr lang="tr-TR"/>
          </a:p>
        </p:txBody>
      </p:sp>
    </p:spTree>
    <p:extLst>
      <p:ext uri="{BB962C8B-B14F-4D97-AF65-F5344CB8AC3E}">
        <p14:creationId xmlns:p14="http://schemas.microsoft.com/office/powerpoint/2010/main" val="1887818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DFF3086-71F1-46A9-9CFA-7DDC1F69F28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385343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3B728C9-1A8E-4FC0-B9E3-0796D1D7B85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0732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8006DD2-A654-4A02-BC1C-54199F4400E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11595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5A325-B313-755B-BAB7-F6DBB9FDE3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77FE745-DD36-A944-0C03-8C5E570C8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A0657A64-EF8E-DB09-7159-921402738D51}"/>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140A63FA-7115-15D5-63B1-BC98988921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874B915-E01E-17C6-4FF9-DEC626144276}"/>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2357160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906EA1-F0C0-7876-B3E0-1FCBEB0C403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D59C5CEA-73CC-7167-6459-CF004A34E60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6C669A-4D5F-1BC8-4561-24173A60BD08}"/>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11DADB6E-D14A-3639-C4F8-AD7B5ED28DA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C625309-45BE-2034-7A01-7EC149BD3EB8}"/>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3175717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55E98F-3D99-90E5-394A-F84A03F8A80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FA6E931-B1A9-8557-41B4-63606FAA4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B8DF123-0C25-3786-AEA9-2336D0FB0B07}"/>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E3240744-E303-2DFD-A8B5-42D80BA4749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BDD547D-A0B5-F1DD-0947-8525DDD5BCD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4098304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1535D1-905F-86DC-53FA-3665D292136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BF88F9C-445D-65BB-F003-ABCBF6CA804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1C581C6-A1D2-E49F-B9DB-3F8D165EF6C2}"/>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09EDBC17-2DD0-6F8A-A63C-126F0C13C9E6}"/>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6" name="Alt Bilgi Yer Tutucusu 5">
            <a:extLst>
              <a:ext uri="{FF2B5EF4-FFF2-40B4-BE49-F238E27FC236}">
                <a16:creationId xmlns:a16="http://schemas.microsoft.com/office/drawing/2014/main" id="{0B995DAA-A2EE-A4F9-6013-86ED3A2FD5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3CEBD2D-9EAC-50CA-EFA6-8AEAA78B093D}"/>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384511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CF4CFE-A1BA-1657-5781-A0FF360086F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33E9127-A1EB-4D72-ED9D-CF4F1C6561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30EED13C-3E6E-C5B0-1546-B0A96DB2FB6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7C97340A-85AA-4C95-D9C7-DD946A9AB0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BD36836-54A2-FEBB-48D9-2D1CE7D2821A}"/>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DC17550-7C5A-5ACD-E45F-69E992BC51A9}"/>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8" name="Alt Bilgi Yer Tutucusu 7">
            <a:extLst>
              <a:ext uri="{FF2B5EF4-FFF2-40B4-BE49-F238E27FC236}">
                <a16:creationId xmlns:a16="http://schemas.microsoft.com/office/drawing/2014/main" id="{2A0DE073-0234-B004-EBDD-1E090B78AE7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09A3194-B0CE-A8D7-E4A9-83BAEAF9CCA6}"/>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3521536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4BEF77-D166-311E-E6A5-50F1717DA6ED}"/>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41C8A5E-B0B8-87FB-6D70-7EA3091E96E8}"/>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4" name="Alt Bilgi Yer Tutucusu 3">
            <a:extLst>
              <a:ext uri="{FF2B5EF4-FFF2-40B4-BE49-F238E27FC236}">
                <a16:creationId xmlns:a16="http://schemas.microsoft.com/office/drawing/2014/main" id="{C7116DC7-8C76-B18D-80BF-16C97C9FD9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2314B34-261C-5F49-25FD-41DADE1A1F97}"/>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1516497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6EB7F80-2834-E673-AFE8-9CC919DF64CA}"/>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3" name="Alt Bilgi Yer Tutucusu 2">
            <a:extLst>
              <a:ext uri="{FF2B5EF4-FFF2-40B4-BE49-F238E27FC236}">
                <a16:creationId xmlns:a16="http://schemas.microsoft.com/office/drawing/2014/main" id="{984E1E6C-84CB-3B59-BD86-90D61235B84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D51AC982-363E-FC8A-0D2A-D29916962B7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3239138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ABF5E4-C358-FC26-E5A2-F04B360BAD6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6A6E3D3A-61CA-34A6-F4BB-D770D3304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B579FEEC-A284-F1A9-E885-16F1921E6D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34FED0CB-42CB-53B8-8E8B-67A7A8A3886F}"/>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6" name="Alt Bilgi Yer Tutucusu 5">
            <a:extLst>
              <a:ext uri="{FF2B5EF4-FFF2-40B4-BE49-F238E27FC236}">
                <a16:creationId xmlns:a16="http://schemas.microsoft.com/office/drawing/2014/main" id="{53043B9E-D707-211F-550C-5C9AB3993D1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2A9FE24-27CC-90D9-8FF7-39467FCEA782}"/>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4225198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6345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567023-57CE-D1C9-B84A-A86F742BB2A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532F45E-1BC9-FE68-47B6-4DE64BE144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78BE862-8BBF-D5E9-5476-0AF30733AB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31695D8-3207-E94A-A275-CAFA58F911D2}"/>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6" name="Alt Bilgi Yer Tutucusu 5">
            <a:extLst>
              <a:ext uri="{FF2B5EF4-FFF2-40B4-BE49-F238E27FC236}">
                <a16:creationId xmlns:a16="http://schemas.microsoft.com/office/drawing/2014/main" id="{CC2B521F-4022-E012-43E9-556EECE2844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966130-F117-5DF7-AAB5-F14F39794A47}"/>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108427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1AEE02-903A-4B24-E449-809BC7691D90}"/>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BE123A1D-A682-2BD4-F452-A01FE5FAB41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92DBBC-FF7F-B82D-EFD0-E706C8EEC0DD}"/>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46FD7796-0D4B-FD35-3D2A-43A850B58A9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999575-DDB7-CDA8-EB36-CEA179D18CDD}"/>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2712437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BB5E1C3-8D29-18E8-82D6-DD1393315F7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4D1FB75-8148-2FB6-4F09-C444AD1214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2F7D9A-50CF-1B28-E836-7B88E00AAD1A}"/>
              </a:ext>
            </a:extLst>
          </p:cNvPr>
          <p:cNvSpPr>
            <a:spLocks noGrp="1"/>
          </p:cNvSpPr>
          <p:nvPr>
            <p:ph type="dt" sz="half" idx="10"/>
          </p:nvPr>
        </p:nvSpPr>
        <p:spPr/>
        <p:txBody>
          <a:body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2759C782-DA43-AEBB-A18A-F127D159F64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D42C777-1023-2B4C-37C4-EFC091812259}"/>
              </a:ext>
            </a:extLst>
          </p:cNvPr>
          <p:cNvSpPr>
            <a:spLocks noGrp="1"/>
          </p:cNvSpPr>
          <p:nvPr>
            <p:ph type="sldNum" sz="quarter" idx="12"/>
          </p:nvPr>
        </p:nvSpPr>
        <p:spPr/>
        <p:txBody>
          <a:bodyPr/>
          <a:lstStyle/>
          <a:p>
            <a:fld id="{3669B0AE-3BF2-4827-80C1-918F66C53530}" type="slidenum">
              <a:rPr lang="tr-TR" smtClean="0"/>
              <a:t>‹#›</a:t>
            </a:fld>
            <a:endParaRPr lang="tr-TR"/>
          </a:p>
        </p:txBody>
      </p:sp>
    </p:spTree>
    <p:extLst>
      <p:ext uri="{BB962C8B-B14F-4D97-AF65-F5344CB8AC3E}">
        <p14:creationId xmlns:p14="http://schemas.microsoft.com/office/powerpoint/2010/main" val="60655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6D7828E0-A889-481F-B064-B72EF31E9F8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452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DA06780-8C88-4D84-80E3-D514FFD253D5}" type="datetime1">
              <a:rPr lang="tr-TR" smtClean="0">
                <a:solidFill>
                  <a:prstClr val="black">
                    <a:tint val="75000"/>
                  </a:prstClr>
                </a:solidFill>
              </a:rPr>
              <a:t>17.09.2024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3750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68ECBF8-74A1-4775-BA5D-9C90A78F5C78}" type="datetime1">
              <a:rPr lang="tr-TR" smtClean="0">
                <a:solidFill>
                  <a:prstClr val="black">
                    <a:tint val="75000"/>
                  </a:prstClr>
                </a:solidFill>
              </a:rPr>
              <a:t>17.09.2024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r>
              <a:rPr lang="tr-TR">
                <a:solidFill>
                  <a:prstClr val="black">
                    <a:tint val="75000"/>
                  </a:prstClr>
                </a:solidFill>
              </a:rPr>
              <a:t>osenses@trabzon.edu.tr</a:t>
            </a:r>
          </a:p>
        </p:txBody>
      </p:sp>
      <p:sp>
        <p:nvSpPr>
          <p:cNvPr id="9" name="Slayt Numarası Yer Tutucusu 8"/>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61318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3E855A2A-E9BC-49DD-84F1-86BB04794FDC}" type="datetime1">
              <a:rPr lang="tr-TR" smtClean="0">
                <a:solidFill>
                  <a:prstClr val="black">
                    <a:tint val="75000"/>
                  </a:prstClr>
                </a:solidFill>
              </a:rPr>
              <a:t>17.09.2024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osenses@trabzon.edu.tr</a:t>
            </a:r>
          </a:p>
        </p:txBody>
      </p:sp>
      <p:sp>
        <p:nvSpPr>
          <p:cNvPr id="5" name="Slayt Numarası Yer Tutucusu 4"/>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4520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0959474-CDC3-4D93-8FDE-86D151EEBF37}" type="datetime1">
              <a:rPr lang="tr-TR" smtClean="0">
                <a:solidFill>
                  <a:prstClr val="black">
                    <a:tint val="75000"/>
                  </a:prstClr>
                </a:solidFill>
              </a:rPr>
              <a:t>17.09.2024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r>
              <a:rPr lang="tr-TR">
                <a:solidFill>
                  <a:prstClr val="black">
                    <a:tint val="75000"/>
                  </a:prstClr>
                </a:solidFill>
              </a:rPr>
              <a:t>osenses@trabzon.edu.tr</a:t>
            </a:r>
          </a:p>
        </p:txBody>
      </p:sp>
      <p:sp>
        <p:nvSpPr>
          <p:cNvPr id="4" name="Slayt Numarası Yer Tutucusu 3"/>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7869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09837E97-0BC5-4464-AD1B-156B82DCE269}" type="datetime1">
              <a:rPr lang="tr-TR" smtClean="0">
                <a:solidFill>
                  <a:prstClr val="black">
                    <a:tint val="75000"/>
                  </a:prstClr>
                </a:solidFill>
              </a:rPr>
              <a:t>17.09.2024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61961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369A9F25-BB73-4E88-87C5-0B5CFDEE09DC}" type="datetime1">
              <a:rPr lang="tr-TR" smtClean="0">
                <a:solidFill>
                  <a:prstClr val="black">
                    <a:tint val="75000"/>
                  </a:prstClr>
                </a:solidFill>
              </a:rPr>
              <a:t>17.09.2024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74450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25BC-0123-4A3B-B651-F5C0B04E292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a:solidFill>
                  <a:prstClr val="black">
                    <a:tint val="75000"/>
                  </a:prstClr>
                </a:solidFill>
              </a:rPr>
              <a:t>osenses@trabzon.edu.tr</a:t>
            </a: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B1C78-3B6F-4B3D-A98F-BC72D261CF6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70469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F9F6840-D1B9-71AF-E014-05D4ABE2E9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7FD08CD-98CF-3687-0E8D-9C7019F1B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2DF59E0-7C83-25E3-D9B7-2E4FED6AC3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B5C68-FBB8-4E63-9799-67024AC7A8C8}" type="datetimeFigureOut">
              <a:rPr lang="tr-TR" smtClean="0"/>
              <a:t>17.09.2024</a:t>
            </a:fld>
            <a:endParaRPr lang="tr-TR"/>
          </a:p>
        </p:txBody>
      </p:sp>
      <p:sp>
        <p:nvSpPr>
          <p:cNvPr id="5" name="Alt Bilgi Yer Tutucusu 4">
            <a:extLst>
              <a:ext uri="{FF2B5EF4-FFF2-40B4-BE49-F238E27FC236}">
                <a16:creationId xmlns:a16="http://schemas.microsoft.com/office/drawing/2014/main" id="{285B15E2-630D-6641-D6AB-D4E6581B05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EC6F700-4AF1-BBED-D2CE-28E835A6F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9B0AE-3BF2-4827-80C1-918F66C53530}" type="slidenum">
              <a:rPr lang="tr-TR" smtClean="0"/>
              <a:t>‹#›</a:t>
            </a:fld>
            <a:endParaRPr lang="tr-TR"/>
          </a:p>
        </p:txBody>
      </p:sp>
    </p:spTree>
    <p:extLst>
      <p:ext uri="{BB962C8B-B14F-4D97-AF65-F5344CB8AC3E}">
        <p14:creationId xmlns:p14="http://schemas.microsoft.com/office/powerpoint/2010/main" val="28415980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www.gumruktv.com.tr/kose-yazilari/gecici-ithalat-rejimi-hakkinda-genel-aciklamalar"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gumruktv.com.tr/kose-yazilari/gecici-ithalat-rejimi-hakkinda-genel-aciklamala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lgn="ctr"/>
            <a:endParaRPr lang="tr-TR" sz="6600" dirty="0">
              <a:solidFill>
                <a:srgbClr val="00B050"/>
              </a:solidFill>
              <a:latin typeface="Algerian" panose="04020705040A02060702" pitchFamily="82" charset="0"/>
            </a:endParaRPr>
          </a:p>
          <a:p>
            <a:pPr lvl="0" algn="ctr"/>
            <a:r>
              <a:rPr lang="tr-TR" sz="9600" dirty="0">
                <a:solidFill>
                  <a:srgbClr val="00B050"/>
                </a:solidFill>
                <a:latin typeface="Algerian" panose="04020705040A02060702" pitchFamily="82" charset="0"/>
              </a:rPr>
              <a:t>DÖRDÜNCÜ KISIM</a:t>
            </a:r>
          </a:p>
          <a:p>
            <a:endParaRPr lang="tr-TR" dirty="0"/>
          </a:p>
        </p:txBody>
      </p:sp>
      <p:sp>
        <p:nvSpPr>
          <p:cNvPr id="4" name="Veri Yer Tutucusu 3"/>
          <p:cNvSpPr>
            <a:spLocks noGrp="1"/>
          </p:cNvSpPr>
          <p:nvPr>
            <p:ph type="dt" sz="half" idx="10"/>
          </p:nvPr>
        </p:nvSpPr>
        <p:spPr/>
        <p:txBody>
          <a:bodyPr/>
          <a:lstStyle/>
          <a:p>
            <a:fld id="{D0446135-250E-484E-9063-E4A4CD15D17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a:t>
            </a:fld>
            <a:endParaRPr lang="tr-TR">
              <a:solidFill>
                <a:prstClr val="black">
                  <a:tint val="75000"/>
                </a:prstClr>
              </a:solidFill>
            </a:endParaRPr>
          </a:p>
        </p:txBody>
      </p:sp>
    </p:spTree>
    <p:extLst>
      <p:ext uri="{BB962C8B-B14F-4D97-AF65-F5344CB8AC3E}">
        <p14:creationId xmlns:p14="http://schemas.microsoft.com/office/powerpoint/2010/main" val="409404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105468"/>
          </a:xfrm>
        </p:spPr>
        <p:txBody>
          <a:bodyPr>
            <a:normAutofit fontScale="90000"/>
          </a:bodyPr>
          <a:lstStyle/>
          <a:p>
            <a:pPr algn="ctr">
              <a:spcAft>
                <a:spcPts val="0"/>
              </a:spcAft>
            </a:pPr>
            <a:br>
              <a:rPr lang="tr-TR" b="1" dirty="0">
                <a:latin typeface="Arial Narrow" panose="020B0606020202030204" pitchFamily="34" charset="0"/>
                <a:ea typeface="Times New Roman" panose="02020603050405020304" pitchFamily="18" charset="0"/>
              </a:rPr>
            </a:br>
            <a:br>
              <a:rPr lang="tr-TR" b="1" dirty="0">
                <a:latin typeface="Arial Narrow" panose="020B0606020202030204" pitchFamily="34" charset="0"/>
                <a:ea typeface="Times New Roman" panose="02020603050405020304" pitchFamily="18" charset="0"/>
              </a:rPr>
            </a:br>
            <a:r>
              <a:rPr lang="tr-TR" b="1" dirty="0">
                <a:solidFill>
                  <a:srgbClr val="FF0000"/>
                </a:solidFill>
                <a:latin typeface="Arial Narrow" panose="020B0606020202030204" pitchFamily="34" charset="0"/>
                <a:ea typeface="Times New Roman" panose="02020603050405020304" pitchFamily="18" charset="0"/>
              </a:rPr>
              <a:t>İKİNCİ AYIRIM</a:t>
            </a:r>
            <a:br>
              <a:rPr lang="tr-TR" dirty="0">
                <a:solidFill>
                  <a:srgbClr val="FF0000"/>
                </a:solidFill>
                <a:latin typeface="Times New Roman" panose="02020603050405020304" pitchFamily="18" charset="0"/>
                <a:ea typeface="Times New Roman" panose="02020603050405020304" pitchFamily="18" charset="0"/>
              </a:rPr>
            </a:br>
            <a:r>
              <a:rPr lang="tr-TR" b="1" dirty="0">
                <a:solidFill>
                  <a:srgbClr val="FF0000"/>
                </a:solidFill>
                <a:latin typeface="Arial Narrow" panose="020B0606020202030204" pitchFamily="34" charset="0"/>
                <a:ea typeface="Times New Roman" panose="02020603050405020304" pitchFamily="18" charset="0"/>
              </a:rPr>
              <a:t>Fikri ve Sınai Mülkiyet Haklarının Korunması</a:t>
            </a:r>
            <a:br>
              <a:rPr lang="tr-TR" dirty="0">
                <a:latin typeface="Times New Roman" panose="02020603050405020304" pitchFamily="18" charset="0"/>
                <a:ea typeface="Times New Roman" panose="02020603050405020304" pitchFamily="18" charset="0"/>
              </a:rPr>
            </a:br>
            <a:r>
              <a:rPr lang="tr-TR" dirty="0">
                <a:latin typeface="Arial Narrow" panose="020B0606020202030204" pitchFamily="34" charset="0"/>
                <a:ea typeface="Times New Roman" panose="02020603050405020304" pitchFamily="18" charset="0"/>
              </a:rPr>
              <a:t> </a:t>
            </a:r>
            <a:br>
              <a:rPr lang="tr-TR" dirty="0">
                <a:latin typeface="Times New Roman" panose="02020603050405020304" pitchFamily="18" charset="0"/>
                <a:ea typeface="Times New Roman" panose="02020603050405020304" pitchFamily="18" charset="0"/>
              </a:rPr>
            </a:br>
            <a:endParaRPr lang="tr-TR" dirty="0"/>
          </a:p>
        </p:txBody>
      </p:sp>
      <p:sp>
        <p:nvSpPr>
          <p:cNvPr id="3" name="İçerik Yer Tutucusu 2"/>
          <p:cNvSpPr>
            <a:spLocks noGrp="1"/>
          </p:cNvSpPr>
          <p:nvPr>
            <p:ph idx="1"/>
          </p:nvPr>
        </p:nvSpPr>
        <p:spPr>
          <a:xfrm>
            <a:off x="109181" y="1310185"/>
            <a:ext cx="11906807" cy="5411290"/>
          </a:xfrm>
        </p:spPr>
        <p:txBody>
          <a:bodyPr>
            <a:normAutofit/>
          </a:bodyPr>
          <a:lstStyle/>
          <a:p>
            <a:pPr algn="ctr"/>
            <a:r>
              <a:rPr lang="tr-TR" b="1" dirty="0"/>
              <a:t>Tanımlar</a:t>
            </a:r>
            <a:endParaRPr lang="tr-TR" dirty="0"/>
          </a:p>
          <a:p>
            <a:r>
              <a:rPr lang="tr-TR" b="1" dirty="0"/>
              <a:t>Madde 105-</a:t>
            </a:r>
            <a:r>
              <a:rPr lang="tr-TR" dirty="0"/>
              <a:t> Bu Ayırımda geçen; </a:t>
            </a:r>
          </a:p>
          <a:p>
            <a:pPr algn="ctr"/>
            <a:r>
              <a:rPr lang="tr-TR" sz="3200" b="1" dirty="0">
                <a:solidFill>
                  <a:srgbClr val="FF0000"/>
                </a:solidFill>
              </a:rPr>
              <a:t>a)</a:t>
            </a:r>
            <a:r>
              <a:rPr lang="tr-TR" sz="3200" b="1" dirty="0"/>
              <a:t> </a:t>
            </a:r>
            <a:r>
              <a:rPr lang="tr-TR" sz="3600" b="1" dirty="0">
                <a:solidFill>
                  <a:srgbClr val="FF0000"/>
                </a:solidFill>
                <a:highlight>
                  <a:srgbClr val="FFFF00"/>
                </a:highlight>
                <a:latin typeface="Algerian" panose="04020705040A02060702" pitchFamily="82" charset="0"/>
              </a:rPr>
              <a:t>SAHTE</a:t>
            </a:r>
            <a:r>
              <a:rPr lang="tr-TR" sz="3600" b="1" dirty="0">
                <a:solidFill>
                  <a:srgbClr val="FF0000"/>
                </a:solidFill>
              </a:rPr>
              <a:t> EŞYA DEYİMİ</a:t>
            </a:r>
            <a:r>
              <a:rPr lang="tr-TR" sz="3600" dirty="0"/>
              <a:t>:</a:t>
            </a:r>
          </a:p>
          <a:p>
            <a:r>
              <a:rPr lang="tr-TR" sz="3200" dirty="0"/>
              <a:t> </a:t>
            </a:r>
            <a:r>
              <a:rPr lang="tr-TR" sz="3200" dirty="0">
                <a:solidFill>
                  <a:srgbClr val="00B050"/>
                </a:solidFill>
              </a:rPr>
              <a:t>ambalajı da dahil olmak üzere, </a:t>
            </a:r>
            <a:r>
              <a:rPr lang="tr-TR" sz="3200" b="1" dirty="0">
                <a:solidFill>
                  <a:srgbClr val="7030A0"/>
                </a:solidFill>
              </a:rPr>
              <a:t>yetkisiz olarak </a:t>
            </a:r>
          </a:p>
          <a:p>
            <a:r>
              <a:rPr lang="tr-TR" sz="3200" i="1" u="sng" dirty="0">
                <a:solidFill>
                  <a:srgbClr val="FF0000"/>
                </a:solidFill>
              </a:rPr>
              <a:t>hak sahibinin geçerli tescilli markası ile </a:t>
            </a:r>
            <a:r>
              <a:rPr lang="tr-TR" sz="1800" i="1" u="sng" dirty="0">
                <a:solidFill>
                  <a:srgbClr val="FF0000"/>
                </a:solidFill>
              </a:rPr>
              <a:t> </a:t>
            </a:r>
            <a:r>
              <a:rPr lang="tr-TR" sz="3200" i="1" u="sng" dirty="0">
                <a:solidFill>
                  <a:srgbClr val="FF0000"/>
                </a:solidFill>
              </a:rPr>
              <a:t>aynı ticari markayı taşıyan </a:t>
            </a:r>
            <a:r>
              <a:rPr lang="tr-TR" sz="3200" dirty="0">
                <a:solidFill>
                  <a:srgbClr val="00B050"/>
                </a:solidFill>
              </a:rPr>
              <a:t>ve bu yolla fikri ve sınai mülkiyet haklarının korunması mevzuatına göre</a:t>
            </a:r>
            <a:r>
              <a:rPr lang="tr-TR" sz="3200" dirty="0"/>
              <a:t> güvence altına alınan hakkı ihlal eder mahiyetteki </a:t>
            </a:r>
            <a:r>
              <a:rPr lang="tr-TR" sz="3200" i="1" u="sng" dirty="0">
                <a:solidFill>
                  <a:srgbClr val="FF0000"/>
                </a:solidFill>
              </a:rPr>
              <a:t>eşyayı </a:t>
            </a:r>
            <a:r>
              <a:rPr lang="tr-TR" sz="3200" i="1" dirty="0">
                <a:solidFill>
                  <a:srgbClr val="FF0000"/>
                </a:solidFill>
              </a:rPr>
              <a:t>ifade eder</a:t>
            </a:r>
            <a:r>
              <a:rPr lang="tr-TR" sz="3200" dirty="0">
                <a:solidFill>
                  <a:srgbClr val="FF0000"/>
                </a:solidFill>
              </a:rPr>
              <a:t>.</a:t>
            </a:r>
          </a:p>
        </p:txBody>
      </p:sp>
      <p:sp>
        <p:nvSpPr>
          <p:cNvPr id="4" name="Veri Yer Tutucusu 3"/>
          <p:cNvSpPr>
            <a:spLocks noGrp="1"/>
          </p:cNvSpPr>
          <p:nvPr>
            <p:ph type="dt" sz="half" idx="10"/>
          </p:nvPr>
        </p:nvSpPr>
        <p:spPr/>
        <p:txBody>
          <a:bodyPr/>
          <a:lstStyle/>
          <a:p>
            <a:fld id="{5985592B-F329-4E54-9F15-EF0BB95D789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a:t>
            </a:fld>
            <a:endParaRPr lang="tr-TR">
              <a:solidFill>
                <a:prstClr val="black">
                  <a:tint val="75000"/>
                </a:prstClr>
              </a:solidFill>
            </a:endParaRPr>
          </a:p>
        </p:txBody>
      </p:sp>
    </p:spTree>
    <p:extLst>
      <p:ext uri="{BB962C8B-B14F-4D97-AF65-F5344CB8AC3E}">
        <p14:creationId xmlns:p14="http://schemas.microsoft.com/office/powerpoint/2010/main" val="30175948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75" y="327547"/>
            <a:ext cx="11929749" cy="5863064"/>
          </a:xfrm>
        </p:spPr>
        <p:txBody>
          <a:bodyPr>
            <a:normAutofit/>
          </a:bodyPr>
          <a:lstStyle/>
          <a:p>
            <a:pPr algn="ctr"/>
            <a:r>
              <a:rPr lang="tr-TR" sz="3200" b="1" dirty="0">
                <a:solidFill>
                  <a:schemeClr val="accent1"/>
                </a:solidFill>
              </a:rPr>
              <a:t>Ancak, </a:t>
            </a:r>
          </a:p>
          <a:p>
            <a:r>
              <a:rPr lang="tr-TR" sz="3200" dirty="0">
                <a:solidFill>
                  <a:srgbClr val="FF0000"/>
                </a:solidFill>
              </a:rPr>
              <a:t>eşyanın kullanılmamış, </a:t>
            </a:r>
          </a:p>
          <a:p>
            <a:r>
              <a:rPr lang="tr-TR" sz="3200" dirty="0">
                <a:solidFill>
                  <a:srgbClr val="FF0000"/>
                </a:solidFill>
              </a:rPr>
              <a:t>muayene edilmemiş, </a:t>
            </a:r>
          </a:p>
          <a:p>
            <a:r>
              <a:rPr lang="tr-TR" sz="3200" dirty="0">
                <a:solidFill>
                  <a:srgbClr val="FF0000"/>
                </a:solidFill>
              </a:rPr>
              <a:t>Gümrük tarafından hata tespit edilmemiş olması </a:t>
            </a:r>
          </a:p>
          <a:p>
            <a:r>
              <a:rPr lang="tr-TR" sz="3200" dirty="0">
                <a:solidFill>
                  <a:srgbClr val="00B050"/>
                </a:solidFill>
                <a:latin typeface="Arial Rounded MT Bold" panose="020F0704030504030204" pitchFamily="34" charset="0"/>
              </a:rPr>
              <a:t>Hallerinde,</a:t>
            </a:r>
          </a:p>
          <a:p>
            <a:r>
              <a:rPr lang="tr-TR" sz="3200" dirty="0">
                <a:solidFill>
                  <a:srgbClr val="00B050"/>
                </a:solidFill>
                <a:latin typeface="Arial Rounded MT Bold" panose="020F0704030504030204" pitchFamily="34" charset="0"/>
              </a:rPr>
              <a:t> </a:t>
            </a:r>
            <a:r>
              <a:rPr lang="tr-TR" sz="3200" dirty="0">
                <a:solidFill>
                  <a:srgbClr val="7030A0"/>
                </a:solidFill>
                <a:latin typeface="Algerian" panose="04020705040A02060702" pitchFamily="82" charset="0"/>
              </a:rPr>
              <a:t>eşyanın tesliminden sonra beyannamenin iptali mümkündür. </a:t>
            </a:r>
          </a:p>
          <a:p>
            <a:r>
              <a:rPr lang="tr-TR" dirty="0"/>
              <a:t> </a:t>
            </a:r>
          </a:p>
          <a:p>
            <a:r>
              <a:rPr lang="tr-TR" dirty="0"/>
              <a:t>	Beyannamelerin iptaline ilişkin taleplerin süresi içerisinde yapılması şarttır. </a:t>
            </a:r>
          </a:p>
          <a:p>
            <a:endParaRPr lang="tr-TR" dirty="0"/>
          </a:p>
        </p:txBody>
      </p:sp>
      <p:sp>
        <p:nvSpPr>
          <p:cNvPr id="4" name="Veri Yer Tutucusu 3"/>
          <p:cNvSpPr>
            <a:spLocks noGrp="1"/>
          </p:cNvSpPr>
          <p:nvPr>
            <p:ph type="dt" sz="half" idx="10"/>
          </p:nvPr>
        </p:nvSpPr>
        <p:spPr/>
        <p:txBody>
          <a:bodyPr/>
          <a:lstStyle/>
          <a:p>
            <a:fld id="{5EB4D3F1-4E5A-451E-B14D-5C4C6D75EF6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100</a:t>
            </a:fld>
            <a:endParaRPr lang="tr-TR">
              <a:solidFill>
                <a:prstClr val="black">
                  <a:tint val="75000"/>
                </a:prstClr>
              </a:solidFill>
            </a:endParaRPr>
          </a:p>
        </p:txBody>
      </p:sp>
    </p:spTree>
    <p:extLst>
      <p:ext uri="{BB962C8B-B14F-4D97-AF65-F5344CB8AC3E}">
        <p14:creationId xmlns:p14="http://schemas.microsoft.com/office/powerpoint/2010/main" val="1621098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125" y="191069"/>
            <a:ext cx="11203675" cy="6530406"/>
          </a:xfrm>
        </p:spPr>
        <p:txBody>
          <a:bodyPr>
            <a:noAutofit/>
          </a:bodyPr>
          <a:lstStyle/>
          <a:p>
            <a:pPr algn="ctr"/>
            <a:r>
              <a:rPr lang="tr-TR" sz="3200" b="1" dirty="0">
                <a:solidFill>
                  <a:srgbClr val="FF0000"/>
                </a:solidFill>
              </a:rPr>
              <a:t>Rejim değişikliği</a:t>
            </a:r>
            <a:endParaRPr lang="tr-TR" sz="3200" dirty="0">
              <a:solidFill>
                <a:srgbClr val="FF0000"/>
              </a:solidFill>
            </a:endParaRPr>
          </a:p>
          <a:p>
            <a:r>
              <a:rPr lang="tr-TR" sz="3200" b="1" dirty="0"/>
              <a:t> </a:t>
            </a:r>
            <a:endParaRPr lang="tr-TR" sz="3200" dirty="0"/>
          </a:p>
          <a:p>
            <a:r>
              <a:rPr lang="tr-TR" sz="3200" b="1" dirty="0"/>
              <a:t>Madde 130-</a:t>
            </a:r>
            <a:r>
              <a:rPr lang="tr-TR" sz="3200" dirty="0"/>
              <a:t> </a:t>
            </a:r>
            <a:r>
              <a:rPr lang="tr-TR" sz="3200" b="1" dirty="0">
                <a:solidFill>
                  <a:srgbClr val="00B050"/>
                </a:solidFill>
              </a:rPr>
              <a:t>İptal edilen beyanname içeriği eşyanın </a:t>
            </a:r>
            <a:r>
              <a:rPr lang="tr-TR" sz="3200" dirty="0">
                <a:solidFill>
                  <a:srgbClr val="00B0F0"/>
                </a:solidFill>
              </a:rPr>
              <a:t>farklı bir gümrük rejimine </a:t>
            </a:r>
            <a:r>
              <a:rPr lang="tr-TR" sz="1200" dirty="0">
                <a:solidFill>
                  <a:srgbClr val="00B0F0"/>
                </a:solidFill>
              </a:rPr>
              <a:t>(ekte rejim çeşitleri</a:t>
            </a:r>
            <a:r>
              <a:rPr lang="tr-TR" sz="3200" dirty="0">
                <a:solidFill>
                  <a:srgbClr val="00B0F0"/>
                </a:solidFill>
              </a:rPr>
              <a:t>) tabi tutulmasının talep edilmesi halinde</a:t>
            </a:r>
            <a:r>
              <a:rPr lang="tr-TR" sz="3200" dirty="0"/>
              <a:t>, </a:t>
            </a:r>
          </a:p>
          <a:p>
            <a:r>
              <a:rPr lang="tr-TR" sz="3200" b="1" i="1" u="sng" dirty="0"/>
              <a:t>bu talep gümrük idarelerince kabul olunur</a:t>
            </a:r>
            <a:r>
              <a:rPr lang="tr-TR" sz="3200" dirty="0"/>
              <a:t>. </a:t>
            </a:r>
          </a:p>
          <a:p>
            <a:r>
              <a:rPr lang="tr-TR" sz="3200" b="1" dirty="0"/>
              <a:t> </a:t>
            </a:r>
            <a:endParaRPr lang="tr-TR" sz="3200" dirty="0"/>
          </a:p>
        </p:txBody>
      </p:sp>
      <p:sp>
        <p:nvSpPr>
          <p:cNvPr id="4" name="Veri Yer Tutucusu 3"/>
          <p:cNvSpPr>
            <a:spLocks noGrp="1"/>
          </p:cNvSpPr>
          <p:nvPr>
            <p:ph type="dt" sz="half" idx="10"/>
          </p:nvPr>
        </p:nvSpPr>
        <p:spPr/>
        <p:txBody>
          <a:bodyPr/>
          <a:lstStyle/>
          <a:p>
            <a:fld id="{162B0DEB-4CDC-4EEA-8868-FCBFD7F4420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101</a:t>
            </a:fld>
            <a:endParaRPr lang="tr-TR">
              <a:solidFill>
                <a:prstClr val="black">
                  <a:tint val="75000"/>
                </a:prstClr>
              </a:solidFill>
            </a:endParaRPr>
          </a:p>
        </p:txBody>
      </p:sp>
    </p:spTree>
    <p:extLst>
      <p:ext uri="{BB962C8B-B14F-4D97-AF65-F5344CB8AC3E}">
        <p14:creationId xmlns:p14="http://schemas.microsoft.com/office/powerpoint/2010/main" val="29947078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125" y="191069"/>
            <a:ext cx="11203675" cy="6530406"/>
          </a:xfrm>
        </p:spPr>
        <p:txBody>
          <a:bodyPr>
            <a:noAutofit/>
          </a:bodyPr>
          <a:lstStyle/>
          <a:p>
            <a:pPr algn="ctr"/>
            <a:r>
              <a:rPr lang="tr-TR" sz="3200" b="1" dirty="0">
                <a:solidFill>
                  <a:srgbClr val="FF0000"/>
                </a:solidFill>
              </a:rPr>
              <a:t>Rejim değişikliği</a:t>
            </a:r>
            <a:endParaRPr lang="tr-TR" sz="3200" dirty="0">
              <a:solidFill>
                <a:srgbClr val="FF0000"/>
              </a:solidFill>
            </a:endParaRPr>
          </a:p>
          <a:p>
            <a:r>
              <a:rPr lang="tr-TR" sz="3200" b="1" dirty="0"/>
              <a:t> </a:t>
            </a:r>
            <a:endParaRPr lang="tr-TR" sz="3200" dirty="0"/>
          </a:p>
          <a:p>
            <a:r>
              <a:rPr lang="tr-TR" sz="3200" dirty="0">
                <a:solidFill>
                  <a:srgbClr val="00B050"/>
                </a:solidFill>
              </a:rPr>
              <a:t>Herhangi bir kaza sonucu ya da elde olmayan nedenlerle </a:t>
            </a:r>
            <a:r>
              <a:rPr lang="tr-TR" sz="3200" u="sng" dirty="0">
                <a:solidFill>
                  <a:srgbClr val="7030A0"/>
                </a:solidFill>
              </a:rPr>
              <a:t>eşya hasara uğrar ve hiçbir surette kullanılamaz hale gelirse, </a:t>
            </a:r>
          </a:p>
          <a:p>
            <a:r>
              <a:rPr lang="tr-TR" sz="3200" dirty="0">
                <a:solidFill>
                  <a:srgbClr val="FF0000"/>
                </a:solidFill>
              </a:rPr>
              <a:t>talep halinde ;</a:t>
            </a:r>
          </a:p>
          <a:p>
            <a:r>
              <a:rPr lang="tr-TR" sz="3200" dirty="0">
                <a:solidFill>
                  <a:srgbClr val="00B0F0"/>
                </a:solidFill>
              </a:rPr>
              <a:t>imhasına</a:t>
            </a:r>
            <a:r>
              <a:rPr lang="tr-TR" sz="3200" dirty="0"/>
              <a:t> veya </a:t>
            </a:r>
          </a:p>
          <a:p>
            <a:r>
              <a:rPr lang="tr-TR" sz="3200" dirty="0">
                <a:solidFill>
                  <a:srgbClr val="00B0F0"/>
                </a:solidFill>
              </a:rPr>
              <a:t>Türkiye Gümrük Bölgesi dışına çıkarılmasına </a:t>
            </a:r>
          </a:p>
          <a:p>
            <a:r>
              <a:rPr lang="tr-TR" sz="3200" dirty="0"/>
              <a:t>izin verilir.</a:t>
            </a:r>
          </a:p>
          <a:p>
            <a:r>
              <a:rPr lang="tr-TR" sz="3200" dirty="0"/>
              <a:t> Bu gibi hallerde doğacak külfet ve masraflar eşya sahibince karşılanır.</a:t>
            </a:r>
          </a:p>
          <a:p>
            <a:r>
              <a:rPr lang="tr-TR" sz="3200" b="1" dirty="0"/>
              <a:t> </a:t>
            </a:r>
            <a:endParaRPr lang="tr-TR" sz="3200" dirty="0"/>
          </a:p>
        </p:txBody>
      </p:sp>
      <p:sp>
        <p:nvSpPr>
          <p:cNvPr id="4" name="Veri Yer Tutucusu 3"/>
          <p:cNvSpPr>
            <a:spLocks noGrp="1"/>
          </p:cNvSpPr>
          <p:nvPr>
            <p:ph type="dt" sz="half" idx="10"/>
          </p:nvPr>
        </p:nvSpPr>
        <p:spPr/>
        <p:txBody>
          <a:bodyPr/>
          <a:lstStyle/>
          <a:p>
            <a:fld id="{DE9BB810-3316-41AF-899E-52E22C24B2E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102</a:t>
            </a:fld>
            <a:endParaRPr lang="tr-TR">
              <a:solidFill>
                <a:prstClr val="black">
                  <a:tint val="75000"/>
                </a:prstClr>
              </a:solidFill>
            </a:endParaRPr>
          </a:p>
        </p:txBody>
      </p:sp>
    </p:spTree>
    <p:extLst>
      <p:ext uri="{BB962C8B-B14F-4D97-AF65-F5344CB8AC3E}">
        <p14:creationId xmlns:p14="http://schemas.microsoft.com/office/powerpoint/2010/main" val="325356973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232012"/>
            <a:ext cx="11135436" cy="6359857"/>
          </a:xfrm>
        </p:spPr>
        <p:txBody>
          <a:bodyPr>
            <a:noAutofit/>
          </a:bodyPr>
          <a:lstStyle/>
          <a:p>
            <a:pPr algn="ctr"/>
            <a:r>
              <a:rPr lang="tr-TR" sz="3600" b="1" dirty="0">
                <a:solidFill>
                  <a:srgbClr val="FF0000"/>
                </a:solidFill>
              </a:rPr>
              <a:t>Beyannamenin tescilinden sonra vergi indirimi </a:t>
            </a:r>
            <a:endParaRPr lang="tr-TR" sz="3600" dirty="0">
              <a:solidFill>
                <a:srgbClr val="FF0000"/>
              </a:solidFill>
            </a:endParaRPr>
          </a:p>
          <a:p>
            <a:pPr algn="ctr"/>
            <a:r>
              <a:rPr lang="tr-TR" sz="3200" b="1" dirty="0">
                <a:solidFill>
                  <a:srgbClr val="FF0000"/>
                </a:solidFill>
              </a:rPr>
              <a:t> </a:t>
            </a:r>
            <a:endParaRPr lang="tr-TR" sz="3200" dirty="0">
              <a:solidFill>
                <a:srgbClr val="FF0000"/>
              </a:solidFill>
            </a:endParaRPr>
          </a:p>
          <a:p>
            <a:r>
              <a:rPr lang="tr-TR" sz="3200" b="1" dirty="0"/>
              <a:t>	Madde 131-</a:t>
            </a:r>
            <a:r>
              <a:rPr lang="tr-TR" sz="3200" dirty="0"/>
              <a:t> </a:t>
            </a:r>
            <a:r>
              <a:rPr lang="tr-TR" sz="3200" dirty="0">
                <a:solidFill>
                  <a:srgbClr val="00B0F0"/>
                </a:solidFill>
              </a:rPr>
              <a:t>Beyannamenin tescilinden sonra eşyanın niteliğinde </a:t>
            </a:r>
            <a:r>
              <a:rPr lang="tr-TR" sz="3200" b="1" dirty="0">
                <a:solidFill>
                  <a:srgbClr val="00B0F0"/>
                </a:solidFill>
              </a:rPr>
              <a:t>meydana gelen değişiklikler veya bozulmalar nedeniyle </a:t>
            </a:r>
            <a:r>
              <a:rPr lang="tr-TR" sz="3200" b="1" u="sng" dirty="0">
                <a:solidFill>
                  <a:srgbClr val="FF0000"/>
                </a:solidFill>
              </a:rPr>
              <a:t>ithalat vergilerinden indirim yapılmaz</a:t>
            </a:r>
            <a:r>
              <a:rPr lang="tr-TR" sz="3200" dirty="0">
                <a:solidFill>
                  <a:srgbClr val="00B0F0"/>
                </a:solidFill>
              </a:rPr>
              <a:t>.</a:t>
            </a:r>
          </a:p>
          <a:p>
            <a:r>
              <a:rPr lang="tr-TR" sz="3200" dirty="0"/>
              <a:t>	</a:t>
            </a:r>
            <a:endParaRPr lang="tr-TR" sz="2000" dirty="0"/>
          </a:p>
        </p:txBody>
      </p:sp>
      <p:sp>
        <p:nvSpPr>
          <p:cNvPr id="4" name="Veri Yer Tutucusu 3"/>
          <p:cNvSpPr>
            <a:spLocks noGrp="1"/>
          </p:cNvSpPr>
          <p:nvPr>
            <p:ph type="dt" sz="half" idx="10"/>
          </p:nvPr>
        </p:nvSpPr>
        <p:spPr/>
        <p:txBody>
          <a:bodyPr/>
          <a:lstStyle/>
          <a:p>
            <a:fld id="{32753620-6148-4EA2-B207-832CDB25DDB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103</a:t>
            </a:fld>
            <a:endParaRPr lang="tr-TR">
              <a:solidFill>
                <a:prstClr val="black">
                  <a:tint val="75000"/>
                </a:prstClr>
              </a:solidFill>
            </a:endParaRPr>
          </a:p>
        </p:txBody>
      </p:sp>
    </p:spTree>
    <p:extLst>
      <p:ext uri="{BB962C8B-B14F-4D97-AF65-F5344CB8AC3E}">
        <p14:creationId xmlns:p14="http://schemas.microsoft.com/office/powerpoint/2010/main" val="45896599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478" y="0"/>
            <a:ext cx="12055522" cy="6721475"/>
          </a:xfrm>
        </p:spPr>
        <p:txBody>
          <a:bodyPr>
            <a:noAutofit/>
          </a:bodyPr>
          <a:lstStyle/>
          <a:p>
            <a:pPr algn="ctr"/>
            <a:r>
              <a:rPr lang="tr-TR" sz="3600" b="1" dirty="0">
                <a:solidFill>
                  <a:srgbClr val="FF0000"/>
                </a:solidFill>
              </a:rPr>
              <a:t>Eşyanın teslimi</a:t>
            </a:r>
            <a:endParaRPr lang="tr-TR" sz="3600" dirty="0">
              <a:solidFill>
                <a:srgbClr val="FF0000"/>
              </a:solidFill>
            </a:endParaRPr>
          </a:p>
          <a:p>
            <a:r>
              <a:rPr lang="tr-TR" sz="3200" b="1" dirty="0"/>
              <a:t> </a:t>
            </a:r>
            <a:endParaRPr lang="tr-TR" sz="3200" dirty="0"/>
          </a:p>
          <a:p>
            <a:r>
              <a:rPr lang="tr-TR" sz="3200" b="1" dirty="0"/>
              <a:t>	Madde 132-</a:t>
            </a:r>
            <a:r>
              <a:rPr lang="tr-TR" sz="3200" dirty="0"/>
              <a:t> </a:t>
            </a:r>
            <a:r>
              <a:rPr lang="tr-TR" sz="3200" dirty="0">
                <a:solidFill>
                  <a:srgbClr val="0070C0"/>
                </a:solidFill>
              </a:rPr>
              <a:t>Gümrük idareleri eşyanın ilgili rejime tabi tutulma şartlarının yerine getirilmesi </a:t>
            </a:r>
            <a:r>
              <a:rPr lang="tr-TR" sz="3200" dirty="0">
                <a:solidFill>
                  <a:srgbClr val="00B050"/>
                </a:solidFill>
              </a:rPr>
              <a:t>ve eşyanın yasaklayıcı veya kısıtlayıcı işlemlere tabi olmaması kaydıyla</a:t>
            </a:r>
            <a:r>
              <a:rPr lang="tr-TR" sz="3200" dirty="0"/>
              <a:t> tescilden </a:t>
            </a:r>
            <a:r>
              <a:rPr lang="tr-TR" sz="1600" dirty="0"/>
              <a:t>ve </a:t>
            </a:r>
            <a:r>
              <a:rPr lang="tr-TR" sz="1200" dirty="0"/>
              <a:t>180 ve 181 inci maddelerde</a:t>
            </a:r>
            <a:r>
              <a:rPr lang="tr-TR" sz="1600" dirty="0"/>
              <a:t> belirtilen şekildeki tespitlerden </a:t>
            </a:r>
            <a:r>
              <a:rPr lang="tr-TR" sz="3200" dirty="0"/>
              <a:t>sonra eşyayı teslim eder.</a:t>
            </a:r>
          </a:p>
          <a:p>
            <a:r>
              <a:rPr lang="tr-TR" sz="3200" dirty="0"/>
              <a:t>	Ancak, </a:t>
            </a:r>
          </a:p>
          <a:p>
            <a:r>
              <a:rPr lang="tr-TR" sz="3200" dirty="0"/>
              <a:t>	a) Beyannamenin tescilinin </a:t>
            </a:r>
            <a:r>
              <a:rPr lang="tr-TR" sz="3200" dirty="0">
                <a:solidFill>
                  <a:srgbClr val="FF0000"/>
                </a:solidFill>
              </a:rPr>
              <a:t>bir gümrük yükümlülüğü doğurması halinde gümrük vergileri ödenmedikçe veya teminata bağlanmadıkça</a:t>
            </a:r>
            <a:r>
              <a:rPr lang="tr-TR" sz="3200" dirty="0"/>
              <a:t>,</a:t>
            </a:r>
          </a:p>
          <a:p>
            <a:r>
              <a:rPr lang="tr-TR" sz="3200" dirty="0"/>
              <a:t>	b) Beyan edilen gümrük rejimi hükümlerine göre </a:t>
            </a:r>
            <a:r>
              <a:rPr lang="tr-TR" sz="3200" dirty="0">
                <a:solidFill>
                  <a:srgbClr val="FF0000"/>
                </a:solidFill>
              </a:rPr>
              <a:t>teminat istenmesi halinde söz konusu teminat alınmadıkça, </a:t>
            </a:r>
          </a:p>
          <a:p>
            <a:r>
              <a:rPr lang="tr-TR" sz="3200" dirty="0"/>
              <a:t>	</a:t>
            </a:r>
            <a:r>
              <a:rPr lang="tr-TR" sz="3200" dirty="0">
                <a:solidFill>
                  <a:srgbClr val="0070C0"/>
                </a:solidFill>
              </a:rPr>
              <a:t>Beyanname kapsamı eşya teslim edilemez. </a:t>
            </a:r>
          </a:p>
          <a:p>
            <a:endParaRPr lang="tr-TR" sz="3200" dirty="0">
              <a:solidFill>
                <a:srgbClr val="0070C0"/>
              </a:solidFill>
            </a:endParaRPr>
          </a:p>
        </p:txBody>
      </p:sp>
      <p:sp>
        <p:nvSpPr>
          <p:cNvPr id="4" name="Veri Yer Tutucusu 3"/>
          <p:cNvSpPr>
            <a:spLocks noGrp="1"/>
          </p:cNvSpPr>
          <p:nvPr>
            <p:ph type="dt" sz="half" idx="10"/>
          </p:nvPr>
        </p:nvSpPr>
        <p:spPr/>
        <p:txBody>
          <a:bodyPr/>
          <a:lstStyle/>
          <a:p>
            <a:fld id="{F9CA1E89-CACC-45E4-B84C-12E53254AEB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104</a:t>
            </a:fld>
            <a:endParaRPr lang="tr-TR" dirty="0">
              <a:solidFill>
                <a:prstClr val="black">
                  <a:tint val="75000"/>
                </a:prstClr>
              </a:solidFill>
            </a:endParaRPr>
          </a:p>
        </p:txBody>
      </p:sp>
    </p:spTree>
    <p:extLst>
      <p:ext uri="{BB962C8B-B14F-4D97-AF65-F5344CB8AC3E}">
        <p14:creationId xmlns:p14="http://schemas.microsoft.com/office/powerpoint/2010/main" val="37128387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341194"/>
            <a:ext cx="11108140" cy="6223379"/>
          </a:xfrm>
        </p:spPr>
        <p:txBody>
          <a:bodyPr>
            <a:normAutofit/>
          </a:bodyPr>
          <a:lstStyle/>
          <a:p>
            <a:endParaRPr lang="tr-TR" dirty="0"/>
          </a:p>
          <a:p>
            <a:r>
              <a:rPr lang="tr-TR" dirty="0"/>
              <a:t>	</a:t>
            </a:r>
            <a:r>
              <a:rPr lang="tr-TR" sz="3200" b="1" dirty="0">
                <a:solidFill>
                  <a:srgbClr val="FF0000"/>
                </a:solidFill>
              </a:rPr>
              <a:t>Hızlı kargo taşımacılığı yoluyla gelen eşyanın;</a:t>
            </a:r>
          </a:p>
          <a:p>
            <a:r>
              <a:rPr lang="tr-TR" sz="3200" b="1" dirty="0">
                <a:solidFill>
                  <a:srgbClr val="FF0000"/>
                </a:solidFill>
              </a:rPr>
              <a:t> </a:t>
            </a:r>
            <a:r>
              <a:rPr lang="tr-TR" sz="3200" dirty="0"/>
              <a:t>serbest dolaşıma girişine ilişkin beyannamesinin </a:t>
            </a:r>
            <a:r>
              <a:rPr lang="tr-TR" sz="3200" dirty="0">
                <a:solidFill>
                  <a:srgbClr val="0070C0"/>
                </a:solidFill>
              </a:rPr>
              <a:t>gümrük idaresine verilmesinden itibaren </a:t>
            </a:r>
            <a:r>
              <a:rPr lang="tr-TR" sz="3200" u="sng" dirty="0">
                <a:solidFill>
                  <a:srgbClr val="7030A0"/>
                </a:solidFill>
              </a:rPr>
              <a:t>6 saat içerisinde bu beyannamenin incelenmesinin tamamlanamaması halinde </a:t>
            </a:r>
            <a:r>
              <a:rPr lang="tr-TR" sz="3200" dirty="0">
                <a:solidFill>
                  <a:srgbClr val="0070C0"/>
                </a:solidFill>
              </a:rPr>
              <a:t>de </a:t>
            </a:r>
            <a:r>
              <a:rPr lang="tr-TR" sz="3200" b="1" dirty="0"/>
              <a:t>eşya teslim edilir</a:t>
            </a:r>
            <a:r>
              <a:rPr lang="tr-TR" sz="3200" dirty="0"/>
              <a:t>. </a:t>
            </a:r>
          </a:p>
        </p:txBody>
      </p:sp>
      <p:sp>
        <p:nvSpPr>
          <p:cNvPr id="4" name="Veri Yer Tutucusu 3"/>
          <p:cNvSpPr>
            <a:spLocks noGrp="1"/>
          </p:cNvSpPr>
          <p:nvPr>
            <p:ph type="dt" sz="half" idx="10"/>
          </p:nvPr>
        </p:nvSpPr>
        <p:spPr/>
        <p:txBody>
          <a:bodyPr/>
          <a:lstStyle/>
          <a:p>
            <a:fld id="{CC203BED-BE6F-4F6A-9527-0008C4CB287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105</a:t>
            </a:fld>
            <a:endParaRPr lang="tr-TR">
              <a:solidFill>
                <a:prstClr val="black">
                  <a:tint val="75000"/>
                </a:prstClr>
              </a:solidFill>
            </a:endParaRPr>
          </a:p>
        </p:txBody>
      </p:sp>
    </p:spTree>
    <p:extLst>
      <p:ext uri="{BB962C8B-B14F-4D97-AF65-F5344CB8AC3E}">
        <p14:creationId xmlns:p14="http://schemas.microsoft.com/office/powerpoint/2010/main" val="29231733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307" y="313899"/>
            <a:ext cx="11094493" cy="5863064"/>
          </a:xfrm>
        </p:spPr>
        <p:txBody>
          <a:bodyPr>
            <a:normAutofit/>
          </a:bodyPr>
          <a:lstStyle/>
          <a:p>
            <a:pPr algn="ctr"/>
            <a:endParaRPr lang="tr-TR" sz="3600" b="1" dirty="0">
              <a:solidFill>
                <a:srgbClr val="00B050"/>
              </a:solidFill>
            </a:endParaRPr>
          </a:p>
          <a:p>
            <a:pPr algn="ctr"/>
            <a:r>
              <a:rPr lang="tr-TR" sz="3600" b="1" dirty="0">
                <a:solidFill>
                  <a:srgbClr val="00B050"/>
                </a:solidFill>
              </a:rPr>
              <a:t>Yasaklama veya kısıtlamaya tabi olması nedeniyle </a:t>
            </a:r>
            <a:r>
              <a:rPr lang="tr-TR" sz="3200" b="1" dirty="0">
                <a:solidFill>
                  <a:srgbClr val="FF0000"/>
                </a:solidFill>
              </a:rPr>
              <a:t>teslimine imkan bulunmayan eşya</a:t>
            </a:r>
            <a:r>
              <a:rPr lang="tr-TR" sz="3200" dirty="0"/>
              <a:t>, </a:t>
            </a:r>
          </a:p>
          <a:p>
            <a:r>
              <a:rPr lang="tr-TR" sz="3200" u="sng" dirty="0"/>
              <a:t>cezai kovuşturmalar saklı kalmak üzere</a:t>
            </a:r>
            <a:r>
              <a:rPr lang="tr-TR" sz="3200" dirty="0">
                <a:solidFill>
                  <a:srgbClr val="0070C0"/>
                </a:solidFill>
              </a:rPr>
              <a:t>;</a:t>
            </a:r>
          </a:p>
          <a:p>
            <a:r>
              <a:rPr lang="tr-TR" sz="3200" dirty="0">
                <a:solidFill>
                  <a:srgbClr val="0070C0"/>
                </a:solidFill>
              </a:rPr>
              <a:t> sahip veya temsilcilerinin yazılı talebi doğrultusunda gümrüğe terk veya mahrece iade edilebilir veya üçüncü bir ülkeye gönderilebilir.</a:t>
            </a:r>
          </a:p>
          <a:p>
            <a:r>
              <a:rPr lang="tr-TR" sz="3200" dirty="0"/>
              <a:t> </a:t>
            </a:r>
            <a:r>
              <a:rPr lang="tr-TR" sz="2400" dirty="0">
                <a:solidFill>
                  <a:srgbClr val="00B050"/>
                </a:solidFill>
              </a:rPr>
              <a:t>Eşyanın gümrüğe terk edilmesi halinde, bu eşya yine sahip veya temsilcilerinin yazılı talebi ile Gümrük Kanununun 178 inci maddesi (b) ve (e) fıkraları hükümleri çerçevesinde yeniden ihraç amaçlı satış veya imha suretiyle tasfiyeye tabi tutulur</a:t>
            </a:r>
            <a:r>
              <a:rPr lang="tr-TR" sz="3200" dirty="0">
                <a:solidFill>
                  <a:srgbClr val="00B050"/>
                </a:solidFill>
              </a:rPr>
              <a:t>.</a:t>
            </a:r>
          </a:p>
        </p:txBody>
      </p:sp>
      <p:sp>
        <p:nvSpPr>
          <p:cNvPr id="4" name="Veri Yer Tutucusu 3"/>
          <p:cNvSpPr>
            <a:spLocks noGrp="1"/>
          </p:cNvSpPr>
          <p:nvPr>
            <p:ph type="dt" sz="half" idx="10"/>
          </p:nvPr>
        </p:nvSpPr>
        <p:spPr/>
        <p:txBody>
          <a:bodyPr/>
          <a:lstStyle/>
          <a:p>
            <a:fld id="{B761542F-719C-4053-AEC6-57C1899EB3B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106</a:t>
            </a:fld>
            <a:endParaRPr lang="tr-TR">
              <a:solidFill>
                <a:prstClr val="black">
                  <a:tint val="75000"/>
                </a:prstClr>
              </a:solidFill>
            </a:endParaRPr>
          </a:p>
        </p:txBody>
      </p:sp>
    </p:spTree>
    <p:extLst>
      <p:ext uri="{BB962C8B-B14F-4D97-AF65-F5344CB8AC3E}">
        <p14:creationId xmlns:p14="http://schemas.microsoft.com/office/powerpoint/2010/main" val="3587579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501" y="365125"/>
            <a:ext cx="10753299" cy="753991"/>
          </a:xfrm>
          <a:solidFill>
            <a:srgbClr val="FFFF00"/>
          </a:solidFill>
        </p:spPr>
        <p:txBody>
          <a:bodyPr>
            <a:normAutofit fontScale="90000"/>
          </a:bodyPr>
          <a:lstStyle/>
          <a:p>
            <a:pPr algn="ctr"/>
            <a:br>
              <a:rPr lang="tr-TR" b="1" dirty="0">
                <a:solidFill>
                  <a:srgbClr val="FF0000"/>
                </a:solidFill>
              </a:rPr>
            </a:br>
            <a:r>
              <a:rPr lang="tr-TR" sz="4900" b="1" dirty="0">
                <a:solidFill>
                  <a:srgbClr val="FF0000"/>
                </a:solidFill>
              </a:rPr>
              <a:t>Takip edilmeyen beyannameler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54841" y="1378424"/>
            <a:ext cx="11626487" cy="5343051"/>
          </a:xfrm>
        </p:spPr>
        <p:txBody>
          <a:bodyPr>
            <a:normAutofit/>
          </a:bodyPr>
          <a:lstStyle/>
          <a:p>
            <a:pPr marL="0" indent="0">
              <a:buNone/>
            </a:pPr>
            <a:endParaRPr lang="tr-TR" dirty="0"/>
          </a:p>
          <a:p>
            <a:r>
              <a:rPr lang="tr-TR" b="1" dirty="0"/>
              <a:t>	</a:t>
            </a:r>
            <a:r>
              <a:rPr lang="tr-TR" sz="3000" b="1" dirty="0"/>
              <a:t>Madde 133-</a:t>
            </a:r>
            <a:r>
              <a:rPr lang="tr-TR" sz="3000" dirty="0"/>
              <a:t> </a:t>
            </a:r>
            <a:r>
              <a:rPr lang="tr-TR" sz="3000" dirty="0">
                <a:solidFill>
                  <a:srgbClr val="00B0F0"/>
                </a:solidFill>
              </a:rPr>
              <a:t>Tescil edilmiş beyanname kapsamı eşyanın </a:t>
            </a:r>
            <a:r>
              <a:rPr lang="tr-TR" sz="3000" dirty="0"/>
              <a:t>beyan sahibinden kaynaklanan sebeplerle GK.46 </a:t>
            </a:r>
            <a:r>
              <a:rPr lang="tr-TR" sz="3000" dirty="0" err="1"/>
              <a:t>ncı</a:t>
            </a:r>
            <a:r>
              <a:rPr lang="tr-TR" sz="3000" dirty="0"/>
              <a:t> maddesinde belirtilen süreler içerisinde;</a:t>
            </a:r>
          </a:p>
          <a:p>
            <a:r>
              <a:rPr lang="tr-TR" sz="3000" dirty="0"/>
              <a:t>	</a:t>
            </a:r>
            <a:r>
              <a:rPr lang="tr-TR" sz="3000" b="1" dirty="0">
                <a:solidFill>
                  <a:srgbClr val="FF0000"/>
                </a:solidFill>
              </a:rPr>
              <a:t>a)</a:t>
            </a:r>
            <a:r>
              <a:rPr lang="tr-TR" sz="3000" dirty="0"/>
              <a:t> </a:t>
            </a:r>
            <a:r>
              <a:rPr lang="tr-TR" sz="3000" dirty="0">
                <a:solidFill>
                  <a:srgbClr val="7030A0"/>
                </a:solidFill>
              </a:rPr>
              <a:t>Muayenesine başlanamaması </a:t>
            </a:r>
            <a:r>
              <a:rPr lang="tr-TR" sz="3000" dirty="0"/>
              <a:t>veya devam edilememesi,</a:t>
            </a:r>
          </a:p>
          <a:p>
            <a:r>
              <a:rPr lang="tr-TR" sz="3000" dirty="0"/>
              <a:t>	</a:t>
            </a:r>
            <a:r>
              <a:rPr lang="tr-TR" sz="3000" dirty="0">
                <a:solidFill>
                  <a:srgbClr val="FF0000"/>
                </a:solidFill>
              </a:rPr>
              <a:t>b)</a:t>
            </a:r>
            <a:r>
              <a:rPr lang="tr-TR" sz="3000" dirty="0"/>
              <a:t> Beyan edildiği gümrük rejimine tabi tutulması için verilmesi </a:t>
            </a:r>
            <a:r>
              <a:rPr lang="tr-TR" sz="3000" dirty="0">
                <a:solidFill>
                  <a:srgbClr val="7030A0"/>
                </a:solidFill>
              </a:rPr>
              <a:t>gereken belgelerin verilmemiş olması</a:t>
            </a:r>
            <a:r>
              <a:rPr lang="tr-TR" sz="3000" dirty="0"/>
              <a:t>, </a:t>
            </a:r>
          </a:p>
          <a:p>
            <a:r>
              <a:rPr lang="tr-TR" sz="3000" dirty="0"/>
              <a:t>	</a:t>
            </a:r>
            <a:r>
              <a:rPr lang="tr-TR" sz="3000" b="1" dirty="0">
                <a:solidFill>
                  <a:srgbClr val="FF0000"/>
                </a:solidFill>
              </a:rPr>
              <a:t>c)</a:t>
            </a:r>
            <a:r>
              <a:rPr lang="tr-TR" sz="3000" dirty="0"/>
              <a:t> Ödenmesi gereken ithalat veya ihracat </a:t>
            </a:r>
            <a:r>
              <a:rPr lang="tr-TR" sz="3000" dirty="0">
                <a:solidFill>
                  <a:srgbClr val="7030A0"/>
                </a:solidFill>
              </a:rPr>
              <a:t>vergilerinin ödenmemesi</a:t>
            </a:r>
            <a:r>
              <a:rPr lang="tr-TR" sz="3000" dirty="0"/>
              <a:t>,</a:t>
            </a:r>
          </a:p>
          <a:p>
            <a:r>
              <a:rPr lang="tr-TR" sz="3000" dirty="0"/>
              <a:t>	</a:t>
            </a:r>
            <a:r>
              <a:rPr lang="tr-TR" sz="3000" dirty="0">
                <a:solidFill>
                  <a:srgbClr val="00B050"/>
                </a:solidFill>
              </a:rPr>
              <a:t>Hallerinde, eşya idare amirinin seçeceği bir müdür yardımcısı gözetimi altında </a:t>
            </a:r>
            <a:r>
              <a:rPr lang="tr-TR" sz="3000" b="1" u="sng" dirty="0">
                <a:solidFill>
                  <a:srgbClr val="FF0000"/>
                </a:solidFill>
              </a:rPr>
              <a:t>muayene memurlarınca </a:t>
            </a:r>
            <a:r>
              <a:rPr lang="tr-TR" sz="3000" b="1" u="sng" dirty="0" err="1">
                <a:solidFill>
                  <a:srgbClr val="FF0000"/>
                </a:solidFill>
              </a:rPr>
              <a:t>re’sen</a:t>
            </a:r>
            <a:r>
              <a:rPr lang="tr-TR" sz="3000" b="1" u="sng" dirty="0">
                <a:solidFill>
                  <a:srgbClr val="FF0000"/>
                </a:solidFill>
              </a:rPr>
              <a:t> muayene edilir</a:t>
            </a:r>
            <a:r>
              <a:rPr lang="tr-TR" sz="3000" dirty="0"/>
              <a:t>. </a:t>
            </a:r>
          </a:p>
          <a:p>
            <a:endParaRPr lang="tr-TR" dirty="0"/>
          </a:p>
        </p:txBody>
      </p:sp>
      <p:sp>
        <p:nvSpPr>
          <p:cNvPr id="4" name="Veri Yer Tutucusu 3"/>
          <p:cNvSpPr>
            <a:spLocks noGrp="1"/>
          </p:cNvSpPr>
          <p:nvPr>
            <p:ph type="dt" sz="half" idx="10"/>
          </p:nvPr>
        </p:nvSpPr>
        <p:spPr/>
        <p:txBody>
          <a:bodyPr/>
          <a:lstStyle/>
          <a:p>
            <a:fld id="{4E1B8993-3A10-46A1-BF8B-EA3353F427E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107</a:t>
            </a:fld>
            <a:endParaRPr lang="tr-TR">
              <a:solidFill>
                <a:prstClr val="black">
                  <a:tint val="75000"/>
                </a:prstClr>
              </a:solidFill>
            </a:endParaRPr>
          </a:p>
        </p:txBody>
      </p:sp>
    </p:spTree>
    <p:extLst>
      <p:ext uri="{BB962C8B-B14F-4D97-AF65-F5344CB8AC3E}">
        <p14:creationId xmlns:p14="http://schemas.microsoft.com/office/powerpoint/2010/main" val="2884378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4852" y="344774"/>
            <a:ext cx="11128948" cy="5832189"/>
          </a:xfrm>
        </p:spPr>
        <p:txBody>
          <a:bodyPr/>
          <a:lstStyle/>
          <a:p>
            <a:r>
              <a:rPr lang="tr-TR" sz="2400" dirty="0"/>
              <a:t>Muayene sonucunda gümrük idarelerince alınacak para cezasını veya diğer takipleri gerektiren veya gerektirmeyen durumlar bir tutanağa bağlanır.</a:t>
            </a:r>
          </a:p>
          <a:p>
            <a:r>
              <a:rPr lang="tr-TR" sz="2400" dirty="0"/>
              <a:t> Gümrüklerce alınan para cezasını veya diğer cezai kovuşturmaları gerektiren hallere rastlandığında gereği yapılır. </a:t>
            </a:r>
          </a:p>
          <a:p>
            <a:r>
              <a:rPr lang="tr-TR" sz="2400" dirty="0">
                <a:solidFill>
                  <a:srgbClr val="FF0000"/>
                </a:solidFill>
              </a:rPr>
              <a:t>Daha sonra eşyaya ilişkin beyannameler iptal edilir ve eşya Gümrük Kanununun 177 ila 180 inci maddelerine göre tasfiye edilir.</a:t>
            </a:r>
          </a:p>
          <a:p>
            <a:endParaRPr lang="tr-TR" dirty="0"/>
          </a:p>
        </p:txBody>
      </p:sp>
      <p:sp>
        <p:nvSpPr>
          <p:cNvPr id="4" name="Veri Yer Tutucusu 3"/>
          <p:cNvSpPr>
            <a:spLocks noGrp="1"/>
          </p:cNvSpPr>
          <p:nvPr>
            <p:ph type="dt" sz="half" idx="10"/>
          </p:nvPr>
        </p:nvSpPr>
        <p:spPr/>
        <p:txBody>
          <a:bodyPr/>
          <a:lstStyle/>
          <a:p>
            <a:fld id="{AD2653B4-CA34-4CD6-8848-8237A7BD6DD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108</a:t>
            </a:fld>
            <a:endParaRPr lang="tr-TR">
              <a:solidFill>
                <a:prstClr val="black">
                  <a:tint val="75000"/>
                </a:prstClr>
              </a:solidFill>
            </a:endParaRPr>
          </a:p>
        </p:txBody>
      </p:sp>
    </p:spTree>
    <p:extLst>
      <p:ext uri="{BB962C8B-B14F-4D97-AF65-F5344CB8AC3E}">
        <p14:creationId xmlns:p14="http://schemas.microsoft.com/office/powerpoint/2010/main" val="12379001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9843" y="209862"/>
            <a:ext cx="11113957" cy="6511613"/>
          </a:xfrm>
        </p:spPr>
        <p:txBody>
          <a:bodyPr>
            <a:normAutofit/>
          </a:bodyPr>
          <a:lstStyle/>
          <a:p>
            <a:pPr algn="ctr"/>
            <a:r>
              <a:rPr lang="tr-TR" sz="3500" b="1" dirty="0">
                <a:solidFill>
                  <a:srgbClr val="FF0000"/>
                </a:solidFill>
              </a:rPr>
              <a:t>Beyanın bilgisayar veri işleme tekniği yoluyla yapılması </a:t>
            </a:r>
          </a:p>
          <a:p>
            <a:r>
              <a:rPr lang="tr-TR" sz="3500" b="1" dirty="0"/>
              <a:t> </a:t>
            </a:r>
            <a:endParaRPr lang="tr-TR" sz="3500" dirty="0"/>
          </a:p>
          <a:p>
            <a:r>
              <a:rPr lang="tr-TR" b="1" dirty="0"/>
              <a:t>	</a:t>
            </a:r>
            <a:r>
              <a:rPr lang="tr-TR" sz="1600" b="1" dirty="0"/>
              <a:t>Madde 134-</a:t>
            </a:r>
            <a:r>
              <a:rPr lang="tr-TR" sz="1600" dirty="0"/>
              <a:t> Eşyanın beyan edildiği gümrük rejimini düzenleyen hükümlerin uygulanması için gerekli bütün bilgiler gümrük idarelerinde bulunan veri giriş </a:t>
            </a:r>
            <a:r>
              <a:rPr lang="tr-TR" sz="1800" dirty="0">
                <a:solidFill>
                  <a:srgbClr val="7030A0"/>
                </a:solidFill>
              </a:rPr>
              <a:t>salonlarındaki terminaller aracılığıyla yerel alan ağı veya elektronik veri değişimi veya internet aracılığıyla geniş alan ağı üzerinden bilgisayar sistemine girilerek beyanname üzerine döküm alındıktan sonra beyan sahibi tarafından imzalanır. </a:t>
            </a:r>
          </a:p>
          <a:p>
            <a:r>
              <a:rPr lang="tr-TR" sz="1600" dirty="0"/>
              <a:t> </a:t>
            </a:r>
          </a:p>
          <a:p>
            <a:r>
              <a:rPr lang="tr-TR" sz="1600" dirty="0"/>
              <a:t>Beyanda bulunacak kişilerin gümrük idaresinin bilgisayar sistemine veri girişinde bulunabilmeleri için </a:t>
            </a:r>
            <a:r>
              <a:rPr lang="tr-TR" sz="1800" dirty="0">
                <a:solidFill>
                  <a:srgbClr val="7030A0"/>
                </a:solidFill>
              </a:rPr>
              <a:t>gümrük idaresinden önceden alınmış olan kullanıcı kodu ve şifre sahibi olmaları gerekir.</a:t>
            </a:r>
          </a:p>
          <a:p>
            <a:r>
              <a:rPr lang="tr-TR" sz="3200" dirty="0"/>
              <a:t> </a:t>
            </a:r>
          </a:p>
          <a:p>
            <a:endParaRPr lang="tr-TR" dirty="0"/>
          </a:p>
        </p:txBody>
      </p:sp>
      <p:sp>
        <p:nvSpPr>
          <p:cNvPr id="4" name="Veri Yer Tutucusu 3"/>
          <p:cNvSpPr>
            <a:spLocks noGrp="1"/>
          </p:cNvSpPr>
          <p:nvPr>
            <p:ph type="dt" sz="half" idx="10"/>
          </p:nvPr>
        </p:nvSpPr>
        <p:spPr/>
        <p:txBody>
          <a:bodyPr/>
          <a:lstStyle/>
          <a:p>
            <a:fld id="{A9B8E302-F5E7-4012-BC42-5AAD8277D13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109</a:t>
            </a:fld>
            <a:endParaRPr lang="tr-TR">
              <a:solidFill>
                <a:prstClr val="black">
                  <a:tint val="75000"/>
                </a:prstClr>
              </a:solidFill>
            </a:endParaRPr>
          </a:p>
        </p:txBody>
      </p:sp>
    </p:spTree>
    <p:extLst>
      <p:ext uri="{BB962C8B-B14F-4D97-AF65-F5344CB8AC3E}">
        <p14:creationId xmlns:p14="http://schemas.microsoft.com/office/powerpoint/2010/main" val="3117161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354842"/>
            <a:ext cx="11135436" cy="6366633"/>
          </a:xfrm>
        </p:spPr>
        <p:txBody>
          <a:bodyPr>
            <a:normAutofit/>
          </a:bodyPr>
          <a:lstStyle/>
          <a:p>
            <a:endParaRPr lang="tr-TR" b="1" dirty="0">
              <a:solidFill>
                <a:srgbClr val="FF0000"/>
              </a:solidFill>
            </a:endParaRPr>
          </a:p>
          <a:p>
            <a:pPr algn="ctr"/>
            <a:r>
              <a:rPr lang="tr-TR" sz="3200" b="1" dirty="0">
                <a:solidFill>
                  <a:srgbClr val="FF0000"/>
                </a:solidFill>
              </a:rPr>
              <a:t>b)</a:t>
            </a:r>
            <a:r>
              <a:rPr lang="tr-TR" sz="3200" dirty="0"/>
              <a:t> </a:t>
            </a:r>
            <a:r>
              <a:rPr lang="tr-TR" sz="3200" b="1" dirty="0">
                <a:solidFill>
                  <a:srgbClr val="FF0000"/>
                </a:solidFill>
              </a:rPr>
              <a:t>SAHTE EŞYANIN </a:t>
            </a:r>
            <a:r>
              <a:rPr lang="tr-TR" sz="3200" b="1" dirty="0">
                <a:solidFill>
                  <a:srgbClr val="13ED3D"/>
                </a:solidFill>
              </a:rPr>
              <a:t>TAMAMLAYICILARI </a:t>
            </a:r>
            <a:r>
              <a:rPr lang="tr-TR" sz="3200" b="1" dirty="0">
                <a:solidFill>
                  <a:srgbClr val="FF0000"/>
                </a:solidFill>
              </a:rPr>
              <a:t>DEYİMİ</a:t>
            </a:r>
            <a:r>
              <a:rPr lang="tr-TR" sz="3200" b="1" dirty="0"/>
              <a:t>,</a:t>
            </a:r>
          </a:p>
          <a:p>
            <a:r>
              <a:rPr lang="tr-TR" sz="3200" dirty="0"/>
              <a:t> </a:t>
            </a:r>
            <a:r>
              <a:rPr lang="tr-TR" sz="3200" dirty="0">
                <a:solidFill>
                  <a:srgbClr val="00B0F0"/>
                </a:solidFill>
              </a:rPr>
              <a:t>sahte eşyayla birlikte veya ayrı olarak piyasaya sunulan ;</a:t>
            </a:r>
          </a:p>
          <a:p>
            <a:r>
              <a:rPr lang="tr-TR" sz="3200" dirty="0"/>
              <a:t>logo, </a:t>
            </a:r>
          </a:p>
          <a:p>
            <a:r>
              <a:rPr lang="tr-TR" sz="3200" dirty="0"/>
              <a:t>etiket, </a:t>
            </a:r>
          </a:p>
          <a:p>
            <a:r>
              <a:rPr lang="tr-TR" sz="3200" dirty="0" err="1"/>
              <a:t>stiker</a:t>
            </a:r>
            <a:r>
              <a:rPr lang="tr-TR" sz="3200" dirty="0"/>
              <a:t>, </a:t>
            </a:r>
          </a:p>
          <a:p>
            <a:r>
              <a:rPr lang="tr-TR" sz="3200" dirty="0"/>
              <a:t>broşür, </a:t>
            </a:r>
          </a:p>
          <a:p>
            <a:r>
              <a:rPr lang="tr-TR" sz="3200" dirty="0"/>
              <a:t>kullanım kılavuzu, </a:t>
            </a:r>
          </a:p>
          <a:p>
            <a:r>
              <a:rPr lang="tr-TR" sz="3200" dirty="0"/>
              <a:t>garanti belgesi </a:t>
            </a:r>
          </a:p>
          <a:p>
            <a:r>
              <a:rPr lang="tr-TR" sz="3200" dirty="0">
                <a:solidFill>
                  <a:srgbClr val="00B0F0"/>
                </a:solidFill>
              </a:rPr>
              <a:t>gibi her türlü marka simgesi ile sahte eşyanın markalarını taşıyan ambalajları </a:t>
            </a:r>
            <a:r>
              <a:rPr lang="tr-TR" sz="3200" dirty="0"/>
              <a:t>ifade eder</a:t>
            </a:r>
            <a:r>
              <a:rPr lang="tr-TR" sz="3200" dirty="0">
                <a:solidFill>
                  <a:srgbClr val="00B0F0"/>
                </a:solidFill>
              </a:rPr>
              <a:t>.</a:t>
            </a:r>
          </a:p>
          <a:p>
            <a:endParaRPr lang="tr-TR" dirty="0"/>
          </a:p>
        </p:txBody>
      </p:sp>
      <p:sp>
        <p:nvSpPr>
          <p:cNvPr id="4" name="Veri Yer Tutucusu 3"/>
          <p:cNvSpPr>
            <a:spLocks noGrp="1"/>
          </p:cNvSpPr>
          <p:nvPr>
            <p:ph type="dt" sz="half" idx="10"/>
          </p:nvPr>
        </p:nvSpPr>
        <p:spPr/>
        <p:txBody>
          <a:bodyPr/>
          <a:lstStyle/>
          <a:p>
            <a:fld id="{394F103E-CD8C-43AA-B215-1594C5BBB1B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a:t>
            </a:fld>
            <a:endParaRPr lang="tr-TR">
              <a:solidFill>
                <a:prstClr val="black">
                  <a:tint val="75000"/>
                </a:prstClr>
              </a:solidFill>
            </a:endParaRPr>
          </a:p>
        </p:txBody>
      </p:sp>
    </p:spTree>
    <p:extLst>
      <p:ext uri="{BB962C8B-B14F-4D97-AF65-F5344CB8AC3E}">
        <p14:creationId xmlns:p14="http://schemas.microsoft.com/office/powerpoint/2010/main" val="7261492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245660"/>
            <a:ext cx="11039901" cy="5931303"/>
          </a:xfrm>
        </p:spPr>
        <p:txBody>
          <a:bodyPr>
            <a:normAutofit/>
          </a:bodyPr>
          <a:lstStyle/>
          <a:p>
            <a:endParaRPr lang="tr-TR" sz="6000" b="1" dirty="0">
              <a:solidFill>
                <a:srgbClr val="FF0000"/>
              </a:solidFill>
              <a:latin typeface="Calibri Light"/>
            </a:endParaRPr>
          </a:p>
          <a:p>
            <a:endParaRPr lang="tr-TR" sz="6000" b="1" dirty="0">
              <a:solidFill>
                <a:srgbClr val="FF0000"/>
              </a:solidFill>
              <a:latin typeface="Calibri Light"/>
            </a:endParaRPr>
          </a:p>
          <a:p>
            <a:r>
              <a:rPr lang="tr-TR" sz="6000" b="1" dirty="0">
                <a:solidFill>
                  <a:srgbClr val="FF0000"/>
                </a:solidFill>
                <a:highlight>
                  <a:srgbClr val="0000FF"/>
                </a:highlight>
                <a:latin typeface="Calibri Light"/>
              </a:rPr>
              <a:t>A.II. BASİTLEŞTİRİLMİŞ USUL</a:t>
            </a:r>
          </a:p>
          <a:p>
            <a:r>
              <a:rPr lang="tr-TR" sz="6000" b="1" dirty="0">
                <a:solidFill>
                  <a:srgbClr val="FF0000"/>
                </a:solidFill>
                <a:latin typeface="Calibri Light"/>
              </a:rPr>
              <a:t>         </a:t>
            </a:r>
            <a:r>
              <a:rPr lang="tr-TR" sz="2000" b="1" dirty="0">
                <a:solidFill>
                  <a:srgbClr val="FF0000"/>
                </a:solidFill>
                <a:latin typeface="Calibri Light"/>
              </a:rPr>
              <a:t>(YAZILI BEYAN)</a:t>
            </a:r>
            <a:endParaRPr lang="tr-TR" sz="1200" dirty="0"/>
          </a:p>
        </p:txBody>
      </p:sp>
      <p:sp>
        <p:nvSpPr>
          <p:cNvPr id="4" name="Veri Yer Tutucusu 3"/>
          <p:cNvSpPr>
            <a:spLocks noGrp="1"/>
          </p:cNvSpPr>
          <p:nvPr>
            <p:ph type="dt" sz="half" idx="10"/>
          </p:nvPr>
        </p:nvSpPr>
        <p:spPr/>
        <p:txBody>
          <a:bodyPr/>
          <a:lstStyle/>
          <a:p>
            <a:fld id="{B5A3F6B2-3597-4727-9809-C9327E686E9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110</a:t>
            </a:fld>
            <a:endParaRPr lang="tr-TR">
              <a:solidFill>
                <a:prstClr val="black">
                  <a:tint val="75000"/>
                </a:prstClr>
              </a:solidFill>
            </a:endParaRPr>
          </a:p>
        </p:txBody>
      </p:sp>
    </p:spTree>
    <p:extLst>
      <p:ext uri="{BB962C8B-B14F-4D97-AF65-F5344CB8AC3E}">
        <p14:creationId xmlns:p14="http://schemas.microsoft.com/office/powerpoint/2010/main" val="168605400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0"/>
            <a:ext cx="10515600" cy="911492"/>
          </a:xfrm>
          <a:solidFill>
            <a:srgbClr val="FFFF00"/>
          </a:solidFill>
        </p:spPr>
        <p:txBody>
          <a:bodyPr>
            <a:normAutofit fontScale="90000"/>
          </a:bodyPr>
          <a:lstStyle/>
          <a:p>
            <a:pPr algn="ctr"/>
            <a:br>
              <a:rPr lang="tr-TR" dirty="0">
                <a:solidFill>
                  <a:srgbClr val="FF0000"/>
                </a:solidFill>
              </a:rPr>
            </a:br>
            <a:r>
              <a:rPr lang="tr-TR" sz="4900" b="1" dirty="0">
                <a:solidFill>
                  <a:srgbClr val="FF0000"/>
                </a:solidFill>
              </a:rPr>
              <a:t>II. Basitleştirilmiş Usul (yazılı beyan) </a:t>
            </a:r>
            <a:r>
              <a:rPr lang="tr-TR" sz="2700" b="1" dirty="0">
                <a:solidFill>
                  <a:srgbClr val="FF0000"/>
                </a:solidFill>
              </a:rPr>
              <a:t>(I. Normal Usul)</a:t>
            </a:r>
            <a:br>
              <a:rPr lang="tr-TR" sz="2700" b="1" dirty="0">
                <a:solidFill>
                  <a:srgbClr val="FF0000"/>
                </a:solidFill>
              </a:rPr>
            </a:br>
            <a:br>
              <a:rPr lang="tr-TR" sz="2200"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419725" y="1424066"/>
            <a:ext cx="10934075" cy="5297409"/>
          </a:xfrm>
        </p:spPr>
        <p:txBody>
          <a:bodyPr/>
          <a:lstStyle/>
          <a:p>
            <a:r>
              <a:rPr lang="tr-TR" b="1" dirty="0"/>
              <a:t> </a:t>
            </a:r>
          </a:p>
          <a:p>
            <a:pPr algn="ctr"/>
            <a:r>
              <a:rPr lang="tr-TR" sz="3600" b="1" dirty="0">
                <a:solidFill>
                  <a:srgbClr val="00B0F0"/>
                </a:solidFill>
              </a:rPr>
              <a:t>Basitleştirilmiş usulün kapsamı</a:t>
            </a:r>
          </a:p>
          <a:p>
            <a:r>
              <a:rPr lang="tr-TR" sz="3200" b="1" dirty="0"/>
              <a:t> </a:t>
            </a:r>
            <a:endParaRPr lang="tr-TR" sz="3200" dirty="0"/>
          </a:p>
          <a:p>
            <a:r>
              <a:rPr lang="tr-TR" sz="3200" b="1" dirty="0"/>
              <a:t>Madde 135-</a:t>
            </a:r>
            <a:r>
              <a:rPr lang="tr-TR" sz="3200" dirty="0"/>
              <a:t> Gümrük idareleri, </a:t>
            </a:r>
          </a:p>
          <a:p>
            <a:r>
              <a:rPr lang="tr-TR" sz="3200" u="sng" dirty="0">
                <a:solidFill>
                  <a:srgbClr val="FF0000"/>
                </a:solidFill>
              </a:rPr>
              <a:t>usul ve formalitelerin basitleştirilmesi </a:t>
            </a:r>
            <a:r>
              <a:rPr lang="tr-TR" sz="3200" dirty="0">
                <a:solidFill>
                  <a:srgbClr val="00B050"/>
                </a:solidFill>
              </a:rPr>
              <a:t>ve gümrük işlemlerinin yürürlükteki hükümlere uygun olarak yürütülmesini sağlamak amacıyla</a:t>
            </a:r>
            <a:r>
              <a:rPr lang="tr-TR" sz="3200" dirty="0"/>
              <a:t>, </a:t>
            </a:r>
          </a:p>
          <a:p>
            <a:r>
              <a:rPr lang="tr-TR" sz="3200" dirty="0"/>
              <a:t>136 ila 163 üncü maddeler çerçevesinde;</a:t>
            </a:r>
          </a:p>
          <a:p>
            <a:r>
              <a:rPr lang="tr-TR" sz="3200" dirty="0"/>
              <a:t> </a:t>
            </a:r>
          </a:p>
          <a:p>
            <a:endParaRPr lang="tr-TR" dirty="0"/>
          </a:p>
        </p:txBody>
      </p:sp>
      <p:sp>
        <p:nvSpPr>
          <p:cNvPr id="4" name="Veri Yer Tutucusu 3"/>
          <p:cNvSpPr>
            <a:spLocks noGrp="1"/>
          </p:cNvSpPr>
          <p:nvPr>
            <p:ph type="dt" sz="half" idx="10"/>
          </p:nvPr>
        </p:nvSpPr>
        <p:spPr/>
        <p:txBody>
          <a:bodyPr/>
          <a:lstStyle/>
          <a:p>
            <a:fld id="{F791A0BE-7860-4E45-A1D8-A8C2CE5EA5A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111</a:t>
            </a:fld>
            <a:endParaRPr lang="tr-TR">
              <a:solidFill>
                <a:prstClr val="black">
                  <a:tint val="75000"/>
                </a:prstClr>
              </a:solidFill>
            </a:endParaRPr>
          </a:p>
        </p:txBody>
      </p:sp>
    </p:spTree>
    <p:extLst>
      <p:ext uri="{BB962C8B-B14F-4D97-AF65-F5344CB8AC3E}">
        <p14:creationId xmlns:p14="http://schemas.microsoft.com/office/powerpoint/2010/main" val="59279263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4911" y="329784"/>
            <a:ext cx="11218889" cy="5847179"/>
          </a:xfrm>
        </p:spPr>
        <p:txBody>
          <a:bodyPr>
            <a:normAutofit/>
          </a:bodyPr>
          <a:lstStyle/>
          <a:p>
            <a:r>
              <a:rPr lang="tr-TR" sz="3200" b="1" dirty="0">
                <a:solidFill>
                  <a:srgbClr val="FF0000"/>
                </a:solidFill>
              </a:rPr>
              <a:t>a)</a:t>
            </a:r>
            <a:r>
              <a:rPr lang="tr-TR" sz="3200" dirty="0"/>
              <a:t> GK </a:t>
            </a:r>
            <a:r>
              <a:rPr lang="tr-TR" sz="3200" dirty="0" err="1"/>
              <a:t>nun</a:t>
            </a:r>
            <a:r>
              <a:rPr lang="tr-TR" sz="3200" dirty="0"/>
              <a:t> 60. md.de sözü edilen </a:t>
            </a:r>
            <a:r>
              <a:rPr lang="tr-TR" sz="3200" dirty="0">
                <a:solidFill>
                  <a:srgbClr val="00B050"/>
                </a:solidFill>
              </a:rPr>
              <a:t>beyannameye eklenmesi gereken belgelerden bazılarının eklen </a:t>
            </a:r>
            <a:r>
              <a:rPr lang="tr-TR" sz="3200" b="1" dirty="0">
                <a:solidFill>
                  <a:srgbClr val="7030A0"/>
                </a:solidFill>
              </a:rPr>
              <a:t>me </a:t>
            </a:r>
            <a:r>
              <a:rPr lang="tr-TR" sz="3200" b="1" dirty="0" err="1">
                <a:solidFill>
                  <a:srgbClr val="7030A0"/>
                </a:solidFill>
              </a:rPr>
              <a:t>me</a:t>
            </a:r>
            <a:r>
              <a:rPr lang="tr-TR" sz="3200" b="1" dirty="0">
                <a:solidFill>
                  <a:srgbClr val="7030A0"/>
                </a:solidFill>
              </a:rPr>
              <a:t> </a:t>
            </a:r>
            <a:r>
              <a:rPr lang="tr-TR" sz="3200" dirty="0">
                <a:solidFill>
                  <a:srgbClr val="00B050"/>
                </a:solidFill>
              </a:rPr>
              <a:t>sine </a:t>
            </a:r>
            <a:r>
              <a:rPr lang="tr-TR" sz="3200" dirty="0"/>
              <a:t>ve </a:t>
            </a:r>
            <a:r>
              <a:rPr lang="tr-TR" sz="3200" dirty="0">
                <a:solidFill>
                  <a:srgbClr val="00B050"/>
                </a:solidFill>
              </a:rPr>
              <a:t>yazılması gereken bazı bilgilerin yazıl </a:t>
            </a:r>
            <a:r>
              <a:rPr lang="tr-TR" sz="3200" b="1" dirty="0" err="1">
                <a:solidFill>
                  <a:srgbClr val="7030A0"/>
                </a:solidFill>
              </a:rPr>
              <a:t>ma</a:t>
            </a:r>
            <a:r>
              <a:rPr lang="tr-TR" sz="3200" b="1" dirty="0">
                <a:solidFill>
                  <a:srgbClr val="7030A0"/>
                </a:solidFill>
              </a:rPr>
              <a:t> </a:t>
            </a:r>
            <a:r>
              <a:rPr lang="tr-TR" sz="3200" b="1" dirty="0" err="1">
                <a:solidFill>
                  <a:srgbClr val="7030A0"/>
                </a:solidFill>
              </a:rPr>
              <a:t>ma</a:t>
            </a:r>
            <a:r>
              <a:rPr lang="tr-TR" sz="3200" b="1" dirty="0">
                <a:solidFill>
                  <a:srgbClr val="7030A0"/>
                </a:solidFill>
              </a:rPr>
              <a:t> </a:t>
            </a:r>
            <a:r>
              <a:rPr lang="tr-TR" sz="3200" dirty="0">
                <a:solidFill>
                  <a:srgbClr val="00B050"/>
                </a:solidFill>
              </a:rPr>
              <a:t>sına,</a:t>
            </a:r>
          </a:p>
          <a:p>
            <a:r>
              <a:rPr lang="tr-TR" sz="3200" b="1" dirty="0">
                <a:solidFill>
                  <a:srgbClr val="FF0000"/>
                </a:solidFill>
              </a:rPr>
              <a:t>b)</a:t>
            </a:r>
            <a:r>
              <a:rPr lang="tr-TR" sz="3200" dirty="0"/>
              <a:t> </a:t>
            </a:r>
            <a:r>
              <a:rPr lang="tr-TR" sz="3200" dirty="0">
                <a:solidFill>
                  <a:srgbClr val="FF0000"/>
                </a:solidFill>
              </a:rPr>
              <a:t>Söz konusu beyanname yerine </a:t>
            </a:r>
            <a:r>
              <a:rPr lang="tr-TR" sz="3200" dirty="0"/>
              <a:t>eşyanın ilgili gümrük rejimine tabi tutulması talebiyle birlikte </a:t>
            </a:r>
            <a:r>
              <a:rPr lang="tr-TR" sz="3200" dirty="0">
                <a:solidFill>
                  <a:srgbClr val="FF0000"/>
                </a:solidFill>
              </a:rPr>
              <a:t>ticari veya idari bir belgenin verilmesine,</a:t>
            </a:r>
          </a:p>
          <a:p>
            <a:r>
              <a:rPr lang="tr-TR" sz="3200" b="1" dirty="0">
                <a:solidFill>
                  <a:srgbClr val="FF0000"/>
                </a:solidFill>
              </a:rPr>
              <a:t>c)</a:t>
            </a:r>
            <a:r>
              <a:rPr lang="tr-TR" sz="3200" dirty="0"/>
              <a:t> Talep halinde </a:t>
            </a:r>
            <a:r>
              <a:rPr lang="tr-TR" sz="3200" dirty="0">
                <a:solidFill>
                  <a:srgbClr val="00B0F0"/>
                </a:solidFill>
              </a:rPr>
              <a:t>yükümlünün işyerinde veya gümrük idaresi tarafından kabul edilen diğer bir yerde </a:t>
            </a:r>
            <a:r>
              <a:rPr lang="tr-TR" sz="3200" dirty="0">
                <a:solidFill>
                  <a:srgbClr val="00B050"/>
                </a:solidFill>
              </a:rPr>
              <a:t>eşyanın ilgili rejime geçişinin kayıt yoluyla yapılmasına,</a:t>
            </a:r>
          </a:p>
          <a:p>
            <a:r>
              <a:rPr lang="tr-TR" sz="3600" b="1" dirty="0"/>
              <a:t>İzin verir.</a:t>
            </a:r>
          </a:p>
          <a:p>
            <a:r>
              <a:rPr lang="tr-TR" sz="2400" b="1" dirty="0"/>
              <a:t>(işlerin daha hızlı yapılması için kolaylık)</a:t>
            </a:r>
          </a:p>
          <a:p>
            <a:endParaRPr lang="tr-TR" dirty="0"/>
          </a:p>
        </p:txBody>
      </p:sp>
      <p:sp>
        <p:nvSpPr>
          <p:cNvPr id="4" name="Veri Yer Tutucusu 3"/>
          <p:cNvSpPr>
            <a:spLocks noGrp="1"/>
          </p:cNvSpPr>
          <p:nvPr>
            <p:ph type="dt" sz="half" idx="10"/>
          </p:nvPr>
        </p:nvSpPr>
        <p:spPr/>
        <p:txBody>
          <a:bodyPr/>
          <a:lstStyle/>
          <a:p>
            <a:fld id="{B39FC149-7B73-4483-94B8-1E8C7626E79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112</a:t>
            </a:fld>
            <a:endParaRPr lang="tr-TR">
              <a:solidFill>
                <a:prstClr val="black">
                  <a:tint val="75000"/>
                </a:prstClr>
              </a:solidFill>
            </a:endParaRPr>
          </a:p>
        </p:txBody>
      </p:sp>
    </p:spTree>
    <p:extLst>
      <p:ext uri="{BB962C8B-B14F-4D97-AF65-F5344CB8AC3E}">
        <p14:creationId xmlns:p14="http://schemas.microsoft.com/office/powerpoint/2010/main" val="427318393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861" y="224852"/>
            <a:ext cx="11362545" cy="6496623"/>
          </a:xfrm>
        </p:spPr>
        <p:txBody>
          <a:bodyPr>
            <a:normAutofit/>
          </a:bodyPr>
          <a:lstStyle/>
          <a:p>
            <a:pPr algn="ctr"/>
            <a:r>
              <a:rPr lang="tr-TR" sz="3500" b="1" dirty="0">
                <a:solidFill>
                  <a:srgbClr val="FF0000"/>
                </a:solidFill>
              </a:rPr>
              <a:t>Basitleştirilmiş usulden yararlanmak için aranan genel koşullar</a:t>
            </a:r>
            <a:endParaRPr lang="tr-TR" sz="3500" dirty="0">
              <a:solidFill>
                <a:srgbClr val="FF0000"/>
              </a:solidFill>
            </a:endParaRPr>
          </a:p>
          <a:p>
            <a:r>
              <a:rPr lang="tr-TR" b="1" dirty="0"/>
              <a:t> </a:t>
            </a:r>
            <a:endParaRPr lang="tr-TR" dirty="0"/>
          </a:p>
          <a:p>
            <a:r>
              <a:rPr lang="tr-TR" sz="3500" b="1" dirty="0"/>
              <a:t>Madde 136-</a:t>
            </a:r>
            <a:r>
              <a:rPr lang="tr-TR" sz="3500" dirty="0"/>
              <a:t> </a:t>
            </a:r>
            <a:r>
              <a:rPr lang="tr-TR" sz="3500" dirty="0">
                <a:solidFill>
                  <a:srgbClr val="0070C0"/>
                </a:solidFill>
              </a:rPr>
              <a:t>Sürekli ve düzenli olarak gümrük rejim beyanında bulunan ve gerekli şartları taşıyan her kişi basitleştirilmiş usulden yararlandırılabilir. </a:t>
            </a:r>
          </a:p>
          <a:p>
            <a:r>
              <a:rPr lang="tr-TR" sz="3500" dirty="0">
                <a:solidFill>
                  <a:srgbClr val="0070C0"/>
                </a:solidFill>
              </a:rPr>
              <a:t>Ancak…</a:t>
            </a:r>
          </a:p>
        </p:txBody>
      </p:sp>
      <p:sp>
        <p:nvSpPr>
          <p:cNvPr id="4" name="Veri Yer Tutucusu 3"/>
          <p:cNvSpPr>
            <a:spLocks noGrp="1"/>
          </p:cNvSpPr>
          <p:nvPr>
            <p:ph type="dt" sz="half" idx="10"/>
          </p:nvPr>
        </p:nvSpPr>
        <p:spPr/>
        <p:txBody>
          <a:bodyPr/>
          <a:lstStyle/>
          <a:p>
            <a:fld id="{7D398676-E45B-49E1-AC0B-C6C13AEF2AC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113</a:t>
            </a:fld>
            <a:endParaRPr lang="tr-TR">
              <a:solidFill>
                <a:prstClr val="black">
                  <a:tint val="75000"/>
                </a:prstClr>
              </a:solidFill>
            </a:endParaRPr>
          </a:p>
        </p:txBody>
      </p:sp>
    </p:spTree>
    <p:extLst>
      <p:ext uri="{BB962C8B-B14F-4D97-AF65-F5344CB8AC3E}">
        <p14:creationId xmlns:p14="http://schemas.microsoft.com/office/powerpoint/2010/main" val="40549736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9861" y="224852"/>
            <a:ext cx="11650445" cy="6496623"/>
          </a:xfrm>
        </p:spPr>
        <p:txBody>
          <a:bodyPr>
            <a:normAutofit/>
          </a:bodyPr>
          <a:lstStyle/>
          <a:p>
            <a:pPr algn="ctr"/>
            <a:r>
              <a:rPr lang="tr-TR" sz="3500" b="1" dirty="0">
                <a:solidFill>
                  <a:srgbClr val="FF0000"/>
                </a:solidFill>
              </a:rPr>
              <a:t>Basitleştirilmiş usulden yararlanmak için aranan genel koşullar</a:t>
            </a:r>
            <a:endParaRPr lang="tr-TR" sz="3500" dirty="0">
              <a:solidFill>
                <a:srgbClr val="FF0000"/>
              </a:solidFill>
            </a:endParaRPr>
          </a:p>
          <a:p>
            <a:r>
              <a:rPr lang="tr-TR" sz="2600" dirty="0"/>
              <a:t>Ancak,</a:t>
            </a:r>
          </a:p>
          <a:p>
            <a:r>
              <a:rPr lang="tr-TR" sz="3200" b="1" dirty="0">
                <a:solidFill>
                  <a:srgbClr val="FF0000"/>
                </a:solidFill>
              </a:rPr>
              <a:t>a)</a:t>
            </a:r>
            <a:r>
              <a:rPr lang="tr-TR" sz="2600" dirty="0"/>
              <a:t> Bir önceki ve başvuru yılı içinde, takvim yılı itibarıyla işlem gören beyanname sayısının % 2 sini aşan ve asgari 5 defadan fazla sayıda </a:t>
            </a:r>
            <a:r>
              <a:rPr lang="tr-TR" sz="3200" u="sng" dirty="0">
                <a:solidFill>
                  <a:srgbClr val="7030A0"/>
                </a:solidFill>
              </a:rPr>
              <a:t>vergi kaybına neden olan gümrük mevzuatı ihlali nedeniyle ceza uygulanan</a:t>
            </a:r>
            <a:r>
              <a:rPr lang="tr-TR" sz="3200" dirty="0">
                <a:solidFill>
                  <a:srgbClr val="00B050"/>
                </a:solidFill>
              </a:rPr>
              <a:t>,                       </a:t>
            </a:r>
          </a:p>
          <a:p>
            <a:r>
              <a:rPr lang="tr-TR" sz="3200" b="1" dirty="0">
                <a:solidFill>
                  <a:srgbClr val="FF0000"/>
                </a:solidFill>
              </a:rPr>
              <a:t>b)</a:t>
            </a:r>
            <a:r>
              <a:rPr lang="tr-TR" sz="2600" dirty="0"/>
              <a:t> Bir önceki ve başvuru yılı içinde, takvim yılı itibariyle işlem gören beyanname sayısının % 5 ini aşan ve Gümrük Kanununun 241 inci maddesinin birinci fıkrasındaki usulsüzlük cezası hariç asgari </a:t>
            </a:r>
            <a:r>
              <a:rPr lang="tr-TR" sz="3200" u="sng" dirty="0">
                <a:solidFill>
                  <a:srgbClr val="7030A0"/>
                </a:solidFill>
              </a:rPr>
              <a:t>10  defadan fazla sayıda gümrük mevzuatının ihlali nedeniyle usulsüzlük cezası uygulanan</a:t>
            </a:r>
          </a:p>
          <a:p>
            <a:pPr lvl="0"/>
            <a:r>
              <a:rPr lang="tr-TR" sz="3600" b="1" dirty="0">
                <a:solidFill>
                  <a:srgbClr val="FF0000"/>
                </a:solidFill>
              </a:rPr>
              <a:t>c)</a:t>
            </a:r>
            <a:r>
              <a:rPr lang="tr-TR" sz="3200" dirty="0">
                <a:solidFill>
                  <a:prstClr val="black"/>
                </a:solidFill>
              </a:rPr>
              <a:t>  </a:t>
            </a:r>
            <a:r>
              <a:rPr lang="tr-TR" sz="3200" u="sng" dirty="0">
                <a:solidFill>
                  <a:srgbClr val="7030A0"/>
                </a:solidFill>
              </a:rPr>
              <a:t>Başkası adına ve namına hareket eden</a:t>
            </a:r>
            <a:r>
              <a:rPr lang="tr-TR" sz="3200" dirty="0">
                <a:solidFill>
                  <a:prstClr val="black"/>
                </a:solidFill>
              </a:rPr>
              <a:t>,</a:t>
            </a:r>
          </a:p>
          <a:p>
            <a:pPr lvl="0"/>
            <a:r>
              <a:rPr lang="tr-TR" sz="3200" b="1" dirty="0">
                <a:solidFill>
                  <a:srgbClr val="0070C0"/>
                </a:solidFill>
              </a:rPr>
              <a:t>Kişilerin basitleştirilmiş usullerden yararlanmasına izin verilmez </a:t>
            </a:r>
            <a:r>
              <a:rPr lang="tr-TR" sz="3200" dirty="0">
                <a:solidFill>
                  <a:prstClr val="black"/>
                </a:solidFill>
              </a:rPr>
              <a:t>.</a:t>
            </a:r>
          </a:p>
          <a:p>
            <a:endParaRPr lang="tr-TR" sz="3200" dirty="0">
              <a:solidFill>
                <a:srgbClr val="00B050"/>
              </a:solidFill>
            </a:endParaRPr>
          </a:p>
        </p:txBody>
      </p:sp>
      <p:sp>
        <p:nvSpPr>
          <p:cNvPr id="4" name="Veri Yer Tutucusu 3"/>
          <p:cNvSpPr>
            <a:spLocks noGrp="1"/>
          </p:cNvSpPr>
          <p:nvPr>
            <p:ph type="dt" sz="half" idx="10"/>
          </p:nvPr>
        </p:nvSpPr>
        <p:spPr/>
        <p:txBody>
          <a:bodyPr/>
          <a:lstStyle/>
          <a:p>
            <a:fld id="{81BCB70C-7092-4DA2-B220-720394D0783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114</a:t>
            </a:fld>
            <a:endParaRPr lang="tr-TR">
              <a:solidFill>
                <a:prstClr val="black">
                  <a:tint val="75000"/>
                </a:prstClr>
              </a:solidFill>
            </a:endParaRPr>
          </a:p>
        </p:txBody>
      </p:sp>
    </p:spTree>
    <p:extLst>
      <p:ext uri="{BB962C8B-B14F-4D97-AF65-F5344CB8AC3E}">
        <p14:creationId xmlns:p14="http://schemas.microsoft.com/office/powerpoint/2010/main" val="56899684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600" dirty="0"/>
              <a:t>17 Aralık 2022 CUMARTESİ	Resmî Gazete	Sayı : 32046</a:t>
            </a:r>
            <a:br>
              <a:rPr lang="tr-TR" sz="3600" dirty="0"/>
            </a:br>
            <a:endParaRPr lang="tr-TR" dirty="0"/>
          </a:p>
        </p:txBody>
      </p:sp>
      <p:sp>
        <p:nvSpPr>
          <p:cNvPr id="3" name="İçerik Yer Tutucusu 2"/>
          <p:cNvSpPr>
            <a:spLocks noGrp="1"/>
          </p:cNvSpPr>
          <p:nvPr>
            <p:ph idx="1"/>
          </p:nvPr>
        </p:nvSpPr>
        <p:spPr>
          <a:xfrm>
            <a:off x="374073" y="1825625"/>
            <a:ext cx="10979727" cy="4351338"/>
          </a:xfrm>
        </p:spPr>
        <p:txBody>
          <a:bodyPr>
            <a:normAutofit fontScale="92500" lnSpcReduction="20000"/>
          </a:bodyPr>
          <a:lstStyle/>
          <a:p>
            <a:r>
              <a:rPr lang="tr-TR" dirty="0"/>
              <a:t>TEBLİĞ</a:t>
            </a:r>
          </a:p>
          <a:p>
            <a:r>
              <a:rPr lang="tr-TR" dirty="0"/>
              <a:t>Ticaret Bakanlığından:</a:t>
            </a:r>
          </a:p>
          <a:p>
            <a:r>
              <a:rPr lang="tr-TR" dirty="0"/>
              <a:t>GÜMRÜK GENEL TEBLİĞİ</a:t>
            </a:r>
          </a:p>
          <a:p>
            <a:r>
              <a:rPr lang="tr-TR" dirty="0"/>
              <a:t>(GÜMRÜK İŞLEMLERİ)</a:t>
            </a:r>
          </a:p>
          <a:p>
            <a:r>
              <a:rPr lang="tr-TR" dirty="0"/>
              <a:t>(SERİ NO: 189)</a:t>
            </a:r>
          </a:p>
          <a:p>
            <a:endParaRPr lang="tr-TR" dirty="0"/>
          </a:p>
          <a:p>
            <a:endParaRPr lang="tr-TR" dirty="0"/>
          </a:p>
          <a:p>
            <a:r>
              <a:rPr lang="tr-TR" dirty="0"/>
              <a:t>4458 sayılı Gümrük Kanununda yer alan usulsüzlük cezasının yeniden belirlenmesi</a:t>
            </a:r>
          </a:p>
          <a:p>
            <a:r>
              <a:rPr lang="tr-TR" sz="3000" b="1" dirty="0">
                <a:solidFill>
                  <a:srgbClr val="FF0000"/>
                </a:solidFill>
              </a:rPr>
              <a:t>MADDE 2- (1) 4458 sayılı Gümrük Kanununun 241 inci maddesinin birinci fıkrasında belirtilen usulsüzlük cezası </a:t>
            </a:r>
            <a:r>
              <a:rPr lang="tr-TR" sz="3000" b="1" dirty="0">
                <a:solidFill>
                  <a:srgbClr val="13ED3D"/>
                </a:solidFill>
              </a:rPr>
              <a:t>523,00 TL</a:t>
            </a:r>
            <a:r>
              <a:rPr lang="tr-TR" sz="3000" b="1" dirty="0">
                <a:solidFill>
                  <a:srgbClr val="FF0000"/>
                </a:solidFill>
              </a:rPr>
              <a:t> olarak uygulanır.</a:t>
            </a:r>
          </a:p>
          <a:p>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115</a:t>
            </a:fld>
            <a:endParaRPr lang="tr-TR">
              <a:solidFill>
                <a:prstClr val="black">
                  <a:tint val="75000"/>
                </a:prstClr>
              </a:solidFill>
            </a:endParaRPr>
          </a:p>
        </p:txBody>
      </p:sp>
    </p:spTree>
    <p:extLst>
      <p:ext uri="{BB962C8B-B14F-4D97-AF65-F5344CB8AC3E}">
        <p14:creationId xmlns:p14="http://schemas.microsoft.com/office/powerpoint/2010/main" val="105446506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4C4B6C-C542-3294-E345-62700A9CBF3D}"/>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7A74F68D-C7AD-7FCA-F473-D3F6123CB143}"/>
              </a:ext>
            </a:extLst>
          </p:cNvPr>
          <p:cNvSpPr>
            <a:spLocks noGrp="1"/>
          </p:cNvSpPr>
          <p:nvPr>
            <p:ph idx="1"/>
          </p:nvPr>
        </p:nvSpPr>
        <p:spPr/>
        <p:txBody>
          <a:bodyPr/>
          <a:lstStyle/>
          <a:p>
            <a:r>
              <a:rPr lang="tr-TR" dirty="0"/>
              <a:t>13 aralık 2023 resmi gazete 828 </a:t>
            </a:r>
            <a:r>
              <a:rPr lang="tr-TR" dirty="0" err="1"/>
              <a:t>tl</a:t>
            </a:r>
            <a:r>
              <a:rPr lang="tr-TR" dirty="0"/>
              <a:t> oldu</a:t>
            </a:r>
          </a:p>
        </p:txBody>
      </p:sp>
      <p:sp>
        <p:nvSpPr>
          <p:cNvPr id="4" name="Veri Yer Tutucusu 3">
            <a:extLst>
              <a:ext uri="{FF2B5EF4-FFF2-40B4-BE49-F238E27FC236}">
                <a16:creationId xmlns:a16="http://schemas.microsoft.com/office/drawing/2014/main" id="{515922EC-42CD-67EE-BE6B-DAA694B490C8}"/>
              </a:ext>
            </a:extLst>
          </p:cNvPr>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6E0FD81F-C77B-65CF-1CA8-A1D2DAE31C5F}"/>
              </a:ext>
            </a:extLst>
          </p:cNvPr>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a:extLst>
              <a:ext uri="{FF2B5EF4-FFF2-40B4-BE49-F238E27FC236}">
                <a16:creationId xmlns:a16="http://schemas.microsoft.com/office/drawing/2014/main" id="{E9E418C0-E577-1D4B-87AB-0056525691C8}"/>
              </a:ext>
            </a:extLst>
          </p:cNvPr>
          <p:cNvSpPr>
            <a:spLocks noGrp="1"/>
          </p:cNvSpPr>
          <p:nvPr>
            <p:ph type="sldNum" sz="quarter" idx="12"/>
          </p:nvPr>
        </p:nvSpPr>
        <p:spPr/>
        <p:txBody>
          <a:bodyPr/>
          <a:lstStyle/>
          <a:p>
            <a:fld id="{DECB1C78-3B6F-4B3D-A98F-BC72D261CF61}" type="slidenum">
              <a:rPr lang="tr-TR" smtClean="0">
                <a:solidFill>
                  <a:prstClr val="black">
                    <a:tint val="75000"/>
                  </a:prstClr>
                </a:solidFill>
              </a:rPr>
              <a:pPr/>
              <a:t>116</a:t>
            </a:fld>
            <a:endParaRPr lang="tr-TR">
              <a:solidFill>
                <a:prstClr val="black">
                  <a:tint val="75000"/>
                </a:prstClr>
              </a:solidFill>
            </a:endParaRPr>
          </a:p>
        </p:txBody>
      </p:sp>
    </p:spTree>
    <p:extLst>
      <p:ext uri="{BB962C8B-B14F-4D97-AF65-F5344CB8AC3E}">
        <p14:creationId xmlns:p14="http://schemas.microsoft.com/office/powerpoint/2010/main" val="397780883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9725" y="179882"/>
            <a:ext cx="11373346" cy="6371043"/>
          </a:xfrm>
        </p:spPr>
        <p:txBody>
          <a:bodyPr>
            <a:normAutofit lnSpcReduction="10000"/>
          </a:bodyPr>
          <a:lstStyle/>
          <a:p>
            <a:pPr algn="ctr"/>
            <a:r>
              <a:rPr lang="tr-TR" sz="3200" b="1" dirty="0">
                <a:solidFill>
                  <a:srgbClr val="FF0000"/>
                </a:solidFill>
              </a:rPr>
              <a:t>İhracat rejiminde eksik beyan</a:t>
            </a:r>
          </a:p>
          <a:p>
            <a:r>
              <a:rPr lang="tr-TR" b="1" dirty="0"/>
              <a:t>	</a:t>
            </a:r>
            <a:endParaRPr lang="tr-TR" dirty="0"/>
          </a:p>
          <a:p>
            <a:r>
              <a:rPr lang="tr-TR" b="1" dirty="0"/>
              <a:t>Madde 149- </a:t>
            </a:r>
            <a:r>
              <a:rPr lang="tr-TR" sz="3200" dirty="0"/>
              <a:t>Gümrük idareleri, 136 ve 148 inci maddelerde </a:t>
            </a:r>
            <a:r>
              <a:rPr lang="tr-TR" sz="1800" dirty="0"/>
              <a:t>(onaylanmış kişi statüsü) </a:t>
            </a:r>
            <a:r>
              <a:rPr lang="tr-TR" sz="3200" dirty="0"/>
              <a:t>yer alan koşulları taşıyan</a:t>
            </a:r>
            <a:r>
              <a:rPr lang="tr-TR" sz="3200" b="1" dirty="0"/>
              <a:t> </a:t>
            </a:r>
            <a:r>
              <a:rPr lang="tr-TR" sz="3200" dirty="0"/>
              <a:t>beyan sahibinin başvurusu üzerine </a:t>
            </a:r>
            <a:r>
              <a:rPr lang="tr-TR" sz="3200" dirty="0">
                <a:solidFill>
                  <a:srgbClr val="00B0F0"/>
                </a:solidFill>
              </a:rPr>
              <a:t>beyannameye eklenmesi gereken belgelerden bazılarının eklenmediği ve/veya </a:t>
            </a:r>
          </a:p>
          <a:p>
            <a:r>
              <a:rPr lang="tr-TR" sz="3200" dirty="0">
                <a:solidFill>
                  <a:srgbClr val="00B0F0"/>
                </a:solidFill>
              </a:rPr>
              <a:t>beyannameye yazılması gereken bazı bilgilerin yazılmadığı durumlarda,</a:t>
            </a:r>
            <a:r>
              <a:rPr lang="tr-TR" sz="3200" dirty="0"/>
              <a:t> </a:t>
            </a:r>
          </a:p>
          <a:p>
            <a:r>
              <a:rPr lang="tr-TR" sz="3200" dirty="0">
                <a:solidFill>
                  <a:srgbClr val="00B050"/>
                </a:solidFill>
              </a:rPr>
              <a:t>150 inci maddede yer alan hükümlere uyulması kaydıyla  gümrük beyanını kabul eder. </a:t>
            </a:r>
            <a:endParaRPr lang="tr-TR" b="1" dirty="0">
              <a:solidFill>
                <a:srgbClr val="00B050"/>
              </a:solidFill>
            </a:endParaRPr>
          </a:p>
          <a:p>
            <a:r>
              <a:rPr lang="tr-TR" dirty="0"/>
              <a:t>	</a:t>
            </a:r>
          </a:p>
          <a:p>
            <a:r>
              <a:rPr lang="tr-TR" dirty="0"/>
              <a:t> Gümrük idaresi, eşyaya ilişkin basitleştirilmiş beyanın yürürlükteki mevzuat hükümleri çerçevesinde gerekli görülen bütün bilgileri içermesi halinde tamamlayıcı beyanın sunulmasını istemekten vazgeçebilir. </a:t>
            </a:r>
          </a:p>
          <a:p>
            <a:endParaRPr lang="tr-TR" dirty="0"/>
          </a:p>
        </p:txBody>
      </p:sp>
      <p:sp>
        <p:nvSpPr>
          <p:cNvPr id="4" name="Veri Yer Tutucusu 3"/>
          <p:cNvSpPr>
            <a:spLocks noGrp="1"/>
          </p:cNvSpPr>
          <p:nvPr>
            <p:ph type="dt" sz="half" idx="10"/>
          </p:nvPr>
        </p:nvSpPr>
        <p:spPr/>
        <p:txBody>
          <a:bodyPr/>
          <a:lstStyle/>
          <a:p>
            <a:fld id="{C9ED2116-D44E-45F0-B58E-F2832CEA7B0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117</a:t>
            </a:fld>
            <a:endParaRPr lang="tr-TR">
              <a:solidFill>
                <a:prstClr val="black">
                  <a:tint val="75000"/>
                </a:prstClr>
              </a:solidFill>
            </a:endParaRPr>
          </a:p>
        </p:txBody>
      </p:sp>
    </p:spTree>
    <p:extLst>
      <p:ext uri="{BB962C8B-B14F-4D97-AF65-F5344CB8AC3E}">
        <p14:creationId xmlns:p14="http://schemas.microsoft.com/office/powerpoint/2010/main" val="37509837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2388" y="107576"/>
            <a:ext cx="11071412" cy="685800"/>
          </a:xfrm>
        </p:spPr>
        <p:txBody>
          <a:bodyPr>
            <a:normAutofit fontScale="90000"/>
          </a:bodyPr>
          <a:lstStyle/>
          <a:p>
            <a:pPr algn="ctr"/>
            <a:br>
              <a:rPr lang="tr-TR" b="1" dirty="0">
                <a:solidFill>
                  <a:srgbClr val="FF0000"/>
                </a:solidFill>
              </a:rPr>
            </a:br>
            <a:r>
              <a:rPr lang="tr-TR" b="1" dirty="0">
                <a:solidFill>
                  <a:srgbClr val="FF0000"/>
                </a:solidFill>
              </a:rPr>
              <a:t>Onaylanmış kişi statüsü;</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2389" y="1132764"/>
            <a:ext cx="11754936" cy="5390865"/>
          </a:xfrm>
        </p:spPr>
        <p:txBody>
          <a:bodyPr>
            <a:normAutofit/>
          </a:bodyPr>
          <a:lstStyle/>
          <a:p>
            <a:r>
              <a:rPr lang="tr-TR" dirty="0"/>
              <a:t> </a:t>
            </a:r>
            <a:r>
              <a:rPr lang="tr-TR" sz="3200" dirty="0">
                <a:solidFill>
                  <a:srgbClr val="0070C0"/>
                </a:solidFill>
              </a:rPr>
              <a:t>Gümrük işlemlerinde güvenilirliğini kanıtlamış,</a:t>
            </a:r>
          </a:p>
          <a:p>
            <a:r>
              <a:rPr lang="tr-TR" sz="3200" dirty="0">
                <a:solidFill>
                  <a:srgbClr val="0070C0"/>
                </a:solidFill>
              </a:rPr>
              <a:t> Belirli bir dış ticaret hacmine veya sabit sermaye yatırımına sahip,</a:t>
            </a:r>
          </a:p>
          <a:p>
            <a:r>
              <a:rPr lang="tr-TR" sz="3200" dirty="0">
                <a:solidFill>
                  <a:srgbClr val="0070C0"/>
                </a:solidFill>
              </a:rPr>
              <a:t> Mali yeterliliği tasdik edilmiş,</a:t>
            </a:r>
          </a:p>
          <a:p>
            <a:r>
              <a:rPr lang="tr-TR" sz="3200" dirty="0">
                <a:solidFill>
                  <a:srgbClr val="0070C0"/>
                </a:solidFill>
              </a:rPr>
              <a:t> Kayıtları izlenebilir olan</a:t>
            </a:r>
          </a:p>
          <a:p>
            <a:r>
              <a:rPr lang="tr-TR" sz="3200" dirty="0"/>
              <a:t>kişilere tanınan ve gümrük ve dış ticaret faaliyetlerinde belli kolaylıkların tanınmasına imkan veren bir statüdür</a:t>
            </a:r>
          </a:p>
        </p:txBody>
      </p:sp>
      <p:sp>
        <p:nvSpPr>
          <p:cNvPr id="4" name="Veri Yer Tutucusu 3"/>
          <p:cNvSpPr>
            <a:spLocks noGrp="1"/>
          </p:cNvSpPr>
          <p:nvPr>
            <p:ph type="dt" sz="half" idx="10"/>
          </p:nvPr>
        </p:nvSpPr>
        <p:spPr/>
        <p:txBody>
          <a:bodyPr/>
          <a:lstStyle/>
          <a:p>
            <a:fld id="{8A57F056-352C-4824-A768-766A7515CF2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118</a:t>
            </a:fld>
            <a:endParaRPr lang="tr-TR">
              <a:solidFill>
                <a:prstClr val="black">
                  <a:tint val="75000"/>
                </a:prstClr>
              </a:solidFill>
            </a:endParaRPr>
          </a:p>
        </p:txBody>
      </p:sp>
    </p:spTree>
    <p:extLst>
      <p:ext uri="{BB962C8B-B14F-4D97-AF65-F5344CB8AC3E}">
        <p14:creationId xmlns:p14="http://schemas.microsoft.com/office/powerpoint/2010/main" val="162675711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785" y="0"/>
            <a:ext cx="10958015" cy="764276"/>
          </a:xfrm>
        </p:spPr>
        <p:txBody>
          <a:bodyPr>
            <a:normAutofit fontScale="90000"/>
          </a:bodyPr>
          <a:lstStyle/>
          <a:p>
            <a:pPr algn="ctr"/>
            <a:br>
              <a:rPr lang="tr-TR" dirty="0"/>
            </a:br>
            <a:r>
              <a:rPr lang="tr-TR" b="1" dirty="0">
                <a:solidFill>
                  <a:srgbClr val="0070C0"/>
                </a:solidFill>
              </a:rPr>
              <a:t>OKSB MAVİ HAT DEĞİŞİKLİK</a:t>
            </a:r>
            <a:br>
              <a:rPr lang="tr-TR" b="1" dirty="0">
                <a:solidFill>
                  <a:srgbClr val="0070C0"/>
                </a:solidFill>
              </a:rPr>
            </a:br>
            <a:endParaRPr lang="tr-TR" b="1" dirty="0">
              <a:solidFill>
                <a:srgbClr val="0070C0"/>
              </a:solidFill>
            </a:endParaRPr>
          </a:p>
        </p:txBody>
      </p:sp>
      <p:sp>
        <p:nvSpPr>
          <p:cNvPr id="3" name="İçerik Yer Tutucusu 2"/>
          <p:cNvSpPr>
            <a:spLocks noGrp="1"/>
          </p:cNvSpPr>
          <p:nvPr>
            <p:ph idx="1"/>
          </p:nvPr>
        </p:nvSpPr>
        <p:spPr>
          <a:xfrm>
            <a:off x="245660" y="1255594"/>
            <a:ext cx="11614244" cy="5254388"/>
          </a:xfrm>
        </p:spPr>
        <p:txBody>
          <a:bodyPr>
            <a:normAutofit/>
          </a:bodyPr>
          <a:lstStyle/>
          <a:p>
            <a:r>
              <a:rPr lang="tr-TR" sz="3200" dirty="0">
                <a:solidFill>
                  <a:srgbClr val="FF0000"/>
                </a:solidFill>
              </a:rPr>
              <a:t>15.08.2017 Tarihinden İtibaren Onaylanmış Kişi Statü Belgesi A, B Ve C Sınıfı Yerine Tek Tip Olarak Verilecek</a:t>
            </a:r>
          </a:p>
          <a:p>
            <a:endParaRPr lang="tr-TR" dirty="0"/>
          </a:p>
          <a:p>
            <a:r>
              <a:rPr lang="tr-TR" dirty="0"/>
              <a:t>Söz konusu değişiklik ile onaylanmış kişi statü belgesi yeniden düzenlenmiştir.</a:t>
            </a:r>
          </a:p>
          <a:p>
            <a:r>
              <a:rPr lang="tr-TR" dirty="0"/>
              <a:t>1- OKS belgeleri sınıf ayrımı olmaksızın tek tip belge şeklinde düzenlenecektir.</a:t>
            </a:r>
          </a:p>
          <a:p>
            <a:r>
              <a:rPr lang="tr-TR" dirty="0"/>
              <a:t>2- Onaylanmış kişi statü belgesi sahipleri serbest dolaşımdaki eşyanın ihracatında mavi hat uygulamasından yararlanabilecektir.</a:t>
            </a:r>
          </a:p>
          <a:p>
            <a:endParaRPr lang="tr-TR" dirty="0"/>
          </a:p>
        </p:txBody>
      </p:sp>
      <p:sp>
        <p:nvSpPr>
          <p:cNvPr id="4" name="Veri Yer Tutucusu 3"/>
          <p:cNvSpPr>
            <a:spLocks noGrp="1"/>
          </p:cNvSpPr>
          <p:nvPr>
            <p:ph type="dt" sz="half" idx="10"/>
          </p:nvPr>
        </p:nvSpPr>
        <p:spPr/>
        <p:txBody>
          <a:bodyPr/>
          <a:lstStyle/>
          <a:p>
            <a:fld id="{DBCEE6F7-D2F0-4D8C-A065-03E86986FF3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119</a:t>
            </a:fld>
            <a:endParaRPr lang="tr-TR">
              <a:solidFill>
                <a:prstClr val="black">
                  <a:tint val="75000"/>
                </a:prstClr>
              </a:solidFill>
            </a:endParaRPr>
          </a:p>
        </p:txBody>
      </p:sp>
    </p:spTree>
    <p:extLst>
      <p:ext uri="{BB962C8B-B14F-4D97-AF65-F5344CB8AC3E}">
        <p14:creationId xmlns:p14="http://schemas.microsoft.com/office/powerpoint/2010/main" val="4200822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2955" y="286603"/>
            <a:ext cx="11080845" cy="5890360"/>
          </a:xfrm>
        </p:spPr>
        <p:txBody>
          <a:bodyPr>
            <a:normAutofit/>
          </a:bodyPr>
          <a:lstStyle/>
          <a:p>
            <a:pPr algn="ctr"/>
            <a:r>
              <a:rPr lang="tr-TR" sz="3200" b="1" dirty="0">
                <a:solidFill>
                  <a:srgbClr val="FF0000"/>
                </a:solidFill>
              </a:rPr>
              <a:t>c) TELİF HAKKINA TABİ </a:t>
            </a:r>
            <a:r>
              <a:rPr lang="tr-TR" sz="3200" b="1" dirty="0">
                <a:solidFill>
                  <a:srgbClr val="13ED3D"/>
                </a:solidFill>
                <a:highlight>
                  <a:srgbClr val="FFFF00"/>
                </a:highlight>
                <a:latin typeface="Algerian" panose="04020705040A02060702" pitchFamily="82" charset="0"/>
              </a:rPr>
              <a:t>TAKLİT</a:t>
            </a:r>
            <a:r>
              <a:rPr lang="tr-TR" sz="3200" b="1" dirty="0">
                <a:solidFill>
                  <a:srgbClr val="13ED3D"/>
                </a:solidFill>
              </a:rPr>
              <a:t> EŞYA </a:t>
            </a:r>
            <a:r>
              <a:rPr lang="tr-TR" sz="3200" b="1" dirty="0">
                <a:solidFill>
                  <a:srgbClr val="FF0000"/>
                </a:solidFill>
              </a:rPr>
              <a:t>DEYİMİ</a:t>
            </a:r>
            <a:r>
              <a:rPr lang="tr-TR" sz="3200" dirty="0"/>
              <a:t>, </a:t>
            </a:r>
          </a:p>
          <a:p>
            <a:r>
              <a:rPr lang="tr-TR" sz="3200" dirty="0">
                <a:solidFill>
                  <a:srgbClr val="00B0F0"/>
                </a:solidFill>
              </a:rPr>
              <a:t>bir telif hakkına konu eşyanın ;</a:t>
            </a:r>
          </a:p>
          <a:p>
            <a:r>
              <a:rPr lang="tr-TR" sz="3200" dirty="0">
                <a:solidFill>
                  <a:srgbClr val="00B050"/>
                </a:solidFill>
              </a:rPr>
              <a:t>hak sahibinin </a:t>
            </a:r>
            <a:r>
              <a:rPr lang="tr-TR" sz="3200" u="sng" dirty="0">
                <a:solidFill>
                  <a:srgbClr val="00B050"/>
                </a:solidFill>
              </a:rPr>
              <a:t>güvence altına alınan hakkını</a:t>
            </a:r>
            <a:r>
              <a:rPr lang="tr-TR" sz="3200" dirty="0"/>
              <a:t>, </a:t>
            </a:r>
          </a:p>
          <a:p>
            <a:r>
              <a:rPr lang="tr-TR" sz="3200" dirty="0">
                <a:solidFill>
                  <a:srgbClr val="FFC000"/>
                </a:solidFill>
              </a:rPr>
              <a:t>ulusal kanunlar altında tescil edilmiş olsun olmasın</a:t>
            </a:r>
            <a:r>
              <a:rPr lang="tr-TR" sz="3200" dirty="0"/>
              <a:t>,</a:t>
            </a:r>
          </a:p>
          <a:p>
            <a:r>
              <a:rPr lang="tr-TR" sz="3200" dirty="0"/>
              <a:t> </a:t>
            </a:r>
            <a:r>
              <a:rPr lang="tr-TR" sz="3200" dirty="0">
                <a:solidFill>
                  <a:srgbClr val="0070C0"/>
                </a:solidFill>
              </a:rPr>
              <a:t>ihlal eder mahiyette, hak sahibinden veya bu hak sahibi tarafından </a:t>
            </a:r>
            <a:r>
              <a:rPr lang="tr-TR" sz="3200" dirty="0">
                <a:solidFill>
                  <a:srgbClr val="FF0000"/>
                </a:solidFill>
              </a:rPr>
              <a:t>üretim yapılan ülkede yetkilendirilen kişiden izinsiz olarak kopyalanan </a:t>
            </a:r>
            <a:r>
              <a:rPr lang="tr-TR" sz="3200" dirty="0">
                <a:solidFill>
                  <a:srgbClr val="0070C0"/>
                </a:solidFill>
              </a:rPr>
              <a:t>ve bu kopyalar kullanılarak üretilen eşyayı </a:t>
            </a:r>
          </a:p>
          <a:p>
            <a:r>
              <a:rPr lang="tr-TR" sz="3200" dirty="0"/>
              <a:t>ihlal eder mahiyetteki eşyayı, ifade eder.</a:t>
            </a:r>
          </a:p>
          <a:p>
            <a:pPr marL="0" indent="0">
              <a:buNone/>
            </a:pPr>
            <a:r>
              <a:rPr lang="tr-TR" dirty="0"/>
              <a:t> </a:t>
            </a:r>
          </a:p>
          <a:p>
            <a:pPr marL="0" indent="0">
              <a:buNone/>
            </a:pPr>
            <a:endParaRPr lang="tr-TR" dirty="0"/>
          </a:p>
        </p:txBody>
      </p:sp>
      <p:sp>
        <p:nvSpPr>
          <p:cNvPr id="4" name="Veri Yer Tutucusu 3"/>
          <p:cNvSpPr>
            <a:spLocks noGrp="1"/>
          </p:cNvSpPr>
          <p:nvPr>
            <p:ph type="dt" sz="half" idx="10"/>
          </p:nvPr>
        </p:nvSpPr>
        <p:spPr/>
        <p:txBody>
          <a:bodyPr/>
          <a:lstStyle/>
          <a:p>
            <a:fld id="{5C0D31B7-D33C-4580-BB95-22B0C7D33C1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a:t>
            </a:fld>
            <a:endParaRPr lang="tr-TR">
              <a:solidFill>
                <a:prstClr val="black">
                  <a:tint val="75000"/>
                </a:prstClr>
              </a:solidFill>
            </a:endParaRPr>
          </a:p>
        </p:txBody>
      </p:sp>
    </p:spTree>
    <p:extLst>
      <p:ext uri="{BB962C8B-B14F-4D97-AF65-F5344CB8AC3E}">
        <p14:creationId xmlns:p14="http://schemas.microsoft.com/office/powerpoint/2010/main" val="219724877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5785" y="0"/>
            <a:ext cx="10958015" cy="764276"/>
          </a:xfrm>
        </p:spPr>
        <p:txBody>
          <a:bodyPr>
            <a:normAutofit fontScale="90000"/>
          </a:bodyPr>
          <a:lstStyle/>
          <a:p>
            <a:pPr algn="ctr"/>
            <a:br>
              <a:rPr lang="tr-TR" dirty="0"/>
            </a:br>
            <a:r>
              <a:rPr lang="tr-TR" b="1" dirty="0">
                <a:solidFill>
                  <a:srgbClr val="0070C0"/>
                </a:solidFill>
              </a:rPr>
              <a:t>OKSB MAVİ HAT DEĞİŞİKLİK</a:t>
            </a:r>
            <a:br>
              <a:rPr lang="tr-TR" b="1" dirty="0">
                <a:solidFill>
                  <a:srgbClr val="0070C0"/>
                </a:solidFill>
              </a:rPr>
            </a:br>
            <a:endParaRPr lang="tr-TR" b="1" dirty="0">
              <a:solidFill>
                <a:srgbClr val="0070C0"/>
              </a:solidFill>
            </a:endParaRPr>
          </a:p>
        </p:txBody>
      </p:sp>
      <p:sp>
        <p:nvSpPr>
          <p:cNvPr id="3" name="İçerik Yer Tutucusu 2"/>
          <p:cNvSpPr>
            <a:spLocks noGrp="1"/>
          </p:cNvSpPr>
          <p:nvPr>
            <p:ph idx="1"/>
          </p:nvPr>
        </p:nvSpPr>
        <p:spPr>
          <a:xfrm>
            <a:off x="245660" y="1255594"/>
            <a:ext cx="11614244" cy="5254388"/>
          </a:xfrm>
        </p:spPr>
        <p:txBody>
          <a:bodyPr>
            <a:normAutofit/>
          </a:bodyPr>
          <a:lstStyle/>
          <a:p>
            <a:r>
              <a:rPr lang="tr-TR" dirty="0"/>
              <a:t>3- Onaylanmış kişi statü belgesi sahiplerinin, Tebliğin 42/A maddesinde yer alan koşulları karşılamaları halinde;</a:t>
            </a:r>
          </a:p>
          <a:p>
            <a:r>
              <a:rPr lang="tr-TR" dirty="0"/>
              <a:t>a. Dahilde işleme rejimi kapsamındaki ihracat dahil, tüm ihracat beyannamelerinde mavi hat uygulamasından yararlanabilecektir. </a:t>
            </a:r>
          </a:p>
          <a:p>
            <a:r>
              <a:rPr lang="tr-TR" dirty="0"/>
              <a:t>b. İlave koşulları sağlamayan onaylanmış kişi statü belgesi sahiplerine göre ithalatta ve ihracatta daha az muayeneye tabi tutulabilecektir. </a:t>
            </a:r>
          </a:p>
          <a:p>
            <a:r>
              <a:rPr lang="tr-TR" dirty="0"/>
              <a:t>4- Onaylanmış kişi statü belgesi sahipleri herhangi bir ilave koşula gerek kalmaksızın aşağıdaki kolaylıklardan faydalanabileceklerdir;</a:t>
            </a:r>
          </a:p>
          <a:p>
            <a:endParaRPr lang="tr-TR" dirty="0"/>
          </a:p>
        </p:txBody>
      </p:sp>
      <p:sp>
        <p:nvSpPr>
          <p:cNvPr id="4" name="Veri Yer Tutucusu 3"/>
          <p:cNvSpPr>
            <a:spLocks noGrp="1"/>
          </p:cNvSpPr>
          <p:nvPr>
            <p:ph type="dt" sz="half" idx="10"/>
          </p:nvPr>
        </p:nvSpPr>
        <p:spPr/>
        <p:txBody>
          <a:bodyPr/>
          <a:lstStyle/>
          <a:p>
            <a:fld id="{5467A3DE-EA21-4530-8C2B-F64EB6A6B95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120</a:t>
            </a:fld>
            <a:endParaRPr lang="tr-TR">
              <a:solidFill>
                <a:prstClr val="black">
                  <a:tint val="75000"/>
                </a:prstClr>
              </a:solidFill>
            </a:endParaRPr>
          </a:p>
        </p:txBody>
      </p:sp>
    </p:spTree>
    <p:extLst>
      <p:ext uri="{BB962C8B-B14F-4D97-AF65-F5344CB8AC3E}">
        <p14:creationId xmlns:p14="http://schemas.microsoft.com/office/powerpoint/2010/main" val="9111564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354842"/>
            <a:ext cx="11655188" cy="5822121"/>
          </a:xfrm>
        </p:spPr>
        <p:txBody>
          <a:bodyPr>
            <a:normAutofit/>
          </a:bodyPr>
          <a:lstStyle/>
          <a:p>
            <a:r>
              <a:rPr lang="tr-TR" sz="3200" b="1" dirty="0">
                <a:solidFill>
                  <a:srgbClr val="FF0000"/>
                </a:solidFill>
              </a:rPr>
              <a:t>4- Onaylanmış kişi statü belgesi sahipleri herhangi bir ilave koşula gerek kalmaksızın aşağıdaki kolaylıklardan faydalanabileceklerdir;</a:t>
            </a:r>
          </a:p>
          <a:p>
            <a:r>
              <a:rPr lang="tr-TR" sz="3200" dirty="0"/>
              <a:t>a) Eksik beyan,</a:t>
            </a:r>
          </a:p>
          <a:p>
            <a:r>
              <a:rPr lang="tr-TR" sz="3200" dirty="0"/>
              <a:t>b) Kısmi teminat,</a:t>
            </a:r>
          </a:p>
          <a:p>
            <a:r>
              <a:rPr lang="tr-TR" sz="3200" dirty="0"/>
              <a:t>c)  Götürü teminat,</a:t>
            </a:r>
          </a:p>
          <a:p>
            <a:r>
              <a:rPr lang="tr-TR" sz="3200" dirty="0"/>
              <a:t>d) Basitleştirilmiş işlem kapsamında A.TR dolaşım belgesi düzenleme ve vize etme,</a:t>
            </a:r>
          </a:p>
          <a:p>
            <a:endParaRPr lang="tr-TR" dirty="0"/>
          </a:p>
        </p:txBody>
      </p:sp>
      <p:sp>
        <p:nvSpPr>
          <p:cNvPr id="4" name="Veri Yer Tutucusu 3"/>
          <p:cNvSpPr>
            <a:spLocks noGrp="1"/>
          </p:cNvSpPr>
          <p:nvPr>
            <p:ph type="dt" sz="half" idx="10"/>
          </p:nvPr>
        </p:nvSpPr>
        <p:spPr/>
        <p:txBody>
          <a:bodyPr/>
          <a:lstStyle/>
          <a:p>
            <a:fld id="{2BCF5BB1-3653-40C9-88F9-4B2D99041A8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121</a:t>
            </a:fld>
            <a:endParaRPr lang="tr-TR">
              <a:solidFill>
                <a:prstClr val="black">
                  <a:tint val="75000"/>
                </a:prstClr>
              </a:solidFill>
            </a:endParaRPr>
          </a:p>
        </p:txBody>
      </p:sp>
    </p:spTree>
    <p:extLst>
      <p:ext uri="{BB962C8B-B14F-4D97-AF65-F5344CB8AC3E}">
        <p14:creationId xmlns:p14="http://schemas.microsoft.com/office/powerpoint/2010/main" val="38735929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354842"/>
            <a:ext cx="11750722" cy="5822121"/>
          </a:xfrm>
        </p:spPr>
        <p:txBody>
          <a:bodyPr>
            <a:normAutofit/>
          </a:bodyPr>
          <a:lstStyle/>
          <a:p>
            <a:endParaRPr lang="tr-TR" sz="3200" dirty="0"/>
          </a:p>
          <a:p>
            <a:r>
              <a:rPr lang="tr-TR" sz="3200" dirty="0"/>
              <a:t>e) İhracatta mavi hatta işlem gören </a:t>
            </a:r>
            <a:r>
              <a:rPr lang="tr-TR" sz="3200" dirty="0">
                <a:solidFill>
                  <a:srgbClr val="0070C0"/>
                </a:solidFill>
              </a:rPr>
              <a:t>beyannameye belge eklenmemesi,</a:t>
            </a:r>
          </a:p>
          <a:p>
            <a:r>
              <a:rPr lang="tr-TR" sz="3200" dirty="0"/>
              <a:t>f) Tahlile tabi bazı eşyanın </a:t>
            </a:r>
            <a:r>
              <a:rPr lang="tr-TR" sz="3200" dirty="0">
                <a:solidFill>
                  <a:srgbClr val="0070C0"/>
                </a:solidFill>
              </a:rPr>
              <a:t>tahlil sonucu alınmadan teslimi</a:t>
            </a:r>
            <a:r>
              <a:rPr lang="tr-TR" sz="3200" dirty="0"/>
              <a:t>,</a:t>
            </a:r>
          </a:p>
          <a:p>
            <a:r>
              <a:rPr lang="tr-TR" sz="3200" dirty="0"/>
              <a:t>g) Tahlile tabi bazı eşya için </a:t>
            </a:r>
            <a:r>
              <a:rPr lang="tr-TR" sz="3200" dirty="0">
                <a:solidFill>
                  <a:srgbClr val="0070C0"/>
                </a:solidFill>
              </a:rPr>
              <a:t>6 aylık tahlil raporu kullanımı</a:t>
            </a:r>
            <a:r>
              <a:rPr lang="tr-TR" sz="3200" dirty="0"/>
              <a:t>,</a:t>
            </a:r>
          </a:p>
          <a:p>
            <a:r>
              <a:rPr lang="tr-TR" sz="3200" dirty="0"/>
              <a:t>h) Taahhütname karşılığı konşimento ibrazından önce petrol ve türevleri cinsi eşyanın alıcıya teslimi,</a:t>
            </a:r>
          </a:p>
          <a:p>
            <a:r>
              <a:rPr lang="tr-TR" sz="3200" dirty="0"/>
              <a:t>ı) Ayniyet tespitinde farklı uygulama,</a:t>
            </a:r>
          </a:p>
          <a:p>
            <a:r>
              <a:rPr lang="tr-TR" sz="3200" dirty="0"/>
              <a:t>i) Eşya özelliğine bağlı olmadan taşıt üstü uygulaması.</a:t>
            </a:r>
          </a:p>
          <a:p>
            <a:endParaRPr lang="tr-TR" sz="3200" dirty="0"/>
          </a:p>
        </p:txBody>
      </p:sp>
      <p:sp>
        <p:nvSpPr>
          <p:cNvPr id="4" name="Veri Yer Tutucusu 3"/>
          <p:cNvSpPr>
            <a:spLocks noGrp="1"/>
          </p:cNvSpPr>
          <p:nvPr>
            <p:ph type="dt" sz="half" idx="10"/>
          </p:nvPr>
        </p:nvSpPr>
        <p:spPr/>
        <p:txBody>
          <a:bodyPr/>
          <a:lstStyle/>
          <a:p>
            <a:fld id="{1BD09DC0-2CC9-4F4B-9B20-C6B6C97BEDE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122</a:t>
            </a:fld>
            <a:endParaRPr lang="tr-TR">
              <a:solidFill>
                <a:prstClr val="black">
                  <a:tint val="75000"/>
                </a:prstClr>
              </a:solidFill>
            </a:endParaRPr>
          </a:p>
        </p:txBody>
      </p:sp>
    </p:spTree>
    <p:extLst>
      <p:ext uri="{BB962C8B-B14F-4D97-AF65-F5344CB8AC3E}">
        <p14:creationId xmlns:p14="http://schemas.microsoft.com/office/powerpoint/2010/main" val="12585875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685" y="494675"/>
            <a:ext cx="10874115" cy="6097194"/>
          </a:xfrm>
        </p:spPr>
        <p:txBody>
          <a:bodyPr>
            <a:normAutofit/>
          </a:bodyPr>
          <a:lstStyle/>
          <a:p>
            <a:pPr algn="ctr"/>
            <a:r>
              <a:rPr lang="tr-TR" sz="3200" b="1" dirty="0">
                <a:solidFill>
                  <a:srgbClr val="00B0F0"/>
                </a:solidFill>
              </a:rPr>
              <a:t>İhracat rejiminde</a:t>
            </a:r>
            <a:r>
              <a:rPr lang="tr-TR" sz="3200" dirty="0">
                <a:solidFill>
                  <a:srgbClr val="00B0F0"/>
                </a:solidFill>
              </a:rPr>
              <a:t> </a:t>
            </a:r>
            <a:r>
              <a:rPr lang="tr-TR" sz="3200" b="1" dirty="0">
                <a:solidFill>
                  <a:srgbClr val="00B0F0"/>
                </a:solidFill>
              </a:rPr>
              <a:t>eksik beyanda, </a:t>
            </a:r>
            <a:r>
              <a:rPr lang="tr-TR" b="1" dirty="0">
                <a:solidFill>
                  <a:srgbClr val="FF0000"/>
                </a:solidFill>
              </a:rPr>
              <a:t>bulunması gereken hususlar</a:t>
            </a:r>
            <a:endParaRPr lang="tr-TR" dirty="0">
              <a:solidFill>
                <a:srgbClr val="FF0000"/>
              </a:solidFill>
            </a:endParaRPr>
          </a:p>
          <a:p>
            <a:r>
              <a:rPr lang="tr-TR" b="1" dirty="0"/>
              <a:t> </a:t>
            </a:r>
            <a:endParaRPr lang="tr-TR" dirty="0"/>
          </a:p>
          <a:p>
            <a:r>
              <a:rPr lang="tr-TR" b="1" dirty="0"/>
              <a:t>Madde 150-</a:t>
            </a:r>
            <a:r>
              <a:rPr lang="tr-TR" dirty="0"/>
              <a:t> </a:t>
            </a:r>
            <a:r>
              <a:rPr lang="tr-TR" sz="3200" dirty="0">
                <a:solidFill>
                  <a:srgbClr val="FF0000"/>
                </a:solidFill>
              </a:rPr>
              <a:t>Beyannamede;</a:t>
            </a:r>
          </a:p>
          <a:p>
            <a:r>
              <a:rPr lang="tr-TR" sz="3200" dirty="0">
                <a:solidFill>
                  <a:srgbClr val="7030A0"/>
                </a:solidFill>
              </a:rPr>
              <a:t> </a:t>
            </a:r>
            <a:r>
              <a:rPr lang="tr-TR" sz="3200" u="sng" dirty="0">
                <a:solidFill>
                  <a:srgbClr val="7030A0"/>
                </a:solidFill>
              </a:rPr>
              <a:t>ihracatçı, </a:t>
            </a:r>
          </a:p>
          <a:p>
            <a:r>
              <a:rPr lang="tr-TR" sz="3200" u="sng" dirty="0">
                <a:solidFill>
                  <a:srgbClr val="7030A0"/>
                </a:solidFill>
              </a:rPr>
              <a:t>beyan sahibi, </a:t>
            </a:r>
          </a:p>
          <a:p>
            <a:r>
              <a:rPr lang="tr-TR" sz="3200" u="sng" dirty="0">
                <a:solidFill>
                  <a:srgbClr val="7030A0"/>
                </a:solidFill>
              </a:rPr>
              <a:t>eşyanın gideceği ülke, </a:t>
            </a:r>
          </a:p>
          <a:p>
            <a:r>
              <a:rPr lang="tr-TR" sz="3200" u="sng" dirty="0">
                <a:solidFill>
                  <a:srgbClr val="7030A0"/>
                </a:solidFill>
              </a:rPr>
              <a:t>eşyanın cinsi, kapların adedi ve cinsi, </a:t>
            </a:r>
          </a:p>
          <a:p>
            <a:r>
              <a:rPr lang="tr-TR" sz="3200" u="sng" dirty="0">
                <a:solidFill>
                  <a:srgbClr val="7030A0"/>
                </a:solidFill>
              </a:rPr>
              <a:t>eşyanın tarife pozisyonu, </a:t>
            </a:r>
          </a:p>
          <a:p>
            <a:r>
              <a:rPr lang="tr-TR" sz="3200" u="sng" dirty="0">
                <a:solidFill>
                  <a:srgbClr val="7030A0"/>
                </a:solidFill>
              </a:rPr>
              <a:t>eşyanın ağırlığı, </a:t>
            </a:r>
          </a:p>
          <a:p>
            <a:r>
              <a:rPr lang="tr-TR" sz="3200" u="sng" dirty="0">
                <a:solidFill>
                  <a:srgbClr val="7030A0"/>
                </a:solidFill>
              </a:rPr>
              <a:t>ek bilgi, belge ve izinler ile beyan sahibinin imzası </a:t>
            </a:r>
            <a:r>
              <a:rPr lang="tr-TR" sz="3200" dirty="0">
                <a:solidFill>
                  <a:srgbClr val="FF0000"/>
                </a:solidFill>
              </a:rPr>
              <a:t>yer almalıdır.</a:t>
            </a:r>
          </a:p>
          <a:p>
            <a:r>
              <a:rPr lang="tr-TR" dirty="0"/>
              <a:t> </a:t>
            </a:r>
          </a:p>
          <a:p>
            <a:endParaRPr lang="tr-TR" dirty="0"/>
          </a:p>
        </p:txBody>
      </p:sp>
      <p:sp>
        <p:nvSpPr>
          <p:cNvPr id="4" name="Veri Yer Tutucusu 3"/>
          <p:cNvSpPr>
            <a:spLocks noGrp="1"/>
          </p:cNvSpPr>
          <p:nvPr>
            <p:ph type="dt" sz="half" idx="10"/>
          </p:nvPr>
        </p:nvSpPr>
        <p:spPr/>
        <p:txBody>
          <a:bodyPr/>
          <a:lstStyle/>
          <a:p>
            <a:fld id="{2867F00B-2EDF-45E7-833D-5EA39078615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123</a:t>
            </a:fld>
            <a:endParaRPr lang="tr-TR">
              <a:solidFill>
                <a:prstClr val="black">
                  <a:tint val="75000"/>
                </a:prstClr>
              </a:solidFill>
            </a:endParaRPr>
          </a:p>
        </p:txBody>
      </p:sp>
    </p:spTree>
    <p:extLst>
      <p:ext uri="{BB962C8B-B14F-4D97-AF65-F5344CB8AC3E}">
        <p14:creationId xmlns:p14="http://schemas.microsoft.com/office/powerpoint/2010/main" val="305021327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9685" y="494675"/>
            <a:ext cx="11593253" cy="5682288"/>
          </a:xfrm>
        </p:spPr>
        <p:txBody>
          <a:bodyPr>
            <a:normAutofit/>
          </a:bodyPr>
          <a:lstStyle/>
          <a:p>
            <a:pPr algn="ctr"/>
            <a:r>
              <a:rPr lang="tr-TR" sz="3200" b="1" dirty="0">
                <a:solidFill>
                  <a:srgbClr val="00B0F0"/>
                </a:solidFill>
              </a:rPr>
              <a:t>İhracat rejiminde</a:t>
            </a:r>
            <a:r>
              <a:rPr lang="tr-TR" sz="3200" dirty="0">
                <a:solidFill>
                  <a:srgbClr val="00B0F0"/>
                </a:solidFill>
              </a:rPr>
              <a:t> </a:t>
            </a:r>
            <a:r>
              <a:rPr lang="tr-TR" sz="3200" b="1" dirty="0">
                <a:solidFill>
                  <a:srgbClr val="00B0F0"/>
                </a:solidFill>
              </a:rPr>
              <a:t>eksik beyanda, </a:t>
            </a:r>
          </a:p>
          <a:p>
            <a:pPr algn="ctr"/>
            <a:r>
              <a:rPr lang="tr-TR" sz="3200" b="1" dirty="0">
                <a:solidFill>
                  <a:srgbClr val="00B0F0"/>
                </a:solidFill>
              </a:rPr>
              <a:t>(MUTLAKA) </a:t>
            </a:r>
            <a:r>
              <a:rPr lang="tr-TR" b="1" dirty="0">
                <a:solidFill>
                  <a:srgbClr val="FF0000"/>
                </a:solidFill>
              </a:rPr>
              <a:t>bulunması gereken hususlar</a:t>
            </a:r>
            <a:endParaRPr lang="tr-TR" dirty="0">
              <a:solidFill>
                <a:srgbClr val="FF0000"/>
              </a:solidFill>
            </a:endParaRPr>
          </a:p>
          <a:p>
            <a:r>
              <a:rPr lang="tr-TR" b="1" dirty="0"/>
              <a:t> </a:t>
            </a:r>
            <a:endParaRPr lang="tr-TR" dirty="0"/>
          </a:p>
          <a:p>
            <a:r>
              <a:rPr lang="tr-TR" sz="3200" b="1" dirty="0">
                <a:solidFill>
                  <a:srgbClr val="00B050"/>
                </a:solidFill>
              </a:rPr>
              <a:t>Eşyanın</a:t>
            </a:r>
            <a:r>
              <a:rPr lang="tr-TR" b="1" dirty="0"/>
              <a:t>,</a:t>
            </a:r>
            <a:r>
              <a:rPr lang="tr-TR" dirty="0"/>
              <a:t> gümrük idaresince Türk Gümrük Tarife Cetvelindeki yerinin kolay ve herhangi bir </a:t>
            </a:r>
            <a:r>
              <a:rPr lang="tr-TR" sz="3200" b="1" dirty="0">
                <a:solidFill>
                  <a:srgbClr val="00B050"/>
                </a:solidFill>
              </a:rPr>
              <a:t>tereddüde yol açmadan belirlenmesini sağlayacak şekilde tanımlanmış olması gerekir</a:t>
            </a:r>
            <a:r>
              <a:rPr lang="tr-TR" sz="3200" dirty="0"/>
              <a:t>. </a:t>
            </a:r>
            <a:endParaRPr lang="tr-TR" dirty="0"/>
          </a:p>
          <a:p>
            <a:r>
              <a:rPr lang="tr-TR" dirty="0"/>
              <a:t> </a:t>
            </a:r>
          </a:p>
          <a:p>
            <a:r>
              <a:rPr lang="tr-TR" sz="3200" b="1" dirty="0">
                <a:solidFill>
                  <a:srgbClr val="00B050"/>
                </a:solidFill>
              </a:rPr>
              <a:t>Eşyanın ihracat vergisine tabi olması halinde</a:t>
            </a:r>
            <a:r>
              <a:rPr lang="tr-TR" dirty="0"/>
              <a:t>, bu vergilerin doğru bir biçimde hesaplanabilmesi için </a:t>
            </a:r>
            <a:r>
              <a:rPr lang="tr-TR" sz="3200" b="1" dirty="0">
                <a:solidFill>
                  <a:srgbClr val="00B050"/>
                </a:solidFill>
              </a:rPr>
              <a:t>gerekli bütün bilgiler bulunmalıdır</a:t>
            </a:r>
            <a:r>
              <a:rPr lang="tr-TR" dirty="0"/>
              <a:t>. </a:t>
            </a:r>
          </a:p>
          <a:p>
            <a:endParaRPr lang="tr-TR" dirty="0"/>
          </a:p>
        </p:txBody>
      </p:sp>
      <p:sp>
        <p:nvSpPr>
          <p:cNvPr id="4" name="Veri Yer Tutucusu 3"/>
          <p:cNvSpPr>
            <a:spLocks noGrp="1"/>
          </p:cNvSpPr>
          <p:nvPr>
            <p:ph type="dt" sz="half" idx="10"/>
          </p:nvPr>
        </p:nvSpPr>
        <p:spPr/>
        <p:txBody>
          <a:bodyPr/>
          <a:lstStyle/>
          <a:p>
            <a:fld id="{95EE5621-AC39-46D9-AB29-8EA575DC83F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124</a:t>
            </a:fld>
            <a:endParaRPr lang="tr-TR">
              <a:solidFill>
                <a:prstClr val="black">
                  <a:tint val="75000"/>
                </a:prstClr>
              </a:solidFill>
            </a:endParaRPr>
          </a:p>
        </p:txBody>
      </p:sp>
    </p:spTree>
    <p:extLst>
      <p:ext uri="{BB962C8B-B14F-4D97-AF65-F5344CB8AC3E}">
        <p14:creationId xmlns:p14="http://schemas.microsoft.com/office/powerpoint/2010/main" val="37404171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9823" y="449704"/>
            <a:ext cx="11536695" cy="5906645"/>
          </a:xfrm>
        </p:spPr>
        <p:txBody>
          <a:bodyPr>
            <a:normAutofit/>
          </a:bodyPr>
          <a:lstStyle/>
          <a:p>
            <a:r>
              <a:rPr lang="tr-TR" sz="2400" dirty="0"/>
              <a:t>Eşyanın tanımlanması ve ihracatla ilgili hükümlerin uygulanması ya da eşyanın ihracından önce bir teminat alınması gerekiyorsa, bu teminatın hesaplanabilmesi için gerekli ek bilgiler bulunmalıdır</a:t>
            </a:r>
            <a:r>
              <a:rPr lang="tr-TR" dirty="0"/>
              <a:t>.</a:t>
            </a:r>
          </a:p>
          <a:p>
            <a:r>
              <a:rPr lang="tr-TR" sz="3200" dirty="0">
                <a:solidFill>
                  <a:srgbClr val="7030A0"/>
                </a:solidFill>
              </a:rPr>
              <a:t>Gümrük beyannamesinin 44 numaralı kutusuna ‘Basitleştirilmiş İhracat’ ve aşağıdaki ifade yazılır:</a:t>
            </a:r>
          </a:p>
          <a:p>
            <a:r>
              <a:rPr lang="tr-TR" sz="3200" dirty="0">
                <a:solidFill>
                  <a:srgbClr val="7030A0"/>
                </a:solidFill>
              </a:rPr>
              <a:t> </a:t>
            </a:r>
          </a:p>
          <a:p>
            <a:r>
              <a:rPr lang="tr-TR" sz="3200" dirty="0" err="1">
                <a:solidFill>
                  <a:srgbClr val="7030A0"/>
                </a:solidFill>
              </a:rPr>
              <a:t>Simplified</a:t>
            </a:r>
            <a:r>
              <a:rPr lang="tr-TR" sz="3200" dirty="0">
                <a:solidFill>
                  <a:srgbClr val="7030A0"/>
                </a:solidFill>
              </a:rPr>
              <a:t> </a:t>
            </a:r>
            <a:r>
              <a:rPr lang="tr-TR" sz="3200" dirty="0" err="1">
                <a:solidFill>
                  <a:srgbClr val="7030A0"/>
                </a:solidFill>
              </a:rPr>
              <a:t>Exportation</a:t>
            </a:r>
            <a:endParaRPr lang="tr-TR" sz="3200" dirty="0">
              <a:solidFill>
                <a:srgbClr val="7030A0"/>
              </a:solidFill>
            </a:endParaRPr>
          </a:p>
          <a:p>
            <a:r>
              <a:rPr lang="tr-TR" dirty="0"/>
              <a:t> </a:t>
            </a:r>
          </a:p>
          <a:p>
            <a:r>
              <a:rPr lang="tr-TR" sz="3200" dirty="0">
                <a:solidFill>
                  <a:srgbClr val="FF0000"/>
                </a:solidFill>
              </a:rPr>
              <a:t>Eksik beyanlarda </a:t>
            </a:r>
            <a:r>
              <a:rPr lang="tr-TR" sz="3200" u="sng" dirty="0">
                <a:solidFill>
                  <a:srgbClr val="FFC000"/>
                </a:solidFill>
              </a:rPr>
              <a:t>tamamlayıcı beyanların verileceği gümrük idaresi </a:t>
            </a:r>
            <a:r>
              <a:rPr lang="tr-TR" sz="3200" dirty="0">
                <a:solidFill>
                  <a:srgbClr val="00B0F0"/>
                </a:solidFill>
              </a:rPr>
              <a:t>de belirtilir.</a:t>
            </a:r>
            <a:r>
              <a:rPr lang="tr-TR" sz="3200" dirty="0">
                <a:solidFill>
                  <a:srgbClr val="00B050"/>
                </a:solidFill>
              </a:rPr>
              <a:t> Eksik beyanı alan gümrük idaresi beyannamenin 1 ve 2 numaralı  nüshasını tamamlayıcı ya da değişiklik beyanını alan gümrük idaresine gönderir. </a:t>
            </a:r>
          </a:p>
          <a:p>
            <a:endParaRPr lang="tr-TR" dirty="0"/>
          </a:p>
        </p:txBody>
      </p:sp>
      <p:sp>
        <p:nvSpPr>
          <p:cNvPr id="4" name="Veri Yer Tutucusu 3"/>
          <p:cNvSpPr>
            <a:spLocks noGrp="1"/>
          </p:cNvSpPr>
          <p:nvPr>
            <p:ph type="dt" sz="half" idx="10"/>
          </p:nvPr>
        </p:nvSpPr>
        <p:spPr/>
        <p:txBody>
          <a:bodyPr/>
          <a:lstStyle/>
          <a:p>
            <a:fld id="{642A01F9-F2E2-4350-B76D-DE3BE60DB05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125</a:t>
            </a:fld>
            <a:endParaRPr lang="tr-TR">
              <a:solidFill>
                <a:prstClr val="black">
                  <a:tint val="75000"/>
                </a:prstClr>
              </a:solidFill>
            </a:endParaRPr>
          </a:p>
        </p:txBody>
      </p:sp>
    </p:spTree>
    <p:extLst>
      <p:ext uri="{BB962C8B-B14F-4D97-AF65-F5344CB8AC3E}">
        <p14:creationId xmlns:p14="http://schemas.microsoft.com/office/powerpoint/2010/main" val="35434573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013" y="209862"/>
            <a:ext cx="11987212" cy="6368359"/>
          </a:xfrm>
        </p:spPr>
        <p:txBody>
          <a:bodyPr>
            <a:normAutofit lnSpcReduction="10000"/>
          </a:bodyPr>
          <a:lstStyle/>
          <a:p>
            <a:pPr algn="ctr"/>
            <a:r>
              <a:rPr lang="tr-TR" sz="3200" b="1" dirty="0">
                <a:solidFill>
                  <a:srgbClr val="FF0000"/>
                </a:solidFill>
              </a:rPr>
              <a:t>İhracat rejiminde eksik beyanın tamamlanması</a:t>
            </a:r>
            <a:endParaRPr lang="tr-TR" sz="3200" dirty="0">
              <a:solidFill>
                <a:srgbClr val="FF0000"/>
              </a:solidFill>
            </a:endParaRPr>
          </a:p>
          <a:p>
            <a:r>
              <a:rPr lang="tr-TR" b="1" dirty="0"/>
              <a:t> </a:t>
            </a:r>
            <a:endParaRPr lang="tr-TR" dirty="0"/>
          </a:p>
          <a:p>
            <a:r>
              <a:rPr lang="tr-TR" sz="2000" b="1" dirty="0"/>
              <a:t>Madde 151-</a:t>
            </a:r>
            <a:r>
              <a:rPr lang="tr-TR" sz="2000" dirty="0"/>
              <a:t> </a:t>
            </a:r>
            <a:r>
              <a:rPr lang="tr-TR" sz="3200" b="1" u="sng" dirty="0">
                <a:solidFill>
                  <a:srgbClr val="7030A0"/>
                </a:solidFill>
              </a:rPr>
              <a:t>Gümrük idareleri tarafından </a:t>
            </a:r>
            <a:r>
              <a:rPr lang="tr-TR" sz="3200" b="1" u="sng" dirty="0">
                <a:solidFill>
                  <a:srgbClr val="00B050"/>
                </a:solidFill>
              </a:rPr>
              <a:t>eksik beyan </a:t>
            </a:r>
            <a:r>
              <a:rPr lang="tr-TR" sz="3200" b="1" u="sng" dirty="0">
                <a:solidFill>
                  <a:srgbClr val="7030A0"/>
                </a:solidFill>
              </a:rPr>
              <a:t>kabul edildiğinde</a:t>
            </a:r>
            <a:r>
              <a:rPr lang="tr-TR" sz="3200" dirty="0">
                <a:solidFill>
                  <a:srgbClr val="00B050"/>
                </a:solidFill>
              </a:rPr>
              <a:t>;</a:t>
            </a:r>
          </a:p>
          <a:p>
            <a:r>
              <a:rPr lang="tr-TR" sz="3200" dirty="0">
                <a:solidFill>
                  <a:srgbClr val="00B050"/>
                </a:solidFill>
              </a:rPr>
              <a:t> </a:t>
            </a:r>
          </a:p>
          <a:p>
            <a:r>
              <a:rPr lang="tr-TR" sz="3200" dirty="0">
                <a:solidFill>
                  <a:srgbClr val="00B050"/>
                </a:solidFill>
              </a:rPr>
              <a:t>eksik olan bilgi veya belgelerin tamamlanması için beyan sahibine tanınan süre, beyannamenin tescil tarihinden itibaren </a:t>
            </a:r>
            <a:r>
              <a:rPr lang="tr-TR" sz="3200" dirty="0">
                <a:solidFill>
                  <a:srgbClr val="FF0000"/>
                </a:solidFill>
              </a:rPr>
              <a:t>bir (1) ayı </a:t>
            </a:r>
            <a:r>
              <a:rPr lang="tr-TR" sz="3200" dirty="0">
                <a:solidFill>
                  <a:srgbClr val="00B050"/>
                </a:solidFill>
              </a:rPr>
              <a:t>geçemez</a:t>
            </a:r>
            <a:r>
              <a:rPr lang="tr-TR" dirty="0"/>
              <a:t>. </a:t>
            </a:r>
            <a:r>
              <a:rPr lang="tr-TR" dirty="0">
                <a:solidFill>
                  <a:srgbClr val="00B0F0"/>
                </a:solidFill>
              </a:rPr>
              <a:t>Gerekli görülen durumlarda bu süre uzatılabilir. Bu şekilde verilecek ek süre üç </a:t>
            </a:r>
            <a:r>
              <a:rPr lang="tr-TR" b="1" dirty="0">
                <a:solidFill>
                  <a:srgbClr val="FF0000"/>
                </a:solidFill>
              </a:rPr>
              <a:t>(3) ayı </a:t>
            </a:r>
            <a:r>
              <a:rPr lang="tr-TR" dirty="0">
                <a:solidFill>
                  <a:srgbClr val="00B0F0"/>
                </a:solidFill>
              </a:rPr>
              <a:t>geçemez. </a:t>
            </a:r>
          </a:p>
          <a:p>
            <a:r>
              <a:rPr lang="tr-TR" dirty="0"/>
              <a:t> </a:t>
            </a:r>
          </a:p>
          <a:p>
            <a:r>
              <a:rPr lang="tr-TR" dirty="0"/>
              <a:t>Eksik beyan usulüne göre tescil edilen bir beyannamede, eksik bulunan bilgi veya belgenin tamamlanması için gümrük idaresi tarafından </a:t>
            </a:r>
            <a:r>
              <a:rPr lang="tr-TR" sz="3200" dirty="0">
                <a:solidFill>
                  <a:srgbClr val="00B0F0"/>
                </a:solidFill>
              </a:rPr>
              <a:t>verilen süre içinde bu eksikliklerin tamamlanmaması halinde, söz konusu beyanname kapsamı eşyanın </a:t>
            </a:r>
            <a:r>
              <a:rPr lang="tr-TR" sz="3200" dirty="0">
                <a:solidFill>
                  <a:srgbClr val="FF0000"/>
                </a:solidFill>
              </a:rPr>
              <a:t>ödenmesi gereken vergileri ertelenmez.</a:t>
            </a:r>
          </a:p>
          <a:p>
            <a:r>
              <a:rPr lang="tr-TR" b="1" dirty="0"/>
              <a:t> </a:t>
            </a:r>
            <a:endParaRPr lang="tr-TR" dirty="0"/>
          </a:p>
          <a:p>
            <a:endParaRPr lang="tr-TR" dirty="0"/>
          </a:p>
        </p:txBody>
      </p:sp>
      <p:sp>
        <p:nvSpPr>
          <p:cNvPr id="4" name="Veri Yer Tutucusu 3"/>
          <p:cNvSpPr>
            <a:spLocks noGrp="1"/>
          </p:cNvSpPr>
          <p:nvPr>
            <p:ph type="dt" sz="half" idx="10"/>
          </p:nvPr>
        </p:nvSpPr>
        <p:spPr/>
        <p:txBody>
          <a:bodyPr/>
          <a:lstStyle/>
          <a:p>
            <a:fld id="{1E7394A1-2F1B-4245-979E-82C86496B8D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126</a:t>
            </a:fld>
            <a:endParaRPr lang="tr-TR">
              <a:solidFill>
                <a:prstClr val="black">
                  <a:tint val="75000"/>
                </a:prstClr>
              </a:solidFill>
            </a:endParaRPr>
          </a:p>
        </p:txBody>
      </p:sp>
    </p:spTree>
    <p:extLst>
      <p:ext uri="{BB962C8B-B14F-4D97-AF65-F5344CB8AC3E}">
        <p14:creationId xmlns:p14="http://schemas.microsoft.com/office/powerpoint/2010/main" val="13025953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4793" y="299803"/>
            <a:ext cx="11654294" cy="6264770"/>
          </a:xfrm>
        </p:spPr>
        <p:txBody>
          <a:bodyPr>
            <a:normAutofit/>
          </a:bodyPr>
          <a:lstStyle/>
          <a:p>
            <a:pPr algn="ctr"/>
            <a:r>
              <a:rPr lang="tr-TR" b="1" dirty="0">
                <a:solidFill>
                  <a:srgbClr val="FF0000"/>
                </a:solidFill>
              </a:rPr>
              <a:t>Beyanname yerine </a:t>
            </a:r>
            <a:r>
              <a:rPr lang="tr-TR" b="1" dirty="0">
                <a:solidFill>
                  <a:srgbClr val="00B0F0"/>
                </a:solidFill>
              </a:rPr>
              <a:t>ticari ve idari belge </a:t>
            </a:r>
          </a:p>
          <a:p>
            <a:r>
              <a:rPr lang="tr-TR" b="1" dirty="0"/>
              <a:t> </a:t>
            </a:r>
            <a:endParaRPr lang="tr-TR" dirty="0"/>
          </a:p>
          <a:p>
            <a:r>
              <a:rPr lang="tr-TR" b="1" dirty="0"/>
              <a:t>Madde 152- </a:t>
            </a:r>
            <a:r>
              <a:rPr lang="tr-TR" sz="3200" dirty="0">
                <a:solidFill>
                  <a:srgbClr val="0070C0"/>
                </a:solidFill>
              </a:rPr>
              <a:t>Aynı gümrük idaresinden </a:t>
            </a:r>
            <a:r>
              <a:rPr lang="tr-TR" sz="3200" dirty="0">
                <a:solidFill>
                  <a:srgbClr val="00B050"/>
                </a:solidFill>
              </a:rPr>
              <a:t>sürekli ve periyodik olarak kitap ve diğer basılı yayın ihraç edenler ile gemilere kumanya, yağ, yakıt ve diğer malzeme verme şeklinde ihracat gerçekleştirenlerin;</a:t>
            </a:r>
          </a:p>
          <a:p>
            <a:r>
              <a:rPr lang="tr-TR" sz="3200" dirty="0">
                <a:solidFill>
                  <a:srgbClr val="00B050"/>
                </a:solidFill>
              </a:rPr>
              <a:t> </a:t>
            </a:r>
            <a:r>
              <a:rPr lang="tr-TR" sz="3200" dirty="0">
                <a:solidFill>
                  <a:srgbClr val="FF0000"/>
                </a:solidFill>
              </a:rPr>
              <a:t>beyanname yerine ticari veya idari bir belge tescil ettirmek suretiyle </a:t>
            </a:r>
            <a:r>
              <a:rPr lang="tr-TR" sz="3200" dirty="0">
                <a:solidFill>
                  <a:srgbClr val="0070C0"/>
                </a:solidFill>
              </a:rPr>
              <a:t>işlem yapma konusundaki yazılı talepleri 136 </a:t>
            </a:r>
            <a:r>
              <a:rPr lang="tr-TR" sz="3200" dirty="0" err="1">
                <a:solidFill>
                  <a:srgbClr val="0070C0"/>
                </a:solidFill>
              </a:rPr>
              <a:t>ncı</a:t>
            </a:r>
            <a:r>
              <a:rPr lang="tr-TR" sz="3200" dirty="0">
                <a:solidFill>
                  <a:srgbClr val="0070C0"/>
                </a:solidFill>
              </a:rPr>
              <a:t> maddede yer alan genel koşulları taşıması kaydıyla kabul edilir.</a:t>
            </a:r>
          </a:p>
          <a:p>
            <a:r>
              <a:rPr lang="tr-TR" dirty="0"/>
              <a:t> </a:t>
            </a:r>
            <a:r>
              <a:rPr lang="tr-TR" sz="2000" dirty="0"/>
              <a:t>Bu usulden yararlanmak için  148 inci maddede yer alan koşullar aranmaz. </a:t>
            </a:r>
          </a:p>
          <a:p>
            <a:r>
              <a:rPr lang="tr-TR" sz="2000" b="1" dirty="0"/>
              <a:t> </a:t>
            </a:r>
            <a:r>
              <a:rPr lang="tr-TR" sz="2000" dirty="0"/>
              <a:t>Bu usulle gerçekleşen ihracata ilişkin ticari veya idari belgede; ihracat konusu eşyanın teşhisini mümkün kılacak bütün bilgilerin ve ‘Basitleştirilmiş İhracat’  ifadesinin yer alması gerekir</a:t>
            </a:r>
          </a:p>
        </p:txBody>
      </p:sp>
      <p:sp>
        <p:nvSpPr>
          <p:cNvPr id="4" name="Veri Yer Tutucusu 3"/>
          <p:cNvSpPr>
            <a:spLocks noGrp="1"/>
          </p:cNvSpPr>
          <p:nvPr>
            <p:ph type="dt" sz="half" idx="10"/>
          </p:nvPr>
        </p:nvSpPr>
        <p:spPr/>
        <p:txBody>
          <a:bodyPr/>
          <a:lstStyle/>
          <a:p>
            <a:fld id="{6E5233B0-05DC-4821-9853-DEAF47D1F7D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127</a:t>
            </a:fld>
            <a:endParaRPr lang="tr-TR">
              <a:solidFill>
                <a:prstClr val="black">
                  <a:tint val="75000"/>
                </a:prstClr>
              </a:solidFill>
            </a:endParaRPr>
          </a:p>
        </p:txBody>
      </p:sp>
    </p:spTree>
    <p:extLst>
      <p:ext uri="{BB962C8B-B14F-4D97-AF65-F5344CB8AC3E}">
        <p14:creationId xmlns:p14="http://schemas.microsoft.com/office/powerpoint/2010/main" val="40672673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49705"/>
            <a:ext cx="12192000" cy="6142164"/>
          </a:xfrm>
        </p:spPr>
        <p:txBody>
          <a:bodyPr>
            <a:normAutofit fontScale="92500" lnSpcReduction="10000"/>
          </a:bodyPr>
          <a:lstStyle/>
          <a:p>
            <a:pPr algn="ctr"/>
            <a:r>
              <a:rPr lang="tr-TR" sz="3500" b="1" dirty="0">
                <a:solidFill>
                  <a:srgbClr val="FF0000"/>
                </a:solidFill>
              </a:rPr>
              <a:t>İhracat rejiminde</a:t>
            </a:r>
            <a:r>
              <a:rPr lang="tr-TR" sz="3500" dirty="0">
                <a:solidFill>
                  <a:srgbClr val="FF0000"/>
                </a:solidFill>
              </a:rPr>
              <a:t> </a:t>
            </a:r>
            <a:r>
              <a:rPr lang="tr-TR" sz="3500" dirty="0">
                <a:solidFill>
                  <a:srgbClr val="00B050"/>
                </a:solidFill>
              </a:rPr>
              <a:t>t</a:t>
            </a:r>
            <a:r>
              <a:rPr lang="tr-TR" sz="3500" b="1" dirty="0">
                <a:solidFill>
                  <a:srgbClr val="00B050"/>
                </a:solidFill>
              </a:rPr>
              <a:t>amamlayıcı beyan</a:t>
            </a:r>
            <a:endParaRPr lang="tr-TR" sz="3500" dirty="0">
              <a:solidFill>
                <a:srgbClr val="00B050"/>
              </a:solidFill>
            </a:endParaRPr>
          </a:p>
          <a:p>
            <a:r>
              <a:rPr lang="tr-TR" b="1" dirty="0"/>
              <a:t> </a:t>
            </a:r>
            <a:endParaRPr lang="tr-TR" dirty="0"/>
          </a:p>
          <a:p>
            <a:r>
              <a:rPr lang="tr-TR" b="1" dirty="0"/>
              <a:t>Madde 154-</a:t>
            </a:r>
            <a:r>
              <a:rPr lang="tr-TR" dirty="0"/>
              <a:t> </a:t>
            </a:r>
            <a:r>
              <a:rPr lang="tr-TR" sz="3500" dirty="0">
                <a:solidFill>
                  <a:srgbClr val="00B050"/>
                </a:solidFill>
              </a:rPr>
              <a:t>Eşyanın ihracat rejimine ilişkin işlemlerini basitleştirilmiş usule göre gerçekleştirenler</a:t>
            </a:r>
            <a:r>
              <a:rPr lang="tr-TR" sz="3500" dirty="0"/>
              <a:t> ;</a:t>
            </a:r>
          </a:p>
          <a:p>
            <a:r>
              <a:rPr lang="tr-TR" sz="3500" u="sng" dirty="0">
                <a:solidFill>
                  <a:srgbClr val="FF0000"/>
                </a:solidFill>
              </a:rPr>
              <a:t>genel, dönemsel ya da özet niteliğinde </a:t>
            </a:r>
            <a:r>
              <a:rPr lang="tr-TR" sz="3500" dirty="0">
                <a:solidFill>
                  <a:srgbClr val="7030A0"/>
                </a:solidFill>
              </a:rPr>
              <a:t>tamamlayıcı bir beyanda bulunur.</a:t>
            </a:r>
          </a:p>
          <a:p>
            <a:r>
              <a:rPr lang="tr-TR" sz="3500" dirty="0"/>
              <a:t> </a:t>
            </a:r>
          </a:p>
          <a:p>
            <a:r>
              <a:rPr lang="tr-TR" sz="3500" dirty="0">
                <a:solidFill>
                  <a:srgbClr val="00B0F0"/>
                </a:solidFill>
              </a:rPr>
              <a:t>Bir ay içinde gerçekleştirilen basitleştirilmiş işlemlere ilişkin tamamlayıcı beyanın izleyen ayın ilk üç günü içinde yapılması gerekir</a:t>
            </a:r>
            <a:r>
              <a:rPr lang="tr-TR" sz="3500" dirty="0"/>
              <a:t>. </a:t>
            </a:r>
          </a:p>
          <a:p>
            <a:r>
              <a:rPr lang="tr-TR" dirty="0"/>
              <a:t> </a:t>
            </a:r>
          </a:p>
          <a:p>
            <a:r>
              <a:rPr lang="tr-TR" sz="2200" dirty="0"/>
              <a:t>Söz konusu tamamlayıcı beyanlar ihracat rejimine giriş beyanlarıyla yapılır. Bu beyanlarda duruma göre ya daha önce beyanname yerine kullanılan ticari veya idari bir belge ve bu belgenin tesciline ya da ilgili rejime geçişin kayıt yoluyla yapılması durumunda söz konusu kayda ilişkin bilgilerin verilmesi gerekir. Gümrük beyannamesi aranmayacak haller Müsteşarlıkça belirlenir. </a:t>
            </a:r>
          </a:p>
          <a:p>
            <a:endParaRPr lang="tr-TR" dirty="0"/>
          </a:p>
        </p:txBody>
      </p:sp>
      <p:sp>
        <p:nvSpPr>
          <p:cNvPr id="4" name="Veri Yer Tutucusu 3"/>
          <p:cNvSpPr>
            <a:spLocks noGrp="1"/>
          </p:cNvSpPr>
          <p:nvPr>
            <p:ph type="dt" sz="half" idx="10"/>
          </p:nvPr>
        </p:nvSpPr>
        <p:spPr/>
        <p:txBody>
          <a:bodyPr/>
          <a:lstStyle/>
          <a:p>
            <a:fld id="{505ACC3E-1AF9-400D-9939-D7A4A192118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128</a:t>
            </a:fld>
            <a:endParaRPr lang="tr-TR">
              <a:solidFill>
                <a:prstClr val="black">
                  <a:tint val="75000"/>
                </a:prstClr>
              </a:solidFill>
            </a:endParaRPr>
          </a:p>
        </p:txBody>
      </p:sp>
    </p:spTree>
    <p:extLst>
      <p:ext uri="{BB962C8B-B14F-4D97-AF65-F5344CB8AC3E}">
        <p14:creationId xmlns:p14="http://schemas.microsoft.com/office/powerpoint/2010/main" val="34369797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C572F9-AFBC-50D8-849D-2ED3727E36EE}"/>
              </a:ext>
            </a:extLst>
          </p:cNvPr>
          <p:cNvSpPr>
            <a:spLocks noGrp="1"/>
          </p:cNvSpPr>
          <p:nvPr>
            <p:ph type="title"/>
          </p:nvPr>
        </p:nvSpPr>
        <p:spPr/>
        <p:txBody>
          <a:bodyPr/>
          <a:lstStyle/>
          <a:p>
            <a:r>
              <a:rPr lang="tr-TR" dirty="0"/>
              <a:t>YUSUF GÜNEY KİTABINDAN</a:t>
            </a:r>
          </a:p>
        </p:txBody>
      </p:sp>
      <p:sp>
        <p:nvSpPr>
          <p:cNvPr id="3" name="İçerik Yer Tutucusu 2">
            <a:extLst>
              <a:ext uri="{FF2B5EF4-FFF2-40B4-BE49-F238E27FC236}">
                <a16:creationId xmlns:a16="http://schemas.microsoft.com/office/drawing/2014/main" id="{E2804704-977F-F988-3875-63418CBDE29F}"/>
              </a:ext>
            </a:extLst>
          </p:cNvPr>
          <p:cNvSpPr>
            <a:spLocks noGrp="1"/>
          </p:cNvSpPr>
          <p:nvPr>
            <p:ph idx="1"/>
          </p:nvPr>
        </p:nvSpPr>
        <p:spPr/>
        <p:txBody>
          <a:bodyPr/>
          <a:lstStyle/>
          <a:p>
            <a:r>
              <a:rPr lang="tr-TR" sz="3600" dirty="0">
                <a:solidFill>
                  <a:srgbClr val="FF0000"/>
                </a:solidFill>
                <a:highlight>
                  <a:srgbClr val="0000FF"/>
                </a:highlight>
                <a:latin typeface="Amasis MT Pro Black" panose="02040A04050005020304" pitchFamily="18" charset="-94"/>
              </a:rPr>
              <a:t>A.III.ÖZEL BEYAN</a:t>
            </a:r>
          </a:p>
          <a:p>
            <a:endParaRPr lang="tr-TR" sz="3200" dirty="0"/>
          </a:p>
        </p:txBody>
      </p:sp>
      <p:sp>
        <p:nvSpPr>
          <p:cNvPr id="4" name="Veri Yer Tutucusu 3">
            <a:extLst>
              <a:ext uri="{FF2B5EF4-FFF2-40B4-BE49-F238E27FC236}">
                <a16:creationId xmlns:a16="http://schemas.microsoft.com/office/drawing/2014/main" id="{36A688AE-5814-D8D2-904B-AF084DB8BE4F}"/>
              </a:ext>
            </a:extLst>
          </p:cNvPr>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E8F3828F-ACA5-1635-20E6-3D74E24611FB}"/>
              </a:ext>
            </a:extLst>
          </p:cNvPr>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a:extLst>
              <a:ext uri="{FF2B5EF4-FFF2-40B4-BE49-F238E27FC236}">
                <a16:creationId xmlns:a16="http://schemas.microsoft.com/office/drawing/2014/main" id="{F1E5D6E1-A168-84C6-6B9A-FB7640C975F6}"/>
              </a:ext>
            </a:extLst>
          </p:cNvPr>
          <p:cNvSpPr>
            <a:spLocks noGrp="1"/>
          </p:cNvSpPr>
          <p:nvPr>
            <p:ph type="sldNum" sz="quarter" idx="12"/>
          </p:nvPr>
        </p:nvSpPr>
        <p:spPr/>
        <p:txBody>
          <a:bodyPr/>
          <a:lstStyle/>
          <a:p>
            <a:fld id="{DECB1C78-3B6F-4B3D-A98F-BC72D261CF61}" type="slidenum">
              <a:rPr lang="tr-TR" smtClean="0">
                <a:solidFill>
                  <a:prstClr val="black">
                    <a:tint val="75000"/>
                  </a:prstClr>
                </a:solidFill>
              </a:rPr>
              <a:pPr/>
              <a:t>129</a:t>
            </a:fld>
            <a:endParaRPr lang="tr-TR">
              <a:solidFill>
                <a:prstClr val="black">
                  <a:tint val="75000"/>
                </a:prstClr>
              </a:solidFill>
            </a:endParaRPr>
          </a:p>
        </p:txBody>
      </p:sp>
    </p:spTree>
    <p:extLst>
      <p:ext uri="{BB962C8B-B14F-4D97-AF65-F5344CB8AC3E}">
        <p14:creationId xmlns:p14="http://schemas.microsoft.com/office/powerpoint/2010/main" val="1388343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672" y="450376"/>
            <a:ext cx="10876128" cy="5726587"/>
          </a:xfrm>
        </p:spPr>
        <p:txBody>
          <a:bodyPr>
            <a:normAutofit/>
          </a:bodyPr>
          <a:lstStyle/>
          <a:p>
            <a:pPr lvl="0" algn="ctr"/>
            <a:r>
              <a:rPr lang="tr-TR" sz="3600" b="1" dirty="0">
                <a:solidFill>
                  <a:srgbClr val="FF0000"/>
                </a:solidFill>
              </a:rPr>
              <a:t>d)</a:t>
            </a:r>
            <a:r>
              <a:rPr lang="tr-TR" sz="3600" b="1" dirty="0">
                <a:solidFill>
                  <a:prstClr val="black"/>
                </a:solidFill>
              </a:rPr>
              <a:t> </a:t>
            </a:r>
            <a:r>
              <a:rPr lang="tr-TR" sz="3600" b="1" dirty="0">
                <a:solidFill>
                  <a:srgbClr val="FF0000"/>
                </a:solidFill>
              </a:rPr>
              <a:t>HAK SAHİBİ DEYİMİ</a:t>
            </a:r>
            <a:r>
              <a:rPr lang="tr-TR" sz="3200" dirty="0">
                <a:solidFill>
                  <a:prstClr val="black"/>
                </a:solidFill>
              </a:rPr>
              <a:t>,</a:t>
            </a:r>
          </a:p>
          <a:p>
            <a:pPr lvl="0"/>
            <a:r>
              <a:rPr lang="tr-TR" sz="3200" dirty="0">
                <a:solidFill>
                  <a:prstClr val="black"/>
                </a:solidFill>
              </a:rPr>
              <a:t> </a:t>
            </a:r>
            <a:r>
              <a:rPr lang="tr-TR" sz="3200" dirty="0">
                <a:solidFill>
                  <a:srgbClr val="FF0000"/>
                </a:solidFill>
              </a:rPr>
              <a:t>(</a:t>
            </a:r>
            <a:r>
              <a:rPr lang="tr-TR" sz="3200" b="1" dirty="0">
                <a:solidFill>
                  <a:srgbClr val="13ED3D"/>
                </a:solidFill>
              </a:rPr>
              <a:t>a</a:t>
            </a:r>
            <a:r>
              <a:rPr lang="tr-TR" sz="3200" dirty="0">
                <a:solidFill>
                  <a:srgbClr val="FF0000"/>
                </a:solidFill>
              </a:rPr>
              <a:t>: sahte eşya), </a:t>
            </a:r>
          </a:p>
          <a:p>
            <a:pPr lvl="0"/>
            <a:r>
              <a:rPr lang="tr-TR" sz="3200" dirty="0">
                <a:solidFill>
                  <a:srgbClr val="FF0000"/>
                </a:solidFill>
              </a:rPr>
              <a:t>(</a:t>
            </a:r>
            <a:r>
              <a:rPr lang="tr-TR" sz="3200" b="1" dirty="0" err="1">
                <a:solidFill>
                  <a:srgbClr val="13ED3D"/>
                </a:solidFill>
              </a:rPr>
              <a:t>b</a:t>
            </a:r>
            <a:r>
              <a:rPr lang="tr-TR" sz="3200" dirty="0" err="1">
                <a:solidFill>
                  <a:srgbClr val="FF0000"/>
                </a:solidFill>
              </a:rPr>
              <a:t>:sahte</a:t>
            </a:r>
            <a:r>
              <a:rPr lang="tr-TR" sz="3200" dirty="0">
                <a:solidFill>
                  <a:srgbClr val="FF0000"/>
                </a:solidFill>
              </a:rPr>
              <a:t> eşyanın tamamlayıcıları) </a:t>
            </a:r>
            <a:r>
              <a:rPr lang="tr-TR" sz="3200" dirty="0">
                <a:solidFill>
                  <a:srgbClr val="0070C0"/>
                </a:solidFill>
              </a:rPr>
              <a:t>ve</a:t>
            </a:r>
            <a:r>
              <a:rPr lang="tr-TR" sz="3200" dirty="0">
                <a:solidFill>
                  <a:srgbClr val="FF0000"/>
                </a:solidFill>
              </a:rPr>
              <a:t> </a:t>
            </a:r>
          </a:p>
          <a:p>
            <a:pPr lvl="0"/>
            <a:r>
              <a:rPr lang="tr-TR" sz="3200" dirty="0">
                <a:solidFill>
                  <a:srgbClr val="FF0000"/>
                </a:solidFill>
              </a:rPr>
              <a:t>(</a:t>
            </a:r>
            <a:r>
              <a:rPr lang="tr-TR" sz="3200" b="1" dirty="0" err="1">
                <a:solidFill>
                  <a:srgbClr val="13ED3D"/>
                </a:solidFill>
              </a:rPr>
              <a:t>c</a:t>
            </a:r>
            <a:r>
              <a:rPr lang="tr-TR" sz="3200" dirty="0" err="1">
                <a:solidFill>
                  <a:srgbClr val="FF0000"/>
                </a:solidFill>
              </a:rPr>
              <a:t>:taklit</a:t>
            </a:r>
            <a:r>
              <a:rPr lang="tr-TR" sz="3200" dirty="0">
                <a:solidFill>
                  <a:srgbClr val="FF0000"/>
                </a:solidFill>
              </a:rPr>
              <a:t> eşya) </a:t>
            </a:r>
          </a:p>
          <a:p>
            <a:pPr lvl="0"/>
            <a:r>
              <a:rPr lang="tr-TR" sz="3200" dirty="0">
                <a:solidFill>
                  <a:srgbClr val="0070C0"/>
                </a:solidFill>
              </a:rPr>
              <a:t>bentlerinde belirtilen eşya ile ilgili fikri ve sınai mülkiyet haklarından birine sahip veya </a:t>
            </a:r>
            <a:r>
              <a:rPr lang="tr-TR" sz="3200" dirty="0">
                <a:solidFill>
                  <a:srgbClr val="FF0000"/>
                </a:solidFill>
              </a:rPr>
              <a:t>bu hakları kullanmaya yetkili bir kişi veya bunların temsilcisini,</a:t>
            </a:r>
          </a:p>
          <a:p>
            <a:pPr lvl="0"/>
            <a:r>
              <a:rPr lang="tr-TR" sz="3200" dirty="0">
                <a:solidFill>
                  <a:srgbClr val="FF0000"/>
                </a:solidFill>
              </a:rPr>
              <a:t>İfade eder.</a:t>
            </a:r>
          </a:p>
          <a:p>
            <a:endParaRPr lang="tr-TR" sz="3200" dirty="0"/>
          </a:p>
        </p:txBody>
      </p:sp>
      <p:sp>
        <p:nvSpPr>
          <p:cNvPr id="4" name="Veri Yer Tutucusu 3"/>
          <p:cNvSpPr>
            <a:spLocks noGrp="1"/>
          </p:cNvSpPr>
          <p:nvPr>
            <p:ph type="dt" sz="half" idx="10"/>
          </p:nvPr>
        </p:nvSpPr>
        <p:spPr/>
        <p:txBody>
          <a:bodyPr/>
          <a:lstStyle/>
          <a:p>
            <a:fld id="{E495D0DA-F0E6-4C5A-B548-508495BAEC0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a:t>
            </a:fld>
            <a:endParaRPr lang="tr-TR">
              <a:solidFill>
                <a:prstClr val="black">
                  <a:tint val="75000"/>
                </a:prstClr>
              </a:solidFill>
            </a:endParaRPr>
          </a:p>
        </p:txBody>
      </p:sp>
    </p:spTree>
    <p:extLst>
      <p:ext uri="{BB962C8B-B14F-4D97-AF65-F5344CB8AC3E}">
        <p14:creationId xmlns:p14="http://schemas.microsoft.com/office/powerpoint/2010/main" val="40732172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EEB648-314B-6C8C-690D-E7C64ED6885B}"/>
              </a:ext>
            </a:extLst>
          </p:cNvPr>
          <p:cNvSpPr>
            <a:spLocks noGrp="1"/>
          </p:cNvSpPr>
          <p:nvPr>
            <p:ph idx="1"/>
          </p:nvPr>
        </p:nvSpPr>
        <p:spPr/>
        <p:txBody>
          <a:bodyPr/>
          <a:lstStyle/>
          <a:p>
            <a:r>
              <a:rPr lang="tr-TR" b="1" dirty="0">
                <a:solidFill>
                  <a:schemeClr val="accent1"/>
                </a:solidFill>
              </a:rPr>
              <a:t>iii. Özel Beyan ise</a:t>
            </a:r>
            <a:r>
              <a:rPr lang="tr-TR" dirty="0"/>
              <a:t>, </a:t>
            </a:r>
          </a:p>
          <a:p>
            <a:r>
              <a:rPr lang="tr-TR" dirty="0">
                <a:highlight>
                  <a:srgbClr val="00FFFF"/>
                </a:highlight>
              </a:rPr>
              <a:t>normal ticari işlemler dışındaki bir kısım gümrük işlemlerinin özel bazı belgelerle yapılmasıdır.</a:t>
            </a:r>
          </a:p>
          <a:p>
            <a:r>
              <a:rPr lang="tr-TR" dirty="0"/>
              <a:t> </a:t>
            </a:r>
            <a:r>
              <a:rPr lang="tr-TR" dirty="0">
                <a:highlight>
                  <a:srgbClr val="FFFF00"/>
                </a:highlight>
              </a:rPr>
              <a:t>Örneğin Cumhurbaşkanlığına gelen eşyaların beyanname yerine Cumhurbaşkanlığınca bir yazı ile gümrük idaresine bildirilmesi bu şekilde yapılan bir beyan türüdür.</a:t>
            </a:r>
          </a:p>
        </p:txBody>
      </p:sp>
    </p:spTree>
    <p:extLst>
      <p:ext uri="{BB962C8B-B14F-4D97-AF65-F5344CB8AC3E}">
        <p14:creationId xmlns:p14="http://schemas.microsoft.com/office/powerpoint/2010/main" val="175119991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85D34D2-E810-0255-510E-CF4368F9ACEF}"/>
              </a:ext>
            </a:extLst>
          </p:cNvPr>
          <p:cNvSpPr>
            <a:spLocks noGrp="1"/>
          </p:cNvSpPr>
          <p:nvPr>
            <p:ph idx="1"/>
          </p:nvPr>
        </p:nvSpPr>
        <p:spPr>
          <a:xfrm>
            <a:off x="838199" y="593387"/>
            <a:ext cx="11146277" cy="5583576"/>
          </a:xfrm>
        </p:spPr>
        <p:txBody>
          <a:bodyPr>
            <a:normAutofit/>
          </a:bodyPr>
          <a:lstStyle/>
          <a:p>
            <a:r>
              <a:rPr lang="tr-TR" dirty="0"/>
              <a:t>Diğer taraftan; </a:t>
            </a:r>
          </a:p>
          <a:p>
            <a:r>
              <a:rPr lang="tr-TR" dirty="0"/>
              <a:t>beyanname mahiyetinde olmamakla birlikte :</a:t>
            </a:r>
          </a:p>
          <a:p>
            <a:r>
              <a:rPr lang="tr-TR" sz="3600" b="1" dirty="0">
                <a:solidFill>
                  <a:srgbClr val="FF0000"/>
                </a:solidFill>
                <a:highlight>
                  <a:srgbClr val="00FFFF"/>
                </a:highlight>
              </a:rPr>
              <a:t>beyanname yerine şu belgelerde kullanılabilmektedir</a:t>
            </a:r>
            <a:r>
              <a:rPr lang="tr-TR" dirty="0"/>
              <a:t>: </a:t>
            </a:r>
          </a:p>
          <a:p>
            <a:r>
              <a:rPr lang="tr-TR" dirty="0"/>
              <a:t>Elçilik Mektubu, </a:t>
            </a:r>
          </a:p>
          <a:p>
            <a:r>
              <a:rPr lang="tr-TR" dirty="0"/>
              <a:t>Kurye Mektubu, </a:t>
            </a:r>
          </a:p>
          <a:p>
            <a:r>
              <a:rPr lang="tr-TR" dirty="0"/>
              <a:t>TIR Karnesi, </a:t>
            </a:r>
          </a:p>
          <a:p>
            <a:r>
              <a:rPr lang="tr-TR" dirty="0"/>
              <a:t>ATA Karnesi, </a:t>
            </a:r>
          </a:p>
          <a:p>
            <a:r>
              <a:rPr lang="tr-TR" dirty="0"/>
              <a:t>Kumanya Listesi, </a:t>
            </a:r>
          </a:p>
          <a:p>
            <a:r>
              <a:rPr lang="tr-TR" dirty="0"/>
              <a:t>Özel Fatura, </a:t>
            </a:r>
            <a:r>
              <a:rPr lang="tr-TR" dirty="0" err="1"/>
              <a:t>Déclaration</a:t>
            </a:r>
            <a:r>
              <a:rPr lang="tr-TR" dirty="0"/>
              <a:t> en </a:t>
            </a:r>
            <a:r>
              <a:rPr lang="tr-TR" dirty="0" err="1"/>
              <a:t>Douane</a:t>
            </a:r>
            <a:r>
              <a:rPr lang="tr-TR" dirty="0"/>
              <a:t>, CPD Karnesi ve Sözlü Beyan Formu.</a:t>
            </a:r>
          </a:p>
        </p:txBody>
      </p:sp>
    </p:spTree>
    <p:extLst>
      <p:ext uri="{BB962C8B-B14F-4D97-AF65-F5344CB8AC3E}">
        <p14:creationId xmlns:p14="http://schemas.microsoft.com/office/powerpoint/2010/main" val="238229728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BİRİNCİ AYIRIM</a:t>
            </a:r>
          </a:p>
          <a:p>
            <a:pPr algn="r"/>
            <a:endParaRPr lang="tr-TR" sz="3200" b="1" dirty="0">
              <a:solidFill>
                <a:srgbClr val="FF0000"/>
              </a:solidFill>
            </a:endParaRPr>
          </a:p>
          <a:p>
            <a:pPr algn="r"/>
            <a:r>
              <a:rPr lang="tr-TR" sz="2400" b="1" dirty="0"/>
              <a:t>2.ALT AYIRIM</a:t>
            </a:r>
          </a:p>
        </p:txBody>
      </p:sp>
      <p:sp>
        <p:nvSpPr>
          <p:cNvPr id="4" name="Veri Yer Tutucusu 3"/>
          <p:cNvSpPr>
            <a:spLocks noGrp="1"/>
          </p:cNvSpPr>
          <p:nvPr>
            <p:ph type="dt" sz="half" idx="10"/>
          </p:nvPr>
        </p:nvSpPr>
        <p:spPr/>
        <p:txBody>
          <a:bodyPr/>
          <a:lstStyle/>
          <a:p>
            <a:fld id="{7A425206-0A5F-4A41-8FB4-30F3535287F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132</a:t>
            </a:fld>
            <a:endParaRPr lang="tr-TR">
              <a:solidFill>
                <a:prstClr val="black">
                  <a:tint val="75000"/>
                </a:prstClr>
              </a:solidFill>
            </a:endParaRPr>
          </a:p>
        </p:txBody>
      </p:sp>
    </p:spTree>
    <p:extLst>
      <p:ext uri="{BB962C8B-B14F-4D97-AF65-F5344CB8AC3E}">
        <p14:creationId xmlns:p14="http://schemas.microsoft.com/office/powerpoint/2010/main" val="331042550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0"/>
            <a:ext cx="11026254" cy="3870959"/>
          </a:xfrm>
        </p:spPr>
        <p:txBody>
          <a:bodyPr>
            <a:normAutofit/>
          </a:bodyPr>
          <a:lstStyle/>
          <a:p>
            <a:pPr algn="ctr"/>
            <a:br>
              <a:rPr lang="tr-TR" b="1" dirty="0">
                <a:solidFill>
                  <a:srgbClr val="FF0000"/>
                </a:solidFill>
              </a:rPr>
            </a:br>
            <a:br>
              <a:rPr lang="tr-TR" b="1" dirty="0">
                <a:solidFill>
                  <a:srgbClr val="FF0000"/>
                </a:solidFill>
              </a:rPr>
            </a:br>
            <a:r>
              <a:rPr lang="tr-TR" b="1" dirty="0" err="1">
                <a:solidFill>
                  <a:srgbClr val="FF0000"/>
                </a:solidFill>
                <a:highlight>
                  <a:srgbClr val="0000FF"/>
                </a:highlight>
              </a:rPr>
              <a:t>B.</a:t>
            </a:r>
            <a:r>
              <a:rPr lang="tr-TR" b="1" dirty="0" err="1">
                <a:solidFill>
                  <a:srgbClr val="FF0000"/>
                </a:solidFill>
                <a:highlight>
                  <a:srgbClr val="0000FF"/>
                </a:highlight>
                <a:latin typeface="Amasis MT Pro Black" panose="02040A04050005020304" pitchFamily="18" charset="-94"/>
              </a:rPr>
              <a:t>Sözlü</a:t>
            </a:r>
            <a:r>
              <a:rPr lang="tr-TR" b="1" dirty="0">
                <a:solidFill>
                  <a:srgbClr val="FF0000"/>
                </a:solidFill>
                <a:highlight>
                  <a:srgbClr val="0000FF"/>
                </a:highlight>
                <a:latin typeface="Amasis MT Pro Black" panose="02040A04050005020304" pitchFamily="18" charset="-94"/>
              </a:rPr>
              <a:t> Beyanlar</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77421" y="4592320"/>
            <a:ext cx="11641540" cy="2129154"/>
          </a:xfrm>
        </p:spPr>
        <p:txBody>
          <a:bodyPr>
            <a:normAutofit/>
          </a:bodyPr>
          <a:lstStyle/>
          <a:p>
            <a:pPr algn="ctr"/>
            <a:endParaRPr lang="tr-TR" sz="3200" dirty="0"/>
          </a:p>
          <a:p>
            <a:r>
              <a:rPr lang="tr-TR" dirty="0"/>
              <a:t> 	</a:t>
            </a:r>
          </a:p>
        </p:txBody>
      </p:sp>
      <p:sp>
        <p:nvSpPr>
          <p:cNvPr id="4" name="Veri Yer Tutucusu 3"/>
          <p:cNvSpPr>
            <a:spLocks noGrp="1"/>
          </p:cNvSpPr>
          <p:nvPr>
            <p:ph type="dt" sz="half" idx="10"/>
          </p:nvPr>
        </p:nvSpPr>
        <p:spPr/>
        <p:txBody>
          <a:bodyPr/>
          <a:lstStyle/>
          <a:p>
            <a:fld id="{56D098E1-819B-4550-8F57-23F8EC31EA5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133</a:t>
            </a:fld>
            <a:endParaRPr lang="tr-TR">
              <a:solidFill>
                <a:prstClr val="black">
                  <a:tint val="75000"/>
                </a:prstClr>
              </a:solidFill>
            </a:endParaRPr>
          </a:p>
        </p:txBody>
      </p:sp>
    </p:spTree>
    <p:extLst>
      <p:ext uri="{BB962C8B-B14F-4D97-AF65-F5344CB8AC3E}">
        <p14:creationId xmlns:p14="http://schemas.microsoft.com/office/powerpoint/2010/main" val="9788142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1"/>
            <a:ext cx="11026254" cy="1078172"/>
          </a:xfrm>
        </p:spPr>
        <p:txBody>
          <a:bodyPr>
            <a:normAutofit fontScale="90000"/>
          </a:bodyPr>
          <a:lstStyle/>
          <a:p>
            <a:pPr algn="ctr"/>
            <a:br>
              <a:rPr lang="tr-TR" b="1" dirty="0">
                <a:solidFill>
                  <a:srgbClr val="FF0000"/>
                </a:solidFill>
              </a:rPr>
            </a:br>
            <a:r>
              <a:rPr lang="tr-TR" b="1" dirty="0">
                <a:solidFill>
                  <a:srgbClr val="FF0000"/>
                </a:solidFill>
              </a:rPr>
              <a:t>İKİNCİ ALT AYIRIM</a:t>
            </a:r>
            <a:br>
              <a:rPr lang="tr-TR" b="1" dirty="0">
                <a:solidFill>
                  <a:srgbClr val="FF0000"/>
                </a:solidFill>
              </a:rPr>
            </a:br>
            <a:r>
              <a:rPr lang="tr-TR" b="1" dirty="0">
                <a:solidFill>
                  <a:srgbClr val="FF0000"/>
                </a:solidFill>
                <a:latin typeface="Amasis MT Pro Black" panose="02040A04050005020304" pitchFamily="18" charset="-94"/>
              </a:rPr>
              <a:t>Sözlü Beyanlar</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77421" y="1228299"/>
            <a:ext cx="11641540" cy="5493175"/>
          </a:xfrm>
        </p:spPr>
        <p:txBody>
          <a:bodyPr>
            <a:normAutofit/>
          </a:bodyPr>
          <a:lstStyle/>
          <a:p>
            <a:pPr algn="ctr"/>
            <a:r>
              <a:rPr lang="tr-TR" sz="3600" b="1" dirty="0">
                <a:solidFill>
                  <a:srgbClr val="00B0F0"/>
                </a:solidFill>
              </a:rPr>
              <a:t>Serbest dolaşıma girişte </a:t>
            </a:r>
          </a:p>
          <a:p>
            <a:pPr algn="ctr"/>
            <a:r>
              <a:rPr lang="tr-TR" sz="3600" b="1" u="sng" dirty="0">
                <a:solidFill>
                  <a:srgbClr val="00B050"/>
                </a:solidFill>
                <a:latin typeface="Algerian" panose="04020705040A02060702" pitchFamily="82" charset="0"/>
              </a:rPr>
              <a:t>(İTHALATTA)</a:t>
            </a:r>
          </a:p>
          <a:p>
            <a:pPr algn="ctr"/>
            <a:r>
              <a:rPr lang="tr-TR" sz="3600" b="1" dirty="0">
                <a:solidFill>
                  <a:srgbClr val="00B0F0"/>
                </a:solidFill>
              </a:rPr>
              <a:t> sözlü beyan edilecek eşya</a:t>
            </a:r>
            <a:endParaRPr lang="tr-TR" sz="3600" dirty="0">
              <a:solidFill>
                <a:srgbClr val="00B0F0"/>
              </a:solidFill>
            </a:endParaRPr>
          </a:p>
          <a:p>
            <a:r>
              <a:rPr lang="tr-TR" b="1" dirty="0"/>
              <a:t> </a:t>
            </a:r>
            <a:endParaRPr lang="tr-TR" dirty="0"/>
          </a:p>
          <a:p>
            <a:r>
              <a:rPr lang="tr-TR" b="1" dirty="0"/>
              <a:t>	Madde 164-</a:t>
            </a:r>
            <a:r>
              <a:rPr lang="tr-TR" dirty="0"/>
              <a:t> </a:t>
            </a:r>
            <a:r>
              <a:rPr lang="tr-TR" sz="3200" dirty="0">
                <a:solidFill>
                  <a:srgbClr val="FF0000"/>
                </a:solidFill>
              </a:rPr>
              <a:t>Ticari nitelikte olmayan,</a:t>
            </a:r>
          </a:p>
          <a:p>
            <a:r>
              <a:rPr lang="tr-TR" sz="3200" dirty="0">
                <a:solidFill>
                  <a:srgbClr val="FF0000"/>
                </a:solidFill>
              </a:rPr>
              <a:t> </a:t>
            </a:r>
            <a:r>
              <a:rPr lang="tr-TR" sz="3200" dirty="0">
                <a:solidFill>
                  <a:srgbClr val="00B050"/>
                </a:solidFill>
              </a:rPr>
              <a:t>aşağıda yazılı eşyanın serbest dolaşıma girişi </a:t>
            </a:r>
            <a:r>
              <a:rPr lang="tr-TR" sz="3200" dirty="0">
                <a:solidFill>
                  <a:srgbClr val="FF0000"/>
                </a:solidFill>
              </a:rPr>
              <a:t>sözlü beyana tabidir</a:t>
            </a:r>
            <a:r>
              <a:rPr lang="tr-TR" sz="3200" dirty="0">
                <a:solidFill>
                  <a:srgbClr val="00B050"/>
                </a:solidFill>
              </a:rPr>
              <a:t>:</a:t>
            </a:r>
          </a:p>
          <a:p>
            <a:r>
              <a:rPr lang="tr-TR" dirty="0"/>
              <a:t> 	</a:t>
            </a:r>
            <a:r>
              <a:rPr lang="tr-TR" sz="3200" b="1" dirty="0">
                <a:solidFill>
                  <a:srgbClr val="FF0000"/>
                </a:solidFill>
              </a:rPr>
              <a:t>a)</a:t>
            </a:r>
            <a:r>
              <a:rPr lang="tr-TR" sz="3200" dirty="0"/>
              <a:t> Hariçten gelen yolcu ve turistlerin  </a:t>
            </a:r>
            <a:r>
              <a:rPr lang="tr-TR" sz="3200" dirty="0">
                <a:solidFill>
                  <a:srgbClr val="0070C0"/>
                </a:solidFill>
              </a:rPr>
              <a:t>beraberlerinde getirdikleri vergiye tabi ancak ticari nitelik ve miktarda bulunmadığına</a:t>
            </a:r>
            <a:r>
              <a:rPr lang="tr-TR" sz="3200" dirty="0"/>
              <a:t> </a:t>
            </a:r>
            <a:r>
              <a:rPr lang="tr-TR" sz="3200" dirty="0">
                <a:solidFill>
                  <a:srgbClr val="7030A0"/>
                </a:solidFill>
              </a:rPr>
              <a:t>ve bu maksatla getirilmediğine gümrükçe kanaat getirilen eşyası</a:t>
            </a:r>
            <a:r>
              <a:rPr lang="tr-TR" sz="3200" dirty="0"/>
              <a:t>,</a:t>
            </a:r>
          </a:p>
          <a:p>
            <a:r>
              <a:rPr lang="tr-TR" dirty="0"/>
              <a:t> 	</a:t>
            </a:r>
          </a:p>
        </p:txBody>
      </p:sp>
      <p:sp>
        <p:nvSpPr>
          <p:cNvPr id="4" name="Veri Yer Tutucusu 3"/>
          <p:cNvSpPr>
            <a:spLocks noGrp="1"/>
          </p:cNvSpPr>
          <p:nvPr>
            <p:ph type="dt" sz="half" idx="10"/>
          </p:nvPr>
        </p:nvSpPr>
        <p:spPr/>
        <p:txBody>
          <a:bodyPr/>
          <a:lstStyle/>
          <a:p>
            <a:fld id="{56D098E1-819B-4550-8F57-23F8EC31EA5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134</a:t>
            </a:fld>
            <a:endParaRPr lang="tr-TR">
              <a:solidFill>
                <a:prstClr val="black">
                  <a:tint val="75000"/>
                </a:prstClr>
              </a:solidFill>
            </a:endParaRPr>
          </a:p>
        </p:txBody>
      </p:sp>
    </p:spTree>
    <p:extLst>
      <p:ext uri="{BB962C8B-B14F-4D97-AF65-F5344CB8AC3E}">
        <p14:creationId xmlns:p14="http://schemas.microsoft.com/office/powerpoint/2010/main" val="37284312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1228299"/>
            <a:ext cx="11641540" cy="5493175"/>
          </a:xfrm>
        </p:spPr>
        <p:txBody>
          <a:bodyPr>
            <a:normAutofit/>
          </a:bodyPr>
          <a:lstStyle/>
          <a:p>
            <a:r>
              <a:rPr lang="tr-TR" b="1" dirty="0"/>
              <a:t> </a:t>
            </a:r>
            <a:endParaRPr lang="tr-TR" dirty="0"/>
          </a:p>
          <a:p>
            <a:r>
              <a:rPr lang="tr-TR" b="1" dirty="0"/>
              <a:t>	</a:t>
            </a:r>
            <a:r>
              <a:rPr lang="tr-TR" dirty="0"/>
              <a:t> 	 	</a:t>
            </a:r>
            <a:r>
              <a:rPr lang="tr-TR" sz="3200" b="1" dirty="0">
                <a:solidFill>
                  <a:srgbClr val="FF0000"/>
                </a:solidFill>
              </a:rPr>
              <a:t>b)</a:t>
            </a:r>
            <a:r>
              <a:rPr lang="tr-TR" dirty="0"/>
              <a:t> </a:t>
            </a:r>
            <a:r>
              <a:rPr lang="tr-TR" sz="2000" dirty="0"/>
              <a:t>GK </a:t>
            </a:r>
            <a:r>
              <a:rPr lang="tr-TR" sz="2000" dirty="0" err="1"/>
              <a:t>nun</a:t>
            </a:r>
            <a:r>
              <a:rPr lang="tr-TR" sz="2000" dirty="0"/>
              <a:t> 167. md </a:t>
            </a:r>
            <a:r>
              <a:rPr lang="tr-TR" sz="2000" dirty="0" err="1"/>
              <a:t>nin</a:t>
            </a:r>
            <a:r>
              <a:rPr lang="tr-TR" sz="2000" dirty="0"/>
              <a:t> 4 ve 6. fıkraları ile 10 uncu fıkrasının (b), 11 inci fıkrasının (b) bentleri ve 8 inci fıkrasının (d) bendinin (i) ve (ii) alt bentlerinde belirtilen eşya, </a:t>
            </a:r>
          </a:p>
          <a:p>
            <a:endParaRPr lang="tr-TR" dirty="0"/>
          </a:p>
        </p:txBody>
      </p:sp>
      <p:sp>
        <p:nvSpPr>
          <p:cNvPr id="4" name="Veri Yer Tutucusu 3"/>
          <p:cNvSpPr>
            <a:spLocks noGrp="1"/>
          </p:cNvSpPr>
          <p:nvPr>
            <p:ph type="dt" sz="half" idx="10"/>
          </p:nvPr>
        </p:nvSpPr>
        <p:spPr/>
        <p:txBody>
          <a:bodyPr/>
          <a:lstStyle/>
          <a:p>
            <a:fld id="{B4B99AA9-B50F-46AD-B1A1-8AABF0089F5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135</a:t>
            </a:fld>
            <a:endParaRPr lang="tr-TR">
              <a:solidFill>
                <a:prstClr val="black">
                  <a:tint val="75000"/>
                </a:prstClr>
              </a:solidFill>
            </a:endParaRPr>
          </a:p>
        </p:txBody>
      </p:sp>
    </p:spTree>
    <p:extLst>
      <p:ext uri="{BB962C8B-B14F-4D97-AF65-F5344CB8AC3E}">
        <p14:creationId xmlns:p14="http://schemas.microsoft.com/office/powerpoint/2010/main" val="81158567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081" y="245660"/>
            <a:ext cx="10930719" cy="5931303"/>
          </a:xfrm>
        </p:spPr>
        <p:txBody>
          <a:bodyPr>
            <a:normAutofit/>
          </a:bodyPr>
          <a:lstStyle/>
          <a:p>
            <a:r>
              <a:rPr lang="tr-TR" sz="3200" b="1" dirty="0">
                <a:solidFill>
                  <a:srgbClr val="FF0000"/>
                </a:solidFill>
              </a:rPr>
              <a:t>c)</a:t>
            </a:r>
            <a:r>
              <a:rPr lang="tr-TR" sz="3200" dirty="0"/>
              <a:t>  </a:t>
            </a:r>
            <a:r>
              <a:rPr lang="tr-TR" sz="3200" dirty="0">
                <a:solidFill>
                  <a:srgbClr val="00B050"/>
                </a:solidFill>
              </a:rPr>
              <a:t>Sınır bölgesi halkının </a:t>
            </a:r>
            <a:r>
              <a:rPr lang="tr-TR" sz="3200" dirty="0">
                <a:solidFill>
                  <a:srgbClr val="0070C0"/>
                </a:solidFill>
              </a:rPr>
              <a:t>elde ve sırtta taşınabilecek miktarda kendi ihtiyaçlarına mahsus eşyası</a:t>
            </a:r>
            <a:r>
              <a:rPr lang="tr-TR" sz="3200" dirty="0"/>
              <a:t>,</a:t>
            </a:r>
          </a:p>
          <a:p>
            <a:pPr marL="0" indent="0">
              <a:buNone/>
            </a:pPr>
            <a:r>
              <a:rPr lang="tr-TR" sz="3200" dirty="0"/>
              <a:t>   </a:t>
            </a:r>
            <a:r>
              <a:rPr lang="tr-TR" sz="3200" b="1" dirty="0">
                <a:solidFill>
                  <a:srgbClr val="FF0000"/>
                </a:solidFill>
              </a:rPr>
              <a:t>d)  </a:t>
            </a:r>
            <a:r>
              <a:rPr lang="tr-TR" sz="3200" dirty="0"/>
              <a:t>Resmi daire ve müesseselerle özel müessese ve şahıslara ait işlem görmüş </a:t>
            </a:r>
            <a:r>
              <a:rPr lang="tr-TR" sz="3200" dirty="0">
                <a:solidFill>
                  <a:srgbClr val="00B050"/>
                </a:solidFill>
              </a:rPr>
              <a:t>ticari değeri olmayan </a:t>
            </a:r>
            <a:r>
              <a:rPr lang="tr-TR" sz="3200" dirty="0">
                <a:solidFill>
                  <a:srgbClr val="0070C0"/>
                </a:solidFill>
              </a:rPr>
              <a:t>her türlü defter, evrak, belge</a:t>
            </a:r>
            <a:r>
              <a:rPr lang="tr-TR" sz="3200" dirty="0"/>
              <a:t>,</a:t>
            </a:r>
          </a:p>
          <a:p>
            <a:pPr marL="0" indent="0">
              <a:buNone/>
            </a:pPr>
            <a:r>
              <a:rPr lang="tr-TR" sz="3200" dirty="0"/>
              <a:t>   </a:t>
            </a:r>
            <a:r>
              <a:rPr lang="tr-TR" sz="3200" b="1" dirty="0">
                <a:solidFill>
                  <a:srgbClr val="FF0000"/>
                </a:solidFill>
              </a:rPr>
              <a:t>e)</a:t>
            </a:r>
            <a:r>
              <a:rPr lang="tr-TR" sz="3200" dirty="0"/>
              <a:t> Türkiye’de düzenlenecek U.A. kongrelere veya spor temas ve gösterilerine katılacak delege ve şahısların isimlerini muhtevi </a:t>
            </a:r>
            <a:r>
              <a:rPr lang="tr-TR" sz="3200" dirty="0">
                <a:solidFill>
                  <a:srgbClr val="00B050"/>
                </a:solidFill>
              </a:rPr>
              <a:t>plaketler,</a:t>
            </a:r>
            <a:r>
              <a:rPr lang="tr-TR" sz="3200" dirty="0">
                <a:solidFill>
                  <a:srgbClr val="0070C0"/>
                </a:solidFill>
              </a:rPr>
              <a:t> bunların milli bayrakları veya kulüp flamaları ve bunları takmaya mahsus mamuller ve bu toplantı ve temaslara ait </a:t>
            </a:r>
            <a:r>
              <a:rPr lang="tr-TR" sz="3200" dirty="0">
                <a:solidFill>
                  <a:srgbClr val="00B050"/>
                </a:solidFill>
              </a:rPr>
              <a:t>rozet, kupa ve broşürler </a:t>
            </a:r>
            <a:r>
              <a:rPr lang="tr-TR" sz="3200" dirty="0"/>
              <a:t>ve bu kongre ve spor temas ve gösterilerine ait cihaz, alet ve malzeme,</a:t>
            </a:r>
          </a:p>
        </p:txBody>
      </p:sp>
      <p:sp>
        <p:nvSpPr>
          <p:cNvPr id="4" name="Veri Yer Tutucusu 3"/>
          <p:cNvSpPr>
            <a:spLocks noGrp="1"/>
          </p:cNvSpPr>
          <p:nvPr>
            <p:ph type="dt" sz="half" idx="10"/>
          </p:nvPr>
        </p:nvSpPr>
        <p:spPr/>
        <p:txBody>
          <a:bodyPr/>
          <a:lstStyle/>
          <a:p>
            <a:fld id="{2E52F0B3-52AB-44AC-AC43-181A52AFD25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136</a:t>
            </a:fld>
            <a:endParaRPr lang="tr-TR">
              <a:solidFill>
                <a:prstClr val="black">
                  <a:tint val="75000"/>
                </a:prstClr>
              </a:solidFill>
            </a:endParaRPr>
          </a:p>
        </p:txBody>
      </p:sp>
    </p:spTree>
    <p:extLst>
      <p:ext uri="{BB962C8B-B14F-4D97-AF65-F5344CB8AC3E}">
        <p14:creationId xmlns:p14="http://schemas.microsoft.com/office/powerpoint/2010/main" val="35743465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081" y="423081"/>
            <a:ext cx="10930719" cy="5753882"/>
          </a:xfrm>
        </p:spPr>
        <p:txBody>
          <a:bodyPr>
            <a:normAutofit/>
          </a:bodyPr>
          <a:lstStyle/>
          <a:p>
            <a:r>
              <a:rPr lang="tr-TR" sz="3200" b="1" dirty="0">
                <a:solidFill>
                  <a:srgbClr val="FF0000"/>
                </a:solidFill>
              </a:rPr>
              <a:t>f)</a:t>
            </a:r>
            <a:r>
              <a:rPr lang="tr-TR" sz="3200" dirty="0"/>
              <a:t> Türkiye’de yapılan ve yapılacak olan </a:t>
            </a:r>
            <a:r>
              <a:rPr lang="tr-TR" sz="3200" dirty="0">
                <a:solidFill>
                  <a:srgbClr val="00B050"/>
                </a:solidFill>
              </a:rPr>
              <a:t>milli ve milletlerarası her türlü yarışmalarda mükafat olarak verilmek üzere bağış yoluyla gönderilen eşya, </a:t>
            </a:r>
          </a:p>
          <a:p>
            <a:pPr marL="0" indent="0">
              <a:buNone/>
            </a:pPr>
            <a:r>
              <a:rPr lang="tr-TR" sz="3200" dirty="0"/>
              <a:t>   </a:t>
            </a:r>
            <a:r>
              <a:rPr lang="tr-TR" sz="3200" b="1" dirty="0">
                <a:solidFill>
                  <a:srgbClr val="FF0000"/>
                </a:solidFill>
              </a:rPr>
              <a:t>g) </a:t>
            </a:r>
            <a:r>
              <a:rPr lang="tr-TR" sz="3200" dirty="0"/>
              <a:t>Basın ile ilgili aktüalite filmleri ve resimleri, </a:t>
            </a:r>
            <a:r>
              <a:rPr lang="tr-TR" sz="3200" dirty="0" err="1"/>
              <a:t>fonopost</a:t>
            </a:r>
            <a:r>
              <a:rPr lang="tr-TR" sz="3200" dirty="0"/>
              <a:t> maddeleri ,plak, tel ve bantlarla düzenlenmiş sesli ve yazılı süreli yayınlar, </a:t>
            </a:r>
            <a:r>
              <a:rPr lang="tr-TR" sz="3200" dirty="0">
                <a:solidFill>
                  <a:srgbClr val="00B050"/>
                </a:solidFill>
              </a:rPr>
              <a:t>şahsi tedavide kullanılacak miktar ve mahiyette ilaçlar </a:t>
            </a:r>
            <a:r>
              <a:rPr lang="tr-TR" sz="3200" dirty="0"/>
              <a:t>(yürürlükteki ilgili kanun hükümleri saklıdır.)</a:t>
            </a:r>
          </a:p>
        </p:txBody>
      </p:sp>
      <p:sp>
        <p:nvSpPr>
          <p:cNvPr id="4" name="Veri Yer Tutucusu 3"/>
          <p:cNvSpPr>
            <a:spLocks noGrp="1"/>
          </p:cNvSpPr>
          <p:nvPr>
            <p:ph type="dt" sz="half" idx="10"/>
          </p:nvPr>
        </p:nvSpPr>
        <p:spPr/>
        <p:txBody>
          <a:bodyPr/>
          <a:lstStyle/>
          <a:p>
            <a:fld id="{56FE159A-05C0-4E97-92A0-FE7B644F7DF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137</a:t>
            </a:fld>
            <a:endParaRPr lang="tr-TR">
              <a:solidFill>
                <a:prstClr val="black">
                  <a:tint val="75000"/>
                </a:prstClr>
              </a:solidFill>
            </a:endParaRPr>
          </a:p>
        </p:txBody>
      </p:sp>
    </p:spTree>
    <p:extLst>
      <p:ext uri="{BB962C8B-B14F-4D97-AF65-F5344CB8AC3E}">
        <p14:creationId xmlns:p14="http://schemas.microsoft.com/office/powerpoint/2010/main" val="379888203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603" y="409433"/>
            <a:ext cx="11067197" cy="5767530"/>
          </a:xfrm>
        </p:spPr>
        <p:txBody>
          <a:bodyPr>
            <a:normAutofit/>
          </a:bodyPr>
          <a:lstStyle/>
          <a:p>
            <a:r>
              <a:rPr lang="tr-TR" sz="3200" dirty="0">
                <a:solidFill>
                  <a:srgbClr val="0070C0"/>
                </a:solidFill>
              </a:rPr>
              <a:t>Gümrük idareleri</a:t>
            </a:r>
            <a:r>
              <a:rPr lang="tr-TR" sz="3200" dirty="0"/>
              <a:t>, yukarıda sayılan eşya dışında olup, </a:t>
            </a:r>
            <a:r>
              <a:rPr lang="tr-TR" sz="3200" dirty="0">
                <a:solidFill>
                  <a:srgbClr val="00B050"/>
                </a:solidFill>
              </a:rPr>
              <a:t>nihai tüketime elverişli üretim süreci sona ermiş numune ve modellerin üzerlerine numunelik vasfına zarar vermeden ‘</a:t>
            </a:r>
            <a:r>
              <a:rPr lang="tr-TR" sz="3200" dirty="0">
                <a:solidFill>
                  <a:srgbClr val="FF0000"/>
                </a:solidFill>
              </a:rPr>
              <a:t>numunedir’</a:t>
            </a:r>
            <a:r>
              <a:rPr lang="tr-TR" sz="3200" dirty="0">
                <a:solidFill>
                  <a:srgbClr val="00B050"/>
                </a:solidFill>
              </a:rPr>
              <a:t> damgasını vurma işlemini yapmaya yetkilidir. </a:t>
            </a:r>
          </a:p>
          <a:p>
            <a:r>
              <a:rPr lang="tr-TR" sz="3200" dirty="0"/>
              <a:t> </a:t>
            </a:r>
          </a:p>
          <a:p>
            <a:r>
              <a:rPr lang="tr-TR" sz="3200" dirty="0"/>
              <a:t>	Eşantiyon olarak gönderilecek ve bedava dağıtılacak antibiyotiklerin ve sair tıbbi müstahzarlar numunelerinin iç ve dış ambalaj renkleri üzerinde durulmayarak ‘</a:t>
            </a:r>
            <a:r>
              <a:rPr lang="tr-TR" sz="3200" dirty="0">
                <a:solidFill>
                  <a:srgbClr val="FF0000"/>
                </a:solidFill>
              </a:rPr>
              <a:t>doktorlara bedava dağıtılır numunedir’</a:t>
            </a:r>
            <a:r>
              <a:rPr lang="tr-TR" sz="3200" dirty="0"/>
              <a:t> ibaresini kapsayan yeşil bir etiket yapıştırılmış olması şartıyla, yurda ithallerine müsaade edilir. </a:t>
            </a:r>
          </a:p>
          <a:p>
            <a:r>
              <a:rPr lang="tr-TR" sz="3200" dirty="0"/>
              <a:t>	</a:t>
            </a:r>
          </a:p>
        </p:txBody>
      </p:sp>
      <p:sp>
        <p:nvSpPr>
          <p:cNvPr id="4" name="Veri Yer Tutucusu 3"/>
          <p:cNvSpPr>
            <a:spLocks noGrp="1"/>
          </p:cNvSpPr>
          <p:nvPr>
            <p:ph type="dt" sz="half" idx="10"/>
          </p:nvPr>
        </p:nvSpPr>
        <p:spPr/>
        <p:txBody>
          <a:bodyPr/>
          <a:lstStyle/>
          <a:p>
            <a:fld id="{E4B712D3-1638-4BA5-A00B-EE3BF3DCDCF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138</a:t>
            </a:fld>
            <a:endParaRPr lang="tr-TR">
              <a:solidFill>
                <a:prstClr val="black">
                  <a:tint val="75000"/>
                </a:prstClr>
              </a:solidFill>
            </a:endParaRPr>
          </a:p>
        </p:txBody>
      </p:sp>
    </p:spTree>
    <p:extLst>
      <p:ext uri="{BB962C8B-B14F-4D97-AF65-F5344CB8AC3E}">
        <p14:creationId xmlns:p14="http://schemas.microsoft.com/office/powerpoint/2010/main" val="26312399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300250"/>
            <a:ext cx="12192000" cy="6421225"/>
          </a:xfrm>
        </p:spPr>
        <p:txBody>
          <a:bodyPr>
            <a:normAutofit fontScale="92500" lnSpcReduction="20000"/>
          </a:bodyPr>
          <a:lstStyle/>
          <a:p>
            <a:pPr algn="ctr"/>
            <a:r>
              <a:rPr lang="tr-TR" sz="3900" b="1" dirty="0">
                <a:solidFill>
                  <a:srgbClr val="00B050"/>
                </a:solidFill>
                <a:latin typeface="Algerian" panose="04020705040A02060702" pitchFamily="82" charset="0"/>
              </a:rPr>
              <a:t>İhracatta </a:t>
            </a:r>
            <a:r>
              <a:rPr lang="tr-TR" sz="3500" b="1" dirty="0">
                <a:solidFill>
                  <a:srgbClr val="FF0000"/>
                </a:solidFill>
                <a:latin typeface="Algerian" panose="04020705040A02060702" pitchFamily="82" charset="0"/>
              </a:rPr>
              <a:t>;</a:t>
            </a:r>
          </a:p>
          <a:p>
            <a:pPr algn="ctr"/>
            <a:r>
              <a:rPr lang="tr-TR" sz="3500" b="1" dirty="0">
                <a:solidFill>
                  <a:srgbClr val="FF0000"/>
                </a:solidFill>
              </a:rPr>
              <a:t>sözlü beyan edilecek eşya</a:t>
            </a:r>
            <a:endParaRPr lang="tr-TR" sz="3500" dirty="0">
              <a:solidFill>
                <a:srgbClr val="FF0000"/>
              </a:solidFill>
            </a:endParaRPr>
          </a:p>
          <a:p>
            <a:r>
              <a:rPr lang="tr-TR" sz="3000" b="1" dirty="0"/>
              <a:t> </a:t>
            </a:r>
            <a:endParaRPr lang="tr-TR" sz="3000" dirty="0"/>
          </a:p>
          <a:p>
            <a:r>
              <a:rPr lang="tr-TR" sz="2200" b="1" dirty="0"/>
              <a:t>Madde 165-</a:t>
            </a:r>
            <a:r>
              <a:rPr lang="tr-TR" sz="2200" dirty="0"/>
              <a:t> </a:t>
            </a:r>
            <a:r>
              <a:rPr lang="tr-TR" sz="3500" dirty="0">
                <a:solidFill>
                  <a:srgbClr val="00B050"/>
                </a:solidFill>
              </a:rPr>
              <a:t>Aşağıda yazılı eşyanın ihracında beyan sözlü olarak yapılır</a:t>
            </a:r>
            <a:r>
              <a:rPr lang="tr-TR" sz="3500" dirty="0"/>
              <a:t>.</a:t>
            </a:r>
          </a:p>
          <a:p>
            <a:r>
              <a:rPr lang="tr-TR" sz="3500" dirty="0"/>
              <a:t> 	a) </a:t>
            </a:r>
            <a:r>
              <a:rPr lang="tr-TR" sz="3500" dirty="0">
                <a:solidFill>
                  <a:srgbClr val="0070C0"/>
                </a:solidFill>
              </a:rPr>
              <a:t>Yolcu ve turistlerin beraberlerindeki zat eşyası</a:t>
            </a:r>
            <a:r>
              <a:rPr lang="tr-TR" sz="3500" dirty="0"/>
              <a:t>,</a:t>
            </a:r>
          </a:p>
          <a:p>
            <a:r>
              <a:rPr lang="tr-TR" sz="3500" dirty="0"/>
              <a:t> 	b) Devamlı görevli veya yerleşmek üzere yabancı ülkelere giden Türk memur ve vatandaşlarının ve Türkiye’deki devamlı görevleri ve </a:t>
            </a:r>
            <a:r>
              <a:rPr lang="tr-TR" sz="3500" dirty="0">
                <a:solidFill>
                  <a:srgbClr val="0070C0"/>
                </a:solidFill>
              </a:rPr>
              <a:t>işleri sona eren yabancıların beraberlerinde götürecekleri veya gidişlerinden </a:t>
            </a:r>
            <a:r>
              <a:rPr lang="tr-TR" sz="3500" u="sng" dirty="0">
                <a:solidFill>
                  <a:srgbClr val="00B050"/>
                </a:solidFill>
              </a:rPr>
              <a:t>2 ay evvel veya 6 ay sonra </a:t>
            </a:r>
            <a:r>
              <a:rPr lang="tr-TR" sz="3500" dirty="0">
                <a:solidFill>
                  <a:srgbClr val="0070C0"/>
                </a:solidFill>
              </a:rPr>
              <a:t>gönderecekleri zat ve ev eşyası</a:t>
            </a:r>
            <a:r>
              <a:rPr lang="tr-TR" sz="3500" dirty="0"/>
              <a:t>,</a:t>
            </a:r>
          </a:p>
          <a:p>
            <a:r>
              <a:rPr lang="tr-TR" sz="3500" dirty="0"/>
              <a:t>	c) </a:t>
            </a:r>
            <a:r>
              <a:rPr lang="tr-TR" sz="3500" dirty="0">
                <a:solidFill>
                  <a:srgbClr val="0070C0"/>
                </a:solidFill>
              </a:rPr>
              <a:t>Bilim adamı, sanatçı ve işçilerin mesleklerini icra için beraberlerinde götürdükleri aletleri ile takımları </a:t>
            </a:r>
            <a:r>
              <a:rPr lang="tr-TR" sz="3500" dirty="0"/>
              <a:t>ve ticari kıymette olmayan numuneleri,</a:t>
            </a:r>
          </a:p>
          <a:p>
            <a:r>
              <a:rPr lang="tr-TR" sz="3500" dirty="0"/>
              <a:t>	d) Nakil vasıtaları hizmetlilerinin beraberinde götürecekleri zat eşyası,</a:t>
            </a:r>
          </a:p>
          <a:p>
            <a:r>
              <a:rPr lang="tr-TR" dirty="0"/>
              <a:t> </a:t>
            </a:r>
          </a:p>
          <a:p>
            <a:endParaRPr lang="tr-TR" dirty="0"/>
          </a:p>
        </p:txBody>
      </p:sp>
      <p:sp>
        <p:nvSpPr>
          <p:cNvPr id="4" name="Veri Yer Tutucusu 3"/>
          <p:cNvSpPr>
            <a:spLocks noGrp="1"/>
          </p:cNvSpPr>
          <p:nvPr>
            <p:ph type="dt" sz="half" idx="10"/>
          </p:nvPr>
        </p:nvSpPr>
        <p:spPr/>
        <p:txBody>
          <a:bodyPr/>
          <a:lstStyle/>
          <a:p>
            <a:fld id="{CA875A23-D763-4A18-8E83-849006AEDC4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139</a:t>
            </a:fld>
            <a:endParaRPr lang="tr-TR">
              <a:solidFill>
                <a:prstClr val="black">
                  <a:tint val="75000"/>
                </a:prstClr>
              </a:solidFill>
            </a:endParaRPr>
          </a:p>
        </p:txBody>
      </p:sp>
    </p:spTree>
    <p:extLst>
      <p:ext uri="{BB962C8B-B14F-4D97-AF65-F5344CB8AC3E}">
        <p14:creationId xmlns:p14="http://schemas.microsoft.com/office/powerpoint/2010/main" val="4289335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433" y="518615"/>
            <a:ext cx="10944367" cy="5658348"/>
          </a:xfrm>
        </p:spPr>
        <p:txBody>
          <a:bodyPr/>
          <a:lstStyle/>
          <a:p>
            <a:r>
              <a:rPr lang="tr-TR" sz="3200" dirty="0"/>
              <a:t>Türkiye Gümrük Bölgesine giren, </a:t>
            </a:r>
          </a:p>
          <a:p>
            <a:r>
              <a:rPr lang="tr-TR" sz="3200" dirty="0"/>
              <a:t>serbest dolaşıma giren, </a:t>
            </a:r>
          </a:p>
          <a:p>
            <a:r>
              <a:rPr lang="tr-TR" sz="3200" dirty="0"/>
              <a:t>ihraç edilen, </a:t>
            </a:r>
          </a:p>
          <a:p>
            <a:r>
              <a:rPr lang="tr-TR" sz="3200" dirty="0"/>
              <a:t>yeniden ihraç edilen, </a:t>
            </a:r>
          </a:p>
          <a:p>
            <a:r>
              <a:rPr lang="tr-TR" sz="3200" dirty="0"/>
              <a:t>bir rejime tabi olan </a:t>
            </a:r>
          </a:p>
          <a:p>
            <a:r>
              <a:rPr lang="tr-TR" sz="3200" dirty="0"/>
              <a:t>veya serbest bölgeye konulan eşya </a:t>
            </a:r>
          </a:p>
          <a:p>
            <a:r>
              <a:rPr lang="tr-TR" sz="3200" b="1" dirty="0">
                <a:solidFill>
                  <a:srgbClr val="FF0000"/>
                </a:solidFill>
              </a:rPr>
              <a:t>ile ilgili işlemler söz konusu eşyanın (a), (b), (c) ve (e) bentlerinde belirtilen eşya olduğunun anlaşılması halinde 109 uncu maddeye istinaden durdurulur.</a:t>
            </a:r>
          </a:p>
          <a:p>
            <a:r>
              <a:rPr lang="tr-TR" dirty="0"/>
              <a:t>109. </a:t>
            </a:r>
            <a:r>
              <a:rPr lang="tr-TR" dirty="0" err="1"/>
              <a:t>md.</a:t>
            </a:r>
            <a:r>
              <a:rPr lang="tr-TR" dirty="0"/>
              <a:t> Ektedir.</a:t>
            </a:r>
          </a:p>
        </p:txBody>
      </p:sp>
      <p:sp>
        <p:nvSpPr>
          <p:cNvPr id="4" name="Veri Yer Tutucusu 3"/>
          <p:cNvSpPr>
            <a:spLocks noGrp="1"/>
          </p:cNvSpPr>
          <p:nvPr>
            <p:ph type="dt" sz="half" idx="10"/>
          </p:nvPr>
        </p:nvSpPr>
        <p:spPr/>
        <p:txBody>
          <a:bodyPr/>
          <a:lstStyle/>
          <a:p>
            <a:fld id="{846E9730-A63D-41A0-B4BC-3770A07E353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a:t>
            </a:fld>
            <a:endParaRPr lang="tr-TR">
              <a:solidFill>
                <a:prstClr val="black">
                  <a:tint val="75000"/>
                </a:prstClr>
              </a:solidFill>
            </a:endParaRPr>
          </a:p>
        </p:txBody>
      </p:sp>
    </p:spTree>
    <p:extLst>
      <p:ext uri="{BB962C8B-B14F-4D97-AF65-F5344CB8AC3E}">
        <p14:creationId xmlns:p14="http://schemas.microsoft.com/office/powerpoint/2010/main" val="46064047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307" y="300251"/>
            <a:ext cx="11094493" cy="5876712"/>
          </a:xfrm>
        </p:spPr>
        <p:txBody>
          <a:bodyPr>
            <a:normAutofit/>
          </a:bodyPr>
          <a:lstStyle/>
          <a:p>
            <a:r>
              <a:rPr lang="tr-TR" sz="3200" b="1" dirty="0">
                <a:solidFill>
                  <a:srgbClr val="FF0000"/>
                </a:solidFill>
              </a:rPr>
              <a:t>e)</a:t>
            </a:r>
            <a:r>
              <a:rPr lang="tr-TR" sz="3200" dirty="0"/>
              <a:t> Kara sınırı bölgesindeki köy ve kasabalar ile pazarlardan sınırın diğer tarafındaki </a:t>
            </a:r>
            <a:r>
              <a:rPr lang="tr-TR" sz="3200" dirty="0">
                <a:solidFill>
                  <a:srgbClr val="0070C0"/>
                </a:solidFill>
              </a:rPr>
              <a:t>halkın kendi ihtiyaçları için alıp götürecekleri eşya ve hayvanlar </a:t>
            </a:r>
            <a:r>
              <a:rPr lang="tr-TR" sz="3200" dirty="0"/>
              <a:t>ve Türkiye sınır bölgesi halkının sınırın diğer taraf bölgesindeki köy, kasaba ve pazarlara satmak üzere birlikte götürecekleri kendi eşya ve hayvanları,</a:t>
            </a:r>
          </a:p>
          <a:p>
            <a:r>
              <a:rPr lang="tr-TR" sz="3200" dirty="0"/>
              <a:t> </a:t>
            </a:r>
            <a:r>
              <a:rPr lang="tr-TR" sz="3200" b="1" dirty="0">
                <a:solidFill>
                  <a:srgbClr val="FF0000"/>
                </a:solidFill>
              </a:rPr>
              <a:t>f)</a:t>
            </a:r>
            <a:r>
              <a:rPr lang="tr-TR" sz="3200" dirty="0"/>
              <a:t> </a:t>
            </a:r>
            <a:r>
              <a:rPr lang="tr-TR" sz="3200" dirty="0">
                <a:solidFill>
                  <a:srgbClr val="0070C0"/>
                </a:solidFill>
              </a:rPr>
              <a:t>İçinde ölü veya ölünün kül ve kemikleri bulunan tabut, vazo ve diğer kaplar ile çelenk ve çiçekler,</a:t>
            </a:r>
          </a:p>
          <a:p>
            <a:r>
              <a:rPr lang="tr-TR" sz="3200" b="1" dirty="0">
                <a:solidFill>
                  <a:srgbClr val="FF0000"/>
                </a:solidFill>
              </a:rPr>
              <a:t>g) </a:t>
            </a:r>
            <a:r>
              <a:rPr lang="tr-TR" sz="3200" dirty="0">
                <a:solidFill>
                  <a:srgbClr val="0070C0"/>
                </a:solidFill>
              </a:rPr>
              <a:t>Türkiye’de vefat eden yabancıların ülkelerindeki kanuni mirasçılarına intikal eden zat ve ev eşyası</a:t>
            </a:r>
            <a:r>
              <a:rPr lang="tr-TR" sz="3200" dirty="0"/>
              <a:t>.</a:t>
            </a:r>
          </a:p>
          <a:p>
            <a:endParaRPr lang="tr-TR" dirty="0"/>
          </a:p>
        </p:txBody>
      </p:sp>
      <p:sp>
        <p:nvSpPr>
          <p:cNvPr id="4" name="Veri Yer Tutucusu 3"/>
          <p:cNvSpPr>
            <a:spLocks noGrp="1"/>
          </p:cNvSpPr>
          <p:nvPr>
            <p:ph type="dt" sz="half" idx="10"/>
          </p:nvPr>
        </p:nvSpPr>
        <p:spPr/>
        <p:txBody>
          <a:bodyPr/>
          <a:lstStyle/>
          <a:p>
            <a:fld id="{DBED5E5F-E833-4478-B18B-AADE81E159C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140</a:t>
            </a:fld>
            <a:endParaRPr lang="tr-TR">
              <a:solidFill>
                <a:prstClr val="black">
                  <a:tint val="75000"/>
                </a:prstClr>
              </a:solidFill>
            </a:endParaRPr>
          </a:p>
        </p:txBody>
      </p:sp>
    </p:spTree>
    <p:extLst>
      <p:ext uri="{BB962C8B-B14F-4D97-AF65-F5344CB8AC3E}">
        <p14:creationId xmlns:p14="http://schemas.microsoft.com/office/powerpoint/2010/main" val="70604436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00025" y="171450"/>
            <a:ext cx="11687175" cy="6550025"/>
          </a:xfrm>
          <a:prstGeom prst="rect">
            <a:avLst/>
          </a:prstGeom>
        </p:spPr>
        <p:txBody>
          <a:bodyPr wrap="square">
            <a:noAutofit/>
          </a:bodyPr>
          <a:lstStyle/>
          <a:p>
            <a:pPr algn="ctr"/>
            <a:r>
              <a:rPr lang="tr-TR" sz="3200" b="1" dirty="0">
                <a:solidFill>
                  <a:srgbClr val="FF0000"/>
                </a:solidFill>
                <a:latin typeface="Algerian" panose="04020705040A02060702" pitchFamily="82" charset="0"/>
                <a:ea typeface="Times New Roman" panose="02020603050405020304" pitchFamily="18" charset="0"/>
              </a:rPr>
              <a:t>Geçici ithalatta;</a:t>
            </a:r>
          </a:p>
          <a:p>
            <a:pPr algn="ctr"/>
            <a:r>
              <a:rPr lang="tr-TR" sz="3200" b="1" dirty="0">
                <a:solidFill>
                  <a:srgbClr val="FF0000"/>
                </a:solidFill>
                <a:latin typeface="Algerian" panose="04020705040A02060702" pitchFamily="82" charset="0"/>
                <a:ea typeface="Times New Roman" panose="02020603050405020304" pitchFamily="18" charset="0"/>
              </a:rPr>
              <a:t> </a:t>
            </a:r>
            <a:r>
              <a:rPr lang="tr-TR" sz="3200" b="1" dirty="0">
                <a:solidFill>
                  <a:srgbClr val="FF0000"/>
                </a:solidFill>
                <a:latin typeface="Arial Narrow" panose="020B0606020202030204" pitchFamily="34" charset="0"/>
                <a:ea typeface="Times New Roman" panose="02020603050405020304" pitchFamily="18" charset="0"/>
              </a:rPr>
              <a:t>sözlü beyana tabi eşya</a:t>
            </a:r>
            <a:endParaRPr lang="tr-TR" sz="3200" dirty="0">
              <a:solidFill>
                <a:srgbClr val="FF0000"/>
              </a:solidFill>
              <a:latin typeface="Times New Roman" panose="02020603050405020304" pitchFamily="18" charset="0"/>
              <a:ea typeface="Times New Roman" panose="02020603050405020304" pitchFamily="18" charset="0"/>
            </a:endParaRPr>
          </a:p>
          <a:p>
            <a:pPr algn="just"/>
            <a:r>
              <a:rPr lang="tr-TR" sz="2400" b="1" dirty="0">
                <a:solidFill>
                  <a:prstClr val="black"/>
                </a:solidFill>
                <a:latin typeface="Arial Narrow" panose="020B0606020202030204" pitchFamily="34" charset="0"/>
                <a:ea typeface="Times New Roman" panose="02020603050405020304" pitchFamily="18" charset="0"/>
              </a:rPr>
              <a:t> </a:t>
            </a:r>
            <a:endParaRPr lang="tr-TR" sz="2400" dirty="0">
              <a:solidFill>
                <a:prstClr val="black"/>
              </a:solidFill>
              <a:latin typeface="Times New Roman" panose="02020603050405020304" pitchFamily="18" charset="0"/>
              <a:ea typeface="Times New Roman" panose="02020603050405020304" pitchFamily="18" charset="0"/>
            </a:endParaRPr>
          </a:p>
          <a:p>
            <a:pPr algn="just"/>
            <a:r>
              <a:rPr lang="tr-TR" sz="2800" b="1" dirty="0">
                <a:solidFill>
                  <a:prstClr val="black"/>
                </a:solidFill>
                <a:latin typeface="Arial Narrow" panose="020B0606020202030204" pitchFamily="34" charset="0"/>
                <a:ea typeface="Times New Roman" panose="02020603050405020304" pitchFamily="18" charset="0"/>
              </a:rPr>
              <a:t>Madde 166-</a:t>
            </a:r>
            <a:r>
              <a:rPr lang="tr-TR" sz="2800" dirty="0">
                <a:solidFill>
                  <a:prstClr val="black"/>
                </a:solidFill>
                <a:latin typeface="Arial Narrow" panose="020B0606020202030204" pitchFamily="34" charset="0"/>
                <a:ea typeface="Times New Roman" panose="02020603050405020304" pitchFamily="18" charset="0"/>
              </a:rPr>
              <a:t> </a:t>
            </a:r>
            <a:r>
              <a:rPr lang="tr-TR" sz="2800" b="1" dirty="0">
                <a:solidFill>
                  <a:srgbClr val="0070C0"/>
                </a:solidFill>
                <a:latin typeface="Arial Narrow" panose="020B0606020202030204" pitchFamily="34" charset="0"/>
                <a:ea typeface="Times New Roman" panose="02020603050405020304" pitchFamily="18" charset="0"/>
              </a:rPr>
              <a:t>Geçici ithalata konu olan ve aşağıda belirtilen eşya gümrük idarelerine sözlü beyan edilir.</a:t>
            </a:r>
            <a:endParaRPr lang="tr-TR" sz="2800" b="1" dirty="0">
              <a:solidFill>
                <a:srgbClr val="0070C0"/>
              </a:solidFill>
              <a:latin typeface="Times New Roman" panose="02020603050405020304" pitchFamily="18" charset="0"/>
              <a:ea typeface="Times New Roman" panose="02020603050405020304" pitchFamily="18" charset="0"/>
            </a:endParaRPr>
          </a:p>
          <a:p>
            <a:pPr algn="just"/>
            <a:r>
              <a:rPr lang="tr-TR" sz="2800" dirty="0">
                <a:solidFill>
                  <a:prstClr val="black"/>
                </a:solidFill>
                <a:latin typeface="Arial Narrow" panose="020B0606020202030204" pitchFamily="34" charset="0"/>
                <a:ea typeface="Times New Roman" panose="02020603050405020304" pitchFamily="18" charset="0"/>
              </a:rPr>
              <a:t> 	a) </a:t>
            </a:r>
            <a:r>
              <a:rPr lang="tr-TR" sz="2800" dirty="0">
                <a:solidFill>
                  <a:srgbClr val="00B050"/>
                </a:solidFill>
                <a:latin typeface="Arial Narrow" panose="020B0606020202030204" pitchFamily="34" charset="0"/>
                <a:ea typeface="Times New Roman" panose="02020603050405020304" pitchFamily="18" charset="0"/>
              </a:rPr>
              <a:t>Ehlileştirme, eğitim ve damızlık amacıyla </a:t>
            </a:r>
            <a:r>
              <a:rPr lang="tr-TR" sz="2800" dirty="0">
                <a:solidFill>
                  <a:prstClr val="black"/>
                </a:solidFill>
                <a:latin typeface="Arial Narrow" panose="020B0606020202030204" pitchFamily="34" charset="0"/>
                <a:ea typeface="Times New Roman" panose="02020603050405020304" pitchFamily="18" charset="0"/>
              </a:rPr>
              <a:t>veya veteriner tedavisi gerektiren durumlarda </a:t>
            </a:r>
            <a:r>
              <a:rPr lang="tr-TR" sz="2800" dirty="0">
                <a:solidFill>
                  <a:srgbClr val="00B050"/>
                </a:solidFill>
                <a:latin typeface="Arial Narrow" panose="020B0606020202030204" pitchFamily="34" charset="0"/>
                <a:ea typeface="Times New Roman" panose="02020603050405020304" pitchFamily="18" charset="0"/>
              </a:rPr>
              <a:t>ithal edilen canlı hayvanlar</a:t>
            </a:r>
            <a:r>
              <a:rPr lang="tr-TR" sz="2800" dirty="0">
                <a:solidFill>
                  <a:prstClr val="black"/>
                </a:solidFill>
                <a:latin typeface="Arial Narrow" panose="020B0606020202030204" pitchFamily="34" charset="0"/>
                <a:ea typeface="Times New Roman" panose="02020603050405020304" pitchFamily="18" charset="0"/>
              </a:rPr>
              <a:t>,</a:t>
            </a:r>
            <a:endParaRPr lang="tr-TR" sz="2800" dirty="0">
              <a:solidFill>
                <a:prstClr val="black"/>
              </a:solidFill>
              <a:latin typeface="Times New Roman" panose="02020603050405020304" pitchFamily="18" charset="0"/>
              <a:ea typeface="Times New Roman" panose="02020603050405020304" pitchFamily="18" charset="0"/>
            </a:endParaRPr>
          </a:p>
          <a:p>
            <a:pPr algn="just"/>
            <a:r>
              <a:rPr lang="tr-TR" sz="2800" dirty="0">
                <a:solidFill>
                  <a:prstClr val="black"/>
                </a:solidFill>
                <a:latin typeface="Arial Narrow" panose="020B0606020202030204" pitchFamily="34" charset="0"/>
                <a:ea typeface="Times New Roman" panose="02020603050405020304" pitchFamily="18" charset="0"/>
              </a:rPr>
              <a:t> 	b) İthalat vergilerinden tam muafiyet suretiyle </a:t>
            </a:r>
            <a:r>
              <a:rPr lang="tr-TR" sz="2800" dirty="0">
                <a:solidFill>
                  <a:srgbClr val="00B050"/>
                </a:solidFill>
                <a:latin typeface="Arial Narrow" panose="020B0606020202030204" pitchFamily="34" charset="0"/>
                <a:ea typeface="Times New Roman" panose="02020603050405020304" pitchFamily="18" charset="0"/>
              </a:rPr>
              <a:t>geçici ithaline izin verilen ambalaj maddeleri,</a:t>
            </a:r>
            <a:endParaRPr lang="tr-TR" sz="2800" dirty="0">
              <a:solidFill>
                <a:srgbClr val="00B050"/>
              </a:solidFill>
              <a:latin typeface="Times New Roman" panose="02020603050405020304" pitchFamily="18" charset="0"/>
              <a:ea typeface="Times New Roman" panose="02020603050405020304" pitchFamily="18" charset="0"/>
            </a:endParaRPr>
          </a:p>
          <a:p>
            <a:pPr algn="just"/>
            <a:r>
              <a:rPr lang="tr-TR" sz="2800" dirty="0">
                <a:solidFill>
                  <a:prstClr val="black"/>
                </a:solidFill>
                <a:latin typeface="Arial Narrow" panose="020B0606020202030204" pitchFamily="34" charset="0"/>
                <a:ea typeface="Times New Roman" panose="02020603050405020304" pitchFamily="18" charset="0"/>
              </a:rPr>
              <a:t> 	c) Türkiye Gümrük Bölgesi dışında kurulmuş kamu ve özel kuruluşlar tarafından getirilen </a:t>
            </a:r>
            <a:r>
              <a:rPr lang="tr-TR" sz="2800" dirty="0">
                <a:solidFill>
                  <a:srgbClr val="00B050"/>
                </a:solidFill>
                <a:latin typeface="Arial Narrow" panose="020B0606020202030204" pitchFamily="34" charset="0"/>
                <a:ea typeface="Times New Roman" panose="02020603050405020304" pitchFamily="18" charset="0"/>
              </a:rPr>
              <a:t>radyo ve televizyon prodüksiyon ve yayın teçhizatı </a:t>
            </a:r>
            <a:r>
              <a:rPr lang="tr-TR" sz="2800" dirty="0">
                <a:solidFill>
                  <a:prstClr val="black"/>
                </a:solidFill>
                <a:latin typeface="Arial Narrow" panose="020B0606020202030204" pitchFamily="34" charset="0"/>
                <a:ea typeface="Times New Roman" panose="02020603050405020304" pitchFamily="18" charset="0"/>
              </a:rPr>
              <a:t>ve bu amaçla kullanım için özel olarak uyarlanmış taşıtlar ve bunların teçhizatı,</a:t>
            </a:r>
            <a:r>
              <a:rPr lang="tr-TR" sz="2800" dirty="0">
                <a:solidFill>
                  <a:prstClr val="black"/>
                </a:solidFill>
              </a:rPr>
              <a:t> </a:t>
            </a:r>
          </a:p>
          <a:p>
            <a:pPr algn="just"/>
            <a:r>
              <a:rPr lang="tr-TR" sz="2800" dirty="0">
                <a:solidFill>
                  <a:prstClr val="black"/>
                </a:solidFill>
              </a:rPr>
              <a:t>d) İthalat vergilerinden tam muafiyet suretiyle geçici ithaline izin verilecek mesleki teçhizat kapsamında </a:t>
            </a:r>
            <a:r>
              <a:rPr lang="tr-TR" sz="2800" dirty="0">
                <a:solidFill>
                  <a:srgbClr val="00B050"/>
                </a:solidFill>
              </a:rPr>
              <a:t>bir organ nakli için bekleyen hastalara yardım sağlamak için doktorlara gerekli olan cihaz ve aletler. </a:t>
            </a:r>
          </a:p>
          <a:p>
            <a:pPr algn="just"/>
            <a:endParaRPr lang="tr-TR" dirty="0">
              <a:solidFill>
                <a:prstClr val="black"/>
              </a:solidFill>
              <a:latin typeface="Times New Roman" panose="02020603050405020304" pitchFamily="18" charset="0"/>
              <a:ea typeface="Times New Roman" panose="02020603050405020304" pitchFamily="18" charset="0"/>
            </a:endParaRPr>
          </a:p>
        </p:txBody>
      </p:sp>
      <p:sp>
        <p:nvSpPr>
          <p:cNvPr id="5" name="Veri Yer Tutucusu 4"/>
          <p:cNvSpPr>
            <a:spLocks noGrp="1"/>
          </p:cNvSpPr>
          <p:nvPr>
            <p:ph type="dt" sz="half" idx="10"/>
          </p:nvPr>
        </p:nvSpPr>
        <p:spPr/>
        <p:txBody>
          <a:bodyPr/>
          <a:lstStyle/>
          <a:p>
            <a:fld id="{AC770073-BB7A-49CA-AF41-2F9FF8E85DA4}" type="datetime1">
              <a:rPr lang="tr-TR" smtClean="0">
                <a:solidFill>
                  <a:prstClr val="black">
                    <a:tint val="75000"/>
                  </a:prstClr>
                </a:solidFill>
              </a:rPr>
              <a:t>17.09.2024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r>
              <a:rPr lang="tr-TR">
                <a:solidFill>
                  <a:prstClr val="black">
                    <a:tint val="75000"/>
                  </a:prstClr>
                </a:solidFill>
              </a:rPr>
              <a:t>osenses@trabzon.edu.tr</a:t>
            </a:r>
          </a:p>
        </p:txBody>
      </p:sp>
      <p:sp>
        <p:nvSpPr>
          <p:cNvPr id="7" name="Slayt Numarası Yer Tutucusu 6"/>
          <p:cNvSpPr>
            <a:spLocks noGrp="1"/>
          </p:cNvSpPr>
          <p:nvPr>
            <p:ph type="sldNum" sz="quarter" idx="12"/>
          </p:nvPr>
        </p:nvSpPr>
        <p:spPr/>
        <p:txBody>
          <a:bodyPr/>
          <a:lstStyle/>
          <a:p>
            <a:fld id="{DECB1C78-3B6F-4B3D-A98F-BC72D261CF61}" type="slidenum">
              <a:rPr lang="tr-TR" smtClean="0">
                <a:solidFill>
                  <a:prstClr val="black">
                    <a:tint val="75000"/>
                  </a:prstClr>
                </a:solidFill>
              </a:rPr>
              <a:pPr/>
              <a:t>141</a:t>
            </a:fld>
            <a:endParaRPr lang="tr-TR">
              <a:solidFill>
                <a:prstClr val="black">
                  <a:tint val="75000"/>
                </a:prstClr>
              </a:solidFill>
            </a:endParaRPr>
          </a:p>
        </p:txBody>
      </p:sp>
    </p:spTree>
    <p:extLst>
      <p:ext uri="{BB962C8B-B14F-4D97-AF65-F5344CB8AC3E}">
        <p14:creationId xmlns:p14="http://schemas.microsoft.com/office/powerpoint/2010/main" val="54504072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354842"/>
            <a:ext cx="11491414" cy="6209731"/>
          </a:xfrm>
        </p:spPr>
        <p:txBody>
          <a:bodyPr>
            <a:normAutofit/>
          </a:bodyPr>
          <a:lstStyle/>
          <a:p>
            <a:pPr algn="ctr"/>
            <a:r>
              <a:rPr lang="tr-TR" sz="3200" b="1" dirty="0">
                <a:solidFill>
                  <a:srgbClr val="FF0000"/>
                </a:solidFill>
              </a:rPr>
              <a:t>Yazılı beyan isteme hakkı</a:t>
            </a:r>
            <a:endParaRPr lang="tr-TR" sz="3200" dirty="0">
              <a:solidFill>
                <a:srgbClr val="FF0000"/>
              </a:solidFill>
            </a:endParaRPr>
          </a:p>
          <a:p>
            <a:r>
              <a:rPr lang="tr-TR" sz="3200" b="1" dirty="0"/>
              <a:t> </a:t>
            </a:r>
            <a:endParaRPr lang="tr-TR" sz="3200" dirty="0"/>
          </a:p>
          <a:p>
            <a:r>
              <a:rPr lang="tr-TR" sz="3200" b="1" dirty="0"/>
              <a:t>	Madde 168-</a:t>
            </a:r>
            <a:r>
              <a:rPr lang="tr-TR" sz="3200" dirty="0"/>
              <a:t> Sözlü beyana tabi eşyanın gümrük işlemlerinin bir temsilci tarafından yürütüldüğü durumlarda;</a:t>
            </a:r>
          </a:p>
          <a:p>
            <a:r>
              <a:rPr lang="tr-TR" sz="3200" dirty="0"/>
              <a:t> </a:t>
            </a:r>
            <a:r>
              <a:rPr lang="tr-TR" sz="3200" dirty="0">
                <a:solidFill>
                  <a:srgbClr val="FF0000"/>
                </a:solidFill>
                <a:latin typeface="Algerian" panose="04020705040A02060702" pitchFamily="82" charset="0"/>
              </a:rPr>
              <a:t>yapılan sözlü beyanın doğru ve tam olduğu konusunda tereddütlerin oluşması halinde</a:t>
            </a:r>
            <a:r>
              <a:rPr lang="tr-TR" sz="3200" dirty="0">
                <a:solidFill>
                  <a:srgbClr val="00B0F0"/>
                </a:solidFill>
              </a:rPr>
              <a:t>, </a:t>
            </a:r>
          </a:p>
          <a:p>
            <a:r>
              <a:rPr lang="tr-TR" sz="3200" dirty="0">
                <a:solidFill>
                  <a:srgbClr val="00B0F0"/>
                </a:solidFill>
              </a:rPr>
              <a:t>gümrük idareleri bu kapsamdaki eşya için yazılı beyanda bulunulmasını isteyebilir.</a:t>
            </a:r>
            <a:r>
              <a:rPr lang="tr-TR" sz="3200" dirty="0"/>
              <a:t> </a:t>
            </a:r>
          </a:p>
          <a:p>
            <a:r>
              <a:rPr lang="tr-TR" sz="1600" dirty="0"/>
              <a:t>Bu takdirde, 114 ila 134 üncü maddelerde belirtilen şekilde işlem yapılır.</a:t>
            </a:r>
          </a:p>
        </p:txBody>
      </p:sp>
      <p:sp>
        <p:nvSpPr>
          <p:cNvPr id="4" name="Veri Yer Tutucusu 3"/>
          <p:cNvSpPr>
            <a:spLocks noGrp="1"/>
          </p:cNvSpPr>
          <p:nvPr>
            <p:ph type="dt" sz="half" idx="10"/>
          </p:nvPr>
        </p:nvSpPr>
        <p:spPr/>
        <p:txBody>
          <a:bodyPr/>
          <a:lstStyle/>
          <a:p>
            <a:fld id="{9BB0668F-B033-446D-A568-E48C9565D10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142</a:t>
            </a:fld>
            <a:endParaRPr lang="tr-TR">
              <a:solidFill>
                <a:prstClr val="black">
                  <a:tint val="75000"/>
                </a:prstClr>
              </a:solidFill>
            </a:endParaRPr>
          </a:p>
        </p:txBody>
      </p:sp>
    </p:spTree>
    <p:extLst>
      <p:ext uri="{BB962C8B-B14F-4D97-AF65-F5344CB8AC3E}">
        <p14:creationId xmlns:p14="http://schemas.microsoft.com/office/powerpoint/2010/main" val="370351411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678CA5F-2F70-5633-EEEC-101E74738B81}"/>
              </a:ext>
            </a:extLst>
          </p:cNvPr>
          <p:cNvSpPr>
            <a:spLocks noGrp="1"/>
          </p:cNvSpPr>
          <p:nvPr>
            <p:ph type="title"/>
          </p:nvPr>
        </p:nvSpPr>
        <p:spPr/>
        <p:txBody>
          <a:bodyPr/>
          <a:lstStyle/>
          <a:p>
            <a:r>
              <a:rPr lang="tr-TR" dirty="0"/>
              <a:t>YUSUF GÜNEY İN KİTABINDAN</a:t>
            </a:r>
          </a:p>
        </p:txBody>
      </p:sp>
      <p:sp>
        <p:nvSpPr>
          <p:cNvPr id="3" name="İçerik Yer Tutucusu 2">
            <a:extLst>
              <a:ext uri="{FF2B5EF4-FFF2-40B4-BE49-F238E27FC236}">
                <a16:creationId xmlns:a16="http://schemas.microsoft.com/office/drawing/2014/main" id="{6C8AA3C9-F96A-919A-2713-22F3B60DBB6C}"/>
              </a:ext>
            </a:extLst>
          </p:cNvPr>
          <p:cNvSpPr>
            <a:spLocks noGrp="1"/>
          </p:cNvSpPr>
          <p:nvPr>
            <p:ph idx="1"/>
          </p:nvPr>
        </p:nvSpPr>
        <p:spPr/>
        <p:txBody>
          <a:bodyPr/>
          <a:lstStyle/>
          <a:p>
            <a:endParaRPr lang="tr-TR"/>
          </a:p>
        </p:txBody>
      </p:sp>
      <p:sp>
        <p:nvSpPr>
          <p:cNvPr id="4" name="Veri Yer Tutucusu 3">
            <a:extLst>
              <a:ext uri="{FF2B5EF4-FFF2-40B4-BE49-F238E27FC236}">
                <a16:creationId xmlns:a16="http://schemas.microsoft.com/office/drawing/2014/main" id="{43083561-EE3E-1B5F-AB3C-EC8E80AA6BBB}"/>
              </a:ext>
            </a:extLst>
          </p:cNvPr>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 Bilgi Yer Tutucusu 4">
            <a:extLst>
              <a:ext uri="{FF2B5EF4-FFF2-40B4-BE49-F238E27FC236}">
                <a16:creationId xmlns:a16="http://schemas.microsoft.com/office/drawing/2014/main" id="{1E5BF640-1B7A-B9CA-0885-F73C8B1399A1}"/>
              </a:ext>
            </a:extLst>
          </p:cNvPr>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a:extLst>
              <a:ext uri="{FF2B5EF4-FFF2-40B4-BE49-F238E27FC236}">
                <a16:creationId xmlns:a16="http://schemas.microsoft.com/office/drawing/2014/main" id="{E7E7F48E-7598-2635-06AB-3CB8ED1F7073}"/>
              </a:ext>
            </a:extLst>
          </p:cNvPr>
          <p:cNvSpPr>
            <a:spLocks noGrp="1"/>
          </p:cNvSpPr>
          <p:nvPr>
            <p:ph type="sldNum" sz="quarter" idx="12"/>
          </p:nvPr>
        </p:nvSpPr>
        <p:spPr/>
        <p:txBody>
          <a:bodyPr/>
          <a:lstStyle/>
          <a:p>
            <a:fld id="{DECB1C78-3B6F-4B3D-A98F-BC72D261CF61}" type="slidenum">
              <a:rPr lang="tr-TR" smtClean="0">
                <a:solidFill>
                  <a:prstClr val="black">
                    <a:tint val="75000"/>
                  </a:prstClr>
                </a:solidFill>
              </a:rPr>
              <a:pPr/>
              <a:t>143</a:t>
            </a:fld>
            <a:endParaRPr lang="tr-TR">
              <a:solidFill>
                <a:prstClr val="black">
                  <a:tint val="75000"/>
                </a:prstClr>
              </a:solidFill>
            </a:endParaRPr>
          </a:p>
        </p:txBody>
      </p:sp>
    </p:spTree>
    <p:extLst>
      <p:ext uri="{BB962C8B-B14F-4D97-AF65-F5344CB8AC3E}">
        <p14:creationId xmlns:p14="http://schemas.microsoft.com/office/powerpoint/2010/main" val="316757303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3A74B3-04A9-1909-F7AC-C67F3C03007A}"/>
              </a:ext>
            </a:extLst>
          </p:cNvPr>
          <p:cNvSpPr>
            <a:spLocks noGrp="1"/>
          </p:cNvSpPr>
          <p:nvPr>
            <p:ph type="title"/>
          </p:nvPr>
        </p:nvSpPr>
        <p:spPr/>
        <p:txBody>
          <a:bodyPr/>
          <a:lstStyle/>
          <a:p>
            <a:r>
              <a:rPr lang="tr-TR" b="1" dirty="0">
                <a:solidFill>
                  <a:srgbClr val="FF0000"/>
                </a:solidFill>
                <a:highlight>
                  <a:srgbClr val="0000FF"/>
                </a:highlight>
              </a:rPr>
              <a:t>C. Bilgisayar Veri İşleme Tekniği Yoluyla Beyan</a:t>
            </a:r>
            <a:br>
              <a:rPr lang="tr-TR" b="1" dirty="0">
                <a:solidFill>
                  <a:srgbClr val="FF0000"/>
                </a:solidFill>
                <a:highlight>
                  <a:srgbClr val="0000FF"/>
                </a:highlight>
              </a:rPr>
            </a:br>
            <a:endParaRPr lang="tr-TR" dirty="0"/>
          </a:p>
        </p:txBody>
      </p:sp>
      <p:sp>
        <p:nvSpPr>
          <p:cNvPr id="3" name="İçerik Yer Tutucusu 2">
            <a:extLst>
              <a:ext uri="{FF2B5EF4-FFF2-40B4-BE49-F238E27FC236}">
                <a16:creationId xmlns:a16="http://schemas.microsoft.com/office/drawing/2014/main" id="{C018978C-3EF5-C4CF-94F8-FCCC6B5BA1C3}"/>
              </a:ext>
            </a:extLst>
          </p:cNvPr>
          <p:cNvSpPr>
            <a:spLocks noGrp="1"/>
          </p:cNvSpPr>
          <p:nvPr>
            <p:ph idx="1"/>
          </p:nvPr>
        </p:nvSpPr>
        <p:spPr/>
        <p:txBody>
          <a:bodyPr/>
          <a:lstStyle/>
          <a:p>
            <a:endParaRPr lang="tr-TR" sz="3600" dirty="0"/>
          </a:p>
          <a:p>
            <a:r>
              <a:rPr lang="tr-TR" dirty="0"/>
              <a:t>	</a:t>
            </a:r>
            <a:r>
              <a:rPr lang="tr-TR" dirty="0">
                <a:highlight>
                  <a:srgbClr val="FFFF00"/>
                </a:highlight>
              </a:rPr>
              <a:t>Beyanın bilgisayar sistemi kullanılması suretiyle yapılmasıdır</a:t>
            </a:r>
            <a:r>
              <a:rPr lang="tr-TR" dirty="0"/>
              <a:t>. Bilgisayarın ticari hayatta da kullanımının yaygınlaşmasıyla artık gümrük işlemlerinin de bilgisayar ortamında kullanılması oldukça yaygınlaşmıştır. Bugün artık gümrük beyanlarının tamamına yakını bu yolla yapılmaktadır. Daha önce belirttiğimiz gibi mevzuatımızda  yazılı beyana ilişkin hükümler, beyanın bilgisayar veri işleme tekniği yoluyla yapılmasında da uygulanmaktadır. </a:t>
            </a:r>
          </a:p>
          <a:p>
            <a:endParaRPr lang="tr-TR" dirty="0"/>
          </a:p>
        </p:txBody>
      </p:sp>
    </p:spTree>
    <p:extLst>
      <p:ext uri="{BB962C8B-B14F-4D97-AF65-F5344CB8AC3E}">
        <p14:creationId xmlns:p14="http://schemas.microsoft.com/office/powerpoint/2010/main" val="360184910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20A18E3-E7DE-B18C-54E5-FF8C894CA73F}"/>
              </a:ext>
            </a:extLst>
          </p:cNvPr>
          <p:cNvSpPr>
            <a:spLocks noGrp="1"/>
          </p:cNvSpPr>
          <p:nvPr>
            <p:ph type="title"/>
          </p:nvPr>
        </p:nvSpPr>
        <p:spPr/>
        <p:txBody>
          <a:bodyPr/>
          <a:lstStyle/>
          <a:p>
            <a:r>
              <a:rPr lang="tr-TR" b="1" dirty="0">
                <a:solidFill>
                  <a:srgbClr val="FF0000"/>
                </a:solidFill>
                <a:highlight>
                  <a:srgbClr val="0000FF"/>
                </a:highlight>
              </a:rPr>
              <a:t>d)	Başka bir tasarruf yoluyla beyanı</a:t>
            </a:r>
            <a:br>
              <a:rPr lang="tr-TR" b="1" dirty="0">
                <a:highlight>
                  <a:srgbClr val="0000FF"/>
                </a:highlight>
              </a:rPr>
            </a:br>
            <a:endParaRPr lang="tr-TR" dirty="0">
              <a:highlight>
                <a:srgbClr val="0000FF"/>
              </a:highlight>
            </a:endParaRPr>
          </a:p>
        </p:txBody>
      </p:sp>
      <p:sp>
        <p:nvSpPr>
          <p:cNvPr id="3" name="İçerik Yer Tutucusu 2">
            <a:extLst>
              <a:ext uri="{FF2B5EF4-FFF2-40B4-BE49-F238E27FC236}">
                <a16:creationId xmlns:a16="http://schemas.microsoft.com/office/drawing/2014/main" id="{B63BD95B-2B17-CE4C-A76C-1C45DC32857A}"/>
              </a:ext>
            </a:extLst>
          </p:cNvPr>
          <p:cNvSpPr>
            <a:spLocks noGrp="1"/>
          </p:cNvSpPr>
          <p:nvPr>
            <p:ph idx="1"/>
          </p:nvPr>
        </p:nvSpPr>
        <p:spPr/>
        <p:txBody>
          <a:bodyPr>
            <a:normAutofit lnSpcReduction="10000"/>
          </a:bodyPr>
          <a:lstStyle/>
          <a:p>
            <a:endParaRPr lang="tr-TR" dirty="0"/>
          </a:p>
          <a:p>
            <a:r>
              <a:rPr lang="tr-TR" dirty="0"/>
              <a:t>	</a:t>
            </a:r>
            <a:r>
              <a:rPr lang="tr-TR" dirty="0">
                <a:highlight>
                  <a:srgbClr val="FFFF00"/>
                </a:highlight>
              </a:rPr>
              <a:t>Diğer üç beyan türüyle beyan edilmeyen </a:t>
            </a:r>
            <a:r>
              <a:rPr lang="tr-TR" dirty="0"/>
              <a:t>ve </a:t>
            </a:r>
            <a:r>
              <a:rPr lang="tr-TR" dirty="0">
                <a:highlight>
                  <a:srgbClr val="00FFFF"/>
                </a:highlight>
              </a:rPr>
              <a:t>hükümet kararlarıyla belirlenen; ticari mahiyette olmayan yolcu beraberi eşya ile Türkiye Gümrük Bölgesinde faaliyette bulunan çiftçilerin komşu ülkedeki mülklerinden elde ettikleri ürünler ile komşu ülkelerdeki çiftçiler tarafından Türkiye Gümrük Bölgesindeki mülklerinde kullanılmak üzere getirilen ve toprak ve ekinlerin işlenmesi amacına yönelik tohum, gübre ve diğer ürünler için kullanılan bu beyan türünde sözü edilen eşyayı getirenler tarafından çift hat sisteminin çalıştığı gümrük idarelerinde; gümrük yolcu salonlarında bulunan kırmızı ve yeşil hatlardan hangisinden geçerse ona yönelik beyanda bulunduğu kabul edilir</a:t>
            </a:r>
            <a:r>
              <a:rPr lang="tr-TR" dirty="0"/>
              <a:t>. Biz buna başka bir tasarruf yoluyla beyan diyoruz. </a:t>
            </a:r>
          </a:p>
          <a:p>
            <a:endParaRPr lang="tr-TR" dirty="0"/>
          </a:p>
        </p:txBody>
      </p:sp>
    </p:spTree>
    <p:extLst>
      <p:ext uri="{BB962C8B-B14F-4D97-AF65-F5344CB8AC3E}">
        <p14:creationId xmlns:p14="http://schemas.microsoft.com/office/powerpoint/2010/main" val="88975762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BİRİNCİ AYIRIM</a:t>
            </a:r>
          </a:p>
          <a:p>
            <a:pPr algn="r"/>
            <a:endParaRPr lang="tr-TR" sz="3200" b="1" dirty="0">
              <a:solidFill>
                <a:srgbClr val="FF0000"/>
              </a:solidFill>
            </a:endParaRPr>
          </a:p>
          <a:p>
            <a:pPr algn="r"/>
            <a:r>
              <a:rPr lang="tr-TR" sz="2400" b="1" dirty="0"/>
              <a:t>5.ALT AYIRIM</a:t>
            </a:r>
          </a:p>
        </p:txBody>
      </p:sp>
      <p:sp>
        <p:nvSpPr>
          <p:cNvPr id="4" name="Veri Yer Tutucusu 3"/>
          <p:cNvSpPr>
            <a:spLocks noGrp="1"/>
          </p:cNvSpPr>
          <p:nvPr>
            <p:ph type="dt" sz="half" idx="10"/>
          </p:nvPr>
        </p:nvSpPr>
        <p:spPr/>
        <p:txBody>
          <a:bodyPr/>
          <a:lstStyle/>
          <a:p>
            <a:fld id="{3A051252-4AE2-43AA-A1A2-5075256DB26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146</a:t>
            </a:fld>
            <a:endParaRPr lang="tr-TR">
              <a:solidFill>
                <a:prstClr val="black">
                  <a:tint val="75000"/>
                </a:prstClr>
              </a:solidFill>
            </a:endParaRPr>
          </a:p>
        </p:txBody>
      </p:sp>
    </p:spTree>
    <p:extLst>
      <p:ext uri="{BB962C8B-B14F-4D97-AF65-F5344CB8AC3E}">
        <p14:creationId xmlns:p14="http://schemas.microsoft.com/office/powerpoint/2010/main" val="19381899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928048"/>
          </a:xfrm>
        </p:spPr>
        <p:txBody>
          <a:bodyPr>
            <a:normAutofit fontScale="90000"/>
          </a:bodyPr>
          <a:lstStyle/>
          <a:p>
            <a:pPr algn="ctr"/>
            <a:br>
              <a:rPr lang="tr-TR" b="1" dirty="0">
                <a:solidFill>
                  <a:srgbClr val="FF0000"/>
                </a:solidFill>
              </a:rPr>
            </a:br>
            <a:r>
              <a:rPr lang="tr-TR" b="1" dirty="0">
                <a:solidFill>
                  <a:srgbClr val="FF0000"/>
                </a:solidFill>
              </a:rPr>
              <a:t>BEŞİNCİ ALT AYIRIM</a:t>
            </a:r>
            <a:br>
              <a:rPr lang="tr-TR" b="1" dirty="0">
                <a:solidFill>
                  <a:srgbClr val="FF0000"/>
                </a:solidFill>
              </a:rPr>
            </a:br>
            <a:r>
              <a:rPr lang="tr-TR" b="1" dirty="0">
                <a:solidFill>
                  <a:srgbClr val="FF0000"/>
                </a:solidFill>
              </a:rPr>
              <a:t>Muayene</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161365" y="1078173"/>
            <a:ext cx="11848665" cy="5643302"/>
          </a:xfrm>
        </p:spPr>
        <p:txBody>
          <a:bodyPr>
            <a:noAutofit/>
          </a:bodyPr>
          <a:lstStyle/>
          <a:p>
            <a:pPr algn="ctr"/>
            <a:r>
              <a:rPr lang="tr-TR" sz="3200" b="1" dirty="0">
                <a:solidFill>
                  <a:srgbClr val="7030A0"/>
                </a:solidFill>
              </a:rPr>
              <a:t>Beyanın kontrolü</a:t>
            </a:r>
            <a:endParaRPr lang="tr-TR" sz="3200" dirty="0">
              <a:solidFill>
                <a:srgbClr val="7030A0"/>
              </a:solidFill>
            </a:endParaRPr>
          </a:p>
          <a:p>
            <a:r>
              <a:rPr lang="tr-TR" sz="3200" b="1" dirty="0"/>
              <a:t> </a:t>
            </a:r>
            <a:r>
              <a:rPr lang="tr-TR" sz="2000" b="1" dirty="0"/>
              <a:t>Madde 179-</a:t>
            </a:r>
            <a:r>
              <a:rPr lang="tr-TR" sz="2000" dirty="0"/>
              <a:t> </a:t>
            </a:r>
            <a:r>
              <a:rPr lang="tr-TR" sz="3200" dirty="0">
                <a:solidFill>
                  <a:srgbClr val="00B050"/>
                </a:solidFill>
              </a:rPr>
              <a:t>Gümrük idareleri</a:t>
            </a:r>
            <a:r>
              <a:rPr lang="tr-TR" sz="3200" dirty="0">
                <a:solidFill>
                  <a:srgbClr val="0070C0"/>
                </a:solidFill>
              </a:rPr>
              <a:t>, </a:t>
            </a:r>
          </a:p>
          <a:p>
            <a:pPr algn="ctr"/>
            <a:r>
              <a:rPr lang="tr-TR" sz="3200" u="sng" dirty="0">
                <a:solidFill>
                  <a:srgbClr val="FF0000"/>
                </a:solidFill>
                <a:effectLst>
                  <a:outerShdw blurRad="38100" dist="38100" dir="2700000" algn="tl">
                    <a:srgbClr val="000000">
                      <a:alpha val="43137"/>
                    </a:srgbClr>
                  </a:outerShdw>
                </a:effectLst>
              </a:rPr>
              <a:t>beyanın doğruluğunu araştırmak üzere </a:t>
            </a:r>
            <a:r>
              <a:rPr lang="tr-TR" sz="3200" dirty="0">
                <a:solidFill>
                  <a:srgbClr val="00B050"/>
                </a:solidFill>
              </a:rPr>
              <a:t>;</a:t>
            </a:r>
          </a:p>
          <a:p>
            <a:r>
              <a:rPr lang="tr-TR" sz="3200" dirty="0">
                <a:solidFill>
                  <a:srgbClr val="0070C0"/>
                </a:solidFill>
              </a:rPr>
              <a:t>beyanname ve </a:t>
            </a:r>
            <a:r>
              <a:rPr lang="tr-TR" sz="3200" dirty="0">
                <a:solidFill>
                  <a:srgbClr val="00B050"/>
                </a:solidFill>
              </a:rPr>
              <a:t>ekli</a:t>
            </a:r>
            <a:r>
              <a:rPr lang="tr-TR" sz="3200" dirty="0">
                <a:solidFill>
                  <a:srgbClr val="0070C0"/>
                </a:solidFill>
              </a:rPr>
              <a:t> </a:t>
            </a:r>
            <a:r>
              <a:rPr lang="tr-TR" sz="3200" dirty="0">
                <a:solidFill>
                  <a:srgbClr val="00B050"/>
                </a:solidFill>
              </a:rPr>
              <a:t>belgeleri kontrol edebilir</a:t>
            </a:r>
            <a:r>
              <a:rPr lang="tr-TR" sz="3200" dirty="0">
                <a:solidFill>
                  <a:srgbClr val="0070C0"/>
                </a:solidFill>
              </a:rPr>
              <a:t>, </a:t>
            </a:r>
          </a:p>
          <a:p>
            <a:r>
              <a:rPr lang="tr-TR" sz="3200" dirty="0">
                <a:solidFill>
                  <a:srgbClr val="0070C0"/>
                </a:solidFill>
              </a:rPr>
              <a:t>beyannamenin içerdiği bilgilerin doğruluğunu araştırmak amacıyla beyan sahibinden </a:t>
            </a:r>
            <a:r>
              <a:rPr lang="tr-TR" sz="3200" dirty="0">
                <a:solidFill>
                  <a:srgbClr val="00B050"/>
                </a:solidFill>
              </a:rPr>
              <a:t>beyanın doğruluğunu kanıtlayan belgeleri isteyebilir, </a:t>
            </a:r>
          </a:p>
          <a:p>
            <a:r>
              <a:rPr lang="tr-TR" sz="3200" dirty="0">
                <a:solidFill>
                  <a:srgbClr val="00B050"/>
                </a:solidFill>
              </a:rPr>
              <a:t>eşyayı muayene edebilir </a:t>
            </a:r>
            <a:r>
              <a:rPr lang="tr-TR" sz="3200" dirty="0">
                <a:solidFill>
                  <a:srgbClr val="0070C0"/>
                </a:solidFill>
              </a:rPr>
              <a:t>ve </a:t>
            </a:r>
          </a:p>
          <a:p>
            <a:r>
              <a:rPr lang="tr-TR" sz="3200" dirty="0">
                <a:solidFill>
                  <a:srgbClr val="00B050"/>
                </a:solidFill>
              </a:rPr>
              <a:t>ayrıntılı muayene </a:t>
            </a:r>
            <a:r>
              <a:rPr lang="tr-TR" sz="3200" dirty="0">
                <a:solidFill>
                  <a:srgbClr val="0070C0"/>
                </a:solidFill>
              </a:rPr>
              <a:t>veya </a:t>
            </a:r>
          </a:p>
          <a:p>
            <a:r>
              <a:rPr lang="tr-TR" sz="3200" dirty="0">
                <a:solidFill>
                  <a:srgbClr val="00B050"/>
                </a:solidFill>
              </a:rPr>
              <a:t>tahlil amacıyla numune alabilir</a:t>
            </a:r>
            <a:r>
              <a:rPr lang="tr-TR" sz="3200" dirty="0">
                <a:solidFill>
                  <a:srgbClr val="0070C0"/>
                </a:solidFill>
              </a:rPr>
              <a:t>.</a:t>
            </a:r>
          </a:p>
          <a:p>
            <a:r>
              <a:rPr lang="tr-TR" sz="3200" dirty="0">
                <a:solidFill>
                  <a:srgbClr val="0070C0"/>
                </a:solidFill>
              </a:rPr>
              <a:t> </a:t>
            </a:r>
          </a:p>
          <a:p>
            <a:endParaRPr lang="tr-TR" sz="3200" dirty="0"/>
          </a:p>
        </p:txBody>
      </p:sp>
      <p:sp>
        <p:nvSpPr>
          <p:cNvPr id="4" name="Veri Yer Tutucusu 3"/>
          <p:cNvSpPr>
            <a:spLocks noGrp="1"/>
          </p:cNvSpPr>
          <p:nvPr>
            <p:ph type="dt" sz="half" idx="10"/>
          </p:nvPr>
        </p:nvSpPr>
        <p:spPr/>
        <p:txBody>
          <a:bodyPr/>
          <a:lstStyle/>
          <a:p>
            <a:fld id="{99486930-092A-4B71-A47E-20A0F02C6E4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147</a:t>
            </a:fld>
            <a:endParaRPr lang="tr-TR">
              <a:solidFill>
                <a:prstClr val="black">
                  <a:tint val="75000"/>
                </a:prstClr>
              </a:solidFill>
            </a:endParaRPr>
          </a:p>
        </p:txBody>
      </p:sp>
    </p:spTree>
    <p:extLst>
      <p:ext uri="{BB962C8B-B14F-4D97-AF65-F5344CB8AC3E}">
        <p14:creationId xmlns:p14="http://schemas.microsoft.com/office/powerpoint/2010/main" val="186670135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218364"/>
            <a:ext cx="11450471" cy="5958599"/>
          </a:xfrm>
        </p:spPr>
        <p:txBody>
          <a:bodyPr>
            <a:normAutofit/>
          </a:bodyPr>
          <a:lstStyle/>
          <a:p>
            <a:r>
              <a:rPr lang="tr-TR" sz="3200" dirty="0"/>
              <a:t>Beyanın kontrolü amacıyla, beyannamenin kabulünden sonra bilgisayar sistemi tarafından risk kriterlerine göre </a:t>
            </a:r>
            <a:r>
              <a:rPr lang="tr-TR" sz="3200" dirty="0">
                <a:solidFill>
                  <a:srgbClr val="0070C0"/>
                </a:solidFill>
              </a:rPr>
              <a:t>muayene türü ve görevli muayene memuru otomatik olarak belirlenir. </a:t>
            </a:r>
            <a:r>
              <a:rPr lang="tr-TR" sz="3200" b="1" dirty="0">
                <a:solidFill>
                  <a:srgbClr val="00B050"/>
                </a:solidFill>
              </a:rPr>
              <a:t>Muayenenin türü </a:t>
            </a:r>
            <a:r>
              <a:rPr lang="tr-TR" sz="3200" b="1" dirty="0">
                <a:solidFill>
                  <a:srgbClr val="FF0000"/>
                </a:solidFill>
              </a:rPr>
              <a:t>kırmızı</a:t>
            </a:r>
            <a:r>
              <a:rPr lang="tr-TR" sz="3200" b="1" dirty="0">
                <a:solidFill>
                  <a:srgbClr val="00B050"/>
                </a:solidFill>
              </a:rPr>
              <a:t>, </a:t>
            </a:r>
            <a:r>
              <a:rPr lang="tr-TR" sz="3200" b="1" dirty="0">
                <a:solidFill>
                  <a:srgbClr val="FFFF00"/>
                </a:solidFill>
              </a:rPr>
              <a:t>sarı</a:t>
            </a:r>
            <a:r>
              <a:rPr lang="tr-TR" sz="3200" b="1" dirty="0">
                <a:solidFill>
                  <a:srgbClr val="00B050"/>
                </a:solidFill>
              </a:rPr>
              <a:t>, yeşil ve </a:t>
            </a:r>
            <a:r>
              <a:rPr lang="tr-TR" sz="3200" b="1" dirty="0">
                <a:solidFill>
                  <a:srgbClr val="00B0F0"/>
                </a:solidFill>
              </a:rPr>
              <a:t>mavi </a:t>
            </a:r>
            <a:r>
              <a:rPr lang="tr-TR" sz="3200" b="1" dirty="0">
                <a:solidFill>
                  <a:srgbClr val="00B050"/>
                </a:solidFill>
              </a:rPr>
              <a:t>hatlara göre belirlenir. </a:t>
            </a:r>
          </a:p>
          <a:p>
            <a:r>
              <a:rPr lang="tr-TR" dirty="0"/>
              <a:t> </a:t>
            </a:r>
          </a:p>
          <a:p>
            <a:r>
              <a:rPr lang="tr-TR" sz="1900" dirty="0"/>
              <a:t>Kırmızı hat; eşyanın fiziki muayenesi ile birlikte belge kontrolünün de yapıldığı hattır.</a:t>
            </a:r>
          </a:p>
          <a:p>
            <a:r>
              <a:rPr lang="tr-TR" sz="1900" dirty="0"/>
              <a:t> </a:t>
            </a:r>
          </a:p>
          <a:p>
            <a:r>
              <a:rPr lang="tr-TR" sz="1900" dirty="0"/>
              <a:t>Sarı hat; fiziki muayeneye gerek görülmeksizin eşyaya ait beyanname ve eklerinin doğruluğunun ve birbiriyle uygunluğunun kontrol edildiği hattır.</a:t>
            </a:r>
          </a:p>
          <a:p>
            <a:r>
              <a:rPr lang="tr-TR" sz="1900" dirty="0"/>
              <a:t> </a:t>
            </a:r>
          </a:p>
          <a:p>
            <a:r>
              <a:rPr lang="tr-TR" sz="1900" dirty="0"/>
              <a:t>Mavi hat; eşyanın veya buna ilişkin yazılı beyan ve ilgili belgelerin veya ticari belge ve verilerin sonradan kontrol edildiği hattır.</a:t>
            </a:r>
          </a:p>
          <a:p>
            <a:endParaRPr lang="tr-TR" dirty="0"/>
          </a:p>
        </p:txBody>
      </p:sp>
      <p:sp>
        <p:nvSpPr>
          <p:cNvPr id="4" name="Veri Yer Tutucusu 3"/>
          <p:cNvSpPr>
            <a:spLocks noGrp="1"/>
          </p:cNvSpPr>
          <p:nvPr>
            <p:ph type="dt" sz="half" idx="10"/>
          </p:nvPr>
        </p:nvSpPr>
        <p:spPr/>
        <p:txBody>
          <a:bodyPr/>
          <a:lstStyle/>
          <a:p>
            <a:fld id="{73634A3F-48F6-4554-AA5A-94F0099CFE6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148</a:t>
            </a:fld>
            <a:endParaRPr lang="tr-TR">
              <a:solidFill>
                <a:prstClr val="black">
                  <a:tint val="75000"/>
                </a:prstClr>
              </a:solidFill>
            </a:endParaRPr>
          </a:p>
        </p:txBody>
      </p:sp>
    </p:spTree>
    <p:extLst>
      <p:ext uri="{BB962C8B-B14F-4D97-AF65-F5344CB8AC3E}">
        <p14:creationId xmlns:p14="http://schemas.microsoft.com/office/powerpoint/2010/main" val="597723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245660"/>
            <a:ext cx="11053549" cy="6475815"/>
          </a:xfrm>
        </p:spPr>
        <p:txBody>
          <a:bodyPr>
            <a:normAutofit lnSpcReduction="10000"/>
          </a:bodyPr>
          <a:lstStyle/>
          <a:p>
            <a:pPr algn="ctr"/>
            <a:r>
              <a:rPr lang="tr-TR" sz="3500" b="1" dirty="0">
                <a:solidFill>
                  <a:srgbClr val="FF0000"/>
                </a:solidFill>
              </a:rPr>
              <a:t>Fiziki muayene</a:t>
            </a:r>
            <a:endParaRPr lang="tr-TR" sz="3500" dirty="0">
              <a:solidFill>
                <a:srgbClr val="FF0000"/>
              </a:solidFill>
            </a:endParaRPr>
          </a:p>
          <a:p>
            <a:r>
              <a:rPr lang="tr-TR" b="1" dirty="0"/>
              <a:t> </a:t>
            </a:r>
            <a:endParaRPr lang="tr-TR" dirty="0"/>
          </a:p>
          <a:p>
            <a:r>
              <a:rPr lang="tr-TR" sz="2400" b="1" dirty="0"/>
              <a:t>Madde 180-</a:t>
            </a:r>
            <a:r>
              <a:rPr lang="tr-TR" sz="2400" dirty="0"/>
              <a:t> </a:t>
            </a:r>
            <a:r>
              <a:rPr lang="tr-TR" sz="3500" dirty="0"/>
              <a:t>Fiziki muayene;</a:t>
            </a:r>
          </a:p>
          <a:p>
            <a:r>
              <a:rPr lang="tr-TR" sz="3500" dirty="0"/>
              <a:t> </a:t>
            </a:r>
          </a:p>
          <a:p>
            <a:r>
              <a:rPr lang="tr-TR" sz="3500" dirty="0"/>
              <a:t>a) </a:t>
            </a:r>
            <a:r>
              <a:rPr lang="tr-TR" sz="3500" dirty="0">
                <a:solidFill>
                  <a:srgbClr val="00B050"/>
                </a:solidFill>
              </a:rPr>
              <a:t>Tam muayene</a:t>
            </a:r>
            <a:r>
              <a:rPr lang="tr-TR" sz="3500" dirty="0"/>
              <a:t>,</a:t>
            </a:r>
          </a:p>
          <a:p>
            <a:r>
              <a:rPr lang="tr-TR" sz="3500" dirty="0"/>
              <a:t>b) </a:t>
            </a:r>
            <a:r>
              <a:rPr lang="tr-TR" sz="3500" dirty="0">
                <a:solidFill>
                  <a:srgbClr val="00B050"/>
                </a:solidFill>
              </a:rPr>
              <a:t>Kısmi muayene</a:t>
            </a:r>
            <a:r>
              <a:rPr lang="tr-TR" sz="3500" dirty="0"/>
              <a:t>,</a:t>
            </a:r>
          </a:p>
          <a:p>
            <a:r>
              <a:rPr lang="tr-TR" sz="3500" dirty="0"/>
              <a:t>c) </a:t>
            </a:r>
            <a:r>
              <a:rPr lang="tr-TR" sz="3500" dirty="0">
                <a:solidFill>
                  <a:srgbClr val="00B050"/>
                </a:solidFill>
              </a:rPr>
              <a:t>Haricen muayene</a:t>
            </a:r>
            <a:r>
              <a:rPr lang="tr-TR" sz="3500" dirty="0"/>
              <a:t>,</a:t>
            </a:r>
          </a:p>
          <a:p>
            <a:endParaRPr lang="tr-TR" sz="3500" dirty="0"/>
          </a:p>
          <a:p>
            <a:r>
              <a:rPr lang="tr-TR" sz="3500" dirty="0"/>
              <a:t>	Yöntemleri kullanılarak ve muayene şekli beyanname üzerinde gösterilerek yapılır. </a:t>
            </a:r>
            <a:r>
              <a:rPr lang="tr-TR" sz="3500" dirty="0">
                <a:solidFill>
                  <a:srgbClr val="00B050"/>
                </a:solidFill>
              </a:rPr>
              <a:t>Bu yöntemlerden hangisinin kullanılacağı fiziki muayene ile görevli muayene memurunca eşyaya göre belirlenir.</a:t>
            </a:r>
          </a:p>
          <a:p>
            <a:endParaRPr lang="tr-TR" dirty="0"/>
          </a:p>
        </p:txBody>
      </p:sp>
      <p:sp>
        <p:nvSpPr>
          <p:cNvPr id="4" name="Veri Yer Tutucusu 3"/>
          <p:cNvSpPr>
            <a:spLocks noGrp="1"/>
          </p:cNvSpPr>
          <p:nvPr>
            <p:ph type="dt" sz="half" idx="10"/>
          </p:nvPr>
        </p:nvSpPr>
        <p:spPr/>
        <p:txBody>
          <a:bodyPr/>
          <a:lstStyle/>
          <a:p>
            <a:fld id="{5D51FCB0-0227-4281-B43F-D8C19B09BC4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149</a:t>
            </a:fld>
            <a:endParaRPr lang="tr-TR">
              <a:solidFill>
                <a:prstClr val="black">
                  <a:tint val="75000"/>
                </a:prstClr>
              </a:solidFill>
            </a:endParaRPr>
          </a:p>
        </p:txBody>
      </p:sp>
    </p:spTree>
    <p:extLst>
      <p:ext uri="{BB962C8B-B14F-4D97-AF65-F5344CB8AC3E}">
        <p14:creationId xmlns:p14="http://schemas.microsoft.com/office/powerpoint/2010/main" val="4009787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a:solidFill>
                  <a:srgbClr val="FF0000"/>
                </a:solidFill>
              </a:rPr>
              <a:t>Madde 109</a:t>
            </a:r>
          </a:p>
        </p:txBody>
      </p:sp>
      <p:sp>
        <p:nvSpPr>
          <p:cNvPr id="3" name="İçerik Yer Tutucusu 2"/>
          <p:cNvSpPr>
            <a:spLocks noGrp="1"/>
          </p:cNvSpPr>
          <p:nvPr>
            <p:ph idx="1"/>
          </p:nvPr>
        </p:nvSpPr>
        <p:spPr>
          <a:xfrm>
            <a:off x="463296" y="1825625"/>
            <a:ext cx="11387328" cy="4351338"/>
          </a:xfrm>
        </p:spPr>
        <p:txBody>
          <a:bodyPr/>
          <a:lstStyle/>
          <a:p>
            <a:pPr lvl="0"/>
            <a:r>
              <a:rPr lang="tr-TR" b="1" dirty="0">
                <a:solidFill>
                  <a:prstClr val="black"/>
                </a:solidFill>
              </a:rPr>
              <a:t>Madde 109-</a:t>
            </a:r>
            <a:r>
              <a:rPr lang="tr-TR" dirty="0">
                <a:solidFill>
                  <a:prstClr val="black"/>
                </a:solidFill>
              </a:rPr>
              <a:t> ………………………………………..</a:t>
            </a:r>
            <a:r>
              <a:rPr lang="tr-TR" sz="3200" dirty="0">
                <a:solidFill>
                  <a:prstClr val="black"/>
                </a:solidFill>
              </a:rPr>
              <a:t>tespiti halinde muhtemel hak ihlali, eğer biliniyorsa, hak sahibine bildirilir.</a:t>
            </a:r>
          </a:p>
          <a:p>
            <a:pPr lvl="0"/>
            <a:r>
              <a:rPr lang="tr-TR" sz="3200" dirty="0">
                <a:solidFill>
                  <a:prstClr val="black"/>
                </a:solidFill>
              </a:rPr>
              <a:t> </a:t>
            </a:r>
            <a:r>
              <a:rPr lang="tr-TR" sz="3200" dirty="0">
                <a:solidFill>
                  <a:srgbClr val="FF0000"/>
                </a:solidFill>
              </a:rPr>
              <a:t>Gümrük idareleri hak sahibinin geçerli bir başvuruda bulunmasını teminen </a:t>
            </a:r>
            <a:r>
              <a:rPr lang="tr-TR" sz="3200" b="1" dirty="0">
                <a:solidFill>
                  <a:srgbClr val="13ED3D"/>
                </a:solidFill>
              </a:rPr>
              <a:t>3 iş günü boyunca </a:t>
            </a:r>
            <a:r>
              <a:rPr lang="tr-TR" sz="3200" dirty="0">
                <a:solidFill>
                  <a:srgbClr val="FF0000"/>
                </a:solidFill>
              </a:rPr>
              <a:t>bu şekilde tespit edilen eşyanın işlemlerini </a:t>
            </a:r>
            <a:r>
              <a:rPr lang="tr-TR" sz="3200" b="1" dirty="0">
                <a:solidFill>
                  <a:srgbClr val="13ED3D"/>
                </a:solidFill>
              </a:rPr>
              <a:t>durdurmaya ve eşyaya el koymaya yetkilidirler.</a:t>
            </a:r>
          </a:p>
          <a:p>
            <a:endParaRPr lang="tr-TR" dirty="0"/>
          </a:p>
        </p:txBody>
      </p:sp>
      <p:sp>
        <p:nvSpPr>
          <p:cNvPr id="4" name="Veri Yer Tutucusu 3"/>
          <p:cNvSpPr>
            <a:spLocks noGrp="1"/>
          </p:cNvSpPr>
          <p:nvPr>
            <p:ph type="dt" sz="half" idx="10"/>
          </p:nvPr>
        </p:nvSpPr>
        <p:spPr/>
        <p:txBody>
          <a:bodyPr/>
          <a:lstStyle/>
          <a:p>
            <a:fld id="{8CF13F12-5934-43D0-AE43-614E1A0DC68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a:t>
            </a:fld>
            <a:endParaRPr lang="tr-TR">
              <a:solidFill>
                <a:prstClr val="black">
                  <a:tint val="75000"/>
                </a:prstClr>
              </a:solidFill>
            </a:endParaRPr>
          </a:p>
        </p:txBody>
      </p:sp>
    </p:spTree>
    <p:extLst>
      <p:ext uri="{BB962C8B-B14F-4D97-AF65-F5344CB8AC3E}">
        <p14:creationId xmlns:p14="http://schemas.microsoft.com/office/powerpoint/2010/main" val="24397737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59" y="232012"/>
            <a:ext cx="11723427" cy="6489463"/>
          </a:xfrm>
        </p:spPr>
        <p:txBody>
          <a:bodyPr>
            <a:normAutofit fontScale="92500" lnSpcReduction="10000"/>
          </a:bodyPr>
          <a:lstStyle/>
          <a:p>
            <a:r>
              <a:rPr lang="tr-TR" sz="3500" b="1" dirty="0">
                <a:solidFill>
                  <a:srgbClr val="FF0000"/>
                </a:solidFill>
              </a:rPr>
              <a:t>Tam muayene</a:t>
            </a:r>
            <a:r>
              <a:rPr lang="tr-TR" sz="3500" dirty="0"/>
              <a:t>,</a:t>
            </a:r>
          </a:p>
          <a:p>
            <a:r>
              <a:rPr lang="tr-TR" sz="3500" dirty="0"/>
              <a:t> eşyanın tüm kaplarının açılarak muayenesi; </a:t>
            </a:r>
          </a:p>
          <a:p>
            <a:r>
              <a:rPr lang="tr-TR" sz="3500" b="1" dirty="0">
                <a:solidFill>
                  <a:srgbClr val="FF0000"/>
                </a:solidFill>
              </a:rPr>
              <a:t>kısmi muayene</a:t>
            </a:r>
            <a:r>
              <a:rPr lang="tr-TR" sz="3500" dirty="0"/>
              <a:t>, </a:t>
            </a:r>
          </a:p>
          <a:p>
            <a:r>
              <a:rPr lang="tr-TR" sz="3500" dirty="0"/>
              <a:t>eşyayı temsil eden bir ya da birkaç kabın açılarak muayenesi;</a:t>
            </a:r>
          </a:p>
          <a:p>
            <a:r>
              <a:rPr lang="tr-TR" sz="3500" b="1" dirty="0">
                <a:solidFill>
                  <a:srgbClr val="FF0000"/>
                </a:solidFill>
              </a:rPr>
              <a:t>haricen muayene </a:t>
            </a:r>
            <a:r>
              <a:rPr lang="tr-TR" sz="3500" dirty="0"/>
              <a:t>ise </a:t>
            </a:r>
          </a:p>
          <a:p>
            <a:r>
              <a:rPr lang="tr-TR" sz="3500" dirty="0"/>
              <a:t>eşyanın kaplarının dıştan muayenesidir.</a:t>
            </a:r>
          </a:p>
          <a:p>
            <a:r>
              <a:rPr lang="tr-TR" dirty="0"/>
              <a:t> </a:t>
            </a:r>
          </a:p>
          <a:p>
            <a:r>
              <a:rPr lang="tr-TR" dirty="0"/>
              <a:t>	Fiziki muayene; eşyanın cinsinde rejim veya vergi değişikliğini gerektirir bir husus veya bir şüphe hali olması, faturasında ve vergi tahakkukunu veya ticaret politikası önlemlerini etkileyecek diğer belgelerinde kazıntı ve/veya silinti olması; beyanname kapsamı eşya ve beyan sahibi hakkında imzalı ve adresli bir ihbar bulunması halleri dışında işletme memurunun huzurunda haricen veya kısmen yapılır. </a:t>
            </a:r>
            <a:r>
              <a:rPr lang="tr-TR" sz="3500" dirty="0">
                <a:solidFill>
                  <a:srgbClr val="FF0000"/>
                </a:solidFill>
              </a:rPr>
              <a:t>Haricen veya kısmen yapılan muayenenin tam muayeneye dönüştürülmesi halinde beyan sahibi de bu muayenede bulunabilir.</a:t>
            </a:r>
          </a:p>
          <a:p>
            <a:endParaRPr lang="tr-TR" dirty="0"/>
          </a:p>
        </p:txBody>
      </p:sp>
      <p:sp>
        <p:nvSpPr>
          <p:cNvPr id="4" name="Veri Yer Tutucusu 3"/>
          <p:cNvSpPr>
            <a:spLocks noGrp="1"/>
          </p:cNvSpPr>
          <p:nvPr>
            <p:ph type="dt" sz="half" idx="10"/>
          </p:nvPr>
        </p:nvSpPr>
        <p:spPr/>
        <p:txBody>
          <a:bodyPr/>
          <a:lstStyle/>
          <a:p>
            <a:fld id="{26466DDC-46D9-4FC3-A494-8E7806BBA49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150</a:t>
            </a:fld>
            <a:endParaRPr lang="tr-TR">
              <a:solidFill>
                <a:prstClr val="black">
                  <a:tint val="75000"/>
                </a:prstClr>
              </a:solidFill>
            </a:endParaRPr>
          </a:p>
        </p:txBody>
      </p:sp>
    </p:spTree>
    <p:extLst>
      <p:ext uri="{BB962C8B-B14F-4D97-AF65-F5344CB8AC3E}">
        <p14:creationId xmlns:p14="http://schemas.microsoft.com/office/powerpoint/2010/main" val="14026935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3" y="245660"/>
            <a:ext cx="11723427" cy="5931303"/>
          </a:xfrm>
        </p:spPr>
        <p:txBody>
          <a:bodyPr>
            <a:normAutofit/>
          </a:bodyPr>
          <a:lstStyle/>
          <a:p>
            <a:r>
              <a:rPr lang="tr-TR" sz="3200" dirty="0">
                <a:solidFill>
                  <a:srgbClr val="FF0000"/>
                </a:solidFill>
              </a:rPr>
              <a:t>Bir beyanname kapsamı eşyanın </a:t>
            </a:r>
            <a:r>
              <a:rPr lang="tr-TR" sz="3200" b="1" u="sng" dirty="0">
                <a:solidFill>
                  <a:srgbClr val="0070C0"/>
                </a:solidFill>
              </a:rPr>
              <a:t>tek kalemden oluşması </a:t>
            </a:r>
            <a:r>
              <a:rPr lang="tr-TR" sz="3200" dirty="0"/>
              <a:t>ve</a:t>
            </a:r>
          </a:p>
          <a:p>
            <a:r>
              <a:rPr lang="tr-TR" sz="3200" dirty="0"/>
              <a:t> </a:t>
            </a:r>
            <a:r>
              <a:rPr lang="tr-TR" sz="3200" dirty="0">
                <a:solidFill>
                  <a:srgbClr val="FF0000"/>
                </a:solidFill>
              </a:rPr>
              <a:t>kısmen muayene edilmesi halinde</a:t>
            </a:r>
            <a:r>
              <a:rPr lang="tr-TR" sz="3200" dirty="0"/>
              <a:t>;</a:t>
            </a:r>
          </a:p>
          <a:p>
            <a:r>
              <a:rPr lang="tr-TR" sz="3200" dirty="0"/>
              <a:t> </a:t>
            </a:r>
            <a:r>
              <a:rPr lang="tr-TR" sz="3200" b="1" dirty="0">
                <a:solidFill>
                  <a:srgbClr val="00B050"/>
                </a:solidFill>
              </a:rPr>
              <a:t>muayene sonuçları </a:t>
            </a:r>
            <a:r>
              <a:rPr lang="tr-TR" sz="3200" dirty="0">
                <a:solidFill>
                  <a:srgbClr val="00B050"/>
                </a:solidFill>
              </a:rPr>
              <a:t>söz konusu beyanname kapsamı eşyanın tümüne uygulanır</a:t>
            </a:r>
            <a:r>
              <a:rPr lang="tr-TR" sz="3200" dirty="0"/>
              <a:t>.</a:t>
            </a:r>
          </a:p>
          <a:p>
            <a:r>
              <a:rPr lang="tr-TR" sz="3200" dirty="0"/>
              <a:t> 	</a:t>
            </a:r>
            <a:r>
              <a:rPr lang="tr-TR" sz="3200" i="1" u="sng" dirty="0">
                <a:solidFill>
                  <a:srgbClr val="7030A0"/>
                </a:solidFill>
              </a:rPr>
              <a:t>Beyan sahibi kısmi muayene sonuçlarının beyan edilen eşyanın </a:t>
            </a:r>
            <a:r>
              <a:rPr lang="tr-TR" sz="3200" b="1" i="1" u="sng" dirty="0">
                <a:solidFill>
                  <a:srgbClr val="7030A0"/>
                </a:solidFill>
              </a:rPr>
              <a:t>kalan kısmı için geçerli olmadığı düşüncesinde ise</a:t>
            </a:r>
            <a:r>
              <a:rPr lang="tr-TR" sz="3200" dirty="0"/>
              <a:t>,</a:t>
            </a:r>
          </a:p>
          <a:p>
            <a:r>
              <a:rPr lang="tr-TR" sz="3200" dirty="0"/>
              <a:t> eşyanın tamamının muayenesini talep edebilir.</a:t>
            </a:r>
          </a:p>
          <a:p>
            <a:r>
              <a:rPr lang="tr-TR" sz="3200" dirty="0"/>
              <a:t> </a:t>
            </a:r>
            <a:r>
              <a:rPr lang="tr-TR" sz="3200" dirty="0">
                <a:solidFill>
                  <a:srgbClr val="00B050"/>
                </a:solidFill>
              </a:rPr>
              <a:t>Bu durumda muayene eşyanın tümü için yapılır. </a:t>
            </a:r>
          </a:p>
          <a:p>
            <a:r>
              <a:rPr lang="tr-TR" sz="3200" dirty="0"/>
              <a:t> 	Muayene sonucunda beyana uygun sonuç alınırsa, beyannameye muayene memuru tarafından ‘uygundur’ şerhi verilerek imzalanır ve bilgisayar sisteminde onay verilir. </a:t>
            </a:r>
          </a:p>
        </p:txBody>
      </p:sp>
      <p:sp>
        <p:nvSpPr>
          <p:cNvPr id="4" name="Veri Yer Tutucusu 3"/>
          <p:cNvSpPr>
            <a:spLocks noGrp="1"/>
          </p:cNvSpPr>
          <p:nvPr>
            <p:ph type="dt" sz="half" idx="10"/>
          </p:nvPr>
        </p:nvSpPr>
        <p:spPr/>
        <p:txBody>
          <a:bodyPr/>
          <a:lstStyle/>
          <a:p>
            <a:fld id="{0DBA8A2B-2F6E-45E5-8AB1-C7480CBC649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151</a:t>
            </a:fld>
            <a:endParaRPr lang="tr-TR">
              <a:solidFill>
                <a:prstClr val="black">
                  <a:tint val="75000"/>
                </a:prstClr>
              </a:solidFill>
            </a:endParaRPr>
          </a:p>
        </p:txBody>
      </p:sp>
    </p:spTree>
    <p:extLst>
      <p:ext uri="{BB962C8B-B14F-4D97-AF65-F5344CB8AC3E}">
        <p14:creationId xmlns:p14="http://schemas.microsoft.com/office/powerpoint/2010/main" val="15819431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259306"/>
            <a:ext cx="11682483" cy="6097043"/>
          </a:xfrm>
        </p:spPr>
        <p:txBody>
          <a:bodyPr>
            <a:normAutofit/>
          </a:bodyPr>
          <a:lstStyle/>
          <a:p>
            <a:r>
              <a:rPr lang="tr-TR" sz="3200" dirty="0">
                <a:solidFill>
                  <a:srgbClr val="FF0000"/>
                </a:solidFill>
              </a:rPr>
              <a:t>Fiziki muayene sırasında</a:t>
            </a:r>
            <a:r>
              <a:rPr lang="tr-TR" sz="3200" dirty="0"/>
              <a:t>, eşyanın veya kaplarının bozuk, kırık veya noksan olduğunun anlaşılması halinde, durumdan işletme memuru haberdar edilir ve ortak bir tutanak düzenlenir. </a:t>
            </a:r>
          </a:p>
          <a:p>
            <a:r>
              <a:rPr lang="tr-TR" sz="3200" dirty="0"/>
              <a:t> </a:t>
            </a:r>
          </a:p>
          <a:p>
            <a:r>
              <a:rPr lang="tr-TR" sz="2400" dirty="0"/>
              <a:t>İhracat eşyasının fiziki muayenesinin yapılmasına karar verilen hallerde eşyanın gümrüğe sunulması esastır. Ancak, farklı yerlerden ve kısım </a:t>
            </a:r>
            <a:r>
              <a:rPr lang="tr-TR" sz="2400" dirty="0" err="1"/>
              <a:t>kısım</a:t>
            </a:r>
            <a:r>
              <a:rPr lang="tr-TR" sz="2400" dirty="0"/>
              <a:t> gelmekte olduğu kanıtlanan eşya ile dökme haldeki eşyanın ve standardizasyon kontrolü yapılan maddeler ve çabuk bozulacak kan, insan dokusu, ilaç ve balık, sebze ve meyve gibi eşyanın gümrüğe sunulmadan deniz ve kara taşıtlarına yükletilirken muayenesi yapılabilir.</a:t>
            </a:r>
          </a:p>
          <a:p>
            <a:endParaRPr lang="tr-TR" sz="3200" dirty="0"/>
          </a:p>
        </p:txBody>
      </p:sp>
      <p:sp>
        <p:nvSpPr>
          <p:cNvPr id="4" name="Veri Yer Tutucusu 3"/>
          <p:cNvSpPr>
            <a:spLocks noGrp="1"/>
          </p:cNvSpPr>
          <p:nvPr>
            <p:ph type="dt" sz="half" idx="10"/>
          </p:nvPr>
        </p:nvSpPr>
        <p:spPr/>
        <p:txBody>
          <a:bodyPr/>
          <a:lstStyle/>
          <a:p>
            <a:fld id="{F4A42B81-9D53-4776-B02D-8E84ACFEE7D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152</a:t>
            </a:fld>
            <a:endParaRPr lang="tr-TR">
              <a:solidFill>
                <a:prstClr val="black">
                  <a:tint val="75000"/>
                </a:prstClr>
              </a:solidFill>
            </a:endParaRPr>
          </a:p>
        </p:txBody>
      </p:sp>
    </p:spTree>
    <p:extLst>
      <p:ext uri="{BB962C8B-B14F-4D97-AF65-F5344CB8AC3E}">
        <p14:creationId xmlns:p14="http://schemas.microsoft.com/office/powerpoint/2010/main" val="17695661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300251"/>
            <a:ext cx="11039901" cy="5876712"/>
          </a:xfrm>
        </p:spPr>
        <p:txBody>
          <a:bodyPr/>
          <a:lstStyle/>
          <a:p>
            <a:pPr algn="ctr"/>
            <a:r>
              <a:rPr lang="tr-TR" sz="3200" b="1" dirty="0">
                <a:solidFill>
                  <a:srgbClr val="FF0000"/>
                </a:solidFill>
              </a:rPr>
              <a:t>Belge kontrolü</a:t>
            </a:r>
            <a:endParaRPr lang="tr-TR" sz="3200" dirty="0">
              <a:solidFill>
                <a:srgbClr val="FF0000"/>
              </a:solidFill>
            </a:endParaRPr>
          </a:p>
          <a:p>
            <a:r>
              <a:rPr lang="tr-TR" sz="3200" b="1" dirty="0"/>
              <a:t> </a:t>
            </a:r>
            <a:endParaRPr lang="tr-TR" sz="3200" dirty="0"/>
          </a:p>
          <a:p>
            <a:r>
              <a:rPr lang="tr-TR" sz="3200" b="1" dirty="0"/>
              <a:t>	</a:t>
            </a:r>
            <a:r>
              <a:rPr lang="tr-TR" b="1" dirty="0"/>
              <a:t>Madde 181-</a:t>
            </a:r>
            <a:r>
              <a:rPr lang="tr-TR" dirty="0"/>
              <a:t> </a:t>
            </a:r>
            <a:r>
              <a:rPr lang="tr-TR" sz="3200" dirty="0"/>
              <a:t>Belge kontrolünde, </a:t>
            </a:r>
          </a:p>
          <a:p>
            <a:r>
              <a:rPr lang="tr-TR" sz="3200" dirty="0"/>
              <a:t>beyannameyi alan muayene memuru beyannamedeki bilgileri ve eklerini inceler;</a:t>
            </a:r>
          </a:p>
          <a:p>
            <a:r>
              <a:rPr lang="tr-TR" sz="3200" dirty="0"/>
              <a:t> tarife, kıymet, miktar, yasaklayıcı ve kısıtlayıcı önlemler ve duruma göre telafi edici vergi söz konusu ise, </a:t>
            </a:r>
          </a:p>
          <a:p>
            <a:r>
              <a:rPr lang="tr-TR" sz="3200" dirty="0"/>
              <a:t>buna ilişkin belge kontrollerini de yaptıktan sonra uygun bulur ise, bu hususu beyanname üzerinde gösterir ve bilgisayar sisteminde onay verir. </a:t>
            </a:r>
          </a:p>
          <a:p>
            <a:r>
              <a:rPr lang="tr-TR" dirty="0"/>
              <a:t> </a:t>
            </a:r>
          </a:p>
        </p:txBody>
      </p:sp>
      <p:sp>
        <p:nvSpPr>
          <p:cNvPr id="4" name="Veri Yer Tutucusu 3"/>
          <p:cNvSpPr>
            <a:spLocks noGrp="1"/>
          </p:cNvSpPr>
          <p:nvPr>
            <p:ph type="dt" sz="half" idx="10"/>
          </p:nvPr>
        </p:nvSpPr>
        <p:spPr/>
        <p:txBody>
          <a:bodyPr/>
          <a:lstStyle/>
          <a:p>
            <a:fld id="{A42CE051-19EA-4521-A0E1-DF0A4ECF1C7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153</a:t>
            </a:fld>
            <a:endParaRPr lang="tr-TR">
              <a:solidFill>
                <a:prstClr val="black">
                  <a:tint val="75000"/>
                </a:prstClr>
              </a:solidFill>
            </a:endParaRPr>
          </a:p>
        </p:txBody>
      </p:sp>
    </p:spTree>
    <p:extLst>
      <p:ext uri="{BB962C8B-B14F-4D97-AF65-F5344CB8AC3E}">
        <p14:creationId xmlns:p14="http://schemas.microsoft.com/office/powerpoint/2010/main" val="11839199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477672"/>
            <a:ext cx="11039901" cy="5878678"/>
          </a:xfrm>
        </p:spPr>
        <p:txBody>
          <a:bodyPr>
            <a:normAutofit/>
          </a:bodyPr>
          <a:lstStyle/>
          <a:p>
            <a:r>
              <a:rPr lang="tr-TR" sz="3200" dirty="0">
                <a:solidFill>
                  <a:srgbClr val="FF0000"/>
                </a:solidFill>
              </a:rPr>
              <a:t>Muayene memuru, yaptığı inceleme sırasında beyanname ve </a:t>
            </a:r>
            <a:r>
              <a:rPr lang="tr-TR" sz="3200" u="sng" dirty="0">
                <a:solidFill>
                  <a:srgbClr val="00B050"/>
                </a:solidFill>
              </a:rPr>
              <a:t>ekli belgeler arasında ciddi bir farklılık görür ve fiziki muayenenin yapılmasına karar verir ise;</a:t>
            </a:r>
          </a:p>
          <a:p>
            <a:r>
              <a:rPr lang="tr-TR" sz="3200" u="sng" dirty="0">
                <a:solidFill>
                  <a:srgbClr val="00B050"/>
                </a:solidFill>
              </a:rPr>
              <a:t> </a:t>
            </a:r>
            <a:r>
              <a:rPr lang="tr-TR" sz="3200" dirty="0">
                <a:solidFill>
                  <a:srgbClr val="FF0000"/>
                </a:solidFill>
              </a:rPr>
              <a:t>beyannamenin arkasına bu hususu belirtir şerh düşerek idare amirine bildirir</a:t>
            </a:r>
            <a:r>
              <a:rPr lang="tr-TR" sz="3200" dirty="0"/>
              <a:t>.</a:t>
            </a:r>
          </a:p>
          <a:p>
            <a:r>
              <a:rPr lang="tr-TR" dirty="0"/>
              <a:t> </a:t>
            </a:r>
          </a:p>
          <a:p>
            <a:endParaRPr lang="tr-TR" dirty="0"/>
          </a:p>
        </p:txBody>
      </p:sp>
      <p:sp>
        <p:nvSpPr>
          <p:cNvPr id="4" name="Veri Yer Tutucusu 3"/>
          <p:cNvSpPr>
            <a:spLocks noGrp="1"/>
          </p:cNvSpPr>
          <p:nvPr>
            <p:ph type="dt" sz="half" idx="10"/>
          </p:nvPr>
        </p:nvSpPr>
        <p:spPr/>
        <p:txBody>
          <a:bodyPr/>
          <a:lstStyle/>
          <a:p>
            <a:fld id="{45B76184-B5B9-470B-81D8-95C6D1E376C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154</a:t>
            </a:fld>
            <a:endParaRPr lang="tr-TR">
              <a:solidFill>
                <a:prstClr val="black">
                  <a:tint val="75000"/>
                </a:prstClr>
              </a:solidFill>
            </a:endParaRPr>
          </a:p>
        </p:txBody>
      </p:sp>
    </p:spTree>
    <p:extLst>
      <p:ext uri="{BB962C8B-B14F-4D97-AF65-F5344CB8AC3E}">
        <p14:creationId xmlns:p14="http://schemas.microsoft.com/office/powerpoint/2010/main" val="225475142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477672"/>
            <a:ext cx="11039901" cy="5878678"/>
          </a:xfrm>
        </p:spPr>
        <p:txBody>
          <a:bodyPr>
            <a:normAutofit/>
          </a:bodyPr>
          <a:lstStyle/>
          <a:p>
            <a:endParaRPr lang="tr-TR" sz="3200" dirty="0"/>
          </a:p>
          <a:p>
            <a:r>
              <a:rPr lang="tr-TR" sz="3200" b="1" dirty="0">
                <a:solidFill>
                  <a:srgbClr val="00B050"/>
                </a:solidFill>
              </a:rPr>
              <a:t>Fiziki muayenenin ;</a:t>
            </a:r>
          </a:p>
          <a:p>
            <a:r>
              <a:rPr lang="tr-TR" sz="3200" dirty="0">
                <a:solidFill>
                  <a:srgbClr val="FF0000"/>
                </a:solidFill>
              </a:rPr>
              <a:t>idare amirince gerekli görülmesi halinde</a:t>
            </a:r>
            <a:r>
              <a:rPr lang="tr-TR" sz="3200" dirty="0"/>
              <a:t>,</a:t>
            </a:r>
          </a:p>
          <a:p>
            <a:r>
              <a:rPr lang="tr-TR" sz="3200" dirty="0"/>
              <a:t> ilgili amir bunun gerekçelerini beyannameye kaydederek fiziki muayene ile görevli bir muayene memuru görevlendirir ve işlemler bu memur tarafından sonuçlandırılır.</a:t>
            </a:r>
          </a:p>
          <a:p>
            <a:r>
              <a:rPr lang="tr-TR" sz="3200" dirty="0"/>
              <a:t> </a:t>
            </a:r>
            <a:r>
              <a:rPr lang="tr-TR" sz="3200" dirty="0">
                <a:solidFill>
                  <a:srgbClr val="00B050"/>
                </a:solidFill>
              </a:rPr>
              <a:t>Fiziki muayenenin </a:t>
            </a:r>
            <a:r>
              <a:rPr lang="tr-TR" sz="3200" dirty="0">
                <a:solidFill>
                  <a:srgbClr val="7030A0"/>
                </a:solidFill>
              </a:rPr>
              <a:t>idare amirince </a:t>
            </a:r>
            <a:r>
              <a:rPr lang="tr-TR" sz="3200" dirty="0">
                <a:solidFill>
                  <a:srgbClr val="00B050"/>
                </a:solidFill>
              </a:rPr>
              <a:t>uygun görülmemesi halinde </a:t>
            </a:r>
            <a:r>
              <a:rPr lang="tr-TR" sz="3200" dirty="0"/>
              <a:t>ise, ilgili amir, beyannameyi önceden görevlendirilen </a:t>
            </a:r>
            <a:r>
              <a:rPr lang="tr-TR" sz="3200" dirty="0">
                <a:solidFill>
                  <a:srgbClr val="00B050"/>
                </a:solidFill>
              </a:rPr>
              <a:t>muayene memuruna iade eder ve işlemlere kaldığı yerden devam edilir</a:t>
            </a:r>
            <a:r>
              <a:rPr lang="tr-TR" sz="3200" dirty="0"/>
              <a:t>.</a:t>
            </a:r>
          </a:p>
          <a:p>
            <a:r>
              <a:rPr lang="tr-TR" dirty="0"/>
              <a:t> </a:t>
            </a:r>
          </a:p>
          <a:p>
            <a:endParaRPr lang="tr-TR" dirty="0"/>
          </a:p>
        </p:txBody>
      </p:sp>
      <p:sp>
        <p:nvSpPr>
          <p:cNvPr id="4" name="Veri Yer Tutucusu 3"/>
          <p:cNvSpPr>
            <a:spLocks noGrp="1"/>
          </p:cNvSpPr>
          <p:nvPr>
            <p:ph type="dt" sz="half" idx="10"/>
          </p:nvPr>
        </p:nvSpPr>
        <p:spPr/>
        <p:txBody>
          <a:bodyPr/>
          <a:lstStyle/>
          <a:p>
            <a:fld id="{FF76D7E3-7284-41D2-A92B-2037FD445EF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155</a:t>
            </a:fld>
            <a:endParaRPr lang="tr-TR">
              <a:solidFill>
                <a:prstClr val="black">
                  <a:tint val="75000"/>
                </a:prstClr>
              </a:solidFill>
            </a:endParaRPr>
          </a:p>
        </p:txBody>
      </p:sp>
    </p:spTree>
    <p:extLst>
      <p:ext uri="{BB962C8B-B14F-4D97-AF65-F5344CB8AC3E}">
        <p14:creationId xmlns:p14="http://schemas.microsoft.com/office/powerpoint/2010/main" val="396769982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7546" y="365126"/>
            <a:ext cx="11026254" cy="765672"/>
          </a:xfrm>
        </p:spPr>
        <p:txBody>
          <a:bodyPr>
            <a:normAutofit fontScale="90000"/>
          </a:bodyPr>
          <a:lstStyle/>
          <a:p>
            <a:pPr algn="ctr"/>
            <a:br>
              <a:rPr lang="tr-TR" b="1" dirty="0">
                <a:solidFill>
                  <a:srgbClr val="FF0000"/>
                </a:solidFill>
              </a:rPr>
            </a:br>
            <a:r>
              <a:rPr lang="tr-TR" b="1" dirty="0">
                <a:solidFill>
                  <a:srgbClr val="FF0000"/>
                </a:solidFill>
              </a:rPr>
              <a:t>Muayene edil </a:t>
            </a:r>
            <a:r>
              <a:rPr lang="tr-TR" dirty="0" err="1">
                <a:solidFill>
                  <a:srgbClr val="0070C0"/>
                </a:solidFill>
              </a:rPr>
              <a:t>meyecek</a:t>
            </a:r>
            <a:r>
              <a:rPr lang="tr-TR" b="1" dirty="0">
                <a:solidFill>
                  <a:srgbClr val="FF0000"/>
                </a:solidFill>
              </a:rPr>
              <a:t> eşya</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327545" y="1310185"/>
            <a:ext cx="11641541" cy="5254388"/>
          </a:xfrm>
        </p:spPr>
        <p:txBody>
          <a:bodyPr>
            <a:normAutofit/>
          </a:bodyPr>
          <a:lstStyle/>
          <a:p>
            <a:r>
              <a:rPr lang="tr-TR" b="1" dirty="0"/>
              <a:t> </a:t>
            </a:r>
            <a:endParaRPr lang="tr-TR" dirty="0"/>
          </a:p>
          <a:p>
            <a:r>
              <a:rPr lang="tr-TR" b="1" dirty="0"/>
              <a:t>	</a:t>
            </a:r>
            <a:r>
              <a:rPr lang="tr-TR" sz="3200" b="1" dirty="0">
                <a:solidFill>
                  <a:srgbClr val="0070C0"/>
                </a:solidFill>
              </a:rPr>
              <a:t>Madde 182-</a:t>
            </a:r>
            <a:r>
              <a:rPr lang="tr-TR" sz="3200" dirty="0">
                <a:solidFill>
                  <a:srgbClr val="0070C0"/>
                </a:solidFill>
              </a:rPr>
              <a:t> Aşağıda yazılı eşya muayeneye tabi tutulmaz:</a:t>
            </a:r>
          </a:p>
          <a:p>
            <a:r>
              <a:rPr lang="tr-TR" sz="3200" dirty="0"/>
              <a:t>	</a:t>
            </a:r>
            <a:r>
              <a:rPr lang="tr-TR" sz="3200" b="1" dirty="0">
                <a:solidFill>
                  <a:srgbClr val="FF0000"/>
                </a:solidFill>
              </a:rPr>
              <a:t>a)</a:t>
            </a:r>
            <a:r>
              <a:rPr lang="tr-TR" sz="3200" dirty="0"/>
              <a:t> </a:t>
            </a:r>
            <a:r>
              <a:rPr lang="tr-TR" sz="3200" dirty="0">
                <a:solidFill>
                  <a:srgbClr val="00B050"/>
                </a:solidFill>
              </a:rPr>
              <a:t>Cumhurbaşkanının zat ve ikametgahı için gelen eşya</a:t>
            </a:r>
            <a:r>
              <a:rPr lang="tr-TR" sz="3200" dirty="0"/>
              <a:t>,</a:t>
            </a:r>
          </a:p>
          <a:p>
            <a:r>
              <a:rPr lang="tr-TR" sz="3200" dirty="0"/>
              <a:t>	</a:t>
            </a:r>
            <a:r>
              <a:rPr lang="tr-TR" sz="3200" b="1" dirty="0">
                <a:solidFill>
                  <a:srgbClr val="FF0000"/>
                </a:solidFill>
              </a:rPr>
              <a:t>b)</a:t>
            </a:r>
            <a:r>
              <a:rPr lang="tr-TR" sz="3200" dirty="0"/>
              <a:t> </a:t>
            </a:r>
            <a:r>
              <a:rPr lang="tr-TR" sz="3200" dirty="0">
                <a:solidFill>
                  <a:srgbClr val="00B050"/>
                </a:solidFill>
              </a:rPr>
              <a:t>MSB ve Jandarma Genel Komutanlığı ihtiyaçları için </a:t>
            </a:r>
            <a:r>
              <a:rPr lang="tr-TR" sz="3200" dirty="0" err="1">
                <a:solidFill>
                  <a:srgbClr val="00B050"/>
                </a:solidFill>
              </a:rPr>
              <a:t>GKnun</a:t>
            </a:r>
            <a:r>
              <a:rPr lang="tr-TR" sz="3200" dirty="0">
                <a:solidFill>
                  <a:srgbClr val="00B050"/>
                </a:solidFill>
              </a:rPr>
              <a:t> </a:t>
            </a:r>
            <a:r>
              <a:rPr lang="tr-TR" sz="2400" dirty="0"/>
              <a:t>167. maddesinin 3 üncü fıkrasının (a) bendine </a:t>
            </a:r>
            <a:r>
              <a:rPr lang="tr-TR" sz="3200" dirty="0">
                <a:solidFill>
                  <a:srgbClr val="00B050"/>
                </a:solidFill>
              </a:rPr>
              <a:t>giren eşyadan, MSB </a:t>
            </a:r>
            <a:r>
              <a:rPr lang="tr-TR" sz="3200" dirty="0" err="1">
                <a:solidFill>
                  <a:srgbClr val="00B050"/>
                </a:solidFill>
              </a:rPr>
              <a:t>nca</a:t>
            </a:r>
            <a:r>
              <a:rPr lang="tr-TR" sz="3200" dirty="0">
                <a:solidFill>
                  <a:srgbClr val="00B050"/>
                </a:solidFill>
              </a:rPr>
              <a:t> gizliliği önceden Müsteşarlığa bildirilen eşya,</a:t>
            </a:r>
          </a:p>
          <a:p>
            <a:r>
              <a:rPr lang="tr-TR" sz="3200" dirty="0"/>
              <a:t>	</a:t>
            </a:r>
            <a:r>
              <a:rPr lang="tr-TR" sz="3200" b="1" dirty="0">
                <a:solidFill>
                  <a:srgbClr val="FF0000"/>
                </a:solidFill>
              </a:rPr>
              <a:t>c) </a:t>
            </a:r>
            <a:r>
              <a:rPr lang="tr-TR" sz="3200" dirty="0">
                <a:solidFill>
                  <a:srgbClr val="00B050"/>
                </a:solidFill>
              </a:rPr>
              <a:t>Yabancı devlet başkanları ve aileleri efradı ile refakatlerinde memur olanların getirdikleri veya Türkiye’deki ikametleri sırasında getirtecekleri eşya ve taşıtları</a:t>
            </a:r>
            <a:r>
              <a:rPr lang="tr-TR" sz="3200" dirty="0"/>
              <a:t>, </a:t>
            </a:r>
          </a:p>
          <a:p>
            <a:r>
              <a:rPr lang="tr-TR" sz="3200" dirty="0"/>
              <a:t>	</a:t>
            </a:r>
          </a:p>
        </p:txBody>
      </p:sp>
      <p:sp>
        <p:nvSpPr>
          <p:cNvPr id="4" name="Veri Yer Tutucusu 3"/>
          <p:cNvSpPr>
            <a:spLocks noGrp="1"/>
          </p:cNvSpPr>
          <p:nvPr>
            <p:ph type="dt" sz="half" idx="10"/>
          </p:nvPr>
        </p:nvSpPr>
        <p:spPr/>
        <p:txBody>
          <a:bodyPr/>
          <a:lstStyle/>
          <a:p>
            <a:fld id="{E47EB8BA-FB57-4CDA-A542-3AA18AA9A7C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156</a:t>
            </a:fld>
            <a:endParaRPr lang="tr-TR">
              <a:solidFill>
                <a:prstClr val="black">
                  <a:tint val="75000"/>
                </a:prstClr>
              </a:solidFill>
            </a:endParaRPr>
          </a:p>
        </p:txBody>
      </p:sp>
    </p:spTree>
    <p:extLst>
      <p:ext uri="{BB962C8B-B14F-4D97-AF65-F5344CB8AC3E}">
        <p14:creationId xmlns:p14="http://schemas.microsoft.com/office/powerpoint/2010/main" val="72808924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5" y="1310185"/>
            <a:ext cx="11641541" cy="5254388"/>
          </a:xfrm>
        </p:spPr>
        <p:txBody>
          <a:bodyPr>
            <a:normAutofit/>
          </a:bodyPr>
          <a:lstStyle/>
          <a:p>
            <a:r>
              <a:rPr lang="tr-TR" b="1" dirty="0"/>
              <a:t> </a:t>
            </a:r>
            <a:endParaRPr lang="tr-TR" dirty="0"/>
          </a:p>
          <a:p>
            <a:r>
              <a:rPr lang="tr-TR" b="1" dirty="0"/>
              <a:t>	</a:t>
            </a:r>
            <a:r>
              <a:rPr lang="tr-TR" sz="1800" b="1" dirty="0"/>
              <a:t>Madde 182-</a:t>
            </a:r>
            <a:r>
              <a:rPr lang="tr-TR" sz="1800" dirty="0"/>
              <a:t> Aşağıda yazılı eşya muayeneye tabi tutulmaz:</a:t>
            </a:r>
          </a:p>
          <a:p>
            <a:r>
              <a:rPr lang="tr-TR" sz="3200" b="1" dirty="0">
                <a:solidFill>
                  <a:srgbClr val="FF0000"/>
                </a:solidFill>
              </a:rPr>
              <a:t>d) </a:t>
            </a:r>
            <a:r>
              <a:rPr lang="tr-TR" sz="3200" dirty="0">
                <a:solidFill>
                  <a:srgbClr val="00B050"/>
                </a:solidFill>
              </a:rPr>
              <a:t>Türkiye’deki yabancı diplomatik temsilciliklerin</a:t>
            </a:r>
            <a:r>
              <a:rPr lang="tr-TR" sz="3200" dirty="0"/>
              <a:t>, yabancı devletlerin Türkiye’deki konsolosluklarının resmi bir görevin yapılması ile ilgili olarak herhangi bir zamanda getirecekleri her türlü basılmış ve basılmamış belgelerle, taşıtları ve diğer her türlü eşya ve resmi binalar için inşaat malzemesi, </a:t>
            </a:r>
          </a:p>
          <a:p>
            <a:r>
              <a:rPr lang="tr-TR" sz="3200" b="1" dirty="0">
                <a:solidFill>
                  <a:srgbClr val="FF0000"/>
                </a:solidFill>
              </a:rPr>
              <a:t>e)</a:t>
            </a:r>
            <a:r>
              <a:rPr lang="tr-TR" sz="3200" dirty="0"/>
              <a:t> </a:t>
            </a:r>
            <a:r>
              <a:rPr lang="tr-TR" sz="3200" dirty="0">
                <a:solidFill>
                  <a:srgbClr val="00B050"/>
                </a:solidFill>
              </a:rPr>
              <a:t>İçinde gizli evrak bulunan mühürlü kurye çantaları</a:t>
            </a:r>
            <a:r>
              <a:rPr lang="tr-TR" sz="3200" dirty="0"/>
              <a:t>.</a:t>
            </a:r>
          </a:p>
          <a:p>
            <a:endParaRPr lang="tr-TR" dirty="0"/>
          </a:p>
        </p:txBody>
      </p:sp>
      <p:sp>
        <p:nvSpPr>
          <p:cNvPr id="4" name="Veri Yer Tutucusu 3"/>
          <p:cNvSpPr>
            <a:spLocks noGrp="1"/>
          </p:cNvSpPr>
          <p:nvPr>
            <p:ph type="dt" sz="half" idx="10"/>
          </p:nvPr>
        </p:nvSpPr>
        <p:spPr/>
        <p:txBody>
          <a:bodyPr/>
          <a:lstStyle/>
          <a:p>
            <a:fld id="{8ED86D97-4011-4CA7-9DC5-57EB86DA1EE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157</a:t>
            </a:fld>
            <a:endParaRPr lang="tr-TR">
              <a:solidFill>
                <a:prstClr val="black">
                  <a:tint val="75000"/>
                </a:prstClr>
              </a:solidFill>
            </a:endParaRPr>
          </a:p>
        </p:txBody>
      </p:sp>
    </p:spTree>
    <p:extLst>
      <p:ext uri="{BB962C8B-B14F-4D97-AF65-F5344CB8AC3E}">
        <p14:creationId xmlns:p14="http://schemas.microsoft.com/office/powerpoint/2010/main" val="31468203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327546"/>
            <a:ext cx="11668836" cy="5849417"/>
          </a:xfrm>
        </p:spPr>
        <p:txBody>
          <a:bodyPr>
            <a:normAutofit lnSpcReduction="10000"/>
          </a:bodyPr>
          <a:lstStyle/>
          <a:p>
            <a:pPr algn="ctr"/>
            <a:r>
              <a:rPr lang="tr-TR" sz="3600" b="1" dirty="0">
                <a:solidFill>
                  <a:srgbClr val="FF0000"/>
                </a:solidFill>
              </a:rPr>
              <a:t>İkinci muayene</a:t>
            </a:r>
            <a:endParaRPr lang="tr-TR" sz="3600" dirty="0">
              <a:solidFill>
                <a:srgbClr val="FF0000"/>
              </a:solidFill>
            </a:endParaRPr>
          </a:p>
          <a:p>
            <a:r>
              <a:rPr lang="tr-TR" sz="3200" b="1" dirty="0"/>
              <a:t> 	</a:t>
            </a:r>
            <a:r>
              <a:rPr lang="tr-TR" sz="2400" b="1" dirty="0"/>
              <a:t>Madde 183-</a:t>
            </a:r>
            <a:r>
              <a:rPr lang="tr-TR" sz="2400" dirty="0"/>
              <a:t> </a:t>
            </a:r>
            <a:r>
              <a:rPr lang="tr-TR" sz="3200" dirty="0">
                <a:solidFill>
                  <a:srgbClr val="00B050"/>
                </a:solidFill>
              </a:rPr>
              <a:t>Kontrol amacıyla;</a:t>
            </a:r>
          </a:p>
          <a:p>
            <a:r>
              <a:rPr lang="tr-TR" sz="3200" dirty="0"/>
              <a:t>gümrük müfettişleri, </a:t>
            </a:r>
          </a:p>
          <a:p>
            <a:r>
              <a:rPr lang="tr-TR" sz="3200" dirty="0"/>
              <a:t>müfettiş yardımcıları, </a:t>
            </a:r>
          </a:p>
          <a:p>
            <a:r>
              <a:rPr lang="tr-TR" sz="3200" dirty="0"/>
              <a:t>gümrük kontrolörleri, </a:t>
            </a:r>
          </a:p>
          <a:p>
            <a:r>
              <a:rPr lang="tr-TR" sz="3200" dirty="0"/>
              <a:t>stajyer gümrük kontrolörleri ve </a:t>
            </a:r>
          </a:p>
          <a:p>
            <a:r>
              <a:rPr lang="tr-TR" sz="3200" dirty="0"/>
              <a:t>gümrük idare amirleri, </a:t>
            </a:r>
          </a:p>
          <a:p>
            <a:r>
              <a:rPr lang="tr-TR" sz="3200" dirty="0">
                <a:solidFill>
                  <a:srgbClr val="00B050"/>
                </a:solidFill>
              </a:rPr>
              <a:t>muayenesi yapılmış ve işlemleri tamamlanmış eşyanın açılmayan kaplar da dahil olmak üzere</a:t>
            </a:r>
            <a:r>
              <a:rPr lang="tr-TR" sz="3200" dirty="0"/>
              <a:t> </a:t>
            </a:r>
          </a:p>
          <a:p>
            <a:r>
              <a:rPr lang="tr-TR" sz="3200" dirty="0">
                <a:solidFill>
                  <a:srgbClr val="FF0000"/>
                </a:solidFill>
              </a:rPr>
              <a:t>ikinci muayenesini her zaman yapabilirler</a:t>
            </a:r>
            <a:r>
              <a:rPr lang="tr-TR" sz="3200" dirty="0"/>
              <a:t>. </a:t>
            </a:r>
          </a:p>
          <a:p>
            <a:r>
              <a:rPr lang="tr-TR" sz="3200" dirty="0"/>
              <a:t>	</a:t>
            </a:r>
            <a:endParaRPr lang="tr-TR" dirty="0"/>
          </a:p>
        </p:txBody>
      </p:sp>
      <p:sp>
        <p:nvSpPr>
          <p:cNvPr id="4" name="Veri Yer Tutucusu 3"/>
          <p:cNvSpPr>
            <a:spLocks noGrp="1"/>
          </p:cNvSpPr>
          <p:nvPr>
            <p:ph type="dt" sz="half" idx="10"/>
          </p:nvPr>
        </p:nvSpPr>
        <p:spPr/>
        <p:txBody>
          <a:bodyPr/>
          <a:lstStyle/>
          <a:p>
            <a:fld id="{FAA086F7-F5C1-4BB5-B4BD-5E1A9F59755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158</a:t>
            </a:fld>
            <a:endParaRPr lang="tr-TR">
              <a:solidFill>
                <a:prstClr val="black">
                  <a:tint val="75000"/>
                </a:prstClr>
              </a:solidFill>
            </a:endParaRPr>
          </a:p>
        </p:txBody>
      </p:sp>
    </p:spTree>
    <p:extLst>
      <p:ext uri="{BB962C8B-B14F-4D97-AF65-F5344CB8AC3E}">
        <p14:creationId xmlns:p14="http://schemas.microsoft.com/office/powerpoint/2010/main" val="8135159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327546"/>
            <a:ext cx="11668836" cy="5849417"/>
          </a:xfrm>
        </p:spPr>
        <p:txBody>
          <a:bodyPr>
            <a:normAutofit/>
          </a:bodyPr>
          <a:lstStyle/>
          <a:p>
            <a:pPr algn="ctr"/>
            <a:r>
              <a:rPr lang="tr-TR" sz="3600" b="1" dirty="0">
                <a:solidFill>
                  <a:srgbClr val="FF0000"/>
                </a:solidFill>
              </a:rPr>
              <a:t>İkinci muayene</a:t>
            </a:r>
            <a:endParaRPr lang="tr-TR" sz="3600" dirty="0">
              <a:solidFill>
                <a:srgbClr val="FF0000"/>
              </a:solidFill>
            </a:endParaRPr>
          </a:p>
          <a:p>
            <a:r>
              <a:rPr lang="tr-TR" sz="3200" b="1" dirty="0"/>
              <a:t> </a:t>
            </a:r>
            <a:endParaRPr lang="tr-TR" sz="3200" dirty="0"/>
          </a:p>
          <a:p>
            <a:r>
              <a:rPr lang="tr-TR" sz="3200" b="1" dirty="0"/>
              <a:t>	</a:t>
            </a:r>
            <a:r>
              <a:rPr lang="tr-TR" sz="3200" dirty="0"/>
              <a:t>	Muayenede mal sahibinin veya temsilcisinin bulunması kendilerinden istenebilir. </a:t>
            </a:r>
          </a:p>
          <a:p>
            <a:r>
              <a:rPr lang="tr-TR" sz="3200" dirty="0"/>
              <a:t>	Muayene sonuçları beyanname üzerine yazılır ve altları muayenede bulunanlar tarafından imzalanır.</a:t>
            </a:r>
          </a:p>
          <a:p>
            <a:r>
              <a:rPr lang="tr-TR" dirty="0"/>
              <a:t> </a:t>
            </a:r>
          </a:p>
          <a:p>
            <a:endParaRPr lang="tr-TR" dirty="0"/>
          </a:p>
        </p:txBody>
      </p:sp>
      <p:sp>
        <p:nvSpPr>
          <p:cNvPr id="4" name="Veri Yer Tutucusu 3"/>
          <p:cNvSpPr>
            <a:spLocks noGrp="1"/>
          </p:cNvSpPr>
          <p:nvPr>
            <p:ph type="dt" sz="half" idx="10"/>
          </p:nvPr>
        </p:nvSpPr>
        <p:spPr/>
        <p:txBody>
          <a:bodyPr/>
          <a:lstStyle/>
          <a:p>
            <a:fld id="{CC519DEA-DD0E-4630-ABC9-1F8A5B8EC00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159</a:t>
            </a:fld>
            <a:endParaRPr lang="tr-TR">
              <a:solidFill>
                <a:prstClr val="black">
                  <a:tint val="75000"/>
                </a:prstClr>
              </a:solidFill>
            </a:endParaRPr>
          </a:p>
        </p:txBody>
      </p:sp>
    </p:spTree>
    <p:extLst>
      <p:ext uri="{BB962C8B-B14F-4D97-AF65-F5344CB8AC3E}">
        <p14:creationId xmlns:p14="http://schemas.microsoft.com/office/powerpoint/2010/main" val="4008279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376" y="354842"/>
            <a:ext cx="10903424" cy="6001508"/>
          </a:xfrm>
        </p:spPr>
        <p:txBody>
          <a:bodyPr/>
          <a:lstStyle/>
          <a:p>
            <a:pPr algn="ctr"/>
            <a:r>
              <a:rPr lang="tr-TR" b="1" dirty="0">
                <a:solidFill>
                  <a:srgbClr val="FF0000"/>
                </a:solidFill>
              </a:rPr>
              <a:t>Kapsam</a:t>
            </a:r>
            <a:endParaRPr lang="tr-TR" dirty="0">
              <a:solidFill>
                <a:srgbClr val="FF0000"/>
              </a:solidFill>
            </a:endParaRPr>
          </a:p>
          <a:p>
            <a:r>
              <a:rPr lang="tr-TR" b="1" dirty="0"/>
              <a:t> 	Madde 106-</a:t>
            </a:r>
            <a:r>
              <a:rPr lang="tr-TR" dirty="0"/>
              <a:t> </a:t>
            </a:r>
            <a:r>
              <a:rPr lang="tr-TR" sz="3200" dirty="0">
                <a:solidFill>
                  <a:srgbClr val="0070C0"/>
                </a:solidFill>
              </a:rPr>
              <a:t>Fikri ve sınai mülkiyet haklarının korunması mevzuatına göre</a:t>
            </a:r>
            <a:r>
              <a:rPr lang="tr-TR" sz="3200" dirty="0"/>
              <a:t>, </a:t>
            </a:r>
          </a:p>
          <a:p>
            <a:r>
              <a:rPr lang="tr-TR" sz="3200" dirty="0"/>
              <a:t>marka, </a:t>
            </a:r>
          </a:p>
          <a:p>
            <a:r>
              <a:rPr lang="tr-TR" sz="3200" dirty="0"/>
              <a:t>coğrafi işaret,</a:t>
            </a:r>
          </a:p>
          <a:p>
            <a:r>
              <a:rPr lang="tr-TR" sz="3200" dirty="0"/>
              <a:t>endüstriyel tasarım ve patent </a:t>
            </a:r>
          </a:p>
          <a:p>
            <a:r>
              <a:rPr lang="tr-TR" sz="3200" dirty="0"/>
              <a:t> Fikir ve Sanat Eserleri Kanunu kapsamına giren haklarla ilgili olarak, </a:t>
            </a:r>
          </a:p>
          <a:p>
            <a:r>
              <a:rPr lang="tr-TR" sz="3200" dirty="0"/>
              <a:t>hak sahibinin talebi üzerine </a:t>
            </a:r>
            <a:r>
              <a:rPr lang="tr-TR" sz="3200" dirty="0">
                <a:solidFill>
                  <a:srgbClr val="FF0000"/>
                </a:solidFill>
              </a:rPr>
              <a:t>açık deliller olması halinde gümrük idaresince resen aşağıdaki işlemler uygulanır</a:t>
            </a:r>
          </a:p>
        </p:txBody>
      </p:sp>
      <p:sp>
        <p:nvSpPr>
          <p:cNvPr id="4" name="Veri Yer Tutucusu 3"/>
          <p:cNvSpPr>
            <a:spLocks noGrp="1"/>
          </p:cNvSpPr>
          <p:nvPr>
            <p:ph type="dt" sz="half" idx="10"/>
          </p:nvPr>
        </p:nvSpPr>
        <p:spPr/>
        <p:txBody>
          <a:bodyPr/>
          <a:lstStyle/>
          <a:p>
            <a:fld id="{C148F932-3B7E-4D51-9A36-7EB7BA3C3BA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a:t>
            </a:fld>
            <a:endParaRPr lang="tr-TR">
              <a:solidFill>
                <a:prstClr val="black">
                  <a:tint val="75000"/>
                </a:prstClr>
              </a:solidFill>
            </a:endParaRPr>
          </a:p>
        </p:txBody>
      </p:sp>
    </p:spTree>
    <p:extLst>
      <p:ext uri="{BB962C8B-B14F-4D97-AF65-F5344CB8AC3E}">
        <p14:creationId xmlns:p14="http://schemas.microsoft.com/office/powerpoint/2010/main" val="219437280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327546"/>
            <a:ext cx="11629097" cy="6223379"/>
          </a:xfrm>
        </p:spPr>
        <p:txBody>
          <a:bodyPr>
            <a:normAutofit/>
          </a:bodyPr>
          <a:lstStyle/>
          <a:p>
            <a:pPr algn="ctr"/>
            <a:r>
              <a:rPr lang="tr-TR" sz="3200" b="1" dirty="0">
                <a:solidFill>
                  <a:srgbClr val="FF0000"/>
                </a:solidFill>
              </a:rPr>
              <a:t>Görevlilerin sorumluluğu:</a:t>
            </a:r>
          </a:p>
          <a:p>
            <a:pPr algn="ctr"/>
            <a:endParaRPr lang="tr-TR" sz="3200" dirty="0">
              <a:solidFill>
                <a:srgbClr val="FF0000"/>
              </a:solidFill>
            </a:endParaRPr>
          </a:p>
          <a:p>
            <a:r>
              <a:rPr lang="tr-TR" sz="3200" b="1" dirty="0"/>
              <a:t> </a:t>
            </a:r>
            <a:r>
              <a:rPr lang="tr-TR" sz="2400" b="1" dirty="0"/>
              <a:t>Madde 184-</a:t>
            </a:r>
            <a:r>
              <a:rPr lang="tr-TR" sz="2400" dirty="0"/>
              <a:t> </a:t>
            </a:r>
            <a:r>
              <a:rPr lang="tr-TR" sz="3200" b="1" dirty="0">
                <a:solidFill>
                  <a:srgbClr val="7030A0"/>
                </a:solidFill>
              </a:rPr>
              <a:t>Muayene memurları</a:t>
            </a:r>
            <a:r>
              <a:rPr lang="tr-TR" sz="3200" dirty="0"/>
              <a:t>,</a:t>
            </a:r>
          </a:p>
          <a:p>
            <a:r>
              <a:rPr lang="tr-TR" sz="3200" dirty="0"/>
              <a:t> </a:t>
            </a:r>
            <a:r>
              <a:rPr lang="tr-TR" sz="3200" dirty="0">
                <a:solidFill>
                  <a:srgbClr val="00B050"/>
                </a:solidFill>
              </a:rPr>
              <a:t>gümrük vergileri ile gümrük idaresince tahakkuku gereken diğer </a:t>
            </a:r>
            <a:r>
              <a:rPr lang="tr-TR" sz="3200" u="sng" dirty="0">
                <a:solidFill>
                  <a:srgbClr val="FF0000"/>
                </a:solidFill>
              </a:rPr>
              <a:t>vergileri tahakkuk ettirmek </a:t>
            </a:r>
            <a:r>
              <a:rPr lang="tr-TR" sz="3200" dirty="0"/>
              <a:t>veya </a:t>
            </a:r>
          </a:p>
          <a:p>
            <a:r>
              <a:rPr lang="tr-TR" sz="3200" u="sng" dirty="0">
                <a:solidFill>
                  <a:srgbClr val="FF0000"/>
                </a:solidFill>
              </a:rPr>
              <a:t>muaflık hükümlerini uygulamak</a:t>
            </a:r>
            <a:r>
              <a:rPr lang="tr-TR" sz="3200" dirty="0"/>
              <a:t>, </a:t>
            </a:r>
          </a:p>
          <a:p>
            <a:r>
              <a:rPr lang="tr-TR" sz="3200" dirty="0">
                <a:solidFill>
                  <a:srgbClr val="00B0F0"/>
                </a:solidFill>
              </a:rPr>
              <a:t>Gümrük, Dış Ticaret, TPKK </a:t>
            </a:r>
            <a:r>
              <a:rPr lang="tr-TR" sz="1800" dirty="0">
                <a:solidFill>
                  <a:srgbClr val="00B0F0"/>
                </a:solidFill>
              </a:rPr>
              <a:t>(</a:t>
            </a:r>
            <a:r>
              <a:rPr lang="tr-TR" sz="1400" dirty="0">
                <a:solidFill>
                  <a:srgbClr val="00B0F0"/>
                </a:solidFill>
              </a:rPr>
              <a:t>Türk Parasının Kıymetini Koruma)</a:t>
            </a:r>
            <a:r>
              <a:rPr lang="tr-TR" sz="3200" dirty="0">
                <a:solidFill>
                  <a:srgbClr val="00B0F0"/>
                </a:solidFill>
              </a:rPr>
              <a:t> Mevzuatı ile diğer mevzuat hükümleri bakımından </a:t>
            </a:r>
            <a:r>
              <a:rPr lang="tr-TR" sz="3200" u="sng" dirty="0">
                <a:solidFill>
                  <a:srgbClr val="FF0000"/>
                </a:solidFill>
              </a:rPr>
              <a:t>yapılacak işlemleri yürütmekle görevlidir.</a:t>
            </a:r>
          </a:p>
          <a:p>
            <a:endParaRPr lang="tr-TR" sz="3200" dirty="0"/>
          </a:p>
          <a:p>
            <a:endParaRPr lang="tr-TR" dirty="0"/>
          </a:p>
        </p:txBody>
      </p:sp>
      <p:sp>
        <p:nvSpPr>
          <p:cNvPr id="4" name="Veri Yer Tutucusu 3"/>
          <p:cNvSpPr>
            <a:spLocks noGrp="1"/>
          </p:cNvSpPr>
          <p:nvPr>
            <p:ph type="dt" sz="half" idx="10"/>
          </p:nvPr>
        </p:nvSpPr>
        <p:spPr/>
        <p:txBody>
          <a:bodyPr/>
          <a:lstStyle/>
          <a:p>
            <a:fld id="{EB242F02-EAAD-45D0-8DB4-E62FC5E911D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endParaRPr lang="tr-TR" dirty="0">
              <a:solidFill>
                <a:prstClr val="black">
                  <a:tint val="75000"/>
                </a:prstClr>
              </a:solidFill>
            </a:endParaRP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160</a:t>
            </a:fld>
            <a:endParaRPr lang="tr-TR">
              <a:solidFill>
                <a:prstClr val="black">
                  <a:tint val="75000"/>
                </a:prstClr>
              </a:solidFill>
            </a:endParaRPr>
          </a:p>
        </p:txBody>
      </p:sp>
    </p:spTree>
    <p:extLst>
      <p:ext uri="{BB962C8B-B14F-4D97-AF65-F5344CB8AC3E}">
        <p14:creationId xmlns:p14="http://schemas.microsoft.com/office/powerpoint/2010/main" val="142215396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368490"/>
            <a:ext cx="11778018" cy="5987860"/>
          </a:xfrm>
        </p:spPr>
        <p:txBody>
          <a:bodyPr>
            <a:normAutofit/>
          </a:bodyPr>
          <a:lstStyle/>
          <a:p>
            <a:pPr algn="ctr"/>
            <a:r>
              <a:rPr lang="tr-TR" sz="3200" b="1" dirty="0">
                <a:solidFill>
                  <a:srgbClr val="FF0000"/>
                </a:solidFill>
              </a:rPr>
              <a:t>Muayene yeri </a:t>
            </a:r>
            <a:endParaRPr lang="tr-TR" sz="3200" dirty="0">
              <a:solidFill>
                <a:srgbClr val="FF0000"/>
              </a:solidFill>
            </a:endParaRPr>
          </a:p>
          <a:p>
            <a:r>
              <a:rPr lang="tr-TR" sz="3200" b="1" dirty="0"/>
              <a:t> </a:t>
            </a:r>
          </a:p>
          <a:p>
            <a:r>
              <a:rPr lang="tr-TR" sz="3200" b="1" dirty="0"/>
              <a:t>	</a:t>
            </a:r>
            <a:r>
              <a:rPr lang="tr-TR" b="1" dirty="0"/>
              <a:t>Madde 185-</a:t>
            </a:r>
            <a:r>
              <a:rPr lang="tr-TR" dirty="0"/>
              <a:t> </a:t>
            </a:r>
            <a:r>
              <a:rPr lang="tr-TR" sz="3200" dirty="0">
                <a:solidFill>
                  <a:srgbClr val="FF0000"/>
                </a:solidFill>
              </a:rPr>
              <a:t>Eşyanın muayenesi</a:t>
            </a:r>
            <a:r>
              <a:rPr lang="tr-TR" sz="3200" dirty="0">
                <a:solidFill>
                  <a:srgbClr val="00B0F0"/>
                </a:solidFill>
              </a:rPr>
              <a:t>;</a:t>
            </a:r>
          </a:p>
          <a:p>
            <a:r>
              <a:rPr lang="tr-TR" sz="3200" dirty="0">
                <a:solidFill>
                  <a:srgbClr val="00B0F0"/>
                </a:solidFill>
              </a:rPr>
              <a:t> bunların gümrük idarelerince </a:t>
            </a:r>
            <a:r>
              <a:rPr lang="tr-TR" sz="3200" dirty="0">
                <a:solidFill>
                  <a:srgbClr val="7030A0"/>
                </a:solidFill>
              </a:rPr>
              <a:t>konulmasına izin verilen yerlerde </a:t>
            </a:r>
            <a:r>
              <a:rPr lang="tr-TR" sz="3200" dirty="0">
                <a:solidFill>
                  <a:srgbClr val="00B0F0"/>
                </a:solidFill>
              </a:rPr>
              <a:t>veya </a:t>
            </a:r>
          </a:p>
          <a:p>
            <a:r>
              <a:rPr lang="tr-TR" sz="3200" dirty="0">
                <a:solidFill>
                  <a:srgbClr val="7030A0"/>
                </a:solidFill>
              </a:rPr>
              <a:t>Antrepolarda</a:t>
            </a:r>
          </a:p>
          <a:p>
            <a:r>
              <a:rPr lang="tr-TR" sz="3200" dirty="0">
                <a:solidFill>
                  <a:srgbClr val="00B0F0"/>
                </a:solidFill>
              </a:rPr>
              <a:t> yapılır.</a:t>
            </a:r>
          </a:p>
          <a:p>
            <a:r>
              <a:rPr lang="tr-TR" sz="3200" dirty="0"/>
              <a:t> Ancak, </a:t>
            </a:r>
          </a:p>
          <a:p>
            <a:r>
              <a:rPr lang="tr-TR" sz="3200" dirty="0">
                <a:solidFill>
                  <a:srgbClr val="00B050"/>
                </a:solidFill>
              </a:rPr>
              <a:t>gümrük idare amirleri beyan sahibinin talebi üzerine eşyanın bu yerler dışında herhangi bir yerde muayene edilmesine izin verebilir</a:t>
            </a:r>
          </a:p>
        </p:txBody>
      </p:sp>
      <p:sp>
        <p:nvSpPr>
          <p:cNvPr id="4" name="Veri Yer Tutucusu 3"/>
          <p:cNvSpPr>
            <a:spLocks noGrp="1"/>
          </p:cNvSpPr>
          <p:nvPr>
            <p:ph type="dt" sz="half" idx="10"/>
          </p:nvPr>
        </p:nvSpPr>
        <p:spPr/>
        <p:txBody>
          <a:bodyPr/>
          <a:lstStyle/>
          <a:p>
            <a:fld id="{F154BA00-5A43-4905-9E97-EC02984652E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161</a:t>
            </a:fld>
            <a:endParaRPr lang="tr-TR">
              <a:solidFill>
                <a:prstClr val="black">
                  <a:tint val="75000"/>
                </a:prstClr>
              </a:solidFill>
            </a:endParaRPr>
          </a:p>
        </p:txBody>
      </p:sp>
    </p:spTree>
    <p:extLst>
      <p:ext uri="{BB962C8B-B14F-4D97-AF65-F5344CB8AC3E}">
        <p14:creationId xmlns:p14="http://schemas.microsoft.com/office/powerpoint/2010/main" val="42482932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286603"/>
            <a:ext cx="11750722" cy="5890360"/>
          </a:xfrm>
        </p:spPr>
        <p:txBody>
          <a:bodyPr>
            <a:normAutofit/>
          </a:bodyPr>
          <a:lstStyle/>
          <a:p>
            <a:pPr algn="ctr"/>
            <a:r>
              <a:rPr lang="tr-TR" sz="3200" b="1" dirty="0">
                <a:solidFill>
                  <a:srgbClr val="FF0000"/>
                </a:solidFill>
              </a:rPr>
              <a:t>Muayenede bulunacaklar</a:t>
            </a:r>
          </a:p>
          <a:p>
            <a:r>
              <a:rPr lang="tr-TR" sz="3200" b="1" dirty="0"/>
              <a:t> </a:t>
            </a:r>
            <a:endParaRPr lang="tr-TR" sz="3200" dirty="0"/>
          </a:p>
          <a:p>
            <a:r>
              <a:rPr lang="tr-TR" sz="3200" b="1" dirty="0"/>
              <a:t>	Madde 186-</a:t>
            </a:r>
            <a:r>
              <a:rPr lang="tr-TR" sz="3200" dirty="0"/>
              <a:t> </a:t>
            </a:r>
            <a:r>
              <a:rPr lang="tr-TR" sz="3200" b="1" dirty="0">
                <a:solidFill>
                  <a:srgbClr val="7030A0"/>
                </a:solidFill>
              </a:rPr>
              <a:t>Beyan sahibi </a:t>
            </a:r>
            <a:r>
              <a:rPr lang="tr-TR" sz="3200" dirty="0"/>
              <a:t>eşyanın muayenesi ve numune alınması sırasında </a:t>
            </a:r>
            <a:r>
              <a:rPr lang="tr-TR" sz="3200" dirty="0">
                <a:solidFill>
                  <a:srgbClr val="7030A0"/>
                </a:solidFill>
              </a:rPr>
              <a:t>hazır bulunabilir</a:t>
            </a:r>
            <a:r>
              <a:rPr lang="tr-TR" sz="3200" dirty="0"/>
              <a:t>.</a:t>
            </a:r>
          </a:p>
          <a:p>
            <a:r>
              <a:rPr lang="tr-TR" sz="3200" dirty="0"/>
              <a:t> Görevli muayene memurunun gerek görmesi halinde, muayene ve numune alma işlemini kolaylaştırmak için gerekli yardımı sağlamak üzere beyan sahibinin veya temsilcisinin de muayenede bulunması istenir.</a:t>
            </a:r>
          </a:p>
          <a:p>
            <a:r>
              <a:rPr lang="tr-TR" sz="3200" dirty="0"/>
              <a:t> </a:t>
            </a:r>
            <a:r>
              <a:rPr lang="tr-TR" sz="3200" b="1" u="sng" dirty="0">
                <a:solidFill>
                  <a:srgbClr val="7030A0"/>
                </a:solidFill>
              </a:rPr>
              <a:t>Beyan ile muayene arasında farklılık bulunması halinde;</a:t>
            </a:r>
          </a:p>
          <a:p>
            <a:r>
              <a:rPr lang="tr-TR" sz="3200" b="1" u="sng" dirty="0">
                <a:solidFill>
                  <a:srgbClr val="7030A0"/>
                </a:solidFill>
              </a:rPr>
              <a:t> </a:t>
            </a:r>
            <a:r>
              <a:rPr lang="tr-TR" sz="3200" b="1" dirty="0">
                <a:solidFill>
                  <a:srgbClr val="00B050"/>
                </a:solidFill>
              </a:rPr>
              <a:t>beyan sahibi </a:t>
            </a:r>
            <a:r>
              <a:rPr lang="tr-TR" sz="3200" dirty="0">
                <a:solidFill>
                  <a:srgbClr val="FF0000"/>
                </a:solidFill>
              </a:rPr>
              <a:t>veya </a:t>
            </a:r>
            <a:r>
              <a:rPr lang="tr-TR" sz="3200" b="1" dirty="0">
                <a:solidFill>
                  <a:srgbClr val="00B050"/>
                </a:solidFill>
              </a:rPr>
              <a:t>temsilcisinin</a:t>
            </a:r>
            <a:r>
              <a:rPr lang="tr-TR" sz="3200" dirty="0">
                <a:solidFill>
                  <a:srgbClr val="FF0000"/>
                </a:solidFill>
              </a:rPr>
              <a:t> muayenede </a:t>
            </a:r>
            <a:r>
              <a:rPr lang="tr-TR" sz="3200" b="1" dirty="0">
                <a:solidFill>
                  <a:srgbClr val="00B050"/>
                </a:solidFill>
              </a:rPr>
              <a:t>bulunması zorunludur</a:t>
            </a:r>
            <a:r>
              <a:rPr lang="tr-TR" sz="3200" dirty="0">
                <a:solidFill>
                  <a:srgbClr val="FF0000"/>
                </a:solidFill>
              </a:rPr>
              <a:t>. </a:t>
            </a:r>
          </a:p>
          <a:p>
            <a:endParaRPr lang="tr-TR" sz="3200" dirty="0"/>
          </a:p>
        </p:txBody>
      </p:sp>
      <p:sp>
        <p:nvSpPr>
          <p:cNvPr id="4" name="Veri Yer Tutucusu 3"/>
          <p:cNvSpPr>
            <a:spLocks noGrp="1"/>
          </p:cNvSpPr>
          <p:nvPr>
            <p:ph type="dt" sz="half" idx="10"/>
          </p:nvPr>
        </p:nvSpPr>
        <p:spPr/>
        <p:txBody>
          <a:bodyPr/>
          <a:lstStyle/>
          <a:p>
            <a:fld id="{A467170E-A27B-45B9-9BD9-6F06C243574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162</a:t>
            </a:fld>
            <a:endParaRPr lang="tr-TR">
              <a:solidFill>
                <a:prstClr val="black">
                  <a:tint val="75000"/>
                </a:prstClr>
              </a:solidFill>
            </a:endParaRPr>
          </a:p>
        </p:txBody>
      </p:sp>
    </p:spTree>
    <p:extLst>
      <p:ext uri="{BB962C8B-B14F-4D97-AF65-F5344CB8AC3E}">
        <p14:creationId xmlns:p14="http://schemas.microsoft.com/office/powerpoint/2010/main" val="242627787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081" y="464024"/>
            <a:ext cx="10930719" cy="5712939"/>
          </a:xfrm>
        </p:spPr>
        <p:txBody>
          <a:bodyPr/>
          <a:lstStyle/>
          <a:p>
            <a:pPr algn="ctr"/>
            <a:r>
              <a:rPr lang="tr-TR" sz="3200" b="1" dirty="0">
                <a:solidFill>
                  <a:srgbClr val="FF0000"/>
                </a:solidFill>
              </a:rPr>
              <a:t>Muayene masrafları</a:t>
            </a:r>
            <a:endParaRPr lang="tr-TR" sz="3200" dirty="0">
              <a:solidFill>
                <a:srgbClr val="FF0000"/>
              </a:solidFill>
            </a:endParaRPr>
          </a:p>
          <a:p>
            <a:r>
              <a:rPr lang="tr-TR" sz="3200" b="1" dirty="0"/>
              <a:t> </a:t>
            </a:r>
            <a:endParaRPr lang="tr-TR" sz="3200" dirty="0"/>
          </a:p>
          <a:p>
            <a:r>
              <a:rPr lang="tr-TR" sz="3200" b="1" dirty="0"/>
              <a:t>	Madde 187-</a:t>
            </a:r>
            <a:r>
              <a:rPr lang="tr-TR" sz="3200" dirty="0"/>
              <a:t> Gümrük idaresince muayenesine lüzum görülen eşyanın muayene yerlerine taşınması, buralardan tekrar kaldırılması, kapların açılıp kapatılması, eşyanın kaplardan çıkarılıp tekrar yerleştirilmesi, tartılması, numune alınması, numune kaplarının sağlanması, orijinal kapların laboratuvarlara ve diğer kontrol mercilerine gönderilmesi ve getirilmesi gibi </a:t>
            </a:r>
            <a:r>
              <a:rPr lang="tr-TR" sz="3200" u="sng" dirty="0">
                <a:solidFill>
                  <a:srgbClr val="FF0000"/>
                </a:solidFill>
              </a:rPr>
              <a:t>muayenenin gerektirdiği tüm </a:t>
            </a:r>
            <a:r>
              <a:rPr lang="tr-TR" sz="3200" u="sng" dirty="0" err="1">
                <a:solidFill>
                  <a:srgbClr val="FF0000"/>
                </a:solidFill>
              </a:rPr>
              <a:t>elleçleme</a:t>
            </a:r>
            <a:r>
              <a:rPr lang="tr-TR" sz="3200" u="sng" dirty="0">
                <a:solidFill>
                  <a:srgbClr val="FF0000"/>
                </a:solidFill>
              </a:rPr>
              <a:t> giderleri beyan sahipleri tarafından karşılanır. </a:t>
            </a:r>
          </a:p>
          <a:p>
            <a:endParaRPr lang="tr-TR" dirty="0"/>
          </a:p>
        </p:txBody>
      </p:sp>
      <p:sp>
        <p:nvSpPr>
          <p:cNvPr id="4" name="Veri Yer Tutucusu 3"/>
          <p:cNvSpPr>
            <a:spLocks noGrp="1"/>
          </p:cNvSpPr>
          <p:nvPr>
            <p:ph type="dt" sz="half" idx="10"/>
          </p:nvPr>
        </p:nvSpPr>
        <p:spPr/>
        <p:txBody>
          <a:bodyPr/>
          <a:lstStyle/>
          <a:p>
            <a:fld id="{8FC6EB8A-F8FF-406F-9734-F2486C8A0CB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163</a:t>
            </a:fld>
            <a:endParaRPr lang="tr-TR">
              <a:solidFill>
                <a:prstClr val="black">
                  <a:tint val="75000"/>
                </a:prstClr>
              </a:solidFill>
            </a:endParaRPr>
          </a:p>
        </p:txBody>
      </p:sp>
    </p:spTree>
    <p:extLst>
      <p:ext uri="{BB962C8B-B14F-4D97-AF65-F5344CB8AC3E}">
        <p14:creationId xmlns:p14="http://schemas.microsoft.com/office/powerpoint/2010/main" val="226611806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728" y="382137"/>
            <a:ext cx="11194978" cy="6168788"/>
          </a:xfrm>
        </p:spPr>
        <p:txBody>
          <a:bodyPr>
            <a:normAutofit/>
          </a:bodyPr>
          <a:lstStyle/>
          <a:p>
            <a:pPr algn="ctr"/>
            <a:r>
              <a:rPr lang="tr-TR" sz="3200" b="1" dirty="0">
                <a:solidFill>
                  <a:srgbClr val="FF0000"/>
                </a:solidFill>
              </a:rPr>
              <a:t>Muayenesi yapılan eşyanın tekrar muayenesi </a:t>
            </a:r>
            <a:endParaRPr lang="tr-TR" sz="3200" dirty="0">
              <a:solidFill>
                <a:srgbClr val="FF0000"/>
              </a:solidFill>
            </a:endParaRPr>
          </a:p>
          <a:p>
            <a:r>
              <a:rPr lang="tr-TR" b="1" dirty="0"/>
              <a:t> </a:t>
            </a:r>
            <a:endParaRPr lang="tr-TR" dirty="0"/>
          </a:p>
          <a:p>
            <a:r>
              <a:rPr lang="tr-TR" b="1" dirty="0"/>
              <a:t>	Madde 188-</a:t>
            </a:r>
            <a:r>
              <a:rPr lang="tr-TR" dirty="0"/>
              <a:t> </a:t>
            </a:r>
            <a:r>
              <a:rPr lang="tr-TR" sz="3200" dirty="0"/>
              <a:t>Muayene memurları henüz gümrük gözetimi altında bulunan muayenesini yaptıkları eşyayı, bir hatanın düzeltilmesi veya muayenede eksik bırakılan hususların tamamlanması gibi geçerli sebeplerle </a:t>
            </a:r>
            <a:r>
              <a:rPr lang="tr-TR" sz="3200" dirty="0">
                <a:solidFill>
                  <a:srgbClr val="FF0000"/>
                </a:solidFill>
              </a:rPr>
              <a:t>yeniden muayene edebilir</a:t>
            </a:r>
            <a:r>
              <a:rPr lang="tr-TR" sz="3200" dirty="0"/>
              <a:t>. Bu takdirde durum, muayene memurlarınca beyanname üzerinde gösterilir ve altı imzalanır. </a:t>
            </a:r>
          </a:p>
          <a:p>
            <a:r>
              <a:rPr lang="tr-TR" sz="3200" dirty="0"/>
              <a:t> </a:t>
            </a:r>
          </a:p>
          <a:p>
            <a:r>
              <a:rPr lang="tr-TR" dirty="0"/>
              <a:t>	</a:t>
            </a:r>
            <a:r>
              <a:rPr lang="tr-TR" sz="2000" dirty="0"/>
              <a:t>Muayene memurlarınca kendilerine havale edilmiş beyanname kapsamı eşyanın muayenesi herhangi bir nedenle tamamlanamadığı takdirde, durum nedenleri ile beyanname üzerinde belirtilmek suretiyle idare amirinin oluru alındıktan sonra muayene diğer bir muayene memuru tarafından tamamlanır.</a:t>
            </a:r>
          </a:p>
          <a:p>
            <a:endParaRPr lang="tr-TR" dirty="0"/>
          </a:p>
        </p:txBody>
      </p:sp>
      <p:sp>
        <p:nvSpPr>
          <p:cNvPr id="4" name="Veri Yer Tutucusu 3"/>
          <p:cNvSpPr>
            <a:spLocks noGrp="1"/>
          </p:cNvSpPr>
          <p:nvPr>
            <p:ph type="dt" sz="half" idx="10"/>
          </p:nvPr>
        </p:nvSpPr>
        <p:spPr/>
        <p:txBody>
          <a:bodyPr/>
          <a:lstStyle/>
          <a:p>
            <a:fld id="{A616701D-73BD-4CC3-AF50-123E9D5A9D7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164</a:t>
            </a:fld>
            <a:endParaRPr lang="tr-TR">
              <a:solidFill>
                <a:prstClr val="black">
                  <a:tint val="75000"/>
                </a:prstClr>
              </a:solidFill>
            </a:endParaRPr>
          </a:p>
        </p:txBody>
      </p:sp>
    </p:spTree>
    <p:extLst>
      <p:ext uri="{BB962C8B-B14F-4D97-AF65-F5344CB8AC3E}">
        <p14:creationId xmlns:p14="http://schemas.microsoft.com/office/powerpoint/2010/main" val="383373060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603" y="395785"/>
            <a:ext cx="11655188" cy="6182436"/>
          </a:xfrm>
        </p:spPr>
        <p:txBody>
          <a:bodyPr>
            <a:noAutofit/>
          </a:bodyPr>
          <a:lstStyle/>
          <a:p>
            <a:pPr algn="ctr"/>
            <a:r>
              <a:rPr lang="tr-TR" sz="3600" b="1" dirty="0">
                <a:solidFill>
                  <a:srgbClr val="FF0000"/>
                </a:solidFill>
              </a:rPr>
              <a:t>Beyan ile muayene arasında cins, nev’i</a:t>
            </a:r>
            <a:r>
              <a:rPr lang="tr-TR" sz="3200" dirty="0">
                <a:solidFill>
                  <a:prstClr val="black"/>
                </a:solidFill>
              </a:rPr>
              <a:t> (</a:t>
            </a:r>
            <a:r>
              <a:rPr lang="tr-TR" sz="1200" dirty="0">
                <a:solidFill>
                  <a:prstClr val="black"/>
                </a:solidFill>
              </a:rPr>
              <a:t>türü, çeşidi</a:t>
            </a:r>
            <a:r>
              <a:rPr lang="tr-TR" sz="3200" dirty="0">
                <a:solidFill>
                  <a:prstClr val="black"/>
                </a:solidFill>
              </a:rPr>
              <a:t>.)</a:t>
            </a:r>
            <a:r>
              <a:rPr lang="tr-TR" sz="3600" b="1" dirty="0">
                <a:solidFill>
                  <a:srgbClr val="FF0000"/>
                </a:solidFill>
              </a:rPr>
              <a:t> veya nitelik farkı</a:t>
            </a:r>
            <a:endParaRPr lang="tr-TR" sz="3600" dirty="0">
              <a:solidFill>
                <a:srgbClr val="FF0000"/>
              </a:solidFill>
            </a:endParaRPr>
          </a:p>
          <a:p>
            <a:r>
              <a:rPr lang="tr-TR" sz="3200" b="1" dirty="0"/>
              <a:t> </a:t>
            </a:r>
            <a:endParaRPr lang="tr-TR" sz="3200" dirty="0"/>
          </a:p>
          <a:p>
            <a:r>
              <a:rPr lang="tr-TR" sz="3200" b="1" dirty="0"/>
              <a:t>	Madde 189- </a:t>
            </a:r>
            <a:r>
              <a:rPr lang="tr-TR" sz="3200" dirty="0">
                <a:solidFill>
                  <a:srgbClr val="0070C0"/>
                </a:solidFill>
              </a:rPr>
              <a:t>Muayene neticesinde eşyanın cins, nev’i veya niteliğinde </a:t>
            </a:r>
            <a:r>
              <a:rPr lang="tr-TR" sz="3200" b="1" dirty="0">
                <a:solidFill>
                  <a:srgbClr val="00B050"/>
                </a:solidFill>
              </a:rPr>
              <a:t>beyana göre aykırılık görüldüğü takdirde</a:t>
            </a:r>
            <a:r>
              <a:rPr lang="tr-TR" sz="3200" dirty="0">
                <a:solidFill>
                  <a:srgbClr val="0070C0"/>
                </a:solidFill>
              </a:rPr>
              <a:t>, aşağıda belirtilen şekilde işlem yapılır.</a:t>
            </a:r>
          </a:p>
          <a:p>
            <a:r>
              <a:rPr lang="tr-TR" sz="3200" b="1" dirty="0"/>
              <a:t> </a:t>
            </a:r>
            <a:r>
              <a:rPr lang="tr-TR" sz="3200" b="1" dirty="0">
                <a:solidFill>
                  <a:srgbClr val="FF0000"/>
                </a:solidFill>
              </a:rPr>
              <a:t>a)</a:t>
            </a:r>
            <a:r>
              <a:rPr lang="tr-TR" sz="3200" dirty="0"/>
              <a:t> Muayene sonucunda eşyanın cins, nev’i veya niteliği itibarıyla beyana aykırılık bulunmakla birlikte;</a:t>
            </a:r>
          </a:p>
          <a:p>
            <a:r>
              <a:rPr lang="tr-TR" sz="3200" dirty="0"/>
              <a:t> </a:t>
            </a:r>
            <a:r>
              <a:rPr lang="tr-TR" sz="3200" u="sng" dirty="0">
                <a:solidFill>
                  <a:srgbClr val="00B050"/>
                </a:solidFill>
              </a:rPr>
              <a:t>uygulanması gereken tarife pozisyonu ile vergi oranı</a:t>
            </a:r>
            <a:r>
              <a:rPr lang="tr-TR" sz="3200" u="sng" dirty="0">
                <a:solidFill>
                  <a:srgbClr val="FF0000"/>
                </a:solidFill>
              </a:rPr>
              <a:t>, beyan edilen cins, nev’i ve niteliğe ait </a:t>
            </a:r>
            <a:r>
              <a:rPr lang="tr-TR" sz="3200" u="sng" dirty="0">
                <a:solidFill>
                  <a:srgbClr val="00B050"/>
                </a:solidFill>
              </a:rPr>
              <a:t>tarife pozisyonunun vergi oranıyla aynı olur ve bu suretle vergi tahakkukunda bir değişiklik olmazsa</a:t>
            </a:r>
            <a:r>
              <a:rPr lang="tr-TR" sz="3200" dirty="0"/>
              <a:t> 192 </a:t>
            </a:r>
            <a:r>
              <a:rPr lang="tr-TR" sz="3200" dirty="0" err="1"/>
              <a:t>nci</a:t>
            </a:r>
            <a:r>
              <a:rPr lang="tr-TR" sz="3200" dirty="0"/>
              <a:t> maddeye göre işlem yapılarak beyanname onaylanır. SLAYT 162</a:t>
            </a:r>
          </a:p>
          <a:p>
            <a:endParaRPr lang="tr-TR" sz="3200" dirty="0"/>
          </a:p>
        </p:txBody>
      </p:sp>
      <p:sp>
        <p:nvSpPr>
          <p:cNvPr id="4" name="Veri Yer Tutucusu 3"/>
          <p:cNvSpPr>
            <a:spLocks noGrp="1"/>
          </p:cNvSpPr>
          <p:nvPr>
            <p:ph type="dt" sz="half" idx="10"/>
          </p:nvPr>
        </p:nvSpPr>
        <p:spPr/>
        <p:txBody>
          <a:bodyPr/>
          <a:lstStyle/>
          <a:p>
            <a:fld id="{923A38BF-B8EE-420B-855A-E3E50898F01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165</a:t>
            </a:fld>
            <a:endParaRPr lang="tr-TR">
              <a:solidFill>
                <a:prstClr val="black">
                  <a:tint val="75000"/>
                </a:prstClr>
              </a:solidFill>
            </a:endParaRPr>
          </a:p>
        </p:txBody>
      </p:sp>
    </p:spTree>
    <p:extLst>
      <p:ext uri="{BB962C8B-B14F-4D97-AF65-F5344CB8AC3E}">
        <p14:creationId xmlns:p14="http://schemas.microsoft.com/office/powerpoint/2010/main" val="224430427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137" y="423081"/>
            <a:ext cx="10971663" cy="5753882"/>
          </a:xfrm>
        </p:spPr>
        <p:txBody>
          <a:bodyPr>
            <a:normAutofit/>
          </a:bodyPr>
          <a:lstStyle/>
          <a:p>
            <a:r>
              <a:rPr lang="tr-TR" sz="3200" b="1" dirty="0">
                <a:solidFill>
                  <a:srgbClr val="00B050"/>
                </a:solidFill>
              </a:rPr>
              <a:t>b)</a:t>
            </a:r>
            <a:r>
              <a:rPr lang="tr-TR" sz="3200" dirty="0"/>
              <a:t> </a:t>
            </a:r>
            <a:r>
              <a:rPr lang="tr-TR" sz="3200" dirty="0">
                <a:solidFill>
                  <a:srgbClr val="FF0000"/>
                </a:solidFill>
              </a:rPr>
              <a:t>Eşyanın muayenesinde  </a:t>
            </a:r>
            <a:r>
              <a:rPr lang="tr-TR" sz="3200" dirty="0">
                <a:solidFill>
                  <a:srgbClr val="00B0F0"/>
                </a:solidFill>
              </a:rPr>
              <a:t>beyana göre daha yüksek tarife uygulanmasını gerektirecek derecede aykırılık görüldüğü</a:t>
            </a:r>
          </a:p>
          <a:p>
            <a:r>
              <a:rPr lang="tr-TR" sz="3200" dirty="0">
                <a:solidFill>
                  <a:srgbClr val="00B0F0"/>
                </a:solidFill>
              </a:rPr>
              <a:t> </a:t>
            </a:r>
            <a:r>
              <a:rPr lang="tr-TR" sz="3200" dirty="0">
                <a:solidFill>
                  <a:srgbClr val="FF0000"/>
                </a:solidFill>
              </a:rPr>
              <a:t>ve uygulamadan doğan vergi farkı %5 i geçmediği taktirde</a:t>
            </a:r>
            <a:r>
              <a:rPr lang="tr-TR" sz="3200" dirty="0"/>
              <a:t>;</a:t>
            </a:r>
          </a:p>
          <a:p>
            <a:r>
              <a:rPr lang="tr-TR" sz="3200" dirty="0"/>
              <a:t> </a:t>
            </a:r>
            <a:r>
              <a:rPr lang="tr-TR" sz="3200" dirty="0">
                <a:solidFill>
                  <a:srgbClr val="00B050"/>
                </a:solidFill>
              </a:rPr>
              <a:t>diğer kaplar açılmaz </a:t>
            </a:r>
            <a:r>
              <a:rPr lang="tr-TR" sz="3200" dirty="0"/>
              <a:t>ve;</a:t>
            </a:r>
          </a:p>
          <a:p>
            <a:r>
              <a:rPr lang="tr-TR" sz="3200" dirty="0"/>
              <a:t> </a:t>
            </a:r>
            <a:r>
              <a:rPr lang="tr-TR" sz="3200" b="1" u="sng" dirty="0"/>
              <a:t>bütün eşyanın </a:t>
            </a:r>
            <a:r>
              <a:rPr lang="tr-TR" sz="3200" b="1" u="sng"/>
              <a:t>vergi tahakkuku,</a:t>
            </a:r>
          </a:p>
          <a:p>
            <a:r>
              <a:rPr lang="tr-TR" sz="3200" b="1" u="sng"/>
              <a:t> </a:t>
            </a:r>
            <a:r>
              <a:rPr lang="tr-TR" sz="3200" dirty="0"/>
              <a:t>kısmi muayenede bulunan sonuca göre yapılır.</a:t>
            </a:r>
          </a:p>
          <a:p>
            <a:r>
              <a:rPr lang="tr-TR" sz="3200" dirty="0"/>
              <a:t> </a:t>
            </a:r>
          </a:p>
          <a:p>
            <a:r>
              <a:rPr lang="tr-TR" sz="3200" dirty="0"/>
              <a:t>	</a:t>
            </a:r>
            <a:r>
              <a:rPr lang="tr-TR" sz="3200" dirty="0">
                <a:solidFill>
                  <a:srgbClr val="0070C0"/>
                </a:solidFill>
              </a:rPr>
              <a:t>Vergi farkı %5 i geçtiği takdirde </a:t>
            </a:r>
            <a:r>
              <a:rPr lang="tr-TR" sz="3200" dirty="0">
                <a:solidFill>
                  <a:srgbClr val="00B050"/>
                </a:solidFill>
              </a:rPr>
              <a:t>muayene eşyanın geri kalan kısmına da teşmil edilir ve vergi tahakkuku muayene sonucuna göre yapılır</a:t>
            </a:r>
          </a:p>
        </p:txBody>
      </p:sp>
      <p:sp>
        <p:nvSpPr>
          <p:cNvPr id="4" name="Veri Yer Tutucusu 3"/>
          <p:cNvSpPr>
            <a:spLocks noGrp="1"/>
          </p:cNvSpPr>
          <p:nvPr>
            <p:ph type="dt" sz="half" idx="10"/>
          </p:nvPr>
        </p:nvSpPr>
        <p:spPr/>
        <p:txBody>
          <a:bodyPr/>
          <a:lstStyle/>
          <a:p>
            <a:fld id="{F89E162C-73F9-44D7-989C-CAABF9C3F23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166</a:t>
            </a:fld>
            <a:endParaRPr lang="tr-TR">
              <a:solidFill>
                <a:prstClr val="black">
                  <a:tint val="75000"/>
                </a:prstClr>
              </a:solidFill>
            </a:endParaRPr>
          </a:p>
        </p:txBody>
      </p:sp>
    </p:spTree>
    <p:extLst>
      <p:ext uri="{BB962C8B-B14F-4D97-AF65-F5344CB8AC3E}">
        <p14:creationId xmlns:p14="http://schemas.microsoft.com/office/powerpoint/2010/main" val="29619257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797" y="791570"/>
            <a:ext cx="10726003" cy="5385393"/>
          </a:xfrm>
        </p:spPr>
        <p:txBody>
          <a:bodyPr/>
          <a:lstStyle/>
          <a:p>
            <a:r>
              <a:rPr lang="tr-TR" dirty="0"/>
              <a:t>c) </a:t>
            </a:r>
            <a:r>
              <a:rPr lang="tr-TR" sz="3200" dirty="0">
                <a:solidFill>
                  <a:srgbClr val="00B050"/>
                </a:solidFill>
              </a:rPr>
              <a:t>Eşyanın muayenesinde tespit edilen cins, nev’i</a:t>
            </a:r>
            <a:r>
              <a:rPr lang="tr-TR" sz="3200" dirty="0">
                <a:solidFill>
                  <a:prstClr val="black"/>
                </a:solidFill>
              </a:rPr>
              <a:t> (</a:t>
            </a:r>
            <a:r>
              <a:rPr lang="tr-TR" sz="1200" dirty="0">
                <a:solidFill>
                  <a:prstClr val="black"/>
                </a:solidFill>
              </a:rPr>
              <a:t>türü, çeşidi</a:t>
            </a:r>
            <a:r>
              <a:rPr lang="tr-TR" sz="3200" dirty="0">
                <a:solidFill>
                  <a:prstClr val="black"/>
                </a:solidFill>
              </a:rPr>
              <a:t>.)</a:t>
            </a:r>
            <a:r>
              <a:rPr lang="tr-TR" sz="3200" dirty="0">
                <a:solidFill>
                  <a:srgbClr val="00B050"/>
                </a:solidFill>
              </a:rPr>
              <a:t> veya niteliği, beyana göre daha düşük bir tarife uygulanmasını gerektirdiği takdirde, </a:t>
            </a:r>
            <a:r>
              <a:rPr lang="tr-TR" sz="3200" dirty="0">
                <a:solidFill>
                  <a:srgbClr val="FF0000"/>
                </a:solidFill>
              </a:rPr>
              <a:t>açılmayan diğer kaplara ait vergi tahakkukları, açılan kapların muayene neticesine göre yapılır. </a:t>
            </a:r>
          </a:p>
          <a:p>
            <a:r>
              <a:rPr lang="tr-TR" dirty="0"/>
              <a:t>Ancak, yapılan kısmi muayene, bütün eşyanın vergilerinin tahakkuku için yetersiz bulunursa, yukarıda belirtildiği gibi, muayene bütün kaplara teşmil olunarak sonuca göre vergi tahakkukları yapılır. </a:t>
            </a:r>
          </a:p>
        </p:txBody>
      </p:sp>
      <p:sp>
        <p:nvSpPr>
          <p:cNvPr id="4" name="Veri Yer Tutucusu 3"/>
          <p:cNvSpPr>
            <a:spLocks noGrp="1"/>
          </p:cNvSpPr>
          <p:nvPr>
            <p:ph type="dt" sz="half" idx="10"/>
          </p:nvPr>
        </p:nvSpPr>
        <p:spPr/>
        <p:txBody>
          <a:bodyPr/>
          <a:lstStyle/>
          <a:p>
            <a:fld id="{FF5EC977-9835-4098-9F13-176986C8C5F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167</a:t>
            </a:fld>
            <a:endParaRPr lang="tr-TR">
              <a:solidFill>
                <a:prstClr val="black">
                  <a:tint val="75000"/>
                </a:prstClr>
              </a:solidFill>
            </a:endParaRPr>
          </a:p>
        </p:txBody>
      </p:sp>
    </p:spTree>
    <p:extLst>
      <p:ext uri="{BB962C8B-B14F-4D97-AF65-F5344CB8AC3E}">
        <p14:creationId xmlns:p14="http://schemas.microsoft.com/office/powerpoint/2010/main" val="236442016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603" y="368490"/>
            <a:ext cx="11654385" cy="6086098"/>
          </a:xfrm>
        </p:spPr>
        <p:txBody>
          <a:bodyPr>
            <a:normAutofit lnSpcReduction="10000"/>
          </a:bodyPr>
          <a:lstStyle/>
          <a:p>
            <a:pPr algn="ctr"/>
            <a:r>
              <a:rPr lang="tr-TR" sz="3200" b="1" dirty="0">
                <a:solidFill>
                  <a:srgbClr val="FF0000"/>
                </a:solidFill>
              </a:rPr>
              <a:t>Beyan ile muayene arasında miktar farkı</a:t>
            </a:r>
          </a:p>
          <a:p>
            <a:r>
              <a:rPr lang="tr-TR" b="1" dirty="0"/>
              <a:t> </a:t>
            </a:r>
            <a:endParaRPr lang="tr-TR" dirty="0"/>
          </a:p>
          <a:p>
            <a:r>
              <a:rPr lang="tr-TR" b="1" dirty="0"/>
              <a:t>	</a:t>
            </a:r>
            <a:r>
              <a:rPr lang="tr-TR" sz="2400" b="1" dirty="0"/>
              <a:t>Madde 190- </a:t>
            </a:r>
            <a:r>
              <a:rPr lang="tr-TR" sz="3200" dirty="0">
                <a:solidFill>
                  <a:srgbClr val="00B050"/>
                </a:solidFill>
              </a:rPr>
              <a:t>Beyana konu vergiye tabi eşyanın, yapılan muayenesinde miktar bakımından bulunan farklar hakkında aşağıda belirtilen hükümlere göre işlem yapılır.</a:t>
            </a:r>
          </a:p>
          <a:p>
            <a:r>
              <a:rPr lang="tr-TR" dirty="0"/>
              <a:t> </a:t>
            </a:r>
          </a:p>
          <a:p>
            <a:r>
              <a:rPr lang="tr-TR" dirty="0"/>
              <a:t>	</a:t>
            </a:r>
            <a:r>
              <a:rPr lang="tr-TR" sz="3200" b="1" dirty="0">
                <a:solidFill>
                  <a:srgbClr val="FF0000"/>
                </a:solidFill>
              </a:rPr>
              <a:t>a)</a:t>
            </a:r>
            <a:r>
              <a:rPr lang="tr-TR" dirty="0"/>
              <a:t> </a:t>
            </a:r>
            <a:r>
              <a:rPr lang="tr-TR" sz="3200" dirty="0">
                <a:solidFill>
                  <a:srgbClr val="7030A0"/>
                </a:solidFill>
              </a:rPr>
              <a:t>Eşyanın faturasındaki satış birimi, kilogram, libre ve ton gibi ağırlık ölçü birimlerinden biri ile gösterilmiş ise</a:t>
            </a:r>
            <a:r>
              <a:rPr lang="tr-TR" sz="3200" dirty="0">
                <a:solidFill>
                  <a:srgbClr val="0070C0"/>
                </a:solidFill>
              </a:rPr>
              <a:t>,</a:t>
            </a:r>
          </a:p>
          <a:p>
            <a:r>
              <a:rPr lang="tr-TR" sz="3200" dirty="0">
                <a:solidFill>
                  <a:srgbClr val="0070C0"/>
                </a:solidFill>
              </a:rPr>
              <a:t> açılan kaplarda muayene sonucuna göre bulunan fazlalıklar %5’i geçmediği taktirde</a:t>
            </a:r>
            <a:r>
              <a:rPr lang="tr-TR" dirty="0"/>
              <a:t>, yükümlünün bütün kapların açılıp tartılmasını istemek hakkı saklı kalmak kaydıyla, miktar fazlalıkları, açılmayan kaplara da sirayet ettirilerek bu suretle bütün kaplar için tespit olunan miktar fazlalıklarının kıymeti, 192 </a:t>
            </a:r>
            <a:r>
              <a:rPr lang="tr-TR" dirty="0" err="1"/>
              <a:t>nci</a:t>
            </a:r>
            <a:r>
              <a:rPr lang="tr-TR" dirty="0"/>
              <a:t> maddeye göre işlem yapılarak, vergi matrahına katılır.</a:t>
            </a:r>
          </a:p>
          <a:p>
            <a:endParaRPr lang="tr-TR" dirty="0"/>
          </a:p>
        </p:txBody>
      </p:sp>
      <p:sp>
        <p:nvSpPr>
          <p:cNvPr id="4" name="Veri Yer Tutucusu 3"/>
          <p:cNvSpPr>
            <a:spLocks noGrp="1"/>
          </p:cNvSpPr>
          <p:nvPr>
            <p:ph type="dt" sz="half" idx="10"/>
          </p:nvPr>
        </p:nvSpPr>
        <p:spPr/>
        <p:txBody>
          <a:bodyPr/>
          <a:lstStyle/>
          <a:p>
            <a:fld id="{6EDE19FE-00FE-4767-B50B-EC8CA2352FD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168</a:t>
            </a:fld>
            <a:endParaRPr lang="tr-TR">
              <a:solidFill>
                <a:prstClr val="black">
                  <a:tint val="75000"/>
                </a:prstClr>
              </a:solidFill>
            </a:endParaRPr>
          </a:p>
        </p:txBody>
      </p:sp>
    </p:spTree>
    <p:extLst>
      <p:ext uri="{BB962C8B-B14F-4D97-AF65-F5344CB8AC3E}">
        <p14:creationId xmlns:p14="http://schemas.microsoft.com/office/powerpoint/2010/main" val="324767460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409433"/>
            <a:ext cx="11026254" cy="5767530"/>
          </a:xfrm>
        </p:spPr>
        <p:txBody>
          <a:bodyPr>
            <a:normAutofit/>
          </a:bodyPr>
          <a:lstStyle/>
          <a:p>
            <a:r>
              <a:rPr lang="tr-TR" sz="3200" dirty="0">
                <a:solidFill>
                  <a:srgbClr val="FF0000"/>
                </a:solidFill>
              </a:rPr>
              <a:t>Muayenede bulunan fazlalık %5’i geçtiği taktirde</a:t>
            </a:r>
            <a:r>
              <a:rPr lang="tr-TR" sz="3200" dirty="0"/>
              <a:t>, </a:t>
            </a:r>
            <a:r>
              <a:rPr lang="tr-TR" sz="3200" dirty="0">
                <a:solidFill>
                  <a:srgbClr val="00B0F0"/>
                </a:solidFill>
              </a:rPr>
              <a:t>bütün kaplar açılıp tartılır ve bulunacak miktar tahakkuka esas tutulur. Durum müzekkere ile idare amirine bildirilir.</a:t>
            </a:r>
          </a:p>
          <a:p>
            <a:endParaRPr lang="tr-TR" sz="3200" dirty="0">
              <a:solidFill>
                <a:srgbClr val="00B0F0"/>
              </a:solidFill>
            </a:endParaRPr>
          </a:p>
          <a:p>
            <a:r>
              <a:rPr lang="tr-TR" sz="3200" b="1" dirty="0">
                <a:solidFill>
                  <a:srgbClr val="FF0000"/>
                </a:solidFill>
              </a:rPr>
              <a:t> b)</a:t>
            </a:r>
            <a:r>
              <a:rPr lang="tr-TR" dirty="0"/>
              <a:t> </a:t>
            </a:r>
            <a:r>
              <a:rPr lang="tr-TR" sz="3200" dirty="0">
                <a:solidFill>
                  <a:srgbClr val="7030A0"/>
                </a:solidFill>
              </a:rPr>
              <a:t>Eşyanın faturasında satış birimi adet, baş, top, düzine, sayı veya metre gibi uzunluk veya sair ölçüler üzerinden gösterilmiş bulunan eşyanın, muayene edilen kaplarında, bu ölçülere göre fazlalık görüldüğü takdirde</a:t>
            </a:r>
            <a:r>
              <a:rPr lang="tr-TR" dirty="0"/>
              <a:t>, </a:t>
            </a:r>
          </a:p>
          <a:p>
            <a:r>
              <a:rPr lang="tr-TR" sz="3200" dirty="0"/>
              <a:t>kapların tümü açılıp muayene edilir ve durum bir tutanak ile tespit olunarak idare amirine bildirilir.</a:t>
            </a:r>
          </a:p>
          <a:p>
            <a:r>
              <a:rPr lang="tr-TR" dirty="0"/>
              <a:t> 	</a:t>
            </a:r>
          </a:p>
        </p:txBody>
      </p:sp>
      <p:sp>
        <p:nvSpPr>
          <p:cNvPr id="4" name="Veri Yer Tutucusu 3"/>
          <p:cNvSpPr>
            <a:spLocks noGrp="1"/>
          </p:cNvSpPr>
          <p:nvPr>
            <p:ph type="dt" sz="half" idx="10"/>
          </p:nvPr>
        </p:nvSpPr>
        <p:spPr/>
        <p:txBody>
          <a:bodyPr/>
          <a:lstStyle/>
          <a:p>
            <a:fld id="{BBAFE78D-9F84-44E8-9057-6917CF2B993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169</a:t>
            </a:fld>
            <a:endParaRPr lang="tr-TR">
              <a:solidFill>
                <a:prstClr val="black">
                  <a:tint val="75000"/>
                </a:prstClr>
              </a:solidFill>
            </a:endParaRPr>
          </a:p>
        </p:txBody>
      </p:sp>
    </p:spTree>
    <p:extLst>
      <p:ext uri="{BB962C8B-B14F-4D97-AF65-F5344CB8AC3E}">
        <p14:creationId xmlns:p14="http://schemas.microsoft.com/office/powerpoint/2010/main" val="2672066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27546"/>
            <a:ext cx="11053549" cy="5849417"/>
          </a:xfrm>
        </p:spPr>
        <p:txBody>
          <a:bodyPr>
            <a:normAutofit/>
          </a:bodyPr>
          <a:lstStyle/>
          <a:p>
            <a:r>
              <a:rPr lang="tr-TR" sz="3200" b="1" dirty="0">
                <a:solidFill>
                  <a:srgbClr val="FF0000"/>
                </a:solidFill>
              </a:rPr>
              <a:t>a)</a:t>
            </a:r>
            <a:r>
              <a:rPr lang="tr-TR" sz="3200" dirty="0"/>
              <a:t> </a:t>
            </a:r>
            <a:r>
              <a:rPr lang="tr-TR" sz="3200" b="1" dirty="0">
                <a:solidFill>
                  <a:srgbClr val="FF0000"/>
                </a:solidFill>
              </a:rPr>
              <a:t>Söz konusu eşyanın </a:t>
            </a:r>
            <a:r>
              <a:rPr lang="tr-TR" sz="2000" dirty="0"/>
              <a:t>Gümrük Kanununun 59 uncu maddesine istinaden;</a:t>
            </a:r>
            <a:endParaRPr lang="tr-TR" sz="3200" dirty="0"/>
          </a:p>
          <a:p>
            <a:r>
              <a:rPr lang="tr-TR" sz="3200" dirty="0"/>
              <a:t> serbest dolaşıma girmesi, </a:t>
            </a:r>
          </a:p>
          <a:p>
            <a:r>
              <a:rPr lang="tr-TR" sz="3200" dirty="0"/>
              <a:t>ihracatı </a:t>
            </a:r>
          </a:p>
          <a:p>
            <a:r>
              <a:rPr lang="tr-TR" sz="3200" dirty="0"/>
              <a:t>veya yeniden ihracatı </a:t>
            </a:r>
          </a:p>
          <a:p>
            <a:r>
              <a:rPr lang="tr-TR" sz="3200" b="1" dirty="0">
                <a:solidFill>
                  <a:srgbClr val="0070C0"/>
                </a:solidFill>
              </a:rPr>
              <a:t>ile ilgili </a:t>
            </a:r>
            <a:r>
              <a:rPr lang="tr-TR" sz="3200" b="1" dirty="0">
                <a:solidFill>
                  <a:srgbClr val="FF0000"/>
                </a:solidFill>
              </a:rPr>
              <a:t>gümrük işlemleri gümrük idarelerince durdurulur</a:t>
            </a:r>
            <a:r>
              <a:rPr lang="tr-TR" sz="3200" b="1" dirty="0">
                <a:solidFill>
                  <a:srgbClr val="0070C0"/>
                </a:solidFill>
              </a:rPr>
              <a:t>.</a:t>
            </a:r>
          </a:p>
          <a:p>
            <a:r>
              <a:rPr lang="tr-TR" sz="3200" dirty="0"/>
              <a:t> </a:t>
            </a:r>
          </a:p>
        </p:txBody>
      </p:sp>
      <p:sp>
        <p:nvSpPr>
          <p:cNvPr id="4" name="Veri Yer Tutucusu 3"/>
          <p:cNvSpPr>
            <a:spLocks noGrp="1"/>
          </p:cNvSpPr>
          <p:nvPr>
            <p:ph type="dt" sz="half" idx="10"/>
          </p:nvPr>
        </p:nvSpPr>
        <p:spPr/>
        <p:txBody>
          <a:bodyPr/>
          <a:lstStyle/>
          <a:p>
            <a:fld id="{9A667E9C-8605-4038-BE97-4CB45854710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a:t>
            </a:fld>
            <a:endParaRPr lang="tr-TR">
              <a:solidFill>
                <a:prstClr val="black">
                  <a:tint val="75000"/>
                </a:prstClr>
              </a:solidFill>
            </a:endParaRPr>
          </a:p>
        </p:txBody>
      </p:sp>
    </p:spTree>
    <p:extLst>
      <p:ext uri="{BB962C8B-B14F-4D97-AF65-F5344CB8AC3E}">
        <p14:creationId xmlns:p14="http://schemas.microsoft.com/office/powerpoint/2010/main" val="40965302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409433"/>
            <a:ext cx="11026254" cy="5767530"/>
          </a:xfrm>
        </p:spPr>
        <p:txBody>
          <a:bodyPr>
            <a:normAutofit/>
          </a:bodyPr>
          <a:lstStyle/>
          <a:p>
            <a:r>
              <a:rPr lang="tr-TR" dirty="0"/>
              <a:t> 	</a:t>
            </a:r>
            <a:r>
              <a:rPr lang="tr-TR" sz="3200" b="1" dirty="0">
                <a:solidFill>
                  <a:srgbClr val="FF0000"/>
                </a:solidFill>
              </a:rPr>
              <a:t>c) </a:t>
            </a:r>
            <a:r>
              <a:rPr lang="tr-TR" sz="3200" dirty="0"/>
              <a:t>Muayene neticesinde </a:t>
            </a:r>
            <a:r>
              <a:rPr lang="tr-TR" sz="3200" dirty="0">
                <a:solidFill>
                  <a:srgbClr val="FF0000"/>
                </a:solidFill>
              </a:rPr>
              <a:t>beyannamede yazılı olmayan eşyaya rastlandığı takdirde, </a:t>
            </a:r>
          </a:p>
          <a:p>
            <a:r>
              <a:rPr lang="tr-TR" sz="3200" dirty="0"/>
              <a:t>durum bir tutanakla tespit olunarak idare amirine bildirilir.</a:t>
            </a:r>
          </a:p>
          <a:p>
            <a:endParaRPr lang="tr-TR" dirty="0"/>
          </a:p>
        </p:txBody>
      </p:sp>
      <p:sp>
        <p:nvSpPr>
          <p:cNvPr id="4" name="Veri Yer Tutucusu 3"/>
          <p:cNvSpPr>
            <a:spLocks noGrp="1"/>
          </p:cNvSpPr>
          <p:nvPr>
            <p:ph type="dt" sz="half" idx="10"/>
          </p:nvPr>
        </p:nvSpPr>
        <p:spPr/>
        <p:txBody>
          <a:bodyPr/>
          <a:lstStyle/>
          <a:p>
            <a:fld id="{6B7EE334-EDA0-4B01-B52F-398A077521C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170</a:t>
            </a:fld>
            <a:endParaRPr lang="tr-TR">
              <a:solidFill>
                <a:prstClr val="black">
                  <a:tint val="75000"/>
                </a:prstClr>
              </a:solidFill>
            </a:endParaRPr>
          </a:p>
        </p:txBody>
      </p:sp>
    </p:spTree>
    <p:extLst>
      <p:ext uri="{BB962C8B-B14F-4D97-AF65-F5344CB8AC3E}">
        <p14:creationId xmlns:p14="http://schemas.microsoft.com/office/powerpoint/2010/main" val="349723021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368490"/>
            <a:ext cx="11559654" cy="6250674"/>
          </a:xfrm>
        </p:spPr>
        <p:txBody>
          <a:bodyPr>
            <a:normAutofit/>
          </a:bodyPr>
          <a:lstStyle/>
          <a:p>
            <a:pPr algn="ctr"/>
            <a:r>
              <a:rPr lang="tr-TR" sz="3200" b="1" dirty="0">
                <a:solidFill>
                  <a:srgbClr val="FF0000"/>
                </a:solidFill>
              </a:rPr>
              <a:t>Muayene sonuçlarına göre </a:t>
            </a:r>
            <a:r>
              <a:rPr lang="tr-TR" sz="3200" b="1" dirty="0">
                <a:solidFill>
                  <a:srgbClr val="13ED3D"/>
                </a:solidFill>
              </a:rPr>
              <a:t>beyannamenin gümrük idaresince</a:t>
            </a:r>
            <a:r>
              <a:rPr lang="tr-TR" sz="3200" b="1" dirty="0">
                <a:solidFill>
                  <a:srgbClr val="FF0000"/>
                </a:solidFill>
              </a:rPr>
              <a:t> </a:t>
            </a:r>
            <a:r>
              <a:rPr lang="tr-TR" sz="3200" b="1" dirty="0" err="1">
                <a:solidFill>
                  <a:srgbClr val="13ED3D"/>
                </a:solidFill>
              </a:rPr>
              <a:t>re’sen</a:t>
            </a:r>
            <a:r>
              <a:rPr lang="tr-TR" sz="3200" b="1" dirty="0">
                <a:solidFill>
                  <a:srgbClr val="FF0000"/>
                </a:solidFill>
              </a:rPr>
              <a:t> (YÖNETİMCE) </a:t>
            </a:r>
            <a:r>
              <a:rPr lang="tr-TR" sz="3200" b="1" dirty="0">
                <a:solidFill>
                  <a:srgbClr val="13ED3D"/>
                </a:solidFill>
              </a:rPr>
              <a:t>düzeltilmesi </a:t>
            </a:r>
          </a:p>
          <a:p>
            <a:r>
              <a:rPr lang="tr-TR" b="1" dirty="0"/>
              <a:t> </a:t>
            </a:r>
            <a:endParaRPr lang="tr-TR" dirty="0"/>
          </a:p>
          <a:p>
            <a:pPr algn="ctr"/>
            <a:r>
              <a:rPr lang="tr-TR" b="1" dirty="0"/>
              <a:t>	</a:t>
            </a:r>
            <a:r>
              <a:rPr lang="tr-TR" sz="3600" b="1" u="sng" dirty="0">
                <a:solidFill>
                  <a:srgbClr val="00B050"/>
                </a:solidFill>
              </a:rPr>
              <a:t>Madde 192-</a:t>
            </a:r>
            <a:r>
              <a:rPr lang="tr-TR" sz="3600" u="sng" dirty="0">
                <a:solidFill>
                  <a:srgbClr val="00B050"/>
                </a:solidFill>
              </a:rPr>
              <a:t> </a:t>
            </a:r>
          </a:p>
          <a:p>
            <a:r>
              <a:rPr lang="tr-TR" sz="3200" b="1" dirty="0">
                <a:solidFill>
                  <a:srgbClr val="C00000"/>
                </a:solidFill>
              </a:rPr>
              <a:t>Beyan</a:t>
            </a:r>
            <a:r>
              <a:rPr lang="tr-TR" sz="3200" dirty="0">
                <a:solidFill>
                  <a:srgbClr val="0070C0"/>
                </a:solidFill>
              </a:rPr>
              <a:t> ile </a:t>
            </a:r>
            <a:r>
              <a:rPr lang="tr-TR" sz="3200" dirty="0">
                <a:solidFill>
                  <a:srgbClr val="7030A0"/>
                </a:solidFill>
              </a:rPr>
              <a:t>muayene</a:t>
            </a:r>
            <a:r>
              <a:rPr lang="tr-TR" sz="3200" dirty="0">
                <a:solidFill>
                  <a:srgbClr val="0070C0"/>
                </a:solidFill>
              </a:rPr>
              <a:t> arasında fark bulunması halinde</a:t>
            </a:r>
            <a:r>
              <a:rPr lang="tr-TR" sz="3200" dirty="0"/>
              <a:t>;</a:t>
            </a:r>
          </a:p>
          <a:p>
            <a:r>
              <a:rPr lang="tr-TR" sz="3200" dirty="0"/>
              <a:t> </a:t>
            </a:r>
          </a:p>
          <a:p>
            <a:r>
              <a:rPr lang="tr-TR" sz="3200" dirty="0"/>
              <a:t>muayene memuru tarafından bir müzekkere düzenlenerek idare amirinin onayına sunulur.</a:t>
            </a:r>
          </a:p>
          <a:p>
            <a:r>
              <a:rPr lang="tr-TR" sz="3200" dirty="0"/>
              <a:t> İdare amirinin onayından sonra yapılacak değişiklikler beyan sahibine tebliğ edilir.</a:t>
            </a:r>
          </a:p>
          <a:p>
            <a:r>
              <a:rPr lang="tr-TR" sz="3200" dirty="0"/>
              <a:t> </a:t>
            </a:r>
          </a:p>
          <a:p>
            <a:endParaRPr lang="tr-TR" dirty="0"/>
          </a:p>
        </p:txBody>
      </p:sp>
      <p:sp>
        <p:nvSpPr>
          <p:cNvPr id="4" name="Veri Yer Tutucusu 3"/>
          <p:cNvSpPr>
            <a:spLocks noGrp="1"/>
          </p:cNvSpPr>
          <p:nvPr>
            <p:ph type="dt" sz="half" idx="10"/>
          </p:nvPr>
        </p:nvSpPr>
        <p:spPr/>
        <p:txBody>
          <a:bodyPr/>
          <a:lstStyle/>
          <a:p>
            <a:fld id="{794D3FAD-2327-403F-A0CA-9F27E81C04E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171</a:t>
            </a:fld>
            <a:endParaRPr lang="tr-TR">
              <a:solidFill>
                <a:prstClr val="black">
                  <a:tint val="75000"/>
                </a:prstClr>
              </a:solidFill>
            </a:endParaRPr>
          </a:p>
        </p:txBody>
      </p:sp>
    </p:spTree>
    <p:extLst>
      <p:ext uri="{BB962C8B-B14F-4D97-AF65-F5344CB8AC3E}">
        <p14:creationId xmlns:p14="http://schemas.microsoft.com/office/powerpoint/2010/main" val="364966716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368490"/>
            <a:ext cx="11559654" cy="6250674"/>
          </a:xfrm>
        </p:spPr>
        <p:txBody>
          <a:bodyPr>
            <a:normAutofit/>
          </a:bodyPr>
          <a:lstStyle/>
          <a:p>
            <a:pPr marL="0" indent="0">
              <a:buNone/>
            </a:pPr>
            <a:r>
              <a:rPr lang="tr-TR" b="1" dirty="0"/>
              <a:t> </a:t>
            </a:r>
            <a:endParaRPr lang="tr-TR" dirty="0"/>
          </a:p>
          <a:p>
            <a:r>
              <a:rPr lang="tr-TR" b="1" dirty="0"/>
              <a:t>	</a:t>
            </a:r>
            <a:r>
              <a:rPr lang="tr-TR" sz="3200" dirty="0"/>
              <a:t> </a:t>
            </a:r>
            <a:r>
              <a:rPr lang="tr-TR" sz="3200" dirty="0">
                <a:solidFill>
                  <a:srgbClr val="0070C0"/>
                </a:solidFill>
              </a:rPr>
              <a:t>Tespit edilen farklara itiraz edilmemesi halinde</a:t>
            </a:r>
            <a:r>
              <a:rPr lang="tr-TR" sz="3200" dirty="0"/>
              <a:t>, </a:t>
            </a:r>
          </a:p>
          <a:p>
            <a:r>
              <a:rPr lang="tr-TR" sz="3200" dirty="0">
                <a:solidFill>
                  <a:srgbClr val="00B050"/>
                </a:solidFill>
              </a:rPr>
              <a:t>bu farklara ilişkin bilgiler muayene memuru tarafından bilgisayar sistemine girilir ve düzeltme nüshasının dökümü alınır.</a:t>
            </a:r>
          </a:p>
          <a:p>
            <a:r>
              <a:rPr lang="tr-TR" sz="3200" dirty="0">
                <a:solidFill>
                  <a:schemeClr val="accent4">
                    <a:lumMod val="75000"/>
                  </a:schemeClr>
                </a:solidFill>
              </a:rPr>
              <a:t>Asıl beyanname ile düzeltme nüshası birleştirilir.</a:t>
            </a:r>
          </a:p>
          <a:p>
            <a:r>
              <a:rPr lang="tr-TR" sz="3200" dirty="0"/>
              <a:t> </a:t>
            </a:r>
            <a:r>
              <a:rPr lang="tr-TR" sz="1800" dirty="0"/>
              <a:t>Bu durum beyannamenin asıl nüshası üzerine belirtilir ve imzalanır. Muayene memuru düz beyaz kağıt üzerine dökümünü aldığı düzeltme nüshasına kişisel mührünü basar.</a:t>
            </a:r>
          </a:p>
          <a:p>
            <a:r>
              <a:rPr lang="tr-TR" sz="1800" dirty="0"/>
              <a:t> Ayrıca idare mührü aranmaz. </a:t>
            </a:r>
          </a:p>
          <a:p>
            <a:endParaRPr lang="tr-TR" sz="1600" dirty="0"/>
          </a:p>
        </p:txBody>
      </p:sp>
      <p:sp>
        <p:nvSpPr>
          <p:cNvPr id="4" name="Veri Yer Tutucusu 3"/>
          <p:cNvSpPr>
            <a:spLocks noGrp="1"/>
          </p:cNvSpPr>
          <p:nvPr>
            <p:ph type="dt" sz="half" idx="10"/>
          </p:nvPr>
        </p:nvSpPr>
        <p:spPr/>
        <p:txBody>
          <a:bodyPr/>
          <a:lstStyle/>
          <a:p>
            <a:fld id="{4A691814-6EB0-499C-8C73-AE09074013F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172</a:t>
            </a:fld>
            <a:endParaRPr lang="tr-TR">
              <a:solidFill>
                <a:prstClr val="black">
                  <a:tint val="75000"/>
                </a:prstClr>
              </a:solidFill>
            </a:endParaRPr>
          </a:p>
        </p:txBody>
      </p:sp>
    </p:spTree>
    <p:extLst>
      <p:ext uri="{BB962C8B-B14F-4D97-AF65-F5344CB8AC3E}">
        <p14:creationId xmlns:p14="http://schemas.microsoft.com/office/powerpoint/2010/main" val="295322630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dirty="0"/>
              <a:t>İtiraz edilmesi halinde 741 ila 753 </a:t>
            </a:r>
            <a:r>
              <a:rPr lang="tr-TR" sz="2400" dirty="0" err="1"/>
              <a:t>nci</a:t>
            </a:r>
            <a:r>
              <a:rPr lang="tr-TR" sz="2400" dirty="0"/>
              <a:t> maddelere göre işlem yapılır. </a:t>
            </a:r>
          </a:p>
          <a:p>
            <a:r>
              <a:rPr lang="tr-TR" sz="2400" dirty="0"/>
              <a:t> </a:t>
            </a:r>
          </a:p>
          <a:p>
            <a:r>
              <a:rPr lang="tr-TR" sz="2400" dirty="0"/>
              <a:t>Eşyanın cins, nev’i, niteliği, miktar ve kıymeti dışında kalan farklar ile cins, nev’i ve niteliğine ilişkin farklılıktan dolayı vergi tahakkukunda ortaya çıkan %5’i geçmeyen fazlalık için Gümrük Kanununun 241 inci maddesinin 1 inci fıkrası uyarınca işlem yapılır.</a:t>
            </a:r>
          </a:p>
          <a:p>
            <a:r>
              <a:rPr lang="tr-TR" sz="2400" dirty="0"/>
              <a:t> </a:t>
            </a:r>
          </a:p>
          <a:p>
            <a:r>
              <a:rPr lang="tr-TR" sz="2400" dirty="0"/>
              <a:t>Bilgisayar sistemine dahil olmayan gümrük idarelerinde </a:t>
            </a:r>
            <a:r>
              <a:rPr lang="tr-TR" sz="2400" dirty="0" err="1"/>
              <a:t>re’sen</a:t>
            </a:r>
            <a:r>
              <a:rPr lang="tr-TR" sz="2400" dirty="0"/>
              <a:t> yapılacak düzeltmeler asıl beyanname üzerinde usulü dairesinde yapılır.</a:t>
            </a:r>
          </a:p>
          <a:p>
            <a:endParaRPr lang="tr-TR" dirty="0"/>
          </a:p>
        </p:txBody>
      </p:sp>
      <p:sp>
        <p:nvSpPr>
          <p:cNvPr id="4" name="Veri Yer Tutucusu 3"/>
          <p:cNvSpPr>
            <a:spLocks noGrp="1"/>
          </p:cNvSpPr>
          <p:nvPr>
            <p:ph type="dt" sz="half" idx="10"/>
          </p:nvPr>
        </p:nvSpPr>
        <p:spPr/>
        <p:txBody>
          <a:bodyPr/>
          <a:lstStyle/>
          <a:p>
            <a:fld id="{B735616E-3A6A-4D88-B717-B38055F93AD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173</a:t>
            </a:fld>
            <a:endParaRPr lang="tr-TR">
              <a:solidFill>
                <a:prstClr val="black">
                  <a:tint val="75000"/>
                </a:prstClr>
              </a:solidFill>
            </a:endParaRPr>
          </a:p>
        </p:txBody>
      </p:sp>
    </p:spTree>
    <p:extLst>
      <p:ext uri="{BB962C8B-B14F-4D97-AF65-F5344CB8AC3E}">
        <p14:creationId xmlns:p14="http://schemas.microsoft.com/office/powerpoint/2010/main" val="10209787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BİRİNCİ AYIRIM</a:t>
            </a:r>
          </a:p>
          <a:p>
            <a:pPr algn="r"/>
            <a:endParaRPr lang="tr-TR" sz="3200" b="1" dirty="0">
              <a:solidFill>
                <a:srgbClr val="FF0000"/>
              </a:solidFill>
            </a:endParaRPr>
          </a:p>
          <a:p>
            <a:pPr algn="r"/>
            <a:r>
              <a:rPr lang="tr-TR" sz="2400" b="1" dirty="0"/>
              <a:t>6.ALT AYIRIM</a:t>
            </a:r>
          </a:p>
        </p:txBody>
      </p:sp>
      <p:sp>
        <p:nvSpPr>
          <p:cNvPr id="4" name="Veri Yer Tutucusu 3"/>
          <p:cNvSpPr>
            <a:spLocks noGrp="1"/>
          </p:cNvSpPr>
          <p:nvPr>
            <p:ph type="dt" sz="half" idx="10"/>
          </p:nvPr>
        </p:nvSpPr>
        <p:spPr/>
        <p:txBody>
          <a:bodyPr/>
          <a:lstStyle/>
          <a:p>
            <a:fld id="{0EF0ED7B-7E60-448C-99F4-6E435904084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174</a:t>
            </a:fld>
            <a:endParaRPr lang="tr-TR">
              <a:solidFill>
                <a:prstClr val="black">
                  <a:tint val="75000"/>
                </a:prstClr>
              </a:solidFill>
            </a:endParaRPr>
          </a:p>
        </p:txBody>
      </p:sp>
    </p:spTree>
    <p:extLst>
      <p:ext uri="{BB962C8B-B14F-4D97-AF65-F5344CB8AC3E}">
        <p14:creationId xmlns:p14="http://schemas.microsoft.com/office/powerpoint/2010/main" val="358711676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0038" y="314325"/>
            <a:ext cx="11053762" cy="5581508"/>
          </a:xfrm>
        </p:spPr>
        <p:txBody>
          <a:bodyPr>
            <a:noAutofit/>
          </a:bodyPr>
          <a:lstStyle/>
          <a:p>
            <a:pPr algn="ctr"/>
            <a:r>
              <a:rPr lang="tr-TR" sz="9600" b="1" dirty="0">
                <a:solidFill>
                  <a:srgbClr val="FF0000"/>
                </a:solidFill>
              </a:rPr>
              <a:t>ALTINCI ALT AYIRIM</a:t>
            </a:r>
            <a:br>
              <a:rPr lang="tr-TR" sz="9600" b="1" dirty="0">
                <a:solidFill>
                  <a:srgbClr val="FF0000"/>
                </a:solidFill>
              </a:rPr>
            </a:br>
            <a:r>
              <a:rPr lang="tr-TR" sz="13800" b="1" dirty="0">
                <a:solidFill>
                  <a:srgbClr val="0070C0"/>
                </a:solidFill>
              </a:rPr>
              <a:t>Tahlil</a:t>
            </a:r>
            <a:br>
              <a:rPr lang="tr-TR" sz="9600" dirty="0"/>
            </a:br>
            <a:endParaRPr lang="tr-TR" sz="9600" dirty="0"/>
          </a:p>
        </p:txBody>
      </p:sp>
      <p:sp>
        <p:nvSpPr>
          <p:cNvPr id="4" name="Veri Yer Tutucusu 3"/>
          <p:cNvSpPr>
            <a:spLocks noGrp="1"/>
          </p:cNvSpPr>
          <p:nvPr>
            <p:ph type="dt" sz="half" idx="10"/>
          </p:nvPr>
        </p:nvSpPr>
        <p:spPr/>
        <p:txBody>
          <a:bodyPr/>
          <a:lstStyle/>
          <a:p>
            <a:fld id="{6BA8B729-30D8-4E9D-93C6-EB20EDB886B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175</a:t>
            </a:fld>
            <a:endParaRPr lang="tr-TR">
              <a:solidFill>
                <a:prstClr val="black">
                  <a:tint val="75000"/>
                </a:prstClr>
              </a:solidFill>
            </a:endParaRPr>
          </a:p>
        </p:txBody>
      </p:sp>
    </p:spTree>
    <p:extLst>
      <p:ext uri="{BB962C8B-B14F-4D97-AF65-F5344CB8AC3E}">
        <p14:creationId xmlns:p14="http://schemas.microsoft.com/office/powerpoint/2010/main" val="76344676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477672"/>
            <a:ext cx="11741078" cy="5878678"/>
          </a:xfrm>
        </p:spPr>
        <p:txBody>
          <a:bodyPr>
            <a:normAutofit/>
          </a:bodyPr>
          <a:lstStyle/>
          <a:p>
            <a:pPr algn="ctr"/>
            <a:r>
              <a:rPr lang="tr-TR" sz="3900" b="1" dirty="0">
                <a:solidFill>
                  <a:srgbClr val="FF0000"/>
                </a:solidFill>
              </a:rPr>
              <a:t>Laboratuvar tahliline tabi tutulacak eşya</a:t>
            </a:r>
            <a:endParaRPr lang="tr-TR" sz="3900" dirty="0">
              <a:solidFill>
                <a:srgbClr val="FF0000"/>
              </a:solidFill>
            </a:endParaRPr>
          </a:p>
          <a:p>
            <a:r>
              <a:rPr lang="tr-TR" b="1" dirty="0"/>
              <a:t> </a:t>
            </a:r>
            <a:endParaRPr lang="tr-TR" dirty="0"/>
          </a:p>
          <a:p>
            <a:r>
              <a:rPr lang="tr-TR" b="1" dirty="0"/>
              <a:t>Madde 194- </a:t>
            </a:r>
            <a:r>
              <a:rPr lang="tr-TR" dirty="0"/>
              <a:t>Eşyanın, (</a:t>
            </a:r>
            <a:r>
              <a:rPr lang="tr-TR" sz="2000" b="1" u="sng" dirty="0">
                <a:solidFill>
                  <a:srgbClr val="FF0000"/>
                </a:solidFill>
              </a:rPr>
              <a:t>gümrük eşyanın ne olduğunu anlamadı ve </a:t>
            </a:r>
            <a:r>
              <a:rPr lang="tr-TR" sz="2000" b="1" u="sng" dirty="0" err="1">
                <a:solidFill>
                  <a:srgbClr val="FF0000"/>
                </a:solidFill>
              </a:rPr>
              <a:t>labaratuara</a:t>
            </a:r>
            <a:r>
              <a:rPr lang="tr-TR" sz="2000" b="1" u="sng" dirty="0">
                <a:solidFill>
                  <a:srgbClr val="FF0000"/>
                </a:solidFill>
              </a:rPr>
              <a:t> gönderiyor)</a:t>
            </a:r>
            <a:endParaRPr lang="tr-TR" b="1" u="sng" dirty="0">
              <a:solidFill>
                <a:srgbClr val="FF0000"/>
              </a:solidFill>
            </a:endParaRPr>
          </a:p>
          <a:p>
            <a:r>
              <a:rPr lang="tr-TR" sz="3200" b="1" dirty="0">
                <a:solidFill>
                  <a:srgbClr val="FF0000"/>
                </a:solidFill>
              </a:rPr>
              <a:t>a) </a:t>
            </a:r>
            <a:r>
              <a:rPr lang="tr-TR" dirty="0"/>
              <a:t>28 no.lu ekte yer alan listede bulunması, (</a:t>
            </a:r>
            <a:r>
              <a:rPr lang="tr-TR" dirty="0">
                <a:solidFill>
                  <a:srgbClr val="13ED3D"/>
                </a:solidFill>
              </a:rPr>
              <a:t>bakınız madde 196</a:t>
            </a:r>
            <a:r>
              <a:rPr lang="tr-TR" dirty="0"/>
              <a:t>)</a:t>
            </a:r>
          </a:p>
          <a:p>
            <a:r>
              <a:rPr lang="tr-TR" dirty="0"/>
              <a:t> </a:t>
            </a:r>
            <a:r>
              <a:rPr lang="tr-TR" sz="3200" b="1" dirty="0">
                <a:solidFill>
                  <a:srgbClr val="FF0000"/>
                </a:solidFill>
              </a:rPr>
              <a:t>b)</a:t>
            </a:r>
            <a:r>
              <a:rPr lang="tr-TR" sz="3200" dirty="0"/>
              <a:t> Gümrük vergisinin tahakkuk ettirilmesinde veya muaflık hükümlerinin uygulanması nedeniyle eşyanın cins, nev'i (</a:t>
            </a:r>
            <a:r>
              <a:rPr lang="tr-TR" sz="1200" dirty="0"/>
              <a:t>türü, çeşidi</a:t>
            </a:r>
            <a:r>
              <a:rPr lang="tr-TR" sz="3200" dirty="0"/>
              <a:t>.)  ve niteliğini;  </a:t>
            </a:r>
          </a:p>
          <a:p>
            <a:r>
              <a:rPr lang="tr-TR" sz="3200" dirty="0">
                <a:solidFill>
                  <a:srgbClr val="00B050"/>
                </a:solidFill>
              </a:rPr>
              <a:t>dolayısıyla </a:t>
            </a:r>
            <a:r>
              <a:rPr lang="tr-TR" sz="3200" u="sng" dirty="0">
                <a:solidFill>
                  <a:srgbClr val="0070C0"/>
                </a:solidFill>
                <a:latin typeface="Arial" panose="020B0604020202020204" pitchFamily="34" charset="0"/>
                <a:cs typeface="Arial" panose="020B0604020202020204" pitchFamily="34" charset="0"/>
              </a:rPr>
              <a:t>Türk Gümrük Tarife Cetvelindeki yerini tespit edebilmek için </a:t>
            </a:r>
            <a:r>
              <a:rPr lang="tr-TR" sz="3200" dirty="0">
                <a:solidFill>
                  <a:srgbClr val="00B050"/>
                </a:solidFill>
              </a:rPr>
              <a:t>muayene memurunca bu tespitin yapılmasının mümkün </a:t>
            </a:r>
            <a:r>
              <a:rPr lang="tr-TR" sz="3200" spc="300" dirty="0">
                <a:solidFill>
                  <a:srgbClr val="00B050"/>
                </a:solidFill>
              </a:rPr>
              <a:t>ola </a:t>
            </a:r>
            <a:r>
              <a:rPr lang="tr-TR" sz="3200" spc="300" dirty="0" err="1">
                <a:solidFill>
                  <a:srgbClr val="00B050"/>
                </a:solidFill>
              </a:rPr>
              <a:t>ma</a:t>
            </a:r>
            <a:r>
              <a:rPr lang="tr-TR" sz="3200" spc="300" dirty="0">
                <a:solidFill>
                  <a:srgbClr val="00B050"/>
                </a:solidFill>
              </a:rPr>
              <a:t> </a:t>
            </a:r>
            <a:r>
              <a:rPr lang="tr-TR" sz="3200" spc="300" dirty="0" err="1">
                <a:solidFill>
                  <a:srgbClr val="00B050"/>
                </a:solidFill>
              </a:rPr>
              <a:t>ma</a:t>
            </a:r>
            <a:r>
              <a:rPr lang="tr-TR" sz="3200" spc="300" dirty="0">
                <a:solidFill>
                  <a:srgbClr val="00B050"/>
                </a:solidFill>
              </a:rPr>
              <a:t> </a:t>
            </a:r>
            <a:r>
              <a:rPr lang="tr-TR" sz="3200" spc="300" dirty="0" err="1">
                <a:solidFill>
                  <a:srgbClr val="00B050"/>
                </a:solidFill>
              </a:rPr>
              <a:t>sı</a:t>
            </a:r>
            <a:r>
              <a:rPr lang="tr-TR" sz="3200" dirty="0">
                <a:solidFill>
                  <a:srgbClr val="00B050"/>
                </a:solidFill>
              </a:rPr>
              <a:t>,</a:t>
            </a:r>
          </a:p>
          <a:p>
            <a:r>
              <a:rPr lang="tr-TR" sz="3200" dirty="0"/>
              <a:t> </a:t>
            </a:r>
            <a:r>
              <a:rPr lang="tr-TR" sz="3200" dirty="0">
                <a:solidFill>
                  <a:srgbClr val="FF0000"/>
                </a:solidFill>
              </a:rPr>
              <a:t>Hallerinde </a:t>
            </a:r>
            <a:r>
              <a:rPr lang="tr-TR" sz="3200" dirty="0" err="1">
                <a:solidFill>
                  <a:srgbClr val="FF0000"/>
                </a:solidFill>
              </a:rPr>
              <a:t>laboratuar</a:t>
            </a:r>
            <a:r>
              <a:rPr lang="tr-TR" sz="3200" dirty="0">
                <a:solidFill>
                  <a:srgbClr val="FF0000"/>
                </a:solidFill>
              </a:rPr>
              <a:t> tahlili yapılır.</a:t>
            </a:r>
          </a:p>
          <a:p>
            <a:endParaRPr lang="tr-TR" dirty="0"/>
          </a:p>
        </p:txBody>
      </p:sp>
      <p:sp>
        <p:nvSpPr>
          <p:cNvPr id="4" name="Veri Yer Tutucusu 3"/>
          <p:cNvSpPr>
            <a:spLocks noGrp="1"/>
          </p:cNvSpPr>
          <p:nvPr>
            <p:ph type="dt" sz="half" idx="10"/>
          </p:nvPr>
        </p:nvSpPr>
        <p:spPr/>
        <p:txBody>
          <a:bodyPr/>
          <a:lstStyle/>
          <a:p>
            <a:fld id="{4BEB2EB8-CED0-43BD-96E3-A42A4B36738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176</a:t>
            </a:fld>
            <a:endParaRPr lang="tr-TR">
              <a:solidFill>
                <a:prstClr val="black">
                  <a:tint val="75000"/>
                </a:prstClr>
              </a:solidFill>
            </a:endParaRPr>
          </a:p>
        </p:txBody>
      </p:sp>
    </p:spTree>
    <p:extLst>
      <p:ext uri="{BB962C8B-B14F-4D97-AF65-F5344CB8AC3E}">
        <p14:creationId xmlns:p14="http://schemas.microsoft.com/office/powerpoint/2010/main" val="296462600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1" y="272954"/>
            <a:ext cx="11614245" cy="6083395"/>
          </a:xfrm>
        </p:spPr>
        <p:txBody>
          <a:bodyPr>
            <a:normAutofit/>
          </a:bodyPr>
          <a:lstStyle/>
          <a:p>
            <a:r>
              <a:rPr lang="tr-TR" sz="3500" dirty="0">
                <a:solidFill>
                  <a:srgbClr val="00B050"/>
                </a:solidFill>
              </a:rPr>
              <a:t>Eşyanın usulüne göre alınmış </a:t>
            </a:r>
            <a:r>
              <a:rPr lang="tr-TR" sz="3500" dirty="0" err="1">
                <a:solidFill>
                  <a:srgbClr val="00B050"/>
                </a:solidFill>
              </a:rPr>
              <a:t>nümunesi</a:t>
            </a:r>
            <a:r>
              <a:rPr lang="tr-TR" sz="3500" dirty="0">
                <a:solidFill>
                  <a:srgbClr val="00B050"/>
                </a:solidFill>
              </a:rPr>
              <a:t>;</a:t>
            </a:r>
          </a:p>
          <a:p>
            <a:r>
              <a:rPr lang="tr-TR" sz="3500" dirty="0"/>
              <a:t> </a:t>
            </a:r>
            <a:r>
              <a:rPr lang="tr-TR" sz="3500" b="1" dirty="0">
                <a:solidFill>
                  <a:srgbClr val="FF0000"/>
                </a:solidFill>
              </a:rPr>
              <a:t>numune alınmasının mümkün olmadığı veya eşyaya zarar verdiği hallerde</a:t>
            </a:r>
            <a:r>
              <a:rPr lang="tr-TR" sz="3500" dirty="0"/>
              <a:t> </a:t>
            </a:r>
            <a:r>
              <a:rPr lang="tr-TR" sz="4000" b="1" u="sng" dirty="0"/>
              <a:t>eşyanın bütünü </a:t>
            </a:r>
            <a:r>
              <a:rPr lang="tr-TR" sz="3500" dirty="0">
                <a:solidFill>
                  <a:srgbClr val="00B050"/>
                </a:solidFill>
              </a:rPr>
              <a:t>laboratuvara gönderilir</a:t>
            </a:r>
            <a:r>
              <a:rPr lang="tr-TR" sz="3500" dirty="0"/>
              <a:t>. </a:t>
            </a:r>
          </a:p>
          <a:p>
            <a:r>
              <a:rPr lang="tr-TR" sz="3500" dirty="0"/>
              <a:t> </a:t>
            </a:r>
          </a:p>
          <a:p>
            <a:r>
              <a:rPr lang="tr-TR" sz="3200" dirty="0"/>
              <a:t>Fiziki muayeneye sevk edilen ve 28 no.lu ekte yer alan eşyanın, </a:t>
            </a:r>
            <a:r>
              <a:rPr lang="tr-TR" sz="3600" b="1" dirty="0">
                <a:solidFill>
                  <a:srgbClr val="7030A0"/>
                </a:solidFill>
              </a:rPr>
              <a:t>muayene memurunca tarife pozisyonunun tespit edilebilmesi halinde</a:t>
            </a:r>
            <a:r>
              <a:rPr lang="tr-TR" sz="3600" dirty="0"/>
              <a:t>,</a:t>
            </a:r>
            <a:r>
              <a:rPr lang="tr-TR" sz="3200" dirty="0"/>
              <a:t> </a:t>
            </a:r>
          </a:p>
          <a:p>
            <a:r>
              <a:rPr lang="tr-TR" sz="3200" dirty="0"/>
              <a:t>söz konusu </a:t>
            </a:r>
            <a:r>
              <a:rPr lang="tr-TR" sz="4000" b="1" dirty="0"/>
              <a:t>eşyanın </a:t>
            </a:r>
            <a:r>
              <a:rPr lang="tr-TR" sz="4000" b="1" dirty="0" err="1"/>
              <a:t>laboratuar</a:t>
            </a:r>
            <a:r>
              <a:rPr lang="tr-TR" sz="4000" b="1" dirty="0"/>
              <a:t> tahliline gönderilmesine </a:t>
            </a:r>
            <a:r>
              <a:rPr lang="tr-TR" sz="4000" b="1" dirty="0">
                <a:solidFill>
                  <a:srgbClr val="13ED3D"/>
                </a:solidFill>
              </a:rPr>
              <a:t>gerek yoktur</a:t>
            </a:r>
            <a:r>
              <a:rPr lang="tr-TR" sz="4000" b="1" dirty="0"/>
              <a:t>. </a:t>
            </a:r>
          </a:p>
          <a:p>
            <a:r>
              <a:rPr lang="tr-TR" sz="3200" dirty="0"/>
              <a:t> </a:t>
            </a:r>
          </a:p>
        </p:txBody>
      </p:sp>
      <p:sp>
        <p:nvSpPr>
          <p:cNvPr id="4" name="Veri Yer Tutucusu 3"/>
          <p:cNvSpPr>
            <a:spLocks noGrp="1"/>
          </p:cNvSpPr>
          <p:nvPr>
            <p:ph type="dt" sz="half" idx="10"/>
          </p:nvPr>
        </p:nvSpPr>
        <p:spPr/>
        <p:txBody>
          <a:bodyPr/>
          <a:lstStyle/>
          <a:p>
            <a:fld id="{B913AA75-20F1-4299-818F-AC0F664A735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177</a:t>
            </a:fld>
            <a:endParaRPr lang="tr-TR">
              <a:solidFill>
                <a:prstClr val="black">
                  <a:tint val="75000"/>
                </a:prstClr>
              </a:solidFill>
            </a:endParaRPr>
          </a:p>
        </p:txBody>
      </p:sp>
    </p:spTree>
    <p:extLst>
      <p:ext uri="{BB962C8B-B14F-4D97-AF65-F5344CB8AC3E}">
        <p14:creationId xmlns:p14="http://schemas.microsoft.com/office/powerpoint/2010/main" val="323560674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1" y="272954"/>
            <a:ext cx="11614245" cy="6083395"/>
          </a:xfrm>
        </p:spPr>
        <p:txBody>
          <a:bodyPr>
            <a:normAutofit/>
          </a:bodyPr>
          <a:lstStyle/>
          <a:p>
            <a:r>
              <a:rPr lang="tr-TR" sz="4000" b="1" u="sng" dirty="0">
                <a:solidFill>
                  <a:srgbClr val="13ED3D"/>
                </a:solidFill>
              </a:rPr>
              <a:t>İthalinde süreklilik bulunan eşyanın </a:t>
            </a:r>
          </a:p>
          <a:p>
            <a:r>
              <a:rPr lang="tr-TR" sz="3600" dirty="0">
                <a:solidFill>
                  <a:srgbClr val="7030A0"/>
                </a:solidFill>
              </a:rPr>
              <a:t>göndericisi, (</a:t>
            </a:r>
            <a:r>
              <a:rPr lang="tr-TR" sz="2400" dirty="0" err="1">
                <a:solidFill>
                  <a:srgbClr val="7030A0"/>
                </a:solidFill>
              </a:rPr>
              <a:t>örn</a:t>
            </a:r>
            <a:r>
              <a:rPr lang="tr-TR" sz="2400" dirty="0">
                <a:solidFill>
                  <a:srgbClr val="7030A0"/>
                </a:solidFill>
              </a:rPr>
              <a:t>. </a:t>
            </a:r>
            <a:r>
              <a:rPr lang="tr-TR" sz="2400" dirty="0" err="1">
                <a:solidFill>
                  <a:srgbClr val="7030A0"/>
                </a:solidFill>
              </a:rPr>
              <a:t>Stav.papadopulos</a:t>
            </a:r>
            <a:r>
              <a:rPr lang="tr-TR" sz="3600" dirty="0">
                <a:solidFill>
                  <a:srgbClr val="7030A0"/>
                </a:solidFill>
              </a:rPr>
              <a:t>)</a:t>
            </a:r>
          </a:p>
          <a:p>
            <a:r>
              <a:rPr lang="tr-TR" sz="3600" dirty="0">
                <a:solidFill>
                  <a:srgbClr val="7030A0"/>
                </a:solidFill>
              </a:rPr>
              <a:t> alıcısı ve</a:t>
            </a:r>
          </a:p>
          <a:p>
            <a:r>
              <a:rPr lang="tr-TR" sz="3600" dirty="0">
                <a:solidFill>
                  <a:srgbClr val="7030A0"/>
                </a:solidFill>
              </a:rPr>
              <a:t> menşeinin </a:t>
            </a:r>
          </a:p>
          <a:p>
            <a:r>
              <a:rPr lang="tr-TR" sz="3000" dirty="0">
                <a:solidFill>
                  <a:srgbClr val="FF0000"/>
                </a:solidFill>
              </a:rPr>
              <a:t>aynı olması, (</a:t>
            </a:r>
            <a:r>
              <a:rPr lang="tr-TR" sz="2000" dirty="0" err="1">
                <a:solidFill>
                  <a:srgbClr val="7030A0"/>
                </a:solidFill>
              </a:rPr>
              <a:t>of’lu</a:t>
            </a:r>
            <a:r>
              <a:rPr lang="tr-TR" sz="2000" dirty="0">
                <a:solidFill>
                  <a:srgbClr val="7030A0"/>
                </a:solidFill>
              </a:rPr>
              <a:t> ali</a:t>
            </a:r>
            <a:r>
              <a:rPr lang="tr-TR" sz="3000" dirty="0">
                <a:solidFill>
                  <a:srgbClr val="FF0000"/>
                </a:solidFill>
              </a:rPr>
              <a:t>) </a:t>
            </a:r>
          </a:p>
          <a:p>
            <a:r>
              <a:rPr lang="tr-TR" sz="3000" dirty="0">
                <a:solidFill>
                  <a:srgbClr val="FF0000"/>
                </a:solidFill>
              </a:rPr>
              <a:t>eşyanın özelliklerini belirleyici belgelerinde farklılık bulunmaması</a:t>
            </a:r>
          </a:p>
          <a:p>
            <a:r>
              <a:rPr lang="tr-TR" sz="3000" dirty="0">
                <a:solidFill>
                  <a:srgbClr val="FF0000"/>
                </a:solidFill>
              </a:rPr>
              <a:t> </a:t>
            </a:r>
            <a:r>
              <a:rPr lang="tr-TR" sz="3000" dirty="0">
                <a:solidFill>
                  <a:srgbClr val="0070C0"/>
                </a:solidFill>
              </a:rPr>
              <a:t>ve beyanname tescil tarihi itibarıyla </a:t>
            </a:r>
            <a:r>
              <a:rPr lang="tr-TR" sz="3000" dirty="0">
                <a:solidFill>
                  <a:schemeClr val="accent2"/>
                </a:solidFill>
              </a:rPr>
              <a:t>en fazla bir yıl öncesine dayanan</a:t>
            </a:r>
          </a:p>
          <a:p>
            <a:r>
              <a:rPr lang="tr-TR" sz="3000" dirty="0">
                <a:solidFill>
                  <a:srgbClr val="0070C0"/>
                </a:solidFill>
              </a:rPr>
              <a:t> ve aynı eşyaya ait tahlil raporunun gümrükçe tasdikli nüshasının ibraz edilmesi halinde, </a:t>
            </a:r>
          </a:p>
          <a:p>
            <a:r>
              <a:rPr lang="tr-TR" sz="4000" b="1" dirty="0">
                <a:solidFill>
                  <a:srgbClr val="13ED3D"/>
                </a:solidFill>
              </a:rPr>
              <a:t>daha önce yapılan tahlile itibar edilir</a:t>
            </a:r>
            <a:r>
              <a:rPr lang="tr-TR" sz="3000" dirty="0">
                <a:solidFill>
                  <a:srgbClr val="13ED3D"/>
                </a:solidFill>
              </a:rPr>
              <a:t>. </a:t>
            </a:r>
            <a:endParaRPr lang="tr-TR" dirty="0">
              <a:solidFill>
                <a:srgbClr val="13ED3D"/>
              </a:solidFill>
            </a:endParaRPr>
          </a:p>
        </p:txBody>
      </p:sp>
      <p:sp>
        <p:nvSpPr>
          <p:cNvPr id="4" name="Veri Yer Tutucusu 3"/>
          <p:cNvSpPr>
            <a:spLocks noGrp="1"/>
          </p:cNvSpPr>
          <p:nvPr>
            <p:ph type="dt" sz="half" idx="10"/>
          </p:nvPr>
        </p:nvSpPr>
        <p:spPr/>
        <p:txBody>
          <a:bodyPr/>
          <a:lstStyle/>
          <a:p>
            <a:fld id="{B913AA75-20F1-4299-818F-AC0F664A735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178</a:t>
            </a:fld>
            <a:endParaRPr lang="tr-TR">
              <a:solidFill>
                <a:prstClr val="black">
                  <a:tint val="75000"/>
                </a:prstClr>
              </a:solidFill>
            </a:endParaRPr>
          </a:p>
        </p:txBody>
      </p:sp>
    </p:spTree>
    <p:extLst>
      <p:ext uri="{BB962C8B-B14F-4D97-AF65-F5344CB8AC3E}">
        <p14:creationId xmlns:p14="http://schemas.microsoft.com/office/powerpoint/2010/main" val="302263820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1463" y="200025"/>
            <a:ext cx="11615737" cy="5976938"/>
          </a:xfrm>
        </p:spPr>
        <p:txBody>
          <a:bodyPr/>
          <a:lstStyle/>
          <a:p>
            <a:r>
              <a:rPr lang="tr-TR" dirty="0"/>
              <a:t>Ancak, Türk Gümrük Tarife Cetvelinin 27 (27.01 ila 27.05 ve 27.16 hariç), 28, 29 uncu fasılları ile 39.01 ile başlayarak 39.15 dahil olmak üzere bu tarife pozisyonlarında yer alıp </a:t>
            </a:r>
          </a:p>
          <a:p>
            <a:r>
              <a:rPr lang="tr-TR" sz="4800" dirty="0">
                <a:solidFill>
                  <a:srgbClr val="FF0000"/>
                </a:solidFill>
              </a:rPr>
              <a:t>dökme olarak gelen eşya her durumda tahlile gönderilir.</a:t>
            </a:r>
            <a:endParaRPr lang="tr-TR" sz="3200" dirty="0">
              <a:solidFill>
                <a:srgbClr val="FF0000"/>
              </a:solidFill>
            </a:endParaRPr>
          </a:p>
          <a:p>
            <a:endParaRPr lang="tr-TR" dirty="0"/>
          </a:p>
        </p:txBody>
      </p:sp>
      <p:sp>
        <p:nvSpPr>
          <p:cNvPr id="4" name="Veri Yer Tutucusu 3"/>
          <p:cNvSpPr>
            <a:spLocks noGrp="1"/>
          </p:cNvSpPr>
          <p:nvPr>
            <p:ph type="dt" sz="half" idx="10"/>
          </p:nvPr>
        </p:nvSpPr>
        <p:spPr/>
        <p:txBody>
          <a:bodyPr/>
          <a:lstStyle/>
          <a:p>
            <a:fld id="{A1532EBD-D456-4B72-9F0B-21CEC6E3FAC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179</a:t>
            </a:fld>
            <a:endParaRPr lang="tr-TR">
              <a:solidFill>
                <a:prstClr val="black">
                  <a:tint val="75000"/>
                </a:prstClr>
              </a:solidFill>
            </a:endParaRPr>
          </a:p>
        </p:txBody>
      </p:sp>
    </p:spTree>
    <p:extLst>
      <p:ext uri="{BB962C8B-B14F-4D97-AF65-F5344CB8AC3E}">
        <p14:creationId xmlns:p14="http://schemas.microsoft.com/office/powerpoint/2010/main" val="151429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313899"/>
            <a:ext cx="11121788" cy="5863064"/>
          </a:xfrm>
        </p:spPr>
        <p:txBody>
          <a:bodyPr>
            <a:normAutofit/>
          </a:bodyPr>
          <a:lstStyle/>
          <a:p>
            <a:pPr lvl="0"/>
            <a:endParaRPr lang="tr-TR" sz="3200" b="1" dirty="0">
              <a:solidFill>
                <a:srgbClr val="FF0000"/>
              </a:solidFill>
            </a:endParaRPr>
          </a:p>
          <a:p>
            <a:pPr lvl="0"/>
            <a:r>
              <a:rPr lang="tr-TR" sz="3200" b="1" dirty="0">
                <a:solidFill>
                  <a:srgbClr val="FF0000"/>
                </a:solidFill>
              </a:rPr>
              <a:t>b)</a:t>
            </a:r>
            <a:r>
              <a:rPr lang="tr-TR" sz="3200" dirty="0"/>
              <a:t>  Gümrük Kanununun 36 </a:t>
            </a:r>
            <a:r>
              <a:rPr lang="tr-TR" sz="3200" dirty="0" err="1"/>
              <a:t>ncı</a:t>
            </a:r>
            <a:r>
              <a:rPr lang="tr-TR" sz="3200" dirty="0"/>
              <a:t> maddesi kapsamında ;</a:t>
            </a:r>
          </a:p>
          <a:p>
            <a:pPr lvl="0"/>
            <a:r>
              <a:rPr lang="tr-TR" sz="3200" dirty="0"/>
              <a:t>gümrük gözetimi altında iken denetlenen eşya, </a:t>
            </a:r>
          </a:p>
          <a:p>
            <a:pPr lvl="0"/>
            <a:r>
              <a:rPr lang="tr-TR" sz="3200" dirty="0"/>
              <a:t>yeniden ihraç edilen eşya </a:t>
            </a:r>
          </a:p>
          <a:p>
            <a:pPr lvl="0"/>
            <a:r>
              <a:rPr lang="tr-TR" sz="3200" dirty="0"/>
              <a:t>veya serbest bölgeye konulan eşyanın </a:t>
            </a:r>
          </a:p>
          <a:p>
            <a:pPr lvl="0"/>
            <a:r>
              <a:rPr lang="tr-TR" sz="3200" dirty="0">
                <a:solidFill>
                  <a:srgbClr val="0070C0"/>
                </a:solidFill>
              </a:rPr>
              <a:t>yukarıda ifade edilen hakları ihlal etmesi halinde gümrük idarelerince </a:t>
            </a:r>
            <a:r>
              <a:rPr lang="tr-TR" sz="3200" b="1" dirty="0">
                <a:solidFill>
                  <a:srgbClr val="FF0000"/>
                </a:solidFill>
              </a:rPr>
              <a:t>söz konusu eşya ile ilgili gerekli tedbirler alınır</a:t>
            </a:r>
            <a:r>
              <a:rPr lang="tr-TR" sz="3200" dirty="0"/>
              <a:t>.</a:t>
            </a:r>
          </a:p>
          <a:p>
            <a:endParaRPr lang="tr-TR" sz="3200" dirty="0"/>
          </a:p>
        </p:txBody>
      </p:sp>
      <p:sp>
        <p:nvSpPr>
          <p:cNvPr id="4" name="Veri Yer Tutucusu 3"/>
          <p:cNvSpPr>
            <a:spLocks noGrp="1"/>
          </p:cNvSpPr>
          <p:nvPr>
            <p:ph type="dt" sz="half" idx="10"/>
          </p:nvPr>
        </p:nvSpPr>
        <p:spPr/>
        <p:txBody>
          <a:bodyPr/>
          <a:lstStyle/>
          <a:p>
            <a:fld id="{2335A71F-412E-4D4D-BBED-C9036D921C1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a:t>
            </a:fld>
            <a:endParaRPr lang="tr-TR">
              <a:solidFill>
                <a:prstClr val="black">
                  <a:tint val="75000"/>
                </a:prstClr>
              </a:solidFill>
            </a:endParaRPr>
          </a:p>
        </p:txBody>
      </p:sp>
    </p:spTree>
    <p:extLst>
      <p:ext uri="{BB962C8B-B14F-4D97-AF65-F5344CB8AC3E}">
        <p14:creationId xmlns:p14="http://schemas.microsoft.com/office/powerpoint/2010/main" val="340740202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6478" y="0"/>
            <a:ext cx="11873552" cy="1091821"/>
          </a:xfrm>
          <a:solidFill>
            <a:srgbClr val="FFFF00"/>
          </a:solidFill>
        </p:spPr>
        <p:txBody>
          <a:bodyPr>
            <a:normAutofit fontScale="90000"/>
          </a:bodyPr>
          <a:lstStyle/>
          <a:p>
            <a:pPr algn="ctr"/>
            <a:br>
              <a:rPr lang="tr-TR" b="1" dirty="0">
                <a:solidFill>
                  <a:srgbClr val="FF0000"/>
                </a:solidFill>
              </a:rPr>
            </a:br>
            <a:r>
              <a:rPr lang="tr-TR" b="1" dirty="0">
                <a:solidFill>
                  <a:srgbClr val="FF0000"/>
                </a:solidFill>
              </a:rPr>
              <a:t>Tahlilin yapılacağı yerler ve gümrük laboratuvarlarının görevleri </a:t>
            </a:r>
            <a:br>
              <a:rPr lang="tr-TR" dirty="0"/>
            </a:br>
            <a:r>
              <a:rPr lang="tr-TR" b="1" dirty="0"/>
              <a:t> </a:t>
            </a:r>
            <a:endParaRPr lang="tr-TR" dirty="0"/>
          </a:p>
        </p:txBody>
      </p:sp>
      <p:sp>
        <p:nvSpPr>
          <p:cNvPr id="3" name="İçerik Yer Tutucusu 2"/>
          <p:cNvSpPr>
            <a:spLocks noGrp="1"/>
          </p:cNvSpPr>
          <p:nvPr>
            <p:ph idx="1"/>
          </p:nvPr>
        </p:nvSpPr>
        <p:spPr>
          <a:xfrm>
            <a:off x="136478" y="1091821"/>
            <a:ext cx="11873552" cy="5629653"/>
          </a:xfrm>
        </p:spPr>
        <p:txBody>
          <a:bodyPr>
            <a:normAutofit/>
          </a:bodyPr>
          <a:lstStyle/>
          <a:p>
            <a:endParaRPr lang="tr-TR" b="1" dirty="0"/>
          </a:p>
          <a:p>
            <a:r>
              <a:rPr lang="tr-TR" b="1" dirty="0"/>
              <a:t>Madde 195- </a:t>
            </a:r>
          </a:p>
          <a:p>
            <a:r>
              <a:rPr lang="tr-TR" sz="3200" dirty="0"/>
              <a:t>Laboratuvar tahlilleri </a:t>
            </a:r>
            <a:r>
              <a:rPr lang="tr-TR" sz="3200" dirty="0">
                <a:solidFill>
                  <a:srgbClr val="0070C0"/>
                </a:solidFill>
              </a:rPr>
              <a:t>gümrük laboratuvarlarında yapılır</a:t>
            </a:r>
            <a:r>
              <a:rPr lang="tr-TR" sz="3200" dirty="0"/>
              <a:t>.</a:t>
            </a:r>
          </a:p>
          <a:p>
            <a:r>
              <a:rPr lang="tr-TR" sz="3200" dirty="0"/>
              <a:t> </a:t>
            </a:r>
            <a:r>
              <a:rPr lang="tr-TR" sz="3200" dirty="0">
                <a:solidFill>
                  <a:srgbClr val="FF0000"/>
                </a:solidFill>
              </a:rPr>
              <a:t>Eşya sahiplerinin, </a:t>
            </a:r>
            <a:r>
              <a:rPr lang="tr-TR" sz="3200" u="sng" dirty="0">
                <a:solidFill>
                  <a:srgbClr val="FF0000"/>
                </a:solidFill>
                <a:latin typeface="Arial" panose="020B0604020202020204" pitchFamily="34" charset="0"/>
                <a:cs typeface="Arial" panose="020B0604020202020204" pitchFamily="34" charset="0"/>
              </a:rPr>
              <a:t>başka laboratuvarlarda tahlil isteme hakları yoktur</a:t>
            </a:r>
            <a:r>
              <a:rPr lang="tr-TR" sz="3200" dirty="0"/>
              <a:t>. </a:t>
            </a:r>
          </a:p>
          <a:p>
            <a:r>
              <a:rPr lang="tr-TR" sz="3200" dirty="0">
                <a:solidFill>
                  <a:srgbClr val="00B050"/>
                </a:solidFill>
              </a:rPr>
              <a:t>Gümrük laboratuvarlarında </a:t>
            </a:r>
            <a:r>
              <a:rPr lang="tr-TR" sz="3200" dirty="0">
                <a:solidFill>
                  <a:srgbClr val="00B050"/>
                </a:solidFill>
                <a:latin typeface="Arial" panose="020B0604020202020204" pitchFamily="34" charset="0"/>
                <a:cs typeface="Arial" panose="020B0604020202020204" pitchFamily="34" charset="0"/>
              </a:rPr>
              <a:t>eşyanın tahlilinin yapılamaması halinde</a:t>
            </a:r>
            <a:r>
              <a:rPr lang="tr-TR" sz="3200" dirty="0"/>
              <a:t>, </a:t>
            </a:r>
            <a:r>
              <a:rPr lang="tr-TR" sz="3200" dirty="0">
                <a:solidFill>
                  <a:srgbClr val="FFC000"/>
                </a:solidFill>
              </a:rPr>
              <a:t>ücreti yükümlülerce peşin ödenmek şartıyla </a:t>
            </a:r>
            <a:r>
              <a:rPr lang="tr-TR" sz="3200" dirty="0"/>
              <a:t>Müsteşarlıkça uygun görülen laboratuvarlarda muayene ve tahlil yaptırılabilir.</a:t>
            </a:r>
          </a:p>
          <a:p>
            <a:r>
              <a:rPr lang="tr-TR" sz="3200" dirty="0"/>
              <a:t> </a:t>
            </a:r>
            <a:r>
              <a:rPr lang="tr-TR" sz="3600" dirty="0">
                <a:solidFill>
                  <a:srgbClr val="13ED3D"/>
                </a:solidFill>
              </a:rPr>
              <a:t>Gümrük idarelerince </a:t>
            </a:r>
            <a:r>
              <a:rPr lang="tr-TR" sz="3600" dirty="0" err="1">
                <a:solidFill>
                  <a:srgbClr val="13ED3D"/>
                </a:solidFill>
              </a:rPr>
              <a:t>re’sen</a:t>
            </a:r>
            <a:r>
              <a:rPr lang="tr-TR" sz="3600" dirty="0">
                <a:solidFill>
                  <a:srgbClr val="13ED3D"/>
                </a:solidFill>
              </a:rPr>
              <a:t> yapılan tahlillerin masrafları yükümlüden alınmaz. ****</a:t>
            </a:r>
            <a:endParaRPr lang="tr-TR" sz="3200" dirty="0">
              <a:solidFill>
                <a:srgbClr val="13ED3D"/>
              </a:solidFill>
            </a:endParaRPr>
          </a:p>
          <a:p>
            <a:pPr marL="0" indent="0">
              <a:buNone/>
            </a:pPr>
            <a:endParaRPr lang="tr-TR" dirty="0"/>
          </a:p>
        </p:txBody>
      </p:sp>
      <p:sp>
        <p:nvSpPr>
          <p:cNvPr id="4" name="Veri Yer Tutucusu 3"/>
          <p:cNvSpPr>
            <a:spLocks noGrp="1"/>
          </p:cNvSpPr>
          <p:nvPr>
            <p:ph type="dt" sz="half" idx="10"/>
          </p:nvPr>
        </p:nvSpPr>
        <p:spPr/>
        <p:txBody>
          <a:bodyPr/>
          <a:lstStyle/>
          <a:p>
            <a:fld id="{00669655-D6B9-4FCD-ABF5-9766D841512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180</a:t>
            </a:fld>
            <a:endParaRPr lang="tr-TR">
              <a:solidFill>
                <a:prstClr val="black">
                  <a:tint val="75000"/>
                </a:prstClr>
              </a:solidFill>
            </a:endParaRPr>
          </a:p>
        </p:txBody>
      </p:sp>
    </p:spTree>
    <p:extLst>
      <p:ext uri="{BB962C8B-B14F-4D97-AF65-F5344CB8AC3E}">
        <p14:creationId xmlns:p14="http://schemas.microsoft.com/office/powerpoint/2010/main" val="16989054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59" y="272955"/>
            <a:ext cx="11841565" cy="6083395"/>
          </a:xfrm>
        </p:spPr>
        <p:txBody>
          <a:bodyPr>
            <a:normAutofit/>
          </a:bodyPr>
          <a:lstStyle/>
          <a:p>
            <a:r>
              <a:rPr lang="tr-TR" dirty="0"/>
              <a:t> </a:t>
            </a:r>
          </a:p>
          <a:p>
            <a:r>
              <a:rPr lang="tr-TR" dirty="0"/>
              <a:t>	</a:t>
            </a:r>
            <a:r>
              <a:rPr lang="tr-TR" sz="3600" b="1" dirty="0">
                <a:solidFill>
                  <a:srgbClr val="FF0000"/>
                </a:solidFill>
              </a:rPr>
              <a:t>Gümrük laboratuvarlarında aşağıdaki işler yapılır:</a:t>
            </a:r>
          </a:p>
          <a:p>
            <a:pPr marL="0" indent="0">
              <a:buNone/>
            </a:pPr>
            <a:endParaRPr lang="tr-TR" sz="3600" b="1" dirty="0">
              <a:solidFill>
                <a:srgbClr val="FF0000"/>
              </a:solidFill>
            </a:endParaRPr>
          </a:p>
          <a:p>
            <a:r>
              <a:rPr lang="tr-TR" sz="3200" dirty="0"/>
              <a:t> 	</a:t>
            </a:r>
            <a:r>
              <a:rPr lang="tr-TR" sz="3600" b="1" dirty="0">
                <a:solidFill>
                  <a:srgbClr val="FF0000"/>
                </a:solidFill>
              </a:rPr>
              <a:t>a)</a:t>
            </a:r>
            <a:r>
              <a:rPr lang="tr-TR" sz="3200" dirty="0"/>
              <a:t> Eşya için Türk Gümrük Tarife Cetvelinin veya muaflık hükümlerinin uygulanması bakımından tarife dilimine göre </a:t>
            </a:r>
            <a:r>
              <a:rPr lang="tr-TR" sz="3200" dirty="0">
                <a:solidFill>
                  <a:srgbClr val="00B050"/>
                </a:solidFill>
                <a:latin typeface="Arial" panose="020B0604020202020204" pitchFamily="34" charset="0"/>
                <a:cs typeface="Arial" panose="020B0604020202020204" pitchFamily="34" charset="0"/>
              </a:rPr>
              <a:t>cins, nev’i ve niteliğinin laboratuvar tahlili ile tespiti, </a:t>
            </a:r>
          </a:p>
          <a:p>
            <a:r>
              <a:rPr lang="tr-TR" sz="3200" dirty="0"/>
              <a:t> 	</a:t>
            </a:r>
            <a:r>
              <a:rPr lang="tr-TR" sz="3600" b="1" dirty="0">
                <a:solidFill>
                  <a:srgbClr val="FF0000"/>
                </a:solidFill>
              </a:rPr>
              <a:t>b)</a:t>
            </a:r>
            <a:r>
              <a:rPr lang="tr-TR" sz="3200" dirty="0"/>
              <a:t> Dış Ticaret Rejiminin koyduğu kayıtlar gereği, yasaklama ve kısıtlama hükümlerinin uygulanması bakımlarından </a:t>
            </a:r>
            <a:r>
              <a:rPr lang="tr-TR" sz="3200" dirty="0">
                <a:solidFill>
                  <a:srgbClr val="00B050"/>
                </a:solidFill>
                <a:latin typeface="Arial" panose="020B0604020202020204" pitchFamily="34" charset="0"/>
                <a:cs typeface="Arial" panose="020B0604020202020204" pitchFamily="34" charset="0"/>
              </a:rPr>
              <a:t>eşyanın mahiyetinin ne olduğunun laboratuvar tahlili ile tayini,</a:t>
            </a:r>
          </a:p>
          <a:p>
            <a:r>
              <a:rPr lang="tr-TR" sz="3200" dirty="0"/>
              <a:t> 	</a:t>
            </a:r>
            <a:r>
              <a:rPr lang="tr-TR" sz="3600" b="1" dirty="0">
                <a:solidFill>
                  <a:srgbClr val="FF0000"/>
                </a:solidFill>
              </a:rPr>
              <a:t>c)</a:t>
            </a:r>
            <a:r>
              <a:rPr lang="tr-TR" sz="3200" dirty="0"/>
              <a:t> İdarece lüzum görülecek </a:t>
            </a:r>
            <a:r>
              <a:rPr lang="tr-TR" sz="3200" dirty="0">
                <a:solidFill>
                  <a:srgbClr val="00B050"/>
                </a:solidFill>
                <a:latin typeface="Arial" panose="020B0604020202020204" pitchFamily="34" charset="0"/>
                <a:cs typeface="Arial" panose="020B0604020202020204" pitchFamily="34" charset="0"/>
              </a:rPr>
              <a:t>sair tahlil ve fenni işlerin yapılması</a:t>
            </a:r>
          </a:p>
        </p:txBody>
      </p:sp>
      <p:sp>
        <p:nvSpPr>
          <p:cNvPr id="4" name="Veri Yer Tutucusu 3"/>
          <p:cNvSpPr>
            <a:spLocks noGrp="1"/>
          </p:cNvSpPr>
          <p:nvPr>
            <p:ph type="dt" sz="half" idx="10"/>
          </p:nvPr>
        </p:nvSpPr>
        <p:spPr/>
        <p:txBody>
          <a:bodyPr/>
          <a:lstStyle/>
          <a:p>
            <a:fld id="{A236901B-E655-4AA1-8E90-B5FEDF518DC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181</a:t>
            </a:fld>
            <a:endParaRPr lang="tr-TR">
              <a:solidFill>
                <a:prstClr val="black">
                  <a:tint val="75000"/>
                </a:prstClr>
              </a:solidFill>
            </a:endParaRPr>
          </a:p>
        </p:txBody>
      </p:sp>
    </p:spTree>
    <p:extLst>
      <p:ext uri="{BB962C8B-B14F-4D97-AF65-F5344CB8AC3E}">
        <p14:creationId xmlns:p14="http://schemas.microsoft.com/office/powerpoint/2010/main" val="322678521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245660"/>
            <a:ext cx="11108140" cy="5931303"/>
          </a:xfrm>
        </p:spPr>
        <p:txBody>
          <a:bodyPr>
            <a:normAutofit fontScale="70000" lnSpcReduction="20000"/>
          </a:bodyPr>
          <a:lstStyle/>
          <a:p>
            <a:r>
              <a:rPr lang="tr-TR" sz="3800" b="1" dirty="0">
                <a:solidFill>
                  <a:srgbClr val="13ED3D"/>
                </a:solidFill>
              </a:rPr>
              <a:t>MADDE 196 – (1) Eşyanın</a:t>
            </a:r>
            <a:r>
              <a:rPr lang="tr-TR" sz="3800" b="1" dirty="0">
                <a:solidFill>
                  <a:srgbClr val="FF0000"/>
                </a:solidFill>
              </a:rPr>
              <a:t>,</a:t>
            </a:r>
          </a:p>
          <a:p>
            <a:r>
              <a:rPr lang="tr-TR" dirty="0"/>
              <a:t>a) Türk Gümrük Tarife Cetvelinin 27 (27.01 ila 27.05 ve 27.16 hariç), 28, 29 uncu fasılları ve 32.08 tarife pozisyonu ile 39.01 ile başlayarak 39.15 dahil olmak üzere bu tarife pozisyonlarında yer alan </a:t>
            </a:r>
            <a:r>
              <a:rPr lang="tr-TR" sz="4100" dirty="0">
                <a:solidFill>
                  <a:srgbClr val="FF0000"/>
                </a:solidFill>
              </a:rPr>
              <a:t>eşyanın dökme olarak gelmesi</a:t>
            </a:r>
            <a:r>
              <a:rPr lang="tr-TR" dirty="0">
                <a:solidFill>
                  <a:srgbClr val="FF0000"/>
                </a:solidFill>
              </a:rPr>
              <a:t>,</a:t>
            </a:r>
          </a:p>
          <a:p>
            <a:r>
              <a:rPr lang="tr-TR" dirty="0"/>
              <a:t>b) (a) bendinde belirtilen eşya dışında, ek-23’te yer alan listede bulunması,</a:t>
            </a:r>
          </a:p>
          <a:p>
            <a:r>
              <a:rPr lang="tr-TR" dirty="0"/>
              <a:t>c) Gümrük vergilerinin tahakkuk ettirilmesi, muafiyet hükümlerinin uygulanması ya da uygulanacak ticaret politikası önlemlerinin belirlenmesi için eşyanın gümrük tarife </a:t>
            </a:r>
            <a:r>
              <a:rPr lang="tr-TR" sz="4100" dirty="0">
                <a:solidFill>
                  <a:srgbClr val="FF0000"/>
                </a:solidFill>
              </a:rPr>
              <a:t>istatistik pozisyonunun muayene ile görevli memurca tespitinin mümkün olmaması</a:t>
            </a:r>
            <a:r>
              <a:rPr lang="tr-TR" sz="4100" dirty="0"/>
              <a:t>,</a:t>
            </a:r>
            <a:endParaRPr lang="tr-TR" dirty="0"/>
          </a:p>
          <a:p>
            <a:r>
              <a:rPr lang="tr-TR" dirty="0"/>
              <a:t>ç) </a:t>
            </a:r>
            <a:r>
              <a:rPr lang="tr-TR" sz="4000" b="1" dirty="0">
                <a:solidFill>
                  <a:srgbClr val="FF0000"/>
                </a:solidFill>
              </a:rPr>
              <a:t>İşlenmiş tarım ürünlerinin </a:t>
            </a:r>
            <a:r>
              <a:rPr lang="tr-TR" sz="4600" dirty="0">
                <a:solidFill>
                  <a:srgbClr val="FF0000"/>
                </a:solidFill>
              </a:rPr>
              <a:t>bileşim tablosundaki yerinin belirlenmesinin gerekmesi,</a:t>
            </a:r>
          </a:p>
          <a:p>
            <a:r>
              <a:rPr lang="tr-TR" sz="4600" dirty="0">
                <a:solidFill>
                  <a:srgbClr val="13ED3D"/>
                </a:solidFill>
              </a:rPr>
              <a:t>hallerinde laboratuvar tahlili yapılır.</a:t>
            </a:r>
          </a:p>
          <a:p>
            <a:r>
              <a:rPr lang="tr-TR" dirty="0"/>
              <a:t>(2) a) Birinci fıkranın (b) ve (c) bentlerinde belirtilen eşyanın muayene ile görevli memura belge kontrolü için gelmesi halinde beyanname içeriği eşya laboratuvar tahliline gönderilmez.</a:t>
            </a:r>
          </a:p>
          <a:p>
            <a:r>
              <a:rPr lang="tr-TR" dirty="0"/>
              <a:t>b) Birinci fıkranın (a) bendinde belirtilen eşya hariç, ithalinde süreklilik bulunan, göndericisi, alıcısı ve menşei aynı eşyanın, özelliklerini belirleyici belgelerinde farklılık bulunmaması ve beyanname tescil tarihi itibarıyla en fazla bir yıl öncesine dayanan tahlil raporunun tarih ve sayısının beyannamenin 44 no.lu kutusunda beyan edilmesi halinde, daha önce yapılan tahlile itibar edilerek yeniden laboratuvar tahliline gönderilmez.</a:t>
            </a:r>
          </a:p>
        </p:txBody>
      </p:sp>
      <p:sp>
        <p:nvSpPr>
          <p:cNvPr id="4" name="Veri Yer Tutucusu 3"/>
          <p:cNvSpPr>
            <a:spLocks noGrp="1"/>
          </p:cNvSpPr>
          <p:nvPr>
            <p:ph type="dt" sz="half" idx="10"/>
          </p:nvPr>
        </p:nvSpPr>
        <p:spPr/>
        <p:txBody>
          <a:bodyPr/>
          <a:lstStyle/>
          <a:p>
            <a:fld id="{3422EC97-E4EF-4F77-96ED-514F340AB0C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182</a:t>
            </a:fld>
            <a:endParaRPr lang="tr-TR">
              <a:solidFill>
                <a:prstClr val="black">
                  <a:tint val="75000"/>
                </a:prstClr>
              </a:solidFill>
            </a:endParaRPr>
          </a:p>
        </p:txBody>
      </p:sp>
    </p:spTree>
    <p:extLst>
      <p:ext uri="{BB962C8B-B14F-4D97-AF65-F5344CB8AC3E}">
        <p14:creationId xmlns:p14="http://schemas.microsoft.com/office/powerpoint/2010/main" val="8302654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245660"/>
            <a:ext cx="11108140" cy="5931303"/>
          </a:xfrm>
        </p:spPr>
        <p:txBody>
          <a:bodyPr>
            <a:normAutofit/>
          </a:bodyPr>
          <a:lstStyle/>
          <a:p>
            <a:r>
              <a:rPr lang="tr-TR" sz="1800" dirty="0"/>
              <a:t>MADDE 196 – (1) Eşyanın,</a:t>
            </a:r>
          </a:p>
          <a:p>
            <a:r>
              <a:rPr lang="tr-TR" sz="1800" dirty="0"/>
              <a:t>c) 39.01 ila 39.15 tarife pozisyonlarında yer alıp dökme gelen ve (b) bendinde belirtilen özellikleri taşıyan eşyanın A veya B Sınıfı Onaylanmış Kişi Statü Belgesi sahibi olanlar tarafından ithalinde, aynı bentte belirtilen özellikleri taşıyan ve beyanname tescil tarihi itibariyle en fazla altı ay öncesine dayanan bir tahlil raporu ibraz edilmesi halinde buna itibar edilir.</a:t>
            </a:r>
          </a:p>
          <a:p>
            <a:r>
              <a:rPr lang="tr-TR" sz="1800" dirty="0"/>
              <a:t>ç) Birinci fıkrada belirtilen eşya, laboratuvar tahliline tabi tutulduktan sonra gümrük gözetiminden çıkmamış ve başka eşya ile karıştırılmamış veya birleştirilmemiş ise yeniden laboratuvar tahliline gönderilmez.</a:t>
            </a:r>
          </a:p>
          <a:p>
            <a:r>
              <a:rPr lang="tr-TR" sz="1800" dirty="0"/>
              <a:t>(3) Birinci fıkranın (a) ve (ç) bentlerinde belirtilen eşyanın muayene ile görevli memura belge kontrolü için gelmesi halinde ise, beyanname muhteviyatı eşyanın gümrük laboratuvarına gönderilmesi gerekliliği belge kontrolü ile görevli memur tarafından bilgisayar sistemi üzerinde bir müzekkere ile idare amirine bildirilir ve 183 üncü maddenin ikinci fıkrası çerçevesinde memur değişikliği yapılır. İdare amiri oluru ile numune alınması sağlanarak eşya tahlile gönderilir  ve kontrol işlemleri sonuçlandırılır.</a:t>
            </a:r>
          </a:p>
          <a:p>
            <a:r>
              <a:rPr lang="tr-TR" sz="1800" dirty="0"/>
              <a:t>(4) İkinci fıkranın (b) ve (c) bentlerinde belirtilen kolaylığın </a:t>
            </a:r>
            <a:r>
              <a:rPr lang="tr-TR" sz="1800" dirty="0" err="1"/>
              <a:t>suistimal</a:t>
            </a:r>
            <a:r>
              <a:rPr lang="tr-TR" sz="1800" dirty="0"/>
              <a:t> edilmesinin önlenmesi amacıyla Müsteşarlıkça gerekli önlemler alınır.</a:t>
            </a:r>
          </a:p>
          <a:p>
            <a:r>
              <a:rPr lang="tr-TR" sz="1800" dirty="0"/>
              <a:t>(5) Tahlile ilişkin işlemler, Gümrük Laboratuvarlarının Faaliyetleri Hakkında Yönetmelik ile belirlenen usul ve esaslar çerçevesinde yapılır.</a:t>
            </a:r>
          </a:p>
        </p:txBody>
      </p:sp>
      <p:sp>
        <p:nvSpPr>
          <p:cNvPr id="4" name="Veri Yer Tutucusu 3"/>
          <p:cNvSpPr>
            <a:spLocks noGrp="1"/>
          </p:cNvSpPr>
          <p:nvPr>
            <p:ph type="dt" sz="half" idx="10"/>
          </p:nvPr>
        </p:nvSpPr>
        <p:spPr/>
        <p:txBody>
          <a:bodyPr/>
          <a:lstStyle/>
          <a:p>
            <a:fld id="{F7E8F95C-3866-49E7-A99F-C19208D9FEA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183</a:t>
            </a:fld>
            <a:endParaRPr lang="tr-TR">
              <a:solidFill>
                <a:prstClr val="black">
                  <a:tint val="75000"/>
                </a:prstClr>
              </a:solidFill>
            </a:endParaRPr>
          </a:p>
        </p:txBody>
      </p:sp>
    </p:spTree>
    <p:extLst>
      <p:ext uri="{BB962C8B-B14F-4D97-AF65-F5344CB8AC3E}">
        <p14:creationId xmlns:p14="http://schemas.microsoft.com/office/powerpoint/2010/main" val="113690653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3" y="341194"/>
            <a:ext cx="11474569" cy="6155140"/>
          </a:xfrm>
        </p:spPr>
        <p:txBody>
          <a:bodyPr>
            <a:normAutofit/>
          </a:bodyPr>
          <a:lstStyle/>
          <a:p>
            <a:pPr algn="ctr"/>
            <a:r>
              <a:rPr lang="tr-TR" sz="3500" b="1" dirty="0">
                <a:solidFill>
                  <a:srgbClr val="FF0000"/>
                </a:solidFill>
              </a:rPr>
              <a:t>Numune almaya ilişkin kurallar</a:t>
            </a:r>
          </a:p>
          <a:p>
            <a:r>
              <a:rPr lang="tr-TR" b="1" dirty="0"/>
              <a:t> </a:t>
            </a:r>
            <a:endParaRPr lang="tr-TR" dirty="0"/>
          </a:p>
          <a:p>
            <a:r>
              <a:rPr lang="tr-TR" b="1" dirty="0"/>
              <a:t>Madde 197-</a:t>
            </a:r>
            <a:r>
              <a:rPr lang="tr-TR" dirty="0"/>
              <a:t> </a:t>
            </a:r>
          </a:p>
          <a:p>
            <a:r>
              <a:rPr lang="tr-TR" sz="3600" b="1" dirty="0">
                <a:solidFill>
                  <a:srgbClr val="00B050"/>
                </a:solidFill>
                <a:latin typeface="Arial" panose="020B0604020202020204" pitchFamily="34" charset="0"/>
                <a:cs typeface="Arial" panose="020B0604020202020204" pitchFamily="34" charset="0"/>
              </a:rPr>
              <a:t>Numune alınacak eşyanın miktarının fazla olması </a:t>
            </a:r>
            <a:r>
              <a:rPr lang="tr-TR" sz="3000" dirty="0">
                <a:solidFill>
                  <a:srgbClr val="00B050"/>
                </a:solidFill>
                <a:latin typeface="Arial" panose="020B0604020202020204" pitchFamily="34" charset="0"/>
                <a:cs typeface="Arial" panose="020B0604020202020204" pitchFamily="34" charset="0"/>
              </a:rPr>
              <a:t>durumunda</a:t>
            </a:r>
            <a:r>
              <a:rPr lang="tr-TR" sz="3000" dirty="0"/>
              <a:t>;</a:t>
            </a:r>
          </a:p>
          <a:p>
            <a:r>
              <a:rPr lang="tr-TR" sz="3200" dirty="0">
                <a:solidFill>
                  <a:srgbClr val="00B0F0"/>
                </a:solidFill>
              </a:rPr>
              <a:t>alınacak numunenin tüm eşyayı temsil etmesi için;</a:t>
            </a:r>
          </a:p>
          <a:p>
            <a:r>
              <a:rPr lang="tr-TR" sz="3200" dirty="0">
                <a:solidFill>
                  <a:srgbClr val="00B0F0"/>
                </a:solidFill>
              </a:rPr>
              <a:t> </a:t>
            </a:r>
            <a:r>
              <a:rPr lang="tr-TR" sz="3200" u="sng" dirty="0">
                <a:solidFill>
                  <a:srgbClr val="FF0000"/>
                </a:solidFill>
              </a:rPr>
              <a:t>eşyanın değişik bölgelerinden örnekler alınarak bunlar birleştirilir.</a:t>
            </a:r>
            <a:endParaRPr lang="tr-TR" sz="3200" b="1" u="sng" dirty="0">
              <a:solidFill>
                <a:srgbClr val="FF0000"/>
              </a:solidFill>
            </a:endParaRPr>
          </a:p>
          <a:p>
            <a:r>
              <a:rPr lang="tr-TR" sz="3000" u="sng" dirty="0">
                <a:solidFill>
                  <a:srgbClr val="FF0000"/>
                </a:solidFill>
              </a:rPr>
              <a:t> </a:t>
            </a:r>
          </a:p>
          <a:p>
            <a:pPr marL="0" indent="0">
              <a:buNone/>
            </a:pPr>
            <a:endParaRPr lang="tr-TR" dirty="0"/>
          </a:p>
        </p:txBody>
      </p:sp>
      <p:sp>
        <p:nvSpPr>
          <p:cNvPr id="4" name="Veri Yer Tutucusu 3"/>
          <p:cNvSpPr>
            <a:spLocks noGrp="1"/>
          </p:cNvSpPr>
          <p:nvPr>
            <p:ph type="dt" sz="half" idx="10"/>
          </p:nvPr>
        </p:nvSpPr>
        <p:spPr/>
        <p:txBody>
          <a:bodyPr/>
          <a:lstStyle/>
          <a:p>
            <a:fld id="{7C048240-9E75-4EAA-B3D2-2B22A61F001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184</a:t>
            </a:fld>
            <a:endParaRPr lang="tr-TR">
              <a:solidFill>
                <a:prstClr val="black">
                  <a:tint val="75000"/>
                </a:prstClr>
              </a:solidFill>
            </a:endParaRPr>
          </a:p>
        </p:txBody>
      </p:sp>
    </p:spTree>
    <p:extLst>
      <p:ext uri="{BB962C8B-B14F-4D97-AF65-F5344CB8AC3E}">
        <p14:creationId xmlns:p14="http://schemas.microsoft.com/office/powerpoint/2010/main" val="238003697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341194"/>
            <a:ext cx="11731744" cy="6155140"/>
          </a:xfrm>
        </p:spPr>
        <p:txBody>
          <a:bodyPr>
            <a:normAutofit/>
          </a:bodyPr>
          <a:lstStyle/>
          <a:p>
            <a:pPr algn="ctr"/>
            <a:r>
              <a:rPr lang="tr-TR" sz="3500" b="1" dirty="0">
                <a:solidFill>
                  <a:srgbClr val="FF0000"/>
                </a:solidFill>
              </a:rPr>
              <a:t>Numune almaya ilişkin kurallar</a:t>
            </a:r>
          </a:p>
          <a:p>
            <a:r>
              <a:rPr lang="tr-TR" b="1" dirty="0"/>
              <a:t> </a:t>
            </a:r>
            <a:endParaRPr lang="tr-TR" dirty="0"/>
          </a:p>
          <a:p>
            <a:r>
              <a:rPr lang="tr-TR" sz="3200" b="1" u="sng" dirty="0">
                <a:solidFill>
                  <a:srgbClr val="0070C0"/>
                </a:solidFill>
                <a:latin typeface="Arial" panose="020B0604020202020204" pitchFamily="34" charset="0"/>
                <a:cs typeface="Arial" panose="020B0604020202020204" pitchFamily="34" charset="0"/>
              </a:rPr>
              <a:t>Perakende satışa hazırlanmış hava geçirmez halde ambalajlanmış eşya için </a:t>
            </a:r>
            <a:r>
              <a:rPr lang="tr-TR" sz="3200" u="sng" dirty="0">
                <a:solidFill>
                  <a:srgbClr val="0070C0"/>
                </a:solidFill>
                <a:latin typeface="Arial" panose="020B0604020202020204" pitchFamily="34" charset="0"/>
                <a:cs typeface="Arial" panose="020B0604020202020204" pitchFamily="34" charset="0"/>
              </a:rPr>
              <a:t>;</a:t>
            </a:r>
          </a:p>
          <a:p>
            <a:r>
              <a:rPr lang="tr-TR" sz="4400" dirty="0">
                <a:solidFill>
                  <a:srgbClr val="00B050"/>
                </a:solidFill>
              </a:rPr>
              <a:t>en küçük ambalaj numune olarak kabul edilir</a:t>
            </a:r>
            <a:r>
              <a:rPr lang="tr-TR" sz="4400" dirty="0"/>
              <a:t>. </a:t>
            </a:r>
          </a:p>
          <a:p>
            <a:r>
              <a:rPr lang="tr-TR" sz="3000" dirty="0"/>
              <a:t> </a:t>
            </a:r>
          </a:p>
          <a:p>
            <a:endParaRPr lang="tr-TR" dirty="0"/>
          </a:p>
        </p:txBody>
      </p:sp>
      <p:sp>
        <p:nvSpPr>
          <p:cNvPr id="4" name="Veri Yer Tutucusu 3"/>
          <p:cNvSpPr>
            <a:spLocks noGrp="1"/>
          </p:cNvSpPr>
          <p:nvPr>
            <p:ph type="dt" sz="half" idx="10"/>
          </p:nvPr>
        </p:nvSpPr>
        <p:spPr/>
        <p:txBody>
          <a:bodyPr/>
          <a:lstStyle/>
          <a:p>
            <a:fld id="{5F270086-854B-4D5C-980C-1C7A8FDF0A3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185</a:t>
            </a:fld>
            <a:endParaRPr lang="tr-TR">
              <a:solidFill>
                <a:prstClr val="black">
                  <a:tint val="75000"/>
                </a:prstClr>
              </a:solidFill>
            </a:endParaRPr>
          </a:p>
        </p:txBody>
      </p:sp>
    </p:spTree>
    <p:extLst>
      <p:ext uri="{BB962C8B-B14F-4D97-AF65-F5344CB8AC3E}">
        <p14:creationId xmlns:p14="http://schemas.microsoft.com/office/powerpoint/2010/main" val="377761833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341194"/>
            <a:ext cx="11731744" cy="6155140"/>
          </a:xfrm>
        </p:spPr>
        <p:txBody>
          <a:bodyPr>
            <a:normAutofit/>
          </a:bodyPr>
          <a:lstStyle/>
          <a:p>
            <a:pPr algn="ctr"/>
            <a:r>
              <a:rPr lang="tr-TR" sz="3500" b="1" dirty="0">
                <a:solidFill>
                  <a:srgbClr val="FF0000"/>
                </a:solidFill>
              </a:rPr>
              <a:t>Numune almaya ilişkin kurallar</a:t>
            </a:r>
          </a:p>
          <a:p>
            <a:r>
              <a:rPr lang="tr-TR" b="1" dirty="0"/>
              <a:t> </a:t>
            </a:r>
            <a:endParaRPr lang="tr-TR" dirty="0"/>
          </a:p>
          <a:p>
            <a:r>
              <a:rPr lang="tr-TR" sz="3000" dirty="0"/>
              <a:t> </a:t>
            </a:r>
          </a:p>
          <a:p>
            <a:r>
              <a:rPr lang="tr-TR" sz="3200" b="1" u="sng" dirty="0">
                <a:solidFill>
                  <a:srgbClr val="0070C0"/>
                </a:solidFill>
                <a:latin typeface="Arial" panose="020B0604020202020204" pitchFamily="34" charset="0"/>
                <a:cs typeface="Arial" panose="020B0604020202020204" pitchFamily="34" charset="0"/>
              </a:rPr>
              <a:t>Ambalajlı kaplarda bulunan parça, toz veya hamur kıvamındaki numuneler;</a:t>
            </a:r>
          </a:p>
          <a:p>
            <a:endParaRPr lang="tr-TR" sz="3200" b="1" u="sng" dirty="0">
              <a:solidFill>
                <a:srgbClr val="0070C0"/>
              </a:solidFill>
              <a:latin typeface="Arial" panose="020B0604020202020204" pitchFamily="34" charset="0"/>
              <a:cs typeface="Arial" panose="020B0604020202020204" pitchFamily="34" charset="0"/>
            </a:endParaRPr>
          </a:p>
          <a:p>
            <a:r>
              <a:rPr lang="tr-TR" sz="3000" dirty="0"/>
              <a:t> </a:t>
            </a:r>
            <a:r>
              <a:rPr lang="tr-TR" sz="3000" dirty="0">
                <a:solidFill>
                  <a:srgbClr val="00B050"/>
                </a:solidFill>
              </a:rPr>
              <a:t>doğrudan hava ile temas etmeyecek şekilde alınır</a:t>
            </a:r>
            <a:r>
              <a:rPr lang="tr-TR" sz="3000" dirty="0"/>
              <a:t>.</a:t>
            </a:r>
          </a:p>
          <a:p>
            <a:r>
              <a:rPr lang="tr-TR" sz="3000" dirty="0"/>
              <a:t> </a:t>
            </a:r>
            <a:r>
              <a:rPr lang="tr-TR" sz="3000" u="sng" dirty="0">
                <a:solidFill>
                  <a:srgbClr val="7030A0"/>
                </a:solidFill>
              </a:rPr>
              <a:t>Bu numuneler en az üç ayrı kaptan olmak kaydıyla tüm kapların %5’inden alınır</a:t>
            </a:r>
            <a:r>
              <a:rPr lang="tr-TR" sz="3000" dirty="0">
                <a:solidFill>
                  <a:srgbClr val="7030A0"/>
                </a:solidFill>
              </a:rPr>
              <a:t>. </a:t>
            </a:r>
          </a:p>
          <a:p>
            <a:endParaRPr lang="tr-TR" dirty="0"/>
          </a:p>
        </p:txBody>
      </p:sp>
      <p:sp>
        <p:nvSpPr>
          <p:cNvPr id="4" name="Veri Yer Tutucusu 3"/>
          <p:cNvSpPr>
            <a:spLocks noGrp="1"/>
          </p:cNvSpPr>
          <p:nvPr>
            <p:ph type="dt" sz="half" idx="10"/>
          </p:nvPr>
        </p:nvSpPr>
        <p:spPr/>
        <p:txBody>
          <a:bodyPr/>
          <a:lstStyle/>
          <a:p>
            <a:fld id="{C90A21F7-0F51-43BE-91C3-84677EF2328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186</a:t>
            </a:fld>
            <a:endParaRPr lang="tr-TR">
              <a:solidFill>
                <a:prstClr val="black">
                  <a:tint val="75000"/>
                </a:prstClr>
              </a:solidFill>
            </a:endParaRPr>
          </a:p>
        </p:txBody>
      </p:sp>
    </p:spTree>
    <p:extLst>
      <p:ext uri="{BB962C8B-B14F-4D97-AF65-F5344CB8AC3E}">
        <p14:creationId xmlns:p14="http://schemas.microsoft.com/office/powerpoint/2010/main" val="151644191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655092"/>
          </a:xfrm>
        </p:spPr>
        <p:txBody>
          <a:bodyPr>
            <a:normAutofit fontScale="90000"/>
          </a:bodyPr>
          <a:lstStyle/>
          <a:p>
            <a:pPr algn="ctr"/>
            <a:br>
              <a:rPr lang="tr-TR" dirty="0"/>
            </a:br>
            <a:r>
              <a:rPr lang="tr-TR" b="1" dirty="0">
                <a:solidFill>
                  <a:srgbClr val="FF0000"/>
                </a:solidFill>
              </a:rPr>
              <a:t>Katı eşyadan numune alma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3" y="818866"/>
            <a:ext cx="11905397" cy="5704764"/>
          </a:xfrm>
        </p:spPr>
        <p:txBody>
          <a:bodyPr>
            <a:normAutofit/>
          </a:bodyPr>
          <a:lstStyle/>
          <a:p>
            <a:r>
              <a:rPr lang="tr-TR" dirty="0"/>
              <a:t> </a:t>
            </a:r>
          </a:p>
          <a:p>
            <a:r>
              <a:rPr lang="tr-TR" b="1" dirty="0"/>
              <a:t>Madde 198- </a:t>
            </a:r>
            <a:r>
              <a:rPr lang="tr-TR" sz="4000" b="1" u="sng" dirty="0">
                <a:solidFill>
                  <a:srgbClr val="0070C0"/>
                </a:solidFill>
              </a:rPr>
              <a:t>Dökme eşyanın numunesi </a:t>
            </a:r>
            <a:r>
              <a:rPr lang="tr-TR" sz="4000" b="1" dirty="0">
                <a:solidFill>
                  <a:srgbClr val="0070C0"/>
                </a:solidFill>
              </a:rPr>
              <a:t>;</a:t>
            </a:r>
          </a:p>
          <a:p>
            <a:r>
              <a:rPr lang="tr-TR" sz="3200" dirty="0">
                <a:solidFill>
                  <a:srgbClr val="00B050"/>
                </a:solidFill>
              </a:rPr>
              <a:t>eşyanın </a:t>
            </a:r>
            <a:r>
              <a:rPr lang="tr-TR" sz="3200" b="1" u="sng" dirty="0">
                <a:solidFill>
                  <a:srgbClr val="00B050"/>
                </a:solidFill>
              </a:rPr>
              <a:t>değişik yerlerinden alınan örneklerin </a:t>
            </a:r>
            <a:r>
              <a:rPr lang="tr-TR" sz="3200" dirty="0">
                <a:solidFill>
                  <a:srgbClr val="00B050"/>
                </a:solidFill>
              </a:rPr>
              <a:t>karıştırılması suretiyle elde edilir.</a:t>
            </a:r>
          </a:p>
          <a:p>
            <a:r>
              <a:rPr lang="tr-TR" sz="3000" dirty="0"/>
              <a:t> </a:t>
            </a:r>
            <a:endParaRPr lang="tr-TR" dirty="0"/>
          </a:p>
        </p:txBody>
      </p:sp>
      <p:sp>
        <p:nvSpPr>
          <p:cNvPr id="4" name="Veri Yer Tutucusu 3"/>
          <p:cNvSpPr>
            <a:spLocks noGrp="1"/>
          </p:cNvSpPr>
          <p:nvPr>
            <p:ph type="dt" sz="half" idx="10"/>
          </p:nvPr>
        </p:nvSpPr>
        <p:spPr/>
        <p:txBody>
          <a:bodyPr/>
          <a:lstStyle/>
          <a:p>
            <a:fld id="{587EFA6A-E290-448A-9557-767DBCA3125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187</a:t>
            </a:fld>
            <a:endParaRPr lang="tr-TR">
              <a:solidFill>
                <a:prstClr val="black">
                  <a:tint val="75000"/>
                </a:prstClr>
              </a:solidFill>
            </a:endParaRPr>
          </a:p>
        </p:txBody>
      </p:sp>
    </p:spTree>
    <p:extLst>
      <p:ext uri="{BB962C8B-B14F-4D97-AF65-F5344CB8AC3E}">
        <p14:creationId xmlns:p14="http://schemas.microsoft.com/office/powerpoint/2010/main" val="272643103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655092"/>
          </a:xfrm>
        </p:spPr>
        <p:txBody>
          <a:bodyPr>
            <a:normAutofit fontScale="90000"/>
          </a:bodyPr>
          <a:lstStyle/>
          <a:p>
            <a:pPr algn="ctr"/>
            <a:br>
              <a:rPr lang="tr-TR" dirty="0"/>
            </a:br>
            <a:r>
              <a:rPr lang="tr-TR" b="1" dirty="0">
                <a:solidFill>
                  <a:srgbClr val="FF0000"/>
                </a:solidFill>
              </a:rPr>
              <a:t>Katı eşyadan numune alma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3" y="818866"/>
            <a:ext cx="11905397" cy="5704764"/>
          </a:xfrm>
        </p:spPr>
        <p:txBody>
          <a:bodyPr>
            <a:normAutofit/>
          </a:bodyPr>
          <a:lstStyle/>
          <a:p>
            <a:r>
              <a:rPr lang="tr-TR" dirty="0"/>
              <a:t> </a:t>
            </a:r>
          </a:p>
          <a:p>
            <a:r>
              <a:rPr lang="tr-TR" b="1" dirty="0"/>
              <a:t>Madde 198- </a:t>
            </a:r>
            <a:r>
              <a:rPr lang="tr-TR" sz="3200" dirty="0"/>
              <a:t> </a:t>
            </a:r>
            <a:r>
              <a:rPr lang="tr-TR" sz="3600" b="1" u="sng" dirty="0">
                <a:solidFill>
                  <a:srgbClr val="0070C0"/>
                </a:solidFill>
              </a:rPr>
              <a:t>Taneleri aynı büyüklükte olmayan dökme eşyanın numunesi</a:t>
            </a:r>
            <a:r>
              <a:rPr lang="tr-TR" sz="3600" b="1" dirty="0">
                <a:solidFill>
                  <a:srgbClr val="0070C0"/>
                </a:solidFill>
              </a:rPr>
              <a:t>;</a:t>
            </a:r>
            <a:endParaRPr lang="tr-TR" sz="3200" b="1" dirty="0">
              <a:solidFill>
                <a:srgbClr val="0070C0"/>
              </a:solidFill>
            </a:endParaRPr>
          </a:p>
          <a:p>
            <a:r>
              <a:rPr lang="tr-TR" sz="3200" dirty="0">
                <a:solidFill>
                  <a:srgbClr val="0070C0"/>
                </a:solidFill>
              </a:rPr>
              <a:t> </a:t>
            </a:r>
            <a:r>
              <a:rPr lang="tr-TR" sz="3200" b="1" u="sng" dirty="0">
                <a:solidFill>
                  <a:srgbClr val="00B050"/>
                </a:solidFill>
              </a:rPr>
              <a:t>eşit uzaklık ve eşit derinlikte </a:t>
            </a:r>
            <a:r>
              <a:rPr lang="tr-TR" sz="3200" b="1" u="sng" dirty="0">
                <a:solidFill>
                  <a:srgbClr val="FF0000"/>
                </a:solidFill>
              </a:rPr>
              <a:t>on(10) ayrı bölgeden </a:t>
            </a:r>
            <a:r>
              <a:rPr lang="tr-TR" sz="3200" b="1" u="sng" dirty="0">
                <a:solidFill>
                  <a:srgbClr val="00B050"/>
                </a:solidFill>
              </a:rPr>
              <a:t>alınan örneklerin </a:t>
            </a:r>
            <a:r>
              <a:rPr lang="tr-TR" sz="3200" dirty="0">
                <a:solidFill>
                  <a:srgbClr val="00B050"/>
                </a:solidFill>
              </a:rPr>
              <a:t>birleştirilmesiyle elde edilir.</a:t>
            </a:r>
          </a:p>
          <a:p>
            <a:r>
              <a:rPr lang="tr-TR" sz="3000" dirty="0"/>
              <a:t> </a:t>
            </a:r>
            <a:endParaRPr lang="tr-TR" dirty="0"/>
          </a:p>
        </p:txBody>
      </p:sp>
      <p:sp>
        <p:nvSpPr>
          <p:cNvPr id="4" name="Veri Yer Tutucusu 3"/>
          <p:cNvSpPr>
            <a:spLocks noGrp="1"/>
          </p:cNvSpPr>
          <p:nvPr>
            <p:ph type="dt" sz="half" idx="10"/>
          </p:nvPr>
        </p:nvSpPr>
        <p:spPr/>
        <p:txBody>
          <a:bodyPr/>
          <a:lstStyle/>
          <a:p>
            <a:fld id="{C3E55277-0BFF-4AD9-BAEB-DA1A8BCC678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188</a:t>
            </a:fld>
            <a:endParaRPr lang="tr-TR">
              <a:solidFill>
                <a:prstClr val="black">
                  <a:tint val="75000"/>
                </a:prstClr>
              </a:solidFill>
            </a:endParaRPr>
          </a:p>
        </p:txBody>
      </p:sp>
    </p:spTree>
    <p:extLst>
      <p:ext uri="{BB962C8B-B14F-4D97-AF65-F5344CB8AC3E}">
        <p14:creationId xmlns:p14="http://schemas.microsoft.com/office/powerpoint/2010/main" val="238563825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655092"/>
          </a:xfrm>
        </p:spPr>
        <p:txBody>
          <a:bodyPr>
            <a:normAutofit fontScale="90000"/>
          </a:bodyPr>
          <a:lstStyle/>
          <a:p>
            <a:pPr algn="ctr"/>
            <a:br>
              <a:rPr lang="tr-TR" dirty="0"/>
            </a:br>
            <a:r>
              <a:rPr lang="tr-TR" b="1" dirty="0">
                <a:solidFill>
                  <a:srgbClr val="FF0000"/>
                </a:solidFill>
              </a:rPr>
              <a:t>Katı eşyadan numune alma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3" y="818866"/>
            <a:ext cx="11905397" cy="5704764"/>
          </a:xfrm>
        </p:spPr>
        <p:txBody>
          <a:bodyPr>
            <a:normAutofit/>
          </a:bodyPr>
          <a:lstStyle/>
          <a:p>
            <a:r>
              <a:rPr lang="tr-TR" dirty="0"/>
              <a:t> </a:t>
            </a:r>
          </a:p>
          <a:p>
            <a:r>
              <a:rPr lang="tr-TR" b="1" dirty="0"/>
              <a:t>Madde 198- </a:t>
            </a:r>
            <a:r>
              <a:rPr lang="tr-TR" sz="3200" dirty="0"/>
              <a:t>  </a:t>
            </a:r>
            <a:r>
              <a:rPr lang="tr-TR" sz="3200" b="1" dirty="0">
                <a:solidFill>
                  <a:srgbClr val="0070C0"/>
                </a:solidFill>
              </a:rPr>
              <a:t>Varil, çuval, kutu ve benzeri ambalaj içinde bulunan aynı tür eşyanın </a:t>
            </a:r>
            <a:r>
              <a:rPr lang="tr-TR" sz="3200" dirty="0">
                <a:solidFill>
                  <a:srgbClr val="0070C0"/>
                </a:solidFill>
              </a:rPr>
              <a:t>numunesi</a:t>
            </a:r>
            <a:r>
              <a:rPr lang="tr-TR" sz="3200" dirty="0"/>
              <a:t>;</a:t>
            </a:r>
          </a:p>
          <a:p>
            <a:r>
              <a:rPr lang="tr-TR" sz="4000" dirty="0">
                <a:solidFill>
                  <a:srgbClr val="EB3963"/>
                </a:solidFill>
              </a:rPr>
              <a:t>her ambalaj türünden ayrı örnekler alınarak bunların birleştirilmesi suretiyle elde edilir. </a:t>
            </a:r>
          </a:p>
          <a:p>
            <a:r>
              <a:rPr lang="tr-TR" sz="3000" dirty="0"/>
              <a:t> </a:t>
            </a:r>
            <a:endParaRPr lang="tr-TR" dirty="0"/>
          </a:p>
        </p:txBody>
      </p:sp>
      <p:sp>
        <p:nvSpPr>
          <p:cNvPr id="4" name="Veri Yer Tutucusu 3"/>
          <p:cNvSpPr>
            <a:spLocks noGrp="1"/>
          </p:cNvSpPr>
          <p:nvPr>
            <p:ph type="dt" sz="half" idx="10"/>
          </p:nvPr>
        </p:nvSpPr>
        <p:spPr/>
        <p:txBody>
          <a:bodyPr/>
          <a:lstStyle/>
          <a:p>
            <a:fld id="{25D8C2DE-FA33-4CCF-944F-F44EF3D8AA0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189</a:t>
            </a:fld>
            <a:endParaRPr lang="tr-TR">
              <a:solidFill>
                <a:prstClr val="black">
                  <a:tint val="75000"/>
                </a:prstClr>
              </a:solidFill>
            </a:endParaRPr>
          </a:p>
        </p:txBody>
      </p:sp>
    </p:spTree>
    <p:extLst>
      <p:ext uri="{BB962C8B-B14F-4D97-AF65-F5344CB8AC3E}">
        <p14:creationId xmlns:p14="http://schemas.microsoft.com/office/powerpoint/2010/main" val="1046962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218364"/>
            <a:ext cx="11026254" cy="6503111"/>
          </a:xfrm>
        </p:spPr>
        <p:txBody>
          <a:bodyPr>
            <a:normAutofit lnSpcReduction="10000"/>
          </a:bodyPr>
          <a:lstStyle/>
          <a:p>
            <a:pPr algn="ctr"/>
            <a:r>
              <a:rPr lang="tr-TR" sz="3200" b="1" dirty="0">
                <a:solidFill>
                  <a:srgbClr val="FF0000"/>
                </a:solidFill>
              </a:rPr>
              <a:t>Gümrük idarelerine başvuru</a:t>
            </a:r>
            <a:endParaRPr lang="tr-TR" sz="3200" dirty="0">
              <a:solidFill>
                <a:srgbClr val="FF0000"/>
              </a:solidFill>
            </a:endParaRPr>
          </a:p>
          <a:p>
            <a:r>
              <a:rPr lang="tr-TR" b="1" dirty="0"/>
              <a:t> </a:t>
            </a:r>
            <a:endParaRPr lang="tr-TR" dirty="0"/>
          </a:p>
          <a:p>
            <a:r>
              <a:rPr lang="tr-TR" b="1" dirty="0"/>
              <a:t>Madde 107-</a:t>
            </a:r>
            <a:r>
              <a:rPr lang="tr-TR" dirty="0"/>
              <a:t> </a:t>
            </a:r>
            <a:r>
              <a:rPr lang="tr-TR" sz="3200" dirty="0">
                <a:solidFill>
                  <a:srgbClr val="0070C0"/>
                </a:solidFill>
              </a:rPr>
              <a:t>Fikri ve sınai mülkiyet haklarının korunmasına ilişkin mevzuat hükümlerini </a:t>
            </a:r>
            <a:r>
              <a:rPr lang="tr-TR" sz="3200" u="sng" dirty="0">
                <a:solidFill>
                  <a:srgbClr val="0070C0"/>
                </a:solidFill>
              </a:rPr>
              <a:t>ihlal eder nitelikteki eşyaya ilişkin gümrük işlemlerinin durdurulması talebi</a:t>
            </a:r>
            <a:r>
              <a:rPr lang="tr-TR" sz="3200" u="sng" dirty="0"/>
              <a:t>;</a:t>
            </a:r>
          </a:p>
          <a:p>
            <a:r>
              <a:rPr lang="tr-TR" sz="3200" dirty="0"/>
              <a:t> </a:t>
            </a:r>
            <a:r>
              <a:rPr lang="tr-TR" sz="3200" dirty="0">
                <a:solidFill>
                  <a:srgbClr val="00B050"/>
                </a:solidFill>
              </a:rPr>
              <a:t>‘Fikri Sınai Mülkiyet </a:t>
            </a:r>
            <a:r>
              <a:rPr lang="tr-TR" sz="3200" dirty="0" err="1">
                <a:solidFill>
                  <a:srgbClr val="00B050"/>
                </a:solidFill>
              </a:rPr>
              <a:t>Hakları’nı</a:t>
            </a:r>
            <a:r>
              <a:rPr lang="tr-TR" sz="3200" dirty="0">
                <a:solidFill>
                  <a:srgbClr val="00B050"/>
                </a:solidFill>
              </a:rPr>
              <a:t> İhlal Eden Eşyanın </a:t>
            </a:r>
            <a:r>
              <a:rPr lang="tr-TR" sz="3200" dirty="0">
                <a:solidFill>
                  <a:srgbClr val="FF0000"/>
                </a:solidFill>
              </a:rPr>
              <a:t>Gümrük İşlemlerinin Durdurulmasına İlişkin Başvuru Formu’ </a:t>
            </a:r>
          </a:p>
          <a:p>
            <a:r>
              <a:rPr lang="tr-TR" sz="3200" dirty="0"/>
              <a:t>ile yapılır.</a:t>
            </a:r>
          </a:p>
          <a:p>
            <a:r>
              <a:rPr lang="tr-TR" sz="3200" dirty="0"/>
              <a:t> </a:t>
            </a:r>
            <a:r>
              <a:rPr lang="tr-TR" sz="3200" dirty="0">
                <a:solidFill>
                  <a:srgbClr val="C00000"/>
                </a:solidFill>
              </a:rPr>
              <a:t>Söz konusu başvuru ekinde</a:t>
            </a:r>
            <a:r>
              <a:rPr lang="tr-TR" sz="3200" dirty="0"/>
              <a:t>, </a:t>
            </a:r>
          </a:p>
          <a:p>
            <a:r>
              <a:rPr lang="tr-TR" sz="3200" dirty="0"/>
              <a:t>eşyanın tanınmasına yardımcı olacak ayrıntının tarifini içeren bir belge ile kendisinin hak sahibi olduğunu kanıtlayan bir belge yer almalıdır. </a:t>
            </a:r>
          </a:p>
          <a:p>
            <a:pPr marL="0" indent="0">
              <a:buNone/>
            </a:pPr>
            <a:r>
              <a:rPr lang="tr-TR" sz="3200" dirty="0"/>
              <a:t>	 </a:t>
            </a:r>
          </a:p>
          <a:p>
            <a:endParaRPr lang="tr-TR" dirty="0"/>
          </a:p>
        </p:txBody>
      </p:sp>
      <p:sp>
        <p:nvSpPr>
          <p:cNvPr id="4" name="Veri Yer Tutucusu 3"/>
          <p:cNvSpPr>
            <a:spLocks noGrp="1"/>
          </p:cNvSpPr>
          <p:nvPr>
            <p:ph type="dt" sz="half" idx="10"/>
          </p:nvPr>
        </p:nvSpPr>
        <p:spPr/>
        <p:txBody>
          <a:bodyPr/>
          <a:lstStyle/>
          <a:p>
            <a:fld id="{54CF3F32-101B-447D-929C-95FE6D0EA94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a:t>
            </a:fld>
            <a:endParaRPr lang="tr-TR">
              <a:solidFill>
                <a:prstClr val="black">
                  <a:tint val="75000"/>
                </a:prstClr>
              </a:solidFill>
            </a:endParaRPr>
          </a:p>
        </p:txBody>
      </p:sp>
    </p:spTree>
    <p:extLst>
      <p:ext uri="{BB962C8B-B14F-4D97-AF65-F5344CB8AC3E}">
        <p14:creationId xmlns:p14="http://schemas.microsoft.com/office/powerpoint/2010/main" val="255388901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05218"/>
          </a:xfrm>
        </p:spPr>
        <p:txBody>
          <a:bodyPr>
            <a:normAutofit fontScale="90000"/>
          </a:bodyPr>
          <a:lstStyle/>
          <a:p>
            <a:pPr algn="ctr"/>
            <a:br>
              <a:rPr lang="tr-TR" b="1" dirty="0">
                <a:solidFill>
                  <a:srgbClr val="FF0000"/>
                </a:solidFill>
              </a:rPr>
            </a:br>
            <a:r>
              <a:rPr lang="tr-TR" b="1" dirty="0">
                <a:solidFill>
                  <a:srgbClr val="FF0000"/>
                </a:solidFill>
              </a:rPr>
              <a:t>Sıvı eşyadan numune alma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3" y="982638"/>
            <a:ext cx="11546006" cy="5622877"/>
          </a:xfrm>
        </p:spPr>
        <p:txBody>
          <a:bodyPr>
            <a:normAutofit/>
          </a:bodyPr>
          <a:lstStyle/>
          <a:p>
            <a:r>
              <a:rPr lang="tr-TR" dirty="0"/>
              <a:t> </a:t>
            </a:r>
            <a:r>
              <a:rPr lang="tr-TR" b="1" dirty="0"/>
              <a:t>Madde 199- </a:t>
            </a:r>
            <a:r>
              <a:rPr lang="tr-TR" sz="3200" u="sng" dirty="0">
                <a:solidFill>
                  <a:srgbClr val="00B0F0"/>
                </a:solidFill>
                <a:latin typeface="Arial" panose="020B0604020202020204" pitchFamily="34" charset="0"/>
                <a:cs typeface="Arial" panose="020B0604020202020204" pitchFamily="34" charset="0"/>
              </a:rPr>
              <a:t>Sıvı maddelerden numune alınması için ;</a:t>
            </a:r>
          </a:p>
          <a:p>
            <a:r>
              <a:rPr lang="tr-TR" sz="3200" dirty="0">
                <a:solidFill>
                  <a:srgbClr val="00B050"/>
                </a:solidFill>
              </a:rPr>
              <a:t>kabın çalkalanarak veya eşyanın karıştırılarak homojen hale getirilmesi gerekir</a:t>
            </a:r>
            <a:r>
              <a:rPr lang="tr-TR" sz="3200" dirty="0"/>
              <a:t>. </a:t>
            </a:r>
          </a:p>
          <a:p>
            <a:r>
              <a:rPr lang="tr-TR" sz="3200" dirty="0"/>
              <a:t> </a:t>
            </a:r>
          </a:p>
          <a:p>
            <a:r>
              <a:rPr lang="tr-TR" sz="3200" u="sng" dirty="0">
                <a:solidFill>
                  <a:srgbClr val="00B0F0"/>
                </a:solidFill>
                <a:latin typeface="Arial" panose="020B0604020202020204" pitchFamily="34" charset="0"/>
                <a:cs typeface="Arial" panose="020B0604020202020204" pitchFamily="34" charset="0"/>
              </a:rPr>
              <a:t>Petrol ürünleri veya melas gibi eşyanın depolandığı tank veya fıçı gibi büyük hacimli kaplardan numune alınması </a:t>
            </a:r>
            <a:r>
              <a:rPr lang="tr-TR" sz="3200" dirty="0">
                <a:solidFill>
                  <a:srgbClr val="00B0F0"/>
                </a:solidFill>
              </a:rPr>
              <a:t>;</a:t>
            </a:r>
          </a:p>
          <a:p>
            <a:r>
              <a:rPr lang="tr-TR" sz="3200" dirty="0">
                <a:solidFill>
                  <a:srgbClr val="00B050"/>
                </a:solidFill>
              </a:rPr>
              <a:t>bu kapların üst, orta ve alt bölgelerinden alınan örneklerin birleştirilmesi suretiyle yapılır</a:t>
            </a:r>
            <a:r>
              <a:rPr lang="tr-TR" sz="3200" dirty="0"/>
              <a:t>. </a:t>
            </a:r>
          </a:p>
          <a:p>
            <a:r>
              <a:rPr lang="tr-TR" sz="3200" dirty="0"/>
              <a:t> </a:t>
            </a:r>
            <a:endParaRPr lang="tr-TR" sz="3200" dirty="0">
              <a:solidFill>
                <a:srgbClr val="00B050"/>
              </a:solidFill>
            </a:endParaRPr>
          </a:p>
        </p:txBody>
      </p:sp>
      <p:sp>
        <p:nvSpPr>
          <p:cNvPr id="4" name="Veri Yer Tutucusu 3"/>
          <p:cNvSpPr>
            <a:spLocks noGrp="1"/>
          </p:cNvSpPr>
          <p:nvPr>
            <p:ph type="dt" sz="half" idx="10"/>
          </p:nvPr>
        </p:nvSpPr>
        <p:spPr/>
        <p:txBody>
          <a:bodyPr/>
          <a:lstStyle/>
          <a:p>
            <a:fld id="{3A4F4501-856A-4CA2-8989-7D5DF18F492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190</a:t>
            </a:fld>
            <a:endParaRPr lang="tr-TR">
              <a:solidFill>
                <a:prstClr val="black">
                  <a:tint val="75000"/>
                </a:prstClr>
              </a:solidFill>
            </a:endParaRPr>
          </a:p>
        </p:txBody>
      </p:sp>
    </p:spTree>
    <p:extLst>
      <p:ext uri="{BB962C8B-B14F-4D97-AF65-F5344CB8AC3E}">
        <p14:creationId xmlns:p14="http://schemas.microsoft.com/office/powerpoint/2010/main" val="7193892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05218"/>
          </a:xfrm>
        </p:spPr>
        <p:txBody>
          <a:bodyPr>
            <a:normAutofit fontScale="90000"/>
          </a:bodyPr>
          <a:lstStyle/>
          <a:p>
            <a:pPr algn="ctr"/>
            <a:br>
              <a:rPr lang="tr-TR" b="1" dirty="0">
                <a:solidFill>
                  <a:srgbClr val="FF0000"/>
                </a:solidFill>
              </a:rPr>
            </a:br>
            <a:r>
              <a:rPr lang="tr-TR" b="1" dirty="0">
                <a:solidFill>
                  <a:srgbClr val="FF0000"/>
                </a:solidFill>
              </a:rPr>
              <a:t>Sıvı eşyadan numune alma</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3" y="982638"/>
            <a:ext cx="11546006" cy="5622877"/>
          </a:xfrm>
        </p:spPr>
        <p:txBody>
          <a:bodyPr>
            <a:normAutofit/>
          </a:bodyPr>
          <a:lstStyle/>
          <a:p>
            <a:r>
              <a:rPr lang="tr-TR" dirty="0"/>
              <a:t> </a:t>
            </a:r>
            <a:r>
              <a:rPr lang="tr-TR" b="1" dirty="0"/>
              <a:t>Madde 199- </a:t>
            </a:r>
          </a:p>
          <a:p>
            <a:r>
              <a:rPr lang="tr-TR" sz="3200" dirty="0"/>
              <a:t> </a:t>
            </a:r>
            <a:r>
              <a:rPr lang="tr-TR" sz="3200" dirty="0">
                <a:solidFill>
                  <a:srgbClr val="00B0F0"/>
                </a:solidFill>
                <a:latin typeface="Arial" panose="020B0604020202020204" pitchFamily="34" charset="0"/>
                <a:cs typeface="Arial" panose="020B0604020202020204" pitchFamily="34" charset="0"/>
              </a:rPr>
              <a:t>Macun halinde koyulaşmış, donmuş, içinde çözünmeyen katı maddeler ihtiva eden sıvılardan numune alınması;</a:t>
            </a:r>
          </a:p>
          <a:p>
            <a:r>
              <a:rPr lang="tr-TR" sz="3200" dirty="0">
                <a:latin typeface="Arial" panose="020B0604020202020204" pitchFamily="34" charset="0"/>
                <a:cs typeface="Arial" panose="020B0604020202020204" pitchFamily="34" charset="0"/>
              </a:rPr>
              <a:t> </a:t>
            </a:r>
            <a:r>
              <a:rPr lang="tr-TR" sz="3200" dirty="0">
                <a:solidFill>
                  <a:srgbClr val="00B050"/>
                </a:solidFill>
              </a:rPr>
              <a:t>bu sıvıların değişik bölgelerinden </a:t>
            </a:r>
            <a:r>
              <a:rPr lang="tr-TR" sz="3200" dirty="0">
                <a:solidFill>
                  <a:srgbClr val="FF0000"/>
                </a:solidFill>
              </a:rPr>
              <a:t>alınan parçaların eritilip çalkalanması</a:t>
            </a:r>
            <a:r>
              <a:rPr lang="tr-TR" sz="3200" dirty="0">
                <a:solidFill>
                  <a:srgbClr val="00B050"/>
                </a:solidFill>
              </a:rPr>
              <a:t> suretiyle yapılır.</a:t>
            </a:r>
          </a:p>
        </p:txBody>
      </p:sp>
      <p:sp>
        <p:nvSpPr>
          <p:cNvPr id="4" name="Veri Yer Tutucusu 3"/>
          <p:cNvSpPr>
            <a:spLocks noGrp="1"/>
          </p:cNvSpPr>
          <p:nvPr>
            <p:ph type="dt" sz="half" idx="10"/>
          </p:nvPr>
        </p:nvSpPr>
        <p:spPr/>
        <p:txBody>
          <a:bodyPr/>
          <a:lstStyle/>
          <a:p>
            <a:fld id="{5A37A553-F2B7-431D-8C37-1001ECE6908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191</a:t>
            </a:fld>
            <a:endParaRPr lang="tr-TR">
              <a:solidFill>
                <a:prstClr val="black">
                  <a:tint val="75000"/>
                </a:prstClr>
              </a:solidFill>
            </a:endParaRPr>
          </a:p>
        </p:txBody>
      </p:sp>
    </p:spTree>
    <p:extLst>
      <p:ext uri="{BB962C8B-B14F-4D97-AF65-F5344CB8AC3E}">
        <p14:creationId xmlns:p14="http://schemas.microsoft.com/office/powerpoint/2010/main" val="21536289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125" y="1"/>
            <a:ext cx="11203675" cy="696035"/>
          </a:xfrm>
        </p:spPr>
        <p:txBody>
          <a:bodyPr>
            <a:normAutofit fontScale="90000"/>
          </a:bodyPr>
          <a:lstStyle/>
          <a:p>
            <a:pPr algn="ctr"/>
            <a:br>
              <a:rPr lang="tr-TR" dirty="0">
                <a:solidFill>
                  <a:srgbClr val="FF0000"/>
                </a:solidFill>
              </a:rPr>
            </a:br>
            <a:r>
              <a:rPr lang="tr-TR" b="1" dirty="0">
                <a:solidFill>
                  <a:srgbClr val="FF0000"/>
                </a:solidFill>
              </a:rPr>
              <a:t>Akan sıvıdan numune alma aşağıdaki şekilde yapılır: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00251" y="873456"/>
            <a:ext cx="11559653" cy="5636525"/>
          </a:xfrm>
        </p:spPr>
        <p:txBody>
          <a:bodyPr>
            <a:normAutofit/>
          </a:bodyPr>
          <a:lstStyle/>
          <a:p>
            <a:r>
              <a:rPr lang="tr-TR" dirty="0"/>
              <a:t>   </a:t>
            </a:r>
          </a:p>
          <a:p>
            <a:r>
              <a:rPr lang="tr-TR" sz="3200" b="1" dirty="0">
                <a:solidFill>
                  <a:srgbClr val="FF0000"/>
                </a:solidFill>
              </a:rPr>
              <a:t>a)</a:t>
            </a:r>
            <a:r>
              <a:rPr lang="tr-TR" sz="3200" dirty="0"/>
              <a:t> </a:t>
            </a:r>
            <a:r>
              <a:rPr lang="tr-TR" sz="3200" b="1" dirty="0">
                <a:solidFill>
                  <a:srgbClr val="00B0F0"/>
                </a:solidFill>
              </a:rPr>
              <a:t>Numune alınacak sıvının tamamı bir borudan sabit hızla homojen olarak akıyor ise, </a:t>
            </a:r>
          </a:p>
          <a:p>
            <a:r>
              <a:rPr lang="tr-TR" sz="3200" dirty="0"/>
              <a:t>bu boruya borunun eksen ve iki yüzeyi arasındaki mesafeyi tam ortalayacak hizada ağzı akış yönüne dönük L şeklinde 29.5 no.lu ekte yer alan kıvrılmış </a:t>
            </a:r>
            <a:r>
              <a:rPr lang="tr-TR" sz="3600" dirty="0">
                <a:solidFill>
                  <a:srgbClr val="FF0000"/>
                </a:solidFill>
              </a:rPr>
              <a:t>musluklu bir borudan ibaret olan sabit haldeki akışkan sıvılar için numune aleti bağlanır ve zaman zaman musluk açılarak gereken miktarda numune alınır. </a:t>
            </a:r>
          </a:p>
          <a:p>
            <a:r>
              <a:rPr lang="tr-TR" sz="3200" dirty="0"/>
              <a:t>     </a:t>
            </a:r>
          </a:p>
          <a:p>
            <a:endParaRPr lang="tr-TR" sz="3200" dirty="0"/>
          </a:p>
        </p:txBody>
      </p:sp>
      <p:sp>
        <p:nvSpPr>
          <p:cNvPr id="4" name="Veri Yer Tutucusu 3"/>
          <p:cNvSpPr>
            <a:spLocks noGrp="1"/>
          </p:cNvSpPr>
          <p:nvPr>
            <p:ph type="dt" sz="half" idx="10"/>
          </p:nvPr>
        </p:nvSpPr>
        <p:spPr/>
        <p:txBody>
          <a:bodyPr/>
          <a:lstStyle/>
          <a:p>
            <a:fld id="{0D48005E-93AD-4616-B7B9-F5A7348443E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192</a:t>
            </a:fld>
            <a:endParaRPr lang="tr-TR">
              <a:solidFill>
                <a:prstClr val="black">
                  <a:tint val="75000"/>
                </a:prstClr>
              </a:solidFill>
            </a:endParaRPr>
          </a:p>
        </p:txBody>
      </p:sp>
    </p:spTree>
    <p:extLst>
      <p:ext uri="{BB962C8B-B14F-4D97-AF65-F5344CB8AC3E}">
        <p14:creationId xmlns:p14="http://schemas.microsoft.com/office/powerpoint/2010/main" val="41743054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125" y="1"/>
            <a:ext cx="11203675" cy="696035"/>
          </a:xfrm>
        </p:spPr>
        <p:txBody>
          <a:bodyPr>
            <a:normAutofit fontScale="90000"/>
          </a:bodyPr>
          <a:lstStyle/>
          <a:p>
            <a:pPr algn="ctr"/>
            <a:br>
              <a:rPr lang="tr-TR" dirty="0">
                <a:solidFill>
                  <a:srgbClr val="FF0000"/>
                </a:solidFill>
              </a:rPr>
            </a:br>
            <a:r>
              <a:rPr lang="tr-TR" b="1" dirty="0">
                <a:solidFill>
                  <a:srgbClr val="FF0000"/>
                </a:solidFill>
              </a:rPr>
              <a:t>Akan sıvıdan numune alma aşağıdaki şekilde yapılır: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00251" y="873456"/>
            <a:ext cx="11559653" cy="5636525"/>
          </a:xfrm>
        </p:spPr>
        <p:txBody>
          <a:bodyPr>
            <a:normAutofit/>
          </a:bodyPr>
          <a:lstStyle/>
          <a:p>
            <a:r>
              <a:rPr lang="tr-TR" dirty="0"/>
              <a:t>   </a:t>
            </a:r>
          </a:p>
          <a:p>
            <a:r>
              <a:rPr lang="tr-TR" sz="3200" dirty="0"/>
              <a:t>     </a:t>
            </a:r>
          </a:p>
          <a:p>
            <a:r>
              <a:rPr lang="tr-TR" sz="3200" b="1" dirty="0">
                <a:solidFill>
                  <a:srgbClr val="FF0000"/>
                </a:solidFill>
              </a:rPr>
              <a:t>b)</a:t>
            </a:r>
            <a:r>
              <a:rPr lang="tr-TR" sz="3200" dirty="0"/>
              <a:t> </a:t>
            </a:r>
            <a:r>
              <a:rPr lang="tr-TR" sz="3600" dirty="0">
                <a:solidFill>
                  <a:srgbClr val="0070C0"/>
                </a:solidFill>
              </a:rPr>
              <a:t>Sıvı eğer bir depodan homojen olarak </a:t>
            </a:r>
            <a:r>
              <a:rPr lang="tr-TR" sz="4400" b="1" dirty="0">
                <a:solidFill>
                  <a:srgbClr val="0070C0"/>
                </a:solidFill>
              </a:rPr>
              <a:t>akmıyor ise </a:t>
            </a:r>
            <a:r>
              <a:rPr lang="tr-TR" sz="3200" dirty="0">
                <a:solidFill>
                  <a:srgbClr val="0070C0"/>
                </a:solidFill>
              </a:rPr>
              <a:t>;</a:t>
            </a:r>
          </a:p>
          <a:p>
            <a:endParaRPr lang="tr-TR" sz="3200" dirty="0">
              <a:solidFill>
                <a:srgbClr val="0070C0"/>
              </a:solidFill>
            </a:endParaRPr>
          </a:p>
          <a:p>
            <a:r>
              <a:rPr lang="tr-TR" sz="3600" dirty="0">
                <a:solidFill>
                  <a:srgbClr val="FF0000"/>
                </a:solidFill>
              </a:rPr>
              <a:t>başlangıç, orta ve üst noktalarından ikişer litre </a:t>
            </a:r>
            <a:r>
              <a:rPr lang="tr-TR" sz="3200" dirty="0"/>
              <a:t>örnek alınır.</a:t>
            </a:r>
          </a:p>
          <a:p>
            <a:r>
              <a:rPr lang="tr-TR" sz="3200" dirty="0"/>
              <a:t> Bu örnekler bir araya getirilip karıştırılır. 250-500 ml şişelere konur, ağzı mantar tıpa ile kapatılır, mühürlenir. </a:t>
            </a:r>
          </a:p>
          <a:p>
            <a:endParaRPr lang="tr-TR" sz="3200" dirty="0"/>
          </a:p>
        </p:txBody>
      </p:sp>
      <p:sp>
        <p:nvSpPr>
          <p:cNvPr id="4" name="Veri Yer Tutucusu 3"/>
          <p:cNvSpPr>
            <a:spLocks noGrp="1"/>
          </p:cNvSpPr>
          <p:nvPr>
            <p:ph type="dt" sz="half" idx="10"/>
          </p:nvPr>
        </p:nvSpPr>
        <p:spPr/>
        <p:txBody>
          <a:bodyPr/>
          <a:lstStyle/>
          <a:p>
            <a:fld id="{0D48005E-93AD-4616-B7B9-F5A7348443E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193</a:t>
            </a:fld>
            <a:endParaRPr lang="tr-TR">
              <a:solidFill>
                <a:prstClr val="black">
                  <a:tint val="75000"/>
                </a:prstClr>
              </a:solidFill>
            </a:endParaRPr>
          </a:p>
        </p:txBody>
      </p:sp>
    </p:spTree>
    <p:extLst>
      <p:ext uri="{BB962C8B-B14F-4D97-AF65-F5344CB8AC3E}">
        <p14:creationId xmlns:p14="http://schemas.microsoft.com/office/powerpoint/2010/main" val="193509992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69" y="365125"/>
            <a:ext cx="11627892" cy="644809"/>
          </a:xfrm>
        </p:spPr>
        <p:txBody>
          <a:bodyPr>
            <a:normAutofit fontScale="90000"/>
          </a:bodyPr>
          <a:lstStyle/>
          <a:p>
            <a:pPr algn="ctr"/>
            <a:br>
              <a:rPr lang="tr-TR" b="1" dirty="0">
                <a:solidFill>
                  <a:srgbClr val="FF0000"/>
                </a:solidFill>
              </a:rPr>
            </a:br>
            <a:r>
              <a:rPr lang="tr-TR" b="1" dirty="0">
                <a:solidFill>
                  <a:srgbClr val="FF0000"/>
                </a:solidFill>
              </a:rPr>
              <a:t>Numunelere tahlilden sonra yapılacak işlemler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191069" y="1228298"/>
            <a:ext cx="11723427" cy="5308979"/>
          </a:xfrm>
        </p:spPr>
        <p:txBody>
          <a:bodyPr/>
          <a:lstStyle/>
          <a:p>
            <a:r>
              <a:rPr lang="tr-TR" b="1" dirty="0"/>
              <a:t> </a:t>
            </a:r>
            <a:endParaRPr lang="tr-TR" dirty="0"/>
          </a:p>
          <a:p>
            <a:r>
              <a:rPr lang="tr-TR" b="1" dirty="0"/>
              <a:t>	Madde 204-</a:t>
            </a:r>
            <a:r>
              <a:rPr lang="tr-TR" dirty="0"/>
              <a:t> </a:t>
            </a:r>
            <a:r>
              <a:rPr lang="tr-TR" sz="3600" b="1" dirty="0">
                <a:solidFill>
                  <a:srgbClr val="00B050"/>
                </a:solidFill>
              </a:rPr>
              <a:t>Beyannameye e k l e n e m e y e c e k </a:t>
            </a:r>
            <a:r>
              <a:rPr lang="tr-TR" sz="3600" dirty="0">
                <a:solidFill>
                  <a:srgbClr val="00B0F0"/>
                </a:solidFill>
              </a:rPr>
              <a:t>nitelikte olması nedeniyle (</a:t>
            </a:r>
            <a:r>
              <a:rPr lang="tr-TR" sz="2400" dirty="0">
                <a:solidFill>
                  <a:srgbClr val="FF0000"/>
                </a:solidFill>
              </a:rPr>
              <a:t>tekrar yerlerine koyulmazlar</a:t>
            </a:r>
            <a:r>
              <a:rPr lang="tr-TR" sz="3600" dirty="0">
                <a:solidFill>
                  <a:srgbClr val="00B0F0"/>
                </a:solidFill>
              </a:rPr>
              <a:t>)</a:t>
            </a:r>
          </a:p>
          <a:p>
            <a:r>
              <a:rPr lang="tr-TR" sz="3200" u="sng" dirty="0">
                <a:solidFill>
                  <a:srgbClr val="FF0000"/>
                </a:solidFill>
              </a:rPr>
              <a:t>üzerlerine etiket yapıştırılmak veya bağlanmak suretiyle ; ( güvenilir bir yere kaldırılıp saklanır)</a:t>
            </a:r>
          </a:p>
          <a:p>
            <a:r>
              <a:rPr lang="tr-TR" sz="3200" dirty="0"/>
              <a:t>laboratuvarlara gönderilmiş olan numunelere ait etiketlerin üzerine </a:t>
            </a:r>
            <a:r>
              <a:rPr lang="tr-TR" sz="3200" dirty="0">
                <a:solidFill>
                  <a:srgbClr val="FF0000"/>
                </a:solidFill>
              </a:rPr>
              <a:t>kimyagerlerce tahlil raporlarının numaralarının yazılması şarttır.</a:t>
            </a:r>
          </a:p>
        </p:txBody>
      </p:sp>
      <p:sp>
        <p:nvSpPr>
          <p:cNvPr id="4" name="Veri Yer Tutucusu 3"/>
          <p:cNvSpPr>
            <a:spLocks noGrp="1"/>
          </p:cNvSpPr>
          <p:nvPr>
            <p:ph type="dt" sz="half" idx="10"/>
          </p:nvPr>
        </p:nvSpPr>
        <p:spPr/>
        <p:txBody>
          <a:bodyPr/>
          <a:lstStyle/>
          <a:p>
            <a:fld id="{F1460D95-59A8-412F-BE22-FE1972F1D38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194</a:t>
            </a:fld>
            <a:endParaRPr lang="tr-TR">
              <a:solidFill>
                <a:prstClr val="black">
                  <a:tint val="75000"/>
                </a:prstClr>
              </a:solidFill>
            </a:endParaRPr>
          </a:p>
        </p:txBody>
      </p:sp>
    </p:spTree>
    <p:extLst>
      <p:ext uri="{BB962C8B-B14F-4D97-AF65-F5344CB8AC3E}">
        <p14:creationId xmlns:p14="http://schemas.microsoft.com/office/powerpoint/2010/main" val="34356371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1069" y="365125"/>
            <a:ext cx="11627892" cy="644809"/>
          </a:xfrm>
        </p:spPr>
        <p:txBody>
          <a:bodyPr>
            <a:normAutofit fontScale="90000"/>
          </a:bodyPr>
          <a:lstStyle/>
          <a:p>
            <a:pPr algn="ctr"/>
            <a:br>
              <a:rPr lang="tr-TR" b="1" dirty="0">
                <a:solidFill>
                  <a:srgbClr val="FF0000"/>
                </a:solidFill>
              </a:rPr>
            </a:br>
            <a:r>
              <a:rPr lang="tr-TR" b="1" dirty="0">
                <a:solidFill>
                  <a:srgbClr val="FF0000"/>
                </a:solidFill>
              </a:rPr>
              <a:t>Numunelere tahlilden sonra yapılacak işlemler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191069" y="1228298"/>
            <a:ext cx="11723427" cy="5308979"/>
          </a:xfrm>
        </p:spPr>
        <p:txBody>
          <a:bodyPr/>
          <a:lstStyle/>
          <a:p>
            <a:r>
              <a:rPr lang="tr-TR" b="1" dirty="0"/>
              <a:t> </a:t>
            </a:r>
            <a:r>
              <a:rPr lang="tr-TR" sz="3200" dirty="0">
                <a:solidFill>
                  <a:srgbClr val="FF0000"/>
                </a:solidFill>
              </a:rPr>
              <a:t> kimyagerlerce tahlil raporlarının numaraları yazıldıktan sonra;</a:t>
            </a:r>
            <a:endParaRPr lang="tr-TR" dirty="0"/>
          </a:p>
          <a:p>
            <a:r>
              <a:rPr lang="tr-TR" b="1" dirty="0"/>
              <a:t>	</a:t>
            </a:r>
            <a:r>
              <a:rPr lang="tr-TR" sz="3200" b="1" dirty="0">
                <a:solidFill>
                  <a:srgbClr val="00B050"/>
                </a:solidFill>
              </a:rPr>
              <a:t>Tahlili yapılan numuneler</a:t>
            </a:r>
            <a:r>
              <a:rPr lang="tr-TR" sz="3200" dirty="0"/>
              <a:t>, </a:t>
            </a:r>
          </a:p>
          <a:p>
            <a:r>
              <a:rPr lang="tr-TR" sz="3200" dirty="0"/>
              <a:t>tahlil raporlarının yazılıp imzalanmasından sonra </a:t>
            </a:r>
          </a:p>
          <a:p>
            <a:r>
              <a:rPr lang="tr-TR" sz="3200" dirty="0"/>
              <a:t>tahlili yapan kimyager tarafından kendi mühürleri ile mühürlenir ve numune odası bulunan </a:t>
            </a:r>
            <a:r>
              <a:rPr lang="tr-TR" sz="3200" dirty="0">
                <a:solidFill>
                  <a:srgbClr val="00B050"/>
                </a:solidFill>
              </a:rPr>
              <a:t>gümrüklerde bu yerlere</a:t>
            </a:r>
            <a:r>
              <a:rPr lang="tr-TR" sz="3200" dirty="0"/>
              <a:t>, </a:t>
            </a:r>
          </a:p>
          <a:p>
            <a:r>
              <a:rPr lang="tr-TR" sz="3200" dirty="0"/>
              <a:t>olmayan yerlerde ise </a:t>
            </a:r>
            <a:r>
              <a:rPr lang="tr-TR" sz="3200" dirty="0">
                <a:solidFill>
                  <a:srgbClr val="00B050"/>
                </a:solidFill>
              </a:rPr>
              <a:t>güvenilir bir yere </a:t>
            </a:r>
            <a:r>
              <a:rPr lang="tr-TR" sz="3200" dirty="0"/>
              <a:t>kaldırılıp saklanır. </a:t>
            </a:r>
          </a:p>
        </p:txBody>
      </p:sp>
      <p:sp>
        <p:nvSpPr>
          <p:cNvPr id="4" name="Veri Yer Tutucusu 3"/>
          <p:cNvSpPr>
            <a:spLocks noGrp="1"/>
          </p:cNvSpPr>
          <p:nvPr>
            <p:ph type="dt" sz="half" idx="10"/>
          </p:nvPr>
        </p:nvSpPr>
        <p:spPr/>
        <p:txBody>
          <a:bodyPr/>
          <a:lstStyle/>
          <a:p>
            <a:fld id="{F1460D95-59A8-412F-BE22-FE1972F1D38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195</a:t>
            </a:fld>
            <a:endParaRPr lang="tr-TR">
              <a:solidFill>
                <a:prstClr val="black">
                  <a:tint val="75000"/>
                </a:prstClr>
              </a:solidFill>
            </a:endParaRPr>
          </a:p>
        </p:txBody>
      </p:sp>
    </p:spTree>
    <p:extLst>
      <p:ext uri="{BB962C8B-B14F-4D97-AF65-F5344CB8AC3E}">
        <p14:creationId xmlns:p14="http://schemas.microsoft.com/office/powerpoint/2010/main" val="18967562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54842"/>
            <a:ext cx="11600597" cy="6223379"/>
          </a:xfrm>
        </p:spPr>
        <p:txBody>
          <a:bodyPr>
            <a:normAutofit/>
          </a:bodyPr>
          <a:lstStyle/>
          <a:p>
            <a:endParaRPr lang="tr-TR" sz="3200" dirty="0">
              <a:solidFill>
                <a:srgbClr val="7030A0"/>
              </a:solidFill>
            </a:endParaRPr>
          </a:p>
          <a:p>
            <a:endParaRPr lang="tr-TR" sz="3200" dirty="0">
              <a:solidFill>
                <a:srgbClr val="7030A0"/>
              </a:solidFill>
            </a:endParaRPr>
          </a:p>
          <a:p>
            <a:r>
              <a:rPr lang="tr-TR" sz="3200" dirty="0">
                <a:solidFill>
                  <a:srgbClr val="7030A0"/>
                </a:solidFill>
              </a:rPr>
              <a:t>Tahlil neticelerinin tebliğinden itibaren </a:t>
            </a:r>
            <a:r>
              <a:rPr lang="tr-TR" sz="3200" dirty="0">
                <a:solidFill>
                  <a:srgbClr val="FF0000"/>
                </a:solidFill>
              </a:rPr>
              <a:t>1 ay içinde sahipleri tarafından müracaat edilerek </a:t>
            </a:r>
            <a:r>
              <a:rPr lang="tr-TR" sz="3600" b="1" dirty="0">
                <a:solidFill>
                  <a:srgbClr val="FF0000"/>
                </a:solidFill>
              </a:rPr>
              <a:t>alınmayan numuneler </a:t>
            </a:r>
            <a:endParaRPr lang="tr-TR" sz="3200" b="1" dirty="0">
              <a:solidFill>
                <a:srgbClr val="FF0000"/>
              </a:solidFill>
            </a:endParaRPr>
          </a:p>
          <a:p>
            <a:r>
              <a:rPr lang="tr-TR" sz="4000" b="1" dirty="0">
                <a:solidFill>
                  <a:srgbClr val="7030A0"/>
                </a:solidFill>
              </a:rPr>
              <a:t>gümrüğe terk edilmiş sayılır.</a:t>
            </a:r>
          </a:p>
          <a:p>
            <a:endParaRPr lang="tr-TR" sz="3200" dirty="0">
              <a:solidFill>
                <a:srgbClr val="7030A0"/>
              </a:solidFill>
            </a:endParaRPr>
          </a:p>
          <a:p>
            <a:r>
              <a:rPr lang="tr-TR" dirty="0"/>
              <a:t> </a:t>
            </a:r>
            <a:r>
              <a:rPr lang="tr-TR" sz="3200" dirty="0">
                <a:solidFill>
                  <a:srgbClr val="00B050"/>
                </a:solidFill>
              </a:rPr>
              <a:t>Tahlil neticelerinin tebliğinde sahiplerince </a:t>
            </a:r>
            <a:r>
              <a:rPr lang="tr-TR" sz="3200" dirty="0">
                <a:solidFill>
                  <a:srgbClr val="FF0000"/>
                </a:solidFill>
              </a:rPr>
              <a:t>geri alınmayacağı yazılı olarak beyan edilen numuneler</a:t>
            </a:r>
            <a:r>
              <a:rPr lang="tr-TR" sz="3200" dirty="0">
                <a:solidFill>
                  <a:srgbClr val="00B050"/>
                </a:solidFill>
              </a:rPr>
              <a:t> bu bildirim tarihinden 15 gün sonra </a:t>
            </a:r>
            <a:r>
              <a:rPr lang="tr-TR" sz="3600" b="1" dirty="0">
                <a:solidFill>
                  <a:srgbClr val="00B050"/>
                </a:solidFill>
              </a:rPr>
              <a:t>tasfiye olunur.</a:t>
            </a:r>
          </a:p>
          <a:p>
            <a:endParaRPr lang="tr-TR" sz="3200" dirty="0">
              <a:solidFill>
                <a:srgbClr val="00B050"/>
              </a:solidFill>
            </a:endParaRPr>
          </a:p>
          <a:p>
            <a:endParaRPr lang="tr-TR" dirty="0"/>
          </a:p>
        </p:txBody>
      </p:sp>
      <p:sp>
        <p:nvSpPr>
          <p:cNvPr id="4" name="Veri Yer Tutucusu 3"/>
          <p:cNvSpPr>
            <a:spLocks noGrp="1"/>
          </p:cNvSpPr>
          <p:nvPr>
            <p:ph type="dt" sz="half" idx="10"/>
          </p:nvPr>
        </p:nvSpPr>
        <p:spPr/>
        <p:txBody>
          <a:bodyPr/>
          <a:lstStyle/>
          <a:p>
            <a:fld id="{FD875E60-97E1-4A4E-98D8-4B52EC8EA09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196</a:t>
            </a:fld>
            <a:endParaRPr lang="tr-TR">
              <a:solidFill>
                <a:prstClr val="black">
                  <a:tint val="75000"/>
                </a:prstClr>
              </a:solidFill>
            </a:endParaRPr>
          </a:p>
        </p:txBody>
      </p:sp>
    </p:spTree>
    <p:extLst>
      <p:ext uri="{BB962C8B-B14F-4D97-AF65-F5344CB8AC3E}">
        <p14:creationId xmlns:p14="http://schemas.microsoft.com/office/powerpoint/2010/main" val="25349778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54842"/>
            <a:ext cx="11600597" cy="6223379"/>
          </a:xfrm>
        </p:spPr>
        <p:txBody>
          <a:bodyPr>
            <a:normAutofit/>
          </a:bodyPr>
          <a:lstStyle/>
          <a:p>
            <a:endParaRPr lang="tr-TR" sz="3200" dirty="0">
              <a:solidFill>
                <a:srgbClr val="00B050"/>
              </a:solidFill>
            </a:endParaRPr>
          </a:p>
          <a:p>
            <a:r>
              <a:rPr lang="tr-TR" sz="3200" dirty="0">
                <a:solidFill>
                  <a:srgbClr val="00B050"/>
                </a:solidFill>
              </a:rPr>
              <a:t>Numunelerin üzerlerindeki </a:t>
            </a:r>
            <a:r>
              <a:rPr lang="tr-TR" sz="3200" dirty="0">
                <a:solidFill>
                  <a:schemeClr val="accent2"/>
                </a:solidFill>
              </a:rPr>
              <a:t>mühürlerin bozulmuş olmasından</a:t>
            </a:r>
          </a:p>
          <a:p>
            <a:r>
              <a:rPr lang="tr-TR" sz="3200" dirty="0">
                <a:solidFill>
                  <a:srgbClr val="00B050"/>
                </a:solidFill>
              </a:rPr>
              <a:t> ve kap içindeki numunelerin </a:t>
            </a:r>
            <a:r>
              <a:rPr lang="tr-TR" sz="3200" dirty="0">
                <a:solidFill>
                  <a:schemeClr val="accent2"/>
                </a:solidFill>
              </a:rPr>
              <a:t>akıp sızmasından </a:t>
            </a:r>
          </a:p>
          <a:p>
            <a:r>
              <a:rPr lang="tr-TR" sz="3200" dirty="0">
                <a:solidFill>
                  <a:srgbClr val="00B050"/>
                </a:solidFill>
              </a:rPr>
              <a:t>veya </a:t>
            </a:r>
            <a:r>
              <a:rPr lang="tr-TR" sz="3200" dirty="0">
                <a:solidFill>
                  <a:schemeClr val="accent2"/>
                </a:solidFill>
              </a:rPr>
              <a:t>zarara uğramasından </a:t>
            </a:r>
          </a:p>
          <a:p>
            <a:r>
              <a:rPr lang="tr-TR" sz="3200" dirty="0">
                <a:solidFill>
                  <a:srgbClr val="00B050"/>
                </a:solidFill>
              </a:rPr>
              <a:t>ve bunların </a:t>
            </a:r>
            <a:r>
              <a:rPr lang="tr-TR" sz="3200" dirty="0">
                <a:solidFill>
                  <a:schemeClr val="accent2"/>
                </a:solidFill>
              </a:rPr>
              <a:t>muhafazasından</a:t>
            </a:r>
            <a:r>
              <a:rPr lang="tr-TR" sz="3200" dirty="0">
                <a:solidFill>
                  <a:srgbClr val="00B050"/>
                </a:solidFill>
              </a:rPr>
              <a:t> </a:t>
            </a:r>
          </a:p>
          <a:p>
            <a:r>
              <a:rPr lang="tr-TR" sz="4000" b="1" dirty="0">
                <a:solidFill>
                  <a:srgbClr val="FF0000"/>
                </a:solidFill>
              </a:rPr>
              <a:t>doğrudan doğruya </a:t>
            </a:r>
            <a:r>
              <a:rPr lang="tr-TR" sz="4000" b="1" dirty="0">
                <a:solidFill>
                  <a:srgbClr val="0070C0"/>
                </a:solidFill>
              </a:rPr>
              <a:t>numune odası memuru </a:t>
            </a:r>
            <a:r>
              <a:rPr lang="tr-TR" sz="4000" b="1" dirty="0">
                <a:solidFill>
                  <a:srgbClr val="FF0000"/>
                </a:solidFill>
              </a:rPr>
              <a:t>veya bu işle </a:t>
            </a:r>
            <a:r>
              <a:rPr lang="tr-TR" sz="4000" b="1" dirty="0">
                <a:solidFill>
                  <a:srgbClr val="0070C0"/>
                </a:solidFill>
              </a:rPr>
              <a:t>görevli memur </a:t>
            </a:r>
            <a:r>
              <a:rPr lang="tr-TR" sz="4000" b="1" dirty="0">
                <a:solidFill>
                  <a:srgbClr val="FF0000"/>
                </a:solidFill>
              </a:rPr>
              <a:t>sorumludur.</a:t>
            </a:r>
          </a:p>
          <a:p>
            <a:endParaRPr lang="tr-TR" dirty="0"/>
          </a:p>
        </p:txBody>
      </p:sp>
      <p:sp>
        <p:nvSpPr>
          <p:cNvPr id="4" name="Veri Yer Tutucusu 3"/>
          <p:cNvSpPr>
            <a:spLocks noGrp="1"/>
          </p:cNvSpPr>
          <p:nvPr>
            <p:ph type="dt" sz="half" idx="10"/>
          </p:nvPr>
        </p:nvSpPr>
        <p:spPr/>
        <p:txBody>
          <a:bodyPr/>
          <a:lstStyle/>
          <a:p>
            <a:fld id="{FD875E60-97E1-4A4E-98D8-4B52EC8EA09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197</a:t>
            </a:fld>
            <a:endParaRPr lang="tr-TR">
              <a:solidFill>
                <a:prstClr val="black">
                  <a:tint val="75000"/>
                </a:prstClr>
              </a:solidFill>
            </a:endParaRPr>
          </a:p>
        </p:txBody>
      </p:sp>
    </p:spTree>
    <p:extLst>
      <p:ext uri="{BB962C8B-B14F-4D97-AF65-F5344CB8AC3E}">
        <p14:creationId xmlns:p14="http://schemas.microsoft.com/office/powerpoint/2010/main" val="304120854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04967" y="1"/>
            <a:ext cx="10848833" cy="928048"/>
          </a:xfrm>
        </p:spPr>
        <p:txBody>
          <a:bodyPr>
            <a:normAutofit fontScale="90000"/>
          </a:bodyPr>
          <a:lstStyle/>
          <a:p>
            <a:pPr algn="ctr"/>
            <a:br>
              <a:rPr lang="tr-TR" dirty="0"/>
            </a:br>
            <a:r>
              <a:rPr lang="tr-TR" b="1" dirty="0">
                <a:solidFill>
                  <a:srgbClr val="FF0000"/>
                </a:solidFill>
              </a:rPr>
              <a:t>Tahlil raporları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95785" y="1269242"/>
            <a:ext cx="11505063" cy="5268036"/>
          </a:xfrm>
        </p:spPr>
        <p:txBody>
          <a:bodyPr>
            <a:normAutofit/>
          </a:bodyPr>
          <a:lstStyle/>
          <a:p>
            <a:r>
              <a:rPr lang="tr-TR" b="1" dirty="0"/>
              <a:t> </a:t>
            </a:r>
            <a:endParaRPr lang="tr-TR" dirty="0"/>
          </a:p>
          <a:p>
            <a:r>
              <a:rPr lang="tr-TR" b="1" dirty="0"/>
              <a:t>	Madde 205-</a:t>
            </a:r>
            <a:r>
              <a:rPr lang="tr-TR" dirty="0"/>
              <a:t> Gümrük </a:t>
            </a:r>
            <a:r>
              <a:rPr lang="tr-TR" dirty="0" err="1"/>
              <a:t>laboratuarlarında</a:t>
            </a:r>
            <a:r>
              <a:rPr lang="tr-TR" dirty="0"/>
              <a:t> yapılacak tahliller için 30 no.lu ekte yer alan </a:t>
            </a:r>
            <a:r>
              <a:rPr lang="tr-TR" dirty="0" err="1"/>
              <a:t>Laboratuar</a:t>
            </a:r>
            <a:r>
              <a:rPr lang="tr-TR" dirty="0"/>
              <a:t> Tahlil Raporu Formu 3 nüsha düzenlenir. Mezkur formlara sene başından itibaren sıra numarası verilerek  31 no.lu ekte yer alan </a:t>
            </a:r>
            <a:r>
              <a:rPr lang="tr-TR" sz="3200" dirty="0" err="1">
                <a:solidFill>
                  <a:srgbClr val="FF0000"/>
                </a:solidFill>
              </a:rPr>
              <a:t>Laboratuar</a:t>
            </a:r>
            <a:r>
              <a:rPr lang="tr-TR" sz="3200" dirty="0">
                <a:solidFill>
                  <a:srgbClr val="FF0000"/>
                </a:solidFill>
              </a:rPr>
              <a:t> Kayıt Defterine kaydedilir</a:t>
            </a:r>
            <a:r>
              <a:rPr lang="tr-TR" dirty="0"/>
              <a:t>. </a:t>
            </a:r>
            <a:r>
              <a:rPr lang="tr-TR" sz="2000" dirty="0"/>
              <a:t>Formun birinci nüshası beyannameye eklenir. İkinci nüshası </a:t>
            </a:r>
            <a:r>
              <a:rPr lang="tr-TR" sz="2000" dirty="0" err="1"/>
              <a:t>laboratuarda</a:t>
            </a:r>
            <a:r>
              <a:rPr lang="tr-TR" sz="2000" dirty="0"/>
              <a:t> saklanır. Üçüncü nüshası ise beyannamenin idarede kalan nüshasına eklenir. 194 üncü maddenin altıncı fıkrasındaki haktan yararlanmak isteyen yükümlülere idarece bu formun tasdikli bir nüshası verilir.</a:t>
            </a:r>
          </a:p>
          <a:p>
            <a:r>
              <a:rPr lang="tr-TR" dirty="0"/>
              <a:t> 	</a:t>
            </a:r>
            <a:r>
              <a:rPr lang="tr-TR" sz="3200" dirty="0"/>
              <a:t>Gümrük laboratuvarlarında yapılan tahliller için düzenlenecek raporun sıra numarası ve tarihi ilgili beyannamenin üzerine yazılır. </a:t>
            </a:r>
            <a:r>
              <a:rPr lang="tr-TR" sz="3200" dirty="0">
                <a:solidFill>
                  <a:srgbClr val="FF0000"/>
                </a:solidFill>
              </a:rPr>
              <a:t>Tahlile ilişkin formun bütün nüshaları tahlili yapan kimyager tarafından imzalanır ve laboratuvarın resmi mührü ile mühürlenir</a:t>
            </a:r>
            <a:r>
              <a:rPr lang="tr-TR" sz="3200" dirty="0"/>
              <a:t>. </a:t>
            </a:r>
          </a:p>
          <a:p>
            <a:endParaRPr lang="tr-TR" dirty="0"/>
          </a:p>
        </p:txBody>
      </p:sp>
      <p:sp>
        <p:nvSpPr>
          <p:cNvPr id="4" name="Veri Yer Tutucusu 3"/>
          <p:cNvSpPr>
            <a:spLocks noGrp="1"/>
          </p:cNvSpPr>
          <p:nvPr>
            <p:ph type="dt" sz="half" idx="10"/>
          </p:nvPr>
        </p:nvSpPr>
        <p:spPr/>
        <p:txBody>
          <a:bodyPr/>
          <a:lstStyle/>
          <a:p>
            <a:fld id="{0A4BFBFB-F358-43C6-8E42-5D3186DEABD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198</a:t>
            </a:fld>
            <a:endParaRPr lang="tr-TR">
              <a:solidFill>
                <a:prstClr val="black">
                  <a:tint val="75000"/>
                </a:prstClr>
              </a:solidFill>
            </a:endParaRPr>
          </a:p>
        </p:txBody>
      </p:sp>
    </p:spTree>
    <p:extLst>
      <p:ext uri="{BB962C8B-B14F-4D97-AF65-F5344CB8AC3E}">
        <p14:creationId xmlns:p14="http://schemas.microsoft.com/office/powerpoint/2010/main" val="376607718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307" y="365126"/>
            <a:ext cx="11546006" cy="713048"/>
          </a:xfrm>
        </p:spPr>
        <p:txBody>
          <a:bodyPr>
            <a:normAutofit fontScale="90000"/>
          </a:bodyPr>
          <a:lstStyle/>
          <a:p>
            <a:pPr algn="ctr"/>
            <a:br>
              <a:rPr lang="tr-TR" b="1" dirty="0">
                <a:solidFill>
                  <a:srgbClr val="FF0000"/>
                </a:solidFill>
              </a:rPr>
            </a:br>
            <a:r>
              <a:rPr lang="tr-TR" b="1" dirty="0">
                <a:solidFill>
                  <a:srgbClr val="FF0000"/>
                </a:solidFill>
              </a:rPr>
              <a:t>Tahlil sonuçlarının eşya sahiplerine duyurulması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p:txBody>
          <a:bodyPr/>
          <a:lstStyle/>
          <a:p>
            <a:r>
              <a:rPr lang="tr-TR" b="1" dirty="0"/>
              <a:t> </a:t>
            </a:r>
            <a:endParaRPr lang="tr-TR" dirty="0"/>
          </a:p>
          <a:p>
            <a:r>
              <a:rPr lang="tr-TR" b="1" dirty="0"/>
              <a:t>	Madde 206-</a:t>
            </a:r>
            <a:r>
              <a:rPr lang="tr-TR" dirty="0"/>
              <a:t> </a:t>
            </a:r>
          </a:p>
          <a:p>
            <a:r>
              <a:rPr lang="tr-TR" sz="3200" dirty="0"/>
              <a:t>Birinci tahlil sonuçları ilgili muayene memurunca beyan sahiplerine tahlil raporlarının altlarına tarih ve imza attırılmak suretiyle, buna imkan bulunmayan hallerde ise </a:t>
            </a:r>
            <a:r>
              <a:rPr lang="tr-TR" sz="3200" dirty="0">
                <a:solidFill>
                  <a:srgbClr val="0070C0"/>
                </a:solidFill>
              </a:rPr>
              <a:t>yazı ile duyurulur.</a:t>
            </a:r>
          </a:p>
          <a:p>
            <a:r>
              <a:rPr lang="tr-TR" sz="3200" dirty="0"/>
              <a:t> </a:t>
            </a:r>
            <a:r>
              <a:rPr lang="tr-TR" sz="3200" dirty="0">
                <a:solidFill>
                  <a:srgbClr val="0070C0"/>
                </a:solidFill>
              </a:rPr>
              <a:t>Bu tarih, tahlil raporlarına itiraz için başlangıç sayılır.</a:t>
            </a:r>
          </a:p>
        </p:txBody>
      </p:sp>
      <p:sp>
        <p:nvSpPr>
          <p:cNvPr id="4" name="Veri Yer Tutucusu 3"/>
          <p:cNvSpPr>
            <a:spLocks noGrp="1"/>
          </p:cNvSpPr>
          <p:nvPr>
            <p:ph type="dt" sz="half" idx="10"/>
          </p:nvPr>
        </p:nvSpPr>
        <p:spPr/>
        <p:txBody>
          <a:bodyPr/>
          <a:lstStyle/>
          <a:p>
            <a:fld id="{87817F15-B52A-453F-9F3A-71585A5E8CF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199</a:t>
            </a:fld>
            <a:endParaRPr lang="tr-TR">
              <a:solidFill>
                <a:prstClr val="black">
                  <a:tint val="75000"/>
                </a:prstClr>
              </a:solidFill>
            </a:endParaRPr>
          </a:p>
        </p:txBody>
      </p:sp>
    </p:spTree>
    <p:extLst>
      <p:ext uri="{BB962C8B-B14F-4D97-AF65-F5344CB8AC3E}">
        <p14:creationId xmlns:p14="http://schemas.microsoft.com/office/powerpoint/2010/main" val="4101588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81200" y="548681"/>
            <a:ext cx="8229600" cy="5577483"/>
          </a:xfrm>
        </p:spPr>
        <p:txBody>
          <a:bodyPr>
            <a:normAutofit/>
          </a:bodyPr>
          <a:lstStyle/>
          <a:p>
            <a:r>
              <a:rPr lang="tr-TR" sz="4800" dirty="0">
                <a:solidFill>
                  <a:srgbClr val="FF0000"/>
                </a:solidFill>
              </a:rPr>
              <a:t>ÖĞR. GÖR. ORHAN ŞENSES</a:t>
            </a:r>
          </a:p>
          <a:p>
            <a:r>
              <a:rPr lang="tr-TR" sz="4800">
                <a:solidFill>
                  <a:srgbClr val="FF0000"/>
                </a:solidFill>
              </a:rPr>
              <a:t>osenses@trabzon.edu.tr</a:t>
            </a:r>
            <a:endParaRPr lang="tr-TR" sz="4800" dirty="0">
              <a:solidFill>
                <a:srgbClr val="FF0000"/>
              </a:solidFill>
            </a:endParaRPr>
          </a:p>
        </p:txBody>
      </p:sp>
      <p:sp>
        <p:nvSpPr>
          <p:cNvPr id="4" name="Veri Yer Tutucusu 3"/>
          <p:cNvSpPr>
            <a:spLocks noGrp="1"/>
          </p:cNvSpPr>
          <p:nvPr>
            <p:ph type="dt" sz="half" idx="10"/>
          </p:nvPr>
        </p:nvSpPr>
        <p:spPr/>
        <p:txBody>
          <a:bodyPr/>
          <a:lstStyle/>
          <a:p>
            <a:fld id="{161C150F-E342-44C3-B597-6BEC3731922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C523FEBB-4577-44E9-B2CF-F440606F5670}" type="slidenum">
              <a:rPr lang="tr-TR" smtClean="0">
                <a:solidFill>
                  <a:prstClr val="black">
                    <a:tint val="75000"/>
                  </a:prstClr>
                </a:solidFill>
              </a:rPr>
              <a:pPr/>
              <a:t>2</a:t>
            </a:fld>
            <a:endParaRPr lang="tr-TR">
              <a:solidFill>
                <a:prstClr val="black">
                  <a:tint val="75000"/>
                </a:prstClr>
              </a:solidFill>
            </a:endParaRPr>
          </a:p>
        </p:txBody>
      </p:sp>
    </p:spTree>
    <p:extLst>
      <p:ext uri="{BB962C8B-B14F-4D97-AF65-F5344CB8AC3E}">
        <p14:creationId xmlns:p14="http://schemas.microsoft.com/office/powerpoint/2010/main" val="899618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842" y="150125"/>
            <a:ext cx="10998958" cy="6400800"/>
          </a:xfrm>
        </p:spPr>
        <p:txBody>
          <a:bodyPr>
            <a:normAutofit/>
          </a:bodyPr>
          <a:lstStyle/>
          <a:p>
            <a:endParaRPr lang="tr-TR" sz="3200" dirty="0"/>
          </a:p>
          <a:p>
            <a:r>
              <a:rPr lang="tr-TR" sz="3200" dirty="0"/>
              <a:t>Başvurunun değerlendirilmesi sırasında söz konusu olan </a:t>
            </a:r>
            <a:r>
              <a:rPr lang="tr-TR" sz="3200" dirty="0">
                <a:solidFill>
                  <a:srgbClr val="C00000"/>
                </a:solidFill>
              </a:rPr>
              <a:t>kırtasiye masrafları, </a:t>
            </a:r>
          </a:p>
          <a:p>
            <a:r>
              <a:rPr lang="tr-TR" sz="3200" dirty="0">
                <a:solidFill>
                  <a:srgbClr val="C00000"/>
                </a:solidFill>
              </a:rPr>
              <a:t>tahlil ve ekspertiz ücretleri ile </a:t>
            </a:r>
          </a:p>
          <a:p>
            <a:r>
              <a:rPr lang="tr-TR" sz="3200" dirty="0">
                <a:solidFill>
                  <a:srgbClr val="C00000"/>
                </a:solidFill>
              </a:rPr>
              <a:t>fazla mesai ücretleri</a:t>
            </a:r>
            <a:r>
              <a:rPr lang="tr-TR" sz="3200" dirty="0"/>
              <a:t> </a:t>
            </a:r>
          </a:p>
          <a:p>
            <a:r>
              <a:rPr lang="tr-TR" sz="3200" dirty="0">
                <a:solidFill>
                  <a:srgbClr val="0070C0"/>
                </a:solidFill>
              </a:rPr>
              <a:t>hak sahibi veya temsilcisi tarafından gümrük veznesine yatırılır.</a:t>
            </a:r>
          </a:p>
          <a:p>
            <a:r>
              <a:rPr lang="tr-TR" sz="3200" dirty="0"/>
              <a:t>	</a:t>
            </a:r>
            <a:r>
              <a:rPr lang="tr-TR" sz="3200" dirty="0">
                <a:solidFill>
                  <a:srgbClr val="FF0000"/>
                </a:solidFill>
              </a:rPr>
              <a:t>Gümrük idareleri olayın özelliğine göre gerekli görmeleri halinde;</a:t>
            </a:r>
          </a:p>
          <a:p>
            <a:r>
              <a:rPr lang="tr-TR" sz="3200" dirty="0">
                <a:solidFill>
                  <a:srgbClr val="FF0000"/>
                </a:solidFill>
              </a:rPr>
              <a:t> </a:t>
            </a:r>
            <a:r>
              <a:rPr lang="tr-TR" sz="3200" dirty="0"/>
              <a:t>ithalatçının veya kamunun hakkını güvenceye almak ve suiistimalleri önlemek amacıyla başvuru sahibinden eşyanın CIF kıymeti kadar bir teminat isteyebilirler.</a:t>
            </a:r>
          </a:p>
          <a:p>
            <a:endParaRPr lang="tr-TR" sz="3200" dirty="0"/>
          </a:p>
        </p:txBody>
      </p:sp>
      <p:sp>
        <p:nvSpPr>
          <p:cNvPr id="4" name="Veri Yer Tutucusu 3"/>
          <p:cNvSpPr>
            <a:spLocks noGrp="1"/>
          </p:cNvSpPr>
          <p:nvPr>
            <p:ph type="dt" sz="half" idx="10"/>
          </p:nvPr>
        </p:nvSpPr>
        <p:spPr/>
        <p:txBody>
          <a:bodyPr/>
          <a:lstStyle/>
          <a:p>
            <a:fld id="{45AEC6E7-62A6-434E-8929-B9781157348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a:t>
            </a:fld>
            <a:endParaRPr lang="tr-TR">
              <a:solidFill>
                <a:prstClr val="black">
                  <a:tint val="75000"/>
                </a:prstClr>
              </a:solidFill>
            </a:endParaRPr>
          </a:p>
        </p:txBody>
      </p:sp>
    </p:spTree>
    <p:extLst>
      <p:ext uri="{BB962C8B-B14F-4D97-AF65-F5344CB8AC3E}">
        <p14:creationId xmlns:p14="http://schemas.microsoft.com/office/powerpoint/2010/main" val="4244108808"/>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9383" y="723331"/>
            <a:ext cx="11720944" cy="5453632"/>
          </a:xfrm>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i="1" dirty="0">
                <a:solidFill>
                  <a:srgbClr val="FF0000"/>
                </a:solidFill>
              </a:rPr>
              <a:t>BİRİNCİ AYIRIM</a:t>
            </a:r>
          </a:p>
          <a:p>
            <a:pPr algn="r"/>
            <a:endParaRPr lang="tr-TR" sz="3200" b="1" dirty="0">
              <a:solidFill>
                <a:srgbClr val="FF0000"/>
              </a:solidFill>
            </a:endParaRPr>
          </a:p>
          <a:p>
            <a:pPr algn="r"/>
            <a:r>
              <a:rPr lang="tr-TR" sz="2400" b="1" dirty="0"/>
              <a:t>7.ALT AYIRIM</a:t>
            </a:r>
          </a:p>
        </p:txBody>
      </p:sp>
      <p:sp>
        <p:nvSpPr>
          <p:cNvPr id="4" name="Veri Yer Tutucusu 3"/>
          <p:cNvSpPr>
            <a:spLocks noGrp="1"/>
          </p:cNvSpPr>
          <p:nvPr>
            <p:ph type="dt" sz="half" idx="10"/>
          </p:nvPr>
        </p:nvSpPr>
        <p:spPr/>
        <p:txBody>
          <a:bodyPr/>
          <a:lstStyle/>
          <a:p>
            <a:fld id="{7AC3A66B-46DF-4940-8261-0EAE40C5217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200</a:t>
            </a:fld>
            <a:endParaRPr lang="tr-TR">
              <a:solidFill>
                <a:prstClr val="black">
                  <a:tint val="75000"/>
                </a:prstClr>
              </a:solidFill>
            </a:endParaRPr>
          </a:p>
        </p:txBody>
      </p:sp>
    </p:spTree>
    <p:extLst>
      <p:ext uri="{BB962C8B-B14F-4D97-AF65-F5344CB8AC3E}">
        <p14:creationId xmlns:p14="http://schemas.microsoft.com/office/powerpoint/2010/main" val="160783642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081" y="559559"/>
            <a:ext cx="10930719" cy="2182008"/>
          </a:xfrm>
        </p:spPr>
        <p:txBody>
          <a:bodyPr>
            <a:normAutofit fontScale="90000"/>
          </a:bodyPr>
          <a:lstStyle/>
          <a:p>
            <a:pPr algn="ctr"/>
            <a:br>
              <a:rPr lang="tr-TR" b="1" dirty="0">
                <a:solidFill>
                  <a:srgbClr val="FF0000"/>
                </a:solidFill>
              </a:rPr>
            </a:br>
            <a:br>
              <a:rPr lang="tr-TR" b="1" dirty="0">
                <a:solidFill>
                  <a:srgbClr val="FF0000"/>
                </a:solidFill>
              </a:rPr>
            </a:br>
            <a:r>
              <a:rPr lang="tr-TR" b="1" dirty="0">
                <a:solidFill>
                  <a:srgbClr val="FF0000"/>
                </a:solidFill>
              </a:rPr>
              <a:t>YEDİNCİ ALT AYIRIM</a:t>
            </a:r>
            <a:br>
              <a:rPr lang="tr-TR" b="1" dirty="0"/>
            </a:br>
            <a:br>
              <a:rPr lang="tr-TR" b="1" dirty="0"/>
            </a:br>
            <a:r>
              <a:rPr lang="tr-TR" b="1" dirty="0">
                <a:solidFill>
                  <a:srgbClr val="0070C0"/>
                </a:solidFill>
              </a:rPr>
              <a:t>Eşyanın Tesliminden Sonra Beyanın Kontrolü</a:t>
            </a:r>
            <a:br>
              <a:rPr lang="tr-TR" b="1" dirty="0"/>
            </a:br>
            <a:r>
              <a:rPr lang="tr-TR" dirty="0"/>
              <a:t> </a:t>
            </a:r>
            <a:br>
              <a:rPr lang="tr-TR" dirty="0"/>
            </a:br>
            <a:endParaRPr lang="tr-TR" dirty="0"/>
          </a:p>
        </p:txBody>
      </p:sp>
      <p:sp>
        <p:nvSpPr>
          <p:cNvPr id="4" name="Veri Yer Tutucusu 3"/>
          <p:cNvSpPr>
            <a:spLocks noGrp="1"/>
          </p:cNvSpPr>
          <p:nvPr>
            <p:ph type="dt" sz="half" idx="10"/>
          </p:nvPr>
        </p:nvSpPr>
        <p:spPr/>
        <p:txBody>
          <a:bodyPr/>
          <a:lstStyle/>
          <a:p>
            <a:fld id="{6A31A809-A028-40F9-B61C-050A8E77383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201</a:t>
            </a:fld>
            <a:endParaRPr lang="tr-TR">
              <a:solidFill>
                <a:prstClr val="black">
                  <a:tint val="75000"/>
                </a:prstClr>
              </a:solidFill>
            </a:endParaRPr>
          </a:p>
        </p:txBody>
      </p:sp>
    </p:spTree>
    <p:extLst>
      <p:ext uri="{BB962C8B-B14F-4D97-AF65-F5344CB8AC3E}">
        <p14:creationId xmlns:p14="http://schemas.microsoft.com/office/powerpoint/2010/main" val="39225544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2888" y="450376"/>
            <a:ext cx="11730037" cy="6079012"/>
          </a:xfrm>
        </p:spPr>
        <p:txBody>
          <a:bodyPr/>
          <a:lstStyle/>
          <a:p>
            <a:pPr algn="ctr"/>
            <a:r>
              <a:rPr lang="tr-TR" sz="4000" b="1" dirty="0">
                <a:solidFill>
                  <a:srgbClr val="FF0000"/>
                </a:solidFill>
              </a:rPr>
              <a:t>Eşyanın tesliminden sonra </a:t>
            </a:r>
          </a:p>
          <a:p>
            <a:pPr algn="ctr"/>
            <a:r>
              <a:rPr lang="tr-TR" sz="4000" b="1" dirty="0">
                <a:solidFill>
                  <a:srgbClr val="FF0000"/>
                </a:solidFill>
              </a:rPr>
              <a:t>beyanın kontrolünde yapılacak işlemler</a:t>
            </a:r>
            <a:endParaRPr lang="tr-TR" sz="4000" dirty="0">
              <a:solidFill>
                <a:srgbClr val="FF0000"/>
              </a:solidFill>
            </a:endParaRPr>
          </a:p>
          <a:p>
            <a:r>
              <a:rPr lang="tr-TR" b="1" dirty="0"/>
              <a:t> </a:t>
            </a:r>
            <a:endParaRPr lang="tr-TR" dirty="0"/>
          </a:p>
          <a:p>
            <a:r>
              <a:rPr lang="tr-TR" b="1" dirty="0"/>
              <a:t>	</a:t>
            </a:r>
            <a:r>
              <a:rPr lang="tr-TR" sz="3200" b="1" dirty="0"/>
              <a:t>Madde 207- </a:t>
            </a:r>
            <a:r>
              <a:rPr lang="tr-TR" sz="3200" dirty="0">
                <a:solidFill>
                  <a:srgbClr val="00B050"/>
                </a:solidFill>
              </a:rPr>
              <a:t>Gümrük idareleri</a:t>
            </a:r>
            <a:r>
              <a:rPr lang="tr-TR" sz="3200" dirty="0"/>
              <a:t>, </a:t>
            </a:r>
          </a:p>
          <a:p>
            <a:r>
              <a:rPr lang="tr-TR" sz="3200" dirty="0">
                <a:solidFill>
                  <a:srgbClr val="0070C0"/>
                </a:solidFill>
              </a:rPr>
              <a:t>beyannamedeki bilgilerin doğruluğunun saptanması için</a:t>
            </a:r>
            <a:r>
              <a:rPr lang="tr-TR" sz="3200" dirty="0"/>
              <a:t>, </a:t>
            </a:r>
            <a:r>
              <a:rPr lang="tr-TR" sz="3200" dirty="0">
                <a:solidFill>
                  <a:srgbClr val="00B0F0"/>
                </a:solidFill>
              </a:rPr>
              <a:t>eşyanın ithal veya ihraç işlemlerini ya da bu işlemlerden sonraki ticari işlemlere ilişkin</a:t>
            </a:r>
            <a:r>
              <a:rPr lang="tr-TR" sz="3200" dirty="0"/>
              <a:t> </a:t>
            </a:r>
            <a:r>
              <a:rPr lang="tr-TR" sz="3200" dirty="0">
                <a:solidFill>
                  <a:srgbClr val="FF0000"/>
                </a:solidFill>
              </a:rPr>
              <a:t>ticari belge ve verileri </a:t>
            </a:r>
            <a:r>
              <a:rPr lang="tr-TR" sz="4000" dirty="0">
                <a:solidFill>
                  <a:srgbClr val="FF0000"/>
                </a:solidFill>
              </a:rPr>
              <a:t>eşyanın tesliminden sonra </a:t>
            </a:r>
            <a:r>
              <a:rPr lang="tr-TR" sz="4000" dirty="0"/>
              <a:t>da</a:t>
            </a:r>
            <a:r>
              <a:rPr lang="tr-TR" sz="4000" dirty="0">
                <a:solidFill>
                  <a:srgbClr val="FF0000"/>
                </a:solidFill>
              </a:rPr>
              <a:t> kontrol edebilir.</a:t>
            </a:r>
          </a:p>
          <a:p>
            <a:r>
              <a:rPr lang="tr-TR" sz="3200" dirty="0"/>
              <a:t> Bu kontroller, mümkün olan durumlarda, eşyanın muayenesini de kapsayabilir. </a:t>
            </a:r>
            <a:endParaRPr lang="tr-TR" sz="2000" dirty="0"/>
          </a:p>
        </p:txBody>
      </p:sp>
      <p:sp>
        <p:nvSpPr>
          <p:cNvPr id="4" name="Veri Yer Tutucusu 3"/>
          <p:cNvSpPr>
            <a:spLocks noGrp="1"/>
          </p:cNvSpPr>
          <p:nvPr>
            <p:ph type="dt" sz="half" idx="10"/>
          </p:nvPr>
        </p:nvSpPr>
        <p:spPr/>
        <p:txBody>
          <a:bodyPr/>
          <a:lstStyle/>
          <a:p>
            <a:fld id="{96E03B62-F4D9-4B1E-B87E-6552C7FA960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202</a:t>
            </a:fld>
            <a:endParaRPr lang="tr-TR">
              <a:solidFill>
                <a:prstClr val="black">
                  <a:tint val="75000"/>
                </a:prstClr>
              </a:solidFill>
            </a:endParaRPr>
          </a:p>
        </p:txBody>
      </p:sp>
    </p:spTree>
    <p:extLst>
      <p:ext uri="{BB962C8B-B14F-4D97-AF65-F5344CB8AC3E}">
        <p14:creationId xmlns:p14="http://schemas.microsoft.com/office/powerpoint/2010/main" val="241121732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İKİNCİ AYIRIM</a:t>
            </a:r>
          </a:p>
          <a:p>
            <a:pPr algn="r"/>
            <a:endParaRPr lang="tr-TR" sz="3200" b="1" dirty="0">
              <a:solidFill>
                <a:srgbClr val="FF0000"/>
              </a:solidFill>
            </a:endParaRPr>
          </a:p>
          <a:p>
            <a:pPr algn="r"/>
            <a:r>
              <a:rPr lang="tr-TR" sz="2400" b="1" dirty="0"/>
              <a:t>1.ALT AYIRIM</a:t>
            </a:r>
          </a:p>
        </p:txBody>
      </p:sp>
      <p:sp>
        <p:nvSpPr>
          <p:cNvPr id="4" name="Veri Yer Tutucusu 3"/>
          <p:cNvSpPr>
            <a:spLocks noGrp="1"/>
          </p:cNvSpPr>
          <p:nvPr>
            <p:ph type="dt" sz="half" idx="10"/>
          </p:nvPr>
        </p:nvSpPr>
        <p:spPr/>
        <p:txBody>
          <a:bodyPr/>
          <a:lstStyle/>
          <a:p>
            <a:fld id="{5032BC75-8F56-4CF5-AB36-29913A13B65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203</a:t>
            </a:fld>
            <a:endParaRPr lang="tr-TR">
              <a:solidFill>
                <a:prstClr val="black">
                  <a:tint val="75000"/>
                </a:prstClr>
              </a:solidFill>
            </a:endParaRPr>
          </a:p>
        </p:txBody>
      </p:sp>
    </p:spTree>
    <p:extLst>
      <p:ext uri="{BB962C8B-B14F-4D97-AF65-F5344CB8AC3E}">
        <p14:creationId xmlns:p14="http://schemas.microsoft.com/office/powerpoint/2010/main" val="190955546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4314824"/>
          </a:xfrm>
        </p:spPr>
        <p:txBody>
          <a:bodyPr>
            <a:normAutofit/>
          </a:bodyPr>
          <a:lstStyle/>
          <a:p>
            <a:pPr algn="ctr"/>
            <a:br>
              <a:rPr lang="tr-TR" b="1" dirty="0">
                <a:solidFill>
                  <a:srgbClr val="FF0000"/>
                </a:solidFill>
              </a:rPr>
            </a:br>
            <a:r>
              <a:rPr lang="tr-TR" sz="6000" b="1" dirty="0">
                <a:solidFill>
                  <a:srgbClr val="FF0000"/>
                </a:solidFill>
              </a:rPr>
              <a:t>İKİNCİ AYIRIM</a:t>
            </a:r>
            <a:br>
              <a:rPr lang="tr-TR" sz="6000" dirty="0">
                <a:solidFill>
                  <a:srgbClr val="FF0000"/>
                </a:solidFill>
              </a:rPr>
            </a:br>
            <a:r>
              <a:rPr lang="tr-TR" sz="6000" dirty="0">
                <a:solidFill>
                  <a:srgbClr val="FF0000"/>
                </a:solidFill>
              </a:rPr>
              <a:t>1.</a:t>
            </a:r>
            <a:r>
              <a:rPr lang="tr-TR" sz="6000" b="1" dirty="0">
                <a:solidFill>
                  <a:srgbClr val="0070C0"/>
                </a:solidFill>
                <a:latin typeface="Harlow Solid Italic" panose="04030604020F02020D02" pitchFamily="82" charset="0"/>
              </a:rPr>
              <a:t>Serbest Dolaşıma Giriş Rejimi</a:t>
            </a:r>
            <a:br>
              <a:rPr lang="tr-TR" sz="6000" dirty="0"/>
            </a:br>
            <a:endParaRPr lang="tr-TR" sz="6000" dirty="0"/>
          </a:p>
        </p:txBody>
      </p:sp>
      <p:sp>
        <p:nvSpPr>
          <p:cNvPr id="3" name="İçerik Yer Tutucusu 2"/>
          <p:cNvSpPr>
            <a:spLocks noGrp="1"/>
          </p:cNvSpPr>
          <p:nvPr>
            <p:ph idx="1"/>
          </p:nvPr>
        </p:nvSpPr>
        <p:spPr>
          <a:xfrm>
            <a:off x="838200" y="4786313"/>
            <a:ext cx="10515600" cy="1390650"/>
          </a:xfrm>
        </p:spPr>
        <p:txBody>
          <a:bodyPr>
            <a:normAutofit lnSpcReduction="10000"/>
          </a:bodyPr>
          <a:lstStyle/>
          <a:p>
            <a:pPr algn="ctr"/>
            <a:r>
              <a:rPr lang="tr-TR" b="1" dirty="0"/>
              <a:t>BİRİNCİ ALT AYIRIM</a:t>
            </a:r>
            <a:endParaRPr lang="tr-TR" dirty="0"/>
          </a:p>
          <a:p>
            <a:pPr algn="ctr"/>
            <a:r>
              <a:rPr lang="tr-TR" b="1" dirty="0"/>
              <a:t>Genel Hükümler</a:t>
            </a:r>
            <a:endParaRPr lang="tr-TR" dirty="0"/>
          </a:p>
          <a:p>
            <a:r>
              <a:rPr lang="tr-TR" dirty="0"/>
              <a:t> </a:t>
            </a:r>
          </a:p>
          <a:p>
            <a:endParaRPr lang="tr-TR" dirty="0"/>
          </a:p>
        </p:txBody>
      </p:sp>
      <p:sp>
        <p:nvSpPr>
          <p:cNvPr id="4" name="Veri Yer Tutucusu 3"/>
          <p:cNvSpPr>
            <a:spLocks noGrp="1"/>
          </p:cNvSpPr>
          <p:nvPr>
            <p:ph type="dt" sz="half" idx="10"/>
          </p:nvPr>
        </p:nvSpPr>
        <p:spPr/>
        <p:txBody>
          <a:bodyPr/>
          <a:lstStyle/>
          <a:p>
            <a:fld id="{E30B48CA-21BB-4415-9A77-9F3C391535C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204</a:t>
            </a:fld>
            <a:endParaRPr lang="tr-TR">
              <a:solidFill>
                <a:prstClr val="black">
                  <a:tint val="75000"/>
                </a:prstClr>
              </a:solidFill>
            </a:endParaRPr>
          </a:p>
        </p:txBody>
      </p:sp>
    </p:spTree>
    <p:extLst>
      <p:ext uri="{BB962C8B-B14F-4D97-AF65-F5344CB8AC3E}">
        <p14:creationId xmlns:p14="http://schemas.microsoft.com/office/powerpoint/2010/main" val="262542009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841" y="174171"/>
            <a:ext cx="11575901" cy="6444993"/>
          </a:xfrm>
        </p:spPr>
        <p:txBody>
          <a:bodyPr>
            <a:normAutofit lnSpcReduction="10000"/>
          </a:bodyPr>
          <a:lstStyle/>
          <a:p>
            <a:r>
              <a:rPr lang="tr-TR" b="1" dirty="0"/>
              <a:t>Tanım</a:t>
            </a:r>
          </a:p>
          <a:p>
            <a:r>
              <a:rPr lang="tr-TR" b="1" dirty="0"/>
              <a:t>	</a:t>
            </a:r>
            <a:r>
              <a:rPr lang="tr-TR" sz="1800" b="1" dirty="0"/>
              <a:t>Madde 208-</a:t>
            </a:r>
            <a:r>
              <a:rPr lang="tr-TR" sz="1800" dirty="0"/>
              <a:t> </a:t>
            </a:r>
            <a:r>
              <a:rPr lang="tr-TR" sz="3200" b="1" dirty="0">
                <a:solidFill>
                  <a:srgbClr val="FF0000"/>
                </a:solidFill>
                <a:latin typeface="Algerian" panose="04020705040A02060702" pitchFamily="82" charset="0"/>
              </a:rPr>
              <a:t>Türkiye Gümrük Bölgesine gelen eşyanın serbest dolaşıma girişi</a:t>
            </a:r>
            <a:r>
              <a:rPr lang="tr-TR" sz="3200" b="1" dirty="0">
                <a:latin typeface="Algerian" panose="04020705040A02060702" pitchFamily="82" charset="0"/>
              </a:rPr>
              <a:t>; (</a:t>
            </a:r>
            <a:r>
              <a:rPr lang="tr-TR" sz="3200" dirty="0">
                <a:latin typeface="Harlow Solid Italic" panose="04030604020F02020D02" pitchFamily="82" charset="0"/>
              </a:rPr>
              <a:t>mümkün olabilmesi)</a:t>
            </a:r>
          </a:p>
          <a:p>
            <a:endParaRPr lang="tr-TR" sz="4800" dirty="0">
              <a:solidFill>
                <a:srgbClr val="FF0000"/>
              </a:solidFill>
              <a:latin typeface="Harlow Solid Italic" panose="04030604020F02020D02" pitchFamily="82" charset="0"/>
            </a:endParaRPr>
          </a:p>
          <a:p>
            <a:r>
              <a:rPr lang="tr-TR" sz="4800" dirty="0">
                <a:solidFill>
                  <a:srgbClr val="FF0000"/>
                </a:solidFill>
                <a:latin typeface="Harlow Solid Italic" panose="04030604020F02020D02" pitchFamily="82" charset="0"/>
              </a:rPr>
              <a:t>a</a:t>
            </a:r>
            <a:r>
              <a:rPr lang="tr-TR" sz="3200" dirty="0">
                <a:latin typeface="Harlow Solid Italic" panose="04030604020F02020D02" pitchFamily="82" charset="0"/>
              </a:rPr>
              <a:t>)ticaret politikası </a:t>
            </a:r>
            <a:r>
              <a:rPr lang="tr-TR" sz="3200" dirty="0">
                <a:solidFill>
                  <a:srgbClr val="7030A0"/>
                </a:solidFill>
              </a:rPr>
              <a:t>önlemlerinin uygulanması</a:t>
            </a:r>
            <a:r>
              <a:rPr lang="tr-TR" sz="3200" dirty="0"/>
              <a:t>, </a:t>
            </a:r>
            <a:r>
              <a:rPr lang="tr-TR" sz="1800" dirty="0"/>
              <a:t>(açıklama ekteki slaytta)</a:t>
            </a:r>
            <a:endParaRPr lang="tr-TR" sz="3200" dirty="0"/>
          </a:p>
          <a:p>
            <a:r>
              <a:rPr lang="tr-TR" sz="3200" dirty="0">
                <a:solidFill>
                  <a:srgbClr val="7030A0"/>
                </a:solidFill>
              </a:rPr>
              <a:t> </a:t>
            </a:r>
            <a:r>
              <a:rPr lang="tr-TR" sz="4000" b="1" dirty="0">
                <a:solidFill>
                  <a:srgbClr val="FF0000"/>
                </a:solidFill>
              </a:rPr>
              <a:t>b</a:t>
            </a:r>
            <a:r>
              <a:rPr lang="tr-TR" sz="3200" dirty="0">
                <a:solidFill>
                  <a:srgbClr val="7030A0"/>
                </a:solidFill>
              </a:rPr>
              <a:t>)</a:t>
            </a:r>
            <a:r>
              <a:rPr lang="tr-TR" sz="3200" dirty="0"/>
              <a:t>kanunen </a:t>
            </a:r>
            <a:r>
              <a:rPr lang="tr-TR" sz="3200" dirty="0">
                <a:solidFill>
                  <a:srgbClr val="7030A0"/>
                </a:solidFill>
              </a:rPr>
              <a:t>ödenmesi gereken </a:t>
            </a:r>
            <a:r>
              <a:rPr lang="tr-TR" sz="3200" dirty="0">
                <a:latin typeface="Harlow Solid Italic" panose="04030604020F02020D02" pitchFamily="82" charset="0"/>
              </a:rPr>
              <a:t>vergilerin</a:t>
            </a:r>
            <a:r>
              <a:rPr lang="tr-TR" sz="3200" dirty="0">
                <a:solidFill>
                  <a:srgbClr val="7030A0"/>
                </a:solidFill>
              </a:rPr>
              <a:t> tahsili </a:t>
            </a:r>
            <a:r>
              <a:rPr lang="tr-TR" sz="3200" dirty="0"/>
              <a:t>ve </a:t>
            </a:r>
          </a:p>
          <a:p>
            <a:r>
              <a:rPr lang="tr-TR" sz="3200" dirty="0"/>
              <a:t>diğer </a:t>
            </a:r>
            <a:r>
              <a:rPr lang="tr-TR" sz="3200" dirty="0">
                <a:latin typeface="Harlow Solid Italic" panose="04030604020F02020D02" pitchFamily="82" charset="0"/>
              </a:rPr>
              <a:t>mali yükümlülüklerin </a:t>
            </a:r>
            <a:r>
              <a:rPr lang="tr-TR" sz="3200" dirty="0">
                <a:solidFill>
                  <a:srgbClr val="7030A0"/>
                </a:solidFill>
              </a:rPr>
              <a:t>yerine getirilmesi </a:t>
            </a:r>
          </a:p>
          <a:p>
            <a:r>
              <a:rPr lang="tr-TR" sz="3200" dirty="0">
                <a:solidFill>
                  <a:srgbClr val="FF0000"/>
                </a:solidFill>
              </a:rPr>
              <a:t>ile mümkündür.</a:t>
            </a:r>
          </a:p>
          <a:p>
            <a:r>
              <a:rPr lang="tr-TR" sz="3200" dirty="0"/>
              <a:t> 	</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Serbest dolaşımda bulunmayan eşyaya,</a:t>
            </a:r>
          </a:p>
          <a:p>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a:solidFill>
                  <a:srgbClr val="0070C0"/>
                </a:solidFill>
              </a:rPr>
              <a:t>serbest dolaşıma giriş rejimi hükümlerinin </a:t>
            </a:r>
            <a:r>
              <a:rPr lang="tr-TR" sz="2000" dirty="0">
                <a:solidFill>
                  <a:srgbClr val="00B050"/>
                </a:solidFill>
              </a:rPr>
              <a:t>uygulanması halinde,</a:t>
            </a:r>
            <a:r>
              <a:rPr lang="tr-TR" sz="2000" dirty="0"/>
              <a:t> </a:t>
            </a:r>
          </a:p>
          <a:p>
            <a:r>
              <a:rPr lang="tr-TR" sz="2000" b="1" dirty="0">
                <a:solidFill>
                  <a:srgbClr val="FF0000"/>
                </a:solidFill>
              </a:rPr>
              <a:t>eşya</a:t>
            </a:r>
            <a:r>
              <a:rPr lang="tr-TR" sz="2000" b="1" dirty="0">
                <a:solidFill>
                  <a:srgbClr val="7030A0"/>
                </a:solidFill>
              </a:rPr>
              <a:t> </a:t>
            </a:r>
            <a:r>
              <a:rPr lang="tr-TR" sz="2000" b="1" dirty="0">
                <a:solidFill>
                  <a:srgbClr val="7030A0"/>
                </a:solidFill>
                <a:latin typeface="Harlow Solid Italic" panose="04030604020F02020D02" pitchFamily="82" charset="0"/>
              </a:rPr>
              <a:t>serbest dolaşımda bulunan eşya </a:t>
            </a:r>
            <a:r>
              <a:rPr lang="tr-TR" sz="2000" b="1" dirty="0">
                <a:solidFill>
                  <a:srgbClr val="7030A0"/>
                </a:solidFill>
              </a:rPr>
              <a:t>statüsünü kazanır</a:t>
            </a:r>
            <a:r>
              <a:rPr lang="tr-TR" sz="2000" dirty="0"/>
              <a:t>.</a:t>
            </a:r>
          </a:p>
          <a:p>
            <a:r>
              <a:rPr lang="tr-TR" dirty="0"/>
              <a:t> </a:t>
            </a:r>
          </a:p>
          <a:p>
            <a:endParaRPr lang="tr-TR" dirty="0"/>
          </a:p>
        </p:txBody>
      </p:sp>
      <p:sp>
        <p:nvSpPr>
          <p:cNvPr id="4" name="Veri Yer Tutucusu 3"/>
          <p:cNvSpPr>
            <a:spLocks noGrp="1"/>
          </p:cNvSpPr>
          <p:nvPr>
            <p:ph type="dt" sz="half" idx="10"/>
          </p:nvPr>
        </p:nvSpPr>
        <p:spPr/>
        <p:txBody>
          <a:bodyPr/>
          <a:lstStyle/>
          <a:p>
            <a:fld id="{890B25D6-8810-47F5-9D3F-127E55185CD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205</a:t>
            </a:fld>
            <a:endParaRPr lang="tr-TR">
              <a:solidFill>
                <a:prstClr val="black">
                  <a:tint val="75000"/>
                </a:prstClr>
              </a:solidFill>
            </a:endParaRPr>
          </a:p>
        </p:txBody>
      </p:sp>
    </p:spTree>
    <p:extLst>
      <p:ext uri="{BB962C8B-B14F-4D97-AF65-F5344CB8AC3E}">
        <p14:creationId xmlns:p14="http://schemas.microsoft.com/office/powerpoint/2010/main" val="388348734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8598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tr-TR" b="1" dirty="0">
                <a:solidFill>
                  <a:srgbClr val="FF0000"/>
                </a:solidFill>
              </a:rPr>
            </a:br>
            <a:r>
              <a:rPr lang="tr-TR" b="1" dirty="0">
                <a:solidFill>
                  <a:srgbClr val="FF0000"/>
                </a:solidFill>
              </a:rPr>
              <a:t>a)Ticaret politikası önlemleri </a:t>
            </a:r>
            <a:br>
              <a:rPr lang="tr-TR" dirty="0"/>
            </a:br>
            <a:endParaRPr lang="tr-TR" dirty="0"/>
          </a:p>
        </p:txBody>
      </p:sp>
      <p:sp>
        <p:nvSpPr>
          <p:cNvPr id="3" name="İçerik Yer Tutucusu 2"/>
          <p:cNvSpPr>
            <a:spLocks noGrp="1"/>
          </p:cNvSpPr>
          <p:nvPr>
            <p:ph idx="1"/>
          </p:nvPr>
        </p:nvSpPr>
        <p:spPr>
          <a:xfrm>
            <a:off x="232011" y="1050878"/>
            <a:ext cx="11737075" cy="5459104"/>
          </a:xfrm>
        </p:spPr>
        <p:txBody>
          <a:bodyPr>
            <a:normAutofit/>
          </a:bodyPr>
          <a:lstStyle/>
          <a:p>
            <a:r>
              <a:rPr lang="tr-TR" b="1" dirty="0"/>
              <a:t>	Madde </a:t>
            </a:r>
            <a:r>
              <a:rPr lang="tr-TR" sz="3200" b="1" dirty="0"/>
              <a:t>209-</a:t>
            </a:r>
          </a:p>
          <a:p>
            <a:r>
              <a:rPr lang="tr-TR" sz="3200" dirty="0">
                <a:solidFill>
                  <a:srgbClr val="FF0000"/>
                </a:solidFill>
              </a:rPr>
              <a:t>Aramızda </a:t>
            </a:r>
            <a:r>
              <a:rPr lang="tr-TR" sz="3200" dirty="0">
                <a:solidFill>
                  <a:srgbClr val="7030A0"/>
                </a:solidFill>
                <a:latin typeface="Arial" panose="020B0604020202020204" pitchFamily="34" charset="0"/>
                <a:cs typeface="Arial" panose="020B0604020202020204" pitchFamily="34" charset="0"/>
              </a:rPr>
              <a:t>ticaret ve ödeme anlaşması </a:t>
            </a:r>
            <a:r>
              <a:rPr lang="tr-TR" sz="8000" b="1" u="sng" dirty="0">
                <a:latin typeface="Freestyle Script" panose="030804020302050B0404" pitchFamily="66" charset="0"/>
                <a:cs typeface="Arial" panose="020B0604020202020204" pitchFamily="34" charset="0"/>
              </a:rPr>
              <a:t>olmayan</a:t>
            </a:r>
            <a:r>
              <a:rPr lang="tr-TR" sz="3200" dirty="0">
                <a:solidFill>
                  <a:srgbClr val="7030A0"/>
                </a:solidFill>
                <a:latin typeface="Arial" panose="020B0604020202020204" pitchFamily="34" charset="0"/>
                <a:cs typeface="Arial" panose="020B0604020202020204" pitchFamily="34" charset="0"/>
              </a:rPr>
              <a:t> ülkelerden </a:t>
            </a:r>
            <a:r>
              <a:rPr lang="tr-TR" sz="3200" dirty="0">
                <a:solidFill>
                  <a:srgbClr val="FF0000"/>
                </a:solidFill>
              </a:rPr>
              <a:t>gelen eşyanın yurda sokulması,</a:t>
            </a:r>
            <a:r>
              <a:rPr lang="tr-TR" sz="3200" dirty="0"/>
              <a:t> </a:t>
            </a:r>
          </a:p>
          <a:p>
            <a:r>
              <a:rPr lang="tr-TR" sz="3200" u="sng" dirty="0">
                <a:latin typeface="Harlow Solid Italic" panose="04030604020F02020D02" pitchFamily="82" charset="0"/>
              </a:rPr>
              <a:t>o tarihte  </a:t>
            </a:r>
            <a:r>
              <a:rPr lang="tr-TR" sz="3200" u="sng" dirty="0">
                <a:solidFill>
                  <a:srgbClr val="00B050"/>
                </a:solidFill>
              </a:rPr>
              <a:t>yürürlükte olan ticaret politikası önlemlerine tabidir.</a:t>
            </a:r>
          </a:p>
          <a:p>
            <a:r>
              <a:rPr lang="tr-TR" sz="3200" dirty="0"/>
              <a:t> 	</a:t>
            </a:r>
          </a:p>
          <a:p>
            <a:endParaRPr lang="tr-TR" dirty="0"/>
          </a:p>
        </p:txBody>
      </p:sp>
      <p:sp>
        <p:nvSpPr>
          <p:cNvPr id="4" name="Veri Yer Tutucusu 3"/>
          <p:cNvSpPr>
            <a:spLocks noGrp="1"/>
          </p:cNvSpPr>
          <p:nvPr>
            <p:ph type="dt" sz="half" idx="10"/>
          </p:nvPr>
        </p:nvSpPr>
        <p:spPr/>
        <p:txBody>
          <a:bodyPr/>
          <a:lstStyle/>
          <a:p>
            <a:fld id="{EDA81377-DF03-427C-B985-95300EDF8E7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206</a:t>
            </a:fld>
            <a:endParaRPr lang="tr-TR">
              <a:solidFill>
                <a:prstClr val="black">
                  <a:tint val="75000"/>
                </a:prstClr>
              </a:solidFill>
            </a:endParaRPr>
          </a:p>
        </p:txBody>
      </p:sp>
    </p:spTree>
    <p:extLst>
      <p:ext uri="{BB962C8B-B14F-4D97-AF65-F5344CB8AC3E}">
        <p14:creationId xmlns:p14="http://schemas.microsoft.com/office/powerpoint/2010/main" val="84797396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8598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tr-TR" b="1" dirty="0">
                <a:solidFill>
                  <a:srgbClr val="FF0000"/>
                </a:solidFill>
              </a:rPr>
            </a:br>
            <a:r>
              <a:rPr lang="tr-TR" b="1" dirty="0">
                <a:solidFill>
                  <a:srgbClr val="FF0000"/>
                </a:solidFill>
              </a:rPr>
              <a:t>Ticaret politikası önlemleri </a:t>
            </a:r>
            <a:br>
              <a:rPr lang="tr-TR" dirty="0"/>
            </a:br>
            <a:endParaRPr lang="tr-TR" dirty="0"/>
          </a:p>
        </p:txBody>
      </p:sp>
      <p:sp>
        <p:nvSpPr>
          <p:cNvPr id="3" name="İçerik Yer Tutucusu 2"/>
          <p:cNvSpPr>
            <a:spLocks noGrp="1"/>
          </p:cNvSpPr>
          <p:nvPr>
            <p:ph idx="1"/>
          </p:nvPr>
        </p:nvSpPr>
        <p:spPr>
          <a:xfrm>
            <a:off x="232011" y="1050878"/>
            <a:ext cx="11737075" cy="5459104"/>
          </a:xfrm>
        </p:spPr>
        <p:txBody>
          <a:bodyPr>
            <a:normAutofit/>
          </a:bodyPr>
          <a:lstStyle/>
          <a:p>
            <a:r>
              <a:rPr lang="tr-TR" b="1" dirty="0"/>
              <a:t>	Madde </a:t>
            </a:r>
            <a:r>
              <a:rPr lang="tr-TR" sz="3200" b="1" dirty="0"/>
              <a:t>209-</a:t>
            </a:r>
          </a:p>
          <a:p>
            <a:r>
              <a:rPr lang="tr-TR" sz="3200" dirty="0"/>
              <a:t> 	</a:t>
            </a:r>
            <a:r>
              <a:rPr lang="tr-TR" sz="3200" dirty="0">
                <a:solidFill>
                  <a:srgbClr val="FF0000"/>
                </a:solidFill>
              </a:rPr>
              <a:t>Aramızda </a:t>
            </a:r>
            <a:r>
              <a:rPr lang="tr-TR" sz="3200" dirty="0">
                <a:solidFill>
                  <a:srgbClr val="7030A0"/>
                </a:solidFill>
                <a:latin typeface="Arial" panose="020B0604020202020204" pitchFamily="34" charset="0"/>
                <a:cs typeface="Arial" panose="020B0604020202020204" pitchFamily="34" charset="0"/>
              </a:rPr>
              <a:t>iki taraflı ticaret ve ödeme </a:t>
            </a:r>
            <a:r>
              <a:rPr lang="tr-TR" sz="4400" dirty="0">
                <a:latin typeface="Harlow Solid Italic" panose="04030604020F02020D02" pitchFamily="82" charset="0"/>
                <a:cs typeface="Arial" panose="020B0604020202020204" pitchFamily="34" charset="0"/>
              </a:rPr>
              <a:t>anlaşması bulunan </a:t>
            </a:r>
            <a:r>
              <a:rPr lang="tr-TR" sz="3200" dirty="0">
                <a:solidFill>
                  <a:srgbClr val="7030A0"/>
                </a:solidFill>
                <a:latin typeface="Arial" panose="020B0604020202020204" pitchFamily="34" charset="0"/>
                <a:cs typeface="Arial" panose="020B0604020202020204" pitchFamily="34" charset="0"/>
              </a:rPr>
              <a:t>ülkelerden </a:t>
            </a:r>
            <a:r>
              <a:rPr lang="tr-TR" sz="3200" dirty="0">
                <a:solidFill>
                  <a:srgbClr val="FF0000"/>
                </a:solidFill>
                <a:latin typeface="Arial" panose="020B0604020202020204" pitchFamily="34" charset="0"/>
                <a:cs typeface="Arial" panose="020B0604020202020204" pitchFamily="34" charset="0"/>
              </a:rPr>
              <a:t>gelen eşyanın yurda sokulmasında</a:t>
            </a:r>
            <a:r>
              <a:rPr lang="tr-TR" sz="3200" dirty="0"/>
              <a:t>, </a:t>
            </a:r>
          </a:p>
          <a:p>
            <a:r>
              <a:rPr lang="tr-TR" sz="3200" dirty="0">
                <a:latin typeface="Harlow Solid Italic" panose="04030604020F02020D02" pitchFamily="82" charset="0"/>
              </a:rPr>
              <a:t>yürürlükteki ticaret politikası önlemlerinin yanı sıra</a:t>
            </a:r>
            <a:r>
              <a:rPr lang="tr-TR" sz="3200" dirty="0">
                <a:solidFill>
                  <a:srgbClr val="00B050"/>
                </a:solidFill>
              </a:rPr>
              <a:t>, </a:t>
            </a:r>
            <a:r>
              <a:rPr lang="tr-TR" sz="3200" u="sng" dirty="0">
                <a:solidFill>
                  <a:srgbClr val="00B050"/>
                </a:solidFill>
                <a:latin typeface="Arial" panose="020B0604020202020204" pitchFamily="34" charset="0"/>
                <a:cs typeface="Arial" panose="020B0604020202020204" pitchFamily="34" charset="0"/>
              </a:rPr>
              <a:t>bu anlaşmalardaki </a:t>
            </a:r>
            <a:r>
              <a:rPr lang="tr-TR" sz="3200" u="sng" dirty="0">
                <a:latin typeface="Harlow Solid Italic" panose="04030604020F02020D02" pitchFamily="82" charset="0"/>
                <a:cs typeface="Arial" panose="020B0604020202020204" pitchFamily="34" charset="0"/>
              </a:rPr>
              <a:t>kayıt ve şartlar da </a:t>
            </a:r>
            <a:r>
              <a:rPr lang="tr-TR" sz="3200" dirty="0">
                <a:solidFill>
                  <a:srgbClr val="00B050"/>
                </a:solidFill>
              </a:rPr>
              <a:t>göz önünde bulundurulur.</a:t>
            </a:r>
          </a:p>
          <a:p>
            <a:endParaRPr lang="tr-TR" sz="3200" dirty="0">
              <a:solidFill>
                <a:srgbClr val="00B050"/>
              </a:solidFill>
            </a:endParaRPr>
          </a:p>
          <a:p>
            <a:r>
              <a:rPr lang="tr-TR" sz="3200" dirty="0"/>
              <a:t> 	</a:t>
            </a:r>
            <a:r>
              <a:rPr lang="tr-TR" sz="3200" dirty="0">
                <a:solidFill>
                  <a:srgbClr val="FF0000"/>
                </a:solidFill>
              </a:rPr>
              <a:t>Gerek anlaşma bulunmayan gerek anlaşmalı ülkelerden gelen eşyanın yurda girişinde</a:t>
            </a:r>
            <a:r>
              <a:rPr lang="tr-TR" sz="3200" dirty="0"/>
              <a:t>, </a:t>
            </a:r>
            <a:r>
              <a:rPr lang="tr-TR" sz="3200" dirty="0">
                <a:solidFill>
                  <a:srgbClr val="00B050"/>
                </a:solidFill>
              </a:rPr>
              <a:t>o tarihte yürürlükteki Dış Ticaret Rejimi ve Türk Parası Kıymetini Koruma Kararları ile konulmuş kayıt ve şartlar da dikkate alınır.</a:t>
            </a:r>
          </a:p>
          <a:p>
            <a:endParaRPr lang="tr-TR" sz="3200" dirty="0"/>
          </a:p>
          <a:p>
            <a:endParaRPr lang="tr-TR" dirty="0"/>
          </a:p>
        </p:txBody>
      </p:sp>
      <p:sp>
        <p:nvSpPr>
          <p:cNvPr id="4" name="Veri Yer Tutucusu 3"/>
          <p:cNvSpPr>
            <a:spLocks noGrp="1"/>
          </p:cNvSpPr>
          <p:nvPr>
            <p:ph type="dt" sz="half" idx="10"/>
          </p:nvPr>
        </p:nvSpPr>
        <p:spPr/>
        <p:txBody>
          <a:bodyPr/>
          <a:lstStyle/>
          <a:p>
            <a:fld id="{F231FF85-F75C-4416-957D-C04BFBCDF13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207</a:t>
            </a:fld>
            <a:endParaRPr lang="tr-TR">
              <a:solidFill>
                <a:prstClr val="black">
                  <a:tint val="75000"/>
                </a:prstClr>
              </a:solidFill>
            </a:endParaRPr>
          </a:p>
        </p:txBody>
      </p:sp>
    </p:spTree>
    <p:extLst>
      <p:ext uri="{BB962C8B-B14F-4D97-AF65-F5344CB8AC3E}">
        <p14:creationId xmlns:p14="http://schemas.microsoft.com/office/powerpoint/2010/main" val="203337294"/>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7233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tr-TR" b="1" dirty="0">
                <a:solidFill>
                  <a:srgbClr val="FF0000"/>
                </a:solidFill>
              </a:rPr>
            </a:br>
            <a:r>
              <a:rPr lang="tr-TR" b="1" dirty="0">
                <a:solidFill>
                  <a:srgbClr val="FF0000"/>
                </a:solidFill>
              </a:rPr>
              <a:t>b) Beyan ve vergi oranı</a:t>
            </a:r>
            <a:br>
              <a:rPr lang="tr-TR" b="1" dirty="0"/>
            </a:br>
            <a:endParaRPr lang="tr-TR" b="1" dirty="0"/>
          </a:p>
        </p:txBody>
      </p:sp>
      <p:sp>
        <p:nvSpPr>
          <p:cNvPr id="3" name="İçerik Yer Tutucusu 2"/>
          <p:cNvSpPr>
            <a:spLocks noGrp="1"/>
          </p:cNvSpPr>
          <p:nvPr>
            <p:ph idx="1"/>
          </p:nvPr>
        </p:nvSpPr>
        <p:spPr>
          <a:xfrm>
            <a:off x="300251" y="900752"/>
            <a:ext cx="11559653" cy="5568287"/>
          </a:xfrm>
        </p:spPr>
        <p:txBody>
          <a:bodyPr>
            <a:normAutofit/>
          </a:bodyPr>
          <a:lstStyle/>
          <a:p>
            <a:r>
              <a:rPr lang="tr-TR" b="1" dirty="0"/>
              <a:t>Madde 210- </a:t>
            </a:r>
          </a:p>
          <a:p>
            <a:r>
              <a:rPr lang="tr-TR" sz="4000" dirty="0">
                <a:solidFill>
                  <a:srgbClr val="FF0000"/>
                </a:solidFill>
              </a:rPr>
              <a:t>Serbest dolaşıma giriş rejimine tabi tutulan eşyaya</a:t>
            </a:r>
            <a:r>
              <a:rPr lang="tr-TR" sz="4000" dirty="0"/>
              <a:t>, </a:t>
            </a:r>
          </a:p>
          <a:p>
            <a:r>
              <a:rPr lang="tr-TR" sz="4000" dirty="0">
                <a:solidFill>
                  <a:srgbClr val="00B050"/>
                </a:solidFill>
              </a:rPr>
              <a:t>bu rejime ilişkin beyannamenin </a:t>
            </a:r>
            <a:r>
              <a:rPr lang="tr-TR" sz="4000" dirty="0">
                <a:solidFill>
                  <a:srgbClr val="0070C0"/>
                </a:solidFill>
              </a:rPr>
              <a:t>tescil tarihinde yürürlükte olan vergi oranları uygulanır.</a:t>
            </a:r>
          </a:p>
          <a:p>
            <a:r>
              <a:rPr lang="tr-TR" sz="3600" dirty="0"/>
              <a:t>	</a:t>
            </a:r>
          </a:p>
        </p:txBody>
      </p:sp>
      <p:sp>
        <p:nvSpPr>
          <p:cNvPr id="4" name="Veri Yer Tutucusu 3"/>
          <p:cNvSpPr>
            <a:spLocks noGrp="1"/>
          </p:cNvSpPr>
          <p:nvPr>
            <p:ph type="dt" sz="half" idx="10"/>
          </p:nvPr>
        </p:nvSpPr>
        <p:spPr/>
        <p:txBody>
          <a:bodyPr/>
          <a:lstStyle/>
          <a:p>
            <a:fld id="{8B3AB5F1-0108-4DB3-ACC5-9EF77F9F7DA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208</a:t>
            </a:fld>
            <a:endParaRPr lang="tr-TR">
              <a:solidFill>
                <a:prstClr val="black">
                  <a:tint val="75000"/>
                </a:prstClr>
              </a:solidFill>
            </a:endParaRPr>
          </a:p>
        </p:txBody>
      </p:sp>
    </p:spTree>
    <p:extLst>
      <p:ext uri="{BB962C8B-B14F-4D97-AF65-F5344CB8AC3E}">
        <p14:creationId xmlns:p14="http://schemas.microsoft.com/office/powerpoint/2010/main" val="299965907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723331"/>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tr-TR" b="1" dirty="0">
                <a:solidFill>
                  <a:srgbClr val="FF0000"/>
                </a:solidFill>
              </a:rPr>
            </a:br>
            <a:r>
              <a:rPr lang="tr-TR" b="1" dirty="0">
                <a:solidFill>
                  <a:srgbClr val="FF0000"/>
                </a:solidFill>
              </a:rPr>
              <a:t>b) Beyan ve vergi oranı</a:t>
            </a:r>
            <a:br>
              <a:rPr lang="tr-TR" b="1" dirty="0"/>
            </a:br>
            <a:endParaRPr lang="tr-TR" b="1" dirty="0"/>
          </a:p>
        </p:txBody>
      </p:sp>
      <p:sp>
        <p:nvSpPr>
          <p:cNvPr id="3" name="İçerik Yer Tutucusu 2"/>
          <p:cNvSpPr>
            <a:spLocks noGrp="1"/>
          </p:cNvSpPr>
          <p:nvPr>
            <p:ph idx="1"/>
          </p:nvPr>
        </p:nvSpPr>
        <p:spPr>
          <a:xfrm>
            <a:off x="300251" y="900752"/>
            <a:ext cx="11559653" cy="5568287"/>
          </a:xfrm>
        </p:spPr>
        <p:txBody>
          <a:bodyPr>
            <a:normAutofit/>
          </a:bodyPr>
          <a:lstStyle/>
          <a:p>
            <a:r>
              <a:rPr lang="tr-TR" b="1" dirty="0"/>
              <a:t>Madde 210- </a:t>
            </a:r>
          </a:p>
          <a:p>
            <a:r>
              <a:rPr lang="tr-TR" dirty="0"/>
              <a:t>	</a:t>
            </a:r>
            <a:r>
              <a:rPr lang="tr-TR" sz="3200" dirty="0"/>
              <a:t>Beyan sahibince, tescil edilmiş olan beyanname ile ilgili gümrük işlemlerinin sebepsiz yere tamamlanmamış olması halinde, bu hüküm uygulanmaz.</a:t>
            </a:r>
          </a:p>
          <a:p>
            <a:endParaRPr lang="tr-TR" dirty="0"/>
          </a:p>
        </p:txBody>
      </p:sp>
      <p:sp>
        <p:nvSpPr>
          <p:cNvPr id="4" name="Veri Yer Tutucusu 3"/>
          <p:cNvSpPr>
            <a:spLocks noGrp="1"/>
          </p:cNvSpPr>
          <p:nvPr>
            <p:ph type="dt" sz="half" idx="10"/>
          </p:nvPr>
        </p:nvSpPr>
        <p:spPr/>
        <p:txBody>
          <a:bodyPr/>
          <a:lstStyle/>
          <a:p>
            <a:fld id="{8B3AB5F1-0108-4DB3-ACC5-9EF77F9F7DA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209</a:t>
            </a:fld>
            <a:endParaRPr lang="tr-TR">
              <a:solidFill>
                <a:prstClr val="black">
                  <a:tint val="75000"/>
                </a:prstClr>
              </a:solidFill>
            </a:endParaRPr>
          </a:p>
        </p:txBody>
      </p:sp>
    </p:spTree>
    <p:extLst>
      <p:ext uri="{BB962C8B-B14F-4D97-AF65-F5344CB8AC3E}">
        <p14:creationId xmlns:p14="http://schemas.microsoft.com/office/powerpoint/2010/main" val="2987378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272955"/>
            <a:ext cx="11108140" cy="6448520"/>
          </a:xfrm>
        </p:spPr>
        <p:txBody>
          <a:bodyPr>
            <a:normAutofit/>
          </a:bodyPr>
          <a:lstStyle/>
          <a:p>
            <a:pPr algn="ctr"/>
            <a:r>
              <a:rPr lang="tr-TR" sz="3600" b="1" dirty="0">
                <a:solidFill>
                  <a:srgbClr val="FF0000"/>
                </a:solidFill>
              </a:rPr>
              <a:t>Sorumluluk</a:t>
            </a:r>
            <a:r>
              <a:rPr lang="tr-TR" sz="3200" b="1" dirty="0">
                <a:solidFill>
                  <a:srgbClr val="FF0000"/>
                </a:solidFill>
              </a:rPr>
              <a:t> </a:t>
            </a:r>
            <a:endParaRPr lang="tr-TR" sz="3200" dirty="0"/>
          </a:p>
          <a:p>
            <a:r>
              <a:rPr lang="tr-TR" b="1" dirty="0"/>
              <a:t>	Madde 108-</a:t>
            </a:r>
            <a:r>
              <a:rPr lang="tr-TR" dirty="0"/>
              <a:t> </a:t>
            </a:r>
            <a:r>
              <a:rPr lang="tr-TR" sz="3200" dirty="0">
                <a:solidFill>
                  <a:srgbClr val="00B0F0"/>
                </a:solidFill>
              </a:rPr>
              <a:t>Fikri ve sınai mülkiyet haklarının ihlal edildiği gerekçesi ile gümrük idaresine </a:t>
            </a:r>
            <a:r>
              <a:rPr lang="tr-TR" sz="3200" b="1" dirty="0"/>
              <a:t>yapılan başvurunun kabul edildiği tarihte şikayet konusu eşya serbest dolaşıma girmiş ise</a:t>
            </a:r>
            <a:r>
              <a:rPr lang="tr-TR" sz="3200" dirty="0">
                <a:solidFill>
                  <a:srgbClr val="00B0F0"/>
                </a:solidFill>
              </a:rPr>
              <a:t>, </a:t>
            </a:r>
            <a:r>
              <a:rPr lang="tr-TR" sz="3200" dirty="0">
                <a:solidFill>
                  <a:srgbClr val="FF0000"/>
                </a:solidFill>
              </a:rPr>
              <a:t>başvurunun gümrük idaresince kabul edilmiş olması, söz konusu eşyanın gereğince muayene edilmeden ithaline izin verildiği gerekçesi ile hak sahibine tazminat hakkı doğurmaz</a:t>
            </a:r>
            <a:r>
              <a:rPr lang="tr-TR" sz="3200" dirty="0"/>
              <a:t>. </a:t>
            </a:r>
          </a:p>
          <a:p>
            <a:endParaRPr lang="tr-TR" sz="3200" dirty="0"/>
          </a:p>
          <a:p>
            <a:r>
              <a:rPr lang="tr-TR" sz="3200" dirty="0"/>
              <a:t> </a:t>
            </a:r>
            <a:r>
              <a:rPr lang="tr-TR" sz="3200" dirty="0">
                <a:solidFill>
                  <a:srgbClr val="00B050"/>
                </a:solidFill>
              </a:rPr>
              <a:t>Sahte markalı veya taklit mallarla mücadele kapsamında, gümrük işlemleri gümrük idaresince </a:t>
            </a:r>
            <a:r>
              <a:rPr lang="tr-TR" sz="3200" dirty="0" err="1">
                <a:solidFill>
                  <a:srgbClr val="00B050"/>
                </a:solidFill>
              </a:rPr>
              <a:t>re’sen</a:t>
            </a:r>
            <a:r>
              <a:rPr lang="tr-TR" sz="3200" dirty="0">
                <a:solidFill>
                  <a:srgbClr val="00B050"/>
                </a:solidFill>
              </a:rPr>
              <a:t> durdurulan eşya nedeniyle</a:t>
            </a:r>
            <a:r>
              <a:rPr lang="tr-TR" sz="3200" dirty="0"/>
              <a:t>, </a:t>
            </a:r>
            <a:r>
              <a:rPr lang="tr-TR" sz="3200" dirty="0">
                <a:solidFill>
                  <a:srgbClr val="7030A0"/>
                </a:solidFill>
              </a:rPr>
              <a:t>ilgili kişilerin yapılan işlemler sonucunda fayda veya zarara uğraması halinde</a:t>
            </a:r>
            <a:r>
              <a:rPr lang="tr-TR" sz="3200" dirty="0"/>
              <a:t>, </a:t>
            </a:r>
            <a:r>
              <a:rPr lang="tr-TR" sz="3200" b="1" i="1" u="sng" dirty="0"/>
              <a:t>gümrük idaresi yetkilileri bu kişilere karşı sorumlu tutulamazlar. </a:t>
            </a:r>
          </a:p>
        </p:txBody>
      </p:sp>
      <p:sp>
        <p:nvSpPr>
          <p:cNvPr id="4" name="Veri Yer Tutucusu 3"/>
          <p:cNvSpPr>
            <a:spLocks noGrp="1"/>
          </p:cNvSpPr>
          <p:nvPr>
            <p:ph type="dt" sz="half" idx="10"/>
          </p:nvPr>
        </p:nvSpPr>
        <p:spPr/>
        <p:txBody>
          <a:bodyPr/>
          <a:lstStyle/>
          <a:p>
            <a:fld id="{11FD5387-4610-427B-9CC7-EB9599364F8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a:t>
            </a:fld>
            <a:endParaRPr lang="tr-TR">
              <a:solidFill>
                <a:prstClr val="black">
                  <a:tint val="75000"/>
                </a:prstClr>
              </a:solidFill>
            </a:endParaRPr>
          </a:p>
        </p:txBody>
      </p:sp>
    </p:spTree>
    <p:extLst>
      <p:ext uri="{BB962C8B-B14F-4D97-AF65-F5344CB8AC3E}">
        <p14:creationId xmlns:p14="http://schemas.microsoft.com/office/powerpoint/2010/main" val="166685645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8364" y="100012"/>
            <a:ext cx="11135436" cy="65722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br>
              <a:rPr lang="tr-TR" b="1" dirty="0">
                <a:solidFill>
                  <a:srgbClr val="FF0000"/>
                </a:solidFill>
              </a:rPr>
            </a:br>
            <a:r>
              <a:rPr lang="tr-TR" b="1" dirty="0">
                <a:solidFill>
                  <a:srgbClr val="FF0000"/>
                </a:solidFill>
              </a:rPr>
              <a:t>ATA Karnesiyle gelen eşyanın serbest dolaşıma girişi </a:t>
            </a:r>
            <a:br>
              <a:rPr lang="tr-TR" dirty="0"/>
            </a:br>
            <a:endParaRPr lang="tr-TR" dirty="0"/>
          </a:p>
        </p:txBody>
      </p:sp>
      <p:sp>
        <p:nvSpPr>
          <p:cNvPr id="3" name="İçerik Yer Tutucusu 2"/>
          <p:cNvSpPr>
            <a:spLocks noGrp="1"/>
          </p:cNvSpPr>
          <p:nvPr>
            <p:ph idx="1"/>
          </p:nvPr>
        </p:nvSpPr>
        <p:spPr>
          <a:xfrm>
            <a:off x="0" y="871538"/>
            <a:ext cx="12010029" cy="5624796"/>
          </a:xfrm>
        </p:spPr>
        <p:txBody>
          <a:bodyPr>
            <a:normAutofit fontScale="92500"/>
          </a:bodyPr>
          <a:lstStyle/>
          <a:p>
            <a:r>
              <a:rPr lang="tr-TR" b="1" dirty="0"/>
              <a:t>	Madde 212-</a:t>
            </a:r>
            <a:r>
              <a:rPr lang="tr-TR" dirty="0"/>
              <a:t> </a:t>
            </a:r>
          </a:p>
          <a:p>
            <a:endParaRPr lang="tr-TR" sz="4600" dirty="0">
              <a:solidFill>
                <a:srgbClr val="7030A0"/>
              </a:solidFill>
            </a:endParaRPr>
          </a:p>
          <a:p>
            <a:r>
              <a:rPr lang="tr-TR" sz="4600" dirty="0">
                <a:solidFill>
                  <a:srgbClr val="7030A0"/>
                </a:solidFill>
              </a:rPr>
              <a:t>ATA karnesiyle </a:t>
            </a:r>
            <a:r>
              <a:rPr lang="tr-TR" sz="4600" dirty="0">
                <a:solidFill>
                  <a:srgbClr val="00B050"/>
                </a:solidFill>
              </a:rPr>
              <a:t>Türkiye Gümrük Bölgesi dışına geçici </a:t>
            </a:r>
            <a:r>
              <a:rPr lang="tr-TR" sz="4600" u="sng" dirty="0">
                <a:solidFill>
                  <a:srgbClr val="FF0000"/>
                </a:solidFill>
              </a:rPr>
              <a:t>ihraç edildikten sonra </a:t>
            </a:r>
            <a:r>
              <a:rPr lang="tr-TR" sz="4600" dirty="0">
                <a:solidFill>
                  <a:srgbClr val="00B050"/>
                </a:solidFill>
              </a:rPr>
              <a:t>yeniden </a:t>
            </a:r>
            <a:r>
              <a:rPr lang="tr-TR" sz="4600" u="sng" dirty="0">
                <a:solidFill>
                  <a:srgbClr val="FF0000"/>
                </a:solidFill>
              </a:rPr>
              <a:t>ithal edilen </a:t>
            </a:r>
            <a:r>
              <a:rPr lang="tr-TR" sz="4600" dirty="0">
                <a:solidFill>
                  <a:srgbClr val="00B050"/>
                </a:solidFill>
              </a:rPr>
              <a:t>serbest dolaşımda bulunan eşyanın </a:t>
            </a:r>
            <a:r>
              <a:rPr lang="tr-TR" sz="4600" dirty="0">
                <a:solidFill>
                  <a:srgbClr val="7030A0"/>
                </a:solidFill>
              </a:rPr>
              <a:t>serbest dolaşıma giriş işlemleri aynı ATA karnesiyle yapılır.</a:t>
            </a:r>
          </a:p>
          <a:p>
            <a:r>
              <a:rPr lang="tr-TR" sz="3400" dirty="0"/>
              <a:t> 	</a:t>
            </a:r>
            <a:r>
              <a:rPr lang="tr-TR" sz="1700" dirty="0">
                <a:solidFill>
                  <a:srgbClr val="00B0F0"/>
                </a:solidFill>
              </a:rPr>
              <a:t>Bu durumda eşyanın serbest dolaşıma giriş işlemlerini yapan gümrük idaresi;</a:t>
            </a:r>
          </a:p>
          <a:p>
            <a:r>
              <a:rPr lang="tr-TR" sz="1300" dirty="0"/>
              <a:t> 	a) ATA karnesinin yeniden ithale ilişkin bölümünün A’dan G’ye kadar olan bölümündeki bilgilerinin doğruluğunu kontrol etmek,</a:t>
            </a:r>
          </a:p>
          <a:p>
            <a:r>
              <a:rPr lang="tr-TR" sz="1300" dirty="0"/>
              <a:t> 	b) ATA karnesinin yeniden ithale ilişkin H bölümünü doldurmak,</a:t>
            </a:r>
          </a:p>
          <a:p>
            <a:r>
              <a:rPr lang="tr-TR" sz="1300" dirty="0"/>
              <a:t> 	c) Yeniden ithal belgesini koparmak,</a:t>
            </a:r>
          </a:p>
          <a:p>
            <a:r>
              <a:rPr lang="tr-TR" sz="1300" dirty="0"/>
              <a:t> 	</a:t>
            </a:r>
            <a:r>
              <a:rPr lang="tr-TR" sz="1500" dirty="0">
                <a:solidFill>
                  <a:srgbClr val="00B0F0"/>
                </a:solidFill>
              </a:rPr>
              <a:t>Suretiyle işlemleri tamamlar.</a:t>
            </a:r>
          </a:p>
          <a:p>
            <a:endParaRPr lang="tr-TR" dirty="0"/>
          </a:p>
        </p:txBody>
      </p:sp>
      <p:sp>
        <p:nvSpPr>
          <p:cNvPr id="4" name="Veri Yer Tutucusu 3"/>
          <p:cNvSpPr>
            <a:spLocks noGrp="1"/>
          </p:cNvSpPr>
          <p:nvPr>
            <p:ph type="dt" sz="half" idx="10"/>
          </p:nvPr>
        </p:nvSpPr>
        <p:spPr/>
        <p:txBody>
          <a:bodyPr/>
          <a:lstStyle/>
          <a:p>
            <a:fld id="{210C7BE8-7ED0-4018-B0CF-D62C8D78034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210</a:t>
            </a:fld>
            <a:endParaRPr lang="tr-TR">
              <a:solidFill>
                <a:prstClr val="black">
                  <a:tint val="75000"/>
                </a:prstClr>
              </a:solidFill>
            </a:endParaRPr>
          </a:p>
        </p:txBody>
      </p:sp>
    </p:spTree>
    <p:extLst>
      <p:ext uri="{BB962C8B-B14F-4D97-AF65-F5344CB8AC3E}">
        <p14:creationId xmlns:p14="http://schemas.microsoft.com/office/powerpoint/2010/main" val="324420002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2483893"/>
          </a:xfrm>
        </p:spPr>
        <p:txBody>
          <a:bodyPr>
            <a:normAutofit fontScale="90000"/>
          </a:bodyPr>
          <a:lstStyle/>
          <a:p>
            <a:pPr algn="ctr"/>
            <a:br>
              <a:rPr lang="tr-TR" b="1" dirty="0">
                <a:solidFill>
                  <a:srgbClr val="FF0000"/>
                </a:solidFill>
              </a:rPr>
            </a:br>
            <a:br>
              <a:rPr lang="tr-TR" b="1" dirty="0">
                <a:solidFill>
                  <a:srgbClr val="FF0000"/>
                </a:solidFill>
              </a:rPr>
            </a:br>
            <a:r>
              <a:rPr lang="tr-TR" b="1" dirty="0">
                <a:solidFill>
                  <a:srgbClr val="FF0000"/>
                </a:solidFill>
              </a:rPr>
              <a:t>İKİNCİ ALT AYIRIM</a:t>
            </a:r>
            <a:br>
              <a:rPr lang="tr-TR" dirty="0">
                <a:solidFill>
                  <a:srgbClr val="FF0000"/>
                </a:solidFill>
              </a:rPr>
            </a:br>
            <a:r>
              <a:rPr lang="tr-TR" b="1" dirty="0">
                <a:solidFill>
                  <a:srgbClr val="FF0000"/>
                </a:solidFill>
              </a:rPr>
              <a:t>Yasaklama ve Kısıtlamalar</a:t>
            </a:r>
            <a:br>
              <a:rPr lang="tr-TR" b="1" dirty="0"/>
            </a:br>
            <a:endParaRPr lang="tr-TR" dirty="0"/>
          </a:p>
        </p:txBody>
      </p:sp>
      <p:sp>
        <p:nvSpPr>
          <p:cNvPr id="4" name="Veri Yer Tutucusu 3"/>
          <p:cNvSpPr>
            <a:spLocks noGrp="1"/>
          </p:cNvSpPr>
          <p:nvPr>
            <p:ph type="dt" sz="half" idx="10"/>
          </p:nvPr>
        </p:nvSpPr>
        <p:spPr/>
        <p:txBody>
          <a:bodyPr/>
          <a:lstStyle/>
          <a:p>
            <a:fld id="{E1C4343D-EE2E-4130-8DE5-41D5677A8FC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211</a:t>
            </a:fld>
            <a:endParaRPr lang="tr-TR">
              <a:solidFill>
                <a:prstClr val="black">
                  <a:tint val="75000"/>
                </a:prstClr>
              </a:solidFill>
            </a:endParaRPr>
          </a:p>
        </p:txBody>
      </p:sp>
    </p:spTree>
    <p:extLst>
      <p:ext uri="{BB962C8B-B14F-4D97-AF65-F5344CB8AC3E}">
        <p14:creationId xmlns:p14="http://schemas.microsoft.com/office/powerpoint/2010/main" val="3598099893"/>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603" y="504967"/>
            <a:ext cx="11655188" cy="5964072"/>
          </a:xfrm>
        </p:spPr>
        <p:txBody>
          <a:bodyPr>
            <a:normAutofit/>
          </a:bodyPr>
          <a:lstStyle/>
          <a:p>
            <a:pPr algn="ctr"/>
            <a:r>
              <a:rPr lang="tr-TR" sz="3200" b="1" dirty="0">
                <a:solidFill>
                  <a:srgbClr val="00B0F0"/>
                </a:solidFill>
              </a:rPr>
              <a:t>Türkiye’ye sokulması yasak olan eşya</a:t>
            </a:r>
            <a:endParaRPr lang="tr-TR" sz="3200" dirty="0">
              <a:solidFill>
                <a:srgbClr val="00B0F0"/>
              </a:solidFill>
            </a:endParaRPr>
          </a:p>
          <a:p>
            <a:r>
              <a:rPr lang="tr-TR" sz="3200" b="1" dirty="0"/>
              <a:t>	</a:t>
            </a:r>
            <a:endParaRPr lang="tr-TR" sz="3200" dirty="0"/>
          </a:p>
          <a:p>
            <a:r>
              <a:rPr lang="tr-TR" sz="3200" b="1" dirty="0"/>
              <a:t>	Madde 213-</a:t>
            </a:r>
            <a:r>
              <a:rPr lang="tr-TR" sz="3200" dirty="0"/>
              <a:t> Türk Gümrük Tarife Cetveli ile özel kanunlar veya taraf olduğumuz anlaşmalar ve sözleşmelerle </a:t>
            </a:r>
            <a:r>
              <a:rPr lang="tr-TR" sz="3200" dirty="0">
                <a:solidFill>
                  <a:srgbClr val="C00000"/>
                </a:solidFill>
              </a:rPr>
              <a:t>ithali yasak edilmiş ve edilecek olan eşya, </a:t>
            </a:r>
            <a:r>
              <a:rPr lang="tr-TR" sz="3200" dirty="0">
                <a:solidFill>
                  <a:srgbClr val="00B050"/>
                </a:solidFill>
              </a:rPr>
              <a:t>235. madde saklı kalmak kaydıyla</a:t>
            </a:r>
            <a:r>
              <a:rPr lang="tr-TR" sz="3200" dirty="0">
                <a:solidFill>
                  <a:srgbClr val="C00000"/>
                </a:solidFill>
              </a:rPr>
              <a:t>, her ne suretle olursa olsun Türkiye’ye sokulamaz. </a:t>
            </a:r>
          </a:p>
          <a:p>
            <a:r>
              <a:rPr lang="tr-TR" sz="3200" dirty="0"/>
              <a:t> </a:t>
            </a:r>
          </a:p>
          <a:p>
            <a:r>
              <a:rPr lang="tr-TR" sz="3200" dirty="0"/>
              <a:t>	Türkiye’ye ithali yasak olan eşya ve ilgili mevzuata ait liste 32 no.lu ekte belirtilmiştir.</a:t>
            </a:r>
          </a:p>
          <a:p>
            <a:r>
              <a:rPr lang="tr-TR" sz="3200" dirty="0">
                <a:solidFill>
                  <a:srgbClr val="13ED3D"/>
                </a:solidFill>
              </a:rPr>
              <a:t>Madde 235- İlgili mevzuatları uyarınca yasaklama ve kısıtlamaya tabi eşyanın transiti için Müsteşarlıktan her seferinde izin alınır.</a:t>
            </a:r>
          </a:p>
          <a:p>
            <a:endParaRPr lang="tr-TR" sz="3200" dirty="0"/>
          </a:p>
          <a:p>
            <a:endParaRPr lang="tr-TR" dirty="0"/>
          </a:p>
        </p:txBody>
      </p:sp>
      <p:sp>
        <p:nvSpPr>
          <p:cNvPr id="4" name="Veri Yer Tutucusu 3"/>
          <p:cNvSpPr>
            <a:spLocks noGrp="1"/>
          </p:cNvSpPr>
          <p:nvPr>
            <p:ph type="dt" sz="half" idx="10"/>
          </p:nvPr>
        </p:nvSpPr>
        <p:spPr/>
        <p:txBody>
          <a:bodyPr/>
          <a:lstStyle/>
          <a:p>
            <a:fld id="{B02A4F72-433D-447B-AF26-5DEA5056C91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212</a:t>
            </a:fld>
            <a:endParaRPr lang="tr-TR">
              <a:solidFill>
                <a:prstClr val="black">
                  <a:tint val="75000"/>
                </a:prstClr>
              </a:solidFill>
            </a:endParaRPr>
          </a:p>
        </p:txBody>
      </p:sp>
    </p:spTree>
    <p:extLst>
      <p:ext uri="{BB962C8B-B14F-4D97-AF65-F5344CB8AC3E}">
        <p14:creationId xmlns:p14="http://schemas.microsoft.com/office/powerpoint/2010/main" val="223221321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İKİNCİ AYIRIM</a:t>
            </a:r>
          </a:p>
          <a:p>
            <a:pPr algn="r"/>
            <a:endParaRPr lang="tr-TR" sz="3200" b="1" dirty="0">
              <a:solidFill>
                <a:srgbClr val="FF0000"/>
              </a:solidFill>
            </a:endParaRPr>
          </a:p>
          <a:p>
            <a:pPr algn="r"/>
            <a:r>
              <a:rPr lang="tr-TR" sz="2400" b="1" dirty="0"/>
              <a:t>2.ALT AYIRIM</a:t>
            </a:r>
          </a:p>
        </p:txBody>
      </p:sp>
      <p:sp>
        <p:nvSpPr>
          <p:cNvPr id="4" name="Veri Yer Tutucusu 3"/>
          <p:cNvSpPr>
            <a:spLocks noGrp="1"/>
          </p:cNvSpPr>
          <p:nvPr>
            <p:ph type="dt" sz="half" idx="10"/>
          </p:nvPr>
        </p:nvSpPr>
        <p:spPr/>
        <p:txBody>
          <a:bodyPr/>
          <a:lstStyle/>
          <a:p>
            <a:fld id="{F25B1AB9-ECD2-4B10-8BE5-B066124634C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213</a:t>
            </a:fld>
            <a:endParaRPr lang="tr-TR">
              <a:solidFill>
                <a:prstClr val="black">
                  <a:tint val="75000"/>
                </a:prstClr>
              </a:solidFill>
            </a:endParaRPr>
          </a:p>
        </p:txBody>
      </p:sp>
    </p:spTree>
    <p:extLst>
      <p:ext uri="{BB962C8B-B14F-4D97-AF65-F5344CB8AC3E}">
        <p14:creationId xmlns:p14="http://schemas.microsoft.com/office/powerpoint/2010/main" val="27203606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8490" y="327546"/>
            <a:ext cx="10985310" cy="5849417"/>
          </a:xfrm>
        </p:spPr>
        <p:txBody>
          <a:bodyPr/>
          <a:lstStyle/>
          <a:p>
            <a:pPr algn="ctr"/>
            <a:r>
              <a:rPr lang="tr-TR" sz="3200" b="1" dirty="0">
                <a:solidFill>
                  <a:srgbClr val="00B0F0"/>
                </a:solidFill>
              </a:rPr>
              <a:t>İthali, belli kurum ve kuruluşlara bırakılan eşya</a:t>
            </a:r>
            <a:endParaRPr lang="tr-TR" sz="3200" dirty="0">
              <a:solidFill>
                <a:srgbClr val="00B0F0"/>
              </a:solidFill>
            </a:endParaRPr>
          </a:p>
          <a:p>
            <a:r>
              <a:rPr lang="tr-TR" b="1" dirty="0"/>
              <a:t>	</a:t>
            </a:r>
            <a:endParaRPr lang="tr-TR" dirty="0"/>
          </a:p>
          <a:p>
            <a:r>
              <a:rPr lang="tr-TR" b="1" dirty="0"/>
              <a:t>	Madde 214-</a:t>
            </a:r>
            <a:r>
              <a:rPr lang="tr-TR" dirty="0"/>
              <a:t> </a:t>
            </a:r>
            <a:r>
              <a:rPr lang="tr-TR" sz="3200" dirty="0">
                <a:solidFill>
                  <a:srgbClr val="00B050"/>
                </a:solidFill>
              </a:rPr>
              <a:t>Özel kanunlar gereğince Türkiye’ye ithali, belli kurum ve kuruluşlara </a:t>
            </a:r>
            <a:r>
              <a:rPr lang="tr-TR" sz="3200" dirty="0">
                <a:solidFill>
                  <a:srgbClr val="FF0000"/>
                </a:solidFill>
              </a:rPr>
              <a:t>bırakılan eşya, </a:t>
            </a:r>
          </a:p>
          <a:p>
            <a:r>
              <a:rPr lang="tr-TR" sz="3200" dirty="0">
                <a:solidFill>
                  <a:srgbClr val="FF0000"/>
                </a:solidFill>
              </a:rPr>
              <a:t>ancak bu kurum veya kuruluşlar </a:t>
            </a:r>
            <a:r>
              <a:rPr lang="tr-TR" sz="3200" dirty="0"/>
              <a:t>veya bunların yetki verdiği kurum veya kuruluşlarca </a:t>
            </a:r>
            <a:r>
              <a:rPr lang="tr-TR" sz="3200" dirty="0">
                <a:solidFill>
                  <a:srgbClr val="FF0000"/>
                </a:solidFill>
              </a:rPr>
              <a:t>ithal edilebilir. </a:t>
            </a:r>
          </a:p>
          <a:p>
            <a:r>
              <a:rPr lang="tr-TR" sz="3200" dirty="0"/>
              <a:t> </a:t>
            </a:r>
          </a:p>
          <a:p>
            <a:r>
              <a:rPr lang="tr-TR" sz="3200" dirty="0"/>
              <a:t>	Halen ithali belli kurum veya kuruluşlara bırakılan eşyaya ait liste 33 no.lu ekte gösterilmiştir.</a:t>
            </a:r>
          </a:p>
          <a:p>
            <a:r>
              <a:rPr lang="tr-TR" sz="3200" b="1" dirty="0"/>
              <a:t> </a:t>
            </a:r>
            <a:endParaRPr lang="tr-TR" sz="3200" dirty="0"/>
          </a:p>
          <a:p>
            <a:endParaRPr lang="tr-TR" dirty="0"/>
          </a:p>
        </p:txBody>
      </p:sp>
      <p:sp>
        <p:nvSpPr>
          <p:cNvPr id="4" name="Veri Yer Tutucusu 3"/>
          <p:cNvSpPr>
            <a:spLocks noGrp="1"/>
          </p:cNvSpPr>
          <p:nvPr>
            <p:ph type="dt" sz="half" idx="10"/>
          </p:nvPr>
        </p:nvSpPr>
        <p:spPr/>
        <p:txBody>
          <a:bodyPr/>
          <a:lstStyle/>
          <a:p>
            <a:fld id="{4D3D348D-8D87-46E7-A962-22F194B7C9D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214</a:t>
            </a:fld>
            <a:endParaRPr lang="tr-TR">
              <a:solidFill>
                <a:prstClr val="black">
                  <a:tint val="75000"/>
                </a:prstClr>
              </a:solidFill>
            </a:endParaRPr>
          </a:p>
        </p:txBody>
      </p:sp>
    </p:spTree>
    <p:extLst>
      <p:ext uri="{BB962C8B-B14F-4D97-AF65-F5344CB8AC3E}">
        <p14:creationId xmlns:p14="http://schemas.microsoft.com/office/powerpoint/2010/main" val="2076844773"/>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çerik Yer Tutucusu 10"/>
          <p:cNvGraphicFramePr>
            <a:graphicFrameLocks noGrp="1"/>
          </p:cNvGraphicFramePr>
          <p:nvPr>
            <p:ph idx="1"/>
            <p:extLst>
              <p:ext uri="{D42A27DB-BD31-4B8C-83A1-F6EECF244321}">
                <p14:modId xmlns:p14="http://schemas.microsoft.com/office/powerpoint/2010/main" val="2907765236"/>
              </p:ext>
            </p:extLst>
          </p:nvPr>
        </p:nvGraphicFramePr>
        <p:xfrm>
          <a:off x="1026941" y="1688122"/>
          <a:ext cx="9898967" cy="4266216"/>
        </p:xfrm>
        <a:graphic>
          <a:graphicData uri="http://schemas.openxmlformats.org/drawingml/2006/table">
            <a:tbl>
              <a:tblPr/>
              <a:tblGrid>
                <a:gridCol w="1923497">
                  <a:extLst>
                    <a:ext uri="{9D8B030D-6E8A-4147-A177-3AD203B41FA5}">
                      <a16:colId xmlns:a16="http://schemas.microsoft.com/office/drawing/2014/main" val="20000"/>
                    </a:ext>
                  </a:extLst>
                </a:gridCol>
                <a:gridCol w="7975470">
                  <a:extLst>
                    <a:ext uri="{9D8B030D-6E8A-4147-A177-3AD203B41FA5}">
                      <a16:colId xmlns:a16="http://schemas.microsoft.com/office/drawing/2014/main" val="20001"/>
                    </a:ext>
                  </a:extLst>
                </a:gridCol>
              </a:tblGrid>
              <a:tr h="345276">
                <a:tc>
                  <a:txBody>
                    <a:bodyPr/>
                    <a:lstStyle/>
                    <a:p>
                      <a:pPr algn="ctr"/>
                      <a:r>
                        <a:rPr lang="tr-TR" sz="2400" b="1" dirty="0">
                          <a:effectLst/>
                          <a:latin typeface="book antiqua" panose="02040602050305030304" pitchFamily="18" charset="0"/>
                        </a:rPr>
                        <a:t>1</a:t>
                      </a:r>
                      <a:endParaRPr lang="tr-TR" sz="2400" dirty="0"/>
                    </a:p>
                  </a:txBody>
                  <a:tcPr marL="0" marR="0" marT="0" marB="0" anchor="ctr">
                    <a:lnL>
                      <a:noFill/>
                    </a:lnL>
                    <a:lnR>
                      <a:noFill/>
                    </a:lnR>
                    <a:lnT>
                      <a:noFill/>
                    </a:lnT>
                    <a:lnB>
                      <a:noFill/>
                    </a:lnB>
                    <a:solidFill>
                      <a:srgbClr val="FFFFFF"/>
                    </a:solidFill>
                  </a:tcPr>
                </a:tc>
                <a:tc>
                  <a:txBody>
                    <a:bodyPr/>
                    <a:lstStyle/>
                    <a:p>
                      <a:pPr algn="ctr"/>
                      <a:r>
                        <a:rPr lang="tr-TR" sz="2400" b="1" dirty="0">
                          <a:effectLst/>
                          <a:latin typeface="book antiqua" panose="02040602050305030304" pitchFamily="18" charset="0"/>
                        </a:rPr>
                        <a:t>2</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r h="690552">
                <a:tc>
                  <a:txBody>
                    <a:bodyPr/>
                    <a:lstStyle/>
                    <a:p>
                      <a:pPr algn="ctr"/>
                      <a:r>
                        <a:rPr lang="tr-TR" sz="2400" b="1">
                          <a:effectLst/>
                          <a:latin typeface="book antiqua" panose="02040602050305030304" pitchFamily="18" charset="0"/>
                        </a:rPr>
                        <a:t>Eşya kodu</a:t>
                      </a:r>
                      <a:endParaRPr lang="tr-TR" sz="2400"/>
                    </a:p>
                  </a:txBody>
                  <a:tcPr marL="0" marR="0" marT="0" marB="0">
                    <a:lnL>
                      <a:noFill/>
                    </a:lnL>
                    <a:lnR>
                      <a:noFill/>
                    </a:lnR>
                    <a:lnT>
                      <a:noFill/>
                    </a:lnT>
                    <a:lnB>
                      <a:noFill/>
                    </a:lnB>
                    <a:solidFill>
                      <a:srgbClr val="FFFFFF"/>
                    </a:solidFill>
                  </a:tcPr>
                </a:tc>
                <a:tc>
                  <a:txBody>
                    <a:bodyPr/>
                    <a:lstStyle/>
                    <a:p>
                      <a:r>
                        <a:rPr lang="tr-TR" sz="2400" b="1" dirty="0">
                          <a:effectLst/>
                          <a:latin typeface="book antiqua" panose="02040602050305030304" pitchFamily="18" charset="0"/>
                        </a:rPr>
                        <a:t>                                     Eşyanın tanımı</a:t>
                      </a:r>
                      <a:endParaRPr lang="tr-TR" sz="2400" b="1"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1"/>
                  </a:ext>
                </a:extLst>
              </a:tr>
              <a:tr h="1381104">
                <a:tc>
                  <a:txBody>
                    <a:bodyPr/>
                    <a:lstStyle/>
                    <a:p>
                      <a:pPr algn="ctr"/>
                      <a:r>
                        <a:rPr lang="tr-TR" sz="2400" dirty="0">
                          <a:effectLst/>
                          <a:latin typeface="book antiqua" panose="02040602050305030304" pitchFamily="18" charset="0"/>
                        </a:rPr>
                        <a:t>0207 12</a:t>
                      </a:r>
                      <a:endParaRPr lang="tr-TR" sz="2400" dirty="0"/>
                    </a:p>
                    <a:p>
                      <a:pPr algn="ctr"/>
                      <a:r>
                        <a:rPr lang="tr-TR" sz="2400" dirty="0">
                          <a:effectLst/>
                          <a:latin typeface="book antiqua" panose="02040602050305030304" pitchFamily="18" charset="0"/>
                        </a:rPr>
                        <a:t>0207 14</a:t>
                      </a:r>
                      <a:endParaRPr lang="tr-TR" sz="2400" dirty="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01.05 pozisyonuna giren ve </a:t>
                      </a:r>
                      <a:r>
                        <a:rPr lang="tr-TR" sz="2400" dirty="0" err="1">
                          <a:effectLst/>
                          <a:latin typeface="book antiqua" panose="02040602050305030304" pitchFamily="18" charset="0"/>
                        </a:rPr>
                        <a:t>Gallus</a:t>
                      </a:r>
                      <a:r>
                        <a:rPr lang="tr-TR" sz="2400" dirty="0">
                          <a:effectLst/>
                          <a:latin typeface="book antiqua" panose="02040602050305030304" pitchFamily="18" charset="0"/>
                        </a:rPr>
                        <a:t> </a:t>
                      </a:r>
                      <a:r>
                        <a:rPr lang="tr-TR" sz="2400" dirty="0" err="1">
                          <a:effectLst/>
                          <a:latin typeface="book antiqua" panose="02040602050305030304" pitchFamily="18" charset="0"/>
                        </a:rPr>
                        <a:t>domesticus</a:t>
                      </a:r>
                      <a:r>
                        <a:rPr lang="tr-TR" sz="2400" dirty="0">
                          <a:effectLst/>
                          <a:latin typeface="book antiqua" panose="02040602050305030304" pitchFamily="18" charset="0"/>
                        </a:rPr>
                        <a:t> türüne ait kümes hayvanlarının etleri ve yenilen sakatatı (dondurulmuş),</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2"/>
                  </a:ext>
                </a:extLst>
              </a:tr>
              <a:tr h="1726380">
                <a:tc>
                  <a:txBody>
                    <a:bodyPr/>
                    <a:lstStyle/>
                    <a:p>
                      <a:pPr algn="ctr"/>
                      <a:r>
                        <a:rPr lang="tr-TR" sz="2400" dirty="0">
                          <a:effectLst/>
                          <a:latin typeface="book antiqua" panose="02040602050305030304" pitchFamily="18" charset="0"/>
                        </a:rPr>
                        <a:t>1701 12</a:t>
                      </a:r>
                      <a:endParaRPr lang="tr-TR" sz="2400" dirty="0"/>
                    </a:p>
                    <a:p>
                      <a:pPr algn="ctr"/>
                      <a:r>
                        <a:rPr lang="tr-TR" sz="2400" dirty="0">
                          <a:effectLst/>
                          <a:latin typeface="book antiqua" panose="02040602050305030304" pitchFamily="18" charset="0"/>
                        </a:rPr>
                        <a:t>1701 13</a:t>
                      </a:r>
                      <a:endParaRPr lang="tr-TR" sz="2400" dirty="0"/>
                    </a:p>
                    <a:p>
                      <a:pPr algn="ctr"/>
                      <a:r>
                        <a:rPr lang="tr-TR" sz="2400" dirty="0">
                          <a:effectLst/>
                          <a:latin typeface="book antiqua" panose="02040602050305030304" pitchFamily="18" charset="0"/>
                        </a:rPr>
                        <a:t>1701 14</a:t>
                      </a:r>
                      <a:endParaRPr lang="tr-TR" sz="2400" dirty="0"/>
                    </a:p>
                    <a:p>
                      <a:pPr algn="ctr"/>
                      <a:r>
                        <a:rPr lang="tr-TR" sz="2400" dirty="0">
                          <a:effectLst/>
                          <a:latin typeface="book antiqua" panose="02040602050305030304" pitchFamily="18" charset="0"/>
                        </a:rPr>
                        <a:t>1701 91</a:t>
                      </a:r>
                      <a:endParaRPr lang="tr-TR" sz="2400" dirty="0"/>
                    </a:p>
                    <a:p>
                      <a:pPr algn="ctr"/>
                      <a:r>
                        <a:rPr lang="tr-TR" sz="2400" dirty="0">
                          <a:effectLst/>
                          <a:latin typeface="book antiqua" panose="02040602050305030304" pitchFamily="18" charset="0"/>
                        </a:rPr>
                        <a:t>1701 99</a:t>
                      </a:r>
                      <a:endParaRPr lang="tr-TR" sz="2400" dirty="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 </a:t>
                      </a:r>
                      <a:endParaRPr lang="tr-TR" sz="2400" dirty="0"/>
                    </a:p>
                    <a:p>
                      <a:pPr algn="ctr"/>
                      <a:r>
                        <a:rPr lang="tr-TR" sz="2400" dirty="0">
                          <a:effectLst/>
                          <a:latin typeface="book antiqua" panose="02040602050305030304" pitchFamily="18" charset="0"/>
                        </a:rPr>
                        <a:t>Kamış veya pancar şekeri ve kimyaca saf sakaroz (katı halde)</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3"/>
                  </a:ext>
                </a:extLst>
              </a:tr>
            </a:tbl>
          </a:graphicData>
        </a:graphic>
      </p:graphicFrame>
      <p:sp>
        <p:nvSpPr>
          <p:cNvPr id="4" name="Veri Yer Tutucusu 3"/>
          <p:cNvSpPr>
            <a:spLocks noGrp="1"/>
          </p:cNvSpPr>
          <p:nvPr>
            <p:ph type="dt" sz="half" idx="10"/>
          </p:nvPr>
        </p:nvSpPr>
        <p:spPr/>
        <p:txBody>
          <a:bodyPr/>
          <a:lstStyle/>
          <a:p>
            <a:fld id="{94C8DA4C-D300-4931-9498-EDF1A60BE8A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215</a:t>
            </a:fld>
            <a:endParaRPr lang="tr-TR">
              <a:solidFill>
                <a:prstClr val="black">
                  <a:tint val="75000"/>
                </a:prstClr>
              </a:solidFill>
            </a:endParaRPr>
          </a:p>
        </p:txBody>
      </p:sp>
      <p:sp>
        <p:nvSpPr>
          <p:cNvPr id="12" name="Rectangle 3"/>
          <p:cNvSpPr>
            <a:spLocks noChangeArrowheads="1"/>
          </p:cNvSpPr>
          <p:nvPr/>
        </p:nvSpPr>
        <p:spPr bwMode="auto">
          <a:xfrm>
            <a:off x="154745" y="-184664"/>
            <a:ext cx="107711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a:ln>
                  <a:noFill/>
                </a:ln>
                <a:solidFill>
                  <a:srgbClr val="FF0000"/>
                </a:solidFill>
                <a:effectLst>
                  <a:outerShdw blurRad="38100" dist="38100" dir="2700000" algn="tl">
                    <a:srgbClr val="000000">
                      <a:alpha val="43137"/>
                    </a:srgbClr>
                  </a:outerShdw>
                </a:effectLst>
                <a:latin typeface="Book Antiqua" panose="02040602050305030304" pitchFamily="18" charset="0"/>
              </a:rPr>
              <a:t>EK </a:t>
            </a:r>
            <a:r>
              <a:rPr kumimoji="0" lang="tr-TR" sz="3600" b="1" i="0" u="none" strike="noStrike" cap="none" normalizeH="0" baseline="0" dirty="0">
                <a:ln>
                  <a:noFill/>
                </a:ln>
                <a:solidFill>
                  <a:srgbClr val="FF0000"/>
                </a:solidFill>
                <a:effectLst>
                  <a:outerShdw blurRad="38100" dist="38100" dir="2700000" algn="tl">
                    <a:srgbClr val="000000">
                      <a:alpha val="43137"/>
                    </a:srgbClr>
                  </a:outerShdw>
                </a:effectLst>
                <a:latin typeface="Book Antiqua" panose="02040602050305030304" pitchFamily="18" charset="0"/>
              </a:rPr>
              <a:t>33</a:t>
            </a:r>
            <a:endParaRPr kumimoji="0" lang="tr-TR" sz="2400" b="0"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303398426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1552219505"/>
              </p:ext>
            </p:extLst>
          </p:nvPr>
        </p:nvGraphicFramePr>
        <p:xfrm>
          <a:off x="1097280" y="829993"/>
          <a:ext cx="9903655" cy="5345723"/>
        </p:xfrm>
        <a:graphic>
          <a:graphicData uri="http://schemas.openxmlformats.org/drawingml/2006/table">
            <a:tbl>
              <a:tblPr/>
              <a:tblGrid>
                <a:gridCol w="1924407">
                  <a:extLst>
                    <a:ext uri="{9D8B030D-6E8A-4147-A177-3AD203B41FA5}">
                      <a16:colId xmlns:a16="http://schemas.microsoft.com/office/drawing/2014/main" val="20000"/>
                    </a:ext>
                  </a:extLst>
                </a:gridCol>
                <a:gridCol w="7979248">
                  <a:extLst>
                    <a:ext uri="{9D8B030D-6E8A-4147-A177-3AD203B41FA5}">
                      <a16:colId xmlns:a16="http://schemas.microsoft.com/office/drawing/2014/main" val="20001"/>
                    </a:ext>
                  </a:extLst>
                </a:gridCol>
              </a:tblGrid>
              <a:tr h="3742006">
                <a:tc>
                  <a:txBody>
                    <a:bodyPr/>
                    <a:lstStyle/>
                    <a:p>
                      <a:pPr algn="ctr"/>
                      <a:r>
                        <a:rPr lang="es-ES" sz="2400" dirty="0">
                          <a:effectLst/>
                          <a:latin typeface="book antiqua" panose="02040602050305030304" pitchFamily="18" charset="0"/>
                        </a:rPr>
                        <a:t>2208 20</a:t>
                      </a:r>
                      <a:endParaRPr lang="es-ES" sz="2400" dirty="0"/>
                    </a:p>
                    <a:p>
                      <a:pPr algn="ctr"/>
                      <a:r>
                        <a:rPr lang="es-ES" sz="2400" dirty="0">
                          <a:effectLst/>
                          <a:latin typeface="book antiqua" panose="02040602050305030304" pitchFamily="18" charset="0"/>
                        </a:rPr>
                        <a:t>2208 30</a:t>
                      </a:r>
                      <a:endParaRPr lang="es-ES" sz="2400" dirty="0"/>
                    </a:p>
                    <a:p>
                      <a:pPr algn="ctr"/>
                      <a:r>
                        <a:rPr lang="es-ES" sz="2400" dirty="0">
                          <a:effectLst/>
                          <a:latin typeface="book antiqua" panose="02040602050305030304" pitchFamily="18" charset="0"/>
                        </a:rPr>
                        <a:t>2208 40</a:t>
                      </a:r>
                      <a:endParaRPr lang="es-ES" sz="2400" dirty="0"/>
                    </a:p>
                    <a:p>
                      <a:pPr algn="ctr"/>
                      <a:r>
                        <a:rPr lang="es-ES" sz="2400" dirty="0">
                          <a:effectLst/>
                          <a:latin typeface="book antiqua" panose="02040602050305030304" pitchFamily="18" charset="0"/>
                        </a:rPr>
                        <a:t>2208 50</a:t>
                      </a:r>
                      <a:endParaRPr lang="es-ES" sz="2400" dirty="0"/>
                    </a:p>
                    <a:p>
                      <a:pPr algn="ctr"/>
                      <a:r>
                        <a:rPr lang="es-ES" sz="2400" dirty="0">
                          <a:effectLst/>
                          <a:latin typeface="book antiqua" panose="02040602050305030304" pitchFamily="18" charset="0"/>
                        </a:rPr>
                        <a:t>2208 60</a:t>
                      </a:r>
                      <a:endParaRPr lang="es-ES" sz="2400" dirty="0"/>
                    </a:p>
                    <a:p>
                      <a:pPr algn="ctr"/>
                      <a:r>
                        <a:rPr lang="es-ES" sz="2400" dirty="0">
                          <a:effectLst/>
                          <a:latin typeface="book antiqua" panose="02040602050305030304" pitchFamily="18" charset="0"/>
                        </a:rPr>
                        <a:t>2208 70</a:t>
                      </a:r>
                      <a:endParaRPr lang="es-ES" sz="2400" dirty="0"/>
                    </a:p>
                    <a:p>
                      <a:pPr algn="ctr"/>
                      <a:r>
                        <a:rPr lang="es-ES" sz="2400" dirty="0">
                          <a:effectLst/>
                          <a:latin typeface="book antiqua" panose="02040602050305030304" pitchFamily="18" charset="0"/>
                        </a:rPr>
                        <a:t>y 2208 90</a:t>
                      </a:r>
                      <a:endParaRPr lang="es-ES" sz="2400" dirty="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 </a:t>
                      </a:r>
                      <a:endParaRPr lang="tr-TR" sz="2400" dirty="0"/>
                    </a:p>
                    <a:p>
                      <a:pPr algn="ctr"/>
                      <a:r>
                        <a:rPr lang="tr-TR" sz="2400" dirty="0">
                          <a:effectLst/>
                          <a:latin typeface="book antiqua" panose="02040602050305030304" pitchFamily="18" charset="0"/>
                        </a:rPr>
                        <a:t>Alkol derecesi hacim itibariyle %80’den az olan tağyir (</a:t>
                      </a:r>
                      <a:r>
                        <a:rPr lang="tr-TR" sz="2400" dirty="0" err="1">
                          <a:effectLst/>
                          <a:latin typeface="book antiqua" panose="02040602050305030304" pitchFamily="18" charset="0"/>
                        </a:rPr>
                        <a:t>denatüre</a:t>
                      </a:r>
                      <a:r>
                        <a:rPr lang="tr-TR" sz="2400" dirty="0">
                          <a:effectLst/>
                          <a:latin typeface="book antiqua" panose="02040602050305030304" pitchFamily="18" charset="0"/>
                        </a:rPr>
                        <a:t>) edilmemiş etil alkol; </a:t>
                      </a:r>
                      <a:r>
                        <a:rPr lang="tr-TR" sz="2400" dirty="0" err="1">
                          <a:effectLst/>
                          <a:latin typeface="book antiqua" panose="02040602050305030304" pitchFamily="18" charset="0"/>
                        </a:rPr>
                        <a:t>damıtım</a:t>
                      </a:r>
                      <a:r>
                        <a:rPr lang="tr-TR" sz="2400" dirty="0">
                          <a:effectLst/>
                          <a:latin typeface="book antiqua" panose="02040602050305030304" pitchFamily="18" charset="0"/>
                        </a:rPr>
                        <a:t> yoluyla elde edilen alkollü içkiler, likörler ve diğer alkollü içecekler</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r h="1069145">
                <a:tc>
                  <a:txBody>
                    <a:bodyPr/>
                    <a:lstStyle/>
                    <a:p>
                      <a:pPr algn="ctr"/>
                      <a:r>
                        <a:rPr lang="tr-TR" sz="2400">
                          <a:effectLst/>
                          <a:latin typeface="book antiqua" panose="02040602050305030304" pitchFamily="18" charset="0"/>
                        </a:rPr>
                        <a:t>2402.10</a:t>
                      </a:r>
                      <a:endParaRPr lang="tr-TR" sz="2400"/>
                    </a:p>
                  </a:txBody>
                  <a:tcPr marL="0" marR="0" marT="0" marB="0">
                    <a:lnL>
                      <a:noFill/>
                    </a:lnL>
                    <a:lnR>
                      <a:noFill/>
                    </a:lnR>
                    <a:lnT>
                      <a:noFill/>
                    </a:lnT>
                    <a:lnB>
                      <a:noFill/>
                    </a:lnB>
                    <a:solidFill>
                      <a:srgbClr val="FFFFFF"/>
                    </a:solidFill>
                  </a:tcPr>
                </a:tc>
                <a:tc>
                  <a:txBody>
                    <a:bodyPr/>
                    <a:lstStyle/>
                    <a:p>
                      <a:pPr algn="ctr"/>
                      <a:r>
                        <a:rPr lang="tr-TR" sz="2400">
                          <a:effectLst/>
                          <a:latin typeface="book antiqua" panose="02040602050305030304" pitchFamily="18" charset="0"/>
                        </a:rPr>
                        <a:t>Tütün içeren purolar, uçları açık purolar ve sigarillolar</a:t>
                      </a:r>
                      <a:endParaRPr lang="tr-TR" sz="24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1"/>
                  </a:ext>
                </a:extLst>
              </a:tr>
              <a:tr h="534572">
                <a:tc>
                  <a:txBody>
                    <a:bodyPr/>
                    <a:lstStyle/>
                    <a:p>
                      <a:pPr algn="ctr"/>
                      <a:r>
                        <a:rPr lang="tr-TR" sz="2400">
                          <a:effectLst/>
                          <a:latin typeface="book antiqua" panose="02040602050305030304" pitchFamily="18" charset="0"/>
                        </a:rPr>
                        <a:t>2402.20</a:t>
                      </a:r>
                      <a:endParaRPr lang="tr-TR" sz="240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Tütün içeren sigaralar</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p:sp>
        <p:nvSpPr>
          <p:cNvPr id="4" name="Veri Yer Tutucusu 3"/>
          <p:cNvSpPr>
            <a:spLocks noGrp="1"/>
          </p:cNvSpPr>
          <p:nvPr>
            <p:ph type="dt" sz="half" idx="10"/>
          </p:nvPr>
        </p:nvSpPr>
        <p:spPr/>
        <p:txBody>
          <a:bodyPr/>
          <a:lstStyle/>
          <a:p>
            <a:fld id="{E8319022-07FE-4BD0-AC84-B704D9F7FA2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216</a:t>
            </a:fld>
            <a:endParaRPr lang="tr-TR">
              <a:solidFill>
                <a:prstClr val="black">
                  <a:tint val="75000"/>
                </a:prstClr>
              </a:solidFill>
            </a:endParaRPr>
          </a:p>
        </p:txBody>
      </p:sp>
    </p:spTree>
    <p:extLst>
      <p:ext uri="{BB962C8B-B14F-4D97-AF65-F5344CB8AC3E}">
        <p14:creationId xmlns:p14="http://schemas.microsoft.com/office/powerpoint/2010/main" val="25047571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228264125"/>
              </p:ext>
            </p:extLst>
          </p:nvPr>
        </p:nvGraphicFramePr>
        <p:xfrm>
          <a:off x="1774209" y="1323833"/>
          <a:ext cx="8652681" cy="4367283"/>
        </p:xfrm>
        <a:graphic>
          <a:graphicData uri="http://schemas.openxmlformats.org/drawingml/2006/table">
            <a:tbl>
              <a:tblPr/>
              <a:tblGrid>
                <a:gridCol w="1681327">
                  <a:extLst>
                    <a:ext uri="{9D8B030D-6E8A-4147-A177-3AD203B41FA5}">
                      <a16:colId xmlns:a16="http://schemas.microsoft.com/office/drawing/2014/main" val="20000"/>
                    </a:ext>
                  </a:extLst>
                </a:gridCol>
                <a:gridCol w="6971354">
                  <a:extLst>
                    <a:ext uri="{9D8B030D-6E8A-4147-A177-3AD203B41FA5}">
                      <a16:colId xmlns:a16="http://schemas.microsoft.com/office/drawing/2014/main" val="20001"/>
                    </a:ext>
                  </a:extLst>
                </a:gridCol>
              </a:tblGrid>
              <a:tr h="1455761">
                <a:tc>
                  <a:txBody>
                    <a:bodyPr/>
                    <a:lstStyle/>
                    <a:p>
                      <a:pPr algn="ctr"/>
                      <a:r>
                        <a:rPr lang="tr-TR" sz="2400" dirty="0">
                          <a:effectLst/>
                          <a:latin typeface="book antiqua" panose="02040602050305030304" pitchFamily="18" charset="0"/>
                        </a:rPr>
                        <a:t>2403.11</a:t>
                      </a:r>
                      <a:endParaRPr lang="tr-TR" sz="2400" dirty="0"/>
                    </a:p>
                    <a:p>
                      <a:pPr algn="ctr"/>
                      <a:r>
                        <a:rPr lang="tr-TR" sz="2400" dirty="0">
                          <a:effectLst/>
                          <a:latin typeface="book antiqua" panose="02040602050305030304" pitchFamily="18" charset="0"/>
                        </a:rPr>
                        <a:t>2403.19</a:t>
                      </a:r>
                      <a:endParaRPr lang="tr-TR" sz="2400" dirty="0"/>
                    </a:p>
                  </a:txBody>
                  <a:tcPr marL="0" marR="0" marT="0" marB="0">
                    <a:lnL>
                      <a:noFill/>
                    </a:lnL>
                    <a:lnR>
                      <a:noFill/>
                    </a:lnR>
                    <a:lnT>
                      <a:noFill/>
                    </a:lnT>
                    <a:lnB>
                      <a:noFill/>
                    </a:lnB>
                    <a:solidFill>
                      <a:srgbClr val="FFFFFF"/>
                    </a:solidFill>
                  </a:tcPr>
                </a:tc>
                <a:tc>
                  <a:txBody>
                    <a:bodyPr/>
                    <a:lstStyle/>
                    <a:p>
                      <a:pPr algn="ctr"/>
                      <a:r>
                        <a:rPr lang="tr-TR" sz="2400">
                          <a:effectLst/>
                          <a:latin typeface="book antiqua" panose="02040602050305030304" pitchFamily="18" charset="0"/>
                        </a:rPr>
                        <a:t>İçilen tütün (herhangi bir oranda tütün yerine geçen maddeleri içersin içermesin)</a:t>
                      </a:r>
                      <a:endParaRPr lang="tr-TR" sz="240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0"/>
                  </a:ext>
                </a:extLst>
              </a:tr>
              <a:tr h="1455761">
                <a:tc>
                  <a:txBody>
                    <a:bodyPr/>
                    <a:lstStyle/>
                    <a:p>
                      <a:pPr algn="ctr"/>
                      <a:r>
                        <a:rPr lang="tr-TR" sz="2400">
                          <a:effectLst/>
                          <a:latin typeface="book antiqua" panose="02040602050305030304" pitchFamily="18" charset="0"/>
                        </a:rPr>
                        <a:t>4813</a:t>
                      </a:r>
                      <a:endParaRPr lang="tr-TR" sz="240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Sigara kağıdı (ölçüsüne göre kesilmiş, defter veya boru haline getirilmiş olsun olmasın)</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1"/>
                  </a:ext>
                </a:extLst>
              </a:tr>
              <a:tr h="1455761">
                <a:tc>
                  <a:txBody>
                    <a:bodyPr/>
                    <a:lstStyle/>
                    <a:p>
                      <a:pPr algn="ctr"/>
                      <a:r>
                        <a:rPr lang="tr-TR" sz="2400">
                          <a:effectLst/>
                          <a:latin typeface="book antiqua" panose="02040602050305030304" pitchFamily="18" charset="0"/>
                        </a:rPr>
                        <a:t>5601.22.10.00.11</a:t>
                      </a:r>
                      <a:endParaRPr lang="tr-TR" sz="2400"/>
                    </a:p>
                  </a:txBody>
                  <a:tcPr marL="0" marR="0" marT="0" marB="0">
                    <a:lnL>
                      <a:noFill/>
                    </a:lnL>
                    <a:lnR>
                      <a:noFill/>
                    </a:lnR>
                    <a:lnT>
                      <a:noFill/>
                    </a:lnT>
                    <a:lnB>
                      <a:noFill/>
                    </a:lnB>
                    <a:solidFill>
                      <a:srgbClr val="FFFFFF"/>
                    </a:solidFill>
                  </a:tcPr>
                </a:tc>
                <a:tc>
                  <a:txBody>
                    <a:bodyPr/>
                    <a:lstStyle/>
                    <a:p>
                      <a:pPr algn="ctr"/>
                      <a:r>
                        <a:rPr lang="tr-TR" sz="2400" dirty="0">
                          <a:effectLst/>
                          <a:latin typeface="book antiqua" panose="02040602050305030304" pitchFamily="18" charset="0"/>
                        </a:rPr>
                        <a:t>Sigara filtresi</a:t>
                      </a:r>
                      <a:endParaRPr lang="tr-TR" sz="2400" dirty="0"/>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0002"/>
                  </a:ext>
                </a:extLst>
              </a:tr>
            </a:tbl>
          </a:graphicData>
        </a:graphic>
      </p:graphicFrame>
      <p:sp>
        <p:nvSpPr>
          <p:cNvPr id="4" name="Veri Yer Tutucusu 3"/>
          <p:cNvSpPr>
            <a:spLocks noGrp="1"/>
          </p:cNvSpPr>
          <p:nvPr>
            <p:ph type="dt" sz="half" idx="10"/>
          </p:nvPr>
        </p:nvSpPr>
        <p:spPr/>
        <p:txBody>
          <a:bodyPr/>
          <a:lstStyle/>
          <a:p>
            <a:fld id="{14F1E9DC-54B1-4FC1-B5FC-3A679E0C309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217</a:t>
            </a:fld>
            <a:endParaRPr lang="tr-TR">
              <a:solidFill>
                <a:prstClr val="black">
                  <a:tint val="75000"/>
                </a:prstClr>
              </a:solidFill>
            </a:endParaRPr>
          </a:p>
        </p:txBody>
      </p:sp>
    </p:spTree>
    <p:extLst>
      <p:ext uri="{BB962C8B-B14F-4D97-AF65-F5344CB8AC3E}">
        <p14:creationId xmlns:p14="http://schemas.microsoft.com/office/powerpoint/2010/main" val="330856538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err="1"/>
              <a:t>vb</a:t>
            </a:r>
            <a:endParaRPr lang="tr-TR" dirty="0"/>
          </a:p>
        </p:txBody>
      </p:sp>
      <p:sp>
        <p:nvSpPr>
          <p:cNvPr id="4" name="Veri Yer Tutucusu 3"/>
          <p:cNvSpPr>
            <a:spLocks noGrp="1"/>
          </p:cNvSpPr>
          <p:nvPr>
            <p:ph type="dt" sz="half" idx="10"/>
          </p:nvPr>
        </p:nvSpPr>
        <p:spPr/>
        <p:txBody>
          <a:bodyPr/>
          <a:lstStyle/>
          <a:p>
            <a:fld id="{F42D4CCC-DA12-47AB-A394-7A6F5DEB29C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218</a:t>
            </a:fld>
            <a:endParaRPr lang="tr-TR">
              <a:solidFill>
                <a:prstClr val="black">
                  <a:tint val="75000"/>
                </a:prstClr>
              </a:solidFill>
            </a:endParaRPr>
          </a:p>
        </p:txBody>
      </p:sp>
    </p:spTree>
    <p:extLst>
      <p:ext uri="{BB962C8B-B14F-4D97-AF65-F5344CB8AC3E}">
        <p14:creationId xmlns:p14="http://schemas.microsoft.com/office/powerpoint/2010/main" val="413874637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382137"/>
            <a:ext cx="11026254" cy="5794826"/>
          </a:xfrm>
        </p:spPr>
        <p:txBody>
          <a:bodyPr>
            <a:normAutofit/>
          </a:bodyPr>
          <a:lstStyle/>
          <a:p>
            <a:pPr algn="ctr"/>
            <a:r>
              <a:rPr lang="tr-TR" sz="3200" b="1" dirty="0">
                <a:solidFill>
                  <a:srgbClr val="00B0F0"/>
                </a:solidFill>
              </a:rPr>
              <a:t>İthalinde belli merciin izni aranılacak eşya</a:t>
            </a:r>
            <a:endParaRPr lang="tr-TR" sz="3200" dirty="0">
              <a:solidFill>
                <a:srgbClr val="00B0F0"/>
              </a:solidFill>
            </a:endParaRPr>
          </a:p>
          <a:p>
            <a:r>
              <a:rPr lang="tr-TR" sz="3200" b="1" dirty="0"/>
              <a:t>	</a:t>
            </a:r>
            <a:endParaRPr lang="tr-TR" sz="3200" dirty="0"/>
          </a:p>
          <a:p>
            <a:r>
              <a:rPr lang="tr-TR" sz="3200" b="1" dirty="0"/>
              <a:t>	Madde 215-</a:t>
            </a:r>
            <a:r>
              <a:rPr lang="tr-TR" sz="3200" dirty="0"/>
              <a:t> Özel kanun, kararname, tüzük ve tebliğ hükümlerine göre Türkiye’ye ithalinde belli merciin izni aranacak eşya, </a:t>
            </a:r>
            <a:r>
              <a:rPr lang="tr-TR" sz="3200" dirty="0">
                <a:solidFill>
                  <a:srgbClr val="00B050"/>
                </a:solidFill>
              </a:rPr>
              <a:t>ancak tabi olduğu mevzuata uygunluğu tespit edilmek suretiyle serbest dolaşıma sokulabilir.	</a:t>
            </a:r>
          </a:p>
          <a:p>
            <a:r>
              <a:rPr lang="tr-TR" sz="3200" dirty="0"/>
              <a:t> </a:t>
            </a:r>
          </a:p>
          <a:p>
            <a:r>
              <a:rPr lang="tr-TR" sz="3200" dirty="0"/>
              <a:t>	 </a:t>
            </a:r>
          </a:p>
        </p:txBody>
      </p:sp>
      <p:sp>
        <p:nvSpPr>
          <p:cNvPr id="4" name="Veri Yer Tutucusu 3"/>
          <p:cNvSpPr>
            <a:spLocks noGrp="1"/>
          </p:cNvSpPr>
          <p:nvPr>
            <p:ph type="dt" sz="half" idx="10"/>
          </p:nvPr>
        </p:nvSpPr>
        <p:spPr/>
        <p:txBody>
          <a:bodyPr/>
          <a:lstStyle/>
          <a:p>
            <a:fld id="{05D3F5A2-84A3-40AB-B5B9-CA5BD73FCA9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219</a:t>
            </a:fld>
            <a:endParaRPr lang="tr-TR">
              <a:solidFill>
                <a:prstClr val="black">
                  <a:tint val="75000"/>
                </a:prstClr>
              </a:solidFill>
            </a:endParaRPr>
          </a:p>
        </p:txBody>
      </p:sp>
    </p:spTree>
    <p:extLst>
      <p:ext uri="{BB962C8B-B14F-4D97-AF65-F5344CB8AC3E}">
        <p14:creationId xmlns:p14="http://schemas.microsoft.com/office/powerpoint/2010/main" val="2347475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137" y="300251"/>
            <a:ext cx="10971663" cy="5876712"/>
          </a:xfrm>
        </p:spPr>
        <p:txBody>
          <a:bodyPr>
            <a:normAutofit/>
          </a:bodyPr>
          <a:lstStyle/>
          <a:p>
            <a:pPr algn="ctr"/>
            <a:r>
              <a:rPr lang="tr-TR" sz="3200" b="1" dirty="0">
                <a:solidFill>
                  <a:srgbClr val="FF0000"/>
                </a:solidFill>
              </a:rPr>
              <a:t>Gümrük idarelerince yapılacak işlemler</a:t>
            </a:r>
            <a:endParaRPr lang="tr-TR" sz="3200" dirty="0">
              <a:solidFill>
                <a:srgbClr val="FF0000"/>
              </a:solidFill>
            </a:endParaRPr>
          </a:p>
          <a:p>
            <a:pPr algn="ctr"/>
            <a:r>
              <a:rPr lang="tr-TR" sz="3200" b="1" dirty="0">
                <a:solidFill>
                  <a:srgbClr val="FF0000"/>
                </a:solidFill>
              </a:rPr>
              <a:t> </a:t>
            </a:r>
            <a:endParaRPr lang="tr-TR" sz="3200" dirty="0">
              <a:solidFill>
                <a:srgbClr val="FF0000"/>
              </a:solidFill>
            </a:endParaRPr>
          </a:p>
          <a:p>
            <a:r>
              <a:rPr lang="tr-TR" b="1" dirty="0"/>
              <a:t>	Madde 109-</a:t>
            </a:r>
            <a:r>
              <a:rPr lang="tr-TR" dirty="0"/>
              <a:t> </a:t>
            </a:r>
            <a:r>
              <a:rPr lang="tr-TR" sz="3200" dirty="0"/>
              <a:t>Hak sahibinin başvurusundan önce </a:t>
            </a:r>
            <a:r>
              <a:rPr lang="tr-TR" sz="2000" dirty="0"/>
              <a:t>106 </a:t>
            </a:r>
            <a:r>
              <a:rPr lang="tr-TR" sz="2000" dirty="0" err="1"/>
              <a:t>ncı</a:t>
            </a:r>
            <a:r>
              <a:rPr lang="tr-TR" sz="2000" dirty="0"/>
              <a:t> maddenin birinci fıkrasının </a:t>
            </a:r>
            <a:r>
              <a:rPr lang="tr-TR" sz="3200" dirty="0"/>
              <a:t>(a) ve (b) bentlerinde yer alan gümrük işlemleri sırasındaki olağan denetlemelerde eşyanın </a:t>
            </a:r>
            <a:r>
              <a:rPr lang="tr-TR" sz="3200" dirty="0">
                <a:solidFill>
                  <a:srgbClr val="7030A0"/>
                </a:solidFill>
              </a:rPr>
              <a:t>105 inci maddenin birinci fıkrasının (a), (b), (c) ve (e) bentlerinde sayılan eşya olduğunun tespiti halinde</a:t>
            </a:r>
            <a:r>
              <a:rPr lang="tr-TR" sz="3200" dirty="0"/>
              <a:t> ;</a:t>
            </a:r>
          </a:p>
          <a:p>
            <a:r>
              <a:rPr lang="tr-TR" sz="3200" dirty="0">
                <a:solidFill>
                  <a:srgbClr val="00B050"/>
                </a:solidFill>
              </a:rPr>
              <a:t>muhtemel hak ihlali, eğer biliniyorsa, hak sahibine bildirilir</a:t>
            </a:r>
            <a:r>
              <a:rPr lang="tr-TR" sz="3200" dirty="0"/>
              <a:t>. Gümrük idareleri hak sahibinin geçerli bir başvuruda bulunmasını </a:t>
            </a:r>
            <a:r>
              <a:rPr lang="tr-TR" sz="3200" dirty="0" err="1"/>
              <a:t>teminen</a:t>
            </a:r>
            <a:r>
              <a:rPr lang="tr-TR" sz="3200" dirty="0"/>
              <a:t> 3 iş günü boyunca bu şekilde tespit edilen eşyanın işlemlerini durdurmaya ve eşyaya el koymaya yetkilidirler.</a:t>
            </a:r>
          </a:p>
          <a:p>
            <a:endParaRPr lang="tr-TR" sz="3200" dirty="0"/>
          </a:p>
        </p:txBody>
      </p:sp>
      <p:sp>
        <p:nvSpPr>
          <p:cNvPr id="4" name="Veri Yer Tutucusu 3"/>
          <p:cNvSpPr>
            <a:spLocks noGrp="1"/>
          </p:cNvSpPr>
          <p:nvPr>
            <p:ph type="dt" sz="half" idx="10"/>
          </p:nvPr>
        </p:nvSpPr>
        <p:spPr/>
        <p:txBody>
          <a:bodyPr/>
          <a:lstStyle/>
          <a:p>
            <a:fld id="{C637496C-A4C5-442A-9294-166D8DECB4D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a:t>
            </a:fld>
            <a:endParaRPr lang="tr-TR">
              <a:solidFill>
                <a:prstClr val="black">
                  <a:tint val="75000"/>
                </a:prstClr>
              </a:solidFill>
            </a:endParaRPr>
          </a:p>
        </p:txBody>
      </p:sp>
    </p:spTree>
    <p:extLst>
      <p:ext uri="{BB962C8B-B14F-4D97-AF65-F5344CB8AC3E}">
        <p14:creationId xmlns:p14="http://schemas.microsoft.com/office/powerpoint/2010/main" val="329126176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İKİNCİ AYIRIM</a:t>
            </a:r>
          </a:p>
          <a:p>
            <a:pPr algn="r"/>
            <a:endParaRPr lang="tr-TR" sz="3200" b="1" dirty="0">
              <a:solidFill>
                <a:srgbClr val="FF0000"/>
              </a:solidFill>
            </a:endParaRPr>
          </a:p>
          <a:p>
            <a:pPr algn="r"/>
            <a:r>
              <a:rPr lang="tr-TR" sz="2400" b="1" dirty="0"/>
              <a:t>3.ALT AYIRIM</a:t>
            </a:r>
          </a:p>
        </p:txBody>
      </p:sp>
      <p:sp>
        <p:nvSpPr>
          <p:cNvPr id="4" name="Veri Yer Tutucusu 3"/>
          <p:cNvSpPr>
            <a:spLocks noGrp="1"/>
          </p:cNvSpPr>
          <p:nvPr>
            <p:ph type="dt" sz="half" idx="10"/>
          </p:nvPr>
        </p:nvSpPr>
        <p:spPr/>
        <p:txBody>
          <a:bodyPr/>
          <a:lstStyle/>
          <a:p>
            <a:fld id="{1655BF77-D6A2-4F34-B1FC-49C1D2266CC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220</a:t>
            </a:fld>
            <a:endParaRPr lang="tr-TR">
              <a:solidFill>
                <a:prstClr val="black">
                  <a:tint val="75000"/>
                </a:prstClr>
              </a:solidFill>
            </a:endParaRPr>
          </a:p>
        </p:txBody>
      </p:sp>
    </p:spTree>
    <p:extLst>
      <p:ext uri="{BB962C8B-B14F-4D97-AF65-F5344CB8AC3E}">
        <p14:creationId xmlns:p14="http://schemas.microsoft.com/office/powerpoint/2010/main" val="3999643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501" y="0"/>
            <a:ext cx="10753299" cy="5363569"/>
          </a:xfrm>
        </p:spPr>
        <p:txBody>
          <a:bodyPr>
            <a:normAutofit/>
          </a:bodyPr>
          <a:lstStyle/>
          <a:p>
            <a:pPr algn="ctr"/>
            <a:br>
              <a:rPr lang="tr-TR" b="1" dirty="0"/>
            </a:br>
            <a:r>
              <a:rPr lang="tr-TR" b="1" dirty="0">
                <a:solidFill>
                  <a:srgbClr val="FF0000"/>
                </a:solidFill>
              </a:rPr>
              <a:t>ÜÇÜNCÜ ALT AYIRIM</a:t>
            </a:r>
            <a:br>
              <a:rPr lang="tr-TR" dirty="0">
                <a:solidFill>
                  <a:srgbClr val="FF0000"/>
                </a:solidFill>
              </a:rPr>
            </a:br>
            <a:r>
              <a:rPr lang="tr-TR" b="1" dirty="0"/>
              <a:t>Özel Kanun ve Tüzüklerinde Yazılı Mercilerce</a:t>
            </a:r>
            <a:br>
              <a:rPr lang="tr-TR" b="1" dirty="0"/>
            </a:br>
            <a:r>
              <a:rPr lang="tr-TR" b="1" dirty="0">
                <a:solidFill>
                  <a:srgbClr val="0070C0"/>
                </a:solidFill>
              </a:rPr>
              <a:t>Ayrıca Kontrol ve Muayenesi Gereken Eşya</a:t>
            </a:r>
            <a:br>
              <a:rPr lang="tr-TR" dirty="0"/>
            </a:br>
            <a:endParaRPr lang="tr-TR" dirty="0"/>
          </a:p>
        </p:txBody>
      </p:sp>
      <p:sp>
        <p:nvSpPr>
          <p:cNvPr id="4" name="Veri Yer Tutucusu 3"/>
          <p:cNvSpPr>
            <a:spLocks noGrp="1"/>
          </p:cNvSpPr>
          <p:nvPr>
            <p:ph type="dt" sz="half" idx="10"/>
          </p:nvPr>
        </p:nvSpPr>
        <p:spPr/>
        <p:txBody>
          <a:bodyPr/>
          <a:lstStyle/>
          <a:p>
            <a:fld id="{2945A969-8508-47F3-AA59-49CFAE769B3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221</a:t>
            </a:fld>
            <a:endParaRPr lang="tr-TR">
              <a:solidFill>
                <a:prstClr val="black">
                  <a:tint val="75000"/>
                </a:prstClr>
              </a:solidFill>
            </a:endParaRPr>
          </a:p>
        </p:txBody>
      </p:sp>
    </p:spTree>
    <p:extLst>
      <p:ext uri="{BB962C8B-B14F-4D97-AF65-F5344CB8AC3E}">
        <p14:creationId xmlns:p14="http://schemas.microsoft.com/office/powerpoint/2010/main" val="2184399021"/>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785" y="423081"/>
            <a:ext cx="10958015" cy="5753882"/>
          </a:xfrm>
        </p:spPr>
        <p:txBody>
          <a:bodyPr>
            <a:normAutofit/>
          </a:bodyPr>
          <a:lstStyle/>
          <a:p>
            <a:pPr algn="ctr"/>
            <a:r>
              <a:rPr lang="tr-TR" sz="3200" b="1" dirty="0">
                <a:solidFill>
                  <a:srgbClr val="FF0000"/>
                </a:solidFill>
              </a:rPr>
              <a:t>Hayvan ve hayvansal maddelerin muayenesi ve giriş kapıları </a:t>
            </a:r>
          </a:p>
          <a:p>
            <a:r>
              <a:rPr lang="tr-TR" b="1" dirty="0"/>
              <a:t> 	</a:t>
            </a:r>
            <a:endParaRPr lang="tr-TR" dirty="0"/>
          </a:p>
          <a:p>
            <a:r>
              <a:rPr lang="tr-TR" b="1" dirty="0"/>
              <a:t>	Madde 216-</a:t>
            </a:r>
            <a:r>
              <a:rPr lang="tr-TR" dirty="0"/>
              <a:t> </a:t>
            </a:r>
            <a:r>
              <a:rPr lang="tr-TR" sz="3200" dirty="0">
                <a:solidFill>
                  <a:srgbClr val="00B050"/>
                </a:solidFill>
              </a:rPr>
              <a:t>Kuşlar, kümes ve av hayvanları dahil olmak üzere, her nev’i hayvanlar ve hayvansal maddeler </a:t>
            </a:r>
            <a:r>
              <a:rPr lang="tr-TR" sz="1800" dirty="0"/>
              <a:t>3285 sayılı Hayvan Sağlığı Zabıtası Kanunu ile 22/2/1989 tarihli ve 89/13838 sayılı Bakanlar Kurulu Kararı </a:t>
            </a:r>
            <a:r>
              <a:rPr lang="tr-TR" sz="2000" dirty="0"/>
              <a:t>ile yürürlüğe konulan</a:t>
            </a:r>
            <a:r>
              <a:rPr lang="tr-TR" sz="3200" dirty="0"/>
              <a:t> </a:t>
            </a:r>
            <a:r>
              <a:rPr lang="tr-TR" sz="3200" dirty="0">
                <a:solidFill>
                  <a:srgbClr val="00B050"/>
                </a:solidFill>
              </a:rPr>
              <a:t>Hayvan Sağlığı ve Zabıtası Yönetmeliği gereğince </a:t>
            </a:r>
            <a:r>
              <a:rPr lang="tr-TR" sz="3200" dirty="0">
                <a:solidFill>
                  <a:srgbClr val="FF0000"/>
                </a:solidFill>
              </a:rPr>
              <a:t>veterinerler tarafından ayrıca muayeneye tabi tutulur. </a:t>
            </a:r>
          </a:p>
          <a:p>
            <a:r>
              <a:rPr lang="tr-TR" sz="3200" dirty="0"/>
              <a:t> </a:t>
            </a:r>
          </a:p>
          <a:p>
            <a:r>
              <a:rPr lang="tr-TR" sz="3200" dirty="0"/>
              <a:t>	Bunlar, Tarım ve Köy işleri Bakanlığı ve Müsteşarlıkça birlikte tespit edilen gümrük liman ve kapılarından yurda sokulabilir. </a:t>
            </a:r>
          </a:p>
          <a:p>
            <a:endParaRPr lang="tr-TR" dirty="0"/>
          </a:p>
        </p:txBody>
      </p:sp>
      <p:sp>
        <p:nvSpPr>
          <p:cNvPr id="4" name="Veri Yer Tutucusu 3"/>
          <p:cNvSpPr>
            <a:spLocks noGrp="1"/>
          </p:cNvSpPr>
          <p:nvPr>
            <p:ph type="dt" sz="half" idx="10"/>
          </p:nvPr>
        </p:nvSpPr>
        <p:spPr/>
        <p:txBody>
          <a:bodyPr/>
          <a:lstStyle/>
          <a:p>
            <a:fld id="{CB7105A9-AB6B-4BE7-8CFE-5FDE0493561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222</a:t>
            </a:fld>
            <a:endParaRPr lang="tr-TR">
              <a:solidFill>
                <a:prstClr val="black">
                  <a:tint val="75000"/>
                </a:prstClr>
              </a:solidFill>
            </a:endParaRPr>
          </a:p>
        </p:txBody>
      </p:sp>
    </p:spTree>
    <p:extLst>
      <p:ext uri="{BB962C8B-B14F-4D97-AF65-F5344CB8AC3E}">
        <p14:creationId xmlns:p14="http://schemas.microsoft.com/office/powerpoint/2010/main" val="65577654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2012" y="150126"/>
            <a:ext cx="11121788" cy="682388"/>
          </a:xfrm>
        </p:spPr>
        <p:txBody>
          <a:bodyPr>
            <a:normAutofit fontScale="90000"/>
          </a:bodyPr>
          <a:lstStyle/>
          <a:p>
            <a:br>
              <a:rPr lang="tr-TR" b="1" dirty="0">
                <a:solidFill>
                  <a:srgbClr val="FF0000"/>
                </a:solidFill>
              </a:rPr>
            </a:br>
            <a:r>
              <a:rPr lang="tr-TR" b="1" dirty="0">
                <a:solidFill>
                  <a:srgbClr val="FF0000"/>
                </a:solidFill>
              </a:rPr>
              <a:t>Bitki ve parçalarının muayenesi ve giriş kapıları </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232012" y="1214650"/>
            <a:ext cx="11655188" cy="5141699"/>
          </a:xfrm>
        </p:spPr>
        <p:txBody>
          <a:bodyPr>
            <a:normAutofit fontScale="92500" lnSpcReduction="10000"/>
          </a:bodyPr>
          <a:lstStyle/>
          <a:p>
            <a:r>
              <a:rPr lang="tr-TR" b="1" dirty="0"/>
              <a:t> 	Madde 217-</a:t>
            </a:r>
            <a:r>
              <a:rPr lang="tr-TR" dirty="0"/>
              <a:t> Her türlü bitki, bitkisel ürün ve parçaları, zirai mücadele cihaz ve ilaçları ve bütün bunların ambalajlarının yurda sokulabilmesi için, 6968 sayılı Zirai Mücadele ve Zirai Karantina Kanunu ve bu Kanunun uygulamasına dair Nizamname gereğince, Tarım ve </a:t>
            </a:r>
            <a:r>
              <a:rPr lang="tr-TR" dirty="0" err="1"/>
              <a:t>Köyişleri</a:t>
            </a:r>
            <a:r>
              <a:rPr lang="tr-TR" dirty="0"/>
              <a:t> Bakanlığınca ilan olunan (yabani otlar, böcek, kurt, spor vesaire) gibi ithallerine mani hastalık ve zararlılardan temiz olması ve bu hastalık ve zararlılardan temiz yerin mahsulü bulunması ve bu hususların </a:t>
            </a:r>
            <a:r>
              <a:rPr lang="tr-TR" sz="3500" dirty="0">
                <a:solidFill>
                  <a:srgbClr val="FF0000"/>
                </a:solidFill>
              </a:rPr>
              <a:t>gönderildikleri ülkelerin resmi makamlarınca verilmiş bitki menşe ve sağlık sertifikaları ile birlikte gelmiş bulunmaları gerekir.</a:t>
            </a:r>
            <a:r>
              <a:rPr lang="tr-TR" dirty="0">
                <a:solidFill>
                  <a:srgbClr val="FF0000"/>
                </a:solidFill>
              </a:rPr>
              <a:t> </a:t>
            </a:r>
          </a:p>
          <a:p>
            <a:r>
              <a:rPr lang="tr-TR" dirty="0"/>
              <a:t> </a:t>
            </a:r>
          </a:p>
          <a:p>
            <a:r>
              <a:rPr lang="tr-TR" dirty="0"/>
              <a:t> 	</a:t>
            </a:r>
            <a:r>
              <a:rPr lang="tr-TR" sz="3000" dirty="0"/>
              <a:t>Yukarıdaki şartlar dairesinde gelen eşya, ancak, Tarım ve </a:t>
            </a:r>
            <a:r>
              <a:rPr lang="tr-TR" sz="3000" dirty="0" err="1"/>
              <a:t>Köyişleri</a:t>
            </a:r>
            <a:r>
              <a:rPr lang="tr-TR" sz="3000" dirty="0"/>
              <a:t> Bakanlığı ve Müsteşarlıkça birlikte tayin edilmiş bulunan kara, deniz ve hava gümrük kapılarından, zirai karantina kuruluşunca usulü dairesinde muayene ve girişlerinde bir sakınca olmadığı tespit edildikten sonra, yurda sokulabilir</a:t>
            </a:r>
            <a:endParaRPr lang="tr-TR" dirty="0"/>
          </a:p>
        </p:txBody>
      </p:sp>
      <p:sp>
        <p:nvSpPr>
          <p:cNvPr id="4" name="Veri Yer Tutucusu 3"/>
          <p:cNvSpPr>
            <a:spLocks noGrp="1"/>
          </p:cNvSpPr>
          <p:nvPr>
            <p:ph type="dt" sz="half" idx="10"/>
          </p:nvPr>
        </p:nvSpPr>
        <p:spPr/>
        <p:txBody>
          <a:bodyPr/>
          <a:lstStyle/>
          <a:p>
            <a:fld id="{E59E3E80-8E4B-4F3D-A028-ECCA10F6C94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223</a:t>
            </a:fld>
            <a:endParaRPr lang="tr-TR">
              <a:solidFill>
                <a:prstClr val="black">
                  <a:tint val="75000"/>
                </a:prstClr>
              </a:solidFill>
            </a:endParaRPr>
          </a:p>
        </p:txBody>
      </p:sp>
    </p:spTree>
    <p:extLst>
      <p:ext uri="{BB962C8B-B14F-4D97-AF65-F5344CB8AC3E}">
        <p14:creationId xmlns:p14="http://schemas.microsoft.com/office/powerpoint/2010/main" val="3466783432"/>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955344"/>
          </a:xfrm>
        </p:spPr>
        <p:txBody>
          <a:bodyPr>
            <a:normAutofit fontScale="90000"/>
          </a:bodyPr>
          <a:lstStyle/>
          <a:p>
            <a:pPr algn="ctr"/>
            <a:br>
              <a:rPr lang="tr-TR" b="1" dirty="0">
                <a:solidFill>
                  <a:srgbClr val="FF0000"/>
                </a:solidFill>
              </a:rPr>
            </a:br>
            <a:r>
              <a:rPr lang="tr-TR" b="1" dirty="0">
                <a:solidFill>
                  <a:srgbClr val="FF0000"/>
                </a:solidFill>
              </a:rPr>
              <a:t>Gıda maddelerinin muayeneleri </a:t>
            </a:r>
            <a:br>
              <a:rPr lang="tr-TR" dirty="0"/>
            </a:br>
            <a:endParaRPr lang="tr-TR" dirty="0"/>
          </a:p>
        </p:txBody>
      </p:sp>
      <p:sp>
        <p:nvSpPr>
          <p:cNvPr id="3" name="İçerik Yer Tutucusu 2"/>
          <p:cNvSpPr>
            <a:spLocks noGrp="1"/>
          </p:cNvSpPr>
          <p:nvPr>
            <p:ph idx="1"/>
          </p:nvPr>
        </p:nvSpPr>
        <p:spPr>
          <a:xfrm>
            <a:off x="163773" y="1187355"/>
            <a:ext cx="11887200" cy="5390866"/>
          </a:xfrm>
        </p:spPr>
        <p:txBody>
          <a:bodyPr/>
          <a:lstStyle/>
          <a:p>
            <a:r>
              <a:rPr lang="tr-TR" b="1" dirty="0"/>
              <a:t> 	Madde 218-</a:t>
            </a:r>
            <a:r>
              <a:rPr lang="tr-TR" dirty="0"/>
              <a:t> </a:t>
            </a:r>
          </a:p>
          <a:p>
            <a:r>
              <a:rPr lang="tr-TR" sz="3200" dirty="0">
                <a:solidFill>
                  <a:srgbClr val="FF0000"/>
                </a:solidFill>
              </a:rPr>
              <a:t>Gıda maddelerinin muayene ve gümrük işlemlerinde </a:t>
            </a:r>
            <a:r>
              <a:rPr lang="tr-TR" sz="3200" dirty="0"/>
              <a:t>560 sayılı </a:t>
            </a:r>
            <a:r>
              <a:rPr lang="tr-TR" sz="3200" dirty="0">
                <a:solidFill>
                  <a:srgbClr val="0070C0"/>
                </a:solidFill>
                <a:latin typeface="Harlow Solid Italic" panose="04030604020F02020D02" pitchFamily="82" charset="0"/>
              </a:rPr>
              <a:t>‘Gıdaların Üretimi Tüketimi ve Denetlenmesine Dair KHK (</a:t>
            </a:r>
            <a:r>
              <a:rPr lang="tr-TR" sz="2400" dirty="0">
                <a:solidFill>
                  <a:srgbClr val="0070C0"/>
                </a:solidFill>
                <a:latin typeface="Harlow Solid Italic" panose="04030604020F02020D02" pitchFamily="82" charset="0"/>
              </a:rPr>
              <a:t>kanun Hükmünde Kararname)</a:t>
            </a:r>
            <a:r>
              <a:rPr lang="tr-TR" sz="3200" dirty="0"/>
              <a:t>’ ve bu Kararnameye ilişkin Yönetmelik hükümleri göz önünde bulundurulur. </a:t>
            </a:r>
          </a:p>
          <a:p>
            <a:r>
              <a:rPr lang="tr-TR" sz="3200" dirty="0"/>
              <a:t> </a:t>
            </a:r>
          </a:p>
          <a:p>
            <a:r>
              <a:rPr lang="tr-TR" sz="3200" dirty="0"/>
              <a:t>	</a:t>
            </a:r>
            <a:r>
              <a:rPr lang="tr-TR" sz="3200" dirty="0">
                <a:solidFill>
                  <a:srgbClr val="FF0000"/>
                </a:solidFill>
              </a:rPr>
              <a:t>Bu nitelikteki eşyanın ithal veya ihracı</a:t>
            </a:r>
            <a:r>
              <a:rPr lang="tr-TR" sz="3200" dirty="0"/>
              <a:t>, </a:t>
            </a:r>
          </a:p>
          <a:p>
            <a:r>
              <a:rPr lang="tr-TR" sz="3200" dirty="0"/>
              <a:t>sadece bu konularda yetkili gümrük idarelerinden gerçekleştirilebilir.</a:t>
            </a:r>
          </a:p>
          <a:p>
            <a:endParaRPr lang="tr-TR" dirty="0"/>
          </a:p>
        </p:txBody>
      </p:sp>
      <p:sp>
        <p:nvSpPr>
          <p:cNvPr id="4" name="Veri Yer Tutucusu 3"/>
          <p:cNvSpPr>
            <a:spLocks noGrp="1"/>
          </p:cNvSpPr>
          <p:nvPr>
            <p:ph type="dt" sz="half" idx="10"/>
          </p:nvPr>
        </p:nvSpPr>
        <p:spPr/>
        <p:txBody>
          <a:bodyPr/>
          <a:lstStyle/>
          <a:p>
            <a:fld id="{60F068A8-F2D0-446C-B693-07A0C4712F4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224</a:t>
            </a:fld>
            <a:endParaRPr lang="tr-TR">
              <a:solidFill>
                <a:prstClr val="black">
                  <a:tint val="75000"/>
                </a:prstClr>
              </a:solidFill>
            </a:endParaRPr>
          </a:p>
        </p:txBody>
      </p:sp>
    </p:spTree>
    <p:extLst>
      <p:ext uri="{BB962C8B-B14F-4D97-AF65-F5344CB8AC3E}">
        <p14:creationId xmlns:p14="http://schemas.microsoft.com/office/powerpoint/2010/main" val="19430590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7421"/>
            <a:ext cx="10515600" cy="736979"/>
          </a:xfrm>
        </p:spPr>
        <p:txBody>
          <a:bodyPr>
            <a:normAutofit fontScale="90000"/>
          </a:bodyPr>
          <a:lstStyle/>
          <a:p>
            <a:pPr algn="ctr"/>
            <a:br>
              <a:rPr lang="tr-TR" b="1" dirty="0">
                <a:solidFill>
                  <a:srgbClr val="FF0000"/>
                </a:solidFill>
              </a:rPr>
            </a:br>
            <a:r>
              <a:rPr lang="tr-TR" b="1" dirty="0">
                <a:solidFill>
                  <a:srgbClr val="FF0000"/>
                </a:solidFill>
              </a:rPr>
              <a:t>Ölçü ve tartı aletlerinin muayenesi </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72955" y="1173707"/>
            <a:ext cx="11627893" cy="5308980"/>
          </a:xfrm>
        </p:spPr>
        <p:txBody>
          <a:bodyPr>
            <a:normAutofit fontScale="85000" lnSpcReduction="20000"/>
          </a:bodyPr>
          <a:lstStyle/>
          <a:p>
            <a:r>
              <a:rPr lang="tr-TR" b="1" dirty="0"/>
              <a:t> </a:t>
            </a:r>
            <a:endParaRPr lang="tr-TR" dirty="0"/>
          </a:p>
          <a:p>
            <a:r>
              <a:rPr lang="tr-TR" b="1" dirty="0"/>
              <a:t>	Madde 219-</a:t>
            </a:r>
            <a:r>
              <a:rPr lang="tr-TR" dirty="0"/>
              <a:t> Yurda sokulacak olan her nev’i ölçü ve tartı aletleri, 3516 sayılı Ölçüler ve Ayarlar Kanunu ile bu Kanuna bağlı olarak yayımlanmış yönetmelik gereğince öncelikle Sanayi ve Ticaret Bakanlığı ölçü ve ayar taşra teşkilatı tarafından;</a:t>
            </a:r>
          </a:p>
          <a:p>
            <a:r>
              <a:rPr lang="tr-TR" sz="3800" dirty="0"/>
              <a:t> </a:t>
            </a:r>
            <a:r>
              <a:rPr lang="tr-TR" sz="3800" dirty="0">
                <a:solidFill>
                  <a:srgbClr val="0070C0"/>
                </a:solidFill>
              </a:rPr>
              <a:t>gümrüklerde muayene edilmesi mümkün olanların :</a:t>
            </a:r>
          </a:p>
          <a:p>
            <a:r>
              <a:rPr lang="tr-TR" sz="3800" dirty="0">
                <a:solidFill>
                  <a:srgbClr val="FF0000"/>
                </a:solidFill>
                <a:latin typeface="Harlow Solid Italic" panose="04030604020F02020D02" pitchFamily="82" charset="0"/>
              </a:rPr>
              <a:t>gümrüklerde</a:t>
            </a:r>
            <a:r>
              <a:rPr lang="tr-TR" sz="3800" dirty="0">
                <a:solidFill>
                  <a:srgbClr val="FF0000"/>
                </a:solidFill>
              </a:rPr>
              <a:t>, </a:t>
            </a:r>
          </a:p>
          <a:p>
            <a:r>
              <a:rPr lang="tr-TR" sz="3800" dirty="0">
                <a:solidFill>
                  <a:srgbClr val="0070C0"/>
                </a:solidFill>
              </a:rPr>
              <a:t>olmayanların ise :</a:t>
            </a:r>
          </a:p>
          <a:p>
            <a:r>
              <a:rPr lang="tr-TR" sz="3800" dirty="0">
                <a:solidFill>
                  <a:srgbClr val="FF0000"/>
                </a:solidFill>
                <a:latin typeface="Harlow Solid Italic" panose="04030604020F02020D02" pitchFamily="82" charset="0"/>
              </a:rPr>
              <a:t>geçici olarak yurda girişine müsaade edilerek </a:t>
            </a:r>
          </a:p>
          <a:p>
            <a:r>
              <a:rPr lang="tr-TR" sz="3200" dirty="0">
                <a:solidFill>
                  <a:srgbClr val="FF0000"/>
                </a:solidFill>
              </a:rPr>
              <a:t>ölçüler teşkilatı </a:t>
            </a:r>
            <a:r>
              <a:rPr lang="tr-TR" sz="3200" dirty="0" err="1">
                <a:solidFill>
                  <a:srgbClr val="FF0000"/>
                </a:solidFill>
              </a:rPr>
              <a:t>laboratuarlarında</a:t>
            </a:r>
            <a:r>
              <a:rPr lang="tr-TR" sz="3200" dirty="0">
                <a:solidFill>
                  <a:srgbClr val="FF0000"/>
                </a:solidFill>
              </a:rPr>
              <a:t>, ayar istasyonlarında veya montaj mahallerinde muayene edilerek damgalanır ve yurda kesin girişleri sağlanır</a:t>
            </a:r>
            <a:r>
              <a:rPr lang="tr-TR" dirty="0"/>
              <a:t>.</a:t>
            </a:r>
          </a:p>
          <a:p>
            <a:r>
              <a:rPr lang="tr-TR" dirty="0"/>
              <a:t> Bu hususta gümrük İdareleri muayenelerin sağlanması için gerekli yardımı yapmak ve kolaylığı göstermekle mükelleftir.</a:t>
            </a:r>
          </a:p>
          <a:p>
            <a:r>
              <a:rPr lang="tr-TR" dirty="0"/>
              <a:t> </a:t>
            </a:r>
          </a:p>
          <a:p>
            <a:r>
              <a:rPr lang="tr-TR" dirty="0"/>
              <a:t>	</a:t>
            </a:r>
          </a:p>
        </p:txBody>
      </p:sp>
      <p:sp>
        <p:nvSpPr>
          <p:cNvPr id="4" name="Veri Yer Tutucusu 3"/>
          <p:cNvSpPr>
            <a:spLocks noGrp="1"/>
          </p:cNvSpPr>
          <p:nvPr>
            <p:ph type="dt" sz="half" idx="10"/>
          </p:nvPr>
        </p:nvSpPr>
        <p:spPr/>
        <p:txBody>
          <a:bodyPr/>
          <a:lstStyle/>
          <a:p>
            <a:fld id="{1B714647-1CD5-42C4-949C-597E56DAF9B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225</a:t>
            </a:fld>
            <a:endParaRPr lang="tr-TR">
              <a:solidFill>
                <a:prstClr val="black">
                  <a:tint val="75000"/>
                </a:prstClr>
              </a:solidFill>
            </a:endParaRPr>
          </a:p>
        </p:txBody>
      </p:sp>
    </p:spTree>
    <p:extLst>
      <p:ext uri="{BB962C8B-B14F-4D97-AF65-F5344CB8AC3E}">
        <p14:creationId xmlns:p14="http://schemas.microsoft.com/office/powerpoint/2010/main" val="428295064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İKİNCİ AYIRIM</a:t>
            </a:r>
          </a:p>
          <a:p>
            <a:pPr algn="r"/>
            <a:endParaRPr lang="tr-TR" sz="3200" b="1" dirty="0">
              <a:solidFill>
                <a:srgbClr val="FF0000"/>
              </a:solidFill>
            </a:endParaRPr>
          </a:p>
          <a:p>
            <a:pPr algn="r"/>
            <a:r>
              <a:rPr lang="tr-TR" sz="2400" b="1" dirty="0"/>
              <a:t>4.ALT AYIRIM</a:t>
            </a:r>
          </a:p>
        </p:txBody>
      </p:sp>
      <p:sp>
        <p:nvSpPr>
          <p:cNvPr id="4" name="Veri Yer Tutucusu 3"/>
          <p:cNvSpPr>
            <a:spLocks noGrp="1"/>
          </p:cNvSpPr>
          <p:nvPr>
            <p:ph type="dt" sz="half" idx="10"/>
          </p:nvPr>
        </p:nvSpPr>
        <p:spPr/>
        <p:txBody>
          <a:bodyPr/>
          <a:lstStyle/>
          <a:p>
            <a:fld id="{815CAC36-3DEE-4AAC-9E43-077DAE839A3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226</a:t>
            </a:fld>
            <a:endParaRPr lang="tr-TR">
              <a:solidFill>
                <a:prstClr val="black">
                  <a:tint val="75000"/>
                </a:prstClr>
              </a:solidFill>
            </a:endParaRPr>
          </a:p>
        </p:txBody>
      </p:sp>
    </p:spTree>
    <p:extLst>
      <p:ext uri="{BB962C8B-B14F-4D97-AF65-F5344CB8AC3E}">
        <p14:creationId xmlns:p14="http://schemas.microsoft.com/office/powerpoint/2010/main" val="16068017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848320"/>
          </a:xfrm>
        </p:spPr>
        <p:txBody>
          <a:bodyPr>
            <a:normAutofit/>
          </a:bodyPr>
          <a:lstStyle/>
          <a:p>
            <a:br>
              <a:rPr lang="tr-TR" b="1" dirty="0"/>
            </a:br>
            <a:br>
              <a:rPr lang="tr-TR" b="1" dirty="0"/>
            </a:br>
            <a:r>
              <a:rPr lang="tr-TR" b="1" dirty="0"/>
              <a:t>DÖRDÜNCÜ ALT AYIRIM</a:t>
            </a:r>
            <a:br>
              <a:rPr lang="tr-TR" b="1" dirty="0"/>
            </a:br>
            <a:r>
              <a:rPr lang="tr-TR" b="1" dirty="0">
                <a:solidFill>
                  <a:srgbClr val="0070C0"/>
                </a:solidFill>
              </a:rPr>
              <a:t>Nihai(son) Kullanımı Nedeniyle;</a:t>
            </a:r>
            <a:br>
              <a:rPr lang="tr-TR" b="1" dirty="0">
                <a:solidFill>
                  <a:srgbClr val="0070C0"/>
                </a:solidFill>
              </a:rPr>
            </a:br>
            <a:r>
              <a:rPr lang="tr-TR" b="1" dirty="0">
                <a:solidFill>
                  <a:srgbClr val="0070C0"/>
                </a:solidFill>
              </a:rPr>
              <a:t> </a:t>
            </a:r>
            <a:r>
              <a:rPr lang="tr-TR" b="1" dirty="0"/>
              <a:t>İndirimli Tarife Uygulamasına Tabi Eşya</a:t>
            </a:r>
            <a:br>
              <a:rPr lang="tr-TR" dirty="0"/>
            </a:br>
            <a:r>
              <a:rPr lang="tr-TR" dirty="0"/>
              <a:t> </a:t>
            </a:r>
            <a:br>
              <a:rPr lang="tr-TR" dirty="0"/>
            </a:br>
            <a:endParaRPr lang="tr-TR" dirty="0"/>
          </a:p>
        </p:txBody>
      </p:sp>
      <p:sp>
        <p:nvSpPr>
          <p:cNvPr id="4" name="Veri Yer Tutucusu 3"/>
          <p:cNvSpPr>
            <a:spLocks noGrp="1"/>
          </p:cNvSpPr>
          <p:nvPr>
            <p:ph type="dt" sz="half" idx="10"/>
          </p:nvPr>
        </p:nvSpPr>
        <p:spPr/>
        <p:txBody>
          <a:bodyPr/>
          <a:lstStyle/>
          <a:p>
            <a:fld id="{382336C0-C70B-4165-AB47-D3D44855879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227</a:t>
            </a:fld>
            <a:endParaRPr lang="tr-TR">
              <a:solidFill>
                <a:prstClr val="black">
                  <a:tint val="75000"/>
                </a:prstClr>
              </a:solidFill>
            </a:endParaRPr>
          </a:p>
        </p:txBody>
      </p:sp>
    </p:spTree>
    <p:extLst>
      <p:ext uri="{BB962C8B-B14F-4D97-AF65-F5344CB8AC3E}">
        <p14:creationId xmlns:p14="http://schemas.microsoft.com/office/powerpoint/2010/main" val="345662957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1173706"/>
            <a:ext cx="11655188" cy="5003257"/>
          </a:xfrm>
        </p:spPr>
        <p:txBody>
          <a:bodyPr>
            <a:normAutofit/>
          </a:bodyPr>
          <a:lstStyle/>
          <a:p>
            <a:r>
              <a:rPr lang="tr-TR" b="1" dirty="0"/>
              <a:t>	</a:t>
            </a:r>
            <a:r>
              <a:rPr lang="tr-TR" dirty="0"/>
              <a:t>	</a:t>
            </a:r>
            <a:r>
              <a:rPr lang="tr-TR" b="1" dirty="0"/>
              <a:t>Madde 220-</a:t>
            </a:r>
            <a:r>
              <a:rPr lang="tr-TR" dirty="0"/>
              <a:t> </a:t>
            </a:r>
          </a:p>
          <a:p>
            <a:r>
              <a:rPr lang="tr-TR" sz="3500" dirty="0">
                <a:solidFill>
                  <a:srgbClr val="0070C0"/>
                </a:solidFill>
              </a:rPr>
              <a:t>Nihai kullanımı nedeniyle </a:t>
            </a:r>
            <a:r>
              <a:rPr lang="tr-TR" sz="3500" dirty="0"/>
              <a:t>indirimli veya sıfır vergi oranı uygulamasına tabi eşyanın,</a:t>
            </a:r>
          </a:p>
          <a:p>
            <a:r>
              <a:rPr lang="tr-TR" sz="3500" dirty="0"/>
              <a:t> </a:t>
            </a:r>
            <a:r>
              <a:rPr lang="tr-TR" sz="3500" dirty="0">
                <a:solidFill>
                  <a:srgbClr val="7030A0"/>
                </a:solidFill>
                <a:latin typeface="Harlow Solid Italic" panose="04030604020F02020D02" pitchFamily="82" charset="0"/>
              </a:rPr>
              <a:t>belirlenen amaçlarla kullanılması halinde ;</a:t>
            </a:r>
          </a:p>
          <a:p>
            <a:r>
              <a:rPr lang="tr-TR" sz="3500" u="sng" dirty="0">
                <a:effectLst>
                  <a:outerShdw blurRad="38100" dist="38100" dir="2700000" algn="tl">
                    <a:srgbClr val="000000">
                      <a:alpha val="43137"/>
                    </a:srgbClr>
                  </a:outerShdw>
                </a:effectLst>
              </a:rPr>
              <a:t>gümrük vergileri alınmaz </a:t>
            </a:r>
            <a:r>
              <a:rPr lang="tr-TR" sz="3500" dirty="0">
                <a:solidFill>
                  <a:srgbClr val="FF0000"/>
                </a:solidFill>
              </a:rPr>
              <a:t>veya normalde uygulanan gümrük vergisi oranından </a:t>
            </a:r>
            <a:r>
              <a:rPr lang="tr-TR" sz="3500" u="sng" dirty="0"/>
              <a:t>daha düşük vergi oranı uygulanır</a:t>
            </a:r>
            <a:r>
              <a:rPr lang="tr-TR" sz="3500" dirty="0">
                <a:solidFill>
                  <a:srgbClr val="FF0000"/>
                </a:solidFill>
              </a:rPr>
              <a:t>. </a:t>
            </a:r>
          </a:p>
          <a:p>
            <a:r>
              <a:rPr lang="tr-TR" sz="3500" dirty="0"/>
              <a:t> </a:t>
            </a:r>
            <a:r>
              <a:rPr lang="tr-TR" b="1" dirty="0"/>
              <a:t>	</a:t>
            </a:r>
            <a:endParaRPr lang="tr-TR" dirty="0"/>
          </a:p>
        </p:txBody>
      </p:sp>
      <p:sp>
        <p:nvSpPr>
          <p:cNvPr id="4" name="Veri Yer Tutucusu 3"/>
          <p:cNvSpPr>
            <a:spLocks noGrp="1"/>
          </p:cNvSpPr>
          <p:nvPr>
            <p:ph type="dt" sz="half" idx="10"/>
          </p:nvPr>
        </p:nvSpPr>
        <p:spPr/>
        <p:txBody>
          <a:bodyPr/>
          <a:lstStyle/>
          <a:p>
            <a:fld id="{AE457578-03B1-4C12-82A6-3B421069235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228</a:t>
            </a:fld>
            <a:endParaRPr lang="tr-TR">
              <a:solidFill>
                <a:prstClr val="black">
                  <a:tint val="75000"/>
                </a:prstClr>
              </a:solidFill>
            </a:endParaRPr>
          </a:p>
        </p:txBody>
      </p:sp>
      <p:sp>
        <p:nvSpPr>
          <p:cNvPr id="7" name="Unvan 6"/>
          <p:cNvSpPr>
            <a:spLocks noGrp="1"/>
          </p:cNvSpPr>
          <p:nvPr>
            <p:ph type="title"/>
          </p:nvPr>
        </p:nvSpPr>
        <p:spPr>
          <a:xfrm>
            <a:off x="300251" y="136479"/>
            <a:ext cx="11053549" cy="641443"/>
          </a:xfrm>
        </p:spPr>
        <p:txBody>
          <a:bodyPr>
            <a:normAutofit fontScale="90000"/>
          </a:bodyPr>
          <a:lstStyle/>
          <a:p>
            <a:pPr algn="ctr"/>
            <a:br>
              <a:rPr lang="tr-TR" b="1" dirty="0">
                <a:solidFill>
                  <a:srgbClr val="FF0000"/>
                </a:solidFill>
              </a:rPr>
            </a:br>
            <a:r>
              <a:rPr lang="tr-TR"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t>İndirimli tarife uygulamasına tabi tutulacak eşya</a:t>
            </a:r>
            <a:br>
              <a:rPr lang="tr-TR"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tr-TR" b="1" dirty="0">
              <a:solidFill>
                <a:srgbClr val="0070C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1007331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182" y="1173706"/>
            <a:ext cx="11846257" cy="5003257"/>
          </a:xfrm>
        </p:spPr>
        <p:txBody>
          <a:bodyPr>
            <a:normAutofit/>
          </a:bodyPr>
          <a:lstStyle/>
          <a:p>
            <a:r>
              <a:rPr lang="tr-TR" b="1" dirty="0"/>
              <a:t>	</a:t>
            </a:r>
            <a:r>
              <a:rPr lang="tr-TR" dirty="0"/>
              <a:t>	</a:t>
            </a:r>
            <a:r>
              <a:rPr lang="tr-TR" sz="3500" dirty="0"/>
              <a:t> </a:t>
            </a:r>
            <a:r>
              <a:rPr lang="tr-TR" b="1" dirty="0"/>
              <a:t>	İzin</a:t>
            </a:r>
            <a:endParaRPr lang="tr-TR" dirty="0"/>
          </a:p>
          <a:p>
            <a:r>
              <a:rPr lang="tr-TR" b="1" dirty="0"/>
              <a:t>	</a:t>
            </a:r>
            <a:endParaRPr lang="tr-TR" dirty="0"/>
          </a:p>
          <a:p>
            <a:r>
              <a:rPr lang="tr-TR" b="1" dirty="0"/>
              <a:t>	Madde 221-</a:t>
            </a:r>
            <a:r>
              <a:rPr lang="tr-TR" dirty="0"/>
              <a:t> </a:t>
            </a:r>
            <a:r>
              <a:rPr lang="tr-TR" sz="3200" dirty="0">
                <a:solidFill>
                  <a:srgbClr val="7030A0"/>
                </a:solidFill>
              </a:rPr>
              <a:t>Serbest dolaşıma girecek eşyanın;</a:t>
            </a:r>
          </a:p>
          <a:p>
            <a:r>
              <a:rPr lang="tr-TR" sz="3200" dirty="0">
                <a:solidFill>
                  <a:srgbClr val="7030A0"/>
                </a:solidFill>
              </a:rPr>
              <a:t> </a:t>
            </a:r>
            <a:r>
              <a:rPr lang="tr-TR" sz="3200" dirty="0">
                <a:latin typeface="Harlow Solid Italic" panose="04030604020F02020D02" pitchFamily="82" charset="0"/>
              </a:rPr>
              <a:t>nihai kullanımı nedeniyle </a:t>
            </a:r>
            <a:r>
              <a:rPr lang="tr-TR" sz="3200" dirty="0">
                <a:solidFill>
                  <a:srgbClr val="7030A0"/>
                </a:solidFill>
              </a:rPr>
              <a:t>indirimli veya sıfır vergi oranı uygulanmasını isteyenlerin</a:t>
            </a:r>
            <a:r>
              <a:rPr lang="tr-TR" sz="3200" dirty="0">
                <a:solidFill>
                  <a:srgbClr val="00B050"/>
                </a:solidFill>
              </a:rPr>
              <a:t>,</a:t>
            </a:r>
          </a:p>
          <a:p>
            <a:r>
              <a:rPr lang="tr-TR" sz="3200" dirty="0">
                <a:solidFill>
                  <a:srgbClr val="00B050"/>
                </a:solidFill>
              </a:rPr>
              <a:t> </a:t>
            </a:r>
            <a:r>
              <a:rPr lang="tr-TR" sz="3200" dirty="0">
                <a:solidFill>
                  <a:srgbClr val="FF0000"/>
                </a:solidFill>
                <a:latin typeface="Aharoni"/>
              </a:rPr>
              <a:t>eşyanın serbest dolaşıma gireceği yetkili gümrük idaresinden</a:t>
            </a:r>
            <a:r>
              <a:rPr lang="tr-TR" sz="3200" dirty="0">
                <a:solidFill>
                  <a:srgbClr val="00B050"/>
                </a:solidFill>
              </a:rPr>
              <a:t>, </a:t>
            </a:r>
            <a:r>
              <a:rPr lang="tr-TR" sz="3200" b="1" dirty="0">
                <a:solidFill>
                  <a:srgbClr val="00B050"/>
                </a:solidFill>
              </a:rPr>
              <a:t>beyannamenin tescil tarihinde </a:t>
            </a:r>
            <a:r>
              <a:rPr lang="tr-TR" sz="3200" dirty="0">
                <a:solidFill>
                  <a:srgbClr val="00B050"/>
                </a:solidFill>
              </a:rPr>
              <a:t>veya bu tarihten geriye doğru,</a:t>
            </a:r>
          </a:p>
          <a:p>
            <a:r>
              <a:rPr lang="tr-TR" sz="3200" dirty="0">
                <a:solidFill>
                  <a:srgbClr val="00B050"/>
                </a:solidFill>
              </a:rPr>
              <a:t> </a:t>
            </a:r>
            <a:r>
              <a:rPr lang="tr-TR" sz="3200" dirty="0">
                <a:solidFill>
                  <a:srgbClr val="FF0000"/>
                </a:solidFill>
                <a:latin typeface="Arial Black" panose="020B0A04020102020204" pitchFamily="34" charset="0"/>
              </a:rPr>
              <a:t>altı aylık </a:t>
            </a:r>
            <a:r>
              <a:rPr lang="tr-TR" sz="3200" dirty="0">
                <a:solidFill>
                  <a:srgbClr val="00B050"/>
                </a:solidFill>
              </a:rPr>
              <a:t>süre içinde yazılı olarak talepte bulunmaları gerekir.</a:t>
            </a:r>
          </a:p>
          <a:p>
            <a:endParaRPr lang="tr-TR" dirty="0"/>
          </a:p>
        </p:txBody>
      </p:sp>
      <p:sp>
        <p:nvSpPr>
          <p:cNvPr id="4" name="Veri Yer Tutucusu 3"/>
          <p:cNvSpPr>
            <a:spLocks noGrp="1"/>
          </p:cNvSpPr>
          <p:nvPr>
            <p:ph type="dt" sz="half" idx="10"/>
          </p:nvPr>
        </p:nvSpPr>
        <p:spPr/>
        <p:txBody>
          <a:bodyPr/>
          <a:lstStyle/>
          <a:p>
            <a:fld id="{3E759FE7-DB6D-4B86-AFF0-B288580BE32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229</a:t>
            </a:fld>
            <a:endParaRPr lang="tr-TR">
              <a:solidFill>
                <a:prstClr val="black">
                  <a:tint val="75000"/>
                </a:prstClr>
              </a:solidFill>
            </a:endParaRPr>
          </a:p>
        </p:txBody>
      </p:sp>
      <p:sp>
        <p:nvSpPr>
          <p:cNvPr id="7" name="Unvan 6"/>
          <p:cNvSpPr>
            <a:spLocks noGrp="1"/>
          </p:cNvSpPr>
          <p:nvPr>
            <p:ph type="title"/>
          </p:nvPr>
        </p:nvSpPr>
        <p:spPr>
          <a:xfrm>
            <a:off x="300251" y="136479"/>
            <a:ext cx="11053549" cy="641443"/>
          </a:xfrm>
        </p:spPr>
        <p:txBody>
          <a:bodyPr>
            <a:normAutofit fontScale="90000"/>
          </a:bodyPr>
          <a:lstStyle/>
          <a:p>
            <a:pPr algn="ctr"/>
            <a:br>
              <a:rPr lang="tr-TR" b="1" dirty="0">
                <a:solidFill>
                  <a:srgbClr val="FF0000"/>
                </a:solidFill>
              </a:rPr>
            </a:br>
            <a:r>
              <a:rPr lang="tr-TR" b="1" dirty="0">
                <a:solidFill>
                  <a:srgbClr val="FF0000"/>
                </a:solidFill>
              </a:rPr>
              <a:t>İndirimli tarife uygulamasına tabi tutulacak eşya</a:t>
            </a:r>
            <a:br>
              <a:rPr lang="tr-TR" b="1" dirty="0">
                <a:solidFill>
                  <a:srgbClr val="FF0000"/>
                </a:solidFill>
              </a:rPr>
            </a:br>
            <a:endParaRPr lang="tr-TR" b="1" dirty="0">
              <a:solidFill>
                <a:srgbClr val="FF0000"/>
              </a:solidFill>
            </a:endParaRPr>
          </a:p>
        </p:txBody>
      </p:sp>
    </p:spTree>
    <p:extLst>
      <p:ext uri="{BB962C8B-B14F-4D97-AF65-F5344CB8AC3E}">
        <p14:creationId xmlns:p14="http://schemas.microsoft.com/office/powerpoint/2010/main" val="1851154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37230" y="859809"/>
            <a:ext cx="10316570" cy="5317154"/>
          </a:xfrm>
        </p:spPr>
        <p:txBody>
          <a:bodyPr>
            <a:normAutofit/>
          </a:bodyPr>
          <a:lstStyle/>
          <a:p>
            <a:r>
              <a:rPr lang="tr-TR" sz="3200" dirty="0">
                <a:solidFill>
                  <a:srgbClr val="00B050"/>
                </a:solidFill>
              </a:rPr>
              <a:t>Hak sahibi tarafından yapılan başvuruyu değerlendiren gümrük idareleri</a:t>
            </a:r>
            <a:r>
              <a:rPr lang="tr-TR" sz="3200" dirty="0"/>
              <a:t>, </a:t>
            </a:r>
          </a:p>
          <a:p>
            <a:r>
              <a:rPr lang="tr-TR" sz="3200" dirty="0"/>
              <a:t>söz konusu </a:t>
            </a:r>
            <a:r>
              <a:rPr lang="tr-TR" sz="3200" dirty="0">
                <a:solidFill>
                  <a:srgbClr val="0070C0"/>
                </a:solidFill>
              </a:rPr>
              <a:t>başvuruyu kabul edebilir </a:t>
            </a:r>
          </a:p>
          <a:p>
            <a:r>
              <a:rPr lang="tr-TR" sz="3200" dirty="0"/>
              <a:t>veya eldeki belge ve bilgilerin yeterli görülmediği hallerde </a:t>
            </a:r>
            <a:r>
              <a:rPr lang="tr-TR" sz="3200" dirty="0">
                <a:solidFill>
                  <a:srgbClr val="0070C0"/>
                </a:solidFill>
              </a:rPr>
              <a:t>talebi reddedebilirler</a:t>
            </a:r>
            <a:r>
              <a:rPr lang="tr-TR" sz="3200" dirty="0"/>
              <a:t>.</a:t>
            </a:r>
          </a:p>
          <a:p>
            <a:r>
              <a:rPr lang="tr-TR" sz="3200" dirty="0"/>
              <a:t> </a:t>
            </a:r>
            <a:r>
              <a:rPr lang="tr-TR" sz="3200" dirty="0">
                <a:solidFill>
                  <a:srgbClr val="FF0000"/>
                </a:solidFill>
              </a:rPr>
              <a:t>Gümrük idaresi başvuru talebi ile ilgili kararını yazılı olarak hak sahibine bildirir. </a:t>
            </a:r>
          </a:p>
          <a:p>
            <a:pPr marL="0" indent="0">
              <a:buNone/>
            </a:pPr>
            <a:endParaRPr lang="tr-TR" dirty="0"/>
          </a:p>
          <a:p>
            <a:r>
              <a:rPr lang="tr-TR" dirty="0"/>
              <a:t>	</a:t>
            </a:r>
          </a:p>
        </p:txBody>
      </p:sp>
      <p:sp>
        <p:nvSpPr>
          <p:cNvPr id="4" name="Veri Yer Tutucusu 3"/>
          <p:cNvSpPr>
            <a:spLocks noGrp="1"/>
          </p:cNvSpPr>
          <p:nvPr>
            <p:ph type="dt" sz="half" idx="10"/>
          </p:nvPr>
        </p:nvSpPr>
        <p:spPr/>
        <p:txBody>
          <a:bodyPr/>
          <a:lstStyle/>
          <a:p>
            <a:fld id="{5E39E0CB-5310-4EAE-B6B4-FE38432BF82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a:t>
            </a:fld>
            <a:endParaRPr lang="tr-TR">
              <a:solidFill>
                <a:prstClr val="black">
                  <a:tint val="75000"/>
                </a:prstClr>
              </a:solidFill>
            </a:endParaRPr>
          </a:p>
        </p:txBody>
      </p:sp>
    </p:spTree>
    <p:extLst>
      <p:ext uri="{BB962C8B-B14F-4D97-AF65-F5344CB8AC3E}">
        <p14:creationId xmlns:p14="http://schemas.microsoft.com/office/powerpoint/2010/main" val="1442041761"/>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1319" y="450376"/>
            <a:ext cx="11300347" cy="5905974"/>
          </a:xfrm>
        </p:spPr>
        <p:txBody>
          <a:bodyPr>
            <a:noAutofit/>
          </a:bodyPr>
          <a:lstStyle/>
          <a:p>
            <a:pPr algn="ctr"/>
            <a:r>
              <a:rPr lang="tr-TR" sz="3200" b="1" dirty="0">
                <a:solidFill>
                  <a:srgbClr val="FF0000"/>
                </a:solidFill>
              </a:rPr>
              <a:t>Bu talepler aşağıdaki bilgileri içerir:</a:t>
            </a:r>
          </a:p>
          <a:p>
            <a:pPr algn="ctr"/>
            <a:endParaRPr lang="tr-TR" dirty="0">
              <a:solidFill>
                <a:srgbClr val="FF0000"/>
              </a:solidFill>
            </a:endParaRPr>
          </a:p>
          <a:p>
            <a:r>
              <a:rPr lang="tr-TR" dirty="0"/>
              <a:t>	</a:t>
            </a:r>
            <a:r>
              <a:rPr lang="tr-TR" sz="3200" dirty="0"/>
              <a:t>a) Nihai kullanımın </a:t>
            </a:r>
            <a:r>
              <a:rPr lang="tr-TR" sz="3200" dirty="0">
                <a:solidFill>
                  <a:srgbClr val="0070C0"/>
                </a:solidFill>
              </a:rPr>
              <a:t>mahiyeti,</a:t>
            </a:r>
          </a:p>
          <a:p>
            <a:r>
              <a:rPr lang="tr-TR" sz="3200" dirty="0"/>
              <a:t> 	b) İşlemin gerçekleşeceği </a:t>
            </a:r>
            <a:r>
              <a:rPr lang="tr-TR" sz="3200" dirty="0">
                <a:solidFill>
                  <a:srgbClr val="0070C0"/>
                </a:solidFill>
              </a:rPr>
              <a:t>üretim mahallerinin teknik özellikleri ve kapasitesi,</a:t>
            </a:r>
          </a:p>
          <a:p>
            <a:r>
              <a:rPr lang="tr-TR" sz="3200" dirty="0"/>
              <a:t> 	c) Kullanılacak eşyanın </a:t>
            </a:r>
            <a:r>
              <a:rPr lang="tr-TR" sz="3200" dirty="0">
                <a:solidFill>
                  <a:srgbClr val="0070C0"/>
                </a:solidFill>
              </a:rPr>
              <a:t>türü ve miktarı</a:t>
            </a:r>
            <a:r>
              <a:rPr lang="tr-TR" sz="3200" dirty="0"/>
              <a:t>,</a:t>
            </a:r>
          </a:p>
          <a:p>
            <a:r>
              <a:rPr lang="tr-TR" sz="3200" dirty="0"/>
              <a:t>	d) Gümrük idarelerince gerekli görülecek </a:t>
            </a:r>
            <a:r>
              <a:rPr lang="tr-TR" sz="3200" dirty="0">
                <a:solidFill>
                  <a:srgbClr val="0070C0"/>
                </a:solidFill>
              </a:rPr>
              <a:t>sair bilgi ve belgeler</a:t>
            </a:r>
            <a:r>
              <a:rPr lang="tr-TR" sz="3200" dirty="0"/>
              <a:t>.</a:t>
            </a:r>
          </a:p>
          <a:p>
            <a:r>
              <a:rPr lang="tr-TR" sz="3200" dirty="0"/>
              <a:t>	</a:t>
            </a:r>
            <a:r>
              <a:rPr lang="tr-TR" sz="3200" dirty="0">
                <a:solidFill>
                  <a:srgbClr val="0070C0"/>
                </a:solidFill>
              </a:rPr>
              <a:t>Talep uygun görüldüğü takdirde, ilgili gümrük idaresi tarafından indirimli veya sıfır vergi oranı uygulanması izni verilir</a:t>
            </a:r>
            <a:r>
              <a:rPr lang="tr-TR" sz="3200" dirty="0"/>
              <a:t>. Bu izin yazısında iznin geçerlilik süresi de belirtilir</a:t>
            </a:r>
          </a:p>
        </p:txBody>
      </p:sp>
      <p:sp>
        <p:nvSpPr>
          <p:cNvPr id="4" name="Veri Yer Tutucusu 3"/>
          <p:cNvSpPr>
            <a:spLocks noGrp="1"/>
          </p:cNvSpPr>
          <p:nvPr>
            <p:ph type="dt" sz="half" idx="10"/>
          </p:nvPr>
        </p:nvSpPr>
        <p:spPr/>
        <p:txBody>
          <a:bodyPr/>
          <a:lstStyle/>
          <a:p>
            <a:fld id="{FB7033D4-F873-4E92-9082-0668A3451DB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230</a:t>
            </a:fld>
            <a:endParaRPr lang="tr-TR">
              <a:solidFill>
                <a:prstClr val="black">
                  <a:tint val="75000"/>
                </a:prstClr>
              </a:solidFill>
            </a:endParaRPr>
          </a:p>
        </p:txBody>
      </p:sp>
    </p:spTree>
    <p:extLst>
      <p:ext uri="{BB962C8B-B14F-4D97-AF65-F5344CB8AC3E}">
        <p14:creationId xmlns:p14="http://schemas.microsoft.com/office/powerpoint/2010/main" val="1660842376"/>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ÜÇÜNCÜ AYIRIM</a:t>
            </a:r>
          </a:p>
          <a:p>
            <a:pPr algn="r"/>
            <a:endParaRPr lang="tr-TR" sz="3200" b="1" dirty="0">
              <a:solidFill>
                <a:srgbClr val="FF0000"/>
              </a:solidFill>
            </a:endParaRPr>
          </a:p>
          <a:p>
            <a:pPr algn="r"/>
            <a:r>
              <a:rPr lang="tr-TR" sz="2400" b="1" dirty="0"/>
              <a:t>1.ALT AYIRIM</a:t>
            </a:r>
          </a:p>
        </p:txBody>
      </p:sp>
      <p:sp>
        <p:nvSpPr>
          <p:cNvPr id="4" name="Veri Yer Tutucusu 3"/>
          <p:cNvSpPr>
            <a:spLocks noGrp="1"/>
          </p:cNvSpPr>
          <p:nvPr>
            <p:ph type="dt" sz="half" idx="10"/>
          </p:nvPr>
        </p:nvSpPr>
        <p:spPr/>
        <p:txBody>
          <a:bodyPr/>
          <a:lstStyle/>
          <a:p>
            <a:fld id="{ABD6C68A-42ED-447D-B17B-722656CD2C7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231</a:t>
            </a:fld>
            <a:endParaRPr lang="tr-TR">
              <a:solidFill>
                <a:prstClr val="black">
                  <a:tint val="75000"/>
                </a:prstClr>
              </a:solidFill>
            </a:endParaRPr>
          </a:p>
        </p:txBody>
      </p:sp>
    </p:spTree>
    <p:extLst>
      <p:ext uri="{BB962C8B-B14F-4D97-AF65-F5344CB8AC3E}">
        <p14:creationId xmlns:p14="http://schemas.microsoft.com/office/powerpoint/2010/main" val="274719059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4"/>
            <a:ext cx="10515600" cy="5257753"/>
          </a:xfrm>
        </p:spPr>
        <p:txBody>
          <a:bodyPr>
            <a:normAutofit/>
          </a:bodyPr>
          <a:lstStyle/>
          <a:p>
            <a:pPr algn="ctr"/>
            <a:r>
              <a:rPr lang="tr-TR" b="1" dirty="0">
                <a:solidFill>
                  <a:srgbClr val="FF0000"/>
                </a:solidFill>
              </a:rPr>
              <a:t>ÜÇÜNCÜ AYIRIM</a:t>
            </a:r>
            <a:br>
              <a:rPr lang="tr-TR" dirty="0">
                <a:solidFill>
                  <a:srgbClr val="FF0000"/>
                </a:solidFill>
              </a:rPr>
            </a:br>
            <a:r>
              <a:rPr lang="tr-TR" dirty="0">
                <a:solidFill>
                  <a:srgbClr val="FF0000"/>
                </a:solidFill>
                <a:latin typeface="Harlow Solid Italic" panose="04030604020F02020D02" pitchFamily="82" charset="0"/>
              </a:rPr>
              <a:t>2.</a:t>
            </a:r>
            <a:r>
              <a:rPr lang="tr-TR" sz="5400" b="1" dirty="0">
                <a:solidFill>
                  <a:srgbClr val="7030A0"/>
                </a:solidFill>
                <a:latin typeface="Harlow Solid Italic" panose="04030604020F02020D02" pitchFamily="82" charset="0"/>
              </a:rPr>
              <a:t>Transit Rejimi</a:t>
            </a:r>
            <a:br>
              <a:rPr lang="tr-TR" dirty="0">
                <a:solidFill>
                  <a:srgbClr val="FF0000"/>
                </a:solidFill>
              </a:rPr>
            </a:br>
            <a:r>
              <a:rPr lang="tr-TR" b="1" dirty="0">
                <a:solidFill>
                  <a:srgbClr val="FF0000"/>
                </a:solidFill>
              </a:rPr>
              <a:t> </a:t>
            </a:r>
            <a:br>
              <a:rPr lang="tr-TR" dirty="0">
                <a:solidFill>
                  <a:srgbClr val="FF0000"/>
                </a:solidFill>
              </a:rPr>
            </a:br>
            <a:r>
              <a:rPr lang="tr-TR" b="1" dirty="0">
                <a:solidFill>
                  <a:srgbClr val="FF0000"/>
                </a:solidFill>
              </a:rPr>
              <a:t>BİRİNCİ ALT AYIRIM</a:t>
            </a:r>
            <a:br>
              <a:rPr lang="tr-TR" dirty="0">
                <a:solidFill>
                  <a:srgbClr val="FF0000"/>
                </a:solidFill>
              </a:rPr>
            </a:br>
            <a:r>
              <a:rPr lang="tr-TR" b="1" dirty="0">
                <a:solidFill>
                  <a:srgbClr val="FF0000"/>
                </a:solidFill>
              </a:rPr>
              <a:t>Genel Hükümler</a:t>
            </a:r>
            <a:br>
              <a:rPr lang="tr-TR" dirty="0">
                <a:solidFill>
                  <a:srgbClr val="FF0000"/>
                </a:solidFill>
              </a:rPr>
            </a:br>
            <a:endParaRPr lang="tr-TR" dirty="0">
              <a:solidFill>
                <a:srgbClr val="FF0000"/>
              </a:solidFill>
            </a:endParaRPr>
          </a:p>
        </p:txBody>
      </p:sp>
      <p:sp>
        <p:nvSpPr>
          <p:cNvPr id="3" name="Veri Yer Tutucusu 2"/>
          <p:cNvSpPr>
            <a:spLocks noGrp="1"/>
          </p:cNvSpPr>
          <p:nvPr>
            <p:ph type="dt" sz="half" idx="10"/>
          </p:nvPr>
        </p:nvSpPr>
        <p:spPr/>
        <p:txBody>
          <a:bodyPr/>
          <a:lstStyle/>
          <a:p>
            <a:fld id="{6B054B6D-5614-4D93-948A-E096CD66D3AA}" type="datetime1">
              <a:rPr lang="tr-TR" smtClean="0">
                <a:solidFill>
                  <a:prstClr val="black">
                    <a:tint val="75000"/>
                  </a:prstClr>
                </a:solidFill>
              </a:rPr>
              <a:t>17.09.2024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osenses@trabzon.edu.tr</a:t>
            </a:r>
          </a:p>
        </p:txBody>
      </p:sp>
      <p:sp>
        <p:nvSpPr>
          <p:cNvPr id="5" name="Slayt Numarası Yer Tutucusu 4"/>
          <p:cNvSpPr>
            <a:spLocks noGrp="1"/>
          </p:cNvSpPr>
          <p:nvPr>
            <p:ph type="sldNum" sz="quarter" idx="12"/>
          </p:nvPr>
        </p:nvSpPr>
        <p:spPr/>
        <p:txBody>
          <a:bodyPr/>
          <a:lstStyle/>
          <a:p>
            <a:fld id="{DECB1C78-3B6F-4B3D-A98F-BC72D261CF61}" type="slidenum">
              <a:rPr lang="tr-TR" smtClean="0">
                <a:solidFill>
                  <a:prstClr val="black">
                    <a:tint val="75000"/>
                  </a:prstClr>
                </a:solidFill>
              </a:rPr>
              <a:pPr/>
              <a:t>232</a:t>
            </a:fld>
            <a:endParaRPr lang="tr-TR">
              <a:solidFill>
                <a:prstClr val="black">
                  <a:tint val="75000"/>
                </a:prstClr>
              </a:solidFill>
            </a:endParaRPr>
          </a:p>
        </p:txBody>
      </p:sp>
    </p:spTree>
    <p:extLst>
      <p:ext uri="{BB962C8B-B14F-4D97-AF65-F5344CB8AC3E}">
        <p14:creationId xmlns:p14="http://schemas.microsoft.com/office/powerpoint/2010/main" val="25101899"/>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899" y="286603"/>
            <a:ext cx="11039901" cy="6196084"/>
          </a:xfrm>
        </p:spPr>
        <p:txBody>
          <a:bodyPr>
            <a:normAutofit lnSpcReduction="10000"/>
          </a:bodyPr>
          <a:lstStyle/>
          <a:p>
            <a:pPr algn="ctr"/>
            <a:r>
              <a:rPr lang="tr-TR" sz="4600" b="1" dirty="0"/>
              <a:t>Kapsam</a:t>
            </a:r>
            <a:endParaRPr lang="tr-TR" sz="4600" dirty="0"/>
          </a:p>
          <a:p>
            <a:r>
              <a:rPr lang="tr-TR" b="1" dirty="0"/>
              <a:t>	Madde 230-</a:t>
            </a:r>
            <a:r>
              <a:rPr lang="tr-TR" dirty="0"/>
              <a:t> </a:t>
            </a:r>
          </a:p>
          <a:p>
            <a:r>
              <a:rPr lang="tr-TR" sz="3500" dirty="0">
                <a:solidFill>
                  <a:srgbClr val="00B0F0"/>
                </a:solidFill>
              </a:rPr>
              <a:t>İthalat vergileri ve ticaret politikası önlemlerine </a:t>
            </a:r>
            <a:r>
              <a:rPr lang="tr-TR" sz="3500" b="1" dirty="0">
                <a:solidFill>
                  <a:srgbClr val="00B0F0"/>
                </a:solidFill>
              </a:rPr>
              <a:t>tabi tutulmayan</a:t>
            </a:r>
            <a:r>
              <a:rPr lang="tr-TR" sz="3500" dirty="0">
                <a:solidFill>
                  <a:srgbClr val="00B0F0"/>
                </a:solidFill>
              </a:rPr>
              <a:t> </a:t>
            </a:r>
            <a:r>
              <a:rPr lang="tr-TR" sz="3500" u="sng" dirty="0">
                <a:solidFill>
                  <a:srgbClr val="7030A0"/>
                </a:solidFill>
              </a:rPr>
              <a:t>serbest dolaşıma girmemiş </a:t>
            </a:r>
            <a:r>
              <a:rPr lang="tr-TR" sz="2400" dirty="0">
                <a:solidFill>
                  <a:srgbClr val="7030A0"/>
                </a:solidFill>
              </a:rPr>
              <a:t>(</a:t>
            </a:r>
            <a:r>
              <a:rPr lang="tr-TR" sz="2400" dirty="0"/>
              <a:t>transit olduğu için</a:t>
            </a:r>
            <a:r>
              <a:rPr lang="tr-TR" sz="2400" dirty="0">
                <a:solidFill>
                  <a:srgbClr val="7030A0"/>
                </a:solidFill>
              </a:rPr>
              <a:t>) </a:t>
            </a:r>
            <a:r>
              <a:rPr lang="tr-TR" sz="3500" dirty="0">
                <a:solidFill>
                  <a:srgbClr val="7030A0"/>
                </a:solidFill>
              </a:rPr>
              <a:t> eşya </a:t>
            </a:r>
            <a:r>
              <a:rPr lang="tr-TR" sz="3500" dirty="0"/>
              <a:t>ile</a:t>
            </a:r>
          </a:p>
          <a:p>
            <a:r>
              <a:rPr lang="tr-TR" sz="3500" dirty="0"/>
              <a:t> </a:t>
            </a:r>
            <a:r>
              <a:rPr lang="tr-TR" sz="3500" dirty="0">
                <a:solidFill>
                  <a:srgbClr val="00B050"/>
                </a:solidFill>
              </a:rPr>
              <a:t>ihracatla ilgili </a:t>
            </a:r>
            <a:r>
              <a:rPr lang="tr-TR" sz="3500" u="sng" dirty="0">
                <a:solidFill>
                  <a:srgbClr val="00B050"/>
                </a:solidFill>
              </a:rPr>
              <a:t>gümrük işlemleri tamamlanmış </a:t>
            </a:r>
            <a:r>
              <a:rPr lang="tr-TR" sz="3500" dirty="0">
                <a:solidFill>
                  <a:srgbClr val="00B050"/>
                </a:solidFill>
              </a:rPr>
              <a:t>eşyanın</a:t>
            </a:r>
            <a:r>
              <a:rPr lang="tr-TR" sz="3500" dirty="0"/>
              <a:t>, </a:t>
            </a:r>
            <a:r>
              <a:rPr lang="tr-TR" sz="3500" dirty="0">
                <a:solidFill>
                  <a:srgbClr val="FF0000"/>
                </a:solidFill>
              </a:rPr>
              <a:t>gümrük gözetimi altında ,</a:t>
            </a:r>
          </a:p>
          <a:p>
            <a:r>
              <a:rPr lang="tr-TR" sz="3500" dirty="0">
                <a:solidFill>
                  <a:srgbClr val="FFC000"/>
                </a:solidFill>
              </a:rPr>
              <a:t>Türkiye Gümrük Bölgesi içinde </a:t>
            </a:r>
            <a:r>
              <a:rPr lang="tr-TR" sz="3500" dirty="0">
                <a:solidFill>
                  <a:srgbClr val="FF0000"/>
                </a:solidFill>
              </a:rPr>
              <a:t>bir noktadan diğerine taşınması,</a:t>
            </a:r>
            <a:r>
              <a:rPr lang="tr-TR" sz="3500" dirty="0"/>
              <a:t> </a:t>
            </a:r>
          </a:p>
          <a:p>
            <a:r>
              <a:rPr lang="tr-TR" sz="3500" b="1" dirty="0"/>
              <a:t>transit rejimi hükümlerine tabidir.</a:t>
            </a:r>
          </a:p>
          <a:p>
            <a:r>
              <a:rPr lang="tr-TR" dirty="0"/>
              <a:t> </a:t>
            </a:r>
          </a:p>
          <a:p>
            <a:r>
              <a:rPr lang="tr-TR" dirty="0"/>
              <a:t>	</a:t>
            </a:r>
          </a:p>
        </p:txBody>
      </p:sp>
      <p:sp>
        <p:nvSpPr>
          <p:cNvPr id="4" name="Veri Yer Tutucusu 3"/>
          <p:cNvSpPr>
            <a:spLocks noGrp="1"/>
          </p:cNvSpPr>
          <p:nvPr>
            <p:ph type="dt" sz="half" idx="10"/>
          </p:nvPr>
        </p:nvSpPr>
        <p:spPr/>
        <p:txBody>
          <a:bodyPr/>
          <a:lstStyle/>
          <a:p>
            <a:fld id="{D064A0CA-D971-43BB-8543-6313482F6E2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233</a:t>
            </a:fld>
            <a:endParaRPr lang="tr-TR">
              <a:solidFill>
                <a:prstClr val="black">
                  <a:tint val="75000"/>
                </a:prstClr>
              </a:solidFill>
            </a:endParaRPr>
          </a:p>
        </p:txBody>
      </p:sp>
    </p:spTree>
    <p:extLst>
      <p:ext uri="{BB962C8B-B14F-4D97-AF65-F5344CB8AC3E}">
        <p14:creationId xmlns:p14="http://schemas.microsoft.com/office/powerpoint/2010/main" val="145317184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136478"/>
            <a:ext cx="11818961" cy="6346209"/>
          </a:xfrm>
        </p:spPr>
        <p:txBody>
          <a:bodyPr>
            <a:normAutofit lnSpcReduction="10000"/>
          </a:bodyPr>
          <a:lstStyle/>
          <a:p>
            <a:pPr algn="ctr"/>
            <a:r>
              <a:rPr lang="tr-TR" sz="4600" b="1" dirty="0"/>
              <a:t>Kapsam</a:t>
            </a:r>
            <a:endParaRPr lang="tr-TR" sz="4600" dirty="0"/>
          </a:p>
          <a:p>
            <a:r>
              <a:rPr lang="tr-TR" b="1" dirty="0"/>
              <a:t>	</a:t>
            </a:r>
            <a:endParaRPr lang="tr-TR" sz="3500" dirty="0"/>
          </a:p>
          <a:p>
            <a:r>
              <a:rPr lang="tr-TR" dirty="0"/>
              <a:t> </a:t>
            </a:r>
            <a:r>
              <a:rPr lang="tr-TR" sz="3200" b="1" dirty="0">
                <a:solidFill>
                  <a:srgbClr val="FF0000"/>
                </a:solidFill>
              </a:rPr>
              <a:t>Transit rejimine tabi tutulan eşya ;</a:t>
            </a:r>
          </a:p>
          <a:p>
            <a:r>
              <a:rPr lang="tr-TR" sz="4400" b="1" u="sng" dirty="0">
                <a:solidFill>
                  <a:srgbClr val="0070C0"/>
                </a:solidFill>
              </a:rPr>
              <a:t>Türkiye Gümrük Bölgesi içinde</a:t>
            </a:r>
            <a:r>
              <a:rPr lang="tr-TR" sz="3200" dirty="0"/>
              <a:t>;</a:t>
            </a:r>
          </a:p>
          <a:p>
            <a:r>
              <a:rPr lang="tr-TR" sz="3200" dirty="0"/>
              <a:t> 	a) Yabancı bir ülkeden gelip yabancı bir ülkeye</a:t>
            </a:r>
            <a:r>
              <a:rPr lang="tr-TR" sz="3200" dirty="0">
                <a:solidFill>
                  <a:srgbClr val="FF0000"/>
                </a:solidFill>
              </a:rPr>
              <a:t>,(</a:t>
            </a:r>
            <a:r>
              <a:rPr lang="tr-TR" sz="2400" dirty="0" err="1">
                <a:solidFill>
                  <a:srgbClr val="FF0000"/>
                </a:solidFill>
              </a:rPr>
              <a:t>iran-almanya</a:t>
            </a:r>
            <a:r>
              <a:rPr lang="tr-TR" sz="3200" dirty="0"/>
              <a:t>)</a:t>
            </a:r>
          </a:p>
          <a:p>
            <a:r>
              <a:rPr lang="tr-TR" sz="3200" dirty="0"/>
              <a:t> 	b) Yabancı bir ülkeden Türkiye'ye,(</a:t>
            </a:r>
            <a:r>
              <a:rPr lang="tr-TR" sz="2400" dirty="0" err="1">
                <a:solidFill>
                  <a:srgbClr val="FF0000"/>
                </a:solidFill>
              </a:rPr>
              <a:t>rusya-türkiye</a:t>
            </a:r>
            <a:r>
              <a:rPr lang="tr-TR" sz="3200" dirty="0"/>
              <a:t>)</a:t>
            </a:r>
          </a:p>
          <a:p>
            <a:r>
              <a:rPr lang="tr-TR" sz="3200" dirty="0"/>
              <a:t> 	c) Türkiye'den yabancı bir ülkeye, (</a:t>
            </a:r>
            <a:r>
              <a:rPr lang="tr-TR" sz="2400" dirty="0" err="1">
                <a:solidFill>
                  <a:srgbClr val="FF0000"/>
                </a:solidFill>
              </a:rPr>
              <a:t>türkiye-rusya</a:t>
            </a:r>
            <a:r>
              <a:rPr lang="tr-TR" sz="3200" dirty="0"/>
              <a:t>)</a:t>
            </a:r>
          </a:p>
          <a:p>
            <a:r>
              <a:rPr lang="tr-TR" sz="3200" dirty="0"/>
              <a:t> 	d) Bir iç gümrükten diğer bir iç gümrüğe, (</a:t>
            </a:r>
            <a:r>
              <a:rPr lang="tr-TR" sz="2400" dirty="0">
                <a:solidFill>
                  <a:srgbClr val="FF0000"/>
                </a:solidFill>
              </a:rPr>
              <a:t>Trabzon gümrüğü-Dilucu gümrüğü)</a:t>
            </a:r>
            <a:endParaRPr lang="tr-TR" sz="3200" dirty="0">
              <a:solidFill>
                <a:srgbClr val="FF0000"/>
              </a:solidFill>
            </a:endParaRPr>
          </a:p>
          <a:p>
            <a:r>
              <a:rPr lang="tr-TR" sz="3200" dirty="0"/>
              <a:t> 	</a:t>
            </a:r>
            <a:r>
              <a:rPr lang="tr-TR" sz="4000" b="1" u="sng" dirty="0">
                <a:solidFill>
                  <a:srgbClr val="0070C0"/>
                </a:solidFill>
              </a:rPr>
              <a:t>taşınabilir.</a:t>
            </a:r>
            <a:endParaRPr lang="tr-TR" sz="3200" b="1" u="sng" dirty="0">
              <a:solidFill>
                <a:srgbClr val="0070C0"/>
              </a:solidFill>
            </a:endParaRPr>
          </a:p>
          <a:p>
            <a:r>
              <a:rPr lang="tr-TR" sz="3200" dirty="0">
                <a:solidFill>
                  <a:srgbClr val="0070C0"/>
                </a:solidFill>
              </a:rPr>
              <a:t>Önemli not: sonuçta Türkiye ye gelen eşya veya mal yine Türkiye den çıkacak)</a:t>
            </a:r>
          </a:p>
          <a:p>
            <a:endParaRPr lang="tr-TR" dirty="0"/>
          </a:p>
        </p:txBody>
      </p:sp>
      <p:sp>
        <p:nvSpPr>
          <p:cNvPr id="4" name="Veri Yer Tutucusu 3"/>
          <p:cNvSpPr>
            <a:spLocks noGrp="1"/>
          </p:cNvSpPr>
          <p:nvPr>
            <p:ph type="dt" sz="half" idx="10"/>
          </p:nvPr>
        </p:nvSpPr>
        <p:spPr/>
        <p:txBody>
          <a:bodyPr/>
          <a:lstStyle/>
          <a:p>
            <a:fld id="{D9726C56-536A-4DF9-A026-A3E6EFF4AD3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234</a:t>
            </a:fld>
            <a:endParaRPr lang="tr-TR">
              <a:solidFill>
                <a:prstClr val="black">
                  <a:tint val="75000"/>
                </a:prstClr>
              </a:solidFill>
            </a:endParaRPr>
          </a:p>
        </p:txBody>
      </p:sp>
    </p:spTree>
    <p:extLst>
      <p:ext uri="{BB962C8B-B14F-4D97-AF65-F5344CB8AC3E}">
        <p14:creationId xmlns:p14="http://schemas.microsoft.com/office/powerpoint/2010/main" val="113876093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1069" y="163773"/>
            <a:ext cx="11791665" cy="6455391"/>
          </a:xfrm>
        </p:spPr>
        <p:txBody>
          <a:bodyPr>
            <a:normAutofit fontScale="92500" lnSpcReduction="20000"/>
          </a:bodyPr>
          <a:lstStyle/>
          <a:p>
            <a:r>
              <a:rPr lang="tr-TR" b="1" dirty="0"/>
              <a:t>Tanımlar</a:t>
            </a:r>
            <a:endParaRPr lang="tr-TR" dirty="0"/>
          </a:p>
          <a:p>
            <a:r>
              <a:rPr lang="tr-TR" b="1" dirty="0"/>
              <a:t> 	</a:t>
            </a:r>
            <a:r>
              <a:rPr lang="tr-TR" sz="3300" b="1" dirty="0">
                <a:solidFill>
                  <a:srgbClr val="FF0000"/>
                </a:solidFill>
              </a:rPr>
              <a:t>Madde 231-</a:t>
            </a:r>
            <a:r>
              <a:rPr lang="tr-TR" sz="3300" dirty="0">
                <a:solidFill>
                  <a:srgbClr val="FF0000"/>
                </a:solidFill>
              </a:rPr>
              <a:t> </a:t>
            </a:r>
            <a:r>
              <a:rPr lang="tr-TR" sz="3800" dirty="0">
                <a:solidFill>
                  <a:srgbClr val="FF0000"/>
                </a:solidFill>
              </a:rPr>
              <a:t>Bu rejimde geçen;</a:t>
            </a:r>
          </a:p>
          <a:p>
            <a:pPr algn="ctr"/>
            <a:r>
              <a:rPr lang="tr-TR" sz="3300" dirty="0"/>
              <a:t> 	</a:t>
            </a:r>
            <a:r>
              <a:rPr lang="tr-TR" sz="3300" b="1" dirty="0">
                <a:solidFill>
                  <a:srgbClr val="7030A0"/>
                </a:solidFill>
              </a:rPr>
              <a:t>a) Taşıt aracı; </a:t>
            </a:r>
          </a:p>
          <a:p>
            <a:r>
              <a:rPr lang="tr-TR" sz="3300" dirty="0"/>
              <a:t> 	1) Herhangi bir yol aracı, römork veya yarı römork,</a:t>
            </a:r>
          </a:p>
          <a:p>
            <a:r>
              <a:rPr lang="tr-TR" sz="3300" dirty="0"/>
              <a:t> 	2) Demiryolu vagonu,</a:t>
            </a:r>
          </a:p>
          <a:p>
            <a:r>
              <a:rPr lang="tr-TR" sz="3300" dirty="0"/>
              <a:t> 	3) Tekne veya gemi,</a:t>
            </a:r>
          </a:p>
          <a:p>
            <a:r>
              <a:rPr lang="tr-TR" sz="3300" dirty="0"/>
              <a:t> 	4) Herhangi bir hava taşıtı,</a:t>
            </a:r>
          </a:p>
          <a:p>
            <a:r>
              <a:rPr lang="tr-TR" sz="3300" dirty="0"/>
              <a:t>	5) Taşımacılık işlemlerinde kullanılan  konteyner,</a:t>
            </a:r>
          </a:p>
          <a:p>
            <a:pPr algn="ctr"/>
            <a:r>
              <a:rPr lang="tr-TR" sz="3300" dirty="0"/>
              <a:t>                   	</a:t>
            </a:r>
            <a:r>
              <a:rPr lang="tr-TR" sz="3300" b="1" dirty="0">
                <a:solidFill>
                  <a:srgbClr val="7030A0"/>
                </a:solidFill>
              </a:rPr>
              <a:t>b) Hareket gümrük idaresi</a:t>
            </a:r>
            <a:r>
              <a:rPr lang="tr-TR" sz="3300" b="1" dirty="0"/>
              <a:t>; </a:t>
            </a:r>
          </a:p>
          <a:p>
            <a:r>
              <a:rPr lang="tr-TR" sz="3300" dirty="0"/>
              <a:t>transit işleminin </a:t>
            </a:r>
            <a:r>
              <a:rPr lang="tr-TR" sz="3300" dirty="0">
                <a:solidFill>
                  <a:srgbClr val="FF0000"/>
                </a:solidFill>
              </a:rPr>
              <a:t>başlangıç gümrük işlemlerini </a:t>
            </a:r>
            <a:r>
              <a:rPr lang="tr-TR" sz="3300" dirty="0"/>
              <a:t>yapan gümrük idaresi,</a:t>
            </a:r>
          </a:p>
          <a:p>
            <a:pPr algn="ctr"/>
            <a:r>
              <a:rPr lang="tr-TR" sz="3300" dirty="0"/>
              <a:t>	               </a:t>
            </a:r>
            <a:r>
              <a:rPr lang="tr-TR" sz="3300" b="1" dirty="0">
                <a:solidFill>
                  <a:srgbClr val="7030A0"/>
                </a:solidFill>
              </a:rPr>
              <a:t>c) Varış gümrük idaresi; </a:t>
            </a:r>
          </a:p>
          <a:p>
            <a:r>
              <a:rPr lang="tr-TR" sz="3300" dirty="0"/>
              <a:t>hareket gümrük idaresince transit rejimi kapsamı eşyanın </a:t>
            </a:r>
            <a:r>
              <a:rPr lang="tr-TR" sz="3300" dirty="0">
                <a:solidFill>
                  <a:srgbClr val="FF0000"/>
                </a:solidFill>
              </a:rPr>
              <a:t>sevk edildiği gümrük idaresi,</a:t>
            </a:r>
          </a:p>
          <a:p>
            <a:r>
              <a:rPr lang="tr-TR" sz="3300" dirty="0"/>
              <a:t> 	Anlamına gelir.</a:t>
            </a:r>
          </a:p>
        </p:txBody>
      </p:sp>
      <p:sp>
        <p:nvSpPr>
          <p:cNvPr id="4" name="Veri Yer Tutucusu 3"/>
          <p:cNvSpPr>
            <a:spLocks noGrp="1"/>
          </p:cNvSpPr>
          <p:nvPr>
            <p:ph type="dt" sz="half" idx="10"/>
          </p:nvPr>
        </p:nvSpPr>
        <p:spPr/>
        <p:txBody>
          <a:bodyPr/>
          <a:lstStyle/>
          <a:p>
            <a:fld id="{521572B8-2DA4-47D3-86E2-BB36B3DE998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235</a:t>
            </a:fld>
            <a:endParaRPr lang="tr-TR">
              <a:solidFill>
                <a:prstClr val="black">
                  <a:tint val="75000"/>
                </a:prstClr>
              </a:solidFill>
            </a:endParaRPr>
          </a:p>
        </p:txBody>
      </p:sp>
    </p:spTree>
    <p:extLst>
      <p:ext uri="{BB962C8B-B14F-4D97-AF65-F5344CB8AC3E}">
        <p14:creationId xmlns:p14="http://schemas.microsoft.com/office/powerpoint/2010/main" val="320780665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1"/>
            <a:ext cx="10515600" cy="682387"/>
          </a:xfrm>
        </p:spPr>
        <p:txBody>
          <a:bodyPr>
            <a:normAutofit fontScale="90000"/>
          </a:bodyPr>
          <a:lstStyle/>
          <a:p>
            <a:pPr algn="ctr"/>
            <a:br>
              <a:rPr lang="tr-TR" dirty="0">
                <a:solidFill>
                  <a:srgbClr val="FF0000"/>
                </a:solidFill>
              </a:rPr>
            </a:br>
            <a:r>
              <a:rPr lang="tr-TR" b="1" dirty="0">
                <a:solidFill>
                  <a:srgbClr val="FF0000"/>
                </a:solidFill>
              </a:rPr>
              <a:t>Vergi muafiyeti</a:t>
            </a:r>
            <a:br>
              <a:rPr lang="tr-TR" dirty="0"/>
            </a:br>
            <a:endParaRPr lang="tr-TR" dirty="0"/>
          </a:p>
        </p:txBody>
      </p:sp>
      <p:sp>
        <p:nvSpPr>
          <p:cNvPr id="3" name="İçerik Yer Tutucusu 2"/>
          <p:cNvSpPr>
            <a:spLocks noGrp="1"/>
          </p:cNvSpPr>
          <p:nvPr>
            <p:ph idx="1"/>
          </p:nvPr>
        </p:nvSpPr>
        <p:spPr>
          <a:xfrm>
            <a:off x="256032" y="805218"/>
            <a:ext cx="11777472" cy="5732060"/>
          </a:xfrm>
        </p:spPr>
        <p:txBody>
          <a:bodyPr>
            <a:normAutofit/>
          </a:bodyPr>
          <a:lstStyle/>
          <a:p>
            <a:r>
              <a:rPr lang="tr-TR" b="1" dirty="0"/>
              <a:t>	</a:t>
            </a:r>
            <a:endParaRPr lang="tr-TR" dirty="0"/>
          </a:p>
          <a:p>
            <a:r>
              <a:rPr lang="tr-TR" b="1" dirty="0"/>
              <a:t>	Madde 233-</a:t>
            </a:r>
            <a:r>
              <a:rPr lang="tr-TR" dirty="0"/>
              <a:t> </a:t>
            </a:r>
            <a:r>
              <a:rPr lang="tr-TR" sz="3600" dirty="0">
                <a:solidFill>
                  <a:srgbClr val="7030A0"/>
                </a:solidFill>
              </a:rPr>
              <a:t>Transit olarak geçen taşıt ve serbest dolaşıma girmemiş eşya transit geçişler dolayısıyla </a:t>
            </a:r>
            <a:r>
              <a:rPr lang="tr-TR" sz="4000" dirty="0">
                <a:solidFill>
                  <a:srgbClr val="FF0000"/>
                </a:solidFill>
              </a:rPr>
              <a:t>gümrük vergilerine tabi tutulmaz. ( teminat alınır.)</a:t>
            </a:r>
          </a:p>
          <a:p>
            <a:r>
              <a:rPr lang="tr-TR" dirty="0"/>
              <a:t> </a:t>
            </a:r>
          </a:p>
          <a:p>
            <a:endParaRPr lang="tr-TR" dirty="0"/>
          </a:p>
        </p:txBody>
      </p:sp>
      <p:sp>
        <p:nvSpPr>
          <p:cNvPr id="4" name="Veri Yer Tutucusu 3"/>
          <p:cNvSpPr>
            <a:spLocks noGrp="1"/>
          </p:cNvSpPr>
          <p:nvPr>
            <p:ph type="dt" sz="half" idx="10"/>
          </p:nvPr>
        </p:nvSpPr>
        <p:spPr/>
        <p:txBody>
          <a:bodyPr/>
          <a:lstStyle/>
          <a:p>
            <a:fld id="{575776BA-1346-4EC4-831B-2C434BB818F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236</a:t>
            </a:fld>
            <a:endParaRPr lang="tr-TR">
              <a:solidFill>
                <a:prstClr val="black">
                  <a:tint val="75000"/>
                </a:prstClr>
              </a:solidFill>
            </a:endParaRPr>
          </a:p>
        </p:txBody>
      </p:sp>
    </p:spTree>
    <p:extLst>
      <p:ext uri="{BB962C8B-B14F-4D97-AF65-F5344CB8AC3E}">
        <p14:creationId xmlns:p14="http://schemas.microsoft.com/office/powerpoint/2010/main" val="344198704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2831"/>
            <a:ext cx="10515600" cy="682387"/>
          </a:xfrm>
        </p:spPr>
        <p:txBody>
          <a:bodyPr>
            <a:normAutofit fontScale="90000"/>
          </a:bodyPr>
          <a:lstStyle/>
          <a:p>
            <a:pPr algn="ctr"/>
            <a:br>
              <a:rPr lang="tr-TR" dirty="0">
                <a:solidFill>
                  <a:srgbClr val="FF0000"/>
                </a:solidFill>
              </a:rPr>
            </a:br>
            <a:r>
              <a:rPr lang="tr-TR" b="1" dirty="0">
                <a:solidFill>
                  <a:srgbClr val="FF0000"/>
                </a:solidFill>
              </a:rPr>
              <a:t>Vergi muafiyeti</a:t>
            </a:r>
            <a:br>
              <a:rPr lang="tr-TR" dirty="0"/>
            </a:br>
            <a:endParaRPr lang="tr-TR" dirty="0"/>
          </a:p>
        </p:txBody>
      </p:sp>
      <p:sp>
        <p:nvSpPr>
          <p:cNvPr id="3" name="İçerik Yer Tutucusu 2"/>
          <p:cNvSpPr>
            <a:spLocks noGrp="1"/>
          </p:cNvSpPr>
          <p:nvPr>
            <p:ph idx="1"/>
          </p:nvPr>
        </p:nvSpPr>
        <p:spPr>
          <a:xfrm>
            <a:off x="256032" y="805218"/>
            <a:ext cx="11777472" cy="5732060"/>
          </a:xfrm>
        </p:spPr>
        <p:txBody>
          <a:bodyPr>
            <a:normAutofit fontScale="92500" lnSpcReduction="20000"/>
          </a:bodyPr>
          <a:lstStyle/>
          <a:p>
            <a:r>
              <a:rPr lang="tr-TR" sz="4000" dirty="0">
                <a:solidFill>
                  <a:srgbClr val="FF0000"/>
                </a:solidFill>
              </a:rPr>
              <a:t> </a:t>
            </a:r>
            <a:r>
              <a:rPr lang="tr-TR" sz="3500" dirty="0">
                <a:solidFill>
                  <a:srgbClr val="0070C0"/>
                </a:solidFill>
              </a:rPr>
              <a:t>Bu teminat ta şu şekilde:</a:t>
            </a:r>
          </a:p>
          <a:p>
            <a:r>
              <a:rPr lang="tr-TR" sz="3500" dirty="0">
                <a:solidFill>
                  <a:srgbClr val="0070C0"/>
                </a:solidFill>
              </a:rPr>
              <a:t> normalde serbest dolaşıma girişte alınacak vergiler gibi hesap edilir(</a:t>
            </a:r>
            <a:r>
              <a:rPr lang="tr-TR" sz="2600" dirty="0">
                <a:solidFill>
                  <a:srgbClr val="13ED3D"/>
                </a:solidFill>
              </a:rPr>
              <a:t>belki yurt dışı olmaz diye</a:t>
            </a:r>
            <a:r>
              <a:rPr lang="tr-TR" sz="3500" dirty="0">
                <a:solidFill>
                  <a:srgbClr val="0070C0"/>
                </a:solidFill>
              </a:rPr>
              <a:t>) bunun üzerinden teminat alınır ve çıkış gümrüğünde iade edilir.)</a:t>
            </a:r>
            <a:endParaRPr lang="tr-TR" sz="2600" dirty="0">
              <a:solidFill>
                <a:srgbClr val="0070C0"/>
              </a:solidFill>
            </a:endParaRPr>
          </a:p>
          <a:p>
            <a:r>
              <a:rPr lang="tr-TR" sz="3200" dirty="0"/>
              <a:t> </a:t>
            </a:r>
          </a:p>
          <a:p>
            <a:r>
              <a:rPr lang="tr-TR" sz="3200" dirty="0"/>
              <a:t>	</a:t>
            </a:r>
            <a:r>
              <a:rPr lang="tr-TR" sz="3200" b="1" dirty="0">
                <a:solidFill>
                  <a:schemeClr val="accent2"/>
                </a:solidFill>
              </a:rPr>
              <a:t>Ancak, transit eşyasına ilişkin olarak yapılan;</a:t>
            </a:r>
          </a:p>
          <a:p>
            <a:r>
              <a:rPr lang="tr-TR" sz="3200" dirty="0"/>
              <a:t>hizmet ve denetlemenin gerektirdiği masraflarla, </a:t>
            </a:r>
          </a:p>
          <a:p>
            <a:r>
              <a:rPr lang="tr-TR" sz="3200" dirty="0"/>
              <a:t>yükleme, boşaltma, </a:t>
            </a:r>
          </a:p>
          <a:p>
            <a:r>
              <a:rPr lang="tr-TR" sz="3200" dirty="0"/>
              <a:t>mühürleme, </a:t>
            </a:r>
          </a:p>
          <a:p>
            <a:r>
              <a:rPr lang="tr-TR" sz="3200" dirty="0"/>
              <a:t>antrepo veya depolarda muhafaza </a:t>
            </a:r>
          </a:p>
          <a:p>
            <a:r>
              <a:rPr lang="tr-TR" sz="3200" b="1" dirty="0">
                <a:solidFill>
                  <a:srgbClr val="EB3963"/>
                </a:solidFill>
              </a:rPr>
              <a:t>gibi hizmetler karşılığı ücret alınır</a:t>
            </a:r>
            <a:r>
              <a:rPr lang="tr-TR" sz="3200" dirty="0"/>
              <a:t>.</a:t>
            </a:r>
          </a:p>
          <a:p>
            <a:r>
              <a:rPr lang="tr-TR" dirty="0"/>
              <a:t> </a:t>
            </a:r>
          </a:p>
          <a:p>
            <a:endParaRPr lang="tr-TR" dirty="0"/>
          </a:p>
        </p:txBody>
      </p:sp>
      <p:sp>
        <p:nvSpPr>
          <p:cNvPr id="4" name="Veri Yer Tutucusu 3"/>
          <p:cNvSpPr>
            <a:spLocks noGrp="1"/>
          </p:cNvSpPr>
          <p:nvPr>
            <p:ph type="dt" sz="half" idx="10"/>
          </p:nvPr>
        </p:nvSpPr>
        <p:spPr/>
        <p:txBody>
          <a:bodyPr/>
          <a:lstStyle/>
          <a:p>
            <a:fld id="{575776BA-1346-4EC4-831B-2C434BB818F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237</a:t>
            </a:fld>
            <a:endParaRPr lang="tr-TR">
              <a:solidFill>
                <a:prstClr val="black">
                  <a:tint val="75000"/>
                </a:prstClr>
              </a:solidFill>
            </a:endParaRPr>
          </a:p>
        </p:txBody>
      </p:sp>
    </p:spTree>
    <p:extLst>
      <p:ext uri="{BB962C8B-B14F-4D97-AF65-F5344CB8AC3E}">
        <p14:creationId xmlns:p14="http://schemas.microsoft.com/office/powerpoint/2010/main" val="187178341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501" y="1"/>
            <a:ext cx="10753299" cy="1160060"/>
          </a:xfrm>
        </p:spPr>
        <p:txBody>
          <a:bodyPr>
            <a:normAutofit fontScale="90000"/>
          </a:bodyPr>
          <a:lstStyle/>
          <a:p>
            <a:br>
              <a:rPr lang="tr-TR" dirty="0">
                <a:solidFill>
                  <a:srgbClr val="FF0000"/>
                </a:solidFill>
              </a:rPr>
            </a:br>
            <a:r>
              <a:rPr lang="tr-TR" dirty="0">
                <a:solidFill>
                  <a:srgbClr val="FF0000"/>
                </a:solidFill>
              </a:rPr>
              <a:t>Yasaklama ve kısıtlamaya tabi eşyanın transiti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368490" y="1160061"/>
            <a:ext cx="10985310" cy="5016902"/>
          </a:xfrm>
        </p:spPr>
        <p:txBody>
          <a:bodyPr>
            <a:normAutofit/>
          </a:bodyPr>
          <a:lstStyle/>
          <a:p>
            <a:r>
              <a:rPr lang="tr-TR" b="1" dirty="0"/>
              <a:t>	</a:t>
            </a:r>
            <a:endParaRPr lang="tr-TR" dirty="0"/>
          </a:p>
          <a:p>
            <a:r>
              <a:rPr lang="tr-TR" b="1" dirty="0"/>
              <a:t>	</a:t>
            </a:r>
            <a:r>
              <a:rPr lang="tr-TR" b="1" dirty="0">
                <a:latin typeface="Harlow Solid Italic" panose="04030604020F02020D02" pitchFamily="82" charset="0"/>
              </a:rPr>
              <a:t>Madde 235-</a:t>
            </a:r>
            <a:r>
              <a:rPr lang="tr-TR" dirty="0">
                <a:latin typeface="Harlow Solid Italic" panose="04030604020F02020D02" pitchFamily="82" charset="0"/>
              </a:rPr>
              <a:t> </a:t>
            </a:r>
            <a:r>
              <a:rPr lang="tr-TR" sz="3200" dirty="0"/>
              <a:t>İlgili mevzuatları uyarınca </a:t>
            </a:r>
            <a:r>
              <a:rPr lang="tr-TR" sz="3200" dirty="0">
                <a:solidFill>
                  <a:srgbClr val="0070C0"/>
                </a:solidFill>
              </a:rPr>
              <a:t>yasaklama ve kısıtlamaya tabi eşyanın transiti için Müsteşarlıktan her seferinde izin alınır.</a:t>
            </a:r>
          </a:p>
          <a:p>
            <a:r>
              <a:rPr lang="tr-TR" b="1" dirty="0"/>
              <a:t> </a:t>
            </a:r>
            <a:endParaRPr lang="tr-TR" dirty="0"/>
          </a:p>
          <a:p>
            <a:endParaRPr lang="tr-TR" dirty="0"/>
          </a:p>
        </p:txBody>
      </p:sp>
      <p:sp>
        <p:nvSpPr>
          <p:cNvPr id="4" name="Veri Yer Tutucusu 3"/>
          <p:cNvSpPr>
            <a:spLocks noGrp="1"/>
          </p:cNvSpPr>
          <p:nvPr>
            <p:ph type="dt" sz="half" idx="10"/>
          </p:nvPr>
        </p:nvSpPr>
        <p:spPr/>
        <p:txBody>
          <a:bodyPr/>
          <a:lstStyle/>
          <a:p>
            <a:fld id="{AD54BFA0-5F55-47D4-AA99-6EBB003970F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238</a:t>
            </a:fld>
            <a:endParaRPr lang="tr-TR">
              <a:solidFill>
                <a:prstClr val="black">
                  <a:tint val="75000"/>
                </a:prstClr>
              </a:solidFill>
            </a:endParaRPr>
          </a:p>
        </p:txBody>
      </p:sp>
    </p:spTree>
    <p:extLst>
      <p:ext uri="{BB962C8B-B14F-4D97-AF65-F5344CB8AC3E}">
        <p14:creationId xmlns:p14="http://schemas.microsoft.com/office/powerpoint/2010/main" val="68733604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00501" y="1"/>
            <a:ext cx="10753299" cy="1160060"/>
          </a:xfrm>
        </p:spPr>
        <p:txBody>
          <a:bodyPr>
            <a:normAutofit fontScale="90000"/>
          </a:bodyPr>
          <a:lstStyle/>
          <a:p>
            <a:br>
              <a:rPr lang="tr-TR" dirty="0">
                <a:solidFill>
                  <a:srgbClr val="FF0000"/>
                </a:solidFill>
              </a:rPr>
            </a:br>
            <a:r>
              <a:rPr lang="tr-TR" dirty="0">
                <a:solidFill>
                  <a:srgbClr val="FF0000"/>
                </a:solidFill>
              </a:rPr>
              <a:t>Yasaklama ve kısıtlamaya tabi eşyanın transiti</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368490" y="1160061"/>
            <a:ext cx="10985310" cy="5016902"/>
          </a:xfrm>
        </p:spPr>
        <p:txBody>
          <a:bodyPr>
            <a:normAutofit/>
          </a:bodyPr>
          <a:lstStyle/>
          <a:p>
            <a:r>
              <a:rPr lang="tr-TR" b="1" dirty="0"/>
              <a:t>	</a:t>
            </a:r>
            <a:endParaRPr lang="tr-TR" dirty="0"/>
          </a:p>
          <a:p>
            <a:r>
              <a:rPr lang="tr-TR" b="1" dirty="0"/>
              <a:t>	 </a:t>
            </a:r>
            <a:endParaRPr lang="tr-TR" dirty="0"/>
          </a:p>
          <a:p>
            <a:pPr algn="ctr"/>
            <a:r>
              <a:rPr lang="tr-TR" sz="3200" b="1" dirty="0">
                <a:solidFill>
                  <a:srgbClr val="FF0000"/>
                </a:solidFill>
              </a:rPr>
              <a:t>Gümrük idaresinin izni</a:t>
            </a:r>
          </a:p>
          <a:p>
            <a:r>
              <a:rPr lang="tr-TR" b="1" dirty="0"/>
              <a:t>	</a:t>
            </a:r>
            <a:endParaRPr lang="tr-TR" dirty="0"/>
          </a:p>
          <a:p>
            <a:r>
              <a:rPr lang="tr-TR" b="1" dirty="0"/>
              <a:t>	Madde 236-</a:t>
            </a:r>
            <a:r>
              <a:rPr lang="tr-TR" dirty="0"/>
              <a:t> </a:t>
            </a:r>
            <a:r>
              <a:rPr lang="tr-TR" sz="3200" dirty="0">
                <a:solidFill>
                  <a:srgbClr val="00B050"/>
                </a:solidFill>
              </a:rPr>
              <a:t>Gümrük idaresinden izin alınmadan;</a:t>
            </a:r>
          </a:p>
          <a:p>
            <a:r>
              <a:rPr lang="tr-TR" sz="3200" dirty="0">
                <a:solidFill>
                  <a:srgbClr val="00B050"/>
                </a:solidFill>
              </a:rPr>
              <a:t> </a:t>
            </a:r>
            <a:r>
              <a:rPr lang="tr-TR" sz="3200" dirty="0">
                <a:solidFill>
                  <a:srgbClr val="0070C0"/>
                </a:solidFill>
              </a:rPr>
              <a:t>taşıttan----------------------------------------- taşıta </a:t>
            </a:r>
            <a:r>
              <a:rPr lang="tr-TR" sz="3200" dirty="0">
                <a:solidFill>
                  <a:srgbClr val="00B050"/>
                </a:solidFill>
              </a:rPr>
              <a:t>veya </a:t>
            </a:r>
          </a:p>
          <a:p>
            <a:r>
              <a:rPr lang="tr-TR" sz="3200" dirty="0">
                <a:solidFill>
                  <a:srgbClr val="0070C0"/>
                </a:solidFill>
              </a:rPr>
              <a:t>geçici depolama yeri ve antrepodan----- taşıta</a:t>
            </a:r>
          </a:p>
          <a:p>
            <a:r>
              <a:rPr lang="tr-TR" sz="3200" dirty="0">
                <a:solidFill>
                  <a:srgbClr val="00B050"/>
                </a:solidFill>
              </a:rPr>
              <a:t> eşya yüklenemez veya taşıttan eşya boşaltılamaz.</a:t>
            </a:r>
          </a:p>
          <a:p>
            <a:endParaRPr lang="tr-TR" dirty="0"/>
          </a:p>
        </p:txBody>
      </p:sp>
      <p:sp>
        <p:nvSpPr>
          <p:cNvPr id="4" name="Veri Yer Tutucusu 3"/>
          <p:cNvSpPr>
            <a:spLocks noGrp="1"/>
          </p:cNvSpPr>
          <p:nvPr>
            <p:ph type="dt" sz="half" idx="10"/>
          </p:nvPr>
        </p:nvSpPr>
        <p:spPr/>
        <p:txBody>
          <a:bodyPr/>
          <a:lstStyle/>
          <a:p>
            <a:fld id="{0B2EF14C-F2C3-42E7-BF8E-DCAB1FD0711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239</a:t>
            </a:fld>
            <a:endParaRPr lang="tr-TR">
              <a:solidFill>
                <a:prstClr val="black">
                  <a:tint val="75000"/>
                </a:prstClr>
              </a:solidFill>
            </a:endParaRPr>
          </a:p>
        </p:txBody>
      </p:sp>
    </p:spTree>
    <p:extLst>
      <p:ext uri="{BB962C8B-B14F-4D97-AF65-F5344CB8AC3E}">
        <p14:creationId xmlns:p14="http://schemas.microsoft.com/office/powerpoint/2010/main" val="261148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501" y="682388"/>
            <a:ext cx="10753299" cy="5494575"/>
          </a:xfrm>
        </p:spPr>
        <p:txBody>
          <a:bodyPr>
            <a:normAutofit/>
          </a:bodyPr>
          <a:lstStyle/>
          <a:p>
            <a:pPr lvl="0"/>
            <a:r>
              <a:rPr lang="tr-TR" sz="3200" dirty="0">
                <a:solidFill>
                  <a:srgbClr val="FF0000"/>
                </a:solidFill>
              </a:rPr>
              <a:t>Başvurunun kabul edilmesi </a:t>
            </a:r>
            <a:r>
              <a:rPr lang="tr-TR" sz="3200" dirty="0">
                <a:solidFill>
                  <a:srgbClr val="0070C0"/>
                </a:solidFill>
              </a:rPr>
              <a:t> </a:t>
            </a:r>
            <a:r>
              <a:rPr lang="tr-TR" sz="3200" dirty="0">
                <a:solidFill>
                  <a:srgbClr val="FF0000"/>
                </a:solidFill>
              </a:rPr>
              <a:t>halinde</a:t>
            </a:r>
            <a:r>
              <a:rPr lang="tr-TR" sz="3200" dirty="0">
                <a:solidFill>
                  <a:srgbClr val="0070C0"/>
                </a:solidFill>
              </a:rPr>
              <a:t> </a:t>
            </a:r>
            <a:r>
              <a:rPr lang="tr-TR" sz="3200" dirty="0">
                <a:solidFill>
                  <a:prstClr val="black"/>
                </a:solidFill>
              </a:rPr>
              <a:t>gümrük idaresi </a:t>
            </a:r>
            <a:r>
              <a:rPr lang="tr-TR" sz="3200" dirty="0">
                <a:solidFill>
                  <a:srgbClr val="0070C0"/>
                </a:solidFill>
              </a:rPr>
              <a:t>söz konusu kararın </a:t>
            </a:r>
            <a:r>
              <a:rPr lang="tr-TR" sz="3200" dirty="0">
                <a:solidFill>
                  <a:srgbClr val="FF0000"/>
                </a:solidFill>
              </a:rPr>
              <a:t>ne kadar süre ile geçerli olduğunu da açıkça belirtir. </a:t>
            </a:r>
          </a:p>
          <a:p>
            <a:pPr marL="0" lvl="0" indent="0">
              <a:buNone/>
            </a:pPr>
            <a:endParaRPr lang="tr-TR" sz="3200" dirty="0">
              <a:solidFill>
                <a:prstClr val="black"/>
              </a:solidFill>
            </a:endParaRPr>
          </a:p>
          <a:p>
            <a:pPr lvl="0"/>
            <a:r>
              <a:rPr lang="tr-TR" sz="3200" dirty="0">
                <a:solidFill>
                  <a:prstClr val="black"/>
                </a:solidFill>
              </a:rPr>
              <a:t>	Gümrük idaresi tarafından </a:t>
            </a:r>
            <a:r>
              <a:rPr lang="tr-TR" sz="3200" dirty="0">
                <a:solidFill>
                  <a:srgbClr val="0070C0"/>
                </a:solidFill>
              </a:rPr>
              <a:t>başvurunun kabul edilmediği yönünde bir karar alınması halinde</a:t>
            </a:r>
            <a:r>
              <a:rPr lang="tr-TR" sz="3200" dirty="0">
                <a:solidFill>
                  <a:prstClr val="black"/>
                </a:solidFill>
              </a:rPr>
              <a:t> söz konusu karar </a:t>
            </a:r>
            <a:r>
              <a:rPr lang="tr-TR" sz="3200" dirty="0">
                <a:solidFill>
                  <a:srgbClr val="0070C0"/>
                </a:solidFill>
              </a:rPr>
              <a:t>gerekçeleri belirtilmek ve itiraz yolu açık olmak suretiyle hak sahibine bildirilir.</a:t>
            </a:r>
          </a:p>
          <a:p>
            <a:pPr lvl="0"/>
            <a:endParaRPr lang="tr-TR" sz="3200" dirty="0">
              <a:solidFill>
                <a:prstClr val="black"/>
              </a:solidFill>
            </a:endParaRPr>
          </a:p>
          <a:p>
            <a:endParaRPr lang="tr-TR" sz="3200" dirty="0"/>
          </a:p>
        </p:txBody>
      </p:sp>
      <p:sp>
        <p:nvSpPr>
          <p:cNvPr id="4" name="Veri Yer Tutucusu 3"/>
          <p:cNvSpPr>
            <a:spLocks noGrp="1"/>
          </p:cNvSpPr>
          <p:nvPr>
            <p:ph type="dt" sz="half" idx="10"/>
          </p:nvPr>
        </p:nvSpPr>
        <p:spPr/>
        <p:txBody>
          <a:bodyPr/>
          <a:lstStyle/>
          <a:p>
            <a:fld id="{A38F203E-3780-431B-BEB9-6CF2C2CAEB4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a:t>
            </a:fld>
            <a:endParaRPr lang="tr-TR">
              <a:solidFill>
                <a:prstClr val="black">
                  <a:tint val="75000"/>
                </a:prstClr>
              </a:solidFill>
            </a:endParaRPr>
          </a:p>
        </p:txBody>
      </p:sp>
    </p:spTree>
    <p:extLst>
      <p:ext uri="{BB962C8B-B14F-4D97-AF65-F5344CB8AC3E}">
        <p14:creationId xmlns:p14="http://schemas.microsoft.com/office/powerpoint/2010/main" val="397237453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ÜÇÜNCÜ AYIRIM</a:t>
            </a:r>
          </a:p>
          <a:p>
            <a:pPr algn="r"/>
            <a:endParaRPr lang="tr-TR" sz="3200" b="1" dirty="0">
              <a:solidFill>
                <a:srgbClr val="FF0000"/>
              </a:solidFill>
            </a:endParaRPr>
          </a:p>
          <a:p>
            <a:pPr algn="r"/>
            <a:r>
              <a:rPr lang="tr-TR" sz="2400" b="1" dirty="0"/>
              <a:t>4.ALT AYIRIM</a:t>
            </a:r>
          </a:p>
        </p:txBody>
      </p:sp>
      <p:sp>
        <p:nvSpPr>
          <p:cNvPr id="4" name="Veri Yer Tutucusu 3"/>
          <p:cNvSpPr>
            <a:spLocks noGrp="1"/>
          </p:cNvSpPr>
          <p:nvPr>
            <p:ph type="dt" sz="half" idx="10"/>
          </p:nvPr>
        </p:nvSpPr>
        <p:spPr/>
        <p:txBody>
          <a:bodyPr/>
          <a:lstStyle/>
          <a:p>
            <a:fld id="{540B0473-1C48-4677-836D-71EC5F7E7BE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240</a:t>
            </a:fld>
            <a:endParaRPr lang="tr-TR">
              <a:solidFill>
                <a:prstClr val="black">
                  <a:tint val="75000"/>
                </a:prstClr>
              </a:solidFill>
            </a:endParaRPr>
          </a:p>
        </p:txBody>
      </p:sp>
    </p:spTree>
    <p:extLst>
      <p:ext uri="{BB962C8B-B14F-4D97-AF65-F5344CB8AC3E}">
        <p14:creationId xmlns:p14="http://schemas.microsoft.com/office/powerpoint/2010/main" val="3422354221"/>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132763"/>
          </a:xfrm>
        </p:spPr>
        <p:txBody>
          <a:bodyPr>
            <a:normAutofit fontScale="90000"/>
          </a:bodyPr>
          <a:lstStyle/>
          <a:p>
            <a:pPr algn="ctr"/>
            <a:br>
              <a:rPr lang="tr-TR" b="1" dirty="0">
                <a:solidFill>
                  <a:srgbClr val="FF0000"/>
                </a:solidFill>
              </a:rPr>
            </a:br>
            <a:r>
              <a:rPr lang="tr-TR" b="1" dirty="0">
                <a:solidFill>
                  <a:srgbClr val="FF0000"/>
                </a:solidFill>
              </a:rPr>
              <a:t>DÖRDÜNCÜ ALT AYIRIM</a:t>
            </a:r>
            <a:br>
              <a:rPr lang="tr-TR" b="1" dirty="0">
                <a:solidFill>
                  <a:srgbClr val="FF0000"/>
                </a:solidFill>
              </a:rPr>
            </a:br>
            <a:r>
              <a:rPr lang="tr-TR" b="1" dirty="0">
                <a:solidFill>
                  <a:srgbClr val="FF0000"/>
                </a:solidFill>
              </a:rPr>
              <a:t>Ortak Hükümler</a:t>
            </a:r>
            <a:br>
              <a:rPr lang="tr-TR" dirty="0"/>
            </a:br>
            <a:endParaRPr lang="tr-TR" dirty="0"/>
          </a:p>
        </p:txBody>
      </p:sp>
      <p:sp>
        <p:nvSpPr>
          <p:cNvPr id="3" name="İçerik Yer Tutucusu 2"/>
          <p:cNvSpPr>
            <a:spLocks noGrp="1"/>
          </p:cNvSpPr>
          <p:nvPr>
            <p:ph idx="1"/>
          </p:nvPr>
        </p:nvSpPr>
        <p:spPr>
          <a:xfrm>
            <a:off x="327545" y="1473958"/>
            <a:ext cx="11218461" cy="5076967"/>
          </a:xfrm>
        </p:spPr>
        <p:txBody>
          <a:bodyPr>
            <a:normAutofit/>
          </a:bodyPr>
          <a:lstStyle/>
          <a:p>
            <a:pPr algn="ctr"/>
            <a:r>
              <a:rPr lang="tr-TR" sz="3200" b="1" dirty="0"/>
              <a:t>Transite ilişkin yükümlülük</a:t>
            </a:r>
            <a:endParaRPr lang="tr-TR" sz="3200" dirty="0"/>
          </a:p>
          <a:p>
            <a:r>
              <a:rPr lang="tr-TR" b="1" dirty="0"/>
              <a:t>	</a:t>
            </a:r>
            <a:endParaRPr lang="tr-TR" dirty="0"/>
          </a:p>
          <a:p>
            <a:r>
              <a:rPr lang="tr-TR" b="1" dirty="0"/>
              <a:t>	Madde 248-</a:t>
            </a:r>
            <a:r>
              <a:rPr lang="tr-TR" dirty="0"/>
              <a:t> </a:t>
            </a:r>
            <a:r>
              <a:rPr lang="tr-TR" sz="3200" dirty="0">
                <a:solidFill>
                  <a:srgbClr val="7030A0"/>
                </a:solidFill>
              </a:rPr>
              <a:t>Transit rejimi hak sahibi olan kişiler</a:t>
            </a:r>
            <a:r>
              <a:rPr lang="tr-TR" sz="3200" dirty="0"/>
              <a:t>, </a:t>
            </a:r>
            <a:r>
              <a:rPr lang="tr-TR" sz="3200" dirty="0">
                <a:solidFill>
                  <a:srgbClr val="FF0000"/>
                </a:solidFill>
                <a:latin typeface="Harlow Solid Italic" panose="04030604020F02020D02" pitchFamily="82" charset="0"/>
              </a:rPr>
              <a:t>eşyayı </a:t>
            </a:r>
            <a:r>
              <a:rPr lang="tr-TR" sz="3200" dirty="0"/>
              <a:t>öngörülen süre içerisinde ve gümrük idareleri tarafından eşyanın ayniyetinin tespiti amacıyla alınan önlemlere uymak suretiyle, </a:t>
            </a:r>
          </a:p>
          <a:p>
            <a:r>
              <a:rPr lang="tr-TR" sz="3200" dirty="0">
                <a:solidFill>
                  <a:srgbClr val="FF0000"/>
                </a:solidFill>
                <a:latin typeface="Harlow Solid Italic" panose="04030604020F02020D02" pitchFamily="82" charset="0"/>
              </a:rPr>
              <a:t>varış veya çıkış gümrük idaresine sağlam ve noksansız </a:t>
            </a:r>
            <a:r>
              <a:rPr lang="tr-TR" sz="3200" dirty="0">
                <a:solidFill>
                  <a:srgbClr val="7030A0"/>
                </a:solidFill>
              </a:rPr>
              <a:t>olarak sunmak ve transit rejimine ilişkin hükümlere uymakla yükümlüdür. </a:t>
            </a:r>
          </a:p>
          <a:p>
            <a:r>
              <a:rPr lang="tr-TR" dirty="0"/>
              <a:t> </a:t>
            </a:r>
          </a:p>
        </p:txBody>
      </p:sp>
      <p:sp>
        <p:nvSpPr>
          <p:cNvPr id="4" name="Veri Yer Tutucusu 3"/>
          <p:cNvSpPr>
            <a:spLocks noGrp="1"/>
          </p:cNvSpPr>
          <p:nvPr>
            <p:ph type="dt" sz="half" idx="10"/>
          </p:nvPr>
        </p:nvSpPr>
        <p:spPr/>
        <p:txBody>
          <a:bodyPr/>
          <a:lstStyle/>
          <a:p>
            <a:fld id="{70B7B0F7-5298-4027-9FA3-112D9840C56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241</a:t>
            </a:fld>
            <a:endParaRPr lang="tr-TR">
              <a:solidFill>
                <a:prstClr val="black">
                  <a:tint val="75000"/>
                </a:prstClr>
              </a:solidFill>
            </a:endParaRPr>
          </a:p>
        </p:txBody>
      </p:sp>
    </p:spTree>
    <p:extLst>
      <p:ext uri="{BB962C8B-B14F-4D97-AF65-F5344CB8AC3E}">
        <p14:creationId xmlns:p14="http://schemas.microsoft.com/office/powerpoint/2010/main" val="61739884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3200" dirty="0">
                <a:solidFill>
                  <a:srgbClr val="FF0000"/>
                </a:solidFill>
              </a:rPr>
              <a:t>******Transit rejimi</a:t>
            </a:r>
            <a:r>
              <a:rPr lang="tr-TR" sz="3200" dirty="0"/>
              <a:t>, (sona ermesi)</a:t>
            </a:r>
          </a:p>
          <a:p>
            <a:r>
              <a:rPr lang="tr-TR" sz="3200" b="1" dirty="0">
                <a:solidFill>
                  <a:srgbClr val="00B050"/>
                </a:solidFill>
                <a:latin typeface="Algerian" panose="04020705040A02060702" pitchFamily="82" charset="0"/>
              </a:rPr>
              <a:t>eşyanın ve belgelerinin,</a:t>
            </a:r>
          </a:p>
          <a:p>
            <a:r>
              <a:rPr lang="tr-TR" sz="3200" b="1" dirty="0">
                <a:solidFill>
                  <a:srgbClr val="00B050"/>
                </a:solidFill>
                <a:latin typeface="Algerian" panose="04020705040A02060702" pitchFamily="82" charset="0"/>
              </a:rPr>
              <a:t> </a:t>
            </a:r>
            <a:r>
              <a:rPr lang="tr-TR" sz="3200" dirty="0">
                <a:solidFill>
                  <a:srgbClr val="00B050"/>
                </a:solidFill>
              </a:rPr>
              <a:t>bu rejim hükümlerine uygun olarak </a:t>
            </a:r>
            <a:r>
              <a:rPr lang="tr-TR" sz="3200" dirty="0">
                <a:solidFill>
                  <a:srgbClr val="00B0F0"/>
                </a:solidFill>
              </a:rPr>
              <a:t>varış veya çıkış gümrük idaresine sunulması üzerine </a:t>
            </a:r>
          </a:p>
          <a:p>
            <a:r>
              <a:rPr lang="tr-TR" sz="3200" dirty="0">
                <a:solidFill>
                  <a:srgbClr val="FF0000"/>
                </a:solidFill>
              </a:rPr>
              <a:t>sona erer.</a:t>
            </a:r>
          </a:p>
        </p:txBody>
      </p:sp>
      <p:sp>
        <p:nvSpPr>
          <p:cNvPr id="4" name="Veri Yer Tutucusu 3"/>
          <p:cNvSpPr>
            <a:spLocks noGrp="1"/>
          </p:cNvSpPr>
          <p:nvPr>
            <p:ph type="dt" sz="half" idx="10"/>
          </p:nvPr>
        </p:nvSpPr>
        <p:spPr/>
        <p:txBody>
          <a:bodyPr/>
          <a:lstStyle/>
          <a:p>
            <a:fld id="{2AD476AD-7E7B-46B2-8EF4-7EAD60C1F87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242</a:t>
            </a:fld>
            <a:endParaRPr lang="tr-TR">
              <a:solidFill>
                <a:prstClr val="black">
                  <a:tint val="75000"/>
                </a:prstClr>
              </a:solidFill>
            </a:endParaRPr>
          </a:p>
        </p:txBody>
      </p:sp>
    </p:spTree>
    <p:extLst>
      <p:ext uri="{BB962C8B-B14F-4D97-AF65-F5344CB8AC3E}">
        <p14:creationId xmlns:p14="http://schemas.microsoft.com/office/powerpoint/2010/main" val="364233975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119116"/>
          </a:xfrm>
        </p:spPr>
        <p:txBody>
          <a:bodyPr>
            <a:normAutofit fontScale="90000"/>
          </a:bodyPr>
          <a:lstStyle/>
          <a:p>
            <a:pPr algn="ctr"/>
            <a:br>
              <a:rPr lang="tr-TR" dirty="0">
                <a:solidFill>
                  <a:srgbClr val="FF0000"/>
                </a:solidFill>
              </a:rPr>
            </a:br>
            <a:r>
              <a:rPr lang="tr-TR" dirty="0">
                <a:solidFill>
                  <a:srgbClr val="FF0000"/>
                </a:solidFill>
              </a:rPr>
              <a:t>****</a:t>
            </a:r>
            <a:r>
              <a:rPr lang="tr-TR" b="1" dirty="0">
                <a:solidFill>
                  <a:srgbClr val="FF0000"/>
                </a:solidFill>
              </a:rPr>
              <a:t>Transit rejimi beyanı****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0" y="1119117"/>
            <a:ext cx="12191999" cy="5349922"/>
          </a:xfrm>
        </p:spPr>
        <p:txBody>
          <a:bodyPr>
            <a:normAutofit/>
          </a:bodyPr>
          <a:lstStyle/>
          <a:p>
            <a:r>
              <a:rPr lang="tr-TR" b="1" dirty="0"/>
              <a:t>	</a:t>
            </a:r>
            <a:endParaRPr lang="tr-TR" dirty="0"/>
          </a:p>
          <a:p>
            <a:r>
              <a:rPr lang="tr-TR" b="1" dirty="0"/>
              <a:t>	Madde 249-</a:t>
            </a:r>
            <a:r>
              <a:rPr lang="tr-TR" dirty="0"/>
              <a:t> </a:t>
            </a:r>
          </a:p>
          <a:p>
            <a:r>
              <a:rPr lang="tr-TR" sz="3200" dirty="0">
                <a:solidFill>
                  <a:srgbClr val="7030A0"/>
                </a:solidFill>
              </a:rPr>
              <a:t>Kara, deniz veya hava yoluyla Türkiye Gümrük Bölgesine getirilerek geçici depolama yeri, antrepo veya gümrükçe izin verilen yerlere </a:t>
            </a:r>
            <a:r>
              <a:rPr lang="tr-TR" sz="3200" u="sng" dirty="0">
                <a:solidFill>
                  <a:srgbClr val="7030A0"/>
                </a:solidFill>
                <a:latin typeface="Arial" panose="020B0604020202020204" pitchFamily="34" charset="0"/>
                <a:cs typeface="Arial" panose="020B0604020202020204" pitchFamily="34" charset="0"/>
              </a:rPr>
              <a:t>konulduktan sonra;</a:t>
            </a:r>
          </a:p>
          <a:p>
            <a:r>
              <a:rPr lang="tr-TR" sz="3200" u="sng" dirty="0">
                <a:solidFill>
                  <a:srgbClr val="7030A0"/>
                </a:solidFill>
                <a:latin typeface="Arial" panose="020B0604020202020204" pitchFamily="34" charset="0"/>
                <a:cs typeface="Arial" panose="020B0604020202020204" pitchFamily="34" charset="0"/>
              </a:rPr>
              <a:t> </a:t>
            </a:r>
            <a:r>
              <a:rPr lang="tr-TR" sz="3200" b="1" u="sng" dirty="0">
                <a:latin typeface="Bernard MT Condensed" panose="02050806060905020404" pitchFamily="18" charset="0"/>
                <a:cs typeface="Arial" panose="020B0604020202020204" pitchFamily="34" charset="0"/>
              </a:rPr>
              <a:t>yabancı veya bir Türk limanına transit edilecek eşya</a:t>
            </a:r>
            <a:r>
              <a:rPr lang="tr-TR" sz="3200" u="sng" dirty="0">
                <a:latin typeface="Arial" panose="020B0604020202020204" pitchFamily="34" charset="0"/>
                <a:cs typeface="Arial" panose="020B0604020202020204" pitchFamily="34" charset="0"/>
              </a:rPr>
              <a:t>, </a:t>
            </a:r>
          </a:p>
          <a:p>
            <a:r>
              <a:rPr lang="tr-TR" sz="3200" dirty="0">
                <a:solidFill>
                  <a:srgbClr val="00B050"/>
                </a:solidFill>
              </a:rPr>
              <a:t>transiti yapacak deniz aracına veya eşyayı o araca götürecek diğer bir araca </a:t>
            </a:r>
            <a:r>
              <a:rPr lang="tr-TR" sz="3200" b="1" dirty="0">
                <a:latin typeface="Bernard MT Condensed" panose="02050806060905020404" pitchFamily="18" charset="0"/>
              </a:rPr>
              <a:t>yüklenmeden önce</a:t>
            </a:r>
            <a:r>
              <a:rPr lang="tr-TR" sz="3200" dirty="0">
                <a:solidFill>
                  <a:srgbClr val="00B050"/>
                </a:solidFill>
              </a:rPr>
              <a:t>,</a:t>
            </a:r>
            <a:r>
              <a:rPr lang="tr-TR" sz="3200" dirty="0"/>
              <a:t> </a:t>
            </a:r>
          </a:p>
          <a:p>
            <a:r>
              <a:rPr lang="tr-TR" sz="3200" dirty="0">
                <a:solidFill>
                  <a:srgbClr val="FF0000"/>
                </a:solidFill>
              </a:rPr>
              <a:t>acente veya taşıyıcı ya da mal sahibi tarafından ,</a:t>
            </a:r>
          </a:p>
          <a:p>
            <a:r>
              <a:rPr lang="tr-TR" sz="3200" b="1" dirty="0">
                <a:latin typeface="Bernard MT Condensed" panose="02050806060905020404" pitchFamily="18" charset="0"/>
              </a:rPr>
              <a:t>gümrüğe transit beyannamesi verilir. </a:t>
            </a:r>
          </a:p>
          <a:p>
            <a:pPr marL="0" indent="0">
              <a:buNone/>
            </a:pPr>
            <a:endParaRPr lang="tr-TR" dirty="0"/>
          </a:p>
          <a:p>
            <a:endParaRPr lang="tr-TR" dirty="0"/>
          </a:p>
        </p:txBody>
      </p:sp>
      <p:sp>
        <p:nvSpPr>
          <p:cNvPr id="4" name="Veri Yer Tutucusu 3"/>
          <p:cNvSpPr>
            <a:spLocks noGrp="1"/>
          </p:cNvSpPr>
          <p:nvPr>
            <p:ph type="dt" sz="half" idx="10"/>
          </p:nvPr>
        </p:nvSpPr>
        <p:spPr/>
        <p:txBody>
          <a:bodyPr/>
          <a:lstStyle/>
          <a:p>
            <a:fld id="{6CA69CC5-6972-43DA-B7E7-8BB6416CB34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243</a:t>
            </a:fld>
            <a:endParaRPr lang="tr-TR">
              <a:solidFill>
                <a:prstClr val="black">
                  <a:tint val="75000"/>
                </a:prstClr>
              </a:solidFill>
            </a:endParaRPr>
          </a:p>
        </p:txBody>
      </p:sp>
    </p:spTree>
    <p:extLst>
      <p:ext uri="{BB962C8B-B14F-4D97-AF65-F5344CB8AC3E}">
        <p14:creationId xmlns:p14="http://schemas.microsoft.com/office/powerpoint/2010/main" val="24601327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1119116"/>
          </a:xfrm>
        </p:spPr>
        <p:txBody>
          <a:bodyPr>
            <a:normAutofit fontScale="90000"/>
          </a:bodyPr>
          <a:lstStyle/>
          <a:p>
            <a:pPr algn="ctr"/>
            <a:br>
              <a:rPr lang="tr-TR" dirty="0">
                <a:solidFill>
                  <a:srgbClr val="FF0000"/>
                </a:solidFill>
              </a:rPr>
            </a:br>
            <a:r>
              <a:rPr lang="tr-TR" dirty="0">
                <a:solidFill>
                  <a:srgbClr val="FF0000"/>
                </a:solidFill>
              </a:rPr>
              <a:t>****</a:t>
            </a:r>
            <a:r>
              <a:rPr lang="tr-TR" b="1" dirty="0">
                <a:solidFill>
                  <a:srgbClr val="FF0000"/>
                </a:solidFill>
              </a:rPr>
              <a:t>Transit rejimi beyanı****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13899" y="1119117"/>
            <a:ext cx="11668835" cy="5349922"/>
          </a:xfrm>
        </p:spPr>
        <p:txBody>
          <a:bodyPr>
            <a:normAutofit/>
          </a:bodyPr>
          <a:lstStyle/>
          <a:p>
            <a:r>
              <a:rPr lang="tr-TR" b="1" dirty="0"/>
              <a:t>	</a:t>
            </a:r>
            <a:endParaRPr lang="tr-TR" dirty="0"/>
          </a:p>
          <a:p>
            <a:r>
              <a:rPr lang="tr-TR" b="1" dirty="0"/>
              <a:t>	Madde 249-</a:t>
            </a:r>
            <a:r>
              <a:rPr lang="tr-TR" dirty="0"/>
              <a:t>  </a:t>
            </a:r>
          </a:p>
          <a:p>
            <a:r>
              <a:rPr lang="tr-TR" sz="3200" dirty="0">
                <a:solidFill>
                  <a:srgbClr val="FF0000"/>
                </a:solidFill>
              </a:rPr>
              <a:t>Denizyolu ile gelen eşyanın, </a:t>
            </a:r>
          </a:p>
          <a:p>
            <a:r>
              <a:rPr lang="tr-TR" sz="3200" dirty="0">
                <a:solidFill>
                  <a:schemeClr val="accent2"/>
                </a:solidFill>
                <a:latin typeface="Harlow Solid Italic" panose="04030604020F02020D02" pitchFamily="82" charset="0"/>
              </a:rPr>
              <a:t>karaya çıkarılmadan </a:t>
            </a:r>
            <a:r>
              <a:rPr lang="tr-TR" sz="3200" dirty="0"/>
              <a:t>veya geçici depolama yeri veya antrepoya konulmadan, </a:t>
            </a:r>
            <a:r>
              <a:rPr lang="tr-TR" sz="3200" dirty="0">
                <a:solidFill>
                  <a:schemeClr val="accent2"/>
                </a:solidFill>
                <a:latin typeface="Harlow Solid Italic" panose="04030604020F02020D02" pitchFamily="82" charset="0"/>
              </a:rPr>
              <a:t>doğrudan bir Türk veya yabancı limana götürülmesi halinde, </a:t>
            </a:r>
          </a:p>
          <a:p>
            <a:r>
              <a:rPr lang="tr-TR" sz="4000" b="1" dirty="0">
                <a:solidFill>
                  <a:srgbClr val="00B050"/>
                </a:solidFill>
              </a:rPr>
              <a:t>eşya için verilen özet beyan formu </a:t>
            </a:r>
            <a:r>
              <a:rPr lang="tr-TR" sz="3200" dirty="0">
                <a:solidFill>
                  <a:srgbClr val="7030A0"/>
                </a:solidFill>
              </a:rPr>
              <a:t>transit beyannamesi niteliğinde olup,</a:t>
            </a:r>
            <a:r>
              <a:rPr lang="tr-TR" sz="3200" dirty="0">
                <a:solidFill>
                  <a:srgbClr val="FF0000"/>
                </a:solidFill>
              </a:rPr>
              <a:t> bu eşya için ayrıca transit beyannamesi aranmaz. </a:t>
            </a:r>
          </a:p>
          <a:p>
            <a:endParaRPr lang="tr-TR" sz="3200" dirty="0"/>
          </a:p>
        </p:txBody>
      </p:sp>
      <p:sp>
        <p:nvSpPr>
          <p:cNvPr id="4" name="Veri Yer Tutucusu 3"/>
          <p:cNvSpPr>
            <a:spLocks noGrp="1"/>
          </p:cNvSpPr>
          <p:nvPr>
            <p:ph type="dt" sz="half" idx="10"/>
          </p:nvPr>
        </p:nvSpPr>
        <p:spPr/>
        <p:txBody>
          <a:bodyPr/>
          <a:lstStyle/>
          <a:p>
            <a:fld id="{7D64AB0E-A917-4611-8C55-DFB885B01B6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244</a:t>
            </a:fld>
            <a:endParaRPr lang="tr-TR">
              <a:solidFill>
                <a:prstClr val="black">
                  <a:tint val="75000"/>
                </a:prstClr>
              </a:solidFill>
            </a:endParaRPr>
          </a:p>
        </p:txBody>
      </p:sp>
    </p:spTree>
    <p:extLst>
      <p:ext uri="{BB962C8B-B14F-4D97-AF65-F5344CB8AC3E}">
        <p14:creationId xmlns:p14="http://schemas.microsoft.com/office/powerpoint/2010/main" val="362261884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59808"/>
          </a:xfrm>
        </p:spPr>
        <p:txBody>
          <a:bodyPr>
            <a:normAutofit fontScale="90000"/>
          </a:bodyPr>
          <a:lstStyle/>
          <a:p>
            <a:pPr algn="ctr"/>
            <a:br>
              <a:rPr lang="tr-TR" b="1" dirty="0">
                <a:solidFill>
                  <a:srgbClr val="FF0000"/>
                </a:solidFill>
              </a:rPr>
            </a:br>
            <a:r>
              <a:rPr lang="tr-TR" b="1" dirty="0">
                <a:solidFill>
                  <a:srgbClr val="FF0000"/>
                </a:solidFill>
              </a:rPr>
              <a:t>Transit edilecek eşyanın araca yüklenmesi</a:t>
            </a:r>
            <a:br>
              <a:rPr lang="tr-TR" dirty="0"/>
            </a:br>
            <a:endParaRPr lang="tr-TR" dirty="0"/>
          </a:p>
        </p:txBody>
      </p:sp>
      <p:sp>
        <p:nvSpPr>
          <p:cNvPr id="3" name="İçerik Yer Tutucusu 2"/>
          <p:cNvSpPr>
            <a:spLocks noGrp="1"/>
          </p:cNvSpPr>
          <p:nvPr>
            <p:ph idx="1"/>
          </p:nvPr>
        </p:nvSpPr>
        <p:spPr>
          <a:xfrm>
            <a:off x="245661" y="859809"/>
            <a:ext cx="11696130" cy="5650173"/>
          </a:xfrm>
        </p:spPr>
        <p:txBody>
          <a:bodyPr>
            <a:normAutofit fontScale="92500" lnSpcReduction="10000"/>
          </a:bodyPr>
          <a:lstStyle/>
          <a:p>
            <a:r>
              <a:rPr lang="tr-TR" b="1" dirty="0"/>
              <a:t>	</a:t>
            </a:r>
            <a:endParaRPr lang="tr-TR" dirty="0"/>
          </a:p>
          <a:p>
            <a:r>
              <a:rPr lang="tr-TR" b="1" dirty="0"/>
              <a:t>	Madde 252-</a:t>
            </a:r>
            <a:r>
              <a:rPr lang="tr-TR" dirty="0"/>
              <a:t> </a:t>
            </a:r>
            <a:r>
              <a:rPr lang="tr-TR" sz="3200" b="1" dirty="0">
                <a:solidFill>
                  <a:srgbClr val="FF0000"/>
                </a:solidFill>
                <a:latin typeface="Arial Black" panose="020B0A04020102020204" pitchFamily="34" charset="0"/>
              </a:rPr>
              <a:t>Transitte görevlendirilen memur</a:t>
            </a:r>
            <a:r>
              <a:rPr lang="tr-TR" sz="3200" dirty="0"/>
              <a:t>, beyanname kendisine verildikten sonra:</a:t>
            </a:r>
          </a:p>
          <a:p>
            <a:r>
              <a:rPr lang="tr-TR" sz="3200" dirty="0"/>
              <a:t> </a:t>
            </a:r>
          </a:p>
          <a:p>
            <a:r>
              <a:rPr lang="tr-TR" sz="3200" dirty="0"/>
              <a:t>	</a:t>
            </a:r>
            <a:r>
              <a:rPr lang="tr-TR" sz="3600" b="1" dirty="0">
                <a:solidFill>
                  <a:srgbClr val="FF0000"/>
                </a:solidFill>
              </a:rPr>
              <a:t>a)</a:t>
            </a:r>
            <a:r>
              <a:rPr lang="tr-TR" sz="3200" dirty="0"/>
              <a:t> Acente veya taşıyıcı veya mal sahibi yahut gümrük müşaviri ile birlikte eşyanın yüklü bulunduğu taşıtlara, eğer eşya geçici depolama yeri veya antrepoda ise </a:t>
            </a:r>
            <a:r>
              <a:rPr lang="tr-TR" sz="3200" u="sng" dirty="0">
                <a:solidFill>
                  <a:srgbClr val="00B0F0"/>
                </a:solidFill>
              </a:rPr>
              <a:t>buralara giderek;</a:t>
            </a:r>
          </a:p>
          <a:p>
            <a:r>
              <a:rPr lang="tr-TR" sz="3200" u="sng" dirty="0">
                <a:solidFill>
                  <a:srgbClr val="00B0F0"/>
                </a:solidFill>
              </a:rPr>
              <a:t> kapların marka ve numarasını, </a:t>
            </a:r>
          </a:p>
          <a:p>
            <a:r>
              <a:rPr lang="tr-TR" sz="3200" u="sng" dirty="0">
                <a:solidFill>
                  <a:srgbClr val="00B0F0"/>
                </a:solidFill>
              </a:rPr>
              <a:t>orijinal ambalajlı olup olmadıklarını, </a:t>
            </a:r>
          </a:p>
          <a:p>
            <a:r>
              <a:rPr lang="tr-TR" sz="3200" u="sng" dirty="0">
                <a:solidFill>
                  <a:srgbClr val="00B0F0"/>
                </a:solidFill>
              </a:rPr>
              <a:t>üzerlerinde açılma şüphesini veren iz bulunup bulunmadığını </a:t>
            </a:r>
          </a:p>
          <a:p>
            <a:r>
              <a:rPr lang="tr-TR" sz="3200" u="sng" dirty="0">
                <a:solidFill>
                  <a:srgbClr val="FF0000"/>
                </a:solidFill>
                <a:latin typeface="Arial Black" panose="020B0A04020102020204" pitchFamily="34" charset="0"/>
              </a:rPr>
              <a:t>inceler ve taşıta yüklemeyi gözetim altında tutar. </a:t>
            </a:r>
          </a:p>
          <a:p>
            <a:r>
              <a:rPr lang="tr-TR" dirty="0"/>
              <a:t> </a:t>
            </a:r>
          </a:p>
          <a:p>
            <a:endParaRPr lang="tr-TR" dirty="0"/>
          </a:p>
        </p:txBody>
      </p:sp>
      <p:sp>
        <p:nvSpPr>
          <p:cNvPr id="4" name="Veri Yer Tutucusu 3"/>
          <p:cNvSpPr>
            <a:spLocks noGrp="1"/>
          </p:cNvSpPr>
          <p:nvPr>
            <p:ph type="dt" sz="half" idx="10"/>
          </p:nvPr>
        </p:nvSpPr>
        <p:spPr/>
        <p:txBody>
          <a:bodyPr/>
          <a:lstStyle/>
          <a:p>
            <a:fld id="{1D959C61-6CE8-48B3-9FC4-B35E31E271D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245</a:t>
            </a:fld>
            <a:endParaRPr lang="tr-TR">
              <a:solidFill>
                <a:prstClr val="black">
                  <a:tint val="75000"/>
                </a:prstClr>
              </a:solidFill>
            </a:endParaRPr>
          </a:p>
        </p:txBody>
      </p:sp>
    </p:spTree>
    <p:extLst>
      <p:ext uri="{BB962C8B-B14F-4D97-AF65-F5344CB8AC3E}">
        <p14:creationId xmlns:p14="http://schemas.microsoft.com/office/powerpoint/2010/main" val="75332080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3200" dirty="0"/>
              <a:t>Şüphe uyandıran hallerde, durumu bir tutanak ile tespit eder ve derhal ilgili gümrük amirine bildirir.</a:t>
            </a:r>
          </a:p>
          <a:p>
            <a:r>
              <a:rPr lang="tr-TR" sz="3200" dirty="0"/>
              <a:t> </a:t>
            </a:r>
          </a:p>
          <a:p>
            <a:r>
              <a:rPr lang="tr-TR" sz="3200" dirty="0"/>
              <a:t>	</a:t>
            </a:r>
            <a:r>
              <a:rPr lang="tr-TR" sz="3600" b="1" dirty="0">
                <a:solidFill>
                  <a:srgbClr val="FF0000"/>
                </a:solidFill>
              </a:rPr>
              <a:t>b)</a:t>
            </a:r>
            <a:r>
              <a:rPr lang="tr-TR" sz="3200" dirty="0"/>
              <a:t> Eşyada bozukluk veya eksiklik görmezse, </a:t>
            </a:r>
            <a:r>
              <a:rPr lang="tr-TR" sz="3200" dirty="0">
                <a:solidFill>
                  <a:srgbClr val="00B0F0"/>
                </a:solidFill>
              </a:rPr>
              <a:t>bunların araca tamamen yüklenmesini sağladıktan sonra, işlemi transit beyannamesine yazarak imzalar. </a:t>
            </a:r>
          </a:p>
          <a:p>
            <a:endParaRPr lang="tr-TR" dirty="0"/>
          </a:p>
        </p:txBody>
      </p:sp>
      <p:sp>
        <p:nvSpPr>
          <p:cNvPr id="4" name="Veri Yer Tutucusu 3"/>
          <p:cNvSpPr>
            <a:spLocks noGrp="1"/>
          </p:cNvSpPr>
          <p:nvPr>
            <p:ph type="dt" sz="half" idx="10"/>
          </p:nvPr>
        </p:nvSpPr>
        <p:spPr/>
        <p:txBody>
          <a:bodyPr/>
          <a:lstStyle/>
          <a:p>
            <a:fld id="{A9655AF3-CF99-45AC-A94F-64EAB0783F1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246</a:t>
            </a:fld>
            <a:endParaRPr lang="tr-TR">
              <a:solidFill>
                <a:prstClr val="black">
                  <a:tint val="75000"/>
                </a:prstClr>
              </a:solidFill>
            </a:endParaRPr>
          </a:p>
        </p:txBody>
      </p:sp>
    </p:spTree>
    <p:extLst>
      <p:ext uri="{BB962C8B-B14F-4D97-AF65-F5344CB8AC3E}">
        <p14:creationId xmlns:p14="http://schemas.microsoft.com/office/powerpoint/2010/main" val="17237112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9183"/>
            <a:ext cx="10515600" cy="1023582"/>
          </a:xfrm>
        </p:spPr>
        <p:txBody>
          <a:bodyPr>
            <a:normAutofit fontScale="90000"/>
          </a:bodyPr>
          <a:lstStyle/>
          <a:p>
            <a:pPr algn="ctr"/>
            <a:br>
              <a:rPr lang="tr-TR" dirty="0">
                <a:solidFill>
                  <a:srgbClr val="FF0000"/>
                </a:solidFill>
              </a:rPr>
            </a:br>
            <a:r>
              <a:rPr lang="tr-TR" sz="4900" b="1" dirty="0">
                <a:solidFill>
                  <a:srgbClr val="FF0000"/>
                </a:solidFill>
              </a:rPr>
              <a:t>Yüklemenin yarım kalması</a:t>
            </a:r>
            <a:br>
              <a:rPr lang="tr-TR" sz="4900" b="1" dirty="0">
                <a:solidFill>
                  <a:srgbClr val="FF0000"/>
                </a:solidFill>
              </a:rPr>
            </a:br>
            <a:endParaRPr lang="tr-TR" sz="4900" b="1" dirty="0">
              <a:solidFill>
                <a:srgbClr val="FF0000"/>
              </a:solidFill>
            </a:endParaRPr>
          </a:p>
        </p:txBody>
      </p:sp>
      <p:sp>
        <p:nvSpPr>
          <p:cNvPr id="3" name="İçerik Yer Tutucusu 2"/>
          <p:cNvSpPr>
            <a:spLocks noGrp="1"/>
          </p:cNvSpPr>
          <p:nvPr>
            <p:ph idx="1"/>
          </p:nvPr>
        </p:nvSpPr>
        <p:spPr>
          <a:xfrm>
            <a:off x="409433" y="1433014"/>
            <a:ext cx="11395880" cy="4923335"/>
          </a:xfrm>
        </p:spPr>
        <p:txBody>
          <a:bodyPr>
            <a:normAutofit/>
          </a:bodyPr>
          <a:lstStyle/>
          <a:p>
            <a:r>
              <a:rPr lang="tr-TR" dirty="0"/>
              <a:t> </a:t>
            </a:r>
          </a:p>
          <a:p>
            <a:r>
              <a:rPr lang="tr-TR" dirty="0"/>
              <a:t>	</a:t>
            </a:r>
            <a:r>
              <a:rPr lang="tr-TR" b="1" dirty="0"/>
              <a:t>Madde 253-</a:t>
            </a:r>
            <a:r>
              <a:rPr lang="tr-TR" dirty="0"/>
              <a:t> </a:t>
            </a:r>
            <a:r>
              <a:rPr lang="tr-TR" sz="3200" dirty="0"/>
              <a:t>Transit beyannamesinde veya beyanname yerine geçen belgelerde yazılı </a:t>
            </a:r>
            <a:r>
              <a:rPr lang="tr-TR" sz="3200" b="1" dirty="0">
                <a:solidFill>
                  <a:srgbClr val="FF0000"/>
                </a:solidFill>
              </a:rPr>
              <a:t>kapların tamamı araca bir günde yüklenmediği takdirde</a:t>
            </a:r>
            <a:r>
              <a:rPr lang="tr-TR" sz="3200" dirty="0">
                <a:solidFill>
                  <a:srgbClr val="00B050"/>
                </a:solidFill>
              </a:rPr>
              <a:t>, </a:t>
            </a:r>
          </a:p>
          <a:p>
            <a:r>
              <a:rPr lang="tr-TR" sz="3200" dirty="0">
                <a:solidFill>
                  <a:srgbClr val="0070C0"/>
                </a:solidFill>
                <a:latin typeface="Harlow Solid Italic" panose="04030604020F02020D02" pitchFamily="82" charset="0"/>
              </a:rPr>
              <a:t>yüklenen kaplar </a:t>
            </a:r>
            <a:r>
              <a:rPr lang="tr-TR" sz="2000" dirty="0">
                <a:solidFill>
                  <a:srgbClr val="0070C0"/>
                </a:solidFill>
                <a:latin typeface="Harlow Solid Italic" panose="04030604020F02020D02" pitchFamily="82" charset="0"/>
              </a:rPr>
              <a:t>(yüklenen </a:t>
            </a:r>
            <a:r>
              <a:rPr lang="tr-TR" sz="2000" dirty="0" err="1">
                <a:solidFill>
                  <a:srgbClr val="0070C0"/>
                </a:solidFill>
                <a:latin typeface="Harlow Solid Italic" panose="04030604020F02020D02" pitchFamily="82" charset="0"/>
              </a:rPr>
              <a:t>kısım,miktar</a:t>
            </a:r>
            <a:r>
              <a:rPr lang="tr-TR" sz="2000" dirty="0">
                <a:solidFill>
                  <a:srgbClr val="0070C0"/>
                </a:solidFill>
                <a:latin typeface="Harlow Solid Italic" panose="04030604020F02020D02" pitchFamily="82" charset="0"/>
              </a:rPr>
              <a:t> </a:t>
            </a:r>
            <a:r>
              <a:rPr lang="tr-TR" sz="2000" dirty="0" err="1">
                <a:solidFill>
                  <a:srgbClr val="0070C0"/>
                </a:solidFill>
                <a:latin typeface="Harlow Solid Italic" panose="04030604020F02020D02" pitchFamily="82" charset="0"/>
              </a:rPr>
              <a:t>vb</a:t>
            </a:r>
            <a:r>
              <a:rPr lang="tr-TR" sz="2000" dirty="0">
                <a:solidFill>
                  <a:srgbClr val="0070C0"/>
                </a:solidFill>
                <a:latin typeface="Harlow Solid Italic" panose="04030604020F02020D02" pitchFamily="82" charset="0"/>
              </a:rPr>
              <a:t>) </a:t>
            </a:r>
            <a:r>
              <a:rPr lang="tr-TR" sz="3200" dirty="0">
                <a:solidFill>
                  <a:srgbClr val="00B050"/>
                </a:solidFill>
              </a:rPr>
              <a:t>beyannameye kaydedilir</a:t>
            </a:r>
            <a:r>
              <a:rPr lang="tr-TR" sz="3200" dirty="0"/>
              <a:t>.</a:t>
            </a:r>
          </a:p>
          <a:p>
            <a:r>
              <a:rPr lang="tr-TR" sz="3200" dirty="0"/>
              <a:t>	 </a:t>
            </a:r>
          </a:p>
          <a:p>
            <a:endParaRPr lang="tr-TR" dirty="0"/>
          </a:p>
        </p:txBody>
      </p:sp>
      <p:sp>
        <p:nvSpPr>
          <p:cNvPr id="4" name="Veri Yer Tutucusu 3"/>
          <p:cNvSpPr>
            <a:spLocks noGrp="1"/>
          </p:cNvSpPr>
          <p:nvPr>
            <p:ph type="dt" sz="half" idx="10"/>
          </p:nvPr>
        </p:nvSpPr>
        <p:spPr/>
        <p:txBody>
          <a:bodyPr/>
          <a:lstStyle/>
          <a:p>
            <a:fld id="{3CE74422-FA58-4395-B7CE-0F76E0134FA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247</a:t>
            </a:fld>
            <a:endParaRPr lang="tr-TR">
              <a:solidFill>
                <a:prstClr val="black">
                  <a:tint val="75000"/>
                </a:prstClr>
              </a:solidFill>
            </a:endParaRPr>
          </a:p>
        </p:txBody>
      </p:sp>
    </p:spTree>
    <p:extLst>
      <p:ext uri="{BB962C8B-B14F-4D97-AF65-F5344CB8AC3E}">
        <p14:creationId xmlns:p14="http://schemas.microsoft.com/office/powerpoint/2010/main" val="290121955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9183"/>
            <a:ext cx="10515600" cy="1023582"/>
          </a:xfrm>
        </p:spPr>
        <p:txBody>
          <a:bodyPr>
            <a:normAutofit fontScale="90000"/>
          </a:bodyPr>
          <a:lstStyle/>
          <a:p>
            <a:pPr algn="ctr"/>
            <a:br>
              <a:rPr lang="tr-TR" dirty="0">
                <a:solidFill>
                  <a:srgbClr val="FF0000"/>
                </a:solidFill>
              </a:rPr>
            </a:br>
            <a:r>
              <a:rPr lang="tr-TR" sz="4900" b="1" dirty="0">
                <a:solidFill>
                  <a:srgbClr val="FF0000"/>
                </a:solidFill>
              </a:rPr>
              <a:t>Yüklemenin yarım kalması</a:t>
            </a:r>
            <a:br>
              <a:rPr lang="tr-TR" sz="4900" b="1" dirty="0">
                <a:solidFill>
                  <a:srgbClr val="FF0000"/>
                </a:solidFill>
              </a:rPr>
            </a:br>
            <a:endParaRPr lang="tr-TR" sz="4900" b="1" dirty="0">
              <a:solidFill>
                <a:srgbClr val="FF0000"/>
              </a:solidFill>
            </a:endParaRPr>
          </a:p>
        </p:txBody>
      </p:sp>
      <p:sp>
        <p:nvSpPr>
          <p:cNvPr id="3" name="İçerik Yer Tutucusu 2"/>
          <p:cNvSpPr>
            <a:spLocks noGrp="1"/>
          </p:cNvSpPr>
          <p:nvPr>
            <p:ph idx="1"/>
          </p:nvPr>
        </p:nvSpPr>
        <p:spPr>
          <a:xfrm>
            <a:off x="409433" y="1433014"/>
            <a:ext cx="11395880" cy="4923335"/>
          </a:xfrm>
        </p:spPr>
        <p:txBody>
          <a:bodyPr>
            <a:normAutofit/>
          </a:bodyPr>
          <a:lstStyle/>
          <a:p>
            <a:r>
              <a:rPr lang="tr-TR" dirty="0"/>
              <a:t> </a:t>
            </a:r>
          </a:p>
          <a:p>
            <a:r>
              <a:rPr lang="tr-TR" dirty="0"/>
              <a:t>	</a:t>
            </a:r>
            <a:r>
              <a:rPr lang="tr-TR" b="1" dirty="0"/>
              <a:t>Madde 253-</a:t>
            </a:r>
            <a:r>
              <a:rPr lang="tr-TR" dirty="0"/>
              <a:t> </a:t>
            </a:r>
          </a:p>
          <a:p>
            <a:r>
              <a:rPr lang="tr-TR" sz="3200" dirty="0"/>
              <a:t>	</a:t>
            </a:r>
            <a:r>
              <a:rPr lang="tr-TR" sz="3200" dirty="0">
                <a:solidFill>
                  <a:srgbClr val="FF0000"/>
                </a:solidFill>
              </a:rPr>
              <a:t>Eşya geçici depolama yerinden veya antrepodan çıkarılmış ise, </a:t>
            </a:r>
            <a:r>
              <a:rPr lang="tr-TR" sz="3200" dirty="0">
                <a:solidFill>
                  <a:srgbClr val="0070C0"/>
                </a:solidFill>
                <a:latin typeface="Harlow Solid Italic" panose="04030604020F02020D02" pitchFamily="82" charset="0"/>
              </a:rPr>
              <a:t>yüklenmeyen kısım, </a:t>
            </a:r>
            <a:r>
              <a:rPr lang="tr-TR" sz="3200" dirty="0">
                <a:solidFill>
                  <a:srgbClr val="00B050"/>
                </a:solidFill>
              </a:rPr>
              <a:t>tekrar buralara alınır, </a:t>
            </a:r>
          </a:p>
          <a:p>
            <a:r>
              <a:rPr lang="tr-TR" sz="3200" dirty="0">
                <a:solidFill>
                  <a:srgbClr val="00B050"/>
                </a:solidFill>
              </a:rPr>
              <a:t>yahut ,</a:t>
            </a:r>
          </a:p>
          <a:p>
            <a:r>
              <a:rPr lang="tr-TR" sz="3200" dirty="0">
                <a:solidFill>
                  <a:srgbClr val="00B050"/>
                </a:solidFill>
              </a:rPr>
              <a:t>liman vasıtaları içinde ve </a:t>
            </a:r>
            <a:r>
              <a:rPr lang="tr-TR" sz="3200" dirty="0">
                <a:solidFill>
                  <a:srgbClr val="0070C0"/>
                </a:solidFill>
                <a:latin typeface="Harlow Solid Italic" panose="04030604020F02020D02" pitchFamily="82" charset="0"/>
              </a:rPr>
              <a:t>gümrük gözetimi altında bekletilir </a:t>
            </a:r>
            <a:r>
              <a:rPr lang="tr-TR" sz="3200" dirty="0">
                <a:solidFill>
                  <a:srgbClr val="00B050"/>
                </a:solidFill>
              </a:rPr>
              <a:t>ve </a:t>
            </a:r>
            <a:r>
              <a:rPr lang="tr-TR" sz="3200" dirty="0">
                <a:solidFill>
                  <a:srgbClr val="0070C0"/>
                </a:solidFill>
                <a:latin typeface="Harlow Solid Italic" panose="04030604020F02020D02" pitchFamily="82" charset="0"/>
              </a:rPr>
              <a:t>sonraki günlerde yüklemeye devam olunur </a:t>
            </a:r>
            <a:r>
              <a:rPr lang="tr-TR" sz="3200" dirty="0"/>
              <a:t>ve bu yerlerde görevli memurların imzası alınır.</a:t>
            </a:r>
          </a:p>
          <a:p>
            <a:r>
              <a:rPr lang="tr-TR" sz="3200" dirty="0"/>
              <a:t> </a:t>
            </a:r>
          </a:p>
          <a:p>
            <a:endParaRPr lang="tr-TR" dirty="0"/>
          </a:p>
        </p:txBody>
      </p:sp>
      <p:sp>
        <p:nvSpPr>
          <p:cNvPr id="4" name="Veri Yer Tutucusu 3"/>
          <p:cNvSpPr>
            <a:spLocks noGrp="1"/>
          </p:cNvSpPr>
          <p:nvPr>
            <p:ph type="dt" sz="half" idx="10"/>
          </p:nvPr>
        </p:nvSpPr>
        <p:spPr/>
        <p:txBody>
          <a:bodyPr/>
          <a:lstStyle/>
          <a:p>
            <a:fld id="{C02B70DF-3DB2-42D2-9CE4-C1C42174396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248</a:t>
            </a:fld>
            <a:endParaRPr lang="tr-TR">
              <a:solidFill>
                <a:prstClr val="black">
                  <a:tint val="75000"/>
                </a:prstClr>
              </a:solidFill>
            </a:endParaRPr>
          </a:p>
        </p:txBody>
      </p:sp>
    </p:spTree>
    <p:extLst>
      <p:ext uri="{BB962C8B-B14F-4D97-AF65-F5344CB8AC3E}">
        <p14:creationId xmlns:p14="http://schemas.microsoft.com/office/powerpoint/2010/main" val="337856121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1319" y="150125"/>
            <a:ext cx="10862481" cy="996287"/>
          </a:xfrm>
        </p:spPr>
        <p:txBody>
          <a:bodyPr>
            <a:normAutofit fontScale="90000"/>
          </a:bodyPr>
          <a:lstStyle/>
          <a:p>
            <a:pPr algn="ctr"/>
            <a:br>
              <a:rPr lang="tr-TR" b="1" dirty="0">
                <a:solidFill>
                  <a:srgbClr val="FF0000"/>
                </a:solidFill>
              </a:rPr>
            </a:br>
            <a:r>
              <a:rPr lang="tr-TR" b="1" dirty="0">
                <a:solidFill>
                  <a:srgbClr val="FF0000"/>
                </a:solidFill>
              </a:rPr>
              <a:t>Taşıtın transit eşyasını tamamen almaması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491319" y="1146412"/>
            <a:ext cx="11259403" cy="5209938"/>
          </a:xfrm>
        </p:spPr>
        <p:txBody>
          <a:bodyPr>
            <a:normAutofit/>
          </a:bodyPr>
          <a:lstStyle/>
          <a:p>
            <a:r>
              <a:rPr lang="tr-TR" b="1" dirty="0"/>
              <a:t>	</a:t>
            </a:r>
            <a:endParaRPr lang="tr-TR" dirty="0"/>
          </a:p>
          <a:p>
            <a:r>
              <a:rPr lang="tr-TR" b="1" dirty="0"/>
              <a:t>	Madde 254- </a:t>
            </a:r>
            <a:r>
              <a:rPr lang="tr-TR" sz="3200" dirty="0"/>
              <a:t>Taşıt, transit beyannamesinde veya beyanname yerine geçen belgelerde yazılı </a:t>
            </a:r>
            <a:r>
              <a:rPr lang="tr-TR" sz="3200" dirty="0">
                <a:solidFill>
                  <a:srgbClr val="00B050"/>
                </a:solidFill>
                <a:latin typeface="Harlow Solid Italic" panose="04030604020F02020D02" pitchFamily="82" charset="0"/>
              </a:rPr>
              <a:t>eşyanın yalnız bir kısmını alabilmiş ise</a:t>
            </a:r>
            <a:r>
              <a:rPr lang="tr-TR" sz="3200" dirty="0">
                <a:solidFill>
                  <a:srgbClr val="0070C0"/>
                </a:solidFill>
              </a:rPr>
              <a:t>, yüklenen kapların marka, numara ve adetleri memur tarafından beyannamelerde gösterilir </a:t>
            </a:r>
            <a:r>
              <a:rPr lang="tr-TR" sz="3200" dirty="0">
                <a:solidFill>
                  <a:srgbClr val="FF0000"/>
                </a:solidFill>
              </a:rPr>
              <a:t>ve diğerlerinin </a:t>
            </a:r>
            <a:r>
              <a:rPr lang="tr-TR" sz="3200" dirty="0">
                <a:solidFill>
                  <a:srgbClr val="FF0000"/>
                </a:solidFill>
                <a:latin typeface="Harlow Solid Italic" panose="04030604020F02020D02" pitchFamily="82" charset="0"/>
              </a:rPr>
              <a:t>yüklenmemesi nedeni de </a:t>
            </a:r>
            <a:r>
              <a:rPr lang="tr-TR" sz="3200" dirty="0">
                <a:solidFill>
                  <a:srgbClr val="FF0000"/>
                </a:solidFill>
              </a:rPr>
              <a:t>izah olunarak beyanname imzalanır</a:t>
            </a:r>
            <a:r>
              <a:rPr lang="tr-TR" sz="3200" dirty="0">
                <a:solidFill>
                  <a:srgbClr val="0070C0"/>
                </a:solidFill>
              </a:rPr>
              <a:t>.</a:t>
            </a:r>
          </a:p>
          <a:p>
            <a:r>
              <a:rPr lang="tr-TR" sz="3200" dirty="0">
                <a:solidFill>
                  <a:srgbClr val="0070C0"/>
                </a:solidFill>
              </a:rPr>
              <a:t> </a:t>
            </a:r>
            <a:r>
              <a:rPr lang="tr-TR" sz="3200" dirty="0"/>
              <a:t>Ayrıca, 192 </a:t>
            </a:r>
            <a:r>
              <a:rPr lang="tr-TR" sz="3200" dirty="0" err="1"/>
              <a:t>nci</a:t>
            </a:r>
            <a:r>
              <a:rPr lang="tr-TR" sz="3200" dirty="0"/>
              <a:t> maddeye göre beyannamede gerekli düzeltme yapılır.. Md. 192 AÇIKLAMA EKTE</a:t>
            </a:r>
          </a:p>
          <a:p>
            <a:r>
              <a:rPr lang="tr-TR" dirty="0"/>
              <a:t>	 </a:t>
            </a:r>
          </a:p>
          <a:p>
            <a:r>
              <a:rPr lang="tr-TR" dirty="0"/>
              <a:t>	</a:t>
            </a:r>
          </a:p>
        </p:txBody>
      </p:sp>
      <p:sp>
        <p:nvSpPr>
          <p:cNvPr id="4" name="Veri Yer Tutucusu 3"/>
          <p:cNvSpPr>
            <a:spLocks noGrp="1"/>
          </p:cNvSpPr>
          <p:nvPr>
            <p:ph type="dt" sz="half" idx="10"/>
          </p:nvPr>
        </p:nvSpPr>
        <p:spPr/>
        <p:txBody>
          <a:bodyPr/>
          <a:lstStyle/>
          <a:p>
            <a:fld id="{E51647FA-E066-4311-A765-ED09497D3AF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249</a:t>
            </a:fld>
            <a:endParaRPr lang="tr-TR">
              <a:solidFill>
                <a:prstClr val="black">
                  <a:tint val="75000"/>
                </a:prstClr>
              </a:solidFill>
            </a:endParaRPr>
          </a:p>
        </p:txBody>
      </p:sp>
    </p:spTree>
    <p:extLst>
      <p:ext uri="{BB962C8B-B14F-4D97-AF65-F5344CB8AC3E}">
        <p14:creationId xmlns:p14="http://schemas.microsoft.com/office/powerpoint/2010/main" val="43178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7796" y="614149"/>
            <a:ext cx="10304061" cy="5854890"/>
          </a:xfrm>
        </p:spPr>
        <p:txBody>
          <a:bodyPr>
            <a:normAutofit/>
          </a:bodyPr>
          <a:lstStyle/>
          <a:p>
            <a:pPr algn="ctr"/>
            <a:r>
              <a:rPr lang="tr-TR" sz="3000" b="1" dirty="0">
                <a:solidFill>
                  <a:srgbClr val="FF0000"/>
                </a:solidFill>
              </a:rPr>
              <a:t>Sahte veya kopya olduğu kesinleşen eşyaya ilişkin işlemler</a:t>
            </a:r>
            <a:endParaRPr lang="tr-TR" sz="3000" dirty="0">
              <a:solidFill>
                <a:srgbClr val="FF0000"/>
              </a:solidFill>
            </a:endParaRPr>
          </a:p>
          <a:p>
            <a:pPr algn="ctr"/>
            <a:r>
              <a:rPr lang="tr-TR" sz="3000" b="1" dirty="0">
                <a:solidFill>
                  <a:srgbClr val="FF0000"/>
                </a:solidFill>
              </a:rPr>
              <a:t> </a:t>
            </a:r>
            <a:endParaRPr lang="tr-TR" sz="3000" dirty="0">
              <a:solidFill>
                <a:srgbClr val="FF0000"/>
              </a:solidFill>
            </a:endParaRPr>
          </a:p>
          <a:p>
            <a:r>
              <a:rPr lang="tr-TR" b="1" dirty="0"/>
              <a:t>	Madde 111-</a:t>
            </a:r>
            <a:r>
              <a:rPr lang="tr-TR" dirty="0"/>
              <a:t> </a:t>
            </a:r>
            <a:r>
              <a:rPr lang="tr-TR" sz="3200" dirty="0">
                <a:solidFill>
                  <a:srgbClr val="7030A0"/>
                </a:solidFill>
              </a:rPr>
              <a:t>Yetkili mahkemenin söz konusu eşyanın sahte veya kopya olduğuna karar verdiği hallerde, </a:t>
            </a:r>
          </a:p>
          <a:p>
            <a:r>
              <a:rPr lang="tr-TR" sz="3200" dirty="0">
                <a:solidFill>
                  <a:srgbClr val="7030A0"/>
                </a:solidFill>
              </a:rPr>
              <a:t>aşağıda belirtilen şekilde işlem yapılır.</a:t>
            </a:r>
          </a:p>
          <a:p>
            <a:r>
              <a:rPr lang="tr-TR" sz="3200" dirty="0"/>
              <a:t>	</a:t>
            </a:r>
            <a:r>
              <a:rPr lang="tr-TR" sz="3600" b="1" dirty="0">
                <a:solidFill>
                  <a:srgbClr val="FF0000"/>
                </a:solidFill>
              </a:rPr>
              <a:t>a) </a:t>
            </a:r>
            <a:r>
              <a:rPr lang="tr-TR" sz="3200" b="1" dirty="0">
                <a:solidFill>
                  <a:srgbClr val="00B050"/>
                </a:solidFill>
              </a:rPr>
              <a:t>Eşyanın imhasına karar verildiği takdirde, </a:t>
            </a:r>
          </a:p>
          <a:p>
            <a:r>
              <a:rPr lang="tr-TR" sz="3200" dirty="0"/>
              <a:t>masrafları eşya sahibine ait olmak üzere ve tasfiye hükümlerine göre </a:t>
            </a:r>
            <a:r>
              <a:rPr lang="tr-TR" sz="3200" b="1" u="sng" dirty="0">
                <a:solidFill>
                  <a:srgbClr val="13ED3D"/>
                </a:solidFill>
                <a:latin typeface="Arial Black" panose="020B0A04020102020204" pitchFamily="34" charset="0"/>
              </a:rPr>
              <a:t>imha gerçekleştirilir</a:t>
            </a:r>
            <a:r>
              <a:rPr lang="tr-TR" sz="3200" dirty="0"/>
              <a:t>. </a:t>
            </a:r>
          </a:p>
          <a:p>
            <a:r>
              <a:rPr lang="tr-TR" dirty="0"/>
              <a:t>	</a:t>
            </a:r>
          </a:p>
        </p:txBody>
      </p:sp>
      <p:sp>
        <p:nvSpPr>
          <p:cNvPr id="4" name="Veri Yer Tutucusu 3"/>
          <p:cNvSpPr>
            <a:spLocks noGrp="1"/>
          </p:cNvSpPr>
          <p:nvPr>
            <p:ph type="dt" sz="half" idx="10"/>
          </p:nvPr>
        </p:nvSpPr>
        <p:spPr/>
        <p:txBody>
          <a:bodyPr/>
          <a:lstStyle/>
          <a:p>
            <a:fld id="{CE0CA8BB-45A2-425E-BD45-5AF89A5A8E3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a:t>
            </a:fld>
            <a:endParaRPr lang="tr-TR">
              <a:solidFill>
                <a:prstClr val="black">
                  <a:tint val="75000"/>
                </a:prstClr>
              </a:solidFill>
            </a:endParaRPr>
          </a:p>
        </p:txBody>
      </p:sp>
    </p:spTree>
    <p:extLst>
      <p:ext uri="{BB962C8B-B14F-4D97-AF65-F5344CB8AC3E}">
        <p14:creationId xmlns:p14="http://schemas.microsoft.com/office/powerpoint/2010/main" val="758443199"/>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300251"/>
            <a:ext cx="11518710" cy="6056099"/>
          </a:xfrm>
        </p:spPr>
        <p:txBody>
          <a:bodyPr/>
          <a:lstStyle/>
          <a:p>
            <a:pPr algn="ctr"/>
            <a:endParaRPr lang="tr-TR" b="1" dirty="0">
              <a:solidFill>
                <a:srgbClr val="FF0000"/>
              </a:solidFill>
            </a:endParaRPr>
          </a:p>
          <a:p>
            <a:pPr algn="ctr"/>
            <a:r>
              <a:rPr lang="tr-TR" b="1" dirty="0">
                <a:solidFill>
                  <a:srgbClr val="FF0000"/>
                </a:solidFill>
              </a:rPr>
              <a:t>MADDE 192-</a:t>
            </a:r>
          </a:p>
          <a:p>
            <a:r>
              <a:rPr lang="tr-TR" dirty="0"/>
              <a:t> </a:t>
            </a:r>
            <a:r>
              <a:rPr lang="tr-TR" sz="3200" dirty="0">
                <a:solidFill>
                  <a:srgbClr val="0070C0"/>
                </a:solidFill>
              </a:rPr>
              <a:t>Aynı gümrük vergilerinin ödenmesinden birden çok yükümlünün sorumlu olduğu hallerde</a:t>
            </a:r>
            <a:r>
              <a:rPr lang="tr-TR" sz="3200" dirty="0"/>
              <a:t>, </a:t>
            </a:r>
          </a:p>
          <a:p>
            <a:r>
              <a:rPr lang="tr-TR" sz="3200" dirty="0"/>
              <a:t>bunlar söz konusu vergilerin ödenmesinden </a:t>
            </a:r>
            <a:r>
              <a:rPr lang="tr-TR" sz="4000" dirty="0">
                <a:solidFill>
                  <a:srgbClr val="00B050"/>
                </a:solidFill>
              </a:rPr>
              <a:t>müştereken ve </a:t>
            </a:r>
            <a:r>
              <a:rPr lang="tr-TR" sz="4000" dirty="0" err="1">
                <a:solidFill>
                  <a:srgbClr val="00B050"/>
                </a:solidFill>
              </a:rPr>
              <a:t>müteselsilen</a:t>
            </a:r>
            <a:r>
              <a:rPr lang="tr-TR" sz="4000" dirty="0"/>
              <a:t> sorumludurlar.</a:t>
            </a:r>
            <a:endParaRPr lang="tr-TR" sz="3200" dirty="0"/>
          </a:p>
        </p:txBody>
      </p:sp>
      <p:sp>
        <p:nvSpPr>
          <p:cNvPr id="4" name="Veri Yer Tutucusu 3"/>
          <p:cNvSpPr>
            <a:spLocks noGrp="1"/>
          </p:cNvSpPr>
          <p:nvPr>
            <p:ph type="dt" sz="half" idx="10"/>
          </p:nvPr>
        </p:nvSpPr>
        <p:spPr/>
        <p:txBody>
          <a:bodyPr/>
          <a:lstStyle/>
          <a:p>
            <a:fld id="{7AFF954C-0C16-4543-8C1F-99384A73F75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250</a:t>
            </a:fld>
            <a:endParaRPr lang="tr-TR">
              <a:solidFill>
                <a:prstClr val="black">
                  <a:tint val="75000"/>
                </a:prstClr>
              </a:solidFill>
            </a:endParaRPr>
          </a:p>
        </p:txBody>
      </p:sp>
    </p:spTree>
    <p:extLst>
      <p:ext uri="{BB962C8B-B14F-4D97-AF65-F5344CB8AC3E}">
        <p14:creationId xmlns:p14="http://schemas.microsoft.com/office/powerpoint/2010/main" val="287704548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3200" dirty="0">
                <a:solidFill>
                  <a:srgbClr val="00B050"/>
                </a:solidFill>
              </a:rPr>
              <a:t>Bir beyanname kapsamında olup ;</a:t>
            </a:r>
          </a:p>
          <a:p>
            <a:r>
              <a:rPr lang="tr-TR" sz="3200" dirty="0">
                <a:solidFill>
                  <a:srgbClr val="0070C0"/>
                </a:solidFill>
              </a:rPr>
              <a:t>başka bir taşıta yüklenecek kaplar için</a:t>
            </a:r>
            <a:r>
              <a:rPr lang="tr-TR" sz="3200" dirty="0"/>
              <a:t>,</a:t>
            </a:r>
          </a:p>
          <a:p>
            <a:r>
              <a:rPr lang="tr-TR" sz="3200" dirty="0"/>
              <a:t> acente veya taşıyıcı ya da mal sahibi tarafından </a:t>
            </a:r>
            <a:r>
              <a:rPr lang="tr-TR" sz="3200" dirty="0">
                <a:solidFill>
                  <a:srgbClr val="0070C0"/>
                </a:solidFill>
              </a:rPr>
              <a:t>ayrıca bir beyanname düzenlenerek yeniden işlem yapılır.</a:t>
            </a:r>
          </a:p>
          <a:p>
            <a:endParaRPr lang="tr-TR" dirty="0"/>
          </a:p>
        </p:txBody>
      </p:sp>
      <p:sp>
        <p:nvSpPr>
          <p:cNvPr id="4" name="Veri Yer Tutucusu 3"/>
          <p:cNvSpPr>
            <a:spLocks noGrp="1"/>
          </p:cNvSpPr>
          <p:nvPr>
            <p:ph type="dt" sz="half" idx="10"/>
          </p:nvPr>
        </p:nvSpPr>
        <p:spPr/>
        <p:txBody>
          <a:bodyPr/>
          <a:lstStyle/>
          <a:p>
            <a:fld id="{8FB47142-2FB2-44A5-B570-033150CA9E4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251</a:t>
            </a:fld>
            <a:endParaRPr lang="tr-TR">
              <a:solidFill>
                <a:prstClr val="black">
                  <a:tint val="75000"/>
                </a:prstClr>
              </a:solidFill>
            </a:endParaRPr>
          </a:p>
        </p:txBody>
      </p:sp>
    </p:spTree>
    <p:extLst>
      <p:ext uri="{BB962C8B-B14F-4D97-AF65-F5344CB8AC3E}">
        <p14:creationId xmlns:p14="http://schemas.microsoft.com/office/powerpoint/2010/main" val="41763301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3048"/>
          </a:xfrm>
        </p:spPr>
        <p:txBody>
          <a:bodyPr>
            <a:normAutofit fontScale="90000"/>
          </a:bodyPr>
          <a:lstStyle/>
          <a:p>
            <a:pPr algn="ctr"/>
            <a:br>
              <a:rPr lang="tr-TR" b="1" dirty="0">
                <a:solidFill>
                  <a:srgbClr val="FF0000"/>
                </a:solidFill>
              </a:rPr>
            </a:br>
            <a:r>
              <a:rPr lang="tr-TR" b="1" dirty="0">
                <a:solidFill>
                  <a:srgbClr val="FF0000"/>
                </a:solidFill>
              </a:rPr>
              <a:t>Mühür takılması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2" y="1078174"/>
            <a:ext cx="11723427" cy="5377217"/>
          </a:xfrm>
        </p:spPr>
        <p:txBody>
          <a:bodyPr>
            <a:normAutofit/>
          </a:bodyPr>
          <a:lstStyle/>
          <a:p>
            <a:r>
              <a:rPr lang="tr-TR" b="1" dirty="0"/>
              <a:t>	Madde 255-</a:t>
            </a:r>
            <a:r>
              <a:rPr lang="tr-TR" dirty="0"/>
              <a:t> </a:t>
            </a:r>
          </a:p>
          <a:p>
            <a:r>
              <a:rPr lang="tr-TR" sz="3200" dirty="0"/>
              <a:t>Transit rejimi kapsamında taşınan eşyanın kaplarına ve kapsız olanların </a:t>
            </a:r>
            <a:r>
              <a:rPr lang="tr-TR" sz="3200" dirty="0">
                <a:solidFill>
                  <a:srgbClr val="0070C0"/>
                </a:solidFill>
              </a:rPr>
              <a:t>üstlerine tekli sicimle veya telle bu sicimler veya teller koparılmayınca açılamayacak ve ayniyetlerini belirtecek surette </a:t>
            </a:r>
            <a:r>
              <a:rPr lang="tr-TR" sz="3200" u="sng" dirty="0">
                <a:solidFill>
                  <a:srgbClr val="FF0000"/>
                </a:solidFill>
              </a:rPr>
              <a:t>mühür takılır </a:t>
            </a:r>
            <a:r>
              <a:rPr lang="tr-TR" sz="3200" dirty="0"/>
              <a:t>ve durum beyannameye kaydedilir.</a:t>
            </a:r>
          </a:p>
          <a:p>
            <a:r>
              <a:rPr lang="tr-TR" sz="3000" dirty="0"/>
              <a:t> 	</a:t>
            </a:r>
          </a:p>
        </p:txBody>
      </p:sp>
      <p:sp>
        <p:nvSpPr>
          <p:cNvPr id="4" name="Veri Yer Tutucusu 3"/>
          <p:cNvSpPr>
            <a:spLocks noGrp="1"/>
          </p:cNvSpPr>
          <p:nvPr>
            <p:ph type="dt" sz="half" idx="10"/>
          </p:nvPr>
        </p:nvSpPr>
        <p:spPr/>
        <p:txBody>
          <a:bodyPr/>
          <a:lstStyle/>
          <a:p>
            <a:fld id="{3FC68644-2FE2-47EE-8083-D87152953D9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252</a:t>
            </a:fld>
            <a:endParaRPr lang="tr-TR">
              <a:solidFill>
                <a:prstClr val="black">
                  <a:tint val="75000"/>
                </a:prstClr>
              </a:solidFill>
            </a:endParaRPr>
          </a:p>
        </p:txBody>
      </p:sp>
    </p:spTree>
    <p:extLst>
      <p:ext uri="{BB962C8B-B14F-4D97-AF65-F5344CB8AC3E}">
        <p14:creationId xmlns:p14="http://schemas.microsoft.com/office/powerpoint/2010/main" val="141921231"/>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3048"/>
          </a:xfrm>
        </p:spPr>
        <p:txBody>
          <a:bodyPr>
            <a:normAutofit fontScale="90000"/>
          </a:bodyPr>
          <a:lstStyle/>
          <a:p>
            <a:pPr algn="ctr"/>
            <a:br>
              <a:rPr lang="tr-TR" b="1" dirty="0">
                <a:solidFill>
                  <a:srgbClr val="FF0000"/>
                </a:solidFill>
              </a:rPr>
            </a:br>
            <a:r>
              <a:rPr lang="tr-TR" b="1" dirty="0">
                <a:solidFill>
                  <a:srgbClr val="FF0000"/>
                </a:solidFill>
              </a:rPr>
              <a:t>Mühür takılması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2" y="1078174"/>
            <a:ext cx="11723427" cy="5377217"/>
          </a:xfrm>
        </p:spPr>
        <p:txBody>
          <a:bodyPr>
            <a:normAutofit/>
          </a:bodyPr>
          <a:lstStyle/>
          <a:p>
            <a:r>
              <a:rPr lang="tr-TR" b="1" dirty="0"/>
              <a:t>	Madde 255-</a:t>
            </a:r>
            <a:r>
              <a:rPr lang="tr-TR" dirty="0"/>
              <a:t> </a:t>
            </a:r>
          </a:p>
          <a:p>
            <a:r>
              <a:rPr lang="tr-TR" sz="3000" dirty="0"/>
              <a:t> 	</a:t>
            </a:r>
            <a:r>
              <a:rPr lang="tr-TR" sz="3200" dirty="0">
                <a:solidFill>
                  <a:srgbClr val="0070C0"/>
                </a:solidFill>
              </a:rPr>
              <a:t>Üzerlerine mühür takılmayacak kapsız eşyanın içinde bulunduğu taşıtların üstlerine örtüler çekilmiş ve </a:t>
            </a:r>
            <a:r>
              <a:rPr lang="tr-TR" sz="3200" dirty="0">
                <a:solidFill>
                  <a:srgbClr val="FF0000"/>
                </a:solidFill>
              </a:rPr>
              <a:t>bunlar araca eksiz ipler ile bağlanmış olmalıdır</a:t>
            </a:r>
            <a:r>
              <a:rPr lang="tr-TR" sz="3200" dirty="0">
                <a:solidFill>
                  <a:srgbClr val="0070C0"/>
                </a:solidFill>
              </a:rPr>
              <a:t>.</a:t>
            </a:r>
          </a:p>
          <a:p>
            <a:r>
              <a:rPr lang="tr-TR" sz="3200" dirty="0">
                <a:solidFill>
                  <a:srgbClr val="0070C0"/>
                </a:solidFill>
              </a:rPr>
              <a:t> </a:t>
            </a:r>
            <a:r>
              <a:rPr lang="tr-TR" sz="3200" b="1" u="sng" dirty="0">
                <a:solidFill>
                  <a:srgbClr val="00B050"/>
                </a:solidFill>
              </a:rPr>
              <a:t>Mühürler bu iplerin bağlantılarına takılır</a:t>
            </a:r>
            <a:r>
              <a:rPr lang="tr-TR" sz="3200" dirty="0">
                <a:solidFill>
                  <a:srgbClr val="0070C0"/>
                </a:solidFill>
              </a:rPr>
              <a:t>.</a:t>
            </a:r>
          </a:p>
          <a:p>
            <a:r>
              <a:rPr lang="tr-TR" sz="3200" dirty="0"/>
              <a:t> 	</a:t>
            </a:r>
          </a:p>
        </p:txBody>
      </p:sp>
      <p:sp>
        <p:nvSpPr>
          <p:cNvPr id="4" name="Veri Yer Tutucusu 3"/>
          <p:cNvSpPr>
            <a:spLocks noGrp="1"/>
          </p:cNvSpPr>
          <p:nvPr>
            <p:ph type="dt" sz="half" idx="10"/>
          </p:nvPr>
        </p:nvSpPr>
        <p:spPr/>
        <p:txBody>
          <a:bodyPr/>
          <a:lstStyle/>
          <a:p>
            <a:fld id="{9D5872B2-EA2E-4FFE-B339-D48BFD2BFFE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253</a:t>
            </a:fld>
            <a:endParaRPr lang="tr-TR">
              <a:solidFill>
                <a:prstClr val="black">
                  <a:tint val="75000"/>
                </a:prstClr>
              </a:solidFill>
            </a:endParaRPr>
          </a:p>
        </p:txBody>
      </p:sp>
    </p:spTree>
    <p:extLst>
      <p:ext uri="{BB962C8B-B14F-4D97-AF65-F5344CB8AC3E}">
        <p14:creationId xmlns:p14="http://schemas.microsoft.com/office/powerpoint/2010/main" val="1356056282"/>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13048"/>
          </a:xfrm>
        </p:spPr>
        <p:txBody>
          <a:bodyPr>
            <a:normAutofit fontScale="90000"/>
          </a:bodyPr>
          <a:lstStyle/>
          <a:p>
            <a:pPr algn="ctr"/>
            <a:br>
              <a:rPr lang="tr-TR" b="1" dirty="0">
                <a:solidFill>
                  <a:srgbClr val="FF0000"/>
                </a:solidFill>
              </a:rPr>
            </a:br>
            <a:r>
              <a:rPr lang="tr-TR" b="1" dirty="0">
                <a:solidFill>
                  <a:srgbClr val="FF0000"/>
                </a:solidFill>
              </a:rPr>
              <a:t>Mühür takılması</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6602" y="1078174"/>
            <a:ext cx="11723427" cy="5377217"/>
          </a:xfrm>
        </p:spPr>
        <p:txBody>
          <a:bodyPr>
            <a:normAutofit/>
          </a:bodyPr>
          <a:lstStyle/>
          <a:p>
            <a:r>
              <a:rPr lang="tr-TR" b="1" dirty="0"/>
              <a:t>	Madde 255-</a:t>
            </a:r>
            <a:r>
              <a:rPr lang="tr-TR" dirty="0"/>
              <a:t> </a:t>
            </a:r>
          </a:p>
          <a:p>
            <a:r>
              <a:rPr lang="tr-TR" sz="3000" dirty="0"/>
              <a:t> 	 	</a:t>
            </a:r>
            <a:r>
              <a:rPr lang="tr-TR" sz="3200" dirty="0">
                <a:solidFill>
                  <a:srgbClr val="0070C0"/>
                </a:solidFill>
              </a:rPr>
              <a:t>Mühür takılması ve örtü çekilmesi mümkün olmayan </a:t>
            </a:r>
            <a:r>
              <a:rPr lang="tr-TR" sz="3200" dirty="0"/>
              <a:t>ve </a:t>
            </a:r>
            <a:r>
              <a:rPr lang="tr-TR" sz="3200" dirty="0">
                <a:solidFill>
                  <a:srgbClr val="00B050"/>
                </a:solidFill>
              </a:rPr>
              <a:t>açıkta parça halinde taşınan eşyanın tanınmasına yarayacak surette ayniyetleri beyanname üzerine yazılır.</a:t>
            </a:r>
          </a:p>
        </p:txBody>
      </p:sp>
      <p:sp>
        <p:nvSpPr>
          <p:cNvPr id="4" name="Veri Yer Tutucusu 3"/>
          <p:cNvSpPr>
            <a:spLocks noGrp="1"/>
          </p:cNvSpPr>
          <p:nvPr>
            <p:ph type="dt" sz="half" idx="10"/>
          </p:nvPr>
        </p:nvSpPr>
        <p:spPr/>
        <p:txBody>
          <a:bodyPr/>
          <a:lstStyle/>
          <a:p>
            <a:fld id="{B147B2F5-59C8-47BA-9A51-2208331F82A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254</a:t>
            </a:fld>
            <a:endParaRPr lang="tr-TR">
              <a:solidFill>
                <a:prstClr val="black">
                  <a:tint val="75000"/>
                </a:prstClr>
              </a:solidFill>
            </a:endParaRPr>
          </a:p>
        </p:txBody>
      </p:sp>
    </p:spTree>
    <p:extLst>
      <p:ext uri="{BB962C8B-B14F-4D97-AF65-F5344CB8AC3E}">
        <p14:creationId xmlns:p14="http://schemas.microsoft.com/office/powerpoint/2010/main" val="3310591545"/>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74058"/>
            <a:ext cx="10515600" cy="658456"/>
          </a:xfrm>
        </p:spPr>
        <p:txBody>
          <a:bodyPr>
            <a:normAutofit fontScale="90000"/>
          </a:bodyPr>
          <a:lstStyle/>
          <a:p>
            <a:pPr algn="ctr"/>
            <a:br>
              <a:rPr lang="tr-TR" b="1" dirty="0">
                <a:solidFill>
                  <a:srgbClr val="FF0000"/>
                </a:solidFill>
              </a:rPr>
            </a:br>
            <a:r>
              <a:rPr lang="tr-TR" sz="4900" b="1" dirty="0">
                <a:solidFill>
                  <a:srgbClr val="FF0000"/>
                </a:solidFill>
              </a:rPr>
              <a:t>Memur refakati. Artık yok</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409433" y="982639"/>
            <a:ext cx="11641540" cy="5595581"/>
          </a:xfrm>
        </p:spPr>
        <p:txBody>
          <a:bodyPr>
            <a:normAutofit/>
          </a:bodyPr>
          <a:lstStyle/>
          <a:p>
            <a:r>
              <a:rPr lang="tr-TR" b="1" dirty="0"/>
              <a:t>	</a:t>
            </a:r>
            <a:endParaRPr lang="tr-TR" dirty="0"/>
          </a:p>
          <a:p>
            <a:r>
              <a:rPr lang="tr-TR" b="1" dirty="0"/>
              <a:t>	</a:t>
            </a:r>
            <a:r>
              <a:rPr lang="tr-TR" sz="1800" b="1" dirty="0"/>
              <a:t>Madde 256-</a:t>
            </a:r>
            <a:r>
              <a:rPr lang="tr-TR" sz="1800" dirty="0"/>
              <a:t> </a:t>
            </a:r>
          </a:p>
          <a:p>
            <a:r>
              <a:rPr lang="tr-TR" sz="1800" dirty="0">
                <a:solidFill>
                  <a:srgbClr val="00B050"/>
                </a:solidFill>
              </a:rPr>
              <a:t>Transit suretiyle taşınmasına izin verilen eşyanın;</a:t>
            </a:r>
          </a:p>
          <a:p>
            <a:r>
              <a:rPr lang="tr-TR" sz="1800" dirty="0">
                <a:solidFill>
                  <a:srgbClr val="00B050"/>
                </a:solidFill>
              </a:rPr>
              <a:t> </a:t>
            </a:r>
            <a:r>
              <a:rPr lang="tr-TR" sz="1800" b="1" dirty="0">
                <a:solidFill>
                  <a:srgbClr val="FF0000"/>
                </a:solidFill>
                <a:latin typeface="Arial Black" panose="020B0A04020102020204" pitchFamily="34" charset="0"/>
              </a:rPr>
              <a:t>gümrük vergileri karşılığı </a:t>
            </a:r>
            <a:r>
              <a:rPr lang="tr-TR" sz="1800" u="sng" dirty="0">
                <a:solidFill>
                  <a:srgbClr val="FF0000"/>
                </a:solidFill>
              </a:rPr>
              <a:t>teminat alınması yerine</a:t>
            </a:r>
            <a:r>
              <a:rPr lang="tr-TR" sz="1800" dirty="0"/>
              <a:t>, </a:t>
            </a:r>
          </a:p>
          <a:p>
            <a:r>
              <a:rPr lang="tr-TR" sz="1800" b="1" dirty="0">
                <a:solidFill>
                  <a:srgbClr val="0070C0"/>
                </a:solidFill>
              </a:rPr>
              <a:t>(normalde malın değerinin üzerinden vergi fazla tutacağından )memur refakatinde </a:t>
            </a:r>
            <a:r>
              <a:rPr lang="tr-TR" sz="1800" dirty="0"/>
              <a:t>taşınması da </a:t>
            </a:r>
            <a:r>
              <a:rPr lang="tr-TR" sz="3600" dirty="0"/>
              <a:t>mümkündür</a:t>
            </a:r>
            <a:r>
              <a:rPr lang="tr-TR" sz="4600" dirty="0"/>
              <a:t>. </a:t>
            </a:r>
            <a:r>
              <a:rPr lang="tr-TR" sz="2000" dirty="0"/>
              <a:t>Memur için yapılan masraf daha az olacağından bu yöntem seçilir)</a:t>
            </a:r>
          </a:p>
          <a:p>
            <a:r>
              <a:rPr lang="tr-TR" dirty="0"/>
              <a:t>	Artık yok.</a:t>
            </a:r>
          </a:p>
          <a:p>
            <a:r>
              <a:rPr lang="tr-TR" dirty="0"/>
              <a:t>ATS (ARAÇ TAKİP SİSTEMİ) İLE yapılıyor artık</a:t>
            </a:r>
          </a:p>
        </p:txBody>
      </p:sp>
      <p:sp>
        <p:nvSpPr>
          <p:cNvPr id="4" name="Veri Yer Tutucusu 3"/>
          <p:cNvSpPr>
            <a:spLocks noGrp="1"/>
          </p:cNvSpPr>
          <p:nvPr>
            <p:ph type="dt" sz="half" idx="10"/>
          </p:nvPr>
        </p:nvSpPr>
        <p:spPr/>
        <p:txBody>
          <a:bodyPr/>
          <a:lstStyle/>
          <a:p>
            <a:fld id="{85AAF454-9558-4113-BCB1-9B4455F2814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255</a:t>
            </a:fld>
            <a:endParaRPr lang="tr-TR">
              <a:solidFill>
                <a:prstClr val="black">
                  <a:tint val="75000"/>
                </a:prstClr>
              </a:solidFill>
            </a:endParaRPr>
          </a:p>
        </p:txBody>
      </p:sp>
    </p:spTree>
    <p:extLst>
      <p:ext uri="{BB962C8B-B14F-4D97-AF65-F5344CB8AC3E}">
        <p14:creationId xmlns:p14="http://schemas.microsoft.com/office/powerpoint/2010/main" val="415821993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050878"/>
            <a:ext cx="10515600" cy="5126085"/>
          </a:xfrm>
        </p:spPr>
        <p:txBody>
          <a:bodyPr/>
          <a:lstStyle/>
          <a:p>
            <a:endParaRPr lang="tr-TR" sz="3200" dirty="0"/>
          </a:p>
          <a:p>
            <a:r>
              <a:rPr lang="tr-TR" sz="3200" dirty="0"/>
              <a:t>Türkiye karasularından geçen ve </a:t>
            </a:r>
            <a:r>
              <a:rPr lang="tr-TR" sz="3200" dirty="0">
                <a:solidFill>
                  <a:srgbClr val="FF0000"/>
                </a:solidFill>
              </a:rPr>
              <a:t>hakkında</a:t>
            </a:r>
            <a:r>
              <a:rPr lang="tr-TR" sz="3200" dirty="0"/>
              <a:t> </a:t>
            </a:r>
            <a:r>
              <a:rPr lang="tr-TR" sz="3200" dirty="0">
                <a:solidFill>
                  <a:srgbClr val="FF0000"/>
                </a:solidFill>
              </a:rPr>
              <a:t>ihbar bulunan veya şüphe edilen transit eşya yüklü gemilere memur eşlik ettirilebilir ;</a:t>
            </a:r>
          </a:p>
          <a:p>
            <a:r>
              <a:rPr lang="tr-TR" sz="3200" dirty="0"/>
              <a:t>veya gemiler seyir halinde iken </a:t>
            </a:r>
            <a:r>
              <a:rPr lang="tr-TR" sz="3200" dirty="0">
                <a:solidFill>
                  <a:srgbClr val="FF0000"/>
                </a:solidFill>
              </a:rPr>
              <a:t>gümrük idaresince dış gözetim altında tutulabilir.</a:t>
            </a:r>
          </a:p>
        </p:txBody>
      </p:sp>
      <p:sp>
        <p:nvSpPr>
          <p:cNvPr id="4" name="Veri Yer Tutucusu 3"/>
          <p:cNvSpPr>
            <a:spLocks noGrp="1"/>
          </p:cNvSpPr>
          <p:nvPr>
            <p:ph type="dt" sz="half" idx="10"/>
          </p:nvPr>
        </p:nvSpPr>
        <p:spPr/>
        <p:txBody>
          <a:bodyPr/>
          <a:lstStyle/>
          <a:p>
            <a:fld id="{871190CE-F665-4A41-8C9F-D55A1403CD8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256</a:t>
            </a:fld>
            <a:endParaRPr lang="tr-TR">
              <a:solidFill>
                <a:prstClr val="black">
                  <a:tint val="75000"/>
                </a:prstClr>
              </a:solidFill>
            </a:endParaRPr>
          </a:p>
        </p:txBody>
      </p:sp>
    </p:spTree>
    <p:extLst>
      <p:ext uri="{BB962C8B-B14F-4D97-AF65-F5344CB8AC3E}">
        <p14:creationId xmlns:p14="http://schemas.microsoft.com/office/powerpoint/2010/main" val="83761751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928048"/>
          </a:xfrm>
        </p:spPr>
        <p:txBody>
          <a:bodyPr>
            <a:normAutofit fontScale="90000"/>
          </a:bodyPr>
          <a:lstStyle/>
          <a:p>
            <a:pPr algn="ctr"/>
            <a:br>
              <a:rPr lang="tr-TR" b="1" dirty="0">
                <a:solidFill>
                  <a:srgbClr val="FF0000"/>
                </a:solidFill>
              </a:rPr>
            </a:br>
            <a:r>
              <a:rPr lang="tr-TR" b="1" dirty="0">
                <a:solidFill>
                  <a:srgbClr val="FF0000"/>
                </a:solidFill>
              </a:rPr>
              <a:t>Olağanüstü durumlar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327546" y="1214650"/>
            <a:ext cx="11573302" cy="5322627"/>
          </a:xfrm>
        </p:spPr>
        <p:txBody>
          <a:bodyPr>
            <a:normAutofit/>
          </a:bodyPr>
          <a:lstStyle/>
          <a:p>
            <a:r>
              <a:rPr lang="tr-TR" b="1" dirty="0"/>
              <a:t>	</a:t>
            </a:r>
            <a:endParaRPr lang="tr-TR" dirty="0"/>
          </a:p>
          <a:p>
            <a:r>
              <a:rPr lang="tr-TR" b="1" dirty="0"/>
              <a:t>	Madde 258-</a:t>
            </a:r>
            <a:r>
              <a:rPr lang="tr-TR" dirty="0"/>
              <a:t> </a:t>
            </a:r>
            <a:r>
              <a:rPr lang="tr-TR" sz="3200" dirty="0"/>
              <a:t>Transit eşya taşıyan seyir halindeki bir taşıtın </a:t>
            </a:r>
            <a:r>
              <a:rPr lang="tr-TR" sz="3200" dirty="0">
                <a:solidFill>
                  <a:srgbClr val="0070C0"/>
                </a:solidFill>
              </a:rPr>
              <a:t>beklenmeyen haller veya mücbir sebeplerle yoluna devam edemediği durumlarda, bu husus gecikmeksizin en yakın gümrük idaresine bildirilir.</a:t>
            </a:r>
          </a:p>
          <a:p>
            <a:r>
              <a:rPr lang="tr-TR" sz="3200" dirty="0"/>
              <a:t> </a:t>
            </a:r>
          </a:p>
          <a:p>
            <a:r>
              <a:rPr lang="tr-TR" sz="3200" dirty="0"/>
              <a:t>	</a:t>
            </a:r>
            <a:r>
              <a:rPr lang="tr-TR" sz="3200" dirty="0">
                <a:solidFill>
                  <a:srgbClr val="00B050"/>
                </a:solidFill>
              </a:rPr>
              <a:t>Transit eşyanın, söz konusu taşıttan diğer bir taşıta aktarılması gümrük idarelerinin gözetimi altında yapılarak, bu durum bir tutanakla belgelendirilir</a:t>
            </a:r>
            <a:r>
              <a:rPr lang="tr-TR" dirty="0">
                <a:solidFill>
                  <a:srgbClr val="00B050"/>
                </a:solidFill>
              </a:rPr>
              <a:t>.</a:t>
            </a:r>
          </a:p>
          <a:p>
            <a:endParaRPr lang="tr-TR" dirty="0"/>
          </a:p>
        </p:txBody>
      </p:sp>
      <p:sp>
        <p:nvSpPr>
          <p:cNvPr id="4" name="Veri Yer Tutucusu 3"/>
          <p:cNvSpPr>
            <a:spLocks noGrp="1"/>
          </p:cNvSpPr>
          <p:nvPr>
            <p:ph type="dt" sz="half" idx="10"/>
          </p:nvPr>
        </p:nvSpPr>
        <p:spPr/>
        <p:txBody>
          <a:bodyPr/>
          <a:lstStyle/>
          <a:p>
            <a:fld id="{16617E57-4989-4423-947D-E0793489403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257</a:t>
            </a:fld>
            <a:endParaRPr lang="tr-TR">
              <a:solidFill>
                <a:prstClr val="black">
                  <a:tint val="75000"/>
                </a:prstClr>
              </a:solidFill>
            </a:endParaRPr>
          </a:p>
        </p:txBody>
      </p:sp>
    </p:spTree>
    <p:extLst>
      <p:ext uri="{BB962C8B-B14F-4D97-AF65-F5344CB8AC3E}">
        <p14:creationId xmlns:p14="http://schemas.microsoft.com/office/powerpoint/2010/main" val="92037939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32512"/>
          </a:xfrm>
        </p:spPr>
        <p:txBody>
          <a:bodyPr>
            <a:normAutofit fontScale="90000"/>
          </a:bodyPr>
          <a:lstStyle/>
          <a:p>
            <a:pPr algn="ctr"/>
            <a:br>
              <a:rPr lang="tr-TR" b="1" dirty="0">
                <a:solidFill>
                  <a:srgbClr val="FF0000"/>
                </a:solidFill>
              </a:rPr>
            </a:br>
            <a:r>
              <a:rPr lang="tr-TR" sz="4900" b="1" dirty="0">
                <a:solidFill>
                  <a:srgbClr val="FF0000"/>
                </a:solidFill>
              </a:rPr>
              <a:t>Telef veya kayıp olan eşya</a:t>
            </a:r>
            <a:br>
              <a:rPr lang="tr-TR" dirty="0"/>
            </a:br>
            <a:endParaRPr lang="tr-TR" dirty="0"/>
          </a:p>
        </p:txBody>
      </p:sp>
      <p:sp>
        <p:nvSpPr>
          <p:cNvPr id="3" name="İçerik Yer Tutucusu 2"/>
          <p:cNvSpPr>
            <a:spLocks noGrp="1"/>
          </p:cNvSpPr>
          <p:nvPr>
            <p:ph idx="1"/>
          </p:nvPr>
        </p:nvSpPr>
        <p:spPr>
          <a:xfrm>
            <a:off x="354842" y="1119117"/>
            <a:ext cx="11409528" cy="5419796"/>
          </a:xfrm>
        </p:spPr>
        <p:txBody>
          <a:bodyPr>
            <a:normAutofit/>
          </a:bodyPr>
          <a:lstStyle/>
          <a:p>
            <a:r>
              <a:rPr lang="tr-TR" b="1" dirty="0"/>
              <a:t>	</a:t>
            </a:r>
            <a:endParaRPr lang="tr-TR" dirty="0"/>
          </a:p>
          <a:p>
            <a:r>
              <a:rPr lang="tr-TR" b="1" dirty="0"/>
              <a:t>	Madde 259-</a:t>
            </a:r>
            <a:r>
              <a:rPr lang="tr-TR" dirty="0"/>
              <a:t> </a:t>
            </a:r>
            <a:r>
              <a:rPr lang="tr-TR" sz="3200" dirty="0">
                <a:solidFill>
                  <a:srgbClr val="FF0000"/>
                </a:solidFill>
              </a:rPr>
              <a:t>Türkiye Gümrük Bölgesi içindeki transit halindeki eşyanın beklenmeyen haller veya mücbir sebeplerle telef veya kaybı halinde,</a:t>
            </a:r>
            <a:r>
              <a:rPr lang="tr-TR" sz="3200" dirty="0"/>
              <a:t> </a:t>
            </a:r>
          </a:p>
          <a:p>
            <a:r>
              <a:rPr lang="tr-TR" sz="3200" b="1" dirty="0">
                <a:solidFill>
                  <a:srgbClr val="00B050"/>
                </a:solidFill>
              </a:rPr>
              <a:t>gümrük vergileri aranmaz.</a:t>
            </a:r>
          </a:p>
          <a:p>
            <a:r>
              <a:rPr lang="tr-TR" sz="3200" dirty="0"/>
              <a:t> </a:t>
            </a:r>
            <a:r>
              <a:rPr lang="tr-TR" sz="3200" dirty="0">
                <a:solidFill>
                  <a:srgbClr val="7030A0"/>
                </a:solidFill>
              </a:rPr>
              <a:t>Transit halindeki eşyanın yukarda belirtilen nedenlerle telef veya kaybı</a:t>
            </a:r>
            <a:r>
              <a:rPr lang="tr-TR" sz="3200" dirty="0"/>
              <a:t>, </a:t>
            </a:r>
            <a:r>
              <a:rPr lang="tr-TR" sz="3200" b="1" dirty="0"/>
              <a:t>idarenin de taraf olarak bulunduğu mahkeme kararı ile kanıtlanır.</a:t>
            </a:r>
          </a:p>
          <a:p>
            <a:r>
              <a:rPr lang="tr-TR" dirty="0"/>
              <a:t>	</a:t>
            </a:r>
          </a:p>
        </p:txBody>
      </p:sp>
      <p:sp>
        <p:nvSpPr>
          <p:cNvPr id="4" name="Veri Yer Tutucusu 3"/>
          <p:cNvSpPr>
            <a:spLocks noGrp="1"/>
          </p:cNvSpPr>
          <p:nvPr>
            <p:ph type="dt" sz="half" idx="10"/>
          </p:nvPr>
        </p:nvSpPr>
        <p:spPr/>
        <p:txBody>
          <a:bodyPr/>
          <a:lstStyle/>
          <a:p>
            <a:fld id="{9C027DBE-8AD8-4315-BD97-59CAC5FF2FF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258</a:t>
            </a:fld>
            <a:endParaRPr lang="tr-TR">
              <a:solidFill>
                <a:prstClr val="black">
                  <a:tint val="75000"/>
                </a:prstClr>
              </a:solidFill>
            </a:endParaRPr>
          </a:p>
        </p:txBody>
      </p:sp>
    </p:spTree>
    <p:extLst>
      <p:ext uri="{BB962C8B-B14F-4D97-AF65-F5344CB8AC3E}">
        <p14:creationId xmlns:p14="http://schemas.microsoft.com/office/powerpoint/2010/main" val="2528199267"/>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832512"/>
          </a:xfrm>
        </p:spPr>
        <p:txBody>
          <a:bodyPr>
            <a:normAutofit fontScale="90000"/>
          </a:bodyPr>
          <a:lstStyle/>
          <a:p>
            <a:pPr algn="ctr"/>
            <a:br>
              <a:rPr lang="tr-TR" b="1" dirty="0">
                <a:solidFill>
                  <a:srgbClr val="FF0000"/>
                </a:solidFill>
              </a:rPr>
            </a:br>
            <a:r>
              <a:rPr lang="tr-TR" sz="4900" b="1" dirty="0">
                <a:solidFill>
                  <a:srgbClr val="FF0000"/>
                </a:solidFill>
              </a:rPr>
              <a:t>Telef veya kayıp olan eşya</a:t>
            </a:r>
            <a:br>
              <a:rPr lang="tr-TR" dirty="0"/>
            </a:br>
            <a:endParaRPr lang="tr-TR" dirty="0"/>
          </a:p>
        </p:txBody>
      </p:sp>
      <p:sp>
        <p:nvSpPr>
          <p:cNvPr id="3" name="İçerik Yer Tutucusu 2"/>
          <p:cNvSpPr>
            <a:spLocks noGrp="1"/>
          </p:cNvSpPr>
          <p:nvPr>
            <p:ph idx="1"/>
          </p:nvPr>
        </p:nvSpPr>
        <p:spPr>
          <a:xfrm>
            <a:off x="354842" y="1119117"/>
            <a:ext cx="11409528" cy="5419796"/>
          </a:xfrm>
        </p:spPr>
        <p:txBody>
          <a:bodyPr>
            <a:normAutofit/>
          </a:bodyPr>
          <a:lstStyle/>
          <a:p>
            <a:r>
              <a:rPr lang="tr-TR" b="1" dirty="0"/>
              <a:t>	</a:t>
            </a:r>
            <a:endParaRPr lang="tr-TR" dirty="0"/>
          </a:p>
          <a:p>
            <a:r>
              <a:rPr lang="tr-TR" b="1" dirty="0"/>
              <a:t>	Madde 259-</a:t>
            </a:r>
            <a:r>
              <a:rPr lang="tr-TR" dirty="0"/>
              <a:t> 	</a:t>
            </a:r>
            <a:r>
              <a:rPr lang="tr-TR" b="1" dirty="0"/>
              <a:t>Ancak;</a:t>
            </a:r>
          </a:p>
          <a:p>
            <a:r>
              <a:rPr lang="tr-TR" dirty="0"/>
              <a:t> 	</a:t>
            </a:r>
            <a:r>
              <a:rPr lang="tr-TR" sz="3200" b="1" dirty="0">
                <a:solidFill>
                  <a:srgbClr val="FF0000"/>
                </a:solidFill>
              </a:rPr>
              <a:t>a)</a:t>
            </a:r>
            <a:r>
              <a:rPr lang="tr-TR" dirty="0"/>
              <a:t> Suçüstü şeklindeki hırsızlıklar, hazırlık tahkikatı üzerine Cumhuriyet Savcılığınca verilen belge ile,</a:t>
            </a:r>
          </a:p>
          <a:p>
            <a:r>
              <a:rPr lang="tr-TR" dirty="0"/>
              <a:t>	</a:t>
            </a:r>
            <a:r>
              <a:rPr lang="tr-TR" sz="3200" b="1" dirty="0">
                <a:solidFill>
                  <a:srgbClr val="FF0000"/>
                </a:solidFill>
              </a:rPr>
              <a:t>b)</a:t>
            </a:r>
            <a:r>
              <a:rPr lang="tr-TR" dirty="0"/>
              <a:t> Hasar, telef veya kayıp herkesçe bilinen ve duyulan başka olaylar yüzünden olmuşsa, o yerin en büyük mülki idare amiri tarafından verilecek belge ile,</a:t>
            </a:r>
          </a:p>
          <a:p>
            <a:r>
              <a:rPr lang="tr-TR" dirty="0"/>
              <a:t>	</a:t>
            </a:r>
            <a:r>
              <a:rPr lang="tr-TR" sz="3200" b="1" dirty="0">
                <a:solidFill>
                  <a:srgbClr val="FF0000"/>
                </a:solidFill>
              </a:rPr>
              <a:t>c)</a:t>
            </a:r>
            <a:r>
              <a:rPr lang="tr-TR" dirty="0"/>
              <a:t> Trafik kazaları, trafik kaza raporuna göre ve en yakın gümrük idaresi tarafından yapılan tespit sonucunda gümrük idare amirinin vereceği karar ile,</a:t>
            </a:r>
          </a:p>
          <a:p>
            <a:r>
              <a:rPr lang="tr-TR" dirty="0"/>
              <a:t>	Kanıtlanır. </a:t>
            </a:r>
          </a:p>
          <a:p>
            <a:endParaRPr lang="tr-TR" dirty="0"/>
          </a:p>
        </p:txBody>
      </p:sp>
      <p:sp>
        <p:nvSpPr>
          <p:cNvPr id="4" name="Veri Yer Tutucusu 3"/>
          <p:cNvSpPr>
            <a:spLocks noGrp="1"/>
          </p:cNvSpPr>
          <p:nvPr>
            <p:ph type="dt" sz="half" idx="10"/>
          </p:nvPr>
        </p:nvSpPr>
        <p:spPr/>
        <p:txBody>
          <a:bodyPr/>
          <a:lstStyle/>
          <a:p>
            <a:fld id="{361A219E-845B-42AC-A03D-5E91B894825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259</a:t>
            </a:fld>
            <a:endParaRPr lang="tr-TR">
              <a:solidFill>
                <a:prstClr val="black">
                  <a:tint val="75000"/>
                </a:prstClr>
              </a:solidFill>
            </a:endParaRPr>
          </a:p>
        </p:txBody>
      </p:sp>
    </p:spTree>
    <p:extLst>
      <p:ext uri="{BB962C8B-B14F-4D97-AF65-F5344CB8AC3E}">
        <p14:creationId xmlns:p14="http://schemas.microsoft.com/office/powerpoint/2010/main" val="1499928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27546"/>
            <a:ext cx="11558374" cy="6028804"/>
          </a:xfrm>
        </p:spPr>
        <p:txBody>
          <a:bodyPr/>
          <a:lstStyle/>
          <a:p>
            <a:r>
              <a:rPr lang="tr-TR" sz="3600" b="1" dirty="0">
                <a:solidFill>
                  <a:srgbClr val="FF0000"/>
                </a:solidFill>
              </a:rPr>
              <a:t>b)</a:t>
            </a:r>
            <a:r>
              <a:rPr lang="tr-TR" dirty="0"/>
              <a:t> </a:t>
            </a:r>
            <a:r>
              <a:rPr lang="tr-TR" sz="3200" b="1" u="sng" dirty="0">
                <a:solidFill>
                  <a:srgbClr val="0070C0"/>
                </a:solidFill>
              </a:rPr>
              <a:t>Eşyanın </a:t>
            </a:r>
            <a:r>
              <a:rPr lang="tr-TR" sz="3200" b="1" u="sng" dirty="0">
                <a:solidFill>
                  <a:srgbClr val="00B050"/>
                </a:solidFill>
              </a:rPr>
              <a:t>niteliklerinin değiştirilmesinden </a:t>
            </a:r>
            <a:r>
              <a:rPr lang="tr-TR" sz="3200" b="1" u="sng" dirty="0">
                <a:solidFill>
                  <a:srgbClr val="0070C0"/>
                </a:solidFill>
              </a:rPr>
              <a:t>sonra ;</a:t>
            </a:r>
          </a:p>
          <a:p>
            <a:r>
              <a:rPr lang="tr-TR" sz="3200" b="1" i="1" u="sng" dirty="0">
                <a:solidFill>
                  <a:srgbClr val="FF0000"/>
                </a:solidFill>
              </a:rPr>
              <a:t>eşya sahibine teslimine karar verilmesi halinde</a:t>
            </a:r>
            <a:r>
              <a:rPr lang="tr-TR" sz="3200" dirty="0"/>
              <a:t>,</a:t>
            </a:r>
          </a:p>
          <a:p>
            <a:r>
              <a:rPr lang="tr-TR" sz="3200" dirty="0"/>
              <a:t> </a:t>
            </a:r>
            <a:r>
              <a:rPr lang="tr-TR" sz="3200" b="1" dirty="0"/>
              <a:t>hiçbir şekilde ilk haline gelemeyecek şekilde </a:t>
            </a:r>
            <a:r>
              <a:rPr lang="tr-TR" sz="3200" dirty="0"/>
              <a:t>söz konusu eşyanın nitelikleri değiştirilir. </a:t>
            </a:r>
            <a:r>
              <a:rPr lang="tr-TR" sz="2000" dirty="0"/>
              <a:t>(</a:t>
            </a:r>
            <a:r>
              <a:rPr lang="tr-TR" sz="2000" dirty="0" err="1"/>
              <a:t>örn</a:t>
            </a:r>
            <a:r>
              <a:rPr lang="tr-TR" sz="2000" dirty="0"/>
              <a:t>. Kot pantolon gelmiş ve kot çantaya çevrilmiş. Tekrar kot olmayacak)</a:t>
            </a:r>
          </a:p>
          <a:p>
            <a:endParaRPr lang="tr-TR" sz="3200" dirty="0">
              <a:solidFill>
                <a:srgbClr val="0070C0"/>
              </a:solidFill>
            </a:endParaRPr>
          </a:p>
          <a:p>
            <a:r>
              <a:rPr lang="tr-TR" sz="3200" dirty="0">
                <a:solidFill>
                  <a:srgbClr val="0070C0"/>
                </a:solidFill>
              </a:rPr>
              <a:t>Marka ve etiketlerinin sökülmesi </a:t>
            </a:r>
            <a:r>
              <a:rPr lang="tr-TR" sz="3200" b="1" u="sng" dirty="0">
                <a:solidFill>
                  <a:schemeClr val="accent2">
                    <a:lumMod val="60000"/>
                    <a:lumOff val="40000"/>
                  </a:schemeClr>
                </a:solidFill>
              </a:rPr>
              <a:t>eşyanın niteliklerinin değişmesi için yeterli kabul edilmez</a:t>
            </a:r>
            <a:r>
              <a:rPr lang="tr-TR" sz="3200" dirty="0"/>
              <a:t>. Bu işlemlere ilişkin masraflar eşya sahibi tarafından karşılanır. </a:t>
            </a:r>
          </a:p>
          <a:p>
            <a:endParaRPr lang="tr-TR" sz="3200" dirty="0">
              <a:solidFill>
                <a:srgbClr val="13ED3D"/>
              </a:solidFill>
            </a:endParaRPr>
          </a:p>
          <a:p>
            <a:r>
              <a:rPr lang="tr-TR" sz="3200" dirty="0">
                <a:solidFill>
                  <a:srgbClr val="13ED3D"/>
                </a:solidFill>
              </a:rPr>
              <a:t>Eşyanın nitelikleri değiştirilmeksizin yeniden ihraç edilmesi şeklindeki talepler reddedilir</a:t>
            </a:r>
            <a:r>
              <a:rPr lang="tr-TR" sz="3200" dirty="0"/>
              <a:t>.</a:t>
            </a:r>
          </a:p>
          <a:p>
            <a:endParaRPr lang="tr-TR" dirty="0"/>
          </a:p>
        </p:txBody>
      </p:sp>
      <p:sp>
        <p:nvSpPr>
          <p:cNvPr id="4" name="Veri Yer Tutucusu 3"/>
          <p:cNvSpPr>
            <a:spLocks noGrp="1"/>
          </p:cNvSpPr>
          <p:nvPr>
            <p:ph type="dt" sz="half" idx="10"/>
          </p:nvPr>
        </p:nvSpPr>
        <p:spPr/>
        <p:txBody>
          <a:bodyPr/>
          <a:lstStyle/>
          <a:p>
            <a:fld id="{AB575E40-4B76-4003-990E-D63FE8A1764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a:t>
            </a:fld>
            <a:endParaRPr lang="tr-TR">
              <a:solidFill>
                <a:prstClr val="black">
                  <a:tint val="75000"/>
                </a:prstClr>
              </a:solidFill>
            </a:endParaRPr>
          </a:p>
        </p:txBody>
      </p:sp>
    </p:spTree>
    <p:extLst>
      <p:ext uri="{BB962C8B-B14F-4D97-AF65-F5344CB8AC3E}">
        <p14:creationId xmlns:p14="http://schemas.microsoft.com/office/powerpoint/2010/main" val="221899002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4149" y="696036"/>
            <a:ext cx="10739651" cy="5480927"/>
          </a:xfrm>
        </p:spPr>
        <p:txBody>
          <a:bodyPr/>
          <a:lstStyle/>
          <a:p>
            <a:r>
              <a:rPr lang="tr-TR" sz="3200" dirty="0"/>
              <a:t>Yukarıdaki belgeler, hareket gümrük idaresine verilir veya gönderilir.</a:t>
            </a:r>
          </a:p>
          <a:p>
            <a:r>
              <a:rPr lang="tr-TR" sz="3200" dirty="0"/>
              <a:t> Bunların inceleme ve kabulü bu gümrüğe aittir.</a:t>
            </a:r>
          </a:p>
          <a:p>
            <a:r>
              <a:rPr lang="tr-TR" sz="3200" dirty="0"/>
              <a:t>Hareket gümrük idareleri, gereğinde bunları veren makamlarla yazışma yaparak eksikliklerini tamamlatırlar.</a:t>
            </a:r>
          </a:p>
          <a:p>
            <a:r>
              <a:rPr lang="tr-TR" b="1" dirty="0"/>
              <a:t> </a:t>
            </a:r>
            <a:endParaRPr lang="tr-TR" dirty="0"/>
          </a:p>
          <a:p>
            <a:endParaRPr lang="tr-TR" dirty="0"/>
          </a:p>
        </p:txBody>
      </p:sp>
      <p:sp>
        <p:nvSpPr>
          <p:cNvPr id="4" name="Veri Yer Tutucusu 3"/>
          <p:cNvSpPr>
            <a:spLocks noGrp="1"/>
          </p:cNvSpPr>
          <p:nvPr>
            <p:ph type="dt" sz="half" idx="10"/>
          </p:nvPr>
        </p:nvSpPr>
        <p:spPr/>
        <p:txBody>
          <a:bodyPr/>
          <a:lstStyle/>
          <a:p>
            <a:fld id="{575F0118-2DDF-4BED-B32B-2E4EBDE3E0B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260</a:t>
            </a:fld>
            <a:endParaRPr lang="tr-TR">
              <a:solidFill>
                <a:prstClr val="black">
                  <a:tint val="75000"/>
                </a:prstClr>
              </a:solidFill>
            </a:endParaRPr>
          </a:p>
        </p:txBody>
      </p:sp>
    </p:spTree>
    <p:extLst>
      <p:ext uri="{BB962C8B-B14F-4D97-AF65-F5344CB8AC3E}">
        <p14:creationId xmlns:p14="http://schemas.microsoft.com/office/powerpoint/2010/main" val="361106538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
            <a:ext cx="10515600" cy="941696"/>
          </a:xfrm>
        </p:spPr>
        <p:txBody>
          <a:bodyPr>
            <a:normAutofit fontScale="90000"/>
          </a:bodyPr>
          <a:lstStyle/>
          <a:p>
            <a:pPr algn="ctr"/>
            <a:br>
              <a:rPr lang="tr-TR" b="1" dirty="0">
                <a:solidFill>
                  <a:srgbClr val="FF0000"/>
                </a:solidFill>
              </a:rPr>
            </a:br>
            <a:r>
              <a:rPr lang="tr-TR" sz="4900" b="1" dirty="0">
                <a:solidFill>
                  <a:srgbClr val="FF0000"/>
                </a:solidFill>
              </a:rPr>
              <a:t>Transit süresi</a:t>
            </a:r>
            <a:br>
              <a:rPr lang="tr-TR" sz="4900" dirty="0"/>
            </a:br>
            <a:endParaRPr lang="tr-TR" sz="4900" dirty="0"/>
          </a:p>
        </p:txBody>
      </p:sp>
      <p:sp>
        <p:nvSpPr>
          <p:cNvPr id="3" name="İçerik Yer Tutucusu 2"/>
          <p:cNvSpPr>
            <a:spLocks noGrp="1"/>
          </p:cNvSpPr>
          <p:nvPr>
            <p:ph idx="1"/>
          </p:nvPr>
        </p:nvSpPr>
        <p:spPr>
          <a:xfrm>
            <a:off x="477671" y="941696"/>
            <a:ext cx="11341289" cy="5636525"/>
          </a:xfrm>
        </p:spPr>
        <p:txBody>
          <a:bodyPr>
            <a:normAutofit/>
          </a:bodyPr>
          <a:lstStyle/>
          <a:p>
            <a:r>
              <a:rPr lang="tr-TR" b="1" dirty="0"/>
              <a:t>	</a:t>
            </a:r>
            <a:endParaRPr lang="tr-TR" dirty="0"/>
          </a:p>
          <a:p>
            <a:r>
              <a:rPr lang="tr-TR" b="1" dirty="0"/>
              <a:t>	Madde 260-</a:t>
            </a:r>
          </a:p>
          <a:p>
            <a:r>
              <a:rPr lang="tr-TR" dirty="0"/>
              <a:t> </a:t>
            </a:r>
            <a:r>
              <a:rPr lang="tr-TR" sz="4000" u="sng" dirty="0">
                <a:solidFill>
                  <a:schemeClr val="accent2"/>
                </a:solidFill>
                <a:latin typeface="Harlow Solid Italic" panose="04030604020F02020D02" pitchFamily="82" charset="0"/>
              </a:rPr>
              <a:t>Transit eşyasının</a:t>
            </a:r>
            <a:r>
              <a:rPr lang="tr-TR" sz="3200" dirty="0">
                <a:solidFill>
                  <a:srgbClr val="00B050"/>
                </a:solidFill>
              </a:rPr>
              <a:t>,</a:t>
            </a:r>
          </a:p>
          <a:p>
            <a:r>
              <a:rPr lang="tr-TR" sz="3200" dirty="0">
                <a:solidFill>
                  <a:srgbClr val="00B050"/>
                </a:solidFill>
              </a:rPr>
              <a:t> giriş veya hareket gümrük idaresinden sevki tarihinden itibaren,</a:t>
            </a:r>
          </a:p>
          <a:p>
            <a:r>
              <a:rPr lang="tr-TR" sz="3200" dirty="0">
                <a:solidFill>
                  <a:srgbClr val="FF0000"/>
                </a:solidFill>
              </a:rPr>
              <a:t>taşıtın sürati, </a:t>
            </a:r>
            <a:r>
              <a:rPr lang="tr-TR" sz="2000" dirty="0"/>
              <a:t>(ilgili ülkeye göre aşağı yukarı bellidir. Türkiye için örn.120 km)</a:t>
            </a:r>
          </a:p>
          <a:p>
            <a:r>
              <a:rPr lang="tr-TR" sz="3200" dirty="0">
                <a:solidFill>
                  <a:srgbClr val="FF0000"/>
                </a:solidFill>
              </a:rPr>
              <a:t>kat edeceği mesafe, </a:t>
            </a:r>
            <a:r>
              <a:rPr lang="tr-TR" sz="2400" dirty="0"/>
              <a:t>(buda harita üzerinde aşağı yukarı belli. </a:t>
            </a:r>
            <a:r>
              <a:rPr lang="tr-TR" sz="2400" dirty="0" err="1"/>
              <a:t>Trb-ist</a:t>
            </a:r>
            <a:r>
              <a:rPr lang="tr-TR" sz="2400" dirty="0"/>
              <a:t>. 1100 km)</a:t>
            </a:r>
          </a:p>
          <a:p>
            <a:r>
              <a:rPr lang="tr-TR" sz="3200" dirty="0">
                <a:solidFill>
                  <a:srgbClr val="FF0000"/>
                </a:solidFill>
              </a:rPr>
              <a:t>hava ve yol durumları </a:t>
            </a:r>
            <a:r>
              <a:rPr lang="tr-TR" sz="2400" dirty="0"/>
              <a:t>(bu belli değil)</a:t>
            </a:r>
          </a:p>
          <a:p>
            <a:r>
              <a:rPr lang="tr-TR" sz="3200" dirty="0"/>
              <a:t>dikkate alınarak </a:t>
            </a:r>
            <a:r>
              <a:rPr lang="tr-TR" sz="3200" dirty="0">
                <a:solidFill>
                  <a:srgbClr val="0070C0"/>
                </a:solidFill>
              </a:rPr>
              <a:t>gümrük idaresince tespit edilecek süre içinde </a:t>
            </a:r>
            <a:r>
              <a:rPr lang="tr-TR" sz="4000" u="sng" dirty="0">
                <a:solidFill>
                  <a:schemeClr val="accent2"/>
                </a:solidFill>
                <a:latin typeface="Harlow Solid Italic" panose="04030604020F02020D02" pitchFamily="82" charset="0"/>
              </a:rPr>
              <a:t>varış veya çıkış gümrük idaresine sunulması gerekir</a:t>
            </a:r>
            <a:r>
              <a:rPr lang="tr-TR" sz="3200" dirty="0"/>
              <a:t>.</a:t>
            </a:r>
          </a:p>
        </p:txBody>
      </p:sp>
      <p:sp>
        <p:nvSpPr>
          <p:cNvPr id="4" name="Veri Yer Tutucusu 3"/>
          <p:cNvSpPr>
            <a:spLocks noGrp="1"/>
          </p:cNvSpPr>
          <p:nvPr>
            <p:ph type="dt" sz="half" idx="10"/>
          </p:nvPr>
        </p:nvSpPr>
        <p:spPr/>
        <p:txBody>
          <a:bodyPr/>
          <a:lstStyle/>
          <a:p>
            <a:fld id="{C738D571-A588-49F7-A7AD-D8D9E351F14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261</a:t>
            </a:fld>
            <a:endParaRPr lang="tr-TR">
              <a:solidFill>
                <a:prstClr val="black">
                  <a:tint val="75000"/>
                </a:prstClr>
              </a:solidFill>
            </a:endParaRPr>
          </a:p>
        </p:txBody>
      </p:sp>
    </p:spTree>
    <p:extLst>
      <p:ext uri="{BB962C8B-B14F-4D97-AF65-F5344CB8AC3E}">
        <p14:creationId xmlns:p14="http://schemas.microsoft.com/office/powerpoint/2010/main" val="1488042969"/>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2263" y="436728"/>
            <a:ext cx="11354937" cy="6032311"/>
          </a:xfrm>
        </p:spPr>
        <p:txBody>
          <a:bodyPr>
            <a:normAutofit/>
          </a:bodyPr>
          <a:lstStyle/>
          <a:p>
            <a:r>
              <a:rPr lang="tr-TR" sz="3200" b="1" dirty="0">
                <a:solidFill>
                  <a:srgbClr val="FF0000"/>
                </a:solidFill>
                <a:latin typeface="Bernard MT Condensed" panose="02050806060905020404" pitchFamily="18" charset="0"/>
              </a:rPr>
              <a:t>Sürenin geçtiği ve zorlayıcı sebep de mevcut bulunmadığı takdirde;</a:t>
            </a:r>
          </a:p>
          <a:p>
            <a:r>
              <a:rPr lang="tr-TR" sz="2400" dirty="0"/>
              <a:t> varış veya çıkış gümrük idaresince GK </a:t>
            </a:r>
            <a:r>
              <a:rPr lang="tr-TR" sz="2400" dirty="0" err="1"/>
              <a:t>nun</a:t>
            </a:r>
            <a:r>
              <a:rPr lang="tr-TR" sz="2400" dirty="0"/>
              <a:t> 241 inci maddesine göre </a:t>
            </a:r>
            <a:r>
              <a:rPr lang="tr-TR" sz="3200" dirty="0">
                <a:solidFill>
                  <a:srgbClr val="FF0000"/>
                </a:solidFill>
                <a:latin typeface="Bernard MT Condensed" panose="02050806060905020404" pitchFamily="18" charset="0"/>
              </a:rPr>
              <a:t>ceza uygulanmadan </a:t>
            </a:r>
            <a:r>
              <a:rPr lang="tr-TR" sz="3200" dirty="0"/>
              <a:t>eşyanın gümrükçe onaylanmış bir işlem veya kullanıma tabi tutulmasına veya </a:t>
            </a:r>
            <a:r>
              <a:rPr lang="tr-TR" sz="3200" dirty="0">
                <a:solidFill>
                  <a:srgbClr val="FF0000"/>
                </a:solidFill>
                <a:latin typeface="Bernard MT Condensed" panose="02050806060905020404" pitchFamily="18" charset="0"/>
              </a:rPr>
              <a:t>çıkışına müsaade edilmez.</a:t>
            </a:r>
          </a:p>
          <a:p>
            <a:r>
              <a:rPr lang="tr-TR" sz="3200" dirty="0"/>
              <a:t> </a:t>
            </a:r>
          </a:p>
          <a:p>
            <a:r>
              <a:rPr lang="tr-TR" sz="3200" dirty="0"/>
              <a:t>Transit geçirilecek eşyanın Türkiye Gümrük Bölgesine girişinden veya geçici depolama yeri veya antrepodan </a:t>
            </a:r>
            <a:r>
              <a:rPr lang="tr-TR" sz="3200" dirty="0">
                <a:solidFill>
                  <a:srgbClr val="FF0000"/>
                </a:solidFill>
              </a:rPr>
              <a:t>çıkışından itibaren, </a:t>
            </a:r>
            <a:r>
              <a:rPr lang="tr-TR" sz="3200" dirty="0">
                <a:solidFill>
                  <a:srgbClr val="00B050"/>
                </a:solidFill>
              </a:rPr>
              <a:t>zorlayıcı sebepler </a:t>
            </a:r>
            <a:r>
              <a:rPr lang="tr-TR" sz="3200" dirty="0">
                <a:solidFill>
                  <a:srgbClr val="FF0000"/>
                </a:solidFill>
              </a:rPr>
              <a:t>eşya sahip veya taşıyıcıları tarafından geciktirilmeksizin giriş veya hareket gümrük idaresine yazılı olarak bildirilir.</a:t>
            </a:r>
          </a:p>
          <a:p>
            <a:r>
              <a:rPr lang="tr-TR" dirty="0"/>
              <a:t> </a:t>
            </a:r>
          </a:p>
        </p:txBody>
      </p:sp>
      <p:sp>
        <p:nvSpPr>
          <p:cNvPr id="4" name="Veri Yer Tutucusu 3"/>
          <p:cNvSpPr>
            <a:spLocks noGrp="1"/>
          </p:cNvSpPr>
          <p:nvPr>
            <p:ph type="dt" sz="half" idx="10"/>
          </p:nvPr>
        </p:nvSpPr>
        <p:spPr/>
        <p:txBody>
          <a:bodyPr/>
          <a:lstStyle/>
          <a:p>
            <a:fld id="{4CD6675F-B62B-4FCD-A092-01E9226ABE8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262</a:t>
            </a:fld>
            <a:endParaRPr lang="tr-TR">
              <a:solidFill>
                <a:prstClr val="black">
                  <a:tint val="75000"/>
                </a:prstClr>
              </a:solidFill>
            </a:endParaRPr>
          </a:p>
        </p:txBody>
      </p:sp>
    </p:spTree>
    <p:extLst>
      <p:ext uri="{BB962C8B-B14F-4D97-AF65-F5344CB8AC3E}">
        <p14:creationId xmlns:p14="http://schemas.microsoft.com/office/powerpoint/2010/main" val="3905447123"/>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0501" y="832513"/>
            <a:ext cx="10753299" cy="5344450"/>
          </a:xfrm>
        </p:spPr>
        <p:txBody>
          <a:bodyPr>
            <a:normAutofit/>
          </a:bodyPr>
          <a:lstStyle/>
          <a:p>
            <a:r>
              <a:rPr lang="tr-TR" sz="3200" dirty="0"/>
              <a:t>Varış veya çıkış gümrük idaresinde depolama yerleri varsa, eşyanın buralara mal sahibi vekili veya gümrük müşavirleri ya da taşıyıcıları tarafından getirilip, muayene ve kontrolleri yaptırılarak gemiye veya diğer nakil vasıtalarına yüklenebilecek hale gelecekleri tarih, transit rejimi yönünden taşımanın bitiş tarihidir.</a:t>
            </a:r>
          </a:p>
        </p:txBody>
      </p:sp>
      <p:sp>
        <p:nvSpPr>
          <p:cNvPr id="4" name="Veri Yer Tutucusu 3"/>
          <p:cNvSpPr>
            <a:spLocks noGrp="1"/>
          </p:cNvSpPr>
          <p:nvPr>
            <p:ph type="dt" sz="half" idx="10"/>
          </p:nvPr>
        </p:nvSpPr>
        <p:spPr/>
        <p:txBody>
          <a:bodyPr/>
          <a:lstStyle/>
          <a:p>
            <a:fld id="{303795EB-811D-43BB-94F0-798A635412F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263</a:t>
            </a:fld>
            <a:endParaRPr lang="tr-TR">
              <a:solidFill>
                <a:prstClr val="black">
                  <a:tint val="75000"/>
                </a:prstClr>
              </a:solidFill>
            </a:endParaRPr>
          </a:p>
        </p:txBody>
      </p:sp>
    </p:spTree>
    <p:extLst>
      <p:ext uri="{BB962C8B-B14F-4D97-AF65-F5344CB8AC3E}">
        <p14:creationId xmlns:p14="http://schemas.microsoft.com/office/powerpoint/2010/main" val="341812598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491319"/>
            <a:ext cx="11586949" cy="5699292"/>
          </a:xfrm>
        </p:spPr>
        <p:txBody>
          <a:bodyPr>
            <a:normAutofit/>
          </a:bodyPr>
          <a:lstStyle/>
          <a:p>
            <a:pPr algn="ctr"/>
            <a:r>
              <a:rPr lang="tr-TR" sz="3200" b="1" dirty="0">
                <a:solidFill>
                  <a:srgbClr val="FF0000"/>
                </a:solidFill>
              </a:rPr>
              <a:t>Eşyanın Türkiye Gümrük Bölgesinden çıkış tarihi</a:t>
            </a:r>
            <a:r>
              <a:rPr lang="tr-TR" sz="3200" b="1" dirty="0"/>
              <a:t>, </a:t>
            </a:r>
          </a:p>
          <a:p>
            <a:r>
              <a:rPr lang="tr-TR" sz="3200" b="1" dirty="0">
                <a:solidFill>
                  <a:srgbClr val="0070C0"/>
                </a:solidFill>
              </a:rPr>
              <a:t>karadan çıkışlarda ;</a:t>
            </a:r>
          </a:p>
          <a:p>
            <a:r>
              <a:rPr lang="tr-TR" sz="3200" dirty="0"/>
              <a:t>gümrükçe çıkış işlemleri tamamlanıp </a:t>
            </a:r>
            <a:r>
              <a:rPr lang="tr-TR" sz="3200" u="sng" dirty="0">
                <a:solidFill>
                  <a:srgbClr val="0070C0"/>
                </a:solidFill>
              </a:rPr>
              <a:t>kara sınırından fiilen çıktığı</a:t>
            </a:r>
            <a:r>
              <a:rPr lang="tr-TR" sz="3200" dirty="0"/>
              <a:t>,</a:t>
            </a:r>
          </a:p>
          <a:p>
            <a:r>
              <a:rPr lang="tr-TR" sz="3200" dirty="0"/>
              <a:t> </a:t>
            </a:r>
          </a:p>
          <a:p>
            <a:r>
              <a:rPr lang="tr-TR" sz="3200" b="1" dirty="0">
                <a:solidFill>
                  <a:srgbClr val="0070C0"/>
                </a:solidFill>
              </a:rPr>
              <a:t>sahil gümrüğünde denizden çıkışta ise</a:t>
            </a:r>
            <a:r>
              <a:rPr lang="tr-TR" sz="3200" dirty="0"/>
              <a:t>, </a:t>
            </a:r>
          </a:p>
          <a:p>
            <a:r>
              <a:rPr lang="tr-TR" sz="3200" dirty="0"/>
              <a:t>eşyanın taşınacağı </a:t>
            </a:r>
            <a:r>
              <a:rPr lang="tr-TR" sz="3200" u="sng" dirty="0">
                <a:solidFill>
                  <a:srgbClr val="0070C0"/>
                </a:solidFill>
              </a:rPr>
              <a:t>deniz taşıtına fiilen yüklendiği </a:t>
            </a:r>
            <a:r>
              <a:rPr lang="tr-TR" sz="3200" dirty="0"/>
              <a:t>tarihtir.</a:t>
            </a:r>
          </a:p>
        </p:txBody>
      </p:sp>
      <p:sp>
        <p:nvSpPr>
          <p:cNvPr id="4" name="Veri Yer Tutucusu 3"/>
          <p:cNvSpPr>
            <a:spLocks noGrp="1"/>
          </p:cNvSpPr>
          <p:nvPr>
            <p:ph type="dt" sz="half" idx="10"/>
          </p:nvPr>
        </p:nvSpPr>
        <p:spPr/>
        <p:txBody>
          <a:bodyPr/>
          <a:lstStyle/>
          <a:p>
            <a:fld id="{2FD0E728-E09C-4DC8-89B8-0AF8F8B1E6C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264</a:t>
            </a:fld>
            <a:endParaRPr lang="tr-TR">
              <a:solidFill>
                <a:prstClr val="black">
                  <a:tint val="75000"/>
                </a:prstClr>
              </a:solidFill>
            </a:endParaRPr>
          </a:p>
        </p:txBody>
      </p:sp>
    </p:spTree>
    <p:extLst>
      <p:ext uri="{BB962C8B-B14F-4D97-AF65-F5344CB8AC3E}">
        <p14:creationId xmlns:p14="http://schemas.microsoft.com/office/powerpoint/2010/main" val="862880939"/>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842" y="668740"/>
            <a:ext cx="10998958" cy="5508223"/>
          </a:xfrm>
        </p:spPr>
        <p:txBody>
          <a:bodyPr>
            <a:normAutofit/>
          </a:bodyPr>
          <a:lstStyle/>
          <a:p>
            <a:r>
              <a:rPr lang="tr-TR" sz="3200" dirty="0">
                <a:solidFill>
                  <a:srgbClr val="FF0000"/>
                </a:solidFill>
              </a:rPr>
              <a:t>Eşya liman taşıtlarına </a:t>
            </a:r>
            <a:r>
              <a:rPr lang="tr-TR" sz="3200" dirty="0">
                <a:solidFill>
                  <a:srgbClr val="0070C0"/>
                </a:solidFill>
              </a:rPr>
              <a:t>süresi içinde yüklendiği halde ;</a:t>
            </a:r>
          </a:p>
          <a:p>
            <a:r>
              <a:rPr lang="tr-TR" sz="3200" b="1" u="sng" dirty="0">
                <a:solidFill>
                  <a:srgbClr val="00B0F0"/>
                </a:solidFill>
              </a:rPr>
              <a:t>mücbir sebeplerden </a:t>
            </a:r>
            <a:r>
              <a:rPr lang="tr-TR" sz="3200" dirty="0">
                <a:solidFill>
                  <a:srgbClr val="92D050"/>
                </a:solidFill>
              </a:rPr>
              <a:t>dolayı geminin hareket edememesi </a:t>
            </a:r>
          </a:p>
          <a:p>
            <a:r>
              <a:rPr lang="tr-TR" sz="3200" dirty="0">
                <a:solidFill>
                  <a:srgbClr val="0070C0"/>
                </a:solidFill>
              </a:rPr>
              <a:t>veya</a:t>
            </a:r>
          </a:p>
          <a:p>
            <a:r>
              <a:rPr lang="tr-TR" sz="3200" dirty="0">
                <a:solidFill>
                  <a:srgbClr val="0070C0"/>
                </a:solidFill>
              </a:rPr>
              <a:t> </a:t>
            </a:r>
            <a:r>
              <a:rPr lang="tr-TR" sz="3200" b="1" dirty="0">
                <a:solidFill>
                  <a:srgbClr val="00B0F0"/>
                </a:solidFill>
              </a:rPr>
              <a:t>eşyayı almadan kalkması</a:t>
            </a:r>
          </a:p>
          <a:p>
            <a:r>
              <a:rPr lang="tr-TR" sz="3200" dirty="0">
                <a:solidFill>
                  <a:srgbClr val="92D050"/>
                </a:solidFill>
              </a:rPr>
              <a:t> </a:t>
            </a:r>
            <a:r>
              <a:rPr lang="tr-TR" sz="3200" dirty="0">
                <a:solidFill>
                  <a:srgbClr val="FF0000"/>
                </a:solidFill>
              </a:rPr>
              <a:t>hallerinde</a:t>
            </a:r>
            <a:r>
              <a:rPr lang="tr-TR" sz="3200" dirty="0"/>
              <a:t>, </a:t>
            </a:r>
          </a:p>
          <a:p>
            <a:r>
              <a:rPr lang="tr-TR" sz="3600" dirty="0">
                <a:solidFill>
                  <a:schemeClr val="accent2"/>
                </a:solidFill>
                <a:latin typeface="Harlow Solid Italic" panose="04030604020F02020D02" pitchFamily="82" charset="0"/>
              </a:rPr>
              <a:t>sonraki deniz taşıtlarına yüklenerek sevk edildiği takdirde</a:t>
            </a:r>
            <a:r>
              <a:rPr lang="tr-TR" sz="3200" dirty="0"/>
              <a:t>, </a:t>
            </a:r>
            <a:r>
              <a:rPr lang="tr-TR" sz="3200" dirty="0">
                <a:solidFill>
                  <a:srgbClr val="0070C0"/>
                </a:solidFill>
              </a:rPr>
              <a:t>eşya süresi içinde sevk edilmiş kabul olunur.</a:t>
            </a:r>
          </a:p>
        </p:txBody>
      </p:sp>
      <p:sp>
        <p:nvSpPr>
          <p:cNvPr id="4" name="Veri Yer Tutucusu 3"/>
          <p:cNvSpPr>
            <a:spLocks noGrp="1"/>
          </p:cNvSpPr>
          <p:nvPr>
            <p:ph type="dt" sz="half" idx="10"/>
          </p:nvPr>
        </p:nvSpPr>
        <p:spPr/>
        <p:txBody>
          <a:bodyPr/>
          <a:lstStyle/>
          <a:p>
            <a:fld id="{3B267FFB-9CE6-45F6-A6D6-0BAB04F6CB0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265</a:t>
            </a:fld>
            <a:endParaRPr lang="tr-TR">
              <a:solidFill>
                <a:prstClr val="black">
                  <a:tint val="75000"/>
                </a:prstClr>
              </a:solidFill>
            </a:endParaRPr>
          </a:p>
        </p:txBody>
      </p:sp>
    </p:spTree>
    <p:extLst>
      <p:ext uri="{BB962C8B-B14F-4D97-AF65-F5344CB8AC3E}">
        <p14:creationId xmlns:p14="http://schemas.microsoft.com/office/powerpoint/2010/main" val="360529473"/>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307" y="245660"/>
            <a:ext cx="11727906" cy="5931303"/>
          </a:xfrm>
        </p:spPr>
        <p:txBody>
          <a:bodyPr/>
          <a:lstStyle/>
          <a:p>
            <a:pPr algn="ctr"/>
            <a:r>
              <a:rPr lang="tr-TR" sz="3200" b="1" dirty="0">
                <a:solidFill>
                  <a:srgbClr val="FF0000"/>
                </a:solidFill>
              </a:rPr>
              <a:t>Varış veya çıkış gümrüğünde eşyanın geçici depolama yeri veya antrepoya konması</a:t>
            </a:r>
            <a:endParaRPr lang="tr-TR" sz="3200" dirty="0">
              <a:solidFill>
                <a:srgbClr val="FF0000"/>
              </a:solidFill>
            </a:endParaRPr>
          </a:p>
          <a:p>
            <a:r>
              <a:rPr lang="tr-TR" b="1" dirty="0"/>
              <a:t> </a:t>
            </a:r>
            <a:endParaRPr lang="tr-TR" dirty="0"/>
          </a:p>
          <a:p>
            <a:r>
              <a:rPr lang="tr-TR" b="1" dirty="0"/>
              <a:t>Madde 263-</a:t>
            </a:r>
            <a:r>
              <a:rPr lang="tr-TR" dirty="0"/>
              <a:t> </a:t>
            </a:r>
            <a:r>
              <a:rPr lang="tr-TR" sz="3200" dirty="0"/>
              <a:t>Yukarıdaki maddelere göre sevk olunan transit eşyası, varış veya çıkış gümrük idaresinde geçici depolama yerine, </a:t>
            </a:r>
            <a:r>
              <a:rPr lang="tr-TR" sz="3200" dirty="0">
                <a:solidFill>
                  <a:srgbClr val="0070C0"/>
                </a:solidFill>
              </a:rPr>
              <a:t>antrepoya veya gümrükçe izin verilen yerlere konulmak istenirse</a:t>
            </a:r>
          </a:p>
          <a:p>
            <a:r>
              <a:rPr lang="tr-TR" sz="3200" dirty="0">
                <a:solidFill>
                  <a:srgbClr val="0070C0"/>
                </a:solidFill>
              </a:rPr>
              <a:t> </a:t>
            </a:r>
            <a:r>
              <a:rPr lang="tr-TR" sz="3200" b="1" dirty="0">
                <a:solidFill>
                  <a:srgbClr val="EB3963"/>
                </a:solidFill>
              </a:rPr>
              <a:t>bu istek idarece kabul edilir ve eşya buralara usulüne göre alınır</a:t>
            </a:r>
            <a:r>
              <a:rPr lang="tr-TR" sz="3200" dirty="0"/>
              <a:t>. </a:t>
            </a:r>
          </a:p>
          <a:p>
            <a:endParaRPr lang="tr-TR" sz="3200" dirty="0"/>
          </a:p>
        </p:txBody>
      </p:sp>
      <p:sp>
        <p:nvSpPr>
          <p:cNvPr id="4" name="Veri Yer Tutucusu 3"/>
          <p:cNvSpPr>
            <a:spLocks noGrp="1"/>
          </p:cNvSpPr>
          <p:nvPr>
            <p:ph type="dt" sz="half" idx="10"/>
          </p:nvPr>
        </p:nvSpPr>
        <p:spPr/>
        <p:txBody>
          <a:bodyPr/>
          <a:lstStyle/>
          <a:p>
            <a:fld id="{FA7145F2-0C95-473E-BC05-58664CB43CB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266</a:t>
            </a:fld>
            <a:endParaRPr lang="tr-TR">
              <a:solidFill>
                <a:prstClr val="black">
                  <a:tint val="75000"/>
                </a:prstClr>
              </a:solidFill>
            </a:endParaRPr>
          </a:p>
        </p:txBody>
      </p:sp>
    </p:spTree>
    <p:extLst>
      <p:ext uri="{BB962C8B-B14F-4D97-AF65-F5344CB8AC3E}">
        <p14:creationId xmlns:p14="http://schemas.microsoft.com/office/powerpoint/2010/main" val="91864870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0125" y="518615"/>
            <a:ext cx="11737075" cy="5658348"/>
          </a:xfrm>
        </p:spPr>
        <p:txBody>
          <a:bodyPr>
            <a:normAutofit/>
          </a:bodyPr>
          <a:lstStyle/>
          <a:p>
            <a:pPr algn="ctr"/>
            <a:r>
              <a:rPr lang="tr-TR" sz="3200" b="1" dirty="0">
                <a:solidFill>
                  <a:srgbClr val="FF0000"/>
                </a:solidFill>
              </a:rPr>
              <a:t>Geçici depolama yeri veya antrepolardan transit</a:t>
            </a:r>
            <a:endParaRPr lang="tr-TR" sz="3200" dirty="0">
              <a:solidFill>
                <a:srgbClr val="FF0000"/>
              </a:solidFill>
            </a:endParaRPr>
          </a:p>
          <a:p>
            <a:r>
              <a:rPr lang="tr-TR" dirty="0"/>
              <a:t> </a:t>
            </a:r>
          </a:p>
          <a:p>
            <a:r>
              <a:rPr lang="tr-TR" b="1" dirty="0"/>
              <a:t>Madde 264</a:t>
            </a:r>
            <a:r>
              <a:rPr lang="tr-TR" dirty="0"/>
              <a:t>- Türkiye Gümrük Bölgesi dışından getirilerek geçici depolama yeri ve antrepolara veya gümrükçe izin verilen yerlere </a:t>
            </a:r>
            <a:r>
              <a:rPr lang="tr-TR" sz="3200" dirty="0">
                <a:solidFill>
                  <a:srgbClr val="FF0000"/>
                </a:solidFill>
              </a:rPr>
              <a:t>konulan ve hiçbir rejime tabi tutulmamış eşyanın Türkiye Gümrük Bölgesinden transit edilmek istenilmesi halinde,</a:t>
            </a:r>
            <a:r>
              <a:rPr lang="tr-TR" sz="3200" dirty="0"/>
              <a:t> </a:t>
            </a:r>
          </a:p>
          <a:p>
            <a:r>
              <a:rPr lang="tr-TR" sz="3200" dirty="0">
                <a:solidFill>
                  <a:srgbClr val="0070C0"/>
                </a:solidFill>
              </a:rPr>
              <a:t>eşyanın taşıyıcısı veya temsilcisi tarafından </a:t>
            </a:r>
          </a:p>
          <a:p>
            <a:r>
              <a:rPr lang="tr-TR" sz="3600" b="1" dirty="0"/>
              <a:t>transit beyannamesi veya TIR karnesi </a:t>
            </a:r>
            <a:r>
              <a:rPr lang="tr-TR" sz="3200" dirty="0">
                <a:solidFill>
                  <a:srgbClr val="0070C0"/>
                </a:solidFill>
              </a:rPr>
              <a:t>verilir.</a:t>
            </a:r>
          </a:p>
          <a:p>
            <a:r>
              <a:rPr lang="tr-TR" dirty="0"/>
              <a:t> </a:t>
            </a:r>
          </a:p>
          <a:p>
            <a:pPr marL="0" indent="0">
              <a:buNone/>
            </a:pPr>
            <a:endParaRPr lang="tr-TR" dirty="0"/>
          </a:p>
        </p:txBody>
      </p:sp>
      <p:sp>
        <p:nvSpPr>
          <p:cNvPr id="4" name="Veri Yer Tutucusu 3"/>
          <p:cNvSpPr>
            <a:spLocks noGrp="1"/>
          </p:cNvSpPr>
          <p:nvPr>
            <p:ph type="dt" sz="half" idx="10"/>
          </p:nvPr>
        </p:nvSpPr>
        <p:spPr/>
        <p:txBody>
          <a:bodyPr/>
          <a:lstStyle/>
          <a:p>
            <a:fld id="{E715E270-2E5B-4A8D-8C73-9920F33B1FF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267</a:t>
            </a:fld>
            <a:endParaRPr lang="tr-TR">
              <a:solidFill>
                <a:prstClr val="black">
                  <a:tint val="75000"/>
                </a:prstClr>
              </a:solidFill>
            </a:endParaRPr>
          </a:p>
        </p:txBody>
      </p:sp>
    </p:spTree>
    <p:extLst>
      <p:ext uri="{BB962C8B-B14F-4D97-AF65-F5344CB8AC3E}">
        <p14:creationId xmlns:p14="http://schemas.microsoft.com/office/powerpoint/2010/main" val="2782233030"/>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423081"/>
            <a:ext cx="11586950" cy="5753882"/>
          </a:xfrm>
        </p:spPr>
        <p:txBody>
          <a:bodyPr>
            <a:normAutofit fontScale="62500" lnSpcReduction="20000"/>
          </a:bodyPr>
          <a:lstStyle/>
          <a:p>
            <a:pPr algn="ctr"/>
            <a:r>
              <a:rPr lang="tr-TR" sz="3600" b="1" dirty="0">
                <a:solidFill>
                  <a:srgbClr val="FF0000"/>
                </a:solidFill>
                <a:latin typeface="Cooper Black" panose="0208090404030B020404" pitchFamily="18" charset="0"/>
              </a:rPr>
              <a:t>Beyannamelere aykırı çıkan eşya</a:t>
            </a:r>
            <a:endParaRPr lang="tr-TR" sz="3600" dirty="0">
              <a:solidFill>
                <a:srgbClr val="FF0000"/>
              </a:solidFill>
              <a:latin typeface="Cooper Black" panose="0208090404030B020404" pitchFamily="18" charset="0"/>
            </a:endParaRPr>
          </a:p>
          <a:p>
            <a:pPr algn="ctr"/>
            <a:r>
              <a:rPr lang="tr-TR" sz="3600" b="1" dirty="0">
                <a:solidFill>
                  <a:srgbClr val="FF0000"/>
                </a:solidFill>
              </a:rPr>
              <a:t>	</a:t>
            </a:r>
            <a:endParaRPr lang="tr-TR" sz="3600" dirty="0">
              <a:solidFill>
                <a:srgbClr val="FF0000"/>
              </a:solidFill>
            </a:endParaRPr>
          </a:p>
          <a:p>
            <a:r>
              <a:rPr lang="tr-TR" b="1" dirty="0"/>
              <a:t>	</a:t>
            </a:r>
            <a:r>
              <a:rPr lang="tr-TR" sz="3200" b="1" dirty="0"/>
              <a:t>Madde 266-</a:t>
            </a:r>
          </a:p>
          <a:p>
            <a:r>
              <a:rPr lang="tr-TR" dirty="0"/>
              <a:t> </a:t>
            </a:r>
            <a:r>
              <a:rPr lang="tr-TR" sz="3200" dirty="0"/>
              <a:t>Çıkış gümrüğünce yapılan muayene neticesinde transit beyannamesine aykırı çıkan eşya için, sonradan ihraç edilsin veya edilmesin Gümrük Kanununun 241 inci maddesine göre para cezası uygulanır. </a:t>
            </a:r>
          </a:p>
          <a:p>
            <a:r>
              <a:rPr lang="tr-TR" sz="3200" dirty="0"/>
              <a:t>MADDE 2 – (1) 4458 sayılı Gümrük Kanununun 241 inci maddesinin birinci fıkrasında belirtilen usulsüzlük cezası </a:t>
            </a:r>
            <a:r>
              <a:rPr lang="tr-TR" sz="3200" b="1" dirty="0">
                <a:solidFill>
                  <a:schemeClr val="accent2"/>
                </a:solidFill>
              </a:rPr>
              <a:t>89,00</a:t>
            </a:r>
            <a:r>
              <a:rPr lang="tr-TR" sz="3200" dirty="0"/>
              <a:t> TL olarak uygulanır.</a:t>
            </a:r>
          </a:p>
          <a:p>
            <a:r>
              <a:rPr lang="tr-TR" sz="3200" dirty="0"/>
              <a:t> 17 Aralık 2022 CUMARTESİ	Resmî Gazete	Sayı : 32046</a:t>
            </a:r>
          </a:p>
          <a:p>
            <a:r>
              <a:rPr lang="tr-TR" sz="2200" dirty="0"/>
              <a:t>TEBLİĞ</a:t>
            </a:r>
          </a:p>
          <a:p>
            <a:r>
              <a:rPr lang="tr-TR" sz="2200" dirty="0"/>
              <a:t>Ticaret Bakanlığından:</a:t>
            </a:r>
          </a:p>
          <a:p>
            <a:r>
              <a:rPr lang="tr-TR" sz="2200" dirty="0"/>
              <a:t>GÜMRÜK GENEL TEBLİĞİ</a:t>
            </a:r>
          </a:p>
          <a:p>
            <a:r>
              <a:rPr lang="tr-TR" sz="2200" dirty="0"/>
              <a:t>(GÜMRÜK İŞLEMLERİ)</a:t>
            </a:r>
          </a:p>
          <a:p>
            <a:r>
              <a:rPr lang="tr-TR" sz="2200" dirty="0"/>
              <a:t>(SERİ NO: 189)</a:t>
            </a:r>
          </a:p>
          <a:p>
            <a:endParaRPr lang="tr-TR" sz="3200" dirty="0"/>
          </a:p>
          <a:p>
            <a:endParaRPr lang="tr-TR" sz="3200" dirty="0"/>
          </a:p>
          <a:p>
            <a:r>
              <a:rPr lang="tr-TR" sz="3200" dirty="0"/>
              <a:t>4458 sayılı Gümrük Kanununda yer alan usulsüzlük cezasının yeniden belirlenmesi</a:t>
            </a:r>
          </a:p>
          <a:p>
            <a:r>
              <a:rPr lang="tr-TR" sz="3800" b="1" dirty="0">
                <a:solidFill>
                  <a:srgbClr val="13ED3D"/>
                </a:solidFill>
              </a:rPr>
              <a:t>MADDE 2- (1) 4458 sayılı Gümrük Kanununun 241 inci maddesinin birinci fıkrasında belirtilen usulsüzlük cezası </a:t>
            </a:r>
            <a:r>
              <a:rPr lang="tr-TR" sz="3800" b="1" dirty="0">
                <a:solidFill>
                  <a:srgbClr val="FF0000"/>
                </a:solidFill>
              </a:rPr>
              <a:t>523,00</a:t>
            </a:r>
            <a:r>
              <a:rPr lang="tr-TR" sz="3800" b="1" dirty="0">
                <a:solidFill>
                  <a:srgbClr val="13ED3D"/>
                </a:solidFill>
              </a:rPr>
              <a:t> TL olarak uygulanır</a:t>
            </a:r>
            <a:r>
              <a:rPr lang="tr-TR" sz="3200" dirty="0"/>
              <a:t>.</a:t>
            </a:r>
          </a:p>
          <a:p>
            <a:endParaRPr lang="tr-TR" dirty="0"/>
          </a:p>
        </p:txBody>
      </p:sp>
      <p:sp>
        <p:nvSpPr>
          <p:cNvPr id="4" name="Veri Yer Tutucusu 3"/>
          <p:cNvSpPr>
            <a:spLocks noGrp="1"/>
          </p:cNvSpPr>
          <p:nvPr>
            <p:ph type="dt" sz="half" idx="10"/>
          </p:nvPr>
        </p:nvSpPr>
        <p:spPr/>
        <p:txBody>
          <a:bodyPr/>
          <a:lstStyle/>
          <a:p>
            <a:fld id="{2D557A25-B5C3-442F-BA51-94427B32509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268</a:t>
            </a:fld>
            <a:endParaRPr lang="tr-TR">
              <a:solidFill>
                <a:prstClr val="black">
                  <a:tint val="75000"/>
                </a:prstClr>
              </a:solidFill>
            </a:endParaRPr>
          </a:p>
        </p:txBody>
      </p:sp>
    </p:spTree>
    <p:extLst>
      <p:ext uri="{BB962C8B-B14F-4D97-AF65-F5344CB8AC3E}">
        <p14:creationId xmlns:p14="http://schemas.microsoft.com/office/powerpoint/2010/main" val="91000001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ÜÇÜNCÜ AYIRIM</a:t>
            </a:r>
          </a:p>
          <a:p>
            <a:pPr algn="r"/>
            <a:endParaRPr lang="tr-TR" sz="3200" b="1" dirty="0">
              <a:solidFill>
                <a:srgbClr val="FF0000"/>
              </a:solidFill>
            </a:endParaRPr>
          </a:p>
          <a:p>
            <a:pPr algn="r"/>
            <a:r>
              <a:rPr lang="tr-TR" sz="2400" b="1" dirty="0"/>
              <a:t>5.ALT AYIRIM</a:t>
            </a:r>
          </a:p>
        </p:txBody>
      </p:sp>
      <p:sp>
        <p:nvSpPr>
          <p:cNvPr id="4" name="Veri Yer Tutucusu 3"/>
          <p:cNvSpPr>
            <a:spLocks noGrp="1"/>
          </p:cNvSpPr>
          <p:nvPr>
            <p:ph type="dt" sz="half" idx="10"/>
          </p:nvPr>
        </p:nvSpPr>
        <p:spPr/>
        <p:txBody>
          <a:bodyPr/>
          <a:lstStyle/>
          <a:p>
            <a:fld id="{91334CC6-2B5C-4CB1-9D82-C9DCE0D927F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269</a:t>
            </a:fld>
            <a:endParaRPr lang="tr-TR">
              <a:solidFill>
                <a:prstClr val="black">
                  <a:tint val="75000"/>
                </a:prstClr>
              </a:solidFill>
            </a:endParaRPr>
          </a:p>
        </p:txBody>
      </p:sp>
    </p:spTree>
    <p:extLst>
      <p:ext uri="{BB962C8B-B14F-4D97-AF65-F5344CB8AC3E}">
        <p14:creationId xmlns:p14="http://schemas.microsoft.com/office/powerpoint/2010/main" val="3283921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4024" y="668740"/>
            <a:ext cx="10889776" cy="5508223"/>
          </a:xfrm>
        </p:spPr>
        <p:txBody>
          <a:bodyPr/>
          <a:lstStyle/>
          <a:p>
            <a:r>
              <a:rPr lang="tr-TR" sz="3600" b="1" dirty="0">
                <a:solidFill>
                  <a:srgbClr val="FF0000"/>
                </a:solidFill>
              </a:rPr>
              <a:t>c)</a:t>
            </a:r>
            <a:r>
              <a:rPr lang="tr-TR" dirty="0"/>
              <a:t> </a:t>
            </a:r>
            <a:r>
              <a:rPr lang="tr-TR" sz="3200" dirty="0">
                <a:solidFill>
                  <a:srgbClr val="00B050"/>
                </a:solidFill>
              </a:rPr>
              <a:t>Sahte veya kopya eşyanın </a:t>
            </a:r>
            <a:r>
              <a:rPr lang="tr-TR" sz="3200" b="1" dirty="0"/>
              <a:t>devlete terk edilmesine </a:t>
            </a:r>
            <a:r>
              <a:rPr lang="tr-TR" sz="3200" dirty="0">
                <a:solidFill>
                  <a:srgbClr val="00B050"/>
                </a:solidFill>
              </a:rPr>
              <a:t>karar verilmesi halinde</a:t>
            </a:r>
            <a:r>
              <a:rPr lang="tr-TR" sz="3200" dirty="0"/>
              <a:t>, </a:t>
            </a:r>
          </a:p>
          <a:p>
            <a:r>
              <a:rPr lang="tr-TR" sz="3200" dirty="0">
                <a:solidFill>
                  <a:srgbClr val="00B0F0"/>
                </a:solidFill>
              </a:rPr>
              <a:t>tasfiye hükümlerine tabi tutulmadan önce </a:t>
            </a:r>
          </a:p>
          <a:p>
            <a:r>
              <a:rPr lang="tr-TR" sz="3200" dirty="0"/>
              <a:t>söz konusu eşyanın </a:t>
            </a:r>
            <a:r>
              <a:rPr lang="tr-TR" sz="3200" dirty="0">
                <a:solidFill>
                  <a:srgbClr val="00B0F0"/>
                </a:solidFill>
              </a:rPr>
              <a:t>(b) fıkrasında belirtildiği şekilde nitelikleri değiştirilir. </a:t>
            </a:r>
          </a:p>
          <a:p>
            <a:pPr lvl="0"/>
            <a:r>
              <a:rPr lang="tr-TR" sz="3200" b="1" i="1" u="sng" dirty="0">
                <a:solidFill>
                  <a:srgbClr val="FF0000"/>
                </a:solidFill>
              </a:rPr>
              <a:t>(eşya sahibine teslimine karar verilmesi halinde</a:t>
            </a:r>
            <a:r>
              <a:rPr lang="tr-TR" sz="3200" dirty="0">
                <a:solidFill>
                  <a:prstClr val="black"/>
                </a:solidFill>
              </a:rPr>
              <a:t>,</a:t>
            </a:r>
          </a:p>
          <a:p>
            <a:pPr lvl="0"/>
            <a:r>
              <a:rPr lang="tr-TR" sz="3200" dirty="0">
                <a:solidFill>
                  <a:prstClr val="black"/>
                </a:solidFill>
              </a:rPr>
              <a:t> </a:t>
            </a:r>
            <a:r>
              <a:rPr lang="tr-TR" sz="3200" b="1" dirty="0">
                <a:solidFill>
                  <a:prstClr val="black"/>
                </a:solidFill>
              </a:rPr>
              <a:t>hiçbir şekilde ilk haline gelemeyecek şekilde </a:t>
            </a:r>
            <a:r>
              <a:rPr lang="tr-TR" sz="3200" dirty="0">
                <a:solidFill>
                  <a:prstClr val="black"/>
                </a:solidFill>
              </a:rPr>
              <a:t>söz konusu eşyanın nitelikleri değiştirilir)</a:t>
            </a:r>
            <a:endParaRPr lang="tr-TR" sz="3200" dirty="0">
              <a:solidFill>
                <a:srgbClr val="00B0F0"/>
              </a:solidFill>
            </a:endParaRPr>
          </a:p>
          <a:p>
            <a:endParaRPr lang="tr-TR" dirty="0"/>
          </a:p>
        </p:txBody>
      </p:sp>
      <p:sp>
        <p:nvSpPr>
          <p:cNvPr id="4" name="Veri Yer Tutucusu 3"/>
          <p:cNvSpPr>
            <a:spLocks noGrp="1"/>
          </p:cNvSpPr>
          <p:nvPr>
            <p:ph type="dt" sz="half" idx="10"/>
          </p:nvPr>
        </p:nvSpPr>
        <p:spPr/>
        <p:txBody>
          <a:bodyPr/>
          <a:lstStyle/>
          <a:p>
            <a:fld id="{ABCF1DF1-BC78-45F0-BDF2-E7FD0C53467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a:t>
            </a:fld>
            <a:endParaRPr lang="tr-TR">
              <a:solidFill>
                <a:prstClr val="black">
                  <a:tint val="75000"/>
                </a:prstClr>
              </a:solidFill>
            </a:endParaRPr>
          </a:p>
        </p:txBody>
      </p:sp>
    </p:spTree>
    <p:extLst>
      <p:ext uri="{BB962C8B-B14F-4D97-AF65-F5344CB8AC3E}">
        <p14:creationId xmlns:p14="http://schemas.microsoft.com/office/powerpoint/2010/main" val="394329219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002159"/>
          </a:xfrm>
        </p:spPr>
        <p:txBody>
          <a:bodyPr>
            <a:normAutofit/>
          </a:bodyPr>
          <a:lstStyle/>
          <a:p>
            <a:pPr algn="ctr"/>
            <a:r>
              <a:rPr lang="tr-TR" b="1" dirty="0">
                <a:solidFill>
                  <a:srgbClr val="FF0000"/>
                </a:solidFill>
              </a:rPr>
              <a:t>BEŞİNCİ ALT AYIRIM</a:t>
            </a:r>
            <a:br>
              <a:rPr lang="tr-TR" b="1" dirty="0">
                <a:solidFill>
                  <a:srgbClr val="FF0000"/>
                </a:solidFill>
              </a:rPr>
            </a:br>
            <a:r>
              <a:rPr lang="tr-TR" b="1" dirty="0">
                <a:solidFill>
                  <a:srgbClr val="FF0000"/>
                </a:solidFill>
              </a:rPr>
              <a:t>Teminat</a:t>
            </a:r>
            <a:br>
              <a:rPr lang="tr-TR" dirty="0"/>
            </a:br>
            <a:endParaRPr lang="tr-TR" dirty="0"/>
          </a:p>
        </p:txBody>
      </p:sp>
      <p:sp>
        <p:nvSpPr>
          <p:cNvPr id="4" name="Veri Yer Tutucusu 3"/>
          <p:cNvSpPr>
            <a:spLocks noGrp="1"/>
          </p:cNvSpPr>
          <p:nvPr>
            <p:ph type="dt" sz="half" idx="10"/>
          </p:nvPr>
        </p:nvSpPr>
        <p:spPr/>
        <p:txBody>
          <a:bodyPr/>
          <a:lstStyle/>
          <a:p>
            <a:fld id="{796D9611-D14D-4A3F-B6F8-0222D9D5F77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270</a:t>
            </a:fld>
            <a:endParaRPr lang="tr-TR">
              <a:solidFill>
                <a:prstClr val="black">
                  <a:tint val="75000"/>
                </a:prstClr>
              </a:solidFill>
            </a:endParaRPr>
          </a:p>
        </p:txBody>
      </p:sp>
    </p:spTree>
    <p:extLst>
      <p:ext uri="{BB962C8B-B14F-4D97-AF65-F5344CB8AC3E}">
        <p14:creationId xmlns:p14="http://schemas.microsoft.com/office/powerpoint/2010/main" val="306554284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00251"/>
            <a:ext cx="11053549" cy="6291618"/>
          </a:xfrm>
        </p:spPr>
        <p:txBody>
          <a:bodyPr>
            <a:normAutofit lnSpcReduction="10000"/>
          </a:bodyPr>
          <a:lstStyle/>
          <a:p>
            <a:pPr algn="ctr"/>
            <a:r>
              <a:rPr lang="tr-TR" sz="3500" b="1" dirty="0">
                <a:solidFill>
                  <a:srgbClr val="FF0000"/>
                </a:solidFill>
              </a:rPr>
              <a:t>Teminat aranacak ve aranmayacak durumlar</a:t>
            </a:r>
            <a:endParaRPr lang="tr-TR" sz="3500" dirty="0">
              <a:solidFill>
                <a:srgbClr val="FF0000"/>
              </a:solidFill>
            </a:endParaRPr>
          </a:p>
          <a:p>
            <a:r>
              <a:rPr lang="tr-TR" b="1" dirty="0"/>
              <a:t>	</a:t>
            </a:r>
            <a:endParaRPr lang="tr-TR" dirty="0"/>
          </a:p>
          <a:p>
            <a:r>
              <a:rPr lang="tr-TR" b="1" dirty="0"/>
              <a:t>	Madde 267-</a:t>
            </a:r>
            <a:r>
              <a:rPr lang="tr-TR" dirty="0"/>
              <a:t> </a:t>
            </a:r>
            <a:r>
              <a:rPr lang="tr-TR" sz="3500" u="sng" dirty="0">
                <a:solidFill>
                  <a:srgbClr val="7030A0"/>
                </a:solidFill>
              </a:rPr>
              <a:t>Transit rejimi kapsamında taşınan eşyanın </a:t>
            </a:r>
          </a:p>
          <a:p>
            <a:endParaRPr lang="tr-TR" sz="3500" b="1" u="sng" dirty="0">
              <a:solidFill>
                <a:srgbClr val="7030A0"/>
              </a:solidFill>
            </a:endParaRPr>
          </a:p>
          <a:p>
            <a:r>
              <a:rPr lang="tr-TR" sz="4000" b="1" dirty="0">
                <a:solidFill>
                  <a:srgbClr val="00B050"/>
                </a:solidFill>
              </a:rPr>
              <a:t>gümrük vergilerinin ödenmesini </a:t>
            </a:r>
            <a:r>
              <a:rPr lang="tr-TR" sz="4000" b="1" i="1" u="sng" dirty="0">
                <a:solidFill>
                  <a:srgbClr val="00B050"/>
                </a:solidFill>
              </a:rPr>
              <a:t>garanti altına almak amacıyla</a:t>
            </a:r>
            <a:r>
              <a:rPr lang="tr-TR" sz="3500" i="1" u="sng" dirty="0">
                <a:solidFill>
                  <a:srgbClr val="00B050"/>
                </a:solidFill>
              </a:rPr>
              <a:t>,</a:t>
            </a:r>
          </a:p>
          <a:p>
            <a:endParaRPr lang="tr-TR" sz="3500" i="1" u="sng" dirty="0">
              <a:solidFill>
                <a:srgbClr val="00B050"/>
              </a:solidFill>
            </a:endParaRPr>
          </a:p>
          <a:p>
            <a:endParaRPr lang="tr-TR" sz="3500" i="1" u="sng" dirty="0">
              <a:solidFill>
                <a:srgbClr val="00B050"/>
              </a:solidFill>
            </a:endParaRPr>
          </a:p>
          <a:p>
            <a:r>
              <a:rPr lang="tr-TR" sz="3500" dirty="0"/>
              <a:t> </a:t>
            </a:r>
            <a:r>
              <a:rPr lang="tr-TR" sz="3500" dirty="0">
                <a:solidFill>
                  <a:srgbClr val="0070C0"/>
                </a:solidFill>
              </a:rPr>
              <a:t>eşyaya ilişkin </a:t>
            </a:r>
            <a:r>
              <a:rPr lang="tr-TR" sz="3500" dirty="0">
                <a:solidFill>
                  <a:srgbClr val="EB3963"/>
                </a:solidFill>
              </a:rPr>
              <a:t>tahakkuk edebilecek gümrük vergileri için teminat verilmesi zorunludur.</a:t>
            </a:r>
          </a:p>
          <a:p>
            <a:r>
              <a:rPr lang="tr-TR" dirty="0"/>
              <a:t>	</a:t>
            </a:r>
          </a:p>
        </p:txBody>
      </p:sp>
      <p:sp>
        <p:nvSpPr>
          <p:cNvPr id="4" name="Veri Yer Tutucusu 3"/>
          <p:cNvSpPr>
            <a:spLocks noGrp="1"/>
          </p:cNvSpPr>
          <p:nvPr>
            <p:ph type="dt" sz="half" idx="10"/>
          </p:nvPr>
        </p:nvSpPr>
        <p:spPr/>
        <p:txBody>
          <a:bodyPr/>
          <a:lstStyle/>
          <a:p>
            <a:fld id="{0328BD59-DCF3-4842-9EE9-39A0E818EAC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271</a:t>
            </a:fld>
            <a:endParaRPr lang="tr-TR">
              <a:solidFill>
                <a:prstClr val="black">
                  <a:tint val="75000"/>
                </a:prstClr>
              </a:solidFill>
            </a:endParaRPr>
          </a:p>
        </p:txBody>
      </p:sp>
    </p:spTree>
    <p:extLst>
      <p:ext uri="{BB962C8B-B14F-4D97-AF65-F5344CB8AC3E}">
        <p14:creationId xmlns:p14="http://schemas.microsoft.com/office/powerpoint/2010/main" val="2947101920"/>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3" y="341194"/>
            <a:ext cx="11764370" cy="6114197"/>
          </a:xfrm>
        </p:spPr>
        <p:txBody>
          <a:bodyPr>
            <a:normAutofit lnSpcReduction="10000"/>
          </a:bodyPr>
          <a:lstStyle/>
          <a:p>
            <a:r>
              <a:rPr lang="tr-TR" sz="3200" dirty="0"/>
              <a:t>Ancak;</a:t>
            </a:r>
          </a:p>
          <a:p>
            <a:r>
              <a:rPr lang="tr-TR" sz="3200" dirty="0"/>
              <a:t> 	</a:t>
            </a:r>
            <a:r>
              <a:rPr lang="tr-TR" sz="3200" dirty="0">
                <a:solidFill>
                  <a:srgbClr val="FF0000"/>
                </a:solidFill>
              </a:rPr>
              <a:t>a) </a:t>
            </a:r>
            <a:r>
              <a:rPr lang="tr-TR" sz="3200" dirty="0">
                <a:solidFill>
                  <a:srgbClr val="0070C0"/>
                </a:solidFill>
              </a:rPr>
              <a:t>Sahip veya acenteleri adına tescil edilmiş bulunan ve düzenli sefer yapmakta olan altmış rüsum tonilatodan fazla deniz taşıtlarıyla yapılan taşımalarda,</a:t>
            </a:r>
          </a:p>
          <a:p>
            <a:r>
              <a:rPr lang="tr-TR" sz="3200" dirty="0"/>
              <a:t> 	</a:t>
            </a:r>
            <a:r>
              <a:rPr lang="tr-TR" sz="3200" dirty="0">
                <a:solidFill>
                  <a:srgbClr val="FF0000"/>
                </a:solidFill>
              </a:rPr>
              <a:t>b) </a:t>
            </a:r>
            <a:r>
              <a:rPr lang="tr-TR" sz="3200" dirty="0">
                <a:solidFill>
                  <a:srgbClr val="0070C0"/>
                </a:solidFill>
              </a:rPr>
              <a:t>Havayoluyla yapılan taşımalarda</a:t>
            </a:r>
            <a:r>
              <a:rPr lang="tr-TR" sz="3200" dirty="0"/>
              <a:t>,</a:t>
            </a:r>
          </a:p>
          <a:p>
            <a:r>
              <a:rPr lang="tr-TR" sz="3200" dirty="0"/>
              <a:t> 	</a:t>
            </a:r>
            <a:r>
              <a:rPr lang="tr-TR" sz="3200" dirty="0">
                <a:solidFill>
                  <a:srgbClr val="FF0000"/>
                </a:solidFill>
              </a:rPr>
              <a:t>c)</a:t>
            </a:r>
            <a:r>
              <a:rPr lang="tr-TR" sz="3200" dirty="0"/>
              <a:t> </a:t>
            </a:r>
            <a:r>
              <a:rPr lang="tr-TR" sz="3200" dirty="0">
                <a:solidFill>
                  <a:srgbClr val="0070C0"/>
                </a:solidFill>
              </a:rPr>
              <a:t>Boru hattı ile yapılan taşımalarda</a:t>
            </a:r>
            <a:r>
              <a:rPr lang="tr-TR" sz="3200" dirty="0"/>
              <a:t>,</a:t>
            </a:r>
          </a:p>
          <a:p>
            <a:r>
              <a:rPr lang="tr-TR" sz="3200" dirty="0"/>
              <a:t>        </a:t>
            </a:r>
            <a:r>
              <a:rPr lang="tr-TR" sz="3200" dirty="0">
                <a:solidFill>
                  <a:srgbClr val="FF0000"/>
                </a:solidFill>
              </a:rPr>
              <a:t>d)</a:t>
            </a:r>
            <a:r>
              <a:rPr lang="tr-TR" sz="3200" dirty="0"/>
              <a:t> </a:t>
            </a:r>
            <a:r>
              <a:rPr lang="tr-TR" sz="3200" dirty="0">
                <a:solidFill>
                  <a:srgbClr val="0070C0"/>
                </a:solidFill>
              </a:rPr>
              <a:t>Demiryolu ile yapılan taşımalarda,</a:t>
            </a:r>
          </a:p>
          <a:p>
            <a:r>
              <a:rPr lang="tr-TR" sz="3200" dirty="0"/>
              <a:t> 	</a:t>
            </a:r>
            <a:r>
              <a:rPr lang="tr-TR" sz="3200" b="1" dirty="0">
                <a:latin typeface="Cooper Black" panose="0208090404030B020404" pitchFamily="18" charset="0"/>
              </a:rPr>
              <a:t>Teminat aranmaz</a:t>
            </a:r>
            <a:r>
              <a:rPr lang="tr-TR" sz="3200" dirty="0"/>
              <a:t>. </a:t>
            </a:r>
          </a:p>
          <a:p>
            <a:r>
              <a:rPr lang="tr-TR" sz="3200" dirty="0"/>
              <a:t> </a:t>
            </a:r>
          </a:p>
          <a:p>
            <a:r>
              <a:rPr lang="tr-TR" sz="3200" dirty="0"/>
              <a:t>	</a:t>
            </a:r>
            <a:r>
              <a:rPr lang="tr-TR" sz="3200" dirty="0">
                <a:solidFill>
                  <a:srgbClr val="00B050"/>
                </a:solidFill>
              </a:rPr>
              <a:t>TIR karnesi kapsamında karayoluyla yapılan transitte de teminat alınmaz. </a:t>
            </a:r>
          </a:p>
          <a:p>
            <a:r>
              <a:rPr lang="tr-TR" sz="3200" b="1" dirty="0"/>
              <a:t> </a:t>
            </a:r>
            <a:endParaRPr lang="tr-TR" sz="3200" dirty="0"/>
          </a:p>
          <a:p>
            <a:endParaRPr lang="tr-TR" dirty="0"/>
          </a:p>
        </p:txBody>
      </p:sp>
      <p:sp>
        <p:nvSpPr>
          <p:cNvPr id="4" name="Veri Yer Tutucusu 3"/>
          <p:cNvSpPr>
            <a:spLocks noGrp="1"/>
          </p:cNvSpPr>
          <p:nvPr>
            <p:ph type="dt" sz="half" idx="10"/>
          </p:nvPr>
        </p:nvSpPr>
        <p:spPr/>
        <p:txBody>
          <a:bodyPr/>
          <a:lstStyle/>
          <a:p>
            <a:fld id="{EB89EC23-C37B-4570-AD27-96F17895227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272</a:t>
            </a:fld>
            <a:endParaRPr lang="tr-TR">
              <a:solidFill>
                <a:prstClr val="black">
                  <a:tint val="75000"/>
                </a:prstClr>
              </a:solidFill>
            </a:endParaRPr>
          </a:p>
        </p:txBody>
      </p:sp>
    </p:spTree>
    <p:extLst>
      <p:ext uri="{BB962C8B-B14F-4D97-AF65-F5344CB8AC3E}">
        <p14:creationId xmlns:p14="http://schemas.microsoft.com/office/powerpoint/2010/main" val="287506697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433" y="313899"/>
            <a:ext cx="10944367" cy="5863064"/>
          </a:xfrm>
        </p:spPr>
        <p:txBody>
          <a:bodyPr>
            <a:normAutofit/>
          </a:bodyPr>
          <a:lstStyle/>
          <a:p>
            <a:pPr algn="ctr"/>
            <a:r>
              <a:rPr lang="tr-TR" sz="3200" b="1" dirty="0">
                <a:solidFill>
                  <a:srgbClr val="FF0000"/>
                </a:solidFill>
              </a:rPr>
              <a:t>Teminatın tutarı</a:t>
            </a:r>
            <a:endParaRPr lang="tr-TR" dirty="0">
              <a:solidFill>
                <a:srgbClr val="FF0000"/>
              </a:solidFill>
            </a:endParaRPr>
          </a:p>
          <a:p>
            <a:r>
              <a:rPr lang="tr-TR" b="1" dirty="0"/>
              <a:t>	</a:t>
            </a:r>
            <a:endParaRPr lang="tr-TR" dirty="0"/>
          </a:p>
          <a:p>
            <a:r>
              <a:rPr lang="tr-TR" b="1" dirty="0"/>
              <a:t>	Madde 268- </a:t>
            </a:r>
            <a:r>
              <a:rPr lang="tr-TR" sz="3200" dirty="0"/>
              <a:t>Türkiye Gümrük Bölgesinde transit edilecek eşyaya ilişkin </a:t>
            </a:r>
            <a:r>
              <a:rPr lang="tr-TR" sz="3200" dirty="0">
                <a:solidFill>
                  <a:srgbClr val="FF0000"/>
                </a:solidFill>
              </a:rPr>
              <a:t>teminat tutarı</a:t>
            </a:r>
            <a:r>
              <a:rPr lang="tr-TR" sz="3200" dirty="0"/>
              <a:t>, </a:t>
            </a:r>
            <a:r>
              <a:rPr lang="tr-TR" sz="3200" dirty="0">
                <a:solidFill>
                  <a:srgbClr val="00B0F0"/>
                </a:solidFill>
              </a:rPr>
              <a:t>hesaplanacak </a:t>
            </a:r>
            <a:r>
              <a:rPr lang="tr-TR" sz="3200" dirty="0">
                <a:solidFill>
                  <a:srgbClr val="FF0000"/>
                </a:solidFill>
              </a:rPr>
              <a:t>gümrük vergileri </a:t>
            </a:r>
            <a:r>
              <a:rPr lang="tr-TR" sz="3200" dirty="0">
                <a:solidFill>
                  <a:srgbClr val="00B0F0"/>
                </a:solidFill>
              </a:rPr>
              <a:t>tutarından aşağı bir miktar olamaz.</a:t>
            </a:r>
          </a:p>
          <a:p>
            <a:r>
              <a:rPr lang="tr-TR" dirty="0">
                <a:solidFill>
                  <a:srgbClr val="0070C0"/>
                </a:solidFill>
              </a:rPr>
              <a:t>(</a:t>
            </a:r>
            <a:r>
              <a:rPr lang="tr-TR" dirty="0" err="1">
                <a:solidFill>
                  <a:srgbClr val="0070C0"/>
                </a:solidFill>
              </a:rPr>
              <a:t>örn</a:t>
            </a:r>
            <a:r>
              <a:rPr lang="tr-TR" dirty="0">
                <a:solidFill>
                  <a:srgbClr val="0070C0"/>
                </a:solidFill>
              </a:rPr>
              <a:t>. Mal bedeli 150.000,oo ₺ . Vergisi %25 = 37.500,00₺  </a:t>
            </a:r>
          </a:p>
          <a:p>
            <a:r>
              <a:rPr lang="tr-TR" dirty="0">
                <a:solidFill>
                  <a:srgbClr val="0070C0"/>
                </a:solidFill>
              </a:rPr>
              <a:t>demek ki </a:t>
            </a:r>
            <a:r>
              <a:rPr lang="tr-TR" b="1" i="1" u="sng" dirty="0">
                <a:solidFill>
                  <a:srgbClr val="00B050"/>
                </a:solidFill>
              </a:rPr>
              <a:t>teminat tutarı </a:t>
            </a:r>
            <a:r>
              <a:rPr lang="tr-TR" dirty="0">
                <a:solidFill>
                  <a:srgbClr val="0070C0"/>
                </a:solidFill>
              </a:rPr>
              <a:t>37.500 ₺ den aşağı olamaz)</a:t>
            </a:r>
          </a:p>
          <a:p>
            <a:r>
              <a:rPr lang="tr-TR" sz="3200" dirty="0"/>
              <a:t> </a:t>
            </a:r>
          </a:p>
          <a:p>
            <a:r>
              <a:rPr lang="tr-TR" sz="3200" dirty="0"/>
              <a:t>Müsteşarlık, eşya cinsi ve gümrük rejimi itibarıyla götürü teminat tutarları belirlemeye yetkilidir. </a:t>
            </a:r>
          </a:p>
          <a:p>
            <a:r>
              <a:rPr lang="tr-TR" dirty="0"/>
              <a:t> </a:t>
            </a:r>
          </a:p>
          <a:p>
            <a:endParaRPr lang="tr-TR" dirty="0"/>
          </a:p>
        </p:txBody>
      </p:sp>
      <p:sp>
        <p:nvSpPr>
          <p:cNvPr id="4" name="Veri Yer Tutucusu 3"/>
          <p:cNvSpPr>
            <a:spLocks noGrp="1"/>
          </p:cNvSpPr>
          <p:nvPr>
            <p:ph type="dt" sz="half" idx="10"/>
          </p:nvPr>
        </p:nvSpPr>
        <p:spPr/>
        <p:txBody>
          <a:bodyPr/>
          <a:lstStyle/>
          <a:p>
            <a:fld id="{E2926B5A-DEA4-4CCC-B48E-CC5B4B6DDA6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273</a:t>
            </a:fld>
            <a:endParaRPr lang="tr-TR">
              <a:solidFill>
                <a:prstClr val="black">
                  <a:tint val="75000"/>
                </a:prstClr>
              </a:solidFill>
            </a:endParaRPr>
          </a:p>
        </p:txBody>
      </p:sp>
    </p:spTree>
    <p:extLst>
      <p:ext uri="{BB962C8B-B14F-4D97-AF65-F5344CB8AC3E}">
        <p14:creationId xmlns:p14="http://schemas.microsoft.com/office/powerpoint/2010/main" val="211405777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27546"/>
            <a:ext cx="11053549" cy="5849417"/>
          </a:xfrm>
        </p:spPr>
        <p:txBody>
          <a:bodyPr>
            <a:normAutofit/>
          </a:bodyPr>
          <a:lstStyle/>
          <a:p>
            <a:pPr algn="ctr"/>
            <a:r>
              <a:rPr lang="tr-TR" sz="3600" b="1" dirty="0">
                <a:solidFill>
                  <a:srgbClr val="FF0000"/>
                </a:solidFill>
              </a:rPr>
              <a:t>Teminatın verileceği merci</a:t>
            </a:r>
            <a:endParaRPr lang="tr-TR" sz="3600" dirty="0">
              <a:solidFill>
                <a:srgbClr val="FF0000"/>
              </a:solidFill>
            </a:endParaRPr>
          </a:p>
          <a:p>
            <a:r>
              <a:rPr lang="tr-TR" b="1" dirty="0"/>
              <a:t>	</a:t>
            </a:r>
            <a:endParaRPr lang="tr-TR" dirty="0"/>
          </a:p>
          <a:p>
            <a:r>
              <a:rPr lang="tr-TR" b="1" dirty="0"/>
              <a:t>	Madde 269- </a:t>
            </a:r>
            <a:r>
              <a:rPr lang="tr-TR" sz="3200" dirty="0"/>
              <a:t>Teminat, transit beyanının yapıldığı giriş veya hareket gümrük idaresine verilir. </a:t>
            </a:r>
            <a:r>
              <a:rPr lang="tr-TR" sz="2000" dirty="0"/>
              <a:t>Ek mahiyette teminatın verilmesi veya yeni bir teminatla değiştirilmesi işlemi aynı gümrük idaresince yapılır. </a:t>
            </a:r>
          </a:p>
          <a:p>
            <a:r>
              <a:rPr lang="tr-TR" dirty="0"/>
              <a:t> </a:t>
            </a:r>
          </a:p>
          <a:p>
            <a:r>
              <a:rPr lang="tr-TR" dirty="0"/>
              <a:t>	</a:t>
            </a:r>
            <a:r>
              <a:rPr lang="tr-TR" sz="3200" b="1" dirty="0">
                <a:solidFill>
                  <a:srgbClr val="00B050"/>
                </a:solidFill>
              </a:rPr>
              <a:t>Takip edilebilir olması halinde </a:t>
            </a:r>
            <a:r>
              <a:rPr lang="tr-TR" dirty="0"/>
              <a:t>söz konusu </a:t>
            </a:r>
            <a:r>
              <a:rPr lang="tr-TR" sz="3200" dirty="0">
                <a:solidFill>
                  <a:srgbClr val="0070C0"/>
                </a:solidFill>
              </a:rPr>
              <a:t>teminat diğer gümrük idarelerinde de geçerlidir.</a:t>
            </a:r>
            <a:endParaRPr lang="tr-TR" dirty="0">
              <a:solidFill>
                <a:srgbClr val="0070C0"/>
              </a:solidFill>
            </a:endParaRPr>
          </a:p>
          <a:p>
            <a:r>
              <a:rPr lang="tr-TR" b="1" dirty="0"/>
              <a:t>	</a:t>
            </a:r>
            <a:endParaRPr lang="tr-TR" dirty="0"/>
          </a:p>
        </p:txBody>
      </p:sp>
      <p:sp>
        <p:nvSpPr>
          <p:cNvPr id="4" name="Veri Yer Tutucusu 3"/>
          <p:cNvSpPr>
            <a:spLocks noGrp="1"/>
          </p:cNvSpPr>
          <p:nvPr>
            <p:ph type="dt" sz="half" idx="10"/>
          </p:nvPr>
        </p:nvSpPr>
        <p:spPr/>
        <p:txBody>
          <a:bodyPr/>
          <a:lstStyle/>
          <a:p>
            <a:fld id="{695EAE37-40E3-4D57-BD07-6B0E934B107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274</a:t>
            </a:fld>
            <a:endParaRPr lang="tr-TR">
              <a:solidFill>
                <a:prstClr val="black">
                  <a:tint val="75000"/>
                </a:prstClr>
              </a:solidFill>
            </a:endParaRPr>
          </a:p>
        </p:txBody>
      </p:sp>
    </p:spTree>
    <p:extLst>
      <p:ext uri="{BB962C8B-B14F-4D97-AF65-F5344CB8AC3E}">
        <p14:creationId xmlns:p14="http://schemas.microsoft.com/office/powerpoint/2010/main" val="2901070985"/>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1194" y="245660"/>
            <a:ext cx="11518710" cy="6475815"/>
          </a:xfrm>
        </p:spPr>
        <p:txBody>
          <a:bodyPr>
            <a:normAutofit fontScale="92500" lnSpcReduction="20000"/>
          </a:bodyPr>
          <a:lstStyle/>
          <a:p>
            <a:pPr algn="ctr"/>
            <a:r>
              <a:rPr lang="tr-TR" sz="3600" b="1" dirty="0">
                <a:solidFill>
                  <a:srgbClr val="FF0000"/>
                </a:solidFill>
              </a:rPr>
              <a:t>Teminatın çözülmesi </a:t>
            </a:r>
            <a:endParaRPr lang="tr-TR" sz="3600" dirty="0">
              <a:solidFill>
                <a:srgbClr val="FF0000"/>
              </a:solidFill>
            </a:endParaRPr>
          </a:p>
          <a:p>
            <a:r>
              <a:rPr lang="tr-TR" b="1" dirty="0"/>
              <a:t> </a:t>
            </a:r>
            <a:endParaRPr lang="tr-TR" dirty="0"/>
          </a:p>
          <a:p>
            <a:r>
              <a:rPr lang="tr-TR" b="1" dirty="0"/>
              <a:t>	Madde 270-</a:t>
            </a:r>
            <a:r>
              <a:rPr lang="tr-TR" dirty="0"/>
              <a:t> </a:t>
            </a:r>
            <a:r>
              <a:rPr lang="tr-TR" sz="3200" dirty="0"/>
              <a:t>Teminat altında transitine izin verilen eşya ile ilgili teminat giriş veya hareket gümrük idaresince;</a:t>
            </a:r>
          </a:p>
          <a:p>
            <a:r>
              <a:rPr lang="tr-TR" sz="3200" dirty="0"/>
              <a:t> </a:t>
            </a:r>
            <a:r>
              <a:rPr lang="tr-TR" sz="3200" dirty="0">
                <a:solidFill>
                  <a:srgbClr val="FF0000"/>
                </a:solidFill>
                <a:latin typeface="Cooper Black" panose="0208090404030B020404" pitchFamily="18" charset="0"/>
              </a:rPr>
              <a:t>kovuşturmayı gerektirir bir durum yoksa</a:t>
            </a:r>
            <a:r>
              <a:rPr lang="tr-TR" sz="3200" dirty="0">
                <a:solidFill>
                  <a:srgbClr val="00B050"/>
                </a:solidFill>
              </a:rPr>
              <a:t>, </a:t>
            </a:r>
          </a:p>
          <a:p>
            <a:r>
              <a:rPr lang="tr-TR" sz="3200" dirty="0">
                <a:solidFill>
                  <a:srgbClr val="7030A0"/>
                </a:solidFill>
              </a:rPr>
              <a:t>varış veya çıkış gümrüğünden </a:t>
            </a:r>
            <a:r>
              <a:rPr lang="tr-TR" sz="3200" dirty="0">
                <a:solidFill>
                  <a:srgbClr val="00B050"/>
                </a:solidFill>
              </a:rPr>
              <a:t>gönderilecek </a:t>
            </a:r>
          </a:p>
          <a:p>
            <a:r>
              <a:rPr lang="tr-TR" sz="3200" dirty="0">
                <a:solidFill>
                  <a:srgbClr val="00B050"/>
                </a:solidFill>
              </a:rPr>
              <a:t>«</a:t>
            </a:r>
            <a:r>
              <a:rPr lang="tr-TR" sz="3200" u="sng" dirty="0">
                <a:solidFill>
                  <a:srgbClr val="0070C0"/>
                </a:solidFill>
              </a:rPr>
              <a:t>transit beyanı teyit nüshası» </a:t>
            </a:r>
            <a:r>
              <a:rPr lang="tr-TR" sz="3200" dirty="0" err="1">
                <a:solidFill>
                  <a:srgbClr val="0070C0"/>
                </a:solidFill>
              </a:rPr>
              <a:t>nın</a:t>
            </a:r>
            <a:r>
              <a:rPr lang="tr-TR" sz="3200" dirty="0">
                <a:solidFill>
                  <a:srgbClr val="0070C0"/>
                </a:solidFill>
              </a:rPr>
              <a:t> gelmesi</a:t>
            </a:r>
            <a:r>
              <a:rPr lang="tr-TR" sz="3200" dirty="0">
                <a:solidFill>
                  <a:srgbClr val="00B050"/>
                </a:solidFill>
              </a:rPr>
              <a:t> üzerine teminat çözülür. </a:t>
            </a:r>
          </a:p>
          <a:p>
            <a:endParaRPr lang="tr-TR" sz="3200" dirty="0">
              <a:solidFill>
                <a:srgbClr val="00B050"/>
              </a:solidFill>
            </a:endParaRPr>
          </a:p>
          <a:p>
            <a:r>
              <a:rPr lang="tr-TR" sz="3200" dirty="0">
                <a:solidFill>
                  <a:schemeClr val="accent2"/>
                </a:solidFill>
              </a:rPr>
              <a:t>veya </a:t>
            </a:r>
          </a:p>
          <a:p>
            <a:r>
              <a:rPr lang="tr-TR" sz="3200" dirty="0">
                <a:solidFill>
                  <a:schemeClr val="accent2"/>
                </a:solidFill>
              </a:rPr>
              <a:t>teyit işleminin </a:t>
            </a:r>
            <a:r>
              <a:rPr lang="tr-TR" sz="3200" u="sng" dirty="0">
                <a:solidFill>
                  <a:srgbClr val="7030A0"/>
                </a:solidFill>
              </a:rPr>
              <a:t>varış veya çıkış gümrük idaresince bilgisayar sisteminde yapılması halinde </a:t>
            </a:r>
            <a:r>
              <a:rPr lang="tr-TR" sz="3200" dirty="0"/>
              <a:t>;</a:t>
            </a:r>
          </a:p>
          <a:p>
            <a:r>
              <a:rPr lang="tr-TR" sz="3200" b="1" dirty="0">
                <a:solidFill>
                  <a:srgbClr val="EB3963"/>
                </a:solidFill>
              </a:rPr>
              <a:t>teyit nüshası beklenmeksizin çözülür</a:t>
            </a:r>
            <a:r>
              <a:rPr lang="tr-TR" sz="3200" dirty="0">
                <a:solidFill>
                  <a:srgbClr val="0070C0"/>
                </a:solidFill>
              </a:rPr>
              <a:t>.</a:t>
            </a:r>
          </a:p>
          <a:p>
            <a:r>
              <a:rPr lang="tr-TR" sz="3200" dirty="0"/>
              <a:t> </a:t>
            </a:r>
          </a:p>
          <a:p>
            <a:r>
              <a:rPr lang="tr-TR" dirty="0"/>
              <a:t>	</a:t>
            </a:r>
            <a:r>
              <a:rPr lang="tr-TR" sz="2200" dirty="0"/>
              <a:t>Yabancı limanlara teminat altında gönderilmiş ise, teminatın çözülmesi için, o yer gümrük idarelerinden verilmiş belgenin ibrazı şarttır.</a:t>
            </a:r>
          </a:p>
          <a:p>
            <a:endParaRPr lang="tr-TR" dirty="0"/>
          </a:p>
        </p:txBody>
      </p:sp>
      <p:sp>
        <p:nvSpPr>
          <p:cNvPr id="4" name="Veri Yer Tutucusu 3"/>
          <p:cNvSpPr>
            <a:spLocks noGrp="1"/>
          </p:cNvSpPr>
          <p:nvPr>
            <p:ph type="dt" sz="half" idx="10"/>
          </p:nvPr>
        </p:nvSpPr>
        <p:spPr/>
        <p:txBody>
          <a:bodyPr/>
          <a:lstStyle/>
          <a:p>
            <a:fld id="{153811D9-7219-4ED8-B6A4-6E5237E031E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275</a:t>
            </a:fld>
            <a:endParaRPr lang="tr-TR">
              <a:solidFill>
                <a:prstClr val="black">
                  <a:tint val="75000"/>
                </a:prstClr>
              </a:solidFill>
            </a:endParaRPr>
          </a:p>
        </p:txBody>
      </p:sp>
    </p:spTree>
    <p:extLst>
      <p:ext uri="{BB962C8B-B14F-4D97-AF65-F5344CB8AC3E}">
        <p14:creationId xmlns:p14="http://schemas.microsoft.com/office/powerpoint/2010/main" val="1547981880"/>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4370648"/>
          </a:xfrm>
        </p:spPr>
        <p:txBody>
          <a:bodyPr>
            <a:normAutofit/>
          </a:bodyPr>
          <a:lstStyle/>
          <a:p>
            <a:r>
              <a:rPr lang="tr-TR" b="1" dirty="0"/>
              <a:t>BEŞİNCİ ALT AYIRIM</a:t>
            </a:r>
            <a:br>
              <a:rPr lang="tr-TR" dirty="0"/>
            </a:br>
            <a:r>
              <a:rPr lang="tr-TR" dirty="0">
                <a:solidFill>
                  <a:srgbClr val="0070C0"/>
                </a:solidFill>
                <a:latin typeface="Harlow Solid Italic" panose="04030604020F02020D02" pitchFamily="82" charset="0"/>
              </a:rPr>
              <a:t>6.</a:t>
            </a:r>
            <a:r>
              <a:rPr lang="tr-TR" b="1" dirty="0">
                <a:solidFill>
                  <a:srgbClr val="0070C0"/>
                </a:solidFill>
                <a:latin typeface="Harlow Solid Italic" panose="04030604020F02020D02" pitchFamily="82" charset="0"/>
              </a:rPr>
              <a:t>Geçici İthalat Rejimi</a:t>
            </a:r>
            <a:br>
              <a:rPr lang="tr-TR" b="1" dirty="0"/>
            </a:br>
            <a:endParaRPr lang="tr-TR" dirty="0"/>
          </a:p>
        </p:txBody>
      </p:sp>
      <p:sp>
        <p:nvSpPr>
          <p:cNvPr id="4" name="Veri Yer Tutucusu 3"/>
          <p:cNvSpPr>
            <a:spLocks noGrp="1"/>
          </p:cNvSpPr>
          <p:nvPr>
            <p:ph type="dt" sz="half" idx="10"/>
          </p:nvPr>
        </p:nvSpPr>
        <p:spPr/>
        <p:txBody>
          <a:bodyPr/>
          <a:lstStyle/>
          <a:p>
            <a:fld id="{1C5E74B6-7D46-4145-BE33-1B8AAA8C4C0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276</a:t>
            </a:fld>
            <a:endParaRPr lang="tr-TR">
              <a:solidFill>
                <a:prstClr val="black">
                  <a:tint val="75000"/>
                </a:prstClr>
              </a:solidFill>
            </a:endParaRPr>
          </a:p>
        </p:txBody>
      </p:sp>
    </p:spTree>
    <p:extLst>
      <p:ext uri="{BB962C8B-B14F-4D97-AF65-F5344CB8AC3E}">
        <p14:creationId xmlns:p14="http://schemas.microsoft.com/office/powerpoint/2010/main" val="15873200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59558" y="368490"/>
            <a:ext cx="11423176" cy="6209731"/>
          </a:xfrm>
        </p:spPr>
        <p:txBody>
          <a:bodyPr>
            <a:normAutofit/>
          </a:bodyPr>
          <a:lstStyle/>
          <a:p>
            <a:pPr algn="ctr"/>
            <a:r>
              <a:rPr lang="tr-TR" sz="4000" b="1" dirty="0">
                <a:solidFill>
                  <a:srgbClr val="FF0000"/>
                </a:solidFill>
              </a:rPr>
              <a:t>Tanımlar</a:t>
            </a:r>
            <a:endParaRPr lang="tr-TR" sz="4000" dirty="0">
              <a:solidFill>
                <a:srgbClr val="FF0000"/>
              </a:solidFill>
            </a:endParaRPr>
          </a:p>
          <a:p>
            <a:r>
              <a:rPr lang="tr-TR" b="1" dirty="0"/>
              <a:t> </a:t>
            </a:r>
            <a:endParaRPr lang="tr-TR" dirty="0"/>
          </a:p>
          <a:p>
            <a:r>
              <a:rPr lang="tr-TR" b="1" dirty="0"/>
              <a:t>	Madde 415 -</a:t>
            </a:r>
            <a:r>
              <a:rPr lang="tr-TR" dirty="0"/>
              <a:t> </a:t>
            </a:r>
            <a:r>
              <a:rPr lang="tr-TR" sz="3200" b="1" dirty="0">
                <a:solidFill>
                  <a:srgbClr val="FF0000"/>
                </a:solidFill>
              </a:rPr>
              <a:t>Geçici ithalat rejimi </a:t>
            </a:r>
            <a:r>
              <a:rPr lang="tr-TR" sz="3200" dirty="0"/>
              <a:t>;</a:t>
            </a:r>
          </a:p>
          <a:p>
            <a:r>
              <a:rPr lang="tr-TR" sz="3600" dirty="0">
                <a:solidFill>
                  <a:srgbClr val="0070C0"/>
                </a:solidFill>
                <a:latin typeface="Harlow Solid Italic" panose="04030604020F02020D02" pitchFamily="82" charset="0"/>
              </a:rPr>
              <a:t>serbest dolaşıma girmemiş </a:t>
            </a:r>
            <a:r>
              <a:rPr lang="tr-TR" sz="3600" dirty="0">
                <a:solidFill>
                  <a:srgbClr val="00B050"/>
                </a:solidFill>
              </a:rPr>
              <a:t>eşyanın,</a:t>
            </a:r>
          </a:p>
          <a:p>
            <a:r>
              <a:rPr lang="tr-TR" sz="3600" dirty="0">
                <a:solidFill>
                  <a:srgbClr val="00B050"/>
                </a:solidFill>
              </a:rPr>
              <a:t> </a:t>
            </a:r>
            <a:r>
              <a:rPr lang="tr-TR" sz="3600" dirty="0">
                <a:solidFill>
                  <a:srgbClr val="0070C0"/>
                </a:solidFill>
                <a:latin typeface="Harlow Solid Italic" panose="04030604020F02020D02" pitchFamily="82" charset="0"/>
              </a:rPr>
              <a:t>ithalat vergilerinden tamamen ya da kısmen muaf </a:t>
            </a:r>
            <a:r>
              <a:rPr lang="tr-TR" sz="3600" dirty="0">
                <a:solidFill>
                  <a:srgbClr val="00B050"/>
                </a:solidFill>
              </a:rPr>
              <a:t>olarak ve</a:t>
            </a:r>
          </a:p>
          <a:p>
            <a:r>
              <a:rPr lang="tr-TR" sz="3600" dirty="0">
                <a:solidFill>
                  <a:srgbClr val="00B050"/>
                </a:solidFill>
              </a:rPr>
              <a:t> </a:t>
            </a:r>
            <a:r>
              <a:rPr lang="tr-TR" sz="3600" dirty="0">
                <a:solidFill>
                  <a:srgbClr val="0070C0"/>
                </a:solidFill>
                <a:latin typeface="Harlow Solid Italic" panose="04030604020F02020D02" pitchFamily="82" charset="0"/>
              </a:rPr>
              <a:t>ticaret politikası önlemlerine tabi tutulmaksızın </a:t>
            </a:r>
            <a:r>
              <a:rPr lang="tr-TR" sz="3200" dirty="0">
                <a:solidFill>
                  <a:srgbClr val="00B050"/>
                </a:solidFill>
              </a:rPr>
              <a:t>,</a:t>
            </a:r>
          </a:p>
          <a:p>
            <a:r>
              <a:rPr lang="tr-TR" sz="3200" dirty="0">
                <a:solidFill>
                  <a:srgbClr val="00B050"/>
                </a:solidFill>
              </a:rPr>
              <a:t>Türkiye Gümrük Bölgesi içinde kullanılması ve bu kullanım sırasındaki </a:t>
            </a:r>
            <a:r>
              <a:rPr lang="tr-TR" sz="3200" dirty="0">
                <a:solidFill>
                  <a:srgbClr val="FF0000"/>
                </a:solidFill>
                <a:latin typeface="Bauhaus 93" panose="04030905020B02020C02" pitchFamily="82" charset="0"/>
              </a:rPr>
              <a:t>olağan yıpranma dışında </a:t>
            </a:r>
            <a:r>
              <a:rPr lang="tr-TR" sz="3200" dirty="0">
                <a:solidFill>
                  <a:srgbClr val="FF0000"/>
                </a:solidFill>
              </a:rPr>
              <a:t>herhangi bir değişikliğe uğramaksızın yeniden ihracına </a:t>
            </a:r>
            <a:r>
              <a:rPr lang="tr-TR" sz="3200" dirty="0"/>
              <a:t>imkan sağlayan hükümlerin uygulandığı rejimdir.</a:t>
            </a:r>
          </a:p>
          <a:p>
            <a:r>
              <a:rPr lang="tr-TR" dirty="0"/>
              <a:t> </a:t>
            </a:r>
          </a:p>
          <a:p>
            <a:endParaRPr lang="tr-TR" dirty="0"/>
          </a:p>
        </p:txBody>
      </p:sp>
      <p:sp>
        <p:nvSpPr>
          <p:cNvPr id="4" name="Veri Yer Tutucusu 3"/>
          <p:cNvSpPr>
            <a:spLocks noGrp="1"/>
          </p:cNvSpPr>
          <p:nvPr>
            <p:ph type="dt" sz="half" idx="10"/>
          </p:nvPr>
        </p:nvSpPr>
        <p:spPr/>
        <p:txBody>
          <a:bodyPr/>
          <a:lstStyle/>
          <a:p>
            <a:fld id="{049EF392-463C-4D9B-B53B-12BD854873C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277</a:t>
            </a:fld>
            <a:endParaRPr lang="tr-TR">
              <a:solidFill>
                <a:prstClr val="black">
                  <a:tint val="75000"/>
                </a:prstClr>
              </a:solidFill>
            </a:endParaRPr>
          </a:p>
        </p:txBody>
      </p:sp>
    </p:spTree>
    <p:extLst>
      <p:ext uri="{BB962C8B-B14F-4D97-AF65-F5344CB8AC3E}">
        <p14:creationId xmlns:p14="http://schemas.microsoft.com/office/powerpoint/2010/main" val="193914620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728" y="423080"/>
            <a:ext cx="10917072" cy="5933269"/>
          </a:xfrm>
        </p:spPr>
        <p:txBody>
          <a:bodyPr>
            <a:normAutofit/>
          </a:bodyPr>
          <a:lstStyle/>
          <a:p>
            <a:pPr algn="ctr"/>
            <a:r>
              <a:rPr lang="tr-TR" dirty="0"/>
              <a:t> </a:t>
            </a:r>
            <a:r>
              <a:rPr lang="tr-TR" sz="3200" b="1" dirty="0">
                <a:solidFill>
                  <a:srgbClr val="FF0000"/>
                </a:solidFill>
              </a:rPr>
              <a:t>Bu alt ayrımın uygulanmasında;</a:t>
            </a:r>
          </a:p>
          <a:p>
            <a:r>
              <a:rPr lang="tr-TR" dirty="0"/>
              <a:t> 	</a:t>
            </a:r>
            <a:r>
              <a:rPr lang="tr-TR" u="sng" dirty="0">
                <a:solidFill>
                  <a:srgbClr val="7030A0"/>
                </a:solidFill>
              </a:rPr>
              <a:t>a) Giriş idaresi deyimi</a:t>
            </a:r>
            <a:r>
              <a:rPr lang="tr-TR" dirty="0"/>
              <a:t>; geçici ithalat eşyasının Türkiye Gümrük Bölgesine girdiği gümrük idaresi;</a:t>
            </a:r>
          </a:p>
          <a:p>
            <a:r>
              <a:rPr lang="tr-TR" dirty="0"/>
              <a:t> 	</a:t>
            </a:r>
            <a:r>
              <a:rPr lang="tr-TR" dirty="0">
                <a:solidFill>
                  <a:srgbClr val="7030A0"/>
                </a:solidFill>
              </a:rPr>
              <a:t>b) Çıkış idaresi deyimi</a:t>
            </a:r>
            <a:r>
              <a:rPr lang="tr-TR" dirty="0"/>
              <a:t>; geçici ithalat eşyasının Türkiye Gümrük Bölgesinden çıkışının yapıldığı gümrük idaresi,</a:t>
            </a:r>
          </a:p>
          <a:p>
            <a:r>
              <a:rPr lang="tr-TR" dirty="0"/>
              <a:t> 	</a:t>
            </a:r>
            <a:r>
              <a:rPr lang="tr-TR" dirty="0">
                <a:solidFill>
                  <a:srgbClr val="7030A0"/>
                </a:solidFill>
              </a:rPr>
              <a:t>c) Türkiye Gümrük Bölgesi dışında yerleşik kişi deyimi</a:t>
            </a:r>
            <a:r>
              <a:rPr lang="tr-TR" dirty="0"/>
              <a:t>; Türkiye Gümrük Bölgesi dışında ikamet eden gerçek kişi ya da kayıtlı işyeri bulunan tüzel kişi;</a:t>
            </a:r>
          </a:p>
          <a:p>
            <a:r>
              <a:rPr lang="tr-TR" dirty="0"/>
              <a:t> 	</a:t>
            </a:r>
            <a:r>
              <a:rPr lang="tr-TR" dirty="0">
                <a:solidFill>
                  <a:srgbClr val="7030A0"/>
                </a:solidFill>
              </a:rPr>
              <a:t>d) Taşıt deyimi; </a:t>
            </a:r>
            <a:r>
              <a:rPr lang="tr-TR" dirty="0"/>
              <a:t>insan ya da eşya taşınmasında kullanılan herhangi bir araç ile eşyanın istiflenmesinde, korunmasında ve emniyetinde kullanılacak takımlar da dahil olmak üzere, yedek parçaları ve normal aksesuarları ve teçhizat;</a:t>
            </a:r>
          </a:p>
        </p:txBody>
      </p:sp>
      <p:sp>
        <p:nvSpPr>
          <p:cNvPr id="4" name="Veri Yer Tutucusu 3"/>
          <p:cNvSpPr>
            <a:spLocks noGrp="1"/>
          </p:cNvSpPr>
          <p:nvPr>
            <p:ph type="dt" sz="half" idx="10"/>
          </p:nvPr>
        </p:nvSpPr>
        <p:spPr/>
        <p:txBody>
          <a:bodyPr/>
          <a:lstStyle/>
          <a:p>
            <a:fld id="{00AABA74-8131-4A28-8146-C814C603663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278</a:t>
            </a:fld>
            <a:endParaRPr lang="tr-TR">
              <a:solidFill>
                <a:prstClr val="black">
                  <a:tint val="75000"/>
                </a:prstClr>
              </a:solidFill>
            </a:endParaRPr>
          </a:p>
        </p:txBody>
      </p:sp>
    </p:spTree>
    <p:extLst>
      <p:ext uri="{BB962C8B-B14F-4D97-AF65-F5344CB8AC3E}">
        <p14:creationId xmlns:p14="http://schemas.microsoft.com/office/powerpoint/2010/main" val="4041441069"/>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137" y="395785"/>
            <a:ext cx="10971663" cy="5781178"/>
          </a:xfrm>
        </p:spPr>
        <p:txBody>
          <a:bodyPr>
            <a:normAutofit/>
          </a:bodyPr>
          <a:lstStyle/>
          <a:p>
            <a:r>
              <a:rPr lang="tr-TR" sz="3200" dirty="0">
                <a:solidFill>
                  <a:srgbClr val="7030A0"/>
                </a:solidFill>
              </a:rPr>
              <a:t>e) Ticari kullanım deyimi</a:t>
            </a:r>
            <a:r>
              <a:rPr lang="tr-TR" sz="3200" dirty="0"/>
              <a:t>; bedel karşılığında insan taşınmasında ya da bedel karşılığında olsun ya da olmasın sınai veya ticari eşya nakliyesinde kullanılan araç;</a:t>
            </a:r>
          </a:p>
          <a:p>
            <a:r>
              <a:rPr lang="tr-TR" sz="3200" dirty="0">
                <a:solidFill>
                  <a:srgbClr val="7030A0"/>
                </a:solidFill>
              </a:rPr>
              <a:t>f) Özel kullanım deyimi</a:t>
            </a:r>
            <a:r>
              <a:rPr lang="tr-TR" sz="3200" dirty="0"/>
              <a:t>; nakliye aracının ilgili kişinin, kişisel amaçlarına yönelik, ticari kullanımın dışında kalan kullanım;</a:t>
            </a:r>
          </a:p>
          <a:p>
            <a:r>
              <a:rPr lang="tr-TR" sz="3200" dirty="0">
                <a:solidFill>
                  <a:srgbClr val="7030A0"/>
                </a:solidFill>
              </a:rPr>
              <a:t>g) Dahili trafik deyimi</a:t>
            </a:r>
            <a:r>
              <a:rPr lang="tr-TR" sz="3200" dirty="0"/>
              <a:t>; Türkiye Gümrük Bölgesi içinde bindirilen veya yüklenen insan veya eşyanın yine Türkiye Gümrük Bölgesi içinde başka bir yere indirilmesi veya boşaltılması;</a:t>
            </a:r>
          </a:p>
          <a:p>
            <a:r>
              <a:rPr lang="tr-TR" sz="3200" dirty="0"/>
              <a:t> 	Anlamına gelir.</a:t>
            </a:r>
          </a:p>
        </p:txBody>
      </p:sp>
      <p:sp>
        <p:nvSpPr>
          <p:cNvPr id="4" name="Veri Yer Tutucusu 3"/>
          <p:cNvSpPr>
            <a:spLocks noGrp="1"/>
          </p:cNvSpPr>
          <p:nvPr>
            <p:ph type="dt" sz="half" idx="10"/>
          </p:nvPr>
        </p:nvSpPr>
        <p:spPr/>
        <p:txBody>
          <a:bodyPr/>
          <a:lstStyle/>
          <a:p>
            <a:fld id="{A2C4DF63-70D9-4DAE-91E1-15DC4AF6FA3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279</a:t>
            </a:fld>
            <a:endParaRPr lang="tr-TR">
              <a:solidFill>
                <a:prstClr val="black">
                  <a:tint val="75000"/>
                </a:prstClr>
              </a:solidFill>
            </a:endParaRPr>
          </a:p>
        </p:txBody>
      </p:sp>
    </p:spTree>
    <p:extLst>
      <p:ext uri="{BB962C8B-B14F-4D97-AF65-F5344CB8AC3E}">
        <p14:creationId xmlns:p14="http://schemas.microsoft.com/office/powerpoint/2010/main" val="388507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BİRİNCİ AYIRIM</a:t>
            </a:r>
          </a:p>
        </p:txBody>
      </p:sp>
      <p:sp>
        <p:nvSpPr>
          <p:cNvPr id="4" name="Veri Yer Tutucusu 3"/>
          <p:cNvSpPr>
            <a:spLocks noGrp="1"/>
          </p:cNvSpPr>
          <p:nvPr>
            <p:ph type="dt" sz="half" idx="10"/>
          </p:nvPr>
        </p:nvSpPr>
        <p:spPr/>
        <p:txBody>
          <a:bodyPr/>
          <a:lstStyle/>
          <a:p>
            <a:fld id="{D608384C-99C7-4091-8948-24C866ADC13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a:t>
            </a:fld>
            <a:endParaRPr lang="tr-TR">
              <a:solidFill>
                <a:prstClr val="black">
                  <a:tint val="75000"/>
                </a:prstClr>
              </a:solidFill>
            </a:endParaRPr>
          </a:p>
        </p:txBody>
      </p:sp>
    </p:spTree>
    <p:extLst>
      <p:ext uri="{BB962C8B-B14F-4D97-AF65-F5344CB8AC3E}">
        <p14:creationId xmlns:p14="http://schemas.microsoft.com/office/powerpoint/2010/main" val="314996901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7671" y="450376"/>
            <a:ext cx="11341289" cy="6073254"/>
          </a:xfrm>
        </p:spPr>
        <p:txBody>
          <a:bodyPr>
            <a:normAutofit/>
          </a:bodyPr>
          <a:lstStyle/>
          <a:p>
            <a:r>
              <a:rPr lang="tr-TR" sz="3500" b="1" dirty="0">
                <a:solidFill>
                  <a:srgbClr val="FF0000"/>
                </a:solidFill>
              </a:rPr>
              <a:t>h) Konteyner deyimi</a:t>
            </a:r>
            <a:r>
              <a:rPr lang="tr-TR" sz="3500" dirty="0"/>
              <a:t>; eşya taşımak için hazırlanmış tam veya yarım kapalı bir </a:t>
            </a:r>
            <a:r>
              <a:rPr lang="tr-TR" sz="3500" dirty="0" err="1"/>
              <a:t>kompartman</a:t>
            </a:r>
            <a:r>
              <a:rPr lang="tr-TR" sz="3500" dirty="0"/>
              <a:t> oluşturan, </a:t>
            </a:r>
          </a:p>
          <a:p>
            <a:r>
              <a:rPr lang="tr-TR" dirty="0"/>
              <a:t> </a:t>
            </a:r>
          </a:p>
          <a:p>
            <a:r>
              <a:rPr lang="tr-TR" dirty="0"/>
              <a:t>	</a:t>
            </a:r>
            <a:r>
              <a:rPr lang="tr-TR" sz="3200" dirty="0"/>
              <a:t>1) Kalıcı özellikte ve </a:t>
            </a:r>
            <a:r>
              <a:rPr lang="tr-TR" sz="3200" dirty="0">
                <a:solidFill>
                  <a:srgbClr val="FF0000"/>
                </a:solidFill>
              </a:rPr>
              <a:t>birden fazla kullanım için yeteri kadar sağlam olan,</a:t>
            </a:r>
          </a:p>
          <a:p>
            <a:r>
              <a:rPr lang="tr-TR" sz="3200" dirty="0"/>
              <a:t> 	2) Bir ya da birden fazla taşıma tarzında, </a:t>
            </a:r>
            <a:r>
              <a:rPr lang="tr-TR" sz="3200" dirty="0">
                <a:solidFill>
                  <a:srgbClr val="FF0000"/>
                </a:solidFill>
              </a:rPr>
              <a:t>ara yüklemeye gerek kalmayacak şekilde eşya taşıması için özel olarak tasarlanmış</a:t>
            </a:r>
            <a:r>
              <a:rPr lang="tr-TR" sz="3200" dirty="0"/>
              <a:t>,</a:t>
            </a:r>
          </a:p>
          <a:p>
            <a:r>
              <a:rPr lang="tr-TR" sz="3200" dirty="0"/>
              <a:t> 	3) </a:t>
            </a:r>
            <a:r>
              <a:rPr lang="tr-TR" sz="3200" dirty="0">
                <a:solidFill>
                  <a:srgbClr val="FF0000"/>
                </a:solidFill>
              </a:rPr>
              <a:t>Bir metreküp veya daha fazla bir iç hacme sahip ve kolayca doldurulup boşaltılmak üzere tasarlanmış,</a:t>
            </a:r>
          </a:p>
          <a:p>
            <a:r>
              <a:rPr lang="tr-TR" sz="3200" dirty="0"/>
              <a:t>	Taşınabilir araç ve gereçleri ifade eder. </a:t>
            </a:r>
          </a:p>
          <a:p>
            <a:r>
              <a:rPr lang="tr-TR" dirty="0"/>
              <a:t> 	Platform katlar da konteyner olarak kabul edilir.</a:t>
            </a:r>
          </a:p>
          <a:p>
            <a:endParaRPr lang="tr-TR" dirty="0"/>
          </a:p>
        </p:txBody>
      </p:sp>
      <p:sp>
        <p:nvSpPr>
          <p:cNvPr id="4" name="Veri Yer Tutucusu 3"/>
          <p:cNvSpPr>
            <a:spLocks noGrp="1"/>
          </p:cNvSpPr>
          <p:nvPr>
            <p:ph type="dt" sz="half" idx="10"/>
          </p:nvPr>
        </p:nvSpPr>
        <p:spPr/>
        <p:txBody>
          <a:bodyPr/>
          <a:lstStyle/>
          <a:p>
            <a:fld id="{8C821788-1691-440F-880F-65F160C693D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280</a:t>
            </a:fld>
            <a:endParaRPr lang="tr-TR">
              <a:solidFill>
                <a:prstClr val="black">
                  <a:tint val="75000"/>
                </a:prstClr>
              </a:solidFill>
            </a:endParaRPr>
          </a:p>
        </p:txBody>
      </p:sp>
    </p:spTree>
    <p:extLst>
      <p:ext uri="{BB962C8B-B14F-4D97-AF65-F5344CB8AC3E}">
        <p14:creationId xmlns:p14="http://schemas.microsoft.com/office/powerpoint/2010/main" val="376797380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368490"/>
            <a:ext cx="11737075" cy="6155140"/>
          </a:xfrm>
        </p:spPr>
        <p:txBody>
          <a:bodyPr>
            <a:normAutofit/>
          </a:bodyPr>
          <a:lstStyle/>
          <a:p>
            <a:pPr algn="ctr"/>
            <a:r>
              <a:rPr lang="tr-TR" sz="4000" b="1" dirty="0">
                <a:solidFill>
                  <a:srgbClr val="FF0000"/>
                </a:solidFill>
              </a:rPr>
              <a:t>Tam muafiyet suretiyle rejimden faydalanacak eşya</a:t>
            </a:r>
            <a:endParaRPr lang="tr-TR" sz="4000" dirty="0">
              <a:solidFill>
                <a:srgbClr val="FF0000"/>
              </a:solidFill>
            </a:endParaRPr>
          </a:p>
          <a:p>
            <a:r>
              <a:rPr lang="tr-TR" b="1" dirty="0"/>
              <a:t> </a:t>
            </a:r>
            <a:endParaRPr lang="tr-TR" dirty="0"/>
          </a:p>
          <a:p>
            <a:r>
              <a:rPr lang="tr-TR" b="1" dirty="0"/>
              <a:t>	Madde 416 </a:t>
            </a:r>
            <a:r>
              <a:rPr lang="tr-TR" sz="2000" b="1" dirty="0"/>
              <a:t>–</a:t>
            </a:r>
            <a:r>
              <a:rPr lang="tr-TR" sz="2000" dirty="0"/>
              <a:t> </a:t>
            </a:r>
            <a:r>
              <a:rPr lang="tr-TR" sz="2400" dirty="0">
                <a:solidFill>
                  <a:srgbClr val="00B0F0"/>
                </a:solidFill>
              </a:rPr>
              <a:t>7/1/2000 tarih ve 2000/69 sayılı Bakanlar Kurulu Kararı’(BKK)</a:t>
            </a:r>
            <a:r>
              <a:rPr lang="tr-TR" sz="2400" dirty="0" err="1">
                <a:solidFill>
                  <a:srgbClr val="00B0F0"/>
                </a:solidFill>
              </a:rPr>
              <a:t>nca</a:t>
            </a:r>
            <a:r>
              <a:rPr lang="tr-TR" sz="3200" dirty="0">
                <a:solidFill>
                  <a:srgbClr val="00B0F0"/>
                </a:solidFill>
              </a:rPr>
              <a:t> belirlenen haller ve özel şartları taşıyan eşya için</a:t>
            </a:r>
          </a:p>
          <a:p>
            <a:r>
              <a:rPr lang="tr-TR" sz="3200" dirty="0">
                <a:solidFill>
                  <a:srgbClr val="00B0F0"/>
                </a:solidFill>
              </a:rPr>
              <a:t> </a:t>
            </a:r>
            <a:r>
              <a:rPr lang="tr-TR" sz="3200" b="1" dirty="0">
                <a:solidFill>
                  <a:srgbClr val="00B050"/>
                </a:solidFill>
                <a:latin typeface="Algerian" panose="04020705040A02060702" pitchFamily="82" charset="0"/>
              </a:rPr>
              <a:t>gümrük vergilerinden tam muafiyet suretiyle </a:t>
            </a:r>
            <a:r>
              <a:rPr lang="tr-TR" sz="3200" b="1" dirty="0">
                <a:solidFill>
                  <a:srgbClr val="0070C0"/>
                </a:solidFill>
                <a:latin typeface="Algerian" panose="04020705040A02060702" pitchFamily="82" charset="0"/>
              </a:rPr>
              <a:t>geçici ithalat rejimi </a:t>
            </a:r>
            <a:r>
              <a:rPr lang="tr-TR" sz="3200" b="1" dirty="0">
                <a:solidFill>
                  <a:srgbClr val="00B050"/>
                </a:solidFill>
                <a:latin typeface="Algerian" panose="04020705040A02060702" pitchFamily="82" charset="0"/>
              </a:rPr>
              <a:t>uygulanır.</a:t>
            </a:r>
          </a:p>
          <a:p>
            <a:r>
              <a:rPr lang="tr-TR" dirty="0"/>
              <a:t> </a:t>
            </a:r>
          </a:p>
          <a:p>
            <a:r>
              <a:rPr lang="tr-TR" dirty="0"/>
              <a:t>	</a:t>
            </a:r>
            <a:r>
              <a:rPr lang="tr-TR" sz="3200" dirty="0">
                <a:solidFill>
                  <a:srgbClr val="FF0000"/>
                </a:solidFill>
              </a:rPr>
              <a:t> </a:t>
            </a:r>
          </a:p>
        </p:txBody>
      </p:sp>
      <p:sp>
        <p:nvSpPr>
          <p:cNvPr id="4" name="Veri Yer Tutucusu 3"/>
          <p:cNvSpPr>
            <a:spLocks noGrp="1"/>
          </p:cNvSpPr>
          <p:nvPr>
            <p:ph type="dt" sz="half" idx="10"/>
          </p:nvPr>
        </p:nvSpPr>
        <p:spPr/>
        <p:txBody>
          <a:bodyPr/>
          <a:lstStyle/>
          <a:p>
            <a:fld id="{C50D37F8-7F0C-4ABB-9DEE-20D26B24B9A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281</a:t>
            </a:fld>
            <a:endParaRPr lang="tr-TR">
              <a:solidFill>
                <a:prstClr val="black">
                  <a:tint val="75000"/>
                </a:prstClr>
              </a:solidFill>
            </a:endParaRPr>
          </a:p>
        </p:txBody>
      </p:sp>
    </p:spTree>
    <p:extLst>
      <p:ext uri="{BB962C8B-B14F-4D97-AF65-F5344CB8AC3E}">
        <p14:creationId xmlns:p14="http://schemas.microsoft.com/office/powerpoint/2010/main" val="166731660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5660" y="0"/>
            <a:ext cx="11846256" cy="1241946"/>
          </a:xfrm>
        </p:spPr>
        <p:txBody>
          <a:bodyPr>
            <a:normAutofit fontScale="90000"/>
          </a:bodyPr>
          <a:lstStyle/>
          <a:p>
            <a:r>
              <a:rPr lang="tr-TR" b="1" dirty="0">
                <a:solidFill>
                  <a:srgbClr val="FF0000"/>
                </a:solidFill>
              </a:rPr>
              <a:t>Kısmi muafiyet suretiyle rejimden yararlandırılacak eşya</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341194" y="1241946"/>
            <a:ext cx="11641540" cy="5227093"/>
          </a:xfrm>
        </p:spPr>
        <p:txBody>
          <a:bodyPr/>
          <a:lstStyle/>
          <a:p>
            <a:r>
              <a:rPr lang="tr-TR" dirty="0"/>
              <a:t> </a:t>
            </a:r>
          </a:p>
          <a:p>
            <a:r>
              <a:rPr lang="tr-TR" dirty="0"/>
              <a:t>            </a:t>
            </a:r>
            <a:r>
              <a:rPr lang="tr-TR" sz="3200" dirty="0"/>
              <a:t>Madde 417 –</a:t>
            </a:r>
          </a:p>
          <a:p>
            <a:r>
              <a:rPr lang="tr-TR" sz="3200" dirty="0"/>
              <a:t> Mülkiyeti Türkiye Gümrük Bölgesi dışında yerleşik bir kişiye ait olan </a:t>
            </a:r>
            <a:r>
              <a:rPr lang="tr-TR" sz="1400" dirty="0"/>
              <a:t>ve </a:t>
            </a:r>
            <a:r>
              <a:rPr lang="tr-TR" sz="1400" dirty="0">
                <a:solidFill>
                  <a:srgbClr val="00B050"/>
                </a:solidFill>
              </a:rPr>
              <a:t>7/1/2000 tarih ve 2000/69 sayılı </a:t>
            </a:r>
            <a:r>
              <a:rPr lang="tr-TR" sz="1400" dirty="0" err="1">
                <a:solidFill>
                  <a:srgbClr val="00B050"/>
                </a:solidFill>
              </a:rPr>
              <a:t>BKKararı</a:t>
            </a:r>
            <a:r>
              <a:rPr lang="tr-TR" sz="1400" dirty="0">
                <a:solidFill>
                  <a:srgbClr val="00B050"/>
                </a:solidFill>
              </a:rPr>
              <a:t> hükümlerine tabi olmayan </a:t>
            </a:r>
          </a:p>
          <a:p>
            <a:r>
              <a:rPr lang="tr-TR" sz="1600" dirty="0">
                <a:solidFill>
                  <a:srgbClr val="0070C0"/>
                </a:solidFill>
              </a:rPr>
              <a:t>veya söz konusu hükümlere tabi olmakla birlikte</a:t>
            </a:r>
            <a:r>
              <a:rPr lang="tr-TR" sz="3200" dirty="0">
                <a:solidFill>
                  <a:srgbClr val="0070C0"/>
                </a:solidFill>
              </a:rPr>
              <a:t>, </a:t>
            </a:r>
          </a:p>
          <a:p>
            <a:r>
              <a:rPr lang="tr-TR" sz="3200" dirty="0">
                <a:solidFill>
                  <a:srgbClr val="0070C0"/>
                </a:solidFill>
              </a:rPr>
              <a:t>tam muafiyet suretiyle geçici ithalat iznine ilişkin hükümlerde öngörülen koşulları taşımayan eşya için </a:t>
            </a:r>
            <a:r>
              <a:rPr lang="tr-TR" sz="3200" dirty="0">
                <a:solidFill>
                  <a:srgbClr val="FF0000"/>
                </a:solidFill>
              </a:rPr>
              <a:t>kısmi muafiyet uygulanması suretiyle geçici ithalat rejimi</a:t>
            </a:r>
            <a:r>
              <a:rPr lang="tr-TR" sz="3200" dirty="0"/>
              <a:t>nin uygulanması mümkündür.</a:t>
            </a:r>
          </a:p>
        </p:txBody>
      </p:sp>
      <p:sp>
        <p:nvSpPr>
          <p:cNvPr id="4" name="Veri Yer Tutucusu 3"/>
          <p:cNvSpPr>
            <a:spLocks noGrp="1"/>
          </p:cNvSpPr>
          <p:nvPr>
            <p:ph type="dt" sz="half" idx="10"/>
          </p:nvPr>
        </p:nvSpPr>
        <p:spPr/>
        <p:txBody>
          <a:bodyPr/>
          <a:lstStyle/>
          <a:p>
            <a:fld id="{24AF498E-CAEA-4D97-AFAC-5838D27CD31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282</a:t>
            </a:fld>
            <a:endParaRPr lang="tr-TR">
              <a:solidFill>
                <a:prstClr val="black">
                  <a:tint val="75000"/>
                </a:prstClr>
              </a:solidFill>
            </a:endParaRPr>
          </a:p>
        </p:txBody>
      </p:sp>
    </p:spTree>
    <p:extLst>
      <p:ext uri="{BB962C8B-B14F-4D97-AF65-F5344CB8AC3E}">
        <p14:creationId xmlns:p14="http://schemas.microsoft.com/office/powerpoint/2010/main" val="416458334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0125" y="365125"/>
            <a:ext cx="11859905" cy="1325563"/>
          </a:xfrm>
        </p:spPr>
        <p:txBody>
          <a:bodyPr/>
          <a:lstStyle/>
          <a:p>
            <a:pPr algn="ctr"/>
            <a:r>
              <a:rPr lang="tr-TR" b="1" dirty="0">
                <a:solidFill>
                  <a:srgbClr val="FF0000"/>
                </a:solidFill>
              </a:rPr>
              <a:t>Kısmi muafiyet suretiyle rejimden yararlandırılmayacak eşya</a:t>
            </a:r>
          </a:p>
        </p:txBody>
      </p:sp>
      <p:sp>
        <p:nvSpPr>
          <p:cNvPr id="3" name="İçerik Yer Tutucusu 2"/>
          <p:cNvSpPr>
            <a:spLocks noGrp="1"/>
          </p:cNvSpPr>
          <p:nvPr>
            <p:ph idx="1"/>
          </p:nvPr>
        </p:nvSpPr>
        <p:spPr/>
        <p:txBody>
          <a:bodyPr>
            <a:normAutofit/>
          </a:bodyPr>
          <a:lstStyle/>
          <a:p>
            <a:r>
              <a:rPr lang="tr-TR" dirty="0"/>
              <a:t> </a:t>
            </a:r>
          </a:p>
          <a:p>
            <a:r>
              <a:rPr lang="tr-TR" dirty="0"/>
              <a:t> </a:t>
            </a:r>
          </a:p>
          <a:p>
            <a:r>
              <a:rPr lang="tr-TR" dirty="0"/>
              <a:t>            </a:t>
            </a:r>
            <a:r>
              <a:rPr lang="tr-TR" sz="3200" dirty="0"/>
              <a:t>Madde 418 –</a:t>
            </a:r>
          </a:p>
          <a:p>
            <a:r>
              <a:rPr lang="tr-TR" sz="3200" dirty="0"/>
              <a:t>7/1/2000 tarih ve 2000/69 sayılı Bakanlar Kurulu Kararı’nın 9 no.lu eki listede yer alan eşya kısmi muafiyet suretiyle geçici ithalat rejiminden yararlanamaz.</a:t>
            </a:r>
          </a:p>
          <a:p>
            <a:r>
              <a:rPr lang="tr-TR" dirty="0"/>
              <a:t> </a:t>
            </a:r>
          </a:p>
        </p:txBody>
      </p:sp>
      <p:sp>
        <p:nvSpPr>
          <p:cNvPr id="4" name="Veri Yer Tutucusu 3"/>
          <p:cNvSpPr>
            <a:spLocks noGrp="1"/>
          </p:cNvSpPr>
          <p:nvPr>
            <p:ph type="dt" sz="half" idx="10"/>
          </p:nvPr>
        </p:nvSpPr>
        <p:spPr/>
        <p:txBody>
          <a:bodyPr/>
          <a:lstStyle/>
          <a:p>
            <a:fld id="{87135216-79C8-45D2-BBEE-588A4981DC3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283</a:t>
            </a:fld>
            <a:endParaRPr lang="tr-TR">
              <a:solidFill>
                <a:prstClr val="black">
                  <a:tint val="75000"/>
                </a:prstClr>
              </a:solidFill>
            </a:endParaRPr>
          </a:p>
        </p:txBody>
      </p:sp>
    </p:spTree>
    <p:extLst>
      <p:ext uri="{BB962C8B-B14F-4D97-AF65-F5344CB8AC3E}">
        <p14:creationId xmlns:p14="http://schemas.microsoft.com/office/powerpoint/2010/main" val="407513731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767639"/>
          </a:xfrm>
        </p:spPr>
        <p:txBody>
          <a:bodyPr>
            <a:normAutofit fontScale="90000"/>
          </a:bodyPr>
          <a:lstStyle/>
          <a:p>
            <a:pPr algn="ctr"/>
            <a:br>
              <a:rPr lang="tr-TR" b="1" dirty="0">
                <a:solidFill>
                  <a:srgbClr val="FF0000"/>
                </a:solidFill>
              </a:rPr>
            </a:br>
            <a:r>
              <a:rPr lang="tr-TR" sz="4900" b="1" dirty="0">
                <a:solidFill>
                  <a:srgbClr val="FF0000"/>
                </a:solidFill>
                <a:latin typeface="Arial Black" panose="020B0A04020102020204" pitchFamily="34" charset="0"/>
              </a:rPr>
              <a:t>İzin talebi (geçici ithalat)</a:t>
            </a:r>
            <a:br>
              <a:rPr lang="tr-TR" b="1" dirty="0">
                <a:solidFill>
                  <a:srgbClr val="FF0000"/>
                </a:solidFill>
                <a:latin typeface="Arial Black" panose="020B0A04020102020204" pitchFamily="34" charset="0"/>
              </a:rPr>
            </a:br>
            <a:endParaRPr lang="tr-TR"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r>
              <a:rPr lang="tr-TR" dirty="0"/>
              <a:t>  </a:t>
            </a:r>
          </a:p>
          <a:p>
            <a:r>
              <a:rPr lang="tr-TR" sz="3200" b="1" dirty="0"/>
              <a:t>Madde 419 – </a:t>
            </a:r>
          </a:p>
          <a:p>
            <a:r>
              <a:rPr lang="tr-TR" sz="3200" dirty="0"/>
              <a:t>(14.8.2002 tarih ve 24846 sayılı </a:t>
            </a:r>
            <a:r>
              <a:rPr lang="tr-TR" sz="3200" dirty="0" err="1"/>
              <a:t>RG’de</a:t>
            </a:r>
            <a:r>
              <a:rPr lang="tr-TR" sz="3200" dirty="0"/>
              <a:t> yayımlanan Yönetmelik ile değişik)</a:t>
            </a:r>
          </a:p>
          <a:p>
            <a:r>
              <a:rPr lang="tr-TR" sz="3200" b="1" dirty="0">
                <a:solidFill>
                  <a:srgbClr val="00B050"/>
                </a:solidFill>
              </a:rPr>
              <a:t>Geçici ithalat izni </a:t>
            </a:r>
            <a:r>
              <a:rPr lang="tr-TR" sz="3200" dirty="0"/>
              <a:t>eşyayı kullanan veya kullandıran kişinin talebi üzerine </a:t>
            </a:r>
            <a:r>
              <a:rPr lang="tr-TR" sz="3200" dirty="0">
                <a:solidFill>
                  <a:srgbClr val="EB3963"/>
                </a:solidFill>
              </a:rPr>
              <a:t>yetkili gümrük idarelerince verilir.</a:t>
            </a:r>
          </a:p>
        </p:txBody>
      </p:sp>
      <p:sp>
        <p:nvSpPr>
          <p:cNvPr id="4" name="Veri Yer Tutucusu 3"/>
          <p:cNvSpPr>
            <a:spLocks noGrp="1"/>
          </p:cNvSpPr>
          <p:nvPr>
            <p:ph type="dt" sz="half" idx="10"/>
          </p:nvPr>
        </p:nvSpPr>
        <p:spPr/>
        <p:txBody>
          <a:bodyPr/>
          <a:lstStyle/>
          <a:p>
            <a:fld id="{5DEEC898-B494-4B23-9CAD-602160AB6CA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284</a:t>
            </a:fld>
            <a:endParaRPr lang="tr-TR">
              <a:solidFill>
                <a:prstClr val="black">
                  <a:tint val="75000"/>
                </a:prstClr>
              </a:solidFill>
            </a:endParaRPr>
          </a:p>
        </p:txBody>
      </p:sp>
    </p:spTree>
    <p:extLst>
      <p:ext uri="{BB962C8B-B14F-4D97-AF65-F5344CB8AC3E}">
        <p14:creationId xmlns:p14="http://schemas.microsoft.com/office/powerpoint/2010/main" val="410409728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835878"/>
          </a:xfrm>
        </p:spPr>
        <p:txBody>
          <a:bodyPr/>
          <a:lstStyle/>
          <a:p>
            <a:pPr algn="ctr"/>
            <a:r>
              <a:rPr lang="tr-TR" b="1" dirty="0">
                <a:solidFill>
                  <a:srgbClr val="FF0000"/>
                </a:solidFill>
              </a:rPr>
              <a:t>İznin geçerlilik süresi</a:t>
            </a:r>
          </a:p>
        </p:txBody>
      </p:sp>
      <p:sp>
        <p:nvSpPr>
          <p:cNvPr id="3" name="İçerik Yer Tutucusu 2"/>
          <p:cNvSpPr>
            <a:spLocks noGrp="1"/>
          </p:cNvSpPr>
          <p:nvPr>
            <p:ph idx="1"/>
          </p:nvPr>
        </p:nvSpPr>
        <p:spPr>
          <a:xfrm>
            <a:off x="218364" y="1201004"/>
            <a:ext cx="11135436" cy="5295330"/>
          </a:xfrm>
        </p:spPr>
        <p:txBody>
          <a:bodyPr>
            <a:normAutofit/>
          </a:bodyPr>
          <a:lstStyle/>
          <a:p>
            <a:endParaRPr lang="tr-TR" dirty="0"/>
          </a:p>
          <a:p>
            <a:r>
              <a:rPr lang="tr-TR" dirty="0"/>
              <a:t> </a:t>
            </a:r>
            <a:r>
              <a:rPr lang="tr-TR" sz="3200" dirty="0"/>
              <a:t>            </a:t>
            </a:r>
            <a:r>
              <a:rPr lang="tr-TR" sz="3200" b="1" dirty="0"/>
              <a:t>Madde 421- </a:t>
            </a:r>
          </a:p>
          <a:p>
            <a:r>
              <a:rPr lang="tr-TR" sz="3200" dirty="0"/>
              <a:t>Geçici İthalat Rejimi İçin İzin Formu üzerinde yer alan iznin </a:t>
            </a:r>
            <a:r>
              <a:rPr lang="tr-TR" sz="3200" dirty="0">
                <a:solidFill>
                  <a:srgbClr val="EB3963"/>
                </a:solidFill>
              </a:rPr>
              <a:t>geçerlilik süresi </a:t>
            </a:r>
            <a:r>
              <a:rPr lang="tr-TR" sz="3200" dirty="0">
                <a:solidFill>
                  <a:srgbClr val="00B050"/>
                </a:solidFill>
              </a:rPr>
              <a:t>GK </a:t>
            </a:r>
            <a:r>
              <a:rPr lang="tr-TR" sz="3200" dirty="0" err="1">
                <a:solidFill>
                  <a:srgbClr val="00B050"/>
                </a:solidFill>
              </a:rPr>
              <a:t>nun</a:t>
            </a:r>
            <a:r>
              <a:rPr lang="tr-TR" sz="3200" dirty="0">
                <a:solidFill>
                  <a:srgbClr val="00B050"/>
                </a:solidFill>
              </a:rPr>
              <a:t> 46 </a:t>
            </a:r>
            <a:r>
              <a:rPr lang="tr-TR" sz="3200" dirty="0" err="1">
                <a:solidFill>
                  <a:srgbClr val="00B050"/>
                </a:solidFill>
              </a:rPr>
              <a:t>ncı</a:t>
            </a:r>
            <a:r>
              <a:rPr lang="tr-TR" sz="3200" dirty="0">
                <a:solidFill>
                  <a:srgbClr val="00B050"/>
                </a:solidFill>
              </a:rPr>
              <a:t> maddesi ile izin talep formunda belirtilen süreler dikkate alınarak gümrük idarelerince belirlenir</a:t>
            </a:r>
            <a:r>
              <a:rPr lang="tr-TR" sz="3200" dirty="0"/>
              <a:t>.</a:t>
            </a:r>
          </a:p>
          <a:p>
            <a:r>
              <a:rPr lang="tr-TR" sz="3200" dirty="0"/>
              <a:t> </a:t>
            </a:r>
            <a:r>
              <a:rPr lang="tr-TR" sz="3200" dirty="0">
                <a:solidFill>
                  <a:srgbClr val="EB3963"/>
                </a:solidFill>
              </a:rPr>
              <a:t>Belirlenen süre içinde kullanılmayan </a:t>
            </a:r>
            <a:r>
              <a:rPr lang="tr-TR" sz="3200" dirty="0"/>
              <a:t>ya da ilgili gümrüğüne gerekçe de belirtilmek suretiyle süre uzatım talebinde bulunulmayan </a:t>
            </a:r>
            <a:r>
              <a:rPr lang="tr-TR" sz="3200" dirty="0">
                <a:solidFill>
                  <a:srgbClr val="EB3963"/>
                </a:solidFill>
              </a:rPr>
              <a:t>Geçici İthalat Rejimi İzin Formu ilgili gümrük idaresince iptal edilir.</a:t>
            </a:r>
          </a:p>
        </p:txBody>
      </p:sp>
      <p:sp>
        <p:nvSpPr>
          <p:cNvPr id="4" name="Veri Yer Tutucusu 3"/>
          <p:cNvSpPr>
            <a:spLocks noGrp="1"/>
          </p:cNvSpPr>
          <p:nvPr>
            <p:ph type="dt" sz="half" idx="10"/>
          </p:nvPr>
        </p:nvSpPr>
        <p:spPr/>
        <p:txBody>
          <a:bodyPr/>
          <a:lstStyle/>
          <a:p>
            <a:fld id="{A76571A7-675B-4348-860F-E96ECE87DA8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285</a:t>
            </a:fld>
            <a:endParaRPr lang="tr-TR">
              <a:solidFill>
                <a:prstClr val="black">
                  <a:tint val="75000"/>
                </a:prstClr>
              </a:solidFill>
            </a:endParaRPr>
          </a:p>
        </p:txBody>
      </p:sp>
    </p:spTree>
    <p:extLst>
      <p:ext uri="{BB962C8B-B14F-4D97-AF65-F5344CB8AC3E}">
        <p14:creationId xmlns:p14="http://schemas.microsoft.com/office/powerpoint/2010/main" val="4064828123"/>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54242"/>
          </a:xfrm>
        </p:spPr>
        <p:txBody>
          <a:bodyPr>
            <a:normAutofit fontScale="90000"/>
          </a:bodyPr>
          <a:lstStyle/>
          <a:p>
            <a:pPr algn="ctr"/>
            <a:br>
              <a:rPr lang="tr-TR" b="1" dirty="0">
                <a:solidFill>
                  <a:srgbClr val="FF0000"/>
                </a:solidFill>
              </a:rPr>
            </a:br>
            <a:r>
              <a:rPr lang="tr-TR" b="1" dirty="0">
                <a:solidFill>
                  <a:srgbClr val="00B050"/>
                </a:solidFill>
                <a:latin typeface="Cooper Black" panose="0208090404030B020404" pitchFamily="18" charset="0"/>
              </a:rPr>
              <a:t>Eşyanın rejim altında kalma süresi</a:t>
            </a:r>
            <a:br>
              <a:rPr lang="tr-TR" b="1" dirty="0">
                <a:solidFill>
                  <a:srgbClr val="00B050"/>
                </a:solidFill>
              </a:rPr>
            </a:br>
            <a:endParaRPr lang="tr-TR" b="1" dirty="0">
              <a:solidFill>
                <a:srgbClr val="00B050"/>
              </a:solidFill>
            </a:endParaRPr>
          </a:p>
        </p:txBody>
      </p:sp>
      <p:sp>
        <p:nvSpPr>
          <p:cNvPr id="3" name="İçerik Yer Tutucusu 2"/>
          <p:cNvSpPr>
            <a:spLocks noGrp="1"/>
          </p:cNvSpPr>
          <p:nvPr>
            <p:ph idx="1"/>
          </p:nvPr>
        </p:nvSpPr>
        <p:spPr>
          <a:xfrm>
            <a:off x="395785" y="1419368"/>
            <a:ext cx="11382233" cy="5172501"/>
          </a:xfrm>
        </p:spPr>
        <p:txBody>
          <a:bodyPr/>
          <a:lstStyle/>
          <a:p>
            <a:r>
              <a:rPr lang="tr-TR" dirty="0"/>
              <a:t>  </a:t>
            </a:r>
          </a:p>
          <a:p>
            <a:r>
              <a:rPr lang="tr-TR" dirty="0"/>
              <a:t>            </a:t>
            </a:r>
            <a:r>
              <a:rPr lang="tr-TR" sz="3200" b="1" dirty="0"/>
              <a:t>Madde 422</a:t>
            </a:r>
            <a:r>
              <a:rPr lang="tr-TR" sz="3200" dirty="0"/>
              <a:t>– </a:t>
            </a:r>
          </a:p>
          <a:p>
            <a:r>
              <a:rPr lang="tr-TR" sz="3200" dirty="0">
                <a:solidFill>
                  <a:srgbClr val="EB3963"/>
                </a:solidFill>
              </a:rPr>
              <a:t>İthalat vergilerinden tam muafiyet suretiyle geçici ithalat rejiminden yararlandırılacak eşya hakkındaki </a:t>
            </a:r>
            <a:r>
              <a:rPr lang="tr-TR" sz="2400" dirty="0"/>
              <a:t>7/1/2000 tarih ve 2000/69 sayılı Bakanlar Kurulu Kararı’nda </a:t>
            </a:r>
            <a:r>
              <a:rPr lang="tr-TR" sz="3200" dirty="0"/>
              <a:t>özel olarak belirlenen süreler saklı kalmak üzere, </a:t>
            </a:r>
            <a:r>
              <a:rPr lang="tr-TR" sz="3200" b="1" u="sng" dirty="0">
                <a:solidFill>
                  <a:srgbClr val="FF0000"/>
                </a:solidFill>
              </a:rPr>
              <a:t>eşyanın geçici ithal rejimi altında kalma süresi </a:t>
            </a:r>
            <a:r>
              <a:rPr lang="tr-TR" sz="2000" dirty="0" err="1">
                <a:solidFill>
                  <a:srgbClr val="EB3963"/>
                </a:solidFill>
              </a:rPr>
              <a:t>GKnun</a:t>
            </a:r>
            <a:r>
              <a:rPr lang="tr-TR" sz="2000" dirty="0">
                <a:solidFill>
                  <a:srgbClr val="EB3963"/>
                </a:solidFill>
              </a:rPr>
              <a:t> 130 uncu maddesinin 2 </a:t>
            </a:r>
            <a:r>
              <a:rPr lang="tr-TR" sz="2000" dirty="0" err="1">
                <a:solidFill>
                  <a:srgbClr val="EB3963"/>
                </a:solidFill>
              </a:rPr>
              <a:t>nci</a:t>
            </a:r>
            <a:r>
              <a:rPr lang="tr-TR" sz="2000" dirty="0">
                <a:solidFill>
                  <a:srgbClr val="EB3963"/>
                </a:solidFill>
              </a:rPr>
              <a:t> fıkrası uyarınca;</a:t>
            </a:r>
            <a:endParaRPr lang="tr-TR" sz="3200" dirty="0">
              <a:solidFill>
                <a:srgbClr val="EB3963"/>
              </a:solidFill>
            </a:endParaRPr>
          </a:p>
          <a:p>
            <a:r>
              <a:rPr lang="tr-TR" sz="3200" dirty="0">
                <a:solidFill>
                  <a:srgbClr val="EB3963"/>
                </a:solidFill>
              </a:rPr>
              <a:t> </a:t>
            </a:r>
            <a:r>
              <a:rPr lang="tr-TR" sz="3600" b="1" u="sng" dirty="0">
                <a:solidFill>
                  <a:srgbClr val="FF0000"/>
                </a:solidFill>
                <a:latin typeface="Cooper Black" panose="0208090404030B020404" pitchFamily="18" charset="0"/>
              </a:rPr>
              <a:t>azami 24 ay olarak belirlenir.</a:t>
            </a:r>
            <a:endParaRPr lang="tr-TR" sz="3200" b="1" u="sng" dirty="0">
              <a:solidFill>
                <a:srgbClr val="FF0000"/>
              </a:solidFill>
              <a:latin typeface="Cooper Black" panose="0208090404030B020404" pitchFamily="18" charset="0"/>
            </a:endParaRPr>
          </a:p>
        </p:txBody>
      </p:sp>
      <p:sp>
        <p:nvSpPr>
          <p:cNvPr id="4" name="Veri Yer Tutucusu 3"/>
          <p:cNvSpPr>
            <a:spLocks noGrp="1"/>
          </p:cNvSpPr>
          <p:nvPr>
            <p:ph type="dt" sz="half" idx="10"/>
          </p:nvPr>
        </p:nvSpPr>
        <p:spPr/>
        <p:txBody>
          <a:bodyPr/>
          <a:lstStyle/>
          <a:p>
            <a:fld id="{EAF094C5-177F-4F55-8196-EFFE66390FF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286</a:t>
            </a:fld>
            <a:endParaRPr lang="tr-TR">
              <a:solidFill>
                <a:prstClr val="black">
                  <a:tint val="75000"/>
                </a:prstClr>
              </a:solidFill>
            </a:endParaRPr>
          </a:p>
        </p:txBody>
      </p:sp>
    </p:spTree>
    <p:extLst>
      <p:ext uri="{BB962C8B-B14F-4D97-AF65-F5344CB8AC3E}">
        <p14:creationId xmlns:p14="http://schemas.microsoft.com/office/powerpoint/2010/main" val="108877547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842" y="382137"/>
            <a:ext cx="11627892" cy="6168788"/>
          </a:xfrm>
        </p:spPr>
        <p:txBody>
          <a:bodyPr>
            <a:normAutofit/>
          </a:bodyPr>
          <a:lstStyle/>
          <a:p>
            <a:pPr algn="ctr"/>
            <a:r>
              <a:rPr lang="tr-TR" sz="4800" b="1" dirty="0">
                <a:solidFill>
                  <a:srgbClr val="FF0000"/>
                </a:solidFill>
              </a:rPr>
              <a:t>Taşıt giriş çıkış formu</a:t>
            </a:r>
            <a:endParaRPr lang="tr-TR" sz="4800" dirty="0">
              <a:solidFill>
                <a:srgbClr val="FF0000"/>
              </a:solidFill>
            </a:endParaRPr>
          </a:p>
          <a:p>
            <a:r>
              <a:rPr lang="tr-TR" sz="4000" b="1" dirty="0"/>
              <a:t> </a:t>
            </a:r>
            <a:r>
              <a:rPr lang="tr-TR" b="1" dirty="0"/>
              <a:t>	Madde 453 –</a:t>
            </a:r>
            <a:r>
              <a:rPr lang="tr-TR" dirty="0"/>
              <a:t> </a:t>
            </a:r>
          </a:p>
          <a:p>
            <a:r>
              <a:rPr lang="tr-TR" sz="3200" dirty="0">
                <a:solidFill>
                  <a:srgbClr val="00B050"/>
                </a:solidFill>
              </a:rPr>
              <a:t>Türkiye Gümrük Bölgesine boş olarak gelen veya yükünü boşalttıktan sonra yurtdışına çıkacak olan ticari kullanıma mahsus kara taşıtları (dolu veya boş otobüsler dahil) </a:t>
            </a:r>
            <a:r>
              <a:rPr lang="tr-TR" sz="3200" dirty="0"/>
              <a:t>ile,</a:t>
            </a:r>
          </a:p>
          <a:p>
            <a:r>
              <a:rPr lang="tr-TR" sz="3200" dirty="0"/>
              <a:t> </a:t>
            </a:r>
            <a:r>
              <a:rPr lang="tr-TR" sz="3200" dirty="0">
                <a:solidFill>
                  <a:srgbClr val="EB3963"/>
                </a:solidFill>
              </a:rPr>
              <a:t>Türk ve yabancı uyruklu turistlere ait olup</a:t>
            </a:r>
            <a:r>
              <a:rPr lang="tr-TR" sz="3200" dirty="0"/>
              <a:t>, </a:t>
            </a:r>
          </a:p>
          <a:p>
            <a:r>
              <a:rPr lang="tr-TR" sz="3200" dirty="0">
                <a:solidFill>
                  <a:srgbClr val="7030A0"/>
                </a:solidFill>
              </a:rPr>
              <a:t>Türkiye Gümrük Bölgesine getirilen ve ithalat vergilerinden tam muafiyet suretiyle geçici ithalat rejiminden faydalanacak özel kullanıma mahsus kara taşıtları için,</a:t>
            </a:r>
          </a:p>
          <a:p>
            <a:r>
              <a:rPr lang="tr-TR" sz="3200" dirty="0">
                <a:solidFill>
                  <a:srgbClr val="7030A0"/>
                </a:solidFill>
              </a:rPr>
              <a:t> </a:t>
            </a:r>
            <a:r>
              <a:rPr lang="tr-TR" sz="3200" dirty="0"/>
              <a:t>gümrük idaresince 62 no.lu ekte yer alan </a:t>
            </a:r>
            <a:r>
              <a:rPr lang="tr-TR" sz="3200" b="1" u="sng" dirty="0">
                <a:solidFill>
                  <a:srgbClr val="EB3963"/>
                </a:solidFill>
              </a:rPr>
              <a:t>Taşıt Giriş Çıkış Formu düzenlenir</a:t>
            </a:r>
          </a:p>
        </p:txBody>
      </p:sp>
      <p:sp>
        <p:nvSpPr>
          <p:cNvPr id="4" name="Veri Yer Tutucusu 3"/>
          <p:cNvSpPr>
            <a:spLocks noGrp="1"/>
          </p:cNvSpPr>
          <p:nvPr>
            <p:ph type="dt" sz="half" idx="10"/>
          </p:nvPr>
        </p:nvSpPr>
        <p:spPr/>
        <p:txBody>
          <a:bodyPr/>
          <a:lstStyle/>
          <a:p>
            <a:fld id="{4C253685-8A13-494B-A1DD-268B5F187A5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287</a:t>
            </a:fld>
            <a:endParaRPr lang="tr-TR">
              <a:solidFill>
                <a:prstClr val="black">
                  <a:tint val="75000"/>
                </a:prstClr>
              </a:solidFill>
            </a:endParaRPr>
          </a:p>
        </p:txBody>
      </p:sp>
    </p:spTree>
    <p:extLst>
      <p:ext uri="{BB962C8B-B14F-4D97-AF65-F5344CB8AC3E}">
        <p14:creationId xmlns:p14="http://schemas.microsoft.com/office/powerpoint/2010/main" val="3260946914"/>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2263" y="559558"/>
            <a:ext cx="11300346" cy="5991367"/>
          </a:xfrm>
        </p:spPr>
        <p:txBody>
          <a:bodyPr>
            <a:normAutofit lnSpcReduction="10000"/>
          </a:bodyPr>
          <a:lstStyle/>
          <a:p>
            <a:r>
              <a:rPr lang="tr-TR" sz="3200" u="sng" dirty="0">
                <a:solidFill>
                  <a:srgbClr val="13ED3D"/>
                </a:solidFill>
                <a:latin typeface="Algerian" panose="04020705040A02060702" pitchFamily="82" charset="0"/>
              </a:rPr>
              <a:t>Triptik karnesi</a:t>
            </a:r>
            <a:r>
              <a:rPr lang="tr-TR" sz="3200" u="sng" dirty="0">
                <a:solidFill>
                  <a:srgbClr val="FF0000"/>
                </a:solidFill>
                <a:latin typeface="Aharoni"/>
              </a:rPr>
              <a:t>* </a:t>
            </a:r>
            <a:r>
              <a:rPr lang="tr-TR" sz="3200" u="sng" dirty="0">
                <a:solidFill>
                  <a:srgbClr val="7030A0"/>
                </a:solidFill>
                <a:latin typeface="Aharoni"/>
              </a:rPr>
              <a:t>veya </a:t>
            </a:r>
            <a:r>
              <a:rPr lang="tr-TR" sz="3200" u="sng" dirty="0">
                <a:solidFill>
                  <a:srgbClr val="FF0000"/>
                </a:solidFill>
                <a:latin typeface="Aharoni"/>
              </a:rPr>
              <a:t>gümrüklerden geçiş karnesi </a:t>
            </a:r>
            <a:r>
              <a:rPr lang="tr-TR" sz="3200" u="sng" dirty="0">
                <a:solidFill>
                  <a:srgbClr val="7030A0"/>
                </a:solidFill>
                <a:latin typeface="Aharoni"/>
              </a:rPr>
              <a:t>ibrazı halinde ;</a:t>
            </a:r>
            <a:r>
              <a:rPr lang="tr-TR" sz="3200" dirty="0">
                <a:solidFill>
                  <a:srgbClr val="7030A0"/>
                </a:solidFill>
                <a:latin typeface="Aharoni"/>
              </a:rPr>
              <a:t>ayrıca taşıt giriş çıkış formu düzenlenmez</a:t>
            </a:r>
            <a:r>
              <a:rPr lang="tr-TR" sz="3200" dirty="0"/>
              <a:t>.</a:t>
            </a:r>
          </a:p>
          <a:p>
            <a:r>
              <a:rPr lang="tr-TR" sz="3200" dirty="0"/>
              <a:t> Ticari mahiyetteki kara taşıtları için tanzim edilen taşıt giriş çıkış formuna “Ticari Taşıttır” kaşesi tatbik edilir.</a:t>
            </a:r>
          </a:p>
          <a:p>
            <a:r>
              <a:rPr lang="tr-TR" dirty="0"/>
              <a:t> </a:t>
            </a:r>
          </a:p>
          <a:p>
            <a:pPr algn="ctr"/>
            <a:r>
              <a:rPr lang="tr-TR" b="1" dirty="0"/>
              <a:t>	</a:t>
            </a:r>
            <a:r>
              <a:rPr lang="tr-TR" b="1" dirty="0">
                <a:solidFill>
                  <a:srgbClr val="13ED3D"/>
                </a:solidFill>
                <a:latin typeface="Algerian" panose="04020705040A02060702" pitchFamily="82" charset="0"/>
              </a:rPr>
              <a:t>*</a:t>
            </a:r>
            <a:r>
              <a:rPr lang="tr-TR" sz="3200" b="1" dirty="0">
                <a:solidFill>
                  <a:srgbClr val="13ED3D"/>
                </a:solidFill>
                <a:latin typeface="Algerian" panose="04020705040A02060702" pitchFamily="82" charset="0"/>
              </a:rPr>
              <a:t>Triptik karnesi</a:t>
            </a:r>
            <a:endParaRPr lang="tr-TR" sz="3200" dirty="0">
              <a:solidFill>
                <a:srgbClr val="13ED3D"/>
              </a:solidFill>
              <a:latin typeface="Algerian" panose="04020705040A02060702" pitchFamily="82" charset="0"/>
            </a:endParaRPr>
          </a:p>
          <a:p>
            <a:r>
              <a:rPr lang="tr-TR" b="1" dirty="0"/>
              <a:t> </a:t>
            </a:r>
            <a:endParaRPr lang="tr-TR" dirty="0"/>
          </a:p>
          <a:p>
            <a:r>
              <a:rPr lang="tr-TR" b="1" dirty="0"/>
              <a:t>	Madde 454-</a:t>
            </a:r>
            <a:r>
              <a:rPr lang="tr-TR" dirty="0"/>
              <a:t> Türkiye Gümrük Bölgesi dışında yerleşik kişilerin turistik amaçlı seyahatlerinde Türkiye Gümrük Bölgesine getirilen taşıtları için </a:t>
            </a:r>
            <a:r>
              <a:rPr lang="tr-TR" dirty="0">
                <a:solidFill>
                  <a:srgbClr val="FF0000"/>
                </a:solidFill>
                <a:latin typeface="Arial Black" panose="020B0A04020102020204" pitchFamily="34" charset="0"/>
              </a:rPr>
              <a:t>Türkiye Turing ve Otomobil Kurumu </a:t>
            </a:r>
            <a:r>
              <a:rPr lang="tr-TR" dirty="0">
                <a:solidFill>
                  <a:srgbClr val="7030A0"/>
                </a:solidFill>
              </a:rPr>
              <a:t>tarafından </a:t>
            </a:r>
            <a:r>
              <a:rPr lang="tr-TR" u="sng" dirty="0">
                <a:solidFill>
                  <a:srgbClr val="00B050"/>
                </a:solidFill>
              </a:rPr>
              <a:t>yalnız Türkiye için geçerli olacak şekilde düzenlenen </a:t>
            </a:r>
            <a:r>
              <a:rPr lang="tr-TR" dirty="0">
                <a:solidFill>
                  <a:srgbClr val="7030A0"/>
                </a:solidFill>
              </a:rPr>
              <a:t>üç parçadan ibaret teminat hükmünde olan belgedir.</a:t>
            </a:r>
          </a:p>
          <a:p>
            <a:endParaRPr lang="tr-TR" dirty="0"/>
          </a:p>
        </p:txBody>
      </p:sp>
      <p:sp>
        <p:nvSpPr>
          <p:cNvPr id="4" name="Veri Yer Tutucusu 3"/>
          <p:cNvSpPr>
            <a:spLocks noGrp="1"/>
          </p:cNvSpPr>
          <p:nvPr>
            <p:ph type="dt" sz="half" idx="10"/>
          </p:nvPr>
        </p:nvSpPr>
        <p:spPr/>
        <p:txBody>
          <a:bodyPr/>
          <a:lstStyle/>
          <a:p>
            <a:fld id="{84E165B5-41F9-4DE9-ABCD-9432048BE56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288</a:t>
            </a:fld>
            <a:endParaRPr lang="tr-TR">
              <a:solidFill>
                <a:prstClr val="black">
                  <a:tint val="75000"/>
                </a:prstClr>
              </a:solidFill>
            </a:endParaRPr>
          </a:p>
        </p:txBody>
      </p:sp>
    </p:spTree>
    <p:extLst>
      <p:ext uri="{BB962C8B-B14F-4D97-AF65-F5344CB8AC3E}">
        <p14:creationId xmlns:p14="http://schemas.microsoft.com/office/powerpoint/2010/main" val="3833805778"/>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2137" y="477672"/>
            <a:ext cx="11450472" cy="6018662"/>
          </a:xfrm>
        </p:spPr>
        <p:txBody>
          <a:bodyPr>
            <a:normAutofit/>
          </a:bodyPr>
          <a:lstStyle/>
          <a:p>
            <a:pPr algn="ctr"/>
            <a:r>
              <a:rPr lang="tr-TR" sz="3600" b="1" dirty="0">
                <a:solidFill>
                  <a:srgbClr val="FF0000"/>
                </a:solidFill>
              </a:rPr>
              <a:t>Gümrüklerden geçiş karnesi</a:t>
            </a:r>
            <a:endParaRPr lang="tr-TR" sz="3600" dirty="0">
              <a:solidFill>
                <a:srgbClr val="FF0000"/>
              </a:solidFill>
            </a:endParaRPr>
          </a:p>
          <a:p>
            <a:r>
              <a:rPr lang="tr-TR" b="1" dirty="0"/>
              <a:t> </a:t>
            </a:r>
            <a:endParaRPr lang="tr-TR" dirty="0"/>
          </a:p>
          <a:p>
            <a:r>
              <a:rPr lang="tr-TR" b="1" dirty="0"/>
              <a:t>	</a:t>
            </a:r>
            <a:r>
              <a:rPr lang="tr-TR" sz="3200" b="1" dirty="0"/>
              <a:t>Madde 455 –</a:t>
            </a:r>
            <a:r>
              <a:rPr lang="tr-TR" sz="3200" dirty="0"/>
              <a:t> </a:t>
            </a:r>
          </a:p>
          <a:p>
            <a:r>
              <a:rPr lang="tr-TR" sz="3200" dirty="0"/>
              <a:t>Ticari kullanıma mahsus kara taşıtları ile Türkiye Gümrük Bölgesi dışında yerleşik kişilerin turistik amaçlı seyahatlerinde getirdikleri özel taşıtları için ulusal kefil kuruluş olan Türkiye Turing ve Otomobil Kurumunun kefalet ettiği yabancı otomobil kuruluşları ile </a:t>
            </a:r>
            <a:r>
              <a:rPr lang="tr-TR" sz="3200" dirty="0" err="1"/>
              <a:t>Gulf</a:t>
            </a:r>
            <a:r>
              <a:rPr lang="tr-TR" sz="3200" dirty="0"/>
              <a:t> Otomobil Federasyonunca verilen bir cilt halinde birleştirilmiş ve her biri turistin gideceği ülkelerden birine mahsus olmak üzere beş veya yirmi beş yapraktan ibaret teminat hükmünde olan belgedir.</a:t>
            </a:r>
            <a:r>
              <a:rPr lang="tr-TR" dirty="0"/>
              <a:t>	</a:t>
            </a:r>
          </a:p>
          <a:p>
            <a:r>
              <a:rPr lang="tr-TR" dirty="0"/>
              <a:t> </a:t>
            </a:r>
          </a:p>
          <a:p>
            <a:endParaRPr lang="tr-TR" dirty="0"/>
          </a:p>
        </p:txBody>
      </p:sp>
      <p:sp>
        <p:nvSpPr>
          <p:cNvPr id="4" name="Veri Yer Tutucusu 3"/>
          <p:cNvSpPr>
            <a:spLocks noGrp="1"/>
          </p:cNvSpPr>
          <p:nvPr>
            <p:ph type="dt" sz="half" idx="10"/>
          </p:nvPr>
        </p:nvSpPr>
        <p:spPr/>
        <p:txBody>
          <a:bodyPr/>
          <a:lstStyle/>
          <a:p>
            <a:fld id="{A8D7F07F-2FC1-4F22-A4C6-18176741134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289</a:t>
            </a:fld>
            <a:endParaRPr lang="tr-TR">
              <a:solidFill>
                <a:prstClr val="black">
                  <a:tint val="75000"/>
                </a:prstClr>
              </a:solidFill>
            </a:endParaRPr>
          </a:p>
        </p:txBody>
      </p:sp>
    </p:spTree>
    <p:extLst>
      <p:ext uri="{BB962C8B-B14F-4D97-AF65-F5344CB8AC3E}">
        <p14:creationId xmlns:p14="http://schemas.microsoft.com/office/powerpoint/2010/main" val="2418729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13899"/>
            <a:ext cx="11053549" cy="5863064"/>
          </a:xfrm>
        </p:spPr>
        <p:txBody>
          <a:bodyPr/>
          <a:lstStyle/>
          <a:p>
            <a:pPr algn="ctr"/>
            <a:r>
              <a:rPr lang="tr-TR" sz="4000" b="1" dirty="0">
                <a:solidFill>
                  <a:srgbClr val="FF0000"/>
                </a:solidFill>
              </a:rPr>
              <a:t>Gümrük Rejimleri</a:t>
            </a:r>
            <a:endParaRPr lang="tr-TR" sz="4000" dirty="0">
              <a:solidFill>
                <a:srgbClr val="FF0000"/>
              </a:solidFill>
            </a:endParaRPr>
          </a:p>
          <a:p>
            <a:pPr algn="ctr"/>
            <a:r>
              <a:rPr lang="tr-TR" sz="4000" b="1" dirty="0">
                <a:solidFill>
                  <a:srgbClr val="FF0000"/>
                </a:solidFill>
              </a:rPr>
              <a:t> </a:t>
            </a:r>
            <a:endParaRPr lang="tr-TR" sz="4000" dirty="0">
              <a:solidFill>
                <a:srgbClr val="FF0000"/>
              </a:solidFill>
            </a:endParaRPr>
          </a:p>
          <a:p>
            <a:pPr algn="ctr"/>
            <a:r>
              <a:rPr lang="tr-TR" sz="4000" b="1" dirty="0"/>
              <a:t>BİRİNCİ AYIRIM</a:t>
            </a:r>
            <a:endParaRPr lang="tr-TR" sz="4000" dirty="0"/>
          </a:p>
          <a:p>
            <a:pPr algn="ctr"/>
            <a:r>
              <a:rPr lang="tr-TR" sz="4000" b="1" dirty="0">
                <a:solidFill>
                  <a:srgbClr val="FF0000"/>
                </a:solidFill>
              </a:rPr>
              <a:t>Eşyanın Bir Gümrük Rejimine Tabi Tutulması</a:t>
            </a:r>
            <a:endParaRPr lang="tr-TR" sz="4000" dirty="0">
              <a:solidFill>
                <a:srgbClr val="FF0000"/>
              </a:solidFill>
            </a:endParaRPr>
          </a:p>
          <a:p>
            <a:pPr algn="ctr"/>
            <a:r>
              <a:rPr lang="tr-TR" sz="4000" dirty="0">
                <a:solidFill>
                  <a:srgbClr val="FF0000"/>
                </a:solidFill>
              </a:rPr>
              <a:t> </a:t>
            </a:r>
          </a:p>
          <a:p>
            <a:endParaRPr lang="tr-TR" dirty="0"/>
          </a:p>
        </p:txBody>
      </p:sp>
      <p:sp>
        <p:nvSpPr>
          <p:cNvPr id="4" name="Veri Yer Tutucusu 3"/>
          <p:cNvSpPr>
            <a:spLocks noGrp="1"/>
          </p:cNvSpPr>
          <p:nvPr>
            <p:ph type="dt" sz="half" idx="10"/>
          </p:nvPr>
        </p:nvSpPr>
        <p:spPr/>
        <p:txBody>
          <a:bodyPr/>
          <a:lstStyle/>
          <a:p>
            <a:fld id="{F7B3134D-2C76-48F6-BDCB-A8A58D28C52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29</a:t>
            </a:fld>
            <a:endParaRPr lang="tr-TR">
              <a:solidFill>
                <a:prstClr val="black">
                  <a:tint val="75000"/>
                </a:prstClr>
              </a:solidFill>
            </a:endParaRPr>
          </a:p>
        </p:txBody>
      </p:sp>
    </p:spTree>
    <p:extLst>
      <p:ext uri="{BB962C8B-B14F-4D97-AF65-F5344CB8AC3E}">
        <p14:creationId xmlns:p14="http://schemas.microsoft.com/office/powerpoint/2010/main" val="3991416754"/>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4967" y="368490"/>
            <a:ext cx="10848833" cy="5808473"/>
          </a:xfrm>
        </p:spPr>
        <p:txBody>
          <a:bodyPr/>
          <a:lstStyle/>
          <a:p>
            <a:pPr algn="ctr"/>
            <a:r>
              <a:rPr lang="tr-TR" sz="3600" b="1" dirty="0">
                <a:solidFill>
                  <a:srgbClr val="FF0000"/>
                </a:solidFill>
              </a:rPr>
              <a:t>Yabancı taşıtlar için geçici giriş karnesi </a:t>
            </a:r>
            <a:endParaRPr lang="tr-TR" sz="3600" dirty="0">
              <a:solidFill>
                <a:srgbClr val="FF0000"/>
              </a:solidFill>
            </a:endParaRPr>
          </a:p>
          <a:p>
            <a:r>
              <a:rPr lang="tr-TR" b="1" dirty="0"/>
              <a:t> </a:t>
            </a:r>
            <a:endParaRPr lang="tr-TR" dirty="0"/>
          </a:p>
          <a:p>
            <a:r>
              <a:rPr lang="tr-TR" b="1" dirty="0"/>
              <a:t>	Madde 456 - </a:t>
            </a:r>
            <a:r>
              <a:rPr lang="tr-TR" sz="3200" dirty="0">
                <a:solidFill>
                  <a:srgbClr val="FF0000"/>
                </a:solidFill>
              </a:rPr>
              <a:t>Türkiye Gümrük Bölgesi dışında yerleşik kişilerden ,</a:t>
            </a:r>
          </a:p>
          <a:p>
            <a:r>
              <a:rPr lang="tr-TR" sz="3200" dirty="0">
                <a:solidFill>
                  <a:srgbClr val="0070C0"/>
                </a:solidFill>
              </a:rPr>
              <a:t>Türkiye’ye belirli bir süre görev yapmak veya öğrenimde bulunmak için gelenler ile Türkiye’de geçici olarak oturma iznine haiz olan yabancıların </a:t>
            </a:r>
            <a:r>
              <a:rPr lang="tr-TR" sz="3200" dirty="0"/>
              <a:t>ikamet yerlerinde adlarına kayıtlı özel kullanımlarına mahsus kara taşıtları için Türkiye </a:t>
            </a:r>
            <a:r>
              <a:rPr lang="tr-TR" sz="3200" dirty="0">
                <a:solidFill>
                  <a:srgbClr val="00B050"/>
                </a:solidFill>
              </a:rPr>
              <a:t>Turing Otomobil Kurumunca verilen ve </a:t>
            </a:r>
            <a:r>
              <a:rPr lang="tr-TR" sz="3200" b="1" dirty="0">
                <a:solidFill>
                  <a:srgbClr val="FF0000"/>
                </a:solidFill>
              </a:rPr>
              <a:t>yalnız Türkiye için geçerli olan teminat hükmünde belgedir.</a:t>
            </a:r>
          </a:p>
          <a:p>
            <a:endParaRPr lang="tr-TR" dirty="0"/>
          </a:p>
        </p:txBody>
      </p:sp>
      <p:sp>
        <p:nvSpPr>
          <p:cNvPr id="4" name="Veri Yer Tutucusu 3"/>
          <p:cNvSpPr>
            <a:spLocks noGrp="1"/>
          </p:cNvSpPr>
          <p:nvPr>
            <p:ph type="dt" sz="half" idx="10"/>
          </p:nvPr>
        </p:nvSpPr>
        <p:spPr/>
        <p:txBody>
          <a:bodyPr/>
          <a:lstStyle/>
          <a:p>
            <a:fld id="{50800B29-02F6-451F-ACEF-07F5DEB1CA9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290</a:t>
            </a:fld>
            <a:endParaRPr lang="tr-TR">
              <a:solidFill>
                <a:prstClr val="black">
                  <a:tint val="75000"/>
                </a:prstClr>
              </a:solidFill>
            </a:endParaRPr>
          </a:p>
        </p:txBody>
      </p:sp>
    </p:spTree>
    <p:extLst>
      <p:ext uri="{BB962C8B-B14F-4D97-AF65-F5344CB8AC3E}">
        <p14:creationId xmlns:p14="http://schemas.microsoft.com/office/powerpoint/2010/main" val="1660461038"/>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717" y="150125"/>
            <a:ext cx="11668836" cy="6469039"/>
          </a:xfrm>
        </p:spPr>
        <p:txBody>
          <a:bodyPr>
            <a:normAutofit/>
          </a:bodyPr>
          <a:lstStyle/>
          <a:p>
            <a:pPr algn="ctr"/>
            <a:r>
              <a:rPr lang="tr-TR" sz="4100" b="1" dirty="0">
                <a:solidFill>
                  <a:srgbClr val="FF0000"/>
                </a:solidFill>
              </a:rPr>
              <a:t>Sigorta poliçeleri</a:t>
            </a:r>
            <a:endParaRPr lang="tr-TR" sz="4100" dirty="0">
              <a:solidFill>
                <a:srgbClr val="FF0000"/>
              </a:solidFill>
            </a:endParaRPr>
          </a:p>
          <a:p>
            <a:r>
              <a:rPr lang="tr-TR" b="1" dirty="0"/>
              <a:t> </a:t>
            </a:r>
            <a:endParaRPr lang="tr-TR" dirty="0"/>
          </a:p>
          <a:p>
            <a:r>
              <a:rPr lang="tr-TR" b="1" dirty="0"/>
              <a:t>	</a:t>
            </a:r>
            <a:r>
              <a:rPr lang="tr-TR" sz="3200" b="1" dirty="0"/>
              <a:t>Madde 457 –</a:t>
            </a:r>
            <a:r>
              <a:rPr lang="tr-TR" sz="3200" dirty="0"/>
              <a:t> </a:t>
            </a:r>
          </a:p>
          <a:p>
            <a:r>
              <a:rPr lang="tr-TR" dirty="0"/>
              <a:t>2918 sayılı Karayolları Trafik Kanunu ve Karayolları Trafik Tüzüğü gereğince</a:t>
            </a:r>
            <a:r>
              <a:rPr lang="tr-TR" sz="3200" dirty="0"/>
              <a:t>, </a:t>
            </a:r>
          </a:p>
          <a:p>
            <a:r>
              <a:rPr lang="tr-TR" sz="3200" dirty="0"/>
              <a:t>Türkiye Gümrük Bölgesine getirilen kara taşıtlarının Türkiye’de geçerli sigortası </a:t>
            </a:r>
            <a:r>
              <a:rPr lang="tr-TR" sz="3200" b="1" u="sng" dirty="0">
                <a:solidFill>
                  <a:srgbClr val="00B050"/>
                </a:solidFill>
              </a:rPr>
              <a:t>olmaması halinde;</a:t>
            </a:r>
          </a:p>
          <a:p>
            <a:r>
              <a:rPr lang="tr-TR" sz="3200" b="1" u="sng" dirty="0">
                <a:solidFill>
                  <a:srgbClr val="00B050"/>
                </a:solidFill>
              </a:rPr>
              <a:t> </a:t>
            </a:r>
            <a:r>
              <a:rPr lang="tr-TR" sz="3200" dirty="0">
                <a:solidFill>
                  <a:srgbClr val="FF0000"/>
                </a:solidFill>
              </a:rPr>
              <a:t>Türkiye Gümrük Bölgesinde kalacağı süre kadar zorunlu trafik sigortasının yapılmış olması gerekir. </a:t>
            </a:r>
          </a:p>
          <a:p>
            <a:r>
              <a:rPr lang="tr-TR" sz="3200" dirty="0">
                <a:solidFill>
                  <a:srgbClr val="FF0000"/>
                </a:solidFill>
              </a:rPr>
              <a:t> </a:t>
            </a:r>
          </a:p>
          <a:p>
            <a:r>
              <a:rPr lang="tr-TR" sz="4100" b="1" dirty="0"/>
              <a:t>	</a:t>
            </a:r>
            <a:r>
              <a:rPr lang="tr-TR" dirty="0"/>
              <a:t> </a:t>
            </a:r>
          </a:p>
          <a:p>
            <a:endParaRPr lang="tr-TR" dirty="0"/>
          </a:p>
        </p:txBody>
      </p:sp>
      <p:sp>
        <p:nvSpPr>
          <p:cNvPr id="4" name="Veri Yer Tutucusu 3"/>
          <p:cNvSpPr>
            <a:spLocks noGrp="1"/>
          </p:cNvSpPr>
          <p:nvPr>
            <p:ph type="dt" sz="half" idx="10"/>
          </p:nvPr>
        </p:nvSpPr>
        <p:spPr/>
        <p:txBody>
          <a:bodyPr/>
          <a:lstStyle/>
          <a:p>
            <a:fld id="{4D0B04DE-A54E-4FDA-8A06-24FDDD39F0A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291</a:t>
            </a:fld>
            <a:endParaRPr lang="tr-TR">
              <a:solidFill>
                <a:prstClr val="black">
                  <a:tint val="75000"/>
                </a:prstClr>
              </a:solidFill>
            </a:endParaRPr>
          </a:p>
        </p:txBody>
      </p:sp>
    </p:spTree>
    <p:extLst>
      <p:ext uri="{BB962C8B-B14F-4D97-AF65-F5344CB8AC3E}">
        <p14:creationId xmlns:p14="http://schemas.microsoft.com/office/powerpoint/2010/main" val="3663520957"/>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717" y="150125"/>
            <a:ext cx="11668836" cy="6469039"/>
          </a:xfrm>
        </p:spPr>
        <p:txBody>
          <a:bodyPr>
            <a:normAutofit/>
          </a:bodyPr>
          <a:lstStyle/>
          <a:p>
            <a:r>
              <a:rPr lang="tr-TR" sz="4100" dirty="0">
                <a:solidFill>
                  <a:srgbClr val="FF0000"/>
                </a:solidFill>
              </a:rPr>
              <a:t> </a:t>
            </a:r>
          </a:p>
          <a:p>
            <a:r>
              <a:rPr lang="tr-TR" sz="4100" b="1" dirty="0"/>
              <a:t>	</a:t>
            </a:r>
            <a:r>
              <a:rPr lang="tr-TR" sz="3200" b="1" dirty="0">
                <a:solidFill>
                  <a:srgbClr val="0070C0"/>
                </a:solidFill>
              </a:rPr>
              <a:t>Mülkiyet belgesi</a:t>
            </a:r>
            <a:endParaRPr lang="tr-TR" sz="3200" dirty="0">
              <a:solidFill>
                <a:srgbClr val="0070C0"/>
              </a:solidFill>
            </a:endParaRPr>
          </a:p>
          <a:p>
            <a:r>
              <a:rPr lang="tr-TR" sz="3200" b="1" dirty="0"/>
              <a:t> 	Madde 458 –</a:t>
            </a:r>
            <a:r>
              <a:rPr lang="tr-TR" sz="3200" dirty="0"/>
              <a:t> </a:t>
            </a:r>
          </a:p>
          <a:p>
            <a:r>
              <a:rPr lang="tr-TR" sz="3200" dirty="0">
                <a:solidFill>
                  <a:srgbClr val="FF0000"/>
                </a:solidFill>
              </a:rPr>
              <a:t>Mülkiyet belgesi</a:t>
            </a:r>
            <a:r>
              <a:rPr lang="tr-TR" sz="3200" dirty="0"/>
              <a:t>, </a:t>
            </a:r>
            <a:endParaRPr lang="tr-TR" sz="3200" dirty="0">
              <a:solidFill>
                <a:srgbClr val="00B050"/>
              </a:solidFill>
            </a:endParaRPr>
          </a:p>
          <a:p>
            <a:r>
              <a:rPr lang="tr-TR" sz="3200" dirty="0">
                <a:solidFill>
                  <a:srgbClr val="00B050"/>
                </a:solidFill>
              </a:rPr>
              <a:t>taşıtın kayıtlı olduğu ülkenin trafik, belediye veya diğer yetkili kuruluşlarınca verilen</a:t>
            </a:r>
            <a:r>
              <a:rPr lang="tr-TR" sz="3200" dirty="0"/>
              <a:t>, </a:t>
            </a:r>
          </a:p>
          <a:p>
            <a:r>
              <a:rPr lang="tr-TR" sz="3200" dirty="0">
                <a:solidFill>
                  <a:srgbClr val="FFC000"/>
                </a:solidFill>
              </a:rPr>
              <a:t>taşıtın kime ait olduğunu ve üzerinde motor, şasi ve plaka numaraları ile diğer özelliklerini gösteren ,</a:t>
            </a:r>
          </a:p>
          <a:p>
            <a:r>
              <a:rPr lang="tr-TR" sz="3200" dirty="0"/>
              <a:t>motorlu araç tescil belgesine benzer bir belgedir.</a:t>
            </a:r>
          </a:p>
          <a:p>
            <a:r>
              <a:rPr lang="tr-TR" dirty="0"/>
              <a:t> </a:t>
            </a:r>
          </a:p>
          <a:p>
            <a:endParaRPr lang="tr-TR" dirty="0"/>
          </a:p>
        </p:txBody>
      </p:sp>
      <p:sp>
        <p:nvSpPr>
          <p:cNvPr id="4" name="Veri Yer Tutucusu 3"/>
          <p:cNvSpPr>
            <a:spLocks noGrp="1"/>
          </p:cNvSpPr>
          <p:nvPr>
            <p:ph type="dt" sz="half" idx="10"/>
          </p:nvPr>
        </p:nvSpPr>
        <p:spPr/>
        <p:txBody>
          <a:bodyPr/>
          <a:lstStyle/>
          <a:p>
            <a:fld id="{167D8C25-B05E-41FC-BDC5-D6A55E8DBB5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292</a:t>
            </a:fld>
            <a:endParaRPr lang="tr-TR">
              <a:solidFill>
                <a:prstClr val="black">
                  <a:tint val="75000"/>
                </a:prstClr>
              </a:solidFill>
            </a:endParaRPr>
          </a:p>
        </p:txBody>
      </p:sp>
    </p:spTree>
    <p:extLst>
      <p:ext uri="{BB962C8B-B14F-4D97-AF65-F5344CB8AC3E}">
        <p14:creationId xmlns:p14="http://schemas.microsoft.com/office/powerpoint/2010/main" val="1536073439"/>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1445"/>
            <a:ext cx="10515600" cy="5535518"/>
          </a:xfrm>
        </p:spPr>
        <p:txBody>
          <a:bodyPr/>
          <a:lstStyle/>
          <a:p>
            <a:r>
              <a:rPr lang="tr-TR" sz="4000" b="1" dirty="0">
                <a:solidFill>
                  <a:srgbClr val="FF0000"/>
                </a:solidFill>
              </a:rPr>
              <a:t>ÜÇÜNCÜ BÖLÜM</a:t>
            </a:r>
            <a:endParaRPr lang="tr-TR" sz="4000" dirty="0">
              <a:solidFill>
                <a:srgbClr val="FF0000"/>
              </a:solidFill>
            </a:endParaRPr>
          </a:p>
          <a:p>
            <a:r>
              <a:rPr lang="tr-TR" b="1" dirty="0"/>
              <a:t>Gümrükçe Onaylanmış Diğer İşlem veya Kullanım Şekilleri</a:t>
            </a:r>
            <a:endParaRPr lang="tr-TR" dirty="0"/>
          </a:p>
          <a:p>
            <a:r>
              <a:rPr lang="tr-TR" b="1" dirty="0"/>
              <a:t> </a:t>
            </a:r>
            <a:endParaRPr lang="tr-TR" dirty="0"/>
          </a:p>
          <a:p>
            <a:r>
              <a:rPr lang="tr-TR" b="1" dirty="0"/>
              <a:t>BİRİNCİ AYIRIM</a:t>
            </a:r>
            <a:endParaRPr lang="tr-TR" dirty="0"/>
          </a:p>
          <a:p>
            <a:r>
              <a:rPr lang="tr-TR" b="1" dirty="0"/>
              <a:t>Serbest Bölgeler</a:t>
            </a:r>
            <a:endParaRPr lang="tr-TR" dirty="0"/>
          </a:p>
          <a:p>
            <a:r>
              <a:rPr lang="tr-TR" b="1" dirty="0"/>
              <a:t> </a:t>
            </a:r>
            <a:endParaRPr lang="tr-TR" dirty="0"/>
          </a:p>
          <a:p>
            <a:r>
              <a:rPr lang="tr-TR" b="1" dirty="0"/>
              <a:t>BİRİNCİ ALT AYIRIM</a:t>
            </a:r>
            <a:endParaRPr lang="tr-TR" dirty="0"/>
          </a:p>
          <a:p>
            <a:r>
              <a:rPr lang="tr-TR" b="1" dirty="0"/>
              <a:t>Genel Hükümler</a:t>
            </a:r>
            <a:endParaRPr lang="tr-TR" dirty="0"/>
          </a:p>
          <a:p>
            <a:endParaRPr lang="tr-TR" dirty="0"/>
          </a:p>
        </p:txBody>
      </p:sp>
      <p:sp>
        <p:nvSpPr>
          <p:cNvPr id="2" name="Veri Yer Tutucusu 1"/>
          <p:cNvSpPr>
            <a:spLocks noGrp="1"/>
          </p:cNvSpPr>
          <p:nvPr>
            <p:ph type="dt" sz="half" idx="10"/>
          </p:nvPr>
        </p:nvSpPr>
        <p:spPr/>
        <p:txBody>
          <a:bodyPr/>
          <a:lstStyle/>
          <a:p>
            <a:fld id="{C813871D-AA0D-45FC-A6CE-E7A1199231F6}" type="datetime1">
              <a:rPr lang="tr-TR" smtClean="0">
                <a:solidFill>
                  <a:prstClr val="black">
                    <a:tint val="75000"/>
                  </a:prstClr>
                </a:solidFill>
              </a:rPr>
              <a:t>17.09.2024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r>
              <a:rPr lang="tr-TR">
                <a:solidFill>
                  <a:prstClr val="black">
                    <a:tint val="75000"/>
                  </a:prstClr>
                </a:solidFill>
              </a:rPr>
              <a:t>osenses@trabzon.edu.tr</a:t>
            </a:r>
          </a:p>
        </p:txBody>
      </p:sp>
      <p:sp>
        <p:nvSpPr>
          <p:cNvPr id="5" name="Slayt Numarası Yer Tutucusu 4"/>
          <p:cNvSpPr>
            <a:spLocks noGrp="1"/>
          </p:cNvSpPr>
          <p:nvPr>
            <p:ph type="sldNum" sz="quarter" idx="12"/>
          </p:nvPr>
        </p:nvSpPr>
        <p:spPr/>
        <p:txBody>
          <a:bodyPr/>
          <a:lstStyle/>
          <a:p>
            <a:fld id="{DECB1C78-3B6F-4B3D-A98F-BC72D261CF61}" type="slidenum">
              <a:rPr lang="tr-TR" smtClean="0">
                <a:solidFill>
                  <a:prstClr val="black">
                    <a:tint val="75000"/>
                  </a:prstClr>
                </a:solidFill>
              </a:rPr>
              <a:pPr/>
              <a:t>293</a:t>
            </a:fld>
            <a:endParaRPr lang="tr-TR">
              <a:solidFill>
                <a:prstClr val="black">
                  <a:tint val="75000"/>
                </a:prstClr>
              </a:solidFill>
            </a:endParaRPr>
          </a:p>
        </p:txBody>
      </p:sp>
    </p:spTree>
    <p:extLst>
      <p:ext uri="{BB962C8B-B14F-4D97-AF65-F5344CB8AC3E}">
        <p14:creationId xmlns:p14="http://schemas.microsoft.com/office/powerpoint/2010/main" val="779485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70C0"/>
                </a:solidFill>
              </a:rPr>
              <a:t>DÖRDÜNCÜ KISIM</a:t>
            </a:r>
          </a:p>
          <a:p>
            <a:pPr algn="ctr"/>
            <a:endParaRPr lang="tr-TR" b="1" dirty="0">
              <a:solidFill>
                <a:srgbClr val="0070C0"/>
              </a:solidFill>
            </a:endParaRPr>
          </a:p>
          <a:p>
            <a:pPr algn="ctr"/>
            <a:r>
              <a:rPr lang="tr-TR" sz="3200" b="1" dirty="0">
                <a:solidFill>
                  <a:srgbClr val="0070C0"/>
                </a:solidFill>
              </a:rPr>
              <a:t>BİRİNCİ BÖLÜM</a:t>
            </a:r>
          </a:p>
        </p:txBody>
      </p:sp>
      <p:sp>
        <p:nvSpPr>
          <p:cNvPr id="4" name="Veri Yer Tutucusu 3"/>
          <p:cNvSpPr>
            <a:spLocks noGrp="1"/>
          </p:cNvSpPr>
          <p:nvPr>
            <p:ph type="dt" sz="half" idx="10"/>
          </p:nvPr>
        </p:nvSpPr>
        <p:spPr/>
        <p:txBody>
          <a:bodyPr/>
          <a:lstStyle/>
          <a:p>
            <a:fld id="{3D17E5A5-A167-4CC5-B315-E7275E279FF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a:t>
            </a:fld>
            <a:endParaRPr lang="tr-TR">
              <a:solidFill>
                <a:prstClr val="black">
                  <a:tint val="75000"/>
                </a:prstClr>
              </a:solidFill>
            </a:endParaRPr>
          </a:p>
        </p:txBody>
      </p:sp>
    </p:spTree>
    <p:extLst>
      <p:ext uri="{BB962C8B-B14F-4D97-AF65-F5344CB8AC3E}">
        <p14:creationId xmlns:p14="http://schemas.microsoft.com/office/powerpoint/2010/main" val="2568244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658457"/>
          </a:xfrm>
        </p:spPr>
        <p:txBody>
          <a:bodyPr>
            <a:normAutofit fontScale="90000"/>
          </a:bodyPr>
          <a:lstStyle/>
          <a:p>
            <a:pPr algn="ctr"/>
            <a:br>
              <a:rPr lang="tr-TR" b="1" dirty="0"/>
            </a:br>
            <a:r>
              <a:rPr lang="tr-TR" sz="5300" b="1" dirty="0">
                <a:solidFill>
                  <a:srgbClr val="FF0000"/>
                </a:solidFill>
              </a:rPr>
              <a:t>Beyan ve gözetim</a:t>
            </a:r>
            <a:br>
              <a:rPr lang="tr-TR" sz="5300" b="1" dirty="0">
                <a:solidFill>
                  <a:srgbClr val="FF0000"/>
                </a:solidFill>
              </a:rPr>
            </a:br>
            <a:endParaRPr lang="tr-TR" sz="5300" b="1" dirty="0">
              <a:solidFill>
                <a:srgbClr val="FF0000"/>
              </a:solidFill>
            </a:endParaRPr>
          </a:p>
        </p:txBody>
      </p:sp>
      <p:sp>
        <p:nvSpPr>
          <p:cNvPr id="3" name="İçerik Yer Tutucusu 2"/>
          <p:cNvSpPr>
            <a:spLocks noGrp="1"/>
          </p:cNvSpPr>
          <p:nvPr>
            <p:ph idx="1"/>
          </p:nvPr>
        </p:nvSpPr>
        <p:spPr>
          <a:xfrm>
            <a:off x="532263" y="1187355"/>
            <a:ext cx="10821537" cy="5377218"/>
          </a:xfrm>
        </p:spPr>
        <p:txBody>
          <a:bodyPr>
            <a:normAutofit/>
          </a:bodyPr>
          <a:lstStyle/>
          <a:p>
            <a:pPr marL="0" indent="0">
              <a:buNone/>
            </a:pPr>
            <a:endParaRPr lang="tr-TR" b="1" dirty="0"/>
          </a:p>
          <a:p>
            <a:r>
              <a:rPr lang="tr-TR" b="1" dirty="0"/>
              <a:t>	Madde 112-</a:t>
            </a:r>
            <a:r>
              <a:rPr lang="tr-TR" dirty="0"/>
              <a:t> </a:t>
            </a:r>
            <a:r>
              <a:rPr lang="tr-TR" sz="3200" dirty="0">
                <a:solidFill>
                  <a:srgbClr val="EB3963"/>
                </a:solidFill>
              </a:rPr>
              <a:t>Bir gümrük rejimine tabi tutulmak istenilen eşya</a:t>
            </a:r>
            <a:r>
              <a:rPr lang="tr-TR" sz="3200" dirty="0"/>
              <a:t> bu rejime uygun şekilde yetkili gümrük idaresine beyan edilir. </a:t>
            </a:r>
          </a:p>
          <a:p>
            <a:pPr marL="0" indent="0">
              <a:buNone/>
            </a:pPr>
            <a:endParaRPr lang="tr-TR" dirty="0"/>
          </a:p>
          <a:p>
            <a:r>
              <a:rPr lang="tr-TR" dirty="0"/>
              <a:t>	</a:t>
            </a:r>
          </a:p>
        </p:txBody>
      </p:sp>
      <p:sp>
        <p:nvSpPr>
          <p:cNvPr id="4" name="Veri Yer Tutucusu 3"/>
          <p:cNvSpPr>
            <a:spLocks noGrp="1"/>
          </p:cNvSpPr>
          <p:nvPr>
            <p:ph type="dt" sz="half" idx="10"/>
          </p:nvPr>
        </p:nvSpPr>
        <p:spPr/>
        <p:txBody>
          <a:bodyPr/>
          <a:lstStyle/>
          <a:p>
            <a:fld id="{FA5E6C64-DCB9-49B4-84A7-3D71FBBEFB3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30</a:t>
            </a:fld>
            <a:endParaRPr lang="tr-TR">
              <a:solidFill>
                <a:prstClr val="black">
                  <a:tint val="75000"/>
                </a:prstClr>
              </a:solidFill>
            </a:endParaRPr>
          </a:p>
        </p:txBody>
      </p:sp>
    </p:spTree>
    <p:extLst>
      <p:ext uri="{BB962C8B-B14F-4D97-AF65-F5344CB8AC3E}">
        <p14:creationId xmlns:p14="http://schemas.microsoft.com/office/powerpoint/2010/main" val="1528968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7030A0"/>
                </a:solidFill>
              </a:rPr>
              <a:t>Gümrük rejimleri</a:t>
            </a:r>
          </a:p>
        </p:txBody>
      </p:sp>
      <p:sp>
        <p:nvSpPr>
          <p:cNvPr id="3" name="İçerik Yer Tutucusu 2"/>
          <p:cNvSpPr>
            <a:spLocks noGrp="1"/>
          </p:cNvSpPr>
          <p:nvPr>
            <p:ph idx="1"/>
          </p:nvPr>
        </p:nvSpPr>
        <p:spPr/>
        <p:txBody>
          <a:bodyPr/>
          <a:lstStyle/>
          <a:p>
            <a:r>
              <a:rPr lang="tr-TR" dirty="0"/>
              <a:t>1.Serbest dolaşıma giriş rejimini, </a:t>
            </a:r>
          </a:p>
          <a:p>
            <a:r>
              <a:rPr lang="tr-TR" dirty="0"/>
              <a:t>2.transit rejimini, </a:t>
            </a:r>
          </a:p>
          <a:p>
            <a:r>
              <a:rPr lang="tr-TR" dirty="0"/>
              <a:t>3.gümrük antrepo rejimini, </a:t>
            </a:r>
          </a:p>
          <a:p>
            <a:r>
              <a:rPr lang="tr-TR" dirty="0"/>
              <a:t>4.dahilde işleme rejimini, </a:t>
            </a:r>
          </a:p>
          <a:p>
            <a:r>
              <a:rPr lang="tr-TR" dirty="0"/>
              <a:t>5.gümrük kontrolü altında işleme rejimini, </a:t>
            </a:r>
          </a:p>
          <a:p>
            <a:r>
              <a:rPr lang="tr-TR" dirty="0"/>
              <a:t>6.geçici ithalat rejimini, </a:t>
            </a:r>
          </a:p>
          <a:p>
            <a:r>
              <a:rPr lang="tr-TR" dirty="0"/>
              <a:t>7.hariçte işleme rejimini, </a:t>
            </a:r>
          </a:p>
          <a:p>
            <a:r>
              <a:rPr lang="tr-TR" dirty="0"/>
              <a:t>8.ihracat rejimini ifade eder. (G.K. 3/15 maddesi)</a:t>
            </a:r>
          </a:p>
        </p:txBody>
      </p:sp>
      <p:sp>
        <p:nvSpPr>
          <p:cNvPr id="4" name="Veri Yer Tutucusu 3"/>
          <p:cNvSpPr>
            <a:spLocks noGrp="1"/>
          </p:cNvSpPr>
          <p:nvPr>
            <p:ph type="dt" sz="half" idx="10"/>
          </p:nvPr>
        </p:nvSpPr>
        <p:spPr/>
        <p:txBody>
          <a:bodyPr/>
          <a:lstStyle/>
          <a:p>
            <a:fld id="{F4CB8BA1-95CB-40A6-A5D0-F67614CFA55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31</a:t>
            </a:fld>
            <a:endParaRPr lang="tr-TR">
              <a:solidFill>
                <a:prstClr val="black">
                  <a:tint val="75000"/>
                </a:prstClr>
              </a:solidFill>
            </a:endParaRPr>
          </a:p>
        </p:txBody>
      </p:sp>
    </p:spTree>
    <p:extLst>
      <p:ext uri="{BB962C8B-B14F-4D97-AF65-F5344CB8AC3E}">
        <p14:creationId xmlns:p14="http://schemas.microsoft.com/office/powerpoint/2010/main" val="604036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859810"/>
          </a:xfrm>
          <a:solidFill>
            <a:srgbClr val="FFFF00"/>
          </a:solidFill>
        </p:spPr>
        <p:txBody>
          <a:bodyPr>
            <a:normAutofit/>
          </a:bodyPr>
          <a:lstStyle/>
          <a:p>
            <a:pPr algn="ctr"/>
            <a:r>
              <a:rPr lang="tr-TR" sz="4800" b="1" dirty="0">
                <a:solidFill>
                  <a:srgbClr val="FF0000"/>
                </a:solidFill>
                <a:latin typeface="Algerian" panose="04020705040A02060702" pitchFamily="82" charset="0"/>
              </a:rPr>
              <a:t>GÜMRÜK REJİMLERİ</a:t>
            </a:r>
          </a:p>
        </p:txBody>
      </p:sp>
      <p:sp>
        <p:nvSpPr>
          <p:cNvPr id="3" name="İçerik Yer Tutucusu 2"/>
          <p:cNvSpPr>
            <a:spLocks noGrp="1"/>
          </p:cNvSpPr>
          <p:nvPr>
            <p:ph idx="1"/>
          </p:nvPr>
        </p:nvSpPr>
        <p:spPr>
          <a:xfrm>
            <a:off x="385764" y="1008400"/>
            <a:ext cx="11663078" cy="5530512"/>
          </a:xfrm>
        </p:spPr>
        <p:txBody>
          <a:bodyPr>
            <a:normAutofit/>
          </a:bodyPr>
          <a:lstStyle/>
          <a:p>
            <a:pPr algn="ctr"/>
            <a:endParaRPr lang="tr-TR" sz="3200" b="1" dirty="0">
              <a:solidFill>
                <a:srgbClr val="0070C0"/>
              </a:solidFill>
            </a:endParaRPr>
          </a:p>
          <a:p>
            <a:pPr algn="ctr"/>
            <a:r>
              <a:rPr lang="tr-TR" sz="3200" b="1" dirty="0">
                <a:solidFill>
                  <a:srgbClr val="0070C0"/>
                </a:solidFill>
              </a:rPr>
              <a:t>1) Serbest Dolaşıma Giriş Rejimi:</a:t>
            </a:r>
          </a:p>
          <a:p>
            <a:r>
              <a:rPr lang="tr-TR" sz="3200" u="sng" dirty="0">
                <a:solidFill>
                  <a:srgbClr val="EB3963"/>
                </a:solidFill>
              </a:rPr>
              <a:t>Türkiye Gümrük Bölgesine gelen eşyaya, </a:t>
            </a:r>
          </a:p>
          <a:p>
            <a:endParaRPr lang="tr-TR" sz="3200" u="sng" dirty="0">
              <a:solidFill>
                <a:srgbClr val="EB3963"/>
              </a:solidFill>
            </a:endParaRPr>
          </a:p>
          <a:p>
            <a:r>
              <a:rPr lang="tr-TR" sz="3200" b="1" dirty="0">
                <a:solidFill>
                  <a:srgbClr val="13ED3D"/>
                </a:solidFill>
              </a:rPr>
              <a:t>ticaret politikası önlemlerinin uygulanması, </a:t>
            </a:r>
          </a:p>
          <a:p>
            <a:r>
              <a:rPr lang="tr-TR" sz="3200" dirty="0"/>
              <a:t>eşyanın </a:t>
            </a:r>
            <a:r>
              <a:rPr lang="tr-TR" sz="3200" b="1" dirty="0"/>
              <a:t>ithali için öngörülen diğer işlemlerin tamamlanması </a:t>
            </a:r>
          </a:p>
          <a:p>
            <a:r>
              <a:rPr lang="tr-TR" sz="3200" dirty="0"/>
              <a:t>ve kanunen </a:t>
            </a:r>
            <a:r>
              <a:rPr lang="tr-TR" sz="3200" b="1" dirty="0"/>
              <a:t>ödenmesi gereken vergilerin tahsili </a:t>
            </a:r>
          </a:p>
          <a:p>
            <a:r>
              <a:rPr lang="tr-TR" sz="3200" b="1" dirty="0">
                <a:solidFill>
                  <a:srgbClr val="13ED3D"/>
                </a:solidFill>
              </a:rPr>
              <a:t>vd. mali yükümlülüklerin yerine getirilmesidir</a:t>
            </a:r>
            <a:r>
              <a:rPr lang="tr-TR" sz="3200" dirty="0"/>
              <a:t>.</a:t>
            </a:r>
          </a:p>
          <a:p>
            <a:r>
              <a:rPr lang="tr-TR" u="sng" dirty="0"/>
              <a:t> </a:t>
            </a:r>
            <a:r>
              <a:rPr lang="tr-TR" sz="3600" b="1" u="sng" dirty="0">
                <a:solidFill>
                  <a:srgbClr val="C00000"/>
                </a:solidFill>
              </a:rPr>
              <a:t>bu işlemlerden sonra eşya serbest dolaşıma girmiş olur</a:t>
            </a:r>
            <a:r>
              <a:rPr lang="tr-TR" u="sng" dirty="0">
                <a:solidFill>
                  <a:srgbClr val="C00000"/>
                </a:solidFill>
              </a:rPr>
              <a:t>.</a:t>
            </a:r>
            <a:endParaRPr lang="tr-TR" sz="2400" u="sng" dirty="0">
              <a:solidFill>
                <a:srgbClr val="C00000"/>
              </a:solidFill>
            </a:endParaRPr>
          </a:p>
        </p:txBody>
      </p:sp>
      <p:sp>
        <p:nvSpPr>
          <p:cNvPr id="4" name="Veri Yer Tutucusu 3"/>
          <p:cNvSpPr>
            <a:spLocks noGrp="1"/>
          </p:cNvSpPr>
          <p:nvPr>
            <p:ph type="dt" sz="half" idx="10"/>
          </p:nvPr>
        </p:nvSpPr>
        <p:spPr/>
        <p:txBody>
          <a:bodyPr/>
          <a:lstStyle/>
          <a:p>
            <a:fld id="{8183D832-3D1B-47D8-ACBD-8CCC039E037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32</a:t>
            </a:fld>
            <a:endParaRPr lang="tr-TR">
              <a:solidFill>
                <a:prstClr val="black">
                  <a:tint val="75000"/>
                </a:prstClr>
              </a:solidFill>
            </a:endParaRPr>
          </a:p>
        </p:txBody>
      </p:sp>
    </p:spTree>
    <p:extLst>
      <p:ext uri="{BB962C8B-B14F-4D97-AF65-F5344CB8AC3E}">
        <p14:creationId xmlns:p14="http://schemas.microsoft.com/office/powerpoint/2010/main" val="3945816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785" y="1061358"/>
            <a:ext cx="11395881" cy="5530512"/>
          </a:xfrm>
        </p:spPr>
        <p:txBody>
          <a:bodyPr>
            <a:normAutofit/>
          </a:bodyPr>
          <a:lstStyle/>
          <a:p>
            <a:pPr algn="ctr"/>
            <a:r>
              <a:rPr lang="tr-TR" sz="3200" b="1" dirty="0">
                <a:solidFill>
                  <a:srgbClr val="0070C0"/>
                </a:solidFill>
              </a:rPr>
              <a:t>1) Serbest Dolaşıma Giriş Rejimi: (ithalat)</a:t>
            </a:r>
            <a:endParaRPr lang="tr-TR" sz="3200" dirty="0">
              <a:solidFill>
                <a:srgbClr val="0070C0"/>
              </a:solidFill>
            </a:endParaRPr>
          </a:p>
          <a:p>
            <a:r>
              <a:rPr lang="tr-TR" sz="3200" b="1" dirty="0">
                <a:solidFill>
                  <a:srgbClr val="FF0000"/>
                </a:solidFill>
              </a:rPr>
              <a:t>Serbest dolaşımda bulunmayan eşyaya </a:t>
            </a:r>
            <a:r>
              <a:rPr lang="tr-TR" sz="3200" u="sng" dirty="0">
                <a:solidFill>
                  <a:srgbClr val="FF0000"/>
                </a:solidFill>
              </a:rPr>
              <a:t>serbest dolaşıma giriş rejimi hükümlerinin uygulanması halinde</a:t>
            </a:r>
            <a:r>
              <a:rPr lang="tr-TR" sz="3200" u="sng" dirty="0"/>
              <a:t>,</a:t>
            </a:r>
            <a:r>
              <a:rPr lang="tr-TR" sz="3200" dirty="0"/>
              <a:t> </a:t>
            </a:r>
          </a:p>
          <a:p>
            <a:r>
              <a:rPr lang="tr-TR" sz="3200" dirty="0">
                <a:solidFill>
                  <a:srgbClr val="00B050"/>
                </a:solidFill>
              </a:rPr>
              <a:t>eşya </a:t>
            </a:r>
            <a:r>
              <a:rPr lang="tr-TR" sz="3200" b="1" dirty="0">
                <a:solidFill>
                  <a:srgbClr val="00B050"/>
                </a:solidFill>
              </a:rPr>
              <a:t>serbest dolaşımda bulunan eşya statüsünü </a:t>
            </a:r>
            <a:r>
              <a:rPr lang="tr-TR" sz="3200" dirty="0">
                <a:solidFill>
                  <a:srgbClr val="00B050"/>
                </a:solidFill>
              </a:rPr>
              <a:t>kazanır</a:t>
            </a:r>
            <a:r>
              <a:rPr lang="tr-TR" sz="3200" dirty="0"/>
              <a:t>.</a:t>
            </a:r>
          </a:p>
          <a:p>
            <a:endParaRPr lang="tr-TR" dirty="0"/>
          </a:p>
        </p:txBody>
      </p:sp>
      <p:sp>
        <p:nvSpPr>
          <p:cNvPr id="4" name="Veri Yer Tutucusu 3"/>
          <p:cNvSpPr>
            <a:spLocks noGrp="1"/>
          </p:cNvSpPr>
          <p:nvPr>
            <p:ph type="dt" sz="half" idx="10"/>
          </p:nvPr>
        </p:nvSpPr>
        <p:spPr/>
        <p:txBody>
          <a:bodyPr/>
          <a:lstStyle/>
          <a:p>
            <a:fld id="{82AEF22C-27F1-4C91-9490-9805FAE664C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33</a:t>
            </a:fld>
            <a:endParaRPr lang="tr-TR">
              <a:solidFill>
                <a:prstClr val="black">
                  <a:tint val="75000"/>
                </a:prstClr>
              </a:solidFill>
            </a:endParaRPr>
          </a:p>
        </p:txBody>
      </p:sp>
    </p:spTree>
    <p:extLst>
      <p:ext uri="{BB962C8B-B14F-4D97-AF65-F5344CB8AC3E}">
        <p14:creationId xmlns:p14="http://schemas.microsoft.com/office/powerpoint/2010/main" val="14010486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218364"/>
            <a:ext cx="11026254" cy="6387152"/>
          </a:xfrm>
        </p:spPr>
        <p:txBody>
          <a:bodyPr>
            <a:normAutofit/>
          </a:bodyPr>
          <a:lstStyle/>
          <a:p>
            <a:pPr algn="ctr"/>
            <a:r>
              <a:rPr lang="tr-TR" sz="3200" b="1" dirty="0">
                <a:solidFill>
                  <a:srgbClr val="0070C0"/>
                </a:solidFill>
              </a:rPr>
              <a:t>2) Transit Rejimi:</a:t>
            </a:r>
            <a:endParaRPr lang="tr-TR" sz="3200" dirty="0">
              <a:solidFill>
                <a:srgbClr val="0070C0"/>
              </a:solidFill>
            </a:endParaRPr>
          </a:p>
          <a:p>
            <a:r>
              <a:rPr lang="tr-TR" sz="5400" b="1" dirty="0">
                <a:solidFill>
                  <a:srgbClr val="7030A0"/>
                </a:solidFill>
                <a:latin typeface="Algerian" panose="04020705040A02060702" pitchFamily="82" charset="0"/>
              </a:rPr>
              <a:t>İthalat (M)</a:t>
            </a:r>
            <a:r>
              <a:rPr lang="tr-TR" sz="3200" dirty="0">
                <a:solidFill>
                  <a:srgbClr val="FF0000"/>
                </a:solidFill>
              </a:rPr>
              <a:t> vergileri </a:t>
            </a:r>
            <a:r>
              <a:rPr lang="tr-TR" sz="3200" dirty="0">
                <a:solidFill>
                  <a:srgbClr val="00B050"/>
                </a:solidFill>
              </a:rPr>
              <a:t>ve </a:t>
            </a:r>
            <a:r>
              <a:rPr lang="tr-TR" sz="3200" dirty="0">
                <a:solidFill>
                  <a:schemeClr val="accent2"/>
                </a:solidFill>
              </a:rPr>
              <a:t>ticaret politikası </a:t>
            </a:r>
            <a:r>
              <a:rPr lang="tr-TR" sz="3200" i="1" u="sng" dirty="0">
                <a:solidFill>
                  <a:srgbClr val="00B050"/>
                </a:solidFill>
                <a:latin typeface="Andalus" panose="02020603050405020304" pitchFamily="18" charset="-78"/>
                <a:cs typeface="Andalus" panose="02020603050405020304" pitchFamily="18" charset="-78"/>
              </a:rPr>
              <a:t>önlemlerine tabi tutulmayan </a:t>
            </a:r>
            <a:r>
              <a:rPr lang="tr-TR" sz="3200" b="1" u="sng" dirty="0">
                <a:solidFill>
                  <a:srgbClr val="00B0F0"/>
                </a:solidFill>
                <a:latin typeface="Andalus" panose="02020603050405020304" pitchFamily="18" charset="-78"/>
                <a:cs typeface="Andalus" panose="02020603050405020304" pitchFamily="18" charset="-78"/>
              </a:rPr>
              <a:t>serbest dolaşıma girmemiş eşya </a:t>
            </a:r>
            <a:r>
              <a:rPr lang="tr-TR" sz="3200" dirty="0"/>
              <a:t>ile </a:t>
            </a:r>
          </a:p>
          <a:p>
            <a:endParaRPr lang="tr-TR" sz="4400" b="1" dirty="0">
              <a:solidFill>
                <a:srgbClr val="00B0F0"/>
              </a:solidFill>
              <a:latin typeface="Algerian" panose="04020705040A02060702" pitchFamily="82" charset="0"/>
            </a:endParaRPr>
          </a:p>
          <a:p>
            <a:r>
              <a:rPr lang="tr-TR" sz="4400" b="1" dirty="0">
                <a:solidFill>
                  <a:srgbClr val="00B0F0"/>
                </a:solidFill>
                <a:latin typeface="Algerian" panose="04020705040A02060702" pitchFamily="82" charset="0"/>
              </a:rPr>
              <a:t>İhracat</a:t>
            </a:r>
            <a:r>
              <a:rPr lang="tr-TR" sz="4400" b="1" dirty="0">
                <a:solidFill>
                  <a:srgbClr val="00B0F0"/>
                </a:solidFill>
              </a:rPr>
              <a:t>la (X)</a:t>
            </a:r>
            <a:r>
              <a:rPr lang="tr-TR" sz="3200" dirty="0">
                <a:solidFill>
                  <a:srgbClr val="00B0F0"/>
                </a:solidFill>
              </a:rPr>
              <a:t> ilgili </a:t>
            </a:r>
            <a:r>
              <a:rPr lang="tr-TR" sz="3200" b="1" u="sng" dirty="0">
                <a:solidFill>
                  <a:srgbClr val="00B0F0"/>
                </a:solidFill>
              </a:rPr>
              <a:t>gümrük işlemleri tamamlanmış </a:t>
            </a:r>
            <a:r>
              <a:rPr lang="tr-TR" sz="3200" dirty="0">
                <a:solidFill>
                  <a:srgbClr val="00B0F0"/>
                </a:solidFill>
              </a:rPr>
              <a:t>eşyanın</a:t>
            </a:r>
            <a:r>
              <a:rPr lang="tr-TR" sz="3200" dirty="0"/>
              <a:t>, </a:t>
            </a:r>
          </a:p>
          <a:p>
            <a:r>
              <a:rPr lang="tr-TR" sz="3200" dirty="0">
                <a:solidFill>
                  <a:srgbClr val="FF0000"/>
                </a:solidFill>
              </a:rPr>
              <a:t>gümrük gözetimi altında </a:t>
            </a:r>
            <a:r>
              <a:rPr lang="tr-TR" sz="3200" b="1" u="sng" dirty="0">
                <a:solidFill>
                  <a:srgbClr val="00B0F0"/>
                </a:solidFill>
              </a:rPr>
              <a:t>Türkiye Gümrük Bölgesi içinde bir noktadan diğerine taşınmasıdır.</a:t>
            </a:r>
          </a:p>
          <a:p>
            <a:r>
              <a:rPr lang="tr-TR" sz="3200" dirty="0"/>
              <a:t> </a:t>
            </a:r>
          </a:p>
        </p:txBody>
      </p:sp>
      <p:sp>
        <p:nvSpPr>
          <p:cNvPr id="4" name="Veri Yer Tutucusu 3"/>
          <p:cNvSpPr>
            <a:spLocks noGrp="1"/>
          </p:cNvSpPr>
          <p:nvPr>
            <p:ph type="dt" sz="half" idx="10"/>
          </p:nvPr>
        </p:nvSpPr>
        <p:spPr/>
        <p:txBody>
          <a:bodyPr/>
          <a:lstStyle/>
          <a:p>
            <a:fld id="{749888C2-73BC-4608-AE0C-1CD5DAB9A53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34</a:t>
            </a:fld>
            <a:endParaRPr lang="tr-TR">
              <a:solidFill>
                <a:prstClr val="black">
                  <a:tint val="75000"/>
                </a:prstClr>
              </a:solidFill>
            </a:endParaRPr>
          </a:p>
        </p:txBody>
      </p:sp>
    </p:spTree>
    <p:extLst>
      <p:ext uri="{BB962C8B-B14F-4D97-AF65-F5344CB8AC3E}">
        <p14:creationId xmlns:p14="http://schemas.microsoft.com/office/powerpoint/2010/main" val="34711078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218364"/>
            <a:ext cx="11682484" cy="6387152"/>
          </a:xfrm>
        </p:spPr>
        <p:txBody>
          <a:bodyPr>
            <a:normAutofit/>
          </a:bodyPr>
          <a:lstStyle/>
          <a:p>
            <a:pPr algn="ctr"/>
            <a:r>
              <a:rPr lang="tr-TR" sz="3600" b="1" dirty="0">
                <a:solidFill>
                  <a:srgbClr val="0070C0"/>
                </a:solidFill>
              </a:rPr>
              <a:t>2) Transit Rejimi:</a:t>
            </a:r>
            <a:endParaRPr lang="tr-TR" sz="3600" dirty="0">
              <a:solidFill>
                <a:srgbClr val="0070C0"/>
              </a:solidFill>
            </a:endParaRPr>
          </a:p>
          <a:p>
            <a:r>
              <a:rPr lang="tr-TR" sz="3200" dirty="0">
                <a:solidFill>
                  <a:srgbClr val="FFC000"/>
                </a:solidFill>
              </a:rPr>
              <a:t>Transit rejimine tabi tutulan eşya ;</a:t>
            </a:r>
          </a:p>
          <a:p>
            <a:r>
              <a:rPr lang="tr-TR" sz="3200" dirty="0">
                <a:solidFill>
                  <a:srgbClr val="FF0000"/>
                </a:solidFill>
              </a:rPr>
              <a:t>Türkiye Gümrük Bölgesi içinde</a:t>
            </a:r>
            <a:r>
              <a:rPr lang="tr-TR" sz="3200" dirty="0">
                <a:solidFill>
                  <a:srgbClr val="FFC000"/>
                </a:solidFill>
              </a:rPr>
              <a:t>; </a:t>
            </a:r>
          </a:p>
          <a:p>
            <a:endParaRPr lang="tr-TR" sz="3200" dirty="0">
              <a:solidFill>
                <a:srgbClr val="FFC000"/>
              </a:solidFill>
            </a:endParaRPr>
          </a:p>
          <a:p>
            <a:r>
              <a:rPr lang="tr-TR" sz="3200" dirty="0">
                <a:solidFill>
                  <a:srgbClr val="00B050"/>
                </a:solidFill>
              </a:rPr>
              <a:t>yabancı bir ülkeden 		</a:t>
            </a:r>
            <a:r>
              <a:rPr lang="tr-TR" sz="3200" dirty="0">
                <a:solidFill>
                  <a:srgbClr val="FFC000"/>
                </a:solidFill>
              </a:rPr>
              <a:t>gelip 		</a:t>
            </a:r>
            <a:r>
              <a:rPr lang="tr-TR" sz="3200" dirty="0">
                <a:solidFill>
                  <a:srgbClr val="00B050"/>
                </a:solidFill>
              </a:rPr>
              <a:t>yabancı bir ülkeye</a:t>
            </a:r>
            <a:r>
              <a:rPr lang="tr-TR" sz="3200" dirty="0">
                <a:solidFill>
                  <a:srgbClr val="FFC000"/>
                </a:solidFill>
              </a:rPr>
              <a:t>, </a:t>
            </a:r>
          </a:p>
          <a:p>
            <a:r>
              <a:rPr lang="tr-TR" sz="3200" dirty="0">
                <a:solidFill>
                  <a:srgbClr val="00B050"/>
                </a:solidFill>
              </a:rPr>
              <a:t>yabancı bir ülkeden 				Türkiye'ye, </a:t>
            </a:r>
          </a:p>
          <a:p>
            <a:r>
              <a:rPr lang="tr-TR" sz="3200" dirty="0">
                <a:solidFill>
                  <a:srgbClr val="00B050"/>
                </a:solidFill>
              </a:rPr>
              <a:t>Türkiye'den 					yabancı bir ülkeye, </a:t>
            </a:r>
          </a:p>
          <a:p>
            <a:r>
              <a:rPr lang="tr-TR" sz="3200" dirty="0">
                <a:solidFill>
                  <a:srgbClr val="00B050"/>
                </a:solidFill>
              </a:rPr>
              <a:t>bir iç gümrükten 				diğer bir iç gümrüğe ;</a:t>
            </a:r>
            <a:r>
              <a:rPr lang="tr-TR" sz="4000" dirty="0">
                <a:solidFill>
                  <a:srgbClr val="FF0000"/>
                </a:solidFill>
                <a:latin typeface="Algerian" panose="04020705040A02060702" pitchFamily="82" charset="0"/>
              </a:rPr>
              <a:t>taşınabilir.</a:t>
            </a:r>
          </a:p>
          <a:p>
            <a:r>
              <a:rPr lang="tr-TR" sz="4000" dirty="0">
                <a:solidFill>
                  <a:srgbClr val="FF0000"/>
                </a:solidFill>
              </a:rPr>
              <a:t>(Sonuçta Türkiye den </a:t>
            </a:r>
            <a:r>
              <a:rPr lang="tr-TR" sz="4000" dirty="0">
                <a:solidFill>
                  <a:srgbClr val="FF0000"/>
                </a:solidFill>
                <a:latin typeface="Algerian" panose="04020705040A02060702" pitchFamily="82" charset="0"/>
              </a:rPr>
              <a:t>çıkacaktır)</a:t>
            </a:r>
          </a:p>
        </p:txBody>
      </p:sp>
      <p:sp>
        <p:nvSpPr>
          <p:cNvPr id="4" name="Veri Yer Tutucusu 3"/>
          <p:cNvSpPr>
            <a:spLocks noGrp="1"/>
          </p:cNvSpPr>
          <p:nvPr>
            <p:ph type="dt" sz="half" idx="10"/>
          </p:nvPr>
        </p:nvSpPr>
        <p:spPr/>
        <p:txBody>
          <a:bodyPr/>
          <a:lstStyle/>
          <a:p>
            <a:fld id="{E7A3D3A6-2978-41FA-9FA9-B7DA8DE4D06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35</a:t>
            </a:fld>
            <a:endParaRPr lang="tr-TR" dirty="0">
              <a:solidFill>
                <a:prstClr val="black">
                  <a:tint val="75000"/>
                </a:prstClr>
              </a:solidFill>
            </a:endParaRPr>
          </a:p>
        </p:txBody>
      </p:sp>
    </p:spTree>
    <p:extLst>
      <p:ext uri="{BB962C8B-B14F-4D97-AF65-F5344CB8AC3E}">
        <p14:creationId xmlns:p14="http://schemas.microsoft.com/office/powerpoint/2010/main" val="2309758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pPr algn="ctr"/>
            <a:b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ANTREPO:</a:t>
            </a:r>
            <a:br>
              <a:rPr lang="tr-TR" sz="32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p:cNvSpPr>
            <a:spLocks noGrp="1"/>
          </p:cNvSpPr>
          <p:nvPr>
            <p:ph idx="1"/>
          </p:nvPr>
        </p:nvSpPr>
        <p:spPr>
          <a:xfrm>
            <a:off x="142875" y="1057275"/>
            <a:ext cx="11830049" cy="5500688"/>
          </a:xfrm>
        </p:spPr>
        <p:txBody>
          <a:bodyPr>
            <a:normAutofit/>
          </a:bodyPr>
          <a:lstStyle/>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Firmalar yurtdışına ürün gönderdiklerinde (X) veya yurtdışından ürün aldıklarında (M) yapılması gereken belli gümrük işlemleri vardır</a:t>
            </a:r>
          </a:p>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 </a:t>
            </a:r>
            <a:r>
              <a:rPr lang="tr-TR" sz="4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Bu işlemlerin gerçekleşmesi belli bir süre aldığından </a:t>
            </a:r>
            <a:r>
              <a:rPr lang="tr-TR" sz="3600" u="sng" dirty="0">
                <a:solidFill>
                  <a:srgbClr val="00B050"/>
                </a:solidFill>
                <a:latin typeface="Calibri" panose="020F0502020204030204" pitchFamily="34" charset="0"/>
                <a:ea typeface="Calibri" panose="020F0502020204030204" pitchFamily="34" charset="0"/>
                <a:cs typeface="Times New Roman" panose="02020603050405020304" pitchFamily="18" charset="0"/>
              </a:rPr>
              <a:t>yurda girişinden önce ürünlerin depolarda bekletilmesi gerekir.</a:t>
            </a:r>
          </a:p>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 Bu depolar gümrük binalarına oldukça yakın olarak konumlandırılır ve antrepo olarak adlandırılır. </a:t>
            </a:r>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36</a:t>
            </a:fld>
            <a:endParaRPr lang="tr-TR">
              <a:solidFill>
                <a:prstClr val="black">
                  <a:tint val="75000"/>
                </a:prstClr>
              </a:solidFill>
            </a:endParaRPr>
          </a:p>
        </p:txBody>
      </p:sp>
    </p:spTree>
    <p:extLst>
      <p:ext uri="{BB962C8B-B14F-4D97-AF65-F5344CB8AC3E}">
        <p14:creationId xmlns:p14="http://schemas.microsoft.com/office/powerpoint/2010/main" val="10035097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49274"/>
          </a:xfrm>
        </p:spPr>
        <p:txBody>
          <a:bodyPr>
            <a:normAutofit fontScale="90000"/>
          </a:bodyPr>
          <a:lstStyle/>
          <a:p>
            <a:pPr algn="ctr"/>
            <a:b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b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ANTREPO:</a:t>
            </a:r>
            <a:br>
              <a:rPr lang="tr-TR" sz="3200" dirty="0">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p:cNvSpPr>
            <a:spLocks noGrp="1"/>
          </p:cNvSpPr>
          <p:nvPr>
            <p:ph idx="1"/>
          </p:nvPr>
        </p:nvSpPr>
        <p:spPr>
          <a:xfrm>
            <a:off x="300037" y="1057275"/>
            <a:ext cx="11672887" cy="5500688"/>
          </a:xfrm>
        </p:spPr>
        <p:txBody>
          <a:bodyPr>
            <a:normAutofit/>
          </a:bodyPr>
          <a:lstStyle/>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 </a:t>
            </a:r>
            <a:r>
              <a:rPr lang="tr-TR" sz="3600" dirty="0">
                <a:latin typeface="Calibri" panose="020F0502020204030204" pitchFamily="34" charset="0"/>
                <a:ea typeface="Calibri" panose="020F0502020204030204" pitchFamily="34" charset="0"/>
                <a:cs typeface="Times New Roman" panose="02020603050405020304" pitchFamily="18" charset="0"/>
              </a:rPr>
              <a:t>Buraya konulan malların vergisi henüz ödenmemiştir</a:t>
            </a:r>
          </a:p>
          <a:p>
            <a:pPr>
              <a:lnSpc>
                <a:spcPct val="107000"/>
              </a:lnSpc>
              <a:spcAft>
                <a:spcPts val="800"/>
              </a:spcAft>
            </a:pPr>
            <a:r>
              <a:rPr lang="tr-TR" sz="3600" dirty="0">
                <a:latin typeface="Calibri" panose="020F0502020204030204" pitchFamily="34" charset="0"/>
                <a:ea typeface="Calibri" panose="020F0502020204030204" pitchFamily="34" charset="0"/>
                <a:cs typeface="Times New Roman" panose="02020603050405020304" pitchFamily="18" charset="0"/>
              </a:rPr>
              <a:t> </a:t>
            </a:r>
            <a:r>
              <a:rPr lang="tr-TR" sz="3200" dirty="0">
                <a:latin typeface="Calibri" panose="020F0502020204030204" pitchFamily="34" charset="0"/>
                <a:ea typeface="Calibri" panose="020F0502020204030204" pitchFamily="34" charset="0"/>
                <a:cs typeface="Times New Roman" panose="02020603050405020304" pitchFamily="18" charset="0"/>
              </a:rPr>
              <a:t>ve gerekli işlemler tamamlanana kadar ürünler burada </a:t>
            </a:r>
            <a:r>
              <a:rPr lang="tr-TR" sz="3200" b="1" dirty="0">
                <a:latin typeface="Calibri" panose="020F0502020204030204" pitchFamily="34" charset="0"/>
                <a:ea typeface="Calibri" panose="020F0502020204030204" pitchFamily="34" charset="0"/>
                <a:cs typeface="Times New Roman" panose="02020603050405020304" pitchFamily="18" charset="0"/>
              </a:rPr>
              <a:t>koruma altında tutulur.</a:t>
            </a:r>
          </a:p>
          <a:p>
            <a:pPr>
              <a:lnSpc>
                <a:spcPct val="107000"/>
              </a:lnSpc>
              <a:spcAft>
                <a:spcPts val="800"/>
              </a:spcAft>
            </a:pPr>
            <a:r>
              <a:rPr lang="tr-TR" sz="3200" dirty="0">
                <a:latin typeface="Calibri" panose="020F0502020204030204" pitchFamily="34" charset="0"/>
                <a:ea typeface="Calibri" panose="020F0502020204030204" pitchFamily="34" charset="0"/>
                <a:cs typeface="Times New Roman" panose="02020603050405020304" pitchFamily="18" charset="0"/>
              </a:rPr>
              <a:t> Burada bulunan ürünler ticari ürünler olarak geçer.</a:t>
            </a:r>
          </a:p>
          <a:p>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37</a:t>
            </a:fld>
            <a:endParaRPr lang="tr-TR">
              <a:solidFill>
                <a:prstClr val="black">
                  <a:tint val="75000"/>
                </a:prstClr>
              </a:solidFill>
            </a:endParaRPr>
          </a:p>
        </p:txBody>
      </p:sp>
    </p:spTree>
    <p:extLst>
      <p:ext uri="{BB962C8B-B14F-4D97-AF65-F5344CB8AC3E}">
        <p14:creationId xmlns:p14="http://schemas.microsoft.com/office/powerpoint/2010/main" val="3718238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218364"/>
            <a:ext cx="11190027" cy="5958599"/>
          </a:xfrm>
        </p:spPr>
        <p:txBody>
          <a:bodyPr>
            <a:normAutofit/>
          </a:bodyPr>
          <a:lstStyle/>
          <a:p>
            <a:pPr algn="ctr"/>
            <a:r>
              <a:rPr lang="tr-TR" sz="3200" b="1" dirty="0">
                <a:solidFill>
                  <a:srgbClr val="7030A0"/>
                </a:solidFill>
              </a:rPr>
              <a:t>3) Gümrük Antrepo Rejimi:</a:t>
            </a:r>
          </a:p>
          <a:p>
            <a:pPr algn="ctr"/>
            <a:endParaRPr lang="tr-TR" sz="3200" dirty="0">
              <a:solidFill>
                <a:srgbClr val="7030A0"/>
              </a:solidFill>
            </a:endParaRPr>
          </a:p>
          <a:p>
            <a:r>
              <a:rPr lang="tr-TR" sz="3200" dirty="0">
                <a:solidFill>
                  <a:srgbClr val="FF0000"/>
                </a:solidFill>
              </a:rPr>
              <a:t>Gümrük antreposu:</a:t>
            </a:r>
          </a:p>
          <a:p>
            <a:r>
              <a:rPr lang="tr-TR" sz="3200" dirty="0">
                <a:solidFill>
                  <a:srgbClr val="FF0000"/>
                </a:solidFill>
              </a:rPr>
              <a:t> </a:t>
            </a:r>
            <a:r>
              <a:rPr lang="tr-TR" sz="3200" dirty="0">
                <a:latin typeface="Arial" panose="020B0604020202020204" pitchFamily="34" charset="0"/>
                <a:cs typeface="Arial" panose="020B0604020202020204" pitchFamily="34" charset="0"/>
              </a:rPr>
              <a:t>Gümrük gözetimi altında bulunan eşyanın </a:t>
            </a:r>
          </a:p>
          <a:p>
            <a:r>
              <a:rPr lang="tr-TR" sz="3200" dirty="0">
                <a:latin typeface="Arial" panose="020B0604020202020204" pitchFamily="34" charset="0"/>
                <a:cs typeface="Arial" panose="020B0604020202020204" pitchFamily="34" charset="0"/>
              </a:rPr>
              <a:t>veya </a:t>
            </a:r>
          </a:p>
          <a:p>
            <a:r>
              <a:rPr lang="tr-TR" sz="3200" dirty="0">
                <a:latin typeface="Arial" panose="020B0604020202020204" pitchFamily="34" charset="0"/>
                <a:cs typeface="Arial" panose="020B0604020202020204" pitchFamily="34" charset="0"/>
              </a:rPr>
              <a:t>izin verildiği </a:t>
            </a:r>
            <a:r>
              <a:rPr lang="tr-TR" sz="3200" dirty="0" err="1">
                <a:latin typeface="Arial" panose="020B0604020202020204" pitchFamily="34" charset="0"/>
                <a:cs typeface="Arial" panose="020B0604020202020204" pitchFamily="34" charset="0"/>
              </a:rPr>
              <a:t>durumlarda,</a:t>
            </a:r>
            <a:r>
              <a:rPr lang="tr-TR" sz="3200" u="sng" dirty="0" err="1">
                <a:latin typeface="Arial" panose="020B0604020202020204" pitchFamily="34" charset="0"/>
                <a:cs typeface="Arial" panose="020B0604020202020204" pitchFamily="34" charset="0"/>
              </a:rPr>
              <a:t>ihraç</a:t>
            </a:r>
            <a:r>
              <a:rPr lang="tr-TR" sz="3200" u="sng" dirty="0">
                <a:latin typeface="Arial" panose="020B0604020202020204" pitchFamily="34" charset="0"/>
                <a:cs typeface="Arial" panose="020B0604020202020204" pitchFamily="34" charset="0"/>
              </a:rPr>
              <a:t> eşyasının konulduğu yerdir</a:t>
            </a:r>
            <a:r>
              <a:rPr lang="tr-TR" sz="3200" u="sng" dirty="0">
                <a:solidFill>
                  <a:srgbClr val="00B050"/>
                </a:solidFill>
                <a:latin typeface="Andalus" panose="02020603050405020304" pitchFamily="18" charset="-78"/>
                <a:cs typeface="Andalus" panose="02020603050405020304" pitchFamily="18" charset="-78"/>
              </a:rPr>
              <a:t>. </a:t>
            </a:r>
          </a:p>
          <a:p>
            <a:r>
              <a:rPr lang="tr-TR" sz="3200" u="sng" dirty="0">
                <a:solidFill>
                  <a:srgbClr val="00B050"/>
                </a:solidFill>
                <a:latin typeface="Andalus" panose="02020603050405020304" pitchFamily="18" charset="-78"/>
                <a:cs typeface="Andalus" panose="02020603050405020304" pitchFamily="18" charset="-78"/>
              </a:rPr>
              <a:t>Gümrük Antrepo Rejimi ise:</a:t>
            </a:r>
          </a:p>
          <a:p>
            <a:r>
              <a:rPr lang="tr-TR" sz="3200" u="sng" dirty="0">
                <a:solidFill>
                  <a:srgbClr val="00B050"/>
                </a:solidFill>
                <a:latin typeface="Andalus" panose="02020603050405020304" pitchFamily="18" charset="-78"/>
                <a:cs typeface="Andalus" panose="02020603050405020304" pitchFamily="18" charset="-78"/>
              </a:rPr>
              <a:t>genel ve özel antrepolar ile ilgili işlem ve prosedürlerin tümüdür</a:t>
            </a:r>
            <a:r>
              <a:rPr lang="tr-TR" sz="3200" dirty="0">
                <a:solidFill>
                  <a:srgbClr val="00B050"/>
                </a:solidFill>
              </a:rPr>
              <a:t>.</a:t>
            </a:r>
          </a:p>
          <a:p>
            <a:r>
              <a:rPr lang="tr-TR" sz="3200" dirty="0"/>
              <a:t> </a:t>
            </a:r>
            <a:endParaRPr lang="tr-TR" dirty="0"/>
          </a:p>
        </p:txBody>
      </p:sp>
      <p:sp>
        <p:nvSpPr>
          <p:cNvPr id="4" name="Veri Yer Tutucusu 3"/>
          <p:cNvSpPr>
            <a:spLocks noGrp="1"/>
          </p:cNvSpPr>
          <p:nvPr>
            <p:ph type="dt" sz="half" idx="10"/>
          </p:nvPr>
        </p:nvSpPr>
        <p:spPr/>
        <p:txBody>
          <a:bodyPr/>
          <a:lstStyle/>
          <a:p>
            <a:fld id="{E55E3F34-C88B-4F1B-8B2E-80D77B47F4C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38</a:t>
            </a:fld>
            <a:endParaRPr lang="tr-TR">
              <a:solidFill>
                <a:prstClr val="black">
                  <a:tint val="75000"/>
                </a:prstClr>
              </a:solidFill>
            </a:endParaRPr>
          </a:p>
        </p:txBody>
      </p:sp>
    </p:spTree>
    <p:extLst>
      <p:ext uri="{BB962C8B-B14F-4D97-AF65-F5344CB8AC3E}">
        <p14:creationId xmlns:p14="http://schemas.microsoft.com/office/powerpoint/2010/main" val="883274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218364"/>
            <a:ext cx="11190027" cy="5958599"/>
          </a:xfrm>
        </p:spPr>
        <p:txBody>
          <a:bodyPr>
            <a:normAutofit/>
          </a:bodyPr>
          <a:lstStyle/>
          <a:p>
            <a:pPr algn="ctr"/>
            <a:r>
              <a:rPr lang="tr-TR" sz="3200" b="1" dirty="0">
                <a:solidFill>
                  <a:srgbClr val="7030A0"/>
                </a:solidFill>
              </a:rPr>
              <a:t>3) Gümrük Antrepo Rejimi:</a:t>
            </a:r>
            <a:endParaRPr lang="tr-TR" sz="3200" dirty="0">
              <a:solidFill>
                <a:srgbClr val="7030A0"/>
              </a:solidFill>
            </a:endParaRPr>
          </a:p>
          <a:p>
            <a:r>
              <a:rPr lang="tr-TR" sz="3200" b="1" dirty="0">
                <a:solidFill>
                  <a:srgbClr val="00B0F0"/>
                </a:solidFill>
              </a:rPr>
              <a:t>Gümrük antrepoları</a:t>
            </a:r>
            <a:r>
              <a:rPr lang="tr-TR" sz="3200" dirty="0"/>
              <a:t>,</a:t>
            </a:r>
          </a:p>
          <a:p>
            <a:r>
              <a:rPr lang="tr-TR" sz="3200" dirty="0"/>
              <a:t> genel ve özel antrepo olmak üzere ikiye ayrılır.</a:t>
            </a:r>
          </a:p>
          <a:p>
            <a:r>
              <a:rPr lang="tr-TR" sz="3200" dirty="0"/>
              <a:t> Uygulamadaki özellikleri sebebiyle, </a:t>
            </a:r>
          </a:p>
          <a:p>
            <a:endParaRPr lang="tr-TR" sz="3200" dirty="0"/>
          </a:p>
          <a:p>
            <a:r>
              <a:rPr lang="tr-TR" sz="3200" dirty="0">
                <a:solidFill>
                  <a:srgbClr val="FF0000"/>
                </a:solidFill>
              </a:rPr>
              <a:t>genel antrepoların;			 (A), (B) ve (F) tipleri</a:t>
            </a:r>
            <a:r>
              <a:rPr lang="tr-TR" sz="3200" dirty="0"/>
              <a:t>,</a:t>
            </a:r>
          </a:p>
          <a:p>
            <a:endParaRPr lang="tr-TR" sz="3200" dirty="0"/>
          </a:p>
          <a:p>
            <a:r>
              <a:rPr lang="tr-TR" sz="3200" dirty="0"/>
              <a:t> </a:t>
            </a:r>
          </a:p>
          <a:p>
            <a:r>
              <a:rPr lang="tr-TR" sz="3200" dirty="0">
                <a:solidFill>
                  <a:srgbClr val="7030A0"/>
                </a:solidFill>
              </a:rPr>
              <a:t>özel antrepoların;			 (C), (D) ve (E) tipleri bulunur</a:t>
            </a:r>
            <a:r>
              <a:rPr lang="tr-TR" sz="3200" dirty="0"/>
              <a:t>.</a:t>
            </a:r>
          </a:p>
          <a:p>
            <a:endParaRPr lang="tr-TR" dirty="0"/>
          </a:p>
        </p:txBody>
      </p:sp>
      <p:sp>
        <p:nvSpPr>
          <p:cNvPr id="4" name="Veri Yer Tutucusu 3"/>
          <p:cNvSpPr>
            <a:spLocks noGrp="1"/>
          </p:cNvSpPr>
          <p:nvPr>
            <p:ph type="dt" sz="half" idx="10"/>
          </p:nvPr>
        </p:nvSpPr>
        <p:spPr/>
        <p:txBody>
          <a:bodyPr/>
          <a:lstStyle/>
          <a:p>
            <a:fld id="{E55E3F34-C88B-4F1B-8B2E-80D77B47F4C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39</a:t>
            </a:fld>
            <a:endParaRPr lang="tr-TR">
              <a:solidFill>
                <a:prstClr val="black">
                  <a:tint val="75000"/>
                </a:prstClr>
              </a:solidFill>
            </a:endParaRPr>
          </a:p>
        </p:txBody>
      </p:sp>
    </p:spTree>
    <p:extLst>
      <p:ext uri="{BB962C8B-B14F-4D97-AF65-F5344CB8AC3E}">
        <p14:creationId xmlns:p14="http://schemas.microsoft.com/office/powerpoint/2010/main" val="307494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70C0"/>
                </a:solidFill>
              </a:rPr>
              <a:t>DÖRDÜNCÜ KISIM</a:t>
            </a:r>
          </a:p>
          <a:p>
            <a:pPr algn="ctr"/>
            <a:endParaRPr lang="tr-TR" b="1" dirty="0">
              <a:solidFill>
                <a:srgbClr val="0070C0"/>
              </a:solidFill>
            </a:endParaRPr>
          </a:p>
          <a:p>
            <a:pPr algn="ctr"/>
            <a:r>
              <a:rPr lang="tr-TR" sz="3200" b="1" dirty="0">
                <a:solidFill>
                  <a:srgbClr val="0070C0"/>
                </a:solidFill>
              </a:rPr>
              <a:t>BİRİNCİ BÖLÜM</a:t>
            </a:r>
          </a:p>
          <a:p>
            <a:pPr algn="r"/>
            <a:r>
              <a:rPr lang="tr-TR" sz="3200" b="1" dirty="0">
                <a:solidFill>
                  <a:srgbClr val="FF0000"/>
                </a:solidFill>
              </a:rPr>
              <a:t>BİRİNCİ AYIRIM</a:t>
            </a:r>
          </a:p>
        </p:txBody>
      </p:sp>
      <p:sp>
        <p:nvSpPr>
          <p:cNvPr id="4" name="Veri Yer Tutucusu 3"/>
          <p:cNvSpPr>
            <a:spLocks noGrp="1"/>
          </p:cNvSpPr>
          <p:nvPr>
            <p:ph type="dt" sz="half" idx="10"/>
          </p:nvPr>
        </p:nvSpPr>
        <p:spPr/>
        <p:txBody>
          <a:bodyPr/>
          <a:lstStyle/>
          <a:p>
            <a:fld id="{4CBE55C7-81FE-4131-A0ED-F39D67CB5BC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a:t>
            </a:fld>
            <a:endParaRPr lang="tr-TR">
              <a:solidFill>
                <a:prstClr val="black">
                  <a:tint val="75000"/>
                </a:prstClr>
              </a:solidFill>
            </a:endParaRPr>
          </a:p>
        </p:txBody>
      </p:sp>
    </p:spTree>
    <p:extLst>
      <p:ext uri="{BB962C8B-B14F-4D97-AF65-F5344CB8AC3E}">
        <p14:creationId xmlns:p14="http://schemas.microsoft.com/office/powerpoint/2010/main" val="1959577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6478" y="204716"/>
            <a:ext cx="11217322" cy="5972247"/>
          </a:xfrm>
        </p:spPr>
        <p:txBody>
          <a:bodyPr>
            <a:normAutofit/>
          </a:bodyPr>
          <a:lstStyle/>
          <a:p>
            <a:pPr algn="ctr"/>
            <a:r>
              <a:rPr lang="tr-TR" sz="3200" b="1" dirty="0">
                <a:solidFill>
                  <a:srgbClr val="7030A0"/>
                </a:solidFill>
              </a:rPr>
              <a:t>4) Dahilde İşleme Rejimi:</a:t>
            </a:r>
            <a:endParaRPr lang="tr-TR" sz="3200" dirty="0">
              <a:solidFill>
                <a:srgbClr val="7030A0"/>
              </a:solidFill>
            </a:endParaRPr>
          </a:p>
          <a:p>
            <a:r>
              <a:rPr lang="tr-TR" sz="3200" b="1" u="sng" dirty="0">
                <a:solidFill>
                  <a:srgbClr val="FF0000"/>
                </a:solidFill>
              </a:rPr>
              <a:t>Serbest dolaşımda bulunmayan eşyanın </a:t>
            </a:r>
            <a:r>
              <a:rPr lang="tr-TR" sz="3200" dirty="0">
                <a:solidFill>
                  <a:srgbClr val="FF0000"/>
                </a:solidFill>
              </a:rPr>
              <a:t>vergileri teminata bağlanmak suretiyle</a:t>
            </a:r>
            <a:r>
              <a:rPr lang="tr-TR" sz="3200" dirty="0"/>
              <a:t>, </a:t>
            </a:r>
          </a:p>
          <a:p>
            <a:r>
              <a:rPr lang="tr-TR" sz="3200" dirty="0">
                <a:solidFill>
                  <a:srgbClr val="00B050"/>
                </a:solidFill>
              </a:rPr>
              <a:t>Türkiye Gümrük Bölgesinde;</a:t>
            </a:r>
          </a:p>
          <a:p>
            <a:r>
              <a:rPr lang="tr-TR" sz="3200" dirty="0">
                <a:solidFill>
                  <a:srgbClr val="00B050"/>
                </a:solidFill>
              </a:rPr>
              <a:t> </a:t>
            </a:r>
            <a:r>
              <a:rPr lang="tr-TR" sz="3200" dirty="0"/>
              <a:t>bir veya daha fazla işlem görerek, işlem görmüş ürünlerin elde edilmesi ve özel hükümler saklı kalmak kaydıyla,</a:t>
            </a:r>
          </a:p>
          <a:p>
            <a:r>
              <a:rPr lang="tr-TR" sz="3200" dirty="0"/>
              <a:t> </a:t>
            </a:r>
            <a:r>
              <a:rPr lang="tr-TR" sz="3200" b="1" u="sng" dirty="0">
                <a:solidFill>
                  <a:srgbClr val="00B050"/>
                </a:solidFill>
              </a:rPr>
              <a:t>elde edilen ürünlerin ihraç edilmesinin esas olduğu,</a:t>
            </a:r>
          </a:p>
          <a:p>
            <a:r>
              <a:rPr lang="tr-TR" sz="3200" dirty="0"/>
              <a:t> </a:t>
            </a:r>
            <a:r>
              <a:rPr lang="tr-TR" sz="3200" b="1" dirty="0"/>
              <a:t>ihracatın gerçekleşmesi halinde teminatın veya alınan vergilerin geri verildiği bir rejimdir.</a:t>
            </a:r>
          </a:p>
          <a:p>
            <a:endParaRPr lang="tr-TR" sz="3200" dirty="0"/>
          </a:p>
          <a:p>
            <a:r>
              <a:rPr lang="tr-TR" dirty="0"/>
              <a:t>162,163 ve 164. </a:t>
            </a:r>
            <a:r>
              <a:rPr lang="tr-TR" dirty="0" err="1"/>
              <a:t>pp</a:t>
            </a:r>
            <a:r>
              <a:rPr lang="tr-TR" dirty="0"/>
              <a:t> </a:t>
            </a:r>
            <a:r>
              <a:rPr lang="tr-TR" dirty="0" err="1"/>
              <a:t>lerde</a:t>
            </a:r>
            <a:r>
              <a:rPr lang="tr-TR" dirty="0"/>
              <a:t> anlatıldı. Aşağıda tekrarları vardır.</a:t>
            </a:r>
          </a:p>
        </p:txBody>
      </p:sp>
      <p:sp>
        <p:nvSpPr>
          <p:cNvPr id="4" name="Veri Yer Tutucusu 3"/>
          <p:cNvSpPr>
            <a:spLocks noGrp="1"/>
          </p:cNvSpPr>
          <p:nvPr>
            <p:ph type="dt" sz="half" idx="10"/>
          </p:nvPr>
        </p:nvSpPr>
        <p:spPr/>
        <p:txBody>
          <a:bodyPr/>
          <a:lstStyle/>
          <a:p>
            <a:fld id="{0160A5DE-8027-4066-AFD4-43EE032C5C7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40</a:t>
            </a:fld>
            <a:endParaRPr lang="tr-TR">
              <a:solidFill>
                <a:prstClr val="black">
                  <a:tint val="75000"/>
                </a:prstClr>
              </a:solidFill>
            </a:endParaRPr>
          </a:p>
        </p:txBody>
      </p:sp>
    </p:spTree>
    <p:extLst>
      <p:ext uri="{BB962C8B-B14F-4D97-AF65-F5344CB8AC3E}">
        <p14:creationId xmlns:p14="http://schemas.microsoft.com/office/powerpoint/2010/main" val="10750245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7175" y="114300"/>
            <a:ext cx="11615738" cy="6607175"/>
          </a:xfrm>
        </p:spPr>
        <p:txBody>
          <a:bodyPr>
            <a:normAutofit/>
          </a:bodyPr>
          <a:lstStyle/>
          <a:p>
            <a:r>
              <a:rPr lang="tr-TR" sz="3200" dirty="0"/>
              <a:t>İhracat yapmayı düşünen işletmeler, ihraç edilmesi planlanan malların üretiminde kullanılacak olan hammadde, </a:t>
            </a:r>
          </a:p>
          <a:p>
            <a:r>
              <a:rPr lang="tr-TR" sz="3200" dirty="0"/>
              <a:t>yardımcı madde, </a:t>
            </a:r>
          </a:p>
          <a:p>
            <a:r>
              <a:rPr lang="tr-TR" sz="3200" dirty="0"/>
              <a:t>yarı mamul, </a:t>
            </a:r>
          </a:p>
          <a:p>
            <a:r>
              <a:rPr lang="tr-TR" sz="3200" dirty="0"/>
              <a:t>mamul, </a:t>
            </a:r>
          </a:p>
          <a:p>
            <a:r>
              <a:rPr lang="tr-TR" sz="3200" dirty="0"/>
              <a:t>ara malı ve </a:t>
            </a:r>
          </a:p>
          <a:p>
            <a:r>
              <a:rPr lang="tr-TR" sz="3200" dirty="0"/>
              <a:t>ambalaj malzemelerinin başta değişik vergisel yüklerden muaf olmak üzere ve </a:t>
            </a:r>
            <a:r>
              <a:rPr lang="tr-TR" sz="4400" b="1" dirty="0">
                <a:solidFill>
                  <a:srgbClr val="FF0000"/>
                </a:solidFill>
              </a:rPr>
              <a:t>devlete ihracat taahhüdünde bulunmak şartıyla</a:t>
            </a:r>
            <a:r>
              <a:rPr lang="tr-TR" sz="4400" b="1" dirty="0"/>
              <a:t>, ç</a:t>
            </a:r>
            <a:r>
              <a:rPr lang="tr-TR" sz="3200" dirty="0"/>
              <a:t>eşitli kolaylıklar ve teşviklerden yararlanabilirler</a:t>
            </a:r>
            <a:r>
              <a:rPr lang="tr-TR" dirty="0"/>
              <a:t>.</a:t>
            </a:r>
          </a:p>
          <a:p>
            <a:endParaRPr lang="tr-TR" sz="3200" dirty="0"/>
          </a:p>
          <a:p>
            <a:endParaRPr lang="tr-TR" dirty="0"/>
          </a:p>
          <a:p>
            <a:endParaRPr lang="tr-TR" dirty="0"/>
          </a:p>
        </p:txBody>
      </p:sp>
      <p:sp>
        <p:nvSpPr>
          <p:cNvPr id="4" name="Veri Yer Tutucusu 3"/>
          <p:cNvSpPr>
            <a:spLocks noGrp="1"/>
          </p:cNvSpPr>
          <p:nvPr>
            <p:ph type="dt" sz="half" idx="10"/>
          </p:nvPr>
        </p:nvSpPr>
        <p:spPr/>
        <p:txBody>
          <a:bodyPr/>
          <a:lstStyle/>
          <a:p>
            <a:fld id="{9E65D410-6D76-4ABE-AF18-2728964925B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41</a:t>
            </a:fld>
            <a:endParaRPr lang="tr-TR">
              <a:solidFill>
                <a:prstClr val="black">
                  <a:tint val="75000"/>
                </a:prstClr>
              </a:solidFill>
            </a:endParaRPr>
          </a:p>
        </p:txBody>
      </p:sp>
    </p:spTree>
    <p:extLst>
      <p:ext uri="{BB962C8B-B14F-4D97-AF65-F5344CB8AC3E}">
        <p14:creationId xmlns:p14="http://schemas.microsoft.com/office/powerpoint/2010/main" val="3820276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4716" y="341194"/>
            <a:ext cx="11818962" cy="6380281"/>
          </a:xfrm>
        </p:spPr>
        <p:txBody>
          <a:bodyPr>
            <a:normAutofit/>
          </a:bodyPr>
          <a:lstStyle/>
          <a:p>
            <a:pPr algn="ctr"/>
            <a:r>
              <a:rPr lang="tr-TR" sz="3200" b="1" dirty="0">
                <a:solidFill>
                  <a:srgbClr val="7030A0"/>
                </a:solidFill>
              </a:rPr>
              <a:t>5) Gümrük Kontrolü Altında İşleme Rejimi:</a:t>
            </a:r>
            <a:endParaRPr lang="tr-TR" sz="3200" dirty="0">
              <a:solidFill>
                <a:srgbClr val="7030A0"/>
              </a:solidFill>
            </a:endParaRPr>
          </a:p>
          <a:p>
            <a:r>
              <a:rPr lang="tr-TR" sz="3200" dirty="0">
                <a:solidFill>
                  <a:srgbClr val="FF0000"/>
                </a:solidFill>
              </a:rPr>
              <a:t>Serbest dolaşıma girmemiş eşyanın</a:t>
            </a:r>
            <a:r>
              <a:rPr lang="tr-TR" sz="3200" dirty="0"/>
              <a:t>,</a:t>
            </a:r>
          </a:p>
          <a:p>
            <a:r>
              <a:rPr lang="tr-TR" sz="3200" dirty="0"/>
              <a:t> Türkiye Gümrük Bölgesinde, </a:t>
            </a:r>
          </a:p>
          <a:p>
            <a:r>
              <a:rPr lang="tr-TR" sz="3600" b="1" dirty="0">
                <a:solidFill>
                  <a:srgbClr val="FF0000"/>
                </a:solidFill>
              </a:rPr>
              <a:t>ithalat vergilerine veya ticaret politikası önlemlerine tabi tutulmaksızın</a:t>
            </a:r>
            <a:r>
              <a:rPr lang="tr-TR" sz="3200" dirty="0"/>
              <a:t>, </a:t>
            </a:r>
          </a:p>
          <a:p>
            <a:r>
              <a:rPr lang="tr-TR" sz="3200" u="sng" dirty="0">
                <a:solidFill>
                  <a:srgbClr val="13ED3D"/>
                </a:solidFill>
                <a:latin typeface="Arial Black" panose="020B0A04020102020204" pitchFamily="34" charset="0"/>
                <a:cs typeface="Andalus" panose="02020603050405020304" pitchFamily="18" charset="-78"/>
              </a:rPr>
              <a:t>niteliğini veya durumunu değiştiren işlemlere tabi tutulmaları </a:t>
            </a:r>
            <a:r>
              <a:rPr lang="tr-TR" sz="3200" dirty="0">
                <a:latin typeface="Arial Black" panose="020B0A04020102020204" pitchFamily="34" charset="0"/>
                <a:cs typeface="Andalus" panose="02020603050405020304" pitchFamily="18" charset="-78"/>
              </a:rPr>
              <a:t>ve bu işlemlerden elde edilen ürünlerin tabi oldukları gümrük vergileri üzerinden </a:t>
            </a:r>
          </a:p>
          <a:p>
            <a:r>
              <a:rPr lang="tr-TR" sz="3200" dirty="0">
                <a:latin typeface="Arial Black" panose="020B0A04020102020204" pitchFamily="34" charset="0"/>
                <a:cs typeface="Andalus" panose="02020603050405020304" pitchFamily="18" charset="-78"/>
              </a:rPr>
              <a:t>serbest dolaşıma girmeleri </a:t>
            </a:r>
            <a:r>
              <a:rPr lang="tr-TR" sz="3200" dirty="0">
                <a:solidFill>
                  <a:schemeClr val="accent1">
                    <a:lumMod val="75000"/>
                  </a:schemeClr>
                </a:solidFill>
                <a:latin typeface="Bauhaus 93" panose="04030905020B02020C02" pitchFamily="82" charset="0"/>
                <a:cs typeface="Andalus" panose="02020603050405020304" pitchFamily="18" charset="-78"/>
              </a:rPr>
              <a:t>ile ilgili işlemlerin tümüdür. </a:t>
            </a:r>
          </a:p>
          <a:p>
            <a:r>
              <a:rPr lang="tr-TR" sz="3200" dirty="0">
                <a:solidFill>
                  <a:srgbClr val="00B050"/>
                </a:solidFill>
              </a:rPr>
              <a:t>Gümrük kontrolü altında işleme rejimi hükümleri uyarınca elde edilen bu tür ürünler </a:t>
            </a:r>
            <a:r>
              <a:rPr lang="tr-TR" sz="3200" b="1" dirty="0">
                <a:solidFill>
                  <a:srgbClr val="FF0000"/>
                </a:solidFill>
              </a:rPr>
              <a:t>işlenmiş ürün </a:t>
            </a:r>
            <a:r>
              <a:rPr lang="tr-TR" sz="3200" dirty="0">
                <a:solidFill>
                  <a:srgbClr val="00B050"/>
                </a:solidFill>
              </a:rPr>
              <a:t>olarak adlandırılır.</a:t>
            </a:r>
          </a:p>
        </p:txBody>
      </p:sp>
      <p:sp>
        <p:nvSpPr>
          <p:cNvPr id="4" name="Veri Yer Tutucusu 3"/>
          <p:cNvSpPr>
            <a:spLocks noGrp="1"/>
          </p:cNvSpPr>
          <p:nvPr>
            <p:ph type="dt" sz="half" idx="10"/>
          </p:nvPr>
        </p:nvSpPr>
        <p:spPr/>
        <p:txBody>
          <a:bodyPr/>
          <a:lstStyle/>
          <a:p>
            <a:fld id="{22589AB3-3E47-43FC-8AA0-3A022B4E27D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42</a:t>
            </a:fld>
            <a:endParaRPr lang="tr-TR">
              <a:solidFill>
                <a:prstClr val="black">
                  <a:tint val="75000"/>
                </a:prstClr>
              </a:solidFill>
            </a:endParaRPr>
          </a:p>
        </p:txBody>
      </p:sp>
    </p:spTree>
    <p:extLst>
      <p:ext uri="{BB962C8B-B14F-4D97-AF65-F5344CB8AC3E}">
        <p14:creationId xmlns:p14="http://schemas.microsoft.com/office/powerpoint/2010/main" val="1280247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0688" y="524256"/>
            <a:ext cx="11826240" cy="5652707"/>
          </a:xfrm>
        </p:spPr>
        <p:txBody>
          <a:bodyPr>
            <a:normAutofit/>
          </a:bodyPr>
          <a:lstStyle/>
          <a:p>
            <a:r>
              <a:rPr lang="tr-TR" sz="3200" dirty="0"/>
              <a:t>Bir başka ifade ile şartlı muafiyet sistemi içerisinde elde edilmesi amaçlanan </a:t>
            </a:r>
            <a:r>
              <a:rPr lang="tr-TR" sz="3200" b="1" u="sng" dirty="0">
                <a:solidFill>
                  <a:srgbClr val="7030A0"/>
                </a:solidFill>
              </a:rPr>
              <a:t>asıl işlem görmüş ürünün elde edilmesini sağlayan girdilerin</a:t>
            </a:r>
            <a:r>
              <a:rPr lang="tr-TR" sz="3200" u="sng" dirty="0">
                <a:solidFill>
                  <a:srgbClr val="00B050"/>
                </a:solidFill>
              </a:rPr>
              <a:t> ithalat vergilerine veya ticaret politikası önlemlerine tabi tutulmaksızın </a:t>
            </a:r>
            <a:r>
              <a:rPr lang="tr-TR" sz="3200" dirty="0"/>
              <a:t>ithalini müteakip </a:t>
            </a:r>
            <a:r>
              <a:rPr lang="tr-TR" sz="3200" dirty="0">
                <a:solidFill>
                  <a:srgbClr val="FF0000"/>
                </a:solidFill>
              </a:rPr>
              <a:t>Türkiye Gümrük Bölgesinde işlenmesi ile elde edilen ürünün, </a:t>
            </a:r>
          </a:p>
          <a:p>
            <a:r>
              <a:rPr lang="tr-TR" sz="3200" b="1" dirty="0">
                <a:solidFill>
                  <a:srgbClr val="0070C0"/>
                </a:solidFill>
              </a:rPr>
              <a:t>bahsedilen girdilere ilişkin vergi oranı ve ticaret politikası önlemleri üzerinden değil,</a:t>
            </a:r>
            <a:r>
              <a:rPr lang="tr-TR" sz="3200" b="1" dirty="0"/>
              <a:t> </a:t>
            </a:r>
          </a:p>
          <a:p>
            <a:r>
              <a:rPr lang="tr-TR" sz="3200" b="1" dirty="0">
                <a:solidFill>
                  <a:srgbClr val="FF0000"/>
                </a:solidFill>
              </a:rPr>
              <a:t>**asıl işlem görmüş ürüne uygulanan vergi oranları üzerinden** </a:t>
            </a:r>
            <a:r>
              <a:rPr lang="tr-TR" sz="3200" dirty="0">
                <a:solidFill>
                  <a:srgbClr val="00B050"/>
                </a:solidFill>
              </a:rPr>
              <a:t>ve asıl işlem görmüş ürüne ilişkin ticaret politikası önlemleri uygulanarak ,</a:t>
            </a:r>
          </a:p>
          <a:p>
            <a:r>
              <a:rPr lang="tr-TR" sz="3200" dirty="0"/>
              <a:t>serbest dolasıma sokulmasıdır.*************************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43</a:t>
            </a:fld>
            <a:endParaRPr lang="tr-TR" dirty="0">
              <a:solidFill>
                <a:prstClr val="black">
                  <a:tint val="75000"/>
                </a:prstClr>
              </a:solidFill>
            </a:endParaRPr>
          </a:p>
        </p:txBody>
      </p:sp>
    </p:spTree>
    <p:extLst>
      <p:ext uri="{BB962C8B-B14F-4D97-AF65-F5344CB8AC3E}">
        <p14:creationId xmlns:p14="http://schemas.microsoft.com/office/powerpoint/2010/main" val="3848993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376" y="409433"/>
            <a:ext cx="11424632" cy="5767530"/>
          </a:xfrm>
        </p:spPr>
        <p:txBody>
          <a:bodyPr>
            <a:normAutofit/>
          </a:bodyPr>
          <a:lstStyle/>
          <a:p>
            <a:pPr algn="ctr"/>
            <a:r>
              <a:rPr lang="tr-TR" sz="3200" b="1" dirty="0">
                <a:solidFill>
                  <a:srgbClr val="7030A0"/>
                </a:solidFill>
              </a:rPr>
              <a:t>6) Geçici İthalat Rejimi:</a:t>
            </a:r>
          </a:p>
          <a:p>
            <a:pPr algn="ctr"/>
            <a:r>
              <a:rPr lang="tr-TR" sz="2000" dirty="0">
                <a:solidFill>
                  <a:srgbClr val="7030A0"/>
                </a:solidFill>
              </a:rPr>
              <a:t>Örnek açıklama ektedir. </a:t>
            </a:r>
            <a:r>
              <a:rPr lang="tr-TR" sz="1400" dirty="0">
                <a:solidFill>
                  <a:srgbClr val="7030A0"/>
                </a:solidFill>
              </a:rPr>
              <a:t>(Almanya’ dan tatile gelenin arabasını getirmesi gibi)</a:t>
            </a:r>
          </a:p>
          <a:p>
            <a:r>
              <a:rPr lang="tr-TR" sz="3200" dirty="0">
                <a:solidFill>
                  <a:srgbClr val="FF0000"/>
                </a:solidFill>
              </a:rPr>
              <a:t>Serbest dolaşıma girmemiş eşyanın ;</a:t>
            </a:r>
          </a:p>
          <a:p>
            <a:r>
              <a:rPr lang="tr-TR" sz="3200" dirty="0">
                <a:solidFill>
                  <a:srgbClr val="00B050"/>
                </a:solidFill>
              </a:rPr>
              <a:t>ithalat vergilerinden tamamen ya da kısmen muaf olarak ve ticaret politikası önlemlerine tabi tutulmaksızın ,</a:t>
            </a:r>
          </a:p>
          <a:p>
            <a:r>
              <a:rPr lang="tr-TR" sz="3200" dirty="0"/>
              <a:t>Türkiye Gümrük Bölgesi içinde kullanılması </a:t>
            </a:r>
          </a:p>
          <a:p>
            <a:r>
              <a:rPr lang="tr-TR" sz="3200" dirty="0"/>
              <a:t>ve </a:t>
            </a:r>
            <a:r>
              <a:rPr lang="tr-TR" sz="3200" u="sng" dirty="0">
                <a:solidFill>
                  <a:srgbClr val="FF0000"/>
                </a:solidFill>
              </a:rPr>
              <a:t>bu kullanım sırasındaki olağan yıpranma dışında herhangi bir değişikliğe uğramaksızın ,</a:t>
            </a:r>
          </a:p>
          <a:p>
            <a:r>
              <a:rPr lang="tr-TR" sz="3200" b="1" u="sng" dirty="0">
                <a:solidFill>
                  <a:srgbClr val="00B050"/>
                </a:solidFill>
                <a:latin typeface="Andalus" panose="02020603050405020304" pitchFamily="18" charset="-78"/>
                <a:cs typeface="Andalus" panose="02020603050405020304" pitchFamily="18" charset="-78"/>
              </a:rPr>
              <a:t>yeniden ihracına olanak sağlayan </a:t>
            </a:r>
            <a:r>
              <a:rPr lang="tr-TR" sz="3200" dirty="0">
                <a:latin typeface="Andalus" panose="02020603050405020304" pitchFamily="18" charset="-78"/>
                <a:cs typeface="Andalus" panose="02020603050405020304" pitchFamily="18" charset="-78"/>
              </a:rPr>
              <a:t>hükümlerin uygulandığı rejimdir.</a:t>
            </a:r>
          </a:p>
          <a:p>
            <a:endParaRPr lang="tr-TR" dirty="0"/>
          </a:p>
          <a:p>
            <a:endParaRPr lang="tr-TR" dirty="0"/>
          </a:p>
        </p:txBody>
      </p:sp>
      <p:sp>
        <p:nvSpPr>
          <p:cNvPr id="4" name="Veri Yer Tutucusu 3"/>
          <p:cNvSpPr>
            <a:spLocks noGrp="1"/>
          </p:cNvSpPr>
          <p:nvPr>
            <p:ph type="dt" sz="half" idx="10"/>
          </p:nvPr>
        </p:nvSpPr>
        <p:spPr/>
        <p:txBody>
          <a:bodyPr/>
          <a:lstStyle/>
          <a:p>
            <a:fld id="{EDA47839-68FB-4416-901F-4674BC5674B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44</a:t>
            </a:fld>
            <a:endParaRPr lang="tr-TR">
              <a:solidFill>
                <a:prstClr val="black">
                  <a:tint val="75000"/>
                </a:prstClr>
              </a:solidFill>
            </a:endParaRPr>
          </a:p>
        </p:txBody>
      </p:sp>
    </p:spTree>
    <p:extLst>
      <p:ext uri="{BB962C8B-B14F-4D97-AF65-F5344CB8AC3E}">
        <p14:creationId xmlns:p14="http://schemas.microsoft.com/office/powerpoint/2010/main" val="20530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9184" y="426720"/>
            <a:ext cx="11024616" cy="5750243"/>
          </a:xfrm>
        </p:spPr>
        <p:txBody>
          <a:bodyPr>
            <a:normAutofit/>
          </a:bodyPr>
          <a:lstStyle/>
          <a:p>
            <a:r>
              <a:rPr lang="tr-TR" sz="3200" dirty="0"/>
              <a:t>Dış ticaret ile iştigal eden firmalar, </a:t>
            </a:r>
            <a:r>
              <a:rPr lang="tr-TR" sz="3200" dirty="0">
                <a:solidFill>
                  <a:srgbClr val="FF0000"/>
                </a:solidFill>
              </a:rPr>
              <a:t>kati ithalat yanında zaman zaman bazı ürünleri geçici olarak da ithal etmek durumunda kalmaktadırlar.</a:t>
            </a:r>
          </a:p>
          <a:p>
            <a:r>
              <a:rPr lang="tr-TR" sz="3200" dirty="0"/>
              <a:t> </a:t>
            </a:r>
            <a:r>
              <a:rPr lang="tr-TR" sz="3200" b="1" dirty="0"/>
              <a:t>Örneğin</a:t>
            </a:r>
            <a:r>
              <a:rPr lang="tr-TR" sz="3200" dirty="0"/>
              <a:t>, </a:t>
            </a:r>
            <a:r>
              <a:rPr lang="tr-TR" sz="3200" dirty="0">
                <a:solidFill>
                  <a:srgbClr val="00B050"/>
                </a:solidFill>
              </a:rPr>
              <a:t>sergi, fuar, toplantı ve benzeri etkinlikler için getirilen eşyalar, test, deneme ve benzeri amaçlarla getirilen eşyalar, konteynerler, palet, ambalaj ve benzeri eşyaların ithalatında geçici ithalat rejiminin uygulanması söz konusudur</a:t>
            </a:r>
            <a:r>
              <a:rPr lang="tr-TR" sz="3200" dirty="0"/>
              <a:t>.</a:t>
            </a:r>
          </a:p>
          <a:p>
            <a:r>
              <a:rPr lang="tr-TR" sz="3200" dirty="0"/>
              <a:t> Ayrıca yurt dışında yerleşik kişilerin seyahatlerinde kullandıkları araçların ve yabancı plakalı taşıma araçlarının Türkiye’ye girişi de geçici ithalat rejimi kapsamında yapılmaktadır.</a:t>
            </a:r>
          </a:p>
          <a:p>
            <a:r>
              <a:rPr lang="tr-TR" sz="2000" dirty="0">
                <a:hlinkClick r:id="rId2"/>
              </a:rPr>
              <a:t>https://www.gumruktv.com.tr/kose-yazilari/gecici-ithalat-rejimi-hakkinda-genel-aciklamalar</a:t>
            </a:r>
            <a:endParaRPr lang="tr-TR" sz="2000"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45</a:t>
            </a:fld>
            <a:endParaRPr lang="tr-TR">
              <a:solidFill>
                <a:prstClr val="black">
                  <a:tint val="75000"/>
                </a:prstClr>
              </a:solidFill>
            </a:endParaRPr>
          </a:p>
        </p:txBody>
      </p:sp>
    </p:spTree>
    <p:extLst>
      <p:ext uri="{BB962C8B-B14F-4D97-AF65-F5344CB8AC3E}">
        <p14:creationId xmlns:p14="http://schemas.microsoft.com/office/powerpoint/2010/main" val="332222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Geçici İthalat Rejiminin Temel Esasları Nelerdir?</a:t>
            </a:r>
            <a:br>
              <a:rPr lang="tr-TR" b="1" dirty="0">
                <a:solidFill>
                  <a:srgbClr val="FF0000"/>
                </a:solidFill>
              </a:rPr>
            </a:br>
            <a:endParaRPr lang="tr-TR" b="1" dirty="0">
              <a:solidFill>
                <a:srgbClr val="FF0000"/>
              </a:solidFill>
            </a:endParaRPr>
          </a:p>
        </p:txBody>
      </p:sp>
      <p:sp>
        <p:nvSpPr>
          <p:cNvPr id="3" name="İçerik Yer Tutucusu 2"/>
          <p:cNvSpPr>
            <a:spLocks noGrp="1"/>
          </p:cNvSpPr>
          <p:nvPr>
            <p:ph idx="1"/>
          </p:nvPr>
        </p:nvSpPr>
        <p:spPr>
          <a:xfrm>
            <a:off x="285749" y="1543050"/>
            <a:ext cx="11758614" cy="4972049"/>
          </a:xfrm>
        </p:spPr>
        <p:txBody>
          <a:bodyPr>
            <a:normAutofit fontScale="92500" lnSpcReduction="20000"/>
          </a:bodyPr>
          <a:lstStyle/>
          <a:p>
            <a:endParaRPr lang="tr-TR" dirty="0"/>
          </a:p>
          <a:p>
            <a:r>
              <a:rPr lang="tr-TR" sz="3600" dirty="0"/>
              <a:t>Eşyanın bu rejimden yararlanabilmesi için gümrük idaresinden </a:t>
            </a:r>
            <a:r>
              <a:rPr lang="tr-TR" sz="3600" dirty="0">
                <a:solidFill>
                  <a:srgbClr val="FF0000"/>
                </a:solidFill>
              </a:rPr>
              <a:t>izin alınması gerekmektedir.</a:t>
            </a:r>
          </a:p>
          <a:p>
            <a:r>
              <a:rPr lang="tr-TR" sz="3600" dirty="0"/>
              <a:t>Eşya için </a:t>
            </a:r>
            <a:r>
              <a:rPr lang="tr-TR" sz="3600" dirty="0">
                <a:solidFill>
                  <a:srgbClr val="FF0000"/>
                </a:solidFill>
              </a:rPr>
              <a:t>ticaret politikası önlemleri uygulanma </a:t>
            </a:r>
            <a:r>
              <a:rPr lang="tr-TR" sz="3600" dirty="0" err="1">
                <a:solidFill>
                  <a:srgbClr val="FF0000"/>
                </a:solidFill>
              </a:rPr>
              <a:t>ma</a:t>
            </a:r>
            <a:r>
              <a:rPr lang="tr-TR" sz="3600" dirty="0">
                <a:solidFill>
                  <a:srgbClr val="FF0000"/>
                </a:solidFill>
              </a:rPr>
              <a:t> </a:t>
            </a:r>
            <a:r>
              <a:rPr lang="tr-TR" sz="3600" dirty="0" err="1">
                <a:solidFill>
                  <a:srgbClr val="FF0000"/>
                </a:solidFill>
              </a:rPr>
              <a:t>lıdır</a:t>
            </a:r>
            <a:r>
              <a:rPr lang="tr-TR" sz="3600" dirty="0"/>
              <a:t>.</a:t>
            </a:r>
          </a:p>
          <a:p>
            <a:r>
              <a:rPr lang="tr-TR" sz="3600" dirty="0"/>
              <a:t>Eşya için ithalat vergilerinden kısmi veya tam </a:t>
            </a:r>
            <a:r>
              <a:rPr lang="tr-TR" sz="3600" dirty="0">
                <a:solidFill>
                  <a:srgbClr val="FF0000"/>
                </a:solidFill>
              </a:rPr>
              <a:t>muafiyet hükümleri </a:t>
            </a:r>
            <a:r>
              <a:rPr lang="tr-TR" sz="3600" dirty="0"/>
              <a:t>uygulanmalıdır.</a:t>
            </a:r>
          </a:p>
          <a:p>
            <a:r>
              <a:rPr lang="tr-TR" sz="3600" dirty="0"/>
              <a:t>Eşya Türkiye gümrük bölgesinde kullanılmalı fakat bu kullanım sırasındaki olağan yıpranma dışında </a:t>
            </a:r>
            <a:r>
              <a:rPr lang="tr-TR" sz="3600" dirty="0">
                <a:solidFill>
                  <a:srgbClr val="FF0000"/>
                </a:solidFill>
              </a:rPr>
              <a:t>herhangi bir değişikliğe uğramamalıdır.</a:t>
            </a:r>
          </a:p>
          <a:p>
            <a:r>
              <a:rPr lang="tr-TR" sz="3600" dirty="0"/>
              <a:t>Eşya belirlenen sürenin sonunda </a:t>
            </a:r>
            <a:r>
              <a:rPr lang="tr-TR" sz="3600" dirty="0">
                <a:solidFill>
                  <a:srgbClr val="FF0000"/>
                </a:solidFill>
              </a:rPr>
              <a:t>Türkiye gümrük bölgesinden çıkarılmalıdır</a:t>
            </a:r>
            <a:r>
              <a:rPr lang="tr-TR" dirty="0">
                <a:solidFill>
                  <a:srgbClr val="FF0000"/>
                </a:solidFill>
              </a:rPr>
              <a:t>.</a:t>
            </a:r>
          </a:p>
          <a:p>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46</a:t>
            </a:fld>
            <a:endParaRPr lang="tr-TR">
              <a:solidFill>
                <a:prstClr val="black">
                  <a:tint val="75000"/>
                </a:prstClr>
              </a:solidFill>
            </a:endParaRPr>
          </a:p>
        </p:txBody>
      </p:sp>
    </p:spTree>
    <p:extLst>
      <p:ext uri="{BB962C8B-B14F-4D97-AF65-F5344CB8AC3E}">
        <p14:creationId xmlns:p14="http://schemas.microsoft.com/office/powerpoint/2010/main" val="16413659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4528" y="682752"/>
            <a:ext cx="11338560" cy="5494211"/>
          </a:xfrm>
        </p:spPr>
        <p:txBody>
          <a:bodyPr/>
          <a:lstStyle/>
          <a:p>
            <a:r>
              <a:rPr lang="tr-TR" b="1" dirty="0"/>
              <a:t>Geçici İthalat Eşyası İçin Teminat Verilmesi Gerekir mi?</a:t>
            </a:r>
            <a:br>
              <a:rPr lang="tr-TR" b="1" dirty="0"/>
            </a:br>
            <a:br>
              <a:rPr lang="tr-TR" dirty="0"/>
            </a:br>
            <a:r>
              <a:rPr lang="tr-TR" dirty="0"/>
              <a:t>Geçici ithalat rejiminde, belirli şartların yerine getirilmesi durumunda vergi muafiyeti sağlandığından, bir anlamda şartlı muafiyet düzenlemesidir. </a:t>
            </a:r>
            <a:r>
              <a:rPr lang="tr-TR" b="1" dirty="0">
                <a:solidFill>
                  <a:srgbClr val="FF0000"/>
                </a:solidFill>
              </a:rPr>
              <a:t>Eşyanın şartlı muafiyet düzenlemesine tabi tutulması</a:t>
            </a:r>
            <a:r>
              <a:rPr lang="tr-TR" dirty="0"/>
              <a:t>, </a:t>
            </a:r>
            <a:r>
              <a:rPr lang="tr-TR" b="1" dirty="0">
                <a:solidFill>
                  <a:srgbClr val="FF0000"/>
                </a:solidFill>
              </a:rPr>
              <a:t>tahakkuk edebilecek gümrük vergilerine karşılık </a:t>
            </a:r>
            <a:r>
              <a:rPr lang="tr-TR" sz="3600" b="1" dirty="0">
                <a:solidFill>
                  <a:srgbClr val="FF0000"/>
                </a:solidFill>
              </a:rPr>
              <a:t>teminat verilmesi şartına bağlıdır</a:t>
            </a:r>
            <a:r>
              <a:rPr lang="tr-TR" dirty="0"/>
              <a:t>. Bakanlar Kurulu kararında teminat aranmayacağı belirtilen eşya hariç geçici ithalat eşyasının vergileri teminata bağlanmaktadır.</a:t>
            </a:r>
          </a:p>
          <a:p>
            <a:r>
              <a:rPr lang="tr-TR" dirty="0"/>
              <a:t> </a:t>
            </a:r>
          </a:p>
          <a:p>
            <a:r>
              <a:rPr lang="tr-TR" b="1" dirty="0">
                <a:solidFill>
                  <a:srgbClr val="00B050"/>
                </a:solidFill>
              </a:rPr>
              <a:t>Yurt dışında yerleşik kişilerin seyahatlerinde kullandıkları </a:t>
            </a:r>
            <a:r>
              <a:rPr lang="tr-TR" sz="3200" b="1" dirty="0">
                <a:solidFill>
                  <a:srgbClr val="FF0000"/>
                </a:solidFill>
              </a:rPr>
              <a:t>araçların Türkiye’ye girişinde teminat alınmamaktadır.</a:t>
            </a:r>
            <a:endParaRPr lang="tr-TR" b="1" dirty="0">
              <a:solidFill>
                <a:srgbClr val="FF0000"/>
              </a:solidFill>
            </a:endParaRP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47</a:t>
            </a:fld>
            <a:endParaRPr lang="tr-TR">
              <a:solidFill>
                <a:prstClr val="black">
                  <a:tint val="75000"/>
                </a:prstClr>
              </a:solidFill>
            </a:endParaRPr>
          </a:p>
        </p:txBody>
      </p:sp>
    </p:spTree>
    <p:extLst>
      <p:ext uri="{BB962C8B-B14F-4D97-AF65-F5344CB8AC3E}">
        <p14:creationId xmlns:p14="http://schemas.microsoft.com/office/powerpoint/2010/main" val="3206039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1104" y="487680"/>
            <a:ext cx="11253216" cy="5868670"/>
          </a:xfrm>
        </p:spPr>
        <p:txBody>
          <a:bodyPr>
            <a:normAutofit lnSpcReduction="10000"/>
          </a:bodyPr>
          <a:lstStyle/>
          <a:p>
            <a:pPr algn="ctr"/>
            <a:r>
              <a:rPr lang="tr-TR" b="1" dirty="0">
                <a:solidFill>
                  <a:srgbClr val="FF0000"/>
                </a:solidFill>
              </a:rPr>
              <a:t>Geçici İthalat Rejimin Uygulama Biçimleri Nelerdir?</a:t>
            </a:r>
            <a:br>
              <a:rPr lang="tr-TR" b="1" dirty="0">
                <a:solidFill>
                  <a:srgbClr val="FF0000"/>
                </a:solidFill>
              </a:rPr>
            </a:br>
            <a:endParaRPr lang="tr-TR" b="1" dirty="0">
              <a:solidFill>
                <a:srgbClr val="FF0000"/>
              </a:solidFill>
            </a:endParaRPr>
          </a:p>
          <a:p>
            <a:pPr algn="ctr"/>
            <a:r>
              <a:rPr lang="tr-TR" sz="3600" b="1" dirty="0">
                <a:solidFill>
                  <a:srgbClr val="00B0F0"/>
                </a:solidFill>
              </a:rPr>
              <a:t>Tam Muafiyet Uygulaması</a:t>
            </a:r>
            <a:r>
              <a:rPr lang="tr-TR" b="1" dirty="0">
                <a:solidFill>
                  <a:srgbClr val="00B0F0"/>
                </a:solidFill>
              </a:rPr>
              <a:t>,</a:t>
            </a:r>
          </a:p>
          <a:p>
            <a:endParaRPr lang="tr-TR" b="1" dirty="0"/>
          </a:p>
          <a:p>
            <a:r>
              <a:rPr lang="tr-TR" sz="3200" dirty="0"/>
              <a:t>Taşıtlar, paletler, konteynerler, yolcular tarafından ithal edilen kişisel ve sportif amaçlı eşya, gemi adamlarının ihtiyaç malzemesi, kriz hali için gönderilen yardım malzemesi, tıbbi ve cerrahi teçhizat ile laboratuvar eşyaları, ses, görüntü veya veri taşıyan eşya, turistik reklam malzemesi, mesleki teçhizat, pedagojik materyal ve bilimsel malzeme, ambalajlar, özel nitelikli eşya, numuneler ve benzeri eşyalar Bakanlar Kurulu kararı ile belirlenen şartlar dahilinde </a:t>
            </a:r>
            <a:r>
              <a:rPr lang="tr-TR" sz="3200" dirty="0">
                <a:solidFill>
                  <a:srgbClr val="FF0000"/>
                </a:solidFill>
              </a:rPr>
              <a:t>tam muafiyet suretiyle geçici ithal edilebilmektedir.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48</a:t>
            </a:fld>
            <a:endParaRPr lang="tr-TR">
              <a:solidFill>
                <a:prstClr val="black">
                  <a:tint val="75000"/>
                </a:prstClr>
              </a:solidFill>
            </a:endParaRPr>
          </a:p>
        </p:txBody>
      </p:sp>
    </p:spTree>
    <p:extLst>
      <p:ext uri="{BB962C8B-B14F-4D97-AF65-F5344CB8AC3E}">
        <p14:creationId xmlns:p14="http://schemas.microsoft.com/office/powerpoint/2010/main" val="3842328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6448" y="646176"/>
            <a:ext cx="11289792" cy="5530787"/>
          </a:xfrm>
        </p:spPr>
        <p:txBody>
          <a:bodyPr>
            <a:normAutofit/>
          </a:bodyPr>
          <a:lstStyle/>
          <a:p>
            <a:r>
              <a:rPr lang="tr-TR" sz="3200" dirty="0"/>
              <a:t>Türkiye’ye </a:t>
            </a:r>
          </a:p>
          <a:p>
            <a:r>
              <a:rPr lang="tr-TR" sz="3200" dirty="0">
                <a:solidFill>
                  <a:srgbClr val="00B0F0"/>
                </a:solidFill>
              </a:rPr>
              <a:t>ithali yasak olan eşya, </a:t>
            </a:r>
          </a:p>
          <a:p>
            <a:r>
              <a:rPr lang="tr-TR" sz="3200" dirty="0">
                <a:solidFill>
                  <a:srgbClr val="00B0F0"/>
                </a:solidFill>
              </a:rPr>
              <a:t>tüketilebilir nitelikteki eşya, </a:t>
            </a:r>
          </a:p>
          <a:p>
            <a:r>
              <a:rPr lang="tr-TR" sz="3200" dirty="0">
                <a:solidFill>
                  <a:srgbClr val="00B0F0"/>
                </a:solidFill>
              </a:rPr>
              <a:t>ayniyat tespitinin yapılması mümkün olmayan eşya, </a:t>
            </a:r>
          </a:p>
          <a:p>
            <a:r>
              <a:rPr lang="tr-TR" sz="3200" dirty="0">
                <a:solidFill>
                  <a:srgbClr val="00B0F0"/>
                </a:solidFill>
              </a:rPr>
              <a:t>ülke ekonomisine zarar verebileceği Bakanlıkça belirlenen eşya</a:t>
            </a:r>
            <a:r>
              <a:rPr lang="tr-TR" sz="3200" dirty="0"/>
              <a:t>,</a:t>
            </a:r>
          </a:p>
          <a:p>
            <a:r>
              <a:rPr lang="tr-TR" sz="4000" dirty="0"/>
              <a:t> </a:t>
            </a:r>
            <a:r>
              <a:rPr lang="tr-TR" sz="4000" dirty="0">
                <a:solidFill>
                  <a:srgbClr val="FF0000"/>
                </a:solidFill>
              </a:rPr>
              <a:t>tam muafiyetten yararlandırılamayacağı gibi kısmi muafiyetten de yararlandırılmamaktadır</a:t>
            </a:r>
            <a:r>
              <a:rPr lang="tr-TR" sz="3200" dirty="0"/>
              <a:t>.</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49</a:t>
            </a:fld>
            <a:endParaRPr lang="tr-TR">
              <a:solidFill>
                <a:prstClr val="black">
                  <a:tint val="75000"/>
                </a:prstClr>
              </a:solidFill>
            </a:endParaRPr>
          </a:p>
        </p:txBody>
      </p:sp>
    </p:spTree>
    <p:extLst>
      <p:ext uri="{BB962C8B-B14F-4D97-AF65-F5344CB8AC3E}">
        <p14:creationId xmlns:p14="http://schemas.microsoft.com/office/powerpoint/2010/main" val="1201254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491319"/>
            <a:ext cx="11026254" cy="5685644"/>
          </a:xfrm>
        </p:spPr>
        <p:txBody>
          <a:bodyPr>
            <a:normAutofit/>
          </a:bodyPr>
          <a:lstStyle/>
          <a:p>
            <a:pPr algn="ctr">
              <a:spcAft>
                <a:spcPts val="0"/>
              </a:spcAft>
            </a:pPr>
            <a:r>
              <a:rPr lang="tr-TR" sz="4400" b="1" dirty="0">
                <a:solidFill>
                  <a:srgbClr val="FF0000"/>
                </a:solidFill>
                <a:latin typeface="Arial Narrow" panose="020B0606020202030204" pitchFamily="34" charset="0"/>
                <a:ea typeface="Times New Roman" panose="02020603050405020304" pitchFamily="18" charset="0"/>
              </a:rPr>
              <a:t>Gümrükçe Onaylanmış İşlem veya Kullanım</a:t>
            </a:r>
          </a:p>
          <a:p>
            <a:pPr algn="ctr">
              <a:spcAft>
                <a:spcPts val="0"/>
              </a:spcAft>
            </a:pPr>
            <a:endParaRPr lang="tr-TR" sz="36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tr-TR" dirty="0">
                <a:latin typeface="Arial Narrow" panose="020B0606020202030204" pitchFamily="34" charset="0"/>
                <a:ea typeface="Times New Roman" panose="02020603050405020304" pitchFamily="18" charset="0"/>
              </a:rPr>
              <a:t> »</a:t>
            </a:r>
            <a:r>
              <a:rPr lang="tr-TR" b="1" u="sng" dirty="0">
                <a:solidFill>
                  <a:srgbClr val="7030A0"/>
                </a:solidFill>
                <a:latin typeface="arial" panose="020B0604020202020204" pitchFamily="34" charset="0"/>
              </a:rPr>
              <a:t>Gümrükçe Onaylanmış İşlem ve Kullanım</a:t>
            </a:r>
            <a:r>
              <a:rPr lang="tr-TR" b="1" dirty="0">
                <a:solidFill>
                  <a:srgbClr val="222222"/>
                </a:solidFill>
                <a:latin typeface="arial" panose="020B0604020202020204" pitchFamily="34" charset="0"/>
              </a:rPr>
              <a:t>» deyimi;</a:t>
            </a:r>
            <a:endParaRPr lang="tr-TR" dirty="0">
              <a:solidFill>
                <a:srgbClr val="222222"/>
              </a:solidFill>
              <a:latin typeface="arial" panose="020B0604020202020204" pitchFamily="34" charset="0"/>
            </a:endParaRPr>
          </a:p>
          <a:p>
            <a:r>
              <a:rPr lang="tr-TR" dirty="0">
                <a:solidFill>
                  <a:srgbClr val="13ED3D"/>
                </a:solidFill>
                <a:latin typeface="arial" panose="020B0604020202020204" pitchFamily="34" charset="0"/>
              </a:rPr>
              <a:t>Bir gümrük rejimine tabi tutulmasını,</a:t>
            </a:r>
          </a:p>
          <a:p>
            <a:r>
              <a:rPr lang="tr-TR" dirty="0">
                <a:solidFill>
                  <a:srgbClr val="13ED3D"/>
                </a:solidFill>
                <a:latin typeface="arial" panose="020B0604020202020204" pitchFamily="34" charset="0"/>
              </a:rPr>
              <a:t>Bir serbest bölgeye girmesini,</a:t>
            </a:r>
          </a:p>
          <a:p>
            <a:r>
              <a:rPr lang="tr-TR" dirty="0">
                <a:solidFill>
                  <a:srgbClr val="13ED3D"/>
                </a:solidFill>
                <a:latin typeface="arial" panose="020B0604020202020204" pitchFamily="34" charset="0"/>
              </a:rPr>
              <a:t>Türkiye Gümrük Bölgesi dışına yeniden ihracını,</a:t>
            </a:r>
          </a:p>
          <a:p>
            <a:r>
              <a:rPr lang="tr-TR" dirty="0">
                <a:solidFill>
                  <a:srgbClr val="13ED3D"/>
                </a:solidFill>
                <a:latin typeface="arial" panose="020B0604020202020204" pitchFamily="34" charset="0"/>
              </a:rPr>
              <a:t>İmhasını,</a:t>
            </a:r>
          </a:p>
          <a:p>
            <a:r>
              <a:rPr lang="tr-TR" dirty="0">
                <a:solidFill>
                  <a:srgbClr val="13ED3D"/>
                </a:solidFill>
                <a:latin typeface="arial" panose="020B0604020202020204" pitchFamily="34" charset="0"/>
              </a:rPr>
              <a:t>Gümrüğe terk edilmesini,</a:t>
            </a:r>
            <a:r>
              <a:rPr lang="tr-TR" dirty="0">
                <a:solidFill>
                  <a:srgbClr val="222222"/>
                </a:solidFill>
                <a:latin typeface="arial" panose="020B0604020202020204" pitchFamily="34" charset="0"/>
              </a:rPr>
              <a:t> </a:t>
            </a:r>
          </a:p>
          <a:p>
            <a:r>
              <a:rPr lang="tr-TR" dirty="0">
                <a:solidFill>
                  <a:srgbClr val="222222"/>
                </a:solidFill>
                <a:latin typeface="arial" panose="020B0604020202020204" pitchFamily="34" charset="0"/>
              </a:rPr>
              <a:t>ifade eder.</a:t>
            </a:r>
          </a:p>
          <a:p>
            <a:endParaRPr lang="tr-TR" dirty="0"/>
          </a:p>
        </p:txBody>
      </p:sp>
      <p:sp>
        <p:nvSpPr>
          <p:cNvPr id="4" name="Veri Yer Tutucusu 3"/>
          <p:cNvSpPr>
            <a:spLocks noGrp="1"/>
          </p:cNvSpPr>
          <p:nvPr>
            <p:ph type="dt" sz="half" idx="10"/>
          </p:nvPr>
        </p:nvSpPr>
        <p:spPr/>
        <p:txBody>
          <a:bodyPr/>
          <a:lstStyle/>
          <a:p>
            <a:fld id="{CE497B0F-E540-4E35-96FA-828E04F7266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a:t>
            </a:fld>
            <a:endParaRPr lang="tr-TR">
              <a:solidFill>
                <a:prstClr val="black">
                  <a:tint val="75000"/>
                </a:prstClr>
              </a:solidFill>
            </a:endParaRPr>
          </a:p>
        </p:txBody>
      </p:sp>
    </p:spTree>
    <p:extLst>
      <p:ext uri="{BB962C8B-B14F-4D97-AF65-F5344CB8AC3E}">
        <p14:creationId xmlns:p14="http://schemas.microsoft.com/office/powerpoint/2010/main" val="27724650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3296" y="524256"/>
            <a:ext cx="10890504" cy="5652707"/>
          </a:xfrm>
        </p:spPr>
        <p:txBody>
          <a:bodyPr/>
          <a:lstStyle/>
          <a:p>
            <a:pPr algn="ctr"/>
            <a:r>
              <a:rPr lang="tr-TR" sz="3200" dirty="0">
                <a:solidFill>
                  <a:srgbClr val="00B0F0"/>
                </a:solidFill>
              </a:rPr>
              <a:t>Kısmi muafiyet uygulaması</a:t>
            </a:r>
            <a:br>
              <a:rPr lang="tr-TR" sz="3200" dirty="0"/>
            </a:br>
            <a:br>
              <a:rPr lang="tr-TR" sz="3200" dirty="0"/>
            </a:br>
            <a:r>
              <a:rPr lang="tr-TR" dirty="0"/>
              <a:t>Geçici ithalat eşyasının kısmi muafiyete tabi olması için;</a:t>
            </a:r>
            <a:br>
              <a:rPr lang="tr-TR" dirty="0"/>
            </a:br>
            <a:br>
              <a:rPr lang="tr-TR" dirty="0"/>
            </a:br>
            <a:r>
              <a:rPr lang="tr-TR" dirty="0"/>
              <a:t>Bakanlar Kurulu kararı ile belirlenen tam muafiyetten faydalanamaması,</a:t>
            </a:r>
            <a:br>
              <a:rPr lang="tr-TR" dirty="0"/>
            </a:br>
            <a:br>
              <a:rPr lang="tr-TR" dirty="0"/>
            </a:br>
            <a:r>
              <a:rPr lang="tr-TR" dirty="0"/>
              <a:t>Bakanlar kurulu ile belirlenen kısmı muafiyetten yararlanamayacak eşya listesinde</a:t>
            </a:r>
            <a:br>
              <a:rPr lang="tr-TR" dirty="0"/>
            </a:br>
            <a:br>
              <a:rPr lang="tr-TR" dirty="0"/>
            </a:br>
            <a:r>
              <a:rPr lang="tr-TR" dirty="0"/>
              <a:t>Yer almaması gerekmektedir.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50</a:t>
            </a:fld>
            <a:endParaRPr lang="tr-TR">
              <a:solidFill>
                <a:prstClr val="black">
                  <a:tint val="75000"/>
                </a:prstClr>
              </a:solidFill>
            </a:endParaRPr>
          </a:p>
        </p:txBody>
      </p:sp>
    </p:spTree>
    <p:extLst>
      <p:ext uri="{BB962C8B-B14F-4D97-AF65-F5344CB8AC3E}">
        <p14:creationId xmlns:p14="http://schemas.microsoft.com/office/powerpoint/2010/main" val="1915985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8912" y="512064"/>
            <a:ext cx="10914888" cy="5664899"/>
          </a:xfrm>
        </p:spPr>
        <p:txBody>
          <a:bodyPr>
            <a:normAutofit/>
          </a:bodyPr>
          <a:lstStyle/>
          <a:p>
            <a:r>
              <a:rPr lang="tr-TR" sz="3200" dirty="0"/>
              <a:t>Kısmi muafiyet uygulaması suretiyle geçici ithalat rejimine tutulan eşyadan her ay için alınacak ithalat vergileri, söz konusu eşyanın serbest dolaşıma girmiş olması halinde ödenmesi gereken ithalat vergileri tutarının %3 ü olarak tespit edilir. Bir aydan daha az süreler tam ay olarak değerlendirilir. Ancak, ithalat vergileri tutarı hiçbir şekilde eşyanın serbest dolaşıma girmesi halinde alınacak vergi tutarını aşamaz. Bu tutardan geriye kalan miktar için teminat verilip, rejimin sonlandırılmasından sonra geri alınmaktadır.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51</a:t>
            </a:fld>
            <a:endParaRPr lang="tr-TR">
              <a:solidFill>
                <a:prstClr val="black">
                  <a:tint val="75000"/>
                </a:prstClr>
              </a:solidFill>
            </a:endParaRPr>
          </a:p>
        </p:txBody>
      </p:sp>
    </p:spTree>
    <p:extLst>
      <p:ext uri="{BB962C8B-B14F-4D97-AF65-F5344CB8AC3E}">
        <p14:creationId xmlns:p14="http://schemas.microsoft.com/office/powerpoint/2010/main" val="3740661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463296"/>
            <a:ext cx="10988040" cy="5713667"/>
          </a:xfrm>
        </p:spPr>
        <p:txBody>
          <a:bodyPr/>
          <a:lstStyle/>
          <a:p>
            <a:r>
              <a:rPr lang="tr-TR" dirty="0"/>
              <a:t>Konuyu bir örnekle açıklamaya çalışalım. Geçici ithalatı yapılacak eşyanın toplam ithalat vergilerinin 10.000 TL olduğunu ve eşyanın rejim altında 6 ay kalacağını varsayalım. Eşyanın Türkiye’de kalacağı her ay için %3 yani 6X%3=%18 oranında tutar kati olarak yatırılacak, kalan tutar için teminat verilmesi gerekecektir. Bu durumda 10.000X%18=1.800 TL kati yatırılacak, 8.200 TL için teminat verilecektir. Rejimin sonlandırılmasından sonra verilen 8.200 TL teminat geri alınabilecektir.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52</a:t>
            </a:fld>
            <a:endParaRPr lang="tr-TR">
              <a:solidFill>
                <a:prstClr val="black">
                  <a:tint val="75000"/>
                </a:prstClr>
              </a:solidFill>
            </a:endParaRPr>
          </a:p>
        </p:txBody>
      </p:sp>
    </p:spTree>
    <p:extLst>
      <p:ext uri="{BB962C8B-B14F-4D97-AF65-F5344CB8AC3E}">
        <p14:creationId xmlns:p14="http://schemas.microsoft.com/office/powerpoint/2010/main" val="1966233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14350" y="614363"/>
            <a:ext cx="10839450" cy="5562600"/>
          </a:xfrm>
        </p:spPr>
        <p:txBody>
          <a:bodyPr>
            <a:normAutofit/>
          </a:bodyPr>
          <a:lstStyle/>
          <a:p>
            <a:r>
              <a:rPr lang="tr-TR" sz="3200" b="1" dirty="0">
                <a:solidFill>
                  <a:srgbClr val="FF0000"/>
                </a:solidFill>
              </a:rPr>
              <a:t>Geçici İthalat Rejimin işleyişi Nasıldır?</a:t>
            </a:r>
            <a:br>
              <a:rPr lang="tr-TR" sz="3200" b="1" dirty="0">
                <a:solidFill>
                  <a:srgbClr val="FF0000"/>
                </a:solidFill>
              </a:rPr>
            </a:br>
            <a:br>
              <a:rPr lang="tr-TR" dirty="0"/>
            </a:br>
            <a:r>
              <a:rPr lang="tr-TR" dirty="0"/>
              <a:t>Tam ve kısmi geçici ithalat rejiminde izin, eşyayı kullanan veya kullandıran kişinin yapacağı izin başvurusu üzerine ilgili gümrük idaresi tarafından verilir. </a:t>
            </a:r>
            <a:r>
              <a:rPr lang="tr-TR" dirty="0">
                <a:solidFill>
                  <a:srgbClr val="FF0000"/>
                </a:solidFill>
              </a:rPr>
              <a:t>Geçici ithalat rejiminden yaralanabilmek için Türkiye gümrük bölgesinde yerleşik olma şartı aranmaz</a:t>
            </a:r>
            <a:r>
              <a:rPr lang="tr-TR" dirty="0"/>
              <a:t>.</a:t>
            </a:r>
            <a:br>
              <a:rPr lang="tr-TR" dirty="0"/>
            </a:br>
            <a:br>
              <a:rPr lang="tr-TR" dirty="0"/>
            </a:br>
            <a:r>
              <a:rPr lang="tr-TR" dirty="0">
                <a:solidFill>
                  <a:srgbClr val="FF0000"/>
                </a:solidFill>
              </a:rPr>
              <a:t>Rejimin işleyişinde, duruma göre gümrük beyanı için gümrük beyannamesi, ATA karnesi veya sözlü beyan formu kullanılır</a:t>
            </a:r>
            <a:r>
              <a:rPr lang="tr-TR" dirty="0"/>
              <a:t>.</a:t>
            </a:r>
          </a:p>
          <a:p>
            <a:r>
              <a:rPr lang="tr-TR" dirty="0"/>
              <a:t> Taşıtlar bilgisayar programına kayıt yapılmak suretiyle Türkiye’ye geçici olarak ithal edilebilmektedir.</a:t>
            </a:r>
            <a:br>
              <a:rPr lang="tr-TR" dirty="0"/>
            </a:br>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53</a:t>
            </a:fld>
            <a:endParaRPr lang="tr-TR">
              <a:solidFill>
                <a:prstClr val="black">
                  <a:tint val="75000"/>
                </a:prstClr>
              </a:solidFill>
            </a:endParaRPr>
          </a:p>
        </p:txBody>
      </p:sp>
    </p:spTree>
    <p:extLst>
      <p:ext uri="{BB962C8B-B14F-4D97-AF65-F5344CB8AC3E}">
        <p14:creationId xmlns:p14="http://schemas.microsoft.com/office/powerpoint/2010/main" val="29349176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88" y="342900"/>
            <a:ext cx="10996612" cy="5834063"/>
          </a:xfrm>
        </p:spPr>
        <p:txBody>
          <a:bodyPr/>
          <a:lstStyle/>
          <a:p>
            <a:r>
              <a:rPr lang="tr-TR" sz="3200" b="1" dirty="0">
                <a:solidFill>
                  <a:srgbClr val="FF0000"/>
                </a:solidFill>
              </a:rPr>
              <a:t>Eşyanın Geçici İthalat Rejimi Altında Kalma Süresi ne Kadardır?</a:t>
            </a:r>
            <a:br>
              <a:rPr lang="tr-TR" sz="3200" b="1" dirty="0">
                <a:solidFill>
                  <a:srgbClr val="FF0000"/>
                </a:solidFill>
              </a:rPr>
            </a:br>
            <a:br>
              <a:rPr lang="tr-TR" dirty="0"/>
            </a:br>
            <a:r>
              <a:rPr lang="tr-TR" dirty="0">
                <a:solidFill>
                  <a:srgbClr val="00B0F0"/>
                </a:solidFill>
              </a:rPr>
              <a:t>Geçici olarak ithal edilmiş eşyanın </a:t>
            </a:r>
            <a:r>
              <a:rPr lang="tr-TR" dirty="0">
                <a:solidFill>
                  <a:srgbClr val="00B050"/>
                </a:solidFill>
              </a:rPr>
              <a:t>belirlenmiş süre içinde yeniden ihraç edilmesi</a:t>
            </a:r>
            <a:r>
              <a:rPr lang="tr-TR" dirty="0"/>
              <a:t> ya da </a:t>
            </a:r>
            <a:r>
              <a:rPr lang="tr-TR" dirty="0">
                <a:solidFill>
                  <a:srgbClr val="13ED3D"/>
                </a:solidFill>
              </a:rPr>
              <a:t>gümrükçe onaylanmış yeni bir işlem veya kullanıma tabi tutulması esastır.</a:t>
            </a:r>
          </a:p>
          <a:p>
            <a:r>
              <a:rPr lang="tr-TR" dirty="0"/>
              <a:t> Ancak, izin hak sahibi tarafından rejim süresi içinde başvurularak ek süre talep edilebilir.</a:t>
            </a:r>
            <a:br>
              <a:rPr lang="tr-TR" dirty="0"/>
            </a:br>
            <a:br>
              <a:rPr lang="tr-TR" dirty="0"/>
            </a:br>
            <a:r>
              <a:rPr lang="tr-TR" dirty="0"/>
              <a:t>Geçici ithalat rejimi kapsamında getirilen eşyanın Türkiye gümrük bölgesinde kalma süresi, duruma göre belirlenen özel süreler saklı kalmak kaydıyla </a:t>
            </a:r>
            <a:r>
              <a:rPr lang="tr-TR" b="1" dirty="0">
                <a:solidFill>
                  <a:srgbClr val="00B0F0"/>
                </a:solidFill>
              </a:rPr>
              <a:t>en fazla 24 ay olarak belirlenir.</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54</a:t>
            </a:fld>
            <a:endParaRPr lang="tr-TR">
              <a:solidFill>
                <a:prstClr val="black">
                  <a:tint val="75000"/>
                </a:prstClr>
              </a:solidFill>
            </a:endParaRPr>
          </a:p>
        </p:txBody>
      </p:sp>
    </p:spTree>
    <p:extLst>
      <p:ext uri="{BB962C8B-B14F-4D97-AF65-F5344CB8AC3E}">
        <p14:creationId xmlns:p14="http://schemas.microsoft.com/office/powerpoint/2010/main" val="1393382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163" y="500062"/>
            <a:ext cx="11858625" cy="6015037"/>
          </a:xfrm>
        </p:spPr>
        <p:txBody>
          <a:bodyPr>
            <a:normAutofit/>
          </a:bodyPr>
          <a:lstStyle/>
          <a:p>
            <a:pPr algn="ctr"/>
            <a:r>
              <a:rPr lang="tr-TR" sz="3200" b="1" dirty="0">
                <a:solidFill>
                  <a:srgbClr val="00B050"/>
                </a:solidFill>
              </a:rPr>
              <a:t>Geçici İthalat Rejimi </a:t>
            </a:r>
            <a:r>
              <a:rPr lang="tr-TR" sz="3200" b="1" dirty="0">
                <a:solidFill>
                  <a:srgbClr val="FF0000"/>
                </a:solidFill>
              </a:rPr>
              <a:t>ile </a:t>
            </a:r>
            <a:r>
              <a:rPr lang="tr-TR" sz="3200" b="1" dirty="0">
                <a:solidFill>
                  <a:schemeClr val="tx2">
                    <a:lumMod val="60000"/>
                    <a:lumOff val="40000"/>
                  </a:schemeClr>
                </a:solidFill>
              </a:rPr>
              <a:t>Dahilde İşleme Rejimi </a:t>
            </a:r>
          </a:p>
          <a:p>
            <a:pPr algn="ctr"/>
            <a:r>
              <a:rPr lang="tr-TR" sz="3200" b="1" dirty="0">
                <a:solidFill>
                  <a:srgbClr val="FF0000"/>
                </a:solidFill>
              </a:rPr>
              <a:t>Arasındaki Fark Nedir?</a:t>
            </a:r>
            <a:br>
              <a:rPr lang="tr-TR" sz="3200" b="1" dirty="0">
                <a:solidFill>
                  <a:srgbClr val="FF0000"/>
                </a:solidFill>
              </a:rPr>
            </a:br>
            <a:br>
              <a:rPr lang="tr-TR" dirty="0"/>
            </a:br>
            <a:r>
              <a:rPr lang="tr-TR" dirty="0"/>
              <a:t>Geçici ithalat rejimi bazen dahilde işleme rejimi ile birbirine karıştırılmaktadır. </a:t>
            </a:r>
            <a:r>
              <a:rPr lang="tr-TR" dirty="0">
                <a:solidFill>
                  <a:srgbClr val="FF0000"/>
                </a:solidFill>
              </a:rPr>
              <a:t>Her iki rejim de ekonomik etkili rejimler olmakla birlikte, yapı ve işleyiş bakımından önemli farklılıkları vardır</a:t>
            </a:r>
            <a:r>
              <a:rPr lang="tr-TR" dirty="0"/>
              <a:t>.</a:t>
            </a:r>
          </a:p>
          <a:p>
            <a:r>
              <a:rPr lang="tr-TR" dirty="0"/>
              <a:t> </a:t>
            </a:r>
            <a:r>
              <a:rPr lang="tr-TR" sz="3200" dirty="0">
                <a:solidFill>
                  <a:srgbClr val="7030A0"/>
                </a:solidFill>
              </a:rPr>
              <a:t>Bu farklılıklardan en önemlisi</a:t>
            </a:r>
            <a:r>
              <a:rPr lang="tr-TR" dirty="0"/>
              <a:t>, </a:t>
            </a:r>
          </a:p>
          <a:p>
            <a:r>
              <a:rPr lang="tr-TR" sz="3200" b="1" dirty="0">
                <a:solidFill>
                  <a:srgbClr val="FF0000"/>
                </a:solidFill>
              </a:rPr>
              <a:t>dahilde işleme rejimi </a:t>
            </a:r>
            <a:r>
              <a:rPr lang="tr-TR" dirty="0"/>
              <a:t>kapsamında gelen eşyanın Türkiye gümrük bölgesinde </a:t>
            </a:r>
            <a:r>
              <a:rPr lang="tr-TR" b="1" i="1" u="sng" dirty="0">
                <a:solidFill>
                  <a:srgbClr val="7030A0"/>
                </a:solidFill>
              </a:rPr>
              <a:t>işlem görerek</a:t>
            </a:r>
            <a:r>
              <a:rPr lang="tr-TR" dirty="0"/>
              <a:t>, </a:t>
            </a:r>
          </a:p>
          <a:p>
            <a:r>
              <a:rPr lang="tr-TR" b="1" dirty="0">
                <a:solidFill>
                  <a:srgbClr val="FF0000"/>
                </a:solidFill>
              </a:rPr>
              <a:t>geçici ithalat rejiminde </a:t>
            </a:r>
            <a:r>
              <a:rPr lang="tr-TR" dirty="0">
                <a:solidFill>
                  <a:srgbClr val="7030A0"/>
                </a:solidFill>
              </a:rPr>
              <a:t>ise gelen eşyanın belli sürenin sonunda olağan yıpranma hariç </a:t>
            </a:r>
            <a:r>
              <a:rPr lang="tr-TR" sz="3200" b="1" u="sng" dirty="0">
                <a:solidFill>
                  <a:srgbClr val="00B050"/>
                </a:solidFill>
              </a:rPr>
              <a:t>aynen ve hiçbir değişikliğe tabi tutulmadan yeniden ihraç </a:t>
            </a:r>
            <a:r>
              <a:rPr lang="tr-TR" dirty="0">
                <a:solidFill>
                  <a:srgbClr val="7030A0"/>
                </a:solidFill>
              </a:rPr>
              <a:t>edilmesidir</a:t>
            </a:r>
            <a:r>
              <a:rPr lang="tr-TR" dirty="0"/>
              <a:t>.</a:t>
            </a:r>
          </a:p>
          <a:p>
            <a:r>
              <a:rPr lang="tr-TR" sz="1600" dirty="0">
                <a:hlinkClick r:id="rId2"/>
              </a:rPr>
              <a:t>https://www.gumruktv.com.tr/kose-yazilari/gecici-ithalat-rejimi-hakkinda-genel-aciklamalar</a:t>
            </a:r>
            <a:endParaRPr lang="tr-TR" sz="1600"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55</a:t>
            </a:fld>
            <a:endParaRPr lang="tr-TR">
              <a:solidFill>
                <a:prstClr val="black">
                  <a:tint val="75000"/>
                </a:prstClr>
              </a:solidFill>
            </a:endParaRPr>
          </a:p>
        </p:txBody>
      </p:sp>
    </p:spTree>
    <p:extLst>
      <p:ext uri="{BB962C8B-B14F-4D97-AF65-F5344CB8AC3E}">
        <p14:creationId xmlns:p14="http://schemas.microsoft.com/office/powerpoint/2010/main" val="1485525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496" y="327546"/>
            <a:ext cx="11801856" cy="6393929"/>
          </a:xfrm>
        </p:spPr>
        <p:txBody>
          <a:bodyPr>
            <a:normAutofit/>
          </a:bodyPr>
          <a:lstStyle/>
          <a:p>
            <a:pPr algn="ctr"/>
            <a:r>
              <a:rPr lang="tr-TR" sz="3200" b="1" dirty="0">
                <a:solidFill>
                  <a:srgbClr val="7030A0"/>
                </a:solidFill>
              </a:rPr>
              <a:t>7) Hariçte İşleme Rejimi:</a:t>
            </a:r>
            <a:endParaRPr lang="tr-TR" sz="3200" dirty="0">
              <a:solidFill>
                <a:srgbClr val="7030A0"/>
              </a:solidFill>
            </a:endParaRPr>
          </a:p>
          <a:p>
            <a:r>
              <a:rPr lang="tr-TR" sz="3200" b="1" dirty="0"/>
              <a:t>MADDE 1- </a:t>
            </a:r>
            <a:r>
              <a:rPr lang="tr-TR" sz="3200" dirty="0"/>
              <a:t>(1) Bu Karar; </a:t>
            </a:r>
            <a:r>
              <a:rPr lang="tr-TR" sz="3200" dirty="0">
                <a:solidFill>
                  <a:srgbClr val="00B0F0"/>
                </a:solidFill>
              </a:rPr>
              <a:t>serbest dolaşımdaki eşyanın ;</a:t>
            </a:r>
          </a:p>
          <a:p>
            <a:r>
              <a:rPr lang="tr-TR" sz="3200" dirty="0">
                <a:solidFill>
                  <a:srgbClr val="FF0000"/>
                </a:solidFill>
              </a:rPr>
              <a:t>işlenmek, </a:t>
            </a:r>
          </a:p>
          <a:p>
            <a:r>
              <a:rPr lang="tr-TR" sz="3200" dirty="0">
                <a:solidFill>
                  <a:srgbClr val="FF0000"/>
                </a:solidFill>
              </a:rPr>
              <a:t>tamir edilmek veya </a:t>
            </a:r>
          </a:p>
          <a:p>
            <a:r>
              <a:rPr lang="tr-TR" sz="3200" dirty="0">
                <a:solidFill>
                  <a:srgbClr val="FF0000"/>
                </a:solidFill>
              </a:rPr>
              <a:t>yenilenmek üzere </a:t>
            </a:r>
          </a:p>
          <a:p>
            <a:r>
              <a:rPr lang="tr-TR" sz="3200" dirty="0"/>
              <a:t>geçici olarak ihraç edilmesi ve işlem görmüş ürünün tam veya kısmi muafiyetten yararlanarak serbest dolaşıma girmesinin sağlanmasıdır.</a:t>
            </a:r>
          </a:p>
          <a:p>
            <a:r>
              <a:rPr lang="tr-TR" sz="1800" dirty="0"/>
              <a:t>İthal edilen işlem görmüş ürünlerin aynısını veya benzerini üreten Türkiye'deki üreticilerin temel ekonomik çıkarlarının olumsuz etkilenmemesi kaydıyla ihraç eşyasının satışının teşviki amacıyla hazırlanmıştır</a:t>
            </a:r>
            <a:endParaRPr lang="tr-TR" sz="1800" dirty="0">
              <a:latin typeface="Andalus" panose="02020603050405020304" pitchFamily="18" charset="-78"/>
              <a:cs typeface="Andalus" panose="02020603050405020304" pitchFamily="18" charset="-78"/>
            </a:endParaRPr>
          </a:p>
          <a:p>
            <a:endParaRPr lang="tr-TR" sz="3200" dirty="0"/>
          </a:p>
        </p:txBody>
      </p:sp>
      <p:sp>
        <p:nvSpPr>
          <p:cNvPr id="4" name="Veri Yer Tutucusu 3"/>
          <p:cNvSpPr>
            <a:spLocks noGrp="1"/>
          </p:cNvSpPr>
          <p:nvPr>
            <p:ph type="dt" sz="half" idx="10"/>
          </p:nvPr>
        </p:nvSpPr>
        <p:spPr/>
        <p:txBody>
          <a:bodyPr/>
          <a:lstStyle/>
          <a:p>
            <a:fld id="{D90FD4C7-BBCD-40EE-B8A1-F001CE46145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56</a:t>
            </a:fld>
            <a:endParaRPr lang="tr-TR">
              <a:solidFill>
                <a:prstClr val="black">
                  <a:tint val="75000"/>
                </a:prstClr>
              </a:solidFill>
            </a:endParaRPr>
          </a:p>
        </p:txBody>
      </p:sp>
    </p:spTree>
    <p:extLst>
      <p:ext uri="{BB962C8B-B14F-4D97-AF65-F5344CB8AC3E}">
        <p14:creationId xmlns:p14="http://schemas.microsoft.com/office/powerpoint/2010/main" val="12991843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728" y="368490"/>
            <a:ext cx="10917072" cy="5808473"/>
          </a:xfrm>
        </p:spPr>
        <p:txBody>
          <a:bodyPr/>
          <a:lstStyle/>
          <a:p>
            <a:pPr algn="ctr"/>
            <a:r>
              <a:rPr lang="tr-TR" sz="3200" b="1" dirty="0">
                <a:solidFill>
                  <a:srgbClr val="7030A0"/>
                </a:solidFill>
              </a:rPr>
              <a:t>8) İhracat Rejimi:</a:t>
            </a:r>
            <a:endParaRPr lang="tr-TR" sz="3200" dirty="0">
              <a:solidFill>
                <a:srgbClr val="7030A0"/>
              </a:solidFill>
            </a:endParaRPr>
          </a:p>
          <a:p>
            <a:r>
              <a:rPr lang="tr-TR" sz="3200" dirty="0">
                <a:solidFill>
                  <a:srgbClr val="FF0000"/>
                </a:solidFill>
              </a:rPr>
              <a:t>Serbest dolaşımda bulunan eşyanın,</a:t>
            </a:r>
          </a:p>
          <a:p>
            <a:r>
              <a:rPr lang="tr-TR" sz="3200" dirty="0">
                <a:solidFill>
                  <a:srgbClr val="FF0000"/>
                </a:solidFill>
              </a:rPr>
              <a:t> </a:t>
            </a:r>
            <a:r>
              <a:rPr lang="tr-TR" sz="3200" dirty="0">
                <a:solidFill>
                  <a:srgbClr val="00B050"/>
                </a:solidFill>
                <a:latin typeface="Andalus" panose="02020603050405020304" pitchFamily="18" charset="-78"/>
                <a:cs typeface="Andalus" panose="02020603050405020304" pitchFamily="18" charset="-78"/>
              </a:rPr>
              <a:t>ihraç amacıyla Türkiye Gümrük Bölgesi dışına çıkışına ilişkin hükümlerin uygulandığı rejimdir</a:t>
            </a:r>
            <a:r>
              <a:rPr lang="tr-TR" sz="3200" dirty="0">
                <a:solidFill>
                  <a:srgbClr val="00B050"/>
                </a:solidFill>
              </a:rPr>
              <a:t>.</a:t>
            </a:r>
          </a:p>
          <a:p>
            <a:r>
              <a:rPr lang="tr-TR" sz="3200" dirty="0"/>
              <a:t> Uluslararası veya ikili anlaşmalar, kanun, tüzük ve kararnamelerle konulmuş </a:t>
            </a:r>
            <a:r>
              <a:rPr lang="tr-TR" sz="3200" b="1" dirty="0"/>
              <a:t>yasaklama ve kısıtlama hükümleri saklı kalmak üzere, </a:t>
            </a:r>
          </a:p>
          <a:p>
            <a:r>
              <a:rPr lang="tr-TR" sz="3200" b="1" dirty="0"/>
              <a:t>her türlü eşyanın Türkiye'den ihracı serbesttir</a:t>
            </a:r>
            <a:r>
              <a:rPr lang="tr-TR" sz="3200" dirty="0"/>
              <a:t>.</a:t>
            </a:r>
          </a:p>
          <a:p>
            <a:r>
              <a:rPr lang="tr-TR" dirty="0"/>
              <a:t>**********************************************</a:t>
            </a:r>
            <a:r>
              <a:rPr lang="tr-TR" dirty="0" err="1"/>
              <a:t>ss</a:t>
            </a:r>
            <a:endParaRPr lang="tr-TR" dirty="0"/>
          </a:p>
        </p:txBody>
      </p:sp>
      <p:sp>
        <p:nvSpPr>
          <p:cNvPr id="4" name="Veri Yer Tutucusu 3"/>
          <p:cNvSpPr>
            <a:spLocks noGrp="1"/>
          </p:cNvSpPr>
          <p:nvPr>
            <p:ph type="dt" sz="half" idx="10"/>
          </p:nvPr>
        </p:nvSpPr>
        <p:spPr/>
        <p:txBody>
          <a:bodyPr/>
          <a:lstStyle/>
          <a:p>
            <a:fld id="{DA64966F-DB74-415F-A720-77318B84029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57</a:t>
            </a:fld>
            <a:endParaRPr lang="tr-TR">
              <a:solidFill>
                <a:prstClr val="black">
                  <a:tint val="75000"/>
                </a:prstClr>
              </a:solidFill>
            </a:endParaRPr>
          </a:p>
        </p:txBody>
      </p:sp>
    </p:spTree>
    <p:extLst>
      <p:ext uri="{BB962C8B-B14F-4D97-AF65-F5344CB8AC3E}">
        <p14:creationId xmlns:p14="http://schemas.microsoft.com/office/powerpoint/2010/main" val="13530281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68740" y="641445"/>
            <a:ext cx="10685060" cy="5535518"/>
          </a:xfrm>
        </p:spPr>
        <p:txBody>
          <a:bodyPr>
            <a:normAutofit/>
          </a:bodyPr>
          <a:lstStyle/>
          <a:p>
            <a:r>
              <a:rPr lang="tr-TR" sz="3200" dirty="0"/>
              <a:t>Beyanın </a:t>
            </a:r>
          </a:p>
          <a:p>
            <a:r>
              <a:rPr lang="tr-TR" sz="3200" dirty="0"/>
              <a:t>ihracat, </a:t>
            </a:r>
          </a:p>
          <a:p>
            <a:r>
              <a:rPr lang="tr-TR" sz="3200" dirty="0"/>
              <a:t>hariçte işleme, </a:t>
            </a:r>
          </a:p>
          <a:p>
            <a:r>
              <a:rPr lang="tr-TR" sz="3200" dirty="0"/>
              <a:t>transit veya </a:t>
            </a:r>
          </a:p>
          <a:p>
            <a:r>
              <a:rPr lang="tr-TR" sz="3200" dirty="0"/>
              <a:t>antrepo rejimi için yapılması halinde, </a:t>
            </a:r>
          </a:p>
          <a:p>
            <a:r>
              <a:rPr lang="tr-TR" sz="3200" dirty="0">
                <a:solidFill>
                  <a:srgbClr val="FF0000"/>
                </a:solidFill>
              </a:rPr>
              <a:t>serbest dolaşımda bulunan eşya, </a:t>
            </a:r>
          </a:p>
          <a:p>
            <a:r>
              <a:rPr lang="tr-TR" sz="3200" dirty="0"/>
              <a:t>gümrüğe verilen beyannamenin </a:t>
            </a:r>
            <a:r>
              <a:rPr lang="tr-TR" sz="3200" dirty="0">
                <a:solidFill>
                  <a:srgbClr val="FF0000"/>
                </a:solidFill>
              </a:rPr>
              <a:t>tescil tarihinden itibaren Türkiye Gümrük Bölgesinden çıkıncaya veya imha edilinceye ya da gümrük beyannamesi iptal edilinceye kadar </a:t>
            </a:r>
            <a:r>
              <a:rPr lang="tr-TR" sz="3200" dirty="0"/>
              <a:t>gümrük gözetimi altında kalır.</a:t>
            </a:r>
          </a:p>
          <a:p>
            <a:endParaRPr lang="tr-TR" sz="3200" dirty="0"/>
          </a:p>
        </p:txBody>
      </p:sp>
      <p:sp>
        <p:nvSpPr>
          <p:cNvPr id="4" name="Veri Yer Tutucusu 3"/>
          <p:cNvSpPr>
            <a:spLocks noGrp="1"/>
          </p:cNvSpPr>
          <p:nvPr>
            <p:ph type="dt" sz="half" idx="10"/>
          </p:nvPr>
        </p:nvSpPr>
        <p:spPr/>
        <p:txBody>
          <a:bodyPr/>
          <a:lstStyle/>
          <a:p>
            <a:fld id="{E1802AE1-9199-42FC-93CD-02F725055D3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58</a:t>
            </a:fld>
            <a:endParaRPr lang="tr-TR">
              <a:solidFill>
                <a:prstClr val="black">
                  <a:tint val="75000"/>
                </a:prstClr>
              </a:solidFill>
            </a:endParaRPr>
          </a:p>
        </p:txBody>
      </p:sp>
    </p:spTree>
    <p:extLst>
      <p:ext uri="{BB962C8B-B14F-4D97-AF65-F5344CB8AC3E}">
        <p14:creationId xmlns:p14="http://schemas.microsoft.com/office/powerpoint/2010/main" val="25834413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91069"/>
            <a:ext cx="11353800" cy="5985894"/>
          </a:xfrm>
        </p:spPr>
        <p:txBody>
          <a:bodyPr>
            <a:normAutofit/>
          </a:bodyPr>
          <a:lstStyle/>
          <a:p>
            <a:pPr algn="ctr"/>
            <a:endParaRPr lang="tr-TR" sz="11500" b="1" dirty="0">
              <a:solidFill>
                <a:srgbClr val="FF0000"/>
              </a:solidFill>
            </a:endParaRPr>
          </a:p>
          <a:p>
            <a:pPr algn="ctr"/>
            <a:r>
              <a:rPr lang="tr-TR" sz="11500" b="1" dirty="0">
                <a:solidFill>
                  <a:srgbClr val="FF0000"/>
                </a:solidFill>
              </a:rPr>
              <a:t>Beyan şekilleri</a:t>
            </a:r>
            <a:endParaRPr lang="tr-TR" sz="11500" dirty="0">
              <a:solidFill>
                <a:srgbClr val="FF0000"/>
              </a:solidFill>
            </a:endParaRPr>
          </a:p>
          <a:p>
            <a:pPr marL="0" indent="0">
              <a:buNone/>
            </a:pPr>
            <a:endParaRPr lang="tr-TR" dirty="0"/>
          </a:p>
        </p:txBody>
      </p:sp>
      <p:sp>
        <p:nvSpPr>
          <p:cNvPr id="4" name="Veri Yer Tutucusu 3"/>
          <p:cNvSpPr>
            <a:spLocks noGrp="1"/>
          </p:cNvSpPr>
          <p:nvPr>
            <p:ph type="dt" sz="half" idx="10"/>
          </p:nvPr>
        </p:nvSpPr>
        <p:spPr/>
        <p:txBody>
          <a:bodyPr/>
          <a:lstStyle/>
          <a:p>
            <a:fld id="{B956C529-0094-424D-86B2-5BCE0B11A3F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59</a:t>
            </a:fld>
            <a:endParaRPr lang="tr-TR">
              <a:solidFill>
                <a:prstClr val="black">
                  <a:tint val="75000"/>
                </a:prstClr>
              </a:solidFill>
            </a:endParaRPr>
          </a:p>
        </p:txBody>
      </p:sp>
    </p:spTree>
    <p:extLst>
      <p:ext uri="{BB962C8B-B14F-4D97-AF65-F5344CB8AC3E}">
        <p14:creationId xmlns:p14="http://schemas.microsoft.com/office/powerpoint/2010/main" val="338715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491319"/>
            <a:ext cx="11571846" cy="5685644"/>
          </a:xfrm>
        </p:spPr>
        <p:txBody>
          <a:bodyPr>
            <a:normAutofit/>
          </a:bodyPr>
          <a:lstStyle/>
          <a:p>
            <a:pPr algn="ctr">
              <a:spcAft>
                <a:spcPts val="0"/>
              </a:spcAft>
            </a:pPr>
            <a:r>
              <a:rPr lang="tr-TR" sz="3600" b="1" dirty="0">
                <a:solidFill>
                  <a:srgbClr val="FF0000"/>
                </a:solidFill>
                <a:latin typeface="Arial Narrow" panose="020B0606020202030204" pitchFamily="34" charset="0"/>
                <a:ea typeface="Times New Roman" panose="02020603050405020304" pitchFamily="18" charset="0"/>
              </a:rPr>
              <a:t>Gümrükçe Onaylanmış İşlem veya Kullanım</a:t>
            </a:r>
          </a:p>
          <a:p>
            <a:pPr algn="ctr">
              <a:spcAft>
                <a:spcPts val="0"/>
              </a:spcAft>
            </a:pPr>
            <a:endParaRPr lang="tr-TR" sz="3600" b="1" dirty="0">
              <a:solidFill>
                <a:srgbClr val="FF0000"/>
              </a:solidFill>
              <a:latin typeface="Times New Roman" panose="02020603050405020304" pitchFamily="18" charset="0"/>
              <a:ea typeface="Times New Roman" panose="02020603050405020304" pitchFamily="18" charset="0"/>
            </a:endParaRPr>
          </a:p>
          <a:p>
            <a:pPr algn="just">
              <a:spcAft>
                <a:spcPts val="0"/>
              </a:spcAft>
            </a:pPr>
            <a:r>
              <a:rPr lang="tr-TR" dirty="0">
                <a:latin typeface="Arial Narrow" panose="020B0606020202030204" pitchFamily="34"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latin typeface="Arial Narrow" panose="020B0606020202030204" pitchFamily="34" charset="0"/>
                <a:ea typeface="Times New Roman" panose="02020603050405020304" pitchFamily="18" charset="0"/>
              </a:rPr>
              <a:t>BİRİNCİ BÖLÜM</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latin typeface="Arial Narrow" panose="020B0606020202030204" pitchFamily="34" charset="0"/>
                <a:ea typeface="Times New Roman" panose="02020603050405020304" pitchFamily="18" charset="0"/>
              </a:rPr>
              <a:t>Genel Hükümler</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latin typeface="Arial Narrow" panose="020B0606020202030204" pitchFamily="34"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pPr algn="ctr">
              <a:spcAft>
                <a:spcPts val="0"/>
              </a:spcAft>
            </a:pPr>
            <a:r>
              <a:rPr lang="tr-TR" b="1" dirty="0">
                <a:latin typeface="Arial Narrow" panose="020B0606020202030204" pitchFamily="34" charset="0"/>
                <a:ea typeface="Times New Roman" panose="02020603050405020304" pitchFamily="18" charset="0"/>
              </a:rPr>
              <a:t>BİRİNCİ AYIRIM</a:t>
            </a:r>
            <a:endParaRPr lang="tr-TR" dirty="0">
              <a:latin typeface="Times New Roman" panose="02020603050405020304" pitchFamily="18" charset="0"/>
              <a:ea typeface="Times New Roman" panose="02020603050405020304" pitchFamily="18" charset="0"/>
            </a:endParaRPr>
          </a:p>
          <a:p>
            <a:pPr algn="ctr">
              <a:spcAft>
                <a:spcPts val="0"/>
              </a:spcAft>
            </a:pPr>
            <a:r>
              <a:rPr lang="tr-TR" sz="3600" b="1" dirty="0">
                <a:solidFill>
                  <a:srgbClr val="13ED3D"/>
                </a:solidFill>
                <a:latin typeface="Arial Narrow" panose="020B0606020202030204" pitchFamily="34" charset="0"/>
                <a:ea typeface="Times New Roman" panose="02020603050405020304" pitchFamily="18" charset="0"/>
              </a:rPr>
              <a:t>Gümrükçe Onaylanmış İşlem veya Kullanım Kısıtlamaları, Misilleme, Sahte Menşeli Eşya ve Zarflar</a:t>
            </a:r>
            <a:endParaRPr lang="tr-TR" sz="3600" dirty="0">
              <a:solidFill>
                <a:srgbClr val="13ED3D"/>
              </a:solidFill>
              <a:latin typeface="Times New Roman" panose="02020603050405020304" pitchFamily="18" charset="0"/>
              <a:ea typeface="Times New Roman" panose="02020603050405020304" pitchFamily="18" charset="0"/>
            </a:endParaRPr>
          </a:p>
          <a:p>
            <a:pPr algn="just">
              <a:spcAft>
                <a:spcPts val="0"/>
              </a:spcAft>
            </a:pPr>
            <a:r>
              <a:rPr lang="tr-TR" dirty="0">
                <a:latin typeface="Arial Narrow" panose="020B0606020202030204" pitchFamily="34" charset="0"/>
                <a:ea typeface="Times New Roman" panose="02020603050405020304" pitchFamily="18" charset="0"/>
              </a:rPr>
              <a:t> </a:t>
            </a:r>
            <a:endParaRPr lang="tr-TR" dirty="0">
              <a:latin typeface="Times New Roman" panose="02020603050405020304" pitchFamily="18" charset="0"/>
              <a:ea typeface="Times New Roman" panose="02020603050405020304" pitchFamily="18" charset="0"/>
            </a:endParaRPr>
          </a:p>
          <a:p>
            <a:endParaRPr lang="tr-TR" dirty="0"/>
          </a:p>
        </p:txBody>
      </p:sp>
      <p:sp>
        <p:nvSpPr>
          <p:cNvPr id="4" name="Veri Yer Tutucusu 3"/>
          <p:cNvSpPr>
            <a:spLocks noGrp="1"/>
          </p:cNvSpPr>
          <p:nvPr>
            <p:ph type="dt" sz="half" idx="10"/>
          </p:nvPr>
        </p:nvSpPr>
        <p:spPr/>
        <p:txBody>
          <a:bodyPr/>
          <a:lstStyle/>
          <a:p>
            <a:fld id="{31930E48-0AE1-4103-9EE1-340DD508EF7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a:t>
            </a:fld>
            <a:endParaRPr lang="tr-TR">
              <a:solidFill>
                <a:prstClr val="black">
                  <a:tint val="75000"/>
                </a:prstClr>
              </a:solidFill>
            </a:endParaRPr>
          </a:p>
        </p:txBody>
      </p:sp>
    </p:spTree>
    <p:extLst>
      <p:ext uri="{BB962C8B-B14F-4D97-AF65-F5344CB8AC3E}">
        <p14:creationId xmlns:p14="http://schemas.microsoft.com/office/powerpoint/2010/main" val="12922097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182" y="191069"/>
            <a:ext cx="11244618" cy="5985894"/>
          </a:xfrm>
        </p:spPr>
        <p:txBody>
          <a:bodyPr>
            <a:normAutofit/>
          </a:bodyPr>
          <a:lstStyle/>
          <a:p>
            <a:pPr algn="ctr"/>
            <a:r>
              <a:rPr lang="tr-TR" sz="3600" b="1" dirty="0">
                <a:solidFill>
                  <a:srgbClr val="FF0000"/>
                </a:solidFill>
              </a:rPr>
              <a:t>Beyan şekilleri</a:t>
            </a:r>
            <a:endParaRPr lang="tr-TR" sz="3600" dirty="0">
              <a:solidFill>
                <a:srgbClr val="FF0000"/>
              </a:solidFill>
            </a:endParaRPr>
          </a:p>
          <a:p>
            <a:r>
              <a:rPr lang="tr-TR" b="1" dirty="0"/>
              <a:t>	</a:t>
            </a:r>
            <a:r>
              <a:rPr lang="tr-TR" sz="3200" b="1" dirty="0"/>
              <a:t>Madde 113-</a:t>
            </a:r>
            <a:r>
              <a:rPr lang="tr-TR" sz="3200" dirty="0"/>
              <a:t> Gümrük beyanı; </a:t>
            </a:r>
          </a:p>
          <a:p>
            <a:r>
              <a:rPr lang="tr-TR" sz="3200" dirty="0"/>
              <a:t>	a) </a:t>
            </a:r>
            <a:r>
              <a:rPr lang="tr-TR" sz="3200" dirty="0">
                <a:solidFill>
                  <a:srgbClr val="00B050"/>
                </a:solidFill>
              </a:rPr>
              <a:t>Yazılı</a:t>
            </a:r>
            <a:r>
              <a:rPr lang="tr-TR" sz="3200" dirty="0"/>
              <a:t> olarak,</a:t>
            </a:r>
          </a:p>
          <a:p>
            <a:r>
              <a:rPr lang="tr-TR" sz="3200" dirty="0"/>
              <a:t>	b) </a:t>
            </a:r>
            <a:r>
              <a:rPr lang="tr-TR" sz="3200" dirty="0">
                <a:solidFill>
                  <a:srgbClr val="00B050"/>
                </a:solidFill>
              </a:rPr>
              <a:t>Sözlü</a:t>
            </a:r>
            <a:r>
              <a:rPr lang="tr-TR" sz="3200" dirty="0"/>
              <a:t> olarak,</a:t>
            </a:r>
          </a:p>
          <a:p>
            <a:r>
              <a:rPr lang="tr-TR" sz="3200" dirty="0"/>
              <a:t>	c) </a:t>
            </a:r>
            <a:r>
              <a:rPr lang="tr-TR" sz="3200" dirty="0">
                <a:solidFill>
                  <a:srgbClr val="00B050"/>
                </a:solidFill>
              </a:rPr>
              <a:t>Bilgisayar</a:t>
            </a:r>
            <a:r>
              <a:rPr lang="tr-TR" sz="3200" dirty="0"/>
              <a:t> </a:t>
            </a:r>
            <a:r>
              <a:rPr lang="tr-TR" sz="3200" dirty="0">
                <a:solidFill>
                  <a:srgbClr val="00B050"/>
                </a:solidFill>
              </a:rPr>
              <a:t>veri işleme tekniğiyle</a:t>
            </a:r>
            <a:r>
              <a:rPr lang="tr-TR" sz="3200" dirty="0"/>
              <a:t>,</a:t>
            </a:r>
          </a:p>
          <a:p>
            <a:r>
              <a:rPr lang="tr-TR" sz="3200" dirty="0"/>
              <a:t>	d) Eşya sahibinin </a:t>
            </a:r>
            <a:r>
              <a:rPr lang="tr-TR" sz="3200" dirty="0">
                <a:solidFill>
                  <a:srgbClr val="FF0000"/>
                </a:solidFill>
              </a:rPr>
              <a:t>bu eşyayı bir gümrük rejimine tabi tutma </a:t>
            </a:r>
            <a:r>
              <a:rPr lang="tr-TR" sz="3200" dirty="0"/>
              <a:t>isteğini ifade ettiği </a:t>
            </a:r>
            <a:r>
              <a:rPr lang="tr-TR" sz="3200" dirty="0">
                <a:solidFill>
                  <a:srgbClr val="00B050"/>
                </a:solidFill>
              </a:rPr>
              <a:t>herhangi bir tasarruf yoluyla,</a:t>
            </a:r>
          </a:p>
          <a:p>
            <a:r>
              <a:rPr lang="tr-TR" sz="3200" dirty="0"/>
              <a:t>	Yapılabilir.</a:t>
            </a:r>
          </a:p>
          <a:p>
            <a:endParaRPr lang="tr-TR" dirty="0"/>
          </a:p>
        </p:txBody>
      </p:sp>
      <p:sp>
        <p:nvSpPr>
          <p:cNvPr id="4" name="Veri Yer Tutucusu 3"/>
          <p:cNvSpPr>
            <a:spLocks noGrp="1"/>
          </p:cNvSpPr>
          <p:nvPr>
            <p:ph type="dt" sz="half" idx="10"/>
          </p:nvPr>
        </p:nvSpPr>
        <p:spPr/>
        <p:txBody>
          <a:bodyPr/>
          <a:lstStyle/>
          <a:p>
            <a:fld id="{6B7209F8-DEC3-42D1-B1F0-B6F5E107B6D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60</a:t>
            </a:fld>
            <a:endParaRPr lang="tr-TR">
              <a:solidFill>
                <a:prstClr val="black">
                  <a:tint val="75000"/>
                </a:prstClr>
              </a:solidFill>
            </a:endParaRPr>
          </a:p>
        </p:txBody>
      </p:sp>
    </p:spTree>
    <p:extLst>
      <p:ext uri="{BB962C8B-B14F-4D97-AF65-F5344CB8AC3E}">
        <p14:creationId xmlns:p14="http://schemas.microsoft.com/office/powerpoint/2010/main" val="13267326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4000" b="1" dirty="0">
                <a:solidFill>
                  <a:srgbClr val="00B050"/>
                </a:solidFill>
              </a:rPr>
              <a:t>DÖRDÜNCÜ KISIM</a:t>
            </a:r>
          </a:p>
          <a:p>
            <a:pPr algn="ctr"/>
            <a:endParaRPr lang="tr-TR" b="1" dirty="0">
              <a:solidFill>
                <a:srgbClr val="0070C0"/>
              </a:solidFill>
            </a:endParaRPr>
          </a:p>
          <a:p>
            <a:pPr algn="ctr"/>
            <a:r>
              <a:rPr lang="tr-TR" sz="3600" b="1" dirty="0">
                <a:solidFill>
                  <a:srgbClr val="0070C0"/>
                </a:solidFill>
              </a:rPr>
              <a:t>İKİNCİ BÖLÜM</a:t>
            </a:r>
          </a:p>
          <a:p>
            <a:pPr algn="r"/>
            <a:r>
              <a:rPr lang="tr-TR" sz="3200" b="1" dirty="0">
                <a:solidFill>
                  <a:srgbClr val="FF0000"/>
                </a:solidFill>
              </a:rPr>
              <a:t>BİRİNCİ AYIRIM</a:t>
            </a:r>
          </a:p>
          <a:p>
            <a:pPr algn="r"/>
            <a:endParaRPr lang="tr-TR" sz="3200" b="1" dirty="0">
              <a:solidFill>
                <a:srgbClr val="FF0000"/>
              </a:solidFill>
            </a:endParaRPr>
          </a:p>
          <a:p>
            <a:pPr algn="r"/>
            <a:r>
              <a:rPr lang="tr-TR" sz="2400" b="1" dirty="0"/>
              <a:t>1.ALT AYIRIM</a:t>
            </a:r>
          </a:p>
        </p:txBody>
      </p:sp>
      <p:sp>
        <p:nvSpPr>
          <p:cNvPr id="4" name="Veri Yer Tutucusu 3"/>
          <p:cNvSpPr>
            <a:spLocks noGrp="1"/>
          </p:cNvSpPr>
          <p:nvPr>
            <p:ph type="dt" sz="half" idx="10"/>
          </p:nvPr>
        </p:nvSpPr>
        <p:spPr/>
        <p:txBody>
          <a:bodyPr/>
          <a:lstStyle/>
          <a:p>
            <a:fld id="{2912DD15-88D8-4247-8901-1EF30FAC13C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61</a:t>
            </a:fld>
            <a:endParaRPr lang="tr-TR">
              <a:solidFill>
                <a:prstClr val="black">
                  <a:tint val="75000"/>
                </a:prstClr>
              </a:solidFill>
            </a:endParaRPr>
          </a:p>
        </p:txBody>
      </p:sp>
    </p:spTree>
    <p:extLst>
      <p:ext uri="{BB962C8B-B14F-4D97-AF65-F5344CB8AC3E}">
        <p14:creationId xmlns:p14="http://schemas.microsoft.com/office/powerpoint/2010/main" val="34939996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435174"/>
          </a:xfrm>
        </p:spPr>
        <p:txBody>
          <a:bodyPr>
            <a:normAutofit/>
          </a:bodyPr>
          <a:lstStyle/>
          <a:p>
            <a:pPr algn="ctr">
              <a:spcAft>
                <a:spcPts val="0"/>
              </a:spcAft>
            </a:pPr>
            <a:r>
              <a:rPr lang="tr-TR" b="1" dirty="0">
                <a:solidFill>
                  <a:srgbClr val="FF0000"/>
                </a:solidFill>
                <a:latin typeface="Arial Narrow" panose="020B0606020202030204" pitchFamily="34" charset="0"/>
                <a:ea typeface="Times New Roman" panose="02020603050405020304" pitchFamily="18" charset="0"/>
              </a:rPr>
              <a:t>BİRİNCİ ALT AYIRIM</a:t>
            </a:r>
            <a:br>
              <a:rPr lang="tr-TR" dirty="0">
                <a:solidFill>
                  <a:srgbClr val="FF0000"/>
                </a:solidFill>
                <a:latin typeface="Times New Roman" panose="02020603050405020304" pitchFamily="18" charset="0"/>
                <a:ea typeface="Times New Roman" panose="02020603050405020304" pitchFamily="18" charset="0"/>
              </a:rPr>
            </a:br>
            <a:r>
              <a:rPr lang="tr-TR" dirty="0" err="1">
                <a:solidFill>
                  <a:srgbClr val="FF0000"/>
                </a:solidFill>
                <a:highlight>
                  <a:srgbClr val="0000FF"/>
                </a:highlight>
                <a:latin typeface="Times New Roman" panose="02020603050405020304" pitchFamily="18" charset="0"/>
                <a:ea typeface="Times New Roman" panose="02020603050405020304" pitchFamily="18" charset="0"/>
              </a:rPr>
              <a:t>A.</a:t>
            </a:r>
            <a:r>
              <a:rPr lang="tr-TR" b="1" dirty="0" err="1">
                <a:solidFill>
                  <a:srgbClr val="FF0000"/>
                </a:solidFill>
                <a:highlight>
                  <a:srgbClr val="0000FF"/>
                </a:highlight>
                <a:latin typeface="Arial Narrow" panose="020B0606020202030204" pitchFamily="34" charset="0"/>
                <a:ea typeface="Times New Roman" panose="02020603050405020304" pitchFamily="18" charset="0"/>
              </a:rPr>
              <a:t>Yazılı</a:t>
            </a:r>
            <a:r>
              <a:rPr lang="tr-TR" b="1" dirty="0">
                <a:solidFill>
                  <a:srgbClr val="FF0000"/>
                </a:solidFill>
                <a:highlight>
                  <a:srgbClr val="0000FF"/>
                </a:highlight>
                <a:latin typeface="Arial Narrow" panose="020B0606020202030204" pitchFamily="34" charset="0"/>
                <a:ea typeface="Times New Roman" panose="02020603050405020304" pitchFamily="18" charset="0"/>
              </a:rPr>
              <a:t> Beyanlar</a:t>
            </a:r>
            <a:br>
              <a:rPr lang="tr-TR" dirty="0">
                <a:solidFill>
                  <a:srgbClr val="FF0000"/>
                </a:solidFill>
                <a:latin typeface="Times New Roman" panose="02020603050405020304" pitchFamily="18" charset="0"/>
                <a:ea typeface="Times New Roman" panose="02020603050405020304" pitchFamily="18" charset="0"/>
              </a:rPr>
            </a:br>
            <a:endParaRPr lang="tr-TR" dirty="0">
              <a:solidFill>
                <a:srgbClr val="FF0000"/>
              </a:solidFill>
            </a:endParaRPr>
          </a:p>
        </p:txBody>
      </p:sp>
      <p:sp>
        <p:nvSpPr>
          <p:cNvPr id="4" name="Veri Yer Tutucusu 3"/>
          <p:cNvSpPr>
            <a:spLocks noGrp="1"/>
          </p:cNvSpPr>
          <p:nvPr>
            <p:ph type="dt" sz="half" idx="10"/>
          </p:nvPr>
        </p:nvSpPr>
        <p:spPr/>
        <p:txBody>
          <a:bodyPr/>
          <a:lstStyle/>
          <a:p>
            <a:fld id="{302FCD9B-72CA-4F7F-B7F1-7CF6D510CBB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62</a:t>
            </a:fld>
            <a:endParaRPr lang="tr-TR">
              <a:solidFill>
                <a:prstClr val="black">
                  <a:tint val="75000"/>
                </a:prstClr>
              </a:solidFill>
            </a:endParaRPr>
          </a:p>
        </p:txBody>
      </p:sp>
    </p:spTree>
    <p:extLst>
      <p:ext uri="{BB962C8B-B14F-4D97-AF65-F5344CB8AC3E}">
        <p14:creationId xmlns:p14="http://schemas.microsoft.com/office/powerpoint/2010/main" val="24454755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00752"/>
            <a:ext cx="10515600" cy="5276211"/>
          </a:xfrm>
        </p:spPr>
        <p:txBody>
          <a:bodyPr/>
          <a:lstStyle/>
          <a:p>
            <a:pPr lvl="0" algn="ctr"/>
            <a:endParaRPr lang="tr-TR" sz="8000" b="1" dirty="0">
              <a:solidFill>
                <a:srgbClr val="FF0000"/>
              </a:solidFill>
              <a:latin typeface="Algerian" panose="04020705040A02060702" pitchFamily="82" charset="0"/>
            </a:endParaRPr>
          </a:p>
          <a:p>
            <a:pPr lvl="0" algn="ctr"/>
            <a:endParaRPr lang="tr-TR" sz="8000" b="1" dirty="0">
              <a:solidFill>
                <a:srgbClr val="FF0000"/>
              </a:solidFill>
              <a:latin typeface="Algerian" panose="04020705040A02060702" pitchFamily="82" charset="0"/>
            </a:endParaRPr>
          </a:p>
          <a:p>
            <a:pPr lvl="0" algn="ctr"/>
            <a:r>
              <a:rPr lang="tr-TR" sz="8000" b="1" dirty="0">
                <a:solidFill>
                  <a:srgbClr val="FF0000"/>
                </a:solidFill>
                <a:highlight>
                  <a:srgbClr val="0000FF"/>
                </a:highlight>
                <a:latin typeface="Algerian" panose="04020705040A02060702" pitchFamily="82" charset="0"/>
              </a:rPr>
              <a:t>A.I. NORMAL USUL</a:t>
            </a:r>
            <a:endParaRPr lang="tr-TR" sz="8000" dirty="0">
              <a:solidFill>
                <a:srgbClr val="FF0000"/>
              </a:solidFill>
              <a:highlight>
                <a:srgbClr val="0000FF"/>
              </a:highlight>
              <a:latin typeface="Algerian" panose="04020705040A02060702" pitchFamily="82" charset="0"/>
            </a:endParaRPr>
          </a:p>
          <a:p>
            <a:endParaRPr lang="tr-TR" dirty="0"/>
          </a:p>
        </p:txBody>
      </p:sp>
      <p:sp>
        <p:nvSpPr>
          <p:cNvPr id="4" name="Veri Yer Tutucusu 3"/>
          <p:cNvSpPr>
            <a:spLocks noGrp="1"/>
          </p:cNvSpPr>
          <p:nvPr>
            <p:ph type="dt" sz="half" idx="10"/>
          </p:nvPr>
        </p:nvSpPr>
        <p:spPr/>
        <p:txBody>
          <a:bodyPr/>
          <a:lstStyle/>
          <a:p>
            <a:fld id="{E666BCA7-E7CE-4483-90F2-67616DD7A2C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63</a:t>
            </a:fld>
            <a:endParaRPr lang="tr-TR">
              <a:solidFill>
                <a:prstClr val="black">
                  <a:tint val="75000"/>
                </a:prstClr>
              </a:solidFill>
            </a:endParaRPr>
          </a:p>
        </p:txBody>
      </p:sp>
    </p:spTree>
    <p:extLst>
      <p:ext uri="{BB962C8B-B14F-4D97-AF65-F5344CB8AC3E}">
        <p14:creationId xmlns:p14="http://schemas.microsoft.com/office/powerpoint/2010/main" val="1598082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191068"/>
            <a:ext cx="12050972" cy="6530407"/>
          </a:xfrm>
        </p:spPr>
        <p:txBody>
          <a:bodyPr>
            <a:normAutofit fontScale="85000" lnSpcReduction="20000"/>
          </a:bodyPr>
          <a:lstStyle/>
          <a:p>
            <a:pPr algn="ctr"/>
            <a:r>
              <a:rPr lang="tr-TR" sz="4800" b="1" dirty="0">
                <a:solidFill>
                  <a:srgbClr val="FF0000"/>
                </a:solidFill>
              </a:rPr>
              <a:t>I. NORMAL USUL</a:t>
            </a:r>
            <a:endParaRPr lang="tr-TR" sz="4800" dirty="0">
              <a:solidFill>
                <a:srgbClr val="FF0000"/>
              </a:solidFill>
            </a:endParaRPr>
          </a:p>
          <a:p>
            <a:r>
              <a:rPr lang="tr-TR" dirty="0"/>
              <a:t> </a:t>
            </a:r>
            <a:r>
              <a:rPr lang="tr-TR" b="1" dirty="0"/>
              <a:t>	</a:t>
            </a:r>
            <a:r>
              <a:rPr lang="tr-TR" sz="3500" b="1" dirty="0">
                <a:solidFill>
                  <a:srgbClr val="7030A0"/>
                </a:solidFill>
              </a:rPr>
              <a:t>Gümrük beyannamesi, beyanname ve </a:t>
            </a:r>
          </a:p>
          <a:p>
            <a:pPr marL="0" indent="0" algn="ctr">
              <a:buNone/>
            </a:pPr>
            <a:r>
              <a:rPr lang="tr-TR" sz="3500" b="1" dirty="0">
                <a:solidFill>
                  <a:srgbClr val="7030A0"/>
                </a:solidFill>
              </a:rPr>
              <a:t>            diğer belgelerin basım ve dağıtımı:</a:t>
            </a:r>
          </a:p>
          <a:p>
            <a:pPr marL="0" indent="0" algn="ctr">
              <a:buNone/>
            </a:pPr>
            <a:endParaRPr lang="tr-TR" sz="3500" dirty="0">
              <a:solidFill>
                <a:srgbClr val="7030A0"/>
              </a:solidFill>
            </a:endParaRPr>
          </a:p>
          <a:p>
            <a:r>
              <a:rPr lang="tr-TR" sz="3500" b="1" dirty="0"/>
              <a:t>	Madde 114-</a:t>
            </a:r>
            <a:r>
              <a:rPr lang="tr-TR" sz="3500" dirty="0"/>
              <a:t> </a:t>
            </a:r>
            <a:r>
              <a:rPr lang="tr-TR" sz="3500" b="1" u="sng" dirty="0">
                <a:solidFill>
                  <a:srgbClr val="00B050"/>
                </a:solidFill>
              </a:rPr>
              <a:t>Yazılı beyan</a:t>
            </a:r>
            <a:r>
              <a:rPr lang="tr-TR" sz="3500" u="sng" dirty="0"/>
              <a:t>, </a:t>
            </a:r>
            <a:r>
              <a:rPr lang="tr-TR" sz="1200" u="sng" dirty="0"/>
              <a:t>20 no.lu ekte bir örneği yer alan </a:t>
            </a:r>
            <a:r>
              <a:rPr lang="tr-TR" sz="3500" b="1" u="sng" dirty="0">
                <a:solidFill>
                  <a:srgbClr val="00B050"/>
                </a:solidFill>
              </a:rPr>
              <a:t>gümrük beyannamesi ile yapılır.</a:t>
            </a:r>
          </a:p>
          <a:p>
            <a:endParaRPr lang="tr-TR" sz="3500" b="1" u="sng" dirty="0">
              <a:solidFill>
                <a:srgbClr val="00B050"/>
              </a:solidFill>
            </a:endParaRPr>
          </a:p>
          <a:p>
            <a:r>
              <a:rPr lang="tr-TR" sz="3500" dirty="0"/>
              <a:t> Ayrıca, ilgili gümrük rejimi uyarınca </a:t>
            </a:r>
            <a:r>
              <a:rPr lang="tr-TR" sz="3500" u="sng" dirty="0">
                <a:solidFill>
                  <a:srgbClr val="FF0000"/>
                </a:solidFill>
                <a:latin typeface="Arial" panose="020B0604020202020204" pitchFamily="34" charset="0"/>
                <a:cs typeface="Arial" panose="020B0604020202020204" pitchFamily="34" charset="0"/>
              </a:rPr>
              <a:t>beyanın yapıldığı</a:t>
            </a:r>
            <a:r>
              <a:rPr lang="tr-TR" sz="3500" dirty="0"/>
              <a:t>;</a:t>
            </a:r>
          </a:p>
          <a:p>
            <a:r>
              <a:rPr lang="tr-TR" sz="3500" dirty="0">
                <a:solidFill>
                  <a:srgbClr val="00B050"/>
                </a:solidFill>
              </a:rPr>
              <a:t>Elçilik Mektubu, </a:t>
            </a:r>
          </a:p>
          <a:p>
            <a:r>
              <a:rPr lang="tr-TR" sz="3500" dirty="0">
                <a:solidFill>
                  <a:srgbClr val="00B050"/>
                </a:solidFill>
              </a:rPr>
              <a:t>Kurye Mektubu, </a:t>
            </a:r>
          </a:p>
          <a:p>
            <a:r>
              <a:rPr lang="tr-TR" sz="3500" dirty="0">
                <a:solidFill>
                  <a:srgbClr val="00B050"/>
                </a:solidFill>
              </a:rPr>
              <a:t>TIR Karnesi, </a:t>
            </a:r>
          </a:p>
          <a:p>
            <a:r>
              <a:rPr lang="tr-TR" sz="3500" dirty="0">
                <a:solidFill>
                  <a:srgbClr val="00B050"/>
                </a:solidFill>
              </a:rPr>
              <a:t>ATA Karnesi, </a:t>
            </a:r>
          </a:p>
          <a:p>
            <a:r>
              <a:rPr lang="tr-TR" sz="3500" dirty="0">
                <a:solidFill>
                  <a:srgbClr val="00B050"/>
                </a:solidFill>
              </a:rPr>
              <a:t>Kumanya Listesi</a:t>
            </a:r>
            <a:r>
              <a:rPr lang="tr-TR" sz="3500" dirty="0"/>
              <a:t>,  </a:t>
            </a:r>
          </a:p>
          <a:p>
            <a:r>
              <a:rPr lang="tr-TR" sz="3500" dirty="0">
                <a:solidFill>
                  <a:srgbClr val="FF0000"/>
                </a:solidFill>
              </a:rPr>
              <a:t>gibi belgeler gümrük beyannamesi olarak kabul edilir.</a:t>
            </a:r>
          </a:p>
          <a:p>
            <a:r>
              <a:rPr lang="tr-TR" sz="3200" dirty="0"/>
              <a:t>	</a:t>
            </a:r>
          </a:p>
        </p:txBody>
      </p:sp>
      <p:sp>
        <p:nvSpPr>
          <p:cNvPr id="4" name="Veri Yer Tutucusu 3"/>
          <p:cNvSpPr>
            <a:spLocks noGrp="1"/>
          </p:cNvSpPr>
          <p:nvPr>
            <p:ph type="dt" sz="half" idx="10"/>
          </p:nvPr>
        </p:nvSpPr>
        <p:spPr/>
        <p:txBody>
          <a:bodyPr/>
          <a:lstStyle/>
          <a:p>
            <a:fld id="{2ACBC65C-DA6D-473A-9901-CC7D5E52C39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64</a:t>
            </a:fld>
            <a:endParaRPr lang="tr-TR">
              <a:solidFill>
                <a:prstClr val="black">
                  <a:tint val="75000"/>
                </a:prstClr>
              </a:solidFill>
            </a:endParaRPr>
          </a:p>
        </p:txBody>
      </p:sp>
    </p:spTree>
    <p:extLst>
      <p:ext uri="{BB962C8B-B14F-4D97-AF65-F5344CB8AC3E}">
        <p14:creationId xmlns:p14="http://schemas.microsoft.com/office/powerpoint/2010/main" val="722957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83693"/>
          </a:xfrm>
        </p:spPr>
        <p:txBody>
          <a:bodyPr/>
          <a:lstStyle/>
          <a:p>
            <a:pPr algn="ctr"/>
            <a:r>
              <a:rPr lang="tr-TR" b="1" dirty="0">
                <a:solidFill>
                  <a:srgbClr val="00B050"/>
                </a:solidFill>
              </a:rPr>
              <a:t>ANTREPO</a:t>
            </a:r>
          </a:p>
        </p:txBody>
      </p:sp>
      <p:sp>
        <p:nvSpPr>
          <p:cNvPr id="3" name="İçerik Yer Tutucusu 2"/>
          <p:cNvSpPr>
            <a:spLocks noGrp="1"/>
          </p:cNvSpPr>
          <p:nvPr>
            <p:ph idx="1"/>
          </p:nvPr>
        </p:nvSpPr>
        <p:spPr>
          <a:xfrm>
            <a:off x="232012" y="1392072"/>
            <a:ext cx="11668836" cy="5186149"/>
          </a:xfrm>
        </p:spPr>
        <p:txBody>
          <a:bodyPr/>
          <a:lstStyle/>
          <a:p>
            <a:r>
              <a:rPr lang="tr-TR" dirty="0"/>
              <a:t>gümrüklere gelmiş olan ticari malların konulduğu, korunduğu yer.</a:t>
            </a:r>
          </a:p>
          <a:p>
            <a:r>
              <a:rPr lang="tr-TR" dirty="0"/>
              <a:t>eş anlamlısı:	ardiye</a:t>
            </a:r>
          </a:p>
          <a:p>
            <a:endParaRPr lang="tr-TR" dirty="0"/>
          </a:p>
          <a:p>
            <a:r>
              <a:rPr lang="tr-TR" sz="3200" dirty="0"/>
              <a:t>Firmalar yurtdışına ürün gönderdiklerinde veya yurtdışından ürün aldıklarında yapılması gereken belli gümrük işlemleri vardır.</a:t>
            </a:r>
          </a:p>
          <a:p>
            <a:r>
              <a:rPr lang="tr-TR" sz="3200" dirty="0"/>
              <a:t> Bu </a:t>
            </a:r>
            <a:r>
              <a:rPr lang="tr-TR" sz="3200" dirty="0">
                <a:solidFill>
                  <a:srgbClr val="FF0000"/>
                </a:solidFill>
              </a:rPr>
              <a:t>işlemlerin gerçekleşmesi belli bir süre aldığından yurda girişinden önce ürünlerin depolarda bekletilmesi gerekir.</a:t>
            </a:r>
            <a:endParaRPr lang="tr-TR" dirty="0"/>
          </a:p>
          <a:p>
            <a:r>
              <a:rPr lang="tr-TR" dirty="0"/>
              <a:t>http://bilingumruk.com/antrepo-nedir/</a:t>
            </a:r>
          </a:p>
          <a:p>
            <a:endParaRPr lang="tr-TR" dirty="0"/>
          </a:p>
        </p:txBody>
      </p:sp>
      <p:sp>
        <p:nvSpPr>
          <p:cNvPr id="4" name="Veri Yer Tutucusu 3"/>
          <p:cNvSpPr>
            <a:spLocks noGrp="1"/>
          </p:cNvSpPr>
          <p:nvPr>
            <p:ph type="dt" sz="half" idx="10"/>
          </p:nvPr>
        </p:nvSpPr>
        <p:spPr/>
        <p:txBody>
          <a:bodyPr/>
          <a:lstStyle/>
          <a:p>
            <a:fld id="{85851253-FAC9-402B-828A-DF6E11C4FCB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65</a:t>
            </a:fld>
            <a:endParaRPr lang="tr-TR">
              <a:solidFill>
                <a:prstClr val="black">
                  <a:tint val="75000"/>
                </a:prstClr>
              </a:solidFill>
            </a:endParaRPr>
          </a:p>
        </p:txBody>
      </p:sp>
    </p:spTree>
    <p:extLst>
      <p:ext uri="{BB962C8B-B14F-4D97-AF65-F5344CB8AC3E}">
        <p14:creationId xmlns:p14="http://schemas.microsoft.com/office/powerpoint/2010/main" val="22533762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883693"/>
          </a:xfrm>
        </p:spPr>
        <p:txBody>
          <a:bodyPr/>
          <a:lstStyle/>
          <a:p>
            <a:pPr algn="ctr"/>
            <a:r>
              <a:rPr lang="tr-TR" b="1" dirty="0">
                <a:solidFill>
                  <a:srgbClr val="00B050"/>
                </a:solidFill>
              </a:rPr>
              <a:t>ANTREPO</a:t>
            </a:r>
          </a:p>
        </p:txBody>
      </p:sp>
      <p:sp>
        <p:nvSpPr>
          <p:cNvPr id="3" name="İçerik Yer Tutucusu 2"/>
          <p:cNvSpPr>
            <a:spLocks noGrp="1"/>
          </p:cNvSpPr>
          <p:nvPr>
            <p:ph idx="1"/>
          </p:nvPr>
        </p:nvSpPr>
        <p:spPr>
          <a:xfrm>
            <a:off x="232012" y="1392072"/>
            <a:ext cx="11668836" cy="5186149"/>
          </a:xfrm>
        </p:spPr>
        <p:txBody>
          <a:bodyPr/>
          <a:lstStyle/>
          <a:p>
            <a:endParaRPr lang="tr-TR" sz="3200" dirty="0">
              <a:solidFill>
                <a:srgbClr val="0070C0"/>
              </a:solidFill>
            </a:endParaRPr>
          </a:p>
          <a:p>
            <a:r>
              <a:rPr lang="tr-TR" sz="3200" dirty="0">
                <a:solidFill>
                  <a:srgbClr val="0070C0"/>
                </a:solidFill>
              </a:rPr>
              <a:t>Bu depolar gümrük binalarına oldukça yakın olarak konumlandırılır ve </a:t>
            </a:r>
            <a:r>
              <a:rPr lang="tr-TR" sz="3200" dirty="0">
                <a:solidFill>
                  <a:srgbClr val="FF0000"/>
                </a:solidFill>
              </a:rPr>
              <a:t>antrepo olarak adlandırılır.</a:t>
            </a:r>
          </a:p>
          <a:p>
            <a:r>
              <a:rPr lang="tr-TR" sz="3200" dirty="0"/>
              <a:t> </a:t>
            </a:r>
            <a:r>
              <a:rPr lang="tr-TR" sz="3200" dirty="0">
                <a:solidFill>
                  <a:srgbClr val="00B050"/>
                </a:solidFill>
              </a:rPr>
              <a:t>Buraya </a:t>
            </a:r>
            <a:r>
              <a:rPr lang="tr-TR" sz="3200" dirty="0">
                <a:solidFill>
                  <a:srgbClr val="FF0000"/>
                </a:solidFill>
              </a:rPr>
              <a:t>konulan malların vergisi henüz ödenmemiştir,</a:t>
            </a:r>
          </a:p>
          <a:p>
            <a:r>
              <a:rPr lang="tr-TR" sz="3200" dirty="0">
                <a:solidFill>
                  <a:srgbClr val="FF0000"/>
                </a:solidFill>
              </a:rPr>
              <a:t> </a:t>
            </a:r>
            <a:r>
              <a:rPr lang="tr-TR" sz="3200" dirty="0">
                <a:solidFill>
                  <a:srgbClr val="00B050"/>
                </a:solidFill>
              </a:rPr>
              <a:t>ve</a:t>
            </a:r>
          </a:p>
          <a:p>
            <a:r>
              <a:rPr lang="tr-TR" sz="3200" dirty="0">
                <a:solidFill>
                  <a:srgbClr val="00B050"/>
                </a:solidFill>
              </a:rPr>
              <a:t> gerekli işlemler tamamlanana kadar ürünler burada koruma altında tutulur.</a:t>
            </a:r>
          </a:p>
          <a:p>
            <a:r>
              <a:rPr lang="tr-TR" sz="3200" dirty="0">
                <a:solidFill>
                  <a:srgbClr val="00B050"/>
                </a:solidFill>
              </a:rPr>
              <a:t> </a:t>
            </a:r>
            <a:r>
              <a:rPr lang="tr-TR" sz="3200" dirty="0"/>
              <a:t>Burada bulunan ürünler ticari ürünler olarak geçer</a:t>
            </a:r>
            <a:r>
              <a:rPr lang="tr-TR" dirty="0"/>
              <a:t>.</a:t>
            </a:r>
          </a:p>
          <a:p>
            <a:r>
              <a:rPr lang="tr-TR" dirty="0"/>
              <a:t>http://bilingumruk.com/antrepo-nedir/</a:t>
            </a:r>
          </a:p>
          <a:p>
            <a:endParaRPr lang="tr-TR" dirty="0"/>
          </a:p>
        </p:txBody>
      </p:sp>
      <p:sp>
        <p:nvSpPr>
          <p:cNvPr id="4" name="Veri Yer Tutucusu 3"/>
          <p:cNvSpPr>
            <a:spLocks noGrp="1"/>
          </p:cNvSpPr>
          <p:nvPr>
            <p:ph type="dt" sz="half" idx="10"/>
          </p:nvPr>
        </p:nvSpPr>
        <p:spPr/>
        <p:txBody>
          <a:bodyPr/>
          <a:lstStyle/>
          <a:p>
            <a:fld id="{A7A72A24-2B3B-4AEF-B06D-B1BE35F7674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66</a:t>
            </a:fld>
            <a:endParaRPr lang="tr-TR">
              <a:solidFill>
                <a:prstClr val="black">
                  <a:tint val="75000"/>
                </a:prstClr>
              </a:solidFill>
            </a:endParaRPr>
          </a:p>
        </p:txBody>
      </p:sp>
    </p:spTree>
    <p:extLst>
      <p:ext uri="{BB962C8B-B14F-4D97-AF65-F5344CB8AC3E}">
        <p14:creationId xmlns:p14="http://schemas.microsoft.com/office/powerpoint/2010/main" val="38409760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Antrepo resim</a:t>
            </a:r>
          </a:p>
        </p:txBody>
      </p:sp>
      <p:pic>
        <p:nvPicPr>
          <p:cNvPr id="7" name="İçerik Yer Tutucusu 6"/>
          <p:cNvPicPr>
            <a:picLocks noGrp="1" noChangeAspect="1"/>
          </p:cNvPicPr>
          <p:nvPr>
            <p:ph idx="1"/>
          </p:nvPr>
        </p:nvPicPr>
        <p:blipFill>
          <a:blip r:embed="rId2"/>
          <a:stretch>
            <a:fillRect/>
          </a:stretch>
        </p:blipFill>
        <p:spPr>
          <a:xfrm>
            <a:off x="1078173" y="1690688"/>
            <a:ext cx="10044752" cy="4608242"/>
          </a:xfrm>
          <a:prstGeom prst="rect">
            <a:avLst/>
          </a:prstGeom>
        </p:spPr>
      </p:pic>
      <p:sp>
        <p:nvSpPr>
          <p:cNvPr id="4" name="Veri Yer Tutucusu 3"/>
          <p:cNvSpPr>
            <a:spLocks noGrp="1"/>
          </p:cNvSpPr>
          <p:nvPr>
            <p:ph type="dt" sz="half" idx="10"/>
          </p:nvPr>
        </p:nvSpPr>
        <p:spPr/>
        <p:txBody>
          <a:bodyPr/>
          <a:lstStyle/>
          <a:p>
            <a:fld id="{8FBC21D1-552D-4961-97E2-5B4F8024E09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67</a:t>
            </a:fld>
            <a:endParaRPr lang="tr-TR">
              <a:solidFill>
                <a:prstClr val="black">
                  <a:tint val="75000"/>
                </a:prstClr>
              </a:solidFill>
            </a:endParaRPr>
          </a:p>
        </p:txBody>
      </p:sp>
    </p:spTree>
    <p:extLst>
      <p:ext uri="{BB962C8B-B14F-4D97-AF65-F5344CB8AC3E}">
        <p14:creationId xmlns:p14="http://schemas.microsoft.com/office/powerpoint/2010/main" val="8186837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490" y="163773"/>
            <a:ext cx="10985310" cy="805219"/>
          </a:xfrm>
        </p:spPr>
        <p:txBody>
          <a:bodyPr>
            <a:normAutofit fontScale="90000"/>
          </a:bodyPr>
          <a:lstStyle/>
          <a:p>
            <a:pPr algn="ctr"/>
            <a:br>
              <a:rPr lang="tr-TR" dirty="0">
                <a:solidFill>
                  <a:srgbClr val="FF0000"/>
                </a:solidFill>
              </a:rPr>
            </a:br>
            <a:r>
              <a:rPr lang="tr-TR" b="1" dirty="0">
                <a:solidFill>
                  <a:srgbClr val="FF0000"/>
                </a:solidFill>
              </a:rPr>
              <a:t>GÜMRÜK ANTREPO TİPLERİ</a:t>
            </a:r>
            <a:br>
              <a:rPr lang="tr-TR" b="1" dirty="0"/>
            </a:br>
            <a:endParaRPr lang="tr-TR" b="1" dirty="0"/>
          </a:p>
        </p:txBody>
      </p:sp>
      <p:sp>
        <p:nvSpPr>
          <p:cNvPr id="3" name="İçerik Yer Tutucusu 2"/>
          <p:cNvSpPr>
            <a:spLocks noGrp="1"/>
          </p:cNvSpPr>
          <p:nvPr>
            <p:ph idx="1"/>
          </p:nvPr>
        </p:nvSpPr>
        <p:spPr>
          <a:xfrm>
            <a:off x="232012" y="1760561"/>
            <a:ext cx="11655188" cy="4595788"/>
          </a:xfrm>
        </p:spPr>
        <p:txBody>
          <a:bodyPr>
            <a:normAutofit/>
          </a:bodyPr>
          <a:lstStyle/>
          <a:p>
            <a:endParaRPr lang="tr-TR" dirty="0"/>
          </a:p>
          <a:p>
            <a:r>
              <a:rPr lang="tr-TR" dirty="0"/>
              <a:t>MADDE 329 – (1) Gümrük antrepoları, </a:t>
            </a:r>
          </a:p>
          <a:p>
            <a:r>
              <a:rPr lang="tr-TR" dirty="0"/>
              <a:t>1.genel ve </a:t>
            </a:r>
          </a:p>
          <a:p>
            <a:r>
              <a:rPr lang="tr-TR" dirty="0"/>
              <a:t>2.özel antrepo ,</a:t>
            </a:r>
          </a:p>
          <a:p>
            <a:r>
              <a:rPr lang="tr-TR" dirty="0"/>
              <a:t>olmak üzere ikiye ayrılır.</a:t>
            </a:r>
          </a:p>
          <a:p>
            <a:r>
              <a:rPr lang="tr-TR" dirty="0"/>
              <a:t> </a:t>
            </a:r>
            <a:r>
              <a:rPr lang="tr-TR" b="1" dirty="0">
                <a:solidFill>
                  <a:srgbClr val="FF0000"/>
                </a:solidFill>
              </a:rPr>
              <a:t>Uygulamadaki özellikleri sebebiyle,</a:t>
            </a:r>
          </a:p>
          <a:p>
            <a:r>
              <a:rPr lang="tr-TR" dirty="0"/>
              <a:t> </a:t>
            </a:r>
            <a:r>
              <a:rPr lang="tr-TR" b="1" dirty="0"/>
              <a:t>genel antrepoların</a:t>
            </a:r>
            <a:r>
              <a:rPr lang="tr-TR" dirty="0"/>
              <a:t>, </a:t>
            </a:r>
            <a:r>
              <a:rPr lang="tr-TR" b="1" dirty="0">
                <a:solidFill>
                  <a:schemeClr val="accent2">
                    <a:lumMod val="75000"/>
                  </a:schemeClr>
                </a:solidFill>
              </a:rPr>
              <a:t>A, B ve F </a:t>
            </a:r>
            <a:r>
              <a:rPr lang="tr-TR" dirty="0"/>
              <a:t>tipleri; </a:t>
            </a:r>
          </a:p>
          <a:p>
            <a:r>
              <a:rPr lang="tr-TR" b="1" dirty="0"/>
              <a:t>özel antrepoların</a:t>
            </a:r>
            <a:r>
              <a:rPr lang="tr-TR" dirty="0"/>
              <a:t>, C, D ve E tipleri bulunur.</a:t>
            </a:r>
          </a:p>
          <a:p>
            <a:endParaRPr lang="tr-TR" dirty="0"/>
          </a:p>
        </p:txBody>
      </p:sp>
      <p:sp>
        <p:nvSpPr>
          <p:cNvPr id="4" name="Veri Yer Tutucusu 3"/>
          <p:cNvSpPr>
            <a:spLocks noGrp="1"/>
          </p:cNvSpPr>
          <p:nvPr>
            <p:ph type="dt" sz="half" idx="10"/>
          </p:nvPr>
        </p:nvSpPr>
        <p:spPr/>
        <p:txBody>
          <a:bodyPr/>
          <a:lstStyle/>
          <a:p>
            <a:fld id="{6F0AC682-869D-411E-93D9-5503133562B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68</a:t>
            </a:fld>
            <a:endParaRPr lang="tr-TR">
              <a:solidFill>
                <a:prstClr val="black">
                  <a:tint val="75000"/>
                </a:prstClr>
              </a:solidFill>
            </a:endParaRPr>
          </a:p>
        </p:txBody>
      </p:sp>
    </p:spTree>
    <p:extLst>
      <p:ext uri="{BB962C8B-B14F-4D97-AF65-F5344CB8AC3E}">
        <p14:creationId xmlns:p14="http://schemas.microsoft.com/office/powerpoint/2010/main" val="41775749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368490"/>
            <a:ext cx="11532358" cy="6352985"/>
          </a:xfrm>
        </p:spPr>
        <p:txBody>
          <a:bodyPr/>
          <a:lstStyle/>
          <a:p>
            <a:r>
              <a:rPr lang="tr-TR" sz="3200" dirty="0">
                <a:solidFill>
                  <a:srgbClr val="FF0000"/>
                </a:solidFill>
              </a:rPr>
              <a:t>A tipi genel antrepolara konulan eşya için;</a:t>
            </a:r>
          </a:p>
          <a:p>
            <a:r>
              <a:rPr lang="tr-TR" sz="3200" dirty="0">
                <a:solidFill>
                  <a:srgbClr val="FF0000"/>
                </a:solidFill>
              </a:rPr>
              <a:t> </a:t>
            </a:r>
            <a:r>
              <a:rPr lang="tr-TR" sz="3200" dirty="0">
                <a:solidFill>
                  <a:srgbClr val="00B0F0"/>
                </a:solidFill>
              </a:rPr>
              <a:t>gümrük idaresine </a:t>
            </a:r>
            <a:r>
              <a:rPr lang="tr-TR" sz="3200" u="sng" dirty="0">
                <a:solidFill>
                  <a:srgbClr val="00B050"/>
                </a:solidFill>
              </a:rPr>
              <a:t>antrepo beyannamesi yerine</a:t>
            </a:r>
            <a:r>
              <a:rPr lang="tr-TR" sz="3200" dirty="0"/>
              <a:t>, işleticiler tarafından doldurulan ve imzalanan  </a:t>
            </a:r>
            <a:r>
              <a:rPr lang="tr-TR" sz="3200" b="1" dirty="0">
                <a:solidFill>
                  <a:srgbClr val="FF0000"/>
                </a:solidFill>
              </a:rPr>
              <a:t>Antrepo Giriş Listesi </a:t>
            </a:r>
            <a:r>
              <a:rPr lang="tr-TR" sz="3200" dirty="0"/>
              <a:t>verilir.</a:t>
            </a:r>
          </a:p>
          <a:p>
            <a:r>
              <a:rPr lang="tr-TR" sz="3200" dirty="0"/>
              <a:t> </a:t>
            </a:r>
          </a:p>
          <a:p>
            <a:r>
              <a:rPr lang="tr-TR" sz="3200" dirty="0"/>
              <a:t>Uygulamadaki özellikleri sebebiyle, </a:t>
            </a:r>
          </a:p>
          <a:p>
            <a:r>
              <a:rPr lang="tr-TR" sz="3200" b="1" dirty="0"/>
              <a:t>genel antrepoların</a:t>
            </a:r>
            <a:r>
              <a:rPr lang="tr-TR" sz="3200" dirty="0"/>
              <a:t>, 			A, B ve F tipleri; </a:t>
            </a:r>
          </a:p>
          <a:p>
            <a:r>
              <a:rPr lang="tr-TR" sz="3200" b="1" dirty="0"/>
              <a:t>özel antrepoların</a:t>
            </a:r>
            <a:r>
              <a:rPr lang="tr-TR" sz="3200" dirty="0"/>
              <a:t>, 			C, D ve E tipleri ,</a:t>
            </a:r>
          </a:p>
          <a:p>
            <a:r>
              <a:rPr lang="tr-TR" sz="3200" dirty="0"/>
              <a:t>bulunur. </a:t>
            </a:r>
          </a:p>
          <a:p>
            <a:endParaRPr lang="tr-TR" dirty="0">
              <a:solidFill>
                <a:srgbClr val="00B050"/>
              </a:solidFill>
            </a:endParaRPr>
          </a:p>
        </p:txBody>
      </p:sp>
      <p:sp>
        <p:nvSpPr>
          <p:cNvPr id="4" name="Veri Yer Tutucusu 3"/>
          <p:cNvSpPr>
            <a:spLocks noGrp="1"/>
          </p:cNvSpPr>
          <p:nvPr>
            <p:ph type="dt" sz="half" idx="10"/>
          </p:nvPr>
        </p:nvSpPr>
        <p:spPr/>
        <p:txBody>
          <a:bodyPr/>
          <a:lstStyle/>
          <a:p>
            <a:fld id="{B0D21516-2946-427F-8559-4AD8CC8058A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69</a:t>
            </a:fld>
            <a:endParaRPr lang="tr-TR">
              <a:solidFill>
                <a:prstClr val="black">
                  <a:tint val="75000"/>
                </a:prstClr>
              </a:solidFill>
            </a:endParaRPr>
          </a:p>
        </p:txBody>
      </p:sp>
    </p:spTree>
    <p:extLst>
      <p:ext uri="{BB962C8B-B14F-4D97-AF65-F5344CB8AC3E}">
        <p14:creationId xmlns:p14="http://schemas.microsoft.com/office/powerpoint/2010/main" val="276185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450" y="313899"/>
            <a:ext cx="11901488" cy="6407576"/>
          </a:xfrm>
        </p:spPr>
        <p:txBody>
          <a:bodyPr>
            <a:normAutofit/>
          </a:bodyPr>
          <a:lstStyle/>
          <a:p>
            <a:pPr algn="ctr"/>
            <a:r>
              <a:rPr lang="tr-TR" sz="3200" b="1" dirty="0">
                <a:solidFill>
                  <a:srgbClr val="FF0000"/>
                </a:solidFill>
              </a:rPr>
              <a:t>Eşyanın gümrükçe onaylanmış işlem veya kullanıma tabi tutulma serbestisi</a:t>
            </a:r>
            <a:endParaRPr lang="tr-TR" sz="3200" dirty="0">
              <a:solidFill>
                <a:srgbClr val="FF0000"/>
              </a:solidFill>
            </a:endParaRPr>
          </a:p>
          <a:p>
            <a:r>
              <a:rPr lang="tr-TR" sz="3200" b="1" dirty="0"/>
              <a:t> </a:t>
            </a:r>
            <a:endParaRPr lang="tr-TR" sz="3200" dirty="0"/>
          </a:p>
          <a:p>
            <a:r>
              <a:rPr lang="tr-TR" sz="3200" b="1" dirty="0"/>
              <a:t>	Madde 103-</a:t>
            </a:r>
            <a:r>
              <a:rPr lang="tr-TR" sz="3200" dirty="0"/>
              <a:t> </a:t>
            </a:r>
            <a:r>
              <a:rPr lang="tr-TR" sz="3200" b="1" u="sng" dirty="0">
                <a:latin typeface="Arial Black" panose="020B0A04020102020204" pitchFamily="34" charset="0"/>
              </a:rPr>
              <a:t>Bir eşya</a:t>
            </a:r>
            <a:r>
              <a:rPr lang="tr-TR" sz="3200" b="1" dirty="0">
                <a:solidFill>
                  <a:srgbClr val="00B050"/>
                </a:solidFill>
              </a:rPr>
              <a:t>;</a:t>
            </a:r>
          </a:p>
          <a:p>
            <a:r>
              <a:rPr lang="tr-TR" sz="3200" b="1" dirty="0">
                <a:solidFill>
                  <a:srgbClr val="00B050"/>
                </a:solidFill>
              </a:rPr>
              <a:t> (</a:t>
            </a:r>
            <a:r>
              <a:rPr lang="tr-TR" sz="2400" dirty="0">
                <a:solidFill>
                  <a:srgbClr val="7030A0"/>
                </a:solidFill>
              </a:rPr>
              <a:t>kanunlar, tüzükler, kararnameler ve bunların yetkili kılacağı merciler tarafından konulmuş yasaklama ve kısıtlama hükümleri saklı kalmak üzere</a:t>
            </a:r>
            <a:r>
              <a:rPr lang="tr-TR" sz="2400" dirty="0"/>
              <a:t>; )</a:t>
            </a:r>
          </a:p>
          <a:p>
            <a:r>
              <a:rPr lang="tr-TR" sz="3200" dirty="0"/>
              <a:t>niteliğine, miktarına, menşeine, yükleme veya varış ülkesine bakılmaksızın </a:t>
            </a:r>
            <a:r>
              <a:rPr lang="tr-TR" sz="3200" dirty="0">
                <a:solidFill>
                  <a:srgbClr val="00B050"/>
                </a:solidFill>
              </a:rPr>
              <a:t>belirlenmiş şartlar altında;</a:t>
            </a:r>
          </a:p>
          <a:p>
            <a:r>
              <a:rPr lang="tr-TR" sz="3200" dirty="0">
                <a:solidFill>
                  <a:srgbClr val="00B050"/>
                </a:solidFill>
              </a:rPr>
              <a:t> </a:t>
            </a:r>
            <a:r>
              <a:rPr lang="tr-TR" sz="3200" b="1" u="sng" dirty="0">
                <a:latin typeface="Arial Black" panose="020B0A04020102020204" pitchFamily="34" charset="0"/>
              </a:rPr>
              <a:t>her zaman gümrükçe onaylanmış işlem veya kullanımlardan birine tabi tutulabilir</a:t>
            </a:r>
            <a:r>
              <a:rPr lang="tr-TR" sz="3200" u="sng" dirty="0">
                <a:solidFill>
                  <a:srgbClr val="00B050"/>
                </a:solidFill>
                <a:latin typeface="Algerian" panose="04020705040A02060702" pitchFamily="82" charset="0"/>
              </a:rPr>
              <a:t>.</a:t>
            </a:r>
          </a:p>
          <a:p>
            <a:endParaRPr lang="tr-TR" sz="3200" u="sng" dirty="0"/>
          </a:p>
        </p:txBody>
      </p:sp>
      <p:sp>
        <p:nvSpPr>
          <p:cNvPr id="4" name="Veri Yer Tutucusu 3"/>
          <p:cNvSpPr>
            <a:spLocks noGrp="1"/>
          </p:cNvSpPr>
          <p:nvPr>
            <p:ph type="dt" sz="half" idx="10"/>
          </p:nvPr>
        </p:nvSpPr>
        <p:spPr/>
        <p:txBody>
          <a:bodyPr/>
          <a:lstStyle/>
          <a:p>
            <a:fld id="{0FBC57A1-5FA1-4C35-89B1-CE239812ECD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a:t>
            </a:fld>
            <a:endParaRPr lang="tr-TR">
              <a:solidFill>
                <a:prstClr val="black">
                  <a:tint val="75000"/>
                </a:prstClr>
              </a:solidFill>
            </a:endParaRPr>
          </a:p>
        </p:txBody>
      </p:sp>
    </p:spTree>
    <p:extLst>
      <p:ext uri="{BB962C8B-B14F-4D97-AF65-F5344CB8AC3E}">
        <p14:creationId xmlns:p14="http://schemas.microsoft.com/office/powerpoint/2010/main" val="41882138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368490"/>
            <a:ext cx="11532358" cy="6352985"/>
          </a:xfrm>
        </p:spPr>
        <p:txBody>
          <a:bodyPr/>
          <a:lstStyle/>
          <a:p>
            <a:pPr algn="ctr"/>
            <a:endParaRPr lang="tr-TR" sz="3200" b="1" dirty="0">
              <a:solidFill>
                <a:srgbClr val="7030A0"/>
              </a:solidFill>
            </a:endParaRPr>
          </a:p>
          <a:p>
            <a:pPr algn="ctr"/>
            <a:r>
              <a:rPr lang="tr-TR" sz="3200" b="1" dirty="0">
                <a:solidFill>
                  <a:srgbClr val="7030A0"/>
                </a:solidFill>
                <a:latin typeface="Algerian" panose="04020705040A02060702" pitchFamily="82" charset="0"/>
              </a:rPr>
              <a:t>A) </a:t>
            </a:r>
            <a:r>
              <a:rPr lang="tr-TR" sz="3200" b="1" dirty="0">
                <a:solidFill>
                  <a:srgbClr val="FF0000"/>
                </a:solidFill>
                <a:latin typeface="Algerian" panose="04020705040A02060702" pitchFamily="82" charset="0"/>
              </a:rPr>
              <a:t>A TİPİ ANTREPO</a:t>
            </a:r>
            <a:r>
              <a:rPr lang="tr-TR" sz="3200" b="1" dirty="0">
                <a:solidFill>
                  <a:srgbClr val="7030A0"/>
                </a:solidFill>
                <a:latin typeface="Algerian" panose="04020705040A02060702" pitchFamily="82" charset="0"/>
              </a:rPr>
              <a:t>:</a:t>
            </a:r>
          </a:p>
          <a:p>
            <a:pPr algn="ctr"/>
            <a:endParaRPr lang="tr-TR" sz="3200" b="1" dirty="0">
              <a:solidFill>
                <a:srgbClr val="7030A0"/>
              </a:solidFill>
              <a:latin typeface="Algerian" panose="04020705040A02060702" pitchFamily="82" charset="0"/>
            </a:endParaRPr>
          </a:p>
          <a:p>
            <a:r>
              <a:rPr lang="tr-TR" sz="3200" dirty="0">
                <a:solidFill>
                  <a:srgbClr val="7030A0"/>
                </a:solidFill>
              </a:rPr>
              <a:t> </a:t>
            </a:r>
            <a:r>
              <a:rPr lang="tr-TR" sz="3200" b="1" i="1" u="sng" dirty="0">
                <a:solidFill>
                  <a:srgbClr val="EB3963"/>
                </a:solidFill>
                <a:latin typeface="Arial Black" panose="020B0A04020102020204" pitchFamily="34" charset="0"/>
              </a:rPr>
              <a:t>işleticisinin,</a:t>
            </a:r>
            <a:r>
              <a:rPr lang="tr-TR" sz="3200" dirty="0">
                <a:solidFill>
                  <a:srgbClr val="7030A0"/>
                </a:solidFill>
              </a:rPr>
              <a:t> stok kayıtlarını tuttuğu ve </a:t>
            </a:r>
            <a:r>
              <a:rPr lang="tr-TR" sz="3200" b="1" u="sng" dirty="0"/>
              <a:t>antrepoya konulan eşyada her hangi bir noksanlık olması halinde gümrük vergilerini ödemekten sorumlu olduğu</a:t>
            </a:r>
            <a:r>
              <a:rPr lang="tr-TR" sz="3200" dirty="0">
                <a:solidFill>
                  <a:srgbClr val="7030A0"/>
                </a:solidFill>
              </a:rPr>
              <a:t> genel antrepo tipidir.)</a:t>
            </a:r>
          </a:p>
          <a:p>
            <a:endParaRPr lang="tr-TR" sz="3200" dirty="0">
              <a:solidFill>
                <a:srgbClr val="7030A0"/>
              </a:solidFill>
            </a:endParaRPr>
          </a:p>
          <a:p>
            <a:r>
              <a:rPr lang="tr-TR" sz="3200" dirty="0"/>
              <a:t>	</a:t>
            </a:r>
            <a:r>
              <a:rPr lang="tr-TR" sz="2400" dirty="0">
                <a:solidFill>
                  <a:srgbClr val="00B050"/>
                </a:solidFill>
              </a:rPr>
              <a:t>Beyanda bulunacak kişilerin gümrük idaresinin bilgisayar sistemine veri girişinde bulunabilmeleri için gümrük idaresinden önceden alınan </a:t>
            </a:r>
            <a:r>
              <a:rPr lang="tr-TR" sz="2400" dirty="0">
                <a:solidFill>
                  <a:srgbClr val="FF0000"/>
                </a:solidFill>
              </a:rPr>
              <a:t>kullanıcı kodu ve şifre </a:t>
            </a:r>
            <a:r>
              <a:rPr lang="tr-TR" sz="2400" dirty="0">
                <a:solidFill>
                  <a:srgbClr val="00B050"/>
                </a:solidFill>
              </a:rPr>
              <a:t>sahibi olmaları gerekir</a:t>
            </a:r>
          </a:p>
          <a:p>
            <a:endParaRPr lang="tr-TR" dirty="0">
              <a:solidFill>
                <a:srgbClr val="00B050"/>
              </a:solidFill>
            </a:endParaRPr>
          </a:p>
        </p:txBody>
      </p:sp>
      <p:sp>
        <p:nvSpPr>
          <p:cNvPr id="4" name="Veri Yer Tutucusu 3"/>
          <p:cNvSpPr>
            <a:spLocks noGrp="1"/>
          </p:cNvSpPr>
          <p:nvPr>
            <p:ph type="dt" sz="half" idx="10"/>
          </p:nvPr>
        </p:nvSpPr>
        <p:spPr/>
        <p:txBody>
          <a:bodyPr/>
          <a:lstStyle/>
          <a:p>
            <a:fld id="{F6BEBB45-7101-49E6-9BD5-BFB7C065064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70</a:t>
            </a:fld>
            <a:endParaRPr lang="tr-TR">
              <a:solidFill>
                <a:prstClr val="black">
                  <a:tint val="75000"/>
                </a:prstClr>
              </a:solidFill>
            </a:endParaRPr>
          </a:p>
        </p:txBody>
      </p:sp>
    </p:spTree>
    <p:extLst>
      <p:ext uri="{BB962C8B-B14F-4D97-AF65-F5344CB8AC3E}">
        <p14:creationId xmlns:p14="http://schemas.microsoft.com/office/powerpoint/2010/main" val="9014339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491319"/>
            <a:ext cx="11776881" cy="5631053"/>
          </a:xfrm>
        </p:spPr>
        <p:txBody>
          <a:bodyPr/>
          <a:lstStyle/>
          <a:p>
            <a:pPr lvl="0" algn="ctr"/>
            <a:endParaRPr lang="tr-TR" sz="3200" b="1" dirty="0">
              <a:solidFill>
                <a:srgbClr val="FF0000"/>
              </a:solidFill>
            </a:endParaRPr>
          </a:p>
          <a:p>
            <a:pPr lvl="0" algn="ctr"/>
            <a:r>
              <a:rPr lang="tr-TR" sz="3200" b="1" dirty="0">
                <a:solidFill>
                  <a:srgbClr val="FF0000"/>
                </a:solidFill>
              </a:rPr>
              <a:t>B) </a:t>
            </a:r>
            <a:r>
              <a:rPr lang="tr-TR" sz="3200" b="1" dirty="0">
                <a:solidFill>
                  <a:srgbClr val="ED7D31">
                    <a:lumMod val="75000"/>
                  </a:srgbClr>
                </a:solidFill>
                <a:latin typeface="Algerian" panose="04020705040A02060702" pitchFamily="82" charset="0"/>
              </a:rPr>
              <a:t>B TİPİ ANTREPO</a:t>
            </a:r>
            <a:r>
              <a:rPr lang="tr-TR" sz="3200" b="1" dirty="0">
                <a:solidFill>
                  <a:prstClr val="black"/>
                </a:solidFill>
              </a:rPr>
              <a:t>:</a:t>
            </a:r>
          </a:p>
          <a:p>
            <a:pPr lvl="0"/>
            <a:r>
              <a:rPr lang="tr-TR" dirty="0">
                <a:solidFill>
                  <a:prstClr val="black"/>
                </a:solidFill>
              </a:rPr>
              <a:t> </a:t>
            </a:r>
            <a:r>
              <a:rPr lang="tr-TR" sz="3200" dirty="0">
                <a:solidFill>
                  <a:prstClr val="black"/>
                </a:solidFill>
              </a:rPr>
              <a:t>antrepoya konulan eşyadan,  </a:t>
            </a:r>
            <a:r>
              <a:rPr lang="tr-TR" sz="3200" b="1" dirty="0">
                <a:solidFill>
                  <a:srgbClr val="EB3963"/>
                </a:solidFill>
                <a:latin typeface="Arial Black" panose="020B0A04020102020204" pitchFamily="34" charset="0"/>
              </a:rPr>
              <a:t>kullanıcının </a:t>
            </a:r>
            <a:r>
              <a:rPr lang="tr-TR" sz="1800" dirty="0">
                <a:solidFill>
                  <a:srgbClr val="EB3963"/>
                </a:solidFill>
              </a:rPr>
              <a:t>(a tipinde işletici sorumluydu)</a:t>
            </a:r>
            <a:r>
              <a:rPr lang="tr-TR" sz="3200" dirty="0">
                <a:solidFill>
                  <a:srgbClr val="00B050"/>
                </a:solidFill>
              </a:rPr>
              <a:t> sorumlu olduğu, </a:t>
            </a:r>
            <a:r>
              <a:rPr lang="tr-TR" sz="3200" u="sng" dirty="0">
                <a:solidFill>
                  <a:srgbClr val="7030A0"/>
                </a:solidFill>
              </a:rPr>
              <a:t>antrepo beyannamesini kullanıcının verdiği </a:t>
            </a:r>
            <a:r>
              <a:rPr lang="tr-TR" sz="3200" dirty="0">
                <a:solidFill>
                  <a:srgbClr val="00B050"/>
                </a:solidFill>
              </a:rPr>
              <a:t>genel antrepo tipidir</a:t>
            </a:r>
            <a:r>
              <a:rPr lang="tr-TR" sz="3200" dirty="0">
                <a:solidFill>
                  <a:prstClr val="black"/>
                </a:solidFill>
              </a:rPr>
              <a:t>.</a:t>
            </a:r>
          </a:p>
          <a:p>
            <a:pPr lvl="0"/>
            <a:r>
              <a:rPr lang="tr-TR" sz="3200" dirty="0">
                <a:solidFill>
                  <a:prstClr val="black"/>
                </a:solidFill>
              </a:rPr>
              <a:t> </a:t>
            </a:r>
            <a:r>
              <a:rPr lang="tr-TR" sz="3200" u="sng" dirty="0">
                <a:solidFill>
                  <a:srgbClr val="EB3963"/>
                </a:solidFill>
              </a:rPr>
              <a:t>Antrepo işleticisinin sorumluluğu sınırlıdır.</a:t>
            </a:r>
          </a:p>
          <a:p>
            <a:pPr lvl="0"/>
            <a:r>
              <a:rPr lang="tr-TR" dirty="0">
                <a:solidFill>
                  <a:prstClr val="black"/>
                </a:solidFill>
              </a:rPr>
              <a:t> </a:t>
            </a:r>
            <a:r>
              <a:rPr lang="tr-TR" dirty="0">
                <a:solidFill>
                  <a:srgbClr val="0070C0"/>
                </a:solidFill>
              </a:rPr>
              <a:t>Antrepo işleticisi sadece antrepoyu kiralar. </a:t>
            </a:r>
            <a:r>
              <a:rPr lang="tr-TR" sz="2000" dirty="0">
                <a:solidFill>
                  <a:srgbClr val="0070C0"/>
                </a:solidFill>
              </a:rPr>
              <a:t>Antrepo stok kayıtları tutulmadığından, beyanname ve belgeler gümrük kontrolüne esas teşkil eder.</a:t>
            </a:r>
          </a:p>
          <a:p>
            <a:endParaRPr lang="tr-TR" dirty="0"/>
          </a:p>
        </p:txBody>
      </p:sp>
      <p:sp>
        <p:nvSpPr>
          <p:cNvPr id="4" name="Veri Yer Tutucusu 3"/>
          <p:cNvSpPr>
            <a:spLocks noGrp="1"/>
          </p:cNvSpPr>
          <p:nvPr>
            <p:ph type="dt" sz="half" idx="10"/>
          </p:nvPr>
        </p:nvSpPr>
        <p:spPr/>
        <p:txBody>
          <a:bodyPr/>
          <a:lstStyle/>
          <a:p>
            <a:fld id="{DD0CA5F1-5E71-4C7F-9682-71AE124D40C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71</a:t>
            </a:fld>
            <a:endParaRPr lang="tr-TR">
              <a:solidFill>
                <a:prstClr val="black">
                  <a:tint val="75000"/>
                </a:prstClr>
              </a:solidFill>
            </a:endParaRPr>
          </a:p>
        </p:txBody>
      </p:sp>
    </p:spTree>
    <p:extLst>
      <p:ext uri="{BB962C8B-B14F-4D97-AF65-F5344CB8AC3E}">
        <p14:creationId xmlns:p14="http://schemas.microsoft.com/office/powerpoint/2010/main" val="197959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8490" y="365126"/>
            <a:ext cx="10985310" cy="617514"/>
          </a:xfrm>
        </p:spPr>
        <p:txBody>
          <a:bodyPr>
            <a:normAutofit fontScale="90000"/>
          </a:bodyPr>
          <a:lstStyle/>
          <a:p>
            <a:pPr algn="ctr"/>
            <a:br>
              <a:rPr lang="tr-TR" dirty="0">
                <a:solidFill>
                  <a:srgbClr val="FF0000"/>
                </a:solidFill>
              </a:rPr>
            </a:br>
            <a:r>
              <a:rPr lang="tr-TR" dirty="0">
                <a:solidFill>
                  <a:srgbClr val="FF0000"/>
                </a:solidFill>
              </a:rPr>
              <a:t>Gümrük antrepo tipleri</a:t>
            </a:r>
            <a:br>
              <a:rPr lang="tr-TR" dirty="0"/>
            </a:br>
            <a:endParaRPr lang="tr-TR" dirty="0"/>
          </a:p>
        </p:txBody>
      </p:sp>
      <p:sp>
        <p:nvSpPr>
          <p:cNvPr id="3" name="İçerik Yer Tutucusu 2"/>
          <p:cNvSpPr>
            <a:spLocks noGrp="1"/>
          </p:cNvSpPr>
          <p:nvPr>
            <p:ph idx="1"/>
          </p:nvPr>
        </p:nvSpPr>
        <p:spPr>
          <a:xfrm>
            <a:off x="218364" y="1132764"/>
            <a:ext cx="11797424" cy="5396624"/>
          </a:xfrm>
        </p:spPr>
        <p:txBody>
          <a:bodyPr>
            <a:normAutofit/>
          </a:bodyPr>
          <a:lstStyle/>
          <a:p>
            <a:r>
              <a:rPr lang="tr-TR" sz="3200" dirty="0">
                <a:solidFill>
                  <a:srgbClr val="FF0000"/>
                </a:solidFill>
              </a:rPr>
              <a:t>c) C tipi antrepo</a:t>
            </a:r>
            <a:r>
              <a:rPr lang="tr-TR" sz="3200" dirty="0"/>
              <a:t>, </a:t>
            </a:r>
            <a:r>
              <a:rPr lang="tr-TR" sz="3200" dirty="0">
                <a:solidFill>
                  <a:srgbClr val="0070C0"/>
                </a:solidFill>
              </a:rPr>
              <a:t>işleticisi ve kullanıcısı aynı kişi olan ve antrepoya alınan eşyadan bu kişinin sorumlu olduğu </a:t>
            </a:r>
            <a:r>
              <a:rPr lang="tr-TR" sz="3200" dirty="0"/>
              <a:t>özel antrepo tipidir.</a:t>
            </a:r>
          </a:p>
          <a:p>
            <a:r>
              <a:rPr lang="tr-TR" dirty="0"/>
              <a:t>ç) </a:t>
            </a:r>
            <a:r>
              <a:rPr lang="tr-TR" dirty="0">
                <a:solidFill>
                  <a:srgbClr val="FF0000"/>
                </a:solidFill>
              </a:rPr>
              <a:t>D tipi antrepo</a:t>
            </a:r>
            <a:r>
              <a:rPr lang="tr-TR" dirty="0"/>
              <a:t>, işleticisi ve kullanıcının aynı kişi olduğu, Kanunun 104 üncü maddesinin üçüncü fıkrasının uygulandığı özel antrepo tipidir.</a:t>
            </a:r>
          </a:p>
          <a:p>
            <a:r>
              <a:rPr lang="tr-TR" dirty="0"/>
              <a:t>d) </a:t>
            </a:r>
            <a:r>
              <a:rPr lang="tr-TR" dirty="0">
                <a:solidFill>
                  <a:srgbClr val="FF0000"/>
                </a:solidFill>
              </a:rPr>
              <a:t>E tipi antrepo</a:t>
            </a:r>
            <a:r>
              <a:rPr lang="tr-TR" dirty="0"/>
              <a:t>, işleticisi ve kullanıcısının aynı kişi olduğu, Kanunun 93 üncü maddesinin dördüncü fıkrası uyarınca, izin hak sahibinin depolama yerinin antrepo addedildiği veya depolama yeri olmazsa dahi eşyaya antrepo rejimi hükümlerini uygulandığı özel antrepo tipidir.</a:t>
            </a:r>
          </a:p>
          <a:p>
            <a:endParaRPr lang="tr-TR" dirty="0"/>
          </a:p>
          <a:p>
            <a:r>
              <a:rPr lang="tr-TR" dirty="0"/>
              <a:t>e) </a:t>
            </a:r>
            <a:r>
              <a:rPr lang="tr-TR" dirty="0">
                <a:solidFill>
                  <a:schemeClr val="accent2">
                    <a:lumMod val="75000"/>
                  </a:schemeClr>
                </a:solidFill>
                <a:latin typeface="Algerian" panose="04020705040A02060702" pitchFamily="82" charset="0"/>
              </a:rPr>
              <a:t>F tipi antrepo</a:t>
            </a:r>
            <a:r>
              <a:rPr lang="tr-TR" dirty="0"/>
              <a:t>, </a:t>
            </a:r>
            <a:r>
              <a:rPr lang="tr-TR" b="1" dirty="0">
                <a:solidFill>
                  <a:srgbClr val="FF0000"/>
                </a:solidFill>
              </a:rPr>
              <a:t>gümrük idarelerince işletilen genel antrepo tipidir</a:t>
            </a:r>
            <a:r>
              <a:rPr lang="tr-TR" b="1" dirty="0"/>
              <a:t>.</a:t>
            </a:r>
          </a:p>
          <a:p>
            <a:endParaRPr lang="tr-TR" b="1" dirty="0"/>
          </a:p>
        </p:txBody>
      </p:sp>
      <p:sp>
        <p:nvSpPr>
          <p:cNvPr id="4" name="Veri Yer Tutucusu 3"/>
          <p:cNvSpPr>
            <a:spLocks noGrp="1"/>
          </p:cNvSpPr>
          <p:nvPr>
            <p:ph type="dt" sz="half" idx="10"/>
          </p:nvPr>
        </p:nvSpPr>
        <p:spPr/>
        <p:txBody>
          <a:bodyPr/>
          <a:lstStyle/>
          <a:p>
            <a:fld id="{4B85EE36-208F-49E6-9B69-10728C3421D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72</a:t>
            </a:fld>
            <a:endParaRPr lang="tr-TR">
              <a:solidFill>
                <a:prstClr val="black">
                  <a:tint val="75000"/>
                </a:prstClr>
              </a:solidFill>
            </a:endParaRPr>
          </a:p>
        </p:txBody>
      </p:sp>
    </p:spTree>
    <p:extLst>
      <p:ext uri="{BB962C8B-B14F-4D97-AF65-F5344CB8AC3E}">
        <p14:creationId xmlns:p14="http://schemas.microsoft.com/office/powerpoint/2010/main" val="1971853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rgbClr val="FF0000"/>
                </a:solidFill>
              </a:rPr>
              <a:t>F tipi antrepo</a:t>
            </a:r>
            <a:r>
              <a:rPr lang="tr-TR" dirty="0"/>
              <a:t>, gümrük idarelerince işletilen genel antrepo tipidir.</a:t>
            </a:r>
            <a:br>
              <a:rPr lang="tr-TR" dirty="0"/>
            </a:br>
            <a:endParaRPr lang="tr-TR" dirty="0"/>
          </a:p>
        </p:txBody>
      </p:sp>
      <p:sp>
        <p:nvSpPr>
          <p:cNvPr id="3" name="İçerik Yer Tutucusu 2"/>
          <p:cNvSpPr>
            <a:spLocks noGrp="1"/>
          </p:cNvSpPr>
          <p:nvPr>
            <p:ph idx="1"/>
          </p:nvPr>
        </p:nvSpPr>
        <p:spPr/>
        <p:txBody>
          <a:bodyPr>
            <a:normAutofit/>
          </a:bodyPr>
          <a:lstStyle/>
          <a:p>
            <a:r>
              <a:rPr lang="tr-TR" dirty="0"/>
              <a:t>Gümrük kanununun 47 ila 50. Maddelerinde belirtilen geçici depolama yerleri, aynı zamanda F tipi antrepo olarak işletilebilir.</a:t>
            </a:r>
          </a:p>
          <a:p>
            <a:r>
              <a:rPr lang="tr-TR" dirty="0"/>
              <a:t>Özellikleri dolayısıyla F tipi antrepolarda gümrük yönetmeliğinin 365. Maddesinde belirtilen nitelik ve şartlardan tümü veya bir kısmı aranmayabilir.</a:t>
            </a:r>
          </a:p>
          <a:p>
            <a:r>
              <a:rPr lang="tr-TR" dirty="0"/>
              <a:t>F tipi antrepoda, gümrük kayıtları stok kayıtlarının yerini alır.</a:t>
            </a:r>
          </a:p>
          <a:p>
            <a:endParaRPr lang="tr-TR" dirty="0"/>
          </a:p>
        </p:txBody>
      </p:sp>
      <p:sp>
        <p:nvSpPr>
          <p:cNvPr id="4" name="Veri Yer Tutucusu 3"/>
          <p:cNvSpPr>
            <a:spLocks noGrp="1"/>
          </p:cNvSpPr>
          <p:nvPr>
            <p:ph type="dt" sz="half" idx="10"/>
          </p:nvPr>
        </p:nvSpPr>
        <p:spPr/>
        <p:txBody>
          <a:bodyPr/>
          <a:lstStyle/>
          <a:p>
            <a:fld id="{9A34D587-5800-484F-83E2-868B3121D28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73</a:t>
            </a:fld>
            <a:endParaRPr lang="tr-TR">
              <a:solidFill>
                <a:prstClr val="black">
                  <a:tint val="75000"/>
                </a:prstClr>
              </a:solidFill>
            </a:endParaRPr>
          </a:p>
        </p:txBody>
      </p:sp>
    </p:spTree>
    <p:extLst>
      <p:ext uri="{BB962C8B-B14F-4D97-AF65-F5344CB8AC3E}">
        <p14:creationId xmlns:p14="http://schemas.microsoft.com/office/powerpoint/2010/main" val="27092137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307" y="382137"/>
            <a:ext cx="11450472" cy="5794826"/>
          </a:xfrm>
        </p:spPr>
        <p:txBody>
          <a:bodyPr>
            <a:normAutofit/>
          </a:bodyPr>
          <a:lstStyle/>
          <a:p>
            <a:r>
              <a:rPr lang="tr-TR" dirty="0"/>
              <a:t>Özel hükümler saklı kalmak kaydıyla, antrepo rejimine tabi olarak antrepoya giren ve antrepo rejimini sona erdirerek antrepodan çıkarılan eşya antrepo stok kayıtlarında gösterilir.</a:t>
            </a:r>
          </a:p>
          <a:p>
            <a:r>
              <a:rPr lang="tr-TR" b="1" dirty="0">
                <a:solidFill>
                  <a:srgbClr val="FF0000"/>
                </a:solidFill>
              </a:rPr>
              <a:t>Kaçak eşya, gümrük idaresince işletilen F tipi genel antrepolara konulur</a:t>
            </a:r>
            <a:r>
              <a:rPr lang="tr-TR" dirty="0"/>
              <a:t>.</a:t>
            </a:r>
          </a:p>
          <a:p>
            <a:endParaRPr lang="tr-TR" dirty="0"/>
          </a:p>
          <a:p>
            <a:r>
              <a:rPr lang="tr-TR" b="1" dirty="0">
                <a:solidFill>
                  <a:srgbClr val="FF0000"/>
                </a:solidFill>
              </a:rPr>
              <a:t>F tipi antrepo rejimi uygulanan eşyanın serbest dolaşıma ve ihracat rejimine girişinde basitleştirilmiş usule izin verilmez.</a:t>
            </a:r>
          </a:p>
          <a:p>
            <a:r>
              <a:rPr lang="tr-TR" b="1" dirty="0">
                <a:solidFill>
                  <a:srgbClr val="FF0000"/>
                </a:solidFill>
              </a:rPr>
              <a:t> </a:t>
            </a:r>
            <a:r>
              <a:rPr lang="tr-TR" dirty="0"/>
              <a:t>Eksik belgeyle beyan usulü ile beyanname yerine fatura verilmesi şeklinde basitleştirilmiş beyan usulü F tipi antrepolar için uygulanmaz.</a:t>
            </a:r>
          </a:p>
          <a:p>
            <a:r>
              <a:rPr lang="tr-TR" dirty="0"/>
              <a:t> Gümrük yönetmeliğinin 48. Maddesinde belirtilen, antrepo rejimine girişin kayıt yoluyla yapılmasına ilişkin usul F tipi antrepolar için uygulanmaz.</a:t>
            </a:r>
          </a:p>
          <a:p>
            <a:endParaRPr lang="tr-TR" dirty="0"/>
          </a:p>
        </p:txBody>
      </p:sp>
      <p:sp>
        <p:nvSpPr>
          <p:cNvPr id="4" name="Veri Yer Tutucusu 3"/>
          <p:cNvSpPr>
            <a:spLocks noGrp="1"/>
          </p:cNvSpPr>
          <p:nvPr>
            <p:ph type="dt" sz="half" idx="10"/>
          </p:nvPr>
        </p:nvSpPr>
        <p:spPr/>
        <p:txBody>
          <a:bodyPr/>
          <a:lstStyle/>
          <a:p>
            <a:fld id="{68287808-3052-4BB3-B0F1-F71481575E7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74</a:t>
            </a:fld>
            <a:endParaRPr lang="tr-TR">
              <a:solidFill>
                <a:prstClr val="black">
                  <a:tint val="75000"/>
                </a:prstClr>
              </a:solidFill>
            </a:endParaRPr>
          </a:p>
        </p:txBody>
      </p:sp>
    </p:spTree>
    <p:extLst>
      <p:ext uri="{BB962C8B-B14F-4D97-AF65-F5344CB8AC3E}">
        <p14:creationId xmlns:p14="http://schemas.microsoft.com/office/powerpoint/2010/main" val="24487718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0376" y="395785"/>
            <a:ext cx="10903424" cy="5781178"/>
          </a:xfrm>
        </p:spPr>
        <p:txBody>
          <a:bodyPr/>
          <a:lstStyle/>
          <a:p>
            <a:r>
              <a:rPr lang="tr-TR" sz="3200" dirty="0"/>
              <a:t>Bu Yönetmelikte geçen beyanname ve diğer belgelerin ;</a:t>
            </a:r>
          </a:p>
          <a:p>
            <a:r>
              <a:rPr lang="tr-TR" sz="3200" dirty="0"/>
              <a:t>basımı, </a:t>
            </a:r>
          </a:p>
          <a:p>
            <a:r>
              <a:rPr lang="tr-TR" sz="3200" dirty="0"/>
              <a:t>dağıtımı, </a:t>
            </a:r>
          </a:p>
          <a:p>
            <a:r>
              <a:rPr lang="tr-TR" sz="3200" dirty="0"/>
              <a:t>bunlardan alınacak ücret ve tahsil şeklini belirlemeye, gümrükte kullanılan her türlü defter veya belgenin bilgisayar ortamında hazırlanmış olması halinde,</a:t>
            </a:r>
          </a:p>
          <a:p>
            <a:r>
              <a:rPr lang="tr-TR" sz="3200" dirty="0"/>
              <a:t> </a:t>
            </a:r>
            <a:r>
              <a:rPr lang="tr-TR" sz="3200" dirty="0">
                <a:solidFill>
                  <a:srgbClr val="00B050"/>
                </a:solidFill>
              </a:rPr>
              <a:t>bu belgelerin kabulüne Müsteşarlık yetkilidir.</a:t>
            </a:r>
          </a:p>
          <a:p>
            <a:endParaRPr lang="tr-TR" dirty="0"/>
          </a:p>
        </p:txBody>
      </p:sp>
      <p:sp>
        <p:nvSpPr>
          <p:cNvPr id="4" name="Veri Yer Tutucusu 3"/>
          <p:cNvSpPr>
            <a:spLocks noGrp="1"/>
          </p:cNvSpPr>
          <p:nvPr>
            <p:ph type="dt" sz="half" idx="10"/>
          </p:nvPr>
        </p:nvSpPr>
        <p:spPr/>
        <p:txBody>
          <a:bodyPr/>
          <a:lstStyle/>
          <a:p>
            <a:fld id="{2AE55215-1731-403F-8F33-E6C8AA23E7E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75</a:t>
            </a:fld>
            <a:endParaRPr lang="tr-TR">
              <a:solidFill>
                <a:prstClr val="black">
                  <a:tint val="75000"/>
                </a:prstClr>
              </a:solidFill>
            </a:endParaRPr>
          </a:p>
        </p:txBody>
      </p:sp>
    </p:spTree>
    <p:extLst>
      <p:ext uri="{BB962C8B-B14F-4D97-AF65-F5344CB8AC3E}">
        <p14:creationId xmlns:p14="http://schemas.microsoft.com/office/powerpoint/2010/main" val="35406254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59" y="259307"/>
            <a:ext cx="11657869" cy="6337436"/>
          </a:xfrm>
        </p:spPr>
        <p:txBody>
          <a:bodyPr>
            <a:normAutofit/>
          </a:bodyPr>
          <a:lstStyle/>
          <a:p>
            <a:pPr algn="ctr"/>
            <a:r>
              <a:rPr lang="tr-TR" sz="3200" b="1" dirty="0">
                <a:solidFill>
                  <a:srgbClr val="FF0000"/>
                </a:solidFill>
                <a:latin typeface="Arial Black" panose="020B0A04020102020204" pitchFamily="34" charset="0"/>
              </a:rPr>
              <a:t>BEYANNAMEDE KALEM</a:t>
            </a:r>
            <a:endParaRPr lang="tr-TR" sz="3200" dirty="0">
              <a:solidFill>
                <a:srgbClr val="FF0000"/>
              </a:solidFill>
              <a:latin typeface="Arial Black" panose="020B0A04020102020204" pitchFamily="34" charset="0"/>
            </a:endParaRPr>
          </a:p>
          <a:p>
            <a:pPr marL="0" indent="0">
              <a:buNone/>
            </a:pPr>
            <a:endParaRPr lang="tr-TR" sz="3200" dirty="0"/>
          </a:p>
          <a:p>
            <a:r>
              <a:rPr lang="tr-TR" sz="3200" b="1" dirty="0"/>
              <a:t>	Madde 115-</a:t>
            </a:r>
            <a:r>
              <a:rPr lang="tr-TR" sz="3200" dirty="0"/>
              <a:t> </a:t>
            </a:r>
            <a:r>
              <a:rPr lang="tr-TR" sz="3200" dirty="0">
                <a:solidFill>
                  <a:schemeClr val="accent6">
                    <a:lumMod val="75000"/>
                  </a:schemeClr>
                </a:solidFill>
                <a:latin typeface="Andalus" panose="02020603050405020304" pitchFamily="18" charset="-78"/>
                <a:cs typeface="Andalus" panose="02020603050405020304" pitchFamily="18" charset="-78"/>
              </a:rPr>
              <a:t>Bir beyannamenin;</a:t>
            </a:r>
          </a:p>
          <a:p>
            <a:r>
              <a:rPr lang="tr-TR" sz="3200" dirty="0">
                <a:solidFill>
                  <a:schemeClr val="accent6">
                    <a:lumMod val="75000"/>
                  </a:schemeClr>
                </a:solidFill>
                <a:latin typeface="Andalus" panose="02020603050405020304" pitchFamily="18" charset="-78"/>
                <a:cs typeface="Andalus" panose="02020603050405020304" pitchFamily="18" charset="-78"/>
              </a:rPr>
              <a:t> </a:t>
            </a:r>
            <a:r>
              <a:rPr lang="tr-TR" sz="3200" b="1" dirty="0">
                <a:solidFill>
                  <a:schemeClr val="accent6">
                    <a:lumMod val="75000"/>
                  </a:schemeClr>
                </a:solidFill>
                <a:latin typeface="Andalus" panose="02020603050405020304" pitchFamily="18" charset="-78"/>
                <a:cs typeface="Andalus" panose="02020603050405020304" pitchFamily="18" charset="-78"/>
              </a:rPr>
              <a:t>iki (2) veya daha fazla kalemi kapsaması halinde:</a:t>
            </a:r>
          </a:p>
          <a:p>
            <a:endParaRPr lang="tr-TR" sz="3200" b="1" dirty="0"/>
          </a:p>
          <a:p>
            <a:r>
              <a:rPr lang="tr-TR" sz="3200" dirty="0"/>
              <a:t>beyana karşılık gelecek </a:t>
            </a:r>
            <a:r>
              <a:rPr lang="tr-TR" sz="3200" b="1" dirty="0">
                <a:solidFill>
                  <a:srgbClr val="FF0000"/>
                </a:solidFill>
              </a:rPr>
              <a:t>vergi ve ceza bakımından;</a:t>
            </a:r>
          </a:p>
          <a:p>
            <a:r>
              <a:rPr lang="tr-TR" sz="3200" b="1" dirty="0">
                <a:solidFill>
                  <a:srgbClr val="FF0000"/>
                </a:solidFill>
              </a:rPr>
              <a:t> </a:t>
            </a:r>
            <a:r>
              <a:rPr lang="tr-TR" sz="3200" b="1" i="1" u="sng" dirty="0">
                <a:solidFill>
                  <a:srgbClr val="FF0000"/>
                </a:solidFill>
                <a:latin typeface="Arial Black" panose="020B0A04020102020204" pitchFamily="34" charset="0"/>
              </a:rPr>
              <a:t>her kalem ayrı bir beyan sayılır</a:t>
            </a:r>
            <a:r>
              <a:rPr lang="tr-TR" sz="3200" b="1" dirty="0">
                <a:solidFill>
                  <a:srgbClr val="FF0000"/>
                </a:solidFill>
              </a:rPr>
              <a:t>.</a:t>
            </a:r>
          </a:p>
          <a:p>
            <a:endParaRPr lang="tr-TR" sz="3200" dirty="0"/>
          </a:p>
          <a:p>
            <a:r>
              <a:rPr lang="tr-TR" sz="3200" dirty="0"/>
              <a:t> </a:t>
            </a:r>
            <a:r>
              <a:rPr lang="tr-TR" sz="3200" dirty="0">
                <a:solidFill>
                  <a:srgbClr val="FF0000"/>
                </a:solidFill>
              </a:rPr>
              <a:t>Bir kalemin eksik veya fazlası diğer kalemin fazla veya eksiğine mahsup edilemez</a:t>
            </a:r>
            <a:r>
              <a:rPr lang="tr-TR" sz="3200" dirty="0"/>
              <a:t>. </a:t>
            </a:r>
          </a:p>
          <a:p>
            <a:r>
              <a:rPr lang="tr-TR" sz="3200" dirty="0"/>
              <a:t>	</a:t>
            </a:r>
          </a:p>
        </p:txBody>
      </p:sp>
      <p:sp>
        <p:nvSpPr>
          <p:cNvPr id="4" name="Veri Yer Tutucusu 3"/>
          <p:cNvSpPr>
            <a:spLocks noGrp="1"/>
          </p:cNvSpPr>
          <p:nvPr>
            <p:ph type="dt" sz="half" idx="10"/>
          </p:nvPr>
        </p:nvSpPr>
        <p:spPr/>
        <p:txBody>
          <a:bodyPr/>
          <a:lstStyle/>
          <a:p>
            <a:fld id="{FD267FED-C9E8-4943-898D-058428713B3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76</a:t>
            </a:fld>
            <a:endParaRPr lang="tr-TR">
              <a:solidFill>
                <a:prstClr val="black">
                  <a:tint val="75000"/>
                </a:prstClr>
              </a:solidFill>
            </a:endParaRPr>
          </a:p>
        </p:txBody>
      </p:sp>
    </p:spTree>
    <p:extLst>
      <p:ext uri="{BB962C8B-B14F-4D97-AF65-F5344CB8AC3E}">
        <p14:creationId xmlns:p14="http://schemas.microsoft.com/office/powerpoint/2010/main" val="33529880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3081" y="477672"/>
            <a:ext cx="10930719" cy="5878678"/>
          </a:xfrm>
        </p:spPr>
        <p:txBody>
          <a:bodyPr/>
          <a:lstStyle/>
          <a:p>
            <a:pPr lvl="0"/>
            <a:r>
              <a:rPr lang="tr-TR" sz="3200" b="1" dirty="0">
                <a:solidFill>
                  <a:prstClr val="black"/>
                </a:solidFill>
              </a:rPr>
              <a:t>Türk Gümrük Tarife Cetvelinde;</a:t>
            </a:r>
          </a:p>
          <a:p>
            <a:pPr lvl="0"/>
            <a:r>
              <a:rPr lang="tr-TR" sz="3200" b="1" dirty="0">
                <a:solidFill>
                  <a:prstClr val="black"/>
                </a:solidFill>
              </a:rPr>
              <a:t> </a:t>
            </a:r>
            <a:r>
              <a:rPr lang="tr-TR" sz="3200" dirty="0">
                <a:solidFill>
                  <a:srgbClr val="13ED3D"/>
                </a:solidFill>
                <a:latin typeface="Algerian" panose="04020705040A02060702" pitchFamily="82" charset="0"/>
              </a:rPr>
              <a:t>aynı tarife pozisyonunun </a:t>
            </a:r>
            <a:r>
              <a:rPr lang="tr-TR" sz="2000" dirty="0">
                <a:solidFill>
                  <a:srgbClr val="7030A0"/>
                </a:solidFill>
              </a:rPr>
              <a:t>( </a:t>
            </a:r>
            <a:r>
              <a:rPr lang="tr-TR" sz="2000" dirty="0" err="1">
                <a:solidFill>
                  <a:srgbClr val="7030A0"/>
                </a:solidFill>
              </a:rPr>
              <a:t>örn</a:t>
            </a:r>
            <a:r>
              <a:rPr lang="tr-TR" sz="2000" dirty="0">
                <a:solidFill>
                  <a:srgbClr val="7030A0"/>
                </a:solidFill>
              </a:rPr>
              <a:t>. çakmak ve çakmak başlığı)</a:t>
            </a:r>
            <a:r>
              <a:rPr lang="tr-TR" sz="3200" dirty="0">
                <a:solidFill>
                  <a:srgbClr val="FF0000"/>
                </a:solidFill>
              </a:rPr>
              <a:t>alt açılımında bulunan,</a:t>
            </a:r>
          </a:p>
          <a:p>
            <a:pPr lvl="0"/>
            <a:r>
              <a:rPr lang="tr-TR" sz="3200" dirty="0">
                <a:solidFill>
                  <a:srgbClr val="FF0000"/>
                </a:solidFill>
              </a:rPr>
              <a:t> </a:t>
            </a:r>
            <a:r>
              <a:rPr lang="tr-TR" sz="3200" dirty="0">
                <a:solidFill>
                  <a:srgbClr val="00B0F0"/>
                </a:solidFill>
              </a:rPr>
              <a:t>ve,</a:t>
            </a:r>
          </a:p>
          <a:p>
            <a:pPr lvl="0"/>
            <a:r>
              <a:rPr lang="tr-TR" sz="3200" dirty="0">
                <a:solidFill>
                  <a:srgbClr val="00B0F0"/>
                </a:solidFill>
              </a:rPr>
              <a:t> </a:t>
            </a:r>
            <a:r>
              <a:rPr lang="tr-TR" sz="3200" b="1" u="sng" dirty="0">
                <a:solidFill>
                  <a:srgbClr val="FF0000"/>
                </a:solidFill>
              </a:rPr>
              <a:t>aynı</a:t>
            </a:r>
            <a:r>
              <a:rPr lang="tr-TR" sz="3200" b="1" u="sng" dirty="0">
                <a:solidFill>
                  <a:srgbClr val="00B0F0"/>
                </a:solidFill>
              </a:rPr>
              <a:t> kanuni veya tercihli vergi oranına tabi olan eşya</a:t>
            </a:r>
            <a:r>
              <a:rPr lang="tr-TR" sz="3200" dirty="0">
                <a:solidFill>
                  <a:srgbClr val="00B0F0"/>
                </a:solidFill>
              </a:rPr>
              <a:t>;</a:t>
            </a:r>
          </a:p>
          <a:p>
            <a:pPr lvl="0"/>
            <a:r>
              <a:rPr lang="tr-TR" sz="3200" dirty="0">
                <a:solidFill>
                  <a:schemeClr val="accent6">
                    <a:lumMod val="75000"/>
                  </a:schemeClr>
                </a:solidFill>
              </a:rPr>
              <a:t> </a:t>
            </a:r>
            <a:r>
              <a:rPr lang="tr-TR" sz="3600" b="1" dirty="0">
                <a:solidFill>
                  <a:schemeClr val="accent6">
                    <a:lumMod val="75000"/>
                  </a:schemeClr>
                </a:solidFill>
              </a:rPr>
              <a:t>bir kalem sayılır</a:t>
            </a:r>
            <a:r>
              <a:rPr lang="tr-TR" sz="3200" dirty="0">
                <a:solidFill>
                  <a:prstClr val="black"/>
                </a:solidFill>
              </a:rPr>
              <a:t>.</a:t>
            </a:r>
          </a:p>
          <a:p>
            <a:pPr lvl="0"/>
            <a:endParaRPr lang="tr-TR" sz="3200" dirty="0">
              <a:solidFill>
                <a:prstClr val="black"/>
              </a:solidFill>
            </a:endParaRPr>
          </a:p>
          <a:p>
            <a:pPr lvl="0"/>
            <a:r>
              <a:rPr lang="tr-TR" sz="3200" dirty="0">
                <a:solidFill>
                  <a:prstClr val="black"/>
                </a:solidFill>
              </a:rPr>
              <a:t> </a:t>
            </a:r>
            <a:r>
              <a:rPr lang="tr-TR" sz="3200" dirty="0">
                <a:solidFill>
                  <a:srgbClr val="13ED3D"/>
                </a:solidFill>
                <a:latin typeface="Algerian" panose="04020705040A02060702" pitchFamily="82" charset="0"/>
              </a:rPr>
              <a:t>Başka tarife pozisyonlarına </a:t>
            </a:r>
            <a:r>
              <a:rPr lang="tr-TR" sz="3200" dirty="0">
                <a:solidFill>
                  <a:prstClr val="black"/>
                </a:solidFill>
              </a:rPr>
              <a:t>girdiği halde </a:t>
            </a:r>
            <a:r>
              <a:rPr lang="tr-TR" sz="3200" b="1" u="sng" dirty="0">
                <a:solidFill>
                  <a:prstClr val="black"/>
                </a:solidFill>
              </a:rPr>
              <a:t>vergi oranları </a:t>
            </a:r>
            <a:r>
              <a:rPr lang="tr-TR" sz="3200" b="1" u="sng" dirty="0">
                <a:solidFill>
                  <a:srgbClr val="FF0000"/>
                </a:solidFill>
              </a:rPr>
              <a:t>aynı</a:t>
            </a:r>
            <a:r>
              <a:rPr lang="tr-TR" sz="3200" b="1" u="sng" dirty="0">
                <a:solidFill>
                  <a:prstClr val="black"/>
                </a:solidFill>
              </a:rPr>
              <a:t> olan </a:t>
            </a:r>
            <a:r>
              <a:rPr lang="tr-TR" sz="3200" dirty="0">
                <a:solidFill>
                  <a:prstClr val="black"/>
                </a:solidFill>
              </a:rPr>
              <a:t>eşya bu hükmün dışındadır. </a:t>
            </a:r>
          </a:p>
          <a:p>
            <a:endParaRPr lang="tr-TR" dirty="0"/>
          </a:p>
        </p:txBody>
      </p:sp>
      <p:sp>
        <p:nvSpPr>
          <p:cNvPr id="4" name="Veri Yer Tutucusu 3"/>
          <p:cNvSpPr>
            <a:spLocks noGrp="1"/>
          </p:cNvSpPr>
          <p:nvPr>
            <p:ph type="dt" sz="half" idx="10"/>
          </p:nvPr>
        </p:nvSpPr>
        <p:spPr/>
        <p:txBody>
          <a:bodyPr/>
          <a:lstStyle/>
          <a:p>
            <a:fld id="{3EFECC05-39F8-42BF-B914-A3D98B890AC7}"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77</a:t>
            </a:fld>
            <a:endParaRPr lang="tr-TR">
              <a:solidFill>
                <a:prstClr val="black">
                  <a:tint val="75000"/>
                </a:prstClr>
              </a:solidFill>
            </a:endParaRPr>
          </a:p>
        </p:txBody>
      </p:sp>
    </p:spTree>
    <p:extLst>
      <p:ext uri="{BB962C8B-B14F-4D97-AF65-F5344CB8AC3E}">
        <p14:creationId xmlns:p14="http://schemas.microsoft.com/office/powerpoint/2010/main" val="27404585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9307" y="259307"/>
            <a:ext cx="11627893" cy="6209732"/>
          </a:xfrm>
        </p:spPr>
        <p:txBody>
          <a:bodyPr>
            <a:normAutofit/>
          </a:bodyPr>
          <a:lstStyle/>
          <a:p>
            <a:pPr algn="ctr"/>
            <a:endParaRPr lang="tr-TR" sz="3200" b="1" dirty="0">
              <a:latin typeface="Arial" panose="020B0604020202020204" pitchFamily="34" charset="0"/>
              <a:cs typeface="Arial" panose="020B0604020202020204" pitchFamily="34" charset="0"/>
            </a:endParaRPr>
          </a:p>
          <a:p>
            <a:pPr algn="ctr"/>
            <a:r>
              <a:rPr lang="tr-TR" sz="3200" b="1" dirty="0">
                <a:latin typeface="Arial" panose="020B0604020202020204" pitchFamily="34" charset="0"/>
                <a:cs typeface="Arial" panose="020B0604020202020204" pitchFamily="34" charset="0"/>
              </a:rPr>
              <a:t>örnek</a:t>
            </a:r>
          </a:p>
          <a:p>
            <a:pPr algn="ctr"/>
            <a:r>
              <a:rPr lang="tr-TR" sz="3200" b="1" dirty="0">
                <a:latin typeface="Arial" panose="020B0604020202020204" pitchFamily="34" charset="0"/>
                <a:cs typeface="Arial" panose="020B0604020202020204" pitchFamily="34" charset="0"/>
              </a:rPr>
              <a:t>TARİFE POZİSYONUNDA;</a:t>
            </a:r>
          </a:p>
          <a:p>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ana başlığı 50 ile başlayan kalemler </a:t>
            </a:r>
            <a:r>
              <a:rPr lang="tr-TR" sz="3200" b="1" dirty="0">
                <a:solidFill>
                  <a:srgbClr val="00B050"/>
                </a:solidFill>
                <a:latin typeface="Arial" panose="020B0604020202020204" pitchFamily="34" charset="0"/>
                <a:cs typeface="Arial" panose="020B0604020202020204" pitchFamily="34" charset="0"/>
              </a:rPr>
              <a:t>bir kalem </a:t>
            </a:r>
            <a:r>
              <a:rPr lang="tr-TR" sz="3200" dirty="0">
                <a:latin typeface="Arial" panose="020B0604020202020204" pitchFamily="34" charset="0"/>
                <a:cs typeface="Arial" panose="020B0604020202020204" pitchFamily="34" charset="0"/>
              </a:rPr>
              <a:t>,</a:t>
            </a:r>
          </a:p>
          <a:p>
            <a:r>
              <a:rPr lang="tr-TR" sz="3200" dirty="0">
                <a:latin typeface="Arial" panose="020B0604020202020204" pitchFamily="34" charset="0"/>
                <a:cs typeface="Arial" panose="020B0604020202020204" pitchFamily="34" charset="0"/>
              </a:rPr>
              <a:t> yani bir eşya imiş gibi sayılırken ,</a:t>
            </a:r>
          </a:p>
          <a:p>
            <a:endParaRPr lang="tr-TR" sz="3200" dirty="0">
              <a:latin typeface="Arial" panose="020B0604020202020204" pitchFamily="34" charset="0"/>
              <a:cs typeface="Arial" panose="020B0604020202020204" pitchFamily="34" charset="0"/>
            </a:endParaRPr>
          </a:p>
          <a:p>
            <a:r>
              <a:rPr lang="tr-TR" sz="3200" dirty="0">
                <a:latin typeface="Arial" panose="020B0604020202020204" pitchFamily="34" charset="0"/>
                <a:cs typeface="Arial" panose="020B0604020202020204" pitchFamily="34" charset="0"/>
              </a:rPr>
              <a:t>Farklı tarife pozisyonuna sahip olan yani </a:t>
            </a:r>
            <a:r>
              <a:rPr lang="tr-TR" sz="3200" dirty="0">
                <a:solidFill>
                  <a:srgbClr val="FF0000"/>
                </a:solidFill>
                <a:latin typeface="Arial" panose="020B0604020202020204" pitchFamily="34" charset="0"/>
                <a:cs typeface="Arial" panose="020B0604020202020204" pitchFamily="34" charset="0"/>
              </a:rPr>
              <a:t>biri 45 biri 19 olan tarife pozisyonunda </a:t>
            </a:r>
            <a:r>
              <a:rPr lang="tr-TR" sz="3200">
                <a:solidFill>
                  <a:srgbClr val="FF0000"/>
                </a:solidFill>
                <a:latin typeface="Arial" panose="020B0604020202020204" pitchFamily="34" charset="0"/>
                <a:cs typeface="Arial" panose="020B0604020202020204" pitchFamily="34" charset="0"/>
              </a:rPr>
              <a:t>olan eşyalarda;</a:t>
            </a:r>
          </a:p>
          <a:p>
            <a:r>
              <a:rPr lang="tr-TR" sz="3200">
                <a:solidFill>
                  <a:srgbClr val="FF0000"/>
                </a:solidFill>
                <a:latin typeface="Arial" panose="020B0604020202020204" pitchFamily="34" charset="0"/>
                <a:cs typeface="Arial" panose="020B0604020202020204" pitchFamily="34" charset="0"/>
              </a:rPr>
              <a:t> </a:t>
            </a:r>
            <a:r>
              <a:rPr lang="tr-TR" sz="3200" b="1" dirty="0">
                <a:solidFill>
                  <a:srgbClr val="13ED3D"/>
                </a:solidFill>
                <a:latin typeface="Arial" panose="020B0604020202020204" pitchFamily="34" charset="0"/>
                <a:cs typeface="Arial" panose="020B0604020202020204" pitchFamily="34" charset="0"/>
              </a:rPr>
              <a:t>vergi oranları aynı olsa da </a:t>
            </a:r>
            <a:r>
              <a:rPr lang="tr-TR" sz="3200" b="1" dirty="0">
                <a:solidFill>
                  <a:srgbClr val="00B050"/>
                </a:solidFill>
                <a:latin typeface="Arial" panose="020B0604020202020204" pitchFamily="34" charset="0"/>
                <a:cs typeface="Arial" panose="020B0604020202020204" pitchFamily="34" charset="0"/>
              </a:rPr>
              <a:t>bir kalem sayılamaz,</a:t>
            </a:r>
          </a:p>
          <a:p>
            <a:r>
              <a:rPr lang="tr-TR" sz="3200" b="1" dirty="0">
                <a:solidFill>
                  <a:srgbClr val="00B050"/>
                </a:solidFill>
                <a:latin typeface="Arial" panose="020B0604020202020204" pitchFamily="34" charset="0"/>
                <a:cs typeface="Arial" panose="020B0604020202020204" pitchFamily="34" charset="0"/>
              </a:rPr>
              <a:t> </a:t>
            </a:r>
            <a:r>
              <a:rPr lang="tr-TR" sz="3200" dirty="0">
                <a:latin typeface="Arial" panose="020B0604020202020204" pitchFamily="34" charset="0"/>
                <a:cs typeface="Arial" panose="020B0604020202020204" pitchFamily="34" charset="0"/>
              </a:rPr>
              <a:t>farklı farklı kalemler olarak değerlendirirler</a:t>
            </a:r>
            <a:r>
              <a:rPr lang="tr-TR" sz="3200" dirty="0"/>
              <a:t>.</a:t>
            </a:r>
          </a:p>
        </p:txBody>
      </p:sp>
      <p:sp>
        <p:nvSpPr>
          <p:cNvPr id="4" name="Veri Yer Tutucusu 3"/>
          <p:cNvSpPr>
            <a:spLocks noGrp="1"/>
          </p:cNvSpPr>
          <p:nvPr>
            <p:ph type="dt" sz="half" idx="10"/>
          </p:nvPr>
        </p:nvSpPr>
        <p:spPr/>
        <p:txBody>
          <a:bodyPr/>
          <a:lstStyle/>
          <a:p>
            <a:fld id="{2CA8CE8D-EE0A-4959-9CDC-3780674F70D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78</a:t>
            </a:fld>
            <a:endParaRPr lang="tr-TR">
              <a:solidFill>
                <a:prstClr val="black">
                  <a:tint val="75000"/>
                </a:prstClr>
              </a:solidFill>
            </a:endParaRPr>
          </a:p>
        </p:txBody>
      </p:sp>
    </p:spTree>
    <p:extLst>
      <p:ext uri="{BB962C8B-B14F-4D97-AF65-F5344CB8AC3E}">
        <p14:creationId xmlns:p14="http://schemas.microsoft.com/office/powerpoint/2010/main" val="6667122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59307"/>
            <a:ext cx="12078269" cy="6209732"/>
          </a:xfrm>
        </p:spPr>
        <p:txBody>
          <a:bodyPr>
            <a:normAutofit/>
          </a:bodyPr>
          <a:lstStyle/>
          <a:p>
            <a:endParaRPr lang="tr-TR" sz="3200" dirty="0">
              <a:solidFill>
                <a:srgbClr val="00B0F0"/>
              </a:solidFill>
            </a:endParaRPr>
          </a:p>
          <a:p>
            <a:r>
              <a:rPr lang="tr-TR" sz="3200" dirty="0">
                <a:solidFill>
                  <a:srgbClr val="00B0F0"/>
                </a:solidFill>
              </a:rPr>
              <a:t>Örneğin, çakmak ve çakmak başlığı;</a:t>
            </a:r>
          </a:p>
          <a:p>
            <a:r>
              <a:rPr lang="tr-TR" sz="3200" dirty="0">
                <a:solidFill>
                  <a:srgbClr val="00B0F0"/>
                </a:solidFill>
              </a:rPr>
              <a:t> </a:t>
            </a:r>
            <a:r>
              <a:rPr lang="tr-TR" sz="3200" u="sng" dirty="0">
                <a:solidFill>
                  <a:srgbClr val="FF0000"/>
                </a:solidFill>
                <a:latin typeface="Berlin Sans FB Demi" panose="020E0802020502020306" pitchFamily="34" charset="0"/>
              </a:rPr>
              <a:t>aynı vergi oranına sahip </a:t>
            </a:r>
            <a:r>
              <a:rPr lang="tr-TR" sz="3200" dirty="0">
                <a:solidFill>
                  <a:srgbClr val="00B0F0"/>
                </a:solidFill>
              </a:rPr>
              <a:t>olduğundan,</a:t>
            </a:r>
          </a:p>
          <a:p>
            <a:r>
              <a:rPr lang="tr-TR" sz="3200" dirty="0">
                <a:solidFill>
                  <a:srgbClr val="00B0F0"/>
                </a:solidFill>
              </a:rPr>
              <a:t> </a:t>
            </a:r>
            <a:r>
              <a:rPr lang="tr-TR" sz="3200" u="sng" dirty="0">
                <a:solidFill>
                  <a:srgbClr val="00B050"/>
                </a:solidFill>
                <a:latin typeface="Algerian" panose="04020705040A02060702" pitchFamily="82" charset="0"/>
              </a:rPr>
              <a:t>tarife pozisyonları aynı</a:t>
            </a:r>
            <a:r>
              <a:rPr lang="tr-TR" sz="3200" dirty="0">
                <a:solidFill>
                  <a:srgbClr val="00B050"/>
                </a:solidFill>
                <a:latin typeface="Algerian" panose="04020705040A02060702" pitchFamily="82" charset="0"/>
              </a:rPr>
              <a:t> </a:t>
            </a:r>
            <a:r>
              <a:rPr lang="tr-TR" sz="3200" dirty="0">
                <a:solidFill>
                  <a:srgbClr val="00B0F0"/>
                </a:solidFill>
              </a:rPr>
              <a:t>üst başlıkta olduğu için </a:t>
            </a:r>
            <a:r>
              <a:rPr lang="tr-TR" sz="3200" b="1" u="sng" dirty="0">
                <a:solidFill>
                  <a:srgbClr val="7030A0"/>
                </a:solidFill>
              </a:rPr>
              <a:t>bir kalem sayılır</a:t>
            </a:r>
            <a:r>
              <a:rPr lang="tr-TR" sz="3200" dirty="0">
                <a:solidFill>
                  <a:srgbClr val="7030A0"/>
                </a:solidFill>
              </a:rPr>
              <a:t>.</a:t>
            </a:r>
          </a:p>
          <a:p>
            <a:endParaRPr lang="tr-TR" sz="3200" dirty="0">
              <a:solidFill>
                <a:srgbClr val="7030A0"/>
              </a:solidFill>
            </a:endParaRPr>
          </a:p>
          <a:p>
            <a:r>
              <a:rPr lang="tr-TR" sz="3200" dirty="0"/>
              <a:t>Fakat oto parçası ile </a:t>
            </a:r>
            <a:r>
              <a:rPr lang="tr-TR" sz="3200" dirty="0" err="1"/>
              <a:t>tv</a:t>
            </a:r>
            <a:r>
              <a:rPr lang="tr-TR" sz="3200" dirty="0"/>
              <a:t> ünitesi;</a:t>
            </a:r>
          </a:p>
          <a:p>
            <a:r>
              <a:rPr lang="tr-TR" sz="3200" dirty="0"/>
              <a:t> </a:t>
            </a:r>
            <a:r>
              <a:rPr lang="tr-TR" sz="3200" u="sng" dirty="0">
                <a:solidFill>
                  <a:srgbClr val="00B050"/>
                </a:solidFill>
                <a:latin typeface="Algerian" panose="04020705040A02060702" pitchFamily="82" charset="0"/>
              </a:rPr>
              <a:t>tarife pozisyonu ayrı </a:t>
            </a:r>
            <a:r>
              <a:rPr lang="tr-TR" sz="3200" u="sng" dirty="0">
                <a:solidFill>
                  <a:srgbClr val="00B050"/>
                </a:solidFill>
              </a:rPr>
              <a:t>olduğu için </a:t>
            </a:r>
            <a:r>
              <a:rPr lang="tr-TR" sz="3200" u="sng" dirty="0">
                <a:solidFill>
                  <a:srgbClr val="FF0000"/>
                </a:solidFill>
                <a:latin typeface="Berlin Sans FB Demi" panose="020E0802020502020306" pitchFamily="34" charset="0"/>
              </a:rPr>
              <a:t>vergi oranları aynı olsa da,</a:t>
            </a:r>
          </a:p>
          <a:p>
            <a:r>
              <a:rPr lang="tr-TR" sz="3200" u="sng" dirty="0">
                <a:solidFill>
                  <a:srgbClr val="FF0000"/>
                </a:solidFill>
                <a:latin typeface="Berlin Sans FB Demi" panose="020E0802020502020306" pitchFamily="34" charset="0"/>
              </a:rPr>
              <a:t> </a:t>
            </a:r>
            <a:r>
              <a:rPr lang="tr-TR" sz="3200" b="1" u="sng" dirty="0"/>
              <a:t>farklı kalemler ,</a:t>
            </a:r>
          </a:p>
          <a:p>
            <a:r>
              <a:rPr lang="tr-TR" sz="3200" dirty="0"/>
              <a:t>olarak değerlendirilir beyannamede.</a:t>
            </a:r>
          </a:p>
        </p:txBody>
      </p:sp>
      <p:sp>
        <p:nvSpPr>
          <p:cNvPr id="4" name="Veri Yer Tutucusu 3"/>
          <p:cNvSpPr>
            <a:spLocks noGrp="1"/>
          </p:cNvSpPr>
          <p:nvPr>
            <p:ph type="dt" sz="half" idx="10"/>
          </p:nvPr>
        </p:nvSpPr>
        <p:spPr/>
        <p:txBody>
          <a:bodyPr/>
          <a:lstStyle/>
          <a:p>
            <a:fld id="{AC3500E7-C872-4160-A5FE-40EB4C65679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79</a:t>
            </a:fld>
            <a:endParaRPr lang="tr-TR">
              <a:solidFill>
                <a:prstClr val="black">
                  <a:tint val="75000"/>
                </a:prstClr>
              </a:solidFill>
            </a:endParaRPr>
          </a:p>
        </p:txBody>
      </p:sp>
    </p:spTree>
    <p:extLst>
      <p:ext uri="{BB962C8B-B14F-4D97-AF65-F5344CB8AC3E}">
        <p14:creationId xmlns:p14="http://schemas.microsoft.com/office/powerpoint/2010/main" val="137866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286602"/>
            <a:ext cx="11538181" cy="6260501"/>
          </a:xfrm>
        </p:spPr>
        <p:txBody>
          <a:bodyPr>
            <a:normAutofit/>
          </a:bodyPr>
          <a:lstStyle/>
          <a:p>
            <a:pPr algn="ctr"/>
            <a:r>
              <a:rPr lang="tr-TR" sz="4000" b="1" dirty="0">
                <a:solidFill>
                  <a:srgbClr val="FF0000"/>
                </a:solidFill>
              </a:rPr>
              <a:t>Sahte menşeli eşya ve zarflar</a:t>
            </a:r>
            <a:endParaRPr lang="tr-TR" sz="4000" dirty="0">
              <a:solidFill>
                <a:srgbClr val="FF0000"/>
              </a:solidFill>
            </a:endParaRPr>
          </a:p>
          <a:p>
            <a:r>
              <a:rPr lang="tr-TR" sz="3200" b="1" dirty="0"/>
              <a:t> </a:t>
            </a:r>
            <a:endParaRPr lang="tr-TR" sz="3200" dirty="0"/>
          </a:p>
          <a:p>
            <a:r>
              <a:rPr lang="tr-TR" sz="3200" b="1" dirty="0"/>
              <a:t>	Madde 104-</a:t>
            </a:r>
            <a:r>
              <a:rPr lang="tr-TR" sz="3200" dirty="0"/>
              <a:t> </a:t>
            </a:r>
            <a:r>
              <a:rPr lang="tr-TR" sz="3200" dirty="0">
                <a:solidFill>
                  <a:srgbClr val="00B0F0"/>
                </a:solidFill>
              </a:rPr>
              <a:t>Gerek üzerlerinde, gerek iç ve dış ambalajlarında;</a:t>
            </a:r>
          </a:p>
          <a:p>
            <a:r>
              <a:rPr lang="tr-TR" sz="3600" dirty="0">
                <a:solidFill>
                  <a:srgbClr val="00B0F0"/>
                </a:solidFill>
              </a:rPr>
              <a:t> </a:t>
            </a:r>
            <a:r>
              <a:rPr lang="tr-TR" sz="3600" b="1" i="1" u="sng" dirty="0">
                <a:solidFill>
                  <a:srgbClr val="13ED3D"/>
                </a:solidFill>
              </a:rPr>
              <a:t>üretildiği </a:t>
            </a:r>
            <a:r>
              <a:rPr lang="tr-TR" sz="3600" b="1" i="1" u="sng" dirty="0">
                <a:solidFill>
                  <a:srgbClr val="FF0000"/>
                </a:solidFill>
              </a:rPr>
              <a:t>ülkeden</a:t>
            </a:r>
            <a:r>
              <a:rPr lang="tr-TR" sz="3600" b="1" i="1" u="sng" dirty="0">
                <a:solidFill>
                  <a:srgbClr val="13ED3D"/>
                </a:solidFill>
              </a:rPr>
              <a:t> başka bir </a:t>
            </a:r>
            <a:r>
              <a:rPr lang="tr-TR" sz="3600" b="1" i="1" u="sng" dirty="0">
                <a:solidFill>
                  <a:schemeClr val="accent2"/>
                </a:solidFill>
              </a:rPr>
              <a:t>ülke</a:t>
            </a:r>
            <a:r>
              <a:rPr lang="tr-TR" sz="3600" b="1" i="1" u="sng" dirty="0">
                <a:solidFill>
                  <a:srgbClr val="13ED3D"/>
                </a:solidFill>
              </a:rPr>
              <a:t> </a:t>
            </a:r>
            <a:r>
              <a:rPr lang="tr-TR" sz="3600" b="1" dirty="0">
                <a:solidFill>
                  <a:srgbClr val="13ED3D"/>
                </a:solidFill>
              </a:rPr>
              <a:t>ürünü olduğunu</a:t>
            </a:r>
            <a:r>
              <a:rPr lang="tr-TR" sz="3200" b="1" dirty="0">
                <a:solidFill>
                  <a:srgbClr val="7030A0"/>
                </a:solidFill>
              </a:rPr>
              <a:t>,</a:t>
            </a:r>
          </a:p>
          <a:p>
            <a:r>
              <a:rPr lang="tr-TR" sz="3200" b="1" dirty="0">
                <a:solidFill>
                  <a:srgbClr val="7030A0"/>
                </a:solidFill>
              </a:rPr>
              <a:t> </a:t>
            </a:r>
            <a:r>
              <a:rPr lang="tr-TR" sz="3600" b="1" dirty="0">
                <a:solidFill>
                  <a:srgbClr val="13ED3D"/>
                </a:solidFill>
              </a:rPr>
              <a:t>gösteren</a:t>
            </a:r>
            <a:r>
              <a:rPr lang="tr-TR" sz="3200" dirty="0">
                <a:solidFill>
                  <a:srgbClr val="00B050"/>
                </a:solidFill>
              </a:rPr>
              <a:t> </a:t>
            </a:r>
            <a:r>
              <a:rPr lang="tr-TR" dirty="0">
                <a:solidFill>
                  <a:srgbClr val="00B0F0"/>
                </a:solidFill>
              </a:rPr>
              <a:t>veya böyle bir izlenim uyandıran isim ya da simgeler taşıyan </a:t>
            </a:r>
            <a:r>
              <a:rPr lang="tr-TR" sz="3600" b="1" dirty="0">
                <a:solidFill>
                  <a:srgbClr val="13ED3D"/>
                </a:solidFill>
              </a:rPr>
              <a:t>eşyanın</a:t>
            </a:r>
            <a:r>
              <a:rPr lang="tr-TR" sz="3200" dirty="0">
                <a:solidFill>
                  <a:srgbClr val="00B0F0"/>
                </a:solidFill>
              </a:rPr>
              <a:t> ;</a:t>
            </a:r>
          </a:p>
          <a:p>
            <a:r>
              <a:rPr lang="tr-TR" sz="3200" b="1" dirty="0"/>
              <a:t>Türkiye’ye </a:t>
            </a:r>
            <a:r>
              <a:rPr lang="tr-TR" sz="3200" b="1" dirty="0">
                <a:solidFill>
                  <a:srgbClr val="FF0000"/>
                </a:solidFill>
              </a:rPr>
              <a:t>ithaline izin verilmez</a:t>
            </a:r>
            <a:r>
              <a:rPr lang="tr-TR" sz="3200" dirty="0"/>
              <a:t>.</a:t>
            </a:r>
          </a:p>
          <a:p>
            <a:endParaRPr lang="tr-TR" sz="3200" dirty="0"/>
          </a:p>
          <a:p>
            <a:r>
              <a:rPr lang="tr-TR" sz="3200" dirty="0"/>
              <a:t> Bu gibi eşyanın Türkiye’den </a:t>
            </a:r>
            <a:r>
              <a:rPr lang="tr-TR" sz="3200" b="1" dirty="0">
                <a:solidFill>
                  <a:srgbClr val="FF0000"/>
                </a:solidFill>
              </a:rPr>
              <a:t>transit geçişine </a:t>
            </a:r>
            <a:r>
              <a:rPr lang="tr-TR" sz="3200" dirty="0"/>
              <a:t>veya antrepo ve benzeri yerlere konulmasına ya da yeniden ihracına </a:t>
            </a:r>
            <a:r>
              <a:rPr lang="tr-TR" sz="3200" b="1" dirty="0">
                <a:solidFill>
                  <a:srgbClr val="FF0000"/>
                </a:solidFill>
              </a:rPr>
              <a:t>Müsteşarlıkça izin verilebilir</a:t>
            </a:r>
            <a:r>
              <a:rPr lang="tr-TR" sz="3200" dirty="0"/>
              <a:t>.</a:t>
            </a:r>
          </a:p>
          <a:p>
            <a:endParaRPr lang="tr-TR" sz="3200" dirty="0"/>
          </a:p>
        </p:txBody>
      </p:sp>
      <p:sp>
        <p:nvSpPr>
          <p:cNvPr id="4" name="Veri Yer Tutucusu 3"/>
          <p:cNvSpPr>
            <a:spLocks noGrp="1"/>
          </p:cNvSpPr>
          <p:nvPr>
            <p:ph type="dt" sz="half" idx="10"/>
          </p:nvPr>
        </p:nvSpPr>
        <p:spPr/>
        <p:txBody>
          <a:bodyPr/>
          <a:lstStyle/>
          <a:p>
            <a:fld id="{A6DE4494-A790-42F6-B1F6-7BDE77CA8C5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a:t>
            </a:fld>
            <a:endParaRPr lang="tr-TR">
              <a:solidFill>
                <a:prstClr val="black">
                  <a:tint val="75000"/>
                </a:prstClr>
              </a:solidFill>
            </a:endParaRPr>
          </a:p>
        </p:txBody>
      </p:sp>
    </p:spTree>
    <p:extLst>
      <p:ext uri="{BB962C8B-B14F-4D97-AF65-F5344CB8AC3E}">
        <p14:creationId xmlns:p14="http://schemas.microsoft.com/office/powerpoint/2010/main" val="5210254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1" y="218364"/>
            <a:ext cx="11846257" cy="6503111"/>
          </a:xfrm>
        </p:spPr>
        <p:txBody>
          <a:bodyPr>
            <a:normAutofit/>
          </a:bodyPr>
          <a:lstStyle/>
          <a:p>
            <a:pPr algn="ctr"/>
            <a:r>
              <a:rPr lang="tr-TR" sz="3600" b="1" dirty="0">
                <a:solidFill>
                  <a:srgbClr val="FF0000"/>
                </a:solidFill>
              </a:rPr>
              <a:t>Beyanda bulunacaklar</a:t>
            </a:r>
            <a:endParaRPr lang="tr-TR" sz="3600" dirty="0">
              <a:solidFill>
                <a:srgbClr val="FF0000"/>
              </a:solidFill>
            </a:endParaRPr>
          </a:p>
          <a:p>
            <a:r>
              <a:rPr lang="tr-TR" b="1" dirty="0"/>
              <a:t> </a:t>
            </a:r>
            <a:endParaRPr lang="tr-TR" dirty="0"/>
          </a:p>
          <a:p>
            <a:r>
              <a:rPr lang="tr-TR" b="1" dirty="0"/>
              <a:t>	</a:t>
            </a:r>
            <a:r>
              <a:rPr lang="tr-TR" sz="3500" b="1" dirty="0"/>
              <a:t>Madde 116- </a:t>
            </a:r>
            <a:r>
              <a:rPr lang="tr-TR" sz="3500" u="sng" dirty="0">
                <a:solidFill>
                  <a:srgbClr val="0070C0"/>
                </a:solidFill>
                <a:latin typeface="Andalus" panose="02020603050405020304" pitchFamily="18" charset="-78"/>
                <a:cs typeface="Andalus" panose="02020603050405020304" pitchFamily="18" charset="-78"/>
              </a:rPr>
              <a:t>Beyan, doğrudan eşya sahipleri veya temsilcileri tarafından yapılır</a:t>
            </a:r>
            <a:r>
              <a:rPr lang="tr-TR" sz="3500" u="sng" dirty="0">
                <a:solidFill>
                  <a:srgbClr val="0070C0"/>
                </a:solidFill>
              </a:rPr>
              <a:t>.</a:t>
            </a:r>
          </a:p>
          <a:p>
            <a:r>
              <a:rPr lang="tr-TR" sz="3500" b="1" dirty="0"/>
              <a:t>	</a:t>
            </a:r>
            <a:r>
              <a:rPr lang="tr-TR" sz="3500" dirty="0">
                <a:solidFill>
                  <a:srgbClr val="00B050"/>
                </a:solidFill>
              </a:rPr>
              <a:t>Devlet, belediye, il özel idareleri ve diğer kamu tüzel kişilerinin amir ve memurları</a:t>
            </a:r>
            <a:r>
              <a:rPr lang="tr-TR" sz="3500" dirty="0"/>
              <a:t>, özel hukuk tüzel kişilerinin kendilerini temsile yetkili personeli doğrudan temsil yoluyla beyanda bulunabilir. </a:t>
            </a:r>
          </a:p>
          <a:p>
            <a:r>
              <a:rPr lang="tr-TR" sz="3500" dirty="0"/>
              <a:t>	</a:t>
            </a:r>
            <a:r>
              <a:rPr lang="tr-TR" sz="3500" dirty="0">
                <a:solidFill>
                  <a:srgbClr val="00B050"/>
                </a:solidFill>
              </a:rPr>
              <a:t>Kara, deniz ve havayolu işletmeleri ile nakliyeci kuruluş temsilcileri</a:t>
            </a:r>
            <a:r>
              <a:rPr lang="tr-TR" sz="3500" dirty="0"/>
              <a:t>, </a:t>
            </a:r>
            <a:r>
              <a:rPr lang="tr-TR" sz="3500" u="sng" dirty="0">
                <a:solidFill>
                  <a:srgbClr val="FF0000"/>
                </a:solidFill>
              </a:rPr>
              <a:t>taşıdıkları eşyanın sadece transit işlemleri için </a:t>
            </a:r>
            <a:r>
              <a:rPr lang="tr-TR" sz="3500" dirty="0"/>
              <a:t>doğrudan temsil yoluyla beyanda bulunabilir. </a:t>
            </a:r>
          </a:p>
          <a:p>
            <a:endParaRPr lang="tr-TR" dirty="0"/>
          </a:p>
        </p:txBody>
      </p:sp>
      <p:sp>
        <p:nvSpPr>
          <p:cNvPr id="4" name="Veri Yer Tutucusu 3"/>
          <p:cNvSpPr>
            <a:spLocks noGrp="1"/>
          </p:cNvSpPr>
          <p:nvPr>
            <p:ph type="dt" sz="half" idx="10"/>
          </p:nvPr>
        </p:nvSpPr>
        <p:spPr/>
        <p:txBody>
          <a:bodyPr/>
          <a:lstStyle/>
          <a:p>
            <a:fld id="{12D019AC-D098-4A1A-A8D5-ABD3CCE6A15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80</a:t>
            </a:fld>
            <a:endParaRPr lang="tr-TR">
              <a:solidFill>
                <a:prstClr val="black">
                  <a:tint val="75000"/>
                </a:prstClr>
              </a:solidFill>
            </a:endParaRPr>
          </a:p>
        </p:txBody>
      </p:sp>
    </p:spTree>
    <p:extLst>
      <p:ext uri="{BB962C8B-B14F-4D97-AF65-F5344CB8AC3E}">
        <p14:creationId xmlns:p14="http://schemas.microsoft.com/office/powerpoint/2010/main" val="32099257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1" y="218364"/>
            <a:ext cx="11846257" cy="6503111"/>
          </a:xfrm>
        </p:spPr>
        <p:txBody>
          <a:bodyPr>
            <a:normAutofit/>
          </a:bodyPr>
          <a:lstStyle/>
          <a:p>
            <a:pPr algn="ctr"/>
            <a:r>
              <a:rPr lang="tr-TR" sz="3600" b="1" dirty="0">
                <a:solidFill>
                  <a:srgbClr val="FF0000"/>
                </a:solidFill>
              </a:rPr>
              <a:t>Beyanda bulunacaklar</a:t>
            </a:r>
            <a:endParaRPr lang="tr-TR" sz="3600" dirty="0">
              <a:solidFill>
                <a:srgbClr val="FF0000"/>
              </a:solidFill>
            </a:endParaRPr>
          </a:p>
          <a:p>
            <a:r>
              <a:rPr lang="tr-TR" b="1" dirty="0"/>
              <a:t> </a:t>
            </a:r>
            <a:endParaRPr lang="tr-TR" dirty="0"/>
          </a:p>
          <a:p>
            <a:r>
              <a:rPr lang="tr-TR" b="1" dirty="0"/>
              <a:t>	</a:t>
            </a:r>
            <a:r>
              <a:rPr lang="tr-TR" sz="3500" b="1" dirty="0"/>
              <a:t>Madde 116- </a:t>
            </a:r>
            <a:r>
              <a:rPr lang="tr-TR" sz="3500" dirty="0">
                <a:solidFill>
                  <a:srgbClr val="0070C0"/>
                </a:solidFill>
              </a:rPr>
              <a:t>Bir beyannamenin tescilinin </a:t>
            </a:r>
            <a:r>
              <a:rPr lang="tr-TR" sz="3500" dirty="0">
                <a:solidFill>
                  <a:srgbClr val="00B050"/>
                </a:solidFill>
              </a:rPr>
              <a:t>belirli bir kişi için </a:t>
            </a:r>
            <a:r>
              <a:rPr lang="tr-TR" sz="3500" b="1" i="1" u="sng" dirty="0">
                <a:solidFill>
                  <a:srgbClr val="FF0000"/>
                </a:solidFill>
              </a:rPr>
              <a:t>özel yükümlülükler getirmesi halinde</a:t>
            </a:r>
            <a:r>
              <a:rPr lang="tr-TR" sz="3500" dirty="0">
                <a:solidFill>
                  <a:srgbClr val="00B050"/>
                </a:solidFill>
              </a:rPr>
              <a:t>;</a:t>
            </a:r>
          </a:p>
          <a:p>
            <a:r>
              <a:rPr lang="tr-TR" sz="3500" dirty="0">
                <a:solidFill>
                  <a:srgbClr val="00B050"/>
                </a:solidFill>
              </a:rPr>
              <a:t> </a:t>
            </a:r>
            <a:r>
              <a:rPr lang="tr-TR" sz="3500" dirty="0"/>
              <a:t>bu beyanın </a:t>
            </a:r>
            <a:r>
              <a:rPr lang="tr-TR" sz="3500" b="1" dirty="0">
                <a:solidFill>
                  <a:srgbClr val="FF0000"/>
                </a:solidFill>
              </a:rPr>
              <a:t>söz konusu kişi tarafından</a:t>
            </a:r>
            <a:r>
              <a:rPr lang="tr-TR" sz="3500" dirty="0"/>
              <a:t>,</a:t>
            </a:r>
          </a:p>
          <a:p>
            <a:r>
              <a:rPr lang="tr-TR" sz="3500" dirty="0"/>
              <a:t> </a:t>
            </a:r>
            <a:r>
              <a:rPr lang="tr-TR" sz="3500" b="1" dirty="0">
                <a:solidFill>
                  <a:srgbClr val="FF0000"/>
                </a:solidFill>
              </a:rPr>
              <a:t>veya bu kişi hesabına yapılması </a:t>
            </a:r>
            <a:r>
              <a:rPr lang="tr-TR" sz="3500" dirty="0"/>
              <a:t>ve </a:t>
            </a:r>
            <a:r>
              <a:rPr lang="tr-TR" sz="3500" b="1" dirty="0">
                <a:solidFill>
                  <a:srgbClr val="FF0000"/>
                </a:solidFill>
              </a:rPr>
              <a:t>beyan sahibinin Türkiye Gümrük Bölgesinde yerleşik olması gerekir</a:t>
            </a:r>
            <a:r>
              <a:rPr lang="tr-TR" sz="3500" dirty="0">
                <a:solidFill>
                  <a:srgbClr val="FFC000"/>
                </a:solidFill>
              </a:rPr>
              <a:t>. </a:t>
            </a:r>
          </a:p>
          <a:p>
            <a:r>
              <a:rPr lang="tr-TR" sz="3500" dirty="0"/>
              <a:t>	****</a:t>
            </a:r>
          </a:p>
          <a:p>
            <a:r>
              <a:rPr lang="tr-TR" sz="3500" dirty="0">
                <a:solidFill>
                  <a:srgbClr val="FFC000"/>
                </a:solidFill>
              </a:rPr>
              <a:t>Türkiye Gümrük Bölgesinde yerleşik olma zorunluluğu;</a:t>
            </a:r>
          </a:p>
          <a:p>
            <a:r>
              <a:rPr lang="tr-TR" sz="3500" dirty="0">
                <a:solidFill>
                  <a:srgbClr val="00B050"/>
                </a:solidFill>
              </a:rPr>
              <a:t> </a:t>
            </a:r>
            <a:r>
              <a:rPr lang="tr-TR" sz="3500" dirty="0">
                <a:solidFill>
                  <a:srgbClr val="FF0000"/>
                </a:solidFill>
              </a:rPr>
              <a:t>transit ya da geçici ithalat </a:t>
            </a:r>
            <a:r>
              <a:rPr lang="tr-TR" sz="3500" dirty="0"/>
              <a:t>veya arızi beyanda bulunan kişilere uygulanmaz.</a:t>
            </a:r>
          </a:p>
          <a:p>
            <a:endParaRPr lang="tr-TR" dirty="0"/>
          </a:p>
        </p:txBody>
      </p:sp>
      <p:sp>
        <p:nvSpPr>
          <p:cNvPr id="4" name="Veri Yer Tutucusu 3"/>
          <p:cNvSpPr>
            <a:spLocks noGrp="1"/>
          </p:cNvSpPr>
          <p:nvPr>
            <p:ph type="dt" sz="half" idx="10"/>
          </p:nvPr>
        </p:nvSpPr>
        <p:spPr/>
        <p:txBody>
          <a:bodyPr/>
          <a:lstStyle/>
          <a:p>
            <a:fld id="{542EC3E8-A14F-457B-AE66-AF676A309A92}"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81</a:t>
            </a:fld>
            <a:endParaRPr lang="tr-TR">
              <a:solidFill>
                <a:prstClr val="black">
                  <a:tint val="75000"/>
                </a:prstClr>
              </a:solidFill>
            </a:endParaRPr>
          </a:p>
        </p:txBody>
      </p:sp>
    </p:spTree>
    <p:extLst>
      <p:ext uri="{BB962C8B-B14F-4D97-AF65-F5344CB8AC3E}">
        <p14:creationId xmlns:p14="http://schemas.microsoft.com/office/powerpoint/2010/main" val="9419923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163772"/>
            <a:ext cx="11121788" cy="6455391"/>
          </a:xfrm>
        </p:spPr>
        <p:txBody>
          <a:bodyPr>
            <a:normAutofit/>
          </a:bodyPr>
          <a:lstStyle/>
          <a:p>
            <a:pPr algn="ctr"/>
            <a:r>
              <a:rPr lang="tr-TR" sz="3200" b="1" dirty="0">
                <a:solidFill>
                  <a:srgbClr val="FF0000"/>
                </a:solidFill>
              </a:rPr>
              <a:t>Beyannamenin doldurulması</a:t>
            </a:r>
            <a:endParaRPr lang="tr-TR" sz="3200" dirty="0">
              <a:solidFill>
                <a:srgbClr val="FF0000"/>
              </a:solidFill>
            </a:endParaRPr>
          </a:p>
          <a:p>
            <a:r>
              <a:rPr lang="tr-TR" b="1" dirty="0"/>
              <a:t> </a:t>
            </a:r>
            <a:endParaRPr lang="tr-TR" dirty="0"/>
          </a:p>
          <a:p>
            <a:r>
              <a:rPr lang="tr-TR" b="1" dirty="0"/>
              <a:t>	</a:t>
            </a:r>
            <a:r>
              <a:rPr lang="tr-TR" sz="3500" b="1" dirty="0"/>
              <a:t>Madde 117-</a:t>
            </a:r>
            <a:r>
              <a:rPr lang="tr-TR" sz="3500" dirty="0"/>
              <a:t>  </a:t>
            </a:r>
          </a:p>
          <a:p>
            <a:r>
              <a:rPr lang="tr-TR" sz="2400" dirty="0">
                <a:solidFill>
                  <a:srgbClr val="00B050"/>
                </a:solidFill>
              </a:rPr>
              <a:t>Eşyanın beyan edildiği gümrük rejimini düzenleyen hükümlerin uygulanması için gerekli bütün bilgiler </a:t>
            </a:r>
            <a:r>
              <a:rPr lang="tr-TR" sz="2400" b="1" dirty="0"/>
              <a:t>gümrük idarelerinde bulunan veri giriş salonlarındaki terminaller aracılığıyla </a:t>
            </a:r>
            <a:r>
              <a:rPr lang="tr-TR" sz="2400" dirty="0">
                <a:solidFill>
                  <a:srgbClr val="0070C0"/>
                </a:solidFill>
              </a:rPr>
              <a:t>yerel alan ağı veya elektronik veri değişimi veya internet aracılığıyla geniş alan ağı üzerinden </a:t>
            </a:r>
            <a:r>
              <a:rPr lang="tr-TR" sz="2400" u="sng" dirty="0">
                <a:solidFill>
                  <a:srgbClr val="FF0000"/>
                </a:solidFill>
              </a:rPr>
              <a:t>bilgisayar sistemine girilerek beyanname üzerine döküm alındıktan sonra beyan sahibi tarafından imzalanır.</a:t>
            </a:r>
          </a:p>
          <a:p>
            <a:endParaRPr lang="tr-TR" sz="2400" u="sng" dirty="0">
              <a:solidFill>
                <a:srgbClr val="FF0000"/>
              </a:solidFill>
            </a:endParaRPr>
          </a:p>
          <a:p>
            <a:r>
              <a:rPr lang="tr-TR" sz="3200" u="sng" dirty="0">
                <a:solidFill>
                  <a:srgbClr val="FF0000"/>
                </a:solidFill>
              </a:rPr>
              <a:t>Hazır paket programda ofiste doldurulan beyanname otomatik olarak gümrük bakanlığı sayfasına düşer ve doğru ise onaylanır. </a:t>
            </a:r>
          </a:p>
          <a:p>
            <a:pPr marL="0" indent="0">
              <a:buNone/>
            </a:pPr>
            <a:endParaRPr lang="tr-TR" sz="3500" dirty="0"/>
          </a:p>
        </p:txBody>
      </p:sp>
      <p:sp>
        <p:nvSpPr>
          <p:cNvPr id="4" name="Veri Yer Tutucusu 3"/>
          <p:cNvSpPr>
            <a:spLocks noGrp="1"/>
          </p:cNvSpPr>
          <p:nvPr>
            <p:ph type="dt" sz="half" idx="10"/>
          </p:nvPr>
        </p:nvSpPr>
        <p:spPr/>
        <p:txBody>
          <a:bodyPr/>
          <a:lstStyle/>
          <a:p>
            <a:fld id="{B85A1866-6277-45AC-B8DE-0D4E863A71E8}"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82</a:t>
            </a:fld>
            <a:endParaRPr lang="tr-TR">
              <a:solidFill>
                <a:prstClr val="black">
                  <a:tint val="75000"/>
                </a:prstClr>
              </a:solidFill>
            </a:endParaRPr>
          </a:p>
        </p:txBody>
      </p:sp>
    </p:spTree>
    <p:extLst>
      <p:ext uri="{BB962C8B-B14F-4D97-AF65-F5344CB8AC3E}">
        <p14:creationId xmlns:p14="http://schemas.microsoft.com/office/powerpoint/2010/main" val="8266664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7546" y="286603"/>
            <a:ext cx="11026254" cy="5890360"/>
          </a:xfrm>
        </p:spPr>
        <p:txBody>
          <a:bodyPr/>
          <a:lstStyle/>
          <a:p>
            <a:r>
              <a:rPr lang="tr-TR" sz="1800" dirty="0">
                <a:solidFill>
                  <a:srgbClr val="0070C0"/>
                </a:solidFill>
              </a:rPr>
              <a:t>Bilgisayar sistemine dahil olmayan gümrük idarelerinde </a:t>
            </a:r>
            <a:r>
              <a:rPr lang="tr-TR" sz="1800" dirty="0">
                <a:solidFill>
                  <a:srgbClr val="FF0000"/>
                </a:solidFill>
              </a:rPr>
              <a:t>gümrük beyannamesi elle veya yazı makinesi ile doldurulur ve beyan sahibi tarafından imzalanır.</a:t>
            </a:r>
          </a:p>
          <a:p>
            <a:r>
              <a:rPr lang="tr-TR" sz="1800" dirty="0"/>
              <a:t> </a:t>
            </a:r>
          </a:p>
          <a:p>
            <a:r>
              <a:rPr lang="tr-TR" sz="1800" dirty="0"/>
              <a:t>Beyannameler ;</a:t>
            </a:r>
          </a:p>
          <a:p>
            <a:r>
              <a:rPr lang="tr-TR" sz="1800" dirty="0"/>
              <a:t>açık ve okunaklı bir şekilde doldurulmalıdır.</a:t>
            </a:r>
          </a:p>
          <a:p>
            <a:r>
              <a:rPr lang="tr-TR" sz="1800" dirty="0"/>
              <a:t> Beyanname üzerinde kazıntı ve silinti yapılamaz.</a:t>
            </a:r>
          </a:p>
          <a:p>
            <a:r>
              <a:rPr lang="tr-TR" sz="1800" dirty="0"/>
              <a:t> Üzerinde kazıntı ve silinti bulunan beyannameler gümrük idarelerince kabul edilmez. </a:t>
            </a:r>
          </a:p>
          <a:p>
            <a:r>
              <a:rPr lang="tr-TR" sz="3200" dirty="0"/>
              <a:t> </a:t>
            </a:r>
          </a:p>
          <a:p>
            <a:endParaRPr lang="tr-TR" dirty="0"/>
          </a:p>
        </p:txBody>
      </p:sp>
      <p:sp>
        <p:nvSpPr>
          <p:cNvPr id="4" name="Veri Yer Tutucusu 3"/>
          <p:cNvSpPr>
            <a:spLocks noGrp="1"/>
          </p:cNvSpPr>
          <p:nvPr>
            <p:ph type="dt" sz="half" idx="10"/>
          </p:nvPr>
        </p:nvSpPr>
        <p:spPr/>
        <p:txBody>
          <a:bodyPr/>
          <a:lstStyle/>
          <a:p>
            <a:fld id="{28ADE923-A143-485D-9708-510243E089A5}"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83</a:t>
            </a:fld>
            <a:endParaRPr lang="tr-TR">
              <a:solidFill>
                <a:prstClr val="black">
                  <a:tint val="75000"/>
                </a:prstClr>
              </a:solidFill>
            </a:endParaRPr>
          </a:p>
        </p:txBody>
      </p:sp>
    </p:spTree>
    <p:extLst>
      <p:ext uri="{BB962C8B-B14F-4D97-AF65-F5344CB8AC3E}">
        <p14:creationId xmlns:p14="http://schemas.microsoft.com/office/powerpoint/2010/main" val="30523557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6032" y="286602"/>
            <a:ext cx="11655552" cy="6332561"/>
          </a:xfrm>
        </p:spPr>
        <p:txBody>
          <a:bodyPr>
            <a:normAutofit/>
          </a:bodyPr>
          <a:lstStyle/>
          <a:p>
            <a:pPr algn="ctr"/>
            <a:r>
              <a:rPr lang="tr-TR" sz="4000" b="1" dirty="0">
                <a:solidFill>
                  <a:srgbClr val="FF0000"/>
                </a:solidFill>
              </a:rPr>
              <a:t>Beyanın bağlayıcılığı </a:t>
            </a:r>
          </a:p>
          <a:p>
            <a:pPr algn="ctr"/>
            <a:endParaRPr lang="tr-TR" sz="3600" dirty="0"/>
          </a:p>
          <a:p>
            <a:r>
              <a:rPr lang="tr-TR" b="1" dirty="0"/>
              <a:t>	Madde 118 –</a:t>
            </a:r>
            <a:r>
              <a:rPr lang="tr-TR" dirty="0"/>
              <a:t> </a:t>
            </a:r>
            <a:r>
              <a:rPr lang="tr-TR" sz="3200" b="1" dirty="0">
                <a:solidFill>
                  <a:schemeClr val="accent2">
                    <a:lumMod val="75000"/>
                  </a:schemeClr>
                </a:solidFill>
              </a:rPr>
              <a:t>Tescil edilen </a:t>
            </a:r>
            <a:r>
              <a:rPr lang="tr-TR" sz="3200" dirty="0">
                <a:solidFill>
                  <a:srgbClr val="00B0F0"/>
                </a:solidFill>
              </a:rPr>
              <a:t>beyanname</a:t>
            </a:r>
            <a:r>
              <a:rPr lang="tr-TR" sz="3200" dirty="0"/>
              <a:t>,</a:t>
            </a:r>
          </a:p>
          <a:p>
            <a:r>
              <a:rPr lang="tr-TR" sz="3200" dirty="0"/>
              <a:t> </a:t>
            </a:r>
            <a:r>
              <a:rPr lang="tr-TR" sz="3200" dirty="0">
                <a:solidFill>
                  <a:srgbClr val="00B050"/>
                </a:solidFill>
              </a:rPr>
              <a:t>ait olduğu eşyanın vergileri ve para cezalarından dolayı taahhüt niteliğinde </a:t>
            </a:r>
            <a:r>
              <a:rPr lang="tr-TR" sz="3200" dirty="0">
                <a:solidFill>
                  <a:srgbClr val="FF0000"/>
                </a:solidFill>
                <a:latin typeface="Andalus" panose="02020603050405020304" pitchFamily="18" charset="-78"/>
                <a:cs typeface="Andalus" panose="02020603050405020304" pitchFamily="18" charset="-78"/>
              </a:rPr>
              <a:t>beyan sahibini bağlar </a:t>
            </a:r>
            <a:r>
              <a:rPr lang="tr-TR" sz="3200" dirty="0">
                <a:solidFill>
                  <a:srgbClr val="00B050"/>
                </a:solidFill>
              </a:rPr>
              <a:t>ve vergilerin tahakkukuna esas tutulur.</a:t>
            </a:r>
          </a:p>
          <a:p>
            <a:r>
              <a:rPr lang="tr-TR" sz="3200" dirty="0"/>
              <a:t> Bu nedenle </a:t>
            </a:r>
            <a:r>
              <a:rPr lang="tr-TR" sz="3200" dirty="0">
                <a:solidFill>
                  <a:srgbClr val="7030A0"/>
                </a:solidFill>
                <a:latin typeface="Bauhaus 93" panose="04030905020B02020C02" pitchFamily="82" charset="0"/>
              </a:rPr>
              <a:t>beyanname başkasına devredilemez.</a:t>
            </a:r>
          </a:p>
          <a:p>
            <a:endParaRPr lang="tr-TR" sz="3200" dirty="0">
              <a:solidFill>
                <a:srgbClr val="7030A0"/>
              </a:solidFill>
            </a:endParaRPr>
          </a:p>
          <a:p>
            <a:r>
              <a:rPr lang="tr-TR" sz="3200" dirty="0"/>
              <a:t> </a:t>
            </a:r>
          </a:p>
          <a:p>
            <a:endParaRPr lang="tr-TR" dirty="0"/>
          </a:p>
        </p:txBody>
      </p:sp>
      <p:sp>
        <p:nvSpPr>
          <p:cNvPr id="4" name="Veri Yer Tutucusu 3"/>
          <p:cNvSpPr>
            <a:spLocks noGrp="1"/>
          </p:cNvSpPr>
          <p:nvPr>
            <p:ph type="dt" sz="half" idx="10"/>
          </p:nvPr>
        </p:nvSpPr>
        <p:spPr/>
        <p:txBody>
          <a:bodyPr/>
          <a:lstStyle/>
          <a:p>
            <a:fld id="{FE9F9F74-3E90-49DB-8EDA-4097CD6103E6}"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84</a:t>
            </a:fld>
            <a:endParaRPr lang="tr-TR">
              <a:solidFill>
                <a:prstClr val="black">
                  <a:tint val="75000"/>
                </a:prstClr>
              </a:solidFill>
            </a:endParaRPr>
          </a:p>
        </p:txBody>
      </p:sp>
    </p:spTree>
    <p:extLst>
      <p:ext uri="{BB962C8B-B14F-4D97-AF65-F5344CB8AC3E}">
        <p14:creationId xmlns:p14="http://schemas.microsoft.com/office/powerpoint/2010/main" val="23262013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183" y="191069"/>
            <a:ext cx="11928142" cy="6530406"/>
          </a:xfrm>
        </p:spPr>
        <p:txBody>
          <a:bodyPr>
            <a:normAutofit fontScale="32500" lnSpcReduction="20000"/>
          </a:bodyPr>
          <a:lstStyle/>
          <a:p>
            <a:pPr algn="ctr"/>
            <a:r>
              <a:rPr lang="tr-TR" sz="11100" b="1" dirty="0">
                <a:solidFill>
                  <a:srgbClr val="FF0000"/>
                </a:solidFill>
              </a:rPr>
              <a:t>Beyannameye eklenecek belgeler</a:t>
            </a:r>
            <a:endParaRPr lang="tr-TR" sz="11100" dirty="0">
              <a:solidFill>
                <a:srgbClr val="FF0000"/>
              </a:solidFill>
            </a:endParaRPr>
          </a:p>
          <a:p>
            <a:r>
              <a:rPr lang="tr-TR" sz="4000" b="1" dirty="0"/>
              <a:t> </a:t>
            </a:r>
            <a:endParaRPr lang="tr-TR" sz="4000" dirty="0"/>
          </a:p>
          <a:p>
            <a:r>
              <a:rPr lang="tr-TR" sz="4000" b="1" dirty="0"/>
              <a:t>	</a:t>
            </a:r>
            <a:r>
              <a:rPr lang="tr-TR" sz="8600" b="1" dirty="0"/>
              <a:t>Madde 119- </a:t>
            </a:r>
            <a:r>
              <a:rPr lang="tr-TR" sz="8600" b="1" dirty="0">
                <a:solidFill>
                  <a:srgbClr val="00B050"/>
                </a:solidFill>
              </a:rPr>
              <a:t>Gümrük beyannamesi ile birlikte </a:t>
            </a:r>
            <a:r>
              <a:rPr lang="tr-TR" sz="8600" b="1" dirty="0">
                <a:solidFill>
                  <a:srgbClr val="7030A0"/>
                </a:solidFill>
              </a:rPr>
              <a:t>eşyanın faturasının</a:t>
            </a:r>
            <a:r>
              <a:rPr lang="tr-TR" sz="8600" b="1" dirty="0">
                <a:solidFill>
                  <a:srgbClr val="00B050"/>
                </a:solidFill>
              </a:rPr>
              <a:t> ibrazı zorunludur.</a:t>
            </a:r>
          </a:p>
          <a:p>
            <a:pPr algn="ctr"/>
            <a:r>
              <a:rPr lang="tr-TR" sz="9800" b="1" dirty="0"/>
              <a:t>Ayrıca beyanname ekinde;</a:t>
            </a:r>
          </a:p>
          <a:p>
            <a:r>
              <a:rPr lang="tr-TR" sz="9800" dirty="0"/>
              <a:t>a) </a:t>
            </a:r>
            <a:r>
              <a:rPr lang="tr-TR" sz="9800" dirty="0">
                <a:solidFill>
                  <a:srgbClr val="00B0F0"/>
                </a:solidFill>
              </a:rPr>
              <a:t>Eşyanın serbest dolaşıma girişinde</a:t>
            </a:r>
            <a:r>
              <a:rPr lang="tr-TR" sz="9800" dirty="0"/>
              <a:t>; </a:t>
            </a:r>
            <a:r>
              <a:rPr lang="tr-TR" sz="9800" dirty="0">
                <a:solidFill>
                  <a:srgbClr val="FF0000"/>
                </a:solidFill>
              </a:rPr>
              <a:t>teslim şekline göre navlun faturası ve/veya sigorta poliçesi,</a:t>
            </a:r>
          </a:p>
          <a:p>
            <a:r>
              <a:rPr lang="tr-TR" sz="9800" dirty="0"/>
              <a:t>b) </a:t>
            </a:r>
            <a:r>
              <a:rPr lang="tr-TR" sz="9800" dirty="0">
                <a:solidFill>
                  <a:srgbClr val="00B0F0"/>
                </a:solidFill>
              </a:rPr>
              <a:t>Transit ve antrepo rejimlerinde</a:t>
            </a:r>
            <a:r>
              <a:rPr lang="tr-TR" sz="9800" dirty="0"/>
              <a:t>; taşıma belgeleri,</a:t>
            </a:r>
          </a:p>
          <a:p>
            <a:r>
              <a:rPr lang="tr-TR" sz="9800" dirty="0"/>
              <a:t>c) </a:t>
            </a:r>
            <a:r>
              <a:rPr lang="tr-TR" sz="9800" dirty="0">
                <a:solidFill>
                  <a:srgbClr val="00B0F0"/>
                </a:solidFill>
              </a:rPr>
              <a:t>Eşyanın </a:t>
            </a:r>
            <a:r>
              <a:rPr lang="tr-TR" sz="9800" dirty="0" err="1">
                <a:solidFill>
                  <a:srgbClr val="00B0F0"/>
                </a:solidFill>
              </a:rPr>
              <a:t>laboratuar</a:t>
            </a:r>
            <a:r>
              <a:rPr lang="tr-TR" sz="9800" dirty="0">
                <a:solidFill>
                  <a:srgbClr val="00B0F0"/>
                </a:solidFill>
              </a:rPr>
              <a:t> tahliline veya ekspertize tabi tutulması durumunda</a:t>
            </a:r>
            <a:r>
              <a:rPr lang="tr-TR" sz="9800" dirty="0"/>
              <a:t>; </a:t>
            </a:r>
            <a:r>
              <a:rPr lang="tr-TR" sz="9800" dirty="0">
                <a:solidFill>
                  <a:srgbClr val="FF0000"/>
                </a:solidFill>
              </a:rPr>
              <a:t>buna ilişkin raporlar,</a:t>
            </a:r>
          </a:p>
          <a:p>
            <a:r>
              <a:rPr lang="tr-TR" sz="9800" dirty="0"/>
              <a:t>d) </a:t>
            </a:r>
            <a:r>
              <a:rPr lang="tr-TR" sz="9800" dirty="0">
                <a:solidFill>
                  <a:srgbClr val="00B0F0"/>
                </a:solidFill>
              </a:rPr>
              <a:t>İhracat rejimi, transit rejimi ve antrepo rejimleri dışında kalan rejimlerde</a:t>
            </a:r>
            <a:r>
              <a:rPr lang="tr-TR" sz="9800" dirty="0"/>
              <a:t>; </a:t>
            </a:r>
            <a:r>
              <a:rPr lang="tr-TR" sz="9800" dirty="0">
                <a:solidFill>
                  <a:srgbClr val="FF0000"/>
                </a:solidFill>
              </a:rPr>
              <a:t>Kıymet Bildirim Formu,</a:t>
            </a:r>
          </a:p>
          <a:p>
            <a:r>
              <a:rPr lang="tr-TR" sz="9800" dirty="0"/>
              <a:t>e) </a:t>
            </a:r>
            <a:r>
              <a:rPr lang="tr-TR" sz="9800" dirty="0">
                <a:solidFill>
                  <a:srgbClr val="00B0F0"/>
                </a:solidFill>
              </a:rPr>
              <a:t>Eşyanın tercihli tarife uygulamasından yararlanması halinde</a:t>
            </a:r>
            <a:r>
              <a:rPr lang="tr-TR" sz="9800" dirty="0"/>
              <a:t>; </a:t>
            </a:r>
            <a:r>
              <a:rPr lang="tr-TR" sz="9800" dirty="0">
                <a:solidFill>
                  <a:srgbClr val="FF0000"/>
                </a:solidFill>
              </a:rPr>
              <a:t>gerekli belgeler</a:t>
            </a:r>
            <a:r>
              <a:rPr lang="tr-TR" sz="9800" dirty="0"/>
              <a:t>,</a:t>
            </a:r>
          </a:p>
          <a:p>
            <a:r>
              <a:rPr lang="tr-TR" sz="9800" dirty="0"/>
              <a:t>Aranır.</a:t>
            </a:r>
          </a:p>
          <a:p>
            <a:endParaRPr lang="tr-TR" sz="3100" dirty="0"/>
          </a:p>
        </p:txBody>
      </p:sp>
      <p:sp>
        <p:nvSpPr>
          <p:cNvPr id="4" name="Veri Yer Tutucusu 3"/>
          <p:cNvSpPr>
            <a:spLocks noGrp="1"/>
          </p:cNvSpPr>
          <p:nvPr>
            <p:ph type="dt" sz="half" idx="10"/>
          </p:nvPr>
        </p:nvSpPr>
        <p:spPr/>
        <p:txBody>
          <a:bodyPr/>
          <a:lstStyle/>
          <a:p>
            <a:fld id="{D6130D97-D30E-4757-9B39-3B9239B445F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85</a:t>
            </a:fld>
            <a:endParaRPr lang="tr-TR">
              <a:solidFill>
                <a:prstClr val="black">
                  <a:tint val="75000"/>
                </a:prstClr>
              </a:solidFill>
            </a:endParaRPr>
          </a:p>
        </p:txBody>
      </p:sp>
    </p:spTree>
    <p:extLst>
      <p:ext uri="{BB962C8B-B14F-4D97-AF65-F5344CB8AC3E}">
        <p14:creationId xmlns:p14="http://schemas.microsoft.com/office/powerpoint/2010/main" val="27189074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434" y="300251"/>
            <a:ext cx="11109276" cy="5876712"/>
          </a:xfrm>
        </p:spPr>
        <p:txBody>
          <a:bodyPr/>
          <a:lstStyle/>
          <a:p>
            <a:endParaRPr lang="tr-TR" sz="3200" dirty="0">
              <a:solidFill>
                <a:srgbClr val="00B050"/>
              </a:solidFill>
            </a:endParaRPr>
          </a:p>
          <a:p>
            <a:r>
              <a:rPr lang="tr-TR" sz="3200" dirty="0">
                <a:solidFill>
                  <a:srgbClr val="00B050"/>
                </a:solidFill>
              </a:rPr>
              <a:t>Beyannameye eklenen belgeler </a:t>
            </a:r>
            <a:r>
              <a:rPr lang="tr-TR" sz="3200" b="1" dirty="0">
                <a:solidFill>
                  <a:srgbClr val="00B050"/>
                </a:solidFill>
              </a:rPr>
              <a:t>gümrük idarelerinde muhafaza edilir.</a:t>
            </a:r>
          </a:p>
          <a:p>
            <a:r>
              <a:rPr lang="tr-TR" sz="3200" b="1" dirty="0">
                <a:solidFill>
                  <a:srgbClr val="00B050"/>
                </a:solidFill>
              </a:rPr>
              <a:t> </a:t>
            </a:r>
            <a:r>
              <a:rPr lang="tr-TR" sz="3200" dirty="0">
                <a:solidFill>
                  <a:srgbClr val="00B050"/>
                </a:solidFill>
              </a:rPr>
              <a:t>Yükümlü tarafından talep edilmesi halinde bu belgelerin onaylı birer örneği kendilerine verilebilir</a:t>
            </a:r>
            <a:r>
              <a:rPr lang="tr-TR" sz="3200" dirty="0"/>
              <a:t>.</a:t>
            </a:r>
          </a:p>
          <a:p>
            <a:r>
              <a:rPr lang="tr-TR" sz="3200" dirty="0"/>
              <a:t> </a:t>
            </a:r>
          </a:p>
          <a:p>
            <a:r>
              <a:rPr lang="tr-TR" sz="3200" dirty="0"/>
              <a:t> </a:t>
            </a:r>
          </a:p>
          <a:p>
            <a:endParaRPr lang="tr-TR" dirty="0"/>
          </a:p>
        </p:txBody>
      </p:sp>
      <p:sp>
        <p:nvSpPr>
          <p:cNvPr id="4" name="Veri Yer Tutucusu 3"/>
          <p:cNvSpPr>
            <a:spLocks noGrp="1"/>
          </p:cNvSpPr>
          <p:nvPr>
            <p:ph type="dt" sz="half" idx="10"/>
          </p:nvPr>
        </p:nvSpPr>
        <p:spPr/>
        <p:txBody>
          <a:bodyPr/>
          <a:lstStyle/>
          <a:p>
            <a:fld id="{A85DA29B-529B-4FB1-AD89-E5A6D039169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86</a:t>
            </a:fld>
            <a:endParaRPr lang="tr-TR">
              <a:solidFill>
                <a:prstClr val="black">
                  <a:tint val="75000"/>
                </a:prstClr>
              </a:solidFill>
            </a:endParaRPr>
          </a:p>
        </p:txBody>
      </p:sp>
    </p:spTree>
    <p:extLst>
      <p:ext uri="{BB962C8B-B14F-4D97-AF65-F5344CB8AC3E}">
        <p14:creationId xmlns:p14="http://schemas.microsoft.com/office/powerpoint/2010/main" val="8897923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60" y="0"/>
            <a:ext cx="11108140" cy="6176963"/>
          </a:xfrm>
        </p:spPr>
        <p:txBody>
          <a:bodyPr>
            <a:normAutofit/>
          </a:bodyPr>
          <a:lstStyle/>
          <a:p>
            <a:pPr algn="ctr"/>
            <a:r>
              <a:rPr lang="tr-TR" sz="3500" b="1" dirty="0">
                <a:solidFill>
                  <a:srgbClr val="FF0000"/>
                </a:solidFill>
              </a:rPr>
              <a:t>Taşıma belgeleri </a:t>
            </a:r>
          </a:p>
          <a:p>
            <a:r>
              <a:rPr lang="tr-TR" b="1" dirty="0"/>
              <a:t> </a:t>
            </a:r>
            <a:endParaRPr lang="tr-TR" dirty="0"/>
          </a:p>
          <a:p>
            <a:r>
              <a:rPr lang="tr-TR" b="1" dirty="0"/>
              <a:t>	Madde 123-</a:t>
            </a:r>
            <a:r>
              <a:rPr lang="tr-TR" dirty="0"/>
              <a:t> </a:t>
            </a:r>
            <a:r>
              <a:rPr lang="tr-TR" sz="3200" dirty="0">
                <a:solidFill>
                  <a:srgbClr val="00B050"/>
                </a:solidFill>
              </a:rPr>
              <a:t>Deniz yoluyla yapılan taşımalarda </a:t>
            </a:r>
            <a:r>
              <a:rPr lang="tr-TR" sz="3200" dirty="0"/>
              <a:t>geminin kaptanı veya donatanı veya mümessili tarafından </a:t>
            </a:r>
            <a:r>
              <a:rPr lang="tr-TR" sz="3200" dirty="0">
                <a:solidFill>
                  <a:srgbClr val="00B050"/>
                </a:solidFill>
              </a:rPr>
              <a:t>yükletene taşıma belgesi olarak konşimento verilir.</a:t>
            </a:r>
          </a:p>
          <a:p>
            <a:r>
              <a:rPr lang="tr-TR" sz="3200" dirty="0"/>
              <a:t> </a:t>
            </a:r>
            <a:r>
              <a:rPr lang="tr-TR" sz="3200" u="sng" dirty="0">
                <a:solidFill>
                  <a:srgbClr val="C00000"/>
                </a:solidFill>
              </a:rPr>
              <a:t>Konşimentoda aşağıda yazılı bilgiler bulunur:</a:t>
            </a:r>
          </a:p>
          <a:p>
            <a:r>
              <a:rPr lang="tr-TR" sz="3200" dirty="0"/>
              <a:t>	a) Taşıyanın adı ve soyadı veya ticaret unvanı,</a:t>
            </a:r>
          </a:p>
          <a:p>
            <a:r>
              <a:rPr lang="tr-TR" sz="3200" dirty="0"/>
              <a:t>	b) Kaptanın adı ve soyadı,</a:t>
            </a:r>
          </a:p>
          <a:p>
            <a:r>
              <a:rPr lang="tr-TR" sz="3200" dirty="0"/>
              <a:t>	c) Geminin adı ve </a:t>
            </a:r>
            <a:r>
              <a:rPr lang="tr-TR" sz="3200" dirty="0" err="1"/>
              <a:t>tabiyeti</a:t>
            </a:r>
            <a:r>
              <a:rPr lang="tr-TR" sz="3200" dirty="0"/>
              <a:t>,</a:t>
            </a:r>
          </a:p>
          <a:p>
            <a:r>
              <a:rPr lang="tr-TR" sz="3200" dirty="0"/>
              <a:t>	d) Yükletenin adı ve soyadı veya ticaret unvanı,</a:t>
            </a:r>
          </a:p>
          <a:p>
            <a:r>
              <a:rPr lang="tr-TR" dirty="0"/>
              <a:t> </a:t>
            </a:r>
          </a:p>
          <a:p>
            <a:endParaRPr lang="tr-TR" dirty="0"/>
          </a:p>
        </p:txBody>
      </p:sp>
      <p:sp>
        <p:nvSpPr>
          <p:cNvPr id="4" name="Veri Yer Tutucusu 3"/>
          <p:cNvSpPr>
            <a:spLocks noGrp="1"/>
          </p:cNvSpPr>
          <p:nvPr>
            <p:ph type="dt" sz="half" idx="10"/>
          </p:nvPr>
        </p:nvSpPr>
        <p:spPr/>
        <p:txBody>
          <a:bodyPr/>
          <a:lstStyle/>
          <a:p>
            <a:fld id="{3B49DF5D-910E-4B55-B6B8-0E78B6FFA33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87</a:t>
            </a:fld>
            <a:endParaRPr lang="tr-TR">
              <a:solidFill>
                <a:prstClr val="black">
                  <a:tint val="75000"/>
                </a:prstClr>
              </a:solidFill>
            </a:endParaRPr>
          </a:p>
        </p:txBody>
      </p:sp>
    </p:spTree>
    <p:extLst>
      <p:ext uri="{BB962C8B-B14F-4D97-AF65-F5344CB8AC3E}">
        <p14:creationId xmlns:p14="http://schemas.microsoft.com/office/powerpoint/2010/main" val="2144862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191069"/>
            <a:ext cx="11121788" cy="6400800"/>
          </a:xfrm>
        </p:spPr>
        <p:txBody>
          <a:bodyPr>
            <a:normAutofit/>
          </a:bodyPr>
          <a:lstStyle/>
          <a:p>
            <a:r>
              <a:rPr lang="tr-TR" sz="3200" dirty="0"/>
              <a:t>e) Alıcının adı ve soyadı veya ticaret unvanı,</a:t>
            </a:r>
          </a:p>
          <a:p>
            <a:r>
              <a:rPr lang="tr-TR" sz="3200" dirty="0"/>
              <a:t>f) Yükleme limanı,</a:t>
            </a:r>
          </a:p>
          <a:p>
            <a:r>
              <a:rPr lang="tr-TR" sz="3200" dirty="0"/>
              <a:t>g) Boşaltma limanı veya buna dair talimat alınacak yer,</a:t>
            </a:r>
          </a:p>
          <a:p>
            <a:r>
              <a:rPr lang="tr-TR" sz="3200" dirty="0"/>
              <a:t>h) Gemiye yüklenen veya taşınmak üzere teslim alınan malların cinsi, ölçüsü, sayı veya tartısı, markaları ve dıştan belli olan hal ve mahiyetleri,</a:t>
            </a:r>
          </a:p>
          <a:p>
            <a:r>
              <a:rPr lang="tr-TR" sz="3200" dirty="0"/>
              <a:t>ı) Navluna ait şartlar.</a:t>
            </a:r>
          </a:p>
          <a:p>
            <a:r>
              <a:rPr lang="tr-TR" sz="3200" dirty="0"/>
              <a:t>	</a:t>
            </a:r>
            <a:r>
              <a:rPr lang="tr-TR" sz="3200" dirty="0">
                <a:solidFill>
                  <a:srgbClr val="00B0F0"/>
                </a:solidFill>
              </a:rPr>
              <a:t>Eşya, boşaltma limanında konşimentoda teslim edileceği gösterilen ve bir nüshasını taşıyan kimseye ve eğer konşimento emre muharrer (</a:t>
            </a:r>
            <a:r>
              <a:rPr lang="tr-TR" sz="1800" dirty="0"/>
              <a:t>belli bir kimse veya onun emir ve havalesine düzenlenmiş senetlerdir. bunlar ciro yoluyla devredilebilir.) </a:t>
            </a:r>
            <a:r>
              <a:rPr lang="tr-TR" sz="3200" dirty="0">
                <a:solidFill>
                  <a:srgbClr val="00B0F0"/>
                </a:solidFill>
              </a:rPr>
              <a:t>ise ciro ile devralmış şahsa teslim olunur. </a:t>
            </a:r>
            <a:endParaRPr lang="tr-TR" sz="3200" dirty="0"/>
          </a:p>
          <a:p>
            <a:endParaRPr lang="tr-TR" dirty="0"/>
          </a:p>
        </p:txBody>
      </p:sp>
      <p:sp>
        <p:nvSpPr>
          <p:cNvPr id="4" name="Veri Yer Tutucusu 3"/>
          <p:cNvSpPr>
            <a:spLocks noGrp="1"/>
          </p:cNvSpPr>
          <p:nvPr>
            <p:ph type="dt" sz="half" idx="10"/>
          </p:nvPr>
        </p:nvSpPr>
        <p:spPr/>
        <p:txBody>
          <a:bodyPr/>
          <a:lstStyle/>
          <a:p>
            <a:fld id="{270518E9-BF9B-4E0C-8D9B-6289799F7930}"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88</a:t>
            </a:fld>
            <a:endParaRPr lang="tr-TR">
              <a:solidFill>
                <a:prstClr val="black">
                  <a:tint val="75000"/>
                </a:prstClr>
              </a:solidFill>
            </a:endParaRPr>
          </a:p>
        </p:txBody>
      </p:sp>
    </p:spTree>
    <p:extLst>
      <p:ext uri="{BB962C8B-B14F-4D97-AF65-F5344CB8AC3E}">
        <p14:creationId xmlns:p14="http://schemas.microsoft.com/office/powerpoint/2010/main" val="18733538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00251" y="313899"/>
            <a:ext cx="11778018" cy="6407576"/>
          </a:xfrm>
        </p:spPr>
        <p:txBody>
          <a:bodyPr>
            <a:normAutofit/>
          </a:bodyPr>
          <a:lstStyle/>
          <a:p>
            <a:r>
              <a:rPr lang="tr-TR" sz="3500" dirty="0">
                <a:solidFill>
                  <a:srgbClr val="FF0000"/>
                </a:solidFill>
              </a:rPr>
              <a:t>Kara nakliyatında taşıyıcılar tarafından konşimento yerine düzenlenen belgeye yük senedi (CMR) denilir</a:t>
            </a:r>
            <a:r>
              <a:rPr lang="tr-TR" dirty="0"/>
              <a:t>.</a:t>
            </a:r>
          </a:p>
          <a:p>
            <a:r>
              <a:rPr lang="tr-TR" dirty="0"/>
              <a:t> </a:t>
            </a:r>
            <a:r>
              <a:rPr lang="tr-TR" dirty="0">
                <a:solidFill>
                  <a:srgbClr val="7030A0"/>
                </a:solidFill>
              </a:rPr>
              <a:t>Bunlarda da aşağıda yazılı bilgiler bulunur:</a:t>
            </a:r>
          </a:p>
          <a:p>
            <a:r>
              <a:rPr lang="tr-TR" dirty="0"/>
              <a:t>	</a:t>
            </a:r>
            <a:r>
              <a:rPr lang="tr-TR" sz="3200" dirty="0"/>
              <a:t>a) Alıcının adı, soyadı veya ticaret unvanı ve adresi, eşyanın gönderildiği yer</a:t>
            </a:r>
          </a:p>
          <a:p>
            <a:r>
              <a:rPr lang="tr-TR" sz="3200" dirty="0"/>
              <a:t>	b) Taşınacak eşyanın cinsi, ağırlığı veya adedi, </a:t>
            </a:r>
          </a:p>
          <a:p>
            <a:r>
              <a:rPr lang="tr-TR" sz="3200" dirty="0"/>
              <a:t>	c) Gönderenin adı, soyadı veya ticaret unvanı ve adresi,</a:t>
            </a:r>
          </a:p>
          <a:p>
            <a:r>
              <a:rPr lang="tr-TR" sz="3200" dirty="0"/>
              <a:t>	d) Taşıyıcının adı, soyadı veya ticaret unvanı ve adresi,</a:t>
            </a:r>
          </a:p>
          <a:p>
            <a:r>
              <a:rPr lang="tr-TR" sz="3200" dirty="0"/>
              <a:t>	e) Taşıma ücreti ve ücret ödenmiş ise bu husus,</a:t>
            </a:r>
          </a:p>
          <a:p>
            <a:endParaRPr lang="tr-TR" sz="3200" dirty="0"/>
          </a:p>
        </p:txBody>
      </p:sp>
      <p:sp>
        <p:nvSpPr>
          <p:cNvPr id="4" name="Veri Yer Tutucusu 3"/>
          <p:cNvSpPr>
            <a:spLocks noGrp="1"/>
          </p:cNvSpPr>
          <p:nvPr>
            <p:ph type="dt" sz="half" idx="10"/>
          </p:nvPr>
        </p:nvSpPr>
        <p:spPr/>
        <p:txBody>
          <a:bodyPr/>
          <a:lstStyle/>
          <a:p>
            <a:fld id="{8E084C02-2531-49EE-A2D1-960090ABD1EB}"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89</a:t>
            </a:fld>
            <a:endParaRPr lang="tr-TR">
              <a:solidFill>
                <a:prstClr val="black">
                  <a:tint val="75000"/>
                </a:prstClr>
              </a:solidFill>
            </a:endParaRPr>
          </a:p>
        </p:txBody>
      </p:sp>
    </p:spTree>
    <p:extLst>
      <p:ext uri="{BB962C8B-B14F-4D97-AF65-F5344CB8AC3E}">
        <p14:creationId xmlns:p14="http://schemas.microsoft.com/office/powerpoint/2010/main" val="86425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70C0"/>
                </a:solidFill>
              </a:rPr>
              <a:t>DÖRDÜNCÜ KISIM</a:t>
            </a:r>
          </a:p>
          <a:p>
            <a:pPr algn="ctr"/>
            <a:endParaRPr lang="tr-TR" b="1" dirty="0">
              <a:solidFill>
                <a:srgbClr val="0070C0"/>
              </a:solidFill>
            </a:endParaRPr>
          </a:p>
          <a:p>
            <a:pPr algn="ctr"/>
            <a:r>
              <a:rPr lang="tr-TR" sz="3200" b="1" dirty="0">
                <a:solidFill>
                  <a:srgbClr val="0070C0"/>
                </a:solidFill>
              </a:rPr>
              <a:t>BİRİNCİ BÖLÜM</a:t>
            </a:r>
          </a:p>
          <a:p>
            <a:pPr algn="r"/>
            <a:r>
              <a:rPr lang="tr-TR" sz="3200" b="1" dirty="0">
                <a:solidFill>
                  <a:srgbClr val="FF0000"/>
                </a:solidFill>
              </a:rPr>
              <a:t>İKİNCİ AYIRIM</a:t>
            </a:r>
          </a:p>
        </p:txBody>
      </p:sp>
      <p:sp>
        <p:nvSpPr>
          <p:cNvPr id="4" name="Veri Yer Tutucusu 3"/>
          <p:cNvSpPr>
            <a:spLocks noGrp="1"/>
          </p:cNvSpPr>
          <p:nvPr>
            <p:ph type="dt" sz="half" idx="10"/>
          </p:nvPr>
        </p:nvSpPr>
        <p:spPr/>
        <p:txBody>
          <a:bodyPr/>
          <a:lstStyle/>
          <a:p>
            <a:fld id="{256B5BA0-C6DE-4D38-9965-9AB97F13475E}"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a:t>
            </a:fld>
            <a:endParaRPr lang="tr-TR">
              <a:solidFill>
                <a:prstClr val="black">
                  <a:tint val="75000"/>
                </a:prstClr>
              </a:solidFill>
            </a:endParaRPr>
          </a:p>
        </p:txBody>
      </p:sp>
    </p:spTree>
    <p:extLst>
      <p:ext uri="{BB962C8B-B14F-4D97-AF65-F5344CB8AC3E}">
        <p14:creationId xmlns:p14="http://schemas.microsoft.com/office/powerpoint/2010/main" val="9523217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122830"/>
            <a:ext cx="11190027" cy="6054133"/>
          </a:xfrm>
        </p:spPr>
        <p:txBody>
          <a:bodyPr>
            <a:normAutofit/>
          </a:bodyPr>
          <a:lstStyle/>
          <a:p>
            <a:r>
              <a:rPr lang="tr-TR" sz="3200" dirty="0"/>
              <a:t>f) Taşımanın yapılacağı müddet,</a:t>
            </a:r>
          </a:p>
          <a:p>
            <a:r>
              <a:rPr lang="tr-TR" sz="3200" dirty="0"/>
              <a:t>g) Taraflar arasında kararlaştırılan diğer hususlar.</a:t>
            </a:r>
          </a:p>
          <a:p>
            <a:r>
              <a:rPr lang="tr-TR" sz="3200" dirty="0"/>
              <a:t>	Hava taşımalarında, aynı anlamda ve benzeri bilgileri kapsayan konşimento kullanılır.</a:t>
            </a:r>
          </a:p>
          <a:p>
            <a:r>
              <a:rPr lang="tr-TR" sz="3200" dirty="0"/>
              <a:t>	</a:t>
            </a:r>
            <a:r>
              <a:rPr lang="tr-TR" sz="3200" dirty="0">
                <a:solidFill>
                  <a:srgbClr val="C00000"/>
                </a:solidFill>
              </a:rPr>
              <a:t>Demiryolu ile yapılan taşımalarda ise benzeri bilgileri içeren CIM ve CIV belgeleri gibi uluslararası kabul görmüş taşıma belgeleri kullanılır.</a:t>
            </a:r>
          </a:p>
          <a:p>
            <a:r>
              <a:rPr lang="tr-TR" sz="3200" dirty="0"/>
              <a:t> </a:t>
            </a:r>
          </a:p>
          <a:p>
            <a:endParaRPr lang="tr-TR" dirty="0"/>
          </a:p>
        </p:txBody>
      </p:sp>
      <p:sp>
        <p:nvSpPr>
          <p:cNvPr id="4" name="Veri Yer Tutucusu 3"/>
          <p:cNvSpPr>
            <a:spLocks noGrp="1"/>
          </p:cNvSpPr>
          <p:nvPr>
            <p:ph type="dt" sz="half" idx="10"/>
          </p:nvPr>
        </p:nvSpPr>
        <p:spPr/>
        <p:txBody>
          <a:bodyPr/>
          <a:lstStyle/>
          <a:p>
            <a:fld id="{DEAE9CC2-1131-40D7-BF89-D430915C1331}"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90</a:t>
            </a:fld>
            <a:endParaRPr lang="tr-TR">
              <a:solidFill>
                <a:prstClr val="black">
                  <a:tint val="75000"/>
                </a:prstClr>
              </a:solidFill>
            </a:endParaRPr>
          </a:p>
        </p:txBody>
      </p:sp>
    </p:spTree>
    <p:extLst>
      <p:ext uri="{BB962C8B-B14F-4D97-AF65-F5344CB8AC3E}">
        <p14:creationId xmlns:p14="http://schemas.microsoft.com/office/powerpoint/2010/main" val="23701996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3773" y="232012"/>
            <a:ext cx="11190027" cy="6489463"/>
          </a:xfrm>
        </p:spPr>
        <p:txBody>
          <a:bodyPr>
            <a:noAutofit/>
          </a:bodyPr>
          <a:lstStyle/>
          <a:p>
            <a:pPr algn="ctr"/>
            <a:r>
              <a:rPr lang="tr-TR" sz="3600" b="1" dirty="0">
                <a:solidFill>
                  <a:srgbClr val="FF0000"/>
                </a:solidFill>
              </a:rPr>
              <a:t>Beyannamenin tescil ve onay işlemleri</a:t>
            </a:r>
          </a:p>
          <a:p>
            <a:r>
              <a:rPr lang="tr-TR" sz="3200" dirty="0"/>
              <a:t> </a:t>
            </a:r>
          </a:p>
          <a:p>
            <a:r>
              <a:rPr lang="tr-TR" sz="3200" b="1" dirty="0"/>
              <a:t>Madde 126- </a:t>
            </a:r>
            <a:r>
              <a:rPr lang="tr-TR" sz="3200" dirty="0">
                <a:solidFill>
                  <a:srgbClr val="00B050"/>
                </a:solidFill>
              </a:rPr>
              <a:t>Beyanname, </a:t>
            </a:r>
          </a:p>
          <a:p>
            <a:r>
              <a:rPr lang="tr-TR" sz="3200" dirty="0">
                <a:solidFill>
                  <a:srgbClr val="00B050"/>
                </a:solidFill>
              </a:rPr>
              <a:t>beyana ilişkin ,</a:t>
            </a:r>
          </a:p>
          <a:p>
            <a:r>
              <a:rPr lang="tr-TR" sz="3200" dirty="0">
                <a:solidFill>
                  <a:srgbClr val="7030A0"/>
                </a:solidFill>
              </a:rPr>
              <a:t>bilgilerin sisteme girilmesi </a:t>
            </a:r>
          </a:p>
          <a:p>
            <a:r>
              <a:rPr lang="tr-TR" sz="3200" dirty="0">
                <a:solidFill>
                  <a:srgbClr val="7030A0"/>
                </a:solidFill>
              </a:rPr>
              <a:t>ve sistem tarafından tescil tarihi ve sayısı verilmesiyle,</a:t>
            </a:r>
          </a:p>
          <a:p>
            <a:r>
              <a:rPr lang="tr-TR" sz="3200" dirty="0">
                <a:solidFill>
                  <a:srgbClr val="7030A0"/>
                </a:solidFill>
              </a:rPr>
              <a:t> </a:t>
            </a:r>
            <a:r>
              <a:rPr lang="tr-TR" sz="3200" dirty="0">
                <a:solidFill>
                  <a:srgbClr val="00B050"/>
                </a:solidFill>
              </a:rPr>
              <a:t>tescil edilir. </a:t>
            </a:r>
          </a:p>
        </p:txBody>
      </p:sp>
      <p:sp>
        <p:nvSpPr>
          <p:cNvPr id="4" name="Veri Yer Tutucusu 3"/>
          <p:cNvSpPr>
            <a:spLocks noGrp="1"/>
          </p:cNvSpPr>
          <p:nvPr>
            <p:ph type="dt" sz="half" idx="10"/>
          </p:nvPr>
        </p:nvSpPr>
        <p:spPr/>
        <p:txBody>
          <a:bodyPr/>
          <a:lstStyle/>
          <a:p>
            <a:fld id="{F9BB93CA-95B7-4464-A535-BBE789289E2D}"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91</a:t>
            </a:fld>
            <a:endParaRPr lang="tr-TR">
              <a:solidFill>
                <a:prstClr val="black">
                  <a:tint val="75000"/>
                </a:prstClr>
              </a:solidFill>
            </a:endParaRPr>
          </a:p>
        </p:txBody>
      </p:sp>
    </p:spTree>
    <p:extLst>
      <p:ext uri="{BB962C8B-B14F-4D97-AF65-F5344CB8AC3E}">
        <p14:creationId xmlns:p14="http://schemas.microsoft.com/office/powerpoint/2010/main" val="15412749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7163" y="678874"/>
            <a:ext cx="11772900" cy="6042602"/>
          </a:xfrm>
        </p:spPr>
        <p:txBody>
          <a:bodyPr>
            <a:normAutofit/>
          </a:bodyPr>
          <a:lstStyle/>
          <a:p>
            <a:r>
              <a:rPr lang="tr-TR" sz="3500" dirty="0"/>
              <a:t>Şu anda </a:t>
            </a:r>
            <a:r>
              <a:rPr lang="tr-TR" sz="3500" dirty="0">
                <a:solidFill>
                  <a:srgbClr val="FF0000"/>
                </a:solidFill>
              </a:rPr>
              <a:t>tescil ve onay işlemleri mükellef tarafından elektronik imza ile yapılıyor</a:t>
            </a:r>
          </a:p>
          <a:p>
            <a:r>
              <a:rPr lang="tr-TR" sz="3500" dirty="0"/>
              <a:t> E-Beyanname kapsamında İhracat beyanname  artık forma dökülmüyor</a:t>
            </a:r>
          </a:p>
          <a:p>
            <a:r>
              <a:rPr lang="tr-TR" sz="3500" dirty="0"/>
              <a:t> Bunun için her tescil yapılan gümrük beyannameleri için </a:t>
            </a:r>
            <a:r>
              <a:rPr lang="tr-TR" sz="3500" dirty="0" err="1"/>
              <a:t>kontür</a:t>
            </a:r>
            <a:r>
              <a:rPr lang="tr-TR" sz="3500" dirty="0"/>
              <a:t> satın alınıyor</a:t>
            </a:r>
          </a:p>
          <a:p>
            <a:r>
              <a:rPr lang="tr-TR" sz="3500" dirty="0">
                <a:solidFill>
                  <a:srgbClr val="FF0000"/>
                </a:solidFill>
              </a:rPr>
              <a:t>Hazırlanan beyanname direk muayene memuruna düşüyor</a:t>
            </a:r>
          </a:p>
          <a:p>
            <a:r>
              <a:rPr lang="tr-TR" sz="3500" dirty="0"/>
              <a:t> Ve hangi muayene memuruna bakacağız sistem tarafından bu aşamada belli oluyor</a:t>
            </a:r>
          </a:p>
          <a:p>
            <a:r>
              <a:rPr lang="tr-TR" dirty="0"/>
              <a:t> </a:t>
            </a:r>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92</a:t>
            </a:fld>
            <a:endParaRPr lang="tr-TR">
              <a:solidFill>
                <a:prstClr val="black">
                  <a:tint val="75000"/>
                </a:prstClr>
              </a:solidFill>
            </a:endParaRPr>
          </a:p>
        </p:txBody>
      </p:sp>
    </p:spTree>
    <p:extLst>
      <p:ext uri="{BB962C8B-B14F-4D97-AF65-F5344CB8AC3E}">
        <p14:creationId xmlns:p14="http://schemas.microsoft.com/office/powerpoint/2010/main" val="18421910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22/12/2020 tarihinde güncellendi</a:t>
            </a:r>
          </a:p>
        </p:txBody>
      </p:sp>
      <p:sp>
        <p:nvSpPr>
          <p:cNvPr id="3" name="İçerik Yer Tutucusu 2"/>
          <p:cNvSpPr>
            <a:spLocks noGrp="1"/>
          </p:cNvSpPr>
          <p:nvPr>
            <p:ph idx="1"/>
          </p:nvPr>
        </p:nvSpPr>
        <p:spPr/>
        <p:txBody>
          <a:bodyPr>
            <a:normAutofit/>
          </a:bodyPr>
          <a:lstStyle/>
          <a:p>
            <a:r>
              <a:rPr lang="tr-TR" dirty="0">
                <a:solidFill>
                  <a:srgbClr val="FF0000"/>
                </a:solidFill>
              </a:rPr>
              <a:t>Hat Kriterin aynı anda belirleniyor</a:t>
            </a:r>
          </a:p>
          <a:p>
            <a:r>
              <a:rPr lang="tr-TR" dirty="0"/>
              <a:t> </a:t>
            </a:r>
            <a:r>
              <a:rPr lang="tr-TR" dirty="0">
                <a:solidFill>
                  <a:srgbClr val="FF0000"/>
                </a:solidFill>
              </a:rPr>
              <a:t>Sonra muayene işlemi belge veya fiziki kontrol yaptıktan sonra</a:t>
            </a:r>
          </a:p>
          <a:p>
            <a:r>
              <a:rPr lang="tr-TR" dirty="0">
                <a:solidFill>
                  <a:srgbClr val="FF0000"/>
                </a:solidFill>
              </a:rPr>
              <a:t> Beyannamenin blokesini kaldırıyor</a:t>
            </a:r>
            <a:r>
              <a:rPr lang="tr-TR" dirty="0"/>
              <a:t> eğer uygunsa</a:t>
            </a:r>
          </a:p>
          <a:p>
            <a:r>
              <a:rPr lang="tr-TR" dirty="0"/>
              <a:t> Sonra gözetim memurları yani </a:t>
            </a:r>
            <a:r>
              <a:rPr lang="tr-TR" dirty="0">
                <a:solidFill>
                  <a:srgbClr val="FF0000"/>
                </a:solidFill>
              </a:rPr>
              <a:t>Kolcular tarafından araç mühürlenerek eşya çıkışına onay veriliyor</a:t>
            </a:r>
          </a:p>
          <a:p>
            <a:endParaRPr lang="tr-TR" dirty="0"/>
          </a:p>
        </p:txBody>
      </p:sp>
      <p:sp>
        <p:nvSpPr>
          <p:cNvPr id="4" name="Veri Yer Tutucusu 3"/>
          <p:cNvSpPr>
            <a:spLocks noGrp="1"/>
          </p:cNvSpPr>
          <p:nvPr>
            <p:ph type="dt" sz="half" idx="10"/>
          </p:nvPr>
        </p:nvSpPr>
        <p:spPr/>
        <p:txBody>
          <a:bodyPr/>
          <a:lstStyle/>
          <a:p>
            <a:fld id="{2651B100-DB6D-4473-A466-21BBB2CEA139}"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93</a:t>
            </a:fld>
            <a:endParaRPr lang="tr-TR">
              <a:solidFill>
                <a:prstClr val="black">
                  <a:tint val="75000"/>
                </a:prstClr>
              </a:solidFill>
            </a:endParaRPr>
          </a:p>
        </p:txBody>
      </p:sp>
    </p:spTree>
    <p:extLst>
      <p:ext uri="{BB962C8B-B14F-4D97-AF65-F5344CB8AC3E}">
        <p14:creationId xmlns:p14="http://schemas.microsoft.com/office/powerpoint/2010/main" val="25029811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3" y="259307"/>
            <a:ext cx="11709779" cy="6462168"/>
          </a:xfrm>
        </p:spPr>
        <p:txBody>
          <a:bodyPr>
            <a:normAutofit fontScale="92500"/>
          </a:bodyPr>
          <a:lstStyle/>
          <a:p>
            <a:pPr algn="ctr"/>
            <a:r>
              <a:rPr lang="tr-TR" sz="3500" b="1" dirty="0">
                <a:solidFill>
                  <a:srgbClr val="FF0000"/>
                </a:solidFill>
                <a:latin typeface="Algerian" panose="04020705040A02060702" pitchFamily="82" charset="0"/>
              </a:rPr>
              <a:t>Beyannamede düzeltme</a:t>
            </a:r>
            <a:endParaRPr lang="tr-TR" sz="3500" dirty="0">
              <a:solidFill>
                <a:srgbClr val="FF0000"/>
              </a:solidFill>
              <a:latin typeface="Algerian" panose="04020705040A02060702" pitchFamily="82" charset="0"/>
            </a:endParaRPr>
          </a:p>
          <a:p>
            <a:r>
              <a:rPr lang="tr-TR" sz="3400" b="1" dirty="0"/>
              <a:t> </a:t>
            </a:r>
            <a:endParaRPr lang="tr-TR" sz="3400" dirty="0"/>
          </a:p>
          <a:p>
            <a:r>
              <a:rPr lang="tr-TR" sz="3400" b="1" dirty="0"/>
              <a:t>	Madde 127-</a:t>
            </a:r>
            <a:r>
              <a:rPr lang="tr-TR" sz="3400" dirty="0"/>
              <a:t> </a:t>
            </a:r>
            <a:r>
              <a:rPr lang="tr-TR" sz="3500" b="1" i="1" u="sng" dirty="0">
                <a:solidFill>
                  <a:srgbClr val="00B050"/>
                </a:solidFill>
              </a:rPr>
              <a:t>Beyannameler tescilden sonra düzeltilemez</a:t>
            </a:r>
            <a:r>
              <a:rPr lang="tr-TR" sz="3500" dirty="0"/>
              <a:t>.</a:t>
            </a:r>
          </a:p>
          <a:p>
            <a:endParaRPr lang="tr-TR" sz="3500" dirty="0"/>
          </a:p>
          <a:p>
            <a:r>
              <a:rPr lang="tr-TR" sz="3500" dirty="0"/>
              <a:t> </a:t>
            </a:r>
            <a:r>
              <a:rPr lang="tr-TR" sz="3500" dirty="0">
                <a:solidFill>
                  <a:srgbClr val="C00000"/>
                </a:solidFill>
              </a:rPr>
              <a:t>Ancak</a:t>
            </a:r>
            <a:r>
              <a:rPr lang="tr-TR" sz="3500" dirty="0"/>
              <a:t> beyan sahibinin talebi ve gümrük idare amirinin izni ile beyanname üzerinde yer alan ;</a:t>
            </a:r>
          </a:p>
          <a:p>
            <a:r>
              <a:rPr lang="tr-TR" sz="3500" b="1" dirty="0">
                <a:solidFill>
                  <a:srgbClr val="00B050"/>
                </a:solidFill>
              </a:rPr>
              <a:t>eşyanın cins, nev’i ve niteliğiyle marka ve numaraları</a:t>
            </a:r>
            <a:r>
              <a:rPr lang="tr-TR" sz="3500" dirty="0">
                <a:solidFill>
                  <a:srgbClr val="C00000"/>
                </a:solidFill>
              </a:rPr>
              <a:t> düzeltilemez ;</a:t>
            </a:r>
          </a:p>
          <a:p>
            <a:r>
              <a:rPr lang="tr-TR" sz="3900" b="1" dirty="0">
                <a:solidFill>
                  <a:srgbClr val="C00000"/>
                </a:solidFill>
              </a:rPr>
              <a:t>Bunlar haricindeki bilgiler düzeltilebilir</a:t>
            </a:r>
            <a:r>
              <a:rPr lang="tr-TR" sz="3500" dirty="0"/>
              <a:t>.</a:t>
            </a:r>
          </a:p>
          <a:p>
            <a:r>
              <a:rPr lang="tr-TR" sz="3500" dirty="0"/>
              <a:t> Gerekli değişiklik yapıldıktan sonra dökümü alınan beyanname yükümlüsü tarafından imzalanarak ilgili gümrük memuruna verilir.	</a:t>
            </a:r>
          </a:p>
          <a:p>
            <a:r>
              <a:rPr lang="tr-TR" sz="3500" dirty="0"/>
              <a:t>	</a:t>
            </a:r>
            <a:endParaRPr lang="tr-TR" dirty="0"/>
          </a:p>
        </p:txBody>
      </p:sp>
      <p:sp>
        <p:nvSpPr>
          <p:cNvPr id="4" name="Veri Yer Tutucusu 3"/>
          <p:cNvSpPr>
            <a:spLocks noGrp="1"/>
          </p:cNvSpPr>
          <p:nvPr>
            <p:ph type="dt" sz="half" idx="10"/>
          </p:nvPr>
        </p:nvSpPr>
        <p:spPr/>
        <p:txBody>
          <a:bodyPr/>
          <a:lstStyle/>
          <a:p>
            <a:fld id="{0CF6B3DB-54CA-43AB-B8B3-5F2525190B4F}"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94</a:t>
            </a:fld>
            <a:endParaRPr lang="tr-TR">
              <a:solidFill>
                <a:prstClr val="black">
                  <a:tint val="75000"/>
                </a:prstClr>
              </a:solidFill>
            </a:endParaRPr>
          </a:p>
        </p:txBody>
      </p:sp>
    </p:spTree>
    <p:extLst>
      <p:ext uri="{BB962C8B-B14F-4D97-AF65-F5344CB8AC3E}">
        <p14:creationId xmlns:p14="http://schemas.microsoft.com/office/powerpoint/2010/main" val="13995198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4" y="259307"/>
            <a:ext cx="11135436" cy="6462168"/>
          </a:xfrm>
        </p:spPr>
        <p:txBody>
          <a:bodyPr>
            <a:normAutofit/>
          </a:bodyPr>
          <a:lstStyle/>
          <a:p>
            <a:pPr algn="ctr"/>
            <a:r>
              <a:rPr lang="tr-TR" sz="3400" b="1" dirty="0">
                <a:solidFill>
                  <a:srgbClr val="FF0000"/>
                </a:solidFill>
              </a:rPr>
              <a:t>Beyannamede düzeltme</a:t>
            </a:r>
            <a:endParaRPr lang="tr-TR" sz="3400" dirty="0">
              <a:solidFill>
                <a:srgbClr val="FF0000"/>
              </a:solidFill>
            </a:endParaRPr>
          </a:p>
          <a:p>
            <a:r>
              <a:rPr lang="tr-TR" sz="3400" b="1" dirty="0"/>
              <a:t> </a:t>
            </a:r>
            <a:endParaRPr lang="tr-TR" sz="3400" dirty="0"/>
          </a:p>
          <a:p>
            <a:r>
              <a:rPr lang="tr-TR" sz="3400" b="1" dirty="0"/>
              <a:t>	</a:t>
            </a:r>
            <a:r>
              <a:rPr lang="tr-TR" sz="3500" dirty="0"/>
              <a:t>	</a:t>
            </a:r>
            <a:r>
              <a:rPr lang="tr-TR" sz="3500" dirty="0">
                <a:solidFill>
                  <a:srgbClr val="0070C0"/>
                </a:solidFill>
              </a:rPr>
              <a:t>Ancak, beyanın bağlayıcılığı hükmü çerçevesinde</a:t>
            </a:r>
            <a:r>
              <a:rPr lang="tr-TR" sz="3500" dirty="0"/>
              <a:t>,</a:t>
            </a:r>
          </a:p>
          <a:p>
            <a:r>
              <a:rPr lang="tr-TR" sz="3500" dirty="0"/>
              <a:t>	a) </a:t>
            </a:r>
            <a:r>
              <a:rPr lang="tr-TR" sz="3500" dirty="0">
                <a:solidFill>
                  <a:srgbClr val="00B050"/>
                </a:solidFill>
              </a:rPr>
              <a:t>Beyan sahibine </a:t>
            </a:r>
            <a:r>
              <a:rPr lang="tr-TR" sz="3500" dirty="0">
                <a:solidFill>
                  <a:srgbClr val="EB3963"/>
                </a:solidFill>
              </a:rPr>
              <a:t>eşyanın muayene edileceğinin </a:t>
            </a:r>
            <a:r>
              <a:rPr lang="tr-TR" sz="3500" dirty="0">
                <a:solidFill>
                  <a:srgbClr val="00B050"/>
                </a:solidFill>
              </a:rPr>
              <a:t>bildirilmesinden</a:t>
            </a:r>
            <a:r>
              <a:rPr lang="tr-TR" sz="3500" dirty="0"/>
              <a:t>, </a:t>
            </a:r>
          </a:p>
          <a:p>
            <a:r>
              <a:rPr lang="tr-TR" sz="3500" dirty="0"/>
              <a:t>	b) </a:t>
            </a:r>
            <a:r>
              <a:rPr lang="tr-TR" sz="3500" dirty="0">
                <a:solidFill>
                  <a:srgbClr val="EB3963"/>
                </a:solidFill>
              </a:rPr>
              <a:t>Bilgilerin yanlış olduğunun tespit </a:t>
            </a:r>
            <a:r>
              <a:rPr lang="tr-TR" sz="3500" dirty="0"/>
              <a:t>edilmesinden,</a:t>
            </a:r>
          </a:p>
          <a:p>
            <a:r>
              <a:rPr lang="tr-TR" sz="3500" dirty="0"/>
              <a:t>	c) Eşyanın </a:t>
            </a:r>
            <a:r>
              <a:rPr lang="tr-TR" sz="3500" dirty="0">
                <a:solidFill>
                  <a:srgbClr val="EB3963"/>
                </a:solidFill>
              </a:rPr>
              <a:t>tesliminden sonra beyanın kontrolü</a:t>
            </a:r>
            <a:r>
              <a:rPr lang="tr-TR" sz="3500" dirty="0"/>
              <a:t>ne ilişkin hükümler saklı kalmak kaydıyla,</a:t>
            </a:r>
          </a:p>
          <a:p>
            <a:r>
              <a:rPr lang="tr-TR" sz="3500" dirty="0">
                <a:solidFill>
                  <a:srgbClr val="00B050"/>
                </a:solidFill>
              </a:rPr>
              <a:t> </a:t>
            </a:r>
            <a:r>
              <a:rPr lang="tr-TR" sz="4000" u="sng" dirty="0">
                <a:solidFill>
                  <a:srgbClr val="00B050"/>
                </a:solidFill>
              </a:rPr>
              <a:t>eşyanın </a:t>
            </a:r>
            <a:r>
              <a:rPr lang="tr-TR" sz="4000" u="sng" dirty="0">
                <a:solidFill>
                  <a:srgbClr val="7030A0"/>
                </a:solidFill>
                <a:latin typeface="Bauhaus 93" panose="04030905020B02020C02" pitchFamily="82" charset="0"/>
              </a:rPr>
              <a:t>teslim edilmesinden	sonra </a:t>
            </a:r>
            <a:r>
              <a:rPr lang="tr-TR" sz="4000" u="sng" dirty="0">
                <a:solidFill>
                  <a:srgbClr val="00B050"/>
                </a:solidFill>
              </a:rPr>
              <a:t>beyannamede düzeltme yapılmasına izin verilmez. </a:t>
            </a:r>
          </a:p>
          <a:p>
            <a:endParaRPr lang="tr-TR" dirty="0"/>
          </a:p>
        </p:txBody>
      </p:sp>
      <p:sp>
        <p:nvSpPr>
          <p:cNvPr id="4" name="Veri Yer Tutucusu 3"/>
          <p:cNvSpPr>
            <a:spLocks noGrp="1"/>
          </p:cNvSpPr>
          <p:nvPr>
            <p:ph type="dt" sz="half" idx="10"/>
          </p:nvPr>
        </p:nvSpPr>
        <p:spPr/>
        <p:txBody>
          <a:bodyPr/>
          <a:lstStyle/>
          <a:p>
            <a:fld id="{E53CFA59-0C43-43C7-9013-ED5205D1FCB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95</a:t>
            </a:fld>
            <a:endParaRPr lang="tr-TR">
              <a:solidFill>
                <a:prstClr val="black">
                  <a:tint val="75000"/>
                </a:prstClr>
              </a:solidFill>
            </a:endParaRPr>
          </a:p>
        </p:txBody>
      </p:sp>
    </p:spTree>
    <p:extLst>
      <p:ext uri="{BB962C8B-B14F-4D97-AF65-F5344CB8AC3E}">
        <p14:creationId xmlns:p14="http://schemas.microsoft.com/office/powerpoint/2010/main" val="9713945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8363" y="272955"/>
            <a:ext cx="11597399" cy="6448520"/>
          </a:xfrm>
        </p:spPr>
        <p:txBody>
          <a:bodyPr/>
          <a:lstStyle/>
          <a:p>
            <a:pPr algn="ctr"/>
            <a:r>
              <a:rPr lang="tr-TR" sz="4000" b="1" dirty="0">
                <a:solidFill>
                  <a:srgbClr val="FF0000"/>
                </a:solidFill>
              </a:rPr>
              <a:t>Bölünmüş beyanname</a:t>
            </a:r>
            <a:endParaRPr lang="tr-TR" sz="4000" dirty="0">
              <a:solidFill>
                <a:srgbClr val="FF0000"/>
              </a:solidFill>
            </a:endParaRPr>
          </a:p>
          <a:p>
            <a:r>
              <a:rPr lang="tr-TR" b="1" dirty="0"/>
              <a:t> 	</a:t>
            </a:r>
            <a:r>
              <a:rPr lang="tr-TR" sz="3200" b="1" dirty="0"/>
              <a:t>Madde 128-</a:t>
            </a:r>
            <a:r>
              <a:rPr lang="tr-TR" sz="3200" dirty="0"/>
              <a:t> </a:t>
            </a:r>
            <a:r>
              <a:rPr lang="tr-TR" sz="3200" dirty="0">
                <a:solidFill>
                  <a:srgbClr val="0070C0"/>
                </a:solidFill>
              </a:rPr>
              <a:t>Bir beyanname kapsamı ve </a:t>
            </a:r>
            <a:r>
              <a:rPr lang="tr-TR" sz="3200" dirty="0">
                <a:solidFill>
                  <a:srgbClr val="FF0000"/>
                </a:solidFill>
                <a:latin typeface="Algerian" panose="04020705040A02060702" pitchFamily="82" charset="0"/>
              </a:rPr>
              <a:t>aynı türden </a:t>
            </a:r>
            <a:r>
              <a:rPr lang="tr-TR" sz="3200" dirty="0">
                <a:solidFill>
                  <a:srgbClr val="0070C0"/>
                </a:solidFill>
              </a:rPr>
              <a:t>olan eşyanın </a:t>
            </a:r>
            <a:r>
              <a:rPr lang="tr-TR" sz="3200" b="1" u="sng" dirty="0">
                <a:solidFill>
                  <a:srgbClr val="0070C0"/>
                </a:solidFill>
              </a:rPr>
              <a:t>bir seferde çekilmesi esastır</a:t>
            </a:r>
            <a:r>
              <a:rPr lang="tr-TR" sz="3200" dirty="0">
                <a:solidFill>
                  <a:srgbClr val="0070C0"/>
                </a:solidFill>
              </a:rPr>
              <a:t>.</a:t>
            </a:r>
          </a:p>
          <a:p>
            <a:endParaRPr lang="tr-TR" sz="3200" dirty="0">
              <a:solidFill>
                <a:srgbClr val="0070C0"/>
              </a:solidFill>
            </a:endParaRPr>
          </a:p>
          <a:p>
            <a:r>
              <a:rPr lang="tr-TR" sz="3200" dirty="0"/>
              <a:t> </a:t>
            </a:r>
            <a:r>
              <a:rPr lang="tr-TR" sz="3200" b="1" dirty="0"/>
              <a:t>Ancak</a:t>
            </a:r>
            <a:r>
              <a:rPr lang="tr-TR" sz="3200" dirty="0">
                <a:solidFill>
                  <a:srgbClr val="C00000"/>
                </a:solidFill>
              </a:rPr>
              <a:t> bir beyanname kapsamı olup </a:t>
            </a:r>
            <a:r>
              <a:rPr lang="tr-TR" sz="3200" dirty="0">
                <a:solidFill>
                  <a:srgbClr val="0070C0"/>
                </a:solidFill>
                <a:latin typeface="Algerian" panose="04020705040A02060702" pitchFamily="82" charset="0"/>
              </a:rPr>
              <a:t>farklı kalemlerde </a:t>
            </a:r>
            <a:r>
              <a:rPr lang="tr-TR" sz="3200" dirty="0">
                <a:solidFill>
                  <a:srgbClr val="C00000"/>
                </a:solidFill>
              </a:rPr>
              <a:t>ve farklı tarife pozisyonuna dahil eşyadan </a:t>
            </a:r>
            <a:r>
              <a:rPr lang="tr-TR" sz="3200" dirty="0">
                <a:solidFill>
                  <a:srgbClr val="0070C0"/>
                </a:solidFill>
              </a:rPr>
              <a:t>bir kaleminin çekilmesi </a:t>
            </a:r>
            <a:r>
              <a:rPr lang="tr-TR" sz="3200" dirty="0">
                <a:solidFill>
                  <a:srgbClr val="C00000"/>
                </a:solidFill>
              </a:rPr>
              <a:t> </a:t>
            </a:r>
            <a:r>
              <a:rPr lang="tr-TR" sz="3200" dirty="0">
                <a:solidFill>
                  <a:srgbClr val="0070C0"/>
                </a:solidFill>
              </a:rPr>
              <a:t>istendiği takdirde </a:t>
            </a:r>
            <a:r>
              <a:rPr lang="tr-TR" sz="3200" dirty="0">
                <a:solidFill>
                  <a:srgbClr val="C00000"/>
                </a:solidFill>
              </a:rPr>
              <a:t>; </a:t>
            </a:r>
            <a:r>
              <a:rPr lang="tr-TR" sz="1800" dirty="0"/>
              <a:t>(örneğin kalemle pantolon gelmiş ve siz şimdilik kalemi çekmek istiyorsunuz )</a:t>
            </a:r>
          </a:p>
          <a:p>
            <a:r>
              <a:rPr lang="tr-TR" sz="3200" dirty="0"/>
              <a:t>bu istek, </a:t>
            </a:r>
            <a:r>
              <a:rPr lang="tr-TR" sz="3200" dirty="0">
                <a:solidFill>
                  <a:srgbClr val="00B050"/>
                </a:solidFill>
              </a:rPr>
              <a:t>eşyanın muayenesi yapıldıktan sonra kabul edilebilir.</a:t>
            </a:r>
          </a:p>
          <a:p>
            <a:endParaRPr lang="tr-TR" sz="3200" dirty="0">
              <a:solidFill>
                <a:srgbClr val="00B050"/>
              </a:solidFill>
            </a:endParaRPr>
          </a:p>
          <a:p>
            <a:r>
              <a:rPr lang="tr-TR" sz="3200" dirty="0">
                <a:solidFill>
                  <a:srgbClr val="00B050"/>
                </a:solidFill>
              </a:rPr>
              <a:t> Para cezası varsa </a:t>
            </a:r>
            <a:r>
              <a:rPr lang="tr-TR" sz="3200" dirty="0"/>
              <a:t> bu </a:t>
            </a:r>
            <a:r>
              <a:rPr lang="tr-TR" sz="3200" dirty="0">
                <a:solidFill>
                  <a:srgbClr val="EB3963"/>
                </a:solidFill>
              </a:rPr>
              <a:t>para cezasının tahsilinden sonra kabul olunur</a:t>
            </a:r>
            <a:r>
              <a:rPr lang="tr-TR" sz="3200" dirty="0"/>
              <a:t>.</a:t>
            </a:r>
          </a:p>
        </p:txBody>
      </p:sp>
      <p:sp>
        <p:nvSpPr>
          <p:cNvPr id="4" name="Veri Yer Tutucusu 3"/>
          <p:cNvSpPr>
            <a:spLocks noGrp="1"/>
          </p:cNvSpPr>
          <p:nvPr>
            <p:ph type="dt" sz="half" idx="10"/>
          </p:nvPr>
        </p:nvSpPr>
        <p:spPr/>
        <p:txBody>
          <a:bodyPr/>
          <a:lstStyle/>
          <a:p>
            <a:fld id="{D402FB83-8337-492E-AE64-735862A7BFA4}"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96</a:t>
            </a:fld>
            <a:endParaRPr lang="tr-TR" dirty="0">
              <a:solidFill>
                <a:prstClr val="black">
                  <a:tint val="75000"/>
                </a:prstClr>
              </a:solidFill>
            </a:endParaRPr>
          </a:p>
        </p:txBody>
      </p:sp>
    </p:spTree>
    <p:extLst>
      <p:ext uri="{BB962C8B-B14F-4D97-AF65-F5344CB8AC3E}">
        <p14:creationId xmlns:p14="http://schemas.microsoft.com/office/powerpoint/2010/main" val="11331855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327546"/>
            <a:ext cx="11121788" cy="6250675"/>
          </a:xfrm>
        </p:spPr>
        <p:txBody>
          <a:bodyPr>
            <a:normAutofit lnSpcReduction="10000"/>
          </a:bodyPr>
          <a:lstStyle/>
          <a:p>
            <a:r>
              <a:rPr lang="tr-TR" sz="3200" dirty="0">
                <a:solidFill>
                  <a:srgbClr val="00B050"/>
                </a:solidFill>
              </a:rPr>
              <a:t>Bu halde</a:t>
            </a:r>
            <a:r>
              <a:rPr lang="tr-TR" sz="3200" dirty="0">
                <a:solidFill>
                  <a:srgbClr val="0070C0"/>
                </a:solidFill>
              </a:rPr>
              <a:t>, </a:t>
            </a:r>
          </a:p>
          <a:p>
            <a:r>
              <a:rPr lang="tr-TR" sz="3200" dirty="0">
                <a:solidFill>
                  <a:srgbClr val="FF0000"/>
                </a:solidFill>
              </a:rPr>
              <a:t>gümrükten çekilmek istenilen kısım için ;</a:t>
            </a:r>
          </a:p>
          <a:p>
            <a:r>
              <a:rPr lang="tr-TR" sz="3200" dirty="0">
                <a:solidFill>
                  <a:srgbClr val="0070C0"/>
                </a:solidFill>
              </a:rPr>
              <a:t>beyan sahiplerinden ,</a:t>
            </a:r>
          </a:p>
          <a:p>
            <a:r>
              <a:rPr lang="tr-TR" sz="3200" b="1" dirty="0">
                <a:solidFill>
                  <a:srgbClr val="00B050"/>
                </a:solidFill>
              </a:rPr>
              <a:t>asıl beyannameye uygun olarak </a:t>
            </a:r>
            <a:r>
              <a:rPr lang="tr-TR" sz="3200" b="1" dirty="0">
                <a:solidFill>
                  <a:srgbClr val="7030A0"/>
                </a:solidFill>
              </a:rPr>
              <a:t>ayrı bir beyanname </a:t>
            </a:r>
            <a:r>
              <a:rPr lang="tr-TR" sz="3200" b="1" dirty="0">
                <a:solidFill>
                  <a:srgbClr val="00B050"/>
                </a:solidFill>
              </a:rPr>
              <a:t>alınır</a:t>
            </a:r>
            <a:r>
              <a:rPr lang="tr-TR" sz="3200" b="1" dirty="0">
                <a:solidFill>
                  <a:srgbClr val="0070C0"/>
                </a:solidFill>
              </a:rPr>
              <a:t> </a:t>
            </a:r>
            <a:r>
              <a:rPr lang="tr-TR" sz="3200" dirty="0">
                <a:solidFill>
                  <a:srgbClr val="0070C0"/>
                </a:solidFill>
              </a:rPr>
              <a:t>ve çekilecek kısmın vergi tahakkukları bunun üzerinden yapılır.</a:t>
            </a:r>
          </a:p>
          <a:p>
            <a:r>
              <a:rPr lang="tr-TR" sz="3200" dirty="0"/>
              <a:t> </a:t>
            </a:r>
          </a:p>
          <a:p>
            <a:r>
              <a:rPr lang="tr-TR" sz="3200" dirty="0">
                <a:solidFill>
                  <a:srgbClr val="FF0000"/>
                </a:solidFill>
              </a:rPr>
              <a:t>Asıl beyannamenin bir nüshası,</a:t>
            </a:r>
          </a:p>
          <a:p>
            <a:r>
              <a:rPr lang="tr-TR" sz="3200" dirty="0">
                <a:solidFill>
                  <a:srgbClr val="FF0000"/>
                </a:solidFill>
              </a:rPr>
              <a:t> </a:t>
            </a:r>
            <a:r>
              <a:rPr lang="tr-TR" sz="3200" dirty="0"/>
              <a:t>eşyanın geri kalan kısmı için verilecek beyannamelere esas olmak üzere sahiplerine geri verilir ve bir nüshası gümrük idaresinde kalır. </a:t>
            </a:r>
          </a:p>
          <a:p>
            <a:pPr marL="0" indent="0">
              <a:buNone/>
            </a:pPr>
            <a:endParaRPr lang="tr-TR" sz="3200" dirty="0"/>
          </a:p>
          <a:p>
            <a:r>
              <a:rPr lang="tr-TR" sz="3200" dirty="0"/>
              <a:t>	</a:t>
            </a:r>
          </a:p>
          <a:p>
            <a:endParaRPr lang="tr-TR" sz="3200" dirty="0"/>
          </a:p>
        </p:txBody>
      </p:sp>
      <p:sp>
        <p:nvSpPr>
          <p:cNvPr id="4" name="Veri Yer Tutucusu 3"/>
          <p:cNvSpPr>
            <a:spLocks noGrp="1"/>
          </p:cNvSpPr>
          <p:nvPr>
            <p:ph type="dt" sz="half" idx="10"/>
          </p:nvPr>
        </p:nvSpPr>
        <p:spPr/>
        <p:txBody>
          <a:bodyPr/>
          <a:lstStyle/>
          <a:p>
            <a:fld id="{883FCE04-CC5B-456F-B1CC-6FD2640C927C}"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97</a:t>
            </a:fld>
            <a:endParaRPr lang="tr-TR">
              <a:solidFill>
                <a:prstClr val="black">
                  <a:tint val="75000"/>
                </a:prstClr>
              </a:solidFill>
            </a:endParaRPr>
          </a:p>
        </p:txBody>
      </p:sp>
    </p:spTree>
    <p:extLst>
      <p:ext uri="{BB962C8B-B14F-4D97-AF65-F5344CB8AC3E}">
        <p14:creationId xmlns:p14="http://schemas.microsoft.com/office/powerpoint/2010/main" val="1795594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5659" y="218364"/>
            <a:ext cx="11600597" cy="6503111"/>
          </a:xfrm>
        </p:spPr>
        <p:txBody>
          <a:bodyPr>
            <a:normAutofit/>
          </a:bodyPr>
          <a:lstStyle/>
          <a:p>
            <a:pPr algn="ctr"/>
            <a:r>
              <a:rPr lang="tr-TR" sz="3600" b="1" dirty="0">
                <a:solidFill>
                  <a:srgbClr val="FF0000"/>
                </a:solidFill>
                <a:latin typeface="Algerian" panose="04020705040A02060702" pitchFamily="82" charset="0"/>
              </a:rPr>
              <a:t>Beyannamelerin iptali </a:t>
            </a:r>
            <a:endParaRPr lang="tr-TR" sz="3600" dirty="0">
              <a:solidFill>
                <a:srgbClr val="FF0000"/>
              </a:solidFill>
              <a:latin typeface="Algerian" panose="04020705040A02060702" pitchFamily="82" charset="0"/>
            </a:endParaRPr>
          </a:p>
          <a:p>
            <a:pPr marL="0" indent="0">
              <a:buNone/>
            </a:pPr>
            <a:endParaRPr lang="tr-TR" sz="3200" dirty="0"/>
          </a:p>
          <a:p>
            <a:r>
              <a:rPr lang="tr-TR" sz="3200" b="1" dirty="0"/>
              <a:t>	</a:t>
            </a:r>
            <a:r>
              <a:rPr lang="tr-TR" b="1" dirty="0"/>
              <a:t>Madde 129-</a:t>
            </a:r>
            <a:r>
              <a:rPr lang="tr-TR" dirty="0"/>
              <a:t> </a:t>
            </a:r>
            <a:r>
              <a:rPr lang="tr-TR" sz="3200" dirty="0">
                <a:solidFill>
                  <a:srgbClr val="7030A0"/>
                </a:solidFill>
                <a:latin typeface="Algerian" panose="04020705040A02060702" pitchFamily="82" charset="0"/>
              </a:rPr>
              <a:t>Gümrük idareleri</a:t>
            </a:r>
            <a:r>
              <a:rPr lang="tr-TR" sz="3200" dirty="0">
                <a:solidFill>
                  <a:srgbClr val="7030A0"/>
                </a:solidFill>
              </a:rPr>
              <a:t>,</a:t>
            </a:r>
          </a:p>
          <a:p>
            <a:r>
              <a:rPr lang="tr-TR" sz="3200" dirty="0">
                <a:solidFill>
                  <a:srgbClr val="7030A0"/>
                </a:solidFill>
              </a:rPr>
              <a:t> beyan sahibinin talebi üzerine </a:t>
            </a:r>
            <a:r>
              <a:rPr lang="tr-TR" sz="3200" dirty="0"/>
              <a:t>ve,</a:t>
            </a:r>
          </a:p>
          <a:p>
            <a:r>
              <a:rPr lang="tr-TR" sz="3200" dirty="0"/>
              <a:t> </a:t>
            </a:r>
            <a:r>
              <a:rPr lang="tr-TR" sz="3200" dirty="0">
                <a:solidFill>
                  <a:srgbClr val="00B050"/>
                </a:solidFill>
              </a:rPr>
              <a:t>eşyanın yanlışlıkla beyanname konusu gümrük rejimine tabi tutulmasına, </a:t>
            </a:r>
            <a:r>
              <a:rPr lang="tr-TR" b="1" dirty="0">
                <a:solidFill>
                  <a:srgbClr val="EB3963"/>
                </a:solidFill>
              </a:rPr>
              <a:t>(yanlış gümrük rejimine tabi tutulmuşsa)</a:t>
            </a:r>
          </a:p>
          <a:p>
            <a:r>
              <a:rPr lang="tr-TR" sz="3200" dirty="0"/>
              <a:t> veya </a:t>
            </a:r>
            <a:r>
              <a:rPr lang="tr-TR" sz="3200" b="1" dirty="0">
                <a:solidFill>
                  <a:srgbClr val="EB3963"/>
                </a:solidFill>
              </a:rPr>
              <a:t>beyan edildiği rejime tabi tutulmasının </a:t>
            </a:r>
            <a:r>
              <a:rPr lang="tr-TR" sz="3200" dirty="0">
                <a:solidFill>
                  <a:srgbClr val="00B050"/>
                </a:solidFill>
              </a:rPr>
              <a:t>özel nedenlerle artık mümkün olmadığına</a:t>
            </a:r>
            <a:r>
              <a:rPr lang="tr-TR" sz="3200" dirty="0"/>
              <a:t> ilişkin kanıtlayıcı belgelerin ibraz edilmesi halinde, </a:t>
            </a:r>
          </a:p>
          <a:p>
            <a:r>
              <a:rPr lang="tr-TR" sz="3200" dirty="0">
                <a:solidFill>
                  <a:srgbClr val="7030A0"/>
                </a:solidFill>
                <a:latin typeface="Algerian" panose="04020705040A02060702" pitchFamily="82" charset="0"/>
              </a:rPr>
              <a:t>tescil edilmiş bir beyannameyi iptal edebilir</a:t>
            </a:r>
            <a:r>
              <a:rPr lang="tr-TR" sz="3200" dirty="0">
                <a:solidFill>
                  <a:srgbClr val="FF0000"/>
                </a:solidFill>
              </a:rPr>
              <a:t>.</a:t>
            </a:r>
          </a:p>
          <a:p>
            <a:r>
              <a:rPr lang="tr-TR" sz="3200" dirty="0"/>
              <a:t> </a:t>
            </a:r>
          </a:p>
        </p:txBody>
      </p:sp>
      <p:sp>
        <p:nvSpPr>
          <p:cNvPr id="4" name="Veri Yer Tutucusu 3"/>
          <p:cNvSpPr>
            <a:spLocks noGrp="1"/>
          </p:cNvSpPr>
          <p:nvPr>
            <p:ph type="dt" sz="half" idx="10"/>
          </p:nvPr>
        </p:nvSpPr>
        <p:spPr/>
        <p:txBody>
          <a:bodyPr/>
          <a:lstStyle/>
          <a:p>
            <a:fld id="{47E4C7A9-0316-4728-8E3F-B9BD72F54FB3}"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98</a:t>
            </a:fld>
            <a:endParaRPr lang="tr-TR">
              <a:solidFill>
                <a:prstClr val="black">
                  <a:tint val="75000"/>
                </a:prstClr>
              </a:solidFill>
            </a:endParaRPr>
          </a:p>
        </p:txBody>
      </p:sp>
    </p:spTree>
    <p:extLst>
      <p:ext uri="{BB962C8B-B14F-4D97-AF65-F5344CB8AC3E}">
        <p14:creationId xmlns:p14="http://schemas.microsoft.com/office/powerpoint/2010/main" val="31168965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421" y="218364"/>
            <a:ext cx="11846257" cy="6503111"/>
          </a:xfrm>
        </p:spPr>
        <p:txBody>
          <a:bodyPr>
            <a:normAutofit/>
          </a:bodyPr>
          <a:lstStyle/>
          <a:p>
            <a:pPr algn="ctr"/>
            <a:r>
              <a:rPr lang="tr-TR" sz="4000" b="1" dirty="0">
                <a:solidFill>
                  <a:srgbClr val="FF0000"/>
                </a:solidFill>
              </a:rPr>
              <a:t>Beyannamelerin iptali </a:t>
            </a:r>
            <a:endParaRPr lang="tr-TR" sz="4000" dirty="0"/>
          </a:p>
          <a:p>
            <a:pPr marL="0" indent="0">
              <a:buNone/>
            </a:pPr>
            <a:r>
              <a:rPr lang="tr-TR" sz="3200" b="1" dirty="0"/>
              <a:t>	</a:t>
            </a:r>
            <a:endParaRPr lang="tr-TR" sz="3200" dirty="0"/>
          </a:p>
          <a:p>
            <a:r>
              <a:rPr lang="tr-TR" sz="3200" dirty="0"/>
              <a:t> Bu husus beyanname üzerine meşruhat </a:t>
            </a:r>
            <a:r>
              <a:rPr lang="tr-TR" sz="1800" dirty="0"/>
              <a:t>(Bir maddenin açıklanması için yazılanlar, açıklamalar)</a:t>
            </a:r>
            <a:r>
              <a:rPr lang="tr-TR" sz="3200" dirty="0"/>
              <a:t> düşülmek suretiyle gösterilir.</a:t>
            </a:r>
          </a:p>
          <a:p>
            <a:r>
              <a:rPr lang="tr-TR" sz="3200" dirty="0"/>
              <a:t> </a:t>
            </a:r>
            <a:r>
              <a:rPr lang="tr-TR" sz="3200" dirty="0">
                <a:solidFill>
                  <a:schemeClr val="accent1"/>
                </a:solidFill>
              </a:rPr>
              <a:t>Gümrük idarelerince beyan sahibine ,</a:t>
            </a:r>
          </a:p>
          <a:p>
            <a:r>
              <a:rPr lang="tr-TR" sz="3200" dirty="0">
                <a:solidFill>
                  <a:srgbClr val="FF0000"/>
                </a:solidFill>
              </a:rPr>
              <a:t>eşyanın </a:t>
            </a:r>
            <a:r>
              <a:rPr lang="tr-TR" sz="3200" u="sng" dirty="0">
                <a:solidFill>
                  <a:srgbClr val="FF0000"/>
                </a:solidFill>
                <a:latin typeface="Batang" panose="02030600000101010101" pitchFamily="18" charset="-127"/>
                <a:ea typeface="Batang" panose="02030600000101010101" pitchFamily="18" charset="-127"/>
              </a:rPr>
              <a:t>muayene edileceğinin bildirilmiş olduğu </a:t>
            </a:r>
            <a:r>
              <a:rPr lang="tr-TR" sz="3200" dirty="0">
                <a:solidFill>
                  <a:srgbClr val="FF0000"/>
                </a:solidFill>
              </a:rPr>
              <a:t>hallerde</a:t>
            </a:r>
            <a:r>
              <a:rPr lang="tr-TR" sz="3200" dirty="0"/>
              <a:t>, </a:t>
            </a:r>
          </a:p>
          <a:p>
            <a:r>
              <a:rPr lang="tr-TR" sz="3200" u="sng" dirty="0">
                <a:solidFill>
                  <a:srgbClr val="00B050"/>
                </a:solidFill>
              </a:rPr>
              <a:t>muayene sonucu alınmadan </a:t>
            </a:r>
            <a:r>
              <a:rPr lang="tr-TR" sz="3200" dirty="0">
                <a:solidFill>
                  <a:srgbClr val="00B050"/>
                </a:solidFill>
              </a:rPr>
              <a:t>beyannamelerin iptaline ilişkin talepler kabul edilmez </a:t>
            </a:r>
            <a:r>
              <a:rPr lang="tr-TR" sz="3200" dirty="0"/>
              <a:t>ve </a:t>
            </a:r>
          </a:p>
          <a:p>
            <a:r>
              <a:rPr lang="tr-TR" sz="3200" b="1" dirty="0">
                <a:solidFill>
                  <a:srgbClr val="7030A0"/>
                </a:solidFill>
                <a:latin typeface="Algerian" panose="04020705040A02060702" pitchFamily="82" charset="0"/>
              </a:rPr>
              <a:t>eşyanın tesliminden sonra beyanname iptal edilmez</a:t>
            </a:r>
            <a:r>
              <a:rPr lang="tr-TR" sz="3200" dirty="0">
                <a:solidFill>
                  <a:srgbClr val="7030A0"/>
                </a:solidFill>
                <a:latin typeface="Algerian" panose="04020705040A02060702" pitchFamily="82" charset="0"/>
              </a:rPr>
              <a:t>.</a:t>
            </a:r>
          </a:p>
          <a:p>
            <a:pPr algn="ctr"/>
            <a:r>
              <a:rPr lang="tr-TR" sz="3200" dirty="0">
                <a:solidFill>
                  <a:srgbClr val="00B050"/>
                </a:solidFill>
                <a:latin typeface="Algerian" panose="04020705040A02060702" pitchFamily="82" charset="0"/>
              </a:rPr>
              <a:t>ancak </a:t>
            </a:r>
          </a:p>
        </p:txBody>
      </p:sp>
      <p:sp>
        <p:nvSpPr>
          <p:cNvPr id="4" name="Veri Yer Tutucusu 3"/>
          <p:cNvSpPr>
            <a:spLocks noGrp="1"/>
          </p:cNvSpPr>
          <p:nvPr>
            <p:ph type="dt" sz="half" idx="10"/>
          </p:nvPr>
        </p:nvSpPr>
        <p:spPr/>
        <p:txBody>
          <a:bodyPr/>
          <a:lstStyle/>
          <a:p>
            <a:fld id="{D016C7EB-93AF-4D50-B454-C5C1BD5E575A}" type="datetime1">
              <a:rPr lang="tr-TR" smtClean="0">
                <a:solidFill>
                  <a:prstClr val="black">
                    <a:tint val="75000"/>
                  </a:prstClr>
                </a:solidFill>
              </a:rPr>
              <a:t>17.09.2024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a:solidFill>
                  <a:prstClr val="black">
                    <a:tint val="75000"/>
                  </a:prstClr>
                </a:solidFill>
              </a:rPr>
              <a:t>osenses@trabzon.edu.tr</a:t>
            </a:r>
          </a:p>
        </p:txBody>
      </p:sp>
      <p:sp>
        <p:nvSpPr>
          <p:cNvPr id="6" name="Slayt Numarası Yer Tutucusu 5"/>
          <p:cNvSpPr>
            <a:spLocks noGrp="1"/>
          </p:cNvSpPr>
          <p:nvPr>
            <p:ph type="sldNum" sz="quarter" idx="12"/>
          </p:nvPr>
        </p:nvSpPr>
        <p:spPr/>
        <p:txBody>
          <a:bodyPr/>
          <a:lstStyle/>
          <a:p>
            <a:fld id="{DECB1C78-3B6F-4B3D-A98F-BC72D261CF61}" type="slidenum">
              <a:rPr lang="tr-TR" smtClean="0">
                <a:solidFill>
                  <a:prstClr val="black">
                    <a:tint val="75000"/>
                  </a:prstClr>
                </a:solidFill>
              </a:rPr>
              <a:pPr/>
              <a:t>99</a:t>
            </a:fld>
            <a:endParaRPr lang="tr-TR">
              <a:solidFill>
                <a:prstClr val="black">
                  <a:tint val="75000"/>
                </a:prstClr>
              </a:solidFill>
            </a:endParaRPr>
          </a:p>
        </p:txBody>
      </p:sp>
    </p:spTree>
    <p:extLst>
      <p:ext uri="{BB962C8B-B14F-4D97-AF65-F5344CB8AC3E}">
        <p14:creationId xmlns:p14="http://schemas.microsoft.com/office/powerpoint/2010/main" val="1066301330"/>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5871</TotalTime>
  <Words>18950</Words>
  <Application>Microsoft Office PowerPoint</Application>
  <PresentationFormat>Geniş ekran</PresentationFormat>
  <Paragraphs>2641</Paragraphs>
  <Slides>293</Slides>
  <Notes>26</Notes>
  <HiddenSlides>0</HiddenSlides>
  <MMClips>0</MMClips>
  <ScaleCrop>false</ScaleCrop>
  <HeadingPairs>
    <vt:vector size="6" baseType="variant">
      <vt:variant>
        <vt:lpstr>Kullanılan Yazı Tipleri</vt:lpstr>
      </vt:variant>
      <vt:variant>
        <vt:i4>22</vt:i4>
      </vt:variant>
      <vt:variant>
        <vt:lpstr>Tema</vt:lpstr>
      </vt:variant>
      <vt:variant>
        <vt:i4>2</vt:i4>
      </vt:variant>
      <vt:variant>
        <vt:lpstr>Slayt Başlıkları</vt:lpstr>
      </vt:variant>
      <vt:variant>
        <vt:i4>293</vt:i4>
      </vt:variant>
    </vt:vector>
  </HeadingPairs>
  <TitlesOfParts>
    <vt:vector size="317" baseType="lpstr">
      <vt:lpstr>Batang</vt:lpstr>
      <vt:lpstr>Aharoni</vt:lpstr>
      <vt:lpstr>Algerian</vt:lpstr>
      <vt:lpstr>Amasis MT Pro Black</vt:lpstr>
      <vt:lpstr>Andalus</vt:lpstr>
      <vt:lpstr>arial</vt:lpstr>
      <vt:lpstr>arial</vt:lpstr>
      <vt:lpstr>Arial Black</vt:lpstr>
      <vt:lpstr>Arial Narrow</vt:lpstr>
      <vt:lpstr>Arial Rounded MT Bold</vt:lpstr>
      <vt:lpstr>Arial Unicode MS</vt:lpstr>
      <vt:lpstr>Bauhaus 93</vt:lpstr>
      <vt:lpstr>Berlin Sans FB Demi</vt:lpstr>
      <vt:lpstr>Bernard MT Condensed</vt:lpstr>
      <vt:lpstr>book antiqua</vt:lpstr>
      <vt:lpstr>book antiqua</vt:lpstr>
      <vt:lpstr>Calibri</vt:lpstr>
      <vt:lpstr>Calibri Light</vt:lpstr>
      <vt:lpstr>Cooper Black</vt:lpstr>
      <vt:lpstr>Freestyle Script</vt:lpstr>
      <vt:lpstr>Harlow Solid Italic</vt:lpstr>
      <vt:lpstr>Times New Roman</vt:lpstr>
      <vt:lpstr>1_Office Teması</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İKİNCİ AYIRIM Fikri ve Sınai Mülkiyet Haklarının Korunması   </vt:lpstr>
      <vt:lpstr>PowerPoint Sunusu</vt:lpstr>
      <vt:lpstr>PowerPoint Sunusu</vt:lpstr>
      <vt:lpstr>PowerPoint Sunusu</vt:lpstr>
      <vt:lpstr>PowerPoint Sunusu</vt:lpstr>
      <vt:lpstr>Madde 109</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Beyan ve gözetim </vt:lpstr>
      <vt:lpstr>Gümrük rejimleri</vt:lpstr>
      <vt:lpstr>GÜMRÜK REJİMLERİ</vt:lpstr>
      <vt:lpstr>PowerPoint Sunusu</vt:lpstr>
      <vt:lpstr>PowerPoint Sunusu</vt:lpstr>
      <vt:lpstr>PowerPoint Sunusu</vt:lpstr>
      <vt:lpstr> ANTREPO: </vt:lpstr>
      <vt:lpstr> ANTREPO: </vt:lpstr>
      <vt:lpstr>PowerPoint Sunusu</vt:lpstr>
      <vt:lpstr>PowerPoint Sunusu</vt:lpstr>
      <vt:lpstr>PowerPoint Sunusu</vt:lpstr>
      <vt:lpstr>PowerPoint Sunusu</vt:lpstr>
      <vt:lpstr>PowerPoint Sunusu</vt:lpstr>
      <vt:lpstr>PowerPoint Sunusu</vt:lpstr>
      <vt:lpstr>PowerPoint Sunusu</vt:lpstr>
      <vt:lpstr>PowerPoint Sunusu</vt:lpstr>
      <vt:lpstr>Geçici İthalat Rejiminin Temel Esasları Nelerdir?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BİRİNCİ ALT AYIRIM A.Yazılı Beyanlar </vt:lpstr>
      <vt:lpstr>PowerPoint Sunusu</vt:lpstr>
      <vt:lpstr>PowerPoint Sunusu</vt:lpstr>
      <vt:lpstr>ANTREPO</vt:lpstr>
      <vt:lpstr>ANTREPO</vt:lpstr>
      <vt:lpstr>Antrepo resim</vt:lpstr>
      <vt:lpstr> GÜMRÜK ANTREPO TİPLERİ </vt:lpstr>
      <vt:lpstr>PowerPoint Sunusu</vt:lpstr>
      <vt:lpstr>PowerPoint Sunusu</vt:lpstr>
      <vt:lpstr>PowerPoint Sunusu</vt:lpstr>
      <vt:lpstr> Gümrük antrepo tipleri </vt:lpstr>
      <vt:lpstr>F tipi antrepo, gümrük idarelerince işletilen genel antrepo tipidir.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22/12/2020 tarihinde güncellendi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Takip edilmeyen beyannameler </vt:lpstr>
      <vt:lpstr>PowerPoint Sunusu</vt:lpstr>
      <vt:lpstr>PowerPoint Sunusu</vt:lpstr>
      <vt:lpstr>PowerPoint Sunusu</vt:lpstr>
      <vt:lpstr> II. Basitleştirilmiş Usul (yazılı beyan) (I. Normal Usul)  </vt:lpstr>
      <vt:lpstr>PowerPoint Sunusu</vt:lpstr>
      <vt:lpstr>PowerPoint Sunusu</vt:lpstr>
      <vt:lpstr>PowerPoint Sunusu</vt:lpstr>
      <vt:lpstr>17 Aralık 2022 CUMARTESİ Resmî Gazete Sayı : 32046 </vt:lpstr>
      <vt:lpstr>PowerPoint Sunusu</vt:lpstr>
      <vt:lpstr>PowerPoint Sunusu</vt:lpstr>
      <vt:lpstr> Onaylanmış kişi statüsü; </vt:lpstr>
      <vt:lpstr> OKSB MAVİ HAT DEĞİŞİKLİK </vt:lpstr>
      <vt:lpstr> OKSB MAVİ HAT DEĞİŞİKLİK </vt:lpstr>
      <vt:lpstr>PowerPoint Sunusu</vt:lpstr>
      <vt:lpstr>PowerPoint Sunusu</vt:lpstr>
      <vt:lpstr>PowerPoint Sunusu</vt:lpstr>
      <vt:lpstr>PowerPoint Sunusu</vt:lpstr>
      <vt:lpstr>PowerPoint Sunusu</vt:lpstr>
      <vt:lpstr>PowerPoint Sunusu</vt:lpstr>
      <vt:lpstr>PowerPoint Sunusu</vt:lpstr>
      <vt:lpstr>PowerPoint Sunusu</vt:lpstr>
      <vt:lpstr>YUSUF GÜNEY KİTABINDAN</vt:lpstr>
      <vt:lpstr>PowerPoint Sunusu</vt:lpstr>
      <vt:lpstr>PowerPoint Sunusu</vt:lpstr>
      <vt:lpstr>PowerPoint Sunusu</vt:lpstr>
      <vt:lpstr>  B.Sözlü Beyanlar </vt:lpstr>
      <vt:lpstr> İKİNCİ ALT AYIRIM Sözlü Beyanlar </vt:lpstr>
      <vt:lpstr>PowerPoint Sunusu</vt:lpstr>
      <vt:lpstr>PowerPoint Sunusu</vt:lpstr>
      <vt:lpstr>PowerPoint Sunusu</vt:lpstr>
      <vt:lpstr>PowerPoint Sunusu</vt:lpstr>
      <vt:lpstr>PowerPoint Sunusu</vt:lpstr>
      <vt:lpstr>PowerPoint Sunusu</vt:lpstr>
      <vt:lpstr>PowerPoint Sunusu</vt:lpstr>
      <vt:lpstr>PowerPoint Sunusu</vt:lpstr>
      <vt:lpstr>YUSUF GÜNEY İN KİTABINDAN</vt:lpstr>
      <vt:lpstr>C. Bilgisayar Veri İşleme Tekniği Yoluyla Beyan </vt:lpstr>
      <vt:lpstr>d) Başka bir tasarruf yoluyla beyanı </vt:lpstr>
      <vt:lpstr>PowerPoint Sunusu</vt:lpstr>
      <vt:lpstr> BEŞİNCİ ALT AYIRIM Muayene </vt:lpstr>
      <vt:lpstr>PowerPoint Sunusu</vt:lpstr>
      <vt:lpstr>PowerPoint Sunusu</vt:lpstr>
      <vt:lpstr>PowerPoint Sunusu</vt:lpstr>
      <vt:lpstr>PowerPoint Sunusu</vt:lpstr>
      <vt:lpstr>PowerPoint Sunusu</vt:lpstr>
      <vt:lpstr>PowerPoint Sunusu</vt:lpstr>
      <vt:lpstr>PowerPoint Sunusu</vt:lpstr>
      <vt:lpstr>PowerPoint Sunusu</vt:lpstr>
      <vt:lpstr> Muayene edil meyecek eşya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ALTINCI ALT AYIRIM Tahlil </vt:lpstr>
      <vt:lpstr>PowerPoint Sunusu</vt:lpstr>
      <vt:lpstr>PowerPoint Sunusu</vt:lpstr>
      <vt:lpstr>PowerPoint Sunusu</vt:lpstr>
      <vt:lpstr>PowerPoint Sunusu</vt:lpstr>
      <vt:lpstr> Tahlilin yapılacağı yerler ve gümrük laboratuvarlarının görevleri   </vt:lpstr>
      <vt:lpstr>PowerPoint Sunusu</vt:lpstr>
      <vt:lpstr>PowerPoint Sunusu</vt:lpstr>
      <vt:lpstr>PowerPoint Sunusu</vt:lpstr>
      <vt:lpstr>PowerPoint Sunusu</vt:lpstr>
      <vt:lpstr>PowerPoint Sunusu</vt:lpstr>
      <vt:lpstr>PowerPoint Sunusu</vt:lpstr>
      <vt:lpstr> Katı eşyadan numune alma </vt:lpstr>
      <vt:lpstr> Katı eşyadan numune alma </vt:lpstr>
      <vt:lpstr> Katı eşyadan numune alma </vt:lpstr>
      <vt:lpstr> Sıvı eşyadan numune alma </vt:lpstr>
      <vt:lpstr> Sıvı eşyadan numune alma </vt:lpstr>
      <vt:lpstr> Akan sıvıdan numune alma aşağıdaki şekilde yapılır: </vt:lpstr>
      <vt:lpstr> Akan sıvıdan numune alma aşağıdaki şekilde yapılır: </vt:lpstr>
      <vt:lpstr> Numunelere tahlilden sonra yapılacak işlemler </vt:lpstr>
      <vt:lpstr> Numunelere tahlilden sonra yapılacak işlemler </vt:lpstr>
      <vt:lpstr>PowerPoint Sunusu</vt:lpstr>
      <vt:lpstr>PowerPoint Sunusu</vt:lpstr>
      <vt:lpstr> Tahlil raporları </vt:lpstr>
      <vt:lpstr> Tahlil sonuçlarının eşya sahiplerine duyurulması </vt:lpstr>
      <vt:lpstr>PowerPoint Sunusu</vt:lpstr>
      <vt:lpstr>  YEDİNCİ ALT AYIRIM  Eşyanın Tesliminden Sonra Beyanın Kontrolü   </vt:lpstr>
      <vt:lpstr>PowerPoint Sunusu</vt:lpstr>
      <vt:lpstr>PowerPoint Sunusu</vt:lpstr>
      <vt:lpstr> İKİNCİ AYIRIM 1.Serbest Dolaşıma Giriş Rejimi </vt:lpstr>
      <vt:lpstr>PowerPoint Sunusu</vt:lpstr>
      <vt:lpstr> a)Ticaret politikası önlemleri  </vt:lpstr>
      <vt:lpstr> Ticaret politikası önlemleri  </vt:lpstr>
      <vt:lpstr> b) Beyan ve vergi oranı </vt:lpstr>
      <vt:lpstr> b) Beyan ve vergi oranı </vt:lpstr>
      <vt:lpstr> ATA Karnesiyle gelen eşyanın serbest dolaşıma girişi  </vt:lpstr>
      <vt:lpstr>  İKİNCİ ALT AYIRIM Yasaklama ve Kısıtlamalar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ÜÇÜNCÜ ALT AYIRIM Özel Kanun ve Tüzüklerinde Yazılı Mercilerce Ayrıca Kontrol ve Muayenesi Gereken Eşya </vt:lpstr>
      <vt:lpstr>PowerPoint Sunusu</vt:lpstr>
      <vt:lpstr> Bitki ve parçalarının muayenesi ve giriş kapıları  </vt:lpstr>
      <vt:lpstr> Gıda maddelerinin muayeneleri  </vt:lpstr>
      <vt:lpstr> Ölçü ve tartı aletlerinin muayenesi  </vt:lpstr>
      <vt:lpstr>PowerPoint Sunusu</vt:lpstr>
      <vt:lpstr>  DÖRDÜNCÜ ALT AYIRIM Nihai(son) Kullanımı Nedeniyle;  İndirimli Tarife Uygulamasına Tabi Eşya   </vt:lpstr>
      <vt:lpstr> İndirimli tarife uygulamasına tabi tutulacak eşya </vt:lpstr>
      <vt:lpstr> İndirimli tarife uygulamasına tabi tutulacak eşya </vt:lpstr>
      <vt:lpstr>PowerPoint Sunusu</vt:lpstr>
      <vt:lpstr>PowerPoint Sunusu</vt:lpstr>
      <vt:lpstr>ÜÇÜNCÜ AYIRIM 2.Transit Rejimi   BİRİNCİ ALT AYIRIM Genel Hükümler </vt:lpstr>
      <vt:lpstr>PowerPoint Sunusu</vt:lpstr>
      <vt:lpstr>PowerPoint Sunusu</vt:lpstr>
      <vt:lpstr>PowerPoint Sunusu</vt:lpstr>
      <vt:lpstr> Vergi muafiyeti </vt:lpstr>
      <vt:lpstr> Vergi muafiyeti </vt:lpstr>
      <vt:lpstr> Yasaklama ve kısıtlamaya tabi eşyanın transiti </vt:lpstr>
      <vt:lpstr> Yasaklama ve kısıtlamaya tabi eşyanın transiti </vt:lpstr>
      <vt:lpstr>PowerPoint Sunusu</vt:lpstr>
      <vt:lpstr> DÖRDÜNCÜ ALT AYIRIM Ortak Hükümler </vt:lpstr>
      <vt:lpstr>PowerPoint Sunusu</vt:lpstr>
      <vt:lpstr> ****Transit rejimi beyanı**** </vt:lpstr>
      <vt:lpstr> ****Transit rejimi beyanı**** </vt:lpstr>
      <vt:lpstr> Transit edilecek eşyanın araca yüklenmesi </vt:lpstr>
      <vt:lpstr>PowerPoint Sunusu</vt:lpstr>
      <vt:lpstr> Yüklemenin yarım kalması </vt:lpstr>
      <vt:lpstr> Yüklemenin yarım kalması </vt:lpstr>
      <vt:lpstr> Taşıtın transit eşyasını tamamen almaması </vt:lpstr>
      <vt:lpstr>PowerPoint Sunusu</vt:lpstr>
      <vt:lpstr>PowerPoint Sunusu</vt:lpstr>
      <vt:lpstr> Mühür takılması </vt:lpstr>
      <vt:lpstr> Mühür takılması </vt:lpstr>
      <vt:lpstr> Mühür takılması </vt:lpstr>
      <vt:lpstr> Memur refakati. Artık yok </vt:lpstr>
      <vt:lpstr>PowerPoint Sunusu</vt:lpstr>
      <vt:lpstr> Olağanüstü durumlar </vt:lpstr>
      <vt:lpstr> Telef veya kayıp olan eşya </vt:lpstr>
      <vt:lpstr> Telef veya kayıp olan eşya </vt:lpstr>
      <vt:lpstr>PowerPoint Sunusu</vt:lpstr>
      <vt:lpstr> Transit süresi </vt:lpstr>
      <vt:lpstr>PowerPoint Sunusu</vt:lpstr>
      <vt:lpstr>PowerPoint Sunusu</vt:lpstr>
      <vt:lpstr>PowerPoint Sunusu</vt:lpstr>
      <vt:lpstr>PowerPoint Sunusu</vt:lpstr>
      <vt:lpstr>PowerPoint Sunusu</vt:lpstr>
      <vt:lpstr>PowerPoint Sunusu</vt:lpstr>
      <vt:lpstr>PowerPoint Sunusu</vt:lpstr>
      <vt:lpstr>PowerPoint Sunusu</vt:lpstr>
      <vt:lpstr>BEŞİNCİ ALT AYIRIM Teminat </vt:lpstr>
      <vt:lpstr>PowerPoint Sunusu</vt:lpstr>
      <vt:lpstr>PowerPoint Sunusu</vt:lpstr>
      <vt:lpstr>PowerPoint Sunusu</vt:lpstr>
      <vt:lpstr>PowerPoint Sunusu</vt:lpstr>
      <vt:lpstr>PowerPoint Sunusu</vt:lpstr>
      <vt:lpstr>BEŞİNCİ ALT AYIRIM 6.Geçici İthalat Rejimi </vt:lpstr>
      <vt:lpstr>PowerPoint Sunusu</vt:lpstr>
      <vt:lpstr>PowerPoint Sunusu</vt:lpstr>
      <vt:lpstr>PowerPoint Sunusu</vt:lpstr>
      <vt:lpstr>PowerPoint Sunusu</vt:lpstr>
      <vt:lpstr>PowerPoint Sunusu</vt:lpstr>
      <vt:lpstr>Kısmi muafiyet suretiyle rejimden yararlandırılacak eşya </vt:lpstr>
      <vt:lpstr>Kısmi muafiyet suretiyle rejimden yararlandırılmayacak eşya</vt:lpstr>
      <vt:lpstr> İzin talebi (geçici ithalat) </vt:lpstr>
      <vt:lpstr>İznin geçerlilik süresi</vt:lpstr>
      <vt:lpstr> Eşyanın rejim altında kalma süresi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Orhan</dc:creator>
  <cp:lastModifiedBy>orhan şenses</cp:lastModifiedBy>
  <cp:revision>345</cp:revision>
  <dcterms:created xsi:type="dcterms:W3CDTF">2016-08-10T09:18:55Z</dcterms:created>
  <dcterms:modified xsi:type="dcterms:W3CDTF">2024-09-17T18:43:32Z</dcterms:modified>
</cp:coreProperties>
</file>