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896" r:id="rId2"/>
    <p:sldId id="910" r:id="rId3"/>
    <p:sldId id="845" r:id="rId4"/>
    <p:sldId id="846" r:id="rId5"/>
    <p:sldId id="904" r:id="rId6"/>
    <p:sldId id="847" r:id="rId7"/>
    <p:sldId id="848" r:id="rId8"/>
    <p:sldId id="849" r:id="rId9"/>
    <p:sldId id="850" r:id="rId10"/>
    <p:sldId id="851" r:id="rId11"/>
    <p:sldId id="852" r:id="rId12"/>
    <p:sldId id="853" r:id="rId13"/>
    <p:sldId id="854" r:id="rId14"/>
    <p:sldId id="743" r:id="rId15"/>
    <p:sldId id="855" r:id="rId16"/>
    <p:sldId id="856" r:id="rId17"/>
    <p:sldId id="857" r:id="rId18"/>
    <p:sldId id="858" r:id="rId19"/>
    <p:sldId id="859" r:id="rId20"/>
    <p:sldId id="860" r:id="rId21"/>
    <p:sldId id="861" r:id="rId22"/>
    <p:sldId id="862" r:id="rId23"/>
    <p:sldId id="863" r:id="rId24"/>
    <p:sldId id="865" r:id="rId25"/>
    <p:sldId id="866" r:id="rId26"/>
    <p:sldId id="867" r:id="rId27"/>
    <p:sldId id="868" r:id="rId28"/>
    <p:sldId id="869" r:id="rId29"/>
    <p:sldId id="901" r:id="rId30"/>
    <p:sldId id="871" r:id="rId31"/>
    <p:sldId id="872" r:id="rId32"/>
    <p:sldId id="873" r:id="rId33"/>
    <p:sldId id="874" r:id="rId34"/>
    <p:sldId id="864" r:id="rId35"/>
    <p:sldId id="875" r:id="rId36"/>
    <p:sldId id="902" r:id="rId37"/>
    <p:sldId id="911" r:id="rId38"/>
    <p:sldId id="877" r:id="rId39"/>
    <p:sldId id="908" r:id="rId40"/>
    <p:sldId id="878" r:id="rId41"/>
    <p:sldId id="879" r:id="rId42"/>
    <p:sldId id="909" r:id="rId43"/>
    <p:sldId id="880" r:id="rId44"/>
    <p:sldId id="881" r:id="rId45"/>
    <p:sldId id="882" r:id="rId46"/>
    <p:sldId id="883" r:id="rId47"/>
    <p:sldId id="885" r:id="rId48"/>
    <p:sldId id="886" r:id="rId49"/>
    <p:sldId id="887" r:id="rId50"/>
    <p:sldId id="906" r:id="rId51"/>
    <p:sldId id="888" r:id="rId52"/>
    <p:sldId id="905" r:id="rId53"/>
    <p:sldId id="889" r:id="rId54"/>
    <p:sldId id="907" r:id="rId55"/>
    <p:sldId id="890" r:id="rId56"/>
    <p:sldId id="892" r:id="rId57"/>
    <p:sldId id="893" r:id="rId58"/>
    <p:sldId id="894" r:id="rId59"/>
    <p:sldId id="884" r:id="rId60"/>
    <p:sldId id="895" r:id="rId6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rhan" initials="O" lastIdx="1" clrIdx="0">
    <p:extLst>
      <p:ext uri="{19B8F6BF-5375-455C-9EA6-DF929625EA0E}">
        <p15:presenceInfo xmlns:p15="http://schemas.microsoft.com/office/powerpoint/2012/main" userId="Orh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8FF9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1562" autoAdjust="0"/>
  </p:normalViewPr>
  <p:slideViewPr>
    <p:cSldViewPr>
      <p:cViewPr varScale="1">
        <p:scale>
          <a:sx n="67" d="100"/>
          <a:sy n="67" d="100"/>
        </p:scale>
        <p:origin x="137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06A8D6-56AB-4059-A0F1-F6D0618DBD1B}" type="datetimeFigureOut">
              <a:rPr lang="tr-TR" smtClean="0"/>
              <a:pPr/>
              <a:t>30.12.2022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58083F-F2FE-4E82-AA14-04D9BD396462}" type="slidenum">
              <a:rPr lang="tr-TR" smtClean="0"/>
              <a:pPr/>
              <a:t>‹#›</a:t>
            </a:fld>
            <a:endParaRPr lang="tr-TR"/>
          </a:p>
        </p:txBody>
      </p:sp>
    </p:spTree>
    <p:extLst>
      <p:ext uri="{BB962C8B-B14F-4D97-AF65-F5344CB8AC3E}">
        <p14:creationId xmlns:p14="http://schemas.microsoft.com/office/powerpoint/2010/main" val="3144869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558083F-F2FE-4E82-AA14-04D9BD396462}" type="slidenum">
              <a:rPr lang="tr-TR" smtClean="0"/>
              <a:pPr/>
              <a:t>2</a:t>
            </a:fld>
            <a:endParaRPr lang="tr-TR"/>
          </a:p>
        </p:txBody>
      </p:sp>
    </p:spTree>
    <p:extLst>
      <p:ext uri="{BB962C8B-B14F-4D97-AF65-F5344CB8AC3E}">
        <p14:creationId xmlns:p14="http://schemas.microsoft.com/office/powerpoint/2010/main" val="1189472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mtClean="0"/>
              <a:t>20122017</a:t>
            </a:r>
            <a:r>
              <a:rPr lang="tr-TR" baseline="0" smtClean="0"/>
              <a:t> A v B</a:t>
            </a:r>
            <a:endParaRPr lang="tr-TR"/>
          </a:p>
        </p:txBody>
      </p:sp>
      <p:sp>
        <p:nvSpPr>
          <p:cNvPr id="4" name="Slayt Numarası Yer Tutucusu 3"/>
          <p:cNvSpPr>
            <a:spLocks noGrp="1"/>
          </p:cNvSpPr>
          <p:nvPr>
            <p:ph type="sldNum" sz="quarter" idx="10"/>
          </p:nvPr>
        </p:nvSpPr>
        <p:spPr/>
        <p:txBody>
          <a:bodyPr/>
          <a:lstStyle/>
          <a:p>
            <a:fld id="{F558083F-F2FE-4E82-AA14-04D9BD396462}" type="slidenum">
              <a:rPr lang="tr-TR" smtClean="0"/>
              <a:pPr/>
              <a:t>60</a:t>
            </a:fld>
            <a:endParaRPr lang="tr-TR"/>
          </a:p>
        </p:txBody>
      </p:sp>
    </p:spTree>
    <p:extLst>
      <p:ext uri="{BB962C8B-B14F-4D97-AF65-F5344CB8AC3E}">
        <p14:creationId xmlns:p14="http://schemas.microsoft.com/office/powerpoint/2010/main" val="490080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49BF3EC-95C7-4E3A-AF92-715470A47212}"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2987581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B8DF6A-3BB1-4D62-99BE-7EFFFBEF9D15}"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3683741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617D22F-6084-4CFF-B6F1-5FA3F8012759}"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235506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58EFAE-3927-4AB0-AA31-DD496D6BD8DE}"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1540276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7F3B084-6BD9-4D26-A25A-8DB9E2B09CD1}"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4247849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33B33C8-C9C2-4B32-A834-2A4524F03B12}" type="datetime1">
              <a:rPr lang="tr-TR" smtClean="0"/>
              <a:t>30.12.2022</a:t>
            </a:fld>
            <a:endParaRPr lang="tr-TR"/>
          </a:p>
        </p:txBody>
      </p:sp>
      <p:sp>
        <p:nvSpPr>
          <p:cNvPr id="6" name="Altbilgi Yer Tutucusu 5"/>
          <p:cNvSpPr>
            <a:spLocks noGrp="1"/>
          </p:cNvSpPr>
          <p:nvPr>
            <p:ph type="ftr" sz="quarter" idx="11"/>
          </p:nvPr>
        </p:nvSpPr>
        <p:spPr/>
        <p:txBody>
          <a:bodyPr/>
          <a:lstStyle/>
          <a:p>
            <a:r>
              <a:rPr lang="tr-TR" smtClean="0"/>
              <a:t>osenses@trabzon.edu.tr</a:t>
            </a:r>
            <a:endParaRPr lang="tr-TR"/>
          </a:p>
        </p:txBody>
      </p:sp>
      <p:sp>
        <p:nvSpPr>
          <p:cNvPr id="7" name="Slayt Numarası Yer Tutucusu 6"/>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2307273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C3E049C-8942-48FF-97A0-0D01AABAA9D8}" type="datetime1">
              <a:rPr lang="tr-TR" smtClean="0"/>
              <a:t>30.12.2022</a:t>
            </a:fld>
            <a:endParaRPr lang="tr-TR"/>
          </a:p>
        </p:txBody>
      </p:sp>
      <p:sp>
        <p:nvSpPr>
          <p:cNvPr id="8" name="Altbilgi Yer Tutucusu 7"/>
          <p:cNvSpPr>
            <a:spLocks noGrp="1"/>
          </p:cNvSpPr>
          <p:nvPr>
            <p:ph type="ftr" sz="quarter" idx="11"/>
          </p:nvPr>
        </p:nvSpPr>
        <p:spPr/>
        <p:txBody>
          <a:bodyPr/>
          <a:lstStyle/>
          <a:p>
            <a:r>
              <a:rPr lang="tr-TR" smtClean="0"/>
              <a:t>osenses@trabzon.edu.tr</a:t>
            </a:r>
            <a:endParaRPr lang="tr-TR"/>
          </a:p>
        </p:txBody>
      </p:sp>
      <p:sp>
        <p:nvSpPr>
          <p:cNvPr id="9" name="Slayt Numarası Yer Tutucusu 8"/>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2549331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D6A1256-79C4-45FD-8398-78FC0192948E}"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3303848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0341A27-014F-48F1-A1F9-9B0F747B9498}" type="datetime1">
              <a:rPr lang="tr-TR" smtClean="0"/>
              <a:t>30.12.2022</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2209979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228CD6-228E-4BBC-A2B3-880C8C2DD5BF}" type="datetime1">
              <a:rPr lang="tr-TR" smtClean="0"/>
              <a:t>30.12.2022</a:t>
            </a:fld>
            <a:endParaRPr lang="tr-TR"/>
          </a:p>
        </p:txBody>
      </p:sp>
      <p:sp>
        <p:nvSpPr>
          <p:cNvPr id="6" name="Altbilgi Yer Tutucusu 5"/>
          <p:cNvSpPr>
            <a:spLocks noGrp="1"/>
          </p:cNvSpPr>
          <p:nvPr>
            <p:ph type="ftr" sz="quarter" idx="11"/>
          </p:nvPr>
        </p:nvSpPr>
        <p:spPr/>
        <p:txBody>
          <a:bodyPr/>
          <a:lstStyle/>
          <a:p>
            <a:r>
              <a:rPr lang="tr-TR" smtClean="0"/>
              <a:t>osenses@trabzon.edu.tr</a:t>
            </a:r>
            <a:endParaRPr lang="tr-TR"/>
          </a:p>
        </p:txBody>
      </p:sp>
      <p:sp>
        <p:nvSpPr>
          <p:cNvPr id="7" name="Slayt Numarası Yer Tutucusu 6"/>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288608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D58F934-9A8C-472D-B617-D1139C65B086}" type="datetime1">
              <a:rPr lang="tr-TR" smtClean="0"/>
              <a:t>30.12.2022</a:t>
            </a:fld>
            <a:endParaRPr lang="tr-TR"/>
          </a:p>
        </p:txBody>
      </p:sp>
      <p:sp>
        <p:nvSpPr>
          <p:cNvPr id="6" name="Altbilgi Yer Tutucusu 5"/>
          <p:cNvSpPr>
            <a:spLocks noGrp="1"/>
          </p:cNvSpPr>
          <p:nvPr>
            <p:ph type="ftr" sz="quarter" idx="11"/>
          </p:nvPr>
        </p:nvSpPr>
        <p:spPr/>
        <p:txBody>
          <a:bodyPr/>
          <a:lstStyle/>
          <a:p>
            <a:r>
              <a:rPr lang="tr-TR" smtClean="0"/>
              <a:t>osenses@trabzon.edu.tr</a:t>
            </a:r>
            <a:endParaRPr lang="tr-TR"/>
          </a:p>
        </p:txBody>
      </p:sp>
      <p:sp>
        <p:nvSpPr>
          <p:cNvPr id="7" name="Slayt Numarası Yer Tutucusu 6"/>
          <p:cNvSpPr>
            <a:spLocks noGrp="1"/>
          </p:cNvSpPr>
          <p:nvPr>
            <p:ph type="sldNum" sz="quarter" idx="12"/>
          </p:nvPr>
        </p:nvSpPr>
        <p:spPr/>
        <p:txBody>
          <a:bodyPr/>
          <a:lstStyle/>
          <a:p>
            <a:fld id="{06E4CE98-99DB-4B92-BAC7-F160338C3892}" type="slidenum">
              <a:rPr lang="tr-TR" smtClean="0"/>
              <a:pPr/>
              <a:t>‹#›</a:t>
            </a:fld>
            <a:endParaRPr lang="tr-TR"/>
          </a:p>
        </p:txBody>
      </p:sp>
    </p:spTree>
    <p:extLst>
      <p:ext uri="{BB962C8B-B14F-4D97-AF65-F5344CB8AC3E}">
        <p14:creationId xmlns:p14="http://schemas.microsoft.com/office/powerpoint/2010/main" val="3327169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FB423C-C166-4241-8523-4582563FF74E}" type="datetime1">
              <a:rPr lang="tr-TR" smtClean="0"/>
              <a:t>30.12.2022</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osenses@trabzon.edu.tr</a:t>
            </a: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E4CE98-99DB-4B92-BAC7-F160338C3892}" type="slidenum">
              <a:rPr lang="tr-TR" smtClean="0"/>
              <a:pPr/>
              <a:t>‹#›</a:t>
            </a:fld>
            <a:endParaRPr lang="tr-TR"/>
          </a:p>
        </p:txBody>
      </p:sp>
    </p:spTree>
    <p:extLst>
      <p:ext uri="{BB962C8B-B14F-4D97-AF65-F5344CB8AC3E}">
        <p14:creationId xmlns:p14="http://schemas.microsoft.com/office/powerpoint/2010/main" val="879988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10. </a:t>
            </a:r>
            <a:r>
              <a:rPr lang="tr-TR" smtClean="0"/>
              <a:t>BÖLÜM</a:t>
            </a:r>
            <a:endParaRPr lang="tr-TR"/>
          </a:p>
        </p:txBody>
      </p:sp>
      <p:sp>
        <p:nvSpPr>
          <p:cNvPr id="3" name="İçerik Yer Tutucusu 2"/>
          <p:cNvSpPr>
            <a:spLocks noGrp="1"/>
          </p:cNvSpPr>
          <p:nvPr>
            <p:ph idx="1"/>
          </p:nvPr>
        </p:nvSpPr>
        <p:spPr/>
        <p:txBody>
          <a:bodyPr>
            <a:noAutofit/>
          </a:bodyPr>
          <a:lstStyle/>
          <a:p>
            <a:r>
              <a:rPr lang="tr-TR" sz="16600" dirty="0" smtClean="0">
                <a:solidFill>
                  <a:srgbClr val="FF0000"/>
                </a:solidFill>
              </a:rPr>
              <a:t>sigorta</a:t>
            </a:r>
            <a:endParaRPr lang="tr-TR" sz="16600" dirty="0">
              <a:solidFill>
                <a:srgbClr val="FF0000"/>
              </a:solidFill>
            </a:endParaRPr>
          </a:p>
        </p:txBody>
      </p:sp>
      <p:sp>
        <p:nvSpPr>
          <p:cNvPr id="4" name="Veri Yer Tutucusu 3"/>
          <p:cNvSpPr>
            <a:spLocks noGrp="1"/>
          </p:cNvSpPr>
          <p:nvPr>
            <p:ph type="dt" sz="half" idx="10"/>
          </p:nvPr>
        </p:nvSpPr>
        <p:spPr/>
        <p:txBody>
          <a:bodyPr/>
          <a:lstStyle/>
          <a:p>
            <a:fld id="{206E83D2-F3DF-4390-8320-C9FB71505301}"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1</a:t>
            </a:fld>
            <a:endParaRPr lang="tr-TR"/>
          </a:p>
        </p:txBody>
      </p:sp>
    </p:spTree>
    <p:extLst>
      <p:ext uri="{BB962C8B-B14F-4D97-AF65-F5344CB8AC3E}">
        <p14:creationId xmlns:p14="http://schemas.microsoft.com/office/powerpoint/2010/main" val="14740744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188640"/>
            <a:ext cx="8784976" cy="1143000"/>
          </a:xfrm>
          <a:solidFill>
            <a:schemeClr val="accent1">
              <a:lumMod val="20000"/>
              <a:lumOff val="80000"/>
            </a:schemeClr>
          </a:solidFill>
        </p:spPr>
        <p:txBody>
          <a:bodyPr>
            <a:noAutofit/>
          </a:bodyPr>
          <a:lstStyle/>
          <a:p>
            <a:r>
              <a:rPr lang="tr-TR" sz="3600" b="1" dirty="0" smtClean="0">
                <a:solidFill>
                  <a:srgbClr val="FF0000"/>
                </a:solidFill>
              </a:rPr>
              <a:t>5.5.2.Riski </a:t>
            </a:r>
            <a:r>
              <a:rPr lang="tr-TR" sz="3600" b="1" dirty="0">
                <a:solidFill>
                  <a:srgbClr val="FF0000"/>
                </a:solidFill>
              </a:rPr>
              <a:t>Oluşturan Temel Faktörler ve Dış Ticarette Risk Faktörleri</a:t>
            </a:r>
          </a:p>
        </p:txBody>
      </p:sp>
      <p:sp>
        <p:nvSpPr>
          <p:cNvPr id="3" name="İçerik Yer Tutucusu 2"/>
          <p:cNvSpPr>
            <a:spLocks noGrp="1"/>
          </p:cNvSpPr>
          <p:nvPr>
            <p:ph idx="1"/>
          </p:nvPr>
        </p:nvSpPr>
        <p:spPr>
          <a:xfrm>
            <a:off x="179512" y="1600200"/>
            <a:ext cx="8784976" cy="5141168"/>
          </a:xfrm>
        </p:spPr>
        <p:txBody>
          <a:bodyPr>
            <a:normAutofit/>
          </a:bodyPr>
          <a:lstStyle/>
          <a:p>
            <a:pPr algn="ctr"/>
            <a:r>
              <a:rPr lang="tr-TR" b="1" i="1" dirty="0">
                <a:solidFill>
                  <a:srgbClr val="0070C0"/>
                </a:solidFill>
              </a:rPr>
              <a:t>Genel olarak risk kaynakları;</a:t>
            </a:r>
          </a:p>
          <a:p>
            <a:pPr lvl="0"/>
            <a:r>
              <a:rPr lang="tr-TR" dirty="0">
                <a:solidFill>
                  <a:srgbClr val="00B050"/>
                </a:solidFill>
              </a:rPr>
              <a:t>Fiziksel Risk Kaynakları </a:t>
            </a:r>
            <a:r>
              <a:rPr lang="tr-TR" dirty="0"/>
              <a:t>(kazalar, yangın, vb.)</a:t>
            </a:r>
          </a:p>
          <a:p>
            <a:pPr lvl="0"/>
            <a:r>
              <a:rPr lang="tr-TR" dirty="0">
                <a:solidFill>
                  <a:srgbClr val="00B050"/>
                </a:solidFill>
              </a:rPr>
              <a:t>Ekonomik Risk Kaynakları </a:t>
            </a:r>
            <a:r>
              <a:rPr lang="tr-TR" sz="1500" dirty="0"/>
              <a:t>(</a:t>
            </a:r>
            <a:r>
              <a:rPr lang="tr-TR" sz="1500" dirty="0" err="1"/>
              <a:t>konjonktürel</a:t>
            </a:r>
            <a:r>
              <a:rPr lang="tr-TR" sz="1500" dirty="0"/>
              <a:t> ve mevsimlik mali’ dalgalan­malar, ekonomik kriz, alıcının ödeme güçlüğü içinde olmasına bağlı olarak tahsil edilemeyen alacaklar vb.)</a:t>
            </a:r>
          </a:p>
          <a:p>
            <a:r>
              <a:rPr lang="tr-TR" dirty="0" smtClean="0">
                <a:solidFill>
                  <a:srgbClr val="00B050"/>
                </a:solidFill>
              </a:rPr>
              <a:t>Doğal </a:t>
            </a:r>
            <a:r>
              <a:rPr lang="tr-TR" dirty="0">
                <a:solidFill>
                  <a:srgbClr val="00B050"/>
                </a:solidFill>
              </a:rPr>
              <a:t>Olaylar </a:t>
            </a:r>
            <a:r>
              <a:rPr lang="tr-TR" dirty="0"/>
              <a:t>(deprem, sel, fırtına </a:t>
            </a:r>
            <a:r>
              <a:rPr lang="tr-TR" dirty="0" err="1"/>
              <a:t>vb</a:t>
            </a:r>
            <a:r>
              <a:rPr lang="tr-TR" dirty="0"/>
              <a:t>)</a:t>
            </a:r>
          </a:p>
          <a:p>
            <a:pPr lvl="0"/>
            <a:r>
              <a:rPr lang="tr-TR" dirty="0">
                <a:solidFill>
                  <a:srgbClr val="00B050"/>
                </a:solidFill>
              </a:rPr>
              <a:t>Sosyal Risk </a:t>
            </a:r>
            <a:r>
              <a:rPr lang="tr-TR" dirty="0" smtClean="0">
                <a:solidFill>
                  <a:srgbClr val="00B050"/>
                </a:solidFill>
              </a:rPr>
              <a:t>Kaynakları </a:t>
            </a:r>
            <a:r>
              <a:rPr lang="tr-TR" dirty="0"/>
              <a:t>(hırsızlık, kundaklama </a:t>
            </a:r>
            <a:r>
              <a:rPr lang="tr-TR" dirty="0" err="1"/>
              <a:t>vb</a:t>
            </a:r>
            <a:r>
              <a:rPr lang="tr-TR" dirty="0"/>
              <a:t>)</a:t>
            </a:r>
          </a:p>
          <a:p>
            <a:r>
              <a:rPr lang="tr-TR" dirty="0"/>
              <a:t>gibi ana başlıklarda düşünülebilir</a:t>
            </a:r>
            <a:r>
              <a:rPr lang="tr-TR" dirty="0" smtClean="0"/>
              <a:t>.</a:t>
            </a:r>
          </a:p>
          <a:p>
            <a:r>
              <a:rPr lang="tr-TR" dirty="0" smtClean="0"/>
              <a:t> </a:t>
            </a:r>
            <a:endParaRPr lang="tr-TR" dirty="0"/>
          </a:p>
        </p:txBody>
      </p:sp>
      <p:sp>
        <p:nvSpPr>
          <p:cNvPr id="4" name="Veri Yer Tutucusu 3"/>
          <p:cNvSpPr>
            <a:spLocks noGrp="1"/>
          </p:cNvSpPr>
          <p:nvPr>
            <p:ph type="dt" sz="half" idx="10"/>
          </p:nvPr>
        </p:nvSpPr>
        <p:spPr/>
        <p:txBody>
          <a:bodyPr/>
          <a:lstStyle/>
          <a:p>
            <a:fld id="{5AE259F2-91DE-4013-BB3F-6DDD2446D502}"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10</a:t>
            </a:fld>
            <a:endParaRPr lang="tr-TR"/>
          </a:p>
        </p:txBody>
      </p:sp>
    </p:spTree>
    <p:extLst>
      <p:ext uri="{BB962C8B-B14F-4D97-AF65-F5344CB8AC3E}">
        <p14:creationId xmlns:p14="http://schemas.microsoft.com/office/powerpoint/2010/main" val="3135560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404664"/>
            <a:ext cx="8640960" cy="6120680"/>
          </a:xfrm>
        </p:spPr>
        <p:txBody>
          <a:bodyPr>
            <a:normAutofit/>
          </a:bodyPr>
          <a:lstStyle/>
          <a:p>
            <a:r>
              <a:rPr lang="tr-TR" b="1" i="1" dirty="0">
                <a:solidFill>
                  <a:srgbClr val="FF0000"/>
                </a:solidFill>
              </a:rPr>
              <a:t>Bunun yanı sıra, dış ticaret işlemlerinde karşı karşıya </a:t>
            </a:r>
            <a:r>
              <a:rPr lang="tr-TR" b="1" i="1" dirty="0" smtClean="0">
                <a:solidFill>
                  <a:srgbClr val="FF0000"/>
                </a:solidFill>
              </a:rPr>
              <a:t>kalınan </a:t>
            </a:r>
            <a:r>
              <a:rPr lang="tr-TR" b="1" i="1" dirty="0">
                <a:solidFill>
                  <a:srgbClr val="FF0000"/>
                </a:solidFill>
              </a:rPr>
              <a:t>risk unsurları;</a:t>
            </a:r>
          </a:p>
          <a:p>
            <a:pPr lvl="0"/>
            <a:r>
              <a:rPr lang="tr-TR" dirty="0" smtClean="0">
                <a:solidFill>
                  <a:srgbClr val="0070C0"/>
                </a:solidFill>
              </a:rPr>
              <a:t>1.Taşıma </a:t>
            </a:r>
            <a:r>
              <a:rPr lang="tr-TR" dirty="0">
                <a:solidFill>
                  <a:srgbClr val="0070C0"/>
                </a:solidFill>
              </a:rPr>
              <a:t>Sırasında Karşı Karşıya Kalınan Riskler</a:t>
            </a:r>
          </a:p>
          <a:p>
            <a:pPr lvl="0"/>
            <a:r>
              <a:rPr lang="tr-TR" dirty="0"/>
              <a:t>Malların </a:t>
            </a:r>
            <a:r>
              <a:rPr lang="tr-TR" dirty="0">
                <a:solidFill>
                  <a:srgbClr val="00B050"/>
                </a:solidFill>
              </a:rPr>
              <a:t>yükleme, taşıma ve boşaltma işlemlerinde tarafların yüküm­lülüklerini eksik yerine getirmesi </a:t>
            </a:r>
            <a:r>
              <a:rPr lang="tr-TR" dirty="0"/>
              <a:t>ve buna bağlı ortaya çıkan </a:t>
            </a:r>
            <a:r>
              <a:rPr lang="tr-TR" dirty="0" smtClean="0"/>
              <a:t>durum­lar,</a:t>
            </a:r>
            <a:endParaRPr lang="tr-TR" dirty="0"/>
          </a:p>
          <a:p>
            <a:pPr lvl="0"/>
            <a:r>
              <a:rPr lang="tr-TR" dirty="0" smtClean="0">
                <a:solidFill>
                  <a:srgbClr val="0070C0"/>
                </a:solidFill>
              </a:rPr>
              <a:t>2.Taşıyıcının </a:t>
            </a:r>
            <a:r>
              <a:rPr lang="tr-TR" dirty="0">
                <a:solidFill>
                  <a:srgbClr val="0070C0"/>
                </a:solidFill>
              </a:rPr>
              <a:t>elinde olmayan nedenlerle</a:t>
            </a:r>
            <a:r>
              <a:rPr lang="tr-TR" dirty="0"/>
              <a:t> (mücbir sebep) </a:t>
            </a:r>
            <a:r>
              <a:rPr lang="tr-TR" dirty="0">
                <a:solidFill>
                  <a:srgbClr val="0070C0"/>
                </a:solidFill>
              </a:rPr>
              <a:t>ortaya çıkan kayıplar</a:t>
            </a:r>
            <a:r>
              <a:rPr lang="tr-TR" dirty="0"/>
              <a:t>,</a:t>
            </a:r>
          </a:p>
          <a:p>
            <a:endParaRPr lang="tr-TR" dirty="0"/>
          </a:p>
        </p:txBody>
      </p:sp>
      <p:sp>
        <p:nvSpPr>
          <p:cNvPr id="2" name="Veri Yer Tutucusu 1"/>
          <p:cNvSpPr>
            <a:spLocks noGrp="1"/>
          </p:cNvSpPr>
          <p:nvPr>
            <p:ph type="dt" sz="half" idx="10"/>
          </p:nvPr>
        </p:nvSpPr>
        <p:spPr/>
        <p:txBody>
          <a:bodyPr/>
          <a:lstStyle/>
          <a:p>
            <a:fld id="{E69F01B3-1366-481E-9A40-35C97A2C1AE2}"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11</a:t>
            </a:fld>
            <a:endParaRPr lang="tr-TR"/>
          </a:p>
        </p:txBody>
      </p:sp>
    </p:spTree>
    <p:extLst>
      <p:ext uri="{BB962C8B-B14F-4D97-AF65-F5344CB8AC3E}">
        <p14:creationId xmlns:p14="http://schemas.microsoft.com/office/powerpoint/2010/main" val="1275844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548680"/>
            <a:ext cx="8579296" cy="6009531"/>
          </a:xfrm>
        </p:spPr>
        <p:txBody>
          <a:bodyPr>
            <a:normAutofit fontScale="92500" lnSpcReduction="10000"/>
          </a:bodyPr>
          <a:lstStyle/>
          <a:p>
            <a:pPr lvl="0"/>
            <a:r>
              <a:rPr lang="tr-TR" dirty="0" smtClean="0">
                <a:solidFill>
                  <a:srgbClr val="0070C0"/>
                </a:solidFill>
              </a:rPr>
              <a:t>3.Ticari </a:t>
            </a:r>
            <a:r>
              <a:rPr lang="tr-TR" dirty="0">
                <a:solidFill>
                  <a:srgbClr val="0070C0"/>
                </a:solidFill>
              </a:rPr>
              <a:t>Riskler</a:t>
            </a:r>
          </a:p>
          <a:p>
            <a:pPr lvl="0"/>
            <a:r>
              <a:rPr lang="tr-TR" dirty="0">
                <a:solidFill>
                  <a:srgbClr val="FF0000"/>
                </a:solidFill>
              </a:rPr>
              <a:t>İthalatçının malın bir bölümünü veya tamamını almaktan vazgeçme­si</a:t>
            </a:r>
            <a:r>
              <a:rPr lang="tr-TR" dirty="0"/>
              <a:t>,</a:t>
            </a:r>
          </a:p>
          <a:p>
            <a:pPr lvl="0"/>
            <a:r>
              <a:rPr lang="tr-TR" dirty="0"/>
              <a:t>Ekonomik kaynaklı nedenlerle </a:t>
            </a:r>
            <a:r>
              <a:rPr lang="tr-TR" dirty="0">
                <a:solidFill>
                  <a:srgbClr val="00B050"/>
                </a:solidFill>
              </a:rPr>
              <a:t>alıcının iflası </a:t>
            </a:r>
            <a:r>
              <a:rPr lang="tr-TR" dirty="0"/>
              <a:t>ve alıcının ödeme güç­lüğü içerisinde bulunmasına bağlı tarafların </a:t>
            </a:r>
            <a:r>
              <a:rPr lang="tr-TR" dirty="0">
                <a:solidFill>
                  <a:srgbClr val="00B050"/>
                </a:solidFill>
              </a:rPr>
              <a:t>ödeme yükümlülüklerini yerine getirmemesi</a:t>
            </a:r>
            <a:r>
              <a:rPr lang="tr-TR" dirty="0"/>
              <a:t>,</a:t>
            </a:r>
          </a:p>
          <a:p>
            <a:pPr lvl="0"/>
            <a:r>
              <a:rPr lang="tr-TR" dirty="0"/>
              <a:t>İhracatçı ve İthalatçı arasındaki </a:t>
            </a:r>
            <a:r>
              <a:rPr lang="tr-TR" dirty="0">
                <a:solidFill>
                  <a:srgbClr val="FF0000"/>
                </a:solidFill>
              </a:rPr>
              <a:t>anlaşmaya uygun miktar ve kalitede </a:t>
            </a:r>
            <a:r>
              <a:rPr lang="tr-TR" dirty="0">
                <a:solidFill>
                  <a:srgbClr val="00B050"/>
                </a:solidFill>
              </a:rPr>
              <a:t>malın zamanında alıcısına gönderilememesi,</a:t>
            </a:r>
          </a:p>
          <a:p>
            <a:r>
              <a:rPr lang="tr-TR" dirty="0"/>
              <a:t>Dış ticarete taraf olan </a:t>
            </a:r>
            <a:r>
              <a:rPr lang="tr-TR" dirty="0">
                <a:solidFill>
                  <a:srgbClr val="FF0000"/>
                </a:solidFill>
              </a:rPr>
              <a:t>ülkelerin farklı yapı ve yasal düzenlemelerine bağlı olarak ortaya çıkan anlaşmazlıklar</a:t>
            </a:r>
          </a:p>
        </p:txBody>
      </p:sp>
      <p:sp>
        <p:nvSpPr>
          <p:cNvPr id="2" name="Veri Yer Tutucusu 1"/>
          <p:cNvSpPr>
            <a:spLocks noGrp="1"/>
          </p:cNvSpPr>
          <p:nvPr>
            <p:ph type="dt" sz="half" idx="10"/>
          </p:nvPr>
        </p:nvSpPr>
        <p:spPr/>
        <p:txBody>
          <a:bodyPr/>
          <a:lstStyle/>
          <a:p>
            <a:fld id="{2F960270-DA10-4C48-8201-052E5346A64F}"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12</a:t>
            </a:fld>
            <a:endParaRPr lang="tr-TR"/>
          </a:p>
        </p:txBody>
      </p:sp>
    </p:spTree>
    <p:extLst>
      <p:ext uri="{BB962C8B-B14F-4D97-AF65-F5344CB8AC3E}">
        <p14:creationId xmlns:p14="http://schemas.microsoft.com/office/powerpoint/2010/main" val="13683602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60648"/>
            <a:ext cx="8435280" cy="5865515"/>
          </a:xfrm>
        </p:spPr>
        <p:txBody>
          <a:bodyPr/>
          <a:lstStyle/>
          <a:p>
            <a:pPr lvl="0"/>
            <a:r>
              <a:rPr lang="tr-TR" dirty="0" smtClean="0">
                <a:solidFill>
                  <a:srgbClr val="0070C0"/>
                </a:solidFill>
              </a:rPr>
              <a:t>4.Politik </a:t>
            </a:r>
            <a:r>
              <a:rPr lang="tr-TR" dirty="0">
                <a:solidFill>
                  <a:srgbClr val="0070C0"/>
                </a:solidFill>
              </a:rPr>
              <a:t>Riskler</a:t>
            </a:r>
          </a:p>
          <a:p>
            <a:r>
              <a:rPr lang="tr-TR" dirty="0"/>
              <a:t>İthalatçı ya da ihracatçının kontrolü dışında gelişen ve ilgili ülkelerde ortaya çıkan </a:t>
            </a:r>
            <a:r>
              <a:rPr lang="tr-TR" dirty="0">
                <a:solidFill>
                  <a:srgbClr val="00B050"/>
                </a:solidFill>
              </a:rPr>
              <a:t>hükümet müdahaleleri, yasaklamalar, savaş vb. olaylar</a:t>
            </a:r>
            <a:r>
              <a:rPr lang="tr-TR" dirty="0"/>
              <a:t> şeklinde belirtilebilir.</a:t>
            </a:r>
          </a:p>
          <a:p>
            <a:r>
              <a:rPr lang="tr-TR" dirty="0"/>
              <a:t>Burada özellikle taşıma sırasında karşı karşıya </a:t>
            </a:r>
            <a:r>
              <a:rPr lang="tr-TR" dirty="0" smtClean="0"/>
              <a:t>kalınan </a:t>
            </a:r>
            <a:r>
              <a:rPr lang="tr-TR" dirty="0"/>
              <a:t>riskler ve tazmi­nine yönelik sigorta işlemleri konusu ele alınmaktadır.</a:t>
            </a:r>
          </a:p>
          <a:p>
            <a:endParaRPr lang="tr-TR" dirty="0"/>
          </a:p>
        </p:txBody>
      </p:sp>
      <p:sp>
        <p:nvSpPr>
          <p:cNvPr id="2" name="Veri Yer Tutucusu 1"/>
          <p:cNvSpPr>
            <a:spLocks noGrp="1"/>
          </p:cNvSpPr>
          <p:nvPr>
            <p:ph type="dt" sz="half" idx="10"/>
          </p:nvPr>
        </p:nvSpPr>
        <p:spPr/>
        <p:txBody>
          <a:bodyPr/>
          <a:lstStyle/>
          <a:p>
            <a:fld id="{64320C1C-36DF-4130-8D5A-D39410C30A8A}"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13</a:t>
            </a:fld>
            <a:endParaRPr lang="tr-TR"/>
          </a:p>
        </p:txBody>
      </p:sp>
    </p:spTree>
    <p:extLst>
      <p:ext uri="{BB962C8B-B14F-4D97-AF65-F5344CB8AC3E}">
        <p14:creationId xmlns:p14="http://schemas.microsoft.com/office/powerpoint/2010/main" val="36999784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994122"/>
          </a:xfrm>
          <a:solidFill>
            <a:schemeClr val="accent1">
              <a:lumMod val="20000"/>
              <a:lumOff val="80000"/>
            </a:schemeClr>
          </a:solidFill>
        </p:spPr>
        <p:txBody>
          <a:bodyPr>
            <a:noAutofit/>
          </a:bodyPr>
          <a:lstStyle/>
          <a:p>
            <a:r>
              <a:rPr lang="tr-TR" sz="3200" b="1" dirty="0" smtClean="0">
                <a:solidFill>
                  <a:srgbClr val="FF0000"/>
                </a:solidFill>
              </a:rPr>
              <a:t>5.5.3.Taşıma </a:t>
            </a:r>
            <a:r>
              <a:rPr lang="tr-TR" sz="3200" b="1" dirty="0">
                <a:solidFill>
                  <a:srgbClr val="FF0000"/>
                </a:solidFill>
              </a:rPr>
              <a:t>Sırasında Karşı Karşıya </a:t>
            </a:r>
            <a:r>
              <a:rPr lang="tr-TR" sz="3200" b="1" dirty="0" smtClean="0">
                <a:solidFill>
                  <a:srgbClr val="FF0000"/>
                </a:solidFill>
              </a:rPr>
              <a:t>Kalınan </a:t>
            </a:r>
            <a:r>
              <a:rPr lang="tr-TR" sz="3200" b="1" dirty="0">
                <a:solidFill>
                  <a:srgbClr val="FF0000"/>
                </a:solidFill>
              </a:rPr>
              <a:t>Riski Etkileyen Faktörler</a:t>
            </a:r>
          </a:p>
        </p:txBody>
      </p:sp>
      <p:sp>
        <p:nvSpPr>
          <p:cNvPr id="3" name="İçerik Yer Tutucusu 2"/>
          <p:cNvSpPr>
            <a:spLocks noGrp="1"/>
          </p:cNvSpPr>
          <p:nvPr>
            <p:ph idx="1"/>
          </p:nvPr>
        </p:nvSpPr>
        <p:spPr>
          <a:xfrm>
            <a:off x="179512" y="1600200"/>
            <a:ext cx="8856984" cy="5141168"/>
          </a:xfrm>
        </p:spPr>
        <p:txBody>
          <a:bodyPr>
            <a:normAutofit lnSpcReduction="10000"/>
          </a:bodyPr>
          <a:lstStyle/>
          <a:p>
            <a:pPr lvl="0"/>
            <a:r>
              <a:rPr lang="tr-TR" dirty="0" smtClean="0">
                <a:solidFill>
                  <a:srgbClr val="00B050"/>
                </a:solidFill>
              </a:rPr>
              <a:t>Taşınan </a:t>
            </a:r>
            <a:r>
              <a:rPr lang="tr-TR" dirty="0">
                <a:solidFill>
                  <a:srgbClr val="00B050"/>
                </a:solidFill>
              </a:rPr>
              <a:t>eşyanın ambalaj şekli </a:t>
            </a:r>
            <a:r>
              <a:rPr lang="tr-TR" dirty="0"/>
              <a:t>(</a:t>
            </a:r>
            <a:r>
              <a:rPr lang="tr-TR" sz="2800" dirty="0"/>
              <a:t>sandık, kafes, koli, çuval, torba, konteyner, özel ambalaj </a:t>
            </a:r>
            <a:r>
              <a:rPr lang="tr-TR" sz="2800" dirty="0" err="1"/>
              <a:t>vb</a:t>
            </a:r>
            <a:r>
              <a:rPr lang="tr-TR" dirty="0"/>
              <a:t>)</a:t>
            </a:r>
          </a:p>
          <a:p>
            <a:pPr lvl="0"/>
            <a:r>
              <a:rPr lang="tr-TR" dirty="0">
                <a:solidFill>
                  <a:srgbClr val="00B050"/>
                </a:solidFill>
              </a:rPr>
              <a:t>Taşıma aracı türü ve yola yüke uygunluğu </a:t>
            </a:r>
            <a:r>
              <a:rPr lang="tr-TR" dirty="0"/>
              <a:t>(</a:t>
            </a:r>
            <a:r>
              <a:rPr lang="tr-TR" sz="2800" dirty="0"/>
              <a:t>gemi, uçak, treyler, kamyon, tren</a:t>
            </a:r>
            <a:r>
              <a:rPr lang="tr-TR" dirty="0"/>
              <a:t>)</a:t>
            </a:r>
          </a:p>
          <a:p>
            <a:pPr lvl="0"/>
            <a:r>
              <a:rPr lang="tr-TR" dirty="0">
                <a:solidFill>
                  <a:srgbClr val="00B050"/>
                </a:solidFill>
              </a:rPr>
              <a:t>Yükleme ve boşaltma şekli </a:t>
            </a:r>
            <a:r>
              <a:rPr lang="tr-TR" dirty="0"/>
              <a:t>(</a:t>
            </a:r>
            <a:r>
              <a:rPr lang="tr-TR" sz="2800" dirty="0"/>
              <a:t>mekanik güç, insan gücü, özel sitem ve teçhizat </a:t>
            </a:r>
            <a:r>
              <a:rPr lang="tr-TR" sz="2800" dirty="0" err="1"/>
              <a:t>vb</a:t>
            </a:r>
            <a:r>
              <a:rPr lang="tr-TR" dirty="0"/>
              <a:t>)</a:t>
            </a:r>
          </a:p>
          <a:p>
            <a:pPr lvl="0"/>
            <a:r>
              <a:rPr lang="tr-TR" dirty="0">
                <a:solidFill>
                  <a:srgbClr val="00B050"/>
                </a:solidFill>
              </a:rPr>
              <a:t>Yol ve geçiş güzergahı </a:t>
            </a:r>
            <a:r>
              <a:rPr lang="tr-TR" dirty="0"/>
              <a:t>(</a:t>
            </a:r>
            <a:r>
              <a:rPr lang="tr-TR" sz="2800" dirty="0"/>
              <a:t>yol durumu, ülkelerin konumu, ülkelerden geçiş riski</a:t>
            </a:r>
            <a:r>
              <a:rPr lang="tr-TR" dirty="0"/>
              <a:t>)</a:t>
            </a:r>
          </a:p>
          <a:p>
            <a:pPr lvl="0"/>
            <a:r>
              <a:rPr lang="tr-TR" dirty="0">
                <a:solidFill>
                  <a:srgbClr val="00B050"/>
                </a:solidFill>
              </a:rPr>
              <a:t>Siyasi nedenlerle ülke geçişlerinde yaşanan zorluklar</a:t>
            </a:r>
          </a:p>
          <a:p>
            <a:endParaRPr lang="tr-TR" dirty="0"/>
          </a:p>
        </p:txBody>
      </p:sp>
      <p:sp>
        <p:nvSpPr>
          <p:cNvPr id="4" name="Veri Yer Tutucusu 3"/>
          <p:cNvSpPr>
            <a:spLocks noGrp="1"/>
          </p:cNvSpPr>
          <p:nvPr>
            <p:ph type="dt" sz="half" idx="10"/>
          </p:nvPr>
        </p:nvSpPr>
        <p:spPr/>
        <p:txBody>
          <a:bodyPr/>
          <a:lstStyle/>
          <a:p>
            <a:fld id="{16C42E64-C546-4E7F-BDC8-F195ABA685A8}"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14</a:t>
            </a:fld>
            <a:endParaRPr lang="tr-TR"/>
          </a:p>
        </p:txBody>
      </p:sp>
    </p:spTree>
    <p:extLst>
      <p:ext uri="{BB962C8B-B14F-4D97-AF65-F5344CB8AC3E}">
        <p14:creationId xmlns:p14="http://schemas.microsoft.com/office/powerpoint/2010/main" val="17441895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036496" cy="6624736"/>
          </a:xfrm>
        </p:spPr>
        <p:txBody>
          <a:bodyPr>
            <a:normAutofit/>
          </a:bodyPr>
          <a:lstStyle/>
          <a:p>
            <a:r>
              <a:rPr lang="tr-TR" dirty="0">
                <a:solidFill>
                  <a:srgbClr val="FF0000"/>
                </a:solidFill>
              </a:rPr>
              <a:t>Uluslararası ticari ilişkide </a:t>
            </a:r>
            <a:r>
              <a:rPr lang="tr-TR" dirty="0">
                <a:solidFill>
                  <a:srgbClr val="00B050"/>
                </a:solidFill>
              </a:rPr>
              <a:t>tarafların aralarındaki sorumluluk sınırlarını belir­leme ve haklarını hukuki güvence altına almak üzere</a:t>
            </a:r>
            <a:r>
              <a:rPr lang="tr-TR" dirty="0" smtClean="0">
                <a:solidFill>
                  <a:srgbClr val="00B050"/>
                </a:solidFill>
              </a:rPr>
              <a:t>,</a:t>
            </a:r>
          </a:p>
          <a:p>
            <a:r>
              <a:rPr lang="tr-TR" dirty="0" smtClean="0">
                <a:solidFill>
                  <a:srgbClr val="0070C0"/>
                </a:solidFill>
              </a:rPr>
              <a:t>1. </a:t>
            </a:r>
            <a:r>
              <a:rPr lang="tr-TR" dirty="0">
                <a:solidFill>
                  <a:srgbClr val="0070C0"/>
                </a:solidFill>
              </a:rPr>
              <a:t>“satış sözleşmesi”, </a:t>
            </a:r>
            <a:endParaRPr lang="tr-TR" dirty="0" smtClean="0">
              <a:solidFill>
                <a:srgbClr val="0070C0"/>
              </a:solidFill>
            </a:endParaRPr>
          </a:p>
          <a:p>
            <a:r>
              <a:rPr lang="tr-TR" dirty="0" smtClean="0">
                <a:solidFill>
                  <a:srgbClr val="0070C0"/>
                </a:solidFill>
              </a:rPr>
              <a:t>2. “taşı­ma </a:t>
            </a:r>
            <a:r>
              <a:rPr lang="tr-TR" dirty="0">
                <a:solidFill>
                  <a:srgbClr val="0070C0"/>
                </a:solidFill>
              </a:rPr>
              <a:t>sözleşmesi” ve </a:t>
            </a:r>
            <a:endParaRPr lang="tr-TR" dirty="0" smtClean="0">
              <a:solidFill>
                <a:srgbClr val="0070C0"/>
              </a:solidFill>
            </a:endParaRPr>
          </a:p>
          <a:p>
            <a:r>
              <a:rPr lang="tr-TR" dirty="0" smtClean="0">
                <a:solidFill>
                  <a:srgbClr val="0070C0"/>
                </a:solidFill>
              </a:rPr>
              <a:t>3. “sigorta </a:t>
            </a:r>
            <a:r>
              <a:rPr lang="tr-TR" dirty="0">
                <a:solidFill>
                  <a:srgbClr val="0070C0"/>
                </a:solidFill>
              </a:rPr>
              <a:t>sözleşmesi”, </a:t>
            </a:r>
            <a:endParaRPr lang="tr-TR" dirty="0" smtClean="0">
              <a:solidFill>
                <a:srgbClr val="0070C0"/>
              </a:solidFill>
            </a:endParaRPr>
          </a:p>
          <a:p>
            <a:r>
              <a:rPr lang="tr-TR" dirty="0" smtClean="0"/>
              <a:t>olmak </a:t>
            </a:r>
            <a:r>
              <a:rPr lang="tr-TR" dirty="0"/>
              <a:t>üzere </a:t>
            </a:r>
            <a:r>
              <a:rPr lang="tr-TR" sz="3600" b="1" dirty="0">
                <a:solidFill>
                  <a:srgbClr val="00B050"/>
                </a:solidFill>
              </a:rPr>
              <a:t>üç sözleşme </a:t>
            </a:r>
            <a:r>
              <a:rPr lang="tr-TR" dirty="0"/>
              <a:t>önemli </a:t>
            </a:r>
            <a:r>
              <a:rPr lang="tr-TR" dirty="0" smtClean="0"/>
              <a:t>gö­rülmektedir. </a:t>
            </a:r>
            <a:endParaRPr lang="tr-TR" dirty="0"/>
          </a:p>
        </p:txBody>
      </p:sp>
      <p:sp>
        <p:nvSpPr>
          <p:cNvPr id="2" name="Veri Yer Tutucusu 1"/>
          <p:cNvSpPr>
            <a:spLocks noGrp="1"/>
          </p:cNvSpPr>
          <p:nvPr>
            <p:ph type="dt" sz="half" idx="10"/>
          </p:nvPr>
        </p:nvSpPr>
        <p:spPr/>
        <p:txBody>
          <a:bodyPr/>
          <a:lstStyle/>
          <a:p>
            <a:fld id="{A6E88666-5C7B-4529-B212-97CEF90AEEB2}"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15</a:t>
            </a:fld>
            <a:endParaRPr lang="tr-TR"/>
          </a:p>
        </p:txBody>
      </p:sp>
    </p:spTree>
    <p:extLst>
      <p:ext uri="{BB962C8B-B14F-4D97-AF65-F5344CB8AC3E}">
        <p14:creationId xmlns:p14="http://schemas.microsoft.com/office/powerpoint/2010/main" val="4413996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a:solidFill>
            <a:schemeClr val="tx2">
              <a:lumMod val="20000"/>
              <a:lumOff val="80000"/>
            </a:schemeClr>
          </a:solidFill>
        </p:spPr>
        <p:txBody>
          <a:bodyPr>
            <a:normAutofit/>
          </a:bodyPr>
          <a:lstStyle/>
          <a:p>
            <a:r>
              <a:rPr lang="tr-TR" sz="3200" b="1" dirty="0" smtClean="0">
                <a:solidFill>
                  <a:srgbClr val="FF0000"/>
                </a:solidFill>
              </a:rPr>
              <a:t>5.5.4.Risk </a:t>
            </a:r>
            <a:r>
              <a:rPr lang="tr-TR" sz="3200" b="1" dirty="0">
                <a:solidFill>
                  <a:srgbClr val="FF0000"/>
                </a:solidFill>
              </a:rPr>
              <a:t>ve Sigorta</a:t>
            </a:r>
          </a:p>
        </p:txBody>
      </p:sp>
      <p:sp>
        <p:nvSpPr>
          <p:cNvPr id="3" name="İçerik Yer Tutucusu 2"/>
          <p:cNvSpPr>
            <a:spLocks noGrp="1"/>
          </p:cNvSpPr>
          <p:nvPr>
            <p:ph idx="1"/>
          </p:nvPr>
        </p:nvSpPr>
        <p:spPr>
          <a:xfrm>
            <a:off x="251520" y="1052736"/>
            <a:ext cx="8712968" cy="5616624"/>
          </a:xfrm>
        </p:spPr>
        <p:txBody>
          <a:bodyPr/>
          <a:lstStyle/>
          <a:p>
            <a:r>
              <a:rPr lang="tr-TR" dirty="0">
                <a:solidFill>
                  <a:srgbClr val="FF0000"/>
                </a:solidFill>
              </a:rPr>
              <a:t>Bir ticari faaliyette, ürünün üretiminden alıcısına ulaştırılmasına kadar </a:t>
            </a:r>
            <a:r>
              <a:rPr lang="tr-TR" dirty="0"/>
              <a:t>olan süreçte ortaya çıkması muhtemel olayların neden olabileceği zarar ve kayıplara karşı, </a:t>
            </a:r>
            <a:r>
              <a:rPr lang="tr-TR" dirty="0">
                <a:solidFill>
                  <a:srgbClr val="FF0000"/>
                </a:solidFill>
              </a:rPr>
              <a:t>güvence ortamının sağlanması gereklidir. </a:t>
            </a:r>
            <a:endParaRPr lang="tr-TR" dirty="0" smtClean="0">
              <a:solidFill>
                <a:srgbClr val="FF0000"/>
              </a:solidFill>
            </a:endParaRPr>
          </a:p>
          <a:p>
            <a:r>
              <a:rPr lang="tr-TR" dirty="0" smtClean="0">
                <a:solidFill>
                  <a:srgbClr val="00B050"/>
                </a:solidFill>
              </a:rPr>
              <a:t>Özellikle </a:t>
            </a:r>
            <a:r>
              <a:rPr lang="tr-TR" dirty="0">
                <a:solidFill>
                  <a:srgbClr val="00B050"/>
                </a:solidFill>
              </a:rPr>
              <a:t>risk unsurla­rının çok fazla olduğu dış ticarette</a:t>
            </a:r>
            <a:r>
              <a:rPr lang="tr-TR" dirty="0" smtClean="0"/>
              <a:t>,</a:t>
            </a:r>
          </a:p>
          <a:p>
            <a:r>
              <a:rPr lang="tr-TR" dirty="0" smtClean="0"/>
              <a:t> </a:t>
            </a:r>
            <a:r>
              <a:rPr lang="tr-TR" sz="3600" dirty="0">
                <a:solidFill>
                  <a:srgbClr val="0070C0"/>
                </a:solidFill>
              </a:rPr>
              <a:t>iş akışı sırasında karşı karşıya </a:t>
            </a:r>
            <a:r>
              <a:rPr lang="tr-TR" sz="3600" dirty="0" smtClean="0">
                <a:solidFill>
                  <a:srgbClr val="0070C0"/>
                </a:solidFill>
              </a:rPr>
              <a:t>kalınan </a:t>
            </a:r>
            <a:r>
              <a:rPr lang="tr-TR" sz="3600" dirty="0">
                <a:solidFill>
                  <a:srgbClr val="0070C0"/>
                </a:solidFill>
              </a:rPr>
              <a:t>riskleri </a:t>
            </a:r>
            <a:r>
              <a:rPr lang="tr-TR" sz="3600" u="sng" dirty="0">
                <a:solidFill>
                  <a:srgbClr val="7030A0"/>
                </a:solidFill>
              </a:rPr>
              <a:t>ihracat ve ithalatçıların kendi olanakları ile karşılamaları</a:t>
            </a:r>
            <a:r>
              <a:rPr lang="tr-TR" sz="3600" dirty="0">
                <a:solidFill>
                  <a:srgbClr val="FF0000"/>
                </a:solidFill>
              </a:rPr>
              <a:t> mümkün </a:t>
            </a:r>
            <a:r>
              <a:rPr lang="tr-TR" sz="3600" dirty="0" smtClean="0">
                <a:solidFill>
                  <a:srgbClr val="FF0000"/>
                </a:solidFill>
              </a:rPr>
              <a:t>görülmemek­tedir.</a:t>
            </a:r>
            <a:endParaRPr lang="tr-TR" sz="3600" dirty="0">
              <a:solidFill>
                <a:srgbClr val="FF0000"/>
              </a:solidFill>
            </a:endParaRPr>
          </a:p>
        </p:txBody>
      </p:sp>
      <p:sp>
        <p:nvSpPr>
          <p:cNvPr id="4" name="Veri Yer Tutucusu 3"/>
          <p:cNvSpPr>
            <a:spLocks noGrp="1"/>
          </p:cNvSpPr>
          <p:nvPr>
            <p:ph type="dt" sz="half" idx="10"/>
          </p:nvPr>
        </p:nvSpPr>
        <p:spPr/>
        <p:txBody>
          <a:bodyPr/>
          <a:lstStyle/>
          <a:p>
            <a:fld id="{FEB0B0EA-EE55-4A32-A7E8-C3F26594A6A3}"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16</a:t>
            </a:fld>
            <a:endParaRPr lang="tr-TR"/>
          </a:p>
        </p:txBody>
      </p:sp>
    </p:spTree>
    <p:extLst>
      <p:ext uri="{BB962C8B-B14F-4D97-AF65-F5344CB8AC3E}">
        <p14:creationId xmlns:p14="http://schemas.microsoft.com/office/powerpoint/2010/main" val="37736751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332656"/>
            <a:ext cx="8784976" cy="6408712"/>
          </a:xfrm>
        </p:spPr>
        <p:txBody>
          <a:bodyPr>
            <a:normAutofit/>
          </a:bodyPr>
          <a:lstStyle/>
          <a:p>
            <a:r>
              <a:rPr lang="tr-TR" b="1" dirty="0">
                <a:solidFill>
                  <a:srgbClr val="0070C0"/>
                </a:solidFill>
              </a:rPr>
              <a:t>Bir yandan</a:t>
            </a:r>
            <a:r>
              <a:rPr lang="tr-TR" dirty="0">
                <a:solidFill>
                  <a:srgbClr val="FF0000"/>
                </a:solidFill>
              </a:rPr>
              <a:t>, malların alıcısına ulaştırılması sırasında doğru taşıma şekli</a:t>
            </a:r>
            <a:r>
              <a:rPr lang="tr-TR" dirty="0"/>
              <a:t>, </a:t>
            </a:r>
            <a:endParaRPr lang="tr-TR" dirty="0" smtClean="0"/>
          </a:p>
          <a:p>
            <a:r>
              <a:rPr lang="tr-TR" dirty="0" smtClean="0"/>
              <a:t>araçları </a:t>
            </a:r>
            <a:r>
              <a:rPr lang="tr-TR" dirty="0"/>
              <a:t>ve ekipmanlarının kullanılmamasına bağlı olarak ilk üretildiği kalite ve standartta </a:t>
            </a:r>
            <a:r>
              <a:rPr lang="tr-TR" dirty="0">
                <a:solidFill>
                  <a:srgbClr val="0070C0"/>
                </a:solidFill>
              </a:rPr>
              <a:t>teslimin gerçekleştirilememesi </a:t>
            </a:r>
            <a:r>
              <a:rPr lang="tr-TR" dirty="0" smtClean="0">
                <a:solidFill>
                  <a:srgbClr val="0070C0"/>
                </a:solidFill>
              </a:rPr>
              <a:t>,</a:t>
            </a:r>
          </a:p>
          <a:p>
            <a:r>
              <a:rPr lang="tr-TR" dirty="0" smtClean="0"/>
              <a:t>ya </a:t>
            </a:r>
            <a:r>
              <a:rPr lang="tr-TR" dirty="0"/>
              <a:t>da mücbir sebep hallerinden doğan olaylar büyük miktarlı zararların ortaya çıkmasına neden olurken, </a:t>
            </a:r>
            <a:endParaRPr lang="tr-TR" dirty="0" smtClean="0"/>
          </a:p>
          <a:p>
            <a:r>
              <a:rPr lang="tr-TR" b="1" dirty="0" smtClean="0">
                <a:solidFill>
                  <a:srgbClr val="0070C0"/>
                </a:solidFill>
              </a:rPr>
              <a:t>diğer </a:t>
            </a:r>
            <a:r>
              <a:rPr lang="tr-TR" b="1" dirty="0">
                <a:solidFill>
                  <a:srgbClr val="0070C0"/>
                </a:solidFill>
              </a:rPr>
              <a:t>yandan </a:t>
            </a:r>
            <a:r>
              <a:rPr lang="tr-TR" dirty="0"/>
              <a:t>da ithalatçının </a:t>
            </a:r>
            <a:r>
              <a:rPr lang="tr-TR" dirty="0">
                <a:solidFill>
                  <a:srgbClr val="00B050"/>
                </a:solidFill>
              </a:rPr>
              <a:t>ekonomik nedenlerle ödeme yükümlülüğünü zamanında ya da hiç yerine getirmemesine</a:t>
            </a:r>
            <a:r>
              <a:rPr lang="tr-TR" dirty="0"/>
              <a:t> bağlı olarak her an zararla karşı karşıya kalınması söz konusu olabilmektedir</a:t>
            </a:r>
          </a:p>
        </p:txBody>
      </p:sp>
      <p:sp>
        <p:nvSpPr>
          <p:cNvPr id="2" name="Veri Yer Tutucusu 1"/>
          <p:cNvSpPr>
            <a:spLocks noGrp="1"/>
          </p:cNvSpPr>
          <p:nvPr>
            <p:ph type="dt" sz="half" idx="10"/>
          </p:nvPr>
        </p:nvSpPr>
        <p:spPr/>
        <p:txBody>
          <a:bodyPr/>
          <a:lstStyle/>
          <a:p>
            <a:fld id="{19164D1A-5384-44E7-BB6E-10249A0A8B3F}"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17</a:t>
            </a:fld>
            <a:endParaRPr lang="tr-TR"/>
          </a:p>
        </p:txBody>
      </p:sp>
    </p:spTree>
    <p:extLst>
      <p:ext uri="{BB962C8B-B14F-4D97-AF65-F5344CB8AC3E}">
        <p14:creationId xmlns:p14="http://schemas.microsoft.com/office/powerpoint/2010/main" val="35601834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60648"/>
            <a:ext cx="8435280" cy="6480720"/>
          </a:xfrm>
        </p:spPr>
        <p:txBody>
          <a:bodyPr>
            <a:normAutofit/>
          </a:bodyPr>
          <a:lstStyle/>
          <a:p>
            <a:r>
              <a:rPr lang="tr-TR" sz="3500" b="1" dirty="0">
                <a:solidFill>
                  <a:srgbClr val="FF0000"/>
                </a:solidFill>
              </a:rPr>
              <a:t>Türk Ticaret Kanunu V. Kitap ta Sigorta Hukuku bölümünde;</a:t>
            </a:r>
          </a:p>
          <a:p>
            <a:r>
              <a:rPr lang="tr-TR" dirty="0">
                <a:solidFill>
                  <a:srgbClr val="0070C0"/>
                </a:solidFill>
              </a:rPr>
              <a:t>“Sigorta bir akittir ki</a:t>
            </a:r>
            <a:r>
              <a:rPr lang="tr-TR" dirty="0"/>
              <a:t>; </a:t>
            </a:r>
            <a:endParaRPr lang="tr-TR" dirty="0" smtClean="0"/>
          </a:p>
          <a:p>
            <a:r>
              <a:rPr lang="tr-TR" dirty="0" smtClean="0">
                <a:solidFill>
                  <a:srgbClr val="00B050"/>
                </a:solidFill>
              </a:rPr>
              <a:t>bununla </a:t>
            </a:r>
            <a:r>
              <a:rPr lang="tr-TR" dirty="0">
                <a:solidFill>
                  <a:srgbClr val="00B050"/>
                </a:solidFill>
              </a:rPr>
              <a:t>sigortacı bir prim karşılığında diğer bir kişi­nin para ile ölçülebilir bir menfaatini halele uğratan bir tehlikenin (bir riziko­nun) meydana gelmesi halinde tazminat ödemeyi ve sair ödemelerde bulun­mayı üzerine almaktadır</a:t>
            </a:r>
            <a:r>
              <a:rPr lang="tr-TR" dirty="0"/>
              <a:t>.” İfadesine yer verilmiştir(T.K. md.1263).</a:t>
            </a:r>
          </a:p>
          <a:p>
            <a:endParaRPr lang="tr-TR" dirty="0"/>
          </a:p>
        </p:txBody>
      </p:sp>
      <p:sp>
        <p:nvSpPr>
          <p:cNvPr id="2" name="Veri Yer Tutucusu 1"/>
          <p:cNvSpPr>
            <a:spLocks noGrp="1"/>
          </p:cNvSpPr>
          <p:nvPr>
            <p:ph type="dt" sz="half" idx="10"/>
          </p:nvPr>
        </p:nvSpPr>
        <p:spPr/>
        <p:txBody>
          <a:bodyPr/>
          <a:lstStyle/>
          <a:p>
            <a:fld id="{536283E3-9D6F-441C-AD96-CFEF1E9BF2F0}"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18</a:t>
            </a:fld>
            <a:endParaRPr lang="tr-TR"/>
          </a:p>
        </p:txBody>
      </p:sp>
    </p:spTree>
    <p:extLst>
      <p:ext uri="{BB962C8B-B14F-4D97-AF65-F5344CB8AC3E}">
        <p14:creationId xmlns:p14="http://schemas.microsoft.com/office/powerpoint/2010/main" val="30185815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106"/>
          </a:xfrm>
          <a:solidFill>
            <a:schemeClr val="accent1">
              <a:lumMod val="20000"/>
              <a:lumOff val="80000"/>
            </a:schemeClr>
          </a:solidFill>
        </p:spPr>
        <p:txBody>
          <a:bodyPr>
            <a:normAutofit/>
          </a:bodyPr>
          <a:lstStyle/>
          <a:p>
            <a:r>
              <a:rPr lang="tr-TR" sz="3600" b="1" dirty="0" smtClean="0">
                <a:solidFill>
                  <a:srgbClr val="FF0000"/>
                </a:solidFill>
              </a:rPr>
              <a:t>5.5.5.Sigorta </a:t>
            </a:r>
            <a:r>
              <a:rPr lang="tr-TR" sz="3600" b="1" dirty="0">
                <a:solidFill>
                  <a:srgbClr val="FF0000"/>
                </a:solidFill>
              </a:rPr>
              <a:t>ve Temel Kavramlar</a:t>
            </a:r>
          </a:p>
        </p:txBody>
      </p:sp>
      <p:sp>
        <p:nvSpPr>
          <p:cNvPr id="3" name="İçerik Yer Tutucusu 2"/>
          <p:cNvSpPr>
            <a:spLocks noGrp="1"/>
          </p:cNvSpPr>
          <p:nvPr>
            <p:ph idx="1"/>
          </p:nvPr>
        </p:nvSpPr>
        <p:spPr>
          <a:xfrm>
            <a:off x="179512" y="1124744"/>
            <a:ext cx="8964488" cy="5733256"/>
          </a:xfrm>
        </p:spPr>
        <p:txBody>
          <a:bodyPr>
            <a:normAutofit/>
          </a:bodyPr>
          <a:lstStyle/>
          <a:p>
            <a:r>
              <a:rPr lang="tr-TR" b="1" i="1" dirty="0">
                <a:solidFill>
                  <a:srgbClr val="00B050"/>
                </a:solidFill>
              </a:rPr>
              <a:t>Sigorta;</a:t>
            </a:r>
            <a:r>
              <a:rPr lang="tr-TR" dirty="0"/>
              <a:t> </a:t>
            </a:r>
            <a:r>
              <a:rPr lang="tr-TR" sz="1800" dirty="0"/>
              <a:t>Riskten kaçınmanın karşılığı olarak kabul edilmektedir. Yapılan sigortalama işlemi ile bireyler ve örgütlerin olası riskler halinde ortaya çıkabile­cek kendi pür risk ve finansal kayıpları ile ilgili belirsizliklerini ticari ilişki içeri­sinde bulundukları diğer kişilere aktarmaları esasına dayalı bir ekonomik olu­şum şeklinde görülebilir (Parasız, 1999:536)</a:t>
            </a:r>
            <a:r>
              <a:rPr lang="tr-TR" sz="2800" dirty="0"/>
              <a:t>. </a:t>
            </a:r>
            <a:r>
              <a:rPr lang="tr-TR" dirty="0">
                <a:solidFill>
                  <a:srgbClr val="00B050"/>
                </a:solidFill>
              </a:rPr>
              <a:t>Kısaca ortaya çıkması muhtemel ve parayla ölçülebilen risklerin, bir bedel (prim) karşılığında bu işi üstlenen şirket tarafından tazmin edilmesi olarak ifade edilebilir</a:t>
            </a:r>
            <a:r>
              <a:rPr lang="tr-TR" dirty="0"/>
              <a:t>. Sigorta; Türk Ticaret Kanununa ve Sigorta Hukukuna göre bir akit, bir sözleşmedir.</a:t>
            </a:r>
          </a:p>
          <a:p>
            <a:endParaRPr lang="tr-TR" dirty="0"/>
          </a:p>
        </p:txBody>
      </p:sp>
      <p:sp>
        <p:nvSpPr>
          <p:cNvPr id="4" name="Veri Yer Tutucusu 3"/>
          <p:cNvSpPr>
            <a:spLocks noGrp="1"/>
          </p:cNvSpPr>
          <p:nvPr>
            <p:ph type="dt" sz="half" idx="10"/>
          </p:nvPr>
        </p:nvSpPr>
        <p:spPr/>
        <p:txBody>
          <a:bodyPr/>
          <a:lstStyle/>
          <a:p>
            <a:fld id="{DB0DD7B5-9E82-4A41-BBD6-6BD09D4650A7}"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19</a:t>
            </a:fld>
            <a:endParaRPr lang="tr-TR"/>
          </a:p>
        </p:txBody>
      </p:sp>
    </p:spTree>
    <p:extLst>
      <p:ext uri="{BB962C8B-B14F-4D97-AF65-F5344CB8AC3E}">
        <p14:creationId xmlns:p14="http://schemas.microsoft.com/office/powerpoint/2010/main" val="12752224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a:bodyPr>
          <a:lstStyle/>
          <a:p>
            <a:r>
              <a:rPr lang="tr-TR" sz="4800" dirty="0" smtClean="0">
                <a:solidFill>
                  <a:srgbClr val="FF0000"/>
                </a:solidFill>
              </a:rPr>
              <a:t>ÖĞR. GÖR. ORHAN ŞENSES</a:t>
            </a:r>
          </a:p>
          <a:p>
            <a:r>
              <a:rPr lang="tr-TR" sz="4800" smtClean="0">
                <a:solidFill>
                  <a:srgbClr val="FF0000"/>
                </a:solidFill>
              </a:rPr>
              <a:t>osenses@trabzon.edu.tr</a:t>
            </a:r>
            <a:endParaRPr lang="tr-TR" sz="4800" dirty="0">
              <a:solidFill>
                <a:srgbClr val="FF0000"/>
              </a:solidFill>
            </a:endParaRPr>
          </a:p>
        </p:txBody>
      </p:sp>
      <p:sp>
        <p:nvSpPr>
          <p:cNvPr id="4" name="Veri Yer Tutucusu 3"/>
          <p:cNvSpPr>
            <a:spLocks noGrp="1"/>
          </p:cNvSpPr>
          <p:nvPr>
            <p:ph type="dt" sz="half" idx="10"/>
          </p:nvPr>
        </p:nvSpPr>
        <p:spPr/>
        <p:txBody>
          <a:bodyPr/>
          <a:lstStyle/>
          <a:p>
            <a:fld id="{25D07FB6-5B8E-4BC7-B836-3D5535ABAB33}" type="datetime1">
              <a:rPr lang="tr-TR" smtClean="0">
                <a:solidFill>
                  <a:prstClr val="black">
                    <a:tint val="75000"/>
                  </a:prstClr>
                </a:solidFill>
              </a:rPr>
              <a:t>30.12.2022</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C523FEBB-4577-44E9-B2CF-F440606F5670}" type="slidenum">
              <a:rPr lang="tr-TR" smtClean="0">
                <a:solidFill>
                  <a:prstClr val="black">
                    <a:tint val="75000"/>
                  </a:prstClr>
                </a:solidFill>
              </a:rPr>
              <a:pPr/>
              <a:t>2</a:t>
            </a:fld>
            <a:endParaRPr lang="tr-TR">
              <a:solidFill>
                <a:prstClr val="black">
                  <a:tint val="75000"/>
                </a:prstClr>
              </a:solidFill>
            </a:endParaRPr>
          </a:p>
        </p:txBody>
      </p:sp>
    </p:spTree>
    <p:extLst>
      <p:ext uri="{BB962C8B-B14F-4D97-AF65-F5344CB8AC3E}">
        <p14:creationId xmlns:p14="http://schemas.microsoft.com/office/powerpoint/2010/main" val="964120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60648"/>
            <a:ext cx="8964488" cy="6480720"/>
          </a:xfrm>
        </p:spPr>
        <p:txBody>
          <a:bodyPr/>
          <a:lstStyle/>
          <a:p>
            <a:r>
              <a:rPr lang="tr-TR" dirty="0">
                <a:solidFill>
                  <a:srgbClr val="FF0000"/>
                </a:solidFill>
              </a:rPr>
              <a:t>Sigortacı</a:t>
            </a:r>
            <a:r>
              <a:rPr lang="tr-TR" dirty="0"/>
              <a:t>: </a:t>
            </a:r>
            <a:endParaRPr lang="tr-TR" dirty="0" smtClean="0"/>
          </a:p>
          <a:p>
            <a:r>
              <a:rPr lang="tr-TR" dirty="0" smtClean="0"/>
              <a:t>Bir </a:t>
            </a:r>
            <a:r>
              <a:rPr lang="tr-TR" dirty="0"/>
              <a:t>prim karşılığında diğer bir kişi kurumun ölçülebilir </a:t>
            </a:r>
            <a:r>
              <a:rPr lang="tr-TR" dirty="0" smtClean="0"/>
              <a:t>menfaatlerini </a:t>
            </a:r>
            <a:r>
              <a:rPr lang="tr-TR" dirty="0"/>
              <a:t>zarara uğratan tehlikenin (riskin) meydana gelmesi halinde, </a:t>
            </a:r>
            <a:r>
              <a:rPr lang="tr-TR" dirty="0">
                <a:solidFill>
                  <a:srgbClr val="00B050"/>
                </a:solidFill>
              </a:rPr>
              <a:t>tazminat ödemeyi ya da kişilerin yaşamları süresince </a:t>
            </a:r>
            <a:r>
              <a:rPr lang="tr-TR" dirty="0">
                <a:solidFill>
                  <a:srgbClr val="FF0000"/>
                </a:solidFill>
              </a:rPr>
              <a:t>ortaya çıkabilecek maddi kayıp yaratan olumsuzluklar karşısında bir bedel ödemeyi </a:t>
            </a:r>
            <a:r>
              <a:rPr lang="tr-TR" dirty="0">
                <a:solidFill>
                  <a:srgbClr val="00B050"/>
                </a:solidFill>
              </a:rPr>
              <a:t>veya sair ödemelerde </a:t>
            </a:r>
            <a:r>
              <a:rPr lang="tr-TR" dirty="0" smtClean="0">
                <a:solidFill>
                  <a:srgbClr val="00B050"/>
                </a:solidFill>
              </a:rPr>
              <a:t>bulunmayı </a:t>
            </a:r>
            <a:r>
              <a:rPr lang="tr-TR" dirty="0">
                <a:solidFill>
                  <a:srgbClr val="00B050"/>
                </a:solidFill>
              </a:rPr>
              <a:t>üzerine alan taraftır.</a:t>
            </a:r>
          </a:p>
        </p:txBody>
      </p:sp>
      <p:sp>
        <p:nvSpPr>
          <p:cNvPr id="2" name="Veri Yer Tutucusu 1"/>
          <p:cNvSpPr>
            <a:spLocks noGrp="1"/>
          </p:cNvSpPr>
          <p:nvPr>
            <p:ph type="dt" sz="half" idx="10"/>
          </p:nvPr>
        </p:nvSpPr>
        <p:spPr/>
        <p:txBody>
          <a:bodyPr/>
          <a:lstStyle/>
          <a:p>
            <a:fld id="{5D8EF541-544E-4B47-9AAD-B5C0701BF80B}"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20</a:t>
            </a:fld>
            <a:endParaRPr lang="tr-TR"/>
          </a:p>
        </p:txBody>
      </p:sp>
    </p:spTree>
    <p:extLst>
      <p:ext uri="{BB962C8B-B14F-4D97-AF65-F5344CB8AC3E}">
        <p14:creationId xmlns:p14="http://schemas.microsoft.com/office/powerpoint/2010/main" val="31137806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260648"/>
            <a:ext cx="8579296" cy="5865515"/>
          </a:xfrm>
        </p:spPr>
        <p:txBody>
          <a:bodyPr/>
          <a:lstStyle/>
          <a:p>
            <a:r>
              <a:rPr lang="tr-TR" i="1" dirty="0">
                <a:solidFill>
                  <a:srgbClr val="FF0000"/>
                </a:solidFill>
              </a:rPr>
              <a:t>Sigortalanabilir </a:t>
            </a:r>
            <a:r>
              <a:rPr lang="tr-TR" i="1" dirty="0" err="1">
                <a:solidFill>
                  <a:srgbClr val="FF0000"/>
                </a:solidFill>
              </a:rPr>
              <a:t>Menfaaat</a:t>
            </a:r>
            <a:r>
              <a:rPr lang="tr-TR" i="1" dirty="0" smtClean="0"/>
              <a:t>; </a:t>
            </a:r>
          </a:p>
          <a:p>
            <a:r>
              <a:rPr lang="tr-TR" dirty="0" smtClean="0"/>
              <a:t>Sigorta </a:t>
            </a:r>
            <a:r>
              <a:rPr lang="tr-TR" dirty="0"/>
              <a:t>sözleşmesinin oluşmasına esas teşkil eden ve </a:t>
            </a:r>
            <a:r>
              <a:rPr lang="tr-TR" dirty="0">
                <a:solidFill>
                  <a:srgbClr val="00B050"/>
                </a:solidFill>
              </a:rPr>
              <a:t>sigortalanan malla, sigortalı arasında para ile ölçülebilir zarar ve so­rumlukların bedelidir.</a:t>
            </a:r>
          </a:p>
          <a:p>
            <a:r>
              <a:rPr lang="tr-TR" i="1" dirty="0">
                <a:solidFill>
                  <a:srgbClr val="FF0000"/>
                </a:solidFill>
              </a:rPr>
              <a:t>Sigortalı</a:t>
            </a:r>
            <a:r>
              <a:rPr lang="tr-TR" i="1" dirty="0" smtClean="0"/>
              <a:t>;</a:t>
            </a:r>
          </a:p>
          <a:p>
            <a:r>
              <a:rPr lang="tr-TR" dirty="0" smtClean="0"/>
              <a:t>Prim </a:t>
            </a:r>
            <a:r>
              <a:rPr lang="tr-TR" dirty="0"/>
              <a:t>denilen bir bedel karşılığında </a:t>
            </a:r>
            <a:r>
              <a:rPr lang="tr-TR" dirty="0">
                <a:solidFill>
                  <a:srgbClr val="0070C0"/>
                </a:solidFill>
              </a:rPr>
              <a:t>kendine/kurumuna ve malına gelebilecek riskleri sigorta şirketine devreden kişi </a:t>
            </a:r>
            <a:r>
              <a:rPr lang="tr-TR" dirty="0"/>
              <a:t>ya da kuruluştur </a:t>
            </a:r>
          </a:p>
        </p:txBody>
      </p:sp>
      <p:sp>
        <p:nvSpPr>
          <p:cNvPr id="2" name="Veri Yer Tutucusu 1"/>
          <p:cNvSpPr>
            <a:spLocks noGrp="1"/>
          </p:cNvSpPr>
          <p:nvPr>
            <p:ph type="dt" sz="half" idx="10"/>
          </p:nvPr>
        </p:nvSpPr>
        <p:spPr/>
        <p:txBody>
          <a:bodyPr/>
          <a:lstStyle/>
          <a:p>
            <a:fld id="{C768FDD7-BDCE-48F2-99F2-E6D6A258D49C}"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21</a:t>
            </a:fld>
            <a:endParaRPr lang="tr-TR"/>
          </a:p>
        </p:txBody>
      </p:sp>
    </p:spTree>
    <p:extLst>
      <p:ext uri="{BB962C8B-B14F-4D97-AF65-F5344CB8AC3E}">
        <p14:creationId xmlns:p14="http://schemas.microsoft.com/office/powerpoint/2010/main" val="31624278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88640"/>
            <a:ext cx="8640960" cy="6669360"/>
          </a:xfrm>
        </p:spPr>
        <p:txBody>
          <a:bodyPr/>
          <a:lstStyle/>
          <a:p>
            <a:r>
              <a:rPr lang="tr-TR" i="1" dirty="0">
                <a:solidFill>
                  <a:srgbClr val="FF0000"/>
                </a:solidFill>
              </a:rPr>
              <a:t>Sigorta Poliçesi</a:t>
            </a:r>
            <a:r>
              <a:rPr lang="tr-TR" i="1" dirty="0" smtClean="0">
                <a:solidFill>
                  <a:srgbClr val="FF0000"/>
                </a:solidFill>
              </a:rPr>
              <a:t>;</a:t>
            </a:r>
          </a:p>
          <a:p>
            <a:r>
              <a:rPr lang="tr-TR" dirty="0" smtClean="0"/>
              <a:t>Sigorta </a:t>
            </a:r>
            <a:r>
              <a:rPr lang="tr-TR" dirty="0"/>
              <a:t>şirketleri tarafından düzenlenen, sigortalıya öde­diği prime karşılık, karşılaşılabilecekleri risklere bağlı </a:t>
            </a:r>
            <a:r>
              <a:rPr lang="tr-TR" dirty="0">
                <a:solidFill>
                  <a:srgbClr val="00B050"/>
                </a:solidFill>
              </a:rPr>
              <a:t>ortaya çıkacak zararı taz­minat olarak alma hakkı veren belgedir.</a:t>
            </a:r>
          </a:p>
          <a:p>
            <a:endParaRPr lang="tr-TR" dirty="0"/>
          </a:p>
        </p:txBody>
      </p:sp>
      <p:sp>
        <p:nvSpPr>
          <p:cNvPr id="2" name="Veri Yer Tutucusu 1"/>
          <p:cNvSpPr>
            <a:spLocks noGrp="1"/>
          </p:cNvSpPr>
          <p:nvPr>
            <p:ph type="dt" sz="half" idx="10"/>
          </p:nvPr>
        </p:nvSpPr>
        <p:spPr/>
        <p:txBody>
          <a:bodyPr/>
          <a:lstStyle/>
          <a:p>
            <a:fld id="{6CF4BCBC-D885-4A60-AD32-0D079AB64045}"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22</a:t>
            </a:fld>
            <a:endParaRPr lang="tr-TR"/>
          </a:p>
        </p:txBody>
      </p:sp>
    </p:spTree>
    <p:extLst>
      <p:ext uri="{BB962C8B-B14F-4D97-AF65-F5344CB8AC3E}">
        <p14:creationId xmlns:p14="http://schemas.microsoft.com/office/powerpoint/2010/main" val="3408271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928992" cy="6480720"/>
          </a:xfrm>
        </p:spPr>
        <p:txBody>
          <a:bodyPr>
            <a:normAutofit/>
          </a:bodyPr>
          <a:lstStyle/>
          <a:p>
            <a:r>
              <a:rPr lang="tr-TR" i="1" dirty="0">
                <a:solidFill>
                  <a:srgbClr val="FF0000"/>
                </a:solidFill>
              </a:rPr>
              <a:t>Sigorta </a:t>
            </a:r>
            <a:r>
              <a:rPr lang="tr-TR" i="1" dirty="0" err="1">
                <a:solidFill>
                  <a:srgbClr val="FF0000"/>
                </a:solidFill>
              </a:rPr>
              <a:t>Primi</a:t>
            </a:r>
            <a:r>
              <a:rPr lang="tr-TR" i="1" dirty="0" err="1"/>
              <a:t>;</a:t>
            </a:r>
            <a:r>
              <a:rPr lang="tr-TR" dirty="0" err="1"/>
              <a:t>Sigorta</a:t>
            </a:r>
            <a:r>
              <a:rPr lang="tr-TR" dirty="0"/>
              <a:t> ettiren tarafın sigorta şirketine ortaya çıkması muh­temel risk unsurlarını devretmesi karşılığında ödediği bedeldir.</a:t>
            </a:r>
          </a:p>
          <a:p>
            <a:r>
              <a:rPr lang="tr-TR" i="1" dirty="0">
                <a:solidFill>
                  <a:srgbClr val="FF0000"/>
                </a:solidFill>
              </a:rPr>
              <a:t>Sigorta </a:t>
            </a:r>
            <a:r>
              <a:rPr lang="tr-TR" i="1" dirty="0" err="1">
                <a:solidFill>
                  <a:srgbClr val="FF0000"/>
                </a:solidFill>
              </a:rPr>
              <a:t>Tazminatı</a:t>
            </a:r>
            <a:r>
              <a:rPr lang="tr-TR" i="1" dirty="0" err="1"/>
              <a:t>;</a:t>
            </a:r>
            <a:r>
              <a:rPr lang="tr-TR" dirty="0" err="1"/>
              <a:t>Riske</a:t>
            </a:r>
            <a:r>
              <a:rPr lang="tr-TR" dirty="0"/>
              <a:t> bağlı zararın ortaya çıkması halinde, sigorta şir­ketinin sigorta ettirene ödediği bedeldir.</a:t>
            </a:r>
          </a:p>
          <a:p>
            <a:r>
              <a:rPr lang="tr-TR" i="1" dirty="0">
                <a:solidFill>
                  <a:srgbClr val="FF0000"/>
                </a:solidFill>
              </a:rPr>
              <a:t>Taşıma </a:t>
            </a:r>
            <a:r>
              <a:rPr lang="tr-TR" i="1" dirty="0" err="1">
                <a:solidFill>
                  <a:srgbClr val="FF0000"/>
                </a:solidFill>
              </a:rPr>
              <a:t>Sigortası</a:t>
            </a:r>
            <a:r>
              <a:rPr lang="tr-TR" i="1" dirty="0" err="1"/>
              <a:t>;</a:t>
            </a:r>
            <a:r>
              <a:rPr lang="tr-TR" dirty="0" err="1"/>
              <a:t>Alım</a:t>
            </a:r>
            <a:r>
              <a:rPr lang="tr-TR" dirty="0"/>
              <a:t> satım sözleşmesinin yapılmasından sonra, taşıma sırasındaki risklere bağlı zararın tazminin sağlanabilmesi için yapılan sigortadır.</a:t>
            </a:r>
          </a:p>
          <a:p>
            <a:endParaRPr lang="tr-TR" dirty="0"/>
          </a:p>
        </p:txBody>
      </p:sp>
      <p:sp>
        <p:nvSpPr>
          <p:cNvPr id="2" name="Veri Yer Tutucusu 1"/>
          <p:cNvSpPr>
            <a:spLocks noGrp="1"/>
          </p:cNvSpPr>
          <p:nvPr>
            <p:ph type="dt" sz="half" idx="10"/>
          </p:nvPr>
        </p:nvSpPr>
        <p:spPr/>
        <p:txBody>
          <a:bodyPr/>
          <a:lstStyle/>
          <a:p>
            <a:fld id="{B99070E2-A0FA-4F66-8229-33E6B3BA7FF0}"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23</a:t>
            </a:fld>
            <a:endParaRPr lang="tr-TR"/>
          </a:p>
        </p:txBody>
      </p:sp>
    </p:spTree>
    <p:extLst>
      <p:ext uri="{BB962C8B-B14F-4D97-AF65-F5344CB8AC3E}">
        <p14:creationId xmlns:p14="http://schemas.microsoft.com/office/powerpoint/2010/main" val="22780206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928992" cy="6624736"/>
          </a:xfrm>
        </p:spPr>
        <p:txBody>
          <a:bodyPr>
            <a:normAutofit/>
          </a:bodyPr>
          <a:lstStyle/>
          <a:p>
            <a:r>
              <a:rPr lang="tr-TR" sz="3600" b="1" i="1" dirty="0">
                <a:solidFill>
                  <a:srgbClr val="FF0000"/>
                </a:solidFill>
              </a:rPr>
              <a:t>Taşımada Sigortalana</a:t>
            </a:r>
            <a:r>
              <a:rPr lang="tr-TR" sz="3600" b="1" i="1" dirty="0">
                <a:solidFill>
                  <a:srgbClr val="00B050"/>
                </a:solidFill>
              </a:rPr>
              <a:t>mayan</a:t>
            </a:r>
            <a:r>
              <a:rPr lang="tr-TR" sz="3600" b="1" i="1" dirty="0">
                <a:solidFill>
                  <a:srgbClr val="FF0000"/>
                </a:solidFill>
              </a:rPr>
              <a:t> Riskler</a:t>
            </a:r>
            <a:r>
              <a:rPr lang="tr-TR" i="1" dirty="0" smtClean="0"/>
              <a:t>;</a:t>
            </a:r>
          </a:p>
          <a:p>
            <a:r>
              <a:rPr lang="tr-TR" dirty="0" smtClean="0">
                <a:solidFill>
                  <a:srgbClr val="0070C0"/>
                </a:solidFill>
              </a:rPr>
              <a:t>Bazı </a:t>
            </a:r>
            <a:r>
              <a:rPr lang="tr-TR" dirty="0">
                <a:solidFill>
                  <a:srgbClr val="0070C0"/>
                </a:solidFill>
              </a:rPr>
              <a:t>konular sigorta sözleşmesi yapı­lırken, risk unsurları arasında yer almamaktadır</a:t>
            </a:r>
            <a:r>
              <a:rPr lang="tr-TR" dirty="0" smtClean="0">
                <a:solidFill>
                  <a:srgbClr val="0070C0"/>
                </a:solidFill>
              </a:rPr>
              <a:t>.</a:t>
            </a:r>
          </a:p>
          <a:p>
            <a:pPr algn="ctr"/>
            <a:r>
              <a:rPr lang="tr-TR" dirty="0" smtClean="0"/>
              <a:t> </a:t>
            </a:r>
            <a:r>
              <a:rPr lang="tr-TR" b="1" dirty="0"/>
              <a:t>Bunlar ise;</a:t>
            </a:r>
          </a:p>
          <a:p>
            <a:pPr lvl="0"/>
            <a:r>
              <a:rPr lang="tr-TR" dirty="0"/>
              <a:t>zarar, ziya </a:t>
            </a:r>
            <a:r>
              <a:rPr lang="tr-TR" dirty="0" smtClean="0"/>
              <a:t>hasarları,</a:t>
            </a:r>
          </a:p>
          <a:p>
            <a:pPr lvl="0"/>
            <a:r>
              <a:rPr lang="tr-TR" dirty="0" smtClean="0"/>
              <a:t>sigorta </a:t>
            </a:r>
            <a:r>
              <a:rPr lang="tr-TR" dirty="0"/>
              <a:t>ettirenin kastî müdahalesi ile veya hile yolu ile meydana gelmiş zararlar</a:t>
            </a:r>
            <a:r>
              <a:rPr lang="tr-TR" dirty="0" smtClean="0"/>
              <a:t>, </a:t>
            </a:r>
          </a:p>
          <a:p>
            <a:pPr lvl="0"/>
            <a:r>
              <a:rPr lang="tr-TR" dirty="0" smtClean="0"/>
              <a:t>doğa </a:t>
            </a:r>
            <a:r>
              <a:rPr lang="tr-TR" dirty="0"/>
              <a:t>kanunlarına göre asla ortaya çıkması mümkün olmayan olaylar</a:t>
            </a:r>
            <a:r>
              <a:rPr lang="tr-TR" dirty="0" smtClean="0"/>
              <a:t>, </a:t>
            </a:r>
          </a:p>
          <a:p>
            <a:pPr lvl="0"/>
            <a:r>
              <a:rPr lang="tr-TR" dirty="0" smtClean="0"/>
              <a:t>kanun</a:t>
            </a:r>
            <a:r>
              <a:rPr lang="tr-TR" dirty="0"/>
              <a:t>, ahlak ve adaba aykırı olaylar,</a:t>
            </a:r>
          </a:p>
          <a:p>
            <a:endParaRPr lang="tr-TR" dirty="0"/>
          </a:p>
        </p:txBody>
      </p:sp>
      <p:sp>
        <p:nvSpPr>
          <p:cNvPr id="2" name="Veri Yer Tutucusu 1"/>
          <p:cNvSpPr>
            <a:spLocks noGrp="1"/>
          </p:cNvSpPr>
          <p:nvPr>
            <p:ph type="dt" sz="half" idx="10"/>
          </p:nvPr>
        </p:nvSpPr>
        <p:spPr/>
        <p:txBody>
          <a:bodyPr/>
          <a:lstStyle/>
          <a:p>
            <a:fld id="{7CD748E4-65B8-446D-880A-7523E0D24EE0}"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24</a:t>
            </a:fld>
            <a:endParaRPr lang="tr-TR"/>
          </a:p>
        </p:txBody>
      </p:sp>
    </p:spTree>
    <p:extLst>
      <p:ext uri="{BB962C8B-B14F-4D97-AF65-F5344CB8AC3E}">
        <p14:creationId xmlns:p14="http://schemas.microsoft.com/office/powerpoint/2010/main" val="27674991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60648"/>
            <a:ext cx="8784976" cy="6480720"/>
          </a:xfrm>
        </p:spPr>
        <p:txBody>
          <a:bodyPr/>
          <a:lstStyle/>
          <a:p>
            <a:pPr lvl="0"/>
            <a:r>
              <a:rPr lang="tr-TR" dirty="0"/>
              <a:t>sigortaya konu olan eşyanın normal kullanımı esnasında ortaya çıkabi­lecek eskime ve yıpranmalar </a:t>
            </a:r>
            <a:r>
              <a:rPr lang="tr-TR" sz="2800" dirty="0">
                <a:solidFill>
                  <a:srgbClr val="FF0000"/>
                </a:solidFill>
              </a:rPr>
              <a:t>(bunlar </a:t>
            </a:r>
            <a:r>
              <a:rPr lang="tr-TR" sz="2800" dirty="0" smtClean="0">
                <a:solidFill>
                  <a:srgbClr val="FF0000"/>
                </a:solidFill>
              </a:rPr>
              <a:t>zaten amortisman </a:t>
            </a:r>
            <a:r>
              <a:rPr lang="tr-TR" sz="2800" dirty="0">
                <a:solidFill>
                  <a:srgbClr val="FF0000"/>
                </a:solidFill>
              </a:rPr>
              <a:t>kapsamındadır),</a:t>
            </a:r>
          </a:p>
          <a:p>
            <a:pPr lvl="0"/>
            <a:r>
              <a:rPr lang="tr-TR" dirty="0"/>
              <a:t>uygulamada tehlikenin ortaya çıkma ihtimalinin hesaplanamadığı du­rumlar,</a:t>
            </a:r>
          </a:p>
          <a:p>
            <a:r>
              <a:rPr lang="tr-TR" dirty="0">
                <a:solidFill>
                  <a:srgbClr val="0070C0"/>
                </a:solidFill>
              </a:rPr>
              <a:t>şeklinde karşılaşılan riske konu teşkil etmeyen durumlardır</a:t>
            </a:r>
          </a:p>
        </p:txBody>
      </p:sp>
      <p:sp>
        <p:nvSpPr>
          <p:cNvPr id="2" name="Veri Yer Tutucusu 1"/>
          <p:cNvSpPr>
            <a:spLocks noGrp="1"/>
          </p:cNvSpPr>
          <p:nvPr>
            <p:ph type="dt" sz="half" idx="10"/>
          </p:nvPr>
        </p:nvSpPr>
        <p:spPr/>
        <p:txBody>
          <a:bodyPr/>
          <a:lstStyle/>
          <a:p>
            <a:fld id="{E060DF8A-3156-4819-A36E-EB85BCEBD900}"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25</a:t>
            </a:fld>
            <a:endParaRPr lang="tr-TR"/>
          </a:p>
        </p:txBody>
      </p:sp>
    </p:spTree>
    <p:extLst>
      <p:ext uri="{BB962C8B-B14F-4D97-AF65-F5344CB8AC3E}">
        <p14:creationId xmlns:p14="http://schemas.microsoft.com/office/powerpoint/2010/main" val="10236878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60648"/>
            <a:ext cx="8712968" cy="5865515"/>
          </a:xfrm>
        </p:spPr>
        <p:txBody>
          <a:bodyPr/>
          <a:lstStyle/>
          <a:p>
            <a:r>
              <a:rPr lang="tr-TR" i="1" dirty="0">
                <a:solidFill>
                  <a:srgbClr val="FF0000"/>
                </a:solidFill>
              </a:rPr>
              <a:t>Yük</a:t>
            </a:r>
            <a:r>
              <a:rPr lang="tr-TR" i="1" dirty="0" smtClean="0">
                <a:solidFill>
                  <a:srgbClr val="FF0000"/>
                </a:solidFill>
              </a:rPr>
              <a:t>;</a:t>
            </a:r>
          </a:p>
          <a:p>
            <a:r>
              <a:rPr lang="tr-TR" b="1" dirty="0" smtClean="0">
                <a:solidFill>
                  <a:srgbClr val="FF0000"/>
                </a:solidFill>
              </a:rPr>
              <a:t>Taşıyanın</a:t>
            </a:r>
            <a:r>
              <a:rPr lang="tr-TR" dirty="0" smtClean="0"/>
              <a:t> ,</a:t>
            </a:r>
            <a:r>
              <a:rPr lang="tr-TR" dirty="0" smtClean="0">
                <a:solidFill>
                  <a:srgbClr val="00B050"/>
                </a:solidFill>
              </a:rPr>
              <a:t>taşıtan </a:t>
            </a:r>
            <a:r>
              <a:rPr lang="tr-TR" dirty="0">
                <a:solidFill>
                  <a:srgbClr val="00B050"/>
                </a:solidFill>
              </a:rPr>
              <a:t>adına aldığı önemli bir sorumluluk olup</a:t>
            </a:r>
            <a:r>
              <a:rPr lang="tr-TR" dirty="0"/>
              <a:t>, </a:t>
            </a:r>
            <a:endParaRPr lang="tr-TR" dirty="0" smtClean="0"/>
          </a:p>
          <a:p>
            <a:r>
              <a:rPr lang="tr-TR" b="1" dirty="0" smtClean="0"/>
              <a:t>kaybı </a:t>
            </a:r>
            <a:r>
              <a:rPr lang="tr-TR" b="1" dirty="0"/>
              <a:t>veya yitimi halinde </a:t>
            </a:r>
            <a:r>
              <a:rPr lang="tr-TR" b="1" dirty="0" smtClean="0"/>
              <a:t>,</a:t>
            </a:r>
          </a:p>
          <a:p>
            <a:r>
              <a:rPr lang="tr-TR" dirty="0" smtClean="0">
                <a:solidFill>
                  <a:srgbClr val="FFC000"/>
                </a:solidFill>
              </a:rPr>
              <a:t>yapılan </a:t>
            </a:r>
            <a:r>
              <a:rPr lang="tr-TR" dirty="0">
                <a:solidFill>
                  <a:srgbClr val="FFC000"/>
                </a:solidFill>
              </a:rPr>
              <a:t>sigorta sözleşmesi kapsamında ortaya çıkan zara­rın tazminini gerektiren </a:t>
            </a:r>
            <a:r>
              <a:rPr lang="tr-TR" dirty="0" smtClean="0">
                <a:solidFill>
                  <a:srgbClr val="FFC000"/>
                </a:solidFill>
              </a:rPr>
              <a:t>,</a:t>
            </a:r>
          </a:p>
          <a:p>
            <a:r>
              <a:rPr lang="tr-TR" dirty="0" smtClean="0"/>
              <a:t>ve </a:t>
            </a:r>
          </a:p>
          <a:p>
            <a:r>
              <a:rPr lang="tr-TR" dirty="0" smtClean="0">
                <a:solidFill>
                  <a:srgbClr val="0070C0"/>
                </a:solidFill>
              </a:rPr>
              <a:t>dış </a:t>
            </a:r>
            <a:r>
              <a:rPr lang="tr-TR" dirty="0">
                <a:solidFill>
                  <a:srgbClr val="0070C0"/>
                </a:solidFill>
              </a:rPr>
              <a:t>ticarette sigortalamanın ana konusu olan eş­yadır.</a:t>
            </a:r>
          </a:p>
          <a:p>
            <a:endParaRPr lang="tr-TR" dirty="0"/>
          </a:p>
        </p:txBody>
      </p:sp>
      <p:sp>
        <p:nvSpPr>
          <p:cNvPr id="2" name="Veri Yer Tutucusu 1"/>
          <p:cNvSpPr>
            <a:spLocks noGrp="1"/>
          </p:cNvSpPr>
          <p:nvPr>
            <p:ph type="dt" sz="half" idx="10"/>
          </p:nvPr>
        </p:nvSpPr>
        <p:spPr/>
        <p:txBody>
          <a:bodyPr/>
          <a:lstStyle/>
          <a:p>
            <a:fld id="{AA741940-9BEF-45B4-872E-FD8ABA391024}"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26</a:t>
            </a:fld>
            <a:endParaRPr lang="tr-TR"/>
          </a:p>
        </p:txBody>
      </p:sp>
    </p:spTree>
    <p:extLst>
      <p:ext uri="{BB962C8B-B14F-4D97-AF65-F5344CB8AC3E}">
        <p14:creationId xmlns:p14="http://schemas.microsoft.com/office/powerpoint/2010/main" val="14956534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78098"/>
          </a:xfrm>
          <a:solidFill>
            <a:schemeClr val="accent1">
              <a:lumMod val="20000"/>
              <a:lumOff val="80000"/>
            </a:schemeClr>
          </a:solidFill>
        </p:spPr>
        <p:txBody>
          <a:bodyPr>
            <a:normAutofit/>
          </a:bodyPr>
          <a:lstStyle/>
          <a:p>
            <a:r>
              <a:rPr lang="it-IT" sz="3600" b="1" dirty="0" smtClean="0">
                <a:solidFill>
                  <a:srgbClr val="FF0000"/>
                </a:solidFill>
              </a:rPr>
              <a:t>5.5.6.Dış </a:t>
            </a:r>
            <a:r>
              <a:rPr lang="it-IT" sz="3600" b="1" dirty="0">
                <a:solidFill>
                  <a:srgbClr val="FF0000"/>
                </a:solidFill>
              </a:rPr>
              <a:t>Ticarette Sigorta İşlemleri</a:t>
            </a:r>
            <a:endParaRPr lang="tr-TR" sz="3600" b="1" dirty="0">
              <a:solidFill>
                <a:srgbClr val="FF0000"/>
              </a:solidFill>
            </a:endParaRPr>
          </a:p>
        </p:txBody>
      </p:sp>
      <p:sp>
        <p:nvSpPr>
          <p:cNvPr id="3" name="İçerik Yer Tutucusu 2"/>
          <p:cNvSpPr>
            <a:spLocks noGrp="1"/>
          </p:cNvSpPr>
          <p:nvPr>
            <p:ph idx="1"/>
          </p:nvPr>
        </p:nvSpPr>
        <p:spPr>
          <a:xfrm>
            <a:off x="251520" y="1484784"/>
            <a:ext cx="8640960" cy="5184576"/>
          </a:xfrm>
        </p:spPr>
        <p:txBody>
          <a:bodyPr/>
          <a:lstStyle/>
          <a:p>
            <a:r>
              <a:rPr lang="tr-TR" b="1" i="1" dirty="0">
                <a:solidFill>
                  <a:srgbClr val="0070C0"/>
                </a:solidFill>
              </a:rPr>
              <a:t>Dış ticarette Sigorta;</a:t>
            </a:r>
            <a:r>
              <a:rPr lang="tr-TR" b="1" dirty="0">
                <a:solidFill>
                  <a:srgbClr val="0070C0"/>
                </a:solidFill>
              </a:rPr>
              <a:t> </a:t>
            </a:r>
            <a:endParaRPr lang="tr-TR" b="1" dirty="0" smtClean="0">
              <a:solidFill>
                <a:srgbClr val="0070C0"/>
              </a:solidFill>
            </a:endParaRPr>
          </a:p>
          <a:p>
            <a:r>
              <a:rPr lang="tr-TR" dirty="0" smtClean="0">
                <a:solidFill>
                  <a:srgbClr val="00B050"/>
                </a:solidFill>
              </a:rPr>
              <a:t>Sigorta </a:t>
            </a:r>
            <a:r>
              <a:rPr lang="tr-TR" dirty="0">
                <a:solidFill>
                  <a:srgbClr val="00B050"/>
                </a:solidFill>
              </a:rPr>
              <a:t>şirketleri ile ithalat ve ihracatçıların aralarında yapmış oldukları anlaşma (sözleşme</a:t>
            </a:r>
            <a:r>
              <a:rPr lang="tr-TR" dirty="0"/>
              <a:t>) hükümleri çerçevesinde, </a:t>
            </a:r>
            <a:endParaRPr lang="tr-TR" dirty="0" smtClean="0"/>
          </a:p>
          <a:p>
            <a:r>
              <a:rPr lang="tr-TR" dirty="0" smtClean="0"/>
              <a:t>U.A. </a:t>
            </a:r>
            <a:r>
              <a:rPr lang="tr-TR" dirty="0"/>
              <a:t>tica­rete konu </a:t>
            </a:r>
            <a:r>
              <a:rPr lang="tr-TR" dirty="0">
                <a:solidFill>
                  <a:srgbClr val="0070C0"/>
                </a:solidFill>
              </a:rPr>
              <a:t>malların taşınması sırasında ortaya çıkabilecek her türlü risk unsurla­rına karşı </a:t>
            </a:r>
            <a:r>
              <a:rPr lang="tr-TR" dirty="0">
                <a:solidFill>
                  <a:srgbClr val="FF0000"/>
                </a:solidFill>
              </a:rPr>
              <a:t>kayıpların telafisi ve güvence altına alınmasıdır</a:t>
            </a:r>
            <a:r>
              <a:rPr lang="tr-TR" dirty="0"/>
              <a:t>.</a:t>
            </a:r>
          </a:p>
          <a:p>
            <a:endParaRPr lang="tr-TR" dirty="0"/>
          </a:p>
        </p:txBody>
      </p:sp>
      <p:sp>
        <p:nvSpPr>
          <p:cNvPr id="4" name="Veri Yer Tutucusu 3"/>
          <p:cNvSpPr>
            <a:spLocks noGrp="1"/>
          </p:cNvSpPr>
          <p:nvPr>
            <p:ph type="dt" sz="half" idx="10"/>
          </p:nvPr>
        </p:nvSpPr>
        <p:spPr/>
        <p:txBody>
          <a:bodyPr/>
          <a:lstStyle/>
          <a:p>
            <a:fld id="{D8193A30-185C-41FC-9A41-504B1092FABD}"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27</a:t>
            </a:fld>
            <a:endParaRPr lang="tr-TR"/>
          </a:p>
        </p:txBody>
      </p:sp>
    </p:spTree>
    <p:extLst>
      <p:ext uri="{BB962C8B-B14F-4D97-AF65-F5344CB8AC3E}">
        <p14:creationId xmlns:p14="http://schemas.microsoft.com/office/powerpoint/2010/main" val="12340645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928992" cy="6480720"/>
          </a:xfrm>
        </p:spPr>
        <p:txBody>
          <a:bodyPr>
            <a:normAutofit/>
          </a:bodyPr>
          <a:lstStyle/>
          <a:p>
            <a:r>
              <a:rPr lang="tr-TR" dirty="0">
                <a:solidFill>
                  <a:srgbClr val="FF0000"/>
                </a:solidFill>
              </a:rPr>
              <a:t>Taşıma sırasında oluşabilecek hasarları ve kayıpları önlemenin iki yolu </a:t>
            </a:r>
            <a:r>
              <a:rPr lang="tr-TR" dirty="0" smtClean="0">
                <a:solidFill>
                  <a:srgbClr val="FF0000"/>
                </a:solidFill>
              </a:rPr>
              <a:t>bulunmaktadır</a:t>
            </a:r>
            <a:r>
              <a:rPr lang="tr-TR" dirty="0" smtClean="0"/>
              <a:t>:</a:t>
            </a:r>
          </a:p>
          <a:p>
            <a:r>
              <a:rPr lang="tr-TR" dirty="0" smtClean="0"/>
              <a:t>1. </a:t>
            </a:r>
            <a:r>
              <a:rPr lang="tr-TR" dirty="0"/>
              <a:t>Bunlardan biri </a:t>
            </a:r>
            <a:r>
              <a:rPr lang="tr-TR" dirty="0" smtClean="0"/>
              <a:t>;</a:t>
            </a:r>
          </a:p>
          <a:p>
            <a:r>
              <a:rPr lang="tr-TR" dirty="0" smtClean="0">
                <a:solidFill>
                  <a:srgbClr val="00B050"/>
                </a:solidFill>
              </a:rPr>
              <a:t>doğru </a:t>
            </a:r>
            <a:r>
              <a:rPr lang="tr-TR" dirty="0">
                <a:solidFill>
                  <a:srgbClr val="00B050"/>
                </a:solidFill>
              </a:rPr>
              <a:t>ambalajlama</a:t>
            </a:r>
            <a:r>
              <a:rPr lang="tr-TR" dirty="0" smtClean="0"/>
              <a:t>,</a:t>
            </a:r>
          </a:p>
          <a:p>
            <a:r>
              <a:rPr lang="tr-TR" dirty="0" smtClean="0"/>
              <a:t>2. </a:t>
            </a:r>
            <a:r>
              <a:rPr lang="tr-TR" dirty="0"/>
              <a:t>diğeri ise </a:t>
            </a:r>
            <a:r>
              <a:rPr lang="tr-TR" dirty="0" smtClean="0"/>
              <a:t>;</a:t>
            </a:r>
          </a:p>
          <a:p>
            <a:r>
              <a:rPr lang="tr-TR" dirty="0" smtClean="0">
                <a:solidFill>
                  <a:srgbClr val="00B050"/>
                </a:solidFill>
              </a:rPr>
              <a:t>geniş </a:t>
            </a:r>
            <a:r>
              <a:rPr lang="tr-TR" dirty="0">
                <a:solidFill>
                  <a:srgbClr val="00B050"/>
                </a:solidFill>
              </a:rPr>
              <a:t>teminatlı yapılacak sigortalamadır. </a:t>
            </a:r>
            <a:endParaRPr lang="tr-TR" dirty="0" smtClean="0">
              <a:solidFill>
                <a:srgbClr val="00B050"/>
              </a:solidFill>
            </a:endParaRPr>
          </a:p>
        </p:txBody>
      </p:sp>
      <p:sp>
        <p:nvSpPr>
          <p:cNvPr id="2" name="Veri Yer Tutucusu 1"/>
          <p:cNvSpPr>
            <a:spLocks noGrp="1"/>
          </p:cNvSpPr>
          <p:nvPr>
            <p:ph type="dt" sz="half" idx="10"/>
          </p:nvPr>
        </p:nvSpPr>
        <p:spPr/>
        <p:txBody>
          <a:bodyPr/>
          <a:lstStyle/>
          <a:p>
            <a:fld id="{BB967D4B-6D18-45FD-9EF1-BE6A8A4F1E01}"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28</a:t>
            </a:fld>
            <a:endParaRPr lang="tr-TR"/>
          </a:p>
        </p:txBody>
      </p:sp>
    </p:spTree>
    <p:extLst>
      <p:ext uri="{BB962C8B-B14F-4D97-AF65-F5344CB8AC3E}">
        <p14:creationId xmlns:p14="http://schemas.microsoft.com/office/powerpoint/2010/main" val="17882187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928992" cy="6480720"/>
          </a:xfrm>
        </p:spPr>
        <p:txBody>
          <a:bodyPr>
            <a:normAutofit/>
          </a:bodyPr>
          <a:lstStyle/>
          <a:p>
            <a:pPr lvl="0"/>
            <a:r>
              <a:rPr lang="tr-TR" dirty="0" smtClean="0"/>
              <a:t>Burada </a:t>
            </a:r>
            <a:r>
              <a:rPr lang="tr-TR" dirty="0"/>
              <a:t>ithalat ve ihracatçıların </a:t>
            </a:r>
            <a:r>
              <a:rPr lang="tr-TR" dirty="0">
                <a:solidFill>
                  <a:srgbClr val="FF0000"/>
                </a:solidFill>
              </a:rPr>
              <a:t>dış ticaretteki risk unsurlarını dikkatle değerlendirmeleri ve sigorta teminat kapsamını o ölçekte belirlemeleri</a:t>
            </a:r>
            <a:r>
              <a:rPr lang="tr-TR" dirty="0" smtClean="0">
                <a:solidFill>
                  <a:srgbClr val="FF0000"/>
                </a:solidFill>
              </a:rPr>
              <a:t>,</a:t>
            </a:r>
          </a:p>
          <a:p>
            <a:pPr lvl="0"/>
            <a:r>
              <a:rPr lang="tr-TR" dirty="0" smtClean="0">
                <a:solidFill>
                  <a:srgbClr val="FF0000"/>
                </a:solidFill>
              </a:rPr>
              <a:t> </a:t>
            </a:r>
            <a:r>
              <a:rPr lang="tr-TR" u="sng" dirty="0">
                <a:solidFill>
                  <a:srgbClr val="00B050"/>
                </a:solidFill>
              </a:rPr>
              <a:t>zarar halinin ortaya çıkması halinde tazminindeki sorunları ortadan kaldıracaktır</a:t>
            </a:r>
            <a:r>
              <a:rPr lang="tr-TR" u="sng" dirty="0" smtClean="0">
                <a:solidFill>
                  <a:srgbClr val="00B050"/>
                </a:solidFill>
              </a:rPr>
              <a:t>.</a:t>
            </a:r>
          </a:p>
          <a:p>
            <a:pPr lvl="0"/>
            <a:r>
              <a:rPr lang="tr-TR" dirty="0" smtClean="0">
                <a:solidFill>
                  <a:prstClr val="black"/>
                </a:solidFill>
              </a:rPr>
              <a:t> </a:t>
            </a:r>
            <a:r>
              <a:rPr lang="tr-TR" b="1" dirty="0">
                <a:solidFill>
                  <a:srgbClr val="00B0F0"/>
                </a:solidFill>
              </a:rPr>
              <a:t>Aksi halde; </a:t>
            </a:r>
            <a:r>
              <a:rPr lang="tr-TR" dirty="0">
                <a:solidFill>
                  <a:prstClr val="black"/>
                </a:solidFill>
              </a:rPr>
              <a:t>ürünlerin, malların taşınması sırasında ortaya çıkan </a:t>
            </a:r>
            <a:r>
              <a:rPr lang="tr-TR" b="1" dirty="0">
                <a:solidFill>
                  <a:srgbClr val="00B0F0"/>
                </a:solidFill>
              </a:rPr>
              <a:t>risk unsurları tümüyle güvence altına alınmamış olmaktadır.</a:t>
            </a:r>
          </a:p>
          <a:p>
            <a:endParaRPr lang="tr-TR" dirty="0"/>
          </a:p>
        </p:txBody>
      </p:sp>
      <p:sp>
        <p:nvSpPr>
          <p:cNvPr id="2" name="Veri Yer Tutucusu 1"/>
          <p:cNvSpPr>
            <a:spLocks noGrp="1"/>
          </p:cNvSpPr>
          <p:nvPr>
            <p:ph type="dt" sz="half" idx="10"/>
          </p:nvPr>
        </p:nvSpPr>
        <p:spPr/>
        <p:txBody>
          <a:bodyPr/>
          <a:lstStyle/>
          <a:p>
            <a:fld id="{18E45671-DF33-48CF-9D0F-C134F033D352}"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29</a:t>
            </a:fld>
            <a:endParaRPr lang="tr-TR"/>
          </a:p>
        </p:txBody>
      </p:sp>
    </p:spTree>
    <p:extLst>
      <p:ext uri="{BB962C8B-B14F-4D97-AF65-F5344CB8AC3E}">
        <p14:creationId xmlns:p14="http://schemas.microsoft.com/office/powerpoint/2010/main" val="2569793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274638"/>
            <a:ext cx="9036496" cy="706090"/>
          </a:xfrm>
          <a:solidFill>
            <a:schemeClr val="accent1">
              <a:lumMod val="20000"/>
              <a:lumOff val="80000"/>
            </a:schemeClr>
          </a:solidFill>
        </p:spPr>
        <p:txBody>
          <a:bodyPr>
            <a:normAutofit/>
          </a:bodyPr>
          <a:lstStyle/>
          <a:p>
            <a:r>
              <a:rPr lang="tr-TR" sz="3200" dirty="0" smtClean="0">
                <a:solidFill>
                  <a:srgbClr val="C00000"/>
                </a:solidFill>
              </a:rPr>
              <a:t>5.5.LOJİSTİK </a:t>
            </a:r>
            <a:r>
              <a:rPr lang="tr-TR" sz="3200" dirty="0">
                <a:solidFill>
                  <a:srgbClr val="C00000"/>
                </a:solidFill>
              </a:rPr>
              <a:t>İŞ SÜRECİ OLARAK SİGORTALAMA</a:t>
            </a:r>
          </a:p>
        </p:txBody>
      </p:sp>
      <p:sp>
        <p:nvSpPr>
          <p:cNvPr id="3" name="İçerik Yer Tutucusu 2"/>
          <p:cNvSpPr>
            <a:spLocks noGrp="1"/>
          </p:cNvSpPr>
          <p:nvPr>
            <p:ph idx="1"/>
          </p:nvPr>
        </p:nvSpPr>
        <p:spPr>
          <a:xfrm>
            <a:off x="107504" y="1196752"/>
            <a:ext cx="8928992" cy="5544616"/>
          </a:xfrm>
        </p:spPr>
        <p:txBody>
          <a:bodyPr/>
          <a:lstStyle/>
          <a:p>
            <a:r>
              <a:rPr lang="tr-TR" dirty="0" smtClean="0">
                <a:solidFill>
                  <a:srgbClr val="7030A0"/>
                </a:solidFill>
              </a:rPr>
              <a:t>Sigorta </a:t>
            </a:r>
            <a:r>
              <a:rPr lang="tr-TR" dirty="0">
                <a:solidFill>
                  <a:srgbClr val="7030A0"/>
                </a:solidFill>
              </a:rPr>
              <a:t>konusu, öncelik­le </a:t>
            </a:r>
            <a:r>
              <a:rPr lang="tr-TR" dirty="0">
                <a:solidFill>
                  <a:srgbClr val="00B050"/>
                </a:solidFill>
              </a:rPr>
              <a:t>dış ticarette karşılaşılan riskler </a:t>
            </a:r>
            <a:r>
              <a:rPr lang="tr-TR" dirty="0" smtClean="0">
                <a:solidFill>
                  <a:srgbClr val="7030A0"/>
                </a:solidFill>
              </a:rPr>
              <a:t>,</a:t>
            </a:r>
          </a:p>
          <a:p>
            <a:r>
              <a:rPr lang="tr-TR" dirty="0" smtClean="0">
                <a:solidFill>
                  <a:srgbClr val="7030A0"/>
                </a:solidFill>
              </a:rPr>
              <a:t> </a:t>
            </a:r>
            <a:r>
              <a:rPr lang="tr-TR" dirty="0">
                <a:solidFill>
                  <a:srgbClr val="7030A0"/>
                </a:solidFill>
              </a:rPr>
              <a:t>da­ha sonra </a:t>
            </a:r>
            <a:r>
              <a:rPr lang="tr-TR" dirty="0" smtClean="0">
                <a:solidFill>
                  <a:srgbClr val="00B050"/>
                </a:solidFill>
              </a:rPr>
              <a:t>FF </a:t>
            </a:r>
            <a:r>
              <a:rPr lang="tr-TR" dirty="0" err="1" smtClean="0">
                <a:solidFill>
                  <a:srgbClr val="00B050"/>
                </a:solidFill>
              </a:rPr>
              <a:t>lerin</a:t>
            </a:r>
            <a:r>
              <a:rPr lang="tr-TR" dirty="0" smtClean="0">
                <a:solidFill>
                  <a:srgbClr val="00B050"/>
                </a:solidFill>
              </a:rPr>
              <a:t> </a:t>
            </a:r>
            <a:r>
              <a:rPr lang="tr-TR" dirty="0">
                <a:solidFill>
                  <a:srgbClr val="00B050"/>
                </a:solidFill>
              </a:rPr>
              <a:t>lojistik operasyonları yürütmeleri sürecinde karşı karşıya kaldıkları </a:t>
            </a:r>
            <a:r>
              <a:rPr lang="tr-TR" dirty="0" smtClean="0">
                <a:solidFill>
                  <a:srgbClr val="00B050"/>
                </a:solidFill>
              </a:rPr>
              <a:t>riskler</a:t>
            </a:r>
          </a:p>
          <a:p>
            <a:r>
              <a:rPr lang="tr-TR" dirty="0" smtClean="0">
                <a:solidFill>
                  <a:srgbClr val="00B050"/>
                </a:solidFill>
              </a:rPr>
              <a:t> </a:t>
            </a:r>
          </a:p>
          <a:p>
            <a:r>
              <a:rPr lang="tr-TR" dirty="0" smtClean="0">
                <a:solidFill>
                  <a:srgbClr val="7030A0"/>
                </a:solidFill>
              </a:rPr>
              <a:t>ve </a:t>
            </a:r>
            <a:r>
              <a:rPr lang="tr-TR" dirty="0">
                <a:solidFill>
                  <a:srgbClr val="00B0F0"/>
                </a:solidFill>
              </a:rPr>
              <a:t>bu risklere karşı geliştirmek zorunda olduk­ları risk dağıtım aracı</a:t>
            </a:r>
            <a:r>
              <a:rPr lang="tr-TR" dirty="0">
                <a:solidFill>
                  <a:srgbClr val="7030A0"/>
                </a:solidFill>
              </a:rPr>
              <a:t> </a:t>
            </a:r>
            <a:r>
              <a:rPr lang="tr-TR" sz="4400" b="1" dirty="0">
                <a:solidFill>
                  <a:srgbClr val="FF0000"/>
                </a:solidFill>
              </a:rPr>
              <a:t>sigorta</a:t>
            </a:r>
            <a:r>
              <a:rPr lang="tr-TR" dirty="0">
                <a:solidFill>
                  <a:srgbClr val="0070C0"/>
                </a:solidFill>
              </a:rPr>
              <a:t> olarak </a:t>
            </a:r>
            <a:r>
              <a:rPr lang="tr-TR" dirty="0" smtClean="0"/>
              <a:t>değerlendirilecektir.</a:t>
            </a:r>
            <a:endParaRPr lang="tr-TR" dirty="0"/>
          </a:p>
        </p:txBody>
      </p:sp>
      <p:sp>
        <p:nvSpPr>
          <p:cNvPr id="4" name="Veri Yer Tutucusu 3"/>
          <p:cNvSpPr>
            <a:spLocks noGrp="1"/>
          </p:cNvSpPr>
          <p:nvPr>
            <p:ph type="dt" sz="half" idx="10"/>
          </p:nvPr>
        </p:nvSpPr>
        <p:spPr/>
        <p:txBody>
          <a:bodyPr/>
          <a:lstStyle/>
          <a:p>
            <a:fld id="{FC34F810-0A93-484E-A728-6EE32B53BF8E}"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3</a:t>
            </a:fld>
            <a:endParaRPr lang="tr-TR"/>
          </a:p>
        </p:txBody>
      </p:sp>
    </p:spTree>
    <p:extLst>
      <p:ext uri="{BB962C8B-B14F-4D97-AF65-F5344CB8AC3E}">
        <p14:creationId xmlns:p14="http://schemas.microsoft.com/office/powerpoint/2010/main" val="20163822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60648"/>
            <a:ext cx="8784976" cy="6480720"/>
          </a:xfrm>
        </p:spPr>
        <p:txBody>
          <a:bodyPr>
            <a:normAutofit/>
          </a:bodyPr>
          <a:lstStyle/>
          <a:p>
            <a:r>
              <a:rPr lang="tr-TR" dirty="0">
                <a:solidFill>
                  <a:srgbClr val="00B050"/>
                </a:solidFill>
              </a:rPr>
              <a:t>Gümrük Yönetmeliği 119. </a:t>
            </a:r>
            <a:r>
              <a:rPr lang="tr-TR" dirty="0" err="1">
                <a:solidFill>
                  <a:srgbClr val="00B050"/>
                </a:solidFill>
              </a:rPr>
              <a:t>md.</a:t>
            </a:r>
            <a:r>
              <a:rPr lang="tr-TR" dirty="0">
                <a:solidFill>
                  <a:srgbClr val="00B050"/>
                </a:solidFill>
              </a:rPr>
              <a:t> ne göre</a:t>
            </a:r>
            <a:r>
              <a:rPr lang="tr-TR" dirty="0"/>
              <a:t>,</a:t>
            </a:r>
          </a:p>
          <a:p>
            <a:pPr lvl="0"/>
            <a:r>
              <a:rPr lang="tr-TR" dirty="0">
                <a:solidFill>
                  <a:srgbClr val="FF0000"/>
                </a:solidFill>
              </a:rPr>
              <a:t>eşyanın sigorta edilmiş olduğunu gösteren </a:t>
            </a:r>
            <a:r>
              <a:rPr lang="tr-TR" b="1" u="sng" dirty="0">
                <a:solidFill>
                  <a:srgbClr val="7030A0"/>
                </a:solidFill>
              </a:rPr>
              <a:t>sigorta poliçesi olmaksızın </a:t>
            </a:r>
            <a:r>
              <a:rPr lang="tr-TR" dirty="0">
                <a:solidFill>
                  <a:srgbClr val="7030A0"/>
                </a:solidFill>
              </a:rPr>
              <a:t>ithalat işlemleri tamamlanamamaktadır.</a:t>
            </a:r>
          </a:p>
          <a:p>
            <a:pPr lvl="0"/>
            <a:endParaRPr lang="tr-TR" b="1" dirty="0" smtClean="0">
              <a:solidFill>
                <a:srgbClr val="92D050"/>
              </a:solidFill>
            </a:endParaRPr>
          </a:p>
          <a:p>
            <a:pPr lvl="0"/>
            <a:r>
              <a:rPr lang="tr-TR" b="1" dirty="0" smtClean="0">
                <a:solidFill>
                  <a:srgbClr val="92D050"/>
                </a:solidFill>
              </a:rPr>
              <a:t>İthalatçının</a:t>
            </a:r>
            <a:r>
              <a:rPr lang="tr-TR" dirty="0" smtClean="0"/>
              <a:t> ;</a:t>
            </a:r>
          </a:p>
          <a:p>
            <a:pPr lvl="0"/>
            <a:r>
              <a:rPr lang="tr-TR" dirty="0" smtClean="0">
                <a:solidFill>
                  <a:srgbClr val="00B0F0"/>
                </a:solidFill>
              </a:rPr>
              <a:t>sigorta </a:t>
            </a:r>
            <a:r>
              <a:rPr lang="tr-TR" dirty="0">
                <a:solidFill>
                  <a:srgbClr val="00B0F0"/>
                </a:solidFill>
              </a:rPr>
              <a:t>poliçesi olmaksızın gümrüğe getirdiği malları </a:t>
            </a:r>
            <a:r>
              <a:rPr lang="tr-TR" dirty="0" smtClean="0">
                <a:solidFill>
                  <a:srgbClr val="00B0F0"/>
                </a:solidFill>
              </a:rPr>
              <a:t>,</a:t>
            </a:r>
          </a:p>
          <a:p>
            <a:pPr lvl="0"/>
            <a:r>
              <a:rPr lang="tr-TR" dirty="0" smtClean="0">
                <a:solidFill>
                  <a:schemeClr val="accent6">
                    <a:lumMod val="75000"/>
                  </a:schemeClr>
                </a:solidFill>
              </a:rPr>
              <a:t>gümrükten ç e k e b i l m e s i    </a:t>
            </a:r>
            <a:r>
              <a:rPr lang="tr-TR" dirty="0">
                <a:solidFill>
                  <a:schemeClr val="accent6">
                    <a:lumMod val="75000"/>
                  </a:schemeClr>
                </a:solidFill>
              </a:rPr>
              <a:t>için </a:t>
            </a:r>
            <a:r>
              <a:rPr lang="tr-TR" dirty="0" smtClean="0">
                <a:solidFill>
                  <a:schemeClr val="accent6">
                    <a:lumMod val="75000"/>
                  </a:schemeClr>
                </a:solidFill>
              </a:rPr>
              <a:t>,</a:t>
            </a:r>
          </a:p>
          <a:p>
            <a:pPr lvl="0"/>
            <a:r>
              <a:rPr lang="tr-TR" b="1" dirty="0" smtClean="0">
                <a:solidFill>
                  <a:srgbClr val="7030A0"/>
                </a:solidFill>
              </a:rPr>
              <a:t>fatura </a:t>
            </a:r>
            <a:r>
              <a:rPr lang="tr-TR" b="1" dirty="0">
                <a:solidFill>
                  <a:srgbClr val="7030A0"/>
                </a:solidFill>
              </a:rPr>
              <a:t>tutarının belirli bir bedeli kadar </a:t>
            </a:r>
            <a:r>
              <a:rPr lang="tr-TR" b="1" dirty="0" smtClean="0">
                <a:solidFill>
                  <a:srgbClr val="7030A0"/>
                </a:solidFill>
              </a:rPr>
              <a:t>tutarı</a:t>
            </a:r>
            <a:r>
              <a:rPr lang="tr-TR" dirty="0" smtClean="0">
                <a:solidFill>
                  <a:srgbClr val="7030A0"/>
                </a:solidFill>
              </a:rPr>
              <a:t>,</a:t>
            </a:r>
          </a:p>
          <a:p>
            <a:pPr lvl="0"/>
            <a:r>
              <a:rPr lang="tr-TR" dirty="0" smtClean="0">
                <a:solidFill>
                  <a:srgbClr val="7030A0"/>
                </a:solidFill>
              </a:rPr>
              <a:t> </a:t>
            </a:r>
            <a:r>
              <a:rPr lang="tr-TR" b="1" dirty="0">
                <a:solidFill>
                  <a:srgbClr val="FF0000"/>
                </a:solidFill>
              </a:rPr>
              <a:t>ceza olarak </a:t>
            </a:r>
            <a:r>
              <a:rPr lang="tr-TR" dirty="0"/>
              <a:t>ödeme yükümlülüğü bulunmaktadır.</a:t>
            </a:r>
          </a:p>
          <a:p>
            <a:endParaRPr lang="tr-TR" dirty="0"/>
          </a:p>
        </p:txBody>
      </p:sp>
      <p:sp>
        <p:nvSpPr>
          <p:cNvPr id="2" name="Veri Yer Tutucusu 1"/>
          <p:cNvSpPr>
            <a:spLocks noGrp="1"/>
          </p:cNvSpPr>
          <p:nvPr>
            <p:ph type="dt" sz="half" idx="10"/>
          </p:nvPr>
        </p:nvSpPr>
        <p:spPr/>
        <p:txBody>
          <a:bodyPr/>
          <a:lstStyle/>
          <a:p>
            <a:fld id="{B475021B-E4E4-4CA5-87DD-174AF6B3CA63}"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30</a:t>
            </a:fld>
            <a:endParaRPr lang="tr-TR"/>
          </a:p>
        </p:txBody>
      </p:sp>
    </p:spTree>
    <p:extLst>
      <p:ext uri="{BB962C8B-B14F-4D97-AF65-F5344CB8AC3E}">
        <p14:creationId xmlns:p14="http://schemas.microsoft.com/office/powerpoint/2010/main" val="35420060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60648"/>
            <a:ext cx="8784976" cy="6336704"/>
          </a:xfrm>
        </p:spPr>
        <p:txBody>
          <a:bodyPr>
            <a:normAutofit/>
          </a:bodyPr>
          <a:lstStyle/>
          <a:p>
            <a:r>
              <a:rPr lang="tr-TR" sz="3600" dirty="0">
                <a:solidFill>
                  <a:srgbClr val="FF0000"/>
                </a:solidFill>
              </a:rPr>
              <a:t>Dış ticarette sigorta yükümlülüğü ve sigorta masraflarının </a:t>
            </a:r>
            <a:r>
              <a:rPr lang="tr-TR" sz="3600" u="sng" dirty="0">
                <a:solidFill>
                  <a:srgbClr val="FF0000"/>
                </a:solidFill>
              </a:rPr>
              <a:t>kimin tarafından karşılanacağı </a:t>
            </a:r>
            <a:r>
              <a:rPr lang="tr-TR" sz="3600" u="sng" dirty="0" smtClean="0">
                <a:solidFill>
                  <a:srgbClr val="FF0000"/>
                </a:solidFill>
              </a:rPr>
              <a:t>konusunda;</a:t>
            </a:r>
          </a:p>
          <a:p>
            <a:r>
              <a:rPr lang="tr-TR" dirty="0" smtClean="0"/>
              <a:t> </a:t>
            </a:r>
            <a:r>
              <a:rPr lang="tr-TR" b="1" dirty="0">
                <a:solidFill>
                  <a:schemeClr val="accent5">
                    <a:lumMod val="75000"/>
                  </a:schemeClr>
                </a:solidFill>
                <a:latin typeface="Algerian" panose="04020705040A02060702" pitchFamily="82" charset="0"/>
              </a:rPr>
              <a:t>kural olarak </a:t>
            </a:r>
            <a:r>
              <a:rPr lang="tr-TR" dirty="0">
                <a:solidFill>
                  <a:srgbClr val="00B050"/>
                </a:solidFill>
              </a:rPr>
              <a:t>riski kim yükleniyorsa, sigortayı o yap­tırmak durumundadır </a:t>
            </a:r>
            <a:r>
              <a:rPr lang="tr-TR" dirty="0" smtClean="0">
                <a:solidFill>
                  <a:srgbClr val="00B050"/>
                </a:solidFill>
              </a:rPr>
              <a:t>,</a:t>
            </a:r>
          </a:p>
          <a:p>
            <a:endParaRPr lang="tr-TR" dirty="0" smtClean="0">
              <a:solidFill>
                <a:srgbClr val="00B050"/>
              </a:solidFill>
            </a:endParaRPr>
          </a:p>
          <a:p>
            <a:r>
              <a:rPr lang="tr-TR" b="1" dirty="0" smtClean="0"/>
              <a:t>ya </a:t>
            </a:r>
            <a:r>
              <a:rPr lang="tr-TR" b="1" dirty="0"/>
              <a:t>da </a:t>
            </a:r>
            <a:r>
              <a:rPr lang="tr-TR" dirty="0">
                <a:solidFill>
                  <a:srgbClr val="00B0F0"/>
                </a:solidFill>
              </a:rPr>
              <a:t>ticaret sürecinin başlangıcında yapılan satış söz­leşmesinde kararlaştırılan </a:t>
            </a:r>
            <a:r>
              <a:rPr lang="tr-TR" b="1" u="sng" dirty="0">
                <a:solidFill>
                  <a:srgbClr val="FF0000"/>
                </a:solidFill>
              </a:rPr>
              <a:t>teslim şekli belirleyici olmaktadır.</a:t>
            </a:r>
          </a:p>
          <a:p>
            <a:r>
              <a:rPr lang="tr-TR" dirty="0"/>
              <a:t>Sigorta konusuna ilişkin olarak ICC (Milletlerarası Ticaret Odası) tara­fından düzenlenmiş konular</a:t>
            </a:r>
          </a:p>
        </p:txBody>
      </p:sp>
      <p:sp>
        <p:nvSpPr>
          <p:cNvPr id="2" name="Veri Yer Tutucusu 1"/>
          <p:cNvSpPr>
            <a:spLocks noGrp="1"/>
          </p:cNvSpPr>
          <p:nvPr>
            <p:ph type="dt" sz="half" idx="10"/>
          </p:nvPr>
        </p:nvSpPr>
        <p:spPr/>
        <p:txBody>
          <a:bodyPr/>
          <a:lstStyle/>
          <a:p>
            <a:fld id="{D0574002-C2D1-489C-9EED-C6CD896915C8}"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31</a:t>
            </a:fld>
            <a:endParaRPr lang="tr-TR"/>
          </a:p>
        </p:txBody>
      </p:sp>
    </p:spTree>
    <p:extLst>
      <p:ext uri="{BB962C8B-B14F-4D97-AF65-F5344CB8AC3E}">
        <p14:creationId xmlns:p14="http://schemas.microsoft.com/office/powerpoint/2010/main" val="7901583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88640"/>
            <a:ext cx="8507288" cy="5937523"/>
          </a:xfrm>
        </p:spPr>
        <p:txBody>
          <a:bodyPr>
            <a:normAutofit/>
          </a:bodyPr>
          <a:lstStyle/>
          <a:p>
            <a:pPr lvl="0"/>
            <a:r>
              <a:rPr lang="tr-TR" sz="2400" dirty="0"/>
              <a:t>İhracatçı, sigorta yükümlülüğünü de üstlendiği ilgili İNCOTERMS </a:t>
            </a:r>
            <a:r>
              <a:rPr lang="tr-TR" sz="2400" dirty="0" err="1"/>
              <a:t>klozlarına</a:t>
            </a:r>
            <a:r>
              <a:rPr lang="tr-TR" sz="2400" dirty="0"/>
              <a:t> göre, masrafları kendisine ait olmak üzere bir sigorta poli­çesi temin etmek ve poliçenin bir nüshasını veya bunu kanıtlayan başka bir dokümanı alıcıya iletmek,</a:t>
            </a:r>
          </a:p>
          <a:p>
            <a:pPr lvl="0"/>
            <a:r>
              <a:rPr lang="tr-TR" sz="2400" dirty="0"/>
              <a:t>Ticari teamüller gereğince en dar kapsamlı da olsa ihracatçı tarafın­dan sigorta yaptırılmak ve farkı ithalatçıya ait olmak üzere daha ge­niş kapsamlı sigorta poliçeleri düzenlemek,</a:t>
            </a:r>
          </a:p>
          <a:p>
            <a:endParaRPr lang="tr-TR" sz="2400" dirty="0"/>
          </a:p>
        </p:txBody>
      </p:sp>
      <p:sp>
        <p:nvSpPr>
          <p:cNvPr id="2" name="Veri Yer Tutucusu 1"/>
          <p:cNvSpPr>
            <a:spLocks noGrp="1"/>
          </p:cNvSpPr>
          <p:nvPr>
            <p:ph type="dt" sz="half" idx="10"/>
          </p:nvPr>
        </p:nvSpPr>
        <p:spPr/>
        <p:txBody>
          <a:bodyPr/>
          <a:lstStyle/>
          <a:p>
            <a:fld id="{9EBF9060-48E5-4E05-9549-843C7FF3E2E7}"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32</a:t>
            </a:fld>
            <a:endParaRPr lang="tr-TR"/>
          </a:p>
        </p:txBody>
      </p:sp>
    </p:spTree>
    <p:extLst>
      <p:ext uri="{BB962C8B-B14F-4D97-AF65-F5344CB8AC3E}">
        <p14:creationId xmlns:p14="http://schemas.microsoft.com/office/powerpoint/2010/main" val="13259350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88640"/>
            <a:ext cx="8507288" cy="5937523"/>
          </a:xfrm>
        </p:spPr>
        <p:txBody>
          <a:bodyPr>
            <a:normAutofit/>
          </a:bodyPr>
          <a:lstStyle/>
          <a:p>
            <a:pPr lvl="0"/>
            <a:r>
              <a:rPr lang="tr-TR" sz="2400" dirty="0"/>
              <a:t>Sigorta sürelerinin kapsamı konusunda İNCOTERMS </a:t>
            </a:r>
            <a:r>
              <a:rPr lang="tr-TR" sz="2400" dirty="0" err="1"/>
              <a:t>klozlarının</a:t>
            </a:r>
            <a:r>
              <a:rPr lang="tr-TR" sz="2400" dirty="0"/>
              <a:t> ifa­de ettiği sürelere uymak,</a:t>
            </a:r>
          </a:p>
          <a:p>
            <a:pPr lvl="0"/>
            <a:r>
              <a:rPr lang="tr-TR" sz="2400" dirty="0"/>
              <a:t>Sigorta bedelini, satış sözleşmesinde deklare edilen mal bedelinin %10 fazlası olarak belirlemek</a:t>
            </a:r>
          </a:p>
          <a:p>
            <a:pPr lvl="0"/>
            <a:r>
              <a:rPr lang="tr-TR" sz="2400" dirty="0"/>
              <a:t>Hangi olayların fors majör (sorumlulukları yerine getirmeme halinde haklı mazerete sahip olma) olarak kabul edileceğine ilişkin ithalatçı ve ihracatçının ortak kararı ve buna ilişkin listeyi hazırlamak</a:t>
            </a:r>
          </a:p>
          <a:p>
            <a:r>
              <a:rPr lang="tr-TR" dirty="0"/>
              <a:t>Şeklinde belirtilebilir.</a:t>
            </a:r>
          </a:p>
          <a:p>
            <a:endParaRPr lang="tr-TR" dirty="0"/>
          </a:p>
        </p:txBody>
      </p:sp>
      <p:sp>
        <p:nvSpPr>
          <p:cNvPr id="2" name="Veri Yer Tutucusu 1"/>
          <p:cNvSpPr>
            <a:spLocks noGrp="1"/>
          </p:cNvSpPr>
          <p:nvPr>
            <p:ph type="dt" sz="half" idx="10"/>
          </p:nvPr>
        </p:nvSpPr>
        <p:spPr/>
        <p:txBody>
          <a:bodyPr/>
          <a:lstStyle/>
          <a:p>
            <a:fld id="{E098ADD0-FEE3-44AE-9F6C-8D6EE0DFC93C}"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33</a:t>
            </a:fld>
            <a:endParaRPr lang="tr-TR"/>
          </a:p>
        </p:txBody>
      </p:sp>
    </p:spTree>
    <p:extLst>
      <p:ext uri="{BB962C8B-B14F-4D97-AF65-F5344CB8AC3E}">
        <p14:creationId xmlns:p14="http://schemas.microsoft.com/office/powerpoint/2010/main" val="34483971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0"/>
            <a:ext cx="8928992" cy="1124744"/>
          </a:xfrm>
          <a:solidFill>
            <a:schemeClr val="accent1">
              <a:lumMod val="20000"/>
              <a:lumOff val="80000"/>
            </a:schemeClr>
          </a:solidFill>
        </p:spPr>
        <p:txBody>
          <a:bodyPr>
            <a:noAutofit/>
          </a:bodyPr>
          <a:lstStyle/>
          <a:p>
            <a:r>
              <a:rPr lang="tr-TR" sz="3600" b="1" dirty="0" smtClean="0">
                <a:solidFill>
                  <a:srgbClr val="FF0000"/>
                </a:solidFill>
              </a:rPr>
              <a:t>5.5.7.Dış </a:t>
            </a:r>
            <a:r>
              <a:rPr lang="tr-TR" sz="3600" b="1" dirty="0">
                <a:solidFill>
                  <a:srgbClr val="FF0000"/>
                </a:solidFill>
              </a:rPr>
              <a:t>Ticarette Kullanılan Sigorta Belgeleri</a:t>
            </a:r>
          </a:p>
        </p:txBody>
      </p:sp>
      <p:sp>
        <p:nvSpPr>
          <p:cNvPr id="3" name="İçerik Yer Tutucusu 2"/>
          <p:cNvSpPr>
            <a:spLocks noGrp="1"/>
          </p:cNvSpPr>
          <p:nvPr>
            <p:ph idx="1"/>
          </p:nvPr>
        </p:nvSpPr>
        <p:spPr>
          <a:xfrm>
            <a:off x="107504" y="1268760"/>
            <a:ext cx="9036496" cy="5472608"/>
          </a:xfrm>
        </p:spPr>
        <p:txBody>
          <a:bodyPr/>
          <a:lstStyle/>
          <a:p>
            <a:r>
              <a:rPr lang="tr-TR" b="1" dirty="0">
                <a:solidFill>
                  <a:srgbClr val="00B050"/>
                </a:solidFill>
              </a:rPr>
              <a:t>Dış ticarette kullanılan sigorta belgeleri </a:t>
            </a:r>
            <a:r>
              <a:rPr lang="tr-TR" b="1" dirty="0" smtClean="0">
                <a:solidFill>
                  <a:srgbClr val="00B050"/>
                </a:solidFill>
              </a:rPr>
              <a:t>üç </a:t>
            </a:r>
            <a:r>
              <a:rPr lang="tr-TR" b="1" dirty="0">
                <a:solidFill>
                  <a:srgbClr val="00B050"/>
                </a:solidFill>
              </a:rPr>
              <a:t>türde görülmektedir</a:t>
            </a:r>
            <a:r>
              <a:rPr lang="tr-TR" dirty="0"/>
              <a:t> (</a:t>
            </a:r>
            <a:r>
              <a:rPr lang="tr-TR" sz="2400" dirty="0"/>
              <a:t>Güven, 1999:139</a:t>
            </a:r>
            <a:r>
              <a:rPr lang="tr-TR" dirty="0" smtClean="0"/>
              <a:t>).</a:t>
            </a:r>
          </a:p>
          <a:p>
            <a:endParaRPr lang="tr-TR" dirty="0"/>
          </a:p>
          <a:p>
            <a:r>
              <a:rPr lang="tr-TR" b="1" i="1" dirty="0" smtClean="0">
                <a:solidFill>
                  <a:srgbClr val="C00000"/>
                </a:solidFill>
              </a:rPr>
              <a:t>5.5.7.1. </a:t>
            </a:r>
            <a:r>
              <a:rPr lang="tr-TR" b="1" i="1" dirty="0" err="1" smtClean="0">
                <a:solidFill>
                  <a:srgbClr val="C00000"/>
                </a:solidFill>
              </a:rPr>
              <a:t>Flotan</a:t>
            </a:r>
            <a:r>
              <a:rPr lang="tr-TR" b="1" i="1" dirty="0" smtClean="0">
                <a:solidFill>
                  <a:srgbClr val="C00000"/>
                </a:solidFill>
              </a:rPr>
              <a:t> Sigorta Poliçesi (geçici poliçe);</a:t>
            </a:r>
          </a:p>
          <a:p>
            <a:endParaRPr lang="tr-TR" b="1" i="1" dirty="0" smtClean="0">
              <a:solidFill>
                <a:srgbClr val="C00000"/>
              </a:solidFill>
            </a:endParaRPr>
          </a:p>
          <a:p>
            <a:r>
              <a:rPr lang="tr-TR" dirty="0" smtClean="0">
                <a:solidFill>
                  <a:srgbClr val="0070C0"/>
                </a:solidFill>
              </a:rPr>
              <a:t>Kesin sigorta yaptırılmadan ve mal­lar yüklenmeden önce hazırlanan bu belgenin </a:t>
            </a:r>
            <a:r>
              <a:rPr lang="tr-TR" dirty="0" smtClean="0"/>
              <a:t>taraflarca kabul edilmesi ile </a:t>
            </a:r>
            <a:r>
              <a:rPr lang="tr-TR" u="sng" dirty="0" smtClean="0">
                <a:solidFill>
                  <a:srgbClr val="FF0000"/>
                </a:solidFill>
              </a:rPr>
              <a:t>be­lirli bir yüklemenin </a:t>
            </a:r>
            <a:r>
              <a:rPr lang="tr-TR" b="1" u="sng" dirty="0" smtClean="0">
                <a:solidFill>
                  <a:srgbClr val="000000"/>
                </a:solidFill>
              </a:rPr>
              <a:t>bir defaya mahsus </a:t>
            </a:r>
            <a:r>
              <a:rPr lang="tr-TR" u="sng" dirty="0" smtClean="0">
                <a:solidFill>
                  <a:srgbClr val="FF0000"/>
                </a:solidFill>
              </a:rPr>
              <a:t>olmak üzere sigorta ettirilmesi </a:t>
            </a:r>
            <a:r>
              <a:rPr lang="tr-TR" dirty="0" smtClean="0"/>
              <a:t>işlemidir.</a:t>
            </a:r>
            <a:endParaRPr lang="tr-TR" dirty="0"/>
          </a:p>
        </p:txBody>
      </p:sp>
      <p:sp>
        <p:nvSpPr>
          <p:cNvPr id="4" name="Veri Yer Tutucusu 3"/>
          <p:cNvSpPr>
            <a:spLocks noGrp="1"/>
          </p:cNvSpPr>
          <p:nvPr>
            <p:ph type="dt" sz="half" idx="10"/>
          </p:nvPr>
        </p:nvSpPr>
        <p:spPr/>
        <p:txBody>
          <a:bodyPr/>
          <a:lstStyle/>
          <a:p>
            <a:fld id="{ED1A0653-4F45-4515-B54C-FEE85BB88C26}"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34</a:t>
            </a:fld>
            <a:endParaRPr lang="tr-TR"/>
          </a:p>
        </p:txBody>
      </p:sp>
    </p:spTree>
    <p:extLst>
      <p:ext uri="{BB962C8B-B14F-4D97-AF65-F5344CB8AC3E}">
        <p14:creationId xmlns:p14="http://schemas.microsoft.com/office/powerpoint/2010/main" val="17047565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88640"/>
            <a:ext cx="9036496" cy="6552728"/>
          </a:xfrm>
        </p:spPr>
        <p:txBody>
          <a:bodyPr>
            <a:normAutofit/>
          </a:bodyPr>
          <a:lstStyle/>
          <a:p>
            <a:r>
              <a:rPr lang="tr-TR" b="1" dirty="0"/>
              <a:t>Bu tür poliçede</a:t>
            </a:r>
            <a:r>
              <a:rPr lang="tr-TR" dirty="0"/>
              <a:t>, </a:t>
            </a:r>
            <a:r>
              <a:rPr lang="tr-TR" dirty="0">
                <a:solidFill>
                  <a:srgbClr val="FF0000"/>
                </a:solidFill>
              </a:rPr>
              <a:t>sevkiyat ile ilgili bazı bilgilerin eksikliği söz konusu olup</a:t>
            </a:r>
            <a:r>
              <a:rPr lang="tr-TR" dirty="0"/>
              <a:t> (</a:t>
            </a:r>
            <a:r>
              <a:rPr lang="tr-TR" sz="2400" dirty="0"/>
              <a:t>gemi adı, malın değeri </a:t>
            </a:r>
            <a:r>
              <a:rPr lang="tr-TR" sz="2400" dirty="0" err="1"/>
              <a:t>vb</a:t>
            </a:r>
            <a:r>
              <a:rPr lang="tr-TR" sz="2400" dirty="0"/>
              <a:t>)</a:t>
            </a:r>
            <a:r>
              <a:rPr lang="tr-TR" dirty="0"/>
              <a:t>, </a:t>
            </a:r>
            <a:r>
              <a:rPr lang="tr-TR" dirty="0">
                <a:solidFill>
                  <a:srgbClr val="0070C0"/>
                </a:solidFill>
              </a:rPr>
              <a:t>bu bilgilerin daha sonra bildirilmesi ve eksikliklerin yerine getirilmesi kaydıyla teminat verilmektedir</a:t>
            </a:r>
            <a:r>
              <a:rPr lang="tr-TR" dirty="0" smtClean="0">
                <a:solidFill>
                  <a:srgbClr val="0070C0"/>
                </a:solidFill>
              </a:rPr>
              <a:t>.</a:t>
            </a:r>
          </a:p>
          <a:p>
            <a:endParaRPr lang="tr-TR" dirty="0" smtClean="0">
              <a:solidFill>
                <a:srgbClr val="0070C0"/>
              </a:solidFill>
            </a:endParaRPr>
          </a:p>
          <a:p>
            <a:r>
              <a:rPr lang="tr-TR" dirty="0" smtClean="0"/>
              <a:t> </a:t>
            </a:r>
            <a:r>
              <a:rPr lang="tr-TR" b="1" dirty="0"/>
              <a:t>Yükleme gerçekleştirildikten sonra</a:t>
            </a:r>
            <a:r>
              <a:rPr lang="tr-TR" dirty="0"/>
              <a:t>, </a:t>
            </a:r>
            <a:endParaRPr lang="tr-TR" dirty="0" smtClean="0"/>
          </a:p>
          <a:p>
            <a:r>
              <a:rPr lang="tr-TR" dirty="0" err="1" smtClean="0">
                <a:solidFill>
                  <a:srgbClr val="00B050"/>
                </a:solidFill>
              </a:rPr>
              <a:t>flotan</a:t>
            </a:r>
            <a:r>
              <a:rPr lang="tr-TR" dirty="0" smtClean="0">
                <a:solidFill>
                  <a:srgbClr val="00B050"/>
                </a:solidFill>
              </a:rPr>
              <a:t> </a:t>
            </a:r>
            <a:r>
              <a:rPr lang="tr-TR" dirty="0">
                <a:solidFill>
                  <a:srgbClr val="00B050"/>
                </a:solidFill>
              </a:rPr>
              <a:t>sigorta kesin sigortaya dönüştürülmektedir</a:t>
            </a:r>
            <a:r>
              <a:rPr lang="tr-TR" dirty="0"/>
              <a:t>. </a:t>
            </a:r>
            <a:r>
              <a:rPr lang="tr-TR" dirty="0" err="1"/>
              <a:t>Flotan</a:t>
            </a:r>
            <a:r>
              <a:rPr lang="tr-TR" dirty="0"/>
              <a:t> sigorta için sigorta başvuru formu doldurup, sigorta yaptıran tarafından imzalanarak sigorta şirke­tine verilmesi yeterlidir</a:t>
            </a:r>
          </a:p>
        </p:txBody>
      </p:sp>
      <p:sp>
        <p:nvSpPr>
          <p:cNvPr id="2" name="Veri Yer Tutucusu 1"/>
          <p:cNvSpPr>
            <a:spLocks noGrp="1"/>
          </p:cNvSpPr>
          <p:nvPr>
            <p:ph type="dt" sz="half" idx="10"/>
          </p:nvPr>
        </p:nvSpPr>
        <p:spPr/>
        <p:txBody>
          <a:bodyPr/>
          <a:lstStyle/>
          <a:p>
            <a:fld id="{859FE5ED-A3BC-478C-B55D-9BAE58278BCE}"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35</a:t>
            </a:fld>
            <a:endParaRPr lang="tr-TR"/>
          </a:p>
        </p:txBody>
      </p:sp>
    </p:spTree>
    <p:extLst>
      <p:ext uri="{BB962C8B-B14F-4D97-AF65-F5344CB8AC3E}">
        <p14:creationId xmlns:p14="http://schemas.microsoft.com/office/powerpoint/2010/main" val="14625805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16632"/>
            <a:ext cx="8784976" cy="6624736"/>
          </a:xfrm>
        </p:spPr>
        <p:txBody>
          <a:bodyPr>
            <a:normAutofit/>
          </a:bodyPr>
          <a:lstStyle/>
          <a:p>
            <a:pPr algn="ctr"/>
            <a:r>
              <a:rPr lang="tr-TR" b="1" i="1" smtClean="0">
                <a:solidFill>
                  <a:srgbClr val="C00000"/>
                </a:solidFill>
              </a:rPr>
              <a:t>5.5.7.2. </a:t>
            </a:r>
            <a:r>
              <a:rPr lang="tr-TR" b="1" i="1" dirty="0" smtClean="0">
                <a:solidFill>
                  <a:srgbClr val="C00000"/>
                </a:solidFill>
              </a:rPr>
              <a:t>SİGORTA mektubu</a:t>
            </a:r>
            <a:r>
              <a:rPr lang="tr-TR" b="1" i="1" dirty="0" smtClean="0"/>
              <a:t>; </a:t>
            </a:r>
          </a:p>
          <a:p>
            <a:pPr algn="ctr"/>
            <a:r>
              <a:rPr lang="tr-TR" b="1" i="1" dirty="0"/>
              <a:t>Kefalet Sigortası ile sigorta şirketi, sigortalının “kefili” olmakta ve sigortalı, kuruma olan borcunu yerine getirmediği takdirde kurumun maruz kaldığı zararları tazmin etmeyi taahhüt etmektedir. Kefalet Sigortası, bankaların düzenlemiş olduğu teminat mektubu işlevine sahip bir sigorta ürünüdür.</a:t>
            </a:r>
            <a:endParaRPr lang="tr-TR" b="1" i="1" dirty="0" smtClean="0"/>
          </a:p>
        </p:txBody>
      </p:sp>
      <p:sp>
        <p:nvSpPr>
          <p:cNvPr id="2" name="Veri Yer Tutucusu 1"/>
          <p:cNvSpPr>
            <a:spLocks noGrp="1"/>
          </p:cNvSpPr>
          <p:nvPr>
            <p:ph type="dt" sz="half" idx="10"/>
          </p:nvPr>
        </p:nvSpPr>
        <p:spPr/>
        <p:txBody>
          <a:bodyPr/>
          <a:lstStyle/>
          <a:p>
            <a:fld id="{8C49A35A-ED8C-4C57-9A27-5C0CA0C8715B}"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36</a:t>
            </a:fld>
            <a:endParaRPr lang="tr-TR"/>
          </a:p>
        </p:txBody>
      </p:sp>
    </p:spTree>
    <p:extLst>
      <p:ext uri="{BB962C8B-B14F-4D97-AF65-F5344CB8AC3E}">
        <p14:creationId xmlns:p14="http://schemas.microsoft.com/office/powerpoint/2010/main" val="12160965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16632"/>
            <a:ext cx="8784976" cy="6624736"/>
          </a:xfrm>
        </p:spPr>
        <p:txBody>
          <a:bodyPr>
            <a:normAutofit/>
          </a:bodyPr>
          <a:lstStyle/>
          <a:p>
            <a:pPr algn="ctr"/>
            <a:r>
              <a:rPr lang="tr-TR" b="1" i="1" dirty="0" smtClean="0">
                <a:solidFill>
                  <a:srgbClr val="C00000"/>
                </a:solidFill>
              </a:rPr>
              <a:t>5.5.7.3. Kesin </a:t>
            </a:r>
            <a:r>
              <a:rPr lang="tr-TR" b="1" i="1" dirty="0">
                <a:solidFill>
                  <a:srgbClr val="C00000"/>
                </a:solidFill>
              </a:rPr>
              <a:t>Sigorta Poliçesi</a:t>
            </a:r>
            <a:r>
              <a:rPr lang="tr-TR" b="1" i="1" dirty="0" smtClean="0"/>
              <a:t>; </a:t>
            </a:r>
          </a:p>
          <a:p>
            <a:r>
              <a:rPr lang="tr-TR" dirty="0" smtClean="0">
                <a:solidFill>
                  <a:srgbClr val="00B0F0"/>
                </a:solidFill>
              </a:rPr>
              <a:t>Sigorta </a:t>
            </a:r>
            <a:r>
              <a:rPr lang="tr-TR" dirty="0">
                <a:solidFill>
                  <a:srgbClr val="00B0F0"/>
                </a:solidFill>
              </a:rPr>
              <a:t>Şirketleri tarafından mallar yüklendikten sonra düzenlenen ve prim ödenerek tazminat hakkı doğuran</a:t>
            </a:r>
            <a:r>
              <a:rPr lang="tr-TR" dirty="0"/>
              <a:t>, </a:t>
            </a:r>
            <a:endParaRPr lang="tr-TR" dirty="0" smtClean="0"/>
          </a:p>
          <a:p>
            <a:r>
              <a:rPr lang="tr-TR" dirty="0" smtClean="0">
                <a:solidFill>
                  <a:srgbClr val="FF0000"/>
                </a:solidFill>
              </a:rPr>
              <a:t>içeriğinde </a:t>
            </a:r>
            <a:r>
              <a:rPr lang="tr-TR" dirty="0">
                <a:solidFill>
                  <a:srgbClr val="FF0000"/>
                </a:solidFill>
              </a:rPr>
              <a:t>her türlü bilginin bulunduğu belgedir</a:t>
            </a:r>
            <a:r>
              <a:rPr lang="tr-TR" dirty="0"/>
              <a:t>. Özellikle riskler konusuna tam açıklık getiril­melidir</a:t>
            </a:r>
          </a:p>
        </p:txBody>
      </p:sp>
      <p:sp>
        <p:nvSpPr>
          <p:cNvPr id="2" name="Veri Yer Tutucusu 1"/>
          <p:cNvSpPr>
            <a:spLocks noGrp="1"/>
          </p:cNvSpPr>
          <p:nvPr>
            <p:ph type="dt" sz="half" idx="10"/>
          </p:nvPr>
        </p:nvSpPr>
        <p:spPr/>
        <p:txBody>
          <a:bodyPr/>
          <a:lstStyle/>
          <a:p>
            <a:fld id="{8C49A35A-ED8C-4C57-9A27-5C0CA0C8715B}"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37</a:t>
            </a:fld>
            <a:endParaRPr lang="tr-TR"/>
          </a:p>
        </p:txBody>
      </p:sp>
    </p:spTree>
    <p:extLst>
      <p:ext uri="{BB962C8B-B14F-4D97-AF65-F5344CB8AC3E}">
        <p14:creationId xmlns:p14="http://schemas.microsoft.com/office/powerpoint/2010/main" val="30275769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856984" cy="6552728"/>
          </a:xfrm>
        </p:spPr>
        <p:txBody>
          <a:bodyPr>
            <a:normAutofit lnSpcReduction="10000"/>
          </a:bodyPr>
          <a:lstStyle/>
          <a:p>
            <a:pPr algn="ctr"/>
            <a:r>
              <a:rPr lang="tr-TR" b="1" i="1" smtClean="0">
                <a:solidFill>
                  <a:srgbClr val="C00000"/>
                </a:solidFill>
              </a:rPr>
              <a:t>5.5.7.3. </a:t>
            </a:r>
            <a:r>
              <a:rPr lang="tr-TR" b="1" i="1" dirty="0" smtClean="0">
                <a:solidFill>
                  <a:srgbClr val="C00000"/>
                </a:solidFill>
              </a:rPr>
              <a:t>Sigorta </a:t>
            </a:r>
            <a:r>
              <a:rPr lang="tr-TR" b="1" i="1" dirty="0">
                <a:solidFill>
                  <a:srgbClr val="C00000"/>
                </a:solidFill>
              </a:rPr>
              <a:t>Sertifikası (abonman poliçeler</a:t>
            </a:r>
            <a:r>
              <a:rPr lang="tr-TR" b="1" i="1" dirty="0" smtClean="0"/>
              <a:t>);</a:t>
            </a:r>
          </a:p>
          <a:p>
            <a:r>
              <a:rPr lang="tr-TR" dirty="0" smtClean="0"/>
              <a:t>Tanım: yangın ve nakliyat-yük sigortalarında , sigortalıya belirli bir dönem için otomatik sigorta güvencesi sağlayan poliçe türü.</a:t>
            </a:r>
          </a:p>
          <a:p>
            <a:r>
              <a:rPr lang="tr-TR" dirty="0" smtClean="0"/>
              <a:t>Birden </a:t>
            </a:r>
            <a:r>
              <a:rPr lang="tr-TR" dirty="0"/>
              <a:t>fazla yüklemesi olan it­halat ve ihracatçıların, kesin sigorta öncesi hazırladıkları belge olup, </a:t>
            </a:r>
            <a:r>
              <a:rPr lang="tr-TR" dirty="0">
                <a:solidFill>
                  <a:srgbClr val="00B050"/>
                </a:solidFill>
              </a:rPr>
              <a:t>yükle­meden önce yükleten ile taşıyıcı arasında düzenlenmiş, fazla kapsamlı olma­yan sertifikadır</a:t>
            </a:r>
            <a:r>
              <a:rPr lang="tr-TR" dirty="0"/>
              <a:t>. </a:t>
            </a:r>
            <a:endParaRPr lang="tr-TR" dirty="0" smtClean="0"/>
          </a:p>
          <a:p>
            <a:r>
              <a:rPr lang="tr-TR" dirty="0" smtClean="0"/>
              <a:t>Sigortacı </a:t>
            </a:r>
            <a:r>
              <a:rPr lang="tr-TR" dirty="0"/>
              <a:t>ve sigortalanan arasında yapılan açık veya </a:t>
            </a:r>
            <a:r>
              <a:rPr lang="tr-TR" dirty="0" err="1"/>
              <a:t>flotan</a:t>
            </a:r>
            <a:r>
              <a:rPr lang="tr-TR" dirty="0"/>
              <a:t> sigorta sözleşmesine dayanılarak, birden fazla yüklemenin sigortasını kap­samak üzere düzenlenmektedir.</a:t>
            </a:r>
          </a:p>
          <a:p>
            <a:endParaRPr lang="tr-TR" dirty="0"/>
          </a:p>
        </p:txBody>
      </p:sp>
      <p:sp>
        <p:nvSpPr>
          <p:cNvPr id="2" name="Veri Yer Tutucusu 1"/>
          <p:cNvSpPr>
            <a:spLocks noGrp="1"/>
          </p:cNvSpPr>
          <p:nvPr>
            <p:ph type="dt" sz="half" idx="10"/>
          </p:nvPr>
        </p:nvSpPr>
        <p:spPr/>
        <p:txBody>
          <a:bodyPr/>
          <a:lstStyle/>
          <a:p>
            <a:fld id="{D2128519-07D1-4DBD-A866-0B78AAC3054D}"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38</a:t>
            </a:fld>
            <a:endParaRPr lang="tr-TR"/>
          </a:p>
        </p:txBody>
      </p:sp>
    </p:spTree>
    <p:extLst>
      <p:ext uri="{BB962C8B-B14F-4D97-AF65-F5344CB8AC3E}">
        <p14:creationId xmlns:p14="http://schemas.microsoft.com/office/powerpoint/2010/main" val="541648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27781"/>
            <a:ext cx="8507288" cy="5937523"/>
          </a:xfrm>
        </p:spPr>
        <p:txBody>
          <a:bodyPr>
            <a:normAutofit fontScale="92500" lnSpcReduction="10000"/>
          </a:bodyPr>
          <a:lstStyle/>
          <a:p>
            <a:pPr algn="just"/>
            <a:r>
              <a:rPr lang="tr-TR" dirty="0">
                <a:solidFill>
                  <a:srgbClr val="333333"/>
                </a:solidFill>
                <a:latin typeface="Arial" panose="020B0604020202020204" pitchFamily="34" charset="0"/>
              </a:rPr>
              <a:t>Sigorta şirketi tarafından düzenlenerek sigortalıya verilen ve sigorta sözleşmesinin varlığına kanıt olarak kullanılabilen bir belgedir. Belge, sigortalının kimliğine ilişkin bilgiler, sigorta teminatının kapsamı ve poliçe şartları hakkında genel bilgiler içermektedir.</a:t>
            </a:r>
          </a:p>
          <a:p>
            <a:pPr algn="just"/>
            <a:r>
              <a:rPr lang="tr-TR" dirty="0" smtClean="0">
                <a:solidFill>
                  <a:srgbClr val="333333"/>
                </a:solidFill>
                <a:latin typeface="Arial" panose="020B0604020202020204" pitchFamily="34" charset="0"/>
              </a:rPr>
              <a:t>Sigorta </a:t>
            </a:r>
            <a:r>
              <a:rPr lang="tr-TR" dirty="0" err="1">
                <a:solidFill>
                  <a:srgbClr val="333333"/>
                </a:solidFill>
                <a:latin typeface="Arial" panose="020B0604020202020204" pitchFamily="34" charset="0"/>
              </a:rPr>
              <a:t>setifikası</a:t>
            </a:r>
            <a:r>
              <a:rPr lang="tr-TR" dirty="0">
                <a:solidFill>
                  <a:srgbClr val="333333"/>
                </a:solidFill>
                <a:latin typeface="Arial" panose="020B0604020202020204" pitchFamily="34" charset="0"/>
              </a:rPr>
              <a:t>, sigortanın bir şart olarak öne sürüldüğü borç alacak ilişkilerinde ve hukuki işlemlerde kullanılmaktadır ve gerekli olduğu taktirde her sigorta branşı için düzenlenebilir. Özellikle bir ana poliçe ile birden fazla kişi veya sigorta konusu için grup teminatı veren branşlarda sıklıkla kullanılmaktadır.</a:t>
            </a:r>
          </a:p>
          <a:p>
            <a:endParaRPr lang="tr-TR" dirty="0"/>
          </a:p>
        </p:txBody>
      </p:sp>
      <p:sp>
        <p:nvSpPr>
          <p:cNvPr id="2" name="Veri Yer Tutucusu 1"/>
          <p:cNvSpPr>
            <a:spLocks noGrp="1"/>
          </p:cNvSpPr>
          <p:nvPr>
            <p:ph type="dt" sz="half" idx="10"/>
          </p:nvPr>
        </p:nvSpPr>
        <p:spPr/>
        <p:txBody>
          <a:bodyPr/>
          <a:lstStyle/>
          <a:p>
            <a:fld id="{711A44DD-C713-4389-B6CE-D27453B33254}"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39</a:t>
            </a:fld>
            <a:endParaRPr lang="tr-TR"/>
          </a:p>
        </p:txBody>
      </p:sp>
    </p:spTree>
    <p:extLst>
      <p:ext uri="{BB962C8B-B14F-4D97-AF65-F5344CB8AC3E}">
        <p14:creationId xmlns:p14="http://schemas.microsoft.com/office/powerpoint/2010/main" val="275815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274638"/>
            <a:ext cx="8856984" cy="2218258"/>
          </a:xfrm>
          <a:solidFill>
            <a:schemeClr val="accent1">
              <a:lumMod val="20000"/>
              <a:lumOff val="80000"/>
            </a:schemeClr>
          </a:solidFill>
        </p:spPr>
        <p:txBody>
          <a:bodyPr>
            <a:normAutofit/>
          </a:bodyPr>
          <a:lstStyle/>
          <a:p>
            <a:r>
              <a:rPr lang="tr-TR" sz="3200" b="1" dirty="0" smtClean="0">
                <a:solidFill>
                  <a:srgbClr val="FF0000"/>
                </a:solidFill>
              </a:rPr>
              <a:t>5.5.1.Gelişen </a:t>
            </a:r>
            <a:r>
              <a:rPr lang="tr-TR" sz="3200" b="1" dirty="0">
                <a:solidFill>
                  <a:srgbClr val="FF0000"/>
                </a:solidFill>
              </a:rPr>
              <a:t>Ticaret, </a:t>
            </a:r>
            <a:r>
              <a:rPr lang="tr-TR" sz="3200" b="1" dirty="0" smtClean="0">
                <a:solidFill>
                  <a:srgbClr val="FF0000"/>
                </a:solidFill>
              </a:rPr>
              <a:t/>
            </a:r>
            <a:br>
              <a:rPr lang="tr-TR" sz="3200" b="1" dirty="0" smtClean="0">
                <a:solidFill>
                  <a:srgbClr val="FF0000"/>
                </a:solidFill>
              </a:rPr>
            </a:br>
            <a:r>
              <a:rPr lang="tr-TR" sz="3200" b="1" dirty="0" smtClean="0">
                <a:solidFill>
                  <a:srgbClr val="FF0000"/>
                </a:solidFill>
              </a:rPr>
              <a:t>Ortaya </a:t>
            </a:r>
            <a:r>
              <a:rPr lang="tr-TR" sz="3200" b="1" dirty="0">
                <a:solidFill>
                  <a:srgbClr val="FF0000"/>
                </a:solidFill>
              </a:rPr>
              <a:t>Çıkan Risk Unsurları </a:t>
            </a:r>
            <a:r>
              <a:rPr lang="tr-TR" sz="3200" b="1" dirty="0" smtClean="0">
                <a:solidFill>
                  <a:srgbClr val="FF0000"/>
                </a:solidFill>
              </a:rPr>
              <a:t/>
            </a:r>
            <a:br>
              <a:rPr lang="tr-TR" sz="3200" b="1" dirty="0" smtClean="0">
                <a:solidFill>
                  <a:srgbClr val="FF0000"/>
                </a:solidFill>
              </a:rPr>
            </a:br>
            <a:r>
              <a:rPr lang="tr-TR" sz="3200" b="1" dirty="0" smtClean="0">
                <a:solidFill>
                  <a:srgbClr val="FF0000"/>
                </a:solidFill>
              </a:rPr>
              <a:t>ve </a:t>
            </a:r>
            <a:r>
              <a:rPr lang="tr-TR" sz="3200" b="1" dirty="0">
                <a:solidFill>
                  <a:srgbClr val="FF0000"/>
                </a:solidFill>
              </a:rPr>
              <a:t>Sigorta</a:t>
            </a:r>
          </a:p>
        </p:txBody>
      </p:sp>
      <p:sp>
        <p:nvSpPr>
          <p:cNvPr id="3" name="İçerik Yer Tutucusu 2"/>
          <p:cNvSpPr>
            <a:spLocks noGrp="1"/>
          </p:cNvSpPr>
          <p:nvPr>
            <p:ph idx="1"/>
          </p:nvPr>
        </p:nvSpPr>
        <p:spPr>
          <a:xfrm>
            <a:off x="107504" y="2636912"/>
            <a:ext cx="8869411" cy="3744416"/>
          </a:xfrm>
        </p:spPr>
        <p:txBody>
          <a:bodyPr>
            <a:normAutofit/>
          </a:bodyPr>
          <a:lstStyle/>
          <a:p>
            <a:r>
              <a:rPr lang="tr-TR" dirty="0">
                <a:solidFill>
                  <a:srgbClr val="FF0000"/>
                </a:solidFill>
              </a:rPr>
              <a:t>Sigortalama faaliyetinin gelişim süreci incelendiğinde</a:t>
            </a:r>
            <a:r>
              <a:rPr lang="tr-TR" dirty="0" smtClean="0"/>
              <a:t>;</a:t>
            </a:r>
          </a:p>
          <a:p>
            <a:r>
              <a:rPr lang="tr-TR" dirty="0" smtClean="0"/>
              <a:t> </a:t>
            </a:r>
            <a:r>
              <a:rPr lang="tr-TR" dirty="0">
                <a:solidFill>
                  <a:srgbClr val="00B050"/>
                </a:solidFill>
              </a:rPr>
              <a:t>ticaret ile sigortanın </a:t>
            </a:r>
            <a:r>
              <a:rPr lang="tr-TR" dirty="0"/>
              <a:t>birbirine yakın iki olgu olduğu görülmektedir. </a:t>
            </a:r>
          </a:p>
        </p:txBody>
      </p:sp>
      <p:sp>
        <p:nvSpPr>
          <p:cNvPr id="4" name="Veri Yer Tutucusu 3"/>
          <p:cNvSpPr>
            <a:spLocks noGrp="1"/>
          </p:cNvSpPr>
          <p:nvPr>
            <p:ph type="dt" sz="half" idx="10"/>
          </p:nvPr>
        </p:nvSpPr>
        <p:spPr/>
        <p:txBody>
          <a:bodyPr/>
          <a:lstStyle/>
          <a:p>
            <a:fld id="{8AF41673-EE3D-42D9-8D4C-82E94BE2E5B1}"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4</a:t>
            </a:fld>
            <a:endParaRPr lang="tr-TR"/>
          </a:p>
        </p:txBody>
      </p:sp>
    </p:spTree>
    <p:extLst>
      <p:ext uri="{BB962C8B-B14F-4D97-AF65-F5344CB8AC3E}">
        <p14:creationId xmlns:p14="http://schemas.microsoft.com/office/powerpoint/2010/main" val="34486036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74638"/>
            <a:ext cx="8856984" cy="706090"/>
          </a:xfrm>
          <a:solidFill>
            <a:schemeClr val="accent1">
              <a:lumMod val="20000"/>
              <a:lumOff val="80000"/>
            </a:schemeClr>
          </a:solidFill>
        </p:spPr>
        <p:txBody>
          <a:bodyPr>
            <a:normAutofit/>
          </a:bodyPr>
          <a:lstStyle/>
          <a:p>
            <a:r>
              <a:rPr lang="tr-TR" sz="3200" dirty="0" smtClean="0">
                <a:solidFill>
                  <a:srgbClr val="FF0000"/>
                </a:solidFill>
              </a:rPr>
              <a:t>5.5.8.Dış </a:t>
            </a:r>
            <a:r>
              <a:rPr lang="tr-TR" sz="3200" dirty="0">
                <a:solidFill>
                  <a:srgbClr val="FF0000"/>
                </a:solidFill>
              </a:rPr>
              <a:t>Ticarette Taşıma (Nakliyat) Sigortası Türleri</a:t>
            </a:r>
          </a:p>
        </p:txBody>
      </p:sp>
      <p:sp>
        <p:nvSpPr>
          <p:cNvPr id="3" name="İçerik Yer Tutucusu 2"/>
          <p:cNvSpPr>
            <a:spLocks noGrp="1"/>
          </p:cNvSpPr>
          <p:nvPr>
            <p:ph idx="1"/>
          </p:nvPr>
        </p:nvSpPr>
        <p:spPr>
          <a:xfrm>
            <a:off x="179512" y="1600200"/>
            <a:ext cx="8856984" cy="5257800"/>
          </a:xfrm>
        </p:spPr>
        <p:txBody>
          <a:bodyPr/>
          <a:lstStyle/>
          <a:p>
            <a:pPr algn="ctr"/>
            <a:r>
              <a:rPr lang="tr-TR" b="1" dirty="0">
                <a:solidFill>
                  <a:srgbClr val="0070C0"/>
                </a:solidFill>
              </a:rPr>
              <a:t>Dış ticarette taşıma sırasında karşı karşıya kalınan riskler önemli olup, taşıma sigortaları ana başlıkları ile</a:t>
            </a:r>
          </a:p>
          <a:p>
            <a:r>
              <a:rPr lang="tr-TR" dirty="0">
                <a:solidFill>
                  <a:srgbClr val="00B050"/>
                </a:solidFill>
              </a:rPr>
              <a:t>1)	Emtia Nakliyat Sigortaları</a:t>
            </a:r>
          </a:p>
          <a:p>
            <a:r>
              <a:rPr lang="tr-TR" dirty="0">
                <a:solidFill>
                  <a:srgbClr val="00B050"/>
                </a:solidFill>
              </a:rPr>
              <a:t>2)	Nakliyecinin Sorumluluk Sigortası</a:t>
            </a:r>
          </a:p>
          <a:p>
            <a:r>
              <a:rPr lang="tr-TR" dirty="0">
                <a:solidFill>
                  <a:srgbClr val="00B050"/>
                </a:solidFill>
              </a:rPr>
              <a:t>3)	Kıymet Nakliyat Sigortaları</a:t>
            </a:r>
          </a:p>
          <a:p>
            <a:r>
              <a:rPr lang="tr-TR" dirty="0">
                <a:solidFill>
                  <a:srgbClr val="00B050"/>
                </a:solidFill>
              </a:rPr>
              <a:t>4)	Tekne ve Navlun Sigortaları</a:t>
            </a:r>
          </a:p>
          <a:p>
            <a:r>
              <a:rPr lang="tr-TR" dirty="0"/>
              <a:t>olarak belirtilebilir.</a:t>
            </a:r>
          </a:p>
          <a:p>
            <a:endParaRPr lang="tr-TR" dirty="0"/>
          </a:p>
        </p:txBody>
      </p:sp>
      <p:sp>
        <p:nvSpPr>
          <p:cNvPr id="4" name="Veri Yer Tutucusu 3"/>
          <p:cNvSpPr>
            <a:spLocks noGrp="1"/>
          </p:cNvSpPr>
          <p:nvPr>
            <p:ph type="dt" sz="half" idx="10"/>
          </p:nvPr>
        </p:nvSpPr>
        <p:spPr/>
        <p:txBody>
          <a:bodyPr/>
          <a:lstStyle/>
          <a:p>
            <a:fld id="{00A4F6EF-566F-4F82-84FB-48888F4EA0E0}"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40</a:t>
            </a:fld>
            <a:endParaRPr lang="tr-TR"/>
          </a:p>
        </p:txBody>
      </p:sp>
    </p:spTree>
    <p:extLst>
      <p:ext uri="{BB962C8B-B14F-4D97-AF65-F5344CB8AC3E}">
        <p14:creationId xmlns:p14="http://schemas.microsoft.com/office/powerpoint/2010/main" val="17033087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78098"/>
          </a:xfrm>
          <a:solidFill>
            <a:schemeClr val="accent1">
              <a:lumMod val="20000"/>
              <a:lumOff val="80000"/>
            </a:schemeClr>
          </a:solidFill>
        </p:spPr>
        <p:txBody>
          <a:bodyPr>
            <a:normAutofit/>
          </a:bodyPr>
          <a:lstStyle/>
          <a:p>
            <a:r>
              <a:rPr lang="tr-TR" sz="3200" dirty="0" smtClean="0">
                <a:solidFill>
                  <a:srgbClr val="FF0000"/>
                </a:solidFill>
              </a:rPr>
              <a:t>5.5.8.1.Emtia </a:t>
            </a:r>
            <a:r>
              <a:rPr lang="tr-TR" sz="3200" dirty="0">
                <a:solidFill>
                  <a:srgbClr val="FF0000"/>
                </a:solidFill>
              </a:rPr>
              <a:t>Nakliyat Sigortaları</a:t>
            </a:r>
          </a:p>
        </p:txBody>
      </p:sp>
      <p:sp>
        <p:nvSpPr>
          <p:cNvPr id="3" name="İçerik Yer Tutucusu 2"/>
          <p:cNvSpPr>
            <a:spLocks noGrp="1"/>
          </p:cNvSpPr>
          <p:nvPr>
            <p:ph idx="1"/>
          </p:nvPr>
        </p:nvSpPr>
        <p:spPr>
          <a:xfrm>
            <a:off x="107504" y="1340768"/>
            <a:ext cx="9036496" cy="5400600"/>
          </a:xfrm>
        </p:spPr>
        <p:txBody>
          <a:bodyPr>
            <a:normAutofit/>
          </a:bodyPr>
          <a:lstStyle/>
          <a:p>
            <a:r>
              <a:rPr lang="tr-TR" i="1" dirty="0">
                <a:solidFill>
                  <a:srgbClr val="FF0000"/>
                </a:solidFill>
              </a:rPr>
              <a:t>Emtia Nakliyat Sigortaları</a:t>
            </a:r>
            <a:r>
              <a:rPr lang="tr-TR" i="1" dirty="0" smtClean="0"/>
              <a:t>;</a:t>
            </a:r>
          </a:p>
          <a:p>
            <a:r>
              <a:rPr lang="tr-TR" dirty="0" smtClean="0"/>
              <a:t> </a:t>
            </a:r>
            <a:r>
              <a:rPr lang="tr-TR" dirty="0" smtClean="0">
                <a:solidFill>
                  <a:srgbClr val="00B050"/>
                </a:solidFill>
              </a:rPr>
              <a:t>EMTİANIN</a:t>
            </a:r>
            <a:r>
              <a:rPr lang="tr-TR" dirty="0" smtClean="0">
                <a:solidFill>
                  <a:srgbClr val="7030A0"/>
                </a:solidFill>
              </a:rPr>
              <a:t>, </a:t>
            </a:r>
            <a:r>
              <a:rPr lang="tr-TR" dirty="0">
                <a:solidFill>
                  <a:srgbClr val="7030A0"/>
                </a:solidFill>
              </a:rPr>
              <a:t>kara, deniz, hava ve demiryollarında taşınması sırasında meydana gelecek hasar ve kayıplarını teminat altına almak­tadır</a:t>
            </a:r>
            <a:r>
              <a:rPr lang="tr-TR" dirty="0" smtClean="0"/>
              <a:t>.</a:t>
            </a:r>
          </a:p>
          <a:p>
            <a:r>
              <a:rPr lang="tr-TR" dirty="0" smtClean="0"/>
              <a:t> </a:t>
            </a:r>
            <a:r>
              <a:rPr lang="tr-TR" dirty="0"/>
              <a:t>Çeşitli yollarla taşınmakta olan malların sevk edilmeleri sırasında meyda­na gelebilecek hasarlar ile deniz araçları için söz konusu olabilecek zarar ve ziyanı temin eden sigorta türüdür</a:t>
            </a:r>
            <a:r>
              <a:rPr lang="tr-TR" dirty="0" smtClean="0"/>
              <a:t>.</a:t>
            </a:r>
            <a:endParaRPr lang="tr-TR" dirty="0"/>
          </a:p>
        </p:txBody>
      </p:sp>
      <p:sp>
        <p:nvSpPr>
          <p:cNvPr id="4" name="Veri Yer Tutucusu 3"/>
          <p:cNvSpPr>
            <a:spLocks noGrp="1"/>
          </p:cNvSpPr>
          <p:nvPr>
            <p:ph type="dt" sz="half" idx="10"/>
          </p:nvPr>
        </p:nvSpPr>
        <p:spPr/>
        <p:txBody>
          <a:bodyPr/>
          <a:lstStyle/>
          <a:p>
            <a:fld id="{49785D2E-4106-4C27-BEB7-6C694D94279B}"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41</a:t>
            </a:fld>
            <a:endParaRPr lang="tr-TR"/>
          </a:p>
        </p:txBody>
      </p:sp>
    </p:spTree>
    <p:extLst>
      <p:ext uri="{BB962C8B-B14F-4D97-AF65-F5344CB8AC3E}">
        <p14:creationId xmlns:p14="http://schemas.microsoft.com/office/powerpoint/2010/main" val="147754981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a:bodyPr>
          <a:lstStyle/>
          <a:p>
            <a:pPr algn="ctr"/>
            <a:r>
              <a:rPr lang="tr-TR" b="1" u="sng" dirty="0" smtClean="0">
                <a:solidFill>
                  <a:srgbClr val="0070C0"/>
                </a:solidFill>
              </a:rPr>
              <a:t>*********Emtia </a:t>
            </a:r>
            <a:r>
              <a:rPr lang="tr-TR" b="1" u="sng" dirty="0">
                <a:solidFill>
                  <a:srgbClr val="0070C0"/>
                </a:solidFill>
              </a:rPr>
              <a:t>- Nakliyat Sigortalarında Karşılaşılan Temel </a:t>
            </a:r>
            <a:r>
              <a:rPr lang="tr-TR" b="1" u="sng" dirty="0" smtClean="0">
                <a:solidFill>
                  <a:srgbClr val="0070C0"/>
                </a:solidFill>
              </a:rPr>
              <a:t>Kavramlar</a:t>
            </a:r>
            <a:r>
              <a:rPr lang="tr-TR" dirty="0" smtClean="0">
                <a:solidFill>
                  <a:srgbClr val="FF0000"/>
                </a:solidFill>
              </a:rPr>
              <a:t>.*********</a:t>
            </a:r>
          </a:p>
          <a:p>
            <a:r>
              <a:rPr lang="tr-TR" dirty="0" smtClean="0">
                <a:solidFill>
                  <a:srgbClr val="FF0000"/>
                </a:solidFill>
              </a:rPr>
              <a:t>Avarya tanımı: gemi ve yükün uğradığı olağan dışı zarar ziyan ile sefer sırasında yapılan olağanüstü masrafları tanımlayan </a:t>
            </a:r>
            <a:r>
              <a:rPr lang="tr-TR" smtClean="0">
                <a:solidFill>
                  <a:srgbClr val="FF0000"/>
                </a:solidFill>
              </a:rPr>
              <a:t>Nakliyat sigortacılığı terimi.</a:t>
            </a:r>
            <a:endParaRPr lang="tr-TR" dirty="0">
              <a:solidFill>
                <a:srgbClr val="FF0000"/>
              </a:solidFill>
            </a:endParaRPr>
          </a:p>
          <a:p>
            <a:pPr algn="ctr"/>
            <a:r>
              <a:rPr lang="tr-TR" sz="4000" b="1" i="1" dirty="0">
                <a:solidFill>
                  <a:srgbClr val="FF0000"/>
                </a:solidFill>
              </a:rPr>
              <a:t>Müşterek </a:t>
            </a:r>
            <a:r>
              <a:rPr lang="tr-TR" sz="4000" b="1" dirty="0">
                <a:solidFill>
                  <a:srgbClr val="FF0000"/>
                </a:solidFill>
              </a:rPr>
              <a:t>Avarya</a:t>
            </a:r>
            <a:r>
              <a:rPr lang="tr-TR" sz="4000" b="1" dirty="0" smtClean="0">
                <a:solidFill>
                  <a:srgbClr val="00B050"/>
                </a:solidFill>
              </a:rPr>
              <a:t>;</a:t>
            </a:r>
          </a:p>
          <a:p>
            <a:r>
              <a:rPr lang="tr-TR" dirty="0" smtClean="0">
                <a:solidFill>
                  <a:srgbClr val="FFC000"/>
                </a:solidFill>
              </a:rPr>
              <a:t>gemiyi </a:t>
            </a:r>
            <a:r>
              <a:rPr lang="tr-TR" dirty="0">
                <a:solidFill>
                  <a:srgbClr val="FFC000"/>
                </a:solidFill>
              </a:rPr>
              <a:t>ve yükü tehdit eden bir tehlikeden korunmak </a:t>
            </a:r>
            <a:r>
              <a:rPr lang="tr-TR" dirty="0" smtClean="0">
                <a:solidFill>
                  <a:srgbClr val="FFC000"/>
                </a:solidFill>
              </a:rPr>
              <a:t>amacıyla;</a:t>
            </a:r>
          </a:p>
          <a:p>
            <a:r>
              <a:rPr lang="tr-TR" dirty="0" smtClean="0">
                <a:solidFill>
                  <a:srgbClr val="FFC000"/>
                </a:solidFill>
              </a:rPr>
              <a:t> </a:t>
            </a:r>
            <a:r>
              <a:rPr lang="tr-TR" b="1" u="sng" dirty="0"/>
              <a:t>bilerek</a:t>
            </a:r>
            <a:r>
              <a:rPr lang="tr-TR" dirty="0">
                <a:solidFill>
                  <a:srgbClr val="00B050"/>
                </a:solidFill>
              </a:rPr>
              <a:t> bir eylemde bulunulması ya da bir masrafa katlanılması </a:t>
            </a:r>
            <a:endParaRPr lang="tr-TR" dirty="0" smtClean="0">
              <a:solidFill>
                <a:srgbClr val="00B050"/>
              </a:solidFill>
            </a:endParaRPr>
          </a:p>
          <a:p>
            <a:r>
              <a:rPr lang="tr-TR" b="1" dirty="0" smtClean="0"/>
              <a:t>“</a:t>
            </a:r>
            <a:r>
              <a:rPr lang="tr-TR" b="1" dirty="0"/>
              <a:t>müş­terek avarya” </a:t>
            </a:r>
            <a:r>
              <a:rPr lang="tr-TR" dirty="0">
                <a:solidFill>
                  <a:srgbClr val="00B050"/>
                </a:solidFill>
              </a:rPr>
              <a:t>olarak kabul edilmektedir. </a:t>
            </a:r>
            <a:r>
              <a:rPr lang="tr-TR" i="1" u="sng" dirty="0" smtClean="0">
                <a:solidFill>
                  <a:srgbClr val="FF0000"/>
                </a:solidFill>
                <a:effectLst>
                  <a:outerShdw blurRad="38100" dist="38100" dir="2700000" algn="tl">
                    <a:srgbClr val="000000">
                      <a:alpha val="43137"/>
                    </a:srgbClr>
                  </a:outerShdw>
                </a:effectLst>
              </a:rPr>
              <a:t>****************</a:t>
            </a:r>
            <a:endParaRPr lang="tr-TR" i="1" u="sng" dirty="0">
              <a:solidFill>
                <a:srgbClr val="FF0000"/>
              </a:solidFill>
              <a:effectLst>
                <a:outerShdw blurRad="38100" dist="38100" dir="2700000" algn="tl">
                  <a:srgbClr val="000000">
                    <a:alpha val="43137"/>
                  </a:srgbClr>
                </a:outerShdw>
              </a:effectLst>
            </a:endParaRPr>
          </a:p>
        </p:txBody>
      </p:sp>
      <p:sp>
        <p:nvSpPr>
          <p:cNvPr id="2" name="Veri Yer Tutucusu 1"/>
          <p:cNvSpPr>
            <a:spLocks noGrp="1"/>
          </p:cNvSpPr>
          <p:nvPr>
            <p:ph type="dt" sz="half" idx="10"/>
          </p:nvPr>
        </p:nvSpPr>
        <p:spPr/>
        <p:txBody>
          <a:bodyPr/>
          <a:lstStyle/>
          <a:p>
            <a:fld id="{41DECD3F-9A93-4CF4-A8BB-1DB95E57BCAC}"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42</a:t>
            </a:fld>
            <a:endParaRPr lang="tr-TR"/>
          </a:p>
        </p:txBody>
      </p:sp>
    </p:spTree>
    <p:extLst>
      <p:ext uri="{BB962C8B-B14F-4D97-AF65-F5344CB8AC3E}">
        <p14:creationId xmlns:p14="http://schemas.microsoft.com/office/powerpoint/2010/main" val="33977536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a:bodyPr>
          <a:lstStyle/>
          <a:p>
            <a:r>
              <a:rPr lang="tr-TR" b="1" u="sng" dirty="0">
                <a:solidFill>
                  <a:srgbClr val="0070C0"/>
                </a:solidFill>
              </a:rPr>
              <a:t>Emtia - Nakliyat Sigortalarında Karşılaşılan Temel </a:t>
            </a:r>
            <a:r>
              <a:rPr lang="tr-TR" b="1" u="sng" dirty="0" smtClean="0">
                <a:solidFill>
                  <a:srgbClr val="0070C0"/>
                </a:solidFill>
              </a:rPr>
              <a:t>Kavramlar</a:t>
            </a:r>
            <a:r>
              <a:rPr lang="tr-TR" dirty="0" smtClean="0">
                <a:solidFill>
                  <a:srgbClr val="FF0000"/>
                </a:solidFill>
              </a:rPr>
              <a:t>.****************************</a:t>
            </a:r>
            <a:endParaRPr lang="tr-TR" dirty="0">
              <a:solidFill>
                <a:srgbClr val="FF0000"/>
              </a:solidFill>
            </a:endParaRPr>
          </a:p>
          <a:p>
            <a:r>
              <a:rPr lang="tr-TR" b="1" i="1" dirty="0" smtClean="0">
                <a:solidFill>
                  <a:srgbClr val="FF0000"/>
                </a:solidFill>
              </a:rPr>
              <a:t>Müşterek</a:t>
            </a:r>
            <a:r>
              <a:rPr lang="tr-TR" dirty="0" smtClean="0">
                <a:solidFill>
                  <a:srgbClr val="00B050"/>
                </a:solidFill>
              </a:rPr>
              <a:t>.</a:t>
            </a:r>
          </a:p>
          <a:p>
            <a:r>
              <a:rPr lang="tr-TR" dirty="0" smtClean="0">
                <a:solidFill>
                  <a:srgbClr val="00B050"/>
                </a:solidFill>
              </a:rPr>
              <a:t> </a:t>
            </a:r>
            <a:r>
              <a:rPr lang="tr-TR" dirty="0">
                <a:solidFill>
                  <a:srgbClr val="00B050"/>
                </a:solidFill>
              </a:rPr>
              <a:t>Bu durumda ortaya çıkan zarar ve giderler müşterek avarya zararı olarak kabul edilmekte ve </a:t>
            </a:r>
            <a:r>
              <a:rPr lang="tr-TR" b="1" dirty="0"/>
              <a:t>örneğin gemide meydana gelen bir olaysa</a:t>
            </a:r>
            <a:r>
              <a:rPr lang="tr-TR" dirty="0">
                <a:solidFill>
                  <a:srgbClr val="00B050"/>
                </a:solidFill>
              </a:rPr>
              <a:t>, </a:t>
            </a:r>
            <a:endParaRPr lang="tr-TR" dirty="0" smtClean="0">
              <a:solidFill>
                <a:srgbClr val="00B050"/>
              </a:solidFill>
            </a:endParaRPr>
          </a:p>
          <a:p>
            <a:r>
              <a:rPr lang="tr-TR" dirty="0" smtClean="0">
                <a:solidFill>
                  <a:srgbClr val="0070C0"/>
                </a:solidFill>
              </a:rPr>
              <a:t>o </a:t>
            </a:r>
            <a:r>
              <a:rPr lang="tr-TR" dirty="0">
                <a:solidFill>
                  <a:srgbClr val="0070C0"/>
                </a:solidFill>
              </a:rPr>
              <a:t>gemi ile malları taşınan tüm sigorta şirketleri zara­ra müşterek olarak katılmaktadır</a:t>
            </a:r>
            <a:r>
              <a:rPr lang="tr-TR" dirty="0" smtClean="0">
                <a:solidFill>
                  <a:srgbClr val="0070C0"/>
                </a:solidFill>
              </a:rPr>
              <a:t>.</a:t>
            </a:r>
          </a:p>
          <a:p>
            <a:r>
              <a:rPr lang="tr-TR" dirty="0" smtClean="0">
                <a:solidFill>
                  <a:srgbClr val="00B050"/>
                </a:solidFill>
              </a:rPr>
              <a:t> </a:t>
            </a:r>
            <a:r>
              <a:rPr lang="tr-TR" u="sng" dirty="0">
                <a:solidFill>
                  <a:srgbClr val="00B050"/>
                </a:solidFill>
              </a:rPr>
              <a:t>Kendi sigortaladıkları mallar zarara </a:t>
            </a:r>
            <a:r>
              <a:rPr lang="tr-TR" u="sng" dirty="0" smtClean="0">
                <a:solidFill>
                  <a:srgbClr val="00B050"/>
                </a:solidFill>
              </a:rPr>
              <a:t>uğramasa </a:t>
            </a:r>
            <a:r>
              <a:rPr lang="tr-TR" u="sng" dirty="0">
                <a:solidFill>
                  <a:srgbClr val="00B050"/>
                </a:solidFill>
              </a:rPr>
              <a:t>dahi </a:t>
            </a:r>
            <a:endParaRPr lang="tr-TR" u="sng" dirty="0" smtClean="0">
              <a:solidFill>
                <a:srgbClr val="00B050"/>
              </a:solidFill>
            </a:endParaRPr>
          </a:p>
          <a:p>
            <a:endParaRPr lang="tr-TR" u="sng" dirty="0">
              <a:solidFill>
                <a:srgbClr val="00B050"/>
              </a:solidFill>
            </a:endParaRPr>
          </a:p>
          <a:p>
            <a:r>
              <a:rPr lang="tr-TR" b="1" dirty="0" smtClean="0">
                <a:solidFill>
                  <a:srgbClr val="000000"/>
                </a:solidFill>
              </a:rPr>
              <a:t>zarara </a:t>
            </a:r>
            <a:r>
              <a:rPr lang="tr-TR" b="1" dirty="0">
                <a:solidFill>
                  <a:srgbClr val="000000"/>
                </a:solidFill>
              </a:rPr>
              <a:t>ortak olmaktadırlar </a:t>
            </a:r>
            <a:r>
              <a:rPr lang="tr-TR" i="1" u="sng" dirty="0" smtClean="0">
                <a:solidFill>
                  <a:srgbClr val="FF0000"/>
                </a:solidFill>
                <a:effectLst>
                  <a:outerShdw blurRad="38100" dist="38100" dir="2700000" algn="tl">
                    <a:srgbClr val="000000">
                      <a:alpha val="43137"/>
                    </a:srgbClr>
                  </a:outerShdw>
                </a:effectLst>
              </a:rPr>
              <a:t>****************</a:t>
            </a:r>
            <a:endParaRPr lang="tr-TR" i="1" u="sng" dirty="0">
              <a:solidFill>
                <a:srgbClr val="FF0000"/>
              </a:solidFill>
              <a:effectLst>
                <a:outerShdw blurRad="38100" dist="38100" dir="2700000" algn="tl">
                  <a:srgbClr val="000000">
                    <a:alpha val="43137"/>
                  </a:srgbClr>
                </a:outerShdw>
              </a:effectLst>
            </a:endParaRPr>
          </a:p>
        </p:txBody>
      </p:sp>
      <p:sp>
        <p:nvSpPr>
          <p:cNvPr id="2" name="Veri Yer Tutucusu 1"/>
          <p:cNvSpPr>
            <a:spLocks noGrp="1"/>
          </p:cNvSpPr>
          <p:nvPr>
            <p:ph type="dt" sz="half" idx="10"/>
          </p:nvPr>
        </p:nvSpPr>
        <p:spPr/>
        <p:txBody>
          <a:bodyPr/>
          <a:lstStyle/>
          <a:p>
            <a:fld id="{6D56AC0D-B852-475E-8279-7BB3C77EB8E0}"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43</a:t>
            </a:fld>
            <a:endParaRPr lang="tr-TR"/>
          </a:p>
        </p:txBody>
      </p:sp>
    </p:spTree>
    <p:extLst>
      <p:ext uri="{BB962C8B-B14F-4D97-AF65-F5344CB8AC3E}">
        <p14:creationId xmlns:p14="http://schemas.microsoft.com/office/powerpoint/2010/main" val="36093257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88640"/>
            <a:ext cx="8964488" cy="6552728"/>
          </a:xfrm>
        </p:spPr>
        <p:txBody>
          <a:bodyPr/>
          <a:lstStyle/>
          <a:p>
            <a:r>
              <a:rPr lang="tr-TR" sz="3600" b="1" dirty="0"/>
              <a:t>Geminin fırtınalı bir havada batma tehlikesine karşı bir kısım güverte yük­lerinin denize atılması bir müşterek avarya eylemidir</a:t>
            </a:r>
            <a:r>
              <a:rPr lang="tr-TR" dirty="0"/>
              <a:t>. </a:t>
            </a:r>
            <a:endParaRPr lang="tr-TR" dirty="0" smtClean="0"/>
          </a:p>
          <a:p>
            <a:r>
              <a:rPr lang="tr-TR" u="sng" dirty="0" smtClean="0">
                <a:solidFill>
                  <a:srgbClr val="FF0000"/>
                </a:solidFill>
              </a:rPr>
              <a:t>Müşterek </a:t>
            </a:r>
            <a:r>
              <a:rPr lang="tr-TR" u="sng" dirty="0">
                <a:solidFill>
                  <a:srgbClr val="FF0000"/>
                </a:solidFill>
              </a:rPr>
              <a:t>avaryaya dahil olan zarar ve masraflar, gemide yükü bulunan yük sahipleri ve onların sigorta şirketleri arasında paylaştırılmaktadır</a:t>
            </a:r>
          </a:p>
        </p:txBody>
      </p:sp>
      <p:sp>
        <p:nvSpPr>
          <p:cNvPr id="2" name="Veri Yer Tutucusu 1"/>
          <p:cNvSpPr>
            <a:spLocks noGrp="1"/>
          </p:cNvSpPr>
          <p:nvPr>
            <p:ph type="dt" sz="half" idx="10"/>
          </p:nvPr>
        </p:nvSpPr>
        <p:spPr/>
        <p:txBody>
          <a:bodyPr/>
          <a:lstStyle/>
          <a:p>
            <a:fld id="{D1064E9E-E7E7-4C6F-8A86-7BB08B8087F9}"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44</a:t>
            </a:fld>
            <a:endParaRPr lang="tr-TR"/>
          </a:p>
        </p:txBody>
      </p:sp>
    </p:spTree>
    <p:extLst>
      <p:ext uri="{BB962C8B-B14F-4D97-AF65-F5344CB8AC3E}">
        <p14:creationId xmlns:p14="http://schemas.microsoft.com/office/powerpoint/2010/main" val="40174528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lstStyle/>
          <a:p>
            <a:pPr algn="ctr"/>
            <a:r>
              <a:rPr lang="tr-TR" sz="3600" b="1" i="1" dirty="0">
                <a:solidFill>
                  <a:srgbClr val="FF0000"/>
                </a:solidFill>
              </a:rPr>
              <a:t>Hususi Avarya </a:t>
            </a:r>
            <a:r>
              <a:rPr lang="tr-TR" sz="3600" b="1" i="1" dirty="0" err="1">
                <a:solidFill>
                  <a:srgbClr val="00B0F0"/>
                </a:solidFill>
              </a:rPr>
              <a:t>Franko</a:t>
            </a:r>
            <a:r>
              <a:rPr lang="tr-TR" sz="3600" b="1" i="1" dirty="0" smtClean="0"/>
              <a:t>;</a:t>
            </a:r>
          </a:p>
          <a:p>
            <a:r>
              <a:rPr lang="tr-TR" dirty="0" smtClean="0">
                <a:solidFill>
                  <a:srgbClr val="00B050"/>
                </a:solidFill>
              </a:rPr>
              <a:t>Müşterek </a:t>
            </a:r>
            <a:r>
              <a:rPr lang="tr-TR" dirty="0">
                <a:solidFill>
                  <a:srgbClr val="00B050"/>
                </a:solidFill>
              </a:rPr>
              <a:t>avarya olmayan </a:t>
            </a:r>
            <a:r>
              <a:rPr lang="tr-TR" dirty="0"/>
              <a:t>ve </a:t>
            </a:r>
            <a:r>
              <a:rPr lang="tr-TR" dirty="0">
                <a:solidFill>
                  <a:srgbClr val="FF0000"/>
                </a:solidFill>
              </a:rPr>
              <a:t>bir kaza sonu­cunda ortaya çıkan</a:t>
            </a:r>
            <a:r>
              <a:rPr lang="tr-TR" dirty="0"/>
              <a:t> bütün zarar ve masraflar hususi avarya kapsamındadır. </a:t>
            </a:r>
            <a:endParaRPr lang="tr-TR" dirty="0" smtClean="0"/>
          </a:p>
          <a:p>
            <a:pPr algn="ctr"/>
            <a:r>
              <a:rPr lang="tr-TR" b="1" dirty="0" smtClean="0"/>
              <a:t>En </a:t>
            </a:r>
            <a:r>
              <a:rPr lang="tr-TR" b="1" dirty="0"/>
              <a:t>dar kapsamlı riziko çeşididir</a:t>
            </a:r>
            <a:r>
              <a:rPr lang="tr-TR" dirty="0"/>
              <a:t>. </a:t>
            </a:r>
            <a:endParaRPr lang="tr-TR" dirty="0" smtClean="0"/>
          </a:p>
          <a:p>
            <a:r>
              <a:rPr lang="tr-TR" dirty="0" smtClean="0"/>
              <a:t>Hususi </a:t>
            </a:r>
            <a:r>
              <a:rPr lang="tr-TR" dirty="0"/>
              <a:t>avarya </a:t>
            </a:r>
            <a:r>
              <a:rPr lang="tr-TR" dirty="0" err="1" smtClean="0"/>
              <a:t>Franko,</a:t>
            </a:r>
            <a:r>
              <a:rPr lang="tr-TR" dirty="0" err="1" smtClean="0">
                <a:solidFill>
                  <a:schemeClr val="tx2">
                    <a:lumMod val="60000"/>
                    <a:lumOff val="40000"/>
                  </a:schemeClr>
                </a:solidFill>
              </a:rPr>
              <a:t>sadece</a:t>
            </a:r>
            <a:r>
              <a:rPr lang="tr-TR" dirty="0" smtClean="0">
                <a:solidFill>
                  <a:schemeClr val="tx2">
                    <a:lumMod val="60000"/>
                    <a:lumOff val="40000"/>
                  </a:schemeClr>
                </a:solidFill>
              </a:rPr>
              <a:t> ;</a:t>
            </a:r>
          </a:p>
          <a:p>
            <a:r>
              <a:rPr lang="tr-TR" dirty="0" smtClean="0">
                <a:solidFill>
                  <a:srgbClr val="FF0000"/>
                </a:solidFill>
              </a:rPr>
              <a:t>geminin </a:t>
            </a:r>
            <a:r>
              <a:rPr lang="tr-TR" dirty="0">
                <a:solidFill>
                  <a:srgbClr val="FF0000"/>
                </a:solidFill>
              </a:rPr>
              <a:t>batması, </a:t>
            </a:r>
            <a:endParaRPr lang="tr-TR" dirty="0" smtClean="0">
              <a:solidFill>
                <a:srgbClr val="FF0000"/>
              </a:solidFill>
            </a:endParaRPr>
          </a:p>
          <a:p>
            <a:r>
              <a:rPr lang="tr-TR" dirty="0" smtClean="0">
                <a:solidFill>
                  <a:srgbClr val="FF0000"/>
                </a:solidFill>
              </a:rPr>
              <a:t>yanması </a:t>
            </a:r>
            <a:r>
              <a:rPr lang="tr-TR" dirty="0">
                <a:solidFill>
                  <a:srgbClr val="FF0000"/>
                </a:solidFill>
              </a:rPr>
              <a:t>veya </a:t>
            </a:r>
            <a:endParaRPr lang="tr-TR" dirty="0" smtClean="0">
              <a:solidFill>
                <a:srgbClr val="FF0000"/>
              </a:solidFill>
            </a:endParaRPr>
          </a:p>
          <a:p>
            <a:r>
              <a:rPr lang="tr-TR" dirty="0" smtClean="0">
                <a:solidFill>
                  <a:srgbClr val="FF0000"/>
                </a:solidFill>
              </a:rPr>
              <a:t>karaya </a:t>
            </a:r>
            <a:r>
              <a:rPr lang="tr-TR" dirty="0">
                <a:solidFill>
                  <a:srgbClr val="FF0000"/>
                </a:solidFill>
              </a:rPr>
              <a:t>oturması </a:t>
            </a:r>
            <a:endParaRPr lang="tr-TR" dirty="0" smtClean="0">
              <a:solidFill>
                <a:srgbClr val="FF0000"/>
              </a:solidFill>
            </a:endParaRPr>
          </a:p>
          <a:p>
            <a:r>
              <a:rPr lang="tr-TR" dirty="0" smtClean="0">
                <a:solidFill>
                  <a:schemeClr val="tx2">
                    <a:lumMod val="60000"/>
                    <a:lumOff val="40000"/>
                  </a:schemeClr>
                </a:solidFill>
              </a:rPr>
              <a:t>gibi </a:t>
            </a:r>
            <a:r>
              <a:rPr lang="tr-TR" dirty="0">
                <a:solidFill>
                  <a:schemeClr val="tx2">
                    <a:lumMod val="60000"/>
                    <a:lumOff val="40000"/>
                  </a:schemeClr>
                </a:solidFill>
              </a:rPr>
              <a:t>durumlarda ortaya çıkan zararın ve kaybın telafi edilmesini kapsamaktadır </a:t>
            </a:r>
            <a:r>
              <a:rPr lang="tr-TR" sz="1400" dirty="0">
                <a:solidFill>
                  <a:schemeClr val="tx2">
                    <a:lumMod val="60000"/>
                    <a:lumOff val="40000"/>
                  </a:schemeClr>
                </a:solidFill>
              </a:rPr>
              <a:t>(Durukanoğlu,2006:137).</a:t>
            </a:r>
            <a:endParaRPr lang="tr-TR" dirty="0">
              <a:solidFill>
                <a:schemeClr val="tx2">
                  <a:lumMod val="60000"/>
                  <a:lumOff val="40000"/>
                </a:schemeClr>
              </a:solidFill>
            </a:endParaRPr>
          </a:p>
          <a:p>
            <a:endParaRPr lang="tr-TR" dirty="0"/>
          </a:p>
        </p:txBody>
      </p:sp>
      <p:sp>
        <p:nvSpPr>
          <p:cNvPr id="2" name="Veri Yer Tutucusu 1"/>
          <p:cNvSpPr>
            <a:spLocks noGrp="1"/>
          </p:cNvSpPr>
          <p:nvPr>
            <p:ph type="dt" sz="half" idx="10"/>
          </p:nvPr>
        </p:nvSpPr>
        <p:spPr/>
        <p:txBody>
          <a:bodyPr/>
          <a:lstStyle/>
          <a:p>
            <a:fld id="{3F549F95-7847-498F-95DD-7BA9E73B171D}"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45</a:t>
            </a:fld>
            <a:endParaRPr lang="tr-TR"/>
          </a:p>
        </p:txBody>
      </p:sp>
    </p:spTree>
    <p:extLst>
      <p:ext uri="{BB962C8B-B14F-4D97-AF65-F5344CB8AC3E}">
        <p14:creationId xmlns:p14="http://schemas.microsoft.com/office/powerpoint/2010/main" val="393699404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252520" cy="6624736"/>
          </a:xfrm>
        </p:spPr>
        <p:txBody>
          <a:bodyPr>
            <a:normAutofit/>
          </a:bodyPr>
          <a:lstStyle/>
          <a:p>
            <a:r>
              <a:rPr lang="tr-TR" b="1" i="1" dirty="0">
                <a:solidFill>
                  <a:srgbClr val="FF0000"/>
                </a:solidFill>
              </a:rPr>
              <a:t>Hususi Avarya </a:t>
            </a:r>
            <a:r>
              <a:rPr lang="tr-TR" b="1" i="1" dirty="0" err="1">
                <a:solidFill>
                  <a:srgbClr val="00B0F0"/>
                </a:solidFill>
              </a:rPr>
              <a:t>Particular</a:t>
            </a:r>
            <a:r>
              <a:rPr lang="tr-TR" b="1" i="1" dirty="0" smtClean="0">
                <a:solidFill>
                  <a:srgbClr val="00B0F0"/>
                </a:solidFill>
              </a:rPr>
              <a:t>;</a:t>
            </a:r>
          </a:p>
          <a:p>
            <a:r>
              <a:rPr lang="tr-TR" b="1" u="sng" dirty="0" smtClean="0">
                <a:solidFill>
                  <a:schemeClr val="tx2">
                    <a:lumMod val="60000"/>
                    <a:lumOff val="40000"/>
                  </a:schemeClr>
                </a:solidFill>
              </a:rPr>
              <a:t>En </a:t>
            </a:r>
            <a:r>
              <a:rPr lang="tr-TR" b="1" u="sng" dirty="0">
                <a:solidFill>
                  <a:schemeClr val="tx2">
                    <a:lumMod val="60000"/>
                    <a:lumOff val="40000"/>
                  </a:schemeClr>
                </a:solidFill>
              </a:rPr>
              <a:t>geniş kapsamlı </a:t>
            </a:r>
            <a:r>
              <a:rPr lang="tr-TR" dirty="0"/>
              <a:t>risk çeşidi olup, </a:t>
            </a:r>
            <a:r>
              <a:rPr lang="tr-TR" dirty="0">
                <a:solidFill>
                  <a:srgbClr val="00B050"/>
                </a:solidFill>
              </a:rPr>
              <a:t>müşterek avarya zararlarının yanı sıra </a:t>
            </a:r>
            <a:r>
              <a:rPr lang="tr-TR" dirty="0">
                <a:solidFill>
                  <a:srgbClr val="FFC000"/>
                </a:solidFill>
              </a:rPr>
              <a:t>mallarda özel nedenlerle meydana gelebilecek zararları da kapsamaktadır</a:t>
            </a:r>
            <a:r>
              <a:rPr lang="tr-TR" dirty="0"/>
              <a:t>. </a:t>
            </a:r>
            <a:endParaRPr lang="tr-TR" dirty="0" smtClean="0"/>
          </a:p>
          <a:p>
            <a:r>
              <a:rPr lang="tr-TR" dirty="0" smtClean="0"/>
              <a:t>Malların </a:t>
            </a:r>
            <a:r>
              <a:rPr lang="tr-TR" dirty="0"/>
              <a:t>tamamının zarar görmesi </a:t>
            </a:r>
            <a:r>
              <a:rPr lang="tr-TR" dirty="0" smtClean="0"/>
              <a:t>gerekmemektedir</a:t>
            </a:r>
            <a:r>
              <a:rPr lang="tr-TR" dirty="0"/>
              <a:t>.</a:t>
            </a:r>
          </a:p>
          <a:p>
            <a:endParaRPr lang="tr-TR" b="1" i="1" dirty="0" smtClean="0">
              <a:solidFill>
                <a:srgbClr val="FF0000"/>
              </a:solidFill>
            </a:endParaRPr>
          </a:p>
          <a:p>
            <a:r>
              <a:rPr lang="tr-TR" b="1" i="1" dirty="0" smtClean="0">
                <a:solidFill>
                  <a:srgbClr val="FF0000"/>
                </a:solidFill>
              </a:rPr>
              <a:t>Sigortalanabilir </a:t>
            </a:r>
            <a:r>
              <a:rPr lang="tr-TR" b="1" i="1" dirty="0">
                <a:solidFill>
                  <a:srgbClr val="FF0000"/>
                </a:solidFill>
              </a:rPr>
              <a:t>Menfaat</a:t>
            </a:r>
            <a:r>
              <a:rPr lang="tr-TR" b="1" i="1" dirty="0" smtClean="0"/>
              <a:t>;</a:t>
            </a:r>
          </a:p>
          <a:p>
            <a:r>
              <a:rPr lang="tr-TR" dirty="0" smtClean="0"/>
              <a:t>Sigorta </a:t>
            </a:r>
            <a:r>
              <a:rPr lang="tr-TR" dirty="0"/>
              <a:t>sözleşmesinin oluşmasına esas teşkil eden ve sigortalanan malla, sigortalı arasında para ile ölçülebilir zarar ve so­rumlulukların bedelidir.</a:t>
            </a:r>
          </a:p>
          <a:p>
            <a:endParaRPr lang="tr-TR" dirty="0"/>
          </a:p>
        </p:txBody>
      </p:sp>
      <p:sp>
        <p:nvSpPr>
          <p:cNvPr id="2" name="Veri Yer Tutucusu 1"/>
          <p:cNvSpPr>
            <a:spLocks noGrp="1"/>
          </p:cNvSpPr>
          <p:nvPr>
            <p:ph type="dt" sz="half" idx="10"/>
          </p:nvPr>
        </p:nvSpPr>
        <p:spPr/>
        <p:txBody>
          <a:bodyPr/>
          <a:lstStyle/>
          <a:p>
            <a:fld id="{23EE947A-9297-49AC-8301-EB51B51717B5}"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46</a:t>
            </a:fld>
            <a:endParaRPr lang="tr-TR"/>
          </a:p>
        </p:txBody>
      </p:sp>
    </p:spTree>
    <p:extLst>
      <p:ext uri="{BB962C8B-B14F-4D97-AF65-F5344CB8AC3E}">
        <p14:creationId xmlns:p14="http://schemas.microsoft.com/office/powerpoint/2010/main" val="394993498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579296" cy="6009531"/>
          </a:xfrm>
        </p:spPr>
        <p:txBody>
          <a:bodyPr>
            <a:normAutofit fontScale="92500" lnSpcReduction="10000"/>
          </a:bodyPr>
          <a:lstStyle/>
          <a:p>
            <a:r>
              <a:rPr lang="tr-TR" b="1" i="1" dirty="0" err="1"/>
              <a:t>Kloz;</a:t>
            </a:r>
            <a:r>
              <a:rPr lang="tr-TR" dirty="0" err="1"/>
              <a:t>Emtia</a:t>
            </a:r>
            <a:r>
              <a:rPr lang="tr-TR" dirty="0"/>
              <a:t> ve nakliyat sigortalarında tam ziya, dar ve geniş teminat ol­mak üzere üç ana teminat türü bulunmaktadır. Bunlar teminatlar kısaca “</a:t>
            </a:r>
            <a:r>
              <a:rPr lang="tr-TR" dirty="0" err="1"/>
              <a:t>Kloz</a:t>
            </a:r>
            <a:r>
              <a:rPr lang="tr-TR" dirty="0"/>
              <a:t>” denilen özel şart maddelerinden oluşan metinlerdir. </a:t>
            </a:r>
            <a:r>
              <a:rPr lang="tr-TR" dirty="0" err="1"/>
              <a:t>Kloz</a:t>
            </a:r>
            <a:r>
              <a:rPr lang="tr-TR" dirty="0"/>
              <a:t> türleri aşağıdaki gibi açıklanabilir.</a:t>
            </a:r>
          </a:p>
          <a:p>
            <a:r>
              <a:rPr lang="tr-TR" i="1" dirty="0"/>
              <a:t>A </a:t>
            </a:r>
            <a:r>
              <a:rPr lang="tr-TR" i="1" dirty="0" err="1"/>
              <a:t>Klozu</a:t>
            </a:r>
            <a:r>
              <a:rPr lang="tr-TR" i="1" dirty="0"/>
              <a:t>;</a:t>
            </a:r>
            <a:r>
              <a:rPr lang="tr-TR" dirty="0"/>
              <a:t> Atomik harp silahları, radyoaktif maddelere bağlı ortaya çıkan kazalar, harp ve grev gibi istisnalar dışında sigortalı malda ortaya çıkan tüm hasar ve zararları kapsamaktadır. Radyoaktif maddeler için özel tespit edilmiş </a:t>
            </a:r>
            <a:r>
              <a:rPr lang="tr-TR" dirty="0" err="1"/>
              <a:t>klozun</a:t>
            </a:r>
            <a:r>
              <a:rPr lang="tr-TR" dirty="0"/>
              <a:t> A </a:t>
            </a:r>
            <a:r>
              <a:rPr lang="tr-TR" dirty="0" err="1"/>
              <a:t>Klozuna</a:t>
            </a:r>
            <a:r>
              <a:rPr lang="tr-TR" dirty="0"/>
              <a:t> ilave edilmesi gerekmektedir.</a:t>
            </a:r>
          </a:p>
          <a:p>
            <a:r>
              <a:rPr lang="tr-TR" i="1" dirty="0"/>
              <a:t>B </a:t>
            </a:r>
            <a:r>
              <a:rPr lang="tr-TR" i="1" dirty="0" err="1"/>
              <a:t>Klozu</a:t>
            </a:r>
            <a:r>
              <a:rPr lang="tr-TR" i="1" dirty="0"/>
              <a:t>;</a:t>
            </a:r>
            <a:r>
              <a:rPr lang="tr-TR" dirty="0"/>
              <a:t> Sigortalı ile sigortacının anlaştıkları özel rizikoları kapsamaktadır. </a:t>
            </a:r>
          </a:p>
        </p:txBody>
      </p:sp>
      <p:sp>
        <p:nvSpPr>
          <p:cNvPr id="2" name="Veri Yer Tutucusu 1"/>
          <p:cNvSpPr>
            <a:spLocks noGrp="1"/>
          </p:cNvSpPr>
          <p:nvPr>
            <p:ph type="dt" sz="half" idx="10"/>
          </p:nvPr>
        </p:nvSpPr>
        <p:spPr/>
        <p:txBody>
          <a:bodyPr/>
          <a:lstStyle/>
          <a:p>
            <a:fld id="{52FC8C02-B192-4B36-B746-D6F43FE3C20B}"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47</a:t>
            </a:fld>
            <a:endParaRPr lang="tr-TR"/>
          </a:p>
        </p:txBody>
      </p:sp>
    </p:spTree>
    <p:extLst>
      <p:ext uri="{BB962C8B-B14F-4D97-AF65-F5344CB8AC3E}">
        <p14:creationId xmlns:p14="http://schemas.microsoft.com/office/powerpoint/2010/main" val="371539805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928992" cy="6741368"/>
          </a:xfrm>
        </p:spPr>
        <p:txBody>
          <a:bodyPr>
            <a:normAutofit/>
          </a:bodyPr>
          <a:lstStyle/>
          <a:p>
            <a:r>
              <a:rPr lang="tr-TR" i="1" dirty="0"/>
              <a:t>C </a:t>
            </a:r>
            <a:r>
              <a:rPr lang="tr-TR" i="1" dirty="0" err="1"/>
              <a:t>Klozu</a:t>
            </a:r>
            <a:r>
              <a:rPr lang="tr-TR" i="1" dirty="0"/>
              <a:t>;</a:t>
            </a:r>
            <a:r>
              <a:rPr lang="tr-TR" dirty="0"/>
              <a:t> malların sadece deniz kazalarına karşı sigortalanmasını kapsa­makta olup, en dar kapsamlı sigorta </a:t>
            </a:r>
            <a:r>
              <a:rPr lang="tr-TR" dirty="0" err="1"/>
              <a:t>klozu</a:t>
            </a:r>
            <a:r>
              <a:rPr lang="tr-TR" dirty="0"/>
              <a:t> olarak belirtilebilir.</a:t>
            </a:r>
          </a:p>
          <a:p>
            <a:r>
              <a:rPr lang="tr-TR" dirty="0"/>
              <a:t>Harp ve Grev rizikoları, yukarıda belirtilen </a:t>
            </a:r>
            <a:r>
              <a:rPr lang="tr-TR" dirty="0" err="1"/>
              <a:t>klozlarda</a:t>
            </a:r>
            <a:r>
              <a:rPr lang="tr-TR" dirty="0"/>
              <a:t> hariç tutulmuş olup, ancak ayrıca istenildiği takdirde, INSTITUTE W AR CLAUSES (CARGO) ile Harp rizikoları, INSTITUTE STRIKES CLAUSES (CARGO) ile Grev, Lokavt, Kargaşalık, H.H.K.N.H., Sabotaj ve Terör rizikoları bir ek primle teminata ayrı­ca dahil edilebilir.</a:t>
            </a:r>
          </a:p>
          <a:p>
            <a:endParaRPr lang="tr-TR" dirty="0"/>
          </a:p>
        </p:txBody>
      </p:sp>
      <p:sp>
        <p:nvSpPr>
          <p:cNvPr id="2" name="Veri Yer Tutucusu 1"/>
          <p:cNvSpPr>
            <a:spLocks noGrp="1"/>
          </p:cNvSpPr>
          <p:nvPr>
            <p:ph type="dt" sz="half" idx="10"/>
          </p:nvPr>
        </p:nvSpPr>
        <p:spPr/>
        <p:txBody>
          <a:bodyPr/>
          <a:lstStyle/>
          <a:p>
            <a:fld id="{72677CC3-661A-4C7F-A6F9-45F60421B7B5}"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48</a:t>
            </a:fld>
            <a:endParaRPr lang="tr-TR"/>
          </a:p>
        </p:txBody>
      </p:sp>
    </p:spTree>
    <p:extLst>
      <p:ext uri="{BB962C8B-B14F-4D97-AF65-F5344CB8AC3E}">
        <p14:creationId xmlns:p14="http://schemas.microsoft.com/office/powerpoint/2010/main" val="215374610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16632"/>
            <a:ext cx="8784976" cy="6624736"/>
          </a:xfrm>
        </p:spPr>
        <p:txBody>
          <a:bodyPr>
            <a:normAutofit/>
          </a:bodyPr>
          <a:lstStyle/>
          <a:p>
            <a:r>
              <a:rPr lang="tr-TR" dirty="0">
                <a:solidFill>
                  <a:srgbClr val="FF0000"/>
                </a:solidFill>
              </a:rPr>
              <a:t>Emtia - Nakliyat Sigortalarında Teminat Türleri</a:t>
            </a:r>
            <a:r>
              <a:rPr lang="tr-TR" dirty="0"/>
              <a:t>;</a:t>
            </a:r>
          </a:p>
          <a:p>
            <a:pPr lvl="0"/>
            <a:r>
              <a:rPr lang="tr-TR" dirty="0" smtClean="0">
                <a:solidFill>
                  <a:srgbClr val="7030A0"/>
                </a:solidFill>
              </a:rPr>
              <a:t>1.Tam </a:t>
            </a:r>
            <a:r>
              <a:rPr lang="tr-TR" dirty="0">
                <a:solidFill>
                  <a:srgbClr val="7030A0"/>
                </a:solidFill>
              </a:rPr>
              <a:t>Ziya ( tam teminat)</a:t>
            </a:r>
          </a:p>
          <a:p>
            <a:pPr lvl="0"/>
            <a:r>
              <a:rPr lang="tr-TR" dirty="0" smtClean="0">
                <a:solidFill>
                  <a:srgbClr val="7030A0"/>
                </a:solidFill>
              </a:rPr>
              <a:t>2.Dar </a:t>
            </a:r>
            <a:r>
              <a:rPr lang="tr-TR" dirty="0">
                <a:solidFill>
                  <a:srgbClr val="7030A0"/>
                </a:solidFill>
              </a:rPr>
              <a:t>Teminat</a:t>
            </a:r>
          </a:p>
          <a:p>
            <a:pPr lvl="0"/>
            <a:r>
              <a:rPr lang="tr-TR" dirty="0" smtClean="0">
                <a:solidFill>
                  <a:srgbClr val="7030A0"/>
                </a:solidFill>
              </a:rPr>
              <a:t>3.Geniş </a:t>
            </a:r>
            <a:r>
              <a:rPr lang="tr-TR" dirty="0">
                <a:solidFill>
                  <a:srgbClr val="7030A0"/>
                </a:solidFill>
              </a:rPr>
              <a:t>Teminat</a:t>
            </a:r>
          </a:p>
          <a:p>
            <a:r>
              <a:rPr lang="tr-TR" dirty="0"/>
              <a:t>olarak belirtilebilir</a:t>
            </a:r>
            <a:r>
              <a:rPr lang="tr-TR" dirty="0" smtClean="0"/>
              <a:t>.</a:t>
            </a:r>
          </a:p>
          <a:p>
            <a:endParaRPr lang="tr-TR" dirty="0"/>
          </a:p>
        </p:txBody>
      </p:sp>
      <p:sp>
        <p:nvSpPr>
          <p:cNvPr id="2" name="Veri Yer Tutucusu 1"/>
          <p:cNvSpPr>
            <a:spLocks noGrp="1"/>
          </p:cNvSpPr>
          <p:nvPr>
            <p:ph type="dt" sz="half" idx="10"/>
          </p:nvPr>
        </p:nvSpPr>
        <p:spPr/>
        <p:txBody>
          <a:bodyPr/>
          <a:lstStyle/>
          <a:p>
            <a:fld id="{843AB1D5-D296-42B0-87F8-2C3F063BDC8C}"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49</a:t>
            </a:fld>
            <a:endParaRPr lang="tr-TR"/>
          </a:p>
        </p:txBody>
      </p:sp>
    </p:spTree>
    <p:extLst>
      <p:ext uri="{BB962C8B-B14F-4D97-AF65-F5344CB8AC3E}">
        <p14:creationId xmlns:p14="http://schemas.microsoft.com/office/powerpoint/2010/main" val="3354408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620688"/>
            <a:ext cx="8869411" cy="6237312"/>
          </a:xfrm>
        </p:spPr>
        <p:txBody>
          <a:bodyPr>
            <a:normAutofit/>
          </a:bodyPr>
          <a:lstStyle/>
          <a:p>
            <a:r>
              <a:rPr lang="tr-TR" dirty="0" smtClean="0"/>
              <a:t> </a:t>
            </a:r>
            <a:r>
              <a:rPr lang="tr-TR" dirty="0"/>
              <a:t>Dünyada </a:t>
            </a:r>
            <a:r>
              <a:rPr lang="tr-TR" dirty="0">
                <a:solidFill>
                  <a:srgbClr val="00B050"/>
                </a:solidFill>
              </a:rPr>
              <a:t>ticaretin hızlı büyümesi </a:t>
            </a:r>
            <a:r>
              <a:rPr lang="tr-TR" dirty="0"/>
              <a:t>ile eşyanın </a:t>
            </a:r>
            <a:r>
              <a:rPr lang="tr-TR" dirty="0" smtClean="0"/>
              <a:t>U.A. </a:t>
            </a:r>
            <a:r>
              <a:rPr lang="tr-TR" dirty="0"/>
              <a:t>transferindeki artış, </a:t>
            </a:r>
            <a:endParaRPr lang="tr-TR" dirty="0" smtClean="0"/>
          </a:p>
          <a:p>
            <a:r>
              <a:rPr lang="tr-TR" dirty="0" smtClean="0"/>
              <a:t>yanı </a:t>
            </a:r>
            <a:r>
              <a:rPr lang="tr-TR" dirty="0"/>
              <a:t>sıra </a:t>
            </a:r>
            <a:r>
              <a:rPr lang="tr-TR" dirty="0">
                <a:solidFill>
                  <a:srgbClr val="00B050"/>
                </a:solidFill>
              </a:rPr>
              <a:t>tedarik ve dağıtım yerleri­nin giderek birbirinden uzaklaşması</a:t>
            </a:r>
            <a:r>
              <a:rPr lang="tr-TR" dirty="0"/>
              <a:t>, </a:t>
            </a:r>
            <a:endParaRPr lang="tr-TR" dirty="0" smtClean="0"/>
          </a:p>
          <a:p>
            <a:r>
              <a:rPr lang="tr-TR" dirty="0" smtClean="0">
                <a:solidFill>
                  <a:srgbClr val="FF0000"/>
                </a:solidFill>
              </a:rPr>
              <a:t>karşı </a:t>
            </a:r>
            <a:r>
              <a:rPr lang="tr-TR" dirty="0">
                <a:solidFill>
                  <a:srgbClr val="FF0000"/>
                </a:solidFill>
              </a:rPr>
              <a:t>karşıya kalınabilecek risk unsurlarını arttırmış </a:t>
            </a:r>
            <a:r>
              <a:rPr lang="tr-TR" dirty="0"/>
              <a:t>ve beraberinde </a:t>
            </a:r>
            <a:r>
              <a:rPr lang="tr-TR" dirty="0" smtClean="0"/>
              <a:t>;</a:t>
            </a:r>
          </a:p>
          <a:p>
            <a:r>
              <a:rPr lang="tr-TR" dirty="0" smtClean="0">
                <a:solidFill>
                  <a:srgbClr val="0070C0"/>
                </a:solidFill>
              </a:rPr>
              <a:t>taşıma</a:t>
            </a:r>
            <a:r>
              <a:rPr lang="tr-TR" dirty="0">
                <a:solidFill>
                  <a:srgbClr val="0070C0"/>
                </a:solidFill>
              </a:rPr>
              <a:t>, </a:t>
            </a:r>
            <a:r>
              <a:rPr lang="tr-TR" dirty="0" smtClean="0">
                <a:solidFill>
                  <a:srgbClr val="0070C0"/>
                </a:solidFill>
              </a:rPr>
              <a:t>dağıtım, depolama </a:t>
            </a:r>
            <a:r>
              <a:rPr lang="tr-TR" dirty="0">
                <a:solidFill>
                  <a:srgbClr val="0070C0"/>
                </a:solidFill>
              </a:rPr>
              <a:t>ve elleçleme işlemlerinin daha profesyonel iş yapış şekli ile tamamlanmasını zorunlu kılmıştır</a:t>
            </a:r>
            <a:r>
              <a:rPr lang="tr-TR" dirty="0"/>
              <a:t>. </a:t>
            </a:r>
          </a:p>
        </p:txBody>
      </p:sp>
      <p:sp>
        <p:nvSpPr>
          <p:cNvPr id="2" name="Veri Yer Tutucusu 1"/>
          <p:cNvSpPr>
            <a:spLocks noGrp="1"/>
          </p:cNvSpPr>
          <p:nvPr>
            <p:ph type="dt" sz="half" idx="10"/>
          </p:nvPr>
        </p:nvSpPr>
        <p:spPr/>
        <p:txBody>
          <a:bodyPr/>
          <a:lstStyle/>
          <a:p>
            <a:fld id="{DA9D40FB-1833-4DD3-861D-6F7C37F04010}"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5</a:t>
            </a:fld>
            <a:endParaRPr lang="tr-TR"/>
          </a:p>
        </p:txBody>
      </p:sp>
    </p:spTree>
    <p:extLst>
      <p:ext uri="{BB962C8B-B14F-4D97-AF65-F5344CB8AC3E}">
        <p14:creationId xmlns:p14="http://schemas.microsoft.com/office/powerpoint/2010/main" val="23408060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16632"/>
            <a:ext cx="8784976" cy="6624736"/>
          </a:xfrm>
        </p:spPr>
        <p:txBody>
          <a:bodyPr>
            <a:normAutofit/>
          </a:bodyPr>
          <a:lstStyle/>
          <a:p>
            <a:pPr algn="ctr"/>
            <a:r>
              <a:rPr lang="tr-TR" b="1" dirty="0" smtClean="0">
                <a:solidFill>
                  <a:srgbClr val="00B050"/>
                </a:solidFill>
              </a:rPr>
              <a:t>1.Tam </a:t>
            </a:r>
            <a:r>
              <a:rPr lang="tr-TR" b="1" dirty="0">
                <a:solidFill>
                  <a:srgbClr val="00B050"/>
                </a:solidFill>
              </a:rPr>
              <a:t>Ziya Teminatı;</a:t>
            </a:r>
          </a:p>
          <a:p>
            <a:pPr lvl="0"/>
            <a:r>
              <a:rPr lang="tr-TR" dirty="0"/>
              <a:t>En dar teminat türü olup,</a:t>
            </a:r>
          </a:p>
          <a:p>
            <a:pPr lvl="0"/>
            <a:r>
              <a:rPr lang="tr-TR" dirty="0"/>
              <a:t>En düşük bedelle temin edilmekte</a:t>
            </a:r>
          </a:p>
          <a:p>
            <a:r>
              <a:rPr lang="tr-TR" dirty="0"/>
              <a:t>ve</a:t>
            </a:r>
          </a:p>
          <a:p>
            <a:pPr lvl="0"/>
            <a:r>
              <a:rPr lang="tr-TR" dirty="0">
                <a:solidFill>
                  <a:srgbClr val="FF0000"/>
                </a:solidFill>
              </a:rPr>
              <a:t>Yükü taşıyan aracın fiilen ve mutlak surette</a:t>
            </a:r>
            <a:r>
              <a:rPr lang="tr-TR" dirty="0"/>
              <a:t>, </a:t>
            </a:r>
            <a:r>
              <a:rPr lang="tr-TR" dirty="0">
                <a:solidFill>
                  <a:srgbClr val="FF0000"/>
                </a:solidFill>
              </a:rPr>
              <a:t>tamamen hasarlanması sonucunda</a:t>
            </a:r>
            <a:r>
              <a:rPr lang="tr-TR" dirty="0"/>
              <a:t>, </a:t>
            </a:r>
            <a:endParaRPr lang="tr-TR" dirty="0" smtClean="0"/>
          </a:p>
          <a:p>
            <a:pPr lvl="0"/>
            <a:r>
              <a:rPr lang="tr-TR" dirty="0" smtClean="0"/>
              <a:t>taşınan </a:t>
            </a:r>
            <a:r>
              <a:rPr lang="tr-TR" dirty="0"/>
              <a:t>malların fiilen ve tamamen hasarlanması durumu­nu teminat altına almaktadır.</a:t>
            </a:r>
          </a:p>
          <a:p>
            <a:endParaRPr lang="tr-TR" dirty="0"/>
          </a:p>
        </p:txBody>
      </p:sp>
      <p:sp>
        <p:nvSpPr>
          <p:cNvPr id="2" name="Veri Yer Tutucusu 1"/>
          <p:cNvSpPr>
            <a:spLocks noGrp="1"/>
          </p:cNvSpPr>
          <p:nvPr>
            <p:ph type="dt" sz="half" idx="10"/>
          </p:nvPr>
        </p:nvSpPr>
        <p:spPr/>
        <p:txBody>
          <a:bodyPr/>
          <a:lstStyle/>
          <a:p>
            <a:fld id="{CC4D6C7E-F81B-416F-A814-7C3DDDA5709B}"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50</a:t>
            </a:fld>
            <a:endParaRPr lang="tr-TR"/>
          </a:p>
        </p:txBody>
      </p:sp>
    </p:spTree>
    <p:extLst>
      <p:ext uri="{BB962C8B-B14F-4D97-AF65-F5344CB8AC3E}">
        <p14:creationId xmlns:p14="http://schemas.microsoft.com/office/powerpoint/2010/main" val="22172415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928992" cy="6480720"/>
          </a:xfrm>
        </p:spPr>
        <p:txBody>
          <a:bodyPr>
            <a:normAutofit/>
          </a:bodyPr>
          <a:lstStyle/>
          <a:p>
            <a:pPr lvl="0" algn="ctr"/>
            <a:r>
              <a:rPr lang="tr-TR" b="1" dirty="0" smtClean="0">
                <a:solidFill>
                  <a:srgbClr val="00B050"/>
                </a:solidFill>
              </a:rPr>
              <a:t>2.Dar </a:t>
            </a:r>
            <a:r>
              <a:rPr lang="tr-TR" b="1" dirty="0">
                <a:solidFill>
                  <a:srgbClr val="00B050"/>
                </a:solidFill>
              </a:rPr>
              <a:t>Teminat</a:t>
            </a:r>
          </a:p>
          <a:p>
            <a:r>
              <a:rPr lang="tr-TR" dirty="0"/>
              <a:t>Geniş kapsamlı teminata göre içeriği daraltılmıştır.</a:t>
            </a:r>
          </a:p>
          <a:p>
            <a:pPr lvl="0"/>
            <a:r>
              <a:rPr lang="tr-TR" dirty="0">
                <a:solidFill>
                  <a:srgbClr val="0070C0"/>
                </a:solidFill>
              </a:rPr>
              <a:t>Taşımanın yapıldığı aracın hasarlanması sonucu</a:t>
            </a:r>
            <a:r>
              <a:rPr lang="tr-TR" dirty="0"/>
              <a:t>, </a:t>
            </a:r>
            <a:r>
              <a:rPr lang="tr-TR" dirty="0">
                <a:solidFill>
                  <a:srgbClr val="FF0000"/>
                </a:solidFill>
              </a:rPr>
              <a:t>taşınan değerlerin za­rar görmesi halini </a:t>
            </a:r>
            <a:r>
              <a:rPr lang="tr-TR" dirty="0"/>
              <a:t>tazmin etmektedir</a:t>
            </a:r>
            <a:r>
              <a:rPr lang="tr-TR" dirty="0" smtClean="0"/>
              <a:t>.</a:t>
            </a:r>
            <a:endParaRPr lang="tr-TR" dirty="0"/>
          </a:p>
        </p:txBody>
      </p:sp>
      <p:sp>
        <p:nvSpPr>
          <p:cNvPr id="2" name="Veri Yer Tutucusu 1"/>
          <p:cNvSpPr>
            <a:spLocks noGrp="1"/>
          </p:cNvSpPr>
          <p:nvPr>
            <p:ph type="dt" sz="half" idx="10"/>
          </p:nvPr>
        </p:nvSpPr>
        <p:spPr/>
        <p:txBody>
          <a:bodyPr/>
          <a:lstStyle/>
          <a:p>
            <a:fld id="{DBAD0953-120C-4EA7-85BB-75074E8BEA55}"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51</a:t>
            </a:fld>
            <a:endParaRPr lang="tr-TR"/>
          </a:p>
        </p:txBody>
      </p:sp>
    </p:spTree>
    <p:extLst>
      <p:ext uri="{BB962C8B-B14F-4D97-AF65-F5344CB8AC3E}">
        <p14:creationId xmlns:p14="http://schemas.microsoft.com/office/powerpoint/2010/main" val="408363520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928992" cy="6480720"/>
          </a:xfrm>
        </p:spPr>
        <p:txBody>
          <a:bodyPr>
            <a:normAutofit/>
          </a:bodyPr>
          <a:lstStyle/>
          <a:p>
            <a:pPr lvl="0" algn="ctr"/>
            <a:r>
              <a:rPr lang="tr-TR" b="1" dirty="0" smtClean="0">
                <a:solidFill>
                  <a:srgbClr val="00B050"/>
                </a:solidFill>
              </a:rPr>
              <a:t>2.Dar </a:t>
            </a:r>
            <a:r>
              <a:rPr lang="tr-TR" b="1" dirty="0">
                <a:solidFill>
                  <a:srgbClr val="00B050"/>
                </a:solidFill>
              </a:rPr>
              <a:t>Teminat</a:t>
            </a:r>
          </a:p>
          <a:p>
            <a:pPr lvl="0"/>
            <a:r>
              <a:rPr lang="tr-TR" dirty="0" smtClean="0"/>
              <a:t>Taşıma </a:t>
            </a:r>
            <a:r>
              <a:rPr lang="tr-TR" dirty="0"/>
              <a:t>yapılan aracın cinsine göre değişik isimler almakla beraber, teminat kapsamı değişmemektedir.</a:t>
            </a:r>
          </a:p>
          <a:p>
            <a:pPr lvl="0"/>
            <a:r>
              <a:rPr lang="tr-TR" dirty="0"/>
              <a:t>Karayolunda kamyon </a:t>
            </a:r>
            <a:r>
              <a:rPr lang="tr-TR" dirty="0" err="1"/>
              <a:t>klozu</a:t>
            </a:r>
            <a:r>
              <a:rPr lang="tr-TR" dirty="0"/>
              <a:t>, demiryolunda demiryolu </a:t>
            </a:r>
            <a:r>
              <a:rPr lang="tr-TR" dirty="0" err="1"/>
              <a:t>klozu</a:t>
            </a:r>
            <a:r>
              <a:rPr lang="tr-TR" dirty="0"/>
              <a:t>, </a:t>
            </a:r>
            <a:r>
              <a:rPr lang="tr-TR" dirty="0" smtClean="0"/>
              <a:t>denizyolunda </a:t>
            </a:r>
            <a:r>
              <a:rPr lang="tr-TR" dirty="0"/>
              <a:t>ise ( C ) </a:t>
            </a:r>
            <a:r>
              <a:rPr lang="tr-TR" dirty="0" err="1"/>
              <a:t>klozu</a:t>
            </a:r>
            <a:r>
              <a:rPr lang="tr-TR" dirty="0"/>
              <a:t> veya FPA (</a:t>
            </a:r>
            <a:r>
              <a:rPr lang="tr-TR" dirty="0" err="1"/>
              <a:t>Free</a:t>
            </a:r>
            <a:r>
              <a:rPr lang="tr-TR" dirty="0"/>
              <a:t> </a:t>
            </a:r>
            <a:r>
              <a:rPr lang="tr-TR" dirty="0" err="1"/>
              <a:t>Particular</a:t>
            </a:r>
            <a:r>
              <a:rPr lang="tr-TR" dirty="0"/>
              <a:t> </a:t>
            </a:r>
            <a:r>
              <a:rPr lang="tr-TR" dirty="0" err="1"/>
              <a:t>Avarage</a:t>
            </a:r>
            <a:r>
              <a:rPr lang="tr-TR" dirty="0"/>
              <a:t>) teminatı adla­rını almaktadır.</a:t>
            </a:r>
          </a:p>
          <a:p>
            <a:r>
              <a:rPr lang="tr-TR" dirty="0"/>
              <a:t>Havayolu ile yapılan taşımaların dar teminat ile sigortalanması müm­kün olmamaktadır</a:t>
            </a:r>
          </a:p>
        </p:txBody>
      </p:sp>
      <p:sp>
        <p:nvSpPr>
          <p:cNvPr id="2" name="Veri Yer Tutucusu 1"/>
          <p:cNvSpPr>
            <a:spLocks noGrp="1"/>
          </p:cNvSpPr>
          <p:nvPr>
            <p:ph type="dt" sz="half" idx="10"/>
          </p:nvPr>
        </p:nvSpPr>
        <p:spPr/>
        <p:txBody>
          <a:bodyPr/>
          <a:lstStyle/>
          <a:p>
            <a:fld id="{0C134B8F-F6DF-4530-8770-14ADE3F4B705}"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52</a:t>
            </a:fld>
            <a:endParaRPr lang="tr-TR"/>
          </a:p>
        </p:txBody>
      </p:sp>
    </p:spTree>
    <p:extLst>
      <p:ext uri="{BB962C8B-B14F-4D97-AF65-F5344CB8AC3E}">
        <p14:creationId xmlns:p14="http://schemas.microsoft.com/office/powerpoint/2010/main" val="24148266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928992" cy="6552728"/>
          </a:xfrm>
        </p:spPr>
        <p:txBody>
          <a:bodyPr>
            <a:normAutofit/>
          </a:bodyPr>
          <a:lstStyle/>
          <a:p>
            <a:pPr lvl="0" algn="ctr"/>
            <a:r>
              <a:rPr lang="tr-TR" dirty="0" smtClean="0">
                <a:solidFill>
                  <a:srgbClr val="00B050"/>
                </a:solidFill>
              </a:rPr>
              <a:t>3.Geniş </a:t>
            </a:r>
            <a:r>
              <a:rPr lang="tr-TR" dirty="0">
                <a:solidFill>
                  <a:srgbClr val="00B050"/>
                </a:solidFill>
              </a:rPr>
              <a:t>Teminat</a:t>
            </a:r>
          </a:p>
          <a:p>
            <a:r>
              <a:rPr lang="tr-TR" dirty="0"/>
              <a:t>Bir sigorta poliçesi ile taşınan ve emtia sigorta poliçesinde belirtilen istis­nalar dışındaki </a:t>
            </a:r>
            <a:r>
              <a:rPr lang="tr-TR" dirty="0">
                <a:solidFill>
                  <a:srgbClr val="00B050"/>
                </a:solidFill>
              </a:rPr>
              <a:t>tüm tehlikelere karşı emtia sigorta güvencesi altına alınmaktadır.</a:t>
            </a:r>
          </a:p>
          <a:p>
            <a:r>
              <a:rPr lang="tr-TR" dirty="0">
                <a:solidFill>
                  <a:schemeClr val="tx2">
                    <a:lumMod val="60000"/>
                    <a:lumOff val="40000"/>
                  </a:schemeClr>
                </a:solidFill>
              </a:rPr>
              <a:t>Geniş teminat kapsamında </a:t>
            </a:r>
            <a:r>
              <a:rPr lang="tr-TR" dirty="0">
                <a:solidFill>
                  <a:srgbClr val="FF0000"/>
                </a:solidFill>
              </a:rPr>
              <a:t>istisna edilen bazı hususlar belirtilir ve bu­nun dışında kalan tüm haller sigorta teminatı kapsamında </a:t>
            </a:r>
            <a:r>
              <a:rPr lang="tr-TR" dirty="0">
                <a:solidFill>
                  <a:schemeClr val="tx2">
                    <a:lumMod val="60000"/>
                    <a:lumOff val="40000"/>
                  </a:schemeClr>
                </a:solidFill>
              </a:rPr>
              <a:t>sayılmakta­dır.</a:t>
            </a:r>
            <a:br>
              <a:rPr lang="tr-TR" dirty="0">
                <a:solidFill>
                  <a:schemeClr val="tx2">
                    <a:lumMod val="60000"/>
                    <a:lumOff val="40000"/>
                  </a:schemeClr>
                </a:solidFill>
              </a:rPr>
            </a:br>
            <a:endParaRPr lang="tr-TR" dirty="0">
              <a:solidFill>
                <a:schemeClr val="tx2">
                  <a:lumMod val="60000"/>
                  <a:lumOff val="40000"/>
                </a:schemeClr>
              </a:solidFill>
            </a:endParaRPr>
          </a:p>
        </p:txBody>
      </p:sp>
      <p:sp>
        <p:nvSpPr>
          <p:cNvPr id="2" name="Veri Yer Tutucusu 1"/>
          <p:cNvSpPr>
            <a:spLocks noGrp="1"/>
          </p:cNvSpPr>
          <p:nvPr>
            <p:ph type="dt" sz="half" idx="10"/>
          </p:nvPr>
        </p:nvSpPr>
        <p:spPr/>
        <p:txBody>
          <a:bodyPr/>
          <a:lstStyle/>
          <a:p>
            <a:fld id="{D9F79A7B-FD80-4708-9530-CDC7E5F7051F}"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53</a:t>
            </a:fld>
            <a:endParaRPr lang="tr-TR"/>
          </a:p>
        </p:txBody>
      </p:sp>
    </p:spTree>
    <p:extLst>
      <p:ext uri="{BB962C8B-B14F-4D97-AF65-F5344CB8AC3E}">
        <p14:creationId xmlns:p14="http://schemas.microsoft.com/office/powerpoint/2010/main" val="207461015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928992" cy="6552728"/>
          </a:xfrm>
        </p:spPr>
        <p:txBody>
          <a:bodyPr>
            <a:normAutofit/>
          </a:bodyPr>
          <a:lstStyle/>
          <a:p>
            <a:pPr lvl="0"/>
            <a:r>
              <a:rPr lang="tr-TR" dirty="0" smtClean="0"/>
              <a:t>Nakliye </a:t>
            </a:r>
            <a:r>
              <a:rPr lang="tr-TR" dirty="0"/>
              <a:t>sigorta </a:t>
            </a:r>
            <a:r>
              <a:rPr lang="tr-TR" dirty="0" err="1"/>
              <a:t>klozunda</a:t>
            </a:r>
            <a:r>
              <a:rPr lang="tr-TR" dirty="0"/>
              <a:t> taşıma aracının kaza yapması sonucu oluşan hasar ve kayıplar ile sevkiyat sırasında oluşabilecek hırsızlık, ıs­lanma vb. nedenlerle ortaya çıkacak her türlü riskler teminata dahil olmaktadır.</a:t>
            </a:r>
          </a:p>
          <a:p>
            <a:pPr lvl="0"/>
            <a:r>
              <a:rPr lang="tr-TR" dirty="0">
                <a:solidFill>
                  <a:srgbClr val="FF0000"/>
                </a:solidFill>
              </a:rPr>
              <a:t>Kara ve denizyolunda </a:t>
            </a:r>
            <a:r>
              <a:rPr lang="tr-TR" dirty="0" smtClean="0">
                <a:solidFill>
                  <a:srgbClr val="FF0000"/>
                </a:solidFill>
              </a:rPr>
              <a:t>:</a:t>
            </a:r>
          </a:p>
          <a:p>
            <a:pPr lvl="0"/>
            <a:r>
              <a:rPr lang="tr-TR" dirty="0" err="1" smtClean="0"/>
              <a:t>İnstitute</a:t>
            </a:r>
            <a:r>
              <a:rPr lang="tr-TR" dirty="0" smtClean="0"/>
              <a:t> </a:t>
            </a:r>
            <a:r>
              <a:rPr lang="tr-TR" dirty="0"/>
              <a:t>Cargo </a:t>
            </a:r>
            <a:r>
              <a:rPr lang="tr-TR" dirty="0" err="1"/>
              <a:t>Clauses</a:t>
            </a:r>
            <a:r>
              <a:rPr lang="tr-TR" dirty="0"/>
              <a:t> ( A ) veya </a:t>
            </a:r>
            <a:r>
              <a:rPr lang="tr-TR" dirty="0" err="1" smtClean="0"/>
              <a:t>All</a:t>
            </a:r>
            <a:r>
              <a:rPr lang="tr-TR" dirty="0" smtClean="0"/>
              <a:t> </a:t>
            </a:r>
            <a:r>
              <a:rPr lang="tr-TR" dirty="0" err="1"/>
              <a:t>Risks</a:t>
            </a:r>
            <a:r>
              <a:rPr lang="tr-TR" dirty="0"/>
              <a:t>, </a:t>
            </a:r>
            <a:r>
              <a:rPr lang="tr-TR" dirty="0">
                <a:solidFill>
                  <a:srgbClr val="FF0000"/>
                </a:solidFill>
              </a:rPr>
              <a:t>havayolunda ise </a:t>
            </a:r>
            <a:r>
              <a:rPr lang="tr-TR" dirty="0" smtClean="0">
                <a:solidFill>
                  <a:srgbClr val="FF0000"/>
                </a:solidFill>
              </a:rPr>
              <a:t>:</a:t>
            </a:r>
          </a:p>
          <a:p>
            <a:pPr lvl="0"/>
            <a:r>
              <a:rPr lang="tr-TR" dirty="0" err="1" smtClean="0"/>
              <a:t>institute</a:t>
            </a:r>
            <a:r>
              <a:rPr lang="tr-TR" dirty="0" smtClean="0"/>
              <a:t> </a:t>
            </a:r>
            <a:r>
              <a:rPr lang="tr-TR" dirty="0"/>
              <a:t>Cargo </a:t>
            </a:r>
            <a:r>
              <a:rPr lang="tr-TR" dirty="0" err="1"/>
              <a:t>Clauses</a:t>
            </a:r>
            <a:r>
              <a:rPr lang="tr-TR" dirty="0"/>
              <a:t> ( </a:t>
            </a:r>
            <a:r>
              <a:rPr lang="tr-TR" dirty="0" err="1"/>
              <a:t>Air</a:t>
            </a:r>
            <a:r>
              <a:rPr lang="tr-TR" dirty="0"/>
              <a:t> ) adı altında verilmek­tedir.</a:t>
            </a:r>
          </a:p>
          <a:p>
            <a:r>
              <a:rPr lang="tr-TR" dirty="0"/>
              <a:t/>
            </a:r>
            <a:br>
              <a:rPr lang="tr-TR" dirty="0"/>
            </a:br>
            <a:endParaRPr lang="tr-TR" dirty="0"/>
          </a:p>
        </p:txBody>
      </p:sp>
      <p:sp>
        <p:nvSpPr>
          <p:cNvPr id="2" name="Veri Yer Tutucusu 1"/>
          <p:cNvSpPr>
            <a:spLocks noGrp="1"/>
          </p:cNvSpPr>
          <p:nvPr>
            <p:ph type="dt" sz="half" idx="10"/>
          </p:nvPr>
        </p:nvSpPr>
        <p:spPr/>
        <p:txBody>
          <a:bodyPr/>
          <a:lstStyle/>
          <a:p>
            <a:fld id="{F4DB4F66-7CE4-482A-A855-C77769960612}"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54</a:t>
            </a:fld>
            <a:endParaRPr lang="tr-TR"/>
          </a:p>
        </p:txBody>
      </p:sp>
    </p:spTree>
    <p:extLst>
      <p:ext uri="{BB962C8B-B14F-4D97-AF65-F5344CB8AC3E}">
        <p14:creationId xmlns:p14="http://schemas.microsoft.com/office/powerpoint/2010/main" val="172912124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78098"/>
          </a:xfrm>
          <a:solidFill>
            <a:schemeClr val="accent1">
              <a:lumMod val="20000"/>
              <a:lumOff val="80000"/>
            </a:schemeClr>
          </a:solidFill>
        </p:spPr>
        <p:txBody>
          <a:bodyPr>
            <a:normAutofit/>
          </a:bodyPr>
          <a:lstStyle/>
          <a:p>
            <a:r>
              <a:rPr lang="tr-TR" sz="3200" dirty="0" smtClean="0">
                <a:solidFill>
                  <a:srgbClr val="FF0000"/>
                </a:solidFill>
              </a:rPr>
              <a:t>5.5.8.2.Nakliyecinin </a:t>
            </a:r>
            <a:r>
              <a:rPr lang="tr-TR" sz="3200" dirty="0">
                <a:solidFill>
                  <a:srgbClr val="FF0000"/>
                </a:solidFill>
              </a:rPr>
              <a:t>Sorumluluk Sigortası</a:t>
            </a:r>
          </a:p>
        </p:txBody>
      </p:sp>
      <p:sp>
        <p:nvSpPr>
          <p:cNvPr id="3" name="İçerik Yer Tutucusu 2"/>
          <p:cNvSpPr>
            <a:spLocks noGrp="1"/>
          </p:cNvSpPr>
          <p:nvPr>
            <p:ph idx="1"/>
          </p:nvPr>
        </p:nvSpPr>
        <p:spPr>
          <a:xfrm>
            <a:off x="251520" y="1412776"/>
            <a:ext cx="8712968" cy="5328592"/>
          </a:xfrm>
        </p:spPr>
        <p:txBody>
          <a:bodyPr/>
          <a:lstStyle/>
          <a:p>
            <a:r>
              <a:rPr lang="tr-TR" i="1" dirty="0">
                <a:solidFill>
                  <a:schemeClr val="accent1">
                    <a:lumMod val="75000"/>
                  </a:schemeClr>
                </a:solidFill>
              </a:rPr>
              <a:t>Sorumluluk Sigortası</a:t>
            </a:r>
            <a:r>
              <a:rPr lang="tr-TR" i="1" dirty="0" smtClean="0"/>
              <a:t>;</a:t>
            </a:r>
          </a:p>
          <a:p>
            <a:r>
              <a:rPr lang="tr-TR" dirty="0" smtClean="0">
                <a:solidFill>
                  <a:srgbClr val="FF0000"/>
                </a:solidFill>
              </a:rPr>
              <a:t>sigortalının </a:t>
            </a:r>
            <a:r>
              <a:rPr lang="tr-TR" dirty="0">
                <a:solidFill>
                  <a:srgbClr val="FF0000"/>
                </a:solidFill>
              </a:rPr>
              <a:t>mal varlığında ortaya çıkabilecek eksil­me ve ortaya çıkabilecek </a:t>
            </a:r>
            <a:r>
              <a:rPr lang="tr-TR" dirty="0" smtClean="0">
                <a:solidFill>
                  <a:srgbClr val="FF0000"/>
                </a:solidFill>
              </a:rPr>
              <a:t>kayıpların,</a:t>
            </a:r>
          </a:p>
          <a:p>
            <a:r>
              <a:rPr lang="tr-TR" dirty="0" smtClean="0">
                <a:solidFill>
                  <a:srgbClr val="FF0000"/>
                </a:solidFill>
              </a:rPr>
              <a:t> </a:t>
            </a:r>
            <a:r>
              <a:rPr lang="tr-TR" dirty="0"/>
              <a:t>sigortacı tarafından teminat kapsamına alınmasıdır</a:t>
            </a:r>
            <a:r>
              <a:rPr lang="tr-TR" dirty="0" smtClean="0"/>
              <a:t>.</a:t>
            </a:r>
          </a:p>
          <a:p>
            <a:r>
              <a:rPr lang="tr-TR" dirty="0" smtClean="0"/>
              <a:t> </a:t>
            </a:r>
            <a:r>
              <a:rPr lang="tr-TR" dirty="0"/>
              <a:t>Burada nakliyeci (taşıyıcı) için sigortalanabilir menfaat; hizmet ürettiği alanda tabi olunan ve uyulmak zorunda kalınan yasal zorunluluklarıdır.</a:t>
            </a:r>
          </a:p>
          <a:p>
            <a:endParaRPr lang="tr-TR" dirty="0"/>
          </a:p>
        </p:txBody>
      </p:sp>
      <p:sp>
        <p:nvSpPr>
          <p:cNvPr id="4" name="Veri Yer Tutucusu 3"/>
          <p:cNvSpPr>
            <a:spLocks noGrp="1"/>
          </p:cNvSpPr>
          <p:nvPr>
            <p:ph type="dt" sz="half" idx="10"/>
          </p:nvPr>
        </p:nvSpPr>
        <p:spPr/>
        <p:txBody>
          <a:bodyPr/>
          <a:lstStyle/>
          <a:p>
            <a:fld id="{15F8BB6F-62CD-4970-9597-337124C526A5}"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55</a:t>
            </a:fld>
            <a:endParaRPr lang="tr-TR"/>
          </a:p>
        </p:txBody>
      </p:sp>
    </p:spTree>
    <p:extLst>
      <p:ext uri="{BB962C8B-B14F-4D97-AF65-F5344CB8AC3E}">
        <p14:creationId xmlns:p14="http://schemas.microsoft.com/office/powerpoint/2010/main" val="72259226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a:solidFill>
            <a:schemeClr val="accent1">
              <a:lumMod val="20000"/>
              <a:lumOff val="80000"/>
            </a:schemeClr>
          </a:solidFill>
        </p:spPr>
        <p:txBody>
          <a:bodyPr>
            <a:normAutofit/>
          </a:bodyPr>
          <a:lstStyle/>
          <a:p>
            <a:r>
              <a:rPr lang="tr-TR" sz="3200" dirty="0" smtClean="0">
                <a:solidFill>
                  <a:srgbClr val="FF0000"/>
                </a:solidFill>
              </a:rPr>
              <a:t>5.5.8.3.Kıymet </a:t>
            </a:r>
            <a:r>
              <a:rPr lang="tr-TR" sz="3200" dirty="0">
                <a:solidFill>
                  <a:srgbClr val="FF0000"/>
                </a:solidFill>
              </a:rPr>
              <a:t>Nakliyat Sigortası</a:t>
            </a:r>
          </a:p>
        </p:txBody>
      </p:sp>
      <p:sp>
        <p:nvSpPr>
          <p:cNvPr id="3" name="İçerik Yer Tutucusu 2"/>
          <p:cNvSpPr>
            <a:spLocks noGrp="1"/>
          </p:cNvSpPr>
          <p:nvPr>
            <p:ph idx="1"/>
          </p:nvPr>
        </p:nvSpPr>
        <p:spPr>
          <a:xfrm>
            <a:off x="457200" y="1600200"/>
            <a:ext cx="8229600" cy="4925144"/>
          </a:xfrm>
        </p:spPr>
        <p:txBody>
          <a:bodyPr>
            <a:normAutofit/>
          </a:bodyPr>
          <a:lstStyle/>
          <a:p>
            <a:r>
              <a:rPr lang="tr-TR" dirty="0">
                <a:solidFill>
                  <a:srgbClr val="00B0F0"/>
                </a:solidFill>
              </a:rPr>
              <a:t>Para ve kıymetli evrakın</a:t>
            </a:r>
            <a:r>
              <a:rPr lang="tr-TR" dirty="0"/>
              <a:t>, </a:t>
            </a:r>
            <a:endParaRPr lang="tr-TR" dirty="0" smtClean="0"/>
          </a:p>
          <a:p>
            <a:r>
              <a:rPr lang="tr-TR" dirty="0" smtClean="0">
                <a:solidFill>
                  <a:srgbClr val="00B050"/>
                </a:solidFill>
              </a:rPr>
              <a:t>zırhlı </a:t>
            </a:r>
            <a:r>
              <a:rPr lang="tr-TR" dirty="0">
                <a:solidFill>
                  <a:srgbClr val="00B050"/>
                </a:solidFill>
              </a:rPr>
              <a:t>araçlar ile ve görevliler nezaretinde veya posta yolu ile yapılan sevkiyatında </a:t>
            </a:r>
            <a:r>
              <a:rPr lang="tr-TR" dirty="0">
                <a:solidFill>
                  <a:srgbClr val="FF0000"/>
                </a:solidFill>
              </a:rPr>
              <a:t>uğrayacakları hasar ve kayıplar</a:t>
            </a:r>
            <a:r>
              <a:rPr lang="tr-TR" dirty="0"/>
              <a:t>, silahlı gasp ve soygun dahil olmak üzere teminat altına almaktadır.</a:t>
            </a:r>
          </a:p>
          <a:p>
            <a:r>
              <a:rPr lang="tr-TR" b="1" dirty="0"/>
              <a:t>Sevkiyat </a:t>
            </a:r>
            <a:r>
              <a:rPr lang="tr-TR" b="1" dirty="0" err="1"/>
              <a:t>zırhli</a:t>
            </a:r>
            <a:r>
              <a:rPr lang="tr-TR" b="1" dirty="0"/>
              <a:t> araçlarla ve görevli nezaretinde yapılmadığı </a:t>
            </a:r>
            <a:r>
              <a:rPr lang="tr-TR" b="1" dirty="0" smtClean="0"/>
              <a:t>takdirde </a:t>
            </a:r>
            <a:r>
              <a:rPr lang="tr-TR" dirty="0">
                <a:solidFill>
                  <a:srgbClr val="FF0000"/>
                </a:solidFill>
              </a:rPr>
              <a:t>teminat ancak ek prim ödenerek sağlanabilmektedir.</a:t>
            </a:r>
          </a:p>
          <a:p>
            <a:endParaRPr lang="tr-TR" dirty="0"/>
          </a:p>
        </p:txBody>
      </p:sp>
      <p:sp>
        <p:nvSpPr>
          <p:cNvPr id="4" name="Veri Yer Tutucusu 3"/>
          <p:cNvSpPr>
            <a:spLocks noGrp="1"/>
          </p:cNvSpPr>
          <p:nvPr>
            <p:ph type="dt" sz="half" idx="10"/>
          </p:nvPr>
        </p:nvSpPr>
        <p:spPr/>
        <p:txBody>
          <a:bodyPr/>
          <a:lstStyle/>
          <a:p>
            <a:fld id="{C28E90A4-CC0F-4F56-BB4A-E7DD48F6C2E4}"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56</a:t>
            </a:fld>
            <a:endParaRPr lang="tr-TR"/>
          </a:p>
        </p:txBody>
      </p:sp>
    </p:spTree>
    <p:extLst>
      <p:ext uri="{BB962C8B-B14F-4D97-AF65-F5344CB8AC3E}">
        <p14:creationId xmlns:p14="http://schemas.microsoft.com/office/powerpoint/2010/main" val="193668048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Sevkiyat posta yolu ile yapıldığında ise silahlı gasp ve soygun teminata dahil olmasına karşın, her türlü kısmi ve tamamen çalınma, teslim etmeme ve kaybolma riskleri dahil değildir. Ancak ek prim ödeyerek teminata dahil etmek mümkündür.</a:t>
            </a:r>
          </a:p>
          <a:p>
            <a:endParaRPr lang="tr-TR" dirty="0"/>
          </a:p>
        </p:txBody>
      </p:sp>
      <p:sp>
        <p:nvSpPr>
          <p:cNvPr id="2" name="Veri Yer Tutucusu 1"/>
          <p:cNvSpPr>
            <a:spLocks noGrp="1"/>
          </p:cNvSpPr>
          <p:nvPr>
            <p:ph type="dt" sz="half" idx="10"/>
          </p:nvPr>
        </p:nvSpPr>
        <p:spPr/>
        <p:txBody>
          <a:bodyPr/>
          <a:lstStyle/>
          <a:p>
            <a:fld id="{BEDA932A-3894-41E6-AD77-E2C29C5A747F}"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57</a:t>
            </a:fld>
            <a:endParaRPr lang="tr-TR"/>
          </a:p>
        </p:txBody>
      </p:sp>
    </p:spTree>
    <p:extLst>
      <p:ext uri="{BB962C8B-B14F-4D97-AF65-F5344CB8AC3E}">
        <p14:creationId xmlns:p14="http://schemas.microsoft.com/office/powerpoint/2010/main" val="88621484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a:solidFill>
            <a:schemeClr val="accent1">
              <a:lumMod val="20000"/>
              <a:lumOff val="80000"/>
            </a:schemeClr>
          </a:solidFill>
        </p:spPr>
        <p:txBody>
          <a:bodyPr>
            <a:normAutofit/>
          </a:bodyPr>
          <a:lstStyle/>
          <a:p>
            <a:r>
              <a:rPr lang="tr-TR" sz="3200" dirty="0" smtClean="0">
                <a:solidFill>
                  <a:srgbClr val="FF0000"/>
                </a:solidFill>
              </a:rPr>
              <a:t>5.5.8.4.Tekne </a:t>
            </a:r>
            <a:r>
              <a:rPr lang="tr-TR" sz="3200" dirty="0">
                <a:solidFill>
                  <a:srgbClr val="FF0000"/>
                </a:solidFill>
              </a:rPr>
              <a:t>ve Navlun Sigortaları</a:t>
            </a:r>
          </a:p>
        </p:txBody>
      </p:sp>
      <p:sp>
        <p:nvSpPr>
          <p:cNvPr id="3" name="İçerik Yer Tutucusu 2"/>
          <p:cNvSpPr>
            <a:spLocks noGrp="1"/>
          </p:cNvSpPr>
          <p:nvPr>
            <p:ph idx="1"/>
          </p:nvPr>
        </p:nvSpPr>
        <p:spPr>
          <a:xfrm>
            <a:off x="251520" y="1196752"/>
            <a:ext cx="8712968" cy="5544616"/>
          </a:xfrm>
        </p:spPr>
        <p:txBody>
          <a:bodyPr>
            <a:normAutofit/>
          </a:bodyPr>
          <a:lstStyle/>
          <a:p>
            <a:r>
              <a:rPr lang="tr-TR" i="1" dirty="0">
                <a:solidFill>
                  <a:schemeClr val="tx2">
                    <a:lumMod val="60000"/>
                    <a:lumOff val="40000"/>
                  </a:schemeClr>
                </a:solidFill>
              </a:rPr>
              <a:t>Tekne Sigortaları </a:t>
            </a:r>
            <a:r>
              <a:rPr lang="tr-TR" i="1" dirty="0"/>
              <a:t>:</a:t>
            </a:r>
            <a:r>
              <a:rPr lang="tr-TR" dirty="0"/>
              <a:t> </a:t>
            </a:r>
            <a:r>
              <a:rPr lang="tr-TR" dirty="0">
                <a:solidFill>
                  <a:srgbClr val="00B050"/>
                </a:solidFill>
              </a:rPr>
              <a:t>Tekne sigortalarında asıl konu gemidir. </a:t>
            </a:r>
            <a:r>
              <a:rPr lang="tr-TR" dirty="0"/>
              <a:t>Teknenin denizlerde, iç sularda (göl ve nehirler), limanda, marinada bağlıyken, dene­me seferinde, tehlike halindeki başka bir tekneyi çekerken, yatma haricinde veya karada </a:t>
            </a:r>
            <a:r>
              <a:rPr lang="tr-TR" dirty="0" smtClean="0"/>
              <a:t>inşa </a:t>
            </a:r>
            <a:r>
              <a:rPr lang="tr-TR" dirty="0"/>
              <a:t>halinde iken, sigorta ettirenin isteğine bağlı olarak bir ücret karşılığında belli rizikolara karşı teminat altına alınmasıdır.</a:t>
            </a:r>
          </a:p>
          <a:p>
            <a:r>
              <a:rPr lang="tr-TR" dirty="0">
                <a:solidFill>
                  <a:srgbClr val="00B050"/>
                </a:solidFill>
              </a:rPr>
              <a:t>Bu sigorta türü 1 yıllık </a:t>
            </a:r>
            <a:r>
              <a:rPr lang="tr-TR" dirty="0" smtClean="0">
                <a:solidFill>
                  <a:srgbClr val="00B050"/>
                </a:solidFill>
              </a:rPr>
              <a:t>yapabileceği </a:t>
            </a:r>
            <a:r>
              <a:rPr lang="tr-TR" dirty="0">
                <a:solidFill>
                  <a:srgbClr val="00B050"/>
                </a:solidFill>
              </a:rPr>
              <a:t>gibi, belirli bir sefer için de yapılabil­mektedir.</a:t>
            </a:r>
          </a:p>
          <a:p>
            <a:endParaRPr lang="tr-TR" dirty="0"/>
          </a:p>
        </p:txBody>
      </p:sp>
      <p:sp>
        <p:nvSpPr>
          <p:cNvPr id="4" name="Veri Yer Tutucusu 3"/>
          <p:cNvSpPr>
            <a:spLocks noGrp="1"/>
          </p:cNvSpPr>
          <p:nvPr>
            <p:ph type="dt" sz="half" idx="10"/>
          </p:nvPr>
        </p:nvSpPr>
        <p:spPr/>
        <p:txBody>
          <a:bodyPr/>
          <a:lstStyle/>
          <a:p>
            <a:fld id="{07A2C97C-B647-4661-BB8F-ABE6C484CBC7}" type="datetime1">
              <a:rPr lang="tr-TR" smtClean="0"/>
              <a:t>30.12.2022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06E4CE98-99DB-4B92-BAC7-F160338C3892}" type="slidenum">
              <a:rPr lang="tr-TR" smtClean="0"/>
              <a:pPr/>
              <a:t>58</a:t>
            </a:fld>
            <a:endParaRPr lang="tr-TR"/>
          </a:p>
        </p:txBody>
      </p:sp>
    </p:spTree>
    <p:extLst>
      <p:ext uri="{BB962C8B-B14F-4D97-AF65-F5344CB8AC3E}">
        <p14:creationId xmlns:p14="http://schemas.microsoft.com/office/powerpoint/2010/main" val="303089877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88640"/>
            <a:ext cx="8964488" cy="6552728"/>
          </a:xfrm>
        </p:spPr>
        <p:txBody>
          <a:bodyPr>
            <a:normAutofit/>
          </a:bodyPr>
          <a:lstStyle/>
          <a:p>
            <a:r>
              <a:rPr lang="tr-TR" i="1" dirty="0">
                <a:solidFill>
                  <a:srgbClr val="FF0000"/>
                </a:solidFill>
              </a:rPr>
              <a:t>Gemi inşa </a:t>
            </a:r>
            <a:r>
              <a:rPr lang="tr-TR" i="1" dirty="0" smtClean="0">
                <a:solidFill>
                  <a:srgbClr val="FF0000"/>
                </a:solidFill>
              </a:rPr>
              <a:t>sigortaları</a:t>
            </a:r>
            <a:r>
              <a:rPr lang="tr-TR" dirty="0" smtClean="0">
                <a:solidFill>
                  <a:srgbClr val="FF0000"/>
                </a:solidFill>
              </a:rPr>
              <a:t> </a:t>
            </a:r>
            <a:r>
              <a:rPr lang="tr-TR" dirty="0" smtClean="0"/>
              <a:t>ise;</a:t>
            </a:r>
          </a:p>
          <a:p>
            <a:r>
              <a:rPr lang="tr-TR" dirty="0" smtClean="0"/>
              <a:t> </a:t>
            </a:r>
            <a:r>
              <a:rPr lang="tr-TR" dirty="0">
                <a:solidFill>
                  <a:srgbClr val="00B050"/>
                </a:solidFill>
              </a:rPr>
              <a:t>teknenin kızağa konuş ile denize indirilişi arasındaki süre için </a:t>
            </a:r>
            <a:r>
              <a:rPr lang="tr-TR" dirty="0" smtClean="0">
                <a:solidFill>
                  <a:srgbClr val="00B050"/>
                </a:solidFill>
              </a:rPr>
              <a:t>yapılabilir.</a:t>
            </a:r>
          </a:p>
          <a:p>
            <a:r>
              <a:rPr lang="tr-TR" dirty="0" smtClean="0"/>
              <a:t> </a:t>
            </a:r>
            <a:r>
              <a:rPr lang="tr-TR" dirty="0"/>
              <a:t>Burada sigortaya esas teşkil edecek değer, kızağa konduğu andaki değeri değil, </a:t>
            </a:r>
            <a:r>
              <a:rPr lang="tr-TR" dirty="0" smtClean="0"/>
              <a:t>inşaatın </a:t>
            </a:r>
            <a:r>
              <a:rPr lang="tr-TR" dirty="0"/>
              <a:t>bittiği andaki değeridir.</a:t>
            </a:r>
          </a:p>
          <a:p>
            <a:r>
              <a:rPr lang="tr-TR" dirty="0"/>
              <a:t>Yukarıdaki tanıma rağmen tekne sayılmayan bazı deniz araçları da (yü­zer vinçler ve muhtelif deniz inşaat makineleri) tekne sigortaları dahilinde sigorta edilebilmektedir.</a:t>
            </a:r>
          </a:p>
          <a:p>
            <a:endParaRPr lang="tr-TR" dirty="0"/>
          </a:p>
        </p:txBody>
      </p:sp>
      <p:sp>
        <p:nvSpPr>
          <p:cNvPr id="2" name="Veri Yer Tutucusu 1"/>
          <p:cNvSpPr>
            <a:spLocks noGrp="1"/>
          </p:cNvSpPr>
          <p:nvPr>
            <p:ph type="dt" sz="half" idx="10"/>
          </p:nvPr>
        </p:nvSpPr>
        <p:spPr/>
        <p:txBody>
          <a:bodyPr/>
          <a:lstStyle/>
          <a:p>
            <a:fld id="{F6B7FCF9-D05A-4066-B548-0A4A61886938}"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59</a:t>
            </a:fld>
            <a:endParaRPr lang="tr-TR"/>
          </a:p>
        </p:txBody>
      </p:sp>
    </p:spTree>
    <p:extLst>
      <p:ext uri="{BB962C8B-B14F-4D97-AF65-F5344CB8AC3E}">
        <p14:creationId xmlns:p14="http://schemas.microsoft.com/office/powerpoint/2010/main" val="929127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260648"/>
            <a:ext cx="8928992" cy="6480720"/>
          </a:xfrm>
        </p:spPr>
        <p:txBody>
          <a:bodyPr>
            <a:normAutofit/>
          </a:bodyPr>
          <a:lstStyle/>
          <a:p>
            <a:endParaRPr lang="tr-TR" dirty="0" smtClean="0">
              <a:solidFill>
                <a:srgbClr val="FF0000"/>
              </a:solidFill>
            </a:endParaRPr>
          </a:p>
          <a:p>
            <a:r>
              <a:rPr lang="tr-TR" dirty="0" smtClean="0">
                <a:solidFill>
                  <a:srgbClr val="FF0000"/>
                </a:solidFill>
              </a:rPr>
              <a:t>Küreselleşme </a:t>
            </a:r>
            <a:r>
              <a:rPr lang="tr-TR" dirty="0">
                <a:solidFill>
                  <a:srgbClr val="FF0000"/>
                </a:solidFill>
              </a:rPr>
              <a:t>sürecinde sınırların ortadan kalkması</a:t>
            </a:r>
            <a:r>
              <a:rPr lang="tr-TR" dirty="0"/>
              <a:t>, uluslararası ticaret ko­şullarında çok sayıda ülke ve </a:t>
            </a:r>
            <a:r>
              <a:rPr lang="tr-TR" dirty="0">
                <a:solidFill>
                  <a:srgbClr val="00B050"/>
                </a:solidFill>
              </a:rPr>
              <a:t>dünya pazarlarında dolaşan yüz binlerce malı içeren karmaşık bir yapının oluşmasına neden olmuştur</a:t>
            </a:r>
            <a:r>
              <a:rPr lang="tr-TR" dirty="0"/>
              <a:t>. </a:t>
            </a:r>
            <a:endParaRPr lang="tr-TR" dirty="0" smtClean="0"/>
          </a:p>
          <a:p>
            <a:endParaRPr lang="tr-TR" dirty="0"/>
          </a:p>
        </p:txBody>
      </p:sp>
      <p:sp>
        <p:nvSpPr>
          <p:cNvPr id="2" name="Veri Yer Tutucusu 1"/>
          <p:cNvSpPr>
            <a:spLocks noGrp="1"/>
          </p:cNvSpPr>
          <p:nvPr>
            <p:ph type="dt" sz="half" idx="10"/>
          </p:nvPr>
        </p:nvSpPr>
        <p:spPr/>
        <p:txBody>
          <a:bodyPr/>
          <a:lstStyle/>
          <a:p>
            <a:fld id="{378D185B-55B9-4BC8-A232-523E110B2C12}"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6</a:t>
            </a:fld>
            <a:endParaRPr lang="tr-TR"/>
          </a:p>
        </p:txBody>
      </p:sp>
    </p:spTree>
    <p:extLst>
      <p:ext uri="{BB962C8B-B14F-4D97-AF65-F5344CB8AC3E}">
        <p14:creationId xmlns:p14="http://schemas.microsoft.com/office/powerpoint/2010/main" val="68630234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i="1" dirty="0">
                <a:solidFill>
                  <a:srgbClr val="FF0000"/>
                </a:solidFill>
              </a:rPr>
              <a:t>Navlun sigortaları</a:t>
            </a:r>
            <a:r>
              <a:rPr lang="tr-TR" i="1" dirty="0"/>
              <a:t>,</a:t>
            </a:r>
            <a:r>
              <a:rPr lang="tr-TR" dirty="0"/>
              <a:t> </a:t>
            </a:r>
            <a:endParaRPr lang="tr-TR" dirty="0" smtClean="0"/>
          </a:p>
          <a:p>
            <a:r>
              <a:rPr lang="tr-TR" dirty="0" smtClean="0"/>
              <a:t>denizyoluyla </a:t>
            </a:r>
            <a:r>
              <a:rPr lang="tr-TR" dirty="0"/>
              <a:t>taşınacak bir emtia için ödenecek olan </a:t>
            </a:r>
            <a:r>
              <a:rPr lang="tr-TR" dirty="0">
                <a:solidFill>
                  <a:srgbClr val="00B050"/>
                </a:solidFill>
              </a:rPr>
              <a:t>navlunun deniz rizikolarına karşı teminat altına alınmasını</a:t>
            </a:r>
            <a:r>
              <a:rPr lang="tr-TR" dirty="0"/>
              <a:t> sağlar. </a:t>
            </a:r>
            <a:endParaRPr lang="tr-TR" dirty="0" smtClean="0"/>
          </a:p>
          <a:p>
            <a:r>
              <a:rPr lang="tr-TR" b="1" dirty="0" smtClean="0"/>
              <a:t>Sigor­talı</a:t>
            </a:r>
            <a:r>
              <a:rPr lang="tr-TR" dirty="0"/>
              <a:t>, </a:t>
            </a:r>
            <a:r>
              <a:rPr lang="tr-TR" dirty="0">
                <a:solidFill>
                  <a:srgbClr val="0070C0"/>
                </a:solidFill>
              </a:rPr>
              <a:t>navlunda menfaat sahibi olan </a:t>
            </a:r>
            <a:r>
              <a:rPr lang="tr-TR" sz="2400" dirty="0"/>
              <a:t>(gemi donatanı, gemi kiracısı, ihracatçı veya ithalatçı gibi) </a:t>
            </a:r>
            <a:r>
              <a:rPr lang="tr-TR" dirty="0">
                <a:solidFill>
                  <a:srgbClr val="0070C0"/>
                </a:solidFill>
              </a:rPr>
              <a:t>kişidir.</a:t>
            </a:r>
          </a:p>
          <a:p>
            <a:endParaRPr lang="tr-TR" dirty="0"/>
          </a:p>
        </p:txBody>
      </p:sp>
      <p:sp>
        <p:nvSpPr>
          <p:cNvPr id="2" name="Veri Yer Tutucusu 1"/>
          <p:cNvSpPr>
            <a:spLocks noGrp="1"/>
          </p:cNvSpPr>
          <p:nvPr>
            <p:ph type="dt" sz="half" idx="10"/>
          </p:nvPr>
        </p:nvSpPr>
        <p:spPr/>
        <p:txBody>
          <a:bodyPr/>
          <a:lstStyle/>
          <a:p>
            <a:fld id="{3779A928-B4FE-4786-8788-7E95388EA1C1}"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60</a:t>
            </a:fld>
            <a:endParaRPr lang="tr-TR"/>
          </a:p>
        </p:txBody>
      </p:sp>
    </p:spTree>
    <p:extLst>
      <p:ext uri="{BB962C8B-B14F-4D97-AF65-F5344CB8AC3E}">
        <p14:creationId xmlns:p14="http://schemas.microsoft.com/office/powerpoint/2010/main" val="1426483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16632"/>
            <a:ext cx="8856984" cy="6741368"/>
          </a:xfrm>
        </p:spPr>
        <p:txBody>
          <a:bodyPr>
            <a:normAutofit fontScale="92500" lnSpcReduction="20000"/>
          </a:bodyPr>
          <a:lstStyle/>
          <a:p>
            <a:r>
              <a:rPr lang="tr-TR" dirty="0" smtClean="0">
                <a:solidFill>
                  <a:srgbClr val="FF0000"/>
                </a:solidFill>
              </a:rPr>
              <a:t>U.A. </a:t>
            </a:r>
            <a:r>
              <a:rPr lang="tr-TR" dirty="0">
                <a:solidFill>
                  <a:srgbClr val="FF0000"/>
                </a:solidFill>
              </a:rPr>
              <a:t>ticari faaliyetlerde karşı karşıya </a:t>
            </a:r>
            <a:r>
              <a:rPr lang="tr-TR" dirty="0" smtClean="0">
                <a:solidFill>
                  <a:srgbClr val="FF0000"/>
                </a:solidFill>
              </a:rPr>
              <a:t>kalınan </a:t>
            </a:r>
            <a:r>
              <a:rPr lang="tr-TR" dirty="0">
                <a:solidFill>
                  <a:srgbClr val="FF0000"/>
                </a:solidFill>
              </a:rPr>
              <a:t>riskler ve doğacak zararların güvence altına alınması zorunluluğu,</a:t>
            </a:r>
            <a:r>
              <a:rPr lang="tr-TR" dirty="0"/>
              <a:t> </a:t>
            </a:r>
            <a:r>
              <a:rPr lang="tr-TR" dirty="0">
                <a:solidFill>
                  <a:srgbClr val="0070C0"/>
                </a:solidFill>
              </a:rPr>
              <a:t>sigorta konu­sunun ön plana çıkmasında etkili olmuştur</a:t>
            </a:r>
            <a:r>
              <a:rPr lang="tr-TR" dirty="0" smtClean="0">
                <a:solidFill>
                  <a:srgbClr val="0070C0"/>
                </a:solidFill>
              </a:rPr>
              <a:t>.</a:t>
            </a:r>
          </a:p>
          <a:p>
            <a:endParaRPr lang="tr-TR" dirty="0">
              <a:solidFill>
                <a:srgbClr val="0070C0"/>
              </a:solidFill>
            </a:endParaRPr>
          </a:p>
          <a:p>
            <a:r>
              <a:rPr lang="tr-TR" dirty="0">
                <a:solidFill>
                  <a:srgbClr val="00B050"/>
                </a:solidFill>
              </a:rPr>
              <a:t>Risk olgusu ile birlikte;</a:t>
            </a:r>
          </a:p>
          <a:p>
            <a:pPr lvl="0"/>
            <a:r>
              <a:rPr lang="tr-TR" dirty="0"/>
              <a:t>Belirsizlik</a:t>
            </a:r>
          </a:p>
          <a:p>
            <a:pPr lvl="0"/>
            <a:r>
              <a:rPr lang="tr-TR" dirty="0"/>
              <a:t>Tehlike</a:t>
            </a:r>
          </a:p>
          <a:p>
            <a:pPr lvl="0"/>
            <a:r>
              <a:rPr lang="tr-TR" dirty="0"/>
              <a:t>İstenmeyen olaylar</a:t>
            </a:r>
          </a:p>
          <a:p>
            <a:r>
              <a:rPr lang="tr-TR" dirty="0"/>
              <a:t>Zor durum hali</a:t>
            </a:r>
          </a:p>
          <a:p>
            <a:r>
              <a:rPr lang="tr-TR" dirty="0"/>
              <a:t>Tedbirli olma</a:t>
            </a:r>
          </a:p>
          <a:p>
            <a:r>
              <a:rPr lang="tr-TR" dirty="0"/>
              <a:t>Zarara uğrama</a:t>
            </a:r>
          </a:p>
          <a:p>
            <a:r>
              <a:rPr lang="tr-TR" dirty="0"/>
              <a:t>Sigorta</a:t>
            </a:r>
          </a:p>
          <a:p>
            <a:r>
              <a:rPr lang="tr-TR" dirty="0"/>
              <a:t>Tazmin etme</a:t>
            </a:r>
          </a:p>
          <a:p>
            <a:r>
              <a:rPr lang="tr-TR" dirty="0">
                <a:solidFill>
                  <a:srgbClr val="00B050"/>
                </a:solidFill>
              </a:rPr>
              <a:t>vb. kavramlar akla gelmektedir. (Ünsal: 2001, 5).</a:t>
            </a:r>
          </a:p>
          <a:p>
            <a:endParaRPr lang="tr-TR" dirty="0">
              <a:solidFill>
                <a:srgbClr val="0070C0"/>
              </a:solidFill>
            </a:endParaRPr>
          </a:p>
        </p:txBody>
      </p:sp>
      <p:sp>
        <p:nvSpPr>
          <p:cNvPr id="2" name="Veri Yer Tutucusu 1"/>
          <p:cNvSpPr>
            <a:spLocks noGrp="1"/>
          </p:cNvSpPr>
          <p:nvPr>
            <p:ph type="dt" sz="half" idx="10"/>
          </p:nvPr>
        </p:nvSpPr>
        <p:spPr/>
        <p:txBody>
          <a:bodyPr/>
          <a:lstStyle/>
          <a:p>
            <a:fld id="{342A8BFD-C0A2-4DF2-8F20-BEC4BB0509D4}"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7</a:t>
            </a:fld>
            <a:endParaRPr lang="tr-TR"/>
          </a:p>
        </p:txBody>
      </p:sp>
    </p:spTree>
    <p:extLst>
      <p:ext uri="{BB962C8B-B14F-4D97-AF65-F5344CB8AC3E}">
        <p14:creationId xmlns:p14="http://schemas.microsoft.com/office/powerpoint/2010/main" val="2932063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88640"/>
            <a:ext cx="8784976" cy="6336704"/>
          </a:xfrm>
        </p:spPr>
        <p:txBody>
          <a:bodyPr>
            <a:normAutofit/>
          </a:bodyPr>
          <a:lstStyle/>
          <a:p>
            <a:r>
              <a:rPr lang="tr-TR" b="1" dirty="0" smtClean="0">
                <a:solidFill>
                  <a:srgbClr val="FF0000"/>
                </a:solidFill>
              </a:rPr>
              <a:t>Bu bölümde;</a:t>
            </a:r>
          </a:p>
          <a:p>
            <a:r>
              <a:rPr lang="tr-TR" b="1" dirty="0" smtClean="0">
                <a:solidFill>
                  <a:srgbClr val="FF0000"/>
                </a:solidFill>
              </a:rPr>
              <a:t> </a:t>
            </a:r>
            <a:r>
              <a:rPr lang="tr-TR" dirty="0"/>
              <a:t>önce genel anlamda risk kavramı ele alınarak</a:t>
            </a:r>
            <a:r>
              <a:rPr lang="tr-TR" dirty="0" smtClean="0"/>
              <a:t>,</a:t>
            </a:r>
          </a:p>
          <a:p>
            <a:r>
              <a:rPr lang="tr-TR" dirty="0" smtClean="0"/>
              <a:t> </a:t>
            </a:r>
            <a:r>
              <a:rPr lang="tr-TR" dirty="0" smtClean="0">
                <a:solidFill>
                  <a:srgbClr val="00B0F0"/>
                </a:solidFill>
              </a:rPr>
              <a:t>devamında:</a:t>
            </a:r>
          </a:p>
          <a:p>
            <a:r>
              <a:rPr lang="tr-TR" dirty="0" smtClean="0">
                <a:solidFill>
                  <a:srgbClr val="00B0F0"/>
                </a:solidFill>
              </a:rPr>
              <a:t> </a:t>
            </a:r>
            <a:r>
              <a:rPr lang="tr-TR" dirty="0">
                <a:solidFill>
                  <a:srgbClr val="00B0F0"/>
                </a:solidFill>
              </a:rPr>
              <a:t>uluslararası ticarette karşı karşıya kalınan riskler</a:t>
            </a:r>
            <a:r>
              <a:rPr lang="tr-TR" dirty="0"/>
              <a:t>, </a:t>
            </a:r>
            <a:endParaRPr lang="tr-TR" dirty="0" smtClean="0"/>
          </a:p>
          <a:p>
            <a:r>
              <a:rPr lang="tr-TR" dirty="0" smtClean="0">
                <a:solidFill>
                  <a:srgbClr val="00B050"/>
                </a:solidFill>
              </a:rPr>
              <a:t>tarafların </a:t>
            </a:r>
            <a:r>
              <a:rPr lang="tr-TR" dirty="0">
                <a:solidFill>
                  <a:srgbClr val="00B050"/>
                </a:solidFill>
              </a:rPr>
              <a:t>yükümlülüklerini zamanında ya da hiç yerine getirmemesine bağlı olarak ortaya çıkan kayıp ve zararlar </a:t>
            </a:r>
            <a:endParaRPr lang="tr-TR" dirty="0" smtClean="0">
              <a:solidFill>
                <a:srgbClr val="00B050"/>
              </a:solidFill>
            </a:endParaRPr>
          </a:p>
          <a:p>
            <a:r>
              <a:rPr lang="tr-TR" dirty="0" smtClean="0"/>
              <a:t>ve </a:t>
            </a:r>
            <a:r>
              <a:rPr lang="tr-TR" dirty="0"/>
              <a:t>bu yönde </a:t>
            </a:r>
            <a:r>
              <a:rPr lang="tr-TR" dirty="0">
                <a:solidFill>
                  <a:srgbClr val="7030A0"/>
                </a:solidFill>
              </a:rPr>
              <a:t>çözüm olarak görülebilecek sigorta yükümlülüğü ile zarar­ların tazmini ve sigorta belgeleri vb. konulara</a:t>
            </a:r>
            <a:r>
              <a:rPr lang="tr-TR" dirty="0"/>
              <a:t> açıklık getirilmiştir.</a:t>
            </a:r>
          </a:p>
        </p:txBody>
      </p:sp>
      <p:sp>
        <p:nvSpPr>
          <p:cNvPr id="2" name="Veri Yer Tutucusu 1"/>
          <p:cNvSpPr>
            <a:spLocks noGrp="1"/>
          </p:cNvSpPr>
          <p:nvPr>
            <p:ph type="dt" sz="half" idx="10"/>
          </p:nvPr>
        </p:nvSpPr>
        <p:spPr/>
        <p:txBody>
          <a:bodyPr/>
          <a:lstStyle/>
          <a:p>
            <a:fld id="{6D5F33E7-DDFE-4C16-9607-B4B42588E183}"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8</a:t>
            </a:fld>
            <a:endParaRPr lang="tr-TR"/>
          </a:p>
        </p:txBody>
      </p:sp>
    </p:spTree>
    <p:extLst>
      <p:ext uri="{BB962C8B-B14F-4D97-AF65-F5344CB8AC3E}">
        <p14:creationId xmlns:p14="http://schemas.microsoft.com/office/powerpoint/2010/main" val="3654987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16632"/>
            <a:ext cx="8712968" cy="6552728"/>
          </a:xfrm>
        </p:spPr>
        <p:txBody>
          <a:bodyPr>
            <a:normAutofit/>
          </a:bodyPr>
          <a:lstStyle/>
          <a:p>
            <a:r>
              <a:rPr lang="tr-TR" b="1" i="1" dirty="0">
                <a:solidFill>
                  <a:srgbClr val="FF0000"/>
                </a:solidFill>
              </a:rPr>
              <a:t>Risk;</a:t>
            </a:r>
          </a:p>
          <a:p>
            <a:pPr lvl="0"/>
            <a:r>
              <a:rPr lang="tr-TR" dirty="0"/>
              <a:t>Her tür ekonomik girişimin tabi olduğu ve işletmelerin </a:t>
            </a:r>
            <a:r>
              <a:rPr lang="tr-TR" dirty="0">
                <a:solidFill>
                  <a:srgbClr val="7030A0"/>
                </a:solidFill>
              </a:rPr>
              <a:t>planlanan faali­yetlerini tehdit eden tehlikeler,</a:t>
            </a:r>
          </a:p>
          <a:p>
            <a:pPr lvl="0"/>
            <a:r>
              <a:rPr lang="tr-TR" dirty="0">
                <a:solidFill>
                  <a:srgbClr val="00B050"/>
                </a:solidFill>
              </a:rPr>
              <a:t>İşletmenin</a:t>
            </a:r>
            <a:r>
              <a:rPr lang="tr-TR" dirty="0"/>
              <a:t> hali hazırdaki ve gelecekteki </a:t>
            </a:r>
            <a:r>
              <a:rPr lang="tr-TR" dirty="0">
                <a:solidFill>
                  <a:srgbClr val="00B050"/>
                </a:solidFill>
              </a:rPr>
              <a:t>varlıklarını tehdit eden olaylar</a:t>
            </a:r>
            <a:r>
              <a:rPr lang="tr-TR" dirty="0"/>
              <a:t>,</a:t>
            </a:r>
          </a:p>
          <a:p>
            <a:pPr lvl="0"/>
            <a:r>
              <a:rPr lang="tr-TR" dirty="0">
                <a:solidFill>
                  <a:srgbClr val="FF0000"/>
                </a:solidFill>
              </a:rPr>
              <a:t>Gelecekte ortaya çıkması muhtemel </a:t>
            </a:r>
            <a:r>
              <a:rPr lang="tr-TR" dirty="0"/>
              <a:t>ve istenmeyen bir </a:t>
            </a:r>
            <a:r>
              <a:rPr lang="tr-TR" dirty="0">
                <a:solidFill>
                  <a:srgbClr val="FF0000"/>
                </a:solidFill>
              </a:rPr>
              <a:t>olayın gerçek­leşme olasılığı</a:t>
            </a:r>
          </a:p>
          <a:p>
            <a:r>
              <a:rPr lang="tr-TR" dirty="0"/>
              <a:t>şeklinde ifade edilebilir.</a:t>
            </a:r>
          </a:p>
          <a:p>
            <a:endParaRPr lang="tr-TR" dirty="0"/>
          </a:p>
        </p:txBody>
      </p:sp>
      <p:sp>
        <p:nvSpPr>
          <p:cNvPr id="2" name="Veri Yer Tutucusu 1"/>
          <p:cNvSpPr>
            <a:spLocks noGrp="1"/>
          </p:cNvSpPr>
          <p:nvPr>
            <p:ph type="dt" sz="half" idx="10"/>
          </p:nvPr>
        </p:nvSpPr>
        <p:spPr/>
        <p:txBody>
          <a:bodyPr/>
          <a:lstStyle/>
          <a:p>
            <a:fld id="{5987DB04-4B3F-4B97-B46A-23DF43DBD971}" type="datetime1">
              <a:rPr lang="tr-TR" smtClean="0"/>
              <a:t>30.12.2022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06E4CE98-99DB-4B92-BAC7-F160338C3892}" type="slidenum">
              <a:rPr lang="tr-TR" smtClean="0"/>
              <a:pPr/>
              <a:t>9</a:t>
            </a:fld>
            <a:endParaRPr lang="tr-TR"/>
          </a:p>
        </p:txBody>
      </p:sp>
    </p:spTree>
    <p:extLst>
      <p:ext uri="{BB962C8B-B14F-4D97-AF65-F5344CB8AC3E}">
        <p14:creationId xmlns:p14="http://schemas.microsoft.com/office/powerpoint/2010/main" val="12462869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7533</TotalTime>
  <Words>3151</Words>
  <Application>Microsoft Office PowerPoint</Application>
  <PresentationFormat>Ekran Gösterisi (4:3)</PresentationFormat>
  <Paragraphs>438</Paragraphs>
  <Slides>60</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60</vt:i4>
      </vt:variant>
    </vt:vector>
  </HeadingPairs>
  <TitlesOfParts>
    <vt:vector size="64" baseType="lpstr">
      <vt:lpstr>Algerian</vt:lpstr>
      <vt:lpstr>Arial</vt:lpstr>
      <vt:lpstr>Calibri</vt:lpstr>
      <vt:lpstr>Ofis Teması</vt:lpstr>
      <vt:lpstr>10. BÖLÜM</vt:lpstr>
      <vt:lpstr>PowerPoint Sunusu</vt:lpstr>
      <vt:lpstr>5.5.LOJİSTİK İŞ SÜRECİ OLARAK SİGORTALAMA</vt:lpstr>
      <vt:lpstr>5.5.1.Gelişen Ticaret,  Ortaya Çıkan Risk Unsurları  ve Sigorta</vt:lpstr>
      <vt:lpstr>PowerPoint Sunusu</vt:lpstr>
      <vt:lpstr>PowerPoint Sunusu</vt:lpstr>
      <vt:lpstr>PowerPoint Sunusu</vt:lpstr>
      <vt:lpstr>PowerPoint Sunusu</vt:lpstr>
      <vt:lpstr>PowerPoint Sunusu</vt:lpstr>
      <vt:lpstr>5.5.2.Riski Oluşturan Temel Faktörler ve Dış Ticarette Risk Faktörleri</vt:lpstr>
      <vt:lpstr>PowerPoint Sunusu</vt:lpstr>
      <vt:lpstr>PowerPoint Sunusu</vt:lpstr>
      <vt:lpstr>PowerPoint Sunusu</vt:lpstr>
      <vt:lpstr>5.5.3.Taşıma Sırasında Karşı Karşıya Kalınan Riski Etkileyen Faktörler</vt:lpstr>
      <vt:lpstr>PowerPoint Sunusu</vt:lpstr>
      <vt:lpstr>5.5.4.Risk ve Sigorta</vt:lpstr>
      <vt:lpstr>PowerPoint Sunusu</vt:lpstr>
      <vt:lpstr>PowerPoint Sunusu</vt:lpstr>
      <vt:lpstr>5.5.5.Sigorta ve Temel Kavramlar</vt:lpstr>
      <vt:lpstr>PowerPoint Sunusu</vt:lpstr>
      <vt:lpstr>PowerPoint Sunusu</vt:lpstr>
      <vt:lpstr>PowerPoint Sunusu</vt:lpstr>
      <vt:lpstr>PowerPoint Sunusu</vt:lpstr>
      <vt:lpstr>PowerPoint Sunusu</vt:lpstr>
      <vt:lpstr>PowerPoint Sunusu</vt:lpstr>
      <vt:lpstr>PowerPoint Sunusu</vt:lpstr>
      <vt:lpstr>5.5.6.Dış Ticarette Sigorta İşlemleri</vt:lpstr>
      <vt:lpstr>PowerPoint Sunusu</vt:lpstr>
      <vt:lpstr>PowerPoint Sunusu</vt:lpstr>
      <vt:lpstr>PowerPoint Sunusu</vt:lpstr>
      <vt:lpstr>PowerPoint Sunusu</vt:lpstr>
      <vt:lpstr>PowerPoint Sunusu</vt:lpstr>
      <vt:lpstr>PowerPoint Sunusu</vt:lpstr>
      <vt:lpstr>5.5.7.Dış Ticarette Kullanılan Sigorta Belgeleri</vt:lpstr>
      <vt:lpstr>PowerPoint Sunusu</vt:lpstr>
      <vt:lpstr>PowerPoint Sunusu</vt:lpstr>
      <vt:lpstr>PowerPoint Sunusu</vt:lpstr>
      <vt:lpstr>PowerPoint Sunusu</vt:lpstr>
      <vt:lpstr>PowerPoint Sunusu</vt:lpstr>
      <vt:lpstr>5.5.8.Dış Ticarette Taşıma (Nakliyat) Sigortası Türleri</vt:lpstr>
      <vt:lpstr>5.5.8.1.Emtia Nakliyat Sigortaları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5.5.8.2.Nakliyecinin Sorumluluk Sigortası</vt:lpstr>
      <vt:lpstr>5.5.8.3.Kıymet Nakliyat Sigortası</vt:lpstr>
      <vt:lpstr>PowerPoint Sunusu</vt:lpstr>
      <vt:lpstr>5.5.8.4.Tekne ve Navlun Sigortaları</vt:lpstr>
      <vt:lpstr>PowerPoint Sunusu</vt:lpstr>
      <vt:lpstr>PowerPoint Sunusu</vt:lpstr>
    </vt:vector>
  </TitlesOfParts>
  <Company>CMA CGM CAUCASUS DENIZCILIK VE NAKLIYAT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BÖLÜM</dc:title>
  <dc:creator>CMA CGM CAUCASUS DENIZCILIK VE NAKLIYAT A.S</dc:creator>
  <cp:lastModifiedBy>Orhan</cp:lastModifiedBy>
  <cp:revision>1401</cp:revision>
  <dcterms:created xsi:type="dcterms:W3CDTF">2013-07-18T08:12:18Z</dcterms:created>
  <dcterms:modified xsi:type="dcterms:W3CDTF">2022-12-30T15:41:08Z</dcterms:modified>
</cp:coreProperties>
</file>