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7" r:id="rId2"/>
    <p:sldId id="281" r:id="rId3"/>
    <p:sldId id="258" r:id="rId4"/>
    <p:sldId id="259" r:id="rId5"/>
    <p:sldId id="260" r:id="rId6"/>
    <p:sldId id="261" r:id="rId7"/>
    <p:sldId id="275" r:id="rId8"/>
    <p:sldId id="262" r:id="rId9"/>
    <p:sldId id="263" r:id="rId10"/>
    <p:sldId id="274" r:id="rId11"/>
    <p:sldId id="276" r:id="rId12"/>
    <p:sldId id="277" r:id="rId13"/>
    <p:sldId id="264" r:id="rId14"/>
    <p:sldId id="265" r:id="rId15"/>
    <p:sldId id="278" r:id="rId16"/>
    <p:sldId id="266" r:id="rId17"/>
    <p:sldId id="279" r:id="rId18"/>
    <p:sldId id="267" r:id="rId19"/>
    <p:sldId id="280" r:id="rId20"/>
    <p:sldId id="268" r:id="rId21"/>
    <p:sldId id="269" r:id="rId22"/>
    <p:sldId id="270" r:id="rId23"/>
    <p:sldId id="273" r:id="rId24"/>
    <p:sldId id="271" r:id="rId25"/>
    <p:sldId id="272"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1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2A2015-000A-499C-B4AB-28BC0BB59673}" type="datetimeFigureOut">
              <a:rPr lang="tr-TR" smtClean="0"/>
              <a:t>26.08.2019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48AB6C-1DD9-4DBD-8C66-D92064C0D04D}" type="slidenum">
              <a:rPr lang="tr-TR" smtClean="0"/>
              <a:t>‹#›</a:t>
            </a:fld>
            <a:endParaRPr lang="tr-TR"/>
          </a:p>
        </p:txBody>
      </p:sp>
    </p:spTree>
    <p:extLst>
      <p:ext uri="{BB962C8B-B14F-4D97-AF65-F5344CB8AC3E}">
        <p14:creationId xmlns:p14="http://schemas.microsoft.com/office/powerpoint/2010/main" val="2501685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748AB6C-1DD9-4DBD-8C66-D92064C0D04D}" type="slidenum">
              <a:rPr lang="tr-TR" smtClean="0"/>
              <a:t>2</a:t>
            </a:fld>
            <a:endParaRPr lang="tr-TR"/>
          </a:p>
        </p:txBody>
      </p:sp>
    </p:spTree>
    <p:extLst>
      <p:ext uri="{BB962C8B-B14F-4D97-AF65-F5344CB8AC3E}">
        <p14:creationId xmlns:p14="http://schemas.microsoft.com/office/powerpoint/2010/main" val="3392839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E5F874-F062-4537-8D52-0A90BE368875}"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1052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055D18-F5BE-4CAD-8F71-21AF98DDF438}"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30043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5990AAB-B0B6-43C0-B021-C97D1AB56FDE}"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57002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3A6912-48A7-4360-81BA-3F0E3A173284}"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73132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C81702E-932B-4AFB-897D-37B0D22B7646}"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90294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76D9999-C3F4-4949-BA99-E3C3728C2308}" type="datetime1">
              <a:rPr lang="tr-TR" smtClean="0">
                <a:solidFill>
                  <a:prstClr val="black">
                    <a:tint val="75000"/>
                  </a:prstClr>
                </a:solidFill>
              </a:rPr>
              <a:t>26.08.2019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5993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145C10F-3E42-41CD-B5F5-99BEA4F8A685}" type="datetime1">
              <a:rPr lang="tr-TR" smtClean="0">
                <a:solidFill>
                  <a:prstClr val="black">
                    <a:tint val="75000"/>
                  </a:prstClr>
                </a:solidFill>
              </a:rPr>
              <a:t>26.08.2019</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10123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29391DB-3DE8-4246-A10A-DB02888432D6}" type="datetime1">
              <a:rPr lang="tr-TR" smtClean="0">
                <a:solidFill>
                  <a:prstClr val="black">
                    <a:tint val="75000"/>
                  </a:prstClr>
                </a:solidFill>
              </a:rPr>
              <a:t>26.08.2019</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71330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B12036D-5E54-4460-A642-A78F86CB073C}" type="datetime1">
              <a:rPr lang="tr-TR" smtClean="0">
                <a:solidFill>
                  <a:prstClr val="black">
                    <a:tint val="75000"/>
                  </a:prstClr>
                </a:solidFill>
              </a:rPr>
              <a:t>26.08.2019</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82929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725C903-125C-47E0-A4CA-44F070867ABF}" type="datetime1">
              <a:rPr lang="tr-TR" smtClean="0">
                <a:solidFill>
                  <a:prstClr val="black">
                    <a:tint val="75000"/>
                  </a:prstClr>
                </a:solidFill>
              </a:rPr>
              <a:t>26.08.2019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9763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9813D0E-0A97-4ADA-B652-2E489AB41582}" type="datetime1">
              <a:rPr lang="tr-TR" smtClean="0">
                <a:solidFill>
                  <a:prstClr val="black">
                    <a:tint val="75000"/>
                  </a:prstClr>
                </a:solidFill>
              </a:rPr>
              <a:t>26.08.2019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21960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497DD-2C7C-46B2-B68C-FAF20C087DD9}"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30604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ctr"/>
            <a:endParaRPr lang="tr-TR" sz="6000" dirty="0" smtClean="0">
              <a:solidFill>
                <a:srgbClr val="00B050"/>
              </a:solidFill>
              <a:latin typeface="Algerian" panose="04020705040A02060702" pitchFamily="82" charset="0"/>
            </a:endParaRPr>
          </a:p>
          <a:p>
            <a:pPr algn="ctr"/>
            <a:r>
              <a:rPr lang="tr-TR" sz="9600" dirty="0" smtClean="0">
                <a:solidFill>
                  <a:srgbClr val="00B050"/>
                </a:solidFill>
                <a:latin typeface="Algerian" panose="04020705040A02060702" pitchFamily="82" charset="0"/>
              </a:rPr>
              <a:t>ALTINCI KISIM</a:t>
            </a:r>
            <a:endParaRPr lang="tr-TR" sz="9600" dirty="0">
              <a:solidFill>
                <a:srgbClr val="00B050"/>
              </a:solidFill>
              <a:latin typeface="Algerian" panose="04020705040A02060702" pitchFamily="82" charset="0"/>
            </a:endParaRPr>
          </a:p>
        </p:txBody>
      </p:sp>
      <p:sp>
        <p:nvSpPr>
          <p:cNvPr id="4" name="Veri Yer Tutucusu 3"/>
          <p:cNvSpPr>
            <a:spLocks noGrp="1"/>
          </p:cNvSpPr>
          <p:nvPr>
            <p:ph type="dt" sz="half" idx="10"/>
          </p:nvPr>
        </p:nvSpPr>
        <p:spPr/>
        <p:txBody>
          <a:bodyPr/>
          <a:lstStyle/>
          <a:p>
            <a:fld id="{CA3AB375-FDCA-4387-BAA1-F1380EF8D1E8}"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a:t>
            </a:fld>
            <a:endParaRPr lang="tr-TR">
              <a:solidFill>
                <a:prstClr val="black">
                  <a:tint val="75000"/>
                </a:prstClr>
              </a:solidFill>
            </a:endParaRPr>
          </a:p>
        </p:txBody>
      </p:sp>
    </p:spTree>
    <p:extLst>
      <p:ext uri="{BB962C8B-B14F-4D97-AF65-F5344CB8AC3E}">
        <p14:creationId xmlns:p14="http://schemas.microsoft.com/office/powerpoint/2010/main" val="9988481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7577" y="206062"/>
            <a:ext cx="11096223" cy="5970901"/>
          </a:xfrm>
        </p:spPr>
        <p:txBody>
          <a:bodyPr>
            <a:normAutofit/>
          </a:bodyPr>
          <a:lstStyle/>
          <a:p>
            <a:r>
              <a:rPr lang="tr-TR" sz="3200" dirty="0" smtClean="0">
                <a:solidFill>
                  <a:srgbClr val="FF0000"/>
                </a:solidFill>
              </a:rPr>
              <a:t>f</a:t>
            </a:r>
            <a:r>
              <a:rPr lang="tr-TR" sz="3200" dirty="0">
                <a:solidFill>
                  <a:srgbClr val="FF0000"/>
                </a:solidFill>
              </a:rPr>
              <a:t>) Gerçek kişilerce ithal edilen diğer eşyadan; </a:t>
            </a:r>
          </a:p>
          <a:p>
            <a:endParaRPr lang="tr-TR" dirty="0"/>
          </a:p>
        </p:txBody>
      </p:sp>
      <p:sp>
        <p:nvSpPr>
          <p:cNvPr id="4" name="Veri Yer Tutucusu 3"/>
          <p:cNvSpPr>
            <a:spLocks noGrp="1"/>
          </p:cNvSpPr>
          <p:nvPr>
            <p:ph type="dt" sz="half" idx="10"/>
          </p:nvPr>
        </p:nvSpPr>
        <p:spPr/>
        <p:txBody>
          <a:bodyPr/>
          <a:lstStyle/>
          <a:p>
            <a:fld id="{8EDDB518-A4DF-488A-B0C1-55AB12662178}"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10</a:t>
            </a:fld>
            <a:endParaRPr lang="tr-TR">
              <a:solidFill>
                <a:prstClr val="black">
                  <a:tint val="75000"/>
                </a:prstClr>
              </a:solidFill>
            </a:endParaRPr>
          </a:p>
        </p:txBody>
      </p:sp>
    </p:spTree>
    <p:extLst>
      <p:ext uri="{BB962C8B-B14F-4D97-AF65-F5344CB8AC3E}">
        <p14:creationId xmlns:p14="http://schemas.microsoft.com/office/powerpoint/2010/main" val="30973715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7577" y="206062"/>
            <a:ext cx="11096223" cy="6362163"/>
          </a:xfrm>
        </p:spPr>
        <p:txBody>
          <a:bodyPr>
            <a:normAutofit/>
          </a:bodyPr>
          <a:lstStyle/>
          <a:p>
            <a:r>
              <a:rPr lang="tr-TR" sz="3200" dirty="0" smtClean="0"/>
              <a:t>1</a:t>
            </a:r>
            <a:r>
              <a:rPr lang="tr-TR" sz="3200" dirty="0"/>
              <a:t>) Değeri 300 </a:t>
            </a:r>
            <a:r>
              <a:rPr lang="tr-TR" sz="3200" dirty="0" err="1"/>
              <a:t>EURO’yu</a:t>
            </a:r>
            <a:r>
              <a:rPr lang="tr-TR" sz="3200" dirty="0"/>
              <a:t> geçmemek üzere gerçek bir kişiden diğerine posta veya hızlı kargo taşımacılığı yoluyla ve Ramazan (Şeker) ve Kurban bayramları ile </a:t>
            </a:r>
            <a:r>
              <a:rPr lang="tr-TR" sz="3200" dirty="0" err="1"/>
              <a:t>noel</a:t>
            </a:r>
            <a:r>
              <a:rPr lang="tr-TR" sz="3200" dirty="0"/>
              <a:t> ve yılbaşı münasebetiyle bu tarihlerden bir ay önce ila bir ay sonra gönderilen veya Türkiye Gümrük Bölgesine Giren eşya veya yolcular tarafından ithal edilen hediyelik eşya,</a:t>
            </a:r>
          </a:p>
          <a:p>
            <a:r>
              <a:rPr lang="tr-TR" sz="3200" dirty="0" smtClean="0"/>
              <a:t>2</a:t>
            </a:r>
            <a:r>
              <a:rPr lang="tr-TR" sz="3200" dirty="0"/>
              <a:t>) </a:t>
            </a:r>
            <a:r>
              <a:rPr lang="tr-TR" sz="3200" dirty="0">
                <a:solidFill>
                  <a:srgbClr val="FF0000"/>
                </a:solidFill>
              </a:rPr>
              <a:t>Şeref nişanları veya ödülleri</a:t>
            </a:r>
            <a:r>
              <a:rPr lang="tr-TR" sz="3200" dirty="0"/>
              <a:t>, </a:t>
            </a:r>
          </a:p>
          <a:p>
            <a:r>
              <a:rPr lang="tr-TR" sz="3200" dirty="0" smtClean="0"/>
              <a:t>3</a:t>
            </a:r>
            <a:r>
              <a:rPr lang="tr-TR" sz="3200" dirty="0"/>
              <a:t>) </a:t>
            </a:r>
            <a:r>
              <a:rPr lang="tr-TR" sz="3200" dirty="0">
                <a:solidFill>
                  <a:srgbClr val="00B050"/>
                </a:solidFill>
              </a:rPr>
              <a:t>Uluslararası ilişkiler çerçevesinde alınan hediyeler, </a:t>
            </a:r>
          </a:p>
          <a:p>
            <a:r>
              <a:rPr lang="tr-TR" sz="3200" dirty="0"/>
              <a:t>	</a:t>
            </a:r>
          </a:p>
          <a:p>
            <a:endParaRPr lang="tr-TR" dirty="0"/>
          </a:p>
        </p:txBody>
      </p:sp>
      <p:sp>
        <p:nvSpPr>
          <p:cNvPr id="4" name="Veri Yer Tutucusu 3"/>
          <p:cNvSpPr>
            <a:spLocks noGrp="1"/>
          </p:cNvSpPr>
          <p:nvPr>
            <p:ph type="dt" sz="half" idx="10"/>
          </p:nvPr>
        </p:nvSpPr>
        <p:spPr/>
        <p:txBody>
          <a:bodyPr/>
          <a:lstStyle/>
          <a:p>
            <a:fld id="{3A2A38DE-B0B6-4B9C-88BF-92E2688CC858}"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11</a:t>
            </a:fld>
            <a:endParaRPr lang="tr-TR">
              <a:solidFill>
                <a:prstClr val="black">
                  <a:tint val="75000"/>
                </a:prstClr>
              </a:solidFill>
            </a:endParaRPr>
          </a:p>
        </p:txBody>
      </p:sp>
    </p:spTree>
    <p:extLst>
      <p:ext uri="{BB962C8B-B14F-4D97-AF65-F5344CB8AC3E}">
        <p14:creationId xmlns:p14="http://schemas.microsoft.com/office/powerpoint/2010/main" val="19722606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sz="3200" dirty="0">
                <a:solidFill>
                  <a:prstClr val="black"/>
                </a:solidFill>
              </a:rPr>
              <a:t>g) Kamu kurum ve kuruluşları ile kamu yararına çalışan dernekler ve Bakanlar Kurulunca vergi muafiyeti tanınan vakıflar tarafından ticari gaye güdülmemek ve kuruluş amaçları doğrultusunda kullanılmak üzere ithal edilen eşyadan; </a:t>
            </a:r>
          </a:p>
          <a:p>
            <a:endParaRPr lang="tr-TR" dirty="0"/>
          </a:p>
        </p:txBody>
      </p:sp>
      <p:sp>
        <p:nvSpPr>
          <p:cNvPr id="4" name="Veri Yer Tutucusu 3"/>
          <p:cNvSpPr>
            <a:spLocks noGrp="1"/>
          </p:cNvSpPr>
          <p:nvPr>
            <p:ph type="dt" sz="half" idx="10"/>
          </p:nvPr>
        </p:nvSpPr>
        <p:spPr/>
        <p:txBody>
          <a:bodyPr/>
          <a:lstStyle/>
          <a:p>
            <a:fld id="{7F42FC6A-A2C6-4060-98FD-50383F1C82D3}"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12</a:t>
            </a:fld>
            <a:endParaRPr lang="tr-TR">
              <a:solidFill>
                <a:prstClr val="black">
                  <a:tint val="75000"/>
                </a:prstClr>
              </a:solidFill>
            </a:endParaRPr>
          </a:p>
        </p:txBody>
      </p:sp>
    </p:spTree>
    <p:extLst>
      <p:ext uri="{BB962C8B-B14F-4D97-AF65-F5344CB8AC3E}">
        <p14:creationId xmlns:p14="http://schemas.microsoft.com/office/powerpoint/2010/main" val="18797938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1820" y="373487"/>
            <a:ext cx="11121980" cy="5803476"/>
          </a:xfrm>
        </p:spPr>
        <p:txBody>
          <a:bodyPr>
            <a:normAutofit/>
          </a:bodyPr>
          <a:lstStyle/>
          <a:p>
            <a:r>
              <a:rPr lang="tr-TR" sz="3200" dirty="0"/>
              <a:t>1) Eğitim, bilim ve kültürel amaçlı eşya ile bilimsel alet ve cihazlar, </a:t>
            </a:r>
          </a:p>
          <a:p>
            <a:r>
              <a:rPr lang="tr-TR" sz="3200" dirty="0" smtClean="0"/>
              <a:t>2</a:t>
            </a:r>
            <a:r>
              <a:rPr lang="tr-TR" sz="3200" dirty="0"/>
              <a:t>) Tıbbi teşhis, tedavi ve araştırma yapılmasına mahsus alet ve cihazlar, </a:t>
            </a:r>
          </a:p>
          <a:p>
            <a:r>
              <a:rPr lang="tr-TR" sz="3200" dirty="0" smtClean="0"/>
              <a:t>3</a:t>
            </a:r>
            <a:r>
              <a:rPr lang="tr-TR" sz="3200" dirty="0"/>
              <a:t>) Bilimsel araştırma amacına yönelik hayvanlar ile biyolojik veya kimyasal maddeler, </a:t>
            </a:r>
          </a:p>
          <a:p>
            <a:r>
              <a:rPr lang="tr-TR" sz="3200" dirty="0" smtClean="0"/>
              <a:t>4</a:t>
            </a:r>
            <a:r>
              <a:rPr lang="tr-TR" sz="3200" dirty="0"/>
              <a:t>) İnsan kaynaklı tedavi edici maddeler ile kan gruplama ve doku tipi ayırma belirteçleri, </a:t>
            </a:r>
          </a:p>
          <a:p>
            <a:r>
              <a:rPr lang="tr-TR" sz="3200" dirty="0" smtClean="0"/>
              <a:t>5</a:t>
            </a:r>
            <a:r>
              <a:rPr lang="tr-TR" sz="3200" dirty="0"/>
              <a:t>) İlaç özelliği olan ürünlerin kalite kontrolü amacına yönelik maddeler, </a:t>
            </a:r>
          </a:p>
          <a:p>
            <a:endParaRPr lang="tr-TR" sz="3200" dirty="0"/>
          </a:p>
        </p:txBody>
      </p:sp>
      <p:sp>
        <p:nvSpPr>
          <p:cNvPr id="4" name="Veri Yer Tutucusu 3"/>
          <p:cNvSpPr>
            <a:spLocks noGrp="1"/>
          </p:cNvSpPr>
          <p:nvPr>
            <p:ph type="dt" sz="half" idx="10"/>
          </p:nvPr>
        </p:nvSpPr>
        <p:spPr/>
        <p:txBody>
          <a:bodyPr/>
          <a:lstStyle/>
          <a:p>
            <a:fld id="{2DD590C5-E1FA-4B93-8C4C-58CC0DC31527}"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13</a:t>
            </a:fld>
            <a:endParaRPr lang="tr-TR">
              <a:solidFill>
                <a:prstClr val="black">
                  <a:tint val="75000"/>
                </a:prstClr>
              </a:solidFill>
            </a:endParaRPr>
          </a:p>
        </p:txBody>
      </p:sp>
    </p:spTree>
    <p:extLst>
      <p:ext uri="{BB962C8B-B14F-4D97-AF65-F5344CB8AC3E}">
        <p14:creationId xmlns:p14="http://schemas.microsoft.com/office/powerpoint/2010/main" val="5322910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3183" y="231820"/>
            <a:ext cx="11160617" cy="5945143"/>
          </a:xfrm>
        </p:spPr>
        <p:txBody>
          <a:bodyPr>
            <a:normAutofit/>
          </a:bodyPr>
          <a:lstStyle/>
          <a:p>
            <a:r>
              <a:rPr lang="tr-TR" sz="3200" dirty="0">
                <a:solidFill>
                  <a:srgbClr val="0070C0"/>
                </a:solidFill>
              </a:rPr>
              <a:t>h) Bir ticari faaliyetin yürütülmesi ile bağlantılı ithalat; </a:t>
            </a:r>
          </a:p>
          <a:p>
            <a:r>
              <a:rPr lang="tr-TR" dirty="0"/>
              <a:t>	</a:t>
            </a:r>
          </a:p>
          <a:p>
            <a:endParaRPr lang="tr-TR" dirty="0"/>
          </a:p>
        </p:txBody>
      </p:sp>
      <p:sp>
        <p:nvSpPr>
          <p:cNvPr id="4" name="Veri Yer Tutucusu 3"/>
          <p:cNvSpPr>
            <a:spLocks noGrp="1"/>
          </p:cNvSpPr>
          <p:nvPr>
            <p:ph type="dt" sz="half" idx="10"/>
          </p:nvPr>
        </p:nvSpPr>
        <p:spPr/>
        <p:txBody>
          <a:bodyPr/>
          <a:lstStyle/>
          <a:p>
            <a:fld id="{26131FE6-90B9-45D9-9D5E-4E7DA7445F44}"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14</a:t>
            </a:fld>
            <a:endParaRPr lang="tr-TR">
              <a:solidFill>
                <a:prstClr val="black">
                  <a:tint val="75000"/>
                </a:prstClr>
              </a:solidFill>
            </a:endParaRPr>
          </a:p>
        </p:txBody>
      </p:sp>
    </p:spTree>
    <p:extLst>
      <p:ext uri="{BB962C8B-B14F-4D97-AF65-F5344CB8AC3E}">
        <p14:creationId xmlns:p14="http://schemas.microsoft.com/office/powerpoint/2010/main" val="38237348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a:solidFill>
                  <a:prstClr val="black"/>
                </a:solidFill>
              </a:rPr>
              <a:t>1) İşyeri nakli suretiyle ithal edilen sermaye malları ve diğer malzemeler, </a:t>
            </a:r>
          </a:p>
          <a:p>
            <a:pPr lvl="0"/>
            <a:r>
              <a:rPr lang="tr-TR" dirty="0">
                <a:solidFill>
                  <a:prstClr val="black"/>
                </a:solidFill>
              </a:rPr>
              <a:t>2) Türkiye Gümrük Bölgesinde faaliyette bulunan çiftçilerin, komşu ülkedeki mülklerinden elde ettikleri ürünler, </a:t>
            </a:r>
          </a:p>
          <a:p>
            <a:pPr lvl="0"/>
            <a:r>
              <a:rPr lang="tr-TR" dirty="0">
                <a:solidFill>
                  <a:prstClr val="black"/>
                </a:solidFill>
              </a:rPr>
              <a:t>3) Komşu ülkelerdeki çiftçiler tarafından Türkiye Gümrük Bölgesindeki mülklerinde kullanılmak üzere getirilen, toprak ve ekinlerin işlenmesi amacına yönelik tohum, gübre ve diğer ürünler, </a:t>
            </a:r>
          </a:p>
          <a:p>
            <a:pPr lvl="0"/>
            <a:r>
              <a:rPr lang="tr-TR" dirty="0">
                <a:solidFill>
                  <a:prstClr val="black"/>
                </a:solidFill>
              </a:rPr>
              <a:t>4) Ticari mahiyet arz etmeyen numuneler, </a:t>
            </a:r>
          </a:p>
          <a:p>
            <a:endParaRPr lang="tr-TR" dirty="0"/>
          </a:p>
        </p:txBody>
      </p:sp>
      <p:sp>
        <p:nvSpPr>
          <p:cNvPr id="4" name="Veri Yer Tutucusu 3"/>
          <p:cNvSpPr>
            <a:spLocks noGrp="1"/>
          </p:cNvSpPr>
          <p:nvPr>
            <p:ph type="dt" sz="half" idx="10"/>
          </p:nvPr>
        </p:nvSpPr>
        <p:spPr/>
        <p:txBody>
          <a:bodyPr/>
          <a:lstStyle/>
          <a:p>
            <a:fld id="{ACA27184-0428-4D89-B013-D0F735361EB1}"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15</a:t>
            </a:fld>
            <a:endParaRPr lang="tr-TR">
              <a:solidFill>
                <a:prstClr val="black">
                  <a:tint val="75000"/>
                </a:prstClr>
              </a:solidFill>
            </a:endParaRPr>
          </a:p>
        </p:txBody>
      </p:sp>
    </p:spTree>
    <p:extLst>
      <p:ext uri="{BB962C8B-B14F-4D97-AF65-F5344CB8AC3E}">
        <p14:creationId xmlns:p14="http://schemas.microsoft.com/office/powerpoint/2010/main" val="11345557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0456" y="167425"/>
            <a:ext cx="11083344" cy="6009538"/>
          </a:xfrm>
        </p:spPr>
        <p:txBody>
          <a:bodyPr>
            <a:normAutofit/>
          </a:bodyPr>
          <a:lstStyle/>
          <a:p>
            <a:r>
              <a:rPr lang="tr-TR" dirty="0"/>
              <a:t>i) Önemli değeri olmayan numunelik eşya ve modeller, </a:t>
            </a:r>
          </a:p>
          <a:p>
            <a:r>
              <a:rPr lang="tr-TR" dirty="0" smtClean="0"/>
              <a:t>ii</a:t>
            </a:r>
            <a:r>
              <a:rPr lang="tr-TR" dirty="0"/>
              <a:t>) Basılı reklamcılık dokümanları ve reklamcılık amacına yönelik malzemeler, </a:t>
            </a:r>
          </a:p>
          <a:p>
            <a:r>
              <a:rPr lang="tr-TR" dirty="0" smtClean="0"/>
              <a:t>iii</a:t>
            </a:r>
            <a:r>
              <a:rPr lang="tr-TR" dirty="0"/>
              <a:t>) Bir ticari fuarda veya benzeri bir faaliyette kullanılan veya tüketilen ürünler, </a:t>
            </a:r>
          </a:p>
          <a:p>
            <a:r>
              <a:rPr lang="tr-TR" dirty="0" smtClean="0"/>
              <a:t>5</a:t>
            </a:r>
            <a:r>
              <a:rPr lang="tr-TR" dirty="0"/>
              <a:t>) İnceleme, analiz veya test amaçlı olarak ithal edilen eşya, </a:t>
            </a:r>
          </a:p>
          <a:p>
            <a:r>
              <a:rPr lang="tr-TR" dirty="0"/>
              <a:t> </a:t>
            </a:r>
          </a:p>
        </p:txBody>
      </p:sp>
      <p:sp>
        <p:nvSpPr>
          <p:cNvPr id="4" name="Veri Yer Tutucusu 3"/>
          <p:cNvSpPr>
            <a:spLocks noGrp="1"/>
          </p:cNvSpPr>
          <p:nvPr>
            <p:ph type="dt" sz="half" idx="10"/>
          </p:nvPr>
        </p:nvSpPr>
        <p:spPr/>
        <p:txBody>
          <a:bodyPr/>
          <a:lstStyle/>
          <a:p>
            <a:fld id="{DA9B586E-3552-4995-8B62-2D7E3ED38972}"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16</a:t>
            </a:fld>
            <a:endParaRPr lang="tr-TR">
              <a:solidFill>
                <a:prstClr val="black">
                  <a:tint val="75000"/>
                </a:prstClr>
              </a:solidFill>
            </a:endParaRPr>
          </a:p>
        </p:txBody>
      </p:sp>
    </p:spTree>
    <p:extLst>
      <p:ext uri="{BB962C8B-B14F-4D97-AF65-F5344CB8AC3E}">
        <p14:creationId xmlns:p14="http://schemas.microsoft.com/office/powerpoint/2010/main" val="3968726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a:solidFill>
                  <a:prstClr val="black"/>
                </a:solidFill>
              </a:rPr>
              <a:t>ı) </a:t>
            </a:r>
            <a:r>
              <a:rPr lang="tr-TR" dirty="0" err="1">
                <a:solidFill>
                  <a:prstClr val="black"/>
                </a:solidFill>
              </a:rPr>
              <a:t>Ulaştırmacılıkta</a:t>
            </a:r>
            <a:r>
              <a:rPr lang="tr-TR" dirty="0">
                <a:solidFill>
                  <a:prstClr val="black"/>
                </a:solidFill>
              </a:rPr>
              <a:t> kullanılan eşya; </a:t>
            </a:r>
          </a:p>
          <a:p>
            <a:pPr lvl="0"/>
            <a:r>
              <a:rPr lang="tr-TR" dirty="0">
                <a:solidFill>
                  <a:prstClr val="black"/>
                </a:solidFill>
              </a:rPr>
              <a:t>1) Taşıma sırasında eşyanın istifi ve korunması için yardımcı maddeler, </a:t>
            </a:r>
          </a:p>
          <a:p>
            <a:pPr lvl="0"/>
            <a:r>
              <a:rPr lang="tr-TR" dirty="0">
                <a:solidFill>
                  <a:prstClr val="black"/>
                </a:solidFill>
              </a:rPr>
              <a:t>2) Canlı hayvanların nakli sırasında kullanılan kuru ot, yem ve yiyecek maddeleri ile ilaçları, </a:t>
            </a:r>
          </a:p>
          <a:p>
            <a:pPr lvl="0"/>
            <a:r>
              <a:rPr lang="tr-TR" dirty="0">
                <a:solidFill>
                  <a:prstClr val="black"/>
                </a:solidFill>
              </a:rPr>
              <a:t>3) Ulaşım araçları ile özel konteynerlerde mevcut bulunan akaryakıt ve madeni yağlar, </a:t>
            </a:r>
          </a:p>
          <a:p>
            <a:pPr lvl="0"/>
            <a:r>
              <a:rPr lang="tr-TR" dirty="0">
                <a:solidFill>
                  <a:prstClr val="black"/>
                </a:solidFill>
              </a:rPr>
              <a:t>4) Deniz ve hava ulaşım araçlarına ait donatım ve işletme malzemesi. </a:t>
            </a:r>
          </a:p>
          <a:p>
            <a:endParaRPr lang="tr-TR" dirty="0"/>
          </a:p>
        </p:txBody>
      </p:sp>
      <p:sp>
        <p:nvSpPr>
          <p:cNvPr id="4" name="Veri Yer Tutucusu 3"/>
          <p:cNvSpPr>
            <a:spLocks noGrp="1"/>
          </p:cNvSpPr>
          <p:nvPr>
            <p:ph type="dt" sz="half" idx="10"/>
          </p:nvPr>
        </p:nvSpPr>
        <p:spPr/>
        <p:txBody>
          <a:bodyPr/>
          <a:lstStyle/>
          <a:p>
            <a:fld id="{54C4DC2D-8F4F-4A8F-991A-E792E545F902}"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17</a:t>
            </a:fld>
            <a:endParaRPr lang="tr-TR">
              <a:solidFill>
                <a:prstClr val="black">
                  <a:tint val="75000"/>
                </a:prstClr>
              </a:solidFill>
            </a:endParaRPr>
          </a:p>
        </p:txBody>
      </p:sp>
    </p:spTree>
    <p:extLst>
      <p:ext uri="{BB962C8B-B14F-4D97-AF65-F5344CB8AC3E}">
        <p14:creationId xmlns:p14="http://schemas.microsoft.com/office/powerpoint/2010/main" val="1643323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0456" y="283335"/>
            <a:ext cx="11083344" cy="5893628"/>
          </a:xfrm>
        </p:spPr>
        <p:txBody>
          <a:bodyPr>
            <a:normAutofit/>
          </a:bodyPr>
          <a:lstStyle/>
          <a:p>
            <a:r>
              <a:rPr lang="tr-TR" sz="3200" dirty="0">
                <a:solidFill>
                  <a:srgbClr val="0070C0"/>
                </a:solidFill>
              </a:rPr>
              <a:t>j) Bilgi materyali ithalatı; </a:t>
            </a:r>
          </a:p>
          <a:p>
            <a:r>
              <a:rPr lang="tr-TR" dirty="0"/>
              <a:t> </a:t>
            </a:r>
          </a:p>
        </p:txBody>
      </p:sp>
      <p:sp>
        <p:nvSpPr>
          <p:cNvPr id="4" name="Veri Yer Tutucusu 3"/>
          <p:cNvSpPr>
            <a:spLocks noGrp="1"/>
          </p:cNvSpPr>
          <p:nvPr>
            <p:ph type="dt" sz="half" idx="10"/>
          </p:nvPr>
        </p:nvSpPr>
        <p:spPr/>
        <p:txBody>
          <a:bodyPr/>
          <a:lstStyle/>
          <a:p>
            <a:fld id="{EBC261AE-9E3B-476D-9D20-6D1E37F938C9}"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18</a:t>
            </a:fld>
            <a:endParaRPr lang="tr-TR">
              <a:solidFill>
                <a:prstClr val="black">
                  <a:tint val="75000"/>
                </a:prstClr>
              </a:solidFill>
            </a:endParaRPr>
          </a:p>
        </p:txBody>
      </p:sp>
    </p:spTree>
    <p:extLst>
      <p:ext uri="{BB962C8B-B14F-4D97-AF65-F5344CB8AC3E}">
        <p14:creationId xmlns:p14="http://schemas.microsoft.com/office/powerpoint/2010/main" val="41425704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a:solidFill>
                  <a:prstClr val="black"/>
                </a:solidFill>
              </a:rPr>
              <a:t>1) Yayın hakları veya endüstriyel ve ticari patent haklarını koruyan örgütlere gönderilen eşya, </a:t>
            </a:r>
          </a:p>
          <a:p>
            <a:pPr lvl="0"/>
            <a:r>
              <a:rPr lang="tr-TR" dirty="0">
                <a:solidFill>
                  <a:prstClr val="black"/>
                </a:solidFill>
              </a:rPr>
              <a:t>2) Turistik reklamcılık malzemeleri, </a:t>
            </a:r>
          </a:p>
          <a:p>
            <a:pPr lvl="0"/>
            <a:r>
              <a:rPr lang="tr-TR" dirty="0">
                <a:solidFill>
                  <a:prstClr val="black"/>
                </a:solidFill>
              </a:rPr>
              <a:t>3) Ticari değeri olmayan çeşitli belge ve eşya, </a:t>
            </a:r>
          </a:p>
          <a:p>
            <a:pPr lvl="0"/>
            <a:r>
              <a:rPr lang="tr-TR" dirty="0">
                <a:solidFill>
                  <a:prstClr val="black"/>
                </a:solidFill>
              </a:rPr>
              <a:t>k) Cenaze ve cenaze ile ilgili eşyanın ithali; </a:t>
            </a:r>
          </a:p>
          <a:p>
            <a:pPr lvl="0"/>
            <a:r>
              <a:rPr lang="tr-TR" dirty="0">
                <a:solidFill>
                  <a:prstClr val="black"/>
                </a:solidFill>
              </a:rPr>
              <a:t>1) Savaş kurbanları anıtları ile mezarlıkların yapımı, bakımı ve süslenmesi amacına yönelik eşya, </a:t>
            </a:r>
          </a:p>
          <a:p>
            <a:pPr lvl="0"/>
            <a:r>
              <a:rPr lang="tr-TR" dirty="0">
                <a:solidFill>
                  <a:prstClr val="black"/>
                </a:solidFill>
              </a:rPr>
              <a:t>	</a:t>
            </a:r>
          </a:p>
          <a:p>
            <a:endParaRPr lang="tr-TR" dirty="0"/>
          </a:p>
        </p:txBody>
      </p:sp>
      <p:sp>
        <p:nvSpPr>
          <p:cNvPr id="4" name="Veri Yer Tutucusu 3"/>
          <p:cNvSpPr>
            <a:spLocks noGrp="1"/>
          </p:cNvSpPr>
          <p:nvPr>
            <p:ph type="dt" sz="half" idx="10"/>
          </p:nvPr>
        </p:nvSpPr>
        <p:spPr/>
        <p:txBody>
          <a:bodyPr/>
          <a:lstStyle/>
          <a:p>
            <a:fld id="{83ADF8BD-BDF1-4193-9ABC-8ABBD9D6AF0C}"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19</a:t>
            </a:fld>
            <a:endParaRPr lang="tr-TR">
              <a:solidFill>
                <a:prstClr val="black">
                  <a:tint val="75000"/>
                </a:prstClr>
              </a:solidFill>
            </a:endParaRPr>
          </a:p>
        </p:txBody>
      </p:sp>
    </p:spTree>
    <p:extLst>
      <p:ext uri="{BB962C8B-B14F-4D97-AF65-F5344CB8AC3E}">
        <p14:creationId xmlns:p14="http://schemas.microsoft.com/office/powerpoint/2010/main" val="1668674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548681"/>
            <a:ext cx="8229600" cy="5577483"/>
          </a:xfrm>
        </p:spPr>
        <p:txBody>
          <a:bodyPr>
            <a:normAutofit/>
          </a:bodyPr>
          <a:lstStyle/>
          <a:p>
            <a:r>
              <a:rPr lang="tr-TR" sz="4800" dirty="0">
                <a:solidFill>
                  <a:srgbClr val="FF0000"/>
                </a:solidFill>
              </a:rPr>
              <a:t>ÖĞR. GÖR. ORHAN ŞENSES</a:t>
            </a:r>
          </a:p>
          <a:p>
            <a:r>
              <a:rPr lang="tr-TR" sz="4800" smtClean="0">
                <a:solidFill>
                  <a:srgbClr val="FF0000"/>
                </a:solidFill>
              </a:rPr>
              <a:t>osenses@trabzon.edu.tr</a:t>
            </a:r>
            <a:endParaRPr lang="tr-TR" sz="4800" dirty="0">
              <a:solidFill>
                <a:srgbClr val="FF0000"/>
              </a:solidFill>
            </a:endParaRPr>
          </a:p>
        </p:txBody>
      </p:sp>
      <p:sp>
        <p:nvSpPr>
          <p:cNvPr id="4" name="Veri Yer Tutucusu 3"/>
          <p:cNvSpPr>
            <a:spLocks noGrp="1"/>
          </p:cNvSpPr>
          <p:nvPr>
            <p:ph type="dt" sz="half" idx="10"/>
          </p:nvPr>
        </p:nvSpPr>
        <p:spPr/>
        <p:txBody>
          <a:bodyPr/>
          <a:lstStyle/>
          <a:p>
            <a:fld id="{967A54A5-3927-477C-A191-FCB017474A77}"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523FEBB-4577-44E9-B2CF-F440606F5670}" type="slidenum">
              <a:rPr lang="tr-TR" smtClean="0">
                <a:solidFill>
                  <a:prstClr val="black">
                    <a:tint val="75000"/>
                  </a:prstClr>
                </a:solidFill>
              </a:rPr>
              <a:pPr/>
              <a:t>2</a:t>
            </a:fld>
            <a:endParaRPr lang="tr-TR">
              <a:solidFill>
                <a:prstClr val="black">
                  <a:tint val="75000"/>
                </a:prstClr>
              </a:solidFill>
            </a:endParaRPr>
          </a:p>
        </p:txBody>
      </p:sp>
    </p:spTree>
    <p:extLst>
      <p:ext uri="{BB962C8B-B14F-4D97-AF65-F5344CB8AC3E}">
        <p14:creationId xmlns:p14="http://schemas.microsoft.com/office/powerpoint/2010/main" val="1324270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06062"/>
            <a:ext cx="11353800" cy="5970901"/>
          </a:xfrm>
        </p:spPr>
        <p:txBody>
          <a:bodyPr>
            <a:normAutofit/>
          </a:bodyPr>
          <a:lstStyle/>
          <a:p>
            <a:r>
              <a:rPr lang="tr-TR" dirty="0"/>
              <a:t>2) Tabutlar, cenaze kül kapları ve süsleme niteliği olan cenaze levazımatı, </a:t>
            </a:r>
          </a:p>
          <a:p>
            <a:endParaRPr lang="tr-TR" sz="3200" dirty="0" smtClean="0">
              <a:solidFill>
                <a:srgbClr val="0070C0"/>
              </a:solidFill>
            </a:endParaRPr>
          </a:p>
          <a:p>
            <a:r>
              <a:rPr lang="tr-TR" sz="3200" dirty="0" smtClean="0">
                <a:solidFill>
                  <a:srgbClr val="0070C0"/>
                </a:solidFill>
              </a:rPr>
              <a:t>l</a:t>
            </a:r>
            <a:r>
              <a:rPr lang="tr-TR" sz="3200" dirty="0">
                <a:solidFill>
                  <a:srgbClr val="0070C0"/>
                </a:solidFill>
              </a:rPr>
              <a:t>) Diğer eşya; </a:t>
            </a:r>
          </a:p>
          <a:p>
            <a:r>
              <a:rPr lang="tr-TR" dirty="0" smtClean="0"/>
              <a:t>1</a:t>
            </a:r>
            <a:r>
              <a:rPr lang="tr-TR" dirty="0"/>
              <a:t>) Malul ve sakatların kullanımına mahsus eşya, </a:t>
            </a:r>
          </a:p>
          <a:p>
            <a:r>
              <a:rPr lang="tr-TR" dirty="0" smtClean="0"/>
              <a:t>2</a:t>
            </a:r>
            <a:r>
              <a:rPr lang="tr-TR" dirty="0"/>
              <a:t>) Doğal afetlerden zarar görenlere gönderilen eşya, </a:t>
            </a:r>
          </a:p>
          <a:p>
            <a:r>
              <a:rPr lang="tr-TR" dirty="0" smtClean="0"/>
              <a:t>3</a:t>
            </a:r>
            <a:r>
              <a:rPr lang="tr-TR" dirty="0"/>
              <a:t>) Türkiye’de düzenlenen uluslararası spor müsabakalarında kullanılmak üzere getirilen eczacılık ürünleri, </a:t>
            </a:r>
          </a:p>
          <a:p>
            <a:r>
              <a:rPr lang="tr-TR" dirty="0"/>
              <a:t> 	Birinci fıkranın (d) ila (l) bentlerinde yer alan eşyaya ilişkin olarak 13/1/2000 tarih ve 2000/53 sayılı Bakanlar Kurulu Kararı hükümleri uygulanır.</a:t>
            </a:r>
          </a:p>
          <a:p>
            <a:endParaRPr lang="tr-TR" dirty="0"/>
          </a:p>
        </p:txBody>
      </p:sp>
      <p:sp>
        <p:nvSpPr>
          <p:cNvPr id="4" name="Veri Yer Tutucusu 3"/>
          <p:cNvSpPr>
            <a:spLocks noGrp="1"/>
          </p:cNvSpPr>
          <p:nvPr>
            <p:ph type="dt" sz="half" idx="10"/>
          </p:nvPr>
        </p:nvSpPr>
        <p:spPr/>
        <p:txBody>
          <a:bodyPr/>
          <a:lstStyle/>
          <a:p>
            <a:fld id="{3D87C082-D47D-429D-B2DB-2EC270A1554B}"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20</a:t>
            </a:fld>
            <a:endParaRPr lang="tr-TR">
              <a:solidFill>
                <a:prstClr val="black">
                  <a:tint val="75000"/>
                </a:prstClr>
              </a:solidFill>
            </a:endParaRPr>
          </a:p>
        </p:txBody>
      </p:sp>
    </p:spTree>
    <p:extLst>
      <p:ext uri="{BB962C8B-B14F-4D97-AF65-F5344CB8AC3E}">
        <p14:creationId xmlns:p14="http://schemas.microsoft.com/office/powerpoint/2010/main" val="275387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z="4000" b="1" dirty="0" smtClean="0">
                <a:solidFill>
                  <a:srgbClr val="00B050"/>
                </a:solidFill>
              </a:rPr>
              <a:t>ALTINCI KISIM</a:t>
            </a:r>
          </a:p>
          <a:p>
            <a:pPr algn="ctr"/>
            <a:endParaRPr lang="tr-TR" b="1" dirty="0" smtClean="0">
              <a:solidFill>
                <a:srgbClr val="0070C0"/>
              </a:solidFill>
            </a:endParaRPr>
          </a:p>
          <a:p>
            <a:pPr algn="ctr"/>
            <a:r>
              <a:rPr lang="tr-TR" sz="3600" b="1" dirty="0" smtClean="0">
                <a:solidFill>
                  <a:srgbClr val="0070C0"/>
                </a:solidFill>
              </a:rPr>
              <a:t>DÖRDÜNCÜ BÖLÜM</a:t>
            </a:r>
          </a:p>
          <a:p>
            <a:pPr algn="r"/>
            <a:r>
              <a:rPr lang="tr-TR" sz="3200" b="1" dirty="0" smtClean="0">
                <a:solidFill>
                  <a:srgbClr val="FF0000"/>
                </a:solidFill>
              </a:rPr>
              <a:t>BİRİNCİ AYIRIM</a:t>
            </a:r>
          </a:p>
          <a:p>
            <a:pPr algn="r"/>
            <a:endParaRPr lang="tr-TR" sz="3200" b="1" dirty="0">
              <a:solidFill>
                <a:srgbClr val="FF0000"/>
              </a:solidFill>
            </a:endParaRPr>
          </a:p>
        </p:txBody>
      </p:sp>
      <p:sp>
        <p:nvSpPr>
          <p:cNvPr id="4" name="Veri Yer Tutucusu 3"/>
          <p:cNvSpPr>
            <a:spLocks noGrp="1"/>
          </p:cNvSpPr>
          <p:nvPr>
            <p:ph type="dt" sz="half" idx="10"/>
          </p:nvPr>
        </p:nvSpPr>
        <p:spPr/>
        <p:txBody>
          <a:bodyPr/>
          <a:lstStyle/>
          <a:p>
            <a:fld id="{8F079753-858A-4641-80E7-48D17A308642}"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21</a:t>
            </a:fld>
            <a:endParaRPr lang="tr-TR">
              <a:solidFill>
                <a:prstClr val="black">
                  <a:tint val="75000"/>
                </a:prstClr>
              </a:solidFill>
            </a:endParaRPr>
          </a:p>
        </p:txBody>
      </p:sp>
    </p:spTree>
    <p:extLst>
      <p:ext uri="{BB962C8B-B14F-4D97-AF65-F5344CB8AC3E}">
        <p14:creationId xmlns:p14="http://schemas.microsoft.com/office/powerpoint/2010/main" val="14310440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953850"/>
          </a:xfrm>
        </p:spPr>
        <p:txBody>
          <a:bodyPr>
            <a:normAutofit/>
          </a:bodyPr>
          <a:lstStyle/>
          <a:p>
            <a:pPr algn="ctr"/>
            <a:r>
              <a:rPr lang="tr-TR" b="1" dirty="0">
                <a:solidFill>
                  <a:srgbClr val="FF0000"/>
                </a:solidFill>
              </a:rPr>
              <a:t>DÖRDÜNCÜ BÖLÜM</a:t>
            </a:r>
            <a:r>
              <a:rPr lang="tr-TR" dirty="0">
                <a:solidFill>
                  <a:srgbClr val="FF0000"/>
                </a:solidFill>
              </a:rPr>
              <a:t/>
            </a:r>
            <a:br>
              <a:rPr lang="tr-TR" dirty="0">
                <a:solidFill>
                  <a:srgbClr val="FF0000"/>
                </a:solidFill>
              </a:rPr>
            </a:br>
            <a:r>
              <a:rPr lang="tr-TR" b="1" dirty="0">
                <a:solidFill>
                  <a:srgbClr val="FF0000"/>
                </a:solidFill>
              </a:rPr>
              <a:t>Gümrük Yükümlülüğünün Sona Ermesi</a:t>
            </a:r>
            <a:br>
              <a:rPr lang="tr-TR" b="1" dirty="0">
                <a:solidFill>
                  <a:srgbClr val="FF0000"/>
                </a:solidFill>
              </a:rPr>
            </a:br>
            <a:endParaRPr lang="tr-TR" dirty="0">
              <a:solidFill>
                <a:srgbClr val="FF0000"/>
              </a:solidFill>
            </a:endParaRPr>
          </a:p>
        </p:txBody>
      </p:sp>
      <p:sp>
        <p:nvSpPr>
          <p:cNvPr id="4" name="Veri Yer Tutucusu 3"/>
          <p:cNvSpPr>
            <a:spLocks noGrp="1"/>
          </p:cNvSpPr>
          <p:nvPr>
            <p:ph type="dt" sz="half" idx="10"/>
          </p:nvPr>
        </p:nvSpPr>
        <p:spPr/>
        <p:txBody>
          <a:bodyPr/>
          <a:lstStyle/>
          <a:p>
            <a:fld id="{EBEA82CE-090F-4B90-AF9F-51C9CFD5A98C}"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22</a:t>
            </a:fld>
            <a:endParaRPr lang="tr-TR">
              <a:solidFill>
                <a:prstClr val="black">
                  <a:tint val="75000"/>
                </a:prstClr>
              </a:solidFill>
            </a:endParaRPr>
          </a:p>
        </p:txBody>
      </p:sp>
    </p:spTree>
    <p:extLst>
      <p:ext uri="{BB962C8B-B14F-4D97-AF65-F5344CB8AC3E}">
        <p14:creationId xmlns:p14="http://schemas.microsoft.com/office/powerpoint/2010/main" val="1142515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7577" y="437882"/>
            <a:ext cx="11732654" cy="6168980"/>
          </a:xfrm>
        </p:spPr>
        <p:txBody>
          <a:bodyPr>
            <a:normAutofit/>
          </a:bodyPr>
          <a:lstStyle/>
          <a:p>
            <a:pPr algn="ctr"/>
            <a:r>
              <a:rPr lang="tr-TR" sz="3600" b="1" dirty="0">
                <a:solidFill>
                  <a:srgbClr val="FF0000"/>
                </a:solidFill>
              </a:rPr>
              <a:t>Gümrük yükümlülüğünün sona erdiği hall</a:t>
            </a:r>
            <a:r>
              <a:rPr lang="tr-TR" sz="3600" b="1" dirty="0"/>
              <a:t>er</a:t>
            </a:r>
          </a:p>
          <a:p>
            <a:r>
              <a:rPr lang="tr-TR" dirty="0"/>
              <a:t>	</a:t>
            </a:r>
          </a:p>
          <a:p>
            <a:r>
              <a:rPr lang="tr-TR" b="1" dirty="0"/>
              <a:t>	Madde 658 -</a:t>
            </a:r>
            <a:r>
              <a:rPr lang="tr-TR" dirty="0"/>
              <a:t> </a:t>
            </a:r>
            <a:r>
              <a:rPr lang="tr-TR" sz="3200" dirty="0"/>
              <a:t>6183 sayılı Amme Alacaklarının Tahsil Usulü Hakkındaki Kanun hükümleri saklı kalmak üzere, </a:t>
            </a:r>
            <a:endParaRPr lang="tr-TR" sz="3200" dirty="0" smtClean="0"/>
          </a:p>
          <a:p>
            <a:pPr algn="ctr"/>
            <a:r>
              <a:rPr lang="tr-TR" sz="3200" dirty="0" smtClean="0">
                <a:solidFill>
                  <a:srgbClr val="0070C0"/>
                </a:solidFill>
                <a:effectLst>
                  <a:outerShdw blurRad="38100" dist="38100" dir="2700000" algn="tl">
                    <a:srgbClr val="000000">
                      <a:alpha val="43137"/>
                    </a:srgbClr>
                  </a:outerShdw>
                </a:effectLst>
                <a:latin typeface="Algerian" panose="04020705040A02060702" pitchFamily="82" charset="0"/>
              </a:rPr>
              <a:t>gümrük </a:t>
            </a:r>
            <a:r>
              <a:rPr lang="tr-TR" sz="3200" dirty="0">
                <a:solidFill>
                  <a:srgbClr val="0070C0"/>
                </a:solidFill>
                <a:effectLst>
                  <a:outerShdw blurRad="38100" dist="38100" dir="2700000" algn="tl">
                    <a:srgbClr val="000000">
                      <a:alpha val="43137"/>
                    </a:srgbClr>
                  </a:outerShdw>
                </a:effectLst>
                <a:latin typeface="Algerian" panose="04020705040A02060702" pitchFamily="82" charset="0"/>
              </a:rPr>
              <a:t>yükümlülüğü; </a:t>
            </a:r>
          </a:p>
          <a:p>
            <a:r>
              <a:rPr lang="tr-TR" sz="3200" dirty="0"/>
              <a:t> </a:t>
            </a:r>
          </a:p>
          <a:p>
            <a:r>
              <a:rPr lang="tr-TR" sz="3200" dirty="0"/>
              <a:t>	</a:t>
            </a:r>
            <a:r>
              <a:rPr lang="tr-TR" sz="3200" dirty="0">
                <a:solidFill>
                  <a:srgbClr val="FF0000"/>
                </a:solidFill>
              </a:rPr>
              <a:t>a)</a:t>
            </a:r>
            <a:r>
              <a:rPr lang="tr-TR" sz="3200" dirty="0">
                <a:solidFill>
                  <a:srgbClr val="00B050"/>
                </a:solidFill>
              </a:rPr>
              <a:t> Vergilerin ödenmesi, </a:t>
            </a:r>
          </a:p>
          <a:p>
            <a:r>
              <a:rPr lang="tr-TR" sz="3200" dirty="0">
                <a:solidFill>
                  <a:srgbClr val="00B050"/>
                </a:solidFill>
              </a:rPr>
              <a:t> 	</a:t>
            </a:r>
            <a:r>
              <a:rPr lang="tr-TR" sz="3200" dirty="0">
                <a:solidFill>
                  <a:srgbClr val="FF0000"/>
                </a:solidFill>
              </a:rPr>
              <a:t>b)</a:t>
            </a:r>
            <a:r>
              <a:rPr lang="tr-TR" sz="3200" dirty="0">
                <a:solidFill>
                  <a:srgbClr val="00B050"/>
                </a:solidFill>
              </a:rPr>
              <a:t> Vergilerin kaldırılmasına karar verilmesi, </a:t>
            </a:r>
          </a:p>
          <a:p>
            <a:r>
              <a:rPr lang="tr-TR" sz="3200" dirty="0">
                <a:solidFill>
                  <a:srgbClr val="00B050"/>
                </a:solidFill>
              </a:rPr>
              <a:t> 	</a:t>
            </a:r>
            <a:r>
              <a:rPr lang="tr-TR" sz="3200" dirty="0">
                <a:solidFill>
                  <a:srgbClr val="FF0000"/>
                </a:solidFill>
              </a:rPr>
              <a:t>c)</a:t>
            </a:r>
            <a:r>
              <a:rPr lang="tr-TR" sz="3200" dirty="0">
                <a:solidFill>
                  <a:srgbClr val="00B050"/>
                </a:solidFill>
              </a:rPr>
              <a:t> Gümrük beyannamesinin iptal edilmesi,</a:t>
            </a:r>
            <a:r>
              <a:rPr lang="tr-TR" sz="3200" dirty="0"/>
              <a:t> </a:t>
            </a:r>
          </a:p>
          <a:p>
            <a:r>
              <a:rPr lang="tr-TR" dirty="0"/>
              <a:t> </a:t>
            </a:r>
            <a:r>
              <a:rPr lang="tr-TR" sz="3200" dirty="0">
                <a:solidFill>
                  <a:prstClr val="black"/>
                </a:solidFill>
              </a:rPr>
              <a:t> </a:t>
            </a:r>
            <a:r>
              <a:rPr lang="tr-TR" sz="3200" dirty="0" smtClean="0">
                <a:solidFill>
                  <a:prstClr val="black"/>
                </a:solidFill>
              </a:rPr>
              <a:t>     </a:t>
            </a:r>
            <a:r>
              <a:rPr lang="tr-TR" sz="3200" dirty="0" smtClean="0">
                <a:solidFill>
                  <a:srgbClr val="FF0000"/>
                </a:solidFill>
              </a:rPr>
              <a:t>d</a:t>
            </a:r>
            <a:r>
              <a:rPr lang="tr-TR" sz="3200" dirty="0">
                <a:solidFill>
                  <a:srgbClr val="FF0000"/>
                </a:solidFill>
              </a:rPr>
              <a:t>)</a:t>
            </a:r>
            <a:r>
              <a:rPr lang="tr-TR" sz="3200" dirty="0">
                <a:solidFill>
                  <a:prstClr val="black"/>
                </a:solidFill>
              </a:rPr>
              <a:t> </a:t>
            </a:r>
            <a:r>
              <a:rPr lang="tr-TR" sz="3200" dirty="0">
                <a:solidFill>
                  <a:srgbClr val="00B050"/>
                </a:solidFill>
              </a:rPr>
              <a:t>Eşyanın bir gümrük rejimi kapsamında tesliminden önce zapt </a:t>
            </a:r>
            <a:r>
              <a:rPr lang="tr-TR" sz="3200" dirty="0" smtClean="0">
                <a:solidFill>
                  <a:srgbClr val="00B050"/>
                </a:solidFill>
              </a:rPr>
              <a:t>          	    ve </a:t>
            </a:r>
            <a:r>
              <a:rPr lang="tr-TR" sz="3200" dirty="0">
                <a:solidFill>
                  <a:srgbClr val="00B050"/>
                </a:solidFill>
              </a:rPr>
              <a:t>müsadere edilmesi veya imha edilmesi</a:t>
            </a:r>
            <a:endParaRPr lang="tr-TR" dirty="0">
              <a:solidFill>
                <a:srgbClr val="00B050"/>
              </a:solidFill>
            </a:endParaRPr>
          </a:p>
          <a:p>
            <a:endParaRPr lang="tr-TR" dirty="0"/>
          </a:p>
        </p:txBody>
      </p:sp>
      <p:sp>
        <p:nvSpPr>
          <p:cNvPr id="4" name="Veri Yer Tutucusu 3"/>
          <p:cNvSpPr>
            <a:spLocks noGrp="1"/>
          </p:cNvSpPr>
          <p:nvPr>
            <p:ph type="dt" sz="half" idx="10"/>
          </p:nvPr>
        </p:nvSpPr>
        <p:spPr/>
        <p:txBody>
          <a:bodyPr/>
          <a:lstStyle/>
          <a:p>
            <a:fld id="{00437F4D-8271-4EA5-BC8C-5D740492F598}"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23</a:t>
            </a:fld>
            <a:endParaRPr lang="tr-TR">
              <a:solidFill>
                <a:prstClr val="black">
                  <a:tint val="75000"/>
                </a:prstClr>
              </a:solidFill>
            </a:endParaRPr>
          </a:p>
        </p:txBody>
      </p:sp>
    </p:spTree>
    <p:extLst>
      <p:ext uri="{BB962C8B-B14F-4D97-AF65-F5344CB8AC3E}">
        <p14:creationId xmlns:p14="http://schemas.microsoft.com/office/powerpoint/2010/main" val="36960055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3335" y="515155"/>
            <a:ext cx="11070465" cy="5661808"/>
          </a:xfrm>
        </p:spPr>
        <p:txBody>
          <a:bodyPr>
            <a:normAutofit/>
          </a:bodyPr>
          <a:lstStyle/>
          <a:p>
            <a:r>
              <a:rPr lang="tr-TR" dirty="0" smtClean="0"/>
              <a:t>serbest </a:t>
            </a:r>
            <a:r>
              <a:rPr lang="tr-TR" dirty="0"/>
              <a:t>dolaşımda olmayan eşyanın hazineye hiçbir masraf getirmeyecek şekilde, gümrük idaresinin gözetiminde imhası veya gümrüğe terk edilmesi; doğal özellikleri veya beklenmeyen haller yahut mücbir sebep nedeniyle telef veya kaybı, </a:t>
            </a:r>
          </a:p>
          <a:p>
            <a:r>
              <a:rPr lang="tr-TR" dirty="0"/>
              <a:t> </a:t>
            </a:r>
            <a:r>
              <a:rPr lang="tr-TR" sz="3200" dirty="0" smtClean="0">
                <a:solidFill>
                  <a:srgbClr val="FF0000"/>
                </a:solidFill>
              </a:rPr>
              <a:t>e</a:t>
            </a:r>
            <a:r>
              <a:rPr lang="tr-TR" sz="3200" dirty="0">
                <a:solidFill>
                  <a:srgbClr val="FF0000"/>
                </a:solidFill>
              </a:rPr>
              <a:t>)</a:t>
            </a:r>
            <a:r>
              <a:rPr lang="tr-TR" sz="3200" dirty="0"/>
              <a:t> </a:t>
            </a:r>
            <a:r>
              <a:rPr lang="tr-TR" sz="3200" dirty="0">
                <a:solidFill>
                  <a:srgbClr val="00B050"/>
                </a:solidFill>
              </a:rPr>
              <a:t>İthalat vergilerine tabi olup, Gümrük Kanununa aykırı şekilde Türkiye Gümrük Bölgesine giren ya da bir serbest bölgeden bu Kanuna aykırı olarak Gümrük Bölgesinin başka bir yerine çıkarılan eşyanın müsadere edilmesi,</a:t>
            </a:r>
          </a:p>
          <a:p>
            <a:r>
              <a:rPr lang="tr-TR" sz="3200" dirty="0"/>
              <a:t> </a:t>
            </a:r>
          </a:p>
          <a:p>
            <a:r>
              <a:rPr lang="tr-TR" sz="3200" dirty="0"/>
              <a:t> 	</a:t>
            </a:r>
            <a:r>
              <a:rPr lang="tr-TR" sz="3200" b="1" dirty="0">
                <a:solidFill>
                  <a:schemeClr val="accent2"/>
                </a:solidFill>
              </a:rPr>
              <a:t>Hallerinde sona erer.</a:t>
            </a:r>
          </a:p>
          <a:p>
            <a:endParaRPr lang="tr-TR" dirty="0"/>
          </a:p>
        </p:txBody>
      </p:sp>
      <p:sp>
        <p:nvSpPr>
          <p:cNvPr id="4" name="Veri Yer Tutucusu 3"/>
          <p:cNvSpPr>
            <a:spLocks noGrp="1"/>
          </p:cNvSpPr>
          <p:nvPr>
            <p:ph type="dt" sz="half" idx="10"/>
          </p:nvPr>
        </p:nvSpPr>
        <p:spPr/>
        <p:txBody>
          <a:bodyPr/>
          <a:lstStyle/>
          <a:p>
            <a:fld id="{509ED7C3-2755-4BC7-9113-156AE172C51C}"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24</a:t>
            </a:fld>
            <a:endParaRPr lang="tr-TR">
              <a:solidFill>
                <a:prstClr val="black">
                  <a:tint val="75000"/>
                </a:prstClr>
              </a:solidFill>
            </a:endParaRPr>
          </a:p>
        </p:txBody>
      </p:sp>
    </p:spTree>
    <p:extLst>
      <p:ext uri="{BB962C8B-B14F-4D97-AF65-F5344CB8AC3E}">
        <p14:creationId xmlns:p14="http://schemas.microsoft.com/office/powerpoint/2010/main" val="9498632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3031" y="476518"/>
            <a:ext cx="11951594" cy="6040192"/>
          </a:xfrm>
        </p:spPr>
        <p:txBody>
          <a:bodyPr>
            <a:normAutofit/>
          </a:bodyPr>
          <a:lstStyle/>
          <a:p>
            <a:pPr algn="ctr"/>
            <a:r>
              <a:rPr lang="tr-TR" sz="3200" b="1" dirty="0">
                <a:solidFill>
                  <a:srgbClr val="FF0000"/>
                </a:solidFill>
              </a:rPr>
              <a:t>Dahilde işleme kapsamında doğan gümrük yükümlülüğünün ortadan kalkması</a:t>
            </a:r>
            <a:endParaRPr lang="tr-TR" dirty="0">
              <a:solidFill>
                <a:srgbClr val="FF0000"/>
              </a:solidFill>
            </a:endParaRPr>
          </a:p>
          <a:p>
            <a:r>
              <a:rPr lang="tr-TR" dirty="0"/>
              <a:t> </a:t>
            </a:r>
          </a:p>
          <a:p>
            <a:r>
              <a:rPr lang="tr-TR" dirty="0"/>
              <a:t>	</a:t>
            </a:r>
            <a:r>
              <a:rPr lang="tr-TR" b="1" dirty="0"/>
              <a:t>Madde 659 </a:t>
            </a:r>
            <a:r>
              <a:rPr lang="tr-TR" dirty="0" smtClean="0"/>
              <a:t>– </a:t>
            </a:r>
            <a:r>
              <a:rPr lang="tr-TR" sz="2400" dirty="0" smtClean="0"/>
              <a:t>GK </a:t>
            </a:r>
            <a:r>
              <a:rPr lang="tr-TR" sz="2400" dirty="0" err="1" smtClean="0"/>
              <a:t>nun</a:t>
            </a:r>
            <a:r>
              <a:rPr lang="tr-TR" sz="2400" dirty="0" smtClean="0"/>
              <a:t> 194. </a:t>
            </a:r>
            <a:r>
              <a:rPr lang="tr-TR" sz="2400" dirty="0" err="1" smtClean="0"/>
              <a:t>md.</a:t>
            </a:r>
            <a:r>
              <a:rPr lang="tr-TR" sz="2400" dirty="0" smtClean="0"/>
              <a:t> </a:t>
            </a:r>
            <a:r>
              <a:rPr lang="tr-TR" sz="2400" dirty="0"/>
              <a:t>uyarınca </a:t>
            </a:r>
            <a:r>
              <a:rPr lang="tr-TR" sz="3200" dirty="0">
                <a:solidFill>
                  <a:schemeClr val="accent2"/>
                </a:solidFill>
              </a:rPr>
              <a:t>Türkiye’nin taraf olduğu anlaşma hükümlerine göre </a:t>
            </a:r>
            <a:r>
              <a:rPr lang="tr-TR" sz="3200" dirty="0" smtClean="0">
                <a:solidFill>
                  <a:schemeClr val="accent2"/>
                </a:solidFill>
              </a:rPr>
              <a:t>DİR altında </a:t>
            </a:r>
            <a:r>
              <a:rPr lang="tr-TR" sz="3200" dirty="0">
                <a:solidFill>
                  <a:schemeClr val="accent2"/>
                </a:solidFill>
              </a:rPr>
              <a:t>elde edilen Türk menşeli </a:t>
            </a:r>
            <a:r>
              <a:rPr lang="tr-TR" sz="3200" dirty="0" smtClean="0">
                <a:solidFill>
                  <a:schemeClr val="accent2"/>
                </a:solidFill>
              </a:rPr>
              <a:t>eşyanın,</a:t>
            </a:r>
            <a:r>
              <a:rPr lang="tr-TR" sz="3200" dirty="0" smtClean="0"/>
              <a:t> </a:t>
            </a:r>
            <a:r>
              <a:rPr lang="tr-TR" sz="3200" dirty="0">
                <a:solidFill>
                  <a:srgbClr val="00B050"/>
                </a:solidFill>
              </a:rPr>
              <a:t>anlaşmalara taraf ülkelere ithalinde, </a:t>
            </a:r>
            <a:r>
              <a:rPr lang="tr-TR" sz="1800" dirty="0" smtClean="0"/>
              <a:t>(</a:t>
            </a:r>
            <a:r>
              <a:rPr lang="tr-TR" sz="1800" dirty="0" err="1" smtClean="0"/>
              <a:t>türkiye</a:t>
            </a:r>
            <a:r>
              <a:rPr lang="tr-TR" sz="1800" dirty="0" smtClean="0"/>
              <a:t> ye geldi ve tekrar çıkışı)</a:t>
            </a:r>
          </a:p>
          <a:p>
            <a:r>
              <a:rPr lang="tr-TR" sz="3200" dirty="0" smtClean="0">
                <a:solidFill>
                  <a:srgbClr val="FF0000"/>
                </a:solidFill>
              </a:rPr>
              <a:t>tercihli </a:t>
            </a:r>
            <a:r>
              <a:rPr lang="tr-TR" sz="3200" dirty="0">
                <a:solidFill>
                  <a:srgbClr val="FF0000"/>
                </a:solidFill>
              </a:rPr>
              <a:t>tarife uygulamasından yararlanmasının</a:t>
            </a:r>
            <a:r>
              <a:rPr lang="tr-TR" sz="3200" dirty="0">
                <a:solidFill>
                  <a:srgbClr val="0070C0"/>
                </a:solidFill>
              </a:rPr>
              <a:t>, </a:t>
            </a:r>
            <a:r>
              <a:rPr lang="tr-TR" sz="3200" dirty="0">
                <a:solidFill>
                  <a:srgbClr val="00B050"/>
                </a:solidFill>
              </a:rPr>
              <a:t>bunların bünyelerine giren serbest dolaşımda olmayan eşyanın ithalat vergilerinin ödenmesi</a:t>
            </a:r>
            <a:r>
              <a:rPr lang="tr-TR" sz="3200" dirty="0">
                <a:solidFill>
                  <a:srgbClr val="0070C0"/>
                </a:solidFill>
              </a:rPr>
              <a:t> </a:t>
            </a:r>
            <a:r>
              <a:rPr lang="tr-TR" sz="3200" dirty="0">
                <a:solidFill>
                  <a:srgbClr val="7030A0"/>
                </a:solidFill>
              </a:rPr>
              <a:t>ve buna ilişkin belgelerin onaylanması koşuluna bağlı olması halinde doğan gümrük yükümlülüğü</a:t>
            </a:r>
            <a:r>
              <a:rPr lang="tr-TR" sz="3200" dirty="0" smtClean="0">
                <a:solidFill>
                  <a:srgbClr val="0070C0"/>
                </a:solidFill>
              </a:rPr>
              <a:t>,</a:t>
            </a:r>
          </a:p>
          <a:p>
            <a:r>
              <a:rPr lang="tr-TR" sz="3200" dirty="0" smtClean="0">
                <a:solidFill>
                  <a:srgbClr val="0070C0"/>
                </a:solidFill>
              </a:rPr>
              <a:t> </a:t>
            </a:r>
            <a:r>
              <a:rPr lang="tr-TR" sz="3200" b="1" u="sng" dirty="0">
                <a:solidFill>
                  <a:schemeClr val="accent6">
                    <a:lumMod val="75000"/>
                  </a:schemeClr>
                </a:solidFill>
              </a:rPr>
              <a:t>bu işlemlerin söz konusu eşyanın </a:t>
            </a:r>
            <a:r>
              <a:rPr lang="tr-TR" sz="3200" b="1" u="sng" dirty="0">
                <a:solidFill>
                  <a:srgbClr val="FF0000"/>
                </a:solidFill>
              </a:rPr>
              <a:t>geri gelmesi veya ihracatın gerçekleşmemesi gibi nedenlerle </a:t>
            </a:r>
            <a:r>
              <a:rPr lang="tr-TR" sz="3200" b="1" u="sng" dirty="0">
                <a:solidFill>
                  <a:schemeClr val="accent6">
                    <a:lumMod val="75000"/>
                  </a:schemeClr>
                </a:solidFill>
              </a:rPr>
              <a:t>iptal edilmesiyle ortadan kalkar</a:t>
            </a:r>
            <a:r>
              <a:rPr lang="tr-TR" sz="3200" dirty="0"/>
              <a:t>. </a:t>
            </a:r>
          </a:p>
          <a:p>
            <a:endParaRPr lang="tr-TR" dirty="0"/>
          </a:p>
        </p:txBody>
      </p:sp>
      <p:sp>
        <p:nvSpPr>
          <p:cNvPr id="4" name="Veri Yer Tutucusu 3"/>
          <p:cNvSpPr>
            <a:spLocks noGrp="1"/>
          </p:cNvSpPr>
          <p:nvPr>
            <p:ph type="dt" sz="half" idx="10"/>
          </p:nvPr>
        </p:nvSpPr>
        <p:spPr/>
        <p:txBody>
          <a:bodyPr/>
          <a:lstStyle/>
          <a:p>
            <a:fld id="{4BBCA8FF-80DC-4F08-B5ED-CE62697E628A}"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25</a:t>
            </a:fld>
            <a:endParaRPr lang="tr-TR">
              <a:solidFill>
                <a:prstClr val="black">
                  <a:tint val="75000"/>
                </a:prstClr>
              </a:solidFill>
            </a:endParaRPr>
          </a:p>
        </p:txBody>
      </p:sp>
    </p:spTree>
    <p:extLst>
      <p:ext uri="{BB962C8B-B14F-4D97-AF65-F5344CB8AC3E}">
        <p14:creationId xmlns:p14="http://schemas.microsoft.com/office/powerpoint/2010/main" val="4177627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z="4000" b="1" dirty="0" smtClean="0">
                <a:solidFill>
                  <a:srgbClr val="00B050"/>
                </a:solidFill>
              </a:rPr>
              <a:t>ALTINCI KISIM</a:t>
            </a:r>
          </a:p>
          <a:p>
            <a:pPr algn="ctr"/>
            <a:endParaRPr lang="tr-TR" b="1" dirty="0" smtClean="0">
              <a:solidFill>
                <a:srgbClr val="0070C0"/>
              </a:solidFill>
            </a:endParaRPr>
          </a:p>
          <a:p>
            <a:pPr algn="ctr"/>
            <a:r>
              <a:rPr lang="tr-TR" sz="3600" b="1" dirty="0" smtClean="0">
                <a:solidFill>
                  <a:srgbClr val="0070C0"/>
                </a:solidFill>
              </a:rPr>
              <a:t>BİRİNCİ BÖLÜM</a:t>
            </a:r>
          </a:p>
          <a:p>
            <a:pPr algn="r"/>
            <a:r>
              <a:rPr lang="tr-TR" sz="3200" b="1" dirty="0" smtClean="0">
                <a:solidFill>
                  <a:srgbClr val="FF0000"/>
                </a:solidFill>
              </a:rPr>
              <a:t>BİRİNCİ AYIRIM</a:t>
            </a:r>
          </a:p>
          <a:p>
            <a:pPr algn="r"/>
            <a:endParaRPr lang="tr-TR" sz="3200" b="1" dirty="0">
              <a:solidFill>
                <a:srgbClr val="FF0000"/>
              </a:solidFill>
            </a:endParaRPr>
          </a:p>
        </p:txBody>
      </p:sp>
      <p:sp>
        <p:nvSpPr>
          <p:cNvPr id="4" name="Veri Yer Tutucusu 3"/>
          <p:cNvSpPr>
            <a:spLocks noGrp="1"/>
          </p:cNvSpPr>
          <p:nvPr>
            <p:ph type="dt" sz="half" idx="10"/>
          </p:nvPr>
        </p:nvSpPr>
        <p:spPr/>
        <p:txBody>
          <a:bodyPr/>
          <a:lstStyle/>
          <a:p>
            <a:fld id="{1F54E4DB-A8DD-4F1B-A26A-43D57ED6F8DD}"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a:t>
            </a:fld>
            <a:endParaRPr lang="tr-TR">
              <a:solidFill>
                <a:prstClr val="black">
                  <a:tint val="75000"/>
                </a:prstClr>
              </a:solidFill>
            </a:endParaRPr>
          </a:p>
        </p:txBody>
      </p:sp>
    </p:spTree>
    <p:extLst>
      <p:ext uri="{BB962C8B-B14F-4D97-AF65-F5344CB8AC3E}">
        <p14:creationId xmlns:p14="http://schemas.microsoft.com/office/powerpoint/2010/main" val="3335962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FF0000"/>
                </a:solidFill>
              </a:rPr>
              <a:t>ALTINCI KISIM</a:t>
            </a:r>
            <a:br>
              <a:rPr lang="tr-TR" b="1" dirty="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lstStyle/>
          <a:p>
            <a:r>
              <a:rPr lang="tr-TR" b="1" dirty="0" smtClean="0"/>
              <a:t>Özellik </a:t>
            </a:r>
            <a:r>
              <a:rPr lang="tr-TR" b="1" dirty="0"/>
              <a:t>Gösteren Faaliyetler</a:t>
            </a:r>
            <a:endParaRPr lang="tr-TR" dirty="0"/>
          </a:p>
          <a:p>
            <a:r>
              <a:rPr lang="tr-TR" b="1" dirty="0"/>
              <a:t> </a:t>
            </a:r>
            <a:endParaRPr lang="tr-TR" dirty="0"/>
          </a:p>
          <a:p>
            <a:r>
              <a:rPr lang="tr-TR" b="1" dirty="0"/>
              <a:t>BİRİNCİ BÖLÜM</a:t>
            </a:r>
            <a:endParaRPr lang="tr-TR" dirty="0"/>
          </a:p>
          <a:p>
            <a:r>
              <a:rPr lang="tr-TR" b="1" dirty="0"/>
              <a:t>Gümrük Vergilerinden Muafiyet ve İstisna</a:t>
            </a:r>
            <a:endParaRPr lang="tr-TR" dirty="0"/>
          </a:p>
          <a:p>
            <a:r>
              <a:rPr lang="tr-TR" b="1" dirty="0"/>
              <a:t> </a:t>
            </a:r>
            <a:endParaRPr lang="tr-TR" dirty="0"/>
          </a:p>
          <a:p>
            <a:r>
              <a:rPr lang="tr-TR" b="1" dirty="0"/>
              <a:t>BİRİNCİ AYIRIM</a:t>
            </a:r>
            <a:endParaRPr lang="tr-TR" dirty="0"/>
          </a:p>
          <a:p>
            <a:r>
              <a:rPr lang="tr-TR" b="1" dirty="0"/>
              <a:t>Genel Hükümler</a:t>
            </a:r>
            <a:endParaRPr lang="tr-TR" dirty="0"/>
          </a:p>
          <a:p>
            <a:endParaRPr lang="tr-TR" dirty="0"/>
          </a:p>
        </p:txBody>
      </p:sp>
      <p:sp>
        <p:nvSpPr>
          <p:cNvPr id="4" name="Veri Yer Tutucusu 3"/>
          <p:cNvSpPr>
            <a:spLocks noGrp="1"/>
          </p:cNvSpPr>
          <p:nvPr>
            <p:ph type="dt" sz="half" idx="10"/>
          </p:nvPr>
        </p:nvSpPr>
        <p:spPr/>
        <p:txBody>
          <a:bodyPr/>
          <a:lstStyle/>
          <a:p>
            <a:fld id="{3031DD08-4694-4677-B01D-3FF981EC97EF}"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a:t>
            </a:fld>
            <a:endParaRPr lang="tr-TR">
              <a:solidFill>
                <a:prstClr val="black">
                  <a:tint val="75000"/>
                </a:prstClr>
              </a:solidFill>
            </a:endParaRPr>
          </a:p>
        </p:txBody>
      </p:sp>
    </p:spTree>
    <p:extLst>
      <p:ext uri="{BB962C8B-B14F-4D97-AF65-F5344CB8AC3E}">
        <p14:creationId xmlns:p14="http://schemas.microsoft.com/office/powerpoint/2010/main" val="3656024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70455" y="365126"/>
            <a:ext cx="11629623" cy="832610"/>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pPr algn="ctr"/>
            <a:r>
              <a:rPr lang="tr-TR" b="1" dirty="0" smtClean="0">
                <a:solidFill>
                  <a:srgbClr val="FF0000"/>
                </a:solidFill>
              </a:rPr>
              <a:t/>
            </a:r>
            <a:br>
              <a:rPr lang="tr-TR" b="1" dirty="0" smtClean="0">
                <a:solidFill>
                  <a:srgbClr val="FF0000"/>
                </a:solidFill>
              </a:rPr>
            </a:br>
            <a:r>
              <a:rPr lang="tr-TR" b="1" dirty="0" smtClean="0">
                <a:solidFill>
                  <a:srgbClr val="FF0000"/>
                </a:solidFill>
                <a:latin typeface="Arial" panose="020B0604020202020204" pitchFamily="34" charset="0"/>
                <a:cs typeface="Arial" panose="020B0604020202020204" pitchFamily="34" charset="0"/>
              </a:rPr>
              <a:t>Muafiyet uygulanarak</a:t>
            </a:r>
            <a:br>
              <a:rPr lang="tr-TR" b="1" dirty="0" smtClean="0">
                <a:solidFill>
                  <a:srgbClr val="FF0000"/>
                </a:solidFill>
                <a:latin typeface="Arial" panose="020B0604020202020204" pitchFamily="34" charset="0"/>
                <a:cs typeface="Arial" panose="020B0604020202020204" pitchFamily="34" charset="0"/>
              </a:rPr>
            </a:br>
            <a:r>
              <a:rPr lang="tr-TR" b="1" dirty="0" smtClean="0">
                <a:solidFill>
                  <a:srgbClr val="FF0000"/>
                </a:solidFill>
                <a:latin typeface="Arial" panose="020B0604020202020204" pitchFamily="34" charset="0"/>
                <a:cs typeface="Arial" panose="020B0604020202020204" pitchFamily="34" charset="0"/>
              </a:rPr>
              <a:t> </a:t>
            </a:r>
            <a:r>
              <a:rPr lang="tr-TR" b="1" dirty="0">
                <a:solidFill>
                  <a:srgbClr val="FF0000"/>
                </a:solidFill>
              </a:rPr>
              <a:t>serbest dolaşıma sokulacak eşya</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270455" y="1197736"/>
            <a:ext cx="11745534" cy="5357610"/>
          </a:xfrm>
        </p:spPr>
        <p:txBody>
          <a:bodyPr>
            <a:normAutofit fontScale="92500" lnSpcReduction="20000"/>
          </a:bodyPr>
          <a:lstStyle/>
          <a:p>
            <a:r>
              <a:rPr lang="tr-TR" b="1" dirty="0"/>
              <a:t> 	Madde 543 </a:t>
            </a:r>
            <a:r>
              <a:rPr lang="tr-TR" b="1" dirty="0" smtClean="0"/>
              <a:t>– </a:t>
            </a:r>
          </a:p>
          <a:p>
            <a:r>
              <a:rPr lang="tr-TR" sz="3500" b="1" dirty="0" smtClean="0">
                <a:solidFill>
                  <a:srgbClr val="FF0000"/>
                </a:solidFill>
              </a:rPr>
              <a:t>Aşağıda </a:t>
            </a:r>
            <a:r>
              <a:rPr lang="tr-TR" sz="3500" b="1" dirty="0">
                <a:solidFill>
                  <a:srgbClr val="FF0000"/>
                </a:solidFill>
              </a:rPr>
              <a:t>sayılan hallerde</a:t>
            </a:r>
            <a:r>
              <a:rPr lang="tr-TR" sz="3500" dirty="0">
                <a:solidFill>
                  <a:srgbClr val="00B050"/>
                </a:solidFill>
              </a:rPr>
              <a:t>, </a:t>
            </a:r>
            <a:r>
              <a:rPr lang="tr-TR" sz="3500" dirty="0">
                <a:solidFill>
                  <a:srgbClr val="0070C0"/>
                </a:solidFill>
              </a:rPr>
              <a:t>serbest dolaşıma sokulacak eşya </a:t>
            </a:r>
            <a:r>
              <a:rPr lang="tr-TR" sz="3500" dirty="0" smtClean="0">
                <a:solidFill>
                  <a:srgbClr val="0070C0"/>
                </a:solidFill>
              </a:rPr>
              <a:t>;</a:t>
            </a:r>
          </a:p>
          <a:p>
            <a:r>
              <a:rPr lang="tr-TR" sz="3500" dirty="0" smtClean="0">
                <a:solidFill>
                  <a:srgbClr val="00B050"/>
                </a:solidFill>
              </a:rPr>
              <a:t>gümrük </a:t>
            </a:r>
            <a:r>
              <a:rPr lang="tr-TR" sz="3500" dirty="0">
                <a:solidFill>
                  <a:srgbClr val="00B050"/>
                </a:solidFill>
              </a:rPr>
              <a:t>vergilerinden muaftır. </a:t>
            </a:r>
          </a:p>
          <a:p>
            <a:r>
              <a:rPr lang="tr-TR" sz="3500" dirty="0"/>
              <a:t>	</a:t>
            </a:r>
          </a:p>
          <a:p>
            <a:r>
              <a:rPr lang="tr-TR" sz="3500" dirty="0"/>
              <a:t>	a) Cumhurbaşkanının zat ve ikametgahı için gelen eşya; </a:t>
            </a:r>
          </a:p>
          <a:p>
            <a:r>
              <a:rPr lang="tr-TR" sz="3500" dirty="0"/>
              <a:t>	b) Mütekabiliyet esasına göre ithal edilen diplomatik eşya; </a:t>
            </a:r>
          </a:p>
          <a:p>
            <a:r>
              <a:rPr lang="tr-TR" sz="3500" dirty="0"/>
              <a:t>	c) 1) </a:t>
            </a:r>
            <a:r>
              <a:rPr lang="tr-TR" sz="3500" dirty="0" smtClean="0"/>
              <a:t>MSB, </a:t>
            </a:r>
            <a:r>
              <a:rPr lang="tr-TR" sz="3500" dirty="0" err="1" smtClean="0"/>
              <a:t>Jan.Gen.Kom</a:t>
            </a:r>
            <a:r>
              <a:rPr lang="tr-TR" sz="3500" dirty="0" smtClean="0"/>
              <a:t>. </a:t>
            </a:r>
            <a:r>
              <a:rPr lang="tr-TR" sz="3500" dirty="0"/>
              <a:t>ve Sahil Güvenlik Komutanlığı ihtiyaçları için gümrük beyannamesi bu kuruluşlar adına düzenlenmiş olmak kaydıyla, yurt dışından tedarik olunan her türlü harp silah, araç, gereç, teçhizat, makine, cihaz ve sistemleri ile bunların yapım, bakım ve onarımlarında kullanılacak yedek parçalar, akaryakıt ve yağlar, hammadde, malzeme ve harp ganimetleri; </a:t>
            </a:r>
          </a:p>
          <a:p>
            <a:endParaRPr lang="tr-TR" dirty="0"/>
          </a:p>
        </p:txBody>
      </p:sp>
      <p:sp>
        <p:nvSpPr>
          <p:cNvPr id="4" name="Veri Yer Tutucusu 3"/>
          <p:cNvSpPr>
            <a:spLocks noGrp="1"/>
          </p:cNvSpPr>
          <p:nvPr>
            <p:ph type="dt" sz="half" idx="10"/>
          </p:nvPr>
        </p:nvSpPr>
        <p:spPr/>
        <p:txBody>
          <a:bodyPr/>
          <a:lstStyle/>
          <a:p>
            <a:fld id="{35FF9E67-9B04-4283-90A1-BA0871F2CBAD}"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a:t>
            </a:fld>
            <a:endParaRPr lang="tr-TR">
              <a:solidFill>
                <a:prstClr val="black">
                  <a:tint val="75000"/>
                </a:prstClr>
              </a:solidFill>
            </a:endParaRPr>
          </a:p>
        </p:txBody>
      </p:sp>
    </p:spTree>
    <p:extLst>
      <p:ext uri="{BB962C8B-B14F-4D97-AF65-F5344CB8AC3E}">
        <p14:creationId xmlns:p14="http://schemas.microsoft.com/office/powerpoint/2010/main" val="2796070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1820" y="180304"/>
            <a:ext cx="11121980" cy="5996659"/>
          </a:xfrm>
        </p:spPr>
        <p:txBody>
          <a:bodyPr>
            <a:normAutofit/>
          </a:bodyPr>
          <a:lstStyle/>
          <a:p>
            <a:endParaRPr lang="tr-TR" sz="3200" dirty="0" smtClean="0"/>
          </a:p>
          <a:p>
            <a:r>
              <a:rPr lang="tr-TR" sz="3200" dirty="0" smtClean="0"/>
              <a:t>2</a:t>
            </a:r>
            <a:r>
              <a:rPr lang="tr-TR" sz="3200" dirty="0"/>
              <a:t>) </a:t>
            </a:r>
            <a:r>
              <a:rPr lang="tr-TR" sz="3200" dirty="0" smtClean="0"/>
              <a:t>MSB, </a:t>
            </a:r>
            <a:r>
              <a:rPr lang="tr-TR" sz="3200" dirty="0"/>
              <a:t>Jandarma Genel Komutanlığı ve Sahil Güvenlik Komutanlığı </a:t>
            </a:r>
            <a:r>
              <a:rPr lang="tr-TR" sz="3200" dirty="0">
                <a:solidFill>
                  <a:srgbClr val="00B050"/>
                </a:solidFill>
              </a:rPr>
              <a:t>ihtiyacı için bedelsiz olarak dış kaynaklardan alınan her türlü yardım malzemesi</a:t>
            </a:r>
            <a:r>
              <a:rPr lang="tr-TR" sz="3200" dirty="0"/>
              <a:t>; </a:t>
            </a:r>
          </a:p>
          <a:p>
            <a:endParaRPr lang="tr-TR" sz="3200" dirty="0" smtClean="0"/>
          </a:p>
          <a:p>
            <a:r>
              <a:rPr lang="tr-TR" sz="3200" dirty="0" smtClean="0"/>
              <a:t>3</a:t>
            </a:r>
            <a:r>
              <a:rPr lang="tr-TR" sz="3200" dirty="0"/>
              <a:t>) </a:t>
            </a:r>
            <a:r>
              <a:rPr lang="tr-TR" sz="3200" dirty="0">
                <a:solidFill>
                  <a:srgbClr val="0070C0"/>
                </a:solidFill>
              </a:rPr>
              <a:t>Emniyet Genel Müdürlüğü ile Gümrükler Muhafaza Genel Müdürlüğü tarafından</a:t>
            </a:r>
            <a:r>
              <a:rPr lang="tr-TR" sz="3200" dirty="0"/>
              <a:t> emniyet ve gümrük muhafaza hizmetleri ihtiyacı için dış ülkelerden mubayaa ve ithal olunacak birinci fıkranın (c) bendinin 1 inci alt bendinde yazılı </a:t>
            </a:r>
            <a:r>
              <a:rPr lang="tr-TR" sz="3200" dirty="0">
                <a:solidFill>
                  <a:srgbClr val="0070C0"/>
                </a:solidFill>
              </a:rPr>
              <a:t>araç, gereç ve silahlar ile bunların teferruatı, </a:t>
            </a:r>
          </a:p>
          <a:p>
            <a:pPr marL="0" indent="0">
              <a:buNone/>
            </a:pPr>
            <a:endParaRPr lang="tr-TR" sz="3200" dirty="0"/>
          </a:p>
          <a:p>
            <a:endParaRPr lang="tr-TR" sz="3200" dirty="0"/>
          </a:p>
        </p:txBody>
      </p:sp>
      <p:sp>
        <p:nvSpPr>
          <p:cNvPr id="4" name="Veri Yer Tutucusu 3"/>
          <p:cNvSpPr>
            <a:spLocks noGrp="1"/>
          </p:cNvSpPr>
          <p:nvPr>
            <p:ph type="dt" sz="half" idx="10"/>
          </p:nvPr>
        </p:nvSpPr>
        <p:spPr/>
        <p:txBody>
          <a:bodyPr/>
          <a:lstStyle/>
          <a:p>
            <a:fld id="{BE4DFA81-1503-4314-B8C8-33A75044CB73}"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a:t>
            </a:fld>
            <a:endParaRPr lang="tr-TR">
              <a:solidFill>
                <a:prstClr val="black">
                  <a:tint val="75000"/>
                </a:prstClr>
              </a:solidFill>
            </a:endParaRPr>
          </a:p>
        </p:txBody>
      </p:sp>
    </p:spTree>
    <p:extLst>
      <p:ext uri="{BB962C8B-B14F-4D97-AF65-F5344CB8AC3E}">
        <p14:creationId xmlns:p14="http://schemas.microsoft.com/office/powerpoint/2010/main" val="1304546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sz="3200" dirty="0">
                <a:solidFill>
                  <a:prstClr val="black"/>
                </a:solidFill>
              </a:rPr>
              <a:t>d) </a:t>
            </a:r>
            <a:r>
              <a:rPr lang="tr-TR" sz="3200" dirty="0">
                <a:solidFill>
                  <a:srgbClr val="00B050"/>
                </a:solidFill>
              </a:rPr>
              <a:t>Değeri 100 </a:t>
            </a:r>
            <a:r>
              <a:rPr lang="tr-TR" sz="3200" dirty="0" err="1">
                <a:solidFill>
                  <a:srgbClr val="00B050"/>
                </a:solidFill>
              </a:rPr>
              <a:t>EURO’yu</a:t>
            </a:r>
            <a:r>
              <a:rPr lang="tr-TR" sz="3200" dirty="0">
                <a:solidFill>
                  <a:srgbClr val="00B050"/>
                </a:solidFill>
              </a:rPr>
              <a:t> geçmeyen eşya; </a:t>
            </a:r>
          </a:p>
          <a:p>
            <a:endParaRPr lang="tr-TR" sz="3200" dirty="0" smtClean="0">
              <a:solidFill>
                <a:prstClr val="black"/>
              </a:solidFill>
            </a:endParaRPr>
          </a:p>
          <a:p>
            <a:r>
              <a:rPr lang="tr-TR" sz="3200" dirty="0" smtClean="0">
                <a:solidFill>
                  <a:prstClr val="black"/>
                </a:solidFill>
              </a:rPr>
              <a:t>e</a:t>
            </a:r>
            <a:r>
              <a:rPr lang="tr-TR" sz="3200" dirty="0">
                <a:solidFill>
                  <a:prstClr val="black"/>
                </a:solidFill>
              </a:rPr>
              <a:t>) </a:t>
            </a:r>
            <a:r>
              <a:rPr lang="tr-TR" sz="3200" dirty="0">
                <a:solidFill>
                  <a:srgbClr val="0070C0"/>
                </a:solidFill>
              </a:rPr>
              <a:t>Gerçek kişiler tarafından ithal edilen kullanılmış şahsi eşyadan</a:t>
            </a:r>
            <a:endParaRPr lang="tr-TR" dirty="0"/>
          </a:p>
        </p:txBody>
      </p:sp>
      <p:sp>
        <p:nvSpPr>
          <p:cNvPr id="4" name="Veri Yer Tutucusu 3"/>
          <p:cNvSpPr>
            <a:spLocks noGrp="1"/>
          </p:cNvSpPr>
          <p:nvPr>
            <p:ph type="dt" sz="half" idx="10"/>
          </p:nvPr>
        </p:nvSpPr>
        <p:spPr/>
        <p:txBody>
          <a:bodyPr/>
          <a:lstStyle/>
          <a:p>
            <a:fld id="{A515DAFE-9D4A-46D9-B247-224DDF64CBA6}"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a:t>
            </a:fld>
            <a:endParaRPr lang="tr-TR">
              <a:solidFill>
                <a:prstClr val="black">
                  <a:tint val="75000"/>
                </a:prstClr>
              </a:solidFill>
            </a:endParaRPr>
          </a:p>
        </p:txBody>
      </p:sp>
    </p:spTree>
    <p:extLst>
      <p:ext uri="{BB962C8B-B14F-4D97-AF65-F5344CB8AC3E}">
        <p14:creationId xmlns:p14="http://schemas.microsoft.com/office/powerpoint/2010/main" val="3617053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4699" y="90152"/>
            <a:ext cx="11109101" cy="6086811"/>
          </a:xfrm>
        </p:spPr>
        <p:txBody>
          <a:bodyPr>
            <a:normAutofit/>
          </a:bodyPr>
          <a:lstStyle/>
          <a:p>
            <a:r>
              <a:rPr lang="tr-TR" sz="3200" dirty="0"/>
              <a:t>1) Kanuni ikametgahlarını Türkiye Gümrük Bölgesine nakleden gerçek kişilere ait </a:t>
            </a:r>
            <a:r>
              <a:rPr lang="tr-TR" sz="3200" dirty="0">
                <a:solidFill>
                  <a:srgbClr val="0070C0"/>
                </a:solidFill>
              </a:rPr>
              <a:t>alındığı tarihte üç yaşından büyük olmayan kullanılmış motorlu veya motorsuz özel kara nakil vasıtaları</a:t>
            </a:r>
            <a:r>
              <a:rPr lang="tr-TR" sz="3200" dirty="0"/>
              <a:t>, </a:t>
            </a:r>
          </a:p>
          <a:p>
            <a:r>
              <a:rPr lang="tr-TR" sz="3200" dirty="0" smtClean="0"/>
              <a:t>2</a:t>
            </a:r>
            <a:r>
              <a:rPr lang="tr-TR" sz="3200" dirty="0"/>
              <a:t>) Kanuni ikametgahlarını Türkiye Gümrük Bölgesine nakleden </a:t>
            </a:r>
            <a:r>
              <a:rPr lang="tr-TR" sz="3200" dirty="0">
                <a:solidFill>
                  <a:srgbClr val="0070C0"/>
                </a:solidFill>
              </a:rPr>
              <a:t>gerçek kişilere ait her türlü kullanılmış ev eşyası</a:t>
            </a:r>
            <a:r>
              <a:rPr lang="tr-TR" sz="3200" dirty="0"/>
              <a:t>, </a:t>
            </a:r>
          </a:p>
          <a:p>
            <a:r>
              <a:rPr lang="tr-TR" sz="3200" dirty="0" smtClean="0"/>
              <a:t>3</a:t>
            </a:r>
            <a:r>
              <a:rPr lang="tr-TR" sz="3200" dirty="0"/>
              <a:t>) İkametgahı Türkiye’de olan bir Türk ile evlenerek veya evlenmek üzere </a:t>
            </a:r>
            <a:r>
              <a:rPr lang="tr-TR" sz="3200" dirty="0">
                <a:solidFill>
                  <a:srgbClr val="0070C0"/>
                </a:solidFill>
              </a:rPr>
              <a:t>Türkiye’ye gelen kişilere ait çeyiz eşyası</a:t>
            </a:r>
            <a:r>
              <a:rPr lang="tr-TR" sz="3200" dirty="0"/>
              <a:t>, </a:t>
            </a:r>
          </a:p>
          <a:p>
            <a:endParaRPr lang="tr-TR" sz="3200" dirty="0"/>
          </a:p>
        </p:txBody>
      </p:sp>
      <p:sp>
        <p:nvSpPr>
          <p:cNvPr id="4" name="Veri Yer Tutucusu 3"/>
          <p:cNvSpPr>
            <a:spLocks noGrp="1"/>
          </p:cNvSpPr>
          <p:nvPr>
            <p:ph type="dt" sz="half" idx="10"/>
          </p:nvPr>
        </p:nvSpPr>
        <p:spPr/>
        <p:txBody>
          <a:bodyPr/>
          <a:lstStyle/>
          <a:p>
            <a:fld id="{1A811D9C-B928-4A9F-924B-A2556EE569B1}"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a:t>
            </a:fld>
            <a:endParaRPr lang="tr-TR">
              <a:solidFill>
                <a:prstClr val="black">
                  <a:tint val="75000"/>
                </a:prstClr>
              </a:solidFill>
            </a:endParaRPr>
          </a:p>
        </p:txBody>
      </p:sp>
    </p:spTree>
    <p:extLst>
      <p:ext uri="{BB962C8B-B14F-4D97-AF65-F5344CB8AC3E}">
        <p14:creationId xmlns:p14="http://schemas.microsoft.com/office/powerpoint/2010/main" val="2638797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7577" y="206062"/>
            <a:ext cx="11096223" cy="5970901"/>
          </a:xfrm>
        </p:spPr>
        <p:txBody>
          <a:bodyPr>
            <a:normAutofit/>
          </a:bodyPr>
          <a:lstStyle/>
          <a:p>
            <a:pPr lvl="0"/>
            <a:r>
              <a:rPr lang="tr-TR" sz="3200" dirty="0">
                <a:solidFill>
                  <a:prstClr val="black"/>
                </a:solidFill>
              </a:rPr>
              <a:t>4) </a:t>
            </a:r>
            <a:r>
              <a:rPr lang="tr-TR" sz="3200" dirty="0">
                <a:solidFill>
                  <a:srgbClr val="00B050"/>
                </a:solidFill>
              </a:rPr>
              <a:t>Miras yoluyla intikal eden kişisel eşya</a:t>
            </a:r>
            <a:r>
              <a:rPr lang="tr-TR" sz="3200" dirty="0">
                <a:solidFill>
                  <a:prstClr val="black"/>
                </a:solidFill>
              </a:rPr>
              <a:t>, </a:t>
            </a:r>
          </a:p>
          <a:p>
            <a:pPr lvl="0"/>
            <a:r>
              <a:rPr lang="tr-TR" sz="3200" dirty="0">
                <a:solidFill>
                  <a:prstClr val="black"/>
                </a:solidFill>
              </a:rPr>
              <a:t> 5) Türkiye’ye öğrenim görmek amacıyla gelen </a:t>
            </a:r>
            <a:r>
              <a:rPr lang="tr-TR" sz="3200" dirty="0">
                <a:solidFill>
                  <a:srgbClr val="00B050"/>
                </a:solidFill>
              </a:rPr>
              <a:t>öğrencilere ilişkin eğitimle ilgili malzemeler ve eğitimle ilgili diğer ev eşyası</a:t>
            </a:r>
            <a:r>
              <a:rPr lang="tr-TR" sz="3200" dirty="0">
                <a:solidFill>
                  <a:prstClr val="black"/>
                </a:solidFill>
              </a:rPr>
              <a:t>, </a:t>
            </a:r>
          </a:p>
          <a:p>
            <a:r>
              <a:rPr lang="tr-TR" sz="3200" dirty="0" smtClean="0"/>
              <a:t>6</a:t>
            </a:r>
            <a:r>
              <a:rPr lang="tr-TR" sz="3200" dirty="0"/>
              <a:t>) Türkiye Gümrük Bölgesinden </a:t>
            </a:r>
            <a:r>
              <a:rPr lang="tr-TR" sz="3200" dirty="0">
                <a:solidFill>
                  <a:srgbClr val="0070C0"/>
                </a:solidFill>
              </a:rPr>
              <a:t>geçici olarak çıkan gerçek kişilerin geri getirdiği kullanılmış ev eşyası, </a:t>
            </a:r>
          </a:p>
          <a:p>
            <a:r>
              <a:rPr lang="tr-TR" dirty="0"/>
              <a:t>	</a:t>
            </a:r>
          </a:p>
          <a:p>
            <a:endParaRPr lang="tr-TR" dirty="0"/>
          </a:p>
        </p:txBody>
      </p:sp>
      <p:sp>
        <p:nvSpPr>
          <p:cNvPr id="4" name="Veri Yer Tutucusu 3"/>
          <p:cNvSpPr>
            <a:spLocks noGrp="1"/>
          </p:cNvSpPr>
          <p:nvPr>
            <p:ph type="dt" sz="half" idx="10"/>
          </p:nvPr>
        </p:nvSpPr>
        <p:spPr/>
        <p:txBody>
          <a:bodyPr/>
          <a:lstStyle/>
          <a:p>
            <a:fld id="{AA6D567B-0DC4-4F16-8933-EC587A11D0B9}"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a:t>
            </a:fld>
            <a:endParaRPr lang="tr-TR">
              <a:solidFill>
                <a:prstClr val="black">
                  <a:tint val="75000"/>
                </a:prstClr>
              </a:solidFill>
            </a:endParaRPr>
          </a:p>
        </p:txBody>
      </p:sp>
    </p:spTree>
    <p:extLst>
      <p:ext uri="{BB962C8B-B14F-4D97-AF65-F5344CB8AC3E}">
        <p14:creationId xmlns:p14="http://schemas.microsoft.com/office/powerpoint/2010/main" val="2752734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782</Words>
  <Application>Microsoft Office PowerPoint</Application>
  <PresentationFormat>Geniş ekran</PresentationFormat>
  <Paragraphs>179</Paragraphs>
  <Slides>25</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25</vt:i4>
      </vt:variant>
    </vt:vector>
  </HeadingPairs>
  <TitlesOfParts>
    <vt:vector size="30" baseType="lpstr">
      <vt:lpstr>Algerian</vt:lpstr>
      <vt:lpstr>Arial</vt:lpstr>
      <vt:lpstr>Calibri</vt:lpstr>
      <vt:lpstr>Calibri Light</vt:lpstr>
      <vt:lpstr>1_Office Teması</vt:lpstr>
      <vt:lpstr>PowerPoint Sunusu</vt:lpstr>
      <vt:lpstr>PowerPoint Sunusu</vt:lpstr>
      <vt:lpstr>PowerPoint Sunusu</vt:lpstr>
      <vt:lpstr>ALTINCI KISIM </vt:lpstr>
      <vt:lpstr> Muafiyet uygulanarak  serbest dolaşıma sokulacak eşya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DÖRDÜNCÜ BÖLÜM Gümrük Yükümlülüğünün Sona Ermesi </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Orhan</dc:creator>
  <cp:lastModifiedBy>Orhan</cp:lastModifiedBy>
  <cp:revision>11</cp:revision>
  <dcterms:created xsi:type="dcterms:W3CDTF">2016-08-10T09:20:42Z</dcterms:created>
  <dcterms:modified xsi:type="dcterms:W3CDTF">2019-08-26T17:14:49Z</dcterms:modified>
</cp:coreProperties>
</file>