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heme/themeOverride1.xml" ContentType="application/vnd.openxmlformats-officedocument.themeOverr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4.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5.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8.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9.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10.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11.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12.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13.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14.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5.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16.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17.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18.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19.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20.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21.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notesSlides/notesSlide22.xml" ContentType="application/vnd.openxmlformats-officedocument.presentationml.notesSlide+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notesSlides/notesSlide23.xml" ContentType="application/vnd.openxmlformats-officedocument.presentationml.notesSlide+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notesSlides/notesSlide24.xml" ContentType="application/vnd.openxmlformats-officedocument.presentationml.notesSlide+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25.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notesSlides/notesSlide26.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notesSlides/notesSlide27.xml" ContentType="application/vnd.openxmlformats-officedocument.presentationml.notesSlide+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notesSlides/notesSlide28.xml" ContentType="application/vnd.openxmlformats-officedocument.presentationml.notesSlide+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61" r:id="rId2"/>
    <p:sldId id="317" r:id="rId3"/>
    <p:sldId id="280" r:id="rId4"/>
    <p:sldId id="281" r:id="rId5"/>
    <p:sldId id="296" r:id="rId6"/>
    <p:sldId id="297" r:id="rId7"/>
    <p:sldId id="298" r:id="rId8"/>
    <p:sldId id="288" r:id="rId9"/>
    <p:sldId id="295" r:id="rId10"/>
    <p:sldId id="287" r:id="rId11"/>
    <p:sldId id="290" r:id="rId12"/>
    <p:sldId id="289" r:id="rId13"/>
    <p:sldId id="292" r:id="rId14"/>
    <p:sldId id="300" r:id="rId15"/>
    <p:sldId id="293" r:id="rId16"/>
    <p:sldId id="303" r:id="rId17"/>
    <p:sldId id="301" r:id="rId18"/>
    <p:sldId id="302" r:id="rId19"/>
    <p:sldId id="304" r:id="rId20"/>
    <p:sldId id="305" r:id="rId21"/>
    <p:sldId id="306" r:id="rId22"/>
    <p:sldId id="307" r:id="rId23"/>
    <p:sldId id="313" r:id="rId24"/>
    <p:sldId id="312" r:id="rId25"/>
    <p:sldId id="308" r:id="rId26"/>
    <p:sldId id="309" r:id="rId27"/>
    <p:sldId id="310" r:id="rId28"/>
    <p:sldId id="311" r:id="rId29"/>
    <p:sldId id="314" r:id="rId30"/>
    <p:sldId id="315" r:id="rId31"/>
    <p:sldId id="316" r:id="rId32"/>
    <p:sldId id="269" r:id="rId33"/>
  </p:sldIdLst>
  <p:sldSz cx="9144000" cy="6858000" type="screen4x3"/>
  <p:notesSz cx="6858000" cy="9144000"/>
  <p:custDataLst>
    <p:tags r:id="rId35"/>
  </p:custData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78" autoAdjust="0"/>
  </p:normalViewPr>
  <p:slideViewPr>
    <p:cSldViewPr>
      <p:cViewPr varScale="1">
        <p:scale>
          <a:sx n="76" d="100"/>
          <a:sy n="76" d="100"/>
        </p:scale>
        <p:origin x="11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48D90B-4D73-467A-A7C3-83BE9EB04687}" type="datetimeFigureOut">
              <a:rPr lang="tr-TR" smtClean="0"/>
              <a:pPr/>
              <a:t>26.08.2019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2DA76F-527C-4927-93AC-FF6E19C8E754}" type="slidenum">
              <a:rPr lang="tr-TR" smtClean="0"/>
              <a:pPr/>
              <a:t>‹#›</a:t>
            </a:fld>
            <a:endParaRPr lang="tr-TR"/>
          </a:p>
        </p:txBody>
      </p:sp>
    </p:spTree>
    <p:extLst>
      <p:ext uri="{BB962C8B-B14F-4D97-AF65-F5344CB8AC3E}">
        <p14:creationId xmlns:p14="http://schemas.microsoft.com/office/powerpoint/2010/main" val="2070705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a:t>
            </a:fld>
            <a:endParaRPr lang="tr-TR"/>
          </a:p>
        </p:txBody>
      </p:sp>
    </p:spTree>
    <p:extLst>
      <p:ext uri="{BB962C8B-B14F-4D97-AF65-F5344CB8AC3E}">
        <p14:creationId xmlns:p14="http://schemas.microsoft.com/office/powerpoint/2010/main" val="746067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12</a:t>
            </a:fld>
            <a:endParaRPr lang="tr-TR"/>
          </a:p>
        </p:txBody>
      </p:sp>
    </p:spTree>
    <p:extLst>
      <p:ext uri="{BB962C8B-B14F-4D97-AF65-F5344CB8AC3E}">
        <p14:creationId xmlns:p14="http://schemas.microsoft.com/office/powerpoint/2010/main" val="2023011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13</a:t>
            </a:fld>
            <a:endParaRPr lang="tr-TR"/>
          </a:p>
        </p:txBody>
      </p:sp>
    </p:spTree>
    <p:extLst>
      <p:ext uri="{BB962C8B-B14F-4D97-AF65-F5344CB8AC3E}">
        <p14:creationId xmlns:p14="http://schemas.microsoft.com/office/powerpoint/2010/main" val="1836321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14</a:t>
            </a:fld>
            <a:endParaRPr lang="tr-TR"/>
          </a:p>
        </p:txBody>
      </p:sp>
    </p:spTree>
    <p:extLst>
      <p:ext uri="{BB962C8B-B14F-4D97-AF65-F5344CB8AC3E}">
        <p14:creationId xmlns:p14="http://schemas.microsoft.com/office/powerpoint/2010/main" val="37765491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15</a:t>
            </a:fld>
            <a:endParaRPr lang="tr-TR"/>
          </a:p>
        </p:txBody>
      </p:sp>
    </p:spTree>
    <p:extLst>
      <p:ext uri="{BB962C8B-B14F-4D97-AF65-F5344CB8AC3E}">
        <p14:creationId xmlns:p14="http://schemas.microsoft.com/office/powerpoint/2010/main" val="926981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17</a:t>
            </a:fld>
            <a:endParaRPr lang="tr-TR"/>
          </a:p>
        </p:txBody>
      </p:sp>
    </p:spTree>
    <p:extLst>
      <p:ext uri="{BB962C8B-B14F-4D97-AF65-F5344CB8AC3E}">
        <p14:creationId xmlns:p14="http://schemas.microsoft.com/office/powerpoint/2010/main" val="3112323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18</a:t>
            </a:fld>
            <a:endParaRPr lang="tr-TR"/>
          </a:p>
        </p:txBody>
      </p:sp>
    </p:spTree>
    <p:extLst>
      <p:ext uri="{BB962C8B-B14F-4D97-AF65-F5344CB8AC3E}">
        <p14:creationId xmlns:p14="http://schemas.microsoft.com/office/powerpoint/2010/main" val="3971358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19</a:t>
            </a:fld>
            <a:endParaRPr lang="tr-TR"/>
          </a:p>
        </p:txBody>
      </p:sp>
    </p:spTree>
    <p:extLst>
      <p:ext uri="{BB962C8B-B14F-4D97-AF65-F5344CB8AC3E}">
        <p14:creationId xmlns:p14="http://schemas.microsoft.com/office/powerpoint/2010/main" val="3586000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20</a:t>
            </a:fld>
            <a:endParaRPr lang="tr-TR"/>
          </a:p>
        </p:txBody>
      </p:sp>
    </p:spTree>
    <p:extLst>
      <p:ext uri="{BB962C8B-B14F-4D97-AF65-F5344CB8AC3E}">
        <p14:creationId xmlns:p14="http://schemas.microsoft.com/office/powerpoint/2010/main" val="16508003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21</a:t>
            </a:fld>
            <a:endParaRPr lang="tr-TR"/>
          </a:p>
        </p:txBody>
      </p:sp>
    </p:spTree>
    <p:extLst>
      <p:ext uri="{BB962C8B-B14F-4D97-AF65-F5344CB8AC3E}">
        <p14:creationId xmlns:p14="http://schemas.microsoft.com/office/powerpoint/2010/main" val="16467778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22</a:t>
            </a:fld>
            <a:endParaRPr lang="tr-TR"/>
          </a:p>
        </p:txBody>
      </p:sp>
    </p:spTree>
    <p:extLst>
      <p:ext uri="{BB962C8B-B14F-4D97-AF65-F5344CB8AC3E}">
        <p14:creationId xmlns:p14="http://schemas.microsoft.com/office/powerpoint/2010/main" val="637019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02DA76F-527C-4927-93AC-FF6E19C8E754}" type="slidenum">
              <a:rPr lang="tr-TR" smtClean="0"/>
              <a:pPr/>
              <a:t>2</a:t>
            </a:fld>
            <a:endParaRPr lang="tr-TR"/>
          </a:p>
        </p:txBody>
      </p:sp>
    </p:spTree>
    <p:extLst>
      <p:ext uri="{BB962C8B-B14F-4D97-AF65-F5344CB8AC3E}">
        <p14:creationId xmlns:p14="http://schemas.microsoft.com/office/powerpoint/2010/main" val="11442163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23</a:t>
            </a:fld>
            <a:endParaRPr lang="tr-TR"/>
          </a:p>
        </p:txBody>
      </p:sp>
    </p:spTree>
    <p:extLst>
      <p:ext uri="{BB962C8B-B14F-4D97-AF65-F5344CB8AC3E}">
        <p14:creationId xmlns:p14="http://schemas.microsoft.com/office/powerpoint/2010/main" val="17177870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24</a:t>
            </a:fld>
            <a:endParaRPr lang="tr-TR"/>
          </a:p>
        </p:txBody>
      </p:sp>
    </p:spTree>
    <p:extLst>
      <p:ext uri="{BB962C8B-B14F-4D97-AF65-F5344CB8AC3E}">
        <p14:creationId xmlns:p14="http://schemas.microsoft.com/office/powerpoint/2010/main" val="9806680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25</a:t>
            </a:fld>
            <a:endParaRPr lang="tr-TR"/>
          </a:p>
        </p:txBody>
      </p:sp>
    </p:spTree>
    <p:extLst>
      <p:ext uri="{BB962C8B-B14F-4D97-AF65-F5344CB8AC3E}">
        <p14:creationId xmlns:p14="http://schemas.microsoft.com/office/powerpoint/2010/main" val="17854479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26</a:t>
            </a:fld>
            <a:endParaRPr lang="tr-TR"/>
          </a:p>
        </p:txBody>
      </p:sp>
    </p:spTree>
    <p:extLst>
      <p:ext uri="{BB962C8B-B14F-4D97-AF65-F5344CB8AC3E}">
        <p14:creationId xmlns:p14="http://schemas.microsoft.com/office/powerpoint/2010/main" val="20381623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27</a:t>
            </a:fld>
            <a:endParaRPr lang="tr-TR"/>
          </a:p>
        </p:txBody>
      </p:sp>
    </p:spTree>
    <p:extLst>
      <p:ext uri="{BB962C8B-B14F-4D97-AF65-F5344CB8AC3E}">
        <p14:creationId xmlns:p14="http://schemas.microsoft.com/office/powerpoint/2010/main" val="26993057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28</a:t>
            </a:fld>
            <a:endParaRPr lang="tr-TR"/>
          </a:p>
        </p:txBody>
      </p:sp>
    </p:spTree>
    <p:extLst>
      <p:ext uri="{BB962C8B-B14F-4D97-AF65-F5344CB8AC3E}">
        <p14:creationId xmlns:p14="http://schemas.microsoft.com/office/powerpoint/2010/main" val="27753713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29</a:t>
            </a:fld>
            <a:endParaRPr lang="tr-TR"/>
          </a:p>
        </p:txBody>
      </p:sp>
    </p:spTree>
    <p:extLst>
      <p:ext uri="{BB962C8B-B14F-4D97-AF65-F5344CB8AC3E}">
        <p14:creationId xmlns:p14="http://schemas.microsoft.com/office/powerpoint/2010/main" val="34092355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30</a:t>
            </a:fld>
            <a:endParaRPr lang="tr-TR"/>
          </a:p>
        </p:txBody>
      </p:sp>
    </p:spTree>
    <p:extLst>
      <p:ext uri="{BB962C8B-B14F-4D97-AF65-F5344CB8AC3E}">
        <p14:creationId xmlns:p14="http://schemas.microsoft.com/office/powerpoint/2010/main" val="26318603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31</a:t>
            </a:fld>
            <a:endParaRPr lang="tr-TR"/>
          </a:p>
        </p:txBody>
      </p:sp>
    </p:spTree>
    <p:extLst>
      <p:ext uri="{BB962C8B-B14F-4D97-AF65-F5344CB8AC3E}">
        <p14:creationId xmlns:p14="http://schemas.microsoft.com/office/powerpoint/2010/main" val="25343289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32</a:t>
            </a:fld>
            <a:endParaRPr lang="tr-TR"/>
          </a:p>
        </p:txBody>
      </p:sp>
    </p:spTree>
    <p:extLst>
      <p:ext uri="{BB962C8B-B14F-4D97-AF65-F5344CB8AC3E}">
        <p14:creationId xmlns:p14="http://schemas.microsoft.com/office/powerpoint/2010/main" val="4140765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lgn="just"/>
            <a:endParaRPr lang="tr-TR" dirty="0"/>
          </a:p>
        </p:txBody>
      </p:sp>
      <p:sp>
        <p:nvSpPr>
          <p:cNvPr id="4" name="3 Slayt Numarası Yer Tutucusu"/>
          <p:cNvSpPr>
            <a:spLocks noGrp="1"/>
          </p:cNvSpPr>
          <p:nvPr>
            <p:ph type="sldNum" sz="quarter" idx="10"/>
          </p:nvPr>
        </p:nvSpPr>
        <p:spPr/>
        <p:txBody>
          <a:bodyPr/>
          <a:lstStyle/>
          <a:p>
            <a:fld id="{9A5B86DC-F076-421C-990A-E569CB823E7E}" type="slidenum">
              <a:rPr lang="tr-TR" smtClean="0"/>
              <a:pPr/>
              <a:t>3</a:t>
            </a:fld>
            <a:endParaRPr lang="tr-TR"/>
          </a:p>
        </p:txBody>
      </p:sp>
    </p:spTree>
    <p:extLst>
      <p:ext uri="{BB962C8B-B14F-4D97-AF65-F5344CB8AC3E}">
        <p14:creationId xmlns:p14="http://schemas.microsoft.com/office/powerpoint/2010/main" val="4256363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9A5B86DC-F076-421C-990A-E569CB823E7E}" type="slidenum">
              <a:rPr lang="tr-TR" smtClean="0"/>
              <a:pPr/>
              <a:t>4</a:t>
            </a:fld>
            <a:endParaRPr lang="tr-TR"/>
          </a:p>
        </p:txBody>
      </p:sp>
    </p:spTree>
    <p:extLst>
      <p:ext uri="{BB962C8B-B14F-4D97-AF65-F5344CB8AC3E}">
        <p14:creationId xmlns:p14="http://schemas.microsoft.com/office/powerpoint/2010/main" val="1218095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9A5B86DC-F076-421C-990A-E569CB823E7E}" type="slidenum">
              <a:rPr lang="tr-TR" smtClean="0"/>
              <a:pPr/>
              <a:t>6</a:t>
            </a:fld>
            <a:endParaRPr lang="tr-TR"/>
          </a:p>
        </p:txBody>
      </p:sp>
    </p:spTree>
    <p:extLst>
      <p:ext uri="{BB962C8B-B14F-4D97-AF65-F5344CB8AC3E}">
        <p14:creationId xmlns:p14="http://schemas.microsoft.com/office/powerpoint/2010/main" val="786870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8</a:t>
            </a:fld>
            <a:endParaRPr lang="tr-TR"/>
          </a:p>
        </p:txBody>
      </p:sp>
    </p:spTree>
    <p:extLst>
      <p:ext uri="{BB962C8B-B14F-4D97-AF65-F5344CB8AC3E}">
        <p14:creationId xmlns:p14="http://schemas.microsoft.com/office/powerpoint/2010/main" val="3852669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14E49192-DE2C-4490-B6AA-B07180BFE5DD}" type="slidenum">
              <a:rPr lang="tr-TR" smtClean="0"/>
              <a:pPr/>
              <a:t>9</a:t>
            </a:fld>
            <a:endParaRPr lang="tr-T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3153101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10</a:t>
            </a:fld>
            <a:endParaRPr lang="tr-TR"/>
          </a:p>
        </p:txBody>
      </p:sp>
    </p:spTree>
    <p:extLst>
      <p:ext uri="{BB962C8B-B14F-4D97-AF65-F5344CB8AC3E}">
        <p14:creationId xmlns:p14="http://schemas.microsoft.com/office/powerpoint/2010/main" val="194956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11</a:t>
            </a:fld>
            <a:endParaRPr lang="tr-TR"/>
          </a:p>
        </p:txBody>
      </p:sp>
    </p:spTree>
    <p:extLst>
      <p:ext uri="{BB962C8B-B14F-4D97-AF65-F5344CB8AC3E}">
        <p14:creationId xmlns:p14="http://schemas.microsoft.com/office/powerpoint/2010/main" val="3117253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C64C5FE-9410-4A90-B9B6-5F629388488B}" type="datetime1">
              <a:rPr lang="tr-TR" smtClean="0"/>
              <a:t>26.08.2019</a:t>
            </a:fld>
            <a:endParaRPr lang="tr-TR"/>
          </a:p>
        </p:txBody>
      </p:sp>
      <p:sp>
        <p:nvSpPr>
          <p:cNvPr id="5" name="4 Altbilgi Yer Tutucusu"/>
          <p:cNvSpPr>
            <a:spLocks noGrp="1"/>
          </p:cNvSpPr>
          <p:nvPr>
            <p:ph type="ftr" sz="quarter" idx="11"/>
          </p:nvPr>
        </p:nvSpPr>
        <p:spPr/>
        <p:txBody>
          <a:bodyPr/>
          <a:lstStyle/>
          <a:p>
            <a:r>
              <a:rPr lang="tr-TR" smtClean="0"/>
              <a:t>osenses@trabzon.edu.tr</a:t>
            </a:r>
            <a:endParaRPr lang="tr-TR"/>
          </a:p>
        </p:txBody>
      </p:sp>
      <p:sp>
        <p:nvSpPr>
          <p:cNvPr id="6" name="5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60388DE-CC0A-484C-BEAE-BEDD42D23835}" type="datetime1">
              <a:rPr lang="tr-TR" smtClean="0"/>
              <a:t>26.08.2019</a:t>
            </a:fld>
            <a:endParaRPr lang="tr-TR"/>
          </a:p>
        </p:txBody>
      </p:sp>
      <p:sp>
        <p:nvSpPr>
          <p:cNvPr id="5" name="4 Altbilgi Yer Tutucusu"/>
          <p:cNvSpPr>
            <a:spLocks noGrp="1"/>
          </p:cNvSpPr>
          <p:nvPr>
            <p:ph type="ftr" sz="quarter" idx="11"/>
          </p:nvPr>
        </p:nvSpPr>
        <p:spPr/>
        <p:txBody>
          <a:bodyPr/>
          <a:lstStyle/>
          <a:p>
            <a:r>
              <a:rPr lang="tr-TR" smtClean="0"/>
              <a:t>osenses@trabzon.edu.tr</a:t>
            </a:r>
            <a:endParaRPr lang="tr-TR"/>
          </a:p>
        </p:txBody>
      </p:sp>
      <p:sp>
        <p:nvSpPr>
          <p:cNvPr id="6" name="5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86C9B78-7E22-446C-9E05-EF1F302DA9F3}" type="datetime1">
              <a:rPr lang="tr-TR" smtClean="0"/>
              <a:t>26.08.2019</a:t>
            </a:fld>
            <a:endParaRPr lang="tr-TR"/>
          </a:p>
        </p:txBody>
      </p:sp>
      <p:sp>
        <p:nvSpPr>
          <p:cNvPr id="5" name="4 Altbilgi Yer Tutucusu"/>
          <p:cNvSpPr>
            <a:spLocks noGrp="1"/>
          </p:cNvSpPr>
          <p:nvPr>
            <p:ph type="ftr" sz="quarter" idx="11"/>
          </p:nvPr>
        </p:nvSpPr>
        <p:spPr/>
        <p:txBody>
          <a:bodyPr/>
          <a:lstStyle/>
          <a:p>
            <a:r>
              <a:rPr lang="tr-TR" smtClean="0"/>
              <a:t>osenses@trabzon.edu.tr</a:t>
            </a:r>
            <a:endParaRPr lang="tr-TR"/>
          </a:p>
        </p:txBody>
      </p:sp>
      <p:sp>
        <p:nvSpPr>
          <p:cNvPr id="6" name="5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CB85224-D89C-4B8A-9057-C957C4DEE13E}" type="datetime1">
              <a:rPr lang="tr-TR" smtClean="0"/>
              <a:t>26.08.2019</a:t>
            </a:fld>
            <a:endParaRPr lang="tr-TR"/>
          </a:p>
        </p:txBody>
      </p:sp>
      <p:sp>
        <p:nvSpPr>
          <p:cNvPr id="5" name="4 Altbilgi Yer Tutucusu"/>
          <p:cNvSpPr>
            <a:spLocks noGrp="1"/>
          </p:cNvSpPr>
          <p:nvPr>
            <p:ph type="ftr" sz="quarter" idx="11"/>
          </p:nvPr>
        </p:nvSpPr>
        <p:spPr/>
        <p:txBody>
          <a:bodyPr/>
          <a:lstStyle/>
          <a:p>
            <a:r>
              <a:rPr lang="tr-TR" smtClean="0"/>
              <a:t>osenses@trabzon.edu.tr</a:t>
            </a:r>
            <a:endParaRPr lang="tr-TR"/>
          </a:p>
        </p:txBody>
      </p:sp>
      <p:sp>
        <p:nvSpPr>
          <p:cNvPr id="6" name="5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7E55EA8-1D60-455A-B851-1C34BF622E08}" type="datetime1">
              <a:rPr lang="tr-TR" smtClean="0"/>
              <a:t>26.08.2019</a:t>
            </a:fld>
            <a:endParaRPr lang="tr-TR"/>
          </a:p>
        </p:txBody>
      </p:sp>
      <p:sp>
        <p:nvSpPr>
          <p:cNvPr id="5" name="4 Altbilgi Yer Tutucusu"/>
          <p:cNvSpPr>
            <a:spLocks noGrp="1"/>
          </p:cNvSpPr>
          <p:nvPr>
            <p:ph type="ftr" sz="quarter" idx="11"/>
          </p:nvPr>
        </p:nvSpPr>
        <p:spPr/>
        <p:txBody>
          <a:bodyPr/>
          <a:lstStyle/>
          <a:p>
            <a:r>
              <a:rPr lang="tr-TR" smtClean="0"/>
              <a:t>osenses@trabzon.edu.tr</a:t>
            </a:r>
            <a:endParaRPr lang="tr-TR"/>
          </a:p>
        </p:txBody>
      </p:sp>
      <p:sp>
        <p:nvSpPr>
          <p:cNvPr id="6" name="5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87C2322-C94A-4898-AC48-ACE9CF3BF1DD}" type="datetime1">
              <a:rPr lang="tr-TR" smtClean="0"/>
              <a:t>26.08.2019</a:t>
            </a:fld>
            <a:endParaRPr lang="tr-TR"/>
          </a:p>
        </p:txBody>
      </p:sp>
      <p:sp>
        <p:nvSpPr>
          <p:cNvPr id="6" name="5 Altbilgi Yer Tutucusu"/>
          <p:cNvSpPr>
            <a:spLocks noGrp="1"/>
          </p:cNvSpPr>
          <p:nvPr>
            <p:ph type="ftr" sz="quarter" idx="11"/>
          </p:nvPr>
        </p:nvSpPr>
        <p:spPr/>
        <p:txBody>
          <a:bodyPr/>
          <a:lstStyle/>
          <a:p>
            <a:r>
              <a:rPr lang="tr-TR" smtClean="0"/>
              <a:t>osenses@trabzon.edu.tr</a:t>
            </a:r>
            <a:endParaRPr lang="tr-TR"/>
          </a:p>
        </p:txBody>
      </p:sp>
      <p:sp>
        <p:nvSpPr>
          <p:cNvPr id="7" name="6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A0C1CDE-8D96-4337-9553-BBB11E3F75B7}" type="datetime1">
              <a:rPr lang="tr-TR" smtClean="0"/>
              <a:t>26.08.2019</a:t>
            </a:fld>
            <a:endParaRPr lang="tr-TR"/>
          </a:p>
        </p:txBody>
      </p:sp>
      <p:sp>
        <p:nvSpPr>
          <p:cNvPr id="8" name="7 Altbilgi Yer Tutucusu"/>
          <p:cNvSpPr>
            <a:spLocks noGrp="1"/>
          </p:cNvSpPr>
          <p:nvPr>
            <p:ph type="ftr" sz="quarter" idx="11"/>
          </p:nvPr>
        </p:nvSpPr>
        <p:spPr/>
        <p:txBody>
          <a:bodyPr/>
          <a:lstStyle/>
          <a:p>
            <a:r>
              <a:rPr lang="tr-TR" smtClean="0"/>
              <a:t>osenses@trabzon.edu.tr</a:t>
            </a:r>
            <a:endParaRPr lang="tr-TR"/>
          </a:p>
        </p:txBody>
      </p:sp>
      <p:sp>
        <p:nvSpPr>
          <p:cNvPr id="9" name="8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40768B3-CE5F-43A4-9A24-304B2143B2EE}" type="datetime1">
              <a:rPr lang="tr-TR" smtClean="0"/>
              <a:t>26.08.2019</a:t>
            </a:fld>
            <a:endParaRPr lang="tr-TR"/>
          </a:p>
        </p:txBody>
      </p:sp>
      <p:sp>
        <p:nvSpPr>
          <p:cNvPr id="4" name="3 Altbilgi Yer Tutucusu"/>
          <p:cNvSpPr>
            <a:spLocks noGrp="1"/>
          </p:cNvSpPr>
          <p:nvPr>
            <p:ph type="ftr" sz="quarter" idx="11"/>
          </p:nvPr>
        </p:nvSpPr>
        <p:spPr/>
        <p:txBody>
          <a:bodyPr/>
          <a:lstStyle/>
          <a:p>
            <a:r>
              <a:rPr lang="tr-TR" smtClean="0"/>
              <a:t>osenses@trabzon.edu.tr</a:t>
            </a:r>
            <a:endParaRPr lang="tr-TR"/>
          </a:p>
        </p:txBody>
      </p:sp>
      <p:sp>
        <p:nvSpPr>
          <p:cNvPr id="5" name="4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EFF516F-8C76-4CFF-9326-25EB09AA6C68}" type="datetime1">
              <a:rPr lang="tr-TR" smtClean="0"/>
              <a:t>26.08.2019</a:t>
            </a:fld>
            <a:endParaRPr lang="tr-TR"/>
          </a:p>
        </p:txBody>
      </p:sp>
      <p:sp>
        <p:nvSpPr>
          <p:cNvPr id="3" name="2 Altbilgi Yer Tutucusu"/>
          <p:cNvSpPr>
            <a:spLocks noGrp="1"/>
          </p:cNvSpPr>
          <p:nvPr>
            <p:ph type="ftr" sz="quarter" idx="11"/>
          </p:nvPr>
        </p:nvSpPr>
        <p:spPr/>
        <p:txBody>
          <a:bodyPr/>
          <a:lstStyle/>
          <a:p>
            <a:r>
              <a:rPr lang="tr-TR" smtClean="0"/>
              <a:t>osenses@trabzon.edu.tr</a:t>
            </a:r>
            <a:endParaRPr lang="tr-TR"/>
          </a:p>
        </p:txBody>
      </p:sp>
      <p:sp>
        <p:nvSpPr>
          <p:cNvPr id="4" name="3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23FB29B-9445-4D96-B306-6C1B26BD1007}" type="datetime1">
              <a:rPr lang="tr-TR" smtClean="0"/>
              <a:t>26.08.2019</a:t>
            </a:fld>
            <a:endParaRPr lang="tr-TR"/>
          </a:p>
        </p:txBody>
      </p:sp>
      <p:sp>
        <p:nvSpPr>
          <p:cNvPr id="6" name="5 Altbilgi Yer Tutucusu"/>
          <p:cNvSpPr>
            <a:spLocks noGrp="1"/>
          </p:cNvSpPr>
          <p:nvPr>
            <p:ph type="ftr" sz="quarter" idx="11"/>
          </p:nvPr>
        </p:nvSpPr>
        <p:spPr/>
        <p:txBody>
          <a:bodyPr/>
          <a:lstStyle/>
          <a:p>
            <a:r>
              <a:rPr lang="tr-TR" smtClean="0"/>
              <a:t>osenses@trabzon.edu.tr</a:t>
            </a:r>
            <a:endParaRPr lang="tr-TR"/>
          </a:p>
        </p:txBody>
      </p:sp>
      <p:sp>
        <p:nvSpPr>
          <p:cNvPr id="7" name="6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4401DA6-41C5-45AA-A8FF-E07A5A6423A0}" type="datetime1">
              <a:rPr lang="tr-TR" smtClean="0"/>
              <a:t>26.08.2019</a:t>
            </a:fld>
            <a:endParaRPr lang="tr-TR"/>
          </a:p>
        </p:txBody>
      </p:sp>
      <p:sp>
        <p:nvSpPr>
          <p:cNvPr id="6" name="5 Altbilgi Yer Tutucusu"/>
          <p:cNvSpPr>
            <a:spLocks noGrp="1"/>
          </p:cNvSpPr>
          <p:nvPr>
            <p:ph type="ftr" sz="quarter" idx="11"/>
          </p:nvPr>
        </p:nvSpPr>
        <p:spPr/>
        <p:txBody>
          <a:bodyPr/>
          <a:lstStyle/>
          <a:p>
            <a:r>
              <a:rPr lang="tr-TR" smtClean="0"/>
              <a:t>osenses@trabzon.edu.tr</a:t>
            </a:r>
            <a:endParaRPr lang="tr-TR"/>
          </a:p>
        </p:txBody>
      </p:sp>
      <p:sp>
        <p:nvSpPr>
          <p:cNvPr id="7" name="6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24FE79-E216-4275-94D7-D22B9E016454}" type="datetime1">
              <a:rPr lang="tr-TR" smtClean="0"/>
              <a:t>26.08.2019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osenses@trabzon.edu.tr</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3FEBB-4577-44E9-B2CF-F440606F567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Bar dir="vert"/>
  </p:transition>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4.xml"/><Relationship Id="rId7"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5" Type="http://schemas.openxmlformats.org/officeDocument/2006/relationships/tags" Target="../tags/tag6.xml"/><Relationship Id="rId10" Type="http://schemas.openxmlformats.org/officeDocument/2006/relationships/hyperlink" Target="mailto:okantuna@beykoz.edu.tr" TargetMode="External"/><Relationship Id="rId4" Type="http://schemas.openxmlformats.org/officeDocument/2006/relationships/tags" Target="../tags/tag5.xml"/><Relationship Id="rId9" Type="http://schemas.openxmlformats.org/officeDocument/2006/relationships/image" Target="../media/image1.gif"/></Relationships>
</file>

<file path=ppt/slides/_rels/slide10.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notesSlide" Target="../notesSlides/notesSlide8.xml"/><Relationship Id="rId4"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notesSlide" Target="../notesSlides/notesSlide9.xml"/><Relationship Id="rId4"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9.wmf"/><Relationship Id="rId5" Type="http://schemas.openxmlformats.org/officeDocument/2006/relationships/notesSlide" Target="../notesSlides/notesSlide10.xml"/><Relationship Id="rId4"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11.xml"/><Relationship Id="rId4"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notesSlide" Target="../notesSlides/notesSlide12.xml"/><Relationship Id="rId4"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notesSlide" Target="../notesSlides/notesSlide13.xml"/><Relationship Id="rId4"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image" Target="../media/image10.jpeg"/><Relationship Id="rId5" Type="http://schemas.openxmlformats.org/officeDocument/2006/relationships/notesSlide" Target="../notesSlides/notesSlide14.xml"/><Relationship Id="rId4"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notesSlide" Target="../notesSlides/notesSlide15.xml"/><Relationship Id="rId4"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image" Target="../media/image11.jpeg"/><Relationship Id="rId5" Type="http://schemas.openxmlformats.org/officeDocument/2006/relationships/notesSlide" Target="../notesSlides/notesSlide16.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notesSlide" Target="../notesSlides/notesSlide17.xml"/><Relationship Id="rId4"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notesSlide" Target="../notesSlides/notesSlide18.xml"/><Relationship Id="rId4"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notesSlide" Target="../notesSlides/notesSlide19.xml"/><Relationship Id="rId4"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5" Type="http://schemas.openxmlformats.org/officeDocument/2006/relationships/notesSlide" Target="../notesSlides/notesSlide20.xml"/><Relationship Id="rId4"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5" Type="http://schemas.openxmlformats.org/officeDocument/2006/relationships/notesSlide" Target="../notesSlides/notesSlide21.xml"/><Relationship Id="rId4"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notesSlide" Target="../notesSlides/notesSlide22.xml"/><Relationship Id="rId4"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 Id="rId5" Type="http://schemas.openxmlformats.org/officeDocument/2006/relationships/notesSlide" Target="../notesSlides/notesSlide23.xml"/><Relationship Id="rId4"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 Id="rId5" Type="http://schemas.openxmlformats.org/officeDocument/2006/relationships/notesSlide" Target="../notesSlides/notesSlide24.xml"/><Relationship Id="rId4"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 Id="rId5" Type="http://schemas.openxmlformats.org/officeDocument/2006/relationships/notesSlide" Target="../notesSlides/notesSlide25.xml"/><Relationship Id="rId4"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tags" Target="../tags/tag77.xml"/><Relationship Id="rId7" Type="http://schemas.openxmlformats.org/officeDocument/2006/relationships/image" Target="../media/image1.gif"/><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notesSlide" Target="../notesSlides/notesSlide26.xml"/><Relationship Id="rId5" Type="http://schemas.openxmlformats.org/officeDocument/2006/relationships/slideLayout" Target="../slideLayouts/slideLayout1.xml"/><Relationship Id="rId4" Type="http://schemas.openxmlformats.org/officeDocument/2006/relationships/tags" Target="../tags/tag78.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notesSlide" Target="../notesSlides/notesSlide3.xml"/><Relationship Id="rId5" Type="http://schemas.openxmlformats.org/officeDocument/2006/relationships/slideLayout" Target="../slideLayouts/slideLayout1.xml"/><Relationship Id="rId4" Type="http://schemas.openxmlformats.org/officeDocument/2006/relationships/tags" Target="../tags/tag11.xml"/></Relationships>
</file>

<file path=ppt/slides/_rels/slide30.xml.rels><?xml version="1.0" encoding="UTF-8" standalone="yes"?>
<Relationships xmlns="http://schemas.openxmlformats.org/package/2006/relationships"><Relationship Id="rId3" Type="http://schemas.openxmlformats.org/officeDocument/2006/relationships/tags" Target="../tags/tag81.xml"/><Relationship Id="rId7" Type="http://schemas.openxmlformats.org/officeDocument/2006/relationships/image" Target="../media/image1.gif"/><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notesSlide" Target="../notesSlides/notesSlide27.xml"/><Relationship Id="rId5" Type="http://schemas.openxmlformats.org/officeDocument/2006/relationships/slideLayout" Target="../slideLayouts/slideLayout1.xml"/><Relationship Id="rId4" Type="http://schemas.openxmlformats.org/officeDocument/2006/relationships/tags" Target="../tags/tag82.xml"/></Relationships>
</file>

<file path=ppt/slides/_rels/slide31.xml.rels><?xml version="1.0" encoding="UTF-8" standalone="yes"?>
<Relationships xmlns="http://schemas.openxmlformats.org/package/2006/relationships"><Relationship Id="rId8" Type="http://schemas.openxmlformats.org/officeDocument/2006/relationships/hyperlink" Target="http://www.gapsel.org/condocs/ekutuphane/afetyonetiminintemelilkeleri" TargetMode="External"/><Relationship Id="rId3" Type="http://schemas.openxmlformats.org/officeDocument/2006/relationships/tags" Target="../tags/tag85.xml"/><Relationship Id="rId7" Type="http://schemas.openxmlformats.org/officeDocument/2006/relationships/image" Target="../media/image1.gif"/><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notesSlide" Target="../notesSlides/notesSlide28.xml"/><Relationship Id="rId5" Type="http://schemas.openxmlformats.org/officeDocument/2006/relationships/slideLayout" Target="../slideLayouts/slideLayout1.xml"/><Relationship Id="rId4" Type="http://schemas.openxmlformats.org/officeDocument/2006/relationships/tags" Target="../tags/tag86.xml"/></Relationships>
</file>

<file path=ppt/slides/_rels/slide32.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tags" Target="../tags/tag89.xml"/><Relationship Id="rId7" Type="http://schemas.openxmlformats.org/officeDocument/2006/relationships/notesSlide" Target="../notesSlides/notesSlide29.xml"/><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slideLayout" Target="../slideLayouts/slideLayout1.xml"/><Relationship Id="rId5" Type="http://schemas.openxmlformats.org/officeDocument/2006/relationships/tags" Target="../tags/tag91.xml"/><Relationship Id="rId4" Type="http://schemas.openxmlformats.org/officeDocument/2006/relationships/tags" Target="../tags/tag90.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2.jpeg"/><Relationship Id="rId2" Type="http://schemas.openxmlformats.org/officeDocument/2006/relationships/tags" Target="../tags/tag12.xml"/><Relationship Id="rId1" Type="http://schemas.openxmlformats.org/officeDocument/2006/relationships/themeOverride" Target="../theme/themeOverride1.xml"/><Relationship Id="rId6" Type="http://schemas.openxmlformats.org/officeDocument/2006/relationships/notesSlide" Target="../notesSlides/notesSlide4.xml"/><Relationship Id="rId5" Type="http://schemas.openxmlformats.org/officeDocument/2006/relationships/slideLayout" Target="../slideLayouts/slideLayout1.xml"/><Relationship Id="rId4" Type="http://schemas.openxmlformats.org/officeDocument/2006/relationships/tags" Target="../tags/tag1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notesSlide" Target="../notesSlides/notesSlide5.xml"/><Relationship Id="rId4"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notesSlide" Target="../notesSlides/notesSlide6.xml"/><Relationship Id="rId4"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erbest Form"/>
          <p:cNvSpPr/>
          <p:nvPr>
            <p:custDataLst>
              <p:tags r:id="rId2"/>
            </p:custDataLst>
          </p:nvPr>
        </p:nvSpPr>
        <p:spPr>
          <a:xfrm>
            <a:off x="-250723" y="-24"/>
            <a:ext cx="9778181" cy="1106129"/>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txBody>
          <a:bodyPr rtlCol="0" anchor="ctr"/>
          <a:lstStyle/>
          <a:p>
            <a:pPr algn="ctr"/>
            <a:endParaRPr lang="tr-TR"/>
          </a:p>
        </p:txBody>
      </p:sp>
      <p:sp>
        <p:nvSpPr>
          <p:cNvPr id="7" name="6 Serbest Form"/>
          <p:cNvSpPr/>
          <p:nvPr/>
        </p:nvSpPr>
        <p:spPr>
          <a:xfrm>
            <a:off x="-285784" y="-142900"/>
            <a:ext cx="9921057" cy="1285884"/>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7 Serbest Form"/>
          <p:cNvSpPr/>
          <p:nvPr>
            <p:custDataLst>
              <p:tags r:id="rId3"/>
            </p:custDataLst>
          </p:nvPr>
        </p:nvSpPr>
        <p:spPr>
          <a:xfrm>
            <a:off x="-133383" y="142852"/>
            <a:ext cx="9491730" cy="928694"/>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0000" endA="300" endPos="55000" dir="5400000" sy="-100000" algn="bl" rotWithShape="0"/>
          </a:effectLst>
        </p:spPr>
        <p:style>
          <a:lnRef idx="1">
            <a:schemeClr val="accent3"/>
          </a:lnRef>
          <a:fillRef idx="0">
            <a:schemeClr val="accent3"/>
          </a:fillRef>
          <a:effectRef idx="0">
            <a:schemeClr val="accent3"/>
          </a:effectRef>
          <a:fontRef idx="minor">
            <a:schemeClr val="tx1"/>
          </a:fontRef>
        </p:style>
        <p:txBody>
          <a:bodyPr rtlCol="0" anchor="ctr"/>
          <a:lstStyle/>
          <a:p>
            <a:pPr algn="ctr"/>
            <a:endParaRPr lang="tr-TR"/>
          </a:p>
        </p:txBody>
      </p:sp>
      <p:sp>
        <p:nvSpPr>
          <p:cNvPr id="9" name="8 Serbest Form"/>
          <p:cNvSpPr/>
          <p:nvPr>
            <p:custDataLst>
              <p:tags r:id="rId4"/>
            </p:custDataLst>
          </p:nvPr>
        </p:nvSpPr>
        <p:spPr>
          <a:xfrm>
            <a:off x="-214346" y="-285776"/>
            <a:ext cx="10429948" cy="1428760"/>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2000" endA="300" endPos="35000" dir="5400000" sy="-100000" algn="bl" rotWithShape="0"/>
          </a:effectLst>
        </p:spPr>
        <p:style>
          <a:lnRef idx="1">
            <a:schemeClr val="accent4"/>
          </a:lnRef>
          <a:fillRef idx="0">
            <a:schemeClr val="accent4"/>
          </a:fillRef>
          <a:effectRef idx="0">
            <a:schemeClr val="accent4"/>
          </a:effectRef>
          <a:fontRef idx="minor">
            <a:schemeClr val="tx1"/>
          </a:fontRef>
        </p:style>
        <p:txBody>
          <a:bodyPr rtlCol="0" anchor="ctr"/>
          <a:lstStyle/>
          <a:p>
            <a:pPr algn="ctr"/>
            <a:endParaRPr lang="tr-TR"/>
          </a:p>
        </p:txBody>
      </p:sp>
      <p:pic>
        <p:nvPicPr>
          <p:cNvPr id="10" name="9 Resim" descr="blmyo-logo-gif.gif"/>
          <p:cNvPicPr>
            <a:picLocks noChangeAspect="1"/>
          </p:cNvPicPr>
          <p:nvPr>
            <p:custDataLst>
              <p:tags r:id="rId5"/>
            </p:custDataLst>
          </p:nvPr>
        </p:nvPicPr>
        <p:blipFill>
          <a:blip r:embed="rId9" cstate="print">
            <a:lum bright="10000" contrast="30000"/>
          </a:blip>
          <a:stretch>
            <a:fillRect/>
          </a:stretch>
        </p:blipFill>
        <p:spPr>
          <a:xfrm>
            <a:off x="6572264" y="357166"/>
            <a:ext cx="1285884" cy="777803"/>
          </a:xfrm>
          <a:prstGeom prst="rect">
            <a:avLst/>
          </a:prstGeom>
          <a:solidFill>
            <a:schemeClr val="bg1"/>
          </a:solidFill>
          <a:ln>
            <a:noFill/>
          </a:ln>
          <a:effectLst>
            <a:reflection blurRad="12700" stA="38000" endPos="28000" dist="5000" dir="5400000" sy="-100000" algn="bl" rotWithShape="0"/>
          </a:effectLst>
        </p:spPr>
      </p:pic>
      <p:sp>
        <p:nvSpPr>
          <p:cNvPr id="11" name="10 Dikdörtgen"/>
          <p:cNvSpPr/>
          <p:nvPr/>
        </p:nvSpPr>
        <p:spPr>
          <a:xfrm>
            <a:off x="0" y="5301208"/>
            <a:ext cx="9144000"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solidFill>
                  <a:schemeClr val="tx1"/>
                </a:solidFill>
              </a:rPr>
              <a:t>Prof. Dr. Okan Tuna </a:t>
            </a:r>
          </a:p>
          <a:p>
            <a:pPr algn="ctr"/>
            <a:r>
              <a:rPr lang="tr-TR" sz="2800" b="1" dirty="0" err="1" smtClean="0">
                <a:solidFill>
                  <a:schemeClr val="tx1"/>
                </a:solidFill>
              </a:rPr>
              <a:t>Yard</a:t>
            </a:r>
            <a:r>
              <a:rPr lang="tr-TR" sz="2800" b="1" dirty="0" smtClean="0">
                <a:solidFill>
                  <a:schemeClr val="tx1"/>
                </a:solidFill>
              </a:rPr>
              <a:t>. </a:t>
            </a:r>
            <a:r>
              <a:rPr lang="tr-TR" sz="2800" b="1" dirty="0" err="1" smtClean="0">
                <a:solidFill>
                  <a:schemeClr val="tx1"/>
                </a:solidFill>
              </a:rPr>
              <a:t>Doç.Dr</a:t>
            </a:r>
            <a:r>
              <a:rPr lang="tr-TR" sz="2800" b="1" dirty="0" smtClean="0">
                <a:solidFill>
                  <a:schemeClr val="tx1"/>
                </a:solidFill>
              </a:rPr>
              <a:t>. Ezgi Uzel</a:t>
            </a:r>
          </a:p>
          <a:p>
            <a:pPr algn="ctr"/>
            <a:r>
              <a:rPr lang="tr-TR" sz="2000" dirty="0" err="1" smtClean="0">
                <a:solidFill>
                  <a:schemeClr val="tx1"/>
                </a:solidFill>
                <a:hlinkClick r:id="rId10"/>
              </a:rPr>
              <a:t>okantuna</a:t>
            </a:r>
            <a:r>
              <a:rPr lang="tr-TR" sz="2000" dirty="0" smtClean="0">
                <a:solidFill>
                  <a:schemeClr val="tx1"/>
                </a:solidFill>
                <a:hlinkClick r:id="rId10"/>
              </a:rPr>
              <a:t>@</a:t>
            </a:r>
            <a:r>
              <a:rPr lang="tr-TR" sz="2000" dirty="0" err="1" smtClean="0">
                <a:solidFill>
                  <a:schemeClr val="tx1"/>
                </a:solidFill>
                <a:hlinkClick r:id="rId10"/>
              </a:rPr>
              <a:t>beykoz</a:t>
            </a:r>
            <a:r>
              <a:rPr lang="tr-TR" sz="2000" dirty="0" smtClean="0">
                <a:solidFill>
                  <a:schemeClr val="tx1"/>
                </a:solidFill>
                <a:hlinkClick r:id="rId10"/>
              </a:rPr>
              <a:t>.edu.tr</a:t>
            </a:r>
            <a:endParaRPr lang="tr-TR" sz="2000" dirty="0" smtClean="0">
              <a:solidFill>
                <a:schemeClr val="tx1"/>
              </a:solidFill>
            </a:endParaRPr>
          </a:p>
          <a:p>
            <a:pPr algn="ctr"/>
            <a:r>
              <a:rPr lang="tr-TR" sz="2000" dirty="0" err="1" smtClean="0">
                <a:solidFill>
                  <a:schemeClr val="tx1"/>
                </a:solidFill>
                <a:hlinkClick r:id="rId10"/>
              </a:rPr>
              <a:t>ezgiuzel</a:t>
            </a:r>
            <a:r>
              <a:rPr lang="tr-TR" sz="2000" dirty="0" smtClean="0">
                <a:solidFill>
                  <a:schemeClr val="tx1"/>
                </a:solidFill>
                <a:hlinkClick r:id="rId10"/>
              </a:rPr>
              <a:t>@</a:t>
            </a:r>
            <a:r>
              <a:rPr lang="tr-TR" sz="2000" dirty="0" err="1" smtClean="0">
                <a:solidFill>
                  <a:schemeClr val="tx1"/>
                </a:solidFill>
                <a:hlinkClick r:id="rId10"/>
              </a:rPr>
              <a:t>beykoz</a:t>
            </a:r>
            <a:r>
              <a:rPr lang="tr-TR" sz="2000" dirty="0" smtClean="0">
                <a:solidFill>
                  <a:schemeClr val="tx1"/>
                </a:solidFill>
                <a:hlinkClick r:id="rId10"/>
              </a:rPr>
              <a:t>.edu.tr </a:t>
            </a:r>
          </a:p>
          <a:p>
            <a:pPr algn="ctr"/>
            <a:endParaRPr lang="tr-TR" sz="2800" b="1" dirty="0" smtClean="0">
              <a:solidFill>
                <a:schemeClr val="tx1"/>
              </a:solidFill>
            </a:endParaRPr>
          </a:p>
          <a:p>
            <a:pPr algn="ctr"/>
            <a:endParaRPr lang="tr-TR" sz="2800" b="1" dirty="0">
              <a:solidFill>
                <a:schemeClr val="tx1"/>
              </a:solidFill>
            </a:endParaRPr>
          </a:p>
        </p:txBody>
      </p:sp>
      <p:sp>
        <p:nvSpPr>
          <p:cNvPr id="12" name="11 Dikdörtgen"/>
          <p:cNvSpPr/>
          <p:nvPr>
            <p:custDataLst>
              <p:tags r:id="rId6"/>
            </p:custDataLst>
          </p:nvPr>
        </p:nvSpPr>
        <p:spPr>
          <a:xfrm>
            <a:off x="0" y="2132856"/>
            <a:ext cx="9144000" cy="2123658"/>
          </a:xfrm>
          <a:prstGeom prst="rect">
            <a:avLst/>
          </a:prstGeom>
          <a:noFill/>
        </p:spPr>
        <p:txBody>
          <a:bodyPr wrap="square" lIns="91440" tIns="45720" rIns="91440" bIns="45720">
            <a:spAutoFit/>
          </a:bodyPr>
          <a:lstStyle/>
          <a:p>
            <a:pPr algn="ctr"/>
            <a:r>
              <a:rPr lang="tr-TR" sz="4400" b="1" dirty="0" smtClean="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latin typeface="Hobo Std" pitchFamily="34" charset="0"/>
              </a:rPr>
              <a:t>AFET LOJİSTİK PLANLAMASI</a:t>
            </a:r>
          </a:p>
          <a:p>
            <a:pPr algn="ctr"/>
            <a:r>
              <a:rPr lang="tr-TR" sz="4400" b="1" spc="0" dirty="0" smtClean="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latin typeface="Hobo Std" pitchFamily="34" charset="0"/>
              </a:rPr>
              <a:t>VE </a:t>
            </a:r>
          </a:p>
          <a:p>
            <a:pPr algn="ctr"/>
            <a:r>
              <a:rPr lang="tr-TR" sz="4400" b="1" dirty="0" smtClean="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latin typeface="Hobo Std" pitchFamily="34" charset="0"/>
              </a:rPr>
              <a:t>YÖNETİMİ</a:t>
            </a:r>
            <a:endParaRPr lang="tr-TR" sz="4400" b="1" spc="0" dirty="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latin typeface="Hobo Std" pitchFamily="34" charset="0"/>
            </a:endParaRPr>
          </a:p>
        </p:txBody>
      </p:sp>
      <p:sp>
        <p:nvSpPr>
          <p:cNvPr id="2" name="Veri Yer Tutucusu 1"/>
          <p:cNvSpPr>
            <a:spLocks noGrp="1"/>
          </p:cNvSpPr>
          <p:nvPr>
            <p:ph type="dt" sz="half" idx="10"/>
          </p:nvPr>
        </p:nvSpPr>
        <p:spPr/>
        <p:txBody>
          <a:bodyPr/>
          <a:lstStyle/>
          <a:p>
            <a:fld id="{6E768CFC-58BA-42A6-90FB-EB495577CD69}"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1</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8</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18" name="1 Başlık"/>
          <p:cNvSpPr txBox="1">
            <a:spLocks/>
          </p:cNvSpPr>
          <p:nvPr/>
        </p:nvSpPr>
        <p:spPr>
          <a:xfrm>
            <a:off x="179512" y="214289"/>
            <a:ext cx="7725544" cy="571505"/>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200" b="0" i="0" u="none" strike="noStrike" kern="1200" cap="none" spc="0" normalizeH="0" baseline="0" noProof="0" dirty="0" smtClean="0">
                <a:ln>
                  <a:noFill/>
                </a:ln>
                <a:solidFill>
                  <a:schemeClr val="tx1"/>
                </a:solidFill>
                <a:effectLst/>
                <a:uLnTx/>
                <a:uFillTx/>
                <a:latin typeface="+mj-lt"/>
                <a:ea typeface="+mj-ea"/>
                <a:cs typeface="+mj-cs"/>
              </a:rPr>
              <a:t>	</a:t>
            </a:r>
            <a:r>
              <a:rPr kumimoji="0" lang="tr-TR" sz="3200" b="1" i="0" u="none" strike="noStrike" kern="1200" cap="none" spc="0" normalizeH="0" baseline="0" noProof="0" dirty="0" smtClean="0">
                <a:ln>
                  <a:noFill/>
                </a:ln>
                <a:solidFill>
                  <a:schemeClr val="tx1"/>
                </a:solidFill>
                <a:effectLst/>
                <a:uLnTx/>
                <a:uFillTx/>
                <a:latin typeface="+mj-lt"/>
                <a:ea typeface="+mj-ea"/>
                <a:cs typeface="+mj-cs"/>
              </a:rPr>
              <a:t>AFET L0JİSTİĞİ</a:t>
            </a:r>
          </a:p>
        </p:txBody>
      </p:sp>
      <p:sp>
        <p:nvSpPr>
          <p:cNvPr id="20" name="2 İçerik Yer Tutucusu"/>
          <p:cNvSpPr txBox="1">
            <a:spLocks/>
          </p:cNvSpPr>
          <p:nvPr/>
        </p:nvSpPr>
        <p:spPr>
          <a:xfrm>
            <a:off x="323528" y="1071544"/>
            <a:ext cx="8496944" cy="5143537"/>
          </a:xfrm>
          <a:prstGeom prst="rect">
            <a:avLst/>
          </a:prstGeom>
          <a:solidFill>
            <a:schemeClr val="bg1"/>
          </a:solidFill>
        </p:spPr>
        <p:txBody>
          <a:bodyPr vert="horz" lIns="91440" tIns="45720" rIns="91440" bIns="45720" rtlCol="0">
            <a:noAutofit/>
          </a:bodyPr>
          <a:lstStyle/>
          <a:p>
            <a:pPr algn="ctr"/>
            <a:r>
              <a:rPr lang="tr-TR" sz="3200" dirty="0" smtClean="0">
                <a:latin typeface="Arial" pitchFamily="34" charset="0"/>
                <a:cs typeface="Arial" pitchFamily="34" charset="0"/>
              </a:rPr>
              <a:t>Afet Lojistiği meydana gelen çeşitli afetlere çabuk cevap verebilmek adına, afetin türüne göre farklı zamanlardaki çok farklı faaliyetleri kapsamaktadır.</a:t>
            </a:r>
          </a:p>
          <a:p>
            <a:pPr algn="ctr"/>
            <a:r>
              <a:rPr lang="tr-TR" sz="3200" dirty="0" smtClean="0">
                <a:latin typeface="Arial" pitchFamily="34" charset="0"/>
                <a:cs typeface="Arial" pitchFamily="34" charset="0"/>
              </a:rPr>
              <a:t>Her ne kadar bu tür faaliyetler meydana gelen</a:t>
            </a:r>
          </a:p>
          <a:p>
            <a:pPr algn="ctr"/>
            <a:r>
              <a:rPr lang="tr-TR" sz="3200" dirty="0" smtClean="0">
                <a:latin typeface="Arial" pitchFamily="34" charset="0"/>
                <a:cs typeface="Arial" pitchFamily="34" charset="0"/>
              </a:rPr>
              <a:t>afetlerin türüne göre farklılık gösterse de </a:t>
            </a:r>
            <a:r>
              <a:rPr lang="tr-TR" sz="3200" dirty="0" smtClean="0">
                <a:solidFill>
                  <a:srgbClr val="FF0000"/>
                </a:solidFill>
                <a:latin typeface="Arial" pitchFamily="34" charset="0"/>
                <a:cs typeface="Arial" pitchFamily="34" charset="0"/>
              </a:rPr>
              <a:t>ortak</a:t>
            </a:r>
          </a:p>
          <a:p>
            <a:pPr algn="ctr"/>
            <a:r>
              <a:rPr lang="tr-TR" sz="3200" dirty="0" smtClean="0">
                <a:solidFill>
                  <a:srgbClr val="FF0000"/>
                </a:solidFill>
                <a:latin typeface="Arial" pitchFamily="34" charset="0"/>
                <a:cs typeface="Arial" pitchFamily="34" charset="0"/>
              </a:rPr>
              <a:t>amaç “insan hayatını kurtarmaktır”.</a:t>
            </a:r>
            <a:endParaRPr kumimoji="0" lang="tr-TR" sz="3200" b="1" i="0" u="none" strike="noStrike" kern="1200" cap="none" spc="0" normalizeH="0" baseline="0" noProof="0" dirty="0" smtClean="0">
              <a:ln>
                <a:noFill/>
              </a:ln>
              <a:solidFill>
                <a:srgbClr val="FF0000"/>
              </a:solidFill>
              <a:effectLst/>
              <a:uLnTx/>
              <a:uFillTx/>
              <a:latin typeface="Arial" pitchFamily="34" charset="0"/>
              <a:cs typeface="Arial" pitchFamily="34" charset="0"/>
            </a:endParaRPr>
          </a:p>
        </p:txBody>
      </p:sp>
      <p:sp>
        <p:nvSpPr>
          <p:cNvPr id="22" name="21 Dikdörtgen"/>
          <p:cNvSpPr/>
          <p:nvPr/>
        </p:nvSpPr>
        <p:spPr>
          <a:xfrm>
            <a:off x="1428728" y="6429396"/>
            <a:ext cx="5735560" cy="428604"/>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E79E5683-D4CE-4A20-8BFC-1DCA70EAEC59}"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10</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9</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0" name="2 İçerik Yer Tutucusu"/>
          <p:cNvSpPr txBox="1">
            <a:spLocks/>
          </p:cNvSpPr>
          <p:nvPr/>
        </p:nvSpPr>
        <p:spPr>
          <a:xfrm>
            <a:off x="179512" y="476671"/>
            <a:ext cx="8712968" cy="5524121"/>
          </a:xfrm>
          <a:prstGeom prst="rect">
            <a:avLst/>
          </a:prstGeom>
          <a:solidFill>
            <a:schemeClr val="bg1"/>
          </a:solidFill>
        </p:spPr>
        <p:txBody>
          <a:bodyPr vert="horz" lIns="91440" tIns="45720" rIns="91440" bIns="45720" rtlCol="0">
            <a:normAutofit/>
          </a:bodyPr>
          <a:lstStyle/>
          <a:p>
            <a:pPr algn="ctr"/>
            <a:r>
              <a:rPr lang="tr-TR" sz="3200" dirty="0" smtClean="0"/>
              <a:t>Özellikle, ihtiyaç halindeki</a:t>
            </a:r>
          </a:p>
          <a:p>
            <a:pPr algn="ctr"/>
            <a:r>
              <a:rPr lang="tr-TR" sz="3200" dirty="0" smtClean="0"/>
              <a:t>korunmasız kişilerin ihtiyaçlarını zamanında</a:t>
            </a:r>
          </a:p>
          <a:p>
            <a:pPr algn="ctr"/>
            <a:r>
              <a:rPr lang="tr-TR" sz="3200" dirty="0" smtClean="0"/>
              <a:t>ve yerinde karşılamak amacıyla hem ürün ve malzemelerin hem de bunlarla ilgili gerekli bilginin</a:t>
            </a:r>
          </a:p>
          <a:p>
            <a:pPr algn="ctr"/>
            <a:r>
              <a:rPr lang="tr-TR" sz="3200" dirty="0" smtClean="0"/>
              <a:t>depolanması ve orijin noktasından, ihtiyaç duyulan</a:t>
            </a:r>
          </a:p>
          <a:p>
            <a:pPr algn="ctr"/>
            <a:r>
              <a:rPr lang="tr-TR" sz="3200" dirty="0" smtClean="0"/>
              <a:t>son noktaya kadar etkin bir şekilde akışı için</a:t>
            </a:r>
          </a:p>
          <a:p>
            <a:pPr algn="ctr"/>
            <a:r>
              <a:rPr lang="tr-TR" sz="3200" dirty="0" smtClean="0"/>
              <a:t>faaliyetlerin planlaması, uygulanması ve kontrolü</a:t>
            </a:r>
          </a:p>
          <a:p>
            <a:pPr algn="ctr"/>
            <a:r>
              <a:rPr lang="tr-TR" sz="3200" b="1" u="sng" dirty="0" smtClean="0"/>
              <a:t>afet lojistiğini </a:t>
            </a:r>
            <a:r>
              <a:rPr lang="tr-TR" sz="3200" dirty="0" smtClean="0"/>
              <a:t>oluşturmaktadır.</a:t>
            </a:r>
            <a:endParaRPr lang="tr-TR" sz="2400" dirty="0" smtClean="0"/>
          </a:p>
          <a:p>
            <a:pPr algn="ctr"/>
            <a:r>
              <a:rPr lang="tr-TR" sz="1600" dirty="0" smtClean="0"/>
              <a:t>(Ersoy ve </a:t>
            </a:r>
            <a:r>
              <a:rPr lang="tr-TR" sz="1600" dirty="0" err="1" smtClean="0"/>
              <a:t>Börühan</a:t>
            </a:r>
            <a:r>
              <a:rPr lang="tr-TR" sz="1600" dirty="0" smtClean="0"/>
              <a:t>, 2013; Thomas ve </a:t>
            </a:r>
            <a:r>
              <a:rPr lang="tr-TR" sz="1600" dirty="0" err="1" smtClean="0"/>
              <a:t>Kopczak</a:t>
            </a:r>
            <a:r>
              <a:rPr lang="tr-TR" sz="1600" dirty="0" smtClean="0"/>
              <a:t>,2005:2).</a:t>
            </a:r>
          </a:p>
          <a:p>
            <a:pPr lvl="0" algn="ctr">
              <a:spcBef>
                <a:spcPct val="20000"/>
              </a:spcBef>
              <a:defRPr/>
            </a:pPr>
            <a:endParaRPr kumimoji="0" lang="tr-TR"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lvl="0" algn="ctr">
              <a:spcBef>
                <a:spcPct val="20000"/>
              </a:spcBef>
              <a:defRPr/>
            </a:pPr>
            <a:endParaRPr kumimoji="0" lang="tr-T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3" name="22 Dikdörtgen"/>
          <p:cNvSpPr/>
          <p:nvPr/>
        </p:nvSpPr>
        <p:spPr>
          <a:xfrm>
            <a:off x="1428728" y="6429396"/>
            <a:ext cx="5735560" cy="428604"/>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DA3137B3-91CA-4B12-84E8-057B91E3738C}"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11</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10</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18" name="1 Başlık"/>
          <p:cNvSpPr txBox="1">
            <a:spLocks/>
          </p:cNvSpPr>
          <p:nvPr/>
        </p:nvSpPr>
        <p:spPr>
          <a:xfrm>
            <a:off x="971600" y="404664"/>
            <a:ext cx="7005464" cy="452567"/>
          </a:xfrm>
          <a:prstGeom prst="rect">
            <a:avLst/>
          </a:prstGeom>
        </p:spPr>
        <p:txBody>
          <a:bodyPr vert="horz" lIns="91440" tIns="45720" rIns="91440" bIns="45720" rtlCol="0" anchor="ctr">
            <a:normAutofit fontScale="85000" lnSpcReduction="20000"/>
          </a:bodyPr>
          <a:lstStyle/>
          <a:p>
            <a:pPr lvl="0" algn="ctr">
              <a:spcBef>
                <a:spcPct val="0"/>
              </a:spcBef>
              <a:defRPr/>
            </a:pPr>
            <a:r>
              <a:rPr kumimoji="0" lang="tr-TR" sz="3200" b="0" i="0" u="none" strike="noStrike" kern="1200" cap="none" spc="0" normalizeH="0" baseline="0" noProof="0" dirty="0" smtClean="0">
                <a:ln>
                  <a:noFill/>
                </a:ln>
                <a:solidFill>
                  <a:schemeClr val="tx1"/>
                </a:solidFill>
                <a:effectLst/>
                <a:uLnTx/>
                <a:uFillTx/>
                <a:latin typeface="+mj-lt"/>
                <a:ea typeface="+mj-ea"/>
                <a:cs typeface="+mj-cs"/>
              </a:rPr>
              <a:t>	</a:t>
            </a:r>
            <a:r>
              <a:rPr lang="tr-TR" sz="3200" b="1" dirty="0" smtClean="0"/>
              <a:t> Afet Yardım Faaliyetleri</a:t>
            </a:r>
            <a:endParaRPr kumimoji="0" lang="tr-TR" sz="32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20" name="2 İçerik Yer Tutucusu"/>
          <p:cNvSpPr txBox="1">
            <a:spLocks/>
          </p:cNvSpPr>
          <p:nvPr/>
        </p:nvSpPr>
        <p:spPr>
          <a:xfrm>
            <a:off x="251520" y="1283693"/>
            <a:ext cx="7725544" cy="4717099"/>
          </a:xfrm>
          <a:prstGeom prst="rect">
            <a:avLst/>
          </a:prstGeom>
          <a:solidFill>
            <a:schemeClr val="bg1"/>
          </a:solidFill>
        </p:spPr>
        <p:txBody>
          <a:bodyPr vert="horz" lIns="91440" tIns="45720" rIns="91440" bIns="45720" rtlCol="0">
            <a:normAutofit fontScale="92500"/>
          </a:bodyPr>
          <a:lstStyle/>
          <a:p>
            <a:pPr algn="ctr"/>
            <a:r>
              <a:rPr lang="tr-TR" sz="2800" b="1" dirty="0" smtClean="0">
                <a:latin typeface="Arial" pitchFamily="34" charset="0"/>
                <a:cs typeface="Arial" pitchFamily="34" charset="0"/>
              </a:rPr>
              <a:t>Genel anlamda</a:t>
            </a:r>
          </a:p>
          <a:p>
            <a:pPr algn="ctr"/>
            <a:r>
              <a:rPr lang="tr-TR" sz="2800" b="1" dirty="0" smtClean="0">
                <a:latin typeface="Arial" pitchFamily="34" charset="0"/>
                <a:cs typeface="Arial" pitchFamily="34" charset="0"/>
              </a:rPr>
              <a:t>afet yardım faaliyetleri; </a:t>
            </a:r>
            <a:r>
              <a:rPr lang="tr-TR" sz="2800" dirty="0" smtClean="0">
                <a:latin typeface="Arial" pitchFamily="34" charset="0"/>
                <a:cs typeface="Arial" pitchFamily="34" charset="0"/>
              </a:rPr>
              <a:t>ilk yardım malzemeleri,</a:t>
            </a:r>
          </a:p>
          <a:p>
            <a:pPr algn="ctr"/>
            <a:r>
              <a:rPr lang="tr-TR" sz="2800" dirty="0" smtClean="0">
                <a:latin typeface="Arial" pitchFamily="34" charset="0"/>
                <a:cs typeface="Arial" pitchFamily="34" charset="0"/>
              </a:rPr>
              <a:t>yiyecek, ekipman ve arama kurtarma ekibinin tedarik noktasından, afet bölgesinde coğrafi olarak</a:t>
            </a:r>
          </a:p>
          <a:p>
            <a:pPr algn="ctr"/>
            <a:r>
              <a:rPr lang="tr-TR" sz="2800" dirty="0" smtClean="0">
                <a:latin typeface="Arial" pitchFamily="34" charset="0"/>
                <a:cs typeface="Arial" pitchFamily="34" charset="0"/>
              </a:rPr>
              <a:t>dağınık çok çeşitli destinasyon noktalarına dağıtımı;</a:t>
            </a:r>
          </a:p>
          <a:p>
            <a:pPr algn="ctr"/>
            <a:r>
              <a:rPr lang="tr-TR" sz="2800" dirty="0" smtClean="0">
                <a:latin typeface="Arial" pitchFamily="34" charset="0"/>
                <a:cs typeface="Arial" pitchFamily="34" charset="0"/>
              </a:rPr>
              <a:t>afetzedelerin afet bölgesinden tahliyesi, emniyetli</a:t>
            </a:r>
          </a:p>
          <a:p>
            <a:pPr algn="ctr"/>
            <a:r>
              <a:rPr lang="tr-TR" sz="2800" dirty="0" smtClean="0">
                <a:latin typeface="Arial" pitchFamily="34" charset="0"/>
                <a:cs typeface="Arial" pitchFamily="34" charset="0"/>
              </a:rPr>
              <a:t>ve çok hızlı bir şekilde sağlık merkezlerine</a:t>
            </a:r>
          </a:p>
          <a:p>
            <a:pPr algn="ctr"/>
            <a:r>
              <a:rPr lang="tr-TR" sz="2800" dirty="0" smtClean="0">
                <a:latin typeface="Arial" pitchFamily="34" charset="0"/>
                <a:cs typeface="Arial" pitchFamily="34" charset="0"/>
              </a:rPr>
              <a:t>transferinin yapılmasıyla ilgili faaliyetlerdir </a:t>
            </a:r>
          </a:p>
          <a:p>
            <a:pPr algn="ctr"/>
            <a:r>
              <a:rPr lang="tr-TR" sz="2200" dirty="0" smtClean="0">
                <a:latin typeface="Arial" pitchFamily="34" charset="0"/>
                <a:cs typeface="Arial" pitchFamily="34" charset="0"/>
              </a:rPr>
              <a:t>(</a:t>
            </a:r>
            <a:r>
              <a:rPr lang="tr-TR" sz="1300" dirty="0" smtClean="0">
                <a:latin typeface="Arial" pitchFamily="34" charset="0"/>
                <a:cs typeface="Arial" pitchFamily="34" charset="0"/>
              </a:rPr>
              <a:t>Ersoy ve </a:t>
            </a:r>
            <a:r>
              <a:rPr lang="tr-TR" sz="1300" dirty="0" err="1" smtClean="0">
                <a:latin typeface="Arial" pitchFamily="34" charset="0"/>
                <a:cs typeface="Arial" pitchFamily="34" charset="0"/>
              </a:rPr>
              <a:t>Börühan</a:t>
            </a:r>
            <a:r>
              <a:rPr lang="tr-TR" sz="1300" dirty="0" smtClean="0">
                <a:latin typeface="Arial" pitchFamily="34" charset="0"/>
                <a:cs typeface="Arial" pitchFamily="34" charset="0"/>
              </a:rPr>
              <a:t>, 2013; </a:t>
            </a:r>
            <a:r>
              <a:rPr lang="tr-TR" sz="1300" dirty="0" err="1" smtClean="0">
                <a:latin typeface="Arial" pitchFamily="34" charset="0"/>
                <a:cs typeface="Arial" pitchFamily="34" charset="0"/>
              </a:rPr>
              <a:t>Barbarosoğlu</a:t>
            </a:r>
            <a:r>
              <a:rPr lang="tr-TR" sz="1300" dirty="0" smtClean="0">
                <a:latin typeface="Arial" pitchFamily="34" charset="0"/>
                <a:cs typeface="Arial" pitchFamily="34" charset="0"/>
              </a:rPr>
              <a:t> </a:t>
            </a:r>
            <a:r>
              <a:rPr lang="tr-TR" sz="1300" dirty="0" err="1" smtClean="0">
                <a:latin typeface="Arial" pitchFamily="34" charset="0"/>
                <a:cs typeface="Arial" pitchFamily="34" charset="0"/>
              </a:rPr>
              <a:t>vd</a:t>
            </a:r>
            <a:r>
              <a:rPr lang="tr-TR" sz="1300" dirty="0" smtClean="0">
                <a:latin typeface="Arial" pitchFamily="34" charset="0"/>
                <a:cs typeface="Arial" pitchFamily="34" charset="0"/>
              </a:rPr>
              <a:t>., 2002). </a:t>
            </a:r>
          </a:p>
          <a:p>
            <a:pPr lvl="0" algn="just">
              <a:spcBef>
                <a:spcPct val="20000"/>
              </a:spcBef>
              <a:defRPr/>
            </a:pPr>
            <a:endParaRPr kumimoji="0" lang="tr-TR" sz="2000" b="1" i="0" u="none" strike="noStrike" kern="1200" cap="none" spc="0" normalizeH="0" baseline="0" noProof="0" dirty="0" smtClean="0">
              <a:ln>
                <a:noFill/>
              </a:ln>
              <a:effectLst/>
              <a:uLnTx/>
              <a:uFillTx/>
              <a:latin typeface="+mn-lt"/>
              <a:ea typeface="+mn-ea"/>
              <a:cs typeface="+mn-cs"/>
            </a:endParaRPr>
          </a:p>
          <a:p>
            <a:pPr lvl="0" algn="just">
              <a:spcBef>
                <a:spcPct val="20000"/>
              </a:spcBef>
              <a:defRPr/>
            </a:pPr>
            <a:endParaRPr kumimoji="0" lang="tr-TR" sz="2000" b="1" i="0" u="none" strike="noStrike" kern="1200" cap="none" spc="0" normalizeH="0" baseline="0" noProof="0" dirty="0" smtClean="0">
              <a:ln>
                <a:noFill/>
              </a:ln>
              <a:effectLst/>
              <a:uLnTx/>
              <a:uFillTx/>
              <a:latin typeface="+mn-lt"/>
              <a:ea typeface="+mn-ea"/>
              <a:cs typeface="+mn-cs"/>
            </a:endParaRPr>
          </a:p>
        </p:txBody>
      </p:sp>
      <p:pic>
        <p:nvPicPr>
          <p:cNvPr id="23" name="Picture 5" descr="CLICH003"/>
          <p:cNvPicPr>
            <a:picLocks noChangeAspect="1" noChangeArrowheads="1"/>
          </p:cNvPicPr>
          <p:nvPr/>
        </p:nvPicPr>
        <p:blipFill>
          <a:blip r:embed="rId6" cstate="print"/>
          <a:srcRect/>
          <a:stretch>
            <a:fillRect/>
          </a:stretch>
        </p:blipFill>
        <p:spPr bwMode="auto">
          <a:xfrm>
            <a:off x="7452320" y="1988840"/>
            <a:ext cx="1691680" cy="3942655"/>
          </a:xfrm>
          <a:prstGeom prst="rect">
            <a:avLst/>
          </a:prstGeom>
          <a:noFill/>
          <a:ln w="9525">
            <a:noFill/>
            <a:miter lim="800000"/>
            <a:headEnd/>
            <a:tailEnd/>
          </a:ln>
        </p:spPr>
      </p:pic>
      <p:sp>
        <p:nvSpPr>
          <p:cNvPr id="21" name="20 Dikdörtgen"/>
          <p:cNvSpPr/>
          <p:nvPr/>
        </p:nvSpPr>
        <p:spPr>
          <a:xfrm>
            <a:off x="1428728" y="6429396"/>
            <a:ext cx="5735560" cy="428604"/>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4F284C4F-52D7-4781-90AB-7F4F028B8AAA}"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12</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22" name="Rectangle 2"/>
          <p:cNvSpPr txBox="1">
            <a:spLocks noChangeArrowheads="1"/>
          </p:cNvSpPr>
          <p:nvPr/>
        </p:nvSpPr>
        <p:spPr>
          <a:xfrm>
            <a:off x="1187624" y="332656"/>
            <a:ext cx="7463011" cy="576064"/>
          </a:xfrm>
          <a:prstGeom prst="rect">
            <a:avLst/>
          </a:prstGeom>
        </p:spPr>
        <p:txBody>
          <a:bodyPr vert="horz" lIns="91440" tIns="45720" rIns="91440" bIns="45720" rtlCol="0" anchor="ctr">
            <a:noAutofit/>
          </a:bodyPr>
          <a:lstStyle/>
          <a:p>
            <a:pPr lvl="0" algn="ctr">
              <a:spcBef>
                <a:spcPct val="0"/>
              </a:spcBef>
              <a:defRPr/>
            </a:pPr>
            <a:r>
              <a:rPr lang="tr-TR" sz="2400" b="1" dirty="0" smtClean="0"/>
              <a:t>Afet Lojistiği ile İşletme Lojistiği Arasındaki Farklar </a:t>
            </a:r>
          </a:p>
          <a:p>
            <a:pPr lvl="0" algn="ctr">
              <a:spcBef>
                <a:spcPct val="0"/>
              </a:spcBef>
              <a:defRPr/>
            </a:pPr>
            <a:r>
              <a:rPr lang="tr-TR" sz="2400" dirty="0" smtClean="0"/>
              <a:t>(</a:t>
            </a:r>
            <a:r>
              <a:rPr lang="tr-TR" sz="1600" dirty="0" smtClean="0"/>
              <a:t>Ersoy ve </a:t>
            </a:r>
            <a:r>
              <a:rPr lang="tr-TR" sz="1600" dirty="0" err="1" smtClean="0"/>
              <a:t>Börühan</a:t>
            </a:r>
            <a:r>
              <a:rPr lang="tr-TR" sz="1600" dirty="0" smtClean="0"/>
              <a:t>, 2013)</a:t>
            </a:r>
            <a:endParaRPr kumimoji="0" lang="tr-TR" sz="160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21" name="20 Tablo"/>
          <p:cNvGraphicFramePr>
            <a:graphicFrameLocks noGrp="1"/>
          </p:cNvGraphicFramePr>
          <p:nvPr>
            <p:extLst>
              <p:ext uri="{D42A27DB-BD31-4B8C-83A1-F6EECF244321}">
                <p14:modId xmlns:p14="http://schemas.microsoft.com/office/powerpoint/2010/main" val="1851220780"/>
              </p:ext>
            </p:extLst>
          </p:nvPr>
        </p:nvGraphicFramePr>
        <p:xfrm>
          <a:off x="-1" y="1052736"/>
          <a:ext cx="9143969" cy="5556630"/>
        </p:xfrm>
        <a:graphic>
          <a:graphicData uri="http://schemas.openxmlformats.org/drawingml/2006/table">
            <a:tbl>
              <a:tblPr firstRow="1" bandRow="1">
                <a:tableStyleId>{5C22544A-7EE6-4342-B048-85BDC9FD1C3A}</a:tableStyleId>
              </a:tblPr>
              <a:tblGrid>
                <a:gridCol w="1942081"/>
                <a:gridCol w="4153898"/>
                <a:gridCol w="3047990"/>
              </a:tblGrid>
              <a:tr h="295950">
                <a:tc>
                  <a:txBody>
                    <a:bodyPr/>
                    <a:lstStyle/>
                    <a:p>
                      <a:endParaRPr lang="tr-TR" sz="1100" dirty="0">
                        <a:latin typeface="Arial" pitchFamily="34" charset="0"/>
                        <a:cs typeface="Arial" pitchFamily="34" charset="0"/>
                      </a:endParaRPr>
                    </a:p>
                  </a:txBody>
                  <a:tcPr/>
                </a:tc>
                <a:tc>
                  <a:txBody>
                    <a:bodyPr/>
                    <a:lstStyle/>
                    <a:p>
                      <a:pPr algn="ctr"/>
                      <a:r>
                        <a:rPr lang="tr-TR" sz="1400" b="1" kern="1200" baseline="0" dirty="0" smtClean="0">
                          <a:solidFill>
                            <a:srgbClr val="FF0000"/>
                          </a:solidFill>
                          <a:latin typeface="Arial" pitchFamily="34" charset="0"/>
                          <a:ea typeface="+mn-ea"/>
                          <a:cs typeface="Arial" pitchFamily="34" charset="0"/>
                        </a:rPr>
                        <a:t>Afet Lojistiği</a:t>
                      </a:r>
                      <a:endParaRPr lang="tr-TR" sz="1400" dirty="0">
                        <a:solidFill>
                          <a:srgbClr val="FF0000"/>
                        </a:solidFill>
                        <a:latin typeface="Arial" pitchFamily="34" charset="0"/>
                        <a:cs typeface="Arial" pitchFamily="34" charset="0"/>
                      </a:endParaRPr>
                    </a:p>
                  </a:txBody>
                  <a:tcPr/>
                </a:tc>
                <a:tc>
                  <a:txBody>
                    <a:bodyPr/>
                    <a:lstStyle/>
                    <a:p>
                      <a:pPr algn="ctr"/>
                      <a:r>
                        <a:rPr lang="tr-TR" sz="1400" b="1" kern="1200" baseline="0" dirty="0" smtClean="0">
                          <a:solidFill>
                            <a:srgbClr val="FF0000"/>
                          </a:solidFill>
                          <a:latin typeface="+mn-lt"/>
                          <a:ea typeface="+mn-ea"/>
                          <a:cs typeface="+mn-cs"/>
                        </a:rPr>
                        <a:t>İşletme Lojistiği</a:t>
                      </a:r>
                      <a:endParaRPr lang="tr-TR" sz="1400" dirty="0">
                        <a:solidFill>
                          <a:srgbClr val="FF0000"/>
                        </a:solidFill>
                      </a:endParaRPr>
                    </a:p>
                  </a:txBody>
                  <a:tcPr/>
                </a:tc>
              </a:tr>
              <a:tr h="628993">
                <a:tc>
                  <a:txBody>
                    <a:bodyPr/>
                    <a:lstStyle/>
                    <a:p>
                      <a:r>
                        <a:rPr lang="tr-TR" sz="1400" b="1" kern="1200" baseline="0" dirty="0" smtClean="0">
                          <a:solidFill>
                            <a:schemeClr val="dk1"/>
                          </a:solidFill>
                          <a:latin typeface="Arial" pitchFamily="34" charset="0"/>
                          <a:ea typeface="+mn-ea"/>
                          <a:cs typeface="Arial" pitchFamily="34" charset="0"/>
                        </a:rPr>
                        <a:t>Temel Amaç</a:t>
                      </a:r>
                      <a:endParaRPr lang="tr-TR" sz="1400" dirty="0">
                        <a:latin typeface="Arial" pitchFamily="34" charset="0"/>
                        <a:cs typeface="Arial" pitchFamily="34" charset="0"/>
                      </a:endParaRPr>
                    </a:p>
                  </a:txBody>
                  <a:tcPr/>
                </a:tc>
                <a:tc>
                  <a:txBody>
                    <a:bodyPr/>
                    <a:lstStyle/>
                    <a:p>
                      <a:r>
                        <a:rPr lang="tr-TR" sz="1400" kern="1200" baseline="0" dirty="0" smtClean="0">
                          <a:solidFill>
                            <a:schemeClr val="dk1"/>
                          </a:solidFill>
                          <a:latin typeface="Arial" pitchFamily="34" charset="0"/>
                          <a:ea typeface="+mn-ea"/>
                          <a:cs typeface="Arial" pitchFamily="34" charset="0"/>
                        </a:rPr>
                        <a:t>Savunmasız afetzedelerin acılarını</a:t>
                      </a:r>
                    </a:p>
                    <a:p>
                      <a:r>
                        <a:rPr lang="tr-TR" sz="1400" kern="1200" baseline="0" dirty="0" smtClean="0">
                          <a:solidFill>
                            <a:schemeClr val="dk1"/>
                          </a:solidFill>
                          <a:latin typeface="Arial" pitchFamily="34" charset="0"/>
                          <a:ea typeface="+mn-ea"/>
                          <a:cs typeface="Arial" pitchFamily="34" charset="0"/>
                        </a:rPr>
                        <a:t>hafifletmek</a:t>
                      </a:r>
                      <a:endParaRPr lang="tr-TR" sz="1400" dirty="0">
                        <a:latin typeface="Arial" pitchFamily="34" charset="0"/>
                        <a:cs typeface="Arial" pitchFamily="34" charset="0"/>
                      </a:endParaRPr>
                    </a:p>
                  </a:txBody>
                  <a:tcPr/>
                </a:tc>
                <a:tc>
                  <a:txBody>
                    <a:bodyPr/>
                    <a:lstStyle/>
                    <a:p>
                      <a:r>
                        <a:rPr lang="tr-TR" sz="1400" kern="1200" baseline="0" dirty="0" smtClean="0">
                          <a:solidFill>
                            <a:schemeClr val="dk1"/>
                          </a:solidFill>
                          <a:latin typeface="Arial" pitchFamily="34" charset="0"/>
                          <a:ea typeface="+mn-ea"/>
                          <a:cs typeface="Arial" pitchFamily="34" charset="0"/>
                        </a:rPr>
                        <a:t>İşletme maliyetlerini minimize ederek</a:t>
                      </a:r>
                    </a:p>
                    <a:p>
                      <a:r>
                        <a:rPr lang="tr-TR" sz="1400" kern="1200" baseline="0" dirty="0" smtClean="0">
                          <a:solidFill>
                            <a:schemeClr val="dk1"/>
                          </a:solidFill>
                          <a:latin typeface="Arial" pitchFamily="34" charset="0"/>
                          <a:ea typeface="+mn-ea"/>
                          <a:cs typeface="Arial" pitchFamily="34" charset="0"/>
                        </a:rPr>
                        <a:t>kârlılığı arttırmak</a:t>
                      </a:r>
                    </a:p>
                  </a:txBody>
                  <a:tcPr/>
                </a:tc>
              </a:tr>
              <a:tr h="863044">
                <a:tc>
                  <a:txBody>
                    <a:bodyPr/>
                    <a:lstStyle/>
                    <a:p>
                      <a:r>
                        <a:rPr lang="tr-TR" sz="1400" b="1" kern="1200" baseline="0" dirty="0" smtClean="0">
                          <a:solidFill>
                            <a:schemeClr val="dk1"/>
                          </a:solidFill>
                          <a:latin typeface="Arial" pitchFamily="34" charset="0"/>
                          <a:ea typeface="+mn-ea"/>
                          <a:cs typeface="Arial" pitchFamily="34" charset="0"/>
                        </a:rPr>
                        <a:t>Aktör Yapısı</a:t>
                      </a:r>
                      <a:endParaRPr lang="tr-TR" sz="1400" dirty="0">
                        <a:latin typeface="Arial" pitchFamily="34" charset="0"/>
                        <a:cs typeface="Arial" pitchFamily="34" charset="0"/>
                      </a:endParaRPr>
                    </a:p>
                  </a:txBody>
                  <a:tcPr/>
                </a:tc>
                <a:tc>
                  <a:txBody>
                    <a:bodyPr/>
                    <a:lstStyle/>
                    <a:p>
                      <a:r>
                        <a:rPr lang="tr-TR" sz="1400" kern="1200" baseline="0" dirty="0" smtClean="0">
                          <a:solidFill>
                            <a:schemeClr val="dk1"/>
                          </a:solidFill>
                          <a:latin typeface="Arial" pitchFamily="34" charset="0"/>
                          <a:ea typeface="+mn-ea"/>
                          <a:cs typeface="Arial" pitchFamily="34" charset="0"/>
                        </a:rPr>
                        <a:t>Faaliyetlerde yer alan birimlerin birbirleri ile net bir bağlantısı yoktur. Sivil toplum örgütlerinin ve toplumsal aktörlerin egemenliği hâkimdir.</a:t>
                      </a:r>
                      <a:endParaRPr lang="tr-TR" sz="1400" dirty="0">
                        <a:latin typeface="Arial" pitchFamily="34" charset="0"/>
                        <a:cs typeface="Arial" pitchFamily="34" charset="0"/>
                      </a:endParaRPr>
                    </a:p>
                  </a:txBody>
                  <a:tcPr/>
                </a:tc>
                <a:tc>
                  <a:txBody>
                    <a:bodyPr/>
                    <a:lstStyle/>
                    <a:p>
                      <a:r>
                        <a:rPr lang="tr-TR" sz="1400" kern="1200" baseline="0" dirty="0" smtClean="0">
                          <a:solidFill>
                            <a:schemeClr val="dk1"/>
                          </a:solidFill>
                          <a:latin typeface="Arial" pitchFamily="34" charset="0"/>
                          <a:ea typeface="+mn-ea"/>
                          <a:cs typeface="Arial" pitchFamily="34" charset="0"/>
                        </a:rPr>
                        <a:t>Süreçte tüm partnerler her aşamada koordineli olarak bilgi paylaşımında</a:t>
                      </a:r>
                    </a:p>
                    <a:p>
                      <a:r>
                        <a:rPr lang="tr-TR" sz="1400" kern="1200" baseline="0" dirty="0" smtClean="0">
                          <a:solidFill>
                            <a:schemeClr val="dk1"/>
                          </a:solidFill>
                          <a:latin typeface="Arial" pitchFamily="34" charset="0"/>
                          <a:ea typeface="+mn-ea"/>
                          <a:cs typeface="Arial" pitchFamily="34" charset="0"/>
                        </a:rPr>
                        <a:t>bulunurlar</a:t>
                      </a:r>
                    </a:p>
                  </a:txBody>
                  <a:tcPr/>
                </a:tc>
              </a:tr>
              <a:tr h="995902">
                <a:tc>
                  <a:txBody>
                    <a:bodyPr/>
                    <a:lstStyle/>
                    <a:p>
                      <a:r>
                        <a:rPr lang="tr-TR" sz="1400" b="1" kern="1200" baseline="0" dirty="0" smtClean="0">
                          <a:solidFill>
                            <a:schemeClr val="dk1"/>
                          </a:solidFill>
                          <a:latin typeface="Arial" pitchFamily="34" charset="0"/>
                          <a:ea typeface="+mn-ea"/>
                          <a:cs typeface="Arial" pitchFamily="34" charset="0"/>
                        </a:rPr>
                        <a:t>Süreçler</a:t>
                      </a:r>
                      <a:endParaRPr lang="tr-TR" sz="1400" dirty="0">
                        <a:latin typeface="Arial" pitchFamily="34" charset="0"/>
                        <a:cs typeface="Arial" pitchFamily="34" charset="0"/>
                      </a:endParaRPr>
                    </a:p>
                  </a:txBody>
                  <a:tcPr/>
                </a:tc>
                <a:tc>
                  <a:txBody>
                    <a:bodyPr/>
                    <a:lstStyle/>
                    <a:p>
                      <a:r>
                        <a:rPr lang="tr-TR" sz="1400" kern="1200" baseline="0" dirty="0" smtClean="0">
                          <a:solidFill>
                            <a:schemeClr val="dk1"/>
                          </a:solidFill>
                          <a:latin typeface="Arial" pitchFamily="34" charset="0"/>
                          <a:ea typeface="+mn-ea"/>
                          <a:cs typeface="Arial" pitchFamily="34" charset="0"/>
                        </a:rPr>
                        <a:t>Hazırlık, anında müdahale ve iyileştirmeden oluşur.</a:t>
                      </a:r>
                      <a:endParaRPr lang="tr-TR" sz="1400" dirty="0">
                        <a:latin typeface="Arial" pitchFamily="34" charset="0"/>
                        <a:cs typeface="Arial" pitchFamily="34" charset="0"/>
                      </a:endParaRPr>
                    </a:p>
                  </a:txBody>
                  <a:tcPr/>
                </a:tc>
                <a:tc>
                  <a:txBody>
                    <a:bodyPr/>
                    <a:lstStyle/>
                    <a:p>
                      <a:r>
                        <a:rPr lang="tr-TR" sz="1400" kern="1200" baseline="0" dirty="0" smtClean="0">
                          <a:solidFill>
                            <a:schemeClr val="dk1"/>
                          </a:solidFill>
                          <a:latin typeface="Arial" pitchFamily="34" charset="0"/>
                          <a:ea typeface="+mn-ea"/>
                          <a:cs typeface="Arial" pitchFamily="34" charset="0"/>
                        </a:rPr>
                        <a:t>Tedarik ya da satın alma, üretim, depolama, pazarlama, satış, dağıtım, satış sonrası hizmetler vb. faaliyetlerden oluşu</a:t>
                      </a:r>
                    </a:p>
                  </a:txBody>
                  <a:tcPr/>
                </a:tc>
              </a:tr>
              <a:tr h="863044">
                <a:tc>
                  <a:txBody>
                    <a:bodyPr/>
                    <a:lstStyle/>
                    <a:p>
                      <a:r>
                        <a:rPr lang="tr-TR" sz="1400" b="1" kern="1200" baseline="0" dirty="0" smtClean="0">
                          <a:solidFill>
                            <a:schemeClr val="dk1"/>
                          </a:solidFill>
                          <a:latin typeface="Arial" pitchFamily="34" charset="0"/>
                          <a:ea typeface="+mn-ea"/>
                          <a:cs typeface="Arial" pitchFamily="34" charset="0"/>
                        </a:rPr>
                        <a:t>Temel Özellikler</a:t>
                      </a:r>
                      <a:endParaRPr lang="tr-TR" sz="1400" dirty="0">
                        <a:latin typeface="Arial" pitchFamily="34" charset="0"/>
                        <a:cs typeface="Arial" pitchFamily="34" charset="0"/>
                      </a:endParaRPr>
                    </a:p>
                  </a:txBody>
                  <a:tcPr/>
                </a:tc>
                <a:tc>
                  <a:txBody>
                    <a:bodyPr/>
                    <a:lstStyle/>
                    <a:p>
                      <a:r>
                        <a:rPr lang="tr-TR" sz="1400" kern="1200" baseline="0" dirty="0" smtClean="0">
                          <a:solidFill>
                            <a:schemeClr val="dk1"/>
                          </a:solidFill>
                          <a:latin typeface="Arial" pitchFamily="34" charset="0"/>
                          <a:ea typeface="+mn-ea"/>
                          <a:cs typeface="Arial" pitchFamily="34" charset="0"/>
                        </a:rPr>
                        <a:t>Tedarik ve tedarikçide değişkenlik, büyük ölçekli faaliyetler, düzensiz talep, çok kapsamlı acil durum operasyonlarında olağandışı kısıtlar</a:t>
                      </a:r>
                      <a:endParaRPr lang="tr-TR" sz="1400" dirty="0">
                        <a:latin typeface="Arial" pitchFamily="34" charset="0"/>
                        <a:cs typeface="Arial" pitchFamily="34" charset="0"/>
                      </a:endParaRPr>
                    </a:p>
                  </a:txBody>
                  <a:tcPr/>
                </a:tc>
                <a:tc>
                  <a:txBody>
                    <a:bodyPr/>
                    <a:lstStyle/>
                    <a:p>
                      <a:r>
                        <a:rPr lang="tr-TR" sz="1400" kern="1200" baseline="0" dirty="0" smtClean="0">
                          <a:solidFill>
                            <a:schemeClr val="dk1"/>
                          </a:solidFill>
                          <a:latin typeface="Arial" pitchFamily="34" charset="0"/>
                          <a:ea typeface="+mn-ea"/>
                          <a:cs typeface="Arial" pitchFamily="34" charset="0"/>
                        </a:rPr>
                        <a:t>Genellikle önceden belirlenmiş tedarikçiler, </a:t>
                      </a:r>
                      <a:r>
                        <a:rPr lang="nb-NO" sz="1400" kern="1200" baseline="0" dirty="0" smtClean="0">
                          <a:solidFill>
                            <a:schemeClr val="dk1"/>
                          </a:solidFill>
                          <a:latin typeface="Arial" pitchFamily="34" charset="0"/>
                          <a:ea typeface="+mn-ea"/>
                          <a:cs typeface="Arial" pitchFamily="34" charset="0"/>
                        </a:rPr>
                        <a:t>düzenli ve tahmin edilebilir talep.</a:t>
                      </a:r>
                      <a:endParaRPr lang="tr-TR" sz="1400" kern="1200" baseline="0" dirty="0" smtClean="0">
                        <a:solidFill>
                          <a:schemeClr val="dk1"/>
                        </a:solidFill>
                        <a:latin typeface="Arial" pitchFamily="34" charset="0"/>
                        <a:ea typeface="+mn-ea"/>
                        <a:cs typeface="Arial" pitchFamily="34" charset="0"/>
                      </a:endParaRPr>
                    </a:p>
                  </a:txBody>
                  <a:tcPr/>
                </a:tc>
              </a:tr>
              <a:tr h="1729727">
                <a:tc>
                  <a:txBody>
                    <a:bodyPr/>
                    <a:lstStyle/>
                    <a:p>
                      <a:r>
                        <a:rPr lang="tr-TR" sz="1400" b="1" kern="1200" baseline="0" dirty="0" smtClean="0">
                          <a:solidFill>
                            <a:schemeClr val="dk1"/>
                          </a:solidFill>
                          <a:latin typeface="Arial" pitchFamily="34" charset="0"/>
                          <a:ea typeface="+mn-ea"/>
                          <a:cs typeface="Arial" pitchFamily="34" charset="0"/>
                        </a:rPr>
                        <a:t>Tedarik Zinciri</a:t>
                      </a:r>
                    </a:p>
                    <a:p>
                      <a:r>
                        <a:rPr lang="tr-TR" sz="1400" b="1" kern="1200" baseline="0" dirty="0" smtClean="0">
                          <a:solidFill>
                            <a:schemeClr val="dk1"/>
                          </a:solidFill>
                          <a:latin typeface="Arial" pitchFamily="34" charset="0"/>
                          <a:ea typeface="+mn-ea"/>
                          <a:cs typeface="Arial" pitchFamily="34" charset="0"/>
                        </a:rPr>
                        <a:t>Felsefesi</a:t>
                      </a:r>
                      <a:endParaRPr lang="tr-TR" sz="1400" dirty="0">
                        <a:latin typeface="Arial" pitchFamily="34" charset="0"/>
                        <a:cs typeface="Arial" pitchFamily="34" charset="0"/>
                      </a:endParaRPr>
                    </a:p>
                  </a:txBody>
                  <a:tcPr/>
                </a:tc>
                <a:tc>
                  <a:txBody>
                    <a:bodyPr/>
                    <a:lstStyle/>
                    <a:p>
                      <a:r>
                        <a:rPr lang="tr-TR" sz="1400" kern="1200" baseline="0" dirty="0" smtClean="0">
                          <a:solidFill>
                            <a:schemeClr val="dk1"/>
                          </a:solidFill>
                          <a:latin typeface="Arial" pitchFamily="34" charset="0"/>
                          <a:ea typeface="+mn-ea"/>
                          <a:cs typeface="Arial" pitchFamily="34" charset="0"/>
                        </a:rPr>
                        <a:t>- Anında müdahale aşamasında “itme</a:t>
                      </a:r>
                    </a:p>
                    <a:p>
                      <a:r>
                        <a:rPr lang="de-DE" sz="1400" kern="1200" baseline="0" dirty="0" err="1" smtClean="0">
                          <a:solidFill>
                            <a:schemeClr val="dk1"/>
                          </a:solidFill>
                          <a:latin typeface="Arial" pitchFamily="34" charset="0"/>
                          <a:ea typeface="+mn-ea"/>
                          <a:cs typeface="Arial" pitchFamily="34" charset="0"/>
                        </a:rPr>
                        <a:t>stratejisi</a:t>
                      </a:r>
                      <a:r>
                        <a:rPr lang="de-DE" sz="1400" kern="1200" baseline="0" dirty="0" smtClean="0">
                          <a:solidFill>
                            <a:schemeClr val="dk1"/>
                          </a:solidFill>
                          <a:latin typeface="Arial" pitchFamily="34" charset="0"/>
                          <a:ea typeface="+mn-ea"/>
                          <a:cs typeface="Arial" pitchFamily="34" charset="0"/>
                        </a:rPr>
                        <a:t>” (</a:t>
                      </a:r>
                      <a:r>
                        <a:rPr lang="de-DE" sz="1400" kern="1200" baseline="0" dirty="0" err="1" smtClean="0">
                          <a:solidFill>
                            <a:schemeClr val="dk1"/>
                          </a:solidFill>
                          <a:latin typeface="Arial" pitchFamily="34" charset="0"/>
                          <a:ea typeface="+mn-ea"/>
                          <a:cs typeface="Arial" pitchFamily="34" charset="0"/>
                        </a:rPr>
                        <a:t>tedarik</a:t>
                      </a:r>
                      <a:r>
                        <a:rPr lang="de-DE" sz="1400" kern="1200" baseline="0" dirty="0" smtClean="0">
                          <a:solidFill>
                            <a:schemeClr val="dk1"/>
                          </a:solidFill>
                          <a:latin typeface="Arial" pitchFamily="34" charset="0"/>
                          <a:ea typeface="+mn-ea"/>
                          <a:cs typeface="Arial" pitchFamily="34" charset="0"/>
                        </a:rPr>
                        <a:t> </a:t>
                      </a:r>
                      <a:r>
                        <a:rPr lang="de-DE" sz="1400" kern="1200" baseline="0" dirty="0" err="1" smtClean="0">
                          <a:solidFill>
                            <a:schemeClr val="dk1"/>
                          </a:solidFill>
                          <a:latin typeface="Arial" pitchFamily="34" charset="0"/>
                          <a:ea typeface="+mn-ea"/>
                          <a:cs typeface="Arial" pitchFamily="34" charset="0"/>
                        </a:rPr>
                        <a:t>edilenlerin</a:t>
                      </a:r>
                      <a:r>
                        <a:rPr lang="de-DE" sz="1400" kern="1200" baseline="0" dirty="0" smtClean="0">
                          <a:solidFill>
                            <a:schemeClr val="dk1"/>
                          </a:solidFill>
                          <a:latin typeface="Arial" pitchFamily="34" charset="0"/>
                          <a:ea typeface="+mn-ea"/>
                          <a:cs typeface="Arial" pitchFamily="34" charset="0"/>
                        </a:rPr>
                        <a:t> </a:t>
                      </a:r>
                      <a:r>
                        <a:rPr lang="de-DE" sz="1400" kern="1200" baseline="0" dirty="0" err="1" smtClean="0">
                          <a:solidFill>
                            <a:schemeClr val="dk1"/>
                          </a:solidFill>
                          <a:latin typeface="Arial" pitchFamily="34" charset="0"/>
                          <a:ea typeface="+mn-ea"/>
                          <a:cs typeface="Arial" pitchFamily="34" charset="0"/>
                        </a:rPr>
                        <a:t>afet</a:t>
                      </a:r>
                      <a:r>
                        <a:rPr lang="de-DE" sz="1400" kern="1200" baseline="0" dirty="0" smtClean="0">
                          <a:solidFill>
                            <a:schemeClr val="dk1"/>
                          </a:solidFill>
                          <a:latin typeface="Arial" pitchFamily="34" charset="0"/>
                          <a:ea typeface="+mn-ea"/>
                          <a:cs typeface="Arial" pitchFamily="34" charset="0"/>
                        </a:rPr>
                        <a:t> </a:t>
                      </a:r>
                      <a:r>
                        <a:rPr lang="de-DE" sz="1400" kern="1200" baseline="0" dirty="0" err="1" smtClean="0">
                          <a:solidFill>
                            <a:schemeClr val="dk1"/>
                          </a:solidFill>
                          <a:latin typeface="Arial" pitchFamily="34" charset="0"/>
                          <a:ea typeface="+mn-ea"/>
                          <a:cs typeface="Arial" pitchFamily="34" charset="0"/>
                        </a:rPr>
                        <a:t>bölgesine</a:t>
                      </a:r>
                      <a:r>
                        <a:rPr lang="tr-TR" sz="1400" kern="1200" baseline="0" dirty="0" smtClean="0">
                          <a:solidFill>
                            <a:schemeClr val="dk1"/>
                          </a:solidFill>
                          <a:latin typeface="Arial" pitchFamily="34" charset="0"/>
                          <a:ea typeface="+mn-ea"/>
                          <a:cs typeface="Arial" pitchFamily="34" charset="0"/>
                        </a:rPr>
                        <a:t> doğru gönderilmesi)</a:t>
                      </a:r>
                    </a:p>
                    <a:p>
                      <a:endParaRPr lang="tr-TR" sz="1400" kern="1200" baseline="0" dirty="0" smtClean="0">
                        <a:solidFill>
                          <a:schemeClr val="dk1"/>
                        </a:solidFill>
                        <a:latin typeface="Arial" pitchFamily="34" charset="0"/>
                        <a:ea typeface="+mn-ea"/>
                        <a:cs typeface="Arial" pitchFamily="34" charset="0"/>
                      </a:endParaRPr>
                    </a:p>
                    <a:p>
                      <a:r>
                        <a:rPr lang="tr-TR" sz="1400" kern="1200" baseline="0" dirty="0" smtClean="0">
                          <a:solidFill>
                            <a:schemeClr val="dk1"/>
                          </a:solidFill>
                          <a:latin typeface="Arial" pitchFamily="34" charset="0"/>
                          <a:ea typeface="+mn-ea"/>
                          <a:cs typeface="Arial" pitchFamily="34" charset="0"/>
                        </a:rPr>
                        <a:t>- İyileştirme aşamasında “çekme stratejisi” </a:t>
                      </a:r>
                      <a:r>
                        <a:rPr lang="de-DE" sz="1400" kern="1200" baseline="0" dirty="0" smtClean="0">
                          <a:solidFill>
                            <a:schemeClr val="dk1"/>
                          </a:solidFill>
                          <a:latin typeface="Arial" pitchFamily="34" charset="0"/>
                          <a:ea typeface="+mn-ea"/>
                          <a:cs typeface="Arial" pitchFamily="34" charset="0"/>
                        </a:rPr>
                        <a:t>(</a:t>
                      </a:r>
                      <a:r>
                        <a:rPr lang="de-DE" sz="1400" kern="1200" baseline="0" dirty="0" err="1" smtClean="0">
                          <a:solidFill>
                            <a:schemeClr val="dk1"/>
                          </a:solidFill>
                          <a:latin typeface="Arial" pitchFamily="34" charset="0"/>
                          <a:ea typeface="+mn-ea"/>
                          <a:cs typeface="Arial" pitchFamily="34" charset="0"/>
                        </a:rPr>
                        <a:t>afetzedelerden</a:t>
                      </a:r>
                      <a:r>
                        <a:rPr lang="de-DE" sz="1400" kern="1200" baseline="0" dirty="0" smtClean="0">
                          <a:solidFill>
                            <a:schemeClr val="dk1"/>
                          </a:solidFill>
                          <a:latin typeface="Arial" pitchFamily="34" charset="0"/>
                          <a:ea typeface="+mn-ea"/>
                          <a:cs typeface="Arial" pitchFamily="34" charset="0"/>
                        </a:rPr>
                        <a:t> </a:t>
                      </a:r>
                      <a:r>
                        <a:rPr lang="de-DE" sz="1400" kern="1200" baseline="0" dirty="0" err="1" smtClean="0">
                          <a:solidFill>
                            <a:schemeClr val="dk1"/>
                          </a:solidFill>
                          <a:latin typeface="Arial" pitchFamily="34" charset="0"/>
                          <a:ea typeface="+mn-ea"/>
                          <a:cs typeface="Arial" pitchFamily="34" charset="0"/>
                        </a:rPr>
                        <a:t>gelen</a:t>
                      </a:r>
                      <a:r>
                        <a:rPr lang="de-DE" sz="1400" kern="1200" baseline="0" dirty="0" smtClean="0">
                          <a:solidFill>
                            <a:schemeClr val="dk1"/>
                          </a:solidFill>
                          <a:latin typeface="Arial" pitchFamily="34" charset="0"/>
                          <a:ea typeface="+mn-ea"/>
                          <a:cs typeface="Arial" pitchFamily="34" charset="0"/>
                        </a:rPr>
                        <a:t> </a:t>
                      </a:r>
                      <a:r>
                        <a:rPr lang="de-DE" sz="1400" kern="1200" baseline="0" dirty="0" err="1" smtClean="0">
                          <a:solidFill>
                            <a:schemeClr val="dk1"/>
                          </a:solidFill>
                          <a:latin typeface="Arial" pitchFamily="34" charset="0"/>
                          <a:ea typeface="+mn-ea"/>
                          <a:cs typeface="Arial" pitchFamily="34" charset="0"/>
                        </a:rPr>
                        <a:t>talebe</a:t>
                      </a:r>
                      <a:r>
                        <a:rPr lang="de-DE" sz="1400" kern="1200" baseline="0" dirty="0" smtClean="0">
                          <a:solidFill>
                            <a:schemeClr val="dk1"/>
                          </a:solidFill>
                          <a:latin typeface="Arial" pitchFamily="34" charset="0"/>
                          <a:ea typeface="+mn-ea"/>
                          <a:cs typeface="Arial" pitchFamily="34" charset="0"/>
                        </a:rPr>
                        <a:t> göre </a:t>
                      </a:r>
                      <a:r>
                        <a:rPr lang="de-DE" sz="1400" kern="1200" baseline="0" dirty="0" err="1" smtClean="0">
                          <a:solidFill>
                            <a:schemeClr val="dk1"/>
                          </a:solidFill>
                          <a:latin typeface="Arial" pitchFamily="34" charset="0"/>
                          <a:ea typeface="+mn-ea"/>
                          <a:cs typeface="Arial" pitchFamily="34" charset="0"/>
                        </a:rPr>
                        <a:t>belirlenen</a:t>
                      </a:r>
                      <a:r>
                        <a:rPr lang="tr-TR" sz="1400" kern="1200" baseline="0" dirty="0" smtClean="0">
                          <a:solidFill>
                            <a:schemeClr val="dk1"/>
                          </a:solidFill>
                          <a:latin typeface="Arial" pitchFamily="34" charset="0"/>
                          <a:ea typeface="+mn-ea"/>
                          <a:cs typeface="Arial" pitchFamily="34" charset="0"/>
                        </a:rPr>
                        <a:t> ihtiyaçların karşılanması)</a:t>
                      </a:r>
                      <a:endParaRPr lang="tr-TR" sz="1400" dirty="0">
                        <a:latin typeface="Arial" pitchFamily="34" charset="0"/>
                        <a:cs typeface="Arial" pitchFamily="34" charset="0"/>
                      </a:endParaRPr>
                    </a:p>
                  </a:txBody>
                  <a:tcPr/>
                </a:tc>
                <a:tc>
                  <a:txBody>
                    <a:bodyPr/>
                    <a:lstStyle/>
                    <a:p>
                      <a:r>
                        <a:rPr lang="tr-TR" sz="1400" kern="1200" baseline="0" dirty="0" smtClean="0">
                          <a:solidFill>
                            <a:schemeClr val="dk1"/>
                          </a:solidFill>
                          <a:latin typeface="Arial" pitchFamily="34" charset="0"/>
                          <a:ea typeface="+mn-ea"/>
                          <a:cs typeface="Arial" pitchFamily="34" charset="0"/>
                        </a:rPr>
                        <a:t>İtme stratejisi satış öncesi reklam, halkla ilişkiler, satış geliştirme gibi tutundurma faaliyetlerini, çekme stratejisi ise satış anı ve satış sonrası müşteri hizmetlerini ve </a:t>
                      </a:r>
                      <a:r>
                        <a:rPr lang="sv-SE" sz="1400" kern="1200" baseline="0" dirty="0" smtClean="0">
                          <a:solidFill>
                            <a:schemeClr val="dk1"/>
                          </a:solidFill>
                          <a:latin typeface="Arial" pitchFamily="34" charset="0"/>
                          <a:ea typeface="+mn-ea"/>
                          <a:cs typeface="Arial" pitchFamily="34" charset="0"/>
                        </a:rPr>
                        <a:t>müşteri beklentilerine göre karşılanan talebi</a:t>
                      </a:r>
                    </a:p>
                    <a:p>
                      <a:r>
                        <a:rPr lang="tr-TR" sz="1400" kern="1200" baseline="0" dirty="0" smtClean="0">
                          <a:solidFill>
                            <a:schemeClr val="dk1"/>
                          </a:solidFill>
                          <a:latin typeface="Arial" pitchFamily="34" charset="0"/>
                          <a:ea typeface="+mn-ea"/>
                          <a:cs typeface="Arial" pitchFamily="34" charset="0"/>
                        </a:rPr>
                        <a:t>kapsar</a:t>
                      </a:r>
                    </a:p>
                  </a:txBody>
                  <a:tcPr/>
                </a:tc>
              </a:tr>
            </a:tbl>
          </a:graphicData>
        </a:graphic>
      </p:graphicFrame>
      <p:sp>
        <p:nvSpPr>
          <p:cNvPr id="31" name="30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2" name="31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11</a:t>
            </a:r>
            <a:endParaRPr lang="tr-TR" sz="1600" dirty="0"/>
          </a:p>
        </p:txBody>
      </p:sp>
      <p:sp>
        <p:nvSpPr>
          <p:cNvPr id="2" name="Veri Yer Tutucusu 1"/>
          <p:cNvSpPr>
            <a:spLocks noGrp="1"/>
          </p:cNvSpPr>
          <p:nvPr>
            <p:ph type="dt" sz="half" idx="10"/>
          </p:nvPr>
        </p:nvSpPr>
        <p:spPr/>
        <p:txBody>
          <a:bodyPr/>
          <a:lstStyle/>
          <a:p>
            <a:fld id="{690C7618-98A0-46A2-926E-438A2F7EAF4A}"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13</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22" name="Rectangle 2"/>
          <p:cNvSpPr txBox="1">
            <a:spLocks noChangeArrowheads="1"/>
          </p:cNvSpPr>
          <p:nvPr/>
        </p:nvSpPr>
        <p:spPr>
          <a:xfrm>
            <a:off x="899592" y="404664"/>
            <a:ext cx="7463011" cy="288032"/>
          </a:xfrm>
          <a:prstGeom prst="rect">
            <a:avLst/>
          </a:prstGeom>
        </p:spPr>
        <p:txBody>
          <a:bodyPr vert="horz" lIns="91440" tIns="45720" rIns="91440" bIns="45720" rtlCol="0" anchor="ctr">
            <a:noAutofit/>
          </a:bodyPr>
          <a:lstStyle/>
          <a:p>
            <a:pPr lvl="0" algn="ctr">
              <a:spcBef>
                <a:spcPct val="0"/>
              </a:spcBef>
              <a:defRPr/>
            </a:pPr>
            <a:r>
              <a:rPr lang="tr-TR" sz="2400" b="1" dirty="0" smtClean="0"/>
              <a:t>Afet Lojistiği ile İşletme Lojistiği Arasındaki Farklar</a:t>
            </a:r>
          </a:p>
          <a:p>
            <a:pPr lvl="0" algn="ctr">
              <a:spcBef>
                <a:spcPct val="0"/>
              </a:spcBef>
              <a:defRPr/>
            </a:pPr>
            <a:r>
              <a:rPr kumimoji="0" lang="tr-TR" sz="2400" i="0" u="none" strike="noStrike" kern="1200" cap="none" spc="0" normalizeH="0" baseline="0" noProof="0" dirty="0" smtClean="0">
                <a:ln>
                  <a:noFill/>
                </a:ln>
                <a:solidFill>
                  <a:schemeClr val="tx1"/>
                </a:solidFill>
                <a:effectLst/>
                <a:uLnTx/>
                <a:uFillTx/>
                <a:latin typeface="+mj-lt"/>
                <a:ea typeface="+mj-ea"/>
                <a:cs typeface="+mj-cs"/>
              </a:rPr>
              <a:t>(Ersoy</a:t>
            </a:r>
            <a:r>
              <a:rPr kumimoji="0" lang="tr-TR" sz="2400" i="0" u="none" strike="noStrike" kern="1200" cap="none" spc="0" normalizeH="0" noProof="0" dirty="0" smtClean="0">
                <a:ln>
                  <a:noFill/>
                </a:ln>
                <a:solidFill>
                  <a:schemeClr val="tx1"/>
                </a:solidFill>
                <a:effectLst/>
                <a:uLnTx/>
                <a:uFillTx/>
                <a:latin typeface="+mj-lt"/>
                <a:ea typeface="+mj-ea"/>
                <a:cs typeface="+mj-cs"/>
              </a:rPr>
              <a:t> ve </a:t>
            </a:r>
            <a:r>
              <a:rPr kumimoji="0" lang="tr-TR" sz="2400" i="0" u="none" strike="noStrike" kern="1200" cap="none" spc="0" normalizeH="0" noProof="0" dirty="0" err="1" smtClean="0">
                <a:ln>
                  <a:noFill/>
                </a:ln>
                <a:solidFill>
                  <a:schemeClr val="tx1"/>
                </a:solidFill>
                <a:effectLst/>
                <a:uLnTx/>
                <a:uFillTx/>
                <a:latin typeface="+mj-lt"/>
                <a:ea typeface="+mj-ea"/>
                <a:cs typeface="+mj-cs"/>
              </a:rPr>
              <a:t>Börühan</a:t>
            </a:r>
            <a:r>
              <a:rPr kumimoji="0" lang="tr-TR" sz="2400" i="0" u="none" strike="noStrike" kern="1200" cap="none" spc="0" normalizeH="0" noProof="0" dirty="0" smtClean="0">
                <a:ln>
                  <a:noFill/>
                </a:ln>
                <a:solidFill>
                  <a:schemeClr val="tx1"/>
                </a:solidFill>
                <a:effectLst/>
                <a:uLnTx/>
                <a:uFillTx/>
                <a:latin typeface="+mj-lt"/>
                <a:ea typeface="+mj-ea"/>
                <a:cs typeface="+mj-cs"/>
              </a:rPr>
              <a:t>, 2013)</a:t>
            </a:r>
            <a:endParaRPr kumimoji="0" lang="tr-TR" sz="240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9" name="8 Tablo"/>
          <p:cNvGraphicFramePr>
            <a:graphicFrameLocks noGrp="1"/>
          </p:cNvGraphicFramePr>
          <p:nvPr>
            <p:extLst>
              <p:ext uri="{D42A27DB-BD31-4B8C-83A1-F6EECF244321}">
                <p14:modId xmlns:p14="http://schemas.microsoft.com/office/powerpoint/2010/main" val="2046182642"/>
              </p:ext>
            </p:extLst>
          </p:nvPr>
        </p:nvGraphicFramePr>
        <p:xfrm>
          <a:off x="107504" y="991124"/>
          <a:ext cx="8856984" cy="5078002"/>
        </p:xfrm>
        <a:graphic>
          <a:graphicData uri="http://schemas.openxmlformats.org/drawingml/2006/table">
            <a:tbl>
              <a:tblPr firstRow="1" bandRow="1">
                <a:tableStyleId>{5C22544A-7EE6-4342-B048-85BDC9FD1C3A}</a:tableStyleId>
              </a:tblPr>
              <a:tblGrid>
                <a:gridCol w="1881128"/>
                <a:gridCol w="4023527"/>
                <a:gridCol w="2952329"/>
              </a:tblGrid>
              <a:tr h="310314">
                <a:tc>
                  <a:txBody>
                    <a:bodyPr/>
                    <a:lstStyle/>
                    <a:p>
                      <a:endParaRPr lang="tr-TR" sz="1100" dirty="0">
                        <a:latin typeface="Arial" pitchFamily="34" charset="0"/>
                        <a:cs typeface="Arial" pitchFamily="34" charset="0"/>
                      </a:endParaRPr>
                    </a:p>
                  </a:txBody>
                  <a:tcPr/>
                </a:tc>
                <a:tc>
                  <a:txBody>
                    <a:bodyPr/>
                    <a:lstStyle/>
                    <a:p>
                      <a:r>
                        <a:rPr lang="tr-TR" sz="1800" kern="1200" baseline="0" dirty="0" smtClean="0">
                          <a:solidFill>
                            <a:schemeClr val="bg1"/>
                          </a:solidFill>
                          <a:latin typeface="+mn-lt"/>
                          <a:ea typeface="+mn-ea"/>
                          <a:cs typeface="+mn-cs"/>
                        </a:rPr>
                        <a:t>Afet Lojistiği</a:t>
                      </a:r>
                    </a:p>
                  </a:txBody>
                  <a:tcPr/>
                </a:tc>
                <a:tc>
                  <a:txBody>
                    <a:bodyPr/>
                    <a:lstStyle/>
                    <a:p>
                      <a:r>
                        <a:rPr lang="tr-TR" sz="1800" kern="1200" baseline="0" dirty="0" smtClean="0">
                          <a:solidFill>
                            <a:schemeClr val="bg1"/>
                          </a:solidFill>
                          <a:latin typeface="+mn-lt"/>
                          <a:ea typeface="+mn-ea"/>
                          <a:cs typeface="+mn-cs"/>
                        </a:rPr>
                        <a:t>İşletme Lojistiği</a:t>
                      </a:r>
                    </a:p>
                  </a:txBody>
                  <a:tcPr/>
                </a:tc>
              </a:tr>
              <a:tr h="904170">
                <a:tc>
                  <a:txBody>
                    <a:bodyPr/>
                    <a:lstStyle/>
                    <a:p>
                      <a:r>
                        <a:rPr lang="tr-TR" sz="1200" b="1" kern="1200" baseline="0" dirty="0" smtClean="0">
                          <a:solidFill>
                            <a:schemeClr val="dk1"/>
                          </a:solidFill>
                          <a:latin typeface="Arial" pitchFamily="34" charset="0"/>
                          <a:ea typeface="+mn-ea"/>
                          <a:cs typeface="Arial" pitchFamily="34" charset="0"/>
                        </a:rPr>
                        <a:t>Ulaştırma ve</a:t>
                      </a:r>
                    </a:p>
                    <a:p>
                      <a:r>
                        <a:rPr lang="tr-TR" sz="1200" b="1" kern="1200" baseline="0" dirty="0" smtClean="0">
                          <a:solidFill>
                            <a:schemeClr val="dk1"/>
                          </a:solidFill>
                          <a:latin typeface="Arial" pitchFamily="34" charset="0"/>
                          <a:ea typeface="+mn-ea"/>
                          <a:cs typeface="Arial" pitchFamily="34" charset="0"/>
                        </a:rPr>
                        <a:t>Altyapı</a:t>
                      </a:r>
                    </a:p>
                  </a:txBody>
                  <a:tcPr/>
                </a:tc>
                <a:tc>
                  <a:txBody>
                    <a:bodyPr/>
                    <a:lstStyle/>
                    <a:p>
                      <a:r>
                        <a:rPr lang="tr-TR" sz="1200" kern="1200" baseline="0" dirty="0" smtClean="0">
                          <a:solidFill>
                            <a:schemeClr val="dk1"/>
                          </a:solidFill>
                          <a:latin typeface="Arial" pitchFamily="34" charset="0"/>
                          <a:ea typeface="+mn-ea"/>
                          <a:cs typeface="Arial" pitchFamily="34" charset="0"/>
                        </a:rPr>
                        <a:t>Afetlerden kaynaklı düzensiz altyapı</a:t>
                      </a:r>
                    </a:p>
                    <a:p>
                      <a:r>
                        <a:rPr lang="tr-TR" sz="1200" kern="1200" baseline="0" dirty="0" smtClean="0">
                          <a:solidFill>
                            <a:schemeClr val="dk1"/>
                          </a:solidFill>
                          <a:latin typeface="Arial" pitchFamily="34" charset="0"/>
                          <a:ea typeface="+mn-ea"/>
                          <a:cs typeface="Arial" pitchFamily="34" charset="0"/>
                        </a:rPr>
                        <a:t>nedeniyle, </a:t>
                      </a:r>
                      <a:r>
                        <a:rPr lang="tr-TR" sz="1200" kern="1200" baseline="0" dirty="0" err="1" smtClean="0">
                          <a:solidFill>
                            <a:schemeClr val="dk1"/>
                          </a:solidFill>
                          <a:latin typeface="Arial" pitchFamily="34" charset="0"/>
                          <a:ea typeface="+mn-ea"/>
                          <a:cs typeface="Arial" pitchFamily="34" charset="0"/>
                        </a:rPr>
                        <a:t>tahminlenemeyen</a:t>
                      </a:r>
                      <a:r>
                        <a:rPr lang="tr-TR" sz="1200" kern="1200" baseline="0" dirty="0" smtClean="0">
                          <a:solidFill>
                            <a:schemeClr val="dk1"/>
                          </a:solidFill>
                          <a:latin typeface="Arial" pitchFamily="34" charset="0"/>
                          <a:ea typeface="+mn-ea"/>
                          <a:cs typeface="Arial" pitchFamily="34" charset="0"/>
                        </a:rPr>
                        <a:t> yiyecek, giyecek, ekipman, tıbbi yardımlar vb. </a:t>
                      </a:r>
                      <a:r>
                        <a:rPr lang="tr-TR" sz="1200" kern="1200" baseline="0" dirty="0" err="1" smtClean="0">
                          <a:solidFill>
                            <a:schemeClr val="dk1"/>
                          </a:solidFill>
                          <a:latin typeface="Arial" pitchFamily="34" charset="0"/>
                          <a:ea typeface="+mn-ea"/>
                          <a:cs typeface="Arial" pitchFamily="34" charset="0"/>
                        </a:rPr>
                        <a:t>nin</a:t>
                      </a:r>
                      <a:r>
                        <a:rPr lang="tr-TR" sz="1200" kern="1200" baseline="0" dirty="0" smtClean="0">
                          <a:solidFill>
                            <a:schemeClr val="dk1"/>
                          </a:solidFill>
                          <a:latin typeface="Arial" pitchFamily="34" charset="0"/>
                          <a:ea typeface="+mn-ea"/>
                          <a:cs typeface="Arial" pitchFamily="34" charset="0"/>
                        </a:rPr>
                        <a:t> transferi söz konusudur.</a:t>
                      </a:r>
                    </a:p>
                  </a:txBody>
                  <a:tcPr/>
                </a:tc>
                <a:tc>
                  <a:txBody>
                    <a:bodyPr/>
                    <a:lstStyle/>
                    <a:p>
                      <a:r>
                        <a:rPr lang="sv-SE" sz="1200" kern="1200" baseline="0" dirty="0" smtClean="0">
                          <a:solidFill>
                            <a:schemeClr val="dk1"/>
                          </a:solidFill>
                          <a:latin typeface="Arial" pitchFamily="34" charset="0"/>
                          <a:ea typeface="+mn-ea"/>
                          <a:cs typeface="Arial" pitchFamily="34" charset="0"/>
                        </a:rPr>
                        <a:t>Süreçte görev alan tüm partnerler bellidir</a:t>
                      </a:r>
                      <a:r>
                        <a:rPr lang="tr-TR" sz="1200" kern="1200" baseline="0" dirty="0" smtClean="0">
                          <a:solidFill>
                            <a:schemeClr val="dk1"/>
                          </a:solidFill>
                          <a:latin typeface="Arial" pitchFamily="34" charset="0"/>
                          <a:ea typeface="+mn-ea"/>
                          <a:cs typeface="Arial" pitchFamily="34" charset="0"/>
                        </a:rPr>
                        <a:t> ve kendi aralarında kullandıkları sistemler</a:t>
                      </a:r>
                    </a:p>
                    <a:p>
                      <a:r>
                        <a:rPr lang="tr-TR" sz="1200" kern="1200" baseline="0" dirty="0" smtClean="0">
                          <a:solidFill>
                            <a:schemeClr val="dk1"/>
                          </a:solidFill>
                          <a:latin typeface="Arial" pitchFamily="34" charset="0"/>
                          <a:ea typeface="+mn-ea"/>
                          <a:cs typeface="Arial" pitchFamily="34" charset="0"/>
                        </a:rPr>
                        <a:t>düzenlidir.</a:t>
                      </a:r>
                    </a:p>
                  </a:txBody>
                  <a:tcPr/>
                </a:tc>
              </a:tr>
              <a:tr h="1073702">
                <a:tc>
                  <a:txBody>
                    <a:bodyPr/>
                    <a:lstStyle/>
                    <a:p>
                      <a:r>
                        <a:rPr lang="tr-TR" sz="1200" b="1" kern="1200" baseline="0" dirty="0" smtClean="0">
                          <a:solidFill>
                            <a:schemeClr val="dk1"/>
                          </a:solidFill>
                          <a:latin typeface="Arial" pitchFamily="34" charset="0"/>
                          <a:ea typeface="+mn-ea"/>
                          <a:cs typeface="Arial" pitchFamily="34" charset="0"/>
                        </a:rPr>
                        <a:t>Zaman Etkisi</a:t>
                      </a:r>
                    </a:p>
                  </a:txBody>
                  <a:tcPr/>
                </a:tc>
                <a:tc>
                  <a:txBody>
                    <a:bodyPr/>
                    <a:lstStyle/>
                    <a:p>
                      <a:r>
                        <a:rPr lang="tr-TR" sz="1200" kern="1200" baseline="0" dirty="0" smtClean="0">
                          <a:solidFill>
                            <a:schemeClr val="dk1"/>
                          </a:solidFill>
                          <a:latin typeface="Arial" pitchFamily="34" charset="0"/>
                          <a:ea typeface="+mn-ea"/>
                          <a:cs typeface="Arial" pitchFamily="34" charset="0"/>
                        </a:rPr>
                        <a:t>Meydana gelen gecikmeler yaşamsal</a:t>
                      </a:r>
                    </a:p>
                    <a:p>
                      <a:r>
                        <a:rPr lang="tr-TR" sz="1200" kern="1200" baseline="0" dirty="0" smtClean="0">
                          <a:solidFill>
                            <a:schemeClr val="dk1"/>
                          </a:solidFill>
                          <a:latin typeface="Arial" pitchFamily="34" charset="0"/>
                          <a:ea typeface="+mn-ea"/>
                          <a:cs typeface="Arial" pitchFamily="34" charset="0"/>
                        </a:rPr>
                        <a:t>faaliyetleri olumsuz yönde etkiler ve bazı durumlarda hayati kayıplara neden olur.</a:t>
                      </a:r>
                    </a:p>
                  </a:txBody>
                  <a:tcPr/>
                </a:tc>
                <a:tc>
                  <a:txBody>
                    <a:bodyPr/>
                    <a:lstStyle/>
                    <a:p>
                      <a:r>
                        <a:rPr lang="tr-TR" sz="1200" kern="1200" baseline="0" dirty="0" smtClean="0">
                          <a:solidFill>
                            <a:schemeClr val="dk1"/>
                          </a:solidFill>
                          <a:latin typeface="Arial" pitchFamily="34" charset="0"/>
                          <a:ea typeface="+mn-ea"/>
                          <a:cs typeface="Arial" pitchFamily="34" charset="0"/>
                        </a:rPr>
                        <a:t>Meydana gelen gecikmeler nedeniyle ortaya çıkan kayıp ve hasarlar, genelde işletmelerde maddi kayıplara neden olur.</a:t>
                      </a:r>
                    </a:p>
                  </a:txBody>
                  <a:tcPr/>
                </a:tc>
              </a:tr>
              <a:tr h="904170">
                <a:tc>
                  <a:txBody>
                    <a:bodyPr/>
                    <a:lstStyle/>
                    <a:p>
                      <a:r>
                        <a:rPr lang="tr-TR" sz="1200" b="1" kern="1200" baseline="0" dirty="0" smtClean="0">
                          <a:solidFill>
                            <a:schemeClr val="dk1"/>
                          </a:solidFill>
                          <a:latin typeface="Arial" pitchFamily="34" charset="0"/>
                          <a:ea typeface="+mn-ea"/>
                          <a:cs typeface="Arial" pitchFamily="34" charset="0"/>
                        </a:rPr>
                        <a:t>Sınırlı Bilgi</a:t>
                      </a:r>
                    </a:p>
                    <a:p>
                      <a:r>
                        <a:rPr lang="tr-TR" sz="1200" b="1" kern="1200" baseline="0" dirty="0" smtClean="0">
                          <a:solidFill>
                            <a:schemeClr val="dk1"/>
                          </a:solidFill>
                          <a:latin typeface="Arial" pitchFamily="34" charset="0"/>
                          <a:ea typeface="+mn-ea"/>
                          <a:cs typeface="Arial" pitchFamily="34" charset="0"/>
                        </a:rPr>
                        <a:t>Faaliyetleri</a:t>
                      </a:r>
                    </a:p>
                  </a:txBody>
                  <a:tcPr/>
                </a:tc>
                <a:tc>
                  <a:txBody>
                    <a:bodyPr/>
                    <a:lstStyle/>
                    <a:p>
                      <a:r>
                        <a:rPr lang="tr-TR" sz="1200" kern="1200" baseline="0" dirty="0" smtClean="0">
                          <a:solidFill>
                            <a:schemeClr val="dk1"/>
                          </a:solidFill>
                          <a:latin typeface="Arial" pitchFamily="34" charset="0"/>
                          <a:ea typeface="+mn-ea"/>
                          <a:cs typeface="Arial" pitchFamily="34" charset="0"/>
                        </a:rPr>
                        <a:t>Afetlerin doğası gereği acil müdahale</a:t>
                      </a:r>
                    </a:p>
                    <a:p>
                      <a:r>
                        <a:rPr lang="tr-TR" sz="1200" kern="1200" baseline="0" dirty="0" smtClean="0">
                          <a:solidFill>
                            <a:schemeClr val="dk1"/>
                          </a:solidFill>
                          <a:latin typeface="Arial" pitchFamily="34" charset="0"/>
                          <a:ea typeface="+mn-ea"/>
                          <a:cs typeface="Arial" pitchFamily="34" charset="0"/>
                        </a:rPr>
                        <a:t>gerektirmesi nedeniyle yetersiz ve etkin olmayan bilgi, süreç boyunca kesintiler yaratabilir.</a:t>
                      </a:r>
                    </a:p>
                  </a:txBody>
                  <a:tcPr/>
                </a:tc>
                <a:tc>
                  <a:txBody>
                    <a:bodyPr/>
                    <a:lstStyle/>
                    <a:p>
                      <a:r>
                        <a:rPr lang="tr-TR" sz="1200" kern="1200" baseline="0" dirty="0" smtClean="0">
                          <a:solidFill>
                            <a:schemeClr val="dk1"/>
                          </a:solidFill>
                          <a:latin typeface="Arial" pitchFamily="34" charset="0"/>
                          <a:ea typeface="+mn-ea"/>
                          <a:cs typeface="Arial" pitchFamily="34" charset="0"/>
                        </a:rPr>
                        <a:t>Partnerlerin talep ve ihtiyaçları belli</a:t>
                      </a:r>
                    </a:p>
                    <a:p>
                      <a:r>
                        <a:rPr lang="tr-TR" sz="1200" kern="1200" baseline="0" dirty="0" smtClean="0">
                          <a:solidFill>
                            <a:schemeClr val="dk1"/>
                          </a:solidFill>
                          <a:latin typeface="Arial" pitchFamily="34" charset="0"/>
                          <a:ea typeface="+mn-ea"/>
                          <a:cs typeface="Arial" pitchFamily="34" charset="0"/>
                        </a:rPr>
                        <a:t>olduğundan tedarik, temin, vb. durumlarda sorun yaşanmaz.</a:t>
                      </a:r>
                    </a:p>
                  </a:txBody>
                  <a:tcPr/>
                </a:tc>
              </a:tr>
              <a:tr h="930942">
                <a:tc>
                  <a:txBody>
                    <a:bodyPr/>
                    <a:lstStyle/>
                    <a:p>
                      <a:r>
                        <a:rPr lang="tr-TR" sz="1200" b="1" kern="1200" baseline="0" dirty="0" smtClean="0">
                          <a:solidFill>
                            <a:schemeClr val="dk1"/>
                          </a:solidFill>
                          <a:latin typeface="Arial" pitchFamily="34" charset="0"/>
                          <a:ea typeface="+mn-ea"/>
                          <a:cs typeface="Arial" pitchFamily="34" charset="0"/>
                        </a:rPr>
                        <a:t>Tedarikçi Yapısı</a:t>
                      </a:r>
                    </a:p>
                  </a:txBody>
                  <a:tcPr/>
                </a:tc>
                <a:tc>
                  <a:txBody>
                    <a:bodyPr/>
                    <a:lstStyle/>
                    <a:p>
                      <a:r>
                        <a:rPr lang="tr-TR" sz="1200" kern="1200" baseline="0" dirty="0" smtClean="0">
                          <a:solidFill>
                            <a:schemeClr val="dk1"/>
                          </a:solidFill>
                          <a:latin typeface="Arial" pitchFamily="34" charset="0"/>
                          <a:ea typeface="+mn-ea"/>
                          <a:cs typeface="Arial" pitchFamily="34" charset="0"/>
                        </a:rPr>
                        <a:t>Sınırlı sayıda alternatif tedarikçi (bazen istenmeyen tedarikçilerle işbirliği yapmaya</a:t>
                      </a:r>
                    </a:p>
                    <a:p>
                      <a:r>
                        <a:rPr lang="tr-TR" sz="1200" kern="1200" baseline="0" dirty="0" smtClean="0">
                          <a:solidFill>
                            <a:schemeClr val="dk1"/>
                          </a:solidFill>
                          <a:latin typeface="Arial" pitchFamily="34" charset="0"/>
                          <a:ea typeface="+mn-ea"/>
                          <a:cs typeface="Arial" pitchFamily="34" charset="0"/>
                        </a:rPr>
                        <a:t>zorunlu kalma)</a:t>
                      </a:r>
                    </a:p>
                  </a:txBody>
                  <a:tcPr/>
                </a:tc>
                <a:tc>
                  <a:txBody>
                    <a:bodyPr/>
                    <a:lstStyle/>
                    <a:p>
                      <a:r>
                        <a:rPr lang="tr-TR" sz="1200" kern="1200" baseline="0" dirty="0" smtClean="0">
                          <a:solidFill>
                            <a:schemeClr val="dk1"/>
                          </a:solidFill>
                          <a:latin typeface="Arial" pitchFamily="34" charset="0"/>
                          <a:ea typeface="+mn-ea"/>
                          <a:cs typeface="Arial" pitchFamily="34" charset="0"/>
                        </a:rPr>
                        <a:t>Süreçte görev alan / işbirliği yapılan</a:t>
                      </a:r>
                    </a:p>
                    <a:p>
                      <a:r>
                        <a:rPr lang="tr-TR" sz="1200" kern="1200" baseline="0" dirty="0" smtClean="0">
                          <a:solidFill>
                            <a:schemeClr val="dk1"/>
                          </a:solidFill>
                          <a:latin typeface="Arial" pitchFamily="34" charset="0"/>
                          <a:ea typeface="+mn-ea"/>
                          <a:cs typeface="Arial" pitchFamily="34" charset="0"/>
                        </a:rPr>
                        <a:t>tedarikçiler belli olduğundan istenmeyen tedarikçiler kritik durumlar dışında süreçte görev almaz.</a:t>
                      </a:r>
                    </a:p>
                  </a:txBody>
                  <a:tcPr/>
                </a:tc>
              </a:tr>
              <a:tr h="899258">
                <a:tc>
                  <a:txBody>
                    <a:bodyPr/>
                    <a:lstStyle/>
                    <a:p>
                      <a:r>
                        <a:rPr lang="tr-TR" sz="1200" b="1" kern="1200" baseline="0" dirty="0" smtClean="0">
                          <a:solidFill>
                            <a:schemeClr val="dk1"/>
                          </a:solidFill>
                          <a:latin typeface="Arial" pitchFamily="34" charset="0"/>
                          <a:ea typeface="+mn-ea"/>
                          <a:cs typeface="Arial" pitchFamily="34" charset="0"/>
                        </a:rPr>
                        <a:t>Kontrol</a:t>
                      </a:r>
                    </a:p>
                  </a:txBody>
                  <a:tcPr/>
                </a:tc>
                <a:tc>
                  <a:txBody>
                    <a:bodyPr/>
                    <a:lstStyle/>
                    <a:p>
                      <a:r>
                        <a:rPr lang="tr-TR" sz="1200" kern="1200" baseline="0" dirty="0" smtClean="0">
                          <a:solidFill>
                            <a:schemeClr val="dk1"/>
                          </a:solidFill>
                          <a:latin typeface="Arial" pitchFamily="34" charset="0"/>
                          <a:ea typeface="+mn-ea"/>
                          <a:cs typeface="Arial" pitchFamily="34" charset="0"/>
                        </a:rPr>
                        <a:t>Acil durumlarda faaliyetler üzerindeki denetim eksikliği</a:t>
                      </a:r>
                    </a:p>
                  </a:txBody>
                  <a:tcPr/>
                </a:tc>
                <a:tc>
                  <a:txBody>
                    <a:bodyPr/>
                    <a:lstStyle/>
                    <a:p>
                      <a:r>
                        <a:rPr lang="tr-TR" sz="1200" kern="1200" baseline="0" dirty="0" smtClean="0">
                          <a:solidFill>
                            <a:schemeClr val="dk1"/>
                          </a:solidFill>
                          <a:latin typeface="Arial" pitchFamily="34" charset="0"/>
                          <a:ea typeface="+mn-ea"/>
                          <a:cs typeface="Arial" pitchFamily="34" charset="0"/>
                        </a:rPr>
                        <a:t>Süreç boyunca partnerlerin sürekli bilgi </a:t>
                      </a:r>
                      <a:r>
                        <a:rPr lang="nn-NO" sz="1200" kern="1200" baseline="0" dirty="0" smtClean="0">
                          <a:solidFill>
                            <a:schemeClr val="dk1"/>
                          </a:solidFill>
                          <a:latin typeface="Arial" pitchFamily="34" charset="0"/>
                          <a:ea typeface="+mn-ea"/>
                          <a:cs typeface="Arial" pitchFamily="34" charset="0"/>
                        </a:rPr>
                        <a:t>sistemleri ile koordineli bilgi paylaşımı</a:t>
                      </a:r>
                      <a:r>
                        <a:rPr lang="tr-TR" sz="1200" kern="1200" baseline="0" dirty="0" smtClean="0">
                          <a:solidFill>
                            <a:schemeClr val="dk1"/>
                          </a:solidFill>
                          <a:latin typeface="Arial" pitchFamily="34" charset="0"/>
                          <a:ea typeface="+mn-ea"/>
                          <a:cs typeface="Arial" pitchFamily="34" charset="0"/>
                        </a:rPr>
                        <a:t> sayesinde denetim eksikliği nadiren yaşanır</a:t>
                      </a:r>
                    </a:p>
                  </a:txBody>
                  <a:tcPr/>
                </a:tc>
              </a:tr>
            </a:tbl>
          </a:graphicData>
        </a:graphic>
      </p:graphicFrame>
      <p:sp>
        <p:nvSpPr>
          <p:cNvPr id="10" name="9 Oval"/>
          <p:cNvSpPr/>
          <p:nvPr/>
        </p:nvSpPr>
        <p:spPr>
          <a:xfrm>
            <a:off x="251520" y="0"/>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12" name="11 Oval"/>
          <p:cNvSpPr/>
          <p:nvPr/>
        </p:nvSpPr>
        <p:spPr>
          <a:xfrm>
            <a:off x="395536" y="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12</a:t>
            </a:r>
            <a:endParaRPr lang="tr-TR" sz="1600" dirty="0"/>
          </a:p>
        </p:txBody>
      </p:sp>
      <p:sp>
        <p:nvSpPr>
          <p:cNvPr id="2" name="Veri Yer Tutucusu 1"/>
          <p:cNvSpPr>
            <a:spLocks noGrp="1"/>
          </p:cNvSpPr>
          <p:nvPr>
            <p:ph type="dt" sz="half" idx="10"/>
          </p:nvPr>
        </p:nvSpPr>
        <p:spPr/>
        <p:txBody>
          <a:bodyPr/>
          <a:lstStyle/>
          <a:p>
            <a:fld id="{5A5F5263-CA08-471D-8C66-11B05EEF9E15}"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14</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12</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0" name="2 İçerik Yer Tutucusu"/>
          <p:cNvSpPr txBox="1">
            <a:spLocks/>
          </p:cNvSpPr>
          <p:nvPr/>
        </p:nvSpPr>
        <p:spPr>
          <a:xfrm>
            <a:off x="0" y="620117"/>
            <a:ext cx="9036496" cy="6237883"/>
          </a:xfrm>
          <a:prstGeom prst="rect">
            <a:avLst/>
          </a:prstGeom>
          <a:solidFill>
            <a:schemeClr val="bg1"/>
          </a:solidFill>
        </p:spPr>
        <p:txBody>
          <a:bodyPr vert="horz" lIns="91440" tIns="45720" rIns="91440" bIns="45720" rtlCol="0">
            <a:normAutofit/>
          </a:bodyPr>
          <a:lstStyle/>
          <a:p>
            <a:pPr>
              <a:buFont typeface="Wingdings" pitchFamily="2" charset="2"/>
              <a:buChar char="q"/>
            </a:pPr>
            <a:r>
              <a:rPr lang="tr-TR" sz="2000" dirty="0" smtClean="0"/>
              <a:t> </a:t>
            </a:r>
            <a:r>
              <a:rPr lang="tr-TR" sz="2400" dirty="0" smtClean="0"/>
              <a:t>Risk yönetimi afet yönetimi ile ilgili </a:t>
            </a:r>
            <a:r>
              <a:rPr lang="tr-TR" sz="2400" b="1" dirty="0" smtClean="0"/>
              <a:t>planlama, afet öncesi önlemler, zarar tespiti, anında müdahale ve iyileştirme aşamaları </a:t>
            </a:r>
            <a:r>
              <a:rPr lang="pt-BR" sz="2400" dirty="0" smtClean="0"/>
              <a:t>üzerinde durmaktadır </a:t>
            </a:r>
            <a:r>
              <a:rPr lang="pt-BR" dirty="0" smtClean="0"/>
              <a:t>(</a:t>
            </a:r>
            <a:r>
              <a:rPr lang="tr-TR" dirty="0" smtClean="0"/>
              <a:t>Ersoy ve </a:t>
            </a:r>
            <a:r>
              <a:rPr lang="tr-TR" dirty="0" err="1" smtClean="0"/>
              <a:t>Börühan</a:t>
            </a:r>
            <a:r>
              <a:rPr lang="tr-TR" dirty="0" smtClean="0"/>
              <a:t>, 2013;</a:t>
            </a:r>
            <a:r>
              <a:rPr lang="pt-BR" dirty="0" smtClean="0"/>
              <a:t>Nisha de Silva, 2001;</a:t>
            </a:r>
            <a:r>
              <a:rPr lang="tr-TR" dirty="0" err="1" smtClean="0"/>
              <a:t>Cottrill</a:t>
            </a:r>
            <a:r>
              <a:rPr lang="tr-TR" dirty="0" smtClean="0"/>
              <a:t>, 2002).</a:t>
            </a:r>
          </a:p>
          <a:p>
            <a:pPr>
              <a:buFont typeface="Wingdings" pitchFamily="2" charset="2"/>
              <a:buChar char="q"/>
            </a:pPr>
            <a:endParaRPr lang="tr-TR" sz="2400" dirty="0" smtClean="0"/>
          </a:p>
          <a:p>
            <a:pPr>
              <a:buFont typeface="Wingdings" pitchFamily="2" charset="2"/>
              <a:buChar char="q"/>
            </a:pPr>
            <a:r>
              <a:rPr lang="tr-TR" sz="2400" dirty="0" smtClean="0"/>
              <a:t> Bilgi teknolojileri açısından bakıldığında ise Lee ve </a:t>
            </a:r>
            <a:r>
              <a:rPr lang="tr-TR" sz="2400" dirty="0" err="1" smtClean="0"/>
              <a:t>Zbinden</a:t>
            </a:r>
            <a:r>
              <a:rPr lang="tr-TR" sz="2400" dirty="0" smtClean="0"/>
              <a:t> (2003) afet yönetim faaliyetlerini </a:t>
            </a:r>
            <a:r>
              <a:rPr lang="tr-TR" sz="2400" b="1" dirty="0" smtClean="0"/>
              <a:t>hazırlık, afet anı ve afet sonrası faaliyetler </a:t>
            </a:r>
            <a:r>
              <a:rPr lang="tr-TR" sz="2400" dirty="0" smtClean="0"/>
              <a:t>olmak üzere üç aşamada değerlendirmektedir.</a:t>
            </a:r>
          </a:p>
          <a:p>
            <a:pPr>
              <a:buFont typeface="Wingdings" pitchFamily="2" charset="2"/>
              <a:buChar char="q"/>
            </a:pPr>
            <a:endParaRPr lang="tr-TR" sz="2400" dirty="0" smtClean="0"/>
          </a:p>
          <a:p>
            <a:pPr>
              <a:buFont typeface="Wingdings" pitchFamily="2" charset="2"/>
              <a:buChar char="q"/>
            </a:pPr>
            <a:r>
              <a:rPr lang="tr-TR" sz="2400" dirty="0" smtClean="0"/>
              <a:t> </a:t>
            </a:r>
            <a:r>
              <a:rPr lang="tr-TR" sz="2400" dirty="0" err="1" smtClean="0"/>
              <a:t>Tufinkgi</a:t>
            </a:r>
            <a:r>
              <a:rPr lang="tr-TR" sz="2400" dirty="0" smtClean="0"/>
              <a:t> (2006) genel afet lojistik yönetimini bölgesel sınıflandırma ve risk analizi, </a:t>
            </a:r>
            <a:r>
              <a:rPr lang="tr-TR" sz="2400" b="1" dirty="0" smtClean="0"/>
              <a:t>uygulama öncesi aşama, ağ yapısının planlanması ve uygulanması, beklenmedik durumların yönetilmesi </a:t>
            </a:r>
            <a:r>
              <a:rPr lang="tr-TR" sz="2400" dirty="0" smtClean="0"/>
              <a:t>olarak dört aşamada incelemiştir. </a:t>
            </a:r>
          </a:p>
          <a:p>
            <a:endParaRPr lang="tr-TR" sz="2400" dirty="0" smtClean="0"/>
          </a:p>
          <a:p>
            <a:pPr>
              <a:buFont typeface="Wingdings" pitchFamily="2" charset="2"/>
              <a:buChar char="q"/>
            </a:pPr>
            <a:r>
              <a:rPr lang="tr-TR" sz="2400" dirty="0" smtClean="0"/>
              <a:t> </a:t>
            </a:r>
            <a:r>
              <a:rPr lang="tr-TR" sz="2400" dirty="0" err="1" smtClean="0"/>
              <a:t>McGuire</a:t>
            </a:r>
            <a:r>
              <a:rPr lang="tr-TR" sz="2400" dirty="0" smtClean="0"/>
              <a:t> (2006) ise afet sürecinde tedarik zinciri yapısını inceleyerek,</a:t>
            </a:r>
          </a:p>
          <a:p>
            <a:r>
              <a:rPr lang="tr-TR" sz="2400" dirty="0" smtClean="0"/>
              <a:t>bu süreci t</a:t>
            </a:r>
            <a:r>
              <a:rPr lang="tr-TR" sz="2400" b="1" dirty="0" smtClean="0"/>
              <a:t>edarik ağı tasarımı, tedarik zinciri planlaması ve tedarik zinciri faaliyetleri </a:t>
            </a:r>
            <a:r>
              <a:rPr lang="tr-TR" sz="2400" dirty="0" smtClean="0"/>
              <a:t>olarak üç aşamada değerlendirmiştir</a:t>
            </a:r>
            <a:r>
              <a:rPr lang="tr-TR" sz="2000" dirty="0" smtClean="0"/>
              <a:t>.</a:t>
            </a:r>
          </a:p>
          <a:p>
            <a:endParaRPr lang="tr-TR" sz="2400" dirty="0" smtClean="0"/>
          </a:p>
        </p:txBody>
      </p:sp>
      <p:sp>
        <p:nvSpPr>
          <p:cNvPr id="22" name="Rectangle 2"/>
          <p:cNvSpPr txBox="1">
            <a:spLocks noChangeArrowheads="1"/>
          </p:cNvSpPr>
          <p:nvPr/>
        </p:nvSpPr>
        <p:spPr>
          <a:xfrm>
            <a:off x="251520" y="214289"/>
            <a:ext cx="6238875" cy="334391"/>
          </a:xfrm>
          <a:prstGeom prst="rect">
            <a:avLst/>
          </a:prstGeom>
        </p:spPr>
        <p:txBody>
          <a:bodyPr vert="horz" lIns="91440" tIns="45720" rIns="91440" bIns="45720" rtlCol="0" anchor="ctr">
            <a:noAutofit/>
          </a:bodyPr>
          <a:lstStyle/>
          <a:p>
            <a:pPr lvl="0" algn="ctr">
              <a:spcBef>
                <a:spcPct val="0"/>
              </a:spcBef>
              <a:defRPr/>
            </a:pPr>
            <a:r>
              <a:rPr lang="tr-TR" sz="2400" b="1" dirty="0" smtClean="0"/>
              <a:t>Afet Lojistiği Süreçleri </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2" name="Veri Yer Tutucusu 1"/>
          <p:cNvSpPr>
            <a:spLocks noGrp="1"/>
          </p:cNvSpPr>
          <p:nvPr>
            <p:ph type="dt" sz="half" idx="10"/>
          </p:nvPr>
        </p:nvSpPr>
        <p:spPr/>
        <p:txBody>
          <a:bodyPr/>
          <a:lstStyle/>
          <a:p>
            <a:fld id="{4C30CC5D-3E0A-497D-8B61-09EA23DA9140}"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15</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ChangeArrowheads="1"/>
          </p:cNvSpPr>
          <p:nvPr/>
        </p:nvSpPr>
        <p:spPr bwMode="auto">
          <a:xfrm>
            <a:off x="1187624" y="548680"/>
            <a:ext cx="7553325" cy="1143000"/>
          </a:xfrm>
          <a:prstGeom prst="rect">
            <a:avLst/>
          </a:prstGeom>
          <a:noFill/>
          <a:ln w="9525">
            <a:noFill/>
            <a:miter lim="800000"/>
            <a:headEnd/>
            <a:tailEnd/>
          </a:ln>
          <a:effectLst/>
        </p:spPr>
        <p:txBody>
          <a:bodyPr anchor="ctr"/>
          <a:lstStyle/>
          <a:p>
            <a:pPr>
              <a:spcBef>
                <a:spcPct val="0"/>
              </a:spcBef>
              <a:spcAft>
                <a:spcPct val="0"/>
              </a:spcAft>
            </a:pPr>
            <a:r>
              <a:rPr lang="tr-TR" sz="3200" b="1" i="1" dirty="0" smtClean="0">
                <a:effectLst>
                  <a:outerShdw blurRad="38100" dist="38100" dir="2700000" algn="tl">
                    <a:srgbClr val="000000"/>
                  </a:outerShdw>
                </a:effectLst>
              </a:rPr>
              <a:t>AFET YÖNETİM ÇEMBERİ </a:t>
            </a:r>
          </a:p>
          <a:p>
            <a:pPr>
              <a:spcBef>
                <a:spcPct val="0"/>
              </a:spcBef>
              <a:spcAft>
                <a:spcPct val="0"/>
              </a:spcAft>
            </a:pPr>
            <a:r>
              <a:rPr lang="tr-TR" sz="2400" dirty="0" err="1" smtClean="0">
                <a:latin typeface="Arial" pitchFamily="34" charset="0"/>
                <a:cs typeface="Arial" pitchFamily="34" charset="0"/>
              </a:rPr>
              <a:t>Kovacs</a:t>
            </a:r>
            <a:r>
              <a:rPr lang="tr-TR" sz="2400" dirty="0" smtClean="0">
                <a:latin typeface="Arial" pitchFamily="34" charset="0"/>
                <a:cs typeface="Arial" pitchFamily="34" charset="0"/>
              </a:rPr>
              <a:t> ve </a:t>
            </a:r>
            <a:r>
              <a:rPr lang="tr-TR" sz="2400" dirty="0" err="1" smtClean="0">
                <a:latin typeface="Arial" pitchFamily="34" charset="0"/>
                <a:cs typeface="Arial" pitchFamily="34" charset="0"/>
              </a:rPr>
              <a:t>Spens</a:t>
            </a:r>
            <a:r>
              <a:rPr lang="tr-TR" sz="2400" dirty="0" smtClean="0">
                <a:latin typeface="Arial" pitchFamily="34" charset="0"/>
                <a:cs typeface="Arial" pitchFamily="34" charset="0"/>
              </a:rPr>
              <a:t> (2007) </a:t>
            </a:r>
            <a:endParaRPr lang="en-US" sz="2400" b="1" i="1" dirty="0">
              <a:effectLst>
                <a:outerShdw blurRad="38100" dist="38100" dir="2700000" algn="tl">
                  <a:srgbClr val="000000"/>
                </a:outerShdw>
              </a:effectLst>
              <a:latin typeface="Arial" pitchFamily="34" charset="0"/>
              <a:cs typeface="Arial" pitchFamily="34" charset="0"/>
            </a:endParaRPr>
          </a:p>
        </p:txBody>
      </p:sp>
      <p:sp>
        <p:nvSpPr>
          <p:cNvPr id="441347" name="Text Box 3"/>
          <p:cNvSpPr txBox="1">
            <a:spLocks noChangeArrowheads="1"/>
          </p:cNvSpPr>
          <p:nvPr/>
        </p:nvSpPr>
        <p:spPr bwMode="auto">
          <a:xfrm>
            <a:off x="2193925" y="2897188"/>
            <a:ext cx="184150" cy="822325"/>
          </a:xfrm>
          <a:prstGeom prst="rect">
            <a:avLst/>
          </a:prstGeom>
          <a:noFill/>
          <a:ln w="9525">
            <a:noFill/>
            <a:miter lim="800000"/>
            <a:headEnd/>
            <a:tailEnd/>
          </a:ln>
          <a:effectLst/>
        </p:spPr>
        <p:txBody>
          <a:bodyPr wrap="none">
            <a:spAutoFit/>
          </a:bodyPr>
          <a:lstStyle/>
          <a:p>
            <a:pPr algn="l" eaLnBrk="0" hangingPunct="0">
              <a:lnSpc>
                <a:spcPct val="100000"/>
              </a:lnSpc>
              <a:spcBef>
                <a:spcPct val="0"/>
              </a:spcBef>
              <a:spcAft>
                <a:spcPct val="0"/>
              </a:spcAft>
              <a:buClrTx/>
              <a:buSzTx/>
              <a:buFontTx/>
              <a:buNone/>
            </a:pPr>
            <a:endParaRPr lang="en-US" sz="2400">
              <a:solidFill>
                <a:schemeClr val="tx1"/>
              </a:solidFill>
              <a:latin typeface="Times New Roman" pitchFamily="18" charset="0"/>
            </a:endParaRPr>
          </a:p>
          <a:p>
            <a:pPr algn="l" eaLnBrk="0" hangingPunct="0">
              <a:lnSpc>
                <a:spcPct val="100000"/>
              </a:lnSpc>
              <a:spcBef>
                <a:spcPct val="0"/>
              </a:spcBef>
              <a:spcAft>
                <a:spcPct val="0"/>
              </a:spcAft>
              <a:buClrTx/>
              <a:buSzTx/>
              <a:buFontTx/>
              <a:buNone/>
            </a:pPr>
            <a:endParaRPr lang="en-US" sz="2400">
              <a:solidFill>
                <a:schemeClr val="tx1"/>
              </a:solidFill>
              <a:latin typeface="Arial" pitchFamily="34" charset="0"/>
            </a:endParaRPr>
          </a:p>
        </p:txBody>
      </p:sp>
      <p:sp>
        <p:nvSpPr>
          <p:cNvPr id="441348" name="Oval 4"/>
          <p:cNvSpPr>
            <a:spLocks noChangeArrowheads="1"/>
          </p:cNvSpPr>
          <p:nvPr/>
        </p:nvSpPr>
        <p:spPr bwMode="auto">
          <a:xfrm>
            <a:off x="2630488" y="2371725"/>
            <a:ext cx="3924300" cy="3263900"/>
          </a:xfrm>
          <a:prstGeom prst="ellipse">
            <a:avLst/>
          </a:prstGeom>
          <a:solidFill>
            <a:srgbClr val="CECECE"/>
          </a:solidFill>
          <a:ln w="9525">
            <a:solidFill>
              <a:srgbClr val="000000"/>
            </a:solidFill>
            <a:round/>
            <a:headEnd/>
            <a:tailEnd/>
          </a:ln>
        </p:spPr>
        <p:txBody>
          <a:bodyPr/>
          <a:lstStyle/>
          <a:p>
            <a:endParaRPr lang="tr-TR"/>
          </a:p>
        </p:txBody>
      </p:sp>
      <p:sp>
        <p:nvSpPr>
          <p:cNvPr id="441349" name="Oval 5"/>
          <p:cNvSpPr>
            <a:spLocks noChangeArrowheads="1"/>
          </p:cNvSpPr>
          <p:nvPr/>
        </p:nvSpPr>
        <p:spPr bwMode="auto">
          <a:xfrm>
            <a:off x="2924175" y="2381250"/>
            <a:ext cx="3325813" cy="3189288"/>
          </a:xfrm>
          <a:prstGeom prst="ellipse">
            <a:avLst/>
          </a:prstGeom>
          <a:solidFill>
            <a:srgbClr val="919191"/>
          </a:solidFill>
          <a:ln w="9525">
            <a:solidFill>
              <a:srgbClr val="000000"/>
            </a:solidFill>
            <a:round/>
            <a:headEnd/>
            <a:tailEnd/>
          </a:ln>
        </p:spPr>
        <p:txBody>
          <a:bodyPr/>
          <a:lstStyle/>
          <a:p>
            <a:endParaRPr lang="tr-TR"/>
          </a:p>
        </p:txBody>
      </p:sp>
      <p:sp>
        <p:nvSpPr>
          <p:cNvPr id="441350" name="Oval 6"/>
          <p:cNvSpPr>
            <a:spLocks noChangeArrowheads="1"/>
          </p:cNvSpPr>
          <p:nvPr/>
        </p:nvSpPr>
        <p:spPr bwMode="auto">
          <a:xfrm>
            <a:off x="2989263" y="2259013"/>
            <a:ext cx="3197225" cy="2938462"/>
          </a:xfrm>
          <a:prstGeom prst="ellipse">
            <a:avLst/>
          </a:prstGeom>
          <a:solidFill>
            <a:srgbClr val="FFFFFF"/>
          </a:solidFill>
          <a:ln w="9525">
            <a:solidFill>
              <a:srgbClr val="000000"/>
            </a:solidFill>
            <a:round/>
            <a:headEnd/>
            <a:tailEnd/>
          </a:ln>
        </p:spPr>
        <p:txBody>
          <a:bodyPr/>
          <a:lstStyle/>
          <a:p>
            <a:endParaRPr lang="tr-TR"/>
          </a:p>
        </p:txBody>
      </p:sp>
      <p:sp>
        <p:nvSpPr>
          <p:cNvPr id="441351" name="Rectangle 7"/>
          <p:cNvSpPr>
            <a:spLocks noChangeArrowheads="1"/>
          </p:cNvSpPr>
          <p:nvPr/>
        </p:nvSpPr>
        <p:spPr bwMode="auto">
          <a:xfrm>
            <a:off x="4133850" y="4994275"/>
            <a:ext cx="1009650" cy="187325"/>
          </a:xfrm>
          <a:prstGeom prst="rect">
            <a:avLst/>
          </a:prstGeom>
          <a:noFill/>
          <a:ln w="9525">
            <a:noFill/>
            <a:miter lim="800000"/>
            <a:headEnd/>
            <a:tailEnd/>
          </a:ln>
        </p:spPr>
        <p:txBody>
          <a:bodyPr/>
          <a:lstStyle/>
          <a:p>
            <a:endParaRPr lang="tr-TR"/>
          </a:p>
        </p:txBody>
      </p:sp>
      <p:sp>
        <p:nvSpPr>
          <p:cNvPr id="441353" name="Rectangle 9"/>
          <p:cNvSpPr>
            <a:spLocks noChangeArrowheads="1"/>
          </p:cNvSpPr>
          <p:nvPr/>
        </p:nvSpPr>
        <p:spPr bwMode="auto">
          <a:xfrm>
            <a:off x="3136900" y="4117975"/>
            <a:ext cx="931863" cy="187325"/>
          </a:xfrm>
          <a:prstGeom prst="rect">
            <a:avLst/>
          </a:prstGeom>
          <a:noFill/>
          <a:ln w="9525">
            <a:noFill/>
            <a:miter lim="800000"/>
            <a:headEnd/>
            <a:tailEnd/>
          </a:ln>
        </p:spPr>
        <p:txBody>
          <a:bodyPr/>
          <a:lstStyle/>
          <a:p>
            <a:endParaRPr lang="tr-TR"/>
          </a:p>
        </p:txBody>
      </p:sp>
      <p:sp>
        <p:nvSpPr>
          <p:cNvPr id="441355" name="Rectangle 11"/>
          <p:cNvSpPr>
            <a:spLocks noChangeArrowheads="1"/>
          </p:cNvSpPr>
          <p:nvPr/>
        </p:nvSpPr>
        <p:spPr bwMode="auto">
          <a:xfrm>
            <a:off x="5129213" y="3176588"/>
            <a:ext cx="1049337" cy="187325"/>
          </a:xfrm>
          <a:prstGeom prst="rect">
            <a:avLst/>
          </a:prstGeom>
          <a:noFill/>
          <a:ln w="9525">
            <a:noFill/>
            <a:miter lim="800000"/>
            <a:headEnd/>
            <a:tailEnd/>
          </a:ln>
        </p:spPr>
        <p:txBody>
          <a:bodyPr/>
          <a:lstStyle/>
          <a:p>
            <a:endParaRPr lang="tr-TR"/>
          </a:p>
        </p:txBody>
      </p:sp>
      <p:sp>
        <p:nvSpPr>
          <p:cNvPr id="441357" name="Freeform 13"/>
          <p:cNvSpPr>
            <a:spLocks/>
          </p:cNvSpPr>
          <p:nvPr/>
        </p:nvSpPr>
        <p:spPr bwMode="auto">
          <a:xfrm>
            <a:off x="6107113" y="3495675"/>
            <a:ext cx="215900" cy="152400"/>
          </a:xfrm>
          <a:custGeom>
            <a:avLst/>
            <a:gdLst/>
            <a:ahLst/>
            <a:cxnLst>
              <a:cxn ang="0">
                <a:pos x="11" y="0"/>
              </a:cxn>
              <a:cxn ang="0">
                <a:pos x="0" y="16"/>
              </a:cxn>
              <a:cxn ang="0">
                <a:pos x="125" y="96"/>
              </a:cxn>
              <a:cxn ang="0">
                <a:pos x="136" y="79"/>
              </a:cxn>
              <a:cxn ang="0">
                <a:pos x="11" y="0"/>
              </a:cxn>
            </a:cxnLst>
            <a:rect l="0" t="0" r="r" b="b"/>
            <a:pathLst>
              <a:path w="136" h="96">
                <a:moveTo>
                  <a:pt x="11" y="0"/>
                </a:moveTo>
                <a:lnTo>
                  <a:pt x="0" y="16"/>
                </a:lnTo>
                <a:lnTo>
                  <a:pt x="125" y="96"/>
                </a:lnTo>
                <a:lnTo>
                  <a:pt x="136" y="79"/>
                </a:lnTo>
                <a:lnTo>
                  <a:pt x="11" y="0"/>
                </a:lnTo>
                <a:close/>
              </a:path>
            </a:pathLst>
          </a:custGeom>
          <a:solidFill>
            <a:srgbClr val="000000"/>
          </a:solidFill>
          <a:ln w="9525">
            <a:noFill/>
            <a:round/>
            <a:headEnd/>
            <a:tailEnd/>
          </a:ln>
        </p:spPr>
        <p:txBody>
          <a:bodyPr/>
          <a:lstStyle/>
          <a:p>
            <a:endParaRPr lang="tr-TR"/>
          </a:p>
        </p:txBody>
      </p:sp>
      <p:sp>
        <p:nvSpPr>
          <p:cNvPr id="441358" name="Freeform 14"/>
          <p:cNvSpPr>
            <a:spLocks/>
          </p:cNvSpPr>
          <p:nvPr/>
        </p:nvSpPr>
        <p:spPr bwMode="auto">
          <a:xfrm>
            <a:off x="2914650" y="3435350"/>
            <a:ext cx="217488" cy="150813"/>
          </a:xfrm>
          <a:custGeom>
            <a:avLst/>
            <a:gdLst/>
            <a:ahLst/>
            <a:cxnLst>
              <a:cxn ang="0">
                <a:pos x="12" y="0"/>
              </a:cxn>
              <a:cxn ang="0">
                <a:pos x="0" y="16"/>
              </a:cxn>
              <a:cxn ang="0">
                <a:pos x="124" y="95"/>
              </a:cxn>
              <a:cxn ang="0">
                <a:pos x="137" y="79"/>
              </a:cxn>
              <a:cxn ang="0">
                <a:pos x="12" y="0"/>
              </a:cxn>
            </a:cxnLst>
            <a:rect l="0" t="0" r="r" b="b"/>
            <a:pathLst>
              <a:path w="137" h="95">
                <a:moveTo>
                  <a:pt x="12" y="0"/>
                </a:moveTo>
                <a:lnTo>
                  <a:pt x="0" y="16"/>
                </a:lnTo>
                <a:lnTo>
                  <a:pt x="124" y="95"/>
                </a:lnTo>
                <a:lnTo>
                  <a:pt x="137" y="79"/>
                </a:lnTo>
                <a:lnTo>
                  <a:pt x="12" y="0"/>
                </a:lnTo>
                <a:close/>
              </a:path>
            </a:pathLst>
          </a:custGeom>
          <a:solidFill>
            <a:srgbClr val="000000"/>
          </a:solidFill>
          <a:ln w="9525">
            <a:noFill/>
            <a:round/>
            <a:headEnd/>
            <a:tailEnd/>
          </a:ln>
        </p:spPr>
        <p:txBody>
          <a:bodyPr/>
          <a:lstStyle/>
          <a:p>
            <a:endParaRPr lang="tr-TR"/>
          </a:p>
        </p:txBody>
      </p:sp>
      <p:sp>
        <p:nvSpPr>
          <p:cNvPr id="441359" name="Freeform 15"/>
          <p:cNvSpPr>
            <a:spLocks/>
          </p:cNvSpPr>
          <p:nvPr/>
        </p:nvSpPr>
        <p:spPr bwMode="auto">
          <a:xfrm>
            <a:off x="3543300" y="4913313"/>
            <a:ext cx="225425" cy="134937"/>
          </a:xfrm>
          <a:custGeom>
            <a:avLst/>
            <a:gdLst/>
            <a:ahLst/>
            <a:cxnLst>
              <a:cxn ang="0">
                <a:pos x="142" y="18"/>
              </a:cxn>
              <a:cxn ang="0">
                <a:pos x="131" y="0"/>
              </a:cxn>
              <a:cxn ang="0">
                <a:pos x="0" y="69"/>
              </a:cxn>
              <a:cxn ang="0">
                <a:pos x="8" y="85"/>
              </a:cxn>
              <a:cxn ang="0">
                <a:pos x="142" y="18"/>
              </a:cxn>
            </a:cxnLst>
            <a:rect l="0" t="0" r="r" b="b"/>
            <a:pathLst>
              <a:path w="142" h="85">
                <a:moveTo>
                  <a:pt x="142" y="18"/>
                </a:moveTo>
                <a:lnTo>
                  <a:pt x="131" y="0"/>
                </a:lnTo>
                <a:lnTo>
                  <a:pt x="0" y="69"/>
                </a:lnTo>
                <a:lnTo>
                  <a:pt x="8" y="85"/>
                </a:lnTo>
                <a:lnTo>
                  <a:pt x="142" y="18"/>
                </a:lnTo>
                <a:close/>
              </a:path>
            </a:pathLst>
          </a:custGeom>
          <a:solidFill>
            <a:srgbClr val="000000"/>
          </a:solidFill>
          <a:ln w="9525">
            <a:noFill/>
            <a:round/>
            <a:headEnd/>
            <a:tailEnd/>
          </a:ln>
        </p:spPr>
        <p:txBody>
          <a:bodyPr/>
          <a:lstStyle/>
          <a:p>
            <a:endParaRPr lang="tr-TR"/>
          </a:p>
        </p:txBody>
      </p:sp>
      <p:sp>
        <p:nvSpPr>
          <p:cNvPr id="441360" name="Rectangle 16"/>
          <p:cNvSpPr>
            <a:spLocks noChangeArrowheads="1"/>
          </p:cNvSpPr>
          <p:nvPr/>
        </p:nvSpPr>
        <p:spPr bwMode="auto">
          <a:xfrm>
            <a:off x="6127750" y="2487613"/>
            <a:ext cx="1247775" cy="187325"/>
          </a:xfrm>
          <a:prstGeom prst="rect">
            <a:avLst/>
          </a:prstGeom>
          <a:noFill/>
          <a:ln w="9525">
            <a:noFill/>
            <a:miter lim="800000"/>
            <a:headEnd/>
            <a:tailEnd/>
          </a:ln>
        </p:spPr>
        <p:txBody>
          <a:bodyPr/>
          <a:lstStyle/>
          <a:p>
            <a:endParaRPr lang="tr-TR"/>
          </a:p>
        </p:txBody>
      </p:sp>
      <p:sp>
        <p:nvSpPr>
          <p:cNvPr id="441364" name="Rectangle 20"/>
          <p:cNvSpPr>
            <a:spLocks noChangeArrowheads="1"/>
          </p:cNvSpPr>
          <p:nvPr/>
        </p:nvSpPr>
        <p:spPr bwMode="auto">
          <a:xfrm>
            <a:off x="3347864" y="3140968"/>
            <a:ext cx="2525712" cy="688975"/>
          </a:xfrm>
          <a:prstGeom prst="rect">
            <a:avLst/>
          </a:prstGeom>
          <a:solidFill>
            <a:srgbClr val="FFFF99"/>
          </a:solidFill>
          <a:ln w="22225">
            <a:solidFill>
              <a:srgbClr val="000000"/>
            </a:solidFill>
            <a:miter lim="800000"/>
            <a:headEnd/>
            <a:tailEnd/>
          </a:ln>
        </p:spPr>
        <p:txBody>
          <a:bodyPr/>
          <a:lstStyle/>
          <a:p>
            <a:endParaRPr lang="tr-TR"/>
          </a:p>
        </p:txBody>
      </p:sp>
      <p:sp>
        <p:nvSpPr>
          <p:cNvPr id="441366" name="Rectangle 22"/>
          <p:cNvSpPr>
            <a:spLocks noChangeArrowheads="1"/>
          </p:cNvSpPr>
          <p:nvPr/>
        </p:nvSpPr>
        <p:spPr bwMode="auto">
          <a:xfrm>
            <a:off x="3563888" y="3356992"/>
            <a:ext cx="2133600" cy="492443"/>
          </a:xfrm>
          <a:prstGeom prst="rect">
            <a:avLst/>
          </a:prstGeom>
          <a:noFill/>
          <a:ln w="9525">
            <a:noFill/>
            <a:miter lim="800000"/>
            <a:headEnd/>
            <a:tailEnd/>
          </a:ln>
        </p:spPr>
        <p:txBody>
          <a:bodyPr lIns="0" tIns="0" rIns="0" bIns="0">
            <a:spAutoFit/>
          </a:bodyPr>
          <a:lstStyle/>
          <a:p>
            <a:pPr algn="ctr" eaLnBrk="0" hangingPunct="0">
              <a:lnSpc>
                <a:spcPct val="100000"/>
              </a:lnSpc>
              <a:spcBef>
                <a:spcPct val="0"/>
              </a:spcBef>
              <a:spcAft>
                <a:spcPct val="0"/>
              </a:spcAft>
              <a:buClrTx/>
              <a:buSzTx/>
              <a:buFontTx/>
              <a:buNone/>
            </a:pPr>
            <a:r>
              <a:rPr lang="tr-TR" sz="1600" b="1" dirty="0" smtClean="0">
                <a:solidFill>
                  <a:srgbClr val="000000"/>
                </a:solidFill>
                <a:latin typeface="Arial" pitchFamily="34" charset="0"/>
              </a:rPr>
              <a:t>AFET YÖNETİM ÇEMBERİ</a:t>
            </a:r>
            <a:endParaRPr lang="en-US" sz="3200" dirty="0">
              <a:latin typeface="Times New Roman" pitchFamily="18" charset="0"/>
            </a:endParaRPr>
          </a:p>
        </p:txBody>
      </p:sp>
      <p:sp>
        <p:nvSpPr>
          <p:cNvPr id="441367" name="Rectangle 23"/>
          <p:cNvSpPr>
            <a:spLocks noChangeArrowheads="1"/>
          </p:cNvSpPr>
          <p:nvPr/>
        </p:nvSpPr>
        <p:spPr bwMode="auto">
          <a:xfrm>
            <a:off x="3270250" y="3116263"/>
            <a:ext cx="898525" cy="185737"/>
          </a:xfrm>
          <a:prstGeom prst="rect">
            <a:avLst/>
          </a:prstGeom>
          <a:noFill/>
          <a:ln w="9525">
            <a:noFill/>
            <a:miter lim="800000"/>
            <a:headEnd/>
            <a:tailEnd/>
          </a:ln>
        </p:spPr>
        <p:txBody>
          <a:bodyPr/>
          <a:lstStyle/>
          <a:p>
            <a:endParaRPr lang="tr-TR"/>
          </a:p>
        </p:txBody>
      </p:sp>
      <p:sp>
        <p:nvSpPr>
          <p:cNvPr id="441373" name="Rectangle 29"/>
          <p:cNvSpPr>
            <a:spLocks noChangeArrowheads="1"/>
          </p:cNvSpPr>
          <p:nvPr/>
        </p:nvSpPr>
        <p:spPr bwMode="auto">
          <a:xfrm>
            <a:off x="3519488" y="2684463"/>
            <a:ext cx="98425" cy="22225"/>
          </a:xfrm>
          <a:prstGeom prst="rect">
            <a:avLst/>
          </a:prstGeom>
          <a:solidFill>
            <a:srgbClr val="000000"/>
          </a:solidFill>
          <a:ln w="9525">
            <a:noFill/>
            <a:miter lim="800000"/>
            <a:headEnd/>
            <a:tailEnd/>
          </a:ln>
        </p:spPr>
        <p:txBody>
          <a:bodyPr/>
          <a:lstStyle/>
          <a:p>
            <a:endParaRPr lang="tr-TR"/>
          </a:p>
        </p:txBody>
      </p:sp>
      <p:sp>
        <p:nvSpPr>
          <p:cNvPr id="441374" name="Rectangle 30"/>
          <p:cNvSpPr>
            <a:spLocks noChangeArrowheads="1"/>
          </p:cNvSpPr>
          <p:nvPr/>
        </p:nvSpPr>
        <p:spPr bwMode="auto">
          <a:xfrm>
            <a:off x="3694113" y="2684463"/>
            <a:ext cx="98425" cy="22225"/>
          </a:xfrm>
          <a:prstGeom prst="rect">
            <a:avLst/>
          </a:prstGeom>
          <a:solidFill>
            <a:srgbClr val="000000"/>
          </a:solidFill>
          <a:ln w="9525">
            <a:noFill/>
            <a:miter lim="800000"/>
            <a:headEnd/>
            <a:tailEnd/>
          </a:ln>
        </p:spPr>
        <p:txBody>
          <a:bodyPr/>
          <a:lstStyle/>
          <a:p>
            <a:endParaRPr lang="tr-TR"/>
          </a:p>
        </p:txBody>
      </p:sp>
      <p:sp>
        <p:nvSpPr>
          <p:cNvPr id="441375" name="Rectangle 31"/>
          <p:cNvSpPr>
            <a:spLocks noChangeArrowheads="1"/>
          </p:cNvSpPr>
          <p:nvPr/>
        </p:nvSpPr>
        <p:spPr bwMode="auto">
          <a:xfrm>
            <a:off x="3867150" y="2684463"/>
            <a:ext cx="100013" cy="22225"/>
          </a:xfrm>
          <a:prstGeom prst="rect">
            <a:avLst/>
          </a:prstGeom>
          <a:solidFill>
            <a:srgbClr val="000000"/>
          </a:solidFill>
          <a:ln w="9525">
            <a:noFill/>
            <a:miter lim="800000"/>
            <a:headEnd/>
            <a:tailEnd/>
          </a:ln>
        </p:spPr>
        <p:txBody>
          <a:bodyPr/>
          <a:lstStyle/>
          <a:p>
            <a:endParaRPr lang="tr-TR"/>
          </a:p>
        </p:txBody>
      </p:sp>
      <p:sp>
        <p:nvSpPr>
          <p:cNvPr id="441376" name="Rectangle 32"/>
          <p:cNvSpPr>
            <a:spLocks noChangeArrowheads="1"/>
          </p:cNvSpPr>
          <p:nvPr/>
        </p:nvSpPr>
        <p:spPr bwMode="auto">
          <a:xfrm>
            <a:off x="4041775" y="2684463"/>
            <a:ext cx="103188" cy="22225"/>
          </a:xfrm>
          <a:prstGeom prst="rect">
            <a:avLst/>
          </a:prstGeom>
          <a:solidFill>
            <a:srgbClr val="000000"/>
          </a:solidFill>
          <a:ln w="9525">
            <a:noFill/>
            <a:miter lim="800000"/>
            <a:headEnd/>
            <a:tailEnd/>
          </a:ln>
        </p:spPr>
        <p:txBody>
          <a:bodyPr/>
          <a:lstStyle/>
          <a:p>
            <a:endParaRPr lang="tr-TR"/>
          </a:p>
        </p:txBody>
      </p:sp>
      <p:sp>
        <p:nvSpPr>
          <p:cNvPr id="441377" name="Rectangle 33"/>
          <p:cNvSpPr>
            <a:spLocks noChangeArrowheads="1"/>
          </p:cNvSpPr>
          <p:nvPr/>
        </p:nvSpPr>
        <p:spPr bwMode="auto">
          <a:xfrm>
            <a:off x="4216400" y="2684463"/>
            <a:ext cx="103188" cy="22225"/>
          </a:xfrm>
          <a:prstGeom prst="rect">
            <a:avLst/>
          </a:prstGeom>
          <a:solidFill>
            <a:srgbClr val="000000"/>
          </a:solidFill>
          <a:ln w="9525">
            <a:noFill/>
            <a:miter lim="800000"/>
            <a:headEnd/>
            <a:tailEnd/>
          </a:ln>
        </p:spPr>
        <p:txBody>
          <a:bodyPr/>
          <a:lstStyle/>
          <a:p>
            <a:endParaRPr lang="tr-TR"/>
          </a:p>
        </p:txBody>
      </p:sp>
      <p:sp>
        <p:nvSpPr>
          <p:cNvPr id="441378" name="Rectangle 34"/>
          <p:cNvSpPr>
            <a:spLocks noChangeArrowheads="1"/>
          </p:cNvSpPr>
          <p:nvPr/>
        </p:nvSpPr>
        <p:spPr bwMode="auto">
          <a:xfrm>
            <a:off x="4391025" y="2684463"/>
            <a:ext cx="101600" cy="22225"/>
          </a:xfrm>
          <a:prstGeom prst="rect">
            <a:avLst/>
          </a:prstGeom>
          <a:solidFill>
            <a:srgbClr val="000000"/>
          </a:solidFill>
          <a:ln w="9525">
            <a:noFill/>
            <a:miter lim="800000"/>
            <a:headEnd/>
            <a:tailEnd/>
          </a:ln>
        </p:spPr>
        <p:txBody>
          <a:bodyPr/>
          <a:lstStyle/>
          <a:p>
            <a:endParaRPr lang="tr-TR"/>
          </a:p>
        </p:txBody>
      </p:sp>
      <p:sp>
        <p:nvSpPr>
          <p:cNvPr id="441379" name="Rectangle 35"/>
          <p:cNvSpPr>
            <a:spLocks noChangeArrowheads="1"/>
          </p:cNvSpPr>
          <p:nvPr/>
        </p:nvSpPr>
        <p:spPr bwMode="auto">
          <a:xfrm>
            <a:off x="4565650" y="2684463"/>
            <a:ext cx="101600" cy="22225"/>
          </a:xfrm>
          <a:prstGeom prst="rect">
            <a:avLst/>
          </a:prstGeom>
          <a:solidFill>
            <a:srgbClr val="000000"/>
          </a:solidFill>
          <a:ln w="9525">
            <a:noFill/>
            <a:miter lim="800000"/>
            <a:headEnd/>
            <a:tailEnd/>
          </a:ln>
        </p:spPr>
        <p:txBody>
          <a:bodyPr/>
          <a:lstStyle/>
          <a:p>
            <a:endParaRPr lang="tr-TR"/>
          </a:p>
        </p:txBody>
      </p:sp>
      <p:sp>
        <p:nvSpPr>
          <p:cNvPr id="441380" name="Rectangle 36"/>
          <p:cNvSpPr>
            <a:spLocks noChangeArrowheads="1"/>
          </p:cNvSpPr>
          <p:nvPr/>
        </p:nvSpPr>
        <p:spPr bwMode="auto">
          <a:xfrm>
            <a:off x="4743450" y="2684463"/>
            <a:ext cx="98425" cy="22225"/>
          </a:xfrm>
          <a:prstGeom prst="rect">
            <a:avLst/>
          </a:prstGeom>
          <a:solidFill>
            <a:srgbClr val="000000"/>
          </a:solidFill>
          <a:ln w="9525">
            <a:noFill/>
            <a:miter lim="800000"/>
            <a:headEnd/>
            <a:tailEnd/>
          </a:ln>
        </p:spPr>
        <p:txBody>
          <a:bodyPr/>
          <a:lstStyle/>
          <a:p>
            <a:endParaRPr lang="tr-TR"/>
          </a:p>
        </p:txBody>
      </p:sp>
      <p:sp>
        <p:nvSpPr>
          <p:cNvPr id="441382" name="Rectangle 38"/>
          <p:cNvSpPr>
            <a:spLocks noChangeArrowheads="1"/>
          </p:cNvSpPr>
          <p:nvPr/>
        </p:nvSpPr>
        <p:spPr bwMode="auto">
          <a:xfrm>
            <a:off x="5091113" y="2684463"/>
            <a:ext cx="100012" cy="22225"/>
          </a:xfrm>
          <a:prstGeom prst="rect">
            <a:avLst/>
          </a:prstGeom>
          <a:solidFill>
            <a:srgbClr val="000000"/>
          </a:solidFill>
          <a:ln w="9525">
            <a:noFill/>
            <a:miter lim="800000"/>
            <a:headEnd/>
            <a:tailEnd/>
          </a:ln>
        </p:spPr>
        <p:txBody>
          <a:bodyPr/>
          <a:lstStyle/>
          <a:p>
            <a:endParaRPr lang="tr-TR"/>
          </a:p>
        </p:txBody>
      </p:sp>
      <p:sp>
        <p:nvSpPr>
          <p:cNvPr id="441383" name="Rectangle 39"/>
          <p:cNvSpPr>
            <a:spLocks noChangeArrowheads="1"/>
          </p:cNvSpPr>
          <p:nvPr/>
        </p:nvSpPr>
        <p:spPr bwMode="auto">
          <a:xfrm>
            <a:off x="5265738" y="2684463"/>
            <a:ext cx="100012" cy="22225"/>
          </a:xfrm>
          <a:prstGeom prst="rect">
            <a:avLst/>
          </a:prstGeom>
          <a:solidFill>
            <a:srgbClr val="000000"/>
          </a:solidFill>
          <a:ln w="9525">
            <a:noFill/>
            <a:miter lim="800000"/>
            <a:headEnd/>
            <a:tailEnd/>
          </a:ln>
        </p:spPr>
        <p:txBody>
          <a:bodyPr/>
          <a:lstStyle/>
          <a:p>
            <a:endParaRPr lang="tr-TR"/>
          </a:p>
        </p:txBody>
      </p:sp>
      <p:sp>
        <p:nvSpPr>
          <p:cNvPr id="441400" name="Rectangle 56"/>
          <p:cNvSpPr>
            <a:spLocks noChangeArrowheads="1"/>
          </p:cNvSpPr>
          <p:nvPr/>
        </p:nvSpPr>
        <p:spPr bwMode="auto">
          <a:xfrm>
            <a:off x="1403648" y="5301208"/>
            <a:ext cx="1768475" cy="432048"/>
          </a:xfrm>
          <a:prstGeom prst="rect">
            <a:avLst/>
          </a:prstGeom>
          <a:solidFill>
            <a:srgbClr val="FFFF99"/>
          </a:solidFill>
          <a:ln w="22225">
            <a:solidFill>
              <a:srgbClr val="000000"/>
            </a:solidFill>
            <a:miter lim="800000"/>
            <a:headEnd/>
            <a:tailEnd/>
          </a:ln>
        </p:spPr>
        <p:txBody>
          <a:bodyPr/>
          <a:lstStyle/>
          <a:p>
            <a:pPr algn="ctr" eaLnBrk="0" hangingPunct="0">
              <a:lnSpc>
                <a:spcPct val="100000"/>
              </a:lnSpc>
              <a:spcBef>
                <a:spcPct val="0"/>
              </a:spcBef>
              <a:spcAft>
                <a:spcPct val="0"/>
              </a:spcAft>
              <a:buClrTx/>
              <a:buSzTx/>
              <a:buFontTx/>
              <a:buNone/>
            </a:pPr>
            <a:r>
              <a:rPr lang="tr-TR" b="1" dirty="0" smtClean="0"/>
              <a:t>Hazırlık</a:t>
            </a:r>
          </a:p>
        </p:txBody>
      </p:sp>
      <p:sp>
        <p:nvSpPr>
          <p:cNvPr id="441409" name="Rectangle 65"/>
          <p:cNvSpPr>
            <a:spLocks noChangeArrowheads="1"/>
          </p:cNvSpPr>
          <p:nvPr/>
        </p:nvSpPr>
        <p:spPr bwMode="auto">
          <a:xfrm>
            <a:off x="6444208" y="2204864"/>
            <a:ext cx="1679575" cy="1214437"/>
          </a:xfrm>
          <a:prstGeom prst="rect">
            <a:avLst/>
          </a:prstGeom>
          <a:solidFill>
            <a:srgbClr val="FFFF99"/>
          </a:solidFill>
          <a:ln w="22225">
            <a:solidFill>
              <a:srgbClr val="000000"/>
            </a:solidFill>
            <a:miter lim="800000"/>
            <a:headEnd/>
            <a:tailEnd/>
          </a:ln>
        </p:spPr>
        <p:txBody>
          <a:bodyPr/>
          <a:lstStyle/>
          <a:p>
            <a:pPr algn="ctr"/>
            <a:endParaRPr lang="tr-TR" b="1" dirty="0" smtClean="0"/>
          </a:p>
          <a:p>
            <a:pPr algn="ctr"/>
            <a:r>
              <a:rPr lang="tr-TR" b="1" dirty="0" smtClean="0"/>
              <a:t>İyileştirme</a:t>
            </a:r>
            <a:endParaRPr lang="tr-TR" b="1" dirty="0"/>
          </a:p>
        </p:txBody>
      </p:sp>
      <p:grpSp>
        <p:nvGrpSpPr>
          <p:cNvPr id="5" name="Group 72"/>
          <p:cNvGrpSpPr>
            <a:grpSpLocks/>
          </p:cNvGrpSpPr>
          <p:nvPr/>
        </p:nvGrpSpPr>
        <p:grpSpPr bwMode="auto">
          <a:xfrm>
            <a:off x="5617642" y="5156869"/>
            <a:ext cx="3525838" cy="908049"/>
            <a:chOff x="2176" y="3532"/>
            <a:chExt cx="2221" cy="572"/>
          </a:xfrm>
        </p:grpSpPr>
        <p:sp>
          <p:nvSpPr>
            <p:cNvPr id="441417" name="Rectangle 73"/>
            <p:cNvSpPr>
              <a:spLocks noChangeArrowheads="1"/>
            </p:cNvSpPr>
            <p:nvPr/>
          </p:nvSpPr>
          <p:spPr bwMode="auto">
            <a:xfrm>
              <a:off x="2375" y="3532"/>
              <a:ext cx="2022" cy="307"/>
            </a:xfrm>
            <a:prstGeom prst="rect">
              <a:avLst/>
            </a:prstGeom>
            <a:solidFill>
              <a:srgbClr val="FFFF99"/>
            </a:solidFill>
            <a:ln w="22225">
              <a:solidFill>
                <a:srgbClr val="000000"/>
              </a:solidFill>
              <a:miter lim="800000"/>
              <a:headEnd/>
              <a:tailEnd/>
            </a:ln>
          </p:spPr>
          <p:txBody>
            <a:bodyPr/>
            <a:lstStyle/>
            <a:p>
              <a:pPr algn="ctr"/>
              <a:r>
                <a:rPr lang="tr-TR" b="1" dirty="0" smtClean="0"/>
                <a:t>Anında Müdahale</a:t>
              </a:r>
              <a:endParaRPr lang="tr-TR" b="1" dirty="0"/>
            </a:p>
          </p:txBody>
        </p:sp>
        <p:sp>
          <p:nvSpPr>
            <p:cNvPr id="441418" name="Rectangle 74"/>
            <p:cNvSpPr>
              <a:spLocks noChangeArrowheads="1"/>
            </p:cNvSpPr>
            <p:nvPr/>
          </p:nvSpPr>
          <p:spPr bwMode="auto">
            <a:xfrm>
              <a:off x="2176" y="3794"/>
              <a:ext cx="0" cy="310"/>
            </a:xfrm>
            <a:prstGeom prst="rect">
              <a:avLst/>
            </a:prstGeom>
            <a:noFill/>
            <a:ln w="9525">
              <a:noFill/>
              <a:miter lim="800000"/>
              <a:headEnd/>
              <a:tailEnd/>
            </a:ln>
          </p:spPr>
          <p:txBody>
            <a:bodyPr wrap="none" lIns="0" tIns="0" rIns="0" bIns="0">
              <a:spAutoFit/>
            </a:bodyPr>
            <a:lstStyle/>
            <a:p>
              <a:pPr algn="l" eaLnBrk="0" hangingPunct="0">
                <a:lnSpc>
                  <a:spcPct val="100000"/>
                </a:lnSpc>
                <a:spcBef>
                  <a:spcPct val="0"/>
                </a:spcBef>
                <a:spcAft>
                  <a:spcPct val="0"/>
                </a:spcAft>
                <a:buClrTx/>
                <a:buSzTx/>
                <a:buFontTx/>
                <a:buNone/>
              </a:pPr>
              <a:endParaRPr lang="en-US" sz="3200" dirty="0">
                <a:latin typeface="Times New Roman" pitchFamily="18" charset="0"/>
              </a:endParaRPr>
            </a:p>
          </p:txBody>
        </p:sp>
      </p:grpSp>
      <p:sp>
        <p:nvSpPr>
          <p:cNvPr id="76" name="Rectangle 56"/>
          <p:cNvSpPr>
            <a:spLocks noChangeArrowheads="1"/>
          </p:cNvSpPr>
          <p:nvPr/>
        </p:nvSpPr>
        <p:spPr bwMode="auto">
          <a:xfrm>
            <a:off x="1115616" y="1988840"/>
            <a:ext cx="1768475" cy="720080"/>
          </a:xfrm>
          <a:prstGeom prst="rect">
            <a:avLst/>
          </a:prstGeom>
          <a:solidFill>
            <a:srgbClr val="FFFF99"/>
          </a:solidFill>
          <a:ln w="22225">
            <a:solidFill>
              <a:srgbClr val="000000"/>
            </a:solidFill>
            <a:miter lim="800000"/>
            <a:headEnd/>
            <a:tailEnd/>
          </a:ln>
        </p:spPr>
        <p:txBody>
          <a:bodyPr/>
          <a:lstStyle/>
          <a:p>
            <a:pPr algn="ctr" eaLnBrk="0" hangingPunct="0">
              <a:lnSpc>
                <a:spcPct val="100000"/>
              </a:lnSpc>
              <a:spcBef>
                <a:spcPct val="0"/>
              </a:spcBef>
              <a:spcAft>
                <a:spcPct val="0"/>
              </a:spcAft>
              <a:buClrTx/>
              <a:buSzTx/>
              <a:buFontTx/>
              <a:buNone/>
            </a:pPr>
            <a:r>
              <a:rPr lang="tr-TR" b="1" dirty="0" smtClean="0"/>
              <a:t>Süreçten Öğrenilenler</a:t>
            </a:r>
          </a:p>
        </p:txBody>
      </p:sp>
      <p:sp>
        <p:nvSpPr>
          <p:cNvPr id="77" name="76 Sola Bükülü Ok"/>
          <p:cNvSpPr/>
          <p:nvPr/>
        </p:nvSpPr>
        <p:spPr>
          <a:xfrm>
            <a:off x="7020272" y="4149080"/>
            <a:ext cx="936104" cy="6480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78" name="77 Sola Bükülü Ok"/>
          <p:cNvSpPr/>
          <p:nvPr/>
        </p:nvSpPr>
        <p:spPr>
          <a:xfrm>
            <a:off x="4716016" y="5877272"/>
            <a:ext cx="936104" cy="6480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81" name="80 Yukarı Bükülü Ok"/>
          <p:cNvSpPr/>
          <p:nvPr/>
        </p:nvSpPr>
        <p:spPr>
          <a:xfrm>
            <a:off x="1331640" y="3717032"/>
            <a:ext cx="1216152" cy="73152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82" name="81 Aşağı Bükülü Ok"/>
          <p:cNvSpPr/>
          <p:nvPr/>
        </p:nvSpPr>
        <p:spPr>
          <a:xfrm>
            <a:off x="4211960" y="1484784"/>
            <a:ext cx="1216152" cy="73152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89" name="88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90" name="8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13</a:t>
            </a:r>
            <a:endParaRPr lang="tr-TR" sz="1600" dirty="0"/>
          </a:p>
        </p:txBody>
      </p:sp>
      <p:sp>
        <p:nvSpPr>
          <p:cNvPr id="2" name="Veri Yer Tutucusu 1"/>
          <p:cNvSpPr>
            <a:spLocks noGrp="1"/>
          </p:cNvSpPr>
          <p:nvPr>
            <p:ph type="dt" sz="half" idx="10"/>
          </p:nvPr>
        </p:nvSpPr>
        <p:spPr/>
        <p:txBody>
          <a:bodyPr/>
          <a:lstStyle/>
          <a:p>
            <a:fld id="{9E06CBE9-D734-415D-BC90-9C94F72580AD}"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16</a:t>
            </a:fld>
            <a:endParaRPr lang="tr-TR"/>
          </a:p>
        </p:txBody>
      </p:sp>
    </p:spTree>
  </p:cSld>
  <p:clrMapOvr>
    <a:masterClrMapping/>
  </p:clrMapOvr>
  <p:transition>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14</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107504" y="785794"/>
            <a:ext cx="8928992" cy="5451518"/>
          </a:xfrm>
          <a:prstGeom prst="rect">
            <a:avLst/>
          </a:prstGeom>
          <a:solidFill>
            <a:schemeClr val="bg1"/>
          </a:solidFill>
        </p:spPr>
        <p:txBody>
          <a:bodyPr vert="horz" lIns="91440" tIns="45720" rIns="91440" bIns="45720" rtlCol="0">
            <a:noAutofit/>
          </a:bodyPr>
          <a:lstStyle/>
          <a:p>
            <a:pPr algn="just">
              <a:buFont typeface="Wingdings" pitchFamily="2" charset="2"/>
              <a:buChar char="q"/>
            </a:pPr>
            <a:r>
              <a:rPr lang="tr-TR" sz="2400" dirty="0" smtClean="0"/>
              <a:t>Tıbbi malzeme, ekipman, yiyecek, giyecek, su, çadır ve battaniye gibi ihtiyaçların zamanında ve yerinde karşılanması için gereken planlama. </a:t>
            </a:r>
          </a:p>
          <a:p>
            <a:pPr algn="just">
              <a:buFont typeface="Wingdings" pitchFamily="2" charset="2"/>
              <a:buChar char="q"/>
            </a:pPr>
            <a:endParaRPr lang="tr-TR" sz="2400" dirty="0" smtClean="0"/>
          </a:p>
          <a:p>
            <a:pPr algn="just">
              <a:buFont typeface="Wingdings" pitchFamily="2" charset="2"/>
              <a:buChar char="q"/>
            </a:pPr>
            <a:r>
              <a:rPr lang="tr-TR" sz="2400" dirty="0" smtClean="0"/>
              <a:t>Özellikle afetin görülme olasılığı yoğun bölgelerdeki hastanelerin tedarikçileriyle acil durumlarla ilgili tedarik prosedürlerini gözden geçirilmesi </a:t>
            </a:r>
            <a:r>
              <a:rPr lang="tr-TR" sz="2000" dirty="0" smtClean="0"/>
              <a:t>(</a:t>
            </a:r>
            <a:r>
              <a:rPr lang="tr-TR" sz="2000" dirty="0" err="1" smtClean="0"/>
              <a:t>DeJohn</a:t>
            </a:r>
            <a:r>
              <a:rPr lang="tr-TR" sz="2000" dirty="0" smtClean="0"/>
              <a:t>,2005:8). </a:t>
            </a:r>
            <a:endParaRPr lang="tr-TR" sz="2400" dirty="0" smtClean="0"/>
          </a:p>
          <a:p>
            <a:pPr algn="just">
              <a:buFont typeface="Wingdings" pitchFamily="2" charset="2"/>
              <a:buChar char="q"/>
            </a:pPr>
            <a:endParaRPr lang="tr-TR" sz="2400" dirty="0" smtClean="0"/>
          </a:p>
          <a:p>
            <a:pPr algn="just">
              <a:buFont typeface="Wingdings" pitchFamily="2" charset="2"/>
              <a:buChar char="q"/>
            </a:pPr>
            <a:r>
              <a:rPr lang="tr-TR" sz="2400" dirty="0" smtClean="0"/>
              <a:t>İlgili yardım kuruluşlarının güvenilir tedarikçilerle önceden uzun dönemli anlaşmalar sağlamaları. </a:t>
            </a:r>
          </a:p>
          <a:p>
            <a:pPr algn="just">
              <a:buFont typeface="Wingdings" pitchFamily="2" charset="2"/>
              <a:buChar char="q"/>
            </a:pPr>
            <a:endParaRPr lang="tr-TR" sz="2400" dirty="0" smtClean="0"/>
          </a:p>
          <a:p>
            <a:pPr algn="just">
              <a:buFont typeface="Wingdings" pitchFamily="2" charset="2"/>
              <a:buChar char="q"/>
            </a:pPr>
            <a:r>
              <a:rPr lang="tr-TR" sz="2400" dirty="0" smtClean="0"/>
              <a:t>Bölge için ihtiyaç tespiti sonucu gerekli miktarda malzeme bulunmadığı durumlarda kritik stok düzeyinin altına düşülmemesi için bölgede yer alan alternatif tedarikçi firmaların tespiti ve portföyün oluşturulmasını sağlanması.</a:t>
            </a:r>
            <a:endParaRPr lang="tr-TR" sz="2400" b="1" i="1" dirty="0" smtClean="0">
              <a:latin typeface="Arial" pitchFamily="34" charset="0"/>
              <a:cs typeface="Arial" pitchFamily="34" charset="0"/>
            </a:endParaRPr>
          </a:p>
        </p:txBody>
      </p:sp>
      <p:sp>
        <p:nvSpPr>
          <p:cNvPr id="23" name="Rectangle 2"/>
          <p:cNvSpPr txBox="1">
            <a:spLocks noChangeArrowheads="1"/>
          </p:cNvSpPr>
          <p:nvPr/>
        </p:nvSpPr>
        <p:spPr>
          <a:xfrm>
            <a:off x="1763688" y="214289"/>
            <a:ext cx="4726707" cy="406399"/>
          </a:xfrm>
          <a:prstGeom prst="rect">
            <a:avLst/>
          </a:prstGeom>
        </p:spPr>
        <p:txBody>
          <a:bodyPr vert="horz" lIns="91440" tIns="45720" rIns="91440" bIns="45720" rtlCol="0" anchor="ctr">
            <a:noAutofit/>
          </a:bodyPr>
          <a:lstStyle/>
          <a:p>
            <a:pPr lvl="0" algn="ctr">
              <a:spcBef>
                <a:spcPct val="0"/>
              </a:spcBef>
              <a:defRPr/>
            </a:pPr>
            <a:r>
              <a:rPr lang="tr-TR" sz="2400" b="1" dirty="0" smtClean="0"/>
              <a:t>1- Lojistik Hazırlık Aşaması </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31" name="Picture 3" descr="1"/>
          <p:cNvPicPr>
            <a:picLocks noChangeAspect="1" noChangeArrowheads="1"/>
          </p:cNvPicPr>
          <p:nvPr/>
        </p:nvPicPr>
        <p:blipFill>
          <a:blip r:embed="rId6" cstate="print"/>
          <a:srcRect/>
          <a:stretch>
            <a:fillRect/>
          </a:stretch>
        </p:blipFill>
        <p:spPr bwMode="auto">
          <a:xfrm>
            <a:off x="6372200" y="4797152"/>
            <a:ext cx="2147731" cy="1610798"/>
          </a:xfrm>
          <a:prstGeom prst="rect">
            <a:avLst/>
          </a:prstGeom>
          <a:noFill/>
        </p:spPr>
      </p:pic>
      <p:sp>
        <p:nvSpPr>
          <p:cNvPr id="2" name="Veri Yer Tutucusu 1"/>
          <p:cNvSpPr>
            <a:spLocks noGrp="1"/>
          </p:cNvSpPr>
          <p:nvPr>
            <p:ph type="dt" sz="half" idx="10"/>
          </p:nvPr>
        </p:nvSpPr>
        <p:spPr/>
        <p:txBody>
          <a:bodyPr/>
          <a:lstStyle/>
          <a:p>
            <a:fld id="{9A048955-AB03-4984-8328-5ABAB9E4AC31}"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17</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15</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179512" y="987941"/>
            <a:ext cx="8856984" cy="5441455"/>
          </a:xfrm>
          <a:prstGeom prst="rect">
            <a:avLst/>
          </a:prstGeom>
          <a:solidFill>
            <a:schemeClr val="bg1"/>
          </a:solidFill>
        </p:spPr>
        <p:txBody>
          <a:bodyPr vert="horz" lIns="91440" tIns="45720" rIns="91440" bIns="45720" rtlCol="0">
            <a:normAutofit/>
          </a:bodyPr>
          <a:lstStyle/>
          <a:p>
            <a:pPr algn="just"/>
            <a:r>
              <a:rPr lang="tr-TR" sz="2400" b="1" dirty="0" smtClean="0"/>
              <a:t>Ayrıca, afet planlarına uygun olarak bölge için ;</a:t>
            </a:r>
          </a:p>
          <a:p>
            <a:pPr algn="just"/>
            <a:endParaRPr lang="tr-TR" sz="2400" b="1" dirty="0" smtClean="0"/>
          </a:p>
          <a:p>
            <a:pPr algn="just">
              <a:buFont typeface="Wingdings" pitchFamily="2" charset="2"/>
              <a:buChar char="q"/>
            </a:pPr>
            <a:r>
              <a:rPr lang="tr-TR" sz="2400" dirty="0" smtClean="0"/>
              <a:t>gerekli miktarda afet malzemesinin stoklanması </a:t>
            </a:r>
          </a:p>
          <a:p>
            <a:pPr algn="just">
              <a:buFont typeface="Wingdings" pitchFamily="2" charset="2"/>
              <a:buChar char="q"/>
            </a:pPr>
            <a:r>
              <a:rPr lang="tr-TR" sz="2400" dirty="0" smtClean="0"/>
              <a:t>stoklanması için gerekli ambarları sağlamak, </a:t>
            </a:r>
          </a:p>
          <a:p>
            <a:pPr algn="just">
              <a:buFont typeface="Wingdings" pitchFamily="2" charset="2"/>
              <a:buChar char="q"/>
            </a:pPr>
            <a:r>
              <a:rPr lang="tr-TR" sz="2400" dirty="0" smtClean="0"/>
              <a:t>afet malzemelerinin periyodik bakımlarının yapılması,</a:t>
            </a:r>
          </a:p>
          <a:p>
            <a:pPr algn="just">
              <a:buFont typeface="Wingdings" pitchFamily="2" charset="2"/>
              <a:buChar char="q"/>
            </a:pPr>
            <a:r>
              <a:rPr lang="tr-TR" sz="2400" dirty="0" smtClean="0"/>
              <a:t>afet planlarına uygun ve ihtiyacı karşılayacak </a:t>
            </a:r>
            <a:r>
              <a:rPr lang="fi-FI" sz="2400" dirty="0" smtClean="0"/>
              <a:t>ulaştırma kapasitesinin tespit ve temin edilmesini</a:t>
            </a:r>
            <a:r>
              <a:rPr lang="tr-TR" sz="2400" dirty="0" smtClean="0"/>
              <a:t> sağlamak, </a:t>
            </a:r>
          </a:p>
          <a:p>
            <a:pPr algn="just">
              <a:buFont typeface="Wingdings" pitchFamily="2" charset="2"/>
              <a:buChar char="q"/>
            </a:pPr>
            <a:r>
              <a:rPr lang="tr-TR" sz="2400" dirty="0" smtClean="0"/>
              <a:t>araçların yeterli olmaması halinde afet malzemelerinin sevkiyatını sağlamak üzere bölgedeki nakliye firmalarının tespitini yapmak, </a:t>
            </a:r>
          </a:p>
          <a:p>
            <a:pPr algn="just">
              <a:buFont typeface="Wingdings" pitchFamily="2" charset="2"/>
              <a:buChar char="q"/>
            </a:pPr>
            <a:r>
              <a:rPr lang="tr-TR" sz="2400" dirty="0" smtClean="0"/>
              <a:t>araç yükleme planlarını hazırlamak, </a:t>
            </a:r>
          </a:p>
          <a:p>
            <a:pPr algn="just">
              <a:buFont typeface="Wingdings" pitchFamily="2" charset="2"/>
              <a:buChar char="q"/>
            </a:pPr>
            <a:r>
              <a:rPr lang="tr-TR" sz="2400" dirty="0" smtClean="0"/>
              <a:t>bölge yol haritasını ve yol bilgilerini hazırlamak afet öncesi hazırlık aşamasında yapılması gerekenleri oluşturmaktadır</a:t>
            </a:r>
            <a:r>
              <a:rPr lang="tr-TR" sz="2400" b="1" dirty="0" smtClean="0"/>
              <a:t>.</a:t>
            </a:r>
          </a:p>
          <a:p>
            <a:pPr algn="just"/>
            <a:r>
              <a:rPr lang="nn-NO" sz="2400" dirty="0" smtClean="0"/>
              <a:t>(Börühan, Ersoy, Tek, 2012: 2)</a:t>
            </a:r>
            <a:endParaRPr lang="tr-TR" sz="2400" dirty="0" smtClean="0"/>
          </a:p>
        </p:txBody>
      </p:sp>
      <p:sp>
        <p:nvSpPr>
          <p:cNvPr id="23" name="Rectangle 2"/>
          <p:cNvSpPr txBox="1">
            <a:spLocks noChangeArrowheads="1"/>
          </p:cNvSpPr>
          <p:nvPr/>
        </p:nvSpPr>
        <p:spPr>
          <a:xfrm>
            <a:off x="1763688" y="142852"/>
            <a:ext cx="4726707" cy="642942"/>
          </a:xfrm>
          <a:prstGeom prst="rect">
            <a:avLst/>
          </a:prstGeom>
        </p:spPr>
        <p:txBody>
          <a:bodyPr vert="horz" lIns="91440" tIns="45720" rIns="91440" bIns="45720" rtlCol="0" anchor="ctr">
            <a:noAutofit/>
          </a:bodyPr>
          <a:lstStyle/>
          <a:p>
            <a:pPr lvl="0" algn="ctr">
              <a:spcBef>
                <a:spcPct val="0"/>
              </a:spcBef>
              <a:defRPr/>
            </a:pPr>
            <a:r>
              <a:rPr lang="tr-TR" sz="2400" b="1" dirty="0" smtClean="0"/>
              <a:t>1- Afet Lojistiği Hazırlık Aşaması </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3A9F903C-18E4-4848-B9C1-4E4C255DBB9E}"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18</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16</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251519" y="1340768"/>
            <a:ext cx="8718917" cy="4874314"/>
          </a:xfrm>
          <a:prstGeom prst="rect">
            <a:avLst/>
          </a:prstGeom>
          <a:solidFill>
            <a:schemeClr val="bg1"/>
          </a:solidFill>
        </p:spPr>
        <p:txBody>
          <a:bodyPr vert="horz" lIns="91440" tIns="45720" rIns="91440" bIns="45720" rtlCol="0">
            <a:normAutofit/>
          </a:bodyPr>
          <a:lstStyle/>
          <a:p>
            <a:pPr algn="just">
              <a:buFont typeface="Wingdings" pitchFamily="2" charset="2"/>
              <a:buChar char="q"/>
            </a:pPr>
            <a:endParaRPr lang="tr-TR" sz="2400" dirty="0" smtClean="0"/>
          </a:p>
          <a:p>
            <a:pPr algn="just"/>
            <a:r>
              <a:rPr lang="tr-TR" sz="2800" b="1" u="sng" dirty="0" smtClean="0"/>
              <a:t>Faktörler </a:t>
            </a:r>
          </a:p>
          <a:p>
            <a:pPr algn="just">
              <a:buFont typeface="Wingdings" pitchFamily="2" charset="2"/>
              <a:buChar char="q"/>
            </a:pPr>
            <a:r>
              <a:rPr lang="tr-TR" sz="2800" dirty="0" smtClean="0"/>
              <a:t>İnsan Kaynakları</a:t>
            </a:r>
          </a:p>
          <a:p>
            <a:pPr algn="just">
              <a:buFont typeface="Wingdings" pitchFamily="2" charset="2"/>
              <a:buChar char="q"/>
            </a:pPr>
            <a:r>
              <a:rPr lang="tr-TR" sz="2800" dirty="0" smtClean="0"/>
              <a:t>Bilgi Yönetimi</a:t>
            </a:r>
          </a:p>
          <a:p>
            <a:pPr algn="just">
              <a:buFont typeface="Wingdings" pitchFamily="2" charset="2"/>
              <a:buChar char="q"/>
            </a:pPr>
            <a:r>
              <a:rPr lang="tr-TR" sz="2800" dirty="0" smtClean="0"/>
              <a:t>Faaliyet ve süreçlerin Yönetimi</a:t>
            </a:r>
          </a:p>
          <a:p>
            <a:pPr algn="just">
              <a:buFont typeface="Wingdings" pitchFamily="2" charset="2"/>
              <a:buChar char="q"/>
            </a:pPr>
            <a:r>
              <a:rPr lang="tr-TR" sz="2800" dirty="0" smtClean="0"/>
              <a:t>Finansal Kaynaklar</a:t>
            </a:r>
          </a:p>
          <a:p>
            <a:pPr algn="just">
              <a:buFont typeface="Wingdings" pitchFamily="2" charset="2"/>
              <a:buChar char="q"/>
            </a:pPr>
            <a:r>
              <a:rPr lang="tr-TR" sz="2800" dirty="0" smtClean="0"/>
              <a:t>Topluluklar</a:t>
            </a:r>
          </a:p>
        </p:txBody>
      </p:sp>
      <p:sp>
        <p:nvSpPr>
          <p:cNvPr id="23" name="Rectangle 2"/>
          <p:cNvSpPr txBox="1">
            <a:spLocks noChangeArrowheads="1"/>
          </p:cNvSpPr>
          <p:nvPr/>
        </p:nvSpPr>
        <p:spPr>
          <a:xfrm>
            <a:off x="1619672" y="214290"/>
            <a:ext cx="5904656" cy="571504"/>
          </a:xfrm>
          <a:prstGeom prst="rect">
            <a:avLst/>
          </a:prstGeom>
        </p:spPr>
        <p:txBody>
          <a:bodyPr vert="horz" lIns="91440" tIns="45720" rIns="91440" bIns="45720" rtlCol="0" anchor="ctr">
            <a:noAutofit/>
          </a:bodyPr>
          <a:lstStyle/>
          <a:p>
            <a:pPr lvl="0" algn="ctr">
              <a:spcBef>
                <a:spcPct val="0"/>
              </a:spcBef>
              <a:defRPr/>
            </a:pPr>
            <a:r>
              <a:rPr lang="tr-TR" sz="2400" b="1" dirty="0" smtClean="0"/>
              <a:t>Hazırlık Aşamasında Önemli Faktörler</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pic>
        <p:nvPicPr>
          <p:cNvPr id="17" name="Picture 3" descr="flood-w120398c"/>
          <p:cNvPicPr>
            <a:picLocks noChangeAspect="1" noChangeArrowheads="1"/>
          </p:cNvPicPr>
          <p:nvPr/>
        </p:nvPicPr>
        <p:blipFill>
          <a:blip r:embed="rId6" cstate="print"/>
          <a:srcRect/>
          <a:stretch>
            <a:fillRect/>
          </a:stretch>
        </p:blipFill>
        <p:spPr bwMode="auto">
          <a:xfrm>
            <a:off x="6732240" y="1772733"/>
            <a:ext cx="2238197" cy="3124200"/>
          </a:xfrm>
          <a:prstGeom prst="rect">
            <a:avLst/>
          </a:prstGeom>
          <a:noFill/>
          <a:ln w="9525">
            <a:noFill/>
            <a:miter lim="800000"/>
            <a:headEnd/>
            <a:tailEnd/>
          </a:ln>
        </p:spPr>
      </p:pic>
      <p:sp>
        <p:nvSpPr>
          <p:cNvPr id="2" name="Veri Yer Tutucusu 1"/>
          <p:cNvSpPr>
            <a:spLocks noGrp="1"/>
          </p:cNvSpPr>
          <p:nvPr>
            <p:ph type="dt" sz="half" idx="10"/>
          </p:nvPr>
        </p:nvSpPr>
        <p:spPr/>
        <p:txBody>
          <a:bodyPr/>
          <a:lstStyle/>
          <a:p>
            <a:fld id="{9EEF4F97-6333-4391-A695-67F6081A8CBC}"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19</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a:bodyPr>
          <a:lstStyle/>
          <a:p>
            <a:r>
              <a:rPr lang="tr-TR" sz="4800" dirty="0" smtClean="0">
                <a:solidFill>
                  <a:srgbClr val="FF0000"/>
                </a:solidFill>
              </a:rPr>
              <a:t>ÖĞR. GÖR. ORHAN ŞENSES</a:t>
            </a:r>
          </a:p>
          <a:p>
            <a:r>
              <a:rPr lang="tr-TR" sz="4800" smtClean="0">
                <a:solidFill>
                  <a:srgbClr val="FF0000"/>
                </a:solidFill>
              </a:rPr>
              <a:t>osenses@trabzon.edu.tr</a:t>
            </a:r>
            <a:endParaRPr lang="tr-TR" sz="4800" dirty="0">
              <a:solidFill>
                <a:srgbClr val="FF0000"/>
              </a:solidFill>
            </a:endParaRPr>
          </a:p>
        </p:txBody>
      </p:sp>
      <p:sp>
        <p:nvSpPr>
          <p:cNvPr id="4" name="Veri Yer Tutucusu 3"/>
          <p:cNvSpPr>
            <a:spLocks noGrp="1"/>
          </p:cNvSpPr>
          <p:nvPr>
            <p:ph type="dt" sz="half" idx="10"/>
          </p:nvPr>
        </p:nvSpPr>
        <p:spPr/>
        <p:txBody>
          <a:bodyPr/>
          <a:lstStyle/>
          <a:p>
            <a:fld id="{8AD2C181-6E8B-4B76-89DA-07A7E32B665A}" type="datetime1">
              <a:rPr lang="tr-TR" smtClean="0">
                <a:solidFill>
                  <a:prstClr val="black">
                    <a:tint val="75000"/>
                  </a:prstClr>
                </a:solidFill>
              </a:rPr>
              <a:t>26.08.2019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smtClean="0">
                <a:solidFill>
                  <a:prstClr val="black">
                    <a:tint val="75000"/>
                  </a:prstClr>
                </a:solidFill>
              </a:rPr>
              <a:t>osenses@trabzon.edu.tr</a:t>
            </a:r>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C523FEBB-4577-44E9-B2CF-F440606F5670}"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3474278932"/>
      </p:ext>
    </p:extLst>
  </p:cSld>
  <p:clrMapOvr>
    <a:masterClrMapping/>
  </p:clrMapOvr>
  <p:transition>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17</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179512" y="987941"/>
            <a:ext cx="8712968" cy="5177363"/>
          </a:xfrm>
          <a:prstGeom prst="rect">
            <a:avLst/>
          </a:prstGeom>
          <a:solidFill>
            <a:schemeClr val="bg1"/>
          </a:solidFill>
        </p:spPr>
        <p:txBody>
          <a:bodyPr vert="horz" lIns="91440" tIns="45720" rIns="91440" bIns="45720" rtlCol="0">
            <a:noAutofit/>
          </a:bodyPr>
          <a:lstStyle/>
          <a:p>
            <a:r>
              <a:rPr lang="tr-TR" sz="2400" dirty="0" smtClean="0">
                <a:latin typeface="Arial" pitchFamily="34" charset="0"/>
                <a:cs typeface="Arial" pitchFamily="34" charset="0"/>
              </a:rPr>
              <a:t>1. İlgili süreçlerde görev alacak kişilerin listelenmesi ve görev tanımlarının açık bir şekilde yazılı  olarak belirtilmesi </a:t>
            </a:r>
          </a:p>
          <a:p>
            <a:endParaRPr lang="tr-TR" sz="2400" dirty="0" smtClean="0">
              <a:latin typeface="Arial" pitchFamily="34" charset="0"/>
              <a:cs typeface="Arial" pitchFamily="34" charset="0"/>
            </a:endParaRPr>
          </a:p>
          <a:p>
            <a:r>
              <a:rPr lang="tr-TR" sz="2400" dirty="0" smtClean="0">
                <a:latin typeface="Arial" pitchFamily="34" charset="0"/>
                <a:cs typeface="Arial" pitchFamily="34" charset="0"/>
              </a:rPr>
              <a:t>2. Afet bölgesine ulaşımın sağlanacağı en kısa ve en uygun güzergâhın belirlenmesi ve haritalanması (Talep edilen, satın alınan malzemelerin doğru yere, doğru zamanda, minimum maliyetle ve güvenli</a:t>
            </a:r>
          </a:p>
          <a:p>
            <a:r>
              <a:rPr lang="tr-TR" sz="2400" dirty="0" smtClean="0">
                <a:latin typeface="Arial" pitchFamily="34" charset="0"/>
                <a:cs typeface="Arial" pitchFamily="34" charset="0"/>
              </a:rPr>
              <a:t>bir şekilde transferini sağlayacak alternatifler), </a:t>
            </a:r>
          </a:p>
          <a:p>
            <a:endParaRPr lang="tr-TR" sz="2400" dirty="0" smtClean="0">
              <a:latin typeface="Arial" pitchFamily="34" charset="0"/>
              <a:cs typeface="Arial" pitchFamily="34" charset="0"/>
            </a:endParaRPr>
          </a:p>
          <a:p>
            <a:r>
              <a:rPr lang="tr-TR" sz="2400" dirty="0" smtClean="0">
                <a:latin typeface="Arial" pitchFamily="34" charset="0"/>
                <a:cs typeface="Arial" pitchFamily="34" charset="0"/>
              </a:rPr>
              <a:t>3. En kısa sürede en fazla kişinin kurtarılması, </a:t>
            </a:r>
          </a:p>
          <a:p>
            <a:endParaRPr lang="tr-TR" sz="2400" dirty="0" smtClean="0">
              <a:latin typeface="Arial" pitchFamily="34" charset="0"/>
              <a:cs typeface="Arial" pitchFamily="34" charset="0"/>
            </a:endParaRPr>
          </a:p>
          <a:p>
            <a:r>
              <a:rPr lang="tr-TR" sz="2400" dirty="0" smtClean="0">
                <a:latin typeface="Arial" pitchFamily="34" charset="0"/>
                <a:cs typeface="Arial" pitchFamily="34" charset="0"/>
              </a:rPr>
              <a:t>4. Toplama ve dağıtım sisteminin tasarlanması (ihtiyaçların</a:t>
            </a:r>
          </a:p>
          <a:p>
            <a:r>
              <a:rPr lang="tr-TR" sz="2400" dirty="0" smtClean="0">
                <a:latin typeface="Arial" pitchFamily="34" charset="0"/>
                <a:cs typeface="Arial" pitchFamily="34" charset="0"/>
              </a:rPr>
              <a:t>türü ve miktarı belirlenerek doğru kişilere doğru ürünlerin ulaştırılmasıyla ilgili süreçler), </a:t>
            </a:r>
          </a:p>
          <a:p>
            <a:endParaRPr lang="tr-TR" dirty="0" smtClean="0">
              <a:latin typeface="Arial" pitchFamily="34" charset="0"/>
              <a:cs typeface="Arial" pitchFamily="34" charset="0"/>
            </a:endParaRPr>
          </a:p>
        </p:txBody>
      </p:sp>
      <p:sp>
        <p:nvSpPr>
          <p:cNvPr id="23" name="Rectangle 2"/>
          <p:cNvSpPr txBox="1">
            <a:spLocks noChangeArrowheads="1"/>
          </p:cNvSpPr>
          <p:nvPr/>
        </p:nvSpPr>
        <p:spPr>
          <a:xfrm>
            <a:off x="539552" y="142852"/>
            <a:ext cx="6238875" cy="477836"/>
          </a:xfrm>
          <a:prstGeom prst="rect">
            <a:avLst/>
          </a:prstGeom>
        </p:spPr>
        <p:txBody>
          <a:bodyPr vert="horz" lIns="91440" tIns="45720" rIns="91440" bIns="45720" rtlCol="0" anchor="ctr">
            <a:noAutofit/>
          </a:bodyPr>
          <a:lstStyle/>
          <a:p>
            <a:pPr lvl="0" algn="ctr">
              <a:spcBef>
                <a:spcPct val="0"/>
              </a:spcBef>
              <a:defRPr/>
            </a:pPr>
            <a:r>
              <a:rPr lang="tr-TR" sz="2400" b="1" dirty="0" smtClean="0"/>
              <a:t>Hazırlık Aşamasında Amaç </a:t>
            </a:r>
          </a:p>
          <a:p>
            <a:pPr lvl="0" algn="ctr">
              <a:spcBef>
                <a:spcPct val="0"/>
              </a:spcBef>
              <a:defRPr/>
            </a:pPr>
            <a:r>
              <a:rPr lang="tr-TR" sz="2400" dirty="0" smtClean="0"/>
              <a:t>(</a:t>
            </a:r>
            <a:r>
              <a:rPr lang="tr-TR" sz="1600" dirty="0" smtClean="0"/>
              <a:t>Ersoy ve </a:t>
            </a:r>
            <a:r>
              <a:rPr lang="tr-TR" sz="1600" dirty="0" err="1" smtClean="0"/>
              <a:t>Börühan</a:t>
            </a:r>
            <a:r>
              <a:rPr lang="tr-TR" sz="1600" dirty="0" smtClean="0"/>
              <a:t>, 2013)</a:t>
            </a:r>
            <a:endParaRPr kumimoji="0" lang="tr-TR" sz="160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BD2757C1-5AFA-46CD-819D-A735974DED3B}"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20</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14</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251520" y="214290"/>
            <a:ext cx="8640960" cy="5951014"/>
          </a:xfrm>
          <a:prstGeom prst="rect">
            <a:avLst/>
          </a:prstGeom>
          <a:solidFill>
            <a:schemeClr val="bg1"/>
          </a:solidFill>
        </p:spPr>
        <p:txBody>
          <a:bodyPr vert="horz" lIns="91440" tIns="45720" rIns="91440" bIns="45720" rtlCol="0">
            <a:noAutofit/>
          </a:bodyPr>
          <a:lstStyle/>
          <a:p>
            <a:r>
              <a:rPr lang="tr-TR" sz="2400" dirty="0" smtClean="0">
                <a:latin typeface="Arial" pitchFamily="34" charset="0"/>
                <a:cs typeface="Arial" pitchFamily="34" charset="0"/>
              </a:rPr>
              <a:t>5. En uygun depo sayısının, kapasitesinin ve yerlerinin bulunması (Acil durumlara ve olası afetlere hazırlıklı olabilmek için temel ihtiyaç malzemelerinin türüne göre stoklanması ve hazır halde bekletilmesiyle</a:t>
            </a:r>
          </a:p>
          <a:p>
            <a:r>
              <a:rPr lang="tr-TR" sz="2400" dirty="0" smtClean="0">
                <a:latin typeface="Arial" pitchFamily="34" charset="0"/>
                <a:cs typeface="Arial" pitchFamily="34" charset="0"/>
              </a:rPr>
              <a:t>ilgili senaryolar),</a:t>
            </a:r>
          </a:p>
          <a:p>
            <a:r>
              <a:rPr lang="tr-TR" sz="2400" dirty="0" smtClean="0">
                <a:latin typeface="Arial" pitchFamily="34" charset="0"/>
                <a:cs typeface="Arial" pitchFamily="34" charset="0"/>
              </a:rPr>
              <a:t>6. Araç ve depo kapasitelerinden en uygun şekilde yararlanma (depolama, ürün özelliklerine göre taşıma </a:t>
            </a:r>
            <a:r>
              <a:rPr lang="tr-TR" sz="2400" dirty="0" err="1" smtClean="0">
                <a:latin typeface="Arial" pitchFamily="34" charset="0"/>
                <a:cs typeface="Arial" pitchFamily="34" charset="0"/>
              </a:rPr>
              <a:t>modlar</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ının</a:t>
            </a:r>
            <a:r>
              <a:rPr lang="tr-TR" sz="2400" dirty="0" smtClean="0">
                <a:latin typeface="Arial" pitchFamily="34" charset="0"/>
                <a:cs typeface="Arial" pitchFamily="34" charset="0"/>
              </a:rPr>
              <a:t> seçilerek ihtiyaçların en etkin şekilde transferi),</a:t>
            </a:r>
          </a:p>
          <a:p>
            <a:r>
              <a:rPr lang="tr-TR" sz="2400" dirty="0" smtClean="0">
                <a:latin typeface="Arial" pitchFamily="34" charset="0"/>
                <a:cs typeface="Arial" pitchFamily="34" charset="0"/>
              </a:rPr>
              <a:t>7. Taşıt güzergâh seçimi (en güvenli ve kısa yolun belirlenmesi),</a:t>
            </a:r>
          </a:p>
          <a:p>
            <a:r>
              <a:rPr lang="tr-TR" sz="2400" dirty="0" smtClean="0">
                <a:latin typeface="Arial" pitchFamily="34" charset="0"/>
                <a:cs typeface="Arial" pitchFamily="34" charset="0"/>
              </a:rPr>
              <a:t>8. Depolama maliyeti optimizasyonu (afet merkezlerine ulaşılması kolay noktaların belirlenerek transferlerin bu noktalardan yapılması)</a:t>
            </a:r>
          </a:p>
          <a:p>
            <a:endParaRPr lang="tr-TR" sz="2400" dirty="0" smtClean="0">
              <a:latin typeface="Arial" pitchFamily="34" charset="0"/>
              <a:cs typeface="Arial" pitchFamily="34" charset="0"/>
            </a:endParaRPr>
          </a:p>
          <a:p>
            <a:r>
              <a:rPr lang="tr-TR" sz="2400" dirty="0" smtClean="0">
                <a:latin typeface="Arial" pitchFamily="34" charset="0"/>
                <a:cs typeface="Arial" pitchFamily="34" charset="0"/>
              </a:rPr>
              <a:t>9. Finansal kaynağın planlanması (mevcut finansal kaynaklar ile maksimum afetzedeye ihtiyaç sağlama).</a:t>
            </a:r>
          </a:p>
          <a:p>
            <a:endParaRPr lang="tr-TR" dirty="0" smtClean="0">
              <a:latin typeface="Arial" pitchFamily="34" charset="0"/>
              <a:cs typeface="Arial" pitchFamily="34" charset="0"/>
            </a:endParaRPr>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E5D99568-6861-4A9B-8F82-0CCEE6EF6579}"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21</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14</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179512" y="785794"/>
            <a:ext cx="8784976" cy="5379510"/>
          </a:xfrm>
          <a:prstGeom prst="rect">
            <a:avLst/>
          </a:prstGeom>
          <a:solidFill>
            <a:schemeClr val="bg1"/>
          </a:solidFill>
        </p:spPr>
        <p:txBody>
          <a:bodyPr vert="horz" lIns="91440" tIns="45720" rIns="91440" bIns="45720" rtlCol="0">
            <a:noAutofit/>
          </a:bodyPr>
          <a:lstStyle/>
          <a:p>
            <a:r>
              <a:rPr lang="tr-TR" sz="2000" dirty="0" smtClean="0"/>
              <a:t>Afet yönetimi temel ilkelerine göre afet durumunda afet türüne göre sırasıyla izlenmesi gerekli yol haritası (</a:t>
            </a:r>
            <a:r>
              <a:rPr lang="tr-TR" sz="2000" dirty="0" err="1" smtClean="0"/>
              <a:t>Odtü</a:t>
            </a:r>
            <a:r>
              <a:rPr lang="tr-TR" sz="2000" dirty="0" smtClean="0"/>
              <a:t> Afet Yönetimi Uygulama ve Araştırma Merkezi Raporu 2003);</a:t>
            </a:r>
          </a:p>
          <a:p>
            <a:endParaRPr lang="tr-TR" sz="2000" dirty="0" smtClean="0"/>
          </a:p>
          <a:p>
            <a:pPr>
              <a:buFont typeface="Wingdings" pitchFamily="2" charset="2"/>
              <a:buChar char="q"/>
            </a:pPr>
            <a:r>
              <a:rPr lang="tr-TR" sz="2000" dirty="0" smtClean="0"/>
              <a:t> haberleşmenin sağlanması, </a:t>
            </a:r>
          </a:p>
          <a:p>
            <a:pPr>
              <a:buFont typeface="Wingdings" pitchFamily="2" charset="2"/>
              <a:buChar char="q"/>
            </a:pPr>
            <a:r>
              <a:rPr lang="tr-TR" sz="2000" dirty="0" smtClean="0"/>
              <a:t>ulaştırma ve trafik faaliyetlerinin düzenlenmesi, </a:t>
            </a:r>
          </a:p>
          <a:p>
            <a:pPr>
              <a:buFont typeface="Wingdings" pitchFamily="2" charset="2"/>
              <a:buChar char="q"/>
            </a:pPr>
            <a:r>
              <a:rPr lang="tr-TR" sz="2000" dirty="0" smtClean="0"/>
              <a:t>kurtarma, tıbbi yardım, hasta ve yaralıların hastaneye nakli, </a:t>
            </a:r>
          </a:p>
          <a:p>
            <a:pPr>
              <a:buFont typeface="Wingdings" pitchFamily="2" charset="2"/>
              <a:buChar char="q"/>
            </a:pPr>
            <a:r>
              <a:rPr lang="tr-TR" sz="2000" dirty="0" smtClean="0"/>
              <a:t>yangın söndürme, emniyet ve asayişi sağlama, </a:t>
            </a:r>
          </a:p>
          <a:p>
            <a:pPr>
              <a:buFont typeface="Wingdings" pitchFamily="2" charset="2"/>
              <a:buChar char="q"/>
            </a:pPr>
            <a:r>
              <a:rPr lang="tr-TR" sz="2000" dirty="0" smtClean="0"/>
              <a:t>yedirme, giydirme, ısıtma ve aydınlatma faaliyetleri, </a:t>
            </a:r>
          </a:p>
          <a:p>
            <a:pPr>
              <a:buFont typeface="Wingdings" pitchFamily="2" charset="2"/>
              <a:buChar char="q"/>
            </a:pPr>
            <a:r>
              <a:rPr lang="tr-TR" sz="2000" dirty="0" smtClean="0"/>
              <a:t>geçici barınmayı sağlama,</a:t>
            </a:r>
          </a:p>
          <a:p>
            <a:pPr>
              <a:buFont typeface="Wingdings" pitchFamily="2" charset="2"/>
              <a:buChar char="q"/>
            </a:pPr>
            <a:r>
              <a:rPr lang="tr-TR" sz="2000" dirty="0" smtClean="0"/>
              <a:t>hayatını kaybedenlerin defni, </a:t>
            </a:r>
          </a:p>
          <a:p>
            <a:pPr>
              <a:buFont typeface="Wingdings" pitchFamily="2" charset="2"/>
              <a:buChar char="q"/>
            </a:pPr>
            <a:r>
              <a:rPr lang="tr-TR" sz="2000" dirty="0" smtClean="0"/>
              <a:t>enkaz kaldırma </a:t>
            </a:r>
            <a:r>
              <a:rPr lang="es-ES" sz="2000" dirty="0" smtClean="0"/>
              <a:t>ve temizleme, </a:t>
            </a:r>
            <a:endParaRPr lang="tr-TR" sz="2000" dirty="0" smtClean="0"/>
          </a:p>
          <a:p>
            <a:pPr>
              <a:buFont typeface="Wingdings" pitchFamily="2" charset="2"/>
              <a:buChar char="q"/>
            </a:pPr>
            <a:r>
              <a:rPr lang="es-ES" sz="2000" dirty="0" smtClean="0"/>
              <a:t>elektrik, su ve kanalizasyon tesislerinin</a:t>
            </a:r>
            <a:r>
              <a:rPr lang="tr-TR" sz="2000" dirty="0" smtClean="0"/>
              <a:t> onarımı ve hizmete sokulması,</a:t>
            </a:r>
          </a:p>
          <a:p>
            <a:pPr>
              <a:buFont typeface="Wingdings" pitchFamily="2" charset="2"/>
              <a:buChar char="q"/>
            </a:pPr>
            <a:r>
              <a:rPr lang="tr-TR" sz="2000" dirty="0" smtClean="0"/>
              <a:t> karantina tedbirlerinin alınması, </a:t>
            </a:r>
          </a:p>
          <a:p>
            <a:pPr>
              <a:buFont typeface="Wingdings" pitchFamily="2" charset="2"/>
              <a:buChar char="q"/>
            </a:pPr>
            <a:r>
              <a:rPr lang="tr-TR" sz="2000" dirty="0" smtClean="0"/>
              <a:t>acil yardım süresi içerisinde harcanmayan ödeneğin merkez fon hesabına iadesi, gerektiğinde afetzedelerin borçlarının tecili ve yeni kredi açılması konusunda tespit ve teklifte bulunulması.</a:t>
            </a:r>
            <a:endParaRPr lang="tr-TR" sz="2000" dirty="0" smtClean="0">
              <a:latin typeface="Arial" pitchFamily="34" charset="0"/>
              <a:cs typeface="Arial" pitchFamily="34" charset="0"/>
            </a:endParaRPr>
          </a:p>
        </p:txBody>
      </p:sp>
      <p:sp>
        <p:nvSpPr>
          <p:cNvPr id="23" name="Rectangle 2"/>
          <p:cNvSpPr txBox="1">
            <a:spLocks noChangeArrowheads="1"/>
          </p:cNvSpPr>
          <p:nvPr/>
        </p:nvSpPr>
        <p:spPr>
          <a:xfrm>
            <a:off x="1142976" y="142852"/>
            <a:ext cx="7101432" cy="405828"/>
          </a:xfrm>
          <a:prstGeom prst="rect">
            <a:avLst/>
          </a:prstGeom>
        </p:spPr>
        <p:txBody>
          <a:bodyPr vert="horz" lIns="91440" tIns="45720" rIns="91440" bIns="45720" rtlCol="0" anchor="ctr">
            <a:noAutofit/>
          </a:bodyPr>
          <a:lstStyle/>
          <a:p>
            <a:pPr lvl="0" algn="ctr">
              <a:spcBef>
                <a:spcPct val="0"/>
              </a:spcBef>
              <a:defRPr/>
            </a:pPr>
            <a:r>
              <a:rPr lang="tr-TR" sz="2400" b="1" dirty="0" smtClean="0"/>
              <a:t>2- Anında Müdahale</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7054AE66-49A7-4FB3-B089-C7FC54109CB8}"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22</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14</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107504" y="1268760"/>
            <a:ext cx="8856984" cy="4821810"/>
          </a:xfrm>
          <a:prstGeom prst="rect">
            <a:avLst/>
          </a:prstGeom>
          <a:solidFill>
            <a:schemeClr val="bg1"/>
          </a:solidFill>
        </p:spPr>
        <p:txBody>
          <a:bodyPr vert="horz" lIns="91440" tIns="45720" rIns="91440" bIns="45720" rtlCol="0">
            <a:noAutofit/>
          </a:bodyPr>
          <a:lstStyle/>
          <a:p>
            <a:r>
              <a:rPr lang="tr-TR" sz="2800" b="1" u="sng" dirty="0" smtClean="0">
                <a:latin typeface="Arial" pitchFamily="34" charset="0"/>
                <a:cs typeface="Arial" pitchFamily="34" charset="0"/>
              </a:rPr>
              <a:t>Afet Anı Talep Yönetimi</a:t>
            </a:r>
          </a:p>
          <a:p>
            <a:endParaRPr lang="tr-TR" sz="2800" b="1" u="sng" dirty="0" smtClean="0">
              <a:latin typeface="Arial" pitchFamily="34" charset="0"/>
              <a:cs typeface="Arial" pitchFamily="34" charset="0"/>
            </a:endParaRPr>
          </a:p>
          <a:p>
            <a:pPr>
              <a:buFont typeface="Wingdings" pitchFamily="2" charset="2"/>
              <a:buChar char="q"/>
            </a:pPr>
            <a:r>
              <a:rPr lang="tr-TR" sz="2800" dirty="0" smtClean="0"/>
              <a:t>Afet bölgesinin şartları hakkında bilgi sahibi olmak</a:t>
            </a:r>
          </a:p>
          <a:p>
            <a:pPr>
              <a:buFont typeface="Wingdings" pitchFamily="2" charset="2"/>
              <a:buChar char="q"/>
            </a:pPr>
            <a:r>
              <a:rPr lang="tr-TR" sz="2800" dirty="0" smtClean="0"/>
              <a:t> (yiyecek, içecek, giyecek, barınacak yer temini, doktor ve hemşire sayısı vb.), hasarın şiddetini ve bölge şartlarını </a:t>
            </a:r>
            <a:r>
              <a:rPr lang="tr-TR" sz="2800" dirty="0" err="1" smtClean="0"/>
              <a:t>tahminleyebilmek</a:t>
            </a:r>
            <a:r>
              <a:rPr lang="tr-TR" sz="2800" dirty="0" smtClean="0"/>
              <a:t>, </a:t>
            </a:r>
          </a:p>
          <a:p>
            <a:pPr>
              <a:buFont typeface="Wingdings" pitchFamily="2" charset="2"/>
              <a:buChar char="q"/>
            </a:pPr>
            <a:r>
              <a:rPr lang="tr-TR" sz="2800" dirty="0" smtClean="0"/>
              <a:t>Bölge halkının kültürünü ve dilini bilmek,</a:t>
            </a:r>
          </a:p>
          <a:p>
            <a:pPr>
              <a:buFont typeface="Wingdings" pitchFamily="2" charset="2"/>
              <a:buChar char="q"/>
            </a:pPr>
            <a:r>
              <a:rPr lang="tr-TR" sz="2800" dirty="0" smtClean="0"/>
              <a:t> ihtiyaçlarını doğru ve zamanında tespit edebilmek önemli bir koordinasyon ve sürekli iletişim. </a:t>
            </a:r>
          </a:p>
          <a:p>
            <a:pPr>
              <a:buFont typeface="Wingdings" pitchFamily="2" charset="2"/>
              <a:buChar char="q"/>
            </a:pPr>
            <a:endParaRPr lang="tr-TR" dirty="0" smtClean="0"/>
          </a:p>
          <a:p>
            <a:endParaRPr lang="tr-TR" b="1" u="sng" dirty="0" smtClean="0"/>
          </a:p>
          <a:p>
            <a:endParaRPr lang="tr-TR" dirty="0" smtClean="0"/>
          </a:p>
        </p:txBody>
      </p:sp>
      <p:sp>
        <p:nvSpPr>
          <p:cNvPr id="23" name="Rectangle 2"/>
          <p:cNvSpPr txBox="1">
            <a:spLocks noChangeArrowheads="1"/>
          </p:cNvSpPr>
          <p:nvPr/>
        </p:nvSpPr>
        <p:spPr>
          <a:xfrm>
            <a:off x="0" y="908720"/>
            <a:ext cx="6238875" cy="287338"/>
          </a:xfrm>
          <a:prstGeom prst="rect">
            <a:avLst/>
          </a:prstGeom>
        </p:spPr>
        <p:txBody>
          <a:bodyPr vert="horz" lIns="91440" tIns="45720" rIns="91440" bIns="45720" rtlCol="0" anchor="ctr">
            <a:noAutofit/>
          </a:bodyPr>
          <a:lstStyle/>
          <a:p>
            <a:pPr lvl="0" algn="ctr">
              <a:spcBef>
                <a:spcPct val="0"/>
              </a:spcBef>
              <a:defRPr/>
            </a:pPr>
            <a:r>
              <a:rPr lang="tr-TR" sz="2400" b="1" dirty="0" smtClean="0"/>
              <a:t>2- Anında Müdahale</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6A93F7A1-7A85-47F9-9296-554FE6A265ED}"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23</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14</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179512" y="845065"/>
            <a:ext cx="8712968" cy="5824295"/>
          </a:xfrm>
          <a:prstGeom prst="rect">
            <a:avLst/>
          </a:prstGeom>
          <a:solidFill>
            <a:schemeClr val="bg1"/>
          </a:solidFill>
        </p:spPr>
        <p:txBody>
          <a:bodyPr vert="horz" lIns="91440" tIns="45720" rIns="91440" bIns="45720" rtlCol="0">
            <a:noAutofit/>
          </a:bodyPr>
          <a:lstStyle/>
          <a:p>
            <a:endParaRPr lang="tr-TR" dirty="0" smtClean="0"/>
          </a:p>
          <a:p>
            <a:r>
              <a:rPr lang="tr-TR" sz="2400" b="1" u="sng" dirty="0" smtClean="0"/>
              <a:t>Afet Anı Tedarik Yönetimi</a:t>
            </a:r>
          </a:p>
          <a:p>
            <a:r>
              <a:rPr lang="tr-TR" sz="2400" dirty="0" smtClean="0"/>
              <a:t>Gönüllülerin insani duygularla bağışta bulunmasının bu sürece katkısı</a:t>
            </a:r>
          </a:p>
          <a:p>
            <a:r>
              <a:rPr lang="tr-TR" sz="2400" dirty="0" smtClean="0"/>
              <a:t>büyük olsa da, sürecin iyi yönetilememesi hem ihtiyaç duyulandan fazla yardıma hem de bu yardımların asıl ihtiyaç duyulan bölgelere zamanında ve yeterli miktarda ulaşamamasına neden olabilir. </a:t>
            </a:r>
          </a:p>
          <a:p>
            <a:r>
              <a:rPr lang="tr-TR" sz="2400" dirty="0" smtClean="0"/>
              <a:t>Gereğinden fazla ve ihtiyaç olmayan ürünlerin bağışlanması, asıl ihtiyaç olan ürünlerin tedarik edilememesi, ya da kullanma tarihi geçmiş ürün ve tıbbi malzemelerin bağışlanması gibi (</a:t>
            </a:r>
            <a:r>
              <a:rPr lang="tr-TR" sz="2400" dirty="0" err="1" smtClean="0"/>
              <a:t>Chomolier</a:t>
            </a:r>
            <a:r>
              <a:rPr lang="tr-TR" sz="2400" dirty="0" smtClean="0"/>
              <a:t> et. al. 2003) kontrolün çok zor olduğu durumların yaşanmasına neden olabilir. İhtiyaçtan fazla</a:t>
            </a:r>
          </a:p>
          <a:p>
            <a:r>
              <a:rPr lang="tr-TR" sz="2400" dirty="0" smtClean="0"/>
              <a:t>tedarik yanlış miktarda tedarike ve gereksiz yere stok artışına neden olur. Örneğin; yurtdışında afet bölgesine yardımlar gönderilirken karmaşayı ve ihtiyaçları yönetebilmek adına farklı gruplar ve farklı renkte etiketler kullanılmaktadır.</a:t>
            </a:r>
          </a:p>
          <a:p>
            <a:endParaRPr lang="tr-TR" sz="2400" b="1" u="sng" dirty="0" smtClean="0"/>
          </a:p>
          <a:p>
            <a:endParaRPr lang="tr-TR" b="1" u="sng" dirty="0" smtClean="0"/>
          </a:p>
          <a:p>
            <a:endParaRPr lang="tr-TR" dirty="0" smtClean="0"/>
          </a:p>
        </p:txBody>
      </p:sp>
      <p:sp>
        <p:nvSpPr>
          <p:cNvPr id="23" name="Rectangle 2"/>
          <p:cNvSpPr txBox="1">
            <a:spLocks noChangeArrowheads="1"/>
          </p:cNvSpPr>
          <p:nvPr/>
        </p:nvSpPr>
        <p:spPr>
          <a:xfrm>
            <a:off x="2051720" y="214290"/>
            <a:ext cx="4187155" cy="406398"/>
          </a:xfrm>
          <a:prstGeom prst="rect">
            <a:avLst/>
          </a:prstGeom>
        </p:spPr>
        <p:txBody>
          <a:bodyPr vert="horz" lIns="91440" tIns="45720" rIns="91440" bIns="45720" rtlCol="0" anchor="ctr">
            <a:noAutofit/>
          </a:bodyPr>
          <a:lstStyle/>
          <a:p>
            <a:pPr lvl="0" algn="ctr">
              <a:spcBef>
                <a:spcPct val="0"/>
              </a:spcBef>
              <a:defRPr/>
            </a:pPr>
            <a:r>
              <a:rPr lang="tr-TR" sz="2400" b="1" dirty="0" smtClean="0"/>
              <a:t>2- Anında Müdahale</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6C4FB9CB-3B50-49A8-A88A-E157CB8B0F9A}"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24</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14</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179512" y="620688"/>
            <a:ext cx="8712968" cy="5867980"/>
          </a:xfrm>
          <a:prstGeom prst="rect">
            <a:avLst/>
          </a:prstGeom>
          <a:solidFill>
            <a:schemeClr val="bg1"/>
          </a:solidFill>
        </p:spPr>
        <p:txBody>
          <a:bodyPr vert="horz" lIns="91440" tIns="45720" rIns="91440" bIns="45720" rtlCol="0">
            <a:noAutofit/>
          </a:bodyPr>
          <a:lstStyle/>
          <a:p>
            <a:r>
              <a:rPr lang="tr-TR" sz="2400" b="1" u="sng" dirty="0" smtClean="0">
                <a:latin typeface="Arial" pitchFamily="34" charset="0"/>
                <a:cs typeface="Arial" pitchFamily="34" charset="0"/>
              </a:rPr>
              <a:t>Afet Anı Tedarikin Dağıtımı </a:t>
            </a:r>
          </a:p>
          <a:p>
            <a:endParaRPr lang="tr-TR" sz="2400" b="1" u="sng" dirty="0" smtClean="0">
              <a:latin typeface="Arial" pitchFamily="34" charset="0"/>
              <a:cs typeface="Arial" pitchFamily="34" charset="0"/>
            </a:endParaRPr>
          </a:p>
          <a:p>
            <a:pPr>
              <a:buFont typeface="Wingdings" pitchFamily="2" charset="2"/>
              <a:buChar char="q"/>
            </a:pPr>
            <a:r>
              <a:rPr lang="tr-TR" sz="2400" dirty="0" smtClean="0"/>
              <a:t>Afet öncesi kontrol listelerinde afet durumunda kullanılacak güzergâhların (hava, kara, demir ve deniz yollarının) belli olması ve planlanan araçların kullanılması dağıtımın daha sorunsuz ve hızlı yapılmasını sağlayarak kargaşanın önlenmesi.</a:t>
            </a:r>
          </a:p>
          <a:p>
            <a:pPr>
              <a:buFont typeface="Wingdings" pitchFamily="2" charset="2"/>
              <a:buChar char="q"/>
            </a:pPr>
            <a:endParaRPr lang="tr-TR" sz="2400" dirty="0" smtClean="0"/>
          </a:p>
          <a:p>
            <a:pPr>
              <a:buFont typeface="Wingdings" pitchFamily="2" charset="2"/>
              <a:buChar char="q"/>
            </a:pPr>
            <a:r>
              <a:rPr lang="tr-TR" sz="2400" dirty="0" smtClean="0"/>
              <a:t>Ürünlerin doğru paketlenmesi ve doğru biçimde taşınması dikkate alınması </a:t>
            </a:r>
            <a:r>
              <a:rPr lang="en-US" sz="2400" dirty="0" smtClean="0"/>
              <a:t>(Long and Wood 1995, Murray 2005). </a:t>
            </a:r>
            <a:endParaRPr lang="tr-TR" sz="2400" dirty="0" smtClean="0"/>
          </a:p>
          <a:p>
            <a:pPr>
              <a:buFont typeface="Wingdings" pitchFamily="2" charset="2"/>
              <a:buChar char="q"/>
            </a:pPr>
            <a:endParaRPr lang="tr-TR" sz="2400" dirty="0" smtClean="0"/>
          </a:p>
          <a:p>
            <a:pPr>
              <a:buFont typeface="Wingdings" pitchFamily="2" charset="2"/>
              <a:buChar char="q"/>
            </a:pPr>
            <a:r>
              <a:rPr lang="en-US" sz="2400" dirty="0" err="1" smtClean="0"/>
              <a:t>Ayrıca</a:t>
            </a:r>
            <a:r>
              <a:rPr lang="en-US" sz="2400" dirty="0" smtClean="0"/>
              <a:t>,</a:t>
            </a:r>
            <a:r>
              <a:rPr lang="tr-TR" sz="2400" dirty="0" smtClean="0"/>
              <a:t>tedariki yapılan ürünlerin insan sağlığına sorun yaratmayacak şekilde uygun hijyen koşullarında ve güvenli olarak dağıtımının sağlanması (</a:t>
            </a:r>
            <a:r>
              <a:rPr lang="tr-TR" sz="2400" dirty="0" err="1" smtClean="0"/>
              <a:t>Gaboury</a:t>
            </a:r>
            <a:r>
              <a:rPr lang="tr-TR" sz="2400" dirty="0" smtClean="0"/>
              <a:t>, 2005). </a:t>
            </a:r>
          </a:p>
          <a:p>
            <a:pPr>
              <a:buFont typeface="Wingdings" pitchFamily="2" charset="2"/>
              <a:buChar char="q"/>
            </a:pPr>
            <a:endParaRPr lang="tr-TR" sz="2400" dirty="0" smtClean="0"/>
          </a:p>
          <a:p>
            <a:pPr>
              <a:buFont typeface="Wingdings" pitchFamily="2" charset="2"/>
              <a:buChar char="q"/>
            </a:pPr>
            <a:r>
              <a:rPr lang="tr-TR" sz="2400" dirty="0" smtClean="0"/>
              <a:t>Benzer şekilde yiyecekler gibi tıbbi malzemelerin de güvenli ve uygun şartlarda saklanması ve dağıtımı (</a:t>
            </a:r>
            <a:r>
              <a:rPr lang="tr-TR" sz="2400" dirty="0" err="1" smtClean="0"/>
              <a:t>Kovacks</a:t>
            </a:r>
            <a:r>
              <a:rPr lang="tr-TR" sz="2400" dirty="0" smtClean="0"/>
              <a:t> </a:t>
            </a:r>
            <a:r>
              <a:rPr lang="tr-TR" sz="2400" dirty="0" err="1" smtClean="0"/>
              <a:t>and</a:t>
            </a:r>
            <a:r>
              <a:rPr lang="tr-TR" sz="2400" dirty="0" smtClean="0"/>
              <a:t> </a:t>
            </a:r>
            <a:r>
              <a:rPr lang="tr-TR" sz="2400" dirty="0" err="1" smtClean="0"/>
              <a:t>Spens</a:t>
            </a:r>
            <a:r>
              <a:rPr lang="tr-TR" sz="2400" dirty="0" smtClean="0"/>
              <a:t>, 2007).</a:t>
            </a:r>
            <a:endParaRPr lang="tr-TR" sz="2400" b="1" u="sng" dirty="0" smtClean="0">
              <a:latin typeface="Arial" pitchFamily="34" charset="0"/>
              <a:cs typeface="Arial" pitchFamily="34" charset="0"/>
            </a:endParaRPr>
          </a:p>
          <a:p>
            <a:endParaRPr lang="tr-TR" sz="2400" dirty="0" smtClean="0">
              <a:latin typeface="Arial" pitchFamily="34" charset="0"/>
              <a:cs typeface="Arial" pitchFamily="34" charset="0"/>
            </a:endParaRPr>
          </a:p>
          <a:p>
            <a:endParaRPr lang="tr-TR" dirty="0" smtClean="0">
              <a:latin typeface="Arial" pitchFamily="34" charset="0"/>
              <a:cs typeface="Arial" pitchFamily="34" charset="0"/>
            </a:endParaRPr>
          </a:p>
        </p:txBody>
      </p:sp>
      <p:sp>
        <p:nvSpPr>
          <p:cNvPr id="23" name="Rectangle 2"/>
          <p:cNvSpPr txBox="1">
            <a:spLocks noChangeArrowheads="1"/>
          </p:cNvSpPr>
          <p:nvPr/>
        </p:nvSpPr>
        <p:spPr>
          <a:xfrm>
            <a:off x="670193" y="83581"/>
            <a:ext cx="6238875" cy="321083"/>
          </a:xfrm>
          <a:prstGeom prst="rect">
            <a:avLst/>
          </a:prstGeom>
        </p:spPr>
        <p:txBody>
          <a:bodyPr vert="horz" lIns="91440" tIns="45720" rIns="91440" bIns="45720" rtlCol="0" anchor="ctr">
            <a:noAutofit/>
          </a:bodyPr>
          <a:lstStyle/>
          <a:p>
            <a:pPr lvl="0" algn="ctr">
              <a:spcBef>
                <a:spcPct val="0"/>
              </a:spcBef>
              <a:defRPr/>
            </a:pPr>
            <a:r>
              <a:rPr lang="tr-TR" sz="2400" b="1" dirty="0" smtClean="0"/>
              <a:t>2- Anında Müdahale</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D839EF00-450A-4019-928D-0244C7AD95F8}"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25</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18</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179512" y="785794"/>
            <a:ext cx="8784976" cy="5811558"/>
          </a:xfrm>
          <a:prstGeom prst="rect">
            <a:avLst/>
          </a:prstGeom>
          <a:solidFill>
            <a:schemeClr val="bg1"/>
          </a:solidFill>
        </p:spPr>
        <p:txBody>
          <a:bodyPr vert="horz" lIns="91440" tIns="45720" rIns="91440" bIns="45720" rtlCol="0">
            <a:noAutofit/>
          </a:bodyPr>
          <a:lstStyle/>
          <a:p>
            <a:pPr>
              <a:buFont typeface="Wingdings" pitchFamily="2" charset="2"/>
              <a:buChar char="q"/>
            </a:pPr>
            <a:r>
              <a:rPr lang="tr-TR" sz="2400" dirty="0" smtClean="0"/>
              <a:t>Rehabilitasyon süreci uzun vadede öncelikli olarak afetzedelerin yeniden hayata tutunması için gerekli ortamın sağlanması, </a:t>
            </a:r>
          </a:p>
          <a:p>
            <a:pPr>
              <a:buFont typeface="Wingdings" pitchFamily="2" charset="2"/>
              <a:buChar char="q"/>
            </a:pPr>
            <a:endParaRPr lang="tr-TR" sz="2400" dirty="0" smtClean="0"/>
          </a:p>
          <a:p>
            <a:pPr>
              <a:buFont typeface="Wingdings" pitchFamily="2" charset="2"/>
              <a:buChar char="q"/>
            </a:pPr>
            <a:r>
              <a:rPr lang="tr-TR" sz="2400" dirty="0" smtClean="0"/>
              <a:t>Enkazın kaldırılması ve zarar görmüş altyapının onarılması</a:t>
            </a:r>
          </a:p>
          <a:p>
            <a:pPr>
              <a:buFont typeface="Wingdings" pitchFamily="2" charset="2"/>
              <a:buChar char="q"/>
            </a:pPr>
            <a:endParaRPr lang="tr-TR" sz="2400" dirty="0" smtClean="0"/>
          </a:p>
          <a:p>
            <a:pPr>
              <a:buFont typeface="Wingdings" pitchFamily="2" charset="2"/>
              <a:buChar char="q"/>
            </a:pPr>
            <a:r>
              <a:rPr lang="tr-TR" sz="2400" dirty="0" smtClean="0"/>
              <a:t>İyileştirme aşaması anında müdahale sonrası planlama, malzeme toplama bakım, atık ve imha faaliyetleriyle birlikte izleme, değerlendirme ve raporlama faaliyetleri. </a:t>
            </a:r>
          </a:p>
          <a:p>
            <a:pPr>
              <a:buFont typeface="Wingdings" pitchFamily="2" charset="2"/>
              <a:buChar char="q"/>
            </a:pPr>
            <a:endParaRPr lang="tr-TR" sz="2400" dirty="0" smtClean="0"/>
          </a:p>
          <a:p>
            <a:pPr>
              <a:buFont typeface="Wingdings" pitchFamily="2" charset="2"/>
              <a:buChar char="q"/>
            </a:pPr>
            <a:r>
              <a:rPr lang="tr-TR" sz="2400" dirty="0" smtClean="0"/>
              <a:t>Anında </a:t>
            </a:r>
            <a:r>
              <a:rPr lang="nn-NO" sz="2400" dirty="0" smtClean="0"/>
              <a:t>müdahale aşamasında kullanılan afet malzemelerinin</a:t>
            </a:r>
            <a:r>
              <a:rPr lang="tr-TR" sz="2400" dirty="0" smtClean="0"/>
              <a:t> toplanması, bakımlarının yapılması, depolara sevk edilmesinden oluşan toplama ve bakım faaliyetlerinin planlanması.</a:t>
            </a:r>
          </a:p>
          <a:p>
            <a:pPr>
              <a:buFont typeface="Wingdings" pitchFamily="2" charset="2"/>
              <a:buChar char="q"/>
            </a:pPr>
            <a:endParaRPr lang="tr-TR" sz="2400" dirty="0" smtClean="0"/>
          </a:p>
          <a:p>
            <a:pPr>
              <a:buFont typeface="Wingdings" pitchFamily="2" charset="2"/>
              <a:buChar char="q"/>
            </a:pPr>
            <a:r>
              <a:rPr lang="tr-TR" sz="2400" dirty="0" smtClean="0"/>
              <a:t>Ayrıca bu aşama hasar tespitinin (ihtiyaç duyulan sosyal tesisler, barınaklar, hastaneler, altyapı vb.) yapılması ve buna göre ihtiyaç duyulan malzeme ve ekipmanların yeniden inşa faaliyetleri için tedarik edilmesi ve ilgili alanlara sevk edilmesi ile ilgili planlama faaliyetlerini de içermektedir</a:t>
            </a:r>
            <a:endParaRPr lang="tr-TR" sz="2400" b="1" u="sng" dirty="0" smtClean="0">
              <a:latin typeface="Arial" pitchFamily="34" charset="0"/>
              <a:cs typeface="Arial" pitchFamily="34" charset="0"/>
            </a:endParaRPr>
          </a:p>
          <a:p>
            <a:endParaRPr lang="tr-TR" dirty="0" smtClean="0">
              <a:latin typeface="Arial" pitchFamily="34" charset="0"/>
              <a:cs typeface="Arial" pitchFamily="34" charset="0"/>
            </a:endParaRPr>
          </a:p>
          <a:p>
            <a:endParaRPr lang="tr-TR" dirty="0" smtClean="0">
              <a:latin typeface="Arial" pitchFamily="34" charset="0"/>
              <a:cs typeface="Arial" pitchFamily="34" charset="0"/>
            </a:endParaRPr>
          </a:p>
        </p:txBody>
      </p:sp>
      <p:sp>
        <p:nvSpPr>
          <p:cNvPr id="23" name="Rectangle 2"/>
          <p:cNvSpPr txBox="1">
            <a:spLocks noChangeArrowheads="1"/>
          </p:cNvSpPr>
          <p:nvPr/>
        </p:nvSpPr>
        <p:spPr>
          <a:xfrm>
            <a:off x="1835696" y="214290"/>
            <a:ext cx="4403179" cy="334390"/>
          </a:xfrm>
          <a:prstGeom prst="rect">
            <a:avLst/>
          </a:prstGeom>
        </p:spPr>
        <p:txBody>
          <a:bodyPr vert="horz" lIns="91440" tIns="45720" rIns="91440" bIns="45720" rtlCol="0" anchor="ctr">
            <a:noAutofit/>
          </a:bodyPr>
          <a:lstStyle/>
          <a:p>
            <a:pPr lvl="0" algn="ctr">
              <a:spcBef>
                <a:spcPct val="0"/>
              </a:spcBef>
              <a:defRPr/>
            </a:pPr>
            <a:r>
              <a:rPr lang="tr-TR" sz="2400" b="1" dirty="0" smtClean="0"/>
              <a:t>3- İyileştirme Aşaması </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AC63DC95-7806-431B-AA57-BC1E0DADCAC8}"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26</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14</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0" y="785794"/>
            <a:ext cx="9036496" cy="5451518"/>
          </a:xfrm>
          <a:prstGeom prst="rect">
            <a:avLst/>
          </a:prstGeom>
          <a:solidFill>
            <a:schemeClr val="bg1"/>
          </a:solidFill>
        </p:spPr>
        <p:txBody>
          <a:bodyPr vert="horz" lIns="91440" tIns="45720" rIns="91440" bIns="45720" rtlCol="0">
            <a:noAutofit/>
          </a:bodyPr>
          <a:lstStyle/>
          <a:p>
            <a:pPr marL="577850" lvl="1" indent="-120650" algn="just">
              <a:lnSpc>
                <a:spcPct val="90000"/>
              </a:lnSpc>
              <a:spcBef>
                <a:spcPct val="20000"/>
              </a:spcBef>
              <a:buClr>
                <a:srgbClr val="FFCC00"/>
              </a:buClr>
            </a:pPr>
            <a:r>
              <a:rPr lang="tr-TR" sz="2800" dirty="0" smtClean="0">
                <a:latin typeface="Arial" pitchFamily="34" charset="0"/>
              </a:rPr>
              <a:t>  Ülkemiz sismik açıdan Dünyanın en aktif bölgelerindendir. topraklarının % 66’sı aktif fay bölgelerinde bulunmaktadır. Son yüzyılda meydana gelen afetlerin yol açtığı kayıpların % 64’ü ve hasar gören binaların % 75’i </a:t>
            </a:r>
            <a:r>
              <a:rPr lang="tr-TR" sz="2800" b="1" dirty="0" smtClean="0">
                <a:latin typeface="Arial" pitchFamily="34" charset="0"/>
              </a:rPr>
              <a:t>depremlerden</a:t>
            </a:r>
            <a:r>
              <a:rPr lang="tr-TR" sz="2800" dirty="0" smtClean="0">
                <a:latin typeface="Arial" pitchFamily="34" charset="0"/>
              </a:rPr>
              <a:t> kaynaklanmıştır. </a:t>
            </a:r>
          </a:p>
          <a:p>
            <a:pPr marL="577850" lvl="1" indent="-120650" algn="just">
              <a:lnSpc>
                <a:spcPct val="90000"/>
              </a:lnSpc>
              <a:spcBef>
                <a:spcPct val="20000"/>
              </a:spcBef>
              <a:buClr>
                <a:srgbClr val="FFCC00"/>
              </a:buClr>
            </a:pPr>
            <a:r>
              <a:rPr lang="tr-TR" sz="2800" dirty="0" smtClean="0">
                <a:latin typeface="Arial" pitchFamily="34" charset="0"/>
              </a:rPr>
              <a:t>	Ayrıca deprem haricinde </a:t>
            </a:r>
            <a:r>
              <a:rPr lang="tr-TR" sz="2800" b="1" dirty="0" smtClean="0">
                <a:latin typeface="Arial" pitchFamily="34" charset="0"/>
              </a:rPr>
              <a:t>selden</a:t>
            </a:r>
            <a:r>
              <a:rPr lang="tr-TR" sz="2800" dirty="0" smtClean="0">
                <a:latin typeface="Arial" pitchFamily="34" charset="0"/>
              </a:rPr>
              <a:t> kaynaklanan kayıplar, toplam afet kayıplarının %15’idir. Yıllık ortalama kayıp 100 milyon $ üzerindedir. </a:t>
            </a:r>
          </a:p>
          <a:p>
            <a:pPr marL="577850" lvl="1" indent="-120650" algn="just">
              <a:lnSpc>
                <a:spcPct val="90000"/>
              </a:lnSpc>
              <a:spcBef>
                <a:spcPct val="20000"/>
              </a:spcBef>
              <a:buClr>
                <a:srgbClr val="FFCC00"/>
              </a:buClr>
            </a:pPr>
            <a:r>
              <a:rPr lang="tr-TR" sz="2800" dirty="0" smtClean="0">
                <a:latin typeface="Arial" pitchFamily="34" charset="0"/>
              </a:rPr>
              <a:t>  Toprakların % 25’i </a:t>
            </a:r>
            <a:r>
              <a:rPr lang="tr-TR" sz="2800" b="1" dirty="0" smtClean="0">
                <a:latin typeface="Arial" pitchFamily="34" charset="0"/>
              </a:rPr>
              <a:t>heyelana</a:t>
            </a:r>
            <a:r>
              <a:rPr lang="tr-TR" sz="2800" dirty="0" smtClean="0">
                <a:latin typeface="Arial" pitchFamily="34" charset="0"/>
              </a:rPr>
              <a:t> maruz kalmaktadır.</a:t>
            </a:r>
          </a:p>
          <a:p>
            <a:pPr marL="577850" lvl="1" indent="-120650" algn="just">
              <a:lnSpc>
                <a:spcPct val="90000"/>
              </a:lnSpc>
              <a:spcBef>
                <a:spcPct val="20000"/>
              </a:spcBef>
              <a:buClr>
                <a:srgbClr val="FFCC00"/>
              </a:buClr>
            </a:pPr>
            <a:r>
              <a:rPr lang="tr-TR" sz="2800" dirty="0" smtClean="0">
                <a:latin typeface="Arial" pitchFamily="34" charset="0"/>
              </a:rPr>
              <a:t>  Nüfusun % 11’i bu alanlarda yaşamaktadır. Toplam afet kayıplarının % 16’sı heyelanlardan kaynaklanmaktadır (Elgin, 2006).</a:t>
            </a:r>
          </a:p>
          <a:p>
            <a:pPr marL="577850" lvl="1" indent="-120650">
              <a:lnSpc>
                <a:spcPct val="90000"/>
              </a:lnSpc>
              <a:spcBef>
                <a:spcPct val="20000"/>
              </a:spcBef>
              <a:buClr>
                <a:srgbClr val="FFCC00"/>
              </a:buClr>
            </a:pPr>
            <a:endParaRPr lang="tr-TR" sz="2000" dirty="0" smtClean="0">
              <a:latin typeface="Arial" pitchFamily="34" charset="0"/>
            </a:endParaRPr>
          </a:p>
          <a:p>
            <a:pPr marL="577850" lvl="1" indent="-120650">
              <a:lnSpc>
                <a:spcPct val="90000"/>
              </a:lnSpc>
              <a:spcBef>
                <a:spcPct val="20000"/>
              </a:spcBef>
              <a:buClr>
                <a:srgbClr val="FFCC00"/>
              </a:buClr>
            </a:pPr>
            <a:r>
              <a:rPr lang="tr-TR" sz="2000" dirty="0" smtClean="0">
                <a:latin typeface="Arial" pitchFamily="34" charset="0"/>
              </a:rPr>
              <a:t>  </a:t>
            </a:r>
          </a:p>
          <a:p>
            <a:pPr marL="577850" lvl="1" indent="-120650">
              <a:lnSpc>
                <a:spcPct val="90000"/>
              </a:lnSpc>
              <a:spcBef>
                <a:spcPct val="20000"/>
              </a:spcBef>
              <a:buClr>
                <a:srgbClr val="FFCC00"/>
              </a:buClr>
            </a:pPr>
            <a:endParaRPr lang="tr-TR" sz="2000" dirty="0" smtClean="0">
              <a:latin typeface="Arial" pitchFamily="34" charset="0"/>
            </a:endParaRPr>
          </a:p>
          <a:p>
            <a:pPr marL="577850" lvl="1" indent="-120650">
              <a:lnSpc>
                <a:spcPct val="90000"/>
              </a:lnSpc>
              <a:spcBef>
                <a:spcPct val="20000"/>
              </a:spcBef>
              <a:buClr>
                <a:srgbClr val="FFCC00"/>
              </a:buClr>
            </a:pPr>
            <a:endParaRPr lang="tr-TR" sz="2000" dirty="0">
              <a:latin typeface="Arial" pitchFamily="34" charset="0"/>
            </a:endParaRPr>
          </a:p>
        </p:txBody>
      </p:sp>
      <p:sp>
        <p:nvSpPr>
          <p:cNvPr id="23" name="Rectangle 2"/>
          <p:cNvSpPr txBox="1">
            <a:spLocks noChangeArrowheads="1"/>
          </p:cNvSpPr>
          <p:nvPr/>
        </p:nvSpPr>
        <p:spPr>
          <a:xfrm>
            <a:off x="1907704" y="214290"/>
            <a:ext cx="4331171" cy="571504"/>
          </a:xfrm>
          <a:prstGeom prst="rect">
            <a:avLst/>
          </a:prstGeom>
        </p:spPr>
        <p:txBody>
          <a:bodyPr vert="horz" lIns="91440" tIns="45720" rIns="91440" bIns="45720" rtlCol="0" anchor="ctr">
            <a:noAutofit/>
          </a:bodyPr>
          <a:lstStyle/>
          <a:p>
            <a:pPr lvl="0" algn="ctr">
              <a:spcBef>
                <a:spcPct val="0"/>
              </a:spcBef>
              <a:defRPr/>
            </a:pPr>
            <a:r>
              <a:rPr lang="tr-TR" sz="2400" b="1" dirty="0" smtClean="0"/>
              <a:t>SONUÇ</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F4D99897-4949-46E7-9BF3-DED19DD3B3C5}"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27</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14</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179512" y="214290"/>
            <a:ext cx="8964456" cy="6455070"/>
          </a:xfrm>
          <a:prstGeom prst="rect">
            <a:avLst/>
          </a:prstGeom>
          <a:solidFill>
            <a:schemeClr val="bg1"/>
          </a:solidFill>
        </p:spPr>
        <p:txBody>
          <a:bodyPr vert="horz" lIns="91440" tIns="45720" rIns="91440" bIns="45720" rtlCol="0">
            <a:noAutofit/>
          </a:bodyPr>
          <a:lstStyle/>
          <a:p>
            <a:pPr marL="577850" lvl="1" indent="-120650" algn="just">
              <a:lnSpc>
                <a:spcPct val="90000"/>
              </a:lnSpc>
              <a:spcBef>
                <a:spcPct val="20000"/>
              </a:spcBef>
              <a:buClr>
                <a:srgbClr val="FFCC00"/>
              </a:buClr>
            </a:pPr>
            <a:r>
              <a:rPr lang="tr-TR" sz="2000" dirty="0" smtClean="0">
                <a:latin typeface="Arial" pitchFamily="34" charset="0"/>
              </a:rPr>
              <a:t>  </a:t>
            </a:r>
          </a:p>
          <a:p>
            <a:r>
              <a:rPr lang="tr-TR" sz="2800" dirty="0" smtClean="0"/>
              <a:t>Böyle bir ülkede yaşarken her ne kadar lojistik sadece işletmeler için önemliymiş gibi görünse de, amacı “hayat kurtarmak” olan afet yönetiminde de lojistik süreçler önem taşımaktadır. Hatta işletme yönetiminde plan ve tahmin yapabilme, afet lojistiğine göre daha kolaydır.  Afet yönetiminde lojistik süreçler belirsizlik halinde planlanır ve en ufak bir hata insan hayatına </a:t>
            </a:r>
            <a:r>
              <a:rPr lang="tr-TR" sz="2800" dirty="0" err="1" smtClean="0"/>
              <a:t>malolacağı</a:t>
            </a:r>
            <a:r>
              <a:rPr lang="tr-TR" sz="2800" dirty="0" smtClean="0"/>
              <a:t> için sürecin daha verimli yönetilmesi gerekir. </a:t>
            </a:r>
          </a:p>
          <a:p>
            <a:endParaRPr lang="tr-TR" sz="2800" dirty="0" smtClean="0"/>
          </a:p>
          <a:p>
            <a:r>
              <a:rPr lang="tr-TR" sz="2800" dirty="0" smtClean="0"/>
              <a:t>Bu anlamda ilgili kuruluşların, sivil toplum örgütlerinin ve kamunun konu hakkında daha duyarlı olmalarının yanı sıra daha bilinçli olması gerekmektedir ve afet yönetiminde lojistik süreçlerin önem taşıdığını kavrayıp gerekli çabaları bu alanda da göstermelidirler. </a:t>
            </a:r>
            <a:endParaRPr lang="tr-TR" sz="2800" dirty="0"/>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3889BB0C-D8A0-4518-A7C7-65EAAFABEC2A}"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28</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2 Grup"/>
          <p:cNvGrpSpPr/>
          <p:nvPr>
            <p:custDataLst>
              <p:tags r:id="rId2"/>
            </p:custDataLst>
          </p:nvPr>
        </p:nvGrpSpPr>
        <p:grpSpPr>
          <a:xfrm>
            <a:off x="-252536" y="-315416"/>
            <a:ext cx="10501386" cy="1428760"/>
            <a:chOff x="-285784" y="-285776"/>
            <a:chExt cx="10501386" cy="1428760"/>
          </a:xfrm>
        </p:grpSpPr>
        <p:sp>
          <p:nvSpPr>
            <p:cNvPr id="6" name="5 Serbest Form"/>
            <p:cNvSpPr/>
            <p:nvPr/>
          </p:nvSpPr>
          <p:spPr>
            <a:xfrm>
              <a:off x="-250723" y="-24"/>
              <a:ext cx="9778181" cy="1106129"/>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txBody>
            <a:bodyPr rtlCol="0" anchor="ctr"/>
            <a:lstStyle/>
            <a:p>
              <a:pPr algn="ctr"/>
              <a:endParaRPr lang="tr-TR"/>
            </a:p>
          </p:txBody>
        </p:sp>
        <p:sp>
          <p:nvSpPr>
            <p:cNvPr id="7" name="6 Serbest Form"/>
            <p:cNvSpPr/>
            <p:nvPr/>
          </p:nvSpPr>
          <p:spPr>
            <a:xfrm>
              <a:off x="-285784" y="-142900"/>
              <a:ext cx="9921057" cy="1285884"/>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7 Serbest Form"/>
            <p:cNvSpPr/>
            <p:nvPr/>
          </p:nvSpPr>
          <p:spPr>
            <a:xfrm>
              <a:off x="-133383" y="142852"/>
              <a:ext cx="9491730" cy="928694"/>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0000" endA="300" endPos="55000" dir="5400000" sy="-100000" algn="bl" rotWithShape="0"/>
            </a:effectLst>
          </p:spPr>
          <p:style>
            <a:lnRef idx="1">
              <a:schemeClr val="accent3"/>
            </a:lnRef>
            <a:fillRef idx="0">
              <a:schemeClr val="accent3"/>
            </a:fillRef>
            <a:effectRef idx="0">
              <a:schemeClr val="accent3"/>
            </a:effectRef>
            <a:fontRef idx="minor">
              <a:schemeClr val="tx1"/>
            </a:fontRef>
          </p:style>
          <p:txBody>
            <a:bodyPr rtlCol="0" anchor="ctr"/>
            <a:lstStyle/>
            <a:p>
              <a:pPr algn="ctr"/>
              <a:endParaRPr lang="tr-TR"/>
            </a:p>
          </p:txBody>
        </p:sp>
        <p:sp>
          <p:nvSpPr>
            <p:cNvPr id="9" name="8 Serbest Form"/>
            <p:cNvSpPr/>
            <p:nvPr/>
          </p:nvSpPr>
          <p:spPr>
            <a:xfrm>
              <a:off x="-214346" y="-285776"/>
              <a:ext cx="10429948" cy="1428760"/>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2000" endA="300" endPos="35000" dir="5400000" sy="-100000" algn="bl" rotWithShape="0"/>
            </a:effectLst>
          </p:spPr>
          <p:style>
            <a:lnRef idx="1">
              <a:schemeClr val="accent4"/>
            </a:lnRef>
            <a:fillRef idx="0">
              <a:schemeClr val="accent4"/>
            </a:fillRef>
            <a:effectRef idx="0">
              <a:schemeClr val="accent4"/>
            </a:effectRef>
            <a:fontRef idx="minor">
              <a:schemeClr val="tx1"/>
            </a:fontRef>
          </p:style>
          <p:txBody>
            <a:bodyPr rtlCol="0" anchor="ctr"/>
            <a:lstStyle/>
            <a:p>
              <a:pPr algn="ctr"/>
              <a:endParaRPr lang="tr-TR"/>
            </a:p>
          </p:txBody>
        </p:sp>
        <p:pic>
          <p:nvPicPr>
            <p:cNvPr id="10" name="9 Resim" descr="blmyo-logo-gif.gif"/>
            <p:cNvPicPr>
              <a:picLocks noChangeAspect="1"/>
            </p:cNvPicPr>
            <p:nvPr/>
          </p:nvPicPr>
          <p:blipFill>
            <a:blip r:embed="rId7" cstate="print">
              <a:lum bright="10000" contrast="30000"/>
            </a:blip>
            <a:stretch>
              <a:fillRect/>
            </a:stretch>
          </p:blipFill>
          <p:spPr>
            <a:xfrm>
              <a:off x="6572264" y="357166"/>
              <a:ext cx="1285884" cy="777803"/>
            </a:xfrm>
            <a:prstGeom prst="rect">
              <a:avLst/>
            </a:prstGeom>
            <a:solidFill>
              <a:schemeClr val="bg1"/>
            </a:solidFill>
            <a:ln>
              <a:noFill/>
            </a:ln>
            <a:effectLst>
              <a:reflection blurRad="12700" stA="38000" endPos="28000" dist="5000" dir="5400000" sy="-100000" algn="bl" rotWithShape="0"/>
            </a:effectLst>
          </p:spPr>
        </p:pic>
      </p:grpSp>
      <p:cxnSp>
        <p:nvCxnSpPr>
          <p:cNvPr id="25" name="24 Düz Bağlayıcı"/>
          <p:cNvCxnSpPr/>
          <p:nvPr>
            <p:custDataLst>
              <p:tags r:id="rId3"/>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4"/>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15</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539552" y="1124744"/>
            <a:ext cx="8064896" cy="5184576"/>
          </a:xfrm>
          <a:prstGeom prst="rect">
            <a:avLst/>
          </a:prstGeom>
          <a:solidFill>
            <a:schemeClr val="accent3">
              <a:lumMod val="40000"/>
              <a:lumOff val="60000"/>
            </a:schemeClr>
          </a:solidFill>
        </p:spPr>
        <p:txBody>
          <a:bodyPr vert="horz" lIns="91440" tIns="45720" rIns="91440" bIns="45720" rtlCol="0">
            <a:noAutofit/>
          </a:bodyPr>
          <a:lstStyle/>
          <a:p>
            <a:r>
              <a:rPr lang="tr-TR" dirty="0" smtClean="0"/>
              <a:t>BÖRÜHAN, Gülmüş, Pervin ERSOY ve Ömer B. TEK; (2012), “Afet Yönetiminde Lojistik Planlamanın Önemi”, I. Ulusal Lojistik ve Tedarik Zinciri Kongresi Bildiri Kitabı, </a:t>
            </a:r>
            <a:r>
              <a:rPr lang="tr-TR" dirty="0" err="1" smtClean="0"/>
              <a:t>ss</a:t>
            </a:r>
            <a:r>
              <a:rPr lang="tr-TR" dirty="0" smtClean="0"/>
              <a:t>.376-383.</a:t>
            </a:r>
          </a:p>
          <a:p>
            <a:endParaRPr lang="tr-TR" dirty="0" smtClean="0"/>
          </a:p>
          <a:p>
            <a:r>
              <a:rPr lang="en-US" dirty="0" smtClean="0"/>
              <a:t>DEJOHN, Paula; (2005), “Heroic Effort Keep Supplies Coming</a:t>
            </a:r>
            <a:r>
              <a:rPr lang="tr-TR" dirty="0" smtClean="0"/>
              <a:t> </a:t>
            </a:r>
            <a:r>
              <a:rPr lang="en-US" dirty="0" smtClean="0"/>
              <a:t>in Wake of Katrina”, Hospital Materials Management, 30(10),</a:t>
            </a:r>
            <a:r>
              <a:rPr lang="tr-TR" dirty="0" smtClean="0"/>
              <a:t> </a:t>
            </a:r>
            <a:r>
              <a:rPr lang="tr-TR" dirty="0" err="1" smtClean="0"/>
              <a:t>pp</a:t>
            </a:r>
            <a:r>
              <a:rPr lang="tr-TR" dirty="0" smtClean="0"/>
              <a:t>. 1-16.</a:t>
            </a:r>
          </a:p>
          <a:p>
            <a:r>
              <a:rPr lang="nn-NO" dirty="0" smtClean="0"/>
              <a:t> </a:t>
            </a:r>
            <a:endParaRPr lang="tr-TR" dirty="0" smtClean="0"/>
          </a:p>
          <a:p>
            <a:r>
              <a:rPr lang="tr-TR" dirty="0" smtClean="0"/>
              <a:t>Ersoy, Pervin, </a:t>
            </a:r>
            <a:r>
              <a:rPr lang="tr-TR" dirty="0" err="1" smtClean="0"/>
              <a:t>Börühan</a:t>
            </a:r>
            <a:r>
              <a:rPr lang="tr-TR" dirty="0" smtClean="0"/>
              <a:t>, Gülmüş (2013), “Lojistik Süreçler Açısından Afet Lojistiğinin Önemi”, </a:t>
            </a:r>
            <a:r>
              <a:rPr lang="sv-SE" dirty="0" smtClean="0"/>
              <a:t>Finans Politik &amp; Ekonomik Yorumlar 2013 Cilt: 50 Sayı: 578</a:t>
            </a:r>
            <a:r>
              <a:rPr lang="tr-TR" dirty="0" smtClean="0"/>
              <a:t>.</a:t>
            </a:r>
            <a:r>
              <a:rPr lang="en-US" dirty="0" smtClean="0"/>
              <a:t> </a:t>
            </a:r>
            <a:endParaRPr lang="tr-TR" dirty="0" smtClean="0"/>
          </a:p>
          <a:p>
            <a:endParaRPr lang="tr-TR" dirty="0" smtClean="0"/>
          </a:p>
          <a:p>
            <a:r>
              <a:rPr lang="en-US" dirty="0" smtClean="0"/>
              <a:t>G</a:t>
            </a:r>
            <a:r>
              <a:rPr lang="tr-TR" dirty="0" err="1" smtClean="0"/>
              <a:t>aboury</a:t>
            </a:r>
            <a:r>
              <a:rPr lang="tr-TR" dirty="0" smtClean="0"/>
              <a:t> </a:t>
            </a:r>
            <a:r>
              <a:rPr lang="en-US" dirty="0" smtClean="0"/>
              <a:t>, Jane; (2005), “Hungry to serve”, Industrial Engineer,</a:t>
            </a:r>
            <a:r>
              <a:rPr lang="tr-TR" dirty="0" err="1" smtClean="0"/>
              <a:t>Vol</a:t>
            </a:r>
            <a:r>
              <a:rPr lang="tr-TR" dirty="0" smtClean="0"/>
              <a:t>. 37 No. 5, </a:t>
            </a:r>
            <a:r>
              <a:rPr lang="tr-TR" dirty="0" err="1" smtClean="0"/>
              <a:t>pp</a:t>
            </a:r>
            <a:r>
              <a:rPr lang="tr-TR" dirty="0" smtClean="0"/>
              <a:t>. 28-9. </a:t>
            </a:r>
          </a:p>
          <a:p>
            <a:endParaRPr lang="tr-TR" dirty="0" smtClean="0"/>
          </a:p>
          <a:p>
            <a:r>
              <a:rPr lang="en-US" dirty="0" smtClean="0"/>
              <a:t>LEE, Wally H. and Marc ZBINDEN; (2003), “Marrying Logistics</a:t>
            </a:r>
          </a:p>
          <a:p>
            <a:r>
              <a:rPr lang="en-US" dirty="0" smtClean="0"/>
              <a:t>and Technology for effective relief”, Forced Migration Review,</a:t>
            </a:r>
          </a:p>
          <a:p>
            <a:r>
              <a:rPr lang="tr-TR" dirty="0" err="1" smtClean="0"/>
              <a:t>Vol</a:t>
            </a:r>
            <a:r>
              <a:rPr lang="tr-TR" dirty="0" smtClean="0"/>
              <a:t>. 18, </a:t>
            </a:r>
            <a:r>
              <a:rPr lang="tr-TR" dirty="0" err="1" smtClean="0"/>
              <a:t>pp</a:t>
            </a:r>
            <a:r>
              <a:rPr lang="tr-TR" dirty="0" smtClean="0"/>
              <a:t>. 34-35.</a:t>
            </a:r>
          </a:p>
          <a:p>
            <a:endParaRPr lang="tr-TR" dirty="0" smtClean="0"/>
          </a:p>
          <a:p>
            <a:r>
              <a:rPr lang="tr-TR" dirty="0" err="1" smtClean="0"/>
              <a:t>Long</a:t>
            </a:r>
            <a:r>
              <a:rPr lang="en-US" dirty="0" smtClean="0"/>
              <a:t>, Douglas C and Donald F. WOOD; (1995), “The logistics</a:t>
            </a:r>
            <a:r>
              <a:rPr lang="tr-TR" dirty="0" smtClean="0"/>
              <a:t> </a:t>
            </a:r>
            <a:r>
              <a:rPr lang="en-US" dirty="0" smtClean="0"/>
              <a:t>of famine relief”, Journal of Business Logistics, 16(1), pp.</a:t>
            </a:r>
            <a:r>
              <a:rPr lang="tr-TR" dirty="0" smtClean="0"/>
              <a:t>213–229.</a:t>
            </a:r>
          </a:p>
          <a:p>
            <a:endParaRPr lang="tr-TR" dirty="0" smtClean="0"/>
          </a:p>
          <a:p>
            <a:endParaRPr lang="tr-TR" dirty="0" smtClean="0"/>
          </a:p>
          <a:p>
            <a:endParaRPr lang="tr-TR" dirty="0" smtClean="0"/>
          </a:p>
          <a:p>
            <a:endParaRPr lang="tr-TR" i="1" dirty="0" smtClean="0"/>
          </a:p>
          <a:p>
            <a:endParaRPr lang="tr-TR" dirty="0" smtClean="0"/>
          </a:p>
        </p:txBody>
      </p:sp>
      <p:sp>
        <p:nvSpPr>
          <p:cNvPr id="23" name="Rectangle 2"/>
          <p:cNvSpPr txBox="1">
            <a:spLocks noChangeArrowheads="1"/>
          </p:cNvSpPr>
          <p:nvPr/>
        </p:nvSpPr>
        <p:spPr>
          <a:xfrm>
            <a:off x="0" y="764704"/>
            <a:ext cx="6238875" cy="287338"/>
          </a:xfrm>
          <a:prstGeom prst="rect">
            <a:avLst/>
          </a:prstGeom>
        </p:spPr>
        <p:txBody>
          <a:bodyPr vert="horz" lIns="91440" tIns="45720" rIns="91440" bIns="45720" rtlCol="0" anchor="ctr">
            <a:noAutofit/>
          </a:bodyPr>
          <a:lstStyle/>
          <a:p>
            <a:pPr lvl="0" algn="ctr">
              <a:spcBef>
                <a:spcPct val="0"/>
              </a:spcBef>
              <a:defRPr/>
            </a:pPr>
            <a:r>
              <a:rPr lang="tr-TR" sz="2400" b="1" dirty="0" smtClean="0"/>
              <a:t>KAYNAKLAR</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3" name="Veri Yer Tutucusu 2"/>
          <p:cNvSpPr>
            <a:spLocks noGrp="1"/>
          </p:cNvSpPr>
          <p:nvPr>
            <p:ph type="dt" sz="half" idx="10"/>
          </p:nvPr>
        </p:nvSpPr>
        <p:spPr/>
        <p:txBody>
          <a:bodyPr/>
          <a:lstStyle/>
          <a:p>
            <a:fld id="{1ADE6DA4-C5A5-4062-A5C9-6EE1A6A25960}"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523FEBB-4577-44E9-B2CF-F440606F5670}" type="slidenum">
              <a:rPr lang="tr-TR" smtClean="0"/>
              <a:pPr/>
              <a:t>29</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18 Oval"/>
          <p:cNvSpPr/>
          <p:nvPr/>
        </p:nvSpPr>
        <p:spPr>
          <a:xfrm>
            <a:off x="500034" y="142852"/>
            <a:ext cx="714380" cy="714380"/>
          </a:xfrm>
          <a:prstGeom prst="ellipse">
            <a:avLst/>
          </a:prstGeom>
          <a:noFill/>
          <a:ln w="3175">
            <a:solidFill>
              <a:srgbClr val="0070C0">
                <a:alpha val="56000"/>
              </a:srgb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solidFill>
                <a:srgbClr val="FC3665"/>
              </a:solidFill>
            </a:endParaRPr>
          </a:p>
        </p:txBody>
      </p:sp>
      <p:sp>
        <p:nvSpPr>
          <p:cNvPr id="20" name="19 Oval"/>
          <p:cNvSpPr/>
          <p:nvPr/>
        </p:nvSpPr>
        <p:spPr>
          <a:xfrm>
            <a:off x="428596" y="71414"/>
            <a:ext cx="857256" cy="857256"/>
          </a:xfrm>
          <a:prstGeom prst="ellipse">
            <a:avLst/>
          </a:prstGeom>
          <a:noFill/>
          <a:ln w="3175">
            <a:solidFill>
              <a:srgbClr val="0070C0">
                <a:alpha val="23000"/>
              </a:srgb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solidFill>
                <a:srgbClr val="FC3665"/>
              </a:solidFill>
            </a:endParaRPr>
          </a:p>
        </p:txBody>
      </p:sp>
      <p:sp>
        <p:nvSpPr>
          <p:cNvPr id="21" name="20 Oval"/>
          <p:cNvSpPr/>
          <p:nvPr/>
        </p:nvSpPr>
        <p:spPr>
          <a:xfrm>
            <a:off x="357158" y="-24"/>
            <a:ext cx="1000132" cy="1000132"/>
          </a:xfrm>
          <a:prstGeom prst="ellipse">
            <a:avLst/>
          </a:prstGeom>
          <a:noFill/>
          <a:ln w="3175">
            <a:solidFill>
              <a:srgbClr val="0070C0">
                <a:alpha val="6000"/>
              </a:srgb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solidFill>
                <a:srgbClr val="FC3665"/>
              </a:solidFill>
            </a:endParaRPr>
          </a:p>
        </p:txBody>
      </p:sp>
      <p:cxnSp>
        <p:nvCxnSpPr>
          <p:cNvPr id="48" name="47 Düz Bağlayıcı"/>
          <p:cNvCxnSpPr/>
          <p:nvPr>
            <p:custDataLst>
              <p:tags r:id="rId2"/>
            </p:custDataLst>
          </p:nvPr>
        </p:nvCxnSpPr>
        <p:spPr>
          <a:xfrm>
            <a:off x="0" y="6429396"/>
            <a:ext cx="9144000" cy="0"/>
          </a:xfrm>
          <a:prstGeom prst="line">
            <a:avLst/>
          </a:prstGeom>
          <a:ln w="3175">
            <a:solidFill>
              <a:srgbClr val="0070C0"/>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49" name="48 Düz Bağlayıcı"/>
          <p:cNvCxnSpPr/>
          <p:nvPr>
            <p:custDataLst>
              <p:tags r:id="rId3"/>
            </p:custDataLst>
          </p:nvPr>
        </p:nvCxnSpPr>
        <p:spPr>
          <a:xfrm>
            <a:off x="-32" y="6357958"/>
            <a:ext cx="9144000" cy="0"/>
          </a:xfrm>
          <a:prstGeom prst="line">
            <a:avLst/>
          </a:prstGeom>
          <a:ln w="3175">
            <a:solidFill>
              <a:srgbClr val="0070C0"/>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50" name="49 Dikdörtgen"/>
          <p:cNvSpPr/>
          <p:nvPr/>
        </p:nvSpPr>
        <p:spPr>
          <a:xfrm>
            <a:off x="142844" y="6429396"/>
            <a:ext cx="1214446" cy="357166"/>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smtClean="0">
              <a:solidFill>
                <a:schemeClr val="bg1">
                  <a:lumMod val="65000"/>
                </a:schemeClr>
              </a:solidFill>
            </a:endParaRPr>
          </a:p>
        </p:txBody>
      </p:sp>
      <p:sp>
        <p:nvSpPr>
          <p:cNvPr id="51" name="50 Dikdörtgen"/>
          <p:cNvSpPr/>
          <p:nvPr/>
        </p:nvSpPr>
        <p:spPr>
          <a:xfrm>
            <a:off x="1428728" y="6429396"/>
            <a:ext cx="4429156" cy="357166"/>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solidFill>
                  <a:schemeClr val="bg1">
                    <a:lumMod val="65000"/>
                  </a:schemeClr>
                </a:solidFill>
              </a:rPr>
              <a:t>Yetki Belgesini Verilmesi, Yenilenmesi </a:t>
            </a:r>
            <a:endParaRPr lang="tr-TR" dirty="0">
              <a:solidFill>
                <a:schemeClr val="bg1">
                  <a:lumMod val="65000"/>
                </a:schemeClr>
              </a:solidFill>
            </a:endParaRPr>
          </a:p>
        </p:txBody>
      </p:sp>
      <p:sp>
        <p:nvSpPr>
          <p:cNvPr id="52" name="51 Dikdörtgen"/>
          <p:cNvSpPr/>
          <p:nvPr/>
        </p:nvSpPr>
        <p:spPr>
          <a:xfrm>
            <a:off x="5857884" y="6429396"/>
            <a:ext cx="3214710" cy="357166"/>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err="1" smtClean="0">
                <a:solidFill>
                  <a:schemeClr val="bg1">
                    <a:lumMod val="65000"/>
                  </a:schemeClr>
                </a:solidFill>
              </a:rPr>
              <a:t>Yard</a:t>
            </a:r>
            <a:r>
              <a:rPr lang="tr-TR" dirty="0" smtClean="0">
                <a:solidFill>
                  <a:schemeClr val="bg1">
                    <a:lumMod val="65000"/>
                  </a:schemeClr>
                </a:solidFill>
              </a:rPr>
              <a:t>.</a:t>
            </a:r>
            <a:r>
              <a:rPr lang="tr-TR" dirty="0" err="1" smtClean="0">
                <a:solidFill>
                  <a:schemeClr val="bg1">
                    <a:lumMod val="65000"/>
                  </a:schemeClr>
                </a:solidFill>
              </a:rPr>
              <a:t>Doç.Dr</a:t>
            </a:r>
            <a:r>
              <a:rPr lang="tr-TR" dirty="0" smtClean="0">
                <a:solidFill>
                  <a:schemeClr val="bg1">
                    <a:lumMod val="65000"/>
                  </a:schemeClr>
                </a:solidFill>
              </a:rPr>
              <a:t>. Ezgi Uzel</a:t>
            </a:r>
            <a:endParaRPr lang="tr-TR" dirty="0">
              <a:solidFill>
                <a:schemeClr val="bg1">
                  <a:lumMod val="65000"/>
                </a:schemeClr>
              </a:solidFill>
            </a:endParaRPr>
          </a:p>
        </p:txBody>
      </p:sp>
      <p:sp>
        <p:nvSpPr>
          <p:cNvPr id="61" name="Rectangle 2"/>
          <p:cNvSpPr txBox="1">
            <a:spLocks noChangeArrowheads="1"/>
          </p:cNvSpPr>
          <p:nvPr/>
        </p:nvSpPr>
        <p:spPr>
          <a:xfrm>
            <a:off x="251520" y="214289"/>
            <a:ext cx="6238875" cy="478407"/>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chemeClr val="tx1"/>
                </a:solidFill>
                <a:effectLst/>
                <a:uLnTx/>
                <a:uFillTx/>
                <a:latin typeface="+mj-lt"/>
                <a:ea typeface="+mj-ea"/>
                <a:cs typeface="+mj-cs"/>
              </a:rPr>
              <a:t>LOJİSTİK NEDİR ? </a:t>
            </a:r>
          </a:p>
        </p:txBody>
      </p:sp>
      <p:sp>
        <p:nvSpPr>
          <p:cNvPr id="62" name="Text Box 4"/>
          <p:cNvSpPr txBox="1">
            <a:spLocks noChangeAspect="1" noChangeArrowheads="1"/>
          </p:cNvSpPr>
          <p:nvPr>
            <p:custDataLst>
              <p:tags r:id="rId4"/>
            </p:custDataLst>
          </p:nvPr>
        </p:nvSpPr>
        <p:spPr bwMode="auto">
          <a:xfrm>
            <a:off x="357159" y="857231"/>
            <a:ext cx="8655308" cy="5215000"/>
          </a:xfrm>
          <a:prstGeom prst="rect">
            <a:avLst/>
          </a:prstGeom>
          <a:solidFill>
            <a:schemeClr val="accent3">
              <a:lumMod val="40000"/>
              <a:lumOff val="60000"/>
            </a:schemeClr>
          </a:solidFill>
          <a:ln>
            <a:headEnd/>
            <a:tailEnd/>
          </a:ln>
        </p:spPr>
        <p:style>
          <a:lnRef idx="1">
            <a:schemeClr val="accent3"/>
          </a:lnRef>
          <a:fillRef idx="2">
            <a:schemeClr val="accent3"/>
          </a:fillRef>
          <a:effectRef idx="1">
            <a:schemeClr val="accent3"/>
          </a:effectRef>
          <a:fontRef idx="minor">
            <a:schemeClr val="dk1"/>
          </a:fontRef>
        </p:style>
        <p:txBody>
          <a:bodyPr wrap="square" anchor="ctr">
            <a:noAutofit/>
          </a:bodyPr>
          <a:lstStyle/>
          <a:p>
            <a:pPr marL="457200" indent="-457200" algn="just"/>
            <a:r>
              <a:rPr lang="tr-TR" sz="2000" dirty="0" smtClean="0">
                <a:latin typeface="Arial" pitchFamily="34" charset="0"/>
                <a:cs typeface="Arial" pitchFamily="34" charset="0"/>
              </a:rPr>
              <a:t>	</a:t>
            </a:r>
            <a:r>
              <a:rPr lang="tr-TR" sz="2800" dirty="0" smtClean="0">
                <a:latin typeface="Arial" pitchFamily="34" charset="0"/>
                <a:cs typeface="Arial" pitchFamily="34" charset="0"/>
              </a:rPr>
              <a:t>Lojistik;</a:t>
            </a:r>
          </a:p>
          <a:p>
            <a:pPr marL="457200" indent="-457200" algn="just"/>
            <a:endParaRPr lang="tr-TR" sz="2800" dirty="0" smtClean="0">
              <a:latin typeface="Arial" pitchFamily="34" charset="0"/>
              <a:cs typeface="Arial" pitchFamily="34" charset="0"/>
            </a:endParaRPr>
          </a:p>
          <a:p>
            <a:pPr marL="457200" indent="-457200"/>
            <a:r>
              <a:rPr lang="tr-TR" sz="2800" dirty="0" smtClean="0">
                <a:latin typeface="Arial" pitchFamily="34" charset="0"/>
                <a:cs typeface="Arial" pitchFamily="34" charset="0"/>
              </a:rPr>
              <a:t>      “ </a:t>
            </a:r>
            <a:r>
              <a:rPr lang="tr-TR" sz="2800" b="1" i="1" dirty="0" smtClean="0">
                <a:solidFill>
                  <a:schemeClr val="tx1"/>
                </a:solidFill>
                <a:latin typeface="Arial" pitchFamily="34" charset="0"/>
                <a:cs typeface="Arial" pitchFamily="34" charset="0"/>
              </a:rPr>
              <a:t>Hammadde, yarı mamul, mamul ve ilgili bilgilerin üretim noktasının başından tüketim noktasına kadar, müşteri gereksinimlerini karşılamak amacıyla, etkin ve düşük maliyetli bir şekilde akış ve depolanması süreçlerinin,planlanması, uygulama ve kontrol edilmesi</a:t>
            </a:r>
            <a:r>
              <a:rPr lang="tr-TR" sz="2800" dirty="0" smtClean="0">
                <a:latin typeface="Arial" pitchFamily="34" charset="0"/>
                <a:cs typeface="Arial" pitchFamily="34" charset="0"/>
              </a:rPr>
              <a:t>”</a:t>
            </a:r>
          </a:p>
          <a:p>
            <a:pPr marL="457200" indent="-457200"/>
            <a:endParaRPr lang="tr-TR" sz="2800" dirty="0" smtClean="0">
              <a:latin typeface="Arial" pitchFamily="34" charset="0"/>
              <a:cs typeface="Arial" pitchFamily="34" charset="0"/>
            </a:endParaRPr>
          </a:p>
          <a:p>
            <a:pPr marL="457200" indent="-457200"/>
            <a:r>
              <a:rPr lang="tr-TR" sz="2800" dirty="0" smtClean="0">
                <a:latin typeface="Arial" pitchFamily="34" charset="0"/>
                <a:cs typeface="Arial" pitchFamily="34" charset="0"/>
              </a:rPr>
              <a:t>	olarak tanımlanmaktadır.</a:t>
            </a:r>
            <a:r>
              <a:rPr lang="tr-TR" altLang="en-US" sz="2800" dirty="0" smtClean="0">
                <a:latin typeface="Arial" pitchFamily="34" charset="0"/>
                <a:cs typeface="Arial" pitchFamily="34" charset="0"/>
              </a:rPr>
              <a:t>”</a:t>
            </a:r>
            <a:endParaRPr lang="tr-TR" sz="2800" b="1" dirty="0"/>
          </a:p>
        </p:txBody>
      </p:sp>
      <p:sp>
        <p:nvSpPr>
          <p:cNvPr id="63" name="62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a:t>
            </a:r>
            <a:endParaRPr lang="tr-TR" sz="1600" dirty="0"/>
          </a:p>
        </p:txBody>
      </p:sp>
      <p:sp>
        <p:nvSpPr>
          <p:cNvPr id="2" name="Veri Yer Tutucusu 1"/>
          <p:cNvSpPr>
            <a:spLocks noGrp="1"/>
          </p:cNvSpPr>
          <p:nvPr>
            <p:ph type="dt" sz="half" idx="10"/>
          </p:nvPr>
        </p:nvSpPr>
        <p:spPr/>
        <p:txBody>
          <a:bodyPr/>
          <a:lstStyle/>
          <a:p>
            <a:fld id="{F5B79CC6-0536-4566-8697-5256591C48AF}"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3</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2 Grup"/>
          <p:cNvGrpSpPr/>
          <p:nvPr>
            <p:custDataLst>
              <p:tags r:id="rId2"/>
            </p:custDataLst>
          </p:nvPr>
        </p:nvGrpSpPr>
        <p:grpSpPr>
          <a:xfrm>
            <a:off x="-252536" y="-315416"/>
            <a:ext cx="10501386" cy="1428760"/>
            <a:chOff x="-285784" y="-285776"/>
            <a:chExt cx="10501386" cy="1428760"/>
          </a:xfrm>
        </p:grpSpPr>
        <p:sp>
          <p:nvSpPr>
            <p:cNvPr id="6" name="5 Serbest Form"/>
            <p:cNvSpPr/>
            <p:nvPr/>
          </p:nvSpPr>
          <p:spPr>
            <a:xfrm>
              <a:off x="-250723" y="-24"/>
              <a:ext cx="9778181" cy="1106129"/>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txBody>
            <a:bodyPr rtlCol="0" anchor="ctr"/>
            <a:lstStyle/>
            <a:p>
              <a:pPr algn="ctr"/>
              <a:endParaRPr lang="tr-TR"/>
            </a:p>
          </p:txBody>
        </p:sp>
        <p:sp>
          <p:nvSpPr>
            <p:cNvPr id="7" name="6 Serbest Form"/>
            <p:cNvSpPr/>
            <p:nvPr/>
          </p:nvSpPr>
          <p:spPr>
            <a:xfrm>
              <a:off x="-285784" y="-142900"/>
              <a:ext cx="9921057" cy="1285884"/>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7 Serbest Form"/>
            <p:cNvSpPr/>
            <p:nvPr/>
          </p:nvSpPr>
          <p:spPr>
            <a:xfrm>
              <a:off x="-133383" y="142852"/>
              <a:ext cx="9491730" cy="928694"/>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0000" endA="300" endPos="55000" dir="5400000" sy="-100000" algn="bl" rotWithShape="0"/>
            </a:effectLst>
          </p:spPr>
          <p:style>
            <a:lnRef idx="1">
              <a:schemeClr val="accent3"/>
            </a:lnRef>
            <a:fillRef idx="0">
              <a:schemeClr val="accent3"/>
            </a:fillRef>
            <a:effectRef idx="0">
              <a:schemeClr val="accent3"/>
            </a:effectRef>
            <a:fontRef idx="minor">
              <a:schemeClr val="tx1"/>
            </a:fontRef>
          </p:style>
          <p:txBody>
            <a:bodyPr rtlCol="0" anchor="ctr"/>
            <a:lstStyle/>
            <a:p>
              <a:pPr algn="ctr"/>
              <a:endParaRPr lang="tr-TR"/>
            </a:p>
          </p:txBody>
        </p:sp>
        <p:sp>
          <p:nvSpPr>
            <p:cNvPr id="9" name="8 Serbest Form"/>
            <p:cNvSpPr/>
            <p:nvPr/>
          </p:nvSpPr>
          <p:spPr>
            <a:xfrm>
              <a:off x="-214346" y="-285776"/>
              <a:ext cx="10429948" cy="1428760"/>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2000" endA="300" endPos="35000" dir="5400000" sy="-100000" algn="bl" rotWithShape="0"/>
            </a:effectLst>
          </p:spPr>
          <p:style>
            <a:lnRef idx="1">
              <a:schemeClr val="accent4"/>
            </a:lnRef>
            <a:fillRef idx="0">
              <a:schemeClr val="accent4"/>
            </a:fillRef>
            <a:effectRef idx="0">
              <a:schemeClr val="accent4"/>
            </a:effectRef>
            <a:fontRef idx="minor">
              <a:schemeClr val="tx1"/>
            </a:fontRef>
          </p:style>
          <p:txBody>
            <a:bodyPr rtlCol="0" anchor="ctr"/>
            <a:lstStyle/>
            <a:p>
              <a:pPr algn="ctr"/>
              <a:endParaRPr lang="tr-TR"/>
            </a:p>
          </p:txBody>
        </p:sp>
        <p:pic>
          <p:nvPicPr>
            <p:cNvPr id="10" name="9 Resim" descr="blmyo-logo-gif.gif"/>
            <p:cNvPicPr>
              <a:picLocks noChangeAspect="1"/>
            </p:cNvPicPr>
            <p:nvPr/>
          </p:nvPicPr>
          <p:blipFill>
            <a:blip r:embed="rId7" cstate="print">
              <a:lum bright="10000" contrast="30000"/>
            </a:blip>
            <a:stretch>
              <a:fillRect/>
            </a:stretch>
          </p:blipFill>
          <p:spPr>
            <a:xfrm>
              <a:off x="6572264" y="357166"/>
              <a:ext cx="1285884" cy="777803"/>
            </a:xfrm>
            <a:prstGeom prst="rect">
              <a:avLst/>
            </a:prstGeom>
            <a:solidFill>
              <a:schemeClr val="bg1"/>
            </a:solidFill>
            <a:ln>
              <a:noFill/>
            </a:ln>
            <a:effectLst>
              <a:reflection blurRad="12700" stA="38000" endPos="28000" dist="5000" dir="5400000" sy="-100000" algn="bl" rotWithShape="0"/>
            </a:effectLst>
          </p:spPr>
        </p:pic>
      </p:grpSp>
      <p:cxnSp>
        <p:nvCxnSpPr>
          <p:cNvPr id="25" name="24 Düz Bağlayıcı"/>
          <p:cNvCxnSpPr/>
          <p:nvPr>
            <p:custDataLst>
              <p:tags r:id="rId3"/>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4"/>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15</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395536" y="1052736"/>
            <a:ext cx="8064896" cy="5184576"/>
          </a:xfrm>
          <a:prstGeom prst="rect">
            <a:avLst/>
          </a:prstGeom>
          <a:solidFill>
            <a:schemeClr val="accent3">
              <a:lumMod val="40000"/>
              <a:lumOff val="60000"/>
            </a:schemeClr>
          </a:solidFill>
        </p:spPr>
        <p:txBody>
          <a:bodyPr vert="horz" lIns="91440" tIns="45720" rIns="91440" bIns="45720" rtlCol="0">
            <a:noAutofit/>
          </a:bodyPr>
          <a:lstStyle/>
          <a:p>
            <a:endParaRPr lang="tr-TR" dirty="0" smtClean="0"/>
          </a:p>
          <a:p>
            <a:r>
              <a:rPr lang="tr-TR" dirty="0" err="1" smtClean="0"/>
              <a:t>Kovacs</a:t>
            </a:r>
            <a:r>
              <a:rPr lang="tr-TR" dirty="0" smtClean="0"/>
              <a:t>, </a:t>
            </a:r>
            <a:r>
              <a:rPr lang="tr-TR" dirty="0" err="1" smtClean="0"/>
              <a:t>Gyöngi</a:t>
            </a:r>
            <a:r>
              <a:rPr lang="tr-TR" dirty="0" smtClean="0"/>
              <a:t> </a:t>
            </a:r>
            <a:r>
              <a:rPr lang="tr-TR" dirty="0" err="1" smtClean="0"/>
              <a:t>and</a:t>
            </a:r>
            <a:r>
              <a:rPr lang="tr-TR" dirty="0" smtClean="0"/>
              <a:t> Karen M. SPENS; (2012), “</a:t>
            </a:r>
            <a:r>
              <a:rPr lang="tr-TR" dirty="0" err="1" smtClean="0"/>
              <a:t>Relief</a:t>
            </a:r>
            <a:r>
              <a:rPr lang="tr-TR" dirty="0" smtClean="0"/>
              <a:t> </a:t>
            </a:r>
            <a:r>
              <a:rPr lang="tr-TR" dirty="0" err="1" smtClean="0"/>
              <a:t>Supply</a:t>
            </a:r>
            <a:r>
              <a:rPr lang="tr-TR" dirty="0" smtClean="0"/>
              <a:t> </a:t>
            </a:r>
            <a:r>
              <a:rPr lang="en-US" dirty="0" smtClean="0"/>
              <a:t>Chain for Disasters, Humanitarian, Aid and Emergency Logistics”,</a:t>
            </a:r>
          </a:p>
          <a:p>
            <a:r>
              <a:rPr lang="tr-TR" dirty="0" err="1" smtClean="0"/>
              <a:t>Business</a:t>
            </a:r>
            <a:r>
              <a:rPr lang="tr-TR" dirty="0" smtClean="0"/>
              <a:t> </a:t>
            </a:r>
            <a:r>
              <a:rPr lang="tr-TR" dirty="0" err="1" smtClean="0"/>
              <a:t>Science</a:t>
            </a:r>
            <a:r>
              <a:rPr lang="tr-TR" dirty="0" smtClean="0"/>
              <a:t>, USA.</a:t>
            </a:r>
            <a:r>
              <a:rPr lang="sv-SE" dirty="0" smtClean="0"/>
              <a:t> </a:t>
            </a:r>
            <a:endParaRPr lang="tr-TR" dirty="0" smtClean="0"/>
          </a:p>
          <a:p>
            <a:endParaRPr lang="tr-TR" dirty="0" smtClean="0"/>
          </a:p>
          <a:p>
            <a:r>
              <a:rPr lang="sv-SE" dirty="0" smtClean="0"/>
              <a:t>K</a:t>
            </a:r>
            <a:r>
              <a:rPr lang="tr-TR" dirty="0" err="1" smtClean="0"/>
              <a:t>ovacs</a:t>
            </a:r>
            <a:r>
              <a:rPr lang="sv-SE" dirty="0" smtClean="0"/>
              <a:t>, Gyöngyi and Karen M. SPENS; (2007), “Humanitarian</a:t>
            </a:r>
            <a:r>
              <a:rPr lang="tr-TR" dirty="0" smtClean="0"/>
              <a:t> </a:t>
            </a:r>
            <a:r>
              <a:rPr lang="tr-TR" dirty="0" err="1" smtClean="0"/>
              <a:t>Logistics</a:t>
            </a:r>
            <a:r>
              <a:rPr lang="tr-TR" dirty="0" smtClean="0"/>
              <a:t> in </a:t>
            </a:r>
            <a:r>
              <a:rPr lang="tr-TR" dirty="0" err="1" smtClean="0"/>
              <a:t>Disaster</a:t>
            </a:r>
            <a:r>
              <a:rPr lang="tr-TR" dirty="0" smtClean="0"/>
              <a:t> </a:t>
            </a:r>
            <a:r>
              <a:rPr lang="tr-TR" dirty="0" err="1" smtClean="0"/>
              <a:t>Relief</a:t>
            </a:r>
            <a:r>
              <a:rPr lang="tr-TR" dirty="0" smtClean="0"/>
              <a:t> </a:t>
            </a:r>
            <a:r>
              <a:rPr lang="tr-TR" dirty="0" err="1" smtClean="0"/>
              <a:t>Operations</a:t>
            </a:r>
            <a:r>
              <a:rPr lang="tr-TR" dirty="0" smtClean="0"/>
              <a:t>”. </a:t>
            </a:r>
            <a:r>
              <a:rPr lang="tr-TR" dirty="0" err="1" smtClean="0"/>
              <a:t>International</a:t>
            </a:r>
            <a:r>
              <a:rPr lang="tr-TR" dirty="0" smtClean="0"/>
              <a:t> </a:t>
            </a:r>
            <a:r>
              <a:rPr lang="tr-TR" dirty="0" err="1" smtClean="0"/>
              <a:t>Jour</a:t>
            </a:r>
            <a:r>
              <a:rPr lang="en-US" dirty="0" err="1" smtClean="0"/>
              <a:t>nal</a:t>
            </a:r>
            <a:r>
              <a:rPr lang="en-US" dirty="0" smtClean="0"/>
              <a:t> of Physical Distribution &amp; Logistics Management, 37 (2),</a:t>
            </a:r>
            <a:r>
              <a:rPr lang="tr-TR" dirty="0" smtClean="0"/>
              <a:t> </a:t>
            </a:r>
            <a:r>
              <a:rPr lang="tr-TR" dirty="0" err="1" smtClean="0"/>
              <a:t>pp</a:t>
            </a:r>
            <a:r>
              <a:rPr lang="tr-TR" dirty="0" smtClean="0"/>
              <a:t>. 99-114.</a:t>
            </a:r>
            <a:r>
              <a:rPr lang="de-DE" dirty="0" smtClean="0"/>
              <a:t> </a:t>
            </a:r>
            <a:endParaRPr lang="tr-TR" dirty="0" smtClean="0"/>
          </a:p>
          <a:p>
            <a:endParaRPr lang="tr-TR" dirty="0" err="1" smtClean="0"/>
          </a:p>
          <a:p>
            <a:r>
              <a:rPr lang="en-US" dirty="0" smtClean="0"/>
              <a:t>MCGUIRE, George A. (2006), “Development of a supply chain</a:t>
            </a:r>
          </a:p>
          <a:p>
            <a:r>
              <a:rPr lang="en-US" dirty="0" smtClean="0"/>
              <a:t>management framework for health care goods provided as humanitarian</a:t>
            </a:r>
          </a:p>
          <a:p>
            <a:r>
              <a:rPr lang="tr-TR" dirty="0" err="1" smtClean="0"/>
              <a:t>assistance</a:t>
            </a:r>
            <a:r>
              <a:rPr lang="tr-TR" dirty="0" smtClean="0"/>
              <a:t> in </a:t>
            </a:r>
            <a:r>
              <a:rPr lang="tr-TR" dirty="0" err="1" smtClean="0"/>
              <a:t>complex</a:t>
            </a:r>
            <a:r>
              <a:rPr lang="tr-TR" dirty="0" smtClean="0"/>
              <a:t> </a:t>
            </a:r>
            <a:r>
              <a:rPr lang="tr-TR" dirty="0" err="1" smtClean="0"/>
              <a:t>political</a:t>
            </a:r>
            <a:r>
              <a:rPr lang="tr-TR" dirty="0" smtClean="0"/>
              <a:t> </a:t>
            </a:r>
            <a:r>
              <a:rPr lang="tr-TR" dirty="0" err="1" smtClean="0"/>
              <a:t>emergencies</a:t>
            </a:r>
            <a:r>
              <a:rPr lang="tr-TR" dirty="0" smtClean="0"/>
              <a:t>”, </a:t>
            </a:r>
            <a:r>
              <a:rPr lang="tr-TR" dirty="0" err="1" smtClean="0"/>
              <a:t>PhD</a:t>
            </a:r>
            <a:r>
              <a:rPr lang="tr-TR" dirty="0" smtClean="0"/>
              <a:t> </a:t>
            </a:r>
            <a:r>
              <a:rPr lang="tr-TR" dirty="0" err="1" smtClean="0"/>
              <a:t>Thesis</a:t>
            </a:r>
            <a:r>
              <a:rPr lang="tr-TR" dirty="0" smtClean="0"/>
              <a:t>, </a:t>
            </a:r>
            <a:r>
              <a:rPr lang="tr-TR" dirty="0" err="1" smtClean="0"/>
              <a:t>Wirtschaftsuniversität</a:t>
            </a:r>
            <a:r>
              <a:rPr lang="tr-TR" dirty="0" smtClean="0"/>
              <a:t> Wien, </a:t>
            </a:r>
            <a:r>
              <a:rPr lang="tr-TR" dirty="0" err="1" smtClean="0"/>
              <a:t>Vienna</a:t>
            </a:r>
            <a:r>
              <a:rPr lang="tr-TR" dirty="0" smtClean="0"/>
              <a:t>. </a:t>
            </a:r>
          </a:p>
          <a:p>
            <a:endParaRPr lang="tr-TR" dirty="0" smtClean="0"/>
          </a:p>
          <a:p>
            <a:r>
              <a:rPr lang="tr-TR" dirty="0" err="1" smtClean="0"/>
              <a:t>Nebol</a:t>
            </a:r>
            <a:r>
              <a:rPr lang="tr-TR" dirty="0" smtClean="0"/>
              <a:t>, Erdal, Uzel, Ezgi, Uslu, Tanyeri (2013), Tedarik Zinciri ve Lojistik Yönetimi, Beta Yayınları, 3. Baskı, İstanbul.</a:t>
            </a:r>
          </a:p>
          <a:p>
            <a:endParaRPr lang="tr-TR" dirty="0" smtClean="0"/>
          </a:p>
          <a:p>
            <a:endParaRPr lang="tr-TR" dirty="0" smtClean="0"/>
          </a:p>
          <a:p>
            <a:endParaRPr lang="tr-TR" dirty="0" smtClean="0"/>
          </a:p>
          <a:p>
            <a:r>
              <a:rPr lang="tr-TR" dirty="0" smtClean="0"/>
              <a:t> </a:t>
            </a:r>
          </a:p>
          <a:p>
            <a:endParaRPr lang="tr-TR" dirty="0" smtClean="0"/>
          </a:p>
          <a:p>
            <a:endParaRPr lang="tr-TR" dirty="0" smtClean="0"/>
          </a:p>
          <a:p>
            <a:endParaRPr lang="tr-TR" dirty="0" smtClean="0"/>
          </a:p>
          <a:p>
            <a:endParaRPr lang="tr-TR" dirty="0" smtClean="0"/>
          </a:p>
          <a:p>
            <a:endParaRPr lang="tr-TR" dirty="0" smtClean="0"/>
          </a:p>
        </p:txBody>
      </p:sp>
      <p:sp>
        <p:nvSpPr>
          <p:cNvPr id="23" name="Rectangle 2"/>
          <p:cNvSpPr txBox="1">
            <a:spLocks noChangeArrowheads="1"/>
          </p:cNvSpPr>
          <p:nvPr/>
        </p:nvSpPr>
        <p:spPr>
          <a:xfrm>
            <a:off x="0" y="764704"/>
            <a:ext cx="6238875" cy="287338"/>
          </a:xfrm>
          <a:prstGeom prst="rect">
            <a:avLst/>
          </a:prstGeom>
        </p:spPr>
        <p:txBody>
          <a:bodyPr vert="horz" lIns="91440" tIns="45720" rIns="91440" bIns="45720" rtlCol="0" anchor="ctr">
            <a:noAutofit/>
          </a:bodyPr>
          <a:lstStyle/>
          <a:p>
            <a:pPr lvl="0" algn="ctr">
              <a:spcBef>
                <a:spcPct val="0"/>
              </a:spcBef>
              <a:defRPr/>
            </a:pPr>
            <a:r>
              <a:rPr lang="tr-TR" sz="2400" b="1" dirty="0" smtClean="0"/>
              <a:t>KAYNAKLAR</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3" name="Veri Yer Tutucusu 2"/>
          <p:cNvSpPr>
            <a:spLocks noGrp="1"/>
          </p:cNvSpPr>
          <p:nvPr>
            <p:ph type="dt" sz="half" idx="10"/>
          </p:nvPr>
        </p:nvSpPr>
        <p:spPr/>
        <p:txBody>
          <a:bodyPr/>
          <a:lstStyle/>
          <a:p>
            <a:fld id="{3376A0D3-6360-4AA2-A100-F64A0B3A4821}"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523FEBB-4577-44E9-B2CF-F440606F5670}" type="slidenum">
              <a:rPr lang="tr-TR" smtClean="0"/>
              <a:pPr/>
              <a:t>30</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2 Grup"/>
          <p:cNvGrpSpPr/>
          <p:nvPr>
            <p:custDataLst>
              <p:tags r:id="rId2"/>
            </p:custDataLst>
          </p:nvPr>
        </p:nvGrpSpPr>
        <p:grpSpPr>
          <a:xfrm>
            <a:off x="-252536" y="-315416"/>
            <a:ext cx="10501386" cy="1428760"/>
            <a:chOff x="-285784" y="-285776"/>
            <a:chExt cx="10501386" cy="1428760"/>
          </a:xfrm>
        </p:grpSpPr>
        <p:sp>
          <p:nvSpPr>
            <p:cNvPr id="6" name="5 Serbest Form"/>
            <p:cNvSpPr/>
            <p:nvPr/>
          </p:nvSpPr>
          <p:spPr>
            <a:xfrm>
              <a:off x="-250723" y="-24"/>
              <a:ext cx="9778181" cy="1106129"/>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txBody>
            <a:bodyPr rtlCol="0" anchor="ctr"/>
            <a:lstStyle/>
            <a:p>
              <a:pPr algn="ctr"/>
              <a:endParaRPr lang="tr-TR"/>
            </a:p>
          </p:txBody>
        </p:sp>
        <p:sp>
          <p:nvSpPr>
            <p:cNvPr id="7" name="6 Serbest Form"/>
            <p:cNvSpPr/>
            <p:nvPr/>
          </p:nvSpPr>
          <p:spPr>
            <a:xfrm>
              <a:off x="-285784" y="-142900"/>
              <a:ext cx="9921057" cy="1285884"/>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7 Serbest Form"/>
            <p:cNvSpPr/>
            <p:nvPr/>
          </p:nvSpPr>
          <p:spPr>
            <a:xfrm>
              <a:off x="-133383" y="142852"/>
              <a:ext cx="9491730" cy="928694"/>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0000" endA="300" endPos="55000" dir="5400000" sy="-100000" algn="bl" rotWithShape="0"/>
            </a:effectLst>
          </p:spPr>
          <p:style>
            <a:lnRef idx="1">
              <a:schemeClr val="accent3"/>
            </a:lnRef>
            <a:fillRef idx="0">
              <a:schemeClr val="accent3"/>
            </a:fillRef>
            <a:effectRef idx="0">
              <a:schemeClr val="accent3"/>
            </a:effectRef>
            <a:fontRef idx="minor">
              <a:schemeClr val="tx1"/>
            </a:fontRef>
          </p:style>
          <p:txBody>
            <a:bodyPr rtlCol="0" anchor="ctr"/>
            <a:lstStyle/>
            <a:p>
              <a:pPr algn="ctr"/>
              <a:endParaRPr lang="tr-TR"/>
            </a:p>
          </p:txBody>
        </p:sp>
        <p:sp>
          <p:nvSpPr>
            <p:cNvPr id="9" name="8 Serbest Form"/>
            <p:cNvSpPr/>
            <p:nvPr/>
          </p:nvSpPr>
          <p:spPr>
            <a:xfrm>
              <a:off x="-214346" y="-285776"/>
              <a:ext cx="10429948" cy="1428760"/>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2000" endA="300" endPos="35000" dir="5400000" sy="-100000" algn="bl" rotWithShape="0"/>
            </a:effectLst>
          </p:spPr>
          <p:style>
            <a:lnRef idx="1">
              <a:schemeClr val="accent4"/>
            </a:lnRef>
            <a:fillRef idx="0">
              <a:schemeClr val="accent4"/>
            </a:fillRef>
            <a:effectRef idx="0">
              <a:schemeClr val="accent4"/>
            </a:effectRef>
            <a:fontRef idx="minor">
              <a:schemeClr val="tx1"/>
            </a:fontRef>
          </p:style>
          <p:txBody>
            <a:bodyPr rtlCol="0" anchor="ctr"/>
            <a:lstStyle/>
            <a:p>
              <a:pPr algn="ctr"/>
              <a:endParaRPr lang="tr-TR"/>
            </a:p>
          </p:txBody>
        </p:sp>
        <p:pic>
          <p:nvPicPr>
            <p:cNvPr id="10" name="9 Resim" descr="blmyo-logo-gif.gif"/>
            <p:cNvPicPr>
              <a:picLocks noChangeAspect="1"/>
            </p:cNvPicPr>
            <p:nvPr/>
          </p:nvPicPr>
          <p:blipFill>
            <a:blip r:embed="rId7" cstate="print">
              <a:lum bright="10000" contrast="30000"/>
            </a:blip>
            <a:stretch>
              <a:fillRect/>
            </a:stretch>
          </p:blipFill>
          <p:spPr>
            <a:xfrm>
              <a:off x="6572264" y="357166"/>
              <a:ext cx="1285884" cy="777803"/>
            </a:xfrm>
            <a:prstGeom prst="rect">
              <a:avLst/>
            </a:prstGeom>
            <a:solidFill>
              <a:schemeClr val="bg1"/>
            </a:solidFill>
            <a:ln>
              <a:noFill/>
            </a:ln>
            <a:effectLst>
              <a:reflection blurRad="12700" stA="38000" endPos="28000" dist="5000" dir="5400000" sy="-100000" algn="bl" rotWithShape="0"/>
            </a:effectLst>
          </p:spPr>
        </p:pic>
      </p:grpSp>
      <p:cxnSp>
        <p:nvCxnSpPr>
          <p:cNvPr id="25" name="24 Düz Bağlayıcı"/>
          <p:cNvCxnSpPr/>
          <p:nvPr>
            <p:custDataLst>
              <p:tags r:id="rId3"/>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4"/>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16</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2" name="2 İçerik Yer Tutucusu"/>
          <p:cNvSpPr txBox="1">
            <a:spLocks/>
          </p:cNvSpPr>
          <p:nvPr/>
        </p:nvSpPr>
        <p:spPr>
          <a:xfrm>
            <a:off x="395536" y="1052736"/>
            <a:ext cx="8064896" cy="5184576"/>
          </a:xfrm>
          <a:prstGeom prst="rect">
            <a:avLst/>
          </a:prstGeom>
          <a:solidFill>
            <a:schemeClr val="accent3">
              <a:lumMod val="40000"/>
              <a:lumOff val="60000"/>
            </a:schemeClr>
          </a:solidFill>
        </p:spPr>
        <p:txBody>
          <a:bodyPr vert="horz" lIns="91440" tIns="45720" rIns="91440" bIns="45720" rtlCol="0">
            <a:noAutofit/>
          </a:bodyPr>
          <a:lstStyle/>
          <a:p>
            <a:r>
              <a:rPr lang="nn-NO" dirty="0" smtClean="0"/>
              <a:t> </a:t>
            </a:r>
            <a:endParaRPr lang="tr-TR" dirty="0" smtClean="0"/>
          </a:p>
          <a:p>
            <a:r>
              <a:rPr lang="en-US" dirty="0" smtClean="0"/>
              <a:t>NISHA DE Silva, F; (2001), “Providing Special Decision Support</a:t>
            </a:r>
            <a:r>
              <a:rPr lang="tr-TR" dirty="0" smtClean="0"/>
              <a:t> </a:t>
            </a:r>
            <a:r>
              <a:rPr lang="en-US" dirty="0" smtClean="0"/>
              <a:t>For Evacuation Planning a Challenge in Integrating Technologies”,</a:t>
            </a:r>
            <a:r>
              <a:rPr lang="tr-TR" dirty="0" smtClean="0"/>
              <a:t> </a:t>
            </a:r>
            <a:r>
              <a:rPr lang="en-US" dirty="0" smtClean="0"/>
              <a:t>Disaster Prevention and Management, 10(1), pp.</a:t>
            </a:r>
            <a:r>
              <a:rPr lang="tr-TR" dirty="0" smtClean="0"/>
              <a:t> 11-20.</a:t>
            </a:r>
          </a:p>
          <a:p>
            <a:endParaRPr lang="tr-TR" dirty="0" smtClean="0"/>
          </a:p>
          <a:p>
            <a:r>
              <a:rPr lang="tr-TR" dirty="0" err="1" smtClean="0"/>
              <a:t>Odtü</a:t>
            </a:r>
            <a:r>
              <a:rPr lang="tr-TR" dirty="0" smtClean="0"/>
              <a:t> Afet Yönetimi Uygulama ve Araştırma Merkezi Raporu 2003, </a:t>
            </a:r>
            <a:r>
              <a:rPr lang="tr-TR" dirty="0" smtClean="0">
                <a:hlinkClick r:id="rId8"/>
              </a:rPr>
              <a:t>www.</a:t>
            </a:r>
            <a:r>
              <a:rPr lang="tr-TR" dirty="0" err="1" smtClean="0">
                <a:hlinkClick r:id="rId8"/>
              </a:rPr>
              <a:t>gapsel</a:t>
            </a:r>
            <a:r>
              <a:rPr lang="tr-TR" dirty="0" smtClean="0">
                <a:hlinkClick r:id="rId8"/>
              </a:rPr>
              <a:t>.org/</a:t>
            </a:r>
            <a:r>
              <a:rPr lang="tr-TR" dirty="0" err="1" smtClean="0">
                <a:hlinkClick r:id="rId8"/>
              </a:rPr>
              <a:t>condocs</a:t>
            </a:r>
            <a:r>
              <a:rPr lang="tr-TR" dirty="0" smtClean="0">
                <a:hlinkClick r:id="rId8"/>
              </a:rPr>
              <a:t>/</a:t>
            </a:r>
            <a:r>
              <a:rPr lang="tr-TR" dirty="0" err="1" smtClean="0">
                <a:hlinkClick r:id="rId8"/>
              </a:rPr>
              <a:t>ekutuphane</a:t>
            </a:r>
            <a:r>
              <a:rPr lang="tr-TR" dirty="0" smtClean="0">
                <a:hlinkClick r:id="rId8"/>
              </a:rPr>
              <a:t>/</a:t>
            </a:r>
            <a:r>
              <a:rPr lang="tr-TR" dirty="0" err="1" smtClean="0">
                <a:hlinkClick r:id="rId8"/>
              </a:rPr>
              <a:t>afetyonetiminintemelilkeleri</a:t>
            </a:r>
            <a:r>
              <a:rPr lang="tr-TR" dirty="0" smtClean="0"/>
              <a:t>. </a:t>
            </a:r>
            <a:r>
              <a:rPr lang="tr-TR" dirty="0" err="1" smtClean="0"/>
              <a:t>pdf</a:t>
            </a:r>
            <a:r>
              <a:rPr lang="tr-TR" dirty="0" smtClean="0"/>
              <a:t> , 05.03.2013.</a:t>
            </a:r>
          </a:p>
          <a:p>
            <a:endParaRPr lang="tr-TR" dirty="0" smtClean="0"/>
          </a:p>
          <a:p>
            <a:r>
              <a:rPr lang="en-US" dirty="0" smtClean="0"/>
              <a:t>T</a:t>
            </a:r>
            <a:r>
              <a:rPr lang="tr-TR" dirty="0" err="1" smtClean="0"/>
              <a:t>homas</a:t>
            </a:r>
            <a:r>
              <a:rPr lang="en-US" dirty="0" smtClean="0"/>
              <a:t>, </a:t>
            </a:r>
            <a:r>
              <a:rPr lang="en-US" dirty="0" err="1" smtClean="0"/>
              <a:t>Anisya</a:t>
            </a:r>
            <a:r>
              <a:rPr lang="en-US" dirty="0" smtClean="0"/>
              <a:t> S. and Laura R. KOPCZAK; (2005). “From</a:t>
            </a:r>
            <a:r>
              <a:rPr lang="tr-TR" dirty="0" smtClean="0"/>
              <a:t> </a:t>
            </a:r>
            <a:r>
              <a:rPr lang="en-US" dirty="0" smtClean="0"/>
              <a:t>Logistics to Supply Chain Management: The Path Forward in</a:t>
            </a:r>
            <a:r>
              <a:rPr lang="tr-TR" dirty="0" smtClean="0"/>
              <a:t> </a:t>
            </a:r>
            <a:r>
              <a:rPr lang="en-US" dirty="0" smtClean="0"/>
              <a:t>the Humanitarian Sector”, Fritz Institute, available at: http://</a:t>
            </a:r>
            <a:r>
              <a:rPr lang="tr-TR" dirty="0" smtClean="0"/>
              <a:t>www.</a:t>
            </a:r>
            <a:r>
              <a:rPr lang="tr-TR" dirty="0" err="1" smtClean="0"/>
              <a:t>fritzinstitute</a:t>
            </a:r>
            <a:r>
              <a:rPr lang="tr-TR" dirty="0" smtClean="0"/>
              <a:t>.org/</a:t>
            </a:r>
            <a:r>
              <a:rPr lang="tr-TR" dirty="0" err="1" smtClean="0"/>
              <a:t>pdfs</a:t>
            </a:r>
            <a:r>
              <a:rPr lang="tr-TR" dirty="0" smtClean="0"/>
              <a:t>/</a:t>
            </a:r>
            <a:r>
              <a:rPr lang="tr-TR" dirty="0" err="1" smtClean="0"/>
              <a:t>whitepaper</a:t>
            </a:r>
            <a:r>
              <a:rPr lang="tr-TR" dirty="0" smtClean="0"/>
              <a:t>/</a:t>
            </a:r>
            <a:r>
              <a:rPr lang="tr-TR" dirty="0" err="1" smtClean="0"/>
              <a:t>fromlogisticsto</a:t>
            </a:r>
            <a:r>
              <a:rPr lang="tr-TR" dirty="0" smtClean="0"/>
              <a:t>.</a:t>
            </a:r>
            <a:r>
              <a:rPr lang="tr-TR" dirty="0" err="1" smtClean="0"/>
              <a:t>pdf</a:t>
            </a:r>
            <a:r>
              <a:rPr lang="tr-TR" dirty="0" smtClean="0"/>
              <a:t> </a:t>
            </a:r>
            <a:r>
              <a:rPr lang="tr-TR" dirty="0" err="1" smtClean="0"/>
              <a:t>Barbarosoğlu</a:t>
            </a:r>
            <a:r>
              <a:rPr lang="tr-TR" dirty="0" smtClean="0"/>
              <a:t> </a:t>
            </a:r>
            <a:r>
              <a:rPr lang="tr-TR" dirty="0" err="1" smtClean="0"/>
              <a:t>vd</a:t>
            </a:r>
            <a:r>
              <a:rPr lang="tr-TR" dirty="0" smtClean="0"/>
              <a:t>., 2002). </a:t>
            </a:r>
          </a:p>
          <a:p>
            <a:endParaRPr lang="tr-TR" dirty="0" smtClean="0"/>
          </a:p>
          <a:p>
            <a:endParaRPr lang="tr-TR" dirty="0" smtClean="0"/>
          </a:p>
          <a:p>
            <a:r>
              <a:rPr lang="de-DE" dirty="0" smtClean="0"/>
              <a:t>T</a:t>
            </a:r>
            <a:r>
              <a:rPr lang="tr-TR" dirty="0" err="1" smtClean="0"/>
              <a:t>ufinkgi</a:t>
            </a:r>
            <a:r>
              <a:rPr lang="de-DE" dirty="0" smtClean="0"/>
              <a:t>, Philippe; (2006), “Logistik im Kontext internationaler</a:t>
            </a:r>
            <a:r>
              <a:rPr lang="tr-TR" dirty="0" smtClean="0"/>
              <a:t> </a:t>
            </a:r>
            <a:r>
              <a:rPr lang="de-DE" dirty="0" smtClean="0"/>
              <a:t>Katastrophenhilfe”, Entwicklung eines logistischen Referenzmodells</a:t>
            </a:r>
            <a:r>
              <a:rPr lang="tr-TR" dirty="0" smtClean="0"/>
              <a:t> </a:t>
            </a:r>
            <a:r>
              <a:rPr lang="de-DE" dirty="0" smtClean="0"/>
              <a:t>für Katastrophenfälle, Haupt, Bern, Stuttgart, Wien. </a:t>
            </a:r>
            <a:endParaRPr lang="tr-TR" dirty="0" smtClean="0"/>
          </a:p>
          <a:p>
            <a:endParaRPr lang="tr-TR" dirty="0" smtClean="0"/>
          </a:p>
          <a:p>
            <a:endParaRPr lang="tr-TR" dirty="0" smtClean="0"/>
          </a:p>
          <a:p>
            <a:endParaRPr lang="tr-TR" dirty="0" smtClean="0"/>
          </a:p>
          <a:p>
            <a:endParaRPr lang="tr-TR" dirty="0" smtClean="0"/>
          </a:p>
          <a:p>
            <a:endParaRPr lang="en-US" b="1" i="1" dirty="0" smtClean="0">
              <a:effectLst>
                <a:outerShdw blurRad="38100" dist="38100" dir="2700000" algn="tl">
                  <a:srgbClr val="000000"/>
                </a:outerShdw>
              </a:effectLst>
              <a:latin typeface="Arial" pitchFamily="34" charset="0"/>
              <a:cs typeface="Arial" pitchFamily="34" charset="0"/>
            </a:endParaRPr>
          </a:p>
          <a:p>
            <a:endParaRPr lang="tr-TR" dirty="0" smtClean="0"/>
          </a:p>
          <a:p>
            <a:endParaRPr lang="tr-TR" dirty="0" smtClean="0"/>
          </a:p>
          <a:p>
            <a:endParaRPr lang="tr-TR" dirty="0" smtClean="0"/>
          </a:p>
          <a:p>
            <a:endParaRPr lang="tr-TR" dirty="0" smtClean="0"/>
          </a:p>
          <a:p>
            <a:endParaRPr lang="tr-TR" dirty="0" smtClean="0"/>
          </a:p>
          <a:p>
            <a:endParaRPr lang="tr-TR" dirty="0" smtClean="0"/>
          </a:p>
        </p:txBody>
      </p:sp>
      <p:sp>
        <p:nvSpPr>
          <p:cNvPr id="23" name="Rectangle 2"/>
          <p:cNvSpPr txBox="1">
            <a:spLocks noChangeArrowheads="1"/>
          </p:cNvSpPr>
          <p:nvPr/>
        </p:nvSpPr>
        <p:spPr>
          <a:xfrm>
            <a:off x="0" y="764704"/>
            <a:ext cx="6238875" cy="287338"/>
          </a:xfrm>
          <a:prstGeom prst="rect">
            <a:avLst/>
          </a:prstGeom>
        </p:spPr>
        <p:txBody>
          <a:bodyPr vert="horz" lIns="91440" tIns="45720" rIns="91440" bIns="45720" rtlCol="0" anchor="ctr">
            <a:noAutofit/>
          </a:bodyPr>
          <a:lstStyle/>
          <a:p>
            <a:pPr lvl="0" algn="ctr">
              <a:spcBef>
                <a:spcPct val="0"/>
              </a:spcBef>
              <a:defRPr/>
            </a:pPr>
            <a:r>
              <a:rPr lang="tr-TR" sz="2400" b="1" dirty="0" smtClean="0"/>
              <a:t>KAYNAKLAR</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8" name="17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3" name="Veri Yer Tutucusu 2"/>
          <p:cNvSpPr>
            <a:spLocks noGrp="1"/>
          </p:cNvSpPr>
          <p:nvPr>
            <p:ph type="dt" sz="half" idx="10"/>
          </p:nvPr>
        </p:nvSpPr>
        <p:spPr/>
        <p:txBody>
          <a:bodyPr/>
          <a:lstStyle/>
          <a:p>
            <a:fld id="{CBD659D2-8F65-499A-81B5-F8948CD71586}"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523FEBB-4577-44E9-B2CF-F440606F5670}" type="slidenum">
              <a:rPr lang="tr-TR" smtClean="0"/>
              <a:pPr/>
              <a:t>31</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2 Grup"/>
          <p:cNvGrpSpPr/>
          <p:nvPr>
            <p:custDataLst>
              <p:tags r:id="rId2"/>
            </p:custDataLst>
          </p:nvPr>
        </p:nvGrpSpPr>
        <p:grpSpPr>
          <a:xfrm>
            <a:off x="-285784" y="-285776"/>
            <a:ext cx="10501386" cy="1428760"/>
            <a:chOff x="-285784" y="-285776"/>
            <a:chExt cx="10501386" cy="1428760"/>
          </a:xfrm>
        </p:grpSpPr>
        <p:sp>
          <p:nvSpPr>
            <p:cNvPr id="6" name="5 Serbest Form"/>
            <p:cNvSpPr/>
            <p:nvPr/>
          </p:nvSpPr>
          <p:spPr>
            <a:xfrm>
              <a:off x="-250723" y="-24"/>
              <a:ext cx="9778181" cy="1106129"/>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txBody>
            <a:bodyPr rtlCol="0" anchor="ctr"/>
            <a:lstStyle/>
            <a:p>
              <a:pPr algn="ctr"/>
              <a:endParaRPr lang="tr-TR"/>
            </a:p>
          </p:txBody>
        </p:sp>
        <p:sp>
          <p:nvSpPr>
            <p:cNvPr id="7" name="6 Serbest Form"/>
            <p:cNvSpPr/>
            <p:nvPr/>
          </p:nvSpPr>
          <p:spPr>
            <a:xfrm>
              <a:off x="-285784" y="-142900"/>
              <a:ext cx="9921057" cy="1285884"/>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7 Serbest Form"/>
            <p:cNvSpPr/>
            <p:nvPr/>
          </p:nvSpPr>
          <p:spPr>
            <a:xfrm>
              <a:off x="-133383" y="142852"/>
              <a:ext cx="9491730" cy="928694"/>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0000" endA="300" endPos="55000" dir="5400000" sy="-100000" algn="bl" rotWithShape="0"/>
            </a:effectLst>
          </p:spPr>
          <p:style>
            <a:lnRef idx="1">
              <a:schemeClr val="accent3"/>
            </a:lnRef>
            <a:fillRef idx="0">
              <a:schemeClr val="accent3"/>
            </a:fillRef>
            <a:effectRef idx="0">
              <a:schemeClr val="accent3"/>
            </a:effectRef>
            <a:fontRef idx="minor">
              <a:schemeClr val="tx1"/>
            </a:fontRef>
          </p:style>
          <p:txBody>
            <a:bodyPr rtlCol="0" anchor="ctr"/>
            <a:lstStyle/>
            <a:p>
              <a:pPr algn="ctr"/>
              <a:endParaRPr lang="tr-TR"/>
            </a:p>
          </p:txBody>
        </p:sp>
        <p:sp>
          <p:nvSpPr>
            <p:cNvPr id="9" name="8 Serbest Form"/>
            <p:cNvSpPr/>
            <p:nvPr/>
          </p:nvSpPr>
          <p:spPr>
            <a:xfrm>
              <a:off x="-214346" y="-285776"/>
              <a:ext cx="10429948" cy="1428760"/>
            </a:xfrm>
            <a:custGeom>
              <a:avLst/>
              <a:gdLst>
                <a:gd name="connsiteX0" fmla="*/ 0 w 9778181"/>
                <a:gd name="connsiteY0" fmla="*/ 1106129 h 1106129"/>
                <a:gd name="connsiteX1" fmla="*/ 2064775 w 9778181"/>
                <a:gd name="connsiteY1" fmla="*/ 368710 h 1106129"/>
                <a:gd name="connsiteX2" fmla="*/ 7152968 w 9778181"/>
                <a:gd name="connsiteY2" fmla="*/ 811162 h 1106129"/>
                <a:gd name="connsiteX3" fmla="*/ 9778181 w 9778181"/>
                <a:gd name="connsiteY3" fmla="*/ 0 h 1106129"/>
              </a:gdLst>
              <a:ahLst/>
              <a:cxnLst>
                <a:cxn ang="0">
                  <a:pos x="connsiteX0" y="connsiteY0"/>
                </a:cxn>
                <a:cxn ang="0">
                  <a:pos x="connsiteX1" y="connsiteY1"/>
                </a:cxn>
                <a:cxn ang="0">
                  <a:pos x="connsiteX2" y="connsiteY2"/>
                </a:cxn>
                <a:cxn ang="0">
                  <a:pos x="connsiteX3" y="connsiteY3"/>
                </a:cxn>
              </a:cxnLst>
              <a:rect l="l" t="t" r="r" b="b"/>
              <a:pathLst>
                <a:path w="9778181" h="1106129">
                  <a:moveTo>
                    <a:pt x="0" y="1106129"/>
                  </a:moveTo>
                  <a:cubicBezTo>
                    <a:pt x="436307" y="762000"/>
                    <a:pt x="872614" y="417871"/>
                    <a:pt x="2064775" y="368710"/>
                  </a:cubicBezTo>
                  <a:cubicBezTo>
                    <a:pt x="3256936" y="319549"/>
                    <a:pt x="5867400" y="872614"/>
                    <a:pt x="7152968" y="811162"/>
                  </a:cubicBezTo>
                  <a:cubicBezTo>
                    <a:pt x="8438536" y="749710"/>
                    <a:pt x="9108358" y="374855"/>
                    <a:pt x="9778181" y="0"/>
                  </a:cubicBezTo>
                </a:path>
              </a:pathLst>
            </a:custGeom>
            <a:ln/>
            <a:effectLst>
              <a:reflection blurRad="6350" stA="52000" endA="300" endPos="35000" dir="5400000" sy="-100000" algn="bl" rotWithShape="0"/>
            </a:effectLst>
          </p:spPr>
          <p:style>
            <a:lnRef idx="1">
              <a:schemeClr val="accent4"/>
            </a:lnRef>
            <a:fillRef idx="0">
              <a:schemeClr val="accent4"/>
            </a:fillRef>
            <a:effectRef idx="0">
              <a:schemeClr val="accent4"/>
            </a:effectRef>
            <a:fontRef idx="minor">
              <a:schemeClr val="tx1"/>
            </a:fontRef>
          </p:style>
          <p:txBody>
            <a:bodyPr rtlCol="0" anchor="ctr"/>
            <a:lstStyle/>
            <a:p>
              <a:pPr algn="ctr"/>
              <a:endParaRPr lang="tr-TR"/>
            </a:p>
          </p:txBody>
        </p:sp>
        <p:pic>
          <p:nvPicPr>
            <p:cNvPr id="10" name="9 Resim" descr="blmyo-logo-gif.gif"/>
            <p:cNvPicPr>
              <a:picLocks noChangeAspect="1"/>
            </p:cNvPicPr>
            <p:nvPr/>
          </p:nvPicPr>
          <p:blipFill>
            <a:blip r:embed="rId8" cstate="print">
              <a:lum bright="10000" contrast="30000"/>
            </a:blip>
            <a:stretch>
              <a:fillRect/>
            </a:stretch>
          </p:blipFill>
          <p:spPr>
            <a:xfrm>
              <a:off x="6572264" y="357166"/>
              <a:ext cx="1285884" cy="777803"/>
            </a:xfrm>
            <a:prstGeom prst="rect">
              <a:avLst/>
            </a:prstGeom>
            <a:solidFill>
              <a:schemeClr val="bg1"/>
            </a:solidFill>
            <a:ln>
              <a:noFill/>
            </a:ln>
            <a:effectLst>
              <a:reflection blurRad="12700" stA="38000" endPos="28000" dist="5000" dir="5400000" sy="-100000" algn="bl" rotWithShape="0"/>
            </a:effectLst>
          </p:spPr>
        </p:pic>
      </p:grpSp>
      <p:cxnSp>
        <p:nvCxnSpPr>
          <p:cNvPr id="25" name="24 Düz Bağlayıcı"/>
          <p:cNvCxnSpPr/>
          <p:nvPr>
            <p:custDataLst>
              <p:tags r:id="rId3"/>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4"/>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19" name="18 Dikdörtgen"/>
          <p:cNvSpPr/>
          <p:nvPr>
            <p:custDataLst>
              <p:tags r:id="rId5"/>
            </p:custDataLst>
          </p:nvPr>
        </p:nvSpPr>
        <p:spPr>
          <a:xfrm>
            <a:off x="0" y="2780928"/>
            <a:ext cx="9144000" cy="769441"/>
          </a:xfrm>
          <a:prstGeom prst="rect">
            <a:avLst/>
          </a:prstGeom>
          <a:noFill/>
        </p:spPr>
        <p:txBody>
          <a:bodyPr wrap="square" lIns="91440" tIns="45720" rIns="91440" bIns="45720">
            <a:spAutoFit/>
          </a:bodyPr>
          <a:lstStyle/>
          <a:p>
            <a:pPr algn="ctr"/>
            <a:r>
              <a:rPr lang="tr-TR" sz="4400" b="1" spc="0" dirty="0" smtClean="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rPr>
              <a:t>TEŞEKKÜRLER ! </a:t>
            </a:r>
            <a:endParaRPr lang="tr-TR" sz="4400" b="1" dirty="0" smtClean="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endParaRPr>
          </a:p>
        </p:txBody>
      </p:sp>
      <p:sp>
        <p:nvSpPr>
          <p:cNvPr id="20" name="19 Dikdörtgen"/>
          <p:cNvSpPr/>
          <p:nvPr/>
        </p:nvSpPr>
        <p:spPr>
          <a:xfrm>
            <a:off x="2051720" y="6488668"/>
            <a:ext cx="3475823" cy="369332"/>
          </a:xfrm>
          <a:prstGeom prst="rect">
            <a:avLst/>
          </a:prstGeom>
        </p:spPr>
        <p:txBody>
          <a:bodyPr wrap="none">
            <a:spAutoFit/>
          </a:bodyP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3" name="Veri Yer Tutucusu 2"/>
          <p:cNvSpPr>
            <a:spLocks noGrp="1"/>
          </p:cNvSpPr>
          <p:nvPr>
            <p:ph type="dt" sz="half" idx="10"/>
          </p:nvPr>
        </p:nvSpPr>
        <p:spPr/>
        <p:txBody>
          <a:bodyPr/>
          <a:lstStyle/>
          <a:p>
            <a:fld id="{9E5C7CD4-8FE6-4469-9935-B57F04E9E2A4}"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523FEBB-4577-44E9-B2CF-F440606F5670}" type="slidenum">
              <a:rPr lang="tr-TR" smtClean="0"/>
              <a:pPr/>
              <a:t>32</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19 Oval"/>
          <p:cNvSpPr/>
          <p:nvPr/>
        </p:nvSpPr>
        <p:spPr>
          <a:xfrm>
            <a:off x="428596" y="71414"/>
            <a:ext cx="857256" cy="857256"/>
          </a:xfrm>
          <a:prstGeom prst="ellipse">
            <a:avLst/>
          </a:prstGeom>
          <a:noFill/>
          <a:ln w="3175">
            <a:solidFill>
              <a:srgbClr val="0070C0">
                <a:alpha val="23000"/>
              </a:srgb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solidFill>
                <a:srgbClr val="FC3665"/>
              </a:solidFill>
            </a:endParaRPr>
          </a:p>
        </p:txBody>
      </p:sp>
      <p:cxnSp>
        <p:nvCxnSpPr>
          <p:cNvPr id="48" name="47 Düz Bağlayıcı"/>
          <p:cNvCxnSpPr/>
          <p:nvPr>
            <p:custDataLst>
              <p:tags r:id="rId3"/>
            </p:custDataLst>
          </p:nvPr>
        </p:nvCxnSpPr>
        <p:spPr>
          <a:xfrm>
            <a:off x="0" y="6429396"/>
            <a:ext cx="9144000" cy="0"/>
          </a:xfrm>
          <a:prstGeom prst="line">
            <a:avLst/>
          </a:prstGeom>
          <a:ln w="3175">
            <a:solidFill>
              <a:srgbClr val="0070C0"/>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49" name="48 Düz Bağlayıcı"/>
          <p:cNvCxnSpPr/>
          <p:nvPr>
            <p:custDataLst>
              <p:tags r:id="rId4"/>
            </p:custDataLst>
          </p:nvPr>
        </p:nvCxnSpPr>
        <p:spPr>
          <a:xfrm>
            <a:off x="-32" y="6357958"/>
            <a:ext cx="9144000" cy="0"/>
          </a:xfrm>
          <a:prstGeom prst="line">
            <a:avLst/>
          </a:prstGeom>
          <a:ln w="3175">
            <a:solidFill>
              <a:srgbClr val="0070C0"/>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51" name="50 Dikdörtgen"/>
          <p:cNvSpPr/>
          <p:nvPr/>
        </p:nvSpPr>
        <p:spPr>
          <a:xfrm>
            <a:off x="1428728" y="6429396"/>
            <a:ext cx="5735560" cy="428604"/>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63" name="7 İçerik Yer Tutucusu"/>
          <p:cNvSpPr txBox="1">
            <a:spLocks/>
          </p:cNvSpPr>
          <p:nvPr/>
        </p:nvSpPr>
        <p:spPr>
          <a:xfrm>
            <a:off x="251520" y="995642"/>
            <a:ext cx="4639816" cy="5205666"/>
          </a:xfrm>
          <a:prstGeom prst="rect">
            <a:avLst/>
          </a:prstGeom>
          <a:solidFill>
            <a:schemeClr val="accent3">
              <a:lumMod val="40000"/>
              <a:lumOff val="60000"/>
            </a:schemeClr>
          </a:solidFill>
        </p:spPr>
        <p:txBody>
          <a:bodyPr vert="horz" lIns="91440" tIns="45720" rIns="91440" bIns="45720" rtlCol="0">
            <a:normAutofit/>
          </a:bodyPr>
          <a:lstStyle/>
          <a:p>
            <a:pPr>
              <a:buFont typeface="Wingdings" pitchFamily="2" charset="2"/>
              <a:buChar char="q"/>
              <a:defRPr/>
            </a:pPr>
            <a:r>
              <a:rPr lang="tr-TR" sz="2000" b="1" dirty="0" smtClean="0">
                <a:latin typeface="Arial" pitchFamily="34" charset="0"/>
                <a:cs typeface="Arial" pitchFamily="34" charset="0"/>
              </a:rPr>
              <a:t>Doğru ürünün</a:t>
            </a:r>
          </a:p>
          <a:p>
            <a:pPr>
              <a:defRPr/>
            </a:pPr>
            <a:endParaRPr lang="tr-TR" sz="2000" b="1" dirty="0" smtClean="0">
              <a:latin typeface="Arial" pitchFamily="34" charset="0"/>
              <a:cs typeface="Arial" pitchFamily="34" charset="0"/>
            </a:endParaRPr>
          </a:p>
          <a:p>
            <a:pPr>
              <a:buFont typeface="Wingdings" pitchFamily="2" charset="2"/>
              <a:buChar char="q"/>
              <a:defRPr/>
            </a:pPr>
            <a:r>
              <a:rPr lang="tr-TR" sz="2000" b="1" dirty="0" smtClean="0">
                <a:latin typeface="Arial" pitchFamily="34" charset="0"/>
                <a:cs typeface="Arial" pitchFamily="34" charset="0"/>
              </a:rPr>
              <a:t>Doğru şartlarda</a:t>
            </a:r>
          </a:p>
          <a:p>
            <a:pPr>
              <a:defRPr/>
            </a:pPr>
            <a:endParaRPr lang="tr-TR" sz="2000" b="1" dirty="0" smtClean="0">
              <a:latin typeface="Arial" pitchFamily="34" charset="0"/>
              <a:cs typeface="Arial" pitchFamily="34" charset="0"/>
            </a:endParaRPr>
          </a:p>
          <a:p>
            <a:pPr>
              <a:buFont typeface="Wingdings" pitchFamily="2" charset="2"/>
              <a:buChar char="q"/>
              <a:defRPr/>
            </a:pPr>
            <a:r>
              <a:rPr lang="tr-TR" sz="2000" b="1" dirty="0" smtClean="0">
                <a:latin typeface="Arial" pitchFamily="34" charset="0"/>
                <a:cs typeface="Arial" pitchFamily="34" charset="0"/>
              </a:rPr>
              <a:t>Doğru miktarda </a:t>
            </a:r>
          </a:p>
          <a:p>
            <a:pPr>
              <a:defRPr/>
            </a:pPr>
            <a:endParaRPr lang="tr-TR" sz="2000" b="1" dirty="0" smtClean="0">
              <a:latin typeface="Arial" pitchFamily="34" charset="0"/>
              <a:cs typeface="Arial" pitchFamily="34" charset="0"/>
            </a:endParaRPr>
          </a:p>
          <a:p>
            <a:pPr>
              <a:buFont typeface="Wingdings" pitchFamily="2" charset="2"/>
              <a:buChar char="q"/>
              <a:defRPr/>
            </a:pPr>
            <a:r>
              <a:rPr lang="tr-TR" sz="2000" b="1" dirty="0" smtClean="0">
                <a:latin typeface="Arial" pitchFamily="34" charset="0"/>
                <a:cs typeface="Arial" pitchFamily="34" charset="0"/>
              </a:rPr>
              <a:t>Doğru yerde</a:t>
            </a:r>
          </a:p>
          <a:p>
            <a:pPr>
              <a:defRPr/>
            </a:pPr>
            <a:endParaRPr lang="tr-TR" sz="2000" b="1" dirty="0" smtClean="0">
              <a:latin typeface="Arial" pitchFamily="34" charset="0"/>
              <a:cs typeface="Arial" pitchFamily="34" charset="0"/>
            </a:endParaRPr>
          </a:p>
          <a:p>
            <a:pPr>
              <a:buFont typeface="Wingdings" pitchFamily="2" charset="2"/>
              <a:buChar char="q"/>
              <a:defRPr/>
            </a:pPr>
            <a:r>
              <a:rPr lang="tr-TR" sz="2000" b="1" dirty="0" smtClean="0">
                <a:latin typeface="Arial" pitchFamily="34" charset="0"/>
                <a:cs typeface="Arial" pitchFamily="34" charset="0"/>
              </a:rPr>
              <a:t>Doğru zamanda</a:t>
            </a:r>
          </a:p>
          <a:p>
            <a:pPr>
              <a:defRPr/>
            </a:pPr>
            <a:endParaRPr lang="tr-TR" sz="2000" b="1" dirty="0" smtClean="0">
              <a:latin typeface="Arial" pitchFamily="34" charset="0"/>
              <a:cs typeface="Arial" pitchFamily="34" charset="0"/>
            </a:endParaRPr>
          </a:p>
          <a:p>
            <a:pPr>
              <a:buFont typeface="Wingdings" pitchFamily="2" charset="2"/>
              <a:buChar char="q"/>
              <a:defRPr/>
            </a:pPr>
            <a:r>
              <a:rPr lang="tr-TR" sz="2000" b="1" dirty="0" smtClean="0">
                <a:latin typeface="Arial" pitchFamily="34" charset="0"/>
                <a:cs typeface="Arial" pitchFamily="34" charset="0"/>
              </a:rPr>
              <a:t>Doğru müşteride</a:t>
            </a:r>
          </a:p>
          <a:p>
            <a:pPr>
              <a:defRPr/>
            </a:pPr>
            <a:endParaRPr lang="tr-TR" sz="2000" b="1" dirty="0" smtClean="0">
              <a:latin typeface="Arial" pitchFamily="34" charset="0"/>
              <a:cs typeface="Arial" pitchFamily="34" charset="0"/>
            </a:endParaRPr>
          </a:p>
          <a:p>
            <a:pPr>
              <a:buFont typeface="Wingdings" pitchFamily="2" charset="2"/>
              <a:buChar char="q"/>
              <a:defRPr/>
            </a:pPr>
            <a:r>
              <a:rPr lang="tr-TR" sz="2000" b="1" dirty="0" smtClean="0">
                <a:latin typeface="Arial" pitchFamily="34" charset="0"/>
                <a:cs typeface="Arial" pitchFamily="34" charset="0"/>
              </a:rPr>
              <a:t>Doğru maliyet</a:t>
            </a:r>
          </a:p>
        </p:txBody>
      </p:sp>
      <p:sp>
        <p:nvSpPr>
          <p:cNvPr id="65" name="64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66" name="65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2</a:t>
            </a:r>
            <a:endParaRPr lang="tr-TR" sz="1600" dirty="0"/>
          </a:p>
        </p:txBody>
      </p:sp>
      <p:sp>
        <p:nvSpPr>
          <p:cNvPr id="19" name="Rectangle 2"/>
          <p:cNvSpPr txBox="1">
            <a:spLocks noChangeArrowheads="1"/>
          </p:cNvSpPr>
          <p:nvPr/>
        </p:nvSpPr>
        <p:spPr>
          <a:xfrm>
            <a:off x="251520" y="214289"/>
            <a:ext cx="6238875" cy="406399"/>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2800" b="1" i="0" u="none" strike="noStrike" kern="1200" cap="none" spc="0" normalizeH="0" baseline="0" noProof="0" dirty="0" smtClean="0">
                <a:ln>
                  <a:noFill/>
                </a:ln>
                <a:solidFill>
                  <a:schemeClr val="tx1"/>
                </a:solidFill>
                <a:effectLst/>
                <a:uLnTx/>
                <a:uFillTx/>
                <a:latin typeface="+mj-lt"/>
                <a:ea typeface="+mj-ea"/>
                <a:cs typeface="+mj-cs"/>
              </a:rPr>
              <a:t>Lojistiğin 7 Doğrusu</a:t>
            </a:r>
          </a:p>
        </p:txBody>
      </p:sp>
      <p:pic>
        <p:nvPicPr>
          <p:cNvPr id="21" name="Content Placeholder 3" descr="7dogru.jpg"/>
          <p:cNvPicPr>
            <a:picLocks noChangeAspect="1"/>
          </p:cNvPicPr>
          <p:nvPr/>
        </p:nvPicPr>
        <p:blipFill>
          <a:blip r:embed="rId7" cstate="print"/>
          <a:srcRect l="-36385" r="-36385"/>
          <a:stretch>
            <a:fillRect/>
          </a:stretch>
        </p:blipFill>
        <p:spPr bwMode="auto">
          <a:xfrm>
            <a:off x="2699793" y="995641"/>
            <a:ext cx="6768752" cy="5058801"/>
          </a:xfrm>
          <a:prstGeom prst="rect">
            <a:avLst/>
          </a:prstGeom>
          <a:noFill/>
          <a:ln w="9525">
            <a:noFill/>
            <a:miter lim="800000"/>
            <a:headEnd/>
            <a:tailEnd/>
          </a:ln>
        </p:spPr>
      </p:pic>
      <p:sp>
        <p:nvSpPr>
          <p:cNvPr id="2" name="Veri Yer Tutucusu 1"/>
          <p:cNvSpPr>
            <a:spLocks noGrp="1"/>
          </p:cNvSpPr>
          <p:nvPr>
            <p:ph type="dt" sz="half" idx="10"/>
          </p:nvPr>
        </p:nvSpPr>
        <p:spPr/>
        <p:txBody>
          <a:bodyPr/>
          <a:lstStyle/>
          <a:p>
            <a:fld id="{69084E13-B75C-4515-B2D8-8DDCF9D742CF}"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4</a:t>
            </a:fld>
            <a:endParaRPr lang="tr-TR"/>
          </a:p>
        </p:txBody>
      </p:sp>
    </p:spTree>
    <p:custDataLst>
      <p:tags r:id="rId2"/>
    </p:custDataLst>
  </p:cSld>
  <p:clrMapOvr>
    <a:overrideClrMapping bg1="lt1" tx1="dk1" bg2="lt2" tx2="dk2" accent1="accent1" accent2="accent2" accent3="accent3" accent4="accent4" accent5="accent5" accent6="accent6" hlink="hlink" folHlink="folHlink"/>
  </p:clrMapOvr>
  <p:transition>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der.jpg"/>
          <p:cNvPicPr>
            <a:picLocks noChangeAspect="1"/>
          </p:cNvPicPr>
          <p:nvPr/>
        </p:nvPicPr>
        <p:blipFill>
          <a:blip r:embed="rId2" cstate="print"/>
          <a:srcRect/>
          <a:stretch>
            <a:fillRect/>
          </a:stretch>
        </p:blipFill>
        <p:spPr bwMode="auto">
          <a:xfrm>
            <a:off x="467544" y="960662"/>
            <a:ext cx="8424936" cy="5421412"/>
          </a:xfrm>
          <a:prstGeom prst="rect">
            <a:avLst/>
          </a:prstGeom>
          <a:noFill/>
          <a:ln w="9525">
            <a:noFill/>
            <a:miter lim="800000"/>
            <a:headEnd/>
            <a:tailEnd/>
          </a:ln>
        </p:spPr>
      </p:pic>
      <p:sp>
        <p:nvSpPr>
          <p:cNvPr id="3" name="Rectangle 2"/>
          <p:cNvSpPr txBox="1">
            <a:spLocks noChangeArrowheads="1"/>
          </p:cNvSpPr>
          <p:nvPr/>
        </p:nvSpPr>
        <p:spPr>
          <a:xfrm>
            <a:off x="467544" y="142852"/>
            <a:ext cx="6238875" cy="40582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chemeClr val="tx1"/>
                </a:solidFill>
                <a:effectLst/>
                <a:uLnTx/>
                <a:uFillTx/>
                <a:latin typeface="+mj-lt"/>
                <a:ea typeface="+mj-ea"/>
                <a:cs typeface="+mj-cs"/>
              </a:rPr>
              <a:t>Lojistik</a:t>
            </a:r>
            <a:r>
              <a:rPr kumimoji="0" lang="tr-TR" sz="2400" b="1" i="0" u="none" strike="noStrike" kern="1200" cap="none" spc="0" normalizeH="0" noProof="0" dirty="0" smtClean="0">
                <a:ln>
                  <a:noFill/>
                </a:ln>
                <a:solidFill>
                  <a:schemeClr val="tx1"/>
                </a:solidFill>
                <a:effectLst/>
                <a:uLnTx/>
                <a:uFillTx/>
                <a:latin typeface="+mj-lt"/>
                <a:ea typeface="+mj-ea"/>
                <a:cs typeface="+mj-cs"/>
              </a:rPr>
              <a:t> Yönetimi Bileşenleri</a:t>
            </a:r>
            <a:endParaRPr kumimoji="0" lang="tr-TR"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9" name="8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10" name="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3</a:t>
            </a:r>
            <a:endParaRPr lang="tr-TR" sz="1600" dirty="0"/>
          </a:p>
        </p:txBody>
      </p:sp>
      <p:sp>
        <p:nvSpPr>
          <p:cNvPr id="2" name="Veri Yer Tutucusu 1"/>
          <p:cNvSpPr>
            <a:spLocks noGrp="1"/>
          </p:cNvSpPr>
          <p:nvPr>
            <p:ph type="dt" sz="half" idx="10"/>
          </p:nvPr>
        </p:nvSpPr>
        <p:spPr/>
        <p:txBody>
          <a:bodyPr/>
          <a:lstStyle/>
          <a:p>
            <a:fld id="{5E7D7F21-D9AC-42BF-96DD-C9F46D20374B}" type="datetime1">
              <a:rPr lang="tr-TR" smtClean="0"/>
              <a:t>26.08.2019</a:t>
            </a:fld>
            <a:endParaRPr lang="tr-TR"/>
          </a:p>
        </p:txBody>
      </p:sp>
      <p:sp>
        <p:nvSpPr>
          <p:cNvPr id="4" name="Altbilgi Yer Tutucusu 3"/>
          <p:cNvSpPr>
            <a:spLocks noGrp="1"/>
          </p:cNvSpPr>
          <p:nvPr>
            <p:ph type="ftr" sz="quarter" idx="11"/>
          </p:nvPr>
        </p:nvSpPr>
        <p:spPr/>
        <p:txBody>
          <a:bodyPr/>
          <a:lstStyle/>
          <a:p>
            <a:r>
              <a:rPr lang="tr-TR" smtClean="0"/>
              <a:t>osenses@trabzon.edu.tr</a:t>
            </a:r>
            <a:endParaRPr lang="tr-TR"/>
          </a:p>
        </p:txBody>
      </p:sp>
      <p:sp>
        <p:nvSpPr>
          <p:cNvPr id="5" name="Slayt Numarası Yer Tutucusu 4"/>
          <p:cNvSpPr>
            <a:spLocks noGrp="1"/>
          </p:cNvSpPr>
          <p:nvPr>
            <p:ph type="sldNum" sz="quarter" idx="12"/>
          </p:nvPr>
        </p:nvSpPr>
        <p:spPr/>
        <p:txBody>
          <a:bodyPr/>
          <a:lstStyle/>
          <a:p>
            <a:fld id="{C523FEBB-4577-44E9-B2CF-F440606F5670}" type="slidenum">
              <a:rPr lang="tr-TR" smtClean="0"/>
              <a:pPr/>
              <a:t>5</a:t>
            </a:fld>
            <a:endParaRPr lang="tr-TR"/>
          </a:p>
        </p:txBody>
      </p:sp>
    </p:spTree>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19 Oval"/>
          <p:cNvSpPr/>
          <p:nvPr/>
        </p:nvSpPr>
        <p:spPr>
          <a:xfrm>
            <a:off x="428596" y="71414"/>
            <a:ext cx="857256" cy="857256"/>
          </a:xfrm>
          <a:prstGeom prst="ellipse">
            <a:avLst/>
          </a:prstGeom>
          <a:noFill/>
          <a:ln w="3175">
            <a:solidFill>
              <a:srgbClr val="0070C0">
                <a:alpha val="23000"/>
              </a:srgb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solidFill>
                <a:srgbClr val="FC3665"/>
              </a:solidFill>
            </a:endParaRPr>
          </a:p>
        </p:txBody>
      </p:sp>
      <p:cxnSp>
        <p:nvCxnSpPr>
          <p:cNvPr id="48" name="47 Düz Bağlayıcı"/>
          <p:cNvCxnSpPr/>
          <p:nvPr>
            <p:custDataLst>
              <p:tags r:id="rId2"/>
            </p:custDataLst>
          </p:nvPr>
        </p:nvCxnSpPr>
        <p:spPr>
          <a:xfrm>
            <a:off x="0" y="6429396"/>
            <a:ext cx="9144000" cy="0"/>
          </a:xfrm>
          <a:prstGeom prst="line">
            <a:avLst/>
          </a:prstGeom>
          <a:ln w="3175">
            <a:solidFill>
              <a:srgbClr val="0070C0"/>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49" name="48 Düz Bağlayıcı"/>
          <p:cNvCxnSpPr/>
          <p:nvPr>
            <p:custDataLst>
              <p:tags r:id="rId3"/>
            </p:custDataLst>
          </p:nvPr>
        </p:nvCxnSpPr>
        <p:spPr>
          <a:xfrm>
            <a:off x="-32" y="6357958"/>
            <a:ext cx="9144000" cy="0"/>
          </a:xfrm>
          <a:prstGeom prst="line">
            <a:avLst/>
          </a:prstGeom>
          <a:ln w="3175">
            <a:solidFill>
              <a:srgbClr val="0070C0"/>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51" name="50 Dikdörtgen"/>
          <p:cNvSpPr/>
          <p:nvPr/>
        </p:nvSpPr>
        <p:spPr>
          <a:xfrm>
            <a:off x="1428728" y="6429396"/>
            <a:ext cx="5735560" cy="428604"/>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63" name="7 İçerik Yer Tutucusu"/>
          <p:cNvSpPr txBox="1">
            <a:spLocks/>
          </p:cNvSpPr>
          <p:nvPr/>
        </p:nvSpPr>
        <p:spPr>
          <a:xfrm>
            <a:off x="395536" y="857231"/>
            <a:ext cx="8352928" cy="5344077"/>
          </a:xfrm>
          <a:prstGeom prst="rect">
            <a:avLst/>
          </a:prstGeom>
          <a:solidFill>
            <a:schemeClr val="accent3">
              <a:lumMod val="40000"/>
              <a:lumOff val="60000"/>
            </a:schemeClr>
          </a:solidFill>
        </p:spPr>
        <p:txBody>
          <a:bodyPr vert="horz" lIns="91440" tIns="45720" rIns="91440" bIns="45720" rtlCol="0">
            <a:normAutofit/>
          </a:bodyPr>
          <a:lstStyle/>
          <a:p>
            <a:pPr>
              <a:defRPr/>
            </a:pPr>
            <a:r>
              <a:rPr lang="en-GB" sz="2000" dirty="0" smtClean="0"/>
              <a:t>H</a:t>
            </a:r>
            <a:r>
              <a:rPr lang="en-GB" sz="2000" dirty="0" smtClean="0">
                <a:latin typeface="Arial" pitchFamily="34" charset="0"/>
                <a:cs typeface="Arial" pitchFamily="34" charset="0"/>
              </a:rPr>
              <a:t>er </a:t>
            </a:r>
            <a:r>
              <a:rPr lang="en-GB" sz="2000" dirty="0" err="1" smtClean="0">
                <a:latin typeface="Arial" pitchFamily="34" charset="0"/>
                <a:cs typeface="Arial" pitchFamily="34" charset="0"/>
              </a:rPr>
              <a:t>türlü</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ürün</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ve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hizmetin</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başlangıç</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noktasından</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tüketim</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noktasına</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kadar</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olan</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hareketinde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rol</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oynayan</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anahtar</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lojistik</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faaliyetler</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tüm</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lojistik</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sürecin</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parçalarını</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oluşturmaktadır</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Nebol</a:t>
            </a:r>
            <a:r>
              <a:rPr lang="tr-TR" sz="2000" dirty="0" smtClean="0">
                <a:latin typeface="Arial" pitchFamily="34" charset="0"/>
                <a:cs typeface="Arial" pitchFamily="34" charset="0"/>
              </a:rPr>
              <a:t>, Uzel, Tanyeri, 2013). </a:t>
            </a:r>
            <a:r>
              <a:rPr lang="en-GB" sz="2000" dirty="0" smtClean="0">
                <a:latin typeface="Arial" pitchFamily="34" charset="0"/>
                <a:cs typeface="Arial" pitchFamily="34" charset="0"/>
              </a:rPr>
              <a:t>Bu </a:t>
            </a:r>
            <a:r>
              <a:rPr lang="en-GB" sz="2000" dirty="0" err="1" smtClean="0">
                <a:latin typeface="Arial" pitchFamily="34" charset="0"/>
                <a:cs typeface="Arial" pitchFamily="34" charset="0"/>
              </a:rPr>
              <a:t>faaliyetler</a:t>
            </a:r>
            <a:r>
              <a:rPr lang="en-GB" sz="2000" dirty="0" smtClean="0">
                <a:latin typeface="Arial" pitchFamily="34" charset="0"/>
                <a:cs typeface="Arial" pitchFamily="34" charset="0"/>
              </a:rPr>
              <a:t> :</a:t>
            </a:r>
            <a:r>
              <a:rPr lang="tr-TR" sz="2000" dirty="0" smtClean="0">
                <a:latin typeface="Arial" pitchFamily="34" charset="0"/>
                <a:cs typeface="Arial" pitchFamily="34" charset="0"/>
              </a:rPr>
              <a:t> </a:t>
            </a:r>
          </a:p>
          <a:p>
            <a:pPr>
              <a:buFont typeface="Wingdings 2"/>
              <a:buChar char=""/>
              <a:defRPr/>
            </a:pPr>
            <a:endParaRPr lang="tr-TR" sz="2000" dirty="0" smtClean="0">
              <a:latin typeface="Arial" pitchFamily="34" charset="0"/>
              <a:cs typeface="Arial" pitchFamily="34" charset="0"/>
            </a:endParaRPr>
          </a:p>
          <a:p>
            <a:pPr>
              <a:buFont typeface="Wingdings 2"/>
              <a:buChar char=""/>
              <a:defRPr/>
            </a:pPr>
            <a:r>
              <a:rPr lang="tr-TR" sz="2000" dirty="0" smtClean="0">
                <a:latin typeface="Arial" pitchFamily="34" charset="0"/>
                <a:cs typeface="Arial" pitchFamily="34" charset="0"/>
              </a:rPr>
              <a:t>Taşıma Yönetimi</a:t>
            </a:r>
            <a:endParaRPr lang="en-US" sz="2000" dirty="0" smtClean="0">
              <a:latin typeface="Arial" pitchFamily="34" charset="0"/>
              <a:cs typeface="Arial" pitchFamily="34" charset="0"/>
            </a:endParaRPr>
          </a:p>
          <a:p>
            <a:pPr>
              <a:buFont typeface="Wingdings 2"/>
              <a:buChar char=""/>
              <a:defRPr/>
            </a:pPr>
            <a:r>
              <a:rPr lang="tr-TR" sz="2000" dirty="0" smtClean="0">
                <a:latin typeface="Arial" pitchFamily="34" charset="0"/>
                <a:cs typeface="Arial" pitchFamily="34" charset="0"/>
              </a:rPr>
              <a:t>Satın Alma </a:t>
            </a:r>
            <a:endParaRPr lang="en-US" sz="2000" dirty="0" smtClean="0">
              <a:latin typeface="Arial" pitchFamily="34" charset="0"/>
              <a:cs typeface="Arial" pitchFamily="34" charset="0"/>
            </a:endParaRPr>
          </a:p>
          <a:p>
            <a:pPr>
              <a:buFont typeface="Wingdings 2"/>
              <a:buChar char=""/>
              <a:defRPr/>
            </a:pPr>
            <a:r>
              <a:rPr lang="tr-TR" sz="2000" dirty="0" smtClean="0">
                <a:latin typeface="Arial" pitchFamily="34" charset="0"/>
                <a:cs typeface="Arial" pitchFamily="34" charset="0"/>
              </a:rPr>
              <a:t>Talep Tahmini ve Planlama</a:t>
            </a:r>
            <a:endParaRPr lang="en-US" sz="2000" dirty="0" smtClean="0">
              <a:latin typeface="Arial" pitchFamily="34" charset="0"/>
              <a:cs typeface="Arial" pitchFamily="34" charset="0"/>
            </a:endParaRPr>
          </a:p>
          <a:p>
            <a:pPr>
              <a:buFont typeface="Wingdings 2"/>
              <a:buChar char=""/>
              <a:defRPr/>
            </a:pPr>
            <a:r>
              <a:rPr lang="tr-TR" sz="2000" dirty="0" smtClean="0">
                <a:latin typeface="Arial" pitchFamily="34" charset="0"/>
                <a:cs typeface="Arial" pitchFamily="34" charset="0"/>
              </a:rPr>
              <a:t>Depolama</a:t>
            </a:r>
          </a:p>
          <a:p>
            <a:pPr>
              <a:buFont typeface="Wingdings 2"/>
              <a:buChar char=""/>
              <a:defRPr/>
            </a:pPr>
            <a:r>
              <a:rPr lang="tr-TR" sz="2000" dirty="0" smtClean="0">
                <a:latin typeface="Arial" pitchFamily="34" charset="0"/>
                <a:cs typeface="Arial" pitchFamily="34" charset="0"/>
              </a:rPr>
              <a:t>Stok Yönetimi</a:t>
            </a:r>
          </a:p>
          <a:p>
            <a:pPr>
              <a:buFont typeface="Wingdings 2"/>
              <a:buChar char=""/>
              <a:defRPr/>
            </a:pPr>
            <a:r>
              <a:rPr lang="tr-TR" sz="2000" dirty="0" smtClean="0">
                <a:latin typeface="Arial" pitchFamily="34" charset="0"/>
                <a:cs typeface="Arial" pitchFamily="34" charset="0"/>
              </a:rPr>
              <a:t>Müşteri Hizmetleri</a:t>
            </a:r>
            <a:endParaRPr lang="en-US" sz="2000" dirty="0" smtClean="0">
              <a:latin typeface="Arial" pitchFamily="34" charset="0"/>
              <a:cs typeface="Arial" pitchFamily="34" charset="0"/>
            </a:endParaRPr>
          </a:p>
          <a:p>
            <a:pPr>
              <a:buFont typeface="Wingdings 2"/>
              <a:buChar char=""/>
              <a:defRPr/>
            </a:pPr>
            <a:r>
              <a:rPr lang="tr-TR" sz="2000" dirty="0" smtClean="0">
                <a:latin typeface="Arial" pitchFamily="34" charset="0"/>
                <a:cs typeface="Arial" pitchFamily="34" charset="0"/>
              </a:rPr>
              <a:t>Lojistik İletişimi</a:t>
            </a:r>
            <a:endParaRPr lang="en-US" sz="2000" dirty="0" smtClean="0">
              <a:latin typeface="Arial" pitchFamily="34" charset="0"/>
              <a:cs typeface="Arial" pitchFamily="34" charset="0"/>
            </a:endParaRPr>
          </a:p>
          <a:p>
            <a:pPr>
              <a:buFont typeface="Wingdings 2"/>
              <a:buChar char=""/>
              <a:defRPr/>
            </a:pPr>
            <a:r>
              <a:rPr lang="tr-TR" sz="2000" dirty="0" smtClean="0">
                <a:latin typeface="Arial" pitchFamily="34" charset="0"/>
                <a:cs typeface="Arial" pitchFamily="34" charset="0"/>
              </a:rPr>
              <a:t>Malzeme </a:t>
            </a:r>
            <a:r>
              <a:rPr lang="tr-TR" sz="2000" dirty="0" err="1" smtClean="0">
                <a:latin typeface="Arial" pitchFamily="34" charset="0"/>
                <a:cs typeface="Arial" pitchFamily="34" charset="0"/>
              </a:rPr>
              <a:t>Elleçleme</a:t>
            </a:r>
            <a:r>
              <a:rPr lang="tr-TR" sz="2000" dirty="0" smtClean="0">
                <a:latin typeface="Arial" pitchFamily="34" charset="0"/>
                <a:cs typeface="Arial" pitchFamily="34" charset="0"/>
              </a:rPr>
              <a:t> ve Paketleme</a:t>
            </a:r>
            <a:endParaRPr lang="en-US" sz="2000" dirty="0" smtClean="0">
              <a:latin typeface="Arial" pitchFamily="34" charset="0"/>
              <a:cs typeface="Arial" pitchFamily="34" charset="0"/>
            </a:endParaRPr>
          </a:p>
          <a:p>
            <a:pPr>
              <a:buFont typeface="Wingdings 2"/>
              <a:buChar char=""/>
              <a:defRPr/>
            </a:pPr>
            <a:r>
              <a:rPr lang="tr-TR" sz="2000" dirty="0" smtClean="0">
                <a:latin typeface="Arial" pitchFamily="34" charset="0"/>
                <a:cs typeface="Arial" pitchFamily="34" charset="0"/>
              </a:rPr>
              <a:t>Sipariş Yönetimi</a:t>
            </a:r>
            <a:endParaRPr lang="en-US" sz="2000" dirty="0" smtClean="0">
              <a:latin typeface="Arial" pitchFamily="34" charset="0"/>
              <a:cs typeface="Arial" pitchFamily="34" charset="0"/>
            </a:endParaRPr>
          </a:p>
          <a:p>
            <a:pPr>
              <a:buFont typeface="Wingdings 2"/>
              <a:buChar char=""/>
              <a:defRPr/>
            </a:pPr>
            <a:r>
              <a:rPr lang="tr-TR" sz="2000" dirty="0" smtClean="0">
                <a:latin typeface="Arial" pitchFamily="34" charset="0"/>
                <a:cs typeface="Arial" pitchFamily="34" charset="0"/>
              </a:rPr>
              <a:t>Fabrika, Depo ve Dağıtım Merkezi Yer Seçimi</a:t>
            </a:r>
            <a:endParaRPr lang="en-US" sz="2000" dirty="0" smtClean="0">
              <a:latin typeface="Arial" pitchFamily="34" charset="0"/>
              <a:cs typeface="Arial" pitchFamily="34" charset="0"/>
            </a:endParaRPr>
          </a:p>
          <a:p>
            <a:pPr>
              <a:buFont typeface="Wingdings 2"/>
              <a:buChar char=""/>
              <a:defRPr/>
            </a:pPr>
            <a:r>
              <a:rPr lang="tr-TR" sz="2000" dirty="0" smtClean="0">
                <a:latin typeface="Arial" pitchFamily="34" charset="0"/>
                <a:cs typeface="Arial" pitchFamily="34" charset="0"/>
              </a:rPr>
              <a:t>Parça ve Hizmet Desteği</a:t>
            </a:r>
            <a:endParaRPr lang="en-US" sz="2000" dirty="0" smtClean="0">
              <a:latin typeface="Arial" pitchFamily="34" charset="0"/>
              <a:cs typeface="Arial" pitchFamily="34" charset="0"/>
            </a:endParaRPr>
          </a:p>
          <a:p>
            <a:pPr>
              <a:buFont typeface="Wingdings 2"/>
              <a:buChar char=""/>
              <a:defRPr/>
            </a:pPr>
            <a:r>
              <a:rPr lang="tr-TR" sz="2000" dirty="0" smtClean="0">
                <a:latin typeface="Arial" pitchFamily="34" charset="0"/>
                <a:cs typeface="Arial" pitchFamily="34" charset="0"/>
              </a:rPr>
              <a:t>Tersine Lojistik</a:t>
            </a:r>
          </a:p>
          <a:p>
            <a:pPr>
              <a:defRPr/>
            </a:pPr>
            <a:endParaRPr lang="en-US" sz="2000" dirty="0" smtClean="0">
              <a:latin typeface="Arial" pitchFamily="34" charset="0"/>
              <a:cs typeface="Arial" pitchFamily="34" charset="0"/>
            </a:endParaRPr>
          </a:p>
          <a:p>
            <a:pPr>
              <a:buFont typeface="Wingdings 2"/>
              <a:buChar char=""/>
              <a:defRPr/>
            </a:pPr>
            <a:endParaRPr lang="en-GB" sz="2000" dirty="0" smtClean="0">
              <a:latin typeface="Arial" pitchFamily="34" charset="0"/>
              <a:cs typeface="Arial" pitchFamily="34" charset="0"/>
            </a:endParaRPr>
          </a:p>
          <a:p>
            <a:pPr>
              <a:defRPr/>
            </a:pPr>
            <a:endParaRPr lang="tr-TR" sz="2000" b="1" dirty="0" smtClean="0">
              <a:latin typeface="Arial" pitchFamily="34" charset="0"/>
              <a:cs typeface="Arial" pitchFamily="34" charset="0"/>
            </a:endParaRPr>
          </a:p>
        </p:txBody>
      </p:sp>
      <p:sp>
        <p:nvSpPr>
          <p:cNvPr id="65" name="64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66" name="65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4</a:t>
            </a:r>
            <a:endParaRPr lang="tr-TR" sz="1600" dirty="0"/>
          </a:p>
        </p:txBody>
      </p:sp>
      <p:sp>
        <p:nvSpPr>
          <p:cNvPr id="19" name="Rectangle 2"/>
          <p:cNvSpPr txBox="1">
            <a:spLocks noChangeArrowheads="1"/>
          </p:cNvSpPr>
          <p:nvPr/>
        </p:nvSpPr>
        <p:spPr>
          <a:xfrm>
            <a:off x="251520" y="214289"/>
            <a:ext cx="6238875" cy="334391"/>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2800" b="1" i="0" u="none" strike="noStrike" kern="1200" cap="none" spc="0" normalizeH="0" baseline="0" noProof="0" dirty="0" smtClean="0">
                <a:ln>
                  <a:noFill/>
                </a:ln>
                <a:solidFill>
                  <a:schemeClr val="tx1"/>
                </a:solidFill>
                <a:effectLst/>
                <a:uLnTx/>
                <a:uFillTx/>
                <a:latin typeface="+mj-lt"/>
                <a:ea typeface="+mj-ea"/>
                <a:cs typeface="+mj-cs"/>
              </a:rPr>
              <a:t>Lojistik</a:t>
            </a:r>
            <a:r>
              <a:rPr kumimoji="0" lang="tr-TR" sz="2800" b="1" i="0" u="none" strike="noStrike" kern="1200" cap="none" spc="0" normalizeH="0" noProof="0" dirty="0" smtClean="0">
                <a:ln>
                  <a:noFill/>
                </a:ln>
                <a:solidFill>
                  <a:schemeClr val="tx1"/>
                </a:solidFill>
                <a:effectLst/>
                <a:uLnTx/>
                <a:uFillTx/>
                <a:latin typeface="+mj-lt"/>
                <a:ea typeface="+mj-ea"/>
                <a:cs typeface="+mj-cs"/>
              </a:rPr>
              <a:t> Yönetimi Faaliyetleri</a:t>
            </a:r>
            <a:endParaRPr kumimoji="0" lang="tr-TR" sz="28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2" name="Veri Yer Tutucusu 1"/>
          <p:cNvSpPr>
            <a:spLocks noGrp="1"/>
          </p:cNvSpPr>
          <p:nvPr>
            <p:ph type="dt" sz="half" idx="10"/>
          </p:nvPr>
        </p:nvSpPr>
        <p:spPr/>
        <p:txBody>
          <a:bodyPr/>
          <a:lstStyle/>
          <a:p>
            <a:fld id="{025771A6-98AF-4DFE-A180-FFF01548E9C6}"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6</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3" descr="aa.jpg"/>
          <p:cNvPicPr>
            <a:picLocks noChangeAspect="1"/>
          </p:cNvPicPr>
          <p:nvPr/>
        </p:nvPicPr>
        <p:blipFill>
          <a:blip r:embed="rId2" cstate="print"/>
          <a:srcRect/>
          <a:stretch>
            <a:fillRect/>
          </a:stretch>
        </p:blipFill>
        <p:spPr bwMode="auto">
          <a:xfrm>
            <a:off x="179388" y="476672"/>
            <a:ext cx="8764587" cy="5905078"/>
          </a:xfrm>
          <a:prstGeom prst="rect">
            <a:avLst/>
          </a:prstGeom>
          <a:noFill/>
          <a:ln w="9525">
            <a:noFill/>
            <a:miter lim="800000"/>
            <a:headEnd/>
            <a:tailEnd/>
          </a:ln>
        </p:spPr>
      </p:pic>
      <p:sp>
        <p:nvSpPr>
          <p:cNvPr id="8" name="7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5</a:t>
            </a:r>
            <a:endParaRPr lang="tr-TR" sz="1600" dirty="0"/>
          </a:p>
        </p:txBody>
      </p:sp>
      <p:sp>
        <p:nvSpPr>
          <p:cNvPr id="9" name="8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 name="Veri Yer Tutucusu 1"/>
          <p:cNvSpPr>
            <a:spLocks noGrp="1"/>
          </p:cNvSpPr>
          <p:nvPr>
            <p:ph type="dt" sz="half" idx="10"/>
          </p:nvPr>
        </p:nvSpPr>
        <p:spPr/>
        <p:txBody>
          <a:bodyPr/>
          <a:lstStyle/>
          <a:p>
            <a:fld id="{EEE1601B-9B04-4C41-A45A-BB525F09FF05}"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7</a:t>
            </a:fld>
            <a:endParaRPr lang="tr-TR"/>
          </a:p>
        </p:txBody>
      </p:sp>
    </p:spTree>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0" name="29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6</a:t>
            </a:r>
            <a:endParaRPr lang="tr-TR" sz="1600" dirty="0"/>
          </a:p>
        </p:txBody>
      </p:sp>
      <p:sp>
        <p:nvSpPr>
          <p:cNvPr id="33" name="32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34" name="33 Oval"/>
          <p:cNvSpPr/>
          <p:nvPr/>
        </p:nvSpPr>
        <p:spPr>
          <a:xfrm>
            <a:off x="428596" y="71414"/>
            <a:ext cx="857256" cy="857256"/>
          </a:xfrm>
          <a:prstGeom prst="ellipse">
            <a:avLst/>
          </a:prstGeom>
          <a:noFill/>
          <a:ln w="3175">
            <a:solidFill>
              <a:schemeClr val="accent6">
                <a:lumMod val="75000"/>
                <a:alpha val="3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20" name="2 İçerik Yer Tutucusu"/>
          <p:cNvSpPr txBox="1">
            <a:spLocks/>
          </p:cNvSpPr>
          <p:nvPr/>
        </p:nvSpPr>
        <p:spPr>
          <a:xfrm>
            <a:off x="251520" y="1000107"/>
            <a:ext cx="8280920" cy="5093189"/>
          </a:xfrm>
          <a:prstGeom prst="rect">
            <a:avLst/>
          </a:prstGeom>
          <a:solidFill>
            <a:schemeClr val="accent3">
              <a:lumMod val="40000"/>
              <a:lumOff val="60000"/>
            </a:schemeClr>
          </a:solidFill>
        </p:spPr>
        <p:txBody>
          <a:bodyPr vert="horz" lIns="91440" tIns="45720" rIns="91440" bIns="45720" rtlCol="0">
            <a:normAutofit/>
          </a:bodyPr>
          <a:lstStyle/>
          <a:p>
            <a:pPr algn="ctr">
              <a:spcBef>
                <a:spcPct val="20000"/>
              </a:spcBef>
              <a:defRPr/>
            </a:pPr>
            <a:r>
              <a:rPr lang="en-US" sz="2400" b="1" dirty="0" err="1" smtClean="0">
                <a:latin typeface="Arial" pitchFamily="34" charset="0"/>
                <a:cs typeface="Arial" pitchFamily="34" charset="0"/>
              </a:rPr>
              <a:t>Tedarik</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Zinciri</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Yönetimi</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Profesyonelleri</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Konseyi</a:t>
            </a:r>
            <a:r>
              <a:rPr lang="en-US" altLang="en-US" sz="2400" b="1" dirty="0" err="1" smtClean="0">
                <a:latin typeface="Arial" pitchFamily="34" charset="0"/>
                <a:cs typeface="Arial" pitchFamily="34" charset="0"/>
              </a:rPr>
              <a:t>’</a:t>
            </a:r>
            <a:r>
              <a:rPr lang="en-US" sz="2400" b="1" dirty="0" err="1" smtClean="0">
                <a:latin typeface="Arial" pitchFamily="34" charset="0"/>
                <a:cs typeface="Arial" pitchFamily="34" charset="0"/>
              </a:rPr>
              <a:t>nin</a:t>
            </a:r>
            <a:r>
              <a:rPr lang="en-US" sz="2400" b="1" dirty="0" smtClean="0">
                <a:latin typeface="Arial" pitchFamily="34" charset="0"/>
                <a:cs typeface="Arial" pitchFamily="34" charset="0"/>
              </a:rPr>
              <a:t> (CSCMP) </a:t>
            </a:r>
            <a:r>
              <a:rPr lang="en-US" sz="2400" b="1" dirty="0" err="1" smtClean="0">
                <a:latin typeface="Arial" pitchFamily="34" charset="0"/>
                <a:cs typeface="Arial" pitchFamily="34" charset="0"/>
              </a:rPr>
              <a:t>tanımına</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göre</a:t>
            </a:r>
            <a:r>
              <a:rPr lang="en-US" sz="2400" b="1" dirty="0" smtClean="0">
                <a:latin typeface="Arial" pitchFamily="34" charset="0"/>
                <a:cs typeface="Arial" pitchFamily="34" charset="0"/>
              </a:rPr>
              <a:t>:</a:t>
            </a:r>
          </a:p>
          <a:p>
            <a:pPr lvl="0" algn="ctr">
              <a:spcBef>
                <a:spcPct val="20000"/>
              </a:spcBef>
              <a:defRPr/>
            </a:pPr>
            <a:r>
              <a:rPr lang="tr-TR" sz="2400" dirty="0" smtClean="0">
                <a:latin typeface="Arial" pitchFamily="34" charset="0"/>
                <a:cs typeface="Arial" pitchFamily="34" charset="0"/>
              </a:rPr>
              <a:t>“</a:t>
            </a:r>
            <a:r>
              <a:rPr lang="en-US" sz="2400" i="1" dirty="0" err="1" smtClean="0">
                <a:latin typeface="Arial" pitchFamily="34" charset="0"/>
                <a:cs typeface="Arial" pitchFamily="34" charset="0"/>
              </a:rPr>
              <a:t>Tedarik</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zincirinin</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bir</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parçası</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olarak</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müşterilerin</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ihtiyaçlarını</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karşılamak</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üzere</a:t>
            </a:r>
            <a:r>
              <a:rPr lang="en-US" sz="2400" i="1" dirty="0" smtClean="0">
                <a:latin typeface="Arial" pitchFamily="34" charset="0"/>
                <a:cs typeface="Arial" pitchFamily="34" charset="0"/>
              </a:rPr>
              <a:t>, her </a:t>
            </a:r>
            <a:r>
              <a:rPr lang="en-US" sz="2400" i="1" dirty="0" err="1" smtClean="0">
                <a:latin typeface="Arial" pitchFamily="34" charset="0"/>
                <a:cs typeface="Arial" pitchFamily="34" charset="0"/>
              </a:rPr>
              <a:t>türlu</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ürün</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hizmet</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ve</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onlarla</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ilgili</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bilginin</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başlangıc</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noktasından</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tüketim</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noktasına</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kadar</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etkin</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ve</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verimli</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bir</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şekilde</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ileri</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ve</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ters</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yönlu</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akışının</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ve</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depolanmasının</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planlanması</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uygulanması</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ve</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kontrol</a:t>
            </a:r>
            <a:r>
              <a:rPr lang="en-US" sz="2400" i="1" dirty="0" smtClean="0">
                <a:latin typeface="Arial" pitchFamily="34" charset="0"/>
                <a:cs typeface="Arial" pitchFamily="34" charset="0"/>
              </a:rPr>
              <a:t> </a:t>
            </a:r>
            <a:r>
              <a:rPr lang="en-US" sz="2400" i="1" dirty="0" err="1" smtClean="0">
                <a:latin typeface="Arial" pitchFamily="34" charset="0"/>
                <a:cs typeface="Arial" pitchFamily="34" charset="0"/>
              </a:rPr>
              <a:t>edilmesidir</a:t>
            </a:r>
            <a:r>
              <a:rPr lang="tr-TR" sz="2400" dirty="0" smtClean="0">
                <a:latin typeface="Arial" pitchFamily="34" charset="0"/>
                <a:cs typeface="Arial" pitchFamily="34" charset="0"/>
              </a:rPr>
              <a:t>”.</a:t>
            </a:r>
            <a:r>
              <a:rPr lang="tr-TR" sz="2400" dirty="0" smtClean="0"/>
              <a:t> </a:t>
            </a:r>
          </a:p>
          <a:p>
            <a:pPr lvl="0" algn="ctr">
              <a:spcBef>
                <a:spcPct val="20000"/>
              </a:spcBef>
              <a:defRPr/>
            </a:pPr>
            <a:endParaRPr lang="tr-TR" sz="2400" dirty="0" smtClean="0"/>
          </a:p>
          <a:p>
            <a:pPr lvl="0" algn="ctr">
              <a:spcBef>
                <a:spcPct val="20000"/>
              </a:spcBef>
              <a:defRPr/>
            </a:pPr>
            <a:endParaRPr lang="tr-TR" sz="2400" dirty="0" smtClean="0"/>
          </a:p>
          <a:p>
            <a:pPr lvl="0" algn="ctr">
              <a:spcBef>
                <a:spcPct val="20000"/>
              </a:spcBef>
              <a:defRPr/>
            </a:pPr>
            <a:endParaRPr kumimoji="0" lang="tr-TR"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lvl="0" algn="ctr">
              <a:spcBef>
                <a:spcPct val="20000"/>
              </a:spcBef>
              <a:defRPr/>
            </a:pPr>
            <a:endParaRPr kumimoji="0" lang="tr-T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2" name="Rectangle 2"/>
          <p:cNvSpPr txBox="1">
            <a:spLocks noChangeArrowheads="1"/>
          </p:cNvSpPr>
          <p:nvPr/>
        </p:nvSpPr>
        <p:spPr>
          <a:xfrm>
            <a:off x="251520" y="214289"/>
            <a:ext cx="6238875" cy="406399"/>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smtClean="0">
                <a:ln>
                  <a:noFill/>
                </a:ln>
                <a:solidFill>
                  <a:schemeClr val="tx1"/>
                </a:solidFill>
                <a:effectLst/>
                <a:uLnTx/>
                <a:uFillTx/>
                <a:latin typeface="+mj-lt"/>
                <a:ea typeface="+mj-ea"/>
                <a:cs typeface="+mj-cs"/>
              </a:rPr>
              <a:t>TEDARİK ZİNCİRİ NEDİR ? </a:t>
            </a:r>
          </a:p>
        </p:txBody>
      </p:sp>
      <p:sp>
        <p:nvSpPr>
          <p:cNvPr id="23" name="22 Dikdörtgen"/>
          <p:cNvSpPr/>
          <p:nvPr/>
        </p:nvSpPr>
        <p:spPr>
          <a:xfrm>
            <a:off x="1428728" y="6429396"/>
            <a:ext cx="5735560" cy="428604"/>
          </a:xfrm>
          <a:prstGeom prst="rect">
            <a:avLst/>
          </a:prstGeom>
          <a:noFill/>
          <a:ln w="31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solidFill>
                  <a:schemeClr val="bg1">
                    <a:lumMod val="65000"/>
                  </a:schemeClr>
                </a:solidFill>
              </a:rPr>
              <a:t>Afet Lojistik Planlaması ve Yönetimi</a:t>
            </a:r>
            <a:endParaRPr lang="tr-TR" dirty="0">
              <a:solidFill>
                <a:schemeClr val="bg1">
                  <a:lumMod val="65000"/>
                </a:schemeClr>
              </a:solidFill>
            </a:endParaRPr>
          </a:p>
        </p:txBody>
      </p:sp>
      <p:sp>
        <p:nvSpPr>
          <p:cNvPr id="2" name="Veri Yer Tutucusu 1"/>
          <p:cNvSpPr>
            <a:spLocks noGrp="1"/>
          </p:cNvSpPr>
          <p:nvPr>
            <p:ph type="dt" sz="half" idx="10"/>
          </p:nvPr>
        </p:nvSpPr>
        <p:spPr/>
        <p:txBody>
          <a:bodyPr/>
          <a:lstStyle/>
          <a:p>
            <a:fld id="{E156CD9C-C519-47A9-BFAC-0E0DCCC33C04}" type="datetime1">
              <a:rPr lang="tr-TR" smtClean="0"/>
              <a:t>26.08.2019</a:t>
            </a:fld>
            <a:endParaRPr lang="tr-TR"/>
          </a:p>
        </p:txBody>
      </p:sp>
      <p:sp>
        <p:nvSpPr>
          <p:cNvPr id="3" name="Altbilgi Yer Tutucusu 2"/>
          <p:cNvSpPr>
            <a:spLocks noGrp="1"/>
          </p:cNvSpPr>
          <p:nvPr>
            <p:ph type="ftr" sz="quarter" idx="11"/>
          </p:nvPr>
        </p:nvSpPr>
        <p:spPr/>
        <p:txBody>
          <a:bodyPr/>
          <a:lstStyle/>
          <a:p>
            <a:r>
              <a:rPr lang="tr-TR" smtClean="0"/>
              <a:t>osenses@trabzon.edu.tr</a:t>
            </a:r>
            <a:endParaRPr lang="tr-TR"/>
          </a:p>
        </p:txBody>
      </p:sp>
      <p:sp>
        <p:nvSpPr>
          <p:cNvPr id="4" name="Slayt Numarası Yer Tutucusu 3"/>
          <p:cNvSpPr>
            <a:spLocks noGrp="1"/>
          </p:cNvSpPr>
          <p:nvPr>
            <p:ph type="sldNum" sz="quarter" idx="12"/>
          </p:nvPr>
        </p:nvSpPr>
        <p:spPr/>
        <p:txBody>
          <a:bodyPr/>
          <a:lstStyle/>
          <a:p>
            <a:fld id="{C523FEBB-4577-44E9-B2CF-F440606F5670}" type="slidenum">
              <a:rPr lang="tr-TR" smtClean="0"/>
              <a:pPr/>
              <a:t>8</a:t>
            </a:fld>
            <a:endParaRPr lang="tr-TR"/>
          </a:p>
        </p:txBody>
      </p:sp>
    </p:spTree>
    <p:custDataLst>
      <p:tags r:id="rId1"/>
    </p:custDataLst>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val 4"/>
          <p:cNvSpPr>
            <a:spLocks noChangeArrowheads="1"/>
          </p:cNvSpPr>
          <p:nvPr/>
        </p:nvSpPr>
        <p:spPr bwMode="auto">
          <a:xfrm>
            <a:off x="1258888" y="1989138"/>
            <a:ext cx="6858000" cy="3975100"/>
          </a:xfrm>
          <a:prstGeom prst="ellipse">
            <a:avLst/>
          </a:prstGeom>
          <a:noFill/>
          <a:ln w="28575">
            <a:solidFill>
              <a:srgbClr val="FF0000"/>
            </a:solidFill>
            <a:round/>
            <a:headEnd/>
            <a:tailEnd/>
          </a:ln>
        </p:spPr>
        <p:txBody>
          <a:bodyPr lIns="90488" tIns="44450" rIns="90488" bIns="44450" anchor="ctr">
            <a:spAutoFit/>
          </a:bodyPr>
          <a:lstStyle/>
          <a:p>
            <a:endParaRPr lang="en-US"/>
          </a:p>
        </p:txBody>
      </p:sp>
      <p:pic>
        <p:nvPicPr>
          <p:cNvPr id="17411" name="Picture 5" descr="j0079072"/>
          <p:cNvPicPr>
            <a:picLocks noChangeAspect="1" noChangeArrowheads="1"/>
          </p:cNvPicPr>
          <p:nvPr/>
        </p:nvPicPr>
        <p:blipFill>
          <a:blip r:embed="rId3" cstate="print"/>
          <a:srcRect/>
          <a:stretch>
            <a:fillRect/>
          </a:stretch>
        </p:blipFill>
        <p:spPr bwMode="auto">
          <a:xfrm>
            <a:off x="1187450" y="2276475"/>
            <a:ext cx="1143000" cy="600075"/>
          </a:xfrm>
          <a:prstGeom prst="rect">
            <a:avLst/>
          </a:prstGeom>
          <a:noFill/>
          <a:ln w="9525">
            <a:noFill/>
            <a:miter lim="800000"/>
            <a:headEnd/>
            <a:tailEnd/>
          </a:ln>
        </p:spPr>
      </p:pic>
      <p:pic>
        <p:nvPicPr>
          <p:cNvPr id="17412" name="Picture 6" descr="in00594_"/>
          <p:cNvPicPr>
            <a:picLocks noChangeAspect="1" noChangeArrowheads="1"/>
          </p:cNvPicPr>
          <p:nvPr/>
        </p:nvPicPr>
        <p:blipFill>
          <a:blip r:embed="rId4" cstate="print"/>
          <a:srcRect/>
          <a:stretch>
            <a:fillRect/>
          </a:stretch>
        </p:blipFill>
        <p:spPr bwMode="auto">
          <a:xfrm>
            <a:off x="4800600" y="1676400"/>
            <a:ext cx="1219200" cy="633413"/>
          </a:xfrm>
          <a:prstGeom prst="rect">
            <a:avLst/>
          </a:prstGeom>
          <a:noFill/>
          <a:ln w="9525">
            <a:noFill/>
            <a:miter lim="800000"/>
            <a:headEnd/>
            <a:tailEnd/>
          </a:ln>
        </p:spPr>
      </p:pic>
      <p:pic>
        <p:nvPicPr>
          <p:cNvPr id="17413" name="Picture 7" descr="pe01919_"/>
          <p:cNvPicPr>
            <a:picLocks noChangeAspect="1" noChangeArrowheads="1"/>
          </p:cNvPicPr>
          <p:nvPr/>
        </p:nvPicPr>
        <p:blipFill>
          <a:blip r:embed="rId5" cstate="print"/>
          <a:srcRect/>
          <a:stretch>
            <a:fillRect/>
          </a:stretch>
        </p:blipFill>
        <p:spPr bwMode="auto">
          <a:xfrm>
            <a:off x="2438400" y="5410200"/>
            <a:ext cx="1220788" cy="836613"/>
          </a:xfrm>
          <a:prstGeom prst="rect">
            <a:avLst/>
          </a:prstGeom>
          <a:noFill/>
          <a:ln w="9525">
            <a:noFill/>
            <a:miter lim="800000"/>
            <a:headEnd/>
            <a:tailEnd/>
          </a:ln>
        </p:spPr>
      </p:pic>
      <p:pic>
        <p:nvPicPr>
          <p:cNvPr id="17414" name="Picture 8" descr="PALLET"/>
          <p:cNvPicPr>
            <a:picLocks noChangeAspect="1" noChangeArrowheads="1"/>
          </p:cNvPicPr>
          <p:nvPr/>
        </p:nvPicPr>
        <p:blipFill>
          <a:blip r:embed="rId6" cstate="print"/>
          <a:srcRect/>
          <a:stretch>
            <a:fillRect/>
          </a:stretch>
        </p:blipFill>
        <p:spPr bwMode="auto">
          <a:xfrm>
            <a:off x="6172200" y="2133600"/>
            <a:ext cx="641350" cy="466725"/>
          </a:xfrm>
          <a:prstGeom prst="rect">
            <a:avLst/>
          </a:prstGeom>
          <a:noFill/>
          <a:ln w="9525">
            <a:noFill/>
            <a:miter lim="800000"/>
            <a:headEnd/>
            <a:tailEnd/>
          </a:ln>
        </p:spPr>
      </p:pic>
      <p:grpSp>
        <p:nvGrpSpPr>
          <p:cNvPr id="2" name="Group 9"/>
          <p:cNvGrpSpPr>
            <a:grpSpLocks/>
          </p:cNvGrpSpPr>
          <p:nvPr/>
        </p:nvGrpSpPr>
        <p:grpSpPr bwMode="auto">
          <a:xfrm>
            <a:off x="7467600" y="3276600"/>
            <a:ext cx="1219200" cy="558800"/>
            <a:chOff x="4560" y="2592"/>
            <a:chExt cx="768" cy="352"/>
          </a:xfrm>
        </p:grpSpPr>
        <p:sp>
          <p:nvSpPr>
            <p:cNvPr id="17946" name="Freeform 10"/>
            <p:cNvSpPr>
              <a:spLocks/>
            </p:cNvSpPr>
            <p:nvPr/>
          </p:nvSpPr>
          <p:spPr bwMode="auto">
            <a:xfrm>
              <a:off x="4560" y="2746"/>
              <a:ext cx="768" cy="198"/>
            </a:xfrm>
            <a:custGeom>
              <a:avLst/>
              <a:gdLst>
                <a:gd name="T0" fmla="*/ 0 w 2304"/>
                <a:gd name="T1" fmla="*/ 0 h 593"/>
                <a:gd name="T2" fmla="*/ 0 w 2304"/>
                <a:gd name="T3" fmla="*/ 0 h 593"/>
                <a:gd name="T4" fmla="*/ 0 w 2304"/>
                <a:gd name="T5" fmla="*/ 0 h 593"/>
                <a:gd name="T6" fmla="*/ 0 w 2304"/>
                <a:gd name="T7" fmla="*/ 0 h 593"/>
                <a:gd name="T8" fmla="*/ 0 w 2304"/>
                <a:gd name="T9" fmla="*/ 0 h 593"/>
                <a:gd name="T10" fmla="*/ 0 w 2304"/>
                <a:gd name="T11" fmla="*/ 0 h 593"/>
                <a:gd name="T12" fmla="*/ 0 w 2304"/>
                <a:gd name="T13" fmla="*/ 0 h 593"/>
                <a:gd name="T14" fmla="*/ 0 60000 65536"/>
                <a:gd name="T15" fmla="*/ 0 60000 65536"/>
                <a:gd name="T16" fmla="*/ 0 60000 65536"/>
                <a:gd name="T17" fmla="*/ 0 60000 65536"/>
                <a:gd name="T18" fmla="*/ 0 60000 65536"/>
                <a:gd name="T19" fmla="*/ 0 60000 65536"/>
                <a:gd name="T20" fmla="*/ 0 60000 65536"/>
                <a:gd name="T21" fmla="*/ 0 w 2304"/>
                <a:gd name="T22" fmla="*/ 0 h 593"/>
                <a:gd name="T23" fmla="*/ 2304 w 2304"/>
                <a:gd name="T24" fmla="*/ 593 h 5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04" h="593">
                  <a:moveTo>
                    <a:pt x="0" y="593"/>
                  </a:moveTo>
                  <a:lnTo>
                    <a:pt x="2304" y="593"/>
                  </a:lnTo>
                  <a:lnTo>
                    <a:pt x="2301" y="356"/>
                  </a:lnTo>
                  <a:lnTo>
                    <a:pt x="1567" y="5"/>
                  </a:lnTo>
                  <a:lnTo>
                    <a:pt x="687" y="0"/>
                  </a:lnTo>
                  <a:lnTo>
                    <a:pt x="29" y="400"/>
                  </a:lnTo>
                  <a:lnTo>
                    <a:pt x="0" y="593"/>
                  </a:lnTo>
                  <a:close/>
                </a:path>
              </a:pathLst>
            </a:custGeom>
            <a:solidFill>
              <a:srgbClr val="7CA8B2"/>
            </a:solidFill>
            <a:ln w="9525">
              <a:noFill/>
              <a:round/>
              <a:headEnd/>
              <a:tailEnd/>
            </a:ln>
          </p:spPr>
          <p:txBody>
            <a:bodyPr/>
            <a:lstStyle/>
            <a:p>
              <a:endParaRPr lang="tr-TR"/>
            </a:p>
          </p:txBody>
        </p:sp>
        <p:sp>
          <p:nvSpPr>
            <p:cNvPr id="17947" name="Freeform 11"/>
            <p:cNvSpPr>
              <a:spLocks/>
            </p:cNvSpPr>
            <p:nvPr/>
          </p:nvSpPr>
          <p:spPr bwMode="auto">
            <a:xfrm>
              <a:off x="4732" y="2787"/>
              <a:ext cx="131" cy="157"/>
            </a:xfrm>
            <a:custGeom>
              <a:avLst/>
              <a:gdLst>
                <a:gd name="T0" fmla="*/ 0 w 395"/>
                <a:gd name="T1" fmla="*/ 0 h 470"/>
                <a:gd name="T2" fmla="*/ 0 w 395"/>
                <a:gd name="T3" fmla="*/ 0 h 470"/>
                <a:gd name="T4" fmla="*/ 0 w 395"/>
                <a:gd name="T5" fmla="*/ 0 h 470"/>
                <a:gd name="T6" fmla="*/ 0 w 395"/>
                <a:gd name="T7" fmla="*/ 0 h 470"/>
                <a:gd name="T8" fmla="*/ 0 w 395"/>
                <a:gd name="T9" fmla="*/ 0 h 470"/>
                <a:gd name="T10" fmla="*/ 0 60000 65536"/>
                <a:gd name="T11" fmla="*/ 0 60000 65536"/>
                <a:gd name="T12" fmla="*/ 0 60000 65536"/>
                <a:gd name="T13" fmla="*/ 0 60000 65536"/>
                <a:gd name="T14" fmla="*/ 0 60000 65536"/>
                <a:gd name="T15" fmla="*/ 0 w 395"/>
                <a:gd name="T16" fmla="*/ 0 h 470"/>
                <a:gd name="T17" fmla="*/ 395 w 395"/>
                <a:gd name="T18" fmla="*/ 470 h 470"/>
              </a:gdLst>
              <a:ahLst/>
              <a:cxnLst>
                <a:cxn ang="T10">
                  <a:pos x="T0" y="T1"/>
                </a:cxn>
                <a:cxn ang="T11">
                  <a:pos x="T2" y="T3"/>
                </a:cxn>
                <a:cxn ang="T12">
                  <a:pos x="T4" y="T5"/>
                </a:cxn>
                <a:cxn ang="T13">
                  <a:pos x="T6" y="T7"/>
                </a:cxn>
                <a:cxn ang="T14">
                  <a:pos x="T8" y="T9"/>
                </a:cxn>
              </a:cxnLst>
              <a:rect l="T15" t="T16" r="T17" b="T18"/>
              <a:pathLst>
                <a:path w="395" h="470">
                  <a:moveTo>
                    <a:pt x="387" y="0"/>
                  </a:moveTo>
                  <a:lnTo>
                    <a:pt x="0" y="470"/>
                  </a:lnTo>
                  <a:lnTo>
                    <a:pt x="106" y="470"/>
                  </a:lnTo>
                  <a:lnTo>
                    <a:pt x="395" y="14"/>
                  </a:lnTo>
                  <a:lnTo>
                    <a:pt x="387" y="0"/>
                  </a:lnTo>
                  <a:close/>
                </a:path>
              </a:pathLst>
            </a:custGeom>
            <a:solidFill>
              <a:srgbClr val="FFE500"/>
            </a:solidFill>
            <a:ln w="9525">
              <a:noFill/>
              <a:round/>
              <a:headEnd/>
              <a:tailEnd/>
            </a:ln>
          </p:spPr>
          <p:txBody>
            <a:bodyPr/>
            <a:lstStyle/>
            <a:p>
              <a:endParaRPr lang="tr-TR"/>
            </a:p>
          </p:txBody>
        </p:sp>
        <p:sp>
          <p:nvSpPr>
            <p:cNvPr id="17948" name="Freeform 12"/>
            <p:cNvSpPr>
              <a:spLocks/>
            </p:cNvSpPr>
            <p:nvPr/>
          </p:nvSpPr>
          <p:spPr bwMode="auto">
            <a:xfrm>
              <a:off x="4562" y="2609"/>
              <a:ext cx="271" cy="323"/>
            </a:xfrm>
            <a:custGeom>
              <a:avLst/>
              <a:gdLst>
                <a:gd name="T0" fmla="*/ 0 w 815"/>
                <a:gd name="T1" fmla="*/ 0 h 970"/>
                <a:gd name="T2" fmla="*/ 0 w 815"/>
                <a:gd name="T3" fmla="*/ 0 h 970"/>
                <a:gd name="T4" fmla="*/ 0 w 815"/>
                <a:gd name="T5" fmla="*/ 0 h 970"/>
                <a:gd name="T6" fmla="*/ 0 w 815"/>
                <a:gd name="T7" fmla="*/ 0 h 970"/>
                <a:gd name="T8" fmla="*/ 0 w 815"/>
                <a:gd name="T9" fmla="*/ 0 h 970"/>
                <a:gd name="T10" fmla="*/ 0 w 815"/>
                <a:gd name="T11" fmla="*/ 0 h 970"/>
                <a:gd name="T12" fmla="*/ 0 w 815"/>
                <a:gd name="T13" fmla="*/ 0 h 970"/>
                <a:gd name="T14" fmla="*/ 0 w 815"/>
                <a:gd name="T15" fmla="*/ 0 h 970"/>
                <a:gd name="T16" fmla="*/ 0 w 815"/>
                <a:gd name="T17" fmla="*/ 0 h 970"/>
                <a:gd name="T18" fmla="*/ 0 w 815"/>
                <a:gd name="T19" fmla="*/ 0 h 970"/>
                <a:gd name="T20" fmla="*/ 0 w 815"/>
                <a:gd name="T21" fmla="*/ 0 h 970"/>
                <a:gd name="T22" fmla="*/ 0 w 815"/>
                <a:gd name="T23" fmla="*/ 0 h 970"/>
                <a:gd name="T24" fmla="*/ 0 w 815"/>
                <a:gd name="T25" fmla="*/ 0 h 970"/>
                <a:gd name="T26" fmla="*/ 0 w 815"/>
                <a:gd name="T27" fmla="*/ 0 h 970"/>
                <a:gd name="T28" fmla="*/ 0 w 815"/>
                <a:gd name="T29" fmla="*/ 0 h 970"/>
                <a:gd name="T30" fmla="*/ 0 w 815"/>
                <a:gd name="T31" fmla="*/ 0 h 970"/>
                <a:gd name="T32" fmla="*/ 0 w 815"/>
                <a:gd name="T33" fmla="*/ 0 h 970"/>
                <a:gd name="T34" fmla="*/ 0 w 815"/>
                <a:gd name="T35" fmla="*/ 0 h 970"/>
                <a:gd name="T36" fmla="*/ 0 w 815"/>
                <a:gd name="T37" fmla="*/ 0 h 970"/>
                <a:gd name="T38" fmla="*/ 0 w 815"/>
                <a:gd name="T39" fmla="*/ 0 h 970"/>
                <a:gd name="T40" fmla="*/ 0 w 815"/>
                <a:gd name="T41" fmla="*/ 0 h 970"/>
                <a:gd name="T42" fmla="*/ 0 w 815"/>
                <a:gd name="T43" fmla="*/ 0 h 970"/>
                <a:gd name="T44" fmla="*/ 0 w 815"/>
                <a:gd name="T45" fmla="*/ 0 h 9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815"/>
                <a:gd name="T70" fmla="*/ 0 h 970"/>
                <a:gd name="T71" fmla="*/ 815 w 815"/>
                <a:gd name="T72" fmla="*/ 970 h 9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815" h="970">
                  <a:moveTo>
                    <a:pt x="0" y="970"/>
                  </a:moveTo>
                  <a:lnTo>
                    <a:pt x="382" y="952"/>
                  </a:lnTo>
                  <a:lnTo>
                    <a:pt x="625" y="774"/>
                  </a:lnTo>
                  <a:lnTo>
                    <a:pt x="630" y="715"/>
                  </a:lnTo>
                  <a:lnTo>
                    <a:pt x="668" y="720"/>
                  </a:lnTo>
                  <a:lnTo>
                    <a:pt x="812" y="613"/>
                  </a:lnTo>
                  <a:lnTo>
                    <a:pt x="815" y="545"/>
                  </a:lnTo>
                  <a:lnTo>
                    <a:pt x="807" y="542"/>
                  </a:lnTo>
                  <a:lnTo>
                    <a:pt x="807" y="251"/>
                  </a:lnTo>
                  <a:lnTo>
                    <a:pt x="798" y="243"/>
                  </a:lnTo>
                  <a:lnTo>
                    <a:pt x="798" y="94"/>
                  </a:lnTo>
                  <a:lnTo>
                    <a:pt x="727" y="56"/>
                  </a:lnTo>
                  <a:lnTo>
                    <a:pt x="583" y="89"/>
                  </a:lnTo>
                  <a:lnTo>
                    <a:pt x="582" y="45"/>
                  </a:lnTo>
                  <a:lnTo>
                    <a:pt x="462" y="0"/>
                  </a:lnTo>
                  <a:lnTo>
                    <a:pt x="191" y="37"/>
                  </a:lnTo>
                  <a:lnTo>
                    <a:pt x="187" y="154"/>
                  </a:lnTo>
                  <a:lnTo>
                    <a:pt x="154" y="159"/>
                  </a:lnTo>
                  <a:lnTo>
                    <a:pt x="151" y="334"/>
                  </a:lnTo>
                  <a:lnTo>
                    <a:pt x="88" y="336"/>
                  </a:lnTo>
                  <a:lnTo>
                    <a:pt x="93" y="733"/>
                  </a:lnTo>
                  <a:lnTo>
                    <a:pt x="22" y="769"/>
                  </a:lnTo>
                  <a:lnTo>
                    <a:pt x="0" y="970"/>
                  </a:lnTo>
                  <a:close/>
                </a:path>
              </a:pathLst>
            </a:custGeom>
            <a:solidFill>
              <a:srgbClr val="000000"/>
            </a:solidFill>
            <a:ln w="9525">
              <a:noFill/>
              <a:round/>
              <a:headEnd/>
              <a:tailEnd/>
            </a:ln>
          </p:spPr>
          <p:txBody>
            <a:bodyPr/>
            <a:lstStyle/>
            <a:p>
              <a:endParaRPr lang="tr-TR"/>
            </a:p>
          </p:txBody>
        </p:sp>
        <p:sp>
          <p:nvSpPr>
            <p:cNvPr id="17949" name="Freeform 13"/>
            <p:cNvSpPr>
              <a:spLocks/>
            </p:cNvSpPr>
            <p:nvPr/>
          </p:nvSpPr>
          <p:spPr bwMode="auto">
            <a:xfrm>
              <a:off x="4965" y="2839"/>
              <a:ext cx="16" cy="53"/>
            </a:xfrm>
            <a:custGeom>
              <a:avLst/>
              <a:gdLst>
                <a:gd name="T0" fmla="*/ 0 w 48"/>
                <a:gd name="T1" fmla="*/ 0 h 159"/>
                <a:gd name="T2" fmla="*/ 0 w 48"/>
                <a:gd name="T3" fmla="*/ 0 h 159"/>
                <a:gd name="T4" fmla="*/ 0 w 48"/>
                <a:gd name="T5" fmla="*/ 0 h 159"/>
                <a:gd name="T6" fmla="*/ 0 w 48"/>
                <a:gd name="T7" fmla="*/ 0 h 159"/>
                <a:gd name="T8" fmla="*/ 0 w 48"/>
                <a:gd name="T9" fmla="*/ 0 h 159"/>
                <a:gd name="T10" fmla="*/ 0 w 48"/>
                <a:gd name="T11" fmla="*/ 0 h 159"/>
                <a:gd name="T12" fmla="*/ 0 w 48"/>
                <a:gd name="T13" fmla="*/ 0 h 159"/>
                <a:gd name="T14" fmla="*/ 0 w 48"/>
                <a:gd name="T15" fmla="*/ 0 h 159"/>
                <a:gd name="T16" fmla="*/ 0 w 48"/>
                <a:gd name="T17" fmla="*/ 0 h 159"/>
                <a:gd name="T18" fmla="*/ 0 w 48"/>
                <a:gd name="T19" fmla="*/ 0 h 159"/>
                <a:gd name="T20" fmla="*/ 0 w 48"/>
                <a:gd name="T21" fmla="*/ 0 h 159"/>
                <a:gd name="T22" fmla="*/ 0 w 48"/>
                <a:gd name="T23" fmla="*/ 0 h 159"/>
                <a:gd name="T24" fmla="*/ 0 w 48"/>
                <a:gd name="T25" fmla="*/ 0 h 159"/>
                <a:gd name="T26" fmla="*/ 0 w 48"/>
                <a:gd name="T27" fmla="*/ 0 h 159"/>
                <a:gd name="T28" fmla="*/ 0 w 48"/>
                <a:gd name="T29" fmla="*/ 0 h 15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8"/>
                <a:gd name="T46" fmla="*/ 0 h 159"/>
                <a:gd name="T47" fmla="*/ 48 w 48"/>
                <a:gd name="T48" fmla="*/ 159 h 15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8" h="159">
                  <a:moveTo>
                    <a:pt x="46" y="0"/>
                  </a:moveTo>
                  <a:lnTo>
                    <a:pt x="31" y="105"/>
                  </a:lnTo>
                  <a:lnTo>
                    <a:pt x="33" y="107"/>
                  </a:lnTo>
                  <a:lnTo>
                    <a:pt x="34" y="112"/>
                  </a:lnTo>
                  <a:lnTo>
                    <a:pt x="34" y="120"/>
                  </a:lnTo>
                  <a:lnTo>
                    <a:pt x="29" y="127"/>
                  </a:lnTo>
                  <a:lnTo>
                    <a:pt x="23" y="146"/>
                  </a:lnTo>
                  <a:lnTo>
                    <a:pt x="20" y="147"/>
                  </a:lnTo>
                  <a:lnTo>
                    <a:pt x="18" y="133"/>
                  </a:lnTo>
                  <a:lnTo>
                    <a:pt x="0" y="144"/>
                  </a:lnTo>
                  <a:lnTo>
                    <a:pt x="20" y="147"/>
                  </a:lnTo>
                  <a:lnTo>
                    <a:pt x="7" y="158"/>
                  </a:lnTo>
                  <a:lnTo>
                    <a:pt x="16" y="159"/>
                  </a:lnTo>
                  <a:lnTo>
                    <a:pt x="48" y="123"/>
                  </a:lnTo>
                  <a:lnTo>
                    <a:pt x="46" y="0"/>
                  </a:lnTo>
                  <a:close/>
                </a:path>
              </a:pathLst>
            </a:custGeom>
            <a:solidFill>
              <a:srgbClr val="000000"/>
            </a:solidFill>
            <a:ln w="9525">
              <a:noFill/>
              <a:round/>
              <a:headEnd/>
              <a:tailEnd/>
            </a:ln>
          </p:spPr>
          <p:txBody>
            <a:bodyPr/>
            <a:lstStyle/>
            <a:p>
              <a:endParaRPr lang="tr-TR"/>
            </a:p>
          </p:txBody>
        </p:sp>
        <p:sp>
          <p:nvSpPr>
            <p:cNvPr id="17950" name="Freeform 14"/>
            <p:cNvSpPr>
              <a:spLocks/>
            </p:cNvSpPr>
            <p:nvPr/>
          </p:nvSpPr>
          <p:spPr bwMode="auto">
            <a:xfrm>
              <a:off x="4704" y="2592"/>
              <a:ext cx="540" cy="324"/>
            </a:xfrm>
            <a:custGeom>
              <a:avLst/>
              <a:gdLst>
                <a:gd name="T0" fmla="*/ 0 w 1620"/>
                <a:gd name="T1" fmla="*/ 0 h 971"/>
                <a:gd name="T2" fmla="*/ 0 w 1620"/>
                <a:gd name="T3" fmla="*/ 0 h 971"/>
                <a:gd name="T4" fmla="*/ 0 w 1620"/>
                <a:gd name="T5" fmla="*/ 0 h 971"/>
                <a:gd name="T6" fmla="*/ 0 w 1620"/>
                <a:gd name="T7" fmla="*/ 0 h 971"/>
                <a:gd name="T8" fmla="*/ 0 w 1620"/>
                <a:gd name="T9" fmla="*/ 0 h 971"/>
                <a:gd name="T10" fmla="*/ 0 w 1620"/>
                <a:gd name="T11" fmla="*/ 0 h 971"/>
                <a:gd name="T12" fmla="*/ 0 w 1620"/>
                <a:gd name="T13" fmla="*/ 0 h 971"/>
                <a:gd name="T14" fmla="*/ 0 w 1620"/>
                <a:gd name="T15" fmla="*/ 0 h 971"/>
                <a:gd name="T16" fmla="*/ 0 w 1620"/>
                <a:gd name="T17" fmla="*/ 0 h 971"/>
                <a:gd name="T18" fmla="*/ 0 w 1620"/>
                <a:gd name="T19" fmla="*/ 0 h 971"/>
                <a:gd name="T20" fmla="*/ 0 w 1620"/>
                <a:gd name="T21" fmla="*/ 0 h 971"/>
                <a:gd name="T22" fmla="*/ 0 w 1620"/>
                <a:gd name="T23" fmla="*/ 0 h 971"/>
                <a:gd name="T24" fmla="*/ 0 w 1620"/>
                <a:gd name="T25" fmla="*/ 0 h 971"/>
                <a:gd name="T26" fmla="*/ 0 w 1620"/>
                <a:gd name="T27" fmla="*/ 0 h 971"/>
                <a:gd name="T28" fmla="*/ 0 w 1620"/>
                <a:gd name="T29" fmla="*/ 0 h 971"/>
                <a:gd name="T30" fmla="*/ 0 w 1620"/>
                <a:gd name="T31" fmla="*/ 0 h 971"/>
                <a:gd name="T32" fmla="*/ 0 w 1620"/>
                <a:gd name="T33" fmla="*/ 0 h 971"/>
                <a:gd name="T34" fmla="*/ 0 w 1620"/>
                <a:gd name="T35" fmla="*/ 0 h 971"/>
                <a:gd name="T36" fmla="*/ 0 w 1620"/>
                <a:gd name="T37" fmla="*/ 0 h 971"/>
                <a:gd name="T38" fmla="*/ 0 w 1620"/>
                <a:gd name="T39" fmla="*/ 0 h 971"/>
                <a:gd name="T40" fmla="*/ 0 w 1620"/>
                <a:gd name="T41" fmla="*/ 0 h 971"/>
                <a:gd name="T42" fmla="*/ 0 w 1620"/>
                <a:gd name="T43" fmla="*/ 0 h 971"/>
                <a:gd name="T44" fmla="*/ 0 w 1620"/>
                <a:gd name="T45" fmla="*/ 0 h 971"/>
                <a:gd name="T46" fmla="*/ 0 w 1620"/>
                <a:gd name="T47" fmla="*/ 0 h 971"/>
                <a:gd name="T48" fmla="*/ 0 w 1620"/>
                <a:gd name="T49" fmla="*/ 0 h 971"/>
                <a:gd name="T50" fmla="*/ 0 w 1620"/>
                <a:gd name="T51" fmla="*/ 0 h 971"/>
                <a:gd name="T52" fmla="*/ 0 w 1620"/>
                <a:gd name="T53" fmla="*/ 0 h 971"/>
                <a:gd name="T54" fmla="*/ 0 w 1620"/>
                <a:gd name="T55" fmla="*/ 0 h 971"/>
                <a:gd name="T56" fmla="*/ 0 w 1620"/>
                <a:gd name="T57" fmla="*/ 0 h 971"/>
                <a:gd name="T58" fmla="*/ 0 w 1620"/>
                <a:gd name="T59" fmla="*/ 0 h 971"/>
                <a:gd name="T60" fmla="*/ 0 w 1620"/>
                <a:gd name="T61" fmla="*/ 0 h 971"/>
                <a:gd name="T62" fmla="*/ 0 w 1620"/>
                <a:gd name="T63" fmla="*/ 0 h 971"/>
                <a:gd name="T64" fmla="*/ 0 w 1620"/>
                <a:gd name="T65" fmla="*/ 0 h 971"/>
                <a:gd name="T66" fmla="*/ 0 w 1620"/>
                <a:gd name="T67" fmla="*/ 0 h 971"/>
                <a:gd name="T68" fmla="*/ 0 w 1620"/>
                <a:gd name="T69" fmla="*/ 0 h 971"/>
                <a:gd name="T70" fmla="*/ 0 w 1620"/>
                <a:gd name="T71" fmla="*/ 0 h 971"/>
                <a:gd name="T72" fmla="*/ 0 w 1620"/>
                <a:gd name="T73" fmla="*/ 0 h 971"/>
                <a:gd name="T74" fmla="*/ 0 w 1620"/>
                <a:gd name="T75" fmla="*/ 0 h 971"/>
                <a:gd name="T76" fmla="*/ 0 w 1620"/>
                <a:gd name="T77" fmla="*/ 0 h 971"/>
                <a:gd name="T78" fmla="*/ 0 w 1620"/>
                <a:gd name="T79" fmla="*/ 0 h 971"/>
                <a:gd name="T80" fmla="*/ 0 w 1620"/>
                <a:gd name="T81" fmla="*/ 0 h 971"/>
                <a:gd name="T82" fmla="*/ 0 w 1620"/>
                <a:gd name="T83" fmla="*/ 0 h 971"/>
                <a:gd name="T84" fmla="*/ 0 w 1620"/>
                <a:gd name="T85" fmla="*/ 0 h 971"/>
                <a:gd name="T86" fmla="*/ 0 w 1620"/>
                <a:gd name="T87" fmla="*/ 0 h 971"/>
                <a:gd name="T88" fmla="*/ 0 w 1620"/>
                <a:gd name="T89" fmla="*/ 0 h 971"/>
                <a:gd name="T90" fmla="*/ 0 w 1620"/>
                <a:gd name="T91" fmla="*/ 0 h 971"/>
                <a:gd name="T92" fmla="*/ 0 w 1620"/>
                <a:gd name="T93" fmla="*/ 0 h 971"/>
                <a:gd name="T94" fmla="*/ 0 w 1620"/>
                <a:gd name="T95" fmla="*/ 0 h 971"/>
                <a:gd name="T96" fmla="*/ 0 w 1620"/>
                <a:gd name="T97" fmla="*/ 0 h 971"/>
                <a:gd name="T98" fmla="*/ 0 w 1620"/>
                <a:gd name="T99" fmla="*/ 0 h 971"/>
                <a:gd name="T100" fmla="*/ 0 w 1620"/>
                <a:gd name="T101" fmla="*/ 0 h 971"/>
                <a:gd name="T102" fmla="*/ 0 w 1620"/>
                <a:gd name="T103" fmla="*/ 0 h 971"/>
                <a:gd name="T104" fmla="*/ 0 w 1620"/>
                <a:gd name="T105" fmla="*/ 0 h 971"/>
                <a:gd name="T106" fmla="*/ 0 w 1620"/>
                <a:gd name="T107" fmla="*/ 0 h 971"/>
                <a:gd name="T108" fmla="*/ 0 w 1620"/>
                <a:gd name="T109" fmla="*/ 0 h 971"/>
                <a:gd name="T110" fmla="*/ 0 w 1620"/>
                <a:gd name="T111" fmla="*/ 0 h 971"/>
                <a:gd name="T112" fmla="*/ 0 w 1620"/>
                <a:gd name="T113" fmla="*/ 0 h 97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20"/>
                <a:gd name="T172" fmla="*/ 0 h 971"/>
                <a:gd name="T173" fmla="*/ 1620 w 1620"/>
                <a:gd name="T174" fmla="*/ 971 h 97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20" h="971">
                  <a:moveTo>
                    <a:pt x="720" y="880"/>
                  </a:moveTo>
                  <a:lnTo>
                    <a:pt x="762" y="879"/>
                  </a:lnTo>
                  <a:lnTo>
                    <a:pt x="795" y="927"/>
                  </a:lnTo>
                  <a:lnTo>
                    <a:pt x="896" y="913"/>
                  </a:lnTo>
                  <a:lnTo>
                    <a:pt x="949" y="971"/>
                  </a:lnTo>
                  <a:lnTo>
                    <a:pt x="1612" y="857"/>
                  </a:lnTo>
                  <a:lnTo>
                    <a:pt x="1620" y="760"/>
                  </a:lnTo>
                  <a:lnTo>
                    <a:pt x="1551" y="720"/>
                  </a:lnTo>
                  <a:lnTo>
                    <a:pt x="1548" y="523"/>
                  </a:lnTo>
                  <a:lnTo>
                    <a:pt x="1534" y="520"/>
                  </a:lnTo>
                  <a:lnTo>
                    <a:pt x="1544" y="316"/>
                  </a:lnTo>
                  <a:lnTo>
                    <a:pt x="1512" y="311"/>
                  </a:lnTo>
                  <a:lnTo>
                    <a:pt x="1518" y="163"/>
                  </a:lnTo>
                  <a:lnTo>
                    <a:pt x="1468" y="152"/>
                  </a:lnTo>
                  <a:lnTo>
                    <a:pt x="1466" y="56"/>
                  </a:lnTo>
                  <a:lnTo>
                    <a:pt x="1230" y="0"/>
                  </a:lnTo>
                  <a:lnTo>
                    <a:pt x="1093" y="47"/>
                  </a:lnTo>
                  <a:lnTo>
                    <a:pt x="1093" y="127"/>
                  </a:lnTo>
                  <a:lnTo>
                    <a:pt x="967" y="112"/>
                  </a:lnTo>
                  <a:lnTo>
                    <a:pt x="802" y="187"/>
                  </a:lnTo>
                  <a:lnTo>
                    <a:pt x="801" y="230"/>
                  </a:lnTo>
                  <a:lnTo>
                    <a:pt x="757" y="226"/>
                  </a:lnTo>
                  <a:lnTo>
                    <a:pt x="730" y="261"/>
                  </a:lnTo>
                  <a:lnTo>
                    <a:pt x="737" y="217"/>
                  </a:lnTo>
                  <a:lnTo>
                    <a:pt x="723" y="207"/>
                  </a:lnTo>
                  <a:lnTo>
                    <a:pt x="730" y="185"/>
                  </a:lnTo>
                  <a:lnTo>
                    <a:pt x="727" y="166"/>
                  </a:lnTo>
                  <a:lnTo>
                    <a:pt x="718" y="152"/>
                  </a:lnTo>
                  <a:lnTo>
                    <a:pt x="714" y="147"/>
                  </a:lnTo>
                  <a:lnTo>
                    <a:pt x="700" y="139"/>
                  </a:lnTo>
                  <a:lnTo>
                    <a:pt x="689" y="127"/>
                  </a:lnTo>
                  <a:lnTo>
                    <a:pt x="684" y="117"/>
                  </a:lnTo>
                  <a:lnTo>
                    <a:pt x="681" y="113"/>
                  </a:lnTo>
                  <a:lnTo>
                    <a:pt x="674" y="91"/>
                  </a:lnTo>
                  <a:lnTo>
                    <a:pt x="666" y="75"/>
                  </a:lnTo>
                  <a:lnTo>
                    <a:pt x="657" y="67"/>
                  </a:lnTo>
                  <a:lnTo>
                    <a:pt x="647" y="61"/>
                  </a:lnTo>
                  <a:lnTo>
                    <a:pt x="637" y="60"/>
                  </a:lnTo>
                  <a:lnTo>
                    <a:pt x="629" y="60"/>
                  </a:lnTo>
                  <a:lnTo>
                    <a:pt x="625" y="61"/>
                  </a:lnTo>
                  <a:lnTo>
                    <a:pt x="622" y="62"/>
                  </a:lnTo>
                  <a:lnTo>
                    <a:pt x="618" y="67"/>
                  </a:lnTo>
                  <a:lnTo>
                    <a:pt x="613" y="69"/>
                  </a:lnTo>
                  <a:lnTo>
                    <a:pt x="607" y="70"/>
                  </a:lnTo>
                  <a:lnTo>
                    <a:pt x="601" y="70"/>
                  </a:lnTo>
                  <a:lnTo>
                    <a:pt x="596" y="70"/>
                  </a:lnTo>
                  <a:lnTo>
                    <a:pt x="591" y="70"/>
                  </a:lnTo>
                  <a:lnTo>
                    <a:pt x="589" y="69"/>
                  </a:lnTo>
                  <a:lnTo>
                    <a:pt x="588" y="69"/>
                  </a:lnTo>
                  <a:lnTo>
                    <a:pt x="574" y="71"/>
                  </a:lnTo>
                  <a:lnTo>
                    <a:pt x="564" y="78"/>
                  </a:lnTo>
                  <a:lnTo>
                    <a:pt x="560" y="86"/>
                  </a:lnTo>
                  <a:lnTo>
                    <a:pt x="556" y="96"/>
                  </a:lnTo>
                  <a:lnTo>
                    <a:pt x="555" y="107"/>
                  </a:lnTo>
                  <a:lnTo>
                    <a:pt x="556" y="115"/>
                  </a:lnTo>
                  <a:lnTo>
                    <a:pt x="557" y="122"/>
                  </a:lnTo>
                  <a:lnTo>
                    <a:pt x="557" y="124"/>
                  </a:lnTo>
                  <a:lnTo>
                    <a:pt x="563" y="136"/>
                  </a:lnTo>
                  <a:lnTo>
                    <a:pt x="567" y="151"/>
                  </a:lnTo>
                  <a:lnTo>
                    <a:pt x="567" y="165"/>
                  </a:lnTo>
                  <a:lnTo>
                    <a:pt x="567" y="170"/>
                  </a:lnTo>
                  <a:lnTo>
                    <a:pt x="483" y="170"/>
                  </a:lnTo>
                  <a:lnTo>
                    <a:pt x="457" y="209"/>
                  </a:lnTo>
                  <a:lnTo>
                    <a:pt x="457" y="306"/>
                  </a:lnTo>
                  <a:lnTo>
                    <a:pt x="435" y="302"/>
                  </a:lnTo>
                  <a:lnTo>
                    <a:pt x="433" y="165"/>
                  </a:lnTo>
                  <a:lnTo>
                    <a:pt x="322" y="164"/>
                  </a:lnTo>
                  <a:lnTo>
                    <a:pt x="322" y="170"/>
                  </a:lnTo>
                  <a:lnTo>
                    <a:pt x="312" y="170"/>
                  </a:lnTo>
                  <a:lnTo>
                    <a:pt x="312" y="162"/>
                  </a:lnTo>
                  <a:lnTo>
                    <a:pt x="322" y="156"/>
                  </a:lnTo>
                  <a:lnTo>
                    <a:pt x="340" y="99"/>
                  </a:lnTo>
                  <a:lnTo>
                    <a:pt x="340" y="70"/>
                  </a:lnTo>
                  <a:lnTo>
                    <a:pt x="348" y="62"/>
                  </a:lnTo>
                  <a:lnTo>
                    <a:pt x="351" y="53"/>
                  </a:lnTo>
                  <a:lnTo>
                    <a:pt x="351" y="43"/>
                  </a:lnTo>
                  <a:lnTo>
                    <a:pt x="351" y="39"/>
                  </a:lnTo>
                  <a:lnTo>
                    <a:pt x="338" y="37"/>
                  </a:lnTo>
                  <a:lnTo>
                    <a:pt x="336" y="40"/>
                  </a:lnTo>
                  <a:lnTo>
                    <a:pt x="334" y="41"/>
                  </a:lnTo>
                  <a:lnTo>
                    <a:pt x="332" y="41"/>
                  </a:lnTo>
                  <a:lnTo>
                    <a:pt x="330" y="41"/>
                  </a:lnTo>
                  <a:lnTo>
                    <a:pt x="292" y="28"/>
                  </a:lnTo>
                  <a:lnTo>
                    <a:pt x="282" y="28"/>
                  </a:lnTo>
                  <a:lnTo>
                    <a:pt x="272" y="30"/>
                  </a:lnTo>
                  <a:lnTo>
                    <a:pt x="267" y="33"/>
                  </a:lnTo>
                  <a:lnTo>
                    <a:pt x="261" y="37"/>
                  </a:lnTo>
                  <a:lnTo>
                    <a:pt x="257" y="40"/>
                  </a:lnTo>
                  <a:lnTo>
                    <a:pt x="255" y="42"/>
                  </a:lnTo>
                  <a:lnTo>
                    <a:pt x="254" y="44"/>
                  </a:lnTo>
                  <a:lnTo>
                    <a:pt x="254" y="45"/>
                  </a:lnTo>
                  <a:lnTo>
                    <a:pt x="252" y="56"/>
                  </a:lnTo>
                  <a:lnTo>
                    <a:pt x="233" y="73"/>
                  </a:lnTo>
                  <a:lnTo>
                    <a:pt x="242" y="149"/>
                  </a:lnTo>
                  <a:lnTo>
                    <a:pt x="238" y="149"/>
                  </a:lnTo>
                  <a:lnTo>
                    <a:pt x="237" y="159"/>
                  </a:lnTo>
                  <a:lnTo>
                    <a:pt x="203" y="166"/>
                  </a:lnTo>
                  <a:lnTo>
                    <a:pt x="197" y="169"/>
                  </a:lnTo>
                  <a:lnTo>
                    <a:pt x="190" y="175"/>
                  </a:lnTo>
                  <a:lnTo>
                    <a:pt x="184" y="181"/>
                  </a:lnTo>
                  <a:lnTo>
                    <a:pt x="179" y="190"/>
                  </a:lnTo>
                  <a:lnTo>
                    <a:pt x="173" y="197"/>
                  </a:lnTo>
                  <a:lnTo>
                    <a:pt x="169" y="204"/>
                  </a:lnTo>
                  <a:lnTo>
                    <a:pt x="167" y="208"/>
                  </a:lnTo>
                  <a:lnTo>
                    <a:pt x="166" y="210"/>
                  </a:lnTo>
                  <a:lnTo>
                    <a:pt x="169" y="258"/>
                  </a:lnTo>
                  <a:lnTo>
                    <a:pt x="177" y="298"/>
                  </a:lnTo>
                  <a:lnTo>
                    <a:pt x="184" y="329"/>
                  </a:lnTo>
                  <a:lnTo>
                    <a:pt x="188" y="339"/>
                  </a:lnTo>
                  <a:lnTo>
                    <a:pt x="187" y="516"/>
                  </a:lnTo>
                  <a:lnTo>
                    <a:pt x="197" y="528"/>
                  </a:lnTo>
                  <a:lnTo>
                    <a:pt x="201" y="683"/>
                  </a:lnTo>
                  <a:lnTo>
                    <a:pt x="189" y="710"/>
                  </a:lnTo>
                  <a:lnTo>
                    <a:pt x="190" y="860"/>
                  </a:lnTo>
                  <a:lnTo>
                    <a:pt x="194" y="861"/>
                  </a:lnTo>
                  <a:lnTo>
                    <a:pt x="193" y="870"/>
                  </a:lnTo>
                  <a:lnTo>
                    <a:pt x="82" y="884"/>
                  </a:lnTo>
                  <a:lnTo>
                    <a:pt x="63" y="894"/>
                  </a:lnTo>
                  <a:lnTo>
                    <a:pt x="53" y="902"/>
                  </a:lnTo>
                  <a:lnTo>
                    <a:pt x="42" y="907"/>
                  </a:lnTo>
                  <a:lnTo>
                    <a:pt x="33" y="911"/>
                  </a:lnTo>
                  <a:lnTo>
                    <a:pt x="29" y="912"/>
                  </a:lnTo>
                  <a:lnTo>
                    <a:pt x="12" y="915"/>
                  </a:lnTo>
                  <a:lnTo>
                    <a:pt x="4" y="918"/>
                  </a:lnTo>
                  <a:lnTo>
                    <a:pt x="0" y="922"/>
                  </a:lnTo>
                  <a:lnTo>
                    <a:pt x="3" y="927"/>
                  </a:lnTo>
                  <a:lnTo>
                    <a:pt x="7" y="931"/>
                  </a:lnTo>
                  <a:lnTo>
                    <a:pt x="13" y="934"/>
                  </a:lnTo>
                  <a:lnTo>
                    <a:pt x="18" y="936"/>
                  </a:lnTo>
                  <a:lnTo>
                    <a:pt x="20" y="937"/>
                  </a:lnTo>
                  <a:lnTo>
                    <a:pt x="30" y="940"/>
                  </a:lnTo>
                  <a:lnTo>
                    <a:pt x="40" y="941"/>
                  </a:lnTo>
                  <a:lnTo>
                    <a:pt x="50" y="940"/>
                  </a:lnTo>
                  <a:lnTo>
                    <a:pt x="59" y="937"/>
                  </a:lnTo>
                  <a:lnTo>
                    <a:pt x="67" y="936"/>
                  </a:lnTo>
                  <a:lnTo>
                    <a:pt x="74" y="934"/>
                  </a:lnTo>
                  <a:lnTo>
                    <a:pt x="79" y="933"/>
                  </a:lnTo>
                  <a:lnTo>
                    <a:pt x="80" y="932"/>
                  </a:lnTo>
                  <a:lnTo>
                    <a:pt x="152" y="935"/>
                  </a:lnTo>
                  <a:lnTo>
                    <a:pt x="161" y="942"/>
                  </a:lnTo>
                  <a:lnTo>
                    <a:pt x="209" y="932"/>
                  </a:lnTo>
                  <a:lnTo>
                    <a:pt x="204" y="919"/>
                  </a:lnTo>
                  <a:lnTo>
                    <a:pt x="255" y="911"/>
                  </a:lnTo>
                  <a:lnTo>
                    <a:pt x="265" y="904"/>
                  </a:lnTo>
                  <a:lnTo>
                    <a:pt x="308" y="889"/>
                  </a:lnTo>
                  <a:lnTo>
                    <a:pt x="308" y="873"/>
                  </a:lnTo>
                  <a:lnTo>
                    <a:pt x="351" y="865"/>
                  </a:lnTo>
                  <a:lnTo>
                    <a:pt x="352" y="846"/>
                  </a:lnTo>
                  <a:lnTo>
                    <a:pt x="308" y="830"/>
                  </a:lnTo>
                  <a:lnTo>
                    <a:pt x="305" y="808"/>
                  </a:lnTo>
                  <a:lnTo>
                    <a:pt x="303" y="762"/>
                  </a:lnTo>
                  <a:lnTo>
                    <a:pt x="300" y="717"/>
                  </a:lnTo>
                  <a:lnTo>
                    <a:pt x="299" y="696"/>
                  </a:lnTo>
                  <a:lnTo>
                    <a:pt x="313" y="653"/>
                  </a:lnTo>
                  <a:lnTo>
                    <a:pt x="316" y="596"/>
                  </a:lnTo>
                  <a:lnTo>
                    <a:pt x="454" y="588"/>
                  </a:lnTo>
                  <a:lnTo>
                    <a:pt x="440" y="532"/>
                  </a:lnTo>
                  <a:lnTo>
                    <a:pt x="436" y="532"/>
                  </a:lnTo>
                  <a:lnTo>
                    <a:pt x="436" y="526"/>
                  </a:lnTo>
                  <a:lnTo>
                    <a:pt x="429" y="520"/>
                  </a:lnTo>
                  <a:lnTo>
                    <a:pt x="430" y="377"/>
                  </a:lnTo>
                  <a:lnTo>
                    <a:pt x="442" y="360"/>
                  </a:lnTo>
                  <a:lnTo>
                    <a:pt x="444" y="361"/>
                  </a:lnTo>
                  <a:lnTo>
                    <a:pt x="446" y="501"/>
                  </a:lnTo>
                  <a:lnTo>
                    <a:pt x="440" y="502"/>
                  </a:lnTo>
                  <a:lnTo>
                    <a:pt x="440" y="532"/>
                  </a:lnTo>
                  <a:lnTo>
                    <a:pt x="454" y="588"/>
                  </a:lnTo>
                  <a:lnTo>
                    <a:pt x="553" y="583"/>
                  </a:lnTo>
                  <a:lnTo>
                    <a:pt x="560" y="640"/>
                  </a:lnTo>
                  <a:lnTo>
                    <a:pt x="516" y="643"/>
                  </a:lnTo>
                  <a:lnTo>
                    <a:pt x="550" y="726"/>
                  </a:lnTo>
                  <a:lnTo>
                    <a:pt x="572" y="726"/>
                  </a:lnTo>
                  <a:lnTo>
                    <a:pt x="575" y="853"/>
                  </a:lnTo>
                  <a:lnTo>
                    <a:pt x="554" y="873"/>
                  </a:lnTo>
                  <a:lnTo>
                    <a:pt x="537" y="877"/>
                  </a:lnTo>
                  <a:lnTo>
                    <a:pt x="532" y="887"/>
                  </a:lnTo>
                  <a:lnTo>
                    <a:pt x="526" y="889"/>
                  </a:lnTo>
                  <a:lnTo>
                    <a:pt x="513" y="891"/>
                  </a:lnTo>
                  <a:lnTo>
                    <a:pt x="497" y="893"/>
                  </a:lnTo>
                  <a:lnTo>
                    <a:pt x="479" y="895"/>
                  </a:lnTo>
                  <a:lnTo>
                    <a:pt x="461" y="898"/>
                  </a:lnTo>
                  <a:lnTo>
                    <a:pt x="445" y="899"/>
                  </a:lnTo>
                  <a:lnTo>
                    <a:pt x="435" y="900"/>
                  </a:lnTo>
                  <a:lnTo>
                    <a:pt x="430" y="900"/>
                  </a:lnTo>
                  <a:lnTo>
                    <a:pt x="413" y="906"/>
                  </a:lnTo>
                  <a:lnTo>
                    <a:pt x="399" y="913"/>
                  </a:lnTo>
                  <a:lnTo>
                    <a:pt x="389" y="919"/>
                  </a:lnTo>
                  <a:lnTo>
                    <a:pt x="384" y="926"/>
                  </a:lnTo>
                  <a:lnTo>
                    <a:pt x="380" y="931"/>
                  </a:lnTo>
                  <a:lnTo>
                    <a:pt x="378" y="935"/>
                  </a:lnTo>
                  <a:lnTo>
                    <a:pt x="378" y="939"/>
                  </a:lnTo>
                  <a:lnTo>
                    <a:pt x="378" y="940"/>
                  </a:lnTo>
                  <a:lnTo>
                    <a:pt x="384" y="945"/>
                  </a:lnTo>
                  <a:lnTo>
                    <a:pt x="393" y="947"/>
                  </a:lnTo>
                  <a:lnTo>
                    <a:pt x="401" y="946"/>
                  </a:lnTo>
                  <a:lnTo>
                    <a:pt x="404" y="946"/>
                  </a:lnTo>
                  <a:lnTo>
                    <a:pt x="449" y="943"/>
                  </a:lnTo>
                  <a:lnTo>
                    <a:pt x="497" y="946"/>
                  </a:lnTo>
                  <a:lnTo>
                    <a:pt x="556" y="946"/>
                  </a:lnTo>
                  <a:lnTo>
                    <a:pt x="636" y="920"/>
                  </a:lnTo>
                  <a:lnTo>
                    <a:pt x="629" y="920"/>
                  </a:lnTo>
                  <a:lnTo>
                    <a:pt x="612" y="913"/>
                  </a:lnTo>
                  <a:lnTo>
                    <a:pt x="629" y="890"/>
                  </a:lnTo>
                  <a:lnTo>
                    <a:pt x="629" y="920"/>
                  </a:lnTo>
                  <a:lnTo>
                    <a:pt x="636" y="920"/>
                  </a:lnTo>
                  <a:lnTo>
                    <a:pt x="638" y="903"/>
                  </a:lnTo>
                  <a:lnTo>
                    <a:pt x="647" y="884"/>
                  </a:lnTo>
                  <a:lnTo>
                    <a:pt x="654" y="867"/>
                  </a:lnTo>
                  <a:lnTo>
                    <a:pt x="657" y="861"/>
                  </a:lnTo>
                  <a:lnTo>
                    <a:pt x="677" y="881"/>
                  </a:lnTo>
                  <a:lnTo>
                    <a:pt x="720" y="880"/>
                  </a:lnTo>
                  <a:lnTo>
                    <a:pt x="711" y="806"/>
                  </a:lnTo>
                  <a:lnTo>
                    <a:pt x="649" y="810"/>
                  </a:lnTo>
                  <a:lnTo>
                    <a:pt x="655" y="791"/>
                  </a:lnTo>
                  <a:lnTo>
                    <a:pt x="660" y="767"/>
                  </a:lnTo>
                  <a:lnTo>
                    <a:pt x="665" y="748"/>
                  </a:lnTo>
                  <a:lnTo>
                    <a:pt x="666" y="739"/>
                  </a:lnTo>
                  <a:lnTo>
                    <a:pt x="736" y="740"/>
                  </a:lnTo>
                  <a:lnTo>
                    <a:pt x="687" y="631"/>
                  </a:lnTo>
                  <a:lnTo>
                    <a:pt x="686" y="583"/>
                  </a:lnTo>
                  <a:lnTo>
                    <a:pt x="787" y="580"/>
                  </a:lnTo>
                  <a:lnTo>
                    <a:pt x="782" y="623"/>
                  </a:lnTo>
                  <a:lnTo>
                    <a:pt x="687" y="631"/>
                  </a:lnTo>
                  <a:lnTo>
                    <a:pt x="736" y="740"/>
                  </a:lnTo>
                  <a:lnTo>
                    <a:pt x="1001" y="744"/>
                  </a:lnTo>
                  <a:lnTo>
                    <a:pt x="1000" y="756"/>
                  </a:lnTo>
                  <a:lnTo>
                    <a:pt x="703" y="776"/>
                  </a:lnTo>
                  <a:lnTo>
                    <a:pt x="711" y="806"/>
                  </a:lnTo>
                  <a:lnTo>
                    <a:pt x="720" y="880"/>
                  </a:lnTo>
                  <a:close/>
                </a:path>
              </a:pathLst>
            </a:custGeom>
            <a:solidFill>
              <a:srgbClr val="000000"/>
            </a:solidFill>
            <a:ln w="9525">
              <a:noFill/>
              <a:round/>
              <a:headEnd/>
              <a:tailEnd/>
            </a:ln>
          </p:spPr>
          <p:txBody>
            <a:bodyPr/>
            <a:lstStyle/>
            <a:p>
              <a:endParaRPr lang="tr-TR"/>
            </a:p>
          </p:txBody>
        </p:sp>
        <p:sp>
          <p:nvSpPr>
            <p:cNvPr id="17951" name="Freeform 15"/>
            <p:cNvSpPr>
              <a:spLocks/>
            </p:cNvSpPr>
            <p:nvPr/>
          </p:nvSpPr>
          <p:spPr bwMode="auto">
            <a:xfrm>
              <a:off x="5005" y="2727"/>
              <a:ext cx="8" cy="44"/>
            </a:xfrm>
            <a:custGeom>
              <a:avLst/>
              <a:gdLst>
                <a:gd name="T0" fmla="*/ 0 w 25"/>
                <a:gd name="T1" fmla="*/ 0 h 132"/>
                <a:gd name="T2" fmla="*/ 0 w 25"/>
                <a:gd name="T3" fmla="*/ 0 h 132"/>
                <a:gd name="T4" fmla="*/ 0 w 25"/>
                <a:gd name="T5" fmla="*/ 0 h 132"/>
                <a:gd name="T6" fmla="*/ 0 w 25"/>
                <a:gd name="T7" fmla="*/ 0 h 132"/>
                <a:gd name="T8" fmla="*/ 0 w 25"/>
                <a:gd name="T9" fmla="*/ 0 h 132"/>
                <a:gd name="T10" fmla="*/ 0 w 25"/>
                <a:gd name="T11" fmla="*/ 0 h 132"/>
                <a:gd name="T12" fmla="*/ 0 w 25"/>
                <a:gd name="T13" fmla="*/ 0 h 132"/>
                <a:gd name="T14" fmla="*/ 0 w 25"/>
                <a:gd name="T15" fmla="*/ 0 h 132"/>
                <a:gd name="T16" fmla="*/ 0 w 25"/>
                <a:gd name="T17" fmla="*/ 0 h 132"/>
                <a:gd name="T18" fmla="*/ 0 w 25"/>
                <a:gd name="T19" fmla="*/ 0 h 132"/>
                <a:gd name="T20" fmla="*/ 0 w 25"/>
                <a:gd name="T21" fmla="*/ 0 h 132"/>
                <a:gd name="T22" fmla="*/ 0 w 25"/>
                <a:gd name="T23" fmla="*/ 0 h 132"/>
                <a:gd name="T24" fmla="*/ 0 w 25"/>
                <a:gd name="T25" fmla="*/ 0 h 132"/>
                <a:gd name="T26" fmla="*/ 0 w 25"/>
                <a:gd name="T27" fmla="*/ 0 h 132"/>
                <a:gd name="T28" fmla="*/ 0 w 25"/>
                <a:gd name="T29" fmla="*/ 0 h 1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
                <a:gd name="T46" fmla="*/ 0 h 132"/>
                <a:gd name="T47" fmla="*/ 25 w 25"/>
                <a:gd name="T48" fmla="*/ 132 h 13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 h="132">
                  <a:moveTo>
                    <a:pt x="25" y="0"/>
                  </a:moveTo>
                  <a:lnTo>
                    <a:pt x="7" y="14"/>
                  </a:lnTo>
                  <a:lnTo>
                    <a:pt x="7" y="17"/>
                  </a:lnTo>
                  <a:lnTo>
                    <a:pt x="6" y="24"/>
                  </a:lnTo>
                  <a:lnTo>
                    <a:pt x="7" y="33"/>
                  </a:lnTo>
                  <a:lnTo>
                    <a:pt x="12" y="42"/>
                  </a:lnTo>
                  <a:lnTo>
                    <a:pt x="13" y="49"/>
                  </a:lnTo>
                  <a:lnTo>
                    <a:pt x="14" y="65"/>
                  </a:lnTo>
                  <a:lnTo>
                    <a:pt x="14" y="85"/>
                  </a:lnTo>
                  <a:lnTo>
                    <a:pt x="11" y="108"/>
                  </a:lnTo>
                  <a:lnTo>
                    <a:pt x="0" y="132"/>
                  </a:lnTo>
                  <a:lnTo>
                    <a:pt x="12" y="132"/>
                  </a:lnTo>
                  <a:lnTo>
                    <a:pt x="14" y="111"/>
                  </a:lnTo>
                  <a:lnTo>
                    <a:pt x="24" y="111"/>
                  </a:lnTo>
                  <a:lnTo>
                    <a:pt x="25" y="0"/>
                  </a:lnTo>
                  <a:close/>
                </a:path>
              </a:pathLst>
            </a:custGeom>
            <a:solidFill>
              <a:srgbClr val="000000"/>
            </a:solidFill>
            <a:ln w="9525">
              <a:noFill/>
              <a:round/>
              <a:headEnd/>
              <a:tailEnd/>
            </a:ln>
          </p:spPr>
          <p:txBody>
            <a:bodyPr/>
            <a:lstStyle/>
            <a:p>
              <a:endParaRPr lang="tr-TR"/>
            </a:p>
          </p:txBody>
        </p:sp>
        <p:sp>
          <p:nvSpPr>
            <p:cNvPr id="17952" name="Freeform 16"/>
            <p:cNvSpPr>
              <a:spLocks/>
            </p:cNvSpPr>
            <p:nvPr/>
          </p:nvSpPr>
          <p:spPr bwMode="auto">
            <a:xfrm>
              <a:off x="4861" y="2614"/>
              <a:ext cx="26" cy="30"/>
            </a:xfrm>
            <a:custGeom>
              <a:avLst/>
              <a:gdLst>
                <a:gd name="T0" fmla="*/ 0 w 77"/>
                <a:gd name="T1" fmla="*/ 0 h 91"/>
                <a:gd name="T2" fmla="*/ 0 w 77"/>
                <a:gd name="T3" fmla="*/ 0 h 91"/>
                <a:gd name="T4" fmla="*/ 0 w 77"/>
                <a:gd name="T5" fmla="*/ 0 h 91"/>
                <a:gd name="T6" fmla="*/ 0 w 77"/>
                <a:gd name="T7" fmla="*/ 0 h 91"/>
                <a:gd name="T8" fmla="*/ 0 w 77"/>
                <a:gd name="T9" fmla="*/ 0 h 91"/>
                <a:gd name="T10" fmla="*/ 0 w 77"/>
                <a:gd name="T11" fmla="*/ 0 h 91"/>
                <a:gd name="T12" fmla="*/ 0 w 77"/>
                <a:gd name="T13" fmla="*/ 0 h 91"/>
                <a:gd name="T14" fmla="*/ 0 w 77"/>
                <a:gd name="T15" fmla="*/ 0 h 91"/>
                <a:gd name="T16" fmla="*/ 0 w 77"/>
                <a:gd name="T17" fmla="*/ 0 h 91"/>
                <a:gd name="T18" fmla="*/ 0 w 77"/>
                <a:gd name="T19" fmla="*/ 0 h 91"/>
                <a:gd name="T20" fmla="*/ 0 w 77"/>
                <a:gd name="T21" fmla="*/ 0 h 91"/>
                <a:gd name="T22" fmla="*/ 0 w 77"/>
                <a:gd name="T23" fmla="*/ 0 h 91"/>
                <a:gd name="T24" fmla="*/ 0 w 77"/>
                <a:gd name="T25" fmla="*/ 0 h 91"/>
                <a:gd name="T26" fmla="*/ 0 w 77"/>
                <a:gd name="T27" fmla="*/ 0 h 91"/>
                <a:gd name="T28" fmla="*/ 0 w 77"/>
                <a:gd name="T29" fmla="*/ 0 h 91"/>
                <a:gd name="T30" fmla="*/ 0 w 77"/>
                <a:gd name="T31" fmla="*/ 0 h 91"/>
                <a:gd name="T32" fmla="*/ 0 w 77"/>
                <a:gd name="T33" fmla="*/ 0 h 91"/>
                <a:gd name="T34" fmla="*/ 0 w 77"/>
                <a:gd name="T35" fmla="*/ 0 h 91"/>
                <a:gd name="T36" fmla="*/ 0 w 77"/>
                <a:gd name="T37" fmla="*/ 0 h 91"/>
                <a:gd name="T38" fmla="*/ 0 w 77"/>
                <a:gd name="T39" fmla="*/ 0 h 91"/>
                <a:gd name="T40" fmla="*/ 0 w 77"/>
                <a:gd name="T41" fmla="*/ 0 h 91"/>
                <a:gd name="T42" fmla="*/ 0 w 77"/>
                <a:gd name="T43" fmla="*/ 0 h 91"/>
                <a:gd name="T44" fmla="*/ 0 w 77"/>
                <a:gd name="T45" fmla="*/ 0 h 91"/>
                <a:gd name="T46" fmla="*/ 0 w 77"/>
                <a:gd name="T47" fmla="*/ 0 h 91"/>
                <a:gd name="T48" fmla="*/ 0 w 77"/>
                <a:gd name="T49" fmla="*/ 0 h 91"/>
                <a:gd name="T50" fmla="*/ 0 w 77"/>
                <a:gd name="T51" fmla="*/ 0 h 91"/>
                <a:gd name="T52" fmla="*/ 0 w 77"/>
                <a:gd name="T53" fmla="*/ 0 h 91"/>
                <a:gd name="T54" fmla="*/ 0 w 77"/>
                <a:gd name="T55" fmla="*/ 0 h 91"/>
                <a:gd name="T56" fmla="*/ 0 w 77"/>
                <a:gd name="T57" fmla="*/ 0 h 91"/>
                <a:gd name="T58" fmla="*/ 0 w 77"/>
                <a:gd name="T59" fmla="*/ 0 h 91"/>
                <a:gd name="T60" fmla="*/ 0 w 77"/>
                <a:gd name="T61" fmla="*/ 0 h 91"/>
                <a:gd name="T62" fmla="*/ 0 w 77"/>
                <a:gd name="T63" fmla="*/ 0 h 91"/>
                <a:gd name="T64" fmla="*/ 0 w 77"/>
                <a:gd name="T65" fmla="*/ 0 h 91"/>
                <a:gd name="T66" fmla="*/ 0 w 77"/>
                <a:gd name="T67" fmla="*/ 0 h 91"/>
                <a:gd name="T68" fmla="*/ 0 w 77"/>
                <a:gd name="T69" fmla="*/ 0 h 91"/>
                <a:gd name="T70" fmla="*/ 0 w 77"/>
                <a:gd name="T71" fmla="*/ 0 h 91"/>
                <a:gd name="T72" fmla="*/ 0 w 77"/>
                <a:gd name="T73" fmla="*/ 0 h 91"/>
                <a:gd name="T74" fmla="*/ 0 w 77"/>
                <a:gd name="T75" fmla="*/ 0 h 91"/>
                <a:gd name="T76" fmla="*/ 0 w 77"/>
                <a:gd name="T77" fmla="*/ 0 h 9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7"/>
                <a:gd name="T118" fmla="*/ 0 h 91"/>
                <a:gd name="T119" fmla="*/ 77 w 77"/>
                <a:gd name="T120" fmla="*/ 91 h 9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7" h="91">
                  <a:moveTo>
                    <a:pt x="75" y="3"/>
                  </a:moveTo>
                  <a:lnTo>
                    <a:pt x="74" y="3"/>
                  </a:lnTo>
                  <a:lnTo>
                    <a:pt x="70" y="3"/>
                  </a:lnTo>
                  <a:lnTo>
                    <a:pt x="66" y="3"/>
                  </a:lnTo>
                  <a:lnTo>
                    <a:pt x="59" y="3"/>
                  </a:lnTo>
                  <a:lnTo>
                    <a:pt x="52" y="3"/>
                  </a:lnTo>
                  <a:lnTo>
                    <a:pt x="46" y="2"/>
                  </a:lnTo>
                  <a:lnTo>
                    <a:pt x="39" y="1"/>
                  </a:lnTo>
                  <a:lnTo>
                    <a:pt x="34" y="0"/>
                  </a:lnTo>
                  <a:lnTo>
                    <a:pt x="34" y="2"/>
                  </a:lnTo>
                  <a:lnTo>
                    <a:pt x="34" y="6"/>
                  </a:lnTo>
                  <a:lnTo>
                    <a:pt x="33" y="12"/>
                  </a:lnTo>
                  <a:lnTo>
                    <a:pt x="31" y="17"/>
                  </a:lnTo>
                  <a:lnTo>
                    <a:pt x="28" y="30"/>
                  </a:lnTo>
                  <a:lnTo>
                    <a:pt x="20" y="33"/>
                  </a:lnTo>
                  <a:lnTo>
                    <a:pt x="17" y="27"/>
                  </a:lnTo>
                  <a:lnTo>
                    <a:pt x="16" y="26"/>
                  </a:lnTo>
                  <a:lnTo>
                    <a:pt x="13" y="23"/>
                  </a:lnTo>
                  <a:lnTo>
                    <a:pt x="10" y="21"/>
                  </a:lnTo>
                  <a:lnTo>
                    <a:pt x="5" y="20"/>
                  </a:lnTo>
                  <a:lnTo>
                    <a:pt x="1" y="22"/>
                  </a:lnTo>
                  <a:lnTo>
                    <a:pt x="0" y="26"/>
                  </a:lnTo>
                  <a:lnTo>
                    <a:pt x="1" y="29"/>
                  </a:lnTo>
                  <a:lnTo>
                    <a:pt x="1" y="30"/>
                  </a:lnTo>
                  <a:lnTo>
                    <a:pt x="4" y="48"/>
                  </a:lnTo>
                  <a:lnTo>
                    <a:pt x="4" y="49"/>
                  </a:lnTo>
                  <a:lnTo>
                    <a:pt x="6" y="52"/>
                  </a:lnTo>
                  <a:lnTo>
                    <a:pt x="9" y="54"/>
                  </a:lnTo>
                  <a:lnTo>
                    <a:pt x="13" y="54"/>
                  </a:lnTo>
                  <a:lnTo>
                    <a:pt x="17" y="54"/>
                  </a:lnTo>
                  <a:lnTo>
                    <a:pt x="17" y="75"/>
                  </a:lnTo>
                  <a:lnTo>
                    <a:pt x="50" y="91"/>
                  </a:lnTo>
                  <a:lnTo>
                    <a:pt x="60" y="87"/>
                  </a:lnTo>
                  <a:lnTo>
                    <a:pt x="75" y="43"/>
                  </a:lnTo>
                  <a:lnTo>
                    <a:pt x="68" y="40"/>
                  </a:lnTo>
                  <a:lnTo>
                    <a:pt x="67" y="34"/>
                  </a:lnTo>
                  <a:lnTo>
                    <a:pt x="77" y="33"/>
                  </a:lnTo>
                  <a:lnTo>
                    <a:pt x="77" y="16"/>
                  </a:lnTo>
                  <a:lnTo>
                    <a:pt x="75" y="3"/>
                  </a:lnTo>
                  <a:close/>
                </a:path>
              </a:pathLst>
            </a:custGeom>
            <a:solidFill>
              <a:srgbClr val="E5A38C"/>
            </a:solidFill>
            <a:ln w="9525">
              <a:noFill/>
              <a:round/>
              <a:headEnd/>
              <a:tailEnd/>
            </a:ln>
          </p:spPr>
          <p:txBody>
            <a:bodyPr/>
            <a:lstStyle/>
            <a:p>
              <a:endParaRPr lang="tr-TR"/>
            </a:p>
          </p:txBody>
        </p:sp>
        <p:sp>
          <p:nvSpPr>
            <p:cNvPr id="17953" name="Freeform 17"/>
            <p:cNvSpPr>
              <a:spLocks/>
            </p:cNvSpPr>
            <p:nvPr/>
          </p:nvSpPr>
          <p:spPr bwMode="auto">
            <a:xfrm>
              <a:off x="4873" y="2624"/>
              <a:ext cx="7" cy="3"/>
            </a:xfrm>
            <a:custGeom>
              <a:avLst/>
              <a:gdLst>
                <a:gd name="T0" fmla="*/ 0 w 22"/>
                <a:gd name="T1" fmla="*/ 0 h 9"/>
                <a:gd name="T2" fmla="*/ 0 w 22"/>
                <a:gd name="T3" fmla="*/ 0 h 9"/>
                <a:gd name="T4" fmla="*/ 0 w 22"/>
                <a:gd name="T5" fmla="*/ 0 h 9"/>
                <a:gd name="T6" fmla="*/ 0 w 22"/>
                <a:gd name="T7" fmla="*/ 0 h 9"/>
                <a:gd name="T8" fmla="*/ 0 w 22"/>
                <a:gd name="T9" fmla="*/ 0 h 9"/>
                <a:gd name="T10" fmla="*/ 0 w 22"/>
                <a:gd name="T11" fmla="*/ 0 h 9"/>
                <a:gd name="T12" fmla="*/ 0 w 22"/>
                <a:gd name="T13" fmla="*/ 0 h 9"/>
                <a:gd name="T14" fmla="*/ 0 w 22"/>
                <a:gd name="T15" fmla="*/ 0 h 9"/>
                <a:gd name="T16" fmla="*/ 0 w 22"/>
                <a:gd name="T17" fmla="*/ 0 h 9"/>
                <a:gd name="T18" fmla="*/ 0 w 22"/>
                <a:gd name="T19" fmla="*/ 0 h 9"/>
                <a:gd name="T20" fmla="*/ 0 w 22"/>
                <a:gd name="T21" fmla="*/ 0 h 9"/>
                <a:gd name="T22" fmla="*/ 0 w 2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
                <a:gd name="T37" fmla="*/ 0 h 9"/>
                <a:gd name="T38" fmla="*/ 22 w 22"/>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 h="9">
                  <a:moveTo>
                    <a:pt x="22" y="1"/>
                  </a:moveTo>
                  <a:lnTo>
                    <a:pt x="21" y="1"/>
                  </a:lnTo>
                  <a:lnTo>
                    <a:pt x="16" y="0"/>
                  </a:lnTo>
                  <a:lnTo>
                    <a:pt x="11" y="0"/>
                  </a:lnTo>
                  <a:lnTo>
                    <a:pt x="5" y="1"/>
                  </a:lnTo>
                  <a:lnTo>
                    <a:pt x="0" y="4"/>
                  </a:lnTo>
                  <a:lnTo>
                    <a:pt x="1" y="6"/>
                  </a:lnTo>
                  <a:lnTo>
                    <a:pt x="6" y="6"/>
                  </a:lnTo>
                  <a:lnTo>
                    <a:pt x="8" y="9"/>
                  </a:lnTo>
                  <a:lnTo>
                    <a:pt x="18" y="9"/>
                  </a:lnTo>
                  <a:lnTo>
                    <a:pt x="19" y="5"/>
                  </a:lnTo>
                  <a:lnTo>
                    <a:pt x="22" y="1"/>
                  </a:lnTo>
                  <a:close/>
                </a:path>
              </a:pathLst>
            </a:custGeom>
            <a:solidFill>
              <a:srgbClr val="000000"/>
            </a:solidFill>
            <a:ln w="9525">
              <a:noFill/>
              <a:round/>
              <a:headEnd/>
              <a:tailEnd/>
            </a:ln>
          </p:spPr>
          <p:txBody>
            <a:bodyPr/>
            <a:lstStyle/>
            <a:p>
              <a:endParaRPr lang="tr-TR"/>
            </a:p>
          </p:txBody>
        </p:sp>
        <p:sp>
          <p:nvSpPr>
            <p:cNvPr id="17954" name="Freeform 18"/>
            <p:cNvSpPr>
              <a:spLocks/>
            </p:cNvSpPr>
            <p:nvPr/>
          </p:nvSpPr>
          <p:spPr bwMode="auto">
            <a:xfrm>
              <a:off x="4879" y="2633"/>
              <a:ext cx="4" cy="1"/>
            </a:xfrm>
            <a:custGeom>
              <a:avLst/>
              <a:gdLst>
                <a:gd name="T0" fmla="*/ 0 w 11"/>
                <a:gd name="T1" fmla="*/ 0 h 4"/>
                <a:gd name="T2" fmla="*/ 0 w 11"/>
                <a:gd name="T3" fmla="*/ 0 h 4"/>
                <a:gd name="T4" fmla="*/ 0 w 11"/>
                <a:gd name="T5" fmla="*/ 0 h 4"/>
                <a:gd name="T6" fmla="*/ 0 w 11"/>
                <a:gd name="T7" fmla="*/ 0 h 4"/>
                <a:gd name="T8" fmla="*/ 0 w 11"/>
                <a:gd name="T9" fmla="*/ 0 h 4"/>
                <a:gd name="T10" fmla="*/ 0 w 11"/>
                <a:gd name="T11" fmla="*/ 0 h 4"/>
                <a:gd name="T12" fmla="*/ 0 w 11"/>
                <a:gd name="T13" fmla="*/ 0 h 4"/>
                <a:gd name="T14" fmla="*/ 0 w 11"/>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4"/>
                <a:gd name="T26" fmla="*/ 11 w 11"/>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4">
                  <a:moveTo>
                    <a:pt x="0" y="0"/>
                  </a:moveTo>
                  <a:lnTo>
                    <a:pt x="11" y="0"/>
                  </a:lnTo>
                  <a:lnTo>
                    <a:pt x="11" y="4"/>
                  </a:lnTo>
                  <a:lnTo>
                    <a:pt x="10" y="4"/>
                  </a:lnTo>
                  <a:lnTo>
                    <a:pt x="9" y="4"/>
                  </a:lnTo>
                  <a:lnTo>
                    <a:pt x="6" y="4"/>
                  </a:lnTo>
                  <a:lnTo>
                    <a:pt x="0" y="3"/>
                  </a:lnTo>
                  <a:lnTo>
                    <a:pt x="0" y="0"/>
                  </a:lnTo>
                  <a:close/>
                </a:path>
              </a:pathLst>
            </a:custGeom>
            <a:solidFill>
              <a:srgbClr val="000000"/>
            </a:solidFill>
            <a:ln w="9525">
              <a:noFill/>
              <a:round/>
              <a:headEnd/>
              <a:tailEnd/>
            </a:ln>
          </p:spPr>
          <p:txBody>
            <a:bodyPr/>
            <a:lstStyle/>
            <a:p>
              <a:endParaRPr lang="tr-TR"/>
            </a:p>
          </p:txBody>
        </p:sp>
        <p:sp>
          <p:nvSpPr>
            <p:cNvPr id="17955" name="Freeform 19"/>
            <p:cNvSpPr>
              <a:spLocks/>
            </p:cNvSpPr>
            <p:nvPr/>
          </p:nvSpPr>
          <p:spPr bwMode="auto">
            <a:xfrm>
              <a:off x="4877" y="2638"/>
              <a:ext cx="5" cy="1"/>
            </a:xfrm>
            <a:custGeom>
              <a:avLst/>
              <a:gdLst>
                <a:gd name="T0" fmla="*/ 0 w 15"/>
                <a:gd name="T1" fmla="*/ 0 h 4"/>
                <a:gd name="T2" fmla="*/ 0 w 15"/>
                <a:gd name="T3" fmla="*/ 0 h 4"/>
                <a:gd name="T4" fmla="*/ 0 w 15"/>
                <a:gd name="T5" fmla="*/ 0 h 4"/>
                <a:gd name="T6" fmla="*/ 0 w 15"/>
                <a:gd name="T7" fmla="*/ 0 h 4"/>
                <a:gd name="T8" fmla="*/ 0 w 15"/>
                <a:gd name="T9" fmla="*/ 0 h 4"/>
                <a:gd name="T10" fmla="*/ 0 w 15"/>
                <a:gd name="T11" fmla="*/ 0 h 4"/>
                <a:gd name="T12" fmla="*/ 0 w 15"/>
                <a:gd name="T13" fmla="*/ 0 h 4"/>
                <a:gd name="T14" fmla="*/ 0 60000 65536"/>
                <a:gd name="T15" fmla="*/ 0 60000 65536"/>
                <a:gd name="T16" fmla="*/ 0 60000 65536"/>
                <a:gd name="T17" fmla="*/ 0 60000 65536"/>
                <a:gd name="T18" fmla="*/ 0 60000 65536"/>
                <a:gd name="T19" fmla="*/ 0 60000 65536"/>
                <a:gd name="T20" fmla="*/ 0 60000 65536"/>
                <a:gd name="T21" fmla="*/ 0 w 15"/>
                <a:gd name="T22" fmla="*/ 0 h 4"/>
                <a:gd name="T23" fmla="*/ 15 w 15"/>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4">
                  <a:moveTo>
                    <a:pt x="0" y="2"/>
                  </a:moveTo>
                  <a:lnTo>
                    <a:pt x="10" y="0"/>
                  </a:lnTo>
                  <a:lnTo>
                    <a:pt x="15" y="1"/>
                  </a:lnTo>
                  <a:lnTo>
                    <a:pt x="14" y="4"/>
                  </a:lnTo>
                  <a:lnTo>
                    <a:pt x="7" y="4"/>
                  </a:lnTo>
                  <a:lnTo>
                    <a:pt x="0" y="4"/>
                  </a:lnTo>
                  <a:lnTo>
                    <a:pt x="0" y="2"/>
                  </a:lnTo>
                  <a:close/>
                </a:path>
              </a:pathLst>
            </a:custGeom>
            <a:solidFill>
              <a:srgbClr val="000000"/>
            </a:solidFill>
            <a:ln w="9525">
              <a:noFill/>
              <a:round/>
              <a:headEnd/>
              <a:tailEnd/>
            </a:ln>
          </p:spPr>
          <p:txBody>
            <a:bodyPr/>
            <a:lstStyle/>
            <a:p>
              <a:endParaRPr lang="tr-TR"/>
            </a:p>
          </p:txBody>
        </p:sp>
        <p:sp>
          <p:nvSpPr>
            <p:cNvPr id="17956" name="Freeform 20"/>
            <p:cNvSpPr>
              <a:spLocks/>
            </p:cNvSpPr>
            <p:nvPr/>
          </p:nvSpPr>
          <p:spPr bwMode="auto">
            <a:xfrm>
              <a:off x="4855" y="2642"/>
              <a:ext cx="16" cy="13"/>
            </a:xfrm>
            <a:custGeom>
              <a:avLst/>
              <a:gdLst>
                <a:gd name="T0" fmla="*/ 0 w 46"/>
                <a:gd name="T1" fmla="*/ 0 h 39"/>
                <a:gd name="T2" fmla="*/ 0 w 46"/>
                <a:gd name="T3" fmla="*/ 0 h 39"/>
                <a:gd name="T4" fmla="*/ 0 w 46"/>
                <a:gd name="T5" fmla="*/ 0 h 39"/>
                <a:gd name="T6" fmla="*/ 0 w 46"/>
                <a:gd name="T7" fmla="*/ 0 h 39"/>
                <a:gd name="T8" fmla="*/ 0 w 46"/>
                <a:gd name="T9" fmla="*/ 0 h 39"/>
                <a:gd name="T10" fmla="*/ 0 w 46"/>
                <a:gd name="T11" fmla="*/ 0 h 39"/>
                <a:gd name="T12" fmla="*/ 0 w 46"/>
                <a:gd name="T13" fmla="*/ 0 h 39"/>
                <a:gd name="T14" fmla="*/ 0 w 46"/>
                <a:gd name="T15" fmla="*/ 0 h 39"/>
                <a:gd name="T16" fmla="*/ 0 w 46"/>
                <a:gd name="T17" fmla="*/ 0 h 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6"/>
                <a:gd name="T28" fmla="*/ 0 h 39"/>
                <a:gd name="T29" fmla="*/ 46 w 46"/>
                <a:gd name="T30" fmla="*/ 39 h 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6" h="39">
                  <a:moveTo>
                    <a:pt x="0" y="0"/>
                  </a:moveTo>
                  <a:lnTo>
                    <a:pt x="46" y="16"/>
                  </a:lnTo>
                  <a:lnTo>
                    <a:pt x="44" y="39"/>
                  </a:lnTo>
                  <a:lnTo>
                    <a:pt x="18" y="20"/>
                  </a:lnTo>
                  <a:lnTo>
                    <a:pt x="16" y="19"/>
                  </a:lnTo>
                  <a:lnTo>
                    <a:pt x="13" y="15"/>
                  </a:lnTo>
                  <a:lnTo>
                    <a:pt x="7" y="12"/>
                  </a:lnTo>
                  <a:lnTo>
                    <a:pt x="0" y="8"/>
                  </a:lnTo>
                  <a:lnTo>
                    <a:pt x="0" y="0"/>
                  </a:lnTo>
                  <a:close/>
                </a:path>
              </a:pathLst>
            </a:custGeom>
            <a:solidFill>
              <a:srgbClr val="FFFFFF"/>
            </a:solidFill>
            <a:ln w="9525">
              <a:noFill/>
              <a:round/>
              <a:headEnd/>
              <a:tailEnd/>
            </a:ln>
          </p:spPr>
          <p:txBody>
            <a:bodyPr/>
            <a:lstStyle/>
            <a:p>
              <a:endParaRPr lang="tr-TR"/>
            </a:p>
          </p:txBody>
        </p:sp>
        <p:sp>
          <p:nvSpPr>
            <p:cNvPr id="17957" name="Freeform 21"/>
            <p:cNvSpPr>
              <a:spLocks/>
            </p:cNvSpPr>
            <p:nvPr/>
          </p:nvSpPr>
          <p:spPr bwMode="auto">
            <a:xfrm>
              <a:off x="4863" y="2652"/>
              <a:ext cx="9" cy="23"/>
            </a:xfrm>
            <a:custGeom>
              <a:avLst/>
              <a:gdLst>
                <a:gd name="T0" fmla="*/ 0 w 27"/>
                <a:gd name="T1" fmla="*/ 0 h 68"/>
                <a:gd name="T2" fmla="*/ 0 w 27"/>
                <a:gd name="T3" fmla="*/ 0 h 68"/>
                <a:gd name="T4" fmla="*/ 0 w 27"/>
                <a:gd name="T5" fmla="*/ 0 h 68"/>
                <a:gd name="T6" fmla="*/ 0 w 27"/>
                <a:gd name="T7" fmla="*/ 0 h 68"/>
                <a:gd name="T8" fmla="*/ 0 w 27"/>
                <a:gd name="T9" fmla="*/ 0 h 68"/>
                <a:gd name="T10" fmla="*/ 0 w 27"/>
                <a:gd name="T11" fmla="*/ 0 h 68"/>
                <a:gd name="T12" fmla="*/ 0 w 27"/>
                <a:gd name="T13" fmla="*/ 0 h 68"/>
                <a:gd name="T14" fmla="*/ 0 w 27"/>
                <a:gd name="T15" fmla="*/ 0 h 68"/>
                <a:gd name="T16" fmla="*/ 0 w 27"/>
                <a:gd name="T17" fmla="*/ 0 h 68"/>
                <a:gd name="T18" fmla="*/ 0 w 27"/>
                <a:gd name="T19" fmla="*/ 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7"/>
                <a:gd name="T31" fmla="*/ 0 h 68"/>
                <a:gd name="T32" fmla="*/ 27 w 27"/>
                <a:gd name="T33" fmla="*/ 68 h 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7" h="68">
                  <a:moveTo>
                    <a:pt x="0" y="0"/>
                  </a:moveTo>
                  <a:lnTo>
                    <a:pt x="20" y="15"/>
                  </a:lnTo>
                  <a:lnTo>
                    <a:pt x="25" y="13"/>
                  </a:lnTo>
                  <a:lnTo>
                    <a:pt x="27" y="15"/>
                  </a:lnTo>
                  <a:lnTo>
                    <a:pt x="27" y="68"/>
                  </a:lnTo>
                  <a:lnTo>
                    <a:pt x="26" y="63"/>
                  </a:lnTo>
                  <a:lnTo>
                    <a:pt x="21" y="49"/>
                  </a:lnTo>
                  <a:lnTo>
                    <a:pt x="13" y="30"/>
                  </a:lnTo>
                  <a:lnTo>
                    <a:pt x="2" y="8"/>
                  </a:lnTo>
                  <a:lnTo>
                    <a:pt x="0" y="0"/>
                  </a:lnTo>
                  <a:close/>
                </a:path>
              </a:pathLst>
            </a:custGeom>
            <a:solidFill>
              <a:srgbClr val="FFFFFF"/>
            </a:solidFill>
            <a:ln w="9525">
              <a:noFill/>
              <a:round/>
              <a:headEnd/>
              <a:tailEnd/>
            </a:ln>
          </p:spPr>
          <p:txBody>
            <a:bodyPr/>
            <a:lstStyle/>
            <a:p>
              <a:endParaRPr lang="tr-TR"/>
            </a:p>
          </p:txBody>
        </p:sp>
        <p:sp>
          <p:nvSpPr>
            <p:cNvPr id="17958" name="Freeform 22"/>
            <p:cNvSpPr>
              <a:spLocks/>
            </p:cNvSpPr>
            <p:nvPr/>
          </p:nvSpPr>
          <p:spPr bwMode="auto">
            <a:xfrm>
              <a:off x="4875" y="2648"/>
              <a:ext cx="3" cy="20"/>
            </a:xfrm>
            <a:custGeom>
              <a:avLst/>
              <a:gdLst>
                <a:gd name="T0" fmla="*/ 0 w 8"/>
                <a:gd name="T1" fmla="*/ 0 h 60"/>
                <a:gd name="T2" fmla="*/ 0 w 8"/>
                <a:gd name="T3" fmla="*/ 0 h 60"/>
                <a:gd name="T4" fmla="*/ 0 w 8"/>
                <a:gd name="T5" fmla="*/ 0 h 60"/>
                <a:gd name="T6" fmla="*/ 0 w 8"/>
                <a:gd name="T7" fmla="*/ 0 h 60"/>
                <a:gd name="T8" fmla="*/ 0 w 8"/>
                <a:gd name="T9" fmla="*/ 0 h 60"/>
                <a:gd name="T10" fmla="*/ 0 w 8"/>
                <a:gd name="T11" fmla="*/ 0 h 60"/>
                <a:gd name="T12" fmla="*/ 0 w 8"/>
                <a:gd name="T13" fmla="*/ 0 h 60"/>
                <a:gd name="T14" fmla="*/ 0 60000 65536"/>
                <a:gd name="T15" fmla="*/ 0 60000 65536"/>
                <a:gd name="T16" fmla="*/ 0 60000 65536"/>
                <a:gd name="T17" fmla="*/ 0 60000 65536"/>
                <a:gd name="T18" fmla="*/ 0 60000 65536"/>
                <a:gd name="T19" fmla="*/ 0 60000 65536"/>
                <a:gd name="T20" fmla="*/ 0 60000 65536"/>
                <a:gd name="T21" fmla="*/ 0 w 8"/>
                <a:gd name="T22" fmla="*/ 0 h 60"/>
                <a:gd name="T23" fmla="*/ 8 w 8"/>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60">
                  <a:moveTo>
                    <a:pt x="6" y="0"/>
                  </a:moveTo>
                  <a:lnTo>
                    <a:pt x="4" y="2"/>
                  </a:lnTo>
                  <a:lnTo>
                    <a:pt x="4" y="19"/>
                  </a:lnTo>
                  <a:lnTo>
                    <a:pt x="0" y="22"/>
                  </a:lnTo>
                  <a:lnTo>
                    <a:pt x="4" y="60"/>
                  </a:lnTo>
                  <a:lnTo>
                    <a:pt x="8" y="19"/>
                  </a:lnTo>
                  <a:lnTo>
                    <a:pt x="6" y="0"/>
                  </a:lnTo>
                  <a:close/>
                </a:path>
              </a:pathLst>
            </a:custGeom>
            <a:solidFill>
              <a:srgbClr val="FFFFFF"/>
            </a:solidFill>
            <a:ln w="9525">
              <a:noFill/>
              <a:round/>
              <a:headEnd/>
              <a:tailEnd/>
            </a:ln>
          </p:spPr>
          <p:txBody>
            <a:bodyPr/>
            <a:lstStyle/>
            <a:p>
              <a:endParaRPr lang="tr-TR"/>
            </a:p>
          </p:txBody>
        </p:sp>
        <p:sp>
          <p:nvSpPr>
            <p:cNvPr id="17959" name="Freeform 23"/>
            <p:cNvSpPr>
              <a:spLocks/>
            </p:cNvSpPr>
            <p:nvPr/>
          </p:nvSpPr>
          <p:spPr bwMode="auto">
            <a:xfrm>
              <a:off x="4841" y="2647"/>
              <a:ext cx="48" cy="70"/>
            </a:xfrm>
            <a:custGeom>
              <a:avLst/>
              <a:gdLst>
                <a:gd name="T0" fmla="*/ 0 w 142"/>
                <a:gd name="T1" fmla="*/ 0 h 210"/>
                <a:gd name="T2" fmla="*/ 0 w 142"/>
                <a:gd name="T3" fmla="*/ 0 h 210"/>
                <a:gd name="T4" fmla="*/ 0 w 142"/>
                <a:gd name="T5" fmla="*/ 0 h 210"/>
                <a:gd name="T6" fmla="*/ 0 w 142"/>
                <a:gd name="T7" fmla="*/ 0 h 210"/>
                <a:gd name="T8" fmla="*/ 0 w 142"/>
                <a:gd name="T9" fmla="*/ 0 h 210"/>
                <a:gd name="T10" fmla="*/ 0 w 142"/>
                <a:gd name="T11" fmla="*/ 0 h 210"/>
                <a:gd name="T12" fmla="*/ 0 w 142"/>
                <a:gd name="T13" fmla="*/ 0 h 210"/>
                <a:gd name="T14" fmla="*/ 0 w 142"/>
                <a:gd name="T15" fmla="*/ 0 h 210"/>
                <a:gd name="T16" fmla="*/ 0 w 142"/>
                <a:gd name="T17" fmla="*/ 0 h 210"/>
                <a:gd name="T18" fmla="*/ 0 w 142"/>
                <a:gd name="T19" fmla="*/ 0 h 210"/>
                <a:gd name="T20" fmla="*/ 0 w 142"/>
                <a:gd name="T21" fmla="*/ 0 h 210"/>
                <a:gd name="T22" fmla="*/ 0 w 142"/>
                <a:gd name="T23" fmla="*/ 0 h 210"/>
                <a:gd name="T24" fmla="*/ 0 w 142"/>
                <a:gd name="T25" fmla="*/ 0 h 210"/>
                <a:gd name="T26" fmla="*/ 0 w 142"/>
                <a:gd name="T27" fmla="*/ 0 h 210"/>
                <a:gd name="T28" fmla="*/ 0 w 142"/>
                <a:gd name="T29" fmla="*/ 0 h 210"/>
                <a:gd name="T30" fmla="*/ 0 w 142"/>
                <a:gd name="T31" fmla="*/ 0 h 210"/>
                <a:gd name="T32" fmla="*/ 0 w 142"/>
                <a:gd name="T33" fmla="*/ 0 h 210"/>
                <a:gd name="T34" fmla="*/ 0 w 142"/>
                <a:gd name="T35" fmla="*/ 0 h 210"/>
                <a:gd name="T36" fmla="*/ 0 w 142"/>
                <a:gd name="T37" fmla="*/ 0 h 210"/>
                <a:gd name="T38" fmla="*/ 0 w 142"/>
                <a:gd name="T39" fmla="*/ 0 h 210"/>
                <a:gd name="T40" fmla="*/ 0 w 142"/>
                <a:gd name="T41" fmla="*/ 0 h 210"/>
                <a:gd name="T42" fmla="*/ 0 w 142"/>
                <a:gd name="T43" fmla="*/ 0 h 210"/>
                <a:gd name="T44" fmla="*/ 0 w 142"/>
                <a:gd name="T45" fmla="*/ 0 h 210"/>
                <a:gd name="T46" fmla="*/ 0 w 142"/>
                <a:gd name="T47" fmla="*/ 0 h 210"/>
                <a:gd name="T48" fmla="*/ 0 w 142"/>
                <a:gd name="T49" fmla="*/ 0 h 210"/>
                <a:gd name="T50" fmla="*/ 0 w 142"/>
                <a:gd name="T51" fmla="*/ 0 h 210"/>
                <a:gd name="T52" fmla="*/ 0 w 142"/>
                <a:gd name="T53" fmla="*/ 0 h 210"/>
                <a:gd name="T54" fmla="*/ 0 w 142"/>
                <a:gd name="T55" fmla="*/ 0 h 210"/>
                <a:gd name="T56" fmla="*/ 0 w 142"/>
                <a:gd name="T57" fmla="*/ 0 h 210"/>
                <a:gd name="T58" fmla="*/ 0 w 142"/>
                <a:gd name="T59" fmla="*/ 0 h 210"/>
                <a:gd name="T60" fmla="*/ 0 w 142"/>
                <a:gd name="T61" fmla="*/ 0 h 210"/>
                <a:gd name="T62" fmla="*/ 0 w 142"/>
                <a:gd name="T63" fmla="*/ 0 h 210"/>
                <a:gd name="T64" fmla="*/ 0 w 142"/>
                <a:gd name="T65" fmla="*/ 0 h 210"/>
                <a:gd name="T66" fmla="*/ 0 w 142"/>
                <a:gd name="T67" fmla="*/ 0 h 210"/>
                <a:gd name="T68" fmla="*/ 0 w 142"/>
                <a:gd name="T69" fmla="*/ 0 h 210"/>
                <a:gd name="T70" fmla="*/ 0 w 142"/>
                <a:gd name="T71" fmla="*/ 0 h 210"/>
                <a:gd name="T72" fmla="*/ 0 w 142"/>
                <a:gd name="T73" fmla="*/ 0 h 210"/>
                <a:gd name="T74" fmla="*/ 0 w 142"/>
                <a:gd name="T75" fmla="*/ 0 h 2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2"/>
                <a:gd name="T115" fmla="*/ 0 h 210"/>
                <a:gd name="T116" fmla="*/ 142 w 142"/>
                <a:gd name="T117" fmla="*/ 210 h 2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2" h="210">
                  <a:moveTo>
                    <a:pt x="44" y="1"/>
                  </a:moveTo>
                  <a:lnTo>
                    <a:pt x="47" y="4"/>
                  </a:lnTo>
                  <a:lnTo>
                    <a:pt x="53" y="13"/>
                  </a:lnTo>
                  <a:lnTo>
                    <a:pt x="62" y="28"/>
                  </a:lnTo>
                  <a:lnTo>
                    <a:pt x="72" y="47"/>
                  </a:lnTo>
                  <a:lnTo>
                    <a:pt x="82" y="71"/>
                  </a:lnTo>
                  <a:lnTo>
                    <a:pt x="91" y="98"/>
                  </a:lnTo>
                  <a:lnTo>
                    <a:pt x="97" y="128"/>
                  </a:lnTo>
                  <a:lnTo>
                    <a:pt x="99" y="160"/>
                  </a:lnTo>
                  <a:lnTo>
                    <a:pt x="105" y="163"/>
                  </a:lnTo>
                  <a:lnTo>
                    <a:pt x="112" y="114"/>
                  </a:lnTo>
                  <a:lnTo>
                    <a:pt x="116" y="17"/>
                  </a:lnTo>
                  <a:lnTo>
                    <a:pt x="123" y="15"/>
                  </a:lnTo>
                  <a:lnTo>
                    <a:pt x="126" y="15"/>
                  </a:lnTo>
                  <a:lnTo>
                    <a:pt x="130" y="17"/>
                  </a:lnTo>
                  <a:lnTo>
                    <a:pt x="136" y="24"/>
                  </a:lnTo>
                  <a:lnTo>
                    <a:pt x="139" y="36"/>
                  </a:lnTo>
                  <a:lnTo>
                    <a:pt x="142" y="68"/>
                  </a:lnTo>
                  <a:lnTo>
                    <a:pt x="136" y="69"/>
                  </a:lnTo>
                  <a:lnTo>
                    <a:pt x="135" y="168"/>
                  </a:lnTo>
                  <a:lnTo>
                    <a:pt x="117" y="178"/>
                  </a:lnTo>
                  <a:lnTo>
                    <a:pt x="115" y="182"/>
                  </a:lnTo>
                  <a:lnTo>
                    <a:pt x="78" y="165"/>
                  </a:lnTo>
                  <a:lnTo>
                    <a:pt x="71" y="142"/>
                  </a:lnTo>
                  <a:lnTo>
                    <a:pt x="65" y="148"/>
                  </a:lnTo>
                  <a:lnTo>
                    <a:pt x="63" y="132"/>
                  </a:lnTo>
                  <a:lnTo>
                    <a:pt x="46" y="88"/>
                  </a:lnTo>
                  <a:lnTo>
                    <a:pt x="44" y="72"/>
                  </a:lnTo>
                  <a:lnTo>
                    <a:pt x="38" y="64"/>
                  </a:lnTo>
                  <a:lnTo>
                    <a:pt x="35" y="67"/>
                  </a:lnTo>
                  <a:lnTo>
                    <a:pt x="32" y="53"/>
                  </a:lnTo>
                  <a:lnTo>
                    <a:pt x="27" y="48"/>
                  </a:lnTo>
                  <a:lnTo>
                    <a:pt x="47" y="146"/>
                  </a:lnTo>
                  <a:lnTo>
                    <a:pt x="44" y="155"/>
                  </a:lnTo>
                  <a:lnTo>
                    <a:pt x="57" y="163"/>
                  </a:lnTo>
                  <a:lnTo>
                    <a:pt x="98" y="180"/>
                  </a:lnTo>
                  <a:lnTo>
                    <a:pt x="92" y="207"/>
                  </a:lnTo>
                  <a:lnTo>
                    <a:pt x="86" y="210"/>
                  </a:lnTo>
                  <a:lnTo>
                    <a:pt x="83" y="205"/>
                  </a:lnTo>
                  <a:lnTo>
                    <a:pt x="78" y="205"/>
                  </a:lnTo>
                  <a:lnTo>
                    <a:pt x="77" y="198"/>
                  </a:lnTo>
                  <a:lnTo>
                    <a:pt x="71" y="198"/>
                  </a:lnTo>
                  <a:lnTo>
                    <a:pt x="68" y="204"/>
                  </a:lnTo>
                  <a:lnTo>
                    <a:pt x="66" y="201"/>
                  </a:lnTo>
                  <a:lnTo>
                    <a:pt x="63" y="197"/>
                  </a:lnTo>
                  <a:lnTo>
                    <a:pt x="56" y="192"/>
                  </a:lnTo>
                  <a:lnTo>
                    <a:pt x="46" y="187"/>
                  </a:lnTo>
                  <a:lnTo>
                    <a:pt x="26" y="189"/>
                  </a:lnTo>
                  <a:lnTo>
                    <a:pt x="26" y="181"/>
                  </a:lnTo>
                  <a:lnTo>
                    <a:pt x="19" y="181"/>
                  </a:lnTo>
                  <a:lnTo>
                    <a:pt x="18" y="176"/>
                  </a:lnTo>
                  <a:lnTo>
                    <a:pt x="10" y="180"/>
                  </a:lnTo>
                  <a:lnTo>
                    <a:pt x="9" y="175"/>
                  </a:lnTo>
                  <a:lnTo>
                    <a:pt x="9" y="162"/>
                  </a:lnTo>
                  <a:lnTo>
                    <a:pt x="9" y="146"/>
                  </a:lnTo>
                  <a:lnTo>
                    <a:pt x="12" y="135"/>
                  </a:lnTo>
                  <a:lnTo>
                    <a:pt x="13" y="101"/>
                  </a:lnTo>
                  <a:lnTo>
                    <a:pt x="12" y="101"/>
                  </a:lnTo>
                  <a:lnTo>
                    <a:pt x="9" y="98"/>
                  </a:lnTo>
                  <a:lnTo>
                    <a:pt x="4" y="93"/>
                  </a:lnTo>
                  <a:lnTo>
                    <a:pt x="0" y="80"/>
                  </a:lnTo>
                  <a:lnTo>
                    <a:pt x="2" y="78"/>
                  </a:lnTo>
                  <a:lnTo>
                    <a:pt x="3" y="72"/>
                  </a:lnTo>
                  <a:lnTo>
                    <a:pt x="5" y="67"/>
                  </a:lnTo>
                  <a:lnTo>
                    <a:pt x="9" y="65"/>
                  </a:lnTo>
                  <a:lnTo>
                    <a:pt x="10" y="61"/>
                  </a:lnTo>
                  <a:lnTo>
                    <a:pt x="10" y="54"/>
                  </a:lnTo>
                  <a:lnTo>
                    <a:pt x="10" y="46"/>
                  </a:lnTo>
                  <a:lnTo>
                    <a:pt x="6" y="41"/>
                  </a:lnTo>
                  <a:lnTo>
                    <a:pt x="5" y="37"/>
                  </a:lnTo>
                  <a:lnTo>
                    <a:pt x="5" y="26"/>
                  </a:lnTo>
                  <a:lnTo>
                    <a:pt x="9" y="13"/>
                  </a:lnTo>
                  <a:lnTo>
                    <a:pt x="18" y="4"/>
                  </a:lnTo>
                  <a:lnTo>
                    <a:pt x="32" y="2"/>
                  </a:lnTo>
                  <a:lnTo>
                    <a:pt x="35" y="0"/>
                  </a:lnTo>
                  <a:lnTo>
                    <a:pt x="44" y="1"/>
                  </a:lnTo>
                  <a:close/>
                </a:path>
              </a:pathLst>
            </a:custGeom>
            <a:solidFill>
              <a:srgbClr val="4C99FF"/>
            </a:solidFill>
            <a:ln w="9525">
              <a:noFill/>
              <a:round/>
              <a:headEnd/>
              <a:tailEnd/>
            </a:ln>
          </p:spPr>
          <p:txBody>
            <a:bodyPr/>
            <a:lstStyle/>
            <a:p>
              <a:endParaRPr lang="tr-TR"/>
            </a:p>
          </p:txBody>
        </p:sp>
        <p:sp>
          <p:nvSpPr>
            <p:cNvPr id="17960" name="Freeform 24"/>
            <p:cNvSpPr>
              <a:spLocks/>
            </p:cNvSpPr>
            <p:nvPr/>
          </p:nvSpPr>
          <p:spPr bwMode="auto">
            <a:xfrm>
              <a:off x="4890" y="2691"/>
              <a:ext cx="9" cy="12"/>
            </a:xfrm>
            <a:custGeom>
              <a:avLst/>
              <a:gdLst>
                <a:gd name="T0" fmla="*/ 0 w 29"/>
                <a:gd name="T1" fmla="*/ 0 h 36"/>
                <a:gd name="T2" fmla="*/ 0 w 29"/>
                <a:gd name="T3" fmla="*/ 0 h 36"/>
                <a:gd name="T4" fmla="*/ 0 w 29"/>
                <a:gd name="T5" fmla="*/ 0 h 36"/>
                <a:gd name="T6" fmla="*/ 0 w 29"/>
                <a:gd name="T7" fmla="*/ 0 h 36"/>
                <a:gd name="T8" fmla="*/ 0 w 29"/>
                <a:gd name="T9" fmla="*/ 0 h 36"/>
                <a:gd name="T10" fmla="*/ 0 60000 65536"/>
                <a:gd name="T11" fmla="*/ 0 60000 65536"/>
                <a:gd name="T12" fmla="*/ 0 60000 65536"/>
                <a:gd name="T13" fmla="*/ 0 60000 65536"/>
                <a:gd name="T14" fmla="*/ 0 60000 65536"/>
                <a:gd name="T15" fmla="*/ 0 w 29"/>
                <a:gd name="T16" fmla="*/ 0 h 36"/>
                <a:gd name="T17" fmla="*/ 29 w 29"/>
                <a:gd name="T18" fmla="*/ 36 h 36"/>
              </a:gdLst>
              <a:ahLst/>
              <a:cxnLst>
                <a:cxn ang="T10">
                  <a:pos x="T0" y="T1"/>
                </a:cxn>
                <a:cxn ang="T11">
                  <a:pos x="T2" y="T3"/>
                </a:cxn>
                <a:cxn ang="T12">
                  <a:pos x="T4" y="T5"/>
                </a:cxn>
                <a:cxn ang="T13">
                  <a:pos x="T6" y="T7"/>
                </a:cxn>
                <a:cxn ang="T14">
                  <a:pos x="T8" y="T9"/>
                </a:cxn>
              </a:cxnLst>
              <a:rect l="T15" t="T16" r="T17" b="T18"/>
              <a:pathLst>
                <a:path w="29" h="36">
                  <a:moveTo>
                    <a:pt x="1" y="0"/>
                  </a:moveTo>
                  <a:lnTo>
                    <a:pt x="0" y="33"/>
                  </a:lnTo>
                  <a:lnTo>
                    <a:pt x="22" y="36"/>
                  </a:lnTo>
                  <a:lnTo>
                    <a:pt x="29" y="31"/>
                  </a:lnTo>
                  <a:lnTo>
                    <a:pt x="1" y="0"/>
                  </a:lnTo>
                  <a:close/>
                </a:path>
              </a:pathLst>
            </a:custGeom>
            <a:solidFill>
              <a:srgbClr val="4C99FF"/>
            </a:solidFill>
            <a:ln w="9525">
              <a:noFill/>
              <a:round/>
              <a:headEnd/>
              <a:tailEnd/>
            </a:ln>
          </p:spPr>
          <p:txBody>
            <a:bodyPr/>
            <a:lstStyle/>
            <a:p>
              <a:endParaRPr lang="tr-TR"/>
            </a:p>
          </p:txBody>
        </p:sp>
        <p:sp>
          <p:nvSpPr>
            <p:cNvPr id="17961" name="Freeform 25"/>
            <p:cNvSpPr>
              <a:spLocks/>
            </p:cNvSpPr>
            <p:nvPr/>
          </p:nvSpPr>
          <p:spPr bwMode="auto">
            <a:xfrm>
              <a:off x="4874" y="2709"/>
              <a:ext cx="4" cy="13"/>
            </a:xfrm>
            <a:custGeom>
              <a:avLst/>
              <a:gdLst>
                <a:gd name="T0" fmla="*/ 0 w 11"/>
                <a:gd name="T1" fmla="*/ 0 h 38"/>
                <a:gd name="T2" fmla="*/ 0 w 11"/>
                <a:gd name="T3" fmla="*/ 0 h 38"/>
                <a:gd name="T4" fmla="*/ 0 w 11"/>
                <a:gd name="T5" fmla="*/ 0 h 38"/>
                <a:gd name="T6" fmla="*/ 0 w 11"/>
                <a:gd name="T7" fmla="*/ 0 h 38"/>
                <a:gd name="T8" fmla="*/ 0 w 11"/>
                <a:gd name="T9" fmla="*/ 0 h 38"/>
                <a:gd name="T10" fmla="*/ 0 w 11"/>
                <a:gd name="T11" fmla="*/ 0 h 38"/>
                <a:gd name="T12" fmla="*/ 0 w 11"/>
                <a:gd name="T13" fmla="*/ 0 h 38"/>
                <a:gd name="T14" fmla="*/ 0 w 11"/>
                <a:gd name="T15" fmla="*/ 0 h 38"/>
                <a:gd name="T16" fmla="*/ 0 w 11"/>
                <a:gd name="T17" fmla="*/ 0 h 38"/>
                <a:gd name="T18" fmla="*/ 0 w 11"/>
                <a:gd name="T19" fmla="*/ 0 h 38"/>
                <a:gd name="T20" fmla="*/ 0 w 11"/>
                <a:gd name="T21" fmla="*/ 0 h 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
                <a:gd name="T34" fmla="*/ 0 h 38"/>
                <a:gd name="T35" fmla="*/ 11 w 11"/>
                <a:gd name="T36" fmla="*/ 38 h 3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 h="38">
                  <a:moveTo>
                    <a:pt x="4" y="0"/>
                  </a:moveTo>
                  <a:lnTo>
                    <a:pt x="10" y="0"/>
                  </a:lnTo>
                  <a:lnTo>
                    <a:pt x="10" y="6"/>
                  </a:lnTo>
                  <a:lnTo>
                    <a:pt x="11" y="16"/>
                  </a:lnTo>
                  <a:lnTo>
                    <a:pt x="11" y="29"/>
                  </a:lnTo>
                  <a:lnTo>
                    <a:pt x="10" y="38"/>
                  </a:lnTo>
                  <a:lnTo>
                    <a:pt x="0" y="38"/>
                  </a:lnTo>
                  <a:lnTo>
                    <a:pt x="1" y="34"/>
                  </a:lnTo>
                  <a:lnTo>
                    <a:pt x="2" y="22"/>
                  </a:lnTo>
                  <a:lnTo>
                    <a:pt x="4" y="10"/>
                  </a:lnTo>
                  <a:lnTo>
                    <a:pt x="4" y="0"/>
                  </a:lnTo>
                  <a:close/>
                </a:path>
              </a:pathLst>
            </a:custGeom>
            <a:solidFill>
              <a:srgbClr val="FFFFFF"/>
            </a:solidFill>
            <a:ln w="9525">
              <a:noFill/>
              <a:round/>
              <a:headEnd/>
              <a:tailEnd/>
            </a:ln>
          </p:spPr>
          <p:txBody>
            <a:bodyPr/>
            <a:lstStyle/>
            <a:p>
              <a:endParaRPr lang="tr-TR"/>
            </a:p>
          </p:txBody>
        </p:sp>
        <p:sp>
          <p:nvSpPr>
            <p:cNvPr id="17962" name="Freeform 26"/>
            <p:cNvSpPr>
              <a:spLocks/>
            </p:cNvSpPr>
            <p:nvPr/>
          </p:nvSpPr>
          <p:spPr bwMode="auto">
            <a:xfrm>
              <a:off x="4880" y="2704"/>
              <a:ext cx="19" cy="16"/>
            </a:xfrm>
            <a:custGeom>
              <a:avLst/>
              <a:gdLst>
                <a:gd name="T0" fmla="*/ 0 w 57"/>
                <a:gd name="T1" fmla="*/ 0 h 48"/>
                <a:gd name="T2" fmla="*/ 0 w 57"/>
                <a:gd name="T3" fmla="*/ 0 h 48"/>
                <a:gd name="T4" fmla="*/ 0 w 57"/>
                <a:gd name="T5" fmla="*/ 0 h 48"/>
                <a:gd name="T6" fmla="*/ 0 w 57"/>
                <a:gd name="T7" fmla="*/ 0 h 48"/>
                <a:gd name="T8" fmla="*/ 0 w 57"/>
                <a:gd name="T9" fmla="*/ 0 h 48"/>
                <a:gd name="T10" fmla="*/ 0 w 57"/>
                <a:gd name="T11" fmla="*/ 0 h 48"/>
                <a:gd name="T12" fmla="*/ 0 w 57"/>
                <a:gd name="T13" fmla="*/ 0 h 48"/>
                <a:gd name="T14" fmla="*/ 0 w 57"/>
                <a:gd name="T15" fmla="*/ 0 h 48"/>
                <a:gd name="T16" fmla="*/ 0 w 57"/>
                <a:gd name="T17" fmla="*/ 0 h 48"/>
                <a:gd name="T18" fmla="*/ 0 w 57"/>
                <a:gd name="T19" fmla="*/ 0 h 48"/>
                <a:gd name="T20" fmla="*/ 0 w 57"/>
                <a:gd name="T21" fmla="*/ 0 h 48"/>
                <a:gd name="T22" fmla="*/ 0 w 57"/>
                <a:gd name="T23" fmla="*/ 0 h 48"/>
                <a:gd name="T24" fmla="*/ 0 w 57"/>
                <a:gd name="T25" fmla="*/ 0 h 48"/>
                <a:gd name="T26" fmla="*/ 0 w 57"/>
                <a:gd name="T27" fmla="*/ 0 h 48"/>
                <a:gd name="T28" fmla="*/ 0 w 57"/>
                <a:gd name="T29" fmla="*/ 0 h 48"/>
                <a:gd name="T30" fmla="*/ 0 w 57"/>
                <a:gd name="T31" fmla="*/ 0 h 48"/>
                <a:gd name="T32" fmla="*/ 0 w 57"/>
                <a:gd name="T33" fmla="*/ 0 h 48"/>
                <a:gd name="T34" fmla="*/ 0 w 57"/>
                <a:gd name="T35" fmla="*/ 0 h 48"/>
                <a:gd name="T36" fmla="*/ 0 w 57"/>
                <a:gd name="T37" fmla="*/ 0 h 4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7"/>
                <a:gd name="T58" fmla="*/ 0 h 48"/>
                <a:gd name="T59" fmla="*/ 57 w 57"/>
                <a:gd name="T60" fmla="*/ 48 h 4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7" h="48">
                  <a:moveTo>
                    <a:pt x="0" y="14"/>
                  </a:moveTo>
                  <a:lnTo>
                    <a:pt x="7" y="10"/>
                  </a:lnTo>
                  <a:lnTo>
                    <a:pt x="21" y="0"/>
                  </a:lnTo>
                  <a:lnTo>
                    <a:pt x="41" y="0"/>
                  </a:lnTo>
                  <a:lnTo>
                    <a:pt x="40" y="5"/>
                  </a:lnTo>
                  <a:lnTo>
                    <a:pt x="25" y="13"/>
                  </a:lnTo>
                  <a:lnTo>
                    <a:pt x="26" y="21"/>
                  </a:lnTo>
                  <a:lnTo>
                    <a:pt x="44" y="32"/>
                  </a:lnTo>
                  <a:lnTo>
                    <a:pt x="50" y="33"/>
                  </a:lnTo>
                  <a:lnTo>
                    <a:pt x="57" y="37"/>
                  </a:lnTo>
                  <a:lnTo>
                    <a:pt x="56" y="41"/>
                  </a:lnTo>
                  <a:lnTo>
                    <a:pt x="48" y="41"/>
                  </a:lnTo>
                  <a:lnTo>
                    <a:pt x="42" y="48"/>
                  </a:lnTo>
                  <a:lnTo>
                    <a:pt x="26" y="44"/>
                  </a:lnTo>
                  <a:lnTo>
                    <a:pt x="17" y="39"/>
                  </a:lnTo>
                  <a:lnTo>
                    <a:pt x="12" y="39"/>
                  </a:lnTo>
                  <a:lnTo>
                    <a:pt x="12" y="42"/>
                  </a:lnTo>
                  <a:lnTo>
                    <a:pt x="2" y="32"/>
                  </a:lnTo>
                  <a:lnTo>
                    <a:pt x="0" y="14"/>
                  </a:lnTo>
                  <a:close/>
                </a:path>
              </a:pathLst>
            </a:custGeom>
            <a:solidFill>
              <a:srgbClr val="E5A38C"/>
            </a:solidFill>
            <a:ln w="9525">
              <a:noFill/>
              <a:round/>
              <a:headEnd/>
              <a:tailEnd/>
            </a:ln>
          </p:spPr>
          <p:txBody>
            <a:bodyPr/>
            <a:lstStyle/>
            <a:p>
              <a:endParaRPr lang="tr-TR"/>
            </a:p>
          </p:txBody>
        </p:sp>
        <p:sp>
          <p:nvSpPr>
            <p:cNvPr id="17963" name="Freeform 27"/>
            <p:cNvSpPr>
              <a:spLocks/>
            </p:cNvSpPr>
            <p:nvPr/>
          </p:nvSpPr>
          <p:spPr bwMode="auto">
            <a:xfrm>
              <a:off x="4880" y="2698"/>
              <a:ext cx="45" cy="36"/>
            </a:xfrm>
            <a:custGeom>
              <a:avLst/>
              <a:gdLst>
                <a:gd name="T0" fmla="*/ 0 w 137"/>
                <a:gd name="T1" fmla="*/ 0 h 107"/>
                <a:gd name="T2" fmla="*/ 0 w 137"/>
                <a:gd name="T3" fmla="*/ 0 h 107"/>
                <a:gd name="T4" fmla="*/ 0 w 137"/>
                <a:gd name="T5" fmla="*/ 0 h 107"/>
                <a:gd name="T6" fmla="*/ 0 w 137"/>
                <a:gd name="T7" fmla="*/ 0 h 107"/>
                <a:gd name="T8" fmla="*/ 0 w 137"/>
                <a:gd name="T9" fmla="*/ 0 h 107"/>
                <a:gd name="T10" fmla="*/ 0 w 137"/>
                <a:gd name="T11" fmla="*/ 0 h 107"/>
                <a:gd name="T12" fmla="*/ 0 w 137"/>
                <a:gd name="T13" fmla="*/ 0 h 107"/>
                <a:gd name="T14" fmla="*/ 0 w 137"/>
                <a:gd name="T15" fmla="*/ 0 h 107"/>
                <a:gd name="T16" fmla="*/ 0 w 137"/>
                <a:gd name="T17" fmla="*/ 0 h 107"/>
                <a:gd name="T18" fmla="*/ 0 w 137"/>
                <a:gd name="T19" fmla="*/ 0 h 107"/>
                <a:gd name="T20" fmla="*/ 0 w 137"/>
                <a:gd name="T21" fmla="*/ 0 h 107"/>
                <a:gd name="T22" fmla="*/ 0 w 137"/>
                <a:gd name="T23" fmla="*/ 0 h 107"/>
                <a:gd name="T24" fmla="*/ 0 w 137"/>
                <a:gd name="T25" fmla="*/ 0 h 107"/>
                <a:gd name="T26" fmla="*/ 0 w 137"/>
                <a:gd name="T27" fmla="*/ 0 h 107"/>
                <a:gd name="T28" fmla="*/ 0 w 137"/>
                <a:gd name="T29" fmla="*/ 0 h 107"/>
                <a:gd name="T30" fmla="*/ 0 w 137"/>
                <a:gd name="T31" fmla="*/ 0 h 107"/>
                <a:gd name="T32" fmla="*/ 0 w 137"/>
                <a:gd name="T33" fmla="*/ 0 h 107"/>
                <a:gd name="T34" fmla="*/ 0 w 137"/>
                <a:gd name="T35" fmla="*/ 0 h 107"/>
                <a:gd name="T36" fmla="*/ 0 w 137"/>
                <a:gd name="T37" fmla="*/ 0 h 107"/>
                <a:gd name="T38" fmla="*/ 0 w 137"/>
                <a:gd name="T39" fmla="*/ 0 h 107"/>
                <a:gd name="T40" fmla="*/ 0 w 137"/>
                <a:gd name="T41" fmla="*/ 0 h 107"/>
                <a:gd name="T42" fmla="*/ 0 w 137"/>
                <a:gd name="T43" fmla="*/ 0 h 107"/>
                <a:gd name="T44" fmla="*/ 0 w 137"/>
                <a:gd name="T45" fmla="*/ 0 h 107"/>
                <a:gd name="T46" fmla="*/ 0 w 137"/>
                <a:gd name="T47" fmla="*/ 0 h 107"/>
                <a:gd name="T48" fmla="*/ 0 w 137"/>
                <a:gd name="T49" fmla="*/ 0 h 107"/>
                <a:gd name="T50" fmla="*/ 0 w 137"/>
                <a:gd name="T51" fmla="*/ 0 h 107"/>
                <a:gd name="T52" fmla="*/ 0 w 137"/>
                <a:gd name="T53" fmla="*/ 0 h 107"/>
                <a:gd name="T54" fmla="*/ 0 w 137"/>
                <a:gd name="T55" fmla="*/ 0 h 107"/>
                <a:gd name="T56" fmla="*/ 0 w 137"/>
                <a:gd name="T57" fmla="*/ 0 h 107"/>
                <a:gd name="T58" fmla="*/ 0 w 137"/>
                <a:gd name="T59" fmla="*/ 0 h 107"/>
                <a:gd name="T60" fmla="*/ 0 w 137"/>
                <a:gd name="T61" fmla="*/ 0 h 10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37"/>
                <a:gd name="T94" fmla="*/ 0 h 107"/>
                <a:gd name="T95" fmla="*/ 137 w 137"/>
                <a:gd name="T96" fmla="*/ 107 h 10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37" h="107">
                  <a:moveTo>
                    <a:pt x="78" y="0"/>
                  </a:moveTo>
                  <a:lnTo>
                    <a:pt x="35" y="34"/>
                  </a:lnTo>
                  <a:lnTo>
                    <a:pt x="42" y="41"/>
                  </a:lnTo>
                  <a:lnTo>
                    <a:pt x="66" y="53"/>
                  </a:lnTo>
                  <a:lnTo>
                    <a:pt x="66" y="56"/>
                  </a:lnTo>
                  <a:lnTo>
                    <a:pt x="62" y="61"/>
                  </a:lnTo>
                  <a:lnTo>
                    <a:pt x="55" y="64"/>
                  </a:lnTo>
                  <a:lnTo>
                    <a:pt x="53" y="68"/>
                  </a:lnTo>
                  <a:lnTo>
                    <a:pt x="50" y="73"/>
                  </a:lnTo>
                  <a:lnTo>
                    <a:pt x="35" y="80"/>
                  </a:lnTo>
                  <a:lnTo>
                    <a:pt x="29" y="83"/>
                  </a:lnTo>
                  <a:lnTo>
                    <a:pt x="1" y="84"/>
                  </a:lnTo>
                  <a:lnTo>
                    <a:pt x="0" y="87"/>
                  </a:lnTo>
                  <a:lnTo>
                    <a:pt x="1" y="88"/>
                  </a:lnTo>
                  <a:lnTo>
                    <a:pt x="5" y="90"/>
                  </a:lnTo>
                  <a:lnTo>
                    <a:pt x="11" y="94"/>
                  </a:lnTo>
                  <a:lnTo>
                    <a:pt x="19" y="97"/>
                  </a:lnTo>
                  <a:lnTo>
                    <a:pt x="28" y="101"/>
                  </a:lnTo>
                  <a:lnTo>
                    <a:pt x="40" y="104"/>
                  </a:lnTo>
                  <a:lnTo>
                    <a:pt x="52" y="107"/>
                  </a:lnTo>
                  <a:lnTo>
                    <a:pt x="66" y="107"/>
                  </a:lnTo>
                  <a:lnTo>
                    <a:pt x="71" y="100"/>
                  </a:lnTo>
                  <a:lnTo>
                    <a:pt x="64" y="98"/>
                  </a:lnTo>
                  <a:lnTo>
                    <a:pt x="60" y="90"/>
                  </a:lnTo>
                  <a:lnTo>
                    <a:pt x="64" y="85"/>
                  </a:lnTo>
                  <a:lnTo>
                    <a:pt x="66" y="74"/>
                  </a:lnTo>
                  <a:lnTo>
                    <a:pt x="71" y="67"/>
                  </a:lnTo>
                  <a:lnTo>
                    <a:pt x="71" y="61"/>
                  </a:lnTo>
                  <a:lnTo>
                    <a:pt x="112" y="54"/>
                  </a:lnTo>
                  <a:lnTo>
                    <a:pt x="137" y="19"/>
                  </a:lnTo>
                  <a:lnTo>
                    <a:pt x="78" y="0"/>
                  </a:lnTo>
                  <a:close/>
                </a:path>
              </a:pathLst>
            </a:custGeom>
            <a:solidFill>
              <a:srgbClr val="D1F7F7"/>
            </a:solidFill>
            <a:ln w="9525">
              <a:noFill/>
              <a:round/>
              <a:headEnd/>
              <a:tailEnd/>
            </a:ln>
          </p:spPr>
          <p:txBody>
            <a:bodyPr/>
            <a:lstStyle/>
            <a:p>
              <a:endParaRPr lang="tr-TR"/>
            </a:p>
          </p:txBody>
        </p:sp>
        <p:sp>
          <p:nvSpPr>
            <p:cNvPr id="17964" name="Freeform 28"/>
            <p:cNvSpPr>
              <a:spLocks/>
            </p:cNvSpPr>
            <p:nvPr/>
          </p:nvSpPr>
          <p:spPr bwMode="auto">
            <a:xfrm>
              <a:off x="4901" y="2692"/>
              <a:ext cx="30" cy="11"/>
            </a:xfrm>
            <a:custGeom>
              <a:avLst/>
              <a:gdLst>
                <a:gd name="T0" fmla="*/ 0 w 88"/>
                <a:gd name="T1" fmla="*/ 0 h 34"/>
                <a:gd name="T2" fmla="*/ 0 w 88"/>
                <a:gd name="T3" fmla="*/ 0 h 34"/>
                <a:gd name="T4" fmla="*/ 0 w 88"/>
                <a:gd name="T5" fmla="*/ 0 h 34"/>
                <a:gd name="T6" fmla="*/ 0 w 88"/>
                <a:gd name="T7" fmla="*/ 0 h 34"/>
                <a:gd name="T8" fmla="*/ 0 w 88"/>
                <a:gd name="T9" fmla="*/ 0 h 34"/>
                <a:gd name="T10" fmla="*/ 0 w 88"/>
                <a:gd name="T11" fmla="*/ 0 h 34"/>
                <a:gd name="T12" fmla="*/ 0 60000 65536"/>
                <a:gd name="T13" fmla="*/ 0 60000 65536"/>
                <a:gd name="T14" fmla="*/ 0 60000 65536"/>
                <a:gd name="T15" fmla="*/ 0 60000 65536"/>
                <a:gd name="T16" fmla="*/ 0 60000 65536"/>
                <a:gd name="T17" fmla="*/ 0 60000 65536"/>
                <a:gd name="T18" fmla="*/ 0 w 88"/>
                <a:gd name="T19" fmla="*/ 0 h 34"/>
                <a:gd name="T20" fmla="*/ 88 w 88"/>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88" h="34">
                  <a:moveTo>
                    <a:pt x="22" y="0"/>
                  </a:moveTo>
                  <a:lnTo>
                    <a:pt x="0" y="24"/>
                  </a:lnTo>
                  <a:lnTo>
                    <a:pt x="13" y="15"/>
                  </a:lnTo>
                  <a:lnTo>
                    <a:pt x="75" y="34"/>
                  </a:lnTo>
                  <a:lnTo>
                    <a:pt x="88" y="15"/>
                  </a:lnTo>
                  <a:lnTo>
                    <a:pt x="22" y="0"/>
                  </a:lnTo>
                  <a:close/>
                </a:path>
              </a:pathLst>
            </a:custGeom>
            <a:solidFill>
              <a:srgbClr val="D1F7F7"/>
            </a:solidFill>
            <a:ln w="9525">
              <a:noFill/>
              <a:round/>
              <a:headEnd/>
              <a:tailEnd/>
            </a:ln>
          </p:spPr>
          <p:txBody>
            <a:bodyPr/>
            <a:lstStyle/>
            <a:p>
              <a:endParaRPr lang="tr-TR"/>
            </a:p>
          </p:txBody>
        </p:sp>
        <p:sp>
          <p:nvSpPr>
            <p:cNvPr id="17965" name="Freeform 29"/>
            <p:cNvSpPr>
              <a:spLocks/>
            </p:cNvSpPr>
            <p:nvPr/>
          </p:nvSpPr>
          <p:spPr bwMode="auto">
            <a:xfrm>
              <a:off x="4855" y="2740"/>
              <a:ext cx="19" cy="21"/>
            </a:xfrm>
            <a:custGeom>
              <a:avLst/>
              <a:gdLst>
                <a:gd name="T0" fmla="*/ 0 w 56"/>
                <a:gd name="T1" fmla="*/ 0 h 61"/>
                <a:gd name="T2" fmla="*/ 0 w 56"/>
                <a:gd name="T3" fmla="*/ 0 h 61"/>
                <a:gd name="T4" fmla="*/ 0 w 56"/>
                <a:gd name="T5" fmla="*/ 0 h 61"/>
                <a:gd name="T6" fmla="*/ 0 w 56"/>
                <a:gd name="T7" fmla="*/ 0 h 61"/>
                <a:gd name="T8" fmla="*/ 0 w 56"/>
                <a:gd name="T9" fmla="*/ 0 h 61"/>
                <a:gd name="T10" fmla="*/ 0 w 56"/>
                <a:gd name="T11" fmla="*/ 0 h 61"/>
                <a:gd name="T12" fmla="*/ 0 w 56"/>
                <a:gd name="T13" fmla="*/ 0 h 61"/>
                <a:gd name="T14" fmla="*/ 0 60000 65536"/>
                <a:gd name="T15" fmla="*/ 0 60000 65536"/>
                <a:gd name="T16" fmla="*/ 0 60000 65536"/>
                <a:gd name="T17" fmla="*/ 0 60000 65536"/>
                <a:gd name="T18" fmla="*/ 0 60000 65536"/>
                <a:gd name="T19" fmla="*/ 0 60000 65536"/>
                <a:gd name="T20" fmla="*/ 0 60000 65536"/>
                <a:gd name="T21" fmla="*/ 0 w 56"/>
                <a:gd name="T22" fmla="*/ 0 h 61"/>
                <a:gd name="T23" fmla="*/ 56 w 56"/>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61">
                  <a:moveTo>
                    <a:pt x="56" y="0"/>
                  </a:moveTo>
                  <a:lnTo>
                    <a:pt x="45" y="0"/>
                  </a:lnTo>
                  <a:lnTo>
                    <a:pt x="6" y="33"/>
                  </a:lnTo>
                  <a:lnTo>
                    <a:pt x="0" y="36"/>
                  </a:lnTo>
                  <a:lnTo>
                    <a:pt x="1" y="61"/>
                  </a:lnTo>
                  <a:lnTo>
                    <a:pt x="54" y="56"/>
                  </a:lnTo>
                  <a:lnTo>
                    <a:pt x="56" y="0"/>
                  </a:lnTo>
                  <a:close/>
                </a:path>
              </a:pathLst>
            </a:custGeom>
            <a:solidFill>
              <a:srgbClr val="4C99FF"/>
            </a:solidFill>
            <a:ln w="9525">
              <a:noFill/>
              <a:round/>
              <a:headEnd/>
              <a:tailEnd/>
            </a:ln>
          </p:spPr>
          <p:txBody>
            <a:bodyPr/>
            <a:lstStyle/>
            <a:p>
              <a:endParaRPr lang="tr-TR"/>
            </a:p>
          </p:txBody>
        </p:sp>
        <p:sp>
          <p:nvSpPr>
            <p:cNvPr id="17966" name="Freeform 30"/>
            <p:cNvSpPr>
              <a:spLocks/>
            </p:cNvSpPr>
            <p:nvPr/>
          </p:nvSpPr>
          <p:spPr bwMode="auto">
            <a:xfrm>
              <a:off x="4876" y="2740"/>
              <a:ext cx="9" cy="19"/>
            </a:xfrm>
            <a:custGeom>
              <a:avLst/>
              <a:gdLst>
                <a:gd name="T0" fmla="*/ 0 w 25"/>
                <a:gd name="T1" fmla="*/ 0 h 59"/>
                <a:gd name="T2" fmla="*/ 0 w 25"/>
                <a:gd name="T3" fmla="*/ 0 h 59"/>
                <a:gd name="T4" fmla="*/ 0 w 25"/>
                <a:gd name="T5" fmla="*/ 0 h 59"/>
                <a:gd name="T6" fmla="*/ 0 w 25"/>
                <a:gd name="T7" fmla="*/ 0 h 59"/>
                <a:gd name="T8" fmla="*/ 0 w 25"/>
                <a:gd name="T9" fmla="*/ 0 h 59"/>
                <a:gd name="T10" fmla="*/ 0 w 25"/>
                <a:gd name="T11" fmla="*/ 0 h 59"/>
                <a:gd name="T12" fmla="*/ 0 60000 65536"/>
                <a:gd name="T13" fmla="*/ 0 60000 65536"/>
                <a:gd name="T14" fmla="*/ 0 60000 65536"/>
                <a:gd name="T15" fmla="*/ 0 60000 65536"/>
                <a:gd name="T16" fmla="*/ 0 60000 65536"/>
                <a:gd name="T17" fmla="*/ 0 60000 65536"/>
                <a:gd name="T18" fmla="*/ 0 w 25"/>
                <a:gd name="T19" fmla="*/ 0 h 59"/>
                <a:gd name="T20" fmla="*/ 25 w 25"/>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25" h="59">
                  <a:moveTo>
                    <a:pt x="0" y="4"/>
                  </a:moveTo>
                  <a:lnTo>
                    <a:pt x="1" y="59"/>
                  </a:lnTo>
                  <a:lnTo>
                    <a:pt x="23" y="48"/>
                  </a:lnTo>
                  <a:lnTo>
                    <a:pt x="25" y="0"/>
                  </a:lnTo>
                  <a:lnTo>
                    <a:pt x="15" y="5"/>
                  </a:lnTo>
                  <a:lnTo>
                    <a:pt x="0" y="4"/>
                  </a:lnTo>
                  <a:close/>
                </a:path>
              </a:pathLst>
            </a:custGeom>
            <a:solidFill>
              <a:srgbClr val="4C99FF"/>
            </a:solidFill>
            <a:ln w="9525">
              <a:noFill/>
              <a:round/>
              <a:headEnd/>
              <a:tailEnd/>
            </a:ln>
          </p:spPr>
          <p:txBody>
            <a:bodyPr/>
            <a:lstStyle/>
            <a:p>
              <a:endParaRPr lang="tr-TR"/>
            </a:p>
          </p:txBody>
        </p:sp>
        <p:sp>
          <p:nvSpPr>
            <p:cNvPr id="17967" name="Freeform 31"/>
            <p:cNvSpPr>
              <a:spLocks/>
            </p:cNvSpPr>
            <p:nvPr/>
          </p:nvSpPr>
          <p:spPr bwMode="auto">
            <a:xfrm>
              <a:off x="4847" y="2766"/>
              <a:ext cx="23" cy="113"/>
            </a:xfrm>
            <a:custGeom>
              <a:avLst/>
              <a:gdLst>
                <a:gd name="T0" fmla="*/ 0 w 68"/>
                <a:gd name="T1" fmla="*/ 0 h 339"/>
                <a:gd name="T2" fmla="*/ 0 w 68"/>
                <a:gd name="T3" fmla="*/ 0 h 339"/>
                <a:gd name="T4" fmla="*/ 0 w 68"/>
                <a:gd name="T5" fmla="*/ 0 h 339"/>
                <a:gd name="T6" fmla="*/ 0 w 68"/>
                <a:gd name="T7" fmla="*/ 0 h 339"/>
                <a:gd name="T8" fmla="*/ 0 w 68"/>
                <a:gd name="T9" fmla="*/ 0 h 339"/>
                <a:gd name="T10" fmla="*/ 0 w 68"/>
                <a:gd name="T11" fmla="*/ 0 h 339"/>
                <a:gd name="T12" fmla="*/ 0 w 68"/>
                <a:gd name="T13" fmla="*/ 0 h 339"/>
                <a:gd name="T14" fmla="*/ 0 w 68"/>
                <a:gd name="T15" fmla="*/ 0 h 339"/>
                <a:gd name="T16" fmla="*/ 0 w 68"/>
                <a:gd name="T17" fmla="*/ 0 h 339"/>
                <a:gd name="T18" fmla="*/ 0 w 68"/>
                <a:gd name="T19" fmla="*/ 0 h 339"/>
                <a:gd name="T20" fmla="*/ 0 w 68"/>
                <a:gd name="T21" fmla="*/ 0 h 339"/>
                <a:gd name="T22" fmla="*/ 0 w 68"/>
                <a:gd name="T23" fmla="*/ 0 h 339"/>
                <a:gd name="T24" fmla="*/ 0 w 68"/>
                <a:gd name="T25" fmla="*/ 0 h 339"/>
                <a:gd name="T26" fmla="*/ 0 w 68"/>
                <a:gd name="T27" fmla="*/ 0 h 339"/>
                <a:gd name="T28" fmla="*/ 0 w 68"/>
                <a:gd name="T29" fmla="*/ 0 h 339"/>
                <a:gd name="T30" fmla="*/ 0 w 68"/>
                <a:gd name="T31" fmla="*/ 0 h 339"/>
                <a:gd name="T32" fmla="*/ 0 w 68"/>
                <a:gd name="T33" fmla="*/ 0 h 339"/>
                <a:gd name="T34" fmla="*/ 0 w 68"/>
                <a:gd name="T35" fmla="*/ 0 h 339"/>
                <a:gd name="T36" fmla="*/ 0 w 68"/>
                <a:gd name="T37" fmla="*/ 0 h 339"/>
                <a:gd name="T38" fmla="*/ 0 w 68"/>
                <a:gd name="T39" fmla="*/ 0 h 339"/>
                <a:gd name="T40" fmla="*/ 0 w 68"/>
                <a:gd name="T41" fmla="*/ 0 h 339"/>
                <a:gd name="T42" fmla="*/ 0 w 68"/>
                <a:gd name="T43" fmla="*/ 0 h 339"/>
                <a:gd name="T44" fmla="*/ 0 w 68"/>
                <a:gd name="T45" fmla="*/ 0 h 339"/>
                <a:gd name="T46" fmla="*/ 0 w 68"/>
                <a:gd name="T47" fmla="*/ 0 h 339"/>
                <a:gd name="T48" fmla="*/ 0 w 68"/>
                <a:gd name="T49" fmla="*/ 0 h 339"/>
                <a:gd name="T50" fmla="*/ 0 w 68"/>
                <a:gd name="T51" fmla="*/ 0 h 339"/>
                <a:gd name="T52" fmla="*/ 0 w 68"/>
                <a:gd name="T53" fmla="*/ 0 h 339"/>
                <a:gd name="T54" fmla="*/ 0 w 68"/>
                <a:gd name="T55" fmla="*/ 0 h 339"/>
                <a:gd name="T56" fmla="*/ 0 w 68"/>
                <a:gd name="T57" fmla="*/ 0 h 339"/>
                <a:gd name="T58" fmla="*/ 0 w 68"/>
                <a:gd name="T59" fmla="*/ 0 h 339"/>
                <a:gd name="T60" fmla="*/ 0 w 68"/>
                <a:gd name="T61" fmla="*/ 0 h 33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68"/>
                <a:gd name="T94" fmla="*/ 0 h 339"/>
                <a:gd name="T95" fmla="*/ 68 w 68"/>
                <a:gd name="T96" fmla="*/ 339 h 33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68" h="339">
                  <a:moveTo>
                    <a:pt x="68" y="0"/>
                  </a:moveTo>
                  <a:lnTo>
                    <a:pt x="67" y="0"/>
                  </a:lnTo>
                  <a:lnTo>
                    <a:pt x="64" y="0"/>
                  </a:lnTo>
                  <a:lnTo>
                    <a:pt x="58" y="1"/>
                  </a:lnTo>
                  <a:lnTo>
                    <a:pt x="51" y="2"/>
                  </a:lnTo>
                  <a:lnTo>
                    <a:pt x="44" y="4"/>
                  </a:lnTo>
                  <a:lnTo>
                    <a:pt x="36" y="5"/>
                  </a:lnTo>
                  <a:lnTo>
                    <a:pt x="29" y="8"/>
                  </a:lnTo>
                  <a:lnTo>
                    <a:pt x="23" y="11"/>
                  </a:lnTo>
                  <a:lnTo>
                    <a:pt x="22" y="141"/>
                  </a:lnTo>
                  <a:lnTo>
                    <a:pt x="18" y="146"/>
                  </a:lnTo>
                  <a:lnTo>
                    <a:pt x="18" y="168"/>
                  </a:lnTo>
                  <a:lnTo>
                    <a:pt x="14" y="189"/>
                  </a:lnTo>
                  <a:lnTo>
                    <a:pt x="16" y="201"/>
                  </a:lnTo>
                  <a:lnTo>
                    <a:pt x="22" y="194"/>
                  </a:lnTo>
                  <a:lnTo>
                    <a:pt x="26" y="192"/>
                  </a:lnTo>
                  <a:lnTo>
                    <a:pt x="26" y="199"/>
                  </a:lnTo>
                  <a:lnTo>
                    <a:pt x="23" y="216"/>
                  </a:lnTo>
                  <a:lnTo>
                    <a:pt x="15" y="255"/>
                  </a:lnTo>
                  <a:lnTo>
                    <a:pt x="7" y="297"/>
                  </a:lnTo>
                  <a:lnTo>
                    <a:pt x="0" y="321"/>
                  </a:lnTo>
                  <a:lnTo>
                    <a:pt x="0" y="323"/>
                  </a:lnTo>
                  <a:lnTo>
                    <a:pt x="0" y="328"/>
                  </a:lnTo>
                  <a:lnTo>
                    <a:pt x="1" y="335"/>
                  </a:lnTo>
                  <a:lnTo>
                    <a:pt x="6" y="339"/>
                  </a:lnTo>
                  <a:lnTo>
                    <a:pt x="51" y="336"/>
                  </a:lnTo>
                  <a:lnTo>
                    <a:pt x="51" y="192"/>
                  </a:lnTo>
                  <a:lnTo>
                    <a:pt x="48" y="190"/>
                  </a:lnTo>
                  <a:lnTo>
                    <a:pt x="53" y="153"/>
                  </a:lnTo>
                  <a:lnTo>
                    <a:pt x="67" y="132"/>
                  </a:lnTo>
                  <a:lnTo>
                    <a:pt x="68" y="0"/>
                  </a:lnTo>
                  <a:close/>
                </a:path>
              </a:pathLst>
            </a:custGeom>
            <a:solidFill>
              <a:srgbClr val="4C99FF"/>
            </a:solidFill>
            <a:ln w="9525">
              <a:noFill/>
              <a:round/>
              <a:headEnd/>
              <a:tailEnd/>
            </a:ln>
          </p:spPr>
          <p:txBody>
            <a:bodyPr/>
            <a:lstStyle/>
            <a:p>
              <a:endParaRPr lang="tr-TR"/>
            </a:p>
          </p:txBody>
        </p:sp>
        <p:sp>
          <p:nvSpPr>
            <p:cNvPr id="17968" name="Freeform 32"/>
            <p:cNvSpPr>
              <a:spLocks/>
            </p:cNvSpPr>
            <p:nvPr/>
          </p:nvSpPr>
          <p:spPr bwMode="auto">
            <a:xfrm>
              <a:off x="4867" y="2763"/>
              <a:ext cx="13" cy="107"/>
            </a:xfrm>
            <a:custGeom>
              <a:avLst/>
              <a:gdLst>
                <a:gd name="T0" fmla="*/ 0 w 39"/>
                <a:gd name="T1" fmla="*/ 0 h 319"/>
                <a:gd name="T2" fmla="*/ 0 w 39"/>
                <a:gd name="T3" fmla="*/ 0 h 319"/>
                <a:gd name="T4" fmla="*/ 0 w 39"/>
                <a:gd name="T5" fmla="*/ 0 h 319"/>
                <a:gd name="T6" fmla="*/ 0 w 39"/>
                <a:gd name="T7" fmla="*/ 0 h 319"/>
                <a:gd name="T8" fmla="*/ 0 w 39"/>
                <a:gd name="T9" fmla="*/ 0 h 319"/>
                <a:gd name="T10" fmla="*/ 0 w 39"/>
                <a:gd name="T11" fmla="*/ 0 h 319"/>
                <a:gd name="T12" fmla="*/ 0 w 39"/>
                <a:gd name="T13" fmla="*/ 0 h 319"/>
                <a:gd name="T14" fmla="*/ 0 w 39"/>
                <a:gd name="T15" fmla="*/ 0 h 319"/>
                <a:gd name="T16" fmla="*/ 0 w 39"/>
                <a:gd name="T17" fmla="*/ 0 h 319"/>
                <a:gd name="T18" fmla="*/ 0 w 39"/>
                <a:gd name="T19" fmla="*/ 0 h 319"/>
                <a:gd name="T20" fmla="*/ 0 w 39"/>
                <a:gd name="T21" fmla="*/ 0 h 319"/>
                <a:gd name="T22" fmla="*/ 0 w 39"/>
                <a:gd name="T23" fmla="*/ 0 h 319"/>
                <a:gd name="T24" fmla="*/ 0 w 39"/>
                <a:gd name="T25" fmla="*/ 0 h 319"/>
                <a:gd name="T26" fmla="*/ 0 w 39"/>
                <a:gd name="T27" fmla="*/ 0 h 319"/>
                <a:gd name="T28" fmla="*/ 0 w 39"/>
                <a:gd name="T29" fmla="*/ 0 h 319"/>
                <a:gd name="T30" fmla="*/ 0 w 39"/>
                <a:gd name="T31" fmla="*/ 0 h 31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9"/>
                <a:gd name="T49" fmla="*/ 0 h 319"/>
                <a:gd name="T50" fmla="*/ 39 w 39"/>
                <a:gd name="T51" fmla="*/ 319 h 31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9" h="319">
                  <a:moveTo>
                    <a:pt x="16" y="9"/>
                  </a:moveTo>
                  <a:lnTo>
                    <a:pt x="25" y="2"/>
                  </a:lnTo>
                  <a:lnTo>
                    <a:pt x="39" y="0"/>
                  </a:lnTo>
                  <a:lnTo>
                    <a:pt x="32" y="137"/>
                  </a:lnTo>
                  <a:lnTo>
                    <a:pt x="17" y="181"/>
                  </a:lnTo>
                  <a:lnTo>
                    <a:pt x="22" y="307"/>
                  </a:lnTo>
                  <a:lnTo>
                    <a:pt x="25" y="316"/>
                  </a:lnTo>
                  <a:lnTo>
                    <a:pt x="24" y="317"/>
                  </a:lnTo>
                  <a:lnTo>
                    <a:pt x="21" y="319"/>
                  </a:lnTo>
                  <a:lnTo>
                    <a:pt x="13" y="319"/>
                  </a:lnTo>
                  <a:lnTo>
                    <a:pt x="1" y="315"/>
                  </a:lnTo>
                  <a:lnTo>
                    <a:pt x="0" y="193"/>
                  </a:lnTo>
                  <a:lnTo>
                    <a:pt x="2" y="180"/>
                  </a:lnTo>
                  <a:lnTo>
                    <a:pt x="14" y="151"/>
                  </a:lnTo>
                  <a:lnTo>
                    <a:pt x="14" y="144"/>
                  </a:lnTo>
                  <a:lnTo>
                    <a:pt x="16" y="9"/>
                  </a:lnTo>
                  <a:close/>
                </a:path>
              </a:pathLst>
            </a:custGeom>
            <a:solidFill>
              <a:srgbClr val="4C99FF"/>
            </a:solidFill>
            <a:ln w="9525">
              <a:noFill/>
              <a:round/>
              <a:headEnd/>
              <a:tailEnd/>
            </a:ln>
          </p:spPr>
          <p:txBody>
            <a:bodyPr/>
            <a:lstStyle/>
            <a:p>
              <a:endParaRPr lang="tr-TR"/>
            </a:p>
          </p:txBody>
        </p:sp>
        <p:sp>
          <p:nvSpPr>
            <p:cNvPr id="17969" name="Freeform 33"/>
            <p:cNvSpPr>
              <a:spLocks/>
            </p:cNvSpPr>
            <p:nvPr/>
          </p:nvSpPr>
          <p:spPr bwMode="auto">
            <a:xfrm>
              <a:off x="4977" y="2665"/>
              <a:ext cx="16" cy="18"/>
            </a:xfrm>
            <a:custGeom>
              <a:avLst/>
              <a:gdLst>
                <a:gd name="T0" fmla="*/ 0 w 50"/>
                <a:gd name="T1" fmla="*/ 0 h 53"/>
                <a:gd name="T2" fmla="*/ 0 w 50"/>
                <a:gd name="T3" fmla="*/ 0 h 53"/>
                <a:gd name="T4" fmla="*/ 0 w 50"/>
                <a:gd name="T5" fmla="*/ 0 h 53"/>
                <a:gd name="T6" fmla="*/ 0 w 50"/>
                <a:gd name="T7" fmla="*/ 0 h 53"/>
                <a:gd name="T8" fmla="*/ 0 w 50"/>
                <a:gd name="T9" fmla="*/ 0 h 53"/>
                <a:gd name="T10" fmla="*/ 0 w 50"/>
                <a:gd name="T11" fmla="*/ 0 h 53"/>
                <a:gd name="T12" fmla="*/ 0 w 50"/>
                <a:gd name="T13" fmla="*/ 0 h 53"/>
                <a:gd name="T14" fmla="*/ 0 w 50"/>
                <a:gd name="T15" fmla="*/ 0 h 53"/>
                <a:gd name="T16" fmla="*/ 0 w 50"/>
                <a:gd name="T17" fmla="*/ 0 h 53"/>
                <a:gd name="T18" fmla="*/ 0 w 50"/>
                <a:gd name="T19" fmla="*/ 0 h 53"/>
                <a:gd name="T20" fmla="*/ 0 w 50"/>
                <a:gd name="T21" fmla="*/ 0 h 53"/>
                <a:gd name="T22" fmla="*/ 0 w 50"/>
                <a:gd name="T23" fmla="*/ 0 h 53"/>
                <a:gd name="T24" fmla="*/ 0 w 50"/>
                <a:gd name="T25" fmla="*/ 0 h 53"/>
                <a:gd name="T26" fmla="*/ 0 w 50"/>
                <a:gd name="T27" fmla="*/ 0 h 53"/>
                <a:gd name="T28" fmla="*/ 0 w 50"/>
                <a:gd name="T29" fmla="*/ 0 h 53"/>
                <a:gd name="T30" fmla="*/ 0 w 50"/>
                <a:gd name="T31" fmla="*/ 0 h 53"/>
                <a:gd name="T32" fmla="*/ 0 w 50"/>
                <a:gd name="T33" fmla="*/ 0 h 53"/>
                <a:gd name="T34" fmla="*/ 0 w 50"/>
                <a:gd name="T35" fmla="*/ 0 h 5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0"/>
                <a:gd name="T55" fmla="*/ 0 h 53"/>
                <a:gd name="T56" fmla="*/ 50 w 50"/>
                <a:gd name="T57" fmla="*/ 53 h 5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0" h="53">
                  <a:moveTo>
                    <a:pt x="18" y="0"/>
                  </a:moveTo>
                  <a:lnTo>
                    <a:pt x="17" y="0"/>
                  </a:lnTo>
                  <a:lnTo>
                    <a:pt x="13" y="1"/>
                  </a:lnTo>
                  <a:lnTo>
                    <a:pt x="8" y="2"/>
                  </a:lnTo>
                  <a:lnTo>
                    <a:pt x="5" y="5"/>
                  </a:lnTo>
                  <a:lnTo>
                    <a:pt x="0" y="47"/>
                  </a:lnTo>
                  <a:lnTo>
                    <a:pt x="0" y="48"/>
                  </a:lnTo>
                  <a:lnTo>
                    <a:pt x="2" y="50"/>
                  </a:lnTo>
                  <a:lnTo>
                    <a:pt x="5" y="51"/>
                  </a:lnTo>
                  <a:lnTo>
                    <a:pt x="9" y="53"/>
                  </a:lnTo>
                  <a:lnTo>
                    <a:pt x="16" y="50"/>
                  </a:lnTo>
                  <a:lnTo>
                    <a:pt x="24" y="44"/>
                  </a:lnTo>
                  <a:lnTo>
                    <a:pt x="36" y="33"/>
                  </a:lnTo>
                  <a:lnTo>
                    <a:pt x="50" y="16"/>
                  </a:lnTo>
                  <a:lnTo>
                    <a:pt x="50" y="14"/>
                  </a:lnTo>
                  <a:lnTo>
                    <a:pt x="22" y="9"/>
                  </a:lnTo>
                  <a:lnTo>
                    <a:pt x="20" y="6"/>
                  </a:lnTo>
                  <a:lnTo>
                    <a:pt x="18" y="0"/>
                  </a:lnTo>
                  <a:close/>
                </a:path>
              </a:pathLst>
            </a:custGeom>
            <a:solidFill>
              <a:srgbClr val="7F0000"/>
            </a:solidFill>
            <a:ln w="9525">
              <a:noFill/>
              <a:round/>
              <a:headEnd/>
              <a:tailEnd/>
            </a:ln>
          </p:spPr>
          <p:txBody>
            <a:bodyPr/>
            <a:lstStyle/>
            <a:p>
              <a:endParaRPr lang="tr-TR"/>
            </a:p>
          </p:txBody>
        </p:sp>
        <p:sp>
          <p:nvSpPr>
            <p:cNvPr id="17970" name="Freeform 34"/>
            <p:cNvSpPr>
              <a:spLocks/>
            </p:cNvSpPr>
            <p:nvPr/>
          </p:nvSpPr>
          <p:spPr bwMode="auto">
            <a:xfrm>
              <a:off x="4957" y="2714"/>
              <a:ext cx="12" cy="6"/>
            </a:xfrm>
            <a:custGeom>
              <a:avLst/>
              <a:gdLst>
                <a:gd name="T0" fmla="*/ 0 w 36"/>
                <a:gd name="T1" fmla="*/ 0 h 20"/>
                <a:gd name="T2" fmla="*/ 0 w 36"/>
                <a:gd name="T3" fmla="*/ 0 h 20"/>
                <a:gd name="T4" fmla="*/ 0 w 36"/>
                <a:gd name="T5" fmla="*/ 0 h 20"/>
                <a:gd name="T6" fmla="*/ 0 w 36"/>
                <a:gd name="T7" fmla="*/ 0 h 20"/>
                <a:gd name="T8" fmla="*/ 0 w 36"/>
                <a:gd name="T9" fmla="*/ 0 h 20"/>
                <a:gd name="T10" fmla="*/ 0 w 36"/>
                <a:gd name="T11" fmla="*/ 0 h 20"/>
                <a:gd name="T12" fmla="*/ 0 60000 65536"/>
                <a:gd name="T13" fmla="*/ 0 60000 65536"/>
                <a:gd name="T14" fmla="*/ 0 60000 65536"/>
                <a:gd name="T15" fmla="*/ 0 60000 65536"/>
                <a:gd name="T16" fmla="*/ 0 60000 65536"/>
                <a:gd name="T17" fmla="*/ 0 60000 65536"/>
                <a:gd name="T18" fmla="*/ 0 w 36"/>
                <a:gd name="T19" fmla="*/ 0 h 20"/>
                <a:gd name="T20" fmla="*/ 36 w 36"/>
                <a:gd name="T21" fmla="*/ 20 h 20"/>
              </a:gdLst>
              <a:ahLst/>
              <a:cxnLst>
                <a:cxn ang="T12">
                  <a:pos x="T0" y="T1"/>
                </a:cxn>
                <a:cxn ang="T13">
                  <a:pos x="T2" y="T3"/>
                </a:cxn>
                <a:cxn ang="T14">
                  <a:pos x="T4" y="T5"/>
                </a:cxn>
                <a:cxn ang="T15">
                  <a:pos x="T6" y="T7"/>
                </a:cxn>
                <a:cxn ang="T16">
                  <a:pos x="T8" y="T9"/>
                </a:cxn>
                <a:cxn ang="T17">
                  <a:pos x="T10" y="T11"/>
                </a:cxn>
              </a:cxnLst>
              <a:rect l="T18" t="T19" r="T20" b="T21"/>
              <a:pathLst>
                <a:path w="36" h="20">
                  <a:moveTo>
                    <a:pt x="0" y="6"/>
                  </a:moveTo>
                  <a:lnTo>
                    <a:pt x="30" y="0"/>
                  </a:lnTo>
                  <a:lnTo>
                    <a:pt x="36" y="13"/>
                  </a:lnTo>
                  <a:lnTo>
                    <a:pt x="31" y="20"/>
                  </a:lnTo>
                  <a:lnTo>
                    <a:pt x="8" y="20"/>
                  </a:lnTo>
                  <a:lnTo>
                    <a:pt x="0" y="6"/>
                  </a:lnTo>
                  <a:close/>
                </a:path>
              </a:pathLst>
            </a:custGeom>
            <a:solidFill>
              <a:srgbClr val="CC1933"/>
            </a:solidFill>
            <a:ln w="9525">
              <a:noFill/>
              <a:round/>
              <a:headEnd/>
              <a:tailEnd/>
            </a:ln>
          </p:spPr>
          <p:txBody>
            <a:bodyPr/>
            <a:lstStyle/>
            <a:p>
              <a:endParaRPr lang="tr-TR"/>
            </a:p>
          </p:txBody>
        </p:sp>
        <p:sp>
          <p:nvSpPr>
            <p:cNvPr id="17971" name="Freeform 35"/>
            <p:cNvSpPr>
              <a:spLocks/>
            </p:cNvSpPr>
            <p:nvPr/>
          </p:nvSpPr>
          <p:spPr bwMode="auto">
            <a:xfrm>
              <a:off x="4941" y="2721"/>
              <a:ext cx="22" cy="10"/>
            </a:xfrm>
            <a:custGeom>
              <a:avLst/>
              <a:gdLst>
                <a:gd name="T0" fmla="*/ 0 w 66"/>
                <a:gd name="T1" fmla="*/ 0 h 31"/>
                <a:gd name="T2" fmla="*/ 0 w 66"/>
                <a:gd name="T3" fmla="*/ 0 h 31"/>
                <a:gd name="T4" fmla="*/ 0 w 66"/>
                <a:gd name="T5" fmla="*/ 0 h 31"/>
                <a:gd name="T6" fmla="*/ 0 w 66"/>
                <a:gd name="T7" fmla="*/ 0 h 31"/>
                <a:gd name="T8" fmla="*/ 0 w 66"/>
                <a:gd name="T9" fmla="*/ 0 h 31"/>
                <a:gd name="T10" fmla="*/ 0 w 66"/>
                <a:gd name="T11" fmla="*/ 0 h 31"/>
                <a:gd name="T12" fmla="*/ 0 w 66"/>
                <a:gd name="T13" fmla="*/ 0 h 31"/>
                <a:gd name="T14" fmla="*/ 0 w 66"/>
                <a:gd name="T15" fmla="*/ 0 h 31"/>
                <a:gd name="T16" fmla="*/ 0 w 66"/>
                <a:gd name="T17" fmla="*/ 0 h 31"/>
                <a:gd name="T18" fmla="*/ 0 w 66"/>
                <a:gd name="T19" fmla="*/ 0 h 31"/>
                <a:gd name="T20" fmla="*/ 0 w 66"/>
                <a:gd name="T21" fmla="*/ 0 h 31"/>
                <a:gd name="T22" fmla="*/ 0 w 66"/>
                <a:gd name="T23" fmla="*/ 0 h 31"/>
                <a:gd name="T24" fmla="*/ 0 w 66"/>
                <a:gd name="T25" fmla="*/ 0 h 31"/>
                <a:gd name="T26" fmla="*/ 0 w 66"/>
                <a:gd name="T27" fmla="*/ 0 h 31"/>
                <a:gd name="T28" fmla="*/ 0 w 66"/>
                <a:gd name="T29" fmla="*/ 0 h 31"/>
                <a:gd name="T30" fmla="*/ 0 w 66"/>
                <a:gd name="T31" fmla="*/ 0 h 31"/>
                <a:gd name="T32" fmla="*/ 0 w 66"/>
                <a:gd name="T33" fmla="*/ 0 h 31"/>
                <a:gd name="T34" fmla="*/ 0 w 66"/>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6"/>
                <a:gd name="T55" fmla="*/ 0 h 31"/>
                <a:gd name="T56" fmla="*/ 66 w 66"/>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6" h="31">
                  <a:moveTo>
                    <a:pt x="30" y="0"/>
                  </a:moveTo>
                  <a:lnTo>
                    <a:pt x="64" y="3"/>
                  </a:lnTo>
                  <a:lnTo>
                    <a:pt x="66" y="29"/>
                  </a:lnTo>
                  <a:lnTo>
                    <a:pt x="65" y="29"/>
                  </a:lnTo>
                  <a:lnTo>
                    <a:pt x="62" y="30"/>
                  </a:lnTo>
                  <a:lnTo>
                    <a:pt x="56" y="30"/>
                  </a:lnTo>
                  <a:lnTo>
                    <a:pt x="50" y="31"/>
                  </a:lnTo>
                  <a:lnTo>
                    <a:pt x="42" y="31"/>
                  </a:lnTo>
                  <a:lnTo>
                    <a:pt x="35" y="31"/>
                  </a:lnTo>
                  <a:lnTo>
                    <a:pt x="28" y="30"/>
                  </a:lnTo>
                  <a:lnTo>
                    <a:pt x="21" y="28"/>
                  </a:lnTo>
                  <a:lnTo>
                    <a:pt x="7" y="24"/>
                  </a:lnTo>
                  <a:lnTo>
                    <a:pt x="1" y="21"/>
                  </a:lnTo>
                  <a:lnTo>
                    <a:pt x="0" y="18"/>
                  </a:lnTo>
                  <a:lnTo>
                    <a:pt x="34" y="7"/>
                  </a:lnTo>
                  <a:lnTo>
                    <a:pt x="36" y="5"/>
                  </a:lnTo>
                  <a:lnTo>
                    <a:pt x="14" y="7"/>
                  </a:lnTo>
                  <a:lnTo>
                    <a:pt x="30" y="0"/>
                  </a:lnTo>
                  <a:close/>
                </a:path>
              </a:pathLst>
            </a:custGeom>
            <a:solidFill>
              <a:srgbClr val="7F0000"/>
            </a:solidFill>
            <a:ln w="9525">
              <a:noFill/>
              <a:round/>
              <a:headEnd/>
              <a:tailEnd/>
            </a:ln>
          </p:spPr>
          <p:txBody>
            <a:bodyPr/>
            <a:lstStyle/>
            <a:p>
              <a:endParaRPr lang="tr-TR"/>
            </a:p>
          </p:txBody>
        </p:sp>
        <p:sp>
          <p:nvSpPr>
            <p:cNvPr id="17972" name="Freeform 36"/>
            <p:cNvSpPr>
              <a:spLocks/>
            </p:cNvSpPr>
            <p:nvPr/>
          </p:nvSpPr>
          <p:spPr bwMode="auto">
            <a:xfrm>
              <a:off x="4935" y="2713"/>
              <a:ext cx="17" cy="5"/>
            </a:xfrm>
            <a:custGeom>
              <a:avLst/>
              <a:gdLst>
                <a:gd name="T0" fmla="*/ 0 w 51"/>
                <a:gd name="T1" fmla="*/ 0 h 14"/>
                <a:gd name="T2" fmla="*/ 0 w 51"/>
                <a:gd name="T3" fmla="*/ 0 h 14"/>
                <a:gd name="T4" fmla="*/ 0 w 51"/>
                <a:gd name="T5" fmla="*/ 0 h 14"/>
                <a:gd name="T6" fmla="*/ 0 w 51"/>
                <a:gd name="T7" fmla="*/ 0 h 14"/>
                <a:gd name="T8" fmla="*/ 0 w 51"/>
                <a:gd name="T9" fmla="*/ 0 h 14"/>
                <a:gd name="T10" fmla="*/ 0 w 51"/>
                <a:gd name="T11" fmla="*/ 0 h 14"/>
                <a:gd name="T12" fmla="*/ 0 w 51"/>
                <a:gd name="T13" fmla="*/ 0 h 14"/>
                <a:gd name="T14" fmla="*/ 0 w 51"/>
                <a:gd name="T15" fmla="*/ 0 h 14"/>
                <a:gd name="T16" fmla="*/ 0 w 51"/>
                <a:gd name="T17" fmla="*/ 0 h 14"/>
                <a:gd name="T18" fmla="*/ 0 w 51"/>
                <a:gd name="T19" fmla="*/ 0 h 14"/>
                <a:gd name="T20" fmla="*/ 0 w 51"/>
                <a:gd name="T21" fmla="*/ 0 h 14"/>
                <a:gd name="T22" fmla="*/ 0 w 51"/>
                <a:gd name="T23" fmla="*/ 0 h 14"/>
                <a:gd name="T24" fmla="*/ 0 w 51"/>
                <a:gd name="T25" fmla="*/ 0 h 14"/>
                <a:gd name="T26" fmla="*/ 0 w 51"/>
                <a:gd name="T27" fmla="*/ 0 h 14"/>
                <a:gd name="T28" fmla="*/ 0 w 51"/>
                <a:gd name="T29" fmla="*/ 0 h 14"/>
                <a:gd name="T30" fmla="*/ 0 w 51"/>
                <a:gd name="T31" fmla="*/ 0 h 14"/>
                <a:gd name="T32" fmla="*/ 0 w 51"/>
                <a:gd name="T33" fmla="*/ 0 h 14"/>
                <a:gd name="T34" fmla="*/ 0 w 51"/>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1"/>
                <a:gd name="T55" fmla="*/ 0 h 14"/>
                <a:gd name="T56" fmla="*/ 51 w 51"/>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1" h="14">
                  <a:moveTo>
                    <a:pt x="5" y="2"/>
                  </a:moveTo>
                  <a:lnTo>
                    <a:pt x="0" y="6"/>
                  </a:lnTo>
                  <a:lnTo>
                    <a:pt x="1" y="6"/>
                  </a:lnTo>
                  <a:lnTo>
                    <a:pt x="2" y="6"/>
                  </a:lnTo>
                  <a:lnTo>
                    <a:pt x="6" y="7"/>
                  </a:lnTo>
                  <a:lnTo>
                    <a:pt x="10" y="7"/>
                  </a:lnTo>
                  <a:lnTo>
                    <a:pt x="16" y="8"/>
                  </a:lnTo>
                  <a:lnTo>
                    <a:pt x="23" y="9"/>
                  </a:lnTo>
                  <a:lnTo>
                    <a:pt x="30" y="11"/>
                  </a:lnTo>
                  <a:lnTo>
                    <a:pt x="38" y="12"/>
                  </a:lnTo>
                  <a:lnTo>
                    <a:pt x="49" y="14"/>
                  </a:lnTo>
                  <a:lnTo>
                    <a:pt x="51" y="8"/>
                  </a:lnTo>
                  <a:lnTo>
                    <a:pt x="49" y="7"/>
                  </a:lnTo>
                  <a:lnTo>
                    <a:pt x="44" y="3"/>
                  </a:lnTo>
                  <a:lnTo>
                    <a:pt x="38" y="1"/>
                  </a:lnTo>
                  <a:lnTo>
                    <a:pt x="34" y="0"/>
                  </a:lnTo>
                  <a:lnTo>
                    <a:pt x="17" y="0"/>
                  </a:lnTo>
                  <a:lnTo>
                    <a:pt x="5" y="2"/>
                  </a:lnTo>
                  <a:close/>
                </a:path>
              </a:pathLst>
            </a:custGeom>
            <a:solidFill>
              <a:srgbClr val="7F0000"/>
            </a:solidFill>
            <a:ln w="9525">
              <a:noFill/>
              <a:round/>
              <a:headEnd/>
              <a:tailEnd/>
            </a:ln>
          </p:spPr>
          <p:txBody>
            <a:bodyPr/>
            <a:lstStyle/>
            <a:p>
              <a:endParaRPr lang="tr-TR"/>
            </a:p>
          </p:txBody>
        </p:sp>
        <p:sp>
          <p:nvSpPr>
            <p:cNvPr id="17973" name="Freeform 37"/>
            <p:cNvSpPr>
              <a:spLocks/>
            </p:cNvSpPr>
            <p:nvPr/>
          </p:nvSpPr>
          <p:spPr bwMode="auto">
            <a:xfrm>
              <a:off x="4933" y="2716"/>
              <a:ext cx="17" cy="9"/>
            </a:xfrm>
            <a:custGeom>
              <a:avLst/>
              <a:gdLst>
                <a:gd name="T0" fmla="*/ 0 w 51"/>
                <a:gd name="T1" fmla="*/ 0 h 26"/>
                <a:gd name="T2" fmla="*/ 0 w 51"/>
                <a:gd name="T3" fmla="*/ 0 h 26"/>
                <a:gd name="T4" fmla="*/ 0 w 51"/>
                <a:gd name="T5" fmla="*/ 0 h 26"/>
                <a:gd name="T6" fmla="*/ 0 w 51"/>
                <a:gd name="T7" fmla="*/ 0 h 26"/>
                <a:gd name="T8" fmla="*/ 0 w 51"/>
                <a:gd name="T9" fmla="*/ 0 h 26"/>
                <a:gd name="T10" fmla="*/ 0 w 51"/>
                <a:gd name="T11" fmla="*/ 0 h 26"/>
                <a:gd name="T12" fmla="*/ 0 w 51"/>
                <a:gd name="T13" fmla="*/ 0 h 26"/>
                <a:gd name="T14" fmla="*/ 0 w 51"/>
                <a:gd name="T15" fmla="*/ 0 h 26"/>
                <a:gd name="T16" fmla="*/ 0 w 51"/>
                <a:gd name="T17" fmla="*/ 0 h 26"/>
                <a:gd name="T18" fmla="*/ 0 w 51"/>
                <a:gd name="T19" fmla="*/ 0 h 26"/>
                <a:gd name="T20" fmla="*/ 0 w 51"/>
                <a:gd name="T21" fmla="*/ 0 h 26"/>
                <a:gd name="T22" fmla="*/ 0 w 51"/>
                <a:gd name="T23" fmla="*/ 0 h 26"/>
                <a:gd name="T24" fmla="*/ 0 w 51"/>
                <a:gd name="T25" fmla="*/ 0 h 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1"/>
                <a:gd name="T40" fmla="*/ 0 h 26"/>
                <a:gd name="T41" fmla="*/ 51 w 51"/>
                <a:gd name="T42" fmla="*/ 26 h 2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1" h="26">
                  <a:moveTo>
                    <a:pt x="51" y="11"/>
                  </a:moveTo>
                  <a:lnTo>
                    <a:pt x="1" y="0"/>
                  </a:lnTo>
                  <a:lnTo>
                    <a:pt x="0" y="3"/>
                  </a:lnTo>
                  <a:lnTo>
                    <a:pt x="0" y="11"/>
                  </a:lnTo>
                  <a:lnTo>
                    <a:pt x="1" y="19"/>
                  </a:lnTo>
                  <a:lnTo>
                    <a:pt x="6" y="26"/>
                  </a:lnTo>
                  <a:lnTo>
                    <a:pt x="8" y="26"/>
                  </a:lnTo>
                  <a:lnTo>
                    <a:pt x="13" y="26"/>
                  </a:lnTo>
                  <a:lnTo>
                    <a:pt x="19" y="25"/>
                  </a:lnTo>
                  <a:lnTo>
                    <a:pt x="27" y="22"/>
                  </a:lnTo>
                  <a:lnTo>
                    <a:pt x="35" y="23"/>
                  </a:lnTo>
                  <a:lnTo>
                    <a:pt x="34" y="20"/>
                  </a:lnTo>
                  <a:lnTo>
                    <a:pt x="51" y="11"/>
                  </a:lnTo>
                  <a:close/>
                </a:path>
              </a:pathLst>
            </a:custGeom>
            <a:solidFill>
              <a:srgbClr val="D1F7F7"/>
            </a:solidFill>
            <a:ln w="9525">
              <a:noFill/>
              <a:round/>
              <a:headEnd/>
              <a:tailEnd/>
            </a:ln>
          </p:spPr>
          <p:txBody>
            <a:bodyPr/>
            <a:lstStyle/>
            <a:p>
              <a:endParaRPr lang="tr-TR"/>
            </a:p>
          </p:txBody>
        </p:sp>
        <p:sp>
          <p:nvSpPr>
            <p:cNvPr id="17974" name="Freeform 38"/>
            <p:cNvSpPr>
              <a:spLocks/>
            </p:cNvSpPr>
            <p:nvPr/>
          </p:nvSpPr>
          <p:spPr bwMode="auto">
            <a:xfrm>
              <a:off x="4977" y="2834"/>
              <a:ext cx="19" cy="55"/>
            </a:xfrm>
            <a:custGeom>
              <a:avLst/>
              <a:gdLst>
                <a:gd name="T0" fmla="*/ 0 w 57"/>
                <a:gd name="T1" fmla="*/ 0 h 167"/>
                <a:gd name="T2" fmla="*/ 0 w 57"/>
                <a:gd name="T3" fmla="*/ 0 h 167"/>
                <a:gd name="T4" fmla="*/ 0 w 57"/>
                <a:gd name="T5" fmla="*/ 0 h 167"/>
                <a:gd name="T6" fmla="*/ 0 w 57"/>
                <a:gd name="T7" fmla="*/ 0 h 167"/>
                <a:gd name="T8" fmla="*/ 0 w 57"/>
                <a:gd name="T9" fmla="*/ 0 h 167"/>
                <a:gd name="T10" fmla="*/ 0 w 57"/>
                <a:gd name="T11" fmla="*/ 0 h 167"/>
                <a:gd name="T12" fmla="*/ 0 w 57"/>
                <a:gd name="T13" fmla="*/ 0 h 167"/>
                <a:gd name="T14" fmla="*/ 0 w 57"/>
                <a:gd name="T15" fmla="*/ 0 h 167"/>
                <a:gd name="T16" fmla="*/ 0 w 57"/>
                <a:gd name="T17" fmla="*/ 0 h 167"/>
                <a:gd name="T18" fmla="*/ 0 w 57"/>
                <a:gd name="T19" fmla="*/ 0 h 167"/>
                <a:gd name="T20" fmla="*/ 0 w 57"/>
                <a:gd name="T21" fmla="*/ 0 h 167"/>
                <a:gd name="T22" fmla="*/ 0 w 57"/>
                <a:gd name="T23" fmla="*/ 0 h 167"/>
                <a:gd name="T24" fmla="*/ 0 w 57"/>
                <a:gd name="T25" fmla="*/ 0 h 167"/>
                <a:gd name="T26" fmla="*/ 0 w 57"/>
                <a:gd name="T27" fmla="*/ 0 h 167"/>
                <a:gd name="T28" fmla="*/ 0 w 57"/>
                <a:gd name="T29" fmla="*/ 0 h 167"/>
                <a:gd name="T30" fmla="*/ 0 w 57"/>
                <a:gd name="T31" fmla="*/ 0 h 167"/>
                <a:gd name="T32" fmla="*/ 0 w 57"/>
                <a:gd name="T33" fmla="*/ 0 h 167"/>
                <a:gd name="T34" fmla="*/ 0 w 57"/>
                <a:gd name="T35" fmla="*/ 0 h 167"/>
                <a:gd name="T36" fmla="*/ 0 w 57"/>
                <a:gd name="T37" fmla="*/ 0 h 167"/>
                <a:gd name="T38" fmla="*/ 0 w 57"/>
                <a:gd name="T39" fmla="*/ 0 h 167"/>
                <a:gd name="T40" fmla="*/ 0 w 57"/>
                <a:gd name="T41" fmla="*/ 0 h 167"/>
                <a:gd name="T42" fmla="*/ 0 w 57"/>
                <a:gd name="T43" fmla="*/ 0 h 16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7"/>
                <a:gd name="T67" fmla="*/ 0 h 167"/>
                <a:gd name="T68" fmla="*/ 57 w 57"/>
                <a:gd name="T69" fmla="*/ 167 h 16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7" h="167">
                  <a:moveTo>
                    <a:pt x="53" y="0"/>
                  </a:moveTo>
                  <a:lnTo>
                    <a:pt x="33" y="8"/>
                  </a:lnTo>
                  <a:lnTo>
                    <a:pt x="28" y="100"/>
                  </a:lnTo>
                  <a:lnTo>
                    <a:pt x="24" y="105"/>
                  </a:lnTo>
                  <a:lnTo>
                    <a:pt x="22" y="140"/>
                  </a:lnTo>
                  <a:lnTo>
                    <a:pt x="0" y="167"/>
                  </a:lnTo>
                  <a:lnTo>
                    <a:pt x="3" y="167"/>
                  </a:lnTo>
                  <a:lnTo>
                    <a:pt x="5" y="166"/>
                  </a:lnTo>
                  <a:lnTo>
                    <a:pt x="8" y="163"/>
                  </a:lnTo>
                  <a:lnTo>
                    <a:pt x="14" y="160"/>
                  </a:lnTo>
                  <a:lnTo>
                    <a:pt x="20" y="154"/>
                  </a:lnTo>
                  <a:lnTo>
                    <a:pt x="27" y="148"/>
                  </a:lnTo>
                  <a:lnTo>
                    <a:pt x="32" y="141"/>
                  </a:lnTo>
                  <a:lnTo>
                    <a:pt x="38" y="136"/>
                  </a:lnTo>
                  <a:lnTo>
                    <a:pt x="42" y="129"/>
                  </a:lnTo>
                  <a:lnTo>
                    <a:pt x="37" y="121"/>
                  </a:lnTo>
                  <a:lnTo>
                    <a:pt x="37" y="118"/>
                  </a:lnTo>
                  <a:lnTo>
                    <a:pt x="38" y="110"/>
                  </a:lnTo>
                  <a:lnTo>
                    <a:pt x="39" y="97"/>
                  </a:lnTo>
                  <a:lnTo>
                    <a:pt x="40" y="81"/>
                  </a:lnTo>
                  <a:lnTo>
                    <a:pt x="57" y="9"/>
                  </a:lnTo>
                  <a:lnTo>
                    <a:pt x="53" y="0"/>
                  </a:lnTo>
                  <a:close/>
                </a:path>
              </a:pathLst>
            </a:custGeom>
            <a:solidFill>
              <a:srgbClr val="7F0000"/>
            </a:solidFill>
            <a:ln w="9525">
              <a:noFill/>
              <a:round/>
              <a:headEnd/>
              <a:tailEnd/>
            </a:ln>
          </p:spPr>
          <p:txBody>
            <a:bodyPr/>
            <a:lstStyle/>
            <a:p>
              <a:endParaRPr lang="tr-TR"/>
            </a:p>
          </p:txBody>
        </p:sp>
        <p:sp>
          <p:nvSpPr>
            <p:cNvPr id="17975" name="Freeform 39"/>
            <p:cNvSpPr>
              <a:spLocks/>
            </p:cNvSpPr>
            <p:nvPr/>
          </p:nvSpPr>
          <p:spPr bwMode="auto">
            <a:xfrm>
              <a:off x="4966" y="2834"/>
              <a:ext cx="12" cy="47"/>
            </a:xfrm>
            <a:custGeom>
              <a:avLst/>
              <a:gdLst>
                <a:gd name="T0" fmla="*/ 0 w 36"/>
                <a:gd name="T1" fmla="*/ 0 h 142"/>
                <a:gd name="T2" fmla="*/ 0 w 36"/>
                <a:gd name="T3" fmla="*/ 0 h 142"/>
                <a:gd name="T4" fmla="*/ 0 w 36"/>
                <a:gd name="T5" fmla="*/ 0 h 142"/>
                <a:gd name="T6" fmla="*/ 0 w 36"/>
                <a:gd name="T7" fmla="*/ 0 h 142"/>
                <a:gd name="T8" fmla="*/ 0 w 36"/>
                <a:gd name="T9" fmla="*/ 0 h 142"/>
                <a:gd name="T10" fmla="*/ 0 w 36"/>
                <a:gd name="T11" fmla="*/ 0 h 142"/>
                <a:gd name="T12" fmla="*/ 0 w 36"/>
                <a:gd name="T13" fmla="*/ 0 h 142"/>
                <a:gd name="T14" fmla="*/ 0 w 36"/>
                <a:gd name="T15" fmla="*/ 0 h 142"/>
                <a:gd name="T16" fmla="*/ 0 w 36"/>
                <a:gd name="T17" fmla="*/ 0 h 142"/>
                <a:gd name="T18" fmla="*/ 0 w 36"/>
                <a:gd name="T19" fmla="*/ 0 h 142"/>
                <a:gd name="T20" fmla="*/ 0 w 36"/>
                <a:gd name="T21" fmla="*/ 0 h 1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
                <a:gd name="T34" fmla="*/ 0 h 142"/>
                <a:gd name="T35" fmla="*/ 36 w 36"/>
                <a:gd name="T36" fmla="*/ 142 h 1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 h="142">
                  <a:moveTo>
                    <a:pt x="36" y="0"/>
                  </a:moveTo>
                  <a:lnTo>
                    <a:pt x="20" y="122"/>
                  </a:lnTo>
                  <a:lnTo>
                    <a:pt x="0" y="142"/>
                  </a:lnTo>
                  <a:lnTo>
                    <a:pt x="12" y="124"/>
                  </a:lnTo>
                  <a:lnTo>
                    <a:pt x="12" y="21"/>
                  </a:lnTo>
                  <a:lnTo>
                    <a:pt x="15" y="20"/>
                  </a:lnTo>
                  <a:lnTo>
                    <a:pt x="19" y="15"/>
                  </a:lnTo>
                  <a:lnTo>
                    <a:pt x="25" y="10"/>
                  </a:lnTo>
                  <a:lnTo>
                    <a:pt x="30" y="5"/>
                  </a:lnTo>
                  <a:lnTo>
                    <a:pt x="32" y="0"/>
                  </a:lnTo>
                  <a:lnTo>
                    <a:pt x="36" y="0"/>
                  </a:lnTo>
                  <a:close/>
                </a:path>
              </a:pathLst>
            </a:custGeom>
            <a:solidFill>
              <a:srgbClr val="7F0000"/>
            </a:solidFill>
            <a:ln w="9525">
              <a:noFill/>
              <a:round/>
              <a:headEnd/>
              <a:tailEnd/>
            </a:ln>
          </p:spPr>
          <p:txBody>
            <a:bodyPr/>
            <a:lstStyle/>
            <a:p>
              <a:endParaRPr lang="tr-TR"/>
            </a:p>
          </p:txBody>
        </p:sp>
        <p:sp>
          <p:nvSpPr>
            <p:cNvPr id="17976" name="Freeform 40"/>
            <p:cNvSpPr>
              <a:spLocks/>
            </p:cNvSpPr>
            <p:nvPr/>
          </p:nvSpPr>
          <p:spPr bwMode="auto">
            <a:xfrm>
              <a:off x="4574" y="2839"/>
              <a:ext cx="196" cy="46"/>
            </a:xfrm>
            <a:custGeom>
              <a:avLst/>
              <a:gdLst>
                <a:gd name="T0" fmla="*/ 0 w 588"/>
                <a:gd name="T1" fmla="*/ 0 h 138"/>
                <a:gd name="T2" fmla="*/ 0 w 588"/>
                <a:gd name="T3" fmla="*/ 0 h 138"/>
                <a:gd name="T4" fmla="*/ 0 w 588"/>
                <a:gd name="T5" fmla="*/ 0 h 138"/>
                <a:gd name="T6" fmla="*/ 0 w 588"/>
                <a:gd name="T7" fmla="*/ 0 h 138"/>
                <a:gd name="T8" fmla="*/ 0 w 588"/>
                <a:gd name="T9" fmla="*/ 0 h 138"/>
                <a:gd name="T10" fmla="*/ 0 w 588"/>
                <a:gd name="T11" fmla="*/ 0 h 138"/>
                <a:gd name="T12" fmla="*/ 0 w 588"/>
                <a:gd name="T13" fmla="*/ 0 h 138"/>
                <a:gd name="T14" fmla="*/ 0 w 588"/>
                <a:gd name="T15" fmla="*/ 0 h 138"/>
                <a:gd name="T16" fmla="*/ 0 w 588"/>
                <a:gd name="T17" fmla="*/ 0 h 138"/>
                <a:gd name="T18" fmla="*/ 0 w 588"/>
                <a:gd name="T19" fmla="*/ 0 h 138"/>
                <a:gd name="T20" fmla="*/ 0 w 588"/>
                <a:gd name="T21" fmla="*/ 0 h 138"/>
                <a:gd name="T22" fmla="*/ 0 w 588"/>
                <a:gd name="T23" fmla="*/ 0 h 138"/>
                <a:gd name="T24" fmla="*/ 0 w 588"/>
                <a:gd name="T25" fmla="*/ 0 h 13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88"/>
                <a:gd name="T40" fmla="*/ 0 h 138"/>
                <a:gd name="T41" fmla="*/ 588 w 588"/>
                <a:gd name="T42" fmla="*/ 138 h 13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88" h="138">
                  <a:moveTo>
                    <a:pt x="64" y="50"/>
                  </a:moveTo>
                  <a:lnTo>
                    <a:pt x="0" y="81"/>
                  </a:lnTo>
                  <a:lnTo>
                    <a:pt x="348" y="138"/>
                  </a:lnTo>
                  <a:lnTo>
                    <a:pt x="433" y="89"/>
                  </a:lnTo>
                  <a:lnTo>
                    <a:pt x="514" y="43"/>
                  </a:lnTo>
                  <a:lnTo>
                    <a:pt x="522" y="42"/>
                  </a:lnTo>
                  <a:lnTo>
                    <a:pt x="588" y="4"/>
                  </a:lnTo>
                  <a:lnTo>
                    <a:pt x="565" y="0"/>
                  </a:lnTo>
                  <a:lnTo>
                    <a:pt x="404" y="89"/>
                  </a:lnTo>
                  <a:lnTo>
                    <a:pt x="389" y="92"/>
                  </a:lnTo>
                  <a:lnTo>
                    <a:pt x="370" y="104"/>
                  </a:lnTo>
                  <a:lnTo>
                    <a:pt x="130" y="65"/>
                  </a:lnTo>
                  <a:lnTo>
                    <a:pt x="64" y="50"/>
                  </a:lnTo>
                  <a:close/>
                </a:path>
              </a:pathLst>
            </a:custGeom>
            <a:solidFill>
              <a:srgbClr val="B2994C"/>
            </a:solidFill>
            <a:ln w="9525">
              <a:noFill/>
              <a:round/>
              <a:headEnd/>
              <a:tailEnd/>
            </a:ln>
          </p:spPr>
          <p:txBody>
            <a:bodyPr/>
            <a:lstStyle/>
            <a:p>
              <a:endParaRPr lang="tr-TR"/>
            </a:p>
          </p:txBody>
        </p:sp>
        <p:sp>
          <p:nvSpPr>
            <p:cNvPr id="17977" name="Freeform 41"/>
            <p:cNvSpPr>
              <a:spLocks/>
            </p:cNvSpPr>
            <p:nvPr/>
          </p:nvSpPr>
          <p:spPr bwMode="auto">
            <a:xfrm>
              <a:off x="4690" y="2885"/>
              <a:ext cx="45" cy="35"/>
            </a:xfrm>
            <a:custGeom>
              <a:avLst/>
              <a:gdLst>
                <a:gd name="T0" fmla="*/ 0 w 135"/>
                <a:gd name="T1" fmla="*/ 0 h 104"/>
                <a:gd name="T2" fmla="*/ 0 w 135"/>
                <a:gd name="T3" fmla="*/ 0 h 104"/>
                <a:gd name="T4" fmla="*/ 0 w 135"/>
                <a:gd name="T5" fmla="*/ 0 h 104"/>
                <a:gd name="T6" fmla="*/ 0 w 135"/>
                <a:gd name="T7" fmla="*/ 0 h 104"/>
                <a:gd name="T8" fmla="*/ 0 w 135"/>
                <a:gd name="T9" fmla="*/ 0 h 104"/>
                <a:gd name="T10" fmla="*/ 0 60000 65536"/>
                <a:gd name="T11" fmla="*/ 0 60000 65536"/>
                <a:gd name="T12" fmla="*/ 0 60000 65536"/>
                <a:gd name="T13" fmla="*/ 0 60000 65536"/>
                <a:gd name="T14" fmla="*/ 0 60000 65536"/>
                <a:gd name="T15" fmla="*/ 0 w 135"/>
                <a:gd name="T16" fmla="*/ 0 h 104"/>
                <a:gd name="T17" fmla="*/ 135 w 135"/>
                <a:gd name="T18" fmla="*/ 104 h 104"/>
              </a:gdLst>
              <a:ahLst/>
              <a:cxnLst>
                <a:cxn ang="T10">
                  <a:pos x="T0" y="T1"/>
                </a:cxn>
                <a:cxn ang="T11">
                  <a:pos x="T2" y="T3"/>
                </a:cxn>
                <a:cxn ang="T12">
                  <a:pos x="T4" y="T5"/>
                </a:cxn>
                <a:cxn ang="T13">
                  <a:pos x="T6" y="T7"/>
                </a:cxn>
                <a:cxn ang="T14">
                  <a:pos x="T8" y="T9"/>
                </a:cxn>
              </a:cxnLst>
              <a:rect l="T15" t="T16" r="T17" b="T18"/>
              <a:pathLst>
                <a:path w="135" h="104">
                  <a:moveTo>
                    <a:pt x="18" y="0"/>
                  </a:moveTo>
                  <a:lnTo>
                    <a:pt x="4" y="9"/>
                  </a:lnTo>
                  <a:lnTo>
                    <a:pt x="0" y="104"/>
                  </a:lnTo>
                  <a:lnTo>
                    <a:pt x="135" y="11"/>
                  </a:lnTo>
                  <a:lnTo>
                    <a:pt x="18" y="0"/>
                  </a:lnTo>
                  <a:close/>
                </a:path>
              </a:pathLst>
            </a:custGeom>
            <a:solidFill>
              <a:srgbClr val="997F33"/>
            </a:solidFill>
            <a:ln w="9525">
              <a:noFill/>
              <a:round/>
              <a:headEnd/>
              <a:tailEnd/>
            </a:ln>
          </p:spPr>
          <p:txBody>
            <a:bodyPr/>
            <a:lstStyle/>
            <a:p>
              <a:endParaRPr lang="tr-TR"/>
            </a:p>
          </p:txBody>
        </p:sp>
        <p:sp>
          <p:nvSpPr>
            <p:cNvPr id="17978" name="Freeform 42"/>
            <p:cNvSpPr>
              <a:spLocks/>
            </p:cNvSpPr>
            <p:nvPr/>
          </p:nvSpPr>
          <p:spPr bwMode="auto">
            <a:xfrm>
              <a:off x="4740" y="2865"/>
              <a:ext cx="25" cy="20"/>
            </a:xfrm>
            <a:custGeom>
              <a:avLst/>
              <a:gdLst>
                <a:gd name="T0" fmla="*/ 0 w 75"/>
                <a:gd name="T1" fmla="*/ 0 h 58"/>
                <a:gd name="T2" fmla="*/ 0 w 75"/>
                <a:gd name="T3" fmla="*/ 0 h 58"/>
                <a:gd name="T4" fmla="*/ 0 w 75"/>
                <a:gd name="T5" fmla="*/ 0 h 58"/>
                <a:gd name="T6" fmla="*/ 0 w 75"/>
                <a:gd name="T7" fmla="*/ 0 h 58"/>
                <a:gd name="T8" fmla="*/ 0 60000 65536"/>
                <a:gd name="T9" fmla="*/ 0 60000 65536"/>
                <a:gd name="T10" fmla="*/ 0 60000 65536"/>
                <a:gd name="T11" fmla="*/ 0 60000 65536"/>
                <a:gd name="T12" fmla="*/ 0 w 75"/>
                <a:gd name="T13" fmla="*/ 0 h 58"/>
                <a:gd name="T14" fmla="*/ 75 w 75"/>
                <a:gd name="T15" fmla="*/ 58 h 58"/>
              </a:gdLst>
              <a:ahLst/>
              <a:cxnLst>
                <a:cxn ang="T8">
                  <a:pos x="T0" y="T1"/>
                </a:cxn>
                <a:cxn ang="T9">
                  <a:pos x="T2" y="T3"/>
                </a:cxn>
                <a:cxn ang="T10">
                  <a:pos x="T4" y="T5"/>
                </a:cxn>
                <a:cxn ang="T11">
                  <a:pos x="T6" y="T7"/>
                </a:cxn>
              </a:cxnLst>
              <a:rect l="T12" t="T13" r="T14" b="T15"/>
              <a:pathLst>
                <a:path w="75" h="58">
                  <a:moveTo>
                    <a:pt x="3" y="0"/>
                  </a:moveTo>
                  <a:lnTo>
                    <a:pt x="0" y="58"/>
                  </a:lnTo>
                  <a:lnTo>
                    <a:pt x="75" y="8"/>
                  </a:lnTo>
                  <a:lnTo>
                    <a:pt x="3" y="0"/>
                  </a:lnTo>
                  <a:close/>
                </a:path>
              </a:pathLst>
            </a:custGeom>
            <a:solidFill>
              <a:srgbClr val="997F33"/>
            </a:solidFill>
            <a:ln w="9525">
              <a:noFill/>
              <a:round/>
              <a:headEnd/>
              <a:tailEnd/>
            </a:ln>
          </p:spPr>
          <p:txBody>
            <a:bodyPr/>
            <a:lstStyle/>
            <a:p>
              <a:endParaRPr lang="tr-TR"/>
            </a:p>
          </p:txBody>
        </p:sp>
        <p:sp>
          <p:nvSpPr>
            <p:cNvPr id="17979" name="Freeform 43"/>
            <p:cNvSpPr>
              <a:spLocks/>
            </p:cNvSpPr>
            <p:nvPr/>
          </p:nvSpPr>
          <p:spPr bwMode="auto">
            <a:xfrm>
              <a:off x="4765" y="2792"/>
              <a:ext cx="67" cy="30"/>
            </a:xfrm>
            <a:custGeom>
              <a:avLst/>
              <a:gdLst>
                <a:gd name="T0" fmla="*/ 0 w 201"/>
                <a:gd name="T1" fmla="*/ 0 h 89"/>
                <a:gd name="T2" fmla="*/ 0 w 201"/>
                <a:gd name="T3" fmla="*/ 0 h 89"/>
                <a:gd name="T4" fmla="*/ 0 w 201"/>
                <a:gd name="T5" fmla="*/ 0 h 89"/>
                <a:gd name="T6" fmla="*/ 0 w 201"/>
                <a:gd name="T7" fmla="*/ 0 h 89"/>
                <a:gd name="T8" fmla="*/ 0 w 201"/>
                <a:gd name="T9" fmla="*/ 0 h 89"/>
                <a:gd name="T10" fmla="*/ 0 w 201"/>
                <a:gd name="T11" fmla="*/ 0 h 89"/>
                <a:gd name="T12" fmla="*/ 0 w 201"/>
                <a:gd name="T13" fmla="*/ 0 h 89"/>
                <a:gd name="T14" fmla="*/ 0 60000 65536"/>
                <a:gd name="T15" fmla="*/ 0 60000 65536"/>
                <a:gd name="T16" fmla="*/ 0 60000 65536"/>
                <a:gd name="T17" fmla="*/ 0 60000 65536"/>
                <a:gd name="T18" fmla="*/ 0 60000 65536"/>
                <a:gd name="T19" fmla="*/ 0 60000 65536"/>
                <a:gd name="T20" fmla="*/ 0 60000 65536"/>
                <a:gd name="T21" fmla="*/ 0 w 201"/>
                <a:gd name="T22" fmla="*/ 0 h 89"/>
                <a:gd name="T23" fmla="*/ 201 w 201"/>
                <a:gd name="T24" fmla="*/ 89 h 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1" h="89">
                  <a:moveTo>
                    <a:pt x="1" y="57"/>
                  </a:moveTo>
                  <a:lnTo>
                    <a:pt x="0" y="82"/>
                  </a:lnTo>
                  <a:lnTo>
                    <a:pt x="54" y="89"/>
                  </a:lnTo>
                  <a:lnTo>
                    <a:pt x="201" y="3"/>
                  </a:lnTo>
                  <a:lnTo>
                    <a:pt x="191" y="0"/>
                  </a:lnTo>
                  <a:lnTo>
                    <a:pt x="62" y="64"/>
                  </a:lnTo>
                  <a:lnTo>
                    <a:pt x="1" y="57"/>
                  </a:lnTo>
                  <a:close/>
                </a:path>
              </a:pathLst>
            </a:custGeom>
            <a:solidFill>
              <a:srgbClr val="B2994C"/>
            </a:solidFill>
            <a:ln w="9525">
              <a:noFill/>
              <a:round/>
              <a:headEnd/>
              <a:tailEnd/>
            </a:ln>
          </p:spPr>
          <p:txBody>
            <a:bodyPr/>
            <a:lstStyle/>
            <a:p>
              <a:endParaRPr lang="tr-TR"/>
            </a:p>
          </p:txBody>
        </p:sp>
        <p:sp>
          <p:nvSpPr>
            <p:cNvPr id="17980" name="Freeform 44"/>
            <p:cNvSpPr>
              <a:spLocks/>
            </p:cNvSpPr>
            <p:nvPr/>
          </p:nvSpPr>
          <p:spPr bwMode="auto">
            <a:xfrm>
              <a:off x="4784" y="2824"/>
              <a:ext cx="26" cy="20"/>
            </a:xfrm>
            <a:custGeom>
              <a:avLst/>
              <a:gdLst>
                <a:gd name="T0" fmla="*/ 0 w 76"/>
                <a:gd name="T1" fmla="*/ 0 h 60"/>
                <a:gd name="T2" fmla="*/ 0 w 76"/>
                <a:gd name="T3" fmla="*/ 0 h 60"/>
                <a:gd name="T4" fmla="*/ 0 w 76"/>
                <a:gd name="T5" fmla="*/ 0 h 60"/>
                <a:gd name="T6" fmla="*/ 0 w 76"/>
                <a:gd name="T7" fmla="*/ 0 h 60"/>
                <a:gd name="T8" fmla="*/ 0 60000 65536"/>
                <a:gd name="T9" fmla="*/ 0 60000 65536"/>
                <a:gd name="T10" fmla="*/ 0 60000 65536"/>
                <a:gd name="T11" fmla="*/ 0 60000 65536"/>
                <a:gd name="T12" fmla="*/ 0 w 76"/>
                <a:gd name="T13" fmla="*/ 0 h 60"/>
                <a:gd name="T14" fmla="*/ 76 w 76"/>
                <a:gd name="T15" fmla="*/ 60 h 60"/>
              </a:gdLst>
              <a:ahLst/>
              <a:cxnLst>
                <a:cxn ang="T8">
                  <a:pos x="T0" y="T1"/>
                </a:cxn>
                <a:cxn ang="T9">
                  <a:pos x="T2" y="T3"/>
                </a:cxn>
                <a:cxn ang="T10">
                  <a:pos x="T4" y="T5"/>
                </a:cxn>
                <a:cxn ang="T11">
                  <a:pos x="T6" y="T7"/>
                </a:cxn>
              </a:cxnLst>
              <a:rect l="T12" t="T13" r="T14" b="T15"/>
              <a:pathLst>
                <a:path w="76" h="60">
                  <a:moveTo>
                    <a:pt x="0" y="0"/>
                  </a:moveTo>
                  <a:lnTo>
                    <a:pt x="0" y="60"/>
                  </a:lnTo>
                  <a:lnTo>
                    <a:pt x="76" y="2"/>
                  </a:lnTo>
                  <a:lnTo>
                    <a:pt x="0" y="0"/>
                  </a:lnTo>
                  <a:close/>
                </a:path>
              </a:pathLst>
            </a:custGeom>
            <a:solidFill>
              <a:srgbClr val="997F33"/>
            </a:solidFill>
            <a:ln w="9525">
              <a:noFill/>
              <a:round/>
              <a:headEnd/>
              <a:tailEnd/>
            </a:ln>
          </p:spPr>
          <p:txBody>
            <a:bodyPr/>
            <a:lstStyle/>
            <a:p>
              <a:endParaRPr lang="tr-TR"/>
            </a:p>
          </p:txBody>
        </p:sp>
        <p:sp>
          <p:nvSpPr>
            <p:cNvPr id="17981" name="Freeform 45"/>
            <p:cNvSpPr>
              <a:spLocks/>
            </p:cNvSpPr>
            <p:nvPr/>
          </p:nvSpPr>
          <p:spPr bwMode="auto">
            <a:xfrm>
              <a:off x="4811" y="2814"/>
              <a:ext cx="15" cy="10"/>
            </a:xfrm>
            <a:custGeom>
              <a:avLst/>
              <a:gdLst>
                <a:gd name="T0" fmla="*/ 0 w 46"/>
                <a:gd name="T1" fmla="*/ 0 h 29"/>
                <a:gd name="T2" fmla="*/ 0 w 46"/>
                <a:gd name="T3" fmla="*/ 0 h 29"/>
                <a:gd name="T4" fmla="*/ 0 w 46"/>
                <a:gd name="T5" fmla="*/ 0 h 29"/>
                <a:gd name="T6" fmla="*/ 0 w 46"/>
                <a:gd name="T7" fmla="*/ 0 h 29"/>
                <a:gd name="T8" fmla="*/ 0 60000 65536"/>
                <a:gd name="T9" fmla="*/ 0 60000 65536"/>
                <a:gd name="T10" fmla="*/ 0 60000 65536"/>
                <a:gd name="T11" fmla="*/ 0 60000 65536"/>
                <a:gd name="T12" fmla="*/ 0 w 46"/>
                <a:gd name="T13" fmla="*/ 0 h 29"/>
                <a:gd name="T14" fmla="*/ 46 w 46"/>
                <a:gd name="T15" fmla="*/ 29 h 29"/>
              </a:gdLst>
              <a:ahLst/>
              <a:cxnLst>
                <a:cxn ang="T8">
                  <a:pos x="T0" y="T1"/>
                </a:cxn>
                <a:cxn ang="T9">
                  <a:pos x="T2" y="T3"/>
                </a:cxn>
                <a:cxn ang="T10">
                  <a:pos x="T4" y="T5"/>
                </a:cxn>
                <a:cxn ang="T11">
                  <a:pos x="T6" y="T7"/>
                </a:cxn>
              </a:cxnLst>
              <a:rect l="T12" t="T13" r="T14" b="T15"/>
              <a:pathLst>
                <a:path w="46" h="29">
                  <a:moveTo>
                    <a:pt x="1" y="2"/>
                  </a:moveTo>
                  <a:lnTo>
                    <a:pt x="0" y="29"/>
                  </a:lnTo>
                  <a:lnTo>
                    <a:pt x="46" y="0"/>
                  </a:lnTo>
                  <a:lnTo>
                    <a:pt x="1" y="2"/>
                  </a:lnTo>
                  <a:close/>
                </a:path>
              </a:pathLst>
            </a:custGeom>
            <a:solidFill>
              <a:srgbClr val="997F33"/>
            </a:solidFill>
            <a:ln w="9525">
              <a:noFill/>
              <a:round/>
              <a:headEnd/>
              <a:tailEnd/>
            </a:ln>
          </p:spPr>
          <p:txBody>
            <a:bodyPr/>
            <a:lstStyle/>
            <a:p>
              <a:endParaRPr lang="tr-TR"/>
            </a:p>
          </p:txBody>
        </p:sp>
        <p:sp>
          <p:nvSpPr>
            <p:cNvPr id="17982" name="Freeform 46"/>
            <p:cNvSpPr>
              <a:spLocks/>
            </p:cNvSpPr>
            <p:nvPr/>
          </p:nvSpPr>
          <p:spPr bwMode="auto">
            <a:xfrm>
              <a:off x="4882" y="2766"/>
              <a:ext cx="36" cy="3"/>
            </a:xfrm>
            <a:custGeom>
              <a:avLst/>
              <a:gdLst>
                <a:gd name="T0" fmla="*/ 0 w 109"/>
                <a:gd name="T1" fmla="*/ 0 h 7"/>
                <a:gd name="T2" fmla="*/ 0 w 109"/>
                <a:gd name="T3" fmla="*/ 0 h 7"/>
                <a:gd name="T4" fmla="*/ 0 w 109"/>
                <a:gd name="T5" fmla="*/ 0 h 7"/>
                <a:gd name="T6" fmla="*/ 0 w 109"/>
                <a:gd name="T7" fmla="*/ 0 h 7"/>
                <a:gd name="T8" fmla="*/ 0 w 109"/>
                <a:gd name="T9" fmla="*/ 0 h 7"/>
                <a:gd name="T10" fmla="*/ 0 60000 65536"/>
                <a:gd name="T11" fmla="*/ 0 60000 65536"/>
                <a:gd name="T12" fmla="*/ 0 60000 65536"/>
                <a:gd name="T13" fmla="*/ 0 60000 65536"/>
                <a:gd name="T14" fmla="*/ 0 60000 65536"/>
                <a:gd name="T15" fmla="*/ 0 w 109"/>
                <a:gd name="T16" fmla="*/ 0 h 7"/>
                <a:gd name="T17" fmla="*/ 109 w 109"/>
                <a:gd name="T18" fmla="*/ 7 h 7"/>
              </a:gdLst>
              <a:ahLst/>
              <a:cxnLst>
                <a:cxn ang="T10">
                  <a:pos x="T0" y="T1"/>
                </a:cxn>
                <a:cxn ang="T11">
                  <a:pos x="T2" y="T3"/>
                </a:cxn>
                <a:cxn ang="T12">
                  <a:pos x="T4" y="T5"/>
                </a:cxn>
                <a:cxn ang="T13">
                  <a:pos x="T6" y="T7"/>
                </a:cxn>
                <a:cxn ang="T14">
                  <a:pos x="T8" y="T9"/>
                </a:cxn>
              </a:cxnLst>
              <a:rect l="T15" t="T16" r="T17" b="T18"/>
              <a:pathLst>
                <a:path w="109" h="7">
                  <a:moveTo>
                    <a:pt x="104" y="0"/>
                  </a:moveTo>
                  <a:lnTo>
                    <a:pt x="0" y="1"/>
                  </a:lnTo>
                  <a:lnTo>
                    <a:pt x="0" y="7"/>
                  </a:lnTo>
                  <a:lnTo>
                    <a:pt x="109" y="5"/>
                  </a:lnTo>
                  <a:lnTo>
                    <a:pt x="104" y="0"/>
                  </a:lnTo>
                  <a:close/>
                </a:path>
              </a:pathLst>
            </a:custGeom>
            <a:solidFill>
              <a:srgbClr val="B2994C"/>
            </a:solidFill>
            <a:ln w="9525">
              <a:noFill/>
              <a:round/>
              <a:headEnd/>
              <a:tailEnd/>
            </a:ln>
          </p:spPr>
          <p:txBody>
            <a:bodyPr/>
            <a:lstStyle/>
            <a:p>
              <a:endParaRPr lang="tr-TR"/>
            </a:p>
          </p:txBody>
        </p:sp>
        <p:sp>
          <p:nvSpPr>
            <p:cNvPr id="17983" name="Freeform 47"/>
            <p:cNvSpPr>
              <a:spLocks/>
            </p:cNvSpPr>
            <p:nvPr/>
          </p:nvSpPr>
          <p:spPr bwMode="auto">
            <a:xfrm>
              <a:off x="4889" y="2774"/>
              <a:ext cx="27" cy="10"/>
            </a:xfrm>
            <a:custGeom>
              <a:avLst/>
              <a:gdLst>
                <a:gd name="T0" fmla="*/ 0 w 82"/>
                <a:gd name="T1" fmla="*/ 0 h 31"/>
                <a:gd name="T2" fmla="*/ 0 w 82"/>
                <a:gd name="T3" fmla="*/ 0 h 31"/>
                <a:gd name="T4" fmla="*/ 0 w 82"/>
                <a:gd name="T5" fmla="*/ 0 h 31"/>
                <a:gd name="T6" fmla="*/ 0 w 82"/>
                <a:gd name="T7" fmla="*/ 0 h 31"/>
                <a:gd name="T8" fmla="*/ 0 w 82"/>
                <a:gd name="T9" fmla="*/ 0 h 31"/>
                <a:gd name="T10" fmla="*/ 0 60000 65536"/>
                <a:gd name="T11" fmla="*/ 0 60000 65536"/>
                <a:gd name="T12" fmla="*/ 0 60000 65536"/>
                <a:gd name="T13" fmla="*/ 0 60000 65536"/>
                <a:gd name="T14" fmla="*/ 0 60000 65536"/>
                <a:gd name="T15" fmla="*/ 0 w 82"/>
                <a:gd name="T16" fmla="*/ 0 h 31"/>
                <a:gd name="T17" fmla="*/ 82 w 82"/>
                <a:gd name="T18" fmla="*/ 31 h 31"/>
              </a:gdLst>
              <a:ahLst/>
              <a:cxnLst>
                <a:cxn ang="T10">
                  <a:pos x="T0" y="T1"/>
                </a:cxn>
                <a:cxn ang="T11">
                  <a:pos x="T2" y="T3"/>
                </a:cxn>
                <a:cxn ang="T12">
                  <a:pos x="T4" y="T5"/>
                </a:cxn>
                <a:cxn ang="T13">
                  <a:pos x="T6" y="T7"/>
                </a:cxn>
                <a:cxn ang="T14">
                  <a:pos x="T8" y="T9"/>
                </a:cxn>
              </a:cxnLst>
              <a:rect l="T15" t="T16" r="T17" b="T18"/>
              <a:pathLst>
                <a:path w="82" h="31">
                  <a:moveTo>
                    <a:pt x="61" y="0"/>
                  </a:moveTo>
                  <a:lnTo>
                    <a:pt x="0" y="2"/>
                  </a:lnTo>
                  <a:lnTo>
                    <a:pt x="0" y="31"/>
                  </a:lnTo>
                  <a:lnTo>
                    <a:pt x="82" y="31"/>
                  </a:lnTo>
                  <a:lnTo>
                    <a:pt x="61" y="0"/>
                  </a:lnTo>
                  <a:close/>
                </a:path>
              </a:pathLst>
            </a:custGeom>
            <a:solidFill>
              <a:srgbClr val="997F33"/>
            </a:solidFill>
            <a:ln w="9525">
              <a:noFill/>
              <a:round/>
              <a:headEnd/>
              <a:tailEnd/>
            </a:ln>
          </p:spPr>
          <p:txBody>
            <a:bodyPr/>
            <a:lstStyle/>
            <a:p>
              <a:endParaRPr lang="tr-TR"/>
            </a:p>
          </p:txBody>
        </p:sp>
        <p:sp>
          <p:nvSpPr>
            <p:cNvPr id="17984" name="Freeform 48"/>
            <p:cNvSpPr>
              <a:spLocks/>
            </p:cNvSpPr>
            <p:nvPr/>
          </p:nvSpPr>
          <p:spPr bwMode="auto">
            <a:xfrm>
              <a:off x="4882" y="2781"/>
              <a:ext cx="3" cy="4"/>
            </a:xfrm>
            <a:custGeom>
              <a:avLst/>
              <a:gdLst>
                <a:gd name="T0" fmla="*/ 0 w 9"/>
                <a:gd name="T1" fmla="*/ 0 h 11"/>
                <a:gd name="T2" fmla="*/ 0 w 9"/>
                <a:gd name="T3" fmla="*/ 0 h 11"/>
                <a:gd name="T4" fmla="*/ 0 w 9"/>
                <a:gd name="T5" fmla="*/ 0 h 11"/>
                <a:gd name="T6" fmla="*/ 0 w 9"/>
                <a:gd name="T7" fmla="*/ 0 h 11"/>
                <a:gd name="T8" fmla="*/ 0 60000 65536"/>
                <a:gd name="T9" fmla="*/ 0 60000 65536"/>
                <a:gd name="T10" fmla="*/ 0 60000 65536"/>
                <a:gd name="T11" fmla="*/ 0 60000 65536"/>
                <a:gd name="T12" fmla="*/ 0 w 9"/>
                <a:gd name="T13" fmla="*/ 0 h 11"/>
                <a:gd name="T14" fmla="*/ 9 w 9"/>
                <a:gd name="T15" fmla="*/ 11 h 11"/>
              </a:gdLst>
              <a:ahLst/>
              <a:cxnLst>
                <a:cxn ang="T8">
                  <a:pos x="T0" y="T1"/>
                </a:cxn>
                <a:cxn ang="T9">
                  <a:pos x="T2" y="T3"/>
                </a:cxn>
                <a:cxn ang="T10">
                  <a:pos x="T4" y="T5"/>
                </a:cxn>
                <a:cxn ang="T11">
                  <a:pos x="T6" y="T7"/>
                </a:cxn>
              </a:cxnLst>
              <a:rect l="T12" t="T13" r="T14" b="T15"/>
              <a:pathLst>
                <a:path w="9" h="11">
                  <a:moveTo>
                    <a:pt x="0" y="0"/>
                  </a:moveTo>
                  <a:lnTo>
                    <a:pt x="0" y="11"/>
                  </a:lnTo>
                  <a:lnTo>
                    <a:pt x="9" y="11"/>
                  </a:lnTo>
                  <a:lnTo>
                    <a:pt x="0" y="0"/>
                  </a:lnTo>
                  <a:close/>
                </a:path>
              </a:pathLst>
            </a:custGeom>
            <a:solidFill>
              <a:srgbClr val="997F33"/>
            </a:solidFill>
            <a:ln w="9525">
              <a:noFill/>
              <a:round/>
              <a:headEnd/>
              <a:tailEnd/>
            </a:ln>
          </p:spPr>
          <p:txBody>
            <a:bodyPr/>
            <a:lstStyle/>
            <a:p>
              <a:endParaRPr lang="tr-TR"/>
            </a:p>
          </p:txBody>
        </p:sp>
        <p:sp>
          <p:nvSpPr>
            <p:cNvPr id="17985" name="Freeform 49"/>
            <p:cNvSpPr>
              <a:spLocks/>
            </p:cNvSpPr>
            <p:nvPr/>
          </p:nvSpPr>
          <p:spPr bwMode="auto">
            <a:xfrm>
              <a:off x="4931" y="2767"/>
              <a:ext cx="29" cy="2"/>
            </a:xfrm>
            <a:custGeom>
              <a:avLst/>
              <a:gdLst>
                <a:gd name="T0" fmla="*/ 0 w 85"/>
                <a:gd name="T1" fmla="*/ 0 h 7"/>
                <a:gd name="T2" fmla="*/ 0 w 85"/>
                <a:gd name="T3" fmla="*/ 0 h 7"/>
                <a:gd name="T4" fmla="*/ 0 w 85"/>
                <a:gd name="T5" fmla="*/ 0 h 7"/>
                <a:gd name="T6" fmla="*/ 0 w 85"/>
                <a:gd name="T7" fmla="*/ 0 h 7"/>
                <a:gd name="T8" fmla="*/ 0 w 85"/>
                <a:gd name="T9" fmla="*/ 0 h 7"/>
                <a:gd name="T10" fmla="*/ 0 60000 65536"/>
                <a:gd name="T11" fmla="*/ 0 60000 65536"/>
                <a:gd name="T12" fmla="*/ 0 60000 65536"/>
                <a:gd name="T13" fmla="*/ 0 60000 65536"/>
                <a:gd name="T14" fmla="*/ 0 60000 65536"/>
                <a:gd name="T15" fmla="*/ 0 w 85"/>
                <a:gd name="T16" fmla="*/ 0 h 7"/>
                <a:gd name="T17" fmla="*/ 85 w 85"/>
                <a:gd name="T18" fmla="*/ 7 h 7"/>
              </a:gdLst>
              <a:ahLst/>
              <a:cxnLst>
                <a:cxn ang="T10">
                  <a:pos x="T0" y="T1"/>
                </a:cxn>
                <a:cxn ang="T11">
                  <a:pos x="T2" y="T3"/>
                </a:cxn>
                <a:cxn ang="T12">
                  <a:pos x="T4" y="T5"/>
                </a:cxn>
                <a:cxn ang="T13">
                  <a:pos x="T6" y="T7"/>
                </a:cxn>
                <a:cxn ang="T14">
                  <a:pos x="T8" y="T9"/>
                </a:cxn>
              </a:cxnLst>
              <a:rect l="T15" t="T16" r="T17" b="T18"/>
              <a:pathLst>
                <a:path w="85" h="7">
                  <a:moveTo>
                    <a:pt x="0" y="1"/>
                  </a:moveTo>
                  <a:lnTo>
                    <a:pt x="6" y="7"/>
                  </a:lnTo>
                  <a:lnTo>
                    <a:pt x="85" y="6"/>
                  </a:lnTo>
                  <a:lnTo>
                    <a:pt x="85" y="0"/>
                  </a:lnTo>
                  <a:lnTo>
                    <a:pt x="0" y="1"/>
                  </a:lnTo>
                  <a:close/>
                </a:path>
              </a:pathLst>
            </a:custGeom>
            <a:solidFill>
              <a:srgbClr val="B2994C"/>
            </a:solidFill>
            <a:ln w="9525">
              <a:noFill/>
              <a:round/>
              <a:headEnd/>
              <a:tailEnd/>
            </a:ln>
          </p:spPr>
          <p:txBody>
            <a:bodyPr/>
            <a:lstStyle/>
            <a:p>
              <a:endParaRPr lang="tr-TR"/>
            </a:p>
          </p:txBody>
        </p:sp>
        <p:sp>
          <p:nvSpPr>
            <p:cNvPr id="17986" name="Freeform 50"/>
            <p:cNvSpPr>
              <a:spLocks/>
            </p:cNvSpPr>
            <p:nvPr/>
          </p:nvSpPr>
          <p:spPr bwMode="auto">
            <a:xfrm>
              <a:off x="4933" y="2772"/>
              <a:ext cx="26" cy="11"/>
            </a:xfrm>
            <a:custGeom>
              <a:avLst/>
              <a:gdLst>
                <a:gd name="T0" fmla="*/ 0 w 77"/>
                <a:gd name="T1" fmla="*/ 0 h 31"/>
                <a:gd name="T2" fmla="*/ 0 w 77"/>
                <a:gd name="T3" fmla="*/ 0 h 31"/>
                <a:gd name="T4" fmla="*/ 0 w 77"/>
                <a:gd name="T5" fmla="*/ 0 h 31"/>
                <a:gd name="T6" fmla="*/ 0 w 77"/>
                <a:gd name="T7" fmla="*/ 0 h 31"/>
                <a:gd name="T8" fmla="*/ 0 w 77"/>
                <a:gd name="T9" fmla="*/ 0 h 31"/>
                <a:gd name="T10" fmla="*/ 0 w 77"/>
                <a:gd name="T11" fmla="*/ 0 h 31"/>
                <a:gd name="T12" fmla="*/ 0 60000 65536"/>
                <a:gd name="T13" fmla="*/ 0 60000 65536"/>
                <a:gd name="T14" fmla="*/ 0 60000 65536"/>
                <a:gd name="T15" fmla="*/ 0 60000 65536"/>
                <a:gd name="T16" fmla="*/ 0 60000 65536"/>
                <a:gd name="T17" fmla="*/ 0 60000 65536"/>
                <a:gd name="T18" fmla="*/ 0 w 77"/>
                <a:gd name="T19" fmla="*/ 0 h 31"/>
                <a:gd name="T20" fmla="*/ 77 w 77"/>
                <a:gd name="T21" fmla="*/ 31 h 31"/>
              </a:gdLst>
              <a:ahLst/>
              <a:cxnLst>
                <a:cxn ang="T12">
                  <a:pos x="T0" y="T1"/>
                </a:cxn>
                <a:cxn ang="T13">
                  <a:pos x="T2" y="T3"/>
                </a:cxn>
                <a:cxn ang="T14">
                  <a:pos x="T4" y="T5"/>
                </a:cxn>
                <a:cxn ang="T15">
                  <a:pos x="T6" y="T7"/>
                </a:cxn>
                <a:cxn ang="T16">
                  <a:pos x="T8" y="T9"/>
                </a:cxn>
                <a:cxn ang="T17">
                  <a:pos x="T10" y="T11"/>
                </a:cxn>
              </a:cxnLst>
              <a:rect l="T18" t="T19" r="T20" b="T21"/>
              <a:pathLst>
                <a:path w="77" h="31">
                  <a:moveTo>
                    <a:pt x="1" y="0"/>
                  </a:moveTo>
                  <a:lnTo>
                    <a:pt x="0" y="31"/>
                  </a:lnTo>
                  <a:lnTo>
                    <a:pt x="77" y="30"/>
                  </a:lnTo>
                  <a:lnTo>
                    <a:pt x="77" y="20"/>
                  </a:lnTo>
                  <a:lnTo>
                    <a:pt x="53" y="0"/>
                  </a:lnTo>
                  <a:lnTo>
                    <a:pt x="1" y="0"/>
                  </a:lnTo>
                  <a:close/>
                </a:path>
              </a:pathLst>
            </a:custGeom>
            <a:solidFill>
              <a:srgbClr val="997F33"/>
            </a:solidFill>
            <a:ln w="9525">
              <a:noFill/>
              <a:round/>
              <a:headEnd/>
              <a:tailEnd/>
            </a:ln>
          </p:spPr>
          <p:txBody>
            <a:bodyPr/>
            <a:lstStyle/>
            <a:p>
              <a:endParaRPr lang="tr-TR"/>
            </a:p>
          </p:txBody>
        </p:sp>
        <p:sp>
          <p:nvSpPr>
            <p:cNvPr id="17987" name="Freeform 51"/>
            <p:cNvSpPr>
              <a:spLocks/>
            </p:cNvSpPr>
            <p:nvPr/>
          </p:nvSpPr>
          <p:spPr bwMode="auto">
            <a:xfrm>
              <a:off x="5017" y="2773"/>
              <a:ext cx="24" cy="8"/>
            </a:xfrm>
            <a:custGeom>
              <a:avLst/>
              <a:gdLst>
                <a:gd name="T0" fmla="*/ 0 w 71"/>
                <a:gd name="T1" fmla="*/ 0 h 26"/>
                <a:gd name="T2" fmla="*/ 0 w 71"/>
                <a:gd name="T3" fmla="*/ 0 h 26"/>
                <a:gd name="T4" fmla="*/ 0 w 71"/>
                <a:gd name="T5" fmla="*/ 0 h 26"/>
                <a:gd name="T6" fmla="*/ 0 w 71"/>
                <a:gd name="T7" fmla="*/ 0 h 26"/>
                <a:gd name="T8" fmla="*/ 0 w 71"/>
                <a:gd name="T9" fmla="*/ 0 h 26"/>
                <a:gd name="T10" fmla="*/ 0 w 71"/>
                <a:gd name="T11" fmla="*/ 0 h 26"/>
                <a:gd name="T12" fmla="*/ 0 w 71"/>
                <a:gd name="T13" fmla="*/ 0 h 26"/>
                <a:gd name="T14" fmla="*/ 0 60000 65536"/>
                <a:gd name="T15" fmla="*/ 0 60000 65536"/>
                <a:gd name="T16" fmla="*/ 0 60000 65536"/>
                <a:gd name="T17" fmla="*/ 0 60000 65536"/>
                <a:gd name="T18" fmla="*/ 0 60000 65536"/>
                <a:gd name="T19" fmla="*/ 0 60000 65536"/>
                <a:gd name="T20" fmla="*/ 0 60000 65536"/>
                <a:gd name="T21" fmla="*/ 0 w 71"/>
                <a:gd name="T22" fmla="*/ 0 h 26"/>
                <a:gd name="T23" fmla="*/ 71 w 71"/>
                <a:gd name="T24" fmla="*/ 26 h 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26">
                  <a:moveTo>
                    <a:pt x="0" y="0"/>
                  </a:moveTo>
                  <a:lnTo>
                    <a:pt x="0" y="26"/>
                  </a:lnTo>
                  <a:lnTo>
                    <a:pt x="57" y="26"/>
                  </a:lnTo>
                  <a:lnTo>
                    <a:pt x="57" y="18"/>
                  </a:lnTo>
                  <a:lnTo>
                    <a:pt x="71" y="18"/>
                  </a:lnTo>
                  <a:lnTo>
                    <a:pt x="50" y="0"/>
                  </a:lnTo>
                  <a:lnTo>
                    <a:pt x="0" y="0"/>
                  </a:lnTo>
                  <a:close/>
                </a:path>
              </a:pathLst>
            </a:custGeom>
            <a:solidFill>
              <a:srgbClr val="997F33"/>
            </a:solidFill>
            <a:ln w="9525">
              <a:noFill/>
              <a:round/>
              <a:headEnd/>
              <a:tailEnd/>
            </a:ln>
          </p:spPr>
          <p:txBody>
            <a:bodyPr/>
            <a:lstStyle/>
            <a:p>
              <a:endParaRPr lang="tr-TR"/>
            </a:p>
          </p:txBody>
        </p:sp>
        <p:sp>
          <p:nvSpPr>
            <p:cNvPr id="17988" name="Freeform 52"/>
            <p:cNvSpPr>
              <a:spLocks/>
            </p:cNvSpPr>
            <p:nvPr/>
          </p:nvSpPr>
          <p:spPr bwMode="auto">
            <a:xfrm>
              <a:off x="5014" y="2768"/>
              <a:ext cx="29" cy="2"/>
            </a:xfrm>
            <a:custGeom>
              <a:avLst/>
              <a:gdLst>
                <a:gd name="T0" fmla="*/ 0 w 86"/>
                <a:gd name="T1" fmla="*/ 0 h 7"/>
                <a:gd name="T2" fmla="*/ 0 w 86"/>
                <a:gd name="T3" fmla="*/ 0 h 7"/>
                <a:gd name="T4" fmla="*/ 0 w 86"/>
                <a:gd name="T5" fmla="*/ 0 h 7"/>
                <a:gd name="T6" fmla="*/ 0 w 86"/>
                <a:gd name="T7" fmla="*/ 0 h 7"/>
                <a:gd name="T8" fmla="*/ 0 w 86"/>
                <a:gd name="T9" fmla="*/ 0 h 7"/>
                <a:gd name="T10" fmla="*/ 0 60000 65536"/>
                <a:gd name="T11" fmla="*/ 0 60000 65536"/>
                <a:gd name="T12" fmla="*/ 0 60000 65536"/>
                <a:gd name="T13" fmla="*/ 0 60000 65536"/>
                <a:gd name="T14" fmla="*/ 0 60000 65536"/>
                <a:gd name="T15" fmla="*/ 0 w 86"/>
                <a:gd name="T16" fmla="*/ 0 h 7"/>
                <a:gd name="T17" fmla="*/ 86 w 86"/>
                <a:gd name="T18" fmla="*/ 7 h 7"/>
              </a:gdLst>
              <a:ahLst/>
              <a:cxnLst>
                <a:cxn ang="T10">
                  <a:pos x="T0" y="T1"/>
                </a:cxn>
                <a:cxn ang="T11">
                  <a:pos x="T2" y="T3"/>
                </a:cxn>
                <a:cxn ang="T12">
                  <a:pos x="T4" y="T5"/>
                </a:cxn>
                <a:cxn ang="T13">
                  <a:pos x="T6" y="T7"/>
                </a:cxn>
                <a:cxn ang="T14">
                  <a:pos x="T8" y="T9"/>
                </a:cxn>
              </a:cxnLst>
              <a:rect l="T15" t="T16" r="T17" b="T18"/>
              <a:pathLst>
                <a:path w="86" h="7">
                  <a:moveTo>
                    <a:pt x="0" y="1"/>
                  </a:moveTo>
                  <a:lnTo>
                    <a:pt x="85" y="0"/>
                  </a:lnTo>
                  <a:lnTo>
                    <a:pt x="86" y="6"/>
                  </a:lnTo>
                  <a:lnTo>
                    <a:pt x="6" y="7"/>
                  </a:lnTo>
                  <a:lnTo>
                    <a:pt x="0" y="1"/>
                  </a:lnTo>
                  <a:close/>
                </a:path>
              </a:pathLst>
            </a:custGeom>
            <a:solidFill>
              <a:srgbClr val="B2994C"/>
            </a:solidFill>
            <a:ln w="9525">
              <a:noFill/>
              <a:round/>
              <a:headEnd/>
              <a:tailEnd/>
            </a:ln>
          </p:spPr>
          <p:txBody>
            <a:bodyPr/>
            <a:lstStyle/>
            <a:p>
              <a:endParaRPr lang="tr-TR"/>
            </a:p>
          </p:txBody>
        </p:sp>
        <p:sp>
          <p:nvSpPr>
            <p:cNvPr id="17989" name="Freeform 53"/>
            <p:cNvSpPr>
              <a:spLocks/>
            </p:cNvSpPr>
            <p:nvPr/>
          </p:nvSpPr>
          <p:spPr bwMode="auto">
            <a:xfrm>
              <a:off x="5041" y="2781"/>
              <a:ext cx="89" cy="32"/>
            </a:xfrm>
            <a:custGeom>
              <a:avLst/>
              <a:gdLst>
                <a:gd name="T0" fmla="*/ 0 w 267"/>
                <a:gd name="T1" fmla="*/ 0 h 96"/>
                <a:gd name="T2" fmla="*/ 0 w 267"/>
                <a:gd name="T3" fmla="*/ 0 h 96"/>
                <a:gd name="T4" fmla="*/ 0 w 267"/>
                <a:gd name="T5" fmla="*/ 0 h 96"/>
                <a:gd name="T6" fmla="*/ 0 w 267"/>
                <a:gd name="T7" fmla="*/ 0 h 96"/>
                <a:gd name="T8" fmla="*/ 0 w 267"/>
                <a:gd name="T9" fmla="*/ 0 h 96"/>
                <a:gd name="T10" fmla="*/ 0 w 267"/>
                <a:gd name="T11" fmla="*/ 0 h 96"/>
                <a:gd name="T12" fmla="*/ 0 w 267"/>
                <a:gd name="T13" fmla="*/ 0 h 96"/>
                <a:gd name="T14" fmla="*/ 0 60000 65536"/>
                <a:gd name="T15" fmla="*/ 0 60000 65536"/>
                <a:gd name="T16" fmla="*/ 0 60000 65536"/>
                <a:gd name="T17" fmla="*/ 0 60000 65536"/>
                <a:gd name="T18" fmla="*/ 0 60000 65536"/>
                <a:gd name="T19" fmla="*/ 0 60000 65536"/>
                <a:gd name="T20" fmla="*/ 0 60000 65536"/>
                <a:gd name="T21" fmla="*/ 0 w 267"/>
                <a:gd name="T22" fmla="*/ 0 h 96"/>
                <a:gd name="T23" fmla="*/ 267 w 267"/>
                <a:gd name="T24" fmla="*/ 96 h 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67" h="96">
                  <a:moveTo>
                    <a:pt x="0" y="0"/>
                  </a:moveTo>
                  <a:lnTo>
                    <a:pt x="153" y="96"/>
                  </a:lnTo>
                  <a:lnTo>
                    <a:pt x="267" y="90"/>
                  </a:lnTo>
                  <a:lnTo>
                    <a:pt x="267" y="75"/>
                  </a:lnTo>
                  <a:lnTo>
                    <a:pt x="165" y="85"/>
                  </a:lnTo>
                  <a:lnTo>
                    <a:pt x="10" y="0"/>
                  </a:lnTo>
                  <a:lnTo>
                    <a:pt x="0" y="0"/>
                  </a:lnTo>
                  <a:close/>
                </a:path>
              </a:pathLst>
            </a:custGeom>
            <a:solidFill>
              <a:srgbClr val="B2994C"/>
            </a:solidFill>
            <a:ln w="9525">
              <a:noFill/>
              <a:round/>
              <a:headEnd/>
              <a:tailEnd/>
            </a:ln>
          </p:spPr>
          <p:txBody>
            <a:bodyPr/>
            <a:lstStyle/>
            <a:p>
              <a:endParaRPr lang="tr-TR"/>
            </a:p>
          </p:txBody>
        </p:sp>
        <p:sp>
          <p:nvSpPr>
            <p:cNvPr id="17990" name="Freeform 54"/>
            <p:cNvSpPr>
              <a:spLocks/>
            </p:cNvSpPr>
            <p:nvPr/>
          </p:nvSpPr>
          <p:spPr bwMode="auto">
            <a:xfrm>
              <a:off x="5042" y="2791"/>
              <a:ext cx="13" cy="6"/>
            </a:xfrm>
            <a:custGeom>
              <a:avLst/>
              <a:gdLst>
                <a:gd name="T0" fmla="*/ 0 w 40"/>
                <a:gd name="T1" fmla="*/ 0 h 20"/>
                <a:gd name="T2" fmla="*/ 0 w 40"/>
                <a:gd name="T3" fmla="*/ 0 h 20"/>
                <a:gd name="T4" fmla="*/ 0 w 40"/>
                <a:gd name="T5" fmla="*/ 0 h 20"/>
                <a:gd name="T6" fmla="*/ 0 w 40"/>
                <a:gd name="T7" fmla="*/ 0 h 20"/>
                <a:gd name="T8" fmla="*/ 0 60000 65536"/>
                <a:gd name="T9" fmla="*/ 0 60000 65536"/>
                <a:gd name="T10" fmla="*/ 0 60000 65536"/>
                <a:gd name="T11" fmla="*/ 0 60000 65536"/>
                <a:gd name="T12" fmla="*/ 0 w 40"/>
                <a:gd name="T13" fmla="*/ 0 h 20"/>
                <a:gd name="T14" fmla="*/ 40 w 40"/>
                <a:gd name="T15" fmla="*/ 20 h 20"/>
              </a:gdLst>
              <a:ahLst/>
              <a:cxnLst>
                <a:cxn ang="T8">
                  <a:pos x="T0" y="T1"/>
                </a:cxn>
                <a:cxn ang="T9">
                  <a:pos x="T2" y="T3"/>
                </a:cxn>
                <a:cxn ang="T10">
                  <a:pos x="T4" y="T5"/>
                </a:cxn>
                <a:cxn ang="T11">
                  <a:pos x="T6" y="T7"/>
                </a:cxn>
              </a:cxnLst>
              <a:rect l="T12" t="T13" r="T14" b="T15"/>
              <a:pathLst>
                <a:path w="40" h="20">
                  <a:moveTo>
                    <a:pt x="0" y="0"/>
                  </a:moveTo>
                  <a:lnTo>
                    <a:pt x="1" y="18"/>
                  </a:lnTo>
                  <a:lnTo>
                    <a:pt x="40" y="20"/>
                  </a:lnTo>
                  <a:lnTo>
                    <a:pt x="0" y="0"/>
                  </a:lnTo>
                  <a:close/>
                </a:path>
              </a:pathLst>
            </a:custGeom>
            <a:solidFill>
              <a:srgbClr val="663300"/>
            </a:solidFill>
            <a:ln w="9525">
              <a:noFill/>
              <a:round/>
              <a:headEnd/>
              <a:tailEnd/>
            </a:ln>
          </p:spPr>
          <p:txBody>
            <a:bodyPr/>
            <a:lstStyle/>
            <a:p>
              <a:endParaRPr lang="tr-TR"/>
            </a:p>
          </p:txBody>
        </p:sp>
        <p:sp>
          <p:nvSpPr>
            <p:cNvPr id="17991" name="Freeform 55"/>
            <p:cNvSpPr>
              <a:spLocks/>
            </p:cNvSpPr>
            <p:nvPr/>
          </p:nvSpPr>
          <p:spPr bwMode="auto">
            <a:xfrm>
              <a:off x="5043" y="2799"/>
              <a:ext cx="17" cy="11"/>
            </a:xfrm>
            <a:custGeom>
              <a:avLst/>
              <a:gdLst>
                <a:gd name="T0" fmla="*/ 0 w 51"/>
                <a:gd name="T1" fmla="*/ 0 h 33"/>
                <a:gd name="T2" fmla="*/ 0 w 51"/>
                <a:gd name="T3" fmla="*/ 0 h 33"/>
                <a:gd name="T4" fmla="*/ 0 w 51"/>
                <a:gd name="T5" fmla="*/ 0 h 33"/>
                <a:gd name="T6" fmla="*/ 0 w 51"/>
                <a:gd name="T7" fmla="*/ 0 h 33"/>
                <a:gd name="T8" fmla="*/ 0 60000 65536"/>
                <a:gd name="T9" fmla="*/ 0 60000 65536"/>
                <a:gd name="T10" fmla="*/ 0 60000 65536"/>
                <a:gd name="T11" fmla="*/ 0 60000 65536"/>
                <a:gd name="T12" fmla="*/ 0 w 51"/>
                <a:gd name="T13" fmla="*/ 0 h 33"/>
                <a:gd name="T14" fmla="*/ 51 w 51"/>
                <a:gd name="T15" fmla="*/ 33 h 33"/>
              </a:gdLst>
              <a:ahLst/>
              <a:cxnLst>
                <a:cxn ang="T8">
                  <a:pos x="T0" y="T1"/>
                </a:cxn>
                <a:cxn ang="T9">
                  <a:pos x="T2" y="T3"/>
                </a:cxn>
                <a:cxn ang="T10">
                  <a:pos x="T4" y="T5"/>
                </a:cxn>
                <a:cxn ang="T11">
                  <a:pos x="T6" y="T7"/>
                </a:cxn>
              </a:cxnLst>
              <a:rect l="T12" t="T13" r="T14" b="T15"/>
              <a:pathLst>
                <a:path w="51" h="33">
                  <a:moveTo>
                    <a:pt x="0" y="0"/>
                  </a:moveTo>
                  <a:lnTo>
                    <a:pt x="51" y="3"/>
                  </a:lnTo>
                  <a:lnTo>
                    <a:pt x="51" y="33"/>
                  </a:lnTo>
                  <a:lnTo>
                    <a:pt x="0" y="0"/>
                  </a:lnTo>
                  <a:close/>
                </a:path>
              </a:pathLst>
            </a:custGeom>
            <a:solidFill>
              <a:srgbClr val="997F33"/>
            </a:solidFill>
            <a:ln w="9525">
              <a:noFill/>
              <a:round/>
              <a:headEnd/>
              <a:tailEnd/>
            </a:ln>
          </p:spPr>
          <p:txBody>
            <a:bodyPr/>
            <a:lstStyle/>
            <a:p>
              <a:endParaRPr lang="tr-TR"/>
            </a:p>
          </p:txBody>
        </p:sp>
        <p:sp>
          <p:nvSpPr>
            <p:cNvPr id="17992" name="Freeform 56"/>
            <p:cNvSpPr>
              <a:spLocks/>
            </p:cNvSpPr>
            <p:nvPr/>
          </p:nvSpPr>
          <p:spPr bwMode="auto">
            <a:xfrm>
              <a:off x="5065" y="2803"/>
              <a:ext cx="14" cy="10"/>
            </a:xfrm>
            <a:custGeom>
              <a:avLst/>
              <a:gdLst>
                <a:gd name="T0" fmla="*/ 0 w 43"/>
                <a:gd name="T1" fmla="*/ 0 h 29"/>
                <a:gd name="T2" fmla="*/ 0 w 43"/>
                <a:gd name="T3" fmla="*/ 0 h 29"/>
                <a:gd name="T4" fmla="*/ 0 w 43"/>
                <a:gd name="T5" fmla="*/ 0 h 29"/>
                <a:gd name="T6" fmla="*/ 0 w 43"/>
                <a:gd name="T7" fmla="*/ 0 h 29"/>
                <a:gd name="T8" fmla="*/ 0 60000 65536"/>
                <a:gd name="T9" fmla="*/ 0 60000 65536"/>
                <a:gd name="T10" fmla="*/ 0 60000 65536"/>
                <a:gd name="T11" fmla="*/ 0 60000 65536"/>
                <a:gd name="T12" fmla="*/ 0 w 43"/>
                <a:gd name="T13" fmla="*/ 0 h 29"/>
                <a:gd name="T14" fmla="*/ 43 w 43"/>
                <a:gd name="T15" fmla="*/ 29 h 29"/>
              </a:gdLst>
              <a:ahLst/>
              <a:cxnLst>
                <a:cxn ang="T8">
                  <a:pos x="T0" y="T1"/>
                </a:cxn>
                <a:cxn ang="T9">
                  <a:pos x="T2" y="T3"/>
                </a:cxn>
                <a:cxn ang="T10">
                  <a:pos x="T4" y="T5"/>
                </a:cxn>
                <a:cxn ang="T11">
                  <a:pos x="T6" y="T7"/>
                </a:cxn>
              </a:cxnLst>
              <a:rect l="T12" t="T13" r="T14" b="T15"/>
              <a:pathLst>
                <a:path w="43" h="29">
                  <a:moveTo>
                    <a:pt x="0" y="0"/>
                  </a:moveTo>
                  <a:lnTo>
                    <a:pt x="0" y="24"/>
                  </a:lnTo>
                  <a:lnTo>
                    <a:pt x="43" y="29"/>
                  </a:lnTo>
                  <a:lnTo>
                    <a:pt x="0" y="0"/>
                  </a:lnTo>
                  <a:close/>
                </a:path>
              </a:pathLst>
            </a:custGeom>
            <a:solidFill>
              <a:srgbClr val="663300"/>
            </a:solidFill>
            <a:ln w="9525">
              <a:noFill/>
              <a:round/>
              <a:headEnd/>
              <a:tailEnd/>
            </a:ln>
          </p:spPr>
          <p:txBody>
            <a:bodyPr/>
            <a:lstStyle/>
            <a:p>
              <a:endParaRPr lang="tr-TR"/>
            </a:p>
          </p:txBody>
        </p:sp>
        <p:sp>
          <p:nvSpPr>
            <p:cNvPr id="17993" name="Freeform 57"/>
            <p:cNvSpPr>
              <a:spLocks/>
            </p:cNvSpPr>
            <p:nvPr/>
          </p:nvSpPr>
          <p:spPr bwMode="auto">
            <a:xfrm>
              <a:off x="5066" y="2814"/>
              <a:ext cx="21" cy="15"/>
            </a:xfrm>
            <a:custGeom>
              <a:avLst/>
              <a:gdLst>
                <a:gd name="T0" fmla="*/ 0 w 65"/>
                <a:gd name="T1" fmla="*/ 0 h 45"/>
                <a:gd name="T2" fmla="*/ 0 w 65"/>
                <a:gd name="T3" fmla="*/ 0 h 45"/>
                <a:gd name="T4" fmla="*/ 0 w 65"/>
                <a:gd name="T5" fmla="*/ 0 h 45"/>
                <a:gd name="T6" fmla="*/ 0 w 65"/>
                <a:gd name="T7" fmla="*/ 0 h 45"/>
                <a:gd name="T8" fmla="*/ 0 w 65"/>
                <a:gd name="T9" fmla="*/ 0 h 45"/>
                <a:gd name="T10" fmla="*/ 0 60000 65536"/>
                <a:gd name="T11" fmla="*/ 0 60000 65536"/>
                <a:gd name="T12" fmla="*/ 0 60000 65536"/>
                <a:gd name="T13" fmla="*/ 0 60000 65536"/>
                <a:gd name="T14" fmla="*/ 0 60000 65536"/>
                <a:gd name="T15" fmla="*/ 0 w 65"/>
                <a:gd name="T16" fmla="*/ 0 h 45"/>
                <a:gd name="T17" fmla="*/ 65 w 65"/>
                <a:gd name="T18" fmla="*/ 45 h 45"/>
              </a:gdLst>
              <a:ahLst/>
              <a:cxnLst>
                <a:cxn ang="T10">
                  <a:pos x="T0" y="T1"/>
                </a:cxn>
                <a:cxn ang="T11">
                  <a:pos x="T2" y="T3"/>
                </a:cxn>
                <a:cxn ang="T12">
                  <a:pos x="T4" y="T5"/>
                </a:cxn>
                <a:cxn ang="T13">
                  <a:pos x="T6" y="T7"/>
                </a:cxn>
                <a:cxn ang="T14">
                  <a:pos x="T8" y="T9"/>
                </a:cxn>
              </a:cxnLst>
              <a:rect l="T15" t="T16" r="T17" b="T18"/>
              <a:pathLst>
                <a:path w="65" h="45">
                  <a:moveTo>
                    <a:pt x="0" y="0"/>
                  </a:moveTo>
                  <a:lnTo>
                    <a:pt x="57" y="3"/>
                  </a:lnTo>
                  <a:lnTo>
                    <a:pt x="64" y="7"/>
                  </a:lnTo>
                  <a:lnTo>
                    <a:pt x="65" y="45"/>
                  </a:lnTo>
                  <a:lnTo>
                    <a:pt x="0" y="0"/>
                  </a:lnTo>
                  <a:close/>
                </a:path>
              </a:pathLst>
            </a:custGeom>
            <a:solidFill>
              <a:srgbClr val="997F33"/>
            </a:solidFill>
            <a:ln w="9525">
              <a:noFill/>
              <a:round/>
              <a:headEnd/>
              <a:tailEnd/>
            </a:ln>
          </p:spPr>
          <p:txBody>
            <a:bodyPr/>
            <a:lstStyle/>
            <a:p>
              <a:endParaRPr lang="tr-TR"/>
            </a:p>
          </p:txBody>
        </p:sp>
        <p:sp>
          <p:nvSpPr>
            <p:cNvPr id="17994" name="Freeform 58"/>
            <p:cNvSpPr>
              <a:spLocks/>
            </p:cNvSpPr>
            <p:nvPr/>
          </p:nvSpPr>
          <p:spPr bwMode="auto">
            <a:xfrm>
              <a:off x="5094" y="2814"/>
              <a:ext cx="36" cy="22"/>
            </a:xfrm>
            <a:custGeom>
              <a:avLst/>
              <a:gdLst>
                <a:gd name="T0" fmla="*/ 0 w 107"/>
                <a:gd name="T1" fmla="*/ 0 h 67"/>
                <a:gd name="T2" fmla="*/ 0 w 107"/>
                <a:gd name="T3" fmla="*/ 0 h 67"/>
                <a:gd name="T4" fmla="*/ 0 w 107"/>
                <a:gd name="T5" fmla="*/ 0 h 67"/>
                <a:gd name="T6" fmla="*/ 0 w 107"/>
                <a:gd name="T7" fmla="*/ 0 h 67"/>
                <a:gd name="T8" fmla="*/ 0 w 107"/>
                <a:gd name="T9" fmla="*/ 0 h 67"/>
                <a:gd name="T10" fmla="*/ 0 w 107"/>
                <a:gd name="T11" fmla="*/ 0 h 67"/>
                <a:gd name="T12" fmla="*/ 0 w 107"/>
                <a:gd name="T13" fmla="*/ 0 h 67"/>
                <a:gd name="T14" fmla="*/ 0 60000 65536"/>
                <a:gd name="T15" fmla="*/ 0 60000 65536"/>
                <a:gd name="T16" fmla="*/ 0 60000 65536"/>
                <a:gd name="T17" fmla="*/ 0 60000 65536"/>
                <a:gd name="T18" fmla="*/ 0 60000 65536"/>
                <a:gd name="T19" fmla="*/ 0 60000 65536"/>
                <a:gd name="T20" fmla="*/ 0 60000 65536"/>
                <a:gd name="T21" fmla="*/ 0 w 107"/>
                <a:gd name="T22" fmla="*/ 0 h 67"/>
                <a:gd name="T23" fmla="*/ 107 w 107"/>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67">
                  <a:moveTo>
                    <a:pt x="0" y="6"/>
                  </a:moveTo>
                  <a:lnTo>
                    <a:pt x="107" y="0"/>
                  </a:lnTo>
                  <a:lnTo>
                    <a:pt x="107" y="11"/>
                  </a:lnTo>
                  <a:lnTo>
                    <a:pt x="43" y="21"/>
                  </a:lnTo>
                  <a:lnTo>
                    <a:pt x="42" y="65"/>
                  </a:lnTo>
                  <a:lnTo>
                    <a:pt x="1" y="67"/>
                  </a:lnTo>
                  <a:lnTo>
                    <a:pt x="0" y="6"/>
                  </a:lnTo>
                  <a:close/>
                </a:path>
              </a:pathLst>
            </a:custGeom>
            <a:solidFill>
              <a:srgbClr val="663300"/>
            </a:solidFill>
            <a:ln w="9525">
              <a:noFill/>
              <a:round/>
              <a:headEnd/>
              <a:tailEnd/>
            </a:ln>
          </p:spPr>
          <p:txBody>
            <a:bodyPr/>
            <a:lstStyle/>
            <a:p>
              <a:endParaRPr lang="tr-TR"/>
            </a:p>
          </p:txBody>
        </p:sp>
        <p:sp>
          <p:nvSpPr>
            <p:cNvPr id="17995" name="Freeform 59"/>
            <p:cNvSpPr>
              <a:spLocks/>
            </p:cNvSpPr>
            <p:nvPr/>
          </p:nvSpPr>
          <p:spPr bwMode="auto">
            <a:xfrm>
              <a:off x="5112" y="2820"/>
              <a:ext cx="194" cy="41"/>
            </a:xfrm>
            <a:custGeom>
              <a:avLst/>
              <a:gdLst>
                <a:gd name="T0" fmla="*/ 0 w 581"/>
                <a:gd name="T1" fmla="*/ 0 h 121"/>
                <a:gd name="T2" fmla="*/ 0 w 581"/>
                <a:gd name="T3" fmla="*/ 0 h 121"/>
                <a:gd name="T4" fmla="*/ 0 w 581"/>
                <a:gd name="T5" fmla="*/ 0 h 121"/>
                <a:gd name="T6" fmla="*/ 0 w 581"/>
                <a:gd name="T7" fmla="*/ 0 h 121"/>
                <a:gd name="T8" fmla="*/ 0 w 581"/>
                <a:gd name="T9" fmla="*/ 0 h 121"/>
                <a:gd name="T10" fmla="*/ 0 w 581"/>
                <a:gd name="T11" fmla="*/ 0 h 121"/>
                <a:gd name="T12" fmla="*/ 0 w 581"/>
                <a:gd name="T13" fmla="*/ 0 h 121"/>
                <a:gd name="T14" fmla="*/ 0 60000 65536"/>
                <a:gd name="T15" fmla="*/ 0 60000 65536"/>
                <a:gd name="T16" fmla="*/ 0 60000 65536"/>
                <a:gd name="T17" fmla="*/ 0 60000 65536"/>
                <a:gd name="T18" fmla="*/ 0 60000 65536"/>
                <a:gd name="T19" fmla="*/ 0 60000 65536"/>
                <a:gd name="T20" fmla="*/ 0 60000 65536"/>
                <a:gd name="T21" fmla="*/ 0 w 581"/>
                <a:gd name="T22" fmla="*/ 0 h 121"/>
                <a:gd name="T23" fmla="*/ 581 w 581"/>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1" h="121">
                  <a:moveTo>
                    <a:pt x="0" y="6"/>
                  </a:moveTo>
                  <a:lnTo>
                    <a:pt x="48" y="0"/>
                  </a:lnTo>
                  <a:lnTo>
                    <a:pt x="218" y="91"/>
                  </a:lnTo>
                  <a:lnTo>
                    <a:pt x="539" y="48"/>
                  </a:lnTo>
                  <a:lnTo>
                    <a:pt x="581" y="70"/>
                  </a:lnTo>
                  <a:lnTo>
                    <a:pt x="202" y="121"/>
                  </a:lnTo>
                  <a:lnTo>
                    <a:pt x="0" y="6"/>
                  </a:lnTo>
                  <a:close/>
                </a:path>
              </a:pathLst>
            </a:custGeom>
            <a:solidFill>
              <a:srgbClr val="B2994C"/>
            </a:solidFill>
            <a:ln w="9525">
              <a:noFill/>
              <a:round/>
              <a:headEnd/>
              <a:tailEnd/>
            </a:ln>
          </p:spPr>
          <p:txBody>
            <a:bodyPr/>
            <a:lstStyle/>
            <a:p>
              <a:endParaRPr lang="tr-TR"/>
            </a:p>
          </p:txBody>
        </p:sp>
        <p:sp>
          <p:nvSpPr>
            <p:cNvPr id="17996" name="Freeform 60"/>
            <p:cNvSpPr>
              <a:spLocks/>
            </p:cNvSpPr>
            <p:nvPr/>
          </p:nvSpPr>
          <p:spPr bwMode="auto">
            <a:xfrm>
              <a:off x="5113" y="2829"/>
              <a:ext cx="23" cy="16"/>
            </a:xfrm>
            <a:custGeom>
              <a:avLst/>
              <a:gdLst>
                <a:gd name="T0" fmla="*/ 0 w 71"/>
                <a:gd name="T1" fmla="*/ 0 h 50"/>
                <a:gd name="T2" fmla="*/ 0 w 71"/>
                <a:gd name="T3" fmla="*/ 0 h 50"/>
                <a:gd name="T4" fmla="*/ 0 w 71"/>
                <a:gd name="T5" fmla="*/ 0 h 50"/>
                <a:gd name="T6" fmla="*/ 0 w 71"/>
                <a:gd name="T7" fmla="*/ 0 h 50"/>
                <a:gd name="T8" fmla="*/ 0 w 71"/>
                <a:gd name="T9" fmla="*/ 0 h 50"/>
                <a:gd name="T10" fmla="*/ 0 60000 65536"/>
                <a:gd name="T11" fmla="*/ 0 60000 65536"/>
                <a:gd name="T12" fmla="*/ 0 60000 65536"/>
                <a:gd name="T13" fmla="*/ 0 60000 65536"/>
                <a:gd name="T14" fmla="*/ 0 60000 65536"/>
                <a:gd name="T15" fmla="*/ 0 w 71"/>
                <a:gd name="T16" fmla="*/ 0 h 50"/>
                <a:gd name="T17" fmla="*/ 71 w 71"/>
                <a:gd name="T18" fmla="*/ 50 h 50"/>
              </a:gdLst>
              <a:ahLst/>
              <a:cxnLst>
                <a:cxn ang="T10">
                  <a:pos x="T0" y="T1"/>
                </a:cxn>
                <a:cxn ang="T11">
                  <a:pos x="T2" y="T3"/>
                </a:cxn>
                <a:cxn ang="T12">
                  <a:pos x="T4" y="T5"/>
                </a:cxn>
                <a:cxn ang="T13">
                  <a:pos x="T6" y="T7"/>
                </a:cxn>
                <a:cxn ang="T14">
                  <a:pos x="T8" y="T9"/>
                </a:cxn>
              </a:cxnLst>
              <a:rect l="T15" t="T16" r="T17" b="T18"/>
              <a:pathLst>
                <a:path w="71" h="50">
                  <a:moveTo>
                    <a:pt x="0" y="0"/>
                  </a:moveTo>
                  <a:lnTo>
                    <a:pt x="1" y="50"/>
                  </a:lnTo>
                  <a:lnTo>
                    <a:pt x="71" y="44"/>
                  </a:lnTo>
                  <a:lnTo>
                    <a:pt x="71" y="40"/>
                  </a:lnTo>
                  <a:lnTo>
                    <a:pt x="0" y="0"/>
                  </a:lnTo>
                  <a:close/>
                </a:path>
              </a:pathLst>
            </a:custGeom>
            <a:solidFill>
              <a:srgbClr val="663300"/>
            </a:solidFill>
            <a:ln w="9525">
              <a:noFill/>
              <a:round/>
              <a:headEnd/>
              <a:tailEnd/>
            </a:ln>
          </p:spPr>
          <p:txBody>
            <a:bodyPr/>
            <a:lstStyle/>
            <a:p>
              <a:endParaRPr lang="tr-TR"/>
            </a:p>
          </p:txBody>
        </p:sp>
        <p:sp>
          <p:nvSpPr>
            <p:cNvPr id="17997" name="Freeform 61"/>
            <p:cNvSpPr>
              <a:spLocks/>
            </p:cNvSpPr>
            <p:nvPr/>
          </p:nvSpPr>
          <p:spPr bwMode="auto">
            <a:xfrm>
              <a:off x="5114" y="2846"/>
              <a:ext cx="22" cy="16"/>
            </a:xfrm>
            <a:custGeom>
              <a:avLst/>
              <a:gdLst>
                <a:gd name="T0" fmla="*/ 0 w 66"/>
                <a:gd name="T1" fmla="*/ 0 h 47"/>
                <a:gd name="T2" fmla="*/ 0 w 66"/>
                <a:gd name="T3" fmla="*/ 0 h 47"/>
                <a:gd name="T4" fmla="*/ 0 w 66"/>
                <a:gd name="T5" fmla="*/ 0 h 47"/>
                <a:gd name="T6" fmla="*/ 0 w 66"/>
                <a:gd name="T7" fmla="*/ 0 h 47"/>
                <a:gd name="T8" fmla="*/ 0 60000 65536"/>
                <a:gd name="T9" fmla="*/ 0 60000 65536"/>
                <a:gd name="T10" fmla="*/ 0 60000 65536"/>
                <a:gd name="T11" fmla="*/ 0 60000 65536"/>
                <a:gd name="T12" fmla="*/ 0 w 66"/>
                <a:gd name="T13" fmla="*/ 0 h 47"/>
                <a:gd name="T14" fmla="*/ 66 w 66"/>
                <a:gd name="T15" fmla="*/ 47 h 47"/>
              </a:gdLst>
              <a:ahLst/>
              <a:cxnLst>
                <a:cxn ang="T8">
                  <a:pos x="T0" y="T1"/>
                </a:cxn>
                <a:cxn ang="T9">
                  <a:pos x="T2" y="T3"/>
                </a:cxn>
                <a:cxn ang="T10">
                  <a:pos x="T4" y="T5"/>
                </a:cxn>
                <a:cxn ang="T11">
                  <a:pos x="T6" y="T7"/>
                </a:cxn>
              </a:cxnLst>
              <a:rect l="T12" t="T13" r="T14" b="T15"/>
              <a:pathLst>
                <a:path w="66" h="47">
                  <a:moveTo>
                    <a:pt x="0" y="5"/>
                  </a:moveTo>
                  <a:lnTo>
                    <a:pt x="66" y="0"/>
                  </a:lnTo>
                  <a:lnTo>
                    <a:pt x="63" y="47"/>
                  </a:lnTo>
                  <a:lnTo>
                    <a:pt x="0" y="5"/>
                  </a:lnTo>
                  <a:close/>
                </a:path>
              </a:pathLst>
            </a:custGeom>
            <a:solidFill>
              <a:srgbClr val="997F33"/>
            </a:solidFill>
            <a:ln w="9525">
              <a:noFill/>
              <a:round/>
              <a:headEnd/>
              <a:tailEnd/>
            </a:ln>
          </p:spPr>
          <p:txBody>
            <a:bodyPr/>
            <a:lstStyle/>
            <a:p>
              <a:endParaRPr lang="tr-TR"/>
            </a:p>
          </p:txBody>
        </p:sp>
        <p:sp>
          <p:nvSpPr>
            <p:cNvPr id="17998" name="Freeform 62"/>
            <p:cNvSpPr>
              <a:spLocks/>
            </p:cNvSpPr>
            <p:nvPr/>
          </p:nvSpPr>
          <p:spPr bwMode="auto">
            <a:xfrm>
              <a:off x="5142" y="2845"/>
              <a:ext cx="28" cy="19"/>
            </a:xfrm>
            <a:custGeom>
              <a:avLst/>
              <a:gdLst>
                <a:gd name="T0" fmla="*/ 0 w 83"/>
                <a:gd name="T1" fmla="*/ 0 h 55"/>
                <a:gd name="T2" fmla="*/ 0 w 83"/>
                <a:gd name="T3" fmla="*/ 0 h 55"/>
                <a:gd name="T4" fmla="*/ 0 w 83"/>
                <a:gd name="T5" fmla="*/ 0 h 55"/>
                <a:gd name="T6" fmla="*/ 0 w 83"/>
                <a:gd name="T7" fmla="*/ 0 h 55"/>
                <a:gd name="T8" fmla="*/ 0 60000 65536"/>
                <a:gd name="T9" fmla="*/ 0 60000 65536"/>
                <a:gd name="T10" fmla="*/ 0 60000 65536"/>
                <a:gd name="T11" fmla="*/ 0 60000 65536"/>
                <a:gd name="T12" fmla="*/ 0 w 83"/>
                <a:gd name="T13" fmla="*/ 0 h 55"/>
                <a:gd name="T14" fmla="*/ 83 w 83"/>
                <a:gd name="T15" fmla="*/ 55 h 55"/>
              </a:gdLst>
              <a:ahLst/>
              <a:cxnLst>
                <a:cxn ang="T8">
                  <a:pos x="T0" y="T1"/>
                </a:cxn>
                <a:cxn ang="T9">
                  <a:pos x="T2" y="T3"/>
                </a:cxn>
                <a:cxn ang="T10">
                  <a:pos x="T4" y="T5"/>
                </a:cxn>
                <a:cxn ang="T11">
                  <a:pos x="T6" y="T7"/>
                </a:cxn>
              </a:cxnLst>
              <a:rect l="T12" t="T13" r="T14" b="T15"/>
              <a:pathLst>
                <a:path w="83" h="55">
                  <a:moveTo>
                    <a:pt x="1" y="0"/>
                  </a:moveTo>
                  <a:lnTo>
                    <a:pt x="0" y="55"/>
                  </a:lnTo>
                  <a:lnTo>
                    <a:pt x="83" y="42"/>
                  </a:lnTo>
                  <a:lnTo>
                    <a:pt x="1" y="0"/>
                  </a:lnTo>
                  <a:close/>
                </a:path>
              </a:pathLst>
            </a:custGeom>
            <a:solidFill>
              <a:srgbClr val="663300"/>
            </a:solidFill>
            <a:ln w="9525">
              <a:noFill/>
              <a:round/>
              <a:headEnd/>
              <a:tailEnd/>
            </a:ln>
          </p:spPr>
          <p:txBody>
            <a:bodyPr/>
            <a:lstStyle/>
            <a:p>
              <a:endParaRPr lang="tr-TR"/>
            </a:p>
          </p:txBody>
        </p:sp>
        <p:sp>
          <p:nvSpPr>
            <p:cNvPr id="17999" name="Freeform 63"/>
            <p:cNvSpPr>
              <a:spLocks/>
            </p:cNvSpPr>
            <p:nvPr/>
          </p:nvSpPr>
          <p:spPr bwMode="auto">
            <a:xfrm>
              <a:off x="5143" y="2861"/>
              <a:ext cx="32" cy="31"/>
            </a:xfrm>
            <a:custGeom>
              <a:avLst/>
              <a:gdLst>
                <a:gd name="T0" fmla="*/ 0 w 96"/>
                <a:gd name="T1" fmla="*/ 0 h 92"/>
                <a:gd name="T2" fmla="*/ 0 w 96"/>
                <a:gd name="T3" fmla="*/ 0 h 92"/>
                <a:gd name="T4" fmla="*/ 0 w 96"/>
                <a:gd name="T5" fmla="*/ 0 h 92"/>
                <a:gd name="T6" fmla="*/ 0 w 96"/>
                <a:gd name="T7" fmla="*/ 0 h 92"/>
                <a:gd name="T8" fmla="*/ 0 w 96"/>
                <a:gd name="T9" fmla="*/ 0 h 92"/>
                <a:gd name="T10" fmla="*/ 0 60000 65536"/>
                <a:gd name="T11" fmla="*/ 0 60000 65536"/>
                <a:gd name="T12" fmla="*/ 0 60000 65536"/>
                <a:gd name="T13" fmla="*/ 0 60000 65536"/>
                <a:gd name="T14" fmla="*/ 0 60000 65536"/>
                <a:gd name="T15" fmla="*/ 0 w 96"/>
                <a:gd name="T16" fmla="*/ 0 h 92"/>
                <a:gd name="T17" fmla="*/ 96 w 96"/>
                <a:gd name="T18" fmla="*/ 92 h 92"/>
              </a:gdLst>
              <a:ahLst/>
              <a:cxnLst>
                <a:cxn ang="T10">
                  <a:pos x="T0" y="T1"/>
                </a:cxn>
                <a:cxn ang="T11">
                  <a:pos x="T2" y="T3"/>
                </a:cxn>
                <a:cxn ang="T12">
                  <a:pos x="T4" y="T5"/>
                </a:cxn>
                <a:cxn ang="T13">
                  <a:pos x="T6" y="T7"/>
                </a:cxn>
                <a:cxn ang="T14">
                  <a:pos x="T8" y="T9"/>
                </a:cxn>
              </a:cxnLst>
              <a:rect l="T15" t="T16" r="T17" b="T18"/>
              <a:pathLst>
                <a:path w="96" h="92">
                  <a:moveTo>
                    <a:pt x="0" y="17"/>
                  </a:moveTo>
                  <a:lnTo>
                    <a:pt x="87" y="0"/>
                  </a:lnTo>
                  <a:lnTo>
                    <a:pt x="96" y="4"/>
                  </a:lnTo>
                  <a:lnTo>
                    <a:pt x="94" y="92"/>
                  </a:lnTo>
                  <a:lnTo>
                    <a:pt x="0" y="17"/>
                  </a:lnTo>
                  <a:close/>
                </a:path>
              </a:pathLst>
            </a:custGeom>
            <a:solidFill>
              <a:srgbClr val="997F33"/>
            </a:solidFill>
            <a:ln w="9525">
              <a:noFill/>
              <a:round/>
              <a:headEnd/>
              <a:tailEnd/>
            </a:ln>
          </p:spPr>
          <p:txBody>
            <a:bodyPr/>
            <a:lstStyle/>
            <a:p>
              <a:endParaRPr lang="tr-TR"/>
            </a:p>
          </p:txBody>
        </p:sp>
        <p:sp>
          <p:nvSpPr>
            <p:cNvPr id="18000" name="Freeform 64"/>
            <p:cNvSpPr>
              <a:spLocks/>
            </p:cNvSpPr>
            <p:nvPr/>
          </p:nvSpPr>
          <p:spPr bwMode="auto">
            <a:xfrm>
              <a:off x="5181" y="2847"/>
              <a:ext cx="130" cy="48"/>
            </a:xfrm>
            <a:custGeom>
              <a:avLst/>
              <a:gdLst>
                <a:gd name="T0" fmla="*/ 0 w 390"/>
                <a:gd name="T1" fmla="*/ 0 h 142"/>
                <a:gd name="T2" fmla="*/ 0 w 390"/>
                <a:gd name="T3" fmla="*/ 0 h 142"/>
                <a:gd name="T4" fmla="*/ 0 w 390"/>
                <a:gd name="T5" fmla="*/ 0 h 142"/>
                <a:gd name="T6" fmla="*/ 0 w 390"/>
                <a:gd name="T7" fmla="*/ 0 h 142"/>
                <a:gd name="T8" fmla="*/ 0 w 390"/>
                <a:gd name="T9" fmla="*/ 0 h 142"/>
                <a:gd name="T10" fmla="*/ 0 60000 65536"/>
                <a:gd name="T11" fmla="*/ 0 60000 65536"/>
                <a:gd name="T12" fmla="*/ 0 60000 65536"/>
                <a:gd name="T13" fmla="*/ 0 60000 65536"/>
                <a:gd name="T14" fmla="*/ 0 60000 65536"/>
                <a:gd name="T15" fmla="*/ 0 w 390"/>
                <a:gd name="T16" fmla="*/ 0 h 142"/>
                <a:gd name="T17" fmla="*/ 390 w 390"/>
                <a:gd name="T18" fmla="*/ 142 h 142"/>
              </a:gdLst>
              <a:ahLst/>
              <a:cxnLst>
                <a:cxn ang="T10">
                  <a:pos x="T0" y="T1"/>
                </a:cxn>
                <a:cxn ang="T11">
                  <a:pos x="T2" y="T3"/>
                </a:cxn>
                <a:cxn ang="T12">
                  <a:pos x="T4" y="T5"/>
                </a:cxn>
                <a:cxn ang="T13">
                  <a:pos x="T6" y="T7"/>
                </a:cxn>
                <a:cxn ang="T14">
                  <a:pos x="T8" y="T9"/>
                </a:cxn>
              </a:cxnLst>
              <a:rect l="T15" t="T16" r="T17" b="T18"/>
              <a:pathLst>
                <a:path w="390" h="142">
                  <a:moveTo>
                    <a:pt x="0" y="52"/>
                  </a:moveTo>
                  <a:lnTo>
                    <a:pt x="1" y="142"/>
                  </a:lnTo>
                  <a:lnTo>
                    <a:pt x="383" y="81"/>
                  </a:lnTo>
                  <a:lnTo>
                    <a:pt x="390" y="0"/>
                  </a:lnTo>
                  <a:lnTo>
                    <a:pt x="0" y="52"/>
                  </a:lnTo>
                  <a:close/>
                </a:path>
              </a:pathLst>
            </a:custGeom>
            <a:solidFill>
              <a:srgbClr val="663300"/>
            </a:solidFill>
            <a:ln w="9525">
              <a:noFill/>
              <a:round/>
              <a:headEnd/>
              <a:tailEnd/>
            </a:ln>
          </p:spPr>
          <p:txBody>
            <a:bodyPr/>
            <a:lstStyle/>
            <a:p>
              <a:endParaRPr lang="tr-TR"/>
            </a:p>
          </p:txBody>
        </p:sp>
        <p:sp>
          <p:nvSpPr>
            <p:cNvPr id="18001" name="Freeform 65"/>
            <p:cNvSpPr>
              <a:spLocks/>
            </p:cNvSpPr>
            <p:nvPr/>
          </p:nvSpPr>
          <p:spPr bwMode="auto">
            <a:xfrm>
              <a:off x="4699" y="2791"/>
              <a:ext cx="37" cy="76"/>
            </a:xfrm>
            <a:custGeom>
              <a:avLst/>
              <a:gdLst>
                <a:gd name="T0" fmla="*/ 0 w 109"/>
                <a:gd name="T1" fmla="*/ 0 h 228"/>
                <a:gd name="T2" fmla="*/ 0 w 109"/>
                <a:gd name="T3" fmla="*/ 0 h 228"/>
                <a:gd name="T4" fmla="*/ 0 w 109"/>
                <a:gd name="T5" fmla="*/ 0 h 228"/>
                <a:gd name="T6" fmla="*/ 0 w 109"/>
                <a:gd name="T7" fmla="*/ 0 h 228"/>
                <a:gd name="T8" fmla="*/ 0 w 109"/>
                <a:gd name="T9" fmla="*/ 0 h 228"/>
                <a:gd name="T10" fmla="*/ 0 w 109"/>
                <a:gd name="T11" fmla="*/ 0 h 228"/>
                <a:gd name="T12" fmla="*/ 0 w 109"/>
                <a:gd name="T13" fmla="*/ 0 h 228"/>
                <a:gd name="T14" fmla="*/ 0 60000 65536"/>
                <a:gd name="T15" fmla="*/ 0 60000 65536"/>
                <a:gd name="T16" fmla="*/ 0 60000 65536"/>
                <a:gd name="T17" fmla="*/ 0 60000 65536"/>
                <a:gd name="T18" fmla="*/ 0 60000 65536"/>
                <a:gd name="T19" fmla="*/ 0 60000 65536"/>
                <a:gd name="T20" fmla="*/ 0 60000 65536"/>
                <a:gd name="T21" fmla="*/ 0 w 109"/>
                <a:gd name="T22" fmla="*/ 0 h 228"/>
                <a:gd name="T23" fmla="*/ 109 w 109"/>
                <a:gd name="T24" fmla="*/ 228 h 2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9" h="228">
                  <a:moveTo>
                    <a:pt x="6" y="23"/>
                  </a:moveTo>
                  <a:lnTo>
                    <a:pt x="109" y="0"/>
                  </a:lnTo>
                  <a:lnTo>
                    <a:pt x="106" y="175"/>
                  </a:lnTo>
                  <a:lnTo>
                    <a:pt x="0" y="228"/>
                  </a:lnTo>
                  <a:lnTo>
                    <a:pt x="9" y="173"/>
                  </a:lnTo>
                  <a:lnTo>
                    <a:pt x="6" y="171"/>
                  </a:lnTo>
                  <a:lnTo>
                    <a:pt x="6" y="23"/>
                  </a:lnTo>
                  <a:close/>
                </a:path>
              </a:pathLst>
            </a:custGeom>
            <a:solidFill>
              <a:srgbClr val="BF8C66"/>
            </a:solidFill>
            <a:ln w="9525">
              <a:noFill/>
              <a:round/>
              <a:headEnd/>
              <a:tailEnd/>
            </a:ln>
          </p:spPr>
          <p:txBody>
            <a:bodyPr/>
            <a:lstStyle/>
            <a:p>
              <a:endParaRPr lang="tr-TR"/>
            </a:p>
          </p:txBody>
        </p:sp>
        <p:sp>
          <p:nvSpPr>
            <p:cNvPr id="18002" name="Freeform 66"/>
            <p:cNvSpPr>
              <a:spLocks/>
            </p:cNvSpPr>
            <p:nvPr/>
          </p:nvSpPr>
          <p:spPr bwMode="auto">
            <a:xfrm>
              <a:off x="4738" y="2784"/>
              <a:ext cx="24" cy="63"/>
            </a:xfrm>
            <a:custGeom>
              <a:avLst/>
              <a:gdLst>
                <a:gd name="T0" fmla="*/ 0 w 73"/>
                <a:gd name="T1" fmla="*/ 0 h 188"/>
                <a:gd name="T2" fmla="*/ 0 w 73"/>
                <a:gd name="T3" fmla="*/ 0 h 188"/>
                <a:gd name="T4" fmla="*/ 0 w 73"/>
                <a:gd name="T5" fmla="*/ 0 h 188"/>
                <a:gd name="T6" fmla="*/ 0 w 73"/>
                <a:gd name="T7" fmla="*/ 0 h 188"/>
                <a:gd name="T8" fmla="*/ 0 w 73"/>
                <a:gd name="T9" fmla="*/ 0 h 188"/>
                <a:gd name="T10" fmla="*/ 0 w 73"/>
                <a:gd name="T11" fmla="*/ 0 h 188"/>
                <a:gd name="T12" fmla="*/ 0 60000 65536"/>
                <a:gd name="T13" fmla="*/ 0 60000 65536"/>
                <a:gd name="T14" fmla="*/ 0 60000 65536"/>
                <a:gd name="T15" fmla="*/ 0 60000 65536"/>
                <a:gd name="T16" fmla="*/ 0 60000 65536"/>
                <a:gd name="T17" fmla="*/ 0 60000 65536"/>
                <a:gd name="T18" fmla="*/ 0 w 73"/>
                <a:gd name="T19" fmla="*/ 0 h 188"/>
                <a:gd name="T20" fmla="*/ 73 w 73"/>
                <a:gd name="T21" fmla="*/ 188 h 188"/>
              </a:gdLst>
              <a:ahLst/>
              <a:cxnLst>
                <a:cxn ang="T12">
                  <a:pos x="T0" y="T1"/>
                </a:cxn>
                <a:cxn ang="T13">
                  <a:pos x="T2" y="T3"/>
                </a:cxn>
                <a:cxn ang="T14">
                  <a:pos x="T4" y="T5"/>
                </a:cxn>
                <a:cxn ang="T15">
                  <a:pos x="T6" y="T7"/>
                </a:cxn>
                <a:cxn ang="T16">
                  <a:pos x="T8" y="T9"/>
                </a:cxn>
                <a:cxn ang="T17">
                  <a:pos x="T10" y="T11"/>
                </a:cxn>
              </a:cxnLst>
              <a:rect l="T18" t="T19" r="T20" b="T21"/>
              <a:pathLst>
                <a:path w="73" h="188">
                  <a:moveTo>
                    <a:pt x="2" y="18"/>
                  </a:moveTo>
                  <a:lnTo>
                    <a:pt x="0" y="188"/>
                  </a:lnTo>
                  <a:lnTo>
                    <a:pt x="44" y="173"/>
                  </a:lnTo>
                  <a:lnTo>
                    <a:pt x="68" y="157"/>
                  </a:lnTo>
                  <a:lnTo>
                    <a:pt x="73" y="0"/>
                  </a:lnTo>
                  <a:lnTo>
                    <a:pt x="2" y="18"/>
                  </a:lnTo>
                  <a:close/>
                </a:path>
              </a:pathLst>
            </a:custGeom>
            <a:solidFill>
              <a:srgbClr val="BF8C66"/>
            </a:solidFill>
            <a:ln w="9525">
              <a:noFill/>
              <a:round/>
              <a:headEnd/>
              <a:tailEnd/>
            </a:ln>
          </p:spPr>
          <p:txBody>
            <a:bodyPr/>
            <a:lstStyle/>
            <a:p>
              <a:endParaRPr lang="tr-TR"/>
            </a:p>
          </p:txBody>
        </p:sp>
        <p:sp>
          <p:nvSpPr>
            <p:cNvPr id="18003" name="Freeform 67"/>
            <p:cNvSpPr>
              <a:spLocks/>
            </p:cNvSpPr>
            <p:nvPr/>
          </p:nvSpPr>
          <p:spPr bwMode="auto">
            <a:xfrm>
              <a:off x="4702" y="2722"/>
              <a:ext cx="34" cy="72"/>
            </a:xfrm>
            <a:custGeom>
              <a:avLst/>
              <a:gdLst>
                <a:gd name="T0" fmla="*/ 0 w 101"/>
                <a:gd name="T1" fmla="*/ 0 h 216"/>
                <a:gd name="T2" fmla="*/ 0 w 101"/>
                <a:gd name="T3" fmla="*/ 0 h 216"/>
                <a:gd name="T4" fmla="*/ 0 w 101"/>
                <a:gd name="T5" fmla="*/ 0 h 216"/>
                <a:gd name="T6" fmla="*/ 0 w 101"/>
                <a:gd name="T7" fmla="*/ 0 h 216"/>
                <a:gd name="T8" fmla="*/ 0 w 101"/>
                <a:gd name="T9" fmla="*/ 0 h 216"/>
                <a:gd name="T10" fmla="*/ 0 60000 65536"/>
                <a:gd name="T11" fmla="*/ 0 60000 65536"/>
                <a:gd name="T12" fmla="*/ 0 60000 65536"/>
                <a:gd name="T13" fmla="*/ 0 60000 65536"/>
                <a:gd name="T14" fmla="*/ 0 60000 65536"/>
                <a:gd name="T15" fmla="*/ 0 w 101"/>
                <a:gd name="T16" fmla="*/ 0 h 216"/>
                <a:gd name="T17" fmla="*/ 101 w 101"/>
                <a:gd name="T18" fmla="*/ 216 h 216"/>
              </a:gdLst>
              <a:ahLst/>
              <a:cxnLst>
                <a:cxn ang="T10">
                  <a:pos x="T0" y="T1"/>
                </a:cxn>
                <a:cxn ang="T11">
                  <a:pos x="T2" y="T3"/>
                </a:cxn>
                <a:cxn ang="T12">
                  <a:pos x="T4" y="T5"/>
                </a:cxn>
                <a:cxn ang="T13">
                  <a:pos x="T6" y="T7"/>
                </a:cxn>
                <a:cxn ang="T14">
                  <a:pos x="T8" y="T9"/>
                </a:cxn>
              </a:cxnLst>
              <a:rect l="T15" t="T16" r="T17" b="T18"/>
              <a:pathLst>
                <a:path w="101" h="216">
                  <a:moveTo>
                    <a:pt x="0" y="0"/>
                  </a:moveTo>
                  <a:lnTo>
                    <a:pt x="101" y="0"/>
                  </a:lnTo>
                  <a:lnTo>
                    <a:pt x="98" y="190"/>
                  </a:lnTo>
                  <a:lnTo>
                    <a:pt x="0" y="216"/>
                  </a:lnTo>
                  <a:lnTo>
                    <a:pt x="0" y="0"/>
                  </a:lnTo>
                  <a:close/>
                </a:path>
              </a:pathLst>
            </a:custGeom>
            <a:solidFill>
              <a:srgbClr val="BF8C66"/>
            </a:solidFill>
            <a:ln w="9525">
              <a:noFill/>
              <a:round/>
              <a:headEnd/>
              <a:tailEnd/>
            </a:ln>
          </p:spPr>
          <p:txBody>
            <a:bodyPr/>
            <a:lstStyle/>
            <a:p>
              <a:endParaRPr lang="tr-TR"/>
            </a:p>
          </p:txBody>
        </p:sp>
        <p:sp>
          <p:nvSpPr>
            <p:cNvPr id="18004" name="Freeform 68"/>
            <p:cNvSpPr>
              <a:spLocks/>
            </p:cNvSpPr>
            <p:nvPr/>
          </p:nvSpPr>
          <p:spPr bwMode="auto">
            <a:xfrm>
              <a:off x="4738" y="2722"/>
              <a:ext cx="25" cy="63"/>
            </a:xfrm>
            <a:custGeom>
              <a:avLst/>
              <a:gdLst>
                <a:gd name="T0" fmla="*/ 0 w 74"/>
                <a:gd name="T1" fmla="*/ 0 h 190"/>
                <a:gd name="T2" fmla="*/ 0 w 74"/>
                <a:gd name="T3" fmla="*/ 0 h 190"/>
                <a:gd name="T4" fmla="*/ 0 w 74"/>
                <a:gd name="T5" fmla="*/ 0 h 190"/>
                <a:gd name="T6" fmla="*/ 0 w 74"/>
                <a:gd name="T7" fmla="*/ 0 h 190"/>
                <a:gd name="T8" fmla="*/ 0 w 74"/>
                <a:gd name="T9" fmla="*/ 0 h 190"/>
                <a:gd name="T10" fmla="*/ 0 60000 65536"/>
                <a:gd name="T11" fmla="*/ 0 60000 65536"/>
                <a:gd name="T12" fmla="*/ 0 60000 65536"/>
                <a:gd name="T13" fmla="*/ 0 60000 65536"/>
                <a:gd name="T14" fmla="*/ 0 60000 65536"/>
                <a:gd name="T15" fmla="*/ 0 w 74"/>
                <a:gd name="T16" fmla="*/ 0 h 190"/>
                <a:gd name="T17" fmla="*/ 74 w 74"/>
                <a:gd name="T18" fmla="*/ 190 h 190"/>
              </a:gdLst>
              <a:ahLst/>
              <a:cxnLst>
                <a:cxn ang="T10">
                  <a:pos x="T0" y="T1"/>
                </a:cxn>
                <a:cxn ang="T11">
                  <a:pos x="T2" y="T3"/>
                </a:cxn>
                <a:cxn ang="T12">
                  <a:pos x="T4" y="T5"/>
                </a:cxn>
                <a:cxn ang="T13">
                  <a:pos x="T6" y="T7"/>
                </a:cxn>
                <a:cxn ang="T14">
                  <a:pos x="T8" y="T9"/>
                </a:cxn>
              </a:cxnLst>
              <a:rect l="T15" t="T16" r="T17" b="T18"/>
              <a:pathLst>
                <a:path w="74" h="190">
                  <a:moveTo>
                    <a:pt x="4" y="1"/>
                  </a:moveTo>
                  <a:lnTo>
                    <a:pt x="0" y="190"/>
                  </a:lnTo>
                  <a:lnTo>
                    <a:pt x="67" y="177"/>
                  </a:lnTo>
                  <a:lnTo>
                    <a:pt x="74" y="0"/>
                  </a:lnTo>
                  <a:lnTo>
                    <a:pt x="4" y="1"/>
                  </a:lnTo>
                  <a:close/>
                </a:path>
              </a:pathLst>
            </a:custGeom>
            <a:solidFill>
              <a:srgbClr val="BF8C66"/>
            </a:solidFill>
            <a:ln w="9525">
              <a:noFill/>
              <a:round/>
              <a:headEnd/>
              <a:tailEnd/>
            </a:ln>
          </p:spPr>
          <p:txBody>
            <a:bodyPr/>
            <a:lstStyle/>
            <a:p>
              <a:endParaRPr lang="tr-TR"/>
            </a:p>
          </p:txBody>
        </p:sp>
        <p:sp>
          <p:nvSpPr>
            <p:cNvPr id="18005" name="Freeform 69"/>
            <p:cNvSpPr>
              <a:spLocks/>
            </p:cNvSpPr>
            <p:nvPr/>
          </p:nvSpPr>
          <p:spPr bwMode="auto">
            <a:xfrm>
              <a:off x="4709" y="2662"/>
              <a:ext cx="43" cy="56"/>
            </a:xfrm>
            <a:custGeom>
              <a:avLst/>
              <a:gdLst>
                <a:gd name="T0" fmla="*/ 0 w 130"/>
                <a:gd name="T1" fmla="*/ 0 h 168"/>
                <a:gd name="T2" fmla="*/ 0 w 130"/>
                <a:gd name="T3" fmla="*/ 0 h 168"/>
                <a:gd name="T4" fmla="*/ 0 w 130"/>
                <a:gd name="T5" fmla="*/ 0 h 168"/>
                <a:gd name="T6" fmla="*/ 0 w 130"/>
                <a:gd name="T7" fmla="*/ 0 h 168"/>
                <a:gd name="T8" fmla="*/ 0 w 130"/>
                <a:gd name="T9" fmla="*/ 0 h 168"/>
                <a:gd name="T10" fmla="*/ 0 w 130"/>
                <a:gd name="T11" fmla="*/ 0 h 168"/>
                <a:gd name="T12" fmla="*/ 0 60000 65536"/>
                <a:gd name="T13" fmla="*/ 0 60000 65536"/>
                <a:gd name="T14" fmla="*/ 0 60000 65536"/>
                <a:gd name="T15" fmla="*/ 0 60000 65536"/>
                <a:gd name="T16" fmla="*/ 0 60000 65536"/>
                <a:gd name="T17" fmla="*/ 0 60000 65536"/>
                <a:gd name="T18" fmla="*/ 0 w 130"/>
                <a:gd name="T19" fmla="*/ 0 h 168"/>
                <a:gd name="T20" fmla="*/ 130 w 130"/>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130" h="168">
                  <a:moveTo>
                    <a:pt x="5" y="167"/>
                  </a:moveTo>
                  <a:lnTo>
                    <a:pt x="130" y="168"/>
                  </a:lnTo>
                  <a:lnTo>
                    <a:pt x="128" y="20"/>
                  </a:lnTo>
                  <a:lnTo>
                    <a:pt x="43" y="2"/>
                  </a:lnTo>
                  <a:lnTo>
                    <a:pt x="0" y="0"/>
                  </a:lnTo>
                  <a:lnTo>
                    <a:pt x="5" y="167"/>
                  </a:lnTo>
                  <a:close/>
                </a:path>
              </a:pathLst>
            </a:custGeom>
            <a:solidFill>
              <a:srgbClr val="BF8C66"/>
            </a:solidFill>
            <a:ln w="9525">
              <a:noFill/>
              <a:round/>
              <a:headEnd/>
              <a:tailEnd/>
            </a:ln>
          </p:spPr>
          <p:txBody>
            <a:bodyPr/>
            <a:lstStyle/>
            <a:p>
              <a:endParaRPr lang="tr-TR"/>
            </a:p>
          </p:txBody>
        </p:sp>
        <p:sp>
          <p:nvSpPr>
            <p:cNvPr id="18006" name="Freeform 70"/>
            <p:cNvSpPr>
              <a:spLocks/>
            </p:cNvSpPr>
            <p:nvPr/>
          </p:nvSpPr>
          <p:spPr bwMode="auto">
            <a:xfrm>
              <a:off x="4718" y="2614"/>
              <a:ext cx="34" cy="51"/>
            </a:xfrm>
            <a:custGeom>
              <a:avLst/>
              <a:gdLst>
                <a:gd name="T0" fmla="*/ 0 w 104"/>
                <a:gd name="T1" fmla="*/ 0 h 155"/>
                <a:gd name="T2" fmla="*/ 0 w 104"/>
                <a:gd name="T3" fmla="*/ 0 h 155"/>
                <a:gd name="T4" fmla="*/ 0 w 104"/>
                <a:gd name="T5" fmla="*/ 0 h 155"/>
                <a:gd name="T6" fmla="*/ 0 w 104"/>
                <a:gd name="T7" fmla="*/ 0 h 155"/>
                <a:gd name="T8" fmla="*/ 0 w 104"/>
                <a:gd name="T9" fmla="*/ 0 h 155"/>
                <a:gd name="T10" fmla="*/ 0 60000 65536"/>
                <a:gd name="T11" fmla="*/ 0 60000 65536"/>
                <a:gd name="T12" fmla="*/ 0 60000 65536"/>
                <a:gd name="T13" fmla="*/ 0 60000 65536"/>
                <a:gd name="T14" fmla="*/ 0 60000 65536"/>
                <a:gd name="T15" fmla="*/ 0 w 104"/>
                <a:gd name="T16" fmla="*/ 0 h 155"/>
                <a:gd name="T17" fmla="*/ 104 w 104"/>
                <a:gd name="T18" fmla="*/ 155 h 155"/>
              </a:gdLst>
              <a:ahLst/>
              <a:cxnLst>
                <a:cxn ang="T10">
                  <a:pos x="T0" y="T1"/>
                </a:cxn>
                <a:cxn ang="T11">
                  <a:pos x="T2" y="T3"/>
                </a:cxn>
                <a:cxn ang="T12">
                  <a:pos x="T4" y="T5"/>
                </a:cxn>
                <a:cxn ang="T13">
                  <a:pos x="T6" y="T7"/>
                </a:cxn>
                <a:cxn ang="T14">
                  <a:pos x="T8" y="T9"/>
                </a:cxn>
              </a:cxnLst>
              <a:rect l="T15" t="T16" r="T17" b="T18"/>
              <a:pathLst>
                <a:path w="104" h="155">
                  <a:moveTo>
                    <a:pt x="1" y="0"/>
                  </a:moveTo>
                  <a:lnTo>
                    <a:pt x="0" y="133"/>
                  </a:lnTo>
                  <a:lnTo>
                    <a:pt x="100" y="155"/>
                  </a:lnTo>
                  <a:lnTo>
                    <a:pt x="104" y="33"/>
                  </a:lnTo>
                  <a:lnTo>
                    <a:pt x="1" y="0"/>
                  </a:lnTo>
                  <a:close/>
                </a:path>
              </a:pathLst>
            </a:custGeom>
            <a:solidFill>
              <a:srgbClr val="BF8C66"/>
            </a:solidFill>
            <a:ln w="9525">
              <a:noFill/>
              <a:round/>
              <a:headEnd/>
              <a:tailEnd/>
            </a:ln>
          </p:spPr>
          <p:txBody>
            <a:bodyPr/>
            <a:lstStyle/>
            <a:p>
              <a:endParaRPr lang="tr-TR"/>
            </a:p>
          </p:txBody>
        </p:sp>
        <p:sp>
          <p:nvSpPr>
            <p:cNvPr id="18007" name="Freeform 71"/>
            <p:cNvSpPr>
              <a:spLocks/>
            </p:cNvSpPr>
            <p:nvPr/>
          </p:nvSpPr>
          <p:spPr bwMode="auto">
            <a:xfrm>
              <a:off x="4804" y="2632"/>
              <a:ext cx="20" cy="57"/>
            </a:xfrm>
            <a:custGeom>
              <a:avLst/>
              <a:gdLst>
                <a:gd name="T0" fmla="*/ 0 w 59"/>
                <a:gd name="T1" fmla="*/ 0 h 172"/>
                <a:gd name="T2" fmla="*/ 0 w 59"/>
                <a:gd name="T3" fmla="*/ 0 h 172"/>
                <a:gd name="T4" fmla="*/ 0 w 59"/>
                <a:gd name="T5" fmla="*/ 0 h 172"/>
                <a:gd name="T6" fmla="*/ 0 w 59"/>
                <a:gd name="T7" fmla="*/ 0 h 172"/>
                <a:gd name="T8" fmla="*/ 0 w 59"/>
                <a:gd name="T9" fmla="*/ 0 h 172"/>
                <a:gd name="T10" fmla="*/ 0 60000 65536"/>
                <a:gd name="T11" fmla="*/ 0 60000 65536"/>
                <a:gd name="T12" fmla="*/ 0 60000 65536"/>
                <a:gd name="T13" fmla="*/ 0 60000 65536"/>
                <a:gd name="T14" fmla="*/ 0 60000 65536"/>
                <a:gd name="T15" fmla="*/ 0 w 59"/>
                <a:gd name="T16" fmla="*/ 0 h 172"/>
                <a:gd name="T17" fmla="*/ 59 w 59"/>
                <a:gd name="T18" fmla="*/ 172 h 172"/>
              </a:gdLst>
              <a:ahLst/>
              <a:cxnLst>
                <a:cxn ang="T10">
                  <a:pos x="T0" y="T1"/>
                </a:cxn>
                <a:cxn ang="T11">
                  <a:pos x="T2" y="T3"/>
                </a:cxn>
                <a:cxn ang="T12">
                  <a:pos x="T4" y="T5"/>
                </a:cxn>
                <a:cxn ang="T13">
                  <a:pos x="T6" y="T7"/>
                </a:cxn>
                <a:cxn ang="T14">
                  <a:pos x="T8" y="T9"/>
                </a:cxn>
              </a:cxnLst>
              <a:rect l="T15" t="T16" r="T17" b="T18"/>
              <a:pathLst>
                <a:path w="59" h="172">
                  <a:moveTo>
                    <a:pt x="2" y="0"/>
                  </a:moveTo>
                  <a:lnTo>
                    <a:pt x="0" y="154"/>
                  </a:lnTo>
                  <a:lnTo>
                    <a:pt x="58" y="172"/>
                  </a:lnTo>
                  <a:lnTo>
                    <a:pt x="59" y="29"/>
                  </a:lnTo>
                  <a:lnTo>
                    <a:pt x="2" y="0"/>
                  </a:lnTo>
                  <a:close/>
                </a:path>
              </a:pathLst>
            </a:custGeom>
            <a:solidFill>
              <a:srgbClr val="BF8C66"/>
            </a:solidFill>
            <a:ln w="9525">
              <a:noFill/>
              <a:round/>
              <a:headEnd/>
              <a:tailEnd/>
            </a:ln>
          </p:spPr>
          <p:txBody>
            <a:bodyPr/>
            <a:lstStyle/>
            <a:p>
              <a:endParaRPr lang="tr-TR"/>
            </a:p>
          </p:txBody>
        </p:sp>
        <p:sp>
          <p:nvSpPr>
            <p:cNvPr id="18008" name="Freeform 72"/>
            <p:cNvSpPr>
              <a:spLocks/>
            </p:cNvSpPr>
            <p:nvPr/>
          </p:nvSpPr>
          <p:spPr bwMode="auto">
            <a:xfrm>
              <a:off x="4786" y="2683"/>
              <a:ext cx="24" cy="45"/>
            </a:xfrm>
            <a:custGeom>
              <a:avLst/>
              <a:gdLst>
                <a:gd name="T0" fmla="*/ 0 w 70"/>
                <a:gd name="T1" fmla="*/ 0 h 135"/>
                <a:gd name="T2" fmla="*/ 0 w 70"/>
                <a:gd name="T3" fmla="*/ 0 h 135"/>
                <a:gd name="T4" fmla="*/ 0 w 70"/>
                <a:gd name="T5" fmla="*/ 0 h 135"/>
                <a:gd name="T6" fmla="*/ 0 w 70"/>
                <a:gd name="T7" fmla="*/ 0 h 135"/>
                <a:gd name="T8" fmla="*/ 0 w 70"/>
                <a:gd name="T9" fmla="*/ 0 h 135"/>
                <a:gd name="T10" fmla="*/ 0 w 70"/>
                <a:gd name="T11" fmla="*/ 0 h 135"/>
                <a:gd name="T12" fmla="*/ 0 60000 65536"/>
                <a:gd name="T13" fmla="*/ 0 60000 65536"/>
                <a:gd name="T14" fmla="*/ 0 60000 65536"/>
                <a:gd name="T15" fmla="*/ 0 60000 65536"/>
                <a:gd name="T16" fmla="*/ 0 60000 65536"/>
                <a:gd name="T17" fmla="*/ 0 60000 65536"/>
                <a:gd name="T18" fmla="*/ 0 w 70"/>
                <a:gd name="T19" fmla="*/ 0 h 135"/>
                <a:gd name="T20" fmla="*/ 70 w 70"/>
                <a:gd name="T21" fmla="*/ 135 h 135"/>
              </a:gdLst>
              <a:ahLst/>
              <a:cxnLst>
                <a:cxn ang="T12">
                  <a:pos x="T0" y="T1"/>
                </a:cxn>
                <a:cxn ang="T13">
                  <a:pos x="T2" y="T3"/>
                </a:cxn>
                <a:cxn ang="T14">
                  <a:pos x="T4" y="T5"/>
                </a:cxn>
                <a:cxn ang="T15">
                  <a:pos x="T6" y="T7"/>
                </a:cxn>
                <a:cxn ang="T16">
                  <a:pos x="T8" y="T9"/>
                </a:cxn>
                <a:cxn ang="T17">
                  <a:pos x="T10" y="T11"/>
                </a:cxn>
              </a:cxnLst>
              <a:rect l="T18" t="T19" r="T20" b="T21"/>
              <a:pathLst>
                <a:path w="70" h="135">
                  <a:moveTo>
                    <a:pt x="0" y="0"/>
                  </a:moveTo>
                  <a:lnTo>
                    <a:pt x="13" y="4"/>
                  </a:lnTo>
                  <a:lnTo>
                    <a:pt x="67" y="19"/>
                  </a:lnTo>
                  <a:lnTo>
                    <a:pt x="70" y="135"/>
                  </a:lnTo>
                  <a:lnTo>
                    <a:pt x="0" y="133"/>
                  </a:lnTo>
                  <a:lnTo>
                    <a:pt x="0" y="0"/>
                  </a:lnTo>
                  <a:close/>
                </a:path>
              </a:pathLst>
            </a:custGeom>
            <a:solidFill>
              <a:srgbClr val="BF8C66"/>
            </a:solidFill>
            <a:ln w="9525">
              <a:noFill/>
              <a:round/>
              <a:headEnd/>
              <a:tailEnd/>
            </a:ln>
          </p:spPr>
          <p:txBody>
            <a:bodyPr/>
            <a:lstStyle/>
            <a:p>
              <a:endParaRPr lang="tr-TR"/>
            </a:p>
          </p:txBody>
        </p:sp>
        <p:sp>
          <p:nvSpPr>
            <p:cNvPr id="18009" name="Freeform 73"/>
            <p:cNvSpPr>
              <a:spLocks/>
            </p:cNvSpPr>
            <p:nvPr/>
          </p:nvSpPr>
          <p:spPr bwMode="auto">
            <a:xfrm>
              <a:off x="4812" y="2691"/>
              <a:ext cx="16" cy="37"/>
            </a:xfrm>
            <a:custGeom>
              <a:avLst/>
              <a:gdLst>
                <a:gd name="T0" fmla="*/ 0 w 49"/>
                <a:gd name="T1" fmla="*/ 0 h 110"/>
                <a:gd name="T2" fmla="*/ 0 w 49"/>
                <a:gd name="T3" fmla="*/ 0 h 110"/>
                <a:gd name="T4" fmla="*/ 0 w 49"/>
                <a:gd name="T5" fmla="*/ 0 h 110"/>
                <a:gd name="T6" fmla="*/ 0 w 49"/>
                <a:gd name="T7" fmla="*/ 0 h 110"/>
                <a:gd name="T8" fmla="*/ 0 w 49"/>
                <a:gd name="T9" fmla="*/ 0 h 110"/>
                <a:gd name="T10" fmla="*/ 0 60000 65536"/>
                <a:gd name="T11" fmla="*/ 0 60000 65536"/>
                <a:gd name="T12" fmla="*/ 0 60000 65536"/>
                <a:gd name="T13" fmla="*/ 0 60000 65536"/>
                <a:gd name="T14" fmla="*/ 0 60000 65536"/>
                <a:gd name="T15" fmla="*/ 0 w 49"/>
                <a:gd name="T16" fmla="*/ 0 h 110"/>
                <a:gd name="T17" fmla="*/ 49 w 49"/>
                <a:gd name="T18" fmla="*/ 110 h 110"/>
              </a:gdLst>
              <a:ahLst/>
              <a:cxnLst>
                <a:cxn ang="T10">
                  <a:pos x="T0" y="T1"/>
                </a:cxn>
                <a:cxn ang="T11">
                  <a:pos x="T2" y="T3"/>
                </a:cxn>
                <a:cxn ang="T12">
                  <a:pos x="T4" y="T5"/>
                </a:cxn>
                <a:cxn ang="T13">
                  <a:pos x="T6" y="T7"/>
                </a:cxn>
                <a:cxn ang="T14">
                  <a:pos x="T8" y="T9"/>
                </a:cxn>
              </a:cxnLst>
              <a:rect l="T15" t="T16" r="T17" b="T18"/>
              <a:pathLst>
                <a:path w="49" h="110">
                  <a:moveTo>
                    <a:pt x="0" y="0"/>
                  </a:moveTo>
                  <a:lnTo>
                    <a:pt x="5" y="110"/>
                  </a:lnTo>
                  <a:lnTo>
                    <a:pt x="49" y="110"/>
                  </a:lnTo>
                  <a:lnTo>
                    <a:pt x="48" y="8"/>
                  </a:lnTo>
                  <a:lnTo>
                    <a:pt x="0" y="0"/>
                  </a:lnTo>
                  <a:close/>
                </a:path>
              </a:pathLst>
            </a:custGeom>
            <a:solidFill>
              <a:srgbClr val="BF8C66"/>
            </a:solidFill>
            <a:ln w="9525">
              <a:noFill/>
              <a:round/>
              <a:headEnd/>
              <a:tailEnd/>
            </a:ln>
          </p:spPr>
          <p:txBody>
            <a:bodyPr/>
            <a:lstStyle/>
            <a:p>
              <a:endParaRPr lang="tr-TR"/>
            </a:p>
          </p:txBody>
        </p:sp>
        <p:sp>
          <p:nvSpPr>
            <p:cNvPr id="18010" name="Freeform 74"/>
            <p:cNvSpPr>
              <a:spLocks/>
            </p:cNvSpPr>
            <p:nvPr/>
          </p:nvSpPr>
          <p:spPr bwMode="auto">
            <a:xfrm>
              <a:off x="4786" y="2731"/>
              <a:ext cx="24" cy="37"/>
            </a:xfrm>
            <a:custGeom>
              <a:avLst/>
              <a:gdLst>
                <a:gd name="T0" fmla="*/ 0 w 70"/>
                <a:gd name="T1" fmla="*/ 0 h 112"/>
                <a:gd name="T2" fmla="*/ 0 w 70"/>
                <a:gd name="T3" fmla="*/ 0 h 112"/>
                <a:gd name="T4" fmla="*/ 0 w 70"/>
                <a:gd name="T5" fmla="*/ 0 h 112"/>
                <a:gd name="T6" fmla="*/ 0 w 70"/>
                <a:gd name="T7" fmla="*/ 0 h 112"/>
                <a:gd name="T8" fmla="*/ 0 w 70"/>
                <a:gd name="T9" fmla="*/ 0 h 112"/>
                <a:gd name="T10" fmla="*/ 0 60000 65536"/>
                <a:gd name="T11" fmla="*/ 0 60000 65536"/>
                <a:gd name="T12" fmla="*/ 0 60000 65536"/>
                <a:gd name="T13" fmla="*/ 0 60000 65536"/>
                <a:gd name="T14" fmla="*/ 0 60000 65536"/>
                <a:gd name="T15" fmla="*/ 0 w 70"/>
                <a:gd name="T16" fmla="*/ 0 h 112"/>
                <a:gd name="T17" fmla="*/ 70 w 70"/>
                <a:gd name="T18" fmla="*/ 112 h 112"/>
              </a:gdLst>
              <a:ahLst/>
              <a:cxnLst>
                <a:cxn ang="T10">
                  <a:pos x="T0" y="T1"/>
                </a:cxn>
                <a:cxn ang="T11">
                  <a:pos x="T2" y="T3"/>
                </a:cxn>
                <a:cxn ang="T12">
                  <a:pos x="T4" y="T5"/>
                </a:cxn>
                <a:cxn ang="T13">
                  <a:pos x="T6" y="T7"/>
                </a:cxn>
                <a:cxn ang="T14">
                  <a:pos x="T8" y="T9"/>
                </a:cxn>
              </a:cxnLst>
              <a:rect l="T15" t="T16" r="T17" b="T18"/>
              <a:pathLst>
                <a:path w="70" h="112">
                  <a:moveTo>
                    <a:pt x="3" y="0"/>
                  </a:moveTo>
                  <a:lnTo>
                    <a:pt x="70" y="2"/>
                  </a:lnTo>
                  <a:lnTo>
                    <a:pt x="67" y="96"/>
                  </a:lnTo>
                  <a:lnTo>
                    <a:pt x="0" y="112"/>
                  </a:lnTo>
                  <a:lnTo>
                    <a:pt x="3" y="0"/>
                  </a:lnTo>
                  <a:close/>
                </a:path>
              </a:pathLst>
            </a:custGeom>
            <a:solidFill>
              <a:srgbClr val="BF8C66"/>
            </a:solidFill>
            <a:ln w="9525">
              <a:noFill/>
              <a:round/>
              <a:headEnd/>
              <a:tailEnd/>
            </a:ln>
          </p:spPr>
          <p:txBody>
            <a:bodyPr/>
            <a:lstStyle/>
            <a:p>
              <a:endParaRPr lang="tr-TR"/>
            </a:p>
          </p:txBody>
        </p:sp>
        <p:sp>
          <p:nvSpPr>
            <p:cNvPr id="18011" name="Freeform 75"/>
            <p:cNvSpPr>
              <a:spLocks/>
            </p:cNvSpPr>
            <p:nvPr/>
          </p:nvSpPr>
          <p:spPr bwMode="auto">
            <a:xfrm>
              <a:off x="4813" y="2730"/>
              <a:ext cx="15" cy="31"/>
            </a:xfrm>
            <a:custGeom>
              <a:avLst/>
              <a:gdLst>
                <a:gd name="T0" fmla="*/ 0 w 44"/>
                <a:gd name="T1" fmla="*/ 0 h 93"/>
                <a:gd name="T2" fmla="*/ 0 w 44"/>
                <a:gd name="T3" fmla="*/ 0 h 93"/>
                <a:gd name="T4" fmla="*/ 0 w 44"/>
                <a:gd name="T5" fmla="*/ 0 h 93"/>
                <a:gd name="T6" fmla="*/ 0 w 44"/>
                <a:gd name="T7" fmla="*/ 0 h 93"/>
                <a:gd name="T8" fmla="*/ 0 w 44"/>
                <a:gd name="T9" fmla="*/ 0 h 93"/>
                <a:gd name="T10" fmla="*/ 0 60000 65536"/>
                <a:gd name="T11" fmla="*/ 0 60000 65536"/>
                <a:gd name="T12" fmla="*/ 0 60000 65536"/>
                <a:gd name="T13" fmla="*/ 0 60000 65536"/>
                <a:gd name="T14" fmla="*/ 0 60000 65536"/>
                <a:gd name="T15" fmla="*/ 0 w 44"/>
                <a:gd name="T16" fmla="*/ 0 h 93"/>
                <a:gd name="T17" fmla="*/ 44 w 44"/>
                <a:gd name="T18" fmla="*/ 93 h 93"/>
              </a:gdLst>
              <a:ahLst/>
              <a:cxnLst>
                <a:cxn ang="T10">
                  <a:pos x="T0" y="T1"/>
                </a:cxn>
                <a:cxn ang="T11">
                  <a:pos x="T2" y="T3"/>
                </a:cxn>
                <a:cxn ang="T12">
                  <a:pos x="T4" y="T5"/>
                </a:cxn>
                <a:cxn ang="T13">
                  <a:pos x="T6" y="T7"/>
                </a:cxn>
                <a:cxn ang="T14">
                  <a:pos x="T8" y="T9"/>
                </a:cxn>
              </a:cxnLst>
              <a:rect l="T15" t="T16" r="T17" b="T18"/>
              <a:pathLst>
                <a:path w="44" h="93">
                  <a:moveTo>
                    <a:pt x="0" y="4"/>
                  </a:moveTo>
                  <a:lnTo>
                    <a:pt x="0" y="93"/>
                  </a:lnTo>
                  <a:lnTo>
                    <a:pt x="43" y="84"/>
                  </a:lnTo>
                  <a:lnTo>
                    <a:pt x="44" y="0"/>
                  </a:lnTo>
                  <a:lnTo>
                    <a:pt x="0" y="4"/>
                  </a:lnTo>
                  <a:close/>
                </a:path>
              </a:pathLst>
            </a:custGeom>
            <a:solidFill>
              <a:srgbClr val="BF8C66"/>
            </a:solidFill>
            <a:ln w="9525">
              <a:noFill/>
              <a:round/>
              <a:headEnd/>
              <a:tailEnd/>
            </a:ln>
          </p:spPr>
          <p:txBody>
            <a:bodyPr/>
            <a:lstStyle/>
            <a:p>
              <a:endParaRPr lang="tr-TR"/>
            </a:p>
          </p:txBody>
        </p:sp>
        <p:sp>
          <p:nvSpPr>
            <p:cNvPr id="18012" name="Freeform 76"/>
            <p:cNvSpPr>
              <a:spLocks/>
            </p:cNvSpPr>
            <p:nvPr/>
          </p:nvSpPr>
          <p:spPr bwMode="auto">
            <a:xfrm>
              <a:off x="4785" y="2765"/>
              <a:ext cx="24" cy="45"/>
            </a:xfrm>
            <a:custGeom>
              <a:avLst/>
              <a:gdLst>
                <a:gd name="T0" fmla="*/ 0 w 73"/>
                <a:gd name="T1" fmla="*/ 0 h 135"/>
                <a:gd name="T2" fmla="*/ 0 w 73"/>
                <a:gd name="T3" fmla="*/ 0 h 135"/>
                <a:gd name="T4" fmla="*/ 0 w 73"/>
                <a:gd name="T5" fmla="*/ 0 h 135"/>
                <a:gd name="T6" fmla="*/ 0 w 73"/>
                <a:gd name="T7" fmla="*/ 0 h 135"/>
                <a:gd name="T8" fmla="*/ 0 w 73"/>
                <a:gd name="T9" fmla="*/ 0 h 135"/>
                <a:gd name="T10" fmla="*/ 0 60000 65536"/>
                <a:gd name="T11" fmla="*/ 0 60000 65536"/>
                <a:gd name="T12" fmla="*/ 0 60000 65536"/>
                <a:gd name="T13" fmla="*/ 0 60000 65536"/>
                <a:gd name="T14" fmla="*/ 0 60000 65536"/>
                <a:gd name="T15" fmla="*/ 0 w 73"/>
                <a:gd name="T16" fmla="*/ 0 h 135"/>
                <a:gd name="T17" fmla="*/ 73 w 73"/>
                <a:gd name="T18" fmla="*/ 135 h 135"/>
              </a:gdLst>
              <a:ahLst/>
              <a:cxnLst>
                <a:cxn ang="T10">
                  <a:pos x="T0" y="T1"/>
                </a:cxn>
                <a:cxn ang="T11">
                  <a:pos x="T2" y="T3"/>
                </a:cxn>
                <a:cxn ang="T12">
                  <a:pos x="T4" y="T5"/>
                </a:cxn>
                <a:cxn ang="T13">
                  <a:pos x="T6" y="T7"/>
                </a:cxn>
                <a:cxn ang="T14">
                  <a:pos x="T8" y="T9"/>
                </a:cxn>
              </a:cxnLst>
              <a:rect l="T15" t="T16" r="T17" b="T18"/>
              <a:pathLst>
                <a:path w="73" h="135">
                  <a:moveTo>
                    <a:pt x="72" y="0"/>
                  </a:moveTo>
                  <a:lnTo>
                    <a:pt x="0" y="20"/>
                  </a:lnTo>
                  <a:lnTo>
                    <a:pt x="1" y="135"/>
                  </a:lnTo>
                  <a:lnTo>
                    <a:pt x="73" y="98"/>
                  </a:lnTo>
                  <a:lnTo>
                    <a:pt x="72" y="0"/>
                  </a:lnTo>
                  <a:close/>
                </a:path>
              </a:pathLst>
            </a:custGeom>
            <a:solidFill>
              <a:srgbClr val="BF8C66"/>
            </a:solidFill>
            <a:ln w="9525">
              <a:noFill/>
              <a:round/>
              <a:headEnd/>
              <a:tailEnd/>
            </a:ln>
          </p:spPr>
          <p:txBody>
            <a:bodyPr/>
            <a:lstStyle/>
            <a:p>
              <a:endParaRPr lang="tr-TR"/>
            </a:p>
          </p:txBody>
        </p:sp>
        <p:sp>
          <p:nvSpPr>
            <p:cNvPr id="18013" name="Freeform 77"/>
            <p:cNvSpPr>
              <a:spLocks/>
            </p:cNvSpPr>
            <p:nvPr/>
          </p:nvSpPr>
          <p:spPr bwMode="auto">
            <a:xfrm>
              <a:off x="4812" y="2762"/>
              <a:ext cx="16" cy="34"/>
            </a:xfrm>
            <a:custGeom>
              <a:avLst/>
              <a:gdLst>
                <a:gd name="T0" fmla="*/ 0 w 48"/>
                <a:gd name="T1" fmla="*/ 0 h 103"/>
                <a:gd name="T2" fmla="*/ 0 w 48"/>
                <a:gd name="T3" fmla="*/ 0 h 103"/>
                <a:gd name="T4" fmla="*/ 0 w 48"/>
                <a:gd name="T5" fmla="*/ 0 h 103"/>
                <a:gd name="T6" fmla="*/ 0 w 48"/>
                <a:gd name="T7" fmla="*/ 0 h 103"/>
                <a:gd name="T8" fmla="*/ 0 w 48"/>
                <a:gd name="T9" fmla="*/ 0 h 103"/>
                <a:gd name="T10" fmla="*/ 0 60000 65536"/>
                <a:gd name="T11" fmla="*/ 0 60000 65536"/>
                <a:gd name="T12" fmla="*/ 0 60000 65536"/>
                <a:gd name="T13" fmla="*/ 0 60000 65536"/>
                <a:gd name="T14" fmla="*/ 0 60000 65536"/>
                <a:gd name="T15" fmla="*/ 0 w 48"/>
                <a:gd name="T16" fmla="*/ 0 h 103"/>
                <a:gd name="T17" fmla="*/ 48 w 48"/>
                <a:gd name="T18" fmla="*/ 103 h 103"/>
              </a:gdLst>
              <a:ahLst/>
              <a:cxnLst>
                <a:cxn ang="T10">
                  <a:pos x="T0" y="T1"/>
                </a:cxn>
                <a:cxn ang="T11">
                  <a:pos x="T2" y="T3"/>
                </a:cxn>
                <a:cxn ang="T12">
                  <a:pos x="T4" y="T5"/>
                </a:cxn>
                <a:cxn ang="T13">
                  <a:pos x="T6" y="T7"/>
                </a:cxn>
                <a:cxn ang="T14">
                  <a:pos x="T8" y="T9"/>
                </a:cxn>
              </a:cxnLst>
              <a:rect l="T15" t="T16" r="T17" b="T18"/>
              <a:pathLst>
                <a:path w="48" h="103">
                  <a:moveTo>
                    <a:pt x="1" y="11"/>
                  </a:moveTo>
                  <a:lnTo>
                    <a:pt x="0" y="103"/>
                  </a:lnTo>
                  <a:lnTo>
                    <a:pt x="48" y="84"/>
                  </a:lnTo>
                  <a:lnTo>
                    <a:pt x="47" y="0"/>
                  </a:lnTo>
                  <a:lnTo>
                    <a:pt x="1" y="11"/>
                  </a:lnTo>
                  <a:close/>
                </a:path>
              </a:pathLst>
            </a:custGeom>
            <a:solidFill>
              <a:srgbClr val="BF8C66"/>
            </a:solidFill>
            <a:ln w="9525">
              <a:noFill/>
              <a:round/>
              <a:headEnd/>
              <a:tailEnd/>
            </a:ln>
          </p:spPr>
          <p:txBody>
            <a:bodyPr/>
            <a:lstStyle/>
            <a:p>
              <a:endParaRPr lang="tr-TR"/>
            </a:p>
          </p:txBody>
        </p:sp>
        <p:sp>
          <p:nvSpPr>
            <p:cNvPr id="18014" name="Freeform 78"/>
            <p:cNvSpPr>
              <a:spLocks/>
            </p:cNvSpPr>
            <p:nvPr/>
          </p:nvSpPr>
          <p:spPr bwMode="auto">
            <a:xfrm>
              <a:off x="4885" y="2649"/>
              <a:ext cx="33" cy="26"/>
            </a:xfrm>
            <a:custGeom>
              <a:avLst/>
              <a:gdLst>
                <a:gd name="T0" fmla="*/ 0 w 100"/>
                <a:gd name="T1" fmla="*/ 0 h 78"/>
                <a:gd name="T2" fmla="*/ 0 w 100"/>
                <a:gd name="T3" fmla="*/ 0 h 78"/>
                <a:gd name="T4" fmla="*/ 0 w 100"/>
                <a:gd name="T5" fmla="*/ 0 h 78"/>
                <a:gd name="T6" fmla="*/ 0 w 100"/>
                <a:gd name="T7" fmla="*/ 0 h 78"/>
                <a:gd name="T8" fmla="*/ 0 w 100"/>
                <a:gd name="T9" fmla="*/ 0 h 78"/>
                <a:gd name="T10" fmla="*/ 0 w 100"/>
                <a:gd name="T11" fmla="*/ 0 h 78"/>
                <a:gd name="T12" fmla="*/ 0 w 100"/>
                <a:gd name="T13" fmla="*/ 0 h 78"/>
                <a:gd name="T14" fmla="*/ 0 w 100"/>
                <a:gd name="T15" fmla="*/ 0 h 78"/>
                <a:gd name="T16" fmla="*/ 0 w 100"/>
                <a:gd name="T17" fmla="*/ 0 h 78"/>
                <a:gd name="T18" fmla="*/ 0 w 100"/>
                <a:gd name="T19" fmla="*/ 0 h 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0"/>
                <a:gd name="T31" fmla="*/ 0 h 78"/>
                <a:gd name="T32" fmla="*/ 100 w 100"/>
                <a:gd name="T33" fmla="*/ 78 h 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0" h="78">
                  <a:moveTo>
                    <a:pt x="1" y="0"/>
                  </a:moveTo>
                  <a:lnTo>
                    <a:pt x="99" y="0"/>
                  </a:lnTo>
                  <a:lnTo>
                    <a:pt x="100" y="76"/>
                  </a:lnTo>
                  <a:lnTo>
                    <a:pt x="23" y="78"/>
                  </a:lnTo>
                  <a:lnTo>
                    <a:pt x="22" y="69"/>
                  </a:lnTo>
                  <a:lnTo>
                    <a:pt x="21" y="49"/>
                  </a:lnTo>
                  <a:lnTo>
                    <a:pt x="18" y="27"/>
                  </a:lnTo>
                  <a:lnTo>
                    <a:pt x="14" y="14"/>
                  </a:lnTo>
                  <a:lnTo>
                    <a:pt x="0" y="5"/>
                  </a:lnTo>
                  <a:lnTo>
                    <a:pt x="1" y="0"/>
                  </a:lnTo>
                  <a:close/>
                </a:path>
              </a:pathLst>
            </a:custGeom>
            <a:solidFill>
              <a:srgbClr val="BF8C66"/>
            </a:solidFill>
            <a:ln w="9525">
              <a:noFill/>
              <a:round/>
              <a:headEnd/>
              <a:tailEnd/>
            </a:ln>
          </p:spPr>
          <p:txBody>
            <a:bodyPr/>
            <a:lstStyle/>
            <a:p>
              <a:endParaRPr lang="tr-TR"/>
            </a:p>
          </p:txBody>
        </p:sp>
        <p:sp>
          <p:nvSpPr>
            <p:cNvPr id="18015" name="Freeform 79"/>
            <p:cNvSpPr>
              <a:spLocks/>
            </p:cNvSpPr>
            <p:nvPr/>
          </p:nvSpPr>
          <p:spPr bwMode="auto">
            <a:xfrm>
              <a:off x="4892" y="2676"/>
              <a:ext cx="26" cy="22"/>
            </a:xfrm>
            <a:custGeom>
              <a:avLst/>
              <a:gdLst>
                <a:gd name="T0" fmla="*/ 0 w 78"/>
                <a:gd name="T1" fmla="*/ 0 h 65"/>
                <a:gd name="T2" fmla="*/ 0 w 78"/>
                <a:gd name="T3" fmla="*/ 0 h 65"/>
                <a:gd name="T4" fmla="*/ 0 w 78"/>
                <a:gd name="T5" fmla="*/ 0 h 65"/>
                <a:gd name="T6" fmla="*/ 0 w 78"/>
                <a:gd name="T7" fmla="*/ 0 h 65"/>
                <a:gd name="T8" fmla="*/ 0 w 78"/>
                <a:gd name="T9" fmla="*/ 0 h 65"/>
                <a:gd name="T10" fmla="*/ 0 w 78"/>
                <a:gd name="T11" fmla="*/ 0 h 65"/>
                <a:gd name="T12" fmla="*/ 0 w 78"/>
                <a:gd name="T13" fmla="*/ 0 h 65"/>
                <a:gd name="T14" fmla="*/ 0 w 78"/>
                <a:gd name="T15" fmla="*/ 0 h 65"/>
                <a:gd name="T16" fmla="*/ 0 60000 65536"/>
                <a:gd name="T17" fmla="*/ 0 60000 65536"/>
                <a:gd name="T18" fmla="*/ 0 60000 65536"/>
                <a:gd name="T19" fmla="*/ 0 60000 65536"/>
                <a:gd name="T20" fmla="*/ 0 60000 65536"/>
                <a:gd name="T21" fmla="*/ 0 60000 65536"/>
                <a:gd name="T22" fmla="*/ 0 60000 65536"/>
                <a:gd name="T23" fmla="*/ 0 60000 65536"/>
                <a:gd name="T24" fmla="*/ 0 w 78"/>
                <a:gd name="T25" fmla="*/ 0 h 65"/>
                <a:gd name="T26" fmla="*/ 78 w 78"/>
                <a:gd name="T27" fmla="*/ 65 h 6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8" h="65">
                  <a:moveTo>
                    <a:pt x="2" y="0"/>
                  </a:moveTo>
                  <a:lnTo>
                    <a:pt x="77" y="0"/>
                  </a:lnTo>
                  <a:lnTo>
                    <a:pt x="78" y="48"/>
                  </a:lnTo>
                  <a:lnTo>
                    <a:pt x="50" y="40"/>
                  </a:lnTo>
                  <a:lnTo>
                    <a:pt x="27" y="65"/>
                  </a:lnTo>
                  <a:lnTo>
                    <a:pt x="2" y="40"/>
                  </a:lnTo>
                  <a:lnTo>
                    <a:pt x="0" y="2"/>
                  </a:lnTo>
                  <a:lnTo>
                    <a:pt x="2" y="0"/>
                  </a:lnTo>
                  <a:close/>
                </a:path>
              </a:pathLst>
            </a:custGeom>
            <a:solidFill>
              <a:srgbClr val="BF8C66"/>
            </a:solidFill>
            <a:ln w="9525">
              <a:noFill/>
              <a:round/>
              <a:headEnd/>
              <a:tailEnd/>
            </a:ln>
          </p:spPr>
          <p:txBody>
            <a:bodyPr/>
            <a:lstStyle/>
            <a:p>
              <a:endParaRPr lang="tr-TR"/>
            </a:p>
          </p:txBody>
        </p:sp>
        <p:sp>
          <p:nvSpPr>
            <p:cNvPr id="18016" name="Freeform 80"/>
            <p:cNvSpPr>
              <a:spLocks/>
            </p:cNvSpPr>
            <p:nvPr/>
          </p:nvSpPr>
          <p:spPr bwMode="auto">
            <a:xfrm>
              <a:off x="4887" y="2727"/>
              <a:ext cx="29" cy="18"/>
            </a:xfrm>
            <a:custGeom>
              <a:avLst/>
              <a:gdLst>
                <a:gd name="T0" fmla="*/ 0 w 87"/>
                <a:gd name="T1" fmla="*/ 0 h 53"/>
                <a:gd name="T2" fmla="*/ 0 w 87"/>
                <a:gd name="T3" fmla="*/ 0 h 53"/>
                <a:gd name="T4" fmla="*/ 0 w 87"/>
                <a:gd name="T5" fmla="*/ 0 h 53"/>
                <a:gd name="T6" fmla="*/ 0 w 87"/>
                <a:gd name="T7" fmla="*/ 0 h 53"/>
                <a:gd name="T8" fmla="*/ 0 w 87"/>
                <a:gd name="T9" fmla="*/ 0 h 53"/>
                <a:gd name="T10" fmla="*/ 0 w 87"/>
                <a:gd name="T11" fmla="*/ 0 h 53"/>
                <a:gd name="T12" fmla="*/ 0 w 87"/>
                <a:gd name="T13" fmla="*/ 0 h 53"/>
                <a:gd name="T14" fmla="*/ 0 w 87"/>
                <a:gd name="T15" fmla="*/ 0 h 53"/>
                <a:gd name="T16" fmla="*/ 0 w 87"/>
                <a:gd name="T17" fmla="*/ 0 h 53"/>
                <a:gd name="T18" fmla="*/ 0 w 87"/>
                <a:gd name="T19" fmla="*/ 0 h 53"/>
                <a:gd name="T20" fmla="*/ 0 w 87"/>
                <a:gd name="T21" fmla="*/ 0 h 53"/>
                <a:gd name="T22" fmla="*/ 0 w 87"/>
                <a:gd name="T23" fmla="*/ 0 h 53"/>
                <a:gd name="T24" fmla="*/ 0 w 87"/>
                <a:gd name="T25" fmla="*/ 0 h 53"/>
                <a:gd name="T26" fmla="*/ 0 w 87"/>
                <a:gd name="T27" fmla="*/ 0 h 53"/>
                <a:gd name="T28" fmla="*/ 0 w 87"/>
                <a:gd name="T29" fmla="*/ 0 h 5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7"/>
                <a:gd name="T46" fmla="*/ 0 h 53"/>
                <a:gd name="T47" fmla="*/ 87 w 87"/>
                <a:gd name="T48" fmla="*/ 53 h 5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7" h="53">
                  <a:moveTo>
                    <a:pt x="2" y="17"/>
                  </a:moveTo>
                  <a:lnTo>
                    <a:pt x="3" y="17"/>
                  </a:lnTo>
                  <a:lnTo>
                    <a:pt x="8" y="19"/>
                  </a:lnTo>
                  <a:lnTo>
                    <a:pt x="15" y="20"/>
                  </a:lnTo>
                  <a:lnTo>
                    <a:pt x="23" y="22"/>
                  </a:lnTo>
                  <a:lnTo>
                    <a:pt x="31" y="23"/>
                  </a:lnTo>
                  <a:lnTo>
                    <a:pt x="39" y="24"/>
                  </a:lnTo>
                  <a:lnTo>
                    <a:pt x="45" y="24"/>
                  </a:lnTo>
                  <a:lnTo>
                    <a:pt x="50" y="24"/>
                  </a:lnTo>
                  <a:lnTo>
                    <a:pt x="57" y="14"/>
                  </a:lnTo>
                  <a:lnTo>
                    <a:pt x="66" y="15"/>
                  </a:lnTo>
                  <a:lnTo>
                    <a:pt x="87" y="0"/>
                  </a:lnTo>
                  <a:lnTo>
                    <a:pt x="87" y="53"/>
                  </a:lnTo>
                  <a:lnTo>
                    <a:pt x="0" y="53"/>
                  </a:lnTo>
                  <a:lnTo>
                    <a:pt x="2" y="17"/>
                  </a:lnTo>
                  <a:close/>
                </a:path>
              </a:pathLst>
            </a:custGeom>
            <a:solidFill>
              <a:srgbClr val="BF8C66"/>
            </a:solidFill>
            <a:ln w="9525">
              <a:noFill/>
              <a:round/>
              <a:headEnd/>
              <a:tailEnd/>
            </a:ln>
          </p:spPr>
          <p:txBody>
            <a:bodyPr/>
            <a:lstStyle/>
            <a:p>
              <a:endParaRPr lang="tr-TR"/>
            </a:p>
          </p:txBody>
        </p:sp>
        <p:sp>
          <p:nvSpPr>
            <p:cNvPr id="18017" name="Freeform 81"/>
            <p:cNvSpPr>
              <a:spLocks/>
            </p:cNvSpPr>
            <p:nvPr/>
          </p:nvSpPr>
          <p:spPr bwMode="auto">
            <a:xfrm>
              <a:off x="4882" y="2747"/>
              <a:ext cx="34" cy="18"/>
            </a:xfrm>
            <a:custGeom>
              <a:avLst/>
              <a:gdLst>
                <a:gd name="T0" fmla="*/ 0 w 100"/>
                <a:gd name="T1" fmla="*/ 0 h 52"/>
                <a:gd name="T2" fmla="*/ 0 w 100"/>
                <a:gd name="T3" fmla="*/ 0 h 52"/>
                <a:gd name="T4" fmla="*/ 0 w 100"/>
                <a:gd name="T5" fmla="*/ 0 h 52"/>
                <a:gd name="T6" fmla="*/ 0 w 100"/>
                <a:gd name="T7" fmla="*/ 0 h 52"/>
                <a:gd name="T8" fmla="*/ 0 w 100"/>
                <a:gd name="T9" fmla="*/ 0 h 52"/>
                <a:gd name="T10" fmla="*/ 0 w 100"/>
                <a:gd name="T11" fmla="*/ 0 h 52"/>
                <a:gd name="T12" fmla="*/ 0 w 100"/>
                <a:gd name="T13" fmla="*/ 0 h 52"/>
                <a:gd name="T14" fmla="*/ 0 60000 65536"/>
                <a:gd name="T15" fmla="*/ 0 60000 65536"/>
                <a:gd name="T16" fmla="*/ 0 60000 65536"/>
                <a:gd name="T17" fmla="*/ 0 60000 65536"/>
                <a:gd name="T18" fmla="*/ 0 60000 65536"/>
                <a:gd name="T19" fmla="*/ 0 60000 65536"/>
                <a:gd name="T20" fmla="*/ 0 60000 65536"/>
                <a:gd name="T21" fmla="*/ 0 w 100"/>
                <a:gd name="T22" fmla="*/ 0 h 52"/>
                <a:gd name="T23" fmla="*/ 100 w 100"/>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0" h="52">
                  <a:moveTo>
                    <a:pt x="15" y="1"/>
                  </a:moveTo>
                  <a:lnTo>
                    <a:pt x="13" y="34"/>
                  </a:lnTo>
                  <a:lnTo>
                    <a:pt x="0" y="37"/>
                  </a:lnTo>
                  <a:lnTo>
                    <a:pt x="0" y="52"/>
                  </a:lnTo>
                  <a:lnTo>
                    <a:pt x="100" y="52"/>
                  </a:lnTo>
                  <a:lnTo>
                    <a:pt x="100" y="0"/>
                  </a:lnTo>
                  <a:lnTo>
                    <a:pt x="15" y="1"/>
                  </a:lnTo>
                  <a:close/>
                </a:path>
              </a:pathLst>
            </a:custGeom>
            <a:solidFill>
              <a:srgbClr val="BF8C66"/>
            </a:solidFill>
            <a:ln w="9525">
              <a:noFill/>
              <a:round/>
              <a:headEnd/>
              <a:tailEnd/>
            </a:ln>
          </p:spPr>
          <p:txBody>
            <a:bodyPr/>
            <a:lstStyle/>
            <a:p>
              <a:endParaRPr lang="tr-TR"/>
            </a:p>
          </p:txBody>
        </p:sp>
        <p:sp>
          <p:nvSpPr>
            <p:cNvPr id="18018" name="Freeform 82"/>
            <p:cNvSpPr>
              <a:spLocks/>
            </p:cNvSpPr>
            <p:nvPr/>
          </p:nvSpPr>
          <p:spPr bwMode="auto">
            <a:xfrm>
              <a:off x="4905" y="2718"/>
              <a:ext cx="11" cy="5"/>
            </a:xfrm>
            <a:custGeom>
              <a:avLst/>
              <a:gdLst>
                <a:gd name="T0" fmla="*/ 0 w 34"/>
                <a:gd name="T1" fmla="*/ 0 h 15"/>
                <a:gd name="T2" fmla="*/ 0 w 34"/>
                <a:gd name="T3" fmla="*/ 0 h 15"/>
                <a:gd name="T4" fmla="*/ 0 w 34"/>
                <a:gd name="T5" fmla="*/ 0 h 15"/>
                <a:gd name="T6" fmla="*/ 0 w 34"/>
                <a:gd name="T7" fmla="*/ 0 h 15"/>
                <a:gd name="T8" fmla="*/ 0 w 34"/>
                <a:gd name="T9" fmla="*/ 0 h 15"/>
                <a:gd name="T10" fmla="*/ 0 60000 65536"/>
                <a:gd name="T11" fmla="*/ 0 60000 65536"/>
                <a:gd name="T12" fmla="*/ 0 60000 65536"/>
                <a:gd name="T13" fmla="*/ 0 60000 65536"/>
                <a:gd name="T14" fmla="*/ 0 60000 65536"/>
                <a:gd name="T15" fmla="*/ 0 w 34"/>
                <a:gd name="T16" fmla="*/ 0 h 15"/>
                <a:gd name="T17" fmla="*/ 34 w 34"/>
                <a:gd name="T18" fmla="*/ 15 h 15"/>
              </a:gdLst>
              <a:ahLst/>
              <a:cxnLst>
                <a:cxn ang="T10">
                  <a:pos x="T0" y="T1"/>
                </a:cxn>
                <a:cxn ang="T11">
                  <a:pos x="T2" y="T3"/>
                </a:cxn>
                <a:cxn ang="T12">
                  <a:pos x="T4" y="T5"/>
                </a:cxn>
                <a:cxn ang="T13">
                  <a:pos x="T6" y="T7"/>
                </a:cxn>
                <a:cxn ang="T14">
                  <a:pos x="T8" y="T9"/>
                </a:cxn>
              </a:cxnLst>
              <a:rect l="T15" t="T16" r="T17" b="T18"/>
              <a:pathLst>
                <a:path w="34" h="15">
                  <a:moveTo>
                    <a:pt x="2" y="6"/>
                  </a:moveTo>
                  <a:lnTo>
                    <a:pt x="34" y="0"/>
                  </a:lnTo>
                  <a:lnTo>
                    <a:pt x="32" y="15"/>
                  </a:lnTo>
                  <a:lnTo>
                    <a:pt x="0" y="11"/>
                  </a:lnTo>
                  <a:lnTo>
                    <a:pt x="2" y="6"/>
                  </a:lnTo>
                  <a:close/>
                </a:path>
              </a:pathLst>
            </a:custGeom>
            <a:solidFill>
              <a:srgbClr val="E5A38C"/>
            </a:solidFill>
            <a:ln w="9525">
              <a:noFill/>
              <a:round/>
              <a:headEnd/>
              <a:tailEnd/>
            </a:ln>
          </p:spPr>
          <p:txBody>
            <a:bodyPr/>
            <a:lstStyle/>
            <a:p>
              <a:endParaRPr lang="tr-TR"/>
            </a:p>
          </p:txBody>
        </p:sp>
        <p:sp>
          <p:nvSpPr>
            <p:cNvPr id="18019" name="Freeform 83"/>
            <p:cNvSpPr>
              <a:spLocks/>
            </p:cNvSpPr>
            <p:nvPr/>
          </p:nvSpPr>
          <p:spPr bwMode="auto">
            <a:xfrm>
              <a:off x="4940" y="2667"/>
              <a:ext cx="28" cy="20"/>
            </a:xfrm>
            <a:custGeom>
              <a:avLst/>
              <a:gdLst>
                <a:gd name="T0" fmla="*/ 0 w 83"/>
                <a:gd name="T1" fmla="*/ 0 h 60"/>
                <a:gd name="T2" fmla="*/ 0 w 83"/>
                <a:gd name="T3" fmla="*/ 0 h 60"/>
                <a:gd name="T4" fmla="*/ 0 w 83"/>
                <a:gd name="T5" fmla="*/ 0 h 60"/>
                <a:gd name="T6" fmla="*/ 0 w 83"/>
                <a:gd name="T7" fmla="*/ 0 h 60"/>
                <a:gd name="T8" fmla="*/ 0 w 83"/>
                <a:gd name="T9" fmla="*/ 0 h 60"/>
                <a:gd name="T10" fmla="*/ 0 w 83"/>
                <a:gd name="T11" fmla="*/ 0 h 60"/>
                <a:gd name="T12" fmla="*/ 0 w 83"/>
                <a:gd name="T13" fmla="*/ 0 h 60"/>
                <a:gd name="T14" fmla="*/ 0 60000 65536"/>
                <a:gd name="T15" fmla="*/ 0 60000 65536"/>
                <a:gd name="T16" fmla="*/ 0 60000 65536"/>
                <a:gd name="T17" fmla="*/ 0 60000 65536"/>
                <a:gd name="T18" fmla="*/ 0 60000 65536"/>
                <a:gd name="T19" fmla="*/ 0 60000 65536"/>
                <a:gd name="T20" fmla="*/ 0 60000 65536"/>
                <a:gd name="T21" fmla="*/ 0 w 83"/>
                <a:gd name="T22" fmla="*/ 0 h 60"/>
                <a:gd name="T23" fmla="*/ 83 w 83"/>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3" h="60">
                  <a:moveTo>
                    <a:pt x="0" y="0"/>
                  </a:moveTo>
                  <a:lnTo>
                    <a:pt x="83" y="1"/>
                  </a:lnTo>
                  <a:lnTo>
                    <a:pt x="83" y="8"/>
                  </a:lnTo>
                  <a:lnTo>
                    <a:pt x="70" y="19"/>
                  </a:lnTo>
                  <a:lnTo>
                    <a:pt x="69" y="60"/>
                  </a:lnTo>
                  <a:lnTo>
                    <a:pt x="2" y="58"/>
                  </a:lnTo>
                  <a:lnTo>
                    <a:pt x="0" y="0"/>
                  </a:lnTo>
                  <a:close/>
                </a:path>
              </a:pathLst>
            </a:custGeom>
            <a:solidFill>
              <a:srgbClr val="BF8C66"/>
            </a:solidFill>
            <a:ln w="9525">
              <a:noFill/>
              <a:round/>
              <a:headEnd/>
              <a:tailEnd/>
            </a:ln>
          </p:spPr>
          <p:txBody>
            <a:bodyPr/>
            <a:lstStyle/>
            <a:p>
              <a:endParaRPr lang="tr-TR"/>
            </a:p>
          </p:txBody>
        </p:sp>
        <p:sp>
          <p:nvSpPr>
            <p:cNvPr id="18020" name="Freeform 84"/>
            <p:cNvSpPr>
              <a:spLocks/>
            </p:cNvSpPr>
            <p:nvPr/>
          </p:nvSpPr>
          <p:spPr bwMode="auto">
            <a:xfrm>
              <a:off x="4939" y="2691"/>
              <a:ext cx="28" cy="22"/>
            </a:xfrm>
            <a:custGeom>
              <a:avLst/>
              <a:gdLst>
                <a:gd name="T0" fmla="*/ 0 w 85"/>
                <a:gd name="T1" fmla="*/ 0 h 67"/>
                <a:gd name="T2" fmla="*/ 0 w 85"/>
                <a:gd name="T3" fmla="*/ 0 h 67"/>
                <a:gd name="T4" fmla="*/ 0 w 85"/>
                <a:gd name="T5" fmla="*/ 0 h 67"/>
                <a:gd name="T6" fmla="*/ 0 w 85"/>
                <a:gd name="T7" fmla="*/ 0 h 67"/>
                <a:gd name="T8" fmla="*/ 0 w 85"/>
                <a:gd name="T9" fmla="*/ 0 h 67"/>
                <a:gd name="T10" fmla="*/ 0 w 85"/>
                <a:gd name="T11" fmla="*/ 0 h 67"/>
                <a:gd name="T12" fmla="*/ 0 w 85"/>
                <a:gd name="T13" fmla="*/ 0 h 67"/>
                <a:gd name="T14" fmla="*/ 0 w 85"/>
                <a:gd name="T15" fmla="*/ 0 h 67"/>
                <a:gd name="T16" fmla="*/ 0 60000 65536"/>
                <a:gd name="T17" fmla="*/ 0 60000 65536"/>
                <a:gd name="T18" fmla="*/ 0 60000 65536"/>
                <a:gd name="T19" fmla="*/ 0 60000 65536"/>
                <a:gd name="T20" fmla="*/ 0 60000 65536"/>
                <a:gd name="T21" fmla="*/ 0 60000 65536"/>
                <a:gd name="T22" fmla="*/ 0 60000 65536"/>
                <a:gd name="T23" fmla="*/ 0 60000 65536"/>
                <a:gd name="T24" fmla="*/ 0 w 85"/>
                <a:gd name="T25" fmla="*/ 0 h 67"/>
                <a:gd name="T26" fmla="*/ 85 w 85"/>
                <a:gd name="T27" fmla="*/ 67 h 6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5" h="67">
                  <a:moveTo>
                    <a:pt x="0" y="0"/>
                  </a:moveTo>
                  <a:lnTo>
                    <a:pt x="74" y="1"/>
                  </a:lnTo>
                  <a:lnTo>
                    <a:pt x="76" y="48"/>
                  </a:lnTo>
                  <a:lnTo>
                    <a:pt x="85" y="61"/>
                  </a:lnTo>
                  <a:lnTo>
                    <a:pt x="46" y="67"/>
                  </a:lnTo>
                  <a:lnTo>
                    <a:pt x="32" y="60"/>
                  </a:lnTo>
                  <a:lnTo>
                    <a:pt x="0" y="63"/>
                  </a:lnTo>
                  <a:lnTo>
                    <a:pt x="0" y="0"/>
                  </a:lnTo>
                  <a:close/>
                </a:path>
              </a:pathLst>
            </a:custGeom>
            <a:solidFill>
              <a:srgbClr val="BF8C66"/>
            </a:solidFill>
            <a:ln w="9525">
              <a:noFill/>
              <a:round/>
              <a:headEnd/>
              <a:tailEnd/>
            </a:ln>
          </p:spPr>
          <p:txBody>
            <a:bodyPr/>
            <a:lstStyle/>
            <a:p>
              <a:endParaRPr lang="tr-TR"/>
            </a:p>
          </p:txBody>
        </p:sp>
        <p:sp>
          <p:nvSpPr>
            <p:cNvPr id="18021" name="Freeform 85"/>
            <p:cNvSpPr>
              <a:spLocks/>
            </p:cNvSpPr>
            <p:nvPr/>
          </p:nvSpPr>
          <p:spPr bwMode="auto">
            <a:xfrm>
              <a:off x="4937" y="2727"/>
              <a:ext cx="28" cy="13"/>
            </a:xfrm>
            <a:custGeom>
              <a:avLst/>
              <a:gdLst>
                <a:gd name="T0" fmla="*/ 0 w 83"/>
                <a:gd name="T1" fmla="*/ 0 h 40"/>
                <a:gd name="T2" fmla="*/ 0 w 83"/>
                <a:gd name="T3" fmla="*/ 0 h 40"/>
                <a:gd name="T4" fmla="*/ 0 w 83"/>
                <a:gd name="T5" fmla="*/ 0 h 40"/>
                <a:gd name="T6" fmla="*/ 0 w 83"/>
                <a:gd name="T7" fmla="*/ 0 h 40"/>
                <a:gd name="T8" fmla="*/ 0 w 83"/>
                <a:gd name="T9" fmla="*/ 0 h 40"/>
                <a:gd name="T10" fmla="*/ 0 w 83"/>
                <a:gd name="T11" fmla="*/ 0 h 40"/>
                <a:gd name="T12" fmla="*/ 0 w 83"/>
                <a:gd name="T13" fmla="*/ 0 h 40"/>
                <a:gd name="T14" fmla="*/ 0 w 83"/>
                <a:gd name="T15" fmla="*/ 0 h 40"/>
                <a:gd name="T16" fmla="*/ 0 w 83"/>
                <a:gd name="T17" fmla="*/ 0 h 40"/>
                <a:gd name="T18" fmla="*/ 0 w 83"/>
                <a:gd name="T19" fmla="*/ 0 h 40"/>
                <a:gd name="T20" fmla="*/ 0 w 83"/>
                <a:gd name="T21" fmla="*/ 0 h 40"/>
                <a:gd name="T22" fmla="*/ 0 w 83"/>
                <a:gd name="T23" fmla="*/ 0 h 40"/>
                <a:gd name="T24" fmla="*/ 0 w 83"/>
                <a:gd name="T25" fmla="*/ 0 h 40"/>
                <a:gd name="T26" fmla="*/ 0 w 83"/>
                <a:gd name="T27" fmla="*/ 0 h 40"/>
                <a:gd name="T28" fmla="*/ 0 w 83"/>
                <a:gd name="T29" fmla="*/ 0 h 40"/>
                <a:gd name="T30" fmla="*/ 0 w 83"/>
                <a:gd name="T31" fmla="*/ 0 h 40"/>
                <a:gd name="T32" fmla="*/ 0 w 83"/>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40"/>
                <a:gd name="T53" fmla="*/ 83 w 83"/>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40">
                  <a:moveTo>
                    <a:pt x="0" y="0"/>
                  </a:moveTo>
                  <a:lnTo>
                    <a:pt x="4" y="0"/>
                  </a:lnTo>
                  <a:lnTo>
                    <a:pt x="7" y="7"/>
                  </a:lnTo>
                  <a:lnTo>
                    <a:pt x="8" y="7"/>
                  </a:lnTo>
                  <a:lnTo>
                    <a:pt x="10" y="8"/>
                  </a:lnTo>
                  <a:lnTo>
                    <a:pt x="15" y="10"/>
                  </a:lnTo>
                  <a:lnTo>
                    <a:pt x="21" y="11"/>
                  </a:lnTo>
                  <a:lnTo>
                    <a:pt x="26" y="13"/>
                  </a:lnTo>
                  <a:lnTo>
                    <a:pt x="32" y="15"/>
                  </a:lnTo>
                  <a:lnTo>
                    <a:pt x="39" y="16"/>
                  </a:lnTo>
                  <a:lnTo>
                    <a:pt x="45" y="16"/>
                  </a:lnTo>
                  <a:lnTo>
                    <a:pt x="73" y="15"/>
                  </a:lnTo>
                  <a:lnTo>
                    <a:pt x="80" y="18"/>
                  </a:lnTo>
                  <a:lnTo>
                    <a:pt x="83" y="25"/>
                  </a:lnTo>
                  <a:lnTo>
                    <a:pt x="76" y="40"/>
                  </a:lnTo>
                  <a:lnTo>
                    <a:pt x="0" y="38"/>
                  </a:lnTo>
                  <a:lnTo>
                    <a:pt x="0" y="0"/>
                  </a:lnTo>
                  <a:close/>
                </a:path>
              </a:pathLst>
            </a:custGeom>
            <a:solidFill>
              <a:srgbClr val="BF8C66"/>
            </a:solidFill>
            <a:ln w="9525">
              <a:noFill/>
              <a:round/>
              <a:headEnd/>
              <a:tailEnd/>
            </a:ln>
          </p:spPr>
          <p:txBody>
            <a:bodyPr/>
            <a:lstStyle/>
            <a:p>
              <a:endParaRPr lang="tr-TR"/>
            </a:p>
          </p:txBody>
        </p:sp>
        <p:sp>
          <p:nvSpPr>
            <p:cNvPr id="18022" name="Freeform 86"/>
            <p:cNvSpPr>
              <a:spLocks/>
            </p:cNvSpPr>
            <p:nvPr/>
          </p:nvSpPr>
          <p:spPr bwMode="auto">
            <a:xfrm>
              <a:off x="4937" y="2743"/>
              <a:ext cx="25" cy="21"/>
            </a:xfrm>
            <a:custGeom>
              <a:avLst/>
              <a:gdLst>
                <a:gd name="T0" fmla="*/ 0 w 75"/>
                <a:gd name="T1" fmla="*/ 0 h 64"/>
                <a:gd name="T2" fmla="*/ 0 w 75"/>
                <a:gd name="T3" fmla="*/ 0 h 64"/>
                <a:gd name="T4" fmla="*/ 0 w 75"/>
                <a:gd name="T5" fmla="*/ 0 h 64"/>
                <a:gd name="T6" fmla="*/ 0 w 75"/>
                <a:gd name="T7" fmla="*/ 0 h 64"/>
                <a:gd name="T8" fmla="*/ 0 w 75"/>
                <a:gd name="T9" fmla="*/ 0 h 64"/>
                <a:gd name="T10" fmla="*/ 0 60000 65536"/>
                <a:gd name="T11" fmla="*/ 0 60000 65536"/>
                <a:gd name="T12" fmla="*/ 0 60000 65536"/>
                <a:gd name="T13" fmla="*/ 0 60000 65536"/>
                <a:gd name="T14" fmla="*/ 0 60000 65536"/>
                <a:gd name="T15" fmla="*/ 0 w 75"/>
                <a:gd name="T16" fmla="*/ 0 h 64"/>
                <a:gd name="T17" fmla="*/ 75 w 75"/>
                <a:gd name="T18" fmla="*/ 64 h 64"/>
              </a:gdLst>
              <a:ahLst/>
              <a:cxnLst>
                <a:cxn ang="T10">
                  <a:pos x="T0" y="T1"/>
                </a:cxn>
                <a:cxn ang="T11">
                  <a:pos x="T2" y="T3"/>
                </a:cxn>
                <a:cxn ang="T12">
                  <a:pos x="T4" y="T5"/>
                </a:cxn>
                <a:cxn ang="T13">
                  <a:pos x="T6" y="T7"/>
                </a:cxn>
                <a:cxn ang="T14">
                  <a:pos x="T8" y="T9"/>
                </a:cxn>
              </a:cxnLst>
              <a:rect l="T15" t="T16" r="T17" b="T18"/>
              <a:pathLst>
                <a:path w="75" h="64">
                  <a:moveTo>
                    <a:pt x="1" y="0"/>
                  </a:moveTo>
                  <a:lnTo>
                    <a:pt x="0" y="64"/>
                  </a:lnTo>
                  <a:lnTo>
                    <a:pt x="69" y="64"/>
                  </a:lnTo>
                  <a:lnTo>
                    <a:pt x="75" y="0"/>
                  </a:lnTo>
                  <a:lnTo>
                    <a:pt x="1" y="0"/>
                  </a:lnTo>
                  <a:close/>
                </a:path>
              </a:pathLst>
            </a:custGeom>
            <a:solidFill>
              <a:srgbClr val="BF8C66"/>
            </a:solidFill>
            <a:ln w="9525">
              <a:noFill/>
              <a:round/>
              <a:headEnd/>
              <a:tailEnd/>
            </a:ln>
          </p:spPr>
          <p:txBody>
            <a:bodyPr/>
            <a:lstStyle/>
            <a:p>
              <a:endParaRPr lang="tr-TR"/>
            </a:p>
          </p:txBody>
        </p:sp>
        <p:sp>
          <p:nvSpPr>
            <p:cNvPr id="18023" name="Freeform 87"/>
            <p:cNvSpPr>
              <a:spLocks/>
            </p:cNvSpPr>
            <p:nvPr/>
          </p:nvSpPr>
          <p:spPr bwMode="auto">
            <a:xfrm>
              <a:off x="5029" y="2670"/>
              <a:ext cx="14" cy="24"/>
            </a:xfrm>
            <a:custGeom>
              <a:avLst/>
              <a:gdLst>
                <a:gd name="T0" fmla="*/ 0 w 42"/>
                <a:gd name="T1" fmla="*/ 0 h 73"/>
                <a:gd name="T2" fmla="*/ 0 w 42"/>
                <a:gd name="T3" fmla="*/ 0 h 73"/>
                <a:gd name="T4" fmla="*/ 0 w 42"/>
                <a:gd name="T5" fmla="*/ 0 h 73"/>
                <a:gd name="T6" fmla="*/ 0 w 42"/>
                <a:gd name="T7" fmla="*/ 0 h 73"/>
                <a:gd name="T8" fmla="*/ 0 w 42"/>
                <a:gd name="T9" fmla="*/ 0 h 73"/>
                <a:gd name="T10" fmla="*/ 0 60000 65536"/>
                <a:gd name="T11" fmla="*/ 0 60000 65536"/>
                <a:gd name="T12" fmla="*/ 0 60000 65536"/>
                <a:gd name="T13" fmla="*/ 0 60000 65536"/>
                <a:gd name="T14" fmla="*/ 0 60000 65536"/>
                <a:gd name="T15" fmla="*/ 0 w 42"/>
                <a:gd name="T16" fmla="*/ 0 h 73"/>
                <a:gd name="T17" fmla="*/ 42 w 42"/>
                <a:gd name="T18" fmla="*/ 73 h 73"/>
              </a:gdLst>
              <a:ahLst/>
              <a:cxnLst>
                <a:cxn ang="T10">
                  <a:pos x="T0" y="T1"/>
                </a:cxn>
                <a:cxn ang="T11">
                  <a:pos x="T2" y="T3"/>
                </a:cxn>
                <a:cxn ang="T12">
                  <a:pos x="T4" y="T5"/>
                </a:cxn>
                <a:cxn ang="T13">
                  <a:pos x="T6" y="T7"/>
                </a:cxn>
                <a:cxn ang="T14">
                  <a:pos x="T8" y="T9"/>
                </a:cxn>
              </a:cxnLst>
              <a:rect l="T15" t="T16" r="T17" b="T18"/>
              <a:pathLst>
                <a:path w="42" h="73">
                  <a:moveTo>
                    <a:pt x="0" y="0"/>
                  </a:moveTo>
                  <a:lnTo>
                    <a:pt x="41" y="4"/>
                  </a:lnTo>
                  <a:lnTo>
                    <a:pt x="42" y="73"/>
                  </a:lnTo>
                  <a:lnTo>
                    <a:pt x="0" y="72"/>
                  </a:lnTo>
                  <a:lnTo>
                    <a:pt x="0" y="0"/>
                  </a:lnTo>
                  <a:close/>
                </a:path>
              </a:pathLst>
            </a:custGeom>
            <a:solidFill>
              <a:srgbClr val="BF8C66"/>
            </a:solidFill>
            <a:ln w="9525">
              <a:noFill/>
              <a:round/>
              <a:headEnd/>
              <a:tailEnd/>
            </a:ln>
          </p:spPr>
          <p:txBody>
            <a:bodyPr/>
            <a:lstStyle/>
            <a:p>
              <a:endParaRPr lang="tr-TR"/>
            </a:p>
          </p:txBody>
        </p:sp>
        <p:sp>
          <p:nvSpPr>
            <p:cNvPr id="18024" name="Freeform 88"/>
            <p:cNvSpPr>
              <a:spLocks/>
            </p:cNvSpPr>
            <p:nvPr/>
          </p:nvSpPr>
          <p:spPr bwMode="auto">
            <a:xfrm>
              <a:off x="5028" y="2697"/>
              <a:ext cx="14" cy="34"/>
            </a:xfrm>
            <a:custGeom>
              <a:avLst/>
              <a:gdLst>
                <a:gd name="T0" fmla="*/ 0 w 43"/>
                <a:gd name="T1" fmla="*/ 0 h 101"/>
                <a:gd name="T2" fmla="*/ 0 w 43"/>
                <a:gd name="T3" fmla="*/ 0 h 101"/>
                <a:gd name="T4" fmla="*/ 0 w 43"/>
                <a:gd name="T5" fmla="*/ 0 h 101"/>
                <a:gd name="T6" fmla="*/ 0 w 43"/>
                <a:gd name="T7" fmla="*/ 0 h 101"/>
                <a:gd name="T8" fmla="*/ 0 w 43"/>
                <a:gd name="T9" fmla="*/ 0 h 101"/>
                <a:gd name="T10" fmla="*/ 0 60000 65536"/>
                <a:gd name="T11" fmla="*/ 0 60000 65536"/>
                <a:gd name="T12" fmla="*/ 0 60000 65536"/>
                <a:gd name="T13" fmla="*/ 0 60000 65536"/>
                <a:gd name="T14" fmla="*/ 0 60000 65536"/>
                <a:gd name="T15" fmla="*/ 0 w 43"/>
                <a:gd name="T16" fmla="*/ 0 h 101"/>
                <a:gd name="T17" fmla="*/ 43 w 43"/>
                <a:gd name="T18" fmla="*/ 101 h 101"/>
              </a:gdLst>
              <a:ahLst/>
              <a:cxnLst>
                <a:cxn ang="T10">
                  <a:pos x="T0" y="T1"/>
                </a:cxn>
                <a:cxn ang="T11">
                  <a:pos x="T2" y="T3"/>
                </a:cxn>
                <a:cxn ang="T12">
                  <a:pos x="T4" y="T5"/>
                </a:cxn>
                <a:cxn ang="T13">
                  <a:pos x="T6" y="T7"/>
                </a:cxn>
                <a:cxn ang="T14">
                  <a:pos x="T8" y="T9"/>
                </a:cxn>
              </a:cxnLst>
              <a:rect l="T15" t="T16" r="T17" b="T18"/>
              <a:pathLst>
                <a:path w="43" h="101">
                  <a:moveTo>
                    <a:pt x="2" y="0"/>
                  </a:moveTo>
                  <a:lnTo>
                    <a:pt x="40" y="1"/>
                  </a:lnTo>
                  <a:lnTo>
                    <a:pt x="43" y="101"/>
                  </a:lnTo>
                  <a:lnTo>
                    <a:pt x="0" y="100"/>
                  </a:lnTo>
                  <a:lnTo>
                    <a:pt x="2" y="0"/>
                  </a:lnTo>
                  <a:close/>
                </a:path>
              </a:pathLst>
            </a:custGeom>
            <a:solidFill>
              <a:srgbClr val="BF8C66"/>
            </a:solidFill>
            <a:ln w="9525">
              <a:noFill/>
              <a:round/>
              <a:headEnd/>
              <a:tailEnd/>
            </a:ln>
          </p:spPr>
          <p:txBody>
            <a:bodyPr/>
            <a:lstStyle/>
            <a:p>
              <a:endParaRPr lang="tr-TR"/>
            </a:p>
          </p:txBody>
        </p:sp>
        <p:sp>
          <p:nvSpPr>
            <p:cNvPr id="18025" name="Freeform 89"/>
            <p:cNvSpPr>
              <a:spLocks/>
            </p:cNvSpPr>
            <p:nvPr/>
          </p:nvSpPr>
          <p:spPr bwMode="auto">
            <a:xfrm>
              <a:off x="5028" y="2735"/>
              <a:ext cx="14" cy="30"/>
            </a:xfrm>
            <a:custGeom>
              <a:avLst/>
              <a:gdLst>
                <a:gd name="T0" fmla="*/ 0 w 44"/>
                <a:gd name="T1" fmla="*/ 0 h 92"/>
                <a:gd name="T2" fmla="*/ 0 w 44"/>
                <a:gd name="T3" fmla="*/ 0 h 92"/>
                <a:gd name="T4" fmla="*/ 0 w 44"/>
                <a:gd name="T5" fmla="*/ 0 h 92"/>
                <a:gd name="T6" fmla="*/ 0 w 44"/>
                <a:gd name="T7" fmla="*/ 0 h 92"/>
                <a:gd name="T8" fmla="*/ 0 w 44"/>
                <a:gd name="T9" fmla="*/ 0 h 92"/>
                <a:gd name="T10" fmla="*/ 0 60000 65536"/>
                <a:gd name="T11" fmla="*/ 0 60000 65536"/>
                <a:gd name="T12" fmla="*/ 0 60000 65536"/>
                <a:gd name="T13" fmla="*/ 0 60000 65536"/>
                <a:gd name="T14" fmla="*/ 0 60000 65536"/>
                <a:gd name="T15" fmla="*/ 0 w 44"/>
                <a:gd name="T16" fmla="*/ 0 h 92"/>
                <a:gd name="T17" fmla="*/ 44 w 44"/>
                <a:gd name="T18" fmla="*/ 92 h 92"/>
              </a:gdLst>
              <a:ahLst/>
              <a:cxnLst>
                <a:cxn ang="T10">
                  <a:pos x="T0" y="T1"/>
                </a:cxn>
                <a:cxn ang="T11">
                  <a:pos x="T2" y="T3"/>
                </a:cxn>
                <a:cxn ang="T12">
                  <a:pos x="T4" y="T5"/>
                </a:cxn>
                <a:cxn ang="T13">
                  <a:pos x="T6" y="T7"/>
                </a:cxn>
                <a:cxn ang="T14">
                  <a:pos x="T8" y="T9"/>
                </a:cxn>
              </a:cxnLst>
              <a:rect l="T15" t="T16" r="T17" b="T18"/>
              <a:pathLst>
                <a:path w="44" h="92">
                  <a:moveTo>
                    <a:pt x="0" y="0"/>
                  </a:moveTo>
                  <a:lnTo>
                    <a:pt x="43" y="0"/>
                  </a:lnTo>
                  <a:lnTo>
                    <a:pt x="44" y="92"/>
                  </a:lnTo>
                  <a:lnTo>
                    <a:pt x="1" y="91"/>
                  </a:lnTo>
                  <a:lnTo>
                    <a:pt x="0" y="0"/>
                  </a:lnTo>
                  <a:close/>
                </a:path>
              </a:pathLst>
            </a:custGeom>
            <a:solidFill>
              <a:srgbClr val="BF8C66"/>
            </a:solidFill>
            <a:ln w="9525">
              <a:noFill/>
              <a:round/>
              <a:headEnd/>
              <a:tailEnd/>
            </a:ln>
          </p:spPr>
          <p:txBody>
            <a:bodyPr/>
            <a:lstStyle/>
            <a:p>
              <a:endParaRPr lang="tr-TR"/>
            </a:p>
          </p:txBody>
        </p:sp>
        <p:sp>
          <p:nvSpPr>
            <p:cNvPr id="18026" name="Freeform 90"/>
            <p:cNvSpPr>
              <a:spLocks/>
            </p:cNvSpPr>
            <p:nvPr/>
          </p:nvSpPr>
          <p:spPr bwMode="auto">
            <a:xfrm>
              <a:off x="5099" y="2632"/>
              <a:ext cx="40" cy="54"/>
            </a:xfrm>
            <a:custGeom>
              <a:avLst/>
              <a:gdLst>
                <a:gd name="T0" fmla="*/ 0 w 122"/>
                <a:gd name="T1" fmla="*/ 0 h 160"/>
                <a:gd name="T2" fmla="*/ 0 w 122"/>
                <a:gd name="T3" fmla="*/ 0 h 160"/>
                <a:gd name="T4" fmla="*/ 0 w 122"/>
                <a:gd name="T5" fmla="*/ 0 h 160"/>
                <a:gd name="T6" fmla="*/ 0 w 122"/>
                <a:gd name="T7" fmla="*/ 0 h 160"/>
                <a:gd name="T8" fmla="*/ 0 w 122"/>
                <a:gd name="T9" fmla="*/ 0 h 160"/>
                <a:gd name="T10" fmla="*/ 0 w 122"/>
                <a:gd name="T11" fmla="*/ 0 h 160"/>
                <a:gd name="T12" fmla="*/ 0 w 122"/>
                <a:gd name="T13" fmla="*/ 0 h 160"/>
                <a:gd name="T14" fmla="*/ 0 60000 65536"/>
                <a:gd name="T15" fmla="*/ 0 60000 65536"/>
                <a:gd name="T16" fmla="*/ 0 60000 65536"/>
                <a:gd name="T17" fmla="*/ 0 60000 65536"/>
                <a:gd name="T18" fmla="*/ 0 60000 65536"/>
                <a:gd name="T19" fmla="*/ 0 60000 65536"/>
                <a:gd name="T20" fmla="*/ 0 60000 65536"/>
                <a:gd name="T21" fmla="*/ 0 w 122"/>
                <a:gd name="T22" fmla="*/ 0 h 160"/>
                <a:gd name="T23" fmla="*/ 122 w 122"/>
                <a:gd name="T24" fmla="*/ 160 h 1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2" h="160">
                  <a:moveTo>
                    <a:pt x="0" y="0"/>
                  </a:moveTo>
                  <a:lnTo>
                    <a:pt x="120" y="16"/>
                  </a:lnTo>
                  <a:lnTo>
                    <a:pt x="122" y="30"/>
                  </a:lnTo>
                  <a:lnTo>
                    <a:pt x="94" y="40"/>
                  </a:lnTo>
                  <a:lnTo>
                    <a:pt x="95" y="160"/>
                  </a:lnTo>
                  <a:lnTo>
                    <a:pt x="3" y="153"/>
                  </a:lnTo>
                  <a:lnTo>
                    <a:pt x="0" y="0"/>
                  </a:lnTo>
                  <a:close/>
                </a:path>
              </a:pathLst>
            </a:custGeom>
            <a:solidFill>
              <a:srgbClr val="BF8C66"/>
            </a:solidFill>
            <a:ln w="9525">
              <a:noFill/>
              <a:round/>
              <a:headEnd/>
              <a:tailEnd/>
            </a:ln>
          </p:spPr>
          <p:txBody>
            <a:bodyPr/>
            <a:lstStyle/>
            <a:p>
              <a:endParaRPr lang="tr-TR"/>
            </a:p>
          </p:txBody>
        </p:sp>
        <p:sp>
          <p:nvSpPr>
            <p:cNvPr id="18027" name="Freeform 91"/>
            <p:cNvSpPr>
              <a:spLocks/>
            </p:cNvSpPr>
            <p:nvPr/>
          </p:nvSpPr>
          <p:spPr bwMode="auto">
            <a:xfrm>
              <a:off x="5099" y="2686"/>
              <a:ext cx="31" cy="59"/>
            </a:xfrm>
            <a:custGeom>
              <a:avLst/>
              <a:gdLst>
                <a:gd name="T0" fmla="*/ 0 w 93"/>
                <a:gd name="T1" fmla="*/ 0 h 177"/>
                <a:gd name="T2" fmla="*/ 0 w 93"/>
                <a:gd name="T3" fmla="*/ 0 h 177"/>
                <a:gd name="T4" fmla="*/ 0 w 93"/>
                <a:gd name="T5" fmla="*/ 0 h 177"/>
                <a:gd name="T6" fmla="*/ 0 w 93"/>
                <a:gd name="T7" fmla="*/ 0 h 177"/>
                <a:gd name="T8" fmla="*/ 0 w 93"/>
                <a:gd name="T9" fmla="*/ 0 h 177"/>
                <a:gd name="T10" fmla="*/ 0 60000 65536"/>
                <a:gd name="T11" fmla="*/ 0 60000 65536"/>
                <a:gd name="T12" fmla="*/ 0 60000 65536"/>
                <a:gd name="T13" fmla="*/ 0 60000 65536"/>
                <a:gd name="T14" fmla="*/ 0 60000 65536"/>
                <a:gd name="T15" fmla="*/ 0 w 93"/>
                <a:gd name="T16" fmla="*/ 0 h 177"/>
                <a:gd name="T17" fmla="*/ 93 w 93"/>
                <a:gd name="T18" fmla="*/ 177 h 177"/>
              </a:gdLst>
              <a:ahLst/>
              <a:cxnLst>
                <a:cxn ang="T10">
                  <a:pos x="T0" y="T1"/>
                </a:cxn>
                <a:cxn ang="T11">
                  <a:pos x="T2" y="T3"/>
                </a:cxn>
                <a:cxn ang="T12">
                  <a:pos x="T4" y="T5"/>
                </a:cxn>
                <a:cxn ang="T13">
                  <a:pos x="T6" y="T7"/>
                </a:cxn>
                <a:cxn ang="T14">
                  <a:pos x="T8" y="T9"/>
                </a:cxn>
              </a:cxnLst>
              <a:rect l="T15" t="T16" r="T17" b="T18"/>
              <a:pathLst>
                <a:path w="93" h="177">
                  <a:moveTo>
                    <a:pt x="1" y="0"/>
                  </a:moveTo>
                  <a:lnTo>
                    <a:pt x="93" y="10"/>
                  </a:lnTo>
                  <a:lnTo>
                    <a:pt x="87" y="175"/>
                  </a:lnTo>
                  <a:lnTo>
                    <a:pt x="0" y="177"/>
                  </a:lnTo>
                  <a:lnTo>
                    <a:pt x="1" y="0"/>
                  </a:lnTo>
                  <a:close/>
                </a:path>
              </a:pathLst>
            </a:custGeom>
            <a:solidFill>
              <a:srgbClr val="BF8C66"/>
            </a:solidFill>
            <a:ln w="9525">
              <a:noFill/>
              <a:round/>
              <a:headEnd/>
              <a:tailEnd/>
            </a:ln>
          </p:spPr>
          <p:txBody>
            <a:bodyPr/>
            <a:lstStyle/>
            <a:p>
              <a:endParaRPr lang="tr-TR"/>
            </a:p>
          </p:txBody>
        </p:sp>
        <p:sp>
          <p:nvSpPr>
            <p:cNvPr id="18028" name="Freeform 92"/>
            <p:cNvSpPr>
              <a:spLocks/>
            </p:cNvSpPr>
            <p:nvPr/>
          </p:nvSpPr>
          <p:spPr bwMode="auto">
            <a:xfrm>
              <a:off x="5099" y="2748"/>
              <a:ext cx="31" cy="57"/>
            </a:xfrm>
            <a:custGeom>
              <a:avLst/>
              <a:gdLst>
                <a:gd name="T0" fmla="*/ 0 w 92"/>
                <a:gd name="T1" fmla="*/ 0 h 170"/>
                <a:gd name="T2" fmla="*/ 0 w 92"/>
                <a:gd name="T3" fmla="*/ 0 h 170"/>
                <a:gd name="T4" fmla="*/ 0 w 92"/>
                <a:gd name="T5" fmla="*/ 0 h 170"/>
                <a:gd name="T6" fmla="*/ 0 w 92"/>
                <a:gd name="T7" fmla="*/ 0 h 170"/>
                <a:gd name="T8" fmla="*/ 0 w 92"/>
                <a:gd name="T9" fmla="*/ 0 h 170"/>
                <a:gd name="T10" fmla="*/ 0 60000 65536"/>
                <a:gd name="T11" fmla="*/ 0 60000 65536"/>
                <a:gd name="T12" fmla="*/ 0 60000 65536"/>
                <a:gd name="T13" fmla="*/ 0 60000 65536"/>
                <a:gd name="T14" fmla="*/ 0 60000 65536"/>
                <a:gd name="T15" fmla="*/ 0 w 92"/>
                <a:gd name="T16" fmla="*/ 0 h 170"/>
                <a:gd name="T17" fmla="*/ 92 w 92"/>
                <a:gd name="T18" fmla="*/ 170 h 170"/>
              </a:gdLst>
              <a:ahLst/>
              <a:cxnLst>
                <a:cxn ang="T10">
                  <a:pos x="T0" y="T1"/>
                </a:cxn>
                <a:cxn ang="T11">
                  <a:pos x="T2" y="T3"/>
                </a:cxn>
                <a:cxn ang="T12">
                  <a:pos x="T4" y="T5"/>
                </a:cxn>
                <a:cxn ang="T13">
                  <a:pos x="T6" y="T7"/>
                </a:cxn>
                <a:cxn ang="T14">
                  <a:pos x="T8" y="T9"/>
                </a:cxn>
              </a:cxnLst>
              <a:rect l="T15" t="T16" r="T17" b="T18"/>
              <a:pathLst>
                <a:path w="92" h="170">
                  <a:moveTo>
                    <a:pt x="0" y="3"/>
                  </a:moveTo>
                  <a:lnTo>
                    <a:pt x="88" y="0"/>
                  </a:lnTo>
                  <a:lnTo>
                    <a:pt x="92" y="164"/>
                  </a:lnTo>
                  <a:lnTo>
                    <a:pt x="4" y="170"/>
                  </a:lnTo>
                  <a:lnTo>
                    <a:pt x="0" y="3"/>
                  </a:lnTo>
                  <a:close/>
                </a:path>
              </a:pathLst>
            </a:custGeom>
            <a:solidFill>
              <a:srgbClr val="BF8C66"/>
            </a:solidFill>
            <a:ln w="9525">
              <a:noFill/>
              <a:round/>
              <a:headEnd/>
              <a:tailEnd/>
            </a:ln>
          </p:spPr>
          <p:txBody>
            <a:bodyPr/>
            <a:lstStyle/>
            <a:p>
              <a:endParaRPr lang="tr-TR"/>
            </a:p>
          </p:txBody>
        </p:sp>
        <p:sp>
          <p:nvSpPr>
            <p:cNvPr id="18029" name="Freeform 93"/>
            <p:cNvSpPr>
              <a:spLocks/>
            </p:cNvSpPr>
            <p:nvPr/>
          </p:nvSpPr>
          <p:spPr bwMode="auto">
            <a:xfrm>
              <a:off x="5187" y="2768"/>
              <a:ext cx="102" cy="79"/>
            </a:xfrm>
            <a:custGeom>
              <a:avLst/>
              <a:gdLst>
                <a:gd name="T0" fmla="*/ 0 w 306"/>
                <a:gd name="T1" fmla="*/ 0 h 237"/>
                <a:gd name="T2" fmla="*/ 0 w 306"/>
                <a:gd name="T3" fmla="*/ 0 h 237"/>
                <a:gd name="T4" fmla="*/ 0 w 306"/>
                <a:gd name="T5" fmla="*/ 0 h 237"/>
                <a:gd name="T6" fmla="*/ 0 w 306"/>
                <a:gd name="T7" fmla="*/ 0 h 237"/>
                <a:gd name="T8" fmla="*/ 0 w 306"/>
                <a:gd name="T9" fmla="*/ 0 h 237"/>
                <a:gd name="T10" fmla="*/ 0 60000 65536"/>
                <a:gd name="T11" fmla="*/ 0 60000 65536"/>
                <a:gd name="T12" fmla="*/ 0 60000 65536"/>
                <a:gd name="T13" fmla="*/ 0 60000 65536"/>
                <a:gd name="T14" fmla="*/ 0 60000 65536"/>
                <a:gd name="T15" fmla="*/ 0 w 306"/>
                <a:gd name="T16" fmla="*/ 0 h 237"/>
                <a:gd name="T17" fmla="*/ 306 w 306"/>
                <a:gd name="T18" fmla="*/ 237 h 237"/>
              </a:gdLst>
              <a:ahLst/>
              <a:cxnLst>
                <a:cxn ang="T10">
                  <a:pos x="T0" y="T1"/>
                </a:cxn>
                <a:cxn ang="T11">
                  <a:pos x="T2" y="T3"/>
                </a:cxn>
                <a:cxn ang="T12">
                  <a:pos x="T4" y="T5"/>
                </a:cxn>
                <a:cxn ang="T13">
                  <a:pos x="T6" y="T7"/>
                </a:cxn>
                <a:cxn ang="T14">
                  <a:pos x="T8" y="T9"/>
                </a:cxn>
              </a:cxnLst>
              <a:rect l="T15" t="T16" r="T17" b="T18"/>
              <a:pathLst>
                <a:path w="306" h="237">
                  <a:moveTo>
                    <a:pt x="306" y="197"/>
                  </a:moveTo>
                  <a:lnTo>
                    <a:pt x="1" y="237"/>
                  </a:lnTo>
                  <a:lnTo>
                    <a:pt x="0" y="0"/>
                  </a:lnTo>
                  <a:lnTo>
                    <a:pt x="304" y="1"/>
                  </a:lnTo>
                  <a:lnTo>
                    <a:pt x="306" y="197"/>
                  </a:lnTo>
                  <a:close/>
                </a:path>
              </a:pathLst>
            </a:custGeom>
            <a:solidFill>
              <a:srgbClr val="BF8C66"/>
            </a:solidFill>
            <a:ln w="9525">
              <a:noFill/>
              <a:round/>
              <a:headEnd/>
              <a:tailEnd/>
            </a:ln>
          </p:spPr>
          <p:txBody>
            <a:bodyPr/>
            <a:lstStyle/>
            <a:p>
              <a:endParaRPr lang="tr-TR"/>
            </a:p>
          </p:txBody>
        </p:sp>
        <p:sp>
          <p:nvSpPr>
            <p:cNvPr id="18030" name="Freeform 94"/>
            <p:cNvSpPr>
              <a:spLocks/>
            </p:cNvSpPr>
            <p:nvPr/>
          </p:nvSpPr>
          <p:spPr bwMode="auto">
            <a:xfrm>
              <a:off x="5187" y="2699"/>
              <a:ext cx="100" cy="65"/>
            </a:xfrm>
            <a:custGeom>
              <a:avLst/>
              <a:gdLst>
                <a:gd name="T0" fmla="*/ 0 w 298"/>
                <a:gd name="T1" fmla="*/ 0 h 196"/>
                <a:gd name="T2" fmla="*/ 0 w 298"/>
                <a:gd name="T3" fmla="*/ 0 h 196"/>
                <a:gd name="T4" fmla="*/ 0 w 298"/>
                <a:gd name="T5" fmla="*/ 0 h 196"/>
                <a:gd name="T6" fmla="*/ 0 w 298"/>
                <a:gd name="T7" fmla="*/ 0 h 196"/>
                <a:gd name="T8" fmla="*/ 0 w 298"/>
                <a:gd name="T9" fmla="*/ 0 h 196"/>
                <a:gd name="T10" fmla="*/ 0 60000 65536"/>
                <a:gd name="T11" fmla="*/ 0 60000 65536"/>
                <a:gd name="T12" fmla="*/ 0 60000 65536"/>
                <a:gd name="T13" fmla="*/ 0 60000 65536"/>
                <a:gd name="T14" fmla="*/ 0 60000 65536"/>
                <a:gd name="T15" fmla="*/ 0 w 298"/>
                <a:gd name="T16" fmla="*/ 0 h 196"/>
                <a:gd name="T17" fmla="*/ 298 w 298"/>
                <a:gd name="T18" fmla="*/ 196 h 196"/>
              </a:gdLst>
              <a:ahLst/>
              <a:cxnLst>
                <a:cxn ang="T10">
                  <a:pos x="T0" y="T1"/>
                </a:cxn>
                <a:cxn ang="T11">
                  <a:pos x="T2" y="T3"/>
                </a:cxn>
                <a:cxn ang="T12">
                  <a:pos x="T4" y="T5"/>
                </a:cxn>
                <a:cxn ang="T13">
                  <a:pos x="T6" y="T7"/>
                </a:cxn>
                <a:cxn ang="T14">
                  <a:pos x="T8" y="T9"/>
                </a:cxn>
              </a:cxnLst>
              <a:rect l="T15" t="T16" r="T17" b="T18"/>
              <a:pathLst>
                <a:path w="298" h="196">
                  <a:moveTo>
                    <a:pt x="291" y="194"/>
                  </a:moveTo>
                  <a:lnTo>
                    <a:pt x="0" y="196"/>
                  </a:lnTo>
                  <a:lnTo>
                    <a:pt x="5" y="0"/>
                  </a:lnTo>
                  <a:lnTo>
                    <a:pt x="298" y="3"/>
                  </a:lnTo>
                  <a:lnTo>
                    <a:pt x="291" y="194"/>
                  </a:lnTo>
                  <a:close/>
                </a:path>
              </a:pathLst>
            </a:custGeom>
            <a:solidFill>
              <a:srgbClr val="BF8C66"/>
            </a:solidFill>
            <a:ln w="9525">
              <a:noFill/>
              <a:round/>
              <a:headEnd/>
              <a:tailEnd/>
            </a:ln>
          </p:spPr>
          <p:txBody>
            <a:bodyPr/>
            <a:lstStyle/>
            <a:p>
              <a:endParaRPr lang="tr-TR"/>
            </a:p>
          </p:txBody>
        </p:sp>
        <p:sp>
          <p:nvSpPr>
            <p:cNvPr id="18031" name="Freeform 95"/>
            <p:cNvSpPr>
              <a:spLocks/>
            </p:cNvSpPr>
            <p:nvPr/>
          </p:nvSpPr>
          <p:spPr bwMode="auto">
            <a:xfrm>
              <a:off x="5189" y="2637"/>
              <a:ext cx="89" cy="59"/>
            </a:xfrm>
            <a:custGeom>
              <a:avLst/>
              <a:gdLst>
                <a:gd name="T0" fmla="*/ 0 w 265"/>
                <a:gd name="T1" fmla="*/ 0 h 177"/>
                <a:gd name="T2" fmla="*/ 0 w 265"/>
                <a:gd name="T3" fmla="*/ 0 h 177"/>
                <a:gd name="T4" fmla="*/ 0 w 265"/>
                <a:gd name="T5" fmla="*/ 0 h 177"/>
                <a:gd name="T6" fmla="*/ 0 w 265"/>
                <a:gd name="T7" fmla="*/ 0 h 177"/>
                <a:gd name="T8" fmla="*/ 0 w 265"/>
                <a:gd name="T9" fmla="*/ 0 h 177"/>
                <a:gd name="T10" fmla="*/ 0 60000 65536"/>
                <a:gd name="T11" fmla="*/ 0 60000 65536"/>
                <a:gd name="T12" fmla="*/ 0 60000 65536"/>
                <a:gd name="T13" fmla="*/ 0 60000 65536"/>
                <a:gd name="T14" fmla="*/ 0 60000 65536"/>
                <a:gd name="T15" fmla="*/ 0 w 265"/>
                <a:gd name="T16" fmla="*/ 0 h 177"/>
                <a:gd name="T17" fmla="*/ 265 w 265"/>
                <a:gd name="T18" fmla="*/ 177 h 177"/>
              </a:gdLst>
              <a:ahLst/>
              <a:cxnLst>
                <a:cxn ang="T10">
                  <a:pos x="T0" y="T1"/>
                </a:cxn>
                <a:cxn ang="T11">
                  <a:pos x="T2" y="T3"/>
                </a:cxn>
                <a:cxn ang="T12">
                  <a:pos x="T4" y="T5"/>
                </a:cxn>
                <a:cxn ang="T13">
                  <a:pos x="T6" y="T7"/>
                </a:cxn>
                <a:cxn ang="T14">
                  <a:pos x="T8" y="T9"/>
                </a:cxn>
              </a:cxnLst>
              <a:rect l="T15" t="T16" r="T17" b="T18"/>
              <a:pathLst>
                <a:path w="265" h="177">
                  <a:moveTo>
                    <a:pt x="265" y="33"/>
                  </a:moveTo>
                  <a:lnTo>
                    <a:pt x="4" y="0"/>
                  </a:lnTo>
                  <a:lnTo>
                    <a:pt x="0" y="175"/>
                  </a:lnTo>
                  <a:lnTo>
                    <a:pt x="263" y="177"/>
                  </a:lnTo>
                  <a:lnTo>
                    <a:pt x="265" y="33"/>
                  </a:lnTo>
                  <a:close/>
                </a:path>
              </a:pathLst>
            </a:custGeom>
            <a:solidFill>
              <a:srgbClr val="BF8C66"/>
            </a:solidFill>
            <a:ln w="9525">
              <a:noFill/>
              <a:round/>
              <a:headEnd/>
              <a:tailEnd/>
            </a:ln>
          </p:spPr>
          <p:txBody>
            <a:bodyPr/>
            <a:lstStyle/>
            <a:p>
              <a:endParaRPr lang="tr-TR"/>
            </a:p>
          </p:txBody>
        </p:sp>
        <p:sp>
          <p:nvSpPr>
            <p:cNvPr id="18032" name="Freeform 96"/>
            <p:cNvSpPr>
              <a:spLocks/>
            </p:cNvSpPr>
            <p:nvPr/>
          </p:nvSpPr>
          <p:spPr bwMode="auto">
            <a:xfrm>
              <a:off x="5185" y="2595"/>
              <a:ext cx="75" cy="46"/>
            </a:xfrm>
            <a:custGeom>
              <a:avLst/>
              <a:gdLst>
                <a:gd name="T0" fmla="*/ 0 w 225"/>
                <a:gd name="T1" fmla="*/ 0 h 138"/>
                <a:gd name="T2" fmla="*/ 0 w 225"/>
                <a:gd name="T3" fmla="*/ 0 h 138"/>
                <a:gd name="T4" fmla="*/ 0 w 225"/>
                <a:gd name="T5" fmla="*/ 0 h 138"/>
                <a:gd name="T6" fmla="*/ 0 w 225"/>
                <a:gd name="T7" fmla="*/ 0 h 138"/>
                <a:gd name="T8" fmla="*/ 0 w 225"/>
                <a:gd name="T9" fmla="*/ 0 h 138"/>
                <a:gd name="T10" fmla="*/ 0 w 225"/>
                <a:gd name="T11" fmla="*/ 0 h 138"/>
                <a:gd name="T12" fmla="*/ 0 60000 65536"/>
                <a:gd name="T13" fmla="*/ 0 60000 65536"/>
                <a:gd name="T14" fmla="*/ 0 60000 65536"/>
                <a:gd name="T15" fmla="*/ 0 60000 65536"/>
                <a:gd name="T16" fmla="*/ 0 60000 65536"/>
                <a:gd name="T17" fmla="*/ 0 60000 65536"/>
                <a:gd name="T18" fmla="*/ 0 w 225"/>
                <a:gd name="T19" fmla="*/ 0 h 138"/>
                <a:gd name="T20" fmla="*/ 225 w 225"/>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25" h="138">
                  <a:moveTo>
                    <a:pt x="225" y="138"/>
                  </a:moveTo>
                  <a:lnTo>
                    <a:pt x="14" y="113"/>
                  </a:lnTo>
                  <a:lnTo>
                    <a:pt x="0" y="115"/>
                  </a:lnTo>
                  <a:lnTo>
                    <a:pt x="0" y="0"/>
                  </a:lnTo>
                  <a:lnTo>
                    <a:pt x="225" y="51"/>
                  </a:lnTo>
                  <a:lnTo>
                    <a:pt x="225" y="138"/>
                  </a:lnTo>
                  <a:close/>
                </a:path>
              </a:pathLst>
            </a:custGeom>
            <a:solidFill>
              <a:srgbClr val="BF8C66"/>
            </a:solidFill>
            <a:ln w="9525">
              <a:noFill/>
              <a:round/>
              <a:headEnd/>
              <a:tailEnd/>
            </a:ln>
          </p:spPr>
          <p:txBody>
            <a:bodyPr/>
            <a:lstStyle/>
            <a:p>
              <a:endParaRPr lang="tr-TR"/>
            </a:p>
          </p:txBody>
        </p:sp>
      </p:grpSp>
      <p:grpSp>
        <p:nvGrpSpPr>
          <p:cNvPr id="3" name="Group 97"/>
          <p:cNvGrpSpPr>
            <a:grpSpLocks/>
          </p:cNvGrpSpPr>
          <p:nvPr/>
        </p:nvGrpSpPr>
        <p:grpSpPr bwMode="auto">
          <a:xfrm>
            <a:off x="6732588" y="2276475"/>
            <a:ext cx="1214437" cy="698500"/>
            <a:chOff x="3696" y="2304"/>
            <a:chExt cx="1149" cy="760"/>
          </a:xfrm>
        </p:grpSpPr>
        <p:sp>
          <p:nvSpPr>
            <p:cNvPr id="17898" name="Freeform 98"/>
            <p:cNvSpPr>
              <a:spLocks/>
            </p:cNvSpPr>
            <p:nvPr/>
          </p:nvSpPr>
          <p:spPr bwMode="auto">
            <a:xfrm>
              <a:off x="3808" y="2805"/>
              <a:ext cx="982" cy="259"/>
            </a:xfrm>
            <a:custGeom>
              <a:avLst/>
              <a:gdLst>
                <a:gd name="T0" fmla="*/ 1 w 1963"/>
                <a:gd name="T1" fmla="*/ 0 h 519"/>
                <a:gd name="T2" fmla="*/ 1 w 1963"/>
                <a:gd name="T3" fmla="*/ 0 h 519"/>
                <a:gd name="T4" fmla="*/ 1 w 1963"/>
                <a:gd name="T5" fmla="*/ 0 h 519"/>
                <a:gd name="T6" fmla="*/ 1 w 1963"/>
                <a:gd name="T7" fmla="*/ 0 h 519"/>
                <a:gd name="T8" fmla="*/ 1 w 1963"/>
                <a:gd name="T9" fmla="*/ 0 h 519"/>
                <a:gd name="T10" fmla="*/ 1 w 1963"/>
                <a:gd name="T11" fmla="*/ 0 h 519"/>
                <a:gd name="T12" fmla="*/ 1 w 1963"/>
                <a:gd name="T13" fmla="*/ 0 h 519"/>
                <a:gd name="T14" fmla="*/ 1 w 1963"/>
                <a:gd name="T15" fmla="*/ 0 h 519"/>
                <a:gd name="T16" fmla="*/ 1 w 1963"/>
                <a:gd name="T17" fmla="*/ 0 h 519"/>
                <a:gd name="T18" fmla="*/ 1 w 1963"/>
                <a:gd name="T19" fmla="*/ 0 h 519"/>
                <a:gd name="T20" fmla="*/ 1 w 1963"/>
                <a:gd name="T21" fmla="*/ 0 h 519"/>
                <a:gd name="T22" fmla="*/ 1 w 1963"/>
                <a:gd name="T23" fmla="*/ 0 h 519"/>
                <a:gd name="T24" fmla="*/ 1 w 1963"/>
                <a:gd name="T25" fmla="*/ 0 h 519"/>
                <a:gd name="T26" fmla="*/ 1 w 1963"/>
                <a:gd name="T27" fmla="*/ 0 h 519"/>
                <a:gd name="T28" fmla="*/ 1 w 1963"/>
                <a:gd name="T29" fmla="*/ 0 h 519"/>
                <a:gd name="T30" fmla="*/ 1 w 1963"/>
                <a:gd name="T31" fmla="*/ 0 h 519"/>
                <a:gd name="T32" fmla="*/ 1 w 1963"/>
                <a:gd name="T33" fmla="*/ 0 h 519"/>
                <a:gd name="T34" fmla="*/ 1 w 1963"/>
                <a:gd name="T35" fmla="*/ 0 h 519"/>
                <a:gd name="T36" fmla="*/ 1 w 1963"/>
                <a:gd name="T37" fmla="*/ 0 h 519"/>
                <a:gd name="T38" fmla="*/ 1 w 1963"/>
                <a:gd name="T39" fmla="*/ 0 h 519"/>
                <a:gd name="T40" fmla="*/ 1 w 1963"/>
                <a:gd name="T41" fmla="*/ 0 h 519"/>
                <a:gd name="T42" fmla="*/ 1 w 1963"/>
                <a:gd name="T43" fmla="*/ 0 h 519"/>
                <a:gd name="T44" fmla="*/ 1 w 1963"/>
                <a:gd name="T45" fmla="*/ 0 h 519"/>
                <a:gd name="T46" fmla="*/ 1 w 1963"/>
                <a:gd name="T47" fmla="*/ 0 h 519"/>
                <a:gd name="T48" fmla="*/ 1 w 1963"/>
                <a:gd name="T49" fmla="*/ 0 h 519"/>
                <a:gd name="T50" fmla="*/ 1 w 1963"/>
                <a:gd name="T51" fmla="*/ 0 h 519"/>
                <a:gd name="T52" fmla="*/ 1 w 1963"/>
                <a:gd name="T53" fmla="*/ 0 h 519"/>
                <a:gd name="T54" fmla="*/ 1 w 1963"/>
                <a:gd name="T55" fmla="*/ 0 h 519"/>
                <a:gd name="T56" fmla="*/ 1 w 1963"/>
                <a:gd name="T57" fmla="*/ 0 h 519"/>
                <a:gd name="T58" fmla="*/ 1 w 1963"/>
                <a:gd name="T59" fmla="*/ 0 h 519"/>
                <a:gd name="T60" fmla="*/ 1 w 1963"/>
                <a:gd name="T61" fmla="*/ 0 h 519"/>
                <a:gd name="T62" fmla="*/ 1 w 1963"/>
                <a:gd name="T63" fmla="*/ 0 h 519"/>
                <a:gd name="T64" fmla="*/ 1 w 1963"/>
                <a:gd name="T65" fmla="*/ 0 h 519"/>
                <a:gd name="T66" fmla="*/ 1 w 1963"/>
                <a:gd name="T67" fmla="*/ 0 h 519"/>
                <a:gd name="T68" fmla="*/ 1 w 1963"/>
                <a:gd name="T69" fmla="*/ 0 h 519"/>
                <a:gd name="T70" fmla="*/ 1 w 1963"/>
                <a:gd name="T71" fmla="*/ 0 h 519"/>
                <a:gd name="T72" fmla="*/ 1 w 1963"/>
                <a:gd name="T73" fmla="*/ 0 h 519"/>
                <a:gd name="T74" fmla="*/ 1 w 1963"/>
                <a:gd name="T75" fmla="*/ 0 h 519"/>
                <a:gd name="T76" fmla="*/ 1 w 1963"/>
                <a:gd name="T77" fmla="*/ 0 h 519"/>
                <a:gd name="T78" fmla="*/ 0 w 1963"/>
                <a:gd name="T79" fmla="*/ 0 h 519"/>
                <a:gd name="T80" fmla="*/ 1 w 1963"/>
                <a:gd name="T81" fmla="*/ 0 h 519"/>
                <a:gd name="T82" fmla="*/ 1 w 1963"/>
                <a:gd name="T83" fmla="*/ 0 h 519"/>
                <a:gd name="T84" fmla="*/ 1 w 1963"/>
                <a:gd name="T85" fmla="*/ 0 h 519"/>
                <a:gd name="T86" fmla="*/ 1 w 1963"/>
                <a:gd name="T87" fmla="*/ 0 h 519"/>
                <a:gd name="T88" fmla="*/ 1 w 1963"/>
                <a:gd name="T89" fmla="*/ 0 h 51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63"/>
                <a:gd name="T136" fmla="*/ 0 h 519"/>
                <a:gd name="T137" fmla="*/ 1963 w 1963"/>
                <a:gd name="T138" fmla="*/ 519 h 51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63" h="519">
                  <a:moveTo>
                    <a:pt x="1898" y="188"/>
                  </a:moveTo>
                  <a:lnTo>
                    <a:pt x="1963" y="226"/>
                  </a:lnTo>
                  <a:lnTo>
                    <a:pt x="1852" y="241"/>
                  </a:lnTo>
                  <a:lnTo>
                    <a:pt x="1924" y="287"/>
                  </a:lnTo>
                  <a:lnTo>
                    <a:pt x="1772" y="280"/>
                  </a:lnTo>
                  <a:lnTo>
                    <a:pt x="1864" y="343"/>
                  </a:lnTo>
                  <a:lnTo>
                    <a:pt x="1716" y="316"/>
                  </a:lnTo>
                  <a:lnTo>
                    <a:pt x="1785" y="408"/>
                  </a:lnTo>
                  <a:lnTo>
                    <a:pt x="1611" y="339"/>
                  </a:lnTo>
                  <a:lnTo>
                    <a:pt x="1659" y="436"/>
                  </a:lnTo>
                  <a:lnTo>
                    <a:pt x="1531" y="363"/>
                  </a:lnTo>
                  <a:lnTo>
                    <a:pt x="1517" y="479"/>
                  </a:lnTo>
                  <a:lnTo>
                    <a:pt x="1432" y="393"/>
                  </a:lnTo>
                  <a:lnTo>
                    <a:pt x="1381" y="494"/>
                  </a:lnTo>
                  <a:lnTo>
                    <a:pt x="1312" y="377"/>
                  </a:lnTo>
                  <a:lnTo>
                    <a:pt x="1210" y="519"/>
                  </a:lnTo>
                  <a:lnTo>
                    <a:pt x="1210" y="398"/>
                  </a:lnTo>
                  <a:lnTo>
                    <a:pt x="1107" y="502"/>
                  </a:lnTo>
                  <a:lnTo>
                    <a:pt x="1085" y="393"/>
                  </a:lnTo>
                  <a:lnTo>
                    <a:pt x="995" y="475"/>
                  </a:lnTo>
                  <a:lnTo>
                    <a:pt x="995" y="385"/>
                  </a:lnTo>
                  <a:lnTo>
                    <a:pt x="887" y="471"/>
                  </a:lnTo>
                  <a:lnTo>
                    <a:pt x="911" y="369"/>
                  </a:lnTo>
                  <a:lnTo>
                    <a:pt x="779" y="464"/>
                  </a:lnTo>
                  <a:lnTo>
                    <a:pt x="809" y="381"/>
                  </a:lnTo>
                  <a:lnTo>
                    <a:pt x="709" y="405"/>
                  </a:lnTo>
                  <a:lnTo>
                    <a:pt x="713" y="346"/>
                  </a:lnTo>
                  <a:lnTo>
                    <a:pt x="602" y="374"/>
                  </a:lnTo>
                  <a:lnTo>
                    <a:pt x="625" y="320"/>
                  </a:lnTo>
                  <a:lnTo>
                    <a:pt x="476" y="339"/>
                  </a:lnTo>
                  <a:lnTo>
                    <a:pt x="489" y="305"/>
                  </a:lnTo>
                  <a:lnTo>
                    <a:pt x="330" y="320"/>
                  </a:lnTo>
                  <a:lnTo>
                    <a:pt x="371" y="284"/>
                  </a:lnTo>
                  <a:lnTo>
                    <a:pt x="229" y="277"/>
                  </a:lnTo>
                  <a:lnTo>
                    <a:pt x="262" y="241"/>
                  </a:lnTo>
                  <a:lnTo>
                    <a:pt x="116" y="230"/>
                  </a:lnTo>
                  <a:lnTo>
                    <a:pt x="183" y="199"/>
                  </a:lnTo>
                  <a:lnTo>
                    <a:pt x="40" y="159"/>
                  </a:lnTo>
                  <a:lnTo>
                    <a:pt x="92" y="143"/>
                  </a:lnTo>
                  <a:lnTo>
                    <a:pt x="0" y="106"/>
                  </a:lnTo>
                  <a:lnTo>
                    <a:pt x="149" y="64"/>
                  </a:lnTo>
                  <a:lnTo>
                    <a:pt x="659" y="0"/>
                  </a:lnTo>
                  <a:lnTo>
                    <a:pt x="1298" y="36"/>
                  </a:lnTo>
                  <a:lnTo>
                    <a:pt x="1646" y="90"/>
                  </a:lnTo>
                  <a:lnTo>
                    <a:pt x="1898" y="188"/>
                  </a:lnTo>
                  <a:close/>
                </a:path>
              </a:pathLst>
            </a:custGeom>
            <a:solidFill>
              <a:srgbClr val="5F5F5F"/>
            </a:solidFill>
            <a:ln w="9525">
              <a:noFill/>
              <a:round/>
              <a:headEnd/>
              <a:tailEnd/>
            </a:ln>
          </p:spPr>
          <p:txBody>
            <a:bodyPr/>
            <a:lstStyle/>
            <a:p>
              <a:endParaRPr lang="tr-TR"/>
            </a:p>
          </p:txBody>
        </p:sp>
        <p:sp>
          <p:nvSpPr>
            <p:cNvPr id="17899" name="Freeform 99"/>
            <p:cNvSpPr>
              <a:spLocks/>
            </p:cNvSpPr>
            <p:nvPr/>
          </p:nvSpPr>
          <p:spPr bwMode="auto">
            <a:xfrm>
              <a:off x="3714" y="2820"/>
              <a:ext cx="926" cy="222"/>
            </a:xfrm>
            <a:custGeom>
              <a:avLst/>
              <a:gdLst>
                <a:gd name="T0" fmla="*/ 0 w 1852"/>
                <a:gd name="T1" fmla="*/ 1 h 442"/>
                <a:gd name="T2" fmla="*/ 1 w 1852"/>
                <a:gd name="T3" fmla="*/ 1 h 442"/>
                <a:gd name="T4" fmla="*/ 1 w 1852"/>
                <a:gd name="T5" fmla="*/ 1 h 442"/>
                <a:gd name="T6" fmla="*/ 1 w 1852"/>
                <a:gd name="T7" fmla="*/ 1 h 442"/>
                <a:gd name="T8" fmla="*/ 1 w 1852"/>
                <a:gd name="T9" fmla="*/ 1 h 442"/>
                <a:gd name="T10" fmla="*/ 1 w 1852"/>
                <a:gd name="T11" fmla="*/ 1 h 442"/>
                <a:gd name="T12" fmla="*/ 1 w 1852"/>
                <a:gd name="T13" fmla="*/ 1 h 442"/>
                <a:gd name="T14" fmla="*/ 1 w 1852"/>
                <a:gd name="T15" fmla="*/ 1 h 442"/>
                <a:gd name="T16" fmla="*/ 1 w 1852"/>
                <a:gd name="T17" fmla="*/ 1 h 442"/>
                <a:gd name="T18" fmla="*/ 1 w 1852"/>
                <a:gd name="T19" fmla="*/ 1 h 442"/>
                <a:gd name="T20" fmla="*/ 1 w 1852"/>
                <a:gd name="T21" fmla="*/ 1 h 442"/>
                <a:gd name="T22" fmla="*/ 1 w 1852"/>
                <a:gd name="T23" fmla="*/ 1 h 442"/>
                <a:gd name="T24" fmla="*/ 1 w 1852"/>
                <a:gd name="T25" fmla="*/ 1 h 442"/>
                <a:gd name="T26" fmla="*/ 1 w 1852"/>
                <a:gd name="T27" fmla="*/ 1 h 442"/>
                <a:gd name="T28" fmla="*/ 1 w 1852"/>
                <a:gd name="T29" fmla="*/ 1 h 442"/>
                <a:gd name="T30" fmla="*/ 1 w 1852"/>
                <a:gd name="T31" fmla="*/ 1 h 442"/>
                <a:gd name="T32" fmla="*/ 1 w 1852"/>
                <a:gd name="T33" fmla="*/ 1 h 442"/>
                <a:gd name="T34" fmla="*/ 1 w 1852"/>
                <a:gd name="T35" fmla="*/ 1 h 442"/>
                <a:gd name="T36" fmla="*/ 1 w 1852"/>
                <a:gd name="T37" fmla="*/ 1 h 442"/>
                <a:gd name="T38" fmla="*/ 1 w 1852"/>
                <a:gd name="T39" fmla="*/ 1 h 442"/>
                <a:gd name="T40" fmla="*/ 1 w 1852"/>
                <a:gd name="T41" fmla="*/ 1 h 442"/>
                <a:gd name="T42" fmla="*/ 1 w 1852"/>
                <a:gd name="T43" fmla="*/ 1 h 442"/>
                <a:gd name="T44" fmla="*/ 1 w 1852"/>
                <a:gd name="T45" fmla="*/ 1 h 442"/>
                <a:gd name="T46" fmla="*/ 1 w 1852"/>
                <a:gd name="T47" fmla="*/ 1 h 442"/>
                <a:gd name="T48" fmla="*/ 1 w 1852"/>
                <a:gd name="T49" fmla="*/ 1 h 442"/>
                <a:gd name="T50" fmla="*/ 1 w 1852"/>
                <a:gd name="T51" fmla="*/ 1 h 442"/>
                <a:gd name="T52" fmla="*/ 1 w 1852"/>
                <a:gd name="T53" fmla="*/ 1 h 442"/>
                <a:gd name="T54" fmla="*/ 1 w 1852"/>
                <a:gd name="T55" fmla="*/ 1 h 442"/>
                <a:gd name="T56" fmla="*/ 1 w 1852"/>
                <a:gd name="T57" fmla="*/ 1 h 442"/>
                <a:gd name="T58" fmla="*/ 1 w 1852"/>
                <a:gd name="T59" fmla="*/ 1 h 442"/>
                <a:gd name="T60" fmla="*/ 1 w 1852"/>
                <a:gd name="T61" fmla="*/ 1 h 442"/>
                <a:gd name="T62" fmla="*/ 1 w 1852"/>
                <a:gd name="T63" fmla="*/ 1 h 442"/>
                <a:gd name="T64" fmla="*/ 1 w 1852"/>
                <a:gd name="T65" fmla="*/ 1 h 442"/>
                <a:gd name="T66" fmla="*/ 1 w 1852"/>
                <a:gd name="T67" fmla="*/ 1 h 442"/>
                <a:gd name="T68" fmla="*/ 1 w 1852"/>
                <a:gd name="T69" fmla="*/ 1 h 442"/>
                <a:gd name="T70" fmla="*/ 1 w 1852"/>
                <a:gd name="T71" fmla="*/ 1 h 442"/>
                <a:gd name="T72" fmla="*/ 1 w 1852"/>
                <a:gd name="T73" fmla="*/ 1 h 442"/>
                <a:gd name="T74" fmla="*/ 1 w 1852"/>
                <a:gd name="T75" fmla="*/ 1 h 442"/>
                <a:gd name="T76" fmla="*/ 1 w 1852"/>
                <a:gd name="T77" fmla="*/ 1 h 442"/>
                <a:gd name="T78" fmla="*/ 1 w 1852"/>
                <a:gd name="T79" fmla="*/ 1 h 442"/>
                <a:gd name="T80" fmla="*/ 1 w 1852"/>
                <a:gd name="T81" fmla="*/ 1 h 442"/>
                <a:gd name="T82" fmla="*/ 1 w 1852"/>
                <a:gd name="T83" fmla="*/ 1 h 442"/>
                <a:gd name="T84" fmla="*/ 1 w 1852"/>
                <a:gd name="T85" fmla="*/ 1 h 442"/>
                <a:gd name="T86" fmla="*/ 1 w 1852"/>
                <a:gd name="T87" fmla="*/ 1 h 442"/>
                <a:gd name="T88" fmla="*/ 1 w 1852"/>
                <a:gd name="T89" fmla="*/ 1 h 442"/>
                <a:gd name="T90" fmla="*/ 1 w 1852"/>
                <a:gd name="T91" fmla="*/ 1 h 442"/>
                <a:gd name="T92" fmla="*/ 1 w 1852"/>
                <a:gd name="T93" fmla="*/ 1 h 442"/>
                <a:gd name="T94" fmla="*/ 1 w 1852"/>
                <a:gd name="T95" fmla="*/ 1 h 442"/>
                <a:gd name="T96" fmla="*/ 1 w 1852"/>
                <a:gd name="T97" fmla="*/ 1 h 442"/>
                <a:gd name="T98" fmla="*/ 1 w 1852"/>
                <a:gd name="T99" fmla="*/ 1 h 442"/>
                <a:gd name="T100" fmla="*/ 1 w 1852"/>
                <a:gd name="T101" fmla="*/ 1 h 442"/>
                <a:gd name="T102" fmla="*/ 1 w 1852"/>
                <a:gd name="T103" fmla="*/ 1 h 442"/>
                <a:gd name="T104" fmla="*/ 1 w 1852"/>
                <a:gd name="T105" fmla="*/ 1 h 442"/>
                <a:gd name="T106" fmla="*/ 1 w 1852"/>
                <a:gd name="T107" fmla="*/ 1 h 442"/>
                <a:gd name="T108" fmla="*/ 1 w 1852"/>
                <a:gd name="T109" fmla="*/ 0 h 442"/>
                <a:gd name="T110" fmla="*/ 1 w 1852"/>
                <a:gd name="T111" fmla="*/ 0 h 442"/>
                <a:gd name="T112" fmla="*/ 1 w 1852"/>
                <a:gd name="T113" fmla="*/ 1 h 44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852"/>
                <a:gd name="T172" fmla="*/ 0 h 442"/>
                <a:gd name="T173" fmla="*/ 1852 w 1852"/>
                <a:gd name="T174" fmla="*/ 442 h 44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852" h="442">
                  <a:moveTo>
                    <a:pt x="18" y="1"/>
                  </a:moveTo>
                  <a:lnTo>
                    <a:pt x="0" y="15"/>
                  </a:lnTo>
                  <a:lnTo>
                    <a:pt x="1" y="15"/>
                  </a:lnTo>
                  <a:lnTo>
                    <a:pt x="3" y="15"/>
                  </a:lnTo>
                  <a:lnTo>
                    <a:pt x="8" y="15"/>
                  </a:lnTo>
                  <a:lnTo>
                    <a:pt x="15" y="13"/>
                  </a:lnTo>
                  <a:lnTo>
                    <a:pt x="23" y="13"/>
                  </a:lnTo>
                  <a:lnTo>
                    <a:pt x="32" y="13"/>
                  </a:lnTo>
                  <a:lnTo>
                    <a:pt x="44" y="13"/>
                  </a:lnTo>
                  <a:lnTo>
                    <a:pt x="56" y="13"/>
                  </a:lnTo>
                  <a:lnTo>
                    <a:pt x="71" y="13"/>
                  </a:lnTo>
                  <a:lnTo>
                    <a:pt x="87" y="13"/>
                  </a:lnTo>
                  <a:lnTo>
                    <a:pt x="105" y="15"/>
                  </a:lnTo>
                  <a:lnTo>
                    <a:pt x="124" y="15"/>
                  </a:lnTo>
                  <a:lnTo>
                    <a:pt x="145" y="16"/>
                  </a:lnTo>
                  <a:lnTo>
                    <a:pt x="167" y="17"/>
                  </a:lnTo>
                  <a:lnTo>
                    <a:pt x="190" y="18"/>
                  </a:lnTo>
                  <a:lnTo>
                    <a:pt x="215" y="20"/>
                  </a:lnTo>
                  <a:lnTo>
                    <a:pt x="241" y="21"/>
                  </a:lnTo>
                  <a:lnTo>
                    <a:pt x="268" y="25"/>
                  </a:lnTo>
                  <a:lnTo>
                    <a:pt x="297" y="27"/>
                  </a:lnTo>
                  <a:lnTo>
                    <a:pt x="327" y="31"/>
                  </a:lnTo>
                  <a:lnTo>
                    <a:pt x="358" y="34"/>
                  </a:lnTo>
                  <a:lnTo>
                    <a:pt x="391" y="39"/>
                  </a:lnTo>
                  <a:lnTo>
                    <a:pt x="424" y="43"/>
                  </a:lnTo>
                  <a:lnTo>
                    <a:pt x="457" y="49"/>
                  </a:lnTo>
                  <a:lnTo>
                    <a:pt x="493" y="55"/>
                  </a:lnTo>
                  <a:lnTo>
                    <a:pt x="530" y="62"/>
                  </a:lnTo>
                  <a:lnTo>
                    <a:pt x="567" y="69"/>
                  </a:lnTo>
                  <a:lnTo>
                    <a:pt x="605" y="77"/>
                  </a:lnTo>
                  <a:lnTo>
                    <a:pt x="644" y="86"/>
                  </a:lnTo>
                  <a:lnTo>
                    <a:pt x="684" y="95"/>
                  </a:lnTo>
                  <a:lnTo>
                    <a:pt x="726" y="106"/>
                  </a:lnTo>
                  <a:lnTo>
                    <a:pt x="767" y="116"/>
                  </a:lnTo>
                  <a:lnTo>
                    <a:pt x="809" y="127"/>
                  </a:lnTo>
                  <a:lnTo>
                    <a:pt x="852" y="139"/>
                  </a:lnTo>
                  <a:lnTo>
                    <a:pt x="893" y="152"/>
                  </a:lnTo>
                  <a:lnTo>
                    <a:pt x="935" y="164"/>
                  </a:lnTo>
                  <a:lnTo>
                    <a:pt x="976" y="178"/>
                  </a:lnTo>
                  <a:lnTo>
                    <a:pt x="1016" y="191"/>
                  </a:lnTo>
                  <a:lnTo>
                    <a:pt x="1057" y="205"/>
                  </a:lnTo>
                  <a:lnTo>
                    <a:pt x="1097" y="218"/>
                  </a:lnTo>
                  <a:lnTo>
                    <a:pt x="1136" y="231"/>
                  </a:lnTo>
                  <a:lnTo>
                    <a:pt x="1174" y="245"/>
                  </a:lnTo>
                  <a:lnTo>
                    <a:pt x="1212" y="259"/>
                  </a:lnTo>
                  <a:lnTo>
                    <a:pt x="1249" y="273"/>
                  </a:lnTo>
                  <a:lnTo>
                    <a:pt x="1285" y="285"/>
                  </a:lnTo>
                  <a:lnTo>
                    <a:pt x="1319" y="299"/>
                  </a:lnTo>
                  <a:lnTo>
                    <a:pt x="1353" y="312"/>
                  </a:lnTo>
                  <a:lnTo>
                    <a:pt x="1385" y="325"/>
                  </a:lnTo>
                  <a:lnTo>
                    <a:pt x="1416" y="337"/>
                  </a:lnTo>
                  <a:lnTo>
                    <a:pt x="1445" y="349"/>
                  </a:lnTo>
                  <a:lnTo>
                    <a:pt x="1474" y="360"/>
                  </a:lnTo>
                  <a:lnTo>
                    <a:pt x="1500" y="371"/>
                  </a:lnTo>
                  <a:lnTo>
                    <a:pt x="1525" y="381"/>
                  </a:lnTo>
                  <a:lnTo>
                    <a:pt x="1548" y="391"/>
                  </a:lnTo>
                  <a:lnTo>
                    <a:pt x="1570" y="399"/>
                  </a:lnTo>
                  <a:lnTo>
                    <a:pt x="1589" y="409"/>
                  </a:lnTo>
                  <a:lnTo>
                    <a:pt x="1606" y="416"/>
                  </a:lnTo>
                  <a:lnTo>
                    <a:pt x="1621" y="422"/>
                  </a:lnTo>
                  <a:lnTo>
                    <a:pt x="1635" y="428"/>
                  </a:lnTo>
                  <a:lnTo>
                    <a:pt x="1646" y="433"/>
                  </a:lnTo>
                  <a:lnTo>
                    <a:pt x="1655" y="437"/>
                  </a:lnTo>
                  <a:lnTo>
                    <a:pt x="1662" y="440"/>
                  </a:lnTo>
                  <a:lnTo>
                    <a:pt x="1665" y="441"/>
                  </a:lnTo>
                  <a:lnTo>
                    <a:pt x="1666" y="442"/>
                  </a:lnTo>
                  <a:lnTo>
                    <a:pt x="1852" y="420"/>
                  </a:lnTo>
                  <a:lnTo>
                    <a:pt x="1850" y="419"/>
                  </a:lnTo>
                  <a:lnTo>
                    <a:pt x="1844" y="418"/>
                  </a:lnTo>
                  <a:lnTo>
                    <a:pt x="1833" y="414"/>
                  </a:lnTo>
                  <a:lnTo>
                    <a:pt x="1820" y="410"/>
                  </a:lnTo>
                  <a:lnTo>
                    <a:pt x="1801" y="404"/>
                  </a:lnTo>
                  <a:lnTo>
                    <a:pt x="1780" y="398"/>
                  </a:lnTo>
                  <a:lnTo>
                    <a:pt x="1756" y="390"/>
                  </a:lnTo>
                  <a:lnTo>
                    <a:pt x="1730" y="382"/>
                  </a:lnTo>
                  <a:lnTo>
                    <a:pt x="1700" y="373"/>
                  </a:lnTo>
                  <a:lnTo>
                    <a:pt x="1667" y="363"/>
                  </a:lnTo>
                  <a:lnTo>
                    <a:pt x="1634" y="351"/>
                  </a:lnTo>
                  <a:lnTo>
                    <a:pt x="1597" y="341"/>
                  </a:lnTo>
                  <a:lnTo>
                    <a:pt x="1559" y="328"/>
                  </a:lnTo>
                  <a:lnTo>
                    <a:pt x="1519" y="315"/>
                  </a:lnTo>
                  <a:lnTo>
                    <a:pt x="1477" y="303"/>
                  </a:lnTo>
                  <a:lnTo>
                    <a:pt x="1435" y="290"/>
                  </a:lnTo>
                  <a:lnTo>
                    <a:pt x="1391" y="276"/>
                  </a:lnTo>
                  <a:lnTo>
                    <a:pt x="1347" y="262"/>
                  </a:lnTo>
                  <a:lnTo>
                    <a:pt x="1302" y="248"/>
                  </a:lnTo>
                  <a:lnTo>
                    <a:pt x="1256" y="235"/>
                  </a:lnTo>
                  <a:lnTo>
                    <a:pt x="1211" y="220"/>
                  </a:lnTo>
                  <a:lnTo>
                    <a:pt x="1165" y="206"/>
                  </a:lnTo>
                  <a:lnTo>
                    <a:pt x="1120" y="192"/>
                  </a:lnTo>
                  <a:lnTo>
                    <a:pt x="1075" y="178"/>
                  </a:lnTo>
                  <a:lnTo>
                    <a:pt x="1031" y="165"/>
                  </a:lnTo>
                  <a:lnTo>
                    <a:pt x="989" y="152"/>
                  </a:lnTo>
                  <a:lnTo>
                    <a:pt x="946" y="139"/>
                  </a:lnTo>
                  <a:lnTo>
                    <a:pt x="906" y="127"/>
                  </a:lnTo>
                  <a:lnTo>
                    <a:pt x="865" y="115"/>
                  </a:lnTo>
                  <a:lnTo>
                    <a:pt x="828" y="104"/>
                  </a:lnTo>
                  <a:lnTo>
                    <a:pt x="793" y="93"/>
                  </a:lnTo>
                  <a:lnTo>
                    <a:pt x="759" y="84"/>
                  </a:lnTo>
                  <a:lnTo>
                    <a:pt x="695" y="66"/>
                  </a:lnTo>
                  <a:lnTo>
                    <a:pt x="629" y="51"/>
                  </a:lnTo>
                  <a:lnTo>
                    <a:pt x="563" y="39"/>
                  </a:lnTo>
                  <a:lnTo>
                    <a:pt x="499" y="28"/>
                  </a:lnTo>
                  <a:lnTo>
                    <a:pt x="436" y="20"/>
                  </a:lnTo>
                  <a:lnTo>
                    <a:pt x="374" y="13"/>
                  </a:lnTo>
                  <a:lnTo>
                    <a:pt x="316" y="9"/>
                  </a:lnTo>
                  <a:lnTo>
                    <a:pt x="260" y="5"/>
                  </a:lnTo>
                  <a:lnTo>
                    <a:pt x="208" y="3"/>
                  </a:lnTo>
                  <a:lnTo>
                    <a:pt x="162" y="1"/>
                  </a:lnTo>
                  <a:lnTo>
                    <a:pt x="121" y="0"/>
                  </a:lnTo>
                  <a:lnTo>
                    <a:pt x="86" y="0"/>
                  </a:lnTo>
                  <a:lnTo>
                    <a:pt x="58" y="0"/>
                  </a:lnTo>
                  <a:lnTo>
                    <a:pt x="36" y="1"/>
                  </a:lnTo>
                  <a:lnTo>
                    <a:pt x="23" y="1"/>
                  </a:lnTo>
                  <a:lnTo>
                    <a:pt x="18" y="1"/>
                  </a:lnTo>
                  <a:close/>
                </a:path>
              </a:pathLst>
            </a:custGeom>
            <a:solidFill>
              <a:srgbClr val="C0C0C0"/>
            </a:solidFill>
            <a:ln w="9525">
              <a:noFill/>
              <a:round/>
              <a:headEnd/>
              <a:tailEnd/>
            </a:ln>
          </p:spPr>
          <p:txBody>
            <a:bodyPr/>
            <a:lstStyle/>
            <a:p>
              <a:endParaRPr lang="tr-TR"/>
            </a:p>
          </p:txBody>
        </p:sp>
        <p:sp>
          <p:nvSpPr>
            <p:cNvPr id="17900" name="Freeform 100"/>
            <p:cNvSpPr>
              <a:spLocks/>
            </p:cNvSpPr>
            <p:nvPr/>
          </p:nvSpPr>
          <p:spPr bwMode="auto">
            <a:xfrm>
              <a:off x="4588" y="2845"/>
              <a:ext cx="257" cy="79"/>
            </a:xfrm>
            <a:custGeom>
              <a:avLst/>
              <a:gdLst>
                <a:gd name="T0" fmla="*/ 1 w 514"/>
                <a:gd name="T1" fmla="*/ 0 h 158"/>
                <a:gd name="T2" fmla="*/ 1 w 514"/>
                <a:gd name="T3" fmla="*/ 1 h 158"/>
                <a:gd name="T4" fmla="*/ 1 w 514"/>
                <a:gd name="T5" fmla="*/ 1 h 158"/>
                <a:gd name="T6" fmla="*/ 0 w 514"/>
                <a:gd name="T7" fmla="*/ 1 h 158"/>
                <a:gd name="T8" fmla="*/ 1 w 514"/>
                <a:gd name="T9" fmla="*/ 0 h 158"/>
                <a:gd name="T10" fmla="*/ 0 60000 65536"/>
                <a:gd name="T11" fmla="*/ 0 60000 65536"/>
                <a:gd name="T12" fmla="*/ 0 60000 65536"/>
                <a:gd name="T13" fmla="*/ 0 60000 65536"/>
                <a:gd name="T14" fmla="*/ 0 60000 65536"/>
                <a:gd name="T15" fmla="*/ 0 w 514"/>
                <a:gd name="T16" fmla="*/ 0 h 158"/>
                <a:gd name="T17" fmla="*/ 514 w 514"/>
                <a:gd name="T18" fmla="*/ 158 h 158"/>
              </a:gdLst>
              <a:ahLst/>
              <a:cxnLst>
                <a:cxn ang="T10">
                  <a:pos x="T0" y="T1"/>
                </a:cxn>
                <a:cxn ang="T11">
                  <a:pos x="T2" y="T3"/>
                </a:cxn>
                <a:cxn ang="T12">
                  <a:pos x="T4" y="T5"/>
                </a:cxn>
                <a:cxn ang="T13">
                  <a:pos x="T6" y="T7"/>
                </a:cxn>
                <a:cxn ang="T14">
                  <a:pos x="T8" y="T9"/>
                </a:cxn>
              </a:cxnLst>
              <a:rect l="T15" t="T16" r="T17" b="T18"/>
              <a:pathLst>
                <a:path w="514" h="158">
                  <a:moveTo>
                    <a:pt x="29" y="0"/>
                  </a:moveTo>
                  <a:lnTo>
                    <a:pt x="514" y="145"/>
                  </a:lnTo>
                  <a:lnTo>
                    <a:pt x="445" y="158"/>
                  </a:lnTo>
                  <a:lnTo>
                    <a:pt x="0" y="16"/>
                  </a:lnTo>
                  <a:lnTo>
                    <a:pt x="29" y="0"/>
                  </a:lnTo>
                  <a:close/>
                </a:path>
              </a:pathLst>
            </a:custGeom>
            <a:solidFill>
              <a:srgbClr val="6B00D8"/>
            </a:solidFill>
            <a:ln w="9525">
              <a:noFill/>
              <a:round/>
              <a:headEnd/>
              <a:tailEnd/>
            </a:ln>
          </p:spPr>
          <p:txBody>
            <a:bodyPr/>
            <a:lstStyle/>
            <a:p>
              <a:endParaRPr lang="tr-TR"/>
            </a:p>
          </p:txBody>
        </p:sp>
        <p:sp>
          <p:nvSpPr>
            <p:cNvPr id="17901" name="Freeform 101"/>
            <p:cNvSpPr>
              <a:spLocks/>
            </p:cNvSpPr>
            <p:nvPr/>
          </p:nvSpPr>
          <p:spPr bwMode="auto">
            <a:xfrm>
              <a:off x="3803" y="2304"/>
              <a:ext cx="851" cy="613"/>
            </a:xfrm>
            <a:custGeom>
              <a:avLst/>
              <a:gdLst>
                <a:gd name="T0" fmla="*/ 0 w 1704"/>
                <a:gd name="T1" fmla="*/ 1 h 1226"/>
                <a:gd name="T2" fmla="*/ 0 w 1704"/>
                <a:gd name="T3" fmla="*/ 1 h 1226"/>
                <a:gd name="T4" fmla="*/ 0 w 1704"/>
                <a:gd name="T5" fmla="*/ 1 h 1226"/>
                <a:gd name="T6" fmla="*/ 0 w 1704"/>
                <a:gd name="T7" fmla="*/ 1 h 1226"/>
                <a:gd name="T8" fmla="*/ 0 w 1704"/>
                <a:gd name="T9" fmla="*/ 1 h 1226"/>
                <a:gd name="T10" fmla="*/ 0 w 1704"/>
                <a:gd name="T11" fmla="*/ 1 h 1226"/>
                <a:gd name="T12" fmla="*/ 0 w 1704"/>
                <a:gd name="T13" fmla="*/ 1 h 1226"/>
                <a:gd name="T14" fmla="*/ 0 w 1704"/>
                <a:gd name="T15" fmla="*/ 1 h 1226"/>
                <a:gd name="T16" fmla="*/ 0 w 1704"/>
                <a:gd name="T17" fmla="*/ 1 h 1226"/>
                <a:gd name="T18" fmla="*/ 0 w 1704"/>
                <a:gd name="T19" fmla="*/ 1 h 1226"/>
                <a:gd name="T20" fmla="*/ 0 w 1704"/>
                <a:gd name="T21" fmla="*/ 1 h 1226"/>
                <a:gd name="T22" fmla="*/ 0 w 1704"/>
                <a:gd name="T23" fmla="*/ 1 h 1226"/>
                <a:gd name="T24" fmla="*/ 0 w 1704"/>
                <a:gd name="T25" fmla="*/ 1 h 1226"/>
                <a:gd name="T26" fmla="*/ 0 w 1704"/>
                <a:gd name="T27" fmla="*/ 1 h 1226"/>
                <a:gd name="T28" fmla="*/ 0 w 1704"/>
                <a:gd name="T29" fmla="*/ 1 h 1226"/>
                <a:gd name="T30" fmla="*/ 0 w 1704"/>
                <a:gd name="T31" fmla="*/ 1 h 1226"/>
                <a:gd name="T32" fmla="*/ 0 w 1704"/>
                <a:gd name="T33" fmla="*/ 1 h 1226"/>
                <a:gd name="T34" fmla="*/ 0 w 1704"/>
                <a:gd name="T35" fmla="*/ 1 h 1226"/>
                <a:gd name="T36" fmla="*/ 0 w 1704"/>
                <a:gd name="T37" fmla="*/ 1 h 1226"/>
                <a:gd name="T38" fmla="*/ 0 w 1704"/>
                <a:gd name="T39" fmla="*/ 1 h 1226"/>
                <a:gd name="T40" fmla="*/ 0 w 1704"/>
                <a:gd name="T41" fmla="*/ 1 h 1226"/>
                <a:gd name="T42" fmla="*/ 0 w 1704"/>
                <a:gd name="T43" fmla="*/ 1 h 1226"/>
                <a:gd name="T44" fmla="*/ 0 w 1704"/>
                <a:gd name="T45" fmla="*/ 1 h 1226"/>
                <a:gd name="T46" fmla="*/ 0 w 1704"/>
                <a:gd name="T47" fmla="*/ 1 h 1226"/>
                <a:gd name="T48" fmla="*/ 0 w 1704"/>
                <a:gd name="T49" fmla="*/ 1 h 1226"/>
                <a:gd name="T50" fmla="*/ 0 w 1704"/>
                <a:gd name="T51" fmla="*/ 1 h 1226"/>
                <a:gd name="T52" fmla="*/ 0 w 1704"/>
                <a:gd name="T53" fmla="*/ 1 h 1226"/>
                <a:gd name="T54" fmla="*/ 0 w 1704"/>
                <a:gd name="T55" fmla="*/ 1 h 1226"/>
                <a:gd name="T56" fmla="*/ 0 w 1704"/>
                <a:gd name="T57" fmla="*/ 1 h 1226"/>
                <a:gd name="T58" fmla="*/ 0 w 1704"/>
                <a:gd name="T59" fmla="*/ 1 h 1226"/>
                <a:gd name="T60" fmla="*/ 0 w 1704"/>
                <a:gd name="T61" fmla="*/ 1 h 1226"/>
                <a:gd name="T62" fmla="*/ 0 w 1704"/>
                <a:gd name="T63" fmla="*/ 1 h 1226"/>
                <a:gd name="T64" fmla="*/ 0 w 1704"/>
                <a:gd name="T65" fmla="*/ 1 h 1226"/>
                <a:gd name="T66" fmla="*/ 0 w 1704"/>
                <a:gd name="T67" fmla="*/ 1 h 1226"/>
                <a:gd name="T68" fmla="*/ 0 w 1704"/>
                <a:gd name="T69" fmla="*/ 1 h 1226"/>
                <a:gd name="T70" fmla="*/ 0 w 1704"/>
                <a:gd name="T71" fmla="*/ 1 h 1226"/>
                <a:gd name="T72" fmla="*/ 0 w 1704"/>
                <a:gd name="T73" fmla="*/ 1 h 1226"/>
                <a:gd name="T74" fmla="*/ 0 w 1704"/>
                <a:gd name="T75" fmla="*/ 1 h 1226"/>
                <a:gd name="T76" fmla="*/ 0 w 1704"/>
                <a:gd name="T77" fmla="*/ 1 h 1226"/>
                <a:gd name="T78" fmla="*/ 0 w 1704"/>
                <a:gd name="T79" fmla="*/ 1 h 1226"/>
                <a:gd name="T80" fmla="*/ 0 w 1704"/>
                <a:gd name="T81" fmla="*/ 1 h 1226"/>
                <a:gd name="T82" fmla="*/ 0 w 1704"/>
                <a:gd name="T83" fmla="*/ 1 h 1226"/>
                <a:gd name="T84" fmla="*/ 0 w 1704"/>
                <a:gd name="T85" fmla="*/ 1 h 1226"/>
                <a:gd name="T86" fmla="*/ 0 w 1704"/>
                <a:gd name="T87" fmla="*/ 1 h 1226"/>
                <a:gd name="T88" fmla="*/ 0 w 1704"/>
                <a:gd name="T89" fmla="*/ 1 h 1226"/>
                <a:gd name="T90" fmla="*/ 0 w 1704"/>
                <a:gd name="T91" fmla="*/ 1 h 1226"/>
                <a:gd name="T92" fmla="*/ 0 w 1704"/>
                <a:gd name="T93" fmla="*/ 1 h 1226"/>
                <a:gd name="T94" fmla="*/ 0 w 1704"/>
                <a:gd name="T95" fmla="*/ 1 h 1226"/>
                <a:gd name="T96" fmla="*/ 0 w 1704"/>
                <a:gd name="T97" fmla="*/ 1 h 1226"/>
                <a:gd name="T98" fmla="*/ 0 w 1704"/>
                <a:gd name="T99" fmla="*/ 1 h 1226"/>
                <a:gd name="T100" fmla="*/ 0 w 1704"/>
                <a:gd name="T101" fmla="*/ 1 h 1226"/>
                <a:gd name="T102" fmla="*/ 0 w 1704"/>
                <a:gd name="T103" fmla="*/ 1 h 1226"/>
                <a:gd name="T104" fmla="*/ 0 w 1704"/>
                <a:gd name="T105" fmla="*/ 1 h 1226"/>
                <a:gd name="T106" fmla="*/ 0 w 1704"/>
                <a:gd name="T107" fmla="*/ 1 h 1226"/>
                <a:gd name="T108" fmla="*/ 0 w 1704"/>
                <a:gd name="T109" fmla="*/ 1 h 1226"/>
                <a:gd name="T110" fmla="*/ 0 w 1704"/>
                <a:gd name="T111" fmla="*/ 1 h 1226"/>
                <a:gd name="T112" fmla="*/ 0 w 1704"/>
                <a:gd name="T113" fmla="*/ 1 h 1226"/>
                <a:gd name="T114" fmla="*/ 0 w 1704"/>
                <a:gd name="T115" fmla="*/ 1 h 1226"/>
                <a:gd name="T116" fmla="*/ 0 w 1704"/>
                <a:gd name="T117" fmla="*/ 1 h 1226"/>
                <a:gd name="T118" fmla="*/ 0 w 1704"/>
                <a:gd name="T119" fmla="*/ 1 h 1226"/>
                <a:gd name="T120" fmla="*/ 0 w 1704"/>
                <a:gd name="T121" fmla="*/ 1 h 1226"/>
                <a:gd name="T122" fmla="*/ 0 w 1704"/>
                <a:gd name="T123" fmla="*/ 1 h 12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704"/>
                <a:gd name="T187" fmla="*/ 0 h 1226"/>
                <a:gd name="T188" fmla="*/ 1704 w 1704"/>
                <a:gd name="T189" fmla="*/ 1226 h 122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704" h="1226">
                  <a:moveTo>
                    <a:pt x="1570" y="187"/>
                  </a:moveTo>
                  <a:lnTo>
                    <a:pt x="1534" y="233"/>
                  </a:lnTo>
                  <a:lnTo>
                    <a:pt x="1561" y="290"/>
                  </a:lnTo>
                  <a:lnTo>
                    <a:pt x="1608" y="296"/>
                  </a:lnTo>
                  <a:lnTo>
                    <a:pt x="1622" y="318"/>
                  </a:lnTo>
                  <a:lnTo>
                    <a:pt x="1656" y="320"/>
                  </a:lnTo>
                  <a:lnTo>
                    <a:pt x="1659" y="490"/>
                  </a:lnTo>
                  <a:lnTo>
                    <a:pt x="1642" y="496"/>
                  </a:lnTo>
                  <a:lnTo>
                    <a:pt x="1670" y="550"/>
                  </a:lnTo>
                  <a:lnTo>
                    <a:pt x="1682" y="814"/>
                  </a:lnTo>
                  <a:lnTo>
                    <a:pt x="1704" y="824"/>
                  </a:lnTo>
                  <a:lnTo>
                    <a:pt x="1692" y="983"/>
                  </a:lnTo>
                  <a:lnTo>
                    <a:pt x="1651" y="983"/>
                  </a:lnTo>
                  <a:lnTo>
                    <a:pt x="1640" y="1022"/>
                  </a:lnTo>
                  <a:lnTo>
                    <a:pt x="1626" y="1050"/>
                  </a:lnTo>
                  <a:lnTo>
                    <a:pt x="1608" y="1069"/>
                  </a:lnTo>
                  <a:lnTo>
                    <a:pt x="1587" y="1080"/>
                  </a:lnTo>
                  <a:lnTo>
                    <a:pt x="1565" y="1083"/>
                  </a:lnTo>
                  <a:lnTo>
                    <a:pt x="1542" y="1082"/>
                  </a:lnTo>
                  <a:lnTo>
                    <a:pt x="1519" y="1076"/>
                  </a:lnTo>
                  <a:lnTo>
                    <a:pt x="1496" y="1068"/>
                  </a:lnTo>
                  <a:lnTo>
                    <a:pt x="1490" y="1063"/>
                  </a:lnTo>
                  <a:lnTo>
                    <a:pt x="1485" y="1054"/>
                  </a:lnTo>
                  <a:lnTo>
                    <a:pt x="1480" y="1046"/>
                  </a:lnTo>
                  <a:lnTo>
                    <a:pt x="1475" y="1038"/>
                  </a:lnTo>
                  <a:lnTo>
                    <a:pt x="1471" y="1031"/>
                  </a:lnTo>
                  <a:lnTo>
                    <a:pt x="1466" y="1024"/>
                  </a:lnTo>
                  <a:lnTo>
                    <a:pt x="1460" y="1020"/>
                  </a:lnTo>
                  <a:lnTo>
                    <a:pt x="1455" y="1016"/>
                  </a:lnTo>
                  <a:lnTo>
                    <a:pt x="1449" y="1015"/>
                  </a:lnTo>
                  <a:lnTo>
                    <a:pt x="1437" y="1015"/>
                  </a:lnTo>
                  <a:lnTo>
                    <a:pt x="1423" y="1015"/>
                  </a:lnTo>
                  <a:lnTo>
                    <a:pt x="1406" y="1016"/>
                  </a:lnTo>
                  <a:lnTo>
                    <a:pt x="1385" y="1018"/>
                  </a:lnTo>
                  <a:lnTo>
                    <a:pt x="1364" y="1019"/>
                  </a:lnTo>
                  <a:lnTo>
                    <a:pt x="1339" y="1021"/>
                  </a:lnTo>
                  <a:lnTo>
                    <a:pt x="1315" y="1023"/>
                  </a:lnTo>
                  <a:lnTo>
                    <a:pt x="1290" y="1026"/>
                  </a:lnTo>
                  <a:lnTo>
                    <a:pt x="1264" y="1028"/>
                  </a:lnTo>
                  <a:lnTo>
                    <a:pt x="1241" y="1030"/>
                  </a:lnTo>
                  <a:lnTo>
                    <a:pt x="1218" y="1031"/>
                  </a:lnTo>
                  <a:lnTo>
                    <a:pt x="1198" y="1034"/>
                  </a:lnTo>
                  <a:lnTo>
                    <a:pt x="1180" y="1036"/>
                  </a:lnTo>
                  <a:lnTo>
                    <a:pt x="1165" y="1037"/>
                  </a:lnTo>
                  <a:lnTo>
                    <a:pt x="1154" y="1038"/>
                  </a:lnTo>
                  <a:lnTo>
                    <a:pt x="1152" y="1059"/>
                  </a:lnTo>
                  <a:lnTo>
                    <a:pt x="1148" y="1080"/>
                  </a:lnTo>
                  <a:lnTo>
                    <a:pt x="1145" y="1101"/>
                  </a:lnTo>
                  <a:lnTo>
                    <a:pt x="1139" y="1120"/>
                  </a:lnTo>
                  <a:lnTo>
                    <a:pt x="1132" y="1139"/>
                  </a:lnTo>
                  <a:lnTo>
                    <a:pt x="1124" y="1156"/>
                  </a:lnTo>
                  <a:lnTo>
                    <a:pt x="1115" y="1171"/>
                  </a:lnTo>
                  <a:lnTo>
                    <a:pt x="1103" y="1184"/>
                  </a:lnTo>
                  <a:lnTo>
                    <a:pt x="1092" y="1192"/>
                  </a:lnTo>
                  <a:lnTo>
                    <a:pt x="1079" y="1198"/>
                  </a:lnTo>
                  <a:lnTo>
                    <a:pt x="1065" y="1205"/>
                  </a:lnTo>
                  <a:lnTo>
                    <a:pt x="1050" y="1211"/>
                  </a:lnTo>
                  <a:lnTo>
                    <a:pt x="1034" y="1216"/>
                  </a:lnTo>
                  <a:lnTo>
                    <a:pt x="1018" y="1219"/>
                  </a:lnTo>
                  <a:lnTo>
                    <a:pt x="1001" y="1223"/>
                  </a:lnTo>
                  <a:lnTo>
                    <a:pt x="983" y="1225"/>
                  </a:lnTo>
                  <a:lnTo>
                    <a:pt x="966" y="1226"/>
                  </a:lnTo>
                  <a:lnTo>
                    <a:pt x="949" y="1226"/>
                  </a:lnTo>
                  <a:lnTo>
                    <a:pt x="931" y="1226"/>
                  </a:lnTo>
                  <a:lnTo>
                    <a:pt x="914" y="1225"/>
                  </a:lnTo>
                  <a:lnTo>
                    <a:pt x="898" y="1223"/>
                  </a:lnTo>
                  <a:lnTo>
                    <a:pt x="882" y="1219"/>
                  </a:lnTo>
                  <a:lnTo>
                    <a:pt x="867" y="1216"/>
                  </a:lnTo>
                  <a:lnTo>
                    <a:pt x="852" y="1211"/>
                  </a:lnTo>
                  <a:lnTo>
                    <a:pt x="837" y="1192"/>
                  </a:lnTo>
                  <a:lnTo>
                    <a:pt x="823" y="1172"/>
                  </a:lnTo>
                  <a:lnTo>
                    <a:pt x="809" y="1150"/>
                  </a:lnTo>
                  <a:lnTo>
                    <a:pt x="798" y="1128"/>
                  </a:lnTo>
                  <a:lnTo>
                    <a:pt x="786" y="1104"/>
                  </a:lnTo>
                  <a:lnTo>
                    <a:pt x="776" y="1079"/>
                  </a:lnTo>
                  <a:lnTo>
                    <a:pt x="765" y="1052"/>
                  </a:lnTo>
                  <a:lnTo>
                    <a:pt x="756" y="1024"/>
                  </a:lnTo>
                  <a:lnTo>
                    <a:pt x="739" y="1011"/>
                  </a:lnTo>
                  <a:lnTo>
                    <a:pt x="720" y="1007"/>
                  </a:lnTo>
                  <a:lnTo>
                    <a:pt x="701" y="1007"/>
                  </a:lnTo>
                  <a:lnTo>
                    <a:pt x="682" y="1009"/>
                  </a:lnTo>
                  <a:lnTo>
                    <a:pt x="663" y="1006"/>
                  </a:lnTo>
                  <a:lnTo>
                    <a:pt x="646" y="996"/>
                  </a:lnTo>
                  <a:lnTo>
                    <a:pt x="629" y="973"/>
                  </a:lnTo>
                  <a:lnTo>
                    <a:pt x="614" y="932"/>
                  </a:lnTo>
                  <a:lnTo>
                    <a:pt x="311" y="958"/>
                  </a:lnTo>
                  <a:lnTo>
                    <a:pt x="316" y="974"/>
                  </a:lnTo>
                  <a:lnTo>
                    <a:pt x="319" y="992"/>
                  </a:lnTo>
                  <a:lnTo>
                    <a:pt x="319" y="1011"/>
                  </a:lnTo>
                  <a:lnTo>
                    <a:pt x="317" y="1029"/>
                  </a:lnTo>
                  <a:lnTo>
                    <a:pt x="313" y="1048"/>
                  </a:lnTo>
                  <a:lnTo>
                    <a:pt x="304" y="1063"/>
                  </a:lnTo>
                  <a:lnTo>
                    <a:pt x="293" y="1075"/>
                  </a:lnTo>
                  <a:lnTo>
                    <a:pt x="277" y="1083"/>
                  </a:lnTo>
                  <a:lnTo>
                    <a:pt x="268" y="1087"/>
                  </a:lnTo>
                  <a:lnTo>
                    <a:pt x="262" y="1088"/>
                  </a:lnTo>
                  <a:lnTo>
                    <a:pt x="257" y="1089"/>
                  </a:lnTo>
                  <a:lnTo>
                    <a:pt x="253" y="1090"/>
                  </a:lnTo>
                  <a:lnTo>
                    <a:pt x="246" y="1092"/>
                  </a:lnTo>
                  <a:lnTo>
                    <a:pt x="235" y="1095"/>
                  </a:lnTo>
                  <a:lnTo>
                    <a:pt x="219" y="1098"/>
                  </a:lnTo>
                  <a:lnTo>
                    <a:pt x="197" y="1104"/>
                  </a:lnTo>
                  <a:lnTo>
                    <a:pt x="172" y="1107"/>
                  </a:lnTo>
                  <a:lnTo>
                    <a:pt x="150" y="1105"/>
                  </a:lnTo>
                  <a:lnTo>
                    <a:pt x="132" y="1098"/>
                  </a:lnTo>
                  <a:lnTo>
                    <a:pt x="115" y="1086"/>
                  </a:lnTo>
                  <a:lnTo>
                    <a:pt x="103" y="1071"/>
                  </a:lnTo>
                  <a:lnTo>
                    <a:pt x="92" y="1052"/>
                  </a:lnTo>
                  <a:lnTo>
                    <a:pt x="84" y="1030"/>
                  </a:lnTo>
                  <a:lnTo>
                    <a:pt x="80" y="1006"/>
                  </a:lnTo>
                  <a:lnTo>
                    <a:pt x="75" y="981"/>
                  </a:lnTo>
                  <a:lnTo>
                    <a:pt x="73" y="961"/>
                  </a:lnTo>
                  <a:lnTo>
                    <a:pt x="72" y="948"/>
                  </a:lnTo>
                  <a:lnTo>
                    <a:pt x="68" y="939"/>
                  </a:lnTo>
                  <a:lnTo>
                    <a:pt x="64" y="933"/>
                  </a:lnTo>
                  <a:lnTo>
                    <a:pt x="54" y="930"/>
                  </a:lnTo>
                  <a:lnTo>
                    <a:pt x="41" y="929"/>
                  </a:lnTo>
                  <a:lnTo>
                    <a:pt x="20" y="927"/>
                  </a:lnTo>
                  <a:lnTo>
                    <a:pt x="16" y="887"/>
                  </a:lnTo>
                  <a:lnTo>
                    <a:pt x="8" y="795"/>
                  </a:lnTo>
                  <a:lnTo>
                    <a:pt x="1" y="691"/>
                  </a:lnTo>
                  <a:lnTo>
                    <a:pt x="0" y="617"/>
                  </a:lnTo>
                  <a:lnTo>
                    <a:pt x="6" y="564"/>
                  </a:lnTo>
                  <a:lnTo>
                    <a:pt x="13" y="524"/>
                  </a:lnTo>
                  <a:lnTo>
                    <a:pt x="17" y="501"/>
                  </a:lnTo>
                  <a:lnTo>
                    <a:pt x="20" y="493"/>
                  </a:lnTo>
                  <a:lnTo>
                    <a:pt x="21" y="492"/>
                  </a:lnTo>
                  <a:lnTo>
                    <a:pt x="27" y="486"/>
                  </a:lnTo>
                  <a:lnTo>
                    <a:pt x="34" y="479"/>
                  </a:lnTo>
                  <a:lnTo>
                    <a:pt x="44" y="469"/>
                  </a:lnTo>
                  <a:lnTo>
                    <a:pt x="58" y="456"/>
                  </a:lnTo>
                  <a:lnTo>
                    <a:pt x="74" y="441"/>
                  </a:lnTo>
                  <a:lnTo>
                    <a:pt x="92" y="424"/>
                  </a:lnTo>
                  <a:lnTo>
                    <a:pt x="113" y="406"/>
                  </a:lnTo>
                  <a:lnTo>
                    <a:pt x="136" y="385"/>
                  </a:lnTo>
                  <a:lnTo>
                    <a:pt x="162" y="364"/>
                  </a:lnTo>
                  <a:lnTo>
                    <a:pt x="188" y="341"/>
                  </a:lnTo>
                  <a:lnTo>
                    <a:pt x="217" y="318"/>
                  </a:lnTo>
                  <a:lnTo>
                    <a:pt x="247" y="294"/>
                  </a:lnTo>
                  <a:lnTo>
                    <a:pt x="279" y="270"/>
                  </a:lnTo>
                  <a:lnTo>
                    <a:pt x="313" y="244"/>
                  </a:lnTo>
                  <a:lnTo>
                    <a:pt x="347" y="220"/>
                  </a:lnTo>
                  <a:lnTo>
                    <a:pt x="382" y="196"/>
                  </a:lnTo>
                  <a:lnTo>
                    <a:pt x="416" y="173"/>
                  </a:lnTo>
                  <a:lnTo>
                    <a:pt x="450" y="151"/>
                  </a:lnTo>
                  <a:lnTo>
                    <a:pt x="482" y="130"/>
                  </a:lnTo>
                  <a:lnTo>
                    <a:pt x="513" y="112"/>
                  </a:lnTo>
                  <a:lnTo>
                    <a:pt x="542" y="93"/>
                  </a:lnTo>
                  <a:lnTo>
                    <a:pt x="570" y="76"/>
                  </a:lnTo>
                  <a:lnTo>
                    <a:pt x="595" y="61"/>
                  </a:lnTo>
                  <a:lnTo>
                    <a:pt x="618" y="47"/>
                  </a:lnTo>
                  <a:lnTo>
                    <a:pt x="640" y="36"/>
                  </a:lnTo>
                  <a:lnTo>
                    <a:pt x="657" y="25"/>
                  </a:lnTo>
                  <a:lnTo>
                    <a:pt x="673" y="16"/>
                  </a:lnTo>
                  <a:lnTo>
                    <a:pt x="686" y="9"/>
                  </a:lnTo>
                  <a:lnTo>
                    <a:pt x="694" y="5"/>
                  </a:lnTo>
                  <a:lnTo>
                    <a:pt x="700" y="1"/>
                  </a:lnTo>
                  <a:lnTo>
                    <a:pt x="702" y="0"/>
                  </a:lnTo>
                  <a:lnTo>
                    <a:pt x="1244" y="101"/>
                  </a:lnTo>
                  <a:lnTo>
                    <a:pt x="1264" y="122"/>
                  </a:lnTo>
                  <a:lnTo>
                    <a:pt x="1266" y="120"/>
                  </a:lnTo>
                  <a:lnTo>
                    <a:pt x="1270" y="115"/>
                  </a:lnTo>
                  <a:lnTo>
                    <a:pt x="1277" y="112"/>
                  </a:lnTo>
                  <a:lnTo>
                    <a:pt x="1285" y="109"/>
                  </a:lnTo>
                  <a:lnTo>
                    <a:pt x="1294" y="113"/>
                  </a:lnTo>
                  <a:lnTo>
                    <a:pt x="1301" y="121"/>
                  </a:lnTo>
                  <a:lnTo>
                    <a:pt x="1307" y="130"/>
                  </a:lnTo>
                  <a:lnTo>
                    <a:pt x="1309" y="134"/>
                  </a:lnTo>
                  <a:lnTo>
                    <a:pt x="1354" y="143"/>
                  </a:lnTo>
                  <a:lnTo>
                    <a:pt x="1357" y="139"/>
                  </a:lnTo>
                  <a:lnTo>
                    <a:pt x="1362" y="133"/>
                  </a:lnTo>
                  <a:lnTo>
                    <a:pt x="1370" y="126"/>
                  </a:lnTo>
                  <a:lnTo>
                    <a:pt x="1382" y="122"/>
                  </a:lnTo>
                  <a:lnTo>
                    <a:pt x="1392" y="126"/>
                  </a:lnTo>
                  <a:lnTo>
                    <a:pt x="1397" y="134"/>
                  </a:lnTo>
                  <a:lnTo>
                    <a:pt x="1399" y="143"/>
                  </a:lnTo>
                  <a:lnTo>
                    <a:pt x="1399" y="146"/>
                  </a:lnTo>
                  <a:lnTo>
                    <a:pt x="1428" y="151"/>
                  </a:lnTo>
                  <a:lnTo>
                    <a:pt x="1429" y="149"/>
                  </a:lnTo>
                  <a:lnTo>
                    <a:pt x="1432" y="142"/>
                  </a:lnTo>
                  <a:lnTo>
                    <a:pt x="1437" y="136"/>
                  </a:lnTo>
                  <a:lnTo>
                    <a:pt x="1448" y="134"/>
                  </a:lnTo>
                  <a:lnTo>
                    <a:pt x="1459" y="138"/>
                  </a:lnTo>
                  <a:lnTo>
                    <a:pt x="1467" y="148"/>
                  </a:lnTo>
                  <a:lnTo>
                    <a:pt x="1472" y="158"/>
                  </a:lnTo>
                  <a:lnTo>
                    <a:pt x="1473" y="162"/>
                  </a:lnTo>
                  <a:lnTo>
                    <a:pt x="1570" y="187"/>
                  </a:lnTo>
                  <a:close/>
                </a:path>
              </a:pathLst>
            </a:custGeom>
            <a:solidFill>
              <a:srgbClr val="000000"/>
            </a:solidFill>
            <a:ln w="9525">
              <a:noFill/>
              <a:round/>
              <a:headEnd/>
              <a:tailEnd/>
            </a:ln>
          </p:spPr>
          <p:txBody>
            <a:bodyPr/>
            <a:lstStyle/>
            <a:p>
              <a:endParaRPr lang="tr-TR"/>
            </a:p>
          </p:txBody>
        </p:sp>
        <p:sp>
          <p:nvSpPr>
            <p:cNvPr id="17902" name="Freeform 102"/>
            <p:cNvSpPr>
              <a:spLocks/>
            </p:cNvSpPr>
            <p:nvPr/>
          </p:nvSpPr>
          <p:spPr bwMode="auto">
            <a:xfrm>
              <a:off x="3810" y="2318"/>
              <a:ext cx="348" cy="440"/>
            </a:xfrm>
            <a:custGeom>
              <a:avLst/>
              <a:gdLst>
                <a:gd name="T0" fmla="*/ 1 w 695"/>
                <a:gd name="T1" fmla="*/ 0 h 879"/>
                <a:gd name="T2" fmla="*/ 1 w 695"/>
                <a:gd name="T3" fmla="*/ 1 h 879"/>
                <a:gd name="T4" fmla="*/ 1 w 695"/>
                <a:gd name="T5" fmla="*/ 1 h 879"/>
                <a:gd name="T6" fmla="*/ 1 w 695"/>
                <a:gd name="T7" fmla="*/ 1 h 879"/>
                <a:gd name="T8" fmla="*/ 1 w 695"/>
                <a:gd name="T9" fmla="*/ 1 h 879"/>
                <a:gd name="T10" fmla="*/ 1 w 695"/>
                <a:gd name="T11" fmla="*/ 1 h 879"/>
                <a:gd name="T12" fmla="*/ 1 w 695"/>
                <a:gd name="T13" fmla="*/ 1 h 879"/>
                <a:gd name="T14" fmla="*/ 0 w 695"/>
                <a:gd name="T15" fmla="*/ 1 h 879"/>
                <a:gd name="T16" fmla="*/ 0 w 695"/>
                <a:gd name="T17" fmla="*/ 1 h 879"/>
                <a:gd name="T18" fmla="*/ 1 w 695"/>
                <a:gd name="T19" fmla="*/ 1 h 879"/>
                <a:gd name="T20" fmla="*/ 1 w 695"/>
                <a:gd name="T21" fmla="*/ 1 h 879"/>
                <a:gd name="T22" fmla="*/ 1 w 695"/>
                <a:gd name="T23" fmla="*/ 1 h 879"/>
                <a:gd name="T24" fmla="*/ 1 w 695"/>
                <a:gd name="T25" fmla="*/ 1 h 879"/>
                <a:gd name="T26" fmla="*/ 1 w 695"/>
                <a:gd name="T27" fmla="*/ 1 h 879"/>
                <a:gd name="T28" fmla="*/ 1 w 695"/>
                <a:gd name="T29" fmla="*/ 1 h 879"/>
                <a:gd name="T30" fmla="*/ 1 w 695"/>
                <a:gd name="T31" fmla="*/ 1 h 879"/>
                <a:gd name="T32" fmla="*/ 1 w 695"/>
                <a:gd name="T33" fmla="*/ 1 h 879"/>
                <a:gd name="T34" fmla="*/ 1 w 695"/>
                <a:gd name="T35" fmla="*/ 1 h 879"/>
                <a:gd name="T36" fmla="*/ 1 w 695"/>
                <a:gd name="T37" fmla="*/ 1 h 879"/>
                <a:gd name="T38" fmla="*/ 1 w 695"/>
                <a:gd name="T39" fmla="*/ 1 h 879"/>
                <a:gd name="T40" fmla="*/ 1 w 695"/>
                <a:gd name="T41" fmla="*/ 1 h 879"/>
                <a:gd name="T42" fmla="*/ 1 w 695"/>
                <a:gd name="T43" fmla="*/ 1 h 879"/>
                <a:gd name="T44" fmla="*/ 1 w 695"/>
                <a:gd name="T45" fmla="*/ 1 h 879"/>
                <a:gd name="T46" fmla="*/ 1 w 695"/>
                <a:gd name="T47" fmla="*/ 1 h 879"/>
                <a:gd name="T48" fmla="*/ 1 w 695"/>
                <a:gd name="T49" fmla="*/ 1 h 879"/>
                <a:gd name="T50" fmla="*/ 1 w 695"/>
                <a:gd name="T51" fmla="*/ 1 h 879"/>
                <a:gd name="T52" fmla="*/ 1 w 695"/>
                <a:gd name="T53" fmla="*/ 1 h 879"/>
                <a:gd name="T54" fmla="*/ 1 w 695"/>
                <a:gd name="T55" fmla="*/ 1 h 879"/>
                <a:gd name="T56" fmla="*/ 1 w 695"/>
                <a:gd name="T57" fmla="*/ 1 h 879"/>
                <a:gd name="T58" fmla="*/ 1 w 695"/>
                <a:gd name="T59" fmla="*/ 1 h 879"/>
                <a:gd name="T60" fmla="*/ 1 w 695"/>
                <a:gd name="T61" fmla="*/ 1 h 879"/>
                <a:gd name="T62" fmla="*/ 1 w 695"/>
                <a:gd name="T63" fmla="*/ 1 h 879"/>
                <a:gd name="T64" fmla="*/ 1 w 695"/>
                <a:gd name="T65" fmla="*/ 1 h 879"/>
                <a:gd name="T66" fmla="*/ 1 w 695"/>
                <a:gd name="T67" fmla="*/ 1 h 879"/>
                <a:gd name="T68" fmla="*/ 1 w 695"/>
                <a:gd name="T69" fmla="*/ 1 h 879"/>
                <a:gd name="T70" fmla="*/ 1 w 695"/>
                <a:gd name="T71" fmla="*/ 1 h 879"/>
                <a:gd name="T72" fmla="*/ 1 w 695"/>
                <a:gd name="T73" fmla="*/ 1 h 879"/>
                <a:gd name="T74" fmla="*/ 1 w 695"/>
                <a:gd name="T75" fmla="*/ 1 h 879"/>
                <a:gd name="T76" fmla="*/ 1 w 695"/>
                <a:gd name="T77" fmla="*/ 1 h 879"/>
                <a:gd name="T78" fmla="*/ 1 w 695"/>
                <a:gd name="T79" fmla="*/ 1 h 879"/>
                <a:gd name="T80" fmla="*/ 1 w 695"/>
                <a:gd name="T81" fmla="*/ 1 h 879"/>
                <a:gd name="T82" fmla="*/ 1 w 695"/>
                <a:gd name="T83" fmla="*/ 1 h 879"/>
                <a:gd name="T84" fmla="*/ 1 w 695"/>
                <a:gd name="T85" fmla="*/ 1 h 879"/>
                <a:gd name="T86" fmla="*/ 1 w 695"/>
                <a:gd name="T87" fmla="*/ 1 h 879"/>
                <a:gd name="T88" fmla="*/ 1 w 695"/>
                <a:gd name="T89" fmla="*/ 0 h 87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95"/>
                <a:gd name="T136" fmla="*/ 0 h 879"/>
                <a:gd name="T137" fmla="*/ 695 w 695"/>
                <a:gd name="T138" fmla="*/ 879 h 87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95" h="879">
                  <a:moveTo>
                    <a:pt x="692" y="0"/>
                  </a:moveTo>
                  <a:lnTo>
                    <a:pt x="695" y="743"/>
                  </a:lnTo>
                  <a:lnTo>
                    <a:pt x="598" y="794"/>
                  </a:lnTo>
                  <a:lnTo>
                    <a:pt x="595" y="865"/>
                  </a:lnTo>
                  <a:lnTo>
                    <a:pt x="22" y="879"/>
                  </a:lnTo>
                  <a:lnTo>
                    <a:pt x="17" y="841"/>
                  </a:lnTo>
                  <a:lnTo>
                    <a:pt x="8" y="752"/>
                  </a:lnTo>
                  <a:lnTo>
                    <a:pt x="0" y="650"/>
                  </a:lnTo>
                  <a:lnTo>
                    <a:pt x="0" y="570"/>
                  </a:lnTo>
                  <a:lnTo>
                    <a:pt x="6" y="524"/>
                  </a:lnTo>
                  <a:lnTo>
                    <a:pt x="13" y="493"/>
                  </a:lnTo>
                  <a:lnTo>
                    <a:pt x="16" y="476"/>
                  </a:lnTo>
                  <a:lnTo>
                    <a:pt x="19" y="470"/>
                  </a:lnTo>
                  <a:lnTo>
                    <a:pt x="20" y="469"/>
                  </a:lnTo>
                  <a:lnTo>
                    <a:pt x="23" y="465"/>
                  </a:lnTo>
                  <a:lnTo>
                    <a:pt x="28" y="460"/>
                  </a:lnTo>
                  <a:lnTo>
                    <a:pt x="36" y="452"/>
                  </a:lnTo>
                  <a:lnTo>
                    <a:pt x="45" y="442"/>
                  </a:lnTo>
                  <a:lnTo>
                    <a:pt x="57" y="430"/>
                  </a:lnTo>
                  <a:lnTo>
                    <a:pt x="70" y="417"/>
                  </a:lnTo>
                  <a:lnTo>
                    <a:pt x="87" y="401"/>
                  </a:lnTo>
                  <a:lnTo>
                    <a:pt x="105" y="385"/>
                  </a:lnTo>
                  <a:lnTo>
                    <a:pt x="126" y="366"/>
                  </a:lnTo>
                  <a:lnTo>
                    <a:pt x="149" y="347"/>
                  </a:lnTo>
                  <a:lnTo>
                    <a:pt x="174" y="326"/>
                  </a:lnTo>
                  <a:lnTo>
                    <a:pt x="202" y="304"/>
                  </a:lnTo>
                  <a:lnTo>
                    <a:pt x="233" y="280"/>
                  </a:lnTo>
                  <a:lnTo>
                    <a:pt x="265" y="257"/>
                  </a:lnTo>
                  <a:lnTo>
                    <a:pt x="300" y="231"/>
                  </a:lnTo>
                  <a:lnTo>
                    <a:pt x="336" y="206"/>
                  </a:lnTo>
                  <a:lnTo>
                    <a:pt x="371" y="183"/>
                  </a:lnTo>
                  <a:lnTo>
                    <a:pt x="407" y="160"/>
                  </a:lnTo>
                  <a:lnTo>
                    <a:pt x="442" y="138"/>
                  </a:lnTo>
                  <a:lnTo>
                    <a:pt x="475" y="119"/>
                  </a:lnTo>
                  <a:lnTo>
                    <a:pt x="508" y="99"/>
                  </a:lnTo>
                  <a:lnTo>
                    <a:pt x="538" y="82"/>
                  </a:lnTo>
                  <a:lnTo>
                    <a:pt x="567" y="65"/>
                  </a:lnTo>
                  <a:lnTo>
                    <a:pt x="594" y="51"/>
                  </a:lnTo>
                  <a:lnTo>
                    <a:pt x="618" y="38"/>
                  </a:lnTo>
                  <a:lnTo>
                    <a:pt x="640" y="26"/>
                  </a:lnTo>
                  <a:lnTo>
                    <a:pt x="657" y="17"/>
                  </a:lnTo>
                  <a:lnTo>
                    <a:pt x="672" y="10"/>
                  </a:lnTo>
                  <a:lnTo>
                    <a:pt x="682" y="4"/>
                  </a:lnTo>
                  <a:lnTo>
                    <a:pt x="689" y="1"/>
                  </a:lnTo>
                  <a:lnTo>
                    <a:pt x="692" y="0"/>
                  </a:lnTo>
                  <a:close/>
                </a:path>
              </a:pathLst>
            </a:custGeom>
            <a:solidFill>
              <a:srgbClr val="00D828"/>
            </a:solidFill>
            <a:ln w="9525">
              <a:noFill/>
              <a:round/>
              <a:headEnd/>
              <a:tailEnd/>
            </a:ln>
          </p:spPr>
          <p:txBody>
            <a:bodyPr/>
            <a:lstStyle/>
            <a:p>
              <a:endParaRPr lang="tr-TR"/>
            </a:p>
          </p:txBody>
        </p:sp>
        <p:sp>
          <p:nvSpPr>
            <p:cNvPr id="17903" name="Freeform 103"/>
            <p:cNvSpPr>
              <a:spLocks/>
            </p:cNvSpPr>
            <p:nvPr/>
          </p:nvSpPr>
          <p:spPr bwMode="auto">
            <a:xfrm>
              <a:off x="4174" y="2320"/>
              <a:ext cx="181" cy="361"/>
            </a:xfrm>
            <a:custGeom>
              <a:avLst/>
              <a:gdLst>
                <a:gd name="T0" fmla="*/ 0 w 361"/>
                <a:gd name="T1" fmla="*/ 0 h 723"/>
                <a:gd name="T2" fmla="*/ 0 w 361"/>
                <a:gd name="T3" fmla="*/ 0 h 723"/>
                <a:gd name="T4" fmla="*/ 1 w 361"/>
                <a:gd name="T5" fmla="*/ 0 h 723"/>
                <a:gd name="T6" fmla="*/ 1 w 361"/>
                <a:gd name="T7" fmla="*/ 0 h 723"/>
                <a:gd name="T8" fmla="*/ 1 w 361"/>
                <a:gd name="T9" fmla="*/ 0 h 723"/>
                <a:gd name="T10" fmla="*/ 1 w 361"/>
                <a:gd name="T11" fmla="*/ 0 h 723"/>
                <a:gd name="T12" fmla="*/ 1 w 361"/>
                <a:gd name="T13" fmla="*/ 0 h 723"/>
                <a:gd name="T14" fmla="*/ 1 w 361"/>
                <a:gd name="T15" fmla="*/ 0 h 723"/>
                <a:gd name="T16" fmla="*/ 0 w 361"/>
                <a:gd name="T17" fmla="*/ 0 h 7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1"/>
                <a:gd name="T28" fmla="*/ 0 h 723"/>
                <a:gd name="T29" fmla="*/ 361 w 361"/>
                <a:gd name="T30" fmla="*/ 723 h 72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1" h="723">
                  <a:moveTo>
                    <a:pt x="0" y="0"/>
                  </a:moveTo>
                  <a:lnTo>
                    <a:pt x="0" y="723"/>
                  </a:lnTo>
                  <a:lnTo>
                    <a:pt x="16" y="711"/>
                  </a:lnTo>
                  <a:lnTo>
                    <a:pt x="19" y="641"/>
                  </a:lnTo>
                  <a:lnTo>
                    <a:pt x="16" y="183"/>
                  </a:lnTo>
                  <a:lnTo>
                    <a:pt x="284" y="77"/>
                  </a:lnTo>
                  <a:lnTo>
                    <a:pt x="350" y="82"/>
                  </a:lnTo>
                  <a:lnTo>
                    <a:pt x="361" y="73"/>
                  </a:lnTo>
                  <a:lnTo>
                    <a:pt x="0" y="0"/>
                  </a:lnTo>
                  <a:close/>
                </a:path>
              </a:pathLst>
            </a:custGeom>
            <a:solidFill>
              <a:srgbClr val="006600"/>
            </a:solidFill>
            <a:ln w="9525">
              <a:noFill/>
              <a:round/>
              <a:headEnd/>
              <a:tailEnd/>
            </a:ln>
          </p:spPr>
          <p:txBody>
            <a:bodyPr/>
            <a:lstStyle/>
            <a:p>
              <a:endParaRPr lang="tr-TR"/>
            </a:p>
          </p:txBody>
        </p:sp>
        <p:sp>
          <p:nvSpPr>
            <p:cNvPr id="17904" name="Freeform 104"/>
            <p:cNvSpPr>
              <a:spLocks/>
            </p:cNvSpPr>
            <p:nvPr/>
          </p:nvSpPr>
          <p:spPr bwMode="auto">
            <a:xfrm>
              <a:off x="3862" y="2772"/>
              <a:ext cx="52" cy="64"/>
            </a:xfrm>
            <a:custGeom>
              <a:avLst/>
              <a:gdLst>
                <a:gd name="T0" fmla="*/ 0 w 105"/>
                <a:gd name="T1" fmla="*/ 0 h 127"/>
                <a:gd name="T2" fmla="*/ 0 w 105"/>
                <a:gd name="T3" fmla="*/ 1 h 127"/>
                <a:gd name="T4" fmla="*/ 0 w 105"/>
                <a:gd name="T5" fmla="*/ 1 h 127"/>
                <a:gd name="T6" fmla="*/ 0 w 105"/>
                <a:gd name="T7" fmla="*/ 1 h 127"/>
                <a:gd name="T8" fmla="*/ 0 w 105"/>
                <a:gd name="T9" fmla="*/ 1 h 127"/>
                <a:gd name="T10" fmla="*/ 0 w 105"/>
                <a:gd name="T11" fmla="*/ 1 h 127"/>
                <a:gd name="T12" fmla="*/ 0 w 105"/>
                <a:gd name="T13" fmla="*/ 1 h 127"/>
                <a:gd name="T14" fmla="*/ 0 w 105"/>
                <a:gd name="T15" fmla="*/ 1 h 127"/>
                <a:gd name="T16" fmla="*/ 0 w 105"/>
                <a:gd name="T17" fmla="*/ 1 h 127"/>
                <a:gd name="T18" fmla="*/ 0 w 105"/>
                <a:gd name="T19" fmla="*/ 1 h 127"/>
                <a:gd name="T20" fmla="*/ 0 w 105"/>
                <a:gd name="T21" fmla="*/ 1 h 127"/>
                <a:gd name="T22" fmla="*/ 0 w 105"/>
                <a:gd name="T23" fmla="*/ 1 h 127"/>
                <a:gd name="T24" fmla="*/ 0 w 105"/>
                <a:gd name="T25" fmla="*/ 1 h 127"/>
                <a:gd name="T26" fmla="*/ 0 w 105"/>
                <a:gd name="T27" fmla="*/ 1 h 127"/>
                <a:gd name="T28" fmla="*/ 0 w 105"/>
                <a:gd name="T29" fmla="*/ 1 h 127"/>
                <a:gd name="T30" fmla="*/ 0 w 105"/>
                <a:gd name="T31" fmla="*/ 1 h 127"/>
                <a:gd name="T32" fmla="*/ 0 w 105"/>
                <a:gd name="T33" fmla="*/ 1 h 127"/>
                <a:gd name="T34" fmla="*/ 0 w 105"/>
                <a:gd name="T35" fmla="*/ 1 h 127"/>
                <a:gd name="T36" fmla="*/ 0 w 105"/>
                <a:gd name="T37" fmla="*/ 1 h 127"/>
                <a:gd name="T38" fmla="*/ 0 w 105"/>
                <a:gd name="T39" fmla="*/ 1 h 127"/>
                <a:gd name="T40" fmla="*/ 0 w 105"/>
                <a:gd name="T41" fmla="*/ 1 h 127"/>
                <a:gd name="T42" fmla="*/ 0 w 105"/>
                <a:gd name="T43" fmla="*/ 1 h 127"/>
                <a:gd name="T44" fmla="*/ 0 w 105"/>
                <a:gd name="T45" fmla="*/ 1 h 127"/>
                <a:gd name="T46" fmla="*/ 0 w 105"/>
                <a:gd name="T47" fmla="*/ 1 h 127"/>
                <a:gd name="T48" fmla="*/ 0 w 105"/>
                <a:gd name="T49" fmla="*/ 1 h 127"/>
                <a:gd name="T50" fmla="*/ 0 w 105"/>
                <a:gd name="T51" fmla="*/ 1 h 127"/>
                <a:gd name="T52" fmla="*/ 0 w 105"/>
                <a:gd name="T53" fmla="*/ 1 h 127"/>
                <a:gd name="T54" fmla="*/ 0 w 105"/>
                <a:gd name="T55" fmla="*/ 1 h 127"/>
                <a:gd name="T56" fmla="*/ 0 w 105"/>
                <a:gd name="T57" fmla="*/ 1 h 127"/>
                <a:gd name="T58" fmla="*/ 0 w 105"/>
                <a:gd name="T59" fmla="*/ 1 h 127"/>
                <a:gd name="T60" fmla="*/ 0 w 105"/>
                <a:gd name="T61" fmla="*/ 1 h 127"/>
                <a:gd name="T62" fmla="*/ 0 w 105"/>
                <a:gd name="T63" fmla="*/ 1 h 127"/>
                <a:gd name="T64" fmla="*/ 0 w 105"/>
                <a:gd name="T65" fmla="*/ 0 h 12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5"/>
                <a:gd name="T100" fmla="*/ 0 h 127"/>
                <a:gd name="T101" fmla="*/ 105 w 105"/>
                <a:gd name="T102" fmla="*/ 127 h 12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5" h="127">
                  <a:moveTo>
                    <a:pt x="53" y="0"/>
                  </a:moveTo>
                  <a:lnTo>
                    <a:pt x="43" y="1"/>
                  </a:lnTo>
                  <a:lnTo>
                    <a:pt x="32" y="5"/>
                  </a:lnTo>
                  <a:lnTo>
                    <a:pt x="23" y="10"/>
                  </a:lnTo>
                  <a:lnTo>
                    <a:pt x="16" y="18"/>
                  </a:lnTo>
                  <a:lnTo>
                    <a:pt x="9" y="28"/>
                  </a:lnTo>
                  <a:lnTo>
                    <a:pt x="5" y="38"/>
                  </a:lnTo>
                  <a:lnTo>
                    <a:pt x="1" y="51"/>
                  </a:lnTo>
                  <a:lnTo>
                    <a:pt x="0" y="63"/>
                  </a:lnTo>
                  <a:lnTo>
                    <a:pt x="1" y="76"/>
                  </a:lnTo>
                  <a:lnTo>
                    <a:pt x="5" y="89"/>
                  </a:lnTo>
                  <a:lnTo>
                    <a:pt x="9" y="99"/>
                  </a:lnTo>
                  <a:lnTo>
                    <a:pt x="16" y="108"/>
                  </a:lnTo>
                  <a:lnTo>
                    <a:pt x="23" y="116"/>
                  </a:lnTo>
                  <a:lnTo>
                    <a:pt x="32" y="122"/>
                  </a:lnTo>
                  <a:lnTo>
                    <a:pt x="43" y="126"/>
                  </a:lnTo>
                  <a:lnTo>
                    <a:pt x="53" y="127"/>
                  </a:lnTo>
                  <a:lnTo>
                    <a:pt x="63" y="126"/>
                  </a:lnTo>
                  <a:lnTo>
                    <a:pt x="74" y="122"/>
                  </a:lnTo>
                  <a:lnTo>
                    <a:pt x="82" y="116"/>
                  </a:lnTo>
                  <a:lnTo>
                    <a:pt x="90" y="108"/>
                  </a:lnTo>
                  <a:lnTo>
                    <a:pt x="96" y="99"/>
                  </a:lnTo>
                  <a:lnTo>
                    <a:pt x="100" y="89"/>
                  </a:lnTo>
                  <a:lnTo>
                    <a:pt x="104" y="76"/>
                  </a:lnTo>
                  <a:lnTo>
                    <a:pt x="105" y="63"/>
                  </a:lnTo>
                  <a:lnTo>
                    <a:pt x="104" y="51"/>
                  </a:lnTo>
                  <a:lnTo>
                    <a:pt x="100" y="38"/>
                  </a:lnTo>
                  <a:lnTo>
                    <a:pt x="96" y="28"/>
                  </a:lnTo>
                  <a:lnTo>
                    <a:pt x="90" y="18"/>
                  </a:lnTo>
                  <a:lnTo>
                    <a:pt x="82" y="10"/>
                  </a:lnTo>
                  <a:lnTo>
                    <a:pt x="74" y="5"/>
                  </a:lnTo>
                  <a:lnTo>
                    <a:pt x="63" y="1"/>
                  </a:lnTo>
                  <a:lnTo>
                    <a:pt x="53" y="0"/>
                  </a:lnTo>
                  <a:close/>
                </a:path>
              </a:pathLst>
            </a:custGeom>
            <a:solidFill>
              <a:srgbClr val="FFFFFF"/>
            </a:solidFill>
            <a:ln w="9525">
              <a:noFill/>
              <a:round/>
              <a:headEnd/>
              <a:tailEnd/>
            </a:ln>
          </p:spPr>
          <p:txBody>
            <a:bodyPr/>
            <a:lstStyle/>
            <a:p>
              <a:endParaRPr lang="tr-TR"/>
            </a:p>
          </p:txBody>
        </p:sp>
        <p:sp>
          <p:nvSpPr>
            <p:cNvPr id="17905" name="Freeform 105"/>
            <p:cNvSpPr>
              <a:spLocks/>
            </p:cNvSpPr>
            <p:nvPr/>
          </p:nvSpPr>
          <p:spPr bwMode="auto">
            <a:xfrm>
              <a:off x="4216" y="2713"/>
              <a:ext cx="63" cy="149"/>
            </a:xfrm>
            <a:custGeom>
              <a:avLst/>
              <a:gdLst>
                <a:gd name="T0" fmla="*/ 1 w 126"/>
                <a:gd name="T1" fmla="*/ 0 h 300"/>
                <a:gd name="T2" fmla="*/ 1 w 126"/>
                <a:gd name="T3" fmla="*/ 0 h 300"/>
                <a:gd name="T4" fmla="*/ 1 w 126"/>
                <a:gd name="T5" fmla="*/ 0 h 300"/>
                <a:gd name="T6" fmla="*/ 1 w 126"/>
                <a:gd name="T7" fmla="*/ 0 h 300"/>
                <a:gd name="T8" fmla="*/ 1 w 126"/>
                <a:gd name="T9" fmla="*/ 0 h 300"/>
                <a:gd name="T10" fmla="*/ 1 w 126"/>
                <a:gd name="T11" fmla="*/ 0 h 300"/>
                <a:gd name="T12" fmla="*/ 1 w 126"/>
                <a:gd name="T13" fmla="*/ 0 h 300"/>
                <a:gd name="T14" fmla="*/ 1 w 126"/>
                <a:gd name="T15" fmla="*/ 0 h 300"/>
                <a:gd name="T16" fmla="*/ 0 w 126"/>
                <a:gd name="T17" fmla="*/ 0 h 300"/>
                <a:gd name="T18" fmla="*/ 1 w 126"/>
                <a:gd name="T19" fmla="*/ 0 h 300"/>
                <a:gd name="T20" fmla="*/ 1 w 126"/>
                <a:gd name="T21" fmla="*/ 0 h 300"/>
                <a:gd name="T22" fmla="*/ 1 w 126"/>
                <a:gd name="T23" fmla="*/ 0 h 300"/>
                <a:gd name="T24" fmla="*/ 1 w 126"/>
                <a:gd name="T25" fmla="*/ 0 h 300"/>
                <a:gd name="T26" fmla="*/ 1 w 126"/>
                <a:gd name="T27" fmla="*/ 0 h 300"/>
                <a:gd name="T28" fmla="*/ 1 w 126"/>
                <a:gd name="T29" fmla="*/ 0 h 300"/>
                <a:gd name="T30" fmla="*/ 1 w 126"/>
                <a:gd name="T31" fmla="*/ 0 h 300"/>
                <a:gd name="T32" fmla="*/ 1 w 126"/>
                <a:gd name="T33" fmla="*/ 0 h 300"/>
                <a:gd name="T34" fmla="*/ 1 w 126"/>
                <a:gd name="T35" fmla="*/ 0 h 300"/>
                <a:gd name="T36" fmla="*/ 1 w 126"/>
                <a:gd name="T37" fmla="*/ 0 h 300"/>
                <a:gd name="T38" fmla="*/ 1 w 126"/>
                <a:gd name="T39" fmla="*/ 0 h 300"/>
                <a:gd name="T40" fmla="*/ 1 w 126"/>
                <a:gd name="T41" fmla="*/ 0 h 300"/>
                <a:gd name="T42" fmla="*/ 1 w 126"/>
                <a:gd name="T43" fmla="*/ 0 h 300"/>
                <a:gd name="T44" fmla="*/ 1 w 126"/>
                <a:gd name="T45" fmla="*/ 0 h 300"/>
                <a:gd name="T46" fmla="*/ 1 w 126"/>
                <a:gd name="T47" fmla="*/ 0 h 300"/>
                <a:gd name="T48" fmla="*/ 1 w 126"/>
                <a:gd name="T49" fmla="*/ 0 h 300"/>
                <a:gd name="T50" fmla="*/ 1 w 126"/>
                <a:gd name="T51" fmla="*/ 0 h 300"/>
                <a:gd name="T52" fmla="*/ 1 w 126"/>
                <a:gd name="T53" fmla="*/ 0 h 300"/>
                <a:gd name="T54" fmla="*/ 1 w 126"/>
                <a:gd name="T55" fmla="*/ 0 h 300"/>
                <a:gd name="T56" fmla="*/ 1 w 126"/>
                <a:gd name="T57" fmla="*/ 0 h 300"/>
                <a:gd name="T58" fmla="*/ 1 w 126"/>
                <a:gd name="T59" fmla="*/ 0 h 300"/>
                <a:gd name="T60" fmla="*/ 1 w 126"/>
                <a:gd name="T61" fmla="*/ 0 h 300"/>
                <a:gd name="T62" fmla="*/ 1 w 126"/>
                <a:gd name="T63" fmla="*/ 0 h 300"/>
                <a:gd name="T64" fmla="*/ 1 w 126"/>
                <a:gd name="T65" fmla="*/ 0 h 3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6"/>
                <a:gd name="T100" fmla="*/ 0 h 300"/>
                <a:gd name="T101" fmla="*/ 126 w 126"/>
                <a:gd name="T102" fmla="*/ 300 h 3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6" h="300">
                  <a:moveTo>
                    <a:pt x="64" y="0"/>
                  </a:moveTo>
                  <a:lnTo>
                    <a:pt x="51" y="4"/>
                  </a:lnTo>
                  <a:lnTo>
                    <a:pt x="39" y="12"/>
                  </a:lnTo>
                  <a:lnTo>
                    <a:pt x="28" y="25"/>
                  </a:lnTo>
                  <a:lnTo>
                    <a:pt x="18" y="44"/>
                  </a:lnTo>
                  <a:lnTo>
                    <a:pt x="11" y="67"/>
                  </a:lnTo>
                  <a:lnTo>
                    <a:pt x="4" y="92"/>
                  </a:lnTo>
                  <a:lnTo>
                    <a:pt x="1" y="121"/>
                  </a:lnTo>
                  <a:lnTo>
                    <a:pt x="0" y="151"/>
                  </a:lnTo>
                  <a:lnTo>
                    <a:pt x="1" y="181"/>
                  </a:lnTo>
                  <a:lnTo>
                    <a:pt x="4" y="210"/>
                  </a:lnTo>
                  <a:lnTo>
                    <a:pt x="11" y="234"/>
                  </a:lnTo>
                  <a:lnTo>
                    <a:pt x="18" y="256"/>
                  </a:lnTo>
                  <a:lnTo>
                    <a:pt x="28" y="274"/>
                  </a:lnTo>
                  <a:lnTo>
                    <a:pt x="39" y="288"/>
                  </a:lnTo>
                  <a:lnTo>
                    <a:pt x="51" y="296"/>
                  </a:lnTo>
                  <a:lnTo>
                    <a:pt x="64" y="300"/>
                  </a:lnTo>
                  <a:lnTo>
                    <a:pt x="77" y="296"/>
                  </a:lnTo>
                  <a:lnTo>
                    <a:pt x="88" y="288"/>
                  </a:lnTo>
                  <a:lnTo>
                    <a:pt x="99" y="274"/>
                  </a:lnTo>
                  <a:lnTo>
                    <a:pt x="108" y="256"/>
                  </a:lnTo>
                  <a:lnTo>
                    <a:pt x="116" y="234"/>
                  </a:lnTo>
                  <a:lnTo>
                    <a:pt x="122" y="210"/>
                  </a:lnTo>
                  <a:lnTo>
                    <a:pt x="125" y="181"/>
                  </a:lnTo>
                  <a:lnTo>
                    <a:pt x="126" y="151"/>
                  </a:lnTo>
                  <a:lnTo>
                    <a:pt x="125" y="121"/>
                  </a:lnTo>
                  <a:lnTo>
                    <a:pt x="122" y="92"/>
                  </a:lnTo>
                  <a:lnTo>
                    <a:pt x="116" y="67"/>
                  </a:lnTo>
                  <a:lnTo>
                    <a:pt x="108" y="44"/>
                  </a:lnTo>
                  <a:lnTo>
                    <a:pt x="99" y="25"/>
                  </a:lnTo>
                  <a:lnTo>
                    <a:pt x="88" y="12"/>
                  </a:lnTo>
                  <a:lnTo>
                    <a:pt x="77" y="4"/>
                  </a:lnTo>
                  <a:lnTo>
                    <a:pt x="64" y="0"/>
                  </a:lnTo>
                  <a:close/>
                </a:path>
              </a:pathLst>
            </a:custGeom>
            <a:solidFill>
              <a:srgbClr val="FFFFFF"/>
            </a:solidFill>
            <a:ln w="9525">
              <a:noFill/>
              <a:round/>
              <a:headEnd/>
              <a:tailEnd/>
            </a:ln>
          </p:spPr>
          <p:txBody>
            <a:bodyPr/>
            <a:lstStyle/>
            <a:p>
              <a:endParaRPr lang="tr-TR"/>
            </a:p>
          </p:txBody>
        </p:sp>
        <p:sp>
          <p:nvSpPr>
            <p:cNvPr id="17906" name="Freeform 106"/>
            <p:cNvSpPr>
              <a:spLocks/>
            </p:cNvSpPr>
            <p:nvPr/>
          </p:nvSpPr>
          <p:spPr bwMode="auto">
            <a:xfrm>
              <a:off x="4337" y="2366"/>
              <a:ext cx="234" cy="38"/>
            </a:xfrm>
            <a:custGeom>
              <a:avLst/>
              <a:gdLst>
                <a:gd name="T0" fmla="*/ 1 w 467"/>
                <a:gd name="T1" fmla="*/ 0 h 77"/>
                <a:gd name="T2" fmla="*/ 1 w 467"/>
                <a:gd name="T3" fmla="*/ 0 h 77"/>
                <a:gd name="T4" fmla="*/ 1 w 467"/>
                <a:gd name="T5" fmla="*/ 0 h 77"/>
                <a:gd name="T6" fmla="*/ 1 w 467"/>
                <a:gd name="T7" fmla="*/ 0 h 77"/>
                <a:gd name="T8" fmla="*/ 1 w 467"/>
                <a:gd name="T9" fmla="*/ 0 h 77"/>
                <a:gd name="T10" fmla="*/ 1 w 467"/>
                <a:gd name="T11" fmla="*/ 0 h 77"/>
                <a:gd name="T12" fmla="*/ 1 w 467"/>
                <a:gd name="T13" fmla="*/ 0 h 77"/>
                <a:gd name="T14" fmla="*/ 1 w 467"/>
                <a:gd name="T15" fmla="*/ 0 h 77"/>
                <a:gd name="T16" fmla="*/ 1 w 467"/>
                <a:gd name="T17" fmla="*/ 0 h 77"/>
                <a:gd name="T18" fmla="*/ 1 w 467"/>
                <a:gd name="T19" fmla="*/ 0 h 77"/>
                <a:gd name="T20" fmla="*/ 1 w 467"/>
                <a:gd name="T21" fmla="*/ 0 h 77"/>
                <a:gd name="T22" fmla="*/ 1 w 467"/>
                <a:gd name="T23" fmla="*/ 0 h 77"/>
                <a:gd name="T24" fmla="*/ 1 w 467"/>
                <a:gd name="T25" fmla="*/ 0 h 77"/>
                <a:gd name="T26" fmla="*/ 1 w 467"/>
                <a:gd name="T27" fmla="*/ 0 h 77"/>
                <a:gd name="T28" fmla="*/ 1 w 467"/>
                <a:gd name="T29" fmla="*/ 0 h 77"/>
                <a:gd name="T30" fmla="*/ 1 w 467"/>
                <a:gd name="T31" fmla="*/ 0 h 77"/>
                <a:gd name="T32" fmla="*/ 1 w 467"/>
                <a:gd name="T33" fmla="*/ 0 h 77"/>
                <a:gd name="T34" fmla="*/ 1 w 467"/>
                <a:gd name="T35" fmla="*/ 0 h 77"/>
                <a:gd name="T36" fmla="*/ 1 w 467"/>
                <a:gd name="T37" fmla="*/ 0 h 77"/>
                <a:gd name="T38" fmla="*/ 1 w 467"/>
                <a:gd name="T39" fmla="*/ 0 h 77"/>
                <a:gd name="T40" fmla="*/ 1 w 467"/>
                <a:gd name="T41" fmla="*/ 0 h 77"/>
                <a:gd name="T42" fmla="*/ 1 w 467"/>
                <a:gd name="T43" fmla="*/ 0 h 77"/>
                <a:gd name="T44" fmla="*/ 1 w 467"/>
                <a:gd name="T45" fmla="*/ 0 h 77"/>
                <a:gd name="T46" fmla="*/ 1 w 467"/>
                <a:gd name="T47" fmla="*/ 0 h 77"/>
                <a:gd name="T48" fmla="*/ 1 w 467"/>
                <a:gd name="T49" fmla="*/ 0 h 77"/>
                <a:gd name="T50" fmla="*/ 0 w 467"/>
                <a:gd name="T51" fmla="*/ 0 h 77"/>
                <a:gd name="T52" fmla="*/ 1 w 467"/>
                <a:gd name="T53" fmla="*/ 0 h 77"/>
                <a:gd name="T54" fmla="*/ 1 w 467"/>
                <a:gd name="T55" fmla="*/ 0 h 77"/>
                <a:gd name="T56" fmla="*/ 1 w 467"/>
                <a:gd name="T57" fmla="*/ 0 h 77"/>
                <a:gd name="T58" fmla="*/ 1 w 467"/>
                <a:gd name="T59" fmla="*/ 0 h 77"/>
                <a:gd name="T60" fmla="*/ 1 w 467"/>
                <a:gd name="T61" fmla="*/ 0 h 77"/>
                <a:gd name="T62" fmla="*/ 1 w 467"/>
                <a:gd name="T63" fmla="*/ 0 h 77"/>
                <a:gd name="T64" fmla="*/ 1 w 467"/>
                <a:gd name="T65" fmla="*/ 0 h 77"/>
                <a:gd name="T66" fmla="*/ 1 w 467"/>
                <a:gd name="T67" fmla="*/ 0 h 77"/>
                <a:gd name="T68" fmla="*/ 1 w 467"/>
                <a:gd name="T69" fmla="*/ 0 h 77"/>
                <a:gd name="T70" fmla="*/ 1 w 467"/>
                <a:gd name="T71" fmla="*/ 0 h 77"/>
                <a:gd name="T72" fmla="*/ 1 w 467"/>
                <a:gd name="T73" fmla="*/ 0 h 77"/>
                <a:gd name="T74" fmla="*/ 1 w 467"/>
                <a:gd name="T75" fmla="*/ 0 h 77"/>
                <a:gd name="T76" fmla="*/ 1 w 467"/>
                <a:gd name="T77" fmla="*/ 0 h 77"/>
                <a:gd name="T78" fmla="*/ 1 w 467"/>
                <a:gd name="T79" fmla="*/ 0 h 77"/>
                <a:gd name="T80" fmla="*/ 1 w 467"/>
                <a:gd name="T81" fmla="*/ 0 h 77"/>
                <a:gd name="T82" fmla="*/ 1 w 467"/>
                <a:gd name="T83" fmla="*/ 0 h 77"/>
                <a:gd name="T84" fmla="*/ 1 w 467"/>
                <a:gd name="T85" fmla="*/ 0 h 77"/>
                <a:gd name="T86" fmla="*/ 1 w 467"/>
                <a:gd name="T87" fmla="*/ 0 h 77"/>
                <a:gd name="T88" fmla="*/ 1 w 467"/>
                <a:gd name="T89" fmla="*/ 0 h 77"/>
                <a:gd name="T90" fmla="*/ 1 w 467"/>
                <a:gd name="T91" fmla="*/ 0 h 77"/>
                <a:gd name="T92" fmla="*/ 1 w 467"/>
                <a:gd name="T93" fmla="*/ 0 h 77"/>
                <a:gd name="T94" fmla="*/ 1 w 467"/>
                <a:gd name="T95" fmla="*/ 0 h 77"/>
                <a:gd name="T96" fmla="*/ 1 w 467"/>
                <a:gd name="T97" fmla="*/ 0 h 77"/>
                <a:gd name="T98" fmla="*/ 1 w 467"/>
                <a:gd name="T99" fmla="*/ 0 h 7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67"/>
                <a:gd name="T151" fmla="*/ 0 h 77"/>
                <a:gd name="T152" fmla="*/ 467 w 467"/>
                <a:gd name="T153" fmla="*/ 77 h 7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67" h="77">
                  <a:moveTo>
                    <a:pt x="467" y="77"/>
                  </a:moveTo>
                  <a:lnTo>
                    <a:pt x="465" y="77"/>
                  </a:lnTo>
                  <a:lnTo>
                    <a:pt x="461" y="75"/>
                  </a:lnTo>
                  <a:lnTo>
                    <a:pt x="452" y="74"/>
                  </a:lnTo>
                  <a:lnTo>
                    <a:pt x="442" y="72"/>
                  </a:lnTo>
                  <a:lnTo>
                    <a:pt x="428" y="70"/>
                  </a:lnTo>
                  <a:lnTo>
                    <a:pt x="412" y="67"/>
                  </a:lnTo>
                  <a:lnTo>
                    <a:pt x="395" y="65"/>
                  </a:lnTo>
                  <a:lnTo>
                    <a:pt x="375" y="62"/>
                  </a:lnTo>
                  <a:lnTo>
                    <a:pt x="353" y="58"/>
                  </a:lnTo>
                  <a:lnTo>
                    <a:pt x="331" y="55"/>
                  </a:lnTo>
                  <a:lnTo>
                    <a:pt x="308" y="51"/>
                  </a:lnTo>
                  <a:lnTo>
                    <a:pt x="284" y="49"/>
                  </a:lnTo>
                  <a:lnTo>
                    <a:pt x="259" y="45"/>
                  </a:lnTo>
                  <a:lnTo>
                    <a:pt x="233" y="42"/>
                  </a:lnTo>
                  <a:lnTo>
                    <a:pt x="209" y="38"/>
                  </a:lnTo>
                  <a:lnTo>
                    <a:pt x="184" y="36"/>
                  </a:lnTo>
                  <a:lnTo>
                    <a:pt x="139" y="32"/>
                  </a:lnTo>
                  <a:lnTo>
                    <a:pt x="101" y="27"/>
                  </a:lnTo>
                  <a:lnTo>
                    <a:pt x="70" y="24"/>
                  </a:lnTo>
                  <a:lnTo>
                    <a:pt x="46" y="21"/>
                  </a:lnTo>
                  <a:lnTo>
                    <a:pt x="27" y="19"/>
                  </a:lnTo>
                  <a:lnTo>
                    <a:pt x="15" y="18"/>
                  </a:lnTo>
                  <a:lnTo>
                    <a:pt x="8" y="17"/>
                  </a:lnTo>
                  <a:lnTo>
                    <a:pt x="5" y="17"/>
                  </a:lnTo>
                  <a:lnTo>
                    <a:pt x="0" y="0"/>
                  </a:lnTo>
                  <a:lnTo>
                    <a:pt x="2" y="0"/>
                  </a:lnTo>
                  <a:lnTo>
                    <a:pt x="6" y="2"/>
                  </a:lnTo>
                  <a:lnTo>
                    <a:pt x="15" y="2"/>
                  </a:lnTo>
                  <a:lnTo>
                    <a:pt x="26" y="3"/>
                  </a:lnTo>
                  <a:lnTo>
                    <a:pt x="40" y="5"/>
                  </a:lnTo>
                  <a:lnTo>
                    <a:pt x="56" y="6"/>
                  </a:lnTo>
                  <a:lnTo>
                    <a:pt x="74" y="9"/>
                  </a:lnTo>
                  <a:lnTo>
                    <a:pt x="95" y="11"/>
                  </a:lnTo>
                  <a:lnTo>
                    <a:pt x="116" y="14"/>
                  </a:lnTo>
                  <a:lnTo>
                    <a:pt x="139" y="17"/>
                  </a:lnTo>
                  <a:lnTo>
                    <a:pt x="163" y="20"/>
                  </a:lnTo>
                  <a:lnTo>
                    <a:pt x="187" y="24"/>
                  </a:lnTo>
                  <a:lnTo>
                    <a:pt x="213" y="27"/>
                  </a:lnTo>
                  <a:lnTo>
                    <a:pt x="238" y="30"/>
                  </a:lnTo>
                  <a:lnTo>
                    <a:pt x="263" y="34"/>
                  </a:lnTo>
                  <a:lnTo>
                    <a:pt x="288" y="38"/>
                  </a:lnTo>
                  <a:lnTo>
                    <a:pt x="333" y="47"/>
                  </a:lnTo>
                  <a:lnTo>
                    <a:pt x="371" y="53"/>
                  </a:lnTo>
                  <a:lnTo>
                    <a:pt x="402" y="60"/>
                  </a:lnTo>
                  <a:lnTo>
                    <a:pt x="427" y="66"/>
                  </a:lnTo>
                  <a:lnTo>
                    <a:pt x="446" y="71"/>
                  </a:lnTo>
                  <a:lnTo>
                    <a:pt x="458" y="74"/>
                  </a:lnTo>
                  <a:lnTo>
                    <a:pt x="465" y="75"/>
                  </a:lnTo>
                  <a:lnTo>
                    <a:pt x="467" y="77"/>
                  </a:lnTo>
                  <a:close/>
                </a:path>
              </a:pathLst>
            </a:custGeom>
            <a:solidFill>
              <a:srgbClr val="FFFFFF"/>
            </a:solidFill>
            <a:ln w="9525">
              <a:noFill/>
              <a:round/>
              <a:headEnd/>
              <a:tailEnd/>
            </a:ln>
          </p:spPr>
          <p:txBody>
            <a:bodyPr/>
            <a:lstStyle/>
            <a:p>
              <a:endParaRPr lang="tr-TR"/>
            </a:p>
          </p:txBody>
        </p:sp>
        <p:sp>
          <p:nvSpPr>
            <p:cNvPr id="17907" name="Freeform 107"/>
            <p:cNvSpPr>
              <a:spLocks/>
            </p:cNvSpPr>
            <p:nvPr/>
          </p:nvSpPr>
          <p:spPr bwMode="auto">
            <a:xfrm>
              <a:off x="4322" y="2386"/>
              <a:ext cx="313" cy="329"/>
            </a:xfrm>
            <a:custGeom>
              <a:avLst/>
              <a:gdLst>
                <a:gd name="T0" fmla="*/ 1 w 624"/>
                <a:gd name="T1" fmla="*/ 1 h 657"/>
                <a:gd name="T2" fmla="*/ 1 w 624"/>
                <a:gd name="T3" fmla="*/ 1 h 657"/>
                <a:gd name="T4" fmla="*/ 1 w 624"/>
                <a:gd name="T5" fmla="*/ 0 h 657"/>
                <a:gd name="T6" fmla="*/ 0 w 624"/>
                <a:gd name="T7" fmla="*/ 0 h 657"/>
                <a:gd name="T8" fmla="*/ 1 w 624"/>
                <a:gd name="T9" fmla="*/ 1 h 657"/>
                <a:gd name="T10" fmla="*/ 1 w 624"/>
                <a:gd name="T11" fmla="*/ 1 h 657"/>
                <a:gd name="T12" fmla="*/ 1 w 624"/>
                <a:gd name="T13" fmla="*/ 1 h 657"/>
                <a:gd name="T14" fmla="*/ 1 w 624"/>
                <a:gd name="T15" fmla="*/ 1 h 657"/>
                <a:gd name="T16" fmla="*/ 0 60000 65536"/>
                <a:gd name="T17" fmla="*/ 0 60000 65536"/>
                <a:gd name="T18" fmla="*/ 0 60000 65536"/>
                <a:gd name="T19" fmla="*/ 0 60000 65536"/>
                <a:gd name="T20" fmla="*/ 0 60000 65536"/>
                <a:gd name="T21" fmla="*/ 0 60000 65536"/>
                <a:gd name="T22" fmla="*/ 0 60000 65536"/>
                <a:gd name="T23" fmla="*/ 0 60000 65536"/>
                <a:gd name="T24" fmla="*/ 0 w 624"/>
                <a:gd name="T25" fmla="*/ 0 h 657"/>
                <a:gd name="T26" fmla="*/ 624 w 624"/>
                <a:gd name="T27" fmla="*/ 657 h 6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24" h="657">
                  <a:moveTo>
                    <a:pt x="486" y="68"/>
                  </a:moveTo>
                  <a:lnTo>
                    <a:pt x="483" y="55"/>
                  </a:lnTo>
                  <a:lnTo>
                    <a:pt x="20" y="0"/>
                  </a:lnTo>
                  <a:lnTo>
                    <a:pt x="0" y="0"/>
                  </a:lnTo>
                  <a:lnTo>
                    <a:pt x="26" y="637"/>
                  </a:lnTo>
                  <a:lnTo>
                    <a:pt x="624" y="657"/>
                  </a:lnTo>
                  <a:lnTo>
                    <a:pt x="616" y="387"/>
                  </a:lnTo>
                  <a:lnTo>
                    <a:pt x="486" y="68"/>
                  </a:lnTo>
                  <a:close/>
                </a:path>
              </a:pathLst>
            </a:custGeom>
            <a:solidFill>
              <a:srgbClr val="FFC43D"/>
            </a:solidFill>
            <a:ln w="9525">
              <a:noFill/>
              <a:round/>
              <a:headEnd/>
              <a:tailEnd/>
            </a:ln>
          </p:spPr>
          <p:txBody>
            <a:bodyPr/>
            <a:lstStyle/>
            <a:p>
              <a:endParaRPr lang="tr-TR"/>
            </a:p>
          </p:txBody>
        </p:sp>
        <p:sp>
          <p:nvSpPr>
            <p:cNvPr id="17908" name="Freeform 108"/>
            <p:cNvSpPr>
              <a:spLocks/>
            </p:cNvSpPr>
            <p:nvPr/>
          </p:nvSpPr>
          <p:spPr bwMode="auto">
            <a:xfrm>
              <a:off x="4431" y="2575"/>
              <a:ext cx="137" cy="123"/>
            </a:xfrm>
            <a:custGeom>
              <a:avLst/>
              <a:gdLst>
                <a:gd name="T0" fmla="*/ 0 w 276"/>
                <a:gd name="T1" fmla="*/ 1 h 245"/>
                <a:gd name="T2" fmla="*/ 0 w 276"/>
                <a:gd name="T3" fmla="*/ 0 h 245"/>
                <a:gd name="T4" fmla="*/ 0 w 276"/>
                <a:gd name="T5" fmla="*/ 1 h 245"/>
                <a:gd name="T6" fmla="*/ 0 w 276"/>
                <a:gd name="T7" fmla="*/ 1 h 245"/>
                <a:gd name="T8" fmla="*/ 0 w 276"/>
                <a:gd name="T9" fmla="*/ 1 h 245"/>
                <a:gd name="T10" fmla="*/ 0 60000 65536"/>
                <a:gd name="T11" fmla="*/ 0 60000 65536"/>
                <a:gd name="T12" fmla="*/ 0 60000 65536"/>
                <a:gd name="T13" fmla="*/ 0 60000 65536"/>
                <a:gd name="T14" fmla="*/ 0 60000 65536"/>
                <a:gd name="T15" fmla="*/ 0 w 276"/>
                <a:gd name="T16" fmla="*/ 0 h 245"/>
                <a:gd name="T17" fmla="*/ 276 w 276"/>
                <a:gd name="T18" fmla="*/ 245 h 245"/>
              </a:gdLst>
              <a:ahLst/>
              <a:cxnLst>
                <a:cxn ang="T10">
                  <a:pos x="T0" y="T1"/>
                </a:cxn>
                <a:cxn ang="T11">
                  <a:pos x="T2" y="T3"/>
                </a:cxn>
                <a:cxn ang="T12">
                  <a:pos x="T4" y="T5"/>
                </a:cxn>
                <a:cxn ang="T13">
                  <a:pos x="T6" y="T7"/>
                </a:cxn>
                <a:cxn ang="T14">
                  <a:pos x="T8" y="T9"/>
                </a:cxn>
              </a:cxnLst>
              <a:rect l="T15" t="T16" r="T17" b="T18"/>
              <a:pathLst>
                <a:path w="276" h="245">
                  <a:moveTo>
                    <a:pt x="272" y="2"/>
                  </a:moveTo>
                  <a:lnTo>
                    <a:pt x="0" y="0"/>
                  </a:lnTo>
                  <a:lnTo>
                    <a:pt x="14" y="234"/>
                  </a:lnTo>
                  <a:lnTo>
                    <a:pt x="276" y="245"/>
                  </a:lnTo>
                  <a:lnTo>
                    <a:pt x="272" y="2"/>
                  </a:lnTo>
                  <a:close/>
                </a:path>
              </a:pathLst>
            </a:custGeom>
            <a:solidFill>
              <a:srgbClr val="000000"/>
            </a:solidFill>
            <a:ln w="9525">
              <a:noFill/>
              <a:round/>
              <a:headEnd/>
              <a:tailEnd/>
            </a:ln>
          </p:spPr>
          <p:txBody>
            <a:bodyPr/>
            <a:lstStyle/>
            <a:p>
              <a:endParaRPr lang="tr-TR"/>
            </a:p>
          </p:txBody>
        </p:sp>
        <p:sp>
          <p:nvSpPr>
            <p:cNvPr id="17909" name="Freeform 109"/>
            <p:cNvSpPr>
              <a:spLocks/>
            </p:cNvSpPr>
            <p:nvPr/>
          </p:nvSpPr>
          <p:spPr bwMode="auto">
            <a:xfrm>
              <a:off x="4582" y="2654"/>
              <a:ext cx="43" cy="27"/>
            </a:xfrm>
            <a:custGeom>
              <a:avLst/>
              <a:gdLst>
                <a:gd name="T0" fmla="*/ 0 w 88"/>
                <a:gd name="T1" fmla="*/ 0 h 55"/>
                <a:gd name="T2" fmla="*/ 0 w 88"/>
                <a:gd name="T3" fmla="*/ 0 h 55"/>
                <a:gd name="T4" fmla="*/ 0 w 88"/>
                <a:gd name="T5" fmla="*/ 0 h 55"/>
                <a:gd name="T6" fmla="*/ 0 w 88"/>
                <a:gd name="T7" fmla="*/ 0 h 55"/>
                <a:gd name="T8" fmla="*/ 0 w 88"/>
                <a:gd name="T9" fmla="*/ 0 h 55"/>
                <a:gd name="T10" fmla="*/ 0 60000 65536"/>
                <a:gd name="T11" fmla="*/ 0 60000 65536"/>
                <a:gd name="T12" fmla="*/ 0 60000 65536"/>
                <a:gd name="T13" fmla="*/ 0 60000 65536"/>
                <a:gd name="T14" fmla="*/ 0 60000 65536"/>
                <a:gd name="T15" fmla="*/ 0 w 88"/>
                <a:gd name="T16" fmla="*/ 0 h 55"/>
                <a:gd name="T17" fmla="*/ 88 w 88"/>
                <a:gd name="T18" fmla="*/ 55 h 55"/>
              </a:gdLst>
              <a:ahLst/>
              <a:cxnLst>
                <a:cxn ang="T10">
                  <a:pos x="T0" y="T1"/>
                </a:cxn>
                <a:cxn ang="T11">
                  <a:pos x="T2" y="T3"/>
                </a:cxn>
                <a:cxn ang="T12">
                  <a:pos x="T4" y="T5"/>
                </a:cxn>
                <a:cxn ang="T13">
                  <a:pos x="T6" y="T7"/>
                </a:cxn>
                <a:cxn ang="T14">
                  <a:pos x="T8" y="T9"/>
                </a:cxn>
              </a:cxnLst>
              <a:rect l="T15" t="T16" r="T17" b="T18"/>
              <a:pathLst>
                <a:path w="88" h="55">
                  <a:moveTo>
                    <a:pt x="0" y="6"/>
                  </a:moveTo>
                  <a:lnTo>
                    <a:pt x="3" y="55"/>
                  </a:lnTo>
                  <a:lnTo>
                    <a:pt x="88" y="55"/>
                  </a:lnTo>
                  <a:lnTo>
                    <a:pt x="88" y="0"/>
                  </a:lnTo>
                  <a:lnTo>
                    <a:pt x="0" y="6"/>
                  </a:lnTo>
                  <a:close/>
                </a:path>
              </a:pathLst>
            </a:custGeom>
            <a:solidFill>
              <a:srgbClr val="000000"/>
            </a:solidFill>
            <a:ln w="9525">
              <a:noFill/>
              <a:round/>
              <a:headEnd/>
              <a:tailEnd/>
            </a:ln>
          </p:spPr>
          <p:txBody>
            <a:bodyPr/>
            <a:lstStyle/>
            <a:p>
              <a:endParaRPr lang="tr-TR"/>
            </a:p>
          </p:txBody>
        </p:sp>
        <p:sp>
          <p:nvSpPr>
            <p:cNvPr id="17910" name="Freeform 110"/>
            <p:cNvSpPr>
              <a:spLocks/>
            </p:cNvSpPr>
            <p:nvPr/>
          </p:nvSpPr>
          <p:spPr bwMode="auto">
            <a:xfrm>
              <a:off x="4362" y="2650"/>
              <a:ext cx="51" cy="28"/>
            </a:xfrm>
            <a:custGeom>
              <a:avLst/>
              <a:gdLst>
                <a:gd name="T0" fmla="*/ 0 w 103"/>
                <a:gd name="T1" fmla="*/ 0 h 57"/>
                <a:gd name="T2" fmla="*/ 0 w 103"/>
                <a:gd name="T3" fmla="*/ 0 h 57"/>
                <a:gd name="T4" fmla="*/ 0 w 103"/>
                <a:gd name="T5" fmla="*/ 0 h 57"/>
                <a:gd name="T6" fmla="*/ 0 w 103"/>
                <a:gd name="T7" fmla="*/ 0 h 57"/>
                <a:gd name="T8" fmla="*/ 0 w 103"/>
                <a:gd name="T9" fmla="*/ 0 h 57"/>
                <a:gd name="T10" fmla="*/ 0 60000 65536"/>
                <a:gd name="T11" fmla="*/ 0 60000 65536"/>
                <a:gd name="T12" fmla="*/ 0 60000 65536"/>
                <a:gd name="T13" fmla="*/ 0 60000 65536"/>
                <a:gd name="T14" fmla="*/ 0 60000 65536"/>
                <a:gd name="T15" fmla="*/ 0 w 103"/>
                <a:gd name="T16" fmla="*/ 0 h 57"/>
                <a:gd name="T17" fmla="*/ 103 w 103"/>
                <a:gd name="T18" fmla="*/ 57 h 57"/>
              </a:gdLst>
              <a:ahLst/>
              <a:cxnLst>
                <a:cxn ang="T10">
                  <a:pos x="T0" y="T1"/>
                </a:cxn>
                <a:cxn ang="T11">
                  <a:pos x="T2" y="T3"/>
                </a:cxn>
                <a:cxn ang="T12">
                  <a:pos x="T4" y="T5"/>
                </a:cxn>
                <a:cxn ang="T13">
                  <a:pos x="T6" y="T7"/>
                </a:cxn>
                <a:cxn ang="T14">
                  <a:pos x="T8" y="T9"/>
                </a:cxn>
              </a:cxnLst>
              <a:rect l="T15" t="T16" r="T17" b="T18"/>
              <a:pathLst>
                <a:path w="103" h="57">
                  <a:moveTo>
                    <a:pt x="100" y="3"/>
                  </a:moveTo>
                  <a:lnTo>
                    <a:pt x="103" y="57"/>
                  </a:lnTo>
                  <a:lnTo>
                    <a:pt x="5" y="55"/>
                  </a:lnTo>
                  <a:lnTo>
                    <a:pt x="0" y="0"/>
                  </a:lnTo>
                  <a:lnTo>
                    <a:pt x="100" y="3"/>
                  </a:lnTo>
                  <a:close/>
                </a:path>
              </a:pathLst>
            </a:custGeom>
            <a:solidFill>
              <a:srgbClr val="000000"/>
            </a:solidFill>
            <a:ln w="9525">
              <a:noFill/>
              <a:round/>
              <a:headEnd/>
              <a:tailEnd/>
            </a:ln>
          </p:spPr>
          <p:txBody>
            <a:bodyPr/>
            <a:lstStyle/>
            <a:p>
              <a:endParaRPr lang="tr-TR"/>
            </a:p>
          </p:txBody>
        </p:sp>
        <p:sp>
          <p:nvSpPr>
            <p:cNvPr id="17911" name="Freeform 111"/>
            <p:cNvSpPr>
              <a:spLocks/>
            </p:cNvSpPr>
            <p:nvPr/>
          </p:nvSpPr>
          <p:spPr bwMode="auto">
            <a:xfrm>
              <a:off x="4336" y="2714"/>
              <a:ext cx="311" cy="88"/>
            </a:xfrm>
            <a:custGeom>
              <a:avLst/>
              <a:gdLst>
                <a:gd name="T0" fmla="*/ 0 w 624"/>
                <a:gd name="T1" fmla="*/ 0 h 178"/>
                <a:gd name="T2" fmla="*/ 0 w 624"/>
                <a:gd name="T3" fmla="*/ 0 h 178"/>
                <a:gd name="T4" fmla="*/ 0 w 624"/>
                <a:gd name="T5" fmla="*/ 0 h 178"/>
                <a:gd name="T6" fmla="*/ 0 w 624"/>
                <a:gd name="T7" fmla="*/ 0 h 178"/>
                <a:gd name="T8" fmla="*/ 0 w 624"/>
                <a:gd name="T9" fmla="*/ 0 h 178"/>
                <a:gd name="T10" fmla="*/ 0 60000 65536"/>
                <a:gd name="T11" fmla="*/ 0 60000 65536"/>
                <a:gd name="T12" fmla="*/ 0 60000 65536"/>
                <a:gd name="T13" fmla="*/ 0 60000 65536"/>
                <a:gd name="T14" fmla="*/ 0 60000 65536"/>
                <a:gd name="T15" fmla="*/ 0 w 624"/>
                <a:gd name="T16" fmla="*/ 0 h 178"/>
                <a:gd name="T17" fmla="*/ 624 w 624"/>
                <a:gd name="T18" fmla="*/ 178 h 178"/>
              </a:gdLst>
              <a:ahLst/>
              <a:cxnLst>
                <a:cxn ang="T10">
                  <a:pos x="T0" y="T1"/>
                </a:cxn>
                <a:cxn ang="T11">
                  <a:pos x="T2" y="T3"/>
                </a:cxn>
                <a:cxn ang="T12">
                  <a:pos x="T4" y="T5"/>
                </a:cxn>
                <a:cxn ang="T13">
                  <a:pos x="T6" y="T7"/>
                </a:cxn>
                <a:cxn ang="T14">
                  <a:pos x="T8" y="T9"/>
                </a:cxn>
              </a:cxnLst>
              <a:rect l="T15" t="T16" r="T17" b="T18"/>
              <a:pathLst>
                <a:path w="624" h="178">
                  <a:moveTo>
                    <a:pt x="0" y="0"/>
                  </a:moveTo>
                  <a:lnTo>
                    <a:pt x="6" y="178"/>
                  </a:lnTo>
                  <a:lnTo>
                    <a:pt x="606" y="152"/>
                  </a:lnTo>
                  <a:lnTo>
                    <a:pt x="624" y="16"/>
                  </a:lnTo>
                  <a:lnTo>
                    <a:pt x="0" y="0"/>
                  </a:lnTo>
                  <a:close/>
                </a:path>
              </a:pathLst>
            </a:custGeom>
            <a:solidFill>
              <a:srgbClr val="FFFFFF"/>
            </a:solidFill>
            <a:ln w="9525">
              <a:noFill/>
              <a:round/>
              <a:headEnd/>
              <a:tailEnd/>
            </a:ln>
          </p:spPr>
          <p:txBody>
            <a:bodyPr/>
            <a:lstStyle/>
            <a:p>
              <a:endParaRPr lang="tr-TR"/>
            </a:p>
          </p:txBody>
        </p:sp>
        <p:sp>
          <p:nvSpPr>
            <p:cNvPr id="17912" name="Freeform 112"/>
            <p:cNvSpPr>
              <a:spLocks/>
            </p:cNvSpPr>
            <p:nvPr/>
          </p:nvSpPr>
          <p:spPr bwMode="auto">
            <a:xfrm>
              <a:off x="4469" y="2736"/>
              <a:ext cx="80" cy="39"/>
            </a:xfrm>
            <a:custGeom>
              <a:avLst/>
              <a:gdLst>
                <a:gd name="T0" fmla="*/ 0 w 161"/>
                <a:gd name="T1" fmla="*/ 0 h 79"/>
                <a:gd name="T2" fmla="*/ 0 w 161"/>
                <a:gd name="T3" fmla="*/ 0 h 79"/>
                <a:gd name="T4" fmla="*/ 0 w 161"/>
                <a:gd name="T5" fmla="*/ 0 h 79"/>
                <a:gd name="T6" fmla="*/ 0 w 161"/>
                <a:gd name="T7" fmla="*/ 0 h 79"/>
                <a:gd name="T8" fmla="*/ 0 w 161"/>
                <a:gd name="T9" fmla="*/ 0 h 79"/>
                <a:gd name="T10" fmla="*/ 0 60000 65536"/>
                <a:gd name="T11" fmla="*/ 0 60000 65536"/>
                <a:gd name="T12" fmla="*/ 0 60000 65536"/>
                <a:gd name="T13" fmla="*/ 0 60000 65536"/>
                <a:gd name="T14" fmla="*/ 0 60000 65536"/>
                <a:gd name="T15" fmla="*/ 0 w 161"/>
                <a:gd name="T16" fmla="*/ 0 h 79"/>
                <a:gd name="T17" fmla="*/ 161 w 161"/>
                <a:gd name="T18" fmla="*/ 79 h 79"/>
              </a:gdLst>
              <a:ahLst/>
              <a:cxnLst>
                <a:cxn ang="T10">
                  <a:pos x="T0" y="T1"/>
                </a:cxn>
                <a:cxn ang="T11">
                  <a:pos x="T2" y="T3"/>
                </a:cxn>
                <a:cxn ang="T12">
                  <a:pos x="T4" y="T5"/>
                </a:cxn>
                <a:cxn ang="T13">
                  <a:pos x="T6" y="T7"/>
                </a:cxn>
                <a:cxn ang="T14">
                  <a:pos x="T8" y="T9"/>
                </a:cxn>
              </a:cxnLst>
              <a:rect l="T15" t="T16" r="T17" b="T18"/>
              <a:pathLst>
                <a:path w="161" h="79">
                  <a:moveTo>
                    <a:pt x="0" y="0"/>
                  </a:moveTo>
                  <a:lnTo>
                    <a:pt x="0" y="79"/>
                  </a:lnTo>
                  <a:lnTo>
                    <a:pt x="161" y="74"/>
                  </a:lnTo>
                  <a:lnTo>
                    <a:pt x="156" y="0"/>
                  </a:lnTo>
                  <a:lnTo>
                    <a:pt x="0" y="0"/>
                  </a:lnTo>
                  <a:close/>
                </a:path>
              </a:pathLst>
            </a:custGeom>
            <a:solidFill>
              <a:srgbClr val="000000"/>
            </a:solidFill>
            <a:ln w="9525">
              <a:noFill/>
              <a:round/>
              <a:headEnd/>
              <a:tailEnd/>
            </a:ln>
          </p:spPr>
          <p:txBody>
            <a:bodyPr/>
            <a:lstStyle/>
            <a:p>
              <a:endParaRPr lang="tr-TR"/>
            </a:p>
          </p:txBody>
        </p:sp>
        <p:sp>
          <p:nvSpPr>
            <p:cNvPr id="17913" name="Freeform 113"/>
            <p:cNvSpPr>
              <a:spLocks/>
            </p:cNvSpPr>
            <p:nvPr/>
          </p:nvSpPr>
          <p:spPr bwMode="auto">
            <a:xfrm>
              <a:off x="4190" y="2379"/>
              <a:ext cx="136" cy="410"/>
            </a:xfrm>
            <a:custGeom>
              <a:avLst/>
              <a:gdLst>
                <a:gd name="T0" fmla="*/ 1 w 272"/>
                <a:gd name="T1" fmla="*/ 0 h 818"/>
                <a:gd name="T2" fmla="*/ 0 w 272"/>
                <a:gd name="T3" fmla="*/ 1 h 818"/>
                <a:gd name="T4" fmla="*/ 0 w 272"/>
                <a:gd name="T5" fmla="*/ 1 h 818"/>
                <a:gd name="T6" fmla="*/ 1 w 272"/>
                <a:gd name="T7" fmla="*/ 1 h 818"/>
                <a:gd name="T8" fmla="*/ 1 w 272"/>
                <a:gd name="T9" fmla="*/ 1 h 818"/>
                <a:gd name="T10" fmla="*/ 1 w 272"/>
                <a:gd name="T11" fmla="*/ 1 h 818"/>
                <a:gd name="T12" fmla="*/ 1 w 272"/>
                <a:gd name="T13" fmla="*/ 1 h 818"/>
                <a:gd name="T14" fmla="*/ 1 w 272"/>
                <a:gd name="T15" fmla="*/ 1 h 818"/>
                <a:gd name="T16" fmla="*/ 1 w 272"/>
                <a:gd name="T17" fmla="*/ 1 h 818"/>
                <a:gd name="T18" fmla="*/ 1 w 272"/>
                <a:gd name="T19" fmla="*/ 1 h 818"/>
                <a:gd name="T20" fmla="*/ 1 w 272"/>
                <a:gd name="T21" fmla="*/ 1 h 818"/>
                <a:gd name="T22" fmla="*/ 1 w 272"/>
                <a:gd name="T23" fmla="*/ 1 h 818"/>
                <a:gd name="T24" fmla="*/ 1 w 272"/>
                <a:gd name="T25" fmla="*/ 1 h 818"/>
                <a:gd name="T26" fmla="*/ 1 w 272"/>
                <a:gd name="T27" fmla="*/ 1 h 818"/>
                <a:gd name="T28" fmla="*/ 1 w 272"/>
                <a:gd name="T29" fmla="*/ 1 h 818"/>
                <a:gd name="T30" fmla="*/ 1 w 272"/>
                <a:gd name="T31" fmla="*/ 1 h 818"/>
                <a:gd name="T32" fmla="*/ 1 w 272"/>
                <a:gd name="T33" fmla="*/ 1 h 818"/>
                <a:gd name="T34" fmla="*/ 1 w 272"/>
                <a:gd name="T35" fmla="*/ 1 h 818"/>
                <a:gd name="T36" fmla="*/ 1 w 272"/>
                <a:gd name="T37" fmla="*/ 1 h 818"/>
                <a:gd name="T38" fmla="*/ 1 w 272"/>
                <a:gd name="T39" fmla="*/ 1 h 818"/>
                <a:gd name="T40" fmla="*/ 1 w 272"/>
                <a:gd name="T41" fmla="*/ 1 h 818"/>
                <a:gd name="T42" fmla="*/ 1 w 272"/>
                <a:gd name="T43" fmla="*/ 1 h 818"/>
                <a:gd name="T44" fmla="*/ 1 w 272"/>
                <a:gd name="T45" fmla="*/ 0 h 8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2"/>
                <a:gd name="T70" fmla="*/ 0 h 818"/>
                <a:gd name="T71" fmla="*/ 272 w 272"/>
                <a:gd name="T72" fmla="*/ 818 h 81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2" h="818">
                  <a:moveTo>
                    <a:pt x="238" y="0"/>
                  </a:moveTo>
                  <a:lnTo>
                    <a:pt x="0" y="71"/>
                  </a:lnTo>
                  <a:lnTo>
                    <a:pt x="0" y="600"/>
                  </a:lnTo>
                  <a:lnTo>
                    <a:pt x="2" y="597"/>
                  </a:lnTo>
                  <a:lnTo>
                    <a:pt x="8" y="589"/>
                  </a:lnTo>
                  <a:lnTo>
                    <a:pt x="18" y="577"/>
                  </a:lnTo>
                  <a:lnTo>
                    <a:pt x="31" y="567"/>
                  </a:lnTo>
                  <a:lnTo>
                    <a:pt x="47" y="559"/>
                  </a:lnTo>
                  <a:lnTo>
                    <a:pt x="65" y="555"/>
                  </a:lnTo>
                  <a:lnTo>
                    <a:pt x="85" y="561"/>
                  </a:lnTo>
                  <a:lnTo>
                    <a:pt x="107" y="576"/>
                  </a:lnTo>
                  <a:lnTo>
                    <a:pt x="128" y="603"/>
                  </a:lnTo>
                  <a:lnTo>
                    <a:pt x="147" y="636"/>
                  </a:lnTo>
                  <a:lnTo>
                    <a:pt x="165" y="675"/>
                  </a:lnTo>
                  <a:lnTo>
                    <a:pt x="178" y="714"/>
                  </a:lnTo>
                  <a:lnTo>
                    <a:pt x="190" y="751"/>
                  </a:lnTo>
                  <a:lnTo>
                    <a:pt x="199" y="781"/>
                  </a:lnTo>
                  <a:lnTo>
                    <a:pt x="204" y="802"/>
                  </a:lnTo>
                  <a:lnTo>
                    <a:pt x="206" y="810"/>
                  </a:lnTo>
                  <a:lnTo>
                    <a:pt x="264" y="818"/>
                  </a:lnTo>
                  <a:lnTo>
                    <a:pt x="242" y="679"/>
                  </a:lnTo>
                  <a:lnTo>
                    <a:pt x="272" y="668"/>
                  </a:lnTo>
                  <a:lnTo>
                    <a:pt x="238" y="0"/>
                  </a:lnTo>
                  <a:close/>
                </a:path>
              </a:pathLst>
            </a:custGeom>
            <a:solidFill>
              <a:srgbClr val="C46300"/>
            </a:solidFill>
            <a:ln w="9525">
              <a:noFill/>
              <a:round/>
              <a:headEnd/>
              <a:tailEnd/>
            </a:ln>
          </p:spPr>
          <p:txBody>
            <a:bodyPr/>
            <a:lstStyle/>
            <a:p>
              <a:endParaRPr lang="tr-TR"/>
            </a:p>
          </p:txBody>
        </p:sp>
        <p:sp>
          <p:nvSpPr>
            <p:cNvPr id="17914" name="Freeform 114"/>
            <p:cNvSpPr>
              <a:spLocks/>
            </p:cNvSpPr>
            <p:nvPr/>
          </p:nvSpPr>
          <p:spPr bwMode="auto">
            <a:xfrm>
              <a:off x="4237" y="2396"/>
              <a:ext cx="63" cy="143"/>
            </a:xfrm>
            <a:custGeom>
              <a:avLst/>
              <a:gdLst>
                <a:gd name="T0" fmla="*/ 0 w 127"/>
                <a:gd name="T1" fmla="*/ 0 h 286"/>
                <a:gd name="T2" fmla="*/ 0 w 127"/>
                <a:gd name="T3" fmla="*/ 1 h 286"/>
                <a:gd name="T4" fmla="*/ 0 w 127"/>
                <a:gd name="T5" fmla="*/ 1 h 286"/>
                <a:gd name="T6" fmla="*/ 0 w 127"/>
                <a:gd name="T7" fmla="*/ 1 h 286"/>
                <a:gd name="T8" fmla="*/ 0 w 127"/>
                <a:gd name="T9" fmla="*/ 0 h 286"/>
                <a:gd name="T10" fmla="*/ 0 60000 65536"/>
                <a:gd name="T11" fmla="*/ 0 60000 65536"/>
                <a:gd name="T12" fmla="*/ 0 60000 65536"/>
                <a:gd name="T13" fmla="*/ 0 60000 65536"/>
                <a:gd name="T14" fmla="*/ 0 60000 65536"/>
                <a:gd name="T15" fmla="*/ 0 w 127"/>
                <a:gd name="T16" fmla="*/ 0 h 286"/>
                <a:gd name="T17" fmla="*/ 127 w 127"/>
                <a:gd name="T18" fmla="*/ 286 h 286"/>
              </a:gdLst>
              <a:ahLst/>
              <a:cxnLst>
                <a:cxn ang="T10">
                  <a:pos x="T0" y="T1"/>
                </a:cxn>
                <a:cxn ang="T11">
                  <a:pos x="T2" y="T3"/>
                </a:cxn>
                <a:cxn ang="T12">
                  <a:pos x="T4" y="T5"/>
                </a:cxn>
                <a:cxn ang="T13">
                  <a:pos x="T6" y="T7"/>
                </a:cxn>
                <a:cxn ang="T14">
                  <a:pos x="T8" y="T9"/>
                </a:cxn>
              </a:cxnLst>
              <a:rect l="T15" t="T16" r="T17" b="T18"/>
              <a:pathLst>
                <a:path w="127" h="286">
                  <a:moveTo>
                    <a:pt x="127" y="0"/>
                  </a:moveTo>
                  <a:lnTo>
                    <a:pt x="0" y="36"/>
                  </a:lnTo>
                  <a:lnTo>
                    <a:pt x="2" y="286"/>
                  </a:lnTo>
                  <a:lnTo>
                    <a:pt x="125" y="246"/>
                  </a:lnTo>
                  <a:lnTo>
                    <a:pt x="127" y="0"/>
                  </a:lnTo>
                  <a:close/>
                </a:path>
              </a:pathLst>
            </a:custGeom>
            <a:solidFill>
              <a:srgbClr val="000000"/>
            </a:solidFill>
            <a:ln w="9525">
              <a:noFill/>
              <a:round/>
              <a:headEnd/>
              <a:tailEnd/>
            </a:ln>
          </p:spPr>
          <p:txBody>
            <a:bodyPr/>
            <a:lstStyle/>
            <a:p>
              <a:endParaRPr lang="tr-TR"/>
            </a:p>
          </p:txBody>
        </p:sp>
        <p:sp>
          <p:nvSpPr>
            <p:cNvPr id="17915" name="Freeform 115"/>
            <p:cNvSpPr>
              <a:spLocks/>
            </p:cNvSpPr>
            <p:nvPr/>
          </p:nvSpPr>
          <p:spPr bwMode="auto">
            <a:xfrm>
              <a:off x="4212" y="2413"/>
              <a:ext cx="19" cy="217"/>
            </a:xfrm>
            <a:custGeom>
              <a:avLst/>
              <a:gdLst>
                <a:gd name="T0" fmla="*/ 1 w 38"/>
                <a:gd name="T1" fmla="*/ 0 h 434"/>
                <a:gd name="T2" fmla="*/ 0 w 38"/>
                <a:gd name="T3" fmla="*/ 1 h 434"/>
                <a:gd name="T4" fmla="*/ 1 w 38"/>
                <a:gd name="T5" fmla="*/ 1 h 434"/>
                <a:gd name="T6" fmla="*/ 1 w 38"/>
                <a:gd name="T7" fmla="*/ 0 h 434"/>
                <a:gd name="T8" fmla="*/ 0 60000 65536"/>
                <a:gd name="T9" fmla="*/ 0 60000 65536"/>
                <a:gd name="T10" fmla="*/ 0 60000 65536"/>
                <a:gd name="T11" fmla="*/ 0 60000 65536"/>
                <a:gd name="T12" fmla="*/ 0 w 38"/>
                <a:gd name="T13" fmla="*/ 0 h 434"/>
                <a:gd name="T14" fmla="*/ 38 w 38"/>
                <a:gd name="T15" fmla="*/ 434 h 434"/>
              </a:gdLst>
              <a:ahLst/>
              <a:cxnLst>
                <a:cxn ang="T8">
                  <a:pos x="T0" y="T1"/>
                </a:cxn>
                <a:cxn ang="T9">
                  <a:pos x="T2" y="T3"/>
                </a:cxn>
                <a:cxn ang="T10">
                  <a:pos x="T4" y="T5"/>
                </a:cxn>
                <a:cxn ang="T11">
                  <a:pos x="T6" y="T7"/>
                </a:cxn>
              </a:cxnLst>
              <a:rect l="T12" t="T13" r="T14" b="T15"/>
              <a:pathLst>
                <a:path w="38" h="434">
                  <a:moveTo>
                    <a:pt x="24" y="0"/>
                  </a:moveTo>
                  <a:lnTo>
                    <a:pt x="0" y="4"/>
                  </a:lnTo>
                  <a:lnTo>
                    <a:pt x="38" y="434"/>
                  </a:lnTo>
                  <a:lnTo>
                    <a:pt x="24" y="0"/>
                  </a:lnTo>
                  <a:close/>
                </a:path>
              </a:pathLst>
            </a:custGeom>
            <a:solidFill>
              <a:srgbClr val="000000"/>
            </a:solidFill>
            <a:ln w="9525">
              <a:noFill/>
              <a:round/>
              <a:headEnd/>
              <a:tailEnd/>
            </a:ln>
          </p:spPr>
          <p:txBody>
            <a:bodyPr/>
            <a:lstStyle/>
            <a:p>
              <a:endParaRPr lang="tr-TR"/>
            </a:p>
          </p:txBody>
        </p:sp>
        <p:sp>
          <p:nvSpPr>
            <p:cNvPr id="17916" name="Freeform 116"/>
            <p:cNvSpPr>
              <a:spLocks/>
            </p:cNvSpPr>
            <p:nvPr/>
          </p:nvSpPr>
          <p:spPr bwMode="auto">
            <a:xfrm>
              <a:off x="4260" y="2420"/>
              <a:ext cx="42" cy="93"/>
            </a:xfrm>
            <a:custGeom>
              <a:avLst/>
              <a:gdLst>
                <a:gd name="T0" fmla="*/ 1 w 83"/>
                <a:gd name="T1" fmla="*/ 1 h 185"/>
                <a:gd name="T2" fmla="*/ 0 w 83"/>
                <a:gd name="T3" fmla="*/ 0 h 185"/>
                <a:gd name="T4" fmla="*/ 1 w 83"/>
                <a:gd name="T5" fmla="*/ 1 h 185"/>
                <a:gd name="T6" fmla="*/ 1 w 83"/>
                <a:gd name="T7" fmla="*/ 1 h 185"/>
                <a:gd name="T8" fmla="*/ 1 w 83"/>
                <a:gd name="T9" fmla="*/ 1 h 185"/>
                <a:gd name="T10" fmla="*/ 0 60000 65536"/>
                <a:gd name="T11" fmla="*/ 0 60000 65536"/>
                <a:gd name="T12" fmla="*/ 0 60000 65536"/>
                <a:gd name="T13" fmla="*/ 0 60000 65536"/>
                <a:gd name="T14" fmla="*/ 0 60000 65536"/>
                <a:gd name="T15" fmla="*/ 0 w 83"/>
                <a:gd name="T16" fmla="*/ 0 h 185"/>
                <a:gd name="T17" fmla="*/ 83 w 83"/>
                <a:gd name="T18" fmla="*/ 185 h 185"/>
              </a:gdLst>
              <a:ahLst/>
              <a:cxnLst>
                <a:cxn ang="T10">
                  <a:pos x="T0" y="T1"/>
                </a:cxn>
                <a:cxn ang="T11">
                  <a:pos x="T2" y="T3"/>
                </a:cxn>
                <a:cxn ang="T12">
                  <a:pos x="T4" y="T5"/>
                </a:cxn>
                <a:cxn ang="T13">
                  <a:pos x="T6" y="T7"/>
                </a:cxn>
                <a:cxn ang="T14">
                  <a:pos x="T8" y="T9"/>
                </a:cxn>
              </a:cxnLst>
              <a:rect l="T15" t="T16" r="T17" b="T18"/>
              <a:pathLst>
                <a:path w="83" h="185">
                  <a:moveTo>
                    <a:pt x="67" y="14"/>
                  </a:moveTo>
                  <a:lnTo>
                    <a:pt x="0" y="0"/>
                  </a:lnTo>
                  <a:lnTo>
                    <a:pt x="3" y="183"/>
                  </a:lnTo>
                  <a:lnTo>
                    <a:pt x="83" y="185"/>
                  </a:lnTo>
                  <a:lnTo>
                    <a:pt x="67" y="14"/>
                  </a:lnTo>
                  <a:close/>
                </a:path>
              </a:pathLst>
            </a:custGeom>
            <a:solidFill>
              <a:srgbClr val="FFFFFF"/>
            </a:solidFill>
            <a:ln w="9525">
              <a:noFill/>
              <a:round/>
              <a:headEnd/>
              <a:tailEnd/>
            </a:ln>
          </p:spPr>
          <p:txBody>
            <a:bodyPr/>
            <a:lstStyle/>
            <a:p>
              <a:endParaRPr lang="tr-TR"/>
            </a:p>
          </p:txBody>
        </p:sp>
        <p:sp>
          <p:nvSpPr>
            <p:cNvPr id="17917" name="Freeform 117"/>
            <p:cNvSpPr>
              <a:spLocks/>
            </p:cNvSpPr>
            <p:nvPr/>
          </p:nvSpPr>
          <p:spPr bwMode="auto">
            <a:xfrm>
              <a:off x="4167" y="2700"/>
              <a:ext cx="30" cy="75"/>
            </a:xfrm>
            <a:custGeom>
              <a:avLst/>
              <a:gdLst>
                <a:gd name="T0" fmla="*/ 0 w 61"/>
                <a:gd name="T1" fmla="*/ 0 h 150"/>
                <a:gd name="T2" fmla="*/ 0 w 61"/>
                <a:gd name="T3" fmla="*/ 1 h 150"/>
                <a:gd name="T4" fmla="*/ 0 w 61"/>
                <a:gd name="T5" fmla="*/ 1 h 150"/>
                <a:gd name="T6" fmla="*/ 0 w 61"/>
                <a:gd name="T7" fmla="*/ 1 h 150"/>
                <a:gd name="T8" fmla="*/ 0 w 61"/>
                <a:gd name="T9" fmla="*/ 1 h 150"/>
                <a:gd name="T10" fmla="*/ 0 w 61"/>
                <a:gd name="T11" fmla="*/ 1 h 150"/>
                <a:gd name="T12" fmla="*/ 0 w 61"/>
                <a:gd name="T13" fmla="*/ 1 h 150"/>
                <a:gd name="T14" fmla="*/ 0 w 61"/>
                <a:gd name="T15" fmla="*/ 1 h 150"/>
                <a:gd name="T16" fmla="*/ 0 w 61"/>
                <a:gd name="T17" fmla="*/ 1 h 150"/>
                <a:gd name="T18" fmla="*/ 0 w 61"/>
                <a:gd name="T19" fmla="*/ 1 h 150"/>
                <a:gd name="T20" fmla="*/ 0 w 61"/>
                <a:gd name="T21" fmla="*/ 1 h 150"/>
                <a:gd name="T22" fmla="*/ 0 w 61"/>
                <a:gd name="T23" fmla="*/ 1 h 150"/>
                <a:gd name="T24" fmla="*/ 0 w 61"/>
                <a:gd name="T25" fmla="*/ 1 h 150"/>
                <a:gd name="T26" fmla="*/ 0 w 61"/>
                <a:gd name="T27" fmla="*/ 1 h 150"/>
                <a:gd name="T28" fmla="*/ 0 w 61"/>
                <a:gd name="T29" fmla="*/ 1 h 150"/>
                <a:gd name="T30" fmla="*/ 0 w 61"/>
                <a:gd name="T31" fmla="*/ 1 h 150"/>
                <a:gd name="T32" fmla="*/ 0 w 61"/>
                <a:gd name="T33" fmla="*/ 1 h 150"/>
                <a:gd name="T34" fmla="*/ 0 w 61"/>
                <a:gd name="T35" fmla="*/ 1 h 150"/>
                <a:gd name="T36" fmla="*/ 0 w 61"/>
                <a:gd name="T37" fmla="*/ 1 h 150"/>
                <a:gd name="T38" fmla="*/ 0 w 61"/>
                <a:gd name="T39" fmla="*/ 1 h 150"/>
                <a:gd name="T40" fmla="*/ 0 w 61"/>
                <a:gd name="T41" fmla="*/ 1 h 150"/>
                <a:gd name="T42" fmla="*/ 0 w 61"/>
                <a:gd name="T43" fmla="*/ 1 h 150"/>
                <a:gd name="T44" fmla="*/ 0 w 61"/>
                <a:gd name="T45" fmla="*/ 0 h 1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1"/>
                <a:gd name="T70" fmla="*/ 0 h 150"/>
                <a:gd name="T71" fmla="*/ 61 w 61"/>
                <a:gd name="T72" fmla="*/ 150 h 15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1" h="150">
                  <a:moveTo>
                    <a:pt x="20" y="0"/>
                  </a:moveTo>
                  <a:lnTo>
                    <a:pt x="16" y="3"/>
                  </a:lnTo>
                  <a:lnTo>
                    <a:pt x="6" y="16"/>
                  </a:lnTo>
                  <a:lnTo>
                    <a:pt x="0" y="38"/>
                  </a:lnTo>
                  <a:lnTo>
                    <a:pt x="1" y="71"/>
                  </a:lnTo>
                  <a:lnTo>
                    <a:pt x="6" y="90"/>
                  </a:lnTo>
                  <a:lnTo>
                    <a:pt x="12" y="106"/>
                  </a:lnTo>
                  <a:lnTo>
                    <a:pt x="20" y="118"/>
                  </a:lnTo>
                  <a:lnTo>
                    <a:pt x="28" y="130"/>
                  </a:lnTo>
                  <a:lnTo>
                    <a:pt x="35" y="138"/>
                  </a:lnTo>
                  <a:lnTo>
                    <a:pt x="41" y="145"/>
                  </a:lnTo>
                  <a:lnTo>
                    <a:pt x="46" y="148"/>
                  </a:lnTo>
                  <a:lnTo>
                    <a:pt x="47" y="150"/>
                  </a:lnTo>
                  <a:lnTo>
                    <a:pt x="47" y="141"/>
                  </a:lnTo>
                  <a:lnTo>
                    <a:pt x="47" y="123"/>
                  </a:lnTo>
                  <a:lnTo>
                    <a:pt x="47" y="100"/>
                  </a:lnTo>
                  <a:lnTo>
                    <a:pt x="50" y="77"/>
                  </a:lnTo>
                  <a:lnTo>
                    <a:pt x="54" y="56"/>
                  </a:lnTo>
                  <a:lnTo>
                    <a:pt x="57" y="39"/>
                  </a:lnTo>
                  <a:lnTo>
                    <a:pt x="59" y="26"/>
                  </a:lnTo>
                  <a:lnTo>
                    <a:pt x="61" y="22"/>
                  </a:lnTo>
                  <a:lnTo>
                    <a:pt x="41" y="5"/>
                  </a:lnTo>
                  <a:lnTo>
                    <a:pt x="20" y="0"/>
                  </a:lnTo>
                  <a:close/>
                </a:path>
              </a:pathLst>
            </a:custGeom>
            <a:solidFill>
              <a:srgbClr val="FFA816"/>
            </a:solidFill>
            <a:ln w="9525">
              <a:noFill/>
              <a:round/>
              <a:headEnd/>
              <a:tailEnd/>
            </a:ln>
          </p:spPr>
          <p:txBody>
            <a:bodyPr/>
            <a:lstStyle/>
            <a:p>
              <a:endParaRPr lang="tr-TR"/>
            </a:p>
          </p:txBody>
        </p:sp>
        <p:sp>
          <p:nvSpPr>
            <p:cNvPr id="17918" name="Freeform 118"/>
            <p:cNvSpPr>
              <a:spLocks/>
            </p:cNvSpPr>
            <p:nvPr/>
          </p:nvSpPr>
          <p:spPr bwMode="auto">
            <a:xfrm>
              <a:off x="4118" y="2702"/>
              <a:ext cx="72" cy="93"/>
            </a:xfrm>
            <a:custGeom>
              <a:avLst/>
              <a:gdLst>
                <a:gd name="T0" fmla="*/ 0 w 145"/>
                <a:gd name="T1" fmla="*/ 0 h 188"/>
                <a:gd name="T2" fmla="*/ 0 w 145"/>
                <a:gd name="T3" fmla="*/ 0 h 188"/>
                <a:gd name="T4" fmla="*/ 0 w 145"/>
                <a:gd name="T5" fmla="*/ 0 h 188"/>
                <a:gd name="T6" fmla="*/ 0 w 145"/>
                <a:gd name="T7" fmla="*/ 0 h 188"/>
                <a:gd name="T8" fmla="*/ 0 w 145"/>
                <a:gd name="T9" fmla="*/ 0 h 188"/>
                <a:gd name="T10" fmla="*/ 0 w 145"/>
                <a:gd name="T11" fmla="*/ 0 h 188"/>
                <a:gd name="T12" fmla="*/ 0 w 145"/>
                <a:gd name="T13" fmla="*/ 0 h 188"/>
                <a:gd name="T14" fmla="*/ 0 w 145"/>
                <a:gd name="T15" fmla="*/ 0 h 188"/>
                <a:gd name="T16" fmla="*/ 0 w 145"/>
                <a:gd name="T17" fmla="*/ 0 h 188"/>
                <a:gd name="T18" fmla="*/ 0 w 145"/>
                <a:gd name="T19" fmla="*/ 0 h 188"/>
                <a:gd name="T20" fmla="*/ 0 w 145"/>
                <a:gd name="T21" fmla="*/ 0 h 188"/>
                <a:gd name="T22" fmla="*/ 0 w 145"/>
                <a:gd name="T23" fmla="*/ 0 h 188"/>
                <a:gd name="T24" fmla="*/ 0 w 145"/>
                <a:gd name="T25" fmla="*/ 0 h 188"/>
                <a:gd name="T26" fmla="*/ 0 w 145"/>
                <a:gd name="T27" fmla="*/ 0 h 188"/>
                <a:gd name="T28" fmla="*/ 0 w 145"/>
                <a:gd name="T29" fmla="*/ 0 h 188"/>
                <a:gd name="T30" fmla="*/ 0 w 145"/>
                <a:gd name="T31" fmla="*/ 0 h 188"/>
                <a:gd name="T32" fmla="*/ 0 w 145"/>
                <a:gd name="T33" fmla="*/ 0 h 188"/>
                <a:gd name="T34" fmla="*/ 0 w 145"/>
                <a:gd name="T35" fmla="*/ 0 h 188"/>
                <a:gd name="T36" fmla="*/ 0 w 145"/>
                <a:gd name="T37" fmla="*/ 0 h 188"/>
                <a:gd name="T38" fmla="*/ 0 w 145"/>
                <a:gd name="T39" fmla="*/ 0 h 188"/>
                <a:gd name="T40" fmla="*/ 0 w 145"/>
                <a:gd name="T41" fmla="*/ 0 h 188"/>
                <a:gd name="T42" fmla="*/ 0 w 145"/>
                <a:gd name="T43" fmla="*/ 0 h 188"/>
                <a:gd name="T44" fmla="*/ 0 w 145"/>
                <a:gd name="T45" fmla="*/ 0 h 188"/>
                <a:gd name="T46" fmla="*/ 0 w 145"/>
                <a:gd name="T47" fmla="*/ 0 h 188"/>
                <a:gd name="T48" fmla="*/ 0 w 145"/>
                <a:gd name="T49" fmla="*/ 0 h 188"/>
                <a:gd name="T50" fmla="*/ 0 w 145"/>
                <a:gd name="T51" fmla="*/ 0 h 188"/>
                <a:gd name="T52" fmla="*/ 0 w 145"/>
                <a:gd name="T53" fmla="*/ 0 h 188"/>
                <a:gd name="T54" fmla="*/ 0 w 145"/>
                <a:gd name="T55" fmla="*/ 0 h 18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5"/>
                <a:gd name="T85" fmla="*/ 0 h 188"/>
                <a:gd name="T86" fmla="*/ 145 w 145"/>
                <a:gd name="T87" fmla="*/ 188 h 18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5" h="188">
                  <a:moveTo>
                    <a:pt x="145" y="176"/>
                  </a:moveTo>
                  <a:lnTo>
                    <a:pt x="42" y="188"/>
                  </a:lnTo>
                  <a:lnTo>
                    <a:pt x="40" y="186"/>
                  </a:lnTo>
                  <a:lnTo>
                    <a:pt x="34" y="180"/>
                  </a:lnTo>
                  <a:lnTo>
                    <a:pt x="26" y="171"/>
                  </a:lnTo>
                  <a:lnTo>
                    <a:pt x="18" y="159"/>
                  </a:lnTo>
                  <a:lnTo>
                    <a:pt x="9" y="144"/>
                  </a:lnTo>
                  <a:lnTo>
                    <a:pt x="3" y="127"/>
                  </a:lnTo>
                  <a:lnTo>
                    <a:pt x="0" y="107"/>
                  </a:lnTo>
                  <a:lnTo>
                    <a:pt x="1" y="87"/>
                  </a:lnTo>
                  <a:lnTo>
                    <a:pt x="5" y="66"/>
                  </a:lnTo>
                  <a:lnTo>
                    <a:pt x="8" y="54"/>
                  </a:lnTo>
                  <a:lnTo>
                    <a:pt x="9" y="50"/>
                  </a:lnTo>
                  <a:lnTo>
                    <a:pt x="9" y="49"/>
                  </a:lnTo>
                  <a:lnTo>
                    <a:pt x="96" y="0"/>
                  </a:lnTo>
                  <a:lnTo>
                    <a:pt x="94" y="8"/>
                  </a:lnTo>
                  <a:lnTo>
                    <a:pt x="88" y="28"/>
                  </a:lnTo>
                  <a:lnTo>
                    <a:pt x="85" y="53"/>
                  </a:lnTo>
                  <a:lnTo>
                    <a:pt x="88" y="81"/>
                  </a:lnTo>
                  <a:lnTo>
                    <a:pt x="94" y="95"/>
                  </a:lnTo>
                  <a:lnTo>
                    <a:pt x="101" y="108"/>
                  </a:lnTo>
                  <a:lnTo>
                    <a:pt x="110" y="122"/>
                  </a:lnTo>
                  <a:lnTo>
                    <a:pt x="121" y="135"/>
                  </a:lnTo>
                  <a:lnTo>
                    <a:pt x="130" y="147"/>
                  </a:lnTo>
                  <a:lnTo>
                    <a:pt x="138" y="155"/>
                  </a:lnTo>
                  <a:lnTo>
                    <a:pt x="143" y="160"/>
                  </a:lnTo>
                  <a:lnTo>
                    <a:pt x="145" y="163"/>
                  </a:lnTo>
                  <a:lnTo>
                    <a:pt x="145" y="176"/>
                  </a:lnTo>
                  <a:close/>
                </a:path>
              </a:pathLst>
            </a:custGeom>
            <a:solidFill>
              <a:srgbClr val="FFE087"/>
            </a:solidFill>
            <a:ln w="9525">
              <a:noFill/>
              <a:round/>
              <a:headEnd/>
              <a:tailEnd/>
            </a:ln>
          </p:spPr>
          <p:txBody>
            <a:bodyPr/>
            <a:lstStyle/>
            <a:p>
              <a:endParaRPr lang="tr-TR"/>
            </a:p>
          </p:txBody>
        </p:sp>
        <p:sp>
          <p:nvSpPr>
            <p:cNvPr id="17919" name="Freeform 119"/>
            <p:cNvSpPr>
              <a:spLocks/>
            </p:cNvSpPr>
            <p:nvPr/>
          </p:nvSpPr>
          <p:spPr bwMode="auto">
            <a:xfrm>
              <a:off x="4593" y="2466"/>
              <a:ext cx="31" cy="80"/>
            </a:xfrm>
            <a:custGeom>
              <a:avLst/>
              <a:gdLst>
                <a:gd name="T0" fmla="*/ 0 w 62"/>
                <a:gd name="T1" fmla="*/ 0 h 160"/>
                <a:gd name="T2" fmla="*/ 1 w 62"/>
                <a:gd name="T3" fmla="*/ 1 h 160"/>
                <a:gd name="T4" fmla="*/ 1 w 62"/>
                <a:gd name="T5" fmla="*/ 1 h 160"/>
                <a:gd name="T6" fmla="*/ 0 w 62"/>
                <a:gd name="T7" fmla="*/ 0 h 160"/>
                <a:gd name="T8" fmla="*/ 0 60000 65536"/>
                <a:gd name="T9" fmla="*/ 0 60000 65536"/>
                <a:gd name="T10" fmla="*/ 0 60000 65536"/>
                <a:gd name="T11" fmla="*/ 0 60000 65536"/>
                <a:gd name="T12" fmla="*/ 0 w 62"/>
                <a:gd name="T13" fmla="*/ 0 h 160"/>
                <a:gd name="T14" fmla="*/ 62 w 62"/>
                <a:gd name="T15" fmla="*/ 160 h 160"/>
              </a:gdLst>
              <a:ahLst/>
              <a:cxnLst>
                <a:cxn ang="T8">
                  <a:pos x="T0" y="T1"/>
                </a:cxn>
                <a:cxn ang="T9">
                  <a:pos x="T2" y="T3"/>
                </a:cxn>
                <a:cxn ang="T10">
                  <a:pos x="T4" y="T5"/>
                </a:cxn>
                <a:cxn ang="T11">
                  <a:pos x="T6" y="T7"/>
                </a:cxn>
              </a:cxnLst>
              <a:rect l="T12" t="T13" r="T14" b="T15"/>
              <a:pathLst>
                <a:path w="62" h="160">
                  <a:moveTo>
                    <a:pt x="0" y="0"/>
                  </a:moveTo>
                  <a:lnTo>
                    <a:pt x="60" y="160"/>
                  </a:lnTo>
                  <a:lnTo>
                    <a:pt x="62" y="12"/>
                  </a:lnTo>
                  <a:lnTo>
                    <a:pt x="0" y="0"/>
                  </a:lnTo>
                  <a:close/>
                </a:path>
              </a:pathLst>
            </a:custGeom>
            <a:solidFill>
              <a:srgbClr val="FFFFFF"/>
            </a:solidFill>
            <a:ln w="9525">
              <a:noFill/>
              <a:round/>
              <a:headEnd/>
              <a:tailEnd/>
            </a:ln>
          </p:spPr>
          <p:txBody>
            <a:bodyPr/>
            <a:lstStyle/>
            <a:p>
              <a:endParaRPr lang="tr-TR"/>
            </a:p>
          </p:txBody>
        </p:sp>
        <p:sp>
          <p:nvSpPr>
            <p:cNvPr id="17920" name="Freeform 120"/>
            <p:cNvSpPr>
              <a:spLocks/>
            </p:cNvSpPr>
            <p:nvPr/>
          </p:nvSpPr>
          <p:spPr bwMode="auto">
            <a:xfrm>
              <a:off x="4345" y="2393"/>
              <a:ext cx="263" cy="148"/>
            </a:xfrm>
            <a:custGeom>
              <a:avLst/>
              <a:gdLst>
                <a:gd name="T0" fmla="*/ 0 w 524"/>
                <a:gd name="T1" fmla="*/ 0 h 295"/>
                <a:gd name="T2" fmla="*/ 1 w 524"/>
                <a:gd name="T3" fmla="*/ 1 h 295"/>
                <a:gd name="T4" fmla="*/ 1 w 524"/>
                <a:gd name="T5" fmla="*/ 1 h 295"/>
                <a:gd name="T6" fmla="*/ 1 w 524"/>
                <a:gd name="T7" fmla="*/ 1 h 295"/>
                <a:gd name="T8" fmla="*/ 0 w 524"/>
                <a:gd name="T9" fmla="*/ 0 h 295"/>
                <a:gd name="T10" fmla="*/ 0 60000 65536"/>
                <a:gd name="T11" fmla="*/ 0 60000 65536"/>
                <a:gd name="T12" fmla="*/ 0 60000 65536"/>
                <a:gd name="T13" fmla="*/ 0 60000 65536"/>
                <a:gd name="T14" fmla="*/ 0 60000 65536"/>
                <a:gd name="T15" fmla="*/ 0 w 524"/>
                <a:gd name="T16" fmla="*/ 0 h 295"/>
                <a:gd name="T17" fmla="*/ 524 w 524"/>
                <a:gd name="T18" fmla="*/ 295 h 295"/>
              </a:gdLst>
              <a:ahLst/>
              <a:cxnLst>
                <a:cxn ang="T10">
                  <a:pos x="T0" y="T1"/>
                </a:cxn>
                <a:cxn ang="T11">
                  <a:pos x="T2" y="T3"/>
                </a:cxn>
                <a:cxn ang="T12">
                  <a:pos x="T4" y="T5"/>
                </a:cxn>
                <a:cxn ang="T13">
                  <a:pos x="T6" y="T7"/>
                </a:cxn>
                <a:cxn ang="T14">
                  <a:pos x="T8" y="T9"/>
                </a:cxn>
              </a:cxnLst>
              <a:rect l="T15" t="T16" r="T17" b="T18"/>
              <a:pathLst>
                <a:path w="524" h="295">
                  <a:moveTo>
                    <a:pt x="0" y="0"/>
                  </a:moveTo>
                  <a:lnTo>
                    <a:pt x="18" y="273"/>
                  </a:lnTo>
                  <a:lnTo>
                    <a:pt x="524" y="295"/>
                  </a:lnTo>
                  <a:lnTo>
                    <a:pt x="429" y="47"/>
                  </a:lnTo>
                  <a:lnTo>
                    <a:pt x="0" y="0"/>
                  </a:lnTo>
                  <a:close/>
                </a:path>
              </a:pathLst>
            </a:custGeom>
            <a:solidFill>
              <a:srgbClr val="000000"/>
            </a:solidFill>
            <a:ln w="9525">
              <a:noFill/>
              <a:round/>
              <a:headEnd/>
              <a:tailEnd/>
            </a:ln>
          </p:spPr>
          <p:txBody>
            <a:bodyPr/>
            <a:lstStyle/>
            <a:p>
              <a:endParaRPr lang="tr-TR"/>
            </a:p>
          </p:txBody>
        </p:sp>
        <p:sp>
          <p:nvSpPr>
            <p:cNvPr id="17921" name="Freeform 121"/>
            <p:cNvSpPr>
              <a:spLocks/>
            </p:cNvSpPr>
            <p:nvPr/>
          </p:nvSpPr>
          <p:spPr bwMode="auto">
            <a:xfrm>
              <a:off x="4283" y="2407"/>
              <a:ext cx="20" cy="134"/>
            </a:xfrm>
            <a:custGeom>
              <a:avLst/>
              <a:gdLst>
                <a:gd name="T0" fmla="*/ 1 w 40"/>
                <a:gd name="T1" fmla="*/ 0 h 268"/>
                <a:gd name="T2" fmla="*/ 0 w 40"/>
                <a:gd name="T3" fmla="*/ 1 h 268"/>
                <a:gd name="T4" fmla="*/ 1 w 40"/>
                <a:gd name="T5" fmla="*/ 1 h 268"/>
                <a:gd name="T6" fmla="*/ 1 w 40"/>
                <a:gd name="T7" fmla="*/ 1 h 268"/>
                <a:gd name="T8" fmla="*/ 1 w 40"/>
                <a:gd name="T9" fmla="*/ 1 h 268"/>
                <a:gd name="T10" fmla="*/ 1 w 40"/>
                <a:gd name="T11" fmla="*/ 1 h 268"/>
                <a:gd name="T12" fmla="*/ 1 w 40"/>
                <a:gd name="T13" fmla="*/ 0 h 268"/>
                <a:gd name="T14" fmla="*/ 0 60000 65536"/>
                <a:gd name="T15" fmla="*/ 0 60000 65536"/>
                <a:gd name="T16" fmla="*/ 0 60000 65536"/>
                <a:gd name="T17" fmla="*/ 0 60000 65536"/>
                <a:gd name="T18" fmla="*/ 0 60000 65536"/>
                <a:gd name="T19" fmla="*/ 0 60000 65536"/>
                <a:gd name="T20" fmla="*/ 0 60000 65536"/>
                <a:gd name="T21" fmla="*/ 0 w 40"/>
                <a:gd name="T22" fmla="*/ 0 h 268"/>
                <a:gd name="T23" fmla="*/ 40 w 40"/>
                <a:gd name="T24" fmla="*/ 268 h 2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268">
                  <a:moveTo>
                    <a:pt x="40" y="0"/>
                  </a:moveTo>
                  <a:lnTo>
                    <a:pt x="0" y="12"/>
                  </a:lnTo>
                  <a:lnTo>
                    <a:pt x="8" y="268"/>
                  </a:lnTo>
                  <a:lnTo>
                    <a:pt x="37" y="242"/>
                  </a:lnTo>
                  <a:lnTo>
                    <a:pt x="21" y="242"/>
                  </a:lnTo>
                  <a:lnTo>
                    <a:pt x="12" y="26"/>
                  </a:lnTo>
                  <a:lnTo>
                    <a:pt x="40" y="0"/>
                  </a:lnTo>
                  <a:close/>
                </a:path>
              </a:pathLst>
            </a:custGeom>
            <a:solidFill>
              <a:srgbClr val="000000"/>
            </a:solidFill>
            <a:ln w="9525">
              <a:noFill/>
              <a:round/>
              <a:headEnd/>
              <a:tailEnd/>
            </a:ln>
          </p:spPr>
          <p:txBody>
            <a:bodyPr/>
            <a:lstStyle/>
            <a:p>
              <a:endParaRPr lang="tr-TR"/>
            </a:p>
          </p:txBody>
        </p:sp>
        <p:sp>
          <p:nvSpPr>
            <p:cNvPr id="17922" name="Freeform 122"/>
            <p:cNvSpPr>
              <a:spLocks/>
            </p:cNvSpPr>
            <p:nvPr/>
          </p:nvSpPr>
          <p:spPr bwMode="auto">
            <a:xfrm>
              <a:off x="4605" y="2460"/>
              <a:ext cx="14" cy="81"/>
            </a:xfrm>
            <a:custGeom>
              <a:avLst/>
              <a:gdLst>
                <a:gd name="T0" fmla="*/ 1 w 28"/>
                <a:gd name="T1" fmla="*/ 1 h 162"/>
                <a:gd name="T2" fmla="*/ 1 w 28"/>
                <a:gd name="T3" fmla="*/ 1 h 162"/>
                <a:gd name="T4" fmla="*/ 0 w 28"/>
                <a:gd name="T5" fmla="*/ 0 h 162"/>
                <a:gd name="T6" fmla="*/ 1 w 28"/>
                <a:gd name="T7" fmla="*/ 1 h 162"/>
                <a:gd name="T8" fmla="*/ 0 60000 65536"/>
                <a:gd name="T9" fmla="*/ 0 60000 65536"/>
                <a:gd name="T10" fmla="*/ 0 60000 65536"/>
                <a:gd name="T11" fmla="*/ 0 60000 65536"/>
                <a:gd name="T12" fmla="*/ 0 w 28"/>
                <a:gd name="T13" fmla="*/ 0 h 162"/>
                <a:gd name="T14" fmla="*/ 28 w 28"/>
                <a:gd name="T15" fmla="*/ 162 h 162"/>
              </a:gdLst>
              <a:ahLst/>
              <a:cxnLst>
                <a:cxn ang="T8">
                  <a:pos x="T0" y="T1"/>
                </a:cxn>
                <a:cxn ang="T9">
                  <a:pos x="T2" y="T3"/>
                </a:cxn>
                <a:cxn ang="T10">
                  <a:pos x="T4" y="T5"/>
                </a:cxn>
                <a:cxn ang="T11">
                  <a:pos x="T6" y="T7"/>
                </a:cxn>
              </a:cxnLst>
              <a:rect l="T12" t="T13" r="T14" b="T15"/>
              <a:pathLst>
                <a:path w="28" h="162">
                  <a:moveTo>
                    <a:pt x="18" y="14"/>
                  </a:moveTo>
                  <a:lnTo>
                    <a:pt x="28" y="162"/>
                  </a:lnTo>
                  <a:lnTo>
                    <a:pt x="0" y="0"/>
                  </a:lnTo>
                  <a:lnTo>
                    <a:pt x="18" y="14"/>
                  </a:lnTo>
                  <a:close/>
                </a:path>
              </a:pathLst>
            </a:custGeom>
            <a:solidFill>
              <a:srgbClr val="000000"/>
            </a:solidFill>
            <a:ln w="9525">
              <a:noFill/>
              <a:round/>
              <a:headEnd/>
              <a:tailEnd/>
            </a:ln>
          </p:spPr>
          <p:txBody>
            <a:bodyPr/>
            <a:lstStyle/>
            <a:p>
              <a:endParaRPr lang="tr-TR"/>
            </a:p>
          </p:txBody>
        </p:sp>
        <p:sp>
          <p:nvSpPr>
            <p:cNvPr id="17923" name="Freeform 123"/>
            <p:cNvSpPr>
              <a:spLocks/>
            </p:cNvSpPr>
            <p:nvPr/>
          </p:nvSpPr>
          <p:spPr bwMode="auto">
            <a:xfrm>
              <a:off x="4230" y="2730"/>
              <a:ext cx="31" cy="41"/>
            </a:xfrm>
            <a:custGeom>
              <a:avLst/>
              <a:gdLst>
                <a:gd name="T0" fmla="*/ 0 w 63"/>
                <a:gd name="T1" fmla="*/ 1 h 81"/>
                <a:gd name="T2" fmla="*/ 0 w 63"/>
                <a:gd name="T3" fmla="*/ 1 h 81"/>
                <a:gd name="T4" fmla="*/ 0 w 63"/>
                <a:gd name="T5" fmla="*/ 1 h 81"/>
                <a:gd name="T6" fmla="*/ 0 w 63"/>
                <a:gd name="T7" fmla="*/ 1 h 81"/>
                <a:gd name="T8" fmla="*/ 0 w 63"/>
                <a:gd name="T9" fmla="*/ 1 h 81"/>
                <a:gd name="T10" fmla="*/ 0 w 63"/>
                <a:gd name="T11" fmla="*/ 0 h 81"/>
                <a:gd name="T12" fmla="*/ 0 w 63"/>
                <a:gd name="T13" fmla="*/ 0 h 81"/>
                <a:gd name="T14" fmla="*/ 0 w 63"/>
                <a:gd name="T15" fmla="*/ 1 h 81"/>
                <a:gd name="T16" fmla="*/ 0 w 63"/>
                <a:gd name="T17" fmla="*/ 1 h 81"/>
                <a:gd name="T18" fmla="*/ 0 w 63"/>
                <a:gd name="T19" fmla="*/ 1 h 81"/>
                <a:gd name="T20" fmla="*/ 0 w 63"/>
                <a:gd name="T21" fmla="*/ 1 h 81"/>
                <a:gd name="T22" fmla="*/ 0 w 63"/>
                <a:gd name="T23" fmla="*/ 1 h 81"/>
                <a:gd name="T24" fmla="*/ 0 w 63"/>
                <a:gd name="T25" fmla="*/ 1 h 81"/>
                <a:gd name="T26" fmla="*/ 0 w 63"/>
                <a:gd name="T27" fmla="*/ 1 h 81"/>
                <a:gd name="T28" fmla="*/ 0 w 63"/>
                <a:gd name="T29" fmla="*/ 1 h 81"/>
                <a:gd name="T30" fmla="*/ 0 w 63"/>
                <a:gd name="T31" fmla="*/ 1 h 81"/>
                <a:gd name="T32" fmla="*/ 0 w 63"/>
                <a:gd name="T33" fmla="*/ 1 h 81"/>
                <a:gd name="T34" fmla="*/ 0 w 63"/>
                <a:gd name="T35" fmla="*/ 1 h 81"/>
                <a:gd name="T36" fmla="*/ 0 w 63"/>
                <a:gd name="T37" fmla="*/ 1 h 81"/>
                <a:gd name="T38" fmla="*/ 0 w 63"/>
                <a:gd name="T39" fmla="*/ 1 h 81"/>
                <a:gd name="T40" fmla="*/ 0 w 63"/>
                <a:gd name="T41" fmla="*/ 1 h 81"/>
                <a:gd name="T42" fmla="*/ 0 w 63"/>
                <a:gd name="T43" fmla="*/ 1 h 81"/>
                <a:gd name="T44" fmla="*/ 0 w 63"/>
                <a:gd name="T45" fmla="*/ 1 h 81"/>
                <a:gd name="T46" fmla="*/ 0 w 63"/>
                <a:gd name="T47" fmla="*/ 1 h 81"/>
                <a:gd name="T48" fmla="*/ 0 w 63"/>
                <a:gd name="T49" fmla="*/ 1 h 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3"/>
                <a:gd name="T76" fmla="*/ 0 h 81"/>
                <a:gd name="T77" fmla="*/ 63 w 63"/>
                <a:gd name="T78" fmla="*/ 81 h 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3" h="81">
                  <a:moveTo>
                    <a:pt x="63" y="13"/>
                  </a:moveTo>
                  <a:lnTo>
                    <a:pt x="61" y="12"/>
                  </a:lnTo>
                  <a:lnTo>
                    <a:pt x="59" y="10"/>
                  </a:lnTo>
                  <a:lnTo>
                    <a:pt x="54" y="5"/>
                  </a:lnTo>
                  <a:lnTo>
                    <a:pt x="49" y="2"/>
                  </a:lnTo>
                  <a:lnTo>
                    <a:pt x="42" y="0"/>
                  </a:lnTo>
                  <a:lnTo>
                    <a:pt x="35" y="0"/>
                  </a:lnTo>
                  <a:lnTo>
                    <a:pt x="27" y="2"/>
                  </a:lnTo>
                  <a:lnTo>
                    <a:pt x="19" y="8"/>
                  </a:lnTo>
                  <a:lnTo>
                    <a:pt x="6" y="25"/>
                  </a:lnTo>
                  <a:lnTo>
                    <a:pt x="1" y="43"/>
                  </a:lnTo>
                  <a:lnTo>
                    <a:pt x="0" y="61"/>
                  </a:lnTo>
                  <a:lnTo>
                    <a:pt x="0" y="76"/>
                  </a:lnTo>
                  <a:lnTo>
                    <a:pt x="0" y="81"/>
                  </a:lnTo>
                  <a:lnTo>
                    <a:pt x="3" y="73"/>
                  </a:lnTo>
                  <a:lnTo>
                    <a:pt x="7" y="58"/>
                  </a:lnTo>
                  <a:lnTo>
                    <a:pt x="16" y="43"/>
                  </a:lnTo>
                  <a:lnTo>
                    <a:pt x="23" y="38"/>
                  </a:lnTo>
                  <a:lnTo>
                    <a:pt x="30" y="32"/>
                  </a:lnTo>
                  <a:lnTo>
                    <a:pt x="38" y="27"/>
                  </a:lnTo>
                  <a:lnTo>
                    <a:pt x="45" y="23"/>
                  </a:lnTo>
                  <a:lnTo>
                    <a:pt x="52" y="19"/>
                  </a:lnTo>
                  <a:lnTo>
                    <a:pt x="58" y="16"/>
                  </a:lnTo>
                  <a:lnTo>
                    <a:pt x="61" y="15"/>
                  </a:lnTo>
                  <a:lnTo>
                    <a:pt x="63" y="13"/>
                  </a:lnTo>
                  <a:close/>
                </a:path>
              </a:pathLst>
            </a:custGeom>
            <a:solidFill>
              <a:srgbClr val="C46300"/>
            </a:solidFill>
            <a:ln w="9525">
              <a:noFill/>
              <a:round/>
              <a:headEnd/>
              <a:tailEnd/>
            </a:ln>
          </p:spPr>
          <p:txBody>
            <a:bodyPr/>
            <a:lstStyle/>
            <a:p>
              <a:endParaRPr lang="tr-TR"/>
            </a:p>
          </p:txBody>
        </p:sp>
        <p:sp>
          <p:nvSpPr>
            <p:cNvPr id="17924" name="Freeform 124"/>
            <p:cNvSpPr>
              <a:spLocks/>
            </p:cNvSpPr>
            <p:nvPr/>
          </p:nvSpPr>
          <p:spPr bwMode="auto">
            <a:xfrm>
              <a:off x="3872" y="2782"/>
              <a:ext cx="26" cy="31"/>
            </a:xfrm>
            <a:custGeom>
              <a:avLst/>
              <a:gdLst>
                <a:gd name="T0" fmla="*/ 1 w 52"/>
                <a:gd name="T1" fmla="*/ 0 h 63"/>
                <a:gd name="T2" fmla="*/ 1 w 52"/>
                <a:gd name="T3" fmla="*/ 0 h 63"/>
                <a:gd name="T4" fmla="*/ 1 w 52"/>
                <a:gd name="T5" fmla="*/ 0 h 63"/>
                <a:gd name="T6" fmla="*/ 1 w 52"/>
                <a:gd name="T7" fmla="*/ 0 h 63"/>
                <a:gd name="T8" fmla="*/ 1 w 52"/>
                <a:gd name="T9" fmla="*/ 0 h 63"/>
                <a:gd name="T10" fmla="*/ 1 w 52"/>
                <a:gd name="T11" fmla="*/ 0 h 63"/>
                <a:gd name="T12" fmla="*/ 1 w 52"/>
                <a:gd name="T13" fmla="*/ 0 h 63"/>
                <a:gd name="T14" fmla="*/ 1 w 52"/>
                <a:gd name="T15" fmla="*/ 0 h 63"/>
                <a:gd name="T16" fmla="*/ 1 w 52"/>
                <a:gd name="T17" fmla="*/ 0 h 63"/>
                <a:gd name="T18" fmla="*/ 1 w 52"/>
                <a:gd name="T19" fmla="*/ 0 h 63"/>
                <a:gd name="T20" fmla="*/ 0 w 52"/>
                <a:gd name="T21" fmla="*/ 0 h 63"/>
                <a:gd name="T22" fmla="*/ 1 w 52"/>
                <a:gd name="T23" fmla="*/ 0 h 63"/>
                <a:gd name="T24" fmla="*/ 1 w 52"/>
                <a:gd name="T25" fmla="*/ 0 h 63"/>
                <a:gd name="T26" fmla="*/ 1 w 52"/>
                <a:gd name="T27" fmla="*/ 0 h 63"/>
                <a:gd name="T28" fmla="*/ 1 w 52"/>
                <a:gd name="T29" fmla="*/ 0 h 63"/>
                <a:gd name="T30" fmla="*/ 1 w 52"/>
                <a:gd name="T31" fmla="*/ 0 h 63"/>
                <a:gd name="T32" fmla="*/ 1 w 52"/>
                <a:gd name="T33" fmla="*/ 0 h 63"/>
                <a:gd name="T34" fmla="*/ 1 w 52"/>
                <a:gd name="T35" fmla="*/ 0 h 63"/>
                <a:gd name="T36" fmla="*/ 1 w 52"/>
                <a:gd name="T37" fmla="*/ 0 h 63"/>
                <a:gd name="T38" fmla="*/ 1 w 52"/>
                <a:gd name="T39" fmla="*/ 0 h 63"/>
                <a:gd name="T40" fmla="*/ 1 w 52"/>
                <a:gd name="T41" fmla="*/ 0 h 63"/>
                <a:gd name="T42" fmla="*/ 1 w 52"/>
                <a:gd name="T43" fmla="*/ 0 h 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63"/>
                <a:gd name="T68" fmla="*/ 52 w 52"/>
                <a:gd name="T69" fmla="*/ 63 h 6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63">
                  <a:moveTo>
                    <a:pt x="42" y="2"/>
                  </a:moveTo>
                  <a:lnTo>
                    <a:pt x="41" y="2"/>
                  </a:lnTo>
                  <a:lnTo>
                    <a:pt x="37" y="2"/>
                  </a:lnTo>
                  <a:lnTo>
                    <a:pt x="33" y="0"/>
                  </a:lnTo>
                  <a:lnTo>
                    <a:pt x="27" y="2"/>
                  </a:lnTo>
                  <a:lnTo>
                    <a:pt x="21" y="3"/>
                  </a:lnTo>
                  <a:lnTo>
                    <a:pt x="15" y="6"/>
                  </a:lnTo>
                  <a:lnTo>
                    <a:pt x="10" y="11"/>
                  </a:lnTo>
                  <a:lnTo>
                    <a:pt x="6" y="18"/>
                  </a:lnTo>
                  <a:lnTo>
                    <a:pt x="2" y="35"/>
                  </a:lnTo>
                  <a:lnTo>
                    <a:pt x="0" y="49"/>
                  </a:lnTo>
                  <a:lnTo>
                    <a:pt x="2" y="59"/>
                  </a:lnTo>
                  <a:lnTo>
                    <a:pt x="2" y="63"/>
                  </a:lnTo>
                  <a:lnTo>
                    <a:pt x="2" y="57"/>
                  </a:lnTo>
                  <a:lnTo>
                    <a:pt x="5" y="43"/>
                  </a:lnTo>
                  <a:lnTo>
                    <a:pt x="12" y="28"/>
                  </a:lnTo>
                  <a:lnTo>
                    <a:pt x="26" y="21"/>
                  </a:lnTo>
                  <a:lnTo>
                    <a:pt x="40" y="19"/>
                  </a:lnTo>
                  <a:lnTo>
                    <a:pt x="48" y="18"/>
                  </a:lnTo>
                  <a:lnTo>
                    <a:pt x="51" y="18"/>
                  </a:lnTo>
                  <a:lnTo>
                    <a:pt x="52" y="18"/>
                  </a:lnTo>
                  <a:lnTo>
                    <a:pt x="42" y="2"/>
                  </a:lnTo>
                  <a:close/>
                </a:path>
              </a:pathLst>
            </a:custGeom>
            <a:solidFill>
              <a:srgbClr val="C46300"/>
            </a:solidFill>
            <a:ln w="9525">
              <a:noFill/>
              <a:round/>
              <a:headEnd/>
              <a:tailEnd/>
            </a:ln>
          </p:spPr>
          <p:txBody>
            <a:bodyPr/>
            <a:lstStyle/>
            <a:p>
              <a:endParaRPr lang="tr-TR"/>
            </a:p>
          </p:txBody>
        </p:sp>
        <p:sp>
          <p:nvSpPr>
            <p:cNvPr id="17925" name="Freeform 125"/>
            <p:cNvSpPr>
              <a:spLocks/>
            </p:cNvSpPr>
            <p:nvPr/>
          </p:nvSpPr>
          <p:spPr bwMode="auto">
            <a:xfrm>
              <a:off x="4242" y="2566"/>
              <a:ext cx="22" cy="15"/>
            </a:xfrm>
            <a:custGeom>
              <a:avLst/>
              <a:gdLst>
                <a:gd name="T0" fmla="*/ 1 w 43"/>
                <a:gd name="T1" fmla="*/ 1 h 30"/>
                <a:gd name="T2" fmla="*/ 1 w 43"/>
                <a:gd name="T3" fmla="*/ 0 h 30"/>
                <a:gd name="T4" fmla="*/ 1 w 43"/>
                <a:gd name="T5" fmla="*/ 1 h 30"/>
                <a:gd name="T6" fmla="*/ 0 w 43"/>
                <a:gd name="T7" fmla="*/ 1 h 30"/>
                <a:gd name="T8" fmla="*/ 1 w 43"/>
                <a:gd name="T9" fmla="*/ 1 h 30"/>
                <a:gd name="T10" fmla="*/ 0 60000 65536"/>
                <a:gd name="T11" fmla="*/ 0 60000 65536"/>
                <a:gd name="T12" fmla="*/ 0 60000 65536"/>
                <a:gd name="T13" fmla="*/ 0 60000 65536"/>
                <a:gd name="T14" fmla="*/ 0 60000 65536"/>
                <a:gd name="T15" fmla="*/ 0 w 43"/>
                <a:gd name="T16" fmla="*/ 0 h 30"/>
                <a:gd name="T17" fmla="*/ 43 w 43"/>
                <a:gd name="T18" fmla="*/ 30 h 30"/>
              </a:gdLst>
              <a:ahLst/>
              <a:cxnLst>
                <a:cxn ang="T10">
                  <a:pos x="T0" y="T1"/>
                </a:cxn>
                <a:cxn ang="T11">
                  <a:pos x="T2" y="T3"/>
                </a:cxn>
                <a:cxn ang="T12">
                  <a:pos x="T4" y="T5"/>
                </a:cxn>
                <a:cxn ang="T13">
                  <a:pos x="T6" y="T7"/>
                </a:cxn>
                <a:cxn ang="T14">
                  <a:pos x="T8" y="T9"/>
                </a:cxn>
              </a:cxnLst>
              <a:rect l="T15" t="T16" r="T17" b="T18"/>
              <a:pathLst>
                <a:path w="43" h="30">
                  <a:moveTo>
                    <a:pt x="3" y="10"/>
                  </a:moveTo>
                  <a:lnTo>
                    <a:pt x="40" y="0"/>
                  </a:lnTo>
                  <a:lnTo>
                    <a:pt x="43" y="23"/>
                  </a:lnTo>
                  <a:lnTo>
                    <a:pt x="0" y="30"/>
                  </a:lnTo>
                  <a:lnTo>
                    <a:pt x="3" y="10"/>
                  </a:lnTo>
                  <a:close/>
                </a:path>
              </a:pathLst>
            </a:custGeom>
            <a:solidFill>
              <a:srgbClr val="000000"/>
            </a:solidFill>
            <a:ln w="9525">
              <a:noFill/>
              <a:round/>
              <a:headEnd/>
              <a:tailEnd/>
            </a:ln>
          </p:spPr>
          <p:txBody>
            <a:bodyPr/>
            <a:lstStyle/>
            <a:p>
              <a:endParaRPr lang="tr-TR"/>
            </a:p>
          </p:txBody>
        </p:sp>
        <p:sp>
          <p:nvSpPr>
            <p:cNvPr id="17926" name="Freeform 126"/>
            <p:cNvSpPr>
              <a:spLocks/>
            </p:cNvSpPr>
            <p:nvPr/>
          </p:nvSpPr>
          <p:spPr bwMode="auto">
            <a:xfrm>
              <a:off x="4290" y="2578"/>
              <a:ext cx="13" cy="132"/>
            </a:xfrm>
            <a:custGeom>
              <a:avLst/>
              <a:gdLst>
                <a:gd name="T0" fmla="*/ 0 w 27"/>
                <a:gd name="T1" fmla="*/ 0 h 264"/>
                <a:gd name="T2" fmla="*/ 0 w 27"/>
                <a:gd name="T3" fmla="*/ 1 h 264"/>
                <a:gd name="T4" fmla="*/ 0 w 27"/>
                <a:gd name="T5" fmla="*/ 1 h 264"/>
                <a:gd name="T6" fmla="*/ 0 w 27"/>
                <a:gd name="T7" fmla="*/ 0 h 264"/>
                <a:gd name="T8" fmla="*/ 0 60000 65536"/>
                <a:gd name="T9" fmla="*/ 0 60000 65536"/>
                <a:gd name="T10" fmla="*/ 0 60000 65536"/>
                <a:gd name="T11" fmla="*/ 0 60000 65536"/>
                <a:gd name="T12" fmla="*/ 0 w 27"/>
                <a:gd name="T13" fmla="*/ 0 h 264"/>
                <a:gd name="T14" fmla="*/ 27 w 27"/>
                <a:gd name="T15" fmla="*/ 264 h 264"/>
              </a:gdLst>
              <a:ahLst/>
              <a:cxnLst>
                <a:cxn ang="T8">
                  <a:pos x="T0" y="T1"/>
                </a:cxn>
                <a:cxn ang="T9">
                  <a:pos x="T2" y="T3"/>
                </a:cxn>
                <a:cxn ang="T10">
                  <a:pos x="T4" y="T5"/>
                </a:cxn>
                <a:cxn ang="T11">
                  <a:pos x="T6" y="T7"/>
                </a:cxn>
              </a:cxnLst>
              <a:rect l="T12" t="T13" r="T14" b="T15"/>
              <a:pathLst>
                <a:path w="27" h="264">
                  <a:moveTo>
                    <a:pt x="16" y="0"/>
                  </a:moveTo>
                  <a:lnTo>
                    <a:pt x="27" y="264"/>
                  </a:lnTo>
                  <a:lnTo>
                    <a:pt x="0" y="49"/>
                  </a:lnTo>
                  <a:lnTo>
                    <a:pt x="16" y="0"/>
                  </a:lnTo>
                  <a:close/>
                </a:path>
              </a:pathLst>
            </a:custGeom>
            <a:solidFill>
              <a:srgbClr val="000000"/>
            </a:solidFill>
            <a:ln w="9525">
              <a:noFill/>
              <a:round/>
              <a:headEnd/>
              <a:tailEnd/>
            </a:ln>
          </p:spPr>
          <p:txBody>
            <a:bodyPr/>
            <a:lstStyle/>
            <a:p>
              <a:endParaRPr lang="tr-TR"/>
            </a:p>
          </p:txBody>
        </p:sp>
        <p:sp>
          <p:nvSpPr>
            <p:cNvPr id="17927" name="Freeform 127"/>
            <p:cNvSpPr>
              <a:spLocks/>
            </p:cNvSpPr>
            <p:nvPr/>
          </p:nvSpPr>
          <p:spPr bwMode="auto">
            <a:xfrm>
              <a:off x="4355" y="2404"/>
              <a:ext cx="163" cy="120"/>
            </a:xfrm>
            <a:custGeom>
              <a:avLst/>
              <a:gdLst>
                <a:gd name="T0" fmla="*/ 0 w 326"/>
                <a:gd name="T1" fmla="*/ 0 h 239"/>
                <a:gd name="T2" fmla="*/ 1 w 326"/>
                <a:gd name="T3" fmla="*/ 1 h 239"/>
                <a:gd name="T4" fmla="*/ 1 w 326"/>
                <a:gd name="T5" fmla="*/ 1 h 239"/>
                <a:gd name="T6" fmla="*/ 1 w 326"/>
                <a:gd name="T7" fmla="*/ 1 h 239"/>
                <a:gd name="T8" fmla="*/ 1 w 326"/>
                <a:gd name="T9" fmla="*/ 1 h 239"/>
                <a:gd name="T10" fmla="*/ 1 w 326"/>
                <a:gd name="T11" fmla="*/ 1 h 239"/>
                <a:gd name="T12" fmla="*/ 1 w 326"/>
                <a:gd name="T13" fmla="*/ 1 h 239"/>
                <a:gd name="T14" fmla="*/ 1 w 326"/>
                <a:gd name="T15" fmla="*/ 1 h 239"/>
                <a:gd name="T16" fmla="*/ 1 w 326"/>
                <a:gd name="T17" fmla="*/ 1 h 239"/>
                <a:gd name="T18" fmla="*/ 0 w 326"/>
                <a:gd name="T19" fmla="*/ 0 h 2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6"/>
                <a:gd name="T31" fmla="*/ 0 h 239"/>
                <a:gd name="T32" fmla="*/ 326 w 326"/>
                <a:gd name="T33" fmla="*/ 239 h 2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6" h="239">
                  <a:moveTo>
                    <a:pt x="0" y="0"/>
                  </a:moveTo>
                  <a:lnTo>
                    <a:pt x="19" y="223"/>
                  </a:lnTo>
                  <a:lnTo>
                    <a:pt x="326" y="239"/>
                  </a:lnTo>
                  <a:lnTo>
                    <a:pt x="53" y="187"/>
                  </a:lnTo>
                  <a:lnTo>
                    <a:pt x="313" y="161"/>
                  </a:lnTo>
                  <a:lnTo>
                    <a:pt x="57" y="131"/>
                  </a:lnTo>
                  <a:lnTo>
                    <a:pt x="299" y="101"/>
                  </a:lnTo>
                  <a:lnTo>
                    <a:pt x="52" y="68"/>
                  </a:lnTo>
                  <a:lnTo>
                    <a:pt x="285" y="32"/>
                  </a:lnTo>
                  <a:lnTo>
                    <a:pt x="0" y="0"/>
                  </a:lnTo>
                  <a:close/>
                </a:path>
              </a:pathLst>
            </a:custGeom>
            <a:solidFill>
              <a:srgbClr val="6B00D8"/>
            </a:solidFill>
            <a:ln w="9525">
              <a:noFill/>
              <a:round/>
              <a:headEnd/>
              <a:tailEnd/>
            </a:ln>
          </p:spPr>
          <p:txBody>
            <a:bodyPr/>
            <a:lstStyle/>
            <a:p>
              <a:endParaRPr lang="tr-TR"/>
            </a:p>
          </p:txBody>
        </p:sp>
        <p:sp>
          <p:nvSpPr>
            <p:cNvPr id="17928" name="Freeform 128"/>
            <p:cNvSpPr>
              <a:spLocks/>
            </p:cNvSpPr>
            <p:nvPr/>
          </p:nvSpPr>
          <p:spPr bwMode="auto">
            <a:xfrm>
              <a:off x="4368" y="2654"/>
              <a:ext cx="40" cy="16"/>
            </a:xfrm>
            <a:custGeom>
              <a:avLst/>
              <a:gdLst>
                <a:gd name="T0" fmla="*/ 1 w 79"/>
                <a:gd name="T1" fmla="*/ 0 h 33"/>
                <a:gd name="T2" fmla="*/ 1 w 79"/>
                <a:gd name="T3" fmla="*/ 0 h 33"/>
                <a:gd name="T4" fmla="*/ 1 w 79"/>
                <a:gd name="T5" fmla="*/ 0 h 33"/>
                <a:gd name="T6" fmla="*/ 0 w 79"/>
                <a:gd name="T7" fmla="*/ 0 h 33"/>
                <a:gd name="T8" fmla="*/ 1 w 79"/>
                <a:gd name="T9" fmla="*/ 0 h 33"/>
                <a:gd name="T10" fmla="*/ 0 60000 65536"/>
                <a:gd name="T11" fmla="*/ 0 60000 65536"/>
                <a:gd name="T12" fmla="*/ 0 60000 65536"/>
                <a:gd name="T13" fmla="*/ 0 60000 65536"/>
                <a:gd name="T14" fmla="*/ 0 60000 65536"/>
                <a:gd name="T15" fmla="*/ 0 w 79"/>
                <a:gd name="T16" fmla="*/ 0 h 33"/>
                <a:gd name="T17" fmla="*/ 79 w 79"/>
                <a:gd name="T18" fmla="*/ 33 h 33"/>
              </a:gdLst>
              <a:ahLst/>
              <a:cxnLst>
                <a:cxn ang="T10">
                  <a:pos x="T0" y="T1"/>
                </a:cxn>
                <a:cxn ang="T11">
                  <a:pos x="T2" y="T3"/>
                </a:cxn>
                <a:cxn ang="T12">
                  <a:pos x="T4" y="T5"/>
                </a:cxn>
                <a:cxn ang="T13">
                  <a:pos x="T6" y="T7"/>
                </a:cxn>
                <a:cxn ang="T14">
                  <a:pos x="T8" y="T9"/>
                </a:cxn>
              </a:cxnLst>
              <a:rect l="T15" t="T16" r="T17" b="T18"/>
              <a:pathLst>
                <a:path w="79" h="33">
                  <a:moveTo>
                    <a:pt x="79" y="0"/>
                  </a:moveTo>
                  <a:lnTo>
                    <a:pt x="79" y="30"/>
                  </a:lnTo>
                  <a:lnTo>
                    <a:pt x="6" y="33"/>
                  </a:lnTo>
                  <a:lnTo>
                    <a:pt x="0" y="0"/>
                  </a:lnTo>
                  <a:lnTo>
                    <a:pt x="79" y="0"/>
                  </a:lnTo>
                  <a:close/>
                </a:path>
              </a:pathLst>
            </a:custGeom>
            <a:solidFill>
              <a:srgbClr val="FFFFFF"/>
            </a:solidFill>
            <a:ln w="9525">
              <a:noFill/>
              <a:round/>
              <a:headEnd/>
              <a:tailEnd/>
            </a:ln>
          </p:spPr>
          <p:txBody>
            <a:bodyPr/>
            <a:lstStyle/>
            <a:p>
              <a:endParaRPr lang="tr-TR"/>
            </a:p>
          </p:txBody>
        </p:sp>
        <p:sp>
          <p:nvSpPr>
            <p:cNvPr id="17929" name="Freeform 129"/>
            <p:cNvSpPr>
              <a:spLocks/>
            </p:cNvSpPr>
            <p:nvPr/>
          </p:nvSpPr>
          <p:spPr bwMode="auto">
            <a:xfrm>
              <a:off x="4586" y="2658"/>
              <a:ext cx="34" cy="13"/>
            </a:xfrm>
            <a:custGeom>
              <a:avLst/>
              <a:gdLst>
                <a:gd name="T0" fmla="*/ 0 w 70"/>
                <a:gd name="T1" fmla="*/ 1 h 26"/>
                <a:gd name="T2" fmla="*/ 0 w 70"/>
                <a:gd name="T3" fmla="*/ 1 h 26"/>
                <a:gd name="T4" fmla="*/ 0 w 70"/>
                <a:gd name="T5" fmla="*/ 1 h 26"/>
                <a:gd name="T6" fmla="*/ 0 w 70"/>
                <a:gd name="T7" fmla="*/ 0 h 26"/>
                <a:gd name="T8" fmla="*/ 0 w 70"/>
                <a:gd name="T9" fmla="*/ 1 h 26"/>
                <a:gd name="T10" fmla="*/ 0 60000 65536"/>
                <a:gd name="T11" fmla="*/ 0 60000 65536"/>
                <a:gd name="T12" fmla="*/ 0 60000 65536"/>
                <a:gd name="T13" fmla="*/ 0 60000 65536"/>
                <a:gd name="T14" fmla="*/ 0 60000 65536"/>
                <a:gd name="T15" fmla="*/ 0 w 70"/>
                <a:gd name="T16" fmla="*/ 0 h 26"/>
                <a:gd name="T17" fmla="*/ 70 w 70"/>
                <a:gd name="T18" fmla="*/ 26 h 26"/>
              </a:gdLst>
              <a:ahLst/>
              <a:cxnLst>
                <a:cxn ang="T10">
                  <a:pos x="T0" y="T1"/>
                </a:cxn>
                <a:cxn ang="T11">
                  <a:pos x="T2" y="T3"/>
                </a:cxn>
                <a:cxn ang="T12">
                  <a:pos x="T4" y="T5"/>
                </a:cxn>
                <a:cxn ang="T13">
                  <a:pos x="T6" y="T7"/>
                </a:cxn>
                <a:cxn ang="T14">
                  <a:pos x="T8" y="T9"/>
                </a:cxn>
              </a:cxnLst>
              <a:rect l="T15" t="T16" r="T17" b="T18"/>
              <a:pathLst>
                <a:path w="70" h="26">
                  <a:moveTo>
                    <a:pt x="0" y="2"/>
                  </a:moveTo>
                  <a:lnTo>
                    <a:pt x="4" y="26"/>
                  </a:lnTo>
                  <a:lnTo>
                    <a:pt x="70" y="26"/>
                  </a:lnTo>
                  <a:lnTo>
                    <a:pt x="70" y="0"/>
                  </a:lnTo>
                  <a:lnTo>
                    <a:pt x="0" y="2"/>
                  </a:lnTo>
                  <a:close/>
                </a:path>
              </a:pathLst>
            </a:custGeom>
            <a:solidFill>
              <a:srgbClr val="FFFFFF"/>
            </a:solidFill>
            <a:ln w="9525">
              <a:noFill/>
              <a:round/>
              <a:headEnd/>
              <a:tailEnd/>
            </a:ln>
          </p:spPr>
          <p:txBody>
            <a:bodyPr/>
            <a:lstStyle/>
            <a:p>
              <a:endParaRPr lang="tr-TR"/>
            </a:p>
          </p:txBody>
        </p:sp>
        <p:sp>
          <p:nvSpPr>
            <p:cNvPr id="17930" name="Freeform 130"/>
            <p:cNvSpPr>
              <a:spLocks/>
            </p:cNvSpPr>
            <p:nvPr/>
          </p:nvSpPr>
          <p:spPr bwMode="auto">
            <a:xfrm>
              <a:off x="4348" y="2728"/>
              <a:ext cx="91" cy="59"/>
            </a:xfrm>
            <a:custGeom>
              <a:avLst/>
              <a:gdLst>
                <a:gd name="T0" fmla="*/ 0 w 183"/>
                <a:gd name="T1" fmla="*/ 0 h 119"/>
                <a:gd name="T2" fmla="*/ 0 w 183"/>
                <a:gd name="T3" fmla="*/ 0 h 119"/>
                <a:gd name="T4" fmla="*/ 0 w 183"/>
                <a:gd name="T5" fmla="*/ 0 h 119"/>
                <a:gd name="T6" fmla="*/ 0 w 183"/>
                <a:gd name="T7" fmla="*/ 0 h 119"/>
                <a:gd name="T8" fmla="*/ 0 w 183"/>
                <a:gd name="T9" fmla="*/ 0 h 119"/>
                <a:gd name="T10" fmla="*/ 0 w 183"/>
                <a:gd name="T11" fmla="*/ 0 h 119"/>
                <a:gd name="T12" fmla="*/ 0 w 183"/>
                <a:gd name="T13" fmla="*/ 0 h 119"/>
                <a:gd name="T14" fmla="*/ 0 w 183"/>
                <a:gd name="T15" fmla="*/ 0 h 119"/>
                <a:gd name="T16" fmla="*/ 0 w 183"/>
                <a:gd name="T17" fmla="*/ 0 h 119"/>
                <a:gd name="T18" fmla="*/ 0 w 183"/>
                <a:gd name="T19" fmla="*/ 0 h 1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19"/>
                <a:gd name="T32" fmla="*/ 183 w 183"/>
                <a:gd name="T33" fmla="*/ 119 h 1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19">
                  <a:moveTo>
                    <a:pt x="0" y="0"/>
                  </a:moveTo>
                  <a:lnTo>
                    <a:pt x="12" y="119"/>
                  </a:lnTo>
                  <a:lnTo>
                    <a:pt x="161" y="114"/>
                  </a:lnTo>
                  <a:lnTo>
                    <a:pt x="33" y="86"/>
                  </a:lnTo>
                  <a:lnTo>
                    <a:pt x="177" y="84"/>
                  </a:lnTo>
                  <a:lnTo>
                    <a:pt x="36" y="59"/>
                  </a:lnTo>
                  <a:lnTo>
                    <a:pt x="169" y="40"/>
                  </a:lnTo>
                  <a:lnTo>
                    <a:pt x="38" y="27"/>
                  </a:lnTo>
                  <a:lnTo>
                    <a:pt x="183" y="10"/>
                  </a:lnTo>
                  <a:lnTo>
                    <a:pt x="0" y="0"/>
                  </a:lnTo>
                  <a:close/>
                </a:path>
              </a:pathLst>
            </a:custGeom>
            <a:solidFill>
              <a:srgbClr val="6B00D8"/>
            </a:solidFill>
            <a:ln w="9525">
              <a:noFill/>
              <a:round/>
              <a:headEnd/>
              <a:tailEnd/>
            </a:ln>
          </p:spPr>
          <p:txBody>
            <a:bodyPr/>
            <a:lstStyle/>
            <a:p>
              <a:endParaRPr lang="tr-TR"/>
            </a:p>
          </p:txBody>
        </p:sp>
        <p:sp>
          <p:nvSpPr>
            <p:cNvPr id="17931" name="Freeform 131"/>
            <p:cNvSpPr>
              <a:spLocks/>
            </p:cNvSpPr>
            <p:nvPr/>
          </p:nvSpPr>
          <p:spPr bwMode="auto">
            <a:xfrm>
              <a:off x="4568" y="2736"/>
              <a:ext cx="70" cy="46"/>
            </a:xfrm>
            <a:custGeom>
              <a:avLst/>
              <a:gdLst>
                <a:gd name="T0" fmla="*/ 1 w 138"/>
                <a:gd name="T1" fmla="*/ 0 h 92"/>
                <a:gd name="T2" fmla="*/ 1 w 138"/>
                <a:gd name="T3" fmla="*/ 1 h 92"/>
                <a:gd name="T4" fmla="*/ 0 w 138"/>
                <a:gd name="T5" fmla="*/ 1 h 92"/>
                <a:gd name="T6" fmla="*/ 1 w 138"/>
                <a:gd name="T7" fmla="*/ 1 h 92"/>
                <a:gd name="T8" fmla="*/ 1 w 138"/>
                <a:gd name="T9" fmla="*/ 1 h 92"/>
                <a:gd name="T10" fmla="*/ 1 w 138"/>
                <a:gd name="T11" fmla="*/ 1 h 92"/>
                <a:gd name="T12" fmla="*/ 0 w 138"/>
                <a:gd name="T13" fmla="*/ 1 h 92"/>
                <a:gd name="T14" fmla="*/ 1 w 138"/>
                <a:gd name="T15" fmla="*/ 0 h 92"/>
                <a:gd name="T16" fmla="*/ 0 60000 65536"/>
                <a:gd name="T17" fmla="*/ 0 60000 65536"/>
                <a:gd name="T18" fmla="*/ 0 60000 65536"/>
                <a:gd name="T19" fmla="*/ 0 60000 65536"/>
                <a:gd name="T20" fmla="*/ 0 60000 65536"/>
                <a:gd name="T21" fmla="*/ 0 60000 65536"/>
                <a:gd name="T22" fmla="*/ 0 60000 65536"/>
                <a:gd name="T23" fmla="*/ 0 60000 65536"/>
                <a:gd name="T24" fmla="*/ 0 w 138"/>
                <a:gd name="T25" fmla="*/ 0 h 92"/>
                <a:gd name="T26" fmla="*/ 138 w 138"/>
                <a:gd name="T27" fmla="*/ 92 h 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8" h="92">
                  <a:moveTo>
                    <a:pt x="138" y="0"/>
                  </a:moveTo>
                  <a:lnTo>
                    <a:pt x="136" y="79"/>
                  </a:lnTo>
                  <a:lnTo>
                    <a:pt x="0" y="92"/>
                  </a:lnTo>
                  <a:lnTo>
                    <a:pt x="92" y="60"/>
                  </a:lnTo>
                  <a:lnTo>
                    <a:pt x="4" y="46"/>
                  </a:lnTo>
                  <a:lnTo>
                    <a:pt x="80" y="32"/>
                  </a:lnTo>
                  <a:lnTo>
                    <a:pt x="0" y="7"/>
                  </a:lnTo>
                  <a:lnTo>
                    <a:pt x="138" y="0"/>
                  </a:lnTo>
                  <a:close/>
                </a:path>
              </a:pathLst>
            </a:custGeom>
            <a:solidFill>
              <a:srgbClr val="6B00D8"/>
            </a:solidFill>
            <a:ln w="9525">
              <a:noFill/>
              <a:round/>
              <a:headEnd/>
              <a:tailEnd/>
            </a:ln>
          </p:spPr>
          <p:txBody>
            <a:bodyPr/>
            <a:lstStyle/>
            <a:p>
              <a:endParaRPr lang="tr-TR"/>
            </a:p>
          </p:txBody>
        </p:sp>
        <p:sp>
          <p:nvSpPr>
            <p:cNvPr id="17932" name="Freeform 132"/>
            <p:cNvSpPr>
              <a:spLocks/>
            </p:cNvSpPr>
            <p:nvPr/>
          </p:nvSpPr>
          <p:spPr bwMode="auto">
            <a:xfrm>
              <a:off x="3696" y="2561"/>
              <a:ext cx="100" cy="135"/>
            </a:xfrm>
            <a:custGeom>
              <a:avLst/>
              <a:gdLst>
                <a:gd name="T0" fmla="*/ 0 w 201"/>
                <a:gd name="T1" fmla="*/ 0 h 270"/>
                <a:gd name="T2" fmla="*/ 0 w 201"/>
                <a:gd name="T3" fmla="*/ 1 h 270"/>
                <a:gd name="T4" fmla="*/ 0 w 201"/>
                <a:gd name="T5" fmla="*/ 1 h 270"/>
                <a:gd name="T6" fmla="*/ 0 w 201"/>
                <a:gd name="T7" fmla="*/ 0 h 270"/>
                <a:gd name="T8" fmla="*/ 0 60000 65536"/>
                <a:gd name="T9" fmla="*/ 0 60000 65536"/>
                <a:gd name="T10" fmla="*/ 0 60000 65536"/>
                <a:gd name="T11" fmla="*/ 0 60000 65536"/>
                <a:gd name="T12" fmla="*/ 0 w 201"/>
                <a:gd name="T13" fmla="*/ 0 h 270"/>
                <a:gd name="T14" fmla="*/ 201 w 201"/>
                <a:gd name="T15" fmla="*/ 270 h 270"/>
              </a:gdLst>
              <a:ahLst/>
              <a:cxnLst>
                <a:cxn ang="T8">
                  <a:pos x="T0" y="T1"/>
                </a:cxn>
                <a:cxn ang="T9">
                  <a:pos x="T2" y="T3"/>
                </a:cxn>
                <a:cxn ang="T10">
                  <a:pos x="T4" y="T5"/>
                </a:cxn>
                <a:cxn ang="T11">
                  <a:pos x="T6" y="T7"/>
                </a:cxn>
              </a:cxnLst>
              <a:rect l="T12" t="T13" r="T14" b="T15"/>
              <a:pathLst>
                <a:path w="201" h="270">
                  <a:moveTo>
                    <a:pt x="201" y="0"/>
                  </a:moveTo>
                  <a:lnTo>
                    <a:pt x="0" y="270"/>
                  </a:lnTo>
                  <a:lnTo>
                    <a:pt x="181" y="69"/>
                  </a:lnTo>
                  <a:lnTo>
                    <a:pt x="201" y="0"/>
                  </a:lnTo>
                  <a:close/>
                </a:path>
              </a:pathLst>
            </a:custGeom>
            <a:solidFill>
              <a:srgbClr val="6B00D8"/>
            </a:solidFill>
            <a:ln w="9525">
              <a:noFill/>
              <a:round/>
              <a:headEnd/>
              <a:tailEnd/>
            </a:ln>
          </p:spPr>
          <p:txBody>
            <a:bodyPr/>
            <a:lstStyle/>
            <a:p>
              <a:endParaRPr lang="tr-TR"/>
            </a:p>
          </p:txBody>
        </p:sp>
        <p:sp>
          <p:nvSpPr>
            <p:cNvPr id="17933" name="Freeform 133"/>
            <p:cNvSpPr>
              <a:spLocks/>
            </p:cNvSpPr>
            <p:nvPr/>
          </p:nvSpPr>
          <p:spPr bwMode="auto">
            <a:xfrm>
              <a:off x="3702" y="2742"/>
              <a:ext cx="94" cy="21"/>
            </a:xfrm>
            <a:custGeom>
              <a:avLst/>
              <a:gdLst>
                <a:gd name="T0" fmla="*/ 1 w 188"/>
                <a:gd name="T1" fmla="*/ 1 h 41"/>
                <a:gd name="T2" fmla="*/ 0 w 188"/>
                <a:gd name="T3" fmla="*/ 0 h 41"/>
                <a:gd name="T4" fmla="*/ 1 w 188"/>
                <a:gd name="T5" fmla="*/ 1 h 41"/>
                <a:gd name="T6" fmla="*/ 1 w 188"/>
                <a:gd name="T7" fmla="*/ 1 h 41"/>
                <a:gd name="T8" fmla="*/ 0 60000 65536"/>
                <a:gd name="T9" fmla="*/ 0 60000 65536"/>
                <a:gd name="T10" fmla="*/ 0 60000 65536"/>
                <a:gd name="T11" fmla="*/ 0 60000 65536"/>
                <a:gd name="T12" fmla="*/ 0 w 188"/>
                <a:gd name="T13" fmla="*/ 0 h 41"/>
                <a:gd name="T14" fmla="*/ 188 w 188"/>
                <a:gd name="T15" fmla="*/ 41 h 41"/>
              </a:gdLst>
              <a:ahLst/>
              <a:cxnLst>
                <a:cxn ang="T8">
                  <a:pos x="T0" y="T1"/>
                </a:cxn>
                <a:cxn ang="T9">
                  <a:pos x="T2" y="T3"/>
                </a:cxn>
                <a:cxn ang="T10">
                  <a:pos x="T4" y="T5"/>
                </a:cxn>
                <a:cxn ang="T11">
                  <a:pos x="T6" y="T7"/>
                </a:cxn>
              </a:cxnLst>
              <a:rect l="T12" t="T13" r="T14" b="T15"/>
              <a:pathLst>
                <a:path w="188" h="41">
                  <a:moveTo>
                    <a:pt x="188" y="41"/>
                  </a:moveTo>
                  <a:lnTo>
                    <a:pt x="0" y="0"/>
                  </a:lnTo>
                  <a:lnTo>
                    <a:pt x="175" y="13"/>
                  </a:lnTo>
                  <a:lnTo>
                    <a:pt x="188" y="41"/>
                  </a:lnTo>
                  <a:close/>
                </a:path>
              </a:pathLst>
            </a:custGeom>
            <a:solidFill>
              <a:srgbClr val="6B00D8"/>
            </a:solidFill>
            <a:ln w="9525">
              <a:noFill/>
              <a:round/>
              <a:headEnd/>
              <a:tailEnd/>
            </a:ln>
          </p:spPr>
          <p:txBody>
            <a:bodyPr/>
            <a:lstStyle/>
            <a:p>
              <a:endParaRPr lang="tr-TR"/>
            </a:p>
          </p:txBody>
        </p:sp>
        <p:sp>
          <p:nvSpPr>
            <p:cNvPr id="17934" name="Freeform 134"/>
            <p:cNvSpPr>
              <a:spLocks/>
            </p:cNvSpPr>
            <p:nvPr/>
          </p:nvSpPr>
          <p:spPr bwMode="auto">
            <a:xfrm>
              <a:off x="3709" y="2681"/>
              <a:ext cx="77" cy="44"/>
            </a:xfrm>
            <a:custGeom>
              <a:avLst/>
              <a:gdLst>
                <a:gd name="T0" fmla="*/ 0 w 156"/>
                <a:gd name="T1" fmla="*/ 1 h 86"/>
                <a:gd name="T2" fmla="*/ 0 w 156"/>
                <a:gd name="T3" fmla="*/ 1 h 86"/>
                <a:gd name="T4" fmla="*/ 0 w 156"/>
                <a:gd name="T5" fmla="*/ 0 h 86"/>
                <a:gd name="T6" fmla="*/ 0 w 156"/>
                <a:gd name="T7" fmla="*/ 1 h 86"/>
                <a:gd name="T8" fmla="*/ 0 60000 65536"/>
                <a:gd name="T9" fmla="*/ 0 60000 65536"/>
                <a:gd name="T10" fmla="*/ 0 60000 65536"/>
                <a:gd name="T11" fmla="*/ 0 60000 65536"/>
                <a:gd name="T12" fmla="*/ 0 w 156"/>
                <a:gd name="T13" fmla="*/ 0 h 86"/>
                <a:gd name="T14" fmla="*/ 156 w 156"/>
                <a:gd name="T15" fmla="*/ 86 h 86"/>
              </a:gdLst>
              <a:ahLst/>
              <a:cxnLst>
                <a:cxn ang="T8">
                  <a:pos x="T0" y="T1"/>
                </a:cxn>
                <a:cxn ang="T9">
                  <a:pos x="T2" y="T3"/>
                </a:cxn>
                <a:cxn ang="T10">
                  <a:pos x="T4" y="T5"/>
                </a:cxn>
                <a:cxn ang="T11">
                  <a:pos x="T6" y="T7"/>
                </a:cxn>
              </a:cxnLst>
              <a:rect l="T12" t="T13" r="T14" b="T15"/>
              <a:pathLst>
                <a:path w="156" h="86">
                  <a:moveTo>
                    <a:pt x="156" y="49"/>
                  </a:moveTo>
                  <a:lnTo>
                    <a:pt x="0" y="86"/>
                  </a:lnTo>
                  <a:lnTo>
                    <a:pt x="147" y="0"/>
                  </a:lnTo>
                  <a:lnTo>
                    <a:pt x="156" y="49"/>
                  </a:lnTo>
                  <a:close/>
                </a:path>
              </a:pathLst>
            </a:custGeom>
            <a:solidFill>
              <a:srgbClr val="6B00D8"/>
            </a:solidFill>
            <a:ln w="9525">
              <a:noFill/>
              <a:round/>
              <a:headEnd/>
              <a:tailEnd/>
            </a:ln>
          </p:spPr>
          <p:txBody>
            <a:bodyPr/>
            <a:lstStyle/>
            <a:p>
              <a:endParaRPr lang="tr-TR"/>
            </a:p>
          </p:txBody>
        </p:sp>
        <p:sp>
          <p:nvSpPr>
            <p:cNvPr id="17935" name="Freeform 135"/>
            <p:cNvSpPr>
              <a:spLocks/>
            </p:cNvSpPr>
            <p:nvPr/>
          </p:nvSpPr>
          <p:spPr bwMode="auto">
            <a:xfrm>
              <a:off x="3713" y="2618"/>
              <a:ext cx="73" cy="86"/>
            </a:xfrm>
            <a:custGeom>
              <a:avLst/>
              <a:gdLst>
                <a:gd name="T0" fmla="*/ 0 w 148"/>
                <a:gd name="T1" fmla="*/ 0 h 173"/>
                <a:gd name="T2" fmla="*/ 0 w 148"/>
                <a:gd name="T3" fmla="*/ 0 h 173"/>
                <a:gd name="T4" fmla="*/ 0 w 148"/>
                <a:gd name="T5" fmla="*/ 0 h 173"/>
                <a:gd name="T6" fmla="*/ 0 w 148"/>
                <a:gd name="T7" fmla="*/ 0 h 173"/>
                <a:gd name="T8" fmla="*/ 0 60000 65536"/>
                <a:gd name="T9" fmla="*/ 0 60000 65536"/>
                <a:gd name="T10" fmla="*/ 0 60000 65536"/>
                <a:gd name="T11" fmla="*/ 0 60000 65536"/>
                <a:gd name="T12" fmla="*/ 0 w 148"/>
                <a:gd name="T13" fmla="*/ 0 h 173"/>
                <a:gd name="T14" fmla="*/ 148 w 148"/>
                <a:gd name="T15" fmla="*/ 173 h 173"/>
              </a:gdLst>
              <a:ahLst/>
              <a:cxnLst>
                <a:cxn ang="T8">
                  <a:pos x="T0" y="T1"/>
                </a:cxn>
                <a:cxn ang="T9">
                  <a:pos x="T2" y="T3"/>
                </a:cxn>
                <a:cxn ang="T10">
                  <a:pos x="T4" y="T5"/>
                </a:cxn>
                <a:cxn ang="T11">
                  <a:pos x="T6" y="T7"/>
                </a:cxn>
              </a:cxnLst>
              <a:rect l="T12" t="T13" r="T14" b="T15"/>
              <a:pathLst>
                <a:path w="148" h="173">
                  <a:moveTo>
                    <a:pt x="143" y="45"/>
                  </a:moveTo>
                  <a:lnTo>
                    <a:pt x="0" y="173"/>
                  </a:lnTo>
                  <a:lnTo>
                    <a:pt x="148" y="0"/>
                  </a:lnTo>
                  <a:lnTo>
                    <a:pt x="143" y="45"/>
                  </a:lnTo>
                  <a:close/>
                </a:path>
              </a:pathLst>
            </a:custGeom>
            <a:solidFill>
              <a:srgbClr val="6B00D8"/>
            </a:solidFill>
            <a:ln w="9525">
              <a:noFill/>
              <a:round/>
              <a:headEnd/>
              <a:tailEnd/>
            </a:ln>
          </p:spPr>
          <p:txBody>
            <a:bodyPr/>
            <a:lstStyle/>
            <a:p>
              <a:endParaRPr lang="tr-TR"/>
            </a:p>
          </p:txBody>
        </p:sp>
        <p:sp>
          <p:nvSpPr>
            <p:cNvPr id="17936" name="Freeform 136"/>
            <p:cNvSpPr>
              <a:spLocks/>
            </p:cNvSpPr>
            <p:nvPr/>
          </p:nvSpPr>
          <p:spPr bwMode="auto">
            <a:xfrm>
              <a:off x="4658" y="2547"/>
              <a:ext cx="38" cy="157"/>
            </a:xfrm>
            <a:custGeom>
              <a:avLst/>
              <a:gdLst>
                <a:gd name="T0" fmla="*/ 0 w 77"/>
                <a:gd name="T1" fmla="*/ 0 h 316"/>
                <a:gd name="T2" fmla="*/ 0 w 77"/>
                <a:gd name="T3" fmla="*/ 0 h 316"/>
                <a:gd name="T4" fmla="*/ 0 w 77"/>
                <a:gd name="T5" fmla="*/ 0 h 316"/>
                <a:gd name="T6" fmla="*/ 0 w 77"/>
                <a:gd name="T7" fmla="*/ 0 h 316"/>
                <a:gd name="T8" fmla="*/ 0 w 77"/>
                <a:gd name="T9" fmla="*/ 0 h 316"/>
                <a:gd name="T10" fmla="*/ 0 w 77"/>
                <a:gd name="T11" fmla="*/ 0 h 316"/>
                <a:gd name="T12" fmla="*/ 0 w 77"/>
                <a:gd name="T13" fmla="*/ 0 h 316"/>
                <a:gd name="T14" fmla="*/ 0 w 77"/>
                <a:gd name="T15" fmla="*/ 0 h 316"/>
                <a:gd name="T16" fmla="*/ 0 w 77"/>
                <a:gd name="T17" fmla="*/ 0 h 316"/>
                <a:gd name="T18" fmla="*/ 0 w 77"/>
                <a:gd name="T19" fmla="*/ 0 h 3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
                <a:gd name="T31" fmla="*/ 0 h 316"/>
                <a:gd name="T32" fmla="*/ 77 w 77"/>
                <a:gd name="T33" fmla="*/ 316 h 3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 h="316">
                  <a:moveTo>
                    <a:pt x="0" y="62"/>
                  </a:moveTo>
                  <a:lnTo>
                    <a:pt x="20" y="307"/>
                  </a:lnTo>
                  <a:lnTo>
                    <a:pt x="73" y="316"/>
                  </a:lnTo>
                  <a:lnTo>
                    <a:pt x="36" y="262"/>
                  </a:lnTo>
                  <a:lnTo>
                    <a:pt x="77" y="193"/>
                  </a:lnTo>
                  <a:lnTo>
                    <a:pt x="24" y="188"/>
                  </a:lnTo>
                  <a:lnTo>
                    <a:pt x="65" y="91"/>
                  </a:lnTo>
                  <a:lnTo>
                    <a:pt x="36" y="98"/>
                  </a:lnTo>
                  <a:lnTo>
                    <a:pt x="36" y="0"/>
                  </a:lnTo>
                  <a:lnTo>
                    <a:pt x="0" y="62"/>
                  </a:lnTo>
                  <a:close/>
                </a:path>
              </a:pathLst>
            </a:custGeom>
            <a:solidFill>
              <a:srgbClr val="6B00D8"/>
            </a:solidFill>
            <a:ln w="9525">
              <a:noFill/>
              <a:round/>
              <a:headEnd/>
              <a:tailEnd/>
            </a:ln>
          </p:spPr>
          <p:txBody>
            <a:bodyPr/>
            <a:lstStyle/>
            <a:p>
              <a:endParaRPr lang="tr-TR"/>
            </a:p>
          </p:txBody>
        </p:sp>
        <p:sp>
          <p:nvSpPr>
            <p:cNvPr id="17937" name="Freeform 137"/>
            <p:cNvSpPr>
              <a:spLocks/>
            </p:cNvSpPr>
            <p:nvPr/>
          </p:nvSpPr>
          <p:spPr bwMode="auto">
            <a:xfrm>
              <a:off x="4357" y="2304"/>
              <a:ext cx="225" cy="61"/>
            </a:xfrm>
            <a:custGeom>
              <a:avLst/>
              <a:gdLst>
                <a:gd name="T0" fmla="*/ 0 w 449"/>
                <a:gd name="T1" fmla="*/ 1 h 122"/>
                <a:gd name="T2" fmla="*/ 1 w 449"/>
                <a:gd name="T3" fmla="*/ 1 h 122"/>
                <a:gd name="T4" fmla="*/ 1 w 449"/>
                <a:gd name="T5" fmla="*/ 1 h 122"/>
                <a:gd name="T6" fmla="*/ 1 w 449"/>
                <a:gd name="T7" fmla="*/ 1 h 122"/>
                <a:gd name="T8" fmla="*/ 1 w 449"/>
                <a:gd name="T9" fmla="*/ 1 h 122"/>
                <a:gd name="T10" fmla="*/ 1 w 449"/>
                <a:gd name="T11" fmla="*/ 1 h 122"/>
                <a:gd name="T12" fmla="*/ 1 w 449"/>
                <a:gd name="T13" fmla="*/ 1 h 122"/>
                <a:gd name="T14" fmla="*/ 1 w 449"/>
                <a:gd name="T15" fmla="*/ 1 h 122"/>
                <a:gd name="T16" fmla="*/ 1 w 449"/>
                <a:gd name="T17" fmla="*/ 0 h 122"/>
                <a:gd name="T18" fmla="*/ 0 w 449"/>
                <a:gd name="T19" fmla="*/ 1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9"/>
                <a:gd name="T31" fmla="*/ 0 h 122"/>
                <a:gd name="T32" fmla="*/ 449 w 449"/>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9" h="122">
                  <a:moveTo>
                    <a:pt x="0" y="29"/>
                  </a:moveTo>
                  <a:lnTo>
                    <a:pt x="441" y="122"/>
                  </a:lnTo>
                  <a:lnTo>
                    <a:pt x="449" y="56"/>
                  </a:lnTo>
                  <a:lnTo>
                    <a:pt x="388" y="76"/>
                  </a:lnTo>
                  <a:lnTo>
                    <a:pt x="348" y="29"/>
                  </a:lnTo>
                  <a:lnTo>
                    <a:pt x="273" y="73"/>
                  </a:lnTo>
                  <a:lnTo>
                    <a:pt x="184" y="8"/>
                  </a:lnTo>
                  <a:lnTo>
                    <a:pt x="130" y="36"/>
                  </a:lnTo>
                  <a:lnTo>
                    <a:pt x="66" y="0"/>
                  </a:lnTo>
                  <a:lnTo>
                    <a:pt x="0" y="29"/>
                  </a:lnTo>
                  <a:close/>
                </a:path>
              </a:pathLst>
            </a:custGeom>
            <a:solidFill>
              <a:srgbClr val="6B00D8"/>
            </a:solidFill>
            <a:ln w="9525">
              <a:noFill/>
              <a:round/>
              <a:headEnd/>
              <a:tailEnd/>
            </a:ln>
          </p:spPr>
          <p:txBody>
            <a:bodyPr/>
            <a:lstStyle/>
            <a:p>
              <a:endParaRPr lang="tr-TR"/>
            </a:p>
          </p:txBody>
        </p:sp>
        <p:sp>
          <p:nvSpPr>
            <p:cNvPr id="17938" name="Freeform 138"/>
            <p:cNvSpPr>
              <a:spLocks/>
            </p:cNvSpPr>
            <p:nvPr/>
          </p:nvSpPr>
          <p:spPr bwMode="auto">
            <a:xfrm>
              <a:off x="4439" y="2586"/>
              <a:ext cx="120" cy="10"/>
            </a:xfrm>
            <a:custGeom>
              <a:avLst/>
              <a:gdLst>
                <a:gd name="T0" fmla="*/ 0 w 240"/>
                <a:gd name="T1" fmla="*/ 0 h 19"/>
                <a:gd name="T2" fmla="*/ 1 w 240"/>
                <a:gd name="T3" fmla="*/ 1 h 19"/>
                <a:gd name="T4" fmla="*/ 1 w 240"/>
                <a:gd name="T5" fmla="*/ 1 h 19"/>
                <a:gd name="T6" fmla="*/ 0 w 240"/>
                <a:gd name="T7" fmla="*/ 0 h 19"/>
                <a:gd name="T8" fmla="*/ 0 60000 65536"/>
                <a:gd name="T9" fmla="*/ 0 60000 65536"/>
                <a:gd name="T10" fmla="*/ 0 60000 65536"/>
                <a:gd name="T11" fmla="*/ 0 60000 65536"/>
                <a:gd name="T12" fmla="*/ 0 w 240"/>
                <a:gd name="T13" fmla="*/ 0 h 19"/>
                <a:gd name="T14" fmla="*/ 240 w 240"/>
                <a:gd name="T15" fmla="*/ 19 h 19"/>
              </a:gdLst>
              <a:ahLst/>
              <a:cxnLst>
                <a:cxn ang="T8">
                  <a:pos x="T0" y="T1"/>
                </a:cxn>
                <a:cxn ang="T9">
                  <a:pos x="T2" y="T3"/>
                </a:cxn>
                <a:cxn ang="T10">
                  <a:pos x="T4" y="T5"/>
                </a:cxn>
                <a:cxn ang="T11">
                  <a:pos x="T6" y="T7"/>
                </a:cxn>
              </a:cxnLst>
              <a:rect l="T12" t="T13" r="T14" b="T15"/>
              <a:pathLst>
                <a:path w="240" h="19">
                  <a:moveTo>
                    <a:pt x="0" y="0"/>
                  </a:moveTo>
                  <a:lnTo>
                    <a:pt x="4" y="19"/>
                  </a:lnTo>
                  <a:lnTo>
                    <a:pt x="240" y="19"/>
                  </a:lnTo>
                  <a:lnTo>
                    <a:pt x="0" y="0"/>
                  </a:lnTo>
                  <a:close/>
                </a:path>
              </a:pathLst>
            </a:custGeom>
            <a:solidFill>
              <a:srgbClr val="FFE087"/>
            </a:solidFill>
            <a:ln w="9525">
              <a:noFill/>
              <a:round/>
              <a:headEnd/>
              <a:tailEnd/>
            </a:ln>
          </p:spPr>
          <p:txBody>
            <a:bodyPr/>
            <a:lstStyle/>
            <a:p>
              <a:endParaRPr lang="tr-TR"/>
            </a:p>
          </p:txBody>
        </p:sp>
        <p:sp>
          <p:nvSpPr>
            <p:cNvPr id="17939" name="Freeform 139"/>
            <p:cNvSpPr>
              <a:spLocks/>
            </p:cNvSpPr>
            <p:nvPr/>
          </p:nvSpPr>
          <p:spPr bwMode="auto">
            <a:xfrm>
              <a:off x="4439" y="2602"/>
              <a:ext cx="120" cy="10"/>
            </a:xfrm>
            <a:custGeom>
              <a:avLst/>
              <a:gdLst>
                <a:gd name="T0" fmla="*/ 0 w 240"/>
                <a:gd name="T1" fmla="*/ 0 h 21"/>
                <a:gd name="T2" fmla="*/ 1 w 240"/>
                <a:gd name="T3" fmla="*/ 0 h 21"/>
                <a:gd name="T4" fmla="*/ 1 w 240"/>
                <a:gd name="T5" fmla="*/ 0 h 21"/>
                <a:gd name="T6" fmla="*/ 0 w 240"/>
                <a:gd name="T7" fmla="*/ 0 h 21"/>
                <a:gd name="T8" fmla="*/ 0 60000 65536"/>
                <a:gd name="T9" fmla="*/ 0 60000 65536"/>
                <a:gd name="T10" fmla="*/ 0 60000 65536"/>
                <a:gd name="T11" fmla="*/ 0 60000 65536"/>
                <a:gd name="T12" fmla="*/ 0 w 240"/>
                <a:gd name="T13" fmla="*/ 0 h 21"/>
                <a:gd name="T14" fmla="*/ 240 w 240"/>
                <a:gd name="T15" fmla="*/ 21 h 21"/>
              </a:gdLst>
              <a:ahLst/>
              <a:cxnLst>
                <a:cxn ang="T8">
                  <a:pos x="T0" y="T1"/>
                </a:cxn>
                <a:cxn ang="T9">
                  <a:pos x="T2" y="T3"/>
                </a:cxn>
                <a:cxn ang="T10">
                  <a:pos x="T4" y="T5"/>
                </a:cxn>
                <a:cxn ang="T11">
                  <a:pos x="T6" y="T7"/>
                </a:cxn>
              </a:cxnLst>
              <a:rect l="T12" t="T13" r="T14" b="T15"/>
              <a:pathLst>
                <a:path w="240" h="21">
                  <a:moveTo>
                    <a:pt x="0" y="0"/>
                  </a:moveTo>
                  <a:lnTo>
                    <a:pt x="4" y="21"/>
                  </a:lnTo>
                  <a:lnTo>
                    <a:pt x="240" y="21"/>
                  </a:lnTo>
                  <a:lnTo>
                    <a:pt x="0" y="0"/>
                  </a:lnTo>
                  <a:close/>
                </a:path>
              </a:pathLst>
            </a:custGeom>
            <a:solidFill>
              <a:srgbClr val="FFE087"/>
            </a:solidFill>
            <a:ln w="9525">
              <a:noFill/>
              <a:round/>
              <a:headEnd/>
              <a:tailEnd/>
            </a:ln>
          </p:spPr>
          <p:txBody>
            <a:bodyPr/>
            <a:lstStyle/>
            <a:p>
              <a:endParaRPr lang="tr-TR"/>
            </a:p>
          </p:txBody>
        </p:sp>
        <p:sp>
          <p:nvSpPr>
            <p:cNvPr id="17940" name="Freeform 140"/>
            <p:cNvSpPr>
              <a:spLocks/>
            </p:cNvSpPr>
            <p:nvPr/>
          </p:nvSpPr>
          <p:spPr bwMode="auto">
            <a:xfrm>
              <a:off x="4439" y="2618"/>
              <a:ext cx="120" cy="10"/>
            </a:xfrm>
            <a:custGeom>
              <a:avLst/>
              <a:gdLst>
                <a:gd name="T0" fmla="*/ 0 w 240"/>
                <a:gd name="T1" fmla="*/ 0 h 21"/>
                <a:gd name="T2" fmla="*/ 1 w 240"/>
                <a:gd name="T3" fmla="*/ 0 h 21"/>
                <a:gd name="T4" fmla="*/ 1 w 240"/>
                <a:gd name="T5" fmla="*/ 0 h 21"/>
                <a:gd name="T6" fmla="*/ 0 w 240"/>
                <a:gd name="T7" fmla="*/ 0 h 21"/>
                <a:gd name="T8" fmla="*/ 0 60000 65536"/>
                <a:gd name="T9" fmla="*/ 0 60000 65536"/>
                <a:gd name="T10" fmla="*/ 0 60000 65536"/>
                <a:gd name="T11" fmla="*/ 0 60000 65536"/>
                <a:gd name="T12" fmla="*/ 0 w 240"/>
                <a:gd name="T13" fmla="*/ 0 h 21"/>
                <a:gd name="T14" fmla="*/ 240 w 240"/>
                <a:gd name="T15" fmla="*/ 21 h 21"/>
              </a:gdLst>
              <a:ahLst/>
              <a:cxnLst>
                <a:cxn ang="T8">
                  <a:pos x="T0" y="T1"/>
                </a:cxn>
                <a:cxn ang="T9">
                  <a:pos x="T2" y="T3"/>
                </a:cxn>
                <a:cxn ang="T10">
                  <a:pos x="T4" y="T5"/>
                </a:cxn>
                <a:cxn ang="T11">
                  <a:pos x="T6" y="T7"/>
                </a:cxn>
              </a:cxnLst>
              <a:rect l="T12" t="T13" r="T14" b="T15"/>
              <a:pathLst>
                <a:path w="240" h="21">
                  <a:moveTo>
                    <a:pt x="0" y="0"/>
                  </a:moveTo>
                  <a:lnTo>
                    <a:pt x="4" y="21"/>
                  </a:lnTo>
                  <a:lnTo>
                    <a:pt x="240" y="21"/>
                  </a:lnTo>
                  <a:lnTo>
                    <a:pt x="0" y="0"/>
                  </a:lnTo>
                  <a:close/>
                </a:path>
              </a:pathLst>
            </a:custGeom>
            <a:solidFill>
              <a:srgbClr val="FFE087"/>
            </a:solidFill>
            <a:ln w="9525">
              <a:noFill/>
              <a:round/>
              <a:headEnd/>
              <a:tailEnd/>
            </a:ln>
          </p:spPr>
          <p:txBody>
            <a:bodyPr/>
            <a:lstStyle/>
            <a:p>
              <a:endParaRPr lang="tr-TR"/>
            </a:p>
          </p:txBody>
        </p:sp>
        <p:sp>
          <p:nvSpPr>
            <p:cNvPr id="17941" name="Freeform 141"/>
            <p:cNvSpPr>
              <a:spLocks/>
            </p:cNvSpPr>
            <p:nvPr/>
          </p:nvSpPr>
          <p:spPr bwMode="auto">
            <a:xfrm>
              <a:off x="4439" y="2635"/>
              <a:ext cx="120" cy="10"/>
            </a:xfrm>
            <a:custGeom>
              <a:avLst/>
              <a:gdLst>
                <a:gd name="T0" fmla="*/ 0 w 240"/>
                <a:gd name="T1" fmla="*/ 0 h 20"/>
                <a:gd name="T2" fmla="*/ 1 w 240"/>
                <a:gd name="T3" fmla="*/ 1 h 20"/>
                <a:gd name="T4" fmla="*/ 1 w 240"/>
                <a:gd name="T5" fmla="*/ 1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942" name="Freeform 142"/>
            <p:cNvSpPr>
              <a:spLocks/>
            </p:cNvSpPr>
            <p:nvPr/>
          </p:nvSpPr>
          <p:spPr bwMode="auto">
            <a:xfrm>
              <a:off x="4439" y="2651"/>
              <a:ext cx="120" cy="10"/>
            </a:xfrm>
            <a:custGeom>
              <a:avLst/>
              <a:gdLst>
                <a:gd name="T0" fmla="*/ 0 w 240"/>
                <a:gd name="T1" fmla="*/ 0 h 20"/>
                <a:gd name="T2" fmla="*/ 1 w 240"/>
                <a:gd name="T3" fmla="*/ 1 h 20"/>
                <a:gd name="T4" fmla="*/ 1 w 240"/>
                <a:gd name="T5" fmla="*/ 1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943" name="Freeform 143"/>
            <p:cNvSpPr>
              <a:spLocks/>
            </p:cNvSpPr>
            <p:nvPr/>
          </p:nvSpPr>
          <p:spPr bwMode="auto">
            <a:xfrm>
              <a:off x="4439" y="2668"/>
              <a:ext cx="120" cy="9"/>
            </a:xfrm>
            <a:custGeom>
              <a:avLst/>
              <a:gdLst>
                <a:gd name="T0" fmla="*/ 0 w 240"/>
                <a:gd name="T1" fmla="*/ 0 h 20"/>
                <a:gd name="T2" fmla="*/ 1 w 240"/>
                <a:gd name="T3" fmla="*/ 0 h 20"/>
                <a:gd name="T4" fmla="*/ 1 w 240"/>
                <a:gd name="T5" fmla="*/ 0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944" name="Freeform 144"/>
            <p:cNvSpPr>
              <a:spLocks/>
            </p:cNvSpPr>
            <p:nvPr/>
          </p:nvSpPr>
          <p:spPr bwMode="auto">
            <a:xfrm>
              <a:off x="4129" y="2745"/>
              <a:ext cx="56" cy="45"/>
            </a:xfrm>
            <a:custGeom>
              <a:avLst/>
              <a:gdLst>
                <a:gd name="T0" fmla="*/ 1 w 111"/>
                <a:gd name="T1" fmla="*/ 1 h 89"/>
                <a:gd name="T2" fmla="*/ 1 w 111"/>
                <a:gd name="T3" fmla="*/ 1 h 89"/>
                <a:gd name="T4" fmla="*/ 0 w 111"/>
                <a:gd name="T5" fmla="*/ 1 h 89"/>
                <a:gd name="T6" fmla="*/ 1 w 111"/>
                <a:gd name="T7" fmla="*/ 1 h 89"/>
                <a:gd name="T8" fmla="*/ 1 w 111"/>
                <a:gd name="T9" fmla="*/ 1 h 89"/>
                <a:gd name="T10" fmla="*/ 1 w 111"/>
                <a:gd name="T11" fmla="*/ 1 h 89"/>
                <a:gd name="T12" fmla="*/ 1 w 111"/>
                <a:gd name="T13" fmla="*/ 1 h 89"/>
                <a:gd name="T14" fmla="*/ 1 w 111"/>
                <a:gd name="T15" fmla="*/ 1 h 89"/>
                <a:gd name="T16" fmla="*/ 1 w 111"/>
                <a:gd name="T17" fmla="*/ 0 h 89"/>
                <a:gd name="T18" fmla="*/ 1 w 111"/>
                <a:gd name="T19" fmla="*/ 1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1"/>
                <a:gd name="T31" fmla="*/ 0 h 89"/>
                <a:gd name="T32" fmla="*/ 111 w 111"/>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1" h="89">
                  <a:moveTo>
                    <a:pt x="111" y="76"/>
                  </a:moveTo>
                  <a:lnTo>
                    <a:pt x="27" y="89"/>
                  </a:lnTo>
                  <a:lnTo>
                    <a:pt x="0" y="49"/>
                  </a:lnTo>
                  <a:lnTo>
                    <a:pt x="27" y="65"/>
                  </a:lnTo>
                  <a:lnTo>
                    <a:pt x="5" y="27"/>
                  </a:lnTo>
                  <a:lnTo>
                    <a:pt x="48" y="57"/>
                  </a:lnTo>
                  <a:lnTo>
                    <a:pt x="30" y="8"/>
                  </a:lnTo>
                  <a:lnTo>
                    <a:pt x="70" y="51"/>
                  </a:lnTo>
                  <a:lnTo>
                    <a:pt x="52" y="0"/>
                  </a:lnTo>
                  <a:lnTo>
                    <a:pt x="111" y="76"/>
                  </a:lnTo>
                  <a:close/>
                </a:path>
              </a:pathLst>
            </a:custGeom>
            <a:solidFill>
              <a:srgbClr val="000000"/>
            </a:solidFill>
            <a:ln w="9525">
              <a:noFill/>
              <a:round/>
              <a:headEnd/>
              <a:tailEnd/>
            </a:ln>
          </p:spPr>
          <p:txBody>
            <a:bodyPr/>
            <a:lstStyle/>
            <a:p>
              <a:endParaRPr lang="tr-TR"/>
            </a:p>
          </p:txBody>
        </p:sp>
        <p:sp>
          <p:nvSpPr>
            <p:cNvPr id="17945" name="Freeform 145"/>
            <p:cNvSpPr>
              <a:spLocks/>
            </p:cNvSpPr>
            <p:nvPr/>
          </p:nvSpPr>
          <p:spPr bwMode="auto">
            <a:xfrm>
              <a:off x="4175" y="2707"/>
              <a:ext cx="26" cy="64"/>
            </a:xfrm>
            <a:custGeom>
              <a:avLst/>
              <a:gdLst>
                <a:gd name="T0" fmla="*/ 1 w 52"/>
                <a:gd name="T1" fmla="*/ 1 h 127"/>
                <a:gd name="T2" fmla="*/ 1 w 52"/>
                <a:gd name="T3" fmla="*/ 1 h 127"/>
                <a:gd name="T4" fmla="*/ 1 w 52"/>
                <a:gd name="T5" fmla="*/ 1 h 127"/>
                <a:gd name="T6" fmla="*/ 1 w 52"/>
                <a:gd name="T7" fmla="*/ 1 h 127"/>
                <a:gd name="T8" fmla="*/ 0 w 52"/>
                <a:gd name="T9" fmla="*/ 1 h 127"/>
                <a:gd name="T10" fmla="*/ 1 w 52"/>
                <a:gd name="T11" fmla="*/ 1 h 127"/>
                <a:gd name="T12" fmla="*/ 1 w 52"/>
                <a:gd name="T13" fmla="*/ 1 h 127"/>
                <a:gd name="T14" fmla="*/ 1 w 52"/>
                <a:gd name="T15" fmla="*/ 1 h 127"/>
                <a:gd name="T16" fmla="*/ 1 w 52"/>
                <a:gd name="T17" fmla="*/ 0 h 127"/>
                <a:gd name="T18" fmla="*/ 1 w 52"/>
                <a:gd name="T19" fmla="*/ 1 h 1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127"/>
                <a:gd name="T32" fmla="*/ 52 w 52"/>
                <a:gd name="T33" fmla="*/ 127 h 1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127">
                  <a:moveTo>
                    <a:pt x="52" y="13"/>
                  </a:moveTo>
                  <a:lnTo>
                    <a:pt x="44" y="127"/>
                  </a:lnTo>
                  <a:lnTo>
                    <a:pt x="9" y="97"/>
                  </a:lnTo>
                  <a:lnTo>
                    <a:pt x="30" y="95"/>
                  </a:lnTo>
                  <a:lnTo>
                    <a:pt x="0" y="64"/>
                  </a:lnTo>
                  <a:lnTo>
                    <a:pt x="28" y="63"/>
                  </a:lnTo>
                  <a:lnTo>
                    <a:pt x="3" y="32"/>
                  </a:lnTo>
                  <a:lnTo>
                    <a:pt x="30" y="32"/>
                  </a:lnTo>
                  <a:lnTo>
                    <a:pt x="9" y="0"/>
                  </a:lnTo>
                  <a:lnTo>
                    <a:pt x="52" y="13"/>
                  </a:lnTo>
                  <a:close/>
                </a:path>
              </a:pathLst>
            </a:custGeom>
            <a:solidFill>
              <a:srgbClr val="000000"/>
            </a:solidFill>
            <a:ln w="9525">
              <a:noFill/>
              <a:round/>
              <a:headEnd/>
              <a:tailEnd/>
            </a:ln>
          </p:spPr>
          <p:txBody>
            <a:bodyPr/>
            <a:lstStyle/>
            <a:p>
              <a:endParaRPr lang="tr-TR"/>
            </a:p>
          </p:txBody>
        </p:sp>
      </p:grpSp>
      <p:grpSp>
        <p:nvGrpSpPr>
          <p:cNvPr id="4" name="Group 146"/>
          <p:cNvGrpSpPr>
            <a:grpSpLocks/>
          </p:cNvGrpSpPr>
          <p:nvPr/>
        </p:nvGrpSpPr>
        <p:grpSpPr bwMode="auto">
          <a:xfrm>
            <a:off x="533400" y="3276600"/>
            <a:ext cx="1214438" cy="698500"/>
            <a:chOff x="3696" y="2304"/>
            <a:chExt cx="1149" cy="760"/>
          </a:xfrm>
        </p:grpSpPr>
        <p:sp>
          <p:nvSpPr>
            <p:cNvPr id="17850" name="Freeform 147"/>
            <p:cNvSpPr>
              <a:spLocks/>
            </p:cNvSpPr>
            <p:nvPr/>
          </p:nvSpPr>
          <p:spPr bwMode="auto">
            <a:xfrm>
              <a:off x="3808" y="2805"/>
              <a:ext cx="982" cy="259"/>
            </a:xfrm>
            <a:custGeom>
              <a:avLst/>
              <a:gdLst>
                <a:gd name="T0" fmla="*/ 1 w 1963"/>
                <a:gd name="T1" fmla="*/ 0 h 519"/>
                <a:gd name="T2" fmla="*/ 1 w 1963"/>
                <a:gd name="T3" fmla="*/ 0 h 519"/>
                <a:gd name="T4" fmla="*/ 1 w 1963"/>
                <a:gd name="T5" fmla="*/ 0 h 519"/>
                <a:gd name="T6" fmla="*/ 1 w 1963"/>
                <a:gd name="T7" fmla="*/ 0 h 519"/>
                <a:gd name="T8" fmla="*/ 1 w 1963"/>
                <a:gd name="T9" fmla="*/ 0 h 519"/>
                <a:gd name="T10" fmla="*/ 1 w 1963"/>
                <a:gd name="T11" fmla="*/ 0 h 519"/>
                <a:gd name="T12" fmla="*/ 1 w 1963"/>
                <a:gd name="T13" fmla="*/ 0 h 519"/>
                <a:gd name="T14" fmla="*/ 1 w 1963"/>
                <a:gd name="T15" fmla="*/ 0 h 519"/>
                <a:gd name="T16" fmla="*/ 1 w 1963"/>
                <a:gd name="T17" fmla="*/ 0 h 519"/>
                <a:gd name="T18" fmla="*/ 1 w 1963"/>
                <a:gd name="T19" fmla="*/ 0 h 519"/>
                <a:gd name="T20" fmla="*/ 1 w 1963"/>
                <a:gd name="T21" fmla="*/ 0 h 519"/>
                <a:gd name="T22" fmla="*/ 1 w 1963"/>
                <a:gd name="T23" fmla="*/ 0 h 519"/>
                <a:gd name="T24" fmla="*/ 1 w 1963"/>
                <a:gd name="T25" fmla="*/ 0 h 519"/>
                <a:gd name="T26" fmla="*/ 1 w 1963"/>
                <a:gd name="T27" fmla="*/ 0 h 519"/>
                <a:gd name="T28" fmla="*/ 1 w 1963"/>
                <a:gd name="T29" fmla="*/ 0 h 519"/>
                <a:gd name="T30" fmla="*/ 1 w 1963"/>
                <a:gd name="T31" fmla="*/ 0 h 519"/>
                <a:gd name="T32" fmla="*/ 1 w 1963"/>
                <a:gd name="T33" fmla="*/ 0 h 519"/>
                <a:gd name="T34" fmla="*/ 1 w 1963"/>
                <a:gd name="T35" fmla="*/ 0 h 519"/>
                <a:gd name="T36" fmla="*/ 1 w 1963"/>
                <a:gd name="T37" fmla="*/ 0 h 519"/>
                <a:gd name="T38" fmla="*/ 1 w 1963"/>
                <a:gd name="T39" fmla="*/ 0 h 519"/>
                <a:gd name="T40" fmla="*/ 1 w 1963"/>
                <a:gd name="T41" fmla="*/ 0 h 519"/>
                <a:gd name="T42" fmla="*/ 1 w 1963"/>
                <a:gd name="T43" fmla="*/ 0 h 519"/>
                <a:gd name="T44" fmla="*/ 1 w 1963"/>
                <a:gd name="T45" fmla="*/ 0 h 519"/>
                <a:gd name="T46" fmla="*/ 1 w 1963"/>
                <a:gd name="T47" fmla="*/ 0 h 519"/>
                <a:gd name="T48" fmla="*/ 1 w 1963"/>
                <a:gd name="T49" fmla="*/ 0 h 519"/>
                <a:gd name="T50" fmla="*/ 1 w 1963"/>
                <a:gd name="T51" fmla="*/ 0 h 519"/>
                <a:gd name="T52" fmla="*/ 1 w 1963"/>
                <a:gd name="T53" fmla="*/ 0 h 519"/>
                <a:gd name="T54" fmla="*/ 1 w 1963"/>
                <a:gd name="T55" fmla="*/ 0 h 519"/>
                <a:gd name="T56" fmla="*/ 1 w 1963"/>
                <a:gd name="T57" fmla="*/ 0 h 519"/>
                <a:gd name="T58" fmla="*/ 1 w 1963"/>
                <a:gd name="T59" fmla="*/ 0 h 519"/>
                <a:gd name="T60" fmla="*/ 1 w 1963"/>
                <a:gd name="T61" fmla="*/ 0 h 519"/>
                <a:gd name="T62" fmla="*/ 1 w 1963"/>
                <a:gd name="T63" fmla="*/ 0 h 519"/>
                <a:gd name="T64" fmla="*/ 1 w 1963"/>
                <a:gd name="T65" fmla="*/ 0 h 519"/>
                <a:gd name="T66" fmla="*/ 1 w 1963"/>
                <a:gd name="T67" fmla="*/ 0 h 519"/>
                <a:gd name="T68" fmla="*/ 1 w 1963"/>
                <a:gd name="T69" fmla="*/ 0 h 519"/>
                <a:gd name="T70" fmla="*/ 1 w 1963"/>
                <a:gd name="T71" fmla="*/ 0 h 519"/>
                <a:gd name="T72" fmla="*/ 1 w 1963"/>
                <a:gd name="T73" fmla="*/ 0 h 519"/>
                <a:gd name="T74" fmla="*/ 1 w 1963"/>
                <a:gd name="T75" fmla="*/ 0 h 519"/>
                <a:gd name="T76" fmla="*/ 1 w 1963"/>
                <a:gd name="T77" fmla="*/ 0 h 519"/>
                <a:gd name="T78" fmla="*/ 0 w 1963"/>
                <a:gd name="T79" fmla="*/ 0 h 519"/>
                <a:gd name="T80" fmla="*/ 1 w 1963"/>
                <a:gd name="T81" fmla="*/ 0 h 519"/>
                <a:gd name="T82" fmla="*/ 1 w 1963"/>
                <a:gd name="T83" fmla="*/ 0 h 519"/>
                <a:gd name="T84" fmla="*/ 1 w 1963"/>
                <a:gd name="T85" fmla="*/ 0 h 519"/>
                <a:gd name="T86" fmla="*/ 1 w 1963"/>
                <a:gd name="T87" fmla="*/ 0 h 519"/>
                <a:gd name="T88" fmla="*/ 1 w 1963"/>
                <a:gd name="T89" fmla="*/ 0 h 51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63"/>
                <a:gd name="T136" fmla="*/ 0 h 519"/>
                <a:gd name="T137" fmla="*/ 1963 w 1963"/>
                <a:gd name="T138" fmla="*/ 519 h 51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63" h="519">
                  <a:moveTo>
                    <a:pt x="1898" y="188"/>
                  </a:moveTo>
                  <a:lnTo>
                    <a:pt x="1963" y="226"/>
                  </a:lnTo>
                  <a:lnTo>
                    <a:pt x="1852" y="241"/>
                  </a:lnTo>
                  <a:lnTo>
                    <a:pt x="1924" y="287"/>
                  </a:lnTo>
                  <a:lnTo>
                    <a:pt x="1772" y="280"/>
                  </a:lnTo>
                  <a:lnTo>
                    <a:pt x="1864" y="343"/>
                  </a:lnTo>
                  <a:lnTo>
                    <a:pt x="1716" y="316"/>
                  </a:lnTo>
                  <a:lnTo>
                    <a:pt x="1785" y="408"/>
                  </a:lnTo>
                  <a:lnTo>
                    <a:pt x="1611" y="339"/>
                  </a:lnTo>
                  <a:lnTo>
                    <a:pt x="1659" y="436"/>
                  </a:lnTo>
                  <a:lnTo>
                    <a:pt x="1531" y="363"/>
                  </a:lnTo>
                  <a:lnTo>
                    <a:pt x="1517" y="479"/>
                  </a:lnTo>
                  <a:lnTo>
                    <a:pt x="1432" y="393"/>
                  </a:lnTo>
                  <a:lnTo>
                    <a:pt x="1381" y="494"/>
                  </a:lnTo>
                  <a:lnTo>
                    <a:pt x="1312" y="377"/>
                  </a:lnTo>
                  <a:lnTo>
                    <a:pt x="1210" y="519"/>
                  </a:lnTo>
                  <a:lnTo>
                    <a:pt x="1210" y="398"/>
                  </a:lnTo>
                  <a:lnTo>
                    <a:pt x="1107" y="502"/>
                  </a:lnTo>
                  <a:lnTo>
                    <a:pt x="1085" y="393"/>
                  </a:lnTo>
                  <a:lnTo>
                    <a:pt x="995" y="475"/>
                  </a:lnTo>
                  <a:lnTo>
                    <a:pt x="995" y="385"/>
                  </a:lnTo>
                  <a:lnTo>
                    <a:pt x="887" y="471"/>
                  </a:lnTo>
                  <a:lnTo>
                    <a:pt x="911" y="369"/>
                  </a:lnTo>
                  <a:lnTo>
                    <a:pt x="779" y="464"/>
                  </a:lnTo>
                  <a:lnTo>
                    <a:pt x="809" y="381"/>
                  </a:lnTo>
                  <a:lnTo>
                    <a:pt x="709" y="405"/>
                  </a:lnTo>
                  <a:lnTo>
                    <a:pt x="713" y="346"/>
                  </a:lnTo>
                  <a:lnTo>
                    <a:pt x="602" y="374"/>
                  </a:lnTo>
                  <a:lnTo>
                    <a:pt x="625" y="320"/>
                  </a:lnTo>
                  <a:lnTo>
                    <a:pt x="476" y="339"/>
                  </a:lnTo>
                  <a:lnTo>
                    <a:pt x="489" y="305"/>
                  </a:lnTo>
                  <a:lnTo>
                    <a:pt x="330" y="320"/>
                  </a:lnTo>
                  <a:lnTo>
                    <a:pt x="371" y="284"/>
                  </a:lnTo>
                  <a:lnTo>
                    <a:pt x="229" y="277"/>
                  </a:lnTo>
                  <a:lnTo>
                    <a:pt x="262" y="241"/>
                  </a:lnTo>
                  <a:lnTo>
                    <a:pt x="116" y="230"/>
                  </a:lnTo>
                  <a:lnTo>
                    <a:pt x="183" y="199"/>
                  </a:lnTo>
                  <a:lnTo>
                    <a:pt x="40" y="159"/>
                  </a:lnTo>
                  <a:lnTo>
                    <a:pt x="92" y="143"/>
                  </a:lnTo>
                  <a:lnTo>
                    <a:pt x="0" y="106"/>
                  </a:lnTo>
                  <a:lnTo>
                    <a:pt x="149" y="64"/>
                  </a:lnTo>
                  <a:lnTo>
                    <a:pt x="659" y="0"/>
                  </a:lnTo>
                  <a:lnTo>
                    <a:pt x="1298" y="36"/>
                  </a:lnTo>
                  <a:lnTo>
                    <a:pt x="1646" y="90"/>
                  </a:lnTo>
                  <a:lnTo>
                    <a:pt x="1898" y="188"/>
                  </a:lnTo>
                  <a:close/>
                </a:path>
              </a:pathLst>
            </a:custGeom>
            <a:solidFill>
              <a:srgbClr val="5F5F5F"/>
            </a:solidFill>
            <a:ln w="9525">
              <a:noFill/>
              <a:round/>
              <a:headEnd/>
              <a:tailEnd/>
            </a:ln>
          </p:spPr>
          <p:txBody>
            <a:bodyPr/>
            <a:lstStyle/>
            <a:p>
              <a:endParaRPr lang="tr-TR"/>
            </a:p>
          </p:txBody>
        </p:sp>
        <p:sp>
          <p:nvSpPr>
            <p:cNvPr id="17851" name="Freeform 148"/>
            <p:cNvSpPr>
              <a:spLocks/>
            </p:cNvSpPr>
            <p:nvPr/>
          </p:nvSpPr>
          <p:spPr bwMode="auto">
            <a:xfrm>
              <a:off x="3714" y="2820"/>
              <a:ext cx="926" cy="222"/>
            </a:xfrm>
            <a:custGeom>
              <a:avLst/>
              <a:gdLst>
                <a:gd name="T0" fmla="*/ 0 w 1852"/>
                <a:gd name="T1" fmla="*/ 1 h 442"/>
                <a:gd name="T2" fmla="*/ 1 w 1852"/>
                <a:gd name="T3" fmla="*/ 1 h 442"/>
                <a:gd name="T4" fmla="*/ 1 w 1852"/>
                <a:gd name="T5" fmla="*/ 1 h 442"/>
                <a:gd name="T6" fmla="*/ 1 w 1852"/>
                <a:gd name="T7" fmla="*/ 1 h 442"/>
                <a:gd name="T8" fmla="*/ 1 w 1852"/>
                <a:gd name="T9" fmla="*/ 1 h 442"/>
                <a:gd name="T10" fmla="*/ 1 w 1852"/>
                <a:gd name="T11" fmla="*/ 1 h 442"/>
                <a:gd name="T12" fmla="*/ 1 w 1852"/>
                <a:gd name="T13" fmla="*/ 1 h 442"/>
                <a:gd name="T14" fmla="*/ 1 w 1852"/>
                <a:gd name="T15" fmla="*/ 1 h 442"/>
                <a:gd name="T16" fmla="*/ 1 w 1852"/>
                <a:gd name="T17" fmla="*/ 1 h 442"/>
                <a:gd name="T18" fmla="*/ 1 w 1852"/>
                <a:gd name="T19" fmla="*/ 1 h 442"/>
                <a:gd name="T20" fmla="*/ 1 w 1852"/>
                <a:gd name="T21" fmla="*/ 1 h 442"/>
                <a:gd name="T22" fmla="*/ 1 w 1852"/>
                <a:gd name="T23" fmla="*/ 1 h 442"/>
                <a:gd name="T24" fmla="*/ 1 w 1852"/>
                <a:gd name="T25" fmla="*/ 1 h 442"/>
                <a:gd name="T26" fmla="*/ 1 w 1852"/>
                <a:gd name="T27" fmla="*/ 1 h 442"/>
                <a:gd name="T28" fmla="*/ 1 w 1852"/>
                <a:gd name="T29" fmla="*/ 1 h 442"/>
                <a:gd name="T30" fmla="*/ 1 w 1852"/>
                <a:gd name="T31" fmla="*/ 1 h 442"/>
                <a:gd name="T32" fmla="*/ 1 w 1852"/>
                <a:gd name="T33" fmla="*/ 1 h 442"/>
                <a:gd name="T34" fmla="*/ 1 w 1852"/>
                <a:gd name="T35" fmla="*/ 1 h 442"/>
                <a:gd name="T36" fmla="*/ 1 w 1852"/>
                <a:gd name="T37" fmla="*/ 1 h 442"/>
                <a:gd name="T38" fmla="*/ 1 w 1852"/>
                <a:gd name="T39" fmla="*/ 1 h 442"/>
                <a:gd name="T40" fmla="*/ 1 w 1852"/>
                <a:gd name="T41" fmla="*/ 1 h 442"/>
                <a:gd name="T42" fmla="*/ 1 w 1852"/>
                <a:gd name="T43" fmla="*/ 1 h 442"/>
                <a:gd name="T44" fmla="*/ 1 w 1852"/>
                <a:gd name="T45" fmla="*/ 1 h 442"/>
                <a:gd name="T46" fmla="*/ 1 w 1852"/>
                <a:gd name="T47" fmla="*/ 1 h 442"/>
                <a:gd name="T48" fmla="*/ 1 w 1852"/>
                <a:gd name="T49" fmla="*/ 1 h 442"/>
                <a:gd name="T50" fmla="*/ 1 w 1852"/>
                <a:gd name="T51" fmla="*/ 1 h 442"/>
                <a:gd name="T52" fmla="*/ 1 w 1852"/>
                <a:gd name="T53" fmla="*/ 1 h 442"/>
                <a:gd name="T54" fmla="*/ 1 w 1852"/>
                <a:gd name="T55" fmla="*/ 1 h 442"/>
                <a:gd name="T56" fmla="*/ 1 w 1852"/>
                <a:gd name="T57" fmla="*/ 1 h 442"/>
                <a:gd name="T58" fmla="*/ 1 w 1852"/>
                <a:gd name="T59" fmla="*/ 1 h 442"/>
                <a:gd name="T60" fmla="*/ 1 w 1852"/>
                <a:gd name="T61" fmla="*/ 1 h 442"/>
                <a:gd name="T62" fmla="*/ 1 w 1852"/>
                <a:gd name="T63" fmla="*/ 1 h 442"/>
                <a:gd name="T64" fmla="*/ 1 w 1852"/>
                <a:gd name="T65" fmla="*/ 1 h 442"/>
                <a:gd name="T66" fmla="*/ 1 w 1852"/>
                <a:gd name="T67" fmla="*/ 1 h 442"/>
                <a:gd name="T68" fmla="*/ 1 w 1852"/>
                <a:gd name="T69" fmla="*/ 1 h 442"/>
                <a:gd name="T70" fmla="*/ 1 w 1852"/>
                <a:gd name="T71" fmla="*/ 1 h 442"/>
                <a:gd name="T72" fmla="*/ 1 w 1852"/>
                <a:gd name="T73" fmla="*/ 1 h 442"/>
                <a:gd name="T74" fmla="*/ 1 w 1852"/>
                <a:gd name="T75" fmla="*/ 1 h 442"/>
                <a:gd name="T76" fmla="*/ 1 w 1852"/>
                <a:gd name="T77" fmla="*/ 1 h 442"/>
                <a:gd name="T78" fmla="*/ 1 w 1852"/>
                <a:gd name="T79" fmla="*/ 1 h 442"/>
                <a:gd name="T80" fmla="*/ 1 w 1852"/>
                <a:gd name="T81" fmla="*/ 1 h 442"/>
                <a:gd name="T82" fmla="*/ 1 w 1852"/>
                <a:gd name="T83" fmla="*/ 1 h 442"/>
                <a:gd name="T84" fmla="*/ 1 w 1852"/>
                <a:gd name="T85" fmla="*/ 1 h 442"/>
                <a:gd name="T86" fmla="*/ 1 w 1852"/>
                <a:gd name="T87" fmla="*/ 1 h 442"/>
                <a:gd name="T88" fmla="*/ 1 w 1852"/>
                <a:gd name="T89" fmla="*/ 1 h 442"/>
                <a:gd name="T90" fmla="*/ 1 w 1852"/>
                <a:gd name="T91" fmla="*/ 1 h 442"/>
                <a:gd name="T92" fmla="*/ 1 w 1852"/>
                <a:gd name="T93" fmla="*/ 1 h 442"/>
                <a:gd name="T94" fmla="*/ 1 w 1852"/>
                <a:gd name="T95" fmla="*/ 1 h 442"/>
                <a:gd name="T96" fmla="*/ 1 w 1852"/>
                <a:gd name="T97" fmla="*/ 1 h 442"/>
                <a:gd name="T98" fmla="*/ 1 w 1852"/>
                <a:gd name="T99" fmla="*/ 1 h 442"/>
                <a:gd name="T100" fmla="*/ 1 w 1852"/>
                <a:gd name="T101" fmla="*/ 1 h 442"/>
                <a:gd name="T102" fmla="*/ 1 w 1852"/>
                <a:gd name="T103" fmla="*/ 1 h 442"/>
                <a:gd name="T104" fmla="*/ 1 w 1852"/>
                <a:gd name="T105" fmla="*/ 1 h 442"/>
                <a:gd name="T106" fmla="*/ 1 w 1852"/>
                <a:gd name="T107" fmla="*/ 1 h 442"/>
                <a:gd name="T108" fmla="*/ 1 w 1852"/>
                <a:gd name="T109" fmla="*/ 0 h 442"/>
                <a:gd name="T110" fmla="*/ 1 w 1852"/>
                <a:gd name="T111" fmla="*/ 0 h 442"/>
                <a:gd name="T112" fmla="*/ 1 w 1852"/>
                <a:gd name="T113" fmla="*/ 1 h 44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852"/>
                <a:gd name="T172" fmla="*/ 0 h 442"/>
                <a:gd name="T173" fmla="*/ 1852 w 1852"/>
                <a:gd name="T174" fmla="*/ 442 h 44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852" h="442">
                  <a:moveTo>
                    <a:pt x="18" y="1"/>
                  </a:moveTo>
                  <a:lnTo>
                    <a:pt x="0" y="15"/>
                  </a:lnTo>
                  <a:lnTo>
                    <a:pt x="1" y="15"/>
                  </a:lnTo>
                  <a:lnTo>
                    <a:pt x="3" y="15"/>
                  </a:lnTo>
                  <a:lnTo>
                    <a:pt x="8" y="15"/>
                  </a:lnTo>
                  <a:lnTo>
                    <a:pt x="15" y="13"/>
                  </a:lnTo>
                  <a:lnTo>
                    <a:pt x="23" y="13"/>
                  </a:lnTo>
                  <a:lnTo>
                    <a:pt x="32" y="13"/>
                  </a:lnTo>
                  <a:lnTo>
                    <a:pt x="44" y="13"/>
                  </a:lnTo>
                  <a:lnTo>
                    <a:pt x="56" y="13"/>
                  </a:lnTo>
                  <a:lnTo>
                    <a:pt x="71" y="13"/>
                  </a:lnTo>
                  <a:lnTo>
                    <a:pt x="87" y="13"/>
                  </a:lnTo>
                  <a:lnTo>
                    <a:pt x="105" y="15"/>
                  </a:lnTo>
                  <a:lnTo>
                    <a:pt x="124" y="15"/>
                  </a:lnTo>
                  <a:lnTo>
                    <a:pt x="145" y="16"/>
                  </a:lnTo>
                  <a:lnTo>
                    <a:pt x="167" y="17"/>
                  </a:lnTo>
                  <a:lnTo>
                    <a:pt x="190" y="18"/>
                  </a:lnTo>
                  <a:lnTo>
                    <a:pt x="215" y="20"/>
                  </a:lnTo>
                  <a:lnTo>
                    <a:pt x="241" y="21"/>
                  </a:lnTo>
                  <a:lnTo>
                    <a:pt x="268" y="25"/>
                  </a:lnTo>
                  <a:lnTo>
                    <a:pt x="297" y="27"/>
                  </a:lnTo>
                  <a:lnTo>
                    <a:pt x="327" y="31"/>
                  </a:lnTo>
                  <a:lnTo>
                    <a:pt x="358" y="34"/>
                  </a:lnTo>
                  <a:lnTo>
                    <a:pt x="391" y="39"/>
                  </a:lnTo>
                  <a:lnTo>
                    <a:pt x="424" y="43"/>
                  </a:lnTo>
                  <a:lnTo>
                    <a:pt x="457" y="49"/>
                  </a:lnTo>
                  <a:lnTo>
                    <a:pt x="493" y="55"/>
                  </a:lnTo>
                  <a:lnTo>
                    <a:pt x="530" y="62"/>
                  </a:lnTo>
                  <a:lnTo>
                    <a:pt x="567" y="69"/>
                  </a:lnTo>
                  <a:lnTo>
                    <a:pt x="605" y="77"/>
                  </a:lnTo>
                  <a:lnTo>
                    <a:pt x="644" y="86"/>
                  </a:lnTo>
                  <a:lnTo>
                    <a:pt x="684" y="95"/>
                  </a:lnTo>
                  <a:lnTo>
                    <a:pt x="726" y="106"/>
                  </a:lnTo>
                  <a:lnTo>
                    <a:pt x="767" y="116"/>
                  </a:lnTo>
                  <a:lnTo>
                    <a:pt x="809" y="127"/>
                  </a:lnTo>
                  <a:lnTo>
                    <a:pt x="852" y="139"/>
                  </a:lnTo>
                  <a:lnTo>
                    <a:pt x="893" y="152"/>
                  </a:lnTo>
                  <a:lnTo>
                    <a:pt x="935" y="164"/>
                  </a:lnTo>
                  <a:lnTo>
                    <a:pt x="976" y="178"/>
                  </a:lnTo>
                  <a:lnTo>
                    <a:pt x="1016" y="191"/>
                  </a:lnTo>
                  <a:lnTo>
                    <a:pt x="1057" y="205"/>
                  </a:lnTo>
                  <a:lnTo>
                    <a:pt x="1097" y="218"/>
                  </a:lnTo>
                  <a:lnTo>
                    <a:pt x="1136" y="231"/>
                  </a:lnTo>
                  <a:lnTo>
                    <a:pt x="1174" y="245"/>
                  </a:lnTo>
                  <a:lnTo>
                    <a:pt x="1212" y="259"/>
                  </a:lnTo>
                  <a:lnTo>
                    <a:pt x="1249" y="273"/>
                  </a:lnTo>
                  <a:lnTo>
                    <a:pt x="1285" y="285"/>
                  </a:lnTo>
                  <a:lnTo>
                    <a:pt x="1319" y="299"/>
                  </a:lnTo>
                  <a:lnTo>
                    <a:pt x="1353" y="312"/>
                  </a:lnTo>
                  <a:lnTo>
                    <a:pt x="1385" y="325"/>
                  </a:lnTo>
                  <a:lnTo>
                    <a:pt x="1416" y="337"/>
                  </a:lnTo>
                  <a:lnTo>
                    <a:pt x="1445" y="349"/>
                  </a:lnTo>
                  <a:lnTo>
                    <a:pt x="1474" y="360"/>
                  </a:lnTo>
                  <a:lnTo>
                    <a:pt x="1500" y="371"/>
                  </a:lnTo>
                  <a:lnTo>
                    <a:pt x="1525" y="381"/>
                  </a:lnTo>
                  <a:lnTo>
                    <a:pt x="1548" y="391"/>
                  </a:lnTo>
                  <a:lnTo>
                    <a:pt x="1570" y="399"/>
                  </a:lnTo>
                  <a:lnTo>
                    <a:pt x="1589" y="409"/>
                  </a:lnTo>
                  <a:lnTo>
                    <a:pt x="1606" y="416"/>
                  </a:lnTo>
                  <a:lnTo>
                    <a:pt x="1621" y="422"/>
                  </a:lnTo>
                  <a:lnTo>
                    <a:pt x="1635" y="428"/>
                  </a:lnTo>
                  <a:lnTo>
                    <a:pt x="1646" y="433"/>
                  </a:lnTo>
                  <a:lnTo>
                    <a:pt x="1655" y="437"/>
                  </a:lnTo>
                  <a:lnTo>
                    <a:pt x="1662" y="440"/>
                  </a:lnTo>
                  <a:lnTo>
                    <a:pt x="1665" y="441"/>
                  </a:lnTo>
                  <a:lnTo>
                    <a:pt x="1666" y="442"/>
                  </a:lnTo>
                  <a:lnTo>
                    <a:pt x="1852" y="420"/>
                  </a:lnTo>
                  <a:lnTo>
                    <a:pt x="1850" y="419"/>
                  </a:lnTo>
                  <a:lnTo>
                    <a:pt x="1844" y="418"/>
                  </a:lnTo>
                  <a:lnTo>
                    <a:pt x="1833" y="414"/>
                  </a:lnTo>
                  <a:lnTo>
                    <a:pt x="1820" y="410"/>
                  </a:lnTo>
                  <a:lnTo>
                    <a:pt x="1801" y="404"/>
                  </a:lnTo>
                  <a:lnTo>
                    <a:pt x="1780" y="398"/>
                  </a:lnTo>
                  <a:lnTo>
                    <a:pt x="1756" y="390"/>
                  </a:lnTo>
                  <a:lnTo>
                    <a:pt x="1730" y="382"/>
                  </a:lnTo>
                  <a:lnTo>
                    <a:pt x="1700" y="373"/>
                  </a:lnTo>
                  <a:lnTo>
                    <a:pt x="1667" y="363"/>
                  </a:lnTo>
                  <a:lnTo>
                    <a:pt x="1634" y="351"/>
                  </a:lnTo>
                  <a:lnTo>
                    <a:pt x="1597" y="341"/>
                  </a:lnTo>
                  <a:lnTo>
                    <a:pt x="1559" y="328"/>
                  </a:lnTo>
                  <a:lnTo>
                    <a:pt x="1519" y="315"/>
                  </a:lnTo>
                  <a:lnTo>
                    <a:pt x="1477" y="303"/>
                  </a:lnTo>
                  <a:lnTo>
                    <a:pt x="1435" y="290"/>
                  </a:lnTo>
                  <a:lnTo>
                    <a:pt x="1391" y="276"/>
                  </a:lnTo>
                  <a:lnTo>
                    <a:pt x="1347" y="262"/>
                  </a:lnTo>
                  <a:lnTo>
                    <a:pt x="1302" y="248"/>
                  </a:lnTo>
                  <a:lnTo>
                    <a:pt x="1256" y="235"/>
                  </a:lnTo>
                  <a:lnTo>
                    <a:pt x="1211" y="220"/>
                  </a:lnTo>
                  <a:lnTo>
                    <a:pt x="1165" y="206"/>
                  </a:lnTo>
                  <a:lnTo>
                    <a:pt x="1120" y="192"/>
                  </a:lnTo>
                  <a:lnTo>
                    <a:pt x="1075" y="178"/>
                  </a:lnTo>
                  <a:lnTo>
                    <a:pt x="1031" y="165"/>
                  </a:lnTo>
                  <a:lnTo>
                    <a:pt x="989" y="152"/>
                  </a:lnTo>
                  <a:lnTo>
                    <a:pt x="946" y="139"/>
                  </a:lnTo>
                  <a:lnTo>
                    <a:pt x="906" y="127"/>
                  </a:lnTo>
                  <a:lnTo>
                    <a:pt x="865" y="115"/>
                  </a:lnTo>
                  <a:lnTo>
                    <a:pt x="828" y="104"/>
                  </a:lnTo>
                  <a:lnTo>
                    <a:pt x="793" y="93"/>
                  </a:lnTo>
                  <a:lnTo>
                    <a:pt x="759" y="84"/>
                  </a:lnTo>
                  <a:lnTo>
                    <a:pt x="695" y="66"/>
                  </a:lnTo>
                  <a:lnTo>
                    <a:pt x="629" y="51"/>
                  </a:lnTo>
                  <a:lnTo>
                    <a:pt x="563" y="39"/>
                  </a:lnTo>
                  <a:lnTo>
                    <a:pt x="499" y="28"/>
                  </a:lnTo>
                  <a:lnTo>
                    <a:pt x="436" y="20"/>
                  </a:lnTo>
                  <a:lnTo>
                    <a:pt x="374" y="13"/>
                  </a:lnTo>
                  <a:lnTo>
                    <a:pt x="316" y="9"/>
                  </a:lnTo>
                  <a:lnTo>
                    <a:pt x="260" y="5"/>
                  </a:lnTo>
                  <a:lnTo>
                    <a:pt x="208" y="3"/>
                  </a:lnTo>
                  <a:lnTo>
                    <a:pt x="162" y="1"/>
                  </a:lnTo>
                  <a:lnTo>
                    <a:pt x="121" y="0"/>
                  </a:lnTo>
                  <a:lnTo>
                    <a:pt x="86" y="0"/>
                  </a:lnTo>
                  <a:lnTo>
                    <a:pt x="58" y="0"/>
                  </a:lnTo>
                  <a:lnTo>
                    <a:pt x="36" y="1"/>
                  </a:lnTo>
                  <a:lnTo>
                    <a:pt x="23" y="1"/>
                  </a:lnTo>
                  <a:lnTo>
                    <a:pt x="18" y="1"/>
                  </a:lnTo>
                  <a:close/>
                </a:path>
              </a:pathLst>
            </a:custGeom>
            <a:solidFill>
              <a:srgbClr val="C0C0C0"/>
            </a:solidFill>
            <a:ln w="9525">
              <a:noFill/>
              <a:round/>
              <a:headEnd/>
              <a:tailEnd/>
            </a:ln>
          </p:spPr>
          <p:txBody>
            <a:bodyPr/>
            <a:lstStyle/>
            <a:p>
              <a:endParaRPr lang="tr-TR"/>
            </a:p>
          </p:txBody>
        </p:sp>
        <p:sp>
          <p:nvSpPr>
            <p:cNvPr id="17852" name="Freeform 149"/>
            <p:cNvSpPr>
              <a:spLocks/>
            </p:cNvSpPr>
            <p:nvPr/>
          </p:nvSpPr>
          <p:spPr bwMode="auto">
            <a:xfrm>
              <a:off x="4588" y="2845"/>
              <a:ext cx="257" cy="79"/>
            </a:xfrm>
            <a:custGeom>
              <a:avLst/>
              <a:gdLst>
                <a:gd name="T0" fmla="*/ 1 w 514"/>
                <a:gd name="T1" fmla="*/ 0 h 158"/>
                <a:gd name="T2" fmla="*/ 1 w 514"/>
                <a:gd name="T3" fmla="*/ 1 h 158"/>
                <a:gd name="T4" fmla="*/ 1 w 514"/>
                <a:gd name="T5" fmla="*/ 1 h 158"/>
                <a:gd name="T6" fmla="*/ 0 w 514"/>
                <a:gd name="T7" fmla="*/ 1 h 158"/>
                <a:gd name="T8" fmla="*/ 1 w 514"/>
                <a:gd name="T9" fmla="*/ 0 h 158"/>
                <a:gd name="T10" fmla="*/ 0 60000 65536"/>
                <a:gd name="T11" fmla="*/ 0 60000 65536"/>
                <a:gd name="T12" fmla="*/ 0 60000 65536"/>
                <a:gd name="T13" fmla="*/ 0 60000 65536"/>
                <a:gd name="T14" fmla="*/ 0 60000 65536"/>
                <a:gd name="T15" fmla="*/ 0 w 514"/>
                <a:gd name="T16" fmla="*/ 0 h 158"/>
                <a:gd name="T17" fmla="*/ 514 w 514"/>
                <a:gd name="T18" fmla="*/ 158 h 158"/>
              </a:gdLst>
              <a:ahLst/>
              <a:cxnLst>
                <a:cxn ang="T10">
                  <a:pos x="T0" y="T1"/>
                </a:cxn>
                <a:cxn ang="T11">
                  <a:pos x="T2" y="T3"/>
                </a:cxn>
                <a:cxn ang="T12">
                  <a:pos x="T4" y="T5"/>
                </a:cxn>
                <a:cxn ang="T13">
                  <a:pos x="T6" y="T7"/>
                </a:cxn>
                <a:cxn ang="T14">
                  <a:pos x="T8" y="T9"/>
                </a:cxn>
              </a:cxnLst>
              <a:rect l="T15" t="T16" r="T17" b="T18"/>
              <a:pathLst>
                <a:path w="514" h="158">
                  <a:moveTo>
                    <a:pt x="29" y="0"/>
                  </a:moveTo>
                  <a:lnTo>
                    <a:pt x="514" y="145"/>
                  </a:lnTo>
                  <a:lnTo>
                    <a:pt x="445" y="158"/>
                  </a:lnTo>
                  <a:lnTo>
                    <a:pt x="0" y="16"/>
                  </a:lnTo>
                  <a:lnTo>
                    <a:pt x="29" y="0"/>
                  </a:lnTo>
                  <a:close/>
                </a:path>
              </a:pathLst>
            </a:custGeom>
            <a:solidFill>
              <a:srgbClr val="6B00D8"/>
            </a:solidFill>
            <a:ln w="9525">
              <a:noFill/>
              <a:round/>
              <a:headEnd/>
              <a:tailEnd/>
            </a:ln>
          </p:spPr>
          <p:txBody>
            <a:bodyPr/>
            <a:lstStyle/>
            <a:p>
              <a:endParaRPr lang="tr-TR"/>
            </a:p>
          </p:txBody>
        </p:sp>
        <p:sp>
          <p:nvSpPr>
            <p:cNvPr id="17853" name="Freeform 150"/>
            <p:cNvSpPr>
              <a:spLocks/>
            </p:cNvSpPr>
            <p:nvPr/>
          </p:nvSpPr>
          <p:spPr bwMode="auto">
            <a:xfrm>
              <a:off x="3803" y="2304"/>
              <a:ext cx="851" cy="613"/>
            </a:xfrm>
            <a:custGeom>
              <a:avLst/>
              <a:gdLst>
                <a:gd name="T0" fmla="*/ 0 w 1704"/>
                <a:gd name="T1" fmla="*/ 1 h 1226"/>
                <a:gd name="T2" fmla="*/ 0 w 1704"/>
                <a:gd name="T3" fmla="*/ 1 h 1226"/>
                <a:gd name="T4" fmla="*/ 0 w 1704"/>
                <a:gd name="T5" fmla="*/ 1 h 1226"/>
                <a:gd name="T6" fmla="*/ 0 w 1704"/>
                <a:gd name="T7" fmla="*/ 1 h 1226"/>
                <a:gd name="T8" fmla="*/ 0 w 1704"/>
                <a:gd name="T9" fmla="*/ 1 h 1226"/>
                <a:gd name="T10" fmla="*/ 0 w 1704"/>
                <a:gd name="T11" fmla="*/ 1 h 1226"/>
                <a:gd name="T12" fmla="*/ 0 w 1704"/>
                <a:gd name="T13" fmla="*/ 1 h 1226"/>
                <a:gd name="T14" fmla="*/ 0 w 1704"/>
                <a:gd name="T15" fmla="*/ 1 h 1226"/>
                <a:gd name="T16" fmla="*/ 0 w 1704"/>
                <a:gd name="T17" fmla="*/ 1 h 1226"/>
                <a:gd name="T18" fmla="*/ 0 w 1704"/>
                <a:gd name="T19" fmla="*/ 1 h 1226"/>
                <a:gd name="T20" fmla="*/ 0 w 1704"/>
                <a:gd name="T21" fmla="*/ 1 h 1226"/>
                <a:gd name="T22" fmla="*/ 0 w 1704"/>
                <a:gd name="T23" fmla="*/ 1 h 1226"/>
                <a:gd name="T24" fmla="*/ 0 w 1704"/>
                <a:gd name="T25" fmla="*/ 1 h 1226"/>
                <a:gd name="T26" fmla="*/ 0 w 1704"/>
                <a:gd name="T27" fmla="*/ 1 h 1226"/>
                <a:gd name="T28" fmla="*/ 0 w 1704"/>
                <a:gd name="T29" fmla="*/ 1 h 1226"/>
                <a:gd name="T30" fmla="*/ 0 w 1704"/>
                <a:gd name="T31" fmla="*/ 1 h 1226"/>
                <a:gd name="T32" fmla="*/ 0 w 1704"/>
                <a:gd name="T33" fmla="*/ 1 h 1226"/>
                <a:gd name="T34" fmla="*/ 0 w 1704"/>
                <a:gd name="T35" fmla="*/ 1 h 1226"/>
                <a:gd name="T36" fmla="*/ 0 w 1704"/>
                <a:gd name="T37" fmla="*/ 1 h 1226"/>
                <a:gd name="T38" fmla="*/ 0 w 1704"/>
                <a:gd name="T39" fmla="*/ 1 h 1226"/>
                <a:gd name="T40" fmla="*/ 0 w 1704"/>
                <a:gd name="T41" fmla="*/ 1 h 1226"/>
                <a:gd name="T42" fmla="*/ 0 w 1704"/>
                <a:gd name="T43" fmla="*/ 1 h 1226"/>
                <a:gd name="T44" fmla="*/ 0 w 1704"/>
                <a:gd name="T45" fmla="*/ 1 h 1226"/>
                <a:gd name="T46" fmla="*/ 0 w 1704"/>
                <a:gd name="T47" fmla="*/ 1 h 1226"/>
                <a:gd name="T48" fmla="*/ 0 w 1704"/>
                <a:gd name="T49" fmla="*/ 1 h 1226"/>
                <a:gd name="T50" fmla="*/ 0 w 1704"/>
                <a:gd name="T51" fmla="*/ 1 h 1226"/>
                <a:gd name="T52" fmla="*/ 0 w 1704"/>
                <a:gd name="T53" fmla="*/ 1 h 1226"/>
                <a:gd name="T54" fmla="*/ 0 w 1704"/>
                <a:gd name="T55" fmla="*/ 1 h 1226"/>
                <a:gd name="T56" fmla="*/ 0 w 1704"/>
                <a:gd name="T57" fmla="*/ 1 h 1226"/>
                <a:gd name="T58" fmla="*/ 0 w 1704"/>
                <a:gd name="T59" fmla="*/ 1 h 1226"/>
                <a:gd name="T60" fmla="*/ 0 w 1704"/>
                <a:gd name="T61" fmla="*/ 1 h 1226"/>
                <a:gd name="T62" fmla="*/ 0 w 1704"/>
                <a:gd name="T63" fmla="*/ 1 h 1226"/>
                <a:gd name="T64" fmla="*/ 0 w 1704"/>
                <a:gd name="T65" fmla="*/ 1 h 1226"/>
                <a:gd name="T66" fmla="*/ 0 w 1704"/>
                <a:gd name="T67" fmla="*/ 1 h 1226"/>
                <a:gd name="T68" fmla="*/ 0 w 1704"/>
                <a:gd name="T69" fmla="*/ 1 h 1226"/>
                <a:gd name="T70" fmla="*/ 0 w 1704"/>
                <a:gd name="T71" fmla="*/ 1 h 1226"/>
                <a:gd name="T72" fmla="*/ 0 w 1704"/>
                <a:gd name="T73" fmla="*/ 1 h 1226"/>
                <a:gd name="T74" fmla="*/ 0 w 1704"/>
                <a:gd name="T75" fmla="*/ 1 h 1226"/>
                <a:gd name="T76" fmla="*/ 0 w 1704"/>
                <a:gd name="T77" fmla="*/ 1 h 1226"/>
                <a:gd name="T78" fmla="*/ 0 w 1704"/>
                <a:gd name="T79" fmla="*/ 1 h 1226"/>
                <a:gd name="T80" fmla="*/ 0 w 1704"/>
                <a:gd name="T81" fmla="*/ 1 h 1226"/>
                <a:gd name="T82" fmla="*/ 0 w 1704"/>
                <a:gd name="T83" fmla="*/ 1 h 1226"/>
                <a:gd name="T84" fmla="*/ 0 w 1704"/>
                <a:gd name="T85" fmla="*/ 1 h 1226"/>
                <a:gd name="T86" fmla="*/ 0 w 1704"/>
                <a:gd name="T87" fmla="*/ 1 h 1226"/>
                <a:gd name="T88" fmla="*/ 0 w 1704"/>
                <a:gd name="T89" fmla="*/ 1 h 1226"/>
                <a:gd name="T90" fmla="*/ 0 w 1704"/>
                <a:gd name="T91" fmla="*/ 1 h 1226"/>
                <a:gd name="T92" fmla="*/ 0 w 1704"/>
                <a:gd name="T93" fmla="*/ 1 h 1226"/>
                <a:gd name="T94" fmla="*/ 0 w 1704"/>
                <a:gd name="T95" fmla="*/ 1 h 1226"/>
                <a:gd name="T96" fmla="*/ 0 w 1704"/>
                <a:gd name="T97" fmla="*/ 1 h 1226"/>
                <a:gd name="T98" fmla="*/ 0 w 1704"/>
                <a:gd name="T99" fmla="*/ 1 h 1226"/>
                <a:gd name="T100" fmla="*/ 0 w 1704"/>
                <a:gd name="T101" fmla="*/ 1 h 1226"/>
                <a:gd name="T102" fmla="*/ 0 w 1704"/>
                <a:gd name="T103" fmla="*/ 1 h 1226"/>
                <a:gd name="T104" fmla="*/ 0 w 1704"/>
                <a:gd name="T105" fmla="*/ 1 h 1226"/>
                <a:gd name="T106" fmla="*/ 0 w 1704"/>
                <a:gd name="T107" fmla="*/ 1 h 1226"/>
                <a:gd name="T108" fmla="*/ 0 w 1704"/>
                <a:gd name="T109" fmla="*/ 1 h 1226"/>
                <a:gd name="T110" fmla="*/ 0 w 1704"/>
                <a:gd name="T111" fmla="*/ 1 h 1226"/>
                <a:gd name="T112" fmla="*/ 0 w 1704"/>
                <a:gd name="T113" fmla="*/ 1 h 1226"/>
                <a:gd name="T114" fmla="*/ 0 w 1704"/>
                <a:gd name="T115" fmla="*/ 1 h 1226"/>
                <a:gd name="T116" fmla="*/ 0 w 1704"/>
                <a:gd name="T117" fmla="*/ 1 h 1226"/>
                <a:gd name="T118" fmla="*/ 0 w 1704"/>
                <a:gd name="T119" fmla="*/ 1 h 1226"/>
                <a:gd name="T120" fmla="*/ 0 w 1704"/>
                <a:gd name="T121" fmla="*/ 1 h 1226"/>
                <a:gd name="T122" fmla="*/ 0 w 1704"/>
                <a:gd name="T123" fmla="*/ 1 h 12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704"/>
                <a:gd name="T187" fmla="*/ 0 h 1226"/>
                <a:gd name="T188" fmla="*/ 1704 w 1704"/>
                <a:gd name="T189" fmla="*/ 1226 h 122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704" h="1226">
                  <a:moveTo>
                    <a:pt x="1570" y="187"/>
                  </a:moveTo>
                  <a:lnTo>
                    <a:pt x="1534" y="233"/>
                  </a:lnTo>
                  <a:lnTo>
                    <a:pt x="1561" y="290"/>
                  </a:lnTo>
                  <a:lnTo>
                    <a:pt x="1608" y="296"/>
                  </a:lnTo>
                  <a:lnTo>
                    <a:pt x="1622" y="318"/>
                  </a:lnTo>
                  <a:lnTo>
                    <a:pt x="1656" y="320"/>
                  </a:lnTo>
                  <a:lnTo>
                    <a:pt x="1659" y="490"/>
                  </a:lnTo>
                  <a:lnTo>
                    <a:pt x="1642" y="496"/>
                  </a:lnTo>
                  <a:lnTo>
                    <a:pt x="1670" y="550"/>
                  </a:lnTo>
                  <a:lnTo>
                    <a:pt x="1682" y="814"/>
                  </a:lnTo>
                  <a:lnTo>
                    <a:pt x="1704" y="824"/>
                  </a:lnTo>
                  <a:lnTo>
                    <a:pt x="1692" y="983"/>
                  </a:lnTo>
                  <a:lnTo>
                    <a:pt x="1651" y="983"/>
                  </a:lnTo>
                  <a:lnTo>
                    <a:pt x="1640" y="1022"/>
                  </a:lnTo>
                  <a:lnTo>
                    <a:pt x="1626" y="1050"/>
                  </a:lnTo>
                  <a:lnTo>
                    <a:pt x="1608" y="1069"/>
                  </a:lnTo>
                  <a:lnTo>
                    <a:pt x="1587" y="1080"/>
                  </a:lnTo>
                  <a:lnTo>
                    <a:pt x="1565" y="1083"/>
                  </a:lnTo>
                  <a:lnTo>
                    <a:pt x="1542" y="1082"/>
                  </a:lnTo>
                  <a:lnTo>
                    <a:pt x="1519" y="1076"/>
                  </a:lnTo>
                  <a:lnTo>
                    <a:pt x="1496" y="1068"/>
                  </a:lnTo>
                  <a:lnTo>
                    <a:pt x="1490" y="1063"/>
                  </a:lnTo>
                  <a:lnTo>
                    <a:pt x="1485" y="1054"/>
                  </a:lnTo>
                  <a:lnTo>
                    <a:pt x="1480" y="1046"/>
                  </a:lnTo>
                  <a:lnTo>
                    <a:pt x="1475" y="1038"/>
                  </a:lnTo>
                  <a:lnTo>
                    <a:pt x="1471" y="1031"/>
                  </a:lnTo>
                  <a:lnTo>
                    <a:pt x="1466" y="1024"/>
                  </a:lnTo>
                  <a:lnTo>
                    <a:pt x="1460" y="1020"/>
                  </a:lnTo>
                  <a:lnTo>
                    <a:pt x="1455" y="1016"/>
                  </a:lnTo>
                  <a:lnTo>
                    <a:pt x="1449" y="1015"/>
                  </a:lnTo>
                  <a:lnTo>
                    <a:pt x="1437" y="1015"/>
                  </a:lnTo>
                  <a:lnTo>
                    <a:pt x="1423" y="1015"/>
                  </a:lnTo>
                  <a:lnTo>
                    <a:pt x="1406" y="1016"/>
                  </a:lnTo>
                  <a:lnTo>
                    <a:pt x="1385" y="1018"/>
                  </a:lnTo>
                  <a:lnTo>
                    <a:pt x="1364" y="1019"/>
                  </a:lnTo>
                  <a:lnTo>
                    <a:pt x="1339" y="1021"/>
                  </a:lnTo>
                  <a:lnTo>
                    <a:pt x="1315" y="1023"/>
                  </a:lnTo>
                  <a:lnTo>
                    <a:pt x="1290" y="1026"/>
                  </a:lnTo>
                  <a:lnTo>
                    <a:pt x="1264" y="1028"/>
                  </a:lnTo>
                  <a:lnTo>
                    <a:pt x="1241" y="1030"/>
                  </a:lnTo>
                  <a:lnTo>
                    <a:pt x="1218" y="1031"/>
                  </a:lnTo>
                  <a:lnTo>
                    <a:pt x="1198" y="1034"/>
                  </a:lnTo>
                  <a:lnTo>
                    <a:pt x="1180" y="1036"/>
                  </a:lnTo>
                  <a:lnTo>
                    <a:pt x="1165" y="1037"/>
                  </a:lnTo>
                  <a:lnTo>
                    <a:pt x="1154" y="1038"/>
                  </a:lnTo>
                  <a:lnTo>
                    <a:pt x="1152" y="1059"/>
                  </a:lnTo>
                  <a:lnTo>
                    <a:pt x="1148" y="1080"/>
                  </a:lnTo>
                  <a:lnTo>
                    <a:pt x="1145" y="1101"/>
                  </a:lnTo>
                  <a:lnTo>
                    <a:pt x="1139" y="1120"/>
                  </a:lnTo>
                  <a:lnTo>
                    <a:pt x="1132" y="1139"/>
                  </a:lnTo>
                  <a:lnTo>
                    <a:pt x="1124" y="1156"/>
                  </a:lnTo>
                  <a:lnTo>
                    <a:pt x="1115" y="1171"/>
                  </a:lnTo>
                  <a:lnTo>
                    <a:pt x="1103" y="1184"/>
                  </a:lnTo>
                  <a:lnTo>
                    <a:pt x="1092" y="1192"/>
                  </a:lnTo>
                  <a:lnTo>
                    <a:pt x="1079" y="1198"/>
                  </a:lnTo>
                  <a:lnTo>
                    <a:pt x="1065" y="1205"/>
                  </a:lnTo>
                  <a:lnTo>
                    <a:pt x="1050" y="1211"/>
                  </a:lnTo>
                  <a:lnTo>
                    <a:pt x="1034" y="1216"/>
                  </a:lnTo>
                  <a:lnTo>
                    <a:pt x="1018" y="1219"/>
                  </a:lnTo>
                  <a:lnTo>
                    <a:pt x="1001" y="1223"/>
                  </a:lnTo>
                  <a:lnTo>
                    <a:pt x="983" y="1225"/>
                  </a:lnTo>
                  <a:lnTo>
                    <a:pt x="966" y="1226"/>
                  </a:lnTo>
                  <a:lnTo>
                    <a:pt x="949" y="1226"/>
                  </a:lnTo>
                  <a:lnTo>
                    <a:pt x="931" y="1226"/>
                  </a:lnTo>
                  <a:lnTo>
                    <a:pt x="914" y="1225"/>
                  </a:lnTo>
                  <a:lnTo>
                    <a:pt x="898" y="1223"/>
                  </a:lnTo>
                  <a:lnTo>
                    <a:pt x="882" y="1219"/>
                  </a:lnTo>
                  <a:lnTo>
                    <a:pt x="867" y="1216"/>
                  </a:lnTo>
                  <a:lnTo>
                    <a:pt x="852" y="1211"/>
                  </a:lnTo>
                  <a:lnTo>
                    <a:pt x="837" y="1192"/>
                  </a:lnTo>
                  <a:lnTo>
                    <a:pt x="823" y="1172"/>
                  </a:lnTo>
                  <a:lnTo>
                    <a:pt x="809" y="1150"/>
                  </a:lnTo>
                  <a:lnTo>
                    <a:pt x="798" y="1128"/>
                  </a:lnTo>
                  <a:lnTo>
                    <a:pt x="786" y="1104"/>
                  </a:lnTo>
                  <a:lnTo>
                    <a:pt x="776" y="1079"/>
                  </a:lnTo>
                  <a:lnTo>
                    <a:pt x="765" y="1052"/>
                  </a:lnTo>
                  <a:lnTo>
                    <a:pt x="756" y="1024"/>
                  </a:lnTo>
                  <a:lnTo>
                    <a:pt x="739" y="1011"/>
                  </a:lnTo>
                  <a:lnTo>
                    <a:pt x="720" y="1007"/>
                  </a:lnTo>
                  <a:lnTo>
                    <a:pt x="701" y="1007"/>
                  </a:lnTo>
                  <a:lnTo>
                    <a:pt x="682" y="1009"/>
                  </a:lnTo>
                  <a:lnTo>
                    <a:pt x="663" y="1006"/>
                  </a:lnTo>
                  <a:lnTo>
                    <a:pt x="646" y="996"/>
                  </a:lnTo>
                  <a:lnTo>
                    <a:pt x="629" y="973"/>
                  </a:lnTo>
                  <a:lnTo>
                    <a:pt x="614" y="932"/>
                  </a:lnTo>
                  <a:lnTo>
                    <a:pt x="311" y="958"/>
                  </a:lnTo>
                  <a:lnTo>
                    <a:pt x="316" y="974"/>
                  </a:lnTo>
                  <a:lnTo>
                    <a:pt x="319" y="992"/>
                  </a:lnTo>
                  <a:lnTo>
                    <a:pt x="319" y="1011"/>
                  </a:lnTo>
                  <a:lnTo>
                    <a:pt x="317" y="1029"/>
                  </a:lnTo>
                  <a:lnTo>
                    <a:pt x="313" y="1048"/>
                  </a:lnTo>
                  <a:lnTo>
                    <a:pt x="304" y="1063"/>
                  </a:lnTo>
                  <a:lnTo>
                    <a:pt x="293" y="1075"/>
                  </a:lnTo>
                  <a:lnTo>
                    <a:pt x="277" y="1083"/>
                  </a:lnTo>
                  <a:lnTo>
                    <a:pt x="268" y="1087"/>
                  </a:lnTo>
                  <a:lnTo>
                    <a:pt x="262" y="1088"/>
                  </a:lnTo>
                  <a:lnTo>
                    <a:pt x="257" y="1089"/>
                  </a:lnTo>
                  <a:lnTo>
                    <a:pt x="253" y="1090"/>
                  </a:lnTo>
                  <a:lnTo>
                    <a:pt x="246" y="1092"/>
                  </a:lnTo>
                  <a:lnTo>
                    <a:pt x="235" y="1095"/>
                  </a:lnTo>
                  <a:lnTo>
                    <a:pt x="219" y="1098"/>
                  </a:lnTo>
                  <a:lnTo>
                    <a:pt x="197" y="1104"/>
                  </a:lnTo>
                  <a:lnTo>
                    <a:pt x="172" y="1107"/>
                  </a:lnTo>
                  <a:lnTo>
                    <a:pt x="150" y="1105"/>
                  </a:lnTo>
                  <a:lnTo>
                    <a:pt x="132" y="1098"/>
                  </a:lnTo>
                  <a:lnTo>
                    <a:pt x="115" y="1086"/>
                  </a:lnTo>
                  <a:lnTo>
                    <a:pt x="103" y="1071"/>
                  </a:lnTo>
                  <a:lnTo>
                    <a:pt x="92" y="1052"/>
                  </a:lnTo>
                  <a:lnTo>
                    <a:pt x="84" y="1030"/>
                  </a:lnTo>
                  <a:lnTo>
                    <a:pt x="80" y="1006"/>
                  </a:lnTo>
                  <a:lnTo>
                    <a:pt x="75" y="981"/>
                  </a:lnTo>
                  <a:lnTo>
                    <a:pt x="73" y="961"/>
                  </a:lnTo>
                  <a:lnTo>
                    <a:pt x="72" y="948"/>
                  </a:lnTo>
                  <a:lnTo>
                    <a:pt x="68" y="939"/>
                  </a:lnTo>
                  <a:lnTo>
                    <a:pt x="64" y="933"/>
                  </a:lnTo>
                  <a:lnTo>
                    <a:pt x="54" y="930"/>
                  </a:lnTo>
                  <a:lnTo>
                    <a:pt x="41" y="929"/>
                  </a:lnTo>
                  <a:lnTo>
                    <a:pt x="20" y="927"/>
                  </a:lnTo>
                  <a:lnTo>
                    <a:pt x="16" y="887"/>
                  </a:lnTo>
                  <a:lnTo>
                    <a:pt x="8" y="795"/>
                  </a:lnTo>
                  <a:lnTo>
                    <a:pt x="1" y="691"/>
                  </a:lnTo>
                  <a:lnTo>
                    <a:pt x="0" y="617"/>
                  </a:lnTo>
                  <a:lnTo>
                    <a:pt x="6" y="564"/>
                  </a:lnTo>
                  <a:lnTo>
                    <a:pt x="13" y="524"/>
                  </a:lnTo>
                  <a:lnTo>
                    <a:pt x="17" y="501"/>
                  </a:lnTo>
                  <a:lnTo>
                    <a:pt x="20" y="493"/>
                  </a:lnTo>
                  <a:lnTo>
                    <a:pt x="21" y="492"/>
                  </a:lnTo>
                  <a:lnTo>
                    <a:pt x="27" y="486"/>
                  </a:lnTo>
                  <a:lnTo>
                    <a:pt x="34" y="479"/>
                  </a:lnTo>
                  <a:lnTo>
                    <a:pt x="44" y="469"/>
                  </a:lnTo>
                  <a:lnTo>
                    <a:pt x="58" y="456"/>
                  </a:lnTo>
                  <a:lnTo>
                    <a:pt x="74" y="441"/>
                  </a:lnTo>
                  <a:lnTo>
                    <a:pt x="92" y="424"/>
                  </a:lnTo>
                  <a:lnTo>
                    <a:pt x="113" y="406"/>
                  </a:lnTo>
                  <a:lnTo>
                    <a:pt x="136" y="385"/>
                  </a:lnTo>
                  <a:lnTo>
                    <a:pt x="162" y="364"/>
                  </a:lnTo>
                  <a:lnTo>
                    <a:pt x="188" y="341"/>
                  </a:lnTo>
                  <a:lnTo>
                    <a:pt x="217" y="318"/>
                  </a:lnTo>
                  <a:lnTo>
                    <a:pt x="247" y="294"/>
                  </a:lnTo>
                  <a:lnTo>
                    <a:pt x="279" y="270"/>
                  </a:lnTo>
                  <a:lnTo>
                    <a:pt x="313" y="244"/>
                  </a:lnTo>
                  <a:lnTo>
                    <a:pt x="347" y="220"/>
                  </a:lnTo>
                  <a:lnTo>
                    <a:pt x="382" y="196"/>
                  </a:lnTo>
                  <a:lnTo>
                    <a:pt x="416" y="173"/>
                  </a:lnTo>
                  <a:lnTo>
                    <a:pt x="450" y="151"/>
                  </a:lnTo>
                  <a:lnTo>
                    <a:pt x="482" y="130"/>
                  </a:lnTo>
                  <a:lnTo>
                    <a:pt x="513" y="112"/>
                  </a:lnTo>
                  <a:lnTo>
                    <a:pt x="542" y="93"/>
                  </a:lnTo>
                  <a:lnTo>
                    <a:pt x="570" y="76"/>
                  </a:lnTo>
                  <a:lnTo>
                    <a:pt x="595" y="61"/>
                  </a:lnTo>
                  <a:lnTo>
                    <a:pt x="618" y="47"/>
                  </a:lnTo>
                  <a:lnTo>
                    <a:pt x="640" y="36"/>
                  </a:lnTo>
                  <a:lnTo>
                    <a:pt x="657" y="25"/>
                  </a:lnTo>
                  <a:lnTo>
                    <a:pt x="673" y="16"/>
                  </a:lnTo>
                  <a:lnTo>
                    <a:pt x="686" y="9"/>
                  </a:lnTo>
                  <a:lnTo>
                    <a:pt x="694" y="5"/>
                  </a:lnTo>
                  <a:lnTo>
                    <a:pt x="700" y="1"/>
                  </a:lnTo>
                  <a:lnTo>
                    <a:pt x="702" y="0"/>
                  </a:lnTo>
                  <a:lnTo>
                    <a:pt x="1244" y="101"/>
                  </a:lnTo>
                  <a:lnTo>
                    <a:pt x="1264" y="122"/>
                  </a:lnTo>
                  <a:lnTo>
                    <a:pt x="1266" y="120"/>
                  </a:lnTo>
                  <a:lnTo>
                    <a:pt x="1270" y="115"/>
                  </a:lnTo>
                  <a:lnTo>
                    <a:pt x="1277" y="112"/>
                  </a:lnTo>
                  <a:lnTo>
                    <a:pt x="1285" y="109"/>
                  </a:lnTo>
                  <a:lnTo>
                    <a:pt x="1294" y="113"/>
                  </a:lnTo>
                  <a:lnTo>
                    <a:pt x="1301" y="121"/>
                  </a:lnTo>
                  <a:lnTo>
                    <a:pt x="1307" y="130"/>
                  </a:lnTo>
                  <a:lnTo>
                    <a:pt x="1309" y="134"/>
                  </a:lnTo>
                  <a:lnTo>
                    <a:pt x="1354" y="143"/>
                  </a:lnTo>
                  <a:lnTo>
                    <a:pt x="1357" y="139"/>
                  </a:lnTo>
                  <a:lnTo>
                    <a:pt x="1362" y="133"/>
                  </a:lnTo>
                  <a:lnTo>
                    <a:pt x="1370" y="126"/>
                  </a:lnTo>
                  <a:lnTo>
                    <a:pt x="1382" y="122"/>
                  </a:lnTo>
                  <a:lnTo>
                    <a:pt x="1392" y="126"/>
                  </a:lnTo>
                  <a:lnTo>
                    <a:pt x="1397" y="134"/>
                  </a:lnTo>
                  <a:lnTo>
                    <a:pt x="1399" y="143"/>
                  </a:lnTo>
                  <a:lnTo>
                    <a:pt x="1399" y="146"/>
                  </a:lnTo>
                  <a:lnTo>
                    <a:pt x="1428" y="151"/>
                  </a:lnTo>
                  <a:lnTo>
                    <a:pt x="1429" y="149"/>
                  </a:lnTo>
                  <a:lnTo>
                    <a:pt x="1432" y="142"/>
                  </a:lnTo>
                  <a:lnTo>
                    <a:pt x="1437" y="136"/>
                  </a:lnTo>
                  <a:lnTo>
                    <a:pt x="1448" y="134"/>
                  </a:lnTo>
                  <a:lnTo>
                    <a:pt x="1459" y="138"/>
                  </a:lnTo>
                  <a:lnTo>
                    <a:pt x="1467" y="148"/>
                  </a:lnTo>
                  <a:lnTo>
                    <a:pt x="1472" y="158"/>
                  </a:lnTo>
                  <a:lnTo>
                    <a:pt x="1473" y="162"/>
                  </a:lnTo>
                  <a:lnTo>
                    <a:pt x="1570" y="187"/>
                  </a:lnTo>
                  <a:close/>
                </a:path>
              </a:pathLst>
            </a:custGeom>
            <a:solidFill>
              <a:srgbClr val="000000"/>
            </a:solidFill>
            <a:ln w="9525">
              <a:noFill/>
              <a:round/>
              <a:headEnd/>
              <a:tailEnd/>
            </a:ln>
          </p:spPr>
          <p:txBody>
            <a:bodyPr/>
            <a:lstStyle/>
            <a:p>
              <a:endParaRPr lang="tr-TR"/>
            </a:p>
          </p:txBody>
        </p:sp>
        <p:sp>
          <p:nvSpPr>
            <p:cNvPr id="17854" name="Freeform 151"/>
            <p:cNvSpPr>
              <a:spLocks/>
            </p:cNvSpPr>
            <p:nvPr/>
          </p:nvSpPr>
          <p:spPr bwMode="auto">
            <a:xfrm>
              <a:off x="3810" y="2318"/>
              <a:ext cx="348" cy="440"/>
            </a:xfrm>
            <a:custGeom>
              <a:avLst/>
              <a:gdLst>
                <a:gd name="T0" fmla="*/ 1 w 695"/>
                <a:gd name="T1" fmla="*/ 0 h 879"/>
                <a:gd name="T2" fmla="*/ 1 w 695"/>
                <a:gd name="T3" fmla="*/ 1 h 879"/>
                <a:gd name="T4" fmla="*/ 1 w 695"/>
                <a:gd name="T5" fmla="*/ 1 h 879"/>
                <a:gd name="T6" fmla="*/ 1 w 695"/>
                <a:gd name="T7" fmla="*/ 1 h 879"/>
                <a:gd name="T8" fmla="*/ 1 w 695"/>
                <a:gd name="T9" fmla="*/ 1 h 879"/>
                <a:gd name="T10" fmla="*/ 1 w 695"/>
                <a:gd name="T11" fmla="*/ 1 h 879"/>
                <a:gd name="T12" fmla="*/ 1 w 695"/>
                <a:gd name="T13" fmla="*/ 1 h 879"/>
                <a:gd name="T14" fmla="*/ 0 w 695"/>
                <a:gd name="T15" fmla="*/ 1 h 879"/>
                <a:gd name="T16" fmla="*/ 0 w 695"/>
                <a:gd name="T17" fmla="*/ 1 h 879"/>
                <a:gd name="T18" fmla="*/ 1 w 695"/>
                <a:gd name="T19" fmla="*/ 1 h 879"/>
                <a:gd name="T20" fmla="*/ 1 w 695"/>
                <a:gd name="T21" fmla="*/ 1 h 879"/>
                <a:gd name="T22" fmla="*/ 1 w 695"/>
                <a:gd name="T23" fmla="*/ 1 h 879"/>
                <a:gd name="T24" fmla="*/ 1 w 695"/>
                <a:gd name="T25" fmla="*/ 1 h 879"/>
                <a:gd name="T26" fmla="*/ 1 w 695"/>
                <a:gd name="T27" fmla="*/ 1 h 879"/>
                <a:gd name="T28" fmla="*/ 1 w 695"/>
                <a:gd name="T29" fmla="*/ 1 h 879"/>
                <a:gd name="T30" fmla="*/ 1 w 695"/>
                <a:gd name="T31" fmla="*/ 1 h 879"/>
                <a:gd name="T32" fmla="*/ 1 w 695"/>
                <a:gd name="T33" fmla="*/ 1 h 879"/>
                <a:gd name="T34" fmla="*/ 1 w 695"/>
                <a:gd name="T35" fmla="*/ 1 h 879"/>
                <a:gd name="T36" fmla="*/ 1 w 695"/>
                <a:gd name="T37" fmla="*/ 1 h 879"/>
                <a:gd name="T38" fmla="*/ 1 w 695"/>
                <a:gd name="T39" fmla="*/ 1 h 879"/>
                <a:gd name="T40" fmla="*/ 1 w 695"/>
                <a:gd name="T41" fmla="*/ 1 h 879"/>
                <a:gd name="T42" fmla="*/ 1 w 695"/>
                <a:gd name="T43" fmla="*/ 1 h 879"/>
                <a:gd name="T44" fmla="*/ 1 w 695"/>
                <a:gd name="T45" fmla="*/ 1 h 879"/>
                <a:gd name="T46" fmla="*/ 1 w 695"/>
                <a:gd name="T47" fmla="*/ 1 h 879"/>
                <a:gd name="T48" fmla="*/ 1 w 695"/>
                <a:gd name="T49" fmla="*/ 1 h 879"/>
                <a:gd name="T50" fmla="*/ 1 w 695"/>
                <a:gd name="T51" fmla="*/ 1 h 879"/>
                <a:gd name="T52" fmla="*/ 1 w 695"/>
                <a:gd name="T53" fmla="*/ 1 h 879"/>
                <a:gd name="T54" fmla="*/ 1 w 695"/>
                <a:gd name="T55" fmla="*/ 1 h 879"/>
                <a:gd name="T56" fmla="*/ 1 w 695"/>
                <a:gd name="T57" fmla="*/ 1 h 879"/>
                <a:gd name="T58" fmla="*/ 1 w 695"/>
                <a:gd name="T59" fmla="*/ 1 h 879"/>
                <a:gd name="T60" fmla="*/ 1 w 695"/>
                <a:gd name="T61" fmla="*/ 1 h 879"/>
                <a:gd name="T62" fmla="*/ 1 w 695"/>
                <a:gd name="T63" fmla="*/ 1 h 879"/>
                <a:gd name="T64" fmla="*/ 1 w 695"/>
                <a:gd name="T65" fmla="*/ 1 h 879"/>
                <a:gd name="T66" fmla="*/ 1 w 695"/>
                <a:gd name="T67" fmla="*/ 1 h 879"/>
                <a:gd name="T68" fmla="*/ 1 w 695"/>
                <a:gd name="T69" fmla="*/ 1 h 879"/>
                <a:gd name="T70" fmla="*/ 1 w 695"/>
                <a:gd name="T71" fmla="*/ 1 h 879"/>
                <a:gd name="T72" fmla="*/ 1 w 695"/>
                <a:gd name="T73" fmla="*/ 1 h 879"/>
                <a:gd name="T74" fmla="*/ 1 w 695"/>
                <a:gd name="T75" fmla="*/ 1 h 879"/>
                <a:gd name="T76" fmla="*/ 1 w 695"/>
                <a:gd name="T77" fmla="*/ 1 h 879"/>
                <a:gd name="T78" fmla="*/ 1 w 695"/>
                <a:gd name="T79" fmla="*/ 1 h 879"/>
                <a:gd name="T80" fmla="*/ 1 w 695"/>
                <a:gd name="T81" fmla="*/ 1 h 879"/>
                <a:gd name="T82" fmla="*/ 1 w 695"/>
                <a:gd name="T83" fmla="*/ 1 h 879"/>
                <a:gd name="T84" fmla="*/ 1 w 695"/>
                <a:gd name="T85" fmla="*/ 1 h 879"/>
                <a:gd name="T86" fmla="*/ 1 w 695"/>
                <a:gd name="T87" fmla="*/ 1 h 879"/>
                <a:gd name="T88" fmla="*/ 1 w 695"/>
                <a:gd name="T89" fmla="*/ 0 h 87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95"/>
                <a:gd name="T136" fmla="*/ 0 h 879"/>
                <a:gd name="T137" fmla="*/ 695 w 695"/>
                <a:gd name="T138" fmla="*/ 879 h 87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95" h="879">
                  <a:moveTo>
                    <a:pt x="692" y="0"/>
                  </a:moveTo>
                  <a:lnTo>
                    <a:pt x="695" y="743"/>
                  </a:lnTo>
                  <a:lnTo>
                    <a:pt x="598" y="794"/>
                  </a:lnTo>
                  <a:lnTo>
                    <a:pt x="595" y="865"/>
                  </a:lnTo>
                  <a:lnTo>
                    <a:pt x="22" y="879"/>
                  </a:lnTo>
                  <a:lnTo>
                    <a:pt x="17" y="841"/>
                  </a:lnTo>
                  <a:lnTo>
                    <a:pt x="8" y="752"/>
                  </a:lnTo>
                  <a:lnTo>
                    <a:pt x="0" y="650"/>
                  </a:lnTo>
                  <a:lnTo>
                    <a:pt x="0" y="570"/>
                  </a:lnTo>
                  <a:lnTo>
                    <a:pt x="6" y="524"/>
                  </a:lnTo>
                  <a:lnTo>
                    <a:pt x="13" y="493"/>
                  </a:lnTo>
                  <a:lnTo>
                    <a:pt x="16" y="476"/>
                  </a:lnTo>
                  <a:lnTo>
                    <a:pt x="19" y="470"/>
                  </a:lnTo>
                  <a:lnTo>
                    <a:pt x="20" y="469"/>
                  </a:lnTo>
                  <a:lnTo>
                    <a:pt x="23" y="465"/>
                  </a:lnTo>
                  <a:lnTo>
                    <a:pt x="28" y="460"/>
                  </a:lnTo>
                  <a:lnTo>
                    <a:pt x="36" y="452"/>
                  </a:lnTo>
                  <a:lnTo>
                    <a:pt x="45" y="442"/>
                  </a:lnTo>
                  <a:lnTo>
                    <a:pt x="57" y="430"/>
                  </a:lnTo>
                  <a:lnTo>
                    <a:pt x="70" y="417"/>
                  </a:lnTo>
                  <a:lnTo>
                    <a:pt x="87" y="401"/>
                  </a:lnTo>
                  <a:lnTo>
                    <a:pt x="105" y="385"/>
                  </a:lnTo>
                  <a:lnTo>
                    <a:pt x="126" y="366"/>
                  </a:lnTo>
                  <a:lnTo>
                    <a:pt x="149" y="347"/>
                  </a:lnTo>
                  <a:lnTo>
                    <a:pt x="174" y="326"/>
                  </a:lnTo>
                  <a:lnTo>
                    <a:pt x="202" y="304"/>
                  </a:lnTo>
                  <a:lnTo>
                    <a:pt x="233" y="280"/>
                  </a:lnTo>
                  <a:lnTo>
                    <a:pt x="265" y="257"/>
                  </a:lnTo>
                  <a:lnTo>
                    <a:pt x="300" y="231"/>
                  </a:lnTo>
                  <a:lnTo>
                    <a:pt x="336" y="206"/>
                  </a:lnTo>
                  <a:lnTo>
                    <a:pt x="371" y="183"/>
                  </a:lnTo>
                  <a:lnTo>
                    <a:pt x="407" y="160"/>
                  </a:lnTo>
                  <a:lnTo>
                    <a:pt x="442" y="138"/>
                  </a:lnTo>
                  <a:lnTo>
                    <a:pt x="475" y="119"/>
                  </a:lnTo>
                  <a:lnTo>
                    <a:pt x="508" y="99"/>
                  </a:lnTo>
                  <a:lnTo>
                    <a:pt x="538" y="82"/>
                  </a:lnTo>
                  <a:lnTo>
                    <a:pt x="567" y="65"/>
                  </a:lnTo>
                  <a:lnTo>
                    <a:pt x="594" y="51"/>
                  </a:lnTo>
                  <a:lnTo>
                    <a:pt x="618" y="38"/>
                  </a:lnTo>
                  <a:lnTo>
                    <a:pt x="640" y="26"/>
                  </a:lnTo>
                  <a:lnTo>
                    <a:pt x="657" y="17"/>
                  </a:lnTo>
                  <a:lnTo>
                    <a:pt x="672" y="10"/>
                  </a:lnTo>
                  <a:lnTo>
                    <a:pt x="682" y="4"/>
                  </a:lnTo>
                  <a:lnTo>
                    <a:pt x="689" y="1"/>
                  </a:lnTo>
                  <a:lnTo>
                    <a:pt x="692" y="0"/>
                  </a:lnTo>
                  <a:close/>
                </a:path>
              </a:pathLst>
            </a:custGeom>
            <a:solidFill>
              <a:srgbClr val="00D828"/>
            </a:solidFill>
            <a:ln w="9525">
              <a:noFill/>
              <a:round/>
              <a:headEnd/>
              <a:tailEnd/>
            </a:ln>
          </p:spPr>
          <p:txBody>
            <a:bodyPr/>
            <a:lstStyle/>
            <a:p>
              <a:endParaRPr lang="tr-TR"/>
            </a:p>
          </p:txBody>
        </p:sp>
        <p:sp>
          <p:nvSpPr>
            <p:cNvPr id="17855" name="Freeform 152"/>
            <p:cNvSpPr>
              <a:spLocks/>
            </p:cNvSpPr>
            <p:nvPr/>
          </p:nvSpPr>
          <p:spPr bwMode="auto">
            <a:xfrm>
              <a:off x="4174" y="2320"/>
              <a:ext cx="181" cy="361"/>
            </a:xfrm>
            <a:custGeom>
              <a:avLst/>
              <a:gdLst>
                <a:gd name="T0" fmla="*/ 0 w 361"/>
                <a:gd name="T1" fmla="*/ 0 h 723"/>
                <a:gd name="T2" fmla="*/ 0 w 361"/>
                <a:gd name="T3" fmla="*/ 0 h 723"/>
                <a:gd name="T4" fmla="*/ 1 w 361"/>
                <a:gd name="T5" fmla="*/ 0 h 723"/>
                <a:gd name="T6" fmla="*/ 1 w 361"/>
                <a:gd name="T7" fmla="*/ 0 h 723"/>
                <a:gd name="T8" fmla="*/ 1 w 361"/>
                <a:gd name="T9" fmla="*/ 0 h 723"/>
                <a:gd name="T10" fmla="*/ 1 w 361"/>
                <a:gd name="T11" fmla="*/ 0 h 723"/>
                <a:gd name="T12" fmla="*/ 1 w 361"/>
                <a:gd name="T13" fmla="*/ 0 h 723"/>
                <a:gd name="T14" fmla="*/ 1 w 361"/>
                <a:gd name="T15" fmla="*/ 0 h 723"/>
                <a:gd name="T16" fmla="*/ 0 w 361"/>
                <a:gd name="T17" fmla="*/ 0 h 7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1"/>
                <a:gd name="T28" fmla="*/ 0 h 723"/>
                <a:gd name="T29" fmla="*/ 361 w 361"/>
                <a:gd name="T30" fmla="*/ 723 h 72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1" h="723">
                  <a:moveTo>
                    <a:pt x="0" y="0"/>
                  </a:moveTo>
                  <a:lnTo>
                    <a:pt x="0" y="723"/>
                  </a:lnTo>
                  <a:lnTo>
                    <a:pt x="16" y="711"/>
                  </a:lnTo>
                  <a:lnTo>
                    <a:pt x="19" y="641"/>
                  </a:lnTo>
                  <a:lnTo>
                    <a:pt x="16" y="183"/>
                  </a:lnTo>
                  <a:lnTo>
                    <a:pt x="284" y="77"/>
                  </a:lnTo>
                  <a:lnTo>
                    <a:pt x="350" y="82"/>
                  </a:lnTo>
                  <a:lnTo>
                    <a:pt x="361" y="73"/>
                  </a:lnTo>
                  <a:lnTo>
                    <a:pt x="0" y="0"/>
                  </a:lnTo>
                  <a:close/>
                </a:path>
              </a:pathLst>
            </a:custGeom>
            <a:solidFill>
              <a:srgbClr val="006600"/>
            </a:solidFill>
            <a:ln w="9525">
              <a:noFill/>
              <a:round/>
              <a:headEnd/>
              <a:tailEnd/>
            </a:ln>
          </p:spPr>
          <p:txBody>
            <a:bodyPr/>
            <a:lstStyle/>
            <a:p>
              <a:endParaRPr lang="tr-TR"/>
            </a:p>
          </p:txBody>
        </p:sp>
        <p:sp>
          <p:nvSpPr>
            <p:cNvPr id="17856" name="Freeform 153"/>
            <p:cNvSpPr>
              <a:spLocks/>
            </p:cNvSpPr>
            <p:nvPr/>
          </p:nvSpPr>
          <p:spPr bwMode="auto">
            <a:xfrm>
              <a:off x="3862" y="2772"/>
              <a:ext cx="52" cy="64"/>
            </a:xfrm>
            <a:custGeom>
              <a:avLst/>
              <a:gdLst>
                <a:gd name="T0" fmla="*/ 0 w 105"/>
                <a:gd name="T1" fmla="*/ 0 h 127"/>
                <a:gd name="T2" fmla="*/ 0 w 105"/>
                <a:gd name="T3" fmla="*/ 1 h 127"/>
                <a:gd name="T4" fmla="*/ 0 w 105"/>
                <a:gd name="T5" fmla="*/ 1 h 127"/>
                <a:gd name="T6" fmla="*/ 0 w 105"/>
                <a:gd name="T7" fmla="*/ 1 h 127"/>
                <a:gd name="T8" fmla="*/ 0 w 105"/>
                <a:gd name="T9" fmla="*/ 1 h 127"/>
                <a:gd name="T10" fmla="*/ 0 w 105"/>
                <a:gd name="T11" fmla="*/ 1 h 127"/>
                <a:gd name="T12" fmla="*/ 0 w 105"/>
                <a:gd name="T13" fmla="*/ 1 h 127"/>
                <a:gd name="T14" fmla="*/ 0 w 105"/>
                <a:gd name="T15" fmla="*/ 1 h 127"/>
                <a:gd name="T16" fmla="*/ 0 w 105"/>
                <a:gd name="T17" fmla="*/ 1 h 127"/>
                <a:gd name="T18" fmla="*/ 0 w 105"/>
                <a:gd name="T19" fmla="*/ 1 h 127"/>
                <a:gd name="T20" fmla="*/ 0 w 105"/>
                <a:gd name="T21" fmla="*/ 1 h 127"/>
                <a:gd name="T22" fmla="*/ 0 w 105"/>
                <a:gd name="T23" fmla="*/ 1 h 127"/>
                <a:gd name="T24" fmla="*/ 0 w 105"/>
                <a:gd name="T25" fmla="*/ 1 h 127"/>
                <a:gd name="T26" fmla="*/ 0 w 105"/>
                <a:gd name="T27" fmla="*/ 1 h 127"/>
                <a:gd name="T28" fmla="*/ 0 w 105"/>
                <a:gd name="T29" fmla="*/ 1 h 127"/>
                <a:gd name="T30" fmla="*/ 0 w 105"/>
                <a:gd name="T31" fmla="*/ 1 h 127"/>
                <a:gd name="T32" fmla="*/ 0 w 105"/>
                <a:gd name="T33" fmla="*/ 1 h 127"/>
                <a:gd name="T34" fmla="*/ 0 w 105"/>
                <a:gd name="T35" fmla="*/ 1 h 127"/>
                <a:gd name="T36" fmla="*/ 0 w 105"/>
                <a:gd name="T37" fmla="*/ 1 h 127"/>
                <a:gd name="T38" fmla="*/ 0 w 105"/>
                <a:gd name="T39" fmla="*/ 1 h 127"/>
                <a:gd name="T40" fmla="*/ 0 w 105"/>
                <a:gd name="T41" fmla="*/ 1 h 127"/>
                <a:gd name="T42" fmla="*/ 0 w 105"/>
                <a:gd name="T43" fmla="*/ 1 h 127"/>
                <a:gd name="T44" fmla="*/ 0 w 105"/>
                <a:gd name="T45" fmla="*/ 1 h 127"/>
                <a:gd name="T46" fmla="*/ 0 w 105"/>
                <a:gd name="T47" fmla="*/ 1 h 127"/>
                <a:gd name="T48" fmla="*/ 0 w 105"/>
                <a:gd name="T49" fmla="*/ 1 h 127"/>
                <a:gd name="T50" fmla="*/ 0 w 105"/>
                <a:gd name="T51" fmla="*/ 1 h 127"/>
                <a:gd name="T52" fmla="*/ 0 w 105"/>
                <a:gd name="T53" fmla="*/ 1 h 127"/>
                <a:gd name="T54" fmla="*/ 0 w 105"/>
                <a:gd name="T55" fmla="*/ 1 h 127"/>
                <a:gd name="T56" fmla="*/ 0 w 105"/>
                <a:gd name="T57" fmla="*/ 1 h 127"/>
                <a:gd name="T58" fmla="*/ 0 w 105"/>
                <a:gd name="T59" fmla="*/ 1 h 127"/>
                <a:gd name="T60" fmla="*/ 0 w 105"/>
                <a:gd name="T61" fmla="*/ 1 h 127"/>
                <a:gd name="T62" fmla="*/ 0 w 105"/>
                <a:gd name="T63" fmla="*/ 1 h 127"/>
                <a:gd name="T64" fmla="*/ 0 w 105"/>
                <a:gd name="T65" fmla="*/ 0 h 12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5"/>
                <a:gd name="T100" fmla="*/ 0 h 127"/>
                <a:gd name="T101" fmla="*/ 105 w 105"/>
                <a:gd name="T102" fmla="*/ 127 h 12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5" h="127">
                  <a:moveTo>
                    <a:pt x="53" y="0"/>
                  </a:moveTo>
                  <a:lnTo>
                    <a:pt x="43" y="1"/>
                  </a:lnTo>
                  <a:lnTo>
                    <a:pt x="32" y="5"/>
                  </a:lnTo>
                  <a:lnTo>
                    <a:pt x="23" y="10"/>
                  </a:lnTo>
                  <a:lnTo>
                    <a:pt x="16" y="18"/>
                  </a:lnTo>
                  <a:lnTo>
                    <a:pt x="9" y="28"/>
                  </a:lnTo>
                  <a:lnTo>
                    <a:pt x="5" y="38"/>
                  </a:lnTo>
                  <a:lnTo>
                    <a:pt x="1" y="51"/>
                  </a:lnTo>
                  <a:lnTo>
                    <a:pt x="0" y="63"/>
                  </a:lnTo>
                  <a:lnTo>
                    <a:pt x="1" y="76"/>
                  </a:lnTo>
                  <a:lnTo>
                    <a:pt x="5" y="89"/>
                  </a:lnTo>
                  <a:lnTo>
                    <a:pt x="9" y="99"/>
                  </a:lnTo>
                  <a:lnTo>
                    <a:pt x="16" y="108"/>
                  </a:lnTo>
                  <a:lnTo>
                    <a:pt x="23" y="116"/>
                  </a:lnTo>
                  <a:lnTo>
                    <a:pt x="32" y="122"/>
                  </a:lnTo>
                  <a:lnTo>
                    <a:pt x="43" y="126"/>
                  </a:lnTo>
                  <a:lnTo>
                    <a:pt x="53" y="127"/>
                  </a:lnTo>
                  <a:lnTo>
                    <a:pt x="63" y="126"/>
                  </a:lnTo>
                  <a:lnTo>
                    <a:pt x="74" y="122"/>
                  </a:lnTo>
                  <a:lnTo>
                    <a:pt x="82" y="116"/>
                  </a:lnTo>
                  <a:lnTo>
                    <a:pt x="90" y="108"/>
                  </a:lnTo>
                  <a:lnTo>
                    <a:pt x="96" y="99"/>
                  </a:lnTo>
                  <a:lnTo>
                    <a:pt x="100" y="89"/>
                  </a:lnTo>
                  <a:lnTo>
                    <a:pt x="104" y="76"/>
                  </a:lnTo>
                  <a:lnTo>
                    <a:pt x="105" y="63"/>
                  </a:lnTo>
                  <a:lnTo>
                    <a:pt x="104" y="51"/>
                  </a:lnTo>
                  <a:lnTo>
                    <a:pt x="100" y="38"/>
                  </a:lnTo>
                  <a:lnTo>
                    <a:pt x="96" y="28"/>
                  </a:lnTo>
                  <a:lnTo>
                    <a:pt x="90" y="18"/>
                  </a:lnTo>
                  <a:lnTo>
                    <a:pt x="82" y="10"/>
                  </a:lnTo>
                  <a:lnTo>
                    <a:pt x="74" y="5"/>
                  </a:lnTo>
                  <a:lnTo>
                    <a:pt x="63" y="1"/>
                  </a:lnTo>
                  <a:lnTo>
                    <a:pt x="53" y="0"/>
                  </a:lnTo>
                  <a:close/>
                </a:path>
              </a:pathLst>
            </a:custGeom>
            <a:solidFill>
              <a:srgbClr val="FFFFFF"/>
            </a:solidFill>
            <a:ln w="9525">
              <a:noFill/>
              <a:round/>
              <a:headEnd/>
              <a:tailEnd/>
            </a:ln>
          </p:spPr>
          <p:txBody>
            <a:bodyPr/>
            <a:lstStyle/>
            <a:p>
              <a:endParaRPr lang="tr-TR"/>
            </a:p>
          </p:txBody>
        </p:sp>
        <p:sp>
          <p:nvSpPr>
            <p:cNvPr id="17857" name="Freeform 154"/>
            <p:cNvSpPr>
              <a:spLocks/>
            </p:cNvSpPr>
            <p:nvPr/>
          </p:nvSpPr>
          <p:spPr bwMode="auto">
            <a:xfrm>
              <a:off x="4216" y="2713"/>
              <a:ext cx="63" cy="149"/>
            </a:xfrm>
            <a:custGeom>
              <a:avLst/>
              <a:gdLst>
                <a:gd name="T0" fmla="*/ 1 w 126"/>
                <a:gd name="T1" fmla="*/ 0 h 300"/>
                <a:gd name="T2" fmla="*/ 1 w 126"/>
                <a:gd name="T3" fmla="*/ 0 h 300"/>
                <a:gd name="T4" fmla="*/ 1 w 126"/>
                <a:gd name="T5" fmla="*/ 0 h 300"/>
                <a:gd name="T6" fmla="*/ 1 w 126"/>
                <a:gd name="T7" fmla="*/ 0 h 300"/>
                <a:gd name="T8" fmla="*/ 1 w 126"/>
                <a:gd name="T9" fmla="*/ 0 h 300"/>
                <a:gd name="T10" fmla="*/ 1 w 126"/>
                <a:gd name="T11" fmla="*/ 0 h 300"/>
                <a:gd name="T12" fmla="*/ 1 w 126"/>
                <a:gd name="T13" fmla="*/ 0 h 300"/>
                <a:gd name="T14" fmla="*/ 1 w 126"/>
                <a:gd name="T15" fmla="*/ 0 h 300"/>
                <a:gd name="T16" fmla="*/ 0 w 126"/>
                <a:gd name="T17" fmla="*/ 0 h 300"/>
                <a:gd name="T18" fmla="*/ 1 w 126"/>
                <a:gd name="T19" fmla="*/ 0 h 300"/>
                <a:gd name="T20" fmla="*/ 1 w 126"/>
                <a:gd name="T21" fmla="*/ 0 h 300"/>
                <a:gd name="T22" fmla="*/ 1 w 126"/>
                <a:gd name="T23" fmla="*/ 0 h 300"/>
                <a:gd name="T24" fmla="*/ 1 w 126"/>
                <a:gd name="T25" fmla="*/ 0 h 300"/>
                <a:gd name="T26" fmla="*/ 1 w 126"/>
                <a:gd name="T27" fmla="*/ 0 h 300"/>
                <a:gd name="T28" fmla="*/ 1 w 126"/>
                <a:gd name="T29" fmla="*/ 0 h 300"/>
                <a:gd name="T30" fmla="*/ 1 w 126"/>
                <a:gd name="T31" fmla="*/ 0 h 300"/>
                <a:gd name="T32" fmla="*/ 1 w 126"/>
                <a:gd name="T33" fmla="*/ 0 h 300"/>
                <a:gd name="T34" fmla="*/ 1 w 126"/>
                <a:gd name="T35" fmla="*/ 0 h 300"/>
                <a:gd name="T36" fmla="*/ 1 w 126"/>
                <a:gd name="T37" fmla="*/ 0 h 300"/>
                <a:gd name="T38" fmla="*/ 1 w 126"/>
                <a:gd name="T39" fmla="*/ 0 h 300"/>
                <a:gd name="T40" fmla="*/ 1 w 126"/>
                <a:gd name="T41" fmla="*/ 0 h 300"/>
                <a:gd name="T42" fmla="*/ 1 w 126"/>
                <a:gd name="T43" fmla="*/ 0 h 300"/>
                <a:gd name="T44" fmla="*/ 1 w 126"/>
                <a:gd name="T45" fmla="*/ 0 h 300"/>
                <a:gd name="T46" fmla="*/ 1 w 126"/>
                <a:gd name="T47" fmla="*/ 0 h 300"/>
                <a:gd name="T48" fmla="*/ 1 w 126"/>
                <a:gd name="T49" fmla="*/ 0 h 300"/>
                <a:gd name="T50" fmla="*/ 1 w 126"/>
                <a:gd name="T51" fmla="*/ 0 h 300"/>
                <a:gd name="T52" fmla="*/ 1 w 126"/>
                <a:gd name="T53" fmla="*/ 0 h 300"/>
                <a:gd name="T54" fmla="*/ 1 w 126"/>
                <a:gd name="T55" fmla="*/ 0 h 300"/>
                <a:gd name="T56" fmla="*/ 1 w 126"/>
                <a:gd name="T57" fmla="*/ 0 h 300"/>
                <a:gd name="T58" fmla="*/ 1 w 126"/>
                <a:gd name="T59" fmla="*/ 0 h 300"/>
                <a:gd name="T60" fmla="*/ 1 w 126"/>
                <a:gd name="T61" fmla="*/ 0 h 300"/>
                <a:gd name="T62" fmla="*/ 1 w 126"/>
                <a:gd name="T63" fmla="*/ 0 h 300"/>
                <a:gd name="T64" fmla="*/ 1 w 126"/>
                <a:gd name="T65" fmla="*/ 0 h 3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6"/>
                <a:gd name="T100" fmla="*/ 0 h 300"/>
                <a:gd name="T101" fmla="*/ 126 w 126"/>
                <a:gd name="T102" fmla="*/ 300 h 3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6" h="300">
                  <a:moveTo>
                    <a:pt x="64" y="0"/>
                  </a:moveTo>
                  <a:lnTo>
                    <a:pt x="51" y="4"/>
                  </a:lnTo>
                  <a:lnTo>
                    <a:pt x="39" y="12"/>
                  </a:lnTo>
                  <a:lnTo>
                    <a:pt x="28" y="25"/>
                  </a:lnTo>
                  <a:lnTo>
                    <a:pt x="18" y="44"/>
                  </a:lnTo>
                  <a:lnTo>
                    <a:pt x="11" y="67"/>
                  </a:lnTo>
                  <a:lnTo>
                    <a:pt x="4" y="92"/>
                  </a:lnTo>
                  <a:lnTo>
                    <a:pt x="1" y="121"/>
                  </a:lnTo>
                  <a:lnTo>
                    <a:pt x="0" y="151"/>
                  </a:lnTo>
                  <a:lnTo>
                    <a:pt x="1" y="181"/>
                  </a:lnTo>
                  <a:lnTo>
                    <a:pt x="4" y="210"/>
                  </a:lnTo>
                  <a:lnTo>
                    <a:pt x="11" y="234"/>
                  </a:lnTo>
                  <a:lnTo>
                    <a:pt x="18" y="256"/>
                  </a:lnTo>
                  <a:lnTo>
                    <a:pt x="28" y="274"/>
                  </a:lnTo>
                  <a:lnTo>
                    <a:pt x="39" y="288"/>
                  </a:lnTo>
                  <a:lnTo>
                    <a:pt x="51" y="296"/>
                  </a:lnTo>
                  <a:lnTo>
                    <a:pt x="64" y="300"/>
                  </a:lnTo>
                  <a:lnTo>
                    <a:pt x="77" y="296"/>
                  </a:lnTo>
                  <a:lnTo>
                    <a:pt x="88" y="288"/>
                  </a:lnTo>
                  <a:lnTo>
                    <a:pt x="99" y="274"/>
                  </a:lnTo>
                  <a:lnTo>
                    <a:pt x="108" y="256"/>
                  </a:lnTo>
                  <a:lnTo>
                    <a:pt x="116" y="234"/>
                  </a:lnTo>
                  <a:lnTo>
                    <a:pt x="122" y="210"/>
                  </a:lnTo>
                  <a:lnTo>
                    <a:pt x="125" y="181"/>
                  </a:lnTo>
                  <a:lnTo>
                    <a:pt x="126" y="151"/>
                  </a:lnTo>
                  <a:lnTo>
                    <a:pt x="125" y="121"/>
                  </a:lnTo>
                  <a:lnTo>
                    <a:pt x="122" y="92"/>
                  </a:lnTo>
                  <a:lnTo>
                    <a:pt x="116" y="67"/>
                  </a:lnTo>
                  <a:lnTo>
                    <a:pt x="108" y="44"/>
                  </a:lnTo>
                  <a:lnTo>
                    <a:pt x="99" y="25"/>
                  </a:lnTo>
                  <a:lnTo>
                    <a:pt x="88" y="12"/>
                  </a:lnTo>
                  <a:lnTo>
                    <a:pt x="77" y="4"/>
                  </a:lnTo>
                  <a:lnTo>
                    <a:pt x="64" y="0"/>
                  </a:lnTo>
                  <a:close/>
                </a:path>
              </a:pathLst>
            </a:custGeom>
            <a:solidFill>
              <a:srgbClr val="FFFFFF"/>
            </a:solidFill>
            <a:ln w="9525">
              <a:noFill/>
              <a:round/>
              <a:headEnd/>
              <a:tailEnd/>
            </a:ln>
          </p:spPr>
          <p:txBody>
            <a:bodyPr/>
            <a:lstStyle/>
            <a:p>
              <a:endParaRPr lang="tr-TR"/>
            </a:p>
          </p:txBody>
        </p:sp>
        <p:sp>
          <p:nvSpPr>
            <p:cNvPr id="17858" name="Freeform 155"/>
            <p:cNvSpPr>
              <a:spLocks/>
            </p:cNvSpPr>
            <p:nvPr/>
          </p:nvSpPr>
          <p:spPr bwMode="auto">
            <a:xfrm>
              <a:off x="4337" y="2366"/>
              <a:ext cx="234" cy="38"/>
            </a:xfrm>
            <a:custGeom>
              <a:avLst/>
              <a:gdLst>
                <a:gd name="T0" fmla="*/ 1 w 467"/>
                <a:gd name="T1" fmla="*/ 0 h 77"/>
                <a:gd name="T2" fmla="*/ 1 w 467"/>
                <a:gd name="T3" fmla="*/ 0 h 77"/>
                <a:gd name="T4" fmla="*/ 1 w 467"/>
                <a:gd name="T5" fmla="*/ 0 h 77"/>
                <a:gd name="T6" fmla="*/ 1 w 467"/>
                <a:gd name="T7" fmla="*/ 0 h 77"/>
                <a:gd name="T8" fmla="*/ 1 w 467"/>
                <a:gd name="T9" fmla="*/ 0 h 77"/>
                <a:gd name="T10" fmla="*/ 1 w 467"/>
                <a:gd name="T11" fmla="*/ 0 h 77"/>
                <a:gd name="T12" fmla="*/ 1 w 467"/>
                <a:gd name="T13" fmla="*/ 0 h 77"/>
                <a:gd name="T14" fmla="*/ 1 w 467"/>
                <a:gd name="T15" fmla="*/ 0 h 77"/>
                <a:gd name="T16" fmla="*/ 1 w 467"/>
                <a:gd name="T17" fmla="*/ 0 h 77"/>
                <a:gd name="T18" fmla="*/ 1 w 467"/>
                <a:gd name="T19" fmla="*/ 0 h 77"/>
                <a:gd name="T20" fmla="*/ 1 w 467"/>
                <a:gd name="T21" fmla="*/ 0 h 77"/>
                <a:gd name="T22" fmla="*/ 1 w 467"/>
                <a:gd name="T23" fmla="*/ 0 h 77"/>
                <a:gd name="T24" fmla="*/ 1 w 467"/>
                <a:gd name="T25" fmla="*/ 0 h 77"/>
                <a:gd name="T26" fmla="*/ 1 w 467"/>
                <a:gd name="T27" fmla="*/ 0 h 77"/>
                <a:gd name="T28" fmla="*/ 1 w 467"/>
                <a:gd name="T29" fmla="*/ 0 h 77"/>
                <a:gd name="T30" fmla="*/ 1 w 467"/>
                <a:gd name="T31" fmla="*/ 0 h 77"/>
                <a:gd name="T32" fmla="*/ 1 w 467"/>
                <a:gd name="T33" fmla="*/ 0 h 77"/>
                <a:gd name="T34" fmla="*/ 1 w 467"/>
                <a:gd name="T35" fmla="*/ 0 h 77"/>
                <a:gd name="T36" fmla="*/ 1 w 467"/>
                <a:gd name="T37" fmla="*/ 0 h 77"/>
                <a:gd name="T38" fmla="*/ 1 w 467"/>
                <a:gd name="T39" fmla="*/ 0 h 77"/>
                <a:gd name="T40" fmla="*/ 1 w 467"/>
                <a:gd name="T41" fmla="*/ 0 h 77"/>
                <a:gd name="T42" fmla="*/ 1 w 467"/>
                <a:gd name="T43" fmla="*/ 0 h 77"/>
                <a:gd name="T44" fmla="*/ 1 w 467"/>
                <a:gd name="T45" fmla="*/ 0 h 77"/>
                <a:gd name="T46" fmla="*/ 1 w 467"/>
                <a:gd name="T47" fmla="*/ 0 h 77"/>
                <a:gd name="T48" fmla="*/ 1 w 467"/>
                <a:gd name="T49" fmla="*/ 0 h 77"/>
                <a:gd name="T50" fmla="*/ 0 w 467"/>
                <a:gd name="T51" fmla="*/ 0 h 77"/>
                <a:gd name="T52" fmla="*/ 1 w 467"/>
                <a:gd name="T53" fmla="*/ 0 h 77"/>
                <a:gd name="T54" fmla="*/ 1 w 467"/>
                <a:gd name="T55" fmla="*/ 0 h 77"/>
                <a:gd name="T56" fmla="*/ 1 w 467"/>
                <a:gd name="T57" fmla="*/ 0 h 77"/>
                <a:gd name="T58" fmla="*/ 1 w 467"/>
                <a:gd name="T59" fmla="*/ 0 h 77"/>
                <a:gd name="T60" fmla="*/ 1 w 467"/>
                <a:gd name="T61" fmla="*/ 0 h 77"/>
                <a:gd name="T62" fmla="*/ 1 w 467"/>
                <a:gd name="T63" fmla="*/ 0 h 77"/>
                <a:gd name="T64" fmla="*/ 1 w 467"/>
                <a:gd name="T65" fmla="*/ 0 h 77"/>
                <a:gd name="T66" fmla="*/ 1 w 467"/>
                <a:gd name="T67" fmla="*/ 0 h 77"/>
                <a:gd name="T68" fmla="*/ 1 w 467"/>
                <a:gd name="T69" fmla="*/ 0 h 77"/>
                <a:gd name="T70" fmla="*/ 1 w 467"/>
                <a:gd name="T71" fmla="*/ 0 h 77"/>
                <a:gd name="T72" fmla="*/ 1 w 467"/>
                <a:gd name="T73" fmla="*/ 0 h 77"/>
                <a:gd name="T74" fmla="*/ 1 w 467"/>
                <a:gd name="T75" fmla="*/ 0 h 77"/>
                <a:gd name="T76" fmla="*/ 1 w 467"/>
                <a:gd name="T77" fmla="*/ 0 h 77"/>
                <a:gd name="T78" fmla="*/ 1 w 467"/>
                <a:gd name="T79" fmla="*/ 0 h 77"/>
                <a:gd name="T80" fmla="*/ 1 w 467"/>
                <a:gd name="T81" fmla="*/ 0 h 77"/>
                <a:gd name="T82" fmla="*/ 1 w 467"/>
                <a:gd name="T83" fmla="*/ 0 h 77"/>
                <a:gd name="T84" fmla="*/ 1 w 467"/>
                <a:gd name="T85" fmla="*/ 0 h 77"/>
                <a:gd name="T86" fmla="*/ 1 w 467"/>
                <a:gd name="T87" fmla="*/ 0 h 77"/>
                <a:gd name="T88" fmla="*/ 1 w 467"/>
                <a:gd name="T89" fmla="*/ 0 h 77"/>
                <a:gd name="T90" fmla="*/ 1 w 467"/>
                <a:gd name="T91" fmla="*/ 0 h 77"/>
                <a:gd name="T92" fmla="*/ 1 w 467"/>
                <a:gd name="T93" fmla="*/ 0 h 77"/>
                <a:gd name="T94" fmla="*/ 1 w 467"/>
                <a:gd name="T95" fmla="*/ 0 h 77"/>
                <a:gd name="T96" fmla="*/ 1 w 467"/>
                <a:gd name="T97" fmla="*/ 0 h 77"/>
                <a:gd name="T98" fmla="*/ 1 w 467"/>
                <a:gd name="T99" fmla="*/ 0 h 7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67"/>
                <a:gd name="T151" fmla="*/ 0 h 77"/>
                <a:gd name="T152" fmla="*/ 467 w 467"/>
                <a:gd name="T153" fmla="*/ 77 h 7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67" h="77">
                  <a:moveTo>
                    <a:pt x="467" y="77"/>
                  </a:moveTo>
                  <a:lnTo>
                    <a:pt x="465" y="77"/>
                  </a:lnTo>
                  <a:lnTo>
                    <a:pt x="461" y="75"/>
                  </a:lnTo>
                  <a:lnTo>
                    <a:pt x="452" y="74"/>
                  </a:lnTo>
                  <a:lnTo>
                    <a:pt x="442" y="72"/>
                  </a:lnTo>
                  <a:lnTo>
                    <a:pt x="428" y="70"/>
                  </a:lnTo>
                  <a:lnTo>
                    <a:pt x="412" y="67"/>
                  </a:lnTo>
                  <a:lnTo>
                    <a:pt x="395" y="65"/>
                  </a:lnTo>
                  <a:lnTo>
                    <a:pt x="375" y="62"/>
                  </a:lnTo>
                  <a:lnTo>
                    <a:pt x="353" y="58"/>
                  </a:lnTo>
                  <a:lnTo>
                    <a:pt x="331" y="55"/>
                  </a:lnTo>
                  <a:lnTo>
                    <a:pt x="308" y="51"/>
                  </a:lnTo>
                  <a:lnTo>
                    <a:pt x="284" y="49"/>
                  </a:lnTo>
                  <a:lnTo>
                    <a:pt x="259" y="45"/>
                  </a:lnTo>
                  <a:lnTo>
                    <a:pt x="233" y="42"/>
                  </a:lnTo>
                  <a:lnTo>
                    <a:pt x="209" y="38"/>
                  </a:lnTo>
                  <a:lnTo>
                    <a:pt x="184" y="36"/>
                  </a:lnTo>
                  <a:lnTo>
                    <a:pt x="139" y="32"/>
                  </a:lnTo>
                  <a:lnTo>
                    <a:pt x="101" y="27"/>
                  </a:lnTo>
                  <a:lnTo>
                    <a:pt x="70" y="24"/>
                  </a:lnTo>
                  <a:lnTo>
                    <a:pt x="46" y="21"/>
                  </a:lnTo>
                  <a:lnTo>
                    <a:pt x="27" y="19"/>
                  </a:lnTo>
                  <a:lnTo>
                    <a:pt x="15" y="18"/>
                  </a:lnTo>
                  <a:lnTo>
                    <a:pt x="8" y="17"/>
                  </a:lnTo>
                  <a:lnTo>
                    <a:pt x="5" y="17"/>
                  </a:lnTo>
                  <a:lnTo>
                    <a:pt x="0" y="0"/>
                  </a:lnTo>
                  <a:lnTo>
                    <a:pt x="2" y="0"/>
                  </a:lnTo>
                  <a:lnTo>
                    <a:pt x="6" y="2"/>
                  </a:lnTo>
                  <a:lnTo>
                    <a:pt x="15" y="2"/>
                  </a:lnTo>
                  <a:lnTo>
                    <a:pt x="26" y="3"/>
                  </a:lnTo>
                  <a:lnTo>
                    <a:pt x="40" y="5"/>
                  </a:lnTo>
                  <a:lnTo>
                    <a:pt x="56" y="6"/>
                  </a:lnTo>
                  <a:lnTo>
                    <a:pt x="74" y="9"/>
                  </a:lnTo>
                  <a:lnTo>
                    <a:pt x="95" y="11"/>
                  </a:lnTo>
                  <a:lnTo>
                    <a:pt x="116" y="14"/>
                  </a:lnTo>
                  <a:lnTo>
                    <a:pt x="139" y="17"/>
                  </a:lnTo>
                  <a:lnTo>
                    <a:pt x="163" y="20"/>
                  </a:lnTo>
                  <a:lnTo>
                    <a:pt x="187" y="24"/>
                  </a:lnTo>
                  <a:lnTo>
                    <a:pt x="213" y="27"/>
                  </a:lnTo>
                  <a:lnTo>
                    <a:pt x="238" y="30"/>
                  </a:lnTo>
                  <a:lnTo>
                    <a:pt x="263" y="34"/>
                  </a:lnTo>
                  <a:lnTo>
                    <a:pt x="288" y="38"/>
                  </a:lnTo>
                  <a:lnTo>
                    <a:pt x="333" y="47"/>
                  </a:lnTo>
                  <a:lnTo>
                    <a:pt x="371" y="53"/>
                  </a:lnTo>
                  <a:lnTo>
                    <a:pt x="402" y="60"/>
                  </a:lnTo>
                  <a:lnTo>
                    <a:pt x="427" y="66"/>
                  </a:lnTo>
                  <a:lnTo>
                    <a:pt x="446" y="71"/>
                  </a:lnTo>
                  <a:lnTo>
                    <a:pt x="458" y="74"/>
                  </a:lnTo>
                  <a:lnTo>
                    <a:pt x="465" y="75"/>
                  </a:lnTo>
                  <a:lnTo>
                    <a:pt x="467" y="77"/>
                  </a:lnTo>
                  <a:close/>
                </a:path>
              </a:pathLst>
            </a:custGeom>
            <a:solidFill>
              <a:srgbClr val="FFFFFF"/>
            </a:solidFill>
            <a:ln w="9525">
              <a:noFill/>
              <a:round/>
              <a:headEnd/>
              <a:tailEnd/>
            </a:ln>
          </p:spPr>
          <p:txBody>
            <a:bodyPr/>
            <a:lstStyle/>
            <a:p>
              <a:endParaRPr lang="tr-TR"/>
            </a:p>
          </p:txBody>
        </p:sp>
        <p:sp>
          <p:nvSpPr>
            <p:cNvPr id="17859" name="Freeform 156"/>
            <p:cNvSpPr>
              <a:spLocks/>
            </p:cNvSpPr>
            <p:nvPr/>
          </p:nvSpPr>
          <p:spPr bwMode="auto">
            <a:xfrm>
              <a:off x="4322" y="2386"/>
              <a:ext cx="313" cy="329"/>
            </a:xfrm>
            <a:custGeom>
              <a:avLst/>
              <a:gdLst>
                <a:gd name="T0" fmla="*/ 1 w 624"/>
                <a:gd name="T1" fmla="*/ 1 h 657"/>
                <a:gd name="T2" fmla="*/ 1 w 624"/>
                <a:gd name="T3" fmla="*/ 1 h 657"/>
                <a:gd name="T4" fmla="*/ 1 w 624"/>
                <a:gd name="T5" fmla="*/ 0 h 657"/>
                <a:gd name="T6" fmla="*/ 0 w 624"/>
                <a:gd name="T7" fmla="*/ 0 h 657"/>
                <a:gd name="T8" fmla="*/ 1 w 624"/>
                <a:gd name="T9" fmla="*/ 1 h 657"/>
                <a:gd name="T10" fmla="*/ 1 w 624"/>
                <a:gd name="T11" fmla="*/ 1 h 657"/>
                <a:gd name="T12" fmla="*/ 1 w 624"/>
                <a:gd name="T13" fmla="*/ 1 h 657"/>
                <a:gd name="T14" fmla="*/ 1 w 624"/>
                <a:gd name="T15" fmla="*/ 1 h 657"/>
                <a:gd name="T16" fmla="*/ 0 60000 65536"/>
                <a:gd name="T17" fmla="*/ 0 60000 65536"/>
                <a:gd name="T18" fmla="*/ 0 60000 65536"/>
                <a:gd name="T19" fmla="*/ 0 60000 65536"/>
                <a:gd name="T20" fmla="*/ 0 60000 65536"/>
                <a:gd name="T21" fmla="*/ 0 60000 65536"/>
                <a:gd name="T22" fmla="*/ 0 60000 65536"/>
                <a:gd name="T23" fmla="*/ 0 60000 65536"/>
                <a:gd name="T24" fmla="*/ 0 w 624"/>
                <a:gd name="T25" fmla="*/ 0 h 657"/>
                <a:gd name="T26" fmla="*/ 624 w 624"/>
                <a:gd name="T27" fmla="*/ 657 h 6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24" h="657">
                  <a:moveTo>
                    <a:pt x="486" y="68"/>
                  </a:moveTo>
                  <a:lnTo>
                    <a:pt x="483" y="55"/>
                  </a:lnTo>
                  <a:lnTo>
                    <a:pt x="20" y="0"/>
                  </a:lnTo>
                  <a:lnTo>
                    <a:pt x="0" y="0"/>
                  </a:lnTo>
                  <a:lnTo>
                    <a:pt x="26" y="637"/>
                  </a:lnTo>
                  <a:lnTo>
                    <a:pt x="624" y="657"/>
                  </a:lnTo>
                  <a:lnTo>
                    <a:pt x="616" y="387"/>
                  </a:lnTo>
                  <a:lnTo>
                    <a:pt x="486" y="68"/>
                  </a:lnTo>
                  <a:close/>
                </a:path>
              </a:pathLst>
            </a:custGeom>
            <a:solidFill>
              <a:srgbClr val="FFC43D"/>
            </a:solidFill>
            <a:ln w="9525">
              <a:noFill/>
              <a:round/>
              <a:headEnd/>
              <a:tailEnd/>
            </a:ln>
          </p:spPr>
          <p:txBody>
            <a:bodyPr/>
            <a:lstStyle/>
            <a:p>
              <a:endParaRPr lang="tr-TR"/>
            </a:p>
          </p:txBody>
        </p:sp>
        <p:sp>
          <p:nvSpPr>
            <p:cNvPr id="17860" name="Freeform 157"/>
            <p:cNvSpPr>
              <a:spLocks/>
            </p:cNvSpPr>
            <p:nvPr/>
          </p:nvSpPr>
          <p:spPr bwMode="auto">
            <a:xfrm>
              <a:off x="4431" y="2575"/>
              <a:ext cx="137" cy="123"/>
            </a:xfrm>
            <a:custGeom>
              <a:avLst/>
              <a:gdLst>
                <a:gd name="T0" fmla="*/ 0 w 276"/>
                <a:gd name="T1" fmla="*/ 1 h 245"/>
                <a:gd name="T2" fmla="*/ 0 w 276"/>
                <a:gd name="T3" fmla="*/ 0 h 245"/>
                <a:gd name="T4" fmla="*/ 0 w 276"/>
                <a:gd name="T5" fmla="*/ 1 h 245"/>
                <a:gd name="T6" fmla="*/ 0 w 276"/>
                <a:gd name="T7" fmla="*/ 1 h 245"/>
                <a:gd name="T8" fmla="*/ 0 w 276"/>
                <a:gd name="T9" fmla="*/ 1 h 245"/>
                <a:gd name="T10" fmla="*/ 0 60000 65536"/>
                <a:gd name="T11" fmla="*/ 0 60000 65536"/>
                <a:gd name="T12" fmla="*/ 0 60000 65536"/>
                <a:gd name="T13" fmla="*/ 0 60000 65536"/>
                <a:gd name="T14" fmla="*/ 0 60000 65536"/>
                <a:gd name="T15" fmla="*/ 0 w 276"/>
                <a:gd name="T16" fmla="*/ 0 h 245"/>
                <a:gd name="T17" fmla="*/ 276 w 276"/>
                <a:gd name="T18" fmla="*/ 245 h 245"/>
              </a:gdLst>
              <a:ahLst/>
              <a:cxnLst>
                <a:cxn ang="T10">
                  <a:pos x="T0" y="T1"/>
                </a:cxn>
                <a:cxn ang="T11">
                  <a:pos x="T2" y="T3"/>
                </a:cxn>
                <a:cxn ang="T12">
                  <a:pos x="T4" y="T5"/>
                </a:cxn>
                <a:cxn ang="T13">
                  <a:pos x="T6" y="T7"/>
                </a:cxn>
                <a:cxn ang="T14">
                  <a:pos x="T8" y="T9"/>
                </a:cxn>
              </a:cxnLst>
              <a:rect l="T15" t="T16" r="T17" b="T18"/>
              <a:pathLst>
                <a:path w="276" h="245">
                  <a:moveTo>
                    <a:pt x="272" y="2"/>
                  </a:moveTo>
                  <a:lnTo>
                    <a:pt x="0" y="0"/>
                  </a:lnTo>
                  <a:lnTo>
                    <a:pt x="14" y="234"/>
                  </a:lnTo>
                  <a:lnTo>
                    <a:pt x="276" y="245"/>
                  </a:lnTo>
                  <a:lnTo>
                    <a:pt x="272" y="2"/>
                  </a:lnTo>
                  <a:close/>
                </a:path>
              </a:pathLst>
            </a:custGeom>
            <a:solidFill>
              <a:srgbClr val="000000"/>
            </a:solidFill>
            <a:ln w="9525">
              <a:noFill/>
              <a:round/>
              <a:headEnd/>
              <a:tailEnd/>
            </a:ln>
          </p:spPr>
          <p:txBody>
            <a:bodyPr/>
            <a:lstStyle/>
            <a:p>
              <a:endParaRPr lang="tr-TR"/>
            </a:p>
          </p:txBody>
        </p:sp>
        <p:sp>
          <p:nvSpPr>
            <p:cNvPr id="17861" name="Freeform 158"/>
            <p:cNvSpPr>
              <a:spLocks/>
            </p:cNvSpPr>
            <p:nvPr/>
          </p:nvSpPr>
          <p:spPr bwMode="auto">
            <a:xfrm>
              <a:off x="4582" y="2654"/>
              <a:ext cx="43" cy="27"/>
            </a:xfrm>
            <a:custGeom>
              <a:avLst/>
              <a:gdLst>
                <a:gd name="T0" fmla="*/ 0 w 88"/>
                <a:gd name="T1" fmla="*/ 0 h 55"/>
                <a:gd name="T2" fmla="*/ 0 w 88"/>
                <a:gd name="T3" fmla="*/ 0 h 55"/>
                <a:gd name="T4" fmla="*/ 0 w 88"/>
                <a:gd name="T5" fmla="*/ 0 h 55"/>
                <a:gd name="T6" fmla="*/ 0 w 88"/>
                <a:gd name="T7" fmla="*/ 0 h 55"/>
                <a:gd name="T8" fmla="*/ 0 w 88"/>
                <a:gd name="T9" fmla="*/ 0 h 55"/>
                <a:gd name="T10" fmla="*/ 0 60000 65536"/>
                <a:gd name="T11" fmla="*/ 0 60000 65536"/>
                <a:gd name="T12" fmla="*/ 0 60000 65536"/>
                <a:gd name="T13" fmla="*/ 0 60000 65536"/>
                <a:gd name="T14" fmla="*/ 0 60000 65536"/>
                <a:gd name="T15" fmla="*/ 0 w 88"/>
                <a:gd name="T16" fmla="*/ 0 h 55"/>
                <a:gd name="T17" fmla="*/ 88 w 88"/>
                <a:gd name="T18" fmla="*/ 55 h 55"/>
              </a:gdLst>
              <a:ahLst/>
              <a:cxnLst>
                <a:cxn ang="T10">
                  <a:pos x="T0" y="T1"/>
                </a:cxn>
                <a:cxn ang="T11">
                  <a:pos x="T2" y="T3"/>
                </a:cxn>
                <a:cxn ang="T12">
                  <a:pos x="T4" y="T5"/>
                </a:cxn>
                <a:cxn ang="T13">
                  <a:pos x="T6" y="T7"/>
                </a:cxn>
                <a:cxn ang="T14">
                  <a:pos x="T8" y="T9"/>
                </a:cxn>
              </a:cxnLst>
              <a:rect l="T15" t="T16" r="T17" b="T18"/>
              <a:pathLst>
                <a:path w="88" h="55">
                  <a:moveTo>
                    <a:pt x="0" y="6"/>
                  </a:moveTo>
                  <a:lnTo>
                    <a:pt x="3" y="55"/>
                  </a:lnTo>
                  <a:lnTo>
                    <a:pt x="88" y="55"/>
                  </a:lnTo>
                  <a:lnTo>
                    <a:pt x="88" y="0"/>
                  </a:lnTo>
                  <a:lnTo>
                    <a:pt x="0" y="6"/>
                  </a:lnTo>
                  <a:close/>
                </a:path>
              </a:pathLst>
            </a:custGeom>
            <a:solidFill>
              <a:srgbClr val="000000"/>
            </a:solidFill>
            <a:ln w="9525">
              <a:noFill/>
              <a:round/>
              <a:headEnd/>
              <a:tailEnd/>
            </a:ln>
          </p:spPr>
          <p:txBody>
            <a:bodyPr/>
            <a:lstStyle/>
            <a:p>
              <a:endParaRPr lang="tr-TR"/>
            </a:p>
          </p:txBody>
        </p:sp>
        <p:sp>
          <p:nvSpPr>
            <p:cNvPr id="17862" name="Freeform 159"/>
            <p:cNvSpPr>
              <a:spLocks/>
            </p:cNvSpPr>
            <p:nvPr/>
          </p:nvSpPr>
          <p:spPr bwMode="auto">
            <a:xfrm>
              <a:off x="4362" y="2650"/>
              <a:ext cx="51" cy="28"/>
            </a:xfrm>
            <a:custGeom>
              <a:avLst/>
              <a:gdLst>
                <a:gd name="T0" fmla="*/ 0 w 103"/>
                <a:gd name="T1" fmla="*/ 0 h 57"/>
                <a:gd name="T2" fmla="*/ 0 w 103"/>
                <a:gd name="T3" fmla="*/ 0 h 57"/>
                <a:gd name="T4" fmla="*/ 0 w 103"/>
                <a:gd name="T5" fmla="*/ 0 h 57"/>
                <a:gd name="T6" fmla="*/ 0 w 103"/>
                <a:gd name="T7" fmla="*/ 0 h 57"/>
                <a:gd name="T8" fmla="*/ 0 w 103"/>
                <a:gd name="T9" fmla="*/ 0 h 57"/>
                <a:gd name="T10" fmla="*/ 0 60000 65536"/>
                <a:gd name="T11" fmla="*/ 0 60000 65536"/>
                <a:gd name="T12" fmla="*/ 0 60000 65536"/>
                <a:gd name="T13" fmla="*/ 0 60000 65536"/>
                <a:gd name="T14" fmla="*/ 0 60000 65536"/>
                <a:gd name="T15" fmla="*/ 0 w 103"/>
                <a:gd name="T16" fmla="*/ 0 h 57"/>
                <a:gd name="T17" fmla="*/ 103 w 103"/>
                <a:gd name="T18" fmla="*/ 57 h 57"/>
              </a:gdLst>
              <a:ahLst/>
              <a:cxnLst>
                <a:cxn ang="T10">
                  <a:pos x="T0" y="T1"/>
                </a:cxn>
                <a:cxn ang="T11">
                  <a:pos x="T2" y="T3"/>
                </a:cxn>
                <a:cxn ang="T12">
                  <a:pos x="T4" y="T5"/>
                </a:cxn>
                <a:cxn ang="T13">
                  <a:pos x="T6" y="T7"/>
                </a:cxn>
                <a:cxn ang="T14">
                  <a:pos x="T8" y="T9"/>
                </a:cxn>
              </a:cxnLst>
              <a:rect l="T15" t="T16" r="T17" b="T18"/>
              <a:pathLst>
                <a:path w="103" h="57">
                  <a:moveTo>
                    <a:pt x="100" y="3"/>
                  </a:moveTo>
                  <a:lnTo>
                    <a:pt x="103" y="57"/>
                  </a:lnTo>
                  <a:lnTo>
                    <a:pt x="5" y="55"/>
                  </a:lnTo>
                  <a:lnTo>
                    <a:pt x="0" y="0"/>
                  </a:lnTo>
                  <a:lnTo>
                    <a:pt x="100" y="3"/>
                  </a:lnTo>
                  <a:close/>
                </a:path>
              </a:pathLst>
            </a:custGeom>
            <a:solidFill>
              <a:srgbClr val="000000"/>
            </a:solidFill>
            <a:ln w="9525">
              <a:noFill/>
              <a:round/>
              <a:headEnd/>
              <a:tailEnd/>
            </a:ln>
          </p:spPr>
          <p:txBody>
            <a:bodyPr/>
            <a:lstStyle/>
            <a:p>
              <a:endParaRPr lang="tr-TR"/>
            </a:p>
          </p:txBody>
        </p:sp>
        <p:sp>
          <p:nvSpPr>
            <p:cNvPr id="17863" name="Freeform 160"/>
            <p:cNvSpPr>
              <a:spLocks/>
            </p:cNvSpPr>
            <p:nvPr/>
          </p:nvSpPr>
          <p:spPr bwMode="auto">
            <a:xfrm>
              <a:off x="4336" y="2714"/>
              <a:ext cx="311" cy="88"/>
            </a:xfrm>
            <a:custGeom>
              <a:avLst/>
              <a:gdLst>
                <a:gd name="T0" fmla="*/ 0 w 624"/>
                <a:gd name="T1" fmla="*/ 0 h 178"/>
                <a:gd name="T2" fmla="*/ 0 w 624"/>
                <a:gd name="T3" fmla="*/ 0 h 178"/>
                <a:gd name="T4" fmla="*/ 0 w 624"/>
                <a:gd name="T5" fmla="*/ 0 h 178"/>
                <a:gd name="T6" fmla="*/ 0 w 624"/>
                <a:gd name="T7" fmla="*/ 0 h 178"/>
                <a:gd name="T8" fmla="*/ 0 w 624"/>
                <a:gd name="T9" fmla="*/ 0 h 178"/>
                <a:gd name="T10" fmla="*/ 0 60000 65536"/>
                <a:gd name="T11" fmla="*/ 0 60000 65536"/>
                <a:gd name="T12" fmla="*/ 0 60000 65536"/>
                <a:gd name="T13" fmla="*/ 0 60000 65536"/>
                <a:gd name="T14" fmla="*/ 0 60000 65536"/>
                <a:gd name="T15" fmla="*/ 0 w 624"/>
                <a:gd name="T16" fmla="*/ 0 h 178"/>
                <a:gd name="T17" fmla="*/ 624 w 624"/>
                <a:gd name="T18" fmla="*/ 178 h 178"/>
              </a:gdLst>
              <a:ahLst/>
              <a:cxnLst>
                <a:cxn ang="T10">
                  <a:pos x="T0" y="T1"/>
                </a:cxn>
                <a:cxn ang="T11">
                  <a:pos x="T2" y="T3"/>
                </a:cxn>
                <a:cxn ang="T12">
                  <a:pos x="T4" y="T5"/>
                </a:cxn>
                <a:cxn ang="T13">
                  <a:pos x="T6" y="T7"/>
                </a:cxn>
                <a:cxn ang="T14">
                  <a:pos x="T8" y="T9"/>
                </a:cxn>
              </a:cxnLst>
              <a:rect l="T15" t="T16" r="T17" b="T18"/>
              <a:pathLst>
                <a:path w="624" h="178">
                  <a:moveTo>
                    <a:pt x="0" y="0"/>
                  </a:moveTo>
                  <a:lnTo>
                    <a:pt x="6" y="178"/>
                  </a:lnTo>
                  <a:lnTo>
                    <a:pt x="606" y="152"/>
                  </a:lnTo>
                  <a:lnTo>
                    <a:pt x="624" y="16"/>
                  </a:lnTo>
                  <a:lnTo>
                    <a:pt x="0" y="0"/>
                  </a:lnTo>
                  <a:close/>
                </a:path>
              </a:pathLst>
            </a:custGeom>
            <a:solidFill>
              <a:srgbClr val="FFFFFF"/>
            </a:solidFill>
            <a:ln w="9525">
              <a:noFill/>
              <a:round/>
              <a:headEnd/>
              <a:tailEnd/>
            </a:ln>
          </p:spPr>
          <p:txBody>
            <a:bodyPr/>
            <a:lstStyle/>
            <a:p>
              <a:endParaRPr lang="tr-TR"/>
            </a:p>
          </p:txBody>
        </p:sp>
        <p:sp>
          <p:nvSpPr>
            <p:cNvPr id="17864" name="Freeform 161"/>
            <p:cNvSpPr>
              <a:spLocks/>
            </p:cNvSpPr>
            <p:nvPr/>
          </p:nvSpPr>
          <p:spPr bwMode="auto">
            <a:xfrm>
              <a:off x="4469" y="2736"/>
              <a:ext cx="80" cy="39"/>
            </a:xfrm>
            <a:custGeom>
              <a:avLst/>
              <a:gdLst>
                <a:gd name="T0" fmla="*/ 0 w 161"/>
                <a:gd name="T1" fmla="*/ 0 h 79"/>
                <a:gd name="T2" fmla="*/ 0 w 161"/>
                <a:gd name="T3" fmla="*/ 0 h 79"/>
                <a:gd name="T4" fmla="*/ 0 w 161"/>
                <a:gd name="T5" fmla="*/ 0 h 79"/>
                <a:gd name="T6" fmla="*/ 0 w 161"/>
                <a:gd name="T7" fmla="*/ 0 h 79"/>
                <a:gd name="T8" fmla="*/ 0 w 161"/>
                <a:gd name="T9" fmla="*/ 0 h 79"/>
                <a:gd name="T10" fmla="*/ 0 60000 65536"/>
                <a:gd name="T11" fmla="*/ 0 60000 65536"/>
                <a:gd name="T12" fmla="*/ 0 60000 65536"/>
                <a:gd name="T13" fmla="*/ 0 60000 65536"/>
                <a:gd name="T14" fmla="*/ 0 60000 65536"/>
                <a:gd name="T15" fmla="*/ 0 w 161"/>
                <a:gd name="T16" fmla="*/ 0 h 79"/>
                <a:gd name="T17" fmla="*/ 161 w 161"/>
                <a:gd name="T18" fmla="*/ 79 h 79"/>
              </a:gdLst>
              <a:ahLst/>
              <a:cxnLst>
                <a:cxn ang="T10">
                  <a:pos x="T0" y="T1"/>
                </a:cxn>
                <a:cxn ang="T11">
                  <a:pos x="T2" y="T3"/>
                </a:cxn>
                <a:cxn ang="T12">
                  <a:pos x="T4" y="T5"/>
                </a:cxn>
                <a:cxn ang="T13">
                  <a:pos x="T6" y="T7"/>
                </a:cxn>
                <a:cxn ang="T14">
                  <a:pos x="T8" y="T9"/>
                </a:cxn>
              </a:cxnLst>
              <a:rect l="T15" t="T16" r="T17" b="T18"/>
              <a:pathLst>
                <a:path w="161" h="79">
                  <a:moveTo>
                    <a:pt x="0" y="0"/>
                  </a:moveTo>
                  <a:lnTo>
                    <a:pt x="0" y="79"/>
                  </a:lnTo>
                  <a:lnTo>
                    <a:pt x="161" y="74"/>
                  </a:lnTo>
                  <a:lnTo>
                    <a:pt x="156" y="0"/>
                  </a:lnTo>
                  <a:lnTo>
                    <a:pt x="0" y="0"/>
                  </a:lnTo>
                  <a:close/>
                </a:path>
              </a:pathLst>
            </a:custGeom>
            <a:solidFill>
              <a:srgbClr val="000000"/>
            </a:solidFill>
            <a:ln w="9525">
              <a:noFill/>
              <a:round/>
              <a:headEnd/>
              <a:tailEnd/>
            </a:ln>
          </p:spPr>
          <p:txBody>
            <a:bodyPr/>
            <a:lstStyle/>
            <a:p>
              <a:endParaRPr lang="tr-TR"/>
            </a:p>
          </p:txBody>
        </p:sp>
        <p:sp>
          <p:nvSpPr>
            <p:cNvPr id="17865" name="Freeform 162"/>
            <p:cNvSpPr>
              <a:spLocks/>
            </p:cNvSpPr>
            <p:nvPr/>
          </p:nvSpPr>
          <p:spPr bwMode="auto">
            <a:xfrm>
              <a:off x="4190" y="2379"/>
              <a:ext cx="136" cy="410"/>
            </a:xfrm>
            <a:custGeom>
              <a:avLst/>
              <a:gdLst>
                <a:gd name="T0" fmla="*/ 1 w 272"/>
                <a:gd name="T1" fmla="*/ 0 h 818"/>
                <a:gd name="T2" fmla="*/ 0 w 272"/>
                <a:gd name="T3" fmla="*/ 1 h 818"/>
                <a:gd name="T4" fmla="*/ 0 w 272"/>
                <a:gd name="T5" fmla="*/ 1 h 818"/>
                <a:gd name="T6" fmla="*/ 1 w 272"/>
                <a:gd name="T7" fmla="*/ 1 h 818"/>
                <a:gd name="T8" fmla="*/ 1 w 272"/>
                <a:gd name="T9" fmla="*/ 1 h 818"/>
                <a:gd name="T10" fmla="*/ 1 w 272"/>
                <a:gd name="T11" fmla="*/ 1 h 818"/>
                <a:gd name="T12" fmla="*/ 1 w 272"/>
                <a:gd name="T13" fmla="*/ 1 h 818"/>
                <a:gd name="T14" fmla="*/ 1 w 272"/>
                <a:gd name="T15" fmla="*/ 1 h 818"/>
                <a:gd name="T16" fmla="*/ 1 w 272"/>
                <a:gd name="T17" fmla="*/ 1 h 818"/>
                <a:gd name="T18" fmla="*/ 1 w 272"/>
                <a:gd name="T19" fmla="*/ 1 h 818"/>
                <a:gd name="T20" fmla="*/ 1 w 272"/>
                <a:gd name="T21" fmla="*/ 1 h 818"/>
                <a:gd name="T22" fmla="*/ 1 w 272"/>
                <a:gd name="T23" fmla="*/ 1 h 818"/>
                <a:gd name="T24" fmla="*/ 1 w 272"/>
                <a:gd name="T25" fmla="*/ 1 h 818"/>
                <a:gd name="T26" fmla="*/ 1 w 272"/>
                <a:gd name="T27" fmla="*/ 1 h 818"/>
                <a:gd name="T28" fmla="*/ 1 w 272"/>
                <a:gd name="T29" fmla="*/ 1 h 818"/>
                <a:gd name="T30" fmla="*/ 1 w 272"/>
                <a:gd name="T31" fmla="*/ 1 h 818"/>
                <a:gd name="T32" fmla="*/ 1 w 272"/>
                <a:gd name="T33" fmla="*/ 1 h 818"/>
                <a:gd name="T34" fmla="*/ 1 w 272"/>
                <a:gd name="T35" fmla="*/ 1 h 818"/>
                <a:gd name="T36" fmla="*/ 1 w 272"/>
                <a:gd name="T37" fmla="*/ 1 h 818"/>
                <a:gd name="T38" fmla="*/ 1 w 272"/>
                <a:gd name="T39" fmla="*/ 1 h 818"/>
                <a:gd name="T40" fmla="*/ 1 w 272"/>
                <a:gd name="T41" fmla="*/ 1 h 818"/>
                <a:gd name="T42" fmla="*/ 1 w 272"/>
                <a:gd name="T43" fmla="*/ 1 h 818"/>
                <a:gd name="T44" fmla="*/ 1 w 272"/>
                <a:gd name="T45" fmla="*/ 0 h 8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2"/>
                <a:gd name="T70" fmla="*/ 0 h 818"/>
                <a:gd name="T71" fmla="*/ 272 w 272"/>
                <a:gd name="T72" fmla="*/ 818 h 81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2" h="818">
                  <a:moveTo>
                    <a:pt x="238" y="0"/>
                  </a:moveTo>
                  <a:lnTo>
                    <a:pt x="0" y="71"/>
                  </a:lnTo>
                  <a:lnTo>
                    <a:pt x="0" y="600"/>
                  </a:lnTo>
                  <a:lnTo>
                    <a:pt x="2" y="597"/>
                  </a:lnTo>
                  <a:lnTo>
                    <a:pt x="8" y="589"/>
                  </a:lnTo>
                  <a:lnTo>
                    <a:pt x="18" y="577"/>
                  </a:lnTo>
                  <a:lnTo>
                    <a:pt x="31" y="567"/>
                  </a:lnTo>
                  <a:lnTo>
                    <a:pt x="47" y="559"/>
                  </a:lnTo>
                  <a:lnTo>
                    <a:pt x="65" y="555"/>
                  </a:lnTo>
                  <a:lnTo>
                    <a:pt x="85" y="561"/>
                  </a:lnTo>
                  <a:lnTo>
                    <a:pt x="107" y="576"/>
                  </a:lnTo>
                  <a:lnTo>
                    <a:pt x="128" y="603"/>
                  </a:lnTo>
                  <a:lnTo>
                    <a:pt x="147" y="636"/>
                  </a:lnTo>
                  <a:lnTo>
                    <a:pt x="165" y="675"/>
                  </a:lnTo>
                  <a:lnTo>
                    <a:pt x="178" y="714"/>
                  </a:lnTo>
                  <a:lnTo>
                    <a:pt x="190" y="751"/>
                  </a:lnTo>
                  <a:lnTo>
                    <a:pt x="199" y="781"/>
                  </a:lnTo>
                  <a:lnTo>
                    <a:pt x="204" y="802"/>
                  </a:lnTo>
                  <a:lnTo>
                    <a:pt x="206" y="810"/>
                  </a:lnTo>
                  <a:lnTo>
                    <a:pt x="264" y="818"/>
                  </a:lnTo>
                  <a:lnTo>
                    <a:pt x="242" y="679"/>
                  </a:lnTo>
                  <a:lnTo>
                    <a:pt x="272" y="668"/>
                  </a:lnTo>
                  <a:lnTo>
                    <a:pt x="238" y="0"/>
                  </a:lnTo>
                  <a:close/>
                </a:path>
              </a:pathLst>
            </a:custGeom>
            <a:solidFill>
              <a:srgbClr val="C46300"/>
            </a:solidFill>
            <a:ln w="9525">
              <a:noFill/>
              <a:round/>
              <a:headEnd/>
              <a:tailEnd/>
            </a:ln>
          </p:spPr>
          <p:txBody>
            <a:bodyPr/>
            <a:lstStyle/>
            <a:p>
              <a:endParaRPr lang="tr-TR"/>
            </a:p>
          </p:txBody>
        </p:sp>
        <p:sp>
          <p:nvSpPr>
            <p:cNvPr id="17866" name="Freeform 163"/>
            <p:cNvSpPr>
              <a:spLocks/>
            </p:cNvSpPr>
            <p:nvPr/>
          </p:nvSpPr>
          <p:spPr bwMode="auto">
            <a:xfrm>
              <a:off x="4237" y="2396"/>
              <a:ext cx="63" cy="143"/>
            </a:xfrm>
            <a:custGeom>
              <a:avLst/>
              <a:gdLst>
                <a:gd name="T0" fmla="*/ 0 w 127"/>
                <a:gd name="T1" fmla="*/ 0 h 286"/>
                <a:gd name="T2" fmla="*/ 0 w 127"/>
                <a:gd name="T3" fmla="*/ 1 h 286"/>
                <a:gd name="T4" fmla="*/ 0 w 127"/>
                <a:gd name="T5" fmla="*/ 1 h 286"/>
                <a:gd name="T6" fmla="*/ 0 w 127"/>
                <a:gd name="T7" fmla="*/ 1 h 286"/>
                <a:gd name="T8" fmla="*/ 0 w 127"/>
                <a:gd name="T9" fmla="*/ 0 h 286"/>
                <a:gd name="T10" fmla="*/ 0 60000 65536"/>
                <a:gd name="T11" fmla="*/ 0 60000 65536"/>
                <a:gd name="T12" fmla="*/ 0 60000 65536"/>
                <a:gd name="T13" fmla="*/ 0 60000 65536"/>
                <a:gd name="T14" fmla="*/ 0 60000 65536"/>
                <a:gd name="T15" fmla="*/ 0 w 127"/>
                <a:gd name="T16" fmla="*/ 0 h 286"/>
                <a:gd name="T17" fmla="*/ 127 w 127"/>
                <a:gd name="T18" fmla="*/ 286 h 286"/>
              </a:gdLst>
              <a:ahLst/>
              <a:cxnLst>
                <a:cxn ang="T10">
                  <a:pos x="T0" y="T1"/>
                </a:cxn>
                <a:cxn ang="T11">
                  <a:pos x="T2" y="T3"/>
                </a:cxn>
                <a:cxn ang="T12">
                  <a:pos x="T4" y="T5"/>
                </a:cxn>
                <a:cxn ang="T13">
                  <a:pos x="T6" y="T7"/>
                </a:cxn>
                <a:cxn ang="T14">
                  <a:pos x="T8" y="T9"/>
                </a:cxn>
              </a:cxnLst>
              <a:rect l="T15" t="T16" r="T17" b="T18"/>
              <a:pathLst>
                <a:path w="127" h="286">
                  <a:moveTo>
                    <a:pt x="127" y="0"/>
                  </a:moveTo>
                  <a:lnTo>
                    <a:pt x="0" y="36"/>
                  </a:lnTo>
                  <a:lnTo>
                    <a:pt x="2" y="286"/>
                  </a:lnTo>
                  <a:lnTo>
                    <a:pt x="125" y="246"/>
                  </a:lnTo>
                  <a:lnTo>
                    <a:pt x="127" y="0"/>
                  </a:lnTo>
                  <a:close/>
                </a:path>
              </a:pathLst>
            </a:custGeom>
            <a:solidFill>
              <a:srgbClr val="000000"/>
            </a:solidFill>
            <a:ln w="9525">
              <a:noFill/>
              <a:round/>
              <a:headEnd/>
              <a:tailEnd/>
            </a:ln>
          </p:spPr>
          <p:txBody>
            <a:bodyPr/>
            <a:lstStyle/>
            <a:p>
              <a:endParaRPr lang="tr-TR"/>
            </a:p>
          </p:txBody>
        </p:sp>
        <p:sp>
          <p:nvSpPr>
            <p:cNvPr id="17867" name="Freeform 164"/>
            <p:cNvSpPr>
              <a:spLocks/>
            </p:cNvSpPr>
            <p:nvPr/>
          </p:nvSpPr>
          <p:spPr bwMode="auto">
            <a:xfrm>
              <a:off x="4212" y="2413"/>
              <a:ext cx="19" cy="217"/>
            </a:xfrm>
            <a:custGeom>
              <a:avLst/>
              <a:gdLst>
                <a:gd name="T0" fmla="*/ 1 w 38"/>
                <a:gd name="T1" fmla="*/ 0 h 434"/>
                <a:gd name="T2" fmla="*/ 0 w 38"/>
                <a:gd name="T3" fmla="*/ 1 h 434"/>
                <a:gd name="T4" fmla="*/ 1 w 38"/>
                <a:gd name="T5" fmla="*/ 1 h 434"/>
                <a:gd name="T6" fmla="*/ 1 w 38"/>
                <a:gd name="T7" fmla="*/ 0 h 434"/>
                <a:gd name="T8" fmla="*/ 0 60000 65536"/>
                <a:gd name="T9" fmla="*/ 0 60000 65536"/>
                <a:gd name="T10" fmla="*/ 0 60000 65536"/>
                <a:gd name="T11" fmla="*/ 0 60000 65536"/>
                <a:gd name="T12" fmla="*/ 0 w 38"/>
                <a:gd name="T13" fmla="*/ 0 h 434"/>
                <a:gd name="T14" fmla="*/ 38 w 38"/>
                <a:gd name="T15" fmla="*/ 434 h 434"/>
              </a:gdLst>
              <a:ahLst/>
              <a:cxnLst>
                <a:cxn ang="T8">
                  <a:pos x="T0" y="T1"/>
                </a:cxn>
                <a:cxn ang="T9">
                  <a:pos x="T2" y="T3"/>
                </a:cxn>
                <a:cxn ang="T10">
                  <a:pos x="T4" y="T5"/>
                </a:cxn>
                <a:cxn ang="T11">
                  <a:pos x="T6" y="T7"/>
                </a:cxn>
              </a:cxnLst>
              <a:rect l="T12" t="T13" r="T14" b="T15"/>
              <a:pathLst>
                <a:path w="38" h="434">
                  <a:moveTo>
                    <a:pt x="24" y="0"/>
                  </a:moveTo>
                  <a:lnTo>
                    <a:pt x="0" y="4"/>
                  </a:lnTo>
                  <a:lnTo>
                    <a:pt x="38" y="434"/>
                  </a:lnTo>
                  <a:lnTo>
                    <a:pt x="24" y="0"/>
                  </a:lnTo>
                  <a:close/>
                </a:path>
              </a:pathLst>
            </a:custGeom>
            <a:solidFill>
              <a:srgbClr val="000000"/>
            </a:solidFill>
            <a:ln w="9525">
              <a:noFill/>
              <a:round/>
              <a:headEnd/>
              <a:tailEnd/>
            </a:ln>
          </p:spPr>
          <p:txBody>
            <a:bodyPr/>
            <a:lstStyle/>
            <a:p>
              <a:endParaRPr lang="tr-TR"/>
            </a:p>
          </p:txBody>
        </p:sp>
        <p:sp>
          <p:nvSpPr>
            <p:cNvPr id="17868" name="Freeform 165"/>
            <p:cNvSpPr>
              <a:spLocks/>
            </p:cNvSpPr>
            <p:nvPr/>
          </p:nvSpPr>
          <p:spPr bwMode="auto">
            <a:xfrm>
              <a:off x="4260" y="2420"/>
              <a:ext cx="42" cy="93"/>
            </a:xfrm>
            <a:custGeom>
              <a:avLst/>
              <a:gdLst>
                <a:gd name="T0" fmla="*/ 1 w 83"/>
                <a:gd name="T1" fmla="*/ 1 h 185"/>
                <a:gd name="T2" fmla="*/ 0 w 83"/>
                <a:gd name="T3" fmla="*/ 0 h 185"/>
                <a:gd name="T4" fmla="*/ 1 w 83"/>
                <a:gd name="T5" fmla="*/ 1 h 185"/>
                <a:gd name="T6" fmla="*/ 1 w 83"/>
                <a:gd name="T7" fmla="*/ 1 h 185"/>
                <a:gd name="T8" fmla="*/ 1 w 83"/>
                <a:gd name="T9" fmla="*/ 1 h 185"/>
                <a:gd name="T10" fmla="*/ 0 60000 65536"/>
                <a:gd name="T11" fmla="*/ 0 60000 65536"/>
                <a:gd name="T12" fmla="*/ 0 60000 65536"/>
                <a:gd name="T13" fmla="*/ 0 60000 65536"/>
                <a:gd name="T14" fmla="*/ 0 60000 65536"/>
                <a:gd name="T15" fmla="*/ 0 w 83"/>
                <a:gd name="T16" fmla="*/ 0 h 185"/>
                <a:gd name="T17" fmla="*/ 83 w 83"/>
                <a:gd name="T18" fmla="*/ 185 h 185"/>
              </a:gdLst>
              <a:ahLst/>
              <a:cxnLst>
                <a:cxn ang="T10">
                  <a:pos x="T0" y="T1"/>
                </a:cxn>
                <a:cxn ang="T11">
                  <a:pos x="T2" y="T3"/>
                </a:cxn>
                <a:cxn ang="T12">
                  <a:pos x="T4" y="T5"/>
                </a:cxn>
                <a:cxn ang="T13">
                  <a:pos x="T6" y="T7"/>
                </a:cxn>
                <a:cxn ang="T14">
                  <a:pos x="T8" y="T9"/>
                </a:cxn>
              </a:cxnLst>
              <a:rect l="T15" t="T16" r="T17" b="T18"/>
              <a:pathLst>
                <a:path w="83" h="185">
                  <a:moveTo>
                    <a:pt x="67" y="14"/>
                  </a:moveTo>
                  <a:lnTo>
                    <a:pt x="0" y="0"/>
                  </a:lnTo>
                  <a:lnTo>
                    <a:pt x="3" y="183"/>
                  </a:lnTo>
                  <a:lnTo>
                    <a:pt x="83" y="185"/>
                  </a:lnTo>
                  <a:lnTo>
                    <a:pt x="67" y="14"/>
                  </a:lnTo>
                  <a:close/>
                </a:path>
              </a:pathLst>
            </a:custGeom>
            <a:solidFill>
              <a:srgbClr val="FFFFFF"/>
            </a:solidFill>
            <a:ln w="9525">
              <a:noFill/>
              <a:round/>
              <a:headEnd/>
              <a:tailEnd/>
            </a:ln>
          </p:spPr>
          <p:txBody>
            <a:bodyPr/>
            <a:lstStyle/>
            <a:p>
              <a:endParaRPr lang="tr-TR"/>
            </a:p>
          </p:txBody>
        </p:sp>
        <p:sp>
          <p:nvSpPr>
            <p:cNvPr id="17869" name="Freeform 166"/>
            <p:cNvSpPr>
              <a:spLocks/>
            </p:cNvSpPr>
            <p:nvPr/>
          </p:nvSpPr>
          <p:spPr bwMode="auto">
            <a:xfrm>
              <a:off x="4167" y="2700"/>
              <a:ext cx="30" cy="75"/>
            </a:xfrm>
            <a:custGeom>
              <a:avLst/>
              <a:gdLst>
                <a:gd name="T0" fmla="*/ 0 w 61"/>
                <a:gd name="T1" fmla="*/ 0 h 150"/>
                <a:gd name="T2" fmla="*/ 0 w 61"/>
                <a:gd name="T3" fmla="*/ 1 h 150"/>
                <a:gd name="T4" fmla="*/ 0 w 61"/>
                <a:gd name="T5" fmla="*/ 1 h 150"/>
                <a:gd name="T6" fmla="*/ 0 w 61"/>
                <a:gd name="T7" fmla="*/ 1 h 150"/>
                <a:gd name="T8" fmla="*/ 0 w 61"/>
                <a:gd name="T9" fmla="*/ 1 h 150"/>
                <a:gd name="T10" fmla="*/ 0 w 61"/>
                <a:gd name="T11" fmla="*/ 1 h 150"/>
                <a:gd name="T12" fmla="*/ 0 w 61"/>
                <a:gd name="T13" fmla="*/ 1 h 150"/>
                <a:gd name="T14" fmla="*/ 0 w 61"/>
                <a:gd name="T15" fmla="*/ 1 h 150"/>
                <a:gd name="T16" fmla="*/ 0 w 61"/>
                <a:gd name="T17" fmla="*/ 1 h 150"/>
                <a:gd name="T18" fmla="*/ 0 w 61"/>
                <a:gd name="T19" fmla="*/ 1 h 150"/>
                <a:gd name="T20" fmla="*/ 0 w 61"/>
                <a:gd name="T21" fmla="*/ 1 h 150"/>
                <a:gd name="T22" fmla="*/ 0 w 61"/>
                <a:gd name="T23" fmla="*/ 1 h 150"/>
                <a:gd name="T24" fmla="*/ 0 w 61"/>
                <a:gd name="T25" fmla="*/ 1 h 150"/>
                <a:gd name="T26" fmla="*/ 0 w 61"/>
                <a:gd name="T27" fmla="*/ 1 h 150"/>
                <a:gd name="T28" fmla="*/ 0 w 61"/>
                <a:gd name="T29" fmla="*/ 1 h 150"/>
                <a:gd name="T30" fmla="*/ 0 w 61"/>
                <a:gd name="T31" fmla="*/ 1 h 150"/>
                <a:gd name="T32" fmla="*/ 0 w 61"/>
                <a:gd name="T33" fmla="*/ 1 h 150"/>
                <a:gd name="T34" fmla="*/ 0 w 61"/>
                <a:gd name="T35" fmla="*/ 1 h 150"/>
                <a:gd name="T36" fmla="*/ 0 w 61"/>
                <a:gd name="T37" fmla="*/ 1 h 150"/>
                <a:gd name="T38" fmla="*/ 0 w 61"/>
                <a:gd name="T39" fmla="*/ 1 h 150"/>
                <a:gd name="T40" fmla="*/ 0 w 61"/>
                <a:gd name="T41" fmla="*/ 1 h 150"/>
                <a:gd name="T42" fmla="*/ 0 w 61"/>
                <a:gd name="T43" fmla="*/ 1 h 150"/>
                <a:gd name="T44" fmla="*/ 0 w 61"/>
                <a:gd name="T45" fmla="*/ 0 h 1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1"/>
                <a:gd name="T70" fmla="*/ 0 h 150"/>
                <a:gd name="T71" fmla="*/ 61 w 61"/>
                <a:gd name="T72" fmla="*/ 150 h 15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1" h="150">
                  <a:moveTo>
                    <a:pt x="20" y="0"/>
                  </a:moveTo>
                  <a:lnTo>
                    <a:pt x="16" y="3"/>
                  </a:lnTo>
                  <a:lnTo>
                    <a:pt x="6" y="16"/>
                  </a:lnTo>
                  <a:lnTo>
                    <a:pt x="0" y="38"/>
                  </a:lnTo>
                  <a:lnTo>
                    <a:pt x="1" y="71"/>
                  </a:lnTo>
                  <a:lnTo>
                    <a:pt x="6" y="90"/>
                  </a:lnTo>
                  <a:lnTo>
                    <a:pt x="12" y="106"/>
                  </a:lnTo>
                  <a:lnTo>
                    <a:pt x="20" y="118"/>
                  </a:lnTo>
                  <a:lnTo>
                    <a:pt x="28" y="130"/>
                  </a:lnTo>
                  <a:lnTo>
                    <a:pt x="35" y="138"/>
                  </a:lnTo>
                  <a:lnTo>
                    <a:pt x="41" y="145"/>
                  </a:lnTo>
                  <a:lnTo>
                    <a:pt x="46" y="148"/>
                  </a:lnTo>
                  <a:lnTo>
                    <a:pt x="47" y="150"/>
                  </a:lnTo>
                  <a:lnTo>
                    <a:pt x="47" y="141"/>
                  </a:lnTo>
                  <a:lnTo>
                    <a:pt x="47" y="123"/>
                  </a:lnTo>
                  <a:lnTo>
                    <a:pt x="47" y="100"/>
                  </a:lnTo>
                  <a:lnTo>
                    <a:pt x="50" y="77"/>
                  </a:lnTo>
                  <a:lnTo>
                    <a:pt x="54" y="56"/>
                  </a:lnTo>
                  <a:lnTo>
                    <a:pt x="57" y="39"/>
                  </a:lnTo>
                  <a:lnTo>
                    <a:pt x="59" y="26"/>
                  </a:lnTo>
                  <a:lnTo>
                    <a:pt x="61" y="22"/>
                  </a:lnTo>
                  <a:lnTo>
                    <a:pt x="41" y="5"/>
                  </a:lnTo>
                  <a:lnTo>
                    <a:pt x="20" y="0"/>
                  </a:lnTo>
                  <a:close/>
                </a:path>
              </a:pathLst>
            </a:custGeom>
            <a:solidFill>
              <a:srgbClr val="FFA816"/>
            </a:solidFill>
            <a:ln w="9525">
              <a:noFill/>
              <a:round/>
              <a:headEnd/>
              <a:tailEnd/>
            </a:ln>
          </p:spPr>
          <p:txBody>
            <a:bodyPr/>
            <a:lstStyle/>
            <a:p>
              <a:endParaRPr lang="tr-TR"/>
            </a:p>
          </p:txBody>
        </p:sp>
        <p:sp>
          <p:nvSpPr>
            <p:cNvPr id="17870" name="Freeform 167"/>
            <p:cNvSpPr>
              <a:spLocks/>
            </p:cNvSpPr>
            <p:nvPr/>
          </p:nvSpPr>
          <p:spPr bwMode="auto">
            <a:xfrm>
              <a:off x="4118" y="2702"/>
              <a:ext cx="72" cy="93"/>
            </a:xfrm>
            <a:custGeom>
              <a:avLst/>
              <a:gdLst>
                <a:gd name="T0" fmla="*/ 0 w 145"/>
                <a:gd name="T1" fmla="*/ 0 h 188"/>
                <a:gd name="T2" fmla="*/ 0 w 145"/>
                <a:gd name="T3" fmla="*/ 0 h 188"/>
                <a:gd name="T4" fmla="*/ 0 w 145"/>
                <a:gd name="T5" fmla="*/ 0 h 188"/>
                <a:gd name="T6" fmla="*/ 0 w 145"/>
                <a:gd name="T7" fmla="*/ 0 h 188"/>
                <a:gd name="T8" fmla="*/ 0 w 145"/>
                <a:gd name="T9" fmla="*/ 0 h 188"/>
                <a:gd name="T10" fmla="*/ 0 w 145"/>
                <a:gd name="T11" fmla="*/ 0 h 188"/>
                <a:gd name="T12" fmla="*/ 0 w 145"/>
                <a:gd name="T13" fmla="*/ 0 h 188"/>
                <a:gd name="T14" fmla="*/ 0 w 145"/>
                <a:gd name="T15" fmla="*/ 0 h 188"/>
                <a:gd name="T16" fmla="*/ 0 w 145"/>
                <a:gd name="T17" fmla="*/ 0 h 188"/>
                <a:gd name="T18" fmla="*/ 0 w 145"/>
                <a:gd name="T19" fmla="*/ 0 h 188"/>
                <a:gd name="T20" fmla="*/ 0 w 145"/>
                <a:gd name="T21" fmla="*/ 0 h 188"/>
                <a:gd name="T22" fmla="*/ 0 w 145"/>
                <a:gd name="T23" fmla="*/ 0 h 188"/>
                <a:gd name="T24" fmla="*/ 0 w 145"/>
                <a:gd name="T25" fmla="*/ 0 h 188"/>
                <a:gd name="T26" fmla="*/ 0 w 145"/>
                <a:gd name="T27" fmla="*/ 0 h 188"/>
                <a:gd name="T28" fmla="*/ 0 w 145"/>
                <a:gd name="T29" fmla="*/ 0 h 188"/>
                <a:gd name="T30" fmla="*/ 0 w 145"/>
                <a:gd name="T31" fmla="*/ 0 h 188"/>
                <a:gd name="T32" fmla="*/ 0 w 145"/>
                <a:gd name="T33" fmla="*/ 0 h 188"/>
                <a:gd name="T34" fmla="*/ 0 w 145"/>
                <a:gd name="T35" fmla="*/ 0 h 188"/>
                <a:gd name="T36" fmla="*/ 0 w 145"/>
                <a:gd name="T37" fmla="*/ 0 h 188"/>
                <a:gd name="T38" fmla="*/ 0 w 145"/>
                <a:gd name="T39" fmla="*/ 0 h 188"/>
                <a:gd name="T40" fmla="*/ 0 w 145"/>
                <a:gd name="T41" fmla="*/ 0 h 188"/>
                <a:gd name="T42" fmla="*/ 0 w 145"/>
                <a:gd name="T43" fmla="*/ 0 h 188"/>
                <a:gd name="T44" fmla="*/ 0 w 145"/>
                <a:gd name="T45" fmla="*/ 0 h 188"/>
                <a:gd name="T46" fmla="*/ 0 w 145"/>
                <a:gd name="T47" fmla="*/ 0 h 188"/>
                <a:gd name="T48" fmla="*/ 0 w 145"/>
                <a:gd name="T49" fmla="*/ 0 h 188"/>
                <a:gd name="T50" fmla="*/ 0 w 145"/>
                <a:gd name="T51" fmla="*/ 0 h 188"/>
                <a:gd name="T52" fmla="*/ 0 w 145"/>
                <a:gd name="T53" fmla="*/ 0 h 188"/>
                <a:gd name="T54" fmla="*/ 0 w 145"/>
                <a:gd name="T55" fmla="*/ 0 h 18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5"/>
                <a:gd name="T85" fmla="*/ 0 h 188"/>
                <a:gd name="T86" fmla="*/ 145 w 145"/>
                <a:gd name="T87" fmla="*/ 188 h 18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5" h="188">
                  <a:moveTo>
                    <a:pt x="145" y="176"/>
                  </a:moveTo>
                  <a:lnTo>
                    <a:pt x="42" y="188"/>
                  </a:lnTo>
                  <a:lnTo>
                    <a:pt x="40" y="186"/>
                  </a:lnTo>
                  <a:lnTo>
                    <a:pt x="34" y="180"/>
                  </a:lnTo>
                  <a:lnTo>
                    <a:pt x="26" y="171"/>
                  </a:lnTo>
                  <a:lnTo>
                    <a:pt x="18" y="159"/>
                  </a:lnTo>
                  <a:lnTo>
                    <a:pt x="9" y="144"/>
                  </a:lnTo>
                  <a:lnTo>
                    <a:pt x="3" y="127"/>
                  </a:lnTo>
                  <a:lnTo>
                    <a:pt x="0" y="107"/>
                  </a:lnTo>
                  <a:lnTo>
                    <a:pt x="1" y="87"/>
                  </a:lnTo>
                  <a:lnTo>
                    <a:pt x="5" y="66"/>
                  </a:lnTo>
                  <a:lnTo>
                    <a:pt x="8" y="54"/>
                  </a:lnTo>
                  <a:lnTo>
                    <a:pt x="9" y="50"/>
                  </a:lnTo>
                  <a:lnTo>
                    <a:pt x="9" y="49"/>
                  </a:lnTo>
                  <a:lnTo>
                    <a:pt x="96" y="0"/>
                  </a:lnTo>
                  <a:lnTo>
                    <a:pt x="94" y="8"/>
                  </a:lnTo>
                  <a:lnTo>
                    <a:pt x="88" y="28"/>
                  </a:lnTo>
                  <a:lnTo>
                    <a:pt x="85" y="53"/>
                  </a:lnTo>
                  <a:lnTo>
                    <a:pt x="88" y="81"/>
                  </a:lnTo>
                  <a:lnTo>
                    <a:pt x="94" y="95"/>
                  </a:lnTo>
                  <a:lnTo>
                    <a:pt x="101" y="108"/>
                  </a:lnTo>
                  <a:lnTo>
                    <a:pt x="110" y="122"/>
                  </a:lnTo>
                  <a:lnTo>
                    <a:pt x="121" y="135"/>
                  </a:lnTo>
                  <a:lnTo>
                    <a:pt x="130" y="147"/>
                  </a:lnTo>
                  <a:lnTo>
                    <a:pt x="138" y="155"/>
                  </a:lnTo>
                  <a:lnTo>
                    <a:pt x="143" y="160"/>
                  </a:lnTo>
                  <a:lnTo>
                    <a:pt x="145" y="163"/>
                  </a:lnTo>
                  <a:lnTo>
                    <a:pt x="145" y="176"/>
                  </a:lnTo>
                  <a:close/>
                </a:path>
              </a:pathLst>
            </a:custGeom>
            <a:solidFill>
              <a:srgbClr val="FFE087"/>
            </a:solidFill>
            <a:ln w="9525">
              <a:noFill/>
              <a:round/>
              <a:headEnd/>
              <a:tailEnd/>
            </a:ln>
          </p:spPr>
          <p:txBody>
            <a:bodyPr/>
            <a:lstStyle/>
            <a:p>
              <a:endParaRPr lang="tr-TR"/>
            </a:p>
          </p:txBody>
        </p:sp>
        <p:sp>
          <p:nvSpPr>
            <p:cNvPr id="17871" name="Freeform 168"/>
            <p:cNvSpPr>
              <a:spLocks/>
            </p:cNvSpPr>
            <p:nvPr/>
          </p:nvSpPr>
          <p:spPr bwMode="auto">
            <a:xfrm>
              <a:off x="4593" y="2466"/>
              <a:ext cx="31" cy="80"/>
            </a:xfrm>
            <a:custGeom>
              <a:avLst/>
              <a:gdLst>
                <a:gd name="T0" fmla="*/ 0 w 62"/>
                <a:gd name="T1" fmla="*/ 0 h 160"/>
                <a:gd name="T2" fmla="*/ 1 w 62"/>
                <a:gd name="T3" fmla="*/ 1 h 160"/>
                <a:gd name="T4" fmla="*/ 1 w 62"/>
                <a:gd name="T5" fmla="*/ 1 h 160"/>
                <a:gd name="T6" fmla="*/ 0 w 62"/>
                <a:gd name="T7" fmla="*/ 0 h 160"/>
                <a:gd name="T8" fmla="*/ 0 60000 65536"/>
                <a:gd name="T9" fmla="*/ 0 60000 65536"/>
                <a:gd name="T10" fmla="*/ 0 60000 65536"/>
                <a:gd name="T11" fmla="*/ 0 60000 65536"/>
                <a:gd name="T12" fmla="*/ 0 w 62"/>
                <a:gd name="T13" fmla="*/ 0 h 160"/>
                <a:gd name="T14" fmla="*/ 62 w 62"/>
                <a:gd name="T15" fmla="*/ 160 h 160"/>
              </a:gdLst>
              <a:ahLst/>
              <a:cxnLst>
                <a:cxn ang="T8">
                  <a:pos x="T0" y="T1"/>
                </a:cxn>
                <a:cxn ang="T9">
                  <a:pos x="T2" y="T3"/>
                </a:cxn>
                <a:cxn ang="T10">
                  <a:pos x="T4" y="T5"/>
                </a:cxn>
                <a:cxn ang="T11">
                  <a:pos x="T6" y="T7"/>
                </a:cxn>
              </a:cxnLst>
              <a:rect l="T12" t="T13" r="T14" b="T15"/>
              <a:pathLst>
                <a:path w="62" h="160">
                  <a:moveTo>
                    <a:pt x="0" y="0"/>
                  </a:moveTo>
                  <a:lnTo>
                    <a:pt x="60" y="160"/>
                  </a:lnTo>
                  <a:lnTo>
                    <a:pt x="62" y="12"/>
                  </a:lnTo>
                  <a:lnTo>
                    <a:pt x="0" y="0"/>
                  </a:lnTo>
                  <a:close/>
                </a:path>
              </a:pathLst>
            </a:custGeom>
            <a:solidFill>
              <a:srgbClr val="FFFFFF"/>
            </a:solidFill>
            <a:ln w="9525">
              <a:noFill/>
              <a:round/>
              <a:headEnd/>
              <a:tailEnd/>
            </a:ln>
          </p:spPr>
          <p:txBody>
            <a:bodyPr/>
            <a:lstStyle/>
            <a:p>
              <a:endParaRPr lang="tr-TR"/>
            </a:p>
          </p:txBody>
        </p:sp>
        <p:sp>
          <p:nvSpPr>
            <p:cNvPr id="17872" name="Freeform 169"/>
            <p:cNvSpPr>
              <a:spLocks/>
            </p:cNvSpPr>
            <p:nvPr/>
          </p:nvSpPr>
          <p:spPr bwMode="auto">
            <a:xfrm>
              <a:off x="4345" y="2393"/>
              <a:ext cx="263" cy="148"/>
            </a:xfrm>
            <a:custGeom>
              <a:avLst/>
              <a:gdLst>
                <a:gd name="T0" fmla="*/ 0 w 524"/>
                <a:gd name="T1" fmla="*/ 0 h 295"/>
                <a:gd name="T2" fmla="*/ 1 w 524"/>
                <a:gd name="T3" fmla="*/ 1 h 295"/>
                <a:gd name="T4" fmla="*/ 1 w 524"/>
                <a:gd name="T5" fmla="*/ 1 h 295"/>
                <a:gd name="T6" fmla="*/ 1 w 524"/>
                <a:gd name="T7" fmla="*/ 1 h 295"/>
                <a:gd name="T8" fmla="*/ 0 w 524"/>
                <a:gd name="T9" fmla="*/ 0 h 295"/>
                <a:gd name="T10" fmla="*/ 0 60000 65536"/>
                <a:gd name="T11" fmla="*/ 0 60000 65536"/>
                <a:gd name="T12" fmla="*/ 0 60000 65536"/>
                <a:gd name="T13" fmla="*/ 0 60000 65536"/>
                <a:gd name="T14" fmla="*/ 0 60000 65536"/>
                <a:gd name="T15" fmla="*/ 0 w 524"/>
                <a:gd name="T16" fmla="*/ 0 h 295"/>
                <a:gd name="T17" fmla="*/ 524 w 524"/>
                <a:gd name="T18" fmla="*/ 295 h 295"/>
              </a:gdLst>
              <a:ahLst/>
              <a:cxnLst>
                <a:cxn ang="T10">
                  <a:pos x="T0" y="T1"/>
                </a:cxn>
                <a:cxn ang="T11">
                  <a:pos x="T2" y="T3"/>
                </a:cxn>
                <a:cxn ang="T12">
                  <a:pos x="T4" y="T5"/>
                </a:cxn>
                <a:cxn ang="T13">
                  <a:pos x="T6" y="T7"/>
                </a:cxn>
                <a:cxn ang="T14">
                  <a:pos x="T8" y="T9"/>
                </a:cxn>
              </a:cxnLst>
              <a:rect l="T15" t="T16" r="T17" b="T18"/>
              <a:pathLst>
                <a:path w="524" h="295">
                  <a:moveTo>
                    <a:pt x="0" y="0"/>
                  </a:moveTo>
                  <a:lnTo>
                    <a:pt x="18" y="273"/>
                  </a:lnTo>
                  <a:lnTo>
                    <a:pt x="524" y="295"/>
                  </a:lnTo>
                  <a:lnTo>
                    <a:pt x="429" y="47"/>
                  </a:lnTo>
                  <a:lnTo>
                    <a:pt x="0" y="0"/>
                  </a:lnTo>
                  <a:close/>
                </a:path>
              </a:pathLst>
            </a:custGeom>
            <a:solidFill>
              <a:srgbClr val="000000"/>
            </a:solidFill>
            <a:ln w="9525">
              <a:noFill/>
              <a:round/>
              <a:headEnd/>
              <a:tailEnd/>
            </a:ln>
          </p:spPr>
          <p:txBody>
            <a:bodyPr/>
            <a:lstStyle/>
            <a:p>
              <a:endParaRPr lang="tr-TR"/>
            </a:p>
          </p:txBody>
        </p:sp>
        <p:sp>
          <p:nvSpPr>
            <p:cNvPr id="17873" name="Freeform 170"/>
            <p:cNvSpPr>
              <a:spLocks/>
            </p:cNvSpPr>
            <p:nvPr/>
          </p:nvSpPr>
          <p:spPr bwMode="auto">
            <a:xfrm>
              <a:off x="4283" y="2407"/>
              <a:ext cx="20" cy="134"/>
            </a:xfrm>
            <a:custGeom>
              <a:avLst/>
              <a:gdLst>
                <a:gd name="T0" fmla="*/ 1 w 40"/>
                <a:gd name="T1" fmla="*/ 0 h 268"/>
                <a:gd name="T2" fmla="*/ 0 w 40"/>
                <a:gd name="T3" fmla="*/ 1 h 268"/>
                <a:gd name="T4" fmla="*/ 1 w 40"/>
                <a:gd name="T5" fmla="*/ 1 h 268"/>
                <a:gd name="T6" fmla="*/ 1 w 40"/>
                <a:gd name="T7" fmla="*/ 1 h 268"/>
                <a:gd name="T8" fmla="*/ 1 w 40"/>
                <a:gd name="T9" fmla="*/ 1 h 268"/>
                <a:gd name="T10" fmla="*/ 1 w 40"/>
                <a:gd name="T11" fmla="*/ 1 h 268"/>
                <a:gd name="T12" fmla="*/ 1 w 40"/>
                <a:gd name="T13" fmla="*/ 0 h 268"/>
                <a:gd name="T14" fmla="*/ 0 60000 65536"/>
                <a:gd name="T15" fmla="*/ 0 60000 65536"/>
                <a:gd name="T16" fmla="*/ 0 60000 65536"/>
                <a:gd name="T17" fmla="*/ 0 60000 65536"/>
                <a:gd name="T18" fmla="*/ 0 60000 65536"/>
                <a:gd name="T19" fmla="*/ 0 60000 65536"/>
                <a:gd name="T20" fmla="*/ 0 60000 65536"/>
                <a:gd name="T21" fmla="*/ 0 w 40"/>
                <a:gd name="T22" fmla="*/ 0 h 268"/>
                <a:gd name="T23" fmla="*/ 40 w 40"/>
                <a:gd name="T24" fmla="*/ 268 h 2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268">
                  <a:moveTo>
                    <a:pt x="40" y="0"/>
                  </a:moveTo>
                  <a:lnTo>
                    <a:pt x="0" y="12"/>
                  </a:lnTo>
                  <a:lnTo>
                    <a:pt x="8" y="268"/>
                  </a:lnTo>
                  <a:lnTo>
                    <a:pt x="37" y="242"/>
                  </a:lnTo>
                  <a:lnTo>
                    <a:pt x="21" y="242"/>
                  </a:lnTo>
                  <a:lnTo>
                    <a:pt x="12" y="26"/>
                  </a:lnTo>
                  <a:lnTo>
                    <a:pt x="40" y="0"/>
                  </a:lnTo>
                  <a:close/>
                </a:path>
              </a:pathLst>
            </a:custGeom>
            <a:solidFill>
              <a:srgbClr val="000000"/>
            </a:solidFill>
            <a:ln w="9525">
              <a:noFill/>
              <a:round/>
              <a:headEnd/>
              <a:tailEnd/>
            </a:ln>
          </p:spPr>
          <p:txBody>
            <a:bodyPr/>
            <a:lstStyle/>
            <a:p>
              <a:endParaRPr lang="tr-TR"/>
            </a:p>
          </p:txBody>
        </p:sp>
        <p:sp>
          <p:nvSpPr>
            <p:cNvPr id="17874" name="Freeform 171"/>
            <p:cNvSpPr>
              <a:spLocks/>
            </p:cNvSpPr>
            <p:nvPr/>
          </p:nvSpPr>
          <p:spPr bwMode="auto">
            <a:xfrm>
              <a:off x="4605" y="2460"/>
              <a:ext cx="14" cy="81"/>
            </a:xfrm>
            <a:custGeom>
              <a:avLst/>
              <a:gdLst>
                <a:gd name="T0" fmla="*/ 1 w 28"/>
                <a:gd name="T1" fmla="*/ 1 h 162"/>
                <a:gd name="T2" fmla="*/ 1 w 28"/>
                <a:gd name="T3" fmla="*/ 1 h 162"/>
                <a:gd name="T4" fmla="*/ 0 w 28"/>
                <a:gd name="T5" fmla="*/ 0 h 162"/>
                <a:gd name="T6" fmla="*/ 1 w 28"/>
                <a:gd name="T7" fmla="*/ 1 h 162"/>
                <a:gd name="T8" fmla="*/ 0 60000 65536"/>
                <a:gd name="T9" fmla="*/ 0 60000 65536"/>
                <a:gd name="T10" fmla="*/ 0 60000 65536"/>
                <a:gd name="T11" fmla="*/ 0 60000 65536"/>
                <a:gd name="T12" fmla="*/ 0 w 28"/>
                <a:gd name="T13" fmla="*/ 0 h 162"/>
                <a:gd name="T14" fmla="*/ 28 w 28"/>
                <a:gd name="T15" fmla="*/ 162 h 162"/>
              </a:gdLst>
              <a:ahLst/>
              <a:cxnLst>
                <a:cxn ang="T8">
                  <a:pos x="T0" y="T1"/>
                </a:cxn>
                <a:cxn ang="T9">
                  <a:pos x="T2" y="T3"/>
                </a:cxn>
                <a:cxn ang="T10">
                  <a:pos x="T4" y="T5"/>
                </a:cxn>
                <a:cxn ang="T11">
                  <a:pos x="T6" y="T7"/>
                </a:cxn>
              </a:cxnLst>
              <a:rect l="T12" t="T13" r="T14" b="T15"/>
              <a:pathLst>
                <a:path w="28" h="162">
                  <a:moveTo>
                    <a:pt x="18" y="14"/>
                  </a:moveTo>
                  <a:lnTo>
                    <a:pt x="28" y="162"/>
                  </a:lnTo>
                  <a:lnTo>
                    <a:pt x="0" y="0"/>
                  </a:lnTo>
                  <a:lnTo>
                    <a:pt x="18" y="14"/>
                  </a:lnTo>
                  <a:close/>
                </a:path>
              </a:pathLst>
            </a:custGeom>
            <a:solidFill>
              <a:srgbClr val="000000"/>
            </a:solidFill>
            <a:ln w="9525">
              <a:noFill/>
              <a:round/>
              <a:headEnd/>
              <a:tailEnd/>
            </a:ln>
          </p:spPr>
          <p:txBody>
            <a:bodyPr/>
            <a:lstStyle/>
            <a:p>
              <a:endParaRPr lang="tr-TR"/>
            </a:p>
          </p:txBody>
        </p:sp>
        <p:sp>
          <p:nvSpPr>
            <p:cNvPr id="17875" name="Freeform 172"/>
            <p:cNvSpPr>
              <a:spLocks/>
            </p:cNvSpPr>
            <p:nvPr/>
          </p:nvSpPr>
          <p:spPr bwMode="auto">
            <a:xfrm>
              <a:off x="4230" y="2730"/>
              <a:ext cx="31" cy="41"/>
            </a:xfrm>
            <a:custGeom>
              <a:avLst/>
              <a:gdLst>
                <a:gd name="T0" fmla="*/ 0 w 63"/>
                <a:gd name="T1" fmla="*/ 1 h 81"/>
                <a:gd name="T2" fmla="*/ 0 w 63"/>
                <a:gd name="T3" fmla="*/ 1 h 81"/>
                <a:gd name="T4" fmla="*/ 0 w 63"/>
                <a:gd name="T5" fmla="*/ 1 h 81"/>
                <a:gd name="T6" fmla="*/ 0 w 63"/>
                <a:gd name="T7" fmla="*/ 1 h 81"/>
                <a:gd name="T8" fmla="*/ 0 w 63"/>
                <a:gd name="T9" fmla="*/ 1 h 81"/>
                <a:gd name="T10" fmla="*/ 0 w 63"/>
                <a:gd name="T11" fmla="*/ 0 h 81"/>
                <a:gd name="T12" fmla="*/ 0 w 63"/>
                <a:gd name="T13" fmla="*/ 0 h 81"/>
                <a:gd name="T14" fmla="*/ 0 w 63"/>
                <a:gd name="T15" fmla="*/ 1 h 81"/>
                <a:gd name="T16" fmla="*/ 0 w 63"/>
                <a:gd name="T17" fmla="*/ 1 h 81"/>
                <a:gd name="T18" fmla="*/ 0 w 63"/>
                <a:gd name="T19" fmla="*/ 1 h 81"/>
                <a:gd name="T20" fmla="*/ 0 w 63"/>
                <a:gd name="T21" fmla="*/ 1 h 81"/>
                <a:gd name="T22" fmla="*/ 0 w 63"/>
                <a:gd name="T23" fmla="*/ 1 h 81"/>
                <a:gd name="T24" fmla="*/ 0 w 63"/>
                <a:gd name="T25" fmla="*/ 1 h 81"/>
                <a:gd name="T26" fmla="*/ 0 w 63"/>
                <a:gd name="T27" fmla="*/ 1 h 81"/>
                <a:gd name="T28" fmla="*/ 0 w 63"/>
                <a:gd name="T29" fmla="*/ 1 h 81"/>
                <a:gd name="T30" fmla="*/ 0 w 63"/>
                <a:gd name="T31" fmla="*/ 1 h 81"/>
                <a:gd name="T32" fmla="*/ 0 w 63"/>
                <a:gd name="T33" fmla="*/ 1 h 81"/>
                <a:gd name="T34" fmla="*/ 0 w 63"/>
                <a:gd name="T35" fmla="*/ 1 h 81"/>
                <a:gd name="T36" fmla="*/ 0 w 63"/>
                <a:gd name="T37" fmla="*/ 1 h 81"/>
                <a:gd name="T38" fmla="*/ 0 w 63"/>
                <a:gd name="T39" fmla="*/ 1 h 81"/>
                <a:gd name="T40" fmla="*/ 0 w 63"/>
                <a:gd name="T41" fmla="*/ 1 h 81"/>
                <a:gd name="T42" fmla="*/ 0 w 63"/>
                <a:gd name="T43" fmla="*/ 1 h 81"/>
                <a:gd name="T44" fmla="*/ 0 w 63"/>
                <a:gd name="T45" fmla="*/ 1 h 81"/>
                <a:gd name="T46" fmla="*/ 0 w 63"/>
                <a:gd name="T47" fmla="*/ 1 h 81"/>
                <a:gd name="T48" fmla="*/ 0 w 63"/>
                <a:gd name="T49" fmla="*/ 1 h 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3"/>
                <a:gd name="T76" fmla="*/ 0 h 81"/>
                <a:gd name="T77" fmla="*/ 63 w 63"/>
                <a:gd name="T78" fmla="*/ 81 h 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3" h="81">
                  <a:moveTo>
                    <a:pt x="63" y="13"/>
                  </a:moveTo>
                  <a:lnTo>
                    <a:pt x="61" y="12"/>
                  </a:lnTo>
                  <a:lnTo>
                    <a:pt x="59" y="10"/>
                  </a:lnTo>
                  <a:lnTo>
                    <a:pt x="54" y="5"/>
                  </a:lnTo>
                  <a:lnTo>
                    <a:pt x="49" y="2"/>
                  </a:lnTo>
                  <a:lnTo>
                    <a:pt x="42" y="0"/>
                  </a:lnTo>
                  <a:lnTo>
                    <a:pt x="35" y="0"/>
                  </a:lnTo>
                  <a:lnTo>
                    <a:pt x="27" y="2"/>
                  </a:lnTo>
                  <a:lnTo>
                    <a:pt x="19" y="8"/>
                  </a:lnTo>
                  <a:lnTo>
                    <a:pt x="6" y="25"/>
                  </a:lnTo>
                  <a:lnTo>
                    <a:pt x="1" y="43"/>
                  </a:lnTo>
                  <a:lnTo>
                    <a:pt x="0" y="61"/>
                  </a:lnTo>
                  <a:lnTo>
                    <a:pt x="0" y="76"/>
                  </a:lnTo>
                  <a:lnTo>
                    <a:pt x="0" y="81"/>
                  </a:lnTo>
                  <a:lnTo>
                    <a:pt x="3" y="73"/>
                  </a:lnTo>
                  <a:lnTo>
                    <a:pt x="7" y="58"/>
                  </a:lnTo>
                  <a:lnTo>
                    <a:pt x="16" y="43"/>
                  </a:lnTo>
                  <a:lnTo>
                    <a:pt x="23" y="38"/>
                  </a:lnTo>
                  <a:lnTo>
                    <a:pt x="30" y="32"/>
                  </a:lnTo>
                  <a:lnTo>
                    <a:pt x="38" y="27"/>
                  </a:lnTo>
                  <a:lnTo>
                    <a:pt x="45" y="23"/>
                  </a:lnTo>
                  <a:lnTo>
                    <a:pt x="52" y="19"/>
                  </a:lnTo>
                  <a:lnTo>
                    <a:pt x="58" y="16"/>
                  </a:lnTo>
                  <a:lnTo>
                    <a:pt x="61" y="15"/>
                  </a:lnTo>
                  <a:lnTo>
                    <a:pt x="63" y="13"/>
                  </a:lnTo>
                  <a:close/>
                </a:path>
              </a:pathLst>
            </a:custGeom>
            <a:solidFill>
              <a:srgbClr val="C46300"/>
            </a:solidFill>
            <a:ln w="9525">
              <a:noFill/>
              <a:round/>
              <a:headEnd/>
              <a:tailEnd/>
            </a:ln>
          </p:spPr>
          <p:txBody>
            <a:bodyPr/>
            <a:lstStyle/>
            <a:p>
              <a:endParaRPr lang="tr-TR"/>
            </a:p>
          </p:txBody>
        </p:sp>
        <p:sp>
          <p:nvSpPr>
            <p:cNvPr id="17876" name="Freeform 173"/>
            <p:cNvSpPr>
              <a:spLocks/>
            </p:cNvSpPr>
            <p:nvPr/>
          </p:nvSpPr>
          <p:spPr bwMode="auto">
            <a:xfrm>
              <a:off x="3872" y="2782"/>
              <a:ext cx="26" cy="31"/>
            </a:xfrm>
            <a:custGeom>
              <a:avLst/>
              <a:gdLst>
                <a:gd name="T0" fmla="*/ 1 w 52"/>
                <a:gd name="T1" fmla="*/ 0 h 63"/>
                <a:gd name="T2" fmla="*/ 1 w 52"/>
                <a:gd name="T3" fmla="*/ 0 h 63"/>
                <a:gd name="T4" fmla="*/ 1 w 52"/>
                <a:gd name="T5" fmla="*/ 0 h 63"/>
                <a:gd name="T6" fmla="*/ 1 w 52"/>
                <a:gd name="T7" fmla="*/ 0 h 63"/>
                <a:gd name="T8" fmla="*/ 1 w 52"/>
                <a:gd name="T9" fmla="*/ 0 h 63"/>
                <a:gd name="T10" fmla="*/ 1 w 52"/>
                <a:gd name="T11" fmla="*/ 0 h 63"/>
                <a:gd name="T12" fmla="*/ 1 w 52"/>
                <a:gd name="T13" fmla="*/ 0 h 63"/>
                <a:gd name="T14" fmla="*/ 1 w 52"/>
                <a:gd name="T15" fmla="*/ 0 h 63"/>
                <a:gd name="T16" fmla="*/ 1 w 52"/>
                <a:gd name="T17" fmla="*/ 0 h 63"/>
                <a:gd name="T18" fmla="*/ 1 w 52"/>
                <a:gd name="T19" fmla="*/ 0 h 63"/>
                <a:gd name="T20" fmla="*/ 0 w 52"/>
                <a:gd name="T21" fmla="*/ 0 h 63"/>
                <a:gd name="T22" fmla="*/ 1 w 52"/>
                <a:gd name="T23" fmla="*/ 0 h 63"/>
                <a:gd name="T24" fmla="*/ 1 w 52"/>
                <a:gd name="T25" fmla="*/ 0 h 63"/>
                <a:gd name="T26" fmla="*/ 1 w 52"/>
                <a:gd name="T27" fmla="*/ 0 h 63"/>
                <a:gd name="T28" fmla="*/ 1 w 52"/>
                <a:gd name="T29" fmla="*/ 0 h 63"/>
                <a:gd name="T30" fmla="*/ 1 w 52"/>
                <a:gd name="T31" fmla="*/ 0 h 63"/>
                <a:gd name="T32" fmla="*/ 1 w 52"/>
                <a:gd name="T33" fmla="*/ 0 h 63"/>
                <a:gd name="T34" fmla="*/ 1 w 52"/>
                <a:gd name="T35" fmla="*/ 0 h 63"/>
                <a:gd name="T36" fmla="*/ 1 w 52"/>
                <a:gd name="T37" fmla="*/ 0 h 63"/>
                <a:gd name="T38" fmla="*/ 1 w 52"/>
                <a:gd name="T39" fmla="*/ 0 h 63"/>
                <a:gd name="T40" fmla="*/ 1 w 52"/>
                <a:gd name="T41" fmla="*/ 0 h 63"/>
                <a:gd name="T42" fmla="*/ 1 w 52"/>
                <a:gd name="T43" fmla="*/ 0 h 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63"/>
                <a:gd name="T68" fmla="*/ 52 w 52"/>
                <a:gd name="T69" fmla="*/ 63 h 6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63">
                  <a:moveTo>
                    <a:pt x="42" y="2"/>
                  </a:moveTo>
                  <a:lnTo>
                    <a:pt x="41" y="2"/>
                  </a:lnTo>
                  <a:lnTo>
                    <a:pt x="37" y="2"/>
                  </a:lnTo>
                  <a:lnTo>
                    <a:pt x="33" y="0"/>
                  </a:lnTo>
                  <a:lnTo>
                    <a:pt x="27" y="2"/>
                  </a:lnTo>
                  <a:lnTo>
                    <a:pt x="21" y="3"/>
                  </a:lnTo>
                  <a:lnTo>
                    <a:pt x="15" y="6"/>
                  </a:lnTo>
                  <a:lnTo>
                    <a:pt x="10" y="11"/>
                  </a:lnTo>
                  <a:lnTo>
                    <a:pt x="6" y="18"/>
                  </a:lnTo>
                  <a:lnTo>
                    <a:pt x="2" y="35"/>
                  </a:lnTo>
                  <a:lnTo>
                    <a:pt x="0" y="49"/>
                  </a:lnTo>
                  <a:lnTo>
                    <a:pt x="2" y="59"/>
                  </a:lnTo>
                  <a:lnTo>
                    <a:pt x="2" y="63"/>
                  </a:lnTo>
                  <a:lnTo>
                    <a:pt x="2" y="57"/>
                  </a:lnTo>
                  <a:lnTo>
                    <a:pt x="5" y="43"/>
                  </a:lnTo>
                  <a:lnTo>
                    <a:pt x="12" y="28"/>
                  </a:lnTo>
                  <a:lnTo>
                    <a:pt x="26" y="21"/>
                  </a:lnTo>
                  <a:lnTo>
                    <a:pt x="40" y="19"/>
                  </a:lnTo>
                  <a:lnTo>
                    <a:pt x="48" y="18"/>
                  </a:lnTo>
                  <a:lnTo>
                    <a:pt x="51" y="18"/>
                  </a:lnTo>
                  <a:lnTo>
                    <a:pt x="52" y="18"/>
                  </a:lnTo>
                  <a:lnTo>
                    <a:pt x="42" y="2"/>
                  </a:lnTo>
                  <a:close/>
                </a:path>
              </a:pathLst>
            </a:custGeom>
            <a:solidFill>
              <a:srgbClr val="C46300"/>
            </a:solidFill>
            <a:ln w="9525">
              <a:noFill/>
              <a:round/>
              <a:headEnd/>
              <a:tailEnd/>
            </a:ln>
          </p:spPr>
          <p:txBody>
            <a:bodyPr/>
            <a:lstStyle/>
            <a:p>
              <a:endParaRPr lang="tr-TR"/>
            </a:p>
          </p:txBody>
        </p:sp>
        <p:sp>
          <p:nvSpPr>
            <p:cNvPr id="17877" name="Freeform 174"/>
            <p:cNvSpPr>
              <a:spLocks/>
            </p:cNvSpPr>
            <p:nvPr/>
          </p:nvSpPr>
          <p:spPr bwMode="auto">
            <a:xfrm>
              <a:off x="4242" y="2566"/>
              <a:ext cx="22" cy="15"/>
            </a:xfrm>
            <a:custGeom>
              <a:avLst/>
              <a:gdLst>
                <a:gd name="T0" fmla="*/ 1 w 43"/>
                <a:gd name="T1" fmla="*/ 1 h 30"/>
                <a:gd name="T2" fmla="*/ 1 w 43"/>
                <a:gd name="T3" fmla="*/ 0 h 30"/>
                <a:gd name="T4" fmla="*/ 1 w 43"/>
                <a:gd name="T5" fmla="*/ 1 h 30"/>
                <a:gd name="T6" fmla="*/ 0 w 43"/>
                <a:gd name="T7" fmla="*/ 1 h 30"/>
                <a:gd name="T8" fmla="*/ 1 w 43"/>
                <a:gd name="T9" fmla="*/ 1 h 30"/>
                <a:gd name="T10" fmla="*/ 0 60000 65536"/>
                <a:gd name="T11" fmla="*/ 0 60000 65536"/>
                <a:gd name="T12" fmla="*/ 0 60000 65536"/>
                <a:gd name="T13" fmla="*/ 0 60000 65536"/>
                <a:gd name="T14" fmla="*/ 0 60000 65536"/>
                <a:gd name="T15" fmla="*/ 0 w 43"/>
                <a:gd name="T16" fmla="*/ 0 h 30"/>
                <a:gd name="T17" fmla="*/ 43 w 43"/>
                <a:gd name="T18" fmla="*/ 30 h 30"/>
              </a:gdLst>
              <a:ahLst/>
              <a:cxnLst>
                <a:cxn ang="T10">
                  <a:pos x="T0" y="T1"/>
                </a:cxn>
                <a:cxn ang="T11">
                  <a:pos x="T2" y="T3"/>
                </a:cxn>
                <a:cxn ang="T12">
                  <a:pos x="T4" y="T5"/>
                </a:cxn>
                <a:cxn ang="T13">
                  <a:pos x="T6" y="T7"/>
                </a:cxn>
                <a:cxn ang="T14">
                  <a:pos x="T8" y="T9"/>
                </a:cxn>
              </a:cxnLst>
              <a:rect l="T15" t="T16" r="T17" b="T18"/>
              <a:pathLst>
                <a:path w="43" h="30">
                  <a:moveTo>
                    <a:pt x="3" y="10"/>
                  </a:moveTo>
                  <a:lnTo>
                    <a:pt x="40" y="0"/>
                  </a:lnTo>
                  <a:lnTo>
                    <a:pt x="43" y="23"/>
                  </a:lnTo>
                  <a:lnTo>
                    <a:pt x="0" y="30"/>
                  </a:lnTo>
                  <a:lnTo>
                    <a:pt x="3" y="10"/>
                  </a:lnTo>
                  <a:close/>
                </a:path>
              </a:pathLst>
            </a:custGeom>
            <a:solidFill>
              <a:srgbClr val="000000"/>
            </a:solidFill>
            <a:ln w="9525">
              <a:noFill/>
              <a:round/>
              <a:headEnd/>
              <a:tailEnd/>
            </a:ln>
          </p:spPr>
          <p:txBody>
            <a:bodyPr/>
            <a:lstStyle/>
            <a:p>
              <a:endParaRPr lang="tr-TR"/>
            </a:p>
          </p:txBody>
        </p:sp>
        <p:sp>
          <p:nvSpPr>
            <p:cNvPr id="17878" name="Freeform 175"/>
            <p:cNvSpPr>
              <a:spLocks/>
            </p:cNvSpPr>
            <p:nvPr/>
          </p:nvSpPr>
          <p:spPr bwMode="auto">
            <a:xfrm>
              <a:off x="4290" y="2578"/>
              <a:ext cx="13" cy="132"/>
            </a:xfrm>
            <a:custGeom>
              <a:avLst/>
              <a:gdLst>
                <a:gd name="T0" fmla="*/ 0 w 27"/>
                <a:gd name="T1" fmla="*/ 0 h 264"/>
                <a:gd name="T2" fmla="*/ 0 w 27"/>
                <a:gd name="T3" fmla="*/ 1 h 264"/>
                <a:gd name="T4" fmla="*/ 0 w 27"/>
                <a:gd name="T5" fmla="*/ 1 h 264"/>
                <a:gd name="T6" fmla="*/ 0 w 27"/>
                <a:gd name="T7" fmla="*/ 0 h 264"/>
                <a:gd name="T8" fmla="*/ 0 60000 65536"/>
                <a:gd name="T9" fmla="*/ 0 60000 65536"/>
                <a:gd name="T10" fmla="*/ 0 60000 65536"/>
                <a:gd name="T11" fmla="*/ 0 60000 65536"/>
                <a:gd name="T12" fmla="*/ 0 w 27"/>
                <a:gd name="T13" fmla="*/ 0 h 264"/>
                <a:gd name="T14" fmla="*/ 27 w 27"/>
                <a:gd name="T15" fmla="*/ 264 h 264"/>
              </a:gdLst>
              <a:ahLst/>
              <a:cxnLst>
                <a:cxn ang="T8">
                  <a:pos x="T0" y="T1"/>
                </a:cxn>
                <a:cxn ang="T9">
                  <a:pos x="T2" y="T3"/>
                </a:cxn>
                <a:cxn ang="T10">
                  <a:pos x="T4" y="T5"/>
                </a:cxn>
                <a:cxn ang="T11">
                  <a:pos x="T6" y="T7"/>
                </a:cxn>
              </a:cxnLst>
              <a:rect l="T12" t="T13" r="T14" b="T15"/>
              <a:pathLst>
                <a:path w="27" h="264">
                  <a:moveTo>
                    <a:pt x="16" y="0"/>
                  </a:moveTo>
                  <a:lnTo>
                    <a:pt x="27" y="264"/>
                  </a:lnTo>
                  <a:lnTo>
                    <a:pt x="0" y="49"/>
                  </a:lnTo>
                  <a:lnTo>
                    <a:pt x="16" y="0"/>
                  </a:lnTo>
                  <a:close/>
                </a:path>
              </a:pathLst>
            </a:custGeom>
            <a:solidFill>
              <a:srgbClr val="000000"/>
            </a:solidFill>
            <a:ln w="9525">
              <a:noFill/>
              <a:round/>
              <a:headEnd/>
              <a:tailEnd/>
            </a:ln>
          </p:spPr>
          <p:txBody>
            <a:bodyPr/>
            <a:lstStyle/>
            <a:p>
              <a:endParaRPr lang="tr-TR"/>
            </a:p>
          </p:txBody>
        </p:sp>
        <p:sp>
          <p:nvSpPr>
            <p:cNvPr id="17879" name="Freeform 176"/>
            <p:cNvSpPr>
              <a:spLocks/>
            </p:cNvSpPr>
            <p:nvPr/>
          </p:nvSpPr>
          <p:spPr bwMode="auto">
            <a:xfrm>
              <a:off x="4355" y="2404"/>
              <a:ext cx="163" cy="120"/>
            </a:xfrm>
            <a:custGeom>
              <a:avLst/>
              <a:gdLst>
                <a:gd name="T0" fmla="*/ 0 w 326"/>
                <a:gd name="T1" fmla="*/ 0 h 239"/>
                <a:gd name="T2" fmla="*/ 1 w 326"/>
                <a:gd name="T3" fmla="*/ 1 h 239"/>
                <a:gd name="T4" fmla="*/ 1 w 326"/>
                <a:gd name="T5" fmla="*/ 1 h 239"/>
                <a:gd name="T6" fmla="*/ 1 w 326"/>
                <a:gd name="T7" fmla="*/ 1 h 239"/>
                <a:gd name="T8" fmla="*/ 1 w 326"/>
                <a:gd name="T9" fmla="*/ 1 h 239"/>
                <a:gd name="T10" fmla="*/ 1 w 326"/>
                <a:gd name="T11" fmla="*/ 1 h 239"/>
                <a:gd name="T12" fmla="*/ 1 w 326"/>
                <a:gd name="T13" fmla="*/ 1 h 239"/>
                <a:gd name="T14" fmla="*/ 1 w 326"/>
                <a:gd name="T15" fmla="*/ 1 h 239"/>
                <a:gd name="T16" fmla="*/ 1 w 326"/>
                <a:gd name="T17" fmla="*/ 1 h 239"/>
                <a:gd name="T18" fmla="*/ 0 w 326"/>
                <a:gd name="T19" fmla="*/ 0 h 2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6"/>
                <a:gd name="T31" fmla="*/ 0 h 239"/>
                <a:gd name="T32" fmla="*/ 326 w 326"/>
                <a:gd name="T33" fmla="*/ 239 h 2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6" h="239">
                  <a:moveTo>
                    <a:pt x="0" y="0"/>
                  </a:moveTo>
                  <a:lnTo>
                    <a:pt x="19" y="223"/>
                  </a:lnTo>
                  <a:lnTo>
                    <a:pt x="326" y="239"/>
                  </a:lnTo>
                  <a:lnTo>
                    <a:pt x="53" y="187"/>
                  </a:lnTo>
                  <a:lnTo>
                    <a:pt x="313" y="161"/>
                  </a:lnTo>
                  <a:lnTo>
                    <a:pt x="57" y="131"/>
                  </a:lnTo>
                  <a:lnTo>
                    <a:pt x="299" y="101"/>
                  </a:lnTo>
                  <a:lnTo>
                    <a:pt x="52" y="68"/>
                  </a:lnTo>
                  <a:lnTo>
                    <a:pt x="285" y="32"/>
                  </a:lnTo>
                  <a:lnTo>
                    <a:pt x="0" y="0"/>
                  </a:lnTo>
                  <a:close/>
                </a:path>
              </a:pathLst>
            </a:custGeom>
            <a:solidFill>
              <a:srgbClr val="6B00D8"/>
            </a:solidFill>
            <a:ln w="9525">
              <a:noFill/>
              <a:round/>
              <a:headEnd/>
              <a:tailEnd/>
            </a:ln>
          </p:spPr>
          <p:txBody>
            <a:bodyPr/>
            <a:lstStyle/>
            <a:p>
              <a:endParaRPr lang="tr-TR"/>
            </a:p>
          </p:txBody>
        </p:sp>
        <p:sp>
          <p:nvSpPr>
            <p:cNvPr id="17880" name="Freeform 177"/>
            <p:cNvSpPr>
              <a:spLocks/>
            </p:cNvSpPr>
            <p:nvPr/>
          </p:nvSpPr>
          <p:spPr bwMode="auto">
            <a:xfrm>
              <a:off x="4368" y="2654"/>
              <a:ext cx="40" cy="16"/>
            </a:xfrm>
            <a:custGeom>
              <a:avLst/>
              <a:gdLst>
                <a:gd name="T0" fmla="*/ 1 w 79"/>
                <a:gd name="T1" fmla="*/ 0 h 33"/>
                <a:gd name="T2" fmla="*/ 1 w 79"/>
                <a:gd name="T3" fmla="*/ 0 h 33"/>
                <a:gd name="T4" fmla="*/ 1 w 79"/>
                <a:gd name="T5" fmla="*/ 0 h 33"/>
                <a:gd name="T6" fmla="*/ 0 w 79"/>
                <a:gd name="T7" fmla="*/ 0 h 33"/>
                <a:gd name="T8" fmla="*/ 1 w 79"/>
                <a:gd name="T9" fmla="*/ 0 h 33"/>
                <a:gd name="T10" fmla="*/ 0 60000 65536"/>
                <a:gd name="T11" fmla="*/ 0 60000 65536"/>
                <a:gd name="T12" fmla="*/ 0 60000 65536"/>
                <a:gd name="T13" fmla="*/ 0 60000 65536"/>
                <a:gd name="T14" fmla="*/ 0 60000 65536"/>
                <a:gd name="T15" fmla="*/ 0 w 79"/>
                <a:gd name="T16" fmla="*/ 0 h 33"/>
                <a:gd name="T17" fmla="*/ 79 w 79"/>
                <a:gd name="T18" fmla="*/ 33 h 33"/>
              </a:gdLst>
              <a:ahLst/>
              <a:cxnLst>
                <a:cxn ang="T10">
                  <a:pos x="T0" y="T1"/>
                </a:cxn>
                <a:cxn ang="T11">
                  <a:pos x="T2" y="T3"/>
                </a:cxn>
                <a:cxn ang="T12">
                  <a:pos x="T4" y="T5"/>
                </a:cxn>
                <a:cxn ang="T13">
                  <a:pos x="T6" y="T7"/>
                </a:cxn>
                <a:cxn ang="T14">
                  <a:pos x="T8" y="T9"/>
                </a:cxn>
              </a:cxnLst>
              <a:rect l="T15" t="T16" r="T17" b="T18"/>
              <a:pathLst>
                <a:path w="79" h="33">
                  <a:moveTo>
                    <a:pt x="79" y="0"/>
                  </a:moveTo>
                  <a:lnTo>
                    <a:pt x="79" y="30"/>
                  </a:lnTo>
                  <a:lnTo>
                    <a:pt x="6" y="33"/>
                  </a:lnTo>
                  <a:lnTo>
                    <a:pt x="0" y="0"/>
                  </a:lnTo>
                  <a:lnTo>
                    <a:pt x="79" y="0"/>
                  </a:lnTo>
                  <a:close/>
                </a:path>
              </a:pathLst>
            </a:custGeom>
            <a:solidFill>
              <a:srgbClr val="FFFFFF"/>
            </a:solidFill>
            <a:ln w="9525">
              <a:noFill/>
              <a:round/>
              <a:headEnd/>
              <a:tailEnd/>
            </a:ln>
          </p:spPr>
          <p:txBody>
            <a:bodyPr/>
            <a:lstStyle/>
            <a:p>
              <a:endParaRPr lang="tr-TR"/>
            </a:p>
          </p:txBody>
        </p:sp>
        <p:sp>
          <p:nvSpPr>
            <p:cNvPr id="17881" name="Freeform 178"/>
            <p:cNvSpPr>
              <a:spLocks/>
            </p:cNvSpPr>
            <p:nvPr/>
          </p:nvSpPr>
          <p:spPr bwMode="auto">
            <a:xfrm>
              <a:off x="4586" y="2658"/>
              <a:ext cx="34" cy="13"/>
            </a:xfrm>
            <a:custGeom>
              <a:avLst/>
              <a:gdLst>
                <a:gd name="T0" fmla="*/ 0 w 70"/>
                <a:gd name="T1" fmla="*/ 1 h 26"/>
                <a:gd name="T2" fmla="*/ 0 w 70"/>
                <a:gd name="T3" fmla="*/ 1 h 26"/>
                <a:gd name="T4" fmla="*/ 0 w 70"/>
                <a:gd name="T5" fmla="*/ 1 h 26"/>
                <a:gd name="T6" fmla="*/ 0 w 70"/>
                <a:gd name="T7" fmla="*/ 0 h 26"/>
                <a:gd name="T8" fmla="*/ 0 w 70"/>
                <a:gd name="T9" fmla="*/ 1 h 26"/>
                <a:gd name="T10" fmla="*/ 0 60000 65536"/>
                <a:gd name="T11" fmla="*/ 0 60000 65536"/>
                <a:gd name="T12" fmla="*/ 0 60000 65536"/>
                <a:gd name="T13" fmla="*/ 0 60000 65536"/>
                <a:gd name="T14" fmla="*/ 0 60000 65536"/>
                <a:gd name="T15" fmla="*/ 0 w 70"/>
                <a:gd name="T16" fmla="*/ 0 h 26"/>
                <a:gd name="T17" fmla="*/ 70 w 70"/>
                <a:gd name="T18" fmla="*/ 26 h 26"/>
              </a:gdLst>
              <a:ahLst/>
              <a:cxnLst>
                <a:cxn ang="T10">
                  <a:pos x="T0" y="T1"/>
                </a:cxn>
                <a:cxn ang="T11">
                  <a:pos x="T2" y="T3"/>
                </a:cxn>
                <a:cxn ang="T12">
                  <a:pos x="T4" y="T5"/>
                </a:cxn>
                <a:cxn ang="T13">
                  <a:pos x="T6" y="T7"/>
                </a:cxn>
                <a:cxn ang="T14">
                  <a:pos x="T8" y="T9"/>
                </a:cxn>
              </a:cxnLst>
              <a:rect l="T15" t="T16" r="T17" b="T18"/>
              <a:pathLst>
                <a:path w="70" h="26">
                  <a:moveTo>
                    <a:pt x="0" y="2"/>
                  </a:moveTo>
                  <a:lnTo>
                    <a:pt x="4" y="26"/>
                  </a:lnTo>
                  <a:lnTo>
                    <a:pt x="70" y="26"/>
                  </a:lnTo>
                  <a:lnTo>
                    <a:pt x="70" y="0"/>
                  </a:lnTo>
                  <a:lnTo>
                    <a:pt x="0" y="2"/>
                  </a:lnTo>
                  <a:close/>
                </a:path>
              </a:pathLst>
            </a:custGeom>
            <a:solidFill>
              <a:srgbClr val="FFFFFF"/>
            </a:solidFill>
            <a:ln w="9525">
              <a:noFill/>
              <a:round/>
              <a:headEnd/>
              <a:tailEnd/>
            </a:ln>
          </p:spPr>
          <p:txBody>
            <a:bodyPr/>
            <a:lstStyle/>
            <a:p>
              <a:endParaRPr lang="tr-TR"/>
            </a:p>
          </p:txBody>
        </p:sp>
        <p:sp>
          <p:nvSpPr>
            <p:cNvPr id="17882" name="Freeform 179"/>
            <p:cNvSpPr>
              <a:spLocks/>
            </p:cNvSpPr>
            <p:nvPr/>
          </p:nvSpPr>
          <p:spPr bwMode="auto">
            <a:xfrm>
              <a:off x="4348" y="2728"/>
              <a:ext cx="91" cy="59"/>
            </a:xfrm>
            <a:custGeom>
              <a:avLst/>
              <a:gdLst>
                <a:gd name="T0" fmla="*/ 0 w 183"/>
                <a:gd name="T1" fmla="*/ 0 h 119"/>
                <a:gd name="T2" fmla="*/ 0 w 183"/>
                <a:gd name="T3" fmla="*/ 0 h 119"/>
                <a:gd name="T4" fmla="*/ 0 w 183"/>
                <a:gd name="T5" fmla="*/ 0 h 119"/>
                <a:gd name="T6" fmla="*/ 0 w 183"/>
                <a:gd name="T7" fmla="*/ 0 h 119"/>
                <a:gd name="T8" fmla="*/ 0 w 183"/>
                <a:gd name="T9" fmla="*/ 0 h 119"/>
                <a:gd name="T10" fmla="*/ 0 w 183"/>
                <a:gd name="T11" fmla="*/ 0 h 119"/>
                <a:gd name="T12" fmla="*/ 0 w 183"/>
                <a:gd name="T13" fmla="*/ 0 h 119"/>
                <a:gd name="T14" fmla="*/ 0 w 183"/>
                <a:gd name="T15" fmla="*/ 0 h 119"/>
                <a:gd name="T16" fmla="*/ 0 w 183"/>
                <a:gd name="T17" fmla="*/ 0 h 119"/>
                <a:gd name="T18" fmla="*/ 0 w 183"/>
                <a:gd name="T19" fmla="*/ 0 h 1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19"/>
                <a:gd name="T32" fmla="*/ 183 w 183"/>
                <a:gd name="T33" fmla="*/ 119 h 1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19">
                  <a:moveTo>
                    <a:pt x="0" y="0"/>
                  </a:moveTo>
                  <a:lnTo>
                    <a:pt x="12" y="119"/>
                  </a:lnTo>
                  <a:lnTo>
                    <a:pt x="161" y="114"/>
                  </a:lnTo>
                  <a:lnTo>
                    <a:pt x="33" y="86"/>
                  </a:lnTo>
                  <a:lnTo>
                    <a:pt x="177" y="84"/>
                  </a:lnTo>
                  <a:lnTo>
                    <a:pt x="36" y="59"/>
                  </a:lnTo>
                  <a:lnTo>
                    <a:pt x="169" y="40"/>
                  </a:lnTo>
                  <a:lnTo>
                    <a:pt x="38" y="27"/>
                  </a:lnTo>
                  <a:lnTo>
                    <a:pt x="183" y="10"/>
                  </a:lnTo>
                  <a:lnTo>
                    <a:pt x="0" y="0"/>
                  </a:lnTo>
                  <a:close/>
                </a:path>
              </a:pathLst>
            </a:custGeom>
            <a:solidFill>
              <a:srgbClr val="6B00D8"/>
            </a:solidFill>
            <a:ln w="9525">
              <a:noFill/>
              <a:round/>
              <a:headEnd/>
              <a:tailEnd/>
            </a:ln>
          </p:spPr>
          <p:txBody>
            <a:bodyPr/>
            <a:lstStyle/>
            <a:p>
              <a:endParaRPr lang="tr-TR"/>
            </a:p>
          </p:txBody>
        </p:sp>
        <p:sp>
          <p:nvSpPr>
            <p:cNvPr id="17883" name="Freeform 180"/>
            <p:cNvSpPr>
              <a:spLocks/>
            </p:cNvSpPr>
            <p:nvPr/>
          </p:nvSpPr>
          <p:spPr bwMode="auto">
            <a:xfrm>
              <a:off x="4568" y="2736"/>
              <a:ext cx="70" cy="46"/>
            </a:xfrm>
            <a:custGeom>
              <a:avLst/>
              <a:gdLst>
                <a:gd name="T0" fmla="*/ 1 w 138"/>
                <a:gd name="T1" fmla="*/ 0 h 92"/>
                <a:gd name="T2" fmla="*/ 1 w 138"/>
                <a:gd name="T3" fmla="*/ 1 h 92"/>
                <a:gd name="T4" fmla="*/ 0 w 138"/>
                <a:gd name="T5" fmla="*/ 1 h 92"/>
                <a:gd name="T6" fmla="*/ 1 w 138"/>
                <a:gd name="T7" fmla="*/ 1 h 92"/>
                <a:gd name="T8" fmla="*/ 1 w 138"/>
                <a:gd name="T9" fmla="*/ 1 h 92"/>
                <a:gd name="T10" fmla="*/ 1 w 138"/>
                <a:gd name="T11" fmla="*/ 1 h 92"/>
                <a:gd name="T12" fmla="*/ 0 w 138"/>
                <a:gd name="T13" fmla="*/ 1 h 92"/>
                <a:gd name="T14" fmla="*/ 1 w 138"/>
                <a:gd name="T15" fmla="*/ 0 h 92"/>
                <a:gd name="T16" fmla="*/ 0 60000 65536"/>
                <a:gd name="T17" fmla="*/ 0 60000 65536"/>
                <a:gd name="T18" fmla="*/ 0 60000 65536"/>
                <a:gd name="T19" fmla="*/ 0 60000 65536"/>
                <a:gd name="T20" fmla="*/ 0 60000 65536"/>
                <a:gd name="T21" fmla="*/ 0 60000 65536"/>
                <a:gd name="T22" fmla="*/ 0 60000 65536"/>
                <a:gd name="T23" fmla="*/ 0 60000 65536"/>
                <a:gd name="T24" fmla="*/ 0 w 138"/>
                <a:gd name="T25" fmla="*/ 0 h 92"/>
                <a:gd name="T26" fmla="*/ 138 w 138"/>
                <a:gd name="T27" fmla="*/ 92 h 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8" h="92">
                  <a:moveTo>
                    <a:pt x="138" y="0"/>
                  </a:moveTo>
                  <a:lnTo>
                    <a:pt x="136" y="79"/>
                  </a:lnTo>
                  <a:lnTo>
                    <a:pt x="0" y="92"/>
                  </a:lnTo>
                  <a:lnTo>
                    <a:pt x="92" y="60"/>
                  </a:lnTo>
                  <a:lnTo>
                    <a:pt x="4" y="46"/>
                  </a:lnTo>
                  <a:lnTo>
                    <a:pt x="80" y="32"/>
                  </a:lnTo>
                  <a:lnTo>
                    <a:pt x="0" y="7"/>
                  </a:lnTo>
                  <a:lnTo>
                    <a:pt x="138" y="0"/>
                  </a:lnTo>
                  <a:close/>
                </a:path>
              </a:pathLst>
            </a:custGeom>
            <a:solidFill>
              <a:srgbClr val="6B00D8"/>
            </a:solidFill>
            <a:ln w="9525">
              <a:noFill/>
              <a:round/>
              <a:headEnd/>
              <a:tailEnd/>
            </a:ln>
          </p:spPr>
          <p:txBody>
            <a:bodyPr/>
            <a:lstStyle/>
            <a:p>
              <a:endParaRPr lang="tr-TR"/>
            </a:p>
          </p:txBody>
        </p:sp>
        <p:sp>
          <p:nvSpPr>
            <p:cNvPr id="17884" name="Freeform 181"/>
            <p:cNvSpPr>
              <a:spLocks/>
            </p:cNvSpPr>
            <p:nvPr/>
          </p:nvSpPr>
          <p:spPr bwMode="auto">
            <a:xfrm>
              <a:off x="3696" y="2561"/>
              <a:ext cx="100" cy="135"/>
            </a:xfrm>
            <a:custGeom>
              <a:avLst/>
              <a:gdLst>
                <a:gd name="T0" fmla="*/ 0 w 201"/>
                <a:gd name="T1" fmla="*/ 0 h 270"/>
                <a:gd name="T2" fmla="*/ 0 w 201"/>
                <a:gd name="T3" fmla="*/ 1 h 270"/>
                <a:gd name="T4" fmla="*/ 0 w 201"/>
                <a:gd name="T5" fmla="*/ 1 h 270"/>
                <a:gd name="T6" fmla="*/ 0 w 201"/>
                <a:gd name="T7" fmla="*/ 0 h 270"/>
                <a:gd name="T8" fmla="*/ 0 60000 65536"/>
                <a:gd name="T9" fmla="*/ 0 60000 65536"/>
                <a:gd name="T10" fmla="*/ 0 60000 65536"/>
                <a:gd name="T11" fmla="*/ 0 60000 65536"/>
                <a:gd name="T12" fmla="*/ 0 w 201"/>
                <a:gd name="T13" fmla="*/ 0 h 270"/>
                <a:gd name="T14" fmla="*/ 201 w 201"/>
                <a:gd name="T15" fmla="*/ 270 h 270"/>
              </a:gdLst>
              <a:ahLst/>
              <a:cxnLst>
                <a:cxn ang="T8">
                  <a:pos x="T0" y="T1"/>
                </a:cxn>
                <a:cxn ang="T9">
                  <a:pos x="T2" y="T3"/>
                </a:cxn>
                <a:cxn ang="T10">
                  <a:pos x="T4" y="T5"/>
                </a:cxn>
                <a:cxn ang="T11">
                  <a:pos x="T6" y="T7"/>
                </a:cxn>
              </a:cxnLst>
              <a:rect l="T12" t="T13" r="T14" b="T15"/>
              <a:pathLst>
                <a:path w="201" h="270">
                  <a:moveTo>
                    <a:pt x="201" y="0"/>
                  </a:moveTo>
                  <a:lnTo>
                    <a:pt x="0" y="270"/>
                  </a:lnTo>
                  <a:lnTo>
                    <a:pt x="181" y="69"/>
                  </a:lnTo>
                  <a:lnTo>
                    <a:pt x="201" y="0"/>
                  </a:lnTo>
                  <a:close/>
                </a:path>
              </a:pathLst>
            </a:custGeom>
            <a:solidFill>
              <a:srgbClr val="6B00D8"/>
            </a:solidFill>
            <a:ln w="9525">
              <a:noFill/>
              <a:round/>
              <a:headEnd/>
              <a:tailEnd/>
            </a:ln>
          </p:spPr>
          <p:txBody>
            <a:bodyPr/>
            <a:lstStyle/>
            <a:p>
              <a:endParaRPr lang="tr-TR"/>
            </a:p>
          </p:txBody>
        </p:sp>
        <p:sp>
          <p:nvSpPr>
            <p:cNvPr id="17885" name="Freeform 182"/>
            <p:cNvSpPr>
              <a:spLocks/>
            </p:cNvSpPr>
            <p:nvPr/>
          </p:nvSpPr>
          <p:spPr bwMode="auto">
            <a:xfrm>
              <a:off x="3702" y="2742"/>
              <a:ext cx="94" cy="21"/>
            </a:xfrm>
            <a:custGeom>
              <a:avLst/>
              <a:gdLst>
                <a:gd name="T0" fmla="*/ 1 w 188"/>
                <a:gd name="T1" fmla="*/ 1 h 41"/>
                <a:gd name="T2" fmla="*/ 0 w 188"/>
                <a:gd name="T3" fmla="*/ 0 h 41"/>
                <a:gd name="T4" fmla="*/ 1 w 188"/>
                <a:gd name="T5" fmla="*/ 1 h 41"/>
                <a:gd name="T6" fmla="*/ 1 w 188"/>
                <a:gd name="T7" fmla="*/ 1 h 41"/>
                <a:gd name="T8" fmla="*/ 0 60000 65536"/>
                <a:gd name="T9" fmla="*/ 0 60000 65536"/>
                <a:gd name="T10" fmla="*/ 0 60000 65536"/>
                <a:gd name="T11" fmla="*/ 0 60000 65536"/>
                <a:gd name="T12" fmla="*/ 0 w 188"/>
                <a:gd name="T13" fmla="*/ 0 h 41"/>
                <a:gd name="T14" fmla="*/ 188 w 188"/>
                <a:gd name="T15" fmla="*/ 41 h 41"/>
              </a:gdLst>
              <a:ahLst/>
              <a:cxnLst>
                <a:cxn ang="T8">
                  <a:pos x="T0" y="T1"/>
                </a:cxn>
                <a:cxn ang="T9">
                  <a:pos x="T2" y="T3"/>
                </a:cxn>
                <a:cxn ang="T10">
                  <a:pos x="T4" y="T5"/>
                </a:cxn>
                <a:cxn ang="T11">
                  <a:pos x="T6" y="T7"/>
                </a:cxn>
              </a:cxnLst>
              <a:rect l="T12" t="T13" r="T14" b="T15"/>
              <a:pathLst>
                <a:path w="188" h="41">
                  <a:moveTo>
                    <a:pt x="188" y="41"/>
                  </a:moveTo>
                  <a:lnTo>
                    <a:pt x="0" y="0"/>
                  </a:lnTo>
                  <a:lnTo>
                    <a:pt x="175" y="13"/>
                  </a:lnTo>
                  <a:lnTo>
                    <a:pt x="188" y="41"/>
                  </a:lnTo>
                  <a:close/>
                </a:path>
              </a:pathLst>
            </a:custGeom>
            <a:solidFill>
              <a:srgbClr val="6B00D8"/>
            </a:solidFill>
            <a:ln w="9525">
              <a:noFill/>
              <a:round/>
              <a:headEnd/>
              <a:tailEnd/>
            </a:ln>
          </p:spPr>
          <p:txBody>
            <a:bodyPr/>
            <a:lstStyle/>
            <a:p>
              <a:endParaRPr lang="tr-TR"/>
            </a:p>
          </p:txBody>
        </p:sp>
        <p:sp>
          <p:nvSpPr>
            <p:cNvPr id="17886" name="Freeform 183"/>
            <p:cNvSpPr>
              <a:spLocks/>
            </p:cNvSpPr>
            <p:nvPr/>
          </p:nvSpPr>
          <p:spPr bwMode="auto">
            <a:xfrm>
              <a:off x="3709" y="2681"/>
              <a:ext cx="77" cy="44"/>
            </a:xfrm>
            <a:custGeom>
              <a:avLst/>
              <a:gdLst>
                <a:gd name="T0" fmla="*/ 0 w 156"/>
                <a:gd name="T1" fmla="*/ 1 h 86"/>
                <a:gd name="T2" fmla="*/ 0 w 156"/>
                <a:gd name="T3" fmla="*/ 1 h 86"/>
                <a:gd name="T4" fmla="*/ 0 w 156"/>
                <a:gd name="T5" fmla="*/ 0 h 86"/>
                <a:gd name="T6" fmla="*/ 0 w 156"/>
                <a:gd name="T7" fmla="*/ 1 h 86"/>
                <a:gd name="T8" fmla="*/ 0 60000 65536"/>
                <a:gd name="T9" fmla="*/ 0 60000 65536"/>
                <a:gd name="T10" fmla="*/ 0 60000 65536"/>
                <a:gd name="T11" fmla="*/ 0 60000 65536"/>
                <a:gd name="T12" fmla="*/ 0 w 156"/>
                <a:gd name="T13" fmla="*/ 0 h 86"/>
                <a:gd name="T14" fmla="*/ 156 w 156"/>
                <a:gd name="T15" fmla="*/ 86 h 86"/>
              </a:gdLst>
              <a:ahLst/>
              <a:cxnLst>
                <a:cxn ang="T8">
                  <a:pos x="T0" y="T1"/>
                </a:cxn>
                <a:cxn ang="T9">
                  <a:pos x="T2" y="T3"/>
                </a:cxn>
                <a:cxn ang="T10">
                  <a:pos x="T4" y="T5"/>
                </a:cxn>
                <a:cxn ang="T11">
                  <a:pos x="T6" y="T7"/>
                </a:cxn>
              </a:cxnLst>
              <a:rect l="T12" t="T13" r="T14" b="T15"/>
              <a:pathLst>
                <a:path w="156" h="86">
                  <a:moveTo>
                    <a:pt x="156" y="49"/>
                  </a:moveTo>
                  <a:lnTo>
                    <a:pt x="0" y="86"/>
                  </a:lnTo>
                  <a:lnTo>
                    <a:pt x="147" y="0"/>
                  </a:lnTo>
                  <a:lnTo>
                    <a:pt x="156" y="49"/>
                  </a:lnTo>
                  <a:close/>
                </a:path>
              </a:pathLst>
            </a:custGeom>
            <a:solidFill>
              <a:srgbClr val="6B00D8"/>
            </a:solidFill>
            <a:ln w="9525">
              <a:noFill/>
              <a:round/>
              <a:headEnd/>
              <a:tailEnd/>
            </a:ln>
          </p:spPr>
          <p:txBody>
            <a:bodyPr/>
            <a:lstStyle/>
            <a:p>
              <a:endParaRPr lang="tr-TR"/>
            </a:p>
          </p:txBody>
        </p:sp>
        <p:sp>
          <p:nvSpPr>
            <p:cNvPr id="17887" name="Freeform 184"/>
            <p:cNvSpPr>
              <a:spLocks/>
            </p:cNvSpPr>
            <p:nvPr/>
          </p:nvSpPr>
          <p:spPr bwMode="auto">
            <a:xfrm>
              <a:off x="3713" y="2618"/>
              <a:ext cx="73" cy="86"/>
            </a:xfrm>
            <a:custGeom>
              <a:avLst/>
              <a:gdLst>
                <a:gd name="T0" fmla="*/ 0 w 148"/>
                <a:gd name="T1" fmla="*/ 0 h 173"/>
                <a:gd name="T2" fmla="*/ 0 w 148"/>
                <a:gd name="T3" fmla="*/ 0 h 173"/>
                <a:gd name="T4" fmla="*/ 0 w 148"/>
                <a:gd name="T5" fmla="*/ 0 h 173"/>
                <a:gd name="T6" fmla="*/ 0 w 148"/>
                <a:gd name="T7" fmla="*/ 0 h 173"/>
                <a:gd name="T8" fmla="*/ 0 60000 65536"/>
                <a:gd name="T9" fmla="*/ 0 60000 65536"/>
                <a:gd name="T10" fmla="*/ 0 60000 65536"/>
                <a:gd name="T11" fmla="*/ 0 60000 65536"/>
                <a:gd name="T12" fmla="*/ 0 w 148"/>
                <a:gd name="T13" fmla="*/ 0 h 173"/>
                <a:gd name="T14" fmla="*/ 148 w 148"/>
                <a:gd name="T15" fmla="*/ 173 h 173"/>
              </a:gdLst>
              <a:ahLst/>
              <a:cxnLst>
                <a:cxn ang="T8">
                  <a:pos x="T0" y="T1"/>
                </a:cxn>
                <a:cxn ang="T9">
                  <a:pos x="T2" y="T3"/>
                </a:cxn>
                <a:cxn ang="T10">
                  <a:pos x="T4" y="T5"/>
                </a:cxn>
                <a:cxn ang="T11">
                  <a:pos x="T6" y="T7"/>
                </a:cxn>
              </a:cxnLst>
              <a:rect l="T12" t="T13" r="T14" b="T15"/>
              <a:pathLst>
                <a:path w="148" h="173">
                  <a:moveTo>
                    <a:pt x="143" y="45"/>
                  </a:moveTo>
                  <a:lnTo>
                    <a:pt x="0" y="173"/>
                  </a:lnTo>
                  <a:lnTo>
                    <a:pt x="148" y="0"/>
                  </a:lnTo>
                  <a:lnTo>
                    <a:pt x="143" y="45"/>
                  </a:lnTo>
                  <a:close/>
                </a:path>
              </a:pathLst>
            </a:custGeom>
            <a:solidFill>
              <a:srgbClr val="6B00D8"/>
            </a:solidFill>
            <a:ln w="9525">
              <a:noFill/>
              <a:round/>
              <a:headEnd/>
              <a:tailEnd/>
            </a:ln>
          </p:spPr>
          <p:txBody>
            <a:bodyPr/>
            <a:lstStyle/>
            <a:p>
              <a:endParaRPr lang="tr-TR"/>
            </a:p>
          </p:txBody>
        </p:sp>
        <p:sp>
          <p:nvSpPr>
            <p:cNvPr id="17888" name="Freeform 185"/>
            <p:cNvSpPr>
              <a:spLocks/>
            </p:cNvSpPr>
            <p:nvPr/>
          </p:nvSpPr>
          <p:spPr bwMode="auto">
            <a:xfrm>
              <a:off x="4658" y="2547"/>
              <a:ext cx="38" cy="157"/>
            </a:xfrm>
            <a:custGeom>
              <a:avLst/>
              <a:gdLst>
                <a:gd name="T0" fmla="*/ 0 w 77"/>
                <a:gd name="T1" fmla="*/ 0 h 316"/>
                <a:gd name="T2" fmla="*/ 0 w 77"/>
                <a:gd name="T3" fmla="*/ 0 h 316"/>
                <a:gd name="T4" fmla="*/ 0 w 77"/>
                <a:gd name="T5" fmla="*/ 0 h 316"/>
                <a:gd name="T6" fmla="*/ 0 w 77"/>
                <a:gd name="T7" fmla="*/ 0 h 316"/>
                <a:gd name="T8" fmla="*/ 0 w 77"/>
                <a:gd name="T9" fmla="*/ 0 h 316"/>
                <a:gd name="T10" fmla="*/ 0 w 77"/>
                <a:gd name="T11" fmla="*/ 0 h 316"/>
                <a:gd name="T12" fmla="*/ 0 w 77"/>
                <a:gd name="T13" fmla="*/ 0 h 316"/>
                <a:gd name="T14" fmla="*/ 0 w 77"/>
                <a:gd name="T15" fmla="*/ 0 h 316"/>
                <a:gd name="T16" fmla="*/ 0 w 77"/>
                <a:gd name="T17" fmla="*/ 0 h 316"/>
                <a:gd name="T18" fmla="*/ 0 w 77"/>
                <a:gd name="T19" fmla="*/ 0 h 3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
                <a:gd name="T31" fmla="*/ 0 h 316"/>
                <a:gd name="T32" fmla="*/ 77 w 77"/>
                <a:gd name="T33" fmla="*/ 316 h 3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 h="316">
                  <a:moveTo>
                    <a:pt x="0" y="62"/>
                  </a:moveTo>
                  <a:lnTo>
                    <a:pt x="20" y="307"/>
                  </a:lnTo>
                  <a:lnTo>
                    <a:pt x="73" y="316"/>
                  </a:lnTo>
                  <a:lnTo>
                    <a:pt x="36" y="262"/>
                  </a:lnTo>
                  <a:lnTo>
                    <a:pt x="77" y="193"/>
                  </a:lnTo>
                  <a:lnTo>
                    <a:pt x="24" y="188"/>
                  </a:lnTo>
                  <a:lnTo>
                    <a:pt x="65" y="91"/>
                  </a:lnTo>
                  <a:lnTo>
                    <a:pt x="36" y="98"/>
                  </a:lnTo>
                  <a:lnTo>
                    <a:pt x="36" y="0"/>
                  </a:lnTo>
                  <a:lnTo>
                    <a:pt x="0" y="62"/>
                  </a:lnTo>
                  <a:close/>
                </a:path>
              </a:pathLst>
            </a:custGeom>
            <a:solidFill>
              <a:srgbClr val="6B00D8"/>
            </a:solidFill>
            <a:ln w="9525">
              <a:noFill/>
              <a:round/>
              <a:headEnd/>
              <a:tailEnd/>
            </a:ln>
          </p:spPr>
          <p:txBody>
            <a:bodyPr/>
            <a:lstStyle/>
            <a:p>
              <a:endParaRPr lang="tr-TR"/>
            </a:p>
          </p:txBody>
        </p:sp>
        <p:sp>
          <p:nvSpPr>
            <p:cNvPr id="17889" name="Freeform 186"/>
            <p:cNvSpPr>
              <a:spLocks/>
            </p:cNvSpPr>
            <p:nvPr/>
          </p:nvSpPr>
          <p:spPr bwMode="auto">
            <a:xfrm>
              <a:off x="4357" y="2304"/>
              <a:ext cx="225" cy="61"/>
            </a:xfrm>
            <a:custGeom>
              <a:avLst/>
              <a:gdLst>
                <a:gd name="T0" fmla="*/ 0 w 449"/>
                <a:gd name="T1" fmla="*/ 1 h 122"/>
                <a:gd name="T2" fmla="*/ 1 w 449"/>
                <a:gd name="T3" fmla="*/ 1 h 122"/>
                <a:gd name="T4" fmla="*/ 1 w 449"/>
                <a:gd name="T5" fmla="*/ 1 h 122"/>
                <a:gd name="T6" fmla="*/ 1 w 449"/>
                <a:gd name="T7" fmla="*/ 1 h 122"/>
                <a:gd name="T8" fmla="*/ 1 w 449"/>
                <a:gd name="T9" fmla="*/ 1 h 122"/>
                <a:gd name="T10" fmla="*/ 1 w 449"/>
                <a:gd name="T11" fmla="*/ 1 h 122"/>
                <a:gd name="T12" fmla="*/ 1 w 449"/>
                <a:gd name="T13" fmla="*/ 1 h 122"/>
                <a:gd name="T14" fmla="*/ 1 w 449"/>
                <a:gd name="T15" fmla="*/ 1 h 122"/>
                <a:gd name="T16" fmla="*/ 1 w 449"/>
                <a:gd name="T17" fmla="*/ 0 h 122"/>
                <a:gd name="T18" fmla="*/ 0 w 449"/>
                <a:gd name="T19" fmla="*/ 1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9"/>
                <a:gd name="T31" fmla="*/ 0 h 122"/>
                <a:gd name="T32" fmla="*/ 449 w 449"/>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9" h="122">
                  <a:moveTo>
                    <a:pt x="0" y="29"/>
                  </a:moveTo>
                  <a:lnTo>
                    <a:pt x="441" y="122"/>
                  </a:lnTo>
                  <a:lnTo>
                    <a:pt x="449" y="56"/>
                  </a:lnTo>
                  <a:lnTo>
                    <a:pt x="388" y="76"/>
                  </a:lnTo>
                  <a:lnTo>
                    <a:pt x="348" y="29"/>
                  </a:lnTo>
                  <a:lnTo>
                    <a:pt x="273" y="73"/>
                  </a:lnTo>
                  <a:lnTo>
                    <a:pt x="184" y="8"/>
                  </a:lnTo>
                  <a:lnTo>
                    <a:pt x="130" y="36"/>
                  </a:lnTo>
                  <a:lnTo>
                    <a:pt x="66" y="0"/>
                  </a:lnTo>
                  <a:lnTo>
                    <a:pt x="0" y="29"/>
                  </a:lnTo>
                  <a:close/>
                </a:path>
              </a:pathLst>
            </a:custGeom>
            <a:solidFill>
              <a:srgbClr val="6B00D8"/>
            </a:solidFill>
            <a:ln w="9525">
              <a:noFill/>
              <a:round/>
              <a:headEnd/>
              <a:tailEnd/>
            </a:ln>
          </p:spPr>
          <p:txBody>
            <a:bodyPr/>
            <a:lstStyle/>
            <a:p>
              <a:endParaRPr lang="tr-TR"/>
            </a:p>
          </p:txBody>
        </p:sp>
        <p:sp>
          <p:nvSpPr>
            <p:cNvPr id="17890" name="Freeform 187"/>
            <p:cNvSpPr>
              <a:spLocks/>
            </p:cNvSpPr>
            <p:nvPr/>
          </p:nvSpPr>
          <p:spPr bwMode="auto">
            <a:xfrm>
              <a:off x="4439" y="2586"/>
              <a:ext cx="120" cy="10"/>
            </a:xfrm>
            <a:custGeom>
              <a:avLst/>
              <a:gdLst>
                <a:gd name="T0" fmla="*/ 0 w 240"/>
                <a:gd name="T1" fmla="*/ 0 h 19"/>
                <a:gd name="T2" fmla="*/ 1 w 240"/>
                <a:gd name="T3" fmla="*/ 1 h 19"/>
                <a:gd name="T4" fmla="*/ 1 w 240"/>
                <a:gd name="T5" fmla="*/ 1 h 19"/>
                <a:gd name="T6" fmla="*/ 0 w 240"/>
                <a:gd name="T7" fmla="*/ 0 h 19"/>
                <a:gd name="T8" fmla="*/ 0 60000 65536"/>
                <a:gd name="T9" fmla="*/ 0 60000 65536"/>
                <a:gd name="T10" fmla="*/ 0 60000 65536"/>
                <a:gd name="T11" fmla="*/ 0 60000 65536"/>
                <a:gd name="T12" fmla="*/ 0 w 240"/>
                <a:gd name="T13" fmla="*/ 0 h 19"/>
                <a:gd name="T14" fmla="*/ 240 w 240"/>
                <a:gd name="T15" fmla="*/ 19 h 19"/>
              </a:gdLst>
              <a:ahLst/>
              <a:cxnLst>
                <a:cxn ang="T8">
                  <a:pos x="T0" y="T1"/>
                </a:cxn>
                <a:cxn ang="T9">
                  <a:pos x="T2" y="T3"/>
                </a:cxn>
                <a:cxn ang="T10">
                  <a:pos x="T4" y="T5"/>
                </a:cxn>
                <a:cxn ang="T11">
                  <a:pos x="T6" y="T7"/>
                </a:cxn>
              </a:cxnLst>
              <a:rect l="T12" t="T13" r="T14" b="T15"/>
              <a:pathLst>
                <a:path w="240" h="19">
                  <a:moveTo>
                    <a:pt x="0" y="0"/>
                  </a:moveTo>
                  <a:lnTo>
                    <a:pt x="4" y="19"/>
                  </a:lnTo>
                  <a:lnTo>
                    <a:pt x="240" y="19"/>
                  </a:lnTo>
                  <a:lnTo>
                    <a:pt x="0" y="0"/>
                  </a:lnTo>
                  <a:close/>
                </a:path>
              </a:pathLst>
            </a:custGeom>
            <a:solidFill>
              <a:srgbClr val="FFE087"/>
            </a:solidFill>
            <a:ln w="9525">
              <a:noFill/>
              <a:round/>
              <a:headEnd/>
              <a:tailEnd/>
            </a:ln>
          </p:spPr>
          <p:txBody>
            <a:bodyPr/>
            <a:lstStyle/>
            <a:p>
              <a:endParaRPr lang="tr-TR"/>
            </a:p>
          </p:txBody>
        </p:sp>
        <p:sp>
          <p:nvSpPr>
            <p:cNvPr id="17891" name="Freeform 188"/>
            <p:cNvSpPr>
              <a:spLocks/>
            </p:cNvSpPr>
            <p:nvPr/>
          </p:nvSpPr>
          <p:spPr bwMode="auto">
            <a:xfrm>
              <a:off x="4439" y="2602"/>
              <a:ext cx="120" cy="10"/>
            </a:xfrm>
            <a:custGeom>
              <a:avLst/>
              <a:gdLst>
                <a:gd name="T0" fmla="*/ 0 w 240"/>
                <a:gd name="T1" fmla="*/ 0 h 21"/>
                <a:gd name="T2" fmla="*/ 1 w 240"/>
                <a:gd name="T3" fmla="*/ 0 h 21"/>
                <a:gd name="T4" fmla="*/ 1 w 240"/>
                <a:gd name="T5" fmla="*/ 0 h 21"/>
                <a:gd name="T6" fmla="*/ 0 w 240"/>
                <a:gd name="T7" fmla="*/ 0 h 21"/>
                <a:gd name="T8" fmla="*/ 0 60000 65536"/>
                <a:gd name="T9" fmla="*/ 0 60000 65536"/>
                <a:gd name="T10" fmla="*/ 0 60000 65536"/>
                <a:gd name="T11" fmla="*/ 0 60000 65536"/>
                <a:gd name="T12" fmla="*/ 0 w 240"/>
                <a:gd name="T13" fmla="*/ 0 h 21"/>
                <a:gd name="T14" fmla="*/ 240 w 240"/>
                <a:gd name="T15" fmla="*/ 21 h 21"/>
              </a:gdLst>
              <a:ahLst/>
              <a:cxnLst>
                <a:cxn ang="T8">
                  <a:pos x="T0" y="T1"/>
                </a:cxn>
                <a:cxn ang="T9">
                  <a:pos x="T2" y="T3"/>
                </a:cxn>
                <a:cxn ang="T10">
                  <a:pos x="T4" y="T5"/>
                </a:cxn>
                <a:cxn ang="T11">
                  <a:pos x="T6" y="T7"/>
                </a:cxn>
              </a:cxnLst>
              <a:rect l="T12" t="T13" r="T14" b="T15"/>
              <a:pathLst>
                <a:path w="240" h="21">
                  <a:moveTo>
                    <a:pt x="0" y="0"/>
                  </a:moveTo>
                  <a:lnTo>
                    <a:pt x="4" y="21"/>
                  </a:lnTo>
                  <a:lnTo>
                    <a:pt x="240" y="21"/>
                  </a:lnTo>
                  <a:lnTo>
                    <a:pt x="0" y="0"/>
                  </a:lnTo>
                  <a:close/>
                </a:path>
              </a:pathLst>
            </a:custGeom>
            <a:solidFill>
              <a:srgbClr val="FFE087"/>
            </a:solidFill>
            <a:ln w="9525">
              <a:noFill/>
              <a:round/>
              <a:headEnd/>
              <a:tailEnd/>
            </a:ln>
          </p:spPr>
          <p:txBody>
            <a:bodyPr/>
            <a:lstStyle/>
            <a:p>
              <a:endParaRPr lang="tr-TR"/>
            </a:p>
          </p:txBody>
        </p:sp>
        <p:sp>
          <p:nvSpPr>
            <p:cNvPr id="17892" name="Freeform 189"/>
            <p:cNvSpPr>
              <a:spLocks/>
            </p:cNvSpPr>
            <p:nvPr/>
          </p:nvSpPr>
          <p:spPr bwMode="auto">
            <a:xfrm>
              <a:off x="4439" y="2618"/>
              <a:ext cx="120" cy="10"/>
            </a:xfrm>
            <a:custGeom>
              <a:avLst/>
              <a:gdLst>
                <a:gd name="T0" fmla="*/ 0 w 240"/>
                <a:gd name="T1" fmla="*/ 0 h 21"/>
                <a:gd name="T2" fmla="*/ 1 w 240"/>
                <a:gd name="T3" fmla="*/ 0 h 21"/>
                <a:gd name="T4" fmla="*/ 1 w 240"/>
                <a:gd name="T5" fmla="*/ 0 h 21"/>
                <a:gd name="T6" fmla="*/ 0 w 240"/>
                <a:gd name="T7" fmla="*/ 0 h 21"/>
                <a:gd name="T8" fmla="*/ 0 60000 65536"/>
                <a:gd name="T9" fmla="*/ 0 60000 65536"/>
                <a:gd name="T10" fmla="*/ 0 60000 65536"/>
                <a:gd name="T11" fmla="*/ 0 60000 65536"/>
                <a:gd name="T12" fmla="*/ 0 w 240"/>
                <a:gd name="T13" fmla="*/ 0 h 21"/>
                <a:gd name="T14" fmla="*/ 240 w 240"/>
                <a:gd name="T15" fmla="*/ 21 h 21"/>
              </a:gdLst>
              <a:ahLst/>
              <a:cxnLst>
                <a:cxn ang="T8">
                  <a:pos x="T0" y="T1"/>
                </a:cxn>
                <a:cxn ang="T9">
                  <a:pos x="T2" y="T3"/>
                </a:cxn>
                <a:cxn ang="T10">
                  <a:pos x="T4" y="T5"/>
                </a:cxn>
                <a:cxn ang="T11">
                  <a:pos x="T6" y="T7"/>
                </a:cxn>
              </a:cxnLst>
              <a:rect l="T12" t="T13" r="T14" b="T15"/>
              <a:pathLst>
                <a:path w="240" h="21">
                  <a:moveTo>
                    <a:pt x="0" y="0"/>
                  </a:moveTo>
                  <a:lnTo>
                    <a:pt x="4" y="21"/>
                  </a:lnTo>
                  <a:lnTo>
                    <a:pt x="240" y="21"/>
                  </a:lnTo>
                  <a:lnTo>
                    <a:pt x="0" y="0"/>
                  </a:lnTo>
                  <a:close/>
                </a:path>
              </a:pathLst>
            </a:custGeom>
            <a:solidFill>
              <a:srgbClr val="FFE087"/>
            </a:solidFill>
            <a:ln w="9525">
              <a:noFill/>
              <a:round/>
              <a:headEnd/>
              <a:tailEnd/>
            </a:ln>
          </p:spPr>
          <p:txBody>
            <a:bodyPr/>
            <a:lstStyle/>
            <a:p>
              <a:endParaRPr lang="tr-TR"/>
            </a:p>
          </p:txBody>
        </p:sp>
        <p:sp>
          <p:nvSpPr>
            <p:cNvPr id="17893" name="Freeform 190"/>
            <p:cNvSpPr>
              <a:spLocks/>
            </p:cNvSpPr>
            <p:nvPr/>
          </p:nvSpPr>
          <p:spPr bwMode="auto">
            <a:xfrm>
              <a:off x="4439" y="2635"/>
              <a:ext cx="120" cy="10"/>
            </a:xfrm>
            <a:custGeom>
              <a:avLst/>
              <a:gdLst>
                <a:gd name="T0" fmla="*/ 0 w 240"/>
                <a:gd name="T1" fmla="*/ 0 h 20"/>
                <a:gd name="T2" fmla="*/ 1 w 240"/>
                <a:gd name="T3" fmla="*/ 1 h 20"/>
                <a:gd name="T4" fmla="*/ 1 w 240"/>
                <a:gd name="T5" fmla="*/ 1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894" name="Freeform 191"/>
            <p:cNvSpPr>
              <a:spLocks/>
            </p:cNvSpPr>
            <p:nvPr/>
          </p:nvSpPr>
          <p:spPr bwMode="auto">
            <a:xfrm>
              <a:off x="4439" y="2651"/>
              <a:ext cx="120" cy="10"/>
            </a:xfrm>
            <a:custGeom>
              <a:avLst/>
              <a:gdLst>
                <a:gd name="T0" fmla="*/ 0 w 240"/>
                <a:gd name="T1" fmla="*/ 0 h 20"/>
                <a:gd name="T2" fmla="*/ 1 w 240"/>
                <a:gd name="T3" fmla="*/ 1 h 20"/>
                <a:gd name="T4" fmla="*/ 1 w 240"/>
                <a:gd name="T5" fmla="*/ 1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895" name="Freeform 192"/>
            <p:cNvSpPr>
              <a:spLocks/>
            </p:cNvSpPr>
            <p:nvPr/>
          </p:nvSpPr>
          <p:spPr bwMode="auto">
            <a:xfrm>
              <a:off x="4439" y="2668"/>
              <a:ext cx="120" cy="9"/>
            </a:xfrm>
            <a:custGeom>
              <a:avLst/>
              <a:gdLst>
                <a:gd name="T0" fmla="*/ 0 w 240"/>
                <a:gd name="T1" fmla="*/ 0 h 20"/>
                <a:gd name="T2" fmla="*/ 1 w 240"/>
                <a:gd name="T3" fmla="*/ 0 h 20"/>
                <a:gd name="T4" fmla="*/ 1 w 240"/>
                <a:gd name="T5" fmla="*/ 0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896" name="Freeform 193"/>
            <p:cNvSpPr>
              <a:spLocks/>
            </p:cNvSpPr>
            <p:nvPr/>
          </p:nvSpPr>
          <p:spPr bwMode="auto">
            <a:xfrm>
              <a:off x="4129" y="2745"/>
              <a:ext cx="56" cy="45"/>
            </a:xfrm>
            <a:custGeom>
              <a:avLst/>
              <a:gdLst>
                <a:gd name="T0" fmla="*/ 1 w 111"/>
                <a:gd name="T1" fmla="*/ 1 h 89"/>
                <a:gd name="T2" fmla="*/ 1 w 111"/>
                <a:gd name="T3" fmla="*/ 1 h 89"/>
                <a:gd name="T4" fmla="*/ 0 w 111"/>
                <a:gd name="T5" fmla="*/ 1 h 89"/>
                <a:gd name="T6" fmla="*/ 1 w 111"/>
                <a:gd name="T7" fmla="*/ 1 h 89"/>
                <a:gd name="T8" fmla="*/ 1 w 111"/>
                <a:gd name="T9" fmla="*/ 1 h 89"/>
                <a:gd name="T10" fmla="*/ 1 w 111"/>
                <a:gd name="T11" fmla="*/ 1 h 89"/>
                <a:gd name="T12" fmla="*/ 1 w 111"/>
                <a:gd name="T13" fmla="*/ 1 h 89"/>
                <a:gd name="T14" fmla="*/ 1 w 111"/>
                <a:gd name="T15" fmla="*/ 1 h 89"/>
                <a:gd name="T16" fmla="*/ 1 w 111"/>
                <a:gd name="T17" fmla="*/ 0 h 89"/>
                <a:gd name="T18" fmla="*/ 1 w 111"/>
                <a:gd name="T19" fmla="*/ 1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1"/>
                <a:gd name="T31" fmla="*/ 0 h 89"/>
                <a:gd name="T32" fmla="*/ 111 w 111"/>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1" h="89">
                  <a:moveTo>
                    <a:pt x="111" y="76"/>
                  </a:moveTo>
                  <a:lnTo>
                    <a:pt x="27" y="89"/>
                  </a:lnTo>
                  <a:lnTo>
                    <a:pt x="0" y="49"/>
                  </a:lnTo>
                  <a:lnTo>
                    <a:pt x="27" y="65"/>
                  </a:lnTo>
                  <a:lnTo>
                    <a:pt x="5" y="27"/>
                  </a:lnTo>
                  <a:lnTo>
                    <a:pt x="48" y="57"/>
                  </a:lnTo>
                  <a:lnTo>
                    <a:pt x="30" y="8"/>
                  </a:lnTo>
                  <a:lnTo>
                    <a:pt x="70" y="51"/>
                  </a:lnTo>
                  <a:lnTo>
                    <a:pt x="52" y="0"/>
                  </a:lnTo>
                  <a:lnTo>
                    <a:pt x="111" y="76"/>
                  </a:lnTo>
                  <a:close/>
                </a:path>
              </a:pathLst>
            </a:custGeom>
            <a:solidFill>
              <a:srgbClr val="000000"/>
            </a:solidFill>
            <a:ln w="9525">
              <a:noFill/>
              <a:round/>
              <a:headEnd/>
              <a:tailEnd/>
            </a:ln>
          </p:spPr>
          <p:txBody>
            <a:bodyPr/>
            <a:lstStyle/>
            <a:p>
              <a:endParaRPr lang="tr-TR"/>
            </a:p>
          </p:txBody>
        </p:sp>
        <p:sp>
          <p:nvSpPr>
            <p:cNvPr id="17897" name="Freeform 194"/>
            <p:cNvSpPr>
              <a:spLocks/>
            </p:cNvSpPr>
            <p:nvPr/>
          </p:nvSpPr>
          <p:spPr bwMode="auto">
            <a:xfrm>
              <a:off x="4175" y="2707"/>
              <a:ext cx="26" cy="64"/>
            </a:xfrm>
            <a:custGeom>
              <a:avLst/>
              <a:gdLst>
                <a:gd name="T0" fmla="*/ 1 w 52"/>
                <a:gd name="T1" fmla="*/ 1 h 127"/>
                <a:gd name="T2" fmla="*/ 1 w 52"/>
                <a:gd name="T3" fmla="*/ 1 h 127"/>
                <a:gd name="T4" fmla="*/ 1 w 52"/>
                <a:gd name="T5" fmla="*/ 1 h 127"/>
                <a:gd name="T6" fmla="*/ 1 w 52"/>
                <a:gd name="T7" fmla="*/ 1 h 127"/>
                <a:gd name="T8" fmla="*/ 0 w 52"/>
                <a:gd name="T9" fmla="*/ 1 h 127"/>
                <a:gd name="T10" fmla="*/ 1 w 52"/>
                <a:gd name="T11" fmla="*/ 1 h 127"/>
                <a:gd name="T12" fmla="*/ 1 w 52"/>
                <a:gd name="T13" fmla="*/ 1 h 127"/>
                <a:gd name="T14" fmla="*/ 1 w 52"/>
                <a:gd name="T15" fmla="*/ 1 h 127"/>
                <a:gd name="T16" fmla="*/ 1 w 52"/>
                <a:gd name="T17" fmla="*/ 0 h 127"/>
                <a:gd name="T18" fmla="*/ 1 w 52"/>
                <a:gd name="T19" fmla="*/ 1 h 1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127"/>
                <a:gd name="T32" fmla="*/ 52 w 52"/>
                <a:gd name="T33" fmla="*/ 127 h 1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127">
                  <a:moveTo>
                    <a:pt x="52" y="13"/>
                  </a:moveTo>
                  <a:lnTo>
                    <a:pt x="44" y="127"/>
                  </a:lnTo>
                  <a:lnTo>
                    <a:pt x="9" y="97"/>
                  </a:lnTo>
                  <a:lnTo>
                    <a:pt x="30" y="95"/>
                  </a:lnTo>
                  <a:lnTo>
                    <a:pt x="0" y="64"/>
                  </a:lnTo>
                  <a:lnTo>
                    <a:pt x="28" y="63"/>
                  </a:lnTo>
                  <a:lnTo>
                    <a:pt x="3" y="32"/>
                  </a:lnTo>
                  <a:lnTo>
                    <a:pt x="30" y="32"/>
                  </a:lnTo>
                  <a:lnTo>
                    <a:pt x="9" y="0"/>
                  </a:lnTo>
                  <a:lnTo>
                    <a:pt x="52" y="13"/>
                  </a:lnTo>
                  <a:close/>
                </a:path>
              </a:pathLst>
            </a:custGeom>
            <a:solidFill>
              <a:srgbClr val="000000"/>
            </a:solidFill>
            <a:ln w="9525">
              <a:noFill/>
              <a:round/>
              <a:headEnd/>
              <a:tailEnd/>
            </a:ln>
          </p:spPr>
          <p:txBody>
            <a:bodyPr/>
            <a:lstStyle/>
            <a:p>
              <a:endParaRPr lang="tr-TR"/>
            </a:p>
          </p:txBody>
        </p:sp>
      </p:grpSp>
      <p:grpSp>
        <p:nvGrpSpPr>
          <p:cNvPr id="5" name="Group 195"/>
          <p:cNvGrpSpPr>
            <a:grpSpLocks/>
          </p:cNvGrpSpPr>
          <p:nvPr/>
        </p:nvGrpSpPr>
        <p:grpSpPr bwMode="auto">
          <a:xfrm>
            <a:off x="3429000" y="1600200"/>
            <a:ext cx="1214438" cy="698500"/>
            <a:chOff x="3696" y="2304"/>
            <a:chExt cx="1149" cy="760"/>
          </a:xfrm>
        </p:grpSpPr>
        <p:sp>
          <p:nvSpPr>
            <p:cNvPr id="17802" name="Freeform 196"/>
            <p:cNvSpPr>
              <a:spLocks/>
            </p:cNvSpPr>
            <p:nvPr/>
          </p:nvSpPr>
          <p:spPr bwMode="auto">
            <a:xfrm>
              <a:off x="3808" y="2805"/>
              <a:ext cx="982" cy="259"/>
            </a:xfrm>
            <a:custGeom>
              <a:avLst/>
              <a:gdLst>
                <a:gd name="T0" fmla="*/ 1 w 1963"/>
                <a:gd name="T1" fmla="*/ 0 h 519"/>
                <a:gd name="T2" fmla="*/ 1 w 1963"/>
                <a:gd name="T3" fmla="*/ 0 h 519"/>
                <a:gd name="T4" fmla="*/ 1 w 1963"/>
                <a:gd name="T5" fmla="*/ 0 h 519"/>
                <a:gd name="T6" fmla="*/ 1 w 1963"/>
                <a:gd name="T7" fmla="*/ 0 h 519"/>
                <a:gd name="T8" fmla="*/ 1 w 1963"/>
                <a:gd name="T9" fmla="*/ 0 h 519"/>
                <a:gd name="T10" fmla="*/ 1 w 1963"/>
                <a:gd name="T11" fmla="*/ 0 h 519"/>
                <a:gd name="T12" fmla="*/ 1 w 1963"/>
                <a:gd name="T13" fmla="*/ 0 h 519"/>
                <a:gd name="T14" fmla="*/ 1 w 1963"/>
                <a:gd name="T15" fmla="*/ 0 h 519"/>
                <a:gd name="T16" fmla="*/ 1 w 1963"/>
                <a:gd name="T17" fmla="*/ 0 h 519"/>
                <a:gd name="T18" fmla="*/ 1 w 1963"/>
                <a:gd name="T19" fmla="*/ 0 h 519"/>
                <a:gd name="T20" fmla="*/ 1 w 1963"/>
                <a:gd name="T21" fmla="*/ 0 h 519"/>
                <a:gd name="T22" fmla="*/ 1 w 1963"/>
                <a:gd name="T23" fmla="*/ 0 h 519"/>
                <a:gd name="T24" fmla="*/ 1 w 1963"/>
                <a:gd name="T25" fmla="*/ 0 h 519"/>
                <a:gd name="T26" fmla="*/ 1 w 1963"/>
                <a:gd name="T27" fmla="*/ 0 h 519"/>
                <a:gd name="T28" fmla="*/ 1 w 1963"/>
                <a:gd name="T29" fmla="*/ 0 h 519"/>
                <a:gd name="T30" fmla="*/ 1 w 1963"/>
                <a:gd name="T31" fmla="*/ 0 h 519"/>
                <a:gd name="T32" fmla="*/ 1 w 1963"/>
                <a:gd name="T33" fmla="*/ 0 h 519"/>
                <a:gd name="T34" fmla="*/ 1 w 1963"/>
                <a:gd name="T35" fmla="*/ 0 h 519"/>
                <a:gd name="T36" fmla="*/ 1 w 1963"/>
                <a:gd name="T37" fmla="*/ 0 h 519"/>
                <a:gd name="T38" fmla="*/ 1 w 1963"/>
                <a:gd name="T39" fmla="*/ 0 h 519"/>
                <a:gd name="T40" fmla="*/ 1 w 1963"/>
                <a:gd name="T41" fmla="*/ 0 h 519"/>
                <a:gd name="T42" fmla="*/ 1 w 1963"/>
                <a:gd name="T43" fmla="*/ 0 h 519"/>
                <a:gd name="T44" fmla="*/ 1 w 1963"/>
                <a:gd name="T45" fmla="*/ 0 h 519"/>
                <a:gd name="T46" fmla="*/ 1 w 1963"/>
                <a:gd name="T47" fmla="*/ 0 h 519"/>
                <a:gd name="T48" fmla="*/ 1 w 1963"/>
                <a:gd name="T49" fmla="*/ 0 h 519"/>
                <a:gd name="T50" fmla="*/ 1 w 1963"/>
                <a:gd name="T51" fmla="*/ 0 h 519"/>
                <a:gd name="T52" fmla="*/ 1 w 1963"/>
                <a:gd name="T53" fmla="*/ 0 h 519"/>
                <a:gd name="T54" fmla="*/ 1 w 1963"/>
                <a:gd name="T55" fmla="*/ 0 h 519"/>
                <a:gd name="T56" fmla="*/ 1 w 1963"/>
                <a:gd name="T57" fmla="*/ 0 h 519"/>
                <a:gd name="T58" fmla="*/ 1 w 1963"/>
                <a:gd name="T59" fmla="*/ 0 h 519"/>
                <a:gd name="T60" fmla="*/ 1 w 1963"/>
                <a:gd name="T61" fmla="*/ 0 h 519"/>
                <a:gd name="T62" fmla="*/ 1 w 1963"/>
                <a:gd name="T63" fmla="*/ 0 h 519"/>
                <a:gd name="T64" fmla="*/ 1 w 1963"/>
                <a:gd name="T65" fmla="*/ 0 h 519"/>
                <a:gd name="T66" fmla="*/ 1 w 1963"/>
                <a:gd name="T67" fmla="*/ 0 h 519"/>
                <a:gd name="T68" fmla="*/ 1 w 1963"/>
                <a:gd name="T69" fmla="*/ 0 h 519"/>
                <a:gd name="T70" fmla="*/ 1 w 1963"/>
                <a:gd name="T71" fmla="*/ 0 h 519"/>
                <a:gd name="T72" fmla="*/ 1 w 1963"/>
                <a:gd name="T73" fmla="*/ 0 h 519"/>
                <a:gd name="T74" fmla="*/ 1 w 1963"/>
                <a:gd name="T75" fmla="*/ 0 h 519"/>
                <a:gd name="T76" fmla="*/ 1 w 1963"/>
                <a:gd name="T77" fmla="*/ 0 h 519"/>
                <a:gd name="T78" fmla="*/ 0 w 1963"/>
                <a:gd name="T79" fmla="*/ 0 h 519"/>
                <a:gd name="T80" fmla="*/ 1 w 1963"/>
                <a:gd name="T81" fmla="*/ 0 h 519"/>
                <a:gd name="T82" fmla="*/ 1 w 1963"/>
                <a:gd name="T83" fmla="*/ 0 h 519"/>
                <a:gd name="T84" fmla="*/ 1 w 1963"/>
                <a:gd name="T85" fmla="*/ 0 h 519"/>
                <a:gd name="T86" fmla="*/ 1 w 1963"/>
                <a:gd name="T87" fmla="*/ 0 h 519"/>
                <a:gd name="T88" fmla="*/ 1 w 1963"/>
                <a:gd name="T89" fmla="*/ 0 h 51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63"/>
                <a:gd name="T136" fmla="*/ 0 h 519"/>
                <a:gd name="T137" fmla="*/ 1963 w 1963"/>
                <a:gd name="T138" fmla="*/ 519 h 51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63" h="519">
                  <a:moveTo>
                    <a:pt x="1898" y="188"/>
                  </a:moveTo>
                  <a:lnTo>
                    <a:pt x="1963" y="226"/>
                  </a:lnTo>
                  <a:lnTo>
                    <a:pt x="1852" y="241"/>
                  </a:lnTo>
                  <a:lnTo>
                    <a:pt x="1924" y="287"/>
                  </a:lnTo>
                  <a:lnTo>
                    <a:pt x="1772" y="280"/>
                  </a:lnTo>
                  <a:lnTo>
                    <a:pt x="1864" y="343"/>
                  </a:lnTo>
                  <a:lnTo>
                    <a:pt x="1716" y="316"/>
                  </a:lnTo>
                  <a:lnTo>
                    <a:pt x="1785" y="408"/>
                  </a:lnTo>
                  <a:lnTo>
                    <a:pt x="1611" y="339"/>
                  </a:lnTo>
                  <a:lnTo>
                    <a:pt x="1659" y="436"/>
                  </a:lnTo>
                  <a:lnTo>
                    <a:pt x="1531" y="363"/>
                  </a:lnTo>
                  <a:lnTo>
                    <a:pt x="1517" y="479"/>
                  </a:lnTo>
                  <a:lnTo>
                    <a:pt x="1432" y="393"/>
                  </a:lnTo>
                  <a:lnTo>
                    <a:pt x="1381" y="494"/>
                  </a:lnTo>
                  <a:lnTo>
                    <a:pt x="1312" y="377"/>
                  </a:lnTo>
                  <a:lnTo>
                    <a:pt x="1210" y="519"/>
                  </a:lnTo>
                  <a:lnTo>
                    <a:pt x="1210" y="398"/>
                  </a:lnTo>
                  <a:lnTo>
                    <a:pt x="1107" y="502"/>
                  </a:lnTo>
                  <a:lnTo>
                    <a:pt x="1085" y="393"/>
                  </a:lnTo>
                  <a:lnTo>
                    <a:pt x="995" y="475"/>
                  </a:lnTo>
                  <a:lnTo>
                    <a:pt x="995" y="385"/>
                  </a:lnTo>
                  <a:lnTo>
                    <a:pt x="887" y="471"/>
                  </a:lnTo>
                  <a:lnTo>
                    <a:pt x="911" y="369"/>
                  </a:lnTo>
                  <a:lnTo>
                    <a:pt x="779" y="464"/>
                  </a:lnTo>
                  <a:lnTo>
                    <a:pt x="809" y="381"/>
                  </a:lnTo>
                  <a:lnTo>
                    <a:pt x="709" y="405"/>
                  </a:lnTo>
                  <a:lnTo>
                    <a:pt x="713" y="346"/>
                  </a:lnTo>
                  <a:lnTo>
                    <a:pt x="602" y="374"/>
                  </a:lnTo>
                  <a:lnTo>
                    <a:pt x="625" y="320"/>
                  </a:lnTo>
                  <a:lnTo>
                    <a:pt x="476" y="339"/>
                  </a:lnTo>
                  <a:lnTo>
                    <a:pt x="489" y="305"/>
                  </a:lnTo>
                  <a:lnTo>
                    <a:pt x="330" y="320"/>
                  </a:lnTo>
                  <a:lnTo>
                    <a:pt x="371" y="284"/>
                  </a:lnTo>
                  <a:lnTo>
                    <a:pt x="229" y="277"/>
                  </a:lnTo>
                  <a:lnTo>
                    <a:pt x="262" y="241"/>
                  </a:lnTo>
                  <a:lnTo>
                    <a:pt x="116" y="230"/>
                  </a:lnTo>
                  <a:lnTo>
                    <a:pt x="183" y="199"/>
                  </a:lnTo>
                  <a:lnTo>
                    <a:pt x="40" y="159"/>
                  </a:lnTo>
                  <a:lnTo>
                    <a:pt x="92" y="143"/>
                  </a:lnTo>
                  <a:lnTo>
                    <a:pt x="0" y="106"/>
                  </a:lnTo>
                  <a:lnTo>
                    <a:pt x="149" y="64"/>
                  </a:lnTo>
                  <a:lnTo>
                    <a:pt x="659" y="0"/>
                  </a:lnTo>
                  <a:lnTo>
                    <a:pt x="1298" y="36"/>
                  </a:lnTo>
                  <a:lnTo>
                    <a:pt x="1646" y="90"/>
                  </a:lnTo>
                  <a:lnTo>
                    <a:pt x="1898" y="188"/>
                  </a:lnTo>
                  <a:close/>
                </a:path>
              </a:pathLst>
            </a:custGeom>
            <a:solidFill>
              <a:srgbClr val="5F5F5F"/>
            </a:solidFill>
            <a:ln w="9525">
              <a:noFill/>
              <a:round/>
              <a:headEnd/>
              <a:tailEnd/>
            </a:ln>
          </p:spPr>
          <p:txBody>
            <a:bodyPr/>
            <a:lstStyle/>
            <a:p>
              <a:endParaRPr lang="tr-TR"/>
            </a:p>
          </p:txBody>
        </p:sp>
        <p:sp>
          <p:nvSpPr>
            <p:cNvPr id="17803" name="Freeform 197"/>
            <p:cNvSpPr>
              <a:spLocks/>
            </p:cNvSpPr>
            <p:nvPr/>
          </p:nvSpPr>
          <p:spPr bwMode="auto">
            <a:xfrm>
              <a:off x="3714" y="2820"/>
              <a:ext cx="926" cy="222"/>
            </a:xfrm>
            <a:custGeom>
              <a:avLst/>
              <a:gdLst>
                <a:gd name="T0" fmla="*/ 0 w 1852"/>
                <a:gd name="T1" fmla="*/ 1 h 442"/>
                <a:gd name="T2" fmla="*/ 1 w 1852"/>
                <a:gd name="T3" fmla="*/ 1 h 442"/>
                <a:gd name="T4" fmla="*/ 1 w 1852"/>
                <a:gd name="T5" fmla="*/ 1 h 442"/>
                <a:gd name="T6" fmla="*/ 1 w 1852"/>
                <a:gd name="T7" fmla="*/ 1 h 442"/>
                <a:gd name="T8" fmla="*/ 1 w 1852"/>
                <a:gd name="T9" fmla="*/ 1 h 442"/>
                <a:gd name="T10" fmla="*/ 1 w 1852"/>
                <a:gd name="T11" fmla="*/ 1 h 442"/>
                <a:gd name="T12" fmla="*/ 1 w 1852"/>
                <a:gd name="T13" fmla="*/ 1 h 442"/>
                <a:gd name="T14" fmla="*/ 1 w 1852"/>
                <a:gd name="T15" fmla="*/ 1 h 442"/>
                <a:gd name="T16" fmla="*/ 1 w 1852"/>
                <a:gd name="T17" fmla="*/ 1 h 442"/>
                <a:gd name="T18" fmla="*/ 1 w 1852"/>
                <a:gd name="T19" fmla="*/ 1 h 442"/>
                <a:gd name="T20" fmla="*/ 1 w 1852"/>
                <a:gd name="T21" fmla="*/ 1 h 442"/>
                <a:gd name="T22" fmla="*/ 1 w 1852"/>
                <a:gd name="T23" fmla="*/ 1 h 442"/>
                <a:gd name="T24" fmla="*/ 1 w 1852"/>
                <a:gd name="T25" fmla="*/ 1 h 442"/>
                <a:gd name="T26" fmla="*/ 1 w 1852"/>
                <a:gd name="T27" fmla="*/ 1 h 442"/>
                <a:gd name="T28" fmla="*/ 1 w 1852"/>
                <a:gd name="T29" fmla="*/ 1 h 442"/>
                <a:gd name="T30" fmla="*/ 1 w 1852"/>
                <a:gd name="T31" fmla="*/ 1 h 442"/>
                <a:gd name="T32" fmla="*/ 1 w 1852"/>
                <a:gd name="T33" fmla="*/ 1 h 442"/>
                <a:gd name="T34" fmla="*/ 1 w 1852"/>
                <a:gd name="T35" fmla="*/ 1 h 442"/>
                <a:gd name="T36" fmla="*/ 1 w 1852"/>
                <a:gd name="T37" fmla="*/ 1 h 442"/>
                <a:gd name="T38" fmla="*/ 1 w 1852"/>
                <a:gd name="T39" fmla="*/ 1 h 442"/>
                <a:gd name="T40" fmla="*/ 1 w 1852"/>
                <a:gd name="T41" fmla="*/ 1 h 442"/>
                <a:gd name="T42" fmla="*/ 1 w 1852"/>
                <a:gd name="T43" fmla="*/ 1 h 442"/>
                <a:gd name="T44" fmla="*/ 1 w 1852"/>
                <a:gd name="T45" fmla="*/ 1 h 442"/>
                <a:gd name="T46" fmla="*/ 1 w 1852"/>
                <a:gd name="T47" fmla="*/ 1 h 442"/>
                <a:gd name="T48" fmla="*/ 1 w 1852"/>
                <a:gd name="T49" fmla="*/ 1 h 442"/>
                <a:gd name="T50" fmla="*/ 1 w 1852"/>
                <a:gd name="T51" fmla="*/ 1 h 442"/>
                <a:gd name="T52" fmla="*/ 1 w 1852"/>
                <a:gd name="T53" fmla="*/ 1 h 442"/>
                <a:gd name="T54" fmla="*/ 1 w 1852"/>
                <a:gd name="T55" fmla="*/ 1 h 442"/>
                <a:gd name="T56" fmla="*/ 1 w 1852"/>
                <a:gd name="T57" fmla="*/ 1 h 442"/>
                <a:gd name="T58" fmla="*/ 1 w 1852"/>
                <a:gd name="T59" fmla="*/ 1 h 442"/>
                <a:gd name="T60" fmla="*/ 1 w 1852"/>
                <a:gd name="T61" fmla="*/ 1 h 442"/>
                <a:gd name="T62" fmla="*/ 1 w 1852"/>
                <a:gd name="T63" fmla="*/ 1 h 442"/>
                <a:gd name="T64" fmla="*/ 1 w 1852"/>
                <a:gd name="T65" fmla="*/ 1 h 442"/>
                <a:gd name="T66" fmla="*/ 1 w 1852"/>
                <a:gd name="T67" fmla="*/ 1 h 442"/>
                <a:gd name="T68" fmla="*/ 1 w 1852"/>
                <a:gd name="T69" fmla="*/ 1 h 442"/>
                <a:gd name="T70" fmla="*/ 1 w 1852"/>
                <a:gd name="T71" fmla="*/ 1 h 442"/>
                <a:gd name="T72" fmla="*/ 1 w 1852"/>
                <a:gd name="T73" fmla="*/ 1 h 442"/>
                <a:gd name="T74" fmla="*/ 1 w 1852"/>
                <a:gd name="T75" fmla="*/ 1 h 442"/>
                <a:gd name="T76" fmla="*/ 1 w 1852"/>
                <a:gd name="T77" fmla="*/ 1 h 442"/>
                <a:gd name="T78" fmla="*/ 1 w 1852"/>
                <a:gd name="T79" fmla="*/ 1 h 442"/>
                <a:gd name="T80" fmla="*/ 1 w 1852"/>
                <a:gd name="T81" fmla="*/ 1 h 442"/>
                <a:gd name="T82" fmla="*/ 1 w 1852"/>
                <a:gd name="T83" fmla="*/ 1 h 442"/>
                <a:gd name="T84" fmla="*/ 1 w 1852"/>
                <a:gd name="T85" fmla="*/ 1 h 442"/>
                <a:gd name="T86" fmla="*/ 1 w 1852"/>
                <a:gd name="T87" fmla="*/ 1 h 442"/>
                <a:gd name="T88" fmla="*/ 1 w 1852"/>
                <a:gd name="T89" fmla="*/ 1 h 442"/>
                <a:gd name="T90" fmla="*/ 1 w 1852"/>
                <a:gd name="T91" fmla="*/ 1 h 442"/>
                <a:gd name="T92" fmla="*/ 1 w 1852"/>
                <a:gd name="T93" fmla="*/ 1 h 442"/>
                <a:gd name="T94" fmla="*/ 1 w 1852"/>
                <a:gd name="T95" fmla="*/ 1 h 442"/>
                <a:gd name="T96" fmla="*/ 1 w 1852"/>
                <a:gd name="T97" fmla="*/ 1 h 442"/>
                <a:gd name="T98" fmla="*/ 1 w 1852"/>
                <a:gd name="T99" fmla="*/ 1 h 442"/>
                <a:gd name="T100" fmla="*/ 1 w 1852"/>
                <a:gd name="T101" fmla="*/ 1 h 442"/>
                <a:gd name="T102" fmla="*/ 1 w 1852"/>
                <a:gd name="T103" fmla="*/ 1 h 442"/>
                <a:gd name="T104" fmla="*/ 1 w 1852"/>
                <a:gd name="T105" fmla="*/ 1 h 442"/>
                <a:gd name="T106" fmla="*/ 1 w 1852"/>
                <a:gd name="T107" fmla="*/ 1 h 442"/>
                <a:gd name="T108" fmla="*/ 1 w 1852"/>
                <a:gd name="T109" fmla="*/ 0 h 442"/>
                <a:gd name="T110" fmla="*/ 1 w 1852"/>
                <a:gd name="T111" fmla="*/ 0 h 442"/>
                <a:gd name="T112" fmla="*/ 1 w 1852"/>
                <a:gd name="T113" fmla="*/ 1 h 44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852"/>
                <a:gd name="T172" fmla="*/ 0 h 442"/>
                <a:gd name="T173" fmla="*/ 1852 w 1852"/>
                <a:gd name="T174" fmla="*/ 442 h 44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852" h="442">
                  <a:moveTo>
                    <a:pt x="18" y="1"/>
                  </a:moveTo>
                  <a:lnTo>
                    <a:pt x="0" y="15"/>
                  </a:lnTo>
                  <a:lnTo>
                    <a:pt x="1" y="15"/>
                  </a:lnTo>
                  <a:lnTo>
                    <a:pt x="3" y="15"/>
                  </a:lnTo>
                  <a:lnTo>
                    <a:pt x="8" y="15"/>
                  </a:lnTo>
                  <a:lnTo>
                    <a:pt x="15" y="13"/>
                  </a:lnTo>
                  <a:lnTo>
                    <a:pt x="23" y="13"/>
                  </a:lnTo>
                  <a:lnTo>
                    <a:pt x="32" y="13"/>
                  </a:lnTo>
                  <a:lnTo>
                    <a:pt x="44" y="13"/>
                  </a:lnTo>
                  <a:lnTo>
                    <a:pt x="56" y="13"/>
                  </a:lnTo>
                  <a:lnTo>
                    <a:pt x="71" y="13"/>
                  </a:lnTo>
                  <a:lnTo>
                    <a:pt x="87" y="13"/>
                  </a:lnTo>
                  <a:lnTo>
                    <a:pt x="105" y="15"/>
                  </a:lnTo>
                  <a:lnTo>
                    <a:pt x="124" y="15"/>
                  </a:lnTo>
                  <a:lnTo>
                    <a:pt x="145" y="16"/>
                  </a:lnTo>
                  <a:lnTo>
                    <a:pt x="167" y="17"/>
                  </a:lnTo>
                  <a:lnTo>
                    <a:pt x="190" y="18"/>
                  </a:lnTo>
                  <a:lnTo>
                    <a:pt x="215" y="20"/>
                  </a:lnTo>
                  <a:lnTo>
                    <a:pt x="241" y="21"/>
                  </a:lnTo>
                  <a:lnTo>
                    <a:pt x="268" y="25"/>
                  </a:lnTo>
                  <a:lnTo>
                    <a:pt x="297" y="27"/>
                  </a:lnTo>
                  <a:lnTo>
                    <a:pt x="327" y="31"/>
                  </a:lnTo>
                  <a:lnTo>
                    <a:pt x="358" y="34"/>
                  </a:lnTo>
                  <a:lnTo>
                    <a:pt x="391" y="39"/>
                  </a:lnTo>
                  <a:lnTo>
                    <a:pt x="424" y="43"/>
                  </a:lnTo>
                  <a:lnTo>
                    <a:pt x="457" y="49"/>
                  </a:lnTo>
                  <a:lnTo>
                    <a:pt x="493" y="55"/>
                  </a:lnTo>
                  <a:lnTo>
                    <a:pt x="530" y="62"/>
                  </a:lnTo>
                  <a:lnTo>
                    <a:pt x="567" y="69"/>
                  </a:lnTo>
                  <a:lnTo>
                    <a:pt x="605" y="77"/>
                  </a:lnTo>
                  <a:lnTo>
                    <a:pt x="644" y="86"/>
                  </a:lnTo>
                  <a:lnTo>
                    <a:pt x="684" y="95"/>
                  </a:lnTo>
                  <a:lnTo>
                    <a:pt x="726" y="106"/>
                  </a:lnTo>
                  <a:lnTo>
                    <a:pt x="767" y="116"/>
                  </a:lnTo>
                  <a:lnTo>
                    <a:pt x="809" y="127"/>
                  </a:lnTo>
                  <a:lnTo>
                    <a:pt x="852" y="139"/>
                  </a:lnTo>
                  <a:lnTo>
                    <a:pt x="893" y="152"/>
                  </a:lnTo>
                  <a:lnTo>
                    <a:pt x="935" y="164"/>
                  </a:lnTo>
                  <a:lnTo>
                    <a:pt x="976" y="178"/>
                  </a:lnTo>
                  <a:lnTo>
                    <a:pt x="1016" y="191"/>
                  </a:lnTo>
                  <a:lnTo>
                    <a:pt x="1057" y="205"/>
                  </a:lnTo>
                  <a:lnTo>
                    <a:pt x="1097" y="218"/>
                  </a:lnTo>
                  <a:lnTo>
                    <a:pt x="1136" y="231"/>
                  </a:lnTo>
                  <a:lnTo>
                    <a:pt x="1174" y="245"/>
                  </a:lnTo>
                  <a:lnTo>
                    <a:pt x="1212" y="259"/>
                  </a:lnTo>
                  <a:lnTo>
                    <a:pt x="1249" y="273"/>
                  </a:lnTo>
                  <a:lnTo>
                    <a:pt x="1285" y="285"/>
                  </a:lnTo>
                  <a:lnTo>
                    <a:pt x="1319" y="299"/>
                  </a:lnTo>
                  <a:lnTo>
                    <a:pt x="1353" y="312"/>
                  </a:lnTo>
                  <a:lnTo>
                    <a:pt x="1385" y="325"/>
                  </a:lnTo>
                  <a:lnTo>
                    <a:pt x="1416" y="337"/>
                  </a:lnTo>
                  <a:lnTo>
                    <a:pt x="1445" y="349"/>
                  </a:lnTo>
                  <a:lnTo>
                    <a:pt x="1474" y="360"/>
                  </a:lnTo>
                  <a:lnTo>
                    <a:pt x="1500" y="371"/>
                  </a:lnTo>
                  <a:lnTo>
                    <a:pt x="1525" y="381"/>
                  </a:lnTo>
                  <a:lnTo>
                    <a:pt x="1548" y="391"/>
                  </a:lnTo>
                  <a:lnTo>
                    <a:pt x="1570" y="399"/>
                  </a:lnTo>
                  <a:lnTo>
                    <a:pt x="1589" y="409"/>
                  </a:lnTo>
                  <a:lnTo>
                    <a:pt x="1606" y="416"/>
                  </a:lnTo>
                  <a:lnTo>
                    <a:pt x="1621" y="422"/>
                  </a:lnTo>
                  <a:lnTo>
                    <a:pt x="1635" y="428"/>
                  </a:lnTo>
                  <a:lnTo>
                    <a:pt x="1646" y="433"/>
                  </a:lnTo>
                  <a:lnTo>
                    <a:pt x="1655" y="437"/>
                  </a:lnTo>
                  <a:lnTo>
                    <a:pt x="1662" y="440"/>
                  </a:lnTo>
                  <a:lnTo>
                    <a:pt x="1665" y="441"/>
                  </a:lnTo>
                  <a:lnTo>
                    <a:pt x="1666" y="442"/>
                  </a:lnTo>
                  <a:lnTo>
                    <a:pt x="1852" y="420"/>
                  </a:lnTo>
                  <a:lnTo>
                    <a:pt x="1850" y="419"/>
                  </a:lnTo>
                  <a:lnTo>
                    <a:pt x="1844" y="418"/>
                  </a:lnTo>
                  <a:lnTo>
                    <a:pt x="1833" y="414"/>
                  </a:lnTo>
                  <a:lnTo>
                    <a:pt x="1820" y="410"/>
                  </a:lnTo>
                  <a:lnTo>
                    <a:pt x="1801" y="404"/>
                  </a:lnTo>
                  <a:lnTo>
                    <a:pt x="1780" y="398"/>
                  </a:lnTo>
                  <a:lnTo>
                    <a:pt x="1756" y="390"/>
                  </a:lnTo>
                  <a:lnTo>
                    <a:pt x="1730" y="382"/>
                  </a:lnTo>
                  <a:lnTo>
                    <a:pt x="1700" y="373"/>
                  </a:lnTo>
                  <a:lnTo>
                    <a:pt x="1667" y="363"/>
                  </a:lnTo>
                  <a:lnTo>
                    <a:pt x="1634" y="351"/>
                  </a:lnTo>
                  <a:lnTo>
                    <a:pt x="1597" y="341"/>
                  </a:lnTo>
                  <a:lnTo>
                    <a:pt x="1559" y="328"/>
                  </a:lnTo>
                  <a:lnTo>
                    <a:pt x="1519" y="315"/>
                  </a:lnTo>
                  <a:lnTo>
                    <a:pt x="1477" y="303"/>
                  </a:lnTo>
                  <a:lnTo>
                    <a:pt x="1435" y="290"/>
                  </a:lnTo>
                  <a:lnTo>
                    <a:pt x="1391" y="276"/>
                  </a:lnTo>
                  <a:lnTo>
                    <a:pt x="1347" y="262"/>
                  </a:lnTo>
                  <a:lnTo>
                    <a:pt x="1302" y="248"/>
                  </a:lnTo>
                  <a:lnTo>
                    <a:pt x="1256" y="235"/>
                  </a:lnTo>
                  <a:lnTo>
                    <a:pt x="1211" y="220"/>
                  </a:lnTo>
                  <a:lnTo>
                    <a:pt x="1165" y="206"/>
                  </a:lnTo>
                  <a:lnTo>
                    <a:pt x="1120" y="192"/>
                  </a:lnTo>
                  <a:lnTo>
                    <a:pt x="1075" y="178"/>
                  </a:lnTo>
                  <a:lnTo>
                    <a:pt x="1031" y="165"/>
                  </a:lnTo>
                  <a:lnTo>
                    <a:pt x="989" y="152"/>
                  </a:lnTo>
                  <a:lnTo>
                    <a:pt x="946" y="139"/>
                  </a:lnTo>
                  <a:lnTo>
                    <a:pt x="906" y="127"/>
                  </a:lnTo>
                  <a:lnTo>
                    <a:pt x="865" y="115"/>
                  </a:lnTo>
                  <a:lnTo>
                    <a:pt x="828" y="104"/>
                  </a:lnTo>
                  <a:lnTo>
                    <a:pt x="793" y="93"/>
                  </a:lnTo>
                  <a:lnTo>
                    <a:pt x="759" y="84"/>
                  </a:lnTo>
                  <a:lnTo>
                    <a:pt x="695" y="66"/>
                  </a:lnTo>
                  <a:lnTo>
                    <a:pt x="629" y="51"/>
                  </a:lnTo>
                  <a:lnTo>
                    <a:pt x="563" y="39"/>
                  </a:lnTo>
                  <a:lnTo>
                    <a:pt x="499" y="28"/>
                  </a:lnTo>
                  <a:lnTo>
                    <a:pt x="436" y="20"/>
                  </a:lnTo>
                  <a:lnTo>
                    <a:pt x="374" y="13"/>
                  </a:lnTo>
                  <a:lnTo>
                    <a:pt x="316" y="9"/>
                  </a:lnTo>
                  <a:lnTo>
                    <a:pt x="260" y="5"/>
                  </a:lnTo>
                  <a:lnTo>
                    <a:pt x="208" y="3"/>
                  </a:lnTo>
                  <a:lnTo>
                    <a:pt x="162" y="1"/>
                  </a:lnTo>
                  <a:lnTo>
                    <a:pt x="121" y="0"/>
                  </a:lnTo>
                  <a:lnTo>
                    <a:pt x="86" y="0"/>
                  </a:lnTo>
                  <a:lnTo>
                    <a:pt x="58" y="0"/>
                  </a:lnTo>
                  <a:lnTo>
                    <a:pt x="36" y="1"/>
                  </a:lnTo>
                  <a:lnTo>
                    <a:pt x="23" y="1"/>
                  </a:lnTo>
                  <a:lnTo>
                    <a:pt x="18" y="1"/>
                  </a:lnTo>
                  <a:close/>
                </a:path>
              </a:pathLst>
            </a:custGeom>
            <a:solidFill>
              <a:srgbClr val="C0C0C0"/>
            </a:solidFill>
            <a:ln w="9525">
              <a:noFill/>
              <a:round/>
              <a:headEnd/>
              <a:tailEnd/>
            </a:ln>
          </p:spPr>
          <p:txBody>
            <a:bodyPr/>
            <a:lstStyle/>
            <a:p>
              <a:endParaRPr lang="tr-TR"/>
            </a:p>
          </p:txBody>
        </p:sp>
        <p:sp>
          <p:nvSpPr>
            <p:cNvPr id="17804" name="Freeform 198"/>
            <p:cNvSpPr>
              <a:spLocks/>
            </p:cNvSpPr>
            <p:nvPr/>
          </p:nvSpPr>
          <p:spPr bwMode="auto">
            <a:xfrm>
              <a:off x="4588" y="2845"/>
              <a:ext cx="257" cy="79"/>
            </a:xfrm>
            <a:custGeom>
              <a:avLst/>
              <a:gdLst>
                <a:gd name="T0" fmla="*/ 1 w 514"/>
                <a:gd name="T1" fmla="*/ 0 h 158"/>
                <a:gd name="T2" fmla="*/ 1 w 514"/>
                <a:gd name="T3" fmla="*/ 1 h 158"/>
                <a:gd name="T4" fmla="*/ 1 w 514"/>
                <a:gd name="T5" fmla="*/ 1 h 158"/>
                <a:gd name="T6" fmla="*/ 0 w 514"/>
                <a:gd name="T7" fmla="*/ 1 h 158"/>
                <a:gd name="T8" fmla="*/ 1 w 514"/>
                <a:gd name="T9" fmla="*/ 0 h 158"/>
                <a:gd name="T10" fmla="*/ 0 60000 65536"/>
                <a:gd name="T11" fmla="*/ 0 60000 65536"/>
                <a:gd name="T12" fmla="*/ 0 60000 65536"/>
                <a:gd name="T13" fmla="*/ 0 60000 65536"/>
                <a:gd name="T14" fmla="*/ 0 60000 65536"/>
                <a:gd name="T15" fmla="*/ 0 w 514"/>
                <a:gd name="T16" fmla="*/ 0 h 158"/>
                <a:gd name="T17" fmla="*/ 514 w 514"/>
                <a:gd name="T18" fmla="*/ 158 h 158"/>
              </a:gdLst>
              <a:ahLst/>
              <a:cxnLst>
                <a:cxn ang="T10">
                  <a:pos x="T0" y="T1"/>
                </a:cxn>
                <a:cxn ang="T11">
                  <a:pos x="T2" y="T3"/>
                </a:cxn>
                <a:cxn ang="T12">
                  <a:pos x="T4" y="T5"/>
                </a:cxn>
                <a:cxn ang="T13">
                  <a:pos x="T6" y="T7"/>
                </a:cxn>
                <a:cxn ang="T14">
                  <a:pos x="T8" y="T9"/>
                </a:cxn>
              </a:cxnLst>
              <a:rect l="T15" t="T16" r="T17" b="T18"/>
              <a:pathLst>
                <a:path w="514" h="158">
                  <a:moveTo>
                    <a:pt x="29" y="0"/>
                  </a:moveTo>
                  <a:lnTo>
                    <a:pt x="514" y="145"/>
                  </a:lnTo>
                  <a:lnTo>
                    <a:pt x="445" y="158"/>
                  </a:lnTo>
                  <a:lnTo>
                    <a:pt x="0" y="16"/>
                  </a:lnTo>
                  <a:lnTo>
                    <a:pt x="29" y="0"/>
                  </a:lnTo>
                  <a:close/>
                </a:path>
              </a:pathLst>
            </a:custGeom>
            <a:solidFill>
              <a:srgbClr val="6B00D8"/>
            </a:solidFill>
            <a:ln w="9525">
              <a:noFill/>
              <a:round/>
              <a:headEnd/>
              <a:tailEnd/>
            </a:ln>
          </p:spPr>
          <p:txBody>
            <a:bodyPr/>
            <a:lstStyle/>
            <a:p>
              <a:endParaRPr lang="tr-TR"/>
            </a:p>
          </p:txBody>
        </p:sp>
        <p:sp>
          <p:nvSpPr>
            <p:cNvPr id="17805" name="Freeform 199"/>
            <p:cNvSpPr>
              <a:spLocks/>
            </p:cNvSpPr>
            <p:nvPr/>
          </p:nvSpPr>
          <p:spPr bwMode="auto">
            <a:xfrm>
              <a:off x="3803" y="2304"/>
              <a:ext cx="851" cy="613"/>
            </a:xfrm>
            <a:custGeom>
              <a:avLst/>
              <a:gdLst>
                <a:gd name="T0" fmla="*/ 0 w 1704"/>
                <a:gd name="T1" fmla="*/ 1 h 1226"/>
                <a:gd name="T2" fmla="*/ 0 w 1704"/>
                <a:gd name="T3" fmla="*/ 1 h 1226"/>
                <a:gd name="T4" fmla="*/ 0 w 1704"/>
                <a:gd name="T5" fmla="*/ 1 h 1226"/>
                <a:gd name="T6" fmla="*/ 0 w 1704"/>
                <a:gd name="T7" fmla="*/ 1 h 1226"/>
                <a:gd name="T8" fmla="*/ 0 w 1704"/>
                <a:gd name="T9" fmla="*/ 1 h 1226"/>
                <a:gd name="T10" fmla="*/ 0 w 1704"/>
                <a:gd name="T11" fmla="*/ 1 h 1226"/>
                <a:gd name="T12" fmla="*/ 0 w 1704"/>
                <a:gd name="T13" fmla="*/ 1 h 1226"/>
                <a:gd name="T14" fmla="*/ 0 w 1704"/>
                <a:gd name="T15" fmla="*/ 1 h 1226"/>
                <a:gd name="T16" fmla="*/ 0 w 1704"/>
                <a:gd name="T17" fmla="*/ 1 h 1226"/>
                <a:gd name="T18" fmla="*/ 0 w 1704"/>
                <a:gd name="T19" fmla="*/ 1 h 1226"/>
                <a:gd name="T20" fmla="*/ 0 w 1704"/>
                <a:gd name="T21" fmla="*/ 1 h 1226"/>
                <a:gd name="T22" fmla="*/ 0 w 1704"/>
                <a:gd name="T23" fmla="*/ 1 h 1226"/>
                <a:gd name="T24" fmla="*/ 0 w 1704"/>
                <a:gd name="T25" fmla="*/ 1 h 1226"/>
                <a:gd name="T26" fmla="*/ 0 w 1704"/>
                <a:gd name="T27" fmla="*/ 1 h 1226"/>
                <a:gd name="T28" fmla="*/ 0 w 1704"/>
                <a:gd name="T29" fmla="*/ 1 h 1226"/>
                <a:gd name="T30" fmla="*/ 0 w 1704"/>
                <a:gd name="T31" fmla="*/ 1 h 1226"/>
                <a:gd name="T32" fmla="*/ 0 w 1704"/>
                <a:gd name="T33" fmla="*/ 1 h 1226"/>
                <a:gd name="T34" fmla="*/ 0 w 1704"/>
                <a:gd name="T35" fmla="*/ 1 h 1226"/>
                <a:gd name="T36" fmla="*/ 0 w 1704"/>
                <a:gd name="T37" fmla="*/ 1 h 1226"/>
                <a:gd name="T38" fmla="*/ 0 w 1704"/>
                <a:gd name="T39" fmla="*/ 1 h 1226"/>
                <a:gd name="T40" fmla="*/ 0 w 1704"/>
                <a:gd name="T41" fmla="*/ 1 h 1226"/>
                <a:gd name="T42" fmla="*/ 0 w 1704"/>
                <a:gd name="T43" fmla="*/ 1 h 1226"/>
                <a:gd name="T44" fmla="*/ 0 w 1704"/>
                <a:gd name="T45" fmla="*/ 1 h 1226"/>
                <a:gd name="T46" fmla="*/ 0 w 1704"/>
                <a:gd name="T47" fmla="*/ 1 h 1226"/>
                <a:gd name="T48" fmla="*/ 0 w 1704"/>
                <a:gd name="T49" fmla="*/ 1 h 1226"/>
                <a:gd name="T50" fmla="*/ 0 w 1704"/>
                <a:gd name="T51" fmla="*/ 1 h 1226"/>
                <a:gd name="T52" fmla="*/ 0 w 1704"/>
                <a:gd name="T53" fmla="*/ 1 h 1226"/>
                <a:gd name="T54" fmla="*/ 0 w 1704"/>
                <a:gd name="T55" fmla="*/ 1 h 1226"/>
                <a:gd name="T56" fmla="*/ 0 w 1704"/>
                <a:gd name="T57" fmla="*/ 1 h 1226"/>
                <a:gd name="T58" fmla="*/ 0 w 1704"/>
                <a:gd name="T59" fmla="*/ 1 h 1226"/>
                <a:gd name="T60" fmla="*/ 0 w 1704"/>
                <a:gd name="T61" fmla="*/ 1 h 1226"/>
                <a:gd name="T62" fmla="*/ 0 w 1704"/>
                <a:gd name="T63" fmla="*/ 1 h 1226"/>
                <a:gd name="T64" fmla="*/ 0 w 1704"/>
                <a:gd name="T65" fmla="*/ 1 h 1226"/>
                <a:gd name="T66" fmla="*/ 0 w 1704"/>
                <a:gd name="T67" fmla="*/ 1 h 1226"/>
                <a:gd name="T68" fmla="*/ 0 w 1704"/>
                <a:gd name="T69" fmla="*/ 1 h 1226"/>
                <a:gd name="T70" fmla="*/ 0 w 1704"/>
                <a:gd name="T71" fmla="*/ 1 h 1226"/>
                <a:gd name="T72" fmla="*/ 0 w 1704"/>
                <a:gd name="T73" fmla="*/ 1 h 1226"/>
                <a:gd name="T74" fmla="*/ 0 w 1704"/>
                <a:gd name="T75" fmla="*/ 1 h 1226"/>
                <a:gd name="T76" fmla="*/ 0 w 1704"/>
                <a:gd name="T77" fmla="*/ 1 h 1226"/>
                <a:gd name="T78" fmla="*/ 0 w 1704"/>
                <a:gd name="T79" fmla="*/ 1 h 1226"/>
                <a:gd name="T80" fmla="*/ 0 w 1704"/>
                <a:gd name="T81" fmla="*/ 1 h 1226"/>
                <a:gd name="T82" fmla="*/ 0 w 1704"/>
                <a:gd name="T83" fmla="*/ 1 h 1226"/>
                <a:gd name="T84" fmla="*/ 0 w 1704"/>
                <a:gd name="T85" fmla="*/ 1 h 1226"/>
                <a:gd name="T86" fmla="*/ 0 w 1704"/>
                <a:gd name="T87" fmla="*/ 1 h 1226"/>
                <a:gd name="T88" fmla="*/ 0 w 1704"/>
                <a:gd name="T89" fmla="*/ 1 h 1226"/>
                <a:gd name="T90" fmla="*/ 0 w 1704"/>
                <a:gd name="T91" fmla="*/ 1 h 1226"/>
                <a:gd name="T92" fmla="*/ 0 w 1704"/>
                <a:gd name="T93" fmla="*/ 1 h 1226"/>
                <a:gd name="T94" fmla="*/ 0 w 1704"/>
                <a:gd name="T95" fmla="*/ 1 h 1226"/>
                <a:gd name="T96" fmla="*/ 0 w 1704"/>
                <a:gd name="T97" fmla="*/ 1 h 1226"/>
                <a:gd name="T98" fmla="*/ 0 w 1704"/>
                <a:gd name="T99" fmla="*/ 1 h 1226"/>
                <a:gd name="T100" fmla="*/ 0 w 1704"/>
                <a:gd name="T101" fmla="*/ 1 h 1226"/>
                <a:gd name="T102" fmla="*/ 0 w 1704"/>
                <a:gd name="T103" fmla="*/ 1 h 1226"/>
                <a:gd name="T104" fmla="*/ 0 w 1704"/>
                <a:gd name="T105" fmla="*/ 1 h 1226"/>
                <a:gd name="T106" fmla="*/ 0 w 1704"/>
                <a:gd name="T107" fmla="*/ 1 h 1226"/>
                <a:gd name="T108" fmla="*/ 0 w 1704"/>
                <a:gd name="T109" fmla="*/ 1 h 1226"/>
                <a:gd name="T110" fmla="*/ 0 w 1704"/>
                <a:gd name="T111" fmla="*/ 1 h 1226"/>
                <a:gd name="T112" fmla="*/ 0 w 1704"/>
                <a:gd name="T113" fmla="*/ 1 h 1226"/>
                <a:gd name="T114" fmla="*/ 0 w 1704"/>
                <a:gd name="T115" fmla="*/ 1 h 1226"/>
                <a:gd name="T116" fmla="*/ 0 w 1704"/>
                <a:gd name="T117" fmla="*/ 1 h 1226"/>
                <a:gd name="T118" fmla="*/ 0 w 1704"/>
                <a:gd name="T119" fmla="*/ 1 h 1226"/>
                <a:gd name="T120" fmla="*/ 0 w 1704"/>
                <a:gd name="T121" fmla="*/ 1 h 1226"/>
                <a:gd name="T122" fmla="*/ 0 w 1704"/>
                <a:gd name="T123" fmla="*/ 1 h 12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704"/>
                <a:gd name="T187" fmla="*/ 0 h 1226"/>
                <a:gd name="T188" fmla="*/ 1704 w 1704"/>
                <a:gd name="T189" fmla="*/ 1226 h 122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704" h="1226">
                  <a:moveTo>
                    <a:pt x="1570" y="187"/>
                  </a:moveTo>
                  <a:lnTo>
                    <a:pt x="1534" y="233"/>
                  </a:lnTo>
                  <a:lnTo>
                    <a:pt x="1561" y="290"/>
                  </a:lnTo>
                  <a:lnTo>
                    <a:pt x="1608" y="296"/>
                  </a:lnTo>
                  <a:lnTo>
                    <a:pt x="1622" y="318"/>
                  </a:lnTo>
                  <a:lnTo>
                    <a:pt x="1656" y="320"/>
                  </a:lnTo>
                  <a:lnTo>
                    <a:pt x="1659" y="490"/>
                  </a:lnTo>
                  <a:lnTo>
                    <a:pt x="1642" y="496"/>
                  </a:lnTo>
                  <a:lnTo>
                    <a:pt x="1670" y="550"/>
                  </a:lnTo>
                  <a:lnTo>
                    <a:pt x="1682" y="814"/>
                  </a:lnTo>
                  <a:lnTo>
                    <a:pt x="1704" y="824"/>
                  </a:lnTo>
                  <a:lnTo>
                    <a:pt x="1692" y="983"/>
                  </a:lnTo>
                  <a:lnTo>
                    <a:pt x="1651" y="983"/>
                  </a:lnTo>
                  <a:lnTo>
                    <a:pt x="1640" y="1022"/>
                  </a:lnTo>
                  <a:lnTo>
                    <a:pt x="1626" y="1050"/>
                  </a:lnTo>
                  <a:lnTo>
                    <a:pt x="1608" y="1069"/>
                  </a:lnTo>
                  <a:lnTo>
                    <a:pt x="1587" y="1080"/>
                  </a:lnTo>
                  <a:lnTo>
                    <a:pt x="1565" y="1083"/>
                  </a:lnTo>
                  <a:lnTo>
                    <a:pt x="1542" y="1082"/>
                  </a:lnTo>
                  <a:lnTo>
                    <a:pt x="1519" y="1076"/>
                  </a:lnTo>
                  <a:lnTo>
                    <a:pt x="1496" y="1068"/>
                  </a:lnTo>
                  <a:lnTo>
                    <a:pt x="1490" y="1063"/>
                  </a:lnTo>
                  <a:lnTo>
                    <a:pt x="1485" y="1054"/>
                  </a:lnTo>
                  <a:lnTo>
                    <a:pt x="1480" y="1046"/>
                  </a:lnTo>
                  <a:lnTo>
                    <a:pt x="1475" y="1038"/>
                  </a:lnTo>
                  <a:lnTo>
                    <a:pt x="1471" y="1031"/>
                  </a:lnTo>
                  <a:lnTo>
                    <a:pt x="1466" y="1024"/>
                  </a:lnTo>
                  <a:lnTo>
                    <a:pt x="1460" y="1020"/>
                  </a:lnTo>
                  <a:lnTo>
                    <a:pt x="1455" y="1016"/>
                  </a:lnTo>
                  <a:lnTo>
                    <a:pt x="1449" y="1015"/>
                  </a:lnTo>
                  <a:lnTo>
                    <a:pt x="1437" y="1015"/>
                  </a:lnTo>
                  <a:lnTo>
                    <a:pt x="1423" y="1015"/>
                  </a:lnTo>
                  <a:lnTo>
                    <a:pt x="1406" y="1016"/>
                  </a:lnTo>
                  <a:lnTo>
                    <a:pt x="1385" y="1018"/>
                  </a:lnTo>
                  <a:lnTo>
                    <a:pt x="1364" y="1019"/>
                  </a:lnTo>
                  <a:lnTo>
                    <a:pt x="1339" y="1021"/>
                  </a:lnTo>
                  <a:lnTo>
                    <a:pt x="1315" y="1023"/>
                  </a:lnTo>
                  <a:lnTo>
                    <a:pt x="1290" y="1026"/>
                  </a:lnTo>
                  <a:lnTo>
                    <a:pt x="1264" y="1028"/>
                  </a:lnTo>
                  <a:lnTo>
                    <a:pt x="1241" y="1030"/>
                  </a:lnTo>
                  <a:lnTo>
                    <a:pt x="1218" y="1031"/>
                  </a:lnTo>
                  <a:lnTo>
                    <a:pt x="1198" y="1034"/>
                  </a:lnTo>
                  <a:lnTo>
                    <a:pt x="1180" y="1036"/>
                  </a:lnTo>
                  <a:lnTo>
                    <a:pt x="1165" y="1037"/>
                  </a:lnTo>
                  <a:lnTo>
                    <a:pt x="1154" y="1038"/>
                  </a:lnTo>
                  <a:lnTo>
                    <a:pt x="1152" y="1059"/>
                  </a:lnTo>
                  <a:lnTo>
                    <a:pt x="1148" y="1080"/>
                  </a:lnTo>
                  <a:lnTo>
                    <a:pt x="1145" y="1101"/>
                  </a:lnTo>
                  <a:lnTo>
                    <a:pt x="1139" y="1120"/>
                  </a:lnTo>
                  <a:lnTo>
                    <a:pt x="1132" y="1139"/>
                  </a:lnTo>
                  <a:lnTo>
                    <a:pt x="1124" y="1156"/>
                  </a:lnTo>
                  <a:lnTo>
                    <a:pt x="1115" y="1171"/>
                  </a:lnTo>
                  <a:lnTo>
                    <a:pt x="1103" y="1184"/>
                  </a:lnTo>
                  <a:lnTo>
                    <a:pt x="1092" y="1192"/>
                  </a:lnTo>
                  <a:lnTo>
                    <a:pt x="1079" y="1198"/>
                  </a:lnTo>
                  <a:lnTo>
                    <a:pt x="1065" y="1205"/>
                  </a:lnTo>
                  <a:lnTo>
                    <a:pt x="1050" y="1211"/>
                  </a:lnTo>
                  <a:lnTo>
                    <a:pt x="1034" y="1216"/>
                  </a:lnTo>
                  <a:lnTo>
                    <a:pt x="1018" y="1219"/>
                  </a:lnTo>
                  <a:lnTo>
                    <a:pt x="1001" y="1223"/>
                  </a:lnTo>
                  <a:lnTo>
                    <a:pt x="983" y="1225"/>
                  </a:lnTo>
                  <a:lnTo>
                    <a:pt x="966" y="1226"/>
                  </a:lnTo>
                  <a:lnTo>
                    <a:pt x="949" y="1226"/>
                  </a:lnTo>
                  <a:lnTo>
                    <a:pt x="931" y="1226"/>
                  </a:lnTo>
                  <a:lnTo>
                    <a:pt x="914" y="1225"/>
                  </a:lnTo>
                  <a:lnTo>
                    <a:pt x="898" y="1223"/>
                  </a:lnTo>
                  <a:lnTo>
                    <a:pt x="882" y="1219"/>
                  </a:lnTo>
                  <a:lnTo>
                    <a:pt x="867" y="1216"/>
                  </a:lnTo>
                  <a:lnTo>
                    <a:pt x="852" y="1211"/>
                  </a:lnTo>
                  <a:lnTo>
                    <a:pt x="837" y="1192"/>
                  </a:lnTo>
                  <a:lnTo>
                    <a:pt x="823" y="1172"/>
                  </a:lnTo>
                  <a:lnTo>
                    <a:pt x="809" y="1150"/>
                  </a:lnTo>
                  <a:lnTo>
                    <a:pt x="798" y="1128"/>
                  </a:lnTo>
                  <a:lnTo>
                    <a:pt x="786" y="1104"/>
                  </a:lnTo>
                  <a:lnTo>
                    <a:pt x="776" y="1079"/>
                  </a:lnTo>
                  <a:lnTo>
                    <a:pt x="765" y="1052"/>
                  </a:lnTo>
                  <a:lnTo>
                    <a:pt x="756" y="1024"/>
                  </a:lnTo>
                  <a:lnTo>
                    <a:pt x="739" y="1011"/>
                  </a:lnTo>
                  <a:lnTo>
                    <a:pt x="720" y="1007"/>
                  </a:lnTo>
                  <a:lnTo>
                    <a:pt x="701" y="1007"/>
                  </a:lnTo>
                  <a:lnTo>
                    <a:pt x="682" y="1009"/>
                  </a:lnTo>
                  <a:lnTo>
                    <a:pt x="663" y="1006"/>
                  </a:lnTo>
                  <a:lnTo>
                    <a:pt x="646" y="996"/>
                  </a:lnTo>
                  <a:lnTo>
                    <a:pt x="629" y="973"/>
                  </a:lnTo>
                  <a:lnTo>
                    <a:pt x="614" y="932"/>
                  </a:lnTo>
                  <a:lnTo>
                    <a:pt x="311" y="958"/>
                  </a:lnTo>
                  <a:lnTo>
                    <a:pt x="316" y="974"/>
                  </a:lnTo>
                  <a:lnTo>
                    <a:pt x="319" y="992"/>
                  </a:lnTo>
                  <a:lnTo>
                    <a:pt x="319" y="1011"/>
                  </a:lnTo>
                  <a:lnTo>
                    <a:pt x="317" y="1029"/>
                  </a:lnTo>
                  <a:lnTo>
                    <a:pt x="313" y="1048"/>
                  </a:lnTo>
                  <a:lnTo>
                    <a:pt x="304" y="1063"/>
                  </a:lnTo>
                  <a:lnTo>
                    <a:pt x="293" y="1075"/>
                  </a:lnTo>
                  <a:lnTo>
                    <a:pt x="277" y="1083"/>
                  </a:lnTo>
                  <a:lnTo>
                    <a:pt x="268" y="1087"/>
                  </a:lnTo>
                  <a:lnTo>
                    <a:pt x="262" y="1088"/>
                  </a:lnTo>
                  <a:lnTo>
                    <a:pt x="257" y="1089"/>
                  </a:lnTo>
                  <a:lnTo>
                    <a:pt x="253" y="1090"/>
                  </a:lnTo>
                  <a:lnTo>
                    <a:pt x="246" y="1092"/>
                  </a:lnTo>
                  <a:lnTo>
                    <a:pt x="235" y="1095"/>
                  </a:lnTo>
                  <a:lnTo>
                    <a:pt x="219" y="1098"/>
                  </a:lnTo>
                  <a:lnTo>
                    <a:pt x="197" y="1104"/>
                  </a:lnTo>
                  <a:lnTo>
                    <a:pt x="172" y="1107"/>
                  </a:lnTo>
                  <a:lnTo>
                    <a:pt x="150" y="1105"/>
                  </a:lnTo>
                  <a:lnTo>
                    <a:pt x="132" y="1098"/>
                  </a:lnTo>
                  <a:lnTo>
                    <a:pt x="115" y="1086"/>
                  </a:lnTo>
                  <a:lnTo>
                    <a:pt x="103" y="1071"/>
                  </a:lnTo>
                  <a:lnTo>
                    <a:pt x="92" y="1052"/>
                  </a:lnTo>
                  <a:lnTo>
                    <a:pt x="84" y="1030"/>
                  </a:lnTo>
                  <a:lnTo>
                    <a:pt x="80" y="1006"/>
                  </a:lnTo>
                  <a:lnTo>
                    <a:pt x="75" y="981"/>
                  </a:lnTo>
                  <a:lnTo>
                    <a:pt x="73" y="961"/>
                  </a:lnTo>
                  <a:lnTo>
                    <a:pt x="72" y="948"/>
                  </a:lnTo>
                  <a:lnTo>
                    <a:pt x="68" y="939"/>
                  </a:lnTo>
                  <a:lnTo>
                    <a:pt x="64" y="933"/>
                  </a:lnTo>
                  <a:lnTo>
                    <a:pt x="54" y="930"/>
                  </a:lnTo>
                  <a:lnTo>
                    <a:pt x="41" y="929"/>
                  </a:lnTo>
                  <a:lnTo>
                    <a:pt x="20" y="927"/>
                  </a:lnTo>
                  <a:lnTo>
                    <a:pt x="16" y="887"/>
                  </a:lnTo>
                  <a:lnTo>
                    <a:pt x="8" y="795"/>
                  </a:lnTo>
                  <a:lnTo>
                    <a:pt x="1" y="691"/>
                  </a:lnTo>
                  <a:lnTo>
                    <a:pt x="0" y="617"/>
                  </a:lnTo>
                  <a:lnTo>
                    <a:pt x="6" y="564"/>
                  </a:lnTo>
                  <a:lnTo>
                    <a:pt x="13" y="524"/>
                  </a:lnTo>
                  <a:lnTo>
                    <a:pt x="17" y="501"/>
                  </a:lnTo>
                  <a:lnTo>
                    <a:pt x="20" y="493"/>
                  </a:lnTo>
                  <a:lnTo>
                    <a:pt x="21" y="492"/>
                  </a:lnTo>
                  <a:lnTo>
                    <a:pt x="27" y="486"/>
                  </a:lnTo>
                  <a:lnTo>
                    <a:pt x="34" y="479"/>
                  </a:lnTo>
                  <a:lnTo>
                    <a:pt x="44" y="469"/>
                  </a:lnTo>
                  <a:lnTo>
                    <a:pt x="58" y="456"/>
                  </a:lnTo>
                  <a:lnTo>
                    <a:pt x="74" y="441"/>
                  </a:lnTo>
                  <a:lnTo>
                    <a:pt x="92" y="424"/>
                  </a:lnTo>
                  <a:lnTo>
                    <a:pt x="113" y="406"/>
                  </a:lnTo>
                  <a:lnTo>
                    <a:pt x="136" y="385"/>
                  </a:lnTo>
                  <a:lnTo>
                    <a:pt x="162" y="364"/>
                  </a:lnTo>
                  <a:lnTo>
                    <a:pt x="188" y="341"/>
                  </a:lnTo>
                  <a:lnTo>
                    <a:pt x="217" y="318"/>
                  </a:lnTo>
                  <a:lnTo>
                    <a:pt x="247" y="294"/>
                  </a:lnTo>
                  <a:lnTo>
                    <a:pt x="279" y="270"/>
                  </a:lnTo>
                  <a:lnTo>
                    <a:pt x="313" y="244"/>
                  </a:lnTo>
                  <a:lnTo>
                    <a:pt x="347" y="220"/>
                  </a:lnTo>
                  <a:lnTo>
                    <a:pt x="382" y="196"/>
                  </a:lnTo>
                  <a:lnTo>
                    <a:pt x="416" y="173"/>
                  </a:lnTo>
                  <a:lnTo>
                    <a:pt x="450" y="151"/>
                  </a:lnTo>
                  <a:lnTo>
                    <a:pt x="482" y="130"/>
                  </a:lnTo>
                  <a:lnTo>
                    <a:pt x="513" y="112"/>
                  </a:lnTo>
                  <a:lnTo>
                    <a:pt x="542" y="93"/>
                  </a:lnTo>
                  <a:lnTo>
                    <a:pt x="570" y="76"/>
                  </a:lnTo>
                  <a:lnTo>
                    <a:pt x="595" y="61"/>
                  </a:lnTo>
                  <a:lnTo>
                    <a:pt x="618" y="47"/>
                  </a:lnTo>
                  <a:lnTo>
                    <a:pt x="640" y="36"/>
                  </a:lnTo>
                  <a:lnTo>
                    <a:pt x="657" y="25"/>
                  </a:lnTo>
                  <a:lnTo>
                    <a:pt x="673" y="16"/>
                  </a:lnTo>
                  <a:lnTo>
                    <a:pt x="686" y="9"/>
                  </a:lnTo>
                  <a:lnTo>
                    <a:pt x="694" y="5"/>
                  </a:lnTo>
                  <a:lnTo>
                    <a:pt x="700" y="1"/>
                  </a:lnTo>
                  <a:lnTo>
                    <a:pt x="702" y="0"/>
                  </a:lnTo>
                  <a:lnTo>
                    <a:pt x="1244" y="101"/>
                  </a:lnTo>
                  <a:lnTo>
                    <a:pt x="1264" y="122"/>
                  </a:lnTo>
                  <a:lnTo>
                    <a:pt x="1266" y="120"/>
                  </a:lnTo>
                  <a:lnTo>
                    <a:pt x="1270" y="115"/>
                  </a:lnTo>
                  <a:lnTo>
                    <a:pt x="1277" y="112"/>
                  </a:lnTo>
                  <a:lnTo>
                    <a:pt x="1285" y="109"/>
                  </a:lnTo>
                  <a:lnTo>
                    <a:pt x="1294" y="113"/>
                  </a:lnTo>
                  <a:lnTo>
                    <a:pt x="1301" y="121"/>
                  </a:lnTo>
                  <a:lnTo>
                    <a:pt x="1307" y="130"/>
                  </a:lnTo>
                  <a:lnTo>
                    <a:pt x="1309" y="134"/>
                  </a:lnTo>
                  <a:lnTo>
                    <a:pt x="1354" y="143"/>
                  </a:lnTo>
                  <a:lnTo>
                    <a:pt x="1357" y="139"/>
                  </a:lnTo>
                  <a:lnTo>
                    <a:pt x="1362" y="133"/>
                  </a:lnTo>
                  <a:lnTo>
                    <a:pt x="1370" y="126"/>
                  </a:lnTo>
                  <a:lnTo>
                    <a:pt x="1382" y="122"/>
                  </a:lnTo>
                  <a:lnTo>
                    <a:pt x="1392" y="126"/>
                  </a:lnTo>
                  <a:lnTo>
                    <a:pt x="1397" y="134"/>
                  </a:lnTo>
                  <a:lnTo>
                    <a:pt x="1399" y="143"/>
                  </a:lnTo>
                  <a:lnTo>
                    <a:pt x="1399" y="146"/>
                  </a:lnTo>
                  <a:lnTo>
                    <a:pt x="1428" y="151"/>
                  </a:lnTo>
                  <a:lnTo>
                    <a:pt x="1429" y="149"/>
                  </a:lnTo>
                  <a:lnTo>
                    <a:pt x="1432" y="142"/>
                  </a:lnTo>
                  <a:lnTo>
                    <a:pt x="1437" y="136"/>
                  </a:lnTo>
                  <a:lnTo>
                    <a:pt x="1448" y="134"/>
                  </a:lnTo>
                  <a:lnTo>
                    <a:pt x="1459" y="138"/>
                  </a:lnTo>
                  <a:lnTo>
                    <a:pt x="1467" y="148"/>
                  </a:lnTo>
                  <a:lnTo>
                    <a:pt x="1472" y="158"/>
                  </a:lnTo>
                  <a:lnTo>
                    <a:pt x="1473" y="162"/>
                  </a:lnTo>
                  <a:lnTo>
                    <a:pt x="1570" y="187"/>
                  </a:lnTo>
                  <a:close/>
                </a:path>
              </a:pathLst>
            </a:custGeom>
            <a:solidFill>
              <a:srgbClr val="000000"/>
            </a:solidFill>
            <a:ln w="9525">
              <a:noFill/>
              <a:round/>
              <a:headEnd/>
              <a:tailEnd/>
            </a:ln>
          </p:spPr>
          <p:txBody>
            <a:bodyPr/>
            <a:lstStyle/>
            <a:p>
              <a:endParaRPr lang="tr-TR"/>
            </a:p>
          </p:txBody>
        </p:sp>
        <p:sp>
          <p:nvSpPr>
            <p:cNvPr id="17806" name="Freeform 200"/>
            <p:cNvSpPr>
              <a:spLocks/>
            </p:cNvSpPr>
            <p:nvPr/>
          </p:nvSpPr>
          <p:spPr bwMode="auto">
            <a:xfrm>
              <a:off x="3810" y="2318"/>
              <a:ext cx="348" cy="440"/>
            </a:xfrm>
            <a:custGeom>
              <a:avLst/>
              <a:gdLst>
                <a:gd name="T0" fmla="*/ 1 w 695"/>
                <a:gd name="T1" fmla="*/ 0 h 879"/>
                <a:gd name="T2" fmla="*/ 1 w 695"/>
                <a:gd name="T3" fmla="*/ 1 h 879"/>
                <a:gd name="T4" fmla="*/ 1 w 695"/>
                <a:gd name="T5" fmla="*/ 1 h 879"/>
                <a:gd name="T6" fmla="*/ 1 w 695"/>
                <a:gd name="T7" fmla="*/ 1 h 879"/>
                <a:gd name="T8" fmla="*/ 1 w 695"/>
                <a:gd name="T9" fmla="*/ 1 h 879"/>
                <a:gd name="T10" fmla="*/ 1 w 695"/>
                <a:gd name="T11" fmla="*/ 1 h 879"/>
                <a:gd name="T12" fmla="*/ 1 w 695"/>
                <a:gd name="T13" fmla="*/ 1 h 879"/>
                <a:gd name="T14" fmla="*/ 0 w 695"/>
                <a:gd name="T15" fmla="*/ 1 h 879"/>
                <a:gd name="T16" fmla="*/ 0 w 695"/>
                <a:gd name="T17" fmla="*/ 1 h 879"/>
                <a:gd name="T18" fmla="*/ 1 w 695"/>
                <a:gd name="T19" fmla="*/ 1 h 879"/>
                <a:gd name="T20" fmla="*/ 1 w 695"/>
                <a:gd name="T21" fmla="*/ 1 h 879"/>
                <a:gd name="T22" fmla="*/ 1 w 695"/>
                <a:gd name="T23" fmla="*/ 1 h 879"/>
                <a:gd name="T24" fmla="*/ 1 w 695"/>
                <a:gd name="T25" fmla="*/ 1 h 879"/>
                <a:gd name="T26" fmla="*/ 1 w 695"/>
                <a:gd name="T27" fmla="*/ 1 h 879"/>
                <a:gd name="T28" fmla="*/ 1 w 695"/>
                <a:gd name="T29" fmla="*/ 1 h 879"/>
                <a:gd name="T30" fmla="*/ 1 w 695"/>
                <a:gd name="T31" fmla="*/ 1 h 879"/>
                <a:gd name="T32" fmla="*/ 1 w 695"/>
                <a:gd name="T33" fmla="*/ 1 h 879"/>
                <a:gd name="T34" fmla="*/ 1 w 695"/>
                <a:gd name="T35" fmla="*/ 1 h 879"/>
                <a:gd name="T36" fmla="*/ 1 w 695"/>
                <a:gd name="T37" fmla="*/ 1 h 879"/>
                <a:gd name="T38" fmla="*/ 1 w 695"/>
                <a:gd name="T39" fmla="*/ 1 h 879"/>
                <a:gd name="T40" fmla="*/ 1 w 695"/>
                <a:gd name="T41" fmla="*/ 1 h 879"/>
                <a:gd name="T42" fmla="*/ 1 w 695"/>
                <a:gd name="T43" fmla="*/ 1 h 879"/>
                <a:gd name="T44" fmla="*/ 1 w 695"/>
                <a:gd name="T45" fmla="*/ 1 h 879"/>
                <a:gd name="T46" fmla="*/ 1 w 695"/>
                <a:gd name="T47" fmla="*/ 1 h 879"/>
                <a:gd name="T48" fmla="*/ 1 w 695"/>
                <a:gd name="T49" fmla="*/ 1 h 879"/>
                <a:gd name="T50" fmla="*/ 1 w 695"/>
                <a:gd name="T51" fmla="*/ 1 h 879"/>
                <a:gd name="T52" fmla="*/ 1 w 695"/>
                <a:gd name="T53" fmla="*/ 1 h 879"/>
                <a:gd name="T54" fmla="*/ 1 w 695"/>
                <a:gd name="T55" fmla="*/ 1 h 879"/>
                <a:gd name="T56" fmla="*/ 1 w 695"/>
                <a:gd name="T57" fmla="*/ 1 h 879"/>
                <a:gd name="T58" fmla="*/ 1 w 695"/>
                <a:gd name="T59" fmla="*/ 1 h 879"/>
                <a:gd name="T60" fmla="*/ 1 w 695"/>
                <a:gd name="T61" fmla="*/ 1 h 879"/>
                <a:gd name="T62" fmla="*/ 1 w 695"/>
                <a:gd name="T63" fmla="*/ 1 h 879"/>
                <a:gd name="T64" fmla="*/ 1 w 695"/>
                <a:gd name="T65" fmla="*/ 1 h 879"/>
                <a:gd name="T66" fmla="*/ 1 w 695"/>
                <a:gd name="T67" fmla="*/ 1 h 879"/>
                <a:gd name="T68" fmla="*/ 1 w 695"/>
                <a:gd name="T69" fmla="*/ 1 h 879"/>
                <a:gd name="T70" fmla="*/ 1 w 695"/>
                <a:gd name="T71" fmla="*/ 1 h 879"/>
                <a:gd name="T72" fmla="*/ 1 w 695"/>
                <a:gd name="T73" fmla="*/ 1 h 879"/>
                <a:gd name="T74" fmla="*/ 1 w 695"/>
                <a:gd name="T75" fmla="*/ 1 h 879"/>
                <a:gd name="T76" fmla="*/ 1 w 695"/>
                <a:gd name="T77" fmla="*/ 1 h 879"/>
                <a:gd name="T78" fmla="*/ 1 w 695"/>
                <a:gd name="T79" fmla="*/ 1 h 879"/>
                <a:gd name="T80" fmla="*/ 1 w 695"/>
                <a:gd name="T81" fmla="*/ 1 h 879"/>
                <a:gd name="T82" fmla="*/ 1 w 695"/>
                <a:gd name="T83" fmla="*/ 1 h 879"/>
                <a:gd name="T84" fmla="*/ 1 w 695"/>
                <a:gd name="T85" fmla="*/ 1 h 879"/>
                <a:gd name="T86" fmla="*/ 1 w 695"/>
                <a:gd name="T87" fmla="*/ 1 h 879"/>
                <a:gd name="T88" fmla="*/ 1 w 695"/>
                <a:gd name="T89" fmla="*/ 0 h 87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95"/>
                <a:gd name="T136" fmla="*/ 0 h 879"/>
                <a:gd name="T137" fmla="*/ 695 w 695"/>
                <a:gd name="T138" fmla="*/ 879 h 87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95" h="879">
                  <a:moveTo>
                    <a:pt x="692" y="0"/>
                  </a:moveTo>
                  <a:lnTo>
                    <a:pt x="695" y="743"/>
                  </a:lnTo>
                  <a:lnTo>
                    <a:pt x="598" y="794"/>
                  </a:lnTo>
                  <a:lnTo>
                    <a:pt x="595" y="865"/>
                  </a:lnTo>
                  <a:lnTo>
                    <a:pt x="22" y="879"/>
                  </a:lnTo>
                  <a:lnTo>
                    <a:pt x="17" y="841"/>
                  </a:lnTo>
                  <a:lnTo>
                    <a:pt x="8" y="752"/>
                  </a:lnTo>
                  <a:lnTo>
                    <a:pt x="0" y="650"/>
                  </a:lnTo>
                  <a:lnTo>
                    <a:pt x="0" y="570"/>
                  </a:lnTo>
                  <a:lnTo>
                    <a:pt x="6" y="524"/>
                  </a:lnTo>
                  <a:lnTo>
                    <a:pt x="13" y="493"/>
                  </a:lnTo>
                  <a:lnTo>
                    <a:pt x="16" y="476"/>
                  </a:lnTo>
                  <a:lnTo>
                    <a:pt x="19" y="470"/>
                  </a:lnTo>
                  <a:lnTo>
                    <a:pt x="20" y="469"/>
                  </a:lnTo>
                  <a:lnTo>
                    <a:pt x="23" y="465"/>
                  </a:lnTo>
                  <a:lnTo>
                    <a:pt x="28" y="460"/>
                  </a:lnTo>
                  <a:lnTo>
                    <a:pt x="36" y="452"/>
                  </a:lnTo>
                  <a:lnTo>
                    <a:pt x="45" y="442"/>
                  </a:lnTo>
                  <a:lnTo>
                    <a:pt x="57" y="430"/>
                  </a:lnTo>
                  <a:lnTo>
                    <a:pt x="70" y="417"/>
                  </a:lnTo>
                  <a:lnTo>
                    <a:pt x="87" y="401"/>
                  </a:lnTo>
                  <a:lnTo>
                    <a:pt x="105" y="385"/>
                  </a:lnTo>
                  <a:lnTo>
                    <a:pt x="126" y="366"/>
                  </a:lnTo>
                  <a:lnTo>
                    <a:pt x="149" y="347"/>
                  </a:lnTo>
                  <a:lnTo>
                    <a:pt x="174" y="326"/>
                  </a:lnTo>
                  <a:lnTo>
                    <a:pt x="202" y="304"/>
                  </a:lnTo>
                  <a:lnTo>
                    <a:pt x="233" y="280"/>
                  </a:lnTo>
                  <a:lnTo>
                    <a:pt x="265" y="257"/>
                  </a:lnTo>
                  <a:lnTo>
                    <a:pt x="300" y="231"/>
                  </a:lnTo>
                  <a:lnTo>
                    <a:pt x="336" y="206"/>
                  </a:lnTo>
                  <a:lnTo>
                    <a:pt x="371" y="183"/>
                  </a:lnTo>
                  <a:lnTo>
                    <a:pt x="407" y="160"/>
                  </a:lnTo>
                  <a:lnTo>
                    <a:pt x="442" y="138"/>
                  </a:lnTo>
                  <a:lnTo>
                    <a:pt x="475" y="119"/>
                  </a:lnTo>
                  <a:lnTo>
                    <a:pt x="508" y="99"/>
                  </a:lnTo>
                  <a:lnTo>
                    <a:pt x="538" y="82"/>
                  </a:lnTo>
                  <a:lnTo>
                    <a:pt x="567" y="65"/>
                  </a:lnTo>
                  <a:lnTo>
                    <a:pt x="594" y="51"/>
                  </a:lnTo>
                  <a:lnTo>
                    <a:pt x="618" y="38"/>
                  </a:lnTo>
                  <a:lnTo>
                    <a:pt x="640" y="26"/>
                  </a:lnTo>
                  <a:lnTo>
                    <a:pt x="657" y="17"/>
                  </a:lnTo>
                  <a:lnTo>
                    <a:pt x="672" y="10"/>
                  </a:lnTo>
                  <a:lnTo>
                    <a:pt x="682" y="4"/>
                  </a:lnTo>
                  <a:lnTo>
                    <a:pt x="689" y="1"/>
                  </a:lnTo>
                  <a:lnTo>
                    <a:pt x="692" y="0"/>
                  </a:lnTo>
                  <a:close/>
                </a:path>
              </a:pathLst>
            </a:custGeom>
            <a:solidFill>
              <a:srgbClr val="00D828"/>
            </a:solidFill>
            <a:ln w="9525">
              <a:noFill/>
              <a:round/>
              <a:headEnd/>
              <a:tailEnd/>
            </a:ln>
          </p:spPr>
          <p:txBody>
            <a:bodyPr/>
            <a:lstStyle/>
            <a:p>
              <a:endParaRPr lang="tr-TR"/>
            </a:p>
          </p:txBody>
        </p:sp>
        <p:sp>
          <p:nvSpPr>
            <p:cNvPr id="17807" name="Freeform 201"/>
            <p:cNvSpPr>
              <a:spLocks/>
            </p:cNvSpPr>
            <p:nvPr/>
          </p:nvSpPr>
          <p:spPr bwMode="auto">
            <a:xfrm>
              <a:off x="4174" y="2320"/>
              <a:ext cx="181" cy="361"/>
            </a:xfrm>
            <a:custGeom>
              <a:avLst/>
              <a:gdLst>
                <a:gd name="T0" fmla="*/ 0 w 361"/>
                <a:gd name="T1" fmla="*/ 0 h 723"/>
                <a:gd name="T2" fmla="*/ 0 w 361"/>
                <a:gd name="T3" fmla="*/ 0 h 723"/>
                <a:gd name="T4" fmla="*/ 1 w 361"/>
                <a:gd name="T5" fmla="*/ 0 h 723"/>
                <a:gd name="T6" fmla="*/ 1 w 361"/>
                <a:gd name="T7" fmla="*/ 0 h 723"/>
                <a:gd name="T8" fmla="*/ 1 w 361"/>
                <a:gd name="T9" fmla="*/ 0 h 723"/>
                <a:gd name="T10" fmla="*/ 1 w 361"/>
                <a:gd name="T11" fmla="*/ 0 h 723"/>
                <a:gd name="T12" fmla="*/ 1 w 361"/>
                <a:gd name="T13" fmla="*/ 0 h 723"/>
                <a:gd name="T14" fmla="*/ 1 w 361"/>
                <a:gd name="T15" fmla="*/ 0 h 723"/>
                <a:gd name="T16" fmla="*/ 0 w 361"/>
                <a:gd name="T17" fmla="*/ 0 h 7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1"/>
                <a:gd name="T28" fmla="*/ 0 h 723"/>
                <a:gd name="T29" fmla="*/ 361 w 361"/>
                <a:gd name="T30" fmla="*/ 723 h 72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1" h="723">
                  <a:moveTo>
                    <a:pt x="0" y="0"/>
                  </a:moveTo>
                  <a:lnTo>
                    <a:pt x="0" y="723"/>
                  </a:lnTo>
                  <a:lnTo>
                    <a:pt x="16" y="711"/>
                  </a:lnTo>
                  <a:lnTo>
                    <a:pt x="19" y="641"/>
                  </a:lnTo>
                  <a:lnTo>
                    <a:pt x="16" y="183"/>
                  </a:lnTo>
                  <a:lnTo>
                    <a:pt x="284" y="77"/>
                  </a:lnTo>
                  <a:lnTo>
                    <a:pt x="350" y="82"/>
                  </a:lnTo>
                  <a:lnTo>
                    <a:pt x="361" y="73"/>
                  </a:lnTo>
                  <a:lnTo>
                    <a:pt x="0" y="0"/>
                  </a:lnTo>
                  <a:close/>
                </a:path>
              </a:pathLst>
            </a:custGeom>
            <a:solidFill>
              <a:srgbClr val="006600"/>
            </a:solidFill>
            <a:ln w="9525">
              <a:noFill/>
              <a:round/>
              <a:headEnd/>
              <a:tailEnd/>
            </a:ln>
          </p:spPr>
          <p:txBody>
            <a:bodyPr/>
            <a:lstStyle/>
            <a:p>
              <a:endParaRPr lang="tr-TR"/>
            </a:p>
          </p:txBody>
        </p:sp>
        <p:sp>
          <p:nvSpPr>
            <p:cNvPr id="17808" name="Freeform 202"/>
            <p:cNvSpPr>
              <a:spLocks/>
            </p:cNvSpPr>
            <p:nvPr/>
          </p:nvSpPr>
          <p:spPr bwMode="auto">
            <a:xfrm>
              <a:off x="3862" y="2772"/>
              <a:ext cx="52" cy="64"/>
            </a:xfrm>
            <a:custGeom>
              <a:avLst/>
              <a:gdLst>
                <a:gd name="T0" fmla="*/ 0 w 105"/>
                <a:gd name="T1" fmla="*/ 0 h 127"/>
                <a:gd name="T2" fmla="*/ 0 w 105"/>
                <a:gd name="T3" fmla="*/ 1 h 127"/>
                <a:gd name="T4" fmla="*/ 0 w 105"/>
                <a:gd name="T5" fmla="*/ 1 h 127"/>
                <a:gd name="T6" fmla="*/ 0 w 105"/>
                <a:gd name="T7" fmla="*/ 1 h 127"/>
                <a:gd name="T8" fmla="*/ 0 w 105"/>
                <a:gd name="T9" fmla="*/ 1 h 127"/>
                <a:gd name="T10" fmla="*/ 0 w 105"/>
                <a:gd name="T11" fmla="*/ 1 h 127"/>
                <a:gd name="T12" fmla="*/ 0 w 105"/>
                <a:gd name="T13" fmla="*/ 1 h 127"/>
                <a:gd name="T14" fmla="*/ 0 w 105"/>
                <a:gd name="T15" fmla="*/ 1 h 127"/>
                <a:gd name="T16" fmla="*/ 0 w 105"/>
                <a:gd name="T17" fmla="*/ 1 h 127"/>
                <a:gd name="T18" fmla="*/ 0 w 105"/>
                <a:gd name="T19" fmla="*/ 1 h 127"/>
                <a:gd name="T20" fmla="*/ 0 w 105"/>
                <a:gd name="T21" fmla="*/ 1 h 127"/>
                <a:gd name="T22" fmla="*/ 0 w 105"/>
                <a:gd name="T23" fmla="*/ 1 h 127"/>
                <a:gd name="T24" fmla="*/ 0 w 105"/>
                <a:gd name="T25" fmla="*/ 1 h 127"/>
                <a:gd name="T26" fmla="*/ 0 w 105"/>
                <a:gd name="T27" fmla="*/ 1 h 127"/>
                <a:gd name="T28" fmla="*/ 0 w 105"/>
                <a:gd name="T29" fmla="*/ 1 h 127"/>
                <a:gd name="T30" fmla="*/ 0 w 105"/>
                <a:gd name="T31" fmla="*/ 1 h 127"/>
                <a:gd name="T32" fmla="*/ 0 w 105"/>
                <a:gd name="T33" fmla="*/ 1 h 127"/>
                <a:gd name="T34" fmla="*/ 0 w 105"/>
                <a:gd name="T35" fmla="*/ 1 h 127"/>
                <a:gd name="T36" fmla="*/ 0 w 105"/>
                <a:gd name="T37" fmla="*/ 1 h 127"/>
                <a:gd name="T38" fmla="*/ 0 w 105"/>
                <a:gd name="T39" fmla="*/ 1 h 127"/>
                <a:gd name="T40" fmla="*/ 0 w 105"/>
                <a:gd name="T41" fmla="*/ 1 h 127"/>
                <a:gd name="T42" fmla="*/ 0 w 105"/>
                <a:gd name="T43" fmla="*/ 1 h 127"/>
                <a:gd name="T44" fmla="*/ 0 w 105"/>
                <a:gd name="T45" fmla="*/ 1 h 127"/>
                <a:gd name="T46" fmla="*/ 0 w 105"/>
                <a:gd name="T47" fmla="*/ 1 h 127"/>
                <a:gd name="T48" fmla="*/ 0 w 105"/>
                <a:gd name="T49" fmla="*/ 1 h 127"/>
                <a:gd name="T50" fmla="*/ 0 w 105"/>
                <a:gd name="T51" fmla="*/ 1 h 127"/>
                <a:gd name="T52" fmla="*/ 0 w 105"/>
                <a:gd name="T53" fmla="*/ 1 h 127"/>
                <a:gd name="T54" fmla="*/ 0 w 105"/>
                <a:gd name="T55" fmla="*/ 1 h 127"/>
                <a:gd name="T56" fmla="*/ 0 w 105"/>
                <a:gd name="T57" fmla="*/ 1 h 127"/>
                <a:gd name="T58" fmla="*/ 0 w 105"/>
                <a:gd name="T59" fmla="*/ 1 h 127"/>
                <a:gd name="T60" fmla="*/ 0 w 105"/>
                <a:gd name="T61" fmla="*/ 1 h 127"/>
                <a:gd name="T62" fmla="*/ 0 w 105"/>
                <a:gd name="T63" fmla="*/ 1 h 127"/>
                <a:gd name="T64" fmla="*/ 0 w 105"/>
                <a:gd name="T65" fmla="*/ 0 h 12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5"/>
                <a:gd name="T100" fmla="*/ 0 h 127"/>
                <a:gd name="T101" fmla="*/ 105 w 105"/>
                <a:gd name="T102" fmla="*/ 127 h 12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5" h="127">
                  <a:moveTo>
                    <a:pt x="53" y="0"/>
                  </a:moveTo>
                  <a:lnTo>
                    <a:pt x="43" y="1"/>
                  </a:lnTo>
                  <a:lnTo>
                    <a:pt x="32" y="5"/>
                  </a:lnTo>
                  <a:lnTo>
                    <a:pt x="23" y="10"/>
                  </a:lnTo>
                  <a:lnTo>
                    <a:pt x="16" y="18"/>
                  </a:lnTo>
                  <a:lnTo>
                    <a:pt x="9" y="28"/>
                  </a:lnTo>
                  <a:lnTo>
                    <a:pt x="5" y="38"/>
                  </a:lnTo>
                  <a:lnTo>
                    <a:pt x="1" y="51"/>
                  </a:lnTo>
                  <a:lnTo>
                    <a:pt x="0" y="63"/>
                  </a:lnTo>
                  <a:lnTo>
                    <a:pt x="1" y="76"/>
                  </a:lnTo>
                  <a:lnTo>
                    <a:pt x="5" y="89"/>
                  </a:lnTo>
                  <a:lnTo>
                    <a:pt x="9" y="99"/>
                  </a:lnTo>
                  <a:lnTo>
                    <a:pt x="16" y="108"/>
                  </a:lnTo>
                  <a:lnTo>
                    <a:pt x="23" y="116"/>
                  </a:lnTo>
                  <a:lnTo>
                    <a:pt x="32" y="122"/>
                  </a:lnTo>
                  <a:lnTo>
                    <a:pt x="43" y="126"/>
                  </a:lnTo>
                  <a:lnTo>
                    <a:pt x="53" y="127"/>
                  </a:lnTo>
                  <a:lnTo>
                    <a:pt x="63" y="126"/>
                  </a:lnTo>
                  <a:lnTo>
                    <a:pt x="74" y="122"/>
                  </a:lnTo>
                  <a:lnTo>
                    <a:pt x="82" y="116"/>
                  </a:lnTo>
                  <a:lnTo>
                    <a:pt x="90" y="108"/>
                  </a:lnTo>
                  <a:lnTo>
                    <a:pt x="96" y="99"/>
                  </a:lnTo>
                  <a:lnTo>
                    <a:pt x="100" y="89"/>
                  </a:lnTo>
                  <a:lnTo>
                    <a:pt x="104" y="76"/>
                  </a:lnTo>
                  <a:lnTo>
                    <a:pt x="105" y="63"/>
                  </a:lnTo>
                  <a:lnTo>
                    <a:pt x="104" y="51"/>
                  </a:lnTo>
                  <a:lnTo>
                    <a:pt x="100" y="38"/>
                  </a:lnTo>
                  <a:lnTo>
                    <a:pt x="96" y="28"/>
                  </a:lnTo>
                  <a:lnTo>
                    <a:pt x="90" y="18"/>
                  </a:lnTo>
                  <a:lnTo>
                    <a:pt x="82" y="10"/>
                  </a:lnTo>
                  <a:lnTo>
                    <a:pt x="74" y="5"/>
                  </a:lnTo>
                  <a:lnTo>
                    <a:pt x="63" y="1"/>
                  </a:lnTo>
                  <a:lnTo>
                    <a:pt x="53" y="0"/>
                  </a:lnTo>
                  <a:close/>
                </a:path>
              </a:pathLst>
            </a:custGeom>
            <a:solidFill>
              <a:srgbClr val="FFFFFF"/>
            </a:solidFill>
            <a:ln w="9525">
              <a:noFill/>
              <a:round/>
              <a:headEnd/>
              <a:tailEnd/>
            </a:ln>
          </p:spPr>
          <p:txBody>
            <a:bodyPr/>
            <a:lstStyle/>
            <a:p>
              <a:endParaRPr lang="tr-TR"/>
            </a:p>
          </p:txBody>
        </p:sp>
        <p:sp>
          <p:nvSpPr>
            <p:cNvPr id="17809" name="Freeform 203"/>
            <p:cNvSpPr>
              <a:spLocks/>
            </p:cNvSpPr>
            <p:nvPr/>
          </p:nvSpPr>
          <p:spPr bwMode="auto">
            <a:xfrm>
              <a:off x="4216" y="2713"/>
              <a:ext cx="63" cy="149"/>
            </a:xfrm>
            <a:custGeom>
              <a:avLst/>
              <a:gdLst>
                <a:gd name="T0" fmla="*/ 1 w 126"/>
                <a:gd name="T1" fmla="*/ 0 h 300"/>
                <a:gd name="T2" fmla="*/ 1 w 126"/>
                <a:gd name="T3" fmla="*/ 0 h 300"/>
                <a:gd name="T4" fmla="*/ 1 w 126"/>
                <a:gd name="T5" fmla="*/ 0 h 300"/>
                <a:gd name="T6" fmla="*/ 1 w 126"/>
                <a:gd name="T7" fmla="*/ 0 h 300"/>
                <a:gd name="T8" fmla="*/ 1 w 126"/>
                <a:gd name="T9" fmla="*/ 0 h 300"/>
                <a:gd name="T10" fmla="*/ 1 w 126"/>
                <a:gd name="T11" fmla="*/ 0 h 300"/>
                <a:gd name="T12" fmla="*/ 1 w 126"/>
                <a:gd name="T13" fmla="*/ 0 h 300"/>
                <a:gd name="T14" fmla="*/ 1 w 126"/>
                <a:gd name="T15" fmla="*/ 0 h 300"/>
                <a:gd name="T16" fmla="*/ 0 w 126"/>
                <a:gd name="T17" fmla="*/ 0 h 300"/>
                <a:gd name="T18" fmla="*/ 1 w 126"/>
                <a:gd name="T19" fmla="*/ 0 h 300"/>
                <a:gd name="T20" fmla="*/ 1 w 126"/>
                <a:gd name="T21" fmla="*/ 0 h 300"/>
                <a:gd name="T22" fmla="*/ 1 w 126"/>
                <a:gd name="T23" fmla="*/ 0 h 300"/>
                <a:gd name="T24" fmla="*/ 1 w 126"/>
                <a:gd name="T25" fmla="*/ 0 h 300"/>
                <a:gd name="T26" fmla="*/ 1 w 126"/>
                <a:gd name="T27" fmla="*/ 0 h 300"/>
                <a:gd name="T28" fmla="*/ 1 w 126"/>
                <a:gd name="T29" fmla="*/ 0 h 300"/>
                <a:gd name="T30" fmla="*/ 1 w 126"/>
                <a:gd name="T31" fmla="*/ 0 h 300"/>
                <a:gd name="T32" fmla="*/ 1 w 126"/>
                <a:gd name="T33" fmla="*/ 0 h 300"/>
                <a:gd name="T34" fmla="*/ 1 w 126"/>
                <a:gd name="T35" fmla="*/ 0 h 300"/>
                <a:gd name="T36" fmla="*/ 1 w 126"/>
                <a:gd name="T37" fmla="*/ 0 h 300"/>
                <a:gd name="T38" fmla="*/ 1 w 126"/>
                <a:gd name="T39" fmla="*/ 0 h 300"/>
                <a:gd name="T40" fmla="*/ 1 w 126"/>
                <a:gd name="T41" fmla="*/ 0 h 300"/>
                <a:gd name="T42" fmla="*/ 1 w 126"/>
                <a:gd name="T43" fmla="*/ 0 h 300"/>
                <a:gd name="T44" fmla="*/ 1 w 126"/>
                <a:gd name="T45" fmla="*/ 0 h 300"/>
                <a:gd name="T46" fmla="*/ 1 w 126"/>
                <a:gd name="T47" fmla="*/ 0 h 300"/>
                <a:gd name="T48" fmla="*/ 1 w 126"/>
                <a:gd name="T49" fmla="*/ 0 h 300"/>
                <a:gd name="T50" fmla="*/ 1 w 126"/>
                <a:gd name="T51" fmla="*/ 0 h 300"/>
                <a:gd name="T52" fmla="*/ 1 w 126"/>
                <a:gd name="T53" fmla="*/ 0 h 300"/>
                <a:gd name="T54" fmla="*/ 1 w 126"/>
                <a:gd name="T55" fmla="*/ 0 h 300"/>
                <a:gd name="T56" fmla="*/ 1 w 126"/>
                <a:gd name="T57" fmla="*/ 0 h 300"/>
                <a:gd name="T58" fmla="*/ 1 w 126"/>
                <a:gd name="T59" fmla="*/ 0 h 300"/>
                <a:gd name="T60" fmla="*/ 1 w 126"/>
                <a:gd name="T61" fmla="*/ 0 h 300"/>
                <a:gd name="T62" fmla="*/ 1 w 126"/>
                <a:gd name="T63" fmla="*/ 0 h 300"/>
                <a:gd name="T64" fmla="*/ 1 w 126"/>
                <a:gd name="T65" fmla="*/ 0 h 3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6"/>
                <a:gd name="T100" fmla="*/ 0 h 300"/>
                <a:gd name="T101" fmla="*/ 126 w 126"/>
                <a:gd name="T102" fmla="*/ 300 h 3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6" h="300">
                  <a:moveTo>
                    <a:pt x="64" y="0"/>
                  </a:moveTo>
                  <a:lnTo>
                    <a:pt x="51" y="4"/>
                  </a:lnTo>
                  <a:lnTo>
                    <a:pt x="39" y="12"/>
                  </a:lnTo>
                  <a:lnTo>
                    <a:pt x="28" y="25"/>
                  </a:lnTo>
                  <a:lnTo>
                    <a:pt x="18" y="44"/>
                  </a:lnTo>
                  <a:lnTo>
                    <a:pt x="11" y="67"/>
                  </a:lnTo>
                  <a:lnTo>
                    <a:pt x="4" y="92"/>
                  </a:lnTo>
                  <a:lnTo>
                    <a:pt x="1" y="121"/>
                  </a:lnTo>
                  <a:lnTo>
                    <a:pt x="0" y="151"/>
                  </a:lnTo>
                  <a:lnTo>
                    <a:pt x="1" y="181"/>
                  </a:lnTo>
                  <a:lnTo>
                    <a:pt x="4" y="210"/>
                  </a:lnTo>
                  <a:lnTo>
                    <a:pt x="11" y="234"/>
                  </a:lnTo>
                  <a:lnTo>
                    <a:pt x="18" y="256"/>
                  </a:lnTo>
                  <a:lnTo>
                    <a:pt x="28" y="274"/>
                  </a:lnTo>
                  <a:lnTo>
                    <a:pt x="39" y="288"/>
                  </a:lnTo>
                  <a:lnTo>
                    <a:pt x="51" y="296"/>
                  </a:lnTo>
                  <a:lnTo>
                    <a:pt x="64" y="300"/>
                  </a:lnTo>
                  <a:lnTo>
                    <a:pt x="77" y="296"/>
                  </a:lnTo>
                  <a:lnTo>
                    <a:pt x="88" y="288"/>
                  </a:lnTo>
                  <a:lnTo>
                    <a:pt x="99" y="274"/>
                  </a:lnTo>
                  <a:lnTo>
                    <a:pt x="108" y="256"/>
                  </a:lnTo>
                  <a:lnTo>
                    <a:pt x="116" y="234"/>
                  </a:lnTo>
                  <a:lnTo>
                    <a:pt x="122" y="210"/>
                  </a:lnTo>
                  <a:lnTo>
                    <a:pt x="125" y="181"/>
                  </a:lnTo>
                  <a:lnTo>
                    <a:pt x="126" y="151"/>
                  </a:lnTo>
                  <a:lnTo>
                    <a:pt x="125" y="121"/>
                  </a:lnTo>
                  <a:lnTo>
                    <a:pt x="122" y="92"/>
                  </a:lnTo>
                  <a:lnTo>
                    <a:pt x="116" y="67"/>
                  </a:lnTo>
                  <a:lnTo>
                    <a:pt x="108" y="44"/>
                  </a:lnTo>
                  <a:lnTo>
                    <a:pt x="99" y="25"/>
                  </a:lnTo>
                  <a:lnTo>
                    <a:pt x="88" y="12"/>
                  </a:lnTo>
                  <a:lnTo>
                    <a:pt x="77" y="4"/>
                  </a:lnTo>
                  <a:lnTo>
                    <a:pt x="64" y="0"/>
                  </a:lnTo>
                  <a:close/>
                </a:path>
              </a:pathLst>
            </a:custGeom>
            <a:solidFill>
              <a:srgbClr val="FFFFFF"/>
            </a:solidFill>
            <a:ln w="9525">
              <a:noFill/>
              <a:round/>
              <a:headEnd/>
              <a:tailEnd/>
            </a:ln>
          </p:spPr>
          <p:txBody>
            <a:bodyPr/>
            <a:lstStyle/>
            <a:p>
              <a:endParaRPr lang="tr-TR"/>
            </a:p>
          </p:txBody>
        </p:sp>
        <p:sp>
          <p:nvSpPr>
            <p:cNvPr id="17810" name="Freeform 204"/>
            <p:cNvSpPr>
              <a:spLocks/>
            </p:cNvSpPr>
            <p:nvPr/>
          </p:nvSpPr>
          <p:spPr bwMode="auto">
            <a:xfrm>
              <a:off x="4337" y="2366"/>
              <a:ext cx="234" cy="38"/>
            </a:xfrm>
            <a:custGeom>
              <a:avLst/>
              <a:gdLst>
                <a:gd name="T0" fmla="*/ 1 w 467"/>
                <a:gd name="T1" fmla="*/ 0 h 77"/>
                <a:gd name="T2" fmla="*/ 1 w 467"/>
                <a:gd name="T3" fmla="*/ 0 h 77"/>
                <a:gd name="T4" fmla="*/ 1 w 467"/>
                <a:gd name="T5" fmla="*/ 0 h 77"/>
                <a:gd name="T6" fmla="*/ 1 w 467"/>
                <a:gd name="T7" fmla="*/ 0 h 77"/>
                <a:gd name="T8" fmla="*/ 1 w 467"/>
                <a:gd name="T9" fmla="*/ 0 h 77"/>
                <a:gd name="T10" fmla="*/ 1 w 467"/>
                <a:gd name="T11" fmla="*/ 0 h 77"/>
                <a:gd name="T12" fmla="*/ 1 w 467"/>
                <a:gd name="T13" fmla="*/ 0 h 77"/>
                <a:gd name="T14" fmla="*/ 1 w 467"/>
                <a:gd name="T15" fmla="*/ 0 h 77"/>
                <a:gd name="T16" fmla="*/ 1 w 467"/>
                <a:gd name="T17" fmla="*/ 0 h 77"/>
                <a:gd name="T18" fmla="*/ 1 w 467"/>
                <a:gd name="T19" fmla="*/ 0 h 77"/>
                <a:gd name="T20" fmla="*/ 1 w 467"/>
                <a:gd name="T21" fmla="*/ 0 h 77"/>
                <a:gd name="T22" fmla="*/ 1 w 467"/>
                <a:gd name="T23" fmla="*/ 0 h 77"/>
                <a:gd name="T24" fmla="*/ 1 w 467"/>
                <a:gd name="T25" fmla="*/ 0 h 77"/>
                <a:gd name="T26" fmla="*/ 1 w 467"/>
                <a:gd name="T27" fmla="*/ 0 h 77"/>
                <a:gd name="T28" fmla="*/ 1 w 467"/>
                <a:gd name="T29" fmla="*/ 0 h 77"/>
                <a:gd name="T30" fmla="*/ 1 w 467"/>
                <a:gd name="T31" fmla="*/ 0 h 77"/>
                <a:gd name="T32" fmla="*/ 1 w 467"/>
                <a:gd name="T33" fmla="*/ 0 h 77"/>
                <a:gd name="T34" fmla="*/ 1 w 467"/>
                <a:gd name="T35" fmla="*/ 0 h 77"/>
                <a:gd name="T36" fmla="*/ 1 w 467"/>
                <a:gd name="T37" fmla="*/ 0 h 77"/>
                <a:gd name="T38" fmla="*/ 1 w 467"/>
                <a:gd name="T39" fmla="*/ 0 h 77"/>
                <a:gd name="T40" fmla="*/ 1 w 467"/>
                <a:gd name="T41" fmla="*/ 0 h 77"/>
                <a:gd name="T42" fmla="*/ 1 w 467"/>
                <a:gd name="T43" fmla="*/ 0 h 77"/>
                <a:gd name="T44" fmla="*/ 1 w 467"/>
                <a:gd name="T45" fmla="*/ 0 h 77"/>
                <a:gd name="T46" fmla="*/ 1 w 467"/>
                <a:gd name="T47" fmla="*/ 0 h 77"/>
                <a:gd name="T48" fmla="*/ 1 w 467"/>
                <a:gd name="T49" fmla="*/ 0 h 77"/>
                <a:gd name="T50" fmla="*/ 0 w 467"/>
                <a:gd name="T51" fmla="*/ 0 h 77"/>
                <a:gd name="T52" fmla="*/ 1 w 467"/>
                <a:gd name="T53" fmla="*/ 0 h 77"/>
                <a:gd name="T54" fmla="*/ 1 w 467"/>
                <a:gd name="T55" fmla="*/ 0 h 77"/>
                <a:gd name="T56" fmla="*/ 1 w 467"/>
                <a:gd name="T57" fmla="*/ 0 h 77"/>
                <a:gd name="T58" fmla="*/ 1 w 467"/>
                <a:gd name="T59" fmla="*/ 0 h 77"/>
                <a:gd name="T60" fmla="*/ 1 w 467"/>
                <a:gd name="T61" fmla="*/ 0 h 77"/>
                <a:gd name="T62" fmla="*/ 1 w 467"/>
                <a:gd name="T63" fmla="*/ 0 h 77"/>
                <a:gd name="T64" fmla="*/ 1 w 467"/>
                <a:gd name="T65" fmla="*/ 0 h 77"/>
                <a:gd name="T66" fmla="*/ 1 w 467"/>
                <a:gd name="T67" fmla="*/ 0 h 77"/>
                <a:gd name="T68" fmla="*/ 1 w 467"/>
                <a:gd name="T69" fmla="*/ 0 h 77"/>
                <a:gd name="T70" fmla="*/ 1 w 467"/>
                <a:gd name="T71" fmla="*/ 0 h 77"/>
                <a:gd name="T72" fmla="*/ 1 w 467"/>
                <a:gd name="T73" fmla="*/ 0 h 77"/>
                <a:gd name="T74" fmla="*/ 1 w 467"/>
                <a:gd name="T75" fmla="*/ 0 h 77"/>
                <a:gd name="T76" fmla="*/ 1 w 467"/>
                <a:gd name="T77" fmla="*/ 0 h 77"/>
                <a:gd name="T78" fmla="*/ 1 w 467"/>
                <a:gd name="T79" fmla="*/ 0 h 77"/>
                <a:gd name="T80" fmla="*/ 1 w 467"/>
                <a:gd name="T81" fmla="*/ 0 h 77"/>
                <a:gd name="T82" fmla="*/ 1 w 467"/>
                <a:gd name="T83" fmla="*/ 0 h 77"/>
                <a:gd name="T84" fmla="*/ 1 w 467"/>
                <a:gd name="T85" fmla="*/ 0 h 77"/>
                <a:gd name="T86" fmla="*/ 1 w 467"/>
                <a:gd name="T87" fmla="*/ 0 h 77"/>
                <a:gd name="T88" fmla="*/ 1 w 467"/>
                <a:gd name="T89" fmla="*/ 0 h 77"/>
                <a:gd name="T90" fmla="*/ 1 w 467"/>
                <a:gd name="T91" fmla="*/ 0 h 77"/>
                <a:gd name="T92" fmla="*/ 1 w 467"/>
                <a:gd name="T93" fmla="*/ 0 h 77"/>
                <a:gd name="T94" fmla="*/ 1 w 467"/>
                <a:gd name="T95" fmla="*/ 0 h 77"/>
                <a:gd name="T96" fmla="*/ 1 w 467"/>
                <a:gd name="T97" fmla="*/ 0 h 77"/>
                <a:gd name="T98" fmla="*/ 1 w 467"/>
                <a:gd name="T99" fmla="*/ 0 h 7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67"/>
                <a:gd name="T151" fmla="*/ 0 h 77"/>
                <a:gd name="T152" fmla="*/ 467 w 467"/>
                <a:gd name="T153" fmla="*/ 77 h 7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67" h="77">
                  <a:moveTo>
                    <a:pt x="467" y="77"/>
                  </a:moveTo>
                  <a:lnTo>
                    <a:pt x="465" y="77"/>
                  </a:lnTo>
                  <a:lnTo>
                    <a:pt x="461" y="75"/>
                  </a:lnTo>
                  <a:lnTo>
                    <a:pt x="452" y="74"/>
                  </a:lnTo>
                  <a:lnTo>
                    <a:pt x="442" y="72"/>
                  </a:lnTo>
                  <a:lnTo>
                    <a:pt x="428" y="70"/>
                  </a:lnTo>
                  <a:lnTo>
                    <a:pt x="412" y="67"/>
                  </a:lnTo>
                  <a:lnTo>
                    <a:pt x="395" y="65"/>
                  </a:lnTo>
                  <a:lnTo>
                    <a:pt x="375" y="62"/>
                  </a:lnTo>
                  <a:lnTo>
                    <a:pt x="353" y="58"/>
                  </a:lnTo>
                  <a:lnTo>
                    <a:pt x="331" y="55"/>
                  </a:lnTo>
                  <a:lnTo>
                    <a:pt x="308" y="51"/>
                  </a:lnTo>
                  <a:lnTo>
                    <a:pt x="284" y="49"/>
                  </a:lnTo>
                  <a:lnTo>
                    <a:pt x="259" y="45"/>
                  </a:lnTo>
                  <a:lnTo>
                    <a:pt x="233" y="42"/>
                  </a:lnTo>
                  <a:lnTo>
                    <a:pt x="209" y="38"/>
                  </a:lnTo>
                  <a:lnTo>
                    <a:pt x="184" y="36"/>
                  </a:lnTo>
                  <a:lnTo>
                    <a:pt x="139" y="32"/>
                  </a:lnTo>
                  <a:lnTo>
                    <a:pt x="101" y="27"/>
                  </a:lnTo>
                  <a:lnTo>
                    <a:pt x="70" y="24"/>
                  </a:lnTo>
                  <a:lnTo>
                    <a:pt x="46" y="21"/>
                  </a:lnTo>
                  <a:lnTo>
                    <a:pt x="27" y="19"/>
                  </a:lnTo>
                  <a:lnTo>
                    <a:pt x="15" y="18"/>
                  </a:lnTo>
                  <a:lnTo>
                    <a:pt x="8" y="17"/>
                  </a:lnTo>
                  <a:lnTo>
                    <a:pt x="5" y="17"/>
                  </a:lnTo>
                  <a:lnTo>
                    <a:pt x="0" y="0"/>
                  </a:lnTo>
                  <a:lnTo>
                    <a:pt x="2" y="0"/>
                  </a:lnTo>
                  <a:lnTo>
                    <a:pt x="6" y="2"/>
                  </a:lnTo>
                  <a:lnTo>
                    <a:pt x="15" y="2"/>
                  </a:lnTo>
                  <a:lnTo>
                    <a:pt x="26" y="3"/>
                  </a:lnTo>
                  <a:lnTo>
                    <a:pt x="40" y="5"/>
                  </a:lnTo>
                  <a:lnTo>
                    <a:pt x="56" y="6"/>
                  </a:lnTo>
                  <a:lnTo>
                    <a:pt x="74" y="9"/>
                  </a:lnTo>
                  <a:lnTo>
                    <a:pt x="95" y="11"/>
                  </a:lnTo>
                  <a:lnTo>
                    <a:pt x="116" y="14"/>
                  </a:lnTo>
                  <a:lnTo>
                    <a:pt x="139" y="17"/>
                  </a:lnTo>
                  <a:lnTo>
                    <a:pt x="163" y="20"/>
                  </a:lnTo>
                  <a:lnTo>
                    <a:pt x="187" y="24"/>
                  </a:lnTo>
                  <a:lnTo>
                    <a:pt x="213" y="27"/>
                  </a:lnTo>
                  <a:lnTo>
                    <a:pt x="238" y="30"/>
                  </a:lnTo>
                  <a:lnTo>
                    <a:pt x="263" y="34"/>
                  </a:lnTo>
                  <a:lnTo>
                    <a:pt x="288" y="38"/>
                  </a:lnTo>
                  <a:lnTo>
                    <a:pt x="333" y="47"/>
                  </a:lnTo>
                  <a:lnTo>
                    <a:pt x="371" y="53"/>
                  </a:lnTo>
                  <a:lnTo>
                    <a:pt x="402" y="60"/>
                  </a:lnTo>
                  <a:lnTo>
                    <a:pt x="427" y="66"/>
                  </a:lnTo>
                  <a:lnTo>
                    <a:pt x="446" y="71"/>
                  </a:lnTo>
                  <a:lnTo>
                    <a:pt x="458" y="74"/>
                  </a:lnTo>
                  <a:lnTo>
                    <a:pt x="465" y="75"/>
                  </a:lnTo>
                  <a:lnTo>
                    <a:pt x="467" y="77"/>
                  </a:lnTo>
                  <a:close/>
                </a:path>
              </a:pathLst>
            </a:custGeom>
            <a:solidFill>
              <a:srgbClr val="FFFFFF"/>
            </a:solidFill>
            <a:ln w="9525">
              <a:noFill/>
              <a:round/>
              <a:headEnd/>
              <a:tailEnd/>
            </a:ln>
          </p:spPr>
          <p:txBody>
            <a:bodyPr/>
            <a:lstStyle/>
            <a:p>
              <a:endParaRPr lang="tr-TR"/>
            </a:p>
          </p:txBody>
        </p:sp>
        <p:sp>
          <p:nvSpPr>
            <p:cNvPr id="17811" name="Freeform 205"/>
            <p:cNvSpPr>
              <a:spLocks/>
            </p:cNvSpPr>
            <p:nvPr/>
          </p:nvSpPr>
          <p:spPr bwMode="auto">
            <a:xfrm>
              <a:off x="4322" y="2386"/>
              <a:ext cx="313" cy="329"/>
            </a:xfrm>
            <a:custGeom>
              <a:avLst/>
              <a:gdLst>
                <a:gd name="T0" fmla="*/ 1 w 624"/>
                <a:gd name="T1" fmla="*/ 1 h 657"/>
                <a:gd name="T2" fmla="*/ 1 w 624"/>
                <a:gd name="T3" fmla="*/ 1 h 657"/>
                <a:gd name="T4" fmla="*/ 1 w 624"/>
                <a:gd name="T5" fmla="*/ 0 h 657"/>
                <a:gd name="T6" fmla="*/ 0 w 624"/>
                <a:gd name="T7" fmla="*/ 0 h 657"/>
                <a:gd name="T8" fmla="*/ 1 w 624"/>
                <a:gd name="T9" fmla="*/ 1 h 657"/>
                <a:gd name="T10" fmla="*/ 1 w 624"/>
                <a:gd name="T11" fmla="*/ 1 h 657"/>
                <a:gd name="T12" fmla="*/ 1 w 624"/>
                <a:gd name="T13" fmla="*/ 1 h 657"/>
                <a:gd name="T14" fmla="*/ 1 w 624"/>
                <a:gd name="T15" fmla="*/ 1 h 657"/>
                <a:gd name="T16" fmla="*/ 0 60000 65536"/>
                <a:gd name="T17" fmla="*/ 0 60000 65536"/>
                <a:gd name="T18" fmla="*/ 0 60000 65536"/>
                <a:gd name="T19" fmla="*/ 0 60000 65536"/>
                <a:gd name="T20" fmla="*/ 0 60000 65536"/>
                <a:gd name="T21" fmla="*/ 0 60000 65536"/>
                <a:gd name="T22" fmla="*/ 0 60000 65536"/>
                <a:gd name="T23" fmla="*/ 0 60000 65536"/>
                <a:gd name="T24" fmla="*/ 0 w 624"/>
                <a:gd name="T25" fmla="*/ 0 h 657"/>
                <a:gd name="T26" fmla="*/ 624 w 624"/>
                <a:gd name="T27" fmla="*/ 657 h 6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24" h="657">
                  <a:moveTo>
                    <a:pt x="486" y="68"/>
                  </a:moveTo>
                  <a:lnTo>
                    <a:pt x="483" y="55"/>
                  </a:lnTo>
                  <a:lnTo>
                    <a:pt x="20" y="0"/>
                  </a:lnTo>
                  <a:lnTo>
                    <a:pt x="0" y="0"/>
                  </a:lnTo>
                  <a:lnTo>
                    <a:pt x="26" y="637"/>
                  </a:lnTo>
                  <a:lnTo>
                    <a:pt x="624" y="657"/>
                  </a:lnTo>
                  <a:lnTo>
                    <a:pt x="616" y="387"/>
                  </a:lnTo>
                  <a:lnTo>
                    <a:pt x="486" y="68"/>
                  </a:lnTo>
                  <a:close/>
                </a:path>
              </a:pathLst>
            </a:custGeom>
            <a:solidFill>
              <a:srgbClr val="FFC43D"/>
            </a:solidFill>
            <a:ln w="9525">
              <a:noFill/>
              <a:round/>
              <a:headEnd/>
              <a:tailEnd/>
            </a:ln>
          </p:spPr>
          <p:txBody>
            <a:bodyPr/>
            <a:lstStyle/>
            <a:p>
              <a:endParaRPr lang="tr-TR"/>
            </a:p>
          </p:txBody>
        </p:sp>
        <p:sp>
          <p:nvSpPr>
            <p:cNvPr id="17812" name="Freeform 206"/>
            <p:cNvSpPr>
              <a:spLocks/>
            </p:cNvSpPr>
            <p:nvPr/>
          </p:nvSpPr>
          <p:spPr bwMode="auto">
            <a:xfrm>
              <a:off x="4431" y="2575"/>
              <a:ext cx="137" cy="123"/>
            </a:xfrm>
            <a:custGeom>
              <a:avLst/>
              <a:gdLst>
                <a:gd name="T0" fmla="*/ 0 w 276"/>
                <a:gd name="T1" fmla="*/ 1 h 245"/>
                <a:gd name="T2" fmla="*/ 0 w 276"/>
                <a:gd name="T3" fmla="*/ 0 h 245"/>
                <a:gd name="T4" fmla="*/ 0 w 276"/>
                <a:gd name="T5" fmla="*/ 1 h 245"/>
                <a:gd name="T6" fmla="*/ 0 w 276"/>
                <a:gd name="T7" fmla="*/ 1 h 245"/>
                <a:gd name="T8" fmla="*/ 0 w 276"/>
                <a:gd name="T9" fmla="*/ 1 h 245"/>
                <a:gd name="T10" fmla="*/ 0 60000 65536"/>
                <a:gd name="T11" fmla="*/ 0 60000 65536"/>
                <a:gd name="T12" fmla="*/ 0 60000 65536"/>
                <a:gd name="T13" fmla="*/ 0 60000 65536"/>
                <a:gd name="T14" fmla="*/ 0 60000 65536"/>
                <a:gd name="T15" fmla="*/ 0 w 276"/>
                <a:gd name="T16" fmla="*/ 0 h 245"/>
                <a:gd name="T17" fmla="*/ 276 w 276"/>
                <a:gd name="T18" fmla="*/ 245 h 245"/>
              </a:gdLst>
              <a:ahLst/>
              <a:cxnLst>
                <a:cxn ang="T10">
                  <a:pos x="T0" y="T1"/>
                </a:cxn>
                <a:cxn ang="T11">
                  <a:pos x="T2" y="T3"/>
                </a:cxn>
                <a:cxn ang="T12">
                  <a:pos x="T4" y="T5"/>
                </a:cxn>
                <a:cxn ang="T13">
                  <a:pos x="T6" y="T7"/>
                </a:cxn>
                <a:cxn ang="T14">
                  <a:pos x="T8" y="T9"/>
                </a:cxn>
              </a:cxnLst>
              <a:rect l="T15" t="T16" r="T17" b="T18"/>
              <a:pathLst>
                <a:path w="276" h="245">
                  <a:moveTo>
                    <a:pt x="272" y="2"/>
                  </a:moveTo>
                  <a:lnTo>
                    <a:pt x="0" y="0"/>
                  </a:lnTo>
                  <a:lnTo>
                    <a:pt x="14" y="234"/>
                  </a:lnTo>
                  <a:lnTo>
                    <a:pt x="276" y="245"/>
                  </a:lnTo>
                  <a:lnTo>
                    <a:pt x="272" y="2"/>
                  </a:lnTo>
                  <a:close/>
                </a:path>
              </a:pathLst>
            </a:custGeom>
            <a:solidFill>
              <a:srgbClr val="000000"/>
            </a:solidFill>
            <a:ln w="9525">
              <a:noFill/>
              <a:round/>
              <a:headEnd/>
              <a:tailEnd/>
            </a:ln>
          </p:spPr>
          <p:txBody>
            <a:bodyPr/>
            <a:lstStyle/>
            <a:p>
              <a:endParaRPr lang="tr-TR"/>
            </a:p>
          </p:txBody>
        </p:sp>
        <p:sp>
          <p:nvSpPr>
            <p:cNvPr id="17813" name="Freeform 207"/>
            <p:cNvSpPr>
              <a:spLocks/>
            </p:cNvSpPr>
            <p:nvPr/>
          </p:nvSpPr>
          <p:spPr bwMode="auto">
            <a:xfrm>
              <a:off x="4582" y="2654"/>
              <a:ext cx="43" cy="27"/>
            </a:xfrm>
            <a:custGeom>
              <a:avLst/>
              <a:gdLst>
                <a:gd name="T0" fmla="*/ 0 w 88"/>
                <a:gd name="T1" fmla="*/ 0 h 55"/>
                <a:gd name="T2" fmla="*/ 0 w 88"/>
                <a:gd name="T3" fmla="*/ 0 h 55"/>
                <a:gd name="T4" fmla="*/ 0 w 88"/>
                <a:gd name="T5" fmla="*/ 0 h 55"/>
                <a:gd name="T6" fmla="*/ 0 w 88"/>
                <a:gd name="T7" fmla="*/ 0 h 55"/>
                <a:gd name="T8" fmla="*/ 0 w 88"/>
                <a:gd name="T9" fmla="*/ 0 h 55"/>
                <a:gd name="T10" fmla="*/ 0 60000 65536"/>
                <a:gd name="T11" fmla="*/ 0 60000 65536"/>
                <a:gd name="T12" fmla="*/ 0 60000 65536"/>
                <a:gd name="T13" fmla="*/ 0 60000 65536"/>
                <a:gd name="T14" fmla="*/ 0 60000 65536"/>
                <a:gd name="T15" fmla="*/ 0 w 88"/>
                <a:gd name="T16" fmla="*/ 0 h 55"/>
                <a:gd name="T17" fmla="*/ 88 w 88"/>
                <a:gd name="T18" fmla="*/ 55 h 55"/>
              </a:gdLst>
              <a:ahLst/>
              <a:cxnLst>
                <a:cxn ang="T10">
                  <a:pos x="T0" y="T1"/>
                </a:cxn>
                <a:cxn ang="T11">
                  <a:pos x="T2" y="T3"/>
                </a:cxn>
                <a:cxn ang="T12">
                  <a:pos x="T4" y="T5"/>
                </a:cxn>
                <a:cxn ang="T13">
                  <a:pos x="T6" y="T7"/>
                </a:cxn>
                <a:cxn ang="T14">
                  <a:pos x="T8" y="T9"/>
                </a:cxn>
              </a:cxnLst>
              <a:rect l="T15" t="T16" r="T17" b="T18"/>
              <a:pathLst>
                <a:path w="88" h="55">
                  <a:moveTo>
                    <a:pt x="0" y="6"/>
                  </a:moveTo>
                  <a:lnTo>
                    <a:pt x="3" y="55"/>
                  </a:lnTo>
                  <a:lnTo>
                    <a:pt x="88" y="55"/>
                  </a:lnTo>
                  <a:lnTo>
                    <a:pt x="88" y="0"/>
                  </a:lnTo>
                  <a:lnTo>
                    <a:pt x="0" y="6"/>
                  </a:lnTo>
                  <a:close/>
                </a:path>
              </a:pathLst>
            </a:custGeom>
            <a:solidFill>
              <a:srgbClr val="000000"/>
            </a:solidFill>
            <a:ln w="9525">
              <a:noFill/>
              <a:round/>
              <a:headEnd/>
              <a:tailEnd/>
            </a:ln>
          </p:spPr>
          <p:txBody>
            <a:bodyPr/>
            <a:lstStyle/>
            <a:p>
              <a:endParaRPr lang="tr-TR"/>
            </a:p>
          </p:txBody>
        </p:sp>
        <p:sp>
          <p:nvSpPr>
            <p:cNvPr id="17814" name="Freeform 208"/>
            <p:cNvSpPr>
              <a:spLocks/>
            </p:cNvSpPr>
            <p:nvPr/>
          </p:nvSpPr>
          <p:spPr bwMode="auto">
            <a:xfrm>
              <a:off x="4362" y="2650"/>
              <a:ext cx="51" cy="28"/>
            </a:xfrm>
            <a:custGeom>
              <a:avLst/>
              <a:gdLst>
                <a:gd name="T0" fmla="*/ 0 w 103"/>
                <a:gd name="T1" fmla="*/ 0 h 57"/>
                <a:gd name="T2" fmla="*/ 0 w 103"/>
                <a:gd name="T3" fmla="*/ 0 h 57"/>
                <a:gd name="T4" fmla="*/ 0 w 103"/>
                <a:gd name="T5" fmla="*/ 0 h 57"/>
                <a:gd name="T6" fmla="*/ 0 w 103"/>
                <a:gd name="T7" fmla="*/ 0 h 57"/>
                <a:gd name="T8" fmla="*/ 0 w 103"/>
                <a:gd name="T9" fmla="*/ 0 h 57"/>
                <a:gd name="T10" fmla="*/ 0 60000 65536"/>
                <a:gd name="T11" fmla="*/ 0 60000 65536"/>
                <a:gd name="T12" fmla="*/ 0 60000 65536"/>
                <a:gd name="T13" fmla="*/ 0 60000 65536"/>
                <a:gd name="T14" fmla="*/ 0 60000 65536"/>
                <a:gd name="T15" fmla="*/ 0 w 103"/>
                <a:gd name="T16" fmla="*/ 0 h 57"/>
                <a:gd name="T17" fmla="*/ 103 w 103"/>
                <a:gd name="T18" fmla="*/ 57 h 57"/>
              </a:gdLst>
              <a:ahLst/>
              <a:cxnLst>
                <a:cxn ang="T10">
                  <a:pos x="T0" y="T1"/>
                </a:cxn>
                <a:cxn ang="T11">
                  <a:pos x="T2" y="T3"/>
                </a:cxn>
                <a:cxn ang="T12">
                  <a:pos x="T4" y="T5"/>
                </a:cxn>
                <a:cxn ang="T13">
                  <a:pos x="T6" y="T7"/>
                </a:cxn>
                <a:cxn ang="T14">
                  <a:pos x="T8" y="T9"/>
                </a:cxn>
              </a:cxnLst>
              <a:rect l="T15" t="T16" r="T17" b="T18"/>
              <a:pathLst>
                <a:path w="103" h="57">
                  <a:moveTo>
                    <a:pt x="100" y="3"/>
                  </a:moveTo>
                  <a:lnTo>
                    <a:pt x="103" y="57"/>
                  </a:lnTo>
                  <a:lnTo>
                    <a:pt x="5" y="55"/>
                  </a:lnTo>
                  <a:lnTo>
                    <a:pt x="0" y="0"/>
                  </a:lnTo>
                  <a:lnTo>
                    <a:pt x="100" y="3"/>
                  </a:lnTo>
                  <a:close/>
                </a:path>
              </a:pathLst>
            </a:custGeom>
            <a:solidFill>
              <a:srgbClr val="000000"/>
            </a:solidFill>
            <a:ln w="9525">
              <a:noFill/>
              <a:round/>
              <a:headEnd/>
              <a:tailEnd/>
            </a:ln>
          </p:spPr>
          <p:txBody>
            <a:bodyPr/>
            <a:lstStyle/>
            <a:p>
              <a:endParaRPr lang="tr-TR"/>
            </a:p>
          </p:txBody>
        </p:sp>
        <p:sp>
          <p:nvSpPr>
            <p:cNvPr id="17815" name="Freeform 209"/>
            <p:cNvSpPr>
              <a:spLocks/>
            </p:cNvSpPr>
            <p:nvPr/>
          </p:nvSpPr>
          <p:spPr bwMode="auto">
            <a:xfrm>
              <a:off x="4336" y="2714"/>
              <a:ext cx="311" cy="88"/>
            </a:xfrm>
            <a:custGeom>
              <a:avLst/>
              <a:gdLst>
                <a:gd name="T0" fmla="*/ 0 w 624"/>
                <a:gd name="T1" fmla="*/ 0 h 178"/>
                <a:gd name="T2" fmla="*/ 0 w 624"/>
                <a:gd name="T3" fmla="*/ 0 h 178"/>
                <a:gd name="T4" fmla="*/ 0 w 624"/>
                <a:gd name="T5" fmla="*/ 0 h 178"/>
                <a:gd name="T6" fmla="*/ 0 w 624"/>
                <a:gd name="T7" fmla="*/ 0 h 178"/>
                <a:gd name="T8" fmla="*/ 0 w 624"/>
                <a:gd name="T9" fmla="*/ 0 h 178"/>
                <a:gd name="T10" fmla="*/ 0 60000 65536"/>
                <a:gd name="T11" fmla="*/ 0 60000 65536"/>
                <a:gd name="T12" fmla="*/ 0 60000 65536"/>
                <a:gd name="T13" fmla="*/ 0 60000 65536"/>
                <a:gd name="T14" fmla="*/ 0 60000 65536"/>
                <a:gd name="T15" fmla="*/ 0 w 624"/>
                <a:gd name="T16" fmla="*/ 0 h 178"/>
                <a:gd name="T17" fmla="*/ 624 w 624"/>
                <a:gd name="T18" fmla="*/ 178 h 178"/>
              </a:gdLst>
              <a:ahLst/>
              <a:cxnLst>
                <a:cxn ang="T10">
                  <a:pos x="T0" y="T1"/>
                </a:cxn>
                <a:cxn ang="T11">
                  <a:pos x="T2" y="T3"/>
                </a:cxn>
                <a:cxn ang="T12">
                  <a:pos x="T4" y="T5"/>
                </a:cxn>
                <a:cxn ang="T13">
                  <a:pos x="T6" y="T7"/>
                </a:cxn>
                <a:cxn ang="T14">
                  <a:pos x="T8" y="T9"/>
                </a:cxn>
              </a:cxnLst>
              <a:rect l="T15" t="T16" r="T17" b="T18"/>
              <a:pathLst>
                <a:path w="624" h="178">
                  <a:moveTo>
                    <a:pt x="0" y="0"/>
                  </a:moveTo>
                  <a:lnTo>
                    <a:pt x="6" y="178"/>
                  </a:lnTo>
                  <a:lnTo>
                    <a:pt x="606" y="152"/>
                  </a:lnTo>
                  <a:lnTo>
                    <a:pt x="624" y="16"/>
                  </a:lnTo>
                  <a:lnTo>
                    <a:pt x="0" y="0"/>
                  </a:lnTo>
                  <a:close/>
                </a:path>
              </a:pathLst>
            </a:custGeom>
            <a:solidFill>
              <a:srgbClr val="FFFFFF"/>
            </a:solidFill>
            <a:ln w="9525">
              <a:noFill/>
              <a:round/>
              <a:headEnd/>
              <a:tailEnd/>
            </a:ln>
          </p:spPr>
          <p:txBody>
            <a:bodyPr/>
            <a:lstStyle/>
            <a:p>
              <a:endParaRPr lang="tr-TR"/>
            </a:p>
          </p:txBody>
        </p:sp>
        <p:sp>
          <p:nvSpPr>
            <p:cNvPr id="17816" name="Freeform 210"/>
            <p:cNvSpPr>
              <a:spLocks/>
            </p:cNvSpPr>
            <p:nvPr/>
          </p:nvSpPr>
          <p:spPr bwMode="auto">
            <a:xfrm>
              <a:off x="4469" y="2736"/>
              <a:ext cx="80" cy="39"/>
            </a:xfrm>
            <a:custGeom>
              <a:avLst/>
              <a:gdLst>
                <a:gd name="T0" fmla="*/ 0 w 161"/>
                <a:gd name="T1" fmla="*/ 0 h 79"/>
                <a:gd name="T2" fmla="*/ 0 w 161"/>
                <a:gd name="T3" fmla="*/ 0 h 79"/>
                <a:gd name="T4" fmla="*/ 0 w 161"/>
                <a:gd name="T5" fmla="*/ 0 h 79"/>
                <a:gd name="T6" fmla="*/ 0 w 161"/>
                <a:gd name="T7" fmla="*/ 0 h 79"/>
                <a:gd name="T8" fmla="*/ 0 w 161"/>
                <a:gd name="T9" fmla="*/ 0 h 79"/>
                <a:gd name="T10" fmla="*/ 0 60000 65536"/>
                <a:gd name="T11" fmla="*/ 0 60000 65536"/>
                <a:gd name="T12" fmla="*/ 0 60000 65536"/>
                <a:gd name="T13" fmla="*/ 0 60000 65536"/>
                <a:gd name="T14" fmla="*/ 0 60000 65536"/>
                <a:gd name="T15" fmla="*/ 0 w 161"/>
                <a:gd name="T16" fmla="*/ 0 h 79"/>
                <a:gd name="T17" fmla="*/ 161 w 161"/>
                <a:gd name="T18" fmla="*/ 79 h 79"/>
              </a:gdLst>
              <a:ahLst/>
              <a:cxnLst>
                <a:cxn ang="T10">
                  <a:pos x="T0" y="T1"/>
                </a:cxn>
                <a:cxn ang="T11">
                  <a:pos x="T2" y="T3"/>
                </a:cxn>
                <a:cxn ang="T12">
                  <a:pos x="T4" y="T5"/>
                </a:cxn>
                <a:cxn ang="T13">
                  <a:pos x="T6" y="T7"/>
                </a:cxn>
                <a:cxn ang="T14">
                  <a:pos x="T8" y="T9"/>
                </a:cxn>
              </a:cxnLst>
              <a:rect l="T15" t="T16" r="T17" b="T18"/>
              <a:pathLst>
                <a:path w="161" h="79">
                  <a:moveTo>
                    <a:pt x="0" y="0"/>
                  </a:moveTo>
                  <a:lnTo>
                    <a:pt x="0" y="79"/>
                  </a:lnTo>
                  <a:lnTo>
                    <a:pt x="161" y="74"/>
                  </a:lnTo>
                  <a:lnTo>
                    <a:pt x="156" y="0"/>
                  </a:lnTo>
                  <a:lnTo>
                    <a:pt x="0" y="0"/>
                  </a:lnTo>
                  <a:close/>
                </a:path>
              </a:pathLst>
            </a:custGeom>
            <a:solidFill>
              <a:srgbClr val="000000"/>
            </a:solidFill>
            <a:ln w="9525">
              <a:noFill/>
              <a:round/>
              <a:headEnd/>
              <a:tailEnd/>
            </a:ln>
          </p:spPr>
          <p:txBody>
            <a:bodyPr/>
            <a:lstStyle/>
            <a:p>
              <a:endParaRPr lang="tr-TR"/>
            </a:p>
          </p:txBody>
        </p:sp>
        <p:sp>
          <p:nvSpPr>
            <p:cNvPr id="17817" name="Freeform 211"/>
            <p:cNvSpPr>
              <a:spLocks/>
            </p:cNvSpPr>
            <p:nvPr/>
          </p:nvSpPr>
          <p:spPr bwMode="auto">
            <a:xfrm>
              <a:off x="4190" y="2379"/>
              <a:ext cx="136" cy="410"/>
            </a:xfrm>
            <a:custGeom>
              <a:avLst/>
              <a:gdLst>
                <a:gd name="T0" fmla="*/ 1 w 272"/>
                <a:gd name="T1" fmla="*/ 0 h 818"/>
                <a:gd name="T2" fmla="*/ 0 w 272"/>
                <a:gd name="T3" fmla="*/ 1 h 818"/>
                <a:gd name="T4" fmla="*/ 0 w 272"/>
                <a:gd name="T5" fmla="*/ 1 h 818"/>
                <a:gd name="T6" fmla="*/ 1 w 272"/>
                <a:gd name="T7" fmla="*/ 1 h 818"/>
                <a:gd name="T8" fmla="*/ 1 w 272"/>
                <a:gd name="T9" fmla="*/ 1 h 818"/>
                <a:gd name="T10" fmla="*/ 1 w 272"/>
                <a:gd name="T11" fmla="*/ 1 h 818"/>
                <a:gd name="T12" fmla="*/ 1 w 272"/>
                <a:gd name="T13" fmla="*/ 1 h 818"/>
                <a:gd name="T14" fmla="*/ 1 w 272"/>
                <a:gd name="T15" fmla="*/ 1 h 818"/>
                <a:gd name="T16" fmla="*/ 1 w 272"/>
                <a:gd name="T17" fmla="*/ 1 h 818"/>
                <a:gd name="T18" fmla="*/ 1 w 272"/>
                <a:gd name="T19" fmla="*/ 1 h 818"/>
                <a:gd name="T20" fmla="*/ 1 w 272"/>
                <a:gd name="T21" fmla="*/ 1 h 818"/>
                <a:gd name="T22" fmla="*/ 1 w 272"/>
                <a:gd name="T23" fmla="*/ 1 h 818"/>
                <a:gd name="T24" fmla="*/ 1 w 272"/>
                <a:gd name="T25" fmla="*/ 1 h 818"/>
                <a:gd name="T26" fmla="*/ 1 w 272"/>
                <a:gd name="T27" fmla="*/ 1 h 818"/>
                <a:gd name="T28" fmla="*/ 1 w 272"/>
                <a:gd name="T29" fmla="*/ 1 h 818"/>
                <a:gd name="T30" fmla="*/ 1 w 272"/>
                <a:gd name="T31" fmla="*/ 1 h 818"/>
                <a:gd name="T32" fmla="*/ 1 w 272"/>
                <a:gd name="T33" fmla="*/ 1 h 818"/>
                <a:gd name="T34" fmla="*/ 1 w 272"/>
                <a:gd name="T35" fmla="*/ 1 h 818"/>
                <a:gd name="T36" fmla="*/ 1 w 272"/>
                <a:gd name="T37" fmla="*/ 1 h 818"/>
                <a:gd name="T38" fmla="*/ 1 w 272"/>
                <a:gd name="T39" fmla="*/ 1 h 818"/>
                <a:gd name="T40" fmla="*/ 1 w 272"/>
                <a:gd name="T41" fmla="*/ 1 h 818"/>
                <a:gd name="T42" fmla="*/ 1 w 272"/>
                <a:gd name="T43" fmla="*/ 1 h 818"/>
                <a:gd name="T44" fmla="*/ 1 w 272"/>
                <a:gd name="T45" fmla="*/ 0 h 8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2"/>
                <a:gd name="T70" fmla="*/ 0 h 818"/>
                <a:gd name="T71" fmla="*/ 272 w 272"/>
                <a:gd name="T72" fmla="*/ 818 h 81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2" h="818">
                  <a:moveTo>
                    <a:pt x="238" y="0"/>
                  </a:moveTo>
                  <a:lnTo>
                    <a:pt x="0" y="71"/>
                  </a:lnTo>
                  <a:lnTo>
                    <a:pt x="0" y="600"/>
                  </a:lnTo>
                  <a:lnTo>
                    <a:pt x="2" y="597"/>
                  </a:lnTo>
                  <a:lnTo>
                    <a:pt x="8" y="589"/>
                  </a:lnTo>
                  <a:lnTo>
                    <a:pt x="18" y="577"/>
                  </a:lnTo>
                  <a:lnTo>
                    <a:pt x="31" y="567"/>
                  </a:lnTo>
                  <a:lnTo>
                    <a:pt x="47" y="559"/>
                  </a:lnTo>
                  <a:lnTo>
                    <a:pt x="65" y="555"/>
                  </a:lnTo>
                  <a:lnTo>
                    <a:pt x="85" y="561"/>
                  </a:lnTo>
                  <a:lnTo>
                    <a:pt x="107" y="576"/>
                  </a:lnTo>
                  <a:lnTo>
                    <a:pt x="128" y="603"/>
                  </a:lnTo>
                  <a:lnTo>
                    <a:pt x="147" y="636"/>
                  </a:lnTo>
                  <a:lnTo>
                    <a:pt x="165" y="675"/>
                  </a:lnTo>
                  <a:lnTo>
                    <a:pt x="178" y="714"/>
                  </a:lnTo>
                  <a:lnTo>
                    <a:pt x="190" y="751"/>
                  </a:lnTo>
                  <a:lnTo>
                    <a:pt x="199" y="781"/>
                  </a:lnTo>
                  <a:lnTo>
                    <a:pt x="204" y="802"/>
                  </a:lnTo>
                  <a:lnTo>
                    <a:pt x="206" y="810"/>
                  </a:lnTo>
                  <a:lnTo>
                    <a:pt x="264" y="818"/>
                  </a:lnTo>
                  <a:lnTo>
                    <a:pt x="242" y="679"/>
                  </a:lnTo>
                  <a:lnTo>
                    <a:pt x="272" y="668"/>
                  </a:lnTo>
                  <a:lnTo>
                    <a:pt x="238" y="0"/>
                  </a:lnTo>
                  <a:close/>
                </a:path>
              </a:pathLst>
            </a:custGeom>
            <a:solidFill>
              <a:srgbClr val="C46300"/>
            </a:solidFill>
            <a:ln w="9525">
              <a:noFill/>
              <a:round/>
              <a:headEnd/>
              <a:tailEnd/>
            </a:ln>
          </p:spPr>
          <p:txBody>
            <a:bodyPr/>
            <a:lstStyle/>
            <a:p>
              <a:endParaRPr lang="tr-TR"/>
            </a:p>
          </p:txBody>
        </p:sp>
        <p:sp>
          <p:nvSpPr>
            <p:cNvPr id="17818" name="Freeform 212"/>
            <p:cNvSpPr>
              <a:spLocks/>
            </p:cNvSpPr>
            <p:nvPr/>
          </p:nvSpPr>
          <p:spPr bwMode="auto">
            <a:xfrm>
              <a:off x="4237" y="2396"/>
              <a:ext cx="63" cy="143"/>
            </a:xfrm>
            <a:custGeom>
              <a:avLst/>
              <a:gdLst>
                <a:gd name="T0" fmla="*/ 0 w 127"/>
                <a:gd name="T1" fmla="*/ 0 h 286"/>
                <a:gd name="T2" fmla="*/ 0 w 127"/>
                <a:gd name="T3" fmla="*/ 1 h 286"/>
                <a:gd name="T4" fmla="*/ 0 w 127"/>
                <a:gd name="T5" fmla="*/ 1 h 286"/>
                <a:gd name="T6" fmla="*/ 0 w 127"/>
                <a:gd name="T7" fmla="*/ 1 h 286"/>
                <a:gd name="T8" fmla="*/ 0 w 127"/>
                <a:gd name="T9" fmla="*/ 0 h 286"/>
                <a:gd name="T10" fmla="*/ 0 60000 65536"/>
                <a:gd name="T11" fmla="*/ 0 60000 65536"/>
                <a:gd name="T12" fmla="*/ 0 60000 65536"/>
                <a:gd name="T13" fmla="*/ 0 60000 65536"/>
                <a:gd name="T14" fmla="*/ 0 60000 65536"/>
                <a:gd name="T15" fmla="*/ 0 w 127"/>
                <a:gd name="T16" fmla="*/ 0 h 286"/>
                <a:gd name="T17" fmla="*/ 127 w 127"/>
                <a:gd name="T18" fmla="*/ 286 h 286"/>
              </a:gdLst>
              <a:ahLst/>
              <a:cxnLst>
                <a:cxn ang="T10">
                  <a:pos x="T0" y="T1"/>
                </a:cxn>
                <a:cxn ang="T11">
                  <a:pos x="T2" y="T3"/>
                </a:cxn>
                <a:cxn ang="T12">
                  <a:pos x="T4" y="T5"/>
                </a:cxn>
                <a:cxn ang="T13">
                  <a:pos x="T6" y="T7"/>
                </a:cxn>
                <a:cxn ang="T14">
                  <a:pos x="T8" y="T9"/>
                </a:cxn>
              </a:cxnLst>
              <a:rect l="T15" t="T16" r="T17" b="T18"/>
              <a:pathLst>
                <a:path w="127" h="286">
                  <a:moveTo>
                    <a:pt x="127" y="0"/>
                  </a:moveTo>
                  <a:lnTo>
                    <a:pt x="0" y="36"/>
                  </a:lnTo>
                  <a:lnTo>
                    <a:pt x="2" y="286"/>
                  </a:lnTo>
                  <a:lnTo>
                    <a:pt x="125" y="246"/>
                  </a:lnTo>
                  <a:lnTo>
                    <a:pt x="127" y="0"/>
                  </a:lnTo>
                  <a:close/>
                </a:path>
              </a:pathLst>
            </a:custGeom>
            <a:solidFill>
              <a:srgbClr val="000000"/>
            </a:solidFill>
            <a:ln w="9525">
              <a:noFill/>
              <a:round/>
              <a:headEnd/>
              <a:tailEnd/>
            </a:ln>
          </p:spPr>
          <p:txBody>
            <a:bodyPr/>
            <a:lstStyle/>
            <a:p>
              <a:endParaRPr lang="tr-TR"/>
            </a:p>
          </p:txBody>
        </p:sp>
        <p:sp>
          <p:nvSpPr>
            <p:cNvPr id="17819" name="Freeform 213"/>
            <p:cNvSpPr>
              <a:spLocks/>
            </p:cNvSpPr>
            <p:nvPr/>
          </p:nvSpPr>
          <p:spPr bwMode="auto">
            <a:xfrm>
              <a:off x="4212" y="2413"/>
              <a:ext cx="19" cy="217"/>
            </a:xfrm>
            <a:custGeom>
              <a:avLst/>
              <a:gdLst>
                <a:gd name="T0" fmla="*/ 1 w 38"/>
                <a:gd name="T1" fmla="*/ 0 h 434"/>
                <a:gd name="T2" fmla="*/ 0 w 38"/>
                <a:gd name="T3" fmla="*/ 1 h 434"/>
                <a:gd name="T4" fmla="*/ 1 w 38"/>
                <a:gd name="T5" fmla="*/ 1 h 434"/>
                <a:gd name="T6" fmla="*/ 1 w 38"/>
                <a:gd name="T7" fmla="*/ 0 h 434"/>
                <a:gd name="T8" fmla="*/ 0 60000 65536"/>
                <a:gd name="T9" fmla="*/ 0 60000 65536"/>
                <a:gd name="T10" fmla="*/ 0 60000 65536"/>
                <a:gd name="T11" fmla="*/ 0 60000 65536"/>
                <a:gd name="T12" fmla="*/ 0 w 38"/>
                <a:gd name="T13" fmla="*/ 0 h 434"/>
                <a:gd name="T14" fmla="*/ 38 w 38"/>
                <a:gd name="T15" fmla="*/ 434 h 434"/>
              </a:gdLst>
              <a:ahLst/>
              <a:cxnLst>
                <a:cxn ang="T8">
                  <a:pos x="T0" y="T1"/>
                </a:cxn>
                <a:cxn ang="T9">
                  <a:pos x="T2" y="T3"/>
                </a:cxn>
                <a:cxn ang="T10">
                  <a:pos x="T4" y="T5"/>
                </a:cxn>
                <a:cxn ang="T11">
                  <a:pos x="T6" y="T7"/>
                </a:cxn>
              </a:cxnLst>
              <a:rect l="T12" t="T13" r="T14" b="T15"/>
              <a:pathLst>
                <a:path w="38" h="434">
                  <a:moveTo>
                    <a:pt x="24" y="0"/>
                  </a:moveTo>
                  <a:lnTo>
                    <a:pt x="0" y="4"/>
                  </a:lnTo>
                  <a:lnTo>
                    <a:pt x="38" y="434"/>
                  </a:lnTo>
                  <a:lnTo>
                    <a:pt x="24" y="0"/>
                  </a:lnTo>
                  <a:close/>
                </a:path>
              </a:pathLst>
            </a:custGeom>
            <a:solidFill>
              <a:srgbClr val="000000"/>
            </a:solidFill>
            <a:ln w="9525">
              <a:noFill/>
              <a:round/>
              <a:headEnd/>
              <a:tailEnd/>
            </a:ln>
          </p:spPr>
          <p:txBody>
            <a:bodyPr/>
            <a:lstStyle/>
            <a:p>
              <a:endParaRPr lang="tr-TR"/>
            </a:p>
          </p:txBody>
        </p:sp>
        <p:sp>
          <p:nvSpPr>
            <p:cNvPr id="17820" name="Freeform 214"/>
            <p:cNvSpPr>
              <a:spLocks/>
            </p:cNvSpPr>
            <p:nvPr/>
          </p:nvSpPr>
          <p:spPr bwMode="auto">
            <a:xfrm>
              <a:off x="4260" y="2420"/>
              <a:ext cx="42" cy="93"/>
            </a:xfrm>
            <a:custGeom>
              <a:avLst/>
              <a:gdLst>
                <a:gd name="T0" fmla="*/ 1 w 83"/>
                <a:gd name="T1" fmla="*/ 1 h 185"/>
                <a:gd name="T2" fmla="*/ 0 w 83"/>
                <a:gd name="T3" fmla="*/ 0 h 185"/>
                <a:gd name="T4" fmla="*/ 1 w 83"/>
                <a:gd name="T5" fmla="*/ 1 h 185"/>
                <a:gd name="T6" fmla="*/ 1 w 83"/>
                <a:gd name="T7" fmla="*/ 1 h 185"/>
                <a:gd name="T8" fmla="*/ 1 w 83"/>
                <a:gd name="T9" fmla="*/ 1 h 185"/>
                <a:gd name="T10" fmla="*/ 0 60000 65536"/>
                <a:gd name="T11" fmla="*/ 0 60000 65536"/>
                <a:gd name="T12" fmla="*/ 0 60000 65536"/>
                <a:gd name="T13" fmla="*/ 0 60000 65536"/>
                <a:gd name="T14" fmla="*/ 0 60000 65536"/>
                <a:gd name="T15" fmla="*/ 0 w 83"/>
                <a:gd name="T16" fmla="*/ 0 h 185"/>
                <a:gd name="T17" fmla="*/ 83 w 83"/>
                <a:gd name="T18" fmla="*/ 185 h 185"/>
              </a:gdLst>
              <a:ahLst/>
              <a:cxnLst>
                <a:cxn ang="T10">
                  <a:pos x="T0" y="T1"/>
                </a:cxn>
                <a:cxn ang="T11">
                  <a:pos x="T2" y="T3"/>
                </a:cxn>
                <a:cxn ang="T12">
                  <a:pos x="T4" y="T5"/>
                </a:cxn>
                <a:cxn ang="T13">
                  <a:pos x="T6" y="T7"/>
                </a:cxn>
                <a:cxn ang="T14">
                  <a:pos x="T8" y="T9"/>
                </a:cxn>
              </a:cxnLst>
              <a:rect l="T15" t="T16" r="T17" b="T18"/>
              <a:pathLst>
                <a:path w="83" h="185">
                  <a:moveTo>
                    <a:pt x="67" y="14"/>
                  </a:moveTo>
                  <a:lnTo>
                    <a:pt x="0" y="0"/>
                  </a:lnTo>
                  <a:lnTo>
                    <a:pt x="3" y="183"/>
                  </a:lnTo>
                  <a:lnTo>
                    <a:pt x="83" y="185"/>
                  </a:lnTo>
                  <a:lnTo>
                    <a:pt x="67" y="14"/>
                  </a:lnTo>
                  <a:close/>
                </a:path>
              </a:pathLst>
            </a:custGeom>
            <a:solidFill>
              <a:srgbClr val="FFFFFF"/>
            </a:solidFill>
            <a:ln w="9525">
              <a:noFill/>
              <a:round/>
              <a:headEnd/>
              <a:tailEnd/>
            </a:ln>
          </p:spPr>
          <p:txBody>
            <a:bodyPr/>
            <a:lstStyle/>
            <a:p>
              <a:endParaRPr lang="tr-TR"/>
            </a:p>
          </p:txBody>
        </p:sp>
        <p:sp>
          <p:nvSpPr>
            <p:cNvPr id="17821" name="Freeform 215"/>
            <p:cNvSpPr>
              <a:spLocks/>
            </p:cNvSpPr>
            <p:nvPr/>
          </p:nvSpPr>
          <p:spPr bwMode="auto">
            <a:xfrm>
              <a:off x="4167" y="2700"/>
              <a:ext cx="30" cy="75"/>
            </a:xfrm>
            <a:custGeom>
              <a:avLst/>
              <a:gdLst>
                <a:gd name="T0" fmla="*/ 0 w 61"/>
                <a:gd name="T1" fmla="*/ 0 h 150"/>
                <a:gd name="T2" fmla="*/ 0 w 61"/>
                <a:gd name="T3" fmla="*/ 1 h 150"/>
                <a:gd name="T4" fmla="*/ 0 w 61"/>
                <a:gd name="T5" fmla="*/ 1 h 150"/>
                <a:gd name="T6" fmla="*/ 0 w 61"/>
                <a:gd name="T7" fmla="*/ 1 h 150"/>
                <a:gd name="T8" fmla="*/ 0 w 61"/>
                <a:gd name="T9" fmla="*/ 1 h 150"/>
                <a:gd name="T10" fmla="*/ 0 w 61"/>
                <a:gd name="T11" fmla="*/ 1 h 150"/>
                <a:gd name="T12" fmla="*/ 0 w 61"/>
                <a:gd name="T13" fmla="*/ 1 h 150"/>
                <a:gd name="T14" fmla="*/ 0 w 61"/>
                <a:gd name="T15" fmla="*/ 1 h 150"/>
                <a:gd name="T16" fmla="*/ 0 w 61"/>
                <a:gd name="T17" fmla="*/ 1 h 150"/>
                <a:gd name="T18" fmla="*/ 0 w 61"/>
                <a:gd name="T19" fmla="*/ 1 h 150"/>
                <a:gd name="T20" fmla="*/ 0 w 61"/>
                <a:gd name="T21" fmla="*/ 1 h 150"/>
                <a:gd name="T22" fmla="*/ 0 w 61"/>
                <a:gd name="T23" fmla="*/ 1 h 150"/>
                <a:gd name="T24" fmla="*/ 0 w 61"/>
                <a:gd name="T25" fmla="*/ 1 h 150"/>
                <a:gd name="T26" fmla="*/ 0 w 61"/>
                <a:gd name="T27" fmla="*/ 1 h 150"/>
                <a:gd name="T28" fmla="*/ 0 w 61"/>
                <a:gd name="T29" fmla="*/ 1 h 150"/>
                <a:gd name="T30" fmla="*/ 0 w 61"/>
                <a:gd name="T31" fmla="*/ 1 h 150"/>
                <a:gd name="T32" fmla="*/ 0 w 61"/>
                <a:gd name="T33" fmla="*/ 1 h 150"/>
                <a:gd name="T34" fmla="*/ 0 w 61"/>
                <a:gd name="T35" fmla="*/ 1 h 150"/>
                <a:gd name="T36" fmla="*/ 0 w 61"/>
                <a:gd name="T37" fmla="*/ 1 h 150"/>
                <a:gd name="T38" fmla="*/ 0 w 61"/>
                <a:gd name="T39" fmla="*/ 1 h 150"/>
                <a:gd name="T40" fmla="*/ 0 w 61"/>
                <a:gd name="T41" fmla="*/ 1 h 150"/>
                <a:gd name="T42" fmla="*/ 0 w 61"/>
                <a:gd name="T43" fmla="*/ 1 h 150"/>
                <a:gd name="T44" fmla="*/ 0 w 61"/>
                <a:gd name="T45" fmla="*/ 0 h 1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1"/>
                <a:gd name="T70" fmla="*/ 0 h 150"/>
                <a:gd name="T71" fmla="*/ 61 w 61"/>
                <a:gd name="T72" fmla="*/ 150 h 15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1" h="150">
                  <a:moveTo>
                    <a:pt x="20" y="0"/>
                  </a:moveTo>
                  <a:lnTo>
                    <a:pt x="16" y="3"/>
                  </a:lnTo>
                  <a:lnTo>
                    <a:pt x="6" y="16"/>
                  </a:lnTo>
                  <a:lnTo>
                    <a:pt x="0" y="38"/>
                  </a:lnTo>
                  <a:lnTo>
                    <a:pt x="1" y="71"/>
                  </a:lnTo>
                  <a:lnTo>
                    <a:pt x="6" y="90"/>
                  </a:lnTo>
                  <a:lnTo>
                    <a:pt x="12" y="106"/>
                  </a:lnTo>
                  <a:lnTo>
                    <a:pt x="20" y="118"/>
                  </a:lnTo>
                  <a:lnTo>
                    <a:pt x="28" y="130"/>
                  </a:lnTo>
                  <a:lnTo>
                    <a:pt x="35" y="138"/>
                  </a:lnTo>
                  <a:lnTo>
                    <a:pt x="41" y="145"/>
                  </a:lnTo>
                  <a:lnTo>
                    <a:pt x="46" y="148"/>
                  </a:lnTo>
                  <a:lnTo>
                    <a:pt x="47" y="150"/>
                  </a:lnTo>
                  <a:lnTo>
                    <a:pt x="47" y="141"/>
                  </a:lnTo>
                  <a:lnTo>
                    <a:pt x="47" y="123"/>
                  </a:lnTo>
                  <a:lnTo>
                    <a:pt x="47" y="100"/>
                  </a:lnTo>
                  <a:lnTo>
                    <a:pt x="50" y="77"/>
                  </a:lnTo>
                  <a:lnTo>
                    <a:pt x="54" y="56"/>
                  </a:lnTo>
                  <a:lnTo>
                    <a:pt x="57" y="39"/>
                  </a:lnTo>
                  <a:lnTo>
                    <a:pt x="59" y="26"/>
                  </a:lnTo>
                  <a:lnTo>
                    <a:pt x="61" y="22"/>
                  </a:lnTo>
                  <a:lnTo>
                    <a:pt x="41" y="5"/>
                  </a:lnTo>
                  <a:lnTo>
                    <a:pt x="20" y="0"/>
                  </a:lnTo>
                  <a:close/>
                </a:path>
              </a:pathLst>
            </a:custGeom>
            <a:solidFill>
              <a:srgbClr val="FFA816"/>
            </a:solidFill>
            <a:ln w="9525">
              <a:noFill/>
              <a:round/>
              <a:headEnd/>
              <a:tailEnd/>
            </a:ln>
          </p:spPr>
          <p:txBody>
            <a:bodyPr/>
            <a:lstStyle/>
            <a:p>
              <a:endParaRPr lang="tr-TR"/>
            </a:p>
          </p:txBody>
        </p:sp>
        <p:sp>
          <p:nvSpPr>
            <p:cNvPr id="17822" name="Freeform 216"/>
            <p:cNvSpPr>
              <a:spLocks/>
            </p:cNvSpPr>
            <p:nvPr/>
          </p:nvSpPr>
          <p:spPr bwMode="auto">
            <a:xfrm>
              <a:off x="4118" y="2702"/>
              <a:ext cx="72" cy="93"/>
            </a:xfrm>
            <a:custGeom>
              <a:avLst/>
              <a:gdLst>
                <a:gd name="T0" fmla="*/ 0 w 145"/>
                <a:gd name="T1" fmla="*/ 0 h 188"/>
                <a:gd name="T2" fmla="*/ 0 w 145"/>
                <a:gd name="T3" fmla="*/ 0 h 188"/>
                <a:gd name="T4" fmla="*/ 0 w 145"/>
                <a:gd name="T5" fmla="*/ 0 h 188"/>
                <a:gd name="T6" fmla="*/ 0 w 145"/>
                <a:gd name="T7" fmla="*/ 0 h 188"/>
                <a:gd name="T8" fmla="*/ 0 w 145"/>
                <a:gd name="T9" fmla="*/ 0 h 188"/>
                <a:gd name="T10" fmla="*/ 0 w 145"/>
                <a:gd name="T11" fmla="*/ 0 h 188"/>
                <a:gd name="T12" fmla="*/ 0 w 145"/>
                <a:gd name="T13" fmla="*/ 0 h 188"/>
                <a:gd name="T14" fmla="*/ 0 w 145"/>
                <a:gd name="T15" fmla="*/ 0 h 188"/>
                <a:gd name="T16" fmla="*/ 0 w 145"/>
                <a:gd name="T17" fmla="*/ 0 h 188"/>
                <a:gd name="T18" fmla="*/ 0 w 145"/>
                <a:gd name="T19" fmla="*/ 0 h 188"/>
                <a:gd name="T20" fmla="*/ 0 w 145"/>
                <a:gd name="T21" fmla="*/ 0 h 188"/>
                <a:gd name="T22" fmla="*/ 0 w 145"/>
                <a:gd name="T23" fmla="*/ 0 h 188"/>
                <a:gd name="T24" fmla="*/ 0 w 145"/>
                <a:gd name="T25" fmla="*/ 0 h 188"/>
                <a:gd name="T26" fmla="*/ 0 w 145"/>
                <a:gd name="T27" fmla="*/ 0 h 188"/>
                <a:gd name="T28" fmla="*/ 0 w 145"/>
                <a:gd name="T29" fmla="*/ 0 h 188"/>
                <a:gd name="T30" fmla="*/ 0 w 145"/>
                <a:gd name="T31" fmla="*/ 0 h 188"/>
                <a:gd name="T32" fmla="*/ 0 w 145"/>
                <a:gd name="T33" fmla="*/ 0 h 188"/>
                <a:gd name="T34" fmla="*/ 0 w 145"/>
                <a:gd name="T35" fmla="*/ 0 h 188"/>
                <a:gd name="T36" fmla="*/ 0 w 145"/>
                <a:gd name="T37" fmla="*/ 0 h 188"/>
                <a:gd name="T38" fmla="*/ 0 w 145"/>
                <a:gd name="T39" fmla="*/ 0 h 188"/>
                <a:gd name="T40" fmla="*/ 0 w 145"/>
                <a:gd name="T41" fmla="*/ 0 h 188"/>
                <a:gd name="T42" fmla="*/ 0 w 145"/>
                <a:gd name="T43" fmla="*/ 0 h 188"/>
                <a:gd name="T44" fmla="*/ 0 w 145"/>
                <a:gd name="T45" fmla="*/ 0 h 188"/>
                <a:gd name="T46" fmla="*/ 0 w 145"/>
                <a:gd name="T47" fmla="*/ 0 h 188"/>
                <a:gd name="T48" fmla="*/ 0 w 145"/>
                <a:gd name="T49" fmla="*/ 0 h 188"/>
                <a:gd name="T50" fmla="*/ 0 w 145"/>
                <a:gd name="T51" fmla="*/ 0 h 188"/>
                <a:gd name="T52" fmla="*/ 0 w 145"/>
                <a:gd name="T53" fmla="*/ 0 h 188"/>
                <a:gd name="T54" fmla="*/ 0 w 145"/>
                <a:gd name="T55" fmla="*/ 0 h 18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5"/>
                <a:gd name="T85" fmla="*/ 0 h 188"/>
                <a:gd name="T86" fmla="*/ 145 w 145"/>
                <a:gd name="T87" fmla="*/ 188 h 18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5" h="188">
                  <a:moveTo>
                    <a:pt x="145" y="176"/>
                  </a:moveTo>
                  <a:lnTo>
                    <a:pt x="42" y="188"/>
                  </a:lnTo>
                  <a:lnTo>
                    <a:pt x="40" y="186"/>
                  </a:lnTo>
                  <a:lnTo>
                    <a:pt x="34" y="180"/>
                  </a:lnTo>
                  <a:lnTo>
                    <a:pt x="26" y="171"/>
                  </a:lnTo>
                  <a:lnTo>
                    <a:pt x="18" y="159"/>
                  </a:lnTo>
                  <a:lnTo>
                    <a:pt x="9" y="144"/>
                  </a:lnTo>
                  <a:lnTo>
                    <a:pt x="3" y="127"/>
                  </a:lnTo>
                  <a:lnTo>
                    <a:pt x="0" y="107"/>
                  </a:lnTo>
                  <a:lnTo>
                    <a:pt x="1" y="87"/>
                  </a:lnTo>
                  <a:lnTo>
                    <a:pt x="5" y="66"/>
                  </a:lnTo>
                  <a:lnTo>
                    <a:pt x="8" y="54"/>
                  </a:lnTo>
                  <a:lnTo>
                    <a:pt x="9" y="50"/>
                  </a:lnTo>
                  <a:lnTo>
                    <a:pt x="9" y="49"/>
                  </a:lnTo>
                  <a:lnTo>
                    <a:pt x="96" y="0"/>
                  </a:lnTo>
                  <a:lnTo>
                    <a:pt x="94" y="8"/>
                  </a:lnTo>
                  <a:lnTo>
                    <a:pt x="88" y="28"/>
                  </a:lnTo>
                  <a:lnTo>
                    <a:pt x="85" y="53"/>
                  </a:lnTo>
                  <a:lnTo>
                    <a:pt x="88" y="81"/>
                  </a:lnTo>
                  <a:lnTo>
                    <a:pt x="94" y="95"/>
                  </a:lnTo>
                  <a:lnTo>
                    <a:pt x="101" y="108"/>
                  </a:lnTo>
                  <a:lnTo>
                    <a:pt x="110" y="122"/>
                  </a:lnTo>
                  <a:lnTo>
                    <a:pt x="121" y="135"/>
                  </a:lnTo>
                  <a:lnTo>
                    <a:pt x="130" y="147"/>
                  </a:lnTo>
                  <a:lnTo>
                    <a:pt x="138" y="155"/>
                  </a:lnTo>
                  <a:lnTo>
                    <a:pt x="143" y="160"/>
                  </a:lnTo>
                  <a:lnTo>
                    <a:pt x="145" y="163"/>
                  </a:lnTo>
                  <a:lnTo>
                    <a:pt x="145" y="176"/>
                  </a:lnTo>
                  <a:close/>
                </a:path>
              </a:pathLst>
            </a:custGeom>
            <a:solidFill>
              <a:srgbClr val="FFE087"/>
            </a:solidFill>
            <a:ln w="9525">
              <a:noFill/>
              <a:round/>
              <a:headEnd/>
              <a:tailEnd/>
            </a:ln>
          </p:spPr>
          <p:txBody>
            <a:bodyPr/>
            <a:lstStyle/>
            <a:p>
              <a:endParaRPr lang="tr-TR"/>
            </a:p>
          </p:txBody>
        </p:sp>
        <p:sp>
          <p:nvSpPr>
            <p:cNvPr id="17823" name="Freeform 217"/>
            <p:cNvSpPr>
              <a:spLocks/>
            </p:cNvSpPr>
            <p:nvPr/>
          </p:nvSpPr>
          <p:spPr bwMode="auto">
            <a:xfrm>
              <a:off x="4593" y="2466"/>
              <a:ext cx="31" cy="80"/>
            </a:xfrm>
            <a:custGeom>
              <a:avLst/>
              <a:gdLst>
                <a:gd name="T0" fmla="*/ 0 w 62"/>
                <a:gd name="T1" fmla="*/ 0 h 160"/>
                <a:gd name="T2" fmla="*/ 1 w 62"/>
                <a:gd name="T3" fmla="*/ 1 h 160"/>
                <a:gd name="T4" fmla="*/ 1 w 62"/>
                <a:gd name="T5" fmla="*/ 1 h 160"/>
                <a:gd name="T6" fmla="*/ 0 w 62"/>
                <a:gd name="T7" fmla="*/ 0 h 160"/>
                <a:gd name="T8" fmla="*/ 0 60000 65536"/>
                <a:gd name="T9" fmla="*/ 0 60000 65536"/>
                <a:gd name="T10" fmla="*/ 0 60000 65536"/>
                <a:gd name="T11" fmla="*/ 0 60000 65536"/>
                <a:gd name="T12" fmla="*/ 0 w 62"/>
                <a:gd name="T13" fmla="*/ 0 h 160"/>
                <a:gd name="T14" fmla="*/ 62 w 62"/>
                <a:gd name="T15" fmla="*/ 160 h 160"/>
              </a:gdLst>
              <a:ahLst/>
              <a:cxnLst>
                <a:cxn ang="T8">
                  <a:pos x="T0" y="T1"/>
                </a:cxn>
                <a:cxn ang="T9">
                  <a:pos x="T2" y="T3"/>
                </a:cxn>
                <a:cxn ang="T10">
                  <a:pos x="T4" y="T5"/>
                </a:cxn>
                <a:cxn ang="T11">
                  <a:pos x="T6" y="T7"/>
                </a:cxn>
              </a:cxnLst>
              <a:rect l="T12" t="T13" r="T14" b="T15"/>
              <a:pathLst>
                <a:path w="62" h="160">
                  <a:moveTo>
                    <a:pt x="0" y="0"/>
                  </a:moveTo>
                  <a:lnTo>
                    <a:pt x="60" y="160"/>
                  </a:lnTo>
                  <a:lnTo>
                    <a:pt x="62" y="12"/>
                  </a:lnTo>
                  <a:lnTo>
                    <a:pt x="0" y="0"/>
                  </a:lnTo>
                  <a:close/>
                </a:path>
              </a:pathLst>
            </a:custGeom>
            <a:solidFill>
              <a:srgbClr val="FFFFFF"/>
            </a:solidFill>
            <a:ln w="9525">
              <a:noFill/>
              <a:round/>
              <a:headEnd/>
              <a:tailEnd/>
            </a:ln>
          </p:spPr>
          <p:txBody>
            <a:bodyPr/>
            <a:lstStyle/>
            <a:p>
              <a:endParaRPr lang="tr-TR"/>
            </a:p>
          </p:txBody>
        </p:sp>
        <p:sp>
          <p:nvSpPr>
            <p:cNvPr id="17824" name="Freeform 218"/>
            <p:cNvSpPr>
              <a:spLocks/>
            </p:cNvSpPr>
            <p:nvPr/>
          </p:nvSpPr>
          <p:spPr bwMode="auto">
            <a:xfrm>
              <a:off x="4345" y="2393"/>
              <a:ext cx="263" cy="148"/>
            </a:xfrm>
            <a:custGeom>
              <a:avLst/>
              <a:gdLst>
                <a:gd name="T0" fmla="*/ 0 w 524"/>
                <a:gd name="T1" fmla="*/ 0 h 295"/>
                <a:gd name="T2" fmla="*/ 1 w 524"/>
                <a:gd name="T3" fmla="*/ 1 h 295"/>
                <a:gd name="T4" fmla="*/ 1 w 524"/>
                <a:gd name="T5" fmla="*/ 1 h 295"/>
                <a:gd name="T6" fmla="*/ 1 w 524"/>
                <a:gd name="T7" fmla="*/ 1 h 295"/>
                <a:gd name="T8" fmla="*/ 0 w 524"/>
                <a:gd name="T9" fmla="*/ 0 h 295"/>
                <a:gd name="T10" fmla="*/ 0 60000 65536"/>
                <a:gd name="T11" fmla="*/ 0 60000 65536"/>
                <a:gd name="T12" fmla="*/ 0 60000 65536"/>
                <a:gd name="T13" fmla="*/ 0 60000 65536"/>
                <a:gd name="T14" fmla="*/ 0 60000 65536"/>
                <a:gd name="T15" fmla="*/ 0 w 524"/>
                <a:gd name="T16" fmla="*/ 0 h 295"/>
                <a:gd name="T17" fmla="*/ 524 w 524"/>
                <a:gd name="T18" fmla="*/ 295 h 295"/>
              </a:gdLst>
              <a:ahLst/>
              <a:cxnLst>
                <a:cxn ang="T10">
                  <a:pos x="T0" y="T1"/>
                </a:cxn>
                <a:cxn ang="T11">
                  <a:pos x="T2" y="T3"/>
                </a:cxn>
                <a:cxn ang="T12">
                  <a:pos x="T4" y="T5"/>
                </a:cxn>
                <a:cxn ang="T13">
                  <a:pos x="T6" y="T7"/>
                </a:cxn>
                <a:cxn ang="T14">
                  <a:pos x="T8" y="T9"/>
                </a:cxn>
              </a:cxnLst>
              <a:rect l="T15" t="T16" r="T17" b="T18"/>
              <a:pathLst>
                <a:path w="524" h="295">
                  <a:moveTo>
                    <a:pt x="0" y="0"/>
                  </a:moveTo>
                  <a:lnTo>
                    <a:pt x="18" y="273"/>
                  </a:lnTo>
                  <a:lnTo>
                    <a:pt x="524" y="295"/>
                  </a:lnTo>
                  <a:lnTo>
                    <a:pt x="429" y="47"/>
                  </a:lnTo>
                  <a:lnTo>
                    <a:pt x="0" y="0"/>
                  </a:lnTo>
                  <a:close/>
                </a:path>
              </a:pathLst>
            </a:custGeom>
            <a:solidFill>
              <a:srgbClr val="000000"/>
            </a:solidFill>
            <a:ln w="9525">
              <a:noFill/>
              <a:round/>
              <a:headEnd/>
              <a:tailEnd/>
            </a:ln>
          </p:spPr>
          <p:txBody>
            <a:bodyPr/>
            <a:lstStyle/>
            <a:p>
              <a:endParaRPr lang="tr-TR"/>
            </a:p>
          </p:txBody>
        </p:sp>
        <p:sp>
          <p:nvSpPr>
            <p:cNvPr id="17825" name="Freeform 219"/>
            <p:cNvSpPr>
              <a:spLocks/>
            </p:cNvSpPr>
            <p:nvPr/>
          </p:nvSpPr>
          <p:spPr bwMode="auto">
            <a:xfrm>
              <a:off x="4283" y="2407"/>
              <a:ext cx="20" cy="134"/>
            </a:xfrm>
            <a:custGeom>
              <a:avLst/>
              <a:gdLst>
                <a:gd name="T0" fmla="*/ 1 w 40"/>
                <a:gd name="T1" fmla="*/ 0 h 268"/>
                <a:gd name="T2" fmla="*/ 0 w 40"/>
                <a:gd name="T3" fmla="*/ 1 h 268"/>
                <a:gd name="T4" fmla="*/ 1 w 40"/>
                <a:gd name="T5" fmla="*/ 1 h 268"/>
                <a:gd name="T6" fmla="*/ 1 w 40"/>
                <a:gd name="T7" fmla="*/ 1 h 268"/>
                <a:gd name="T8" fmla="*/ 1 w 40"/>
                <a:gd name="T9" fmla="*/ 1 h 268"/>
                <a:gd name="T10" fmla="*/ 1 w 40"/>
                <a:gd name="T11" fmla="*/ 1 h 268"/>
                <a:gd name="T12" fmla="*/ 1 w 40"/>
                <a:gd name="T13" fmla="*/ 0 h 268"/>
                <a:gd name="T14" fmla="*/ 0 60000 65536"/>
                <a:gd name="T15" fmla="*/ 0 60000 65536"/>
                <a:gd name="T16" fmla="*/ 0 60000 65536"/>
                <a:gd name="T17" fmla="*/ 0 60000 65536"/>
                <a:gd name="T18" fmla="*/ 0 60000 65536"/>
                <a:gd name="T19" fmla="*/ 0 60000 65536"/>
                <a:gd name="T20" fmla="*/ 0 60000 65536"/>
                <a:gd name="T21" fmla="*/ 0 w 40"/>
                <a:gd name="T22" fmla="*/ 0 h 268"/>
                <a:gd name="T23" fmla="*/ 40 w 40"/>
                <a:gd name="T24" fmla="*/ 268 h 2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268">
                  <a:moveTo>
                    <a:pt x="40" y="0"/>
                  </a:moveTo>
                  <a:lnTo>
                    <a:pt x="0" y="12"/>
                  </a:lnTo>
                  <a:lnTo>
                    <a:pt x="8" y="268"/>
                  </a:lnTo>
                  <a:lnTo>
                    <a:pt x="37" y="242"/>
                  </a:lnTo>
                  <a:lnTo>
                    <a:pt x="21" y="242"/>
                  </a:lnTo>
                  <a:lnTo>
                    <a:pt x="12" y="26"/>
                  </a:lnTo>
                  <a:lnTo>
                    <a:pt x="40" y="0"/>
                  </a:lnTo>
                  <a:close/>
                </a:path>
              </a:pathLst>
            </a:custGeom>
            <a:solidFill>
              <a:srgbClr val="000000"/>
            </a:solidFill>
            <a:ln w="9525">
              <a:noFill/>
              <a:round/>
              <a:headEnd/>
              <a:tailEnd/>
            </a:ln>
          </p:spPr>
          <p:txBody>
            <a:bodyPr/>
            <a:lstStyle/>
            <a:p>
              <a:endParaRPr lang="tr-TR"/>
            </a:p>
          </p:txBody>
        </p:sp>
        <p:sp>
          <p:nvSpPr>
            <p:cNvPr id="17826" name="Freeform 220"/>
            <p:cNvSpPr>
              <a:spLocks/>
            </p:cNvSpPr>
            <p:nvPr/>
          </p:nvSpPr>
          <p:spPr bwMode="auto">
            <a:xfrm>
              <a:off x="4605" y="2460"/>
              <a:ext cx="14" cy="81"/>
            </a:xfrm>
            <a:custGeom>
              <a:avLst/>
              <a:gdLst>
                <a:gd name="T0" fmla="*/ 1 w 28"/>
                <a:gd name="T1" fmla="*/ 1 h 162"/>
                <a:gd name="T2" fmla="*/ 1 w 28"/>
                <a:gd name="T3" fmla="*/ 1 h 162"/>
                <a:gd name="T4" fmla="*/ 0 w 28"/>
                <a:gd name="T5" fmla="*/ 0 h 162"/>
                <a:gd name="T6" fmla="*/ 1 w 28"/>
                <a:gd name="T7" fmla="*/ 1 h 162"/>
                <a:gd name="T8" fmla="*/ 0 60000 65536"/>
                <a:gd name="T9" fmla="*/ 0 60000 65536"/>
                <a:gd name="T10" fmla="*/ 0 60000 65536"/>
                <a:gd name="T11" fmla="*/ 0 60000 65536"/>
                <a:gd name="T12" fmla="*/ 0 w 28"/>
                <a:gd name="T13" fmla="*/ 0 h 162"/>
                <a:gd name="T14" fmla="*/ 28 w 28"/>
                <a:gd name="T15" fmla="*/ 162 h 162"/>
              </a:gdLst>
              <a:ahLst/>
              <a:cxnLst>
                <a:cxn ang="T8">
                  <a:pos x="T0" y="T1"/>
                </a:cxn>
                <a:cxn ang="T9">
                  <a:pos x="T2" y="T3"/>
                </a:cxn>
                <a:cxn ang="T10">
                  <a:pos x="T4" y="T5"/>
                </a:cxn>
                <a:cxn ang="T11">
                  <a:pos x="T6" y="T7"/>
                </a:cxn>
              </a:cxnLst>
              <a:rect l="T12" t="T13" r="T14" b="T15"/>
              <a:pathLst>
                <a:path w="28" h="162">
                  <a:moveTo>
                    <a:pt x="18" y="14"/>
                  </a:moveTo>
                  <a:lnTo>
                    <a:pt x="28" y="162"/>
                  </a:lnTo>
                  <a:lnTo>
                    <a:pt x="0" y="0"/>
                  </a:lnTo>
                  <a:lnTo>
                    <a:pt x="18" y="14"/>
                  </a:lnTo>
                  <a:close/>
                </a:path>
              </a:pathLst>
            </a:custGeom>
            <a:solidFill>
              <a:srgbClr val="000000"/>
            </a:solidFill>
            <a:ln w="9525">
              <a:noFill/>
              <a:round/>
              <a:headEnd/>
              <a:tailEnd/>
            </a:ln>
          </p:spPr>
          <p:txBody>
            <a:bodyPr/>
            <a:lstStyle/>
            <a:p>
              <a:endParaRPr lang="tr-TR"/>
            </a:p>
          </p:txBody>
        </p:sp>
        <p:sp>
          <p:nvSpPr>
            <p:cNvPr id="17827" name="Freeform 221"/>
            <p:cNvSpPr>
              <a:spLocks/>
            </p:cNvSpPr>
            <p:nvPr/>
          </p:nvSpPr>
          <p:spPr bwMode="auto">
            <a:xfrm>
              <a:off x="4230" y="2730"/>
              <a:ext cx="31" cy="41"/>
            </a:xfrm>
            <a:custGeom>
              <a:avLst/>
              <a:gdLst>
                <a:gd name="T0" fmla="*/ 0 w 63"/>
                <a:gd name="T1" fmla="*/ 1 h 81"/>
                <a:gd name="T2" fmla="*/ 0 w 63"/>
                <a:gd name="T3" fmla="*/ 1 h 81"/>
                <a:gd name="T4" fmla="*/ 0 w 63"/>
                <a:gd name="T5" fmla="*/ 1 h 81"/>
                <a:gd name="T6" fmla="*/ 0 w 63"/>
                <a:gd name="T7" fmla="*/ 1 h 81"/>
                <a:gd name="T8" fmla="*/ 0 w 63"/>
                <a:gd name="T9" fmla="*/ 1 h 81"/>
                <a:gd name="T10" fmla="*/ 0 w 63"/>
                <a:gd name="T11" fmla="*/ 0 h 81"/>
                <a:gd name="T12" fmla="*/ 0 w 63"/>
                <a:gd name="T13" fmla="*/ 0 h 81"/>
                <a:gd name="T14" fmla="*/ 0 w 63"/>
                <a:gd name="T15" fmla="*/ 1 h 81"/>
                <a:gd name="T16" fmla="*/ 0 w 63"/>
                <a:gd name="T17" fmla="*/ 1 h 81"/>
                <a:gd name="T18" fmla="*/ 0 w 63"/>
                <a:gd name="T19" fmla="*/ 1 h 81"/>
                <a:gd name="T20" fmla="*/ 0 w 63"/>
                <a:gd name="T21" fmla="*/ 1 h 81"/>
                <a:gd name="T22" fmla="*/ 0 w 63"/>
                <a:gd name="T23" fmla="*/ 1 h 81"/>
                <a:gd name="T24" fmla="*/ 0 w 63"/>
                <a:gd name="T25" fmla="*/ 1 h 81"/>
                <a:gd name="T26" fmla="*/ 0 w 63"/>
                <a:gd name="T27" fmla="*/ 1 h 81"/>
                <a:gd name="T28" fmla="*/ 0 w 63"/>
                <a:gd name="T29" fmla="*/ 1 h 81"/>
                <a:gd name="T30" fmla="*/ 0 w 63"/>
                <a:gd name="T31" fmla="*/ 1 h 81"/>
                <a:gd name="T32" fmla="*/ 0 w 63"/>
                <a:gd name="T33" fmla="*/ 1 h 81"/>
                <a:gd name="T34" fmla="*/ 0 w 63"/>
                <a:gd name="T35" fmla="*/ 1 h 81"/>
                <a:gd name="T36" fmla="*/ 0 w 63"/>
                <a:gd name="T37" fmla="*/ 1 h 81"/>
                <a:gd name="T38" fmla="*/ 0 w 63"/>
                <a:gd name="T39" fmla="*/ 1 h 81"/>
                <a:gd name="T40" fmla="*/ 0 w 63"/>
                <a:gd name="T41" fmla="*/ 1 h 81"/>
                <a:gd name="T42" fmla="*/ 0 w 63"/>
                <a:gd name="T43" fmla="*/ 1 h 81"/>
                <a:gd name="T44" fmla="*/ 0 w 63"/>
                <a:gd name="T45" fmla="*/ 1 h 81"/>
                <a:gd name="T46" fmla="*/ 0 w 63"/>
                <a:gd name="T47" fmla="*/ 1 h 81"/>
                <a:gd name="T48" fmla="*/ 0 w 63"/>
                <a:gd name="T49" fmla="*/ 1 h 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3"/>
                <a:gd name="T76" fmla="*/ 0 h 81"/>
                <a:gd name="T77" fmla="*/ 63 w 63"/>
                <a:gd name="T78" fmla="*/ 81 h 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3" h="81">
                  <a:moveTo>
                    <a:pt x="63" y="13"/>
                  </a:moveTo>
                  <a:lnTo>
                    <a:pt x="61" y="12"/>
                  </a:lnTo>
                  <a:lnTo>
                    <a:pt x="59" y="10"/>
                  </a:lnTo>
                  <a:lnTo>
                    <a:pt x="54" y="5"/>
                  </a:lnTo>
                  <a:lnTo>
                    <a:pt x="49" y="2"/>
                  </a:lnTo>
                  <a:lnTo>
                    <a:pt x="42" y="0"/>
                  </a:lnTo>
                  <a:lnTo>
                    <a:pt x="35" y="0"/>
                  </a:lnTo>
                  <a:lnTo>
                    <a:pt x="27" y="2"/>
                  </a:lnTo>
                  <a:lnTo>
                    <a:pt x="19" y="8"/>
                  </a:lnTo>
                  <a:lnTo>
                    <a:pt x="6" y="25"/>
                  </a:lnTo>
                  <a:lnTo>
                    <a:pt x="1" y="43"/>
                  </a:lnTo>
                  <a:lnTo>
                    <a:pt x="0" y="61"/>
                  </a:lnTo>
                  <a:lnTo>
                    <a:pt x="0" y="76"/>
                  </a:lnTo>
                  <a:lnTo>
                    <a:pt x="0" y="81"/>
                  </a:lnTo>
                  <a:lnTo>
                    <a:pt x="3" y="73"/>
                  </a:lnTo>
                  <a:lnTo>
                    <a:pt x="7" y="58"/>
                  </a:lnTo>
                  <a:lnTo>
                    <a:pt x="16" y="43"/>
                  </a:lnTo>
                  <a:lnTo>
                    <a:pt x="23" y="38"/>
                  </a:lnTo>
                  <a:lnTo>
                    <a:pt x="30" y="32"/>
                  </a:lnTo>
                  <a:lnTo>
                    <a:pt x="38" y="27"/>
                  </a:lnTo>
                  <a:lnTo>
                    <a:pt x="45" y="23"/>
                  </a:lnTo>
                  <a:lnTo>
                    <a:pt x="52" y="19"/>
                  </a:lnTo>
                  <a:lnTo>
                    <a:pt x="58" y="16"/>
                  </a:lnTo>
                  <a:lnTo>
                    <a:pt x="61" y="15"/>
                  </a:lnTo>
                  <a:lnTo>
                    <a:pt x="63" y="13"/>
                  </a:lnTo>
                  <a:close/>
                </a:path>
              </a:pathLst>
            </a:custGeom>
            <a:solidFill>
              <a:srgbClr val="C46300"/>
            </a:solidFill>
            <a:ln w="9525">
              <a:noFill/>
              <a:round/>
              <a:headEnd/>
              <a:tailEnd/>
            </a:ln>
          </p:spPr>
          <p:txBody>
            <a:bodyPr/>
            <a:lstStyle/>
            <a:p>
              <a:endParaRPr lang="tr-TR"/>
            </a:p>
          </p:txBody>
        </p:sp>
        <p:sp>
          <p:nvSpPr>
            <p:cNvPr id="17828" name="Freeform 222"/>
            <p:cNvSpPr>
              <a:spLocks/>
            </p:cNvSpPr>
            <p:nvPr/>
          </p:nvSpPr>
          <p:spPr bwMode="auto">
            <a:xfrm>
              <a:off x="3872" y="2782"/>
              <a:ext cx="26" cy="31"/>
            </a:xfrm>
            <a:custGeom>
              <a:avLst/>
              <a:gdLst>
                <a:gd name="T0" fmla="*/ 1 w 52"/>
                <a:gd name="T1" fmla="*/ 0 h 63"/>
                <a:gd name="T2" fmla="*/ 1 w 52"/>
                <a:gd name="T3" fmla="*/ 0 h 63"/>
                <a:gd name="T4" fmla="*/ 1 w 52"/>
                <a:gd name="T5" fmla="*/ 0 h 63"/>
                <a:gd name="T6" fmla="*/ 1 w 52"/>
                <a:gd name="T7" fmla="*/ 0 h 63"/>
                <a:gd name="T8" fmla="*/ 1 w 52"/>
                <a:gd name="T9" fmla="*/ 0 h 63"/>
                <a:gd name="T10" fmla="*/ 1 w 52"/>
                <a:gd name="T11" fmla="*/ 0 h 63"/>
                <a:gd name="T12" fmla="*/ 1 w 52"/>
                <a:gd name="T13" fmla="*/ 0 h 63"/>
                <a:gd name="T14" fmla="*/ 1 w 52"/>
                <a:gd name="T15" fmla="*/ 0 h 63"/>
                <a:gd name="T16" fmla="*/ 1 w 52"/>
                <a:gd name="T17" fmla="*/ 0 h 63"/>
                <a:gd name="T18" fmla="*/ 1 w 52"/>
                <a:gd name="T19" fmla="*/ 0 h 63"/>
                <a:gd name="T20" fmla="*/ 0 w 52"/>
                <a:gd name="T21" fmla="*/ 0 h 63"/>
                <a:gd name="T22" fmla="*/ 1 w 52"/>
                <a:gd name="T23" fmla="*/ 0 h 63"/>
                <a:gd name="T24" fmla="*/ 1 w 52"/>
                <a:gd name="T25" fmla="*/ 0 h 63"/>
                <a:gd name="T26" fmla="*/ 1 w 52"/>
                <a:gd name="T27" fmla="*/ 0 h 63"/>
                <a:gd name="T28" fmla="*/ 1 w 52"/>
                <a:gd name="T29" fmla="*/ 0 h 63"/>
                <a:gd name="T30" fmla="*/ 1 w 52"/>
                <a:gd name="T31" fmla="*/ 0 h 63"/>
                <a:gd name="T32" fmla="*/ 1 w 52"/>
                <a:gd name="T33" fmla="*/ 0 h 63"/>
                <a:gd name="T34" fmla="*/ 1 w 52"/>
                <a:gd name="T35" fmla="*/ 0 h 63"/>
                <a:gd name="T36" fmla="*/ 1 w 52"/>
                <a:gd name="T37" fmla="*/ 0 h 63"/>
                <a:gd name="T38" fmla="*/ 1 w 52"/>
                <a:gd name="T39" fmla="*/ 0 h 63"/>
                <a:gd name="T40" fmla="*/ 1 w 52"/>
                <a:gd name="T41" fmla="*/ 0 h 63"/>
                <a:gd name="T42" fmla="*/ 1 w 52"/>
                <a:gd name="T43" fmla="*/ 0 h 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63"/>
                <a:gd name="T68" fmla="*/ 52 w 52"/>
                <a:gd name="T69" fmla="*/ 63 h 6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63">
                  <a:moveTo>
                    <a:pt x="42" y="2"/>
                  </a:moveTo>
                  <a:lnTo>
                    <a:pt x="41" y="2"/>
                  </a:lnTo>
                  <a:lnTo>
                    <a:pt x="37" y="2"/>
                  </a:lnTo>
                  <a:lnTo>
                    <a:pt x="33" y="0"/>
                  </a:lnTo>
                  <a:lnTo>
                    <a:pt x="27" y="2"/>
                  </a:lnTo>
                  <a:lnTo>
                    <a:pt x="21" y="3"/>
                  </a:lnTo>
                  <a:lnTo>
                    <a:pt x="15" y="6"/>
                  </a:lnTo>
                  <a:lnTo>
                    <a:pt x="10" y="11"/>
                  </a:lnTo>
                  <a:lnTo>
                    <a:pt x="6" y="18"/>
                  </a:lnTo>
                  <a:lnTo>
                    <a:pt x="2" y="35"/>
                  </a:lnTo>
                  <a:lnTo>
                    <a:pt x="0" y="49"/>
                  </a:lnTo>
                  <a:lnTo>
                    <a:pt x="2" y="59"/>
                  </a:lnTo>
                  <a:lnTo>
                    <a:pt x="2" y="63"/>
                  </a:lnTo>
                  <a:lnTo>
                    <a:pt x="2" y="57"/>
                  </a:lnTo>
                  <a:lnTo>
                    <a:pt x="5" y="43"/>
                  </a:lnTo>
                  <a:lnTo>
                    <a:pt x="12" y="28"/>
                  </a:lnTo>
                  <a:lnTo>
                    <a:pt x="26" y="21"/>
                  </a:lnTo>
                  <a:lnTo>
                    <a:pt x="40" y="19"/>
                  </a:lnTo>
                  <a:lnTo>
                    <a:pt x="48" y="18"/>
                  </a:lnTo>
                  <a:lnTo>
                    <a:pt x="51" y="18"/>
                  </a:lnTo>
                  <a:lnTo>
                    <a:pt x="52" y="18"/>
                  </a:lnTo>
                  <a:lnTo>
                    <a:pt x="42" y="2"/>
                  </a:lnTo>
                  <a:close/>
                </a:path>
              </a:pathLst>
            </a:custGeom>
            <a:solidFill>
              <a:srgbClr val="C46300"/>
            </a:solidFill>
            <a:ln w="9525">
              <a:noFill/>
              <a:round/>
              <a:headEnd/>
              <a:tailEnd/>
            </a:ln>
          </p:spPr>
          <p:txBody>
            <a:bodyPr/>
            <a:lstStyle/>
            <a:p>
              <a:endParaRPr lang="tr-TR"/>
            </a:p>
          </p:txBody>
        </p:sp>
        <p:sp>
          <p:nvSpPr>
            <p:cNvPr id="17829" name="Freeform 223"/>
            <p:cNvSpPr>
              <a:spLocks/>
            </p:cNvSpPr>
            <p:nvPr/>
          </p:nvSpPr>
          <p:spPr bwMode="auto">
            <a:xfrm>
              <a:off x="4242" y="2566"/>
              <a:ext cx="22" cy="15"/>
            </a:xfrm>
            <a:custGeom>
              <a:avLst/>
              <a:gdLst>
                <a:gd name="T0" fmla="*/ 1 w 43"/>
                <a:gd name="T1" fmla="*/ 1 h 30"/>
                <a:gd name="T2" fmla="*/ 1 w 43"/>
                <a:gd name="T3" fmla="*/ 0 h 30"/>
                <a:gd name="T4" fmla="*/ 1 w 43"/>
                <a:gd name="T5" fmla="*/ 1 h 30"/>
                <a:gd name="T6" fmla="*/ 0 w 43"/>
                <a:gd name="T7" fmla="*/ 1 h 30"/>
                <a:gd name="T8" fmla="*/ 1 w 43"/>
                <a:gd name="T9" fmla="*/ 1 h 30"/>
                <a:gd name="T10" fmla="*/ 0 60000 65536"/>
                <a:gd name="T11" fmla="*/ 0 60000 65536"/>
                <a:gd name="T12" fmla="*/ 0 60000 65536"/>
                <a:gd name="T13" fmla="*/ 0 60000 65536"/>
                <a:gd name="T14" fmla="*/ 0 60000 65536"/>
                <a:gd name="T15" fmla="*/ 0 w 43"/>
                <a:gd name="T16" fmla="*/ 0 h 30"/>
                <a:gd name="T17" fmla="*/ 43 w 43"/>
                <a:gd name="T18" fmla="*/ 30 h 30"/>
              </a:gdLst>
              <a:ahLst/>
              <a:cxnLst>
                <a:cxn ang="T10">
                  <a:pos x="T0" y="T1"/>
                </a:cxn>
                <a:cxn ang="T11">
                  <a:pos x="T2" y="T3"/>
                </a:cxn>
                <a:cxn ang="T12">
                  <a:pos x="T4" y="T5"/>
                </a:cxn>
                <a:cxn ang="T13">
                  <a:pos x="T6" y="T7"/>
                </a:cxn>
                <a:cxn ang="T14">
                  <a:pos x="T8" y="T9"/>
                </a:cxn>
              </a:cxnLst>
              <a:rect l="T15" t="T16" r="T17" b="T18"/>
              <a:pathLst>
                <a:path w="43" h="30">
                  <a:moveTo>
                    <a:pt x="3" y="10"/>
                  </a:moveTo>
                  <a:lnTo>
                    <a:pt x="40" y="0"/>
                  </a:lnTo>
                  <a:lnTo>
                    <a:pt x="43" y="23"/>
                  </a:lnTo>
                  <a:lnTo>
                    <a:pt x="0" y="30"/>
                  </a:lnTo>
                  <a:lnTo>
                    <a:pt x="3" y="10"/>
                  </a:lnTo>
                  <a:close/>
                </a:path>
              </a:pathLst>
            </a:custGeom>
            <a:solidFill>
              <a:srgbClr val="000000"/>
            </a:solidFill>
            <a:ln w="9525">
              <a:noFill/>
              <a:round/>
              <a:headEnd/>
              <a:tailEnd/>
            </a:ln>
          </p:spPr>
          <p:txBody>
            <a:bodyPr/>
            <a:lstStyle/>
            <a:p>
              <a:endParaRPr lang="tr-TR"/>
            </a:p>
          </p:txBody>
        </p:sp>
        <p:sp>
          <p:nvSpPr>
            <p:cNvPr id="17830" name="Freeform 224"/>
            <p:cNvSpPr>
              <a:spLocks/>
            </p:cNvSpPr>
            <p:nvPr/>
          </p:nvSpPr>
          <p:spPr bwMode="auto">
            <a:xfrm>
              <a:off x="4290" y="2578"/>
              <a:ext cx="13" cy="132"/>
            </a:xfrm>
            <a:custGeom>
              <a:avLst/>
              <a:gdLst>
                <a:gd name="T0" fmla="*/ 0 w 27"/>
                <a:gd name="T1" fmla="*/ 0 h 264"/>
                <a:gd name="T2" fmla="*/ 0 w 27"/>
                <a:gd name="T3" fmla="*/ 1 h 264"/>
                <a:gd name="T4" fmla="*/ 0 w 27"/>
                <a:gd name="T5" fmla="*/ 1 h 264"/>
                <a:gd name="T6" fmla="*/ 0 w 27"/>
                <a:gd name="T7" fmla="*/ 0 h 264"/>
                <a:gd name="T8" fmla="*/ 0 60000 65536"/>
                <a:gd name="T9" fmla="*/ 0 60000 65536"/>
                <a:gd name="T10" fmla="*/ 0 60000 65536"/>
                <a:gd name="T11" fmla="*/ 0 60000 65536"/>
                <a:gd name="T12" fmla="*/ 0 w 27"/>
                <a:gd name="T13" fmla="*/ 0 h 264"/>
                <a:gd name="T14" fmla="*/ 27 w 27"/>
                <a:gd name="T15" fmla="*/ 264 h 264"/>
              </a:gdLst>
              <a:ahLst/>
              <a:cxnLst>
                <a:cxn ang="T8">
                  <a:pos x="T0" y="T1"/>
                </a:cxn>
                <a:cxn ang="T9">
                  <a:pos x="T2" y="T3"/>
                </a:cxn>
                <a:cxn ang="T10">
                  <a:pos x="T4" y="T5"/>
                </a:cxn>
                <a:cxn ang="T11">
                  <a:pos x="T6" y="T7"/>
                </a:cxn>
              </a:cxnLst>
              <a:rect l="T12" t="T13" r="T14" b="T15"/>
              <a:pathLst>
                <a:path w="27" h="264">
                  <a:moveTo>
                    <a:pt x="16" y="0"/>
                  </a:moveTo>
                  <a:lnTo>
                    <a:pt x="27" y="264"/>
                  </a:lnTo>
                  <a:lnTo>
                    <a:pt x="0" y="49"/>
                  </a:lnTo>
                  <a:lnTo>
                    <a:pt x="16" y="0"/>
                  </a:lnTo>
                  <a:close/>
                </a:path>
              </a:pathLst>
            </a:custGeom>
            <a:solidFill>
              <a:srgbClr val="000000"/>
            </a:solidFill>
            <a:ln w="9525">
              <a:noFill/>
              <a:round/>
              <a:headEnd/>
              <a:tailEnd/>
            </a:ln>
          </p:spPr>
          <p:txBody>
            <a:bodyPr/>
            <a:lstStyle/>
            <a:p>
              <a:endParaRPr lang="tr-TR"/>
            </a:p>
          </p:txBody>
        </p:sp>
        <p:sp>
          <p:nvSpPr>
            <p:cNvPr id="17831" name="Freeform 225"/>
            <p:cNvSpPr>
              <a:spLocks/>
            </p:cNvSpPr>
            <p:nvPr/>
          </p:nvSpPr>
          <p:spPr bwMode="auto">
            <a:xfrm>
              <a:off x="4355" y="2404"/>
              <a:ext cx="163" cy="120"/>
            </a:xfrm>
            <a:custGeom>
              <a:avLst/>
              <a:gdLst>
                <a:gd name="T0" fmla="*/ 0 w 326"/>
                <a:gd name="T1" fmla="*/ 0 h 239"/>
                <a:gd name="T2" fmla="*/ 1 w 326"/>
                <a:gd name="T3" fmla="*/ 1 h 239"/>
                <a:gd name="T4" fmla="*/ 1 w 326"/>
                <a:gd name="T5" fmla="*/ 1 h 239"/>
                <a:gd name="T6" fmla="*/ 1 w 326"/>
                <a:gd name="T7" fmla="*/ 1 h 239"/>
                <a:gd name="T8" fmla="*/ 1 w 326"/>
                <a:gd name="T9" fmla="*/ 1 h 239"/>
                <a:gd name="T10" fmla="*/ 1 w 326"/>
                <a:gd name="T11" fmla="*/ 1 h 239"/>
                <a:gd name="T12" fmla="*/ 1 w 326"/>
                <a:gd name="T13" fmla="*/ 1 h 239"/>
                <a:gd name="T14" fmla="*/ 1 w 326"/>
                <a:gd name="T15" fmla="*/ 1 h 239"/>
                <a:gd name="T16" fmla="*/ 1 w 326"/>
                <a:gd name="T17" fmla="*/ 1 h 239"/>
                <a:gd name="T18" fmla="*/ 0 w 326"/>
                <a:gd name="T19" fmla="*/ 0 h 2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6"/>
                <a:gd name="T31" fmla="*/ 0 h 239"/>
                <a:gd name="T32" fmla="*/ 326 w 326"/>
                <a:gd name="T33" fmla="*/ 239 h 2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6" h="239">
                  <a:moveTo>
                    <a:pt x="0" y="0"/>
                  </a:moveTo>
                  <a:lnTo>
                    <a:pt x="19" y="223"/>
                  </a:lnTo>
                  <a:lnTo>
                    <a:pt x="326" y="239"/>
                  </a:lnTo>
                  <a:lnTo>
                    <a:pt x="53" y="187"/>
                  </a:lnTo>
                  <a:lnTo>
                    <a:pt x="313" y="161"/>
                  </a:lnTo>
                  <a:lnTo>
                    <a:pt x="57" y="131"/>
                  </a:lnTo>
                  <a:lnTo>
                    <a:pt x="299" y="101"/>
                  </a:lnTo>
                  <a:lnTo>
                    <a:pt x="52" y="68"/>
                  </a:lnTo>
                  <a:lnTo>
                    <a:pt x="285" y="32"/>
                  </a:lnTo>
                  <a:lnTo>
                    <a:pt x="0" y="0"/>
                  </a:lnTo>
                  <a:close/>
                </a:path>
              </a:pathLst>
            </a:custGeom>
            <a:solidFill>
              <a:srgbClr val="6B00D8"/>
            </a:solidFill>
            <a:ln w="9525">
              <a:noFill/>
              <a:round/>
              <a:headEnd/>
              <a:tailEnd/>
            </a:ln>
          </p:spPr>
          <p:txBody>
            <a:bodyPr/>
            <a:lstStyle/>
            <a:p>
              <a:endParaRPr lang="tr-TR"/>
            </a:p>
          </p:txBody>
        </p:sp>
        <p:sp>
          <p:nvSpPr>
            <p:cNvPr id="17832" name="Freeform 226"/>
            <p:cNvSpPr>
              <a:spLocks/>
            </p:cNvSpPr>
            <p:nvPr/>
          </p:nvSpPr>
          <p:spPr bwMode="auto">
            <a:xfrm>
              <a:off x="4368" y="2654"/>
              <a:ext cx="40" cy="16"/>
            </a:xfrm>
            <a:custGeom>
              <a:avLst/>
              <a:gdLst>
                <a:gd name="T0" fmla="*/ 1 w 79"/>
                <a:gd name="T1" fmla="*/ 0 h 33"/>
                <a:gd name="T2" fmla="*/ 1 w 79"/>
                <a:gd name="T3" fmla="*/ 0 h 33"/>
                <a:gd name="T4" fmla="*/ 1 w 79"/>
                <a:gd name="T5" fmla="*/ 0 h 33"/>
                <a:gd name="T6" fmla="*/ 0 w 79"/>
                <a:gd name="T7" fmla="*/ 0 h 33"/>
                <a:gd name="T8" fmla="*/ 1 w 79"/>
                <a:gd name="T9" fmla="*/ 0 h 33"/>
                <a:gd name="T10" fmla="*/ 0 60000 65536"/>
                <a:gd name="T11" fmla="*/ 0 60000 65536"/>
                <a:gd name="T12" fmla="*/ 0 60000 65536"/>
                <a:gd name="T13" fmla="*/ 0 60000 65536"/>
                <a:gd name="T14" fmla="*/ 0 60000 65536"/>
                <a:gd name="T15" fmla="*/ 0 w 79"/>
                <a:gd name="T16" fmla="*/ 0 h 33"/>
                <a:gd name="T17" fmla="*/ 79 w 79"/>
                <a:gd name="T18" fmla="*/ 33 h 33"/>
              </a:gdLst>
              <a:ahLst/>
              <a:cxnLst>
                <a:cxn ang="T10">
                  <a:pos x="T0" y="T1"/>
                </a:cxn>
                <a:cxn ang="T11">
                  <a:pos x="T2" y="T3"/>
                </a:cxn>
                <a:cxn ang="T12">
                  <a:pos x="T4" y="T5"/>
                </a:cxn>
                <a:cxn ang="T13">
                  <a:pos x="T6" y="T7"/>
                </a:cxn>
                <a:cxn ang="T14">
                  <a:pos x="T8" y="T9"/>
                </a:cxn>
              </a:cxnLst>
              <a:rect l="T15" t="T16" r="T17" b="T18"/>
              <a:pathLst>
                <a:path w="79" h="33">
                  <a:moveTo>
                    <a:pt x="79" y="0"/>
                  </a:moveTo>
                  <a:lnTo>
                    <a:pt x="79" y="30"/>
                  </a:lnTo>
                  <a:lnTo>
                    <a:pt x="6" y="33"/>
                  </a:lnTo>
                  <a:lnTo>
                    <a:pt x="0" y="0"/>
                  </a:lnTo>
                  <a:lnTo>
                    <a:pt x="79" y="0"/>
                  </a:lnTo>
                  <a:close/>
                </a:path>
              </a:pathLst>
            </a:custGeom>
            <a:solidFill>
              <a:srgbClr val="FFFFFF"/>
            </a:solidFill>
            <a:ln w="9525">
              <a:noFill/>
              <a:round/>
              <a:headEnd/>
              <a:tailEnd/>
            </a:ln>
          </p:spPr>
          <p:txBody>
            <a:bodyPr/>
            <a:lstStyle/>
            <a:p>
              <a:endParaRPr lang="tr-TR"/>
            </a:p>
          </p:txBody>
        </p:sp>
        <p:sp>
          <p:nvSpPr>
            <p:cNvPr id="17833" name="Freeform 227"/>
            <p:cNvSpPr>
              <a:spLocks/>
            </p:cNvSpPr>
            <p:nvPr/>
          </p:nvSpPr>
          <p:spPr bwMode="auto">
            <a:xfrm>
              <a:off x="4586" y="2658"/>
              <a:ext cx="34" cy="13"/>
            </a:xfrm>
            <a:custGeom>
              <a:avLst/>
              <a:gdLst>
                <a:gd name="T0" fmla="*/ 0 w 70"/>
                <a:gd name="T1" fmla="*/ 1 h 26"/>
                <a:gd name="T2" fmla="*/ 0 w 70"/>
                <a:gd name="T3" fmla="*/ 1 h 26"/>
                <a:gd name="T4" fmla="*/ 0 w 70"/>
                <a:gd name="T5" fmla="*/ 1 h 26"/>
                <a:gd name="T6" fmla="*/ 0 w 70"/>
                <a:gd name="T7" fmla="*/ 0 h 26"/>
                <a:gd name="T8" fmla="*/ 0 w 70"/>
                <a:gd name="T9" fmla="*/ 1 h 26"/>
                <a:gd name="T10" fmla="*/ 0 60000 65536"/>
                <a:gd name="T11" fmla="*/ 0 60000 65536"/>
                <a:gd name="T12" fmla="*/ 0 60000 65536"/>
                <a:gd name="T13" fmla="*/ 0 60000 65536"/>
                <a:gd name="T14" fmla="*/ 0 60000 65536"/>
                <a:gd name="T15" fmla="*/ 0 w 70"/>
                <a:gd name="T16" fmla="*/ 0 h 26"/>
                <a:gd name="T17" fmla="*/ 70 w 70"/>
                <a:gd name="T18" fmla="*/ 26 h 26"/>
              </a:gdLst>
              <a:ahLst/>
              <a:cxnLst>
                <a:cxn ang="T10">
                  <a:pos x="T0" y="T1"/>
                </a:cxn>
                <a:cxn ang="T11">
                  <a:pos x="T2" y="T3"/>
                </a:cxn>
                <a:cxn ang="T12">
                  <a:pos x="T4" y="T5"/>
                </a:cxn>
                <a:cxn ang="T13">
                  <a:pos x="T6" y="T7"/>
                </a:cxn>
                <a:cxn ang="T14">
                  <a:pos x="T8" y="T9"/>
                </a:cxn>
              </a:cxnLst>
              <a:rect l="T15" t="T16" r="T17" b="T18"/>
              <a:pathLst>
                <a:path w="70" h="26">
                  <a:moveTo>
                    <a:pt x="0" y="2"/>
                  </a:moveTo>
                  <a:lnTo>
                    <a:pt x="4" y="26"/>
                  </a:lnTo>
                  <a:lnTo>
                    <a:pt x="70" y="26"/>
                  </a:lnTo>
                  <a:lnTo>
                    <a:pt x="70" y="0"/>
                  </a:lnTo>
                  <a:lnTo>
                    <a:pt x="0" y="2"/>
                  </a:lnTo>
                  <a:close/>
                </a:path>
              </a:pathLst>
            </a:custGeom>
            <a:solidFill>
              <a:srgbClr val="FFFFFF"/>
            </a:solidFill>
            <a:ln w="9525">
              <a:noFill/>
              <a:round/>
              <a:headEnd/>
              <a:tailEnd/>
            </a:ln>
          </p:spPr>
          <p:txBody>
            <a:bodyPr/>
            <a:lstStyle/>
            <a:p>
              <a:endParaRPr lang="tr-TR"/>
            </a:p>
          </p:txBody>
        </p:sp>
        <p:sp>
          <p:nvSpPr>
            <p:cNvPr id="17834" name="Freeform 228"/>
            <p:cNvSpPr>
              <a:spLocks/>
            </p:cNvSpPr>
            <p:nvPr/>
          </p:nvSpPr>
          <p:spPr bwMode="auto">
            <a:xfrm>
              <a:off x="4348" y="2728"/>
              <a:ext cx="91" cy="59"/>
            </a:xfrm>
            <a:custGeom>
              <a:avLst/>
              <a:gdLst>
                <a:gd name="T0" fmla="*/ 0 w 183"/>
                <a:gd name="T1" fmla="*/ 0 h 119"/>
                <a:gd name="T2" fmla="*/ 0 w 183"/>
                <a:gd name="T3" fmla="*/ 0 h 119"/>
                <a:gd name="T4" fmla="*/ 0 w 183"/>
                <a:gd name="T5" fmla="*/ 0 h 119"/>
                <a:gd name="T6" fmla="*/ 0 w 183"/>
                <a:gd name="T7" fmla="*/ 0 h 119"/>
                <a:gd name="T8" fmla="*/ 0 w 183"/>
                <a:gd name="T9" fmla="*/ 0 h 119"/>
                <a:gd name="T10" fmla="*/ 0 w 183"/>
                <a:gd name="T11" fmla="*/ 0 h 119"/>
                <a:gd name="T12" fmla="*/ 0 w 183"/>
                <a:gd name="T13" fmla="*/ 0 h 119"/>
                <a:gd name="T14" fmla="*/ 0 w 183"/>
                <a:gd name="T15" fmla="*/ 0 h 119"/>
                <a:gd name="T16" fmla="*/ 0 w 183"/>
                <a:gd name="T17" fmla="*/ 0 h 119"/>
                <a:gd name="T18" fmla="*/ 0 w 183"/>
                <a:gd name="T19" fmla="*/ 0 h 1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19"/>
                <a:gd name="T32" fmla="*/ 183 w 183"/>
                <a:gd name="T33" fmla="*/ 119 h 1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19">
                  <a:moveTo>
                    <a:pt x="0" y="0"/>
                  </a:moveTo>
                  <a:lnTo>
                    <a:pt x="12" y="119"/>
                  </a:lnTo>
                  <a:lnTo>
                    <a:pt x="161" y="114"/>
                  </a:lnTo>
                  <a:lnTo>
                    <a:pt x="33" y="86"/>
                  </a:lnTo>
                  <a:lnTo>
                    <a:pt x="177" y="84"/>
                  </a:lnTo>
                  <a:lnTo>
                    <a:pt x="36" y="59"/>
                  </a:lnTo>
                  <a:lnTo>
                    <a:pt x="169" y="40"/>
                  </a:lnTo>
                  <a:lnTo>
                    <a:pt x="38" y="27"/>
                  </a:lnTo>
                  <a:lnTo>
                    <a:pt x="183" y="10"/>
                  </a:lnTo>
                  <a:lnTo>
                    <a:pt x="0" y="0"/>
                  </a:lnTo>
                  <a:close/>
                </a:path>
              </a:pathLst>
            </a:custGeom>
            <a:solidFill>
              <a:srgbClr val="6B00D8"/>
            </a:solidFill>
            <a:ln w="9525">
              <a:noFill/>
              <a:round/>
              <a:headEnd/>
              <a:tailEnd/>
            </a:ln>
          </p:spPr>
          <p:txBody>
            <a:bodyPr/>
            <a:lstStyle/>
            <a:p>
              <a:endParaRPr lang="tr-TR"/>
            </a:p>
          </p:txBody>
        </p:sp>
        <p:sp>
          <p:nvSpPr>
            <p:cNvPr id="17835" name="Freeform 229"/>
            <p:cNvSpPr>
              <a:spLocks/>
            </p:cNvSpPr>
            <p:nvPr/>
          </p:nvSpPr>
          <p:spPr bwMode="auto">
            <a:xfrm>
              <a:off x="4568" y="2736"/>
              <a:ext cx="70" cy="46"/>
            </a:xfrm>
            <a:custGeom>
              <a:avLst/>
              <a:gdLst>
                <a:gd name="T0" fmla="*/ 1 w 138"/>
                <a:gd name="T1" fmla="*/ 0 h 92"/>
                <a:gd name="T2" fmla="*/ 1 w 138"/>
                <a:gd name="T3" fmla="*/ 1 h 92"/>
                <a:gd name="T4" fmla="*/ 0 w 138"/>
                <a:gd name="T5" fmla="*/ 1 h 92"/>
                <a:gd name="T6" fmla="*/ 1 w 138"/>
                <a:gd name="T7" fmla="*/ 1 h 92"/>
                <a:gd name="T8" fmla="*/ 1 w 138"/>
                <a:gd name="T9" fmla="*/ 1 h 92"/>
                <a:gd name="T10" fmla="*/ 1 w 138"/>
                <a:gd name="T11" fmla="*/ 1 h 92"/>
                <a:gd name="T12" fmla="*/ 0 w 138"/>
                <a:gd name="T13" fmla="*/ 1 h 92"/>
                <a:gd name="T14" fmla="*/ 1 w 138"/>
                <a:gd name="T15" fmla="*/ 0 h 92"/>
                <a:gd name="T16" fmla="*/ 0 60000 65536"/>
                <a:gd name="T17" fmla="*/ 0 60000 65536"/>
                <a:gd name="T18" fmla="*/ 0 60000 65536"/>
                <a:gd name="T19" fmla="*/ 0 60000 65536"/>
                <a:gd name="T20" fmla="*/ 0 60000 65536"/>
                <a:gd name="T21" fmla="*/ 0 60000 65536"/>
                <a:gd name="T22" fmla="*/ 0 60000 65536"/>
                <a:gd name="T23" fmla="*/ 0 60000 65536"/>
                <a:gd name="T24" fmla="*/ 0 w 138"/>
                <a:gd name="T25" fmla="*/ 0 h 92"/>
                <a:gd name="T26" fmla="*/ 138 w 138"/>
                <a:gd name="T27" fmla="*/ 92 h 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8" h="92">
                  <a:moveTo>
                    <a:pt x="138" y="0"/>
                  </a:moveTo>
                  <a:lnTo>
                    <a:pt x="136" y="79"/>
                  </a:lnTo>
                  <a:lnTo>
                    <a:pt x="0" y="92"/>
                  </a:lnTo>
                  <a:lnTo>
                    <a:pt x="92" y="60"/>
                  </a:lnTo>
                  <a:lnTo>
                    <a:pt x="4" y="46"/>
                  </a:lnTo>
                  <a:lnTo>
                    <a:pt x="80" y="32"/>
                  </a:lnTo>
                  <a:lnTo>
                    <a:pt x="0" y="7"/>
                  </a:lnTo>
                  <a:lnTo>
                    <a:pt x="138" y="0"/>
                  </a:lnTo>
                  <a:close/>
                </a:path>
              </a:pathLst>
            </a:custGeom>
            <a:solidFill>
              <a:srgbClr val="6B00D8"/>
            </a:solidFill>
            <a:ln w="9525">
              <a:noFill/>
              <a:round/>
              <a:headEnd/>
              <a:tailEnd/>
            </a:ln>
          </p:spPr>
          <p:txBody>
            <a:bodyPr/>
            <a:lstStyle/>
            <a:p>
              <a:endParaRPr lang="tr-TR"/>
            </a:p>
          </p:txBody>
        </p:sp>
        <p:sp>
          <p:nvSpPr>
            <p:cNvPr id="17836" name="Freeform 230"/>
            <p:cNvSpPr>
              <a:spLocks/>
            </p:cNvSpPr>
            <p:nvPr/>
          </p:nvSpPr>
          <p:spPr bwMode="auto">
            <a:xfrm>
              <a:off x="3696" y="2561"/>
              <a:ext cx="100" cy="135"/>
            </a:xfrm>
            <a:custGeom>
              <a:avLst/>
              <a:gdLst>
                <a:gd name="T0" fmla="*/ 0 w 201"/>
                <a:gd name="T1" fmla="*/ 0 h 270"/>
                <a:gd name="T2" fmla="*/ 0 w 201"/>
                <a:gd name="T3" fmla="*/ 1 h 270"/>
                <a:gd name="T4" fmla="*/ 0 w 201"/>
                <a:gd name="T5" fmla="*/ 1 h 270"/>
                <a:gd name="T6" fmla="*/ 0 w 201"/>
                <a:gd name="T7" fmla="*/ 0 h 270"/>
                <a:gd name="T8" fmla="*/ 0 60000 65536"/>
                <a:gd name="T9" fmla="*/ 0 60000 65536"/>
                <a:gd name="T10" fmla="*/ 0 60000 65536"/>
                <a:gd name="T11" fmla="*/ 0 60000 65536"/>
                <a:gd name="T12" fmla="*/ 0 w 201"/>
                <a:gd name="T13" fmla="*/ 0 h 270"/>
                <a:gd name="T14" fmla="*/ 201 w 201"/>
                <a:gd name="T15" fmla="*/ 270 h 270"/>
              </a:gdLst>
              <a:ahLst/>
              <a:cxnLst>
                <a:cxn ang="T8">
                  <a:pos x="T0" y="T1"/>
                </a:cxn>
                <a:cxn ang="T9">
                  <a:pos x="T2" y="T3"/>
                </a:cxn>
                <a:cxn ang="T10">
                  <a:pos x="T4" y="T5"/>
                </a:cxn>
                <a:cxn ang="T11">
                  <a:pos x="T6" y="T7"/>
                </a:cxn>
              </a:cxnLst>
              <a:rect l="T12" t="T13" r="T14" b="T15"/>
              <a:pathLst>
                <a:path w="201" h="270">
                  <a:moveTo>
                    <a:pt x="201" y="0"/>
                  </a:moveTo>
                  <a:lnTo>
                    <a:pt x="0" y="270"/>
                  </a:lnTo>
                  <a:lnTo>
                    <a:pt x="181" y="69"/>
                  </a:lnTo>
                  <a:lnTo>
                    <a:pt x="201" y="0"/>
                  </a:lnTo>
                  <a:close/>
                </a:path>
              </a:pathLst>
            </a:custGeom>
            <a:solidFill>
              <a:srgbClr val="6B00D8"/>
            </a:solidFill>
            <a:ln w="9525">
              <a:noFill/>
              <a:round/>
              <a:headEnd/>
              <a:tailEnd/>
            </a:ln>
          </p:spPr>
          <p:txBody>
            <a:bodyPr/>
            <a:lstStyle/>
            <a:p>
              <a:endParaRPr lang="tr-TR"/>
            </a:p>
          </p:txBody>
        </p:sp>
        <p:sp>
          <p:nvSpPr>
            <p:cNvPr id="17837" name="Freeform 231"/>
            <p:cNvSpPr>
              <a:spLocks/>
            </p:cNvSpPr>
            <p:nvPr/>
          </p:nvSpPr>
          <p:spPr bwMode="auto">
            <a:xfrm>
              <a:off x="3702" y="2742"/>
              <a:ext cx="94" cy="21"/>
            </a:xfrm>
            <a:custGeom>
              <a:avLst/>
              <a:gdLst>
                <a:gd name="T0" fmla="*/ 1 w 188"/>
                <a:gd name="T1" fmla="*/ 1 h 41"/>
                <a:gd name="T2" fmla="*/ 0 w 188"/>
                <a:gd name="T3" fmla="*/ 0 h 41"/>
                <a:gd name="T4" fmla="*/ 1 w 188"/>
                <a:gd name="T5" fmla="*/ 1 h 41"/>
                <a:gd name="T6" fmla="*/ 1 w 188"/>
                <a:gd name="T7" fmla="*/ 1 h 41"/>
                <a:gd name="T8" fmla="*/ 0 60000 65536"/>
                <a:gd name="T9" fmla="*/ 0 60000 65536"/>
                <a:gd name="T10" fmla="*/ 0 60000 65536"/>
                <a:gd name="T11" fmla="*/ 0 60000 65536"/>
                <a:gd name="T12" fmla="*/ 0 w 188"/>
                <a:gd name="T13" fmla="*/ 0 h 41"/>
                <a:gd name="T14" fmla="*/ 188 w 188"/>
                <a:gd name="T15" fmla="*/ 41 h 41"/>
              </a:gdLst>
              <a:ahLst/>
              <a:cxnLst>
                <a:cxn ang="T8">
                  <a:pos x="T0" y="T1"/>
                </a:cxn>
                <a:cxn ang="T9">
                  <a:pos x="T2" y="T3"/>
                </a:cxn>
                <a:cxn ang="T10">
                  <a:pos x="T4" y="T5"/>
                </a:cxn>
                <a:cxn ang="T11">
                  <a:pos x="T6" y="T7"/>
                </a:cxn>
              </a:cxnLst>
              <a:rect l="T12" t="T13" r="T14" b="T15"/>
              <a:pathLst>
                <a:path w="188" h="41">
                  <a:moveTo>
                    <a:pt x="188" y="41"/>
                  </a:moveTo>
                  <a:lnTo>
                    <a:pt x="0" y="0"/>
                  </a:lnTo>
                  <a:lnTo>
                    <a:pt x="175" y="13"/>
                  </a:lnTo>
                  <a:lnTo>
                    <a:pt x="188" y="41"/>
                  </a:lnTo>
                  <a:close/>
                </a:path>
              </a:pathLst>
            </a:custGeom>
            <a:solidFill>
              <a:srgbClr val="6B00D8"/>
            </a:solidFill>
            <a:ln w="9525">
              <a:noFill/>
              <a:round/>
              <a:headEnd/>
              <a:tailEnd/>
            </a:ln>
          </p:spPr>
          <p:txBody>
            <a:bodyPr/>
            <a:lstStyle/>
            <a:p>
              <a:endParaRPr lang="tr-TR"/>
            </a:p>
          </p:txBody>
        </p:sp>
        <p:sp>
          <p:nvSpPr>
            <p:cNvPr id="17838" name="Freeform 232"/>
            <p:cNvSpPr>
              <a:spLocks/>
            </p:cNvSpPr>
            <p:nvPr/>
          </p:nvSpPr>
          <p:spPr bwMode="auto">
            <a:xfrm>
              <a:off x="3709" y="2681"/>
              <a:ext cx="77" cy="44"/>
            </a:xfrm>
            <a:custGeom>
              <a:avLst/>
              <a:gdLst>
                <a:gd name="T0" fmla="*/ 0 w 156"/>
                <a:gd name="T1" fmla="*/ 1 h 86"/>
                <a:gd name="T2" fmla="*/ 0 w 156"/>
                <a:gd name="T3" fmla="*/ 1 h 86"/>
                <a:gd name="T4" fmla="*/ 0 w 156"/>
                <a:gd name="T5" fmla="*/ 0 h 86"/>
                <a:gd name="T6" fmla="*/ 0 w 156"/>
                <a:gd name="T7" fmla="*/ 1 h 86"/>
                <a:gd name="T8" fmla="*/ 0 60000 65536"/>
                <a:gd name="T9" fmla="*/ 0 60000 65536"/>
                <a:gd name="T10" fmla="*/ 0 60000 65536"/>
                <a:gd name="T11" fmla="*/ 0 60000 65536"/>
                <a:gd name="T12" fmla="*/ 0 w 156"/>
                <a:gd name="T13" fmla="*/ 0 h 86"/>
                <a:gd name="T14" fmla="*/ 156 w 156"/>
                <a:gd name="T15" fmla="*/ 86 h 86"/>
              </a:gdLst>
              <a:ahLst/>
              <a:cxnLst>
                <a:cxn ang="T8">
                  <a:pos x="T0" y="T1"/>
                </a:cxn>
                <a:cxn ang="T9">
                  <a:pos x="T2" y="T3"/>
                </a:cxn>
                <a:cxn ang="T10">
                  <a:pos x="T4" y="T5"/>
                </a:cxn>
                <a:cxn ang="T11">
                  <a:pos x="T6" y="T7"/>
                </a:cxn>
              </a:cxnLst>
              <a:rect l="T12" t="T13" r="T14" b="T15"/>
              <a:pathLst>
                <a:path w="156" h="86">
                  <a:moveTo>
                    <a:pt x="156" y="49"/>
                  </a:moveTo>
                  <a:lnTo>
                    <a:pt x="0" y="86"/>
                  </a:lnTo>
                  <a:lnTo>
                    <a:pt x="147" y="0"/>
                  </a:lnTo>
                  <a:lnTo>
                    <a:pt x="156" y="49"/>
                  </a:lnTo>
                  <a:close/>
                </a:path>
              </a:pathLst>
            </a:custGeom>
            <a:solidFill>
              <a:srgbClr val="6B00D8"/>
            </a:solidFill>
            <a:ln w="9525">
              <a:noFill/>
              <a:round/>
              <a:headEnd/>
              <a:tailEnd/>
            </a:ln>
          </p:spPr>
          <p:txBody>
            <a:bodyPr/>
            <a:lstStyle/>
            <a:p>
              <a:endParaRPr lang="tr-TR"/>
            </a:p>
          </p:txBody>
        </p:sp>
        <p:sp>
          <p:nvSpPr>
            <p:cNvPr id="17839" name="Freeform 233"/>
            <p:cNvSpPr>
              <a:spLocks/>
            </p:cNvSpPr>
            <p:nvPr/>
          </p:nvSpPr>
          <p:spPr bwMode="auto">
            <a:xfrm>
              <a:off x="3713" y="2618"/>
              <a:ext cx="73" cy="86"/>
            </a:xfrm>
            <a:custGeom>
              <a:avLst/>
              <a:gdLst>
                <a:gd name="T0" fmla="*/ 0 w 148"/>
                <a:gd name="T1" fmla="*/ 0 h 173"/>
                <a:gd name="T2" fmla="*/ 0 w 148"/>
                <a:gd name="T3" fmla="*/ 0 h 173"/>
                <a:gd name="T4" fmla="*/ 0 w 148"/>
                <a:gd name="T5" fmla="*/ 0 h 173"/>
                <a:gd name="T6" fmla="*/ 0 w 148"/>
                <a:gd name="T7" fmla="*/ 0 h 173"/>
                <a:gd name="T8" fmla="*/ 0 60000 65536"/>
                <a:gd name="T9" fmla="*/ 0 60000 65536"/>
                <a:gd name="T10" fmla="*/ 0 60000 65536"/>
                <a:gd name="T11" fmla="*/ 0 60000 65536"/>
                <a:gd name="T12" fmla="*/ 0 w 148"/>
                <a:gd name="T13" fmla="*/ 0 h 173"/>
                <a:gd name="T14" fmla="*/ 148 w 148"/>
                <a:gd name="T15" fmla="*/ 173 h 173"/>
              </a:gdLst>
              <a:ahLst/>
              <a:cxnLst>
                <a:cxn ang="T8">
                  <a:pos x="T0" y="T1"/>
                </a:cxn>
                <a:cxn ang="T9">
                  <a:pos x="T2" y="T3"/>
                </a:cxn>
                <a:cxn ang="T10">
                  <a:pos x="T4" y="T5"/>
                </a:cxn>
                <a:cxn ang="T11">
                  <a:pos x="T6" y="T7"/>
                </a:cxn>
              </a:cxnLst>
              <a:rect l="T12" t="T13" r="T14" b="T15"/>
              <a:pathLst>
                <a:path w="148" h="173">
                  <a:moveTo>
                    <a:pt x="143" y="45"/>
                  </a:moveTo>
                  <a:lnTo>
                    <a:pt x="0" y="173"/>
                  </a:lnTo>
                  <a:lnTo>
                    <a:pt x="148" y="0"/>
                  </a:lnTo>
                  <a:lnTo>
                    <a:pt x="143" y="45"/>
                  </a:lnTo>
                  <a:close/>
                </a:path>
              </a:pathLst>
            </a:custGeom>
            <a:solidFill>
              <a:srgbClr val="6B00D8"/>
            </a:solidFill>
            <a:ln w="9525">
              <a:noFill/>
              <a:round/>
              <a:headEnd/>
              <a:tailEnd/>
            </a:ln>
          </p:spPr>
          <p:txBody>
            <a:bodyPr/>
            <a:lstStyle/>
            <a:p>
              <a:endParaRPr lang="tr-TR"/>
            </a:p>
          </p:txBody>
        </p:sp>
        <p:sp>
          <p:nvSpPr>
            <p:cNvPr id="17840" name="Freeform 234"/>
            <p:cNvSpPr>
              <a:spLocks/>
            </p:cNvSpPr>
            <p:nvPr/>
          </p:nvSpPr>
          <p:spPr bwMode="auto">
            <a:xfrm>
              <a:off x="4658" y="2547"/>
              <a:ext cx="38" cy="157"/>
            </a:xfrm>
            <a:custGeom>
              <a:avLst/>
              <a:gdLst>
                <a:gd name="T0" fmla="*/ 0 w 77"/>
                <a:gd name="T1" fmla="*/ 0 h 316"/>
                <a:gd name="T2" fmla="*/ 0 w 77"/>
                <a:gd name="T3" fmla="*/ 0 h 316"/>
                <a:gd name="T4" fmla="*/ 0 w 77"/>
                <a:gd name="T5" fmla="*/ 0 h 316"/>
                <a:gd name="T6" fmla="*/ 0 w 77"/>
                <a:gd name="T7" fmla="*/ 0 h 316"/>
                <a:gd name="T8" fmla="*/ 0 w 77"/>
                <a:gd name="T9" fmla="*/ 0 h 316"/>
                <a:gd name="T10" fmla="*/ 0 w 77"/>
                <a:gd name="T11" fmla="*/ 0 h 316"/>
                <a:gd name="T12" fmla="*/ 0 w 77"/>
                <a:gd name="T13" fmla="*/ 0 h 316"/>
                <a:gd name="T14" fmla="*/ 0 w 77"/>
                <a:gd name="T15" fmla="*/ 0 h 316"/>
                <a:gd name="T16" fmla="*/ 0 w 77"/>
                <a:gd name="T17" fmla="*/ 0 h 316"/>
                <a:gd name="T18" fmla="*/ 0 w 77"/>
                <a:gd name="T19" fmla="*/ 0 h 3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
                <a:gd name="T31" fmla="*/ 0 h 316"/>
                <a:gd name="T32" fmla="*/ 77 w 77"/>
                <a:gd name="T33" fmla="*/ 316 h 3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 h="316">
                  <a:moveTo>
                    <a:pt x="0" y="62"/>
                  </a:moveTo>
                  <a:lnTo>
                    <a:pt x="20" y="307"/>
                  </a:lnTo>
                  <a:lnTo>
                    <a:pt x="73" y="316"/>
                  </a:lnTo>
                  <a:lnTo>
                    <a:pt x="36" y="262"/>
                  </a:lnTo>
                  <a:lnTo>
                    <a:pt x="77" y="193"/>
                  </a:lnTo>
                  <a:lnTo>
                    <a:pt x="24" y="188"/>
                  </a:lnTo>
                  <a:lnTo>
                    <a:pt x="65" y="91"/>
                  </a:lnTo>
                  <a:lnTo>
                    <a:pt x="36" y="98"/>
                  </a:lnTo>
                  <a:lnTo>
                    <a:pt x="36" y="0"/>
                  </a:lnTo>
                  <a:lnTo>
                    <a:pt x="0" y="62"/>
                  </a:lnTo>
                  <a:close/>
                </a:path>
              </a:pathLst>
            </a:custGeom>
            <a:solidFill>
              <a:srgbClr val="6B00D8"/>
            </a:solidFill>
            <a:ln w="9525">
              <a:noFill/>
              <a:round/>
              <a:headEnd/>
              <a:tailEnd/>
            </a:ln>
          </p:spPr>
          <p:txBody>
            <a:bodyPr/>
            <a:lstStyle/>
            <a:p>
              <a:endParaRPr lang="tr-TR"/>
            </a:p>
          </p:txBody>
        </p:sp>
        <p:sp>
          <p:nvSpPr>
            <p:cNvPr id="17841" name="Freeform 235"/>
            <p:cNvSpPr>
              <a:spLocks/>
            </p:cNvSpPr>
            <p:nvPr/>
          </p:nvSpPr>
          <p:spPr bwMode="auto">
            <a:xfrm>
              <a:off x="4357" y="2304"/>
              <a:ext cx="225" cy="61"/>
            </a:xfrm>
            <a:custGeom>
              <a:avLst/>
              <a:gdLst>
                <a:gd name="T0" fmla="*/ 0 w 449"/>
                <a:gd name="T1" fmla="*/ 1 h 122"/>
                <a:gd name="T2" fmla="*/ 1 w 449"/>
                <a:gd name="T3" fmla="*/ 1 h 122"/>
                <a:gd name="T4" fmla="*/ 1 w 449"/>
                <a:gd name="T5" fmla="*/ 1 h 122"/>
                <a:gd name="T6" fmla="*/ 1 w 449"/>
                <a:gd name="T7" fmla="*/ 1 h 122"/>
                <a:gd name="T8" fmla="*/ 1 w 449"/>
                <a:gd name="T9" fmla="*/ 1 h 122"/>
                <a:gd name="T10" fmla="*/ 1 w 449"/>
                <a:gd name="T11" fmla="*/ 1 h 122"/>
                <a:gd name="T12" fmla="*/ 1 w 449"/>
                <a:gd name="T13" fmla="*/ 1 h 122"/>
                <a:gd name="T14" fmla="*/ 1 w 449"/>
                <a:gd name="T15" fmla="*/ 1 h 122"/>
                <a:gd name="T16" fmla="*/ 1 w 449"/>
                <a:gd name="T17" fmla="*/ 0 h 122"/>
                <a:gd name="T18" fmla="*/ 0 w 449"/>
                <a:gd name="T19" fmla="*/ 1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9"/>
                <a:gd name="T31" fmla="*/ 0 h 122"/>
                <a:gd name="T32" fmla="*/ 449 w 449"/>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9" h="122">
                  <a:moveTo>
                    <a:pt x="0" y="29"/>
                  </a:moveTo>
                  <a:lnTo>
                    <a:pt x="441" y="122"/>
                  </a:lnTo>
                  <a:lnTo>
                    <a:pt x="449" y="56"/>
                  </a:lnTo>
                  <a:lnTo>
                    <a:pt x="388" y="76"/>
                  </a:lnTo>
                  <a:lnTo>
                    <a:pt x="348" y="29"/>
                  </a:lnTo>
                  <a:lnTo>
                    <a:pt x="273" y="73"/>
                  </a:lnTo>
                  <a:lnTo>
                    <a:pt x="184" y="8"/>
                  </a:lnTo>
                  <a:lnTo>
                    <a:pt x="130" y="36"/>
                  </a:lnTo>
                  <a:lnTo>
                    <a:pt x="66" y="0"/>
                  </a:lnTo>
                  <a:lnTo>
                    <a:pt x="0" y="29"/>
                  </a:lnTo>
                  <a:close/>
                </a:path>
              </a:pathLst>
            </a:custGeom>
            <a:solidFill>
              <a:srgbClr val="6B00D8"/>
            </a:solidFill>
            <a:ln w="9525">
              <a:noFill/>
              <a:round/>
              <a:headEnd/>
              <a:tailEnd/>
            </a:ln>
          </p:spPr>
          <p:txBody>
            <a:bodyPr/>
            <a:lstStyle/>
            <a:p>
              <a:endParaRPr lang="tr-TR"/>
            </a:p>
          </p:txBody>
        </p:sp>
        <p:sp>
          <p:nvSpPr>
            <p:cNvPr id="17842" name="Freeform 236"/>
            <p:cNvSpPr>
              <a:spLocks/>
            </p:cNvSpPr>
            <p:nvPr/>
          </p:nvSpPr>
          <p:spPr bwMode="auto">
            <a:xfrm>
              <a:off x="4439" y="2586"/>
              <a:ext cx="120" cy="10"/>
            </a:xfrm>
            <a:custGeom>
              <a:avLst/>
              <a:gdLst>
                <a:gd name="T0" fmla="*/ 0 w 240"/>
                <a:gd name="T1" fmla="*/ 0 h 19"/>
                <a:gd name="T2" fmla="*/ 1 w 240"/>
                <a:gd name="T3" fmla="*/ 1 h 19"/>
                <a:gd name="T4" fmla="*/ 1 w 240"/>
                <a:gd name="T5" fmla="*/ 1 h 19"/>
                <a:gd name="T6" fmla="*/ 0 w 240"/>
                <a:gd name="T7" fmla="*/ 0 h 19"/>
                <a:gd name="T8" fmla="*/ 0 60000 65536"/>
                <a:gd name="T9" fmla="*/ 0 60000 65536"/>
                <a:gd name="T10" fmla="*/ 0 60000 65536"/>
                <a:gd name="T11" fmla="*/ 0 60000 65536"/>
                <a:gd name="T12" fmla="*/ 0 w 240"/>
                <a:gd name="T13" fmla="*/ 0 h 19"/>
                <a:gd name="T14" fmla="*/ 240 w 240"/>
                <a:gd name="T15" fmla="*/ 19 h 19"/>
              </a:gdLst>
              <a:ahLst/>
              <a:cxnLst>
                <a:cxn ang="T8">
                  <a:pos x="T0" y="T1"/>
                </a:cxn>
                <a:cxn ang="T9">
                  <a:pos x="T2" y="T3"/>
                </a:cxn>
                <a:cxn ang="T10">
                  <a:pos x="T4" y="T5"/>
                </a:cxn>
                <a:cxn ang="T11">
                  <a:pos x="T6" y="T7"/>
                </a:cxn>
              </a:cxnLst>
              <a:rect l="T12" t="T13" r="T14" b="T15"/>
              <a:pathLst>
                <a:path w="240" h="19">
                  <a:moveTo>
                    <a:pt x="0" y="0"/>
                  </a:moveTo>
                  <a:lnTo>
                    <a:pt x="4" y="19"/>
                  </a:lnTo>
                  <a:lnTo>
                    <a:pt x="240" y="19"/>
                  </a:lnTo>
                  <a:lnTo>
                    <a:pt x="0" y="0"/>
                  </a:lnTo>
                  <a:close/>
                </a:path>
              </a:pathLst>
            </a:custGeom>
            <a:solidFill>
              <a:srgbClr val="FFE087"/>
            </a:solidFill>
            <a:ln w="9525">
              <a:noFill/>
              <a:round/>
              <a:headEnd/>
              <a:tailEnd/>
            </a:ln>
          </p:spPr>
          <p:txBody>
            <a:bodyPr/>
            <a:lstStyle/>
            <a:p>
              <a:endParaRPr lang="tr-TR"/>
            </a:p>
          </p:txBody>
        </p:sp>
        <p:sp>
          <p:nvSpPr>
            <p:cNvPr id="17843" name="Freeform 237"/>
            <p:cNvSpPr>
              <a:spLocks/>
            </p:cNvSpPr>
            <p:nvPr/>
          </p:nvSpPr>
          <p:spPr bwMode="auto">
            <a:xfrm>
              <a:off x="4439" y="2602"/>
              <a:ext cx="120" cy="10"/>
            </a:xfrm>
            <a:custGeom>
              <a:avLst/>
              <a:gdLst>
                <a:gd name="T0" fmla="*/ 0 w 240"/>
                <a:gd name="T1" fmla="*/ 0 h 21"/>
                <a:gd name="T2" fmla="*/ 1 w 240"/>
                <a:gd name="T3" fmla="*/ 0 h 21"/>
                <a:gd name="T4" fmla="*/ 1 w 240"/>
                <a:gd name="T5" fmla="*/ 0 h 21"/>
                <a:gd name="T6" fmla="*/ 0 w 240"/>
                <a:gd name="T7" fmla="*/ 0 h 21"/>
                <a:gd name="T8" fmla="*/ 0 60000 65536"/>
                <a:gd name="T9" fmla="*/ 0 60000 65536"/>
                <a:gd name="T10" fmla="*/ 0 60000 65536"/>
                <a:gd name="T11" fmla="*/ 0 60000 65536"/>
                <a:gd name="T12" fmla="*/ 0 w 240"/>
                <a:gd name="T13" fmla="*/ 0 h 21"/>
                <a:gd name="T14" fmla="*/ 240 w 240"/>
                <a:gd name="T15" fmla="*/ 21 h 21"/>
              </a:gdLst>
              <a:ahLst/>
              <a:cxnLst>
                <a:cxn ang="T8">
                  <a:pos x="T0" y="T1"/>
                </a:cxn>
                <a:cxn ang="T9">
                  <a:pos x="T2" y="T3"/>
                </a:cxn>
                <a:cxn ang="T10">
                  <a:pos x="T4" y="T5"/>
                </a:cxn>
                <a:cxn ang="T11">
                  <a:pos x="T6" y="T7"/>
                </a:cxn>
              </a:cxnLst>
              <a:rect l="T12" t="T13" r="T14" b="T15"/>
              <a:pathLst>
                <a:path w="240" h="21">
                  <a:moveTo>
                    <a:pt x="0" y="0"/>
                  </a:moveTo>
                  <a:lnTo>
                    <a:pt x="4" y="21"/>
                  </a:lnTo>
                  <a:lnTo>
                    <a:pt x="240" y="21"/>
                  </a:lnTo>
                  <a:lnTo>
                    <a:pt x="0" y="0"/>
                  </a:lnTo>
                  <a:close/>
                </a:path>
              </a:pathLst>
            </a:custGeom>
            <a:solidFill>
              <a:srgbClr val="FFE087"/>
            </a:solidFill>
            <a:ln w="9525">
              <a:noFill/>
              <a:round/>
              <a:headEnd/>
              <a:tailEnd/>
            </a:ln>
          </p:spPr>
          <p:txBody>
            <a:bodyPr/>
            <a:lstStyle/>
            <a:p>
              <a:endParaRPr lang="tr-TR"/>
            </a:p>
          </p:txBody>
        </p:sp>
        <p:sp>
          <p:nvSpPr>
            <p:cNvPr id="17844" name="Freeform 238"/>
            <p:cNvSpPr>
              <a:spLocks/>
            </p:cNvSpPr>
            <p:nvPr/>
          </p:nvSpPr>
          <p:spPr bwMode="auto">
            <a:xfrm>
              <a:off x="4439" y="2618"/>
              <a:ext cx="120" cy="10"/>
            </a:xfrm>
            <a:custGeom>
              <a:avLst/>
              <a:gdLst>
                <a:gd name="T0" fmla="*/ 0 w 240"/>
                <a:gd name="T1" fmla="*/ 0 h 21"/>
                <a:gd name="T2" fmla="*/ 1 w 240"/>
                <a:gd name="T3" fmla="*/ 0 h 21"/>
                <a:gd name="T4" fmla="*/ 1 w 240"/>
                <a:gd name="T5" fmla="*/ 0 h 21"/>
                <a:gd name="T6" fmla="*/ 0 w 240"/>
                <a:gd name="T7" fmla="*/ 0 h 21"/>
                <a:gd name="T8" fmla="*/ 0 60000 65536"/>
                <a:gd name="T9" fmla="*/ 0 60000 65536"/>
                <a:gd name="T10" fmla="*/ 0 60000 65536"/>
                <a:gd name="T11" fmla="*/ 0 60000 65536"/>
                <a:gd name="T12" fmla="*/ 0 w 240"/>
                <a:gd name="T13" fmla="*/ 0 h 21"/>
                <a:gd name="T14" fmla="*/ 240 w 240"/>
                <a:gd name="T15" fmla="*/ 21 h 21"/>
              </a:gdLst>
              <a:ahLst/>
              <a:cxnLst>
                <a:cxn ang="T8">
                  <a:pos x="T0" y="T1"/>
                </a:cxn>
                <a:cxn ang="T9">
                  <a:pos x="T2" y="T3"/>
                </a:cxn>
                <a:cxn ang="T10">
                  <a:pos x="T4" y="T5"/>
                </a:cxn>
                <a:cxn ang="T11">
                  <a:pos x="T6" y="T7"/>
                </a:cxn>
              </a:cxnLst>
              <a:rect l="T12" t="T13" r="T14" b="T15"/>
              <a:pathLst>
                <a:path w="240" h="21">
                  <a:moveTo>
                    <a:pt x="0" y="0"/>
                  </a:moveTo>
                  <a:lnTo>
                    <a:pt x="4" y="21"/>
                  </a:lnTo>
                  <a:lnTo>
                    <a:pt x="240" y="21"/>
                  </a:lnTo>
                  <a:lnTo>
                    <a:pt x="0" y="0"/>
                  </a:lnTo>
                  <a:close/>
                </a:path>
              </a:pathLst>
            </a:custGeom>
            <a:solidFill>
              <a:srgbClr val="FFE087"/>
            </a:solidFill>
            <a:ln w="9525">
              <a:noFill/>
              <a:round/>
              <a:headEnd/>
              <a:tailEnd/>
            </a:ln>
          </p:spPr>
          <p:txBody>
            <a:bodyPr/>
            <a:lstStyle/>
            <a:p>
              <a:endParaRPr lang="tr-TR"/>
            </a:p>
          </p:txBody>
        </p:sp>
        <p:sp>
          <p:nvSpPr>
            <p:cNvPr id="17845" name="Freeform 239"/>
            <p:cNvSpPr>
              <a:spLocks/>
            </p:cNvSpPr>
            <p:nvPr/>
          </p:nvSpPr>
          <p:spPr bwMode="auto">
            <a:xfrm>
              <a:off x="4439" y="2635"/>
              <a:ext cx="120" cy="10"/>
            </a:xfrm>
            <a:custGeom>
              <a:avLst/>
              <a:gdLst>
                <a:gd name="T0" fmla="*/ 0 w 240"/>
                <a:gd name="T1" fmla="*/ 0 h 20"/>
                <a:gd name="T2" fmla="*/ 1 w 240"/>
                <a:gd name="T3" fmla="*/ 1 h 20"/>
                <a:gd name="T4" fmla="*/ 1 w 240"/>
                <a:gd name="T5" fmla="*/ 1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846" name="Freeform 240"/>
            <p:cNvSpPr>
              <a:spLocks/>
            </p:cNvSpPr>
            <p:nvPr/>
          </p:nvSpPr>
          <p:spPr bwMode="auto">
            <a:xfrm>
              <a:off x="4439" y="2651"/>
              <a:ext cx="120" cy="10"/>
            </a:xfrm>
            <a:custGeom>
              <a:avLst/>
              <a:gdLst>
                <a:gd name="T0" fmla="*/ 0 w 240"/>
                <a:gd name="T1" fmla="*/ 0 h 20"/>
                <a:gd name="T2" fmla="*/ 1 w 240"/>
                <a:gd name="T3" fmla="*/ 1 h 20"/>
                <a:gd name="T4" fmla="*/ 1 w 240"/>
                <a:gd name="T5" fmla="*/ 1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847" name="Freeform 241"/>
            <p:cNvSpPr>
              <a:spLocks/>
            </p:cNvSpPr>
            <p:nvPr/>
          </p:nvSpPr>
          <p:spPr bwMode="auto">
            <a:xfrm>
              <a:off x="4439" y="2668"/>
              <a:ext cx="120" cy="9"/>
            </a:xfrm>
            <a:custGeom>
              <a:avLst/>
              <a:gdLst>
                <a:gd name="T0" fmla="*/ 0 w 240"/>
                <a:gd name="T1" fmla="*/ 0 h 20"/>
                <a:gd name="T2" fmla="*/ 1 w 240"/>
                <a:gd name="T3" fmla="*/ 0 h 20"/>
                <a:gd name="T4" fmla="*/ 1 w 240"/>
                <a:gd name="T5" fmla="*/ 0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848" name="Freeform 242"/>
            <p:cNvSpPr>
              <a:spLocks/>
            </p:cNvSpPr>
            <p:nvPr/>
          </p:nvSpPr>
          <p:spPr bwMode="auto">
            <a:xfrm>
              <a:off x="4129" y="2745"/>
              <a:ext cx="56" cy="45"/>
            </a:xfrm>
            <a:custGeom>
              <a:avLst/>
              <a:gdLst>
                <a:gd name="T0" fmla="*/ 1 w 111"/>
                <a:gd name="T1" fmla="*/ 1 h 89"/>
                <a:gd name="T2" fmla="*/ 1 w 111"/>
                <a:gd name="T3" fmla="*/ 1 h 89"/>
                <a:gd name="T4" fmla="*/ 0 w 111"/>
                <a:gd name="T5" fmla="*/ 1 h 89"/>
                <a:gd name="T6" fmla="*/ 1 w 111"/>
                <a:gd name="T7" fmla="*/ 1 h 89"/>
                <a:gd name="T8" fmla="*/ 1 w 111"/>
                <a:gd name="T9" fmla="*/ 1 h 89"/>
                <a:gd name="T10" fmla="*/ 1 w 111"/>
                <a:gd name="T11" fmla="*/ 1 h 89"/>
                <a:gd name="T12" fmla="*/ 1 w 111"/>
                <a:gd name="T13" fmla="*/ 1 h 89"/>
                <a:gd name="T14" fmla="*/ 1 w 111"/>
                <a:gd name="T15" fmla="*/ 1 h 89"/>
                <a:gd name="T16" fmla="*/ 1 w 111"/>
                <a:gd name="T17" fmla="*/ 0 h 89"/>
                <a:gd name="T18" fmla="*/ 1 w 111"/>
                <a:gd name="T19" fmla="*/ 1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1"/>
                <a:gd name="T31" fmla="*/ 0 h 89"/>
                <a:gd name="T32" fmla="*/ 111 w 111"/>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1" h="89">
                  <a:moveTo>
                    <a:pt x="111" y="76"/>
                  </a:moveTo>
                  <a:lnTo>
                    <a:pt x="27" y="89"/>
                  </a:lnTo>
                  <a:lnTo>
                    <a:pt x="0" y="49"/>
                  </a:lnTo>
                  <a:lnTo>
                    <a:pt x="27" y="65"/>
                  </a:lnTo>
                  <a:lnTo>
                    <a:pt x="5" y="27"/>
                  </a:lnTo>
                  <a:lnTo>
                    <a:pt x="48" y="57"/>
                  </a:lnTo>
                  <a:lnTo>
                    <a:pt x="30" y="8"/>
                  </a:lnTo>
                  <a:lnTo>
                    <a:pt x="70" y="51"/>
                  </a:lnTo>
                  <a:lnTo>
                    <a:pt x="52" y="0"/>
                  </a:lnTo>
                  <a:lnTo>
                    <a:pt x="111" y="76"/>
                  </a:lnTo>
                  <a:close/>
                </a:path>
              </a:pathLst>
            </a:custGeom>
            <a:solidFill>
              <a:srgbClr val="000000"/>
            </a:solidFill>
            <a:ln w="9525">
              <a:noFill/>
              <a:round/>
              <a:headEnd/>
              <a:tailEnd/>
            </a:ln>
          </p:spPr>
          <p:txBody>
            <a:bodyPr/>
            <a:lstStyle/>
            <a:p>
              <a:endParaRPr lang="tr-TR"/>
            </a:p>
          </p:txBody>
        </p:sp>
        <p:sp>
          <p:nvSpPr>
            <p:cNvPr id="17849" name="Freeform 243"/>
            <p:cNvSpPr>
              <a:spLocks/>
            </p:cNvSpPr>
            <p:nvPr/>
          </p:nvSpPr>
          <p:spPr bwMode="auto">
            <a:xfrm>
              <a:off x="4175" y="2707"/>
              <a:ext cx="26" cy="64"/>
            </a:xfrm>
            <a:custGeom>
              <a:avLst/>
              <a:gdLst>
                <a:gd name="T0" fmla="*/ 1 w 52"/>
                <a:gd name="T1" fmla="*/ 1 h 127"/>
                <a:gd name="T2" fmla="*/ 1 w 52"/>
                <a:gd name="T3" fmla="*/ 1 h 127"/>
                <a:gd name="T4" fmla="*/ 1 w 52"/>
                <a:gd name="T5" fmla="*/ 1 h 127"/>
                <a:gd name="T6" fmla="*/ 1 w 52"/>
                <a:gd name="T7" fmla="*/ 1 h 127"/>
                <a:gd name="T8" fmla="*/ 0 w 52"/>
                <a:gd name="T9" fmla="*/ 1 h 127"/>
                <a:gd name="T10" fmla="*/ 1 w 52"/>
                <a:gd name="T11" fmla="*/ 1 h 127"/>
                <a:gd name="T12" fmla="*/ 1 w 52"/>
                <a:gd name="T13" fmla="*/ 1 h 127"/>
                <a:gd name="T14" fmla="*/ 1 w 52"/>
                <a:gd name="T15" fmla="*/ 1 h 127"/>
                <a:gd name="T16" fmla="*/ 1 w 52"/>
                <a:gd name="T17" fmla="*/ 0 h 127"/>
                <a:gd name="T18" fmla="*/ 1 w 52"/>
                <a:gd name="T19" fmla="*/ 1 h 1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127"/>
                <a:gd name="T32" fmla="*/ 52 w 52"/>
                <a:gd name="T33" fmla="*/ 127 h 1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127">
                  <a:moveTo>
                    <a:pt x="52" y="13"/>
                  </a:moveTo>
                  <a:lnTo>
                    <a:pt x="44" y="127"/>
                  </a:lnTo>
                  <a:lnTo>
                    <a:pt x="9" y="97"/>
                  </a:lnTo>
                  <a:lnTo>
                    <a:pt x="30" y="95"/>
                  </a:lnTo>
                  <a:lnTo>
                    <a:pt x="0" y="64"/>
                  </a:lnTo>
                  <a:lnTo>
                    <a:pt x="28" y="63"/>
                  </a:lnTo>
                  <a:lnTo>
                    <a:pt x="3" y="32"/>
                  </a:lnTo>
                  <a:lnTo>
                    <a:pt x="30" y="32"/>
                  </a:lnTo>
                  <a:lnTo>
                    <a:pt x="9" y="0"/>
                  </a:lnTo>
                  <a:lnTo>
                    <a:pt x="52" y="13"/>
                  </a:lnTo>
                  <a:close/>
                </a:path>
              </a:pathLst>
            </a:custGeom>
            <a:solidFill>
              <a:srgbClr val="000000"/>
            </a:solidFill>
            <a:ln w="9525">
              <a:noFill/>
              <a:round/>
              <a:headEnd/>
              <a:tailEnd/>
            </a:ln>
          </p:spPr>
          <p:txBody>
            <a:bodyPr/>
            <a:lstStyle/>
            <a:p>
              <a:endParaRPr lang="tr-TR"/>
            </a:p>
          </p:txBody>
        </p:sp>
      </p:grpSp>
      <p:pic>
        <p:nvPicPr>
          <p:cNvPr id="17419" name="Picture 244" descr="PALLET"/>
          <p:cNvPicPr>
            <a:picLocks noChangeAspect="1" noChangeArrowheads="1"/>
          </p:cNvPicPr>
          <p:nvPr/>
        </p:nvPicPr>
        <p:blipFill>
          <a:blip r:embed="rId6" cstate="print"/>
          <a:srcRect/>
          <a:stretch>
            <a:fillRect/>
          </a:stretch>
        </p:blipFill>
        <p:spPr bwMode="auto">
          <a:xfrm>
            <a:off x="990600" y="4419600"/>
            <a:ext cx="639763" cy="466725"/>
          </a:xfrm>
          <a:prstGeom prst="rect">
            <a:avLst/>
          </a:prstGeom>
          <a:noFill/>
          <a:ln w="9525">
            <a:noFill/>
            <a:miter lim="800000"/>
            <a:headEnd/>
            <a:tailEnd/>
          </a:ln>
        </p:spPr>
      </p:pic>
      <p:grpSp>
        <p:nvGrpSpPr>
          <p:cNvPr id="6" name="Group 245"/>
          <p:cNvGrpSpPr>
            <a:grpSpLocks/>
          </p:cNvGrpSpPr>
          <p:nvPr/>
        </p:nvGrpSpPr>
        <p:grpSpPr bwMode="auto">
          <a:xfrm>
            <a:off x="1447800" y="5029200"/>
            <a:ext cx="976313" cy="558800"/>
            <a:chOff x="1152" y="3264"/>
            <a:chExt cx="615" cy="352"/>
          </a:xfrm>
        </p:grpSpPr>
        <p:sp>
          <p:nvSpPr>
            <p:cNvPr id="17715" name="Freeform 246"/>
            <p:cNvSpPr>
              <a:spLocks/>
            </p:cNvSpPr>
            <p:nvPr/>
          </p:nvSpPr>
          <p:spPr bwMode="auto">
            <a:xfrm>
              <a:off x="1557" y="3511"/>
              <a:ext cx="16" cy="53"/>
            </a:xfrm>
            <a:custGeom>
              <a:avLst/>
              <a:gdLst>
                <a:gd name="T0" fmla="*/ 0 w 48"/>
                <a:gd name="T1" fmla="*/ 0 h 159"/>
                <a:gd name="T2" fmla="*/ 0 w 48"/>
                <a:gd name="T3" fmla="*/ 0 h 159"/>
                <a:gd name="T4" fmla="*/ 0 w 48"/>
                <a:gd name="T5" fmla="*/ 0 h 159"/>
                <a:gd name="T6" fmla="*/ 0 w 48"/>
                <a:gd name="T7" fmla="*/ 0 h 159"/>
                <a:gd name="T8" fmla="*/ 0 w 48"/>
                <a:gd name="T9" fmla="*/ 0 h 159"/>
                <a:gd name="T10" fmla="*/ 0 w 48"/>
                <a:gd name="T11" fmla="*/ 0 h 159"/>
                <a:gd name="T12" fmla="*/ 0 w 48"/>
                <a:gd name="T13" fmla="*/ 0 h 159"/>
                <a:gd name="T14" fmla="*/ 0 w 48"/>
                <a:gd name="T15" fmla="*/ 0 h 159"/>
                <a:gd name="T16" fmla="*/ 0 w 48"/>
                <a:gd name="T17" fmla="*/ 0 h 159"/>
                <a:gd name="T18" fmla="*/ 0 w 48"/>
                <a:gd name="T19" fmla="*/ 0 h 159"/>
                <a:gd name="T20" fmla="*/ 0 w 48"/>
                <a:gd name="T21" fmla="*/ 0 h 159"/>
                <a:gd name="T22" fmla="*/ 0 w 48"/>
                <a:gd name="T23" fmla="*/ 0 h 159"/>
                <a:gd name="T24" fmla="*/ 0 w 48"/>
                <a:gd name="T25" fmla="*/ 0 h 159"/>
                <a:gd name="T26" fmla="*/ 0 w 48"/>
                <a:gd name="T27" fmla="*/ 0 h 159"/>
                <a:gd name="T28" fmla="*/ 0 w 48"/>
                <a:gd name="T29" fmla="*/ 0 h 15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8"/>
                <a:gd name="T46" fmla="*/ 0 h 159"/>
                <a:gd name="T47" fmla="*/ 48 w 48"/>
                <a:gd name="T48" fmla="*/ 159 h 15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8" h="159">
                  <a:moveTo>
                    <a:pt x="46" y="0"/>
                  </a:moveTo>
                  <a:lnTo>
                    <a:pt x="31" y="105"/>
                  </a:lnTo>
                  <a:lnTo>
                    <a:pt x="33" y="107"/>
                  </a:lnTo>
                  <a:lnTo>
                    <a:pt x="34" y="112"/>
                  </a:lnTo>
                  <a:lnTo>
                    <a:pt x="34" y="120"/>
                  </a:lnTo>
                  <a:lnTo>
                    <a:pt x="29" y="127"/>
                  </a:lnTo>
                  <a:lnTo>
                    <a:pt x="23" y="146"/>
                  </a:lnTo>
                  <a:lnTo>
                    <a:pt x="20" y="147"/>
                  </a:lnTo>
                  <a:lnTo>
                    <a:pt x="18" y="133"/>
                  </a:lnTo>
                  <a:lnTo>
                    <a:pt x="0" y="144"/>
                  </a:lnTo>
                  <a:lnTo>
                    <a:pt x="20" y="147"/>
                  </a:lnTo>
                  <a:lnTo>
                    <a:pt x="7" y="158"/>
                  </a:lnTo>
                  <a:lnTo>
                    <a:pt x="16" y="159"/>
                  </a:lnTo>
                  <a:lnTo>
                    <a:pt x="48" y="123"/>
                  </a:lnTo>
                  <a:lnTo>
                    <a:pt x="46" y="0"/>
                  </a:lnTo>
                  <a:close/>
                </a:path>
              </a:pathLst>
            </a:custGeom>
            <a:solidFill>
              <a:srgbClr val="000000"/>
            </a:solidFill>
            <a:ln w="9525">
              <a:noFill/>
              <a:round/>
              <a:headEnd/>
              <a:tailEnd/>
            </a:ln>
          </p:spPr>
          <p:txBody>
            <a:bodyPr/>
            <a:lstStyle/>
            <a:p>
              <a:endParaRPr lang="tr-TR"/>
            </a:p>
          </p:txBody>
        </p:sp>
        <p:sp>
          <p:nvSpPr>
            <p:cNvPr id="17716" name="Freeform 247"/>
            <p:cNvSpPr>
              <a:spLocks/>
            </p:cNvSpPr>
            <p:nvPr/>
          </p:nvSpPr>
          <p:spPr bwMode="auto">
            <a:xfrm>
              <a:off x="1597" y="3399"/>
              <a:ext cx="8" cy="44"/>
            </a:xfrm>
            <a:custGeom>
              <a:avLst/>
              <a:gdLst>
                <a:gd name="T0" fmla="*/ 0 w 25"/>
                <a:gd name="T1" fmla="*/ 0 h 132"/>
                <a:gd name="T2" fmla="*/ 0 w 25"/>
                <a:gd name="T3" fmla="*/ 0 h 132"/>
                <a:gd name="T4" fmla="*/ 0 w 25"/>
                <a:gd name="T5" fmla="*/ 0 h 132"/>
                <a:gd name="T6" fmla="*/ 0 w 25"/>
                <a:gd name="T7" fmla="*/ 0 h 132"/>
                <a:gd name="T8" fmla="*/ 0 w 25"/>
                <a:gd name="T9" fmla="*/ 0 h 132"/>
                <a:gd name="T10" fmla="*/ 0 w 25"/>
                <a:gd name="T11" fmla="*/ 0 h 132"/>
                <a:gd name="T12" fmla="*/ 0 w 25"/>
                <a:gd name="T13" fmla="*/ 0 h 132"/>
                <a:gd name="T14" fmla="*/ 0 w 25"/>
                <a:gd name="T15" fmla="*/ 0 h 132"/>
                <a:gd name="T16" fmla="*/ 0 w 25"/>
                <a:gd name="T17" fmla="*/ 0 h 132"/>
                <a:gd name="T18" fmla="*/ 0 w 25"/>
                <a:gd name="T19" fmla="*/ 0 h 132"/>
                <a:gd name="T20" fmla="*/ 0 w 25"/>
                <a:gd name="T21" fmla="*/ 0 h 132"/>
                <a:gd name="T22" fmla="*/ 0 w 25"/>
                <a:gd name="T23" fmla="*/ 0 h 132"/>
                <a:gd name="T24" fmla="*/ 0 w 25"/>
                <a:gd name="T25" fmla="*/ 0 h 132"/>
                <a:gd name="T26" fmla="*/ 0 w 25"/>
                <a:gd name="T27" fmla="*/ 0 h 132"/>
                <a:gd name="T28" fmla="*/ 0 w 25"/>
                <a:gd name="T29" fmla="*/ 0 h 1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
                <a:gd name="T46" fmla="*/ 0 h 132"/>
                <a:gd name="T47" fmla="*/ 25 w 25"/>
                <a:gd name="T48" fmla="*/ 132 h 13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 h="132">
                  <a:moveTo>
                    <a:pt x="25" y="0"/>
                  </a:moveTo>
                  <a:lnTo>
                    <a:pt x="7" y="14"/>
                  </a:lnTo>
                  <a:lnTo>
                    <a:pt x="7" y="17"/>
                  </a:lnTo>
                  <a:lnTo>
                    <a:pt x="6" y="24"/>
                  </a:lnTo>
                  <a:lnTo>
                    <a:pt x="7" y="33"/>
                  </a:lnTo>
                  <a:lnTo>
                    <a:pt x="12" y="42"/>
                  </a:lnTo>
                  <a:lnTo>
                    <a:pt x="13" y="49"/>
                  </a:lnTo>
                  <a:lnTo>
                    <a:pt x="14" y="65"/>
                  </a:lnTo>
                  <a:lnTo>
                    <a:pt x="14" y="85"/>
                  </a:lnTo>
                  <a:lnTo>
                    <a:pt x="11" y="108"/>
                  </a:lnTo>
                  <a:lnTo>
                    <a:pt x="0" y="132"/>
                  </a:lnTo>
                  <a:lnTo>
                    <a:pt x="12" y="132"/>
                  </a:lnTo>
                  <a:lnTo>
                    <a:pt x="14" y="111"/>
                  </a:lnTo>
                  <a:lnTo>
                    <a:pt x="24" y="111"/>
                  </a:lnTo>
                  <a:lnTo>
                    <a:pt x="25" y="0"/>
                  </a:lnTo>
                  <a:close/>
                </a:path>
              </a:pathLst>
            </a:custGeom>
            <a:solidFill>
              <a:srgbClr val="000000"/>
            </a:solidFill>
            <a:ln w="9525">
              <a:noFill/>
              <a:round/>
              <a:headEnd/>
              <a:tailEnd/>
            </a:ln>
          </p:spPr>
          <p:txBody>
            <a:bodyPr/>
            <a:lstStyle/>
            <a:p>
              <a:endParaRPr lang="tr-TR"/>
            </a:p>
          </p:txBody>
        </p:sp>
        <p:sp>
          <p:nvSpPr>
            <p:cNvPr id="17717" name="Freeform 248"/>
            <p:cNvSpPr>
              <a:spLocks/>
            </p:cNvSpPr>
            <p:nvPr/>
          </p:nvSpPr>
          <p:spPr bwMode="auto">
            <a:xfrm>
              <a:off x="1559" y="3297"/>
              <a:ext cx="22" cy="33"/>
            </a:xfrm>
            <a:custGeom>
              <a:avLst/>
              <a:gdLst>
                <a:gd name="T0" fmla="*/ 0 w 67"/>
                <a:gd name="T1" fmla="*/ 0 h 100"/>
                <a:gd name="T2" fmla="*/ 0 w 67"/>
                <a:gd name="T3" fmla="*/ 0 h 100"/>
                <a:gd name="T4" fmla="*/ 0 w 67"/>
                <a:gd name="T5" fmla="*/ 0 h 100"/>
                <a:gd name="T6" fmla="*/ 0 w 67"/>
                <a:gd name="T7" fmla="*/ 0 h 100"/>
                <a:gd name="T8" fmla="*/ 0 w 67"/>
                <a:gd name="T9" fmla="*/ 0 h 100"/>
                <a:gd name="T10" fmla="*/ 0 w 67"/>
                <a:gd name="T11" fmla="*/ 0 h 100"/>
                <a:gd name="T12" fmla="*/ 0 w 67"/>
                <a:gd name="T13" fmla="*/ 0 h 100"/>
                <a:gd name="T14" fmla="*/ 0 w 67"/>
                <a:gd name="T15" fmla="*/ 0 h 100"/>
                <a:gd name="T16" fmla="*/ 0 w 67"/>
                <a:gd name="T17" fmla="*/ 0 h 100"/>
                <a:gd name="T18" fmla="*/ 0 w 67"/>
                <a:gd name="T19" fmla="*/ 0 h 100"/>
                <a:gd name="T20" fmla="*/ 0 w 67"/>
                <a:gd name="T21" fmla="*/ 0 h 100"/>
                <a:gd name="T22" fmla="*/ 0 w 67"/>
                <a:gd name="T23" fmla="*/ 0 h 100"/>
                <a:gd name="T24" fmla="*/ 0 w 67"/>
                <a:gd name="T25" fmla="*/ 0 h 100"/>
                <a:gd name="T26" fmla="*/ 0 w 67"/>
                <a:gd name="T27" fmla="*/ 0 h 100"/>
                <a:gd name="T28" fmla="*/ 0 w 67"/>
                <a:gd name="T29" fmla="*/ 0 h 100"/>
                <a:gd name="T30" fmla="*/ 0 w 67"/>
                <a:gd name="T31" fmla="*/ 0 h 100"/>
                <a:gd name="T32" fmla="*/ 0 w 67"/>
                <a:gd name="T33" fmla="*/ 0 h 100"/>
                <a:gd name="T34" fmla="*/ 0 w 67"/>
                <a:gd name="T35" fmla="*/ 0 h 100"/>
                <a:gd name="T36" fmla="*/ 0 w 67"/>
                <a:gd name="T37" fmla="*/ 0 h 100"/>
                <a:gd name="T38" fmla="*/ 0 w 67"/>
                <a:gd name="T39" fmla="*/ 0 h 100"/>
                <a:gd name="T40" fmla="*/ 0 w 67"/>
                <a:gd name="T41" fmla="*/ 0 h 100"/>
                <a:gd name="T42" fmla="*/ 0 w 67"/>
                <a:gd name="T43" fmla="*/ 0 h 100"/>
                <a:gd name="T44" fmla="*/ 0 w 67"/>
                <a:gd name="T45" fmla="*/ 0 h 100"/>
                <a:gd name="T46" fmla="*/ 0 w 67"/>
                <a:gd name="T47" fmla="*/ 0 h 100"/>
                <a:gd name="T48" fmla="*/ 0 w 67"/>
                <a:gd name="T49" fmla="*/ 0 h 100"/>
                <a:gd name="T50" fmla="*/ 0 w 67"/>
                <a:gd name="T51" fmla="*/ 0 h 100"/>
                <a:gd name="T52" fmla="*/ 0 w 67"/>
                <a:gd name="T53" fmla="*/ 0 h 100"/>
                <a:gd name="T54" fmla="*/ 0 w 67"/>
                <a:gd name="T55" fmla="*/ 0 h 100"/>
                <a:gd name="T56" fmla="*/ 0 w 67"/>
                <a:gd name="T57" fmla="*/ 0 h 100"/>
                <a:gd name="T58" fmla="*/ 0 w 67"/>
                <a:gd name="T59" fmla="*/ 0 h 100"/>
                <a:gd name="T60" fmla="*/ 0 w 67"/>
                <a:gd name="T61" fmla="*/ 0 h 100"/>
                <a:gd name="T62" fmla="*/ 0 w 67"/>
                <a:gd name="T63" fmla="*/ 0 h 100"/>
                <a:gd name="T64" fmla="*/ 0 w 67"/>
                <a:gd name="T65" fmla="*/ 0 h 100"/>
                <a:gd name="T66" fmla="*/ 0 w 67"/>
                <a:gd name="T67" fmla="*/ 0 h 100"/>
                <a:gd name="T68" fmla="*/ 0 w 67"/>
                <a:gd name="T69" fmla="*/ 0 h 100"/>
                <a:gd name="T70" fmla="*/ 0 w 67"/>
                <a:gd name="T71" fmla="*/ 0 h 100"/>
                <a:gd name="T72" fmla="*/ 0 w 67"/>
                <a:gd name="T73" fmla="*/ 0 h 100"/>
                <a:gd name="T74" fmla="*/ 0 w 67"/>
                <a:gd name="T75" fmla="*/ 0 h 100"/>
                <a:gd name="T76" fmla="*/ 0 w 67"/>
                <a:gd name="T77" fmla="*/ 0 h 100"/>
                <a:gd name="T78" fmla="*/ 0 w 67"/>
                <a:gd name="T79" fmla="*/ 0 h 100"/>
                <a:gd name="T80" fmla="*/ 0 w 67"/>
                <a:gd name="T81" fmla="*/ 0 h 100"/>
                <a:gd name="T82" fmla="*/ 0 w 67"/>
                <a:gd name="T83" fmla="*/ 0 h 100"/>
                <a:gd name="T84" fmla="*/ 0 w 67"/>
                <a:gd name="T85" fmla="*/ 0 h 10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7"/>
                <a:gd name="T130" fmla="*/ 0 h 100"/>
                <a:gd name="T131" fmla="*/ 67 w 67"/>
                <a:gd name="T132" fmla="*/ 100 h 10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7" h="100">
                  <a:moveTo>
                    <a:pt x="23" y="0"/>
                  </a:moveTo>
                  <a:lnTo>
                    <a:pt x="24" y="2"/>
                  </a:lnTo>
                  <a:lnTo>
                    <a:pt x="27" y="9"/>
                  </a:lnTo>
                  <a:lnTo>
                    <a:pt x="30" y="18"/>
                  </a:lnTo>
                  <a:lnTo>
                    <a:pt x="35" y="30"/>
                  </a:lnTo>
                  <a:lnTo>
                    <a:pt x="42" y="42"/>
                  </a:lnTo>
                  <a:lnTo>
                    <a:pt x="49" y="54"/>
                  </a:lnTo>
                  <a:lnTo>
                    <a:pt x="58" y="65"/>
                  </a:lnTo>
                  <a:lnTo>
                    <a:pt x="67" y="72"/>
                  </a:lnTo>
                  <a:lnTo>
                    <a:pt x="47" y="97"/>
                  </a:lnTo>
                  <a:lnTo>
                    <a:pt x="45" y="98"/>
                  </a:lnTo>
                  <a:lnTo>
                    <a:pt x="40" y="100"/>
                  </a:lnTo>
                  <a:lnTo>
                    <a:pt x="32" y="100"/>
                  </a:lnTo>
                  <a:lnTo>
                    <a:pt x="25" y="92"/>
                  </a:lnTo>
                  <a:lnTo>
                    <a:pt x="28" y="93"/>
                  </a:lnTo>
                  <a:lnTo>
                    <a:pt x="36" y="91"/>
                  </a:lnTo>
                  <a:lnTo>
                    <a:pt x="38" y="82"/>
                  </a:lnTo>
                  <a:lnTo>
                    <a:pt x="29" y="81"/>
                  </a:lnTo>
                  <a:lnTo>
                    <a:pt x="24" y="83"/>
                  </a:lnTo>
                  <a:lnTo>
                    <a:pt x="21" y="84"/>
                  </a:lnTo>
                  <a:lnTo>
                    <a:pt x="15" y="76"/>
                  </a:lnTo>
                  <a:lnTo>
                    <a:pt x="25" y="74"/>
                  </a:lnTo>
                  <a:lnTo>
                    <a:pt x="25" y="69"/>
                  </a:lnTo>
                  <a:lnTo>
                    <a:pt x="22" y="69"/>
                  </a:lnTo>
                  <a:lnTo>
                    <a:pt x="21" y="72"/>
                  </a:lnTo>
                  <a:lnTo>
                    <a:pt x="12" y="72"/>
                  </a:lnTo>
                  <a:lnTo>
                    <a:pt x="10" y="71"/>
                  </a:lnTo>
                  <a:lnTo>
                    <a:pt x="7" y="68"/>
                  </a:lnTo>
                  <a:lnTo>
                    <a:pt x="3" y="63"/>
                  </a:lnTo>
                  <a:lnTo>
                    <a:pt x="2" y="55"/>
                  </a:lnTo>
                  <a:lnTo>
                    <a:pt x="3" y="54"/>
                  </a:lnTo>
                  <a:lnTo>
                    <a:pt x="5" y="52"/>
                  </a:lnTo>
                  <a:lnTo>
                    <a:pt x="8" y="51"/>
                  </a:lnTo>
                  <a:lnTo>
                    <a:pt x="10" y="50"/>
                  </a:lnTo>
                  <a:lnTo>
                    <a:pt x="8" y="45"/>
                  </a:lnTo>
                  <a:lnTo>
                    <a:pt x="0" y="46"/>
                  </a:lnTo>
                  <a:lnTo>
                    <a:pt x="0" y="42"/>
                  </a:lnTo>
                  <a:lnTo>
                    <a:pt x="0" y="34"/>
                  </a:lnTo>
                  <a:lnTo>
                    <a:pt x="0" y="23"/>
                  </a:lnTo>
                  <a:lnTo>
                    <a:pt x="2" y="13"/>
                  </a:lnTo>
                  <a:lnTo>
                    <a:pt x="9" y="8"/>
                  </a:lnTo>
                  <a:lnTo>
                    <a:pt x="10" y="1"/>
                  </a:lnTo>
                  <a:lnTo>
                    <a:pt x="23" y="0"/>
                  </a:lnTo>
                  <a:close/>
                </a:path>
              </a:pathLst>
            </a:custGeom>
            <a:solidFill>
              <a:srgbClr val="7F0000"/>
            </a:solidFill>
            <a:ln w="9525">
              <a:noFill/>
              <a:round/>
              <a:headEnd/>
              <a:tailEnd/>
            </a:ln>
          </p:spPr>
          <p:txBody>
            <a:bodyPr/>
            <a:lstStyle/>
            <a:p>
              <a:endParaRPr lang="tr-TR"/>
            </a:p>
          </p:txBody>
        </p:sp>
        <p:sp>
          <p:nvSpPr>
            <p:cNvPr id="17718" name="Freeform 249"/>
            <p:cNvSpPr>
              <a:spLocks/>
            </p:cNvSpPr>
            <p:nvPr/>
          </p:nvSpPr>
          <p:spPr bwMode="auto">
            <a:xfrm>
              <a:off x="1564" y="3309"/>
              <a:ext cx="7" cy="5"/>
            </a:xfrm>
            <a:custGeom>
              <a:avLst/>
              <a:gdLst>
                <a:gd name="T0" fmla="*/ 0 w 20"/>
                <a:gd name="T1" fmla="*/ 0 h 13"/>
                <a:gd name="T2" fmla="*/ 0 w 20"/>
                <a:gd name="T3" fmla="*/ 0 h 13"/>
                <a:gd name="T4" fmla="*/ 0 w 20"/>
                <a:gd name="T5" fmla="*/ 0 h 13"/>
                <a:gd name="T6" fmla="*/ 0 w 20"/>
                <a:gd name="T7" fmla="*/ 0 h 13"/>
                <a:gd name="T8" fmla="*/ 0 w 20"/>
                <a:gd name="T9" fmla="*/ 0 h 13"/>
                <a:gd name="T10" fmla="*/ 0 w 20"/>
                <a:gd name="T11" fmla="*/ 0 h 13"/>
                <a:gd name="T12" fmla="*/ 0 w 20"/>
                <a:gd name="T13" fmla="*/ 0 h 13"/>
                <a:gd name="T14" fmla="*/ 0 w 20"/>
                <a:gd name="T15" fmla="*/ 0 h 13"/>
                <a:gd name="T16" fmla="*/ 0 w 20"/>
                <a:gd name="T17" fmla="*/ 0 h 13"/>
                <a:gd name="T18" fmla="*/ 0 w 20"/>
                <a:gd name="T19" fmla="*/ 0 h 13"/>
                <a:gd name="T20" fmla="*/ 0 w 20"/>
                <a:gd name="T21" fmla="*/ 0 h 13"/>
                <a:gd name="T22" fmla="*/ 0 w 20"/>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
                <a:gd name="T37" fmla="*/ 0 h 13"/>
                <a:gd name="T38" fmla="*/ 20 w 20"/>
                <a:gd name="T39" fmla="*/ 13 h 1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 h="13">
                  <a:moveTo>
                    <a:pt x="0" y="9"/>
                  </a:moveTo>
                  <a:lnTo>
                    <a:pt x="0" y="4"/>
                  </a:lnTo>
                  <a:lnTo>
                    <a:pt x="1" y="3"/>
                  </a:lnTo>
                  <a:lnTo>
                    <a:pt x="5" y="1"/>
                  </a:lnTo>
                  <a:lnTo>
                    <a:pt x="10" y="0"/>
                  </a:lnTo>
                  <a:lnTo>
                    <a:pt x="20" y="0"/>
                  </a:lnTo>
                  <a:lnTo>
                    <a:pt x="20" y="2"/>
                  </a:lnTo>
                  <a:lnTo>
                    <a:pt x="17" y="4"/>
                  </a:lnTo>
                  <a:lnTo>
                    <a:pt x="15" y="8"/>
                  </a:lnTo>
                  <a:lnTo>
                    <a:pt x="7" y="13"/>
                  </a:lnTo>
                  <a:lnTo>
                    <a:pt x="5" y="9"/>
                  </a:lnTo>
                  <a:lnTo>
                    <a:pt x="0" y="9"/>
                  </a:lnTo>
                  <a:close/>
                </a:path>
              </a:pathLst>
            </a:custGeom>
            <a:solidFill>
              <a:srgbClr val="000000"/>
            </a:solidFill>
            <a:ln w="9525">
              <a:noFill/>
              <a:round/>
              <a:headEnd/>
              <a:tailEnd/>
            </a:ln>
          </p:spPr>
          <p:txBody>
            <a:bodyPr/>
            <a:lstStyle/>
            <a:p>
              <a:endParaRPr lang="tr-TR"/>
            </a:p>
          </p:txBody>
        </p:sp>
        <p:sp>
          <p:nvSpPr>
            <p:cNvPr id="17719" name="Freeform 250"/>
            <p:cNvSpPr>
              <a:spLocks/>
            </p:cNvSpPr>
            <p:nvPr/>
          </p:nvSpPr>
          <p:spPr bwMode="auto">
            <a:xfrm>
              <a:off x="1569" y="3337"/>
              <a:ext cx="16" cy="18"/>
            </a:xfrm>
            <a:custGeom>
              <a:avLst/>
              <a:gdLst>
                <a:gd name="T0" fmla="*/ 0 w 50"/>
                <a:gd name="T1" fmla="*/ 0 h 53"/>
                <a:gd name="T2" fmla="*/ 0 w 50"/>
                <a:gd name="T3" fmla="*/ 0 h 53"/>
                <a:gd name="T4" fmla="*/ 0 w 50"/>
                <a:gd name="T5" fmla="*/ 0 h 53"/>
                <a:gd name="T6" fmla="*/ 0 w 50"/>
                <a:gd name="T7" fmla="*/ 0 h 53"/>
                <a:gd name="T8" fmla="*/ 0 w 50"/>
                <a:gd name="T9" fmla="*/ 0 h 53"/>
                <a:gd name="T10" fmla="*/ 0 w 50"/>
                <a:gd name="T11" fmla="*/ 0 h 53"/>
                <a:gd name="T12" fmla="*/ 0 w 50"/>
                <a:gd name="T13" fmla="*/ 0 h 53"/>
                <a:gd name="T14" fmla="*/ 0 w 50"/>
                <a:gd name="T15" fmla="*/ 0 h 53"/>
                <a:gd name="T16" fmla="*/ 0 w 50"/>
                <a:gd name="T17" fmla="*/ 0 h 53"/>
                <a:gd name="T18" fmla="*/ 0 w 50"/>
                <a:gd name="T19" fmla="*/ 0 h 53"/>
                <a:gd name="T20" fmla="*/ 0 w 50"/>
                <a:gd name="T21" fmla="*/ 0 h 53"/>
                <a:gd name="T22" fmla="*/ 0 w 50"/>
                <a:gd name="T23" fmla="*/ 0 h 53"/>
                <a:gd name="T24" fmla="*/ 0 w 50"/>
                <a:gd name="T25" fmla="*/ 0 h 53"/>
                <a:gd name="T26" fmla="*/ 0 w 50"/>
                <a:gd name="T27" fmla="*/ 0 h 53"/>
                <a:gd name="T28" fmla="*/ 0 w 50"/>
                <a:gd name="T29" fmla="*/ 0 h 53"/>
                <a:gd name="T30" fmla="*/ 0 w 50"/>
                <a:gd name="T31" fmla="*/ 0 h 53"/>
                <a:gd name="T32" fmla="*/ 0 w 50"/>
                <a:gd name="T33" fmla="*/ 0 h 53"/>
                <a:gd name="T34" fmla="*/ 0 w 50"/>
                <a:gd name="T35" fmla="*/ 0 h 5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0"/>
                <a:gd name="T55" fmla="*/ 0 h 53"/>
                <a:gd name="T56" fmla="*/ 50 w 50"/>
                <a:gd name="T57" fmla="*/ 53 h 5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0" h="53">
                  <a:moveTo>
                    <a:pt x="18" y="0"/>
                  </a:moveTo>
                  <a:lnTo>
                    <a:pt x="17" y="0"/>
                  </a:lnTo>
                  <a:lnTo>
                    <a:pt x="13" y="1"/>
                  </a:lnTo>
                  <a:lnTo>
                    <a:pt x="8" y="2"/>
                  </a:lnTo>
                  <a:lnTo>
                    <a:pt x="5" y="5"/>
                  </a:lnTo>
                  <a:lnTo>
                    <a:pt x="0" y="47"/>
                  </a:lnTo>
                  <a:lnTo>
                    <a:pt x="0" y="48"/>
                  </a:lnTo>
                  <a:lnTo>
                    <a:pt x="2" y="50"/>
                  </a:lnTo>
                  <a:lnTo>
                    <a:pt x="5" y="51"/>
                  </a:lnTo>
                  <a:lnTo>
                    <a:pt x="9" y="53"/>
                  </a:lnTo>
                  <a:lnTo>
                    <a:pt x="16" y="50"/>
                  </a:lnTo>
                  <a:lnTo>
                    <a:pt x="24" y="44"/>
                  </a:lnTo>
                  <a:lnTo>
                    <a:pt x="36" y="33"/>
                  </a:lnTo>
                  <a:lnTo>
                    <a:pt x="50" y="16"/>
                  </a:lnTo>
                  <a:lnTo>
                    <a:pt x="50" y="14"/>
                  </a:lnTo>
                  <a:lnTo>
                    <a:pt x="22" y="9"/>
                  </a:lnTo>
                  <a:lnTo>
                    <a:pt x="20" y="6"/>
                  </a:lnTo>
                  <a:lnTo>
                    <a:pt x="18" y="0"/>
                  </a:lnTo>
                  <a:close/>
                </a:path>
              </a:pathLst>
            </a:custGeom>
            <a:solidFill>
              <a:srgbClr val="7F0000"/>
            </a:solidFill>
            <a:ln w="9525">
              <a:noFill/>
              <a:round/>
              <a:headEnd/>
              <a:tailEnd/>
            </a:ln>
          </p:spPr>
          <p:txBody>
            <a:bodyPr/>
            <a:lstStyle/>
            <a:p>
              <a:endParaRPr lang="tr-TR"/>
            </a:p>
          </p:txBody>
        </p:sp>
        <p:sp>
          <p:nvSpPr>
            <p:cNvPr id="17720" name="Freeform 251"/>
            <p:cNvSpPr>
              <a:spLocks/>
            </p:cNvSpPr>
            <p:nvPr/>
          </p:nvSpPr>
          <p:spPr bwMode="auto">
            <a:xfrm>
              <a:off x="1564" y="3334"/>
              <a:ext cx="29" cy="37"/>
            </a:xfrm>
            <a:custGeom>
              <a:avLst/>
              <a:gdLst>
                <a:gd name="T0" fmla="*/ 0 w 87"/>
                <a:gd name="T1" fmla="*/ 0 h 112"/>
                <a:gd name="T2" fmla="*/ 0 w 87"/>
                <a:gd name="T3" fmla="*/ 0 h 112"/>
                <a:gd name="T4" fmla="*/ 0 w 87"/>
                <a:gd name="T5" fmla="*/ 0 h 112"/>
                <a:gd name="T6" fmla="*/ 0 w 87"/>
                <a:gd name="T7" fmla="*/ 0 h 112"/>
                <a:gd name="T8" fmla="*/ 0 w 87"/>
                <a:gd name="T9" fmla="*/ 0 h 112"/>
                <a:gd name="T10" fmla="*/ 0 w 87"/>
                <a:gd name="T11" fmla="*/ 0 h 112"/>
                <a:gd name="T12" fmla="*/ 0 w 87"/>
                <a:gd name="T13" fmla="*/ 0 h 112"/>
                <a:gd name="T14" fmla="*/ 0 w 87"/>
                <a:gd name="T15" fmla="*/ 0 h 112"/>
                <a:gd name="T16" fmla="*/ 0 w 87"/>
                <a:gd name="T17" fmla="*/ 0 h 112"/>
                <a:gd name="T18" fmla="*/ 0 w 87"/>
                <a:gd name="T19" fmla="*/ 0 h 112"/>
                <a:gd name="T20" fmla="*/ 0 w 87"/>
                <a:gd name="T21" fmla="*/ 0 h 112"/>
                <a:gd name="T22" fmla="*/ 0 w 87"/>
                <a:gd name="T23" fmla="*/ 0 h 112"/>
                <a:gd name="T24" fmla="*/ 0 w 87"/>
                <a:gd name="T25" fmla="*/ 0 h 112"/>
                <a:gd name="T26" fmla="*/ 0 w 87"/>
                <a:gd name="T27" fmla="*/ 0 h 112"/>
                <a:gd name="T28" fmla="*/ 0 w 87"/>
                <a:gd name="T29" fmla="*/ 0 h 112"/>
                <a:gd name="T30" fmla="*/ 0 w 87"/>
                <a:gd name="T31" fmla="*/ 0 h 112"/>
                <a:gd name="T32" fmla="*/ 0 w 87"/>
                <a:gd name="T33" fmla="*/ 0 h 112"/>
                <a:gd name="T34" fmla="*/ 0 w 87"/>
                <a:gd name="T35" fmla="*/ 0 h 112"/>
                <a:gd name="T36" fmla="*/ 0 w 87"/>
                <a:gd name="T37" fmla="*/ 0 h 112"/>
                <a:gd name="T38" fmla="*/ 0 w 87"/>
                <a:gd name="T39" fmla="*/ 0 h 112"/>
                <a:gd name="T40" fmla="*/ 0 w 87"/>
                <a:gd name="T41" fmla="*/ 0 h 112"/>
                <a:gd name="T42" fmla="*/ 0 w 87"/>
                <a:gd name="T43" fmla="*/ 0 h 112"/>
                <a:gd name="T44" fmla="*/ 0 w 87"/>
                <a:gd name="T45" fmla="*/ 0 h 112"/>
                <a:gd name="T46" fmla="*/ 0 w 87"/>
                <a:gd name="T47" fmla="*/ 0 h 112"/>
                <a:gd name="T48" fmla="*/ 0 w 87"/>
                <a:gd name="T49" fmla="*/ 0 h 1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7"/>
                <a:gd name="T76" fmla="*/ 0 h 112"/>
                <a:gd name="T77" fmla="*/ 87 w 87"/>
                <a:gd name="T78" fmla="*/ 112 h 11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7" h="112">
                  <a:moveTo>
                    <a:pt x="82" y="0"/>
                  </a:moveTo>
                  <a:lnTo>
                    <a:pt x="81" y="2"/>
                  </a:lnTo>
                  <a:lnTo>
                    <a:pt x="78" y="9"/>
                  </a:lnTo>
                  <a:lnTo>
                    <a:pt x="72" y="17"/>
                  </a:lnTo>
                  <a:lnTo>
                    <a:pt x="65" y="28"/>
                  </a:lnTo>
                  <a:lnTo>
                    <a:pt x="57" y="40"/>
                  </a:lnTo>
                  <a:lnTo>
                    <a:pt x="48" y="51"/>
                  </a:lnTo>
                  <a:lnTo>
                    <a:pt x="38" y="59"/>
                  </a:lnTo>
                  <a:lnTo>
                    <a:pt x="29" y="66"/>
                  </a:lnTo>
                  <a:lnTo>
                    <a:pt x="27" y="66"/>
                  </a:lnTo>
                  <a:lnTo>
                    <a:pt x="22" y="66"/>
                  </a:lnTo>
                  <a:lnTo>
                    <a:pt x="16" y="65"/>
                  </a:lnTo>
                  <a:lnTo>
                    <a:pt x="12" y="62"/>
                  </a:lnTo>
                  <a:lnTo>
                    <a:pt x="11" y="21"/>
                  </a:lnTo>
                  <a:lnTo>
                    <a:pt x="4" y="21"/>
                  </a:lnTo>
                  <a:lnTo>
                    <a:pt x="0" y="112"/>
                  </a:lnTo>
                  <a:lnTo>
                    <a:pt x="4" y="109"/>
                  </a:lnTo>
                  <a:lnTo>
                    <a:pt x="13" y="101"/>
                  </a:lnTo>
                  <a:lnTo>
                    <a:pt x="26" y="88"/>
                  </a:lnTo>
                  <a:lnTo>
                    <a:pt x="41" y="73"/>
                  </a:lnTo>
                  <a:lnTo>
                    <a:pt x="57" y="55"/>
                  </a:lnTo>
                  <a:lnTo>
                    <a:pt x="71" y="37"/>
                  </a:lnTo>
                  <a:lnTo>
                    <a:pt x="81" y="20"/>
                  </a:lnTo>
                  <a:lnTo>
                    <a:pt x="87" y="2"/>
                  </a:lnTo>
                  <a:lnTo>
                    <a:pt x="82" y="0"/>
                  </a:lnTo>
                  <a:close/>
                </a:path>
              </a:pathLst>
            </a:custGeom>
            <a:solidFill>
              <a:srgbClr val="FFE5A5"/>
            </a:solidFill>
            <a:ln w="9525">
              <a:noFill/>
              <a:round/>
              <a:headEnd/>
              <a:tailEnd/>
            </a:ln>
          </p:spPr>
          <p:txBody>
            <a:bodyPr/>
            <a:lstStyle/>
            <a:p>
              <a:endParaRPr lang="tr-TR"/>
            </a:p>
          </p:txBody>
        </p:sp>
        <p:sp>
          <p:nvSpPr>
            <p:cNvPr id="17721" name="Freeform 252"/>
            <p:cNvSpPr>
              <a:spLocks/>
            </p:cNvSpPr>
            <p:nvPr/>
          </p:nvSpPr>
          <p:spPr bwMode="auto">
            <a:xfrm>
              <a:off x="1558" y="3334"/>
              <a:ext cx="53" cy="69"/>
            </a:xfrm>
            <a:custGeom>
              <a:avLst/>
              <a:gdLst>
                <a:gd name="T0" fmla="*/ 0 w 157"/>
                <a:gd name="T1" fmla="*/ 0 h 205"/>
                <a:gd name="T2" fmla="*/ 0 w 157"/>
                <a:gd name="T3" fmla="*/ 0 h 205"/>
                <a:gd name="T4" fmla="*/ 0 w 157"/>
                <a:gd name="T5" fmla="*/ 0 h 205"/>
                <a:gd name="T6" fmla="*/ 0 w 157"/>
                <a:gd name="T7" fmla="*/ 0 h 205"/>
                <a:gd name="T8" fmla="*/ 0 w 157"/>
                <a:gd name="T9" fmla="*/ 0 h 205"/>
                <a:gd name="T10" fmla="*/ 0 w 157"/>
                <a:gd name="T11" fmla="*/ 0 h 205"/>
                <a:gd name="T12" fmla="*/ 0 w 157"/>
                <a:gd name="T13" fmla="*/ 0 h 205"/>
                <a:gd name="T14" fmla="*/ 0 w 157"/>
                <a:gd name="T15" fmla="*/ 0 h 205"/>
                <a:gd name="T16" fmla="*/ 0 w 157"/>
                <a:gd name="T17" fmla="*/ 0 h 205"/>
                <a:gd name="T18" fmla="*/ 0 w 157"/>
                <a:gd name="T19" fmla="*/ 0 h 205"/>
                <a:gd name="T20" fmla="*/ 0 w 157"/>
                <a:gd name="T21" fmla="*/ 0 h 205"/>
                <a:gd name="T22" fmla="*/ 0 w 157"/>
                <a:gd name="T23" fmla="*/ 0 h 205"/>
                <a:gd name="T24" fmla="*/ 0 w 157"/>
                <a:gd name="T25" fmla="*/ 0 h 205"/>
                <a:gd name="T26" fmla="*/ 0 w 157"/>
                <a:gd name="T27" fmla="*/ 0 h 205"/>
                <a:gd name="T28" fmla="*/ 0 w 157"/>
                <a:gd name="T29" fmla="*/ 0 h 205"/>
                <a:gd name="T30" fmla="*/ 0 w 157"/>
                <a:gd name="T31" fmla="*/ 0 h 205"/>
                <a:gd name="T32" fmla="*/ 0 w 157"/>
                <a:gd name="T33" fmla="*/ 0 h 205"/>
                <a:gd name="T34" fmla="*/ 0 w 157"/>
                <a:gd name="T35" fmla="*/ 0 h 205"/>
                <a:gd name="T36" fmla="*/ 0 w 157"/>
                <a:gd name="T37" fmla="*/ 0 h 205"/>
                <a:gd name="T38" fmla="*/ 0 w 157"/>
                <a:gd name="T39" fmla="*/ 0 h 205"/>
                <a:gd name="T40" fmla="*/ 0 w 157"/>
                <a:gd name="T41" fmla="*/ 0 h 205"/>
                <a:gd name="T42" fmla="*/ 0 w 157"/>
                <a:gd name="T43" fmla="*/ 0 h 205"/>
                <a:gd name="T44" fmla="*/ 0 w 157"/>
                <a:gd name="T45" fmla="*/ 0 h 205"/>
                <a:gd name="T46" fmla="*/ 0 w 157"/>
                <a:gd name="T47" fmla="*/ 0 h 205"/>
                <a:gd name="T48" fmla="*/ 0 w 157"/>
                <a:gd name="T49" fmla="*/ 0 h 205"/>
                <a:gd name="T50" fmla="*/ 0 w 157"/>
                <a:gd name="T51" fmla="*/ 0 h 205"/>
                <a:gd name="T52" fmla="*/ 0 w 157"/>
                <a:gd name="T53" fmla="*/ 0 h 205"/>
                <a:gd name="T54" fmla="*/ 0 w 157"/>
                <a:gd name="T55" fmla="*/ 0 h 205"/>
                <a:gd name="T56" fmla="*/ 0 w 157"/>
                <a:gd name="T57" fmla="*/ 0 h 205"/>
                <a:gd name="T58" fmla="*/ 0 w 157"/>
                <a:gd name="T59" fmla="*/ 0 h 205"/>
                <a:gd name="T60" fmla="*/ 0 w 157"/>
                <a:gd name="T61" fmla="*/ 0 h 205"/>
                <a:gd name="T62" fmla="*/ 0 w 157"/>
                <a:gd name="T63" fmla="*/ 0 h 205"/>
                <a:gd name="T64" fmla="*/ 0 w 157"/>
                <a:gd name="T65" fmla="*/ 0 h 205"/>
                <a:gd name="T66" fmla="*/ 0 w 157"/>
                <a:gd name="T67" fmla="*/ 0 h 205"/>
                <a:gd name="T68" fmla="*/ 0 w 157"/>
                <a:gd name="T69" fmla="*/ 0 h 205"/>
                <a:gd name="T70" fmla="*/ 0 w 157"/>
                <a:gd name="T71" fmla="*/ 0 h 205"/>
                <a:gd name="T72" fmla="*/ 0 w 157"/>
                <a:gd name="T73" fmla="*/ 0 h 205"/>
                <a:gd name="T74" fmla="*/ 0 w 157"/>
                <a:gd name="T75" fmla="*/ 0 h 205"/>
                <a:gd name="T76" fmla="*/ 0 w 157"/>
                <a:gd name="T77" fmla="*/ 0 h 205"/>
                <a:gd name="T78" fmla="*/ 0 w 157"/>
                <a:gd name="T79" fmla="*/ 0 h 205"/>
                <a:gd name="T80" fmla="*/ 0 w 157"/>
                <a:gd name="T81" fmla="*/ 0 h 205"/>
                <a:gd name="T82" fmla="*/ 0 w 157"/>
                <a:gd name="T83" fmla="*/ 0 h 205"/>
                <a:gd name="T84" fmla="*/ 0 w 157"/>
                <a:gd name="T85" fmla="*/ 0 h 205"/>
                <a:gd name="T86" fmla="*/ 0 w 157"/>
                <a:gd name="T87" fmla="*/ 0 h 205"/>
                <a:gd name="T88" fmla="*/ 0 w 157"/>
                <a:gd name="T89" fmla="*/ 0 h 205"/>
                <a:gd name="T90" fmla="*/ 0 w 157"/>
                <a:gd name="T91" fmla="*/ 0 h 205"/>
                <a:gd name="T92" fmla="*/ 0 w 157"/>
                <a:gd name="T93" fmla="*/ 0 h 205"/>
                <a:gd name="T94" fmla="*/ 0 w 157"/>
                <a:gd name="T95" fmla="*/ 0 h 205"/>
                <a:gd name="T96" fmla="*/ 0 w 157"/>
                <a:gd name="T97" fmla="*/ 0 h 205"/>
                <a:gd name="T98" fmla="*/ 0 w 157"/>
                <a:gd name="T99" fmla="*/ 0 h 205"/>
                <a:gd name="T100" fmla="*/ 0 w 157"/>
                <a:gd name="T101" fmla="*/ 0 h 205"/>
                <a:gd name="T102" fmla="*/ 0 w 157"/>
                <a:gd name="T103" fmla="*/ 0 h 20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57"/>
                <a:gd name="T157" fmla="*/ 0 h 205"/>
                <a:gd name="T158" fmla="*/ 157 w 157"/>
                <a:gd name="T159" fmla="*/ 205 h 20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57" h="205">
                  <a:moveTo>
                    <a:pt x="16" y="23"/>
                  </a:moveTo>
                  <a:lnTo>
                    <a:pt x="0" y="35"/>
                  </a:lnTo>
                  <a:lnTo>
                    <a:pt x="1" y="63"/>
                  </a:lnTo>
                  <a:lnTo>
                    <a:pt x="5" y="58"/>
                  </a:lnTo>
                  <a:lnTo>
                    <a:pt x="8" y="58"/>
                  </a:lnTo>
                  <a:lnTo>
                    <a:pt x="1" y="112"/>
                  </a:lnTo>
                  <a:lnTo>
                    <a:pt x="1" y="115"/>
                  </a:lnTo>
                  <a:lnTo>
                    <a:pt x="2" y="123"/>
                  </a:lnTo>
                  <a:lnTo>
                    <a:pt x="7" y="131"/>
                  </a:lnTo>
                  <a:lnTo>
                    <a:pt x="19" y="133"/>
                  </a:lnTo>
                  <a:lnTo>
                    <a:pt x="55" y="130"/>
                  </a:lnTo>
                  <a:lnTo>
                    <a:pt x="59" y="131"/>
                  </a:lnTo>
                  <a:lnTo>
                    <a:pt x="55" y="134"/>
                  </a:lnTo>
                  <a:lnTo>
                    <a:pt x="52" y="144"/>
                  </a:lnTo>
                  <a:lnTo>
                    <a:pt x="60" y="152"/>
                  </a:lnTo>
                  <a:lnTo>
                    <a:pt x="76" y="139"/>
                  </a:lnTo>
                  <a:lnTo>
                    <a:pt x="77" y="128"/>
                  </a:lnTo>
                  <a:lnTo>
                    <a:pt x="82" y="105"/>
                  </a:lnTo>
                  <a:lnTo>
                    <a:pt x="88" y="78"/>
                  </a:lnTo>
                  <a:lnTo>
                    <a:pt x="96" y="59"/>
                  </a:lnTo>
                  <a:lnTo>
                    <a:pt x="98" y="49"/>
                  </a:lnTo>
                  <a:lnTo>
                    <a:pt x="114" y="41"/>
                  </a:lnTo>
                  <a:lnTo>
                    <a:pt x="115" y="41"/>
                  </a:lnTo>
                  <a:lnTo>
                    <a:pt x="117" y="43"/>
                  </a:lnTo>
                  <a:lnTo>
                    <a:pt x="118" y="45"/>
                  </a:lnTo>
                  <a:lnTo>
                    <a:pt x="119" y="49"/>
                  </a:lnTo>
                  <a:lnTo>
                    <a:pt x="115" y="53"/>
                  </a:lnTo>
                  <a:lnTo>
                    <a:pt x="115" y="56"/>
                  </a:lnTo>
                  <a:lnTo>
                    <a:pt x="120" y="56"/>
                  </a:lnTo>
                  <a:lnTo>
                    <a:pt x="119" y="61"/>
                  </a:lnTo>
                  <a:lnTo>
                    <a:pt x="117" y="62"/>
                  </a:lnTo>
                  <a:lnTo>
                    <a:pt x="115" y="68"/>
                  </a:lnTo>
                  <a:lnTo>
                    <a:pt x="119" y="72"/>
                  </a:lnTo>
                  <a:lnTo>
                    <a:pt x="112" y="78"/>
                  </a:lnTo>
                  <a:lnTo>
                    <a:pt x="111" y="108"/>
                  </a:lnTo>
                  <a:lnTo>
                    <a:pt x="110" y="112"/>
                  </a:lnTo>
                  <a:lnTo>
                    <a:pt x="105" y="123"/>
                  </a:lnTo>
                  <a:lnTo>
                    <a:pt x="102" y="137"/>
                  </a:lnTo>
                  <a:lnTo>
                    <a:pt x="99" y="149"/>
                  </a:lnTo>
                  <a:lnTo>
                    <a:pt x="89" y="161"/>
                  </a:lnTo>
                  <a:lnTo>
                    <a:pt x="61" y="165"/>
                  </a:lnTo>
                  <a:lnTo>
                    <a:pt x="61" y="169"/>
                  </a:lnTo>
                  <a:lnTo>
                    <a:pt x="36" y="172"/>
                  </a:lnTo>
                  <a:lnTo>
                    <a:pt x="31" y="177"/>
                  </a:lnTo>
                  <a:lnTo>
                    <a:pt x="25" y="177"/>
                  </a:lnTo>
                  <a:lnTo>
                    <a:pt x="22" y="174"/>
                  </a:lnTo>
                  <a:lnTo>
                    <a:pt x="16" y="176"/>
                  </a:lnTo>
                  <a:lnTo>
                    <a:pt x="1" y="179"/>
                  </a:lnTo>
                  <a:lnTo>
                    <a:pt x="7" y="205"/>
                  </a:lnTo>
                  <a:lnTo>
                    <a:pt x="10" y="202"/>
                  </a:lnTo>
                  <a:lnTo>
                    <a:pt x="15" y="202"/>
                  </a:lnTo>
                  <a:lnTo>
                    <a:pt x="17" y="205"/>
                  </a:lnTo>
                  <a:lnTo>
                    <a:pt x="20" y="202"/>
                  </a:lnTo>
                  <a:lnTo>
                    <a:pt x="22" y="202"/>
                  </a:lnTo>
                  <a:lnTo>
                    <a:pt x="25" y="201"/>
                  </a:lnTo>
                  <a:lnTo>
                    <a:pt x="30" y="200"/>
                  </a:lnTo>
                  <a:lnTo>
                    <a:pt x="36" y="197"/>
                  </a:lnTo>
                  <a:lnTo>
                    <a:pt x="41" y="195"/>
                  </a:lnTo>
                  <a:lnTo>
                    <a:pt x="47" y="193"/>
                  </a:lnTo>
                  <a:lnTo>
                    <a:pt x="53" y="191"/>
                  </a:lnTo>
                  <a:lnTo>
                    <a:pt x="56" y="188"/>
                  </a:lnTo>
                  <a:lnTo>
                    <a:pt x="83" y="186"/>
                  </a:lnTo>
                  <a:lnTo>
                    <a:pt x="86" y="182"/>
                  </a:lnTo>
                  <a:lnTo>
                    <a:pt x="89" y="188"/>
                  </a:lnTo>
                  <a:lnTo>
                    <a:pt x="93" y="179"/>
                  </a:lnTo>
                  <a:lnTo>
                    <a:pt x="99" y="180"/>
                  </a:lnTo>
                  <a:lnTo>
                    <a:pt x="102" y="174"/>
                  </a:lnTo>
                  <a:lnTo>
                    <a:pt x="105" y="175"/>
                  </a:lnTo>
                  <a:lnTo>
                    <a:pt x="105" y="186"/>
                  </a:lnTo>
                  <a:lnTo>
                    <a:pt x="107" y="186"/>
                  </a:lnTo>
                  <a:lnTo>
                    <a:pt x="108" y="178"/>
                  </a:lnTo>
                  <a:lnTo>
                    <a:pt x="111" y="178"/>
                  </a:lnTo>
                  <a:lnTo>
                    <a:pt x="112" y="181"/>
                  </a:lnTo>
                  <a:lnTo>
                    <a:pt x="119" y="181"/>
                  </a:lnTo>
                  <a:lnTo>
                    <a:pt x="121" y="176"/>
                  </a:lnTo>
                  <a:lnTo>
                    <a:pt x="125" y="175"/>
                  </a:lnTo>
                  <a:lnTo>
                    <a:pt x="125" y="180"/>
                  </a:lnTo>
                  <a:lnTo>
                    <a:pt x="131" y="177"/>
                  </a:lnTo>
                  <a:lnTo>
                    <a:pt x="134" y="162"/>
                  </a:lnTo>
                  <a:lnTo>
                    <a:pt x="141" y="126"/>
                  </a:lnTo>
                  <a:lnTo>
                    <a:pt x="148" y="79"/>
                  </a:lnTo>
                  <a:lnTo>
                    <a:pt x="150" y="31"/>
                  </a:lnTo>
                  <a:lnTo>
                    <a:pt x="151" y="30"/>
                  </a:lnTo>
                  <a:lnTo>
                    <a:pt x="154" y="26"/>
                  </a:lnTo>
                  <a:lnTo>
                    <a:pt x="156" y="21"/>
                  </a:lnTo>
                  <a:lnTo>
                    <a:pt x="157" y="15"/>
                  </a:lnTo>
                  <a:lnTo>
                    <a:pt x="156" y="14"/>
                  </a:lnTo>
                  <a:lnTo>
                    <a:pt x="153" y="10"/>
                  </a:lnTo>
                  <a:lnTo>
                    <a:pt x="149" y="6"/>
                  </a:lnTo>
                  <a:lnTo>
                    <a:pt x="147" y="1"/>
                  </a:lnTo>
                  <a:lnTo>
                    <a:pt x="112" y="0"/>
                  </a:lnTo>
                  <a:lnTo>
                    <a:pt x="110" y="6"/>
                  </a:lnTo>
                  <a:lnTo>
                    <a:pt x="104" y="20"/>
                  </a:lnTo>
                  <a:lnTo>
                    <a:pt x="97" y="35"/>
                  </a:lnTo>
                  <a:lnTo>
                    <a:pt x="89" y="47"/>
                  </a:lnTo>
                  <a:lnTo>
                    <a:pt x="86" y="49"/>
                  </a:lnTo>
                  <a:lnTo>
                    <a:pt x="82" y="55"/>
                  </a:lnTo>
                  <a:lnTo>
                    <a:pt x="74" y="65"/>
                  </a:lnTo>
                  <a:lnTo>
                    <a:pt x="64" y="77"/>
                  </a:lnTo>
                  <a:lnTo>
                    <a:pt x="53" y="90"/>
                  </a:lnTo>
                  <a:lnTo>
                    <a:pt x="41" y="103"/>
                  </a:lnTo>
                  <a:lnTo>
                    <a:pt x="29" y="113"/>
                  </a:lnTo>
                  <a:lnTo>
                    <a:pt x="17" y="123"/>
                  </a:lnTo>
                  <a:lnTo>
                    <a:pt x="15" y="123"/>
                  </a:lnTo>
                  <a:lnTo>
                    <a:pt x="16" y="23"/>
                  </a:lnTo>
                  <a:close/>
                </a:path>
              </a:pathLst>
            </a:custGeom>
            <a:solidFill>
              <a:srgbClr val="CC1933"/>
            </a:solidFill>
            <a:ln w="9525">
              <a:noFill/>
              <a:round/>
              <a:headEnd/>
              <a:tailEnd/>
            </a:ln>
          </p:spPr>
          <p:txBody>
            <a:bodyPr/>
            <a:lstStyle/>
            <a:p>
              <a:endParaRPr lang="tr-TR"/>
            </a:p>
          </p:txBody>
        </p:sp>
        <p:sp>
          <p:nvSpPr>
            <p:cNvPr id="17722" name="Freeform 253"/>
            <p:cNvSpPr>
              <a:spLocks/>
            </p:cNvSpPr>
            <p:nvPr/>
          </p:nvSpPr>
          <p:spPr bwMode="auto">
            <a:xfrm>
              <a:off x="1549" y="3386"/>
              <a:ext cx="12" cy="6"/>
            </a:xfrm>
            <a:custGeom>
              <a:avLst/>
              <a:gdLst>
                <a:gd name="T0" fmla="*/ 0 w 36"/>
                <a:gd name="T1" fmla="*/ 0 h 20"/>
                <a:gd name="T2" fmla="*/ 0 w 36"/>
                <a:gd name="T3" fmla="*/ 0 h 20"/>
                <a:gd name="T4" fmla="*/ 0 w 36"/>
                <a:gd name="T5" fmla="*/ 0 h 20"/>
                <a:gd name="T6" fmla="*/ 0 w 36"/>
                <a:gd name="T7" fmla="*/ 0 h 20"/>
                <a:gd name="T8" fmla="*/ 0 w 36"/>
                <a:gd name="T9" fmla="*/ 0 h 20"/>
                <a:gd name="T10" fmla="*/ 0 w 36"/>
                <a:gd name="T11" fmla="*/ 0 h 20"/>
                <a:gd name="T12" fmla="*/ 0 60000 65536"/>
                <a:gd name="T13" fmla="*/ 0 60000 65536"/>
                <a:gd name="T14" fmla="*/ 0 60000 65536"/>
                <a:gd name="T15" fmla="*/ 0 60000 65536"/>
                <a:gd name="T16" fmla="*/ 0 60000 65536"/>
                <a:gd name="T17" fmla="*/ 0 60000 65536"/>
                <a:gd name="T18" fmla="*/ 0 w 36"/>
                <a:gd name="T19" fmla="*/ 0 h 20"/>
                <a:gd name="T20" fmla="*/ 36 w 36"/>
                <a:gd name="T21" fmla="*/ 20 h 20"/>
              </a:gdLst>
              <a:ahLst/>
              <a:cxnLst>
                <a:cxn ang="T12">
                  <a:pos x="T0" y="T1"/>
                </a:cxn>
                <a:cxn ang="T13">
                  <a:pos x="T2" y="T3"/>
                </a:cxn>
                <a:cxn ang="T14">
                  <a:pos x="T4" y="T5"/>
                </a:cxn>
                <a:cxn ang="T15">
                  <a:pos x="T6" y="T7"/>
                </a:cxn>
                <a:cxn ang="T16">
                  <a:pos x="T8" y="T9"/>
                </a:cxn>
                <a:cxn ang="T17">
                  <a:pos x="T10" y="T11"/>
                </a:cxn>
              </a:cxnLst>
              <a:rect l="T18" t="T19" r="T20" b="T21"/>
              <a:pathLst>
                <a:path w="36" h="20">
                  <a:moveTo>
                    <a:pt x="0" y="6"/>
                  </a:moveTo>
                  <a:lnTo>
                    <a:pt x="30" y="0"/>
                  </a:lnTo>
                  <a:lnTo>
                    <a:pt x="36" y="13"/>
                  </a:lnTo>
                  <a:lnTo>
                    <a:pt x="31" y="20"/>
                  </a:lnTo>
                  <a:lnTo>
                    <a:pt x="8" y="20"/>
                  </a:lnTo>
                  <a:lnTo>
                    <a:pt x="0" y="6"/>
                  </a:lnTo>
                  <a:close/>
                </a:path>
              </a:pathLst>
            </a:custGeom>
            <a:solidFill>
              <a:srgbClr val="CC1933"/>
            </a:solidFill>
            <a:ln w="9525">
              <a:noFill/>
              <a:round/>
              <a:headEnd/>
              <a:tailEnd/>
            </a:ln>
          </p:spPr>
          <p:txBody>
            <a:bodyPr/>
            <a:lstStyle/>
            <a:p>
              <a:endParaRPr lang="tr-TR"/>
            </a:p>
          </p:txBody>
        </p:sp>
        <p:sp>
          <p:nvSpPr>
            <p:cNvPr id="17723" name="Freeform 254"/>
            <p:cNvSpPr>
              <a:spLocks/>
            </p:cNvSpPr>
            <p:nvPr/>
          </p:nvSpPr>
          <p:spPr bwMode="auto">
            <a:xfrm>
              <a:off x="1533" y="3393"/>
              <a:ext cx="22" cy="10"/>
            </a:xfrm>
            <a:custGeom>
              <a:avLst/>
              <a:gdLst>
                <a:gd name="T0" fmla="*/ 0 w 66"/>
                <a:gd name="T1" fmla="*/ 0 h 31"/>
                <a:gd name="T2" fmla="*/ 0 w 66"/>
                <a:gd name="T3" fmla="*/ 0 h 31"/>
                <a:gd name="T4" fmla="*/ 0 w 66"/>
                <a:gd name="T5" fmla="*/ 0 h 31"/>
                <a:gd name="T6" fmla="*/ 0 w 66"/>
                <a:gd name="T7" fmla="*/ 0 h 31"/>
                <a:gd name="T8" fmla="*/ 0 w 66"/>
                <a:gd name="T9" fmla="*/ 0 h 31"/>
                <a:gd name="T10" fmla="*/ 0 w 66"/>
                <a:gd name="T11" fmla="*/ 0 h 31"/>
                <a:gd name="T12" fmla="*/ 0 w 66"/>
                <a:gd name="T13" fmla="*/ 0 h 31"/>
                <a:gd name="T14" fmla="*/ 0 w 66"/>
                <a:gd name="T15" fmla="*/ 0 h 31"/>
                <a:gd name="T16" fmla="*/ 0 w 66"/>
                <a:gd name="T17" fmla="*/ 0 h 31"/>
                <a:gd name="T18" fmla="*/ 0 w 66"/>
                <a:gd name="T19" fmla="*/ 0 h 31"/>
                <a:gd name="T20" fmla="*/ 0 w 66"/>
                <a:gd name="T21" fmla="*/ 0 h 31"/>
                <a:gd name="T22" fmla="*/ 0 w 66"/>
                <a:gd name="T23" fmla="*/ 0 h 31"/>
                <a:gd name="T24" fmla="*/ 0 w 66"/>
                <a:gd name="T25" fmla="*/ 0 h 31"/>
                <a:gd name="T26" fmla="*/ 0 w 66"/>
                <a:gd name="T27" fmla="*/ 0 h 31"/>
                <a:gd name="T28" fmla="*/ 0 w 66"/>
                <a:gd name="T29" fmla="*/ 0 h 31"/>
                <a:gd name="T30" fmla="*/ 0 w 66"/>
                <a:gd name="T31" fmla="*/ 0 h 31"/>
                <a:gd name="T32" fmla="*/ 0 w 66"/>
                <a:gd name="T33" fmla="*/ 0 h 31"/>
                <a:gd name="T34" fmla="*/ 0 w 66"/>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6"/>
                <a:gd name="T55" fmla="*/ 0 h 31"/>
                <a:gd name="T56" fmla="*/ 66 w 66"/>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6" h="31">
                  <a:moveTo>
                    <a:pt x="30" y="0"/>
                  </a:moveTo>
                  <a:lnTo>
                    <a:pt x="64" y="3"/>
                  </a:lnTo>
                  <a:lnTo>
                    <a:pt x="66" y="29"/>
                  </a:lnTo>
                  <a:lnTo>
                    <a:pt x="65" y="29"/>
                  </a:lnTo>
                  <a:lnTo>
                    <a:pt x="62" y="30"/>
                  </a:lnTo>
                  <a:lnTo>
                    <a:pt x="56" y="30"/>
                  </a:lnTo>
                  <a:lnTo>
                    <a:pt x="50" y="31"/>
                  </a:lnTo>
                  <a:lnTo>
                    <a:pt x="42" y="31"/>
                  </a:lnTo>
                  <a:lnTo>
                    <a:pt x="35" y="31"/>
                  </a:lnTo>
                  <a:lnTo>
                    <a:pt x="28" y="30"/>
                  </a:lnTo>
                  <a:lnTo>
                    <a:pt x="21" y="28"/>
                  </a:lnTo>
                  <a:lnTo>
                    <a:pt x="7" y="24"/>
                  </a:lnTo>
                  <a:lnTo>
                    <a:pt x="1" y="21"/>
                  </a:lnTo>
                  <a:lnTo>
                    <a:pt x="0" y="18"/>
                  </a:lnTo>
                  <a:lnTo>
                    <a:pt x="34" y="7"/>
                  </a:lnTo>
                  <a:lnTo>
                    <a:pt x="36" y="5"/>
                  </a:lnTo>
                  <a:lnTo>
                    <a:pt x="14" y="7"/>
                  </a:lnTo>
                  <a:lnTo>
                    <a:pt x="30" y="0"/>
                  </a:lnTo>
                  <a:close/>
                </a:path>
              </a:pathLst>
            </a:custGeom>
            <a:solidFill>
              <a:srgbClr val="7F0000"/>
            </a:solidFill>
            <a:ln w="9525">
              <a:noFill/>
              <a:round/>
              <a:headEnd/>
              <a:tailEnd/>
            </a:ln>
          </p:spPr>
          <p:txBody>
            <a:bodyPr/>
            <a:lstStyle/>
            <a:p>
              <a:endParaRPr lang="tr-TR"/>
            </a:p>
          </p:txBody>
        </p:sp>
        <p:sp>
          <p:nvSpPr>
            <p:cNvPr id="17724" name="Freeform 255"/>
            <p:cNvSpPr>
              <a:spLocks/>
            </p:cNvSpPr>
            <p:nvPr/>
          </p:nvSpPr>
          <p:spPr bwMode="auto">
            <a:xfrm>
              <a:off x="1578" y="3403"/>
              <a:ext cx="22" cy="94"/>
            </a:xfrm>
            <a:custGeom>
              <a:avLst/>
              <a:gdLst>
                <a:gd name="T0" fmla="*/ 0 w 67"/>
                <a:gd name="T1" fmla="*/ 0 h 283"/>
                <a:gd name="T2" fmla="*/ 0 w 67"/>
                <a:gd name="T3" fmla="*/ 0 h 283"/>
                <a:gd name="T4" fmla="*/ 0 w 67"/>
                <a:gd name="T5" fmla="*/ 0 h 283"/>
                <a:gd name="T6" fmla="*/ 0 w 67"/>
                <a:gd name="T7" fmla="*/ 0 h 283"/>
                <a:gd name="T8" fmla="*/ 0 w 67"/>
                <a:gd name="T9" fmla="*/ 0 h 283"/>
                <a:gd name="T10" fmla="*/ 0 w 67"/>
                <a:gd name="T11" fmla="*/ 0 h 283"/>
                <a:gd name="T12" fmla="*/ 0 w 67"/>
                <a:gd name="T13" fmla="*/ 0 h 283"/>
                <a:gd name="T14" fmla="*/ 0 w 67"/>
                <a:gd name="T15" fmla="*/ 0 h 283"/>
                <a:gd name="T16" fmla="*/ 0 w 67"/>
                <a:gd name="T17" fmla="*/ 0 h 283"/>
                <a:gd name="T18" fmla="*/ 0 w 67"/>
                <a:gd name="T19" fmla="*/ 0 h 283"/>
                <a:gd name="T20" fmla="*/ 0 w 67"/>
                <a:gd name="T21" fmla="*/ 0 h 283"/>
                <a:gd name="T22" fmla="*/ 0 w 67"/>
                <a:gd name="T23" fmla="*/ 0 h 283"/>
                <a:gd name="T24" fmla="*/ 0 w 67"/>
                <a:gd name="T25" fmla="*/ 0 h 283"/>
                <a:gd name="T26" fmla="*/ 0 w 67"/>
                <a:gd name="T27" fmla="*/ 0 h 283"/>
                <a:gd name="T28" fmla="*/ 0 w 67"/>
                <a:gd name="T29" fmla="*/ 0 h 283"/>
                <a:gd name="T30" fmla="*/ 0 w 67"/>
                <a:gd name="T31" fmla="*/ 0 h 283"/>
                <a:gd name="T32" fmla="*/ 0 w 67"/>
                <a:gd name="T33" fmla="*/ 0 h 283"/>
                <a:gd name="T34" fmla="*/ 0 w 67"/>
                <a:gd name="T35" fmla="*/ 0 h 283"/>
                <a:gd name="T36" fmla="*/ 0 w 67"/>
                <a:gd name="T37" fmla="*/ 0 h 283"/>
                <a:gd name="T38" fmla="*/ 0 w 67"/>
                <a:gd name="T39" fmla="*/ 0 h 283"/>
                <a:gd name="T40" fmla="*/ 0 w 67"/>
                <a:gd name="T41" fmla="*/ 0 h 283"/>
                <a:gd name="T42" fmla="*/ 0 w 67"/>
                <a:gd name="T43" fmla="*/ 0 h 283"/>
                <a:gd name="T44" fmla="*/ 0 w 67"/>
                <a:gd name="T45" fmla="*/ 0 h 283"/>
                <a:gd name="T46" fmla="*/ 0 w 67"/>
                <a:gd name="T47" fmla="*/ 0 h 283"/>
                <a:gd name="T48" fmla="*/ 0 w 67"/>
                <a:gd name="T49" fmla="*/ 0 h 283"/>
                <a:gd name="T50" fmla="*/ 0 w 67"/>
                <a:gd name="T51" fmla="*/ 0 h 283"/>
                <a:gd name="T52" fmla="*/ 0 w 67"/>
                <a:gd name="T53" fmla="*/ 0 h 283"/>
                <a:gd name="T54" fmla="*/ 0 w 67"/>
                <a:gd name="T55" fmla="*/ 0 h 283"/>
                <a:gd name="T56" fmla="*/ 0 w 67"/>
                <a:gd name="T57" fmla="*/ 0 h 283"/>
                <a:gd name="T58" fmla="*/ 0 w 67"/>
                <a:gd name="T59" fmla="*/ 0 h 283"/>
                <a:gd name="T60" fmla="*/ 0 w 67"/>
                <a:gd name="T61" fmla="*/ 0 h 283"/>
                <a:gd name="T62" fmla="*/ 0 w 67"/>
                <a:gd name="T63" fmla="*/ 0 h 283"/>
                <a:gd name="T64" fmla="*/ 0 w 67"/>
                <a:gd name="T65" fmla="*/ 0 h 283"/>
                <a:gd name="T66" fmla="*/ 0 w 67"/>
                <a:gd name="T67" fmla="*/ 0 h 283"/>
                <a:gd name="T68" fmla="*/ 0 w 67"/>
                <a:gd name="T69" fmla="*/ 0 h 283"/>
                <a:gd name="T70" fmla="*/ 0 w 67"/>
                <a:gd name="T71" fmla="*/ 0 h 2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7"/>
                <a:gd name="T109" fmla="*/ 0 h 283"/>
                <a:gd name="T110" fmla="*/ 67 w 67"/>
                <a:gd name="T111" fmla="*/ 283 h 28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7" h="283">
                  <a:moveTo>
                    <a:pt x="53" y="0"/>
                  </a:moveTo>
                  <a:lnTo>
                    <a:pt x="30" y="2"/>
                  </a:lnTo>
                  <a:lnTo>
                    <a:pt x="28" y="5"/>
                  </a:lnTo>
                  <a:lnTo>
                    <a:pt x="24" y="13"/>
                  </a:lnTo>
                  <a:lnTo>
                    <a:pt x="17" y="23"/>
                  </a:lnTo>
                  <a:lnTo>
                    <a:pt x="9" y="31"/>
                  </a:lnTo>
                  <a:lnTo>
                    <a:pt x="5" y="40"/>
                  </a:lnTo>
                  <a:lnTo>
                    <a:pt x="1" y="63"/>
                  </a:lnTo>
                  <a:lnTo>
                    <a:pt x="0" y="101"/>
                  </a:lnTo>
                  <a:lnTo>
                    <a:pt x="8" y="153"/>
                  </a:lnTo>
                  <a:lnTo>
                    <a:pt x="13" y="281"/>
                  </a:lnTo>
                  <a:lnTo>
                    <a:pt x="15" y="281"/>
                  </a:lnTo>
                  <a:lnTo>
                    <a:pt x="19" y="282"/>
                  </a:lnTo>
                  <a:lnTo>
                    <a:pt x="25" y="283"/>
                  </a:lnTo>
                  <a:lnTo>
                    <a:pt x="32" y="283"/>
                  </a:lnTo>
                  <a:lnTo>
                    <a:pt x="40" y="283"/>
                  </a:lnTo>
                  <a:lnTo>
                    <a:pt x="47" y="281"/>
                  </a:lnTo>
                  <a:lnTo>
                    <a:pt x="54" y="279"/>
                  </a:lnTo>
                  <a:lnTo>
                    <a:pt x="59" y="274"/>
                  </a:lnTo>
                  <a:lnTo>
                    <a:pt x="57" y="265"/>
                  </a:lnTo>
                  <a:lnTo>
                    <a:pt x="54" y="241"/>
                  </a:lnTo>
                  <a:lnTo>
                    <a:pt x="49" y="202"/>
                  </a:lnTo>
                  <a:lnTo>
                    <a:pt x="48" y="149"/>
                  </a:lnTo>
                  <a:lnTo>
                    <a:pt x="48" y="143"/>
                  </a:lnTo>
                  <a:lnTo>
                    <a:pt x="50" y="129"/>
                  </a:lnTo>
                  <a:lnTo>
                    <a:pt x="55" y="111"/>
                  </a:lnTo>
                  <a:lnTo>
                    <a:pt x="64" y="91"/>
                  </a:lnTo>
                  <a:lnTo>
                    <a:pt x="66" y="82"/>
                  </a:lnTo>
                  <a:lnTo>
                    <a:pt x="67" y="61"/>
                  </a:lnTo>
                  <a:lnTo>
                    <a:pt x="66" y="40"/>
                  </a:lnTo>
                  <a:lnTo>
                    <a:pt x="61" y="25"/>
                  </a:lnTo>
                  <a:lnTo>
                    <a:pt x="60" y="22"/>
                  </a:lnTo>
                  <a:lnTo>
                    <a:pt x="57" y="14"/>
                  </a:lnTo>
                  <a:lnTo>
                    <a:pt x="55" y="6"/>
                  </a:lnTo>
                  <a:lnTo>
                    <a:pt x="54" y="1"/>
                  </a:lnTo>
                  <a:lnTo>
                    <a:pt x="53" y="0"/>
                  </a:lnTo>
                  <a:close/>
                </a:path>
              </a:pathLst>
            </a:custGeom>
            <a:solidFill>
              <a:srgbClr val="CC1933"/>
            </a:solidFill>
            <a:ln w="9525">
              <a:noFill/>
              <a:round/>
              <a:headEnd/>
              <a:tailEnd/>
            </a:ln>
          </p:spPr>
          <p:txBody>
            <a:bodyPr/>
            <a:lstStyle/>
            <a:p>
              <a:endParaRPr lang="tr-TR"/>
            </a:p>
          </p:txBody>
        </p:sp>
        <p:sp>
          <p:nvSpPr>
            <p:cNvPr id="17725" name="Freeform 256"/>
            <p:cNvSpPr>
              <a:spLocks/>
            </p:cNvSpPr>
            <p:nvPr/>
          </p:nvSpPr>
          <p:spPr bwMode="auto">
            <a:xfrm>
              <a:off x="1569" y="3506"/>
              <a:ext cx="19" cy="55"/>
            </a:xfrm>
            <a:custGeom>
              <a:avLst/>
              <a:gdLst>
                <a:gd name="T0" fmla="*/ 0 w 57"/>
                <a:gd name="T1" fmla="*/ 0 h 167"/>
                <a:gd name="T2" fmla="*/ 0 w 57"/>
                <a:gd name="T3" fmla="*/ 0 h 167"/>
                <a:gd name="T4" fmla="*/ 0 w 57"/>
                <a:gd name="T5" fmla="*/ 0 h 167"/>
                <a:gd name="T6" fmla="*/ 0 w 57"/>
                <a:gd name="T7" fmla="*/ 0 h 167"/>
                <a:gd name="T8" fmla="*/ 0 w 57"/>
                <a:gd name="T9" fmla="*/ 0 h 167"/>
                <a:gd name="T10" fmla="*/ 0 w 57"/>
                <a:gd name="T11" fmla="*/ 0 h 167"/>
                <a:gd name="T12" fmla="*/ 0 w 57"/>
                <a:gd name="T13" fmla="*/ 0 h 167"/>
                <a:gd name="T14" fmla="*/ 0 w 57"/>
                <a:gd name="T15" fmla="*/ 0 h 167"/>
                <a:gd name="T16" fmla="*/ 0 w 57"/>
                <a:gd name="T17" fmla="*/ 0 h 167"/>
                <a:gd name="T18" fmla="*/ 0 w 57"/>
                <a:gd name="T19" fmla="*/ 0 h 167"/>
                <a:gd name="T20" fmla="*/ 0 w 57"/>
                <a:gd name="T21" fmla="*/ 0 h 167"/>
                <a:gd name="T22" fmla="*/ 0 w 57"/>
                <a:gd name="T23" fmla="*/ 0 h 167"/>
                <a:gd name="T24" fmla="*/ 0 w 57"/>
                <a:gd name="T25" fmla="*/ 0 h 167"/>
                <a:gd name="T26" fmla="*/ 0 w 57"/>
                <a:gd name="T27" fmla="*/ 0 h 167"/>
                <a:gd name="T28" fmla="*/ 0 w 57"/>
                <a:gd name="T29" fmla="*/ 0 h 167"/>
                <a:gd name="T30" fmla="*/ 0 w 57"/>
                <a:gd name="T31" fmla="*/ 0 h 167"/>
                <a:gd name="T32" fmla="*/ 0 w 57"/>
                <a:gd name="T33" fmla="*/ 0 h 167"/>
                <a:gd name="T34" fmla="*/ 0 w 57"/>
                <a:gd name="T35" fmla="*/ 0 h 167"/>
                <a:gd name="T36" fmla="*/ 0 w 57"/>
                <a:gd name="T37" fmla="*/ 0 h 167"/>
                <a:gd name="T38" fmla="*/ 0 w 57"/>
                <a:gd name="T39" fmla="*/ 0 h 167"/>
                <a:gd name="T40" fmla="*/ 0 w 57"/>
                <a:gd name="T41" fmla="*/ 0 h 167"/>
                <a:gd name="T42" fmla="*/ 0 w 57"/>
                <a:gd name="T43" fmla="*/ 0 h 16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7"/>
                <a:gd name="T67" fmla="*/ 0 h 167"/>
                <a:gd name="T68" fmla="*/ 57 w 57"/>
                <a:gd name="T69" fmla="*/ 167 h 16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7" h="167">
                  <a:moveTo>
                    <a:pt x="53" y="0"/>
                  </a:moveTo>
                  <a:lnTo>
                    <a:pt x="33" y="8"/>
                  </a:lnTo>
                  <a:lnTo>
                    <a:pt x="28" y="100"/>
                  </a:lnTo>
                  <a:lnTo>
                    <a:pt x="24" y="105"/>
                  </a:lnTo>
                  <a:lnTo>
                    <a:pt x="22" y="140"/>
                  </a:lnTo>
                  <a:lnTo>
                    <a:pt x="0" y="167"/>
                  </a:lnTo>
                  <a:lnTo>
                    <a:pt x="3" y="167"/>
                  </a:lnTo>
                  <a:lnTo>
                    <a:pt x="5" y="166"/>
                  </a:lnTo>
                  <a:lnTo>
                    <a:pt x="8" y="163"/>
                  </a:lnTo>
                  <a:lnTo>
                    <a:pt x="14" y="160"/>
                  </a:lnTo>
                  <a:lnTo>
                    <a:pt x="20" y="154"/>
                  </a:lnTo>
                  <a:lnTo>
                    <a:pt x="27" y="148"/>
                  </a:lnTo>
                  <a:lnTo>
                    <a:pt x="32" y="141"/>
                  </a:lnTo>
                  <a:lnTo>
                    <a:pt x="38" y="136"/>
                  </a:lnTo>
                  <a:lnTo>
                    <a:pt x="42" y="129"/>
                  </a:lnTo>
                  <a:lnTo>
                    <a:pt x="37" y="121"/>
                  </a:lnTo>
                  <a:lnTo>
                    <a:pt x="37" y="118"/>
                  </a:lnTo>
                  <a:lnTo>
                    <a:pt x="38" y="110"/>
                  </a:lnTo>
                  <a:lnTo>
                    <a:pt x="39" y="97"/>
                  </a:lnTo>
                  <a:lnTo>
                    <a:pt x="40" y="81"/>
                  </a:lnTo>
                  <a:lnTo>
                    <a:pt x="57" y="9"/>
                  </a:lnTo>
                  <a:lnTo>
                    <a:pt x="53" y="0"/>
                  </a:lnTo>
                  <a:close/>
                </a:path>
              </a:pathLst>
            </a:custGeom>
            <a:solidFill>
              <a:srgbClr val="7F0000"/>
            </a:solidFill>
            <a:ln w="9525">
              <a:noFill/>
              <a:round/>
              <a:headEnd/>
              <a:tailEnd/>
            </a:ln>
          </p:spPr>
          <p:txBody>
            <a:bodyPr/>
            <a:lstStyle/>
            <a:p>
              <a:endParaRPr lang="tr-TR"/>
            </a:p>
          </p:txBody>
        </p:sp>
        <p:sp>
          <p:nvSpPr>
            <p:cNvPr id="17726" name="Freeform 257"/>
            <p:cNvSpPr>
              <a:spLocks/>
            </p:cNvSpPr>
            <p:nvPr/>
          </p:nvSpPr>
          <p:spPr bwMode="auto">
            <a:xfrm>
              <a:off x="1558" y="3506"/>
              <a:ext cx="12" cy="47"/>
            </a:xfrm>
            <a:custGeom>
              <a:avLst/>
              <a:gdLst>
                <a:gd name="T0" fmla="*/ 0 w 36"/>
                <a:gd name="T1" fmla="*/ 0 h 142"/>
                <a:gd name="T2" fmla="*/ 0 w 36"/>
                <a:gd name="T3" fmla="*/ 0 h 142"/>
                <a:gd name="T4" fmla="*/ 0 w 36"/>
                <a:gd name="T5" fmla="*/ 0 h 142"/>
                <a:gd name="T6" fmla="*/ 0 w 36"/>
                <a:gd name="T7" fmla="*/ 0 h 142"/>
                <a:gd name="T8" fmla="*/ 0 w 36"/>
                <a:gd name="T9" fmla="*/ 0 h 142"/>
                <a:gd name="T10" fmla="*/ 0 w 36"/>
                <a:gd name="T11" fmla="*/ 0 h 142"/>
                <a:gd name="T12" fmla="*/ 0 w 36"/>
                <a:gd name="T13" fmla="*/ 0 h 142"/>
                <a:gd name="T14" fmla="*/ 0 w 36"/>
                <a:gd name="T15" fmla="*/ 0 h 142"/>
                <a:gd name="T16" fmla="*/ 0 w 36"/>
                <a:gd name="T17" fmla="*/ 0 h 142"/>
                <a:gd name="T18" fmla="*/ 0 w 36"/>
                <a:gd name="T19" fmla="*/ 0 h 142"/>
                <a:gd name="T20" fmla="*/ 0 w 36"/>
                <a:gd name="T21" fmla="*/ 0 h 1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
                <a:gd name="T34" fmla="*/ 0 h 142"/>
                <a:gd name="T35" fmla="*/ 36 w 36"/>
                <a:gd name="T36" fmla="*/ 142 h 1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 h="142">
                  <a:moveTo>
                    <a:pt x="36" y="0"/>
                  </a:moveTo>
                  <a:lnTo>
                    <a:pt x="20" y="122"/>
                  </a:lnTo>
                  <a:lnTo>
                    <a:pt x="0" y="142"/>
                  </a:lnTo>
                  <a:lnTo>
                    <a:pt x="12" y="124"/>
                  </a:lnTo>
                  <a:lnTo>
                    <a:pt x="12" y="21"/>
                  </a:lnTo>
                  <a:lnTo>
                    <a:pt x="15" y="20"/>
                  </a:lnTo>
                  <a:lnTo>
                    <a:pt x="19" y="15"/>
                  </a:lnTo>
                  <a:lnTo>
                    <a:pt x="25" y="10"/>
                  </a:lnTo>
                  <a:lnTo>
                    <a:pt x="30" y="5"/>
                  </a:lnTo>
                  <a:lnTo>
                    <a:pt x="32" y="0"/>
                  </a:lnTo>
                  <a:lnTo>
                    <a:pt x="36" y="0"/>
                  </a:lnTo>
                  <a:close/>
                </a:path>
              </a:pathLst>
            </a:custGeom>
            <a:solidFill>
              <a:srgbClr val="7F0000"/>
            </a:solidFill>
            <a:ln w="9525">
              <a:noFill/>
              <a:round/>
              <a:headEnd/>
              <a:tailEnd/>
            </a:ln>
          </p:spPr>
          <p:txBody>
            <a:bodyPr/>
            <a:lstStyle/>
            <a:p>
              <a:endParaRPr lang="tr-TR"/>
            </a:p>
          </p:txBody>
        </p:sp>
        <p:sp>
          <p:nvSpPr>
            <p:cNvPr id="17727" name="Freeform 258"/>
            <p:cNvSpPr>
              <a:spLocks/>
            </p:cNvSpPr>
            <p:nvPr/>
          </p:nvSpPr>
          <p:spPr bwMode="auto">
            <a:xfrm>
              <a:off x="1609" y="3445"/>
              <a:ext cx="24" cy="8"/>
            </a:xfrm>
            <a:custGeom>
              <a:avLst/>
              <a:gdLst>
                <a:gd name="T0" fmla="*/ 0 w 71"/>
                <a:gd name="T1" fmla="*/ 0 h 26"/>
                <a:gd name="T2" fmla="*/ 0 w 71"/>
                <a:gd name="T3" fmla="*/ 0 h 26"/>
                <a:gd name="T4" fmla="*/ 0 w 71"/>
                <a:gd name="T5" fmla="*/ 0 h 26"/>
                <a:gd name="T6" fmla="*/ 0 w 71"/>
                <a:gd name="T7" fmla="*/ 0 h 26"/>
                <a:gd name="T8" fmla="*/ 0 w 71"/>
                <a:gd name="T9" fmla="*/ 0 h 26"/>
                <a:gd name="T10" fmla="*/ 0 w 71"/>
                <a:gd name="T11" fmla="*/ 0 h 26"/>
                <a:gd name="T12" fmla="*/ 0 w 71"/>
                <a:gd name="T13" fmla="*/ 0 h 26"/>
                <a:gd name="T14" fmla="*/ 0 60000 65536"/>
                <a:gd name="T15" fmla="*/ 0 60000 65536"/>
                <a:gd name="T16" fmla="*/ 0 60000 65536"/>
                <a:gd name="T17" fmla="*/ 0 60000 65536"/>
                <a:gd name="T18" fmla="*/ 0 60000 65536"/>
                <a:gd name="T19" fmla="*/ 0 60000 65536"/>
                <a:gd name="T20" fmla="*/ 0 60000 65536"/>
                <a:gd name="T21" fmla="*/ 0 w 71"/>
                <a:gd name="T22" fmla="*/ 0 h 26"/>
                <a:gd name="T23" fmla="*/ 71 w 71"/>
                <a:gd name="T24" fmla="*/ 26 h 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26">
                  <a:moveTo>
                    <a:pt x="0" y="0"/>
                  </a:moveTo>
                  <a:lnTo>
                    <a:pt x="0" y="26"/>
                  </a:lnTo>
                  <a:lnTo>
                    <a:pt x="57" y="26"/>
                  </a:lnTo>
                  <a:lnTo>
                    <a:pt x="57" y="18"/>
                  </a:lnTo>
                  <a:lnTo>
                    <a:pt x="71" y="18"/>
                  </a:lnTo>
                  <a:lnTo>
                    <a:pt x="50" y="0"/>
                  </a:lnTo>
                  <a:lnTo>
                    <a:pt x="0" y="0"/>
                  </a:lnTo>
                  <a:close/>
                </a:path>
              </a:pathLst>
            </a:custGeom>
            <a:solidFill>
              <a:srgbClr val="997F33"/>
            </a:solidFill>
            <a:ln w="9525">
              <a:noFill/>
              <a:round/>
              <a:headEnd/>
              <a:tailEnd/>
            </a:ln>
          </p:spPr>
          <p:txBody>
            <a:bodyPr/>
            <a:lstStyle/>
            <a:p>
              <a:endParaRPr lang="tr-TR"/>
            </a:p>
          </p:txBody>
        </p:sp>
        <p:sp>
          <p:nvSpPr>
            <p:cNvPr id="17728" name="Freeform 259"/>
            <p:cNvSpPr>
              <a:spLocks/>
            </p:cNvSpPr>
            <p:nvPr/>
          </p:nvSpPr>
          <p:spPr bwMode="auto">
            <a:xfrm>
              <a:off x="1606" y="3440"/>
              <a:ext cx="29" cy="2"/>
            </a:xfrm>
            <a:custGeom>
              <a:avLst/>
              <a:gdLst>
                <a:gd name="T0" fmla="*/ 0 w 86"/>
                <a:gd name="T1" fmla="*/ 0 h 7"/>
                <a:gd name="T2" fmla="*/ 0 w 86"/>
                <a:gd name="T3" fmla="*/ 0 h 7"/>
                <a:gd name="T4" fmla="*/ 0 w 86"/>
                <a:gd name="T5" fmla="*/ 0 h 7"/>
                <a:gd name="T6" fmla="*/ 0 w 86"/>
                <a:gd name="T7" fmla="*/ 0 h 7"/>
                <a:gd name="T8" fmla="*/ 0 w 86"/>
                <a:gd name="T9" fmla="*/ 0 h 7"/>
                <a:gd name="T10" fmla="*/ 0 60000 65536"/>
                <a:gd name="T11" fmla="*/ 0 60000 65536"/>
                <a:gd name="T12" fmla="*/ 0 60000 65536"/>
                <a:gd name="T13" fmla="*/ 0 60000 65536"/>
                <a:gd name="T14" fmla="*/ 0 60000 65536"/>
                <a:gd name="T15" fmla="*/ 0 w 86"/>
                <a:gd name="T16" fmla="*/ 0 h 7"/>
                <a:gd name="T17" fmla="*/ 86 w 86"/>
                <a:gd name="T18" fmla="*/ 7 h 7"/>
              </a:gdLst>
              <a:ahLst/>
              <a:cxnLst>
                <a:cxn ang="T10">
                  <a:pos x="T0" y="T1"/>
                </a:cxn>
                <a:cxn ang="T11">
                  <a:pos x="T2" y="T3"/>
                </a:cxn>
                <a:cxn ang="T12">
                  <a:pos x="T4" y="T5"/>
                </a:cxn>
                <a:cxn ang="T13">
                  <a:pos x="T6" y="T7"/>
                </a:cxn>
                <a:cxn ang="T14">
                  <a:pos x="T8" y="T9"/>
                </a:cxn>
              </a:cxnLst>
              <a:rect l="T15" t="T16" r="T17" b="T18"/>
              <a:pathLst>
                <a:path w="86" h="7">
                  <a:moveTo>
                    <a:pt x="0" y="1"/>
                  </a:moveTo>
                  <a:lnTo>
                    <a:pt x="85" y="0"/>
                  </a:lnTo>
                  <a:lnTo>
                    <a:pt x="86" y="6"/>
                  </a:lnTo>
                  <a:lnTo>
                    <a:pt x="6" y="7"/>
                  </a:lnTo>
                  <a:lnTo>
                    <a:pt x="0" y="1"/>
                  </a:lnTo>
                  <a:close/>
                </a:path>
              </a:pathLst>
            </a:custGeom>
            <a:solidFill>
              <a:srgbClr val="B2994C"/>
            </a:solidFill>
            <a:ln w="9525">
              <a:noFill/>
              <a:round/>
              <a:headEnd/>
              <a:tailEnd/>
            </a:ln>
          </p:spPr>
          <p:txBody>
            <a:bodyPr/>
            <a:lstStyle/>
            <a:p>
              <a:endParaRPr lang="tr-TR"/>
            </a:p>
          </p:txBody>
        </p:sp>
        <p:sp>
          <p:nvSpPr>
            <p:cNvPr id="17729" name="Freeform 260"/>
            <p:cNvSpPr>
              <a:spLocks/>
            </p:cNvSpPr>
            <p:nvPr/>
          </p:nvSpPr>
          <p:spPr bwMode="auto">
            <a:xfrm>
              <a:off x="1633" y="3453"/>
              <a:ext cx="89" cy="32"/>
            </a:xfrm>
            <a:custGeom>
              <a:avLst/>
              <a:gdLst>
                <a:gd name="T0" fmla="*/ 0 w 267"/>
                <a:gd name="T1" fmla="*/ 0 h 96"/>
                <a:gd name="T2" fmla="*/ 0 w 267"/>
                <a:gd name="T3" fmla="*/ 0 h 96"/>
                <a:gd name="T4" fmla="*/ 0 w 267"/>
                <a:gd name="T5" fmla="*/ 0 h 96"/>
                <a:gd name="T6" fmla="*/ 0 w 267"/>
                <a:gd name="T7" fmla="*/ 0 h 96"/>
                <a:gd name="T8" fmla="*/ 0 w 267"/>
                <a:gd name="T9" fmla="*/ 0 h 96"/>
                <a:gd name="T10" fmla="*/ 0 w 267"/>
                <a:gd name="T11" fmla="*/ 0 h 96"/>
                <a:gd name="T12" fmla="*/ 0 w 267"/>
                <a:gd name="T13" fmla="*/ 0 h 96"/>
                <a:gd name="T14" fmla="*/ 0 60000 65536"/>
                <a:gd name="T15" fmla="*/ 0 60000 65536"/>
                <a:gd name="T16" fmla="*/ 0 60000 65536"/>
                <a:gd name="T17" fmla="*/ 0 60000 65536"/>
                <a:gd name="T18" fmla="*/ 0 60000 65536"/>
                <a:gd name="T19" fmla="*/ 0 60000 65536"/>
                <a:gd name="T20" fmla="*/ 0 60000 65536"/>
                <a:gd name="T21" fmla="*/ 0 w 267"/>
                <a:gd name="T22" fmla="*/ 0 h 96"/>
                <a:gd name="T23" fmla="*/ 267 w 267"/>
                <a:gd name="T24" fmla="*/ 96 h 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67" h="96">
                  <a:moveTo>
                    <a:pt x="0" y="0"/>
                  </a:moveTo>
                  <a:lnTo>
                    <a:pt x="153" y="96"/>
                  </a:lnTo>
                  <a:lnTo>
                    <a:pt x="267" y="90"/>
                  </a:lnTo>
                  <a:lnTo>
                    <a:pt x="267" y="75"/>
                  </a:lnTo>
                  <a:lnTo>
                    <a:pt x="165" y="85"/>
                  </a:lnTo>
                  <a:lnTo>
                    <a:pt x="10" y="0"/>
                  </a:lnTo>
                  <a:lnTo>
                    <a:pt x="0" y="0"/>
                  </a:lnTo>
                  <a:close/>
                </a:path>
              </a:pathLst>
            </a:custGeom>
            <a:solidFill>
              <a:srgbClr val="B2994C"/>
            </a:solidFill>
            <a:ln w="9525">
              <a:noFill/>
              <a:round/>
              <a:headEnd/>
              <a:tailEnd/>
            </a:ln>
          </p:spPr>
          <p:txBody>
            <a:bodyPr/>
            <a:lstStyle/>
            <a:p>
              <a:endParaRPr lang="tr-TR"/>
            </a:p>
          </p:txBody>
        </p:sp>
        <p:sp>
          <p:nvSpPr>
            <p:cNvPr id="17730" name="Freeform 261"/>
            <p:cNvSpPr>
              <a:spLocks/>
            </p:cNvSpPr>
            <p:nvPr/>
          </p:nvSpPr>
          <p:spPr bwMode="auto">
            <a:xfrm>
              <a:off x="1634" y="3463"/>
              <a:ext cx="13" cy="6"/>
            </a:xfrm>
            <a:custGeom>
              <a:avLst/>
              <a:gdLst>
                <a:gd name="T0" fmla="*/ 0 w 40"/>
                <a:gd name="T1" fmla="*/ 0 h 20"/>
                <a:gd name="T2" fmla="*/ 0 w 40"/>
                <a:gd name="T3" fmla="*/ 0 h 20"/>
                <a:gd name="T4" fmla="*/ 0 w 40"/>
                <a:gd name="T5" fmla="*/ 0 h 20"/>
                <a:gd name="T6" fmla="*/ 0 w 40"/>
                <a:gd name="T7" fmla="*/ 0 h 20"/>
                <a:gd name="T8" fmla="*/ 0 60000 65536"/>
                <a:gd name="T9" fmla="*/ 0 60000 65536"/>
                <a:gd name="T10" fmla="*/ 0 60000 65536"/>
                <a:gd name="T11" fmla="*/ 0 60000 65536"/>
                <a:gd name="T12" fmla="*/ 0 w 40"/>
                <a:gd name="T13" fmla="*/ 0 h 20"/>
                <a:gd name="T14" fmla="*/ 40 w 40"/>
                <a:gd name="T15" fmla="*/ 20 h 20"/>
              </a:gdLst>
              <a:ahLst/>
              <a:cxnLst>
                <a:cxn ang="T8">
                  <a:pos x="T0" y="T1"/>
                </a:cxn>
                <a:cxn ang="T9">
                  <a:pos x="T2" y="T3"/>
                </a:cxn>
                <a:cxn ang="T10">
                  <a:pos x="T4" y="T5"/>
                </a:cxn>
                <a:cxn ang="T11">
                  <a:pos x="T6" y="T7"/>
                </a:cxn>
              </a:cxnLst>
              <a:rect l="T12" t="T13" r="T14" b="T15"/>
              <a:pathLst>
                <a:path w="40" h="20">
                  <a:moveTo>
                    <a:pt x="0" y="0"/>
                  </a:moveTo>
                  <a:lnTo>
                    <a:pt x="1" y="18"/>
                  </a:lnTo>
                  <a:lnTo>
                    <a:pt x="40" y="20"/>
                  </a:lnTo>
                  <a:lnTo>
                    <a:pt x="0" y="0"/>
                  </a:lnTo>
                  <a:close/>
                </a:path>
              </a:pathLst>
            </a:custGeom>
            <a:solidFill>
              <a:srgbClr val="663300"/>
            </a:solidFill>
            <a:ln w="9525">
              <a:noFill/>
              <a:round/>
              <a:headEnd/>
              <a:tailEnd/>
            </a:ln>
          </p:spPr>
          <p:txBody>
            <a:bodyPr/>
            <a:lstStyle/>
            <a:p>
              <a:endParaRPr lang="tr-TR"/>
            </a:p>
          </p:txBody>
        </p:sp>
        <p:sp>
          <p:nvSpPr>
            <p:cNvPr id="17731" name="Freeform 262"/>
            <p:cNvSpPr>
              <a:spLocks/>
            </p:cNvSpPr>
            <p:nvPr/>
          </p:nvSpPr>
          <p:spPr bwMode="auto">
            <a:xfrm>
              <a:off x="1635" y="3471"/>
              <a:ext cx="17" cy="11"/>
            </a:xfrm>
            <a:custGeom>
              <a:avLst/>
              <a:gdLst>
                <a:gd name="T0" fmla="*/ 0 w 51"/>
                <a:gd name="T1" fmla="*/ 0 h 33"/>
                <a:gd name="T2" fmla="*/ 0 w 51"/>
                <a:gd name="T3" fmla="*/ 0 h 33"/>
                <a:gd name="T4" fmla="*/ 0 w 51"/>
                <a:gd name="T5" fmla="*/ 0 h 33"/>
                <a:gd name="T6" fmla="*/ 0 w 51"/>
                <a:gd name="T7" fmla="*/ 0 h 33"/>
                <a:gd name="T8" fmla="*/ 0 60000 65536"/>
                <a:gd name="T9" fmla="*/ 0 60000 65536"/>
                <a:gd name="T10" fmla="*/ 0 60000 65536"/>
                <a:gd name="T11" fmla="*/ 0 60000 65536"/>
                <a:gd name="T12" fmla="*/ 0 w 51"/>
                <a:gd name="T13" fmla="*/ 0 h 33"/>
                <a:gd name="T14" fmla="*/ 51 w 51"/>
                <a:gd name="T15" fmla="*/ 33 h 33"/>
              </a:gdLst>
              <a:ahLst/>
              <a:cxnLst>
                <a:cxn ang="T8">
                  <a:pos x="T0" y="T1"/>
                </a:cxn>
                <a:cxn ang="T9">
                  <a:pos x="T2" y="T3"/>
                </a:cxn>
                <a:cxn ang="T10">
                  <a:pos x="T4" y="T5"/>
                </a:cxn>
                <a:cxn ang="T11">
                  <a:pos x="T6" y="T7"/>
                </a:cxn>
              </a:cxnLst>
              <a:rect l="T12" t="T13" r="T14" b="T15"/>
              <a:pathLst>
                <a:path w="51" h="33">
                  <a:moveTo>
                    <a:pt x="0" y="0"/>
                  </a:moveTo>
                  <a:lnTo>
                    <a:pt x="51" y="3"/>
                  </a:lnTo>
                  <a:lnTo>
                    <a:pt x="51" y="33"/>
                  </a:lnTo>
                  <a:lnTo>
                    <a:pt x="0" y="0"/>
                  </a:lnTo>
                  <a:close/>
                </a:path>
              </a:pathLst>
            </a:custGeom>
            <a:solidFill>
              <a:srgbClr val="997F33"/>
            </a:solidFill>
            <a:ln w="9525">
              <a:noFill/>
              <a:round/>
              <a:headEnd/>
              <a:tailEnd/>
            </a:ln>
          </p:spPr>
          <p:txBody>
            <a:bodyPr/>
            <a:lstStyle/>
            <a:p>
              <a:endParaRPr lang="tr-TR"/>
            </a:p>
          </p:txBody>
        </p:sp>
        <p:sp>
          <p:nvSpPr>
            <p:cNvPr id="17732" name="Freeform 263"/>
            <p:cNvSpPr>
              <a:spLocks/>
            </p:cNvSpPr>
            <p:nvPr/>
          </p:nvSpPr>
          <p:spPr bwMode="auto">
            <a:xfrm>
              <a:off x="1657" y="3475"/>
              <a:ext cx="14" cy="10"/>
            </a:xfrm>
            <a:custGeom>
              <a:avLst/>
              <a:gdLst>
                <a:gd name="T0" fmla="*/ 0 w 43"/>
                <a:gd name="T1" fmla="*/ 0 h 29"/>
                <a:gd name="T2" fmla="*/ 0 w 43"/>
                <a:gd name="T3" fmla="*/ 0 h 29"/>
                <a:gd name="T4" fmla="*/ 0 w 43"/>
                <a:gd name="T5" fmla="*/ 0 h 29"/>
                <a:gd name="T6" fmla="*/ 0 w 43"/>
                <a:gd name="T7" fmla="*/ 0 h 29"/>
                <a:gd name="T8" fmla="*/ 0 60000 65536"/>
                <a:gd name="T9" fmla="*/ 0 60000 65536"/>
                <a:gd name="T10" fmla="*/ 0 60000 65536"/>
                <a:gd name="T11" fmla="*/ 0 60000 65536"/>
                <a:gd name="T12" fmla="*/ 0 w 43"/>
                <a:gd name="T13" fmla="*/ 0 h 29"/>
                <a:gd name="T14" fmla="*/ 43 w 43"/>
                <a:gd name="T15" fmla="*/ 29 h 29"/>
              </a:gdLst>
              <a:ahLst/>
              <a:cxnLst>
                <a:cxn ang="T8">
                  <a:pos x="T0" y="T1"/>
                </a:cxn>
                <a:cxn ang="T9">
                  <a:pos x="T2" y="T3"/>
                </a:cxn>
                <a:cxn ang="T10">
                  <a:pos x="T4" y="T5"/>
                </a:cxn>
                <a:cxn ang="T11">
                  <a:pos x="T6" y="T7"/>
                </a:cxn>
              </a:cxnLst>
              <a:rect l="T12" t="T13" r="T14" b="T15"/>
              <a:pathLst>
                <a:path w="43" h="29">
                  <a:moveTo>
                    <a:pt x="0" y="0"/>
                  </a:moveTo>
                  <a:lnTo>
                    <a:pt x="0" y="24"/>
                  </a:lnTo>
                  <a:lnTo>
                    <a:pt x="43" y="29"/>
                  </a:lnTo>
                  <a:lnTo>
                    <a:pt x="0" y="0"/>
                  </a:lnTo>
                  <a:close/>
                </a:path>
              </a:pathLst>
            </a:custGeom>
            <a:solidFill>
              <a:srgbClr val="663300"/>
            </a:solidFill>
            <a:ln w="9525">
              <a:noFill/>
              <a:round/>
              <a:headEnd/>
              <a:tailEnd/>
            </a:ln>
          </p:spPr>
          <p:txBody>
            <a:bodyPr/>
            <a:lstStyle/>
            <a:p>
              <a:endParaRPr lang="tr-TR"/>
            </a:p>
          </p:txBody>
        </p:sp>
        <p:sp>
          <p:nvSpPr>
            <p:cNvPr id="17733" name="Freeform 264"/>
            <p:cNvSpPr>
              <a:spLocks/>
            </p:cNvSpPr>
            <p:nvPr/>
          </p:nvSpPr>
          <p:spPr bwMode="auto">
            <a:xfrm>
              <a:off x="1658" y="3486"/>
              <a:ext cx="21" cy="15"/>
            </a:xfrm>
            <a:custGeom>
              <a:avLst/>
              <a:gdLst>
                <a:gd name="T0" fmla="*/ 0 w 65"/>
                <a:gd name="T1" fmla="*/ 0 h 45"/>
                <a:gd name="T2" fmla="*/ 0 w 65"/>
                <a:gd name="T3" fmla="*/ 0 h 45"/>
                <a:gd name="T4" fmla="*/ 0 w 65"/>
                <a:gd name="T5" fmla="*/ 0 h 45"/>
                <a:gd name="T6" fmla="*/ 0 w 65"/>
                <a:gd name="T7" fmla="*/ 0 h 45"/>
                <a:gd name="T8" fmla="*/ 0 w 65"/>
                <a:gd name="T9" fmla="*/ 0 h 45"/>
                <a:gd name="T10" fmla="*/ 0 60000 65536"/>
                <a:gd name="T11" fmla="*/ 0 60000 65536"/>
                <a:gd name="T12" fmla="*/ 0 60000 65536"/>
                <a:gd name="T13" fmla="*/ 0 60000 65536"/>
                <a:gd name="T14" fmla="*/ 0 60000 65536"/>
                <a:gd name="T15" fmla="*/ 0 w 65"/>
                <a:gd name="T16" fmla="*/ 0 h 45"/>
                <a:gd name="T17" fmla="*/ 65 w 65"/>
                <a:gd name="T18" fmla="*/ 45 h 45"/>
              </a:gdLst>
              <a:ahLst/>
              <a:cxnLst>
                <a:cxn ang="T10">
                  <a:pos x="T0" y="T1"/>
                </a:cxn>
                <a:cxn ang="T11">
                  <a:pos x="T2" y="T3"/>
                </a:cxn>
                <a:cxn ang="T12">
                  <a:pos x="T4" y="T5"/>
                </a:cxn>
                <a:cxn ang="T13">
                  <a:pos x="T6" y="T7"/>
                </a:cxn>
                <a:cxn ang="T14">
                  <a:pos x="T8" y="T9"/>
                </a:cxn>
              </a:cxnLst>
              <a:rect l="T15" t="T16" r="T17" b="T18"/>
              <a:pathLst>
                <a:path w="65" h="45">
                  <a:moveTo>
                    <a:pt x="0" y="0"/>
                  </a:moveTo>
                  <a:lnTo>
                    <a:pt x="57" y="3"/>
                  </a:lnTo>
                  <a:lnTo>
                    <a:pt x="64" y="7"/>
                  </a:lnTo>
                  <a:lnTo>
                    <a:pt x="65" y="45"/>
                  </a:lnTo>
                  <a:lnTo>
                    <a:pt x="0" y="0"/>
                  </a:lnTo>
                  <a:close/>
                </a:path>
              </a:pathLst>
            </a:custGeom>
            <a:solidFill>
              <a:srgbClr val="997F33"/>
            </a:solidFill>
            <a:ln w="9525">
              <a:noFill/>
              <a:round/>
              <a:headEnd/>
              <a:tailEnd/>
            </a:ln>
          </p:spPr>
          <p:txBody>
            <a:bodyPr/>
            <a:lstStyle/>
            <a:p>
              <a:endParaRPr lang="tr-TR"/>
            </a:p>
          </p:txBody>
        </p:sp>
        <p:sp>
          <p:nvSpPr>
            <p:cNvPr id="17734" name="Freeform 265"/>
            <p:cNvSpPr>
              <a:spLocks/>
            </p:cNvSpPr>
            <p:nvPr/>
          </p:nvSpPr>
          <p:spPr bwMode="auto">
            <a:xfrm>
              <a:off x="1686" y="3486"/>
              <a:ext cx="36" cy="22"/>
            </a:xfrm>
            <a:custGeom>
              <a:avLst/>
              <a:gdLst>
                <a:gd name="T0" fmla="*/ 0 w 107"/>
                <a:gd name="T1" fmla="*/ 0 h 67"/>
                <a:gd name="T2" fmla="*/ 0 w 107"/>
                <a:gd name="T3" fmla="*/ 0 h 67"/>
                <a:gd name="T4" fmla="*/ 0 w 107"/>
                <a:gd name="T5" fmla="*/ 0 h 67"/>
                <a:gd name="T6" fmla="*/ 0 w 107"/>
                <a:gd name="T7" fmla="*/ 0 h 67"/>
                <a:gd name="T8" fmla="*/ 0 w 107"/>
                <a:gd name="T9" fmla="*/ 0 h 67"/>
                <a:gd name="T10" fmla="*/ 0 w 107"/>
                <a:gd name="T11" fmla="*/ 0 h 67"/>
                <a:gd name="T12" fmla="*/ 0 w 107"/>
                <a:gd name="T13" fmla="*/ 0 h 67"/>
                <a:gd name="T14" fmla="*/ 0 60000 65536"/>
                <a:gd name="T15" fmla="*/ 0 60000 65536"/>
                <a:gd name="T16" fmla="*/ 0 60000 65536"/>
                <a:gd name="T17" fmla="*/ 0 60000 65536"/>
                <a:gd name="T18" fmla="*/ 0 60000 65536"/>
                <a:gd name="T19" fmla="*/ 0 60000 65536"/>
                <a:gd name="T20" fmla="*/ 0 60000 65536"/>
                <a:gd name="T21" fmla="*/ 0 w 107"/>
                <a:gd name="T22" fmla="*/ 0 h 67"/>
                <a:gd name="T23" fmla="*/ 107 w 107"/>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67">
                  <a:moveTo>
                    <a:pt x="0" y="6"/>
                  </a:moveTo>
                  <a:lnTo>
                    <a:pt x="107" y="0"/>
                  </a:lnTo>
                  <a:lnTo>
                    <a:pt x="107" y="11"/>
                  </a:lnTo>
                  <a:lnTo>
                    <a:pt x="43" y="21"/>
                  </a:lnTo>
                  <a:lnTo>
                    <a:pt x="42" y="65"/>
                  </a:lnTo>
                  <a:lnTo>
                    <a:pt x="1" y="67"/>
                  </a:lnTo>
                  <a:lnTo>
                    <a:pt x="0" y="6"/>
                  </a:lnTo>
                  <a:close/>
                </a:path>
              </a:pathLst>
            </a:custGeom>
            <a:solidFill>
              <a:srgbClr val="663300"/>
            </a:solidFill>
            <a:ln w="9525">
              <a:noFill/>
              <a:round/>
              <a:headEnd/>
              <a:tailEnd/>
            </a:ln>
          </p:spPr>
          <p:txBody>
            <a:bodyPr/>
            <a:lstStyle/>
            <a:p>
              <a:endParaRPr lang="tr-TR"/>
            </a:p>
          </p:txBody>
        </p:sp>
        <p:sp>
          <p:nvSpPr>
            <p:cNvPr id="17735" name="Freeform 266"/>
            <p:cNvSpPr>
              <a:spLocks/>
            </p:cNvSpPr>
            <p:nvPr/>
          </p:nvSpPr>
          <p:spPr bwMode="auto">
            <a:xfrm>
              <a:off x="1705" y="3501"/>
              <a:ext cx="23" cy="16"/>
            </a:xfrm>
            <a:custGeom>
              <a:avLst/>
              <a:gdLst>
                <a:gd name="T0" fmla="*/ 0 w 71"/>
                <a:gd name="T1" fmla="*/ 0 h 50"/>
                <a:gd name="T2" fmla="*/ 0 w 71"/>
                <a:gd name="T3" fmla="*/ 0 h 50"/>
                <a:gd name="T4" fmla="*/ 0 w 71"/>
                <a:gd name="T5" fmla="*/ 0 h 50"/>
                <a:gd name="T6" fmla="*/ 0 w 71"/>
                <a:gd name="T7" fmla="*/ 0 h 50"/>
                <a:gd name="T8" fmla="*/ 0 w 71"/>
                <a:gd name="T9" fmla="*/ 0 h 50"/>
                <a:gd name="T10" fmla="*/ 0 60000 65536"/>
                <a:gd name="T11" fmla="*/ 0 60000 65536"/>
                <a:gd name="T12" fmla="*/ 0 60000 65536"/>
                <a:gd name="T13" fmla="*/ 0 60000 65536"/>
                <a:gd name="T14" fmla="*/ 0 60000 65536"/>
                <a:gd name="T15" fmla="*/ 0 w 71"/>
                <a:gd name="T16" fmla="*/ 0 h 50"/>
                <a:gd name="T17" fmla="*/ 71 w 71"/>
                <a:gd name="T18" fmla="*/ 50 h 50"/>
              </a:gdLst>
              <a:ahLst/>
              <a:cxnLst>
                <a:cxn ang="T10">
                  <a:pos x="T0" y="T1"/>
                </a:cxn>
                <a:cxn ang="T11">
                  <a:pos x="T2" y="T3"/>
                </a:cxn>
                <a:cxn ang="T12">
                  <a:pos x="T4" y="T5"/>
                </a:cxn>
                <a:cxn ang="T13">
                  <a:pos x="T6" y="T7"/>
                </a:cxn>
                <a:cxn ang="T14">
                  <a:pos x="T8" y="T9"/>
                </a:cxn>
              </a:cxnLst>
              <a:rect l="T15" t="T16" r="T17" b="T18"/>
              <a:pathLst>
                <a:path w="71" h="50">
                  <a:moveTo>
                    <a:pt x="0" y="0"/>
                  </a:moveTo>
                  <a:lnTo>
                    <a:pt x="1" y="50"/>
                  </a:lnTo>
                  <a:lnTo>
                    <a:pt x="71" y="44"/>
                  </a:lnTo>
                  <a:lnTo>
                    <a:pt x="71" y="40"/>
                  </a:lnTo>
                  <a:lnTo>
                    <a:pt x="0" y="0"/>
                  </a:lnTo>
                  <a:close/>
                </a:path>
              </a:pathLst>
            </a:custGeom>
            <a:solidFill>
              <a:srgbClr val="663300"/>
            </a:solidFill>
            <a:ln w="9525">
              <a:noFill/>
              <a:round/>
              <a:headEnd/>
              <a:tailEnd/>
            </a:ln>
          </p:spPr>
          <p:txBody>
            <a:bodyPr/>
            <a:lstStyle/>
            <a:p>
              <a:endParaRPr lang="tr-TR"/>
            </a:p>
          </p:txBody>
        </p:sp>
        <p:sp>
          <p:nvSpPr>
            <p:cNvPr id="17736" name="Freeform 267"/>
            <p:cNvSpPr>
              <a:spLocks/>
            </p:cNvSpPr>
            <p:nvPr/>
          </p:nvSpPr>
          <p:spPr bwMode="auto">
            <a:xfrm>
              <a:off x="1706" y="3518"/>
              <a:ext cx="22" cy="16"/>
            </a:xfrm>
            <a:custGeom>
              <a:avLst/>
              <a:gdLst>
                <a:gd name="T0" fmla="*/ 0 w 66"/>
                <a:gd name="T1" fmla="*/ 0 h 47"/>
                <a:gd name="T2" fmla="*/ 0 w 66"/>
                <a:gd name="T3" fmla="*/ 0 h 47"/>
                <a:gd name="T4" fmla="*/ 0 w 66"/>
                <a:gd name="T5" fmla="*/ 0 h 47"/>
                <a:gd name="T6" fmla="*/ 0 w 66"/>
                <a:gd name="T7" fmla="*/ 0 h 47"/>
                <a:gd name="T8" fmla="*/ 0 60000 65536"/>
                <a:gd name="T9" fmla="*/ 0 60000 65536"/>
                <a:gd name="T10" fmla="*/ 0 60000 65536"/>
                <a:gd name="T11" fmla="*/ 0 60000 65536"/>
                <a:gd name="T12" fmla="*/ 0 w 66"/>
                <a:gd name="T13" fmla="*/ 0 h 47"/>
                <a:gd name="T14" fmla="*/ 66 w 66"/>
                <a:gd name="T15" fmla="*/ 47 h 47"/>
              </a:gdLst>
              <a:ahLst/>
              <a:cxnLst>
                <a:cxn ang="T8">
                  <a:pos x="T0" y="T1"/>
                </a:cxn>
                <a:cxn ang="T9">
                  <a:pos x="T2" y="T3"/>
                </a:cxn>
                <a:cxn ang="T10">
                  <a:pos x="T4" y="T5"/>
                </a:cxn>
                <a:cxn ang="T11">
                  <a:pos x="T6" y="T7"/>
                </a:cxn>
              </a:cxnLst>
              <a:rect l="T12" t="T13" r="T14" b="T15"/>
              <a:pathLst>
                <a:path w="66" h="47">
                  <a:moveTo>
                    <a:pt x="0" y="5"/>
                  </a:moveTo>
                  <a:lnTo>
                    <a:pt x="66" y="0"/>
                  </a:lnTo>
                  <a:lnTo>
                    <a:pt x="63" y="47"/>
                  </a:lnTo>
                  <a:lnTo>
                    <a:pt x="0" y="5"/>
                  </a:lnTo>
                  <a:close/>
                </a:path>
              </a:pathLst>
            </a:custGeom>
            <a:solidFill>
              <a:srgbClr val="997F33"/>
            </a:solidFill>
            <a:ln w="9525">
              <a:noFill/>
              <a:round/>
              <a:headEnd/>
              <a:tailEnd/>
            </a:ln>
          </p:spPr>
          <p:txBody>
            <a:bodyPr/>
            <a:lstStyle/>
            <a:p>
              <a:endParaRPr lang="tr-TR"/>
            </a:p>
          </p:txBody>
        </p:sp>
        <p:sp>
          <p:nvSpPr>
            <p:cNvPr id="17737" name="Freeform 268"/>
            <p:cNvSpPr>
              <a:spLocks/>
            </p:cNvSpPr>
            <p:nvPr/>
          </p:nvSpPr>
          <p:spPr bwMode="auto">
            <a:xfrm>
              <a:off x="1734" y="3517"/>
              <a:ext cx="28" cy="19"/>
            </a:xfrm>
            <a:custGeom>
              <a:avLst/>
              <a:gdLst>
                <a:gd name="T0" fmla="*/ 0 w 83"/>
                <a:gd name="T1" fmla="*/ 0 h 55"/>
                <a:gd name="T2" fmla="*/ 0 w 83"/>
                <a:gd name="T3" fmla="*/ 0 h 55"/>
                <a:gd name="T4" fmla="*/ 0 w 83"/>
                <a:gd name="T5" fmla="*/ 0 h 55"/>
                <a:gd name="T6" fmla="*/ 0 w 83"/>
                <a:gd name="T7" fmla="*/ 0 h 55"/>
                <a:gd name="T8" fmla="*/ 0 60000 65536"/>
                <a:gd name="T9" fmla="*/ 0 60000 65536"/>
                <a:gd name="T10" fmla="*/ 0 60000 65536"/>
                <a:gd name="T11" fmla="*/ 0 60000 65536"/>
                <a:gd name="T12" fmla="*/ 0 w 83"/>
                <a:gd name="T13" fmla="*/ 0 h 55"/>
                <a:gd name="T14" fmla="*/ 83 w 83"/>
                <a:gd name="T15" fmla="*/ 55 h 55"/>
              </a:gdLst>
              <a:ahLst/>
              <a:cxnLst>
                <a:cxn ang="T8">
                  <a:pos x="T0" y="T1"/>
                </a:cxn>
                <a:cxn ang="T9">
                  <a:pos x="T2" y="T3"/>
                </a:cxn>
                <a:cxn ang="T10">
                  <a:pos x="T4" y="T5"/>
                </a:cxn>
                <a:cxn ang="T11">
                  <a:pos x="T6" y="T7"/>
                </a:cxn>
              </a:cxnLst>
              <a:rect l="T12" t="T13" r="T14" b="T15"/>
              <a:pathLst>
                <a:path w="83" h="55">
                  <a:moveTo>
                    <a:pt x="1" y="0"/>
                  </a:moveTo>
                  <a:lnTo>
                    <a:pt x="0" y="55"/>
                  </a:lnTo>
                  <a:lnTo>
                    <a:pt x="83" y="42"/>
                  </a:lnTo>
                  <a:lnTo>
                    <a:pt x="1" y="0"/>
                  </a:lnTo>
                  <a:close/>
                </a:path>
              </a:pathLst>
            </a:custGeom>
            <a:solidFill>
              <a:srgbClr val="663300"/>
            </a:solidFill>
            <a:ln w="9525">
              <a:noFill/>
              <a:round/>
              <a:headEnd/>
              <a:tailEnd/>
            </a:ln>
          </p:spPr>
          <p:txBody>
            <a:bodyPr/>
            <a:lstStyle/>
            <a:p>
              <a:endParaRPr lang="tr-TR"/>
            </a:p>
          </p:txBody>
        </p:sp>
        <p:sp>
          <p:nvSpPr>
            <p:cNvPr id="17738" name="Freeform 269"/>
            <p:cNvSpPr>
              <a:spLocks/>
            </p:cNvSpPr>
            <p:nvPr/>
          </p:nvSpPr>
          <p:spPr bwMode="auto">
            <a:xfrm>
              <a:off x="1735" y="3533"/>
              <a:ext cx="32" cy="31"/>
            </a:xfrm>
            <a:custGeom>
              <a:avLst/>
              <a:gdLst>
                <a:gd name="T0" fmla="*/ 0 w 96"/>
                <a:gd name="T1" fmla="*/ 0 h 92"/>
                <a:gd name="T2" fmla="*/ 0 w 96"/>
                <a:gd name="T3" fmla="*/ 0 h 92"/>
                <a:gd name="T4" fmla="*/ 0 w 96"/>
                <a:gd name="T5" fmla="*/ 0 h 92"/>
                <a:gd name="T6" fmla="*/ 0 w 96"/>
                <a:gd name="T7" fmla="*/ 0 h 92"/>
                <a:gd name="T8" fmla="*/ 0 w 96"/>
                <a:gd name="T9" fmla="*/ 0 h 92"/>
                <a:gd name="T10" fmla="*/ 0 60000 65536"/>
                <a:gd name="T11" fmla="*/ 0 60000 65536"/>
                <a:gd name="T12" fmla="*/ 0 60000 65536"/>
                <a:gd name="T13" fmla="*/ 0 60000 65536"/>
                <a:gd name="T14" fmla="*/ 0 60000 65536"/>
                <a:gd name="T15" fmla="*/ 0 w 96"/>
                <a:gd name="T16" fmla="*/ 0 h 92"/>
                <a:gd name="T17" fmla="*/ 96 w 96"/>
                <a:gd name="T18" fmla="*/ 92 h 92"/>
              </a:gdLst>
              <a:ahLst/>
              <a:cxnLst>
                <a:cxn ang="T10">
                  <a:pos x="T0" y="T1"/>
                </a:cxn>
                <a:cxn ang="T11">
                  <a:pos x="T2" y="T3"/>
                </a:cxn>
                <a:cxn ang="T12">
                  <a:pos x="T4" y="T5"/>
                </a:cxn>
                <a:cxn ang="T13">
                  <a:pos x="T6" y="T7"/>
                </a:cxn>
                <a:cxn ang="T14">
                  <a:pos x="T8" y="T9"/>
                </a:cxn>
              </a:cxnLst>
              <a:rect l="T15" t="T16" r="T17" b="T18"/>
              <a:pathLst>
                <a:path w="96" h="92">
                  <a:moveTo>
                    <a:pt x="0" y="17"/>
                  </a:moveTo>
                  <a:lnTo>
                    <a:pt x="87" y="0"/>
                  </a:lnTo>
                  <a:lnTo>
                    <a:pt x="96" y="4"/>
                  </a:lnTo>
                  <a:lnTo>
                    <a:pt x="94" y="92"/>
                  </a:lnTo>
                  <a:lnTo>
                    <a:pt x="0" y="17"/>
                  </a:lnTo>
                  <a:close/>
                </a:path>
              </a:pathLst>
            </a:custGeom>
            <a:solidFill>
              <a:srgbClr val="997F33"/>
            </a:solidFill>
            <a:ln w="9525">
              <a:noFill/>
              <a:round/>
              <a:headEnd/>
              <a:tailEnd/>
            </a:ln>
          </p:spPr>
          <p:txBody>
            <a:bodyPr/>
            <a:lstStyle/>
            <a:p>
              <a:endParaRPr lang="tr-TR"/>
            </a:p>
          </p:txBody>
        </p:sp>
        <p:sp>
          <p:nvSpPr>
            <p:cNvPr id="17739" name="Freeform 270"/>
            <p:cNvSpPr>
              <a:spLocks/>
            </p:cNvSpPr>
            <p:nvPr/>
          </p:nvSpPr>
          <p:spPr bwMode="auto">
            <a:xfrm>
              <a:off x="1531" y="3324"/>
              <a:ext cx="28" cy="13"/>
            </a:xfrm>
            <a:custGeom>
              <a:avLst/>
              <a:gdLst>
                <a:gd name="T0" fmla="*/ 0 w 85"/>
                <a:gd name="T1" fmla="*/ 0 h 39"/>
                <a:gd name="T2" fmla="*/ 0 w 85"/>
                <a:gd name="T3" fmla="*/ 0 h 39"/>
                <a:gd name="T4" fmla="*/ 0 w 85"/>
                <a:gd name="T5" fmla="*/ 0 h 39"/>
                <a:gd name="T6" fmla="*/ 0 w 85"/>
                <a:gd name="T7" fmla="*/ 0 h 39"/>
                <a:gd name="T8" fmla="*/ 0 w 85"/>
                <a:gd name="T9" fmla="*/ 0 h 39"/>
                <a:gd name="T10" fmla="*/ 0 w 85"/>
                <a:gd name="T11" fmla="*/ 0 h 39"/>
                <a:gd name="T12" fmla="*/ 0 w 85"/>
                <a:gd name="T13" fmla="*/ 0 h 39"/>
                <a:gd name="T14" fmla="*/ 0 w 85"/>
                <a:gd name="T15" fmla="*/ 0 h 39"/>
                <a:gd name="T16" fmla="*/ 0 60000 65536"/>
                <a:gd name="T17" fmla="*/ 0 60000 65536"/>
                <a:gd name="T18" fmla="*/ 0 60000 65536"/>
                <a:gd name="T19" fmla="*/ 0 60000 65536"/>
                <a:gd name="T20" fmla="*/ 0 60000 65536"/>
                <a:gd name="T21" fmla="*/ 0 60000 65536"/>
                <a:gd name="T22" fmla="*/ 0 60000 65536"/>
                <a:gd name="T23" fmla="*/ 0 60000 65536"/>
                <a:gd name="T24" fmla="*/ 0 w 85"/>
                <a:gd name="T25" fmla="*/ 0 h 39"/>
                <a:gd name="T26" fmla="*/ 85 w 85"/>
                <a:gd name="T27" fmla="*/ 39 h 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5" h="39">
                  <a:moveTo>
                    <a:pt x="0" y="0"/>
                  </a:moveTo>
                  <a:lnTo>
                    <a:pt x="76" y="0"/>
                  </a:lnTo>
                  <a:lnTo>
                    <a:pt x="77" y="5"/>
                  </a:lnTo>
                  <a:lnTo>
                    <a:pt x="78" y="18"/>
                  </a:lnTo>
                  <a:lnTo>
                    <a:pt x="81" y="31"/>
                  </a:lnTo>
                  <a:lnTo>
                    <a:pt x="85" y="39"/>
                  </a:lnTo>
                  <a:lnTo>
                    <a:pt x="3" y="39"/>
                  </a:lnTo>
                  <a:lnTo>
                    <a:pt x="0" y="0"/>
                  </a:lnTo>
                  <a:close/>
                </a:path>
              </a:pathLst>
            </a:custGeom>
            <a:solidFill>
              <a:srgbClr val="BF8C66"/>
            </a:solidFill>
            <a:ln w="9525">
              <a:noFill/>
              <a:round/>
              <a:headEnd/>
              <a:tailEnd/>
            </a:ln>
          </p:spPr>
          <p:txBody>
            <a:bodyPr/>
            <a:lstStyle/>
            <a:p>
              <a:endParaRPr lang="tr-TR"/>
            </a:p>
          </p:txBody>
        </p:sp>
        <p:sp>
          <p:nvSpPr>
            <p:cNvPr id="17740" name="Freeform 271"/>
            <p:cNvSpPr>
              <a:spLocks/>
            </p:cNvSpPr>
            <p:nvPr/>
          </p:nvSpPr>
          <p:spPr bwMode="auto">
            <a:xfrm>
              <a:off x="1532" y="3339"/>
              <a:ext cx="28" cy="20"/>
            </a:xfrm>
            <a:custGeom>
              <a:avLst/>
              <a:gdLst>
                <a:gd name="T0" fmla="*/ 0 w 83"/>
                <a:gd name="T1" fmla="*/ 0 h 60"/>
                <a:gd name="T2" fmla="*/ 0 w 83"/>
                <a:gd name="T3" fmla="*/ 0 h 60"/>
                <a:gd name="T4" fmla="*/ 0 w 83"/>
                <a:gd name="T5" fmla="*/ 0 h 60"/>
                <a:gd name="T6" fmla="*/ 0 w 83"/>
                <a:gd name="T7" fmla="*/ 0 h 60"/>
                <a:gd name="T8" fmla="*/ 0 w 83"/>
                <a:gd name="T9" fmla="*/ 0 h 60"/>
                <a:gd name="T10" fmla="*/ 0 w 83"/>
                <a:gd name="T11" fmla="*/ 0 h 60"/>
                <a:gd name="T12" fmla="*/ 0 w 83"/>
                <a:gd name="T13" fmla="*/ 0 h 60"/>
                <a:gd name="T14" fmla="*/ 0 60000 65536"/>
                <a:gd name="T15" fmla="*/ 0 60000 65536"/>
                <a:gd name="T16" fmla="*/ 0 60000 65536"/>
                <a:gd name="T17" fmla="*/ 0 60000 65536"/>
                <a:gd name="T18" fmla="*/ 0 60000 65536"/>
                <a:gd name="T19" fmla="*/ 0 60000 65536"/>
                <a:gd name="T20" fmla="*/ 0 60000 65536"/>
                <a:gd name="T21" fmla="*/ 0 w 83"/>
                <a:gd name="T22" fmla="*/ 0 h 60"/>
                <a:gd name="T23" fmla="*/ 83 w 83"/>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3" h="60">
                  <a:moveTo>
                    <a:pt x="0" y="0"/>
                  </a:moveTo>
                  <a:lnTo>
                    <a:pt x="83" y="1"/>
                  </a:lnTo>
                  <a:lnTo>
                    <a:pt x="83" y="8"/>
                  </a:lnTo>
                  <a:lnTo>
                    <a:pt x="70" y="19"/>
                  </a:lnTo>
                  <a:lnTo>
                    <a:pt x="69" y="60"/>
                  </a:lnTo>
                  <a:lnTo>
                    <a:pt x="2" y="58"/>
                  </a:lnTo>
                  <a:lnTo>
                    <a:pt x="0" y="0"/>
                  </a:lnTo>
                  <a:close/>
                </a:path>
              </a:pathLst>
            </a:custGeom>
            <a:solidFill>
              <a:srgbClr val="BF8C66"/>
            </a:solidFill>
            <a:ln w="9525">
              <a:noFill/>
              <a:round/>
              <a:headEnd/>
              <a:tailEnd/>
            </a:ln>
          </p:spPr>
          <p:txBody>
            <a:bodyPr/>
            <a:lstStyle/>
            <a:p>
              <a:endParaRPr lang="tr-TR"/>
            </a:p>
          </p:txBody>
        </p:sp>
        <p:sp>
          <p:nvSpPr>
            <p:cNvPr id="17741" name="Freeform 272"/>
            <p:cNvSpPr>
              <a:spLocks/>
            </p:cNvSpPr>
            <p:nvPr/>
          </p:nvSpPr>
          <p:spPr bwMode="auto">
            <a:xfrm>
              <a:off x="1531" y="3363"/>
              <a:ext cx="28" cy="22"/>
            </a:xfrm>
            <a:custGeom>
              <a:avLst/>
              <a:gdLst>
                <a:gd name="T0" fmla="*/ 0 w 85"/>
                <a:gd name="T1" fmla="*/ 0 h 67"/>
                <a:gd name="T2" fmla="*/ 0 w 85"/>
                <a:gd name="T3" fmla="*/ 0 h 67"/>
                <a:gd name="T4" fmla="*/ 0 w 85"/>
                <a:gd name="T5" fmla="*/ 0 h 67"/>
                <a:gd name="T6" fmla="*/ 0 w 85"/>
                <a:gd name="T7" fmla="*/ 0 h 67"/>
                <a:gd name="T8" fmla="*/ 0 w 85"/>
                <a:gd name="T9" fmla="*/ 0 h 67"/>
                <a:gd name="T10" fmla="*/ 0 w 85"/>
                <a:gd name="T11" fmla="*/ 0 h 67"/>
                <a:gd name="T12" fmla="*/ 0 w 85"/>
                <a:gd name="T13" fmla="*/ 0 h 67"/>
                <a:gd name="T14" fmla="*/ 0 w 85"/>
                <a:gd name="T15" fmla="*/ 0 h 67"/>
                <a:gd name="T16" fmla="*/ 0 60000 65536"/>
                <a:gd name="T17" fmla="*/ 0 60000 65536"/>
                <a:gd name="T18" fmla="*/ 0 60000 65536"/>
                <a:gd name="T19" fmla="*/ 0 60000 65536"/>
                <a:gd name="T20" fmla="*/ 0 60000 65536"/>
                <a:gd name="T21" fmla="*/ 0 60000 65536"/>
                <a:gd name="T22" fmla="*/ 0 60000 65536"/>
                <a:gd name="T23" fmla="*/ 0 60000 65536"/>
                <a:gd name="T24" fmla="*/ 0 w 85"/>
                <a:gd name="T25" fmla="*/ 0 h 67"/>
                <a:gd name="T26" fmla="*/ 85 w 85"/>
                <a:gd name="T27" fmla="*/ 67 h 6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5" h="67">
                  <a:moveTo>
                    <a:pt x="0" y="0"/>
                  </a:moveTo>
                  <a:lnTo>
                    <a:pt x="74" y="1"/>
                  </a:lnTo>
                  <a:lnTo>
                    <a:pt x="76" y="48"/>
                  </a:lnTo>
                  <a:lnTo>
                    <a:pt x="85" y="61"/>
                  </a:lnTo>
                  <a:lnTo>
                    <a:pt x="46" y="67"/>
                  </a:lnTo>
                  <a:lnTo>
                    <a:pt x="32" y="60"/>
                  </a:lnTo>
                  <a:lnTo>
                    <a:pt x="0" y="63"/>
                  </a:lnTo>
                  <a:lnTo>
                    <a:pt x="0" y="0"/>
                  </a:lnTo>
                  <a:close/>
                </a:path>
              </a:pathLst>
            </a:custGeom>
            <a:solidFill>
              <a:srgbClr val="BF8C66"/>
            </a:solidFill>
            <a:ln w="9525">
              <a:noFill/>
              <a:round/>
              <a:headEnd/>
              <a:tailEnd/>
            </a:ln>
          </p:spPr>
          <p:txBody>
            <a:bodyPr/>
            <a:lstStyle/>
            <a:p>
              <a:endParaRPr lang="tr-TR"/>
            </a:p>
          </p:txBody>
        </p:sp>
        <p:sp>
          <p:nvSpPr>
            <p:cNvPr id="17742" name="Freeform 273"/>
            <p:cNvSpPr>
              <a:spLocks/>
            </p:cNvSpPr>
            <p:nvPr/>
          </p:nvSpPr>
          <p:spPr bwMode="auto">
            <a:xfrm>
              <a:off x="1529" y="3399"/>
              <a:ext cx="28" cy="13"/>
            </a:xfrm>
            <a:custGeom>
              <a:avLst/>
              <a:gdLst>
                <a:gd name="T0" fmla="*/ 0 w 83"/>
                <a:gd name="T1" fmla="*/ 0 h 40"/>
                <a:gd name="T2" fmla="*/ 0 w 83"/>
                <a:gd name="T3" fmla="*/ 0 h 40"/>
                <a:gd name="T4" fmla="*/ 0 w 83"/>
                <a:gd name="T5" fmla="*/ 0 h 40"/>
                <a:gd name="T6" fmla="*/ 0 w 83"/>
                <a:gd name="T7" fmla="*/ 0 h 40"/>
                <a:gd name="T8" fmla="*/ 0 w 83"/>
                <a:gd name="T9" fmla="*/ 0 h 40"/>
                <a:gd name="T10" fmla="*/ 0 w 83"/>
                <a:gd name="T11" fmla="*/ 0 h 40"/>
                <a:gd name="T12" fmla="*/ 0 w 83"/>
                <a:gd name="T13" fmla="*/ 0 h 40"/>
                <a:gd name="T14" fmla="*/ 0 w 83"/>
                <a:gd name="T15" fmla="*/ 0 h 40"/>
                <a:gd name="T16" fmla="*/ 0 w 83"/>
                <a:gd name="T17" fmla="*/ 0 h 40"/>
                <a:gd name="T18" fmla="*/ 0 w 83"/>
                <a:gd name="T19" fmla="*/ 0 h 40"/>
                <a:gd name="T20" fmla="*/ 0 w 83"/>
                <a:gd name="T21" fmla="*/ 0 h 40"/>
                <a:gd name="T22" fmla="*/ 0 w 83"/>
                <a:gd name="T23" fmla="*/ 0 h 40"/>
                <a:gd name="T24" fmla="*/ 0 w 83"/>
                <a:gd name="T25" fmla="*/ 0 h 40"/>
                <a:gd name="T26" fmla="*/ 0 w 83"/>
                <a:gd name="T27" fmla="*/ 0 h 40"/>
                <a:gd name="T28" fmla="*/ 0 w 83"/>
                <a:gd name="T29" fmla="*/ 0 h 40"/>
                <a:gd name="T30" fmla="*/ 0 w 83"/>
                <a:gd name="T31" fmla="*/ 0 h 40"/>
                <a:gd name="T32" fmla="*/ 0 w 83"/>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40"/>
                <a:gd name="T53" fmla="*/ 83 w 83"/>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40">
                  <a:moveTo>
                    <a:pt x="0" y="0"/>
                  </a:moveTo>
                  <a:lnTo>
                    <a:pt x="4" y="0"/>
                  </a:lnTo>
                  <a:lnTo>
                    <a:pt x="7" y="7"/>
                  </a:lnTo>
                  <a:lnTo>
                    <a:pt x="8" y="7"/>
                  </a:lnTo>
                  <a:lnTo>
                    <a:pt x="10" y="8"/>
                  </a:lnTo>
                  <a:lnTo>
                    <a:pt x="15" y="10"/>
                  </a:lnTo>
                  <a:lnTo>
                    <a:pt x="21" y="11"/>
                  </a:lnTo>
                  <a:lnTo>
                    <a:pt x="26" y="13"/>
                  </a:lnTo>
                  <a:lnTo>
                    <a:pt x="32" y="15"/>
                  </a:lnTo>
                  <a:lnTo>
                    <a:pt x="39" y="16"/>
                  </a:lnTo>
                  <a:lnTo>
                    <a:pt x="45" y="16"/>
                  </a:lnTo>
                  <a:lnTo>
                    <a:pt x="73" y="15"/>
                  </a:lnTo>
                  <a:lnTo>
                    <a:pt x="80" y="18"/>
                  </a:lnTo>
                  <a:lnTo>
                    <a:pt x="83" y="25"/>
                  </a:lnTo>
                  <a:lnTo>
                    <a:pt x="76" y="40"/>
                  </a:lnTo>
                  <a:lnTo>
                    <a:pt x="0" y="38"/>
                  </a:lnTo>
                  <a:lnTo>
                    <a:pt x="0" y="0"/>
                  </a:lnTo>
                  <a:close/>
                </a:path>
              </a:pathLst>
            </a:custGeom>
            <a:solidFill>
              <a:srgbClr val="BF8C66"/>
            </a:solidFill>
            <a:ln w="9525">
              <a:noFill/>
              <a:round/>
              <a:headEnd/>
              <a:tailEnd/>
            </a:ln>
          </p:spPr>
          <p:txBody>
            <a:bodyPr/>
            <a:lstStyle/>
            <a:p>
              <a:endParaRPr lang="tr-TR"/>
            </a:p>
          </p:txBody>
        </p:sp>
        <p:sp>
          <p:nvSpPr>
            <p:cNvPr id="17743" name="Freeform 274"/>
            <p:cNvSpPr>
              <a:spLocks/>
            </p:cNvSpPr>
            <p:nvPr/>
          </p:nvSpPr>
          <p:spPr bwMode="auto">
            <a:xfrm>
              <a:off x="1529" y="3415"/>
              <a:ext cx="25" cy="21"/>
            </a:xfrm>
            <a:custGeom>
              <a:avLst/>
              <a:gdLst>
                <a:gd name="T0" fmla="*/ 0 w 75"/>
                <a:gd name="T1" fmla="*/ 0 h 64"/>
                <a:gd name="T2" fmla="*/ 0 w 75"/>
                <a:gd name="T3" fmla="*/ 0 h 64"/>
                <a:gd name="T4" fmla="*/ 0 w 75"/>
                <a:gd name="T5" fmla="*/ 0 h 64"/>
                <a:gd name="T6" fmla="*/ 0 w 75"/>
                <a:gd name="T7" fmla="*/ 0 h 64"/>
                <a:gd name="T8" fmla="*/ 0 w 75"/>
                <a:gd name="T9" fmla="*/ 0 h 64"/>
                <a:gd name="T10" fmla="*/ 0 60000 65536"/>
                <a:gd name="T11" fmla="*/ 0 60000 65536"/>
                <a:gd name="T12" fmla="*/ 0 60000 65536"/>
                <a:gd name="T13" fmla="*/ 0 60000 65536"/>
                <a:gd name="T14" fmla="*/ 0 60000 65536"/>
                <a:gd name="T15" fmla="*/ 0 w 75"/>
                <a:gd name="T16" fmla="*/ 0 h 64"/>
                <a:gd name="T17" fmla="*/ 75 w 75"/>
                <a:gd name="T18" fmla="*/ 64 h 64"/>
              </a:gdLst>
              <a:ahLst/>
              <a:cxnLst>
                <a:cxn ang="T10">
                  <a:pos x="T0" y="T1"/>
                </a:cxn>
                <a:cxn ang="T11">
                  <a:pos x="T2" y="T3"/>
                </a:cxn>
                <a:cxn ang="T12">
                  <a:pos x="T4" y="T5"/>
                </a:cxn>
                <a:cxn ang="T13">
                  <a:pos x="T6" y="T7"/>
                </a:cxn>
                <a:cxn ang="T14">
                  <a:pos x="T8" y="T9"/>
                </a:cxn>
              </a:cxnLst>
              <a:rect l="T15" t="T16" r="T17" b="T18"/>
              <a:pathLst>
                <a:path w="75" h="64">
                  <a:moveTo>
                    <a:pt x="1" y="0"/>
                  </a:moveTo>
                  <a:lnTo>
                    <a:pt x="0" y="64"/>
                  </a:lnTo>
                  <a:lnTo>
                    <a:pt x="69" y="64"/>
                  </a:lnTo>
                  <a:lnTo>
                    <a:pt x="75" y="0"/>
                  </a:lnTo>
                  <a:lnTo>
                    <a:pt x="1" y="0"/>
                  </a:lnTo>
                  <a:close/>
                </a:path>
              </a:pathLst>
            </a:custGeom>
            <a:solidFill>
              <a:srgbClr val="BF8C66"/>
            </a:solidFill>
            <a:ln w="9525">
              <a:noFill/>
              <a:round/>
              <a:headEnd/>
              <a:tailEnd/>
            </a:ln>
          </p:spPr>
          <p:txBody>
            <a:bodyPr/>
            <a:lstStyle/>
            <a:p>
              <a:endParaRPr lang="tr-TR"/>
            </a:p>
          </p:txBody>
        </p:sp>
        <p:sp>
          <p:nvSpPr>
            <p:cNvPr id="17744" name="Freeform 275"/>
            <p:cNvSpPr>
              <a:spLocks/>
            </p:cNvSpPr>
            <p:nvPr/>
          </p:nvSpPr>
          <p:spPr bwMode="auto">
            <a:xfrm>
              <a:off x="1621" y="3342"/>
              <a:ext cx="14" cy="24"/>
            </a:xfrm>
            <a:custGeom>
              <a:avLst/>
              <a:gdLst>
                <a:gd name="T0" fmla="*/ 0 w 42"/>
                <a:gd name="T1" fmla="*/ 0 h 73"/>
                <a:gd name="T2" fmla="*/ 0 w 42"/>
                <a:gd name="T3" fmla="*/ 0 h 73"/>
                <a:gd name="T4" fmla="*/ 0 w 42"/>
                <a:gd name="T5" fmla="*/ 0 h 73"/>
                <a:gd name="T6" fmla="*/ 0 w 42"/>
                <a:gd name="T7" fmla="*/ 0 h 73"/>
                <a:gd name="T8" fmla="*/ 0 w 42"/>
                <a:gd name="T9" fmla="*/ 0 h 73"/>
                <a:gd name="T10" fmla="*/ 0 60000 65536"/>
                <a:gd name="T11" fmla="*/ 0 60000 65536"/>
                <a:gd name="T12" fmla="*/ 0 60000 65536"/>
                <a:gd name="T13" fmla="*/ 0 60000 65536"/>
                <a:gd name="T14" fmla="*/ 0 60000 65536"/>
                <a:gd name="T15" fmla="*/ 0 w 42"/>
                <a:gd name="T16" fmla="*/ 0 h 73"/>
                <a:gd name="T17" fmla="*/ 42 w 42"/>
                <a:gd name="T18" fmla="*/ 73 h 73"/>
              </a:gdLst>
              <a:ahLst/>
              <a:cxnLst>
                <a:cxn ang="T10">
                  <a:pos x="T0" y="T1"/>
                </a:cxn>
                <a:cxn ang="T11">
                  <a:pos x="T2" y="T3"/>
                </a:cxn>
                <a:cxn ang="T12">
                  <a:pos x="T4" y="T5"/>
                </a:cxn>
                <a:cxn ang="T13">
                  <a:pos x="T6" y="T7"/>
                </a:cxn>
                <a:cxn ang="T14">
                  <a:pos x="T8" y="T9"/>
                </a:cxn>
              </a:cxnLst>
              <a:rect l="T15" t="T16" r="T17" b="T18"/>
              <a:pathLst>
                <a:path w="42" h="73">
                  <a:moveTo>
                    <a:pt x="0" y="0"/>
                  </a:moveTo>
                  <a:lnTo>
                    <a:pt x="41" y="4"/>
                  </a:lnTo>
                  <a:lnTo>
                    <a:pt x="42" y="73"/>
                  </a:lnTo>
                  <a:lnTo>
                    <a:pt x="0" y="72"/>
                  </a:lnTo>
                  <a:lnTo>
                    <a:pt x="0" y="0"/>
                  </a:lnTo>
                  <a:close/>
                </a:path>
              </a:pathLst>
            </a:custGeom>
            <a:solidFill>
              <a:srgbClr val="BF8C66"/>
            </a:solidFill>
            <a:ln w="9525">
              <a:noFill/>
              <a:round/>
              <a:headEnd/>
              <a:tailEnd/>
            </a:ln>
          </p:spPr>
          <p:txBody>
            <a:bodyPr/>
            <a:lstStyle/>
            <a:p>
              <a:endParaRPr lang="tr-TR"/>
            </a:p>
          </p:txBody>
        </p:sp>
        <p:sp>
          <p:nvSpPr>
            <p:cNvPr id="17745" name="Freeform 276"/>
            <p:cNvSpPr>
              <a:spLocks/>
            </p:cNvSpPr>
            <p:nvPr/>
          </p:nvSpPr>
          <p:spPr bwMode="auto">
            <a:xfrm>
              <a:off x="1620" y="3369"/>
              <a:ext cx="14" cy="34"/>
            </a:xfrm>
            <a:custGeom>
              <a:avLst/>
              <a:gdLst>
                <a:gd name="T0" fmla="*/ 0 w 43"/>
                <a:gd name="T1" fmla="*/ 0 h 101"/>
                <a:gd name="T2" fmla="*/ 0 w 43"/>
                <a:gd name="T3" fmla="*/ 0 h 101"/>
                <a:gd name="T4" fmla="*/ 0 w 43"/>
                <a:gd name="T5" fmla="*/ 0 h 101"/>
                <a:gd name="T6" fmla="*/ 0 w 43"/>
                <a:gd name="T7" fmla="*/ 0 h 101"/>
                <a:gd name="T8" fmla="*/ 0 w 43"/>
                <a:gd name="T9" fmla="*/ 0 h 101"/>
                <a:gd name="T10" fmla="*/ 0 60000 65536"/>
                <a:gd name="T11" fmla="*/ 0 60000 65536"/>
                <a:gd name="T12" fmla="*/ 0 60000 65536"/>
                <a:gd name="T13" fmla="*/ 0 60000 65536"/>
                <a:gd name="T14" fmla="*/ 0 60000 65536"/>
                <a:gd name="T15" fmla="*/ 0 w 43"/>
                <a:gd name="T16" fmla="*/ 0 h 101"/>
                <a:gd name="T17" fmla="*/ 43 w 43"/>
                <a:gd name="T18" fmla="*/ 101 h 101"/>
              </a:gdLst>
              <a:ahLst/>
              <a:cxnLst>
                <a:cxn ang="T10">
                  <a:pos x="T0" y="T1"/>
                </a:cxn>
                <a:cxn ang="T11">
                  <a:pos x="T2" y="T3"/>
                </a:cxn>
                <a:cxn ang="T12">
                  <a:pos x="T4" y="T5"/>
                </a:cxn>
                <a:cxn ang="T13">
                  <a:pos x="T6" y="T7"/>
                </a:cxn>
                <a:cxn ang="T14">
                  <a:pos x="T8" y="T9"/>
                </a:cxn>
              </a:cxnLst>
              <a:rect l="T15" t="T16" r="T17" b="T18"/>
              <a:pathLst>
                <a:path w="43" h="101">
                  <a:moveTo>
                    <a:pt x="2" y="0"/>
                  </a:moveTo>
                  <a:lnTo>
                    <a:pt x="40" y="1"/>
                  </a:lnTo>
                  <a:lnTo>
                    <a:pt x="43" y="101"/>
                  </a:lnTo>
                  <a:lnTo>
                    <a:pt x="0" y="100"/>
                  </a:lnTo>
                  <a:lnTo>
                    <a:pt x="2" y="0"/>
                  </a:lnTo>
                  <a:close/>
                </a:path>
              </a:pathLst>
            </a:custGeom>
            <a:solidFill>
              <a:srgbClr val="BF8C66"/>
            </a:solidFill>
            <a:ln w="9525">
              <a:noFill/>
              <a:round/>
              <a:headEnd/>
              <a:tailEnd/>
            </a:ln>
          </p:spPr>
          <p:txBody>
            <a:bodyPr/>
            <a:lstStyle/>
            <a:p>
              <a:endParaRPr lang="tr-TR"/>
            </a:p>
          </p:txBody>
        </p:sp>
        <p:sp>
          <p:nvSpPr>
            <p:cNvPr id="17746" name="Freeform 277"/>
            <p:cNvSpPr>
              <a:spLocks/>
            </p:cNvSpPr>
            <p:nvPr/>
          </p:nvSpPr>
          <p:spPr bwMode="auto">
            <a:xfrm>
              <a:off x="1620" y="3407"/>
              <a:ext cx="14" cy="30"/>
            </a:xfrm>
            <a:custGeom>
              <a:avLst/>
              <a:gdLst>
                <a:gd name="T0" fmla="*/ 0 w 44"/>
                <a:gd name="T1" fmla="*/ 0 h 92"/>
                <a:gd name="T2" fmla="*/ 0 w 44"/>
                <a:gd name="T3" fmla="*/ 0 h 92"/>
                <a:gd name="T4" fmla="*/ 0 w 44"/>
                <a:gd name="T5" fmla="*/ 0 h 92"/>
                <a:gd name="T6" fmla="*/ 0 w 44"/>
                <a:gd name="T7" fmla="*/ 0 h 92"/>
                <a:gd name="T8" fmla="*/ 0 w 44"/>
                <a:gd name="T9" fmla="*/ 0 h 92"/>
                <a:gd name="T10" fmla="*/ 0 60000 65536"/>
                <a:gd name="T11" fmla="*/ 0 60000 65536"/>
                <a:gd name="T12" fmla="*/ 0 60000 65536"/>
                <a:gd name="T13" fmla="*/ 0 60000 65536"/>
                <a:gd name="T14" fmla="*/ 0 60000 65536"/>
                <a:gd name="T15" fmla="*/ 0 w 44"/>
                <a:gd name="T16" fmla="*/ 0 h 92"/>
                <a:gd name="T17" fmla="*/ 44 w 44"/>
                <a:gd name="T18" fmla="*/ 92 h 92"/>
              </a:gdLst>
              <a:ahLst/>
              <a:cxnLst>
                <a:cxn ang="T10">
                  <a:pos x="T0" y="T1"/>
                </a:cxn>
                <a:cxn ang="T11">
                  <a:pos x="T2" y="T3"/>
                </a:cxn>
                <a:cxn ang="T12">
                  <a:pos x="T4" y="T5"/>
                </a:cxn>
                <a:cxn ang="T13">
                  <a:pos x="T6" y="T7"/>
                </a:cxn>
                <a:cxn ang="T14">
                  <a:pos x="T8" y="T9"/>
                </a:cxn>
              </a:cxnLst>
              <a:rect l="T15" t="T16" r="T17" b="T18"/>
              <a:pathLst>
                <a:path w="44" h="92">
                  <a:moveTo>
                    <a:pt x="0" y="0"/>
                  </a:moveTo>
                  <a:lnTo>
                    <a:pt x="43" y="0"/>
                  </a:lnTo>
                  <a:lnTo>
                    <a:pt x="44" y="92"/>
                  </a:lnTo>
                  <a:lnTo>
                    <a:pt x="1" y="91"/>
                  </a:lnTo>
                  <a:lnTo>
                    <a:pt x="0" y="0"/>
                  </a:lnTo>
                  <a:close/>
                </a:path>
              </a:pathLst>
            </a:custGeom>
            <a:solidFill>
              <a:srgbClr val="BF8C66"/>
            </a:solidFill>
            <a:ln w="9525">
              <a:noFill/>
              <a:round/>
              <a:headEnd/>
              <a:tailEnd/>
            </a:ln>
          </p:spPr>
          <p:txBody>
            <a:bodyPr/>
            <a:lstStyle/>
            <a:p>
              <a:endParaRPr lang="tr-TR"/>
            </a:p>
          </p:txBody>
        </p:sp>
        <p:sp>
          <p:nvSpPr>
            <p:cNvPr id="17747" name="Freeform 278"/>
            <p:cNvSpPr>
              <a:spLocks/>
            </p:cNvSpPr>
            <p:nvPr/>
          </p:nvSpPr>
          <p:spPr bwMode="auto">
            <a:xfrm>
              <a:off x="1691" y="3304"/>
              <a:ext cx="40" cy="54"/>
            </a:xfrm>
            <a:custGeom>
              <a:avLst/>
              <a:gdLst>
                <a:gd name="T0" fmla="*/ 0 w 122"/>
                <a:gd name="T1" fmla="*/ 0 h 160"/>
                <a:gd name="T2" fmla="*/ 0 w 122"/>
                <a:gd name="T3" fmla="*/ 0 h 160"/>
                <a:gd name="T4" fmla="*/ 0 w 122"/>
                <a:gd name="T5" fmla="*/ 0 h 160"/>
                <a:gd name="T6" fmla="*/ 0 w 122"/>
                <a:gd name="T7" fmla="*/ 0 h 160"/>
                <a:gd name="T8" fmla="*/ 0 w 122"/>
                <a:gd name="T9" fmla="*/ 0 h 160"/>
                <a:gd name="T10" fmla="*/ 0 w 122"/>
                <a:gd name="T11" fmla="*/ 0 h 160"/>
                <a:gd name="T12" fmla="*/ 0 w 122"/>
                <a:gd name="T13" fmla="*/ 0 h 160"/>
                <a:gd name="T14" fmla="*/ 0 60000 65536"/>
                <a:gd name="T15" fmla="*/ 0 60000 65536"/>
                <a:gd name="T16" fmla="*/ 0 60000 65536"/>
                <a:gd name="T17" fmla="*/ 0 60000 65536"/>
                <a:gd name="T18" fmla="*/ 0 60000 65536"/>
                <a:gd name="T19" fmla="*/ 0 60000 65536"/>
                <a:gd name="T20" fmla="*/ 0 60000 65536"/>
                <a:gd name="T21" fmla="*/ 0 w 122"/>
                <a:gd name="T22" fmla="*/ 0 h 160"/>
                <a:gd name="T23" fmla="*/ 122 w 122"/>
                <a:gd name="T24" fmla="*/ 160 h 1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2" h="160">
                  <a:moveTo>
                    <a:pt x="0" y="0"/>
                  </a:moveTo>
                  <a:lnTo>
                    <a:pt x="120" y="16"/>
                  </a:lnTo>
                  <a:lnTo>
                    <a:pt x="122" y="30"/>
                  </a:lnTo>
                  <a:lnTo>
                    <a:pt x="94" y="40"/>
                  </a:lnTo>
                  <a:lnTo>
                    <a:pt x="95" y="160"/>
                  </a:lnTo>
                  <a:lnTo>
                    <a:pt x="3" y="153"/>
                  </a:lnTo>
                  <a:lnTo>
                    <a:pt x="0" y="0"/>
                  </a:lnTo>
                  <a:close/>
                </a:path>
              </a:pathLst>
            </a:custGeom>
            <a:solidFill>
              <a:srgbClr val="BF8C66"/>
            </a:solidFill>
            <a:ln w="9525">
              <a:noFill/>
              <a:round/>
              <a:headEnd/>
              <a:tailEnd/>
            </a:ln>
          </p:spPr>
          <p:txBody>
            <a:bodyPr/>
            <a:lstStyle/>
            <a:p>
              <a:endParaRPr lang="tr-TR"/>
            </a:p>
          </p:txBody>
        </p:sp>
        <p:sp>
          <p:nvSpPr>
            <p:cNvPr id="17748" name="Freeform 279"/>
            <p:cNvSpPr>
              <a:spLocks/>
            </p:cNvSpPr>
            <p:nvPr/>
          </p:nvSpPr>
          <p:spPr bwMode="auto">
            <a:xfrm>
              <a:off x="1691" y="3358"/>
              <a:ext cx="31" cy="59"/>
            </a:xfrm>
            <a:custGeom>
              <a:avLst/>
              <a:gdLst>
                <a:gd name="T0" fmla="*/ 0 w 93"/>
                <a:gd name="T1" fmla="*/ 0 h 177"/>
                <a:gd name="T2" fmla="*/ 0 w 93"/>
                <a:gd name="T3" fmla="*/ 0 h 177"/>
                <a:gd name="T4" fmla="*/ 0 w 93"/>
                <a:gd name="T5" fmla="*/ 0 h 177"/>
                <a:gd name="T6" fmla="*/ 0 w 93"/>
                <a:gd name="T7" fmla="*/ 0 h 177"/>
                <a:gd name="T8" fmla="*/ 0 w 93"/>
                <a:gd name="T9" fmla="*/ 0 h 177"/>
                <a:gd name="T10" fmla="*/ 0 60000 65536"/>
                <a:gd name="T11" fmla="*/ 0 60000 65536"/>
                <a:gd name="T12" fmla="*/ 0 60000 65536"/>
                <a:gd name="T13" fmla="*/ 0 60000 65536"/>
                <a:gd name="T14" fmla="*/ 0 60000 65536"/>
                <a:gd name="T15" fmla="*/ 0 w 93"/>
                <a:gd name="T16" fmla="*/ 0 h 177"/>
                <a:gd name="T17" fmla="*/ 93 w 93"/>
                <a:gd name="T18" fmla="*/ 177 h 177"/>
              </a:gdLst>
              <a:ahLst/>
              <a:cxnLst>
                <a:cxn ang="T10">
                  <a:pos x="T0" y="T1"/>
                </a:cxn>
                <a:cxn ang="T11">
                  <a:pos x="T2" y="T3"/>
                </a:cxn>
                <a:cxn ang="T12">
                  <a:pos x="T4" y="T5"/>
                </a:cxn>
                <a:cxn ang="T13">
                  <a:pos x="T6" y="T7"/>
                </a:cxn>
                <a:cxn ang="T14">
                  <a:pos x="T8" y="T9"/>
                </a:cxn>
              </a:cxnLst>
              <a:rect l="T15" t="T16" r="T17" b="T18"/>
              <a:pathLst>
                <a:path w="93" h="177">
                  <a:moveTo>
                    <a:pt x="1" y="0"/>
                  </a:moveTo>
                  <a:lnTo>
                    <a:pt x="93" y="10"/>
                  </a:lnTo>
                  <a:lnTo>
                    <a:pt x="87" y="175"/>
                  </a:lnTo>
                  <a:lnTo>
                    <a:pt x="0" y="177"/>
                  </a:lnTo>
                  <a:lnTo>
                    <a:pt x="1" y="0"/>
                  </a:lnTo>
                  <a:close/>
                </a:path>
              </a:pathLst>
            </a:custGeom>
            <a:solidFill>
              <a:srgbClr val="BF8C66"/>
            </a:solidFill>
            <a:ln w="9525">
              <a:noFill/>
              <a:round/>
              <a:headEnd/>
              <a:tailEnd/>
            </a:ln>
          </p:spPr>
          <p:txBody>
            <a:bodyPr/>
            <a:lstStyle/>
            <a:p>
              <a:endParaRPr lang="tr-TR"/>
            </a:p>
          </p:txBody>
        </p:sp>
        <p:sp>
          <p:nvSpPr>
            <p:cNvPr id="17749" name="Freeform 280"/>
            <p:cNvSpPr>
              <a:spLocks/>
            </p:cNvSpPr>
            <p:nvPr/>
          </p:nvSpPr>
          <p:spPr bwMode="auto">
            <a:xfrm>
              <a:off x="1691" y="3420"/>
              <a:ext cx="31" cy="57"/>
            </a:xfrm>
            <a:custGeom>
              <a:avLst/>
              <a:gdLst>
                <a:gd name="T0" fmla="*/ 0 w 92"/>
                <a:gd name="T1" fmla="*/ 0 h 170"/>
                <a:gd name="T2" fmla="*/ 0 w 92"/>
                <a:gd name="T3" fmla="*/ 0 h 170"/>
                <a:gd name="T4" fmla="*/ 0 w 92"/>
                <a:gd name="T5" fmla="*/ 0 h 170"/>
                <a:gd name="T6" fmla="*/ 0 w 92"/>
                <a:gd name="T7" fmla="*/ 0 h 170"/>
                <a:gd name="T8" fmla="*/ 0 w 92"/>
                <a:gd name="T9" fmla="*/ 0 h 170"/>
                <a:gd name="T10" fmla="*/ 0 60000 65536"/>
                <a:gd name="T11" fmla="*/ 0 60000 65536"/>
                <a:gd name="T12" fmla="*/ 0 60000 65536"/>
                <a:gd name="T13" fmla="*/ 0 60000 65536"/>
                <a:gd name="T14" fmla="*/ 0 60000 65536"/>
                <a:gd name="T15" fmla="*/ 0 w 92"/>
                <a:gd name="T16" fmla="*/ 0 h 170"/>
                <a:gd name="T17" fmla="*/ 92 w 92"/>
                <a:gd name="T18" fmla="*/ 170 h 170"/>
              </a:gdLst>
              <a:ahLst/>
              <a:cxnLst>
                <a:cxn ang="T10">
                  <a:pos x="T0" y="T1"/>
                </a:cxn>
                <a:cxn ang="T11">
                  <a:pos x="T2" y="T3"/>
                </a:cxn>
                <a:cxn ang="T12">
                  <a:pos x="T4" y="T5"/>
                </a:cxn>
                <a:cxn ang="T13">
                  <a:pos x="T6" y="T7"/>
                </a:cxn>
                <a:cxn ang="T14">
                  <a:pos x="T8" y="T9"/>
                </a:cxn>
              </a:cxnLst>
              <a:rect l="T15" t="T16" r="T17" b="T18"/>
              <a:pathLst>
                <a:path w="92" h="170">
                  <a:moveTo>
                    <a:pt x="0" y="3"/>
                  </a:moveTo>
                  <a:lnTo>
                    <a:pt x="88" y="0"/>
                  </a:lnTo>
                  <a:lnTo>
                    <a:pt x="92" y="164"/>
                  </a:lnTo>
                  <a:lnTo>
                    <a:pt x="4" y="170"/>
                  </a:lnTo>
                  <a:lnTo>
                    <a:pt x="0" y="3"/>
                  </a:lnTo>
                  <a:close/>
                </a:path>
              </a:pathLst>
            </a:custGeom>
            <a:solidFill>
              <a:srgbClr val="BF8C66"/>
            </a:solidFill>
            <a:ln w="9525">
              <a:noFill/>
              <a:round/>
              <a:headEnd/>
              <a:tailEnd/>
            </a:ln>
          </p:spPr>
          <p:txBody>
            <a:bodyPr/>
            <a:lstStyle/>
            <a:p>
              <a:endParaRPr lang="tr-TR"/>
            </a:p>
          </p:txBody>
        </p:sp>
        <p:sp>
          <p:nvSpPr>
            <p:cNvPr id="17750" name="Freeform 281"/>
            <p:cNvSpPr>
              <a:spLocks/>
            </p:cNvSpPr>
            <p:nvPr/>
          </p:nvSpPr>
          <p:spPr bwMode="auto">
            <a:xfrm>
              <a:off x="1152" y="3418"/>
              <a:ext cx="576" cy="198"/>
            </a:xfrm>
            <a:custGeom>
              <a:avLst/>
              <a:gdLst>
                <a:gd name="T0" fmla="*/ 0 w 2304"/>
                <a:gd name="T1" fmla="*/ 0 h 593"/>
                <a:gd name="T2" fmla="*/ 0 w 2304"/>
                <a:gd name="T3" fmla="*/ 0 h 593"/>
                <a:gd name="T4" fmla="*/ 0 w 2304"/>
                <a:gd name="T5" fmla="*/ 0 h 593"/>
                <a:gd name="T6" fmla="*/ 0 w 2304"/>
                <a:gd name="T7" fmla="*/ 0 h 593"/>
                <a:gd name="T8" fmla="*/ 0 w 2304"/>
                <a:gd name="T9" fmla="*/ 0 h 593"/>
                <a:gd name="T10" fmla="*/ 0 w 2304"/>
                <a:gd name="T11" fmla="*/ 0 h 593"/>
                <a:gd name="T12" fmla="*/ 0 w 2304"/>
                <a:gd name="T13" fmla="*/ 0 h 593"/>
                <a:gd name="T14" fmla="*/ 0 60000 65536"/>
                <a:gd name="T15" fmla="*/ 0 60000 65536"/>
                <a:gd name="T16" fmla="*/ 0 60000 65536"/>
                <a:gd name="T17" fmla="*/ 0 60000 65536"/>
                <a:gd name="T18" fmla="*/ 0 60000 65536"/>
                <a:gd name="T19" fmla="*/ 0 60000 65536"/>
                <a:gd name="T20" fmla="*/ 0 60000 65536"/>
                <a:gd name="T21" fmla="*/ 0 w 2304"/>
                <a:gd name="T22" fmla="*/ 0 h 593"/>
                <a:gd name="T23" fmla="*/ 2304 w 2304"/>
                <a:gd name="T24" fmla="*/ 593 h 5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04" h="593">
                  <a:moveTo>
                    <a:pt x="0" y="593"/>
                  </a:moveTo>
                  <a:lnTo>
                    <a:pt x="2304" y="593"/>
                  </a:lnTo>
                  <a:lnTo>
                    <a:pt x="2301" y="356"/>
                  </a:lnTo>
                  <a:lnTo>
                    <a:pt x="1567" y="5"/>
                  </a:lnTo>
                  <a:lnTo>
                    <a:pt x="687" y="0"/>
                  </a:lnTo>
                  <a:lnTo>
                    <a:pt x="29" y="400"/>
                  </a:lnTo>
                  <a:lnTo>
                    <a:pt x="0" y="593"/>
                  </a:lnTo>
                  <a:close/>
                </a:path>
              </a:pathLst>
            </a:custGeom>
            <a:solidFill>
              <a:srgbClr val="7CA8B2"/>
            </a:solidFill>
            <a:ln w="9525">
              <a:noFill/>
              <a:round/>
              <a:headEnd/>
              <a:tailEnd/>
            </a:ln>
          </p:spPr>
          <p:txBody>
            <a:bodyPr/>
            <a:lstStyle/>
            <a:p>
              <a:endParaRPr lang="tr-TR"/>
            </a:p>
          </p:txBody>
        </p:sp>
        <p:sp>
          <p:nvSpPr>
            <p:cNvPr id="17751" name="Freeform 282"/>
            <p:cNvSpPr>
              <a:spLocks/>
            </p:cNvSpPr>
            <p:nvPr/>
          </p:nvSpPr>
          <p:spPr bwMode="auto">
            <a:xfrm>
              <a:off x="1324" y="3459"/>
              <a:ext cx="131" cy="157"/>
            </a:xfrm>
            <a:custGeom>
              <a:avLst/>
              <a:gdLst>
                <a:gd name="T0" fmla="*/ 0 w 395"/>
                <a:gd name="T1" fmla="*/ 0 h 470"/>
                <a:gd name="T2" fmla="*/ 0 w 395"/>
                <a:gd name="T3" fmla="*/ 0 h 470"/>
                <a:gd name="T4" fmla="*/ 0 w 395"/>
                <a:gd name="T5" fmla="*/ 0 h 470"/>
                <a:gd name="T6" fmla="*/ 0 w 395"/>
                <a:gd name="T7" fmla="*/ 0 h 470"/>
                <a:gd name="T8" fmla="*/ 0 w 395"/>
                <a:gd name="T9" fmla="*/ 0 h 470"/>
                <a:gd name="T10" fmla="*/ 0 60000 65536"/>
                <a:gd name="T11" fmla="*/ 0 60000 65536"/>
                <a:gd name="T12" fmla="*/ 0 60000 65536"/>
                <a:gd name="T13" fmla="*/ 0 60000 65536"/>
                <a:gd name="T14" fmla="*/ 0 60000 65536"/>
                <a:gd name="T15" fmla="*/ 0 w 395"/>
                <a:gd name="T16" fmla="*/ 0 h 470"/>
                <a:gd name="T17" fmla="*/ 395 w 395"/>
                <a:gd name="T18" fmla="*/ 470 h 470"/>
              </a:gdLst>
              <a:ahLst/>
              <a:cxnLst>
                <a:cxn ang="T10">
                  <a:pos x="T0" y="T1"/>
                </a:cxn>
                <a:cxn ang="T11">
                  <a:pos x="T2" y="T3"/>
                </a:cxn>
                <a:cxn ang="T12">
                  <a:pos x="T4" y="T5"/>
                </a:cxn>
                <a:cxn ang="T13">
                  <a:pos x="T6" y="T7"/>
                </a:cxn>
                <a:cxn ang="T14">
                  <a:pos x="T8" y="T9"/>
                </a:cxn>
              </a:cxnLst>
              <a:rect l="T15" t="T16" r="T17" b="T18"/>
              <a:pathLst>
                <a:path w="395" h="470">
                  <a:moveTo>
                    <a:pt x="387" y="0"/>
                  </a:moveTo>
                  <a:lnTo>
                    <a:pt x="0" y="470"/>
                  </a:lnTo>
                  <a:lnTo>
                    <a:pt x="106" y="470"/>
                  </a:lnTo>
                  <a:lnTo>
                    <a:pt x="395" y="14"/>
                  </a:lnTo>
                  <a:lnTo>
                    <a:pt x="387" y="0"/>
                  </a:lnTo>
                  <a:close/>
                </a:path>
              </a:pathLst>
            </a:custGeom>
            <a:solidFill>
              <a:srgbClr val="FFE500"/>
            </a:solidFill>
            <a:ln w="9525">
              <a:noFill/>
              <a:round/>
              <a:headEnd/>
              <a:tailEnd/>
            </a:ln>
          </p:spPr>
          <p:txBody>
            <a:bodyPr/>
            <a:lstStyle/>
            <a:p>
              <a:endParaRPr lang="tr-TR"/>
            </a:p>
          </p:txBody>
        </p:sp>
        <p:sp>
          <p:nvSpPr>
            <p:cNvPr id="17752" name="Freeform 283"/>
            <p:cNvSpPr>
              <a:spLocks/>
            </p:cNvSpPr>
            <p:nvPr/>
          </p:nvSpPr>
          <p:spPr bwMode="auto">
            <a:xfrm>
              <a:off x="1154" y="3281"/>
              <a:ext cx="271" cy="323"/>
            </a:xfrm>
            <a:custGeom>
              <a:avLst/>
              <a:gdLst>
                <a:gd name="T0" fmla="*/ 0 w 815"/>
                <a:gd name="T1" fmla="*/ 0 h 970"/>
                <a:gd name="T2" fmla="*/ 0 w 815"/>
                <a:gd name="T3" fmla="*/ 0 h 970"/>
                <a:gd name="T4" fmla="*/ 0 w 815"/>
                <a:gd name="T5" fmla="*/ 0 h 970"/>
                <a:gd name="T6" fmla="*/ 0 w 815"/>
                <a:gd name="T7" fmla="*/ 0 h 970"/>
                <a:gd name="T8" fmla="*/ 0 w 815"/>
                <a:gd name="T9" fmla="*/ 0 h 970"/>
                <a:gd name="T10" fmla="*/ 0 w 815"/>
                <a:gd name="T11" fmla="*/ 0 h 970"/>
                <a:gd name="T12" fmla="*/ 0 w 815"/>
                <a:gd name="T13" fmla="*/ 0 h 970"/>
                <a:gd name="T14" fmla="*/ 0 w 815"/>
                <a:gd name="T15" fmla="*/ 0 h 970"/>
                <a:gd name="T16" fmla="*/ 0 w 815"/>
                <a:gd name="T17" fmla="*/ 0 h 970"/>
                <a:gd name="T18" fmla="*/ 0 w 815"/>
                <a:gd name="T19" fmla="*/ 0 h 970"/>
                <a:gd name="T20" fmla="*/ 0 w 815"/>
                <a:gd name="T21" fmla="*/ 0 h 970"/>
                <a:gd name="T22" fmla="*/ 0 w 815"/>
                <a:gd name="T23" fmla="*/ 0 h 970"/>
                <a:gd name="T24" fmla="*/ 0 w 815"/>
                <a:gd name="T25" fmla="*/ 0 h 970"/>
                <a:gd name="T26" fmla="*/ 0 w 815"/>
                <a:gd name="T27" fmla="*/ 0 h 970"/>
                <a:gd name="T28" fmla="*/ 0 w 815"/>
                <a:gd name="T29" fmla="*/ 0 h 970"/>
                <a:gd name="T30" fmla="*/ 0 w 815"/>
                <a:gd name="T31" fmla="*/ 0 h 970"/>
                <a:gd name="T32" fmla="*/ 0 w 815"/>
                <a:gd name="T33" fmla="*/ 0 h 970"/>
                <a:gd name="T34" fmla="*/ 0 w 815"/>
                <a:gd name="T35" fmla="*/ 0 h 970"/>
                <a:gd name="T36" fmla="*/ 0 w 815"/>
                <a:gd name="T37" fmla="*/ 0 h 970"/>
                <a:gd name="T38" fmla="*/ 0 w 815"/>
                <a:gd name="T39" fmla="*/ 0 h 970"/>
                <a:gd name="T40" fmla="*/ 0 w 815"/>
                <a:gd name="T41" fmla="*/ 0 h 970"/>
                <a:gd name="T42" fmla="*/ 0 w 815"/>
                <a:gd name="T43" fmla="*/ 0 h 970"/>
                <a:gd name="T44" fmla="*/ 0 w 815"/>
                <a:gd name="T45" fmla="*/ 0 h 9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815"/>
                <a:gd name="T70" fmla="*/ 0 h 970"/>
                <a:gd name="T71" fmla="*/ 815 w 815"/>
                <a:gd name="T72" fmla="*/ 970 h 9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815" h="970">
                  <a:moveTo>
                    <a:pt x="0" y="970"/>
                  </a:moveTo>
                  <a:lnTo>
                    <a:pt x="382" y="952"/>
                  </a:lnTo>
                  <a:lnTo>
                    <a:pt x="625" y="774"/>
                  </a:lnTo>
                  <a:lnTo>
                    <a:pt x="630" y="715"/>
                  </a:lnTo>
                  <a:lnTo>
                    <a:pt x="668" y="720"/>
                  </a:lnTo>
                  <a:lnTo>
                    <a:pt x="812" y="613"/>
                  </a:lnTo>
                  <a:lnTo>
                    <a:pt x="815" y="545"/>
                  </a:lnTo>
                  <a:lnTo>
                    <a:pt x="807" y="542"/>
                  </a:lnTo>
                  <a:lnTo>
                    <a:pt x="807" y="251"/>
                  </a:lnTo>
                  <a:lnTo>
                    <a:pt x="798" y="243"/>
                  </a:lnTo>
                  <a:lnTo>
                    <a:pt x="798" y="94"/>
                  </a:lnTo>
                  <a:lnTo>
                    <a:pt x="727" y="56"/>
                  </a:lnTo>
                  <a:lnTo>
                    <a:pt x="583" y="89"/>
                  </a:lnTo>
                  <a:lnTo>
                    <a:pt x="582" y="45"/>
                  </a:lnTo>
                  <a:lnTo>
                    <a:pt x="462" y="0"/>
                  </a:lnTo>
                  <a:lnTo>
                    <a:pt x="191" y="37"/>
                  </a:lnTo>
                  <a:lnTo>
                    <a:pt x="187" y="154"/>
                  </a:lnTo>
                  <a:lnTo>
                    <a:pt x="154" y="159"/>
                  </a:lnTo>
                  <a:lnTo>
                    <a:pt x="151" y="334"/>
                  </a:lnTo>
                  <a:lnTo>
                    <a:pt x="88" y="336"/>
                  </a:lnTo>
                  <a:lnTo>
                    <a:pt x="93" y="733"/>
                  </a:lnTo>
                  <a:lnTo>
                    <a:pt x="22" y="769"/>
                  </a:lnTo>
                  <a:lnTo>
                    <a:pt x="0" y="970"/>
                  </a:lnTo>
                  <a:close/>
                </a:path>
              </a:pathLst>
            </a:custGeom>
            <a:solidFill>
              <a:srgbClr val="000000"/>
            </a:solidFill>
            <a:ln w="9525">
              <a:noFill/>
              <a:round/>
              <a:headEnd/>
              <a:tailEnd/>
            </a:ln>
          </p:spPr>
          <p:txBody>
            <a:bodyPr/>
            <a:lstStyle/>
            <a:p>
              <a:endParaRPr lang="tr-TR"/>
            </a:p>
          </p:txBody>
        </p:sp>
        <p:sp>
          <p:nvSpPr>
            <p:cNvPr id="17753" name="Freeform 284"/>
            <p:cNvSpPr>
              <a:spLocks/>
            </p:cNvSpPr>
            <p:nvPr/>
          </p:nvSpPr>
          <p:spPr bwMode="auto">
            <a:xfrm>
              <a:off x="1367" y="3264"/>
              <a:ext cx="361" cy="324"/>
            </a:xfrm>
            <a:custGeom>
              <a:avLst/>
              <a:gdLst>
                <a:gd name="T0" fmla="*/ 0 w 1620"/>
                <a:gd name="T1" fmla="*/ 0 h 971"/>
                <a:gd name="T2" fmla="*/ 0 w 1620"/>
                <a:gd name="T3" fmla="*/ 0 h 971"/>
                <a:gd name="T4" fmla="*/ 0 w 1620"/>
                <a:gd name="T5" fmla="*/ 0 h 971"/>
                <a:gd name="T6" fmla="*/ 0 w 1620"/>
                <a:gd name="T7" fmla="*/ 0 h 971"/>
                <a:gd name="T8" fmla="*/ 0 w 1620"/>
                <a:gd name="T9" fmla="*/ 0 h 971"/>
                <a:gd name="T10" fmla="*/ 0 w 1620"/>
                <a:gd name="T11" fmla="*/ 0 h 971"/>
                <a:gd name="T12" fmla="*/ 0 w 1620"/>
                <a:gd name="T13" fmla="*/ 0 h 971"/>
                <a:gd name="T14" fmla="*/ 0 w 1620"/>
                <a:gd name="T15" fmla="*/ 0 h 971"/>
                <a:gd name="T16" fmla="*/ 0 w 1620"/>
                <a:gd name="T17" fmla="*/ 0 h 971"/>
                <a:gd name="T18" fmla="*/ 0 w 1620"/>
                <a:gd name="T19" fmla="*/ 0 h 971"/>
                <a:gd name="T20" fmla="*/ 0 w 1620"/>
                <a:gd name="T21" fmla="*/ 0 h 971"/>
                <a:gd name="T22" fmla="*/ 0 w 1620"/>
                <a:gd name="T23" fmla="*/ 0 h 971"/>
                <a:gd name="T24" fmla="*/ 0 w 1620"/>
                <a:gd name="T25" fmla="*/ 0 h 971"/>
                <a:gd name="T26" fmla="*/ 0 w 1620"/>
                <a:gd name="T27" fmla="*/ 0 h 971"/>
                <a:gd name="T28" fmla="*/ 0 w 1620"/>
                <a:gd name="T29" fmla="*/ 0 h 971"/>
                <a:gd name="T30" fmla="*/ 0 w 1620"/>
                <a:gd name="T31" fmla="*/ 0 h 971"/>
                <a:gd name="T32" fmla="*/ 0 w 1620"/>
                <a:gd name="T33" fmla="*/ 0 h 971"/>
                <a:gd name="T34" fmla="*/ 0 w 1620"/>
                <a:gd name="T35" fmla="*/ 0 h 971"/>
                <a:gd name="T36" fmla="*/ 0 w 1620"/>
                <a:gd name="T37" fmla="*/ 0 h 971"/>
                <a:gd name="T38" fmla="*/ 0 w 1620"/>
                <a:gd name="T39" fmla="*/ 0 h 971"/>
                <a:gd name="T40" fmla="*/ 0 w 1620"/>
                <a:gd name="T41" fmla="*/ 0 h 971"/>
                <a:gd name="T42" fmla="*/ 0 w 1620"/>
                <a:gd name="T43" fmla="*/ 0 h 971"/>
                <a:gd name="T44" fmla="*/ 0 w 1620"/>
                <a:gd name="T45" fmla="*/ 0 h 971"/>
                <a:gd name="T46" fmla="*/ 0 w 1620"/>
                <a:gd name="T47" fmla="*/ 0 h 971"/>
                <a:gd name="T48" fmla="*/ 0 w 1620"/>
                <a:gd name="T49" fmla="*/ 0 h 971"/>
                <a:gd name="T50" fmla="*/ 0 w 1620"/>
                <a:gd name="T51" fmla="*/ 0 h 971"/>
                <a:gd name="T52" fmla="*/ 0 w 1620"/>
                <a:gd name="T53" fmla="*/ 0 h 971"/>
                <a:gd name="T54" fmla="*/ 0 w 1620"/>
                <a:gd name="T55" fmla="*/ 0 h 971"/>
                <a:gd name="T56" fmla="*/ 0 w 1620"/>
                <a:gd name="T57" fmla="*/ 0 h 971"/>
                <a:gd name="T58" fmla="*/ 0 w 1620"/>
                <a:gd name="T59" fmla="*/ 0 h 971"/>
                <a:gd name="T60" fmla="*/ 0 w 1620"/>
                <a:gd name="T61" fmla="*/ 0 h 971"/>
                <a:gd name="T62" fmla="*/ 0 w 1620"/>
                <a:gd name="T63" fmla="*/ 0 h 971"/>
                <a:gd name="T64" fmla="*/ 0 w 1620"/>
                <a:gd name="T65" fmla="*/ 0 h 971"/>
                <a:gd name="T66" fmla="*/ 0 w 1620"/>
                <a:gd name="T67" fmla="*/ 0 h 971"/>
                <a:gd name="T68" fmla="*/ 0 w 1620"/>
                <a:gd name="T69" fmla="*/ 0 h 971"/>
                <a:gd name="T70" fmla="*/ 0 w 1620"/>
                <a:gd name="T71" fmla="*/ 0 h 971"/>
                <a:gd name="T72" fmla="*/ 0 w 1620"/>
                <a:gd name="T73" fmla="*/ 0 h 971"/>
                <a:gd name="T74" fmla="*/ 0 w 1620"/>
                <a:gd name="T75" fmla="*/ 0 h 971"/>
                <a:gd name="T76" fmla="*/ 0 w 1620"/>
                <a:gd name="T77" fmla="*/ 0 h 971"/>
                <a:gd name="T78" fmla="*/ 0 w 1620"/>
                <a:gd name="T79" fmla="*/ 0 h 971"/>
                <a:gd name="T80" fmla="*/ 0 w 1620"/>
                <a:gd name="T81" fmla="*/ 0 h 971"/>
                <a:gd name="T82" fmla="*/ 0 w 1620"/>
                <a:gd name="T83" fmla="*/ 0 h 971"/>
                <a:gd name="T84" fmla="*/ 0 w 1620"/>
                <a:gd name="T85" fmla="*/ 0 h 971"/>
                <a:gd name="T86" fmla="*/ 0 w 1620"/>
                <a:gd name="T87" fmla="*/ 0 h 971"/>
                <a:gd name="T88" fmla="*/ 0 w 1620"/>
                <a:gd name="T89" fmla="*/ 0 h 971"/>
                <a:gd name="T90" fmla="*/ 0 w 1620"/>
                <a:gd name="T91" fmla="*/ 0 h 971"/>
                <a:gd name="T92" fmla="*/ 0 w 1620"/>
                <a:gd name="T93" fmla="*/ 0 h 971"/>
                <a:gd name="T94" fmla="*/ 0 w 1620"/>
                <a:gd name="T95" fmla="*/ 0 h 971"/>
                <a:gd name="T96" fmla="*/ 0 w 1620"/>
                <a:gd name="T97" fmla="*/ 0 h 971"/>
                <a:gd name="T98" fmla="*/ 0 w 1620"/>
                <a:gd name="T99" fmla="*/ 0 h 971"/>
                <a:gd name="T100" fmla="*/ 0 w 1620"/>
                <a:gd name="T101" fmla="*/ 0 h 971"/>
                <a:gd name="T102" fmla="*/ 0 w 1620"/>
                <a:gd name="T103" fmla="*/ 0 h 971"/>
                <a:gd name="T104" fmla="*/ 0 w 1620"/>
                <a:gd name="T105" fmla="*/ 0 h 971"/>
                <a:gd name="T106" fmla="*/ 0 w 1620"/>
                <a:gd name="T107" fmla="*/ 0 h 971"/>
                <a:gd name="T108" fmla="*/ 0 w 1620"/>
                <a:gd name="T109" fmla="*/ 0 h 971"/>
                <a:gd name="T110" fmla="*/ 0 w 1620"/>
                <a:gd name="T111" fmla="*/ 0 h 971"/>
                <a:gd name="T112" fmla="*/ 0 w 1620"/>
                <a:gd name="T113" fmla="*/ 0 h 97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20"/>
                <a:gd name="T172" fmla="*/ 0 h 971"/>
                <a:gd name="T173" fmla="*/ 1620 w 1620"/>
                <a:gd name="T174" fmla="*/ 971 h 97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20" h="971">
                  <a:moveTo>
                    <a:pt x="720" y="880"/>
                  </a:moveTo>
                  <a:lnTo>
                    <a:pt x="762" y="879"/>
                  </a:lnTo>
                  <a:lnTo>
                    <a:pt x="795" y="927"/>
                  </a:lnTo>
                  <a:lnTo>
                    <a:pt x="896" y="913"/>
                  </a:lnTo>
                  <a:lnTo>
                    <a:pt x="949" y="971"/>
                  </a:lnTo>
                  <a:lnTo>
                    <a:pt x="1612" y="857"/>
                  </a:lnTo>
                  <a:lnTo>
                    <a:pt x="1620" y="760"/>
                  </a:lnTo>
                  <a:lnTo>
                    <a:pt x="1551" y="720"/>
                  </a:lnTo>
                  <a:lnTo>
                    <a:pt x="1548" y="523"/>
                  </a:lnTo>
                  <a:lnTo>
                    <a:pt x="1534" y="520"/>
                  </a:lnTo>
                  <a:lnTo>
                    <a:pt x="1544" y="316"/>
                  </a:lnTo>
                  <a:lnTo>
                    <a:pt x="1512" y="311"/>
                  </a:lnTo>
                  <a:lnTo>
                    <a:pt x="1518" y="163"/>
                  </a:lnTo>
                  <a:lnTo>
                    <a:pt x="1468" y="152"/>
                  </a:lnTo>
                  <a:lnTo>
                    <a:pt x="1466" y="56"/>
                  </a:lnTo>
                  <a:lnTo>
                    <a:pt x="1230" y="0"/>
                  </a:lnTo>
                  <a:lnTo>
                    <a:pt x="1093" y="47"/>
                  </a:lnTo>
                  <a:lnTo>
                    <a:pt x="1093" y="127"/>
                  </a:lnTo>
                  <a:lnTo>
                    <a:pt x="967" y="112"/>
                  </a:lnTo>
                  <a:lnTo>
                    <a:pt x="802" y="187"/>
                  </a:lnTo>
                  <a:lnTo>
                    <a:pt x="801" y="230"/>
                  </a:lnTo>
                  <a:lnTo>
                    <a:pt x="757" y="226"/>
                  </a:lnTo>
                  <a:lnTo>
                    <a:pt x="730" y="261"/>
                  </a:lnTo>
                  <a:lnTo>
                    <a:pt x="737" y="217"/>
                  </a:lnTo>
                  <a:lnTo>
                    <a:pt x="723" y="207"/>
                  </a:lnTo>
                  <a:lnTo>
                    <a:pt x="730" y="185"/>
                  </a:lnTo>
                  <a:lnTo>
                    <a:pt x="727" y="166"/>
                  </a:lnTo>
                  <a:lnTo>
                    <a:pt x="718" y="152"/>
                  </a:lnTo>
                  <a:lnTo>
                    <a:pt x="714" y="147"/>
                  </a:lnTo>
                  <a:lnTo>
                    <a:pt x="700" y="139"/>
                  </a:lnTo>
                  <a:lnTo>
                    <a:pt x="689" y="127"/>
                  </a:lnTo>
                  <a:lnTo>
                    <a:pt x="684" y="117"/>
                  </a:lnTo>
                  <a:lnTo>
                    <a:pt x="681" y="113"/>
                  </a:lnTo>
                  <a:lnTo>
                    <a:pt x="674" y="91"/>
                  </a:lnTo>
                  <a:lnTo>
                    <a:pt x="666" y="75"/>
                  </a:lnTo>
                  <a:lnTo>
                    <a:pt x="657" y="67"/>
                  </a:lnTo>
                  <a:lnTo>
                    <a:pt x="647" y="61"/>
                  </a:lnTo>
                  <a:lnTo>
                    <a:pt x="637" y="60"/>
                  </a:lnTo>
                  <a:lnTo>
                    <a:pt x="629" y="60"/>
                  </a:lnTo>
                  <a:lnTo>
                    <a:pt x="625" y="61"/>
                  </a:lnTo>
                  <a:lnTo>
                    <a:pt x="622" y="62"/>
                  </a:lnTo>
                  <a:lnTo>
                    <a:pt x="618" y="67"/>
                  </a:lnTo>
                  <a:lnTo>
                    <a:pt x="613" y="69"/>
                  </a:lnTo>
                  <a:lnTo>
                    <a:pt x="607" y="70"/>
                  </a:lnTo>
                  <a:lnTo>
                    <a:pt x="601" y="70"/>
                  </a:lnTo>
                  <a:lnTo>
                    <a:pt x="596" y="70"/>
                  </a:lnTo>
                  <a:lnTo>
                    <a:pt x="591" y="70"/>
                  </a:lnTo>
                  <a:lnTo>
                    <a:pt x="589" y="69"/>
                  </a:lnTo>
                  <a:lnTo>
                    <a:pt x="588" y="69"/>
                  </a:lnTo>
                  <a:lnTo>
                    <a:pt x="574" y="71"/>
                  </a:lnTo>
                  <a:lnTo>
                    <a:pt x="564" y="78"/>
                  </a:lnTo>
                  <a:lnTo>
                    <a:pt x="560" y="86"/>
                  </a:lnTo>
                  <a:lnTo>
                    <a:pt x="556" y="96"/>
                  </a:lnTo>
                  <a:lnTo>
                    <a:pt x="555" y="107"/>
                  </a:lnTo>
                  <a:lnTo>
                    <a:pt x="556" y="115"/>
                  </a:lnTo>
                  <a:lnTo>
                    <a:pt x="557" y="122"/>
                  </a:lnTo>
                  <a:lnTo>
                    <a:pt x="557" y="124"/>
                  </a:lnTo>
                  <a:lnTo>
                    <a:pt x="563" y="136"/>
                  </a:lnTo>
                  <a:lnTo>
                    <a:pt x="567" y="151"/>
                  </a:lnTo>
                  <a:lnTo>
                    <a:pt x="567" y="165"/>
                  </a:lnTo>
                  <a:lnTo>
                    <a:pt x="567" y="170"/>
                  </a:lnTo>
                  <a:lnTo>
                    <a:pt x="483" y="170"/>
                  </a:lnTo>
                  <a:lnTo>
                    <a:pt x="457" y="209"/>
                  </a:lnTo>
                  <a:lnTo>
                    <a:pt x="457" y="306"/>
                  </a:lnTo>
                  <a:lnTo>
                    <a:pt x="435" y="302"/>
                  </a:lnTo>
                  <a:lnTo>
                    <a:pt x="433" y="165"/>
                  </a:lnTo>
                  <a:lnTo>
                    <a:pt x="322" y="164"/>
                  </a:lnTo>
                  <a:lnTo>
                    <a:pt x="322" y="170"/>
                  </a:lnTo>
                  <a:lnTo>
                    <a:pt x="312" y="170"/>
                  </a:lnTo>
                  <a:lnTo>
                    <a:pt x="312" y="162"/>
                  </a:lnTo>
                  <a:lnTo>
                    <a:pt x="322" y="156"/>
                  </a:lnTo>
                  <a:lnTo>
                    <a:pt x="340" y="99"/>
                  </a:lnTo>
                  <a:lnTo>
                    <a:pt x="340" y="70"/>
                  </a:lnTo>
                  <a:lnTo>
                    <a:pt x="348" y="62"/>
                  </a:lnTo>
                  <a:lnTo>
                    <a:pt x="351" y="53"/>
                  </a:lnTo>
                  <a:lnTo>
                    <a:pt x="351" y="43"/>
                  </a:lnTo>
                  <a:lnTo>
                    <a:pt x="351" y="39"/>
                  </a:lnTo>
                  <a:lnTo>
                    <a:pt x="338" y="37"/>
                  </a:lnTo>
                  <a:lnTo>
                    <a:pt x="336" y="40"/>
                  </a:lnTo>
                  <a:lnTo>
                    <a:pt x="334" y="41"/>
                  </a:lnTo>
                  <a:lnTo>
                    <a:pt x="332" y="41"/>
                  </a:lnTo>
                  <a:lnTo>
                    <a:pt x="330" y="41"/>
                  </a:lnTo>
                  <a:lnTo>
                    <a:pt x="292" y="28"/>
                  </a:lnTo>
                  <a:lnTo>
                    <a:pt x="282" y="28"/>
                  </a:lnTo>
                  <a:lnTo>
                    <a:pt x="272" y="30"/>
                  </a:lnTo>
                  <a:lnTo>
                    <a:pt x="267" y="33"/>
                  </a:lnTo>
                  <a:lnTo>
                    <a:pt x="261" y="37"/>
                  </a:lnTo>
                  <a:lnTo>
                    <a:pt x="257" y="40"/>
                  </a:lnTo>
                  <a:lnTo>
                    <a:pt x="255" y="42"/>
                  </a:lnTo>
                  <a:lnTo>
                    <a:pt x="254" y="44"/>
                  </a:lnTo>
                  <a:lnTo>
                    <a:pt x="254" y="45"/>
                  </a:lnTo>
                  <a:lnTo>
                    <a:pt x="252" y="56"/>
                  </a:lnTo>
                  <a:lnTo>
                    <a:pt x="233" y="73"/>
                  </a:lnTo>
                  <a:lnTo>
                    <a:pt x="242" y="149"/>
                  </a:lnTo>
                  <a:lnTo>
                    <a:pt x="238" y="149"/>
                  </a:lnTo>
                  <a:lnTo>
                    <a:pt x="237" y="159"/>
                  </a:lnTo>
                  <a:lnTo>
                    <a:pt x="203" y="166"/>
                  </a:lnTo>
                  <a:lnTo>
                    <a:pt x="197" y="169"/>
                  </a:lnTo>
                  <a:lnTo>
                    <a:pt x="190" y="175"/>
                  </a:lnTo>
                  <a:lnTo>
                    <a:pt x="184" y="181"/>
                  </a:lnTo>
                  <a:lnTo>
                    <a:pt x="179" y="190"/>
                  </a:lnTo>
                  <a:lnTo>
                    <a:pt x="173" y="197"/>
                  </a:lnTo>
                  <a:lnTo>
                    <a:pt x="169" y="204"/>
                  </a:lnTo>
                  <a:lnTo>
                    <a:pt x="167" y="208"/>
                  </a:lnTo>
                  <a:lnTo>
                    <a:pt x="166" y="210"/>
                  </a:lnTo>
                  <a:lnTo>
                    <a:pt x="169" y="258"/>
                  </a:lnTo>
                  <a:lnTo>
                    <a:pt x="177" y="298"/>
                  </a:lnTo>
                  <a:lnTo>
                    <a:pt x="184" y="329"/>
                  </a:lnTo>
                  <a:lnTo>
                    <a:pt x="188" y="339"/>
                  </a:lnTo>
                  <a:lnTo>
                    <a:pt x="187" y="516"/>
                  </a:lnTo>
                  <a:lnTo>
                    <a:pt x="197" y="528"/>
                  </a:lnTo>
                  <a:lnTo>
                    <a:pt x="201" y="683"/>
                  </a:lnTo>
                  <a:lnTo>
                    <a:pt x="189" y="710"/>
                  </a:lnTo>
                  <a:lnTo>
                    <a:pt x="190" y="860"/>
                  </a:lnTo>
                  <a:lnTo>
                    <a:pt x="194" y="861"/>
                  </a:lnTo>
                  <a:lnTo>
                    <a:pt x="193" y="870"/>
                  </a:lnTo>
                  <a:lnTo>
                    <a:pt x="82" y="884"/>
                  </a:lnTo>
                  <a:lnTo>
                    <a:pt x="63" y="894"/>
                  </a:lnTo>
                  <a:lnTo>
                    <a:pt x="53" y="902"/>
                  </a:lnTo>
                  <a:lnTo>
                    <a:pt x="42" y="907"/>
                  </a:lnTo>
                  <a:lnTo>
                    <a:pt x="33" y="911"/>
                  </a:lnTo>
                  <a:lnTo>
                    <a:pt x="29" y="912"/>
                  </a:lnTo>
                  <a:lnTo>
                    <a:pt x="12" y="915"/>
                  </a:lnTo>
                  <a:lnTo>
                    <a:pt x="4" y="918"/>
                  </a:lnTo>
                  <a:lnTo>
                    <a:pt x="0" y="922"/>
                  </a:lnTo>
                  <a:lnTo>
                    <a:pt x="3" y="927"/>
                  </a:lnTo>
                  <a:lnTo>
                    <a:pt x="7" y="931"/>
                  </a:lnTo>
                  <a:lnTo>
                    <a:pt x="13" y="934"/>
                  </a:lnTo>
                  <a:lnTo>
                    <a:pt x="18" y="936"/>
                  </a:lnTo>
                  <a:lnTo>
                    <a:pt x="20" y="937"/>
                  </a:lnTo>
                  <a:lnTo>
                    <a:pt x="30" y="940"/>
                  </a:lnTo>
                  <a:lnTo>
                    <a:pt x="40" y="941"/>
                  </a:lnTo>
                  <a:lnTo>
                    <a:pt x="50" y="940"/>
                  </a:lnTo>
                  <a:lnTo>
                    <a:pt x="59" y="937"/>
                  </a:lnTo>
                  <a:lnTo>
                    <a:pt x="67" y="936"/>
                  </a:lnTo>
                  <a:lnTo>
                    <a:pt x="74" y="934"/>
                  </a:lnTo>
                  <a:lnTo>
                    <a:pt x="79" y="933"/>
                  </a:lnTo>
                  <a:lnTo>
                    <a:pt x="80" y="932"/>
                  </a:lnTo>
                  <a:lnTo>
                    <a:pt x="152" y="935"/>
                  </a:lnTo>
                  <a:lnTo>
                    <a:pt x="161" y="942"/>
                  </a:lnTo>
                  <a:lnTo>
                    <a:pt x="209" y="932"/>
                  </a:lnTo>
                  <a:lnTo>
                    <a:pt x="204" y="919"/>
                  </a:lnTo>
                  <a:lnTo>
                    <a:pt x="255" y="911"/>
                  </a:lnTo>
                  <a:lnTo>
                    <a:pt x="265" y="904"/>
                  </a:lnTo>
                  <a:lnTo>
                    <a:pt x="308" y="889"/>
                  </a:lnTo>
                  <a:lnTo>
                    <a:pt x="308" y="873"/>
                  </a:lnTo>
                  <a:lnTo>
                    <a:pt x="351" y="865"/>
                  </a:lnTo>
                  <a:lnTo>
                    <a:pt x="352" y="846"/>
                  </a:lnTo>
                  <a:lnTo>
                    <a:pt x="308" y="830"/>
                  </a:lnTo>
                  <a:lnTo>
                    <a:pt x="305" y="808"/>
                  </a:lnTo>
                  <a:lnTo>
                    <a:pt x="303" y="762"/>
                  </a:lnTo>
                  <a:lnTo>
                    <a:pt x="300" y="717"/>
                  </a:lnTo>
                  <a:lnTo>
                    <a:pt x="299" y="696"/>
                  </a:lnTo>
                  <a:lnTo>
                    <a:pt x="313" y="653"/>
                  </a:lnTo>
                  <a:lnTo>
                    <a:pt x="316" y="596"/>
                  </a:lnTo>
                  <a:lnTo>
                    <a:pt x="454" y="588"/>
                  </a:lnTo>
                  <a:lnTo>
                    <a:pt x="440" y="532"/>
                  </a:lnTo>
                  <a:lnTo>
                    <a:pt x="436" y="532"/>
                  </a:lnTo>
                  <a:lnTo>
                    <a:pt x="436" y="526"/>
                  </a:lnTo>
                  <a:lnTo>
                    <a:pt x="429" y="520"/>
                  </a:lnTo>
                  <a:lnTo>
                    <a:pt x="430" y="377"/>
                  </a:lnTo>
                  <a:lnTo>
                    <a:pt x="442" y="360"/>
                  </a:lnTo>
                  <a:lnTo>
                    <a:pt x="444" y="361"/>
                  </a:lnTo>
                  <a:lnTo>
                    <a:pt x="446" y="501"/>
                  </a:lnTo>
                  <a:lnTo>
                    <a:pt x="440" y="502"/>
                  </a:lnTo>
                  <a:lnTo>
                    <a:pt x="440" y="532"/>
                  </a:lnTo>
                  <a:lnTo>
                    <a:pt x="454" y="588"/>
                  </a:lnTo>
                  <a:lnTo>
                    <a:pt x="553" y="583"/>
                  </a:lnTo>
                  <a:lnTo>
                    <a:pt x="560" y="640"/>
                  </a:lnTo>
                  <a:lnTo>
                    <a:pt x="516" y="643"/>
                  </a:lnTo>
                  <a:lnTo>
                    <a:pt x="550" y="726"/>
                  </a:lnTo>
                  <a:lnTo>
                    <a:pt x="572" y="726"/>
                  </a:lnTo>
                  <a:lnTo>
                    <a:pt x="575" y="853"/>
                  </a:lnTo>
                  <a:lnTo>
                    <a:pt x="554" y="873"/>
                  </a:lnTo>
                  <a:lnTo>
                    <a:pt x="537" y="877"/>
                  </a:lnTo>
                  <a:lnTo>
                    <a:pt x="532" y="887"/>
                  </a:lnTo>
                  <a:lnTo>
                    <a:pt x="526" y="889"/>
                  </a:lnTo>
                  <a:lnTo>
                    <a:pt x="513" y="891"/>
                  </a:lnTo>
                  <a:lnTo>
                    <a:pt x="497" y="893"/>
                  </a:lnTo>
                  <a:lnTo>
                    <a:pt x="479" y="895"/>
                  </a:lnTo>
                  <a:lnTo>
                    <a:pt x="461" y="898"/>
                  </a:lnTo>
                  <a:lnTo>
                    <a:pt x="445" y="899"/>
                  </a:lnTo>
                  <a:lnTo>
                    <a:pt x="435" y="900"/>
                  </a:lnTo>
                  <a:lnTo>
                    <a:pt x="430" y="900"/>
                  </a:lnTo>
                  <a:lnTo>
                    <a:pt x="413" y="906"/>
                  </a:lnTo>
                  <a:lnTo>
                    <a:pt x="399" y="913"/>
                  </a:lnTo>
                  <a:lnTo>
                    <a:pt x="389" y="919"/>
                  </a:lnTo>
                  <a:lnTo>
                    <a:pt x="384" y="926"/>
                  </a:lnTo>
                  <a:lnTo>
                    <a:pt x="380" y="931"/>
                  </a:lnTo>
                  <a:lnTo>
                    <a:pt x="378" y="935"/>
                  </a:lnTo>
                  <a:lnTo>
                    <a:pt x="378" y="939"/>
                  </a:lnTo>
                  <a:lnTo>
                    <a:pt x="378" y="940"/>
                  </a:lnTo>
                  <a:lnTo>
                    <a:pt x="384" y="945"/>
                  </a:lnTo>
                  <a:lnTo>
                    <a:pt x="393" y="947"/>
                  </a:lnTo>
                  <a:lnTo>
                    <a:pt x="401" y="946"/>
                  </a:lnTo>
                  <a:lnTo>
                    <a:pt x="404" y="946"/>
                  </a:lnTo>
                  <a:lnTo>
                    <a:pt x="449" y="943"/>
                  </a:lnTo>
                  <a:lnTo>
                    <a:pt x="497" y="946"/>
                  </a:lnTo>
                  <a:lnTo>
                    <a:pt x="556" y="946"/>
                  </a:lnTo>
                  <a:lnTo>
                    <a:pt x="636" y="920"/>
                  </a:lnTo>
                  <a:lnTo>
                    <a:pt x="629" y="920"/>
                  </a:lnTo>
                  <a:lnTo>
                    <a:pt x="612" y="913"/>
                  </a:lnTo>
                  <a:lnTo>
                    <a:pt x="629" y="890"/>
                  </a:lnTo>
                  <a:lnTo>
                    <a:pt x="629" y="920"/>
                  </a:lnTo>
                  <a:lnTo>
                    <a:pt x="636" y="920"/>
                  </a:lnTo>
                  <a:lnTo>
                    <a:pt x="638" y="903"/>
                  </a:lnTo>
                  <a:lnTo>
                    <a:pt x="647" y="884"/>
                  </a:lnTo>
                  <a:lnTo>
                    <a:pt x="654" y="867"/>
                  </a:lnTo>
                  <a:lnTo>
                    <a:pt x="657" y="861"/>
                  </a:lnTo>
                  <a:lnTo>
                    <a:pt x="677" y="881"/>
                  </a:lnTo>
                  <a:lnTo>
                    <a:pt x="720" y="880"/>
                  </a:lnTo>
                  <a:lnTo>
                    <a:pt x="711" y="806"/>
                  </a:lnTo>
                  <a:lnTo>
                    <a:pt x="649" y="810"/>
                  </a:lnTo>
                  <a:lnTo>
                    <a:pt x="655" y="791"/>
                  </a:lnTo>
                  <a:lnTo>
                    <a:pt x="660" y="767"/>
                  </a:lnTo>
                  <a:lnTo>
                    <a:pt x="665" y="748"/>
                  </a:lnTo>
                  <a:lnTo>
                    <a:pt x="666" y="739"/>
                  </a:lnTo>
                  <a:lnTo>
                    <a:pt x="736" y="740"/>
                  </a:lnTo>
                  <a:lnTo>
                    <a:pt x="687" y="631"/>
                  </a:lnTo>
                  <a:lnTo>
                    <a:pt x="686" y="583"/>
                  </a:lnTo>
                  <a:lnTo>
                    <a:pt x="787" y="580"/>
                  </a:lnTo>
                  <a:lnTo>
                    <a:pt x="782" y="623"/>
                  </a:lnTo>
                  <a:lnTo>
                    <a:pt x="687" y="631"/>
                  </a:lnTo>
                  <a:lnTo>
                    <a:pt x="736" y="740"/>
                  </a:lnTo>
                  <a:lnTo>
                    <a:pt x="1001" y="744"/>
                  </a:lnTo>
                  <a:lnTo>
                    <a:pt x="1000" y="756"/>
                  </a:lnTo>
                  <a:lnTo>
                    <a:pt x="703" y="776"/>
                  </a:lnTo>
                  <a:lnTo>
                    <a:pt x="711" y="806"/>
                  </a:lnTo>
                  <a:lnTo>
                    <a:pt x="720" y="880"/>
                  </a:lnTo>
                  <a:close/>
                </a:path>
              </a:pathLst>
            </a:custGeom>
            <a:solidFill>
              <a:srgbClr val="000000"/>
            </a:solidFill>
            <a:ln w="9525">
              <a:noFill/>
              <a:round/>
              <a:headEnd/>
              <a:tailEnd/>
            </a:ln>
          </p:spPr>
          <p:txBody>
            <a:bodyPr/>
            <a:lstStyle/>
            <a:p>
              <a:endParaRPr lang="tr-TR"/>
            </a:p>
          </p:txBody>
        </p:sp>
        <p:sp>
          <p:nvSpPr>
            <p:cNvPr id="17754" name="Freeform 285"/>
            <p:cNvSpPr>
              <a:spLocks/>
            </p:cNvSpPr>
            <p:nvPr/>
          </p:nvSpPr>
          <p:spPr bwMode="auto">
            <a:xfrm>
              <a:off x="1453" y="3286"/>
              <a:ext cx="26" cy="30"/>
            </a:xfrm>
            <a:custGeom>
              <a:avLst/>
              <a:gdLst>
                <a:gd name="T0" fmla="*/ 0 w 77"/>
                <a:gd name="T1" fmla="*/ 0 h 91"/>
                <a:gd name="T2" fmla="*/ 0 w 77"/>
                <a:gd name="T3" fmla="*/ 0 h 91"/>
                <a:gd name="T4" fmla="*/ 0 w 77"/>
                <a:gd name="T5" fmla="*/ 0 h 91"/>
                <a:gd name="T6" fmla="*/ 0 w 77"/>
                <a:gd name="T7" fmla="*/ 0 h 91"/>
                <a:gd name="T8" fmla="*/ 0 w 77"/>
                <a:gd name="T9" fmla="*/ 0 h 91"/>
                <a:gd name="T10" fmla="*/ 0 w 77"/>
                <a:gd name="T11" fmla="*/ 0 h 91"/>
                <a:gd name="T12" fmla="*/ 0 w 77"/>
                <a:gd name="T13" fmla="*/ 0 h 91"/>
                <a:gd name="T14" fmla="*/ 0 w 77"/>
                <a:gd name="T15" fmla="*/ 0 h 91"/>
                <a:gd name="T16" fmla="*/ 0 w 77"/>
                <a:gd name="T17" fmla="*/ 0 h 91"/>
                <a:gd name="T18" fmla="*/ 0 w 77"/>
                <a:gd name="T19" fmla="*/ 0 h 91"/>
                <a:gd name="T20" fmla="*/ 0 w 77"/>
                <a:gd name="T21" fmla="*/ 0 h 91"/>
                <a:gd name="T22" fmla="*/ 0 w 77"/>
                <a:gd name="T23" fmla="*/ 0 h 91"/>
                <a:gd name="T24" fmla="*/ 0 w 77"/>
                <a:gd name="T25" fmla="*/ 0 h 91"/>
                <a:gd name="T26" fmla="*/ 0 w 77"/>
                <a:gd name="T27" fmla="*/ 0 h 91"/>
                <a:gd name="T28" fmla="*/ 0 w 77"/>
                <a:gd name="T29" fmla="*/ 0 h 91"/>
                <a:gd name="T30" fmla="*/ 0 w 77"/>
                <a:gd name="T31" fmla="*/ 0 h 91"/>
                <a:gd name="T32" fmla="*/ 0 w 77"/>
                <a:gd name="T33" fmla="*/ 0 h 91"/>
                <a:gd name="T34" fmla="*/ 0 w 77"/>
                <a:gd name="T35" fmla="*/ 0 h 91"/>
                <a:gd name="T36" fmla="*/ 0 w 77"/>
                <a:gd name="T37" fmla="*/ 0 h 91"/>
                <a:gd name="T38" fmla="*/ 0 w 77"/>
                <a:gd name="T39" fmla="*/ 0 h 91"/>
                <a:gd name="T40" fmla="*/ 0 w 77"/>
                <a:gd name="T41" fmla="*/ 0 h 91"/>
                <a:gd name="T42" fmla="*/ 0 w 77"/>
                <a:gd name="T43" fmla="*/ 0 h 91"/>
                <a:gd name="T44" fmla="*/ 0 w 77"/>
                <a:gd name="T45" fmla="*/ 0 h 91"/>
                <a:gd name="T46" fmla="*/ 0 w 77"/>
                <a:gd name="T47" fmla="*/ 0 h 91"/>
                <a:gd name="T48" fmla="*/ 0 w 77"/>
                <a:gd name="T49" fmla="*/ 0 h 91"/>
                <a:gd name="T50" fmla="*/ 0 w 77"/>
                <a:gd name="T51" fmla="*/ 0 h 91"/>
                <a:gd name="T52" fmla="*/ 0 w 77"/>
                <a:gd name="T53" fmla="*/ 0 h 91"/>
                <a:gd name="T54" fmla="*/ 0 w 77"/>
                <a:gd name="T55" fmla="*/ 0 h 91"/>
                <a:gd name="T56" fmla="*/ 0 w 77"/>
                <a:gd name="T57" fmla="*/ 0 h 91"/>
                <a:gd name="T58" fmla="*/ 0 w 77"/>
                <a:gd name="T59" fmla="*/ 0 h 91"/>
                <a:gd name="T60" fmla="*/ 0 w 77"/>
                <a:gd name="T61" fmla="*/ 0 h 91"/>
                <a:gd name="T62" fmla="*/ 0 w 77"/>
                <a:gd name="T63" fmla="*/ 0 h 91"/>
                <a:gd name="T64" fmla="*/ 0 w 77"/>
                <a:gd name="T65" fmla="*/ 0 h 91"/>
                <a:gd name="T66" fmla="*/ 0 w 77"/>
                <a:gd name="T67" fmla="*/ 0 h 91"/>
                <a:gd name="T68" fmla="*/ 0 w 77"/>
                <a:gd name="T69" fmla="*/ 0 h 91"/>
                <a:gd name="T70" fmla="*/ 0 w 77"/>
                <a:gd name="T71" fmla="*/ 0 h 91"/>
                <a:gd name="T72" fmla="*/ 0 w 77"/>
                <a:gd name="T73" fmla="*/ 0 h 91"/>
                <a:gd name="T74" fmla="*/ 0 w 77"/>
                <a:gd name="T75" fmla="*/ 0 h 91"/>
                <a:gd name="T76" fmla="*/ 0 w 77"/>
                <a:gd name="T77" fmla="*/ 0 h 9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7"/>
                <a:gd name="T118" fmla="*/ 0 h 91"/>
                <a:gd name="T119" fmla="*/ 77 w 77"/>
                <a:gd name="T120" fmla="*/ 91 h 9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7" h="91">
                  <a:moveTo>
                    <a:pt x="75" y="3"/>
                  </a:moveTo>
                  <a:lnTo>
                    <a:pt x="74" y="3"/>
                  </a:lnTo>
                  <a:lnTo>
                    <a:pt x="70" y="3"/>
                  </a:lnTo>
                  <a:lnTo>
                    <a:pt x="66" y="3"/>
                  </a:lnTo>
                  <a:lnTo>
                    <a:pt x="59" y="3"/>
                  </a:lnTo>
                  <a:lnTo>
                    <a:pt x="52" y="3"/>
                  </a:lnTo>
                  <a:lnTo>
                    <a:pt x="46" y="2"/>
                  </a:lnTo>
                  <a:lnTo>
                    <a:pt x="39" y="1"/>
                  </a:lnTo>
                  <a:lnTo>
                    <a:pt x="34" y="0"/>
                  </a:lnTo>
                  <a:lnTo>
                    <a:pt x="34" y="2"/>
                  </a:lnTo>
                  <a:lnTo>
                    <a:pt x="34" y="6"/>
                  </a:lnTo>
                  <a:lnTo>
                    <a:pt x="33" y="12"/>
                  </a:lnTo>
                  <a:lnTo>
                    <a:pt x="31" y="17"/>
                  </a:lnTo>
                  <a:lnTo>
                    <a:pt x="28" y="30"/>
                  </a:lnTo>
                  <a:lnTo>
                    <a:pt x="20" y="33"/>
                  </a:lnTo>
                  <a:lnTo>
                    <a:pt x="17" y="27"/>
                  </a:lnTo>
                  <a:lnTo>
                    <a:pt x="16" y="26"/>
                  </a:lnTo>
                  <a:lnTo>
                    <a:pt x="13" y="23"/>
                  </a:lnTo>
                  <a:lnTo>
                    <a:pt x="10" y="21"/>
                  </a:lnTo>
                  <a:lnTo>
                    <a:pt x="5" y="20"/>
                  </a:lnTo>
                  <a:lnTo>
                    <a:pt x="1" y="22"/>
                  </a:lnTo>
                  <a:lnTo>
                    <a:pt x="0" y="26"/>
                  </a:lnTo>
                  <a:lnTo>
                    <a:pt x="1" y="29"/>
                  </a:lnTo>
                  <a:lnTo>
                    <a:pt x="1" y="30"/>
                  </a:lnTo>
                  <a:lnTo>
                    <a:pt x="4" y="48"/>
                  </a:lnTo>
                  <a:lnTo>
                    <a:pt x="4" y="49"/>
                  </a:lnTo>
                  <a:lnTo>
                    <a:pt x="6" y="52"/>
                  </a:lnTo>
                  <a:lnTo>
                    <a:pt x="9" y="54"/>
                  </a:lnTo>
                  <a:lnTo>
                    <a:pt x="13" y="54"/>
                  </a:lnTo>
                  <a:lnTo>
                    <a:pt x="17" y="54"/>
                  </a:lnTo>
                  <a:lnTo>
                    <a:pt x="17" y="75"/>
                  </a:lnTo>
                  <a:lnTo>
                    <a:pt x="50" y="91"/>
                  </a:lnTo>
                  <a:lnTo>
                    <a:pt x="60" y="87"/>
                  </a:lnTo>
                  <a:lnTo>
                    <a:pt x="75" y="43"/>
                  </a:lnTo>
                  <a:lnTo>
                    <a:pt x="68" y="40"/>
                  </a:lnTo>
                  <a:lnTo>
                    <a:pt x="67" y="34"/>
                  </a:lnTo>
                  <a:lnTo>
                    <a:pt x="77" y="33"/>
                  </a:lnTo>
                  <a:lnTo>
                    <a:pt x="77" y="16"/>
                  </a:lnTo>
                  <a:lnTo>
                    <a:pt x="75" y="3"/>
                  </a:lnTo>
                  <a:close/>
                </a:path>
              </a:pathLst>
            </a:custGeom>
            <a:solidFill>
              <a:srgbClr val="E5A38C"/>
            </a:solidFill>
            <a:ln w="9525">
              <a:noFill/>
              <a:round/>
              <a:headEnd/>
              <a:tailEnd/>
            </a:ln>
          </p:spPr>
          <p:txBody>
            <a:bodyPr/>
            <a:lstStyle/>
            <a:p>
              <a:endParaRPr lang="tr-TR"/>
            </a:p>
          </p:txBody>
        </p:sp>
        <p:sp>
          <p:nvSpPr>
            <p:cNvPr id="17755" name="Freeform 286"/>
            <p:cNvSpPr>
              <a:spLocks/>
            </p:cNvSpPr>
            <p:nvPr/>
          </p:nvSpPr>
          <p:spPr bwMode="auto">
            <a:xfrm>
              <a:off x="1465" y="3296"/>
              <a:ext cx="7" cy="3"/>
            </a:xfrm>
            <a:custGeom>
              <a:avLst/>
              <a:gdLst>
                <a:gd name="T0" fmla="*/ 0 w 22"/>
                <a:gd name="T1" fmla="*/ 0 h 9"/>
                <a:gd name="T2" fmla="*/ 0 w 22"/>
                <a:gd name="T3" fmla="*/ 0 h 9"/>
                <a:gd name="T4" fmla="*/ 0 w 22"/>
                <a:gd name="T5" fmla="*/ 0 h 9"/>
                <a:gd name="T6" fmla="*/ 0 w 22"/>
                <a:gd name="T7" fmla="*/ 0 h 9"/>
                <a:gd name="T8" fmla="*/ 0 w 22"/>
                <a:gd name="T9" fmla="*/ 0 h 9"/>
                <a:gd name="T10" fmla="*/ 0 w 22"/>
                <a:gd name="T11" fmla="*/ 0 h 9"/>
                <a:gd name="T12" fmla="*/ 0 w 22"/>
                <a:gd name="T13" fmla="*/ 0 h 9"/>
                <a:gd name="T14" fmla="*/ 0 w 22"/>
                <a:gd name="T15" fmla="*/ 0 h 9"/>
                <a:gd name="T16" fmla="*/ 0 w 22"/>
                <a:gd name="T17" fmla="*/ 0 h 9"/>
                <a:gd name="T18" fmla="*/ 0 w 22"/>
                <a:gd name="T19" fmla="*/ 0 h 9"/>
                <a:gd name="T20" fmla="*/ 0 w 22"/>
                <a:gd name="T21" fmla="*/ 0 h 9"/>
                <a:gd name="T22" fmla="*/ 0 w 2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
                <a:gd name="T37" fmla="*/ 0 h 9"/>
                <a:gd name="T38" fmla="*/ 22 w 22"/>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 h="9">
                  <a:moveTo>
                    <a:pt x="22" y="1"/>
                  </a:moveTo>
                  <a:lnTo>
                    <a:pt x="21" y="1"/>
                  </a:lnTo>
                  <a:lnTo>
                    <a:pt x="16" y="0"/>
                  </a:lnTo>
                  <a:lnTo>
                    <a:pt x="11" y="0"/>
                  </a:lnTo>
                  <a:lnTo>
                    <a:pt x="5" y="1"/>
                  </a:lnTo>
                  <a:lnTo>
                    <a:pt x="0" y="4"/>
                  </a:lnTo>
                  <a:lnTo>
                    <a:pt x="1" y="6"/>
                  </a:lnTo>
                  <a:lnTo>
                    <a:pt x="6" y="6"/>
                  </a:lnTo>
                  <a:lnTo>
                    <a:pt x="8" y="9"/>
                  </a:lnTo>
                  <a:lnTo>
                    <a:pt x="18" y="9"/>
                  </a:lnTo>
                  <a:lnTo>
                    <a:pt x="19" y="5"/>
                  </a:lnTo>
                  <a:lnTo>
                    <a:pt x="22" y="1"/>
                  </a:lnTo>
                  <a:close/>
                </a:path>
              </a:pathLst>
            </a:custGeom>
            <a:solidFill>
              <a:srgbClr val="000000"/>
            </a:solidFill>
            <a:ln w="9525">
              <a:noFill/>
              <a:round/>
              <a:headEnd/>
              <a:tailEnd/>
            </a:ln>
          </p:spPr>
          <p:txBody>
            <a:bodyPr/>
            <a:lstStyle/>
            <a:p>
              <a:endParaRPr lang="tr-TR"/>
            </a:p>
          </p:txBody>
        </p:sp>
        <p:sp>
          <p:nvSpPr>
            <p:cNvPr id="17756" name="Freeform 287"/>
            <p:cNvSpPr>
              <a:spLocks/>
            </p:cNvSpPr>
            <p:nvPr/>
          </p:nvSpPr>
          <p:spPr bwMode="auto">
            <a:xfrm>
              <a:off x="1471" y="3305"/>
              <a:ext cx="4" cy="1"/>
            </a:xfrm>
            <a:custGeom>
              <a:avLst/>
              <a:gdLst>
                <a:gd name="T0" fmla="*/ 0 w 11"/>
                <a:gd name="T1" fmla="*/ 0 h 4"/>
                <a:gd name="T2" fmla="*/ 0 w 11"/>
                <a:gd name="T3" fmla="*/ 0 h 4"/>
                <a:gd name="T4" fmla="*/ 0 w 11"/>
                <a:gd name="T5" fmla="*/ 0 h 4"/>
                <a:gd name="T6" fmla="*/ 0 w 11"/>
                <a:gd name="T7" fmla="*/ 0 h 4"/>
                <a:gd name="T8" fmla="*/ 0 w 11"/>
                <a:gd name="T9" fmla="*/ 0 h 4"/>
                <a:gd name="T10" fmla="*/ 0 w 11"/>
                <a:gd name="T11" fmla="*/ 0 h 4"/>
                <a:gd name="T12" fmla="*/ 0 w 11"/>
                <a:gd name="T13" fmla="*/ 0 h 4"/>
                <a:gd name="T14" fmla="*/ 0 w 11"/>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4"/>
                <a:gd name="T26" fmla="*/ 11 w 11"/>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4">
                  <a:moveTo>
                    <a:pt x="0" y="0"/>
                  </a:moveTo>
                  <a:lnTo>
                    <a:pt x="11" y="0"/>
                  </a:lnTo>
                  <a:lnTo>
                    <a:pt x="11" y="4"/>
                  </a:lnTo>
                  <a:lnTo>
                    <a:pt x="10" y="4"/>
                  </a:lnTo>
                  <a:lnTo>
                    <a:pt x="9" y="4"/>
                  </a:lnTo>
                  <a:lnTo>
                    <a:pt x="6" y="4"/>
                  </a:lnTo>
                  <a:lnTo>
                    <a:pt x="0" y="3"/>
                  </a:lnTo>
                  <a:lnTo>
                    <a:pt x="0" y="0"/>
                  </a:lnTo>
                  <a:close/>
                </a:path>
              </a:pathLst>
            </a:custGeom>
            <a:solidFill>
              <a:srgbClr val="000000"/>
            </a:solidFill>
            <a:ln w="9525">
              <a:noFill/>
              <a:round/>
              <a:headEnd/>
              <a:tailEnd/>
            </a:ln>
          </p:spPr>
          <p:txBody>
            <a:bodyPr/>
            <a:lstStyle/>
            <a:p>
              <a:endParaRPr lang="tr-TR"/>
            </a:p>
          </p:txBody>
        </p:sp>
        <p:sp>
          <p:nvSpPr>
            <p:cNvPr id="17757" name="Freeform 288"/>
            <p:cNvSpPr>
              <a:spLocks/>
            </p:cNvSpPr>
            <p:nvPr/>
          </p:nvSpPr>
          <p:spPr bwMode="auto">
            <a:xfrm>
              <a:off x="1469" y="3310"/>
              <a:ext cx="5" cy="1"/>
            </a:xfrm>
            <a:custGeom>
              <a:avLst/>
              <a:gdLst>
                <a:gd name="T0" fmla="*/ 0 w 15"/>
                <a:gd name="T1" fmla="*/ 0 h 4"/>
                <a:gd name="T2" fmla="*/ 0 w 15"/>
                <a:gd name="T3" fmla="*/ 0 h 4"/>
                <a:gd name="T4" fmla="*/ 0 w 15"/>
                <a:gd name="T5" fmla="*/ 0 h 4"/>
                <a:gd name="T6" fmla="*/ 0 w 15"/>
                <a:gd name="T7" fmla="*/ 0 h 4"/>
                <a:gd name="T8" fmla="*/ 0 w 15"/>
                <a:gd name="T9" fmla="*/ 0 h 4"/>
                <a:gd name="T10" fmla="*/ 0 w 15"/>
                <a:gd name="T11" fmla="*/ 0 h 4"/>
                <a:gd name="T12" fmla="*/ 0 w 15"/>
                <a:gd name="T13" fmla="*/ 0 h 4"/>
                <a:gd name="T14" fmla="*/ 0 60000 65536"/>
                <a:gd name="T15" fmla="*/ 0 60000 65536"/>
                <a:gd name="T16" fmla="*/ 0 60000 65536"/>
                <a:gd name="T17" fmla="*/ 0 60000 65536"/>
                <a:gd name="T18" fmla="*/ 0 60000 65536"/>
                <a:gd name="T19" fmla="*/ 0 60000 65536"/>
                <a:gd name="T20" fmla="*/ 0 60000 65536"/>
                <a:gd name="T21" fmla="*/ 0 w 15"/>
                <a:gd name="T22" fmla="*/ 0 h 4"/>
                <a:gd name="T23" fmla="*/ 15 w 15"/>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4">
                  <a:moveTo>
                    <a:pt x="0" y="2"/>
                  </a:moveTo>
                  <a:lnTo>
                    <a:pt x="10" y="0"/>
                  </a:lnTo>
                  <a:lnTo>
                    <a:pt x="15" y="1"/>
                  </a:lnTo>
                  <a:lnTo>
                    <a:pt x="14" y="4"/>
                  </a:lnTo>
                  <a:lnTo>
                    <a:pt x="7" y="4"/>
                  </a:lnTo>
                  <a:lnTo>
                    <a:pt x="0" y="4"/>
                  </a:lnTo>
                  <a:lnTo>
                    <a:pt x="0" y="2"/>
                  </a:lnTo>
                  <a:close/>
                </a:path>
              </a:pathLst>
            </a:custGeom>
            <a:solidFill>
              <a:srgbClr val="000000"/>
            </a:solidFill>
            <a:ln w="9525">
              <a:noFill/>
              <a:round/>
              <a:headEnd/>
              <a:tailEnd/>
            </a:ln>
          </p:spPr>
          <p:txBody>
            <a:bodyPr/>
            <a:lstStyle/>
            <a:p>
              <a:endParaRPr lang="tr-TR"/>
            </a:p>
          </p:txBody>
        </p:sp>
        <p:sp>
          <p:nvSpPr>
            <p:cNvPr id="17758" name="Freeform 289"/>
            <p:cNvSpPr>
              <a:spLocks/>
            </p:cNvSpPr>
            <p:nvPr/>
          </p:nvSpPr>
          <p:spPr bwMode="auto">
            <a:xfrm>
              <a:off x="1447" y="3314"/>
              <a:ext cx="16" cy="13"/>
            </a:xfrm>
            <a:custGeom>
              <a:avLst/>
              <a:gdLst>
                <a:gd name="T0" fmla="*/ 0 w 46"/>
                <a:gd name="T1" fmla="*/ 0 h 39"/>
                <a:gd name="T2" fmla="*/ 0 w 46"/>
                <a:gd name="T3" fmla="*/ 0 h 39"/>
                <a:gd name="T4" fmla="*/ 0 w 46"/>
                <a:gd name="T5" fmla="*/ 0 h 39"/>
                <a:gd name="T6" fmla="*/ 0 w 46"/>
                <a:gd name="T7" fmla="*/ 0 h 39"/>
                <a:gd name="T8" fmla="*/ 0 w 46"/>
                <a:gd name="T9" fmla="*/ 0 h 39"/>
                <a:gd name="T10" fmla="*/ 0 w 46"/>
                <a:gd name="T11" fmla="*/ 0 h 39"/>
                <a:gd name="T12" fmla="*/ 0 w 46"/>
                <a:gd name="T13" fmla="*/ 0 h 39"/>
                <a:gd name="T14" fmla="*/ 0 w 46"/>
                <a:gd name="T15" fmla="*/ 0 h 39"/>
                <a:gd name="T16" fmla="*/ 0 w 46"/>
                <a:gd name="T17" fmla="*/ 0 h 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6"/>
                <a:gd name="T28" fmla="*/ 0 h 39"/>
                <a:gd name="T29" fmla="*/ 46 w 46"/>
                <a:gd name="T30" fmla="*/ 39 h 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6" h="39">
                  <a:moveTo>
                    <a:pt x="0" y="0"/>
                  </a:moveTo>
                  <a:lnTo>
                    <a:pt x="46" y="16"/>
                  </a:lnTo>
                  <a:lnTo>
                    <a:pt x="44" y="39"/>
                  </a:lnTo>
                  <a:lnTo>
                    <a:pt x="18" y="20"/>
                  </a:lnTo>
                  <a:lnTo>
                    <a:pt x="16" y="19"/>
                  </a:lnTo>
                  <a:lnTo>
                    <a:pt x="13" y="15"/>
                  </a:lnTo>
                  <a:lnTo>
                    <a:pt x="7" y="12"/>
                  </a:lnTo>
                  <a:lnTo>
                    <a:pt x="0" y="8"/>
                  </a:lnTo>
                  <a:lnTo>
                    <a:pt x="0" y="0"/>
                  </a:lnTo>
                  <a:close/>
                </a:path>
              </a:pathLst>
            </a:custGeom>
            <a:solidFill>
              <a:srgbClr val="FFFFFF"/>
            </a:solidFill>
            <a:ln w="9525">
              <a:noFill/>
              <a:round/>
              <a:headEnd/>
              <a:tailEnd/>
            </a:ln>
          </p:spPr>
          <p:txBody>
            <a:bodyPr/>
            <a:lstStyle/>
            <a:p>
              <a:endParaRPr lang="tr-TR"/>
            </a:p>
          </p:txBody>
        </p:sp>
        <p:sp>
          <p:nvSpPr>
            <p:cNvPr id="17759" name="Freeform 290"/>
            <p:cNvSpPr>
              <a:spLocks/>
            </p:cNvSpPr>
            <p:nvPr/>
          </p:nvSpPr>
          <p:spPr bwMode="auto">
            <a:xfrm>
              <a:off x="1455" y="3324"/>
              <a:ext cx="9" cy="23"/>
            </a:xfrm>
            <a:custGeom>
              <a:avLst/>
              <a:gdLst>
                <a:gd name="T0" fmla="*/ 0 w 27"/>
                <a:gd name="T1" fmla="*/ 0 h 68"/>
                <a:gd name="T2" fmla="*/ 0 w 27"/>
                <a:gd name="T3" fmla="*/ 0 h 68"/>
                <a:gd name="T4" fmla="*/ 0 w 27"/>
                <a:gd name="T5" fmla="*/ 0 h 68"/>
                <a:gd name="T6" fmla="*/ 0 w 27"/>
                <a:gd name="T7" fmla="*/ 0 h 68"/>
                <a:gd name="T8" fmla="*/ 0 w 27"/>
                <a:gd name="T9" fmla="*/ 0 h 68"/>
                <a:gd name="T10" fmla="*/ 0 w 27"/>
                <a:gd name="T11" fmla="*/ 0 h 68"/>
                <a:gd name="T12" fmla="*/ 0 w 27"/>
                <a:gd name="T13" fmla="*/ 0 h 68"/>
                <a:gd name="T14" fmla="*/ 0 w 27"/>
                <a:gd name="T15" fmla="*/ 0 h 68"/>
                <a:gd name="T16" fmla="*/ 0 w 27"/>
                <a:gd name="T17" fmla="*/ 0 h 68"/>
                <a:gd name="T18" fmla="*/ 0 w 27"/>
                <a:gd name="T19" fmla="*/ 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7"/>
                <a:gd name="T31" fmla="*/ 0 h 68"/>
                <a:gd name="T32" fmla="*/ 27 w 27"/>
                <a:gd name="T33" fmla="*/ 68 h 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7" h="68">
                  <a:moveTo>
                    <a:pt x="0" y="0"/>
                  </a:moveTo>
                  <a:lnTo>
                    <a:pt x="20" y="15"/>
                  </a:lnTo>
                  <a:lnTo>
                    <a:pt x="25" y="13"/>
                  </a:lnTo>
                  <a:lnTo>
                    <a:pt x="27" y="15"/>
                  </a:lnTo>
                  <a:lnTo>
                    <a:pt x="27" y="68"/>
                  </a:lnTo>
                  <a:lnTo>
                    <a:pt x="26" y="63"/>
                  </a:lnTo>
                  <a:lnTo>
                    <a:pt x="21" y="49"/>
                  </a:lnTo>
                  <a:lnTo>
                    <a:pt x="13" y="30"/>
                  </a:lnTo>
                  <a:lnTo>
                    <a:pt x="2" y="8"/>
                  </a:lnTo>
                  <a:lnTo>
                    <a:pt x="0" y="0"/>
                  </a:lnTo>
                  <a:close/>
                </a:path>
              </a:pathLst>
            </a:custGeom>
            <a:solidFill>
              <a:srgbClr val="FFFFFF"/>
            </a:solidFill>
            <a:ln w="9525">
              <a:noFill/>
              <a:round/>
              <a:headEnd/>
              <a:tailEnd/>
            </a:ln>
          </p:spPr>
          <p:txBody>
            <a:bodyPr/>
            <a:lstStyle/>
            <a:p>
              <a:endParaRPr lang="tr-TR"/>
            </a:p>
          </p:txBody>
        </p:sp>
        <p:sp>
          <p:nvSpPr>
            <p:cNvPr id="17760" name="Freeform 291"/>
            <p:cNvSpPr>
              <a:spLocks/>
            </p:cNvSpPr>
            <p:nvPr/>
          </p:nvSpPr>
          <p:spPr bwMode="auto">
            <a:xfrm>
              <a:off x="1467" y="3320"/>
              <a:ext cx="3" cy="20"/>
            </a:xfrm>
            <a:custGeom>
              <a:avLst/>
              <a:gdLst>
                <a:gd name="T0" fmla="*/ 0 w 8"/>
                <a:gd name="T1" fmla="*/ 0 h 60"/>
                <a:gd name="T2" fmla="*/ 0 w 8"/>
                <a:gd name="T3" fmla="*/ 0 h 60"/>
                <a:gd name="T4" fmla="*/ 0 w 8"/>
                <a:gd name="T5" fmla="*/ 0 h 60"/>
                <a:gd name="T6" fmla="*/ 0 w 8"/>
                <a:gd name="T7" fmla="*/ 0 h 60"/>
                <a:gd name="T8" fmla="*/ 0 w 8"/>
                <a:gd name="T9" fmla="*/ 0 h 60"/>
                <a:gd name="T10" fmla="*/ 0 w 8"/>
                <a:gd name="T11" fmla="*/ 0 h 60"/>
                <a:gd name="T12" fmla="*/ 0 w 8"/>
                <a:gd name="T13" fmla="*/ 0 h 60"/>
                <a:gd name="T14" fmla="*/ 0 60000 65536"/>
                <a:gd name="T15" fmla="*/ 0 60000 65536"/>
                <a:gd name="T16" fmla="*/ 0 60000 65536"/>
                <a:gd name="T17" fmla="*/ 0 60000 65536"/>
                <a:gd name="T18" fmla="*/ 0 60000 65536"/>
                <a:gd name="T19" fmla="*/ 0 60000 65536"/>
                <a:gd name="T20" fmla="*/ 0 60000 65536"/>
                <a:gd name="T21" fmla="*/ 0 w 8"/>
                <a:gd name="T22" fmla="*/ 0 h 60"/>
                <a:gd name="T23" fmla="*/ 8 w 8"/>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60">
                  <a:moveTo>
                    <a:pt x="6" y="0"/>
                  </a:moveTo>
                  <a:lnTo>
                    <a:pt x="4" y="2"/>
                  </a:lnTo>
                  <a:lnTo>
                    <a:pt x="4" y="19"/>
                  </a:lnTo>
                  <a:lnTo>
                    <a:pt x="0" y="22"/>
                  </a:lnTo>
                  <a:lnTo>
                    <a:pt x="4" y="60"/>
                  </a:lnTo>
                  <a:lnTo>
                    <a:pt x="8" y="19"/>
                  </a:lnTo>
                  <a:lnTo>
                    <a:pt x="6" y="0"/>
                  </a:lnTo>
                  <a:close/>
                </a:path>
              </a:pathLst>
            </a:custGeom>
            <a:solidFill>
              <a:srgbClr val="FFFFFF"/>
            </a:solidFill>
            <a:ln w="9525">
              <a:noFill/>
              <a:round/>
              <a:headEnd/>
              <a:tailEnd/>
            </a:ln>
          </p:spPr>
          <p:txBody>
            <a:bodyPr/>
            <a:lstStyle/>
            <a:p>
              <a:endParaRPr lang="tr-TR"/>
            </a:p>
          </p:txBody>
        </p:sp>
        <p:sp>
          <p:nvSpPr>
            <p:cNvPr id="17761" name="Freeform 292"/>
            <p:cNvSpPr>
              <a:spLocks/>
            </p:cNvSpPr>
            <p:nvPr/>
          </p:nvSpPr>
          <p:spPr bwMode="auto">
            <a:xfrm>
              <a:off x="1433" y="3319"/>
              <a:ext cx="48" cy="70"/>
            </a:xfrm>
            <a:custGeom>
              <a:avLst/>
              <a:gdLst>
                <a:gd name="T0" fmla="*/ 0 w 142"/>
                <a:gd name="T1" fmla="*/ 0 h 210"/>
                <a:gd name="T2" fmla="*/ 0 w 142"/>
                <a:gd name="T3" fmla="*/ 0 h 210"/>
                <a:gd name="T4" fmla="*/ 0 w 142"/>
                <a:gd name="T5" fmla="*/ 0 h 210"/>
                <a:gd name="T6" fmla="*/ 0 w 142"/>
                <a:gd name="T7" fmla="*/ 0 h 210"/>
                <a:gd name="T8" fmla="*/ 0 w 142"/>
                <a:gd name="T9" fmla="*/ 0 h 210"/>
                <a:gd name="T10" fmla="*/ 0 w 142"/>
                <a:gd name="T11" fmla="*/ 0 h 210"/>
                <a:gd name="T12" fmla="*/ 0 w 142"/>
                <a:gd name="T13" fmla="*/ 0 h 210"/>
                <a:gd name="T14" fmla="*/ 0 w 142"/>
                <a:gd name="T15" fmla="*/ 0 h 210"/>
                <a:gd name="T16" fmla="*/ 0 w 142"/>
                <a:gd name="T17" fmla="*/ 0 h 210"/>
                <a:gd name="T18" fmla="*/ 0 w 142"/>
                <a:gd name="T19" fmla="*/ 0 h 210"/>
                <a:gd name="T20" fmla="*/ 0 w 142"/>
                <a:gd name="T21" fmla="*/ 0 h 210"/>
                <a:gd name="T22" fmla="*/ 0 w 142"/>
                <a:gd name="T23" fmla="*/ 0 h 210"/>
                <a:gd name="T24" fmla="*/ 0 w 142"/>
                <a:gd name="T25" fmla="*/ 0 h 210"/>
                <a:gd name="T26" fmla="*/ 0 w 142"/>
                <a:gd name="T27" fmla="*/ 0 h 210"/>
                <a:gd name="T28" fmla="*/ 0 w 142"/>
                <a:gd name="T29" fmla="*/ 0 h 210"/>
                <a:gd name="T30" fmla="*/ 0 w 142"/>
                <a:gd name="T31" fmla="*/ 0 h 210"/>
                <a:gd name="T32" fmla="*/ 0 w 142"/>
                <a:gd name="T33" fmla="*/ 0 h 210"/>
                <a:gd name="T34" fmla="*/ 0 w 142"/>
                <a:gd name="T35" fmla="*/ 0 h 210"/>
                <a:gd name="T36" fmla="*/ 0 w 142"/>
                <a:gd name="T37" fmla="*/ 0 h 210"/>
                <a:gd name="T38" fmla="*/ 0 w 142"/>
                <a:gd name="T39" fmla="*/ 0 h 210"/>
                <a:gd name="T40" fmla="*/ 0 w 142"/>
                <a:gd name="T41" fmla="*/ 0 h 210"/>
                <a:gd name="T42" fmla="*/ 0 w 142"/>
                <a:gd name="T43" fmla="*/ 0 h 210"/>
                <a:gd name="T44" fmla="*/ 0 w 142"/>
                <a:gd name="T45" fmla="*/ 0 h 210"/>
                <a:gd name="T46" fmla="*/ 0 w 142"/>
                <a:gd name="T47" fmla="*/ 0 h 210"/>
                <a:gd name="T48" fmla="*/ 0 w 142"/>
                <a:gd name="T49" fmla="*/ 0 h 210"/>
                <a:gd name="T50" fmla="*/ 0 w 142"/>
                <a:gd name="T51" fmla="*/ 0 h 210"/>
                <a:gd name="T52" fmla="*/ 0 w 142"/>
                <a:gd name="T53" fmla="*/ 0 h 210"/>
                <a:gd name="T54" fmla="*/ 0 w 142"/>
                <a:gd name="T55" fmla="*/ 0 h 210"/>
                <a:gd name="T56" fmla="*/ 0 w 142"/>
                <a:gd name="T57" fmla="*/ 0 h 210"/>
                <a:gd name="T58" fmla="*/ 0 w 142"/>
                <a:gd name="T59" fmla="*/ 0 h 210"/>
                <a:gd name="T60" fmla="*/ 0 w 142"/>
                <a:gd name="T61" fmla="*/ 0 h 210"/>
                <a:gd name="T62" fmla="*/ 0 w 142"/>
                <a:gd name="T63" fmla="*/ 0 h 210"/>
                <a:gd name="T64" fmla="*/ 0 w 142"/>
                <a:gd name="T65" fmla="*/ 0 h 210"/>
                <a:gd name="T66" fmla="*/ 0 w 142"/>
                <a:gd name="T67" fmla="*/ 0 h 210"/>
                <a:gd name="T68" fmla="*/ 0 w 142"/>
                <a:gd name="T69" fmla="*/ 0 h 210"/>
                <a:gd name="T70" fmla="*/ 0 w 142"/>
                <a:gd name="T71" fmla="*/ 0 h 210"/>
                <a:gd name="T72" fmla="*/ 0 w 142"/>
                <a:gd name="T73" fmla="*/ 0 h 210"/>
                <a:gd name="T74" fmla="*/ 0 w 142"/>
                <a:gd name="T75" fmla="*/ 0 h 2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2"/>
                <a:gd name="T115" fmla="*/ 0 h 210"/>
                <a:gd name="T116" fmla="*/ 142 w 142"/>
                <a:gd name="T117" fmla="*/ 210 h 2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2" h="210">
                  <a:moveTo>
                    <a:pt x="44" y="1"/>
                  </a:moveTo>
                  <a:lnTo>
                    <a:pt x="47" y="4"/>
                  </a:lnTo>
                  <a:lnTo>
                    <a:pt x="53" y="13"/>
                  </a:lnTo>
                  <a:lnTo>
                    <a:pt x="62" y="28"/>
                  </a:lnTo>
                  <a:lnTo>
                    <a:pt x="72" y="47"/>
                  </a:lnTo>
                  <a:lnTo>
                    <a:pt x="82" y="71"/>
                  </a:lnTo>
                  <a:lnTo>
                    <a:pt x="91" y="98"/>
                  </a:lnTo>
                  <a:lnTo>
                    <a:pt x="97" y="128"/>
                  </a:lnTo>
                  <a:lnTo>
                    <a:pt x="99" y="160"/>
                  </a:lnTo>
                  <a:lnTo>
                    <a:pt x="105" y="163"/>
                  </a:lnTo>
                  <a:lnTo>
                    <a:pt x="112" y="114"/>
                  </a:lnTo>
                  <a:lnTo>
                    <a:pt x="116" y="17"/>
                  </a:lnTo>
                  <a:lnTo>
                    <a:pt x="123" y="15"/>
                  </a:lnTo>
                  <a:lnTo>
                    <a:pt x="126" y="15"/>
                  </a:lnTo>
                  <a:lnTo>
                    <a:pt x="130" y="17"/>
                  </a:lnTo>
                  <a:lnTo>
                    <a:pt x="136" y="24"/>
                  </a:lnTo>
                  <a:lnTo>
                    <a:pt x="139" y="36"/>
                  </a:lnTo>
                  <a:lnTo>
                    <a:pt x="142" y="68"/>
                  </a:lnTo>
                  <a:lnTo>
                    <a:pt x="136" y="69"/>
                  </a:lnTo>
                  <a:lnTo>
                    <a:pt x="135" y="168"/>
                  </a:lnTo>
                  <a:lnTo>
                    <a:pt x="117" y="178"/>
                  </a:lnTo>
                  <a:lnTo>
                    <a:pt x="115" y="182"/>
                  </a:lnTo>
                  <a:lnTo>
                    <a:pt x="78" y="165"/>
                  </a:lnTo>
                  <a:lnTo>
                    <a:pt x="71" y="142"/>
                  </a:lnTo>
                  <a:lnTo>
                    <a:pt x="65" y="148"/>
                  </a:lnTo>
                  <a:lnTo>
                    <a:pt x="63" y="132"/>
                  </a:lnTo>
                  <a:lnTo>
                    <a:pt x="46" y="88"/>
                  </a:lnTo>
                  <a:lnTo>
                    <a:pt x="44" y="72"/>
                  </a:lnTo>
                  <a:lnTo>
                    <a:pt x="38" y="64"/>
                  </a:lnTo>
                  <a:lnTo>
                    <a:pt x="35" y="67"/>
                  </a:lnTo>
                  <a:lnTo>
                    <a:pt x="32" y="53"/>
                  </a:lnTo>
                  <a:lnTo>
                    <a:pt x="27" y="48"/>
                  </a:lnTo>
                  <a:lnTo>
                    <a:pt x="47" y="146"/>
                  </a:lnTo>
                  <a:lnTo>
                    <a:pt x="44" y="155"/>
                  </a:lnTo>
                  <a:lnTo>
                    <a:pt x="57" y="163"/>
                  </a:lnTo>
                  <a:lnTo>
                    <a:pt x="98" y="180"/>
                  </a:lnTo>
                  <a:lnTo>
                    <a:pt x="92" y="207"/>
                  </a:lnTo>
                  <a:lnTo>
                    <a:pt x="86" y="210"/>
                  </a:lnTo>
                  <a:lnTo>
                    <a:pt x="83" y="205"/>
                  </a:lnTo>
                  <a:lnTo>
                    <a:pt x="78" y="205"/>
                  </a:lnTo>
                  <a:lnTo>
                    <a:pt x="77" y="198"/>
                  </a:lnTo>
                  <a:lnTo>
                    <a:pt x="71" y="198"/>
                  </a:lnTo>
                  <a:lnTo>
                    <a:pt x="68" y="204"/>
                  </a:lnTo>
                  <a:lnTo>
                    <a:pt x="66" y="201"/>
                  </a:lnTo>
                  <a:lnTo>
                    <a:pt x="63" y="197"/>
                  </a:lnTo>
                  <a:lnTo>
                    <a:pt x="56" y="192"/>
                  </a:lnTo>
                  <a:lnTo>
                    <a:pt x="46" y="187"/>
                  </a:lnTo>
                  <a:lnTo>
                    <a:pt x="26" y="189"/>
                  </a:lnTo>
                  <a:lnTo>
                    <a:pt x="26" y="181"/>
                  </a:lnTo>
                  <a:lnTo>
                    <a:pt x="19" y="181"/>
                  </a:lnTo>
                  <a:lnTo>
                    <a:pt x="18" y="176"/>
                  </a:lnTo>
                  <a:lnTo>
                    <a:pt x="10" y="180"/>
                  </a:lnTo>
                  <a:lnTo>
                    <a:pt x="9" y="175"/>
                  </a:lnTo>
                  <a:lnTo>
                    <a:pt x="9" y="162"/>
                  </a:lnTo>
                  <a:lnTo>
                    <a:pt x="9" y="146"/>
                  </a:lnTo>
                  <a:lnTo>
                    <a:pt x="12" y="135"/>
                  </a:lnTo>
                  <a:lnTo>
                    <a:pt x="13" y="101"/>
                  </a:lnTo>
                  <a:lnTo>
                    <a:pt x="12" y="101"/>
                  </a:lnTo>
                  <a:lnTo>
                    <a:pt x="9" y="98"/>
                  </a:lnTo>
                  <a:lnTo>
                    <a:pt x="4" y="93"/>
                  </a:lnTo>
                  <a:lnTo>
                    <a:pt x="0" y="80"/>
                  </a:lnTo>
                  <a:lnTo>
                    <a:pt x="2" y="78"/>
                  </a:lnTo>
                  <a:lnTo>
                    <a:pt x="3" y="72"/>
                  </a:lnTo>
                  <a:lnTo>
                    <a:pt x="5" y="67"/>
                  </a:lnTo>
                  <a:lnTo>
                    <a:pt x="9" y="65"/>
                  </a:lnTo>
                  <a:lnTo>
                    <a:pt x="10" y="61"/>
                  </a:lnTo>
                  <a:lnTo>
                    <a:pt x="10" y="54"/>
                  </a:lnTo>
                  <a:lnTo>
                    <a:pt x="10" y="46"/>
                  </a:lnTo>
                  <a:lnTo>
                    <a:pt x="6" y="41"/>
                  </a:lnTo>
                  <a:lnTo>
                    <a:pt x="5" y="37"/>
                  </a:lnTo>
                  <a:lnTo>
                    <a:pt x="5" y="26"/>
                  </a:lnTo>
                  <a:lnTo>
                    <a:pt x="9" y="13"/>
                  </a:lnTo>
                  <a:lnTo>
                    <a:pt x="18" y="4"/>
                  </a:lnTo>
                  <a:lnTo>
                    <a:pt x="32" y="2"/>
                  </a:lnTo>
                  <a:lnTo>
                    <a:pt x="35" y="0"/>
                  </a:lnTo>
                  <a:lnTo>
                    <a:pt x="44" y="1"/>
                  </a:lnTo>
                  <a:close/>
                </a:path>
              </a:pathLst>
            </a:custGeom>
            <a:solidFill>
              <a:srgbClr val="4C99FF"/>
            </a:solidFill>
            <a:ln w="9525">
              <a:noFill/>
              <a:round/>
              <a:headEnd/>
              <a:tailEnd/>
            </a:ln>
          </p:spPr>
          <p:txBody>
            <a:bodyPr/>
            <a:lstStyle/>
            <a:p>
              <a:endParaRPr lang="tr-TR"/>
            </a:p>
          </p:txBody>
        </p:sp>
        <p:sp>
          <p:nvSpPr>
            <p:cNvPr id="17762" name="Freeform 293"/>
            <p:cNvSpPr>
              <a:spLocks/>
            </p:cNvSpPr>
            <p:nvPr/>
          </p:nvSpPr>
          <p:spPr bwMode="auto">
            <a:xfrm>
              <a:off x="1482" y="3363"/>
              <a:ext cx="9" cy="12"/>
            </a:xfrm>
            <a:custGeom>
              <a:avLst/>
              <a:gdLst>
                <a:gd name="T0" fmla="*/ 0 w 29"/>
                <a:gd name="T1" fmla="*/ 0 h 36"/>
                <a:gd name="T2" fmla="*/ 0 w 29"/>
                <a:gd name="T3" fmla="*/ 0 h 36"/>
                <a:gd name="T4" fmla="*/ 0 w 29"/>
                <a:gd name="T5" fmla="*/ 0 h 36"/>
                <a:gd name="T6" fmla="*/ 0 w 29"/>
                <a:gd name="T7" fmla="*/ 0 h 36"/>
                <a:gd name="T8" fmla="*/ 0 w 29"/>
                <a:gd name="T9" fmla="*/ 0 h 36"/>
                <a:gd name="T10" fmla="*/ 0 60000 65536"/>
                <a:gd name="T11" fmla="*/ 0 60000 65536"/>
                <a:gd name="T12" fmla="*/ 0 60000 65536"/>
                <a:gd name="T13" fmla="*/ 0 60000 65536"/>
                <a:gd name="T14" fmla="*/ 0 60000 65536"/>
                <a:gd name="T15" fmla="*/ 0 w 29"/>
                <a:gd name="T16" fmla="*/ 0 h 36"/>
                <a:gd name="T17" fmla="*/ 29 w 29"/>
                <a:gd name="T18" fmla="*/ 36 h 36"/>
              </a:gdLst>
              <a:ahLst/>
              <a:cxnLst>
                <a:cxn ang="T10">
                  <a:pos x="T0" y="T1"/>
                </a:cxn>
                <a:cxn ang="T11">
                  <a:pos x="T2" y="T3"/>
                </a:cxn>
                <a:cxn ang="T12">
                  <a:pos x="T4" y="T5"/>
                </a:cxn>
                <a:cxn ang="T13">
                  <a:pos x="T6" y="T7"/>
                </a:cxn>
                <a:cxn ang="T14">
                  <a:pos x="T8" y="T9"/>
                </a:cxn>
              </a:cxnLst>
              <a:rect l="T15" t="T16" r="T17" b="T18"/>
              <a:pathLst>
                <a:path w="29" h="36">
                  <a:moveTo>
                    <a:pt x="1" y="0"/>
                  </a:moveTo>
                  <a:lnTo>
                    <a:pt x="0" y="33"/>
                  </a:lnTo>
                  <a:lnTo>
                    <a:pt x="22" y="36"/>
                  </a:lnTo>
                  <a:lnTo>
                    <a:pt x="29" y="31"/>
                  </a:lnTo>
                  <a:lnTo>
                    <a:pt x="1" y="0"/>
                  </a:lnTo>
                  <a:close/>
                </a:path>
              </a:pathLst>
            </a:custGeom>
            <a:solidFill>
              <a:srgbClr val="4C99FF"/>
            </a:solidFill>
            <a:ln w="9525">
              <a:noFill/>
              <a:round/>
              <a:headEnd/>
              <a:tailEnd/>
            </a:ln>
          </p:spPr>
          <p:txBody>
            <a:bodyPr/>
            <a:lstStyle/>
            <a:p>
              <a:endParaRPr lang="tr-TR"/>
            </a:p>
          </p:txBody>
        </p:sp>
        <p:sp>
          <p:nvSpPr>
            <p:cNvPr id="17763" name="Freeform 294"/>
            <p:cNvSpPr>
              <a:spLocks/>
            </p:cNvSpPr>
            <p:nvPr/>
          </p:nvSpPr>
          <p:spPr bwMode="auto">
            <a:xfrm>
              <a:off x="1466" y="3381"/>
              <a:ext cx="4" cy="13"/>
            </a:xfrm>
            <a:custGeom>
              <a:avLst/>
              <a:gdLst>
                <a:gd name="T0" fmla="*/ 0 w 11"/>
                <a:gd name="T1" fmla="*/ 0 h 38"/>
                <a:gd name="T2" fmla="*/ 0 w 11"/>
                <a:gd name="T3" fmla="*/ 0 h 38"/>
                <a:gd name="T4" fmla="*/ 0 w 11"/>
                <a:gd name="T5" fmla="*/ 0 h 38"/>
                <a:gd name="T6" fmla="*/ 0 w 11"/>
                <a:gd name="T7" fmla="*/ 0 h 38"/>
                <a:gd name="T8" fmla="*/ 0 w 11"/>
                <a:gd name="T9" fmla="*/ 0 h 38"/>
                <a:gd name="T10" fmla="*/ 0 w 11"/>
                <a:gd name="T11" fmla="*/ 0 h 38"/>
                <a:gd name="T12" fmla="*/ 0 w 11"/>
                <a:gd name="T13" fmla="*/ 0 h 38"/>
                <a:gd name="T14" fmla="*/ 0 w 11"/>
                <a:gd name="T15" fmla="*/ 0 h 38"/>
                <a:gd name="T16" fmla="*/ 0 w 11"/>
                <a:gd name="T17" fmla="*/ 0 h 38"/>
                <a:gd name="T18" fmla="*/ 0 w 11"/>
                <a:gd name="T19" fmla="*/ 0 h 38"/>
                <a:gd name="T20" fmla="*/ 0 w 11"/>
                <a:gd name="T21" fmla="*/ 0 h 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
                <a:gd name="T34" fmla="*/ 0 h 38"/>
                <a:gd name="T35" fmla="*/ 11 w 11"/>
                <a:gd name="T36" fmla="*/ 38 h 3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 h="38">
                  <a:moveTo>
                    <a:pt x="4" y="0"/>
                  </a:moveTo>
                  <a:lnTo>
                    <a:pt x="10" y="0"/>
                  </a:lnTo>
                  <a:lnTo>
                    <a:pt x="10" y="6"/>
                  </a:lnTo>
                  <a:lnTo>
                    <a:pt x="11" y="16"/>
                  </a:lnTo>
                  <a:lnTo>
                    <a:pt x="11" y="29"/>
                  </a:lnTo>
                  <a:lnTo>
                    <a:pt x="10" y="38"/>
                  </a:lnTo>
                  <a:lnTo>
                    <a:pt x="0" y="38"/>
                  </a:lnTo>
                  <a:lnTo>
                    <a:pt x="1" y="34"/>
                  </a:lnTo>
                  <a:lnTo>
                    <a:pt x="2" y="22"/>
                  </a:lnTo>
                  <a:lnTo>
                    <a:pt x="4" y="10"/>
                  </a:lnTo>
                  <a:lnTo>
                    <a:pt x="4" y="0"/>
                  </a:lnTo>
                  <a:close/>
                </a:path>
              </a:pathLst>
            </a:custGeom>
            <a:solidFill>
              <a:srgbClr val="FFFFFF"/>
            </a:solidFill>
            <a:ln w="9525">
              <a:noFill/>
              <a:round/>
              <a:headEnd/>
              <a:tailEnd/>
            </a:ln>
          </p:spPr>
          <p:txBody>
            <a:bodyPr/>
            <a:lstStyle/>
            <a:p>
              <a:endParaRPr lang="tr-TR"/>
            </a:p>
          </p:txBody>
        </p:sp>
        <p:sp>
          <p:nvSpPr>
            <p:cNvPr id="17764" name="Freeform 295"/>
            <p:cNvSpPr>
              <a:spLocks/>
            </p:cNvSpPr>
            <p:nvPr/>
          </p:nvSpPr>
          <p:spPr bwMode="auto">
            <a:xfrm>
              <a:off x="1472" y="3376"/>
              <a:ext cx="19" cy="16"/>
            </a:xfrm>
            <a:custGeom>
              <a:avLst/>
              <a:gdLst>
                <a:gd name="T0" fmla="*/ 0 w 57"/>
                <a:gd name="T1" fmla="*/ 0 h 48"/>
                <a:gd name="T2" fmla="*/ 0 w 57"/>
                <a:gd name="T3" fmla="*/ 0 h 48"/>
                <a:gd name="T4" fmla="*/ 0 w 57"/>
                <a:gd name="T5" fmla="*/ 0 h 48"/>
                <a:gd name="T6" fmla="*/ 0 w 57"/>
                <a:gd name="T7" fmla="*/ 0 h 48"/>
                <a:gd name="T8" fmla="*/ 0 w 57"/>
                <a:gd name="T9" fmla="*/ 0 h 48"/>
                <a:gd name="T10" fmla="*/ 0 w 57"/>
                <a:gd name="T11" fmla="*/ 0 h 48"/>
                <a:gd name="T12" fmla="*/ 0 w 57"/>
                <a:gd name="T13" fmla="*/ 0 h 48"/>
                <a:gd name="T14" fmla="*/ 0 w 57"/>
                <a:gd name="T15" fmla="*/ 0 h 48"/>
                <a:gd name="T16" fmla="*/ 0 w 57"/>
                <a:gd name="T17" fmla="*/ 0 h 48"/>
                <a:gd name="T18" fmla="*/ 0 w 57"/>
                <a:gd name="T19" fmla="*/ 0 h 48"/>
                <a:gd name="T20" fmla="*/ 0 w 57"/>
                <a:gd name="T21" fmla="*/ 0 h 48"/>
                <a:gd name="T22" fmla="*/ 0 w 57"/>
                <a:gd name="T23" fmla="*/ 0 h 48"/>
                <a:gd name="T24" fmla="*/ 0 w 57"/>
                <a:gd name="T25" fmla="*/ 0 h 48"/>
                <a:gd name="T26" fmla="*/ 0 w 57"/>
                <a:gd name="T27" fmla="*/ 0 h 48"/>
                <a:gd name="T28" fmla="*/ 0 w 57"/>
                <a:gd name="T29" fmla="*/ 0 h 48"/>
                <a:gd name="T30" fmla="*/ 0 w 57"/>
                <a:gd name="T31" fmla="*/ 0 h 48"/>
                <a:gd name="T32" fmla="*/ 0 w 57"/>
                <a:gd name="T33" fmla="*/ 0 h 48"/>
                <a:gd name="T34" fmla="*/ 0 w 57"/>
                <a:gd name="T35" fmla="*/ 0 h 48"/>
                <a:gd name="T36" fmla="*/ 0 w 57"/>
                <a:gd name="T37" fmla="*/ 0 h 4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7"/>
                <a:gd name="T58" fmla="*/ 0 h 48"/>
                <a:gd name="T59" fmla="*/ 57 w 57"/>
                <a:gd name="T60" fmla="*/ 48 h 4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7" h="48">
                  <a:moveTo>
                    <a:pt x="0" y="14"/>
                  </a:moveTo>
                  <a:lnTo>
                    <a:pt x="7" y="10"/>
                  </a:lnTo>
                  <a:lnTo>
                    <a:pt x="21" y="0"/>
                  </a:lnTo>
                  <a:lnTo>
                    <a:pt x="41" y="0"/>
                  </a:lnTo>
                  <a:lnTo>
                    <a:pt x="40" y="5"/>
                  </a:lnTo>
                  <a:lnTo>
                    <a:pt x="25" y="13"/>
                  </a:lnTo>
                  <a:lnTo>
                    <a:pt x="26" y="21"/>
                  </a:lnTo>
                  <a:lnTo>
                    <a:pt x="44" y="32"/>
                  </a:lnTo>
                  <a:lnTo>
                    <a:pt x="50" y="33"/>
                  </a:lnTo>
                  <a:lnTo>
                    <a:pt x="57" y="37"/>
                  </a:lnTo>
                  <a:lnTo>
                    <a:pt x="56" y="41"/>
                  </a:lnTo>
                  <a:lnTo>
                    <a:pt x="48" y="41"/>
                  </a:lnTo>
                  <a:lnTo>
                    <a:pt x="42" y="48"/>
                  </a:lnTo>
                  <a:lnTo>
                    <a:pt x="26" y="44"/>
                  </a:lnTo>
                  <a:lnTo>
                    <a:pt x="17" y="39"/>
                  </a:lnTo>
                  <a:lnTo>
                    <a:pt x="12" y="39"/>
                  </a:lnTo>
                  <a:lnTo>
                    <a:pt x="12" y="42"/>
                  </a:lnTo>
                  <a:lnTo>
                    <a:pt x="2" y="32"/>
                  </a:lnTo>
                  <a:lnTo>
                    <a:pt x="0" y="14"/>
                  </a:lnTo>
                  <a:close/>
                </a:path>
              </a:pathLst>
            </a:custGeom>
            <a:solidFill>
              <a:srgbClr val="E5A38C"/>
            </a:solidFill>
            <a:ln w="9525">
              <a:noFill/>
              <a:round/>
              <a:headEnd/>
              <a:tailEnd/>
            </a:ln>
          </p:spPr>
          <p:txBody>
            <a:bodyPr/>
            <a:lstStyle/>
            <a:p>
              <a:endParaRPr lang="tr-TR"/>
            </a:p>
          </p:txBody>
        </p:sp>
        <p:sp>
          <p:nvSpPr>
            <p:cNvPr id="17765" name="Freeform 296"/>
            <p:cNvSpPr>
              <a:spLocks/>
            </p:cNvSpPr>
            <p:nvPr/>
          </p:nvSpPr>
          <p:spPr bwMode="auto">
            <a:xfrm>
              <a:off x="1472" y="3370"/>
              <a:ext cx="45" cy="36"/>
            </a:xfrm>
            <a:custGeom>
              <a:avLst/>
              <a:gdLst>
                <a:gd name="T0" fmla="*/ 0 w 137"/>
                <a:gd name="T1" fmla="*/ 0 h 107"/>
                <a:gd name="T2" fmla="*/ 0 w 137"/>
                <a:gd name="T3" fmla="*/ 0 h 107"/>
                <a:gd name="T4" fmla="*/ 0 w 137"/>
                <a:gd name="T5" fmla="*/ 0 h 107"/>
                <a:gd name="T6" fmla="*/ 0 w 137"/>
                <a:gd name="T7" fmla="*/ 0 h 107"/>
                <a:gd name="T8" fmla="*/ 0 w 137"/>
                <a:gd name="T9" fmla="*/ 0 h 107"/>
                <a:gd name="T10" fmla="*/ 0 w 137"/>
                <a:gd name="T11" fmla="*/ 0 h 107"/>
                <a:gd name="T12" fmla="*/ 0 w 137"/>
                <a:gd name="T13" fmla="*/ 0 h 107"/>
                <a:gd name="T14" fmla="*/ 0 w 137"/>
                <a:gd name="T15" fmla="*/ 0 h 107"/>
                <a:gd name="T16" fmla="*/ 0 w 137"/>
                <a:gd name="T17" fmla="*/ 0 h 107"/>
                <a:gd name="T18" fmla="*/ 0 w 137"/>
                <a:gd name="T19" fmla="*/ 0 h 107"/>
                <a:gd name="T20" fmla="*/ 0 w 137"/>
                <a:gd name="T21" fmla="*/ 0 h 107"/>
                <a:gd name="T22" fmla="*/ 0 w 137"/>
                <a:gd name="T23" fmla="*/ 0 h 107"/>
                <a:gd name="T24" fmla="*/ 0 w 137"/>
                <a:gd name="T25" fmla="*/ 0 h 107"/>
                <a:gd name="T26" fmla="*/ 0 w 137"/>
                <a:gd name="T27" fmla="*/ 0 h 107"/>
                <a:gd name="T28" fmla="*/ 0 w 137"/>
                <a:gd name="T29" fmla="*/ 0 h 107"/>
                <a:gd name="T30" fmla="*/ 0 w 137"/>
                <a:gd name="T31" fmla="*/ 0 h 107"/>
                <a:gd name="T32" fmla="*/ 0 w 137"/>
                <a:gd name="T33" fmla="*/ 0 h 107"/>
                <a:gd name="T34" fmla="*/ 0 w 137"/>
                <a:gd name="T35" fmla="*/ 0 h 107"/>
                <a:gd name="T36" fmla="*/ 0 w 137"/>
                <a:gd name="T37" fmla="*/ 0 h 107"/>
                <a:gd name="T38" fmla="*/ 0 w 137"/>
                <a:gd name="T39" fmla="*/ 0 h 107"/>
                <a:gd name="T40" fmla="*/ 0 w 137"/>
                <a:gd name="T41" fmla="*/ 0 h 107"/>
                <a:gd name="T42" fmla="*/ 0 w 137"/>
                <a:gd name="T43" fmla="*/ 0 h 107"/>
                <a:gd name="T44" fmla="*/ 0 w 137"/>
                <a:gd name="T45" fmla="*/ 0 h 107"/>
                <a:gd name="T46" fmla="*/ 0 w 137"/>
                <a:gd name="T47" fmla="*/ 0 h 107"/>
                <a:gd name="T48" fmla="*/ 0 w 137"/>
                <a:gd name="T49" fmla="*/ 0 h 107"/>
                <a:gd name="T50" fmla="*/ 0 w 137"/>
                <a:gd name="T51" fmla="*/ 0 h 107"/>
                <a:gd name="T52" fmla="*/ 0 w 137"/>
                <a:gd name="T53" fmla="*/ 0 h 107"/>
                <a:gd name="T54" fmla="*/ 0 w 137"/>
                <a:gd name="T55" fmla="*/ 0 h 107"/>
                <a:gd name="T56" fmla="*/ 0 w 137"/>
                <a:gd name="T57" fmla="*/ 0 h 107"/>
                <a:gd name="T58" fmla="*/ 0 w 137"/>
                <a:gd name="T59" fmla="*/ 0 h 107"/>
                <a:gd name="T60" fmla="*/ 0 w 137"/>
                <a:gd name="T61" fmla="*/ 0 h 10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37"/>
                <a:gd name="T94" fmla="*/ 0 h 107"/>
                <a:gd name="T95" fmla="*/ 137 w 137"/>
                <a:gd name="T96" fmla="*/ 107 h 10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37" h="107">
                  <a:moveTo>
                    <a:pt x="78" y="0"/>
                  </a:moveTo>
                  <a:lnTo>
                    <a:pt x="35" y="34"/>
                  </a:lnTo>
                  <a:lnTo>
                    <a:pt x="42" y="41"/>
                  </a:lnTo>
                  <a:lnTo>
                    <a:pt x="66" y="53"/>
                  </a:lnTo>
                  <a:lnTo>
                    <a:pt x="66" y="56"/>
                  </a:lnTo>
                  <a:lnTo>
                    <a:pt x="62" y="61"/>
                  </a:lnTo>
                  <a:lnTo>
                    <a:pt x="55" y="64"/>
                  </a:lnTo>
                  <a:lnTo>
                    <a:pt x="53" y="68"/>
                  </a:lnTo>
                  <a:lnTo>
                    <a:pt x="50" y="73"/>
                  </a:lnTo>
                  <a:lnTo>
                    <a:pt x="35" y="80"/>
                  </a:lnTo>
                  <a:lnTo>
                    <a:pt x="29" y="83"/>
                  </a:lnTo>
                  <a:lnTo>
                    <a:pt x="1" y="84"/>
                  </a:lnTo>
                  <a:lnTo>
                    <a:pt x="0" y="87"/>
                  </a:lnTo>
                  <a:lnTo>
                    <a:pt x="1" y="88"/>
                  </a:lnTo>
                  <a:lnTo>
                    <a:pt x="5" y="90"/>
                  </a:lnTo>
                  <a:lnTo>
                    <a:pt x="11" y="94"/>
                  </a:lnTo>
                  <a:lnTo>
                    <a:pt x="19" y="97"/>
                  </a:lnTo>
                  <a:lnTo>
                    <a:pt x="28" y="101"/>
                  </a:lnTo>
                  <a:lnTo>
                    <a:pt x="40" y="104"/>
                  </a:lnTo>
                  <a:lnTo>
                    <a:pt x="52" y="107"/>
                  </a:lnTo>
                  <a:lnTo>
                    <a:pt x="66" y="107"/>
                  </a:lnTo>
                  <a:lnTo>
                    <a:pt x="71" y="100"/>
                  </a:lnTo>
                  <a:lnTo>
                    <a:pt x="64" y="98"/>
                  </a:lnTo>
                  <a:lnTo>
                    <a:pt x="60" y="90"/>
                  </a:lnTo>
                  <a:lnTo>
                    <a:pt x="64" y="85"/>
                  </a:lnTo>
                  <a:lnTo>
                    <a:pt x="66" y="74"/>
                  </a:lnTo>
                  <a:lnTo>
                    <a:pt x="71" y="67"/>
                  </a:lnTo>
                  <a:lnTo>
                    <a:pt x="71" y="61"/>
                  </a:lnTo>
                  <a:lnTo>
                    <a:pt x="112" y="54"/>
                  </a:lnTo>
                  <a:lnTo>
                    <a:pt x="137" y="19"/>
                  </a:lnTo>
                  <a:lnTo>
                    <a:pt x="78" y="0"/>
                  </a:lnTo>
                  <a:close/>
                </a:path>
              </a:pathLst>
            </a:custGeom>
            <a:solidFill>
              <a:srgbClr val="D1F7F7"/>
            </a:solidFill>
            <a:ln w="9525">
              <a:noFill/>
              <a:round/>
              <a:headEnd/>
              <a:tailEnd/>
            </a:ln>
          </p:spPr>
          <p:txBody>
            <a:bodyPr/>
            <a:lstStyle/>
            <a:p>
              <a:endParaRPr lang="tr-TR"/>
            </a:p>
          </p:txBody>
        </p:sp>
        <p:sp>
          <p:nvSpPr>
            <p:cNvPr id="17766" name="Freeform 297"/>
            <p:cNvSpPr>
              <a:spLocks/>
            </p:cNvSpPr>
            <p:nvPr/>
          </p:nvSpPr>
          <p:spPr bwMode="auto">
            <a:xfrm>
              <a:off x="1493" y="3364"/>
              <a:ext cx="30" cy="11"/>
            </a:xfrm>
            <a:custGeom>
              <a:avLst/>
              <a:gdLst>
                <a:gd name="T0" fmla="*/ 0 w 88"/>
                <a:gd name="T1" fmla="*/ 0 h 34"/>
                <a:gd name="T2" fmla="*/ 0 w 88"/>
                <a:gd name="T3" fmla="*/ 0 h 34"/>
                <a:gd name="T4" fmla="*/ 0 w 88"/>
                <a:gd name="T5" fmla="*/ 0 h 34"/>
                <a:gd name="T6" fmla="*/ 0 w 88"/>
                <a:gd name="T7" fmla="*/ 0 h 34"/>
                <a:gd name="T8" fmla="*/ 0 w 88"/>
                <a:gd name="T9" fmla="*/ 0 h 34"/>
                <a:gd name="T10" fmla="*/ 0 w 88"/>
                <a:gd name="T11" fmla="*/ 0 h 34"/>
                <a:gd name="T12" fmla="*/ 0 60000 65536"/>
                <a:gd name="T13" fmla="*/ 0 60000 65536"/>
                <a:gd name="T14" fmla="*/ 0 60000 65536"/>
                <a:gd name="T15" fmla="*/ 0 60000 65536"/>
                <a:gd name="T16" fmla="*/ 0 60000 65536"/>
                <a:gd name="T17" fmla="*/ 0 60000 65536"/>
                <a:gd name="T18" fmla="*/ 0 w 88"/>
                <a:gd name="T19" fmla="*/ 0 h 34"/>
                <a:gd name="T20" fmla="*/ 88 w 88"/>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88" h="34">
                  <a:moveTo>
                    <a:pt x="22" y="0"/>
                  </a:moveTo>
                  <a:lnTo>
                    <a:pt x="0" y="24"/>
                  </a:lnTo>
                  <a:lnTo>
                    <a:pt x="13" y="15"/>
                  </a:lnTo>
                  <a:lnTo>
                    <a:pt x="75" y="34"/>
                  </a:lnTo>
                  <a:lnTo>
                    <a:pt x="88" y="15"/>
                  </a:lnTo>
                  <a:lnTo>
                    <a:pt x="22" y="0"/>
                  </a:lnTo>
                  <a:close/>
                </a:path>
              </a:pathLst>
            </a:custGeom>
            <a:solidFill>
              <a:srgbClr val="D1F7F7"/>
            </a:solidFill>
            <a:ln w="9525">
              <a:noFill/>
              <a:round/>
              <a:headEnd/>
              <a:tailEnd/>
            </a:ln>
          </p:spPr>
          <p:txBody>
            <a:bodyPr/>
            <a:lstStyle/>
            <a:p>
              <a:endParaRPr lang="tr-TR"/>
            </a:p>
          </p:txBody>
        </p:sp>
        <p:sp>
          <p:nvSpPr>
            <p:cNvPr id="17767" name="Freeform 298"/>
            <p:cNvSpPr>
              <a:spLocks/>
            </p:cNvSpPr>
            <p:nvPr/>
          </p:nvSpPr>
          <p:spPr bwMode="auto">
            <a:xfrm>
              <a:off x="1447" y="3412"/>
              <a:ext cx="19" cy="21"/>
            </a:xfrm>
            <a:custGeom>
              <a:avLst/>
              <a:gdLst>
                <a:gd name="T0" fmla="*/ 0 w 56"/>
                <a:gd name="T1" fmla="*/ 0 h 61"/>
                <a:gd name="T2" fmla="*/ 0 w 56"/>
                <a:gd name="T3" fmla="*/ 0 h 61"/>
                <a:gd name="T4" fmla="*/ 0 w 56"/>
                <a:gd name="T5" fmla="*/ 0 h 61"/>
                <a:gd name="T6" fmla="*/ 0 w 56"/>
                <a:gd name="T7" fmla="*/ 0 h 61"/>
                <a:gd name="T8" fmla="*/ 0 w 56"/>
                <a:gd name="T9" fmla="*/ 0 h 61"/>
                <a:gd name="T10" fmla="*/ 0 w 56"/>
                <a:gd name="T11" fmla="*/ 0 h 61"/>
                <a:gd name="T12" fmla="*/ 0 w 56"/>
                <a:gd name="T13" fmla="*/ 0 h 61"/>
                <a:gd name="T14" fmla="*/ 0 60000 65536"/>
                <a:gd name="T15" fmla="*/ 0 60000 65536"/>
                <a:gd name="T16" fmla="*/ 0 60000 65536"/>
                <a:gd name="T17" fmla="*/ 0 60000 65536"/>
                <a:gd name="T18" fmla="*/ 0 60000 65536"/>
                <a:gd name="T19" fmla="*/ 0 60000 65536"/>
                <a:gd name="T20" fmla="*/ 0 60000 65536"/>
                <a:gd name="T21" fmla="*/ 0 w 56"/>
                <a:gd name="T22" fmla="*/ 0 h 61"/>
                <a:gd name="T23" fmla="*/ 56 w 56"/>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61">
                  <a:moveTo>
                    <a:pt x="56" y="0"/>
                  </a:moveTo>
                  <a:lnTo>
                    <a:pt x="45" y="0"/>
                  </a:lnTo>
                  <a:lnTo>
                    <a:pt x="6" y="33"/>
                  </a:lnTo>
                  <a:lnTo>
                    <a:pt x="0" y="36"/>
                  </a:lnTo>
                  <a:lnTo>
                    <a:pt x="1" y="61"/>
                  </a:lnTo>
                  <a:lnTo>
                    <a:pt x="54" y="56"/>
                  </a:lnTo>
                  <a:lnTo>
                    <a:pt x="56" y="0"/>
                  </a:lnTo>
                  <a:close/>
                </a:path>
              </a:pathLst>
            </a:custGeom>
            <a:solidFill>
              <a:srgbClr val="4C99FF"/>
            </a:solidFill>
            <a:ln w="9525">
              <a:noFill/>
              <a:round/>
              <a:headEnd/>
              <a:tailEnd/>
            </a:ln>
          </p:spPr>
          <p:txBody>
            <a:bodyPr/>
            <a:lstStyle/>
            <a:p>
              <a:endParaRPr lang="tr-TR"/>
            </a:p>
          </p:txBody>
        </p:sp>
        <p:sp>
          <p:nvSpPr>
            <p:cNvPr id="17768" name="Freeform 299"/>
            <p:cNvSpPr>
              <a:spLocks/>
            </p:cNvSpPr>
            <p:nvPr/>
          </p:nvSpPr>
          <p:spPr bwMode="auto">
            <a:xfrm>
              <a:off x="1468" y="3412"/>
              <a:ext cx="9" cy="19"/>
            </a:xfrm>
            <a:custGeom>
              <a:avLst/>
              <a:gdLst>
                <a:gd name="T0" fmla="*/ 0 w 25"/>
                <a:gd name="T1" fmla="*/ 0 h 59"/>
                <a:gd name="T2" fmla="*/ 0 w 25"/>
                <a:gd name="T3" fmla="*/ 0 h 59"/>
                <a:gd name="T4" fmla="*/ 0 w 25"/>
                <a:gd name="T5" fmla="*/ 0 h 59"/>
                <a:gd name="T6" fmla="*/ 0 w 25"/>
                <a:gd name="T7" fmla="*/ 0 h 59"/>
                <a:gd name="T8" fmla="*/ 0 w 25"/>
                <a:gd name="T9" fmla="*/ 0 h 59"/>
                <a:gd name="T10" fmla="*/ 0 w 25"/>
                <a:gd name="T11" fmla="*/ 0 h 59"/>
                <a:gd name="T12" fmla="*/ 0 60000 65536"/>
                <a:gd name="T13" fmla="*/ 0 60000 65536"/>
                <a:gd name="T14" fmla="*/ 0 60000 65536"/>
                <a:gd name="T15" fmla="*/ 0 60000 65536"/>
                <a:gd name="T16" fmla="*/ 0 60000 65536"/>
                <a:gd name="T17" fmla="*/ 0 60000 65536"/>
                <a:gd name="T18" fmla="*/ 0 w 25"/>
                <a:gd name="T19" fmla="*/ 0 h 59"/>
                <a:gd name="T20" fmla="*/ 25 w 25"/>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25" h="59">
                  <a:moveTo>
                    <a:pt x="0" y="4"/>
                  </a:moveTo>
                  <a:lnTo>
                    <a:pt x="1" y="59"/>
                  </a:lnTo>
                  <a:lnTo>
                    <a:pt x="23" y="48"/>
                  </a:lnTo>
                  <a:lnTo>
                    <a:pt x="25" y="0"/>
                  </a:lnTo>
                  <a:lnTo>
                    <a:pt x="15" y="5"/>
                  </a:lnTo>
                  <a:lnTo>
                    <a:pt x="0" y="4"/>
                  </a:lnTo>
                  <a:close/>
                </a:path>
              </a:pathLst>
            </a:custGeom>
            <a:solidFill>
              <a:srgbClr val="4C99FF"/>
            </a:solidFill>
            <a:ln w="9525">
              <a:noFill/>
              <a:round/>
              <a:headEnd/>
              <a:tailEnd/>
            </a:ln>
          </p:spPr>
          <p:txBody>
            <a:bodyPr/>
            <a:lstStyle/>
            <a:p>
              <a:endParaRPr lang="tr-TR"/>
            </a:p>
          </p:txBody>
        </p:sp>
        <p:sp>
          <p:nvSpPr>
            <p:cNvPr id="17769" name="Freeform 300"/>
            <p:cNvSpPr>
              <a:spLocks/>
            </p:cNvSpPr>
            <p:nvPr/>
          </p:nvSpPr>
          <p:spPr bwMode="auto">
            <a:xfrm>
              <a:off x="1439" y="3438"/>
              <a:ext cx="23" cy="113"/>
            </a:xfrm>
            <a:custGeom>
              <a:avLst/>
              <a:gdLst>
                <a:gd name="T0" fmla="*/ 0 w 68"/>
                <a:gd name="T1" fmla="*/ 0 h 339"/>
                <a:gd name="T2" fmla="*/ 0 w 68"/>
                <a:gd name="T3" fmla="*/ 0 h 339"/>
                <a:gd name="T4" fmla="*/ 0 w 68"/>
                <a:gd name="T5" fmla="*/ 0 h 339"/>
                <a:gd name="T6" fmla="*/ 0 w 68"/>
                <a:gd name="T7" fmla="*/ 0 h 339"/>
                <a:gd name="T8" fmla="*/ 0 w 68"/>
                <a:gd name="T9" fmla="*/ 0 h 339"/>
                <a:gd name="T10" fmla="*/ 0 w 68"/>
                <a:gd name="T11" fmla="*/ 0 h 339"/>
                <a:gd name="T12" fmla="*/ 0 w 68"/>
                <a:gd name="T13" fmla="*/ 0 h 339"/>
                <a:gd name="T14" fmla="*/ 0 w 68"/>
                <a:gd name="T15" fmla="*/ 0 h 339"/>
                <a:gd name="T16" fmla="*/ 0 w 68"/>
                <a:gd name="T17" fmla="*/ 0 h 339"/>
                <a:gd name="T18" fmla="*/ 0 w 68"/>
                <a:gd name="T19" fmla="*/ 0 h 339"/>
                <a:gd name="T20" fmla="*/ 0 w 68"/>
                <a:gd name="T21" fmla="*/ 0 h 339"/>
                <a:gd name="T22" fmla="*/ 0 w 68"/>
                <a:gd name="T23" fmla="*/ 0 h 339"/>
                <a:gd name="T24" fmla="*/ 0 w 68"/>
                <a:gd name="T25" fmla="*/ 0 h 339"/>
                <a:gd name="T26" fmla="*/ 0 w 68"/>
                <a:gd name="T27" fmla="*/ 0 h 339"/>
                <a:gd name="T28" fmla="*/ 0 w 68"/>
                <a:gd name="T29" fmla="*/ 0 h 339"/>
                <a:gd name="T30" fmla="*/ 0 w 68"/>
                <a:gd name="T31" fmla="*/ 0 h 339"/>
                <a:gd name="T32" fmla="*/ 0 w 68"/>
                <a:gd name="T33" fmla="*/ 0 h 339"/>
                <a:gd name="T34" fmla="*/ 0 w 68"/>
                <a:gd name="T35" fmla="*/ 0 h 339"/>
                <a:gd name="T36" fmla="*/ 0 w 68"/>
                <a:gd name="T37" fmla="*/ 0 h 339"/>
                <a:gd name="T38" fmla="*/ 0 w 68"/>
                <a:gd name="T39" fmla="*/ 0 h 339"/>
                <a:gd name="T40" fmla="*/ 0 w 68"/>
                <a:gd name="T41" fmla="*/ 0 h 339"/>
                <a:gd name="T42" fmla="*/ 0 w 68"/>
                <a:gd name="T43" fmla="*/ 0 h 339"/>
                <a:gd name="T44" fmla="*/ 0 w 68"/>
                <a:gd name="T45" fmla="*/ 0 h 339"/>
                <a:gd name="T46" fmla="*/ 0 w 68"/>
                <a:gd name="T47" fmla="*/ 0 h 339"/>
                <a:gd name="T48" fmla="*/ 0 w 68"/>
                <a:gd name="T49" fmla="*/ 0 h 339"/>
                <a:gd name="T50" fmla="*/ 0 w 68"/>
                <a:gd name="T51" fmla="*/ 0 h 339"/>
                <a:gd name="T52" fmla="*/ 0 w 68"/>
                <a:gd name="T53" fmla="*/ 0 h 339"/>
                <a:gd name="T54" fmla="*/ 0 w 68"/>
                <a:gd name="T55" fmla="*/ 0 h 339"/>
                <a:gd name="T56" fmla="*/ 0 w 68"/>
                <a:gd name="T57" fmla="*/ 0 h 339"/>
                <a:gd name="T58" fmla="*/ 0 w 68"/>
                <a:gd name="T59" fmla="*/ 0 h 339"/>
                <a:gd name="T60" fmla="*/ 0 w 68"/>
                <a:gd name="T61" fmla="*/ 0 h 33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68"/>
                <a:gd name="T94" fmla="*/ 0 h 339"/>
                <a:gd name="T95" fmla="*/ 68 w 68"/>
                <a:gd name="T96" fmla="*/ 339 h 33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68" h="339">
                  <a:moveTo>
                    <a:pt x="68" y="0"/>
                  </a:moveTo>
                  <a:lnTo>
                    <a:pt x="67" y="0"/>
                  </a:lnTo>
                  <a:lnTo>
                    <a:pt x="64" y="0"/>
                  </a:lnTo>
                  <a:lnTo>
                    <a:pt x="58" y="1"/>
                  </a:lnTo>
                  <a:lnTo>
                    <a:pt x="51" y="2"/>
                  </a:lnTo>
                  <a:lnTo>
                    <a:pt x="44" y="4"/>
                  </a:lnTo>
                  <a:lnTo>
                    <a:pt x="36" y="5"/>
                  </a:lnTo>
                  <a:lnTo>
                    <a:pt x="29" y="8"/>
                  </a:lnTo>
                  <a:lnTo>
                    <a:pt x="23" y="11"/>
                  </a:lnTo>
                  <a:lnTo>
                    <a:pt x="22" y="141"/>
                  </a:lnTo>
                  <a:lnTo>
                    <a:pt x="18" y="146"/>
                  </a:lnTo>
                  <a:lnTo>
                    <a:pt x="18" y="168"/>
                  </a:lnTo>
                  <a:lnTo>
                    <a:pt x="14" y="189"/>
                  </a:lnTo>
                  <a:lnTo>
                    <a:pt x="16" y="201"/>
                  </a:lnTo>
                  <a:lnTo>
                    <a:pt x="22" y="194"/>
                  </a:lnTo>
                  <a:lnTo>
                    <a:pt x="26" y="192"/>
                  </a:lnTo>
                  <a:lnTo>
                    <a:pt x="26" y="199"/>
                  </a:lnTo>
                  <a:lnTo>
                    <a:pt x="23" y="216"/>
                  </a:lnTo>
                  <a:lnTo>
                    <a:pt x="15" y="255"/>
                  </a:lnTo>
                  <a:lnTo>
                    <a:pt x="7" y="297"/>
                  </a:lnTo>
                  <a:lnTo>
                    <a:pt x="0" y="321"/>
                  </a:lnTo>
                  <a:lnTo>
                    <a:pt x="0" y="323"/>
                  </a:lnTo>
                  <a:lnTo>
                    <a:pt x="0" y="328"/>
                  </a:lnTo>
                  <a:lnTo>
                    <a:pt x="1" y="335"/>
                  </a:lnTo>
                  <a:lnTo>
                    <a:pt x="6" y="339"/>
                  </a:lnTo>
                  <a:lnTo>
                    <a:pt x="51" y="336"/>
                  </a:lnTo>
                  <a:lnTo>
                    <a:pt x="51" y="192"/>
                  </a:lnTo>
                  <a:lnTo>
                    <a:pt x="48" y="190"/>
                  </a:lnTo>
                  <a:lnTo>
                    <a:pt x="53" y="153"/>
                  </a:lnTo>
                  <a:lnTo>
                    <a:pt x="67" y="132"/>
                  </a:lnTo>
                  <a:lnTo>
                    <a:pt x="68" y="0"/>
                  </a:lnTo>
                  <a:close/>
                </a:path>
              </a:pathLst>
            </a:custGeom>
            <a:solidFill>
              <a:srgbClr val="4C99FF"/>
            </a:solidFill>
            <a:ln w="9525">
              <a:noFill/>
              <a:round/>
              <a:headEnd/>
              <a:tailEnd/>
            </a:ln>
          </p:spPr>
          <p:txBody>
            <a:bodyPr/>
            <a:lstStyle/>
            <a:p>
              <a:endParaRPr lang="tr-TR"/>
            </a:p>
          </p:txBody>
        </p:sp>
        <p:sp>
          <p:nvSpPr>
            <p:cNvPr id="17770" name="Freeform 301"/>
            <p:cNvSpPr>
              <a:spLocks/>
            </p:cNvSpPr>
            <p:nvPr/>
          </p:nvSpPr>
          <p:spPr bwMode="auto">
            <a:xfrm>
              <a:off x="1459" y="3435"/>
              <a:ext cx="13" cy="107"/>
            </a:xfrm>
            <a:custGeom>
              <a:avLst/>
              <a:gdLst>
                <a:gd name="T0" fmla="*/ 0 w 39"/>
                <a:gd name="T1" fmla="*/ 0 h 319"/>
                <a:gd name="T2" fmla="*/ 0 w 39"/>
                <a:gd name="T3" fmla="*/ 0 h 319"/>
                <a:gd name="T4" fmla="*/ 0 w 39"/>
                <a:gd name="T5" fmla="*/ 0 h 319"/>
                <a:gd name="T6" fmla="*/ 0 w 39"/>
                <a:gd name="T7" fmla="*/ 0 h 319"/>
                <a:gd name="T8" fmla="*/ 0 w 39"/>
                <a:gd name="T9" fmla="*/ 0 h 319"/>
                <a:gd name="T10" fmla="*/ 0 w 39"/>
                <a:gd name="T11" fmla="*/ 0 h 319"/>
                <a:gd name="T12" fmla="*/ 0 w 39"/>
                <a:gd name="T13" fmla="*/ 0 h 319"/>
                <a:gd name="T14" fmla="*/ 0 w 39"/>
                <a:gd name="T15" fmla="*/ 0 h 319"/>
                <a:gd name="T16" fmla="*/ 0 w 39"/>
                <a:gd name="T17" fmla="*/ 0 h 319"/>
                <a:gd name="T18" fmla="*/ 0 w 39"/>
                <a:gd name="T19" fmla="*/ 0 h 319"/>
                <a:gd name="T20" fmla="*/ 0 w 39"/>
                <a:gd name="T21" fmla="*/ 0 h 319"/>
                <a:gd name="T22" fmla="*/ 0 w 39"/>
                <a:gd name="T23" fmla="*/ 0 h 319"/>
                <a:gd name="T24" fmla="*/ 0 w 39"/>
                <a:gd name="T25" fmla="*/ 0 h 319"/>
                <a:gd name="T26" fmla="*/ 0 w 39"/>
                <a:gd name="T27" fmla="*/ 0 h 319"/>
                <a:gd name="T28" fmla="*/ 0 w 39"/>
                <a:gd name="T29" fmla="*/ 0 h 319"/>
                <a:gd name="T30" fmla="*/ 0 w 39"/>
                <a:gd name="T31" fmla="*/ 0 h 31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9"/>
                <a:gd name="T49" fmla="*/ 0 h 319"/>
                <a:gd name="T50" fmla="*/ 39 w 39"/>
                <a:gd name="T51" fmla="*/ 319 h 31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9" h="319">
                  <a:moveTo>
                    <a:pt x="16" y="9"/>
                  </a:moveTo>
                  <a:lnTo>
                    <a:pt x="25" y="2"/>
                  </a:lnTo>
                  <a:lnTo>
                    <a:pt x="39" y="0"/>
                  </a:lnTo>
                  <a:lnTo>
                    <a:pt x="32" y="137"/>
                  </a:lnTo>
                  <a:lnTo>
                    <a:pt x="17" y="181"/>
                  </a:lnTo>
                  <a:lnTo>
                    <a:pt x="22" y="307"/>
                  </a:lnTo>
                  <a:lnTo>
                    <a:pt x="25" y="316"/>
                  </a:lnTo>
                  <a:lnTo>
                    <a:pt x="24" y="317"/>
                  </a:lnTo>
                  <a:lnTo>
                    <a:pt x="21" y="319"/>
                  </a:lnTo>
                  <a:lnTo>
                    <a:pt x="13" y="319"/>
                  </a:lnTo>
                  <a:lnTo>
                    <a:pt x="1" y="315"/>
                  </a:lnTo>
                  <a:lnTo>
                    <a:pt x="0" y="193"/>
                  </a:lnTo>
                  <a:lnTo>
                    <a:pt x="2" y="180"/>
                  </a:lnTo>
                  <a:lnTo>
                    <a:pt x="14" y="151"/>
                  </a:lnTo>
                  <a:lnTo>
                    <a:pt x="14" y="144"/>
                  </a:lnTo>
                  <a:lnTo>
                    <a:pt x="16" y="9"/>
                  </a:lnTo>
                  <a:close/>
                </a:path>
              </a:pathLst>
            </a:custGeom>
            <a:solidFill>
              <a:srgbClr val="4C99FF"/>
            </a:solidFill>
            <a:ln w="9525">
              <a:noFill/>
              <a:round/>
              <a:headEnd/>
              <a:tailEnd/>
            </a:ln>
          </p:spPr>
          <p:txBody>
            <a:bodyPr/>
            <a:lstStyle/>
            <a:p>
              <a:endParaRPr lang="tr-TR"/>
            </a:p>
          </p:txBody>
        </p:sp>
        <p:sp>
          <p:nvSpPr>
            <p:cNvPr id="17771" name="Freeform 302"/>
            <p:cNvSpPr>
              <a:spLocks/>
            </p:cNvSpPr>
            <p:nvPr/>
          </p:nvSpPr>
          <p:spPr bwMode="auto">
            <a:xfrm>
              <a:off x="1527" y="3385"/>
              <a:ext cx="17" cy="5"/>
            </a:xfrm>
            <a:custGeom>
              <a:avLst/>
              <a:gdLst>
                <a:gd name="T0" fmla="*/ 0 w 51"/>
                <a:gd name="T1" fmla="*/ 0 h 14"/>
                <a:gd name="T2" fmla="*/ 0 w 51"/>
                <a:gd name="T3" fmla="*/ 0 h 14"/>
                <a:gd name="T4" fmla="*/ 0 w 51"/>
                <a:gd name="T5" fmla="*/ 0 h 14"/>
                <a:gd name="T6" fmla="*/ 0 w 51"/>
                <a:gd name="T7" fmla="*/ 0 h 14"/>
                <a:gd name="T8" fmla="*/ 0 w 51"/>
                <a:gd name="T9" fmla="*/ 0 h 14"/>
                <a:gd name="T10" fmla="*/ 0 w 51"/>
                <a:gd name="T11" fmla="*/ 0 h 14"/>
                <a:gd name="T12" fmla="*/ 0 w 51"/>
                <a:gd name="T13" fmla="*/ 0 h 14"/>
                <a:gd name="T14" fmla="*/ 0 w 51"/>
                <a:gd name="T15" fmla="*/ 0 h 14"/>
                <a:gd name="T16" fmla="*/ 0 w 51"/>
                <a:gd name="T17" fmla="*/ 0 h 14"/>
                <a:gd name="T18" fmla="*/ 0 w 51"/>
                <a:gd name="T19" fmla="*/ 0 h 14"/>
                <a:gd name="T20" fmla="*/ 0 w 51"/>
                <a:gd name="T21" fmla="*/ 0 h 14"/>
                <a:gd name="T22" fmla="*/ 0 w 51"/>
                <a:gd name="T23" fmla="*/ 0 h 14"/>
                <a:gd name="T24" fmla="*/ 0 w 51"/>
                <a:gd name="T25" fmla="*/ 0 h 14"/>
                <a:gd name="T26" fmla="*/ 0 w 51"/>
                <a:gd name="T27" fmla="*/ 0 h 14"/>
                <a:gd name="T28" fmla="*/ 0 w 51"/>
                <a:gd name="T29" fmla="*/ 0 h 14"/>
                <a:gd name="T30" fmla="*/ 0 w 51"/>
                <a:gd name="T31" fmla="*/ 0 h 14"/>
                <a:gd name="T32" fmla="*/ 0 w 51"/>
                <a:gd name="T33" fmla="*/ 0 h 14"/>
                <a:gd name="T34" fmla="*/ 0 w 51"/>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1"/>
                <a:gd name="T55" fmla="*/ 0 h 14"/>
                <a:gd name="T56" fmla="*/ 51 w 51"/>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1" h="14">
                  <a:moveTo>
                    <a:pt x="5" y="2"/>
                  </a:moveTo>
                  <a:lnTo>
                    <a:pt x="0" y="6"/>
                  </a:lnTo>
                  <a:lnTo>
                    <a:pt x="1" y="6"/>
                  </a:lnTo>
                  <a:lnTo>
                    <a:pt x="2" y="6"/>
                  </a:lnTo>
                  <a:lnTo>
                    <a:pt x="6" y="7"/>
                  </a:lnTo>
                  <a:lnTo>
                    <a:pt x="10" y="7"/>
                  </a:lnTo>
                  <a:lnTo>
                    <a:pt x="16" y="8"/>
                  </a:lnTo>
                  <a:lnTo>
                    <a:pt x="23" y="9"/>
                  </a:lnTo>
                  <a:lnTo>
                    <a:pt x="30" y="11"/>
                  </a:lnTo>
                  <a:lnTo>
                    <a:pt x="38" y="12"/>
                  </a:lnTo>
                  <a:lnTo>
                    <a:pt x="49" y="14"/>
                  </a:lnTo>
                  <a:lnTo>
                    <a:pt x="51" y="8"/>
                  </a:lnTo>
                  <a:lnTo>
                    <a:pt x="49" y="7"/>
                  </a:lnTo>
                  <a:lnTo>
                    <a:pt x="44" y="3"/>
                  </a:lnTo>
                  <a:lnTo>
                    <a:pt x="38" y="1"/>
                  </a:lnTo>
                  <a:lnTo>
                    <a:pt x="34" y="0"/>
                  </a:lnTo>
                  <a:lnTo>
                    <a:pt x="17" y="0"/>
                  </a:lnTo>
                  <a:lnTo>
                    <a:pt x="5" y="2"/>
                  </a:lnTo>
                  <a:close/>
                </a:path>
              </a:pathLst>
            </a:custGeom>
            <a:solidFill>
              <a:srgbClr val="7F0000"/>
            </a:solidFill>
            <a:ln w="9525">
              <a:noFill/>
              <a:round/>
              <a:headEnd/>
              <a:tailEnd/>
            </a:ln>
          </p:spPr>
          <p:txBody>
            <a:bodyPr/>
            <a:lstStyle/>
            <a:p>
              <a:endParaRPr lang="tr-TR"/>
            </a:p>
          </p:txBody>
        </p:sp>
        <p:sp>
          <p:nvSpPr>
            <p:cNvPr id="17772" name="Freeform 303"/>
            <p:cNvSpPr>
              <a:spLocks/>
            </p:cNvSpPr>
            <p:nvPr/>
          </p:nvSpPr>
          <p:spPr bwMode="auto">
            <a:xfrm>
              <a:off x="1525" y="3388"/>
              <a:ext cx="17" cy="9"/>
            </a:xfrm>
            <a:custGeom>
              <a:avLst/>
              <a:gdLst>
                <a:gd name="T0" fmla="*/ 0 w 51"/>
                <a:gd name="T1" fmla="*/ 0 h 26"/>
                <a:gd name="T2" fmla="*/ 0 w 51"/>
                <a:gd name="T3" fmla="*/ 0 h 26"/>
                <a:gd name="T4" fmla="*/ 0 w 51"/>
                <a:gd name="T5" fmla="*/ 0 h 26"/>
                <a:gd name="T6" fmla="*/ 0 w 51"/>
                <a:gd name="T7" fmla="*/ 0 h 26"/>
                <a:gd name="T8" fmla="*/ 0 w 51"/>
                <a:gd name="T9" fmla="*/ 0 h 26"/>
                <a:gd name="T10" fmla="*/ 0 w 51"/>
                <a:gd name="T11" fmla="*/ 0 h 26"/>
                <a:gd name="T12" fmla="*/ 0 w 51"/>
                <a:gd name="T13" fmla="*/ 0 h 26"/>
                <a:gd name="T14" fmla="*/ 0 w 51"/>
                <a:gd name="T15" fmla="*/ 0 h 26"/>
                <a:gd name="T16" fmla="*/ 0 w 51"/>
                <a:gd name="T17" fmla="*/ 0 h 26"/>
                <a:gd name="T18" fmla="*/ 0 w 51"/>
                <a:gd name="T19" fmla="*/ 0 h 26"/>
                <a:gd name="T20" fmla="*/ 0 w 51"/>
                <a:gd name="T21" fmla="*/ 0 h 26"/>
                <a:gd name="T22" fmla="*/ 0 w 51"/>
                <a:gd name="T23" fmla="*/ 0 h 26"/>
                <a:gd name="T24" fmla="*/ 0 w 51"/>
                <a:gd name="T25" fmla="*/ 0 h 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1"/>
                <a:gd name="T40" fmla="*/ 0 h 26"/>
                <a:gd name="T41" fmla="*/ 51 w 51"/>
                <a:gd name="T42" fmla="*/ 26 h 2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1" h="26">
                  <a:moveTo>
                    <a:pt x="51" y="11"/>
                  </a:moveTo>
                  <a:lnTo>
                    <a:pt x="1" y="0"/>
                  </a:lnTo>
                  <a:lnTo>
                    <a:pt x="0" y="3"/>
                  </a:lnTo>
                  <a:lnTo>
                    <a:pt x="0" y="11"/>
                  </a:lnTo>
                  <a:lnTo>
                    <a:pt x="1" y="19"/>
                  </a:lnTo>
                  <a:lnTo>
                    <a:pt x="6" y="26"/>
                  </a:lnTo>
                  <a:lnTo>
                    <a:pt x="8" y="26"/>
                  </a:lnTo>
                  <a:lnTo>
                    <a:pt x="13" y="26"/>
                  </a:lnTo>
                  <a:lnTo>
                    <a:pt x="19" y="25"/>
                  </a:lnTo>
                  <a:lnTo>
                    <a:pt x="27" y="22"/>
                  </a:lnTo>
                  <a:lnTo>
                    <a:pt x="35" y="23"/>
                  </a:lnTo>
                  <a:lnTo>
                    <a:pt x="34" y="20"/>
                  </a:lnTo>
                  <a:lnTo>
                    <a:pt x="51" y="11"/>
                  </a:lnTo>
                  <a:close/>
                </a:path>
              </a:pathLst>
            </a:custGeom>
            <a:solidFill>
              <a:srgbClr val="D1F7F7"/>
            </a:solidFill>
            <a:ln w="9525">
              <a:noFill/>
              <a:round/>
              <a:headEnd/>
              <a:tailEnd/>
            </a:ln>
          </p:spPr>
          <p:txBody>
            <a:bodyPr/>
            <a:lstStyle/>
            <a:p>
              <a:endParaRPr lang="tr-TR"/>
            </a:p>
          </p:txBody>
        </p:sp>
        <p:sp>
          <p:nvSpPr>
            <p:cNvPr id="17773" name="Freeform 304"/>
            <p:cNvSpPr>
              <a:spLocks/>
            </p:cNvSpPr>
            <p:nvPr/>
          </p:nvSpPr>
          <p:spPr bwMode="auto">
            <a:xfrm>
              <a:off x="1166" y="3511"/>
              <a:ext cx="196" cy="46"/>
            </a:xfrm>
            <a:custGeom>
              <a:avLst/>
              <a:gdLst>
                <a:gd name="T0" fmla="*/ 0 w 588"/>
                <a:gd name="T1" fmla="*/ 0 h 138"/>
                <a:gd name="T2" fmla="*/ 0 w 588"/>
                <a:gd name="T3" fmla="*/ 0 h 138"/>
                <a:gd name="T4" fmla="*/ 0 w 588"/>
                <a:gd name="T5" fmla="*/ 0 h 138"/>
                <a:gd name="T6" fmla="*/ 0 w 588"/>
                <a:gd name="T7" fmla="*/ 0 h 138"/>
                <a:gd name="T8" fmla="*/ 0 w 588"/>
                <a:gd name="T9" fmla="*/ 0 h 138"/>
                <a:gd name="T10" fmla="*/ 0 w 588"/>
                <a:gd name="T11" fmla="*/ 0 h 138"/>
                <a:gd name="T12" fmla="*/ 0 w 588"/>
                <a:gd name="T13" fmla="*/ 0 h 138"/>
                <a:gd name="T14" fmla="*/ 0 w 588"/>
                <a:gd name="T15" fmla="*/ 0 h 138"/>
                <a:gd name="T16" fmla="*/ 0 w 588"/>
                <a:gd name="T17" fmla="*/ 0 h 138"/>
                <a:gd name="T18" fmla="*/ 0 w 588"/>
                <a:gd name="T19" fmla="*/ 0 h 138"/>
                <a:gd name="T20" fmla="*/ 0 w 588"/>
                <a:gd name="T21" fmla="*/ 0 h 138"/>
                <a:gd name="T22" fmla="*/ 0 w 588"/>
                <a:gd name="T23" fmla="*/ 0 h 138"/>
                <a:gd name="T24" fmla="*/ 0 w 588"/>
                <a:gd name="T25" fmla="*/ 0 h 13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88"/>
                <a:gd name="T40" fmla="*/ 0 h 138"/>
                <a:gd name="T41" fmla="*/ 588 w 588"/>
                <a:gd name="T42" fmla="*/ 138 h 13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88" h="138">
                  <a:moveTo>
                    <a:pt x="64" y="50"/>
                  </a:moveTo>
                  <a:lnTo>
                    <a:pt x="0" y="81"/>
                  </a:lnTo>
                  <a:lnTo>
                    <a:pt x="348" y="138"/>
                  </a:lnTo>
                  <a:lnTo>
                    <a:pt x="433" y="89"/>
                  </a:lnTo>
                  <a:lnTo>
                    <a:pt x="514" y="43"/>
                  </a:lnTo>
                  <a:lnTo>
                    <a:pt x="522" y="42"/>
                  </a:lnTo>
                  <a:lnTo>
                    <a:pt x="588" y="4"/>
                  </a:lnTo>
                  <a:lnTo>
                    <a:pt x="565" y="0"/>
                  </a:lnTo>
                  <a:lnTo>
                    <a:pt x="404" y="89"/>
                  </a:lnTo>
                  <a:lnTo>
                    <a:pt x="389" y="92"/>
                  </a:lnTo>
                  <a:lnTo>
                    <a:pt x="370" y="104"/>
                  </a:lnTo>
                  <a:lnTo>
                    <a:pt x="130" y="65"/>
                  </a:lnTo>
                  <a:lnTo>
                    <a:pt x="64" y="50"/>
                  </a:lnTo>
                  <a:close/>
                </a:path>
              </a:pathLst>
            </a:custGeom>
            <a:solidFill>
              <a:srgbClr val="B2994C"/>
            </a:solidFill>
            <a:ln w="9525">
              <a:noFill/>
              <a:round/>
              <a:headEnd/>
              <a:tailEnd/>
            </a:ln>
          </p:spPr>
          <p:txBody>
            <a:bodyPr/>
            <a:lstStyle/>
            <a:p>
              <a:endParaRPr lang="tr-TR"/>
            </a:p>
          </p:txBody>
        </p:sp>
        <p:sp>
          <p:nvSpPr>
            <p:cNvPr id="17774" name="Freeform 305"/>
            <p:cNvSpPr>
              <a:spLocks/>
            </p:cNvSpPr>
            <p:nvPr/>
          </p:nvSpPr>
          <p:spPr bwMode="auto">
            <a:xfrm>
              <a:off x="1282" y="3557"/>
              <a:ext cx="45" cy="35"/>
            </a:xfrm>
            <a:custGeom>
              <a:avLst/>
              <a:gdLst>
                <a:gd name="T0" fmla="*/ 0 w 135"/>
                <a:gd name="T1" fmla="*/ 0 h 104"/>
                <a:gd name="T2" fmla="*/ 0 w 135"/>
                <a:gd name="T3" fmla="*/ 0 h 104"/>
                <a:gd name="T4" fmla="*/ 0 w 135"/>
                <a:gd name="T5" fmla="*/ 0 h 104"/>
                <a:gd name="T6" fmla="*/ 0 w 135"/>
                <a:gd name="T7" fmla="*/ 0 h 104"/>
                <a:gd name="T8" fmla="*/ 0 w 135"/>
                <a:gd name="T9" fmla="*/ 0 h 104"/>
                <a:gd name="T10" fmla="*/ 0 60000 65536"/>
                <a:gd name="T11" fmla="*/ 0 60000 65536"/>
                <a:gd name="T12" fmla="*/ 0 60000 65536"/>
                <a:gd name="T13" fmla="*/ 0 60000 65536"/>
                <a:gd name="T14" fmla="*/ 0 60000 65536"/>
                <a:gd name="T15" fmla="*/ 0 w 135"/>
                <a:gd name="T16" fmla="*/ 0 h 104"/>
                <a:gd name="T17" fmla="*/ 135 w 135"/>
                <a:gd name="T18" fmla="*/ 104 h 104"/>
              </a:gdLst>
              <a:ahLst/>
              <a:cxnLst>
                <a:cxn ang="T10">
                  <a:pos x="T0" y="T1"/>
                </a:cxn>
                <a:cxn ang="T11">
                  <a:pos x="T2" y="T3"/>
                </a:cxn>
                <a:cxn ang="T12">
                  <a:pos x="T4" y="T5"/>
                </a:cxn>
                <a:cxn ang="T13">
                  <a:pos x="T6" y="T7"/>
                </a:cxn>
                <a:cxn ang="T14">
                  <a:pos x="T8" y="T9"/>
                </a:cxn>
              </a:cxnLst>
              <a:rect l="T15" t="T16" r="T17" b="T18"/>
              <a:pathLst>
                <a:path w="135" h="104">
                  <a:moveTo>
                    <a:pt x="18" y="0"/>
                  </a:moveTo>
                  <a:lnTo>
                    <a:pt x="4" y="9"/>
                  </a:lnTo>
                  <a:lnTo>
                    <a:pt x="0" y="104"/>
                  </a:lnTo>
                  <a:lnTo>
                    <a:pt x="135" y="11"/>
                  </a:lnTo>
                  <a:lnTo>
                    <a:pt x="18" y="0"/>
                  </a:lnTo>
                  <a:close/>
                </a:path>
              </a:pathLst>
            </a:custGeom>
            <a:solidFill>
              <a:srgbClr val="997F33"/>
            </a:solidFill>
            <a:ln w="9525">
              <a:noFill/>
              <a:round/>
              <a:headEnd/>
              <a:tailEnd/>
            </a:ln>
          </p:spPr>
          <p:txBody>
            <a:bodyPr/>
            <a:lstStyle/>
            <a:p>
              <a:endParaRPr lang="tr-TR"/>
            </a:p>
          </p:txBody>
        </p:sp>
        <p:sp>
          <p:nvSpPr>
            <p:cNvPr id="17775" name="Freeform 306"/>
            <p:cNvSpPr>
              <a:spLocks/>
            </p:cNvSpPr>
            <p:nvPr/>
          </p:nvSpPr>
          <p:spPr bwMode="auto">
            <a:xfrm>
              <a:off x="1332" y="3537"/>
              <a:ext cx="25" cy="20"/>
            </a:xfrm>
            <a:custGeom>
              <a:avLst/>
              <a:gdLst>
                <a:gd name="T0" fmla="*/ 0 w 75"/>
                <a:gd name="T1" fmla="*/ 0 h 58"/>
                <a:gd name="T2" fmla="*/ 0 w 75"/>
                <a:gd name="T3" fmla="*/ 0 h 58"/>
                <a:gd name="T4" fmla="*/ 0 w 75"/>
                <a:gd name="T5" fmla="*/ 0 h 58"/>
                <a:gd name="T6" fmla="*/ 0 w 75"/>
                <a:gd name="T7" fmla="*/ 0 h 58"/>
                <a:gd name="T8" fmla="*/ 0 60000 65536"/>
                <a:gd name="T9" fmla="*/ 0 60000 65536"/>
                <a:gd name="T10" fmla="*/ 0 60000 65536"/>
                <a:gd name="T11" fmla="*/ 0 60000 65536"/>
                <a:gd name="T12" fmla="*/ 0 w 75"/>
                <a:gd name="T13" fmla="*/ 0 h 58"/>
                <a:gd name="T14" fmla="*/ 75 w 75"/>
                <a:gd name="T15" fmla="*/ 58 h 58"/>
              </a:gdLst>
              <a:ahLst/>
              <a:cxnLst>
                <a:cxn ang="T8">
                  <a:pos x="T0" y="T1"/>
                </a:cxn>
                <a:cxn ang="T9">
                  <a:pos x="T2" y="T3"/>
                </a:cxn>
                <a:cxn ang="T10">
                  <a:pos x="T4" y="T5"/>
                </a:cxn>
                <a:cxn ang="T11">
                  <a:pos x="T6" y="T7"/>
                </a:cxn>
              </a:cxnLst>
              <a:rect l="T12" t="T13" r="T14" b="T15"/>
              <a:pathLst>
                <a:path w="75" h="58">
                  <a:moveTo>
                    <a:pt x="3" y="0"/>
                  </a:moveTo>
                  <a:lnTo>
                    <a:pt x="0" y="58"/>
                  </a:lnTo>
                  <a:lnTo>
                    <a:pt x="75" y="8"/>
                  </a:lnTo>
                  <a:lnTo>
                    <a:pt x="3" y="0"/>
                  </a:lnTo>
                  <a:close/>
                </a:path>
              </a:pathLst>
            </a:custGeom>
            <a:solidFill>
              <a:srgbClr val="997F33"/>
            </a:solidFill>
            <a:ln w="9525">
              <a:noFill/>
              <a:round/>
              <a:headEnd/>
              <a:tailEnd/>
            </a:ln>
          </p:spPr>
          <p:txBody>
            <a:bodyPr/>
            <a:lstStyle/>
            <a:p>
              <a:endParaRPr lang="tr-TR"/>
            </a:p>
          </p:txBody>
        </p:sp>
        <p:sp>
          <p:nvSpPr>
            <p:cNvPr id="17776" name="Freeform 307"/>
            <p:cNvSpPr>
              <a:spLocks/>
            </p:cNvSpPr>
            <p:nvPr/>
          </p:nvSpPr>
          <p:spPr bwMode="auto">
            <a:xfrm>
              <a:off x="1357" y="3464"/>
              <a:ext cx="67" cy="30"/>
            </a:xfrm>
            <a:custGeom>
              <a:avLst/>
              <a:gdLst>
                <a:gd name="T0" fmla="*/ 0 w 201"/>
                <a:gd name="T1" fmla="*/ 0 h 89"/>
                <a:gd name="T2" fmla="*/ 0 w 201"/>
                <a:gd name="T3" fmla="*/ 0 h 89"/>
                <a:gd name="T4" fmla="*/ 0 w 201"/>
                <a:gd name="T5" fmla="*/ 0 h 89"/>
                <a:gd name="T6" fmla="*/ 0 w 201"/>
                <a:gd name="T7" fmla="*/ 0 h 89"/>
                <a:gd name="T8" fmla="*/ 0 w 201"/>
                <a:gd name="T9" fmla="*/ 0 h 89"/>
                <a:gd name="T10" fmla="*/ 0 w 201"/>
                <a:gd name="T11" fmla="*/ 0 h 89"/>
                <a:gd name="T12" fmla="*/ 0 w 201"/>
                <a:gd name="T13" fmla="*/ 0 h 89"/>
                <a:gd name="T14" fmla="*/ 0 60000 65536"/>
                <a:gd name="T15" fmla="*/ 0 60000 65536"/>
                <a:gd name="T16" fmla="*/ 0 60000 65536"/>
                <a:gd name="T17" fmla="*/ 0 60000 65536"/>
                <a:gd name="T18" fmla="*/ 0 60000 65536"/>
                <a:gd name="T19" fmla="*/ 0 60000 65536"/>
                <a:gd name="T20" fmla="*/ 0 60000 65536"/>
                <a:gd name="T21" fmla="*/ 0 w 201"/>
                <a:gd name="T22" fmla="*/ 0 h 89"/>
                <a:gd name="T23" fmla="*/ 201 w 201"/>
                <a:gd name="T24" fmla="*/ 89 h 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1" h="89">
                  <a:moveTo>
                    <a:pt x="1" y="57"/>
                  </a:moveTo>
                  <a:lnTo>
                    <a:pt x="0" y="82"/>
                  </a:lnTo>
                  <a:lnTo>
                    <a:pt x="54" y="89"/>
                  </a:lnTo>
                  <a:lnTo>
                    <a:pt x="201" y="3"/>
                  </a:lnTo>
                  <a:lnTo>
                    <a:pt x="191" y="0"/>
                  </a:lnTo>
                  <a:lnTo>
                    <a:pt x="62" y="64"/>
                  </a:lnTo>
                  <a:lnTo>
                    <a:pt x="1" y="57"/>
                  </a:lnTo>
                  <a:close/>
                </a:path>
              </a:pathLst>
            </a:custGeom>
            <a:solidFill>
              <a:srgbClr val="B2994C"/>
            </a:solidFill>
            <a:ln w="9525">
              <a:noFill/>
              <a:round/>
              <a:headEnd/>
              <a:tailEnd/>
            </a:ln>
          </p:spPr>
          <p:txBody>
            <a:bodyPr/>
            <a:lstStyle/>
            <a:p>
              <a:endParaRPr lang="tr-TR"/>
            </a:p>
          </p:txBody>
        </p:sp>
        <p:sp>
          <p:nvSpPr>
            <p:cNvPr id="17777" name="Freeform 308"/>
            <p:cNvSpPr>
              <a:spLocks/>
            </p:cNvSpPr>
            <p:nvPr/>
          </p:nvSpPr>
          <p:spPr bwMode="auto">
            <a:xfrm>
              <a:off x="1376" y="3496"/>
              <a:ext cx="26" cy="20"/>
            </a:xfrm>
            <a:custGeom>
              <a:avLst/>
              <a:gdLst>
                <a:gd name="T0" fmla="*/ 0 w 76"/>
                <a:gd name="T1" fmla="*/ 0 h 60"/>
                <a:gd name="T2" fmla="*/ 0 w 76"/>
                <a:gd name="T3" fmla="*/ 0 h 60"/>
                <a:gd name="T4" fmla="*/ 0 w 76"/>
                <a:gd name="T5" fmla="*/ 0 h 60"/>
                <a:gd name="T6" fmla="*/ 0 w 76"/>
                <a:gd name="T7" fmla="*/ 0 h 60"/>
                <a:gd name="T8" fmla="*/ 0 60000 65536"/>
                <a:gd name="T9" fmla="*/ 0 60000 65536"/>
                <a:gd name="T10" fmla="*/ 0 60000 65536"/>
                <a:gd name="T11" fmla="*/ 0 60000 65536"/>
                <a:gd name="T12" fmla="*/ 0 w 76"/>
                <a:gd name="T13" fmla="*/ 0 h 60"/>
                <a:gd name="T14" fmla="*/ 76 w 76"/>
                <a:gd name="T15" fmla="*/ 60 h 60"/>
              </a:gdLst>
              <a:ahLst/>
              <a:cxnLst>
                <a:cxn ang="T8">
                  <a:pos x="T0" y="T1"/>
                </a:cxn>
                <a:cxn ang="T9">
                  <a:pos x="T2" y="T3"/>
                </a:cxn>
                <a:cxn ang="T10">
                  <a:pos x="T4" y="T5"/>
                </a:cxn>
                <a:cxn ang="T11">
                  <a:pos x="T6" y="T7"/>
                </a:cxn>
              </a:cxnLst>
              <a:rect l="T12" t="T13" r="T14" b="T15"/>
              <a:pathLst>
                <a:path w="76" h="60">
                  <a:moveTo>
                    <a:pt x="0" y="0"/>
                  </a:moveTo>
                  <a:lnTo>
                    <a:pt x="0" y="60"/>
                  </a:lnTo>
                  <a:lnTo>
                    <a:pt x="76" y="2"/>
                  </a:lnTo>
                  <a:lnTo>
                    <a:pt x="0" y="0"/>
                  </a:lnTo>
                  <a:close/>
                </a:path>
              </a:pathLst>
            </a:custGeom>
            <a:solidFill>
              <a:srgbClr val="997F33"/>
            </a:solidFill>
            <a:ln w="9525">
              <a:noFill/>
              <a:round/>
              <a:headEnd/>
              <a:tailEnd/>
            </a:ln>
          </p:spPr>
          <p:txBody>
            <a:bodyPr/>
            <a:lstStyle/>
            <a:p>
              <a:endParaRPr lang="tr-TR"/>
            </a:p>
          </p:txBody>
        </p:sp>
        <p:sp>
          <p:nvSpPr>
            <p:cNvPr id="17778" name="Freeform 309"/>
            <p:cNvSpPr>
              <a:spLocks/>
            </p:cNvSpPr>
            <p:nvPr/>
          </p:nvSpPr>
          <p:spPr bwMode="auto">
            <a:xfrm>
              <a:off x="1403" y="3486"/>
              <a:ext cx="15" cy="10"/>
            </a:xfrm>
            <a:custGeom>
              <a:avLst/>
              <a:gdLst>
                <a:gd name="T0" fmla="*/ 0 w 46"/>
                <a:gd name="T1" fmla="*/ 0 h 29"/>
                <a:gd name="T2" fmla="*/ 0 w 46"/>
                <a:gd name="T3" fmla="*/ 0 h 29"/>
                <a:gd name="T4" fmla="*/ 0 w 46"/>
                <a:gd name="T5" fmla="*/ 0 h 29"/>
                <a:gd name="T6" fmla="*/ 0 w 46"/>
                <a:gd name="T7" fmla="*/ 0 h 29"/>
                <a:gd name="T8" fmla="*/ 0 60000 65536"/>
                <a:gd name="T9" fmla="*/ 0 60000 65536"/>
                <a:gd name="T10" fmla="*/ 0 60000 65536"/>
                <a:gd name="T11" fmla="*/ 0 60000 65536"/>
                <a:gd name="T12" fmla="*/ 0 w 46"/>
                <a:gd name="T13" fmla="*/ 0 h 29"/>
                <a:gd name="T14" fmla="*/ 46 w 46"/>
                <a:gd name="T15" fmla="*/ 29 h 29"/>
              </a:gdLst>
              <a:ahLst/>
              <a:cxnLst>
                <a:cxn ang="T8">
                  <a:pos x="T0" y="T1"/>
                </a:cxn>
                <a:cxn ang="T9">
                  <a:pos x="T2" y="T3"/>
                </a:cxn>
                <a:cxn ang="T10">
                  <a:pos x="T4" y="T5"/>
                </a:cxn>
                <a:cxn ang="T11">
                  <a:pos x="T6" y="T7"/>
                </a:cxn>
              </a:cxnLst>
              <a:rect l="T12" t="T13" r="T14" b="T15"/>
              <a:pathLst>
                <a:path w="46" h="29">
                  <a:moveTo>
                    <a:pt x="1" y="2"/>
                  </a:moveTo>
                  <a:lnTo>
                    <a:pt x="0" y="29"/>
                  </a:lnTo>
                  <a:lnTo>
                    <a:pt x="46" y="0"/>
                  </a:lnTo>
                  <a:lnTo>
                    <a:pt x="1" y="2"/>
                  </a:lnTo>
                  <a:close/>
                </a:path>
              </a:pathLst>
            </a:custGeom>
            <a:solidFill>
              <a:srgbClr val="997F33"/>
            </a:solidFill>
            <a:ln w="9525">
              <a:noFill/>
              <a:round/>
              <a:headEnd/>
              <a:tailEnd/>
            </a:ln>
          </p:spPr>
          <p:txBody>
            <a:bodyPr/>
            <a:lstStyle/>
            <a:p>
              <a:endParaRPr lang="tr-TR"/>
            </a:p>
          </p:txBody>
        </p:sp>
        <p:sp>
          <p:nvSpPr>
            <p:cNvPr id="17779" name="Freeform 310"/>
            <p:cNvSpPr>
              <a:spLocks/>
            </p:cNvSpPr>
            <p:nvPr/>
          </p:nvSpPr>
          <p:spPr bwMode="auto">
            <a:xfrm>
              <a:off x="1474" y="3438"/>
              <a:ext cx="36" cy="3"/>
            </a:xfrm>
            <a:custGeom>
              <a:avLst/>
              <a:gdLst>
                <a:gd name="T0" fmla="*/ 0 w 109"/>
                <a:gd name="T1" fmla="*/ 0 h 7"/>
                <a:gd name="T2" fmla="*/ 0 w 109"/>
                <a:gd name="T3" fmla="*/ 0 h 7"/>
                <a:gd name="T4" fmla="*/ 0 w 109"/>
                <a:gd name="T5" fmla="*/ 0 h 7"/>
                <a:gd name="T6" fmla="*/ 0 w 109"/>
                <a:gd name="T7" fmla="*/ 0 h 7"/>
                <a:gd name="T8" fmla="*/ 0 w 109"/>
                <a:gd name="T9" fmla="*/ 0 h 7"/>
                <a:gd name="T10" fmla="*/ 0 60000 65536"/>
                <a:gd name="T11" fmla="*/ 0 60000 65536"/>
                <a:gd name="T12" fmla="*/ 0 60000 65536"/>
                <a:gd name="T13" fmla="*/ 0 60000 65536"/>
                <a:gd name="T14" fmla="*/ 0 60000 65536"/>
                <a:gd name="T15" fmla="*/ 0 w 109"/>
                <a:gd name="T16" fmla="*/ 0 h 7"/>
                <a:gd name="T17" fmla="*/ 109 w 109"/>
                <a:gd name="T18" fmla="*/ 7 h 7"/>
              </a:gdLst>
              <a:ahLst/>
              <a:cxnLst>
                <a:cxn ang="T10">
                  <a:pos x="T0" y="T1"/>
                </a:cxn>
                <a:cxn ang="T11">
                  <a:pos x="T2" y="T3"/>
                </a:cxn>
                <a:cxn ang="T12">
                  <a:pos x="T4" y="T5"/>
                </a:cxn>
                <a:cxn ang="T13">
                  <a:pos x="T6" y="T7"/>
                </a:cxn>
                <a:cxn ang="T14">
                  <a:pos x="T8" y="T9"/>
                </a:cxn>
              </a:cxnLst>
              <a:rect l="T15" t="T16" r="T17" b="T18"/>
              <a:pathLst>
                <a:path w="109" h="7">
                  <a:moveTo>
                    <a:pt x="104" y="0"/>
                  </a:moveTo>
                  <a:lnTo>
                    <a:pt x="0" y="1"/>
                  </a:lnTo>
                  <a:lnTo>
                    <a:pt x="0" y="7"/>
                  </a:lnTo>
                  <a:lnTo>
                    <a:pt x="109" y="5"/>
                  </a:lnTo>
                  <a:lnTo>
                    <a:pt x="104" y="0"/>
                  </a:lnTo>
                  <a:close/>
                </a:path>
              </a:pathLst>
            </a:custGeom>
            <a:solidFill>
              <a:srgbClr val="B2994C"/>
            </a:solidFill>
            <a:ln w="9525">
              <a:noFill/>
              <a:round/>
              <a:headEnd/>
              <a:tailEnd/>
            </a:ln>
          </p:spPr>
          <p:txBody>
            <a:bodyPr/>
            <a:lstStyle/>
            <a:p>
              <a:endParaRPr lang="tr-TR"/>
            </a:p>
          </p:txBody>
        </p:sp>
        <p:sp>
          <p:nvSpPr>
            <p:cNvPr id="17780" name="Freeform 311"/>
            <p:cNvSpPr>
              <a:spLocks/>
            </p:cNvSpPr>
            <p:nvPr/>
          </p:nvSpPr>
          <p:spPr bwMode="auto">
            <a:xfrm>
              <a:off x="1481" y="3446"/>
              <a:ext cx="27" cy="10"/>
            </a:xfrm>
            <a:custGeom>
              <a:avLst/>
              <a:gdLst>
                <a:gd name="T0" fmla="*/ 0 w 82"/>
                <a:gd name="T1" fmla="*/ 0 h 31"/>
                <a:gd name="T2" fmla="*/ 0 w 82"/>
                <a:gd name="T3" fmla="*/ 0 h 31"/>
                <a:gd name="T4" fmla="*/ 0 w 82"/>
                <a:gd name="T5" fmla="*/ 0 h 31"/>
                <a:gd name="T6" fmla="*/ 0 w 82"/>
                <a:gd name="T7" fmla="*/ 0 h 31"/>
                <a:gd name="T8" fmla="*/ 0 w 82"/>
                <a:gd name="T9" fmla="*/ 0 h 31"/>
                <a:gd name="T10" fmla="*/ 0 60000 65536"/>
                <a:gd name="T11" fmla="*/ 0 60000 65536"/>
                <a:gd name="T12" fmla="*/ 0 60000 65536"/>
                <a:gd name="T13" fmla="*/ 0 60000 65536"/>
                <a:gd name="T14" fmla="*/ 0 60000 65536"/>
                <a:gd name="T15" fmla="*/ 0 w 82"/>
                <a:gd name="T16" fmla="*/ 0 h 31"/>
                <a:gd name="T17" fmla="*/ 82 w 82"/>
                <a:gd name="T18" fmla="*/ 31 h 31"/>
              </a:gdLst>
              <a:ahLst/>
              <a:cxnLst>
                <a:cxn ang="T10">
                  <a:pos x="T0" y="T1"/>
                </a:cxn>
                <a:cxn ang="T11">
                  <a:pos x="T2" y="T3"/>
                </a:cxn>
                <a:cxn ang="T12">
                  <a:pos x="T4" y="T5"/>
                </a:cxn>
                <a:cxn ang="T13">
                  <a:pos x="T6" y="T7"/>
                </a:cxn>
                <a:cxn ang="T14">
                  <a:pos x="T8" y="T9"/>
                </a:cxn>
              </a:cxnLst>
              <a:rect l="T15" t="T16" r="T17" b="T18"/>
              <a:pathLst>
                <a:path w="82" h="31">
                  <a:moveTo>
                    <a:pt x="61" y="0"/>
                  </a:moveTo>
                  <a:lnTo>
                    <a:pt x="0" y="2"/>
                  </a:lnTo>
                  <a:lnTo>
                    <a:pt x="0" y="31"/>
                  </a:lnTo>
                  <a:lnTo>
                    <a:pt x="82" y="31"/>
                  </a:lnTo>
                  <a:lnTo>
                    <a:pt x="61" y="0"/>
                  </a:lnTo>
                  <a:close/>
                </a:path>
              </a:pathLst>
            </a:custGeom>
            <a:solidFill>
              <a:srgbClr val="997F33"/>
            </a:solidFill>
            <a:ln w="9525">
              <a:noFill/>
              <a:round/>
              <a:headEnd/>
              <a:tailEnd/>
            </a:ln>
          </p:spPr>
          <p:txBody>
            <a:bodyPr/>
            <a:lstStyle/>
            <a:p>
              <a:endParaRPr lang="tr-TR"/>
            </a:p>
          </p:txBody>
        </p:sp>
        <p:sp>
          <p:nvSpPr>
            <p:cNvPr id="17781" name="Freeform 312"/>
            <p:cNvSpPr>
              <a:spLocks/>
            </p:cNvSpPr>
            <p:nvPr/>
          </p:nvSpPr>
          <p:spPr bwMode="auto">
            <a:xfrm>
              <a:off x="1474" y="3453"/>
              <a:ext cx="3" cy="4"/>
            </a:xfrm>
            <a:custGeom>
              <a:avLst/>
              <a:gdLst>
                <a:gd name="T0" fmla="*/ 0 w 9"/>
                <a:gd name="T1" fmla="*/ 0 h 11"/>
                <a:gd name="T2" fmla="*/ 0 w 9"/>
                <a:gd name="T3" fmla="*/ 0 h 11"/>
                <a:gd name="T4" fmla="*/ 0 w 9"/>
                <a:gd name="T5" fmla="*/ 0 h 11"/>
                <a:gd name="T6" fmla="*/ 0 w 9"/>
                <a:gd name="T7" fmla="*/ 0 h 11"/>
                <a:gd name="T8" fmla="*/ 0 60000 65536"/>
                <a:gd name="T9" fmla="*/ 0 60000 65536"/>
                <a:gd name="T10" fmla="*/ 0 60000 65536"/>
                <a:gd name="T11" fmla="*/ 0 60000 65536"/>
                <a:gd name="T12" fmla="*/ 0 w 9"/>
                <a:gd name="T13" fmla="*/ 0 h 11"/>
                <a:gd name="T14" fmla="*/ 9 w 9"/>
                <a:gd name="T15" fmla="*/ 11 h 11"/>
              </a:gdLst>
              <a:ahLst/>
              <a:cxnLst>
                <a:cxn ang="T8">
                  <a:pos x="T0" y="T1"/>
                </a:cxn>
                <a:cxn ang="T9">
                  <a:pos x="T2" y="T3"/>
                </a:cxn>
                <a:cxn ang="T10">
                  <a:pos x="T4" y="T5"/>
                </a:cxn>
                <a:cxn ang="T11">
                  <a:pos x="T6" y="T7"/>
                </a:cxn>
              </a:cxnLst>
              <a:rect l="T12" t="T13" r="T14" b="T15"/>
              <a:pathLst>
                <a:path w="9" h="11">
                  <a:moveTo>
                    <a:pt x="0" y="0"/>
                  </a:moveTo>
                  <a:lnTo>
                    <a:pt x="0" y="11"/>
                  </a:lnTo>
                  <a:lnTo>
                    <a:pt x="9" y="11"/>
                  </a:lnTo>
                  <a:lnTo>
                    <a:pt x="0" y="0"/>
                  </a:lnTo>
                  <a:close/>
                </a:path>
              </a:pathLst>
            </a:custGeom>
            <a:solidFill>
              <a:srgbClr val="997F33"/>
            </a:solidFill>
            <a:ln w="9525">
              <a:noFill/>
              <a:round/>
              <a:headEnd/>
              <a:tailEnd/>
            </a:ln>
          </p:spPr>
          <p:txBody>
            <a:bodyPr/>
            <a:lstStyle/>
            <a:p>
              <a:endParaRPr lang="tr-TR"/>
            </a:p>
          </p:txBody>
        </p:sp>
        <p:sp>
          <p:nvSpPr>
            <p:cNvPr id="17782" name="Freeform 313"/>
            <p:cNvSpPr>
              <a:spLocks/>
            </p:cNvSpPr>
            <p:nvPr/>
          </p:nvSpPr>
          <p:spPr bwMode="auto">
            <a:xfrm>
              <a:off x="1523" y="3439"/>
              <a:ext cx="29" cy="2"/>
            </a:xfrm>
            <a:custGeom>
              <a:avLst/>
              <a:gdLst>
                <a:gd name="T0" fmla="*/ 0 w 85"/>
                <a:gd name="T1" fmla="*/ 0 h 7"/>
                <a:gd name="T2" fmla="*/ 0 w 85"/>
                <a:gd name="T3" fmla="*/ 0 h 7"/>
                <a:gd name="T4" fmla="*/ 0 w 85"/>
                <a:gd name="T5" fmla="*/ 0 h 7"/>
                <a:gd name="T6" fmla="*/ 0 w 85"/>
                <a:gd name="T7" fmla="*/ 0 h 7"/>
                <a:gd name="T8" fmla="*/ 0 w 85"/>
                <a:gd name="T9" fmla="*/ 0 h 7"/>
                <a:gd name="T10" fmla="*/ 0 60000 65536"/>
                <a:gd name="T11" fmla="*/ 0 60000 65536"/>
                <a:gd name="T12" fmla="*/ 0 60000 65536"/>
                <a:gd name="T13" fmla="*/ 0 60000 65536"/>
                <a:gd name="T14" fmla="*/ 0 60000 65536"/>
                <a:gd name="T15" fmla="*/ 0 w 85"/>
                <a:gd name="T16" fmla="*/ 0 h 7"/>
                <a:gd name="T17" fmla="*/ 85 w 85"/>
                <a:gd name="T18" fmla="*/ 7 h 7"/>
              </a:gdLst>
              <a:ahLst/>
              <a:cxnLst>
                <a:cxn ang="T10">
                  <a:pos x="T0" y="T1"/>
                </a:cxn>
                <a:cxn ang="T11">
                  <a:pos x="T2" y="T3"/>
                </a:cxn>
                <a:cxn ang="T12">
                  <a:pos x="T4" y="T5"/>
                </a:cxn>
                <a:cxn ang="T13">
                  <a:pos x="T6" y="T7"/>
                </a:cxn>
                <a:cxn ang="T14">
                  <a:pos x="T8" y="T9"/>
                </a:cxn>
              </a:cxnLst>
              <a:rect l="T15" t="T16" r="T17" b="T18"/>
              <a:pathLst>
                <a:path w="85" h="7">
                  <a:moveTo>
                    <a:pt x="0" y="1"/>
                  </a:moveTo>
                  <a:lnTo>
                    <a:pt x="6" y="7"/>
                  </a:lnTo>
                  <a:lnTo>
                    <a:pt x="85" y="6"/>
                  </a:lnTo>
                  <a:lnTo>
                    <a:pt x="85" y="0"/>
                  </a:lnTo>
                  <a:lnTo>
                    <a:pt x="0" y="1"/>
                  </a:lnTo>
                  <a:close/>
                </a:path>
              </a:pathLst>
            </a:custGeom>
            <a:solidFill>
              <a:srgbClr val="B2994C"/>
            </a:solidFill>
            <a:ln w="9525">
              <a:noFill/>
              <a:round/>
              <a:headEnd/>
              <a:tailEnd/>
            </a:ln>
          </p:spPr>
          <p:txBody>
            <a:bodyPr/>
            <a:lstStyle/>
            <a:p>
              <a:endParaRPr lang="tr-TR"/>
            </a:p>
          </p:txBody>
        </p:sp>
        <p:sp>
          <p:nvSpPr>
            <p:cNvPr id="17783" name="Freeform 314"/>
            <p:cNvSpPr>
              <a:spLocks/>
            </p:cNvSpPr>
            <p:nvPr/>
          </p:nvSpPr>
          <p:spPr bwMode="auto">
            <a:xfrm>
              <a:off x="1525" y="3444"/>
              <a:ext cx="26" cy="11"/>
            </a:xfrm>
            <a:custGeom>
              <a:avLst/>
              <a:gdLst>
                <a:gd name="T0" fmla="*/ 0 w 77"/>
                <a:gd name="T1" fmla="*/ 0 h 31"/>
                <a:gd name="T2" fmla="*/ 0 w 77"/>
                <a:gd name="T3" fmla="*/ 0 h 31"/>
                <a:gd name="T4" fmla="*/ 0 w 77"/>
                <a:gd name="T5" fmla="*/ 0 h 31"/>
                <a:gd name="T6" fmla="*/ 0 w 77"/>
                <a:gd name="T7" fmla="*/ 0 h 31"/>
                <a:gd name="T8" fmla="*/ 0 w 77"/>
                <a:gd name="T9" fmla="*/ 0 h 31"/>
                <a:gd name="T10" fmla="*/ 0 w 77"/>
                <a:gd name="T11" fmla="*/ 0 h 31"/>
                <a:gd name="T12" fmla="*/ 0 60000 65536"/>
                <a:gd name="T13" fmla="*/ 0 60000 65536"/>
                <a:gd name="T14" fmla="*/ 0 60000 65536"/>
                <a:gd name="T15" fmla="*/ 0 60000 65536"/>
                <a:gd name="T16" fmla="*/ 0 60000 65536"/>
                <a:gd name="T17" fmla="*/ 0 60000 65536"/>
                <a:gd name="T18" fmla="*/ 0 w 77"/>
                <a:gd name="T19" fmla="*/ 0 h 31"/>
                <a:gd name="T20" fmla="*/ 77 w 77"/>
                <a:gd name="T21" fmla="*/ 31 h 31"/>
              </a:gdLst>
              <a:ahLst/>
              <a:cxnLst>
                <a:cxn ang="T12">
                  <a:pos x="T0" y="T1"/>
                </a:cxn>
                <a:cxn ang="T13">
                  <a:pos x="T2" y="T3"/>
                </a:cxn>
                <a:cxn ang="T14">
                  <a:pos x="T4" y="T5"/>
                </a:cxn>
                <a:cxn ang="T15">
                  <a:pos x="T6" y="T7"/>
                </a:cxn>
                <a:cxn ang="T16">
                  <a:pos x="T8" y="T9"/>
                </a:cxn>
                <a:cxn ang="T17">
                  <a:pos x="T10" y="T11"/>
                </a:cxn>
              </a:cxnLst>
              <a:rect l="T18" t="T19" r="T20" b="T21"/>
              <a:pathLst>
                <a:path w="77" h="31">
                  <a:moveTo>
                    <a:pt x="1" y="0"/>
                  </a:moveTo>
                  <a:lnTo>
                    <a:pt x="0" y="31"/>
                  </a:lnTo>
                  <a:lnTo>
                    <a:pt x="77" y="30"/>
                  </a:lnTo>
                  <a:lnTo>
                    <a:pt x="77" y="20"/>
                  </a:lnTo>
                  <a:lnTo>
                    <a:pt x="53" y="0"/>
                  </a:lnTo>
                  <a:lnTo>
                    <a:pt x="1" y="0"/>
                  </a:lnTo>
                  <a:close/>
                </a:path>
              </a:pathLst>
            </a:custGeom>
            <a:solidFill>
              <a:srgbClr val="997F33"/>
            </a:solidFill>
            <a:ln w="9525">
              <a:noFill/>
              <a:round/>
              <a:headEnd/>
              <a:tailEnd/>
            </a:ln>
          </p:spPr>
          <p:txBody>
            <a:bodyPr/>
            <a:lstStyle/>
            <a:p>
              <a:endParaRPr lang="tr-TR"/>
            </a:p>
          </p:txBody>
        </p:sp>
        <p:sp>
          <p:nvSpPr>
            <p:cNvPr id="17784" name="Freeform 315"/>
            <p:cNvSpPr>
              <a:spLocks/>
            </p:cNvSpPr>
            <p:nvPr/>
          </p:nvSpPr>
          <p:spPr bwMode="auto">
            <a:xfrm>
              <a:off x="1291" y="3463"/>
              <a:ext cx="37" cy="76"/>
            </a:xfrm>
            <a:custGeom>
              <a:avLst/>
              <a:gdLst>
                <a:gd name="T0" fmla="*/ 0 w 109"/>
                <a:gd name="T1" fmla="*/ 0 h 228"/>
                <a:gd name="T2" fmla="*/ 0 w 109"/>
                <a:gd name="T3" fmla="*/ 0 h 228"/>
                <a:gd name="T4" fmla="*/ 0 w 109"/>
                <a:gd name="T5" fmla="*/ 0 h 228"/>
                <a:gd name="T6" fmla="*/ 0 w 109"/>
                <a:gd name="T7" fmla="*/ 0 h 228"/>
                <a:gd name="T8" fmla="*/ 0 w 109"/>
                <a:gd name="T9" fmla="*/ 0 h 228"/>
                <a:gd name="T10" fmla="*/ 0 w 109"/>
                <a:gd name="T11" fmla="*/ 0 h 228"/>
                <a:gd name="T12" fmla="*/ 0 w 109"/>
                <a:gd name="T13" fmla="*/ 0 h 228"/>
                <a:gd name="T14" fmla="*/ 0 60000 65536"/>
                <a:gd name="T15" fmla="*/ 0 60000 65536"/>
                <a:gd name="T16" fmla="*/ 0 60000 65536"/>
                <a:gd name="T17" fmla="*/ 0 60000 65536"/>
                <a:gd name="T18" fmla="*/ 0 60000 65536"/>
                <a:gd name="T19" fmla="*/ 0 60000 65536"/>
                <a:gd name="T20" fmla="*/ 0 60000 65536"/>
                <a:gd name="T21" fmla="*/ 0 w 109"/>
                <a:gd name="T22" fmla="*/ 0 h 228"/>
                <a:gd name="T23" fmla="*/ 109 w 109"/>
                <a:gd name="T24" fmla="*/ 228 h 2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9" h="228">
                  <a:moveTo>
                    <a:pt x="6" y="23"/>
                  </a:moveTo>
                  <a:lnTo>
                    <a:pt x="109" y="0"/>
                  </a:lnTo>
                  <a:lnTo>
                    <a:pt x="106" y="175"/>
                  </a:lnTo>
                  <a:lnTo>
                    <a:pt x="0" y="228"/>
                  </a:lnTo>
                  <a:lnTo>
                    <a:pt x="9" y="173"/>
                  </a:lnTo>
                  <a:lnTo>
                    <a:pt x="6" y="171"/>
                  </a:lnTo>
                  <a:lnTo>
                    <a:pt x="6" y="23"/>
                  </a:lnTo>
                  <a:close/>
                </a:path>
              </a:pathLst>
            </a:custGeom>
            <a:solidFill>
              <a:srgbClr val="BF8C66"/>
            </a:solidFill>
            <a:ln w="9525">
              <a:noFill/>
              <a:round/>
              <a:headEnd/>
              <a:tailEnd/>
            </a:ln>
          </p:spPr>
          <p:txBody>
            <a:bodyPr/>
            <a:lstStyle/>
            <a:p>
              <a:endParaRPr lang="tr-TR"/>
            </a:p>
          </p:txBody>
        </p:sp>
        <p:sp>
          <p:nvSpPr>
            <p:cNvPr id="17785" name="Freeform 316"/>
            <p:cNvSpPr>
              <a:spLocks/>
            </p:cNvSpPr>
            <p:nvPr/>
          </p:nvSpPr>
          <p:spPr bwMode="auto">
            <a:xfrm>
              <a:off x="1330" y="3456"/>
              <a:ext cx="24" cy="63"/>
            </a:xfrm>
            <a:custGeom>
              <a:avLst/>
              <a:gdLst>
                <a:gd name="T0" fmla="*/ 0 w 73"/>
                <a:gd name="T1" fmla="*/ 0 h 188"/>
                <a:gd name="T2" fmla="*/ 0 w 73"/>
                <a:gd name="T3" fmla="*/ 0 h 188"/>
                <a:gd name="T4" fmla="*/ 0 w 73"/>
                <a:gd name="T5" fmla="*/ 0 h 188"/>
                <a:gd name="T6" fmla="*/ 0 w 73"/>
                <a:gd name="T7" fmla="*/ 0 h 188"/>
                <a:gd name="T8" fmla="*/ 0 w 73"/>
                <a:gd name="T9" fmla="*/ 0 h 188"/>
                <a:gd name="T10" fmla="*/ 0 w 73"/>
                <a:gd name="T11" fmla="*/ 0 h 188"/>
                <a:gd name="T12" fmla="*/ 0 60000 65536"/>
                <a:gd name="T13" fmla="*/ 0 60000 65536"/>
                <a:gd name="T14" fmla="*/ 0 60000 65536"/>
                <a:gd name="T15" fmla="*/ 0 60000 65536"/>
                <a:gd name="T16" fmla="*/ 0 60000 65536"/>
                <a:gd name="T17" fmla="*/ 0 60000 65536"/>
                <a:gd name="T18" fmla="*/ 0 w 73"/>
                <a:gd name="T19" fmla="*/ 0 h 188"/>
                <a:gd name="T20" fmla="*/ 73 w 73"/>
                <a:gd name="T21" fmla="*/ 188 h 188"/>
              </a:gdLst>
              <a:ahLst/>
              <a:cxnLst>
                <a:cxn ang="T12">
                  <a:pos x="T0" y="T1"/>
                </a:cxn>
                <a:cxn ang="T13">
                  <a:pos x="T2" y="T3"/>
                </a:cxn>
                <a:cxn ang="T14">
                  <a:pos x="T4" y="T5"/>
                </a:cxn>
                <a:cxn ang="T15">
                  <a:pos x="T6" y="T7"/>
                </a:cxn>
                <a:cxn ang="T16">
                  <a:pos x="T8" y="T9"/>
                </a:cxn>
                <a:cxn ang="T17">
                  <a:pos x="T10" y="T11"/>
                </a:cxn>
              </a:cxnLst>
              <a:rect l="T18" t="T19" r="T20" b="T21"/>
              <a:pathLst>
                <a:path w="73" h="188">
                  <a:moveTo>
                    <a:pt x="2" y="18"/>
                  </a:moveTo>
                  <a:lnTo>
                    <a:pt x="0" y="188"/>
                  </a:lnTo>
                  <a:lnTo>
                    <a:pt x="44" y="173"/>
                  </a:lnTo>
                  <a:lnTo>
                    <a:pt x="68" y="157"/>
                  </a:lnTo>
                  <a:lnTo>
                    <a:pt x="73" y="0"/>
                  </a:lnTo>
                  <a:lnTo>
                    <a:pt x="2" y="18"/>
                  </a:lnTo>
                  <a:close/>
                </a:path>
              </a:pathLst>
            </a:custGeom>
            <a:solidFill>
              <a:srgbClr val="BF8C66"/>
            </a:solidFill>
            <a:ln w="9525">
              <a:noFill/>
              <a:round/>
              <a:headEnd/>
              <a:tailEnd/>
            </a:ln>
          </p:spPr>
          <p:txBody>
            <a:bodyPr/>
            <a:lstStyle/>
            <a:p>
              <a:endParaRPr lang="tr-TR"/>
            </a:p>
          </p:txBody>
        </p:sp>
        <p:sp>
          <p:nvSpPr>
            <p:cNvPr id="17786" name="Freeform 317"/>
            <p:cNvSpPr>
              <a:spLocks/>
            </p:cNvSpPr>
            <p:nvPr/>
          </p:nvSpPr>
          <p:spPr bwMode="auto">
            <a:xfrm>
              <a:off x="1294" y="3394"/>
              <a:ext cx="34" cy="72"/>
            </a:xfrm>
            <a:custGeom>
              <a:avLst/>
              <a:gdLst>
                <a:gd name="T0" fmla="*/ 0 w 101"/>
                <a:gd name="T1" fmla="*/ 0 h 216"/>
                <a:gd name="T2" fmla="*/ 0 w 101"/>
                <a:gd name="T3" fmla="*/ 0 h 216"/>
                <a:gd name="T4" fmla="*/ 0 w 101"/>
                <a:gd name="T5" fmla="*/ 0 h 216"/>
                <a:gd name="T6" fmla="*/ 0 w 101"/>
                <a:gd name="T7" fmla="*/ 0 h 216"/>
                <a:gd name="T8" fmla="*/ 0 w 101"/>
                <a:gd name="T9" fmla="*/ 0 h 216"/>
                <a:gd name="T10" fmla="*/ 0 60000 65536"/>
                <a:gd name="T11" fmla="*/ 0 60000 65536"/>
                <a:gd name="T12" fmla="*/ 0 60000 65536"/>
                <a:gd name="T13" fmla="*/ 0 60000 65536"/>
                <a:gd name="T14" fmla="*/ 0 60000 65536"/>
                <a:gd name="T15" fmla="*/ 0 w 101"/>
                <a:gd name="T16" fmla="*/ 0 h 216"/>
                <a:gd name="T17" fmla="*/ 101 w 101"/>
                <a:gd name="T18" fmla="*/ 216 h 216"/>
              </a:gdLst>
              <a:ahLst/>
              <a:cxnLst>
                <a:cxn ang="T10">
                  <a:pos x="T0" y="T1"/>
                </a:cxn>
                <a:cxn ang="T11">
                  <a:pos x="T2" y="T3"/>
                </a:cxn>
                <a:cxn ang="T12">
                  <a:pos x="T4" y="T5"/>
                </a:cxn>
                <a:cxn ang="T13">
                  <a:pos x="T6" y="T7"/>
                </a:cxn>
                <a:cxn ang="T14">
                  <a:pos x="T8" y="T9"/>
                </a:cxn>
              </a:cxnLst>
              <a:rect l="T15" t="T16" r="T17" b="T18"/>
              <a:pathLst>
                <a:path w="101" h="216">
                  <a:moveTo>
                    <a:pt x="0" y="0"/>
                  </a:moveTo>
                  <a:lnTo>
                    <a:pt x="101" y="0"/>
                  </a:lnTo>
                  <a:lnTo>
                    <a:pt x="98" y="190"/>
                  </a:lnTo>
                  <a:lnTo>
                    <a:pt x="0" y="216"/>
                  </a:lnTo>
                  <a:lnTo>
                    <a:pt x="0" y="0"/>
                  </a:lnTo>
                  <a:close/>
                </a:path>
              </a:pathLst>
            </a:custGeom>
            <a:solidFill>
              <a:srgbClr val="BF8C66"/>
            </a:solidFill>
            <a:ln w="9525">
              <a:noFill/>
              <a:round/>
              <a:headEnd/>
              <a:tailEnd/>
            </a:ln>
          </p:spPr>
          <p:txBody>
            <a:bodyPr/>
            <a:lstStyle/>
            <a:p>
              <a:endParaRPr lang="tr-TR"/>
            </a:p>
          </p:txBody>
        </p:sp>
        <p:sp>
          <p:nvSpPr>
            <p:cNvPr id="17787" name="Freeform 318"/>
            <p:cNvSpPr>
              <a:spLocks/>
            </p:cNvSpPr>
            <p:nvPr/>
          </p:nvSpPr>
          <p:spPr bwMode="auto">
            <a:xfrm>
              <a:off x="1330" y="3394"/>
              <a:ext cx="25" cy="63"/>
            </a:xfrm>
            <a:custGeom>
              <a:avLst/>
              <a:gdLst>
                <a:gd name="T0" fmla="*/ 0 w 74"/>
                <a:gd name="T1" fmla="*/ 0 h 190"/>
                <a:gd name="T2" fmla="*/ 0 w 74"/>
                <a:gd name="T3" fmla="*/ 0 h 190"/>
                <a:gd name="T4" fmla="*/ 0 w 74"/>
                <a:gd name="T5" fmla="*/ 0 h 190"/>
                <a:gd name="T6" fmla="*/ 0 w 74"/>
                <a:gd name="T7" fmla="*/ 0 h 190"/>
                <a:gd name="T8" fmla="*/ 0 w 74"/>
                <a:gd name="T9" fmla="*/ 0 h 190"/>
                <a:gd name="T10" fmla="*/ 0 60000 65536"/>
                <a:gd name="T11" fmla="*/ 0 60000 65536"/>
                <a:gd name="T12" fmla="*/ 0 60000 65536"/>
                <a:gd name="T13" fmla="*/ 0 60000 65536"/>
                <a:gd name="T14" fmla="*/ 0 60000 65536"/>
                <a:gd name="T15" fmla="*/ 0 w 74"/>
                <a:gd name="T16" fmla="*/ 0 h 190"/>
                <a:gd name="T17" fmla="*/ 74 w 74"/>
                <a:gd name="T18" fmla="*/ 190 h 190"/>
              </a:gdLst>
              <a:ahLst/>
              <a:cxnLst>
                <a:cxn ang="T10">
                  <a:pos x="T0" y="T1"/>
                </a:cxn>
                <a:cxn ang="T11">
                  <a:pos x="T2" y="T3"/>
                </a:cxn>
                <a:cxn ang="T12">
                  <a:pos x="T4" y="T5"/>
                </a:cxn>
                <a:cxn ang="T13">
                  <a:pos x="T6" y="T7"/>
                </a:cxn>
                <a:cxn ang="T14">
                  <a:pos x="T8" y="T9"/>
                </a:cxn>
              </a:cxnLst>
              <a:rect l="T15" t="T16" r="T17" b="T18"/>
              <a:pathLst>
                <a:path w="74" h="190">
                  <a:moveTo>
                    <a:pt x="4" y="1"/>
                  </a:moveTo>
                  <a:lnTo>
                    <a:pt x="0" y="190"/>
                  </a:lnTo>
                  <a:lnTo>
                    <a:pt x="67" y="177"/>
                  </a:lnTo>
                  <a:lnTo>
                    <a:pt x="74" y="0"/>
                  </a:lnTo>
                  <a:lnTo>
                    <a:pt x="4" y="1"/>
                  </a:lnTo>
                  <a:close/>
                </a:path>
              </a:pathLst>
            </a:custGeom>
            <a:solidFill>
              <a:srgbClr val="BF8C66"/>
            </a:solidFill>
            <a:ln w="9525">
              <a:noFill/>
              <a:round/>
              <a:headEnd/>
              <a:tailEnd/>
            </a:ln>
          </p:spPr>
          <p:txBody>
            <a:bodyPr/>
            <a:lstStyle/>
            <a:p>
              <a:endParaRPr lang="tr-TR"/>
            </a:p>
          </p:txBody>
        </p:sp>
        <p:sp>
          <p:nvSpPr>
            <p:cNvPr id="17788" name="Freeform 319"/>
            <p:cNvSpPr>
              <a:spLocks/>
            </p:cNvSpPr>
            <p:nvPr/>
          </p:nvSpPr>
          <p:spPr bwMode="auto">
            <a:xfrm>
              <a:off x="1301" y="3334"/>
              <a:ext cx="43" cy="56"/>
            </a:xfrm>
            <a:custGeom>
              <a:avLst/>
              <a:gdLst>
                <a:gd name="T0" fmla="*/ 0 w 130"/>
                <a:gd name="T1" fmla="*/ 0 h 168"/>
                <a:gd name="T2" fmla="*/ 0 w 130"/>
                <a:gd name="T3" fmla="*/ 0 h 168"/>
                <a:gd name="T4" fmla="*/ 0 w 130"/>
                <a:gd name="T5" fmla="*/ 0 h 168"/>
                <a:gd name="T6" fmla="*/ 0 w 130"/>
                <a:gd name="T7" fmla="*/ 0 h 168"/>
                <a:gd name="T8" fmla="*/ 0 w 130"/>
                <a:gd name="T9" fmla="*/ 0 h 168"/>
                <a:gd name="T10" fmla="*/ 0 w 130"/>
                <a:gd name="T11" fmla="*/ 0 h 168"/>
                <a:gd name="T12" fmla="*/ 0 60000 65536"/>
                <a:gd name="T13" fmla="*/ 0 60000 65536"/>
                <a:gd name="T14" fmla="*/ 0 60000 65536"/>
                <a:gd name="T15" fmla="*/ 0 60000 65536"/>
                <a:gd name="T16" fmla="*/ 0 60000 65536"/>
                <a:gd name="T17" fmla="*/ 0 60000 65536"/>
                <a:gd name="T18" fmla="*/ 0 w 130"/>
                <a:gd name="T19" fmla="*/ 0 h 168"/>
                <a:gd name="T20" fmla="*/ 130 w 130"/>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130" h="168">
                  <a:moveTo>
                    <a:pt x="5" y="167"/>
                  </a:moveTo>
                  <a:lnTo>
                    <a:pt x="130" y="168"/>
                  </a:lnTo>
                  <a:lnTo>
                    <a:pt x="128" y="20"/>
                  </a:lnTo>
                  <a:lnTo>
                    <a:pt x="43" y="2"/>
                  </a:lnTo>
                  <a:lnTo>
                    <a:pt x="0" y="0"/>
                  </a:lnTo>
                  <a:lnTo>
                    <a:pt x="5" y="167"/>
                  </a:lnTo>
                  <a:close/>
                </a:path>
              </a:pathLst>
            </a:custGeom>
            <a:solidFill>
              <a:srgbClr val="BF8C66"/>
            </a:solidFill>
            <a:ln w="9525">
              <a:noFill/>
              <a:round/>
              <a:headEnd/>
              <a:tailEnd/>
            </a:ln>
          </p:spPr>
          <p:txBody>
            <a:bodyPr/>
            <a:lstStyle/>
            <a:p>
              <a:endParaRPr lang="tr-TR"/>
            </a:p>
          </p:txBody>
        </p:sp>
        <p:sp>
          <p:nvSpPr>
            <p:cNvPr id="17789" name="Freeform 320"/>
            <p:cNvSpPr>
              <a:spLocks/>
            </p:cNvSpPr>
            <p:nvPr/>
          </p:nvSpPr>
          <p:spPr bwMode="auto">
            <a:xfrm>
              <a:off x="1310" y="3286"/>
              <a:ext cx="34" cy="51"/>
            </a:xfrm>
            <a:custGeom>
              <a:avLst/>
              <a:gdLst>
                <a:gd name="T0" fmla="*/ 0 w 104"/>
                <a:gd name="T1" fmla="*/ 0 h 155"/>
                <a:gd name="T2" fmla="*/ 0 w 104"/>
                <a:gd name="T3" fmla="*/ 0 h 155"/>
                <a:gd name="T4" fmla="*/ 0 w 104"/>
                <a:gd name="T5" fmla="*/ 0 h 155"/>
                <a:gd name="T6" fmla="*/ 0 w 104"/>
                <a:gd name="T7" fmla="*/ 0 h 155"/>
                <a:gd name="T8" fmla="*/ 0 w 104"/>
                <a:gd name="T9" fmla="*/ 0 h 155"/>
                <a:gd name="T10" fmla="*/ 0 60000 65536"/>
                <a:gd name="T11" fmla="*/ 0 60000 65536"/>
                <a:gd name="T12" fmla="*/ 0 60000 65536"/>
                <a:gd name="T13" fmla="*/ 0 60000 65536"/>
                <a:gd name="T14" fmla="*/ 0 60000 65536"/>
                <a:gd name="T15" fmla="*/ 0 w 104"/>
                <a:gd name="T16" fmla="*/ 0 h 155"/>
                <a:gd name="T17" fmla="*/ 104 w 104"/>
                <a:gd name="T18" fmla="*/ 155 h 155"/>
              </a:gdLst>
              <a:ahLst/>
              <a:cxnLst>
                <a:cxn ang="T10">
                  <a:pos x="T0" y="T1"/>
                </a:cxn>
                <a:cxn ang="T11">
                  <a:pos x="T2" y="T3"/>
                </a:cxn>
                <a:cxn ang="T12">
                  <a:pos x="T4" y="T5"/>
                </a:cxn>
                <a:cxn ang="T13">
                  <a:pos x="T6" y="T7"/>
                </a:cxn>
                <a:cxn ang="T14">
                  <a:pos x="T8" y="T9"/>
                </a:cxn>
              </a:cxnLst>
              <a:rect l="T15" t="T16" r="T17" b="T18"/>
              <a:pathLst>
                <a:path w="104" h="155">
                  <a:moveTo>
                    <a:pt x="1" y="0"/>
                  </a:moveTo>
                  <a:lnTo>
                    <a:pt x="0" y="133"/>
                  </a:lnTo>
                  <a:lnTo>
                    <a:pt x="100" y="155"/>
                  </a:lnTo>
                  <a:lnTo>
                    <a:pt x="104" y="33"/>
                  </a:lnTo>
                  <a:lnTo>
                    <a:pt x="1" y="0"/>
                  </a:lnTo>
                  <a:close/>
                </a:path>
              </a:pathLst>
            </a:custGeom>
            <a:solidFill>
              <a:srgbClr val="BF8C66"/>
            </a:solidFill>
            <a:ln w="9525">
              <a:noFill/>
              <a:round/>
              <a:headEnd/>
              <a:tailEnd/>
            </a:ln>
          </p:spPr>
          <p:txBody>
            <a:bodyPr/>
            <a:lstStyle/>
            <a:p>
              <a:endParaRPr lang="tr-TR"/>
            </a:p>
          </p:txBody>
        </p:sp>
        <p:sp>
          <p:nvSpPr>
            <p:cNvPr id="17790" name="Freeform 321"/>
            <p:cNvSpPr>
              <a:spLocks/>
            </p:cNvSpPr>
            <p:nvPr/>
          </p:nvSpPr>
          <p:spPr bwMode="auto">
            <a:xfrm>
              <a:off x="1396" y="3304"/>
              <a:ext cx="20" cy="57"/>
            </a:xfrm>
            <a:custGeom>
              <a:avLst/>
              <a:gdLst>
                <a:gd name="T0" fmla="*/ 0 w 59"/>
                <a:gd name="T1" fmla="*/ 0 h 172"/>
                <a:gd name="T2" fmla="*/ 0 w 59"/>
                <a:gd name="T3" fmla="*/ 0 h 172"/>
                <a:gd name="T4" fmla="*/ 0 w 59"/>
                <a:gd name="T5" fmla="*/ 0 h 172"/>
                <a:gd name="T6" fmla="*/ 0 w 59"/>
                <a:gd name="T7" fmla="*/ 0 h 172"/>
                <a:gd name="T8" fmla="*/ 0 w 59"/>
                <a:gd name="T9" fmla="*/ 0 h 172"/>
                <a:gd name="T10" fmla="*/ 0 60000 65536"/>
                <a:gd name="T11" fmla="*/ 0 60000 65536"/>
                <a:gd name="T12" fmla="*/ 0 60000 65536"/>
                <a:gd name="T13" fmla="*/ 0 60000 65536"/>
                <a:gd name="T14" fmla="*/ 0 60000 65536"/>
                <a:gd name="T15" fmla="*/ 0 w 59"/>
                <a:gd name="T16" fmla="*/ 0 h 172"/>
                <a:gd name="T17" fmla="*/ 59 w 59"/>
                <a:gd name="T18" fmla="*/ 172 h 172"/>
              </a:gdLst>
              <a:ahLst/>
              <a:cxnLst>
                <a:cxn ang="T10">
                  <a:pos x="T0" y="T1"/>
                </a:cxn>
                <a:cxn ang="T11">
                  <a:pos x="T2" y="T3"/>
                </a:cxn>
                <a:cxn ang="T12">
                  <a:pos x="T4" y="T5"/>
                </a:cxn>
                <a:cxn ang="T13">
                  <a:pos x="T6" y="T7"/>
                </a:cxn>
                <a:cxn ang="T14">
                  <a:pos x="T8" y="T9"/>
                </a:cxn>
              </a:cxnLst>
              <a:rect l="T15" t="T16" r="T17" b="T18"/>
              <a:pathLst>
                <a:path w="59" h="172">
                  <a:moveTo>
                    <a:pt x="2" y="0"/>
                  </a:moveTo>
                  <a:lnTo>
                    <a:pt x="0" y="154"/>
                  </a:lnTo>
                  <a:lnTo>
                    <a:pt x="58" y="172"/>
                  </a:lnTo>
                  <a:lnTo>
                    <a:pt x="59" y="29"/>
                  </a:lnTo>
                  <a:lnTo>
                    <a:pt x="2" y="0"/>
                  </a:lnTo>
                  <a:close/>
                </a:path>
              </a:pathLst>
            </a:custGeom>
            <a:solidFill>
              <a:srgbClr val="BF8C66"/>
            </a:solidFill>
            <a:ln w="9525">
              <a:noFill/>
              <a:round/>
              <a:headEnd/>
              <a:tailEnd/>
            </a:ln>
          </p:spPr>
          <p:txBody>
            <a:bodyPr/>
            <a:lstStyle/>
            <a:p>
              <a:endParaRPr lang="tr-TR"/>
            </a:p>
          </p:txBody>
        </p:sp>
        <p:sp>
          <p:nvSpPr>
            <p:cNvPr id="17791" name="Freeform 322"/>
            <p:cNvSpPr>
              <a:spLocks/>
            </p:cNvSpPr>
            <p:nvPr/>
          </p:nvSpPr>
          <p:spPr bwMode="auto">
            <a:xfrm>
              <a:off x="1378" y="3355"/>
              <a:ext cx="24" cy="45"/>
            </a:xfrm>
            <a:custGeom>
              <a:avLst/>
              <a:gdLst>
                <a:gd name="T0" fmla="*/ 0 w 70"/>
                <a:gd name="T1" fmla="*/ 0 h 135"/>
                <a:gd name="T2" fmla="*/ 0 w 70"/>
                <a:gd name="T3" fmla="*/ 0 h 135"/>
                <a:gd name="T4" fmla="*/ 0 w 70"/>
                <a:gd name="T5" fmla="*/ 0 h 135"/>
                <a:gd name="T6" fmla="*/ 0 w 70"/>
                <a:gd name="T7" fmla="*/ 0 h 135"/>
                <a:gd name="T8" fmla="*/ 0 w 70"/>
                <a:gd name="T9" fmla="*/ 0 h 135"/>
                <a:gd name="T10" fmla="*/ 0 w 70"/>
                <a:gd name="T11" fmla="*/ 0 h 135"/>
                <a:gd name="T12" fmla="*/ 0 60000 65536"/>
                <a:gd name="T13" fmla="*/ 0 60000 65536"/>
                <a:gd name="T14" fmla="*/ 0 60000 65536"/>
                <a:gd name="T15" fmla="*/ 0 60000 65536"/>
                <a:gd name="T16" fmla="*/ 0 60000 65536"/>
                <a:gd name="T17" fmla="*/ 0 60000 65536"/>
                <a:gd name="T18" fmla="*/ 0 w 70"/>
                <a:gd name="T19" fmla="*/ 0 h 135"/>
                <a:gd name="T20" fmla="*/ 70 w 70"/>
                <a:gd name="T21" fmla="*/ 135 h 135"/>
              </a:gdLst>
              <a:ahLst/>
              <a:cxnLst>
                <a:cxn ang="T12">
                  <a:pos x="T0" y="T1"/>
                </a:cxn>
                <a:cxn ang="T13">
                  <a:pos x="T2" y="T3"/>
                </a:cxn>
                <a:cxn ang="T14">
                  <a:pos x="T4" y="T5"/>
                </a:cxn>
                <a:cxn ang="T15">
                  <a:pos x="T6" y="T7"/>
                </a:cxn>
                <a:cxn ang="T16">
                  <a:pos x="T8" y="T9"/>
                </a:cxn>
                <a:cxn ang="T17">
                  <a:pos x="T10" y="T11"/>
                </a:cxn>
              </a:cxnLst>
              <a:rect l="T18" t="T19" r="T20" b="T21"/>
              <a:pathLst>
                <a:path w="70" h="135">
                  <a:moveTo>
                    <a:pt x="0" y="0"/>
                  </a:moveTo>
                  <a:lnTo>
                    <a:pt x="13" y="4"/>
                  </a:lnTo>
                  <a:lnTo>
                    <a:pt x="67" y="19"/>
                  </a:lnTo>
                  <a:lnTo>
                    <a:pt x="70" y="135"/>
                  </a:lnTo>
                  <a:lnTo>
                    <a:pt x="0" y="133"/>
                  </a:lnTo>
                  <a:lnTo>
                    <a:pt x="0" y="0"/>
                  </a:lnTo>
                  <a:close/>
                </a:path>
              </a:pathLst>
            </a:custGeom>
            <a:solidFill>
              <a:srgbClr val="BF8C66"/>
            </a:solidFill>
            <a:ln w="9525">
              <a:noFill/>
              <a:round/>
              <a:headEnd/>
              <a:tailEnd/>
            </a:ln>
          </p:spPr>
          <p:txBody>
            <a:bodyPr/>
            <a:lstStyle/>
            <a:p>
              <a:endParaRPr lang="tr-TR"/>
            </a:p>
          </p:txBody>
        </p:sp>
        <p:sp>
          <p:nvSpPr>
            <p:cNvPr id="17792" name="Freeform 323"/>
            <p:cNvSpPr>
              <a:spLocks/>
            </p:cNvSpPr>
            <p:nvPr/>
          </p:nvSpPr>
          <p:spPr bwMode="auto">
            <a:xfrm>
              <a:off x="1404" y="3363"/>
              <a:ext cx="16" cy="37"/>
            </a:xfrm>
            <a:custGeom>
              <a:avLst/>
              <a:gdLst>
                <a:gd name="T0" fmla="*/ 0 w 49"/>
                <a:gd name="T1" fmla="*/ 0 h 110"/>
                <a:gd name="T2" fmla="*/ 0 w 49"/>
                <a:gd name="T3" fmla="*/ 0 h 110"/>
                <a:gd name="T4" fmla="*/ 0 w 49"/>
                <a:gd name="T5" fmla="*/ 0 h 110"/>
                <a:gd name="T6" fmla="*/ 0 w 49"/>
                <a:gd name="T7" fmla="*/ 0 h 110"/>
                <a:gd name="T8" fmla="*/ 0 w 49"/>
                <a:gd name="T9" fmla="*/ 0 h 110"/>
                <a:gd name="T10" fmla="*/ 0 60000 65536"/>
                <a:gd name="T11" fmla="*/ 0 60000 65536"/>
                <a:gd name="T12" fmla="*/ 0 60000 65536"/>
                <a:gd name="T13" fmla="*/ 0 60000 65536"/>
                <a:gd name="T14" fmla="*/ 0 60000 65536"/>
                <a:gd name="T15" fmla="*/ 0 w 49"/>
                <a:gd name="T16" fmla="*/ 0 h 110"/>
                <a:gd name="T17" fmla="*/ 49 w 49"/>
                <a:gd name="T18" fmla="*/ 110 h 110"/>
              </a:gdLst>
              <a:ahLst/>
              <a:cxnLst>
                <a:cxn ang="T10">
                  <a:pos x="T0" y="T1"/>
                </a:cxn>
                <a:cxn ang="T11">
                  <a:pos x="T2" y="T3"/>
                </a:cxn>
                <a:cxn ang="T12">
                  <a:pos x="T4" y="T5"/>
                </a:cxn>
                <a:cxn ang="T13">
                  <a:pos x="T6" y="T7"/>
                </a:cxn>
                <a:cxn ang="T14">
                  <a:pos x="T8" y="T9"/>
                </a:cxn>
              </a:cxnLst>
              <a:rect l="T15" t="T16" r="T17" b="T18"/>
              <a:pathLst>
                <a:path w="49" h="110">
                  <a:moveTo>
                    <a:pt x="0" y="0"/>
                  </a:moveTo>
                  <a:lnTo>
                    <a:pt x="5" y="110"/>
                  </a:lnTo>
                  <a:lnTo>
                    <a:pt x="49" y="110"/>
                  </a:lnTo>
                  <a:lnTo>
                    <a:pt x="48" y="8"/>
                  </a:lnTo>
                  <a:lnTo>
                    <a:pt x="0" y="0"/>
                  </a:lnTo>
                  <a:close/>
                </a:path>
              </a:pathLst>
            </a:custGeom>
            <a:solidFill>
              <a:srgbClr val="BF8C66"/>
            </a:solidFill>
            <a:ln w="9525">
              <a:noFill/>
              <a:round/>
              <a:headEnd/>
              <a:tailEnd/>
            </a:ln>
          </p:spPr>
          <p:txBody>
            <a:bodyPr/>
            <a:lstStyle/>
            <a:p>
              <a:endParaRPr lang="tr-TR"/>
            </a:p>
          </p:txBody>
        </p:sp>
        <p:sp>
          <p:nvSpPr>
            <p:cNvPr id="17793" name="Freeform 324"/>
            <p:cNvSpPr>
              <a:spLocks/>
            </p:cNvSpPr>
            <p:nvPr/>
          </p:nvSpPr>
          <p:spPr bwMode="auto">
            <a:xfrm>
              <a:off x="1378" y="3403"/>
              <a:ext cx="24" cy="37"/>
            </a:xfrm>
            <a:custGeom>
              <a:avLst/>
              <a:gdLst>
                <a:gd name="T0" fmla="*/ 0 w 70"/>
                <a:gd name="T1" fmla="*/ 0 h 112"/>
                <a:gd name="T2" fmla="*/ 0 w 70"/>
                <a:gd name="T3" fmla="*/ 0 h 112"/>
                <a:gd name="T4" fmla="*/ 0 w 70"/>
                <a:gd name="T5" fmla="*/ 0 h 112"/>
                <a:gd name="T6" fmla="*/ 0 w 70"/>
                <a:gd name="T7" fmla="*/ 0 h 112"/>
                <a:gd name="T8" fmla="*/ 0 w 70"/>
                <a:gd name="T9" fmla="*/ 0 h 112"/>
                <a:gd name="T10" fmla="*/ 0 60000 65536"/>
                <a:gd name="T11" fmla="*/ 0 60000 65536"/>
                <a:gd name="T12" fmla="*/ 0 60000 65536"/>
                <a:gd name="T13" fmla="*/ 0 60000 65536"/>
                <a:gd name="T14" fmla="*/ 0 60000 65536"/>
                <a:gd name="T15" fmla="*/ 0 w 70"/>
                <a:gd name="T16" fmla="*/ 0 h 112"/>
                <a:gd name="T17" fmla="*/ 70 w 70"/>
                <a:gd name="T18" fmla="*/ 112 h 112"/>
              </a:gdLst>
              <a:ahLst/>
              <a:cxnLst>
                <a:cxn ang="T10">
                  <a:pos x="T0" y="T1"/>
                </a:cxn>
                <a:cxn ang="T11">
                  <a:pos x="T2" y="T3"/>
                </a:cxn>
                <a:cxn ang="T12">
                  <a:pos x="T4" y="T5"/>
                </a:cxn>
                <a:cxn ang="T13">
                  <a:pos x="T6" y="T7"/>
                </a:cxn>
                <a:cxn ang="T14">
                  <a:pos x="T8" y="T9"/>
                </a:cxn>
              </a:cxnLst>
              <a:rect l="T15" t="T16" r="T17" b="T18"/>
              <a:pathLst>
                <a:path w="70" h="112">
                  <a:moveTo>
                    <a:pt x="3" y="0"/>
                  </a:moveTo>
                  <a:lnTo>
                    <a:pt x="70" y="2"/>
                  </a:lnTo>
                  <a:lnTo>
                    <a:pt x="67" y="96"/>
                  </a:lnTo>
                  <a:lnTo>
                    <a:pt x="0" y="112"/>
                  </a:lnTo>
                  <a:lnTo>
                    <a:pt x="3" y="0"/>
                  </a:lnTo>
                  <a:close/>
                </a:path>
              </a:pathLst>
            </a:custGeom>
            <a:solidFill>
              <a:srgbClr val="BF8C66"/>
            </a:solidFill>
            <a:ln w="9525">
              <a:noFill/>
              <a:round/>
              <a:headEnd/>
              <a:tailEnd/>
            </a:ln>
          </p:spPr>
          <p:txBody>
            <a:bodyPr/>
            <a:lstStyle/>
            <a:p>
              <a:endParaRPr lang="tr-TR"/>
            </a:p>
          </p:txBody>
        </p:sp>
        <p:sp>
          <p:nvSpPr>
            <p:cNvPr id="17794" name="Freeform 325"/>
            <p:cNvSpPr>
              <a:spLocks/>
            </p:cNvSpPr>
            <p:nvPr/>
          </p:nvSpPr>
          <p:spPr bwMode="auto">
            <a:xfrm>
              <a:off x="1405" y="3402"/>
              <a:ext cx="15" cy="31"/>
            </a:xfrm>
            <a:custGeom>
              <a:avLst/>
              <a:gdLst>
                <a:gd name="T0" fmla="*/ 0 w 44"/>
                <a:gd name="T1" fmla="*/ 0 h 93"/>
                <a:gd name="T2" fmla="*/ 0 w 44"/>
                <a:gd name="T3" fmla="*/ 0 h 93"/>
                <a:gd name="T4" fmla="*/ 0 w 44"/>
                <a:gd name="T5" fmla="*/ 0 h 93"/>
                <a:gd name="T6" fmla="*/ 0 w 44"/>
                <a:gd name="T7" fmla="*/ 0 h 93"/>
                <a:gd name="T8" fmla="*/ 0 w 44"/>
                <a:gd name="T9" fmla="*/ 0 h 93"/>
                <a:gd name="T10" fmla="*/ 0 60000 65536"/>
                <a:gd name="T11" fmla="*/ 0 60000 65536"/>
                <a:gd name="T12" fmla="*/ 0 60000 65536"/>
                <a:gd name="T13" fmla="*/ 0 60000 65536"/>
                <a:gd name="T14" fmla="*/ 0 60000 65536"/>
                <a:gd name="T15" fmla="*/ 0 w 44"/>
                <a:gd name="T16" fmla="*/ 0 h 93"/>
                <a:gd name="T17" fmla="*/ 44 w 44"/>
                <a:gd name="T18" fmla="*/ 93 h 93"/>
              </a:gdLst>
              <a:ahLst/>
              <a:cxnLst>
                <a:cxn ang="T10">
                  <a:pos x="T0" y="T1"/>
                </a:cxn>
                <a:cxn ang="T11">
                  <a:pos x="T2" y="T3"/>
                </a:cxn>
                <a:cxn ang="T12">
                  <a:pos x="T4" y="T5"/>
                </a:cxn>
                <a:cxn ang="T13">
                  <a:pos x="T6" y="T7"/>
                </a:cxn>
                <a:cxn ang="T14">
                  <a:pos x="T8" y="T9"/>
                </a:cxn>
              </a:cxnLst>
              <a:rect l="T15" t="T16" r="T17" b="T18"/>
              <a:pathLst>
                <a:path w="44" h="93">
                  <a:moveTo>
                    <a:pt x="0" y="4"/>
                  </a:moveTo>
                  <a:lnTo>
                    <a:pt x="0" y="93"/>
                  </a:lnTo>
                  <a:lnTo>
                    <a:pt x="43" y="84"/>
                  </a:lnTo>
                  <a:lnTo>
                    <a:pt x="44" y="0"/>
                  </a:lnTo>
                  <a:lnTo>
                    <a:pt x="0" y="4"/>
                  </a:lnTo>
                  <a:close/>
                </a:path>
              </a:pathLst>
            </a:custGeom>
            <a:solidFill>
              <a:srgbClr val="BF8C66"/>
            </a:solidFill>
            <a:ln w="9525">
              <a:noFill/>
              <a:round/>
              <a:headEnd/>
              <a:tailEnd/>
            </a:ln>
          </p:spPr>
          <p:txBody>
            <a:bodyPr/>
            <a:lstStyle/>
            <a:p>
              <a:endParaRPr lang="tr-TR"/>
            </a:p>
          </p:txBody>
        </p:sp>
        <p:sp>
          <p:nvSpPr>
            <p:cNvPr id="17795" name="Freeform 326"/>
            <p:cNvSpPr>
              <a:spLocks/>
            </p:cNvSpPr>
            <p:nvPr/>
          </p:nvSpPr>
          <p:spPr bwMode="auto">
            <a:xfrm>
              <a:off x="1377" y="3437"/>
              <a:ext cx="24" cy="45"/>
            </a:xfrm>
            <a:custGeom>
              <a:avLst/>
              <a:gdLst>
                <a:gd name="T0" fmla="*/ 0 w 73"/>
                <a:gd name="T1" fmla="*/ 0 h 135"/>
                <a:gd name="T2" fmla="*/ 0 w 73"/>
                <a:gd name="T3" fmla="*/ 0 h 135"/>
                <a:gd name="T4" fmla="*/ 0 w 73"/>
                <a:gd name="T5" fmla="*/ 0 h 135"/>
                <a:gd name="T6" fmla="*/ 0 w 73"/>
                <a:gd name="T7" fmla="*/ 0 h 135"/>
                <a:gd name="T8" fmla="*/ 0 w 73"/>
                <a:gd name="T9" fmla="*/ 0 h 135"/>
                <a:gd name="T10" fmla="*/ 0 60000 65536"/>
                <a:gd name="T11" fmla="*/ 0 60000 65536"/>
                <a:gd name="T12" fmla="*/ 0 60000 65536"/>
                <a:gd name="T13" fmla="*/ 0 60000 65536"/>
                <a:gd name="T14" fmla="*/ 0 60000 65536"/>
                <a:gd name="T15" fmla="*/ 0 w 73"/>
                <a:gd name="T16" fmla="*/ 0 h 135"/>
                <a:gd name="T17" fmla="*/ 73 w 73"/>
                <a:gd name="T18" fmla="*/ 135 h 135"/>
              </a:gdLst>
              <a:ahLst/>
              <a:cxnLst>
                <a:cxn ang="T10">
                  <a:pos x="T0" y="T1"/>
                </a:cxn>
                <a:cxn ang="T11">
                  <a:pos x="T2" y="T3"/>
                </a:cxn>
                <a:cxn ang="T12">
                  <a:pos x="T4" y="T5"/>
                </a:cxn>
                <a:cxn ang="T13">
                  <a:pos x="T6" y="T7"/>
                </a:cxn>
                <a:cxn ang="T14">
                  <a:pos x="T8" y="T9"/>
                </a:cxn>
              </a:cxnLst>
              <a:rect l="T15" t="T16" r="T17" b="T18"/>
              <a:pathLst>
                <a:path w="73" h="135">
                  <a:moveTo>
                    <a:pt x="72" y="0"/>
                  </a:moveTo>
                  <a:lnTo>
                    <a:pt x="0" y="20"/>
                  </a:lnTo>
                  <a:lnTo>
                    <a:pt x="1" y="135"/>
                  </a:lnTo>
                  <a:lnTo>
                    <a:pt x="73" y="98"/>
                  </a:lnTo>
                  <a:lnTo>
                    <a:pt x="72" y="0"/>
                  </a:lnTo>
                  <a:close/>
                </a:path>
              </a:pathLst>
            </a:custGeom>
            <a:solidFill>
              <a:srgbClr val="BF8C66"/>
            </a:solidFill>
            <a:ln w="9525">
              <a:noFill/>
              <a:round/>
              <a:headEnd/>
              <a:tailEnd/>
            </a:ln>
          </p:spPr>
          <p:txBody>
            <a:bodyPr/>
            <a:lstStyle/>
            <a:p>
              <a:endParaRPr lang="tr-TR"/>
            </a:p>
          </p:txBody>
        </p:sp>
        <p:sp>
          <p:nvSpPr>
            <p:cNvPr id="17796" name="Freeform 327"/>
            <p:cNvSpPr>
              <a:spLocks/>
            </p:cNvSpPr>
            <p:nvPr/>
          </p:nvSpPr>
          <p:spPr bwMode="auto">
            <a:xfrm>
              <a:off x="1404" y="3434"/>
              <a:ext cx="16" cy="34"/>
            </a:xfrm>
            <a:custGeom>
              <a:avLst/>
              <a:gdLst>
                <a:gd name="T0" fmla="*/ 0 w 48"/>
                <a:gd name="T1" fmla="*/ 0 h 103"/>
                <a:gd name="T2" fmla="*/ 0 w 48"/>
                <a:gd name="T3" fmla="*/ 0 h 103"/>
                <a:gd name="T4" fmla="*/ 0 w 48"/>
                <a:gd name="T5" fmla="*/ 0 h 103"/>
                <a:gd name="T6" fmla="*/ 0 w 48"/>
                <a:gd name="T7" fmla="*/ 0 h 103"/>
                <a:gd name="T8" fmla="*/ 0 w 48"/>
                <a:gd name="T9" fmla="*/ 0 h 103"/>
                <a:gd name="T10" fmla="*/ 0 60000 65536"/>
                <a:gd name="T11" fmla="*/ 0 60000 65536"/>
                <a:gd name="T12" fmla="*/ 0 60000 65536"/>
                <a:gd name="T13" fmla="*/ 0 60000 65536"/>
                <a:gd name="T14" fmla="*/ 0 60000 65536"/>
                <a:gd name="T15" fmla="*/ 0 w 48"/>
                <a:gd name="T16" fmla="*/ 0 h 103"/>
                <a:gd name="T17" fmla="*/ 48 w 48"/>
                <a:gd name="T18" fmla="*/ 103 h 103"/>
              </a:gdLst>
              <a:ahLst/>
              <a:cxnLst>
                <a:cxn ang="T10">
                  <a:pos x="T0" y="T1"/>
                </a:cxn>
                <a:cxn ang="T11">
                  <a:pos x="T2" y="T3"/>
                </a:cxn>
                <a:cxn ang="T12">
                  <a:pos x="T4" y="T5"/>
                </a:cxn>
                <a:cxn ang="T13">
                  <a:pos x="T6" y="T7"/>
                </a:cxn>
                <a:cxn ang="T14">
                  <a:pos x="T8" y="T9"/>
                </a:cxn>
              </a:cxnLst>
              <a:rect l="T15" t="T16" r="T17" b="T18"/>
              <a:pathLst>
                <a:path w="48" h="103">
                  <a:moveTo>
                    <a:pt x="1" y="11"/>
                  </a:moveTo>
                  <a:lnTo>
                    <a:pt x="0" y="103"/>
                  </a:lnTo>
                  <a:lnTo>
                    <a:pt x="48" y="84"/>
                  </a:lnTo>
                  <a:lnTo>
                    <a:pt x="47" y="0"/>
                  </a:lnTo>
                  <a:lnTo>
                    <a:pt x="1" y="11"/>
                  </a:lnTo>
                  <a:close/>
                </a:path>
              </a:pathLst>
            </a:custGeom>
            <a:solidFill>
              <a:srgbClr val="BF8C66"/>
            </a:solidFill>
            <a:ln w="9525">
              <a:noFill/>
              <a:round/>
              <a:headEnd/>
              <a:tailEnd/>
            </a:ln>
          </p:spPr>
          <p:txBody>
            <a:bodyPr/>
            <a:lstStyle/>
            <a:p>
              <a:endParaRPr lang="tr-TR"/>
            </a:p>
          </p:txBody>
        </p:sp>
        <p:sp>
          <p:nvSpPr>
            <p:cNvPr id="17797" name="Freeform 328"/>
            <p:cNvSpPr>
              <a:spLocks/>
            </p:cNvSpPr>
            <p:nvPr/>
          </p:nvSpPr>
          <p:spPr bwMode="auto">
            <a:xfrm>
              <a:off x="1477" y="3321"/>
              <a:ext cx="33" cy="26"/>
            </a:xfrm>
            <a:custGeom>
              <a:avLst/>
              <a:gdLst>
                <a:gd name="T0" fmla="*/ 0 w 100"/>
                <a:gd name="T1" fmla="*/ 0 h 78"/>
                <a:gd name="T2" fmla="*/ 0 w 100"/>
                <a:gd name="T3" fmla="*/ 0 h 78"/>
                <a:gd name="T4" fmla="*/ 0 w 100"/>
                <a:gd name="T5" fmla="*/ 0 h 78"/>
                <a:gd name="T6" fmla="*/ 0 w 100"/>
                <a:gd name="T7" fmla="*/ 0 h 78"/>
                <a:gd name="T8" fmla="*/ 0 w 100"/>
                <a:gd name="T9" fmla="*/ 0 h 78"/>
                <a:gd name="T10" fmla="*/ 0 w 100"/>
                <a:gd name="T11" fmla="*/ 0 h 78"/>
                <a:gd name="T12" fmla="*/ 0 w 100"/>
                <a:gd name="T13" fmla="*/ 0 h 78"/>
                <a:gd name="T14" fmla="*/ 0 w 100"/>
                <a:gd name="T15" fmla="*/ 0 h 78"/>
                <a:gd name="T16" fmla="*/ 0 w 100"/>
                <a:gd name="T17" fmla="*/ 0 h 78"/>
                <a:gd name="T18" fmla="*/ 0 w 100"/>
                <a:gd name="T19" fmla="*/ 0 h 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0"/>
                <a:gd name="T31" fmla="*/ 0 h 78"/>
                <a:gd name="T32" fmla="*/ 100 w 100"/>
                <a:gd name="T33" fmla="*/ 78 h 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0" h="78">
                  <a:moveTo>
                    <a:pt x="1" y="0"/>
                  </a:moveTo>
                  <a:lnTo>
                    <a:pt x="99" y="0"/>
                  </a:lnTo>
                  <a:lnTo>
                    <a:pt x="100" y="76"/>
                  </a:lnTo>
                  <a:lnTo>
                    <a:pt x="23" y="78"/>
                  </a:lnTo>
                  <a:lnTo>
                    <a:pt x="22" y="69"/>
                  </a:lnTo>
                  <a:lnTo>
                    <a:pt x="21" y="49"/>
                  </a:lnTo>
                  <a:lnTo>
                    <a:pt x="18" y="27"/>
                  </a:lnTo>
                  <a:lnTo>
                    <a:pt x="14" y="14"/>
                  </a:lnTo>
                  <a:lnTo>
                    <a:pt x="0" y="5"/>
                  </a:lnTo>
                  <a:lnTo>
                    <a:pt x="1" y="0"/>
                  </a:lnTo>
                  <a:close/>
                </a:path>
              </a:pathLst>
            </a:custGeom>
            <a:solidFill>
              <a:srgbClr val="BF8C66"/>
            </a:solidFill>
            <a:ln w="9525">
              <a:noFill/>
              <a:round/>
              <a:headEnd/>
              <a:tailEnd/>
            </a:ln>
          </p:spPr>
          <p:txBody>
            <a:bodyPr/>
            <a:lstStyle/>
            <a:p>
              <a:endParaRPr lang="tr-TR"/>
            </a:p>
          </p:txBody>
        </p:sp>
        <p:sp>
          <p:nvSpPr>
            <p:cNvPr id="17798" name="Freeform 329"/>
            <p:cNvSpPr>
              <a:spLocks/>
            </p:cNvSpPr>
            <p:nvPr/>
          </p:nvSpPr>
          <p:spPr bwMode="auto">
            <a:xfrm>
              <a:off x="1484" y="3348"/>
              <a:ext cx="26" cy="22"/>
            </a:xfrm>
            <a:custGeom>
              <a:avLst/>
              <a:gdLst>
                <a:gd name="T0" fmla="*/ 0 w 78"/>
                <a:gd name="T1" fmla="*/ 0 h 65"/>
                <a:gd name="T2" fmla="*/ 0 w 78"/>
                <a:gd name="T3" fmla="*/ 0 h 65"/>
                <a:gd name="T4" fmla="*/ 0 w 78"/>
                <a:gd name="T5" fmla="*/ 0 h 65"/>
                <a:gd name="T6" fmla="*/ 0 w 78"/>
                <a:gd name="T7" fmla="*/ 0 h 65"/>
                <a:gd name="T8" fmla="*/ 0 w 78"/>
                <a:gd name="T9" fmla="*/ 0 h 65"/>
                <a:gd name="T10" fmla="*/ 0 w 78"/>
                <a:gd name="T11" fmla="*/ 0 h 65"/>
                <a:gd name="T12" fmla="*/ 0 w 78"/>
                <a:gd name="T13" fmla="*/ 0 h 65"/>
                <a:gd name="T14" fmla="*/ 0 w 78"/>
                <a:gd name="T15" fmla="*/ 0 h 65"/>
                <a:gd name="T16" fmla="*/ 0 60000 65536"/>
                <a:gd name="T17" fmla="*/ 0 60000 65536"/>
                <a:gd name="T18" fmla="*/ 0 60000 65536"/>
                <a:gd name="T19" fmla="*/ 0 60000 65536"/>
                <a:gd name="T20" fmla="*/ 0 60000 65536"/>
                <a:gd name="T21" fmla="*/ 0 60000 65536"/>
                <a:gd name="T22" fmla="*/ 0 60000 65536"/>
                <a:gd name="T23" fmla="*/ 0 60000 65536"/>
                <a:gd name="T24" fmla="*/ 0 w 78"/>
                <a:gd name="T25" fmla="*/ 0 h 65"/>
                <a:gd name="T26" fmla="*/ 78 w 78"/>
                <a:gd name="T27" fmla="*/ 65 h 6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8" h="65">
                  <a:moveTo>
                    <a:pt x="2" y="0"/>
                  </a:moveTo>
                  <a:lnTo>
                    <a:pt x="77" y="0"/>
                  </a:lnTo>
                  <a:lnTo>
                    <a:pt x="78" y="48"/>
                  </a:lnTo>
                  <a:lnTo>
                    <a:pt x="50" y="40"/>
                  </a:lnTo>
                  <a:lnTo>
                    <a:pt x="27" y="65"/>
                  </a:lnTo>
                  <a:lnTo>
                    <a:pt x="2" y="40"/>
                  </a:lnTo>
                  <a:lnTo>
                    <a:pt x="0" y="2"/>
                  </a:lnTo>
                  <a:lnTo>
                    <a:pt x="2" y="0"/>
                  </a:lnTo>
                  <a:close/>
                </a:path>
              </a:pathLst>
            </a:custGeom>
            <a:solidFill>
              <a:srgbClr val="BF8C66"/>
            </a:solidFill>
            <a:ln w="9525">
              <a:noFill/>
              <a:round/>
              <a:headEnd/>
              <a:tailEnd/>
            </a:ln>
          </p:spPr>
          <p:txBody>
            <a:bodyPr/>
            <a:lstStyle/>
            <a:p>
              <a:endParaRPr lang="tr-TR"/>
            </a:p>
          </p:txBody>
        </p:sp>
        <p:sp>
          <p:nvSpPr>
            <p:cNvPr id="17799" name="Freeform 330"/>
            <p:cNvSpPr>
              <a:spLocks/>
            </p:cNvSpPr>
            <p:nvPr/>
          </p:nvSpPr>
          <p:spPr bwMode="auto">
            <a:xfrm>
              <a:off x="1479" y="3399"/>
              <a:ext cx="29" cy="18"/>
            </a:xfrm>
            <a:custGeom>
              <a:avLst/>
              <a:gdLst>
                <a:gd name="T0" fmla="*/ 0 w 87"/>
                <a:gd name="T1" fmla="*/ 0 h 53"/>
                <a:gd name="T2" fmla="*/ 0 w 87"/>
                <a:gd name="T3" fmla="*/ 0 h 53"/>
                <a:gd name="T4" fmla="*/ 0 w 87"/>
                <a:gd name="T5" fmla="*/ 0 h 53"/>
                <a:gd name="T6" fmla="*/ 0 w 87"/>
                <a:gd name="T7" fmla="*/ 0 h 53"/>
                <a:gd name="T8" fmla="*/ 0 w 87"/>
                <a:gd name="T9" fmla="*/ 0 h 53"/>
                <a:gd name="T10" fmla="*/ 0 w 87"/>
                <a:gd name="T11" fmla="*/ 0 h 53"/>
                <a:gd name="T12" fmla="*/ 0 w 87"/>
                <a:gd name="T13" fmla="*/ 0 h 53"/>
                <a:gd name="T14" fmla="*/ 0 w 87"/>
                <a:gd name="T15" fmla="*/ 0 h 53"/>
                <a:gd name="T16" fmla="*/ 0 w 87"/>
                <a:gd name="T17" fmla="*/ 0 h 53"/>
                <a:gd name="T18" fmla="*/ 0 w 87"/>
                <a:gd name="T19" fmla="*/ 0 h 53"/>
                <a:gd name="T20" fmla="*/ 0 w 87"/>
                <a:gd name="T21" fmla="*/ 0 h 53"/>
                <a:gd name="T22" fmla="*/ 0 w 87"/>
                <a:gd name="T23" fmla="*/ 0 h 53"/>
                <a:gd name="T24" fmla="*/ 0 w 87"/>
                <a:gd name="T25" fmla="*/ 0 h 53"/>
                <a:gd name="T26" fmla="*/ 0 w 87"/>
                <a:gd name="T27" fmla="*/ 0 h 53"/>
                <a:gd name="T28" fmla="*/ 0 w 87"/>
                <a:gd name="T29" fmla="*/ 0 h 5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7"/>
                <a:gd name="T46" fmla="*/ 0 h 53"/>
                <a:gd name="T47" fmla="*/ 87 w 87"/>
                <a:gd name="T48" fmla="*/ 53 h 5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7" h="53">
                  <a:moveTo>
                    <a:pt x="2" y="17"/>
                  </a:moveTo>
                  <a:lnTo>
                    <a:pt x="3" y="17"/>
                  </a:lnTo>
                  <a:lnTo>
                    <a:pt x="8" y="19"/>
                  </a:lnTo>
                  <a:lnTo>
                    <a:pt x="15" y="20"/>
                  </a:lnTo>
                  <a:lnTo>
                    <a:pt x="23" y="22"/>
                  </a:lnTo>
                  <a:lnTo>
                    <a:pt x="31" y="23"/>
                  </a:lnTo>
                  <a:lnTo>
                    <a:pt x="39" y="24"/>
                  </a:lnTo>
                  <a:lnTo>
                    <a:pt x="45" y="24"/>
                  </a:lnTo>
                  <a:lnTo>
                    <a:pt x="50" y="24"/>
                  </a:lnTo>
                  <a:lnTo>
                    <a:pt x="57" y="14"/>
                  </a:lnTo>
                  <a:lnTo>
                    <a:pt x="66" y="15"/>
                  </a:lnTo>
                  <a:lnTo>
                    <a:pt x="87" y="0"/>
                  </a:lnTo>
                  <a:lnTo>
                    <a:pt x="87" y="53"/>
                  </a:lnTo>
                  <a:lnTo>
                    <a:pt x="0" y="53"/>
                  </a:lnTo>
                  <a:lnTo>
                    <a:pt x="2" y="17"/>
                  </a:lnTo>
                  <a:close/>
                </a:path>
              </a:pathLst>
            </a:custGeom>
            <a:solidFill>
              <a:srgbClr val="BF8C66"/>
            </a:solidFill>
            <a:ln w="9525">
              <a:noFill/>
              <a:round/>
              <a:headEnd/>
              <a:tailEnd/>
            </a:ln>
          </p:spPr>
          <p:txBody>
            <a:bodyPr/>
            <a:lstStyle/>
            <a:p>
              <a:endParaRPr lang="tr-TR"/>
            </a:p>
          </p:txBody>
        </p:sp>
        <p:sp>
          <p:nvSpPr>
            <p:cNvPr id="17800" name="Freeform 331"/>
            <p:cNvSpPr>
              <a:spLocks/>
            </p:cNvSpPr>
            <p:nvPr/>
          </p:nvSpPr>
          <p:spPr bwMode="auto">
            <a:xfrm>
              <a:off x="1474" y="3419"/>
              <a:ext cx="34" cy="18"/>
            </a:xfrm>
            <a:custGeom>
              <a:avLst/>
              <a:gdLst>
                <a:gd name="T0" fmla="*/ 0 w 100"/>
                <a:gd name="T1" fmla="*/ 0 h 52"/>
                <a:gd name="T2" fmla="*/ 0 w 100"/>
                <a:gd name="T3" fmla="*/ 0 h 52"/>
                <a:gd name="T4" fmla="*/ 0 w 100"/>
                <a:gd name="T5" fmla="*/ 0 h 52"/>
                <a:gd name="T6" fmla="*/ 0 w 100"/>
                <a:gd name="T7" fmla="*/ 0 h 52"/>
                <a:gd name="T8" fmla="*/ 0 w 100"/>
                <a:gd name="T9" fmla="*/ 0 h 52"/>
                <a:gd name="T10" fmla="*/ 0 w 100"/>
                <a:gd name="T11" fmla="*/ 0 h 52"/>
                <a:gd name="T12" fmla="*/ 0 w 100"/>
                <a:gd name="T13" fmla="*/ 0 h 52"/>
                <a:gd name="T14" fmla="*/ 0 60000 65536"/>
                <a:gd name="T15" fmla="*/ 0 60000 65536"/>
                <a:gd name="T16" fmla="*/ 0 60000 65536"/>
                <a:gd name="T17" fmla="*/ 0 60000 65536"/>
                <a:gd name="T18" fmla="*/ 0 60000 65536"/>
                <a:gd name="T19" fmla="*/ 0 60000 65536"/>
                <a:gd name="T20" fmla="*/ 0 60000 65536"/>
                <a:gd name="T21" fmla="*/ 0 w 100"/>
                <a:gd name="T22" fmla="*/ 0 h 52"/>
                <a:gd name="T23" fmla="*/ 100 w 100"/>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0" h="52">
                  <a:moveTo>
                    <a:pt x="15" y="1"/>
                  </a:moveTo>
                  <a:lnTo>
                    <a:pt x="13" y="34"/>
                  </a:lnTo>
                  <a:lnTo>
                    <a:pt x="0" y="37"/>
                  </a:lnTo>
                  <a:lnTo>
                    <a:pt x="0" y="52"/>
                  </a:lnTo>
                  <a:lnTo>
                    <a:pt x="100" y="52"/>
                  </a:lnTo>
                  <a:lnTo>
                    <a:pt x="100" y="0"/>
                  </a:lnTo>
                  <a:lnTo>
                    <a:pt x="15" y="1"/>
                  </a:lnTo>
                  <a:close/>
                </a:path>
              </a:pathLst>
            </a:custGeom>
            <a:solidFill>
              <a:srgbClr val="BF8C66"/>
            </a:solidFill>
            <a:ln w="9525">
              <a:noFill/>
              <a:round/>
              <a:headEnd/>
              <a:tailEnd/>
            </a:ln>
          </p:spPr>
          <p:txBody>
            <a:bodyPr/>
            <a:lstStyle/>
            <a:p>
              <a:endParaRPr lang="tr-TR"/>
            </a:p>
          </p:txBody>
        </p:sp>
        <p:sp>
          <p:nvSpPr>
            <p:cNvPr id="17801" name="Freeform 332"/>
            <p:cNvSpPr>
              <a:spLocks/>
            </p:cNvSpPr>
            <p:nvPr/>
          </p:nvSpPr>
          <p:spPr bwMode="auto">
            <a:xfrm>
              <a:off x="1497" y="3390"/>
              <a:ext cx="11" cy="5"/>
            </a:xfrm>
            <a:custGeom>
              <a:avLst/>
              <a:gdLst>
                <a:gd name="T0" fmla="*/ 0 w 34"/>
                <a:gd name="T1" fmla="*/ 0 h 15"/>
                <a:gd name="T2" fmla="*/ 0 w 34"/>
                <a:gd name="T3" fmla="*/ 0 h 15"/>
                <a:gd name="T4" fmla="*/ 0 w 34"/>
                <a:gd name="T5" fmla="*/ 0 h 15"/>
                <a:gd name="T6" fmla="*/ 0 w 34"/>
                <a:gd name="T7" fmla="*/ 0 h 15"/>
                <a:gd name="T8" fmla="*/ 0 w 34"/>
                <a:gd name="T9" fmla="*/ 0 h 15"/>
                <a:gd name="T10" fmla="*/ 0 60000 65536"/>
                <a:gd name="T11" fmla="*/ 0 60000 65536"/>
                <a:gd name="T12" fmla="*/ 0 60000 65536"/>
                <a:gd name="T13" fmla="*/ 0 60000 65536"/>
                <a:gd name="T14" fmla="*/ 0 60000 65536"/>
                <a:gd name="T15" fmla="*/ 0 w 34"/>
                <a:gd name="T16" fmla="*/ 0 h 15"/>
                <a:gd name="T17" fmla="*/ 34 w 34"/>
                <a:gd name="T18" fmla="*/ 15 h 15"/>
              </a:gdLst>
              <a:ahLst/>
              <a:cxnLst>
                <a:cxn ang="T10">
                  <a:pos x="T0" y="T1"/>
                </a:cxn>
                <a:cxn ang="T11">
                  <a:pos x="T2" y="T3"/>
                </a:cxn>
                <a:cxn ang="T12">
                  <a:pos x="T4" y="T5"/>
                </a:cxn>
                <a:cxn ang="T13">
                  <a:pos x="T6" y="T7"/>
                </a:cxn>
                <a:cxn ang="T14">
                  <a:pos x="T8" y="T9"/>
                </a:cxn>
              </a:cxnLst>
              <a:rect l="T15" t="T16" r="T17" b="T18"/>
              <a:pathLst>
                <a:path w="34" h="15">
                  <a:moveTo>
                    <a:pt x="2" y="6"/>
                  </a:moveTo>
                  <a:lnTo>
                    <a:pt x="34" y="0"/>
                  </a:lnTo>
                  <a:lnTo>
                    <a:pt x="32" y="15"/>
                  </a:lnTo>
                  <a:lnTo>
                    <a:pt x="0" y="11"/>
                  </a:lnTo>
                  <a:lnTo>
                    <a:pt x="2" y="6"/>
                  </a:lnTo>
                  <a:close/>
                </a:path>
              </a:pathLst>
            </a:custGeom>
            <a:solidFill>
              <a:srgbClr val="E5A38C"/>
            </a:solidFill>
            <a:ln w="9525">
              <a:noFill/>
              <a:round/>
              <a:headEnd/>
              <a:tailEnd/>
            </a:ln>
          </p:spPr>
          <p:txBody>
            <a:bodyPr/>
            <a:lstStyle/>
            <a:p>
              <a:endParaRPr lang="tr-TR"/>
            </a:p>
          </p:txBody>
        </p:sp>
      </p:grpSp>
      <p:sp>
        <p:nvSpPr>
          <p:cNvPr id="17421" name="AutoShape 333"/>
          <p:cNvSpPr>
            <a:spLocks noChangeArrowheads="1"/>
          </p:cNvSpPr>
          <p:nvPr/>
        </p:nvSpPr>
        <p:spPr bwMode="auto">
          <a:xfrm>
            <a:off x="2514600" y="6248400"/>
            <a:ext cx="965200" cy="390525"/>
          </a:xfrm>
          <a:prstGeom prst="roundRect">
            <a:avLst>
              <a:gd name="adj" fmla="val 16667"/>
            </a:avLst>
          </a:prstGeom>
          <a:solidFill>
            <a:srgbClr val="66FF33"/>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Kullanıcı</a:t>
            </a:r>
            <a:endParaRPr lang="en-GB" sz="1500" b="1">
              <a:solidFill>
                <a:srgbClr val="000126"/>
              </a:solidFill>
              <a:latin typeface="Times New Roman" pitchFamily="18" charset="0"/>
            </a:endParaRPr>
          </a:p>
        </p:txBody>
      </p:sp>
      <p:sp>
        <p:nvSpPr>
          <p:cNvPr id="17422" name="AutoShape 334"/>
          <p:cNvSpPr>
            <a:spLocks noChangeArrowheads="1"/>
          </p:cNvSpPr>
          <p:nvPr/>
        </p:nvSpPr>
        <p:spPr bwMode="auto">
          <a:xfrm>
            <a:off x="7772400" y="4038600"/>
            <a:ext cx="1084263" cy="390525"/>
          </a:xfrm>
          <a:prstGeom prst="roundRect">
            <a:avLst>
              <a:gd name="adj" fmla="val 16667"/>
            </a:avLst>
          </a:prstGeom>
          <a:solidFill>
            <a:srgbClr val="FFFFCC"/>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Depolama </a:t>
            </a:r>
            <a:endParaRPr lang="en-GB" sz="1500" b="1">
              <a:solidFill>
                <a:srgbClr val="000126"/>
              </a:solidFill>
              <a:latin typeface="Times New Roman" pitchFamily="18" charset="0"/>
            </a:endParaRPr>
          </a:p>
        </p:txBody>
      </p:sp>
      <p:sp>
        <p:nvSpPr>
          <p:cNvPr id="17423" name="AutoShape 335"/>
          <p:cNvSpPr>
            <a:spLocks noChangeArrowheads="1"/>
          </p:cNvSpPr>
          <p:nvPr/>
        </p:nvSpPr>
        <p:spPr bwMode="auto">
          <a:xfrm>
            <a:off x="169863" y="4038600"/>
            <a:ext cx="1058862" cy="390525"/>
          </a:xfrm>
          <a:prstGeom prst="roundRect">
            <a:avLst>
              <a:gd name="adj" fmla="val 16667"/>
            </a:avLst>
          </a:prstGeom>
          <a:solidFill>
            <a:srgbClr val="FFFFCC"/>
          </a:solidFill>
          <a:ln w="28575">
            <a:solidFill>
              <a:srgbClr val="003300"/>
            </a:solidFill>
            <a:round/>
            <a:headEnd/>
            <a:tailEnd/>
          </a:ln>
        </p:spPr>
        <p:txBody>
          <a:bodyPr wrap="none" lIns="83122" tIns="40832" rIns="83122" bIns="40832">
            <a:spAutoFit/>
          </a:bodyPr>
          <a:lstStyle/>
          <a:p>
            <a:pPr defTabSz="839788" eaLnBrk="0" hangingPunct="0"/>
            <a:r>
              <a:rPr lang="tr-TR" sz="1500" b="1">
                <a:solidFill>
                  <a:srgbClr val="000126"/>
                </a:solidFill>
                <a:latin typeface="Times New Roman" pitchFamily="18" charset="0"/>
              </a:rPr>
              <a:t>Paketleme</a:t>
            </a:r>
            <a:endParaRPr lang="en-GB" sz="1500" b="1">
              <a:solidFill>
                <a:srgbClr val="000126"/>
              </a:solidFill>
              <a:latin typeface="Times New Roman" pitchFamily="18" charset="0"/>
            </a:endParaRPr>
          </a:p>
        </p:txBody>
      </p:sp>
      <p:sp>
        <p:nvSpPr>
          <p:cNvPr id="17424" name="AutoShape 336"/>
          <p:cNvSpPr>
            <a:spLocks noChangeArrowheads="1"/>
          </p:cNvSpPr>
          <p:nvPr/>
        </p:nvSpPr>
        <p:spPr bwMode="auto">
          <a:xfrm>
            <a:off x="152400" y="2819400"/>
            <a:ext cx="814388" cy="390525"/>
          </a:xfrm>
          <a:prstGeom prst="roundRect">
            <a:avLst>
              <a:gd name="adj" fmla="val 16667"/>
            </a:avLst>
          </a:prstGeom>
          <a:solidFill>
            <a:srgbClr val="FFFFCC"/>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Taşıma</a:t>
            </a:r>
            <a:endParaRPr lang="en-GB" sz="1500" b="1">
              <a:solidFill>
                <a:srgbClr val="000126"/>
              </a:solidFill>
              <a:latin typeface="Times New Roman" pitchFamily="18" charset="0"/>
            </a:endParaRPr>
          </a:p>
        </p:txBody>
      </p:sp>
      <p:sp>
        <p:nvSpPr>
          <p:cNvPr id="17425" name="AutoShape 337"/>
          <p:cNvSpPr>
            <a:spLocks noChangeArrowheads="1"/>
          </p:cNvSpPr>
          <p:nvPr/>
        </p:nvSpPr>
        <p:spPr bwMode="auto">
          <a:xfrm>
            <a:off x="3582988" y="838200"/>
            <a:ext cx="817562" cy="390525"/>
          </a:xfrm>
          <a:prstGeom prst="roundRect">
            <a:avLst>
              <a:gd name="adj" fmla="val 16667"/>
            </a:avLst>
          </a:prstGeom>
          <a:solidFill>
            <a:srgbClr val="FFFFCC"/>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Taşıma</a:t>
            </a:r>
            <a:endParaRPr lang="en-GB" sz="1500" b="1">
              <a:solidFill>
                <a:srgbClr val="000126"/>
              </a:solidFill>
              <a:latin typeface="Times New Roman" pitchFamily="18" charset="0"/>
            </a:endParaRPr>
          </a:p>
        </p:txBody>
      </p:sp>
      <p:sp>
        <p:nvSpPr>
          <p:cNvPr id="17426" name="AutoShape 338"/>
          <p:cNvSpPr>
            <a:spLocks noChangeArrowheads="1"/>
          </p:cNvSpPr>
          <p:nvPr/>
        </p:nvSpPr>
        <p:spPr bwMode="auto">
          <a:xfrm>
            <a:off x="7699375" y="1828800"/>
            <a:ext cx="814388" cy="390525"/>
          </a:xfrm>
          <a:prstGeom prst="roundRect">
            <a:avLst>
              <a:gd name="adj" fmla="val 16667"/>
            </a:avLst>
          </a:prstGeom>
          <a:solidFill>
            <a:srgbClr val="FFFFCC"/>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Taşıma</a:t>
            </a:r>
            <a:endParaRPr lang="en-GB" sz="1500" b="1">
              <a:solidFill>
                <a:srgbClr val="000126"/>
              </a:solidFill>
              <a:latin typeface="Times New Roman" pitchFamily="18" charset="0"/>
            </a:endParaRPr>
          </a:p>
        </p:txBody>
      </p:sp>
      <p:sp>
        <p:nvSpPr>
          <p:cNvPr id="17427" name="AutoShape 339"/>
          <p:cNvSpPr>
            <a:spLocks noChangeArrowheads="1"/>
          </p:cNvSpPr>
          <p:nvPr/>
        </p:nvSpPr>
        <p:spPr bwMode="auto">
          <a:xfrm>
            <a:off x="611188" y="1676400"/>
            <a:ext cx="1144587" cy="390525"/>
          </a:xfrm>
          <a:prstGeom prst="roundRect">
            <a:avLst>
              <a:gd name="adj" fmla="val 16667"/>
            </a:avLst>
          </a:prstGeom>
          <a:solidFill>
            <a:srgbClr val="FFFFCC"/>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Yan Sanayi</a:t>
            </a:r>
            <a:endParaRPr lang="en-GB" sz="1500" b="1">
              <a:solidFill>
                <a:srgbClr val="000126"/>
              </a:solidFill>
              <a:latin typeface="Times New Roman" pitchFamily="18" charset="0"/>
            </a:endParaRPr>
          </a:p>
        </p:txBody>
      </p:sp>
      <p:sp>
        <p:nvSpPr>
          <p:cNvPr id="17428" name="AutoShape 340"/>
          <p:cNvSpPr>
            <a:spLocks noChangeArrowheads="1"/>
          </p:cNvSpPr>
          <p:nvPr/>
        </p:nvSpPr>
        <p:spPr bwMode="auto">
          <a:xfrm>
            <a:off x="5259388" y="914400"/>
            <a:ext cx="773112" cy="390525"/>
          </a:xfrm>
          <a:prstGeom prst="roundRect">
            <a:avLst>
              <a:gd name="adj" fmla="val 16667"/>
            </a:avLst>
          </a:prstGeom>
          <a:solidFill>
            <a:srgbClr val="FFFFCC"/>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Üretici</a:t>
            </a:r>
            <a:endParaRPr lang="en-GB" sz="1500" b="1">
              <a:solidFill>
                <a:srgbClr val="000126"/>
              </a:solidFill>
              <a:latin typeface="Times New Roman" pitchFamily="18" charset="0"/>
            </a:endParaRPr>
          </a:p>
        </p:txBody>
      </p:sp>
      <p:sp>
        <p:nvSpPr>
          <p:cNvPr id="17429" name="AutoShape 341"/>
          <p:cNvSpPr>
            <a:spLocks noChangeArrowheads="1"/>
          </p:cNvSpPr>
          <p:nvPr/>
        </p:nvSpPr>
        <p:spPr bwMode="auto">
          <a:xfrm>
            <a:off x="306388" y="4953000"/>
            <a:ext cx="1162050" cy="390525"/>
          </a:xfrm>
          <a:prstGeom prst="roundRect">
            <a:avLst>
              <a:gd name="adj" fmla="val 16667"/>
            </a:avLst>
          </a:prstGeom>
          <a:solidFill>
            <a:srgbClr val="FF3300"/>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Hammadde</a:t>
            </a:r>
            <a:endParaRPr lang="en-GB" sz="1500" b="1">
              <a:solidFill>
                <a:srgbClr val="000126"/>
              </a:solidFill>
              <a:latin typeface="Times New Roman" pitchFamily="18" charset="0"/>
            </a:endParaRPr>
          </a:p>
        </p:txBody>
      </p:sp>
      <p:sp>
        <p:nvSpPr>
          <p:cNvPr id="17430" name="AutoShape 342"/>
          <p:cNvSpPr>
            <a:spLocks noChangeArrowheads="1"/>
          </p:cNvSpPr>
          <p:nvPr/>
        </p:nvSpPr>
        <p:spPr bwMode="auto">
          <a:xfrm>
            <a:off x="6400800" y="1447800"/>
            <a:ext cx="1058863" cy="390525"/>
          </a:xfrm>
          <a:prstGeom prst="roundRect">
            <a:avLst>
              <a:gd name="adj" fmla="val 16667"/>
            </a:avLst>
          </a:prstGeom>
          <a:solidFill>
            <a:srgbClr val="FFFFCC"/>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Paketleme</a:t>
            </a:r>
            <a:endParaRPr lang="en-GB" sz="1500" b="1">
              <a:solidFill>
                <a:srgbClr val="000126"/>
              </a:solidFill>
              <a:latin typeface="Times New Roman" pitchFamily="18" charset="0"/>
            </a:endParaRPr>
          </a:p>
        </p:txBody>
      </p:sp>
      <p:pic>
        <p:nvPicPr>
          <p:cNvPr id="17431" name="Picture 343" descr="PALLET"/>
          <p:cNvPicPr>
            <a:picLocks noChangeAspect="1" noChangeArrowheads="1"/>
          </p:cNvPicPr>
          <p:nvPr/>
        </p:nvPicPr>
        <p:blipFill>
          <a:blip r:embed="rId6" cstate="print"/>
          <a:srcRect/>
          <a:stretch>
            <a:fillRect/>
          </a:stretch>
        </p:blipFill>
        <p:spPr bwMode="auto">
          <a:xfrm>
            <a:off x="2514600" y="1905000"/>
            <a:ext cx="639763" cy="466725"/>
          </a:xfrm>
          <a:prstGeom prst="rect">
            <a:avLst/>
          </a:prstGeom>
          <a:noFill/>
          <a:ln w="9525">
            <a:noFill/>
            <a:miter lim="800000"/>
            <a:headEnd/>
            <a:tailEnd/>
          </a:ln>
        </p:spPr>
      </p:pic>
      <p:sp>
        <p:nvSpPr>
          <p:cNvPr id="17432" name="AutoShape 344"/>
          <p:cNvSpPr>
            <a:spLocks noChangeArrowheads="1"/>
          </p:cNvSpPr>
          <p:nvPr/>
        </p:nvSpPr>
        <p:spPr bwMode="auto">
          <a:xfrm>
            <a:off x="2286000" y="1295400"/>
            <a:ext cx="1057275" cy="390525"/>
          </a:xfrm>
          <a:prstGeom prst="roundRect">
            <a:avLst>
              <a:gd name="adj" fmla="val 16667"/>
            </a:avLst>
          </a:prstGeom>
          <a:solidFill>
            <a:srgbClr val="FFFFCC"/>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Paketleme</a:t>
            </a:r>
            <a:endParaRPr lang="en-GB" sz="1500" b="1">
              <a:solidFill>
                <a:srgbClr val="000126"/>
              </a:solidFill>
              <a:latin typeface="Times New Roman" pitchFamily="18" charset="0"/>
            </a:endParaRPr>
          </a:p>
        </p:txBody>
      </p:sp>
      <p:grpSp>
        <p:nvGrpSpPr>
          <p:cNvPr id="7" name="Group 345"/>
          <p:cNvGrpSpPr>
            <a:grpSpLocks/>
          </p:cNvGrpSpPr>
          <p:nvPr/>
        </p:nvGrpSpPr>
        <p:grpSpPr bwMode="auto">
          <a:xfrm>
            <a:off x="6950075" y="4648200"/>
            <a:ext cx="2193925" cy="617538"/>
            <a:chOff x="3936" y="2645"/>
            <a:chExt cx="1383" cy="389"/>
          </a:xfrm>
        </p:grpSpPr>
        <p:sp>
          <p:nvSpPr>
            <p:cNvPr id="17646" name="Freeform 346"/>
            <p:cNvSpPr>
              <a:spLocks/>
            </p:cNvSpPr>
            <p:nvPr/>
          </p:nvSpPr>
          <p:spPr bwMode="auto">
            <a:xfrm>
              <a:off x="4656" y="2784"/>
              <a:ext cx="657" cy="126"/>
            </a:xfrm>
            <a:custGeom>
              <a:avLst/>
              <a:gdLst>
                <a:gd name="T0" fmla="*/ 0 w 3899"/>
                <a:gd name="T1" fmla="*/ 0 h 660"/>
                <a:gd name="T2" fmla="*/ 0 w 3899"/>
                <a:gd name="T3" fmla="*/ 0 h 660"/>
                <a:gd name="T4" fmla="*/ 0 w 3899"/>
                <a:gd name="T5" fmla="*/ 0 h 660"/>
                <a:gd name="T6" fmla="*/ 0 w 3899"/>
                <a:gd name="T7" fmla="*/ 0 h 660"/>
                <a:gd name="T8" fmla="*/ 0 w 3899"/>
                <a:gd name="T9" fmla="*/ 0 h 660"/>
                <a:gd name="T10" fmla="*/ 0 w 3899"/>
                <a:gd name="T11" fmla="*/ 0 h 660"/>
                <a:gd name="T12" fmla="*/ 0 w 3899"/>
                <a:gd name="T13" fmla="*/ 0 h 660"/>
                <a:gd name="T14" fmla="*/ 0 w 3899"/>
                <a:gd name="T15" fmla="*/ 0 h 660"/>
                <a:gd name="T16" fmla="*/ 0 w 3899"/>
                <a:gd name="T17" fmla="*/ 0 h 660"/>
                <a:gd name="T18" fmla="*/ 0 w 3899"/>
                <a:gd name="T19" fmla="*/ 0 h 660"/>
                <a:gd name="T20" fmla="*/ 0 w 3899"/>
                <a:gd name="T21" fmla="*/ 0 h 660"/>
                <a:gd name="T22" fmla="*/ 0 w 3899"/>
                <a:gd name="T23" fmla="*/ 0 h 660"/>
                <a:gd name="T24" fmla="*/ 0 w 3899"/>
                <a:gd name="T25" fmla="*/ 0 h 660"/>
                <a:gd name="T26" fmla="*/ 0 w 3899"/>
                <a:gd name="T27" fmla="*/ 0 h 660"/>
                <a:gd name="T28" fmla="*/ 0 w 3899"/>
                <a:gd name="T29" fmla="*/ 0 h 660"/>
                <a:gd name="T30" fmla="*/ 0 w 3899"/>
                <a:gd name="T31" fmla="*/ 0 h 660"/>
                <a:gd name="T32" fmla="*/ 0 w 3899"/>
                <a:gd name="T33" fmla="*/ 0 h 660"/>
                <a:gd name="T34" fmla="*/ 0 w 3899"/>
                <a:gd name="T35" fmla="*/ 0 h 660"/>
                <a:gd name="T36" fmla="*/ 0 w 3899"/>
                <a:gd name="T37" fmla="*/ 0 h 660"/>
                <a:gd name="T38" fmla="*/ 0 w 3899"/>
                <a:gd name="T39" fmla="*/ 0 h 660"/>
                <a:gd name="T40" fmla="*/ 0 w 3899"/>
                <a:gd name="T41" fmla="*/ 0 h 660"/>
                <a:gd name="T42" fmla="*/ 0 w 3899"/>
                <a:gd name="T43" fmla="*/ 0 h 660"/>
                <a:gd name="T44" fmla="*/ 0 w 3899"/>
                <a:gd name="T45" fmla="*/ 0 h 660"/>
                <a:gd name="T46" fmla="*/ 0 w 3899"/>
                <a:gd name="T47" fmla="*/ 0 h 660"/>
                <a:gd name="T48" fmla="*/ 0 w 3899"/>
                <a:gd name="T49" fmla="*/ 0 h 660"/>
                <a:gd name="T50" fmla="*/ 0 w 3899"/>
                <a:gd name="T51" fmla="*/ 0 h 660"/>
                <a:gd name="T52" fmla="*/ 0 w 3899"/>
                <a:gd name="T53" fmla="*/ 0 h 660"/>
                <a:gd name="T54" fmla="*/ 0 w 3899"/>
                <a:gd name="T55" fmla="*/ 0 h 660"/>
                <a:gd name="T56" fmla="*/ 0 w 3899"/>
                <a:gd name="T57" fmla="*/ 0 h 660"/>
                <a:gd name="T58" fmla="*/ 0 w 3899"/>
                <a:gd name="T59" fmla="*/ 0 h 66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99"/>
                <a:gd name="T91" fmla="*/ 0 h 660"/>
                <a:gd name="T92" fmla="*/ 3899 w 3899"/>
                <a:gd name="T93" fmla="*/ 660 h 66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99" h="660">
                  <a:moveTo>
                    <a:pt x="0" y="615"/>
                  </a:moveTo>
                  <a:lnTo>
                    <a:pt x="85" y="374"/>
                  </a:lnTo>
                  <a:lnTo>
                    <a:pt x="135" y="476"/>
                  </a:lnTo>
                  <a:lnTo>
                    <a:pt x="356" y="476"/>
                  </a:lnTo>
                  <a:lnTo>
                    <a:pt x="356" y="260"/>
                  </a:lnTo>
                  <a:lnTo>
                    <a:pt x="605" y="241"/>
                  </a:lnTo>
                  <a:lnTo>
                    <a:pt x="613" y="298"/>
                  </a:lnTo>
                  <a:lnTo>
                    <a:pt x="762" y="298"/>
                  </a:lnTo>
                  <a:lnTo>
                    <a:pt x="777" y="25"/>
                  </a:lnTo>
                  <a:lnTo>
                    <a:pt x="927" y="0"/>
                  </a:lnTo>
                  <a:lnTo>
                    <a:pt x="927" y="305"/>
                  </a:lnTo>
                  <a:lnTo>
                    <a:pt x="1197" y="298"/>
                  </a:lnTo>
                  <a:lnTo>
                    <a:pt x="1197" y="140"/>
                  </a:lnTo>
                  <a:lnTo>
                    <a:pt x="1361" y="145"/>
                  </a:lnTo>
                  <a:lnTo>
                    <a:pt x="1375" y="228"/>
                  </a:lnTo>
                  <a:lnTo>
                    <a:pt x="2687" y="228"/>
                  </a:lnTo>
                  <a:lnTo>
                    <a:pt x="3108" y="298"/>
                  </a:lnTo>
                  <a:lnTo>
                    <a:pt x="3250" y="298"/>
                  </a:lnTo>
                  <a:lnTo>
                    <a:pt x="3250" y="89"/>
                  </a:lnTo>
                  <a:lnTo>
                    <a:pt x="3385" y="95"/>
                  </a:lnTo>
                  <a:lnTo>
                    <a:pt x="3385" y="348"/>
                  </a:lnTo>
                  <a:lnTo>
                    <a:pt x="3521" y="355"/>
                  </a:lnTo>
                  <a:lnTo>
                    <a:pt x="3542" y="235"/>
                  </a:lnTo>
                  <a:lnTo>
                    <a:pt x="3643" y="247"/>
                  </a:lnTo>
                  <a:lnTo>
                    <a:pt x="3635" y="450"/>
                  </a:lnTo>
                  <a:lnTo>
                    <a:pt x="3785" y="450"/>
                  </a:lnTo>
                  <a:lnTo>
                    <a:pt x="3806" y="583"/>
                  </a:lnTo>
                  <a:lnTo>
                    <a:pt x="3899" y="660"/>
                  </a:lnTo>
                  <a:lnTo>
                    <a:pt x="0" y="615"/>
                  </a:lnTo>
                  <a:close/>
                </a:path>
              </a:pathLst>
            </a:custGeom>
            <a:solidFill>
              <a:srgbClr val="D6C7FF"/>
            </a:solidFill>
            <a:ln w="9525">
              <a:noFill/>
              <a:round/>
              <a:headEnd/>
              <a:tailEnd/>
            </a:ln>
          </p:spPr>
          <p:txBody>
            <a:bodyPr/>
            <a:lstStyle/>
            <a:p>
              <a:endParaRPr lang="tr-TR"/>
            </a:p>
          </p:txBody>
        </p:sp>
        <p:sp>
          <p:nvSpPr>
            <p:cNvPr id="17647" name="Freeform 347"/>
            <p:cNvSpPr>
              <a:spLocks/>
            </p:cNvSpPr>
            <p:nvPr/>
          </p:nvSpPr>
          <p:spPr bwMode="auto">
            <a:xfrm>
              <a:off x="3984" y="2866"/>
              <a:ext cx="240" cy="43"/>
            </a:xfrm>
            <a:custGeom>
              <a:avLst/>
              <a:gdLst>
                <a:gd name="T0" fmla="*/ 0 w 720"/>
                <a:gd name="T1" fmla="*/ 0 h 215"/>
                <a:gd name="T2" fmla="*/ 0 w 720"/>
                <a:gd name="T3" fmla="*/ 0 h 215"/>
                <a:gd name="T4" fmla="*/ 0 w 720"/>
                <a:gd name="T5" fmla="*/ 0 h 215"/>
                <a:gd name="T6" fmla="*/ 0 w 720"/>
                <a:gd name="T7" fmla="*/ 0 h 215"/>
                <a:gd name="T8" fmla="*/ 0 w 720"/>
                <a:gd name="T9" fmla="*/ 0 h 215"/>
                <a:gd name="T10" fmla="*/ 0 w 720"/>
                <a:gd name="T11" fmla="*/ 0 h 215"/>
                <a:gd name="T12" fmla="*/ 0 w 720"/>
                <a:gd name="T13" fmla="*/ 0 h 215"/>
                <a:gd name="T14" fmla="*/ 0 w 720"/>
                <a:gd name="T15" fmla="*/ 0 h 215"/>
                <a:gd name="T16" fmla="*/ 0 w 720"/>
                <a:gd name="T17" fmla="*/ 0 h 215"/>
                <a:gd name="T18" fmla="*/ 0 w 720"/>
                <a:gd name="T19" fmla="*/ 0 h 215"/>
                <a:gd name="T20" fmla="*/ 0 w 720"/>
                <a:gd name="T21" fmla="*/ 0 h 215"/>
                <a:gd name="T22" fmla="*/ 0 w 720"/>
                <a:gd name="T23" fmla="*/ 0 h 2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20"/>
                <a:gd name="T37" fmla="*/ 0 h 215"/>
                <a:gd name="T38" fmla="*/ 720 w 720"/>
                <a:gd name="T39" fmla="*/ 215 h 21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20" h="215">
                  <a:moveTo>
                    <a:pt x="648" y="56"/>
                  </a:moveTo>
                  <a:lnTo>
                    <a:pt x="584" y="6"/>
                  </a:lnTo>
                  <a:lnTo>
                    <a:pt x="504" y="75"/>
                  </a:lnTo>
                  <a:lnTo>
                    <a:pt x="398" y="0"/>
                  </a:lnTo>
                  <a:lnTo>
                    <a:pt x="327" y="25"/>
                  </a:lnTo>
                  <a:lnTo>
                    <a:pt x="299" y="88"/>
                  </a:lnTo>
                  <a:lnTo>
                    <a:pt x="170" y="94"/>
                  </a:lnTo>
                  <a:lnTo>
                    <a:pt x="77" y="158"/>
                  </a:lnTo>
                  <a:lnTo>
                    <a:pt x="0" y="196"/>
                  </a:lnTo>
                  <a:lnTo>
                    <a:pt x="720" y="215"/>
                  </a:lnTo>
                  <a:lnTo>
                    <a:pt x="648" y="56"/>
                  </a:lnTo>
                  <a:close/>
                </a:path>
              </a:pathLst>
            </a:custGeom>
            <a:solidFill>
              <a:srgbClr val="80B2B2"/>
            </a:solidFill>
            <a:ln w="9525">
              <a:noFill/>
              <a:round/>
              <a:headEnd/>
              <a:tailEnd/>
            </a:ln>
          </p:spPr>
          <p:txBody>
            <a:bodyPr/>
            <a:lstStyle/>
            <a:p>
              <a:endParaRPr lang="tr-TR"/>
            </a:p>
          </p:txBody>
        </p:sp>
        <p:sp>
          <p:nvSpPr>
            <p:cNvPr id="17648" name="Freeform 348"/>
            <p:cNvSpPr>
              <a:spLocks/>
            </p:cNvSpPr>
            <p:nvPr/>
          </p:nvSpPr>
          <p:spPr bwMode="auto">
            <a:xfrm>
              <a:off x="5072" y="2868"/>
              <a:ext cx="247" cy="52"/>
            </a:xfrm>
            <a:custGeom>
              <a:avLst/>
              <a:gdLst>
                <a:gd name="T0" fmla="*/ 0 w 742"/>
                <a:gd name="T1" fmla="*/ 0 h 260"/>
                <a:gd name="T2" fmla="*/ 0 w 742"/>
                <a:gd name="T3" fmla="*/ 0 h 260"/>
                <a:gd name="T4" fmla="*/ 0 w 742"/>
                <a:gd name="T5" fmla="*/ 0 h 260"/>
                <a:gd name="T6" fmla="*/ 0 w 742"/>
                <a:gd name="T7" fmla="*/ 0 h 260"/>
                <a:gd name="T8" fmla="*/ 0 w 742"/>
                <a:gd name="T9" fmla="*/ 0 h 260"/>
                <a:gd name="T10" fmla="*/ 0 w 742"/>
                <a:gd name="T11" fmla="*/ 0 h 260"/>
                <a:gd name="T12" fmla="*/ 0 w 742"/>
                <a:gd name="T13" fmla="*/ 0 h 260"/>
                <a:gd name="T14" fmla="*/ 0 w 742"/>
                <a:gd name="T15" fmla="*/ 0 h 260"/>
                <a:gd name="T16" fmla="*/ 0 w 742"/>
                <a:gd name="T17" fmla="*/ 0 h 260"/>
                <a:gd name="T18" fmla="*/ 0 w 742"/>
                <a:gd name="T19" fmla="*/ 0 h 260"/>
                <a:gd name="T20" fmla="*/ 0 w 742"/>
                <a:gd name="T21" fmla="*/ 0 h 260"/>
                <a:gd name="T22" fmla="*/ 0 w 742"/>
                <a:gd name="T23" fmla="*/ 0 h 2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42"/>
                <a:gd name="T37" fmla="*/ 0 h 260"/>
                <a:gd name="T38" fmla="*/ 742 w 742"/>
                <a:gd name="T39" fmla="*/ 260 h 2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42" h="260">
                  <a:moveTo>
                    <a:pt x="15" y="52"/>
                  </a:moveTo>
                  <a:lnTo>
                    <a:pt x="122" y="0"/>
                  </a:lnTo>
                  <a:lnTo>
                    <a:pt x="207" y="89"/>
                  </a:lnTo>
                  <a:lnTo>
                    <a:pt x="286" y="133"/>
                  </a:lnTo>
                  <a:lnTo>
                    <a:pt x="322" y="39"/>
                  </a:lnTo>
                  <a:lnTo>
                    <a:pt x="442" y="70"/>
                  </a:lnTo>
                  <a:lnTo>
                    <a:pt x="478" y="121"/>
                  </a:lnTo>
                  <a:lnTo>
                    <a:pt x="578" y="102"/>
                  </a:lnTo>
                  <a:lnTo>
                    <a:pt x="742" y="260"/>
                  </a:lnTo>
                  <a:lnTo>
                    <a:pt x="0" y="229"/>
                  </a:lnTo>
                  <a:lnTo>
                    <a:pt x="15" y="52"/>
                  </a:lnTo>
                  <a:close/>
                </a:path>
              </a:pathLst>
            </a:custGeom>
            <a:solidFill>
              <a:srgbClr val="80B2B2"/>
            </a:solidFill>
            <a:ln w="9525">
              <a:noFill/>
              <a:round/>
              <a:headEnd/>
              <a:tailEnd/>
            </a:ln>
          </p:spPr>
          <p:txBody>
            <a:bodyPr/>
            <a:lstStyle/>
            <a:p>
              <a:endParaRPr lang="tr-TR"/>
            </a:p>
          </p:txBody>
        </p:sp>
        <p:sp>
          <p:nvSpPr>
            <p:cNvPr id="17649" name="Freeform 349"/>
            <p:cNvSpPr>
              <a:spLocks/>
            </p:cNvSpPr>
            <p:nvPr/>
          </p:nvSpPr>
          <p:spPr bwMode="auto">
            <a:xfrm>
              <a:off x="3936" y="2645"/>
              <a:ext cx="1352" cy="331"/>
            </a:xfrm>
            <a:custGeom>
              <a:avLst/>
              <a:gdLst>
                <a:gd name="T0" fmla="*/ 0 w 3771"/>
                <a:gd name="T1" fmla="*/ 0 h 843"/>
                <a:gd name="T2" fmla="*/ 0 w 3771"/>
                <a:gd name="T3" fmla="*/ 0 h 843"/>
                <a:gd name="T4" fmla="*/ 0 w 3771"/>
                <a:gd name="T5" fmla="*/ 0 h 843"/>
                <a:gd name="T6" fmla="*/ 0 w 3771"/>
                <a:gd name="T7" fmla="*/ 0 h 843"/>
                <a:gd name="T8" fmla="*/ 0 w 3771"/>
                <a:gd name="T9" fmla="*/ 0 h 843"/>
                <a:gd name="T10" fmla="*/ 0 w 3771"/>
                <a:gd name="T11" fmla="*/ 0 h 843"/>
                <a:gd name="T12" fmla="*/ 0 w 3771"/>
                <a:gd name="T13" fmla="*/ 0 h 843"/>
                <a:gd name="T14" fmla="*/ 0 w 3771"/>
                <a:gd name="T15" fmla="*/ 0 h 843"/>
                <a:gd name="T16" fmla="*/ 0 w 3771"/>
                <a:gd name="T17" fmla="*/ 0 h 843"/>
                <a:gd name="T18" fmla="*/ 0 w 3771"/>
                <a:gd name="T19" fmla="*/ 0 h 843"/>
                <a:gd name="T20" fmla="*/ 0 w 3771"/>
                <a:gd name="T21" fmla="*/ 0 h 843"/>
                <a:gd name="T22" fmla="*/ 0 w 3771"/>
                <a:gd name="T23" fmla="*/ 0 h 843"/>
                <a:gd name="T24" fmla="*/ 0 w 3771"/>
                <a:gd name="T25" fmla="*/ 0 h 843"/>
                <a:gd name="T26" fmla="*/ 0 w 3771"/>
                <a:gd name="T27" fmla="*/ 0 h 843"/>
                <a:gd name="T28" fmla="*/ 0 w 3771"/>
                <a:gd name="T29" fmla="*/ 0 h 843"/>
                <a:gd name="T30" fmla="*/ 0 w 3771"/>
                <a:gd name="T31" fmla="*/ 0 h 843"/>
                <a:gd name="T32" fmla="*/ 0 w 3771"/>
                <a:gd name="T33" fmla="*/ 0 h 843"/>
                <a:gd name="T34" fmla="*/ 0 w 3771"/>
                <a:gd name="T35" fmla="*/ 0 h 843"/>
                <a:gd name="T36" fmla="*/ 0 w 3771"/>
                <a:gd name="T37" fmla="*/ 0 h 843"/>
                <a:gd name="T38" fmla="*/ 0 w 3771"/>
                <a:gd name="T39" fmla="*/ 0 h 843"/>
                <a:gd name="T40" fmla="*/ 0 w 3771"/>
                <a:gd name="T41" fmla="*/ 0 h 843"/>
                <a:gd name="T42" fmla="*/ 0 w 3771"/>
                <a:gd name="T43" fmla="*/ 0 h 8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771"/>
                <a:gd name="T67" fmla="*/ 0 h 843"/>
                <a:gd name="T68" fmla="*/ 3771 w 3771"/>
                <a:gd name="T69" fmla="*/ 843 h 84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771" h="843">
                  <a:moveTo>
                    <a:pt x="0" y="799"/>
                  </a:moveTo>
                  <a:lnTo>
                    <a:pt x="356" y="260"/>
                  </a:lnTo>
                  <a:lnTo>
                    <a:pt x="905" y="7"/>
                  </a:lnTo>
                  <a:lnTo>
                    <a:pt x="1553" y="0"/>
                  </a:lnTo>
                  <a:lnTo>
                    <a:pt x="1953" y="172"/>
                  </a:lnTo>
                  <a:lnTo>
                    <a:pt x="2380" y="44"/>
                  </a:lnTo>
                  <a:lnTo>
                    <a:pt x="2918" y="68"/>
                  </a:lnTo>
                  <a:lnTo>
                    <a:pt x="3210" y="253"/>
                  </a:lnTo>
                  <a:lnTo>
                    <a:pt x="3586" y="239"/>
                  </a:lnTo>
                  <a:lnTo>
                    <a:pt x="3771" y="573"/>
                  </a:lnTo>
                  <a:lnTo>
                    <a:pt x="3557" y="843"/>
                  </a:lnTo>
                  <a:lnTo>
                    <a:pt x="3400" y="589"/>
                  </a:lnTo>
                  <a:lnTo>
                    <a:pt x="3051" y="565"/>
                  </a:lnTo>
                  <a:lnTo>
                    <a:pt x="2801" y="343"/>
                  </a:lnTo>
                  <a:lnTo>
                    <a:pt x="2173" y="311"/>
                  </a:lnTo>
                  <a:lnTo>
                    <a:pt x="1853" y="463"/>
                  </a:lnTo>
                  <a:lnTo>
                    <a:pt x="1283" y="317"/>
                  </a:lnTo>
                  <a:lnTo>
                    <a:pt x="955" y="343"/>
                  </a:lnTo>
                  <a:lnTo>
                    <a:pt x="933" y="608"/>
                  </a:lnTo>
                  <a:lnTo>
                    <a:pt x="506" y="495"/>
                  </a:lnTo>
                  <a:lnTo>
                    <a:pt x="0" y="799"/>
                  </a:lnTo>
                  <a:close/>
                </a:path>
              </a:pathLst>
            </a:custGeom>
            <a:solidFill>
              <a:srgbClr val="B2FAFF"/>
            </a:solidFill>
            <a:ln w="9525">
              <a:noFill/>
              <a:round/>
              <a:headEnd/>
              <a:tailEnd/>
            </a:ln>
          </p:spPr>
          <p:txBody>
            <a:bodyPr/>
            <a:lstStyle/>
            <a:p>
              <a:endParaRPr lang="tr-TR"/>
            </a:p>
          </p:txBody>
        </p:sp>
        <p:sp>
          <p:nvSpPr>
            <p:cNvPr id="17650" name="Freeform 350"/>
            <p:cNvSpPr>
              <a:spLocks/>
            </p:cNvSpPr>
            <p:nvPr/>
          </p:nvSpPr>
          <p:spPr bwMode="auto">
            <a:xfrm>
              <a:off x="3996" y="2906"/>
              <a:ext cx="1299" cy="128"/>
            </a:xfrm>
            <a:custGeom>
              <a:avLst/>
              <a:gdLst>
                <a:gd name="T0" fmla="*/ 0 w 3899"/>
                <a:gd name="T1" fmla="*/ 0 h 640"/>
                <a:gd name="T2" fmla="*/ 0 w 3899"/>
                <a:gd name="T3" fmla="*/ 0 h 640"/>
                <a:gd name="T4" fmla="*/ 0 w 3899"/>
                <a:gd name="T5" fmla="*/ 0 h 640"/>
                <a:gd name="T6" fmla="*/ 0 w 3899"/>
                <a:gd name="T7" fmla="*/ 0 h 640"/>
                <a:gd name="T8" fmla="*/ 0 w 3899"/>
                <a:gd name="T9" fmla="*/ 0 h 640"/>
                <a:gd name="T10" fmla="*/ 0 w 3899"/>
                <a:gd name="T11" fmla="*/ 0 h 640"/>
                <a:gd name="T12" fmla="*/ 0 w 3899"/>
                <a:gd name="T13" fmla="*/ 0 h 640"/>
                <a:gd name="T14" fmla="*/ 0 w 3899"/>
                <a:gd name="T15" fmla="*/ 0 h 640"/>
                <a:gd name="T16" fmla="*/ 0 w 3899"/>
                <a:gd name="T17" fmla="*/ 0 h 640"/>
                <a:gd name="T18" fmla="*/ 0 w 3899"/>
                <a:gd name="T19" fmla="*/ 0 h 640"/>
                <a:gd name="T20" fmla="*/ 0 w 3899"/>
                <a:gd name="T21" fmla="*/ 0 h 640"/>
                <a:gd name="T22" fmla="*/ 0 w 3899"/>
                <a:gd name="T23" fmla="*/ 0 h 640"/>
                <a:gd name="T24" fmla="*/ 0 w 3899"/>
                <a:gd name="T25" fmla="*/ 0 h 640"/>
                <a:gd name="T26" fmla="*/ 0 w 3899"/>
                <a:gd name="T27" fmla="*/ 0 h 640"/>
                <a:gd name="T28" fmla="*/ 0 w 3899"/>
                <a:gd name="T29" fmla="*/ 0 h 6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899"/>
                <a:gd name="T46" fmla="*/ 0 h 640"/>
                <a:gd name="T47" fmla="*/ 3899 w 3899"/>
                <a:gd name="T48" fmla="*/ 640 h 64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899" h="640">
                  <a:moveTo>
                    <a:pt x="627" y="19"/>
                  </a:moveTo>
                  <a:lnTo>
                    <a:pt x="14" y="19"/>
                  </a:lnTo>
                  <a:lnTo>
                    <a:pt x="177" y="133"/>
                  </a:lnTo>
                  <a:lnTo>
                    <a:pt x="0" y="203"/>
                  </a:lnTo>
                  <a:lnTo>
                    <a:pt x="65" y="399"/>
                  </a:lnTo>
                  <a:lnTo>
                    <a:pt x="685" y="513"/>
                  </a:lnTo>
                  <a:lnTo>
                    <a:pt x="1240" y="494"/>
                  </a:lnTo>
                  <a:lnTo>
                    <a:pt x="2523" y="640"/>
                  </a:lnTo>
                  <a:lnTo>
                    <a:pt x="3385" y="590"/>
                  </a:lnTo>
                  <a:lnTo>
                    <a:pt x="3899" y="590"/>
                  </a:lnTo>
                  <a:lnTo>
                    <a:pt x="3742" y="323"/>
                  </a:lnTo>
                  <a:lnTo>
                    <a:pt x="3763" y="63"/>
                  </a:lnTo>
                  <a:lnTo>
                    <a:pt x="983" y="0"/>
                  </a:lnTo>
                  <a:lnTo>
                    <a:pt x="627" y="19"/>
                  </a:lnTo>
                  <a:close/>
                </a:path>
              </a:pathLst>
            </a:custGeom>
            <a:solidFill>
              <a:srgbClr val="B2B2B2"/>
            </a:solidFill>
            <a:ln w="9525">
              <a:noFill/>
              <a:round/>
              <a:headEnd/>
              <a:tailEnd/>
            </a:ln>
          </p:spPr>
          <p:txBody>
            <a:bodyPr/>
            <a:lstStyle/>
            <a:p>
              <a:endParaRPr lang="tr-TR"/>
            </a:p>
          </p:txBody>
        </p:sp>
        <p:sp>
          <p:nvSpPr>
            <p:cNvPr id="17651" name="Freeform 351"/>
            <p:cNvSpPr>
              <a:spLocks/>
            </p:cNvSpPr>
            <p:nvPr/>
          </p:nvSpPr>
          <p:spPr bwMode="auto">
            <a:xfrm>
              <a:off x="5048" y="2920"/>
              <a:ext cx="157" cy="59"/>
            </a:xfrm>
            <a:custGeom>
              <a:avLst/>
              <a:gdLst>
                <a:gd name="T0" fmla="*/ 0 w 470"/>
                <a:gd name="T1" fmla="*/ 0 h 295"/>
                <a:gd name="T2" fmla="*/ 0 w 470"/>
                <a:gd name="T3" fmla="*/ 0 h 295"/>
                <a:gd name="T4" fmla="*/ 0 w 470"/>
                <a:gd name="T5" fmla="*/ 0 h 295"/>
                <a:gd name="T6" fmla="*/ 0 w 470"/>
                <a:gd name="T7" fmla="*/ 0 h 295"/>
                <a:gd name="T8" fmla="*/ 0 w 470"/>
                <a:gd name="T9" fmla="*/ 0 h 295"/>
                <a:gd name="T10" fmla="*/ 0 w 470"/>
                <a:gd name="T11" fmla="*/ 0 h 295"/>
                <a:gd name="T12" fmla="*/ 0 w 470"/>
                <a:gd name="T13" fmla="*/ 0 h 295"/>
                <a:gd name="T14" fmla="*/ 0 60000 65536"/>
                <a:gd name="T15" fmla="*/ 0 60000 65536"/>
                <a:gd name="T16" fmla="*/ 0 60000 65536"/>
                <a:gd name="T17" fmla="*/ 0 60000 65536"/>
                <a:gd name="T18" fmla="*/ 0 60000 65536"/>
                <a:gd name="T19" fmla="*/ 0 60000 65536"/>
                <a:gd name="T20" fmla="*/ 0 60000 65536"/>
                <a:gd name="T21" fmla="*/ 0 w 470"/>
                <a:gd name="T22" fmla="*/ 0 h 295"/>
                <a:gd name="T23" fmla="*/ 470 w 470"/>
                <a:gd name="T24" fmla="*/ 295 h 29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0" h="295">
                  <a:moveTo>
                    <a:pt x="4" y="295"/>
                  </a:moveTo>
                  <a:lnTo>
                    <a:pt x="452" y="271"/>
                  </a:lnTo>
                  <a:lnTo>
                    <a:pt x="470" y="60"/>
                  </a:lnTo>
                  <a:lnTo>
                    <a:pt x="93" y="0"/>
                  </a:lnTo>
                  <a:lnTo>
                    <a:pt x="0" y="64"/>
                  </a:lnTo>
                  <a:lnTo>
                    <a:pt x="4" y="295"/>
                  </a:lnTo>
                  <a:close/>
                </a:path>
              </a:pathLst>
            </a:custGeom>
            <a:solidFill>
              <a:srgbClr val="7F7F7F"/>
            </a:solidFill>
            <a:ln w="9525">
              <a:noFill/>
              <a:round/>
              <a:headEnd/>
              <a:tailEnd/>
            </a:ln>
          </p:spPr>
          <p:txBody>
            <a:bodyPr/>
            <a:lstStyle/>
            <a:p>
              <a:endParaRPr lang="tr-TR"/>
            </a:p>
          </p:txBody>
        </p:sp>
        <p:sp>
          <p:nvSpPr>
            <p:cNvPr id="17652" name="Freeform 352"/>
            <p:cNvSpPr>
              <a:spLocks/>
            </p:cNvSpPr>
            <p:nvPr/>
          </p:nvSpPr>
          <p:spPr bwMode="auto">
            <a:xfrm>
              <a:off x="4484" y="2955"/>
              <a:ext cx="224" cy="20"/>
            </a:xfrm>
            <a:custGeom>
              <a:avLst/>
              <a:gdLst>
                <a:gd name="T0" fmla="*/ 0 w 673"/>
                <a:gd name="T1" fmla="*/ 0 h 103"/>
                <a:gd name="T2" fmla="*/ 0 w 673"/>
                <a:gd name="T3" fmla="*/ 0 h 103"/>
                <a:gd name="T4" fmla="*/ 0 w 673"/>
                <a:gd name="T5" fmla="*/ 0 h 103"/>
                <a:gd name="T6" fmla="*/ 0 w 673"/>
                <a:gd name="T7" fmla="*/ 0 h 103"/>
                <a:gd name="T8" fmla="*/ 0 w 673"/>
                <a:gd name="T9" fmla="*/ 0 h 103"/>
                <a:gd name="T10" fmla="*/ 0 w 673"/>
                <a:gd name="T11" fmla="*/ 0 h 103"/>
                <a:gd name="T12" fmla="*/ 0 60000 65536"/>
                <a:gd name="T13" fmla="*/ 0 60000 65536"/>
                <a:gd name="T14" fmla="*/ 0 60000 65536"/>
                <a:gd name="T15" fmla="*/ 0 60000 65536"/>
                <a:gd name="T16" fmla="*/ 0 60000 65536"/>
                <a:gd name="T17" fmla="*/ 0 60000 65536"/>
                <a:gd name="T18" fmla="*/ 0 w 673"/>
                <a:gd name="T19" fmla="*/ 0 h 103"/>
                <a:gd name="T20" fmla="*/ 673 w 673"/>
                <a:gd name="T21" fmla="*/ 103 h 103"/>
              </a:gdLst>
              <a:ahLst/>
              <a:cxnLst>
                <a:cxn ang="T12">
                  <a:pos x="T0" y="T1"/>
                </a:cxn>
                <a:cxn ang="T13">
                  <a:pos x="T2" y="T3"/>
                </a:cxn>
                <a:cxn ang="T14">
                  <a:pos x="T4" y="T5"/>
                </a:cxn>
                <a:cxn ang="T15">
                  <a:pos x="T6" y="T7"/>
                </a:cxn>
                <a:cxn ang="T16">
                  <a:pos x="T8" y="T9"/>
                </a:cxn>
                <a:cxn ang="T17">
                  <a:pos x="T10" y="T11"/>
                </a:cxn>
              </a:cxnLst>
              <a:rect l="T18" t="T19" r="T20" b="T21"/>
              <a:pathLst>
                <a:path w="673" h="103">
                  <a:moveTo>
                    <a:pt x="105" y="0"/>
                  </a:moveTo>
                  <a:lnTo>
                    <a:pt x="0" y="44"/>
                  </a:lnTo>
                  <a:lnTo>
                    <a:pt x="632" y="103"/>
                  </a:lnTo>
                  <a:lnTo>
                    <a:pt x="673" y="44"/>
                  </a:lnTo>
                  <a:lnTo>
                    <a:pt x="105" y="0"/>
                  </a:lnTo>
                  <a:close/>
                </a:path>
              </a:pathLst>
            </a:custGeom>
            <a:solidFill>
              <a:srgbClr val="A38C8C"/>
            </a:solidFill>
            <a:ln w="9525">
              <a:noFill/>
              <a:round/>
              <a:headEnd/>
              <a:tailEnd/>
            </a:ln>
          </p:spPr>
          <p:txBody>
            <a:bodyPr/>
            <a:lstStyle/>
            <a:p>
              <a:endParaRPr lang="tr-TR"/>
            </a:p>
          </p:txBody>
        </p:sp>
        <p:sp>
          <p:nvSpPr>
            <p:cNvPr id="17653" name="Freeform 353"/>
            <p:cNvSpPr>
              <a:spLocks/>
            </p:cNvSpPr>
            <p:nvPr/>
          </p:nvSpPr>
          <p:spPr bwMode="auto">
            <a:xfrm>
              <a:off x="4766" y="2967"/>
              <a:ext cx="207" cy="19"/>
            </a:xfrm>
            <a:custGeom>
              <a:avLst/>
              <a:gdLst>
                <a:gd name="T0" fmla="*/ 0 w 619"/>
                <a:gd name="T1" fmla="*/ 0 h 99"/>
                <a:gd name="T2" fmla="*/ 0 w 619"/>
                <a:gd name="T3" fmla="*/ 0 h 99"/>
                <a:gd name="T4" fmla="*/ 0 w 619"/>
                <a:gd name="T5" fmla="*/ 0 h 99"/>
                <a:gd name="T6" fmla="*/ 0 w 619"/>
                <a:gd name="T7" fmla="*/ 0 h 99"/>
                <a:gd name="T8" fmla="*/ 0 w 619"/>
                <a:gd name="T9" fmla="*/ 0 h 99"/>
                <a:gd name="T10" fmla="*/ 0 w 619"/>
                <a:gd name="T11" fmla="*/ 0 h 99"/>
                <a:gd name="T12" fmla="*/ 0 60000 65536"/>
                <a:gd name="T13" fmla="*/ 0 60000 65536"/>
                <a:gd name="T14" fmla="*/ 0 60000 65536"/>
                <a:gd name="T15" fmla="*/ 0 60000 65536"/>
                <a:gd name="T16" fmla="*/ 0 60000 65536"/>
                <a:gd name="T17" fmla="*/ 0 60000 65536"/>
                <a:gd name="T18" fmla="*/ 0 w 619"/>
                <a:gd name="T19" fmla="*/ 0 h 99"/>
                <a:gd name="T20" fmla="*/ 619 w 619"/>
                <a:gd name="T21" fmla="*/ 99 h 99"/>
              </a:gdLst>
              <a:ahLst/>
              <a:cxnLst>
                <a:cxn ang="T12">
                  <a:pos x="T0" y="T1"/>
                </a:cxn>
                <a:cxn ang="T13">
                  <a:pos x="T2" y="T3"/>
                </a:cxn>
                <a:cxn ang="T14">
                  <a:pos x="T4" y="T5"/>
                </a:cxn>
                <a:cxn ang="T15">
                  <a:pos x="T6" y="T7"/>
                </a:cxn>
                <a:cxn ang="T16">
                  <a:pos x="T8" y="T9"/>
                </a:cxn>
                <a:cxn ang="T17">
                  <a:pos x="T10" y="T11"/>
                </a:cxn>
              </a:cxnLst>
              <a:rect l="T18" t="T19" r="T20" b="T21"/>
              <a:pathLst>
                <a:path w="619" h="99">
                  <a:moveTo>
                    <a:pt x="51" y="0"/>
                  </a:moveTo>
                  <a:lnTo>
                    <a:pt x="0" y="54"/>
                  </a:lnTo>
                  <a:lnTo>
                    <a:pt x="574" y="99"/>
                  </a:lnTo>
                  <a:lnTo>
                    <a:pt x="619" y="33"/>
                  </a:lnTo>
                  <a:lnTo>
                    <a:pt x="51" y="0"/>
                  </a:lnTo>
                  <a:close/>
                </a:path>
              </a:pathLst>
            </a:custGeom>
            <a:solidFill>
              <a:srgbClr val="A38C8C"/>
            </a:solidFill>
            <a:ln w="9525">
              <a:noFill/>
              <a:round/>
              <a:headEnd/>
              <a:tailEnd/>
            </a:ln>
          </p:spPr>
          <p:txBody>
            <a:bodyPr/>
            <a:lstStyle/>
            <a:p>
              <a:endParaRPr lang="tr-TR"/>
            </a:p>
          </p:txBody>
        </p:sp>
        <p:sp>
          <p:nvSpPr>
            <p:cNvPr id="17654" name="Freeform 354"/>
            <p:cNvSpPr>
              <a:spLocks/>
            </p:cNvSpPr>
            <p:nvPr/>
          </p:nvSpPr>
          <p:spPr bwMode="auto">
            <a:xfrm>
              <a:off x="4973" y="2740"/>
              <a:ext cx="113" cy="236"/>
            </a:xfrm>
            <a:custGeom>
              <a:avLst/>
              <a:gdLst>
                <a:gd name="T0" fmla="*/ 0 w 341"/>
                <a:gd name="T1" fmla="*/ 0 h 1179"/>
                <a:gd name="T2" fmla="*/ 0 w 341"/>
                <a:gd name="T3" fmla="*/ 0 h 1179"/>
                <a:gd name="T4" fmla="*/ 0 w 341"/>
                <a:gd name="T5" fmla="*/ 0 h 1179"/>
                <a:gd name="T6" fmla="*/ 0 w 341"/>
                <a:gd name="T7" fmla="*/ 0 h 1179"/>
                <a:gd name="T8" fmla="*/ 0 w 341"/>
                <a:gd name="T9" fmla="*/ 0 h 1179"/>
                <a:gd name="T10" fmla="*/ 0 w 341"/>
                <a:gd name="T11" fmla="*/ 0 h 1179"/>
                <a:gd name="T12" fmla="*/ 0 w 341"/>
                <a:gd name="T13" fmla="*/ 0 h 1179"/>
                <a:gd name="T14" fmla="*/ 0 60000 65536"/>
                <a:gd name="T15" fmla="*/ 0 60000 65536"/>
                <a:gd name="T16" fmla="*/ 0 60000 65536"/>
                <a:gd name="T17" fmla="*/ 0 60000 65536"/>
                <a:gd name="T18" fmla="*/ 0 60000 65536"/>
                <a:gd name="T19" fmla="*/ 0 60000 65536"/>
                <a:gd name="T20" fmla="*/ 0 60000 65536"/>
                <a:gd name="T21" fmla="*/ 0 w 341"/>
                <a:gd name="T22" fmla="*/ 0 h 1179"/>
                <a:gd name="T23" fmla="*/ 341 w 341"/>
                <a:gd name="T24" fmla="*/ 1179 h 11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1" h="1179">
                  <a:moveTo>
                    <a:pt x="324" y="917"/>
                  </a:moveTo>
                  <a:lnTo>
                    <a:pt x="341" y="381"/>
                  </a:lnTo>
                  <a:lnTo>
                    <a:pt x="38" y="0"/>
                  </a:lnTo>
                  <a:lnTo>
                    <a:pt x="0" y="1179"/>
                  </a:lnTo>
                  <a:lnTo>
                    <a:pt x="275" y="1021"/>
                  </a:lnTo>
                  <a:lnTo>
                    <a:pt x="324" y="917"/>
                  </a:lnTo>
                  <a:close/>
                </a:path>
              </a:pathLst>
            </a:custGeom>
            <a:solidFill>
              <a:srgbClr val="944D4D"/>
            </a:solidFill>
            <a:ln w="9525">
              <a:noFill/>
              <a:round/>
              <a:headEnd/>
              <a:tailEnd/>
            </a:ln>
          </p:spPr>
          <p:txBody>
            <a:bodyPr/>
            <a:lstStyle/>
            <a:p>
              <a:endParaRPr lang="tr-TR"/>
            </a:p>
          </p:txBody>
        </p:sp>
        <p:sp>
          <p:nvSpPr>
            <p:cNvPr id="17655" name="Freeform 355"/>
            <p:cNvSpPr>
              <a:spLocks/>
            </p:cNvSpPr>
            <p:nvPr/>
          </p:nvSpPr>
          <p:spPr bwMode="auto">
            <a:xfrm>
              <a:off x="4752" y="2740"/>
              <a:ext cx="233" cy="235"/>
            </a:xfrm>
            <a:custGeom>
              <a:avLst/>
              <a:gdLst>
                <a:gd name="T0" fmla="*/ 0 w 1437"/>
                <a:gd name="T1" fmla="*/ 0 h 1178"/>
                <a:gd name="T2" fmla="*/ 0 w 1437"/>
                <a:gd name="T3" fmla="*/ 0 h 1178"/>
                <a:gd name="T4" fmla="*/ 0 w 1437"/>
                <a:gd name="T5" fmla="*/ 0 h 1178"/>
                <a:gd name="T6" fmla="*/ 0 w 1437"/>
                <a:gd name="T7" fmla="*/ 0 h 1178"/>
                <a:gd name="T8" fmla="*/ 0 w 1437"/>
                <a:gd name="T9" fmla="*/ 0 h 1178"/>
                <a:gd name="T10" fmla="*/ 0 w 1437"/>
                <a:gd name="T11" fmla="*/ 0 h 1178"/>
                <a:gd name="T12" fmla="*/ 0 w 1437"/>
                <a:gd name="T13" fmla="*/ 0 h 1178"/>
                <a:gd name="T14" fmla="*/ 0 w 1437"/>
                <a:gd name="T15" fmla="*/ 0 h 1178"/>
                <a:gd name="T16" fmla="*/ 0 w 1437"/>
                <a:gd name="T17" fmla="*/ 0 h 1178"/>
                <a:gd name="T18" fmla="*/ 0 w 1437"/>
                <a:gd name="T19" fmla="*/ 0 h 11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37"/>
                <a:gd name="T31" fmla="*/ 0 h 1178"/>
                <a:gd name="T32" fmla="*/ 1437 w 1437"/>
                <a:gd name="T33" fmla="*/ 1178 h 11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37" h="1178">
                  <a:moveTo>
                    <a:pt x="0" y="92"/>
                  </a:moveTo>
                  <a:lnTo>
                    <a:pt x="38" y="1083"/>
                  </a:lnTo>
                  <a:lnTo>
                    <a:pt x="640" y="1119"/>
                  </a:lnTo>
                  <a:lnTo>
                    <a:pt x="669" y="908"/>
                  </a:lnTo>
                  <a:lnTo>
                    <a:pt x="823" y="917"/>
                  </a:lnTo>
                  <a:lnTo>
                    <a:pt x="817" y="1138"/>
                  </a:lnTo>
                  <a:lnTo>
                    <a:pt x="1420" y="1178"/>
                  </a:lnTo>
                  <a:lnTo>
                    <a:pt x="1437" y="0"/>
                  </a:lnTo>
                  <a:lnTo>
                    <a:pt x="0" y="92"/>
                  </a:lnTo>
                  <a:close/>
                </a:path>
              </a:pathLst>
            </a:custGeom>
            <a:solidFill>
              <a:srgbClr val="E09D66"/>
            </a:solidFill>
            <a:ln w="9525">
              <a:noFill/>
              <a:round/>
              <a:headEnd/>
              <a:tailEnd/>
            </a:ln>
          </p:spPr>
          <p:txBody>
            <a:bodyPr/>
            <a:lstStyle/>
            <a:p>
              <a:endParaRPr lang="tr-TR"/>
            </a:p>
          </p:txBody>
        </p:sp>
        <p:sp>
          <p:nvSpPr>
            <p:cNvPr id="17656" name="Freeform 356"/>
            <p:cNvSpPr>
              <a:spLocks/>
            </p:cNvSpPr>
            <p:nvPr/>
          </p:nvSpPr>
          <p:spPr bwMode="auto">
            <a:xfrm>
              <a:off x="3984" y="2832"/>
              <a:ext cx="720" cy="131"/>
            </a:xfrm>
            <a:custGeom>
              <a:avLst/>
              <a:gdLst>
                <a:gd name="T0" fmla="*/ 5 w 943"/>
                <a:gd name="T1" fmla="*/ 0 h 477"/>
                <a:gd name="T2" fmla="*/ 0 w 943"/>
                <a:gd name="T3" fmla="*/ 0 h 477"/>
                <a:gd name="T4" fmla="*/ 2 w 943"/>
                <a:gd name="T5" fmla="*/ 0 h 477"/>
                <a:gd name="T6" fmla="*/ 5 w 943"/>
                <a:gd name="T7" fmla="*/ 0 h 477"/>
                <a:gd name="T8" fmla="*/ 5 w 943"/>
                <a:gd name="T9" fmla="*/ 0 h 477"/>
                <a:gd name="T10" fmla="*/ 5 w 943"/>
                <a:gd name="T11" fmla="*/ 0 h 477"/>
                <a:gd name="T12" fmla="*/ 0 60000 65536"/>
                <a:gd name="T13" fmla="*/ 0 60000 65536"/>
                <a:gd name="T14" fmla="*/ 0 60000 65536"/>
                <a:gd name="T15" fmla="*/ 0 60000 65536"/>
                <a:gd name="T16" fmla="*/ 0 60000 65536"/>
                <a:gd name="T17" fmla="*/ 0 60000 65536"/>
                <a:gd name="T18" fmla="*/ 0 w 943"/>
                <a:gd name="T19" fmla="*/ 0 h 477"/>
                <a:gd name="T20" fmla="*/ 943 w 943"/>
                <a:gd name="T21" fmla="*/ 477 h 477"/>
              </a:gdLst>
              <a:ahLst/>
              <a:cxnLst>
                <a:cxn ang="T12">
                  <a:pos x="T0" y="T1"/>
                </a:cxn>
                <a:cxn ang="T13">
                  <a:pos x="T2" y="T3"/>
                </a:cxn>
                <a:cxn ang="T14">
                  <a:pos x="T4" y="T5"/>
                </a:cxn>
                <a:cxn ang="T15">
                  <a:pos x="T6" y="T7"/>
                </a:cxn>
                <a:cxn ang="T16">
                  <a:pos x="T8" y="T9"/>
                </a:cxn>
                <a:cxn ang="T17">
                  <a:pos x="T10" y="T11"/>
                </a:cxn>
              </a:cxnLst>
              <a:rect l="T18" t="T19" r="T20" b="T21"/>
              <a:pathLst>
                <a:path w="943" h="477">
                  <a:moveTo>
                    <a:pt x="923" y="0"/>
                  </a:moveTo>
                  <a:lnTo>
                    <a:pt x="0" y="33"/>
                  </a:lnTo>
                  <a:lnTo>
                    <a:pt x="37" y="422"/>
                  </a:lnTo>
                  <a:lnTo>
                    <a:pt x="943" y="477"/>
                  </a:lnTo>
                  <a:lnTo>
                    <a:pt x="923" y="0"/>
                  </a:lnTo>
                  <a:close/>
                </a:path>
              </a:pathLst>
            </a:custGeom>
            <a:solidFill>
              <a:srgbClr val="B87D4C"/>
            </a:solidFill>
            <a:ln w="9525">
              <a:noFill/>
              <a:round/>
              <a:headEnd/>
              <a:tailEnd/>
            </a:ln>
          </p:spPr>
          <p:txBody>
            <a:bodyPr/>
            <a:lstStyle/>
            <a:p>
              <a:endParaRPr lang="tr-TR"/>
            </a:p>
          </p:txBody>
        </p:sp>
        <p:sp>
          <p:nvSpPr>
            <p:cNvPr id="17657" name="Freeform 357"/>
            <p:cNvSpPr>
              <a:spLocks/>
            </p:cNvSpPr>
            <p:nvPr/>
          </p:nvSpPr>
          <p:spPr bwMode="auto">
            <a:xfrm>
              <a:off x="4704" y="2832"/>
              <a:ext cx="241" cy="70"/>
            </a:xfrm>
            <a:custGeom>
              <a:avLst/>
              <a:gdLst>
                <a:gd name="T0" fmla="*/ 0 w 1190"/>
                <a:gd name="T1" fmla="*/ 0 h 273"/>
                <a:gd name="T2" fmla="*/ 0 w 1190"/>
                <a:gd name="T3" fmla="*/ 0 h 273"/>
                <a:gd name="T4" fmla="*/ 0 w 1190"/>
                <a:gd name="T5" fmla="*/ 0 h 273"/>
                <a:gd name="T6" fmla="*/ 0 w 1190"/>
                <a:gd name="T7" fmla="*/ 0 h 273"/>
                <a:gd name="T8" fmla="*/ 0 w 1190"/>
                <a:gd name="T9" fmla="*/ 0 h 273"/>
                <a:gd name="T10" fmla="*/ 0 w 1190"/>
                <a:gd name="T11" fmla="*/ 0 h 273"/>
                <a:gd name="T12" fmla="*/ 0 60000 65536"/>
                <a:gd name="T13" fmla="*/ 0 60000 65536"/>
                <a:gd name="T14" fmla="*/ 0 60000 65536"/>
                <a:gd name="T15" fmla="*/ 0 60000 65536"/>
                <a:gd name="T16" fmla="*/ 0 60000 65536"/>
                <a:gd name="T17" fmla="*/ 0 60000 65536"/>
                <a:gd name="T18" fmla="*/ 0 w 1190"/>
                <a:gd name="T19" fmla="*/ 0 h 273"/>
                <a:gd name="T20" fmla="*/ 1190 w 1190"/>
                <a:gd name="T21" fmla="*/ 273 h 273"/>
              </a:gdLst>
              <a:ahLst/>
              <a:cxnLst>
                <a:cxn ang="T12">
                  <a:pos x="T0" y="T1"/>
                </a:cxn>
                <a:cxn ang="T13">
                  <a:pos x="T2" y="T3"/>
                </a:cxn>
                <a:cxn ang="T14">
                  <a:pos x="T4" y="T5"/>
                </a:cxn>
                <a:cxn ang="T15">
                  <a:pos x="T6" y="T7"/>
                </a:cxn>
                <a:cxn ang="T16">
                  <a:pos x="T8" y="T9"/>
                </a:cxn>
                <a:cxn ang="T17">
                  <a:pos x="T10" y="T11"/>
                </a:cxn>
              </a:cxnLst>
              <a:rect l="T18" t="T19" r="T20" b="T21"/>
              <a:pathLst>
                <a:path w="1190" h="273">
                  <a:moveTo>
                    <a:pt x="5" y="45"/>
                  </a:moveTo>
                  <a:lnTo>
                    <a:pt x="0" y="243"/>
                  </a:lnTo>
                  <a:lnTo>
                    <a:pt x="1190" y="273"/>
                  </a:lnTo>
                  <a:lnTo>
                    <a:pt x="1190" y="0"/>
                  </a:lnTo>
                  <a:lnTo>
                    <a:pt x="5" y="45"/>
                  </a:lnTo>
                  <a:close/>
                </a:path>
              </a:pathLst>
            </a:custGeom>
            <a:solidFill>
              <a:srgbClr val="B2FAFF"/>
            </a:solidFill>
            <a:ln w="9525">
              <a:noFill/>
              <a:round/>
              <a:headEnd/>
              <a:tailEnd/>
            </a:ln>
          </p:spPr>
          <p:txBody>
            <a:bodyPr/>
            <a:lstStyle/>
            <a:p>
              <a:endParaRPr lang="tr-TR"/>
            </a:p>
          </p:txBody>
        </p:sp>
        <p:sp>
          <p:nvSpPr>
            <p:cNvPr id="17658" name="Freeform 358"/>
            <p:cNvSpPr>
              <a:spLocks/>
            </p:cNvSpPr>
            <p:nvPr/>
          </p:nvSpPr>
          <p:spPr bwMode="auto">
            <a:xfrm>
              <a:off x="4704" y="2845"/>
              <a:ext cx="241" cy="47"/>
            </a:xfrm>
            <a:custGeom>
              <a:avLst/>
              <a:gdLst>
                <a:gd name="T0" fmla="*/ 0 w 1201"/>
                <a:gd name="T1" fmla="*/ 0 h 258"/>
                <a:gd name="T2" fmla="*/ 0 w 1201"/>
                <a:gd name="T3" fmla="*/ 0 h 258"/>
                <a:gd name="T4" fmla="*/ 0 w 1201"/>
                <a:gd name="T5" fmla="*/ 0 h 258"/>
                <a:gd name="T6" fmla="*/ 0 w 1201"/>
                <a:gd name="T7" fmla="*/ 0 h 258"/>
                <a:gd name="T8" fmla="*/ 0 w 1201"/>
                <a:gd name="T9" fmla="*/ 0 h 258"/>
                <a:gd name="T10" fmla="*/ 0 w 1201"/>
                <a:gd name="T11" fmla="*/ 0 h 258"/>
                <a:gd name="T12" fmla="*/ 0 w 1201"/>
                <a:gd name="T13" fmla="*/ 0 h 258"/>
                <a:gd name="T14" fmla="*/ 0 w 1201"/>
                <a:gd name="T15" fmla="*/ 0 h 258"/>
                <a:gd name="T16" fmla="*/ 0 w 1201"/>
                <a:gd name="T17" fmla="*/ 0 h 258"/>
                <a:gd name="T18" fmla="*/ 0 w 1201"/>
                <a:gd name="T19" fmla="*/ 0 h 258"/>
                <a:gd name="T20" fmla="*/ 0 w 1201"/>
                <a:gd name="T21" fmla="*/ 0 h 258"/>
                <a:gd name="T22" fmla="*/ 0 w 1201"/>
                <a:gd name="T23" fmla="*/ 0 h 2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01"/>
                <a:gd name="T37" fmla="*/ 0 h 258"/>
                <a:gd name="T38" fmla="*/ 1201 w 1201"/>
                <a:gd name="T39" fmla="*/ 258 h 2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01" h="258">
                  <a:moveTo>
                    <a:pt x="16" y="258"/>
                  </a:moveTo>
                  <a:lnTo>
                    <a:pt x="128" y="159"/>
                  </a:lnTo>
                  <a:lnTo>
                    <a:pt x="250" y="189"/>
                  </a:lnTo>
                  <a:lnTo>
                    <a:pt x="466" y="119"/>
                  </a:lnTo>
                  <a:lnTo>
                    <a:pt x="656" y="193"/>
                  </a:lnTo>
                  <a:lnTo>
                    <a:pt x="878" y="105"/>
                  </a:lnTo>
                  <a:lnTo>
                    <a:pt x="1068" y="184"/>
                  </a:lnTo>
                  <a:lnTo>
                    <a:pt x="1201" y="85"/>
                  </a:lnTo>
                  <a:lnTo>
                    <a:pt x="1195" y="0"/>
                  </a:lnTo>
                  <a:lnTo>
                    <a:pt x="0" y="40"/>
                  </a:lnTo>
                  <a:lnTo>
                    <a:pt x="16" y="258"/>
                  </a:lnTo>
                  <a:close/>
                </a:path>
              </a:pathLst>
            </a:custGeom>
            <a:solidFill>
              <a:srgbClr val="80D2ED"/>
            </a:solidFill>
            <a:ln w="9525">
              <a:noFill/>
              <a:round/>
              <a:headEnd/>
              <a:tailEnd/>
            </a:ln>
          </p:spPr>
          <p:txBody>
            <a:bodyPr/>
            <a:lstStyle/>
            <a:p>
              <a:endParaRPr lang="tr-TR"/>
            </a:p>
          </p:txBody>
        </p:sp>
        <p:sp>
          <p:nvSpPr>
            <p:cNvPr id="17659" name="Freeform 359"/>
            <p:cNvSpPr>
              <a:spLocks/>
            </p:cNvSpPr>
            <p:nvPr/>
          </p:nvSpPr>
          <p:spPr bwMode="auto">
            <a:xfrm>
              <a:off x="4704" y="2736"/>
              <a:ext cx="247" cy="97"/>
            </a:xfrm>
            <a:custGeom>
              <a:avLst/>
              <a:gdLst>
                <a:gd name="T0" fmla="*/ 0 w 1240"/>
                <a:gd name="T1" fmla="*/ 0 h 316"/>
                <a:gd name="T2" fmla="*/ 0 w 1240"/>
                <a:gd name="T3" fmla="*/ 0 h 316"/>
                <a:gd name="T4" fmla="*/ 0 w 1240"/>
                <a:gd name="T5" fmla="*/ 0 h 316"/>
                <a:gd name="T6" fmla="*/ 0 w 1240"/>
                <a:gd name="T7" fmla="*/ 0 h 316"/>
                <a:gd name="T8" fmla="*/ 0 w 1240"/>
                <a:gd name="T9" fmla="*/ 0 h 316"/>
                <a:gd name="T10" fmla="*/ 0 w 1240"/>
                <a:gd name="T11" fmla="*/ 0 h 316"/>
                <a:gd name="T12" fmla="*/ 0 60000 65536"/>
                <a:gd name="T13" fmla="*/ 0 60000 65536"/>
                <a:gd name="T14" fmla="*/ 0 60000 65536"/>
                <a:gd name="T15" fmla="*/ 0 60000 65536"/>
                <a:gd name="T16" fmla="*/ 0 60000 65536"/>
                <a:gd name="T17" fmla="*/ 0 60000 65536"/>
                <a:gd name="T18" fmla="*/ 0 w 1240"/>
                <a:gd name="T19" fmla="*/ 0 h 316"/>
                <a:gd name="T20" fmla="*/ 1240 w 1240"/>
                <a:gd name="T21" fmla="*/ 316 h 316"/>
              </a:gdLst>
              <a:ahLst/>
              <a:cxnLst>
                <a:cxn ang="T12">
                  <a:pos x="T0" y="T1"/>
                </a:cxn>
                <a:cxn ang="T13">
                  <a:pos x="T2" y="T3"/>
                </a:cxn>
                <a:cxn ang="T14">
                  <a:pos x="T4" y="T5"/>
                </a:cxn>
                <a:cxn ang="T15">
                  <a:pos x="T6" y="T7"/>
                </a:cxn>
                <a:cxn ang="T16">
                  <a:pos x="T8" y="T9"/>
                </a:cxn>
                <a:cxn ang="T17">
                  <a:pos x="T10" y="T11"/>
                </a:cxn>
              </a:cxnLst>
              <a:rect l="T18" t="T19" r="T20" b="T21"/>
              <a:pathLst>
                <a:path w="1240" h="316">
                  <a:moveTo>
                    <a:pt x="0" y="74"/>
                  </a:moveTo>
                  <a:lnTo>
                    <a:pt x="5" y="316"/>
                  </a:lnTo>
                  <a:lnTo>
                    <a:pt x="1240" y="266"/>
                  </a:lnTo>
                  <a:lnTo>
                    <a:pt x="1240" y="0"/>
                  </a:lnTo>
                  <a:lnTo>
                    <a:pt x="0" y="74"/>
                  </a:lnTo>
                  <a:close/>
                </a:path>
              </a:pathLst>
            </a:custGeom>
            <a:solidFill>
              <a:srgbClr val="B2FAFF"/>
            </a:solidFill>
            <a:ln w="9525">
              <a:noFill/>
              <a:round/>
              <a:headEnd/>
              <a:tailEnd/>
            </a:ln>
          </p:spPr>
          <p:txBody>
            <a:bodyPr/>
            <a:lstStyle/>
            <a:p>
              <a:endParaRPr lang="tr-TR"/>
            </a:p>
          </p:txBody>
        </p:sp>
        <p:sp>
          <p:nvSpPr>
            <p:cNvPr id="17660" name="Freeform 360"/>
            <p:cNvSpPr>
              <a:spLocks/>
            </p:cNvSpPr>
            <p:nvPr/>
          </p:nvSpPr>
          <p:spPr bwMode="auto">
            <a:xfrm>
              <a:off x="4704" y="2767"/>
              <a:ext cx="247" cy="65"/>
            </a:xfrm>
            <a:custGeom>
              <a:avLst/>
              <a:gdLst>
                <a:gd name="T0" fmla="*/ 0 w 1240"/>
                <a:gd name="T1" fmla="*/ 0 h 313"/>
                <a:gd name="T2" fmla="*/ 0 w 1240"/>
                <a:gd name="T3" fmla="*/ 0 h 313"/>
                <a:gd name="T4" fmla="*/ 0 w 1240"/>
                <a:gd name="T5" fmla="*/ 0 h 313"/>
                <a:gd name="T6" fmla="*/ 0 w 1240"/>
                <a:gd name="T7" fmla="*/ 0 h 313"/>
                <a:gd name="T8" fmla="*/ 0 w 1240"/>
                <a:gd name="T9" fmla="*/ 0 h 313"/>
                <a:gd name="T10" fmla="*/ 0 w 1240"/>
                <a:gd name="T11" fmla="*/ 0 h 313"/>
                <a:gd name="T12" fmla="*/ 0 w 1240"/>
                <a:gd name="T13" fmla="*/ 0 h 313"/>
                <a:gd name="T14" fmla="*/ 0 w 1240"/>
                <a:gd name="T15" fmla="*/ 0 h 313"/>
                <a:gd name="T16" fmla="*/ 0 w 1240"/>
                <a:gd name="T17" fmla="*/ 0 h 313"/>
                <a:gd name="T18" fmla="*/ 0 w 1240"/>
                <a:gd name="T19" fmla="*/ 0 h 3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40"/>
                <a:gd name="T31" fmla="*/ 0 h 313"/>
                <a:gd name="T32" fmla="*/ 1240 w 1240"/>
                <a:gd name="T33" fmla="*/ 313 h 3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40" h="313">
                  <a:moveTo>
                    <a:pt x="17" y="313"/>
                  </a:moveTo>
                  <a:lnTo>
                    <a:pt x="261" y="218"/>
                  </a:lnTo>
                  <a:lnTo>
                    <a:pt x="544" y="263"/>
                  </a:lnTo>
                  <a:lnTo>
                    <a:pt x="745" y="104"/>
                  </a:lnTo>
                  <a:lnTo>
                    <a:pt x="912" y="198"/>
                  </a:lnTo>
                  <a:lnTo>
                    <a:pt x="1240" y="70"/>
                  </a:lnTo>
                  <a:lnTo>
                    <a:pt x="1228" y="0"/>
                  </a:lnTo>
                  <a:lnTo>
                    <a:pt x="0" y="80"/>
                  </a:lnTo>
                  <a:lnTo>
                    <a:pt x="17" y="313"/>
                  </a:lnTo>
                  <a:close/>
                </a:path>
              </a:pathLst>
            </a:custGeom>
            <a:solidFill>
              <a:srgbClr val="80D2ED"/>
            </a:solidFill>
            <a:ln w="9525">
              <a:noFill/>
              <a:round/>
              <a:headEnd/>
              <a:tailEnd/>
            </a:ln>
          </p:spPr>
          <p:txBody>
            <a:bodyPr/>
            <a:lstStyle/>
            <a:p>
              <a:endParaRPr lang="tr-TR"/>
            </a:p>
          </p:txBody>
        </p:sp>
        <p:sp>
          <p:nvSpPr>
            <p:cNvPr id="17661" name="Freeform 361"/>
            <p:cNvSpPr>
              <a:spLocks/>
            </p:cNvSpPr>
            <p:nvPr/>
          </p:nvSpPr>
          <p:spPr bwMode="auto">
            <a:xfrm>
              <a:off x="4801" y="2916"/>
              <a:ext cx="148" cy="33"/>
            </a:xfrm>
            <a:custGeom>
              <a:avLst/>
              <a:gdLst>
                <a:gd name="T0" fmla="*/ 0 w 445"/>
                <a:gd name="T1" fmla="*/ 0 h 164"/>
                <a:gd name="T2" fmla="*/ 0 w 445"/>
                <a:gd name="T3" fmla="*/ 0 h 164"/>
                <a:gd name="T4" fmla="*/ 0 w 445"/>
                <a:gd name="T5" fmla="*/ 0 h 164"/>
                <a:gd name="T6" fmla="*/ 0 w 445"/>
                <a:gd name="T7" fmla="*/ 0 h 164"/>
                <a:gd name="T8" fmla="*/ 0 w 445"/>
                <a:gd name="T9" fmla="*/ 0 h 164"/>
                <a:gd name="T10" fmla="*/ 0 w 445"/>
                <a:gd name="T11" fmla="*/ 0 h 164"/>
                <a:gd name="T12" fmla="*/ 0 60000 65536"/>
                <a:gd name="T13" fmla="*/ 0 60000 65536"/>
                <a:gd name="T14" fmla="*/ 0 60000 65536"/>
                <a:gd name="T15" fmla="*/ 0 60000 65536"/>
                <a:gd name="T16" fmla="*/ 0 60000 65536"/>
                <a:gd name="T17" fmla="*/ 0 60000 65536"/>
                <a:gd name="T18" fmla="*/ 0 w 445"/>
                <a:gd name="T19" fmla="*/ 0 h 164"/>
                <a:gd name="T20" fmla="*/ 445 w 445"/>
                <a:gd name="T21" fmla="*/ 164 h 164"/>
              </a:gdLst>
              <a:ahLst/>
              <a:cxnLst>
                <a:cxn ang="T12">
                  <a:pos x="T0" y="T1"/>
                </a:cxn>
                <a:cxn ang="T13">
                  <a:pos x="T2" y="T3"/>
                </a:cxn>
                <a:cxn ang="T14">
                  <a:pos x="T4" y="T5"/>
                </a:cxn>
                <a:cxn ang="T15">
                  <a:pos x="T6" y="T7"/>
                </a:cxn>
                <a:cxn ang="T16">
                  <a:pos x="T8" y="T9"/>
                </a:cxn>
                <a:cxn ang="T17">
                  <a:pos x="T10" y="T11"/>
                </a:cxn>
              </a:cxnLst>
              <a:rect l="T18" t="T19" r="T20" b="T21"/>
              <a:pathLst>
                <a:path w="445" h="164">
                  <a:moveTo>
                    <a:pt x="0" y="11"/>
                  </a:moveTo>
                  <a:lnTo>
                    <a:pt x="0" y="144"/>
                  </a:lnTo>
                  <a:lnTo>
                    <a:pt x="445" y="164"/>
                  </a:lnTo>
                  <a:lnTo>
                    <a:pt x="438" y="0"/>
                  </a:lnTo>
                  <a:lnTo>
                    <a:pt x="0" y="11"/>
                  </a:lnTo>
                  <a:close/>
                </a:path>
              </a:pathLst>
            </a:custGeom>
            <a:solidFill>
              <a:srgbClr val="B2FAFF"/>
            </a:solidFill>
            <a:ln w="9525">
              <a:noFill/>
              <a:round/>
              <a:headEnd/>
              <a:tailEnd/>
            </a:ln>
          </p:spPr>
          <p:txBody>
            <a:bodyPr/>
            <a:lstStyle/>
            <a:p>
              <a:endParaRPr lang="tr-TR"/>
            </a:p>
          </p:txBody>
        </p:sp>
        <p:sp>
          <p:nvSpPr>
            <p:cNvPr id="17662" name="Freeform 362"/>
            <p:cNvSpPr>
              <a:spLocks/>
            </p:cNvSpPr>
            <p:nvPr/>
          </p:nvSpPr>
          <p:spPr bwMode="auto">
            <a:xfrm>
              <a:off x="5001" y="2777"/>
              <a:ext cx="67" cy="76"/>
            </a:xfrm>
            <a:custGeom>
              <a:avLst/>
              <a:gdLst>
                <a:gd name="T0" fmla="*/ 0 w 200"/>
                <a:gd name="T1" fmla="*/ 0 h 376"/>
                <a:gd name="T2" fmla="*/ 0 w 200"/>
                <a:gd name="T3" fmla="*/ 0 h 376"/>
                <a:gd name="T4" fmla="*/ 0 w 200"/>
                <a:gd name="T5" fmla="*/ 0 h 376"/>
                <a:gd name="T6" fmla="*/ 0 w 200"/>
                <a:gd name="T7" fmla="*/ 0 h 376"/>
                <a:gd name="T8" fmla="*/ 0 w 200"/>
                <a:gd name="T9" fmla="*/ 0 h 376"/>
                <a:gd name="T10" fmla="*/ 0 w 200"/>
                <a:gd name="T11" fmla="*/ 0 h 376"/>
                <a:gd name="T12" fmla="*/ 0 60000 65536"/>
                <a:gd name="T13" fmla="*/ 0 60000 65536"/>
                <a:gd name="T14" fmla="*/ 0 60000 65536"/>
                <a:gd name="T15" fmla="*/ 0 60000 65536"/>
                <a:gd name="T16" fmla="*/ 0 60000 65536"/>
                <a:gd name="T17" fmla="*/ 0 60000 65536"/>
                <a:gd name="T18" fmla="*/ 0 w 200"/>
                <a:gd name="T19" fmla="*/ 0 h 376"/>
                <a:gd name="T20" fmla="*/ 200 w 200"/>
                <a:gd name="T21" fmla="*/ 376 h 376"/>
              </a:gdLst>
              <a:ahLst/>
              <a:cxnLst>
                <a:cxn ang="T12">
                  <a:pos x="T0" y="T1"/>
                </a:cxn>
                <a:cxn ang="T13">
                  <a:pos x="T2" y="T3"/>
                </a:cxn>
                <a:cxn ang="T14">
                  <a:pos x="T4" y="T5"/>
                </a:cxn>
                <a:cxn ang="T15">
                  <a:pos x="T6" y="T7"/>
                </a:cxn>
                <a:cxn ang="T16">
                  <a:pos x="T8" y="T9"/>
                </a:cxn>
                <a:cxn ang="T17">
                  <a:pos x="T10" y="T11"/>
                </a:cxn>
              </a:cxnLst>
              <a:rect l="T18" t="T19" r="T20" b="T21"/>
              <a:pathLst>
                <a:path w="200" h="376">
                  <a:moveTo>
                    <a:pt x="0" y="0"/>
                  </a:moveTo>
                  <a:lnTo>
                    <a:pt x="0" y="277"/>
                  </a:lnTo>
                  <a:lnTo>
                    <a:pt x="194" y="376"/>
                  </a:lnTo>
                  <a:lnTo>
                    <a:pt x="200" y="247"/>
                  </a:lnTo>
                  <a:lnTo>
                    <a:pt x="0" y="0"/>
                  </a:lnTo>
                  <a:close/>
                </a:path>
              </a:pathLst>
            </a:custGeom>
            <a:solidFill>
              <a:srgbClr val="66ABD4"/>
            </a:solidFill>
            <a:ln w="9525">
              <a:noFill/>
              <a:round/>
              <a:headEnd/>
              <a:tailEnd/>
            </a:ln>
          </p:spPr>
          <p:txBody>
            <a:bodyPr/>
            <a:lstStyle/>
            <a:p>
              <a:endParaRPr lang="tr-TR"/>
            </a:p>
          </p:txBody>
        </p:sp>
        <p:sp>
          <p:nvSpPr>
            <p:cNvPr id="17663" name="Freeform 363"/>
            <p:cNvSpPr>
              <a:spLocks/>
            </p:cNvSpPr>
            <p:nvPr/>
          </p:nvSpPr>
          <p:spPr bwMode="auto">
            <a:xfrm>
              <a:off x="4980" y="2903"/>
              <a:ext cx="68" cy="76"/>
            </a:xfrm>
            <a:custGeom>
              <a:avLst/>
              <a:gdLst>
                <a:gd name="T0" fmla="*/ 0 w 205"/>
                <a:gd name="T1" fmla="*/ 0 h 381"/>
                <a:gd name="T2" fmla="*/ 0 w 205"/>
                <a:gd name="T3" fmla="*/ 0 h 381"/>
                <a:gd name="T4" fmla="*/ 0 w 205"/>
                <a:gd name="T5" fmla="*/ 0 h 381"/>
                <a:gd name="T6" fmla="*/ 0 w 205"/>
                <a:gd name="T7" fmla="*/ 0 h 381"/>
                <a:gd name="T8" fmla="*/ 0 w 205"/>
                <a:gd name="T9" fmla="*/ 0 h 381"/>
                <a:gd name="T10" fmla="*/ 0 w 205"/>
                <a:gd name="T11" fmla="*/ 0 h 381"/>
                <a:gd name="T12" fmla="*/ 0 60000 65536"/>
                <a:gd name="T13" fmla="*/ 0 60000 65536"/>
                <a:gd name="T14" fmla="*/ 0 60000 65536"/>
                <a:gd name="T15" fmla="*/ 0 60000 65536"/>
                <a:gd name="T16" fmla="*/ 0 60000 65536"/>
                <a:gd name="T17" fmla="*/ 0 60000 65536"/>
                <a:gd name="T18" fmla="*/ 0 w 205"/>
                <a:gd name="T19" fmla="*/ 0 h 381"/>
                <a:gd name="T20" fmla="*/ 205 w 205"/>
                <a:gd name="T21" fmla="*/ 381 h 381"/>
              </a:gdLst>
              <a:ahLst/>
              <a:cxnLst>
                <a:cxn ang="T12">
                  <a:pos x="T0" y="T1"/>
                </a:cxn>
                <a:cxn ang="T13">
                  <a:pos x="T2" y="T3"/>
                </a:cxn>
                <a:cxn ang="T14">
                  <a:pos x="T4" y="T5"/>
                </a:cxn>
                <a:cxn ang="T15">
                  <a:pos x="T6" y="T7"/>
                </a:cxn>
                <a:cxn ang="T16">
                  <a:pos x="T8" y="T9"/>
                </a:cxn>
                <a:cxn ang="T17">
                  <a:pos x="T10" y="T11"/>
                </a:cxn>
              </a:cxnLst>
              <a:rect l="T18" t="T19" r="T20" b="T21"/>
              <a:pathLst>
                <a:path w="205" h="381">
                  <a:moveTo>
                    <a:pt x="17" y="0"/>
                  </a:moveTo>
                  <a:lnTo>
                    <a:pt x="205" y="30"/>
                  </a:lnTo>
                  <a:lnTo>
                    <a:pt x="195" y="381"/>
                  </a:lnTo>
                  <a:lnTo>
                    <a:pt x="0" y="355"/>
                  </a:lnTo>
                  <a:lnTo>
                    <a:pt x="17" y="0"/>
                  </a:lnTo>
                  <a:close/>
                </a:path>
              </a:pathLst>
            </a:custGeom>
            <a:solidFill>
              <a:srgbClr val="D1D1EA"/>
            </a:solidFill>
            <a:ln w="9525">
              <a:noFill/>
              <a:round/>
              <a:headEnd/>
              <a:tailEnd/>
            </a:ln>
          </p:spPr>
          <p:txBody>
            <a:bodyPr/>
            <a:lstStyle/>
            <a:p>
              <a:endParaRPr lang="tr-TR"/>
            </a:p>
          </p:txBody>
        </p:sp>
        <p:sp>
          <p:nvSpPr>
            <p:cNvPr id="17664" name="Freeform 364"/>
            <p:cNvSpPr>
              <a:spLocks/>
            </p:cNvSpPr>
            <p:nvPr/>
          </p:nvSpPr>
          <p:spPr bwMode="auto">
            <a:xfrm>
              <a:off x="5201" y="2907"/>
              <a:ext cx="98" cy="77"/>
            </a:xfrm>
            <a:custGeom>
              <a:avLst/>
              <a:gdLst>
                <a:gd name="T0" fmla="*/ 0 w 292"/>
                <a:gd name="T1" fmla="*/ 0 h 384"/>
                <a:gd name="T2" fmla="*/ 0 w 292"/>
                <a:gd name="T3" fmla="*/ 0 h 384"/>
                <a:gd name="T4" fmla="*/ 0 w 292"/>
                <a:gd name="T5" fmla="*/ 0 h 384"/>
                <a:gd name="T6" fmla="*/ 0 w 292"/>
                <a:gd name="T7" fmla="*/ 0 h 384"/>
                <a:gd name="T8" fmla="*/ 0 w 292"/>
                <a:gd name="T9" fmla="*/ 0 h 384"/>
                <a:gd name="T10" fmla="*/ 0 w 292"/>
                <a:gd name="T11" fmla="*/ 0 h 384"/>
                <a:gd name="T12" fmla="*/ 0 w 292"/>
                <a:gd name="T13" fmla="*/ 0 h 384"/>
                <a:gd name="T14" fmla="*/ 0 w 292"/>
                <a:gd name="T15" fmla="*/ 0 h 384"/>
                <a:gd name="T16" fmla="*/ 0 w 292"/>
                <a:gd name="T17" fmla="*/ 0 h 3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92"/>
                <a:gd name="T28" fmla="*/ 0 h 384"/>
                <a:gd name="T29" fmla="*/ 292 w 292"/>
                <a:gd name="T30" fmla="*/ 384 h 3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92" h="384">
                  <a:moveTo>
                    <a:pt x="0" y="384"/>
                  </a:moveTo>
                  <a:lnTo>
                    <a:pt x="292" y="381"/>
                  </a:lnTo>
                  <a:lnTo>
                    <a:pt x="238" y="284"/>
                  </a:lnTo>
                  <a:lnTo>
                    <a:pt x="211" y="159"/>
                  </a:lnTo>
                  <a:lnTo>
                    <a:pt x="257" y="53"/>
                  </a:lnTo>
                  <a:lnTo>
                    <a:pt x="229" y="0"/>
                  </a:lnTo>
                  <a:lnTo>
                    <a:pt x="20" y="0"/>
                  </a:lnTo>
                  <a:lnTo>
                    <a:pt x="0" y="384"/>
                  </a:lnTo>
                  <a:close/>
                </a:path>
              </a:pathLst>
            </a:custGeom>
            <a:solidFill>
              <a:srgbClr val="D1D1EA"/>
            </a:solidFill>
            <a:ln w="9525">
              <a:noFill/>
              <a:round/>
              <a:headEnd/>
              <a:tailEnd/>
            </a:ln>
          </p:spPr>
          <p:txBody>
            <a:bodyPr/>
            <a:lstStyle/>
            <a:p>
              <a:endParaRPr lang="tr-TR"/>
            </a:p>
          </p:txBody>
        </p:sp>
        <p:sp>
          <p:nvSpPr>
            <p:cNvPr id="17665" name="Freeform 365"/>
            <p:cNvSpPr>
              <a:spLocks/>
            </p:cNvSpPr>
            <p:nvPr/>
          </p:nvSpPr>
          <p:spPr bwMode="auto">
            <a:xfrm>
              <a:off x="4726" y="2943"/>
              <a:ext cx="55" cy="23"/>
            </a:xfrm>
            <a:custGeom>
              <a:avLst/>
              <a:gdLst>
                <a:gd name="T0" fmla="*/ 0 w 164"/>
                <a:gd name="T1" fmla="*/ 0 h 115"/>
                <a:gd name="T2" fmla="*/ 0 w 164"/>
                <a:gd name="T3" fmla="*/ 0 h 115"/>
                <a:gd name="T4" fmla="*/ 0 w 164"/>
                <a:gd name="T5" fmla="*/ 0 h 115"/>
                <a:gd name="T6" fmla="*/ 0 w 164"/>
                <a:gd name="T7" fmla="*/ 0 h 115"/>
                <a:gd name="T8" fmla="*/ 0 w 164"/>
                <a:gd name="T9" fmla="*/ 0 h 115"/>
                <a:gd name="T10" fmla="*/ 0 w 164"/>
                <a:gd name="T11" fmla="*/ 0 h 115"/>
                <a:gd name="T12" fmla="*/ 0 60000 65536"/>
                <a:gd name="T13" fmla="*/ 0 60000 65536"/>
                <a:gd name="T14" fmla="*/ 0 60000 65536"/>
                <a:gd name="T15" fmla="*/ 0 60000 65536"/>
                <a:gd name="T16" fmla="*/ 0 60000 65536"/>
                <a:gd name="T17" fmla="*/ 0 60000 65536"/>
                <a:gd name="T18" fmla="*/ 0 w 164"/>
                <a:gd name="T19" fmla="*/ 0 h 115"/>
                <a:gd name="T20" fmla="*/ 164 w 164"/>
                <a:gd name="T21" fmla="*/ 115 h 115"/>
              </a:gdLst>
              <a:ahLst/>
              <a:cxnLst>
                <a:cxn ang="T12">
                  <a:pos x="T0" y="T1"/>
                </a:cxn>
                <a:cxn ang="T13">
                  <a:pos x="T2" y="T3"/>
                </a:cxn>
                <a:cxn ang="T14">
                  <a:pos x="T4" y="T5"/>
                </a:cxn>
                <a:cxn ang="T15">
                  <a:pos x="T6" y="T7"/>
                </a:cxn>
                <a:cxn ang="T16">
                  <a:pos x="T8" y="T9"/>
                </a:cxn>
                <a:cxn ang="T17">
                  <a:pos x="T10" y="T11"/>
                </a:cxn>
              </a:cxnLst>
              <a:rect l="T18" t="T19" r="T20" b="T21"/>
              <a:pathLst>
                <a:path w="164" h="115">
                  <a:moveTo>
                    <a:pt x="2" y="0"/>
                  </a:moveTo>
                  <a:lnTo>
                    <a:pt x="164" y="8"/>
                  </a:lnTo>
                  <a:lnTo>
                    <a:pt x="158" y="115"/>
                  </a:lnTo>
                  <a:lnTo>
                    <a:pt x="0" y="103"/>
                  </a:lnTo>
                  <a:lnTo>
                    <a:pt x="2" y="0"/>
                  </a:lnTo>
                  <a:close/>
                </a:path>
              </a:pathLst>
            </a:custGeom>
            <a:solidFill>
              <a:srgbClr val="C8C8E6"/>
            </a:solidFill>
            <a:ln w="9525">
              <a:noFill/>
              <a:round/>
              <a:headEnd/>
              <a:tailEnd/>
            </a:ln>
          </p:spPr>
          <p:txBody>
            <a:bodyPr/>
            <a:lstStyle/>
            <a:p>
              <a:endParaRPr lang="tr-TR"/>
            </a:p>
          </p:txBody>
        </p:sp>
        <p:sp>
          <p:nvSpPr>
            <p:cNvPr id="17666" name="Freeform 366"/>
            <p:cNvSpPr>
              <a:spLocks/>
            </p:cNvSpPr>
            <p:nvPr/>
          </p:nvSpPr>
          <p:spPr bwMode="auto">
            <a:xfrm>
              <a:off x="4731" y="2924"/>
              <a:ext cx="51" cy="19"/>
            </a:xfrm>
            <a:custGeom>
              <a:avLst/>
              <a:gdLst>
                <a:gd name="T0" fmla="*/ 0 w 154"/>
                <a:gd name="T1" fmla="*/ 0 h 99"/>
                <a:gd name="T2" fmla="*/ 0 w 154"/>
                <a:gd name="T3" fmla="*/ 0 h 99"/>
                <a:gd name="T4" fmla="*/ 0 w 154"/>
                <a:gd name="T5" fmla="*/ 0 h 99"/>
                <a:gd name="T6" fmla="*/ 0 w 154"/>
                <a:gd name="T7" fmla="*/ 0 h 99"/>
                <a:gd name="T8" fmla="*/ 0 w 154"/>
                <a:gd name="T9" fmla="*/ 0 h 99"/>
                <a:gd name="T10" fmla="*/ 0 w 154"/>
                <a:gd name="T11" fmla="*/ 0 h 99"/>
                <a:gd name="T12" fmla="*/ 0 60000 65536"/>
                <a:gd name="T13" fmla="*/ 0 60000 65536"/>
                <a:gd name="T14" fmla="*/ 0 60000 65536"/>
                <a:gd name="T15" fmla="*/ 0 60000 65536"/>
                <a:gd name="T16" fmla="*/ 0 60000 65536"/>
                <a:gd name="T17" fmla="*/ 0 60000 65536"/>
                <a:gd name="T18" fmla="*/ 0 w 154"/>
                <a:gd name="T19" fmla="*/ 0 h 99"/>
                <a:gd name="T20" fmla="*/ 154 w 154"/>
                <a:gd name="T21" fmla="*/ 99 h 99"/>
              </a:gdLst>
              <a:ahLst/>
              <a:cxnLst>
                <a:cxn ang="T12">
                  <a:pos x="T0" y="T1"/>
                </a:cxn>
                <a:cxn ang="T13">
                  <a:pos x="T2" y="T3"/>
                </a:cxn>
                <a:cxn ang="T14">
                  <a:pos x="T4" y="T5"/>
                </a:cxn>
                <a:cxn ang="T15">
                  <a:pos x="T6" y="T7"/>
                </a:cxn>
                <a:cxn ang="T16">
                  <a:pos x="T8" y="T9"/>
                </a:cxn>
                <a:cxn ang="T17">
                  <a:pos x="T10" y="T11"/>
                </a:cxn>
              </a:cxnLst>
              <a:rect l="T18" t="T19" r="T20" b="T21"/>
              <a:pathLst>
                <a:path w="154" h="99">
                  <a:moveTo>
                    <a:pt x="4" y="0"/>
                  </a:moveTo>
                  <a:lnTo>
                    <a:pt x="0" y="92"/>
                  </a:lnTo>
                  <a:lnTo>
                    <a:pt x="154" y="99"/>
                  </a:lnTo>
                  <a:lnTo>
                    <a:pt x="140" y="0"/>
                  </a:lnTo>
                  <a:lnTo>
                    <a:pt x="4" y="0"/>
                  </a:lnTo>
                  <a:close/>
                </a:path>
              </a:pathLst>
            </a:custGeom>
            <a:solidFill>
              <a:srgbClr val="73E5FF"/>
            </a:solidFill>
            <a:ln w="9525">
              <a:noFill/>
              <a:round/>
              <a:headEnd/>
              <a:tailEnd/>
            </a:ln>
          </p:spPr>
          <p:txBody>
            <a:bodyPr/>
            <a:lstStyle/>
            <a:p>
              <a:endParaRPr lang="tr-TR"/>
            </a:p>
          </p:txBody>
        </p:sp>
        <p:sp>
          <p:nvSpPr>
            <p:cNvPr id="17667" name="Freeform 367"/>
            <p:cNvSpPr>
              <a:spLocks/>
            </p:cNvSpPr>
            <p:nvPr/>
          </p:nvSpPr>
          <p:spPr bwMode="auto">
            <a:xfrm>
              <a:off x="4792" y="2936"/>
              <a:ext cx="171" cy="41"/>
            </a:xfrm>
            <a:custGeom>
              <a:avLst/>
              <a:gdLst>
                <a:gd name="T0" fmla="*/ 0 w 515"/>
                <a:gd name="T1" fmla="*/ 0 h 206"/>
                <a:gd name="T2" fmla="*/ 0 w 515"/>
                <a:gd name="T3" fmla="*/ 0 h 206"/>
                <a:gd name="T4" fmla="*/ 0 w 515"/>
                <a:gd name="T5" fmla="*/ 0 h 206"/>
                <a:gd name="T6" fmla="*/ 0 w 515"/>
                <a:gd name="T7" fmla="*/ 0 h 206"/>
                <a:gd name="T8" fmla="*/ 0 w 515"/>
                <a:gd name="T9" fmla="*/ 0 h 206"/>
                <a:gd name="T10" fmla="*/ 0 w 515"/>
                <a:gd name="T11" fmla="*/ 0 h 206"/>
                <a:gd name="T12" fmla="*/ 0 w 515"/>
                <a:gd name="T13" fmla="*/ 0 h 206"/>
                <a:gd name="T14" fmla="*/ 0 w 515"/>
                <a:gd name="T15" fmla="*/ 0 h 206"/>
                <a:gd name="T16" fmla="*/ 0 w 515"/>
                <a:gd name="T17" fmla="*/ 0 h 206"/>
                <a:gd name="T18" fmla="*/ 0 w 515"/>
                <a:gd name="T19" fmla="*/ 0 h 206"/>
                <a:gd name="T20" fmla="*/ 0 w 515"/>
                <a:gd name="T21" fmla="*/ 0 h 206"/>
                <a:gd name="T22" fmla="*/ 0 w 515"/>
                <a:gd name="T23" fmla="*/ 0 h 206"/>
                <a:gd name="T24" fmla="*/ 0 w 515"/>
                <a:gd name="T25" fmla="*/ 0 h 206"/>
                <a:gd name="T26" fmla="*/ 0 w 515"/>
                <a:gd name="T27" fmla="*/ 0 h 206"/>
                <a:gd name="T28" fmla="*/ 0 w 515"/>
                <a:gd name="T29" fmla="*/ 0 h 206"/>
                <a:gd name="T30" fmla="*/ 0 w 515"/>
                <a:gd name="T31" fmla="*/ 0 h 206"/>
                <a:gd name="T32" fmla="*/ 0 w 515"/>
                <a:gd name="T33" fmla="*/ 0 h 2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5"/>
                <a:gd name="T52" fmla="*/ 0 h 206"/>
                <a:gd name="T53" fmla="*/ 515 w 515"/>
                <a:gd name="T54" fmla="*/ 206 h 20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5" h="206">
                  <a:moveTo>
                    <a:pt x="58" y="0"/>
                  </a:moveTo>
                  <a:lnTo>
                    <a:pt x="121" y="100"/>
                  </a:lnTo>
                  <a:lnTo>
                    <a:pt x="195" y="67"/>
                  </a:lnTo>
                  <a:lnTo>
                    <a:pt x="228" y="100"/>
                  </a:lnTo>
                  <a:lnTo>
                    <a:pt x="328" y="59"/>
                  </a:lnTo>
                  <a:lnTo>
                    <a:pt x="386" y="122"/>
                  </a:lnTo>
                  <a:lnTo>
                    <a:pt x="465" y="15"/>
                  </a:lnTo>
                  <a:lnTo>
                    <a:pt x="515" y="114"/>
                  </a:lnTo>
                  <a:lnTo>
                    <a:pt x="469" y="206"/>
                  </a:lnTo>
                  <a:lnTo>
                    <a:pt x="240" y="188"/>
                  </a:lnTo>
                  <a:lnTo>
                    <a:pt x="158" y="203"/>
                  </a:lnTo>
                  <a:lnTo>
                    <a:pt x="111" y="181"/>
                  </a:lnTo>
                  <a:lnTo>
                    <a:pt x="58" y="185"/>
                  </a:lnTo>
                  <a:lnTo>
                    <a:pt x="0" y="144"/>
                  </a:lnTo>
                  <a:lnTo>
                    <a:pt x="20" y="52"/>
                  </a:lnTo>
                  <a:lnTo>
                    <a:pt x="58" y="0"/>
                  </a:lnTo>
                  <a:close/>
                </a:path>
              </a:pathLst>
            </a:custGeom>
            <a:solidFill>
              <a:srgbClr val="528552"/>
            </a:solidFill>
            <a:ln w="9525">
              <a:noFill/>
              <a:round/>
              <a:headEnd/>
              <a:tailEnd/>
            </a:ln>
          </p:spPr>
          <p:txBody>
            <a:bodyPr/>
            <a:lstStyle/>
            <a:p>
              <a:endParaRPr lang="tr-TR"/>
            </a:p>
          </p:txBody>
        </p:sp>
        <p:sp>
          <p:nvSpPr>
            <p:cNvPr id="17668" name="Freeform 368"/>
            <p:cNvSpPr>
              <a:spLocks/>
            </p:cNvSpPr>
            <p:nvPr/>
          </p:nvSpPr>
          <p:spPr bwMode="auto">
            <a:xfrm>
              <a:off x="5203" y="2984"/>
              <a:ext cx="111" cy="22"/>
            </a:xfrm>
            <a:custGeom>
              <a:avLst/>
              <a:gdLst>
                <a:gd name="T0" fmla="*/ 0 w 335"/>
                <a:gd name="T1" fmla="*/ 0 h 113"/>
                <a:gd name="T2" fmla="*/ 0 w 335"/>
                <a:gd name="T3" fmla="*/ 0 h 113"/>
                <a:gd name="T4" fmla="*/ 0 w 335"/>
                <a:gd name="T5" fmla="*/ 0 h 113"/>
                <a:gd name="T6" fmla="*/ 0 w 335"/>
                <a:gd name="T7" fmla="*/ 0 h 113"/>
                <a:gd name="T8" fmla="*/ 0 w 335"/>
                <a:gd name="T9" fmla="*/ 0 h 113"/>
                <a:gd name="T10" fmla="*/ 0 w 335"/>
                <a:gd name="T11" fmla="*/ 0 h 113"/>
                <a:gd name="T12" fmla="*/ 0 w 335"/>
                <a:gd name="T13" fmla="*/ 0 h 113"/>
                <a:gd name="T14" fmla="*/ 0 60000 65536"/>
                <a:gd name="T15" fmla="*/ 0 60000 65536"/>
                <a:gd name="T16" fmla="*/ 0 60000 65536"/>
                <a:gd name="T17" fmla="*/ 0 60000 65536"/>
                <a:gd name="T18" fmla="*/ 0 60000 65536"/>
                <a:gd name="T19" fmla="*/ 0 60000 65536"/>
                <a:gd name="T20" fmla="*/ 0 60000 65536"/>
                <a:gd name="T21" fmla="*/ 0 w 335"/>
                <a:gd name="T22" fmla="*/ 0 h 113"/>
                <a:gd name="T23" fmla="*/ 335 w 335"/>
                <a:gd name="T24" fmla="*/ 113 h 1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5" h="113">
                  <a:moveTo>
                    <a:pt x="0" y="0"/>
                  </a:moveTo>
                  <a:lnTo>
                    <a:pt x="79" y="113"/>
                  </a:lnTo>
                  <a:lnTo>
                    <a:pt x="306" y="113"/>
                  </a:lnTo>
                  <a:lnTo>
                    <a:pt x="257" y="56"/>
                  </a:lnTo>
                  <a:lnTo>
                    <a:pt x="335" y="12"/>
                  </a:lnTo>
                  <a:lnTo>
                    <a:pt x="0" y="0"/>
                  </a:lnTo>
                  <a:close/>
                </a:path>
              </a:pathLst>
            </a:custGeom>
            <a:solidFill>
              <a:srgbClr val="FFF2CC"/>
            </a:solidFill>
            <a:ln w="9525">
              <a:noFill/>
              <a:round/>
              <a:headEnd/>
              <a:tailEnd/>
            </a:ln>
          </p:spPr>
          <p:txBody>
            <a:bodyPr/>
            <a:lstStyle/>
            <a:p>
              <a:endParaRPr lang="tr-TR"/>
            </a:p>
          </p:txBody>
        </p:sp>
        <p:sp>
          <p:nvSpPr>
            <p:cNvPr id="17669" name="Freeform 369"/>
            <p:cNvSpPr>
              <a:spLocks/>
            </p:cNvSpPr>
            <p:nvPr/>
          </p:nvSpPr>
          <p:spPr bwMode="auto">
            <a:xfrm>
              <a:off x="5069" y="2923"/>
              <a:ext cx="59" cy="23"/>
            </a:xfrm>
            <a:custGeom>
              <a:avLst/>
              <a:gdLst>
                <a:gd name="T0" fmla="*/ 0 w 179"/>
                <a:gd name="T1" fmla="*/ 0 h 115"/>
                <a:gd name="T2" fmla="*/ 0 w 179"/>
                <a:gd name="T3" fmla="*/ 0 h 115"/>
                <a:gd name="T4" fmla="*/ 0 w 179"/>
                <a:gd name="T5" fmla="*/ 0 h 115"/>
                <a:gd name="T6" fmla="*/ 0 w 179"/>
                <a:gd name="T7" fmla="*/ 0 h 115"/>
                <a:gd name="T8" fmla="*/ 0 w 179"/>
                <a:gd name="T9" fmla="*/ 0 h 115"/>
                <a:gd name="T10" fmla="*/ 0 w 179"/>
                <a:gd name="T11" fmla="*/ 0 h 115"/>
                <a:gd name="T12" fmla="*/ 0 60000 65536"/>
                <a:gd name="T13" fmla="*/ 0 60000 65536"/>
                <a:gd name="T14" fmla="*/ 0 60000 65536"/>
                <a:gd name="T15" fmla="*/ 0 60000 65536"/>
                <a:gd name="T16" fmla="*/ 0 60000 65536"/>
                <a:gd name="T17" fmla="*/ 0 60000 65536"/>
                <a:gd name="T18" fmla="*/ 0 w 179"/>
                <a:gd name="T19" fmla="*/ 0 h 115"/>
                <a:gd name="T20" fmla="*/ 179 w 179"/>
                <a:gd name="T21" fmla="*/ 115 h 115"/>
              </a:gdLst>
              <a:ahLst/>
              <a:cxnLst>
                <a:cxn ang="T12">
                  <a:pos x="T0" y="T1"/>
                </a:cxn>
                <a:cxn ang="T13">
                  <a:pos x="T2" y="T3"/>
                </a:cxn>
                <a:cxn ang="T14">
                  <a:pos x="T4" y="T5"/>
                </a:cxn>
                <a:cxn ang="T15">
                  <a:pos x="T6" y="T7"/>
                </a:cxn>
                <a:cxn ang="T16">
                  <a:pos x="T8" y="T9"/>
                </a:cxn>
                <a:cxn ang="T17">
                  <a:pos x="T10" y="T11"/>
                </a:cxn>
              </a:cxnLst>
              <a:rect l="T18" t="T19" r="T20" b="T21"/>
              <a:pathLst>
                <a:path w="179" h="115">
                  <a:moveTo>
                    <a:pt x="40" y="0"/>
                  </a:moveTo>
                  <a:lnTo>
                    <a:pt x="179" y="72"/>
                  </a:lnTo>
                  <a:lnTo>
                    <a:pt x="147" y="115"/>
                  </a:lnTo>
                  <a:lnTo>
                    <a:pt x="0" y="35"/>
                  </a:lnTo>
                  <a:lnTo>
                    <a:pt x="40" y="0"/>
                  </a:lnTo>
                  <a:close/>
                </a:path>
              </a:pathLst>
            </a:custGeom>
            <a:solidFill>
              <a:srgbClr val="D1BABA"/>
            </a:solidFill>
            <a:ln w="9525">
              <a:noFill/>
              <a:round/>
              <a:headEnd/>
              <a:tailEnd/>
            </a:ln>
          </p:spPr>
          <p:txBody>
            <a:bodyPr/>
            <a:lstStyle/>
            <a:p>
              <a:endParaRPr lang="tr-TR"/>
            </a:p>
          </p:txBody>
        </p:sp>
        <p:sp>
          <p:nvSpPr>
            <p:cNvPr id="17670" name="Freeform 370"/>
            <p:cNvSpPr>
              <a:spLocks/>
            </p:cNvSpPr>
            <p:nvPr/>
          </p:nvSpPr>
          <p:spPr bwMode="auto">
            <a:xfrm>
              <a:off x="4801" y="2921"/>
              <a:ext cx="142" cy="19"/>
            </a:xfrm>
            <a:custGeom>
              <a:avLst/>
              <a:gdLst>
                <a:gd name="T0" fmla="*/ 0 w 426"/>
                <a:gd name="T1" fmla="*/ 0 h 96"/>
                <a:gd name="T2" fmla="*/ 0 w 426"/>
                <a:gd name="T3" fmla="*/ 0 h 96"/>
                <a:gd name="T4" fmla="*/ 0 w 426"/>
                <a:gd name="T5" fmla="*/ 0 h 96"/>
                <a:gd name="T6" fmla="*/ 0 w 426"/>
                <a:gd name="T7" fmla="*/ 0 h 96"/>
                <a:gd name="T8" fmla="*/ 0 w 426"/>
                <a:gd name="T9" fmla="*/ 0 h 96"/>
                <a:gd name="T10" fmla="*/ 0 w 426"/>
                <a:gd name="T11" fmla="*/ 0 h 96"/>
                <a:gd name="T12" fmla="*/ 0 w 426"/>
                <a:gd name="T13" fmla="*/ 0 h 96"/>
                <a:gd name="T14" fmla="*/ 0 w 426"/>
                <a:gd name="T15" fmla="*/ 0 h 96"/>
                <a:gd name="T16" fmla="*/ 0 w 426"/>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6"/>
                <a:gd name="T28" fmla="*/ 0 h 96"/>
                <a:gd name="T29" fmla="*/ 426 w 426"/>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6" h="96">
                  <a:moveTo>
                    <a:pt x="0" y="96"/>
                  </a:moveTo>
                  <a:lnTo>
                    <a:pt x="86" y="64"/>
                  </a:lnTo>
                  <a:lnTo>
                    <a:pt x="166" y="92"/>
                  </a:lnTo>
                  <a:lnTo>
                    <a:pt x="301" y="56"/>
                  </a:lnTo>
                  <a:lnTo>
                    <a:pt x="341" y="92"/>
                  </a:lnTo>
                  <a:lnTo>
                    <a:pt x="426" y="4"/>
                  </a:lnTo>
                  <a:lnTo>
                    <a:pt x="5" y="0"/>
                  </a:lnTo>
                  <a:lnTo>
                    <a:pt x="0" y="96"/>
                  </a:lnTo>
                  <a:close/>
                </a:path>
              </a:pathLst>
            </a:custGeom>
            <a:solidFill>
              <a:srgbClr val="80D2ED"/>
            </a:solidFill>
            <a:ln w="9525">
              <a:noFill/>
              <a:round/>
              <a:headEnd/>
              <a:tailEnd/>
            </a:ln>
          </p:spPr>
          <p:txBody>
            <a:bodyPr/>
            <a:lstStyle/>
            <a:p>
              <a:endParaRPr lang="tr-TR"/>
            </a:p>
          </p:txBody>
        </p:sp>
        <p:sp>
          <p:nvSpPr>
            <p:cNvPr id="17671" name="Freeform 371"/>
            <p:cNvSpPr>
              <a:spLocks/>
            </p:cNvSpPr>
            <p:nvPr/>
          </p:nvSpPr>
          <p:spPr bwMode="auto">
            <a:xfrm>
              <a:off x="4725" y="2921"/>
              <a:ext cx="52" cy="17"/>
            </a:xfrm>
            <a:custGeom>
              <a:avLst/>
              <a:gdLst>
                <a:gd name="T0" fmla="*/ 0 w 154"/>
                <a:gd name="T1" fmla="*/ 0 h 84"/>
                <a:gd name="T2" fmla="*/ 0 w 154"/>
                <a:gd name="T3" fmla="*/ 0 h 84"/>
                <a:gd name="T4" fmla="*/ 0 w 154"/>
                <a:gd name="T5" fmla="*/ 0 h 84"/>
                <a:gd name="T6" fmla="*/ 0 w 154"/>
                <a:gd name="T7" fmla="*/ 0 h 84"/>
                <a:gd name="T8" fmla="*/ 0 w 154"/>
                <a:gd name="T9" fmla="*/ 0 h 84"/>
                <a:gd name="T10" fmla="*/ 0 w 154"/>
                <a:gd name="T11" fmla="*/ 0 h 84"/>
                <a:gd name="T12" fmla="*/ 0 60000 65536"/>
                <a:gd name="T13" fmla="*/ 0 60000 65536"/>
                <a:gd name="T14" fmla="*/ 0 60000 65536"/>
                <a:gd name="T15" fmla="*/ 0 60000 65536"/>
                <a:gd name="T16" fmla="*/ 0 60000 65536"/>
                <a:gd name="T17" fmla="*/ 0 60000 65536"/>
                <a:gd name="T18" fmla="*/ 0 w 154"/>
                <a:gd name="T19" fmla="*/ 0 h 84"/>
                <a:gd name="T20" fmla="*/ 154 w 154"/>
                <a:gd name="T21" fmla="*/ 84 h 84"/>
              </a:gdLst>
              <a:ahLst/>
              <a:cxnLst>
                <a:cxn ang="T12">
                  <a:pos x="T0" y="T1"/>
                </a:cxn>
                <a:cxn ang="T13">
                  <a:pos x="T2" y="T3"/>
                </a:cxn>
                <a:cxn ang="T14">
                  <a:pos x="T4" y="T5"/>
                </a:cxn>
                <a:cxn ang="T15">
                  <a:pos x="T6" y="T7"/>
                </a:cxn>
                <a:cxn ang="T16">
                  <a:pos x="T8" y="T9"/>
                </a:cxn>
                <a:cxn ang="T17">
                  <a:pos x="T10" y="T11"/>
                </a:cxn>
              </a:cxnLst>
              <a:rect l="T18" t="T19" r="T20" b="T21"/>
              <a:pathLst>
                <a:path w="154" h="84">
                  <a:moveTo>
                    <a:pt x="18" y="84"/>
                  </a:moveTo>
                  <a:lnTo>
                    <a:pt x="150" y="48"/>
                  </a:lnTo>
                  <a:lnTo>
                    <a:pt x="154" y="8"/>
                  </a:lnTo>
                  <a:lnTo>
                    <a:pt x="0" y="0"/>
                  </a:lnTo>
                  <a:lnTo>
                    <a:pt x="18" y="84"/>
                  </a:lnTo>
                  <a:close/>
                </a:path>
              </a:pathLst>
            </a:custGeom>
            <a:solidFill>
              <a:srgbClr val="66ABD4"/>
            </a:solidFill>
            <a:ln w="9525">
              <a:noFill/>
              <a:round/>
              <a:headEnd/>
              <a:tailEnd/>
            </a:ln>
          </p:spPr>
          <p:txBody>
            <a:bodyPr/>
            <a:lstStyle/>
            <a:p>
              <a:endParaRPr lang="tr-TR"/>
            </a:p>
          </p:txBody>
        </p:sp>
        <p:sp>
          <p:nvSpPr>
            <p:cNvPr id="17672" name="Freeform 372"/>
            <p:cNvSpPr>
              <a:spLocks/>
            </p:cNvSpPr>
            <p:nvPr/>
          </p:nvSpPr>
          <p:spPr bwMode="auto">
            <a:xfrm>
              <a:off x="5205" y="2989"/>
              <a:ext cx="103" cy="22"/>
            </a:xfrm>
            <a:custGeom>
              <a:avLst/>
              <a:gdLst>
                <a:gd name="T0" fmla="*/ 0 w 309"/>
                <a:gd name="T1" fmla="*/ 0 h 112"/>
                <a:gd name="T2" fmla="*/ 0 w 309"/>
                <a:gd name="T3" fmla="*/ 0 h 112"/>
                <a:gd name="T4" fmla="*/ 0 w 309"/>
                <a:gd name="T5" fmla="*/ 0 h 112"/>
                <a:gd name="T6" fmla="*/ 0 w 309"/>
                <a:gd name="T7" fmla="*/ 0 h 112"/>
                <a:gd name="T8" fmla="*/ 0 w 309"/>
                <a:gd name="T9" fmla="*/ 0 h 112"/>
                <a:gd name="T10" fmla="*/ 0 w 309"/>
                <a:gd name="T11" fmla="*/ 0 h 112"/>
                <a:gd name="T12" fmla="*/ 0 w 309"/>
                <a:gd name="T13" fmla="*/ 0 h 112"/>
                <a:gd name="T14" fmla="*/ 0 60000 65536"/>
                <a:gd name="T15" fmla="*/ 0 60000 65536"/>
                <a:gd name="T16" fmla="*/ 0 60000 65536"/>
                <a:gd name="T17" fmla="*/ 0 60000 65536"/>
                <a:gd name="T18" fmla="*/ 0 60000 65536"/>
                <a:gd name="T19" fmla="*/ 0 60000 65536"/>
                <a:gd name="T20" fmla="*/ 0 60000 65536"/>
                <a:gd name="T21" fmla="*/ 0 w 309"/>
                <a:gd name="T22" fmla="*/ 0 h 112"/>
                <a:gd name="T23" fmla="*/ 309 w 309"/>
                <a:gd name="T24" fmla="*/ 112 h 1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9" h="112">
                  <a:moveTo>
                    <a:pt x="0" y="0"/>
                  </a:moveTo>
                  <a:lnTo>
                    <a:pt x="54" y="108"/>
                  </a:lnTo>
                  <a:lnTo>
                    <a:pt x="260" y="112"/>
                  </a:lnTo>
                  <a:lnTo>
                    <a:pt x="309" y="80"/>
                  </a:lnTo>
                  <a:lnTo>
                    <a:pt x="98" y="84"/>
                  </a:lnTo>
                  <a:lnTo>
                    <a:pt x="0" y="0"/>
                  </a:lnTo>
                  <a:close/>
                </a:path>
              </a:pathLst>
            </a:custGeom>
            <a:solidFill>
              <a:srgbClr val="000000"/>
            </a:solidFill>
            <a:ln w="9525">
              <a:noFill/>
              <a:round/>
              <a:headEnd/>
              <a:tailEnd/>
            </a:ln>
          </p:spPr>
          <p:txBody>
            <a:bodyPr/>
            <a:lstStyle/>
            <a:p>
              <a:endParaRPr lang="tr-TR"/>
            </a:p>
          </p:txBody>
        </p:sp>
        <p:sp>
          <p:nvSpPr>
            <p:cNvPr id="17673" name="Freeform 373"/>
            <p:cNvSpPr>
              <a:spLocks/>
            </p:cNvSpPr>
            <p:nvPr/>
          </p:nvSpPr>
          <p:spPr bwMode="auto">
            <a:xfrm>
              <a:off x="4752" y="2784"/>
              <a:ext cx="201" cy="48"/>
            </a:xfrm>
            <a:custGeom>
              <a:avLst/>
              <a:gdLst>
                <a:gd name="T0" fmla="*/ 0 w 1256"/>
                <a:gd name="T1" fmla="*/ 0 h 347"/>
                <a:gd name="T2" fmla="*/ 0 w 1256"/>
                <a:gd name="T3" fmla="*/ 0 h 347"/>
                <a:gd name="T4" fmla="*/ 0 w 1256"/>
                <a:gd name="T5" fmla="*/ 0 h 347"/>
                <a:gd name="T6" fmla="*/ 0 w 1256"/>
                <a:gd name="T7" fmla="*/ 0 h 347"/>
                <a:gd name="T8" fmla="*/ 0 w 1256"/>
                <a:gd name="T9" fmla="*/ 0 h 347"/>
                <a:gd name="T10" fmla="*/ 0 w 1256"/>
                <a:gd name="T11" fmla="*/ 0 h 347"/>
                <a:gd name="T12" fmla="*/ 0 w 1256"/>
                <a:gd name="T13" fmla="*/ 0 h 347"/>
                <a:gd name="T14" fmla="*/ 0 w 1256"/>
                <a:gd name="T15" fmla="*/ 0 h 347"/>
                <a:gd name="T16" fmla="*/ 0 w 1256"/>
                <a:gd name="T17" fmla="*/ 0 h 347"/>
                <a:gd name="T18" fmla="*/ 0 w 1256"/>
                <a:gd name="T19" fmla="*/ 0 h 347"/>
                <a:gd name="T20" fmla="*/ 0 w 1256"/>
                <a:gd name="T21" fmla="*/ 0 h 347"/>
                <a:gd name="T22" fmla="*/ 0 w 1256"/>
                <a:gd name="T23" fmla="*/ 0 h 347"/>
                <a:gd name="T24" fmla="*/ 0 w 1256"/>
                <a:gd name="T25" fmla="*/ 0 h 347"/>
                <a:gd name="T26" fmla="*/ 0 w 1256"/>
                <a:gd name="T27" fmla="*/ 0 h 347"/>
                <a:gd name="T28" fmla="*/ 0 w 1256"/>
                <a:gd name="T29" fmla="*/ 0 h 347"/>
                <a:gd name="T30" fmla="*/ 0 w 1256"/>
                <a:gd name="T31" fmla="*/ 0 h 347"/>
                <a:gd name="T32" fmla="*/ 0 w 1256"/>
                <a:gd name="T33" fmla="*/ 0 h 347"/>
                <a:gd name="T34" fmla="*/ 0 w 1256"/>
                <a:gd name="T35" fmla="*/ 0 h 347"/>
                <a:gd name="T36" fmla="*/ 0 w 1256"/>
                <a:gd name="T37" fmla="*/ 0 h 347"/>
                <a:gd name="T38" fmla="*/ 0 w 1256"/>
                <a:gd name="T39" fmla="*/ 0 h 347"/>
                <a:gd name="T40" fmla="*/ 0 w 1256"/>
                <a:gd name="T41" fmla="*/ 0 h 347"/>
                <a:gd name="T42" fmla="*/ 0 w 1256"/>
                <a:gd name="T43" fmla="*/ 0 h 34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56"/>
                <a:gd name="T67" fmla="*/ 0 h 347"/>
                <a:gd name="T68" fmla="*/ 1256 w 1256"/>
                <a:gd name="T69" fmla="*/ 347 h 34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56" h="347">
                  <a:moveTo>
                    <a:pt x="21" y="347"/>
                  </a:moveTo>
                  <a:lnTo>
                    <a:pt x="0" y="85"/>
                  </a:lnTo>
                  <a:lnTo>
                    <a:pt x="1256" y="0"/>
                  </a:lnTo>
                  <a:lnTo>
                    <a:pt x="1256" y="56"/>
                  </a:lnTo>
                  <a:lnTo>
                    <a:pt x="1040" y="60"/>
                  </a:lnTo>
                  <a:lnTo>
                    <a:pt x="1040" y="288"/>
                  </a:lnTo>
                  <a:lnTo>
                    <a:pt x="995" y="56"/>
                  </a:lnTo>
                  <a:lnTo>
                    <a:pt x="839" y="65"/>
                  </a:lnTo>
                  <a:lnTo>
                    <a:pt x="839" y="278"/>
                  </a:lnTo>
                  <a:lnTo>
                    <a:pt x="801" y="65"/>
                  </a:lnTo>
                  <a:lnTo>
                    <a:pt x="634" y="75"/>
                  </a:lnTo>
                  <a:lnTo>
                    <a:pt x="623" y="302"/>
                  </a:lnTo>
                  <a:lnTo>
                    <a:pt x="590" y="81"/>
                  </a:lnTo>
                  <a:lnTo>
                    <a:pt x="417" y="99"/>
                  </a:lnTo>
                  <a:lnTo>
                    <a:pt x="405" y="313"/>
                  </a:lnTo>
                  <a:lnTo>
                    <a:pt x="367" y="99"/>
                  </a:lnTo>
                  <a:lnTo>
                    <a:pt x="211" y="115"/>
                  </a:lnTo>
                  <a:lnTo>
                    <a:pt x="206" y="307"/>
                  </a:lnTo>
                  <a:lnTo>
                    <a:pt x="156" y="115"/>
                  </a:lnTo>
                  <a:lnTo>
                    <a:pt x="56" y="124"/>
                  </a:lnTo>
                  <a:lnTo>
                    <a:pt x="21" y="347"/>
                  </a:lnTo>
                  <a:close/>
                </a:path>
              </a:pathLst>
            </a:custGeom>
            <a:solidFill>
              <a:srgbClr val="000000"/>
            </a:solidFill>
            <a:ln w="9525">
              <a:noFill/>
              <a:round/>
              <a:headEnd/>
              <a:tailEnd/>
            </a:ln>
          </p:spPr>
          <p:txBody>
            <a:bodyPr/>
            <a:lstStyle/>
            <a:p>
              <a:endParaRPr lang="tr-TR"/>
            </a:p>
          </p:txBody>
        </p:sp>
        <p:sp>
          <p:nvSpPr>
            <p:cNvPr id="17674" name="Freeform 374"/>
            <p:cNvSpPr>
              <a:spLocks/>
            </p:cNvSpPr>
            <p:nvPr/>
          </p:nvSpPr>
          <p:spPr bwMode="auto">
            <a:xfrm>
              <a:off x="4554" y="2869"/>
              <a:ext cx="397" cy="34"/>
            </a:xfrm>
            <a:custGeom>
              <a:avLst/>
              <a:gdLst>
                <a:gd name="T0" fmla="*/ 0 w 1190"/>
                <a:gd name="T1" fmla="*/ 0 h 168"/>
                <a:gd name="T2" fmla="*/ 0 w 1190"/>
                <a:gd name="T3" fmla="*/ 0 h 168"/>
                <a:gd name="T4" fmla="*/ 0 w 1190"/>
                <a:gd name="T5" fmla="*/ 0 h 168"/>
                <a:gd name="T6" fmla="*/ 0 w 1190"/>
                <a:gd name="T7" fmla="*/ 0 h 168"/>
                <a:gd name="T8" fmla="*/ 0 w 1190"/>
                <a:gd name="T9" fmla="*/ 0 h 168"/>
                <a:gd name="T10" fmla="*/ 0 w 1190"/>
                <a:gd name="T11" fmla="*/ 0 h 168"/>
                <a:gd name="T12" fmla="*/ 0 60000 65536"/>
                <a:gd name="T13" fmla="*/ 0 60000 65536"/>
                <a:gd name="T14" fmla="*/ 0 60000 65536"/>
                <a:gd name="T15" fmla="*/ 0 60000 65536"/>
                <a:gd name="T16" fmla="*/ 0 60000 65536"/>
                <a:gd name="T17" fmla="*/ 0 60000 65536"/>
                <a:gd name="T18" fmla="*/ 0 w 1190"/>
                <a:gd name="T19" fmla="*/ 0 h 168"/>
                <a:gd name="T20" fmla="*/ 1190 w 1190"/>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1190" h="168">
                  <a:moveTo>
                    <a:pt x="0" y="139"/>
                  </a:moveTo>
                  <a:lnTo>
                    <a:pt x="1151" y="114"/>
                  </a:lnTo>
                  <a:lnTo>
                    <a:pt x="1178" y="0"/>
                  </a:lnTo>
                  <a:lnTo>
                    <a:pt x="1190" y="168"/>
                  </a:lnTo>
                  <a:lnTo>
                    <a:pt x="0" y="139"/>
                  </a:lnTo>
                  <a:close/>
                </a:path>
              </a:pathLst>
            </a:custGeom>
            <a:solidFill>
              <a:srgbClr val="000000"/>
            </a:solidFill>
            <a:ln w="9525">
              <a:noFill/>
              <a:round/>
              <a:headEnd/>
              <a:tailEnd/>
            </a:ln>
          </p:spPr>
          <p:txBody>
            <a:bodyPr/>
            <a:lstStyle/>
            <a:p>
              <a:endParaRPr lang="tr-TR"/>
            </a:p>
          </p:txBody>
        </p:sp>
        <p:sp>
          <p:nvSpPr>
            <p:cNvPr id="17675" name="Freeform 375"/>
            <p:cNvSpPr>
              <a:spLocks/>
            </p:cNvSpPr>
            <p:nvPr/>
          </p:nvSpPr>
          <p:spPr bwMode="auto">
            <a:xfrm>
              <a:off x="4704" y="2783"/>
              <a:ext cx="247" cy="49"/>
            </a:xfrm>
            <a:custGeom>
              <a:avLst/>
              <a:gdLst>
                <a:gd name="T0" fmla="*/ 0 w 1218"/>
                <a:gd name="T1" fmla="*/ 0 h 237"/>
                <a:gd name="T2" fmla="*/ 0 w 1218"/>
                <a:gd name="T3" fmla="*/ 0 h 237"/>
                <a:gd name="T4" fmla="*/ 0 w 1218"/>
                <a:gd name="T5" fmla="*/ 0 h 237"/>
                <a:gd name="T6" fmla="*/ 0 w 1218"/>
                <a:gd name="T7" fmla="*/ 0 h 237"/>
                <a:gd name="T8" fmla="*/ 0 w 1218"/>
                <a:gd name="T9" fmla="*/ 0 h 237"/>
                <a:gd name="T10" fmla="*/ 0 w 1218"/>
                <a:gd name="T11" fmla="*/ 0 h 237"/>
                <a:gd name="T12" fmla="*/ 0 60000 65536"/>
                <a:gd name="T13" fmla="*/ 0 60000 65536"/>
                <a:gd name="T14" fmla="*/ 0 60000 65536"/>
                <a:gd name="T15" fmla="*/ 0 60000 65536"/>
                <a:gd name="T16" fmla="*/ 0 60000 65536"/>
                <a:gd name="T17" fmla="*/ 0 60000 65536"/>
                <a:gd name="T18" fmla="*/ 0 w 1218"/>
                <a:gd name="T19" fmla="*/ 0 h 237"/>
                <a:gd name="T20" fmla="*/ 1218 w 1218"/>
                <a:gd name="T21" fmla="*/ 237 h 237"/>
              </a:gdLst>
              <a:ahLst/>
              <a:cxnLst>
                <a:cxn ang="T12">
                  <a:pos x="T0" y="T1"/>
                </a:cxn>
                <a:cxn ang="T13">
                  <a:pos x="T2" y="T3"/>
                </a:cxn>
                <a:cxn ang="T14">
                  <a:pos x="T4" y="T5"/>
                </a:cxn>
                <a:cxn ang="T15">
                  <a:pos x="T6" y="T7"/>
                </a:cxn>
                <a:cxn ang="T16">
                  <a:pos x="T8" y="T9"/>
                </a:cxn>
                <a:cxn ang="T17">
                  <a:pos x="T10" y="T11"/>
                </a:cxn>
              </a:cxnLst>
              <a:rect l="T18" t="T19" r="T20" b="T21"/>
              <a:pathLst>
                <a:path w="1218" h="237">
                  <a:moveTo>
                    <a:pt x="0" y="237"/>
                  </a:moveTo>
                  <a:lnTo>
                    <a:pt x="1218" y="208"/>
                  </a:lnTo>
                  <a:lnTo>
                    <a:pt x="1218" y="0"/>
                  </a:lnTo>
                  <a:lnTo>
                    <a:pt x="1195" y="168"/>
                  </a:lnTo>
                  <a:lnTo>
                    <a:pt x="0" y="237"/>
                  </a:lnTo>
                  <a:close/>
                </a:path>
              </a:pathLst>
            </a:custGeom>
            <a:solidFill>
              <a:srgbClr val="000000"/>
            </a:solidFill>
            <a:ln w="9525">
              <a:noFill/>
              <a:round/>
              <a:headEnd/>
              <a:tailEnd/>
            </a:ln>
          </p:spPr>
          <p:txBody>
            <a:bodyPr/>
            <a:lstStyle/>
            <a:p>
              <a:endParaRPr lang="tr-TR"/>
            </a:p>
          </p:txBody>
        </p:sp>
        <p:sp>
          <p:nvSpPr>
            <p:cNvPr id="17676" name="Freeform 376"/>
            <p:cNvSpPr>
              <a:spLocks/>
            </p:cNvSpPr>
            <p:nvPr/>
          </p:nvSpPr>
          <p:spPr bwMode="auto">
            <a:xfrm>
              <a:off x="4656" y="2735"/>
              <a:ext cx="428" cy="219"/>
            </a:xfrm>
            <a:custGeom>
              <a:avLst/>
              <a:gdLst>
                <a:gd name="T0" fmla="*/ 0 w 1745"/>
                <a:gd name="T1" fmla="*/ 0 h 1094"/>
                <a:gd name="T2" fmla="*/ 0 w 1745"/>
                <a:gd name="T3" fmla="*/ 0 h 1094"/>
                <a:gd name="T4" fmla="*/ 0 w 1745"/>
                <a:gd name="T5" fmla="*/ 0 h 1094"/>
                <a:gd name="T6" fmla="*/ 0 w 1745"/>
                <a:gd name="T7" fmla="*/ 0 h 1094"/>
                <a:gd name="T8" fmla="*/ 0 w 1745"/>
                <a:gd name="T9" fmla="*/ 0 h 1094"/>
                <a:gd name="T10" fmla="*/ 0 w 1745"/>
                <a:gd name="T11" fmla="*/ 0 h 1094"/>
                <a:gd name="T12" fmla="*/ 0 w 1745"/>
                <a:gd name="T13" fmla="*/ 0 h 1094"/>
                <a:gd name="T14" fmla="*/ 0 w 1745"/>
                <a:gd name="T15" fmla="*/ 0 h 1094"/>
                <a:gd name="T16" fmla="*/ 0 w 1745"/>
                <a:gd name="T17" fmla="*/ 0 h 1094"/>
                <a:gd name="T18" fmla="*/ 0 w 1745"/>
                <a:gd name="T19" fmla="*/ 0 h 10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45"/>
                <a:gd name="T31" fmla="*/ 0 h 1094"/>
                <a:gd name="T32" fmla="*/ 1745 w 1745"/>
                <a:gd name="T33" fmla="*/ 1094 h 10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45" h="1094">
                  <a:moveTo>
                    <a:pt x="45" y="1083"/>
                  </a:moveTo>
                  <a:lnTo>
                    <a:pt x="0" y="109"/>
                  </a:lnTo>
                  <a:lnTo>
                    <a:pt x="1468" y="0"/>
                  </a:lnTo>
                  <a:lnTo>
                    <a:pt x="1745" y="406"/>
                  </a:lnTo>
                  <a:lnTo>
                    <a:pt x="1457" y="55"/>
                  </a:lnTo>
                  <a:lnTo>
                    <a:pt x="1430" y="1094"/>
                  </a:lnTo>
                  <a:lnTo>
                    <a:pt x="1418" y="45"/>
                  </a:lnTo>
                  <a:lnTo>
                    <a:pt x="33" y="134"/>
                  </a:lnTo>
                  <a:lnTo>
                    <a:pt x="45" y="1083"/>
                  </a:lnTo>
                  <a:close/>
                </a:path>
              </a:pathLst>
            </a:custGeom>
            <a:solidFill>
              <a:srgbClr val="000000"/>
            </a:solidFill>
            <a:ln w="9525">
              <a:noFill/>
              <a:round/>
              <a:headEnd/>
              <a:tailEnd/>
            </a:ln>
          </p:spPr>
          <p:txBody>
            <a:bodyPr/>
            <a:lstStyle/>
            <a:p>
              <a:endParaRPr lang="tr-TR"/>
            </a:p>
          </p:txBody>
        </p:sp>
        <p:sp>
          <p:nvSpPr>
            <p:cNvPr id="17677" name="Freeform 377"/>
            <p:cNvSpPr>
              <a:spLocks/>
            </p:cNvSpPr>
            <p:nvPr/>
          </p:nvSpPr>
          <p:spPr bwMode="auto">
            <a:xfrm>
              <a:off x="4549" y="2868"/>
              <a:ext cx="393" cy="10"/>
            </a:xfrm>
            <a:custGeom>
              <a:avLst/>
              <a:gdLst>
                <a:gd name="T0" fmla="*/ 0 w 1179"/>
                <a:gd name="T1" fmla="*/ 0 h 50"/>
                <a:gd name="T2" fmla="*/ 0 w 1179"/>
                <a:gd name="T3" fmla="*/ 0 h 50"/>
                <a:gd name="T4" fmla="*/ 0 w 1179"/>
                <a:gd name="T5" fmla="*/ 0 h 50"/>
                <a:gd name="T6" fmla="*/ 0 w 1179"/>
                <a:gd name="T7" fmla="*/ 0 h 50"/>
                <a:gd name="T8" fmla="*/ 0 w 1179"/>
                <a:gd name="T9" fmla="*/ 0 h 50"/>
                <a:gd name="T10" fmla="*/ 0 60000 65536"/>
                <a:gd name="T11" fmla="*/ 0 60000 65536"/>
                <a:gd name="T12" fmla="*/ 0 60000 65536"/>
                <a:gd name="T13" fmla="*/ 0 60000 65536"/>
                <a:gd name="T14" fmla="*/ 0 60000 65536"/>
                <a:gd name="T15" fmla="*/ 0 w 1179"/>
                <a:gd name="T16" fmla="*/ 0 h 50"/>
                <a:gd name="T17" fmla="*/ 1179 w 1179"/>
                <a:gd name="T18" fmla="*/ 50 h 50"/>
              </a:gdLst>
              <a:ahLst/>
              <a:cxnLst>
                <a:cxn ang="T10">
                  <a:pos x="T0" y="T1"/>
                </a:cxn>
                <a:cxn ang="T11">
                  <a:pos x="T2" y="T3"/>
                </a:cxn>
                <a:cxn ang="T12">
                  <a:pos x="T4" y="T5"/>
                </a:cxn>
                <a:cxn ang="T13">
                  <a:pos x="T6" y="T7"/>
                </a:cxn>
                <a:cxn ang="T14">
                  <a:pos x="T8" y="T9"/>
                </a:cxn>
              </a:cxnLst>
              <a:rect l="T15" t="T16" r="T17" b="T18"/>
              <a:pathLst>
                <a:path w="1179" h="50">
                  <a:moveTo>
                    <a:pt x="0" y="0"/>
                  </a:moveTo>
                  <a:lnTo>
                    <a:pt x="1179" y="11"/>
                  </a:lnTo>
                  <a:lnTo>
                    <a:pt x="5" y="50"/>
                  </a:lnTo>
                  <a:lnTo>
                    <a:pt x="0" y="0"/>
                  </a:lnTo>
                  <a:close/>
                </a:path>
              </a:pathLst>
            </a:custGeom>
            <a:solidFill>
              <a:srgbClr val="000000"/>
            </a:solidFill>
            <a:ln w="9525">
              <a:noFill/>
              <a:round/>
              <a:headEnd/>
              <a:tailEnd/>
            </a:ln>
          </p:spPr>
          <p:txBody>
            <a:bodyPr/>
            <a:lstStyle/>
            <a:p>
              <a:endParaRPr lang="tr-TR"/>
            </a:p>
          </p:txBody>
        </p:sp>
        <p:sp>
          <p:nvSpPr>
            <p:cNvPr id="17678" name="Freeform 378"/>
            <p:cNvSpPr>
              <a:spLocks/>
            </p:cNvSpPr>
            <p:nvPr/>
          </p:nvSpPr>
          <p:spPr bwMode="auto">
            <a:xfrm>
              <a:off x="4656" y="2784"/>
              <a:ext cx="278" cy="47"/>
            </a:xfrm>
            <a:custGeom>
              <a:avLst/>
              <a:gdLst>
                <a:gd name="T0" fmla="*/ 0 w 1179"/>
                <a:gd name="T1" fmla="*/ 1 h 79"/>
                <a:gd name="T2" fmla="*/ 0 w 1179"/>
                <a:gd name="T3" fmla="*/ 1 h 79"/>
                <a:gd name="T4" fmla="*/ 0 w 1179"/>
                <a:gd name="T5" fmla="*/ 0 h 79"/>
                <a:gd name="T6" fmla="*/ 0 w 1179"/>
                <a:gd name="T7" fmla="*/ 1 h 79"/>
                <a:gd name="T8" fmla="*/ 0 w 1179"/>
                <a:gd name="T9" fmla="*/ 1 h 79"/>
                <a:gd name="T10" fmla="*/ 0 60000 65536"/>
                <a:gd name="T11" fmla="*/ 0 60000 65536"/>
                <a:gd name="T12" fmla="*/ 0 60000 65536"/>
                <a:gd name="T13" fmla="*/ 0 60000 65536"/>
                <a:gd name="T14" fmla="*/ 0 60000 65536"/>
                <a:gd name="T15" fmla="*/ 0 w 1179"/>
                <a:gd name="T16" fmla="*/ 0 h 79"/>
                <a:gd name="T17" fmla="*/ 1179 w 1179"/>
                <a:gd name="T18" fmla="*/ 79 h 79"/>
              </a:gdLst>
              <a:ahLst/>
              <a:cxnLst>
                <a:cxn ang="T10">
                  <a:pos x="T0" y="T1"/>
                </a:cxn>
                <a:cxn ang="T11">
                  <a:pos x="T2" y="T3"/>
                </a:cxn>
                <a:cxn ang="T12">
                  <a:pos x="T4" y="T5"/>
                </a:cxn>
                <a:cxn ang="T13">
                  <a:pos x="T6" y="T7"/>
                </a:cxn>
                <a:cxn ang="T14">
                  <a:pos x="T8" y="T9"/>
                </a:cxn>
              </a:cxnLst>
              <a:rect l="T15" t="T16" r="T17" b="T18"/>
              <a:pathLst>
                <a:path w="1179" h="79">
                  <a:moveTo>
                    <a:pt x="0" y="30"/>
                  </a:moveTo>
                  <a:lnTo>
                    <a:pt x="7" y="79"/>
                  </a:lnTo>
                  <a:lnTo>
                    <a:pt x="1179" y="0"/>
                  </a:lnTo>
                  <a:lnTo>
                    <a:pt x="0" y="30"/>
                  </a:lnTo>
                  <a:close/>
                </a:path>
              </a:pathLst>
            </a:custGeom>
            <a:solidFill>
              <a:srgbClr val="000000"/>
            </a:solidFill>
            <a:ln w="9525">
              <a:noFill/>
              <a:round/>
              <a:headEnd/>
              <a:tailEnd/>
            </a:ln>
          </p:spPr>
          <p:txBody>
            <a:bodyPr/>
            <a:lstStyle/>
            <a:p>
              <a:endParaRPr lang="tr-TR"/>
            </a:p>
          </p:txBody>
        </p:sp>
        <p:sp>
          <p:nvSpPr>
            <p:cNvPr id="17679" name="Freeform 379"/>
            <p:cNvSpPr>
              <a:spLocks/>
            </p:cNvSpPr>
            <p:nvPr/>
          </p:nvSpPr>
          <p:spPr bwMode="auto">
            <a:xfrm>
              <a:off x="5001" y="2779"/>
              <a:ext cx="66" cy="74"/>
            </a:xfrm>
            <a:custGeom>
              <a:avLst/>
              <a:gdLst>
                <a:gd name="T0" fmla="*/ 0 w 198"/>
                <a:gd name="T1" fmla="*/ 0 h 368"/>
                <a:gd name="T2" fmla="*/ 0 w 198"/>
                <a:gd name="T3" fmla="*/ 0 h 368"/>
                <a:gd name="T4" fmla="*/ 0 w 198"/>
                <a:gd name="T5" fmla="*/ 0 h 368"/>
                <a:gd name="T6" fmla="*/ 0 w 198"/>
                <a:gd name="T7" fmla="*/ 0 h 368"/>
                <a:gd name="T8" fmla="*/ 0 w 198"/>
                <a:gd name="T9" fmla="*/ 0 h 368"/>
                <a:gd name="T10" fmla="*/ 0 w 198"/>
                <a:gd name="T11" fmla="*/ 0 h 368"/>
                <a:gd name="T12" fmla="*/ 0 w 198"/>
                <a:gd name="T13" fmla="*/ 0 h 368"/>
                <a:gd name="T14" fmla="*/ 0 w 198"/>
                <a:gd name="T15" fmla="*/ 0 h 368"/>
                <a:gd name="T16" fmla="*/ 0 w 198"/>
                <a:gd name="T17" fmla="*/ 0 h 368"/>
                <a:gd name="T18" fmla="*/ 0 w 198"/>
                <a:gd name="T19" fmla="*/ 0 h 3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8"/>
                <a:gd name="T31" fmla="*/ 0 h 368"/>
                <a:gd name="T32" fmla="*/ 198 w 198"/>
                <a:gd name="T33" fmla="*/ 368 h 3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8" h="368">
                  <a:moveTo>
                    <a:pt x="0" y="251"/>
                  </a:moveTo>
                  <a:lnTo>
                    <a:pt x="3" y="0"/>
                  </a:lnTo>
                  <a:lnTo>
                    <a:pt x="198" y="235"/>
                  </a:lnTo>
                  <a:lnTo>
                    <a:pt x="194" y="368"/>
                  </a:lnTo>
                  <a:lnTo>
                    <a:pt x="22" y="278"/>
                  </a:lnTo>
                  <a:lnTo>
                    <a:pt x="175" y="343"/>
                  </a:lnTo>
                  <a:lnTo>
                    <a:pt x="172" y="235"/>
                  </a:lnTo>
                  <a:lnTo>
                    <a:pt x="30" y="98"/>
                  </a:lnTo>
                  <a:lnTo>
                    <a:pt x="0" y="251"/>
                  </a:lnTo>
                  <a:close/>
                </a:path>
              </a:pathLst>
            </a:custGeom>
            <a:solidFill>
              <a:srgbClr val="000000"/>
            </a:solidFill>
            <a:ln w="9525">
              <a:noFill/>
              <a:round/>
              <a:headEnd/>
              <a:tailEnd/>
            </a:ln>
          </p:spPr>
          <p:txBody>
            <a:bodyPr/>
            <a:lstStyle/>
            <a:p>
              <a:endParaRPr lang="tr-TR"/>
            </a:p>
          </p:txBody>
        </p:sp>
        <p:sp>
          <p:nvSpPr>
            <p:cNvPr id="17680" name="Freeform 380"/>
            <p:cNvSpPr>
              <a:spLocks/>
            </p:cNvSpPr>
            <p:nvPr/>
          </p:nvSpPr>
          <p:spPr bwMode="auto">
            <a:xfrm>
              <a:off x="5021" y="2803"/>
              <a:ext cx="9" cy="28"/>
            </a:xfrm>
            <a:custGeom>
              <a:avLst/>
              <a:gdLst>
                <a:gd name="T0" fmla="*/ 0 w 25"/>
                <a:gd name="T1" fmla="*/ 0 h 144"/>
                <a:gd name="T2" fmla="*/ 0 w 25"/>
                <a:gd name="T3" fmla="*/ 0 h 144"/>
                <a:gd name="T4" fmla="*/ 0 w 25"/>
                <a:gd name="T5" fmla="*/ 0 h 144"/>
                <a:gd name="T6" fmla="*/ 0 w 25"/>
                <a:gd name="T7" fmla="*/ 0 h 144"/>
                <a:gd name="T8" fmla="*/ 0 w 25"/>
                <a:gd name="T9" fmla="*/ 0 h 144"/>
                <a:gd name="T10" fmla="*/ 0 60000 65536"/>
                <a:gd name="T11" fmla="*/ 0 60000 65536"/>
                <a:gd name="T12" fmla="*/ 0 60000 65536"/>
                <a:gd name="T13" fmla="*/ 0 60000 65536"/>
                <a:gd name="T14" fmla="*/ 0 60000 65536"/>
                <a:gd name="T15" fmla="*/ 0 w 25"/>
                <a:gd name="T16" fmla="*/ 0 h 144"/>
                <a:gd name="T17" fmla="*/ 25 w 25"/>
                <a:gd name="T18" fmla="*/ 144 h 144"/>
              </a:gdLst>
              <a:ahLst/>
              <a:cxnLst>
                <a:cxn ang="T10">
                  <a:pos x="T0" y="T1"/>
                </a:cxn>
                <a:cxn ang="T11">
                  <a:pos x="T2" y="T3"/>
                </a:cxn>
                <a:cxn ang="T12">
                  <a:pos x="T4" y="T5"/>
                </a:cxn>
                <a:cxn ang="T13">
                  <a:pos x="T6" y="T7"/>
                </a:cxn>
                <a:cxn ang="T14">
                  <a:pos x="T8" y="T9"/>
                </a:cxn>
              </a:cxnLst>
              <a:rect l="T15" t="T16" r="T17" b="T18"/>
              <a:pathLst>
                <a:path w="25" h="144">
                  <a:moveTo>
                    <a:pt x="5" y="0"/>
                  </a:moveTo>
                  <a:lnTo>
                    <a:pt x="0" y="144"/>
                  </a:lnTo>
                  <a:lnTo>
                    <a:pt x="25" y="22"/>
                  </a:lnTo>
                  <a:lnTo>
                    <a:pt x="5" y="0"/>
                  </a:lnTo>
                  <a:close/>
                </a:path>
              </a:pathLst>
            </a:custGeom>
            <a:solidFill>
              <a:srgbClr val="000000"/>
            </a:solidFill>
            <a:ln w="9525">
              <a:noFill/>
              <a:round/>
              <a:headEnd/>
              <a:tailEnd/>
            </a:ln>
          </p:spPr>
          <p:txBody>
            <a:bodyPr/>
            <a:lstStyle/>
            <a:p>
              <a:endParaRPr lang="tr-TR"/>
            </a:p>
          </p:txBody>
        </p:sp>
        <p:sp>
          <p:nvSpPr>
            <p:cNvPr id="17681" name="Freeform 381"/>
            <p:cNvSpPr>
              <a:spLocks/>
            </p:cNvSpPr>
            <p:nvPr/>
          </p:nvSpPr>
          <p:spPr bwMode="auto">
            <a:xfrm>
              <a:off x="5036" y="2813"/>
              <a:ext cx="8" cy="22"/>
            </a:xfrm>
            <a:custGeom>
              <a:avLst/>
              <a:gdLst>
                <a:gd name="T0" fmla="*/ 0 w 24"/>
                <a:gd name="T1" fmla="*/ 0 h 112"/>
                <a:gd name="T2" fmla="*/ 0 w 24"/>
                <a:gd name="T3" fmla="*/ 0 h 112"/>
                <a:gd name="T4" fmla="*/ 0 w 24"/>
                <a:gd name="T5" fmla="*/ 0 h 112"/>
                <a:gd name="T6" fmla="*/ 0 w 24"/>
                <a:gd name="T7" fmla="*/ 0 h 112"/>
                <a:gd name="T8" fmla="*/ 0 w 24"/>
                <a:gd name="T9" fmla="*/ 0 h 112"/>
                <a:gd name="T10" fmla="*/ 0 60000 65536"/>
                <a:gd name="T11" fmla="*/ 0 60000 65536"/>
                <a:gd name="T12" fmla="*/ 0 60000 65536"/>
                <a:gd name="T13" fmla="*/ 0 60000 65536"/>
                <a:gd name="T14" fmla="*/ 0 60000 65536"/>
                <a:gd name="T15" fmla="*/ 0 w 24"/>
                <a:gd name="T16" fmla="*/ 0 h 112"/>
                <a:gd name="T17" fmla="*/ 24 w 24"/>
                <a:gd name="T18" fmla="*/ 112 h 112"/>
              </a:gdLst>
              <a:ahLst/>
              <a:cxnLst>
                <a:cxn ang="T10">
                  <a:pos x="T0" y="T1"/>
                </a:cxn>
                <a:cxn ang="T11">
                  <a:pos x="T2" y="T3"/>
                </a:cxn>
                <a:cxn ang="T12">
                  <a:pos x="T4" y="T5"/>
                </a:cxn>
                <a:cxn ang="T13">
                  <a:pos x="T6" y="T7"/>
                </a:cxn>
                <a:cxn ang="T14">
                  <a:pos x="T8" y="T9"/>
                </a:cxn>
              </a:cxnLst>
              <a:rect l="T15" t="T16" r="T17" b="T18"/>
              <a:pathLst>
                <a:path w="24" h="112">
                  <a:moveTo>
                    <a:pt x="5" y="0"/>
                  </a:moveTo>
                  <a:lnTo>
                    <a:pt x="0" y="112"/>
                  </a:lnTo>
                  <a:lnTo>
                    <a:pt x="24" y="17"/>
                  </a:lnTo>
                  <a:lnTo>
                    <a:pt x="5" y="0"/>
                  </a:lnTo>
                  <a:close/>
                </a:path>
              </a:pathLst>
            </a:custGeom>
            <a:solidFill>
              <a:srgbClr val="000000"/>
            </a:solidFill>
            <a:ln w="9525">
              <a:noFill/>
              <a:round/>
              <a:headEnd/>
              <a:tailEnd/>
            </a:ln>
          </p:spPr>
          <p:txBody>
            <a:bodyPr/>
            <a:lstStyle/>
            <a:p>
              <a:endParaRPr lang="tr-TR"/>
            </a:p>
          </p:txBody>
        </p:sp>
        <p:sp>
          <p:nvSpPr>
            <p:cNvPr id="17682" name="Freeform 382"/>
            <p:cNvSpPr>
              <a:spLocks/>
            </p:cNvSpPr>
            <p:nvPr/>
          </p:nvSpPr>
          <p:spPr bwMode="auto">
            <a:xfrm>
              <a:off x="5048" y="2821"/>
              <a:ext cx="9" cy="15"/>
            </a:xfrm>
            <a:custGeom>
              <a:avLst/>
              <a:gdLst>
                <a:gd name="T0" fmla="*/ 0 w 25"/>
                <a:gd name="T1" fmla="*/ 0 h 79"/>
                <a:gd name="T2" fmla="*/ 0 w 25"/>
                <a:gd name="T3" fmla="*/ 0 h 79"/>
                <a:gd name="T4" fmla="*/ 0 w 25"/>
                <a:gd name="T5" fmla="*/ 0 h 79"/>
                <a:gd name="T6" fmla="*/ 0 w 25"/>
                <a:gd name="T7" fmla="*/ 0 h 79"/>
                <a:gd name="T8" fmla="*/ 0 w 25"/>
                <a:gd name="T9" fmla="*/ 0 h 79"/>
                <a:gd name="T10" fmla="*/ 0 60000 65536"/>
                <a:gd name="T11" fmla="*/ 0 60000 65536"/>
                <a:gd name="T12" fmla="*/ 0 60000 65536"/>
                <a:gd name="T13" fmla="*/ 0 60000 65536"/>
                <a:gd name="T14" fmla="*/ 0 60000 65536"/>
                <a:gd name="T15" fmla="*/ 0 w 25"/>
                <a:gd name="T16" fmla="*/ 0 h 79"/>
                <a:gd name="T17" fmla="*/ 25 w 25"/>
                <a:gd name="T18" fmla="*/ 79 h 79"/>
              </a:gdLst>
              <a:ahLst/>
              <a:cxnLst>
                <a:cxn ang="T10">
                  <a:pos x="T0" y="T1"/>
                </a:cxn>
                <a:cxn ang="T11">
                  <a:pos x="T2" y="T3"/>
                </a:cxn>
                <a:cxn ang="T12">
                  <a:pos x="T4" y="T5"/>
                </a:cxn>
                <a:cxn ang="T13">
                  <a:pos x="T6" y="T7"/>
                </a:cxn>
                <a:cxn ang="T14">
                  <a:pos x="T8" y="T9"/>
                </a:cxn>
              </a:cxnLst>
              <a:rect l="T15" t="T16" r="T17" b="T18"/>
              <a:pathLst>
                <a:path w="25" h="79">
                  <a:moveTo>
                    <a:pt x="8" y="0"/>
                  </a:moveTo>
                  <a:lnTo>
                    <a:pt x="0" y="79"/>
                  </a:lnTo>
                  <a:lnTo>
                    <a:pt x="25" y="11"/>
                  </a:lnTo>
                  <a:lnTo>
                    <a:pt x="8" y="0"/>
                  </a:lnTo>
                  <a:close/>
                </a:path>
              </a:pathLst>
            </a:custGeom>
            <a:solidFill>
              <a:srgbClr val="000000"/>
            </a:solidFill>
            <a:ln w="9525">
              <a:noFill/>
              <a:round/>
              <a:headEnd/>
              <a:tailEnd/>
            </a:ln>
          </p:spPr>
          <p:txBody>
            <a:bodyPr/>
            <a:lstStyle/>
            <a:p>
              <a:endParaRPr lang="tr-TR"/>
            </a:p>
          </p:txBody>
        </p:sp>
        <p:sp>
          <p:nvSpPr>
            <p:cNvPr id="17683" name="Freeform 383"/>
            <p:cNvSpPr>
              <a:spLocks/>
            </p:cNvSpPr>
            <p:nvPr/>
          </p:nvSpPr>
          <p:spPr bwMode="auto">
            <a:xfrm>
              <a:off x="5005" y="2807"/>
              <a:ext cx="57" cy="32"/>
            </a:xfrm>
            <a:custGeom>
              <a:avLst/>
              <a:gdLst>
                <a:gd name="T0" fmla="*/ 0 w 172"/>
                <a:gd name="T1" fmla="*/ 0 h 158"/>
                <a:gd name="T2" fmla="*/ 0 w 172"/>
                <a:gd name="T3" fmla="*/ 0 h 158"/>
                <a:gd name="T4" fmla="*/ 0 w 172"/>
                <a:gd name="T5" fmla="*/ 0 h 158"/>
                <a:gd name="T6" fmla="*/ 0 w 172"/>
                <a:gd name="T7" fmla="*/ 0 h 158"/>
                <a:gd name="T8" fmla="*/ 0 w 172"/>
                <a:gd name="T9" fmla="*/ 0 h 158"/>
                <a:gd name="T10" fmla="*/ 0 60000 65536"/>
                <a:gd name="T11" fmla="*/ 0 60000 65536"/>
                <a:gd name="T12" fmla="*/ 0 60000 65536"/>
                <a:gd name="T13" fmla="*/ 0 60000 65536"/>
                <a:gd name="T14" fmla="*/ 0 60000 65536"/>
                <a:gd name="T15" fmla="*/ 0 w 172"/>
                <a:gd name="T16" fmla="*/ 0 h 158"/>
                <a:gd name="T17" fmla="*/ 172 w 172"/>
                <a:gd name="T18" fmla="*/ 158 h 158"/>
              </a:gdLst>
              <a:ahLst/>
              <a:cxnLst>
                <a:cxn ang="T10">
                  <a:pos x="T0" y="T1"/>
                </a:cxn>
                <a:cxn ang="T11">
                  <a:pos x="T2" y="T3"/>
                </a:cxn>
                <a:cxn ang="T12">
                  <a:pos x="T4" y="T5"/>
                </a:cxn>
                <a:cxn ang="T13">
                  <a:pos x="T6" y="T7"/>
                </a:cxn>
                <a:cxn ang="T14">
                  <a:pos x="T8" y="T9"/>
                </a:cxn>
              </a:cxnLst>
              <a:rect l="T15" t="T16" r="T17" b="T18"/>
              <a:pathLst>
                <a:path w="172" h="158">
                  <a:moveTo>
                    <a:pt x="2" y="0"/>
                  </a:moveTo>
                  <a:lnTo>
                    <a:pt x="172" y="158"/>
                  </a:lnTo>
                  <a:lnTo>
                    <a:pt x="0" y="27"/>
                  </a:lnTo>
                  <a:lnTo>
                    <a:pt x="2" y="0"/>
                  </a:lnTo>
                  <a:close/>
                </a:path>
              </a:pathLst>
            </a:custGeom>
            <a:solidFill>
              <a:srgbClr val="000000"/>
            </a:solidFill>
            <a:ln w="9525">
              <a:noFill/>
              <a:round/>
              <a:headEnd/>
              <a:tailEnd/>
            </a:ln>
          </p:spPr>
          <p:txBody>
            <a:bodyPr/>
            <a:lstStyle/>
            <a:p>
              <a:endParaRPr lang="tr-TR"/>
            </a:p>
          </p:txBody>
        </p:sp>
        <p:sp>
          <p:nvSpPr>
            <p:cNvPr id="17684" name="Freeform 384"/>
            <p:cNvSpPr>
              <a:spLocks/>
            </p:cNvSpPr>
            <p:nvPr/>
          </p:nvSpPr>
          <p:spPr bwMode="auto">
            <a:xfrm>
              <a:off x="5007" y="2868"/>
              <a:ext cx="31" cy="58"/>
            </a:xfrm>
            <a:custGeom>
              <a:avLst/>
              <a:gdLst>
                <a:gd name="T0" fmla="*/ 0 w 93"/>
                <a:gd name="T1" fmla="*/ 0 h 289"/>
                <a:gd name="T2" fmla="*/ 0 w 93"/>
                <a:gd name="T3" fmla="*/ 0 h 289"/>
                <a:gd name="T4" fmla="*/ 0 w 93"/>
                <a:gd name="T5" fmla="*/ 0 h 289"/>
                <a:gd name="T6" fmla="*/ 0 w 93"/>
                <a:gd name="T7" fmla="*/ 0 h 289"/>
                <a:gd name="T8" fmla="*/ 0 w 93"/>
                <a:gd name="T9" fmla="*/ 0 h 289"/>
                <a:gd name="T10" fmla="*/ 0 w 93"/>
                <a:gd name="T11" fmla="*/ 0 h 289"/>
                <a:gd name="T12" fmla="*/ 0 w 93"/>
                <a:gd name="T13" fmla="*/ 0 h 289"/>
                <a:gd name="T14" fmla="*/ 0 w 93"/>
                <a:gd name="T15" fmla="*/ 0 h 289"/>
                <a:gd name="T16" fmla="*/ 0 w 93"/>
                <a:gd name="T17" fmla="*/ 0 h 28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3"/>
                <a:gd name="T28" fmla="*/ 0 h 289"/>
                <a:gd name="T29" fmla="*/ 93 w 93"/>
                <a:gd name="T30" fmla="*/ 289 h 28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3" h="289">
                  <a:moveTo>
                    <a:pt x="10" y="289"/>
                  </a:moveTo>
                  <a:lnTo>
                    <a:pt x="0" y="0"/>
                  </a:lnTo>
                  <a:lnTo>
                    <a:pt x="93" y="36"/>
                  </a:lnTo>
                  <a:lnTo>
                    <a:pt x="84" y="289"/>
                  </a:lnTo>
                  <a:lnTo>
                    <a:pt x="60" y="279"/>
                  </a:lnTo>
                  <a:lnTo>
                    <a:pt x="60" y="94"/>
                  </a:lnTo>
                  <a:lnTo>
                    <a:pt x="23" y="81"/>
                  </a:lnTo>
                  <a:lnTo>
                    <a:pt x="10" y="289"/>
                  </a:lnTo>
                  <a:close/>
                </a:path>
              </a:pathLst>
            </a:custGeom>
            <a:solidFill>
              <a:srgbClr val="000000"/>
            </a:solidFill>
            <a:ln w="9525">
              <a:noFill/>
              <a:round/>
              <a:headEnd/>
              <a:tailEnd/>
            </a:ln>
          </p:spPr>
          <p:txBody>
            <a:bodyPr/>
            <a:lstStyle/>
            <a:p>
              <a:endParaRPr lang="tr-TR"/>
            </a:p>
          </p:txBody>
        </p:sp>
        <p:sp>
          <p:nvSpPr>
            <p:cNvPr id="17685" name="Freeform 385"/>
            <p:cNvSpPr>
              <a:spLocks/>
            </p:cNvSpPr>
            <p:nvPr/>
          </p:nvSpPr>
          <p:spPr bwMode="auto">
            <a:xfrm>
              <a:off x="5044" y="2878"/>
              <a:ext cx="23" cy="43"/>
            </a:xfrm>
            <a:custGeom>
              <a:avLst/>
              <a:gdLst>
                <a:gd name="T0" fmla="*/ 0 w 68"/>
                <a:gd name="T1" fmla="*/ 0 h 214"/>
                <a:gd name="T2" fmla="*/ 0 w 68"/>
                <a:gd name="T3" fmla="*/ 0 h 214"/>
                <a:gd name="T4" fmla="*/ 0 w 68"/>
                <a:gd name="T5" fmla="*/ 0 h 214"/>
                <a:gd name="T6" fmla="*/ 0 w 68"/>
                <a:gd name="T7" fmla="*/ 0 h 214"/>
                <a:gd name="T8" fmla="*/ 0 w 68"/>
                <a:gd name="T9" fmla="*/ 0 h 214"/>
                <a:gd name="T10" fmla="*/ 0 w 68"/>
                <a:gd name="T11" fmla="*/ 0 h 214"/>
                <a:gd name="T12" fmla="*/ 0 w 68"/>
                <a:gd name="T13" fmla="*/ 0 h 214"/>
                <a:gd name="T14" fmla="*/ 0 w 68"/>
                <a:gd name="T15" fmla="*/ 0 h 214"/>
                <a:gd name="T16" fmla="*/ 0 w 68"/>
                <a:gd name="T17" fmla="*/ 0 h 2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8"/>
                <a:gd name="T28" fmla="*/ 0 h 214"/>
                <a:gd name="T29" fmla="*/ 68 w 68"/>
                <a:gd name="T30" fmla="*/ 214 h 2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8" h="214">
                  <a:moveTo>
                    <a:pt x="7" y="0"/>
                  </a:moveTo>
                  <a:lnTo>
                    <a:pt x="0" y="162"/>
                  </a:lnTo>
                  <a:lnTo>
                    <a:pt x="17" y="61"/>
                  </a:lnTo>
                  <a:lnTo>
                    <a:pt x="42" y="61"/>
                  </a:lnTo>
                  <a:lnTo>
                    <a:pt x="37" y="205"/>
                  </a:lnTo>
                  <a:lnTo>
                    <a:pt x="61" y="214"/>
                  </a:lnTo>
                  <a:lnTo>
                    <a:pt x="68" y="9"/>
                  </a:lnTo>
                  <a:lnTo>
                    <a:pt x="7" y="0"/>
                  </a:lnTo>
                  <a:close/>
                </a:path>
              </a:pathLst>
            </a:custGeom>
            <a:solidFill>
              <a:srgbClr val="000000"/>
            </a:solidFill>
            <a:ln w="9525">
              <a:noFill/>
              <a:round/>
              <a:headEnd/>
              <a:tailEnd/>
            </a:ln>
          </p:spPr>
          <p:txBody>
            <a:bodyPr/>
            <a:lstStyle/>
            <a:p>
              <a:endParaRPr lang="tr-TR"/>
            </a:p>
          </p:txBody>
        </p:sp>
        <p:sp>
          <p:nvSpPr>
            <p:cNvPr id="17686" name="Freeform 386"/>
            <p:cNvSpPr>
              <a:spLocks/>
            </p:cNvSpPr>
            <p:nvPr/>
          </p:nvSpPr>
          <p:spPr bwMode="auto">
            <a:xfrm>
              <a:off x="5070" y="2892"/>
              <a:ext cx="8" cy="27"/>
            </a:xfrm>
            <a:custGeom>
              <a:avLst/>
              <a:gdLst>
                <a:gd name="T0" fmla="*/ 0 w 23"/>
                <a:gd name="T1" fmla="*/ 0 h 133"/>
                <a:gd name="T2" fmla="*/ 0 w 23"/>
                <a:gd name="T3" fmla="*/ 0 h 133"/>
                <a:gd name="T4" fmla="*/ 0 w 23"/>
                <a:gd name="T5" fmla="*/ 0 h 133"/>
                <a:gd name="T6" fmla="*/ 0 w 23"/>
                <a:gd name="T7" fmla="*/ 0 h 133"/>
                <a:gd name="T8" fmla="*/ 0 w 23"/>
                <a:gd name="T9" fmla="*/ 0 h 133"/>
                <a:gd name="T10" fmla="*/ 0 w 23"/>
                <a:gd name="T11" fmla="*/ 0 h 133"/>
                <a:gd name="T12" fmla="*/ 0 60000 65536"/>
                <a:gd name="T13" fmla="*/ 0 60000 65536"/>
                <a:gd name="T14" fmla="*/ 0 60000 65536"/>
                <a:gd name="T15" fmla="*/ 0 60000 65536"/>
                <a:gd name="T16" fmla="*/ 0 60000 65536"/>
                <a:gd name="T17" fmla="*/ 0 60000 65536"/>
                <a:gd name="T18" fmla="*/ 0 w 23"/>
                <a:gd name="T19" fmla="*/ 0 h 133"/>
                <a:gd name="T20" fmla="*/ 23 w 23"/>
                <a:gd name="T21" fmla="*/ 133 h 133"/>
              </a:gdLst>
              <a:ahLst/>
              <a:cxnLst>
                <a:cxn ang="T12">
                  <a:pos x="T0" y="T1"/>
                </a:cxn>
                <a:cxn ang="T13">
                  <a:pos x="T2" y="T3"/>
                </a:cxn>
                <a:cxn ang="T14">
                  <a:pos x="T4" y="T5"/>
                </a:cxn>
                <a:cxn ang="T15">
                  <a:pos x="T6" y="T7"/>
                </a:cxn>
                <a:cxn ang="T16">
                  <a:pos x="T8" y="T9"/>
                </a:cxn>
                <a:cxn ang="T17">
                  <a:pos x="T10" y="T11"/>
                </a:cxn>
              </a:cxnLst>
              <a:rect l="T18" t="T19" r="T20" b="T21"/>
              <a:pathLst>
                <a:path w="23" h="133">
                  <a:moveTo>
                    <a:pt x="0" y="133"/>
                  </a:moveTo>
                  <a:lnTo>
                    <a:pt x="3" y="0"/>
                  </a:lnTo>
                  <a:lnTo>
                    <a:pt x="23" y="20"/>
                  </a:lnTo>
                  <a:lnTo>
                    <a:pt x="23" y="126"/>
                  </a:lnTo>
                  <a:lnTo>
                    <a:pt x="0" y="133"/>
                  </a:lnTo>
                  <a:close/>
                </a:path>
              </a:pathLst>
            </a:custGeom>
            <a:solidFill>
              <a:srgbClr val="000000"/>
            </a:solidFill>
            <a:ln w="9525">
              <a:noFill/>
              <a:round/>
              <a:headEnd/>
              <a:tailEnd/>
            </a:ln>
          </p:spPr>
          <p:txBody>
            <a:bodyPr/>
            <a:lstStyle/>
            <a:p>
              <a:endParaRPr lang="tr-TR"/>
            </a:p>
          </p:txBody>
        </p:sp>
        <p:sp>
          <p:nvSpPr>
            <p:cNvPr id="17687" name="Freeform 387"/>
            <p:cNvSpPr>
              <a:spLocks/>
            </p:cNvSpPr>
            <p:nvPr/>
          </p:nvSpPr>
          <p:spPr bwMode="auto">
            <a:xfrm>
              <a:off x="5074" y="2821"/>
              <a:ext cx="27" cy="72"/>
            </a:xfrm>
            <a:custGeom>
              <a:avLst/>
              <a:gdLst>
                <a:gd name="T0" fmla="*/ 0 w 81"/>
                <a:gd name="T1" fmla="*/ 0 h 357"/>
                <a:gd name="T2" fmla="*/ 0 w 81"/>
                <a:gd name="T3" fmla="*/ 0 h 357"/>
                <a:gd name="T4" fmla="*/ 0 w 81"/>
                <a:gd name="T5" fmla="*/ 0 h 357"/>
                <a:gd name="T6" fmla="*/ 0 w 81"/>
                <a:gd name="T7" fmla="*/ 0 h 357"/>
                <a:gd name="T8" fmla="*/ 0 w 81"/>
                <a:gd name="T9" fmla="*/ 0 h 357"/>
                <a:gd name="T10" fmla="*/ 0 w 81"/>
                <a:gd name="T11" fmla="*/ 0 h 357"/>
                <a:gd name="T12" fmla="*/ 0 w 81"/>
                <a:gd name="T13" fmla="*/ 0 h 357"/>
                <a:gd name="T14" fmla="*/ 0 w 81"/>
                <a:gd name="T15" fmla="*/ 0 h 357"/>
                <a:gd name="T16" fmla="*/ 0 w 81"/>
                <a:gd name="T17" fmla="*/ 0 h 357"/>
                <a:gd name="T18" fmla="*/ 0 w 81"/>
                <a:gd name="T19" fmla="*/ 0 h 3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1"/>
                <a:gd name="T31" fmla="*/ 0 h 357"/>
                <a:gd name="T32" fmla="*/ 81 w 81"/>
                <a:gd name="T33" fmla="*/ 357 h 3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1" h="357">
                  <a:moveTo>
                    <a:pt x="30" y="0"/>
                  </a:moveTo>
                  <a:lnTo>
                    <a:pt x="23" y="300"/>
                  </a:lnTo>
                  <a:lnTo>
                    <a:pt x="0" y="319"/>
                  </a:lnTo>
                  <a:lnTo>
                    <a:pt x="58" y="319"/>
                  </a:lnTo>
                  <a:lnTo>
                    <a:pt x="37" y="341"/>
                  </a:lnTo>
                  <a:lnTo>
                    <a:pt x="76" y="357"/>
                  </a:lnTo>
                  <a:lnTo>
                    <a:pt x="81" y="309"/>
                  </a:lnTo>
                  <a:lnTo>
                    <a:pt x="40" y="294"/>
                  </a:lnTo>
                  <a:lnTo>
                    <a:pt x="30" y="0"/>
                  </a:lnTo>
                  <a:close/>
                </a:path>
              </a:pathLst>
            </a:custGeom>
            <a:solidFill>
              <a:srgbClr val="000000"/>
            </a:solidFill>
            <a:ln w="9525">
              <a:noFill/>
              <a:round/>
              <a:headEnd/>
              <a:tailEnd/>
            </a:ln>
          </p:spPr>
          <p:txBody>
            <a:bodyPr/>
            <a:lstStyle/>
            <a:p>
              <a:endParaRPr lang="tr-TR"/>
            </a:p>
          </p:txBody>
        </p:sp>
        <p:sp>
          <p:nvSpPr>
            <p:cNvPr id="17688" name="Freeform 388"/>
            <p:cNvSpPr>
              <a:spLocks/>
            </p:cNvSpPr>
            <p:nvPr/>
          </p:nvSpPr>
          <p:spPr bwMode="auto">
            <a:xfrm>
              <a:off x="4984" y="2896"/>
              <a:ext cx="68" cy="84"/>
            </a:xfrm>
            <a:custGeom>
              <a:avLst/>
              <a:gdLst>
                <a:gd name="T0" fmla="*/ 0 w 204"/>
                <a:gd name="T1" fmla="*/ 0 h 421"/>
                <a:gd name="T2" fmla="*/ 0 w 204"/>
                <a:gd name="T3" fmla="*/ 0 h 421"/>
                <a:gd name="T4" fmla="*/ 0 w 204"/>
                <a:gd name="T5" fmla="*/ 0 h 421"/>
                <a:gd name="T6" fmla="*/ 0 w 204"/>
                <a:gd name="T7" fmla="*/ 0 h 421"/>
                <a:gd name="T8" fmla="*/ 0 w 204"/>
                <a:gd name="T9" fmla="*/ 0 h 421"/>
                <a:gd name="T10" fmla="*/ 0 w 204"/>
                <a:gd name="T11" fmla="*/ 0 h 421"/>
                <a:gd name="T12" fmla="*/ 0 w 204"/>
                <a:gd name="T13" fmla="*/ 0 h 421"/>
                <a:gd name="T14" fmla="*/ 0 w 204"/>
                <a:gd name="T15" fmla="*/ 0 h 421"/>
                <a:gd name="T16" fmla="*/ 0 w 204"/>
                <a:gd name="T17" fmla="*/ 0 h 421"/>
                <a:gd name="T18" fmla="*/ 0 w 204"/>
                <a:gd name="T19" fmla="*/ 0 h 4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4"/>
                <a:gd name="T31" fmla="*/ 0 h 421"/>
                <a:gd name="T32" fmla="*/ 204 w 204"/>
                <a:gd name="T33" fmla="*/ 421 h 4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4" h="421">
                  <a:moveTo>
                    <a:pt x="3" y="21"/>
                  </a:moveTo>
                  <a:lnTo>
                    <a:pt x="178" y="47"/>
                  </a:lnTo>
                  <a:lnTo>
                    <a:pt x="173" y="0"/>
                  </a:lnTo>
                  <a:lnTo>
                    <a:pt x="201" y="6"/>
                  </a:lnTo>
                  <a:lnTo>
                    <a:pt x="204" y="421"/>
                  </a:lnTo>
                  <a:lnTo>
                    <a:pt x="184" y="415"/>
                  </a:lnTo>
                  <a:lnTo>
                    <a:pt x="181" y="72"/>
                  </a:lnTo>
                  <a:lnTo>
                    <a:pt x="0" y="49"/>
                  </a:lnTo>
                  <a:lnTo>
                    <a:pt x="3" y="21"/>
                  </a:lnTo>
                  <a:close/>
                </a:path>
              </a:pathLst>
            </a:custGeom>
            <a:solidFill>
              <a:srgbClr val="000000"/>
            </a:solidFill>
            <a:ln w="9525">
              <a:noFill/>
              <a:round/>
              <a:headEnd/>
              <a:tailEnd/>
            </a:ln>
          </p:spPr>
          <p:txBody>
            <a:bodyPr/>
            <a:lstStyle/>
            <a:p>
              <a:endParaRPr lang="tr-TR"/>
            </a:p>
          </p:txBody>
        </p:sp>
        <p:sp>
          <p:nvSpPr>
            <p:cNvPr id="17689" name="Freeform 389"/>
            <p:cNvSpPr>
              <a:spLocks/>
            </p:cNvSpPr>
            <p:nvPr/>
          </p:nvSpPr>
          <p:spPr bwMode="auto">
            <a:xfrm>
              <a:off x="5197" y="2893"/>
              <a:ext cx="13" cy="91"/>
            </a:xfrm>
            <a:custGeom>
              <a:avLst/>
              <a:gdLst>
                <a:gd name="T0" fmla="*/ 0 w 41"/>
                <a:gd name="T1" fmla="*/ 0 h 457"/>
                <a:gd name="T2" fmla="*/ 0 w 41"/>
                <a:gd name="T3" fmla="*/ 0 h 457"/>
                <a:gd name="T4" fmla="*/ 0 w 41"/>
                <a:gd name="T5" fmla="*/ 0 h 457"/>
                <a:gd name="T6" fmla="*/ 0 w 41"/>
                <a:gd name="T7" fmla="*/ 0 h 457"/>
                <a:gd name="T8" fmla="*/ 0 w 41"/>
                <a:gd name="T9" fmla="*/ 0 h 457"/>
                <a:gd name="T10" fmla="*/ 0 w 41"/>
                <a:gd name="T11" fmla="*/ 0 h 457"/>
                <a:gd name="T12" fmla="*/ 0 60000 65536"/>
                <a:gd name="T13" fmla="*/ 0 60000 65536"/>
                <a:gd name="T14" fmla="*/ 0 60000 65536"/>
                <a:gd name="T15" fmla="*/ 0 60000 65536"/>
                <a:gd name="T16" fmla="*/ 0 60000 65536"/>
                <a:gd name="T17" fmla="*/ 0 60000 65536"/>
                <a:gd name="T18" fmla="*/ 0 w 41"/>
                <a:gd name="T19" fmla="*/ 0 h 457"/>
                <a:gd name="T20" fmla="*/ 41 w 41"/>
                <a:gd name="T21" fmla="*/ 457 h 457"/>
              </a:gdLst>
              <a:ahLst/>
              <a:cxnLst>
                <a:cxn ang="T12">
                  <a:pos x="T0" y="T1"/>
                </a:cxn>
                <a:cxn ang="T13">
                  <a:pos x="T2" y="T3"/>
                </a:cxn>
                <a:cxn ang="T14">
                  <a:pos x="T4" y="T5"/>
                </a:cxn>
                <a:cxn ang="T15">
                  <a:pos x="T6" y="T7"/>
                </a:cxn>
                <a:cxn ang="T16">
                  <a:pos x="T8" y="T9"/>
                </a:cxn>
                <a:cxn ang="T17">
                  <a:pos x="T10" y="T11"/>
                </a:cxn>
              </a:cxnLst>
              <a:rect l="T18" t="T19" r="T20" b="T21"/>
              <a:pathLst>
                <a:path w="41" h="457">
                  <a:moveTo>
                    <a:pt x="16" y="0"/>
                  </a:moveTo>
                  <a:lnTo>
                    <a:pt x="41" y="9"/>
                  </a:lnTo>
                  <a:lnTo>
                    <a:pt x="28" y="457"/>
                  </a:lnTo>
                  <a:lnTo>
                    <a:pt x="0" y="449"/>
                  </a:lnTo>
                  <a:lnTo>
                    <a:pt x="16" y="0"/>
                  </a:lnTo>
                  <a:close/>
                </a:path>
              </a:pathLst>
            </a:custGeom>
            <a:solidFill>
              <a:srgbClr val="000000"/>
            </a:solidFill>
            <a:ln w="9525">
              <a:noFill/>
              <a:round/>
              <a:headEnd/>
              <a:tailEnd/>
            </a:ln>
          </p:spPr>
          <p:txBody>
            <a:bodyPr/>
            <a:lstStyle/>
            <a:p>
              <a:endParaRPr lang="tr-TR"/>
            </a:p>
          </p:txBody>
        </p:sp>
        <p:sp>
          <p:nvSpPr>
            <p:cNvPr id="17690" name="Freeform 390"/>
            <p:cNvSpPr>
              <a:spLocks/>
            </p:cNvSpPr>
            <p:nvPr/>
          </p:nvSpPr>
          <p:spPr bwMode="auto">
            <a:xfrm>
              <a:off x="5209" y="2906"/>
              <a:ext cx="85" cy="5"/>
            </a:xfrm>
            <a:custGeom>
              <a:avLst/>
              <a:gdLst>
                <a:gd name="T0" fmla="*/ 0 w 257"/>
                <a:gd name="T1" fmla="*/ 0 h 23"/>
                <a:gd name="T2" fmla="*/ 0 w 257"/>
                <a:gd name="T3" fmla="*/ 0 h 23"/>
                <a:gd name="T4" fmla="*/ 0 w 257"/>
                <a:gd name="T5" fmla="*/ 0 h 23"/>
                <a:gd name="T6" fmla="*/ 0 w 257"/>
                <a:gd name="T7" fmla="*/ 0 h 23"/>
                <a:gd name="T8" fmla="*/ 0 w 257"/>
                <a:gd name="T9" fmla="*/ 0 h 23"/>
                <a:gd name="T10" fmla="*/ 0 w 257"/>
                <a:gd name="T11" fmla="*/ 0 h 23"/>
                <a:gd name="T12" fmla="*/ 0 60000 65536"/>
                <a:gd name="T13" fmla="*/ 0 60000 65536"/>
                <a:gd name="T14" fmla="*/ 0 60000 65536"/>
                <a:gd name="T15" fmla="*/ 0 60000 65536"/>
                <a:gd name="T16" fmla="*/ 0 60000 65536"/>
                <a:gd name="T17" fmla="*/ 0 60000 65536"/>
                <a:gd name="T18" fmla="*/ 0 w 257"/>
                <a:gd name="T19" fmla="*/ 0 h 23"/>
                <a:gd name="T20" fmla="*/ 257 w 257"/>
                <a:gd name="T21" fmla="*/ 23 h 23"/>
              </a:gdLst>
              <a:ahLst/>
              <a:cxnLst>
                <a:cxn ang="T12">
                  <a:pos x="T0" y="T1"/>
                </a:cxn>
                <a:cxn ang="T13">
                  <a:pos x="T2" y="T3"/>
                </a:cxn>
                <a:cxn ang="T14">
                  <a:pos x="T4" y="T5"/>
                </a:cxn>
                <a:cxn ang="T15">
                  <a:pos x="T6" y="T7"/>
                </a:cxn>
                <a:cxn ang="T16">
                  <a:pos x="T8" y="T9"/>
                </a:cxn>
                <a:cxn ang="T17">
                  <a:pos x="T10" y="T11"/>
                </a:cxn>
              </a:cxnLst>
              <a:rect l="T18" t="T19" r="T20" b="T21"/>
              <a:pathLst>
                <a:path w="257" h="23">
                  <a:moveTo>
                    <a:pt x="0" y="2"/>
                  </a:moveTo>
                  <a:lnTo>
                    <a:pt x="257" y="0"/>
                  </a:lnTo>
                  <a:lnTo>
                    <a:pt x="212" y="23"/>
                  </a:lnTo>
                  <a:lnTo>
                    <a:pt x="0" y="19"/>
                  </a:lnTo>
                  <a:lnTo>
                    <a:pt x="0" y="2"/>
                  </a:lnTo>
                  <a:close/>
                </a:path>
              </a:pathLst>
            </a:custGeom>
            <a:solidFill>
              <a:srgbClr val="000000"/>
            </a:solidFill>
            <a:ln w="9525">
              <a:noFill/>
              <a:round/>
              <a:headEnd/>
              <a:tailEnd/>
            </a:ln>
          </p:spPr>
          <p:txBody>
            <a:bodyPr/>
            <a:lstStyle/>
            <a:p>
              <a:endParaRPr lang="tr-TR"/>
            </a:p>
          </p:txBody>
        </p:sp>
        <p:sp>
          <p:nvSpPr>
            <p:cNvPr id="17691" name="Freeform 391"/>
            <p:cNvSpPr>
              <a:spLocks/>
            </p:cNvSpPr>
            <p:nvPr/>
          </p:nvSpPr>
          <p:spPr bwMode="auto">
            <a:xfrm>
              <a:off x="5237" y="2909"/>
              <a:ext cx="34" cy="20"/>
            </a:xfrm>
            <a:custGeom>
              <a:avLst/>
              <a:gdLst>
                <a:gd name="T0" fmla="*/ 0 w 102"/>
                <a:gd name="T1" fmla="*/ 0 h 101"/>
                <a:gd name="T2" fmla="*/ 0 w 102"/>
                <a:gd name="T3" fmla="*/ 0 h 101"/>
                <a:gd name="T4" fmla="*/ 0 w 102"/>
                <a:gd name="T5" fmla="*/ 0 h 101"/>
                <a:gd name="T6" fmla="*/ 0 w 102"/>
                <a:gd name="T7" fmla="*/ 0 h 101"/>
                <a:gd name="T8" fmla="*/ 0 w 102"/>
                <a:gd name="T9" fmla="*/ 0 h 101"/>
                <a:gd name="T10" fmla="*/ 0 60000 65536"/>
                <a:gd name="T11" fmla="*/ 0 60000 65536"/>
                <a:gd name="T12" fmla="*/ 0 60000 65536"/>
                <a:gd name="T13" fmla="*/ 0 60000 65536"/>
                <a:gd name="T14" fmla="*/ 0 60000 65536"/>
                <a:gd name="T15" fmla="*/ 0 w 102"/>
                <a:gd name="T16" fmla="*/ 0 h 101"/>
                <a:gd name="T17" fmla="*/ 102 w 102"/>
                <a:gd name="T18" fmla="*/ 101 h 101"/>
              </a:gdLst>
              <a:ahLst/>
              <a:cxnLst>
                <a:cxn ang="T10">
                  <a:pos x="T0" y="T1"/>
                </a:cxn>
                <a:cxn ang="T11">
                  <a:pos x="T2" y="T3"/>
                </a:cxn>
                <a:cxn ang="T12">
                  <a:pos x="T4" y="T5"/>
                </a:cxn>
                <a:cxn ang="T13">
                  <a:pos x="T6" y="T7"/>
                </a:cxn>
                <a:cxn ang="T14">
                  <a:pos x="T8" y="T9"/>
                </a:cxn>
              </a:cxnLst>
              <a:rect l="T15" t="T16" r="T17" b="T18"/>
              <a:pathLst>
                <a:path w="102" h="101">
                  <a:moveTo>
                    <a:pt x="0" y="0"/>
                  </a:moveTo>
                  <a:lnTo>
                    <a:pt x="102" y="101"/>
                  </a:lnTo>
                  <a:lnTo>
                    <a:pt x="30" y="0"/>
                  </a:lnTo>
                  <a:lnTo>
                    <a:pt x="0" y="0"/>
                  </a:lnTo>
                  <a:close/>
                </a:path>
              </a:pathLst>
            </a:custGeom>
            <a:solidFill>
              <a:srgbClr val="000000"/>
            </a:solidFill>
            <a:ln w="9525">
              <a:noFill/>
              <a:round/>
              <a:headEnd/>
              <a:tailEnd/>
            </a:ln>
          </p:spPr>
          <p:txBody>
            <a:bodyPr/>
            <a:lstStyle/>
            <a:p>
              <a:endParaRPr lang="tr-TR"/>
            </a:p>
          </p:txBody>
        </p:sp>
        <p:sp>
          <p:nvSpPr>
            <p:cNvPr id="17692" name="Freeform 392"/>
            <p:cNvSpPr>
              <a:spLocks/>
            </p:cNvSpPr>
            <p:nvPr/>
          </p:nvSpPr>
          <p:spPr bwMode="auto">
            <a:xfrm>
              <a:off x="5206" y="2913"/>
              <a:ext cx="60" cy="41"/>
            </a:xfrm>
            <a:custGeom>
              <a:avLst/>
              <a:gdLst>
                <a:gd name="T0" fmla="*/ 0 w 180"/>
                <a:gd name="T1" fmla="*/ 0 h 203"/>
                <a:gd name="T2" fmla="*/ 0 w 180"/>
                <a:gd name="T3" fmla="*/ 0 h 203"/>
                <a:gd name="T4" fmla="*/ 0 w 180"/>
                <a:gd name="T5" fmla="*/ 0 h 203"/>
                <a:gd name="T6" fmla="*/ 0 w 180"/>
                <a:gd name="T7" fmla="*/ 0 h 203"/>
                <a:gd name="T8" fmla="*/ 0 w 180"/>
                <a:gd name="T9" fmla="*/ 0 h 203"/>
                <a:gd name="T10" fmla="*/ 0 60000 65536"/>
                <a:gd name="T11" fmla="*/ 0 60000 65536"/>
                <a:gd name="T12" fmla="*/ 0 60000 65536"/>
                <a:gd name="T13" fmla="*/ 0 60000 65536"/>
                <a:gd name="T14" fmla="*/ 0 60000 65536"/>
                <a:gd name="T15" fmla="*/ 0 w 180"/>
                <a:gd name="T16" fmla="*/ 0 h 203"/>
                <a:gd name="T17" fmla="*/ 180 w 180"/>
                <a:gd name="T18" fmla="*/ 203 h 203"/>
              </a:gdLst>
              <a:ahLst/>
              <a:cxnLst>
                <a:cxn ang="T10">
                  <a:pos x="T0" y="T1"/>
                </a:cxn>
                <a:cxn ang="T11">
                  <a:pos x="T2" y="T3"/>
                </a:cxn>
                <a:cxn ang="T12">
                  <a:pos x="T4" y="T5"/>
                </a:cxn>
                <a:cxn ang="T13">
                  <a:pos x="T6" y="T7"/>
                </a:cxn>
                <a:cxn ang="T14">
                  <a:pos x="T8" y="T9"/>
                </a:cxn>
              </a:cxnLst>
              <a:rect l="T15" t="T16" r="T17" b="T18"/>
              <a:pathLst>
                <a:path w="180" h="203">
                  <a:moveTo>
                    <a:pt x="8" y="0"/>
                  </a:moveTo>
                  <a:lnTo>
                    <a:pt x="180" y="203"/>
                  </a:lnTo>
                  <a:lnTo>
                    <a:pt x="0" y="27"/>
                  </a:lnTo>
                  <a:lnTo>
                    <a:pt x="8" y="0"/>
                  </a:lnTo>
                  <a:close/>
                </a:path>
              </a:pathLst>
            </a:custGeom>
            <a:solidFill>
              <a:srgbClr val="000000"/>
            </a:solidFill>
            <a:ln w="9525">
              <a:noFill/>
              <a:round/>
              <a:headEnd/>
              <a:tailEnd/>
            </a:ln>
          </p:spPr>
          <p:txBody>
            <a:bodyPr/>
            <a:lstStyle/>
            <a:p>
              <a:endParaRPr lang="tr-TR"/>
            </a:p>
          </p:txBody>
        </p:sp>
        <p:sp>
          <p:nvSpPr>
            <p:cNvPr id="17693" name="Freeform 393"/>
            <p:cNvSpPr>
              <a:spLocks/>
            </p:cNvSpPr>
            <p:nvPr/>
          </p:nvSpPr>
          <p:spPr bwMode="auto">
            <a:xfrm>
              <a:off x="5205" y="2940"/>
              <a:ext cx="55" cy="37"/>
            </a:xfrm>
            <a:custGeom>
              <a:avLst/>
              <a:gdLst>
                <a:gd name="T0" fmla="*/ 0 w 166"/>
                <a:gd name="T1" fmla="*/ 0 h 188"/>
                <a:gd name="T2" fmla="*/ 0 w 166"/>
                <a:gd name="T3" fmla="*/ 0 h 188"/>
                <a:gd name="T4" fmla="*/ 0 w 166"/>
                <a:gd name="T5" fmla="*/ 0 h 188"/>
                <a:gd name="T6" fmla="*/ 0 w 166"/>
                <a:gd name="T7" fmla="*/ 0 h 188"/>
                <a:gd name="T8" fmla="*/ 0 w 166"/>
                <a:gd name="T9" fmla="*/ 0 h 188"/>
                <a:gd name="T10" fmla="*/ 0 60000 65536"/>
                <a:gd name="T11" fmla="*/ 0 60000 65536"/>
                <a:gd name="T12" fmla="*/ 0 60000 65536"/>
                <a:gd name="T13" fmla="*/ 0 60000 65536"/>
                <a:gd name="T14" fmla="*/ 0 60000 65536"/>
                <a:gd name="T15" fmla="*/ 0 w 166"/>
                <a:gd name="T16" fmla="*/ 0 h 188"/>
                <a:gd name="T17" fmla="*/ 166 w 166"/>
                <a:gd name="T18" fmla="*/ 188 h 188"/>
              </a:gdLst>
              <a:ahLst/>
              <a:cxnLst>
                <a:cxn ang="T10">
                  <a:pos x="T0" y="T1"/>
                </a:cxn>
                <a:cxn ang="T11">
                  <a:pos x="T2" y="T3"/>
                </a:cxn>
                <a:cxn ang="T12">
                  <a:pos x="T4" y="T5"/>
                </a:cxn>
                <a:cxn ang="T13">
                  <a:pos x="T6" y="T7"/>
                </a:cxn>
                <a:cxn ang="T14">
                  <a:pos x="T8" y="T9"/>
                </a:cxn>
              </a:cxnLst>
              <a:rect l="T15" t="T16" r="T17" b="T18"/>
              <a:pathLst>
                <a:path w="166" h="188">
                  <a:moveTo>
                    <a:pt x="8" y="0"/>
                  </a:moveTo>
                  <a:lnTo>
                    <a:pt x="166" y="188"/>
                  </a:lnTo>
                  <a:lnTo>
                    <a:pt x="0" y="23"/>
                  </a:lnTo>
                  <a:lnTo>
                    <a:pt x="8" y="0"/>
                  </a:lnTo>
                  <a:close/>
                </a:path>
              </a:pathLst>
            </a:custGeom>
            <a:solidFill>
              <a:srgbClr val="000000"/>
            </a:solidFill>
            <a:ln w="9525">
              <a:noFill/>
              <a:round/>
              <a:headEnd/>
              <a:tailEnd/>
            </a:ln>
          </p:spPr>
          <p:txBody>
            <a:bodyPr/>
            <a:lstStyle/>
            <a:p>
              <a:endParaRPr lang="tr-TR"/>
            </a:p>
          </p:txBody>
        </p:sp>
        <p:sp>
          <p:nvSpPr>
            <p:cNvPr id="17694" name="Freeform 394"/>
            <p:cNvSpPr>
              <a:spLocks/>
            </p:cNvSpPr>
            <p:nvPr/>
          </p:nvSpPr>
          <p:spPr bwMode="auto">
            <a:xfrm>
              <a:off x="5205" y="2969"/>
              <a:ext cx="32" cy="18"/>
            </a:xfrm>
            <a:custGeom>
              <a:avLst/>
              <a:gdLst>
                <a:gd name="T0" fmla="*/ 0 w 97"/>
                <a:gd name="T1" fmla="*/ 0 h 86"/>
                <a:gd name="T2" fmla="*/ 0 w 97"/>
                <a:gd name="T3" fmla="*/ 0 h 86"/>
                <a:gd name="T4" fmla="*/ 0 w 97"/>
                <a:gd name="T5" fmla="*/ 0 h 86"/>
                <a:gd name="T6" fmla="*/ 0 w 97"/>
                <a:gd name="T7" fmla="*/ 0 h 86"/>
                <a:gd name="T8" fmla="*/ 0 w 97"/>
                <a:gd name="T9" fmla="*/ 0 h 86"/>
                <a:gd name="T10" fmla="*/ 0 60000 65536"/>
                <a:gd name="T11" fmla="*/ 0 60000 65536"/>
                <a:gd name="T12" fmla="*/ 0 60000 65536"/>
                <a:gd name="T13" fmla="*/ 0 60000 65536"/>
                <a:gd name="T14" fmla="*/ 0 60000 65536"/>
                <a:gd name="T15" fmla="*/ 0 w 97"/>
                <a:gd name="T16" fmla="*/ 0 h 86"/>
                <a:gd name="T17" fmla="*/ 97 w 97"/>
                <a:gd name="T18" fmla="*/ 86 h 86"/>
              </a:gdLst>
              <a:ahLst/>
              <a:cxnLst>
                <a:cxn ang="T10">
                  <a:pos x="T0" y="T1"/>
                </a:cxn>
                <a:cxn ang="T11">
                  <a:pos x="T2" y="T3"/>
                </a:cxn>
                <a:cxn ang="T12">
                  <a:pos x="T4" y="T5"/>
                </a:cxn>
                <a:cxn ang="T13">
                  <a:pos x="T6" y="T7"/>
                </a:cxn>
                <a:cxn ang="T14">
                  <a:pos x="T8" y="T9"/>
                </a:cxn>
              </a:cxnLst>
              <a:rect l="T15" t="T16" r="T17" b="T18"/>
              <a:pathLst>
                <a:path w="97" h="86">
                  <a:moveTo>
                    <a:pt x="0" y="0"/>
                  </a:moveTo>
                  <a:lnTo>
                    <a:pt x="97" y="86"/>
                  </a:lnTo>
                  <a:lnTo>
                    <a:pt x="5" y="22"/>
                  </a:lnTo>
                  <a:lnTo>
                    <a:pt x="0" y="0"/>
                  </a:lnTo>
                  <a:close/>
                </a:path>
              </a:pathLst>
            </a:custGeom>
            <a:solidFill>
              <a:srgbClr val="000000"/>
            </a:solidFill>
            <a:ln w="9525">
              <a:noFill/>
              <a:round/>
              <a:headEnd/>
              <a:tailEnd/>
            </a:ln>
          </p:spPr>
          <p:txBody>
            <a:bodyPr/>
            <a:lstStyle/>
            <a:p>
              <a:endParaRPr lang="tr-TR"/>
            </a:p>
          </p:txBody>
        </p:sp>
        <p:sp>
          <p:nvSpPr>
            <p:cNvPr id="17695" name="Freeform 395"/>
            <p:cNvSpPr>
              <a:spLocks/>
            </p:cNvSpPr>
            <p:nvPr/>
          </p:nvSpPr>
          <p:spPr bwMode="auto">
            <a:xfrm>
              <a:off x="4718" y="2915"/>
              <a:ext cx="66" cy="50"/>
            </a:xfrm>
            <a:custGeom>
              <a:avLst/>
              <a:gdLst>
                <a:gd name="T0" fmla="*/ 0 w 197"/>
                <a:gd name="T1" fmla="*/ 0 h 253"/>
                <a:gd name="T2" fmla="*/ 0 w 197"/>
                <a:gd name="T3" fmla="*/ 0 h 253"/>
                <a:gd name="T4" fmla="*/ 0 w 197"/>
                <a:gd name="T5" fmla="*/ 0 h 253"/>
                <a:gd name="T6" fmla="*/ 0 w 197"/>
                <a:gd name="T7" fmla="*/ 0 h 253"/>
                <a:gd name="T8" fmla="*/ 0 w 197"/>
                <a:gd name="T9" fmla="*/ 0 h 253"/>
                <a:gd name="T10" fmla="*/ 0 w 197"/>
                <a:gd name="T11" fmla="*/ 0 h 253"/>
                <a:gd name="T12" fmla="*/ 0 w 197"/>
                <a:gd name="T13" fmla="*/ 0 h 253"/>
                <a:gd name="T14" fmla="*/ 0 w 197"/>
                <a:gd name="T15" fmla="*/ 0 h 253"/>
                <a:gd name="T16" fmla="*/ 0 w 197"/>
                <a:gd name="T17" fmla="*/ 0 h 2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7"/>
                <a:gd name="T28" fmla="*/ 0 h 253"/>
                <a:gd name="T29" fmla="*/ 197 w 197"/>
                <a:gd name="T30" fmla="*/ 253 h 25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7" h="253">
                  <a:moveTo>
                    <a:pt x="6" y="248"/>
                  </a:moveTo>
                  <a:lnTo>
                    <a:pt x="0" y="0"/>
                  </a:lnTo>
                  <a:lnTo>
                    <a:pt x="197" y="8"/>
                  </a:lnTo>
                  <a:lnTo>
                    <a:pt x="189" y="253"/>
                  </a:lnTo>
                  <a:lnTo>
                    <a:pt x="172" y="55"/>
                  </a:lnTo>
                  <a:lnTo>
                    <a:pt x="47" y="48"/>
                  </a:lnTo>
                  <a:lnTo>
                    <a:pt x="37" y="233"/>
                  </a:lnTo>
                  <a:lnTo>
                    <a:pt x="6" y="248"/>
                  </a:lnTo>
                  <a:close/>
                </a:path>
              </a:pathLst>
            </a:custGeom>
            <a:solidFill>
              <a:srgbClr val="000000"/>
            </a:solidFill>
            <a:ln w="9525">
              <a:noFill/>
              <a:round/>
              <a:headEnd/>
              <a:tailEnd/>
            </a:ln>
          </p:spPr>
          <p:txBody>
            <a:bodyPr/>
            <a:lstStyle/>
            <a:p>
              <a:endParaRPr lang="tr-TR"/>
            </a:p>
          </p:txBody>
        </p:sp>
        <p:sp>
          <p:nvSpPr>
            <p:cNvPr id="17696" name="Freeform 396"/>
            <p:cNvSpPr>
              <a:spLocks/>
            </p:cNvSpPr>
            <p:nvPr/>
          </p:nvSpPr>
          <p:spPr bwMode="auto">
            <a:xfrm>
              <a:off x="4789" y="2929"/>
              <a:ext cx="181" cy="53"/>
            </a:xfrm>
            <a:custGeom>
              <a:avLst/>
              <a:gdLst>
                <a:gd name="T0" fmla="*/ 0 w 543"/>
                <a:gd name="T1" fmla="*/ 0 h 264"/>
                <a:gd name="T2" fmla="*/ 0 w 543"/>
                <a:gd name="T3" fmla="*/ 0 h 264"/>
                <a:gd name="T4" fmla="*/ 0 w 543"/>
                <a:gd name="T5" fmla="*/ 0 h 264"/>
                <a:gd name="T6" fmla="*/ 0 w 543"/>
                <a:gd name="T7" fmla="*/ 0 h 264"/>
                <a:gd name="T8" fmla="*/ 0 w 543"/>
                <a:gd name="T9" fmla="*/ 0 h 264"/>
                <a:gd name="T10" fmla="*/ 0 w 543"/>
                <a:gd name="T11" fmla="*/ 0 h 264"/>
                <a:gd name="T12" fmla="*/ 0 w 543"/>
                <a:gd name="T13" fmla="*/ 0 h 264"/>
                <a:gd name="T14" fmla="*/ 0 w 543"/>
                <a:gd name="T15" fmla="*/ 0 h 264"/>
                <a:gd name="T16" fmla="*/ 0 w 543"/>
                <a:gd name="T17" fmla="*/ 0 h 264"/>
                <a:gd name="T18" fmla="*/ 0 w 543"/>
                <a:gd name="T19" fmla="*/ 0 h 264"/>
                <a:gd name="T20" fmla="*/ 0 w 543"/>
                <a:gd name="T21" fmla="*/ 0 h 264"/>
                <a:gd name="T22" fmla="*/ 0 w 543"/>
                <a:gd name="T23" fmla="*/ 0 h 264"/>
                <a:gd name="T24" fmla="*/ 0 w 543"/>
                <a:gd name="T25" fmla="*/ 0 h 264"/>
                <a:gd name="T26" fmla="*/ 0 w 543"/>
                <a:gd name="T27" fmla="*/ 0 h 264"/>
                <a:gd name="T28" fmla="*/ 0 w 543"/>
                <a:gd name="T29" fmla="*/ 0 h 264"/>
                <a:gd name="T30" fmla="*/ 0 w 543"/>
                <a:gd name="T31" fmla="*/ 0 h 264"/>
                <a:gd name="T32" fmla="*/ 0 w 543"/>
                <a:gd name="T33" fmla="*/ 0 h 264"/>
                <a:gd name="T34" fmla="*/ 0 w 543"/>
                <a:gd name="T35" fmla="*/ 0 h 264"/>
                <a:gd name="T36" fmla="*/ 0 w 543"/>
                <a:gd name="T37" fmla="*/ 0 h 264"/>
                <a:gd name="T38" fmla="*/ 0 w 543"/>
                <a:gd name="T39" fmla="*/ 0 h 264"/>
                <a:gd name="T40" fmla="*/ 0 w 543"/>
                <a:gd name="T41" fmla="*/ 0 h 264"/>
                <a:gd name="T42" fmla="*/ 0 w 543"/>
                <a:gd name="T43" fmla="*/ 0 h 264"/>
                <a:gd name="T44" fmla="*/ 0 w 543"/>
                <a:gd name="T45" fmla="*/ 0 h 264"/>
                <a:gd name="T46" fmla="*/ 0 w 543"/>
                <a:gd name="T47" fmla="*/ 0 h 264"/>
                <a:gd name="T48" fmla="*/ 0 w 543"/>
                <a:gd name="T49" fmla="*/ 0 h 264"/>
                <a:gd name="T50" fmla="*/ 0 w 543"/>
                <a:gd name="T51" fmla="*/ 0 h 264"/>
                <a:gd name="T52" fmla="*/ 0 w 543"/>
                <a:gd name="T53" fmla="*/ 0 h 264"/>
                <a:gd name="T54" fmla="*/ 0 w 543"/>
                <a:gd name="T55" fmla="*/ 0 h 264"/>
                <a:gd name="T56" fmla="*/ 0 w 543"/>
                <a:gd name="T57" fmla="*/ 0 h 264"/>
                <a:gd name="T58" fmla="*/ 0 w 543"/>
                <a:gd name="T59" fmla="*/ 0 h 264"/>
                <a:gd name="T60" fmla="*/ 0 w 543"/>
                <a:gd name="T61" fmla="*/ 0 h 264"/>
                <a:gd name="T62" fmla="*/ 0 w 543"/>
                <a:gd name="T63" fmla="*/ 0 h 264"/>
                <a:gd name="T64" fmla="*/ 0 w 543"/>
                <a:gd name="T65" fmla="*/ 0 h 264"/>
                <a:gd name="T66" fmla="*/ 0 w 543"/>
                <a:gd name="T67" fmla="*/ 0 h 264"/>
                <a:gd name="T68" fmla="*/ 0 w 543"/>
                <a:gd name="T69" fmla="*/ 0 h 264"/>
                <a:gd name="T70" fmla="*/ 0 w 543"/>
                <a:gd name="T71" fmla="*/ 0 h 264"/>
                <a:gd name="T72" fmla="*/ 0 w 543"/>
                <a:gd name="T73" fmla="*/ 0 h 264"/>
                <a:gd name="T74" fmla="*/ 0 w 543"/>
                <a:gd name="T75" fmla="*/ 0 h 264"/>
                <a:gd name="T76" fmla="*/ 0 w 543"/>
                <a:gd name="T77" fmla="*/ 0 h 264"/>
                <a:gd name="T78" fmla="*/ 0 w 543"/>
                <a:gd name="T79" fmla="*/ 0 h 264"/>
                <a:gd name="T80" fmla="*/ 0 w 543"/>
                <a:gd name="T81" fmla="*/ 0 h 264"/>
                <a:gd name="T82" fmla="*/ 0 w 543"/>
                <a:gd name="T83" fmla="*/ 0 h 2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43"/>
                <a:gd name="T127" fmla="*/ 0 h 264"/>
                <a:gd name="T128" fmla="*/ 543 w 543"/>
                <a:gd name="T129" fmla="*/ 264 h 26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43" h="264">
                  <a:moveTo>
                    <a:pt x="9" y="210"/>
                  </a:moveTo>
                  <a:lnTo>
                    <a:pt x="53" y="240"/>
                  </a:lnTo>
                  <a:lnTo>
                    <a:pt x="126" y="228"/>
                  </a:lnTo>
                  <a:lnTo>
                    <a:pt x="192" y="257"/>
                  </a:lnTo>
                  <a:lnTo>
                    <a:pt x="253" y="240"/>
                  </a:lnTo>
                  <a:lnTo>
                    <a:pt x="347" y="253"/>
                  </a:lnTo>
                  <a:lnTo>
                    <a:pt x="414" y="240"/>
                  </a:lnTo>
                  <a:lnTo>
                    <a:pt x="482" y="264"/>
                  </a:lnTo>
                  <a:lnTo>
                    <a:pt x="540" y="219"/>
                  </a:lnTo>
                  <a:lnTo>
                    <a:pt x="543" y="124"/>
                  </a:lnTo>
                  <a:lnTo>
                    <a:pt x="517" y="91"/>
                  </a:lnTo>
                  <a:lnTo>
                    <a:pt x="482" y="0"/>
                  </a:lnTo>
                  <a:lnTo>
                    <a:pt x="428" y="124"/>
                  </a:lnTo>
                  <a:lnTo>
                    <a:pt x="472" y="91"/>
                  </a:lnTo>
                  <a:lnTo>
                    <a:pt x="509" y="163"/>
                  </a:lnTo>
                  <a:lnTo>
                    <a:pt x="470" y="225"/>
                  </a:lnTo>
                  <a:lnTo>
                    <a:pt x="390" y="215"/>
                  </a:lnTo>
                  <a:lnTo>
                    <a:pt x="403" y="158"/>
                  </a:lnTo>
                  <a:lnTo>
                    <a:pt x="342" y="102"/>
                  </a:lnTo>
                  <a:lnTo>
                    <a:pt x="370" y="168"/>
                  </a:lnTo>
                  <a:lnTo>
                    <a:pt x="329" y="222"/>
                  </a:lnTo>
                  <a:lnTo>
                    <a:pt x="276" y="205"/>
                  </a:lnTo>
                  <a:lnTo>
                    <a:pt x="292" y="165"/>
                  </a:lnTo>
                  <a:lnTo>
                    <a:pt x="251" y="145"/>
                  </a:lnTo>
                  <a:lnTo>
                    <a:pt x="298" y="109"/>
                  </a:lnTo>
                  <a:lnTo>
                    <a:pt x="225" y="129"/>
                  </a:lnTo>
                  <a:lnTo>
                    <a:pt x="245" y="165"/>
                  </a:lnTo>
                  <a:lnTo>
                    <a:pt x="223" y="212"/>
                  </a:lnTo>
                  <a:lnTo>
                    <a:pt x="152" y="210"/>
                  </a:lnTo>
                  <a:lnTo>
                    <a:pt x="142" y="160"/>
                  </a:lnTo>
                  <a:lnTo>
                    <a:pt x="182" y="116"/>
                  </a:lnTo>
                  <a:lnTo>
                    <a:pt x="128" y="131"/>
                  </a:lnTo>
                  <a:lnTo>
                    <a:pt x="73" y="9"/>
                  </a:lnTo>
                  <a:lnTo>
                    <a:pt x="20" y="97"/>
                  </a:lnTo>
                  <a:lnTo>
                    <a:pt x="70" y="64"/>
                  </a:lnTo>
                  <a:lnTo>
                    <a:pt x="106" y="145"/>
                  </a:lnTo>
                  <a:lnTo>
                    <a:pt x="70" y="203"/>
                  </a:lnTo>
                  <a:lnTo>
                    <a:pt x="20" y="178"/>
                  </a:lnTo>
                  <a:lnTo>
                    <a:pt x="20" y="126"/>
                  </a:lnTo>
                  <a:lnTo>
                    <a:pt x="0" y="171"/>
                  </a:lnTo>
                  <a:lnTo>
                    <a:pt x="9" y="210"/>
                  </a:lnTo>
                  <a:close/>
                </a:path>
              </a:pathLst>
            </a:custGeom>
            <a:solidFill>
              <a:srgbClr val="000000"/>
            </a:solidFill>
            <a:ln w="9525">
              <a:noFill/>
              <a:round/>
              <a:headEnd/>
              <a:tailEnd/>
            </a:ln>
          </p:spPr>
          <p:txBody>
            <a:bodyPr/>
            <a:lstStyle/>
            <a:p>
              <a:endParaRPr lang="tr-TR"/>
            </a:p>
          </p:txBody>
        </p:sp>
        <p:sp>
          <p:nvSpPr>
            <p:cNvPr id="17697" name="Freeform 397"/>
            <p:cNvSpPr>
              <a:spLocks/>
            </p:cNvSpPr>
            <p:nvPr/>
          </p:nvSpPr>
          <p:spPr bwMode="auto">
            <a:xfrm>
              <a:off x="4797" y="2916"/>
              <a:ext cx="152" cy="25"/>
            </a:xfrm>
            <a:custGeom>
              <a:avLst/>
              <a:gdLst>
                <a:gd name="T0" fmla="*/ 0 w 457"/>
                <a:gd name="T1" fmla="*/ 0 h 123"/>
                <a:gd name="T2" fmla="*/ 0 w 457"/>
                <a:gd name="T3" fmla="*/ 0 h 123"/>
                <a:gd name="T4" fmla="*/ 0 w 457"/>
                <a:gd name="T5" fmla="*/ 0 h 123"/>
                <a:gd name="T6" fmla="*/ 0 w 457"/>
                <a:gd name="T7" fmla="*/ 0 h 123"/>
                <a:gd name="T8" fmla="*/ 0 w 457"/>
                <a:gd name="T9" fmla="*/ 0 h 123"/>
                <a:gd name="T10" fmla="*/ 0 w 457"/>
                <a:gd name="T11" fmla="*/ 0 h 123"/>
                <a:gd name="T12" fmla="*/ 0 w 457"/>
                <a:gd name="T13" fmla="*/ 0 h 123"/>
                <a:gd name="T14" fmla="*/ 0 w 457"/>
                <a:gd name="T15" fmla="*/ 0 h 123"/>
                <a:gd name="T16" fmla="*/ 0 w 457"/>
                <a:gd name="T17" fmla="*/ 0 h 123"/>
                <a:gd name="T18" fmla="*/ 0 w 457"/>
                <a:gd name="T19" fmla="*/ 0 h 123"/>
                <a:gd name="T20" fmla="*/ 0 w 457"/>
                <a:gd name="T21" fmla="*/ 0 h 123"/>
                <a:gd name="T22" fmla="*/ 0 w 457"/>
                <a:gd name="T23" fmla="*/ 0 h 123"/>
                <a:gd name="T24" fmla="*/ 0 w 457"/>
                <a:gd name="T25" fmla="*/ 0 h 123"/>
                <a:gd name="T26" fmla="*/ 0 w 457"/>
                <a:gd name="T27" fmla="*/ 0 h 123"/>
                <a:gd name="T28" fmla="*/ 0 w 457"/>
                <a:gd name="T29" fmla="*/ 0 h 123"/>
                <a:gd name="T30" fmla="*/ 0 w 457"/>
                <a:gd name="T31" fmla="*/ 0 h 1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57"/>
                <a:gd name="T49" fmla="*/ 0 h 123"/>
                <a:gd name="T50" fmla="*/ 457 w 457"/>
                <a:gd name="T51" fmla="*/ 123 h 1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57" h="123">
                  <a:moveTo>
                    <a:pt x="5" y="103"/>
                  </a:moveTo>
                  <a:lnTo>
                    <a:pt x="0" y="0"/>
                  </a:lnTo>
                  <a:lnTo>
                    <a:pt x="457" y="0"/>
                  </a:lnTo>
                  <a:lnTo>
                    <a:pt x="457" y="47"/>
                  </a:lnTo>
                  <a:lnTo>
                    <a:pt x="378" y="44"/>
                  </a:lnTo>
                  <a:lnTo>
                    <a:pt x="365" y="123"/>
                  </a:lnTo>
                  <a:lnTo>
                    <a:pt x="353" y="44"/>
                  </a:lnTo>
                  <a:lnTo>
                    <a:pt x="248" y="44"/>
                  </a:lnTo>
                  <a:lnTo>
                    <a:pt x="231" y="121"/>
                  </a:lnTo>
                  <a:lnTo>
                    <a:pt x="220" y="49"/>
                  </a:lnTo>
                  <a:lnTo>
                    <a:pt x="139" y="54"/>
                  </a:lnTo>
                  <a:lnTo>
                    <a:pt x="127" y="123"/>
                  </a:lnTo>
                  <a:lnTo>
                    <a:pt x="111" y="44"/>
                  </a:lnTo>
                  <a:lnTo>
                    <a:pt x="25" y="47"/>
                  </a:lnTo>
                  <a:lnTo>
                    <a:pt x="5" y="103"/>
                  </a:lnTo>
                  <a:close/>
                </a:path>
              </a:pathLst>
            </a:custGeom>
            <a:solidFill>
              <a:srgbClr val="000000"/>
            </a:solidFill>
            <a:ln w="9525">
              <a:noFill/>
              <a:round/>
              <a:headEnd/>
              <a:tailEnd/>
            </a:ln>
          </p:spPr>
          <p:txBody>
            <a:bodyPr/>
            <a:lstStyle/>
            <a:p>
              <a:endParaRPr lang="tr-TR"/>
            </a:p>
          </p:txBody>
        </p:sp>
        <p:sp>
          <p:nvSpPr>
            <p:cNvPr id="17698" name="Freeform 398"/>
            <p:cNvSpPr>
              <a:spLocks/>
            </p:cNvSpPr>
            <p:nvPr/>
          </p:nvSpPr>
          <p:spPr bwMode="auto">
            <a:xfrm>
              <a:off x="4196" y="2844"/>
              <a:ext cx="314" cy="83"/>
            </a:xfrm>
            <a:custGeom>
              <a:avLst/>
              <a:gdLst>
                <a:gd name="T0" fmla="*/ 0 w 942"/>
                <a:gd name="T1" fmla="*/ 0 h 416"/>
                <a:gd name="T2" fmla="*/ 0 w 942"/>
                <a:gd name="T3" fmla="*/ 0 h 416"/>
                <a:gd name="T4" fmla="*/ 0 w 942"/>
                <a:gd name="T5" fmla="*/ 0 h 416"/>
                <a:gd name="T6" fmla="*/ 0 w 942"/>
                <a:gd name="T7" fmla="*/ 0 h 416"/>
                <a:gd name="T8" fmla="*/ 0 w 942"/>
                <a:gd name="T9" fmla="*/ 0 h 416"/>
                <a:gd name="T10" fmla="*/ 0 w 942"/>
                <a:gd name="T11" fmla="*/ 0 h 416"/>
                <a:gd name="T12" fmla="*/ 0 w 942"/>
                <a:gd name="T13" fmla="*/ 0 h 416"/>
                <a:gd name="T14" fmla="*/ 0 60000 65536"/>
                <a:gd name="T15" fmla="*/ 0 60000 65536"/>
                <a:gd name="T16" fmla="*/ 0 60000 65536"/>
                <a:gd name="T17" fmla="*/ 0 60000 65536"/>
                <a:gd name="T18" fmla="*/ 0 60000 65536"/>
                <a:gd name="T19" fmla="*/ 0 60000 65536"/>
                <a:gd name="T20" fmla="*/ 0 60000 65536"/>
                <a:gd name="T21" fmla="*/ 0 w 942"/>
                <a:gd name="T22" fmla="*/ 0 h 416"/>
                <a:gd name="T23" fmla="*/ 942 w 942"/>
                <a:gd name="T24" fmla="*/ 416 h 4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42" h="416">
                  <a:moveTo>
                    <a:pt x="930" y="0"/>
                  </a:moveTo>
                  <a:lnTo>
                    <a:pt x="0" y="23"/>
                  </a:lnTo>
                  <a:lnTo>
                    <a:pt x="51" y="416"/>
                  </a:lnTo>
                  <a:lnTo>
                    <a:pt x="25" y="45"/>
                  </a:lnTo>
                  <a:lnTo>
                    <a:pt x="942" y="32"/>
                  </a:lnTo>
                  <a:lnTo>
                    <a:pt x="930" y="0"/>
                  </a:lnTo>
                  <a:close/>
                </a:path>
              </a:pathLst>
            </a:custGeom>
            <a:solidFill>
              <a:srgbClr val="000000"/>
            </a:solidFill>
            <a:ln w="9525">
              <a:noFill/>
              <a:round/>
              <a:headEnd/>
              <a:tailEnd/>
            </a:ln>
          </p:spPr>
          <p:txBody>
            <a:bodyPr/>
            <a:lstStyle/>
            <a:p>
              <a:endParaRPr lang="tr-TR"/>
            </a:p>
          </p:txBody>
        </p:sp>
        <p:sp>
          <p:nvSpPr>
            <p:cNvPr id="17699" name="Freeform 399"/>
            <p:cNvSpPr>
              <a:spLocks/>
            </p:cNvSpPr>
            <p:nvPr/>
          </p:nvSpPr>
          <p:spPr bwMode="auto">
            <a:xfrm>
              <a:off x="4223" y="2858"/>
              <a:ext cx="288" cy="32"/>
            </a:xfrm>
            <a:custGeom>
              <a:avLst/>
              <a:gdLst>
                <a:gd name="T0" fmla="*/ 0 w 865"/>
                <a:gd name="T1" fmla="*/ 0 h 163"/>
                <a:gd name="T2" fmla="*/ 0 w 865"/>
                <a:gd name="T3" fmla="*/ 0 h 163"/>
                <a:gd name="T4" fmla="*/ 0 w 865"/>
                <a:gd name="T5" fmla="*/ 0 h 163"/>
                <a:gd name="T6" fmla="*/ 0 w 865"/>
                <a:gd name="T7" fmla="*/ 0 h 163"/>
                <a:gd name="T8" fmla="*/ 0 w 865"/>
                <a:gd name="T9" fmla="*/ 0 h 163"/>
                <a:gd name="T10" fmla="*/ 0 w 865"/>
                <a:gd name="T11" fmla="*/ 0 h 163"/>
                <a:gd name="T12" fmla="*/ 0 w 865"/>
                <a:gd name="T13" fmla="*/ 0 h 163"/>
                <a:gd name="T14" fmla="*/ 0 w 865"/>
                <a:gd name="T15" fmla="*/ 0 h 163"/>
                <a:gd name="T16" fmla="*/ 0 w 865"/>
                <a:gd name="T17" fmla="*/ 0 h 163"/>
                <a:gd name="T18" fmla="*/ 0 w 865"/>
                <a:gd name="T19" fmla="*/ 0 h 163"/>
                <a:gd name="T20" fmla="*/ 0 w 865"/>
                <a:gd name="T21" fmla="*/ 0 h 163"/>
                <a:gd name="T22" fmla="*/ 0 w 865"/>
                <a:gd name="T23" fmla="*/ 0 h 163"/>
                <a:gd name="T24" fmla="*/ 0 w 865"/>
                <a:gd name="T25" fmla="*/ 0 h 163"/>
                <a:gd name="T26" fmla="*/ 0 w 865"/>
                <a:gd name="T27" fmla="*/ 0 h 163"/>
                <a:gd name="T28" fmla="*/ 0 w 865"/>
                <a:gd name="T29" fmla="*/ 0 h 163"/>
                <a:gd name="T30" fmla="*/ 0 w 865"/>
                <a:gd name="T31" fmla="*/ 0 h 163"/>
                <a:gd name="T32" fmla="*/ 0 w 865"/>
                <a:gd name="T33" fmla="*/ 0 h 163"/>
                <a:gd name="T34" fmla="*/ 0 w 865"/>
                <a:gd name="T35" fmla="*/ 0 h 163"/>
                <a:gd name="T36" fmla="*/ 0 w 865"/>
                <a:gd name="T37" fmla="*/ 0 h 1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65"/>
                <a:gd name="T58" fmla="*/ 0 h 163"/>
                <a:gd name="T59" fmla="*/ 865 w 865"/>
                <a:gd name="T60" fmla="*/ 163 h 1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65" h="163">
                  <a:moveTo>
                    <a:pt x="10" y="163"/>
                  </a:moveTo>
                  <a:lnTo>
                    <a:pt x="0" y="32"/>
                  </a:lnTo>
                  <a:lnTo>
                    <a:pt x="865" y="0"/>
                  </a:lnTo>
                  <a:lnTo>
                    <a:pt x="865" y="32"/>
                  </a:lnTo>
                  <a:lnTo>
                    <a:pt x="762" y="45"/>
                  </a:lnTo>
                  <a:lnTo>
                    <a:pt x="744" y="133"/>
                  </a:lnTo>
                  <a:lnTo>
                    <a:pt x="730" y="45"/>
                  </a:lnTo>
                  <a:lnTo>
                    <a:pt x="552" y="51"/>
                  </a:lnTo>
                  <a:lnTo>
                    <a:pt x="535" y="137"/>
                  </a:lnTo>
                  <a:lnTo>
                    <a:pt x="527" y="54"/>
                  </a:lnTo>
                  <a:lnTo>
                    <a:pt x="321" y="58"/>
                  </a:lnTo>
                  <a:lnTo>
                    <a:pt x="310" y="137"/>
                  </a:lnTo>
                  <a:lnTo>
                    <a:pt x="292" y="58"/>
                  </a:lnTo>
                  <a:lnTo>
                    <a:pt x="124" y="64"/>
                  </a:lnTo>
                  <a:lnTo>
                    <a:pt x="114" y="143"/>
                  </a:lnTo>
                  <a:lnTo>
                    <a:pt x="95" y="71"/>
                  </a:lnTo>
                  <a:lnTo>
                    <a:pt x="38" y="71"/>
                  </a:lnTo>
                  <a:lnTo>
                    <a:pt x="10" y="163"/>
                  </a:lnTo>
                  <a:close/>
                </a:path>
              </a:pathLst>
            </a:custGeom>
            <a:solidFill>
              <a:srgbClr val="000000"/>
            </a:solidFill>
            <a:ln w="9525">
              <a:noFill/>
              <a:round/>
              <a:headEnd/>
              <a:tailEnd/>
            </a:ln>
          </p:spPr>
          <p:txBody>
            <a:bodyPr/>
            <a:lstStyle/>
            <a:p>
              <a:endParaRPr lang="tr-TR"/>
            </a:p>
          </p:txBody>
        </p:sp>
        <p:sp>
          <p:nvSpPr>
            <p:cNvPr id="17700" name="Freeform 400"/>
            <p:cNvSpPr>
              <a:spLocks/>
            </p:cNvSpPr>
            <p:nvPr/>
          </p:nvSpPr>
          <p:spPr bwMode="auto">
            <a:xfrm>
              <a:off x="4136" y="2908"/>
              <a:ext cx="381" cy="53"/>
            </a:xfrm>
            <a:custGeom>
              <a:avLst/>
              <a:gdLst>
                <a:gd name="T0" fmla="*/ 0 w 1145"/>
                <a:gd name="T1" fmla="*/ 0 h 267"/>
                <a:gd name="T2" fmla="*/ 0 w 1145"/>
                <a:gd name="T3" fmla="*/ 0 h 267"/>
                <a:gd name="T4" fmla="*/ 0 w 1145"/>
                <a:gd name="T5" fmla="*/ 0 h 267"/>
                <a:gd name="T6" fmla="*/ 0 w 1145"/>
                <a:gd name="T7" fmla="*/ 0 h 267"/>
                <a:gd name="T8" fmla="*/ 0 w 1145"/>
                <a:gd name="T9" fmla="*/ 0 h 267"/>
                <a:gd name="T10" fmla="*/ 0 w 1145"/>
                <a:gd name="T11" fmla="*/ 0 h 267"/>
                <a:gd name="T12" fmla="*/ 0 w 1145"/>
                <a:gd name="T13" fmla="*/ 0 h 267"/>
                <a:gd name="T14" fmla="*/ 0 w 1145"/>
                <a:gd name="T15" fmla="*/ 0 h 267"/>
                <a:gd name="T16" fmla="*/ 0 w 1145"/>
                <a:gd name="T17" fmla="*/ 0 h 267"/>
                <a:gd name="T18" fmla="*/ 0 w 1145"/>
                <a:gd name="T19" fmla="*/ 0 h 267"/>
                <a:gd name="T20" fmla="*/ 0 w 1145"/>
                <a:gd name="T21" fmla="*/ 0 h 267"/>
                <a:gd name="T22" fmla="*/ 0 w 1145"/>
                <a:gd name="T23" fmla="*/ 0 h 267"/>
                <a:gd name="T24" fmla="*/ 0 w 1145"/>
                <a:gd name="T25" fmla="*/ 0 h 267"/>
                <a:gd name="T26" fmla="*/ 0 w 1145"/>
                <a:gd name="T27" fmla="*/ 0 h 267"/>
                <a:gd name="T28" fmla="*/ 0 w 1145"/>
                <a:gd name="T29" fmla="*/ 0 h 267"/>
                <a:gd name="T30" fmla="*/ 0 w 1145"/>
                <a:gd name="T31" fmla="*/ 0 h 267"/>
                <a:gd name="T32" fmla="*/ 0 w 1145"/>
                <a:gd name="T33" fmla="*/ 0 h 2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45"/>
                <a:gd name="T52" fmla="*/ 0 h 267"/>
                <a:gd name="T53" fmla="*/ 1145 w 1145"/>
                <a:gd name="T54" fmla="*/ 267 h 2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45" h="267">
                  <a:moveTo>
                    <a:pt x="239" y="111"/>
                  </a:moveTo>
                  <a:lnTo>
                    <a:pt x="364" y="152"/>
                  </a:lnTo>
                  <a:lnTo>
                    <a:pt x="43" y="134"/>
                  </a:lnTo>
                  <a:lnTo>
                    <a:pt x="204" y="92"/>
                  </a:lnTo>
                  <a:lnTo>
                    <a:pt x="0" y="126"/>
                  </a:lnTo>
                  <a:lnTo>
                    <a:pt x="7" y="155"/>
                  </a:lnTo>
                  <a:lnTo>
                    <a:pt x="1037" y="203"/>
                  </a:lnTo>
                  <a:lnTo>
                    <a:pt x="874" y="267"/>
                  </a:lnTo>
                  <a:lnTo>
                    <a:pt x="1077" y="206"/>
                  </a:lnTo>
                  <a:lnTo>
                    <a:pt x="1145" y="206"/>
                  </a:lnTo>
                  <a:lnTo>
                    <a:pt x="1145" y="139"/>
                  </a:lnTo>
                  <a:lnTo>
                    <a:pt x="413" y="110"/>
                  </a:lnTo>
                  <a:lnTo>
                    <a:pt x="417" y="0"/>
                  </a:lnTo>
                  <a:lnTo>
                    <a:pt x="343" y="3"/>
                  </a:lnTo>
                  <a:lnTo>
                    <a:pt x="342" y="110"/>
                  </a:lnTo>
                  <a:lnTo>
                    <a:pt x="239" y="111"/>
                  </a:lnTo>
                  <a:close/>
                </a:path>
              </a:pathLst>
            </a:custGeom>
            <a:solidFill>
              <a:srgbClr val="000000"/>
            </a:solidFill>
            <a:ln w="9525">
              <a:noFill/>
              <a:round/>
              <a:headEnd/>
              <a:tailEnd/>
            </a:ln>
          </p:spPr>
          <p:txBody>
            <a:bodyPr/>
            <a:lstStyle/>
            <a:p>
              <a:endParaRPr lang="tr-TR"/>
            </a:p>
          </p:txBody>
        </p:sp>
        <p:sp>
          <p:nvSpPr>
            <p:cNvPr id="17701" name="Freeform 401"/>
            <p:cNvSpPr>
              <a:spLocks/>
            </p:cNvSpPr>
            <p:nvPr/>
          </p:nvSpPr>
          <p:spPr bwMode="auto">
            <a:xfrm>
              <a:off x="4392" y="2963"/>
              <a:ext cx="654" cy="43"/>
            </a:xfrm>
            <a:custGeom>
              <a:avLst/>
              <a:gdLst>
                <a:gd name="T0" fmla="*/ 0 w 1963"/>
                <a:gd name="T1" fmla="*/ 0 h 212"/>
                <a:gd name="T2" fmla="*/ 0 w 1963"/>
                <a:gd name="T3" fmla="*/ 0 h 212"/>
                <a:gd name="T4" fmla="*/ 0 w 1963"/>
                <a:gd name="T5" fmla="*/ 0 h 212"/>
                <a:gd name="T6" fmla="*/ 0 w 1963"/>
                <a:gd name="T7" fmla="*/ 0 h 212"/>
                <a:gd name="T8" fmla="*/ 0 w 1963"/>
                <a:gd name="T9" fmla="*/ 0 h 212"/>
                <a:gd name="T10" fmla="*/ 0 w 1963"/>
                <a:gd name="T11" fmla="*/ 0 h 212"/>
                <a:gd name="T12" fmla="*/ 0 w 1963"/>
                <a:gd name="T13" fmla="*/ 0 h 212"/>
                <a:gd name="T14" fmla="*/ 0 w 1963"/>
                <a:gd name="T15" fmla="*/ 0 h 212"/>
                <a:gd name="T16" fmla="*/ 0 w 1963"/>
                <a:gd name="T17" fmla="*/ 0 h 212"/>
                <a:gd name="T18" fmla="*/ 0 w 1963"/>
                <a:gd name="T19" fmla="*/ 0 h 2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63"/>
                <a:gd name="T31" fmla="*/ 0 h 212"/>
                <a:gd name="T32" fmla="*/ 1963 w 1963"/>
                <a:gd name="T33" fmla="*/ 212 h 21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63" h="212">
                  <a:moveTo>
                    <a:pt x="26" y="32"/>
                  </a:moveTo>
                  <a:lnTo>
                    <a:pt x="0" y="52"/>
                  </a:lnTo>
                  <a:lnTo>
                    <a:pt x="1874" y="212"/>
                  </a:lnTo>
                  <a:lnTo>
                    <a:pt x="1927" y="188"/>
                  </a:lnTo>
                  <a:lnTo>
                    <a:pt x="1963" y="104"/>
                  </a:lnTo>
                  <a:lnTo>
                    <a:pt x="1861" y="180"/>
                  </a:lnTo>
                  <a:lnTo>
                    <a:pt x="49" y="41"/>
                  </a:lnTo>
                  <a:lnTo>
                    <a:pt x="71" y="0"/>
                  </a:lnTo>
                  <a:lnTo>
                    <a:pt x="26" y="32"/>
                  </a:lnTo>
                  <a:close/>
                </a:path>
              </a:pathLst>
            </a:custGeom>
            <a:solidFill>
              <a:srgbClr val="000000"/>
            </a:solidFill>
            <a:ln w="9525">
              <a:noFill/>
              <a:round/>
              <a:headEnd/>
              <a:tailEnd/>
            </a:ln>
          </p:spPr>
          <p:txBody>
            <a:bodyPr/>
            <a:lstStyle/>
            <a:p>
              <a:endParaRPr lang="tr-TR"/>
            </a:p>
          </p:txBody>
        </p:sp>
        <p:sp>
          <p:nvSpPr>
            <p:cNvPr id="17702" name="Freeform 402"/>
            <p:cNvSpPr>
              <a:spLocks/>
            </p:cNvSpPr>
            <p:nvPr/>
          </p:nvSpPr>
          <p:spPr bwMode="auto">
            <a:xfrm>
              <a:off x="5061" y="2922"/>
              <a:ext cx="66" cy="25"/>
            </a:xfrm>
            <a:custGeom>
              <a:avLst/>
              <a:gdLst>
                <a:gd name="T0" fmla="*/ 0 w 198"/>
                <a:gd name="T1" fmla="*/ 0 h 128"/>
                <a:gd name="T2" fmla="*/ 0 w 198"/>
                <a:gd name="T3" fmla="*/ 0 h 128"/>
                <a:gd name="T4" fmla="*/ 0 w 198"/>
                <a:gd name="T5" fmla="*/ 0 h 128"/>
                <a:gd name="T6" fmla="*/ 0 w 198"/>
                <a:gd name="T7" fmla="*/ 0 h 128"/>
                <a:gd name="T8" fmla="*/ 0 w 198"/>
                <a:gd name="T9" fmla="*/ 0 h 128"/>
                <a:gd name="T10" fmla="*/ 0 w 198"/>
                <a:gd name="T11" fmla="*/ 0 h 128"/>
                <a:gd name="T12" fmla="*/ 0 w 198"/>
                <a:gd name="T13" fmla="*/ 0 h 128"/>
                <a:gd name="T14" fmla="*/ 0 w 198"/>
                <a:gd name="T15" fmla="*/ 0 h 128"/>
                <a:gd name="T16" fmla="*/ 0 w 198"/>
                <a:gd name="T17" fmla="*/ 0 h 128"/>
                <a:gd name="T18" fmla="*/ 0 w 198"/>
                <a:gd name="T19" fmla="*/ 0 h 128"/>
                <a:gd name="T20" fmla="*/ 0 w 198"/>
                <a:gd name="T21" fmla="*/ 0 h 128"/>
                <a:gd name="T22" fmla="*/ 0 w 198"/>
                <a:gd name="T23" fmla="*/ 0 h 128"/>
                <a:gd name="T24" fmla="*/ 0 w 198"/>
                <a:gd name="T25" fmla="*/ 0 h 128"/>
                <a:gd name="T26" fmla="*/ 0 w 198"/>
                <a:gd name="T27" fmla="*/ 0 h 1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8"/>
                <a:gd name="T43" fmla="*/ 0 h 128"/>
                <a:gd name="T44" fmla="*/ 198 w 198"/>
                <a:gd name="T45" fmla="*/ 128 h 1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8" h="128">
                  <a:moveTo>
                    <a:pt x="14" y="24"/>
                  </a:moveTo>
                  <a:lnTo>
                    <a:pt x="64" y="0"/>
                  </a:lnTo>
                  <a:lnTo>
                    <a:pt x="36" y="44"/>
                  </a:lnTo>
                  <a:lnTo>
                    <a:pt x="84" y="17"/>
                  </a:lnTo>
                  <a:lnTo>
                    <a:pt x="62" y="72"/>
                  </a:lnTo>
                  <a:lnTo>
                    <a:pt x="117" y="44"/>
                  </a:lnTo>
                  <a:lnTo>
                    <a:pt x="92" y="87"/>
                  </a:lnTo>
                  <a:lnTo>
                    <a:pt x="158" y="65"/>
                  </a:lnTo>
                  <a:lnTo>
                    <a:pt x="133" y="109"/>
                  </a:lnTo>
                  <a:lnTo>
                    <a:pt x="198" y="87"/>
                  </a:lnTo>
                  <a:lnTo>
                    <a:pt x="164" y="128"/>
                  </a:lnTo>
                  <a:lnTo>
                    <a:pt x="0" y="107"/>
                  </a:lnTo>
                  <a:lnTo>
                    <a:pt x="14" y="24"/>
                  </a:lnTo>
                  <a:close/>
                </a:path>
              </a:pathLst>
            </a:custGeom>
            <a:solidFill>
              <a:srgbClr val="000000"/>
            </a:solidFill>
            <a:ln w="9525">
              <a:noFill/>
              <a:round/>
              <a:headEnd/>
              <a:tailEnd/>
            </a:ln>
          </p:spPr>
          <p:txBody>
            <a:bodyPr/>
            <a:lstStyle/>
            <a:p>
              <a:endParaRPr lang="tr-TR"/>
            </a:p>
          </p:txBody>
        </p:sp>
        <p:sp>
          <p:nvSpPr>
            <p:cNvPr id="17703" name="Freeform 403"/>
            <p:cNvSpPr>
              <a:spLocks/>
            </p:cNvSpPr>
            <p:nvPr/>
          </p:nvSpPr>
          <p:spPr bwMode="auto">
            <a:xfrm>
              <a:off x="4982" y="2902"/>
              <a:ext cx="61" cy="42"/>
            </a:xfrm>
            <a:custGeom>
              <a:avLst/>
              <a:gdLst>
                <a:gd name="T0" fmla="*/ 0 w 183"/>
                <a:gd name="T1" fmla="*/ 0 h 207"/>
                <a:gd name="T2" fmla="*/ 0 w 183"/>
                <a:gd name="T3" fmla="*/ 0 h 207"/>
                <a:gd name="T4" fmla="*/ 0 w 183"/>
                <a:gd name="T5" fmla="*/ 0 h 207"/>
                <a:gd name="T6" fmla="*/ 0 w 183"/>
                <a:gd name="T7" fmla="*/ 0 h 207"/>
                <a:gd name="T8" fmla="*/ 0 w 183"/>
                <a:gd name="T9" fmla="*/ 0 h 207"/>
                <a:gd name="T10" fmla="*/ 0 60000 65536"/>
                <a:gd name="T11" fmla="*/ 0 60000 65536"/>
                <a:gd name="T12" fmla="*/ 0 60000 65536"/>
                <a:gd name="T13" fmla="*/ 0 60000 65536"/>
                <a:gd name="T14" fmla="*/ 0 60000 65536"/>
                <a:gd name="T15" fmla="*/ 0 w 183"/>
                <a:gd name="T16" fmla="*/ 0 h 207"/>
                <a:gd name="T17" fmla="*/ 183 w 183"/>
                <a:gd name="T18" fmla="*/ 207 h 207"/>
              </a:gdLst>
              <a:ahLst/>
              <a:cxnLst>
                <a:cxn ang="T10">
                  <a:pos x="T0" y="T1"/>
                </a:cxn>
                <a:cxn ang="T11">
                  <a:pos x="T2" y="T3"/>
                </a:cxn>
                <a:cxn ang="T12">
                  <a:pos x="T4" y="T5"/>
                </a:cxn>
                <a:cxn ang="T13">
                  <a:pos x="T6" y="T7"/>
                </a:cxn>
                <a:cxn ang="T14">
                  <a:pos x="T8" y="T9"/>
                </a:cxn>
              </a:cxnLst>
              <a:rect l="T15" t="T16" r="T17" b="T18"/>
              <a:pathLst>
                <a:path w="183" h="207">
                  <a:moveTo>
                    <a:pt x="13" y="0"/>
                  </a:moveTo>
                  <a:lnTo>
                    <a:pt x="183" y="207"/>
                  </a:lnTo>
                  <a:lnTo>
                    <a:pt x="0" y="35"/>
                  </a:lnTo>
                  <a:lnTo>
                    <a:pt x="13" y="0"/>
                  </a:lnTo>
                  <a:close/>
                </a:path>
              </a:pathLst>
            </a:custGeom>
            <a:solidFill>
              <a:srgbClr val="000000"/>
            </a:solidFill>
            <a:ln w="9525">
              <a:noFill/>
              <a:round/>
              <a:headEnd/>
              <a:tailEnd/>
            </a:ln>
          </p:spPr>
          <p:txBody>
            <a:bodyPr/>
            <a:lstStyle/>
            <a:p>
              <a:endParaRPr lang="tr-TR"/>
            </a:p>
          </p:txBody>
        </p:sp>
        <p:sp>
          <p:nvSpPr>
            <p:cNvPr id="17704" name="Freeform 404"/>
            <p:cNvSpPr>
              <a:spLocks/>
            </p:cNvSpPr>
            <p:nvPr/>
          </p:nvSpPr>
          <p:spPr bwMode="auto">
            <a:xfrm>
              <a:off x="4982" y="2929"/>
              <a:ext cx="28" cy="22"/>
            </a:xfrm>
            <a:custGeom>
              <a:avLst/>
              <a:gdLst>
                <a:gd name="T0" fmla="*/ 0 w 85"/>
                <a:gd name="T1" fmla="*/ 0 h 108"/>
                <a:gd name="T2" fmla="*/ 0 w 85"/>
                <a:gd name="T3" fmla="*/ 0 h 108"/>
                <a:gd name="T4" fmla="*/ 0 w 85"/>
                <a:gd name="T5" fmla="*/ 0 h 108"/>
                <a:gd name="T6" fmla="*/ 0 w 85"/>
                <a:gd name="T7" fmla="*/ 0 h 108"/>
                <a:gd name="T8" fmla="*/ 0 w 85"/>
                <a:gd name="T9" fmla="*/ 0 h 108"/>
                <a:gd name="T10" fmla="*/ 0 60000 65536"/>
                <a:gd name="T11" fmla="*/ 0 60000 65536"/>
                <a:gd name="T12" fmla="*/ 0 60000 65536"/>
                <a:gd name="T13" fmla="*/ 0 60000 65536"/>
                <a:gd name="T14" fmla="*/ 0 60000 65536"/>
                <a:gd name="T15" fmla="*/ 0 w 85"/>
                <a:gd name="T16" fmla="*/ 0 h 108"/>
                <a:gd name="T17" fmla="*/ 85 w 85"/>
                <a:gd name="T18" fmla="*/ 108 h 108"/>
              </a:gdLst>
              <a:ahLst/>
              <a:cxnLst>
                <a:cxn ang="T10">
                  <a:pos x="T0" y="T1"/>
                </a:cxn>
                <a:cxn ang="T11">
                  <a:pos x="T2" y="T3"/>
                </a:cxn>
                <a:cxn ang="T12">
                  <a:pos x="T4" y="T5"/>
                </a:cxn>
                <a:cxn ang="T13">
                  <a:pos x="T6" y="T7"/>
                </a:cxn>
                <a:cxn ang="T14">
                  <a:pos x="T8" y="T9"/>
                </a:cxn>
              </a:cxnLst>
              <a:rect l="T15" t="T16" r="T17" b="T18"/>
              <a:pathLst>
                <a:path w="85" h="108">
                  <a:moveTo>
                    <a:pt x="0" y="0"/>
                  </a:moveTo>
                  <a:lnTo>
                    <a:pt x="85" y="108"/>
                  </a:lnTo>
                  <a:lnTo>
                    <a:pt x="4" y="44"/>
                  </a:lnTo>
                  <a:lnTo>
                    <a:pt x="0" y="0"/>
                  </a:lnTo>
                  <a:close/>
                </a:path>
              </a:pathLst>
            </a:custGeom>
            <a:solidFill>
              <a:srgbClr val="000000"/>
            </a:solidFill>
            <a:ln w="9525">
              <a:noFill/>
              <a:round/>
              <a:headEnd/>
              <a:tailEnd/>
            </a:ln>
          </p:spPr>
          <p:txBody>
            <a:bodyPr/>
            <a:lstStyle/>
            <a:p>
              <a:endParaRPr lang="tr-TR"/>
            </a:p>
          </p:txBody>
        </p:sp>
        <p:sp>
          <p:nvSpPr>
            <p:cNvPr id="17705" name="Freeform 405"/>
            <p:cNvSpPr>
              <a:spLocks/>
            </p:cNvSpPr>
            <p:nvPr/>
          </p:nvSpPr>
          <p:spPr bwMode="auto">
            <a:xfrm>
              <a:off x="4983" y="2951"/>
              <a:ext cx="44" cy="26"/>
            </a:xfrm>
            <a:custGeom>
              <a:avLst/>
              <a:gdLst>
                <a:gd name="T0" fmla="*/ 0 w 130"/>
                <a:gd name="T1" fmla="*/ 0 h 132"/>
                <a:gd name="T2" fmla="*/ 0 w 130"/>
                <a:gd name="T3" fmla="*/ 0 h 132"/>
                <a:gd name="T4" fmla="*/ 0 w 130"/>
                <a:gd name="T5" fmla="*/ 0 h 132"/>
                <a:gd name="T6" fmla="*/ 0 w 130"/>
                <a:gd name="T7" fmla="*/ 0 h 132"/>
                <a:gd name="T8" fmla="*/ 0 w 130"/>
                <a:gd name="T9" fmla="*/ 0 h 132"/>
                <a:gd name="T10" fmla="*/ 0 60000 65536"/>
                <a:gd name="T11" fmla="*/ 0 60000 65536"/>
                <a:gd name="T12" fmla="*/ 0 60000 65536"/>
                <a:gd name="T13" fmla="*/ 0 60000 65536"/>
                <a:gd name="T14" fmla="*/ 0 60000 65536"/>
                <a:gd name="T15" fmla="*/ 0 w 130"/>
                <a:gd name="T16" fmla="*/ 0 h 132"/>
                <a:gd name="T17" fmla="*/ 130 w 130"/>
                <a:gd name="T18" fmla="*/ 132 h 132"/>
              </a:gdLst>
              <a:ahLst/>
              <a:cxnLst>
                <a:cxn ang="T10">
                  <a:pos x="T0" y="T1"/>
                </a:cxn>
                <a:cxn ang="T11">
                  <a:pos x="T2" y="T3"/>
                </a:cxn>
                <a:cxn ang="T12">
                  <a:pos x="T4" y="T5"/>
                </a:cxn>
                <a:cxn ang="T13">
                  <a:pos x="T6" y="T7"/>
                </a:cxn>
                <a:cxn ang="T14">
                  <a:pos x="T8" y="T9"/>
                </a:cxn>
              </a:cxnLst>
              <a:rect l="T15" t="T16" r="T17" b="T18"/>
              <a:pathLst>
                <a:path w="130" h="132">
                  <a:moveTo>
                    <a:pt x="0" y="0"/>
                  </a:moveTo>
                  <a:lnTo>
                    <a:pt x="130" y="132"/>
                  </a:lnTo>
                  <a:lnTo>
                    <a:pt x="0" y="32"/>
                  </a:lnTo>
                  <a:lnTo>
                    <a:pt x="0" y="0"/>
                  </a:lnTo>
                  <a:close/>
                </a:path>
              </a:pathLst>
            </a:custGeom>
            <a:solidFill>
              <a:srgbClr val="000000"/>
            </a:solidFill>
            <a:ln w="9525">
              <a:noFill/>
              <a:round/>
              <a:headEnd/>
              <a:tailEnd/>
            </a:ln>
          </p:spPr>
          <p:txBody>
            <a:bodyPr/>
            <a:lstStyle/>
            <a:p>
              <a:endParaRPr lang="tr-TR"/>
            </a:p>
          </p:txBody>
        </p:sp>
        <p:sp>
          <p:nvSpPr>
            <p:cNvPr id="17706" name="Freeform 406"/>
            <p:cNvSpPr>
              <a:spLocks/>
            </p:cNvSpPr>
            <p:nvPr/>
          </p:nvSpPr>
          <p:spPr bwMode="auto">
            <a:xfrm>
              <a:off x="4730" y="2923"/>
              <a:ext cx="50" cy="44"/>
            </a:xfrm>
            <a:custGeom>
              <a:avLst/>
              <a:gdLst>
                <a:gd name="T0" fmla="*/ 0 w 149"/>
                <a:gd name="T1" fmla="*/ 0 h 218"/>
                <a:gd name="T2" fmla="*/ 0 w 149"/>
                <a:gd name="T3" fmla="*/ 0 h 218"/>
                <a:gd name="T4" fmla="*/ 0 w 149"/>
                <a:gd name="T5" fmla="*/ 0 h 218"/>
                <a:gd name="T6" fmla="*/ 0 w 149"/>
                <a:gd name="T7" fmla="*/ 0 h 218"/>
                <a:gd name="T8" fmla="*/ 0 w 149"/>
                <a:gd name="T9" fmla="*/ 0 h 218"/>
                <a:gd name="T10" fmla="*/ 0 w 149"/>
                <a:gd name="T11" fmla="*/ 0 h 218"/>
                <a:gd name="T12" fmla="*/ 0 w 149"/>
                <a:gd name="T13" fmla="*/ 0 h 218"/>
                <a:gd name="T14" fmla="*/ 0 w 149"/>
                <a:gd name="T15" fmla="*/ 0 h 218"/>
                <a:gd name="T16" fmla="*/ 0 60000 65536"/>
                <a:gd name="T17" fmla="*/ 0 60000 65536"/>
                <a:gd name="T18" fmla="*/ 0 60000 65536"/>
                <a:gd name="T19" fmla="*/ 0 60000 65536"/>
                <a:gd name="T20" fmla="*/ 0 60000 65536"/>
                <a:gd name="T21" fmla="*/ 0 60000 65536"/>
                <a:gd name="T22" fmla="*/ 0 60000 65536"/>
                <a:gd name="T23" fmla="*/ 0 60000 65536"/>
                <a:gd name="T24" fmla="*/ 0 w 149"/>
                <a:gd name="T25" fmla="*/ 0 h 218"/>
                <a:gd name="T26" fmla="*/ 149 w 149"/>
                <a:gd name="T27" fmla="*/ 218 h 2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9" h="218">
                  <a:moveTo>
                    <a:pt x="64" y="1"/>
                  </a:moveTo>
                  <a:lnTo>
                    <a:pt x="63" y="198"/>
                  </a:lnTo>
                  <a:lnTo>
                    <a:pt x="0" y="202"/>
                  </a:lnTo>
                  <a:lnTo>
                    <a:pt x="149" y="218"/>
                  </a:lnTo>
                  <a:lnTo>
                    <a:pt x="73" y="198"/>
                  </a:lnTo>
                  <a:lnTo>
                    <a:pt x="80" y="0"/>
                  </a:lnTo>
                  <a:lnTo>
                    <a:pt x="64" y="1"/>
                  </a:lnTo>
                  <a:close/>
                </a:path>
              </a:pathLst>
            </a:custGeom>
            <a:solidFill>
              <a:srgbClr val="000000"/>
            </a:solidFill>
            <a:ln w="9525">
              <a:noFill/>
              <a:round/>
              <a:headEnd/>
              <a:tailEnd/>
            </a:ln>
          </p:spPr>
          <p:txBody>
            <a:bodyPr/>
            <a:lstStyle/>
            <a:p>
              <a:endParaRPr lang="tr-TR"/>
            </a:p>
          </p:txBody>
        </p:sp>
        <p:sp>
          <p:nvSpPr>
            <p:cNvPr id="17707" name="Freeform 407"/>
            <p:cNvSpPr>
              <a:spLocks/>
            </p:cNvSpPr>
            <p:nvPr/>
          </p:nvSpPr>
          <p:spPr bwMode="auto">
            <a:xfrm>
              <a:off x="4731" y="2942"/>
              <a:ext cx="50" cy="3"/>
            </a:xfrm>
            <a:custGeom>
              <a:avLst/>
              <a:gdLst>
                <a:gd name="T0" fmla="*/ 0 w 150"/>
                <a:gd name="T1" fmla="*/ 0 h 16"/>
                <a:gd name="T2" fmla="*/ 0 w 150"/>
                <a:gd name="T3" fmla="*/ 0 h 16"/>
                <a:gd name="T4" fmla="*/ 0 w 150"/>
                <a:gd name="T5" fmla="*/ 0 h 16"/>
                <a:gd name="T6" fmla="*/ 0 w 150"/>
                <a:gd name="T7" fmla="*/ 0 h 16"/>
                <a:gd name="T8" fmla="*/ 0 w 150"/>
                <a:gd name="T9" fmla="*/ 0 h 16"/>
                <a:gd name="T10" fmla="*/ 0 w 150"/>
                <a:gd name="T11" fmla="*/ 0 h 16"/>
                <a:gd name="T12" fmla="*/ 0 60000 65536"/>
                <a:gd name="T13" fmla="*/ 0 60000 65536"/>
                <a:gd name="T14" fmla="*/ 0 60000 65536"/>
                <a:gd name="T15" fmla="*/ 0 60000 65536"/>
                <a:gd name="T16" fmla="*/ 0 60000 65536"/>
                <a:gd name="T17" fmla="*/ 0 60000 65536"/>
                <a:gd name="T18" fmla="*/ 0 w 150"/>
                <a:gd name="T19" fmla="*/ 0 h 16"/>
                <a:gd name="T20" fmla="*/ 150 w 150"/>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150" h="16">
                  <a:moveTo>
                    <a:pt x="0" y="0"/>
                  </a:moveTo>
                  <a:lnTo>
                    <a:pt x="150" y="7"/>
                  </a:lnTo>
                  <a:lnTo>
                    <a:pt x="146" y="16"/>
                  </a:lnTo>
                  <a:lnTo>
                    <a:pt x="5" y="10"/>
                  </a:lnTo>
                  <a:lnTo>
                    <a:pt x="0" y="0"/>
                  </a:lnTo>
                  <a:close/>
                </a:path>
              </a:pathLst>
            </a:custGeom>
            <a:solidFill>
              <a:srgbClr val="000000"/>
            </a:solidFill>
            <a:ln w="9525">
              <a:noFill/>
              <a:round/>
              <a:headEnd/>
              <a:tailEnd/>
            </a:ln>
          </p:spPr>
          <p:txBody>
            <a:bodyPr/>
            <a:lstStyle/>
            <a:p>
              <a:endParaRPr lang="tr-TR"/>
            </a:p>
          </p:txBody>
        </p:sp>
        <p:sp>
          <p:nvSpPr>
            <p:cNvPr id="17708" name="Freeform 408"/>
            <p:cNvSpPr>
              <a:spLocks/>
            </p:cNvSpPr>
            <p:nvPr/>
          </p:nvSpPr>
          <p:spPr bwMode="auto">
            <a:xfrm>
              <a:off x="4025" y="2956"/>
              <a:ext cx="330" cy="36"/>
            </a:xfrm>
            <a:custGeom>
              <a:avLst/>
              <a:gdLst>
                <a:gd name="T0" fmla="*/ 0 w 992"/>
                <a:gd name="T1" fmla="*/ 0 h 181"/>
                <a:gd name="T2" fmla="*/ 0 w 992"/>
                <a:gd name="T3" fmla="*/ 0 h 181"/>
                <a:gd name="T4" fmla="*/ 0 w 992"/>
                <a:gd name="T5" fmla="*/ 0 h 181"/>
                <a:gd name="T6" fmla="*/ 0 w 992"/>
                <a:gd name="T7" fmla="*/ 0 h 181"/>
                <a:gd name="T8" fmla="*/ 0 w 992"/>
                <a:gd name="T9" fmla="*/ 0 h 181"/>
                <a:gd name="T10" fmla="*/ 0 w 992"/>
                <a:gd name="T11" fmla="*/ 0 h 181"/>
                <a:gd name="T12" fmla="*/ 0 w 992"/>
                <a:gd name="T13" fmla="*/ 0 h 181"/>
                <a:gd name="T14" fmla="*/ 0 w 992"/>
                <a:gd name="T15" fmla="*/ 0 h 181"/>
                <a:gd name="T16" fmla="*/ 0 60000 65536"/>
                <a:gd name="T17" fmla="*/ 0 60000 65536"/>
                <a:gd name="T18" fmla="*/ 0 60000 65536"/>
                <a:gd name="T19" fmla="*/ 0 60000 65536"/>
                <a:gd name="T20" fmla="*/ 0 60000 65536"/>
                <a:gd name="T21" fmla="*/ 0 60000 65536"/>
                <a:gd name="T22" fmla="*/ 0 60000 65536"/>
                <a:gd name="T23" fmla="*/ 0 60000 65536"/>
                <a:gd name="T24" fmla="*/ 0 w 992"/>
                <a:gd name="T25" fmla="*/ 0 h 181"/>
                <a:gd name="T26" fmla="*/ 992 w 992"/>
                <a:gd name="T27" fmla="*/ 181 h 18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92" h="181">
                  <a:moveTo>
                    <a:pt x="0" y="0"/>
                  </a:moveTo>
                  <a:lnTo>
                    <a:pt x="815" y="72"/>
                  </a:lnTo>
                  <a:lnTo>
                    <a:pt x="566" y="172"/>
                  </a:lnTo>
                  <a:lnTo>
                    <a:pt x="616" y="181"/>
                  </a:lnTo>
                  <a:lnTo>
                    <a:pt x="992" y="23"/>
                  </a:lnTo>
                  <a:lnTo>
                    <a:pt x="864" y="60"/>
                  </a:lnTo>
                  <a:lnTo>
                    <a:pt x="0" y="0"/>
                  </a:lnTo>
                  <a:close/>
                </a:path>
              </a:pathLst>
            </a:custGeom>
            <a:solidFill>
              <a:srgbClr val="000000"/>
            </a:solidFill>
            <a:ln w="9525">
              <a:noFill/>
              <a:round/>
              <a:headEnd/>
              <a:tailEnd/>
            </a:ln>
          </p:spPr>
          <p:txBody>
            <a:bodyPr/>
            <a:lstStyle/>
            <a:p>
              <a:endParaRPr lang="tr-TR"/>
            </a:p>
          </p:txBody>
        </p:sp>
        <p:sp>
          <p:nvSpPr>
            <p:cNvPr id="17709" name="Freeform 409"/>
            <p:cNvSpPr>
              <a:spLocks/>
            </p:cNvSpPr>
            <p:nvPr/>
          </p:nvSpPr>
          <p:spPr bwMode="auto">
            <a:xfrm>
              <a:off x="4130" y="2958"/>
              <a:ext cx="144" cy="23"/>
            </a:xfrm>
            <a:custGeom>
              <a:avLst/>
              <a:gdLst>
                <a:gd name="T0" fmla="*/ 0 w 432"/>
                <a:gd name="T1" fmla="*/ 0 h 114"/>
                <a:gd name="T2" fmla="*/ 0 w 432"/>
                <a:gd name="T3" fmla="*/ 0 h 114"/>
                <a:gd name="T4" fmla="*/ 0 w 432"/>
                <a:gd name="T5" fmla="*/ 0 h 114"/>
                <a:gd name="T6" fmla="*/ 0 w 432"/>
                <a:gd name="T7" fmla="*/ 0 h 114"/>
                <a:gd name="T8" fmla="*/ 0 w 432"/>
                <a:gd name="T9" fmla="*/ 0 h 114"/>
                <a:gd name="T10" fmla="*/ 0 60000 65536"/>
                <a:gd name="T11" fmla="*/ 0 60000 65536"/>
                <a:gd name="T12" fmla="*/ 0 60000 65536"/>
                <a:gd name="T13" fmla="*/ 0 60000 65536"/>
                <a:gd name="T14" fmla="*/ 0 60000 65536"/>
                <a:gd name="T15" fmla="*/ 0 w 432"/>
                <a:gd name="T16" fmla="*/ 0 h 114"/>
                <a:gd name="T17" fmla="*/ 432 w 432"/>
                <a:gd name="T18" fmla="*/ 114 h 114"/>
              </a:gdLst>
              <a:ahLst/>
              <a:cxnLst>
                <a:cxn ang="T10">
                  <a:pos x="T0" y="T1"/>
                </a:cxn>
                <a:cxn ang="T11">
                  <a:pos x="T2" y="T3"/>
                </a:cxn>
                <a:cxn ang="T12">
                  <a:pos x="T4" y="T5"/>
                </a:cxn>
                <a:cxn ang="T13">
                  <a:pos x="T6" y="T7"/>
                </a:cxn>
                <a:cxn ang="T14">
                  <a:pos x="T8" y="T9"/>
                </a:cxn>
              </a:cxnLst>
              <a:rect l="T15" t="T16" r="T17" b="T18"/>
              <a:pathLst>
                <a:path w="432" h="114">
                  <a:moveTo>
                    <a:pt x="432" y="0"/>
                  </a:moveTo>
                  <a:lnTo>
                    <a:pt x="0" y="101"/>
                  </a:lnTo>
                  <a:lnTo>
                    <a:pt x="60" y="114"/>
                  </a:lnTo>
                  <a:lnTo>
                    <a:pt x="432" y="0"/>
                  </a:lnTo>
                  <a:close/>
                </a:path>
              </a:pathLst>
            </a:custGeom>
            <a:solidFill>
              <a:srgbClr val="000000"/>
            </a:solidFill>
            <a:ln w="9525">
              <a:noFill/>
              <a:round/>
              <a:headEnd/>
              <a:tailEnd/>
            </a:ln>
          </p:spPr>
          <p:txBody>
            <a:bodyPr/>
            <a:lstStyle/>
            <a:p>
              <a:endParaRPr lang="tr-TR"/>
            </a:p>
          </p:txBody>
        </p:sp>
        <p:sp>
          <p:nvSpPr>
            <p:cNvPr id="17710" name="Freeform 410"/>
            <p:cNvSpPr>
              <a:spLocks/>
            </p:cNvSpPr>
            <p:nvPr/>
          </p:nvSpPr>
          <p:spPr bwMode="auto">
            <a:xfrm>
              <a:off x="4042" y="2954"/>
              <a:ext cx="122" cy="12"/>
            </a:xfrm>
            <a:custGeom>
              <a:avLst/>
              <a:gdLst>
                <a:gd name="T0" fmla="*/ 0 w 364"/>
                <a:gd name="T1" fmla="*/ 0 h 60"/>
                <a:gd name="T2" fmla="*/ 0 w 364"/>
                <a:gd name="T3" fmla="*/ 0 h 60"/>
                <a:gd name="T4" fmla="*/ 0 w 364"/>
                <a:gd name="T5" fmla="*/ 0 h 60"/>
                <a:gd name="T6" fmla="*/ 0 w 364"/>
                <a:gd name="T7" fmla="*/ 0 h 60"/>
                <a:gd name="T8" fmla="*/ 0 w 364"/>
                <a:gd name="T9" fmla="*/ 0 h 60"/>
                <a:gd name="T10" fmla="*/ 0 60000 65536"/>
                <a:gd name="T11" fmla="*/ 0 60000 65536"/>
                <a:gd name="T12" fmla="*/ 0 60000 65536"/>
                <a:gd name="T13" fmla="*/ 0 60000 65536"/>
                <a:gd name="T14" fmla="*/ 0 60000 65536"/>
                <a:gd name="T15" fmla="*/ 0 w 364"/>
                <a:gd name="T16" fmla="*/ 0 h 60"/>
                <a:gd name="T17" fmla="*/ 364 w 364"/>
                <a:gd name="T18" fmla="*/ 60 h 60"/>
              </a:gdLst>
              <a:ahLst/>
              <a:cxnLst>
                <a:cxn ang="T10">
                  <a:pos x="T0" y="T1"/>
                </a:cxn>
                <a:cxn ang="T11">
                  <a:pos x="T2" y="T3"/>
                </a:cxn>
                <a:cxn ang="T12">
                  <a:pos x="T4" y="T5"/>
                </a:cxn>
                <a:cxn ang="T13">
                  <a:pos x="T6" y="T7"/>
                </a:cxn>
                <a:cxn ang="T14">
                  <a:pos x="T8" y="T9"/>
                </a:cxn>
              </a:cxnLst>
              <a:rect l="T15" t="T16" r="T17" b="T18"/>
              <a:pathLst>
                <a:path w="364" h="60">
                  <a:moveTo>
                    <a:pt x="364" y="0"/>
                  </a:moveTo>
                  <a:lnTo>
                    <a:pt x="0" y="44"/>
                  </a:lnTo>
                  <a:lnTo>
                    <a:pt x="41" y="60"/>
                  </a:lnTo>
                  <a:lnTo>
                    <a:pt x="364" y="0"/>
                  </a:lnTo>
                  <a:close/>
                </a:path>
              </a:pathLst>
            </a:custGeom>
            <a:solidFill>
              <a:srgbClr val="000000"/>
            </a:solidFill>
            <a:ln w="9525">
              <a:noFill/>
              <a:round/>
              <a:headEnd/>
              <a:tailEnd/>
            </a:ln>
          </p:spPr>
          <p:txBody>
            <a:bodyPr/>
            <a:lstStyle/>
            <a:p>
              <a:endParaRPr lang="tr-TR"/>
            </a:p>
          </p:txBody>
        </p:sp>
        <p:sp>
          <p:nvSpPr>
            <p:cNvPr id="17711" name="Freeform 411"/>
            <p:cNvSpPr>
              <a:spLocks/>
            </p:cNvSpPr>
            <p:nvPr/>
          </p:nvSpPr>
          <p:spPr bwMode="auto">
            <a:xfrm>
              <a:off x="4002" y="2952"/>
              <a:ext cx="80" cy="8"/>
            </a:xfrm>
            <a:custGeom>
              <a:avLst/>
              <a:gdLst>
                <a:gd name="T0" fmla="*/ 0 w 240"/>
                <a:gd name="T1" fmla="*/ 0 h 41"/>
                <a:gd name="T2" fmla="*/ 0 w 240"/>
                <a:gd name="T3" fmla="*/ 0 h 41"/>
                <a:gd name="T4" fmla="*/ 0 w 240"/>
                <a:gd name="T5" fmla="*/ 0 h 41"/>
                <a:gd name="T6" fmla="*/ 0 w 240"/>
                <a:gd name="T7" fmla="*/ 0 h 41"/>
                <a:gd name="T8" fmla="*/ 0 w 240"/>
                <a:gd name="T9" fmla="*/ 0 h 41"/>
                <a:gd name="T10" fmla="*/ 0 60000 65536"/>
                <a:gd name="T11" fmla="*/ 0 60000 65536"/>
                <a:gd name="T12" fmla="*/ 0 60000 65536"/>
                <a:gd name="T13" fmla="*/ 0 60000 65536"/>
                <a:gd name="T14" fmla="*/ 0 60000 65536"/>
                <a:gd name="T15" fmla="*/ 0 w 240"/>
                <a:gd name="T16" fmla="*/ 0 h 41"/>
                <a:gd name="T17" fmla="*/ 240 w 240"/>
                <a:gd name="T18" fmla="*/ 41 h 41"/>
              </a:gdLst>
              <a:ahLst/>
              <a:cxnLst>
                <a:cxn ang="T10">
                  <a:pos x="T0" y="T1"/>
                </a:cxn>
                <a:cxn ang="T11">
                  <a:pos x="T2" y="T3"/>
                </a:cxn>
                <a:cxn ang="T12">
                  <a:pos x="T4" y="T5"/>
                </a:cxn>
                <a:cxn ang="T13">
                  <a:pos x="T6" y="T7"/>
                </a:cxn>
                <a:cxn ang="T14">
                  <a:pos x="T8" y="T9"/>
                </a:cxn>
              </a:cxnLst>
              <a:rect l="T15" t="T16" r="T17" b="T18"/>
              <a:pathLst>
                <a:path w="240" h="41">
                  <a:moveTo>
                    <a:pt x="240" y="0"/>
                  </a:moveTo>
                  <a:lnTo>
                    <a:pt x="0" y="29"/>
                  </a:lnTo>
                  <a:lnTo>
                    <a:pt x="28" y="41"/>
                  </a:lnTo>
                  <a:lnTo>
                    <a:pt x="240" y="0"/>
                  </a:lnTo>
                  <a:close/>
                </a:path>
              </a:pathLst>
            </a:custGeom>
            <a:solidFill>
              <a:srgbClr val="000000"/>
            </a:solidFill>
            <a:ln w="9525">
              <a:noFill/>
              <a:round/>
              <a:headEnd/>
              <a:tailEnd/>
            </a:ln>
          </p:spPr>
          <p:txBody>
            <a:bodyPr/>
            <a:lstStyle/>
            <a:p>
              <a:endParaRPr lang="tr-TR"/>
            </a:p>
          </p:txBody>
        </p:sp>
        <p:sp>
          <p:nvSpPr>
            <p:cNvPr id="17712" name="Freeform 412"/>
            <p:cNvSpPr>
              <a:spLocks/>
            </p:cNvSpPr>
            <p:nvPr/>
          </p:nvSpPr>
          <p:spPr bwMode="auto">
            <a:xfrm>
              <a:off x="3987" y="2810"/>
              <a:ext cx="90" cy="140"/>
            </a:xfrm>
            <a:custGeom>
              <a:avLst/>
              <a:gdLst>
                <a:gd name="T0" fmla="*/ 0 w 272"/>
                <a:gd name="T1" fmla="*/ 0 h 702"/>
                <a:gd name="T2" fmla="*/ 0 w 272"/>
                <a:gd name="T3" fmla="*/ 0 h 702"/>
                <a:gd name="T4" fmla="*/ 0 w 272"/>
                <a:gd name="T5" fmla="*/ 0 h 702"/>
                <a:gd name="T6" fmla="*/ 0 w 272"/>
                <a:gd name="T7" fmla="*/ 0 h 702"/>
                <a:gd name="T8" fmla="*/ 0 w 272"/>
                <a:gd name="T9" fmla="*/ 0 h 702"/>
                <a:gd name="T10" fmla="*/ 0 w 272"/>
                <a:gd name="T11" fmla="*/ 0 h 702"/>
                <a:gd name="T12" fmla="*/ 0 w 272"/>
                <a:gd name="T13" fmla="*/ 0 h 702"/>
                <a:gd name="T14" fmla="*/ 0 w 272"/>
                <a:gd name="T15" fmla="*/ 0 h 702"/>
                <a:gd name="T16" fmla="*/ 0 w 272"/>
                <a:gd name="T17" fmla="*/ 0 h 702"/>
                <a:gd name="T18" fmla="*/ 0 w 272"/>
                <a:gd name="T19" fmla="*/ 0 h 702"/>
                <a:gd name="T20" fmla="*/ 0 w 272"/>
                <a:gd name="T21" fmla="*/ 0 h 702"/>
                <a:gd name="T22" fmla="*/ 0 w 272"/>
                <a:gd name="T23" fmla="*/ 0 h 702"/>
                <a:gd name="T24" fmla="*/ 0 w 272"/>
                <a:gd name="T25" fmla="*/ 0 h 702"/>
                <a:gd name="T26" fmla="*/ 0 w 272"/>
                <a:gd name="T27" fmla="*/ 0 h 702"/>
                <a:gd name="T28" fmla="*/ 0 w 272"/>
                <a:gd name="T29" fmla="*/ 0 h 702"/>
                <a:gd name="T30" fmla="*/ 0 w 272"/>
                <a:gd name="T31" fmla="*/ 0 h 702"/>
                <a:gd name="T32" fmla="*/ 0 w 272"/>
                <a:gd name="T33" fmla="*/ 0 h 702"/>
                <a:gd name="T34" fmla="*/ 0 w 272"/>
                <a:gd name="T35" fmla="*/ 0 h 702"/>
                <a:gd name="T36" fmla="*/ 0 w 272"/>
                <a:gd name="T37" fmla="*/ 0 h 702"/>
                <a:gd name="T38" fmla="*/ 0 w 272"/>
                <a:gd name="T39" fmla="*/ 0 h 70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72"/>
                <a:gd name="T61" fmla="*/ 0 h 702"/>
                <a:gd name="T62" fmla="*/ 272 w 272"/>
                <a:gd name="T63" fmla="*/ 702 h 70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72" h="702">
                  <a:moveTo>
                    <a:pt x="100" y="694"/>
                  </a:moveTo>
                  <a:lnTo>
                    <a:pt x="114" y="89"/>
                  </a:lnTo>
                  <a:lnTo>
                    <a:pt x="73" y="49"/>
                  </a:lnTo>
                  <a:lnTo>
                    <a:pt x="54" y="93"/>
                  </a:lnTo>
                  <a:lnTo>
                    <a:pt x="77" y="122"/>
                  </a:lnTo>
                  <a:lnTo>
                    <a:pt x="0" y="137"/>
                  </a:lnTo>
                  <a:lnTo>
                    <a:pt x="28" y="85"/>
                  </a:lnTo>
                  <a:lnTo>
                    <a:pt x="58" y="0"/>
                  </a:lnTo>
                  <a:lnTo>
                    <a:pt x="131" y="73"/>
                  </a:lnTo>
                  <a:lnTo>
                    <a:pt x="208" y="29"/>
                  </a:lnTo>
                  <a:lnTo>
                    <a:pt x="227" y="89"/>
                  </a:lnTo>
                  <a:lnTo>
                    <a:pt x="272" y="125"/>
                  </a:lnTo>
                  <a:lnTo>
                    <a:pt x="186" y="145"/>
                  </a:lnTo>
                  <a:lnTo>
                    <a:pt x="214" y="114"/>
                  </a:lnTo>
                  <a:lnTo>
                    <a:pt x="199" y="65"/>
                  </a:lnTo>
                  <a:lnTo>
                    <a:pt x="137" y="114"/>
                  </a:lnTo>
                  <a:lnTo>
                    <a:pt x="122" y="581"/>
                  </a:lnTo>
                  <a:lnTo>
                    <a:pt x="145" y="702"/>
                  </a:lnTo>
                  <a:lnTo>
                    <a:pt x="100" y="694"/>
                  </a:lnTo>
                  <a:close/>
                </a:path>
              </a:pathLst>
            </a:custGeom>
            <a:solidFill>
              <a:srgbClr val="000000"/>
            </a:solidFill>
            <a:ln w="9525">
              <a:noFill/>
              <a:round/>
              <a:headEnd/>
              <a:tailEnd/>
            </a:ln>
          </p:spPr>
          <p:txBody>
            <a:bodyPr/>
            <a:lstStyle/>
            <a:p>
              <a:endParaRPr lang="tr-TR"/>
            </a:p>
          </p:txBody>
        </p:sp>
        <p:sp>
          <p:nvSpPr>
            <p:cNvPr id="17713" name="Freeform 413"/>
            <p:cNvSpPr>
              <a:spLocks/>
            </p:cNvSpPr>
            <p:nvPr/>
          </p:nvSpPr>
          <p:spPr bwMode="auto">
            <a:xfrm>
              <a:off x="4437" y="2817"/>
              <a:ext cx="45" cy="30"/>
            </a:xfrm>
            <a:custGeom>
              <a:avLst/>
              <a:gdLst>
                <a:gd name="T0" fmla="*/ 0 w 137"/>
                <a:gd name="T1" fmla="*/ 0 h 148"/>
                <a:gd name="T2" fmla="*/ 0 w 137"/>
                <a:gd name="T3" fmla="*/ 0 h 148"/>
                <a:gd name="T4" fmla="*/ 0 w 137"/>
                <a:gd name="T5" fmla="*/ 0 h 148"/>
                <a:gd name="T6" fmla="*/ 0 w 137"/>
                <a:gd name="T7" fmla="*/ 0 h 148"/>
                <a:gd name="T8" fmla="*/ 0 w 137"/>
                <a:gd name="T9" fmla="*/ 0 h 148"/>
                <a:gd name="T10" fmla="*/ 0 w 137"/>
                <a:gd name="T11" fmla="*/ 0 h 148"/>
                <a:gd name="T12" fmla="*/ 0 w 137"/>
                <a:gd name="T13" fmla="*/ 0 h 148"/>
                <a:gd name="T14" fmla="*/ 0 w 137"/>
                <a:gd name="T15" fmla="*/ 0 h 148"/>
                <a:gd name="T16" fmla="*/ 0 60000 65536"/>
                <a:gd name="T17" fmla="*/ 0 60000 65536"/>
                <a:gd name="T18" fmla="*/ 0 60000 65536"/>
                <a:gd name="T19" fmla="*/ 0 60000 65536"/>
                <a:gd name="T20" fmla="*/ 0 60000 65536"/>
                <a:gd name="T21" fmla="*/ 0 60000 65536"/>
                <a:gd name="T22" fmla="*/ 0 60000 65536"/>
                <a:gd name="T23" fmla="*/ 0 60000 65536"/>
                <a:gd name="T24" fmla="*/ 0 w 137"/>
                <a:gd name="T25" fmla="*/ 0 h 148"/>
                <a:gd name="T26" fmla="*/ 137 w 137"/>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7" h="148">
                  <a:moveTo>
                    <a:pt x="0" y="145"/>
                  </a:moveTo>
                  <a:lnTo>
                    <a:pt x="0" y="0"/>
                  </a:lnTo>
                  <a:lnTo>
                    <a:pt x="28" y="3"/>
                  </a:lnTo>
                  <a:lnTo>
                    <a:pt x="28" y="108"/>
                  </a:lnTo>
                  <a:lnTo>
                    <a:pt x="77" y="100"/>
                  </a:lnTo>
                  <a:lnTo>
                    <a:pt x="137" y="148"/>
                  </a:lnTo>
                  <a:lnTo>
                    <a:pt x="0" y="145"/>
                  </a:lnTo>
                  <a:close/>
                </a:path>
              </a:pathLst>
            </a:custGeom>
            <a:solidFill>
              <a:srgbClr val="000000"/>
            </a:solidFill>
            <a:ln w="9525">
              <a:noFill/>
              <a:round/>
              <a:headEnd/>
              <a:tailEnd/>
            </a:ln>
          </p:spPr>
          <p:txBody>
            <a:bodyPr/>
            <a:lstStyle/>
            <a:p>
              <a:endParaRPr lang="tr-TR"/>
            </a:p>
          </p:txBody>
        </p:sp>
        <p:sp>
          <p:nvSpPr>
            <p:cNvPr id="17714" name="Freeform 414"/>
            <p:cNvSpPr>
              <a:spLocks/>
            </p:cNvSpPr>
            <p:nvPr/>
          </p:nvSpPr>
          <p:spPr bwMode="auto">
            <a:xfrm>
              <a:off x="4837" y="2678"/>
              <a:ext cx="103" cy="66"/>
            </a:xfrm>
            <a:custGeom>
              <a:avLst/>
              <a:gdLst>
                <a:gd name="T0" fmla="*/ 0 w 308"/>
                <a:gd name="T1" fmla="*/ 0 h 330"/>
                <a:gd name="T2" fmla="*/ 0 w 308"/>
                <a:gd name="T3" fmla="*/ 0 h 330"/>
                <a:gd name="T4" fmla="*/ 0 w 308"/>
                <a:gd name="T5" fmla="*/ 0 h 330"/>
                <a:gd name="T6" fmla="*/ 0 w 308"/>
                <a:gd name="T7" fmla="*/ 0 h 330"/>
                <a:gd name="T8" fmla="*/ 0 w 308"/>
                <a:gd name="T9" fmla="*/ 0 h 330"/>
                <a:gd name="T10" fmla="*/ 0 w 308"/>
                <a:gd name="T11" fmla="*/ 0 h 330"/>
                <a:gd name="T12" fmla="*/ 0 w 308"/>
                <a:gd name="T13" fmla="*/ 0 h 330"/>
                <a:gd name="T14" fmla="*/ 0 w 308"/>
                <a:gd name="T15" fmla="*/ 0 h 330"/>
                <a:gd name="T16" fmla="*/ 0 w 308"/>
                <a:gd name="T17" fmla="*/ 0 h 330"/>
                <a:gd name="T18" fmla="*/ 0 w 308"/>
                <a:gd name="T19" fmla="*/ 0 h 330"/>
                <a:gd name="T20" fmla="*/ 0 w 308"/>
                <a:gd name="T21" fmla="*/ 0 h 330"/>
                <a:gd name="T22" fmla="*/ 0 w 308"/>
                <a:gd name="T23" fmla="*/ 0 h 330"/>
                <a:gd name="T24" fmla="*/ 0 w 308"/>
                <a:gd name="T25" fmla="*/ 0 h 330"/>
                <a:gd name="T26" fmla="*/ 0 w 308"/>
                <a:gd name="T27" fmla="*/ 0 h 330"/>
                <a:gd name="T28" fmla="*/ 0 w 308"/>
                <a:gd name="T29" fmla="*/ 0 h 3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08"/>
                <a:gd name="T46" fmla="*/ 0 h 330"/>
                <a:gd name="T47" fmla="*/ 308 w 308"/>
                <a:gd name="T48" fmla="*/ 330 h 33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08" h="330">
                  <a:moveTo>
                    <a:pt x="0" y="330"/>
                  </a:moveTo>
                  <a:lnTo>
                    <a:pt x="0" y="258"/>
                  </a:lnTo>
                  <a:lnTo>
                    <a:pt x="135" y="246"/>
                  </a:lnTo>
                  <a:lnTo>
                    <a:pt x="203" y="307"/>
                  </a:lnTo>
                  <a:lnTo>
                    <a:pt x="195" y="65"/>
                  </a:lnTo>
                  <a:lnTo>
                    <a:pt x="217" y="109"/>
                  </a:lnTo>
                  <a:lnTo>
                    <a:pt x="217" y="250"/>
                  </a:lnTo>
                  <a:lnTo>
                    <a:pt x="249" y="238"/>
                  </a:lnTo>
                  <a:lnTo>
                    <a:pt x="249" y="28"/>
                  </a:lnTo>
                  <a:lnTo>
                    <a:pt x="272" y="0"/>
                  </a:lnTo>
                  <a:lnTo>
                    <a:pt x="294" y="40"/>
                  </a:lnTo>
                  <a:lnTo>
                    <a:pt x="308" y="295"/>
                  </a:lnTo>
                  <a:lnTo>
                    <a:pt x="253" y="327"/>
                  </a:lnTo>
                  <a:lnTo>
                    <a:pt x="0" y="330"/>
                  </a:lnTo>
                  <a:close/>
                </a:path>
              </a:pathLst>
            </a:custGeom>
            <a:solidFill>
              <a:srgbClr val="000000"/>
            </a:solidFill>
            <a:ln w="9525">
              <a:noFill/>
              <a:round/>
              <a:headEnd/>
              <a:tailEnd/>
            </a:ln>
          </p:spPr>
          <p:txBody>
            <a:bodyPr/>
            <a:lstStyle/>
            <a:p>
              <a:endParaRPr lang="tr-TR"/>
            </a:p>
          </p:txBody>
        </p:sp>
      </p:grpSp>
      <p:sp>
        <p:nvSpPr>
          <p:cNvPr id="17434" name="AutoShape 415"/>
          <p:cNvSpPr>
            <a:spLocks noChangeArrowheads="1"/>
          </p:cNvSpPr>
          <p:nvPr/>
        </p:nvSpPr>
        <p:spPr bwMode="auto">
          <a:xfrm>
            <a:off x="8172450" y="2781300"/>
            <a:ext cx="774700" cy="365125"/>
          </a:xfrm>
          <a:prstGeom prst="roundRect">
            <a:avLst>
              <a:gd name="adj" fmla="val 16667"/>
            </a:avLst>
          </a:prstGeom>
          <a:solidFill>
            <a:srgbClr val="FFFFCC"/>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Kabul </a:t>
            </a:r>
            <a:endParaRPr lang="en-GB" sz="1500" b="1">
              <a:solidFill>
                <a:srgbClr val="000126"/>
              </a:solidFill>
              <a:latin typeface="Times New Roman" pitchFamily="18" charset="0"/>
            </a:endParaRPr>
          </a:p>
        </p:txBody>
      </p:sp>
      <p:grpSp>
        <p:nvGrpSpPr>
          <p:cNvPr id="8" name="Group 416"/>
          <p:cNvGrpSpPr>
            <a:grpSpLocks/>
          </p:cNvGrpSpPr>
          <p:nvPr/>
        </p:nvGrpSpPr>
        <p:grpSpPr bwMode="auto">
          <a:xfrm>
            <a:off x="5334000" y="5486400"/>
            <a:ext cx="1219200" cy="558800"/>
            <a:chOff x="4560" y="2592"/>
            <a:chExt cx="768" cy="352"/>
          </a:xfrm>
        </p:grpSpPr>
        <p:sp>
          <p:nvSpPr>
            <p:cNvPr id="17559" name="Freeform 417"/>
            <p:cNvSpPr>
              <a:spLocks/>
            </p:cNvSpPr>
            <p:nvPr/>
          </p:nvSpPr>
          <p:spPr bwMode="auto">
            <a:xfrm>
              <a:off x="4560" y="2746"/>
              <a:ext cx="768" cy="198"/>
            </a:xfrm>
            <a:custGeom>
              <a:avLst/>
              <a:gdLst>
                <a:gd name="T0" fmla="*/ 0 w 2304"/>
                <a:gd name="T1" fmla="*/ 0 h 593"/>
                <a:gd name="T2" fmla="*/ 0 w 2304"/>
                <a:gd name="T3" fmla="*/ 0 h 593"/>
                <a:gd name="T4" fmla="*/ 0 w 2304"/>
                <a:gd name="T5" fmla="*/ 0 h 593"/>
                <a:gd name="T6" fmla="*/ 0 w 2304"/>
                <a:gd name="T7" fmla="*/ 0 h 593"/>
                <a:gd name="T8" fmla="*/ 0 w 2304"/>
                <a:gd name="T9" fmla="*/ 0 h 593"/>
                <a:gd name="T10" fmla="*/ 0 w 2304"/>
                <a:gd name="T11" fmla="*/ 0 h 593"/>
                <a:gd name="T12" fmla="*/ 0 w 2304"/>
                <a:gd name="T13" fmla="*/ 0 h 593"/>
                <a:gd name="T14" fmla="*/ 0 60000 65536"/>
                <a:gd name="T15" fmla="*/ 0 60000 65536"/>
                <a:gd name="T16" fmla="*/ 0 60000 65536"/>
                <a:gd name="T17" fmla="*/ 0 60000 65536"/>
                <a:gd name="T18" fmla="*/ 0 60000 65536"/>
                <a:gd name="T19" fmla="*/ 0 60000 65536"/>
                <a:gd name="T20" fmla="*/ 0 60000 65536"/>
                <a:gd name="T21" fmla="*/ 0 w 2304"/>
                <a:gd name="T22" fmla="*/ 0 h 593"/>
                <a:gd name="T23" fmla="*/ 2304 w 2304"/>
                <a:gd name="T24" fmla="*/ 593 h 5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04" h="593">
                  <a:moveTo>
                    <a:pt x="0" y="593"/>
                  </a:moveTo>
                  <a:lnTo>
                    <a:pt x="2304" y="593"/>
                  </a:lnTo>
                  <a:lnTo>
                    <a:pt x="2301" y="356"/>
                  </a:lnTo>
                  <a:lnTo>
                    <a:pt x="1567" y="5"/>
                  </a:lnTo>
                  <a:lnTo>
                    <a:pt x="687" y="0"/>
                  </a:lnTo>
                  <a:lnTo>
                    <a:pt x="29" y="400"/>
                  </a:lnTo>
                  <a:lnTo>
                    <a:pt x="0" y="593"/>
                  </a:lnTo>
                  <a:close/>
                </a:path>
              </a:pathLst>
            </a:custGeom>
            <a:solidFill>
              <a:srgbClr val="7CA8B2"/>
            </a:solidFill>
            <a:ln w="9525">
              <a:noFill/>
              <a:round/>
              <a:headEnd/>
              <a:tailEnd/>
            </a:ln>
          </p:spPr>
          <p:txBody>
            <a:bodyPr/>
            <a:lstStyle/>
            <a:p>
              <a:endParaRPr lang="tr-TR"/>
            </a:p>
          </p:txBody>
        </p:sp>
        <p:sp>
          <p:nvSpPr>
            <p:cNvPr id="17560" name="Freeform 418"/>
            <p:cNvSpPr>
              <a:spLocks/>
            </p:cNvSpPr>
            <p:nvPr/>
          </p:nvSpPr>
          <p:spPr bwMode="auto">
            <a:xfrm>
              <a:off x="4732" y="2787"/>
              <a:ext cx="131" cy="157"/>
            </a:xfrm>
            <a:custGeom>
              <a:avLst/>
              <a:gdLst>
                <a:gd name="T0" fmla="*/ 0 w 395"/>
                <a:gd name="T1" fmla="*/ 0 h 470"/>
                <a:gd name="T2" fmla="*/ 0 w 395"/>
                <a:gd name="T3" fmla="*/ 0 h 470"/>
                <a:gd name="T4" fmla="*/ 0 w 395"/>
                <a:gd name="T5" fmla="*/ 0 h 470"/>
                <a:gd name="T6" fmla="*/ 0 w 395"/>
                <a:gd name="T7" fmla="*/ 0 h 470"/>
                <a:gd name="T8" fmla="*/ 0 w 395"/>
                <a:gd name="T9" fmla="*/ 0 h 470"/>
                <a:gd name="T10" fmla="*/ 0 60000 65536"/>
                <a:gd name="T11" fmla="*/ 0 60000 65536"/>
                <a:gd name="T12" fmla="*/ 0 60000 65536"/>
                <a:gd name="T13" fmla="*/ 0 60000 65536"/>
                <a:gd name="T14" fmla="*/ 0 60000 65536"/>
                <a:gd name="T15" fmla="*/ 0 w 395"/>
                <a:gd name="T16" fmla="*/ 0 h 470"/>
                <a:gd name="T17" fmla="*/ 395 w 395"/>
                <a:gd name="T18" fmla="*/ 470 h 470"/>
              </a:gdLst>
              <a:ahLst/>
              <a:cxnLst>
                <a:cxn ang="T10">
                  <a:pos x="T0" y="T1"/>
                </a:cxn>
                <a:cxn ang="T11">
                  <a:pos x="T2" y="T3"/>
                </a:cxn>
                <a:cxn ang="T12">
                  <a:pos x="T4" y="T5"/>
                </a:cxn>
                <a:cxn ang="T13">
                  <a:pos x="T6" y="T7"/>
                </a:cxn>
                <a:cxn ang="T14">
                  <a:pos x="T8" y="T9"/>
                </a:cxn>
              </a:cxnLst>
              <a:rect l="T15" t="T16" r="T17" b="T18"/>
              <a:pathLst>
                <a:path w="395" h="470">
                  <a:moveTo>
                    <a:pt x="387" y="0"/>
                  </a:moveTo>
                  <a:lnTo>
                    <a:pt x="0" y="470"/>
                  </a:lnTo>
                  <a:lnTo>
                    <a:pt x="106" y="470"/>
                  </a:lnTo>
                  <a:lnTo>
                    <a:pt x="395" y="14"/>
                  </a:lnTo>
                  <a:lnTo>
                    <a:pt x="387" y="0"/>
                  </a:lnTo>
                  <a:close/>
                </a:path>
              </a:pathLst>
            </a:custGeom>
            <a:solidFill>
              <a:srgbClr val="FFE500"/>
            </a:solidFill>
            <a:ln w="9525">
              <a:noFill/>
              <a:round/>
              <a:headEnd/>
              <a:tailEnd/>
            </a:ln>
          </p:spPr>
          <p:txBody>
            <a:bodyPr/>
            <a:lstStyle/>
            <a:p>
              <a:endParaRPr lang="tr-TR"/>
            </a:p>
          </p:txBody>
        </p:sp>
        <p:sp>
          <p:nvSpPr>
            <p:cNvPr id="17561" name="Freeform 419"/>
            <p:cNvSpPr>
              <a:spLocks/>
            </p:cNvSpPr>
            <p:nvPr/>
          </p:nvSpPr>
          <p:spPr bwMode="auto">
            <a:xfrm>
              <a:off x="4562" y="2609"/>
              <a:ext cx="271" cy="323"/>
            </a:xfrm>
            <a:custGeom>
              <a:avLst/>
              <a:gdLst>
                <a:gd name="T0" fmla="*/ 0 w 815"/>
                <a:gd name="T1" fmla="*/ 0 h 970"/>
                <a:gd name="T2" fmla="*/ 0 w 815"/>
                <a:gd name="T3" fmla="*/ 0 h 970"/>
                <a:gd name="T4" fmla="*/ 0 w 815"/>
                <a:gd name="T5" fmla="*/ 0 h 970"/>
                <a:gd name="T6" fmla="*/ 0 w 815"/>
                <a:gd name="T7" fmla="*/ 0 h 970"/>
                <a:gd name="T8" fmla="*/ 0 w 815"/>
                <a:gd name="T9" fmla="*/ 0 h 970"/>
                <a:gd name="T10" fmla="*/ 0 w 815"/>
                <a:gd name="T11" fmla="*/ 0 h 970"/>
                <a:gd name="T12" fmla="*/ 0 w 815"/>
                <a:gd name="T13" fmla="*/ 0 h 970"/>
                <a:gd name="T14" fmla="*/ 0 w 815"/>
                <a:gd name="T15" fmla="*/ 0 h 970"/>
                <a:gd name="T16" fmla="*/ 0 w 815"/>
                <a:gd name="T17" fmla="*/ 0 h 970"/>
                <a:gd name="T18" fmla="*/ 0 w 815"/>
                <a:gd name="T19" fmla="*/ 0 h 970"/>
                <a:gd name="T20" fmla="*/ 0 w 815"/>
                <a:gd name="T21" fmla="*/ 0 h 970"/>
                <a:gd name="T22" fmla="*/ 0 w 815"/>
                <a:gd name="T23" fmla="*/ 0 h 970"/>
                <a:gd name="T24" fmla="*/ 0 w 815"/>
                <a:gd name="T25" fmla="*/ 0 h 970"/>
                <a:gd name="T26" fmla="*/ 0 w 815"/>
                <a:gd name="T27" fmla="*/ 0 h 970"/>
                <a:gd name="T28" fmla="*/ 0 w 815"/>
                <a:gd name="T29" fmla="*/ 0 h 970"/>
                <a:gd name="T30" fmla="*/ 0 w 815"/>
                <a:gd name="T31" fmla="*/ 0 h 970"/>
                <a:gd name="T32" fmla="*/ 0 w 815"/>
                <a:gd name="T33" fmla="*/ 0 h 970"/>
                <a:gd name="T34" fmla="*/ 0 w 815"/>
                <a:gd name="T35" fmla="*/ 0 h 970"/>
                <a:gd name="T36" fmla="*/ 0 w 815"/>
                <a:gd name="T37" fmla="*/ 0 h 970"/>
                <a:gd name="T38" fmla="*/ 0 w 815"/>
                <a:gd name="T39" fmla="*/ 0 h 970"/>
                <a:gd name="T40" fmla="*/ 0 w 815"/>
                <a:gd name="T41" fmla="*/ 0 h 970"/>
                <a:gd name="T42" fmla="*/ 0 w 815"/>
                <a:gd name="T43" fmla="*/ 0 h 970"/>
                <a:gd name="T44" fmla="*/ 0 w 815"/>
                <a:gd name="T45" fmla="*/ 0 h 9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815"/>
                <a:gd name="T70" fmla="*/ 0 h 970"/>
                <a:gd name="T71" fmla="*/ 815 w 815"/>
                <a:gd name="T72" fmla="*/ 970 h 9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815" h="970">
                  <a:moveTo>
                    <a:pt x="0" y="970"/>
                  </a:moveTo>
                  <a:lnTo>
                    <a:pt x="382" y="952"/>
                  </a:lnTo>
                  <a:lnTo>
                    <a:pt x="625" y="774"/>
                  </a:lnTo>
                  <a:lnTo>
                    <a:pt x="630" y="715"/>
                  </a:lnTo>
                  <a:lnTo>
                    <a:pt x="668" y="720"/>
                  </a:lnTo>
                  <a:lnTo>
                    <a:pt x="812" y="613"/>
                  </a:lnTo>
                  <a:lnTo>
                    <a:pt x="815" y="545"/>
                  </a:lnTo>
                  <a:lnTo>
                    <a:pt x="807" y="542"/>
                  </a:lnTo>
                  <a:lnTo>
                    <a:pt x="807" y="251"/>
                  </a:lnTo>
                  <a:lnTo>
                    <a:pt x="798" y="243"/>
                  </a:lnTo>
                  <a:lnTo>
                    <a:pt x="798" y="94"/>
                  </a:lnTo>
                  <a:lnTo>
                    <a:pt x="727" y="56"/>
                  </a:lnTo>
                  <a:lnTo>
                    <a:pt x="583" y="89"/>
                  </a:lnTo>
                  <a:lnTo>
                    <a:pt x="582" y="45"/>
                  </a:lnTo>
                  <a:lnTo>
                    <a:pt x="462" y="0"/>
                  </a:lnTo>
                  <a:lnTo>
                    <a:pt x="191" y="37"/>
                  </a:lnTo>
                  <a:lnTo>
                    <a:pt x="187" y="154"/>
                  </a:lnTo>
                  <a:lnTo>
                    <a:pt x="154" y="159"/>
                  </a:lnTo>
                  <a:lnTo>
                    <a:pt x="151" y="334"/>
                  </a:lnTo>
                  <a:lnTo>
                    <a:pt x="88" y="336"/>
                  </a:lnTo>
                  <a:lnTo>
                    <a:pt x="93" y="733"/>
                  </a:lnTo>
                  <a:lnTo>
                    <a:pt x="22" y="769"/>
                  </a:lnTo>
                  <a:lnTo>
                    <a:pt x="0" y="970"/>
                  </a:lnTo>
                  <a:close/>
                </a:path>
              </a:pathLst>
            </a:custGeom>
            <a:solidFill>
              <a:srgbClr val="000000"/>
            </a:solidFill>
            <a:ln w="9525">
              <a:noFill/>
              <a:round/>
              <a:headEnd/>
              <a:tailEnd/>
            </a:ln>
          </p:spPr>
          <p:txBody>
            <a:bodyPr/>
            <a:lstStyle/>
            <a:p>
              <a:endParaRPr lang="tr-TR"/>
            </a:p>
          </p:txBody>
        </p:sp>
        <p:sp>
          <p:nvSpPr>
            <p:cNvPr id="17562" name="Freeform 420"/>
            <p:cNvSpPr>
              <a:spLocks/>
            </p:cNvSpPr>
            <p:nvPr/>
          </p:nvSpPr>
          <p:spPr bwMode="auto">
            <a:xfrm>
              <a:off x="4965" y="2839"/>
              <a:ext cx="16" cy="53"/>
            </a:xfrm>
            <a:custGeom>
              <a:avLst/>
              <a:gdLst>
                <a:gd name="T0" fmla="*/ 0 w 48"/>
                <a:gd name="T1" fmla="*/ 0 h 159"/>
                <a:gd name="T2" fmla="*/ 0 w 48"/>
                <a:gd name="T3" fmla="*/ 0 h 159"/>
                <a:gd name="T4" fmla="*/ 0 w 48"/>
                <a:gd name="T5" fmla="*/ 0 h 159"/>
                <a:gd name="T6" fmla="*/ 0 w 48"/>
                <a:gd name="T7" fmla="*/ 0 h 159"/>
                <a:gd name="T8" fmla="*/ 0 w 48"/>
                <a:gd name="T9" fmla="*/ 0 h 159"/>
                <a:gd name="T10" fmla="*/ 0 w 48"/>
                <a:gd name="T11" fmla="*/ 0 h 159"/>
                <a:gd name="T12" fmla="*/ 0 w 48"/>
                <a:gd name="T13" fmla="*/ 0 h 159"/>
                <a:gd name="T14" fmla="*/ 0 w 48"/>
                <a:gd name="T15" fmla="*/ 0 h 159"/>
                <a:gd name="T16" fmla="*/ 0 w 48"/>
                <a:gd name="T17" fmla="*/ 0 h 159"/>
                <a:gd name="T18" fmla="*/ 0 w 48"/>
                <a:gd name="T19" fmla="*/ 0 h 159"/>
                <a:gd name="T20" fmla="*/ 0 w 48"/>
                <a:gd name="T21" fmla="*/ 0 h 159"/>
                <a:gd name="T22" fmla="*/ 0 w 48"/>
                <a:gd name="T23" fmla="*/ 0 h 159"/>
                <a:gd name="T24" fmla="*/ 0 w 48"/>
                <a:gd name="T25" fmla="*/ 0 h 159"/>
                <a:gd name="T26" fmla="*/ 0 w 48"/>
                <a:gd name="T27" fmla="*/ 0 h 159"/>
                <a:gd name="T28" fmla="*/ 0 w 48"/>
                <a:gd name="T29" fmla="*/ 0 h 15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8"/>
                <a:gd name="T46" fmla="*/ 0 h 159"/>
                <a:gd name="T47" fmla="*/ 48 w 48"/>
                <a:gd name="T48" fmla="*/ 159 h 15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8" h="159">
                  <a:moveTo>
                    <a:pt x="46" y="0"/>
                  </a:moveTo>
                  <a:lnTo>
                    <a:pt x="31" y="105"/>
                  </a:lnTo>
                  <a:lnTo>
                    <a:pt x="33" y="107"/>
                  </a:lnTo>
                  <a:lnTo>
                    <a:pt x="34" y="112"/>
                  </a:lnTo>
                  <a:lnTo>
                    <a:pt x="34" y="120"/>
                  </a:lnTo>
                  <a:lnTo>
                    <a:pt x="29" y="127"/>
                  </a:lnTo>
                  <a:lnTo>
                    <a:pt x="23" y="146"/>
                  </a:lnTo>
                  <a:lnTo>
                    <a:pt x="20" y="147"/>
                  </a:lnTo>
                  <a:lnTo>
                    <a:pt x="18" y="133"/>
                  </a:lnTo>
                  <a:lnTo>
                    <a:pt x="0" y="144"/>
                  </a:lnTo>
                  <a:lnTo>
                    <a:pt x="20" y="147"/>
                  </a:lnTo>
                  <a:lnTo>
                    <a:pt x="7" y="158"/>
                  </a:lnTo>
                  <a:lnTo>
                    <a:pt x="16" y="159"/>
                  </a:lnTo>
                  <a:lnTo>
                    <a:pt x="48" y="123"/>
                  </a:lnTo>
                  <a:lnTo>
                    <a:pt x="46" y="0"/>
                  </a:lnTo>
                  <a:close/>
                </a:path>
              </a:pathLst>
            </a:custGeom>
            <a:solidFill>
              <a:srgbClr val="000000"/>
            </a:solidFill>
            <a:ln w="9525">
              <a:noFill/>
              <a:round/>
              <a:headEnd/>
              <a:tailEnd/>
            </a:ln>
          </p:spPr>
          <p:txBody>
            <a:bodyPr/>
            <a:lstStyle/>
            <a:p>
              <a:endParaRPr lang="tr-TR"/>
            </a:p>
          </p:txBody>
        </p:sp>
        <p:sp>
          <p:nvSpPr>
            <p:cNvPr id="17563" name="Freeform 421"/>
            <p:cNvSpPr>
              <a:spLocks/>
            </p:cNvSpPr>
            <p:nvPr/>
          </p:nvSpPr>
          <p:spPr bwMode="auto">
            <a:xfrm>
              <a:off x="4704" y="2592"/>
              <a:ext cx="540" cy="324"/>
            </a:xfrm>
            <a:custGeom>
              <a:avLst/>
              <a:gdLst>
                <a:gd name="T0" fmla="*/ 0 w 1620"/>
                <a:gd name="T1" fmla="*/ 0 h 971"/>
                <a:gd name="T2" fmla="*/ 0 w 1620"/>
                <a:gd name="T3" fmla="*/ 0 h 971"/>
                <a:gd name="T4" fmla="*/ 0 w 1620"/>
                <a:gd name="T5" fmla="*/ 0 h 971"/>
                <a:gd name="T6" fmla="*/ 0 w 1620"/>
                <a:gd name="T7" fmla="*/ 0 h 971"/>
                <a:gd name="T8" fmla="*/ 0 w 1620"/>
                <a:gd name="T9" fmla="*/ 0 h 971"/>
                <a:gd name="T10" fmla="*/ 0 w 1620"/>
                <a:gd name="T11" fmla="*/ 0 h 971"/>
                <a:gd name="T12" fmla="*/ 0 w 1620"/>
                <a:gd name="T13" fmla="*/ 0 h 971"/>
                <a:gd name="T14" fmla="*/ 0 w 1620"/>
                <a:gd name="T15" fmla="*/ 0 h 971"/>
                <a:gd name="T16" fmla="*/ 0 w 1620"/>
                <a:gd name="T17" fmla="*/ 0 h 971"/>
                <a:gd name="T18" fmla="*/ 0 w 1620"/>
                <a:gd name="T19" fmla="*/ 0 h 971"/>
                <a:gd name="T20" fmla="*/ 0 w 1620"/>
                <a:gd name="T21" fmla="*/ 0 h 971"/>
                <a:gd name="T22" fmla="*/ 0 w 1620"/>
                <a:gd name="T23" fmla="*/ 0 h 971"/>
                <a:gd name="T24" fmla="*/ 0 w 1620"/>
                <a:gd name="T25" fmla="*/ 0 h 971"/>
                <a:gd name="T26" fmla="*/ 0 w 1620"/>
                <a:gd name="T27" fmla="*/ 0 h 971"/>
                <a:gd name="T28" fmla="*/ 0 w 1620"/>
                <a:gd name="T29" fmla="*/ 0 h 971"/>
                <a:gd name="T30" fmla="*/ 0 w 1620"/>
                <a:gd name="T31" fmla="*/ 0 h 971"/>
                <a:gd name="T32" fmla="*/ 0 w 1620"/>
                <a:gd name="T33" fmla="*/ 0 h 971"/>
                <a:gd name="T34" fmla="*/ 0 w 1620"/>
                <a:gd name="T35" fmla="*/ 0 h 971"/>
                <a:gd name="T36" fmla="*/ 0 w 1620"/>
                <a:gd name="T37" fmla="*/ 0 h 971"/>
                <a:gd name="T38" fmla="*/ 0 w 1620"/>
                <a:gd name="T39" fmla="*/ 0 h 971"/>
                <a:gd name="T40" fmla="*/ 0 w 1620"/>
                <a:gd name="T41" fmla="*/ 0 h 971"/>
                <a:gd name="T42" fmla="*/ 0 w 1620"/>
                <a:gd name="T43" fmla="*/ 0 h 971"/>
                <a:gd name="T44" fmla="*/ 0 w 1620"/>
                <a:gd name="T45" fmla="*/ 0 h 971"/>
                <a:gd name="T46" fmla="*/ 0 w 1620"/>
                <a:gd name="T47" fmla="*/ 0 h 971"/>
                <a:gd name="T48" fmla="*/ 0 w 1620"/>
                <a:gd name="T49" fmla="*/ 0 h 971"/>
                <a:gd name="T50" fmla="*/ 0 w 1620"/>
                <a:gd name="T51" fmla="*/ 0 h 971"/>
                <a:gd name="T52" fmla="*/ 0 w 1620"/>
                <a:gd name="T53" fmla="*/ 0 h 971"/>
                <a:gd name="T54" fmla="*/ 0 w 1620"/>
                <a:gd name="T55" fmla="*/ 0 h 971"/>
                <a:gd name="T56" fmla="*/ 0 w 1620"/>
                <a:gd name="T57" fmla="*/ 0 h 971"/>
                <a:gd name="T58" fmla="*/ 0 w 1620"/>
                <a:gd name="T59" fmla="*/ 0 h 971"/>
                <a:gd name="T60" fmla="*/ 0 w 1620"/>
                <a:gd name="T61" fmla="*/ 0 h 971"/>
                <a:gd name="T62" fmla="*/ 0 w 1620"/>
                <a:gd name="T63" fmla="*/ 0 h 971"/>
                <a:gd name="T64" fmla="*/ 0 w 1620"/>
                <a:gd name="T65" fmla="*/ 0 h 971"/>
                <a:gd name="T66" fmla="*/ 0 w 1620"/>
                <a:gd name="T67" fmla="*/ 0 h 971"/>
                <a:gd name="T68" fmla="*/ 0 w 1620"/>
                <a:gd name="T69" fmla="*/ 0 h 971"/>
                <a:gd name="T70" fmla="*/ 0 w 1620"/>
                <a:gd name="T71" fmla="*/ 0 h 971"/>
                <a:gd name="T72" fmla="*/ 0 w 1620"/>
                <a:gd name="T73" fmla="*/ 0 h 971"/>
                <a:gd name="T74" fmla="*/ 0 w 1620"/>
                <a:gd name="T75" fmla="*/ 0 h 971"/>
                <a:gd name="T76" fmla="*/ 0 w 1620"/>
                <a:gd name="T77" fmla="*/ 0 h 971"/>
                <a:gd name="T78" fmla="*/ 0 w 1620"/>
                <a:gd name="T79" fmla="*/ 0 h 971"/>
                <a:gd name="T80" fmla="*/ 0 w 1620"/>
                <a:gd name="T81" fmla="*/ 0 h 971"/>
                <a:gd name="T82" fmla="*/ 0 w 1620"/>
                <a:gd name="T83" fmla="*/ 0 h 971"/>
                <a:gd name="T84" fmla="*/ 0 w 1620"/>
                <a:gd name="T85" fmla="*/ 0 h 971"/>
                <a:gd name="T86" fmla="*/ 0 w 1620"/>
                <a:gd name="T87" fmla="*/ 0 h 971"/>
                <a:gd name="T88" fmla="*/ 0 w 1620"/>
                <a:gd name="T89" fmla="*/ 0 h 971"/>
                <a:gd name="T90" fmla="*/ 0 w 1620"/>
                <a:gd name="T91" fmla="*/ 0 h 971"/>
                <a:gd name="T92" fmla="*/ 0 w 1620"/>
                <a:gd name="T93" fmla="*/ 0 h 971"/>
                <a:gd name="T94" fmla="*/ 0 w 1620"/>
                <a:gd name="T95" fmla="*/ 0 h 971"/>
                <a:gd name="T96" fmla="*/ 0 w 1620"/>
                <a:gd name="T97" fmla="*/ 0 h 971"/>
                <a:gd name="T98" fmla="*/ 0 w 1620"/>
                <a:gd name="T99" fmla="*/ 0 h 971"/>
                <a:gd name="T100" fmla="*/ 0 w 1620"/>
                <a:gd name="T101" fmla="*/ 0 h 971"/>
                <a:gd name="T102" fmla="*/ 0 w 1620"/>
                <a:gd name="T103" fmla="*/ 0 h 971"/>
                <a:gd name="T104" fmla="*/ 0 w 1620"/>
                <a:gd name="T105" fmla="*/ 0 h 971"/>
                <a:gd name="T106" fmla="*/ 0 w 1620"/>
                <a:gd name="T107" fmla="*/ 0 h 971"/>
                <a:gd name="T108" fmla="*/ 0 w 1620"/>
                <a:gd name="T109" fmla="*/ 0 h 971"/>
                <a:gd name="T110" fmla="*/ 0 w 1620"/>
                <a:gd name="T111" fmla="*/ 0 h 971"/>
                <a:gd name="T112" fmla="*/ 0 w 1620"/>
                <a:gd name="T113" fmla="*/ 0 h 97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20"/>
                <a:gd name="T172" fmla="*/ 0 h 971"/>
                <a:gd name="T173" fmla="*/ 1620 w 1620"/>
                <a:gd name="T174" fmla="*/ 971 h 97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20" h="971">
                  <a:moveTo>
                    <a:pt x="720" y="880"/>
                  </a:moveTo>
                  <a:lnTo>
                    <a:pt x="762" y="879"/>
                  </a:lnTo>
                  <a:lnTo>
                    <a:pt x="795" y="927"/>
                  </a:lnTo>
                  <a:lnTo>
                    <a:pt x="896" y="913"/>
                  </a:lnTo>
                  <a:lnTo>
                    <a:pt x="949" y="971"/>
                  </a:lnTo>
                  <a:lnTo>
                    <a:pt x="1612" y="857"/>
                  </a:lnTo>
                  <a:lnTo>
                    <a:pt x="1620" y="760"/>
                  </a:lnTo>
                  <a:lnTo>
                    <a:pt x="1551" y="720"/>
                  </a:lnTo>
                  <a:lnTo>
                    <a:pt x="1548" y="523"/>
                  </a:lnTo>
                  <a:lnTo>
                    <a:pt x="1534" y="520"/>
                  </a:lnTo>
                  <a:lnTo>
                    <a:pt x="1544" y="316"/>
                  </a:lnTo>
                  <a:lnTo>
                    <a:pt x="1512" y="311"/>
                  </a:lnTo>
                  <a:lnTo>
                    <a:pt x="1518" y="163"/>
                  </a:lnTo>
                  <a:lnTo>
                    <a:pt x="1468" y="152"/>
                  </a:lnTo>
                  <a:lnTo>
                    <a:pt x="1466" y="56"/>
                  </a:lnTo>
                  <a:lnTo>
                    <a:pt x="1230" y="0"/>
                  </a:lnTo>
                  <a:lnTo>
                    <a:pt x="1093" y="47"/>
                  </a:lnTo>
                  <a:lnTo>
                    <a:pt x="1093" y="127"/>
                  </a:lnTo>
                  <a:lnTo>
                    <a:pt x="967" y="112"/>
                  </a:lnTo>
                  <a:lnTo>
                    <a:pt x="802" y="187"/>
                  </a:lnTo>
                  <a:lnTo>
                    <a:pt x="801" y="230"/>
                  </a:lnTo>
                  <a:lnTo>
                    <a:pt x="757" y="226"/>
                  </a:lnTo>
                  <a:lnTo>
                    <a:pt x="730" y="261"/>
                  </a:lnTo>
                  <a:lnTo>
                    <a:pt x="737" y="217"/>
                  </a:lnTo>
                  <a:lnTo>
                    <a:pt x="723" y="207"/>
                  </a:lnTo>
                  <a:lnTo>
                    <a:pt x="730" y="185"/>
                  </a:lnTo>
                  <a:lnTo>
                    <a:pt x="727" y="166"/>
                  </a:lnTo>
                  <a:lnTo>
                    <a:pt x="718" y="152"/>
                  </a:lnTo>
                  <a:lnTo>
                    <a:pt x="714" y="147"/>
                  </a:lnTo>
                  <a:lnTo>
                    <a:pt x="700" y="139"/>
                  </a:lnTo>
                  <a:lnTo>
                    <a:pt x="689" y="127"/>
                  </a:lnTo>
                  <a:lnTo>
                    <a:pt x="684" y="117"/>
                  </a:lnTo>
                  <a:lnTo>
                    <a:pt x="681" y="113"/>
                  </a:lnTo>
                  <a:lnTo>
                    <a:pt x="674" y="91"/>
                  </a:lnTo>
                  <a:lnTo>
                    <a:pt x="666" y="75"/>
                  </a:lnTo>
                  <a:lnTo>
                    <a:pt x="657" y="67"/>
                  </a:lnTo>
                  <a:lnTo>
                    <a:pt x="647" y="61"/>
                  </a:lnTo>
                  <a:lnTo>
                    <a:pt x="637" y="60"/>
                  </a:lnTo>
                  <a:lnTo>
                    <a:pt x="629" y="60"/>
                  </a:lnTo>
                  <a:lnTo>
                    <a:pt x="625" y="61"/>
                  </a:lnTo>
                  <a:lnTo>
                    <a:pt x="622" y="62"/>
                  </a:lnTo>
                  <a:lnTo>
                    <a:pt x="618" y="67"/>
                  </a:lnTo>
                  <a:lnTo>
                    <a:pt x="613" y="69"/>
                  </a:lnTo>
                  <a:lnTo>
                    <a:pt x="607" y="70"/>
                  </a:lnTo>
                  <a:lnTo>
                    <a:pt x="601" y="70"/>
                  </a:lnTo>
                  <a:lnTo>
                    <a:pt x="596" y="70"/>
                  </a:lnTo>
                  <a:lnTo>
                    <a:pt x="591" y="70"/>
                  </a:lnTo>
                  <a:lnTo>
                    <a:pt x="589" y="69"/>
                  </a:lnTo>
                  <a:lnTo>
                    <a:pt x="588" y="69"/>
                  </a:lnTo>
                  <a:lnTo>
                    <a:pt x="574" y="71"/>
                  </a:lnTo>
                  <a:lnTo>
                    <a:pt x="564" y="78"/>
                  </a:lnTo>
                  <a:lnTo>
                    <a:pt x="560" y="86"/>
                  </a:lnTo>
                  <a:lnTo>
                    <a:pt x="556" y="96"/>
                  </a:lnTo>
                  <a:lnTo>
                    <a:pt x="555" y="107"/>
                  </a:lnTo>
                  <a:lnTo>
                    <a:pt x="556" y="115"/>
                  </a:lnTo>
                  <a:lnTo>
                    <a:pt x="557" y="122"/>
                  </a:lnTo>
                  <a:lnTo>
                    <a:pt x="557" y="124"/>
                  </a:lnTo>
                  <a:lnTo>
                    <a:pt x="563" y="136"/>
                  </a:lnTo>
                  <a:lnTo>
                    <a:pt x="567" y="151"/>
                  </a:lnTo>
                  <a:lnTo>
                    <a:pt x="567" y="165"/>
                  </a:lnTo>
                  <a:lnTo>
                    <a:pt x="567" y="170"/>
                  </a:lnTo>
                  <a:lnTo>
                    <a:pt x="483" y="170"/>
                  </a:lnTo>
                  <a:lnTo>
                    <a:pt x="457" y="209"/>
                  </a:lnTo>
                  <a:lnTo>
                    <a:pt x="457" y="306"/>
                  </a:lnTo>
                  <a:lnTo>
                    <a:pt x="435" y="302"/>
                  </a:lnTo>
                  <a:lnTo>
                    <a:pt x="433" y="165"/>
                  </a:lnTo>
                  <a:lnTo>
                    <a:pt x="322" y="164"/>
                  </a:lnTo>
                  <a:lnTo>
                    <a:pt x="322" y="170"/>
                  </a:lnTo>
                  <a:lnTo>
                    <a:pt x="312" y="170"/>
                  </a:lnTo>
                  <a:lnTo>
                    <a:pt x="312" y="162"/>
                  </a:lnTo>
                  <a:lnTo>
                    <a:pt x="322" y="156"/>
                  </a:lnTo>
                  <a:lnTo>
                    <a:pt x="340" y="99"/>
                  </a:lnTo>
                  <a:lnTo>
                    <a:pt x="340" y="70"/>
                  </a:lnTo>
                  <a:lnTo>
                    <a:pt x="348" y="62"/>
                  </a:lnTo>
                  <a:lnTo>
                    <a:pt x="351" y="53"/>
                  </a:lnTo>
                  <a:lnTo>
                    <a:pt x="351" y="43"/>
                  </a:lnTo>
                  <a:lnTo>
                    <a:pt x="351" y="39"/>
                  </a:lnTo>
                  <a:lnTo>
                    <a:pt x="338" y="37"/>
                  </a:lnTo>
                  <a:lnTo>
                    <a:pt x="336" y="40"/>
                  </a:lnTo>
                  <a:lnTo>
                    <a:pt x="334" y="41"/>
                  </a:lnTo>
                  <a:lnTo>
                    <a:pt x="332" y="41"/>
                  </a:lnTo>
                  <a:lnTo>
                    <a:pt x="330" y="41"/>
                  </a:lnTo>
                  <a:lnTo>
                    <a:pt x="292" y="28"/>
                  </a:lnTo>
                  <a:lnTo>
                    <a:pt x="282" y="28"/>
                  </a:lnTo>
                  <a:lnTo>
                    <a:pt x="272" y="30"/>
                  </a:lnTo>
                  <a:lnTo>
                    <a:pt x="267" y="33"/>
                  </a:lnTo>
                  <a:lnTo>
                    <a:pt x="261" y="37"/>
                  </a:lnTo>
                  <a:lnTo>
                    <a:pt x="257" y="40"/>
                  </a:lnTo>
                  <a:lnTo>
                    <a:pt x="255" y="42"/>
                  </a:lnTo>
                  <a:lnTo>
                    <a:pt x="254" y="44"/>
                  </a:lnTo>
                  <a:lnTo>
                    <a:pt x="254" y="45"/>
                  </a:lnTo>
                  <a:lnTo>
                    <a:pt x="252" y="56"/>
                  </a:lnTo>
                  <a:lnTo>
                    <a:pt x="233" y="73"/>
                  </a:lnTo>
                  <a:lnTo>
                    <a:pt x="242" y="149"/>
                  </a:lnTo>
                  <a:lnTo>
                    <a:pt x="238" y="149"/>
                  </a:lnTo>
                  <a:lnTo>
                    <a:pt x="237" y="159"/>
                  </a:lnTo>
                  <a:lnTo>
                    <a:pt x="203" y="166"/>
                  </a:lnTo>
                  <a:lnTo>
                    <a:pt x="197" y="169"/>
                  </a:lnTo>
                  <a:lnTo>
                    <a:pt x="190" y="175"/>
                  </a:lnTo>
                  <a:lnTo>
                    <a:pt x="184" y="181"/>
                  </a:lnTo>
                  <a:lnTo>
                    <a:pt x="179" y="190"/>
                  </a:lnTo>
                  <a:lnTo>
                    <a:pt x="173" y="197"/>
                  </a:lnTo>
                  <a:lnTo>
                    <a:pt x="169" y="204"/>
                  </a:lnTo>
                  <a:lnTo>
                    <a:pt x="167" y="208"/>
                  </a:lnTo>
                  <a:lnTo>
                    <a:pt x="166" y="210"/>
                  </a:lnTo>
                  <a:lnTo>
                    <a:pt x="169" y="258"/>
                  </a:lnTo>
                  <a:lnTo>
                    <a:pt x="177" y="298"/>
                  </a:lnTo>
                  <a:lnTo>
                    <a:pt x="184" y="329"/>
                  </a:lnTo>
                  <a:lnTo>
                    <a:pt x="188" y="339"/>
                  </a:lnTo>
                  <a:lnTo>
                    <a:pt x="187" y="516"/>
                  </a:lnTo>
                  <a:lnTo>
                    <a:pt x="197" y="528"/>
                  </a:lnTo>
                  <a:lnTo>
                    <a:pt x="201" y="683"/>
                  </a:lnTo>
                  <a:lnTo>
                    <a:pt x="189" y="710"/>
                  </a:lnTo>
                  <a:lnTo>
                    <a:pt x="190" y="860"/>
                  </a:lnTo>
                  <a:lnTo>
                    <a:pt x="194" y="861"/>
                  </a:lnTo>
                  <a:lnTo>
                    <a:pt x="193" y="870"/>
                  </a:lnTo>
                  <a:lnTo>
                    <a:pt x="82" y="884"/>
                  </a:lnTo>
                  <a:lnTo>
                    <a:pt x="63" y="894"/>
                  </a:lnTo>
                  <a:lnTo>
                    <a:pt x="53" y="902"/>
                  </a:lnTo>
                  <a:lnTo>
                    <a:pt x="42" y="907"/>
                  </a:lnTo>
                  <a:lnTo>
                    <a:pt x="33" y="911"/>
                  </a:lnTo>
                  <a:lnTo>
                    <a:pt x="29" y="912"/>
                  </a:lnTo>
                  <a:lnTo>
                    <a:pt x="12" y="915"/>
                  </a:lnTo>
                  <a:lnTo>
                    <a:pt x="4" y="918"/>
                  </a:lnTo>
                  <a:lnTo>
                    <a:pt x="0" y="922"/>
                  </a:lnTo>
                  <a:lnTo>
                    <a:pt x="3" y="927"/>
                  </a:lnTo>
                  <a:lnTo>
                    <a:pt x="7" y="931"/>
                  </a:lnTo>
                  <a:lnTo>
                    <a:pt x="13" y="934"/>
                  </a:lnTo>
                  <a:lnTo>
                    <a:pt x="18" y="936"/>
                  </a:lnTo>
                  <a:lnTo>
                    <a:pt x="20" y="937"/>
                  </a:lnTo>
                  <a:lnTo>
                    <a:pt x="30" y="940"/>
                  </a:lnTo>
                  <a:lnTo>
                    <a:pt x="40" y="941"/>
                  </a:lnTo>
                  <a:lnTo>
                    <a:pt x="50" y="940"/>
                  </a:lnTo>
                  <a:lnTo>
                    <a:pt x="59" y="937"/>
                  </a:lnTo>
                  <a:lnTo>
                    <a:pt x="67" y="936"/>
                  </a:lnTo>
                  <a:lnTo>
                    <a:pt x="74" y="934"/>
                  </a:lnTo>
                  <a:lnTo>
                    <a:pt x="79" y="933"/>
                  </a:lnTo>
                  <a:lnTo>
                    <a:pt x="80" y="932"/>
                  </a:lnTo>
                  <a:lnTo>
                    <a:pt x="152" y="935"/>
                  </a:lnTo>
                  <a:lnTo>
                    <a:pt x="161" y="942"/>
                  </a:lnTo>
                  <a:lnTo>
                    <a:pt x="209" y="932"/>
                  </a:lnTo>
                  <a:lnTo>
                    <a:pt x="204" y="919"/>
                  </a:lnTo>
                  <a:lnTo>
                    <a:pt x="255" y="911"/>
                  </a:lnTo>
                  <a:lnTo>
                    <a:pt x="265" y="904"/>
                  </a:lnTo>
                  <a:lnTo>
                    <a:pt x="308" y="889"/>
                  </a:lnTo>
                  <a:lnTo>
                    <a:pt x="308" y="873"/>
                  </a:lnTo>
                  <a:lnTo>
                    <a:pt x="351" y="865"/>
                  </a:lnTo>
                  <a:lnTo>
                    <a:pt x="352" y="846"/>
                  </a:lnTo>
                  <a:lnTo>
                    <a:pt x="308" y="830"/>
                  </a:lnTo>
                  <a:lnTo>
                    <a:pt x="305" y="808"/>
                  </a:lnTo>
                  <a:lnTo>
                    <a:pt x="303" y="762"/>
                  </a:lnTo>
                  <a:lnTo>
                    <a:pt x="300" y="717"/>
                  </a:lnTo>
                  <a:lnTo>
                    <a:pt x="299" y="696"/>
                  </a:lnTo>
                  <a:lnTo>
                    <a:pt x="313" y="653"/>
                  </a:lnTo>
                  <a:lnTo>
                    <a:pt x="316" y="596"/>
                  </a:lnTo>
                  <a:lnTo>
                    <a:pt x="454" y="588"/>
                  </a:lnTo>
                  <a:lnTo>
                    <a:pt x="440" y="532"/>
                  </a:lnTo>
                  <a:lnTo>
                    <a:pt x="436" y="532"/>
                  </a:lnTo>
                  <a:lnTo>
                    <a:pt x="436" y="526"/>
                  </a:lnTo>
                  <a:lnTo>
                    <a:pt x="429" y="520"/>
                  </a:lnTo>
                  <a:lnTo>
                    <a:pt x="430" y="377"/>
                  </a:lnTo>
                  <a:lnTo>
                    <a:pt x="442" y="360"/>
                  </a:lnTo>
                  <a:lnTo>
                    <a:pt x="444" y="361"/>
                  </a:lnTo>
                  <a:lnTo>
                    <a:pt x="446" y="501"/>
                  </a:lnTo>
                  <a:lnTo>
                    <a:pt x="440" y="502"/>
                  </a:lnTo>
                  <a:lnTo>
                    <a:pt x="440" y="532"/>
                  </a:lnTo>
                  <a:lnTo>
                    <a:pt x="454" y="588"/>
                  </a:lnTo>
                  <a:lnTo>
                    <a:pt x="553" y="583"/>
                  </a:lnTo>
                  <a:lnTo>
                    <a:pt x="560" y="640"/>
                  </a:lnTo>
                  <a:lnTo>
                    <a:pt x="516" y="643"/>
                  </a:lnTo>
                  <a:lnTo>
                    <a:pt x="550" y="726"/>
                  </a:lnTo>
                  <a:lnTo>
                    <a:pt x="572" y="726"/>
                  </a:lnTo>
                  <a:lnTo>
                    <a:pt x="575" y="853"/>
                  </a:lnTo>
                  <a:lnTo>
                    <a:pt x="554" y="873"/>
                  </a:lnTo>
                  <a:lnTo>
                    <a:pt x="537" y="877"/>
                  </a:lnTo>
                  <a:lnTo>
                    <a:pt x="532" y="887"/>
                  </a:lnTo>
                  <a:lnTo>
                    <a:pt x="526" y="889"/>
                  </a:lnTo>
                  <a:lnTo>
                    <a:pt x="513" y="891"/>
                  </a:lnTo>
                  <a:lnTo>
                    <a:pt x="497" y="893"/>
                  </a:lnTo>
                  <a:lnTo>
                    <a:pt x="479" y="895"/>
                  </a:lnTo>
                  <a:lnTo>
                    <a:pt x="461" y="898"/>
                  </a:lnTo>
                  <a:lnTo>
                    <a:pt x="445" y="899"/>
                  </a:lnTo>
                  <a:lnTo>
                    <a:pt x="435" y="900"/>
                  </a:lnTo>
                  <a:lnTo>
                    <a:pt x="430" y="900"/>
                  </a:lnTo>
                  <a:lnTo>
                    <a:pt x="413" y="906"/>
                  </a:lnTo>
                  <a:lnTo>
                    <a:pt x="399" y="913"/>
                  </a:lnTo>
                  <a:lnTo>
                    <a:pt x="389" y="919"/>
                  </a:lnTo>
                  <a:lnTo>
                    <a:pt x="384" y="926"/>
                  </a:lnTo>
                  <a:lnTo>
                    <a:pt x="380" y="931"/>
                  </a:lnTo>
                  <a:lnTo>
                    <a:pt x="378" y="935"/>
                  </a:lnTo>
                  <a:lnTo>
                    <a:pt x="378" y="939"/>
                  </a:lnTo>
                  <a:lnTo>
                    <a:pt x="378" y="940"/>
                  </a:lnTo>
                  <a:lnTo>
                    <a:pt x="384" y="945"/>
                  </a:lnTo>
                  <a:lnTo>
                    <a:pt x="393" y="947"/>
                  </a:lnTo>
                  <a:lnTo>
                    <a:pt x="401" y="946"/>
                  </a:lnTo>
                  <a:lnTo>
                    <a:pt x="404" y="946"/>
                  </a:lnTo>
                  <a:lnTo>
                    <a:pt x="449" y="943"/>
                  </a:lnTo>
                  <a:lnTo>
                    <a:pt x="497" y="946"/>
                  </a:lnTo>
                  <a:lnTo>
                    <a:pt x="556" y="946"/>
                  </a:lnTo>
                  <a:lnTo>
                    <a:pt x="636" y="920"/>
                  </a:lnTo>
                  <a:lnTo>
                    <a:pt x="629" y="920"/>
                  </a:lnTo>
                  <a:lnTo>
                    <a:pt x="612" y="913"/>
                  </a:lnTo>
                  <a:lnTo>
                    <a:pt x="629" y="890"/>
                  </a:lnTo>
                  <a:lnTo>
                    <a:pt x="629" y="920"/>
                  </a:lnTo>
                  <a:lnTo>
                    <a:pt x="636" y="920"/>
                  </a:lnTo>
                  <a:lnTo>
                    <a:pt x="638" y="903"/>
                  </a:lnTo>
                  <a:lnTo>
                    <a:pt x="647" y="884"/>
                  </a:lnTo>
                  <a:lnTo>
                    <a:pt x="654" y="867"/>
                  </a:lnTo>
                  <a:lnTo>
                    <a:pt x="657" y="861"/>
                  </a:lnTo>
                  <a:lnTo>
                    <a:pt x="677" y="881"/>
                  </a:lnTo>
                  <a:lnTo>
                    <a:pt x="720" y="880"/>
                  </a:lnTo>
                  <a:lnTo>
                    <a:pt x="711" y="806"/>
                  </a:lnTo>
                  <a:lnTo>
                    <a:pt x="649" y="810"/>
                  </a:lnTo>
                  <a:lnTo>
                    <a:pt x="655" y="791"/>
                  </a:lnTo>
                  <a:lnTo>
                    <a:pt x="660" y="767"/>
                  </a:lnTo>
                  <a:lnTo>
                    <a:pt x="665" y="748"/>
                  </a:lnTo>
                  <a:lnTo>
                    <a:pt x="666" y="739"/>
                  </a:lnTo>
                  <a:lnTo>
                    <a:pt x="736" y="740"/>
                  </a:lnTo>
                  <a:lnTo>
                    <a:pt x="687" y="631"/>
                  </a:lnTo>
                  <a:lnTo>
                    <a:pt x="686" y="583"/>
                  </a:lnTo>
                  <a:lnTo>
                    <a:pt x="787" y="580"/>
                  </a:lnTo>
                  <a:lnTo>
                    <a:pt x="782" y="623"/>
                  </a:lnTo>
                  <a:lnTo>
                    <a:pt x="687" y="631"/>
                  </a:lnTo>
                  <a:lnTo>
                    <a:pt x="736" y="740"/>
                  </a:lnTo>
                  <a:lnTo>
                    <a:pt x="1001" y="744"/>
                  </a:lnTo>
                  <a:lnTo>
                    <a:pt x="1000" y="756"/>
                  </a:lnTo>
                  <a:lnTo>
                    <a:pt x="703" y="776"/>
                  </a:lnTo>
                  <a:lnTo>
                    <a:pt x="711" y="806"/>
                  </a:lnTo>
                  <a:lnTo>
                    <a:pt x="720" y="880"/>
                  </a:lnTo>
                  <a:close/>
                </a:path>
              </a:pathLst>
            </a:custGeom>
            <a:solidFill>
              <a:srgbClr val="000000"/>
            </a:solidFill>
            <a:ln w="9525">
              <a:noFill/>
              <a:round/>
              <a:headEnd/>
              <a:tailEnd/>
            </a:ln>
          </p:spPr>
          <p:txBody>
            <a:bodyPr/>
            <a:lstStyle/>
            <a:p>
              <a:endParaRPr lang="tr-TR"/>
            </a:p>
          </p:txBody>
        </p:sp>
        <p:sp>
          <p:nvSpPr>
            <p:cNvPr id="17564" name="Freeform 422"/>
            <p:cNvSpPr>
              <a:spLocks/>
            </p:cNvSpPr>
            <p:nvPr/>
          </p:nvSpPr>
          <p:spPr bwMode="auto">
            <a:xfrm>
              <a:off x="5005" y="2727"/>
              <a:ext cx="8" cy="44"/>
            </a:xfrm>
            <a:custGeom>
              <a:avLst/>
              <a:gdLst>
                <a:gd name="T0" fmla="*/ 0 w 25"/>
                <a:gd name="T1" fmla="*/ 0 h 132"/>
                <a:gd name="T2" fmla="*/ 0 w 25"/>
                <a:gd name="T3" fmla="*/ 0 h 132"/>
                <a:gd name="T4" fmla="*/ 0 w 25"/>
                <a:gd name="T5" fmla="*/ 0 h 132"/>
                <a:gd name="T6" fmla="*/ 0 w 25"/>
                <a:gd name="T7" fmla="*/ 0 h 132"/>
                <a:gd name="T8" fmla="*/ 0 w 25"/>
                <a:gd name="T9" fmla="*/ 0 h 132"/>
                <a:gd name="T10" fmla="*/ 0 w 25"/>
                <a:gd name="T11" fmla="*/ 0 h 132"/>
                <a:gd name="T12" fmla="*/ 0 w 25"/>
                <a:gd name="T13" fmla="*/ 0 h 132"/>
                <a:gd name="T14" fmla="*/ 0 w 25"/>
                <a:gd name="T15" fmla="*/ 0 h 132"/>
                <a:gd name="T16" fmla="*/ 0 w 25"/>
                <a:gd name="T17" fmla="*/ 0 h 132"/>
                <a:gd name="T18" fmla="*/ 0 w 25"/>
                <a:gd name="T19" fmla="*/ 0 h 132"/>
                <a:gd name="T20" fmla="*/ 0 w 25"/>
                <a:gd name="T21" fmla="*/ 0 h 132"/>
                <a:gd name="T22" fmla="*/ 0 w 25"/>
                <a:gd name="T23" fmla="*/ 0 h 132"/>
                <a:gd name="T24" fmla="*/ 0 w 25"/>
                <a:gd name="T25" fmla="*/ 0 h 132"/>
                <a:gd name="T26" fmla="*/ 0 w 25"/>
                <a:gd name="T27" fmla="*/ 0 h 132"/>
                <a:gd name="T28" fmla="*/ 0 w 25"/>
                <a:gd name="T29" fmla="*/ 0 h 1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
                <a:gd name="T46" fmla="*/ 0 h 132"/>
                <a:gd name="T47" fmla="*/ 25 w 25"/>
                <a:gd name="T48" fmla="*/ 132 h 13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 h="132">
                  <a:moveTo>
                    <a:pt x="25" y="0"/>
                  </a:moveTo>
                  <a:lnTo>
                    <a:pt x="7" y="14"/>
                  </a:lnTo>
                  <a:lnTo>
                    <a:pt x="7" y="17"/>
                  </a:lnTo>
                  <a:lnTo>
                    <a:pt x="6" y="24"/>
                  </a:lnTo>
                  <a:lnTo>
                    <a:pt x="7" y="33"/>
                  </a:lnTo>
                  <a:lnTo>
                    <a:pt x="12" y="42"/>
                  </a:lnTo>
                  <a:lnTo>
                    <a:pt x="13" y="49"/>
                  </a:lnTo>
                  <a:lnTo>
                    <a:pt x="14" y="65"/>
                  </a:lnTo>
                  <a:lnTo>
                    <a:pt x="14" y="85"/>
                  </a:lnTo>
                  <a:lnTo>
                    <a:pt x="11" y="108"/>
                  </a:lnTo>
                  <a:lnTo>
                    <a:pt x="0" y="132"/>
                  </a:lnTo>
                  <a:lnTo>
                    <a:pt x="12" y="132"/>
                  </a:lnTo>
                  <a:lnTo>
                    <a:pt x="14" y="111"/>
                  </a:lnTo>
                  <a:lnTo>
                    <a:pt x="24" y="111"/>
                  </a:lnTo>
                  <a:lnTo>
                    <a:pt x="25" y="0"/>
                  </a:lnTo>
                  <a:close/>
                </a:path>
              </a:pathLst>
            </a:custGeom>
            <a:solidFill>
              <a:srgbClr val="000000"/>
            </a:solidFill>
            <a:ln w="9525">
              <a:noFill/>
              <a:round/>
              <a:headEnd/>
              <a:tailEnd/>
            </a:ln>
          </p:spPr>
          <p:txBody>
            <a:bodyPr/>
            <a:lstStyle/>
            <a:p>
              <a:endParaRPr lang="tr-TR"/>
            </a:p>
          </p:txBody>
        </p:sp>
        <p:sp>
          <p:nvSpPr>
            <p:cNvPr id="17565" name="Freeform 423"/>
            <p:cNvSpPr>
              <a:spLocks/>
            </p:cNvSpPr>
            <p:nvPr/>
          </p:nvSpPr>
          <p:spPr bwMode="auto">
            <a:xfrm>
              <a:off x="4861" y="2614"/>
              <a:ext cx="26" cy="30"/>
            </a:xfrm>
            <a:custGeom>
              <a:avLst/>
              <a:gdLst>
                <a:gd name="T0" fmla="*/ 0 w 77"/>
                <a:gd name="T1" fmla="*/ 0 h 91"/>
                <a:gd name="T2" fmla="*/ 0 w 77"/>
                <a:gd name="T3" fmla="*/ 0 h 91"/>
                <a:gd name="T4" fmla="*/ 0 w 77"/>
                <a:gd name="T5" fmla="*/ 0 h 91"/>
                <a:gd name="T6" fmla="*/ 0 w 77"/>
                <a:gd name="T7" fmla="*/ 0 h 91"/>
                <a:gd name="T8" fmla="*/ 0 w 77"/>
                <a:gd name="T9" fmla="*/ 0 h 91"/>
                <a:gd name="T10" fmla="*/ 0 w 77"/>
                <a:gd name="T11" fmla="*/ 0 h 91"/>
                <a:gd name="T12" fmla="*/ 0 w 77"/>
                <a:gd name="T13" fmla="*/ 0 h 91"/>
                <a:gd name="T14" fmla="*/ 0 w 77"/>
                <a:gd name="T15" fmla="*/ 0 h 91"/>
                <a:gd name="T16" fmla="*/ 0 w 77"/>
                <a:gd name="T17" fmla="*/ 0 h 91"/>
                <a:gd name="T18" fmla="*/ 0 w 77"/>
                <a:gd name="T19" fmla="*/ 0 h 91"/>
                <a:gd name="T20" fmla="*/ 0 w 77"/>
                <a:gd name="T21" fmla="*/ 0 h 91"/>
                <a:gd name="T22" fmla="*/ 0 w 77"/>
                <a:gd name="T23" fmla="*/ 0 h 91"/>
                <a:gd name="T24" fmla="*/ 0 w 77"/>
                <a:gd name="T25" fmla="*/ 0 h 91"/>
                <a:gd name="T26" fmla="*/ 0 w 77"/>
                <a:gd name="T27" fmla="*/ 0 h 91"/>
                <a:gd name="T28" fmla="*/ 0 w 77"/>
                <a:gd name="T29" fmla="*/ 0 h 91"/>
                <a:gd name="T30" fmla="*/ 0 w 77"/>
                <a:gd name="T31" fmla="*/ 0 h 91"/>
                <a:gd name="T32" fmla="*/ 0 w 77"/>
                <a:gd name="T33" fmla="*/ 0 h 91"/>
                <a:gd name="T34" fmla="*/ 0 w 77"/>
                <a:gd name="T35" fmla="*/ 0 h 91"/>
                <a:gd name="T36" fmla="*/ 0 w 77"/>
                <a:gd name="T37" fmla="*/ 0 h 91"/>
                <a:gd name="T38" fmla="*/ 0 w 77"/>
                <a:gd name="T39" fmla="*/ 0 h 91"/>
                <a:gd name="T40" fmla="*/ 0 w 77"/>
                <a:gd name="T41" fmla="*/ 0 h 91"/>
                <a:gd name="T42" fmla="*/ 0 w 77"/>
                <a:gd name="T43" fmla="*/ 0 h 91"/>
                <a:gd name="T44" fmla="*/ 0 w 77"/>
                <a:gd name="T45" fmla="*/ 0 h 91"/>
                <a:gd name="T46" fmla="*/ 0 w 77"/>
                <a:gd name="T47" fmla="*/ 0 h 91"/>
                <a:gd name="T48" fmla="*/ 0 w 77"/>
                <a:gd name="T49" fmla="*/ 0 h 91"/>
                <a:gd name="T50" fmla="*/ 0 w 77"/>
                <a:gd name="T51" fmla="*/ 0 h 91"/>
                <a:gd name="T52" fmla="*/ 0 w 77"/>
                <a:gd name="T53" fmla="*/ 0 h 91"/>
                <a:gd name="T54" fmla="*/ 0 w 77"/>
                <a:gd name="T55" fmla="*/ 0 h 91"/>
                <a:gd name="T56" fmla="*/ 0 w 77"/>
                <a:gd name="T57" fmla="*/ 0 h 91"/>
                <a:gd name="T58" fmla="*/ 0 w 77"/>
                <a:gd name="T59" fmla="*/ 0 h 91"/>
                <a:gd name="T60" fmla="*/ 0 w 77"/>
                <a:gd name="T61" fmla="*/ 0 h 91"/>
                <a:gd name="T62" fmla="*/ 0 w 77"/>
                <a:gd name="T63" fmla="*/ 0 h 91"/>
                <a:gd name="T64" fmla="*/ 0 w 77"/>
                <a:gd name="T65" fmla="*/ 0 h 91"/>
                <a:gd name="T66" fmla="*/ 0 w 77"/>
                <a:gd name="T67" fmla="*/ 0 h 91"/>
                <a:gd name="T68" fmla="*/ 0 w 77"/>
                <a:gd name="T69" fmla="*/ 0 h 91"/>
                <a:gd name="T70" fmla="*/ 0 w 77"/>
                <a:gd name="T71" fmla="*/ 0 h 91"/>
                <a:gd name="T72" fmla="*/ 0 w 77"/>
                <a:gd name="T73" fmla="*/ 0 h 91"/>
                <a:gd name="T74" fmla="*/ 0 w 77"/>
                <a:gd name="T75" fmla="*/ 0 h 91"/>
                <a:gd name="T76" fmla="*/ 0 w 77"/>
                <a:gd name="T77" fmla="*/ 0 h 9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7"/>
                <a:gd name="T118" fmla="*/ 0 h 91"/>
                <a:gd name="T119" fmla="*/ 77 w 77"/>
                <a:gd name="T120" fmla="*/ 91 h 9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7" h="91">
                  <a:moveTo>
                    <a:pt x="75" y="3"/>
                  </a:moveTo>
                  <a:lnTo>
                    <a:pt x="74" y="3"/>
                  </a:lnTo>
                  <a:lnTo>
                    <a:pt x="70" y="3"/>
                  </a:lnTo>
                  <a:lnTo>
                    <a:pt x="66" y="3"/>
                  </a:lnTo>
                  <a:lnTo>
                    <a:pt x="59" y="3"/>
                  </a:lnTo>
                  <a:lnTo>
                    <a:pt x="52" y="3"/>
                  </a:lnTo>
                  <a:lnTo>
                    <a:pt x="46" y="2"/>
                  </a:lnTo>
                  <a:lnTo>
                    <a:pt x="39" y="1"/>
                  </a:lnTo>
                  <a:lnTo>
                    <a:pt x="34" y="0"/>
                  </a:lnTo>
                  <a:lnTo>
                    <a:pt x="34" y="2"/>
                  </a:lnTo>
                  <a:lnTo>
                    <a:pt x="34" y="6"/>
                  </a:lnTo>
                  <a:lnTo>
                    <a:pt x="33" y="12"/>
                  </a:lnTo>
                  <a:lnTo>
                    <a:pt x="31" y="17"/>
                  </a:lnTo>
                  <a:lnTo>
                    <a:pt x="28" y="30"/>
                  </a:lnTo>
                  <a:lnTo>
                    <a:pt x="20" y="33"/>
                  </a:lnTo>
                  <a:lnTo>
                    <a:pt x="17" y="27"/>
                  </a:lnTo>
                  <a:lnTo>
                    <a:pt x="16" y="26"/>
                  </a:lnTo>
                  <a:lnTo>
                    <a:pt x="13" y="23"/>
                  </a:lnTo>
                  <a:lnTo>
                    <a:pt x="10" y="21"/>
                  </a:lnTo>
                  <a:lnTo>
                    <a:pt x="5" y="20"/>
                  </a:lnTo>
                  <a:lnTo>
                    <a:pt x="1" y="22"/>
                  </a:lnTo>
                  <a:lnTo>
                    <a:pt x="0" y="26"/>
                  </a:lnTo>
                  <a:lnTo>
                    <a:pt x="1" y="29"/>
                  </a:lnTo>
                  <a:lnTo>
                    <a:pt x="1" y="30"/>
                  </a:lnTo>
                  <a:lnTo>
                    <a:pt x="4" y="48"/>
                  </a:lnTo>
                  <a:lnTo>
                    <a:pt x="4" y="49"/>
                  </a:lnTo>
                  <a:lnTo>
                    <a:pt x="6" y="52"/>
                  </a:lnTo>
                  <a:lnTo>
                    <a:pt x="9" y="54"/>
                  </a:lnTo>
                  <a:lnTo>
                    <a:pt x="13" y="54"/>
                  </a:lnTo>
                  <a:lnTo>
                    <a:pt x="17" y="54"/>
                  </a:lnTo>
                  <a:lnTo>
                    <a:pt x="17" y="75"/>
                  </a:lnTo>
                  <a:lnTo>
                    <a:pt x="50" y="91"/>
                  </a:lnTo>
                  <a:lnTo>
                    <a:pt x="60" y="87"/>
                  </a:lnTo>
                  <a:lnTo>
                    <a:pt x="75" y="43"/>
                  </a:lnTo>
                  <a:lnTo>
                    <a:pt x="68" y="40"/>
                  </a:lnTo>
                  <a:lnTo>
                    <a:pt x="67" y="34"/>
                  </a:lnTo>
                  <a:lnTo>
                    <a:pt x="77" y="33"/>
                  </a:lnTo>
                  <a:lnTo>
                    <a:pt x="77" y="16"/>
                  </a:lnTo>
                  <a:lnTo>
                    <a:pt x="75" y="3"/>
                  </a:lnTo>
                  <a:close/>
                </a:path>
              </a:pathLst>
            </a:custGeom>
            <a:solidFill>
              <a:srgbClr val="E5A38C"/>
            </a:solidFill>
            <a:ln w="9525">
              <a:noFill/>
              <a:round/>
              <a:headEnd/>
              <a:tailEnd/>
            </a:ln>
          </p:spPr>
          <p:txBody>
            <a:bodyPr/>
            <a:lstStyle/>
            <a:p>
              <a:endParaRPr lang="tr-TR"/>
            </a:p>
          </p:txBody>
        </p:sp>
        <p:sp>
          <p:nvSpPr>
            <p:cNvPr id="17566" name="Freeform 424"/>
            <p:cNvSpPr>
              <a:spLocks/>
            </p:cNvSpPr>
            <p:nvPr/>
          </p:nvSpPr>
          <p:spPr bwMode="auto">
            <a:xfrm>
              <a:off x="4873" y="2624"/>
              <a:ext cx="7" cy="3"/>
            </a:xfrm>
            <a:custGeom>
              <a:avLst/>
              <a:gdLst>
                <a:gd name="T0" fmla="*/ 0 w 22"/>
                <a:gd name="T1" fmla="*/ 0 h 9"/>
                <a:gd name="T2" fmla="*/ 0 w 22"/>
                <a:gd name="T3" fmla="*/ 0 h 9"/>
                <a:gd name="T4" fmla="*/ 0 w 22"/>
                <a:gd name="T5" fmla="*/ 0 h 9"/>
                <a:gd name="T6" fmla="*/ 0 w 22"/>
                <a:gd name="T7" fmla="*/ 0 h 9"/>
                <a:gd name="T8" fmla="*/ 0 w 22"/>
                <a:gd name="T9" fmla="*/ 0 h 9"/>
                <a:gd name="T10" fmla="*/ 0 w 22"/>
                <a:gd name="T11" fmla="*/ 0 h 9"/>
                <a:gd name="T12" fmla="*/ 0 w 22"/>
                <a:gd name="T13" fmla="*/ 0 h 9"/>
                <a:gd name="T14" fmla="*/ 0 w 22"/>
                <a:gd name="T15" fmla="*/ 0 h 9"/>
                <a:gd name="T16" fmla="*/ 0 w 22"/>
                <a:gd name="T17" fmla="*/ 0 h 9"/>
                <a:gd name="T18" fmla="*/ 0 w 22"/>
                <a:gd name="T19" fmla="*/ 0 h 9"/>
                <a:gd name="T20" fmla="*/ 0 w 22"/>
                <a:gd name="T21" fmla="*/ 0 h 9"/>
                <a:gd name="T22" fmla="*/ 0 w 2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
                <a:gd name="T37" fmla="*/ 0 h 9"/>
                <a:gd name="T38" fmla="*/ 22 w 22"/>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 h="9">
                  <a:moveTo>
                    <a:pt x="22" y="1"/>
                  </a:moveTo>
                  <a:lnTo>
                    <a:pt x="21" y="1"/>
                  </a:lnTo>
                  <a:lnTo>
                    <a:pt x="16" y="0"/>
                  </a:lnTo>
                  <a:lnTo>
                    <a:pt x="11" y="0"/>
                  </a:lnTo>
                  <a:lnTo>
                    <a:pt x="5" y="1"/>
                  </a:lnTo>
                  <a:lnTo>
                    <a:pt x="0" y="4"/>
                  </a:lnTo>
                  <a:lnTo>
                    <a:pt x="1" y="6"/>
                  </a:lnTo>
                  <a:lnTo>
                    <a:pt x="6" y="6"/>
                  </a:lnTo>
                  <a:lnTo>
                    <a:pt x="8" y="9"/>
                  </a:lnTo>
                  <a:lnTo>
                    <a:pt x="18" y="9"/>
                  </a:lnTo>
                  <a:lnTo>
                    <a:pt x="19" y="5"/>
                  </a:lnTo>
                  <a:lnTo>
                    <a:pt x="22" y="1"/>
                  </a:lnTo>
                  <a:close/>
                </a:path>
              </a:pathLst>
            </a:custGeom>
            <a:solidFill>
              <a:srgbClr val="000000"/>
            </a:solidFill>
            <a:ln w="9525">
              <a:noFill/>
              <a:round/>
              <a:headEnd/>
              <a:tailEnd/>
            </a:ln>
          </p:spPr>
          <p:txBody>
            <a:bodyPr/>
            <a:lstStyle/>
            <a:p>
              <a:endParaRPr lang="tr-TR"/>
            </a:p>
          </p:txBody>
        </p:sp>
        <p:sp>
          <p:nvSpPr>
            <p:cNvPr id="17567" name="Freeform 425"/>
            <p:cNvSpPr>
              <a:spLocks/>
            </p:cNvSpPr>
            <p:nvPr/>
          </p:nvSpPr>
          <p:spPr bwMode="auto">
            <a:xfrm>
              <a:off x="4879" y="2633"/>
              <a:ext cx="4" cy="1"/>
            </a:xfrm>
            <a:custGeom>
              <a:avLst/>
              <a:gdLst>
                <a:gd name="T0" fmla="*/ 0 w 11"/>
                <a:gd name="T1" fmla="*/ 0 h 4"/>
                <a:gd name="T2" fmla="*/ 0 w 11"/>
                <a:gd name="T3" fmla="*/ 0 h 4"/>
                <a:gd name="T4" fmla="*/ 0 w 11"/>
                <a:gd name="T5" fmla="*/ 0 h 4"/>
                <a:gd name="T6" fmla="*/ 0 w 11"/>
                <a:gd name="T7" fmla="*/ 0 h 4"/>
                <a:gd name="T8" fmla="*/ 0 w 11"/>
                <a:gd name="T9" fmla="*/ 0 h 4"/>
                <a:gd name="T10" fmla="*/ 0 w 11"/>
                <a:gd name="T11" fmla="*/ 0 h 4"/>
                <a:gd name="T12" fmla="*/ 0 w 11"/>
                <a:gd name="T13" fmla="*/ 0 h 4"/>
                <a:gd name="T14" fmla="*/ 0 w 11"/>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4"/>
                <a:gd name="T26" fmla="*/ 11 w 11"/>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4">
                  <a:moveTo>
                    <a:pt x="0" y="0"/>
                  </a:moveTo>
                  <a:lnTo>
                    <a:pt x="11" y="0"/>
                  </a:lnTo>
                  <a:lnTo>
                    <a:pt x="11" y="4"/>
                  </a:lnTo>
                  <a:lnTo>
                    <a:pt x="10" y="4"/>
                  </a:lnTo>
                  <a:lnTo>
                    <a:pt x="9" y="4"/>
                  </a:lnTo>
                  <a:lnTo>
                    <a:pt x="6" y="4"/>
                  </a:lnTo>
                  <a:lnTo>
                    <a:pt x="0" y="3"/>
                  </a:lnTo>
                  <a:lnTo>
                    <a:pt x="0" y="0"/>
                  </a:lnTo>
                  <a:close/>
                </a:path>
              </a:pathLst>
            </a:custGeom>
            <a:solidFill>
              <a:srgbClr val="000000"/>
            </a:solidFill>
            <a:ln w="9525">
              <a:noFill/>
              <a:round/>
              <a:headEnd/>
              <a:tailEnd/>
            </a:ln>
          </p:spPr>
          <p:txBody>
            <a:bodyPr/>
            <a:lstStyle/>
            <a:p>
              <a:endParaRPr lang="tr-TR"/>
            </a:p>
          </p:txBody>
        </p:sp>
        <p:sp>
          <p:nvSpPr>
            <p:cNvPr id="17568" name="Freeform 426"/>
            <p:cNvSpPr>
              <a:spLocks/>
            </p:cNvSpPr>
            <p:nvPr/>
          </p:nvSpPr>
          <p:spPr bwMode="auto">
            <a:xfrm>
              <a:off x="4877" y="2638"/>
              <a:ext cx="5" cy="1"/>
            </a:xfrm>
            <a:custGeom>
              <a:avLst/>
              <a:gdLst>
                <a:gd name="T0" fmla="*/ 0 w 15"/>
                <a:gd name="T1" fmla="*/ 0 h 4"/>
                <a:gd name="T2" fmla="*/ 0 w 15"/>
                <a:gd name="T3" fmla="*/ 0 h 4"/>
                <a:gd name="T4" fmla="*/ 0 w 15"/>
                <a:gd name="T5" fmla="*/ 0 h 4"/>
                <a:gd name="T6" fmla="*/ 0 w 15"/>
                <a:gd name="T7" fmla="*/ 0 h 4"/>
                <a:gd name="T8" fmla="*/ 0 w 15"/>
                <a:gd name="T9" fmla="*/ 0 h 4"/>
                <a:gd name="T10" fmla="*/ 0 w 15"/>
                <a:gd name="T11" fmla="*/ 0 h 4"/>
                <a:gd name="T12" fmla="*/ 0 w 15"/>
                <a:gd name="T13" fmla="*/ 0 h 4"/>
                <a:gd name="T14" fmla="*/ 0 60000 65536"/>
                <a:gd name="T15" fmla="*/ 0 60000 65536"/>
                <a:gd name="T16" fmla="*/ 0 60000 65536"/>
                <a:gd name="T17" fmla="*/ 0 60000 65536"/>
                <a:gd name="T18" fmla="*/ 0 60000 65536"/>
                <a:gd name="T19" fmla="*/ 0 60000 65536"/>
                <a:gd name="T20" fmla="*/ 0 60000 65536"/>
                <a:gd name="T21" fmla="*/ 0 w 15"/>
                <a:gd name="T22" fmla="*/ 0 h 4"/>
                <a:gd name="T23" fmla="*/ 15 w 15"/>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 h="4">
                  <a:moveTo>
                    <a:pt x="0" y="2"/>
                  </a:moveTo>
                  <a:lnTo>
                    <a:pt x="10" y="0"/>
                  </a:lnTo>
                  <a:lnTo>
                    <a:pt x="15" y="1"/>
                  </a:lnTo>
                  <a:lnTo>
                    <a:pt x="14" y="4"/>
                  </a:lnTo>
                  <a:lnTo>
                    <a:pt x="7" y="4"/>
                  </a:lnTo>
                  <a:lnTo>
                    <a:pt x="0" y="4"/>
                  </a:lnTo>
                  <a:lnTo>
                    <a:pt x="0" y="2"/>
                  </a:lnTo>
                  <a:close/>
                </a:path>
              </a:pathLst>
            </a:custGeom>
            <a:solidFill>
              <a:srgbClr val="000000"/>
            </a:solidFill>
            <a:ln w="9525">
              <a:noFill/>
              <a:round/>
              <a:headEnd/>
              <a:tailEnd/>
            </a:ln>
          </p:spPr>
          <p:txBody>
            <a:bodyPr/>
            <a:lstStyle/>
            <a:p>
              <a:endParaRPr lang="tr-TR"/>
            </a:p>
          </p:txBody>
        </p:sp>
        <p:sp>
          <p:nvSpPr>
            <p:cNvPr id="17569" name="Freeform 427"/>
            <p:cNvSpPr>
              <a:spLocks/>
            </p:cNvSpPr>
            <p:nvPr/>
          </p:nvSpPr>
          <p:spPr bwMode="auto">
            <a:xfrm>
              <a:off x="4855" y="2642"/>
              <a:ext cx="16" cy="13"/>
            </a:xfrm>
            <a:custGeom>
              <a:avLst/>
              <a:gdLst>
                <a:gd name="T0" fmla="*/ 0 w 46"/>
                <a:gd name="T1" fmla="*/ 0 h 39"/>
                <a:gd name="T2" fmla="*/ 0 w 46"/>
                <a:gd name="T3" fmla="*/ 0 h 39"/>
                <a:gd name="T4" fmla="*/ 0 w 46"/>
                <a:gd name="T5" fmla="*/ 0 h 39"/>
                <a:gd name="T6" fmla="*/ 0 w 46"/>
                <a:gd name="T7" fmla="*/ 0 h 39"/>
                <a:gd name="T8" fmla="*/ 0 w 46"/>
                <a:gd name="T9" fmla="*/ 0 h 39"/>
                <a:gd name="T10" fmla="*/ 0 w 46"/>
                <a:gd name="T11" fmla="*/ 0 h 39"/>
                <a:gd name="T12" fmla="*/ 0 w 46"/>
                <a:gd name="T13" fmla="*/ 0 h 39"/>
                <a:gd name="T14" fmla="*/ 0 w 46"/>
                <a:gd name="T15" fmla="*/ 0 h 39"/>
                <a:gd name="T16" fmla="*/ 0 w 46"/>
                <a:gd name="T17" fmla="*/ 0 h 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6"/>
                <a:gd name="T28" fmla="*/ 0 h 39"/>
                <a:gd name="T29" fmla="*/ 46 w 46"/>
                <a:gd name="T30" fmla="*/ 39 h 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6" h="39">
                  <a:moveTo>
                    <a:pt x="0" y="0"/>
                  </a:moveTo>
                  <a:lnTo>
                    <a:pt x="46" y="16"/>
                  </a:lnTo>
                  <a:lnTo>
                    <a:pt x="44" y="39"/>
                  </a:lnTo>
                  <a:lnTo>
                    <a:pt x="18" y="20"/>
                  </a:lnTo>
                  <a:lnTo>
                    <a:pt x="16" y="19"/>
                  </a:lnTo>
                  <a:lnTo>
                    <a:pt x="13" y="15"/>
                  </a:lnTo>
                  <a:lnTo>
                    <a:pt x="7" y="12"/>
                  </a:lnTo>
                  <a:lnTo>
                    <a:pt x="0" y="8"/>
                  </a:lnTo>
                  <a:lnTo>
                    <a:pt x="0" y="0"/>
                  </a:lnTo>
                  <a:close/>
                </a:path>
              </a:pathLst>
            </a:custGeom>
            <a:solidFill>
              <a:srgbClr val="FFFFFF"/>
            </a:solidFill>
            <a:ln w="9525">
              <a:noFill/>
              <a:round/>
              <a:headEnd/>
              <a:tailEnd/>
            </a:ln>
          </p:spPr>
          <p:txBody>
            <a:bodyPr/>
            <a:lstStyle/>
            <a:p>
              <a:endParaRPr lang="tr-TR"/>
            </a:p>
          </p:txBody>
        </p:sp>
        <p:sp>
          <p:nvSpPr>
            <p:cNvPr id="17570" name="Freeform 428"/>
            <p:cNvSpPr>
              <a:spLocks/>
            </p:cNvSpPr>
            <p:nvPr/>
          </p:nvSpPr>
          <p:spPr bwMode="auto">
            <a:xfrm>
              <a:off x="4863" y="2652"/>
              <a:ext cx="9" cy="23"/>
            </a:xfrm>
            <a:custGeom>
              <a:avLst/>
              <a:gdLst>
                <a:gd name="T0" fmla="*/ 0 w 27"/>
                <a:gd name="T1" fmla="*/ 0 h 68"/>
                <a:gd name="T2" fmla="*/ 0 w 27"/>
                <a:gd name="T3" fmla="*/ 0 h 68"/>
                <a:gd name="T4" fmla="*/ 0 w 27"/>
                <a:gd name="T5" fmla="*/ 0 h 68"/>
                <a:gd name="T6" fmla="*/ 0 w 27"/>
                <a:gd name="T7" fmla="*/ 0 h 68"/>
                <a:gd name="T8" fmla="*/ 0 w 27"/>
                <a:gd name="T9" fmla="*/ 0 h 68"/>
                <a:gd name="T10" fmla="*/ 0 w 27"/>
                <a:gd name="T11" fmla="*/ 0 h 68"/>
                <a:gd name="T12" fmla="*/ 0 w 27"/>
                <a:gd name="T13" fmla="*/ 0 h 68"/>
                <a:gd name="T14" fmla="*/ 0 w 27"/>
                <a:gd name="T15" fmla="*/ 0 h 68"/>
                <a:gd name="T16" fmla="*/ 0 w 27"/>
                <a:gd name="T17" fmla="*/ 0 h 68"/>
                <a:gd name="T18" fmla="*/ 0 w 27"/>
                <a:gd name="T19" fmla="*/ 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7"/>
                <a:gd name="T31" fmla="*/ 0 h 68"/>
                <a:gd name="T32" fmla="*/ 27 w 27"/>
                <a:gd name="T33" fmla="*/ 68 h 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7" h="68">
                  <a:moveTo>
                    <a:pt x="0" y="0"/>
                  </a:moveTo>
                  <a:lnTo>
                    <a:pt x="20" y="15"/>
                  </a:lnTo>
                  <a:lnTo>
                    <a:pt x="25" y="13"/>
                  </a:lnTo>
                  <a:lnTo>
                    <a:pt x="27" y="15"/>
                  </a:lnTo>
                  <a:lnTo>
                    <a:pt x="27" y="68"/>
                  </a:lnTo>
                  <a:lnTo>
                    <a:pt x="26" y="63"/>
                  </a:lnTo>
                  <a:lnTo>
                    <a:pt x="21" y="49"/>
                  </a:lnTo>
                  <a:lnTo>
                    <a:pt x="13" y="30"/>
                  </a:lnTo>
                  <a:lnTo>
                    <a:pt x="2" y="8"/>
                  </a:lnTo>
                  <a:lnTo>
                    <a:pt x="0" y="0"/>
                  </a:lnTo>
                  <a:close/>
                </a:path>
              </a:pathLst>
            </a:custGeom>
            <a:solidFill>
              <a:srgbClr val="FFFFFF"/>
            </a:solidFill>
            <a:ln w="9525">
              <a:noFill/>
              <a:round/>
              <a:headEnd/>
              <a:tailEnd/>
            </a:ln>
          </p:spPr>
          <p:txBody>
            <a:bodyPr/>
            <a:lstStyle/>
            <a:p>
              <a:endParaRPr lang="tr-TR"/>
            </a:p>
          </p:txBody>
        </p:sp>
        <p:sp>
          <p:nvSpPr>
            <p:cNvPr id="17571" name="Freeform 429"/>
            <p:cNvSpPr>
              <a:spLocks/>
            </p:cNvSpPr>
            <p:nvPr/>
          </p:nvSpPr>
          <p:spPr bwMode="auto">
            <a:xfrm>
              <a:off x="4875" y="2648"/>
              <a:ext cx="3" cy="20"/>
            </a:xfrm>
            <a:custGeom>
              <a:avLst/>
              <a:gdLst>
                <a:gd name="T0" fmla="*/ 0 w 8"/>
                <a:gd name="T1" fmla="*/ 0 h 60"/>
                <a:gd name="T2" fmla="*/ 0 w 8"/>
                <a:gd name="T3" fmla="*/ 0 h 60"/>
                <a:gd name="T4" fmla="*/ 0 w 8"/>
                <a:gd name="T5" fmla="*/ 0 h 60"/>
                <a:gd name="T6" fmla="*/ 0 w 8"/>
                <a:gd name="T7" fmla="*/ 0 h 60"/>
                <a:gd name="T8" fmla="*/ 0 w 8"/>
                <a:gd name="T9" fmla="*/ 0 h 60"/>
                <a:gd name="T10" fmla="*/ 0 w 8"/>
                <a:gd name="T11" fmla="*/ 0 h 60"/>
                <a:gd name="T12" fmla="*/ 0 w 8"/>
                <a:gd name="T13" fmla="*/ 0 h 60"/>
                <a:gd name="T14" fmla="*/ 0 60000 65536"/>
                <a:gd name="T15" fmla="*/ 0 60000 65536"/>
                <a:gd name="T16" fmla="*/ 0 60000 65536"/>
                <a:gd name="T17" fmla="*/ 0 60000 65536"/>
                <a:gd name="T18" fmla="*/ 0 60000 65536"/>
                <a:gd name="T19" fmla="*/ 0 60000 65536"/>
                <a:gd name="T20" fmla="*/ 0 60000 65536"/>
                <a:gd name="T21" fmla="*/ 0 w 8"/>
                <a:gd name="T22" fmla="*/ 0 h 60"/>
                <a:gd name="T23" fmla="*/ 8 w 8"/>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60">
                  <a:moveTo>
                    <a:pt x="6" y="0"/>
                  </a:moveTo>
                  <a:lnTo>
                    <a:pt x="4" y="2"/>
                  </a:lnTo>
                  <a:lnTo>
                    <a:pt x="4" y="19"/>
                  </a:lnTo>
                  <a:lnTo>
                    <a:pt x="0" y="22"/>
                  </a:lnTo>
                  <a:lnTo>
                    <a:pt x="4" y="60"/>
                  </a:lnTo>
                  <a:lnTo>
                    <a:pt x="8" y="19"/>
                  </a:lnTo>
                  <a:lnTo>
                    <a:pt x="6" y="0"/>
                  </a:lnTo>
                  <a:close/>
                </a:path>
              </a:pathLst>
            </a:custGeom>
            <a:solidFill>
              <a:srgbClr val="FFFFFF"/>
            </a:solidFill>
            <a:ln w="9525">
              <a:noFill/>
              <a:round/>
              <a:headEnd/>
              <a:tailEnd/>
            </a:ln>
          </p:spPr>
          <p:txBody>
            <a:bodyPr/>
            <a:lstStyle/>
            <a:p>
              <a:endParaRPr lang="tr-TR"/>
            </a:p>
          </p:txBody>
        </p:sp>
        <p:sp>
          <p:nvSpPr>
            <p:cNvPr id="17572" name="Freeform 430"/>
            <p:cNvSpPr>
              <a:spLocks/>
            </p:cNvSpPr>
            <p:nvPr/>
          </p:nvSpPr>
          <p:spPr bwMode="auto">
            <a:xfrm>
              <a:off x="4841" y="2647"/>
              <a:ext cx="48" cy="70"/>
            </a:xfrm>
            <a:custGeom>
              <a:avLst/>
              <a:gdLst>
                <a:gd name="T0" fmla="*/ 0 w 142"/>
                <a:gd name="T1" fmla="*/ 0 h 210"/>
                <a:gd name="T2" fmla="*/ 0 w 142"/>
                <a:gd name="T3" fmla="*/ 0 h 210"/>
                <a:gd name="T4" fmla="*/ 0 w 142"/>
                <a:gd name="T5" fmla="*/ 0 h 210"/>
                <a:gd name="T6" fmla="*/ 0 w 142"/>
                <a:gd name="T7" fmla="*/ 0 h 210"/>
                <a:gd name="T8" fmla="*/ 0 w 142"/>
                <a:gd name="T9" fmla="*/ 0 h 210"/>
                <a:gd name="T10" fmla="*/ 0 w 142"/>
                <a:gd name="T11" fmla="*/ 0 h 210"/>
                <a:gd name="T12" fmla="*/ 0 w 142"/>
                <a:gd name="T13" fmla="*/ 0 h 210"/>
                <a:gd name="T14" fmla="*/ 0 w 142"/>
                <a:gd name="T15" fmla="*/ 0 h 210"/>
                <a:gd name="T16" fmla="*/ 0 w 142"/>
                <a:gd name="T17" fmla="*/ 0 h 210"/>
                <a:gd name="T18" fmla="*/ 0 w 142"/>
                <a:gd name="T19" fmla="*/ 0 h 210"/>
                <a:gd name="T20" fmla="*/ 0 w 142"/>
                <a:gd name="T21" fmla="*/ 0 h 210"/>
                <a:gd name="T22" fmla="*/ 0 w 142"/>
                <a:gd name="T23" fmla="*/ 0 h 210"/>
                <a:gd name="T24" fmla="*/ 0 w 142"/>
                <a:gd name="T25" fmla="*/ 0 h 210"/>
                <a:gd name="T26" fmla="*/ 0 w 142"/>
                <a:gd name="T27" fmla="*/ 0 h 210"/>
                <a:gd name="T28" fmla="*/ 0 w 142"/>
                <a:gd name="T29" fmla="*/ 0 h 210"/>
                <a:gd name="T30" fmla="*/ 0 w 142"/>
                <a:gd name="T31" fmla="*/ 0 h 210"/>
                <a:gd name="T32" fmla="*/ 0 w 142"/>
                <a:gd name="T33" fmla="*/ 0 h 210"/>
                <a:gd name="T34" fmla="*/ 0 w 142"/>
                <a:gd name="T35" fmla="*/ 0 h 210"/>
                <a:gd name="T36" fmla="*/ 0 w 142"/>
                <a:gd name="T37" fmla="*/ 0 h 210"/>
                <a:gd name="T38" fmla="*/ 0 w 142"/>
                <a:gd name="T39" fmla="*/ 0 h 210"/>
                <a:gd name="T40" fmla="*/ 0 w 142"/>
                <a:gd name="T41" fmla="*/ 0 h 210"/>
                <a:gd name="T42" fmla="*/ 0 w 142"/>
                <a:gd name="T43" fmla="*/ 0 h 210"/>
                <a:gd name="T44" fmla="*/ 0 w 142"/>
                <a:gd name="T45" fmla="*/ 0 h 210"/>
                <a:gd name="T46" fmla="*/ 0 w 142"/>
                <a:gd name="T47" fmla="*/ 0 h 210"/>
                <a:gd name="T48" fmla="*/ 0 w 142"/>
                <a:gd name="T49" fmla="*/ 0 h 210"/>
                <a:gd name="T50" fmla="*/ 0 w 142"/>
                <a:gd name="T51" fmla="*/ 0 h 210"/>
                <a:gd name="T52" fmla="*/ 0 w 142"/>
                <a:gd name="T53" fmla="*/ 0 h 210"/>
                <a:gd name="T54" fmla="*/ 0 w 142"/>
                <a:gd name="T55" fmla="*/ 0 h 210"/>
                <a:gd name="T56" fmla="*/ 0 w 142"/>
                <a:gd name="T57" fmla="*/ 0 h 210"/>
                <a:gd name="T58" fmla="*/ 0 w 142"/>
                <a:gd name="T59" fmla="*/ 0 h 210"/>
                <a:gd name="T60" fmla="*/ 0 w 142"/>
                <a:gd name="T61" fmla="*/ 0 h 210"/>
                <a:gd name="T62" fmla="*/ 0 w 142"/>
                <a:gd name="T63" fmla="*/ 0 h 210"/>
                <a:gd name="T64" fmla="*/ 0 w 142"/>
                <a:gd name="T65" fmla="*/ 0 h 210"/>
                <a:gd name="T66" fmla="*/ 0 w 142"/>
                <a:gd name="T67" fmla="*/ 0 h 210"/>
                <a:gd name="T68" fmla="*/ 0 w 142"/>
                <a:gd name="T69" fmla="*/ 0 h 210"/>
                <a:gd name="T70" fmla="*/ 0 w 142"/>
                <a:gd name="T71" fmla="*/ 0 h 210"/>
                <a:gd name="T72" fmla="*/ 0 w 142"/>
                <a:gd name="T73" fmla="*/ 0 h 210"/>
                <a:gd name="T74" fmla="*/ 0 w 142"/>
                <a:gd name="T75" fmla="*/ 0 h 21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2"/>
                <a:gd name="T115" fmla="*/ 0 h 210"/>
                <a:gd name="T116" fmla="*/ 142 w 142"/>
                <a:gd name="T117" fmla="*/ 210 h 21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2" h="210">
                  <a:moveTo>
                    <a:pt x="44" y="1"/>
                  </a:moveTo>
                  <a:lnTo>
                    <a:pt x="47" y="4"/>
                  </a:lnTo>
                  <a:lnTo>
                    <a:pt x="53" y="13"/>
                  </a:lnTo>
                  <a:lnTo>
                    <a:pt x="62" y="28"/>
                  </a:lnTo>
                  <a:lnTo>
                    <a:pt x="72" y="47"/>
                  </a:lnTo>
                  <a:lnTo>
                    <a:pt x="82" y="71"/>
                  </a:lnTo>
                  <a:lnTo>
                    <a:pt x="91" y="98"/>
                  </a:lnTo>
                  <a:lnTo>
                    <a:pt x="97" y="128"/>
                  </a:lnTo>
                  <a:lnTo>
                    <a:pt x="99" y="160"/>
                  </a:lnTo>
                  <a:lnTo>
                    <a:pt x="105" y="163"/>
                  </a:lnTo>
                  <a:lnTo>
                    <a:pt x="112" y="114"/>
                  </a:lnTo>
                  <a:lnTo>
                    <a:pt x="116" y="17"/>
                  </a:lnTo>
                  <a:lnTo>
                    <a:pt x="123" y="15"/>
                  </a:lnTo>
                  <a:lnTo>
                    <a:pt x="126" y="15"/>
                  </a:lnTo>
                  <a:lnTo>
                    <a:pt x="130" y="17"/>
                  </a:lnTo>
                  <a:lnTo>
                    <a:pt x="136" y="24"/>
                  </a:lnTo>
                  <a:lnTo>
                    <a:pt x="139" y="36"/>
                  </a:lnTo>
                  <a:lnTo>
                    <a:pt x="142" y="68"/>
                  </a:lnTo>
                  <a:lnTo>
                    <a:pt x="136" y="69"/>
                  </a:lnTo>
                  <a:lnTo>
                    <a:pt x="135" y="168"/>
                  </a:lnTo>
                  <a:lnTo>
                    <a:pt x="117" y="178"/>
                  </a:lnTo>
                  <a:lnTo>
                    <a:pt x="115" y="182"/>
                  </a:lnTo>
                  <a:lnTo>
                    <a:pt x="78" y="165"/>
                  </a:lnTo>
                  <a:lnTo>
                    <a:pt x="71" y="142"/>
                  </a:lnTo>
                  <a:lnTo>
                    <a:pt x="65" y="148"/>
                  </a:lnTo>
                  <a:lnTo>
                    <a:pt x="63" y="132"/>
                  </a:lnTo>
                  <a:lnTo>
                    <a:pt x="46" y="88"/>
                  </a:lnTo>
                  <a:lnTo>
                    <a:pt x="44" y="72"/>
                  </a:lnTo>
                  <a:lnTo>
                    <a:pt x="38" y="64"/>
                  </a:lnTo>
                  <a:lnTo>
                    <a:pt x="35" y="67"/>
                  </a:lnTo>
                  <a:lnTo>
                    <a:pt x="32" y="53"/>
                  </a:lnTo>
                  <a:lnTo>
                    <a:pt x="27" y="48"/>
                  </a:lnTo>
                  <a:lnTo>
                    <a:pt x="47" y="146"/>
                  </a:lnTo>
                  <a:lnTo>
                    <a:pt x="44" y="155"/>
                  </a:lnTo>
                  <a:lnTo>
                    <a:pt x="57" y="163"/>
                  </a:lnTo>
                  <a:lnTo>
                    <a:pt x="98" y="180"/>
                  </a:lnTo>
                  <a:lnTo>
                    <a:pt x="92" y="207"/>
                  </a:lnTo>
                  <a:lnTo>
                    <a:pt x="86" y="210"/>
                  </a:lnTo>
                  <a:lnTo>
                    <a:pt x="83" y="205"/>
                  </a:lnTo>
                  <a:lnTo>
                    <a:pt x="78" y="205"/>
                  </a:lnTo>
                  <a:lnTo>
                    <a:pt x="77" y="198"/>
                  </a:lnTo>
                  <a:lnTo>
                    <a:pt x="71" y="198"/>
                  </a:lnTo>
                  <a:lnTo>
                    <a:pt x="68" y="204"/>
                  </a:lnTo>
                  <a:lnTo>
                    <a:pt x="66" y="201"/>
                  </a:lnTo>
                  <a:lnTo>
                    <a:pt x="63" y="197"/>
                  </a:lnTo>
                  <a:lnTo>
                    <a:pt x="56" y="192"/>
                  </a:lnTo>
                  <a:lnTo>
                    <a:pt x="46" y="187"/>
                  </a:lnTo>
                  <a:lnTo>
                    <a:pt x="26" y="189"/>
                  </a:lnTo>
                  <a:lnTo>
                    <a:pt x="26" y="181"/>
                  </a:lnTo>
                  <a:lnTo>
                    <a:pt x="19" y="181"/>
                  </a:lnTo>
                  <a:lnTo>
                    <a:pt x="18" y="176"/>
                  </a:lnTo>
                  <a:lnTo>
                    <a:pt x="10" y="180"/>
                  </a:lnTo>
                  <a:lnTo>
                    <a:pt x="9" y="175"/>
                  </a:lnTo>
                  <a:lnTo>
                    <a:pt x="9" y="162"/>
                  </a:lnTo>
                  <a:lnTo>
                    <a:pt x="9" y="146"/>
                  </a:lnTo>
                  <a:lnTo>
                    <a:pt x="12" y="135"/>
                  </a:lnTo>
                  <a:lnTo>
                    <a:pt x="13" y="101"/>
                  </a:lnTo>
                  <a:lnTo>
                    <a:pt x="12" y="101"/>
                  </a:lnTo>
                  <a:lnTo>
                    <a:pt x="9" y="98"/>
                  </a:lnTo>
                  <a:lnTo>
                    <a:pt x="4" y="93"/>
                  </a:lnTo>
                  <a:lnTo>
                    <a:pt x="0" y="80"/>
                  </a:lnTo>
                  <a:lnTo>
                    <a:pt x="2" y="78"/>
                  </a:lnTo>
                  <a:lnTo>
                    <a:pt x="3" y="72"/>
                  </a:lnTo>
                  <a:lnTo>
                    <a:pt x="5" y="67"/>
                  </a:lnTo>
                  <a:lnTo>
                    <a:pt x="9" y="65"/>
                  </a:lnTo>
                  <a:lnTo>
                    <a:pt x="10" y="61"/>
                  </a:lnTo>
                  <a:lnTo>
                    <a:pt x="10" y="54"/>
                  </a:lnTo>
                  <a:lnTo>
                    <a:pt x="10" y="46"/>
                  </a:lnTo>
                  <a:lnTo>
                    <a:pt x="6" y="41"/>
                  </a:lnTo>
                  <a:lnTo>
                    <a:pt x="5" y="37"/>
                  </a:lnTo>
                  <a:lnTo>
                    <a:pt x="5" y="26"/>
                  </a:lnTo>
                  <a:lnTo>
                    <a:pt x="9" y="13"/>
                  </a:lnTo>
                  <a:lnTo>
                    <a:pt x="18" y="4"/>
                  </a:lnTo>
                  <a:lnTo>
                    <a:pt x="32" y="2"/>
                  </a:lnTo>
                  <a:lnTo>
                    <a:pt x="35" y="0"/>
                  </a:lnTo>
                  <a:lnTo>
                    <a:pt x="44" y="1"/>
                  </a:lnTo>
                  <a:close/>
                </a:path>
              </a:pathLst>
            </a:custGeom>
            <a:solidFill>
              <a:srgbClr val="4C99FF"/>
            </a:solidFill>
            <a:ln w="9525">
              <a:noFill/>
              <a:round/>
              <a:headEnd/>
              <a:tailEnd/>
            </a:ln>
          </p:spPr>
          <p:txBody>
            <a:bodyPr/>
            <a:lstStyle/>
            <a:p>
              <a:endParaRPr lang="tr-TR"/>
            </a:p>
          </p:txBody>
        </p:sp>
        <p:sp>
          <p:nvSpPr>
            <p:cNvPr id="17573" name="Freeform 431"/>
            <p:cNvSpPr>
              <a:spLocks/>
            </p:cNvSpPr>
            <p:nvPr/>
          </p:nvSpPr>
          <p:spPr bwMode="auto">
            <a:xfrm>
              <a:off x="4890" y="2691"/>
              <a:ext cx="9" cy="12"/>
            </a:xfrm>
            <a:custGeom>
              <a:avLst/>
              <a:gdLst>
                <a:gd name="T0" fmla="*/ 0 w 29"/>
                <a:gd name="T1" fmla="*/ 0 h 36"/>
                <a:gd name="T2" fmla="*/ 0 w 29"/>
                <a:gd name="T3" fmla="*/ 0 h 36"/>
                <a:gd name="T4" fmla="*/ 0 w 29"/>
                <a:gd name="T5" fmla="*/ 0 h 36"/>
                <a:gd name="T6" fmla="*/ 0 w 29"/>
                <a:gd name="T7" fmla="*/ 0 h 36"/>
                <a:gd name="T8" fmla="*/ 0 w 29"/>
                <a:gd name="T9" fmla="*/ 0 h 36"/>
                <a:gd name="T10" fmla="*/ 0 60000 65536"/>
                <a:gd name="T11" fmla="*/ 0 60000 65536"/>
                <a:gd name="T12" fmla="*/ 0 60000 65536"/>
                <a:gd name="T13" fmla="*/ 0 60000 65536"/>
                <a:gd name="T14" fmla="*/ 0 60000 65536"/>
                <a:gd name="T15" fmla="*/ 0 w 29"/>
                <a:gd name="T16" fmla="*/ 0 h 36"/>
                <a:gd name="T17" fmla="*/ 29 w 29"/>
                <a:gd name="T18" fmla="*/ 36 h 36"/>
              </a:gdLst>
              <a:ahLst/>
              <a:cxnLst>
                <a:cxn ang="T10">
                  <a:pos x="T0" y="T1"/>
                </a:cxn>
                <a:cxn ang="T11">
                  <a:pos x="T2" y="T3"/>
                </a:cxn>
                <a:cxn ang="T12">
                  <a:pos x="T4" y="T5"/>
                </a:cxn>
                <a:cxn ang="T13">
                  <a:pos x="T6" y="T7"/>
                </a:cxn>
                <a:cxn ang="T14">
                  <a:pos x="T8" y="T9"/>
                </a:cxn>
              </a:cxnLst>
              <a:rect l="T15" t="T16" r="T17" b="T18"/>
              <a:pathLst>
                <a:path w="29" h="36">
                  <a:moveTo>
                    <a:pt x="1" y="0"/>
                  </a:moveTo>
                  <a:lnTo>
                    <a:pt x="0" y="33"/>
                  </a:lnTo>
                  <a:lnTo>
                    <a:pt x="22" y="36"/>
                  </a:lnTo>
                  <a:lnTo>
                    <a:pt x="29" y="31"/>
                  </a:lnTo>
                  <a:lnTo>
                    <a:pt x="1" y="0"/>
                  </a:lnTo>
                  <a:close/>
                </a:path>
              </a:pathLst>
            </a:custGeom>
            <a:solidFill>
              <a:srgbClr val="4C99FF"/>
            </a:solidFill>
            <a:ln w="9525">
              <a:noFill/>
              <a:round/>
              <a:headEnd/>
              <a:tailEnd/>
            </a:ln>
          </p:spPr>
          <p:txBody>
            <a:bodyPr/>
            <a:lstStyle/>
            <a:p>
              <a:endParaRPr lang="tr-TR"/>
            </a:p>
          </p:txBody>
        </p:sp>
        <p:sp>
          <p:nvSpPr>
            <p:cNvPr id="17574" name="Freeform 432"/>
            <p:cNvSpPr>
              <a:spLocks/>
            </p:cNvSpPr>
            <p:nvPr/>
          </p:nvSpPr>
          <p:spPr bwMode="auto">
            <a:xfrm>
              <a:off x="4874" y="2709"/>
              <a:ext cx="4" cy="13"/>
            </a:xfrm>
            <a:custGeom>
              <a:avLst/>
              <a:gdLst>
                <a:gd name="T0" fmla="*/ 0 w 11"/>
                <a:gd name="T1" fmla="*/ 0 h 38"/>
                <a:gd name="T2" fmla="*/ 0 w 11"/>
                <a:gd name="T3" fmla="*/ 0 h 38"/>
                <a:gd name="T4" fmla="*/ 0 w 11"/>
                <a:gd name="T5" fmla="*/ 0 h 38"/>
                <a:gd name="T6" fmla="*/ 0 w 11"/>
                <a:gd name="T7" fmla="*/ 0 h 38"/>
                <a:gd name="T8" fmla="*/ 0 w 11"/>
                <a:gd name="T9" fmla="*/ 0 h 38"/>
                <a:gd name="T10" fmla="*/ 0 w 11"/>
                <a:gd name="T11" fmla="*/ 0 h 38"/>
                <a:gd name="T12" fmla="*/ 0 w 11"/>
                <a:gd name="T13" fmla="*/ 0 h 38"/>
                <a:gd name="T14" fmla="*/ 0 w 11"/>
                <a:gd name="T15" fmla="*/ 0 h 38"/>
                <a:gd name="T16" fmla="*/ 0 w 11"/>
                <a:gd name="T17" fmla="*/ 0 h 38"/>
                <a:gd name="T18" fmla="*/ 0 w 11"/>
                <a:gd name="T19" fmla="*/ 0 h 38"/>
                <a:gd name="T20" fmla="*/ 0 w 11"/>
                <a:gd name="T21" fmla="*/ 0 h 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
                <a:gd name="T34" fmla="*/ 0 h 38"/>
                <a:gd name="T35" fmla="*/ 11 w 11"/>
                <a:gd name="T36" fmla="*/ 38 h 3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 h="38">
                  <a:moveTo>
                    <a:pt x="4" y="0"/>
                  </a:moveTo>
                  <a:lnTo>
                    <a:pt x="10" y="0"/>
                  </a:lnTo>
                  <a:lnTo>
                    <a:pt x="10" y="6"/>
                  </a:lnTo>
                  <a:lnTo>
                    <a:pt x="11" y="16"/>
                  </a:lnTo>
                  <a:lnTo>
                    <a:pt x="11" y="29"/>
                  </a:lnTo>
                  <a:lnTo>
                    <a:pt x="10" y="38"/>
                  </a:lnTo>
                  <a:lnTo>
                    <a:pt x="0" y="38"/>
                  </a:lnTo>
                  <a:lnTo>
                    <a:pt x="1" y="34"/>
                  </a:lnTo>
                  <a:lnTo>
                    <a:pt x="2" y="22"/>
                  </a:lnTo>
                  <a:lnTo>
                    <a:pt x="4" y="10"/>
                  </a:lnTo>
                  <a:lnTo>
                    <a:pt x="4" y="0"/>
                  </a:lnTo>
                  <a:close/>
                </a:path>
              </a:pathLst>
            </a:custGeom>
            <a:solidFill>
              <a:srgbClr val="FFFFFF"/>
            </a:solidFill>
            <a:ln w="9525">
              <a:noFill/>
              <a:round/>
              <a:headEnd/>
              <a:tailEnd/>
            </a:ln>
          </p:spPr>
          <p:txBody>
            <a:bodyPr/>
            <a:lstStyle/>
            <a:p>
              <a:endParaRPr lang="tr-TR"/>
            </a:p>
          </p:txBody>
        </p:sp>
        <p:sp>
          <p:nvSpPr>
            <p:cNvPr id="17575" name="Freeform 433"/>
            <p:cNvSpPr>
              <a:spLocks/>
            </p:cNvSpPr>
            <p:nvPr/>
          </p:nvSpPr>
          <p:spPr bwMode="auto">
            <a:xfrm>
              <a:off x="4880" y="2704"/>
              <a:ext cx="19" cy="16"/>
            </a:xfrm>
            <a:custGeom>
              <a:avLst/>
              <a:gdLst>
                <a:gd name="T0" fmla="*/ 0 w 57"/>
                <a:gd name="T1" fmla="*/ 0 h 48"/>
                <a:gd name="T2" fmla="*/ 0 w 57"/>
                <a:gd name="T3" fmla="*/ 0 h 48"/>
                <a:gd name="T4" fmla="*/ 0 w 57"/>
                <a:gd name="T5" fmla="*/ 0 h 48"/>
                <a:gd name="T6" fmla="*/ 0 w 57"/>
                <a:gd name="T7" fmla="*/ 0 h 48"/>
                <a:gd name="T8" fmla="*/ 0 w 57"/>
                <a:gd name="T9" fmla="*/ 0 h 48"/>
                <a:gd name="T10" fmla="*/ 0 w 57"/>
                <a:gd name="T11" fmla="*/ 0 h 48"/>
                <a:gd name="T12" fmla="*/ 0 w 57"/>
                <a:gd name="T13" fmla="*/ 0 h 48"/>
                <a:gd name="T14" fmla="*/ 0 w 57"/>
                <a:gd name="T15" fmla="*/ 0 h 48"/>
                <a:gd name="T16" fmla="*/ 0 w 57"/>
                <a:gd name="T17" fmla="*/ 0 h 48"/>
                <a:gd name="T18" fmla="*/ 0 w 57"/>
                <a:gd name="T19" fmla="*/ 0 h 48"/>
                <a:gd name="T20" fmla="*/ 0 w 57"/>
                <a:gd name="T21" fmla="*/ 0 h 48"/>
                <a:gd name="T22" fmla="*/ 0 w 57"/>
                <a:gd name="T23" fmla="*/ 0 h 48"/>
                <a:gd name="T24" fmla="*/ 0 w 57"/>
                <a:gd name="T25" fmla="*/ 0 h 48"/>
                <a:gd name="T26" fmla="*/ 0 w 57"/>
                <a:gd name="T27" fmla="*/ 0 h 48"/>
                <a:gd name="T28" fmla="*/ 0 w 57"/>
                <a:gd name="T29" fmla="*/ 0 h 48"/>
                <a:gd name="T30" fmla="*/ 0 w 57"/>
                <a:gd name="T31" fmla="*/ 0 h 48"/>
                <a:gd name="T32" fmla="*/ 0 w 57"/>
                <a:gd name="T33" fmla="*/ 0 h 48"/>
                <a:gd name="T34" fmla="*/ 0 w 57"/>
                <a:gd name="T35" fmla="*/ 0 h 48"/>
                <a:gd name="T36" fmla="*/ 0 w 57"/>
                <a:gd name="T37" fmla="*/ 0 h 4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7"/>
                <a:gd name="T58" fmla="*/ 0 h 48"/>
                <a:gd name="T59" fmla="*/ 57 w 57"/>
                <a:gd name="T60" fmla="*/ 48 h 4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7" h="48">
                  <a:moveTo>
                    <a:pt x="0" y="14"/>
                  </a:moveTo>
                  <a:lnTo>
                    <a:pt x="7" y="10"/>
                  </a:lnTo>
                  <a:lnTo>
                    <a:pt x="21" y="0"/>
                  </a:lnTo>
                  <a:lnTo>
                    <a:pt x="41" y="0"/>
                  </a:lnTo>
                  <a:lnTo>
                    <a:pt x="40" y="5"/>
                  </a:lnTo>
                  <a:lnTo>
                    <a:pt x="25" y="13"/>
                  </a:lnTo>
                  <a:lnTo>
                    <a:pt x="26" y="21"/>
                  </a:lnTo>
                  <a:lnTo>
                    <a:pt x="44" y="32"/>
                  </a:lnTo>
                  <a:lnTo>
                    <a:pt x="50" y="33"/>
                  </a:lnTo>
                  <a:lnTo>
                    <a:pt x="57" y="37"/>
                  </a:lnTo>
                  <a:lnTo>
                    <a:pt x="56" y="41"/>
                  </a:lnTo>
                  <a:lnTo>
                    <a:pt x="48" y="41"/>
                  </a:lnTo>
                  <a:lnTo>
                    <a:pt x="42" y="48"/>
                  </a:lnTo>
                  <a:lnTo>
                    <a:pt x="26" y="44"/>
                  </a:lnTo>
                  <a:lnTo>
                    <a:pt x="17" y="39"/>
                  </a:lnTo>
                  <a:lnTo>
                    <a:pt x="12" y="39"/>
                  </a:lnTo>
                  <a:lnTo>
                    <a:pt x="12" y="42"/>
                  </a:lnTo>
                  <a:lnTo>
                    <a:pt x="2" y="32"/>
                  </a:lnTo>
                  <a:lnTo>
                    <a:pt x="0" y="14"/>
                  </a:lnTo>
                  <a:close/>
                </a:path>
              </a:pathLst>
            </a:custGeom>
            <a:solidFill>
              <a:srgbClr val="E5A38C"/>
            </a:solidFill>
            <a:ln w="9525">
              <a:noFill/>
              <a:round/>
              <a:headEnd/>
              <a:tailEnd/>
            </a:ln>
          </p:spPr>
          <p:txBody>
            <a:bodyPr/>
            <a:lstStyle/>
            <a:p>
              <a:endParaRPr lang="tr-TR"/>
            </a:p>
          </p:txBody>
        </p:sp>
        <p:sp>
          <p:nvSpPr>
            <p:cNvPr id="17576" name="Freeform 434"/>
            <p:cNvSpPr>
              <a:spLocks/>
            </p:cNvSpPr>
            <p:nvPr/>
          </p:nvSpPr>
          <p:spPr bwMode="auto">
            <a:xfrm>
              <a:off x="4880" y="2698"/>
              <a:ext cx="45" cy="36"/>
            </a:xfrm>
            <a:custGeom>
              <a:avLst/>
              <a:gdLst>
                <a:gd name="T0" fmla="*/ 0 w 137"/>
                <a:gd name="T1" fmla="*/ 0 h 107"/>
                <a:gd name="T2" fmla="*/ 0 w 137"/>
                <a:gd name="T3" fmla="*/ 0 h 107"/>
                <a:gd name="T4" fmla="*/ 0 w 137"/>
                <a:gd name="T5" fmla="*/ 0 h 107"/>
                <a:gd name="T6" fmla="*/ 0 w 137"/>
                <a:gd name="T7" fmla="*/ 0 h 107"/>
                <a:gd name="T8" fmla="*/ 0 w 137"/>
                <a:gd name="T9" fmla="*/ 0 h 107"/>
                <a:gd name="T10" fmla="*/ 0 w 137"/>
                <a:gd name="T11" fmla="*/ 0 h 107"/>
                <a:gd name="T12" fmla="*/ 0 w 137"/>
                <a:gd name="T13" fmla="*/ 0 h 107"/>
                <a:gd name="T14" fmla="*/ 0 w 137"/>
                <a:gd name="T15" fmla="*/ 0 h 107"/>
                <a:gd name="T16" fmla="*/ 0 w 137"/>
                <a:gd name="T17" fmla="*/ 0 h 107"/>
                <a:gd name="T18" fmla="*/ 0 w 137"/>
                <a:gd name="T19" fmla="*/ 0 h 107"/>
                <a:gd name="T20" fmla="*/ 0 w 137"/>
                <a:gd name="T21" fmla="*/ 0 h 107"/>
                <a:gd name="T22" fmla="*/ 0 w 137"/>
                <a:gd name="T23" fmla="*/ 0 h 107"/>
                <a:gd name="T24" fmla="*/ 0 w 137"/>
                <a:gd name="T25" fmla="*/ 0 h 107"/>
                <a:gd name="T26" fmla="*/ 0 w 137"/>
                <a:gd name="T27" fmla="*/ 0 h 107"/>
                <a:gd name="T28" fmla="*/ 0 w 137"/>
                <a:gd name="T29" fmla="*/ 0 h 107"/>
                <a:gd name="T30" fmla="*/ 0 w 137"/>
                <a:gd name="T31" fmla="*/ 0 h 107"/>
                <a:gd name="T32" fmla="*/ 0 w 137"/>
                <a:gd name="T33" fmla="*/ 0 h 107"/>
                <a:gd name="T34" fmla="*/ 0 w 137"/>
                <a:gd name="T35" fmla="*/ 0 h 107"/>
                <a:gd name="T36" fmla="*/ 0 w 137"/>
                <a:gd name="T37" fmla="*/ 0 h 107"/>
                <a:gd name="T38" fmla="*/ 0 w 137"/>
                <a:gd name="T39" fmla="*/ 0 h 107"/>
                <a:gd name="T40" fmla="*/ 0 w 137"/>
                <a:gd name="T41" fmla="*/ 0 h 107"/>
                <a:gd name="T42" fmla="*/ 0 w 137"/>
                <a:gd name="T43" fmla="*/ 0 h 107"/>
                <a:gd name="T44" fmla="*/ 0 w 137"/>
                <a:gd name="T45" fmla="*/ 0 h 107"/>
                <a:gd name="T46" fmla="*/ 0 w 137"/>
                <a:gd name="T47" fmla="*/ 0 h 107"/>
                <a:gd name="T48" fmla="*/ 0 w 137"/>
                <a:gd name="T49" fmla="*/ 0 h 107"/>
                <a:gd name="T50" fmla="*/ 0 w 137"/>
                <a:gd name="T51" fmla="*/ 0 h 107"/>
                <a:gd name="T52" fmla="*/ 0 w 137"/>
                <a:gd name="T53" fmla="*/ 0 h 107"/>
                <a:gd name="T54" fmla="*/ 0 w 137"/>
                <a:gd name="T55" fmla="*/ 0 h 107"/>
                <a:gd name="T56" fmla="*/ 0 w 137"/>
                <a:gd name="T57" fmla="*/ 0 h 107"/>
                <a:gd name="T58" fmla="*/ 0 w 137"/>
                <a:gd name="T59" fmla="*/ 0 h 107"/>
                <a:gd name="T60" fmla="*/ 0 w 137"/>
                <a:gd name="T61" fmla="*/ 0 h 10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37"/>
                <a:gd name="T94" fmla="*/ 0 h 107"/>
                <a:gd name="T95" fmla="*/ 137 w 137"/>
                <a:gd name="T96" fmla="*/ 107 h 10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37" h="107">
                  <a:moveTo>
                    <a:pt x="78" y="0"/>
                  </a:moveTo>
                  <a:lnTo>
                    <a:pt x="35" y="34"/>
                  </a:lnTo>
                  <a:lnTo>
                    <a:pt x="42" y="41"/>
                  </a:lnTo>
                  <a:lnTo>
                    <a:pt x="66" y="53"/>
                  </a:lnTo>
                  <a:lnTo>
                    <a:pt x="66" y="56"/>
                  </a:lnTo>
                  <a:lnTo>
                    <a:pt x="62" y="61"/>
                  </a:lnTo>
                  <a:lnTo>
                    <a:pt x="55" y="64"/>
                  </a:lnTo>
                  <a:lnTo>
                    <a:pt x="53" y="68"/>
                  </a:lnTo>
                  <a:lnTo>
                    <a:pt x="50" y="73"/>
                  </a:lnTo>
                  <a:lnTo>
                    <a:pt x="35" y="80"/>
                  </a:lnTo>
                  <a:lnTo>
                    <a:pt x="29" y="83"/>
                  </a:lnTo>
                  <a:lnTo>
                    <a:pt x="1" y="84"/>
                  </a:lnTo>
                  <a:lnTo>
                    <a:pt x="0" y="87"/>
                  </a:lnTo>
                  <a:lnTo>
                    <a:pt x="1" y="88"/>
                  </a:lnTo>
                  <a:lnTo>
                    <a:pt x="5" y="90"/>
                  </a:lnTo>
                  <a:lnTo>
                    <a:pt x="11" y="94"/>
                  </a:lnTo>
                  <a:lnTo>
                    <a:pt x="19" y="97"/>
                  </a:lnTo>
                  <a:lnTo>
                    <a:pt x="28" y="101"/>
                  </a:lnTo>
                  <a:lnTo>
                    <a:pt x="40" y="104"/>
                  </a:lnTo>
                  <a:lnTo>
                    <a:pt x="52" y="107"/>
                  </a:lnTo>
                  <a:lnTo>
                    <a:pt x="66" y="107"/>
                  </a:lnTo>
                  <a:lnTo>
                    <a:pt x="71" y="100"/>
                  </a:lnTo>
                  <a:lnTo>
                    <a:pt x="64" y="98"/>
                  </a:lnTo>
                  <a:lnTo>
                    <a:pt x="60" y="90"/>
                  </a:lnTo>
                  <a:lnTo>
                    <a:pt x="64" y="85"/>
                  </a:lnTo>
                  <a:lnTo>
                    <a:pt x="66" y="74"/>
                  </a:lnTo>
                  <a:lnTo>
                    <a:pt x="71" y="67"/>
                  </a:lnTo>
                  <a:lnTo>
                    <a:pt x="71" y="61"/>
                  </a:lnTo>
                  <a:lnTo>
                    <a:pt x="112" y="54"/>
                  </a:lnTo>
                  <a:lnTo>
                    <a:pt x="137" y="19"/>
                  </a:lnTo>
                  <a:lnTo>
                    <a:pt x="78" y="0"/>
                  </a:lnTo>
                  <a:close/>
                </a:path>
              </a:pathLst>
            </a:custGeom>
            <a:solidFill>
              <a:srgbClr val="D1F7F7"/>
            </a:solidFill>
            <a:ln w="9525">
              <a:noFill/>
              <a:round/>
              <a:headEnd/>
              <a:tailEnd/>
            </a:ln>
          </p:spPr>
          <p:txBody>
            <a:bodyPr/>
            <a:lstStyle/>
            <a:p>
              <a:endParaRPr lang="tr-TR"/>
            </a:p>
          </p:txBody>
        </p:sp>
        <p:sp>
          <p:nvSpPr>
            <p:cNvPr id="17577" name="Freeform 435"/>
            <p:cNvSpPr>
              <a:spLocks/>
            </p:cNvSpPr>
            <p:nvPr/>
          </p:nvSpPr>
          <p:spPr bwMode="auto">
            <a:xfrm>
              <a:off x="4901" y="2692"/>
              <a:ext cx="30" cy="11"/>
            </a:xfrm>
            <a:custGeom>
              <a:avLst/>
              <a:gdLst>
                <a:gd name="T0" fmla="*/ 0 w 88"/>
                <a:gd name="T1" fmla="*/ 0 h 34"/>
                <a:gd name="T2" fmla="*/ 0 w 88"/>
                <a:gd name="T3" fmla="*/ 0 h 34"/>
                <a:gd name="T4" fmla="*/ 0 w 88"/>
                <a:gd name="T5" fmla="*/ 0 h 34"/>
                <a:gd name="T6" fmla="*/ 0 w 88"/>
                <a:gd name="T7" fmla="*/ 0 h 34"/>
                <a:gd name="T8" fmla="*/ 0 w 88"/>
                <a:gd name="T9" fmla="*/ 0 h 34"/>
                <a:gd name="T10" fmla="*/ 0 w 88"/>
                <a:gd name="T11" fmla="*/ 0 h 34"/>
                <a:gd name="T12" fmla="*/ 0 60000 65536"/>
                <a:gd name="T13" fmla="*/ 0 60000 65536"/>
                <a:gd name="T14" fmla="*/ 0 60000 65536"/>
                <a:gd name="T15" fmla="*/ 0 60000 65536"/>
                <a:gd name="T16" fmla="*/ 0 60000 65536"/>
                <a:gd name="T17" fmla="*/ 0 60000 65536"/>
                <a:gd name="T18" fmla="*/ 0 w 88"/>
                <a:gd name="T19" fmla="*/ 0 h 34"/>
                <a:gd name="T20" fmla="*/ 88 w 88"/>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88" h="34">
                  <a:moveTo>
                    <a:pt x="22" y="0"/>
                  </a:moveTo>
                  <a:lnTo>
                    <a:pt x="0" y="24"/>
                  </a:lnTo>
                  <a:lnTo>
                    <a:pt x="13" y="15"/>
                  </a:lnTo>
                  <a:lnTo>
                    <a:pt x="75" y="34"/>
                  </a:lnTo>
                  <a:lnTo>
                    <a:pt x="88" y="15"/>
                  </a:lnTo>
                  <a:lnTo>
                    <a:pt x="22" y="0"/>
                  </a:lnTo>
                  <a:close/>
                </a:path>
              </a:pathLst>
            </a:custGeom>
            <a:solidFill>
              <a:srgbClr val="D1F7F7"/>
            </a:solidFill>
            <a:ln w="9525">
              <a:noFill/>
              <a:round/>
              <a:headEnd/>
              <a:tailEnd/>
            </a:ln>
          </p:spPr>
          <p:txBody>
            <a:bodyPr/>
            <a:lstStyle/>
            <a:p>
              <a:endParaRPr lang="tr-TR"/>
            </a:p>
          </p:txBody>
        </p:sp>
        <p:sp>
          <p:nvSpPr>
            <p:cNvPr id="17578" name="Freeform 436"/>
            <p:cNvSpPr>
              <a:spLocks/>
            </p:cNvSpPr>
            <p:nvPr/>
          </p:nvSpPr>
          <p:spPr bwMode="auto">
            <a:xfrm>
              <a:off x="4855" y="2740"/>
              <a:ext cx="19" cy="21"/>
            </a:xfrm>
            <a:custGeom>
              <a:avLst/>
              <a:gdLst>
                <a:gd name="T0" fmla="*/ 0 w 56"/>
                <a:gd name="T1" fmla="*/ 0 h 61"/>
                <a:gd name="T2" fmla="*/ 0 w 56"/>
                <a:gd name="T3" fmla="*/ 0 h 61"/>
                <a:gd name="T4" fmla="*/ 0 w 56"/>
                <a:gd name="T5" fmla="*/ 0 h 61"/>
                <a:gd name="T6" fmla="*/ 0 w 56"/>
                <a:gd name="T7" fmla="*/ 0 h 61"/>
                <a:gd name="T8" fmla="*/ 0 w 56"/>
                <a:gd name="T9" fmla="*/ 0 h 61"/>
                <a:gd name="T10" fmla="*/ 0 w 56"/>
                <a:gd name="T11" fmla="*/ 0 h 61"/>
                <a:gd name="T12" fmla="*/ 0 w 56"/>
                <a:gd name="T13" fmla="*/ 0 h 61"/>
                <a:gd name="T14" fmla="*/ 0 60000 65536"/>
                <a:gd name="T15" fmla="*/ 0 60000 65536"/>
                <a:gd name="T16" fmla="*/ 0 60000 65536"/>
                <a:gd name="T17" fmla="*/ 0 60000 65536"/>
                <a:gd name="T18" fmla="*/ 0 60000 65536"/>
                <a:gd name="T19" fmla="*/ 0 60000 65536"/>
                <a:gd name="T20" fmla="*/ 0 60000 65536"/>
                <a:gd name="T21" fmla="*/ 0 w 56"/>
                <a:gd name="T22" fmla="*/ 0 h 61"/>
                <a:gd name="T23" fmla="*/ 56 w 56"/>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61">
                  <a:moveTo>
                    <a:pt x="56" y="0"/>
                  </a:moveTo>
                  <a:lnTo>
                    <a:pt x="45" y="0"/>
                  </a:lnTo>
                  <a:lnTo>
                    <a:pt x="6" y="33"/>
                  </a:lnTo>
                  <a:lnTo>
                    <a:pt x="0" y="36"/>
                  </a:lnTo>
                  <a:lnTo>
                    <a:pt x="1" y="61"/>
                  </a:lnTo>
                  <a:lnTo>
                    <a:pt x="54" y="56"/>
                  </a:lnTo>
                  <a:lnTo>
                    <a:pt x="56" y="0"/>
                  </a:lnTo>
                  <a:close/>
                </a:path>
              </a:pathLst>
            </a:custGeom>
            <a:solidFill>
              <a:srgbClr val="4C99FF"/>
            </a:solidFill>
            <a:ln w="9525">
              <a:noFill/>
              <a:round/>
              <a:headEnd/>
              <a:tailEnd/>
            </a:ln>
          </p:spPr>
          <p:txBody>
            <a:bodyPr/>
            <a:lstStyle/>
            <a:p>
              <a:endParaRPr lang="tr-TR"/>
            </a:p>
          </p:txBody>
        </p:sp>
        <p:sp>
          <p:nvSpPr>
            <p:cNvPr id="17579" name="Freeform 437"/>
            <p:cNvSpPr>
              <a:spLocks/>
            </p:cNvSpPr>
            <p:nvPr/>
          </p:nvSpPr>
          <p:spPr bwMode="auto">
            <a:xfrm>
              <a:off x="4876" y="2740"/>
              <a:ext cx="9" cy="19"/>
            </a:xfrm>
            <a:custGeom>
              <a:avLst/>
              <a:gdLst>
                <a:gd name="T0" fmla="*/ 0 w 25"/>
                <a:gd name="T1" fmla="*/ 0 h 59"/>
                <a:gd name="T2" fmla="*/ 0 w 25"/>
                <a:gd name="T3" fmla="*/ 0 h 59"/>
                <a:gd name="T4" fmla="*/ 0 w 25"/>
                <a:gd name="T5" fmla="*/ 0 h 59"/>
                <a:gd name="T6" fmla="*/ 0 w 25"/>
                <a:gd name="T7" fmla="*/ 0 h 59"/>
                <a:gd name="T8" fmla="*/ 0 w 25"/>
                <a:gd name="T9" fmla="*/ 0 h 59"/>
                <a:gd name="T10" fmla="*/ 0 w 25"/>
                <a:gd name="T11" fmla="*/ 0 h 59"/>
                <a:gd name="T12" fmla="*/ 0 60000 65536"/>
                <a:gd name="T13" fmla="*/ 0 60000 65536"/>
                <a:gd name="T14" fmla="*/ 0 60000 65536"/>
                <a:gd name="T15" fmla="*/ 0 60000 65536"/>
                <a:gd name="T16" fmla="*/ 0 60000 65536"/>
                <a:gd name="T17" fmla="*/ 0 60000 65536"/>
                <a:gd name="T18" fmla="*/ 0 w 25"/>
                <a:gd name="T19" fmla="*/ 0 h 59"/>
                <a:gd name="T20" fmla="*/ 25 w 25"/>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25" h="59">
                  <a:moveTo>
                    <a:pt x="0" y="4"/>
                  </a:moveTo>
                  <a:lnTo>
                    <a:pt x="1" y="59"/>
                  </a:lnTo>
                  <a:lnTo>
                    <a:pt x="23" y="48"/>
                  </a:lnTo>
                  <a:lnTo>
                    <a:pt x="25" y="0"/>
                  </a:lnTo>
                  <a:lnTo>
                    <a:pt x="15" y="5"/>
                  </a:lnTo>
                  <a:lnTo>
                    <a:pt x="0" y="4"/>
                  </a:lnTo>
                  <a:close/>
                </a:path>
              </a:pathLst>
            </a:custGeom>
            <a:solidFill>
              <a:srgbClr val="4C99FF"/>
            </a:solidFill>
            <a:ln w="9525">
              <a:noFill/>
              <a:round/>
              <a:headEnd/>
              <a:tailEnd/>
            </a:ln>
          </p:spPr>
          <p:txBody>
            <a:bodyPr/>
            <a:lstStyle/>
            <a:p>
              <a:endParaRPr lang="tr-TR"/>
            </a:p>
          </p:txBody>
        </p:sp>
        <p:sp>
          <p:nvSpPr>
            <p:cNvPr id="17580" name="Freeform 438"/>
            <p:cNvSpPr>
              <a:spLocks/>
            </p:cNvSpPr>
            <p:nvPr/>
          </p:nvSpPr>
          <p:spPr bwMode="auto">
            <a:xfrm>
              <a:off x="4847" y="2766"/>
              <a:ext cx="23" cy="113"/>
            </a:xfrm>
            <a:custGeom>
              <a:avLst/>
              <a:gdLst>
                <a:gd name="T0" fmla="*/ 0 w 68"/>
                <a:gd name="T1" fmla="*/ 0 h 339"/>
                <a:gd name="T2" fmla="*/ 0 w 68"/>
                <a:gd name="T3" fmla="*/ 0 h 339"/>
                <a:gd name="T4" fmla="*/ 0 w 68"/>
                <a:gd name="T5" fmla="*/ 0 h 339"/>
                <a:gd name="T6" fmla="*/ 0 w 68"/>
                <a:gd name="T7" fmla="*/ 0 h 339"/>
                <a:gd name="T8" fmla="*/ 0 w 68"/>
                <a:gd name="T9" fmla="*/ 0 h 339"/>
                <a:gd name="T10" fmla="*/ 0 w 68"/>
                <a:gd name="T11" fmla="*/ 0 h 339"/>
                <a:gd name="T12" fmla="*/ 0 w 68"/>
                <a:gd name="T13" fmla="*/ 0 h 339"/>
                <a:gd name="T14" fmla="*/ 0 w 68"/>
                <a:gd name="T15" fmla="*/ 0 h 339"/>
                <a:gd name="T16" fmla="*/ 0 w 68"/>
                <a:gd name="T17" fmla="*/ 0 h 339"/>
                <a:gd name="T18" fmla="*/ 0 w 68"/>
                <a:gd name="T19" fmla="*/ 0 h 339"/>
                <a:gd name="T20" fmla="*/ 0 w 68"/>
                <a:gd name="T21" fmla="*/ 0 h 339"/>
                <a:gd name="T22" fmla="*/ 0 w 68"/>
                <a:gd name="T23" fmla="*/ 0 h 339"/>
                <a:gd name="T24" fmla="*/ 0 w 68"/>
                <a:gd name="T25" fmla="*/ 0 h 339"/>
                <a:gd name="T26" fmla="*/ 0 w 68"/>
                <a:gd name="T27" fmla="*/ 0 h 339"/>
                <a:gd name="T28" fmla="*/ 0 w 68"/>
                <a:gd name="T29" fmla="*/ 0 h 339"/>
                <a:gd name="T30" fmla="*/ 0 w 68"/>
                <a:gd name="T31" fmla="*/ 0 h 339"/>
                <a:gd name="T32" fmla="*/ 0 w 68"/>
                <a:gd name="T33" fmla="*/ 0 h 339"/>
                <a:gd name="T34" fmla="*/ 0 w 68"/>
                <a:gd name="T35" fmla="*/ 0 h 339"/>
                <a:gd name="T36" fmla="*/ 0 w 68"/>
                <a:gd name="T37" fmla="*/ 0 h 339"/>
                <a:gd name="T38" fmla="*/ 0 w 68"/>
                <a:gd name="T39" fmla="*/ 0 h 339"/>
                <a:gd name="T40" fmla="*/ 0 w 68"/>
                <a:gd name="T41" fmla="*/ 0 h 339"/>
                <a:gd name="T42" fmla="*/ 0 w 68"/>
                <a:gd name="T43" fmla="*/ 0 h 339"/>
                <a:gd name="T44" fmla="*/ 0 w 68"/>
                <a:gd name="T45" fmla="*/ 0 h 339"/>
                <a:gd name="T46" fmla="*/ 0 w 68"/>
                <a:gd name="T47" fmla="*/ 0 h 339"/>
                <a:gd name="T48" fmla="*/ 0 w 68"/>
                <a:gd name="T49" fmla="*/ 0 h 339"/>
                <a:gd name="T50" fmla="*/ 0 w 68"/>
                <a:gd name="T51" fmla="*/ 0 h 339"/>
                <a:gd name="T52" fmla="*/ 0 w 68"/>
                <a:gd name="T53" fmla="*/ 0 h 339"/>
                <a:gd name="T54" fmla="*/ 0 w 68"/>
                <a:gd name="T55" fmla="*/ 0 h 339"/>
                <a:gd name="T56" fmla="*/ 0 w 68"/>
                <a:gd name="T57" fmla="*/ 0 h 339"/>
                <a:gd name="T58" fmla="*/ 0 w 68"/>
                <a:gd name="T59" fmla="*/ 0 h 339"/>
                <a:gd name="T60" fmla="*/ 0 w 68"/>
                <a:gd name="T61" fmla="*/ 0 h 33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68"/>
                <a:gd name="T94" fmla="*/ 0 h 339"/>
                <a:gd name="T95" fmla="*/ 68 w 68"/>
                <a:gd name="T96" fmla="*/ 339 h 33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68" h="339">
                  <a:moveTo>
                    <a:pt x="68" y="0"/>
                  </a:moveTo>
                  <a:lnTo>
                    <a:pt x="67" y="0"/>
                  </a:lnTo>
                  <a:lnTo>
                    <a:pt x="64" y="0"/>
                  </a:lnTo>
                  <a:lnTo>
                    <a:pt x="58" y="1"/>
                  </a:lnTo>
                  <a:lnTo>
                    <a:pt x="51" y="2"/>
                  </a:lnTo>
                  <a:lnTo>
                    <a:pt x="44" y="4"/>
                  </a:lnTo>
                  <a:lnTo>
                    <a:pt x="36" y="5"/>
                  </a:lnTo>
                  <a:lnTo>
                    <a:pt x="29" y="8"/>
                  </a:lnTo>
                  <a:lnTo>
                    <a:pt x="23" y="11"/>
                  </a:lnTo>
                  <a:lnTo>
                    <a:pt x="22" y="141"/>
                  </a:lnTo>
                  <a:lnTo>
                    <a:pt x="18" y="146"/>
                  </a:lnTo>
                  <a:lnTo>
                    <a:pt x="18" y="168"/>
                  </a:lnTo>
                  <a:lnTo>
                    <a:pt x="14" y="189"/>
                  </a:lnTo>
                  <a:lnTo>
                    <a:pt x="16" y="201"/>
                  </a:lnTo>
                  <a:lnTo>
                    <a:pt x="22" y="194"/>
                  </a:lnTo>
                  <a:lnTo>
                    <a:pt x="26" y="192"/>
                  </a:lnTo>
                  <a:lnTo>
                    <a:pt x="26" y="199"/>
                  </a:lnTo>
                  <a:lnTo>
                    <a:pt x="23" y="216"/>
                  </a:lnTo>
                  <a:lnTo>
                    <a:pt x="15" y="255"/>
                  </a:lnTo>
                  <a:lnTo>
                    <a:pt x="7" y="297"/>
                  </a:lnTo>
                  <a:lnTo>
                    <a:pt x="0" y="321"/>
                  </a:lnTo>
                  <a:lnTo>
                    <a:pt x="0" y="323"/>
                  </a:lnTo>
                  <a:lnTo>
                    <a:pt x="0" y="328"/>
                  </a:lnTo>
                  <a:lnTo>
                    <a:pt x="1" y="335"/>
                  </a:lnTo>
                  <a:lnTo>
                    <a:pt x="6" y="339"/>
                  </a:lnTo>
                  <a:lnTo>
                    <a:pt x="51" y="336"/>
                  </a:lnTo>
                  <a:lnTo>
                    <a:pt x="51" y="192"/>
                  </a:lnTo>
                  <a:lnTo>
                    <a:pt x="48" y="190"/>
                  </a:lnTo>
                  <a:lnTo>
                    <a:pt x="53" y="153"/>
                  </a:lnTo>
                  <a:lnTo>
                    <a:pt x="67" y="132"/>
                  </a:lnTo>
                  <a:lnTo>
                    <a:pt x="68" y="0"/>
                  </a:lnTo>
                  <a:close/>
                </a:path>
              </a:pathLst>
            </a:custGeom>
            <a:solidFill>
              <a:srgbClr val="4C99FF"/>
            </a:solidFill>
            <a:ln w="9525">
              <a:noFill/>
              <a:round/>
              <a:headEnd/>
              <a:tailEnd/>
            </a:ln>
          </p:spPr>
          <p:txBody>
            <a:bodyPr/>
            <a:lstStyle/>
            <a:p>
              <a:endParaRPr lang="tr-TR"/>
            </a:p>
          </p:txBody>
        </p:sp>
        <p:sp>
          <p:nvSpPr>
            <p:cNvPr id="17581" name="Freeform 439"/>
            <p:cNvSpPr>
              <a:spLocks/>
            </p:cNvSpPr>
            <p:nvPr/>
          </p:nvSpPr>
          <p:spPr bwMode="auto">
            <a:xfrm>
              <a:off x="4867" y="2763"/>
              <a:ext cx="13" cy="107"/>
            </a:xfrm>
            <a:custGeom>
              <a:avLst/>
              <a:gdLst>
                <a:gd name="T0" fmla="*/ 0 w 39"/>
                <a:gd name="T1" fmla="*/ 0 h 319"/>
                <a:gd name="T2" fmla="*/ 0 w 39"/>
                <a:gd name="T3" fmla="*/ 0 h 319"/>
                <a:gd name="T4" fmla="*/ 0 w 39"/>
                <a:gd name="T5" fmla="*/ 0 h 319"/>
                <a:gd name="T6" fmla="*/ 0 w 39"/>
                <a:gd name="T7" fmla="*/ 0 h 319"/>
                <a:gd name="T8" fmla="*/ 0 w 39"/>
                <a:gd name="T9" fmla="*/ 0 h 319"/>
                <a:gd name="T10" fmla="*/ 0 w 39"/>
                <a:gd name="T11" fmla="*/ 0 h 319"/>
                <a:gd name="T12" fmla="*/ 0 w 39"/>
                <a:gd name="T13" fmla="*/ 0 h 319"/>
                <a:gd name="T14" fmla="*/ 0 w 39"/>
                <a:gd name="T15" fmla="*/ 0 h 319"/>
                <a:gd name="T16" fmla="*/ 0 w 39"/>
                <a:gd name="T17" fmla="*/ 0 h 319"/>
                <a:gd name="T18" fmla="*/ 0 w 39"/>
                <a:gd name="T19" fmla="*/ 0 h 319"/>
                <a:gd name="T20" fmla="*/ 0 w 39"/>
                <a:gd name="T21" fmla="*/ 0 h 319"/>
                <a:gd name="T22" fmla="*/ 0 w 39"/>
                <a:gd name="T23" fmla="*/ 0 h 319"/>
                <a:gd name="T24" fmla="*/ 0 w 39"/>
                <a:gd name="T25" fmla="*/ 0 h 319"/>
                <a:gd name="T26" fmla="*/ 0 w 39"/>
                <a:gd name="T27" fmla="*/ 0 h 319"/>
                <a:gd name="T28" fmla="*/ 0 w 39"/>
                <a:gd name="T29" fmla="*/ 0 h 319"/>
                <a:gd name="T30" fmla="*/ 0 w 39"/>
                <a:gd name="T31" fmla="*/ 0 h 31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9"/>
                <a:gd name="T49" fmla="*/ 0 h 319"/>
                <a:gd name="T50" fmla="*/ 39 w 39"/>
                <a:gd name="T51" fmla="*/ 319 h 31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9" h="319">
                  <a:moveTo>
                    <a:pt x="16" y="9"/>
                  </a:moveTo>
                  <a:lnTo>
                    <a:pt x="25" y="2"/>
                  </a:lnTo>
                  <a:lnTo>
                    <a:pt x="39" y="0"/>
                  </a:lnTo>
                  <a:lnTo>
                    <a:pt x="32" y="137"/>
                  </a:lnTo>
                  <a:lnTo>
                    <a:pt x="17" y="181"/>
                  </a:lnTo>
                  <a:lnTo>
                    <a:pt x="22" y="307"/>
                  </a:lnTo>
                  <a:lnTo>
                    <a:pt x="25" y="316"/>
                  </a:lnTo>
                  <a:lnTo>
                    <a:pt x="24" y="317"/>
                  </a:lnTo>
                  <a:lnTo>
                    <a:pt x="21" y="319"/>
                  </a:lnTo>
                  <a:lnTo>
                    <a:pt x="13" y="319"/>
                  </a:lnTo>
                  <a:lnTo>
                    <a:pt x="1" y="315"/>
                  </a:lnTo>
                  <a:lnTo>
                    <a:pt x="0" y="193"/>
                  </a:lnTo>
                  <a:lnTo>
                    <a:pt x="2" y="180"/>
                  </a:lnTo>
                  <a:lnTo>
                    <a:pt x="14" y="151"/>
                  </a:lnTo>
                  <a:lnTo>
                    <a:pt x="14" y="144"/>
                  </a:lnTo>
                  <a:lnTo>
                    <a:pt x="16" y="9"/>
                  </a:lnTo>
                  <a:close/>
                </a:path>
              </a:pathLst>
            </a:custGeom>
            <a:solidFill>
              <a:srgbClr val="4C99FF"/>
            </a:solidFill>
            <a:ln w="9525">
              <a:noFill/>
              <a:round/>
              <a:headEnd/>
              <a:tailEnd/>
            </a:ln>
          </p:spPr>
          <p:txBody>
            <a:bodyPr/>
            <a:lstStyle/>
            <a:p>
              <a:endParaRPr lang="tr-TR"/>
            </a:p>
          </p:txBody>
        </p:sp>
        <p:sp>
          <p:nvSpPr>
            <p:cNvPr id="17582" name="Freeform 440"/>
            <p:cNvSpPr>
              <a:spLocks/>
            </p:cNvSpPr>
            <p:nvPr/>
          </p:nvSpPr>
          <p:spPr bwMode="auto">
            <a:xfrm>
              <a:off x="4977" y="2665"/>
              <a:ext cx="16" cy="18"/>
            </a:xfrm>
            <a:custGeom>
              <a:avLst/>
              <a:gdLst>
                <a:gd name="T0" fmla="*/ 0 w 50"/>
                <a:gd name="T1" fmla="*/ 0 h 53"/>
                <a:gd name="T2" fmla="*/ 0 w 50"/>
                <a:gd name="T3" fmla="*/ 0 h 53"/>
                <a:gd name="T4" fmla="*/ 0 w 50"/>
                <a:gd name="T5" fmla="*/ 0 h 53"/>
                <a:gd name="T6" fmla="*/ 0 w 50"/>
                <a:gd name="T7" fmla="*/ 0 h 53"/>
                <a:gd name="T8" fmla="*/ 0 w 50"/>
                <a:gd name="T9" fmla="*/ 0 h 53"/>
                <a:gd name="T10" fmla="*/ 0 w 50"/>
                <a:gd name="T11" fmla="*/ 0 h 53"/>
                <a:gd name="T12" fmla="*/ 0 w 50"/>
                <a:gd name="T13" fmla="*/ 0 h 53"/>
                <a:gd name="T14" fmla="*/ 0 w 50"/>
                <a:gd name="T15" fmla="*/ 0 h 53"/>
                <a:gd name="T16" fmla="*/ 0 w 50"/>
                <a:gd name="T17" fmla="*/ 0 h 53"/>
                <a:gd name="T18" fmla="*/ 0 w 50"/>
                <a:gd name="T19" fmla="*/ 0 h 53"/>
                <a:gd name="T20" fmla="*/ 0 w 50"/>
                <a:gd name="T21" fmla="*/ 0 h 53"/>
                <a:gd name="T22" fmla="*/ 0 w 50"/>
                <a:gd name="T23" fmla="*/ 0 h 53"/>
                <a:gd name="T24" fmla="*/ 0 w 50"/>
                <a:gd name="T25" fmla="*/ 0 h 53"/>
                <a:gd name="T26" fmla="*/ 0 w 50"/>
                <a:gd name="T27" fmla="*/ 0 h 53"/>
                <a:gd name="T28" fmla="*/ 0 w 50"/>
                <a:gd name="T29" fmla="*/ 0 h 53"/>
                <a:gd name="T30" fmla="*/ 0 w 50"/>
                <a:gd name="T31" fmla="*/ 0 h 53"/>
                <a:gd name="T32" fmla="*/ 0 w 50"/>
                <a:gd name="T33" fmla="*/ 0 h 53"/>
                <a:gd name="T34" fmla="*/ 0 w 50"/>
                <a:gd name="T35" fmla="*/ 0 h 5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0"/>
                <a:gd name="T55" fmla="*/ 0 h 53"/>
                <a:gd name="T56" fmla="*/ 50 w 50"/>
                <a:gd name="T57" fmla="*/ 53 h 5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0" h="53">
                  <a:moveTo>
                    <a:pt x="18" y="0"/>
                  </a:moveTo>
                  <a:lnTo>
                    <a:pt x="17" y="0"/>
                  </a:lnTo>
                  <a:lnTo>
                    <a:pt x="13" y="1"/>
                  </a:lnTo>
                  <a:lnTo>
                    <a:pt x="8" y="2"/>
                  </a:lnTo>
                  <a:lnTo>
                    <a:pt x="5" y="5"/>
                  </a:lnTo>
                  <a:lnTo>
                    <a:pt x="0" y="47"/>
                  </a:lnTo>
                  <a:lnTo>
                    <a:pt x="0" y="48"/>
                  </a:lnTo>
                  <a:lnTo>
                    <a:pt x="2" y="50"/>
                  </a:lnTo>
                  <a:lnTo>
                    <a:pt x="5" y="51"/>
                  </a:lnTo>
                  <a:lnTo>
                    <a:pt x="9" y="53"/>
                  </a:lnTo>
                  <a:lnTo>
                    <a:pt x="16" y="50"/>
                  </a:lnTo>
                  <a:lnTo>
                    <a:pt x="24" y="44"/>
                  </a:lnTo>
                  <a:lnTo>
                    <a:pt x="36" y="33"/>
                  </a:lnTo>
                  <a:lnTo>
                    <a:pt x="50" y="16"/>
                  </a:lnTo>
                  <a:lnTo>
                    <a:pt x="50" y="14"/>
                  </a:lnTo>
                  <a:lnTo>
                    <a:pt x="22" y="9"/>
                  </a:lnTo>
                  <a:lnTo>
                    <a:pt x="20" y="6"/>
                  </a:lnTo>
                  <a:lnTo>
                    <a:pt x="18" y="0"/>
                  </a:lnTo>
                  <a:close/>
                </a:path>
              </a:pathLst>
            </a:custGeom>
            <a:solidFill>
              <a:srgbClr val="7F0000"/>
            </a:solidFill>
            <a:ln w="9525">
              <a:noFill/>
              <a:round/>
              <a:headEnd/>
              <a:tailEnd/>
            </a:ln>
          </p:spPr>
          <p:txBody>
            <a:bodyPr/>
            <a:lstStyle/>
            <a:p>
              <a:endParaRPr lang="tr-TR"/>
            </a:p>
          </p:txBody>
        </p:sp>
        <p:sp>
          <p:nvSpPr>
            <p:cNvPr id="17583" name="Freeform 441"/>
            <p:cNvSpPr>
              <a:spLocks/>
            </p:cNvSpPr>
            <p:nvPr/>
          </p:nvSpPr>
          <p:spPr bwMode="auto">
            <a:xfrm>
              <a:off x="4957" y="2714"/>
              <a:ext cx="12" cy="6"/>
            </a:xfrm>
            <a:custGeom>
              <a:avLst/>
              <a:gdLst>
                <a:gd name="T0" fmla="*/ 0 w 36"/>
                <a:gd name="T1" fmla="*/ 0 h 20"/>
                <a:gd name="T2" fmla="*/ 0 w 36"/>
                <a:gd name="T3" fmla="*/ 0 h 20"/>
                <a:gd name="T4" fmla="*/ 0 w 36"/>
                <a:gd name="T5" fmla="*/ 0 h 20"/>
                <a:gd name="T6" fmla="*/ 0 w 36"/>
                <a:gd name="T7" fmla="*/ 0 h 20"/>
                <a:gd name="T8" fmla="*/ 0 w 36"/>
                <a:gd name="T9" fmla="*/ 0 h 20"/>
                <a:gd name="T10" fmla="*/ 0 w 36"/>
                <a:gd name="T11" fmla="*/ 0 h 20"/>
                <a:gd name="T12" fmla="*/ 0 60000 65536"/>
                <a:gd name="T13" fmla="*/ 0 60000 65536"/>
                <a:gd name="T14" fmla="*/ 0 60000 65536"/>
                <a:gd name="T15" fmla="*/ 0 60000 65536"/>
                <a:gd name="T16" fmla="*/ 0 60000 65536"/>
                <a:gd name="T17" fmla="*/ 0 60000 65536"/>
                <a:gd name="T18" fmla="*/ 0 w 36"/>
                <a:gd name="T19" fmla="*/ 0 h 20"/>
                <a:gd name="T20" fmla="*/ 36 w 36"/>
                <a:gd name="T21" fmla="*/ 20 h 20"/>
              </a:gdLst>
              <a:ahLst/>
              <a:cxnLst>
                <a:cxn ang="T12">
                  <a:pos x="T0" y="T1"/>
                </a:cxn>
                <a:cxn ang="T13">
                  <a:pos x="T2" y="T3"/>
                </a:cxn>
                <a:cxn ang="T14">
                  <a:pos x="T4" y="T5"/>
                </a:cxn>
                <a:cxn ang="T15">
                  <a:pos x="T6" y="T7"/>
                </a:cxn>
                <a:cxn ang="T16">
                  <a:pos x="T8" y="T9"/>
                </a:cxn>
                <a:cxn ang="T17">
                  <a:pos x="T10" y="T11"/>
                </a:cxn>
              </a:cxnLst>
              <a:rect l="T18" t="T19" r="T20" b="T21"/>
              <a:pathLst>
                <a:path w="36" h="20">
                  <a:moveTo>
                    <a:pt x="0" y="6"/>
                  </a:moveTo>
                  <a:lnTo>
                    <a:pt x="30" y="0"/>
                  </a:lnTo>
                  <a:lnTo>
                    <a:pt x="36" y="13"/>
                  </a:lnTo>
                  <a:lnTo>
                    <a:pt x="31" y="20"/>
                  </a:lnTo>
                  <a:lnTo>
                    <a:pt x="8" y="20"/>
                  </a:lnTo>
                  <a:lnTo>
                    <a:pt x="0" y="6"/>
                  </a:lnTo>
                  <a:close/>
                </a:path>
              </a:pathLst>
            </a:custGeom>
            <a:solidFill>
              <a:srgbClr val="CC1933"/>
            </a:solidFill>
            <a:ln w="9525">
              <a:noFill/>
              <a:round/>
              <a:headEnd/>
              <a:tailEnd/>
            </a:ln>
          </p:spPr>
          <p:txBody>
            <a:bodyPr/>
            <a:lstStyle/>
            <a:p>
              <a:endParaRPr lang="tr-TR"/>
            </a:p>
          </p:txBody>
        </p:sp>
        <p:sp>
          <p:nvSpPr>
            <p:cNvPr id="17584" name="Freeform 442"/>
            <p:cNvSpPr>
              <a:spLocks/>
            </p:cNvSpPr>
            <p:nvPr/>
          </p:nvSpPr>
          <p:spPr bwMode="auto">
            <a:xfrm>
              <a:off x="4941" y="2721"/>
              <a:ext cx="22" cy="10"/>
            </a:xfrm>
            <a:custGeom>
              <a:avLst/>
              <a:gdLst>
                <a:gd name="T0" fmla="*/ 0 w 66"/>
                <a:gd name="T1" fmla="*/ 0 h 31"/>
                <a:gd name="T2" fmla="*/ 0 w 66"/>
                <a:gd name="T3" fmla="*/ 0 h 31"/>
                <a:gd name="T4" fmla="*/ 0 w 66"/>
                <a:gd name="T5" fmla="*/ 0 h 31"/>
                <a:gd name="T6" fmla="*/ 0 w 66"/>
                <a:gd name="T7" fmla="*/ 0 h 31"/>
                <a:gd name="T8" fmla="*/ 0 w 66"/>
                <a:gd name="T9" fmla="*/ 0 h 31"/>
                <a:gd name="T10" fmla="*/ 0 w 66"/>
                <a:gd name="T11" fmla="*/ 0 h 31"/>
                <a:gd name="T12" fmla="*/ 0 w 66"/>
                <a:gd name="T13" fmla="*/ 0 h 31"/>
                <a:gd name="T14" fmla="*/ 0 w 66"/>
                <a:gd name="T15" fmla="*/ 0 h 31"/>
                <a:gd name="T16" fmla="*/ 0 w 66"/>
                <a:gd name="T17" fmla="*/ 0 h 31"/>
                <a:gd name="T18" fmla="*/ 0 w 66"/>
                <a:gd name="T19" fmla="*/ 0 h 31"/>
                <a:gd name="T20" fmla="*/ 0 w 66"/>
                <a:gd name="T21" fmla="*/ 0 h 31"/>
                <a:gd name="T22" fmla="*/ 0 w 66"/>
                <a:gd name="T23" fmla="*/ 0 h 31"/>
                <a:gd name="T24" fmla="*/ 0 w 66"/>
                <a:gd name="T25" fmla="*/ 0 h 31"/>
                <a:gd name="T26" fmla="*/ 0 w 66"/>
                <a:gd name="T27" fmla="*/ 0 h 31"/>
                <a:gd name="T28" fmla="*/ 0 w 66"/>
                <a:gd name="T29" fmla="*/ 0 h 31"/>
                <a:gd name="T30" fmla="*/ 0 w 66"/>
                <a:gd name="T31" fmla="*/ 0 h 31"/>
                <a:gd name="T32" fmla="*/ 0 w 66"/>
                <a:gd name="T33" fmla="*/ 0 h 31"/>
                <a:gd name="T34" fmla="*/ 0 w 66"/>
                <a:gd name="T35" fmla="*/ 0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6"/>
                <a:gd name="T55" fmla="*/ 0 h 31"/>
                <a:gd name="T56" fmla="*/ 66 w 66"/>
                <a:gd name="T57" fmla="*/ 31 h 3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6" h="31">
                  <a:moveTo>
                    <a:pt x="30" y="0"/>
                  </a:moveTo>
                  <a:lnTo>
                    <a:pt x="64" y="3"/>
                  </a:lnTo>
                  <a:lnTo>
                    <a:pt x="66" y="29"/>
                  </a:lnTo>
                  <a:lnTo>
                    <a:pt x="65" y="29"/>
                  </a:lnTo>
                  <a:lnTo>
                    <a:pt x="62" y="30"/>
                  </a:lnTo>
                  <a:lnTo>
                    <a:pt x="56" y="30"/>
                  </a:lnTo>
                  <a:lnTo>
                    <a:pt x="50" y="31"/>
                  </a:lnTo>
                  <a:lnTo>
                    <a:pt x="42" y="31"/>
                  </a:lnTo>
                  <a:lnTo>
                    <a:pt x="35" y="31"/>
                  </a:lnTo>
                  <a:lnTo>
                    <a:pt x="28" y="30"/>
                  </a:lnTo>
                  <a:lnTo>
                    <a:pt x="21" y="28"/>
                  </a:lnTo>
                  <a:lnTo>
                    <a:pt x="7" y="24"/>
                  </a:lnTo>
                  <a:lnTo>
                    <a:pt x="1" y="21"/>
                  </a:lnTo>
                  <a:lnTo>
                    <a:pt x="0" y="18"/>
                  </a:lnTo>
                  <a:lnTo>
                    <a:pt x="34" y="7"/>
                  </a:lnTo>
                  <a:lnTo>
                    <a:pt x="36" y="5"/>
                  </a:lnTo>
                  <a:lnTo>
                    <a:pt x="14" y="7"/>
                  </a:lnTo>
                  <a:lnTo>
                    <a:pt x="30" y="0"/>
                  </a:lnTo>
                  <a:close/>
                </a:path>
              </a:pathLst>
            </a:custGeom>
            <a:solidFill>
              <a:srgbClr val="7F0000"/>
            </a:solidFill>
            <a:ln w="9525">
              <a:noFill/>
              <a:round/>
              <a:headEnd/>
              <a:tailEnd/>
            </a:ln>
          </p:spPr>
          <p:txBody>
            <a:bodyPr/>
            <a:lstStyle/>
            <a:p>
              <a:endParaRPr lang="tr-TR"/>
            </a:p>
          </p:txBody>
        </p:sp>
        <p:sp>
          <p:nvSpPr>
            <p:cNvPr id="17585" name="Freeform 443"/>
            <p:cNvSpPr>
              <a:spLocks/>
            </p:cNvSpPr>
            <p:nvPr/>
          </p:nvSpPr>
          <p:spPr bwMode="auto">
            <a:xfrm>
              <a:off x="4935" y="2713"/>
              <a:ext cx="17" cy="5"/>
            </a:xfrm>
            <a:custGeom>
              <a:avLst/>
              <a:gdLst>
                <a:gd name="T0" fmla="*/ 0 w 51"/>
                <a:gd name="T1" fmla="*/ 0 h 14"/>
                <a:gd name="T2" fmla="*/ 0 w 51"/>
                <a:gd name="T3" fmla="*/ 0 h 14"/>
                <a:gd name="T4" fmla="*/ 0 w 51"/>
                <a:gd name="T5" fmla="*/ 0 h 14"/>
                <a:gd name="T6" fmla="*/ 0 w 51"/>
                <a:gd name="T7" fmla="*/ 0 h 14"/>
                <a:gd name="T8" fmla="*/ 0 w 51"/>
                <a:gd name="T9" fmla="*/ 0 h 14"/>
                <a:gd name="T10" fmla="*/ 0 w 51"/>
                <a:gd name="T11" fmla="*/ 0 h 14"/>
                <a:gd name="T12" fmla="*/ 0 w 51"/>
                <a:gd name="T13" fmla="*/ 0 h 14"/>
                <a:gd name="T14" fmla="*/ 0 w 51"/>
                <a:gd name="T15" fmla="*/ 0 h 14"/>
                <a:gd name="T16" fmla="*/ 0 w 51"/>
                <a:gd name="T17" fmla="*/ 0 h 14"/>
                <a:gd name="T18" fmla="*/ 0 w 51"/>
                <a:gd name="T19" fmla="*/ 0 h 14"/>
                <a:gd name="T20" fmla="*/ 0 w 51"/>
                <a:gd name="T21" fmla="*/ 0 h 14"/>
                <a:gd name="T22" fmla="*/ 0 w 51"/>
                <a:gd name="T23" fmla="*/ 0 h 14"/>
                <a:gd name="T24" fmla="*/ 0 w 51"/>
                <a:gd name="T25" fmla="*/ 0 h 14"/>
                <a:gd name="T26" fmla="*/ 0 w 51"/>
                <a:gd name="T27" fmla="*/ 0 h 14"/>
                <a:gd name="T28" fmla="*/ 0 w 51"/>
                <a:gd name="T29" fmla="*/ 0 h 14"/>
                <a:gd name="T30" fmla="*/ 0 w 51"/>
                <a:gd name="T31" fmla="*/ 0 h 14"/>
                <a:gd name="T32" fmla="*/ 0 w 51"/>
                <a:gd name="T33" fmla="*/ 0 h 14"/>
                <a:gd name="T34" fmla="*/ 0 w 51"/>
                <a:gd name="T35" fmla="*/ 0 h 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1"/>
                <a:gd name="T55" fmla="*/ 0 h 14"/>
                <a:gd name="T56" fmla="*/ 51 w 51"/>
                <a:gd name="T57" fmla="*/ 14 h 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1" h="14">
                  <a:moveTo>
                    <a:pt x="5" y="2"/>
                  </a:moveTo>
                  <a:lnTo>
                    <a:pt x="0" y="6"/>
                  </a:lnTo>
                  <a:lnTo>
                    <a:pt x="1" y="6"/>
                  </a:lnTo>
                  <a:lnTo>
                    <a:pt x="2" y="6"/>
                  </a:lnTo>
                  <a:lnTo>
                    <a:pt x="6" y="7"/>
                  </a:lnTo>
                  <a:lnTo>
                    <a:pt x="10" y="7"/>
                  </a:lnTo>
                  <a:lnTo>
                    <a:pt x="16" y="8"/>
                  </a:lnTo>
                  <a:lnTo>
                    <a:pt x="23" y="9"/>
                  </a:lnTo>
                  <a:lnTo>
                    <a:pt x="30" y="11"/>
                  </a:lnTo>
                  <a:lnTo>
                    <a:pt x="38" y="12"/>
                  </a:lnTo>
                  <a:lnTo>
                    <a:pt x="49" y="14"/>
                  </a:lnTo>
                  <a:lnTo>
                    <a:pt x="51" y="8"/>
                  </a:lnTo>
                  <a:lnTo>
                    <a:pt x="49" y="7"/>
                  </a:lnTo>
                  <a:lnTo>
                    <a:pt x="44" y="3"/>
                  </a:lnTo>
                  <a:lnTo>
                    <a:pt x="38" y="1"/>
                  </a:lnTo>
                  <a:lnTo>
                    <a:pt x="34" y="0"/>
                  </a:lnTo>
                  <a:lnTo>
                    <a:pt x="17" y="0"/>
                  </a:lnTo>
                  <a:lnTo>
                    <a:pt x="5" y="2"/>
                  </a:lnTo>
                  <a:close/>
                </a:path>
              </a:pathLst>
            </a:custGeom>
            <a:solidFill>
              <a:srgbClr val="7F0000"/>
            </a:solidFill>
            <a:ln w="9525">
              <a:noFill/>
              <a:round/>
              <a:headEnd/>
              <a:tailEnd/>
            </a:ln>
          </p:spPr>
          <p:txBody>
            <a:bodyPr/>
            <a:lstStyle/>
            <a:p>
              <a:endParaRPr lang="tr-TR"/>
            </a:p>
          </p:txBody>
        </p:sp>
        <p:sp>
          <p:nvSpPr>
            <p:cNvPr id="17586" name="Freeform 444"/>
            <p:cNvSpPr>
              <a:spLocks/>
            </p:cNvSpPr>
            <p:nvPr/>
          </p:nvSpPr>
          <p:spPr bwMode="auto">
            <a:xfrm>
              <a:off x="4933" y="2716"/>
              <a:ext cx="17" cy="9"/>
            </a:xfrm>
            <a:custGeom>
              <a:avLst/>
              <a:gdLst>
                <a:gd name="T0" fmla="*/ 0 w 51"/>
                <a:gd name="T1" fmla="*/ 0 h 26"/>
                <a:gd name="T2" fmla="*/ 0 w 51"/>
                <a:gd name="T3" fmla="*/ 0 h 26"/>
                <a:gd name="T4" fmla="*/ 0 w 51"/>
                <a:gd name="T5" fmla="*/ 0 h 26"/>
                <a:gd name="T6" fmla="*/ 0 w 51"/>
                <a:gd name="T7" fmla="*/ 0 h 26"/>
                <a:gd name="T8" fmla="*/ 0 w 51"/>
                <a:gd name="T9" fmla="*/ 0 h 26"/>
                <a:gd name="T10" fmla="*/ 0 w 51"/>
                <a:gd name="T11" fmla="*/ 0 h 26"/>
                <a:gd name="T12" fmla="*/ 0 w 51"/>
                <a:gd name="T13" fmla="*/ 0 h 26"/>
                <a:gd name="T14" fmla="*/ 0 w 51"/>
                <a:gd name="T15" fmla="*/ 0 h 26"/>
                <a:gd name="T16" fmla="*/ 0 w 51"/>
                <a:gd name="T17" fmla="*/ 0 h 26"/>
                <a:gd name="T18" fmla="*/ 0 w 51"/>
                <a:gd name="T19" fmla="*/ 0 h 26"/>
                <a:gd name="T20" fmla="*/ 0 w 51"/>
                <a:gd name="T21" fmla="*/ 0 h 26"/>
                <a:gd name="T22" fmla="*/ 0 w 51"/>
                <a:gd name="T23" fmla="*/ 0 h 26"/>
                <a:gd name="T24" fmla="*/ 0 w 51"/>
                <a:gd name="T25" fmla="*/ 0 h 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1"/>
                <a:gd name="T40" fmla="*/ 0 h 26"/>
                <a:gd name="T41" fmla="*/ 51 w 51"/>
                <a:gd name="T42" fmla="*/ 26 h 2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1" h="26">
                  <a:moveTo>
                    <a:pt x="51" y="11"/>
                  </a:moveTo>
                  <a:lnTo>
                    <a:pt x="1" y="0"/>
                  </a:lnTo>
                  <a:lnTo>
                    <a:pt x="0" y="3"/>
                  </a:lnTo>
                  <a:lnTo>
                    <a:pt x="0" y="11"/>
                  </a:lnTo>
                  <a:lnTo>
                    <a:pt x="1" y="19"/>
                  </a:lnTo>
                  <a:lnTo>
                    <a:pt x="6" y="26"/>
                  </a:lnTo>
                  <a:lnTo>
                    <a:pt x="8" y="26"/>
                  </a:lnTo>
                  <a:lnTo>
                    <a:pt x="13" y="26"/>
                  </a:lnTo>
                  <a:lnTo>
                    <a:pt x="19" y="25"/>
                  </a:lnTo>
                  <a:lnTo>
                    <a:pt x="27" y="22"/>
                  </a:lnTo>
                  <a:lnTo>
                    <a:pt x="35" y="23"/>
                  </a:lnTo>
                  <a:lnTo>
                    <a:pt x="34" y="20"/>
                  </a:lnTo>
                  <a:lnTo>
                    <a:pt x="51" y="11"/>
                  </a:lnTo>
                  <a:close/>
                </a:path>
              </a:pathLst>
            </a:custGeom>
            <a:solidFill>
              <a:srgbClr val="D1F7F7"/>
            </a:solidFill>
            <a:ln w="9525">
              <a:noFill/>
              <a:round/>
              <a:headEnd/>
              <a:tailEnd/>
            </a:ln>
          </p:spPr>
          <p:txBody>
            <a:bodyPr/>
            <a:lstStyle/>
            <a:p>
              <a:endParaRPr lang="tr-TR"/>
            </a:p>
          </p:txBody>
        </p:sp>
        <p:sp>
          <p:nvSpPr>
            <p:cNvPr id="17587" name="Freeform 445"/>
            <p:cNvSpPr>
              <a:spLocks/>
            </p:cNvSpPr>
            <p:nvPr/>
          </p:nvSpPr>
          <p:spPr bwMode="auto">
            <a:xfrm>
              <a:off x="4977" y="2834"/>
              <a:ext cx="19" cy="55"/>
            </a:xfrm>
            <a:custGeom>
              <a:avLst/>
              <a:gdLst>
                <a:gd name="T0" fmla="*/ 0 w 57"/>
                <a:gd name="T1" fmla="*/ 0 h 167"/>
                <a:gd name="T2" fmla="*/ 0 w 57"/>
                <a:gd name="T3" fmla="*/ 0 h 167"/>
                <a:gd name="T4" fmla="*/ 0 w 57"/>
                <a:gd name="T5" fmla="*/ 0 h 167"/>
                <a:gd name="T6" fmla="*/ 0 w 57"/>
                <a:gd name="T7" fmla="*/ 0 h 167"/>
                <a:gd name="T8" fmla="*/ 0 w 57"/>
                <a:gd name="T9" fmla="*/ 0 h 167"/>
                <a:gd name="T10" fmla="*/ 0 w 57"/>
                <a:gd name="T11" fmla="*/ 0 h 167"/>
                <a:gd name="T12" fmla="*/ 0 w 57"/>
                <a:gd name="T13" fmla="*/ 0 h 167"/>
                <a:gd name="T14" fmla="*/ 0 w 57"/>
                <a:gd name="T15" fmla="*/ 0 h 167"/>
                <a:gd name="T16" fmla="*/ 0 w 57"/>
                <a:gd name="T17" fmla="*/ 0 h 167"/>
                <a:gd name="T18" fmla="*/ 0 w 57"/>
                <a:gd name="T19" fmla="*/ 0 h 167"/>
                <a:gd name="T20" fmla="*/ 0 w 57"/>
                <a:gd name="T21" fmla="*/ 0 h 167"/>
                <a:gd name="T22" fmla="*/ 0 w 57"/>
                <a:gd name="T23" fmla="*/ 0 h 167"/>
                <a:gd name="T24" fmla="*/ 0 w 57"/>
                <a:gd name="T25" fmla="*/ 0 h 167"/>
                <a:gd name="T26" fmla="*/ 0 w 57"/>
                <a:gd name="T27" fmla="*/ 0 h 167"/>
                <a:gd name="T28" fmla="*/ 0 w 57"/>
                <a:gd name="T29" fmla="*/ 0 h 167"/>
                <a:gd name="T30" fmla="*/ 0 w 57"/>
                <a:gd name="T31" fmla="*/ 0 h 167"/>
                <a:gd name="T32" fmla="*/ 0 w 57"/>
                <a:gd name="T33" fmla="*/ 0 h 167"/>
                <a:gd name="T34" fmla="*/ 0 w 57"/>
                <a:gd name="T35" fmla="*/ 0 h 167"/>
                <a:gd name="T36" fmla="*/ 0 w 57"/>
                <a:gd name="T37" fmla="*/ 0 h 167"/>
                <a:gd name="T38" fmla="*/ 0 w 57"/>
                <a:gd name="T39" fmla="*/ 0 h 167"/>
                <a:gd name="T40" fmla="*/ 0 w 57"/>
                <a:gd name="T41" fmla="*/ 0 h 167"/>
                <a:gd name="T42" fmla="*/ 0 w 57"/>
                <a:gd name="T43" fmla="*/ 0 h 16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7"/>
                <a:gd name="T67" fmla="*/ 0 h 167"/>
                <a:gd name="T68" fmla="*/ 57 w 57"/>
                <a:gd name="T69" fmla="*/ 167 h 16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7" h="167">
                  <a:moveTo>
                    <a:pt x="53" y="0"/>
                  </a:moveTo>
                  <a:lnTo>
                    <a:pt x="33" y="8"/>
                  </a:lnTo>
                  <a:lnTo>
                    <a:pt x="28" y="100"/>
                  </a:lnTo>
                  <a:lnTo>
                    <a:pt x="24" y="105"/>
                  </a:lnTo>
                  <a:lnTo>
                    <a:pt x="22" y="140"/>
                  </a:lnTo>
                  <a:lnTo>
                    <a:pt x="0" y="167"/>
                  </a:lnTo>
                  <a:lnTo>
                    <a:pt x="3" y="167"/>
                  </a:lnTo>
                  <a:lnTo>
                    <a:pt x="5" y="166"/>
                  </a:lnTo>
                  <a:lnTo>
                    <a:pt x="8" y="163"/>
                  </a:lnTo>
                  <a:lnTo>
                    <a:pt x="14" y="160"/>
                  </a:lnTo>
                  <a:lnTo>
                    <a:pt x="20" y="154"/>
                  </a:lnTo>
                  <a:lnTo>
                    <a:pt x="27" y="148"/>
                  </a:lnTo>
                  <a:lnTo>
                    <a:pt x="32" y="141"/>
                  </a:lnTo>
                  <a:lnTo>
                    <a:pt x="38" y="136"/>
                  </a:lnTo>
                  <a:lnTo>
                    <a:pt x="42" y="129"/>
                  </a:lnTo>
                  <a:lnTo>
                    <a:pt x="37" y="121"/>
                  </a:lnTo>
                  <a:lnTo>
                    <a:pt x="37" y="118"/>
                  </a:lnTo>
                  <a:lnTo>
                    <a:pt x="38" y="110"/>
                  </a:lnTo>
                  <a:lnTo>
                    <a:pt x="39" y="97"/>
                  </a:lnTo>
                  <a:lnTo>
                    <a:pt x="40" y="81"/>
                  </a:lnTo>
                  <a:lnTo>
                    <a:pt x="57" y="9"/>
                  </a:lnTo>
                  <a:lnTo>
                    <a:pt x="53" y="0"/>
                  </a:lnTo>
                  <a:close/>
                </a:path>
              </a:pathLst>
            </a:custGeom>
            <a:solidFill>
              <a:srgbClr val="7F0000"/>
            </a:solidFill>
            <a:ln w="9525">
              <a:noFill/>
              <a:round/>
              <a:headEnd/>
              <a:tailEnd/>
            </a:ln>
          </p:spPr>
          <p:txBody>
            <a:bodyPr/>
            <a:lstStyle/>
            <a:p>
              <a:endParaRPr lang="tr-TR"/>
            </a:p>
          </p:txBody>
        </p:sp>
        <p:sp>
          <p:nvSpPr>
            <p:cNvPr id="17588" name="Freeform 446"/>
            <p:cNvSpPr>
              <a:spLocks/>
            </p:cNvSpPr>
            <p:nvPr/>
          </p:nvSpPr>
          <p:spPr bwMode="auto">
            <a:xfrm>
              <a:off x="4966" y="2834"/>
              <a:ext cx="12" cy="47"/>
            </a:xfrm>
            <a:custGeom>
              <a:avLst/>
              <a:gdLst>
                <a:gd name="T0" fmla="*/ 0 w 36"/>
                <a:gd name="T1" fmla="*/ 0 h 142"/>
                <a:gd name="T2" fmla="*/ 0 w 36"/>
                <a:gd name="T3" fmla="*/ 0 h 142"/>
                <a:gd name="T4" fmla="*/ 0 w 36"/>
                <a:gd name="T5" fmla="*/ 0 h 142"/>
                <a:gd name="T6" fmla="*/ 0 w 36"/>
                <a:gd name="T7" fmla="*/ 0 h 142"/>
                <a:gd name="T8" fmla="*/ 0 w 36"/>
                <a:gd name="T9" fmla="*/ 0 h 142"/>
                <a:gd name="T10" fmla="*/ 0 w 36"/>
                <a:gd name="T11" fmla="*/ 0 h 142"/>
                <a:gd name="T12" fmla="*/ 0 w 36"/>
                <a:gd name="T13" fmla="*/ 0 h 142"/>
                <a:gd name="T14" fmla="*/ 0 w 36"/>
                <a:gd name="T15" fmla="*/ 0 h 142"/>
                <a:gd name="T16" fmla="*/ 0 w 36"/>
                <a:gd name="T17" fmla="*/ 0 h 142"/>
                <a:gd name="T18" fmla="*/ 0 w 36"/>
                <a:gd name="T19" fmla="*/ 0 h 142"/>
                <a:gd name="T20" fmla="*/ 0 w 36"/>
                <a:gd name="T21" fmla="*/ 0 h 1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
                <a:gd name="T34" fmla="*/ 0 h 142"/>
                <a:gd name="T35" fmla="*/ 36 w 36"/>
                <a:gd name="T36" fmla="*/ 142 h 1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 h="142">
                  <a:moveTo>
                    <a:pt x="36" y="0"/>
                  </a:moveTo>
                  <a:lnTo>
                    <a:pt x="20" y="122"/>
                  </a:lnTo>
                  <a:lnTo>
                    <a:pt x="0" y="142"/>
                  </a:lnTo>
                  <a:lnTo>
                    <a:pt x="12" y="124"/>
                  </a:lnTo>
                  <a:lnTo>
                    <a:pt x="12" y="21"/>
                  </a:lnTo>
                  <a:lnTo>
                    <a:pt x="15" y="20"/>
                  </a:lnTo>
                  <a:lnTo>
                    <a:pt x="19" y="15"/>
                  </a:lnTo>
                  <a:lnTo>
                    <a:pt x="25" y="10"/>
                  </a:lnTo>
                  <a:lnTo>
                    <a:pt x="30" y="5"/>
                  </a:lnTo>
                  <a:lnTo>
                    <a:pt x="32" y="0"/>
                  </a:lnTo>
                  <a:lnTo>
                    <a:pt x="36" y="0"/>
                  </a:lnTo>
                  <a:close/>
                </a:path>
              </a:pathLst>
            </a:custGeom>
            <a:solidFill>
              <a:srgbClr val="7F0000"/>
            </a:solidFill>
            <a:ln w="9525">
              <a:noFill/>
              <a:round/>
              <a:headEnd/>
              <a:tailEnd/>
            </a:ln>
          </p:spPr>
          <p:txBody>
            <a:bodyPr/>
            <a:lstStyle/>
            <a:p>
              <a:endParaRPr lang="tr-TR"/>
            </a:p>
          </p:txBody>
        </p:sp>
        <p:sp>
          <p:nvSpPr>
            <p:cNvPr id="17589" name="Freeform 447"/>
            <p:cNvSpPr>
              <a:spLocks/>
            </p:cNvSpPr>
            <p:nvPr/>
          </p:nvSpPr>
          <p:spPr bwMode="auto">
            <a:xfrm>
              <a:off x="4574" y="2839"/>
              <a:ext cx="196" cy="46"/>
            </a:xfrm>
            <a:custGeom>
              <a:avLst/>
              <a:gdLst>
                <a:gd name="T0" fmla="*/ 0 w 588"/>
                <a:gd name="T1" fmla="*/ 0 h 138"/>
                <a:gd name="T2" fmla="*/ 0 w 588"/>
                <a:gd name="T3" fmla="*/ 0 h 138"/>
                <a:gd name="T4" fmla="*/ 0 w 588"/>
                <a:gd name="T5" fmla="*/ 0 h 138"/>
                <a:gd name="T6" fmla="*/ 0 w 588"/>
                <a:gd name="T7" fmla="*/ 0 h 138"/>
                <a:gd name="T8" fmla="*/ 0 w 588"/>
                <a:gd name="T9" fmla="*/ 0 h 138"/>
                <a:gd name="T10" fmla="*/ 0 w 588"/>
                <a:gd name="T11" fmla="*/ 0 h 138"/>
                <a:gd name="T12" fmla="*/ 0 w 588"/>
                <a:gd name="T13" fmla="*/ 0 h 138"/>
                <a:gd name="T14" fmla="*/ 0 w 588"/>
                <a:gd name="T15" fmla="*/ 0 h 138"/>
                <a:gd name="T16" fmla="*/ 0 w 588"/>
                <a:gd name="T17" fmla="*/ 0 h 138"/>
                <a:gd name="T18" fmla="*/ 0 w 588"/>
                <a:gd name="T19" fmla="*/ 0 h 138"/>
                <a:gd name="T20" fmla="*/ 0 w 588"/>
                <a:gd name="T21" fmla="*/ 0 h 138"/>
                <a:gd name="T22" fmla="*/ 0 w 588"/>
                <a:gd name="T23" fmla="*/ 0 h 138"/>
                <a:gd name="T24" fmla="*/ 0 w 588"/>
                <a:gd name="T25" fmla="*/ 0 h 13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88"/>
                <a:gd name="T40" fmla="*/ 0 h 138"/>
                <a:gd name="T41" fmla="*/ 588 w 588"/>
                <a:gd name="T42" fmla="*/ 138 h 13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88" h="138">
                  <a:moveTo>
                    <a:pt x="64" y="50"/>
                  </a:moveTo>
                  <a:lnTo>
                    <a:pt x="0" y="81"/>
                  </a:lnTo>
                  <a:lnTo>
                    <a:pt x="348" y="138"/>
                  </a:lnTo>
                  <a:lnTo>
                    <a:pt x="433" y="89"/>
                  </a:lnTo>
                  <a:lnTo>
                    <a:pt x="514" y="43"/>
                  </a:lnTo>
                  <a:lnTo>
                    <a:pt x="522" y="42"/>
                  </a:lnTo>
                  <a:lnTo>
                    <a:pt x="588" y="4"/>
                  </a:lnTo>
                  <a:lnTo>
                    <a:pt x="565" y="0"/>
                  </a:lnTo>
                  <a:lnTo>
                    <a:pt x="404" y="89"/>
                  </a:lnTo>
                  <a:lnTo>
                    <a:pt x="389" y="92"/>
                  </a:lnTo>
                  <a:lnTo>
                    <a:pt x="370" y="104"/>
                  </a:lnTo>
                  <a:lnTo>
                    <a:pt x="130" y="65"/>
                  </a:lnTo>
                  <a:lnTo>
                    <a:pt x="64" y="50"/>
                  </a:lnTo>
                  <a:close/>
                </a:path>
              </a:pathLst>
            </a:custGeom>
            <a:solidFill>
              <a:srgbClr val="B2994C"/>
            </a:solidFill>
            <a:ln w="9525">
              <a:noFill/>
              <a:round/>
              <a:headEnd/>
              <a:tailEnd/>
            </a:ln>
          </p:spPr>
          <p:txBody>
            <a:bodyPr/>
            <a:lstStyle/>
            <a:p>
              <a:endParaRPr lang="tr-TR"/>
            </a:p>
          </p:txBody>
        </p:sp>
        <p:sp>
          <p:nvSpPr>
            <p:cNvPr id="17590" name="Freeform 448"/>
            <p:cNvSpPr>
              <a:spLocks/>
            </p:cNvSpPr>
            <p:nvPr/>
          </p:nvSpPr>
          <p:spPr bwMode="auto">
            <a:xfrm>
              <a:off x="4690" y="2885"/>
              <a:ext cx="45" cy="35"/>
            </a:xfrm>
            <a:custGeom>
              <a:avLst/>
              <a:gdLst>
                <a:gd name="T0" fmla="*/ 0 w 135"/>
                <a:gd name="T1" fmla="*/ 0 h 104"/>
                <a:gd name="T2" fmla="*/ 0 w 135"/>
                <a:gd name="T3" fmla="*/ 0 h 104"/>
                <a:gd name="T4" fmla="*/ 0 w 135"/>
                <a:gd name="T5" fmla="*/ 0 h 104"/>
                <a:gd name="T6" fmla="*/ 0 w 135"/>
                <a:gd name="T7" fmla="*/ 0 h 104"/>
                <a:gd name="T8" fmla="*/ 0 w 135"/>
                <a:gd name="T9" fmla="*/ 0 h 104"/>
                <a:gd name="T10" fmla="*/ 0 60000 65536"/>
                <a:gd name="T11" fmla="*/ 0 60000 65536"/>
                <a:gd name="T12" fmla="*/ 0 60000 65536"/>
                <a:gd name="T13" fmla="*/ 0 60000 65536"/>
                <a:gd name="T14" fmla="*/ 0 60000 65536"/>
                <a:gd name="T15" fmla="*/ 0 w 135"/>
                <a:gd name="T16" fmla="*/ 0 h 104"/>
                <a:gd name="T17" fmla="*/ 135 w 135"/>
                <a:gd name="T18" fmla="*/ 104 h 104"/>
              </a:gdLst>
              <a:ahLst/>
              <a:cxnLst>
                <a:cxn ang="T10">
                  <a:pos x="T0" y="T1"/>
                </a:cxn>
                <a:cxn ang="T11">
                  <a:pos x="T2" y="T3"/>
                </a:cxn>
                <a:cxn ang="T12">
                  <a:pos x="T4" y="T5"/>
                </a:cxn>
                <a:cxn ang="T13">
                  <a:pos x="T6" y="T7"/>
                </a:cxn>
                <a:cxn ang="T14">
                  <a:pos x="T8" y="T9"/>
                </a:cxn>
              </a:cxnLst>
              <a:rect l="T15" t="T16" r="T17" b="T18"/>
              <a:pathLst>
                <a:path w="135" h="104">
                  <a:moveTo>
                    <a:pt x="18" y="0"/>
                  </a:moveTo>
                  <a:lnTo>
                    <a:pt x="4" y="9"/>
                  </a:lnTo>
                  <a:lnTo>
                    <a:pt x="0" y="104"/>
                  </a:lnTo>
                  <a:lnTo>
                    <a:pt x="135" y="11"/>
                  </a:lnTo>
                  <a:lnTo>
                    <a:pt x="18" y="0"/>
                  </a:lnTo>
                  <a:close/>
                </a:path>
              </a:pathLst>
            </a:custGeom>
            <a:solidFill>
              <a:srgbClr val="997F33"/>
            </a:solidFill>
            <a:ln w="9525">
              <a:noFill/>
              <a:round/>
              <a:headEnd/>
              <a:tailEnd/>
            </a:ln>
          </p:spPr>
          <p:txBody>
            <a:bodyPr/>
            <a:lstStyle/>
            <a:p>
              <a:endParaRPr lang="tr-TR"/>
            </a:p>
          </p:txBody>
        </p:sp>
        <p:sp>
          <p:nvSpPr>
            <p:cNvPr id="17591" name="Freeform 449"/>
            <p:cNvSpPr>
              <a:spLocks/>
            </p:cNvSpPr>
            <p:nvPr/>
          </p:nvSpPr>
          <p:spPr bwMode="auto">
            <a:xfrm>
              <a:off x="4740" y="2865"/>
              <a:ext cx="25" cy="20"/>
            </a:xfrm>
            <a:custGeom>
              <a:avLst/>
              <a:gdLst>
                <a:gd name="T0" fmla="*/ 0 w 75"/>
                <a:gd name="T1" fmla="*/ 0 h 58"/>
                <a:gd name="T2" fmla="*/ 0 w 75"/>
                <a:gd name="T3" fmla="*/ 0 h 58"/>
                <a:gd name="T4" fmla="*/ 0 w 75"/>
                <a:gd name="T5" fmla="*/ 0 h 58"/>
                <a:gd name="T6" fmla="*/ 0 w 75"/>
                <a:gd name="T7" fmla="*/ 0 h 58"/>
                <a:gd name="T8" fmla="*/ 0 60000 65536"/>
                <a:gd name="T9" fmla="*/ 0 60000 65536"/>
                <a:gd name="T10" fmla="*/ 0 60000 65536"/>
                <a:gd name="T11" fmla="*/ 0 60000 65536"/>
                <a:gd name="T12" fmla="*/ 0 w 75"/>
                <a:gd name="T13" fmla="*/ 0 h 58"/>
                <a:gd name="T14" fmla="*/ 75 w 75"/>
                <a:gd name="T15" fmla="*/ 58 h 58"/>
              </a:gdLst>
              <a:ahLst/>
              <a:cxnLst>
                <a:cxn ang="T8">
                  <a:pos x="T0" y="T1"/>
                </a:cxn>
                <a:cxn ang="T9">
                  <a:pos x="T2" y="T3"/>
                </a:cxn>
                <a:cxn ang="T10">
                  <a:pos x="T4" y="T5"/>
                </a:cxn>
                <a:cxn ang="T11">
                  <a:pos x="T6" y="T7"/>
                </a:cxn>
              </a:cxnLst>
              <a:rect l="T12" t="T13" r="T14" b="T15"/>
              <a:pathLst>
                <a:path w="75" h="58">
                  <a:moveTo>
                    <a:pt x="3" y="0"/>
                  </a:moveTo>
                  <a:lnTo>
                    <a:pt x="0" y="58"/>
                  </a:lnTo>
                  <a:lnTo>
                    <a:pt x="75" y="8"/>
                  </a:lnTo>
                  <a:lnTo>
                    <a:pt x="3" y="0"/>
                  </a:lnTo>
                  <a:close/>
                </a:path>
              </a:pathLst>
            </a:custGeom>
            <a:solidFill>
              <a:srgbClr val="997F33"/>
            </a:solidFill>
            <a:ln w="9525">
              <a:noFill/>
              <a:round/>
              <a:headEnd/>
              <a:tailEnd/>
            </a:ln>
          </p:spPr>
          <p:txBody>
            <a:bodyPr/>
            <a:lstStyle/>
            <a:p>
              <a:endParaRPr lang="tr-TR"/>
            </a:p>
          </p:txBody>
        </p:sp>
        <p:sp>
          <p:nvSpPr>
            <p:cNvPr id="17592" name="Freeform 450"/>
            <p:cNvSpPr>
              <a:spLocks/>
            </p:cNvSpPr>
            <p:nvPr/>
          </p:nvSpPr>
          <p:spPr bwMode="auto">
            <a:xfrm>
              <a:off x="4765" y="2792"/>
              <a:ext cx="67" cy="30"/>
            </a:xfrm>
            <a:custGeom>
              <a:avLst/>
              <a:gdLst>
                <a:gd name="T0" fmla="*/ 0 w 201"/>
                <a:gd name="T1" fmla="*/ 0 h 89"/>
                <a:gd name="T2" fmla="*/ 0 w 201"/>
                <a:gd name="T3" fmla="*/ 0 h 89"/>
                <a:gd name="T4" fmla="*/ 0 w 201"/>
                <a:gd name="T5" fmla="*/ 0 h 89"/>
                <a:gd name="T6" fmla="*/ 0 w 201"/>
                <a:gd name="T7" fmla="*/ 0 h 89"/>
                <a:gd name="T8" fmla="*/ 0 w 201"/>
                <a:gd name="T9" fmla="*/ 0 h 89"/>
                <a:gd name="T10" fmla="*/ 0 w 201"/>
                <a:gd name="T11" fmla="*/ 0 h 89"/>
                <a:gd name="T12" fmla="*/ 0 w 201"/>
                <a:gd name="T13" fmla="*/ 0 h 89"/>
                <a:gd name="T14" fmla="*/ 0 60000 65536"/>
                <a:gd name="T15" fmla="*/ 0 60000 65536"/>
                <a:gd name="T16" fmla="*/ 0 60000 65536"/>
                <a:gd name="T17" fmla="*/ 0 60000 65536"/>
                <a:gd name="T18" fmla="*/ 0 60000 65536"/>
                <a:gd name="T19" fmla="*/ 0 60000 65536"/>
                <a:gd name="T20" fmla="*/ 0 60000 65536"/>
                <a:gd name="T21" fmla="*/ 0 w 201"/>
                <a:gd name="T22" fmla="*/ 0 h 89"/>
                <a:gd name="T23" fmla="*/ 201 w 201"/>
                <a:gd name="T24" fmla="*/ 89 h 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1" h="89">
                  <a:moveTo>
                    <a:pt x="1" y="57"/>
                  </a:moveTo>
                  <a:lnTo>
                    <a:pt x="0" y="82"/>
                  </a:lnTo>
                  <a:lnTo>
                    <a:pt x="54" y="89"/>
                  </a:lnTo>
                  <a:lnTo>
                    <a:pt x="201" y="3"/>
                  </a:lnTo>
                  <a:lnTo>
                    <a:pt x="191" y="0"/>
                  </a:lnTo>
                  <a:lnTo>
                    <a:pt x="62" y="64"/>
                  </a:lnTo>
                  <a:lnTo>
                    <a:pt x="1" y="57"/>
                  </a:lnTo>
                  <a:close/>
                </a:path>
              </a:pathLst>
            </a:custGeom>
            <a:solidFill>
              <a:srgbClr val="B2994C"/>
            </a:solidFill>
            <a:ln w="9525">
              <a:noFill/>
              <a:round/>
              <a:headEnd/>
              <a:tailEnd/>
            </a:ln>
          </p:spPr>
          <p:txBody>
            <a:bodyPr/>
            <a:lstStyle/>
            <a:p>
              <a:endParaRPr lang="tr-TR"/>
            </a:p>
          </p:txBody>
        </p:sp>
        <p:sp>
          <p:nvSpPr>
            <p:cNvPr id="17593" name="Freeform 451"/>
            <p:cNvSpPr>
              <a:spLocks/>
            </p:cNvSpPr>
            <p:nvPr/>
          </p:nvSpPr>
          <p:spPr bwMode="auto">
            <a:xfrm>
              <a:off x="4784" y="2824"/>
              <a:ext cx="26" cy="20"/>
            </a:xfrm>
            <a:custGeom>
              <a:avLst/>
              <a:gdLst>
                <a:gd name="T0" fmla="*/ 0 w 76"/>
                <a:gd name="T1" fmla="*/ 0 h 60"/>
                <a:gd name="T2" fmla="*/ 0 w 76"/>
                <a:gd name="T3" fmla="*/ 0 h 60"/>
                <a:gd name="T4" fmla="*/ 0 w 76"/>
                <a:gd name="T5" fmla="*/ 0 h 60"/>
                <a:gd name="T6" fmla="*/ 0 w 76"/>
                <a:gd name="T7" fmla="*/ 0 h 60"/>
                <a:gd name="T8" fmla="*/ 0 60000 65536"/>
                <a:gd name="T9" fmla="*/ 0 60000 65536"/>
                <a:gd name="T10" fmla="*/ 0 60000 65536"/>
                <a:gd name="T11" fmla="*/ 0 60000 65536"/>
                <a:gd name="T12" fmla="*/ 0 w 76"/>
                <a:gd name="T13" fmla="*/ 0 h 60"/>
                <a:gd name="T14" fmla="*/ 76 w 76"/>
                <a:gd name="T15" fmla="*/ 60 h 60"/>
              </a:gdLst>
              <a:ahLst/>
              <a:cxnLst>
                <a:cxn ang="T8">
                  <a:pos x="T0" y="T1"/>
                </a:cxn>
                <a:cxn ang="T9">
                  <a:pos x="T2" y="T3"/>
                </a:cxn>
                <a:cxn ang="T10">
                  <a:pos x="T4" y="T5"/>
                </a:cxn>
                <a:cxn ang="T11">
                  <a:pos x="T6" y="T7"/>
                </a:cxn>
              </a:cxnLst>
              <a:rect l="T12" t="T13" r="T14" b="T15"/>
              <a:pathLst>
                <a:path w="76" h="60">
                  <a:moveTo>
                    <a:pt x="0" y="0"/>
                  </a:moveTo>
                  <a:lnTo>
                    <a:pt x="0" y="60"/>
                  </a:lnTo>
                  <a:lnTo>
                    <a:pt x="76" y="2"/>
                  </a:lnTo>
                  <a:lnTo>
                    <a:pt x="0" y="0"/>
                  </a:lnTo>
                  <a:close/>
                </a:path>
              </a:pathLst>
            </a:custGeom>
            <a:solidFill>
              <a:srgbClr val="997F33"/>
            </a:solidFill>
            <a:ln w="9525">
              <a:noFill/>
              <a:round/>
              <a:headEnd/>
              <a:tailEnd/>
            </a:ln>
          </p:spPr>
          <p:txBody>
            <a:bodyPr/>
            <a:lstStyle/>
            <a:p>
              <a:endParaRPr lang="tr-TR"/>
            </a:p>
          </p:txBody>
        </p:sp>
        <p:sp>
          <p:nvSpPr>
            <p:cNvPr id="17594" name="Freeform 452"/>
            <p:cNvSpPr>
              <a:spLocks/>
            </p:cNvSpPr>
            <p:nvPr/>
          </p:nvSpPr>
          <p:spPr bwMode="auto">
            <a:xfrm>
              <a:off x="4811" y="2814"/>
              <a:ext cx="15" cy="10"/>
            </a:xfrm>
            <a:custGeom>
              <a:avLst/>
              <a:gdLst>
                <a:gd name="T0" fmla="*/ 0 w 46"/>
                <a:gd name="T1" fmla="*/ 0 h 29"/>
                <a:gd name="T2" fmla="*/ 0 w 46"/>
                <a:gd name="T3" fmla="*/ 0 h 29"/>
                <a:gd name="T4" fmla="*/ 0 w 46"/>
                <a:gd name="T5" fmla="*/ 0 h 29"/>
                <a:gd name="T6" fmla="*/ 0 w 46"/>
                <a:gd name="T7" fmla="*/ 0 h 29"/>
                <a:gd name="T8" fmla="*/ 0 60000 65536"/>
                <a:gd name="T9" fmla="*/ 0 60000 65536"/>
                <a:gd name="T10" fmla="*/ 0 60000 65536"/>
                <a:gd name="T11" fmla="*/ 0 60000 65536"/>
                <a:gd name="T12" fmla="*/ 0 w 46"/>
                <a:gd name="T13" fmla="*/ 0 h 29"/>
                <a:gd name="T14" fmla="*/ 46 w 46"/>
                <a:gd name="T15" fmla="*/ 29 h 29"/>
              </a:gdLst>
              <a:ahLst/>
              <a:cxnLst>
                <a:cxn ang="T8">
                  <a:pos x="T0" y="T1"/>
                </a:cxn>
                <a:cxn ang="T9">
                  <a:pos x="T2" y="T3"/>
                </a:cxn>
                <a:cxn ang="T10">
                  <a:pos x="T4" y="T5"/>
                </a:cxn>
                <a:cxn ang="T11">
                  <a:pos x="T6" y="T7"/>
                </a:cxn>
              </a:cxnLst>
              <a:rect l="T12" t="T13" r="T14" b="T15"/>
              <a:pathLst>
                <a:path w="46" h="29">
                  <a:moveTo>
                    <a:pt x="1" y="2"/>
                  </a:moveTo>
                  <a:lnTo>
                    <a:pt x="0" y="29"/>
                  </a:lnTo>
                  <a:lnTo>
                    <a:pt x="46" y="0"/>
                  </a:lnTo>
                  <a:lnTo>
                    <a:pt x="1" y="2"/>
                  </a:lnTo>
                  <a:close/>
                </a:path>
              </a:pathLst>
            </a:custGeom>
            <a:solidFill>
              <a:srgbClr val="997F33"/>
            </a:solidFill>
            <a:ln w="9525">
              <a:noFill/>
              <a:round/>
              <a:headEnd/>
              <a:tailEnd/>
            </a:ln>
          </p:spPr>
          <p:txBody>
            <a:bodyPr/>
            <a:lstStyle/>
            <a:p>
              <a:endParaRPr lang="tr-TR"/>
            </a:p>
          </p:txBody>
        </p:sp>
        <p:sp>
          <p:nvSpPr>
            <p:cNvPr id="17595" name="Freeform 453"/>
            <p:cNvSpPr>
              <a:spLocks/>
            </p:cNvSpPr>
            <p:nvPr/>
          </p:nvSpPr>
          <p:spPr bwMode="auto">
            <a:xfrm>
              <a:off x="4882" y="2766"/>
              <a:ext cx="36" cy="3"/>
            </a:xfrm>
            <a:custGeom>
              <a:avLst/>
              <a:gdLst>
                <a:gd name="T0" fmla="*/ 0 w 109"/>
                <a:gd name="T1" fmla="*/ 0 h 7"/>
                <a:gd name="T2" fmla="*/ 0 w 109"/>
                <a:gd name="T3" fmla="*/ 0 h 7"/>
                <a:gd name="T4" fmla="*/ 0 w 109"/>
                <a:gd name="T5" fmla="*/ 0 h 7"/>
                <a:gd name="T6" fmla="*/ 0 w 109"/>
                <a:gd name="T7" fmla="*/ 0 h 7"/>
                <a:gd name="T8" fmla="*/ 0 w 109"/>
                <a:gd name="T9" fmla="*/ 0 h 7"/>
                <a:gd name="T10" fmla="*/ 0 60000 65536"/>
                <a:gd name="T11" fmla="*/ 0 60000 65536"/>
                <a:gd name="T12" fmla="*/ 0 60000 65536"/>
                <a:gd name="T13" fmla="*/ 0 60000 65536"/>
                <a:gd name="T14" fmla="*/ 0 60000 65536"/>
                <a:gd name="T15" fmla="*/ 0 w 109"/>
                <a:gd name="T16" fmla="*/ 0 h 7"/>
                <a:gd name="T17" fmla="*/ 109 w 109"/>
                <a:gd name="T18" fmla="*/ 7 h 7"/>
              </a:gdLst>
              <a:ahLst/>
              <a:cxnLst>
                <a:cxn ang="T10">
                  <a:pos x="T0" y="T1"/>
                </a:cxn>
                <a:cxn ang="T11">
                  <a:pos x="T2" y="T3"/>
                </a:cxn>
                <a:cxn ang="T12">
                  <a:pos x="T4" y="T5"/>
                </a:cxn>
                <a:cxn ang="T13">
                  <a:pos x="T6" y="T7"/>
                </a:cxn>
                <a:cxn ang="T14">
                  <a:pos x="T8" y="T9"/>
                </a:cxn>
              </a:cxnLst>
              <a:rect l="T15" t="T16" r="T17" b="T18"/>
              <a:pathLst>
                <a:path w="109" h="7">
                  <a:moveTo>
                    <a:pt x="104" y="0"/>
                  </a:moveTo>
                  <a:lnTo>
                    <a:pt x="0" y="1"/>
                  </a:lnTo>
                  <a:lnTo>
                    <a:pt x="0" y="7"/>
                  </a:lnTo>
                  <a:lnTo>
                    <a:pt x="109" y="5"/>
                  </a:lnTo>
                  <a:lnTo>
                    <a:pt x="104" y="0"/>
                  </a:lnTo>
                  <a:close/>
                </a:path>
              </a:pathLst>
            </a:custGeom>
            <a:solidFill>
              <a:srgbClr val="B2994C"/>
            </a:solidFill>
            <a:ln w="9525">
              <a:noFill/>
              <a:round/>
              <a:headEnd/>
              <a:tailEnd/>
            </a:ln>
          </p:spPr>
          <p:txBody>
            <a:bodyPr/>
            <a:lstStyle/>
            <a:p>
              <a:endParaRPr lang="tr-TR"/>
            </a:p>
          </p:txBody>
        </p:sp>
        <p:sp>
          <p:nvSpPr>
            <p:cNvPr id="17596" name="Freeform 454"/>
            <p:cNvSpPr>
              <a:spLocks/>
            </p:cNvSpPr>
            <p:nvPr/>
          </p:nvSpPr>
          <p:spPr bwMode="auto">
            <a:xfrm>
              <a:off x="4889" y="2774"/>
              <a:ext cx="27" cy="10"/>
            </a:xfrm>
            <a:custGeom>
              <a:avLst/>
              <a:gdLst>
                <a:gd name="T0" fmla="*/ 0 w 82"/>
                <a:gd name="T1" fmla="*/ 0 h 31"/>
                <a:gd name="T2" fmla="*/ 0 w 82"/>
                <a:gd name="T3" fmla="*/ 0 h 31"/>
                <a:gd name="T4" fmla="*/ 0 w 82"/>
                <a:gd name="T5" fmla="*/ 0 h 31"/>
                <a:gd name="T6" fmla="*/ 0 w 82"/>
                <a:gd name="T7" fmla="*/ 0 h 31"/>
                <a:gd name="T8" fmla="*/ 0 w 82"/>
                <a:gd name="T9" fmla="*/ 0 h 31"/>
                <a:gd name="T10" fmla="*/ 0 60000 65536"/>
                <a:gd name="T11" fmla="*/ 0 60000 65536"/>
                <a:gd name="T12" fmla="*/ 0 60000 65536"/>
                <a:gd name="T13" fmla="*/ 0 60000 65536"/>
                <a:gd name="T14" fmla="*/ 0 60000 65536"/>
                <a:gd name="T15" fmla="*/ 0 w 82"/>
                <a:gd name="T16" fmla="*/ 0 h 31"/>
                <a:gd name="T17" fmla="*/ 82 w 82"/>
                <a:gd name="T18" fmla="*/ 31 h 31"/>
              </a:gdLst>
              <a:ahLst/>
              <a:cxnLst>
                <a:cxn ang="T10">
                  <a:pos x="T0" y="T1"/>
                </a:cxn>
                <a:cxn ang="T11">
                  <a:pos x="T2" y="T3"/>
                </a:cxn>
                <a:cxn ang="T12">
                  <a:pos x="T4" y="T5"/>
                </a:cxn>
                <a:cxn ang="T13">
                  <a:pos x="T6" y="T7"/>
                </a:cxn>
                <a:cxn ang="T14">
                  <a:pos x="T8" y="T9"/>
                </a:cxn>
              </a:cxnLst>
              <a:rect l="T15" t="T16" r="T17" b="T18"/>
              <a:pathLst>
                <a:path w="82" h="31">
                  <a:moveTo>
                    <a:pt x="61" y="0"/>
                  </a:moveTo>
                  <a:lnTo>
                    <a:pt x="0" y="2"/>
                  </a:lnTo>
                  <a:lnTo>
                    <a:pt x="0" y="31"/>
                  </a:lnTo>
                  <a:lnTo>
                    <a:pt x="82" y="31"/>
                  </a:lnTo>
                  <a:lnTo>
                    <a:pt x="61" y="0"/>
                  </a:lnTo>
                  <a:close/>
                </a:path>
              </a:pathLst>
            </a:custGeom>
            <a:solidFill>
              <a:srgbClr val="997F33"/>
            </a:solidFill>
            <a:ln w="9525">
              <a:noFill/>
              <a:round/>
              <a:headEnd/>
              <a:tailEnd/>
            </a:ln>
          </p:spPr>
          <p:txBody>
            <a:bodyPr/>
            <a:lstStyle/>
            <a:p>
              <a:endParaRPr lang="tr-TR"/>
            </a:p>
          </p:txBody>
        </p:sp>
        <p:sp>
          <p:nvSpPr>
            <p:cNvPr id="17597" name="Freeform 455"/>
            <p:cNvSpPr>
              <a:spLocks/>
            </p:cNvSpPr>
            <p:nvPr/>
          </p:nvSpPr>
          <p:spPr bwMode="auto">
            <a:xfrm>
              <a:off x="4882" y="2781"/>
              <a:ext cx="3" cy="4"/>
            </a:xfrm>
            <a:custGeom>
              <a:avLst/>
              <a:gdLst>
                <a:gd name="T0" fmla="*/ 0 w 9"/>
                <a:gd name="T1" fmla="*/ 0 h 11"/>
                <a:gd name="T2" fmla="*/ 0 w 9"/>
                <a:gd name="T3" fmla="*/ 0 h 11"/>
                <a:gd name="T4" fmla="*/ 0 w 9"/>
                <a:gd name="T5" fmla="*/ 0 h 11"/>
                <a:gd name="T6" fmla="*/ 0 w 9"/>
                <a:gd name="T7" fmla="*/ 0 h 11"/>
                <a:gd name="T8" fmla="*/ 0 60000 65536"/>
                <a:gd name="T9" fmla="*/ 0 60000 65536"/>
                <a:gd name="T10" fmla="*/ 0 60000 65536"/>
                <a:gd name="T11" fmla="*/ 0 60000 65536"/>
                <a:gd name="T12" fmla="*/ 0 w 9"/>
                <a:gd name="T13" fmla="*/ 0 h 11"/>
                <a:gd name="T14" fmla="*/ 9 w 9"/>
                <a:gd name="T15" fmla="*/ 11 h 11"/>
              </a:gdLst>
              <a:ahLst/>
              <a:cxnLst>
                <a:cxn ang="T8">
                  <a:pos x="T0" y="T1"/>
                </a:cxn>
                <a:cxn ang="T9">
                  <a:pos x="T2" y="T3"/>
                </a:cxn>
                <a:cxn ang="T10">
                  <a:pos x="T4" y="T5"/>
                </a:cxn>
                <a:cxn ang="T11">
                  <a:pos x="T6" y="T7"/>
                </a:cxn>
              </a:cxnLst>
              <a:rect l="T12" t="T13" r="T14" b="T15"/>
              <a:pathLst>
                <a:path w="9" h="11">
                  <a:moveTo>
                    <a:pt x="0" y="0"/>
                  </a:moveTo>
                  <a:lnTo>
                    <a:pt x="0" y="11"/>
                  </a:lnTo>
                  <a:lnTo>
                    <a:pt x="9" y="11"/>
                  </a:lnTo>
                  <a:lnTo>
                    <a:pt x="0" y="0"/>
                  </a:lnTo>
                  <a:close/>
                </a:path>
              </a:pathLst>
            </a:custGeom>
            <a:solidFill>
              <a:srgbClr val="997F33"/>
            </a:solidFill>
            <a:ln w="9525">
              <a:noFill/>
              <a:round/>
              <a:headEnd/>
              <a:tailEnd/>
            </a:ln>
          </p:spPr>
          <p:txBody>
            <a:bodyPr/>
            <a:lstStyle/>
            <a:p>
              <a:endParaRPr lang="tr-TR"/>
            </a:p>
          </p:txBody>
        </p:sp>
        <p:sp>
          <p:nvSpPr>
            <p:cNvPr id="17598" name="Freeform 456"/>
            <p:cNvSpPr>
              <a:spLocks/>
            </p:cNvSpPr>
            <p:nvPr/>
          </p:nvSpPr>
          <p:spPr bwMode="auto">
            <a:xfrm>
              <a:off x="4931" y="2767"/>
              <a:ext cx="29" cy="2"/>
            </a:xfrm>
            <a:custGeom>
              <a:avLst/>
              <a:gdLst>
                <a:gd name="T0" fmla="*/ 0 w 85"/>
                <a:gd name="T1" fmla="*/ 0 h 7"/>
                <a:gd name="T2" fmla="*/ 0 w 85"/>
                <a:gd name="T3" fmla="*/ 0 h 7"/>
                <a:gd name="T4" fmla="*/ 0 w 85"/>
                <a:gd name="T5" fmla="*/ 0 h 7"/>
                <a:gd name="T6" fmla="*/ 0 w 85"/>
                <a:gd name="T7" fmla="*/ 0 h 7"/>
                <a:gd name="T8" fmla="*/ 0 w 85"/>
                <a:gd name="T9" fmla="*/ 0 h 7"/>
                <a:gd name="T10" fmla="*/ 0 60000 65536"/>
                <a:gd name="T11" fmla="*/ 0 60000 65536"/>
                <a:gd name="T12" fmla="*/ 0 60000 65536"/>
                <a:gd name="T13" fmla="*/ 0 60000 65536"/>
                <a:gd name="T14" fmla="*/ 0 60000 65536"/>
                <a:gd name="T15" fmla="*/ 0 w 85"/>
                <a:gd name="T16" fmla="*/ 0 h 7"/>
                <a:gd name="T17" fmla="*/ 85 w 85"/>
                <a:gd name="T18" fmla="*/ 7 h 7"/>
              </a:gdLst>
              <a:ahLst/>
              <a:cxnLst>
                <a:cxn ang="T10">
                  <a:pos x="T0" y="T1"/>
                </a:cxn>
                <a:cxn ang="T11">
                  <a:pos x="T2" y="T3"/>
                </a:cxn>
                <a:cxn ang="T12">
                  <a:pos x="T4" y="T5"/>
                </a:cxn>
                <a:cxn ang="T13">
                  <a:pos x="T6" y="T7"/>
                </a:cxn>
                <a:cxn ang="T14">
                  <a:pos x="T8" y="T9"/>
                </a:cxn>
              </a:cxnLst>
              <a:rect l="T15" t="T16" r="T17" b="T18"/>
              <a:pathLst>
                <a:path w="85" h="7">
                  <a:moveTo>
                    <a:pt x="0" y="1"/>
                  </a:moveTo>
                  <a:lnTo>
                    <a:pt x="6" y="7"/>
                  </a:lnTo>
                  <a:lnTo>
                    <a:pt x="85" y="6"/>
                  </a:lnTo>
                  <a:lnTo>
                    <a:pt x="85" y="0"/>
                  </a:lnTo>
                  <a:lnTo>
                    <a:pt x="0" y="1"/>
                  </a:lnTo>
                  <a:close/>
                </a:path>
              </a:pathLst>
            </a:custGeom>
            <a:solidFill>
              <a:srgbClr val="B2994C"/>
            </a:solidFill>
            <a:ln w="9525">
              <a:noFill/>
              <a:round/>
              <a:headEnd/>
              <a:tailEnd/>
            </a:ln>
          </p:spPr>
          <p:txBody>
            <a:bodyPr/>
            <a:lstStyle/>
            <a:p>
              <a:endParaRPr lang="tr-TR"/>
            </a:p>
          </p:txBody>
        </p:sp>
        <p:sp>
          <p:nvSpPr>
            <p:cNvPr id="17599" name="Freeform 457"/>
            <p:cNvSpPr>
              <a:spLocks/>
            </p:cNvSpPr>
            <p:nvPr/>
          </p:nvSpPr>
          <p:spPr bwMode="auto">
            <a:xfrm>
              <a:off x="4933" y="2772"/>
              <a:ext cx="26" cy="11"/>
            </a:xfrm>
            <a:custGeom>
              <a:avLst/>
              <a:gdLst>
                <a:gd name="T0" fmla="*/ 0 w 77"/>
                <a:gd name="T1" fmla="*/ 0 h 31"/>
                <a:gd name="T2" fmla="*/ 0 w 77"/>
                <a:gd name="T3" fmla="*/ 0 h 31"/>
                <a:gd name="T4" fmla="*/ 0 w 77"/>
                <a:gd name="T5" fmla="*/ 0 h 31"/>
                <a:gd name="T6" fmla="*/ 0 w 77"/>
                <a:gd name="T7" fmla="*/ 0 h 31"/>
                <a:gd name="T8" fmla="*/ 0 w 77"/>
                <a:gd name="T9" fmla="*/ 0 h 31"/>
                <a:gd name="T10" fmla="*/ 0 w 77"/>
                <a:gd name="T11" fmla="*/ 0 h 31"/>
                <a:gd name="T12" fmla="*/ 0 60000 65536"/>
                <a:gd name="T13" fmla="*/ 0 60000 65536"/>
                <a:gd name="T14" fmla="*/ 0 60000 65536"/>
                <a:gd name="T15" fmla="*/ 0 60000 65536"/>
                <a:gd name="T16" fmla="*/ 0 60000 65536"/>
                <a:gd name="T17" fmla="*/ 0 60000 65536"/>
                <a:gd name="T18" fmla="*/ 0 w 77"/>
                <a:gd name="T19" fmla="*/ 0 h 31"/>
                <a:gd name="T20" fmla="*/ 77 w 77"/>
                <a:gd name="T21" fmla="*/ 31 h 31"/>
              </a:gdLst>
              <a:ahLst/>
              <a:cxnLst>
                <a:cxn ang="T12">
                  <a:pos x="T0" y="T1"/>
                </a:cxn>
                <a:cxn ang="T13">
                  <a:pos x="T2" y="T3"/>
                </a:cxn>
                <a:cxn ang="T14">
                  <a:pos x="T4" y="T5"/>
                </a:cxn>
                <a:cxn ang="T15">
                  <a:pos x="T6" y="T7"/>
                </a:cxn>
                <a:cxn ang="T16">
                  <a:pos x="T8" y="T9"/>
                </a:cxn>
                <a:cxn ang="T17">
                  <a:pos x="T10" y="T11"/>
                </a:cxn>
              </a:cxnLst>
              <a:rect l="T18" t="T19" r="T20" b="T21"/>
              <a:pathLst>
                <a:path w="77" h="31">
                  <a:moveTo>
                    <a:pt x="1" y="0"/>
                  </a:moveTo>
                  <a:lnTo>
                    <a:pt x="0" y="31"/>
                  </a:lnTo>
                  <a:lnTo>
                    <a:pt x="77" y="30"/>
                  </a:lnTo>
                  <a:lnTo>
                    <a:pt x="77" y="20"/>
                  </a:lnTo>
                  <a:lnTo>
                    <a:pt x="53" y="0"/>
                  </a:lnTo>
                  <a:lnTo>
                    <a:pt x="1" y="0"/>
                  </a:lnTo>
                  <a:close/>
                </a:path>
              </a:pathLst>
            </a:custGeom>
            <a:solidFill>
              <a:srgbClr val="997F33"/>
            </a:solidFill>
            <a:ln w="9525">
              <a:noFill/>
              <a:round/>
              <a:headEnd/>
              <a:tailEnd/>
            </a:ln>
          </p:spPr>
          <p:txBody>
            <a:bodyPr/>
            <a:lstStyle/>
            <a:p>
              <a:endParaRPr lang="tr-TR"/>
            </a:p>
          </p:txBody>
        </p:sp>
        <p:sp>
          <p:nvSpPr>
            <p:cNvPr id="17600" name="Freeform 458"/>
            <p:cNvSpPr>
              <a:spLocks/>
            </p:cNvSpPr>
            <p:nvPr/>
          </p:nvSpPr>
          <p:spPr bwMode="auto">
            <a:xfrm>
              <a:off x="5017" y="2773"/>
              <a:ext cx="24" cy="8"/>
            </a:xfrm>
            <a:custGeom>
              <a:avLst/>
              <a:gdLst>
                <a:gd name="T0" fmla="*/ 0 w 71"/>
                <a:gd name="T1" fmla="*/ 0 h 26"/>
                <a:gd name="T2" fmla="*/ 0 w 71"/>
                <a:gd name="T3" fmla="*/ 0 h 26"/>
                <a:gd name="T4" fmla="*/ 0 w 71"/>
                <a:gd name="T5" fmla="*/ 0 h 26"/>
                <a:gd name="T6" fmla="*/ 0 w 71"/>
                <a:gd name="T7" fmla="*/ 0 h 26"/>
                <a:gd name="T8" fmla="*/ 0 w 71"/>
                <a:gd name="T9" fmla="*/ 0 h 26"/>
                <a:gd name="T10" fmla="*/ 0 w 71"/>
                <a:gd name="T11" fmla="*/ 0 h 26"/>
                <a:gd name="T12" fmla="*/ 0 w 71"/>
                <a:gd name="T13" fmla="*/ 0 h 26"/>
                <a:gd name="T14" fmla="*/ 0 60000 65536"/>
                <a:gd name="T15" fmla="*/ 0 60000 65536"/>
                <a:gd name="T16" fmla="*/ 0 60000 65536"/>
                <a:gd name="T17" fmla="*/ 0 60000 65536"/>
                <a:gd name="T18" fmla="*/ 0 60000 65536"/>
                <a:gd name="T19" fmla="*/ 0 60000 65536"/>
                <a:gd name="T20" fmla="*/ 0 60000 65536"/>
                <a:gd name="T21" fmla="*/ 0 w 71"/>
                <a:gd name="T22" fmla="*/ 0 h 26"/>
                <a:gd name="T23" fmla="*/ 71 w 71"/>
                <a:gd name="T24" fmla="*/ 26 h 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26">
                  <a:moveTo>
                    <a:pt x="0" y="0"/>
                  </a:moveTo>
                  <a:lnTo>
                    <a:pt x="0" y="26"/>
                  </a:lnTo>
                  <a:lnTo>
                    <a:pt x="57" y="26"/>
                  </a:lnTo>
                  <a:lnTo>
                    <a:pt x="57" y="18"/>
                  </a:lnTo>
                  <a:lnTo>
                    <a:pt x="71" y="18"/>
                  </a:lnTo>
                  <a:lnTo>
                    <a:pt x="50" y="0"/>
                  </a:lnTo>
                  <a:lnTo>
                    <a:pt x="0" y="0"/>
                  </a:lnTo>
                  <a:close/>
                </a:path>
              </a:pathLst>
            </a:custGeom>
            <a:solidFill>
              <a:srgbClr val="997F33"/>
            </a:solidFill>
            <a:ln w="9525">
              <a:noFill/>
              <a:round/>
              <a:headEnd/>
              <a:tailEnd/>
            </a:ln>
          </p:spPr>
          <p:txBody>
            <a:bodyPr/>
            <a:lstStyle/>
            <a:p>
              <a:endParaRPr lang="tr-TR"/>
            </a:p>
          </p:txBody>
        </p:sp>
        <p:sp>
          <p:nvSpPr>
            <p:cNvPr id="17601" name="Freeform 459"/>
            <p:cNvSpPr>
              <a:spLocks/>
            </p:cNvSpPr>
            <p:nvPr/>
          </p:nvSpPr>
          <p:spPr bwMode="auto">
            <a:xfrm>
              <a:off x="5014" y="2768"/>
              <a:ext cx="29" cy="2"/>
            </a:xfrm>
            <a:custGeom>
              <a:avLst/>
              <a:gdLst>
                <a:gd name="T0" fmla="*/ 0 w 86"/>
                <a:gd name="T1" fmla="*/ 0 h 7"/>
                <a:gd name="T2" fmla="*/ 0 w 86"/>
                <a:gd name="T3" fmla="*/ 0 h 7"/>
                <a:gd name="T4" fmla="*/ 0 w 86"/>
                <a:gd name="T5" fmla="*/ 0 h 7"/>
                <a:gd name="T6" fmla="*/ 0 w 86"/>
                <a:gd name="T7" fmla="*/ 0 h 7"/>
                <a:gd name="T8" fmla="*/ 0 w 86"/>
                <a:gd name="T9" fmla="*/ 0 h 7"/>
                <a:gd name="T10" fmla="*/ 0 60000 65536"/>
                <a:gd name="T11" fmla="*/ 0 60000 65536"/>
                <a:gd name="T12" fmla="*/ 0 60000 65536"/>
                <a:gd name="T13" fmla="*/ 0 60000 65536"/>
                <a:gd name="T14" fmla="*/ 0 60000 65536"/>
                <a:gd name="T15" fmla="*/ 0 w 86"/>
                <a:gd name="T16" fmla="*/ 0 h 7"/>
                <a:gd name="T17" fmla="*/ 86 w 86"/>
                <a:gd name="T18" fmla="*/ 7 h 7"/>
              </a:gdLst>
              <a:ahLst/>
              <a:cxnLst>
                <a:cxn ang="T10">
                  <a:pos x="T0" y="T1"/>
                </a:cxn>
                <a:cxn ang="T11">
                  <a:pos x="T2" y="T3"/>
                </a:cxn>
                <a:cxn ang="T12">
                  <a:pos x="T4" y="T5"/>
                </a:cxn>
                <a:cxn ang="T13">
                  <a:pos x="T6" y="T7"/>
                </a:cxn>
                <a:cxn ang="T14">
                  <a:pos x="T8" y="T9"/>
                </a:cxn>
              </a:cxnLst>
              <a:rect l="T15" t="T16" r="T17" b="T18"/>
              <a:pathLst>
                <a:path w="86" h="7">
                  <a:moveTo>
                    <a:pt x="0" y="1"/>
                  </a:moveTo>
                  <a:lnTo>
                    <a:pt x="85" y="0"/>
                  </a:lnTo>
                  <a:lnTo>
                    <a:pt x="86" y="6"/>
                  </a:lnTo>
                  <a:lnTo>
                    <a:pt x="6" y="7"/>
                  </a:lnTo>
                  <a:lnTo>
                    <a:pt x="0" y="1"/>
                  </a:lnTo>
                  <a:close/>
                </a:path>
              </a:pathLst>
            </a:custGeom>
            <a:solidFill>
              <a:srgbClr val="B2994C"/>
            </a:solidFill>
            <a:ln w="9525">
              <a:noFill/>
              <a:round/>
              <a:headEnd/>
              <a:tailEnd/>
            </a:ln>
          </p:spPr>
          <p:txBody>
            <a:bodyPr/>
            <a:lstStyle/>
            <a:p>
              <a:endParaRPr lang="tr-TR"/>
            </a:p>
          </p:txBody>
        </p:sp>
        <p:sp>
          <p:nvSpPr>
            <p:cNvPr id="17602" name="Freeform 460"/>
            <p:cNvSpPr>
              <a:spLocks/>
            </p:cNvSpPr>
            <p:nvPr/>
          </p:nvSpPr>
          <p:spPr bwMode="auto">
            <a:xfrm>
              <a:off x="5041" y="2781"/>
              <a:ext cx="89" cy="32"/>
            </a:xfrm>
            <a:custGeom>
              <a:avLst/>
              <a:gdLst>
                <a:gd name="T0" fmla="*/ 0 w 267"/>
                <a:gd name="T1" fmla="*/ 0 h 96"/>
                <a:gd name="T2" fmla="*/ 0 w 267"/>
                <a:gd name="T3" fmla="*/ 0 h 96"/>
                <a:gd name="T4" fmla="*/ 0 w 267"/>
                <a:gd name="T5" fmla="*/ 0 h 96"/>
                <a:gd name="T6" fmla="*/ 0 w 267"/>
                <a:gd name="T7" fmla="*/ 0 h 96"/>
                <a:gd name="T8" fmla="*/ 0 w 267"/>
                <a:gd name="T9" fmla="*/ 0 h 96"/>
                <a:gd name="T10" fmla="*/ 0 w 267"/>
                <a:gd name="T11" fmla="*/ 0 h 96"/>
                <a:gd name="T12" fmla="*/ 0 w 267"/>
                <a:gd name="T13" fmla="*/ 0 h 96"/>
                <a:gd name="T14" fmla="*/ 0 60000 65536"/>
                <a:gd name="T15" fmla="*/ 0 60000 65536"/>
                <a:gd name="T16" fmla="*/ 0 60000 65536"/>
                <a:gd name="T17" fmla="*/ 0 60000 65536"/>
                <a:gd name="T18" fmla="*/ 0 60000 65536"/>
                <a:gd name="T19" fmla="*/ 0 60000 65536"/>
                <a:gd name="T20" fmla="*/ 0 60000 65536"/>
                <a:gd name="T21" fmla="*/ 0 w 267"/>
                <a:gd name="T22" fmla="*/ 0 h 96"/>
                <a:gd name="T23" fmla="*/ 267 w 267"/>
                <a:gd name="T24" fmla="*/ 96 h 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67" h="96">
                  <a:moveTo>
                    <a:pt x="0" y="0"/>
                  </a:moveTo>
                  <a:lnTo>
                    <a:pt x="153" y="96"/>
                  </a:lnTo>
                  <a:lnTo>
                    <a:pt x="267" y="90"/>
                  </a:lnTo>
                  <a:lnTo>
                    <a:pt x="267" y="75"/>
                  </a:lnTo>
                  <a:lnTo>
                    <a:pt x="165" y="85"/>
                  </a:lnTo>
                  <a:lnTo>
                    <a:pt x="10" y="0"/>
                  </a:lnTo>
                  <a:lnTo>
                    <a:pt x="0" y="0"/>
                  </a:lnTo>
                  <a:close/>
                </a:path>
              </a:pathLst>
            </a:custGeom>
            <a:solidFill>
              <a:srgbClr val="B2994C"/>
            </a:solidFill>
            <a:ln w="9525">
              <a:noFill/>
              <a:round/>
              <a:headEnd/>
              <a:tailEnd/>
            </a:ln>
          </p:spPr>
          <p:txBody>
            <a:bodyPr/>
            <a:lstStyle/>
            <a:p>
              <a:endParaRPr lang="tr-TR"/>
            </a:p>
          </p:txBody>
        </p:sp>
        <p:sp>
          <p:nvSpPr>
            <p:cNvPr id="17603" name="Freeform 461"/>
            <p:cNvSpPr>
              <a:spLocks/>
            </p:cNvSpPr>
            <p:nvPr/>
          </p:nvSpPr>
          <p:spPr bwMode="auto">
            <a:xfrm>
              <a:off x="5042" y="2791"/>
              <a:ext cx="13" cy="6"/>
            </a:xfrm>
            <a:custGeom>
              <a:avLst/>
              <a:gdLst>
                <a:gd name="T0" fmla="*/ 0 w 40"/>
                <a:gd name="T1" fmla="*/ 0 h 20"/>
                <a:gd name="T2" fmla="*/ 0 w 40"/>
                <a:gd name="T3" fmla="*/ 0 h 20"/>
                <a:gd name="T4" fmla="*/ 0 w 40"/>
                <a:gd name="T5" fmla="*/ 0 h 20"/>
                <a:gd name="T6" fmla="*/ 0 w 40"/>
                <a:gd name="T7" fmla="*/ 0 h 20"/>
                <a:gd name="T8" fmla="*/ 0 60000 65536"/>
                <a:gd name="T9" fmla="*/ 0 60000 65536"/>
                <a:gd name="T10" fmla="*/ 0 60000 65536"/>
                <a:gd name="T11" fmla="*/ 0 60000 65536"/>
                <a:gd name="T12" fmla="*/ 0 w 40"/>
                <a:gd name="T13" fmla="*/ 0 h 20"/>
                <a:gd name="T14" fmla="*/ 40 w 40"/>
                <a:gd name="T15" fmla="*/ 20 h 20"/>
              </a:gdLst>
              <a:ahLst/>
              <a:cxnLst>
                <a:cxn ang="T8">
                  <a:pos x="T0" y="T1"/>
                </a:cxn>
                <a:cxn ang="T9">
                  <a:pos x="T2" y="T3"/>
                </a:cxn>
                <a:cxn ang="T10">
                  <a:pos x="T4" y="T5"/>
                </a:cxn>
                <a:cxn ang="T11">
                  <a:pos x="T6" y="T7"/>
                </a:cxn>
              </a:cxnLst>
              <a:rect l="T12" t="T13" r="T14" b="T15"/>
              <a:pathLst>
                <a:path w="40" h="20">
                  <a:moveTo>
                    <a:pt x="0" y="0"/>
                  </a:moveTo>
                  <a:lnTo>
                    <a:pt x="1" y="18"/>
                  </a:lnTo>
                  <a:lnTo>
                    <a:pt x="40" y="20"/>
                  </a:lnTo>
                  <a:lnTo>
                    <a:pt x="0" y="0"/>
                  </a:lnTo>
                  <a:close/>
                </a:path>
              </a:pathLst>
            </a:custGeom>
            <a:solidFill>
              <a:srgbClr val="663300"/>
            </a:solidFill>
            <a:ln w="9525">
              <a:noFill/>
              <a:round/>
              <a:headEnd/>
              <a:tailEnd/>
            </a:ln>
          </p:spPr>
          <p:txBody>
            <a:bodyPr/>
            <a:lstStyle/>
            <a:p>
              <a:endParaRPr lang="tr-TR"/>
            </a:p>
          </p:txBody>
        </p:sp>
        <p:sp>
          <p:nvSpPr>
            <p:cNvPr id="17604" name="Freeform 462"/>
            <p:cNvSpPr>
              <a:spLocks/>
            </p:cNvSpPr>
            <p:nvPr/>
          </p:nvSpPr>
          <p:spPr bwMode="auto">
            <a:xfrm>
              <a:off x="5043" y="2799"/>
              <a:ext cx="17" cy="11"/>
            </a:xfrm>
            <a:custGeom>
              <a:avLst/>
              <a:gdLst>
                <a:gd name="T0" fmla="*/ 0 w 51"/>
                <a:gd name="T1" fmla="*/ 0 h 33"/>
                <a:gd name="T2" fmla="*/ 0 w 51"/>
                <a:gd name="T3" fmla="*/ 0 h 33"/>
                <a:gd name="T4" fmla="*/ 0 w 51"/>
                <a:gd name="T5" fmla="*/ 0 h 33"/>
                <a:gd name="T6" fmla="*/ 0 w 51"/>
                <a:gd name="T7" fmla="*/ 0 h 33"/>
                <a:gd name="T8" fmla="*/ 0 60000 65536"/>
                <a:gd name="T9" fmla="*/ 0 60000 65536"/>
                <a:gd name="T10" fmla="*/ 0 60000 65536"/>
                <a:gd name="T11" fmla="*/ 0 60000 65536"/>
                <a:gd name="T12" fmla="*/ 0 w 51"/>
                <a:gd name="T13" fmla="*/ 0 h 33"/>
                <a:gd name="T14" fmla="*/ 51 w 51"/>
                <a:gd name="T15" fmla="*/ 33 h 33"/>
              </a:gdLst>
              <a:ahLst/>
              <a:cxnLst>
                <a:cxn ang="T8">
                  <a:pos x="T0" y="T1"/>
                </a:cxn>
                <a:cxn ang="T9">
                  <a:pos x="T2" y="T3"/>
                </a:cxn>
                <a:cxn ang="T10">
                  <a:pos x="T4" y="T5"/>
                </a:cxn>
                <a:cxn ang="T11">
                  <a:pos x="T6" y="T7"/>
                </a:cxn>
              </a:cxnLst>
              <a:rect l="T12" t="T13" r="T14" b="T15"/>
              <a:pathLst>
                <a:path w="51" h="33">
                  <a:moveTo>
                    <a:pt x="0" y="0"/>
                  </a:moveTo>
                  <a:lnTo>
                    <a:pt x="51" y="3"/>
                  </a:lnTo>
                  <a:lnTo>
                    <a:pt x="51" y="33"/>
                  </a:lnTo>
                  <a:lnTo>
                    <a:pt x="0" y="0"/>
                  </a:lnTo>
                  <a:close/>
                </a:path>
              </a:pathLst>
            </a:custGeom>
            <a:solidFill>
              <a:srgbClr val="997F33"/>
            </a:solidFill>
            <a:ln w="9525">
              <a:noFill/>
              <a:round/>
              <a:headEnd/>
              <a:tailEnd/>
            </a:ln>
          </p:spPr>
          <p:txBody>
            <a:bodyPr/>
            <a:lstStyle/>
            <a:p>
              <a:endParaRPr lang="tr-TR"/>
            </a:p>
          </p:txBody>
        </p:sp>
        <p:sp>
          <p:nvSpPr>
            <p:cNvPr id="17605" name="Freeform 463"/>
            <p:cNvSpPr>
              <a:spLocks/>
            </p:cNvSpPr>
            <p:nvPr/>
          </p:nvSpPr>
          <p:spPr bwMode="auto">
            <a:xfrm>
              <a:off x="5065" y="2803"/>
              <a:ext cx="14" cy="10"/>
            </a:xfrm>
            <a:custGeom>
              <a:avLst/>
              <a:gdLst>
                <a:gd name="T0" fmla="*/ 0 w 43"/>
                <a:gd name="T1" fmla="*/ 0 h 29"/>
                <a:gd name="T2" fmla="*/ 0 w 43"/>
                <a:gd name="T3" fmla="*/ 0 h 29"/>
                <a:gd name="T4" fmla="*/ 0 w 43"/>
                <a:gd name="T5" fmla="*/ 0 h 29"/>
                <a:gd name="T6" fmla="*/ 0 w 43"/>
                <a:gd name="T7" fmla="*/ 0 h 29"/>
                <a:gd name="T8" fmla="*/ 0 60000 65536"/>
                <a:gd name="T9" fmla="*/ 0 60000 65536"/>
                <a:gd name="T10" fmla="*/ 0 60000 65536"/>
                <a:gd name="T11" fmla="*/ 0 60000 65536"/>
                <a:gd name="T12" fmla="*/ 0 w 43"/>
                <a:gd name="T13" fmla="*/ 0 h 29"/>
                <a:gd name="T14" fmla="*/ 43 w 43"/>
                <a:gd name="T15" fmla="*/ 29 h 29"/>
              </a:gdLst>
              <a:ahLst/>
              <a:cxnLst>
                <a:cxn ang="T8">
                  <a:pos x="T0" y="T1"/>
                </a:cxn>
                <a:cxn ang="T9">
                  <a:pos x="T2" y="T3"/>
                </a:cxn>
                <a:cxn ang="T10">
                  <a:pos x="T4" y="T5"/>
                </a:cxn>
                <a:cxn ang="T11">
                  <a:pos x="T6" y="T7"/>
                </a:cxn>
              </a:cxnLst>
              <a:rect l="T12" t="T13" r="T14" b="T15"/>
              <a:pathLst>
                <a:path w="43" h="29">
                  <a:moveTo>
                    <a:pt x="0" y="0"/>
                  </a:moveTo>
                  <a:lnTo>
                    <a:pt x="0" y="24"/>
                  </a:lnTo>
                  <a:lnTo>
                    <a:pt x="43" y="29"/>
                  </a:lnTo>
                  <a:lnTo>
                    <a:pt x="0" y="0"/>
                  </a:lnTo>
                  <a:close/>
                </a:path>
              </a:pathLst>
            </a:custGeom>
            <a:solidFill>
              <a:srgbClr val="663300"/>
            </a:solidFill>
            <a:ln w="9525">
              <a:noFill/>
              <a:round/>
              <a:headEnd/>
              <a:tailEnd/>
            </a:ln>
          </p:spPr>
          <p:txBody>
            <a:bodyPr/>
            <a:lstStyle/>
            <a:p>
              <a:endParaRPr lang="tr-TR"/>
            </a:p>
          </p:txBody>
        </p:sp>
        <p:sp>
          <p:nvSpPr>
            <p:cNvPr id="17606" name="Freeform 464"/>
            <p:cNvSpPr>
              <a:spLocks/>
            </p:cNvSpPr>
            <p:nvPr/>
          </p:nvSpPr>
          <p:spPr bwMode="auto">
            <a:xfrm>
              <a:off x="5066" y="2814"/>
              <a:ext cx="21" cy="15"/>
            </a:xfrm>
            <a:custGeom>
              <a:avLst/>
              <a:gdLst>
                <a:gd name="T0" fmla="*/ 0 w 65"/>
                <a:gd name="T1" fmla="*/ 0 h 45"/>
                <a:gd name="T2" fmla="*/ 0 w 65"/>
                <a:gd name="T3" fmla="*/ 0 h 45"/>
                <a:gd name="T4" fmla="*/ 0 w 65"/>
                <a:gd name="T5" fmla="*/ 0 h 45"/>
                <a:gd name="T6" fmla="*/ 0 w 65"/>
                <a:gd name="T7" fmla="*/ 0 h 45"/>
                <a:gd name="T8" fmla="*/ 0 w 65"/>
                <a:gd name="T9" fmla="*/ 0 h 45"/>
                <a:gd name="T10" fmla="*/ 0 60000 65536"/>
                <a:gd name="T11" fmla="*/ 0 60000 65536"/>
                <a:gd name="T12" fmla="*/ 0 60000 65536"/>
                <a:gd name="T13" fmla="*/ 0 60000 65536"/>
                <a:gd name="T14" fmla="*/ 0 60000 65536"/>
                <a:gd name="T15" fmla="*/ 0 w 65"/>
                <a:gd name="T16" fmla="*/ 0 h 45"/>
                <a:gd name="T17" fmla="*/ 65 w 65"/>
                <a:gd name="T18" fmla="*/ 45 h 45"/>
              </a:gdLst>
              <a:ahLst/>
              <a:cxnLst>
                <a:cxn ang="T10">
                  <a:pos x="T0" y="T1"/>
                </a:cxn>
                <a:cxn ang="T11">
                  <a:pos x="T2" y="T3"/>
                </a:cxn>
                <a:cxn ang="T12">
                  <a:pos x="T4" y="T5"/>
                </a:cxn>
                <a:cxn ang="T13">
                  <a:pos x="T6" y="T7"/>
                </a:cxn>
                <a:cxn ang="T14">
                  <a:pos x="T8" y="T9"/>
                </a:cxn>
              </a:cxnLst>
              <a:rect l="T15" t="T16" r="T17" b="T18"/>
              <a:pathLst>
                <a:path w="65" h="45">
                  <a:moveTo>
                    <a:pt x="0" y="0"/>
                  </a:moveTo>
                  <a:lnTo>
                    <a:pt x="57" y="3"/>
                  </a:lnTo>
                  <a:lnTo>
                    <a:pt x="64" y="7"/>
                  </a:lnTo>
                  <a:lnTo>
                    <a:pt x="65" y="45"/>
                  </a:lnTo>
                  <a:lnTo>
                    <a:pt x="0" y="0"/>
                  </a:lnTo>
                  <a:close/>
                </a:path>
              </a:pathLst>
            </a:custGeom>
            <a:solidFill>
              <a:srgbClr val="997F33"/>
            </a:solidFill>
            <a:ln w="9525">
              <a:noFill/>
              <a:round/>
              <a:headEnd/>
              <a:tailEnd/>
            </a:ln>
          </p:spPr>
          <p:txBody>
            <a:bodyPr/>
            <a:lstStyle/>
            <a:p>
              <a:endParaRPr lang="tr-TR"/>
            </a:p>
          </p:txBody>
        </p:sp>
        <p:sp>
          <p:nvSpPr>
            <p:cNvPr id="17607" name="Freeform 465"/>
            <p:cNvSpPr>
              <a:spLocks/>
            </p:cNvSpPr>
            <p:nvPr/>
          </p:nvSpPr>
          <p:spPr bwMode="auto">
            <a:xfrm>
              <a:off x="5094" y="2814"/>
              <a:ext cx="36" cy="22"/>
            </a:xfrm>
            <a:custGeom>
              <a:avLst/>
              <a:gdLst>
                <a:gd name="T0" fmla="*/ 0 w 107"/>
                <a:gd name="T1" fmla="*/ 0 h 67"/>
                <a:gd name="T2" fmla="*/ 0 w 107"/>
                <a:gd name="T3" fmla="*/ 0 h 67"/>
                <a:gd name="T4" fmla="*/ 0 w 107"/>
                <a:gd name="T5" fmla="*/ 0 h 67"/>
                <a:gd name="T6" fmla="*/ 0 w 107"/>
                <a:gd name="T7" fmla="*/ 0 h 67"/>
                <a:gd name="T8" fmla="*/ 0 w 107"/>
                <a:gd name="T9" fmla="*/ 0 h 67"/>
                <a:gd name="T10" fmla="*/ 0 w 107"/>
                <a:gd name="T11" fmla="*/ 0 h 67"/>
                <a:gd name="T12" fmla="*/ 0 w 107"/>
                <a:gd name="T13" fmla="*/ 0 h 67"/>
                <a:gd name="T14" fmla="*/ 0 60000 65536"/>
                <a:gd name="T15" fmla="*/ 0 60000 65536"/>
                <a:gd name="T16" fmla="*/ 0 60000 65536"/>
                <a:gd name="T17" fmla="*/ 0 60000 65536"/>
                <a:gd name="T18" fmla="*/ 0 60000 65536"/>
                <a:gd name="T19" fmla="*/ 0 60000 65536"/>
                <a:gd name="T20" fmla="*/ 0 60000 65536"/>
                <a:gd name="T21" fmla="*/ 0 w 107"/>
                <a:gd name="T22" fmla="*/ 0 h 67"/>
                <a:gd name="T23" fmla="*/ 107 w 107"/>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67">
                  <a:moveTo>
                    <a:pt x="0" y="6"/>
                  </a:moveTo>
                  <a:lnTo>
                    <a:pt x="107" y="0"/>
                  </a:lnTo>
                  <a:lnTo>
                    <a:pt x="107" y="11"/>
                  </a:lnTo>
                  <a:lnTo>
                    <a:pt x="43" y="21"/>
                  </a:lnTo>
                  <a:lnTo>
                    <a:pt x="42" y="65"/>
                  </a:lnTo>
                  <a:lnTo>
                    <a:pt x="1" y="67"/>
                  </a:lnTo>
                  <a:lnTo>
                    <a:pt x="0" y="6"/>
                  </a:lnTo>
                  <a:close/>
                </a:path>
              </a:pathLst>
            </a:custGeom>
            <a:solidFill>
              <a:srgbClr val="663300"/>
            </a:solidFill>
            <a:ln w="9525">
              <a:noFill/>
              <a:round/>
              <a:headEnd/>
              <a:tailEnd/>
            </a:ln>
          </p:spPr>
          <p:txBody>
            <a:bodyPr/>
            <a:lstStyle/>
            <a:p>
              <a:endParaRPr lang="tr-TR"/>
            </a:p>
          </p:txBody>
        </p:sp>
        <p:sp>
          <p:nvSpPr>
            <p:cNvPr id="17608" name="Freeform 466"/>
            <p:cNvSpPr>
              <a:spLocks/>
            </p:cNvSpPr>
            <p:nvPr/>
          </p:nvSpPr>
          <p:spPr bwMode="auto">
            <a:xfrm>
              <a:off x="5112" y="2820"/>
              <a:ext cx="194" cy="41"/>
            </a:xfrm>
            <a:custGeom>
              <a:avLst/>
              <a:gdLst>
                <a:gd name="T0" fmla="*/ 0 w 581"/>
                <a:gd name="T1" fmla="*/ 0 h 121"/>
                <a:gd name="T2" fmla="*/ 0 w 581"/>
                <a:gd name="T3" fmla="*/ 0 h 121"/>
                <a:gd name="T4" fmla="*/ 0 w 581"/>
                <a:gd name="T5" fmla="*/ 0 h 121"/>
                <a:gd name="T6" fmla="*/ 0 w 581"/>
                <a:gd name="T7" fmla="*/ 0 h 121"/>
                <a:gd name="T8" fmla="*/ 0 w 581"/>
                <a:gd name="T9" fmla="*/ 0 h 121"/>
                <a:gd name="T10" fmla="*/ 0 w 581"/>
                <a:gd name="T11" fmla="*/ 0 h 121"/>
                <a:gd name="T12" fmla="*/ 0 w 581"/>
                <a:gd name="T13" fmla="*/ 0 h 121"/>
                <a:gd name="T14" fmla="*/ 0 60000 65536"/>
                <a:gd name="T15" fmla="*/ 0 60000 65536"/>
                <a:gd name="T16" fmla="*/ 0 60000 65536"/>
                <a:gd name="T17" fmla="*/ 0 60000 65536"/>
                <a:gd name="T18" fmla="*/ 0 60000 65536"/>
                <a:gd name="T19" fmla="*/ 0 60000 65536"/>
                <a:gd name="T20" fmla="*/ 0 60000 65536"/>
                <a:gd name="T21" fmla="*/ 0 w 581"/>
                <a:gd name="T22" fmla="*/ 0 h 121"/>
                <a:gd name="T23" fmla="*/ 581 w 581"/>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1" h="121">
                  <a:moveTo>
                    <a:pt x="0" y="6"/>
                  </a:moveTo>
                  <a:lnTo>
                    <a:pt x="48" y="0"/>
                  </a:lnTo>
                  <a:lnTo>
                    <a:pt x="218" y="91"/>
                  </a:lnTo>
                  <a:lnTo>
                    <a:pt x="539" y="48"/>
                  </a:lnTo>
                  <a:lnTo>
                    <a:pt x="581" y="70"/>
                  </a:lnTo>
                  <a:lnTo>
                    <a:pt x="202" y="121"/>
                  </a:lnTo>
                  <a:lnTo>
                    <a:pt x="0" y="6"/>
                  </a:lnTo>
                  <a:close/>
                </a:path>
              </a:pathLst>
            </a:custGeom>
            <a:solidFill>
              <a:srgbClr val="B2994C"/>
            </a:solidFill>
            <a:ln w="9525">
              <a:noFill/>
              <a:round/>
              <a:headEnd/>
              <a:tailEnd/>
            </a:ln>
          </p:spPr>
          <p:txBody>
            <a:bodyPr/>
            <a:lstStyle/>
            <a:p>
              <a:endParaRPr lang="tr-TR"/>
            </a:p>
          </p:txBody>
        </p:sp>
        <p:sp>
          <p:nvSpPr>
            <p:cNvPr id="17609" name="Freeform 467"/>
            <p:cNvSpPr>
              <a:spLocks/>
            </p:cNvSpPr>
            <p:nvPr/>
          </p:nvSpPr>
          <p:spPr bwMode="auto">
            <a:xfrm>
              <a:off x="5113" y="2829"/>
              <a:ext cx="23" cy="16"/>
            </a:xfrm>
            <a:custGeom>
              <a:avLst/>
              <a:gdLst>
                <a:gd name="T0" fmla="*/ 0 w 71"/>
                <a:gd name="T1" fmla="*/ 0 h 50"/>
                <a:gd name="T2" fmla="*/ 0 w 71"/>
                <a:gd name="T3" fmla="*/ 0 h 50"/>
                <a:gd name="T4" fmla="*/ 0 w 71"/>
                <a:gd name="T5" fmla="*/ 0 h 50"/>
                <a:gd name="T6" fmla="*/ 0 w 71"/>
                <a:gd name="T7" fmla="*/ 0 h 50"/>
                <a:gd name="T8" fmla="*/ 0 w 71"/>
                <a:gd name="T9" fmla="*/ 0 h 50"/>
                <a:gd name="T10" fmla="*/ 0 60000 65536"/>
                <a:gd name="T11" fmla="*/ 0 60000 65536"/>
                <a:gd name="T12" fmla="*/ 0 60000 65536"/>
                <a:gd name="T13" fmla="*/ 0 60000 65536"/>
                <a:gd name="T14" fmla="*/ 0 60000 65536"/>
                <a:gd name="T15" fmla="*/ 0 w 71"/>
                <a:gd name="T16" fmla="*/ 0 h 50"/>
                <a:gd name="T17" fmla="*/ 71 w 71"/>
                <a:gd name="T18" fmla="*/ 50 h 50"/>
              </a:gdLst>
              <a:ahLst/>
              <a:cxnLst>
                <a:cxn ang="T10">
                  <a:pos x="T0" y="T1"/>
                </a:cxn>
                <a:cxn ang="T11">
                  <a:pos x="T2" y="T3"/>
                </a:cxn>
                <a:cxn ang="T12">
                  <a:pos x="T4" y="T5"/>
                </a:cxn>
                <a:cxn ang="T13">
                  <a:pos x="T6" y="T7"/>
                </a:cxn>
                <a:cxn ang="T14">
                  <a:pos x="T8" y="T9"/>
                </a:cxn>
              </a:cxnLst>
              <a:rect l="T15" t="T16" r="T17" b="T18"/>
              <a:pathLst>
                <a:path w="71" h="50">
                  <a:moveTo>
                    <a:pt x="0" y="0"/>
                  </a:moveTo>
                  <a:lnTo>
                    <a:pt x="1" y="50"/>
                  </a:lnTo>
                  <a:lnTo>
                    <a:pt x="71" y="44"/>
                  </a:lnTo>
                  <a:lnTo>
                    <a:pt x="71" y="40"/>
                  </a:lnTo>
                  <a:lnTo>
                    <a:pt x="0" y="0"/>
                  </a:lnTo>
                  <a:close/>
                </a:path>
              </a:pathLst>
            </a:custGeom>
            <a:solidFill>
              <a:srgbClr val="663300"/>
            </a:solidFill>
            <a:ln w="9525">
              <a:noFill/>
              <a:round/>
              <a:headEnd/>
              <a:tailEnd/>
            </a:ln>
          </p:spPr>
          <p:txBody>
            <a:bodyPr/>
            <a:lstStyle/>
            <a:p>
              <a:endParaRPr lang="tr-TR"/>
            </a:p>
          </p:txBody>
        </p:sp>
        <p:sp>
          <p:nvSpPr>
            <p:cNvPr id="17610" name="Freeform 468"/>
            <p:cNvSpPr>
              <a:spLocks/>
            </p:cNvSpPr>
            <p:nvPr/>
          </p:nvSpPr>
          <p:spPr bwMode="auto">
            <a:xfrm>
              <a:off x="5114" y="2846"/>
              <a:ext cx="22" cy="16"/>
            </a:xfrm>
            <a:custGeom>
              <a:avLst/>
              <a:gdLst>
                <a:gd name="T0" fmla="*/ 0 w 66"/>
                <a:gd name="T1" fmla="*/ 0 h 47"/>
                <a:gd name="T2" fmla="*/ 0 w 66"/>
                <a:gd name="T3" fmla="*/ 0 h 47"/>
                <a:gd name="T4" fmla="*/ 0 w 66"/>
                <a:gd name="T5" fmla="*/ 0 h 47"/>
                <a:gd name="T6" fmla="*/ 0 w 66"/>
                <a:gd name="T7" fmla="*/ 0 h 47"/>
                <a:gd name="T8" fmla="*/ 0 60000 65536"/>
                <a:gd name="T9" fmla="*/ 0 60000 65536"/>
                <a:gd name="T10" fmla="*/ 0 60000 65536"/>
                <a:gd name="T11" fmla="*/ 0 60000 65536"/>
                <a:gd name="T12" fmla="*/ 0 w 66"/>
                <a:gd name="T13" fmla="*/ 0 h 47"/>
                <a:gd name="T14" fmla="*/ 66 w 66"/>
                <a:gd name="T15" fmla="*/ 47 h 47"/>
              </a:gdLst>
              <a:ahLst/>
              <a:cxnLst>
                <a:cxn ang="T8">
                  <a:pos x="T0" y="T1"/>
                </a:cxn>
                <a:cxn ang="T9">
                  <a:pos x="T2" y="T3"/>
                </a:cxn>
                <a:cxn ang="T10">
                  <a:pos x="T4" y="T5"/>
                </a:cxn>
                <a:cxn ang="T11">
                  <a:pos x="T6" y="T7"/>
                </a:cxn>
              </a:cxnLst>
              <a:rect l="T12" t="T13" r="T14" b="T15"/>
              <a:pathLst>
                <a:path w="66" h="47">
                  <a:moveTo>
                    <a:pt x="0" y="5"/>
                  </a:moveTo>
                  <a:lnTo>
                    <a:pt x="66" y="0"/>
                  </a:lnTo>
                  <a:lnTo>
                    <a:pt x="63" y="47"/>
                  </a:lnTo>
                  <a:lnTo>
                    <a:pt x="0" y="5"/>
                  </a:lnTo>
                  <a:close/>
                </a:path>
              </a:pathLst>
            </a:custGeom>
            <a:solidFill>
              <a:srgbClr val="997F33"/>
            </a:solidFill>
            <a:ln w="9525">
              <a:noFill/>
              <a:round/>
              <a:headEnd/>
              <a:tailEnd/>
            </a:ln>
          </p:spPr>
          <p:txBody>
            <a:bodyPr/>
            <a:lstStyle/>
            <a:p>
              <a:endParaRPr lang="tr-TR"/>
            </a:p>
          </p:txBody>
        </p:sp>
        <p:sp>
          <p:nvSpPr>
            <p:cNvPr id="17611" name="Freeform 469"/>
            <p:cNvSpPr>
              <a:spLocks/>
            </p:cNvSpPr>
            <p:nvPr/>
          </p:nvSpPr>
          <p:spPr bwMode="auto">
            <a:xfrm>
              <a:off x="5142" y="2845"/>
              <a:ext cx="28" cy="19"/>
            </a:xfrm>
            <a:custGeom>
              <a:avLst/>
              <a:gdLst>
                <a:gd name="T0" fmla="*/ 0 w 83"/>
                <a:gd name="T1" fmla="*/ 0 h 55"/>
                <a:gd name="T2" fmla="*/ 0 w 83"/>
                <a:gd name="T3" fmla="*/ 0 h 55"/>
                <a:gd name="T4" fmla="*/ 0 w 83"/>
                <a:gd name="T5" fmla="*/ 0 h 55"/>
                <a:gd name="T6" fmla="*/ 0 w 83"/>
                <a:gd name="T7" fmla="*/ 0 h 55"/>
                <a:gd name="T8" fmla="*/ 0 60000 65536"/>
                <a:gd name="T9" fmla="*/ 0 60000 65536"/>
                <a:gd name="T10" fmla="*/ 0 60000 65536"/>
                <a:gd name="T11" fmla="*/ 0 60000 65536"/>
                <a:gd name="T12" fmla="*/ 0 w 83"/>
                <a:gd name="T13" fmla="*/ 0 h 55"/>
                <a:gd name="T14" fmla="*/ 83 w 83"/>
                <a:gd name="T15" fmla="*/ 55 h 55"/>
              </a:gdLst>
              <a:ahLst/>
              <a:cxnLst>
                <a:cxn ang="T8">
                  <a:pos x="T0" y="T1"/>
                </a:cxn>
                <a:cxn ang="T9">
                  <a:pos x="T2" y="T3"/>
                </a:cxn>
                <a:cxn ang="T10">
                  <a:pos x="T4" y="T5"/>
                </a:cxn>
                <a:cxn ang="T11">
                  <a:pos x="T6" y="T7"/>
                </a:cxn>
              </a:cxnLst>
              <a:rect l="T12" t="T13" r="T14" b="T15"/>
              <a:pathLst>
                <a:path w="83" h="55">
                  <a:moveTo>
                    <a:pt x="1" y="0"/>
                  </a:moveTo>
                  <a:lnTo>
                    <a:pt x="0" y="55"/>
                  </a:lnTo>
                  <a:lnTo>
                    <a:pt x="83" y="42"/>
                  </a:lnTo>
                  <a:lnTo>
                    <a:pt x="1" y="0"/>
                  </a:lnTo>
                  <a:close/>
                </a:path>
              </a:pathLst>
            </a:custGeom>
            <a:solidFill>
              <a:srgbClr val="663300"/>
            </a:solidFill>
            <a:ln w="9525">
              <a:noFill/>
              <a:round/>
              <a:headEnd/>
              <a:tailEnd/>
            </a:ln>
          </p:spPr>
          <p:txBody>
            <a:bodyPr/>
            <a:lstStyle/>
            <a:p>
              <a:endParaRPr lang="tr-TR"/>
            </a:p>
          </p:txBody>
        </p:sp>
        <p:sp>
          <p:nvSpPr>
            <p:cNvPr id="17612" name="Freeform 470"/>
            <p:cNvSpPr>
              <a:spLocks/>
            </p:cNvSpPr>
            <p:nvPr/>
          </p:nvSpPr>
          <p:spPr bwMode="auto">
            <a:xfrm>
              <a:off x="5143" y="2861"/>
              <a:ext cx="32" cy="31"/>
            </a:xfrm>
            <a:custGeom>
              <a:avLst/>
              <a:gdLst>
                <a:gd name="T0" fmla="*/ 0 w 96"/>
                <a:gd name="T1" fmla="*/ 0 h 92"/>
                <a:gd name="T2" fmla="*/ 0 w 96"/>
                <a:gd name="T3" fmla="*/ 0 h 92"/>
                <a:gd name="T4" fmla="*/ 0 w 96"/>
                <a:gd name="T5" fmla="*/ 0 h 92"/>
                <a:gd name="T6" fmla="*/ 0 w 96"/>
                <a:gd name="T7" fmla="*/ 0 h 92"/>
                <a:gd name="T8" fmla="*/ 0 w 96"/>
                <a:gd name="T9" fmla="*/ 0 h 92"/>
                <a:gd name="T10" fmla="*/ 0 60000 65536"/>
                <a:gd name="T11" fmla="*/ 0 60000 65536"/>
                <a:gd name="T12" fmla="*/ 0 60000 65536"/>
                <a:gd name="T13" fmla="*/ 0 60000 65536"/>
                <a:gd name="T14" fmla="*/ 0 60000 65536"/>
                <a:gd name="T15" fmla="*/ 0 w 96"/>
                <a:gd name="T16" fmla="*/ 0 h 92"/>
                <a:gd name="T17" fmla="*/ 96 w 96"/>
                <a:gd name="T18" fmla="*/ 92 h 92"/>
              </a:gdLst>
              <a:ahLst/>
              <a:cxnLst>
                <a:cxn ang="T10">
                  <a:pos x="T0" y="T1"/>
                </a:cxn>
                <a:cxn ang="T11">
                  <a:pos x="T2" y="T3"/>
                </a:cxn>
                <a:cxn ang="T12">
                  <a:pos x="T4" y="T5"/>
                </a:cxn>
                <a:cxn ang="T13">
                  <a:pos x="T6" y="T7"/>
                </a:cxn>
                <a:cxn ang="T14">
                  <a:pos x="T8" y="T9"/>
                </a:cxn>
              </a:cxnLst>
              <a:rect l="T15" t="T16" r="T17" b="T18"/>
              <a:pathLst>
                <a:path w="96" h="92">
                  <a:moveTo>
                    <a:pt x="0" y="17"/>
                  </a:moveTo>
                  <a:lnTo>
                    <a:pt x="87" y="0"/>
                  </a:lnTo>
                  <a:lnTo>
                    <a:pt x="96" y="4"/>
                  </a:lnTo>
                  <a:lnTo>
                    <a:pt x="94" y="92"/>
                  </a:lnTo>
                  <a:lnTo>
                    <a:pt x="0" y="17"/>
                  </a:lnTo>
                  <a:close/>
                </a:path>
              </a:pathLst>
            </a:custGeom>
            <a:solidFill>
              <a:srgbClr val="997F33"/>
            </a:solidFill>
            <a:ln w="9525">
              <a:noFill/>
              <a:round/>
              <a:headEnd/>
              <a:tailEnd/>
            </a:ln>
          </p:spPr>
          <p:txBody>
            <a:bodyPr/>
            <a:lstStyle/>
            <a:p>
              <a:endParaRPr lang="tr-TR"/>
            </a:p>
          </p:txBody>
        </p:sp>
        <p:sp>
          <p:nvSpPr>
            <p:cNvPr id="17613" name="Freeform 471"/>
            <p:cNvSpPr>
              <a:spLocks/>
            </p:cNvSpPr>
            <p:nvPr/>
          </p:nvSpPr>
          <p:spPr bwMode="auto">
            <a:xfrm>
              <a:off x="5181" y="2847"/>
              <a:ext cx="130" cy="48"/>
            </a:xfrm>
            <a:custGeom>
              <a:avLst/>
              <a:gdLst>
                <a:gd name="T0" fmla="*/ 0 w 390"/>
                <a:gd name="T1" fmla="*/ 0 h 142"/>
                <a:gd name="T2" fmla="*/ 0 w 390"/>
                <a:gd name="T3" fmla="*/ 0 h 142"/>
                <a:gd name="T4" fmla="*/ 0 w 390"/>
                <a:gd name="T5" fmla="*/ 0 h 142"/>
                <a:gd name="T6" fmla="*/ 0 w 390"/>
                <a:gd name="T7" fmla="*/ 0 h 142"/>
                <a:gd name="T8" fmla="*/ 0 w 390"/>
                <a:gd name="T9" fmla="*/ 0 h 142"/>
                <a:gd name="T10" fmla="*/ 0 60000 65536"/>
                <a:gd name="T11" fmla="*/ 0 60000 65536"/>
                <a:gd name="T12" fmla="*/ 0 60000 65536"/>
                <a:gd name="T13" fmla="*/ 0 60000 65536"/>
                <a:gd name="T14" fmla="*/ 0 60000 65536"/>
                <a:gd name="T15" fmla="*/ 0 w 390"/>
                <a:gd name="T16" fmla="*/ 0 h 142"/>
                <a:gd name="T17" fmla="*/ 390 w 390"/>
                <a:gd name="T18" fmla="*/ 142 h 142"/>
              </a:gdLst>
              <a:ahLst/>
              <a:cxnLst>
                <a:cxn ang="T10">
                  <a:pos x="T0" y="T1"/>
                </a:cxn>
                <a:cxn ang="T11">
                  <a:pos x="T2" y="T3"/>
                </a:cxn>
                <a:cxn ang="T12">
                  <a:pos x="T4" y="T5"/>
                </a:cxn>
                <a:cxn ang="T13">
                  <a:pos x="T6" y="T7"/>
                </a:cxn>
                <a:cxn ang="T14">
                  <a:pos x="T8" y="T9"/>
                </a:cxn>
              </a:cxnLst>
              <a:rect l="T15" t="T16" r="T17" b="T18"/>
              <a:pathLst>
                <a:path w="390" h="142">
                  <a:moveTo>
                    <a:pt x="0" y="52"/>
                  </a:moveTo>
                  <a:lnTo>
                    <a:pt x="1" y="142"/>
                  </a:lnTo>
                  <a:lnTo>
                    <a:pt x="383" y="81"/>
                  </a:lnTo>
                  <a:lnTo>
                    <a:pt x="390" y="0"/>
                  </a:lnTo>
                  <a:lnTo>
                    <a:pt x="0" y="52"/>
                  </a:lnTo>
                  <a:close/>
                </a:path>
              </a:pathLst>
            </a:custGeom>
            <a:solidFill>
              <a:srgbClr val="663300"/>
            </a:solidFill>
            <a:ln w="9525">
              <a:noFill/>
              <a:round/>
              <a:headEnd/>
              <a:tailEnd/>
            </a:ln>
          </p:spPr>
          <p:txBody>
            <a:bodyPr/>
            <a:lstStyle/>
            <a:p>
              <a:endParaRPr lang="tr-TR"/>
            </a:p>
          </p:txBody>
        </p:sp>
        <p:sp>
          <p:nvSpPr>
            <p:cNvPr id="17614" name="Freeform 472"/>
            <p:cNvSpPr>
              <a:spLocks/>
            </p:cNvSpPr>
            <p:nvPr/>
          </p:nvSpPr>
          <p:spPr bwMode="auto">
            <a:xfrm>
              <a:off x="4699" y="2791"/>
              <a:ext cx="37" cy="76"/>
            </a:xfrm>
            <a:custGeom>
              <a:avLst/>
              <a:gdLst>
                <a:gd name="T0" fmla="*/ 0 w 109"/>
                <a:gd name="T1" fmla="*/ 0 h 228"/>
                <a:gd name="T2" fmla="*/ 0 w 109"/>
                <a:gd name="T3" fmla="*/ 0 h 228"/>
                <a:gd name="T4" fmla="*/ 0 w 109"/>
                <a:gd name="T5" fmla="*/ 0 h 228"/>
                <a:gd name="T6" fmla="*/ 0 w 109"/>
                <a:gd name="T7" fmla="*/ 0 h 228"/>
                <a:gd name="T8" fmla="*/ 0 w 109"/>
                <a:gd name="T9" fmla="*/ 0 h 228"/>
                <a:gd name="T10" fmla="*/ 0 w 109"/>
                <a:gd name="T11" fmla="*/ 0 h 228"/>
                <a:gd name="T12" fmla="*/ 0 w 109"/>
                <a:gd name="T13" fmla="*/ 0 h 228"/>
                <a:gd name="T14" fmla="*/ 0 60000 65536"/>
                <a:gd name="T15" fmla="*/ 0 60000 65536"/>
                <a:gd name="T16" fmla="*/ 0 60000 65536"/>
                <a:gd name="T17" fmla="*/ 0 60000 65536"/>
                <a:gd name="T18" fmla="*/ 0 60000 65536"/>
                <a:gd name="T19" fmla="*/ 0 60000 65536"/>
                <a:gd name="T20" fmla="*/ 0 60000 65536"/>
                <a:gd name="T21" fmla="*/ 0 w 109"/>
                <a:gd name="T22" fmla="*/ 0 h 228"/>
                <a:gd name="T23" fmla="*/ 109 w 109"/>
                <a:gd name="T24" fmla="*/ 228 h 2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9" h="228">
                  <a:moveTo>
                    <a:pt x="6" y="23"/>
                  </a:moveTo>
                  <a:lnTo>
                    <a:pt x="109" y="0"/>
                  </a:lnTo>
                  <a:lnTo>
                    <a:pt x="106" y="175"/>
                  </a:lnTo>
                  <a:lnTo>
                    <a:pt x="0" y="228"/>
                  </a:lnTo>
                  <a:lnTo>
                    <a:pt x="9" y="173"/>
                  </a:lnTo>
                  <a:lnTo>
                    <a:pt x="6" y="171"/>
                  </a:lnTo>
                  <a:lnTo>
                    <a:pt x="6" y="23"/>
                  </a:lnTo>
                  <a:close/>
                </a:path>
              </a:pathLst>
            </a:custGeom>
            <a:solidFill>
              <a:srgbClr val="BF8C66"/>
            </a:solidFill>
            <a:ln w="9525">
              <a:noFill/>
              <a:round/>
              <a:headEnd/>
              <a:tailEnd/>
            </a:ln>
          </p:spPr>
          <p:txBody>
            <a:bodyPr/>
            <a:lstStyle/>
            <a:p>
              <a:endParaRPr lang="tr-TR"/>
            </a:p>
          </p:txBody>
        </p:sp>
        <p:sp>
          <p:nvSpPr>
            <p:cNvPr id="17615" name="Freeform 473"/>
            <p:cNvSpPr>
              <a:spLocks/>
            </p:cNvSpPr>
            <p:nvPr/>
          </p:nvSpPr>
          <p:spPr bwMode="auto">
            <a:xfrm>
              <a:off x="4738" y="2784"/>
              <a:ext cx="24" cy="63"/>
            </a:xfrm>
            <a:custGeom>
              <a:avLst/>
              <a:gdLst>
                <a:gd name="T0" fmla="*/ 0 w 73"/>
                <a:gd name="T1" fmla="*/ 0 h 188"/>
                <a:gd name="T2" fmla="*/ 0 w 73"/>
                <a:gd name="T3" fmla="*/ 0 h 188"/>
                <a:gd name="T4" fmla="*/ 0 w 73"/>
                <a:gd name="T5" fmla="*/ 0 h 188"/>
                <a:gd name="T6" fmla="*/ 0 w 73"/>
                <a:gd name="T7" fmla="*/ 0 h 188"/>
                <a:gd name="T8" fmla="*/ 0 w 73"/>
                <a:gd name="T9" fmla="*/ 0 h 188"/>
                <a:gd name="T10" fmla="*/ 0 w 73"/>
                <a:gd name="T11" fmla="*/ 0 h 188"/>
                <a:gd name="T12" fmla="*/ 0 60000 65536"/>
                <a:gd name="T13" fmla="*/ 0 60000 65536"/>
                <a:gd name="T14" fmla="*/ 0 60000 65536"/>
                <a:gd name="T15" fmla="*/ 0 60000 65536"/>
                <a:gd name="T16" fmla="*/ 0 60000 65536"/>
                <a:gd name="T17" fmla="*/ 0 60000 65536"/>
                <a:gd name="T18" fmla="*/ 0 w 73"/>
                <a:gd name="T19" fmla="*/ 0 h 188"/>
                <a:gd name="T20" fmla="*/ 73 w 73"/>
                <a:gd name="T21" fmla="*/ 188 h 188"/>
              </a:gdLst>
              <a:ahLst/>
              <a:cxnLst>
                <a:cxn ang="T12">
                  <a:pos x="T0" y="T1"/>
                </a:cxn>
                <a:cxn ang="T13">
                  <a:pos x="T2" y="T3"/>
                </a:cxn>
                <a:cxn ang="T14">
                  <a:pos x="T4" y="T5"/>
                </a:cxn>
                <a:cxn ang="T15">
                  <a:pos x="T6" y="T7"/>
                </a:cxn>
                <a:cxn ang="T16">
                  <a:pos x="T8" y="T9"/>
                </a:cxn>
                <a:cxn ang="T17">
                  <a:pos x="T10" y="T11"/>
                </a:cxn>
              </a:cxnLst>
              <a:rect l="T18" t="T19" r="T20" b="T21"/>
              <a:pathLst>
                <a:path w="73" h="188">
                  <a:moveTo>
                    <a:pt x="2" y="18"/>
                  </a:moveTo>
                  <a:lnTo>
                    <a:pt x="0" y="188"/>
                  </a:lnTo>
                  <a:lnTo>
                    <a:pt x="44" y="173"/>
                  </a:lnTo>
                  <a:lnTo>
                    <a:pt x="68" y="157"/>
                  </a:lnTo>
                  <a:lnTo>
                    <a:pt x="73" y="0"/>
                  </a:lnTo>
                  <a:lnTo>
                    <a:pt x="2" y="18"/>
                  </a:lnTo>
                  <a:close/>
                </a:path>
              </a:pathLst>
            </a:custGeom>
            <a:solidFill>
              <a:srgbClr val="BF8C66"/>
            </a:solidFill>
            <a:ln w="9525">
              <a:noFill/>
              <a:round/>
              <a:headEnd/>
              <a:tailEnd/>
            </a:ln>
          </p:spPr>
          <p:txBody>
            <a:bodyPr/>
            <a:lstStyle/>
            <a:p>
              <a:endParaRPr lang="tr-TR"/>
            </a:p>
          </p:txBody>
        </p:sp>
        <p:sp>
          <p:nvSpPr>
            <p:cNvPr id="17616" name="Freeform 474"/>
            <p:cNvSpPr>
              <a:spLocks/>
            </p:cNvSpPr>
            <p:nvPr/>
          </p:nvSpPr>
          <p:spPr bwMode="auto">
            <a:xfrm>
              <a:off x="4702" y="2722"/>
              <a:ext cx="34" cy="72"/>
            </a:xfrm>
            <a:custGeom>
              <a:avLst/>
              <a:gdLst>
                <a:gd name="T0" fmla="*/ 0 w 101"/>
                <a:gd name="T1" fmla="*/ 0 h 216"/>
                <a:gd name="T2" fmla="*/ 0 w 101"/>
                <a:gd name="T3" fmla="*/ 0 h 216"/>
                <a:gd name="T4" fmla="*/ 0 w 101"/>
                <a:gd name="T5" fmla="*/ 0 h 216"/>
                <a:gd name="T6" fmla="*/ 0 w 101"/>
                <a:gd name="T7" fmla="*/ 0 h 216"/>
                <a:gd name="T8" fmla="*/ 0 w 101"/>
                <a:gd name="T9" fmla="*/ 0 h 216"/>
                <a:gd name="T10" fmla="*/ 0 60000 65536"/>
                <a:gd name="T11" fmla="*/ 0 60000 65536"/>
                <a:gd name="T12" fmla="*/ 0 60000 65536"/>
                <a:gd name="T13" fmla="*/ 0 60000 65536"/>
                <a:gd name="T14" fmla="*/ 0 60000 65536"/>
                <a:gd name="T15" fmla="*/ 0 w 101"/>
                <a:gd name="T16" fmla="*/ 0 h 216"/>
                <a:gd name="T17" fmla="*/ 101 w 101"/>
                <a:gd name="T18" fmla="*/ 216 h 216"/>
              </a:gdLst>
              <a:ahLst/>
              <a:cxnLst>
                <a:cxn ang="T10">
                  <a:pos x="T0" y="T1"/>
                </a:cxn>
                <a:cxn ang="T11">
                  <a:pos x="T2" y="T3"/>
                </a:cxn>
                <a:cxn ang="T12">
                  <a:pos x="T4" y="T5"/>
                </a:cxn>
                <a:cxn ang="T13">
                  <a:pos x="T6" y="T7"/>
                </a:cxn>
                <a:cxn ang="T14">
                  <a:pos x="T8" y="T9"/>
                </a:cxn>
              </a:cxnLst>
              <a:rect l="T15" t="T16" r="T17" b="T18"/>
              <a:pathLst>
                <a:path w="101" h="216">
                  <a:moveTo>
                    <a:pt x="0" y="0"/>
                  </a:moveTo>
                  <a:lnTo>
                    <a:pt x="101" y="0"/>
                  </a:lnTo>
                  <a:lnTo>
                    <a:pt x="98" y="190"/>
                  </a:lnTo>
                  <a:lnTo>
                    <a:pt x="0" y="216"/>
                  </a:lnTo>
                  <a:lnTo>
                    <a:pt x="0" y="0"/>
                  </a:lnTo>
                  <a:close/>
                </a:path>
              </a:pathLst>
            </a:custGeom>
            <a:solidFill>
              <a:srgbClr val="BF8C66"/>
            </a:solidFill>
            <a:ln w="9525">
              <a:noFill/>
              <a:round/>
              <a:headEnd/>
              <a:tailEnd/>
            </a:ln>
          </p:spPr>
          <p:txBody>
            <a:bodyPr/>
            <a:lstStyle/>
            <a:p>
              <a:endParaRPr lang="tr-TR"/>
            </a:p>
          </p:txBody>
        </p:sp>
        <p:sp>
          <p:nvSpPr>
            <p:cNvPr id="17617" name="Freeform 475"/>
            <p:cNvSpPr>
              <a:spLocks/>
            </p:cNvSpPr>
            <p:nvPr/>
          </p:nvSpPr>
          <p:spPr bwMode="auto">
            <a:xfrm>
              <a:off x="4738" y="2722"/>
              <a:ext cx="25" cy="63"/>
            </a:xfrm>
            <a:custGeom>
              <a:avLst/>
              <a:gdLst>
                <a:gd name="T0" fmla="*/ 0 w 74"/>
                <a:gd name="T1" fmla="*/ 0 h 190"/>
                <a:gd name="T2" fmla="*/ 0 w 74"/>
                <a:gd name="T3" fmla="*/ 0 h 190"/>
                <a:gd name="T4" fmla="*/ 0 w 74"/>
                <a:gd name="T5" fmla="*/ 0 h 190"/>
                <a:gd name="T6" fmla="*/ 0 w 74"/>
                <a:gd name="T7" fmla="*/ 0 h 190"/>
                <a:gd name="T8" fmla="*/ 0 w 74"/>
                <a:gd name="T9" fmla="*/ 0 h 190"/>
                <a:gd name="T10" fmla="*/ 0 60000 65536"/>
                <a:gd name="T11" fmla="*/ 0 60000 65536"/>
                <a:gd name="T12" fmla="*/ 0 60000 65536"/>
                <a:gd name="T13" fmla="*/ 0 60000 65536"/>
                <a:gd name="T14" fmla="*/ 0 60000 65536"/>
                <a:gd name="T15" fmla="*/ 0 w 74"/>
                <a:gd name="T16" fmla="*/ 0 h 190"/>
                <a:gd name="T17" fmla="*/ 74 w 74"/>
                <a:gd name="T18" fmla="*/ 190 h 190"/>
              </a:gdLst>
              <a:ahLst/>
              <a:cxnLst>
                <a:cxn ang="T10">
                  <a:pos x="T0" y="T1"/>
                </a:cxn>
                <a:cxn ang="T11">
                  <a:pos x="T2" y="T3"/>
                </a:cxn>
                <a:cxn ang="T12">
                  <a:pos x="T4" y="T5"/>
                </a:cxn>
                <a:cxn ang="T13">
                  <a:pos x="T6" y="T7"/>
                </a:cxn>
                <a:cxn ang="T14">
                  <a:pos x="T8" y="T9"/>
                </a:cxn>
              </a:cxnLst>
              <a:rect l="T15" t="T16" r="T17" b="T18"/>
              <a:pathLst>
                <a:path w="74" h="190">
                  <a:moveTo>
                    <a:pt x="4" y="1"/>
                  </a:moveTo>
                  <a:lnTo>
                    <a:pt x="0" y="190"/>
                  </a:lnTo>
                  <a:lnTo>
                    <a:pt x="67" y="177"/>
                  </a:lnTo>
                  <a:lnTo>
                    <a:pt x="74" y="0"/>
                  </a:lnTo>
                  <a:lnTo>
                    <a:pt x="4" y="1"/>
                  </a:lnTo>
                  <a:close/>
                </a:path>
              </a:pathLst>
            </a:custGeom>
            <a:solidFill>
              <a:srgbClr val="BF8C66"/>
            </a:solidFill>
            <a:ln w="9525">
              <a:noFill/>
              <a:round/>
              <a:headEnd/>
              <a:tailEnd/>
            </a:ln>
          </p:spPr>
          <p:txBody>
            <a:bodyPr/>
            <a:lstStyle/>
            <a:p>
              <a:endParaRPr lang="tr-TR"/>
            </a:p>
          </p:txBody>
        </p:sp>
        <p:sp>
          <p:nvSpPr>
            <p:cNvPr id="17618" name="Freeform 476"/>
            <p:cNvSpPr>
              <a:spLocks/>
            </p:cNvSpPr>
            <p:nvPr/>
          </p:nvSpPr>
          <p:spPr bwMode="auto">
            <a:xfrm>
              <a:off x="4709" y="2662"/>
              <a:ext cx="43" cy="56"/>
            </a:xfrm>
            <a:custGeom>
              <a:avLst/>
              <a:gdLst>
                <a:gd name="T0" fmla="*/ 0 w 130"/>
                <a:gd name="T1" fmla="*/ 0 h 168"/>
                <a:gd name="T2" fmla="*/ 0 w 130"/>
                <a:gd name="T3" fmla="*/ 0 h 168"/>
                <a:gd name="T4" fmla="*/ 0 w 130"/>
                <a:gd name="T5" fmla="*/ 0 h 168"/>
                <a:gd name="T6" fmla="*/ 0 w 130"/>
                <a:gd name="T7" fmla="*/ 0 h 168"/>
                <a:gd name="T8" fmla="*/ 0 w 130"/>
                <a:gd name="T9" fmla="*/ 0 h 168"/>
                <a:gd name="T10" fmla="*/ 0 w 130"/>
                <a:gd name="T11" fmla="*/ 0 h 168"/>
                <a:gd name="T12" fmla="*/ 0 60000 65536"/>
                <a:gd name="T13" fmla="*/ 0 60000 65536"/>
                <a:gd name="T14" fmla="*/ 0 60000 65536"/>
                <a:gd name="T15" fmla="*/ 0 60000 65536"/>
                <a:gd name="T16" fmla="*/ 0 60000 65536"/>
                <a:gd name="T17" fmla="*/ 0 60000 65536"/>
                <a:gd name="T18" fmla="*/ 0 w 130"/>
                <a:gd name="T19" fmla="*/ 0 h 168"/>
                <a:gd name="T20" fmla="*/ 130 w 130"/>
                <a:gd name="T21" fmla="*/ 168 h 168"/>
              </a:gdLst>
              <a:ahLst/>
              <a:cxnLst>
                <a:cxn ang="T12">
                  <a:pos x="T0" y="T1"/>
                </a:cxn>
                <a:cxn ang="T13">
                  <a:pos x="T2" y="T3"/>
                </a:cxn>
                <a:cxn ang="T14">
                  <a:pos x="T4" y="T5"/>
                </a:cxn>
                <a:cxn ang="T15">
                  <a:pos x="T6" y="T7"/>
                </a:cxn>
                <a:cxn ang="T16">
                  <a:pos x="T8" y="T9"/>
                </a:cxn>
                <a:cxn ang="T17">
                  <a:pos x="T10" y="T11"/>
                </a:cxn>
              </a:cxnLst>
              <a:rect l="T18" t="T19" r="T20" b="T21"/>
              <a:pathLst>
                <a:path w="130" h="168">
                  <a:moveTo>
                    <a:pt x="5" y="167"/>
                  </a:moveTo>
                  <a:lnTo>
                    <a:pt x="130" y="168"/>
                  </a:lnTo>
                  <a:lnTo>
                    <a:pt x="128" y="20"/>
                  </a:lnTo>
                  <a:lnTo>
                    <a:pt x="43" y="2"/>
                  </a:lnTo>
                  <a:lnTo>
                    <a:pt x="0" y="0"/>
                  </a:lnTo>
                  <a:lnTo>
                    <a:pt x="5" y="167"/>
                  </a:lnTo>
                  <a:close/>
                </a:path>
              </a:pathLst>
            </a:custGeom>
            <a:solidFill>
              <a:srgbClr val="BF8C66"/>
            </a:solidFill>
            <a:ln w="9525">
              <a:noFill/>
              <a:round/>
              <a:headEnd/>
              <a:tailEnd/>
            </a:ln>
          </p:spPr>
          <p:txBody>
            <a:bodyPr/>
            <a:lstStyle/>
            <a:p>
              <a:endParaRPr lang="tr-TR"/>
            </a:p>
          </p:txBody>
        </p:sp>
        <p:sp>
          <p:nvSpPr>
            <p:cNvPr id="17619" name="Freeform 477"/>
            <p:cNvSpPr>
              <a:spLocks/>
            </p:cNvSpPr>
            <p:nvPr/>
          </p:nvSpPr>
          <p:spPr bwMode="auto">
            <a:xfrm>
              <a:off x="4718" y="2614"/>
              <a:ext cx="34" cy="51"/>
            </a:xfrm>
            <a:custGeom>
              <a:avLst/>
              <a:gdLst>
                <a:gd name="T0" fmla="*/ 0 w 104"/>
                <a:gd name="T1" fmla="*/ 0 h 155"/>
                <a:gd name="T2" fmla="*/ 0 w 104"/>
                <a:gd name="T3" fmla="*/ 0 h 155"/>
                <a:gd name="T4" fmla="*/ 0 w 104"/>
                <a:gd name="T5" fmla="*/ 0 h 155"/>
                <a:gd name="T6" fmla="*/ 0 w 104"/>
                <a:gd name="T7" fmla="*/ 0 h 155"/>
                <a:gd name="T8" fmla="*/ 0 w 104"/>
                <a:gd name="T9" fmla="*/ 0 h 155"/>
                <a:gd name="T10" fmla="*/ 0 60000 65536"/>
                <a:gd name="T11" fmla="*/ 0 60000 65536"/>
                <a:gd name="T12" fmla="*/ 0 60000 65536"/>
                <a:gd name="T13" fmla="*/ 0 60000 65536"/>
                <a:gd name="T14" fmla="*/ 0 60000 65536"/>
                <a:gd name="T15" fmla="*/ 0 w 104"/>
                <a:gd name="T16" fmla="*/ 0 h 155"/>
                <a:gd name="T17" fmla="*/ 104 w 104"/>
                <a:gd name="T18" fmla="*/ 155 h 155"/>
              </a:gdLst>
              <a:ahLst/>
              <a:cxnLst>
                <a:cxn ang="T10">
                  <a:pos x="T0" y="T1"/>
                </a:cxn>
                <a:cxn ang="T11">
                  <a:pos x="T2" y="T3"/>
                </a:cxn>
                <a:cxn ang="T12">
                  <a:pos x="T4" y="T5"/>
                </a:cxn>
                <a:cxn ang="T13">
                  <a:pos x="T6" y="T7"/>
                </a:cxn>
                <a:cxn ang="T14">
                  <a:pos x="T8" y="T9"/>
                </a:cxn>
              </a:cxnLst>
              <a:rect l="T15" t="T16" r="T17" b="T18"/>
              <a:pathLst>
                <a:path w="104" h="155">
                  <a:moveTo>
                    <a:pt x="1" y="0"/>
                  </a:moveTo>
                  <a:lnTo>
                    <a:pt x="0" y="133"/>
                  </a:lnTo>
                  <a:lnTo>
                    <a:pt x="100" y="155"/>
                  </a:lnTo>
                  <a:lnTo>
                    <a:pt x="104" y="33"/>
                  </a:lnTo>
                  <a:lnTo>
                    <a:pt x="1" y="0"/>
                  </a:lnTo>
                  <a:close/>
                </a:path>
              </a:pathLst>
            </a:custGeom>
            <a:solidFill>
              <a:srgbClr val="BF8C66"/>
            </a:solidFill>
            <a:ln w="9525">
              <a:noFill/>
              <a:round/>
              <a:headEnd/>
              <a:tailEnd/>
            </a:ln>
          </p:spPr>
          <p:txBody>
            <a:bodyPr/>
            <a:lstStyle/>
            <a:p>
              <a:endParaRPr lang="tr-TR"/>
            </a:p>
          </p:txBody>
        </p:sp>
        <p:sp>
          <p:nvSpPr>
            <p:cNvPr id="17620" name="Freeform 478"/>
            <p:cNvSpPr>
              <a:spLocks/>
            </p:cNvSpPr>
            <p:nvPr/>
          </p:nvSpPr>
          <p:spPr bwMode="auto">
            <a:xfrm>
              <a:off x="4804" y="2632"/>
              <a:ext cx="20" cy="57"/>
            </a:xfrm>
            <a:custGeom>
              <a:avLst/>
              <a:gdLst>
                <a:gd name="T0" fmla="*/ 0 w 59"/>
                <a:gd name="T1" fmla="*/ 0 h 172"/>
                <a:gd name="T2" fmla="*/ 0 w 59"/>
                <a:gd name="T3" fmla="*/ 0 h 172"/>
                <a:gd name="T4" fmla="*/ 0 w 59"/>
                <a:gd name="T5" fmla="*/ 0 h 172"/>
                <a:gd name="T6" fmla="*/ 0 w 59"/>
                <a:gd name="T7" fmla="*/ 0 h 172"/>
                <a:gd name="T8" fmla="*/ 0 w 59"/>
                <a:gd name="T9" fmla="*/ 0 h 172"/>
                <a:gd name="T10" fmla="*/ 0 60000 65536"/>
                <a:gd name="T11" fmla="*/ 0 60000 65536"/>
                <a:gd name="T12" fmla="*/ 0 60000 65536"/>
                <a:gd name="T13" fmla="*/ 0 60000 65536"/>
                <a:gd name="T14" fmla="*/ 0 60000 65536"/>
                <a:gd name="T15" fmla="*/ 0 w 59"/>
                <a:gd name="T16" fmla="*/ 0 h 172"/>
                <a:gd name="T17" fmla="*/ 59 w 59"/>
                <a:gd name="T18" fmla="*/ 172 h 172"/>
              </a:gdLst>
              <a:ahLst/>
              <a:cxnLst>
                <a:cxn ang="T10">
                  <a:pos x="T0" y="T1"/>
                </a:cxn>
                <a:cxn ang="T11">
                  <a:pos x="T2" y="T3"/>
                </a:cxn>
                <a:cxn ang="T12">
                  <a:pos x="T4" y="T5"/>
                </a:cxn>
                <a:cxn ang="T13">
                  <a:pos x="T6" y="T7"/>
                </a:cxn>
                <a:cxn ang="T14">
                  <a:pos x="T8" y="T9"/>
                </a:cxn>
              </a:cxnLst>
              <a:rect l="T15" t="T16" r="T17" b="T18"/>
              <a:pathLst>
                <a:path w="59" h="172">
                  <a:moveTo>
                    <a:pt x="2" y="0"/>
                  </a:moveTo>
                  <a:lnTo>
                    <a:pt x="0" y="154"/>
                  </a:lnTo>
                  <a:lnTo>
                    <a:pt x="58" y="172"/>
                  </a:lnTo>
                  <a:lnTo>
                    <a:pt x="59" y="29"/>
                  </a:lnTo>
                  <a:lnTo>
                    <a:pt x="2" y="0"/>
                  </a:lnTo>
                  <a:close/>
                </a:path>
              </a:pathLst>
            </a:custGeom>
            <a:solidFill>
              <a:srgbClr val="BF8C66"/>
            </a:solidFill>
            <a:ln w="9525">
              <a:noFill/>
              <a:round/>
              <a:headEnd/>
              <a:tailEnd/>
            </a:ln>
          </p:spPr>
          <p:txBody>
            <a:bodyPr/>
            <a:lstStyle/>
            <a:p>
              <a:endParaRPr lang="tr-TR"/>
            </a:p>
          </p:txBody>
        </p:sp>
        <p:sp>
          <p:nvSpPr>
            <p:cNvPr id="17621" name="Freeform 479"/>
            <p:cNvSpPr>
              <a:spLocks/>
            </p:cNvSpPr>
            <p:nvPr/>
          </p:nvSpPr>
          <p:spPr bwMode="auto">
            <a:xfrm>
              <a:off x="4786" y="2683"/>
              <a:ext cx="24" cy="45"/>
            </a:xfrm>
            <a:custGeom>
              <a:avLst/>
              <a:gdLst>
                <a:gd name="T0" fmla="*/ 0 w 70"/>
                <a:gd name="T1" fmla="*/ 0 h 135"/>
                <a:gd name="T2" fmla="*/ 0 w 70"/>
                <a:gd name="T3" fmla="*/ 0 h 135"/>
                <a:gd name="T4" fmla="*/ 0 w 70"/>
                <a:gd name="T5" fmla="*/ 0 h 135"/>
                <a:gd name="T6" fmla="*/ 0 w 70"/>
                <a:gd name="T7" fmla="*/ 0 h 135"/>
                <a:gd name="T8" fmla="*/ 0 w 70"/>
                <a:gd name="T9" fmla="*/ 0 h 135"/>
                <a:gd name="T10" fmla="*/ 0 w 70"/>
                <a:gd name="T11" fmla="*/ 0 h 135"/>
                <a:gd name="T12" fmla="*/ 0 60000 65536"/>
                <a:gd name="T13" fmla="*/ 0 60000 65536"/>
                <a:gd name="T14" fmla="*/ 0 60000 65536"/>
                <a:gd name="T15" fmla="*/ 0 60000 65536"/>
                <a:gd name="T16" fmla="*/ 0 60000 65536"/>
                <a:gd name="T17" fmla="*/ 0 60000 65536"/>
                <a:gd name="T18" fmla="*/ 0 w 70"/>
                <a:gd name="T19" fmla="*/ 0 h 135"/>
                <a:gd name="T20" fmla="*/ 70 w 70"/>
                <a:gd name="T21" fmla="*/ 135 h 135"/>
              </a:gdLst>
              <a:ahLst/>
              <a:cxnLst>
                <a:cxn ang="T12">
                  <a:pos x="T0" y="T1"/>
                </a:cxn>
                <a:cxn ang="T13">
                  <a:pos x="T2" y="T3"/>
                </a:cxn>
                <a:cxn ang="T14">
                  <a:pos x="T4" y="T5"/>
                </a:cxn>
                <a:cxn ang="T15">
                  <a:pos x="T6" y="T7"/>
                </a:cxn>
                <a:cxn ang="T16">
                  <a:pos x="T8" y="T9"/>
                </a:cxn>
                <a:cxn ang="T17">
                  <a:pos x="T10" y="T11"/>
                </a:cxn>
              </a:cxnLst>
              <a:rect l="T18" t="T19" r="T20" b="T21"/>
              <a:pathLst>
                <a:path w="70" h="135">
                  <a:moveTo>
                    <a:pt x="0" y="0"/>
                  </a:moveTo>
                  <a:lnTo>
                    <a:pt x="13" y="4"/>
                  </a:lnTo>
                  <a:lnTo>
                    <a:pt x="67" y="19"/>
                  </a:lnTo>
                  <a:lnTo>
                    <a:pt x="70" y="135"/>
                  </a:lnTo>
                  <a:lnTo>
                    <a:pt x="0" y="133"/>
                  </a:lnTo>
                  <a:lnTo>
                    <a:pt x="0" y="0"/>
                  </a:lnTo>
                  <a:close/>
                </a:path>
              </a:pathLst>
            </a:custGeom>
            <a:solidFill>
              <a:srgbClr val="BF8C66"/>
            </a:solidFill>
            <a:ln w="9525">
              <a:noFill/>
              <a:round/>
              <a:headEnd/>
              <a:tailEnd/>
            </a:ln>
          </p:spPr>
          <p:txBody>
            <a:bodyPr/>
            <a:lstStyle/>
            <a:p>
              <a:endParaRPr lang="tr-TR"/>
            </a:p>
          </p:txBody>
        </p:sp>
        <p:sp>
          <p:nvSpPr>
            <p:cNvPr id="17622" name="Freeform 480"/>
            <p:cNvSpPr>
              <a:spLocks/>
            </p:cNvSpPr>
            <p:nvPr/>
          </p:nvSpPr>
          <p:spPr bwMode="auto">
            <a:xfrm>
              <a:off x="4812" y="2691"/>
              <a:ext cx="16" cy="37"/>
            </a:xfrm>
            <a:custGeom>
              <a:avLst/>
              <a:gdLst>
                <a:gd name="T0" fmla="*/ 0 w 49"/>
                <a:gd name="T1" fmla="*/ 0 h 110"/>
                <a:gd name="T2" fmla="*/ 0 w 49"/>
                <a:gd name="T3" fmla="*/ 0 h 110"/>
                <a:gd name="T4" fmla="*/ 0 w 49"/>
                <a:gd name="T5" fmla="*/ 0 h 110"/>
                <a:gd name="T6" fmla="*/ 0 w 49"/>
                <a:gd name="T7" fmla="*/ 0 h 110"/>
                <a:gd name="T8" fmla="*/ 0 w 49"/>
                <a:gd name="T9" fmla="*/ 0 h 110"/>
                <a:gd name="T10" fmla="*/ 0 60000 65536"/>
                <a:gd name="T11" fmla="*/ 0 60000 65536"/>
                <a:gd name="T12" fmla="*/ 0 60000 65536"/>
                <a:gd name="T13" fmla="*/ 0 60000 65536"/>
                <a:gd name="T14" fmla="*/ 0 60000 65536"/>
                <a:gd name="T15" fmla="*/ 0 w 49"/>
                <a:gd name="T16" fmla="*/ 0 h 110"/>
                <a:gd name="T17" fmla="*/ 49 w 49"/>
                <a:gd name="T18" fmla="*/ 110 h 110"/>
              </a:gdLst>
              <a:ahLst/>
              <a:cxnLst>
                <a:cxn ang="T10">
                  <a:pos x="T0" y="T1"/>
                </a:cxn>
                <a:cxn ang="T11">
                  <a:pos x="T2" y="T3"/>
                </a:cxn>
                <a:cxn ang="T12">
                  <a:pos x="T4" y="T5"/>
                </a:cxn>
                <a:cxn ang="T13">
                  <a:pos x="T6" y="T7"/>
                </a:cxn>
                <a:cxn ang="T14">
                  <a:pos x="T8" y="T9"/>
                </a:cxn>
              </a:cxnLst>
              <a:rect l="T15" t="T16" r="T17" b="T18"/>
              <a:pathLst>
                <a:path w="49" h="110">
                  <a:moveTo>
                    <a:pt x="0" y="0"/>
                  </a:moveTo>
                  <a:lnTo>
                    <a:pt x="5" y="110"/>
                  </a:lnTo>
                  <a:lnTo>
                    <a:pt x="49" y="110"/>
                  </a:lnTo>
                  <a:lnTo>
                    <a:pt x="48" y="8"/>
                  </a:lnTo>
                  <a:lnTo>
                    <a:pt x="0" y="0"/>
                  </a:lnTo>
                  <a:close/>
                </a:path>
              </a:pathLst>
            </a:custGeom>
            <a:solidFill>
              <a:srgbClr val="BF8C66"/>
            </a:solidFill>
            <a:ln w="9525">
              <a:noFill/>
              <a:round/>
              <a:headEnd/>
              <a:tailEnd/>
            </a:ln>
          </p:spPr>
          <p:txBody>
            <a:bodyPr/>
            <a:lstStyle/>
            <a:p>
              <a:endParaRPr lang="tr-TR"/>
            </a:p>
          </p:txBody>
        </p:sp>
        <p:sp>
          <p:nvSpPr>
            <p:cNvPr id="17623" name="Freeform 481"/>
            <p:cNvSpPr>
              <a:spLocks/>
            </p:cNvSpPr>
            <p:nvPr/>
          </p:nvSpPr>
          <p:spPr bwMode="auto">
            <a:xfrm>
              <a:off x="4786" y="2731"/>
              <a:ext cx="24" cy="37"/>
            </a:xfrm>
            <a:custGeom>
              <a:avLst/>
              <a:gdLst>
                <a:gd name="T0" fmla="*/ 0 w 70"/>
                <a:gd name="T1" fmla="*/ 0 h 112"/>
                <a:gd name="T2" fmla="*/ 0 w 70"/>
                <a:gd name="T3" fmla="*/ 0 h 112"/>
                <a:gd name="T4" fmla="*/ 0 w 70"/>
                <a:gd name="T5" fmla="*/ 0 h 112"/>
                <a:gd name="T6" fmla="*/ 0 w 70"/>
                <a:gd name="T7" fmla="*/ 0 h 112"/>
                <a:gd name="T8" fmla="*/ 0 w 70"/>
                <a:gd name="T9" fmla="*/ 0 h 112"/>
                <a:gd name="T10" fmla="*/ 0 60000 65536"/>
                <a:gd name="T11" fmla="*/ 0 60000 65536"/>
                <a:gd name="T12" fmla="*/ 0 60000 65536"/>
                <a:gd name="T13" fmla="*/ 0 60000 65536"/>
                <a:gd name="T14" fmla="*/ 0 60000 65536"/>
                <a:gd name="T15" fmla="*/ 0 w 70"/>
                <a:gd name="T16" fmla="*/ 0 h 112"/>
                <a:gd name="T17" fmla="*/ 70 w 70"/>
                <a:gd name="T18" fmla="*/ 112 h 112"/>
              </a:gdLst>
              <a:ahLst/>
              <a:cxnLst>
                <a:cxn ang="T10">
                  <a:pos x="T0" y="T1"/>
                </a:cxn>
                <a:cxn ang="T11">
                  <a:pos x="T2" y="T3"/>
                </a:cxn>
                <a:cxn ang="T12">
                  <a:pos x="T4" y="T5"/>
                </a:cxn>
                <a:cxn ang="T13">
                  <a:pos x="T6" y="T7"/>
                </a:cxn>
                <a:cxn ang="T14">
                  <a:pos x="T8" y="T9"/>
                </a:cxn>
              </a:cxnLst>
              <a:rect l="T15" t="T16" r="T17" b="T18"/>
              <a:pathLst>
                <a:path w="70" h="112">
                  <a:moveTo>
                    <a:pt x="3" y="0"/>
                  </a:moveTo>
                  <a:lnTo>
                    <a:pt x="70" y="2"/>
                  </a:lnTo>
                  <a:lnTo>
                    <a:pt x="67" y="96"/>
                  </a:lnTo>
                  <a:lnTo>
                    <a:pt x="0" y="112"/>
                  </a:lnTo>
                  <a:lnTo>
                    <a:pt x="3" y="0"/>
                  </a:lnTo>
                  <a:close/>
                </a:path>
              </a:pathLst>
            </a:custGeom>
            <a:solidFill>
              <a:srgbClr val="BF8C66"/>
            </a:solidFill>
            <a:ln w="9525">
              <a:noFill/>
              <a:round/>
              <a:headEnd/>
              <a:tailEnd/>
            </a:ln>
          </p:spPr>
          <p:txBody>
            <a:bodyPr/>
            <a:lstStyle/>
            <a:p>
              <a:endParaRPr lang="tr-TR"/>
            </a:p>
          </p:txBody>
        </p:sp>
        <p:sp>
          <p:nvSpPr>
            <p:cNvPr id="17624" name="Freeform 482"/>
            <p:cNvSpPr>
              <a:spLocks/>
            </p:cNvSpPr>
            <p:nvPr/>
          </p:nvSpPr>
          <p:spPr bwMode="auto">
            <a:xfrm>
              <a:off x="4813" y="2730"/>
              <a:ext cx="15" cy="31"/>
            </a:xfrm>
            <a:custGeom>
              <a:avLst/>
              <a:gdLst>
                <a:gd name="T0" fmla="*/ 0 w 44"/>
                <a:gd name="T1" fmla="*/ 0 h 93"/>
                <a:gd name="T2" fmla="*/ 0 w 44"/>
                <a:gd name="T3" fmla="*/ 0 h 93"/>
                <a:gd name="T4" fmla="*/ 0 w 44"/>
                <a:gd name="T5" fmla="*/ 0 h 93"/>
                <a:gd name="T6" fmla="*/ 0 w 44"/>
                <a:gd name="T7" fmla="*/ 0 h 93"/>
                <a:gd name="T8" fmla="*/ 0 w 44"/>
                <a:gd name="T9" fmla="*/ 0 h 93"/>
                <a:gd name="T10" fmla="*/ 0 60000 65536"/>
                <a:gd name="T11" fmla="*/ 0 60000 65536"/>
                <a:gd name="T12" fmla="*/ 0 60000 65536"/>
                <a:gd name="T13" fmla="*/ 0 60000 65536"/>
                <a:gd name="T14" fmla="*/ 0 60000 65536"/>
                <a:gd name="T15" fmla="*/ 0 w 44"/>
                <a:gd name="T16" fmla="*/ 0 h 93"/>
                <a:gd name="T17" fmla="*/ 44 w 44"/>
                <a:gd name="T18" fmla="*/ 93 h 93"/>
              </a:gdLst>
              <a:ahLst/>
              <a:cxnLst>
                <a:cxn ang="T10">
                  <a:pos x="T0" y="T1"/>
                </a:cxn>
                <a:cxn ang="T11">
                  <a:pos x="T2" y="T3"/>
                </a:cxn>
                <a:cxn ang="T12">
                  <a:pos x="T4" y="T5"/>
                </a:cxn>
                <a:cxn ang="T13">
                  <a:pos x="T6" y="T7"/>
                </a:cxn>
                <a:cxn ang="T14">
                  <a:pos x="T8" y="T9"/>
                </a:cxn>
              </a:cxnLst>
              <a:rect l="T15" t="T16" r="T17" b="T18"/>
              <a:pathLst>
                <a:path w="44" h="93">
                  <a:moveTo>
                    <a:pt x="0" y="4"/>
                  </a:moveTo>
                  <a:lnTo>
                    <a:pt x="0" y="93"/>
                  </a:lnTo>
                  <a:lnTo>
                    <a:pt x="43" y="84"/>
                  </a:lnTo>
                  <a:lnTo>
                    <a:pt x="44" y="0"/>
                  </a:lnTo>
                  <a:lnTo>
                    <a:pt x="0" y="4"/>
                  </a:lnTo>
                  <a:close/>
                </a:path>
              </a:pathLst>
            </a:custGeom>
            <a:solidFill>
              <a:srgbClr val="BF8C66"/>
            </a:solidFill>
            <a:ln w="9525">
              <a:noFill/>
              <a:round/>
              <a:headEnd/>
              <a:tailEnd/>
            </a:ln>
          </p:spPr>
          <p:txBody>
            <a:bodyPr/>
            <a:lstStyle/>
            <a:p>
              <a:endParaRPr lang="tr-TR"/>
            </a:p>
          </p:txBody>
        </p:sp>
        <p:sp>
          <p:nvSpPr>
            <p:cNvPr id="17625" name="Freeform 483"/>
            <p:cNvSpPr>
              <a:spLocks/>
            </p:cNvSpPr>
            <p:nvPr/>
          </p:nvSpPr>
          <p:spPr bwMode="auto">
            <a:xfrm>
              <a:off x="4785" y="2765"/>
              <a:ext cx="24" cy="45"/>
            </a:xfrm>
            <a:custGeom>
              <a:avLst/>
              <a:gdLst>
                <a:gd name="T0" fmla="*/ 0 w 73"/>
                <a:gd name="T1" fmla="*/ 0 h 135"/>
                <a:gd name="T2" fmla="*/ 0 w 73"/>
                <a:gd name="T3" fmla="*/ 0 h 135"/>
                <a:gd name="T4" fmla="*/ 0 w 73"/>
                <a:gd name="T5" fmla="*/ 0 h 135"/>
                <a:gd name="T6" fmla="*/ 0 w 73"/>
                <a:gd name="T7" fmla="*/ 0 h 135"/>
                <a:gd name="T8" fmla="*/ 0 w 73"/>
                <a:gd name="T9" fmla="*/ 0 h 135"/>
                <a:gd name="T10" fmla="*/ 0 60000 65536"/>
                <a:gd name="T11" fmla="*/ 0 60000 65536"/>
                <a:gd name="T12" fmla="*/ 0 60000 65536"/>
                <a:gd name="T13" fmla="*/ 0 60000 65536"/>
                <a:gd name="T14" fmla="*/ 0 60000 65536"/>
                <a:gd name="T15" fmla="*/ 0 w 73"/>
                <a:gd name="T16" fmla="*/ 0 h 135"/>
                <a:gd name="T17" fmla="*/ 73 w 73"/>
                <a:gd name="T18" fmla="*/ 135 h 135"/>
              </a:gdLst>
              <a:ahLst/>
              <a:cxnLst>
                <a:cxn ang="T10">
                  <a:pos x="T0" y="T1"/>
                </a:cxn>
                <a:cxn ang="T11">
                  <a:pos x="T2" y="T3"/>
                </a:cxn>
                <a:cxn ang="T12">
                  <a:pos x="T4" y="T5"/>
                </a:cxn>
                <a:cxn ang="T13">
                  <a:pos x="T6" y="T7"/>
                </a:cxn>
                <a:cxn ang="T14">
                  <a:pos x="T8" y="T9"/>
                </a:cxn>
              </a:cxnLst>
              <a:rect l="T15" t="T16" r="T17" b="T18"/>
              <a:pathLst>
                <a:path w="73" h="135">
                  <a:moveTo>
                    <a:pt x="72" y="0"/>
                  </a:moveTo>
                  <a:lnTo>
                    <a:pt x="0" y="20"/>
                  </a:lnTo>
                  <a:lnTo>
                    <a:pt x="1" y="135"/>
                  </a:lnTo>
                  <a:lnTo>
                    <a:pt x="73" y="98"/>
                  </a:lnTo>
                  <a:lnTo>
                    <a:pt x="72" y="0"/>
                  </a:lnTo>
                  <a:close/>
                </a:path>
              </a:pathLst>
            </a:custGeom>
            <a:solidFill>
              <a:srgbClr val="BF8C66"/>
            </a:solidFill>
            <a:ln w="9525">
              <a:noFill/>
              <a:round/>
              <a:headEnd/>
              <a:tailEnd/>
            </a:ln>
          </p:spPr>
          <p:txBody>
            <a:bodyPr/>
            <a:lstStyle/>
            <a:p>
              <a:endParaRPr lang="tr-TR"/>
            </a:p>
          </p:txBody>
        </p:sp>
        <p:sp>
          <p:nvSpPr>
            <p:cNvPr id="17626" name="Freeform 484"/>
            <p:cNvSpPr>
              <a:spLocks/>
            </p:cNvSpPr>
            <p:nvPr/>
          </p:nvSpPr>
          <p:spPr bwMode="auto">
            <a:xfrm>
              <a:off x="4812" y="2762"/>
              <a:ext cx="16" cy="34"/>
            </a:xfrm>
            <a:custGeom>
              <a:avLst/>
              <a:gdLst>
                <a:gd name="T0" fmla="*/ 0 w 48"/>
                <a:gd name="T1" fmla="*/ 0 h 103"/>
                <a:gd name="T2" fmla="*/ 0 w 48"/>
                <a:gd name="T3" fmla="*/ 0 h 103"/>
                <a:gd name="T4" fmla="*/ 0 w 48"/>
                <a:gd name="T5" fmla="*/ 0 h 103"/>
                <a:gd name="T6" fmla="*/ 0 w 48"/>
                <a:gd name="T7" fmla="*/ 0 h 103"/>
                <a:gd name="T8" fmla="*/ 0 w 48"/>
                <a:gd name="T9" fmla="*/ 0 h 103"/>
                <a:gd name="T10" fmla="*/ 0 60000 65536"/>
                <a:gd name="T11" fmla="*/ 0 60000 65536"/>
                <a:gd name="T12" fmla="*/ 0 60000 65536"/>
                <a:gd name="T13" fmla="*/ 0 60000 65536"/>
                <a:gd name="T14" fmla="*/ 0 60000 65536"/>
                <a:gd name="T15" fmla="*/ 0 w 48"/>
                <a:gd name="T16" fmla="*/ 0 h 103"/>
                <a:gd name="T17" fmla="*/ 48 w 48"/>
                <a:gd name="T18" fmla="*/ 103 h 103"/>
              </a:gdLst>
              <a:ahLst/>
              <a:cxnLst>
                <a:cxn ang="T10">
                  <a:pos x="T0" y="T1"/>
                </a:cxn>
                <a:cxn ang="T11">
                  <a:pos x="T2" y="T3"/>
                </a:cxn>
                <a:cxn ang="T12">
                  <a:pos x="T4" y="T5"/>
                </a:cxn>
                <a:cxn ang="T13">
                  <a:pos x="T6" y="T7"/>
                </a:cxn>
                <a:cxn ang="T14">
                  <a:pos x="T8" y="T9"/>
                </a:cxn>
              </a:cxnLst>
              <a:rect l="T15" t="T16" r="T17" b="T18"/>
              <a:pathLst>
                <a:path w="48" h="103">
                  <a:moveTo>
                    <a:pt x="1" y="11"/>
                  </a:moveTo>
                  <a:lnTo>
                    <a:pt x="0" y="103"/>
                  </a:lnTo>
                  <a:lnTo>
                    <a:pt x="48" y="84"/>
                  </a:lnTo>
                  <a:lnTo>
                    <a:pt x="47" y="0"/>
                  </a:lnTo>
                  <a:lnTo>
                    <a:pt x="1" y="11"/>
                  </a:lnTo>
                  <a:close/>
                </a:path>
              </a:pathLst>
            </a:custGeom>
            <a:solidFill>
              <a:srgbClr val="BF8C66"/>
            </a:solidFill>
            <a:ln w="9525">
              <a:noFill/>
              <a:round/>
              <a:headEnd/>
              <a:tailEnd/>
            </a:ln>
          </p:spPr>
          <p:txBody>
            <a:bodyPr/>
            <a:lstStyle/>
            <a:p>
              <a:endParaRPr lang="tr-TR"/>
            </a:p>
          </p:txBody>
        </p:sp>
        <p:sp>
          <p:nvSpPr>
            <p:cNvPr id="17627" name="Freeform 485"/>
            <p:cNvSpPr>
              <a:spLocks/>
            </p:cNvSpPr>
            <p:nvPr/>
          </p:nvSpPr>
          <p:spPr bwMode="auto">
            <a:xfrm>
              <a:off x="4885" y="2649"/>
              <a:ext cx="33" cy="26"/>
            </a:xfrm>
            <a:custGeom>
              <a:avLst/>
              <a:gdLst>
                <a:gd name="T0" fmla="*/ 0 w 100"/>
                <a:gd name="T1" fmla="*/ 0 h 78"/>
                <a:gd name="T2" fmla="*/ 0 w 100"/>
                <a:gd name="T3" fmla="*/ 0 h 78"/>
                <a:gd name="T4" fmla="*/ 0 w 100"/>
                <a:gd name="T5" fmla="*/ 0 h 78"/>
                <a:gd name="T6" fmla="*/ 0 w 100"/>
                <a:gd name="T7" fmla="*/ 0 h 78"/>
                <a:gd name="T8" fmla="*/ 0 w 100"/>
                <a:gd name="T9" fmla="*/ 0 h 78"/>
                <a:gd name="T10" fmla="*/ 0 w 100"/>
                <a:gd name="T11" fmla="*/ 0 h 78"/>
                <a:gd name="T12" fmla="*/ 0 w 100"/>
                <a:gd name="T13" fmla="*/ 0 h 78"/>
                <a:gd name="T14" fmla="*/ 0 w 100"/>
                <a:gd name="T15" fmla="*/ 0 h 78"/>
                <a:gd name="T16" fmla="*/ 0 w 100"/>
                <a:gd name="T17" fmla="*/ 0 h 78"/>
                <a:gd name="T18" fmla="*/ 0 w 100"/>
                <a:gd name="T19" fmla="*/ 0 h 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0"/>
                <a:gd name="T31" fmla="*/ 0 h 78"/>
                <a:gd name="T32" fmla="*/ 100 w 100"/>
                <a:gd name="T33" fmla="*/ 78 h 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0" h="78">
                  <a:moveTo>
                    <a:pt x="1" y="0"/>
                  </a:moveTo>
                  <a:lnTo>
                    <a:pt x="99" y="0"/>
                  </a:lnTo>
                  <a:lnTo>
                    <a:pt x="100" y="76"/>
                  </a:lnTo>
                  <a:lnTo>
                    <a:pt x="23" y="78"/>
                  </a:lnTo>
                  <a:lnTo>
                    <a:pt x="22" y="69"/>
                  </a:lnTo>
                  <a:lnTo>
                    <a:pt x="21" y="49"/>
                  </a:lnTo>
                  <a:lnTo>
                    <a:pt x="18" y="27"/>
                  </a:lnTo>
                  <a:lnTo>
                    <a:pt x="14" y="14"/>
                  </a:lnTo>
                  <a:lnTo>
                    <a:pt x="0" y="5"/>
                  </a:lnTo>
                  <a:lnTo>
                    <a:pt x="1" y="0"/>
                  </a:lnTo>
                  <a:close/>
                </a:path>
              </a:pathLst>
            </a:custGeom>
            <a:solidFill>
              <a:srgbClr val="BF8C66"/>
            </a:solidFill>
            <a:ln w="9525">
              <a:noFill/>
              <a:round/>
              <a:headEnd/>
              <a:tailEnd/>
            </a:ln>
          </p:spPr>
          <p:txBody>
            <a:bodyPr/>
            <a:lstStyle/>
            <a:p>
              <a:endParaRPr lang="tr-TR"/>
            </a:p>
          </p:txBody>
        </p:sp>
        <p:sp>
          <p:nvSpPr>
            <p:cNvPr id="17628" name="Freeform 486"/>
            <p:cNvSpPr>
              <a:spLocks/>
            </p:cNvSpPr>
            <p:nvPr/>
          </p:nvSpPr>
          <p:spPr bwMode="auto">
            <a:xfrm>
              <a:off x="4892" y="2676"/>
              <a:ext cx="26" cy="22"/>
            </a:xfrm>
            <a:custGeom>
              <a:avLst/>
              <a:gdLst>
                <a:gd name="T0" fmla="*/ 0 w 78"/>
                <a:gd name="T1" fmla="*/ 0 h 65"/>
                <a:gd name="T2" fmla="*/ 0 w 78"/>
                <a:gd name="T3" fmla="*/ 0 h 65"/>
                <a:gd name="T4" fmla="*/ 0 w 78"/>
                <a:gd name="T5" fmla="*/ 0 h 65"/>
                <a:gd name="T6" fmla="*/ 0 w 78"/>
                <a:gd name="T7" fmla="*/ 0 h 65"/>
                <a:gd name="T8" fmla="*/ 0 w 78"/>
                <a:gd name="T9" fmla="*/ 0 h 65"/>
                <a:gd name="T10" fmla="*/ 0 w 78"/>
                <a:gd name="T11" fmla="*/ 0 h 65"/>
                <a:gd name="T12" fmla="*/ 0 w 78"/>
                <a:gd name="T13" fmla="*/ 0 h 65"/>
                <a:gd name="T14" fmla="*/ 0 w 78"/>
                <a:gd name="T15" fmla="*/ 0 h 65"/>
                <a:gd name="T16" fmla="*/ 0 60000 65536"/>
                <a:gd name="T17" fmla="*/ 0 60000 65536"/>
                <a:gd name="T18" fmla="*/ 0 60000 65536"/>
                <a:gd name="T19" fmla="*/ 0 60000 65536"/>
                <a:gd name="T20" fmla="*/ 0 60000 65536"/>
                <a:gd name="T21" fmla="*/ 0 60000 65536"/>
                <a:gd name="T22" fmla="*/ 0 60000 65536"/>
                <a:gd name="T23" fmla="*/ 0 60000 65536"/>
                <a:gd name="T24" fmla="*/ 0 w 78"/>
                <a:gd name="T25" fmla="*/ 0 h 65"/>
                <a:gd name="T26" fmla="*/ 78 w 78"/>
                <a:gd name="T27" fmla="*/ 65 h 6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8" h="65">
                  <a:moveTo>
                    <a:pt x="2" y="0"/>
                  </a:moveTo>
                  <a:lnTo>
                    <a:pt x="77" y="0"/>
                  </a:lnTo>
                  <a:lnTo>
                    <a:pt x="78" y="48"/>
                  </a:lnTo>
                  <a:lnTo>
                    <a:pt x="50" y="40"/>
                  </a:lnTo>
                  <a:lnTo>
                    <a:pt x="27" y="65"/>
                  </a:lnTo>
                  <a:lnTo>
                    <a:pt x="2" y="40"/>
                  </a:lnTo>
                  <a:lnTo>
                    <a:pt x="0" y="2"/>
                  </a:lnTo>
                  <a:lnTo>
                    <a:pt x="2" y="0"/>
                  </a:lnTo>
                  <a:close/>
                </a:path>
              </a:pathLst>
            </a:custGeom>
            <a:solidFill>
              <a:srgbClr val="BF8C66"/>
            </a:solidFill>
            <a:ln w="9525">
              <a:noFill/>
              <a:round/>
              <a:headEnd/>
              <a:tailEnd/>
            </a:ln>
          </p:spPr>
          <p:txBody>
            <a:bodyPr/>
            <a:lstStyle/>
            <a:p>
              <a:endParaRPr lang="tr-TR"/>
            </a:p>
          </p:txBody>
        </p:sp>
        <p:sp>
          <p:nvSpPr>
            <p:cNvPr id="17629" name="Freeform 487"/>
            <p:cNvSpPr>
              <a:spLocks/>
            </p:cNvSpPr>
            <p:nvPr/>
          </p:nvSpPr>
          <p:spPr bwMode="auto">
            <a:xfrm>
              <a:off x="4887" y="2727"/>
              <a:ext cx="29" cy="18"/>
            </a:xfrm>
            <a:custGeom>
              <a:avLst/>
              <a:gdLst>
                <a:gd name="T0" fmla="*/ 0 w 87"/>
                <a:gd name="T1" fmla="*/ 0 h 53"/>
                <a:gd name="T2" fmla="*/ 0 w 87"/>
                <a:gd name="T3" fmla="*/ 0 h 53"/>
                <a:gd name="T4" fmla="*/ 0 w 87"/>
                <a:gd name="T5" fmla="*/ 0 h 53"/>
                <a:gd name="T6" fmla="*/ 0 w 87"/>
                <a:gd name="T7" fmla="*/ 0 h 53"/>
                <a:gd name="T8" fmla="*/ 0 w 87"/>
                <a:gd name="T9" fmla="*/ 0 h 53"/>
                <a:gd name="T10" fmla="*/ 0 w 87"/>
                <a:gd name="T11" fmla="*/ 0 h 53"/>
                <a:gd name="T12" fmla="*/ 0 w 87"/>
                <a:gd name="T13" fmla="*/ 0 h 53"/>
                <a:gd name="T14" fmla="*/ 0 w 87"/>
                <a:gd name="T15" fmla="*/ 0 h 53"/>
                <a:gd name="T16" fmla="*/ 0 w 87"/>
                <a:gd name="T17" fmla="*/ 0 h 53"/>
                <a:gd name="T18" fmla="*/ 0 w 87"/>
                <a:gd name="T19" fmla="*/ 0 h 53"/>
                <a:gd name="T20" fmla="*/ 0 w 87"/>
                <a:gd name="T21" fmla="*/ 0 h 53"/>
                <a:gd name="T22" fmla="*/ 0 w 87"/>
                <a:gd name="T23" fmla="*/ 0 h 53"/>
                <a:gd name="T24" fmla="*/ 0 w 87"/>
                <a:gd name="T25" fmla="*/ 0 h 53"/>
                <a:gd name="T26" fmla="*/ 0 w 87"/>
                <a:gd name="T27" fmla="*/ 0 h 53"/>
                <a:gd name="T28" fmla="*/ 0 w 87"/>
                <a:gd name="T29" fmla="*/ 0 h 5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7"/>
                <a:gd name="T46" fmla="*/ 0 h 53"/>
                <a:gd name="T47" fmla="*/ 87 w 87"/>
                <a:gd name="T48" fmla="*/ 53 h 5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7" h="53">
                  <a:moveTo>
                    <a:pt x="2" y="17"/>
                  </a:moveTo>
                  <a:lnTo>
                    <a:pt x="3" y="17"/>
                  </a:lnTo>
                  <a:lnTo>
                    <a:pt x="8" y="19"/>
                  </a:lnTo>
                  <a:lnTo>
                    <a:pt x="15" y="20"/>
                  </a:lnTo>
                  <a:lnTo>
                    <a:pt x="23" y="22"/>
                  </a:lnTo>
                  <a:lnTo>
                    <a:pt x="31" y="23"/>
                  </a:lnTo>
                  <a:lnTo>
                    <a:pt x="39" y="24"/>
                  </a:lnTo>
                  <a:lnTo>
                    <a:pt x="45" y="24"/>
                  </a:lnTo>
                  <a:lnTo>
                    <a:pt x="50" y="24"/>
                  </a:lnTo>
                  <a:lnTo>
                    <a:pt x="57" y="14"/>
                  </a:lnTo>
                  <a:lnTo>
                    <a:pt x="66" y="15"/>
                  </a:lnTo>
                  <a:lnTo>
                    <a:pt x="87" y="0"/>
                  </a:lnTo>
                  <a:lnTo>
                    <a:pt x="87" y="53"/>
                  </a:lnTo>
                  <a:lnTo>
                    <a:pt x="0" y="53"/>
                  </a:lnTo>
                  <a:lnTo>
                    <a:pt x="2" y="17"/>
                  </a:lnTo>
                  <a:close/>
                </a:path>
              </a:pathLst>
            </a:custGeom>
            <a:solidFill>
              <a:srgbClr val="BF8C66"/>
            </a:solidFill>
            <a:ln w="9525">
              <a:noFill/>
              <a:round/>
              <a:headEnd/>
              <a:tailEnd/>
            </a:ln>
          </p:spPr>
          <p:txBody>
            <a:bodyPr/>
            <a:lstStyle/>
            <a:p>
              <a:endParaRPr lang="tr-TR"/>
            </a:p>
          </p:txBody>
        </p:sp>
        <p:sp>
          <p:nvSpPr>
            <p:cNvPr id="17630" name="Freeform 488"/>
            <p:cNvSpPr>
              <a:spLocks/>
            </p:cNvSpPr>
            <p:nvPr/>
          </p:nvSpPr>
          <p:spPr bwMode="auto">
            <a:xfrm>
              <a:off x="4882" y="2747"/>
              <a:ext cx="34" cy="18"/>
            </a:xfrm>
            <a:custGeom>
              <a:avLst/>
              <a:gdLst>
                <a:gd name="T0" fmla="*/ 0 w 100"/>
                <a:gd name="T1" fmla="*/ 0 h 52"/>
                <a:gd name="T2" fmla="*/ 0 w 100"/>
                <a:gd name="T3" fmla="*/ 0 h 52"/>
                <a:gd name="T4" fmla="*/ 0 w 100"/>
                <a:gd name="T5" fmla="*/ 0 h 52"/>
                <a:gd name="T6" fmla="*/ 0 w 100"/>
                <a:gd name="T7" fmla="*/ 0 h 52"/>
                <a:gd name="T8" fmla="*/ 0 w 100"/>
                <a:gd name="T9" fmla="*/ 0 h 52"/>
                <a:gd name="T10" fmla="*/ 0 w 100"/>
                <a:gd name="T11" fmla="*/ 0 h 52"/>
                <a:gd name="T12" fmla="*/ 0 w 100"/>
                <a:gd name="T13" fmla="*/ 0 h 52"/>
                <a:gd name="T14" fmla="*/ 0 60000 65536"/>
                <a:gd name="T15" fmla="*/ 0 60000 65536"/>
                <a:gd name="T16" fmla="*/ 0 60000 65536"/>
                <a:gd name="T17" fmla="*/ 0 60000 65536"/>
                <a:gd name="T18" fmla="*/ 0 60000 65536"/>
                <a:gd name="T19" fmla="*/ 0 60000 65536"/>
                <a:gd name="T20" fmla="*/ 0 60000 65536"/>
                <a:gd name="T21" fmla="*/ 0 w 100"/>
                <a:gd name="T22" fmla="*/ 0 h 52"/>
                <a:gd name="T23" fmla="*/ 100 w 100"/>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0" h="52">
                  <a:moveTo>
                    <a:pt x="15" y="1"/>
                  </a:moveTo>
                  <a:lnTo>
                    <a:pt x="13" y="34"/>
                  </a:lnTo>
                  <a:lnTo>
                    <a:pt x="0" y="37"/>
                  </a:lnTo>
                  <a:lnTo>
                    <a:pt x="0" y="52"/>
                  </a:lnTo>
                  <a:lnTo>
                    <a:pt x="100" y="52"/>
                  </a:lnTo>
                  <a:lnTo>
                    <a:pt x="100" y="0"/>
                  </a:lnTo>
                  <a:lnTo>
                    <a:pt x="15" y="1"/>
                  </a:lnTo>
                  <a:close/>
                </a:path>
              </a:pathLst>
            </a:custGeom>
            <a:solidFill>
              <a:srgbClr val="BF8C66"/>
            </a:solidFill>
            <a:ln w="9525">
              <a:noFill/>
              <a:round/>
              <a:headEnd/>
              <a:tailEnd/>
            </a:ln>
          </p:spPr>
          <p:txBody>
            <a:bodyPr/>
            <a:lstStyle/>
            <a:p>
              <a:endParaRPr lang="tr-TR"/>
            </a:p>
          </p:txBody>
        </p:sp>
        <p:sp>
          <p:nvSpPr>
            <p:cNvPr id="17631" name="Freeform 489"/>
            <p:cNvSpPr>
              <a:spLocks/>
            </p:cNvSpPr>
            <p:nvPr/>
          </p:nvSpPr>
          <p:spPr bwMode="auto">
            <a:xfrm>
              <a:off x="4905" y="2718"/>
              <a:ext cx="11" cy="5"/>
            </a:xfrm>
            <a:custGeom>
              <a:avLst/>
              <a:gdLst>
                <a:gd name="T0" fmla="*/ 0 w 34"/>
                <a:gd name="T1" fmla="*/ 0 h 15"/>
                <a:gd name="T2" fmla="*/ 0 w 34"/>
                <a:gd name="T3" fmla="*/ 0 h 15"/>
                <a:gd name="T4" fmla="*/ 0 w 34"/>
                <a:gd name="T5" fmla="*/ 0 h 15"/>
                <a:gd name="T6" fmla="*/ 0 w 34"/>
                <a:gd name="T7" fmla="*/ 0 h 15"/>
                <a:gd name="T8" fmla="*/ 0 w 34"/>
                <a:gd name="T9" fmla="*/ 0 h 15"/>
                <a:gd name="T10" fmla="*/ 0 60000 65536"/>
                <a:gd name="T11" fmla="*/ 0 60000 65536"/>
                <a:gd name="T12" fmla="*/ 0 60000 65536"/>
                <a:gd name="T13" fmla="*/ 0 60000 65536"/>
                <a:gd name="T14" fmla="*/ 0 60000 65536"/>
                <a:gd name="T15" fmla="*/ 0 w 34"/>
                <a:gd name="T16" fmla="*/ 0 h 15"/>
                <a:gd name="T17" fmla="*/ 34 w 34"/>
                <a:gd name="T18" fmla="*/ 15 h 15"/>
              </a:gdLst>
              <a:ahLst/>
              <a:cxnLst>
                <a:cxn ang="T10">
                  <a:pos x="T0" y="T1"/>
                </a:cxn>
                <a:cxn ang="T11">
                  <a:pos x="T2" y="T3"/>
                </a:cxn>
                <a:cxn ang="T12">
                  <a:pos x="T4" y="T5"/>
                </a:cxn>
                <a:cxn ang="T13">
                  <a:pos x="T6" y="T7"/>
                </a:cxn>
                <a:cxn ang="T14">
                  <a:pos x="T8" y="T9"/>
                </a:cxn>
              </a:cxnLst>
              <a:rect l="T15" t="T16" r="T17" b="T18"/>
              <a:pathLst>
                <a:path w="34" h="15">
                  <a:moveTo>
                    <a:pt x="2" y="6"/>
                  </a:moveTo>
                  <a:lnTo>
                    <a:pt x="34" y="0"/>
                  </a:lnTo>
                  <a:lnTo>
                    <a:pt x="32" y="15"/>
                  </a:lnTo>
                  <a:lnTo>
                    <a:pt x="0" y="11"/>
                  </a:lnTo>
                  <a:lnTo>
                    <a:pt x="2" y="6"/>
                  </a:lnTo>
                  <a:close/>
                </a:path>
              </a:pathLst>
            </a:custGeom>
            <a:solidFill>
              <a:srgbClr val="E5A38C"/>
            </a:solidFill>
            <a:ln w="9525">
              <a:noFill/>
              <a:round/>
              <a:headEnd/>
              <a:tailEnd/>
            </a:ln>
          </p:spPr>
          <p:txBody>
            <a:bodyPr/>
            <a:lstStyle/>
            <a:p>
              <a:endParaRPr lang="tr-TR"/>
            </a:p>
          </p:txBody>
        </p:sp>
        <p:sp>
          <p:nvSpPr>
            <p:cNvPr id="17632" name="Freeform 490"/>
            <p:cNvSpPr>
              <a:spLocks/>
            </p:cNvSpPr>
            <p:nvPr/>
          </p:nvSpPr>
          <p:spPr bwMode="auto">
            <a:xfrm>
              <a:off x="4940" y="2667"/>
              <a:ext cx="28" cy="20"/>
            </a:xfrm>
            <a:custGeom>
              <a:avLst/>
              <a:gdLst>
                <a:gd name="T0" fmla="*/ 0 w 83"/>
                <a:gd name="T1" fmla="*/ 0 h 60"/>
                <a:gd name="T2" fmla="*/ 0 w 83"/>
                <a:gd name="T3" fmla="*/ 0 h 60"/>
                <a:gd name="T4" fmla="*/ 0 w 83"/>
                <a:gd name="T5" fmla="*/ 0 h 60"/>
                <a:gd name="T6" fmla="*/ 0 w 83"/>
                <a:gd name="T7" fmla="*/ 0 h 60"/>
                <a:gd name="T8" fmla="*/ 0 w 83"/>
                <a:gd name="T9" fmla="*/ 0 h 60"/>
                <a:gd name="T10" fmla="*/ 0 w 83"/>
                <a:gd name="T11" fmla="*/ 0 h 60"/>
                <a:gd name="T12" fmla="*/ 0 w 83"/>
                <a:gd name="T13" fmla="*/ 0 h 60"/>
                <a:gd name="T14" fmla="*/ 0 60000 65536"/>
                <a:gd name="T15" fmla="*/ 0 60000 65536"/>
                <a:gd name="T16" fmla="*/ 0 60000 65536"/>
                <a:gd name="T17" fmla="*/ 0 60000 65536"/>
                <a:gd name="T18" fmla="*/ 0 60000 65536"/>
                <a:gd name="T19" fmla="*/ 0 60000 65536"/>
                <a:gd name="T20" fmla="*/ 0 60000 65536"/>
                <a:gd name="T21" fmla="*/ 0 w 83"/>
                <a:gd name="T22" fmla="*/ 0 h 60"/>
                <a:gd name="T23" fmla="*/ 83 w 83"/>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3" h="60">
                  <a:moveTo>
                    <a:pt x="0" y="0"/>
                  </a:moveTo>
                  <a:lnTo>
                    <a:pt x="83" y="1"/>
                  </a:lnTo>
                  <a:lnTo>
                    <a:pt x="83" y="8"/>
                  </a:lnTo>
                  <a:lnTo>
                    <a:pt x="70" y="19"/>
                  </a:lnTo>
                  <a:lnTo>
                    <a:pt x="69" y="60"/>
                  </a:lnTo>
                  <a:lnTo>
                    <a:pt x="2" y="58"/>
                  </a:lnTo>
                  <a:lnTo>
                    <a:pt x="0" y="0"/>
                  </a:lnTo>
                  <a:close/>
                </a:path>
              </a:pathLst>
            </a:custGeom>
            <a:solidFill>
              <a:srgbClr val="BF8C66"/>
            </a:solidFill>
            <a:ln w="9525">
              <a:noFill/>
              <a:round/>
              <a:headEnd/>
              <a:tailEnd/>
            </a:ln>
          </p:spPr>
          <p:txBody>
            <a:bodyPr/>
            <a:lstStyle/>
            <a:p>
              <a:endParaRPr lang="tr-TR"/>
            </a:p>
          </p:txBody>
        </p:sp>
        <p:sp>
          <p:nvSpPr>
            <p:cNvPr id="17633" name="Freeform 491"/>
            <p:cNvSpPr>
              <a:spLocks/>
            </p:cNvSpPr>
            <p:nvPr/>
          </p:nvSpPr>
          <p:spPr bwMode="auto">
            <a:xfrm>
              <a:off x="4939" y="2691"/>
              <a:ext cx="28" cy="22"/>
            </a:xfrm>
            <a:custGeom>
              <a:avLst/>
              <a:gdLst>
                <a:gd name="T0" fmla="*/ 0 w 85"/>
                <a:gd name="T1" fmla="*/ 0 h 67"/>
                <a:gd name="T2" fmla="*/ 0 w 85"/>
                <a:gd name="T3" fmla="*/ 0 h 67"/>
                <a:gd name="T4" fmla="*/ 0 w 85"/>
                <a:gd name="T5" fmla="*/ 0 h 67"/>
                <a:gd name="T6" fmla="*/ 0 w 85"/>
                <a:gd name="T7" fmla="*/ 0 h 67"/>
                <a:gd name="T8" fmla="*/ 0 w 85"/>
                <a:gd name="T9" fmla="*/ 0 h 67"/>
                <a:gd name="T10" fmla="*/ 0 w 85"/>
                <a:gd name="T11" fmla="*/ 0 h 67"/>
                <a:gd name="T12" fmla="*/ 0 w 85"/>
                <a:gd name="T13" fmla="*/ 0 h 67"/>
                <a:gd name="T14" fmla="*/ 0 w 85"/>
                <a:gd name="T15" fmla="*/ 0 h 67"/>
                <a:gd name="T16" fmla="*/ 0 60000 65536"/>
                <a:gd name="T17" fmla="*/ 0 60000 65536"/>
                <a:gd name="T18" fmla="*/ 0 60000 65536"/>
                <a:gd name="T19" fmla="*/ 0 60000 65536"/>
                <a:gd name="T20" fmla="*/ 0 60000 65536"/>
                <a:gd name="T21" fmla="*/ 0 60000 65536"/>
                <a:gd name="T22" fmla="*/ 0 60000 65536"/>
                <a:gd name="T23" fmla="*/ 0 60000 65536"/>
                <a:gd name="T24" fmla="*/ 0 w 85"/>
                <a:gd name="T25" fmla="*/ 0 h 67"/>
                <a:gd name="T26" fmla="*/ 85 w 85"/>
                <a:gd name="T27" fmla="*/ 67 h 6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5" h="67">
                  <a:moveTo>
                    <a:pt x="0" y="0"/>
                  </a:moveTo>
                  <a:lnTo>
                    <a:pt x="74" y="1"/>
                  </a:lnTo>
                  <a:lnTo>
                    <a:pt x="76" y="48"/>
                  </a:lnTo>
                  <a:lnTo>
                    <a:pt x="85" y="61"/>
                  </a:lnTo>
                  <a:lnTo>
                    <a:pt x="46" y="67"/>
                  </a:lnTo>
                  <a:lnTo>
                    <a:pt x="32" y="60"/>
                  </a:lnTo>
                  <a:lnTo>
                    <a:pt x="0" y="63"/>
                  </a:lnTo>
                  <a:lnTo>
                    <a:pt x="0" y="0"/>
                  </a:lnTo>
                  <a:close/>
                </a:path>
              </a:pathLst>
            </a:custGeom>
            <a:solidFill>
              <a:srgbClr val="BF8C66"/>
            </a:solidFill>
            <a:ln w="9525">
              <a:noFill/>
              <a:round/>
              <a:headEnd/>
              <a:tailEnd/>
            </a:ln>
          </p:spPr>
          <p:txBody>
            <a:bodyPr/>
            <a:lstStyle/>
            <a:p>
              <a:endParaRPr lang="tr-TR"/>
            </a:p>
          </p:txBody>
        </p:sp>
        <p:sp>
          <p:nvSpPr>
            <p:cNvPr id="17634" name="Freeform 492"/>
            <p:cNvSpPr>
              <a:spLocks/>
            </p:cNvSpPr>
            <p:nvPr/>
          </p:nvSpPr>
          <p:spPr bwMode="auto">
            <a:xfrm>
              <a:off x="4937" y="2727"/>
              <a:ext cx="28" cy="13"/>
            </a:xfrm>
            <a:custGeom>
              <a:avLst/>
              <a:gdLst>
                <a:gd name="T0" fmla="*/ 0 w 83"/>
                <a:gd name="T1" fmla="*/ 0 h 40"/>
                <a:gd name="T2" fmla="*/ 0 w 83"/>
                <a:gd name="T3" fmla="*/ 0 h 40"/>
                <a:gd name="T4" fmla="*/ 0 w 83"/>
                <a:gd name="T5" fmla="*/ 0 h 40"/>
                <a:gd name="T6" fmla="*/ 0 w 83"/>
                <a:gd name="T7" fmla="*/ 0 h 40"/>
                <a:gd name="T8" fmla="*/ 0 w 83"/>
                <a:gd name="T9" fmla="*/ 0 h 40"/>
                <a:gd name="T10" fmla="*/ 0 w 83"/>
                <a:gd name="T11" fmla="*/ 0 h 40"/>
                <a:gd name="T12" fmla="*/ 0 w 83"/>
                <a:gd name="T13" fmla="*/ 0 h 40"/>
                <a:gd name="T14" fmla="*/ 0 w 83"/>
                <a:gd name="T15" fmla="*/ 0 h 40"/>
                <a:gd name="T16" fmla="*/ 0 w 83"/>
                <a:gd name="T17" fmla="*/ 0 h 40"/>
                <a:gd name="T18" fmla="*/ 0 w 83"/>
                <a:gd name="T19" fmla="*/ 0 h 40"/>
                <a:gd name="T20" fmla="*/ 0 w 83"/>
                <a:gd name="T21" fmla="*/ 0 h 40"/>
                <a:gd name="T22" fmla="*/ 0 w 83"/>
                <a:gd name="T23" fmla="*/ 0 h 40"/>
                <a:gd name="T24" fmla="*/ 0 w 83"/>
                <a:gd name="T25" fmla="*/ 0 h 40"/>
                <a:gd name="T26" fmla="*/ 0 w 83"/>
                <a:gd name="T27" fmla="*/ 0 h 40"/>
                <a:gd name="T28" fmla="*/ 0 w 83"/>
                <a:gd name="T29" fmla="*/ 0 h 40"/>
                <a:gd name="T30" fmla="*/ 0 w 83"/>
                <a:gd name="T31" fmla="*/ 0 h 40"/>
                <a:gd name="T32" fmla="*/ 0 w 83"/>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40"/>
                <a:gd name="T53" fmla="*/ 83 w 83"/>
                <a:gd name="T54" fmla="*/ 40 h 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40">
                  <a:moveTo>
                    <a:pt x="0" y="0"/>
                  </a:moveTo>
                  <a:lnTo>
                    <a:pt x="4" y="0"/>
                  </a:lnTo>
                  <a:lnTo>
                    <a:pt x="7" y="7"/>
                  </a:lnTo>
                  <a:lnTo>
                    <a:pt x="8" y="7"/>
                  </a:lnTo>
                  <a:lnTo>
                    <a:pt x="10" y="8"/>
                  </a:lnTo>
                  <a:lnTo>
                    <a:pt x="15" y="10"/>
                  </a:lnTo>
                  <a:lnTo>
                    <a:pt x="21" y="11"/>
                  </a:lnTo>
                  <a:lnTo>
                    <a:pt x="26" y="13"/>
                  </a:lnTo>
                  <a:lnTo>
                    <a:pt x="32" y="15"/>
                  </a:lnTo>
                  <a:lnTo>
                    <a:pt x="39" y="16"/>
                  </a:lnTo>
                  <a:lnTo>
                    <a:pt x="45" y="16"/>
                  </a:lnTo>
                  <a:lnTo>
                    <a:pt x="73" y="15"/>
                  </a:lnTo>
                  <a:lnTo>
                    <a:pt x="80" y="18"/>
                  </a:lnTo>
                  <a:lnTo>
                    <a:pt x="83" y="25"/>
                  </a:lnTo>
                  <a:lnTo>
                    <a:pt x="76" y="40"/>
                  </a:lnTo>
                  <a:lnTo>
                    <a:pt x="0" y="38"/>
                  </a:lnTo>
                  <a:lnTo>
                    <a:pt x="0" y="0"/>
                  </a:lnTo>
                  <a:close/>
                </a:path>
              </a:pathLst>
            </a:custGeom>
            <a:solidFill>
              <a:srgbClr val="BF8C66"/>
            </a:solidFill>
            <a:ln w="9525">
              <a:noFill/>
              <a:round/>
              <a:headEnd/>
              <a:tailEnd/>
            </a:ln>
          </p:spPr>
          <p:txBody>
            <a:bodyPr/>
            <a:lstStyle/>
            <a:p>
              <a:endParaRPr lang="tr-TR"/>
            </a:p>
          </p:txBody>
        </p:sp>
        <p:sp>
          <p:nvSpPr>
            <p:cNvPr id="17635" name="Freeform 493"/>
            <p:cNvSpPr>
              <a:spLocks/>
            </p:cNvSpPr>
            <p:nvPr/>
          </p:nvSpPr>
          <p:spPr bwMode="auto">
            <a:xfrm>
              <a:off x="4937" y="2743"/>
              <a:ext cx="25" cy="21"/>
            </a:xfrm>
            <a:custGeom>
              <a:avLst/>
              <a:gdLst>
                <a:gd name="T0" fmla="*/ 0 w 75"/>
                <a:gd name="T1" fmla="*/ 0 h 64"/>
                <a:gd name="T2" fmla="*/ 0 w 75"/>
                <a:gd name="T3" fmla="*/ 0 h 64"/>
                <a:gd name="T4" fmla="*/ 0 w 75"/>
                <a:gd name="T5" fmla="*/ 0 h 64"/>
                <a:gd name="T6" fmla="*/ 0 w 75"/>
                <a:gd name="T7" fmla="*/ 0 h 64"/>
                <a:gd name="T8" fmla="*/ 0 w 75"/>
                <a:gd name="T9" fmla="*/ 0 h 64"/>
                <a:gd name="T10" fmla="*/ 0 60000 65536"/>
                <a:gd name="T11" fmla="*/ 0 60000 65536"/>
                <a:gd name="T12" fmla="*/ 0 60000 65536"/>
                <a:gd name="T13" fmla="*/ 0 60000 65536"/>
                <a:gd name="T14" fmla="*/ 0 60000 65536"/>
                <a:gd name="T15" fmla="*/ 0 w 75"/>
                <a:gd name="T16" fmla="*/ 0 h 64"/>
                <a:gd name="T17" fmla="*/ 75 w 75"/>
                <a:gd name="T18" fmla="*/ 64 h 64"/>
              </a:gdLst>
              <a:ahLst/>
              <a:cxnLst>
                <a:cxn ang="T10">
                  <a:pos x="T0" y="T1"/>
                </a:cxn>
                <a:cxn ang="T11">
                  <a:pos x="T2" y="T3"/>
                </a:cxn>
                <a:cxn ang="T12">
                  <a:pos x="T4" y="T5"/>
                </a:cxn>
                <a:cxn ang="T13">
                  <a:pos x="T6" y="T7"/>
                </a:cxn>
                <a:cxn ang="T14">
                  <a:pos x="T8" y="T9"/>
                </a:cxn>
              </a:cxnLst>
              <a:rect l="T15" t="T16" r="T17" b="T18"/>
              <a:pathLst>
                <a:path w="75" h="64">
                  <a:moveTo>
                    <a:pt x="1" y="0"/>
                  </a:moveTo>
                  <a:lnTo>
                    <a:pt x="0" y="64"/>
                  </a:lnTo>
                  <a:lnTo>
                    <a:pt x="69" y="64"/>
                  </a:lnTo>
                  <a:lnTo>
                    <a:pt x="75" y="0"/>
                  </a:lnTo>
                  <a:lnTo>
                    <a:pt x="1" y="0"/>
                  </a:lnTo>
                  <a:close/>
                </a:path>
              </a:pathLst>
            </a:custGeom>
            <a:solidFill>
              <a:srgbClr val="BF8C66"/>
            </a:solidFill>
            <a:ln w="9525">
              <a:noFill/>
              <a:round/>
              <a:headEnd/>
              <a:tailEnd/>
            </a:ln>
          </p:spPr>
          <p:txBody>
            <a:bodyPr/>
            <a:lstStyle/>
            <a:p>
              <a:endParaRPr lang="tr-TR"/>
            </a:p>
          </p:txBody>
        </p:sp>
        <p:sp>
          <p:nvSpPr>
            <p:cNvPr id="17636" name="Freeform 494"/>
            <p:cNvSpPr>
              <a:spLocks/>
            </p:cNvSpPr>
            <p:nvPr/>
          </p:nvSpPr>
          <p:spPr bwMode="auto">
            <a:xfrm>
              <a:off x="5029" y="2670"/>
              <a:ext cx="14" cy="24"/>
            </a:xfrm>
            <a:custGeom>
              <a:avLst/>
              <a:gdLst>
                <a:gd name="T0" fmla="*/ 0 w 42"/>
                <a:gd name="T1" fmla="*/ 0 h 73"/>
                <a:gd name="T2" fmla="*/ 0 w 42"/>
                <a:gd name="T3" fmla="*/ 0 h 73"/>
                <a:gd name="T4" fmla="*/ 0 w 42"/>
                <a:gd name="T5" fmla="*/ 0 h 73"/>
                <a:gd name="T6" fmla="*/ 0 w 42"/>
                <a:gd name="T7" fmla="*/ 0 h 73"/>
                <a:gd name="T8" fmla="*/ 0 w 42"/>
                <a:gd name="T9" fmla="*/ 0 h 73"/>
                <a:gd name="T10" fmla="*/ 0 60000 65536"/>
                <a:gd name="T11" fmla="*/ 0 60000 65536"/>
                <a:gd name="T12" fmla="*/ 0 60000 65536"/>
                <a:gd name="T13" fmla="*/ 0 60000 65536"/>
                <a:gd name="T14" fmla="*/ 0 60000 65536"/>
                <a:gd name="T15" fmla="*/ 0 w 42"/>
                <a:gd name="T16" fmla="*/ 0 h 73"/>
                <a:gd name="T17" fmla="*/ 42 w 42"/>
                <a:gd name="T18" fmla="*/ 73 h 73"/>
              </a:gdLst>
              <a:ahLst/>
              <a:cxnLst>
                <a:cxn ang="T10">
                  <a:pos x="T0" y="T1"/>
                </a:cxn>
                <a:cxn ang="T11">
                  <a:pos x="T2" y="T3"/>
                </a:cxn>
                <a:cxn ang="T12">
                  <a:pos x="T4" y="T5"/>
                </a:cxn>
                <a:cxn ang="T13">
                  <a:pos x="T6" y="T7"/>
                </a:cxn>
                <a:cxn ang="T14">
                  <a:pos x="T8" y="T9"/>
                </a:cxn>
              </a:cxnLst>
              <a:rect l="T15" t="T16" r="T17" b="T18"/>
              <a:pathLst>
                <a:path w="42" h="73">
                  <a:moveTo>
                    <a:pt x="0" y="0"/>
                  </a:moveTo>
                  <a:lnTo>
                    <a:pt x="41" y="4"/>
                  </a:lnTo>
                  <a:lnTo>
                    <a:pt x="42" y="73"/>
                  </a:lnTo>
                  <a:lnTo>
                    <a:pt x="0" y="72"/>
                  </a:lnTo>
                  <a:lnTo>
                    <a:pt x="0" y="0"/>
                  </a:lnTo>
                  <a:close/>
                </a:path>
              </a:pathLst>
            </a:custGeom>
            <a:solidFill>
              <a:srgbClr val="BF8C66"/>
            </a:solidFill>
            <a:ln w="9525">
              <a:noFill/>
              <a:round/>
              <a:headEnd/>
              <a:tailEnd/>
            </a:ln>
          </p:spPr>
          <p:txBody>
            <a:bodyPr/>
            <a:lstStyle/>
            <a:p>
              <a:endParaRPr lang="tr-TR"/>
            </a:p>
          </p:txBody>
        </p:sp>
        <p:sp>
          <p:nvSpPr>
            <p:cNvPr id="17637" name="Freeform 495"/>
            <p:cNvSpPr>
              <a:spLocks/>
            </p:cNvSpPr>
            <p:nvPr/>
          </p:nvSpPr>
          <p:spPr bwMode="auto">
            <a:xfrm>
              <a:off x="5028" y="2697"/>
              <a:ext cx="14" cy="34"/>
            </a:xfrm>
            <a:custGeom>
              <a:avLst/>
              <a:gdLst>
                <a:gd name="T0" fmla="*/ 0 w 43"/>
                <a:gd name="T1" fmla="*/ 0 h 101"/>
                <a:gd name="T2" fmla="*/ 0 w 43"/>
                <a:gd name="T3" fmla="*/ 0 h 101"/>
                <a:gd name="T4" fmla="*/ 0 w 43"/>
                <a:gd name="T5" fmla="*/ 0 h 101"/>
                <a:gd name="T6" fmla="*/ 0 w 43"/>
                <a:gd name="T7" fmla="*/ 0 h 101"/>
                <a:gd name="T8" fmla="*/ 0 w 43"/>
                <a:gd name="T9" fmla="*/ 0 h 101"/>
                <a:gd name="T10" fmla="*/ 0 60000 65536"/>
                <a:gd name="T11" fmla="*/ 0 60000 65536"/>
                <a:gd name="T12" fmla="*/ 0 60000 65536"/>
                <a:gd name="T13" fmla="*/ 0 60000 65536"/>
                <a:gd name="T14" fmla="*/ 0 60000 65536"/>
                <a:gd name="T15" fmla="*/ 0 w 43"/>
                <a:gd name="T16" fmla="*/ 0 h 101"/>
                <a:gd name="T17" fmla="*/ 43 w 43"/>
                <a:gd name="T18" fmla="*/ 101 h 101"/>
              </a:gdLst>
              <a:ahLst/>
              <a:cxnLst>
                <a:cxn ang="T10">
                  <a:pos x="T0" y="T1"/>
                </a:cxn>
                <a:cxn ang="T11">
                  <a:pos x="T2" y="T3"/>
                </a:cxn>
                <a:cxn ang="T12">
                  <a:pos x="T4" y="T5"/>
                </a:cxn>
                <a:cxn ang="T13">
                  <a:pos x="T6" y="T7"/>
                </a:cxn>
                <a:cxn ang="T14">
                  <a:pos x="T8" y="T9"/>
                </a:cxn>
              </a:cxnLst>
              <a:rect l="T15" t="T16" r="T17" b="T18"/>
              <a:pathLst>
                <a:path w="43" h="101">
                  <a:moveTo>
                    <a:pt x="2" y="0"/>
                  </a:moveTo>
                  <a:lnTo>
                    <a:pt x="40" y="1"/>
                  </a:lnTo>
                  <a:lnTo>
                    <a:pt x="43" y="101"/>
                  </a:lnTo>
                  <a:lnTo>
                    <a:pt x="0" y="100"/>
                  </a:lnTo>
                  <a:lnTo>
                    <a:pt x="2" y="0"/>
                  </a:lnTo>
                  <a:close/>
                </a:path>
              </a:pathLst>
            </a:custGeom>
            <a:solidFill>
              <a:srgbClr val="BF8C66"/>
            </a:solidFill>
            <a:ln w="9525">
              <a:noFill/>
              <a:round/>
              <a:headEnd/>
              <a:tailEnd/>
            </a:ln>
          </p:spPr>
          <p:txBody>
            <a:bodyPr/>
            <a:lstStyle/>
            <a:p>
              <a:endParaRPr lang="tr-TR"/>
            </a:p>
          </p:txBody>
        </p:sp>
        <p:sp>
          <p:nvSpPr>
            <p:cNvPr id="17638" name="Freeform 496"/>
            <p:cNvSpPr>
              <a:spLocks/>
            </p:cNvSpPr>
            <p:nvPr/>
          </p:nvSpPr>
          <p:spPr bwMode="auto">
            <a:xfrm>
              <a:off x="5028" y="2735"/>
              <a:ext cx="14" cy="30"/>
            </a:xfrm>
            <a:custGeom>
              <a:avLst/>
              <a:gdLst>
                <a:gd name="T0" fmla="*/ 0 w 44"/>
                <a:gd name="T1" fmla="*/ 0 h 92"/>
                <a:gd name="T2" fmla="*/ 0 w 44"/>
                <a:gd name="T3" fmla="*/ 0 h 92"/>
                <a:gd name="T4" fmla="*/ 0 w 44"/>
                <a:gd name="T5" fmla="*/ 0 h 92"/>
                <a:gd name="T6" fmla="*/ 0 w 44"/>
                <a:gd name="T7" fmla="*/ 0 h 92"/>
                <a:gd name="T8" fmla="*/ 0 w 44"/>
                <a:gd name="T9" fmla="*/ 0 h 92"/>
                <a:gd name="T10" fmla="*/ 0 60000 65536"/>
                <a:gd name="T11" fmla="*/ 0 60000 65536"/>
                <a:gd name="T12" fmla="*/ 0 60000 65536"/>
                <a:gd name="T13" fmla="*/ 0 60000 65536"/>
                <a:gd name="T14" fmla="*/ 0 60000 65536"/>
                <a:gd name="T15" fmla="*/ 0 w 44"/>
                <a:gd name="T16" fmla="*/ 0 h 92"/>
                <a:gd name="T17" fmla="*/ 44 w 44"/>
                <a:gd name="T18" fmla="*/ 92 h 92"/>
              </a:gdLst>
              <a:ahLst/>
              <a:cxnLst>
                <a:cxn ang="T10">
                  <a:pos x="T0" y="T1"/>
                </a:cxn>
                <a:cxn ang="T11">
                  <a:pos x="T2" y="T3"/>
                </a:cxn>
                <a:cxn ang="T12">
                  <a:pos x="T4" y="T5"/>
                </a:cxn>
                <a:cxn ang="T13">
                  <a:pos x="T6" y="T7"/>
                </a:cxn>
                <a:cxn ang="T14">
                  <a:pos x="T8" y="T9"/>
                </a:cxn>
              </a:cxnLst>
              <a:rect l="T15" t="T16" r="T17" b="T18"/>
              <a:pathLst>
                <a:path w="44" h="92">
                  <a:moveTo>
                    <a:pt x="0" y="0"/>
                  </a:moveTo>
                  <a:lnTo>
                    <a:pt x="43" y="0"/>
                  </a:lnTo>
                  <a:lnTo>
                    <a:pt x="44" y="92"/>
                  </a:lnTo>
                  <a:lnTo>
                    <a:pt x="1" y="91"/>
                  </a:lnTo>
                  <a:lnTo>
                    <a:pt x="0" y="0"/>
                  </a:lnTo>
                  <a:close/>
                </a:path>
              </a:pathLst>
            </a:custGeom>
            <a:solidFill>
              <a:srgbClr val="BF8C66"/>
            </a:solidFill>
            <a:ln w="9525">
              <a:noFill/>
              <a:round/>
              <a:headEnd/>
              <a:tailEnd/>
            </a:ln>
          </p:spPr>
          <p:txBody>
            <a:bodyPr/>
            <a:lstStyle/>
            <a:p>
              <a:endParaRPr lang="tr-TR"/>
            </a:p>
          </p:txBody>
        </p:sp>
        <p:sp>
          <p:nvSpPr>
            <p:cNvPr id="17639" name="Freeform 497"/>
            <p:cNvSpPr>
              <a:spLocks/>
            </p:cNvSpPr>
            <p:nvPr/>
          </p:nvSpPr>
          <p:spPr bwMode="auto">
            <a:xfrm>
              <a:off x="5099" y="2632"/>
              <a:ext cx="40" cy="54"/>
            </a:xfrm>
            <a:custGeom>
              <a:avLst/>
              <a:gdLst>
                <a:gd name="T0" fmla="*/ 0 w 122"/>
                <a:gd name="T1" fmla="*/ 0 h 160"/>
                <a:gd name="T2" fmla="*/ 0 w 122"/>
                <a:gd name="T3" fmla="*/ 0 h 160"/>
                <a:gd name="T4" fmla="*/ 0 w 122"/>
                <a:gd name="T5" fmla="*/ 0 h 160"/>
                <a:gd name="T6" fmla="*/ 0 w 122"/>
                <a:gd name="T7" fmla="*/ 0 h 160"/>
                <a:gd name="T8" fmla="*/ 0 w 122"/>
                <a:gd name="T9" fmla="*/ 0 h 160"/>
                <a:gd name="T10" fmla="*/ 0 w 122"/>
                <a:gd name="T11" fmla="*/ 0 h 160"/>
                <a:gd name="T12" fmla="*/ 0 w 122"/>
                <a:gd name="T13" fmla="*/ 0 h 160"/>
                <a:gd name="T14" fmla="*/ 0 60000 65536"/>
                <a:gd name="T15" fmla="*/ 0 60000 65536"/>
                <a:gd name="T16" fmla="*/ 0 60000 65536"/>
                <a:gd name="T17" fmla="*/ 0 60000 65536"/>
                <a:gd name="T18" fmla="*/ 0 60000 65536"/>
                <a:gd name="T19" fmla="*/ 0 60000 65536"/>
                <a:gd name="T20" fmla="*/ 0 60000 65536"/>
                <a:gd name="T21" fmla="*/ 0 w 122"/>
                <a:gd name="T22" fmla="*/ 0 h 160"/>
                <a:gd name="T23" fmla="*/ 122 w 122"/>
                <a:gd name="T24" fmla="*/ 160 h 1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2" h="160">
                  <a:moveTo>
                    <a:pt x="0" y="0"/>
                  </a:moveTo>
                  <a:lnTo>
                    <a:pt x="120" y="16"/>
                  </a:lnTo>
                  <a:lnTo>
                    <a:pt x="122" y="30"/>
                  </a:lnTo>
                  <a:lnTo>
                    <a:pt x="94" y="40"/>
                  </a:lnTo>
                  <a:lnTo>
                    <a:pt x="95" y="160"/>
                  </a:lnTo>
                  <a:lnTo>
                    <a:pt x="3" y="153"/>
                  </a:lnTo>
                  <a:lnTo>
                    <a:pt x="0" y="0"/>
                  </a:lnTo>
                  <a:close/>
                </a:path>
              </a:pathLst>
            </a:custGeom>
            <a:solidFill>
              <a:srgbClr val="BF8C66"/>
            </a:solidFill>
            <a:ln w="9525">
              <a:noFill/>
              <a:round/>
              <a:headEnd/>
              <a:tailEnd/>
            </a:ln>
          </p:spPr>
          <p:txBody>
            <a:bodyPr/>
            <a:lstStyle/>
            <a:p>
              <a:endParaRPr lang="tr-TR"/>
            </a:p>
          </p:txBody>
        </p:sp>
        <p:sp>
          <p:nvSpPr>
            <p:cNvPr id="17640" name="Freeform 498"/>
            <p:cNvSpPr>
              <a:spLocks/>
            </p:cNvSpPr>
            <p:nvPr/>
          </p:nvSpPr>
          <p:spPr bwMode="auto">
            <a:xfrm>
              <a:off x="5099" y="2686"/>
              <a:ext cx="31" cy="59"/>
            </a:xfrm>
            <a:custGeom>
              <a:avLst/>
              <a:gdLst>
                <a:gd name="T0" fmla="*/ 0 w 93"/>
                <a:gd name="T1" fmla="*/ 0 h 177"/>
                <a:gd name="T2" fmla="*/ 0 w 93"/>
                <a:gd name="T3" fmla="*/ 0 h 177"/>
                <a:gd name="T4" fmla="*/ 0 w 93"/>
                <a:gd name="T5" fmla="*/ 0 h 177"/>
                <a:gd name="T6" fmla="*/ 0 w 93"/>
                <a:gd name="T7" fmla="*/ 0 h 177"/>
                <a:gd name="T8" fmla="*/ 0 w 93"/>
                <a:gd name="T9" fmla="*/ 0 h 177"/>
                <a:gd name="T10" fmla="*/ 0 60000 65536"/>
                <a:gd name="T11" fmla="*/ 0 60000 65536"/>
                <a:gd name="T12" fmla="*/ 0 60000 65536"/>
                <a:gd name="T13" fmla="*/ 0 60000 65536"/>
                <a:gd name="T14" fmla="*/ 0 60000 65536"/>
                <a:gd name="T15" fmla="*/ 0 w 93"/>
                <a:gd name="T16" fmla="*/ 0 h 177"/>
                <a:gd name="T17" fmla="*/ 93 w 93"/>
                <a:gd name="T18" fmla="*/ 177 h 177"/>
              </a:gdLst>
              <a:ahLst/>
              <a:cxnLst>
                <a:cxn ang="T10">
                  <a:pos x="T0" y="T1"/>
                </a:cxn>
                <a:cxn ang="T11">
                  <a:pos x="T2" y="T3"/>
                </a:cxn>
                <a:cxn ang="T12">
                  <a:pos x="T4" y="T5"/>
                </a:cxn>
                <a:cxn ang="T13">
                  <a:pos x="T6" y="T7"/>
                </a:cxn>
                <a:cxn ang="T14">
                  <a:pos x="T8" y="T9"/>
                </a:cxn>
              </a:cxnLst>
              <a:rect l="T15" t="T16" r="T17" b="T18"/>
              <a:pathLst>
                <a:path w="93" h="177">
                  <a:moveTo>
                    <a:pt x="1" y="0"/>
                  </a:moveTo>
                  <a:lnTo>
                    <a:pt x="93" y="10"/>
                  </a:lnTo>
                  <a:lnTo>
                    <a:pt x="87" y="175"/>
                  </a:lnTo>
                  <a:lnTo>
                    <a:pt x="0" y="177"/>
                  </a:lnTo>
                  <a:lnTo>
                    <a:pt x="1" y="0"/>
                  </a:lnTo>
                  <a:close/>
                </a:path>
              </a:pathLst>
            </a:custGeom>
            <a:solidFill>
              <a:srgbClr val="BF8C66"/>
            </a:solidFill>
            <a:ln w="9525">
              <a:noFill/>
              <a:round/>
              <a:headEnd/>
              <a:tailEnd/>
            </a:ln>
          </p:spPr>
          <p:txBody>
            <a:bodyPr/>
            <a:lstStyle/>
            <a:p>
              <a:endParaRPr lang="tr-TR"/>
            </a:p>
          </p:txBody>
        </p:sp>
        <p:sp>
          <p:nvSpPr>
            <p:cNvPr id="17641" name="Freeform 499"/>
            <p:cNvSpPr>
              <a:spLocks/>
            </p:cNvSpPr>
            <p:nvPr/>
          </p:nvSpPr>
          <p:spPr bwMode="auto">
            <a:xfrm>
              <a:off x="5099" y="2748"/>
              <a:ext cx="31" cy="57"/>
            </a:xfrm>
            <a:custGeom>
              <a:avLst/>
              <a:gdLst>
                <a:gd name="T0" fmla="*/ 0 w 92"/>
                <a:gd name="T1" fmla="*/ 0 h 170"/>
                <a:gd name="T2" fmla="*/ 0 w 92"/>
                <a:gd name="T3" fmla="*/ 0 h 170"/>
                <a:gd name="T4" fmla="*/ 0 w 92"/>
                <a:gd name="T5" fmla="*/ 0 h 170"/>
                <a:gd name="T6" fmla="*/ 0 w 92"/>
                <a:gd name="T7" fmla="*/ 0 h 170"/>
                <a:gd name="T8" fmla="*/ 0 w 92"/>
                <a:gd name="T9" fmla="*/ 0 h 170"/>
                <a:gd name="T10" fmla="*/ 0 60000 65536"/>
                <a:gd name="T11" fmla="*/ 0 60000 65536"/>
                <a:gd name="T12" fmla="*/ 0 60000 65536"/>
                <a:gd name="T13" fmla="*/ 0 60000 65536"/>
                <a:gd name="T14" fmla="*/ 0 60000 65536"/>
                <a:gd name="T15" fmla="*/ 0 w 92"/>
                <a:gd name="T16" fmla="*/ 0 h 170"/>
                <a:gd name="T17" fmla="*/ 92 w 92"/>
                <a:gd name="T18" fmla="*/ 170 h 170"/>
              </a:gdLst>
              <a:ahLst/>
              <a:cxnLst>
                <a:cxn ang="T10">
                  <a:pos x="T0" y="T1"/>
                </a:cxn>
                <a:cxn ang="T11">
                  <a:pos x="T2" y="T3"/>
                </a:cxn>
                <a:cxn ang="T12">
                  <a:pos x="T4" y="T5"/>
                </a:cxn>
                <a:cxn ang="T13">
                  <a:pos x="T6" y="T7"/>
                </a:cxn>
                <a:cxn ang="T14">
                  <a:pos x="T8" y="T9"/>
                </a:cxn>
              </a:cxnLst>
              <a:rect l="T15" t="T16" r="T17" b="T18"/>
              <a:pathLst>
                <a:path w="92" h="170">
                  <a:moveTo>
                    <a:pt x="0" y="3"/>
                  </a:moveTo>
                  <a:lnTo>
                    <a:pt x="88" y="0"/>
                  </a:lnTo>
                  <a:lnTo>
                    <a:pt x="92" y="164"/>
                  </a:lnTo>
                  <a:lnTo>
                    <a:pt x="4" y="170"/>
                  </a:lnTo>
                  <a:lnTo>
                    <a:pt x="0" y="3"/>
                  </a:lnTo>
                  <a:close/>
                </a:path>
              </a:pathLst>
            </a:custGeom>
            <a:solidFill>
              <a:srgbClr val="BF8C66"/>
            </a:solidFill>
            <a:ln w="9525">
              <a:noFill/>
              <a:round/>
              <a:headEnd/>
              <a:tailEnd/>
            </a:ln>
          </p:spPr>
          <p:txBody>
            <a:bodyPr/>
            <a:lstStyle/>
            <a:p>
              <a:endParaRPr lang="tr-TR"/>
            </a:p>
          </p:txBody>
        </p:sp>
        <p:sp>
          <p:nvSpPr>
            <p:cNvPr id="17642" name="Freeform 500"/>
            <p:cNvSpPr>
              <a:spLocks/>
            </p:cNvSpPr>
            <p:nvPr/>
          </p:nvSpPr>
          <p:spPr bwMode="auto">
            <a:xfrm>
              <a:off x="5187" y="2768"/>
              <a:ext cx="102" cy="79"/>
            </a:xfrm>
            <a:custGeom>
              <a:avLst/>
              <a:gdLst>
                <a:gd name="T0" fmla="*/ 0 w 306"/>
                <a:gd name="T1" fmla="*/ 0 h 237"/>
                <a:gd name="T2" fmla="*/ 0 w 306"/>
                <a:gd name="T3" fmla="*/ 0 h 237"/>
                <a:gd name="T4" fmla="*/ 0 w 306"/>
                <a:gd name="T5" fmla="*/ 0 h 237"/>
                <a:gd name="T6" fmla="*/ 0 w 306"/>
                <a:gd name="T7" fmla="*/ 0 h 237"/>
                <a:gd name="T8" fmla="*/ 0 w 306"/>
                <a:gd name="T9" fmla="*/ 0 h 237"/>
                <a:gd name="T10" fmla="*/ 0 60000 65536"/>
                <a:gd name="T11" fmla="*/ 0 60000 65536"/>
                <a:gd name="T12" fmla="*/ 0 60000 65536"/>
                <a:gd name="T13" fmla="*/ 0 60000 65536"/>
                <a:gd name="T14" fmla="*/ 0 60000 65536"/>
                <a:gd name="T15" fmla="*/ 0 w 306"/>
                <a:gd name="T16" fmla="*/ 0 h 237"/>
                <a:gd name="T17" fmla="*/ 306 w 306"/>
                <a:gd name="T18" fmla="*/ 237 h 237"/>
              </a:gdLst>
              <a:ahLst/>
              <a:cxnLst>
                <a:cxn ang="T10">
                  <a:pos x="T0" y="T1"/>
                </a:cxn>
                <a:cxn ang="T11">
                  <a:pos x="T2" y="T3"/>
                </a:cxn>
                <a:cxn ang="T12">
                  <a:pos x="T4" y="T5"/>
                </a:cxn>
                <a:cxn ang="T13">
                  <a:pos x="T6" y="T7"/>
                </a:cxn>
                <a:cxn ang="T14">
                  <a:pos x="T8" y="T9"/>
                </a:cxn>
              </a:cxnLst>
              <a:rect l="T15" t="T16" r="T17" b="T18"/>
              <a:pathLst>
                <a:path w="306" h="237">
                  <a:moveTo>
                    <a:pt x="306" y="197"/>
                  </a:moveTo>
                  <a:lnTo>
                    <a:pt x="1" y="237"/>
                  </a:lnTo>
                  <a:lnTo>
                    <a:pt x="0" y="0"/>
                  </a:lnTo>
                  <a:lnTo>
                    <a:pt x="304" y="1"/>
                  </a:lnTo>
                  <a:lnTo>
                    <a:pt x="306" y="197"/>
                  </a:lnTo>
                  <a:close/>
                </a:path>
              </a:pathLst>
            </a:custGeom>
            <a:solidFill>
              <a:srgbClr val="BF8C66"/>
            </a:solidFill>
            <a:ln w="9525">
              <a:noFill/>
              <a:round/>
              <a:headEnd/>
              <a:tailEnd/>
            </a:ln>
          </p:spPr>
          <p:txBody>
            <a:bodyPr/>
            <a:lstStyle/>
            <a:p>
              <a:endParaRPr lang="tr-TR"/>
            </a:p>
          </p:txBody>
        </p:sp>
        <p:sp>
          <p:nvSpPr>
            <p:cNvPr id="17643" name="Freeform 501"/>
            <p:cNvSpPr>
              <a:spLocks/>
            </p:cNvSpPr>
            <p:nvPr/>
          </p:nvSpPr>
          <p:spPr bwMode="auto">
            <a:xfrm>
              <a:off x="5187" y="2699"/>
              <a:ext cx="100" cy="65"/>
            </a:xfrm>
            <a:custGeom>
              <a:avLst/>
              <a:gdLst>
                <a:gd name="T0" fmla="*/ 0 w 298"/>
                <a:gd name="T1" fmla="*/ 0 h 196"/>
                <a:gd name="T2" fmla="*/ 0 w 298"/>
                <a:gd name="T3" fmla="*/ 0 h 196"/>
                <a:gd name="T4" fmla="*/ 0 w 298"/>
                <a:gd name="T5" fmla="*/ 0 h 196"/>
                <a:gd name="T6" fmla="*/ 0 w 298"/>
                <a:gd name="T7" fmla="*/ 0 h 196"/>
                <a:gd name="T8" fmla="*/ 0 w 298"/>
                <a:gd name="T9" fmla="*/ 0 h 196"/>
                <a:gd name="T10" fmla="*/ 0 60000 65536"/>
                <a:gd name="T11" fmla="*/ 0 60000 65536"/>
                <a:gd name="T12" fmla="*/ 0 60000 65536"/>
                <a:gd name="T13" fmla="*/ 0 60000 65536"/>
                <a:gd name="T14" fmla="*/ 0 60000 65536"/>
                <a:gd name="T15" fmla="*/ 0 w 298"/>
                <a:gd name="T16" fmla="*/ 0 h 196"/>
                <a:gd name="T17" fmla="*/ 298 w 298"/>
                <a:gd name="T18" fmla="*/ 196 h 196"/>
              </a:gdLst>
              <a:ahLst/>
              <a:cxnLst>
                <a:cxn ang="T10">
                  <a:pos x="T0" y="T1"/>
                </a:cxn>
                <a:cxn ang="T11">
                  <a:pos x="T2" y="T3"/>
                </a:cxn>
                <a:cxn ang="T12">
                  <a:pos x="T4" y="T5"/>
                </a:cxn>
                <a:cxn ang="T13">
                  <a:pos x="T6" y="T7"/>
                </a:cxn>
                <a:cxn ang="T14">
                  <a:pos x="T8" y="T9"/>
                </a:cxn>
              </a:cxnLst>
              <a:rect l="T15" t="T16" r="T17" b="T18"/>
              <a:pathLst>
                <a:path w="298" h="196">
                  <a:moveTo>
                    <a:pt x="291" y="194"/>
                  </a:moveTo>
                  <a:lnTo>
                    <a:pt x="0" y="196"/>
                  </a:lnTo>
                  <a:lnTo>
                    <a:pt x="5" y="0"/>
                  </a:lnTo>
                  <a:lnTo>
                    <a:pt x="298" y="3"/>
                  </a:lnTo>
                  <a:lnTo>
                    <a:pt x="291" y="194"/>
                  </a:lnTo>
                  <a:close/>
                </a:path>
              </a:pathLst>
            </a:custGeom>
            <a:solidFill>
              <a:srgbClr val="BF8C66"/>
            </a:solidFill>
            <a:ln w="9525">
              <a:noFill/>
              <a:round/>
              <a:headEnd/>
              <a:tailEnd/>
            </a:ln>
          </p:spPr>
          <p:txBody>
            <a:bodyPr/>
            <a:lstStyle/>
            <a:p>
              <a:endParaRPr lang="tr-TR"/>
            </a:p>
          </p:txBody>
        </p:sp>
        <p:sp>
          <p:nvSpPr>
            <p:cNvPr id="17644" name="Freeform 502"/>
            <p:cNvSpPr>
              <a:spLocks/>
            </p:cNvSpPr>
            <p:nvPr/>
          </p:nvSpPr>
          <p:spPr bwMode="auto">
            <a:xfrm>
              <a:off x="5189" y="2637"/>
              <a:ext cx="89" cy="59"/>
            </a:xfrm>
            <a:custGeom>
              <a:avLst/>
              <a:gdLst>
                <a:gd name="T0" fmla="*/ 0 w 265"/>
                <a:gd name="T1" fmla="*/ 0 h 177"/>
                <a:gd name="T2" fmla="*/ 0 w 265"/>
                <a:gd name="T3" fmla="*/ 0 h 177"/>
                <a:gd name="T4" fmla="*/ 0 w 265"/>
                <a:gd name="T5" fmla="*/ 0 h 177"/>
                <a:gd name="T6" fmla="*/ 0 w 265"/>
                <a:gd name="T7" fmla="*/ 0 h 177"/>
                <a:gd name="T8" fmla="*/ 0 w 265"/>
                <a:gd name="T9" fmla="*/ 0 h 177"/>
                <a:gd name="T10" fmla="*/ 0 60000 65536"/>
                <a:gd name="T11" fmla="*/ 0 60000 65536"/>
                <a:gd name="T12" fmla="*/ 0 60000 65536"/>
                <a:gd name="T13" fmla="*/ 0 60000 65536"/>
                <a:gd name="T14" fmla="*/ 0 60000 65536"/>
                <a:gd name="T15" fmla="*/ 0 w 265"/>
                <a:gd name="T16" fmla="*/ 0 h 177"/>
                <a:gd name="T17" fmla="*/ 265 w 265"/>
                <a:gd name="T18" fmla="*/ 177 h 177"/>
              </a:gdLst>
              <a:ahLst/>
              <a:cxnLst>
                <a:cxn ang="T10">
                  <a:pos x="T0" y="T1"/>
                </a:cxn>
                <a:cxn ang="T11">
                  <a:pos x="T2" y="T3"/>
                </a:cxn>
                <a:cxn ang="T12">
                  <a:pos x="T4" y="T5"/>
                </a:cxn>
                <a:cxn ang="T13">
                  <a:pos x="T6" y="T7"/>
                </a:cxn>
                <a:cxn ang="T14">
                  <a:pos x="T8" y="T9"/>
                </a:cxn>
              </a:cxnLst>
              <a:rect l="T15" t="T16" r="T17" b="T18"/>
              <a:pathLst>
                <a:path w="265" h="177">
                  <a:moveTo>
                    <a:pt x="265" y="33"/>
                  </a:moveTo>
                  <a:lnTo>
                    <a:pt x="4" y="0"/>
                  </a:lnTo>
                  <a:lnTo>
                    <a:pt x="0" y="175"/>
                  </a:lnTo>
                  <a:lnTo>
                    <a:pt x="263" y="177"/>
                  </a:lnTo>
                  <a:lnTo>
                    <a:pt x="265" y="33"/>
                  </a:lnTo>
                  <a:close/>
                </a:path>
              </a:pathLst>
            </a:custGeom>
            <a:solidFill>
              <a:srgbClr val="BF8C66"/>
            </a:solidFill>
            <a:ln w="9525">
              <a:noFill/>
              <a:round/>
              <a:headEnd/>
              <a:tailEnd/>
            </a:ln>
          </p:spPr>
          <p:txBody>
            <a:bodyPr/>
            <a:lstStyle/>
            <a:p>
              <a:endParaRPr lang="tr-TR"/>
            </a:p>
          </p:txBody>
        </p:sp>
        <p:sp>
          <p:nvSpPr>
            <p:cNvPr id="17645" name="Freeform 503"/>
            <p:cNvSpPr>
              <a:spLocks/>
            </p:cNvSpPr>
            <p:nvPr/>
          </p:nvSpPr>
          <p:spPr bwMode="auto">
            <a:xfrm>
              <a:off x="5185" y="2595"/>
              <a:ext cx="75" cy="46"/>
            </a:xfrm>
            <a:custGeom>
              <a:avLst/>
              <a:gdLst>
                <a:gd name="T0" fmla="*/ 0 w 225"/>
                <a:gd name="T1" fmla="*/ 0 h 138"/>
                <a:gd name="T2" fmla="*/ 0 w 225"/>
                <a:gd name="T3" fmla="*/ 0 h 138"/>
                <a:gd name="T4" fmla="*/ 0 w 225"/>
                <a:gd name="T5" fmla="*/ 0 h 138"/>
                <a:gd name="T6" fmla="*/ 0 w 225"/>
                <a:gd name="T7" fmla="*/ 0 h 138"/>
                <a:gd name="T8" fmla="*/ 0 w 225"/>
                <a:gd name="T9" fmla="*/ 0 h 138"/>
                <a:gd name="T10" fmla="*/ 0 w 225"/>
                <a:gd name="T11" fmla="*/ 0 h 138"/>
                <a:gd name="T12" fmla="*/ 0 60000 65536"/>
                <a:gd name="T13" fmla="*/ 0 60000 65536"/>
                <a:gd name="T14" fmla="*/ 0 60000 65536"/>
                <a:gd name="T15" fmla="*/ 0 60000 65536"/>
                <a:gd name="T16" fmla="*/ 0 60000 65536"/>
                <a:gd name="T17" fmla="*/ 0 60000 65536"/>
                <a:gd name="T18" fmla="*/ 0 w 225"/>
                <a:gd name="T19" fmla="*/ 0 h 138"/>
                <a:gd name="T20" fmla="*/ 225 w 225"/>
                <a:gd name="T21" fmla="*/ 138 h 138"/>
              </a:gdLst>
              <a:ahLst/>
              <a:cxnLst>
                <a:cxn ang="T12">
                  <a:pos x="T0" y="T1"/>
                </a:cxn>
                <a:cxn ang="T13">
                  <a:pos x="T2" y="T3"/>
                </a:cxn>
                <a:cxn ang="T14">
                  <a:pos x="T4" y="T5"/>
                </a:cxn>
                <a:cxn ang="T15">
                  <a:pos x="T6" y="T7"/>
                </a:cxn>
                <a:cxn ang="T16">
                  <a:pos x="T8" y="T9"/>
                </a:cxn>
                <a:cxn ang="T17">
                  <a:pos x="T10" y="T11"/>
                </a:cxn>
              </a:cxnLst>
              <a:rect l="T18" t="T19" r="T20" b="T21"/>
              <a:pathLst>
                <a:path w="225" h="138">
                  <a:moveTo>
                    <a:pt x="225" y="138"/>
                  </a:moveTo>
                  <a:lnTo>
                    <a:pt x="14" y="113"/>
                  </a:lnTo>
                  <a:lnTo>
                    <a:pt x="0" y="115"/>
                  </a:lnTo>
                  <a:lnTo>
                    <a:pt x="0" y="0"/>
                  </a:lnTo>
                  <a:lnTo>
                    <a:pt x="225" y="51"/>
                  </a:lnTo>
                  <a:lnTo>
                    <a:pt x="225" y="138"/>
                  </a:lnTo>
                  <a:close/>
                </a:path>
              </a:pathLst>
            </a:custGeom>
            <a:solidFill>
              <a:srgbClr val="BF8C66"/>
            </a:solidFill>
            <a:ln w="9525">
              <a:noFill/>
              <a:round/>
              <a:headEnd/>
              <a:tailEnd/>
            </a:ln>
          </p:spPr>
          <p:txBody>
            <a:bodyPr/>
            <a:lstStyle/>
            <a:p>
              <a:endParaRPr lang="tr-TR"/>
            </a:p>
          </p:txBody>
        </p:sp>
      </p:grpSp>
      <p:grpSp>
        <p:nvGrpSpPr>
          <p:cNvPr id="9" name="Group 504"/>
          <p:cNvGrpSpPr>
            <a:grpSpLocks/>
          </p:cNvGrpSpPr>
          <p:nvPr/>
        </p:nvGrpSpPr>
        <p:grpSpPr bwMode="auto">
          <a:xfrm>
            <a:off x="3733800" y="5562600"/>
            <a:ext cx="1214438" cy="698500"/>
            <a:chOff x="3696" y="2304"/>
            <a:chExt cx="1149" cy="760"/>
          </a:xfrm>
        </p:grpSpPr>
        <p:sp>
          <p:nvSpPr>
            <p:cNvPr id="17511" name="Freeform 505"/>
            <p:cNvSpPr>
              <a:spLocks/>
            </p:cNvSpPr>
            <p:nvPr/>
          </p:nvSpPr>
          <p:spPr bwMode="auto">
            <a:xfrm>
              <a:off x="3808" y="2805"/>
              <a:ext cx="982" cy="259"/>
            </a:xfrm>
            <a:custGeom>
              <a:avLst/>
              <a:gdLst>
                <a:gd name="T0" fmla="*/ 1 w 1963"/>
                <a:gd name="T1" fmla="*/ 0 h 519"/>
                <a:gd name="T2" fmla="*/ 1 w 1963"/>
                <a:gd name="T3" fmla="*/ 0 h 519"/>
                <a:gd name="T4" fmla="*/ 1 w 1963"/>
                <a:gd name="T5" fmla="*/ 0 h 519"/>
                <a:gd name="T6" fmla="*/ 1 w 1963"/>
                <a:gd name="T7" fmla="*/ 0 h 519"/>
                <a:gd name="T8" fmla="*/ 1 w 1963"/>
                <a:gd name="T9" fmla="*/ 0 h 519"/>
                <a:gd name="T10" fmla="*/ 1 w 1963"/>
                <a:gd name="T11" fmla="*/ 0 h 519"/>
                <a:gd name="T12" fmla="*/ 1 w 1963"/>
                <a:gd name="T13" fmla="*/ 0 h 519"/>
                <a:gd name="T14" fmla="*/ 1 w 1963"/>
                <a:gd name="T15" fmla="*/ 0 h 519"/>
                <a:gd name="T16" fmla="*/ 1 w 1963"/>
                <a:gd name="T17" fmla="*/ 0 h 519"/>
                <a:gd name="T18" fmla="*/ 1 w 1963"/>
                <a:gd name="T19" fmla="*/ 0 h 519"/>
                <a:gd name="T20" fmla="*/ 1 w 1963"/>
                <a:gd name="T21" fmla="*/ 0 h 519"/>
                <a:gd name="T22" fmla="*/ 1 w 1963"/>
                <a:gd name="T23" fmla="*/ 0 h 519"/>
                <a:gd name="T24" fmla="*/ 1 w 1963"/>
                <a:gd name="T25" fmla="*/ 0 h 519"/>
                <a:gd name="T26" fmla="*/ 1 w 1963"/>
                <a:gd name="T27" fmla="*/ 0 h 519"/>
                <a:gd name="T28" fmla="*/ 1 w 1963"/>
                <a:gd name="T29" fmla="*/ 0 h 519"/>
                <a:gd name="T30" fmla="*/ 1 w 1963"/>
                <a:gd name="T31" fmla="*/ 0 h 519"/>
                <a:gd name="T32" fmla="*/ 1 w 1963"/>
                <a:gd name="T33" fmla="*/ 0 h 519"/>
                <a:gd name="T34" fmla="*/ 1 w 1963"/>
                <a:gd name="T35" fmla="*/ 0 h 519"/>
                <a:gd name="T36" fmla="*/ 1 w 1963"/>
                <a:gd name="T37" fmla="*/ 0 h 519"/>
                <a:gd name="T38" fmla="*/ 1 w 1963"/>
                <a:gd name="T39" fmla="*/ 0 h 519"/>
                <a:gd name="T40" fmla="*/ 1 w 1963"/>
                <a:gd name="T41" fmla="*/ 0 h 519"/>
                <a:gd name="T42" fmla="*/ 1 w 1963"/>
                <a:gd name="T43" fmla="*/ 0 h 519"/>
                <a:gd name="T44" fmla="*/ 1 w 1963"/>
                <a:gd name="T45" fmla="*/ 0 h 519"/>
                <a:gd name="T46" fmla="*/ 1 w 1963"/>
                <a:gd name="T47" fmla="*/ 0 h 519"/>
                <a:gd name="T48" fmla="*/ 1 w 1963"/>
                <a:gd name="T49" fmla="*/ 0 h 519"/>
                <a:gd name="T50" fmla="*/ 1 w 1963"/>
                <a:gd name="T51" fmla="*/ 0 h 519"/>
                <a:gd name="T52" fmla="*/ 1 w 1963"/>
                <a:gd name="T53" fmla="*/ 0 h 519"/>
                <a:gd name="T54" fmla="*/ 1 w 1963"/>
                <a:gd name="T55" fmla="*/ 0 h 519"/>
                <a:gd name="T56" fmla="*/ 1 w 1963"/>
                <a:gd name="T57" fmla="*/ 0 h 519"/>
                <a:gd name="T58" fmla="*/ 1 w 1963"/>
                <a:gd name="T59" fmla="*/ 0 h 519"/>
                <a:gd name="T60" fmla="*/ 1 w 1963"/>
                <a:gd name="T61" fmla="*/ 0 h 519"/>
                <a:gd name="T62" fmla="*/ 1 w 1963"/>
                <a:gd name="T63" fmla="*/ 0 h 519"/>
                <a:gd name="T64" fmla="*/ 1 w 1963"/>
                <a:gd name="T65" fmla="*/ 0 h 519"/>
                <a:gd name="T66" fmla="*/ 1 w 1963"/>
                <a:gd name="T67" fmla="*/ 0 h 519"/>
                <a:gd name="T68" fmla="*/ 1 w 1963"/>
                <a:gd name="T69" fmla="*/ 0 h 519"/>
                <a:gd name="T70" fmla="*/ 1 w 1963"/>
                <a:gd name="T71" fmla="*/ 0 h 519"/>
                <a:gd name="T72" fmla="*/ 1 w 1963"/>
                <a:gd name="T73" fmla="*/ 0 h 519"/>
                <a:gd name="T74" fmla="*/ 1 w 1963"/>
                <a:gd name="T75" fmla="*/ 0 h 519"/>
                <a:gd name="T76" fmla="*/ 1 w 1963"/>
                <a:gd name="T77" fmla="*/ 0 h 519"/>
                <a:gd name="T78" fmla="*/ 0 w 1963"/>
                <a:gd name="T79" fmla="*/ 0 h 519"/>
                <a:gd name="T80" fmla="*/ 1 w 1963"/>
                <a:gd name="T81" fmla="*/ 0 h 519"/>
                <a:gd name="T82" fmla="*/ 1 w 1963"/>
                <a:gd name="T83" fmla="*/ 0 h 519"/>
                <a:gd name="T84" fmla="*/ 1 w 1963"/>
                <a:gd name="T85" fmla="*/ 0 h 519"/>
                <a:gd name="T86" fmla="*/ 1 w 1963"/>
                <a:gd name="T87" fmla="*/ 0 h 519"/>
                <a:gd name="T88" fmla="*/ 1 w 1963"/>
                <a:gd name="T89" fmla="*/ 0 h 51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63"/>
                <a:gd name="T136" fmla="*/ 0 h 519"/>
                <a:gd name="T137" fmla="*/ 1963 w 1963"/>
                <a:gd name="T138" fmla="*/ 519 h 51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63" h="519">
                  <a:moveTo>
                    <a:pt x="1898" y="188"/>
                  </a:moveTo>
                  <a:lnTo>
                    <a:pt x="1963" y="226"/>
                  </a:lnTo>
                  <a:lnTo>
                    <a:pt x="1852" y="241"/>
                  </a:lnTo>
                  <a:lnTo>
                    <a:pt x="1924" y="287"/>
                  </a:lnTo>
                  <a:lnTo>
                    <a:pt x="1772" y="280"/>
                  </a:lnTo>
                  <a:lnTo>
                    <a:pt x="1864" y="343"/>
                  </a:lnTo>
                  <a:lnTo>
                    <a:pt x="1716" y="316"/>
                  </a:lnTo>
                  <a:lnTo>
                    <a:pt x="1785" y="408"/>
                  </a:lnTo>
                  <a:lnTo>
                    <a:pt x="1611" y="339"/>
                  </a:lnTo>
                  <a:lnTo>
                    <a:pt x="1659" y="436"/>
                  </a:lnTo>
                  <a:lnTo>
                    <a:pt x="1531" y="363"/>
                  </a:lnTo>
                  <a:lnTo>
                    <a:pt x="1517" y="479"/>
                  </a:lnTo>
                  <a:lnTo>
                    <a:pt x="1432" y="393"/>
                  </a:lnTo>
                  <a:lnTo>
                    <a:pt x="1381" y="494"/>
                  </a:lnTo>
                  <a:lnTo>
                    <a:pt x="1312" y="377"/>
                  </a:lnTo>
                  <a:lnTo>
                    <a:pt x="1210" y="519"/>
                  </a:lnTo>
                  <a:lnTo>
                    <a:pt x="1210" y="398"/>
                  </a:lnTo>
                  <a:lnTo>
                    <a:pt x="1107" y="502"/>
                  </a:lnTo>
                  <a:lnTo>
                    <a:pt x="1085" y="393"/>
                  </a:lnTo>
                  <a:lnTo>
                    <a:pt x="995" y="475"/>
                  </a:lnTo>
                  <a:lnTo>
                    <a:pt x="995" y="385"/>
                  </a:lnTo>
                  <a:lnTo>
                    <a:pt x="887" y="471"/>
                  </a:lnTo>
                  <a:lnTo>
                    <a:pt x="911" y="369"/>
                  </a:lnTo>
                  <a:lnTo>
                    <a:pt x="779" y="464"/>
                  </a:lnTo>
                  <a:lnTo>
                    <a:pt x="809" y="381"/>
                  </a:lnTo>
                  <a:lnTo>
                    <a:pt x="709" y="405"/>
                  </a:lnTo>
                  <a:lnTo>
                    <a:pt x="713" y="346"/>
                  </a:lnTo>
                  <a:lnTo>
                    <a:pt x="602" y="374"/>
                  </a:lnTo>
                  <a:lnTo>
                    <a:pt x="625" y="320"/>
                  </a:lnTo>
                  <a:lnTo>
                    <a:pt x="476" y="339"/>
                  </a:lnTo>
                  <a:lnTo>
                    <a:pt x="489" y="305"/>
                  </a:lnTo>
                  <a:lnTo>
                    <a:pt x="330" y="320"/>
                  </a:lnTo>
                  <a:lnTo>
                    <a:pt x="371" y="284"/>
                  </a:lnTo>
                  <a:lnTo>
                    <a:pt x="229" y="277"/>
                  </a:lnTo>
                  <a:lnTo>
                    <a:pt x="262" y="241"/>
                  </a:lnTo>
                  <a:lnTo>
                    <a:pt x="116" y="230"/>
                  </a:lnTo>
                  <a:lnTo>
                    <a:pt x="183" y="199"/>
                  </a:lnTo>
                  <a:lnTo>
                    <a:pt x="40" y="159"/>
                  </a:lnTo>
                  <a:lnTo>
                    <a:pt x="92" y="143"/>
                  </a:lnTo>
                  <a:lnTo>
                    <a:pt x="0" y="106"/>
                  </a:lnTo>
                  <a:lnTo>
                    <a:pt x="149" y="64"/>
                  </a:lnTo>
                  <a:lnTo>
                    <a:pt x="659" y="0"/>
                  </a:lnTo>
                  <a:lnTo>
                    <a:pt x="1298" y="36"/>
                  </a:lnTo>
                  <a:lnTo>
                    <a:pt x="1646" y="90"/>
                  </a:lnTo>
                  <a:lnTo>
                    <a:pt x="1898" y="188"/>
                  </a:lnTo>
                  <a:close/>
                </a:path>
              </a:pathLst>
            </a:custGeom>
            <a:solidFill>
              <a:srgbClr val="5F5F5F"/>
            </a:solidFill>
            <a:ln w="9525">
              <a:noFill/>
              <a:round/>
              <a:headEnd/>
              <a:tailEnd/>
            </a:ln>
          </p:spPr>
          <p:txBody>
            <a:bodyPr/>
            <a:lstStyle/>
            <a:p>
              <a:endParaRPr lang="tr-TR"/>
            </a:p>
          </p:txBody>
        </p:sp>
        <p:sp>
          <p:nvSpPr>
            <p:cNvPr id="17512" name="Freeform 506"/>
            <p:cNvSpPr>
              <a:spLocks/>
            </p:cNvSpPr>
            <p:nvPr/>
          </p:nvSpPr>
          <p:spPr bwMode="auto">
            <a:xfrm>
              <a:off x="3714" y="2820"/>
              <a:ext cx="926" cy="222"/>
            </a:xfrm>
            <a:custGeom>
              <a:avLst/>
              <a:gdLst>
                <a:gd name="T0" fmla="*/ 0 w 1852"/>
                <a:gd name="T1" fmla="*/ 1 h 442"/>
                <a:gd name="T2" fmla="*/ 1 w 1852"/>
                <a:gd name="T3" fmla="*/ 1 h 442"/>
                <a:gd name="T4" fmla="*/ 1 w 1852"/>
                <a:gd name="T5" fmla="*/ 1 h 442"/>
                <a:gd name="T6" fmla="*/ 1 w 1852"/>
                <a:gd name="T7" fmla="*/ 1 h 442"/>
                <a:gd name="T8" fmla="*/ 1 w 1852"/>
                <a:gd name="T9" fmla="*/ 1 h 442"/>
                <a:gd name="T10" fmla="*/ 1 w 1852"/>
                <a:gd name="T11" fmla="*/ 1 h 442"/>
                <a:gd name="T12" fmla="*/ 1 w 1852"/>
                <a:gd name="T13" fmla="*/ 1 h 442"/>
                <a:gd name="T14" fmla="*/ 1 w 1852"/>
                <a:gd name="T15" fmla="*/ 1 h 442"/>
                <a:gd name="T16" fmla="*/ 1 w 1852"/>
                <a:gd name="T17" fmla="*/ 1 h 442"/>
                <a:gd name="T18" fmla="*/ 1 w 1852"/>
                <a:gd name="T19" fmla="*/ 1 h 442"/>
                <a:gd name="T20" fmla="*/ 1 w 1852"/>
                <a:gd name="T21" fmla="*/ 1 h 442"/>
                <a:gd name="T22" fmla="*/ 1 w 1852"/>
                <a:gd name="T23" fmla="*/ 1 h 442"/>
                <a:gd name="T24" fmla="*/ 1 w 1852"/>
                <a:gd name="T25" fmla="*/ 1 h 442"/>
                <a:gd name="T26" fmla="*/ 1 w 1852"/>
                <a:gd name="T27" fmla="*/ 1 h 442"/>
                <a:gd name="T28" fmla="*/ 1 w 1852"/>
                <a:gd name="T29" fmla="*/ 1 h 442"/>
                <a:gd name="T30" fmla="*/ 1 w 1852"/>
                <a:gd name="T31" fmla="*/ 1 h 442"/>
                <a:gd name="T32" fmla="*/ 1 w 1852"/>
                <a:gd name="T33" fmla="*/ 1 h 442"/>
                <a:gd name="T34" fmla="*/ 1 w 1852"/>
                <a:gd name="T35" fmla="*/ 1 h 442"/>
                <a:gd name="T36" fmla="*/ 1 w 1852"/>
                <a:gd name="T37" fmla="*/ 1 h 442"/>
                <a:gd name="T38" fmla="*/ 1 w 1852"/>
                <a:gd name="T39" fmla="*/ 1 h 442"/>
                <a:gd name="T40" fmla="*/ 1 w 1852"/>
                <a:gd name="T41" fmla="*/ 1 h 442"/>
                <a:gd name="T42" fmla="*/ 1 w 1852"/>
                <a:gd name="T43" fmla="*/ 1 h 442"/>
                <a:gd name="T44" fmla="*/ 1 w 1852"/>
                <a:gd name="T45" fmla="*/ 1 h 442"/>
                <a:gd name="T46" fmla="*/ 1 w 1852"/>
                <a:gd name="T47" fmla="*/ 1 h 442"/>
                <a:gd name="T48" fmla="*/ 1 w 1852"/>
                <a:gd name="T49" fmla="*/ 1 h 442"/>
                <a:gd name="T50" fmla="*/ 1 w 1852"/>
                <a:gd name="T51" fmla="*/ 1 h 442"/>
                <a:gd name="T52" fmla="*/ 1 w 1852"/>
                <a:gd name="T53" fmla="*/ 1 h 442"/>
                <a:gd name="T54" fmla="*/ 1 w 1852"/>
                <a:gd name="T55" fmla="*/ 1 h 442"/>
                <a:gd name="T56" fmla="*/ 1 w 1852"/>
                <a:gd name="T57" fmla="*/ 1 h 442"/>
                <a:gd name="T58" fmla="*/ 1 w 1852"/>
                <a:gd name="T59" fmla="*/ 1 h 442"/>
                <a:gd name="T60" fmla="*/ 1 w 1852"/>
                <a:gd name="T61" fmla="*/ 1 h 442"/>
                <a:gd name="T62" fmla="*/ 1 w 1852"/>
                <a:gd name="T63" fmla="*/ 1 h 442"/>
                <a:gd name="T64" fmla="*/ 1 w 1852"/>
                <a:gd name="T65" fmla="*/ 1 h 442"/>
                <a:gd name="T66" fmla="*/ 1 w 1852"/>
                <a:gd name="T67" fmla="*/ 1 h 442"/>
                <a:gd name="T68" fmla="*/ 1 w 1852"/>
                <a:gd name="T69" fmla="*/ 1 h 442"/>
                <a:gd name="T70" fmla="*/ 1 w 1852"/>
                <a:gd name="T71" fmla="*/ 1 h 442"/>
                <a:gd name="T72" fmla="*/ 1 w 1852"/>
                <a:gd name="T73" fmla="*/ 1 h 442"/>
                <a:gd name="T74" fmla="*/ 1 w 1852"/>
                <a:gd name="T75" fmla="*/ 1 h 442"/>
                <a:gd name="T76" fmla="*/ 1 w 1852"/>
                <a:gd name="T77" fmla="*/ 1 h 442"/>
                <a:gd name="T78" fmla="*/ 1 w 1852"/>
                <a:gd name="T79" fmla="*/ 1 h 442"/>
                <a:gd name="T80" fmla="*/ 1 w 1852"/>
                <a:gd name="T81" fmla="*/ 1 h 442"/>
                <a:gd name="T82" fmla="*/ 1 w 1852"/>
                <a:gd name="T83" fmla="*/ 1 h 442"/>
                <a:gd name="T84" fmla="*/ 1 w 1852"/>
                <a:gd name="T85" fmla="*/ 1 h 442"/>
                <a:gd name="T86" fmla="*/ 1 w 1852"/>
                <a:gd name="T87" fmla="*/ 1 h 442"/>
                <a:gd name="T88" fmla="*/ 1 w 1852"/>
                <a:gd name="T89" fmla="*/ 1 h 442"/>
                <a:gd name="T90" fmla="*/ 1 w 1852"/>
                <a:gd name="T91" fmla="*/ 1 h 442"/>
                <a:gd name="T92" fmla="*/ 1 w 1852"/>
                <a:gd name="T93" fmla="*/ 1 h 442"/>
                <a:gd name="T94" fmla="*/ 1 w 1852"/>
                <a:gd name="T95" fmla="*/ 1 h 442"/>
                <a:gd name="T96" fmla="*/ 1 w 1852"/>
                <a:gd name="T97" fmla="*/ 1 h 442"/>
                <a:gd name="T98" fmla="*/ 1 w 1852"/>
                <a:gd name="T99" fmla="*/ 1 h 442"/>
                <a:gd name="T100" fmla="*/ 1 w 1852"/>
                <a:gd name="T101" fmla="*/ 1 h 442"/>
                <a:gd name="T102" fmla="*/ 1 w 1852"/>
                <a:gd name="T103" fmla="*/ 1 h 442"/>
                <a:gd name="T104" fmla="*/ 1 w 1852"/>
                <a:gd name="T105" fmla="*/ 1 h 442"/>
                <a:gd name="T106" fmla="*/ 1 w 1852"/>
                <a:gd name="T107" fmla="*/ 1 h 442"/>
                <a:gd name="T108" fmla="*/ 1 w 1852"/>
                <a:gd name="T109" fmla="*/ 0 h 442"/>
                <a:gd name="T110" fmla="*/ 1 w 1852"/>
                <a:gd name="T111" fmla="*/ 0 h 442"/>
                <a:gd name="T112" fmla="*/ 1 w 1852"/>
                <a:gd name="T113" fmla="*/ 1 h 44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852"/>
                <a:gd name="T172" fmla="*/ 0 h 442"/>
                <a:gd name="T173" fmla="*/ 1852 w 1852"/>
                <a:gd name="T174" fmla="*/ 442 h 44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852" h="442">
                  <a:moveTo>
                    <a:pt x="18" y="1"/>
                  </a:moveTo>
                  <a:lnTo>
                    <a:pt x="0" y="15"/>
                  </a:lnTo>
                  <a:lnTo>
                    <a:pt x="1" y="15"/>
                  </a:lnTo>
                  <a:lnTo>
                    <a:pt x="3" y="15"/>
                  </a:lnTo>
                  <a:lnTo>
                    <a:pt x="8" y="15"/>
                  </a:lnTo>
                  <a:lnTo>
                    <a:pt x="15" y="13"/>
                  </a:lnTo>
                  <a:lnTo>
                    <a:pt x="23" y="13"/>
                  </a:lnTo>
                  <a:lnTo>
                    <a:pt x="32" y="13"/>
                  </a:lnTo>
                  <a:lnTo>
                    <a:pt x="44" y="13"/>
                  </a:lnTo>
                  <a:lnTo>
                    <a:pt x="56" y="13"/>
                  </a:lnTo>
                  <a:lnTo>
                    <a:pt x="71" y="13"/>
                  </a:lnTo>
                  <a:lnTo>
                    <a:pt x="87" y="13"/>
                  </a:lnTo>
                  <a:lnTo>
                    <a:pt x="105" y="15"/>
                  </a:lnTo>
                  <a:lnTo>
                    <a:pt x="124" y="15"/>
                  </a:lnTo>
                  <a:lnTo>
                    <a:pt x="145" y="16"/>
                  </a:lnTo>
                  <a:lnTo>
                    <a:pt x="167" y="17"/>
                  </a:lnTo>
                  <a:lnTo>
                    <a:pt x="190" y="18"/>
                  </a:lnTo>
                  <a:lnTo>
                    <a:pt x="215" y="20"/>
                  </a:lnTo>
                  <a:lnTo>
                    <a:pt x="241" y="21"/>
                  </a:lnTo>
                  <a:lnTo>
                    <a:pt x="268" y="25"/>
                  </a:lnTo>
                  <a:lnTo>
                    <a:pt x="297" y="27"/>
                  </a:lnTo>
                  <a:lnTo>
                    <a:pt x="327" y="31"/>
                  </a:lnTo>
                  <a:lnTo>
                    <a:pt x="358" y="34"/>
                  </a:lnTo>
                  <a:lnTo>
                    <a:pt x="391" y="39"/>
                  </a:lnTo>
                  <a:lnTo>
                    <a:pt x="424" y="43"/>
                  </a:lnTo>
                  <a:lnTo>
                    <a:pt x="457" y="49"/>
                  </a:lnTo>
                  <a:lnTo>
                    <a:pt x="493" y="55"/>
                  </a:lnTo>
                  <a:lnTo>
                    <a:pt x="530" y="62"/>
                  </a:lnTo>
                  <a:lnTo>
                    <a:pt x="567" y="69"/>
                  </a:lnTo>
                  <a:lnTo>
                    <a:pt x="605" y="77"/>
                  </a:lnTo>
                  <a:lnTo>
                    <a:pt x="644" y="86"/>
                  </a:lnTo>
                  <a:lnTo>
                    <a:pt x="684" y="95"/>
                  </a:lnTo>
                  <a:lnTo>
                    <a:pt x="726" y="106"/>
                  </a:lnTo>
                  <a:lnTo>
                    <a:pt x="767" y="116"/>
                  </a:lnTo>
                  <a:lnTo>
                    <a:pt x="809" y="127"/>
                  </a:lnTo>
                  <a:lnTo>
                    <a:pt x="852" y="139"/>
                  </a:lnTo>
                  <a:lnTo>
                    <a:pt x="893" y="152"/>
                  </a:lnTo>
                  <a:lnTo>
                    <a:pt x="935" y="164"/>
                  </a:lnTo>
                  <a:lnTo>
                    <a:pt x="976" y="178"/>
                  </a:lnTo>
                  <a:lnTo>
                    <a:pt x="1016" y="191"/>
                  </a:lnTo>
                  <a:lnTo>
                    <a:pt x="1057" y="205"/>
                  </a:lnTo>
                  <a:lnTo>
                    <a:pt x="1097" y="218"/>
                  </a:lnTo>
                  <a:lnTo>
                    <a:pt x="1136" y="231"/>
                  </a:lnTo>
                  <a:lnTo>
                    <a:pt x="1174" y="245"/>
                  </a:lnTo>
                  <a:lnTo>
                    <a:pt x="1212" y="259"/>
                  </a:lnTo>
                  <a:lnTo>
                    <a:pt x="1249" y="273"/>
                  </a:lnTo>
                  <a:lnTo>
                    <a:pt x="1285" y="285"/>
                  </a:lnTo>
                  <a:lnTo>
                    <a:pt x="1319" y="299"/>
                  </a:lnTo>
                  <a:lnTo>
                    <a:pt x="1353" y="312"/>
                  </a:lnTo>
                  <a:lnTo>
                    <a:pt x="1385" y="325"/>
                  </a:lnTo>
                  <a:lnTo>
                    <a:pt x="1416" y="337"/>
                  </a:lnTo>
                  <a:lnTo>
                    <a:pt x="1445" y="349"/>
                  </a:lnTo>
                  <a:lnTo>
                    <a:pt x="1474" y="360"/>
                  </a:lnTo>
                  <a:lnTo>
                    <a:pt x="1500" y="371"/>
                  </a:lnTo>
                  <a:lnTo>
                    <a:pt x="1525" y="381"/>
                  </a:lnTo>
                  <a:lnTo>
                    <a:pt x="1548" y="391"/>
                  </a:lnTo>
                  <a:lnTo>
                    <a:pt x="1570" y="399"/>
                  </a:lnTo>
                  <a:lnTo>
                    <a:pt x="1589" y="409"/>
                  </a:lnTo>
                  <a:lnTo>
                    <a:pt x="1606" y="416"/>
                  </a:lnTo>
                  <a:lnTo>
                    <a:pt x="1621" y="422"/>
                  </a:lnTo>
                  <a:lnTo>
                    <a:pt x="1635" y="428"/>
                  </a:lnTo>
                  <a:lnTo>
                    <a:pt x="1646" y="433"/>
                  </a:lnTo>
                  <a:lnTo>
                    <a:pt x="1655" y="437"/>
                  </a:lnTo>
                  <a:lnTo>
                    <a:pt x="1662" y="440"/>
                  </a:lnTo>
                  <a:lnTo>
                    <a:pt x="1665" y="441"/>
                  </a:lnTo>
                  <a:lnTo>
                    <a:pt x="1666" y="442"/>
                  </a:lnTo>
                  <a:lnTo>
                    <a:pt x="1852" y="420"/>
                  </a:lnTo>
                  <a:lnTo>
                    <a:pt x="1850" y="419"/>
                  </a:lnTo>
                  <a:lnTo>
                    <a:pt x="1844" y="418"/>
                  </a:lnTo>
                  <a:lnTo>
                    <a:pt x="1833" y="414"/>
                  </a:lnTo>
                  <a:lnTo>
                    <a:pt x="1820" y="410"/>
                  </a:lnTo>
                  <a:lnTo>
                    <a:pt x="1801" y="404"/>
                  </a:lnTo>
                  <a:lnTo>
                    <a:pt x="1780" y="398"/>
                  </a:lnTo>
                  <a:lnTo>
                    <a:pt x="1756" y="390"/>
                  </a:lnTo>
                  <a:lnTo>
                    <a:pt x="1730" y="382"/>
                  </a:lnTo>
                  <a:lnTo>
                    <a:pt x="1700" y="373"/>
                  </a:lnTo>
                  <a:lnTo>
                    <a:pt x="1667" y="363"/>
                  </a:lnTo>
                  <a:lnTo>
                    <a:pt x="1634" y="351"/>
                  </a:lnTo>
                  <a:lnTo>
                    <a:pt x="1597" y="341"/>
                  </a:lnTo>
                  <a:lnTo>
                    <a:pt x="1559" y="328"/>
                  </a:lnTo>
                  <a:lnTo>
                    <a:pt x="1519" y="315"/>
                  </a:lnTo>
                  <a:lnTo>
                    <a:pt x="1477" y="303"/>
                  </a:lnTo>
                  <a:lnTo>
                    <a:pt x="1435" y="290"/>
                  </a:lnTo>
                  <a:lnTo>
                    <a:pt x="1391" y="276"/>
                  </a:lnTo>
                  <a:lnTo>
                    <a:pt x="1347" y="262"/>
                  </a:lnTo>
                  <a:lnTo>
                    <a:pt x="1302" y="248"/>
                  </a:lnTo>
                  <a:lnTo>
                    <a:pt x="1256" y="235"/>
                  </a:lnTo>
                  <a:lnTo>
                    <a:pt x="1211" y="220"/>
                  </a:lnTo>
                  <a:lnTo>
                    <a:pt x="1165" y="206"/>
                  </a:lnTo>
                  <a:lnTo>
                    <a:pt x="1120" y="192"/>
                  </a:lnTo>
                  <a:lnTo>
                    <a:pt x="1075" y="178"/>
                  </a:lnTo>
                  <a:lnTo>
                    <a:pt x="1031" y="165"/>
                  </a:lnTo>
                  <a:lnTo>
                    <a:pt x="989" y="152"/>
                  </a:lnTo>
                  <a:lnTo>
                    <a:pt x="946" y="139"/>
                  </a:lnTo>
                  <a:lnTo>
                    <a:pt x="906" y="127"/>
                  </a:lnTo>
                  <a:lnTo>
                    <a:pt x="865" y="115"/>
                  </a:lnTo>
                  <a:lnTo>
                    <a:pt x="828" y="104"/>
                  </a:lnTo>
                  <a:lnTo>
                    <a:pt x="793" y="93"/>
                  </a:lnTo>
                  <a:lnTo>
                    <a:pt x="759" y="84"/>
                  </a:lnTo>
                  <a:lnTo>
                    <a:pt x="695" y="66"/>
                  </a:lnTo>
                  <a:lnTo>
                    <a:pt x="629" y="51"/>
                  </a:lnTo>
                  <a:lnTo>
                    <a:pt x="563" y="39"/>
                  </a:lnTo>
                  <a:lnTo>
                    <a:pt x="499" y="28"/>
                  </a:lnTo>
                  <a:lnTo>
                    <a:pt x="436" y="20"/>
                  </a:lnTo>
                  <a:lnTo>
                    <a:pt x="374" y="13"/>
                  </a:lnTo>
                  <a:lnTo>
                    <a:pt x="316" y="9"/>
                  </a:lnTo>
                  <a:lnTo>
                    <a:pt x="260" y="5"/>
                  </a:lnTo>
                  <a:lnTo>
                    <a:pt x="208" y="3"/>
                  </a:lnTo>
                  <a:lnTo>
                    <a:pt x="162" y="1"/>
                  </a:lnTo>
                  <a:lnTo>
                    <a:pt x="121" y="0"/>
                  </a:lnTo>
                  <a:lnTo>
                    <a:pt x="86" y="0"/>
                  </a:lnTo>
                  <a:lnTo>
                    <a:pt x="58" y="0"/>
                  </a:lnTo>
                  <a:lnTo>
                    <a:pt x="36" y="1"/>
                  </a:lnTo>
                  <a:lnTo>
                    <a:pt x="23" y="1"/>
                  </a:lnTo>
                  <a:lnTo>
                    <a:pt x="18" y="1"/>
                  </a:lnTo>
                  <a:close/>
                </a:path>
              </a:pathLst>
            </a:custGeom>
            <a:solidFill>
              <a:srgbClr val="C0C0C0"/>
            </a:solidFill>
            <a:ln w="9525">
              <a:noFill/>
              <a:round/>
              <a:headEnd/>
              <a:tailEnd/>
            </a:ln>
          </p:spPr>
          <p:txBody>
            <a:bodyPr/>
            <a:lstStyle/>
            <a:p>
              <a:endParaRPr lang="tr-TR"/>
            </a:p>
          </p:txBody>
        </p:sp>
        <p:sp>
          <p:nvSpPr>
            <p:cNvPr id="17513" name="Freeform 507"/>
            <p:cNvSpPr>
              <a:spLocks/>
            </p:cNvSpPr>
            <p:nvPr/>
          </p:nvSpPr>
          <p:spPr bwMode="auto">
            <a:xfrm>
              <a:off x="4588" y="2845"/>
              <a:ext cx="257" cy="79"/>
            </a:xfrm>
            <a:custGeom>
              <a:avLst/>
              <a:gdLst>
                <a:gd name="T0" fmla="*/ 1 w 514"/>
                <a:gd name="T1" fmla="*/ 0 h 158"/>
                <a:gd name="T2" fmla="*/ 1 w 514"/>
                <a:gd name="T3" fmla="*/ 1 h 158"/>
                <a:gd name="T4" fmla="*/ 1 w 514"/>
                <a:gd name="T5" fmla="*/ 1 h 158"/>
                <a:gd name="T6" fmla="*/ 0 w 514"/>
                <a:gd name="T7" fmla="*/ 1 h 158"/>
                <a:gd name="T8" fmla="*/ 1 w 514"/>
                <a:gd name="T9" fmla="*/ 0 h 158"/>
                <a:gd name="T10" fmla="*/ 0 60000 65536"/>
                <a:gd name="T11" fmla="*/ 0 60000 65536"/>
                <a:gd name="T12" fmla="*/ 0 60000 65536"/>
                <a:gd name="T13" fmla="*/ 0 60000 65536"/>
                <a:gd name="T14" fmla="*/ 0 60000 65536"/>
                <a:gd name="T15" fmla="*/ 0 w 514"/>
                <a:gd name="T16" fmla="*/ 0 h 158"/>
                <a:gd name="T17" fmla="*/ 514 w 514"/>
                <a:gd name="T18" fmla="*/ 158 h 158"/>
              </a:gdLst>
              <a:ahLst/>
              <a:cxnLst>
                <a:cxn ang="T10">
                  <a:pos x="T0" y="T1"/>
                </a:cxn>
                <a:cxn ang="T11">
                  <a:pos x="T2" y="T3"/>
                </a:cxn>
                <a:cxn ang="T12">
                  <a:pos x="T4" y="T5"/>
                </a:cxn>
                <a:cxn ang="T13">
                  <a:pos x="T6" y="T7"/>
                </a:cxn>
                <a:cxn ang="T14">
                  <a:pos x="T8" y="T9"/>
                </a:cxn>
              </a:cxnLst>
              <a:rect l="T15" t="T16" r="T17" b="T18"/>
              <a:pathLst>
                <a:path w="514" h="158">
                  <a:moveTo>
                    <a:pt x="29" y="0"/>
                  </a:moveTo>
                  <a:lnTo>
                    <a:pt x="514" y="145"/>
                  </a:lnTo>
                  <a:lnTo>
                    <a:pt x="445" y="158"/>
                  </a:lnTo>
                  <a:lnTo>
                    <a:pt x="0" y="16"/>
                  </a:lnTo>
                  <a:lnTo>
                    <a:pt x="29" y="0"/>
                  </a:lnTo>
                  <a:close/>
                </a:path>
              </a:pathLst>
            </a:custGeom>
            <a:solidFill>
              <a:srgbClr val="6B00D8"/>
            </a:solidFill>
            <a:ln w="9525">
              <a:noFill/>
              <a:round/>
              <a:headEnd/>
              <a:tailEnd/>
            </a:ln>
          </p:spPr>
          <p:txBody>
            <a:bodyPr/>
            <a:lstStyle/>
            <a:p>
              <a:endParaRPr lang="tr-TR"/>
            </a:p>
          </p:txBody>
        </p:sp>
        <p:sp>
          <p:nvSpPr>
            <p:cNvPr id="17514" name="Freeform 508"/>
            <p:cNvSpPr>
              <a:spLocks/>
            </p:cNvSpPr>
            <p:nvPr/>
          </p:nvSpPr>
          <p:spPr bwMode="auto">
            <a:xfrm>
              <a:off x="3803" y="2304"/>
              <a:ext cx="851" cy="613"/>
            </a:xfrm>
            <a:custGeom>
              <a:avLst/>
              <a:gdLst>
                <a:gd name="T0" fmla="*/ 0 w 1704"/>
                <a:gd name="T1" fmla="*/ 1 h 1226"/>
                <a:gd name="T2" fmla="*/ 0 w 1704"/>
                <a:gd name="T3" fmla="*/ 1 h 1226"/>
                <a:gd name="T4" fmla="*/ 0 w 1704"/>
                <a:gd name="T5" fmla="*/ 1 h 1226"/>
                <a:gd name="T6" fmla="*/ 0 w 1704"/>
                <a:gd name="T7" fmla="*/ 1 h 1226"/>
                <a:gd name="T8" fmla="*/ 0 w 1704"/>
                <a:gd name="T9" fmla="*/ 1 h 1226"/>
                <a:gd name="T10" fmla="*/ 0 w 1704"/>
                <a:gd name="T11" fmla="*/ 1 h 1226"/>
                <a:gd name="T12" fmla="*/ 0 w 1704"/>
                <a:gd name="T13" fmla="*/ 1 h 1226"/>
                <a:gd name="T14" fmla="*/ 0 w 1704"/>
                <a:gd name="T15" fmla="*/ 1 h 1226"/>
                <a:gd name="T16" fmla="*/ 0 w 1704"/>
                <a:gd name="T17" fmla="*/ 1 h 1226"/>
                <a:gd name="T18" fmla="*/ 0 w 1704"/>
                <a:gd name="T19" fmla="*/ 1 h 1226"/>
                <a:gd name="T20" fmla="*/ 0 w 1704"/>
                <a:gd name="T21" fmla="*/ 1 h 1226"/>
                <a:gd name="T22" fmla="*/ 0 w 1704"/>
                <a:gd name="T23" fmla="*/ 1 h 1226"/>
                <a:gd name="T24" fmla="*/ 0 w 1704"/>
                <a:gd name="T25" fmla="*/ 1 h 1226"/>
                <a:gd name="T26" fmla="*/ 0 w 1704"/>
                <a:gd name="T27" fmla="*/ 1 h 1226"/>
                <a:gd name="T28" fmla="*/ 0 w 1704"/>
                <a:gd name="T29" fmla="*/ 1 h 1226"/>
                <a:gd name="T30" fmla="*/ 0 w 1704"/>
                <a:gd name="T31" fmla="*/ 1 h 1226"/>
                <a:gd name="T32" fmla="*/ 0 w 1704"/>
                <a:gd name="T33" fmla="*/ 1 h 1226"/>
                <a:gd name="T34" fmla="*/ 0 w 1704"/>
                <a:gd name="T35" fmla="*/ 1 h 1226"/>
                <a:gd name="T36" fmla="*/ 0 w 1704"/>
                <a:gd name="T37" fmla="*/ 1 h 1226"/>
                <a:gd name="T38" fmla="*/ 0 w 1704"/>
                <a:gd name="T39" fmla="*/ 1 h 1226"/>
                <a:gd name="T40" fmla="*/ 0 w 1704"/>
                <a:gd name="T41" fmla="*/ 1 h 1226"/>
                <a:gd name="T42" fmla="*/ 0 w 1704"/>
                <a:gd name="T43" fmla="*/ 1 h 1226"/>
                <a:gd name="T44" fmla="*/ 0 w 1704"/>
                <a:gd name="T45" fmla="*/ 1 h 1226"/>
                <a:gd name="T46" fmla="*/ 0 w 1704"/>
                <a:gd name="T47" fmla="*/ 1 h 1226"/>
                <a:gd name="T48" fmla="*/ 0 w 1704"/>
                <a:gd name="T49" fmla="*/ 1 h 1226"/>
                <a:gd name="T50" fmla="*/ 0 w 1704"/>
                <a:gd name="T51" fmla="*/ 1 h 1226"/>
                <a:gd name="T52" fmla="*/ 0 w 1704"/>
                <a:gd name="T53" fmla="*/ 1 h 1226"/>
                <a:gd name="T54" fmla="*/ 0 w 1704"/>
                <a:gd name="T55" fmla="*/ 1 h 1226"/>
                <a:gd name="T56" fmla="*/ 0 w 1704"/>
                <a:gd name="T57" fmla="*/ 1 h 1226"/>
                <a:gd name="T58" fmla="*/ 0 w 1704"/>
                <a:gd name="T59" fmla="*/ 1 h 1226"/>
                <a:gd name="T60" fmla="*/ 0 w 1704"/>
                <a:gd name="T61" fmla="*/ 1 h 1226"/>
                <a:gd name="T62" fmla="*/ 0 w 1704"/>
                <a:gd name="T63" fmla="*/ 1 h 1226"/>
                <a:gd name="T64" fmla="*/ 0 w 1704"/>
                <a:gd name="T65" fmla="*/ 1 h 1226"/>
                <a:gd name="T66" fmla="*/ 0 w 1704"/>
                <a:gd name="T67" fmla="*/ 1 h 1226"/>
                <a:gd name="T68" fmla="*/ 0 w 1704"/>
                <a:gd name="T69" fmla="*/ 1 h 1226"/>
                <a:gd name="T70" fmla="*/ 0 w 1704"/>
                <a:gd name="T71" fmla="*/ 1 h 1226"/>
                <a:gd name="T72" fmla="*/ 0 w 1704"/>
                <a:gd name="T73" fmla="*/ 1 h 1226"/>
                <a:gd name="T74" fmla="*/ 0 w 1704"/>
                <a:gd name="T75" fmla="*/ 1 h 1226"/>
                <a:gd name="T76" fmla="*/ 0 w 1704"/>
                <a:gd name="T77" fmla="*/ 1 h 1226"/>
                <a:gd name="T78" fmla="*/ 0 w 1704"/>
                <a:gd name="T79" fmla="*/ 1 h 1226"/>
                <a:gd name="T80" fmla="*/ 0 w 1704"/>
                <a:gd name="T81" fmla="*/ 1 h 1226"/>
                <a:gd name="T82" fmla="*/ 0 w 1704"/>
                <a:gd name="T83" fmla="*/ 1 h 1226"/>
                <a:gd name="T84" fmla="*/ 0 w 1704"/>
                <a:gd name="T85" fmla="*/ 1 h 1226"/>
                <a:gd name="T86" fmla="*/ 0 w 1704"/>
                <a:gd name="T87" fmla="*/ 1 h 1226"/>
                <a:gd name="T88" fmla="*/ 0 w 1704"/>
                <a:gd name="T89" fmla="*/ 1 h 1226"/>
                <a:gd name="T90" fmla="*/ 0 w 1704"/>
                <a:gd name="T91" fmla="*/ 1 h 1226"/>
                <a:gd name="T92" fmla="*/ 0 w 1704"/>
                <a:gd name="T93" fmla="*/ 1 h 1226"/>
                <a:gd name="T94" fmla="*/ 0 w 1704"/>
                <a:gd name="T95" fmla="*/ 1 h 1226"/>
                <a:gd name="T96" fmla="*/ 0 w 1704"/>
                <a:gd name="T97" fmla="*/ 1 h 1226"/>
                <a:gd name="T98" fmla="*/ 0 w 1704"/>
                <a:gd name="T99" fmla="*/ 1 h 1226"/>
                <a:gd name="T100" fmla="*/ 0 w 1704"/>
                <a:gd name="T101" fmla="*/ 1 h 1226"/>
                <a:gd name="T102" fmla="*/ 0 w 1704"/>
                <a:gd name="T103" fmla="*/ 1 h 1226"/>
                <a:gd name="T104" fmla="*/ 0 w 1704"/>
                <a:gd name="T105" fmla="*/ 1 h 1226"/>
                <a:gd name="T106" fmla="*/ 0 w 1704"/>
                <a:gd name="T107" fmla="*/ 1 h 1226"/>
                <a:gd name="T108" fmla="*/ 0 w 1704"/>
                <a:gd name="T109" fmla="*/ 1 h 1226"/>
                <a:gd name="T110" fmla="*/ 0 w 1704"/>
                <a:gd name="T111" fmla="*/ 1 h 1226"/>
                <a:gd name="T112" fmla="*/ 0 w 1704"/>
                <a:gd name="T113" fmla="*/ 1 h 1226"/>
                <a:gd name="T114" fmla="*/ 0 w 1704"/>
                <a:gd name="T115" fmla="*/ 1 h 1226"/>
                <a:gd name="T116" fmla="*/ 0 w 1704"/>
                <a:gd name="T117" fmla="*/ 1 h 1226"/>
                <a:gd name="T118" fmla="*/ 0 w 1704"/>
                <a:gd name="T119" fmla="*/ 1 h 1226"/>
                <a:gd name="T120" fmla="*/ 0 w 1704"/>
                <a:gd name="T121" fmla="*/ 1 h 1226"/>
                <a:gd name="T122" fmla="*/ 0 w 1704"/>
                <a:gd name="T123" fmla="*/ 1 h 12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704"/>
                <a:gd name="T187" fmla="*/ 0 h 1226"/>
                <a:gd name="T188" fmla="*/ 1704 w 1704"/>
                <a:gd name="T189" fmla="*/ 1226 h 122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704" h="1226">
                  <a:moveTo>
                    <a:pt x="1570" y="187"/>
                  </a:moveTo>
                  <a:lnTo>
                    <a:pt x="1534" y="233"/>
                  </a:lnTo>
                  <a:lnTo>
                    <a:pt x="1561" y="290"/>
                  </a:lnTo>
                  <a:lnTo>
                    <a:pt x="1608" y="296"/>
                  </a:lnTo>
                  <a:lnTo>
                    <a:pt x="1622" y="318"/>
                  </a:lnTo>
                  <a:lnTo>
                    <a:pt x="1656" y="320"/>
                  </a:lnTo>
                  <a:lnTo>
                    <a:pt x="1659" y="490"/>
                  </a:lnTo>
                  <a:lnTo>
                    <a:pt x="1642" y="496"/>
                  </a:lnTo>
                  <a:lnTo>
                    <a:pt x="1670" y="550"/>
                  </a:lnTo>
                  <a:lnTo>
                    <a:pt x="1682" y="814"/>
                  </a:lnTo>
                  <a:lnTo>
                    <a:pt x="1704" y="824"/>
                  </a:lnTo>
                  <a:lnTo>
                    <a:pt x="1692" y="983"/>
                  </a:lnTo>
                  <a:lnTo>
                    <a:pt x="1651" y="983"/>
                  </a:lnTo>
                  <a:lnTo>
                    <a:pt x="1640" y="1022"/>
                  </a:lnTo>
                  <a:lnTo>
                    <a:pt x="1626" y="1050"/>
                  </a:lnTo>
                  <a:lnTo>
                    <a:pt x="1608" y="1069"/>
                  </a:lnTo>
                  <a:lnTo>
                    <a:pt x="1587" y="1080"/>
                  </a:lnTo>
                  <a:lnTo>
                    <a:pt x="1565" y="1083"/>
                  </a:lnTo>
                  <a:lnTo>
                    <a:pt x="1542" y="1082"/>
                  </a:lnTo>
                  <a:lnTo>
                    <a:pt x="1519" y="1076"/>
                  </a:lnTo>
                  <a:lnTo>
                    <a:pt x="1496" y="1068"/>
                  </a:lnTo>
                  <a:lnTo>
                    <a:pt x="1490" y="1063"/>
                  </a:lnTo>
                  <a:lnTo>
                    <a:pt x="1485" y="1054"/>
                  </a:lnTo>
                  <a:lnTo>
                    <a:pt x="1480" y="1046"/>
                  </a:lnTo>
                  <a:lnTo>
                    <a:pt x="1475" y="1038"/>
                  </a:lnTo>
                  <a:lnTo>
                    <a:pt x="1471" y="1031"/>
                  </a:lnTo>
                  <a:lnTo>
                    <a:pt x="1466" y="1024"/>
                  </a:lnTo>
                  <a:lnTo>
                    <a:pt x="1460" y="1020"/>
                  </a:lnTo>
                  <a:lnTo>
                    <a:pt x="1455" y="1016"/>
                  </a:lnTo>
                  <a:lnTo>
                    <a:pt x="1449" y="1015"/>
                  </a:lnTo>
                  <a:lnTo>
                    <a:pt x="1437" y="1015"/>
                  </a:lnTo>
                  <a:lnTo>
                    <a:pt x="1423" y="1015"/>
                  </a:lnTo>
                  <a:lnTo>
                    <a:pt x="1406" y="1016"/>
                  </a:lnTo>
                  <a:lnTo>
                    <a:pt x="1385" y="1018"/>
                  </a:lnTo>
                  <a:lnTo>
                    <a:pt x="1364" y="1019"/>
                  </a:lnTo>
                  <a:lnTo>
                    <a:pt x="1339" y="1021"/>
                  </a:lnTo>
                  <a:lnTo>
                    <a:pt x="1315" y="1023"/>
                  </a:lnTo>
                  <a:lnTo>
                    <a:pt x="1290" y="1026"/>
                  </a:lnTo>
                  <a:lnTo>
                    <a:pt x="1264" y="1028"/>
                  </a:lnTo>
                  <a:lnTo>
                    <a:pt x="1241" y="1030"/>
                  </a:lnTo>
                  <a:lnTo>
                    <a:pt x="1218" y="1031"/>
                  </a:lnTo>
                  <a:lnTo>
                    <a:pt x="1198" y="1034"/>
                  </a:lnTo>
                  <a:lnTo>
                    <a:pt x="1180" y="1036"/>
                  </a:lnTo>
                  <a:lnTo>
                    <a:pt x="1165" y="1037"/>
                  </a:lnTo>
                  <a:lnTo>
                    <a:pt x="1154" y="1038"/>
                  </a:lnTo>
                  <a:lnTo>
                    <a:pt x="1152" y="1059"/>
                  </a:lnTo>
                  <a:lnTo>
                    <a:pt x="1148" y="1080"/>
                  </a:lnTo>
                  <a:lnTo>
                    <a:pt x="1145" y="1101"/>
                  </a:lnTo>
                  <a:lnTo>
                    <a:pt x="1139" y="1120"/>
                  </a:lnTo>
                  <a:lnTo>
                    <a:pt x="1132" y="1139"/>
                  </a:lnTo>
                  <a:lnTo>
                    <a:pt x="1124" y="1156"/>
                  </a:lnTo>
                  <a:lnTo>
                    <a:pt x="1115" y="1171"/>
                  </a:lnTo>
                  <a:lnTo>
                    <a:pt x="1103" y="1184"/>
                  </a:lnTo>
                  <a:lnTo>
                    <a:pt x="1092" y="1192"/>
                  </a:lnTo>
                  <a:lnTo>
                    <a:pt x="1079" y="1198"/>
                  </a:lnTo>
                  <a:lnTo>
                    <a:pt x="1065" y="1205"/>
                  </a:lnTo>
                  <a:lnTo>
                    <a:pt x="1050" y="1211"/>
                  </a:lnTo>
                  <a:lnTo>
                    <a:pt x="1034" y="1216"/>
                  </a:lnTo>
                  <a:lnTo>
                    <a:pt x="1018" y="1219"/>
                  </a:lnTo>
                  <a:lnTo>
                    <a:pt x="1001" y="1223"/>
                  </a:lnTo>
                  <a:lnTo>
                    <a:pt x="983" y="1225"/>
                  </a:lnTo>
                  <a:lnTo>
                    <a:pt x="966" y="1226"/>
                  </a:lnTo>
                  <a:lnTo>
                    <a:pt x="949" y="1226"/>
                  </a:lnTo>
                  <a:lnTo>
                    <a:pt x="931" y="1226"/>
                  </a:lnTo>
                  <a:lnTo>
                    <a:pt x="914" y="1225"/>
                  </a:lnTo>
                  <a:lnTo>
                    <a:pt x="898" y="1223"/>
                  </a:lnTo>
                  <a:lnTo>
                    <a:pt x="882" y="1219"/>
                  </a:lnTo>
                  <a:lnTo>
                    <a:pt x="867" y="1216"/>
                  </a:lnTo>
                  <a:lnTo>
                    <a:pt x="852" y="1211"/>
                  </a:lnTo>
                  <a:lnTo>
                    <a:pt x="837" y="1192"/>
                  </a:lnTo>
                  <a:lnTo>
                    <a:pt x="823" y="1172"/>
                  </a:lnTo>
                  <a:lnTo>
                    <a:pt x="809" y="1150"/>
                  </a:lnTo>
                  <a:lnTo>
                    <a:pt x="798" y="1128"/>
                  </a:lnTo>
                  <a:lnTo>
                    <a:pt x="786" y="1104"/>
                  </a:lnTo>
                  <a:lnTo>
                    <a:pt x="776" y="1079"/>
                  </a:lnTo>
                  <a:lnTo>
                    <a:pt x="765" y="1052"/>
                  </a:lnTo>
                  <a:lnTo>
                    <a:pt x="756" y="1024"/>
                  </a:lnTo>
                  <a:lnTo>
                    <a:pt x="739" y="1011"/>
                  </a:lnTo>
                  <a:lnTo>
                    <a:pt x="720" y="1007"/>
                  </a:lnTo>
                  <a:lnTo>
                    <a:pt x="701" y="1007"/>
                  </a:lnTo>
                  <a:lnTo>
                    <a:pt x="682" y="1009"/>
                  </a:lnTo>
                  <a:lnTo>
                    <a:pt x="663" y="1006"/>
                  </a:lnTo>
                  <a:lnTo>
                    <a:pt x="646" y="996"/>
                  </a:lnTo>
                  <a:lnTo>
                    <a:pt x="629" y="973"/>
                  </a:lnTo>
                  <a:lnTo>
                    <a:pt x="614" y="932"/>
                  </a:lnTo>
                  <a:lnTo>
                    <a:pt x="311" y="958"/>
                  </a:lnTo>
                  <a:lnTo>
                    <a:pt x="316" y="974"/>
                  </a:lnTo>
                  <a:lnTo>
                    <a:pt x="319" y="992"/>
                  </a:lnTo>
                  <a:lnTo>
                    <a:pt x="319" y="1011"/>
                  </a:lnTo>
                  <a:lnTo>
                    <a:pt x="317" y="1029"/>
                  </a:lnTo>
                  <a:lnTo>
                    <a:pt x="313" y="1048"/>
                  </a:lnTo>
                  <a:lnTo>
                    <a:pt x="304" y="1063"/>
                  </a:lnTo>
                  <a:lnTo>
                    <a:pt x="293" y="1075"/>
                  </a:lnTo>
                  <a:lnTo>
                    <a:pt x="277" y="1083"/>
                  </a:lnTo>
                  <a:lnTo>
                    <a:pt x="268" y="1087"/>
                  </a:lnTo>
                  <a:lnTo>
                    <a:pt x="262" y="1088"/>
                  </a:lnTo>
                  <a:lnTo>
                    <a:pt x="257" y="1089"/>
                  </a:lnTo>
                  <a:lnTo>
                    <a:pt x="253" y="1090"/>
                  </a:lnTo>
                  <a:lnTo>
                    <a:pt x="246" y="1092"/>
                  </a:lnTo>
                  <a:lnTo>
                    <a:pt x="235" y="1095"/>
                  </a:lnTo>
                  <a:lnTo>
                    <a:pt x="219" y="1098"/>
                  </a:lnTo>
                  <a:lnTo>
                    <a:pt x="197" y="1104"/>
                  </a:lnTo>
                  <a:lnTo>
                    <a:pt x="172" y="1107"/>
                  </a:lnTo>
                  <a:lnTo>
                    <a:pt x="150" y="1105"/>
                  </a:lnTo>
                  <a:lnTo>
                    <a:pt x="132" y="1098"/>
                  </a:lnTo>
                  <a:lnTo>
                    <a:pt x="115" y="1086"/>
                  </a:lnTo>
                  <a:lnTo>
                    <a:pt x="103" y="1071"/>
                  </a:lnTo>
                  <a:lnTo>
                    <a:pt x="92" y="1052"/>
                  </a:lnTo>
                  <a:lnTo>
                    <a:pt x="84" y="1030"/>
                  </a:lnTo>
                  <a:lnTo>
                    <a:pt x="80" y="1006"/>
                  </a:lnTo>
                  <a:lnTo>
                    <a:pt x="75" y="981"/>
                  </a:lnTo>
                  <a:lnTo>
                    <a:pt x="73" y="961"/>
                  </a:lnTo>
                  <a:lnTo>
                    <a:pt x="72" y="948"/>
                  </a:lnTo>
                  <a:lnTo>
                    <a:pt x="68" y="939"/>
                  </a:lnTo>
                  <a:lnTo>
                    <a:pt x="64" y="933"/>
                  </a:lnTo>
                  <a:lnTo>
                    <a:pt x="54" y="930"/>
                  </a:lnTo>
                  <a:lnTo>
                    <a:pt x="41" y="929"/>
                  </a:lnTo>
                  <a:lnTo>
                    <a:pt x="20" y="927"/>
                  </a:lnTo>
                  <a:lnTo>
                    <a:pt x="16" y="887"/>
                  </a:lnTo>
                  <a:lnTo>
                    <a:pt x="8" y="795"/>
                  </a:lnTo>
                  <a:lnTo>
                    <a:pt x="1" y="691"/>
                  </a:lnTo>
                  <a:lnTo>
                    <a:pt x="0" y="617"/>
                  </a:lnTo>
                  <a:lnTo>
                    <a:pt x="6" y="564"/>
                  </a:lnTo>
                  <a:lnTo>
                    <a:pt x="13" y="524"/>
                  </a:lnTo>
                  <a:lnTo>
                    <a:pt x="17" y="501"/>
                  </a:lnTo>
                  <a:lnTo>
                    <a:pt x="20" y="493"/>
                  </a:lnTo>
                  <a:lnTo>
                    <a:pt x="21" y="492"/>
                  </a:lnTo>
                  <a:lnTo>
                    <a:pt x="27" y="486"/>
                  </a:lnTo>
                  <a:lnTo>
                    <a:pt x="34" y="479"/>
                  </a:lnTo>
                  <a:lnTo>
                    <a:pt x="44" y="469"/>
                  </a:lnTo>
                  <a:lnTo>
                    <a:pt x="58" y="456"/>
                  </a:lnTo>
                  <a:lnTo>
                    <a:pt x="74" y="441"/>
                  </a:lnTo>
                  <a:lnTo>
                    <a:pt x="92" y="424"/>
                  </a:lnTo>
                  <a:lnTo>
                    <a:pt x="113" y="406"/>
                  </a:lnTo>
                  <a:lnTo>
                    <a:pt x="136" y="385"/>
                  </a:lnTo>
                  <a:lnTo>
                    <a:pt x="162" y="364"/>
                  </a:lnTo>
                  <a:lnTo>
                    <a:pt x="188" y="341"/>
                  </a:lnTo>
                  <a:lnTo>
                    <a:pt x="217" y="318"/>
                  </a:lnTo>
                  <a:lnTo>
                    <a:pt x="247" y="294"/>
                  </a:lnTo>
                  <a:lnTo>
                    <a:pt x="279" y="270"/>
                  </a:lnTo>
                  <a:lnTo>
                    <a:pt x="313" y="244"/>
                  </a:lnTo>
                  <a:lnTo>
                    <a:pt x="347" y="220"/>
                  </a:lnTo>
                  <a:lnTo>
                    <a:pt x="382" y="196"/>
                  </a:lnTo>
                  <a:lnTo>
                    <a:pt x="416" y="173"/>
                  </a:lnTo>
                  <a:lnTo>
                    <a:pt x="450" y="151"/>
                  </a:lnTo>
                  <a:lnTo>
                    <a:pt x="482" y="130"/>
                  </a:lnTo>
                  <a:lnTo>
                    <a:pt x="513" y="112"/>
                  </a:lnTo>
                  <a:lnTo>
                    <a:pt x="542" y="93"/>
                  </a:lnTo>
                  <a:lnTo>
                    <a:pt x="570" y="76"/>
                  </a:lnTo>
                  <a:lnTo>
                    <a:pt x="595" y="61"/>
                  </a:lnTo>
                  <a:lnTo>
                    <a:pt x="618" y="47"/>
                  </a:lnTo>
                  <a:lnTo>
                    <a:pt x="640" y="36"/>
                  </a:lnTo>
                  <a:lnTo>
                    <a:pt x="657" y="25"/>
                  </a:lnTo>
                  <a:lnTo>
                    <a:pt x="673" y="16"/>
                  </a:lnTo>
                  <a:lnTo>
                    <a:pt x="686" y="9"/>
                  </a:lnTo>
                  <a:lnTo>
                    <a:pt x="694" y="5"/>
                  </a:lnTo>
                  <a:lnTo>
                    <a:pt x="700" y="1"/>
                  </a:lnTo>
                  <a:lnTo>
                    <a:pt x="702" y="0"/>
                  </a:lnTo>
                  <a:lnTo>
                    <a:pt x="1244" y="101"/>
                  </a:lnTo>
                  <a:lnTo>
                    <a:pt x="1264" y="122"/>
                  </a:lnTo>
                  <a:lnTo>
                    <a:pt x="1266" y="120"/>
                  </a:lnTo>
                  <a:lnTo>
                    <a:pt x="1270" y="115"/>
                  </a:lnTo>
                  <a:lnTo>
                    <a:pt x="1277" y="112"/>
                  </a:lnTo>
                  <a:lnTo>
                    <a:pt x="1285" y="109"/>
                  </a:lnTo>
                  <a:lnTo>
                    <a:pt x="1294" y="113"/>
                  </a:lnTo>
                  <a:lnTo>
                    <a:pt x="1301" y="121"/>
                  </a:lnTo>
                  <a:lnTo>
                    <a:pt x="1307" y="130"/>
                  </a:lnTo>
                  <a:lnTo>
                    <a:pt x="1309" y="134"/>
                  </a:lnTo>
                  <a:lnTo>
                    <a:pt x="1354" y="143"/>
                  </a:lnTo>
                  <a:lnTo>
                    <a:pt x="1357" y="139"/>
                  </a:lnTo>
                  <a:lnTo>
                    <a:pt x="1362" y="133"/>
                  </a:lnTo>
                  <a:lnTo>
                    <a:pt x="1370" y="126"/>
                  </a:lnTo>
                  <a:lnTo>
                    <a:pt x="1382" y="122"/>
                  </a:lnTo>
                  <a:lnTo>
                    <a:pt x="1392" y="126"/>
                  </a:lnTo>
                  <a:lnTo>
                    <a:pt x="1397" y="134"/>
                  </a:lnTo>
                  <a:lnTo>
                    <a:pt x="1399" y="143"/>
                  </a:lnTo>
                  <a:lnTo>
                    <a:pt x="1399" y="146"/>
                  </a:lnTo>
                  <a:lnTo>
                    <a:pt x="1428" y="151"/>
                  </a:lnTo>
                  <a:lnTo>
                    <a:pt x="1429" y="149"/>
                  </a:lnTo>
                  <a:lnTo>
                    <a:pt x="1432" y="142"/>
                  </a:lnTo>
                  <a:lnTo>
                    <a:pt x="1437" y="136"/>
                  </a:lnTo>
                  <a:lnTo>
                    <a:pt x="1448" y="134"/>
                  </a:lnTo>
                  <a:lnTo>
                    <a:pt x="1459" y="138"/>
                  </a:lnTo>
                  <a:lnTo>
                    <a:pt x="1467" y="148"/>
                  </a:lnTo>
                  <a:lnTo>
                    <a:pt x="1472" y="158"/>
                  </a:lnTo>
                  <a:lnTo>
                    <a:pt x="1473" y="162"/>
                  </a:lnTo>
                  <a:lnTo>
                    <a:pt x="1570" y="187"/>
                  </a:lnTo>
                  <a:close/>
                </a:path>
              </a:pathLst>
            </a:custGeom>
            <a:solidFill>
              <a:srgbClr val="000000"/>
            </a:solidFill>
            <a:ln w="9525">
              <a:noFill/>
              <a:round/>
              <a:headEnd/>
              <a:tailEnd/>
            </a:ln>
          </p:spPr>
          <p:txBody>
            <a:bodyPr/>
            <a:lstStyle/>
            <a:p>
              <a:endParaRPr lang="tr-TR"/>
            </a:p>
          </p:txBody>
        </p:sp>
        <p:sp>
          <p:nvSpPr>
            <p:cNvPr id="17515" name="Freeform 509"/>
            <p:cNvSpPr>
              <a:spLocks/>
            </p:cNvSpPr>
            <p:nvPr/>
          </p:nvSpPr>
          <p:spPr bwMode="auto">
            <a:xfrm>
              <a:off x="3810" y="2318"/>
              <a:ext cx="348" cy="440"/>
            </a:xfrm>
            <a:custGeom>
              <a:avLst/>
              <a:gdLst>
                <a:gd name="T0" fmla="*/ 1 w 695"/>
                <a:gd name="T1" fmla="*/ 0 h 879"/>
                <a:gd name="T2" fmla="*/ 1 w 695"/>
                <a:gd name="T3" fmla="*/ 1 h 879"/>
                <a:gd name="T4" fmla="*/ 1 w 695"/>
                <a:gd name="T5" fmla="*/ 1 h 879"/>
                <a:gd name="T6" fmla="*/ 1 w 695"/>
                <a:gd name="T7" fmla="*/ 1 h 879"/>
                <a:gd name="T8" fmla="*/ 1 w 695"/>
                <a:gd name="T9" fmla="*/ 1 h 879"/>
                <a:gd name="T10" fmla="*/ 1 w 695"/>
                <a:gd name="T11" fmla="*/ 1 h 879"/>
                <a:gd name="T12" fmla="*/ 1 w 695"/>
                <a:gd name="T13" fmla="*/ 1 h 879"/>
                <a:gd name="T14" fmla="*/ 0 w 695"/>
                <a:gd name="T15" fmla="*/ 1 h 879"/>
                <a:gd name="T16" fmla="*/ 0 w 695"/>
                <a:gd name="T17" fmla="*/ 1 h 879"/>
                <a:gd name="T18" fmla="*/ 1 w 695"/>
                <a:gd name="T19" fmla="*/ 1 h 879"/>
                <a:gd name="T20" fmla="*/ 1 w 695"/>
                <a:gd name="T21" fmla="*/ 1 h 879"/>
                <a:gd name="T22" fmla="*/ 1 w 695"/>
                <a:gd name="T23" fmla="*/ 1 h 879"/>
                <a:gd name="T24" fmla="*/ 1 w 695"/>
                <a:gd name="T25" fmla="*/ 1 h 879"/>
                <a:gd name="T26" fmla="*/ 1 w 695"/>
                <a:gd name="T27" fmla="*/ 1 h 879"/>
                <a:gd name="T28" fmla="*/ 1 w 695"/>
                <a:gd name="T29" fmla="*/ 1 h 879"/>
                <a:gd name="T30" fmla="*/ 1 w 695"/>
                <a:gd name="T31" fmla="*/ 1 h 879"/>
                <a:gd name="T32" fmla="*/ 1 w 695"/>
                <a:gd name="T33" fmla="*/ 1 h 879"/>
                <a:gd name="T34" fmla="*/ 1 w 695"/>
                <a:gd name="T35" fmla="*/ 1 h 879"/>
                <a:gd name="T36" fmla="*/ 1 w 695"/>
                <a:gd name="T37" fmla="*/ 1 h 879"/>
                <a:gd name="T38" fmla="*/ 1 w 695"/>
                <a:gd name="T39" fmla="*/ 1 h 879"/>
                <a:gd name="T40" fmla="*/ 1 w 695"/>
                <a:gd name="T41" fmla="*/ 1 h 879"/>
                <a:gd name="T42" fmla="*/ 1 w 695"/>
                <a:gd name="T43" fmla="*/ 1 h 879"/>
                <a:gd name="T44" fmla="*/ 1 w 695"/>
                <a:gd name="T45" fmla="*/ 1 h 879"/>
                <a:gd name="T46" fmla="*/ 1 w 695"/>
                <a:gd name="T47" fmla="*/ 1 h 879"/>
                <a:gd name="T48" fmla="*/ 1 w 695"/>
                <a:gd name="T49" fmla="*/ 1 h 879"/>
                <a:gd name="T50" fmla="*/ 1 w 695"/>
                <a:gd name="T51" fmla="*/ 1 h 879"/>
                <a:gd name="T52" fmla="*/ 1 w 695"/>
                <a:gd name="T53" fmla="*/ 1 h 879"/>
                <a:gd name="T54" fmla="*/ 1 w 695"/>
                <a:gd name="T55" fmla="*/ 1 h 879"/>
                <a:gd name="T56" fmla="*/ 1 w 695"/>
                <a:gd name="T57" fmla="*/ 1 h 879"/>
                <a:gd name="T58" fmla="*/ 1 w 695"/>
                <a:gd name="T59" fmla="*/ 1 h 879"/>
                <a:gd name="T60" fmla="*/ 1 w 695"/>
                <a:gd name="T61" fmla="*/ 1 h 879"/>
                <a:gd name="T62" fmla="*/ 1 w 695"/>
                <a:gd name="T63" fmla="*/ 1 h 879"/>
                <a:gd name="T64" fmla="*/ 1 w 695"/>
                <a:gd name="T65" fmla="*/ 1 h 879"/>
                <a:gd name="T66" fmla="*/ 1 w 695"/>
                <a:gd name="T67" fmla="*/ 1 h 879"/>
                <a:gd name="T68" fmla="*/ 1 w 695"/>
                <a:gd name="T69" fmla="*/ 1 h 879"/>
                <a:gd name="T70" fmla="*/ 1 w 695"/>
                <a:gd name="T71" fmla="*/ 1 h 879"/>
                <a:gd name="T72" fmla="*/ 1 w 695"/>
                <a:gd name="T73" fmla="*/ 1 h 879"/>
                <a:gd name="T74" fmla="*/ 1 w 695"/>
                <a:gd name="T75" fmla="*/ 1 h 879"/>
                <a:gd name="T76" fmla="*/ 1 w 695"/>
                <a:gd name="T77" fmla="*/ 1 h 879"/>
                <a:gd name="T78" fmla="*/ 1 w 695"/>
                <a:gd name="T79" fmla="*/ 1 h 879"/>
                <a:gd name="T80" fmla="*/ 1 w 695"/>
                <a:gd name="T81" fmla="*/ 1 h 879"/>
                <a:gd name="T82" fmla="*/ 1 w 695"/>
                <a:gd name="T83" fmla="*/ 1 h 879"/>
                <a:gd name="T84" fmla="*/ 1 w 695"/>
                <a:gd name="T85" fmla="*/ 1 h 879"/>
                <a:gd name="T86" fmla="*/ 1 w 695"/>
                <a:gd name="T87" fmla="*/ 1 h 879"/>
                <a:gd name="T88" fmla="*/ 1 w 695"/>
                <a:gd name="T89" fmla="*/ 0 h 87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95"/>
                <a:gd name="T136" fmla="*/ 0 h 879"/>
                <a:gd name="T137" fmla="*/ 695 w 695"/>
                <a:gd name="T138" fmla="*/ 879 h 87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95" h="879">
                  <a:moveTo>
                    <a:pt x="692" y="0"/>
                  </a:moveTo>
                  <a:lnTo>
                    <a:pt x="695" y="743"/>
                  </a:lnTo>
                  <a:lnTo>
                    <a:pt x="598" y="794"/>
                  </a:lnTo>
                  <a:lnTo>
                    <a:pt x="595" y="865"/>
                  </a:lnTo>
                  <a:lnTo>
                    <a:pt x="22" y="879"/>
                  </a:lnTo>
                  <a:lnTo>
                    <a:pt x="17" y="841"/>
                  </a:lnTo>
                  <a:lnTo>
                    <a:pt x="8" y="752"/>
                  </a:lnTo>
                  <a:lnTo>
                    <a:pt x="0" y="650"/>
                  </a:lnTo>
                  <a:lnTo>
                    <a:pt x="0" y="570"/>
                  </a:lnTo>
                  <a:lnTo>
                    <a:pt x="6" y="524"/>
                  </a:lnTo>
                  <a:lnTo>
                    <a:pt x="13" y="493"/>
                  </a:lnTo>
                  <a:lnTo>
                    <a:pt x="16" y="476"/>
                  </a:lnTo>
                  <a:lnTo>
                    <a:pt x="19" y="470"/>
                  </a:lnTo>
                  <a:lnTo>
                    <a:pt x="20" y="469"/>
                  </a:lnTo>
                  <a:lnTo>
                    <a:pt x="23" y="465"/>
                  </a:lnTo>
                  <a:lnTo>
                    <a:pt x="28" y="460"/>
                  </a:lnTo>
                  <a:lnTo>
                    <a:pt x="36" y="452"/>
                  </a:lnTo>
                  <a:lnTo>
                    <a:pt x="45" y="442"/>
                  </a:lnTo>
                  <a:lnTo>
                    <a:pt x="57" y="430"/>
                  </a:lnTo>
                  <a:lnTo>
                    <a:pt x="70" y="417"/>
                  </a:lnTo>
                  <a:lnTo>
                    <a:pt x="87" y="401"/>
                  </a:lnTo>
                  <a:lnTo>
                    <a:pt x="105" y="385"/>
                  </a:lnTo>
                  <a:lnTo>
                    <a:pt x="126" y="366"/>
                  </a:lnTo>
                  <a:lnTo>
                    <a:pt x="149" y="347"/>
                  </a:lnTo>
                  <a:lnTo>
                    <a:pt x="174" y="326"/>
                  </a:lnTo>
                  <a:lnTo>
                    <a:pt x="202" y="304"/>
                  </a:lnTo>
                  <a:lnTo>
                    <a:pt x="233" y="280"/>
                  </a:lnTo>
                  <a:lnTo>
                    <a:pt x="265" y="257"/>
                  </a:lnTo>
                  <a:lnTo>
                    <a:pt x="300" y="231"/>
                  </a:lnTo>
                  <a:lnTo>
                    <a:pt x="336" y="206"/>
                  </a:lnTo>
                  <a:lnTo>
                    <a:pt x="371" y="183"/>
                  </a:lnTo>
                  <a:lnTo>
                    <a:pt x="407" y="160"/>
                  </a:lnTo>
                  <a:lnTo>
                    <a:pt x="442" y="138"/>
                  </a:lnTo>
                  <a:lnTo>
                    <a:pt x="475" y="119"/>
                  </a:lnTo>
                  <a:lnTo>
                    <a:pt x="508" y="99"/>
                  </a:lnTo>
                  <a:lnTo>
                    <a:pt x="538" y="82"/>
                  </a:lnTo>
                  <a:lnTo>
                    <a:pt x="567" y="65"/>
                  </a:lnTo>
                  <a:lnTo>
                    <a:pt x="594" y="51"/>
                  </a:lnTo>
                  <a:lnTo>
                    <a:pt x="618" y="38"/>
                  </a:lnTo>
                  <a:lnTo>
                    <a:pt x="640" y="26"/>
                  </a:lnTo>
                  <a:lnTo>
                    <a:pt x="657" y="17"/>
                  </a:lnTo>
                  <a:lnTo>
                    <a:pt x="672" y="10"/>
                  </a:lnTo>
                  <a:lnTo>
                    <a:pt x="682" y="4"/>
                  </a:lnTo>
                  <a:lnTo>
                    <a:pt x="689" y="1"/>
                  </a:lnTo>
                  <a:lnTo>
                    <a:pt x="692" y="0"/>
                  </a:lnTo>
                  <a:close/>
                </a:path>
              </a:pathLst>
            </a:custGeom>
            <a:solidFill>
              <a:srgbClr val="00D828"/>
            </a:solidFill>
            <a:ln w="9525">
              <a:noFill/>
              <a:round/>
              <a:headEnd/>
              <a:tailEnd/>
            </a:ln>
          </p:spPr>
          <p:txBody>
            <a:bodyPr/>
            <a:lstStyle/>
            <a:p>
              <a:endParaRPr lang="tr-TR"/>
            </a:p>
          </p:txBody>
        </p:sp>
        <p:sp>
          <p:nvSpPr>
            <p:cNvPr id="17516" name="Freeform 510"/>
            <p:cNvSpPr>
              <a:spLocks/>
            </p:cNvSpPr>
            <p:nvPr/>
          </p:nvSpPr>
          <p:spPr bwMode="auto">
            <a:xfrm>
              <a:off x="4174" y="2320"/>
              <a:ext cx="181" cy="361"/>
            </a:xfrm>
            <a:custGeom>
              <a:avLst/>
              <a:gdLst>
                <a:gd name="T0" fmla="*/ 0 w 361"/>
                <a:gd name="T1" fmla="*/ 0 h 723"/>
                <a:gd name="T2" fmla="*/ 0 w 361"/>
                <a:gd name="T3" fmla="*/ 0 h 723"/>
                <a:gd name="T4" fmla="*/ 1 w 361"/>
                <a:gd name="T5" fmla="*/ 0 h 723"/>
                <a:gd name="T6" fmla="*/ 1 w 361"/>
                <a:gd name="T7" fmla="*/ 0 h 723"/>
                <a:gd name="T8" fmla="*/ 1 w 361"/>
                <a:gd name="T9" fmla="*/ 0 h 723"/>
                <a:gd name="T10" fmla="*/ 1 w 361"/>
                <a:gd name="T11" fmla="*/ 0 h 723"/>
                <a:gd name="T12" fmla="*/ 1 w 361"/>
                <a:gd name="T13" fmla="*/ 0 h 723"/>
                <a:gd name="T14" fmla="*/ 1 w 361"/>
                <a:gd name="T15" fmla="*/ 0 h 723"/>
                <a:gd name="T16" fmla="*/ 0 w 361"/>
                <a:gd name="T17" fmla="*/ 0 h 7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1"/>
                <a:gd name="T28" fmla="*/ 0 h 723"/>
                <a:gd name="T29" fmla="*/ 361 w 361"/>
                <a:gd name="T30" fmla="*/ 723 h 72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1" h="723">
                  <a:moveTo>
                    <a:pt x="0" y="0"/>
                  </a:moveTo>
                  <a:lnTo>
                    <a:pt x="0" y="723"/>
                  </a:lnTo>
                  <a:lnTo>
                    <a:pt x="16" y="711"/>
                  </a:lnTo>
                  <a:lnTo>
                    <a:pt x="19" y="641"/>
                  </a:lnTo>
                  <a:lnTo>
                    <a:pt x="16" y="183"/>
                  </a:lnTo>
                  <a:lnTo>
                    <a:pt x="284" y="77"/>
                  </a:lnTo>
                  <a:lnTo>
                    <a:pt x="350" y="82"/>
                  </a:lnTo>
                  <a:lnTo>
                    <a:pt x="361" y="73"/>
                  </a:lnTo>
                  <a:lnTo>
                    <a:pt x="0" y="0"/>
                  </a:lnTo>
                  <a:close/>
                </a:path>
              </a:pathLst>
            </a:custGeom>
            <a:solidFill>
              <a:srgbClr val="006600"/>
            </a:solidFill>
            <a:ln w="9525">
              <a:noFill/>
              <a:round/>
              <a:headEnd/>
              <a:tailEnd/>
            </a:ln>
          </p:spPr>
          <p:txBody>
            <a:bodyPr/>
            <a:lstStyle/>
            <a:p>
              <a:endParaRPr lang="tr-TR"/>
            </a:p>
          </p:txBody>
        </p:sp>
        <p:sp>
          <p:nvSpPr>
            <p:cNvPr id="17517" name="Freeform 511"/>
            <p:cNvSpPr>
              <a:spLocks/>
            </p:cNvSpPr>
            <p:nvPr/>
          </p:nvSpPr>
          <p:spPr bwMode="auto">
            <a:xfrm>
              <a:off x="3862" y="2772"/>
              <a:ext cx="52" cy="64"/>
            </a:xfrm>
            <a:custGeom>
              <a:avLst/>
              <a:gdLst>
                <a:gd name="T0" fmla="*/ 0 w 105"/>
                <a:gd name="T1" fmla="*/ 0 h 127"/>
                <a:gd name="T2" fmla="*/ 0 w 105"/>
                <a:gd name="T3" fmla="*/ 1 h 127"/>
                <a:gd name="T4" fmla="*/ 0 w 105"/>
                <a:gd name="T5" fmla="*/ 1 h 127"/>
                <a:gd name="T6" fmla="*/ 0 w 105"/>
                <a:gd name="T7" fmla="*/ 1 h 127"/>
                <a:gd name="T8" fmla="*/ 0 w 105"/>
                <a:gd name="T9" fmla="*/ 1 h 127"/>
                <a:gd name="T10" fmla="*/ 0 w 105"/>
                <a:gd name="T11" fmla="*/ 1 h 127"/>
                <a:gd name="T12" fmla="*/ 0 w 105"/>
                <a:gd name="T13" fmla="*/ 1 h 127"/>
                <a:gd name="T14" fmla="*/ 0 w 105"/>
                <a:gd name="T15" fmla="*/ 1 h 127"/>
                <a:gd name="T16" fmla="*/ 0 w 105"/>
                <a:gd name="T17" fmla="*/ 1 h 127"/>
                <a:gd name="T18" fmla="*/ 0 w 105"/>
                <a:gd name="T19" fmla="*/ 1 h 127"/>
                <a:gd name="T20" fmla="*/ 0 w 105"/>
                <a:gd name="T21" fmla="*/ 1 h 127"/>
                <a:gd name="T22" fmla="*/ 0 w 105"/>
                <a:gd name="T23" fmla="*/ 1 h 127"/>
                <a:gd name="T24" fmla="*/ 0 w 105"/>
                <a:gd name="T25" fmla="*/ 1 h 127"/>
                <a:gd name="T26" fmla="*/ 0 w 105"/>
                <a:gd name="T27" fmla="*/ 1 h 127"/>
                <a:gd name="T28" fmla="*/ 0 w 105"/>
                <a:gd name="T29" fmla="*/ 1 h 127"/>
                <a:gd name="T30" fmla="*/ 0 w 105"/>
                <a:gd name="T31" fmla="*/ 1 h 127"/>
                <a:gd name="T32" fmla="*/ 0 w 105"/>
                <a:gd name="T33" fmla="*/ 1 h 127"/>
                <a:gd name="T34" fmla="*/ 0 w 105"/>
                <a:gd name="T35" fmla="*/ 1 h 127"/>
                <a:gd name="T36" fmla="*/ 0 w 105"/>
                <a:gd name="T37" fmla="*/ 1 h 127"/>
                <a:gd name="T38" fmla="*/ 0 w 105"/>
                <a:gd name="T39" fmla="*/ 1 h 127"/>
                <a:gd name="T40" fmla="*/ 0 w 105"/>
                <a:gd name="T41" fmla="*/ 1 h 127"/>
                <a:gd name="T42" fmla="*/ 0 w 105"/>
                <a:gd name="T43" fmla="*/ 1 h 127"/>
                <a:gd name="T44" fmla="*/ 0 w 105"/>
                <a:gd name="T45" fmla="*/ 1 h 127"/>
                <a:gd name="T46" fmla="*/ 0 w 105"/>
                <a:gd name="T47" fmla="*/ 1 h 127"/>
                <a:gd name="T48" fmla="*/ 0 w 105"/>
                <a:gd name="T49" fmla="*/ 1 h 127"/>
                <a:gd name="T50" fmla="*/ 0 w 105"/>
                <a:gd name="T51" fmla="*/ 1 h 127"/>
                <a:gd name="T52" fmla="*/ 0 w 105"/>
                <a:gd name="T53" fmla="*/ 1 h 127"/>
                <a:gd name="T54" fmla="*/ 0 w 105"/>
                <a:gd name="T55" fmla="*/ 1 h 127"/>
                <a:gd name="T56" fmla="*/ 0 w 105"/>
                <a:gd name="T57" fmla="*/ 1 h 127"/>
                <a:gd name="T58" fmla="*/ 0 w 105"/>
                <a:gd name="T59" fmla="*/ 1 h 127"/>
                <a:gd name="T60" fmla="*/ 0 w 105"/>
                <a:gd name="T61" fmla="*/ 1 h 127"/>
                <a:gd name="T62" fmla="*/ 0 w 105"/>
                <a:gd name="T63" fmla="*/ 1 h 127"/>
                <a:gd name="T64" fmla="*/ 0 w 105"/>
                <a:gd name="T65" fmla="*/ 0 h 12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5"/>
                <a:gd name="T100" fmla="*/ 0 h 127"/>
                <a:gd name="T101" fmla="*/ 105 w 105"/>
                <a:gd name="T102" fmla="*/ 127 h 12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5" h="127">
                  <a:moveTo>
                    <a:pt x="53" y="0"/>
                  </a:moveTo>
                  <a:lnTo>
                    <a:pt x="43" y="1"/>
                  </a:lnTo>
                  <a:lnTo>
                    <a:pt x="32" y="5"/>
                  </a:lnTo>
                  <a:lnTo>
                    <a:pt x="23" y="10"/>
                  </a:lnTo>
                  <a:lnTo>
                    <a:pt x="16" y="18"/>
                  </a:lnTo>
                  <a:lnTo>
                    <a:pt x="9" y="28"/>
                  </a:lnTo>
                  <a:lnTo>
                    <a:pt x="5" y="38"/>
                  </a:lnTo>
                  <a:lnTo>
                    <a:pt x="1" y="51"/>
                  </a:lnTo>
                  <a:lnTo>
                    <a:pt x="0" y="63"/>
                  </a:lnTo>
                  <a:lnTo>
                    <a:pt x="1" y="76"/>
                  </a:lnTo>
                  <a:lnTo>
                    <a:pt x="5" y="89"/>
                  </a:lnTo>
                  <a:lnTo>
                    <a:pt x="9" y="99"/>
                  </a:lnTo>
                  <a:lnTo>
                    <a:pt x="16" y="108"/>
                  </a:lnTo>
                  <a:lnTo>
                    <a:pt x="23" y="116"/>
                  </a:lnTo>
                  <a:lnTo>
                    <a:pt x="32" y="122"/>
                  </a:lnTo>
                  <a:lnTo>
                    <a:pt x="43" y="126"/>
                  </a:lnTo>
                  <a:lnTo>
                    <a:pt x="53" y="127"/>
                  </a:lnTo>
                  <a:lnTo>
                    <a:pt x="63" y="126"/>
                  </a:lnTo>
                  <a:lnTo>
                    <a:pt x="74" y="122"/>
                  </a:lnTo>
                  <a:lnTo>
                    <a:pt x="82" y="116"/>
                  </a:lnTo>
                  <a:lnTo>
                    <a:pt x="90" y="108"/>
                  </a:lnTo>
                  <a:lnTo>
                    <a:pt x="96" y="99"/>
                  </a:lnTo>
                  <a:lnTo>
                    <a:pt x="100" y="89"/>
                  </a:lnTo>
                  <a:lnTo>
                    <a:pt x="104" y="76"/>
                  </a:lnTo>
                  <a:lnTo>
                    <a:pt x="105" y="63"/>
                  </a:lnTo>
                  <a:lnTo>
                    <a:pt x="104" y="51"/>
                  </a:lnTo>
                  <a:lnTo>
                    <a:pt x="100" y="38"/>
                  </a:lnTo>
                  <a:lnTo>
                    <a:pt x="96" y="28"/>
                  </a:lnTo>
                  <a:lnTo>
                    <a:pt x="90" y="18"/>
                  </a:lnTo>
                  <a:lnTo>
                    <a:pt x="82" y="10"/>
                  </a:lnTo>
                  <a:lnTo>
                    <a:pt x="74" y="5"/>
                  </a:lnTo>
                  <a:lnTo>
                    <a:pt x="63" y="1"/>
                  </a:lnTo>
                  <a:lnTo>
                    <a:pt x="53" y="0"/>
                  </a:lnTo>
                  <a:close/>
                </a:path>
              </a:pathLst>
            </a:custGeom>
            <a:solidFill>
              <a:srgbClr val="FFFFFF"/>
            </a:solidFill>
            <a:ln w="9525">
              <a:noFill/>
              <a:round/>
              <a:headEnd/>
              <a:tailEnd/>
            </a:ln>
          </p:spPr>
          <p:txBody>
            <a:bodyPr/>
            <a:lstStyle/>
            <a:p>
              <a:endParaRPr lang="tr-TR"/>
            </a:p>
          </p:txBody>
        </p:sp>
        <p:sp>
          <p:nvSpPr>
            <p:cNvPr id="17518" name="Freeform 512"/>
            <p:cNvSpPr>
              <a:spLocks/>
            </p:cNvSpPr>
            <p:nvPr/>
          </p:nvSpPr>
          <p:spPr bwMode="auto">
            <a:xfrm>
              <a:off x="4216" y="2713"/>
              <a:ext cx="63" cy="149"/>
            </a:xfrm>
            <a:custGeom>
              <a:avLst/>
              <a:gdLst>
                <a:gd name="T0" fmla="*/ 1 w 126"/>
                <a:gd name="T1" fmla="*/ 0 h 300"/>
                <a:gd name="T2" fmla="*/ 1 w 126"/>
                <a:gd name="T3" fmla="*/ 0 h 300"/>
                <a:gd name="T4" fmla="*/ 1 w 126"/>
                <a:gd name="T5" fmla="*/ 0 h 300"/>
                <a:gd name="T6" fmla="*/ 1 w 126"/>
                <a:gd name="T7" fmla="*/ 0 h 300"/>
                <a:gd name="T8" fmla="*/ 1 w 126"/>
                <a:gd name="T9" fmla="*/ 0 h 300"/>
                <a:gd name="T10" fmla="*/ 1 w 126"/>
                <a:gd name="T11" fmla="*/ 0 h 300"/>
                <a:gd name="T12" fmla="*/ 1 w 126"/>
                <a:gd name="T13" fmla="*/ 0 h 300"/>
                <a:gd name="T14" fmla="*/ 1 w 126"/>
                <a:gd name="T15" fmla="*/ 0 h 300"/>
                <a:gd name="T16" fmla="*/ 0 w 126"/>
                <a:gd name="T17" fmla="*/ 0 h 300"/>
                <a:gd name="T18" fmla="*/ 1 w 126"/>
                <a:gd name="T19" fmla="*/ 0 h 300"/>
                <a:gd name="T20" fmla="*/ 1 w 126"/>
                <a:gd name="T21" fmla="*/ 0 h 300"/>
                <a:gd name="T22" fmla="*/ 1 w 126"/>
                <a:gd name="T23" fmla="*/ 0 h 300"/>
                <a:gd name="T24" fmla="*/ 1 w 126"/>
                <a:gd name="T25" fmla="*/ 0 h 300"/>
                <a:gd name="T26" fmla="*/ 1 w 126"/>
                <a:gd name="T27" fmla="*/ 0 h 300"/>
                <a:gd name="T28" fmla="*/ 1 w 126"/>
                <a:gd name="T29" fmla="*/ 0 h 300"/>
                <a:gd name="T30" fmla="*/ 1 w 126"/>
                <a:gd name="T31" fmla="*/ 0 h 300"/>
                <a:gd name="T32" fmla="*/ 1 w 126"/>
                <a:gd name="T33" fmla="*/ 0 h 300"/>
                <a:gd name="T34" fmla="*/ 1 w 126"/>
                <a:gd name="T35" fmla="*/ 0 h 300"/>
                <a:gd name="T36" fmla="*/ 1 w 126"/>
                <a:gd name="T37" fmla="*/ 0 h 300"/>
                <a:gd name="T38" fmla="*/ 1 w 126"/>
                <a:gd name="T39" fmla="*/ 0 h 300"/>
                <a:gd name="T40" fmla="*/ 1 w 126"/>
                <a:gd name="T41" fmla="*/ 0 h 300"/>
                <a:gd name="T42" fmla="*/ 1 w 126"/>
                <a:gd name="T43" fmla="*/ 0 h 300"/>
                <a:gd name="T44" fmla="*/ 1 w 126"/>
                <a:gd name="T45" fmla="*/ 0 h 300"/>
                <a:gd name="T46" fmla="*/ 1 w 126"/>
                <a:gd name="T47" fmla="*/ 0 h 300"/>
                <a:gd name="T48" fmla="*/ 1 w 126"/>
                <a:gd name="T49" fmla="*/ 0 h 300"/>
                <a:gd name="T50" fmla="*/ 1 w 126"/>
                <a:gd name="T51" fmla="*/ 0 h 300"/>
                <a:gd name="T52" fmla="*/ 1 w 126"/>
                <a:gd name="T53" fmla="*/ 0 h 300"/>
                <a:gd name="T54" fmla="*/ 1 w 126"/>
                <a:gd name="T55" fmla="*/ 0 h 300"/>
                <a:gd name="T56" fmla="*/ 1 w 126"/>
                <a:gd name="T57" fmla="*/ 0 h 300"/>
                <a:gd name="T58" fmla="*/ 1 w 126"/>
                <a:gd name="T59" fmla="*/ 0 h 300"/>
                <a:gd name="T60" fmla="*/ 1 w 126"/>
                <a:gd name="T61" fmla="*/ 0 h 300"/>
                <a:gd name="T62" fmla="*/ 1 w 126"/>
                <a:gd name="T63" fmla="*/ 0 h 300"/>
                <a:gd name="T64" fmla="*/ 1 w 126"/>
                <a:gd name="T65" fmla="*/ 0 h 3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6"/>
                <a:gd name="T100" fmla="*/ 0 h 300"/>
                <a:gd name="T101" fmla="*/ 126 w 126"/>
                <a:gd name="T102" fmla="*/ 300 h 3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6" h="300">
                  <a:moveTo>
                    <a:pt x="64" y="0"/>
                  </a:moveTo>
                  <a:lnTo>
                    <a:pt x="51" y="4"/>
                  </a:lnTo>
                  <a:lnTo>
                    <a:pt x="39" y="12"/>
                  </a:lnTo>
                  <a:lnTo>
                    <a:pt x="28" y="25"/>
                  </a:lnTo>
                  <a:lnTo>
                    <a:pt x="18" y="44"/>
                  </a:lnTo>
                  <a:lnTo>
                    <a:pt x="11" y="67"/>
                  </a:lnTo>
                  <a:lnTo>
                    <a:pt x="4" y="92"/>
                  </a:lnTo>
                  <a:lnTo>
                    <a:pt x="1" y="121"/>
                  </a:lnTo>
                  <a:lnTo>
                    <a:pt x="0" y="151"/>
                  </a:lnTo>
                  <a:lnTo>
                    <a:pt x="1" y="181"/>
                  </a:lnTo>
                  <a:lnTo>
                    <a:pt x="4" y="210"/>
                  </a:lnTo>
                  <a:lnTo>
                    <a:pt x="11" y="234"/>
                  </a:lnTo>
                  <a:lnTo>
                    <a:pt x="18" y="256"/>
                  </a:lnTo>
                  <a:lnTo>
                    <a:pt x="28" y="274"/>
                  </a:lnTo>
                  <a:lnTo>
                    <a:pt x="39" y="288"/>
                  </a:lnTo>
                  <a:lnTo>
                    <a:pt x="51" y="296"/>
                  </a:lnTo>
                  <a:lnTo>
                    <a:pt x="64" y="300"/>
                  </a:lnTo>
                  <a:lnTo>
                    <a:pt x="77" y="296"/>
                  </a:lnTo>
                  <a:lnTo>
                    <a:pt x="88" y="288"/>
                  </a:lnTo>
                  <a:lnTo>
                    <a:pt x="99" y="274"/>
                  </a:lnTo>
                  <a:lnTo>
                    <a:pt x="108" y="256"/>
                  </a:lnTo>
                  <a:lnTo>
                    <a:pt x="116" y="234"/>
                  </a:lnTo>
                  <a:lnTo>
                    <a:pt x="122" y="210"/>
                  </a:lnTo>
                  <a:lnTo>
                    <a:pt x="125" y="181"/>
                  </a:lnTo>
                  <a:lnTo>
                    <a:pt x="126" y="151"/>
                  </a:lnTo>
                  <a:lnTo>
                    <a:pt x="125" y="121"/>
                  </a:lnTo>
                  <a:lnTo>
                    <a:pt x="122" y="92"/>
                  </a:lnTo>
                  <a:lnTo>
                    <a:pt x="116" y="67"/>
                  </a:lnTo>
                  <a:lnTo>
                    <a:pt x="108" y="44"/>
                  </a:lnTo>
                  <a:lnTo>
                    <a:pt x="99" y="25"/>
                  </a:lnTo>
                  <a:lnTo>
                    <a:pt x="88" y="12"/>
                  </a:lnTo>
                  <a:lnTo>
                    <a:pt x="77" y="4"/>
                  </a:lnTo>
                  <a:lnTo>
                    <a:pt x="64" y="0"/>
                  </a:lnTo>
                  <a:close/>
                </a:path>
              </a:pathLst>
            </a:custGeom>
            <a:solidFill>
              <a:srgbClr val="FFFFFF"/>
            </a:solidFill>
            <a:ln w="9525">
              <a:noFill/>
              <a:round/>
              <a:headEnd/>
              <a:tailEnd/>
            </a:ln>
          </p:spPr>
          <p:txBody>
            <a:bodyPr/>
            <a:lstStyle/>
            <a:p>
              <a:endParaRPr lang="tr-TR"/>
            </a:p>
          </p:txBody>
        </p:sp>
        <p:sp>
          <p:nvSpPr>
            <p:cNvPr id="17519" name="Freeform 513"/>
            <p:cNvSpPr>
              <a:spLocks/>
            </p:cNvSpPr>
            <p:nvPr/>
          </p:nvSpPr>
          <p:spPr bwMode="auto">
            <a:xfrm>
              <a:off x="4337" y="2366"/>
              <a:ext cx="234" cy="38"/>
            </a:xfrm>
            <a:custGeom>
              <a:avLst/>
              <a:gdLst>
                <a:gd name="T0" fmla="*/ 1 w 467"/>
                <a:gd name="T1" fmla="*/ 0 h 77"/>
                <a:gd name="T2" fmla="*/ 1 w 467"/>
                <a:gd name="T3" fmla="*/ 0 h 77"/>
                <a:gd name="T4" fmla="*/ 1 w 467"/>
                <a:gd name="T5" fmla="*/ 0 h 77"/>
                <a:gd name="T6" fmla="*/ 1 w 467"/>
                <a:gd name="T7" fmla="*/ 0 h 77"/>
                <a:gd name="T8" fmla="*/ 1 w 467"/>
                <a:gd name="T9" fmla="*/ 0 h 77"/>
                <a:gd name="T10" fmla="*/ 1 w 467"/>
                <a:gd name="T11" fmla="*/ 0 h 77"/>
                <a:gd name="T12" fmla="*/ 1 w 467"/>
                <a:gd name="T13" fmla="*/ 0 h 77"/>
                <a:gd name="T14" fmla="*/ 1 w 467"/>
                <a:gd name="T15" fmla="*/ 0 h 77"/>
                <a:gd name="T16" fmla="*/ 1 w 467"/>
                <a:gd name="T17" fmla="*/ 0 h 77"/>
                <a:gd name="T18" fmla="*/ 1 w 467"/>
                <a:gd name="T19" fmla="*/ 0 h 77"/>
                <a:gd name="T20" fmla="*/ 1 w 467"/>
                <a:gd name="T21" fmla="*/ 0 h 77"/>
                <a:gd name="T22" fmla="*/ 1 w 467"/>
                <a:gd name="T23" fmla="*/ 0 h 77"/>
                <a:gd name="T24" fmla="*/ 1 w 467"/>
                <a:gd name="T25" fmla="*/ 0 h 77"/>
                <a:gd name="T26" fmla="*/ 1 w 467"/>
                <a:gd name="T27" fmla="*/ 0 h 77"/>
                <a:gd name="T28" fmla="*/ 1 w 467"/>
                <a:gd name="T29" fmla="*/ 0 h 77"/>
                <a:gd name="T30" fmla="*/ 1 w 467"/>
                <a:gd name="T31" fmla="*/ 0 h 77"/>
                <a:gd name="T32" fmla="*/ 1 w 467"/>
                <a:gd name="T33" fmla="*/ 0 h 77"/>
                <a:gd name="T34" fmla="*/ 1 w 467"/>
                <a:gd name="T35" fmla="*/ 0 h 77"/>
                <a:gd name="T36" fmla="*/ 1 w 467"/>
                <a:gd name="T37" fmla="*/ 0 h 77"/>
                <a:gd name="T38" fmla="*/ 1 w 467"/>
                <a:gd name="T39" fmla="*/ 0 h 77"/>
                <a:gd name="T40" fmla="*/ 1 w 467"/>
                <a:gd name="T41" fmla="*/ 0 h 77"/>
                <a:gd name="T42" fmla="*/ 1 w 467"/>
                <a:gd name="T43" fmla="*/ 0 h 77"/>
                <a:gd name="T44" fmla="*/ 1 w 467"/>
                <a:gd name="T45" fmla="*/ 0 h 77"/>
                <a:gd name="T46" fmla="*/ 1 w 467"/>
                <a:gd name="T47" fmla="*/ 0 h 77"/>
                <a:gd name="T48" fmla="*/ 1 w 467"/>
                <a:gd name="T49" fmla="*/ 0 h 77"/>
                <a:gd name="T50" fmla="*/ 0 w 467"/>
                <a:gd name="T51" fmla="*/ 0 h 77"/>
                <a:gd name="T52" fmla="*/ 1 w 467"/>
                <a:gd name="T53" fmla="*/ 0 h 77"/>
                <a:gd name="T54" fmla="*/ 1 w 467"/>
                <a:gd name="T55" fmla="*/ 0 h 77"/>
                <a:gd name="T56" fmla="*/ 1 w 467"/>
                <a:gd name="T57" fmla="*/ 0 h 77"/>
                <a:gd name="T58" fmla="*/ 1 w 467"/>
                <a:gd name="T59" fmla="*/ 0 h 77"/>
                <a:gd name="T60" fmla="*/ 1 w 467"/>
                <a:gd name="T61" fmla="*/ 0 h 77"/>
                <a:gd name="T62" fmla="*/ 1 w 467"/>
                <a:gd name="T63" fmla="*/ 0 h 77"/>
                <a:gd name="T64" fmla="*/ 1 w 467"/>
                <a:gd name="T65" fmla="*/ 0 h 77"/>
                <a:gd name="T66" fmla="*/ 1 w 467"/>
                <a:gd name="T67" fmla="*/ 0 h 77"/>
                <a:gd name="T68" fmla="*/ 1 w 467"/>
                <a:gd name="T69" fmla="*/ 0 h 77"/>
                <a:gd name="T70" fmla="*/ 1 w 467"/>
                <a:gd name="T71" fmla="*/ 0 h 77"/>
                <a:gd name="T72" fmla="*/ 1 w 467"/>
                <a:gd name="T73" fmla="*/ 0 h 77"/>
                <a:gd name="T74" fmla="*/ 1 w 467"/>
                <a:gd name="T75" fmla="*/ 0 h 77"/>
                <a:gd name="T76" fmla="*/ 1 w 467"/>
                <a:gd name="T77" fmla="*/ 0 h 77"/>
                <a:gd name="T78" fmla="*/ 1 w 467"/>
                <a:gd name="T79" fmla="*/ 0 h 77"/>
                <a:gd name="T80" fmla="*/ 1 w 467"/>
                <a:gd name="T81" fmla="*/ 0 h 77"/>
                <a:gd name="T82" fmla="*/ 1 w 467"/>
                <a:gd name="T83" fmla="*/ 0 h 77"/>
                <a:gd name="T84" fmla="*/ 1 w 467"/>
                <a:gd name="T85" fmla="*/ 0 h 77"/>
                <a:gd name="T86" fmla="*/ 1 w 467"/>
                <a:gd name="T87" fmla="*/ 0 h 77"/>
                <a:gd name="T88" fmla="*/ 1 w 467"/>
                <a:gd name="T89" fmla="*/ 0 h 77"/>
                <a:gd name="T90" fmla="*/ 1 w 467"/>
                <a:gd name="T91" fmla="*/ 0 h 77"/>
                <a:gd name="T92" fmla="*/ 1 w 467"/>
                <a:gd name="T93" fmla="*/ 0 h 77"/>
                <a:gd name="T94" fmla="*/ 1 w 467"/>
                <a:gd name="T95" fmla="*/ 0 h 77"/>
                <a:gd name="T96" fmla="*/ 1 w 467"/>
                <a:gd name="T97" fmla="*/ 0 h 77"/>
                <a:gd name="T98" fmla="*/ 1 w 467"/>
                <a:gd name="T99" fmla="*/ 0 h 7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67"/>
                <a:gd name="T151" fmla="*/ 0 h 77"/>
                <a:gd name="T152" fmla="*/ 467 w 467"/>
                <a:gd name="T153" fmla="*/ 77 h 7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67" h="77">
                  <a:moveTo>
                    <a:pt x="467" y="77"/>
                  </a:moveTo>
                  <a:lnTo>
                    <a:pt x="465" y="77"/>
                  </a:lnTo>
                  <a:lnTo>
                    <a:pt x="461" y="75"/>
                  </a:lnTo>
                  <a:lnTo>
                    <a:pt x="452" y="74"/>
                  </a:lnTo>
                  <a:lnTo>
                    <a:pt x="442" y="72"/>
                  </a:lnTo>
                  <a:lnTo>
                    <a:pt x="428" y="70"/>
                  </a:lnTo>
                  <a:lnTo>
                    <a:pt x="412" y="67"/>
                  </a:lnTo>
                  <a:lnTo>
                    <a:pt x="395" y="65"/>
                  </a:lnTo>
                  <a:lnTo>
                    <a:pt x="375" y="62"/>
                  </a:lnTo>
                  <a:lnTo>
                    <a:pt x="353" y="58"/>
                  </a:lnTo>
                  <a:lnTo>
                    <a:pt x="331" y="55"/>
                  </a:lnTo>
                  <a:lnTo>
                    <a:pt x="308" y="51"/>
                  </a:lnTo>
                  <a:lnTo>
                    <a:pt x="284" y="49"/>
                  </a:lnTo>
                  <a:lnTo>
                    <a:pt x="259" y="45"/>
                  </a:lnTo>
                  <a:lnTo>
                    <a:pt x="233" y="42"/>
                  </a:lnTo>
                  <a:lnTo>
                    <a:pt x="209" y="38"/>
                  </a:lnTo>
                  <a:lnTo>
                    <a:pt x="184" y="36"/>
                  </a:lnTo>
                  <a:lnTo>
                    <a:pt x="139" y="32"/>
                  </a:lnTo>
                  <a:lnTo>
                    <a:pt x="101" y="27"/>
                  </a:lnTo>
                  <a:lnTo>
                    <a:pt x="70" y="24"/>
                  </a:lnTo>
                  <a:lnTo>
                    <a:pt x="46" y="21"/>
                  </a:lnTo>
                  <a:lnTo>
                    <a:pt x="27" y="19"/>
                  </a:lnTo>
                  <a:lnTo>
                    <a:pt x="15" y="18"/>
                  </a:lnTo>
                  <a:lnTo>
                    <a:pt x="8" y="17"/>
                  </a:lnTo>
                  <a:lnTo>
                    <a:pt x="5" y="17"/>
                  </a:lnTo>
                  <a:lnTo>
                    <a:pt x="0" y="0"/>
                  </a:lnTo>
                  <a:lnTo>
                    <a:pt x="2" y="0"/>
                  </a:lnTo>
                  <a:lnTo>
                    <a:pt x="6" y="2"/>
                  </a:lnTo>
                  <a:lnTo>
                    <a:pt x="15" y="2"/>
                  </a:lnTo>
                  <a:lnTo>
                    <a:pt x="26" y="3"/>
                  </a:lnTo>
                  <a:lnTo>
                    <a:pt x="40" y="5"/>
                  </a:lnTo>
                  <a:lnTo>
                    <a:pt x="56" y="6"/>
                  </a:lnTo>
                  <a:lnTo>
                    <a:pt x="74" y="9"/>
                  </a:lnTo>
                  <a:lnTo>
                    <a:pt x="95" y="11"/>
                  </a:lnTo>
                  <a:lnTo>
                    <a:pt x="116" y="14"/>
                  </a:lnTo>
                  <a:lnTo>
                    <a:pt x="139" y="17"/>
                  </a:lnTo>
                  <a:lnTo>
                    <a:pt x="163" y="20"/>
                  </a:lnTo>
                  <a:lnTo>
                    <a:pt x="187" y="24"/>
                  </a:lnTo>
                  <a:lnTo>
                    <a:pt x="213" y="27"/>
                  </a:lnTo>
                  <a:lnTo>
                    <a:pt x="238" y="30"/>
                  </a:lnTo>
                  <a:lnTo>
                    <a:pt x="263" y="34"/>
                  </a:lnTo>
                  <a:lnTo>
                    <a:pt x="288" y="38"/>
                  </a:lnTo>
                  <a:lnTo>
                    <a:pt x="333" y="47"/>
                  </a:lnTo>
                  <a:lnTo>
                    <a:pt x="371" y="53"/>
                  </a:lnTo>
                  <a:lnTo>
                    <a:pt x="402" y="60"/>
                  </a:lnTo>
                  <a:lnTo>
                    <a:pt x="427" y="66"/>
                  </a:lnTo>
                  <a:lnTo>
                    <a:pt x="446" y="71"/>
                  </a:lnTo>
                  <a:lnTo>
                    <a:pt x="458" y="74"/>
                  </a:lnTo>
                  <a:lnTo>
                    <a:pt x="465" y="75"/>
                  </a:lnTo>
                  <a:lnTo>
                    <a:pt x="467" y="77"/>
                  </a:lnTo>
                  <a:close/>
                </a:path>
              </a:pathLst>
            </a:custGeom>
            <a:solidFill>
              <a:srgbClr val="FFFFFF"/>
            </a:solidFill>
            <a:ln w="9525">
              <a:noFill/>
              <a:round/>
              <a:headEnd/>
              <a:tailEnd/>
            </a:ln>
          </p:spPr>
          <p:txBody>
            <a:bodyPr/>
            <a:lstStyle/>
            <a:p>
              <a:endParaRPr lang="tr-TR"/>
            </a:p>
          </p:txBody>
        </p:sp>
        <p:sp>
          <p:nvSpPr>
            <p:cNvPr id="17520" name="Freeform 514"/>
            <p:cNvSpPr>
              <a:spLocks/>
            </p:cNvSpPr>
            <p:nvPr/>
          </p:nvSpPr>
          <p:spPr bwMode="auto">
            <a:xfrm>
              <a:off x="4322" y="2386"/>
              <a:ext cx="313" cy="329"/>
            </a:xfrm>
            <a:custGeom>
              <a:avLst/>
              <a:gdLst>
                <a:gd name="T0" fmla="*/ 1 w 624"/>
                <a:gd name="T1" fmla="*/ 1 h 657"/>
                <a:gd name="T2" fmla="*/ 1 w 624"/>
                <a:gd name="T3" fmla="*/ 1 h 657"/>
                <a:gd name="T4" fmla="*/ 1 w 624"/>
                <a:gd name="T5" fmla="*/ 0 h 657"/>
                <a:gd name="T6" fmla="*/ 0 w 624"/>
                <a:gd name="T7" fmla="*/ 0 h 657"/>
                <a:gd name="T8" fmla="*/ 1 w 624"/>
                <a:gd name="T9" fmla="*/ 1 h 657"/>
                <a:gd name="T10" fmla="*/ 1 w 624"/>
                <a:gd name="T11" fmla="*/ 1 h 657"/>
                <a:gd name="T12" fmla="*/ 1 w 624"/>
                <a:gd name="T13" fmla="*/ 1 h 657"/>
                <a:gd name="T14" fmla="*/ 1 w 624"/>
                <a:gd name="T15" fmla="*/ 1 h 657"/>
                <a:gd name="T16" fmla="*/ 0 60000 65536"/>
                <a:gd name="T17" fmla="*/ 0 60000 65536"/>
                <a:gd name="T18" fmla="*/ 0 60000 65536"/>
                <a:gd name="T19" fmla="*/ 0 60000 65536"/>
                <a:gd name="T20" fmla="*/ 0 60000 65536"/>
                <a:gd name="T21" fmla="*/ 0 60000 65536"/>
                <a:gd name="T22" fmla="*/ 0 60000 65536"/>
                <a:gd name="T23" fmla="*/ 0 60000 65536"/>
                <a:gd name="T24" fmla="*/ 0 w 624"/>
                <a:gd name="T25" fmla="*/ 0 h 657"/>
                <a:gd name="T26" fmla="*/ 624 w 624"/>
                <a:gd name="T27" fmla="*/ 657 h 6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24" h="657">
                  <a:moveTo>
                    <a:pt x="486" y="68"/>
                  </a:moveTo>
                  <a:lnTo>
                    <a:pt x="483" y="55"/>
                  </a:lnTo>
                  <a:lnTo>
                    <a:pt x="20" y="0"/>
                  </a:lnTo>
                  <a:lnTo>
                    <a:pt x="0" y="0"/>
                  </a:lnTo>
                  <a:lnTo>
                    <a:pt x="26" y="637"/>
                  </a:lnTo>
                  <a:lnTo>
                    <a:pt x="624" y="657"/>
                  </a:lnTo>
                  <a:lnTo>
                    <a:pt x="616" y="387"/>
                  </a:lnTo>
                  <a:lnTo>
                    <a:pt x="486" y="68"/>
                  </a:lnTo>
                  <a:close/>
                </a:path>
              </a:pathLst>
            </a:custGeom>
            <a:solidFill>
              <a:srgbClr val="FFC43D"/>
            </a:solidFill>
            <a:ln w="9525">
              <a:noFill/>
              <a:round/>
              <a:headEnd/>
              <a:tailEnd/>
            </a:ln>
          </p:spPr>
          <p:txBody>
            <a:bodyPr/>
            <a:lstStyle/>
            <a:p>
              <a:endParaRPr lang="tr-TR"/>
            </a:p>
          </p:txBody>
        </p:sp>
        <p:sp>
          <p:nvSpPr>
            <p:cNvPr id="17521" name="Freeform 515"/>
            <p:cNvSpPr>
              <a:spLocks/>
            </p:cNvSpPr>
            <p:nvPr/>
          </p:nvSpPr>
          <p:spPr bwMode="auto">
            <a:xfrm>
              <a:off x="4431" y="2575"/>
              <a:ext cx="137" cy="123"/>
            </a:xfrm>
            <a:custGeom>
              <a:avLst/>
              <a:gdLst>
                <a:gd name="T0" fmla="*/ 0 w 276"/>
                <a:gd name="T1" fmla="*/ 1 h 245"/>
                <a:gd name="T2" fmla="*/ 0 w 276"/>
                <a:gd name="T3" fmla="*/ 0 h 245"/>
                <a:gd name="T4" fmla="*/ 0 w 276"/>
                <a:gd name="T5" fmla="*/ 1 h 245"/>
                <a:gd name="T6" fmla="*/ 0 w 276"/>
                <a:gd name="T7" fmla="*/ 1 h 245"/>
                <a:gd name="T8" fmla="*/ 0 w 276"/>
                <a:gd name="T9" fmla="*/ 1 h 245"/>
                <a:gd name="T10" fmla="*/ 0 60000 65536"/>
                <a:gd name="T11" fmla="*/ 0 60000 65536"/>
                <a:gd name="T12" fmla="*/ 0 60000 65536"/>
                <a:gd name="T13" fmla="*/ 0 60000 65536"/>
                <a:gd name="T14" fmla="*/ 0 60000 65536"/>
                <a:gd name="T15" fmla="*/ 0 w 276"/>
                <a:gd name="T16" fmla="*/ 0 h 245"/>
                <a:gd name="T17" fmla="*/ 276 w 276"/>
                <a:gd name="T18" fmla="*/ 245 h 245"/>
              </a:gdLst>
              <a:ahLst/>
              <a:cxnLst>
                <a:cxn ang="T10">
                  <a:pos x="T0" y="T1"/>
                </a:cxn>
                <a:cxn ang="T11">
                  <a:pos x="T2" y="T3"/>
                </a:cxn>
                <a:cxn ang="T12">
                  <a:pos x="T4" y="T5"/>
                </a:cxn>
                <a:cxn ang="T13">
                  <a:pos x="T6" y="T7"/>
                </a:cxn>
                <a:cxn ang="T14">
                  <a:pos x="T8" y="T9"/>
                </a:cxn>
              </a:cxnLst>
              <a:rect l="T15" t="T16" r="T17" b="T18"/>
              <a:pathLst>
                <a:path w="276" h="245">
                  <a:moveTo>
                    <a:pt x="272" y="2"/>
                  </a:moveTo>
                  <a:lnTo>
                    <a:pt x="0" y="0"/>
                  </a:lnTo>
                  <a:lnTo>
                    <a:pt x="14" y="234"/>
                  </a:lnTo>
                  <a:lnTo>
                    <a:pt x="276" y="245"/>
                  </a:lnTo>
                  <a:lnTo>
                    <a:pt x="272" y="2"/>
                  </a:lnTo>
                  <a:close/>
                </a:path>
              </a:pathLst>
            </a:custGeom>
            <a:solidFill>
              <a:srgbClr val="000000"/>
            </a:solidFill>
            <a:ln w="9525">
              <a:noFill/>
              <a:round/>
              <a:headEnd/>
              <a:tailEnd/>
            </a:ln>
          </p:spPr>
          <p:txBody>
            <a:bodyPr/>
            <a:lstStyle/>
            <a:p>
              <a:endParaRPr lang="tr-TR"/>
            </a:p>
          </p:txBody>
        </p:sp>
        <p:sp>
          <p:nvSpPr>
            <p:cNvPr id="17522" name="Freeform 516"/>
            <p:cNvSpPr>
              <a:spLocks/>
            </p:cNvSpPr>
            <p:nvPr/>
          </p:nvSpPr>
          <p:spPr bwMode="auto">
            <a:xfrm>
              <a:off x="4582" y="2654"/>
              <a:ext cx="43" cy="27"/>
            </a:xfrm>
            <a:custGeom>
              <a:avLst/>
              <a:gdLst>
                <a:gd name="T0" fmla="*/ 0 w 88"/>
                <a:gd name="T1" fmla="*/ 0 h 55"/>
                <a:gd name="T2" fmla="*/ 0 w 88"/>
                <a:gd name="T3" fmla="*/ 0 h 55"/>
                <a:gd name="T4" fmla="*/ 0 w 88"/>
                <a:gd name="T5" fmla="*/ 0 h 55"/>
                <a:gd name="T6" fmla="*/ 0 w 88"/>
                <a:gd name="T7" fmla="*/ 0 h 55"/>
                <a:gd name="T8" fmla="*/ 0 w 88"/>
                <a:gd name="T9" fmla="*/ 0 h 55"/>
                <a:gd name="T10" fmla="*/ 0 60000 65536"/>
                <a:gd name="T11" fmla="*/ 0 60000 65536"/>
                <a:gd name="T12" fmla="*/ 0 60000 65536"/>
                <a:gd name="T13" fmla="*/ 0 60000 65536"/>
                <a:gd name="T14" fmla="*/ 0 60000 65536"/>
                <a:gd name="T15" fmla="*/ 0 w 88"/>
                <a:gd name="T16" fmla="*/ 0 h 55"/>
                <a:gd name="T17" fmla="*/ 88 w 88"/>
                <a:gd name="T18" fmla="*/ 55 h 55"/>
              </a:gdLst>
              <a:ahLst/>
              <a:cxnLst>
                <a:cxn ang="T10">
                  <a:pos x="T0" y="T1"/>
                </a:cxn>
                <a:cxn ang="T11">
                  <a:pos x="T2" y="T3"/>
                </a:cxn>
                <a:cxn ang="T12">
                  <a:pos x="T4" y="T5"/>
                </a:cxn>
                <a:cxn ang="T13">
                  <a:pos x="T6" y="T7"/>
                </a:cxn>
                <a:cxn ang="T14">
                  <a:pos x="T8" y="T9"/>
                </a:cxn>
              </a:cxnLst>
              <a:rect l="T15" t="T16" r="T17" b="T18"/>
              <a:pathLst>
                <a:path w="88" h="55">
                  <a:moveTo>
                    <a:pt x="0" y="6"/>
                  </a:moveTo>
                  <a:lnTo>
                    <a:pt x="3" y="55"/>
                  </a:lnTo>
                  <a:lnTo>
                    <a:pt x="88" y="55"/>
                  </a:lnTo>
                  <a:lnTo>
                    <a:pt x="88" y="0"/>
                  </a:lnTo>
                  <a:lnTo>
                    <a:pt x="0" y="6"/>
                  </a:lnTo>
                  <a:close/>
                </a:path>
              </a:pathLst>
            </a:custGeom>
            <a:solidFill>
              <a:srgbClr val="000000"/>
            </a:solidFill>
            <a:ln w="9525">
              <a:noFill/>
              <a:round/>
              <a:headEnd/>
              <a:tailEnd/>
            </a:ln>
          </p:spPr>
          <p:txBody>
            <a:bodyPr/>
            <a:lstStyle/>
            <a:p>
              <a:endParaRPr lang="tr-TR"/>
            </a:p>
          </p:txBody>
        </p:sp>
        <p:sp>
          <p:nvSpPr>
            <p:cNvPr id="17523" name="Freeform 517"/>
            <p:cNvSpPr>
              <a:spLocks/>
            </p:cNvSpPr>
            <p:nvPr/>
          </p:nvSpPr>
          <p:spPr bwMode="auto">
            <a:xfrm>
              <a:off x="4362" y="2650"/>
              <a:ext cx="51" cy="28"/>
            </a:xfrm>
            <a:custGeom>
              <a:avLst/>
              <a:gdLst>
                <a:gd name="T0" fmla="*/ 0 w 103"/>
                <a:gd name="T1" fmla="*/ 0 h 57"/>
                <a:gd name="T2" fmla="*/ 0 w 103"/>
                <a:gd name="T3" fmla="*/ 0 h 57"/>
                <a:gd name="T4" fmla="*/ 0 w 103"/>
                <a:gd name="T5" fmla="*/ 0 h 57"/>
                <a:gd name="T6" fmla="*/ 0 w 103"/>
                <a:gd name="T7" fmla="*/ 0 h 57"/>
                <a:gd name="T8" fmla="*/ 0 w 103"/>
                <a:gd name="T9" fmla="*/ 0 h 57"/>
                <a:gd name="T10" fmla="*/ 0 60000 65536"/>
                <a:gd name="T11" fmla="*/ 0 60000 65536"/>
                <a:gd name="T12" fmla="*/ 0 60000 65536"/>
                <a:gd name="T13" fmla="*/ 0 60000 65536"/>
                <a:gd name="T14" fmla="*/ 0 60000 65536"/>
                <a:gd name="T15" fmla="*/ 0 w 103"/>
                <a:gd name="T16" fmla="*/ 0 h 57"/>
                <a:gd name="T17" fmla="*/ 103 w 103"/>
                <a:gd name="T18" fmla="*/ 57 h 57"/>
              </a:gdLst>
              <a:ahLst/>
              <a:cxnLst>
                <a:cxn ang="T10">
                  <a:pos x="T0" y="T1"/>
                </a:cxn>
                <a:cxn ang="T11">
                  <a:pos x="T2" y="T3"/>
                </a:cxn>
                <a:cxn ang="T12">
                  <a:pos x="T4" y="T5"/>
                </a:cxn>
                <a:cxn ang="T13">
                  <a:pos x="T6" y="T7"/>
                </a:cxn>
                <a:cxn ang="T14">
                  <a:pos x="T8" y="T9"/>
                </a:cxn>
              </a:cxnLst>
              <a:rect l="T15" t="T16" r="T17" b="T18"/>
              <a:pathLst>
                <a:path w="103" h="57">
                  <a:moveTo>
                    <a:pt x="100" y="3"/>
                  </a:moveTo>
                  <a:lnTo>
                    <a:pt x="103" y="57"/>
                  </a:lnTo>
                  <a:lnTo>
                    <a:pt x="5" y="55"/>
                  </a:lnTo>
                  <a:lnTo>
                    <a:pt x="0" y="0"/>
                  </a:lnTo>
                  <a:lnTo>
                    <a:pt x="100" y="3"/>
                  </a:lnTo>
                  <a:close/>
                </a:path>
              </a:pathLst>
            </a:custGeom>
            <a:solidFill>
              <a:srgbClr val="000000"/>
            </a:solidFill>
            <a:ln w="9525">
              <a:noFill/>
              <a:round/>
              <a:headEnd/>
              <a:tailEnd/>
            </a:ln>
          </p:spPr>
          <p:txBody>
            <a:bodyPr/>
            <a:lstStyle/>
            <a:p>
              <a:endParaRPr lang="tr-TR"/>
            </a:p>
          </p:txBody>
        </p:sp>
        <p:sp>
          <p:nvSpPr>
            <p:cNvPr id="17524" name="Freeform 518"/>
            <p:cNvSpPr>
              <a:spLocks/>
            </p:cNvSpPr>
            <p:nvPr/>
          </p:nvSpPr>
          <p:spPr bwMode="auto">
            <a:xfrm>
              <a:off x="4336" y="2714"/>
              <a:ext cx="311" cy="88"/>
            </a:xfrm>
            <a:custGeom>
              <a:avLst/>
              <a:gdLst>
                <a:gd name="T0" fmla="*/ 0 w 624"/>
                <a:gd name="T1" fmla="*/ 0 h 178"/>
                <a:gd name="T2" fmla="*/ 0 w 624"/>
                <a:gd name="T3" fmla="*/ 0 h 178"/>
                <a:gd name="T4" fmla="*/ 0 w 624"/>
                <a:gd name="T5" fmla="*/ 0 h 178"/>
                <a:gd name="T6" fmla="*/ 0 w 624"/>
                <a:gd name="T7" fmla="*/ 0 h 178"/>
                <a:gd name="T8" fmla="*/ 0 w 624"/>
                <a:gd name="T9" fmla="*/ 0 h 178"/>
                <a:gd name="T10" fmla="*/ 0 60000 65536"/>
                <a:gd name="T11" fmla="*/ 0 60000 65536"/>
                <a:gd name="T12" fmla="*/ 0 60000 65536"/>
                <a:gd name="T13" fmla="*/ 0 60000 65536"/>
                <a:gd name="T14" fmla="*/ 0 60000 65536"/>
                <a:gd name="T15" fmla="*/ 0 w 624"/>
                <a:gd name="T16" fmla="*/ 0 h 178"/>
                <a:gd name="T17" fmla="*/ 624 w 624"/>
                <a:gd name="T18" fmla="*/ 178 h 178"/>
              </a:gdLst>
              <a:ahLst/>
              <a:cxnLst>
                <a:cxn ang="T10">
                  <a:pos x="T0" y="T1"/>
                </a:cxn>
                <a:cxn ang="T11">
                  <a:pos x="T2" y="T3"/>
                </a:cxn>
                <a:cxn ang="T12">
                  <a:pos x="T4" y="T5"/>
                </a:cxn>
                <a:cxn ang="T13">
                  <a:pos x="T6" y="T7"/>
                </a:cxn>
                <a:cxn ang="T14">
                  <a:pos x="T8" y="T9"/>
                </a:cxn>
              </a:cxnLst>
              <a:rect l="T15" t="T16" r="T17" b="T18"/>
              <a:pathLst>
                <a:path w="624" h="178">
                  <a:moveTo>
                    <a:pt x="0" y="0"/>
                  </a:moveTo>
                  <a:lnTo>
                    <a:pt x="6" y="178"/>
                  </a:lnTo>
                  <a:lnTo>
                    <a:pt x="606" y="152"/>
                  </a:lnTo>
                  <a:lnTo>
                    <a:pt x="624" y="16"/>
                  </a:lnTo>
                  <a:lnTo>
                    <a:pt x="0" y="0"/>
                  </a:lnTo>
                  <a:close/>
                </a:path>
              </a:pathLst>
            </a:custGeom>
            <a:solidFill>
              <a:srgbClr val="FFFFFF"/>
            </a:solidFill>
            <a:ln w="9525">
              <a:noFill/>
              <a:round/>
              <a:headEnd/>
              <a:tailEnd/>
            </a:ln>
          </p:spPr>
          <p:txBody>
            <a:bodyPr/>
            <a:lstStyle/>
            <a:p>
              <a:endParaRPr lang="tr-TR"/>
            </a:p>
          </p:txBody>
        </p:sp>
        <p:sp>
          <p:nvSpPr>
            <p:cNvPr id="17525" name="Freeform 519"/>
            <p:cNvSpPr>
              <a:spLocks/>
            </p:cNvSpPr>
            <p:nvPr/>
          </p:nvSpPr>
          <p:spPr bwMode="auto">
            <a:xfrm>
              <a:off x="4469" y="2736"/>
              <a:ext cx="80" cy="39"/>
            </a:xfrm>
            <a:custGeom>
              <a:avLst/>
              <a:gdLst>
                <a:gd name="T0" fmla="*/ 0 w 161"/>
                <a:gd name="T1" fmla="*/ 0 h 79"/>
                <a:gd name="T2" fmla="*/ 0 w 161"/>
                <a:gd name="T3" fmla="*/ 0 h 79"/>
                <a:gd name="T4" fmla="*/ 0 w 161"/>
                <a:gd name="T5" fmla="*/ 0 h 79"/>
                <a:gd name="T6" fmla="*/ 0 w 161"/>
                <a:gd name="T7" fmla="*/ 0 h 79"/>
                <a:gd name="T8" fmla="*/ 0 w 161"/>
                <a:gd name="T9" fmla="*/ 0 h 79"/>
                <a:gd name="T10" fmla="*/ 0 60000 65536"/>
                <a:gd name="T11" fmla="*/ 0 60000 65536"/>
                <a:gd name="T12" fmla="*/ 0 60000 65536"/>
                <a:gd name="T13" fmla="*/ 0 60000 65536"/>
                <a:gd name="T14" fmla="*/ 0 60000 65536"/>
                <a:gd name="T15" fmla="*/ 0 w 161"/>
                <a:gd name="T16" fmla="*/ 0 h 79"/>
                <a:gd name="T17" fmla="*/ 161 w 161"/>
                <a:gd name="T18" fmla="*/ 79 h 79"/>
              </a:gdLst>
              <a:ahLst/>
              <a:cxnLst>
                <a:cxn ang="T10">
                  <a:pos x="T0" y="T1"/>
                </a:cxn>
                <a:cxn ang="T11">
                  <a:pos x="T2" y="T3"/>
                </a:cxn>
                <a:cxn ang="T12">
                  <a:pos x="T4" y="T5"/>
                </a:cxn>
                <a:cxn ang="T13">
                  <a:pos x="T6" y="T7"/>
                </a:cxn>
                <a:cxn ang="T14">
                  <a:pos x="T8" y="T9"/>
                </a:cxn>
              </a:cxnLst>
              <a:rect l="T15" t="T16" r="T17" b="T18"/>
              <a:pathLst>
                <a:path w="161" h="79">
                  <a:moveTo>
                    <a:pt x="0" y="0"/>
                  </a:moveTo>
                  <a:lnTo>
                    <a:pt x="0" y="79"/>
                  </a:lnTo>
                  <a:lnTo>
                    <a:pt x="161" y="74"/>
                  </a:lnTo>
                  <a:lnTo>
                    <a:pt x="156" y="0"/>
                  </a:lnTo>
                  <a:lnTo>
                    <a:pt x="0" y="0"/>
                  </a:lnTo>
                  <a:close/>
                </a:path>
              </a:pathLst>
            </a:custGeom>
            <a:solidFill>
              <a:srgbClr val="000000"/>
            </a:solidFill>
            <a:ln w="9525">
              <a:noFill/>
              <a:round/>
              <a:headEnd/>
              <a:tailEnd/>
            </a:ln>
          </p:spPr>
          <p:txBody>
            <a:bodyPr/>
            <a:lstStyle/>
            <a:p>
              <a:endParaRPr lang="tr-TR"/>
            </a:p>
          </p:txBody>
        </p:sp>
        <p:sp>
          <p:nvSpPr>
            <p:cNvPr id="17526" name="Freeform 520"/>
            <p:cNvSpPr>
              <a:spLocks/>
            </p:cNvSpPr>
            <p:nvPr/>
          </p:nvSpPr>
          <p:spPr bwMode="auto">
            <a:xfrm>
              <a:off x="4190" y="2379"/>
              <a:ext cx="136" cy="410"/>
            </a:xfrm>
            <a:custGeom>
              <a:avLst/>
              <a:gdLst>
                <a:gd name="T0" fmla="*/ 1 w 272"/>
                <a:gd name="T1" fmla="*/ 0 h 818"/>
                <a:gd name="T2" fmla="*/ 0 w 272"/>
                <a:gd name="T3" fmla="*/ 1 h 818"/>
                <a:gd name="T4" fmla="*/ 0 w 272"/>
                <a:gd name="T5" fmla="*/ 1 h 818"/>
                <a:gd name="T6" fmla="*/ 1 w 272"/>
                <a:gd name="T7" fmla="*/ 1 h 818"/>
                <a:gd name="T8" fmla="*/ 1 w 272"/>
                <a:gd name="T9" fmla="*/ 1 h 818"/>
                <a:gd name="T10" fmla="*/ 1 w 272"/>
                <a:gd name="T11" fmla="*/ 1 h 818"/>
                <a:gd name="T12" fmla="*/ 1 w 272"/>
                <a:gd name="T13" fmla="*/ 1 h 818"/>
                <a:gd name="T14" fmla="*/ 1 w 272"/>
                <a:gd name="T15" fmla="*/ 1 h 818"/>
                <a:gd name="T16" fmla="*/ 1 w 272"/>
                <a:gd name="T17" fmla="*/ 1 h 818"/>
                <a:gd name="T18" fmla="*/ 1 w 272"/>
                <a:gd name="T19" fmla="*/ 1 h 818"/>
                <a:gd name="T20" fmla="*/ 1 w 272"/>
                <a:gd name="T21" fmla="*/ 1 h 818"/>
                <a:gd name="T22" fmla="*/ 1 w 272"/>
                <a:gd name="T23" fmla="*/ 1 h 818"/>
                <a:gd name="T24" fmla="*/ 1 w 272"/>
                <a:gd name="T25" fmla="*/ 1 h 818"/>
                <a:gd name="T26" fmla="*/ 1 w 272"/>
                <a:gd name="T27" fmla="*/ 1 h 818"/>
                <a:gd name="T28" fmla="*/ 1 w 272"/>
                <a:gd name="T29" fmla="*/ 1 h 818"/>
                <a:gd name="T30" fmla="*/ 1 w 272"/>
                <a:gd name="T31" fmla="*/ 1 h 818"/>
                <a:gd name="T32" fmla="*/ 1 w 272"/>
                <a:gd name="T33" fmla="*/ 1 h 818"/>
                <a:gd name="T34" fmla="*/ 1 w 272"/>
                <a:gd name="T35" fmla="*/ 1 h 818"/>
                <a:gd name="T36" fmla="*/ 1 w 272"/>
                <a:gd name="T37" fmla="*/ 1 h 818"/>
                <a:gd name="T38" fmla="*/ 1 w 272"/>
                <a:gd name="T39" fmla="*/ 1 h 818"/>
                <a:gd name="T40" fmla="*/ 1 w 272"/>
                <a:gd name="T41" fmla="*/ 1 h 818"/>
                <a:gd name="T42" fmla="*/ 1 w 272"/>
                <a:gd name="T43" fmla="*/ 1 h 818"/>
                <a:gd name="T44" fmla="*/ 1 w 272"/>
                <a:gd name="T45" fmla="*/ 0 h 8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2"/>
                <a:gd name="T70" fmla="*/ 0 h 818"/>
                <a:gd name="T71" fmla="*/ 272 w 272"/>
                <a:gd name="T72" fmla="*/ 818 h 81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2" h="818">
                  <a:moveTo>
                    <a:pt x="238" y="0"/>
                  </a:moveTo>
                  <a:lnTo>
                    <a:pt x="0" y="71"/>
                  </a:lnTo>
                  <a:lnTo>
                    <a:pt x="0" y="600"/>
                  </a:lnTo>
                  <a:lnTo>
                    <a:pt x="2" y="597"/>
                  </a:lnTo>
                  <a:lnTo>
                    <a:pt x="8" y="589"/>
                  </a:lnTo>
                  <a:lnTo>
                    <a:pt x="18" y="577"/>
                  </a:lnTo>
                  <a:lnTo>
                    <a:pt x="31" y="567"/>
                  </a:lnTo>
                  <a:lnTo>
                    <a:pt x="47" y="559"/>
                  </a:lnTo>
                  <a:lnTo>
                    <a:pt x="65" y="555"/>
                  </a:lnTo>
                  <a:lnTo>
                    <a:pt x="85" y="561"/>
                  </a:lnTo>
                  <a:lnTo>
                    <a:pt x="107" y="576"/>
                  </a:lnTo>
                  <a:lnTo>
                    <a:pt x="128" y="603"/>
                  </a:lnTo>
                  <a:lnTo>
                    <a:pt x="147" y="636"/>
                  </a:lnTo>
                  <a:lnTo>
                    <a:pt x="165" y="675"/>
                  </a:lnTo>
                  <a:lnTo>
                    <a:pt x="178" y="714"/>
                  </a:lnTo>
                  <a:lnTo>
                    <a:pt x="190" y="751"/>
                  </a:lnTo>
                  <a:lnTo>
                    <a:pt x="199" y="781"/>
                  </a:lnTo>
                  <a:lnTo>
                    <a:pt x="204" y="802"/>
                  </a:lnTo>
                  <a:lnTo>
                    <a:pt x="206" y="810"/>
                  </a:lnTo>
                  <a:lnTo>
                    <a:pt x="264" y="818"/>
                  </a:lnTo>
                  <a:lnTo>
                    <a:pt x="242" y="679"/>
                  </a:lnTo>
                  <a:lnTo>
                    <a:pt x="272" y="668"/>
                  </a:lnTo>
                  <a:lnTo>
                    <a:pt x="238" y="0"/>
                  </a:lnTo>
                  <a:close/>
                </a:path>
              </a:pathLst>
            </a:custGeom>
            <a:solidFill>
              <a:srgbClr val="C46300"/>
            </a:solidFill>
            <a:ln w="9525">
              <a:noFill/>
              <a:round/>
              <a:headEnd/>
              <a:tailEnd/>
            </a:ln>
          </p:spPr>
          <p:txBody>
            <a:bodyPr/>
            <a:lstStyle/>
            <a:p>
              <a:endParaRPr lang="tr-TR"/>
            </a:p>
          </p:txBody>
        </p:sp>
        <p:sp>
          <p:nvSpPr>
            <p:cNvPr id="17527" name="Freeform 521"/>
            <p:cNvSpPr>
              <a:spLocks/>
            </p:cNvSpPr>
            <p:nvPr/>
          </p:nvSpPr>
          <p:spPr bwMode="auto">
            <a:xfrm>
              <a:off x="4237" y="2396"/>
              <a:ext cx="63" cy="143"/>
            </a:xfrm>
            <a:custGeom>
              <a:avLst/>
              <a:gdLst>
                <a:gd name="T0" fmla="*/ 0 w 127"/>
                <a:gd name="T1" fmla="*/ 0 h 286"/>
                <a:gd name="T2" fmla="*/ 0 w 127"/>
                <a:gd name="T3" fmla="*/ 1 h 286"/>
                <a:gd name="T4" fmla="*/ 0 w 127"/>
                <a:gd name="T5" fmla="*/ 1 h 286"/>
                <a:gd name="T6" fmla="*/ 0 w 127"/>
                <a:gd name="T7" fmla="*/ 1 h 286"/>
                <a:gd name="T8" fmla="*/ 0 w 127"/>
                <a:gd name="T9" fmla="*/ 0 h 286"/>
                <a:gd name="T10" fmla="*/ 0 60000 65536"/>
                <a:gd name="T11" fmla="*/ 0 60000 65536"/>
                <a:gd name="T12" fmla="*/ 0 60000 65536"/>
                <a:gd name="T13" fmla="*/ 0 60000 65536"/>
                <a:gd name="T14" fmla="*/ 0 60000 65536"/>
                <a:gd name="T15" fmla="*/ 0 w 127"/>
                <a:gd name="T16" fmla="*/ 0 h 286"/>
                <a:gd name="T17" fmla="*/ 127 w 127"/>
                <a:gd name="T18" fmla="*/ 286 h 286"/>
              </a:gdLst>
              <a:ahLst/>
              <a:cxnLst>
                <a:cxn ang="T10">
                  <a:pos x="T0" y="T1"/>
                </a:cxn>
                <a:cxn ang="T11">
                  <a:pos x="T2" y="T3"/>
                </a:cxn>
                <a:cxn ang="T12">
                  <a:pos x="T4" y="T5"/>
                </a:cxn>
                <a:cxn ang="T13">
                  <a:pos x="T6" y="T7"/>
                </a:cxn>
                <a:cxn ang="T14">
                  <a:pos x="T8" y="T9"/>
                </a:cxn>
              </a:cxnLst>
              <a:rect l="T15" t="T16" r="T17" b="T18"/>
              <a:pathLst>
                <a:path w="127" h="286">
                  <a:moveTo>
                    <a:pt x="127" y="0"/>
                  </a:moveTo>
                  <a:lnTo>
                    <a:pt x="0" y="36"/>
                  </a:lnTo>
                  <a:lnTo>
                    <a:pt x="2" y="286"/>
                  </a:lnTo>
                  <a:lnTo>
                    <a:pt x="125" y="246"/>
                  </a:lnTo>
                  <a:lnTo>
                    <a:pt x="127" y="0"/>
                  </a:lnTo>
                  <a:close/>
                </a:path>
              </a:pathLst>
            </a:custGeom>
            <a:solidFill>
              <a:srgbClr val="000000"/>
            </a:solidFill>
            <a:ln w="9525">
              <a:noFill/>
              <a:round/>
              <a:headEnd/>
              <a:tailEnd/>
            </a:ln>
          </p:spPr>
          <p:txBody>
            <a:bodyPr/>
            <a:lstStyle/>
            <a:p>
              <a:endParaRPr lang="tr-TR"/>
            </a:p>
          </p:txBody>
        </p:sp>
        <p:sp>
          <p:nvSpPr>
            <p:cNvPr id="17528" name="Freeform 522"/>
            <p:cNvSpPr>
              <a:spLocks/>
            </p:cNvSpPr>
            <p:nvPr/>
          </p:nvSpPr>
          <p:spPr bwMode="auto">
            <a:xfrm>
              <a:off x="4212" y="2413"/>
              <a:ext cx="19" cy="217"/>
            </a:xfrm>
            <a:custGeom>
              <a:avLst/>
              <a:gdLst>
                <a:gd name="T0" fmla="*/ 1 w 38"/>
                <a:gd name="T1" fmla="*/ 0 h 434"/>
                <a:gd name="T2" fmla="*/ 0 w 38"/>
                <a:gd name="T3" fmla="*/ 1 h 434"/>
                <a:gd name="T4" fmla="*/ 1 w 38"/>
                <a:gd name="T5" fmla="*/ 1 h 434"/>
                <a:gd name="T6" fmla="*/ 1 w 38"/>
                <a:gd name="T7" fmla="*/ 0 h 434"/>
                <a:gd name="T8" fmla="*/ 0 60000 65536"/>
                <a:gd name="T9" fmla="*/ 0 60000 65536"/>
                <a:gd name="T10" fmla="*/ 0 60000 65536"/>
                <a:gd name="T11" fmla="*/ 0 60000 65536"/>
                <a:gd name="T12" fmla="*/ 0 w 38"/>
                <a:gd name="T13" fmla="*/ 0 h 434"/>
                <a:gd name="T14" fmla="*/ 38 w 38"/>
                <a:gd name="T15" fmla="*/ 434 h 434"/>
              </a:gdLst>
              <a:ahLst/>
              <a:cxnLst>
                <a:cxn ang="T8">
                  <a:pos x="T0" y="T1"/>
                </a:cxn>
                <a:cxn ang="T9">
                  <a:pos x="T2" y="T3"/>
                </a:cxn>
                <a:cxn ang="T10">
                  <a:pos x="T4" y="T5"/>
                </a:cxn>
                <a:cxn ang="T11">
                  <a:pos x="T6" y="T7"/>
                </a:cxn>
              </a:cxnLst>
              <a:rect l="T12" t="T13" r="T14" b="T15"/>
              <a:pathLst>
                <a:path w="38" h="434">
                  <a:moveTo>
                    <a:pt x="24" y="0"/>
                  </a:moveTo>
                  <a:lnTo>
                    <a:pt x="0" y="4"/>
                  </a:lnTo>
                  <a:lnTo>
                    <a:pt x="38" y="434"/>
                  </a:lnTo>
                  <a:lnTo>
                    <a:pt x="24" y="0"/>
                  </a:lnTo>
                  <a:close/>
                </a:path>
              </a:pathLst>
            </a:custGeom>
            <a:solidFill>
              <a:srgbClr val="000000"/>
            </a:solidFill>
            <a:ln w="9525">
              <a:noFill/>
              <a:round/>
              <a:headEnd/>
              <a:tailEnd/>
            </a:ln>
          </p:spPr>
          <p:txBody>
            <a:bodyPr/>
            <a:lstStyle/>
            <a:p>
              <a:endParaRPr lang="tr-TR"/>
            </a:p>
          </p:txBody>
        </p:sp>
        <p:sp>
          <p:nvSpPr>
            <p:cNvPr id="17529" name="Freeform 523"/>
            <p:cNvSpPr>
              <a:spLocks/>
            </p:cNvSpPr>
            <p:nvPr/>
          </p:nvSpPr>
          <p:spPr bwMode="auto">
            <a:xfrm>
              <a:off x="4260" y="2420"/>
              <a:ext cx="42" cy="93"/>
            </a:xfrm>
            <a:custGeom>
              <a:avLst/>
              <a:gdLst>
                <a:gd name="T0" fmla="*/ 1 w 83"/>
                <a:gd name="T1" fmla="*/ 1 h 185"/>
                <a:gd name="T2" fmla="*/ 0 w 83"/>
                <a:gd name="T3" fmla="*/ 0 h 185"/>
                <a:gd name="T4" fmla="*/ 1 w 83"/>
                <a:gd name="T5" fmla="*/ 1 h 185"/>
                <a:gd name="T6" fmla="*/ 1 w 83"/>
                <a:gd name="T7" fmla="*/ 1 h 185"/>
                <a:gd name="T8" fmla="*/ 1 w 83"/>
                <a:gd name="T9" fmla="*/ 1 h 185"/>
                <a:gd name="T10" fmla="*/ 0 60000 65536"/>
                <a:gd name="T11" fmla="*/ 0 60000 65536"/>
                <a:gd name="T12" fmla="*/ 0 60000 65536"/>
                <a:gd name="T13" fmla="*/ 0 60000 65536"/>
                <a:gd name="T14" fmla="*/ 0 60000 65536"/>
                <a:gd name="T15" fmla="*/ 0 w 83"/>
                <a:gd name="T16" fmla="*/ 0 h 185"/>
                <a:gd name="T17" fmla="*/ 83 w 83"/>
                <a:gd name="T18" fmla="*/ 185 h 185"/>
              </a:gdLst>
              <a:ahLst/>
              <a:cxnLst>
                <a:cxn ang="T10">
                  <a:pos x="T0" y="T1"/>
                </a:cxn>
                <a:cxn ang="T11">
                  <a:pos x="T2" y="T3"/>
                </a:cxn>
                <a:cxn ang="T12">
                  <a:pos x="T4" y="T5"/>
                </a:cxn>
                <a:cxn ang="T13">
                  <a:pos x="T6" y="T7"/>
                </a:cxn>
                <a:cxn ang="T14">
                  <a:pos x="T8" y="T9"/>
                </a:cxn>
              </a:cxnLst>
              <a:rect l="T15" t="T16" r="T17" b="T18"/>
              <a:pathLst>
                <a:path w="83" h="185">
                  <a:moveTo>
                    <a:pt x="67" y="14"/>
                  </a:moveTo>
                  <a:lnTo>
                    <a:pt x="0" y="0"/>
                  </a:lnTo>
                  <a:lnTo>
                    <a:pt x="3" y="183"/>
                  </a:lnTo>
                  <a:lnTo>
                    <a:pt x="83" y="185"/>
                  </a:lnTo>
                  <a:lnTo>
                    <a:pt x="67" y="14"/>
                  </a:lnTo>
                  <a:close/>
                </a:path>
              </a:pathLst>
            </a:custGeom>
            <a:solidFill>
              <a:srgbClr val="FFFFFF"/>
            </a:solidFill>
            <a:ln w="9525">
              <a:noFill/>
              <a:round/>
              <a:headEnd/>
              <a:tailEnd/>
            </a:ln>
          </p:spPr>
          <p:txBody>
            <a:bodyPr/>
            <a:lstStyle/>
            <a:p>
              <a:endParaRPr lang="tr-TR"/>
            </a:p>
          </p:txBody>
        </p:sp>
        <p:sp>
          <p:nvSpPr>
            <p:cNvPr id="17530" name="Freeform 524"/>
            <p:cNvSpPr>
              <a:spLocks/>
            </p:cNvSpPr>
            <p:nvPr/>
          </p:nvSpPr>
          <p:spPr bwMode="auto">
            <a:xfrm>
              <a:off x="4167" y="2700"/>
              <a:ext cx="30" cy="75"/>
            </a:xfrm>
            <a:custGeom>
              <a:avLst/>
              <a:gdLst>
                <a:gd name="T0" fmla="*/ 0 w 61"/>
                <a:gd name="T1" fmla="*/ 0 h 150"/>
                <a:gd name="T2" fmla="*/ 0 w 61"/>
                <a:gd name="T3" fmla="*/ 1 h 150"/>
                <a:gd name="T4" fmla="*/ 0 w 61"/>
                <a:gd name="T5" fmla="*/ 1 h 150"/>
                <a:gd name="T6" fmla="*/ 0 w 61"/>
                <a:gd name="T7" fmla="*/ 1 h 150"/>
                <a:gd name="T8" fmla="*/ 0 w 61"/>
                <a:gd name="T9" fmla="*/ 1 h 150"/>
                <a:gd name="T10" fmla="*/ 0 w 61"/>
                <a:gd name="T11" fmla="*/ 1 h 150"/>
                <a:gd name="T12" fmla="*/ 0 w 61"/>
                <a:gd name="T13" fmla="*/ 1 h 150"/>
                <a:gd name="T14" fmla="*/ 0 w 61"/>
                <a:gd name="T15" fmla="*/ 1 h 150"/>
                <a:gd name="T16" fmla="*/ 0 w 61"/>
                <a:gd name="T17" fmla="*/ 1 h 150"/>
                <a:gd name="T18" fmla="*/ 0 w 61"/>
                <a:gd name="T19" fmla="*/ 1 h 150"/>
                <a:gd name="T20" fmla="*/ 0 w 61"/>
                <a:gd name="T21" fmla="*/ 1 h 150"/>
                <a:gd name="T22" fmla="*/ 0 w 61"/>
                <a:gd name="T23" fmla="*/ 1 h 150"/>
                <a:gd name="T24" fmla="*/ 0 w 61"/>
                <a:gd name="T25" fmla="*/ 1 h 150"/>
                <a:gd name="T26" fmla="*/ 0 w 61"/>
                <a:gd name="T27" fmla="*/ 1 h 150"/>
                <a:gd name="T28" fmla="*/ 0 w 61"/>
                <a:gd name="T29" fmla="*/ 1 h 150"/>
                <a:gd name="T30" fmla="*/ 0 w 61"/>
                <a:gd name="T31" fmla="*/ 1 h 150"/>
                <a:gd name="T32" fmla="*/ 0 w 61"/>
                <a:gd name="T33" fmla="*/ 1 h 150"/>
                <a:gd name="T34" fmla="*/ 0 w 61"/>
                <a:gd name="T35" fmla="*/ 1 h 150"/>
                <a:gd name="T36" fmla="*/ 0 w 61"/>
                <a:gd name="T37" fmla="*/ 1 h 150"/>
                <a:gd name="T38" fmla="*/ 0 w 61"/>
                <a:gd name="T39" fmla="*/ 1 h 150"/>
                <a:gd name="T40" fmla="*/ 0 w 61"/>
                <a:gd name="T41" fmla="*/ 1 h 150"/>
                <a:gd name="T42" fmla="*/ 0 w 61"/>
                <a:gd name="T43" fmla="*/ 1 h 150"/>
                <a:gd name="T44" fmla="*/ 0 w 61"/>
                <a:gd name="T45" fmla="*/ 0 h 1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1"/>
                <a:gd name="T70" fmla="*/ 0 h 150"/>
                <a:gd name="T71" fmla="*/ 61 w 61"/>
                <a:gd name="T72" fmla="*/ 150 h 15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1" h="150">
                  <a:moveTo>
                    <a:pt x="20" y="0"/>
                  </a:moveTo>
                  <a:lnTo>
                    <a:pt x="16" y="3"/>
                  </a:lnTo>
                  <a:lnTo>
                    <a:pt x="6" y="16"/>
                  </a:lnTo>
                  <a:lnTo>
                    <a:pt x="0" y="38"/>
                  </a:lnTo>
                  <a:lnTo>
                    <a:pt x="1" y="71"/>
                  </a:lnTo>
                  <a:lnTo>
                    <a:pt x="6" y="90"/>
                  </a:lnTo>
                  <a:lnTo>
                    <a:pt x="12" y="106"/>
                  </a:lnTo>
                  <a:lnTo>
                    <a:pt x="20" y="118"/>
                  </a:lnTo>
                  <a:lnTo>
                    <a:pt x="28" y="130"/>
                  </a:lnTo>
                  <a:lnTo>
                    <a:pt x="35" y="138"/>
                  </a:lnTo>
                  <a:lnTo>
                    <a:pt x="41" y="145"/>
                  </a:lnTo>
                  <a:lnTo>
                    <a:pt x="46" y="148"/>
                  </a:lnTo>
                  <a:lnTo>
                    <a:pt x="47" y="150"/>
                  </a:lnTo>
                  <a:lnTo>
                    <a:pt x="47" y="141"/>
                  </a:lnTo>
                  <a:lnTo>
                    <a:pt x="47" y="123"/>
                  </a:lnTo>
                  <a:lnTo>
                    <a:pt x="47" y="100"/>
                  </a:lnTo>
                  <a:lnTo>
                    <a:pt x="50" y="77"/>
                  </a:lnTo>
                  <a:lnTo>
                    <a:pt x="54" y="56"/>
                  </a:lnTo>
                  <a:lnTo>
                    <a:pt x="57" y="39"/>
                  </a:lnTo>
                  <a:lnTo>
                    <a:pt x="59" y="26"/>
                  </a:lnTo>
                  <a:lnTo>
                    <a:pt x="61" y="22"/>
                  </a:lnTo>
                  <a:lnTo>
                    <a:pt x="41" y="5"/>
                  </a:lnTo>
                  <a:lnTo>
                    <a:pt x="20" y="0"/>
                  </a:lnTo>
                  <a:close/>
                </a:path>
              </a:pathLst>
            </a:custGeom>
            <a:solidFill>
              <a:srgbClr val="FFA816"/>
            </a:solidFill>
            <a:ln w="9525">
              <a:noFill/>
              <a:round/>
              <a:headEnd/>
              <a:tailEnd/>
            </a:ln>
          </p:spPr>
          <p:txBody>
            <a:bodyPr/>
            <a:lstStyle/>
            <a:p>
              <a:endParaRPr lang="tr-TR"/>
            </a:p>
          </p:txBody>
        </p:sp>
        <p:sp>
          <p:nvSpPr>
            <p:cNvPr id="17531" name="Freeform 525"/>
            <p:cNvSpPr>
              <a:spLocks/>
            </p:cNvSpPr>
            <p:nvPr/>
          </p:nvSpPr>
          <p:spPr bwMode="auto">
            <a:xfrm>
              <a:off x="4118" y="2702"/>
              <a:ext cx="72" cy="93"/>
            </a:xfrm>
            <a:custGeom>
              <a:avLst/>
              <a:gdLst>
                <a:gd name="T0" fmla="*/ 0 w 145"/>
                <a:gd name="T1" fmla="*/ 0 h 188"/>
                <a:gd name="T2" fmla="*/ 0 w 145"/>
                <a:gd name="T3" fmla="*/ 0 h 188"/>
                <a:gd name="T4" fmla="*/ 0 w 145"/>
                <a:gd name="T5" fmla="*/ 0 h 188"/>
                <a:gd name="T6" fmla="*/ 0 w 145"/>
                <a:gd name="T7" fmla="*/ 0 h 188"/>
                <a:gd name="T8" fmla="*/ 0 w 145"/>
                <a:gd name="T9" fmla="*/ 0 h 188"/>
                <a:gd name="T10" fmla="*/ 0 w 145"/>
                <a:gd name="T11" fmla="*/ 0 h 188"/>
                <a:gd name="T12" fmla="*/ 0 w 145"/>
                <a:gd name="T13" fmla="*/ 0 h 188"/>
                <a:gd name="T14" fmla="*/ 0 w 145"/>
                <a:gd name="T15" fmla="*/ 0 h 188"/>
                <a:gd name="T16" fmla="*/ 0 w 145"/>
                <a:gd name="T17" fmla="*/ 0 h 188"/>
                <a:gd name="T18" fmla="*/ 0 w 145"/>
                <a:gd name="T19" fmla="*/ 0 h 188"/>
                <a:gd name="T20" fmla="*/ 0 w 145"/>
                <a:gd name="T21" fmla="*/ 0 h 188"/>
                <a:gd name="T22" fmla="*/ 0 w 145"/>
                <a:gd name="T23" fmla="*/ 0 h 188"/>
                <a:gd name="T24" fmla="*/ 0 w 145"/>
                <a:gd name="T25" fmla="*/ 0 h 188"/>
                <a:gd name="T26" fmla="*/ 0 w 145"/>
                <a:gd name="T27" fmla="*/ 0 h 188"/>
                <a:gd name="T28" fmla="*/ 0 w 145"/>
                <a:gd name="T29" fmla="*/ 0 h 188"/>
                <a:gd name="T30" fmla="*/ 0 w 145"/>
                <a:gd name="T31" fmla="*/ 0 h 188"/>
                <a:gd name="T32" fmla="*/ 0 w 145"/>
                <a:gd name="T33" fmla="*/ 0 h 188"/>
                <a:gd name="T34" fmla="*/ 0 w 145"/>
                <a:gd name="T35" fmla="*/ 0 h 188"/>
                <a:gd name="T36" fmla="*/ 0 w 145"/>
                <a:gd name="T37" fmla="*/ 0 h 188"/>
                <a:gd name="T38" fmla="*/ 0 w 145"/>
                <a:gd name="T39" fmla="*/ 0 h 188"/>
                <a:gd name="T40" fmla="*/ 0 w 145"/>
                <a:gd name="T41" fmla="*/ 0 h 188"/>
                <a:gd name="T42" fmla="*/ 0 w 145"/>
                <a:gd name="T43" fmla="*/ 0 h 188"/>
                <a:gd name="T44" fmla="*/ 0 w 145"/>
                <a:gd name="T45" fmla="*/ 0 h 188"/>
                <a:gd name="T46" fmla="*/ 0 w 145"/>
                <a:gd name="T47" fmla="*/ 0 h 188"/>
                <a:gd name="T48" fmla="*/ 0 w 145"/>
                <a:gd name="T49" fmla="*/ 0 h 188"/>
                <a:gd name="T50" fmla="*/ 0 w 145"/>
                <a:gd name="T51" fmla="*/ 0 h 188"/>
                <a:gd name="T52" fmla="*/ 0 w 145"/>
                <a:gd name="T53" fmla="*/ 0 h 188"/>
                <a:gd name="T54" fmla="*/ 0 w 145"/>
                <a:gd name="T55" fmla="*/ 0 h 18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5"/>
                <a:gd name="T85" fmla="*/ 0 h 188"/>
                <a:gd name="T86" fmla="*/ 145 w 145"/>
                <a:gd name="T87" fmla="*/ 188 h 18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5" h="188">
                  <a:moveTo>
                    <a:pt x="145" y="176"/>
                  </a:moveTo>
                  <a:lnTo>
                    <a:pt x="42" y="188"/>
                  </a:lnTo>
                  <a:lnTo>
                    <a:pt x="40" y="186"/>
                  </a:lnTo>
                  <a:lnTo>
                    <a:pt x="34" y="180"/>
                  </a:lnTo>
                  <a:lnTo>
                    <a:pt x="26" y="171"/>
                  </a:lnTo>
                  <a:lnTo>
                    <a:pt x="18" y="159"/>
                  </a:lnTo>
                  <a:lnTo>
                    <a:pt x="9" y="144"/>
                  </a:lnTo>
                  <a:lnTo>
                    <a:pt x="3" y="127"/>
                  </a:lnTo>
                  <a:lnTo>
                    <a:pt x="0" y="107"/>
                  </a:lnTo>
                  <a:lnTo>
                    <a:pt x="1" y="87"/>
                  </a:lnTo>
                  <a:lnTo>
                    <a:pt x="5" y="66"/>
                  </a:lnTo>
                  <a:lnTo>
                    <a:pt x="8" y="54"/>
                  </a:lnTo>
                  <a:lnTo>
                    <a:pt x="9" y="50"/>
                  </a:lnTo>
                  <a:lnTo>
                    <a:pt x="9" y="49"/>
                  </a:lnTo>
                  <a:lnTo>
                    <a:pt x="96" y="0"/>
                  </a:lnTo>
                  <a:lnTo>
                    <a:pt x="94" y="8"/>
                  </a:lnTo>
                  <a:lnTo>
                    <a:pt x="88" y="28"/>
                  </a:lnTo>
                  <a:lnTo>
                    <a:pt x="85" y="53"/>
                  </a:lnTo>
                  <a:lnTo>
                    <a:pt x="88" y="81"/>
                  </a:lnTo>
                  <a:lnTo>
                    <a:pt x="94" y="95"/>
                  </a:lnTo>
                  <a:lnTo>
                    <a:pt x="101" y="108"/>
                  </a:lnTo>
                  <a:lnTo>
                    <a:pt x="110" y="122"/>
                  </a:lnTo>
                  <a:lnTo>
                    <a:pt x="121" y="135"/>
                  </a:lnTo>
                  <a:lnTo>
                    <a:pt x="130" y="147"/>
                  </a:lnTo>
                  <a:lnTo>
                    <a:pt x="138" y="155"/>
                  </a:lnTo>
                  <a:lnTo>
                    <a:pt x="143" y="160"/>
                  </a:lnTo>
                  <a:lnTo>
                    <a:pt x="145" y="163"/>
                  </a:lnTo>
                  <a:lnTo>
                    <a:pt x="145" y="176"/>
                  </a:lnTo>
                  <a:close/>
                </a:path>
              </a:pathLst>
            </a:custGeom>
            <a:solidFill>
              <a:srgbClr val="FFE087"/>
            </a:solidFill>
            <a:ln w="9525">
              <a:noFill/>
              <a:round/>
              <a:headEnd/>
              <a:tailEnd/>
            </a:ln>
          </p:spPr>
          <p:txBody>
            <a:bodyPr/>
            <a:lstStyle/>
            <a:p>
              <a:endParaRPr lang="tr-TR"/>
            </a:p>
          </p:txBody>
        </p:sp>
        <p:sp>
          <p:nvSpPr>
            <p:cNvPr id="17532" name="Freeform 526"/>
            <p:cNvSpPr>
              <a:spLocks/>
            </p:cNvSpPr>
            <p:nvPr/>
          </p:nvSpPr>
          <p:spPr bwMode="auto">
            <a:xfrm>
              <a:off x="4593" y="2466"/>
              <a:ext cx="31" cy="80"/>
            </a:xfrm>
            <a:custGeom>
              <a:avLst/>
              <a:gdLst>
                <a:gd name="T0" fmla="*/ 0 w 62"/>
                <a:gd name="T1" fmla="*/ 0 h 160"/>
                <a:gd name="T2" fmla="*/ 1 w 62"/>
                <a:gd name="T3" fmla="*/ 1 h 160"/>
                <a:gd name="T4" fmla="*/ 1 w 62"/>
                <a:gd name="T5" fmla="*/ 1 h 160"/>
                <a:gd name="T6" fmla="*/ 0 w 62"/>
                <a:gd name="T7" fmla="*/ 0 h 160"/>
                <a:gd name="T8" fmla="*/ 0 60000 65536"/>
                <a:gd name="T9" fmla="*/ 0 60000 65536"/>
                <a:gd name="T10" fmla="*/ 0 60000 65536"/>
                <a:gd name="T11" fmla="*/ 0 60000 65536"/>
                <a:gd name="T12" fmla="*/ 0 w 62"/>
                <a:gd name="T13" fmla="*/ 0 h 160"/>
                <a:gd name="T14" fmla="*/ 62 w 62"/>
                <a:gd name="T15" fmla="*/ 160 h 160"/>
              </a:gdLst>
              <a:ahLst/>
              <a:cxnLst>
                <a:cxn ang="T8">
                  <a:pos x="T0" y="T1"/>
                </a:cxn>
                <a:cxn ang="T9">
                  <a:pos x="T2" y="T3"/>
                </a:cxn>
                <a:cxn ang="T10">
                  <a:pos x="T4" y="T5"/>
                </a:cxn>
                <a:cxn ang="T11">
                  <a:pos x="T6" y="T7"/>
                </a:cxn>
              </a:cxnLst>
              <a:rect l="T12" t="T13" r="T14" b="T15"/>
              <a:pathLst>
                <a:path w="62" h="160">
                  <a:moveTo>
                    <a:pt x="0" y="0"/>
                  </a:moveTo>
                  <a:lnTo>
                    <a:pt x="60" y="160"/>
                  </a:lnTo>
                  <a:lnTo>
                    <a:pt x="62" y="12"/>
                  </a:lnTo>
                  <a:lnTo>
                    <a:pt x="0" y="0"/>
                  </a:lnTo>
                  <a:close/>
                </a:path>
              </a:pathLst>
            </a:custGeom>
            <a:solidFill>
              <a:srgbClr val="FFFFFF"/>
            </a:solidFill>
            <a:ln w="9525">
              <a:noFill/>
              <a:round/>
              <a:headEnd/>
              <a:tailEnd/>
            </a:ln>
          </p:spPr>
          <p:txBody>
            <a:bodyPr/>
            <a:lstStyle/>
            <a:p>
              <a:endParaRPr lang="tr-TR"/>
            </a:p>
          </p:txBody>
        </p:sp>
        <p:sp>
          <p:nvSpPr>
            <p:cNvPr id="17533" name="Freeform 527"/>
            <p:cNvSpPr>
              <a:spLocks/>
            </p:cNvSpPr>
            <p:nvPr/>
          </p:nvSpPr>
          <p:spPr bwMode="auto">
            <a:xfrm>
              <a:off x="4345" y="2393"/>
              <a:ext cx="263" cy="148"/>
            </a:xfrm>
            <a:custGeom>
              <a:avLst/>
              <a:gdLst>
                <a:gd name="T0" fmla="*/ 0 w 524"/>
                <a:gd name="T1" fmla="*/ 0 h 295"/>
                <a:gd name="T2" fmla="*/ 1 w 524"/>
                <a:gd name="T3" fmla="*/ 1 h 295"/>
                <a:gd name="T4" fmla="*/ 1 w 524"/>
                <a:gd name="T5" fmla="*/ 1 h 295"/>
                <a:gd name="T6" fmla="*/ 1 w 524"/>
                <a:gd name="T7" fmla="*/ 1 h 295"/>
                <a:gd name="T8" fmla="*/ 0 w 524"/>
                <a:gd name="T9" fmla="*/ 0 h 295"/>
                <a:gd name="T10" fmla="*/ 0 60000 65536"/>
                <a:gd name="T11" fmla="*/ 0 60000 65536"/>
                <a:gd name="T12" fmla="*/ 0 60000 65536"/>
                <a:gd name="T13" fmla="*/ 0 60000 65536"/>
                <a:gd name="T14" fmla="*/ 0 60000 65536"/>
                <a:gd name="T15" fmla="*/ 0 w 524"/>
                <a:gd name="T16" fmla="*/ 0 h 295"/>
                <a:gd name="T17" fmla="*/ 524 w 524"/>
                <a:gd name="T18" fmla="*/ 295 h 295"/>
              </a:gdLst>
              <a:ahLst/>
              <a:cxnLst>
                <a:cxn ang="T10">
                  <a:pos x="T0" y="T1"/>
                </a:cxn>
                <a:cxn ang="T11">
                  <a:pos x="T2" y="T3"/>
                </a:cxn>
                <a:cxn ang="T12">
                  <a:pos x="T4" y="T5"/>
                </a:cxn>
                <a:cxn ang="T13">
                  <a:pos x="T6" y="T7"/>
                </a:cxn>
                <a:cxn ang="T14">
                  <a:pos x="T8" y="T9"/>
                </a:cxn>
              </a:cxnLst>
              <a:rect l="T15" t="T16" r="T17" b="T18"/>
              <a:pathLst>
                <a:path w="524" h="295">
                  <a:moveTo>
                    <a:pt x="0" y="0"/>
                  </a:moveTo>
                  <a:lnTo>
                    <a:pt x="18" y="273"/>
                  </a:lnTo>
                  <a:lnTo>
                    <a:pt x="524" y="295"/>
                  </a:lnTo>
                  <a:lnTo>
                    <a:pt x="429" y="47"/>
                  </a:lnTo>
                  <a:lnTo>
                    <a:pt x="0" y="0"/>
                  </a:lnTo>
                  <a:close/>
                </a:path>
              </a:pathLst>
            </a:custGeom>
            <a:solidFill>
              <a:srgbClr val="000000"/>
            </a:solidFill>
            <a:ln w="9525">
              <a:noFill/>
              <a:round/>
              <a:headEnd/>
              <a:tailEnd/>
            </a:ln>
          </p:spPr>
          <p:txBody>
            <a:bodyPr/>
            <a:lstStyle/>
            <a:p>
              <a:endParaRPr lang="tr-TR"/>
            </a:p>
          </p:txBody>
        </p:sp>
        <p:sp>
          <p:nvSpPr>
            <p:cNvPr id="17534" name="Freeform 528"/>
            <p:cNvSpPr>
              <a:spLocks/>
            </p:cNvSpPr>
            <p:nvPr/>
          </p:nvSpPr>
          <p:spPr bwMode="auto">
            <a:xfrm>
              <a:off x="4283" y="2407"/>
              <a:ext cx="20" cy="134"/>
            </a:xfrm>
            <a:custGeom>
              <a:avLst/>
              <a:gdLst>
                <a:gd name="T0" fmla="*/ 1 w 40"/>
                <a:gd name="T1" fmla="*/ 0 h 268"/>
                <a:gd name="T2" fmla="*/ 0 w 40"/>
                <a:gd name="T3" fmla="*/ 1 h 268"/>
                <a:gd name="T4" fmla="*/ 1 w 40"/>
                <a:gd name="T5" fmla="*/ 1 h 268"/>
                <a:gd name="T6" fmla="*/ 1 w 40"/>
                <a:gd name="T7" fmla="*/ 1 h 268"/>
                <a:gd name="T8" fmla="*/ 1 w 40"/>
                <a:gd name="T9" fmla="*/ 1 h 268"/>
                <a:gd name="T10" fmla="*/ 1 w 40"/>
                <a:gd name="T11" fmla="*/ 1 h 268"/>
                <a:gd name="T12" fmla="*/ 1 w 40"/>
                <a:gd name="T13" fmla="*/ 0 h 268"/>
                <a:gd name="T14" fmla="*/ 0 60000 65536"/>
                <a:gd name="T15" fmla="*/ 0 60000 65536"/>
                <a:gd name="T16" fmla="*/ 0 60000 65536"/>
                <a:gd name="T17" fmla="*/ 0 60000 65536"/>
                <a:gd name="T18" fmla="*/ 0 60000 65536"/>
                <a:gd name="T19" fmla="*/ 0 60000 65536"/>
                <a:gd name="T20" fmla="*/ 0 60000 65536"/>
                <a:gd name="T21" fmla="*/ 0 w 40"/>
                <a:gd name="T22" fmla="*/ 0 h 268"/>
                <a:gd name="T23" fmla="*/ 40 w 40"/>
                <a:gd name="T24" fmla="*/ 268 h 2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268">
                  <a:moveTo>
                    <a:pt x="40" y="0"/>
                  </a:moveTo>
                  <a:lnTo>
                    <a:pt x="0" y="12"/>
                  </a:lnTo>
                  <a:lnTo>
                    <a:pt x="8" y="268"/>
                  </a:lnTo>
                  <a:lnTo>
                    <a:pt x="37" y="242"/>
                  </a:lnTo>
                  <a:lnTo>
                    <a:pt x="21" y="242"/>
                  </a:lnTo>
                  <a:lnTo>
                    <a:pt x="12" y="26"/>
                  </a:lnTo>
                  <a:lnTo>
                    <a:pt x="40" y="0"/>
                  </a:lnTo>
                  <a:close/>
                </a:path>
              </a:pathLst>
            </a:custGeom>
            <a:solidFill>
              <a:srgbClr val="000000"/>
            </a:solidFill>
            <a:ln w="9525">
              <a:noFill/>
              <a:round/>
              <a:headEnd/>
              <a:tailEnd/>
            </a:ln>
          </p:spPr>
          <p:txBody>
            <a:bodyPr/>
            <a:lstStyle/>
            <a:p>
              <a:endParaRPr lang="tr-TR"/>
            </a:p>
          </p:txBody>
        </p:sp>
        <p:sp>
          <p:nvSpPr>
            <p:cNvPr id="17535" name="Freeform 529"/>
            <p:cNvSpPr>
              <a:spLocks/>
            </p:cNvSpPr>
            <p:nvPr/>
          </p:nvSpPr>
          <p:spPr bwMode="auto">
            <a:xfrm>
              <a:off x="4605" y="2460"/>
              <a:ext cx="14" cy="81"/>
            </a:xfrm>
            <a:custGeom>
              <a:avLst/>
              <a:gdLst>
                <a:gd name="T0" fmla="*/ 1 w 28"/>
                <a:gd name="T1" fmla="*/ 1 h 162"/>
                <a:gd name="T2" fmla="*/ 1 w 28"/>
                <a:gd name="T3" fmla="*/ 1 h 162"/>
                <a:gd name="T4" fmla="*/ 0 w 28"/>
                <a:gd name="T5" fmla="*/ 0 h 162"/>
                <a:gd name="T6" fmla="*/ 1 w 28"/>
                <a:gd name="T7" fmla="*/ 1 h 162"/>
                <a:gd name="T8" fmla="*/ 0 60000 65536"/>
                <a:gd name="T9" fmla="*/ 0 60000 65536"/>
                <a:gd name="T10" fmla="*/ 0 60000 65536"/>
                <a:gd name="T11" fmla="*/ 0 60000 65536"/>
                <a:gd name="T12" fmla="*/ 0 w 28"/>
                <a:gd name="T13" fmla="*/ 0 h 162"/>
                <a:gd name="T14" fmla="*/ 28 w 28"/>
                <a:gd name="T15" fmla="*/ 162 h 162"/>
              </a:gdLst>
              <a:ahLst/>
              <a:cxnLst>
                <a:cxn ang="T8">
                  <a:pos x="T0" y="T1"/>
                </a:cxn>
                <a:cxn ang="T9">
                  <a:pos x="T2" y="T3"/>
                </a:cxn>
                <a:cxn ang="T10">
                  <a:pos x="T4" y="T5"/>
                </a:cxn>
                <a:cxn ang="T11">
                  <a:pos x="T6" y="T7"/>
                </a:cxn>
              </a:cxnLst>
              <a:rect l="T12" t="T13" r="T14" b="T15"/>
              <a:pathLst>
                <a:path w="28" h="162">
                  <a:moveTo>
                    <a:pt x="18" y="14"/>
                  </a:moveTo>
                  <a:lnTo>
                    <a:pt x="28" y="162"/>
                  </a:lnTo>
                  <a:lnTo>
                    <a:pt x="0" y="0"/>
                  </a:lnTo>
                  <a:lnTo>
                    <a:pt x="18" y="14"/>
                  </a:lnTo>
                  <a:close/>
                </a:path>
              </a:pathLst>
            </a:custGeom>
            <a:solidFill>
              <a:srgbClr val="000000"/>
            </a:solidFill>
            <a:ln w="9525">
              <a:noFill/>
              <a:round/>
              <a:headEnd/>
              <a:tailEnd/>
            </a:ln>
          </p:spPr>
          <p:txBody>
            <a:bodyPr/>
            <a:lstStyle/>
            <a:p>
              <a:endParaRPr lang="tr-TR"/>
            </a:p>
          </p:txBody>
        </p:sp>
        <p:sp>
          <p:nvSpPr>
            <p:cNvPr id="17536" name="Freeform 530"/>
            <p:cNvSpPr>
              <a:spLocks/>
            </p:cNvSpPr>
            <p:nvPr/>
          </p:nvSpPr>
          <p:spPr bwMode="auto">
            <a:xfrm>
              <a:off x="4230" y="2730"/>
              <a:ext cx="31" cy="41"/>
            </a:xfrm>
            <a:custGeom>
              <a:avLst/>
              <a:gdLst>
                <a:gd name="T0" fmla="*/ 0 w 63"/>
                <a:gd name="T1" fmla="*/ 1 h 81"/>
                <a:gd name="T2" fmla="*/ 0 w 63"/>
                <a:gd name="T3" fmla="*/ 1 h 81"/>
                <a:gd name="T4" fmla="*/ 0 w 63"/>
                <a:gd name="T5" fmla="*/ 1 h 81"/>
                <a:gd name="T6" fmla="*/ 0 w 63"/>
                <a:gd name="T7" fmla="*/ 1 h 81"/>
                <a:gd name="T8" fmla="*/ 0 w 63"/>
                <a:gd name="T9" fmla="*/ 1 h 81"/>
                <a:gd name="T10" fmla="*/ 0 w 63"/>
                <a:gd name="T11" fmla="*/ 0 h 81"/>
                <a:gd name="T12" fmla="*/ 0 w 63"/>
                <a:gd name="T13" fmla="*/ 0 h 81"/>
                <a:gd name="T14" fmla="*/ 0 w 63"/>
                <a:gd name="T15" fmla="*/ 1 h 81"/>
                <a:gd name="T16" fmla="*/ 0 w 63"/>
                <a:gd name="T17" fmla="*/ 1 h 81"/>
                <a:gd name="T18" fmla="*/ 0 w 63"/>
                <a:gd name="T19" fmla="*/ 1 h 81"/>
                <a:gd name="T20" fmla="*/ 0 w 63"/>
                <a:gd name="T21" fmla="*/ 1 h 81"/>
                <a:gd name="T22" fmla="*/ 0 w 63"/>
                <a:gd name="T23" fmla="*/ 1 h 81"/>
                <a:gd name="T24" fmla="*/ 0 w 63"/>
                <a:gd name="T25" fmla="*/ 1 h 81"/>
                <a:gd name="T26" fmla="*/ 0 w 63"/>
                <a:gd name="T27" fmla="*/ 1 h 81"/>
                <a:gd name="T28" fmla="*/ 0 w 63"/>
                <a:gd name="T29" fmla="*/ 1 h 81"/>
                <a:gd name="T30" fmla="*/ 0 w 63"/>
                <a:gd name="T31" fmla="*/ 1 h 81"/>
                <a:gd name="T32" fmla="*/ 0 w 63"/>
                <a:gd name="T33" fmla="*/ 1 h 81"/>
                <a:gd name="T34" fmla="*/ 0 w 63"/>
                <a:gd name="T35" fmla="*/ 1 h 81"/>
                <a:gd name="T36" fmla="*/ 0 w 63"/>
                <a:gd name="T37" fmla="*/ 1 h 81"/>
                <a:gd name="T38" fmla="*/ 0 w 63"/>
                <a:gd name="T39" fmla="*/ 1 h 81"/>
                <a:gd name="T40" fmla="*/ 0 w 63"/>
                <a:gd name="T41" fmla="*/ 1 h 81"/>
                <a:gd name="T42" fmla="*/ 0 w 63"/>
                <a:gd name="T43" fmla="*/ 1 h 81"/>
                <a:gd name="T44" fmla="*/ 0 w 63"/>
                <a:gd name="T45" fmla="*/ 1 h 81"/>
                <a:gd name="T46" fmla="*/ 0 w 63"/>
                <a:gd name="T47" fmla="*/ 1 h 81"/>
                <a:gd name="T48" fmla="*/ 0 w 63"/>
                <a:gd name="T49" fmla="*/ 1 h 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3"/>
                <a:gd name="T76" fmla="*/ 0 h 81"/>
                <a:gd name="T77" fmla="*/ 63 w 63"/>
                <a:gd name="T78" fmla="*/ 81 h 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3" h="81">
                  <a:moveTo>
                    <a:pt x="63" y="13"/>
                  </a:moveTo>
                  <a:lnTo>
                    <a:pt x="61" y="12"/>
                  </a:lnTo>
                  <a:lnTo>
                    <a:pt x="59" y="10"/>
                  </a:lnTo>
                  <a:lnTo>
                    <a:pt x="54" y="5"/>
                  </a:lnTo>
                  <a:lnTo>
                    <a:pt x="49" y="2"/>
                  </a:lnTo>
                  <a:lnTo>
                    <a:pt x="42" y="0"/>
                  </a:lnTo>
                  <a:lnTo>
                    <a:pt x="35" y="0"/>
                  </a:lnTo>
                  <a:lnTo>
                    <a:pt x="27" y="2"/>
                  </a:lnTo>
                  <a:lnTo>
                    <a:pt x="19" y="8"/>
                  </a:lnTo>
                  <a:lnTo>
                    <a:pt x="6" y="25"/>
                  </a:lnTo>
                  <a:lnTo>
                    <a:pt x="1" y="43"/>
                  </a:lnTo>
                  <a:lnTo>
                    <a:pt x="0" y="61"/>
                  </a:lnTo>
                  <a:lnTo>
                    <a:pt x="0" y="76"/>
                  </a:lnTo>
                  <a:lnTo>
                    <a:pt x="0" y="81"/>
                  </a:lnTo>
                  <a:lnTo>
                    <a:pt x="3" y="73"/>
                  </a:lnTo>
                  <a:lnTo>
                    <a:pt x="7" y="58"/>
                  </a:lnTo>
                  <a:lnTo>
                    <a:pt x="16" y="43"/>
                  </a:lnTo>
                  <a:lnTo>
                    <a:pt x="23" y="38"/>
                  </a:lnTo>
                  <a:lnTo>
                    <a:pt x="30" y="32"/>
                  </a:lnTo>
                  <a:lnTo>
                    <a:pt x="38" y="27"/>
                  </a:lnTo>
                  <a:lnTo>
                    <a:pt x="45" y="23"/>
                  </a:lnTo>
                  <a:lnTo>
                    <a:pt x="52" y="19"/>
                  </a:lnTo>
                  <a:lnTo>
                    <a:pt x="58" y="16"/>
                  </a:lnTo>
                  <a:lnTo>
                    <a:pt x="61" y="15"/>
                  </a:lnTo>
                  <a:lnTo>
                    <a:pt x="63" y="13"/>
                  </a:lnTo>
                  <a:close/>
                </a:path>
              </a:pathLst>
            </a:custGeom>
            <a:solidFill>
              <a:srgbClr val="C46300"/>
            </a:solidFill>
            <a:ln w="9525">
              <a:noFill/>
              <a:round/>
              <a:headEnd/>
              <a:tailEnd/>
            </a:ln>
          </p:spPr>
          <p:txBody>
            <a:bodyPr/>
            <a:lstStyle/>
            <a:p>
              <a:endParaRPr lang="tr-TR"/>
            </a:p>
          </p:txBody>
        </p:sp>
        <p:sp>
          <p:nvSpPr>
            <p:cNvPr id="17537" name="Freeform 531"/>
            <p:cNvSpPr>
              <a:spLocks/>
            </p:cNvSpPr>
            <p:nvPr/>
          </p:nvSpPr>
          <p:spPr bwMode="auto">
            <a:xfrm>
              <a:off x="3872" y="2782"/>
              <a:ext cx="26" cy="31"/>
            </a:xfrm>
            <a:custGeom>
              <a:avLst/>
              <a:gdLst>
                <a:gd name="T0" fmla="*/ 1 w 52"/>
                <a:gd name="T1" fmla="*/ 0 h 63"/>
                <a:gd name="T2" fmla="*/ 1 w 52"/>
                <a:gd name="T3" fmla="*/ 0 h 63"/>
                <a:gd name="T4" fmla="*/ 1 w 52"/>
                <a:gd name="T5" fmla="*/ 0 h 63"/>
                <a:gd name="T6" fmla="*/ 1 w 52"/>
                <a:gd name="T7" fmla="*/ 0 h 63"/>
                <a:gd name="T8" fmla="*/ 1 w 52"/>
                <a:gd name="T9" fmla="*/ 0 h 63"/>
                <a:gd name="T10" fmla="*/ 1 w 52"/>
                <a:gd name="T11" fmla="*/ 0 h 63"/>
                <a:gd name="T12" fmla="*/ 1 w 52"/>
                <a:gd name="T13" fmla="*/ 0 h 63"/>
                <a:gd name="T14" fmla="*/ 1 w 52"/>
                <a:gd name="T15" fmla="*/ 0 h 63"/>
                <a:gd name="T16" fmla="*/ 1 w 52"/>
                <a:gd name="T17" fmla="*/ 0 h 63"/>
                <a:gd name="T18" fmla="*/ 1 w 52"/>
                <a:gd name="T19" fmla="*/ 0 h 63"/>
                <a:gd name="T20" fmla="*/ 0 w 52"/>
                <a:gd name="T21" fmla="*/ 0 h 63"/>
                <a:gd name="T22" fmla="*/ 1 w 52"/>
                <a:gd name="T23" fmla="*/ 0 h 63"/>
                <a:gd name="T24" fmla="*/ 1 w 52"/>
                <a:gd name="T25" fmla="*/ 0 h 63"/>
                <a:gd name="T26" fmla="*/ 1 w 52"/>
                <a:gd name="T27" fmla="*/ 0 h 63"/>
                <a:gd name="T28" fmla="*/ 1 w 52"/>
                <a:gd name="T29" fmla="*/ 0 h 63"/>
                <a:gd name="T30" fmla="*/ 1 w 52"/>
                <a:gd name="T31" fmla="*/ 0 h 63"/>
                <a:gd name="T32" fmla="*/ 1 w 52"/>
                <a:gd name="T33" fmla="*/ 0 h 63"/>
                <a:gd name="T34" fmla="*/ 1 w 52"/>
                <a:gd name="T35" fmla="*/ 0 h 63"/>
                <a:gd name="T36" fmla="*/ 1 w 52"/>
                <a:gd name="T37" fmla="*/ 0 h 63"/>
                <a:gd name="T38" fmla="*/ 1 w 52"/>
                <a:gd name="T39" fmla="*/ 0 h 63"/>
                <a:gd name="T40" fmla="*/ 1 w 52"/>
                <a:gd name="T41" fmla="*/ 0 h 63"/>
                <a:gd name="T42" fmla="*/ 1 w 52"/>
                <a:gd name="T43" fmla="*/ 0 h 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63"/>
                <a:gd name="T68" fmla="*/ 52 w 52"/>
                <a:gd name="T69" fmla="*/ 63 h 6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63">
                  <a:moveTo>
                    <a:pt x="42" y="2"/>
                  </a:moveTo>
                  <a:lnTo>
                    <a:pt x="41" y="2"/>
                  </a:lnTo>
                  <a:lnTo>
                    <a:pt x="37" y="2"/>
                  </a:lnTo>
                  <a:lnTo>
                    <a:pt x="33" y="0"/>
                  </a:lnTo>
                  <a:lnTo>
                    <a:pt x="27" y="2"/>
                  </a:lnTo>
                  <a:lnTo>
                    <a:pt x="21" y="3"/>
                  </a:lnTo>
                  <a:lnTo>
                    <a:pt x="15" y="6"/>
                  </a:lnTo>
                  <a:lnTo>
                    <a:pt x="10" y="11"/>
                  </a:lnTo>
                  <a:lnTo>
                    <a:pt x="6" y="18"/>
                  </a:lnTo>
                  <a:lnTo>
                    <a:pt x="2" y="35"/>
                  </a:lnTo>
                  <a:lnTo>
                    <a:pt x="0" y="49"/>
                  </a:lnTo>
                  <a:lnTo>
                    <a:pt x="2" y="59"/>
                  </a:lnTo>
                  <a:lnTo>
                    <a:pt x="2" y="63"/>
                  </a:lnTo>
                  <a:lnTo>
                    <a:pt x="2" y="57"/>
                  </a:lnTo>
                  <a:lnTo>
                    <a:pt x="5" y="43"/>
                  </a:lnTo>
                  <a:lnTo>
                    <a:pt x="12" y="28"/>
                  </a:lnTo>
                  <a:lnTo>
                    <a:pt x="26" y="21"/>
                  </a:lnTo>
                  <a:lnTo>
                    <a:pt x="40" y="19"/>
                  </a:lnTo>
                  <a:lnTo>
                    <a:pt x="48" y="18"/>
                  </a:lnTo>
                  <a:lnTo>
                    <a:pt x="51" y="18"/>
                  </a:lnTo>
                  <a:lnTo>
                    <a:pt x="52" y="18"/>
                  </a:lnTo>
                  <a:lnTo>
                    <a:pt x="42" y="2"/>
                  </a:lnTo>
                  <a:close/>
                </a:path>
              </a:pathLst>
            </a:custGeom>
            <a:solidFill>
              <a:srgbClr val="C46300"/>
            </a:solidFill>
            <a:ln w="9525">
              <a:noFill/>
              <a:round/>
              <a:headEnd/>
              <a:tailEnd/>
            </a:ln>
          </p:spPr>
          <p:txBody>
            <a:bodyPr/>
            <a:lstStyle/>
            <a:p>
              <a:endParaRPr lang="tr-TR"/>
            </a:p>
          </p:txBody>
        </p:sp>
        <p:sp>
          <p:nvSpPr>
            <p:cNvPr id="17538" name="Freeform 532"/>
            <p:cNvSpPr>
              <a:spLocks/>
            </p:cNvSpPr>
            <p:nvPr/>
          </p:nvSpPr>
          <p:spPr bwMode="auto">
            <a:xfrm>
              <a:off x="4242" y="2566"/>
              <a:ext cx="22" cy="15"/>
            </a:xfrm>
            <a:custGeom>
              <a:avLst/>
              <a:gdLst>
                <a:gd name="T0" fmla="*/ 1 w 43"/>
                <a:gd name="T1" fmla="*/ 1 h 30"/>
                <a:gd name="T2" fmla="*/ 1 w 43"/>
                <a:gd name="T3" fmla="*/ 0 h 30"/>
                <a:gd name="T4" fmla="*/ 1 w 43"/>
                <a:gd name="T5" fmla="*/ 1 h 30"/>
                <a:gd name="T6" fmla="*/ 0 w 43"/>
                <a:gd name="T7" fmla="*/ 1 h 30"/>
                <a:gd name="T8" fmla="*/ 1 w 43"/>
                <a:gd name="T9" fmla="*/ 1 h 30"/>
                <a:gd name="T10" fmla="*/ 0 60000 65536"/>
                <a:gd name="T11" fmla="*/ 0 60000 65536"/>
                <a:gd name="T12" fmla="*/ 0 60000 65536"/>
                <a:gd name="T13" fmla="*/ 0 60000 65536"/>
                <a:gd name="T14" fmla="*/ 0 60000 65536"/>
                <a:gd name="T15" fmla="*/ 0 w 43"/>
                <a:gd name="T16" fmla="*/ 0 h 30"/>
                <a:gd name="T17" fmla="*/ 43 w 43"/>
                <a:gd name="T18" fmla="*/ 30 h 30"/>
              </a:gdLst>
              <a:ahLst/>
              <a:cxnLst>
                <a:cxn ang="T10">
                  <a:pos x="T0" y="T1"/>
                </a:cxn>
                <a:cxn ang="T11">
                  <a:pos x="T2" y="T3"/>
                </a:cxn>
                <a:cxn ang="T12">
                  <a:pos x="T4" y="T5"/>
                </a:cxn>
                <a:cxn ang="T13">
                  <a:pos x="T6" y="T7"/>
                </a:cxn>
                <a:cxn ang="T14">
                  <a:pos x="T8" y="T9"/>
                </a:cxn>
              </a:cxnLst>
              <a:rect l="T15" t="T16" r="T17" b="T18"/>
              <a:pathLst>
                <a:path w="43" h="30">
                  <a:moveTo>
                    <a:pt x="3" y="10"/>
                  </a:moveTo>
                  <a:lnTo>
                    <a:pt x="40" y="0"/>
                  </a:lnTo>
                  <a:lnTo>
                    <a:pt x="43" y="23"/>
                  </a:lnTo>
                  <a:lnTo>
                    <a:pt x="0" y="30"/>
                  </a:lnTo>
                  <a:lnTo>
                    <a:pt x="3" y="10"/>
                  </a:lnTo>
                  <a:close/>
                </a:path>
              </a:pathLst>
            </a:custGeom>
            <a:solidFill>
              <a:srgbClr val="000000"/>
            </a:solidFill>
            <a:ln w="9525">
              <a:noFill/>
              <a:round/>
              <a:headEnd/>
              <a:tailEnd/>
            </a:ln>
          </p:spPr>
          <p:txBody>
            <a:bodyPr/>
            <a:lstStyle/>
            <a:p>
              <a:endParaRPr lang="tr-TR"/>
            </a:p>
          </p:txBody>
        </p:sp>
        <p:sp>
          <p:nvSpPr>
            <p:cNvPr id="17539" name="Freeform 533"/>
            <p:cNvSpPr>
              <a:spLocks/>
            </p:cNvSpPr>
            <p:nvPr/>
          </p:nvSpPr>
          <p:spPr bwMode="auto">
            <a:xfrm>
              <a:off x="4290" y="2578"/>
              <a:ext cx="13" cy="132"/>
            </a:xfrm>
            <a:custGeom>
              <a:avLst/>
              <a:gdLst>
                <a:gd name="T0" fmla="*/ 0 w 27"/>
                <a:gd name="T1" fmla="*/ 0 h 264"/>
                <a:gd name="T2" fmla="*/ 0 w 27"/>
                <a:gd name="T3" fmla="*/ 1 h 264"/>
                <a:gd name="T4" fmla="*/ 0 w 27"/>
                <a:gd name="T5" fmla="*/ 1 h 264"/>
                <a:gd name="T6" fmla="*/ 0 w 27"/>
                <a:gd name="T7" fmla="*/ 0 h 264"/>
                <a:gd name="T8" fmla="*/ 0 60000 65536"/>
                <a:gd name="T9" fmla="*/ 0 60000 65536"/>
                <a:gd name="T10" fmla="*/ 0 60000 65536"/>
                <a:gd name="T11" fmla="*/ 0 60000 65536"/>
                <a:gd name="T12" fmla="*/ 0 w 27"/>
                <a:gd name="T13" fmla="*/ 0 h 264"/>
                <a:gd name="T14" fmla="*/ 27 w 27"/>
                <a:gd name="T15" fmla="*/ 264 h 264"/>
              </a:gdLst>
              <a:ahLst/>
              <a:cxnLst>
                <a:cxn ang="T8">
                  <a:pos x="T0" y="T1"/>
                </a:cxn>
                <a:cxn ang="T9">
                  <a:pos x="T2" y="T3"/>
                </a:cxn>
                <a:cxn ang="T10">
                  <a:pos x="T4" y="T5"/>
                </a:cxn>
                <a:cxn ang="T11">
                  <a:pos x="T6" y="T7"/>
                </a:cxn>
              </a:cxnLst>
              <a:rect l="T12" t="T13" r="T14" b="T15"/>
              <a:pathLst>
                <a:path w="27" h="264">
                  <a:moveTo>
                    <a:pt x="16" y="0"/>
                  </a:moveTo>
                  <a:lnTo>
                    <a:pt x="27" y="264"/>
                  </a:lnTo>
                  <a:lnTo>
                    <a:pt x="0" y="49"/>
                  </a:lnTo>
                  <a:lnTo>
                    <a:pt x="16" y="0"/>
                  </a:lnTo>
                  <a:close/>
                </a:path>
              </a:pathLst>
            </a:custGeom>
            <a:solidFill>
              <a:srgbClr val="000000"/>
            </a:solidFill>
            <a:ln w="9525">
              <a:noFill/>
              <a:round/>
              <a:headEnd/>
              <a:tailEnd/>
            </a:ln>
          </p:spPr>
          <p:txBody>
            <a:bodyPr/>
            <a:lstStyle/>
            <a:p>
              <a:endParaRPr lang="tr-TR"/>
            </a:p>
          </p:txBody>
        </p:sp>
        <p:sp>
          <p:nvSpPr>
            <p:cNvPr id="17540" name="Freeform 534"/>
            <p:cNvSpPr>
              <a:spLocks/>
            </p:cNvSpPr>
            <p:nvPr/>
          </p:nvSpPr>
          <p:spPr bwMode="auto">
            <a:xfrm>
              <a:off x="4355" y="2404"/>
              <a:ext cx="163" cy="120"/>
            </a:xfrm>
            <a:custGeom>
              <a:avLst/>
              <a:gdLst>
                <a:gd name="T0" fmla="*/ 0 w 326"/>
                <a:gd name="T1" fmla="*/ 0 h 239"/>
                <a:gd name="T2" fmla="*/ 1 w 326"/>
                <a:gd name="T3" fmla="*/ 1 h 239"/>
                <a:gd name="T4" fmla="*/ 1 w 326"/>
                <a:gd name="T5" fmla="*/ 1 h 239"/>
                <a:gd name="T6" fmla="*/ 1 w 326"/>
                <a:gd name="T7" fmla="*/ 1 h 239"/>
                <a:gd name="T8" fmla="*/ 1 w 326"/>
                <a:gd name="T9" fmla="*/ 1 h 239"/>
                <a:gd name="T10" fmla="*/ 1 w 326"/>
                <a:gd name="T11" fmla="*/ 1 h 239"/>
                <a:gd name="T12" fmla="*/ 1 w 326"/>
                <a:gd name="T13" fmla="*/ 1 h 239"/>
                <a:gd name="T14" fmla="*/ 1 w 326"/>
                <a:gd name="T15" fmla="*/ 1 h 239"/>
                <a:gd name="T16" fmla="*/ 1 w 326"/>
                <a:gd name="T17" fmla="*/ 1 h 239"/>
                <a:gd name="T18" fmla="*/ 0 w 326"/>
                <a:gd name="T19" fmla="*/ 0 h 2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6"/>
                <a:gd name="T31" fmla="*/ 0 h 239"/>
                <a:gd name="T32" fmla="*/ 326 w 326"/>
                <a:gd name="T33" fmla="*/ 239 h 2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6" h="239">
                  <a:moveTo>
                    <a:pt x="0" y="0"/>
                  </a:moveTo>
                  <a:lnTo>
                    <a:pt x="19" y="223"/>
                  </a:lnTo>
                  <a:lnTo>
                    <a:pt x="326" y="239"/>
                  </a:lnTo>
                  <a:lnTo>
                    <a:pt x="53" y="187"/>
                  </a:lnTo>
                  <a:lnTo>
                    <a:pt x="313" y="161"/>
                  </a:lnTo>
                  <a:lnTo>
                    <a:pt x="57" y="131"/>
                  </a:lnTo>
                  <a:lnTo>
                    <a:pt x="299" y="101"/>
                  </a:lnTo>
                  <a:lnTo>
                    <a:pt x="52" y="68"/>
                  </a:lnTo>
                  <a:lnTo>
                    <a:pt x="285" y="32"/>
                  </a:lnTo>
                  <a:lnTo>
                    <a:pt x="0" y="0"/>
                  </a:lnTo>
                  <a:close/>
                </a:path>
              </a:pathLst>
            </a:custGeom>
            <a:solidFill>
              <a:srgbClr val="6B00D8"/>
            </a:solidFill>
            <a:ln w="9525">
              <a:noFill/>
              <a:round/>
              <a:headEnd/>
              <a:tailEnd/>
            </a:ln>
          </p:spPr>
          <p:txBody>
            <a:bodyPr/>
            <a:lstStyle/>
            <a:p>
              <a:endParaRPr lang="tr-TR"/>
            </a:p>
          </p:txBody>
        </p:sp>
        <p:sp>
          <p:nvSpPr>
            <p:cNvPr id="17541" name="Freeform 535"/>
            <p:cNvSpPr>
              <a:spLocks/>
            </p:cNvSpPr>
            <p:nvPr/>
          </p:nvSpPr>
          <p:spPr bwMode="auto">
            <a:xfrm>
              <a:off x="4368" y="2654"/>
              <a:ext cx="40" cy="16"/>
            </a:xfrm>
            <a:custGeom>
              <a:avLst/>
              <a:gdLst>
                <a:gd name="T0" fmla="*/ 1 w 79"/>
                <a:gd name="T1" fmla="*/ 0 h 33"/>
                <a:gd name="T2" fmla="*/ 1 w 79"/>
                <a:gd name="T3" fmla="*/ 0 h 33"/>
                <a:gd name="T4" fmla="*/ 1 w 79"/>
                <a:gd name="T5" fmla="*/ 0 h 33"/>
                <a:gd name="T6" fmla="*/ 0 w 79"/>
                <a:gd name="T7" fmla="*/ 0 h 33"/>
                <a:gd name="T8" fmla="*/ 1 w 79"/>
                <a:gd name="T9" fmla="*/ 0 h 33"/>
                <a:gd name="T10" fmla="*/ 0 60000 65536"/>
                <a:gd name="T11" fmla="*/ 0 60000 65536"/>
                <a:gd name="T12" fmla="*/ 0 60000 65536"/>
                <a:gd name="T13" fmla="*/ 0 60000 65536"/>
                <a:gd name="T14" fmla="*/ 0 60000 65536"/>
                <a:gd name="T15" fmla="*/ 0 w 79"/>
                <a:gd name="T16" fmla="*/ 0 h 33"/>
                <a:gd name="T17" fmla="*/ 79 w 79"/>
                <a:gd name="T18" fmla="*/ 33 h 33"/>
              </a:gdLst>
              <a:ahLst/>
              <a:cxnLst>
                <a:cxn ang="T10">
                  <a:pos x="T0" y="T1"/>
                </a:cxn>
                <a:cxn ang="T11">
                  <a:pos x="T2" y="T3"/>
                </a:cxn>
                <a:cxn ang="T12">
                  <a:pos x="T4" y="T5"/>
                </a:cxn>
                <a:cxn ang="T13">
                  <a:pos x="T6" y="T7"/>
                </a:cxn>
                <a:cxn ang="T14">
                  <a:pos x="T8" y="T9"/>
                </a:cxn>
              </a:cxnLst>
              <a:rect l="T15" t="T16" r="T17" b="T18"/>
              <a:pathLst>
                <a:path w="79" h="33">
                  <a:moveTo>
                    <a:pt x="79" y="0"/>
                  </a:moveTo>
                  <a:lnTo>
                    <a:pt x="79" y="30"/>
                  </a:lnTo>
                  <a:lnTo>
                    <a:pt x="6" y="33"/>
                  </a:lnTo>
                  <a:lnTo>
                    <a:pt x="0" y="0"/>
                  </a:lnTo>
                  <a:lnTo>
                    <a:pt x="79" y="0"/>
                  </a:lnTo>
                  <a:close/>
                </a:path>
              </a:pathLst>
            </a:custGeom>
            <a:solidFill>
              <a:srgbClr val="FFFFFF"/>
            </a:solidFill>
            <a:ln w="9525">
              <a:noFill/>
              <a:round/>
              <a:headEnd/>
              <a:tailEnd/>
            </a:ln>
          </p:spPr>
          <p:txBody>
            <a:bodyPr/>
            <a:lstStyle/>
            <a:p>
              <a:endParaRPr lang="tr-TR"/>
            </a:p>
          </p:txBody>
        </p:sp>
        <p:sp>
          <p:nvSpPr>
            <p:cNvPr id="17542" name="Freeform 536"/>
            <p:cNvSpPr>
              <a:spLocks/>
            </p:cNvSpPr>
            <p:nvPr/>
          </p:nvSpPr>
          <p:spPr bwMode="auto">
            <a:xfrm>
              <a:off x="4586" y="2658"/>
              <a:ext cx="34" cy="13"/>
            </a:xfrm>
            <a:custGeom>
              <a:avLst/>
              <a:gdLst>
                <a:gd name="T0" fmla="*/ 0 w 70"/>
                <a:gd name="T1" fmla="*/ 1 h 26"/>
                <a:gd name="T2" fmla="*/ 0 w 70"/>
                <a:gd name="T3" fmla="*/ 1 h 26"/>
                <a:gd name="T4" fmla="*/ 0 w 70"/>
                <a:gd name="T5" fmla="*/ 1 h 26"/>
                <a:gd name="T6" fmla="*/ 0 w 70"/>
                <a:gd name="T7" fmla="*/ 0 h 26"/>
                <a:gd name="T8" fmla="*/ 0 w 70"/>
                <a:gd name="T9" fmla="*/ 1 h 26"/>
                <a:gd name="T10" fmla="*/ 0 60000 65536"/>
                <a:gd name="T11" fmla="*/ 0 60000 65536"/>
                <a:gd name="T12" fmla="*/ 0 60000 65536"/>
                <a:gd name="T13" fmla="*/ 0 60000 65536"/>
                <a:gd name="T14" fmla="*/ 0 60000 65536"/>
                <a:gd name="T15" fmla="*/ 0 w 70"/>
                <a:gd name="T16" fmla="*/ 0 h 26"/>
                <a:gd name="T17" fmla="*/ 70 w 70"/>
                <a:gd name="T18" fmla="*/ 26 h 26"/>
              </a:gdLst>
              <a:ahLst/>
              <a:cxnLst>
                <a:cxn ang="T10">
                  <a:pos x="T0" y="T1"/>
                </a:cxn>
                <a:cxn ang="T11">
                  <a:pos x="T2" y="T3"/>
                </a:cxn>
                <a:cxn ang="T12">
                  <a:pos x="T4" y="T5"/>
                </a:cxn>
                <a:cxn ang="T13">
                  <a:pos x="T6" y="T7"/>
                </a:cxn>
                <a:cxn ang="T14">
                  <a:pos x="T8" y="T9"/>
                </a:cxn>
              </a:cxnLst>
              <a:rect l="T15" t="T16" r="T17" b="T18"/>
              <a:pathLst>
                <a:path w="70" h="26">
                  <a:moveTo>
                    <a:pt x="0" y="2"/>
                  </a:moveTo>
                  <a:lnTo>
                    <a:pt x="4" y="26"/>
                  </a:lnTo>
                  <a:lnTo>
                    <a:pt x="70" y="26"/>
                  </a:lnTo>
                  <a:lnTo>
                    <a:pt x="70" y="0"/>
                  </a:lnTo>
                  <a:lnTo>
                    <a:pt x="0" y="2"/>
                  </a:lnTo>
                  <a:close/>
                </a:path>
              </a:pathLst>
            </a:custGeom>
            <a:solidFill>
              <a:srgbClr val="FFFFFF"/>
            </a:solidFill>
            <a:ln w="9525">
              <a:noFill/>
              <a:round/>
              <a:headEnd/>
              <a:tailEnd/>
            </a:ln>
          </p:spPr>
          <p:txBody>
            <a:bodyPr/>
            <a:lstStyle/>
            <a:p>
              <a:endParaRPr lang="tr-TR"/>
            </a:p>
          </p:txBody>
        </p:sp>
        <p:sp>
          <p:nvSpPr>
            <p:cNvPr id="17543" name="Freeform 537"/>
            <p:cNvSpPr>
              <a:spLocks/>
            </p:cNvSpPr>
            <p:nvPr/>
          </p:nvSpPr>
          <p:spPr bwMode="auto">
            <a:xfrm>
              <a:off x="4348" y="2728"/>
              <a:ext cx="91" cy="59"/>
            </a:xfrm>
            <a:custGeom>
              <a:avLst/>
              <a:gdLst>
                <a:gd name="T0" fmla="*/ 0 w 183"/>
                <a:gd name="T1" fmla="*/ 0 h 119"/>
                <a:gd name="T2" fmla="*/ 0 w 183"/>
                <a:gd name="T3" fmla="*/ 0 h 119"/>
                <a:gd name="T4" fmla="*/ 0 w 183"/>
                <a:gd name="T5" fmla="*/ 0 h 119"/>
                <a:gd name="T6" fmla="*/ 0 w 183"/>
                <a:gd name="T7" fmla="*/ 0 h 119"/>
                <a:gd name="T8" fmla="*/ 0 w 183"/>
                <a:gd name="T9" fmla="*/ 0 h 119"/>
                <a:gd name="T10" fmla="*/ 0 w 183"/>
                <a:gd name="T11" fmla="*/ 0 h 119"/>
                <a:gd name="T12" fmla="*/ 0 w 183"/>
                <a:gd name="T13" fmla="*/ 0 h 119"/>
                <a:gd name="T14" fmla="*/ 0 w 183"/>
                <a:gd name="T15" fmla="*/ 0 h 119"/>
                <a:gd name="T16" fmla="*/ 0 w 183"/>
                <a:gd name="T17" fmla="*/ 0 h 119"/>
                <a:gd name="T18" fmla="*/ 0 w 183"/>
                <a:gd name="T19" fmla="*/ 0 h 1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19"/>
                <a:gd name="T32" fmla="*/ 183 w 183"/>
                <a:gd name="T33" fmla="*/ 119 h 1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19">
                  <a:moveTo>
                    <a:pt x="0" y="0"/>
                  </a:moveTo>
                  <a:lnTo>
                    <a:pt x="12" y="119"/>
                  </a:lnTo>
                  <a:lnTo>
                    <a:pt x="161" y="114"/>
                  </a:lnTo>
                  <a:lnTo>
                    <a:pt x="33" y="86"/>
                  </a:lnTo>
                  <a:lnTo>
                    <a:pt x="177" y="84"/>
                  </a:lnTo>
                  <a:lnTo>
                    <a:pt x="36" y="59"/>
                  </a:lnTo>
                  <a:lnTo>
                    <a:pt x="169" y="40"/>
                  </a:lnTo>
                  <a:lnTo>
                    <a:pt x="38" y="27"/>
                  </a:lnTo>
                  <a:lnTo>
                    <a:pt x="183" y="10"/>
                  </a:lnTo>
                  <a:lnTo>
                    <a:pt x="0" y="0"/>
                  </a:lnTo>
                  <a:close/>
                </a:path>
              </a:pathLst>
            </a:custGeom>
            <a:solidFill>
              <a:srgbClr val="6B00D8"/>
            </a:solidFill>
            <a:ln w="9525">
              <a:noFill/>
              <a:round/>
              <a:headEnd/>
              <a:tailEnd/>
            </a:ln>
          </p:spPr>
          <p:txBody>
            <a:bodyPr/>
            <a:lstStyle/>
            <a:p>
              <a:endParaRPr lang="tr-TR"/>
            </a:p>
          </p:txBody>
        </p:sp>
        <p:sp>
          <p:nvSpPr>
            <p:cNvPr id="17544" name="Freeform 538"/>
            <p:cNvSpPr>
              <a:spLocks/>
            </p:cNvSpPr>
            <p:nvPr/>
          </p:nvSpPr>
          <p:spPr bwMode="auto">
            <a:xfrm>
              <a:off x="4568" y="2736"/>
              <a:ext cx="70" cy="46"/>
            </a:xfrm>
            <a:custGeom>
              <a:avLst/>
              <a:gdLst>
                <a:gd name="T0" fmla="*/ 1 w 138"/>
                <a:gd name="T1" fmla="*/ 0 h 92"/>
                <a:gd name="T2" fmla="*/ 1 w 138"/>
                <a:gd name="T3" fmla="*/ 1 h 92"/>
                <a:gd name="T4" fmla="*/ 0 w 138"/>
                <a:gd name="T5" fmla="*/ 1 h 92"/>
                <a:gd name="T6" fmla="*/ 1 w 138"/>
                <a:gd name="T7" fmla="*/ 1 h 92"/>
                <a:gd name="T8" fmla="*/ 1 w 138"/>
                <a:gd name="T9" fmla="*/ 1 h 92"/>
                <a:gd name="T10" fmla="*/ 1 w 138"/>
                <a:gd name="T11" fmla="*/ 1 h 92"/>
                <a:gd name="T12" fmla="*/ 0 w 138"/>
                <a:gd name="T13" fmla="*/ 1 h 92"/>
                <a:gd name="T14" fmla="*/ 1 w 138"/>
                <a:gd name="T15" fmla="*/ 0 h 92"/>
                <a:gd name="T16" fmla="*/ 0 60000 65536"/>
                <a:gd name="T17" fmla="*/ 0 60000 65536"/>
                <a:gd name="T18" fmla="*/ 0 60000 65536"/>
                <a:gd name="T19" fmla="*/ 0 60000 65536"/>
                <a:gd name="T20" fmla="*/ 0 60000 65536"/>
                <a:gd name="T21" fmla="*/ 0 60000 65536"/>
                <a:gd name="T22" fmla="*/ 0 60000 65536"/>
                <a:gd name="T23" fmla="*/ 0 60000 65536"/>
                <a:gd name="T24" fmla="*/ 0 w 138"/>
                <a:gd name="T25" fmla="*/ 0 h 92"/>
                <a:gd name="T26" fmla="*/ 138 w 138"/>
                <a:gd name="T27" fmla="*/ 92 h 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8" h="92">
                  <a:moveTo>
                    <a:pt x="138" y="0"/>
                  </a:moveTo>
                  <a:lnTo>
                    <a:pt x="136" y="79"/>
                  </a:lnTo>
                  <a:lnTo>
                    <a:pt x="0" y="92"/>
                  </a:lnTo>
                  <a:lnTo>
                    <a:pt x="92" y="60"/>
                  </a:lnTo>
                  <a:lnTo>
                    <a:pt x="4" y="46"/>
                  </a:lnTo>
                  <a:lnTo>
                    <a:pt x="80" y="32"/>
                  </a:lnTo>
                  <a:lnTo>
                    <a:pt x="0" y="7"/>
                  </a:lnTo>
                  <a:lnTo>
                    <a:pt x="138" y="0"/>
                  </a:lnTo>
                  <a:close/>
                </a:path>
              </a:pathLst>
            </a:custGeom>
            <a:solidFill>
              <a:srgbClr val="6B00D8"/>
            </a:solidFill>
            <a:ln w="9525">
              <a:noFill/>
              <a:round/>
              <a:headEnd/>
              <a:tailEnd/>
            </a:ln>
          </p:spPr>
          <p:txBody>
            <a:bodyPr/>
            <a:lstStyle/>
            <a:p>
              <a:endParaRPr lang="tr-TR"/>
            </a:p>
          </p:txBody>
        </p:sp>
        <p:sp>
          <p:nvSpPr>
            <p:cNvPr id="17545" name="Freeform 539"/>
            <p:cNvSpPr>
              <a:spLocks/>
            </p:cNvSpPr>
            <p:nvPr/>
          </p:nvSpPr>
          <p:spPr bwMode="auto">
            <a:xfrm>
              <a:off x="3696" y="2561"/>
              <a:ext cx="100" cy="135"/>
            </a:xfrm>
            <a:custGeom>
              <a:avLst/>
              <a:gdLst>
                <a:gd name="T0" fmla="*/ 0 w 201"/>
                <a:gd name="T1" fmla="*/ 0 h 270"/>
                <a:gd name="T2" fmla="*/ 0 w 201"/>
                <a:gd name="T3" fmla="*/ 1 h 270"/>
                <a:gd name="T4" fmla="*/ 0 w 201"/>
                <a:gd name="T5" fmla="*/ 1 h 270"/>
                <a:gd name="T6" fmla="*/ 0 w 201"/>
                <a:gd name="T7" fmla="*/ 0 h 270"/>
                <a:gd name="T8" fmla="*/ 0 60000 65536"/>
                <a:gd name="T9" fmla="*/ 0 60000 65536"/>
                <a:gd name="T10" fmla="*/ 0 60000 65536"/>
                <a:gd name="T11" fmla="*/ 0 60000 65536"/>
                <a:gd name="T12" fmla="*/ 0 w 201"/>
                <a:gd name="T13" fmla="*/ 0 h 270"/>
                <a:gd name="T14" fmla="*/ 201 w 201"/>
                <a:gd name="T15" fmla="*/ 270 h 270"/>
              </a:gdLst>
              <a:ahLst/>
              <a:cxnLst>
                <a:cxn ang="T8">
                  <a:pos x="T0" y="T1"/>
                </a:cxn>
                <a:cxn ang="T9">
                  <a:pos x="T2" y="T3"/>
                </a:cxn>
                <a:cxn ang="T10">
                  <a:pos x="T4" y="T5"/>
                </a:cxn>
                <a:cxn ang="T11">
                  <a:pos x="T6" y="T7"/>
                </a:cxn>
              </a:cxnLst>
              <a:rect l="T12" t="T13" r="T14" b="T15"/>
              <a:pathLst>
                <a:path w="201" h="270">
                  <a:moveTo>
                    <a:pt x="201" y="0"/>
                  </a:moveTo>
                  <a:lnTo>
                    <a:pt x="0" y="270"/>
                  </a:lnTo>
                  <a:lnTo>
                    <a:pt x="181" y="69"/>
                  </a:lnTo>
                  <a:lnTo>
                    <a:pt x="201" y="0"/>
                  </a:lnTo>
                  <a:close/>
                </a:path>
              </a:pathLst>
            </a:custGeom>
            <a:solidFill>
              <a:srgbClr val="6B00D8"/>
            </a:solidFill>
            <a:ln w="9525">
              <a:noFill/>
              <a:round/>
              <a:headEnd/>
              <a:tailEnd/>
            </a:ln>
          </p:spPr>
          <p:txBody>
            <a:bodyPr/>
            <a:lstStyle/>
            <a:p>
              <a:endParaRPr lang="tr-TR"/>
            </a:p>
          </p:txBody>
        </p:sp>
        <p:sp>
          <p:nvSpPr>
            <p:cNvPr id="17546" name="Freeform 540"/>
            <p:cNvSpPr>
              <a:spLocks/>
            </p:cNvSpPr>
            <p:nvPr/>
          </p:nvSpPr>
          <p:spPr bwMode="auto">
            <a:xfrm>
              <a:off x="3702" y="2742"/>
              <a:ext cx="94" cy="21"/>
            </a:xfrm>
            <a:custGeom>
              <a:avLst/>
              <a:gdLst>
                <a:gd name="T0" fmla="*/ 1 w 188"/>
                <a:gd name="T1" fmla="*/ 1 h 41"/>
                <a:gd name="T2" fmla="*/ 0 w 188"/>
                <a:gd name="T3" fmla="*/ 0 h 41"/>
                <a:gd name="T4" fmla="*/ 1 w 188"/>
                <a:gd name="T5" fmla="*/ 1 h 41"/>
                <a:gd name="T6" fmla="*/ 1 w 188"/>
                <a:gd name="T7" fmla="*/ 1 h 41"/>
                <a:gd name="T8" fmla="*/ 0 60000 65536"/>
                <a:gd name="T9" fmla="*/ 0 60000 65536"/>
                <a:gd name="T10" fmla="*/ 0 60000 65536"/>
                <a:gd name="T11" fmla="*/ 0 60000 65536"/>
                <a:gd name="T12" fmla="*/ 0 w 188"/>
                <a:gd name="T13" fmla="*/ 0 h 41"/>
                <a:gd name="T14" fmla="*/ 188 w 188"/>
                <a:gd name="T15" fmla="*/ 41 h 41"/>
              </a:gdLst>
              <a:ahLst/>
              <a:cxnLst>
                <a:cxn ang="T8">
                  <a:pos x="T0" y="T1"/>
                </a:cxn>
                <a:cxn ang="T9">
                  <a:pos x="T2" y="T3"/>
                </a:cxn>
                <a:cxn ang="T10">
                  <a:pos x="T4" y="T5"/>
                </a:cxn>
                <a:cxn ang="T11">
                  <a:pos x="T6" y="T7"/>
                </a:cxn>
              </a:cxnLst>
              <a:rect l="T12" t="T13" r="T14" b="T15"/>
              <a:pathLst>
                <a:path w="188" h="41">
                  <a:moveTo>
                    <a:pt x="188" y="41"/>
                  </a:moveTo>
                  <a:lnTo>
                    <a:pt x="0" y="0"/>
                  </a:lnTo>
                  <a:lnTo>
                    <a:pt x="175" y="13"/>
                  </a:lnTo>
                  <a:lnTo>
                    <a:pt x="188" y="41"/>
                  </a:lnTo>
                  <a:close/>
                </a:path>
              </a:pathLst>
            </a:custGeom>
            <a:solidFill>
              <a:srgbClr val="6B00D8"/>
            </a:solidFill>
            <a:ln w="9525">
              <a:noFill/>
              <a:round/>
              <a:headEnd/>
              <a:tailEnd/>
            </a:ln>
          </p:spPr>
          <p:txBody>
            <a:bodyPr/>
            <a:lstStyle/>
            <a:p>
              <a:endParaRPr lang="tr-TR"/>
            </a:p>
          </p:txBody>
        </p:sp>
        <p:sp>
          <p:nvSpPr>
            <p:cNvPr id="17547" name="Freeform 541"/>
            <p:cNvSpPr>
              <a:spLocks/>
            </p:cNvSpPr>
            <p:nvPr/>
          </p:nvSpPr>
          <p:spPr bwMode="auto">
            <a:xfrm>
              <a:off x="3709" y="2681"/>
              <a:ext cx="77" cy="44"/>
            </a:xfrm>
            <a:custGeom>
              <a:avLst/>
              <a:gdLst>
                <a:gd name="T0" fmla="*/ 0 w 156"/>
                <a:gd name="T1" fmla="*/ 1 h 86"/>
                <a:gd name="T2" fmla="*/ 0 w 156"/>
                <a:gd name="T3" fmla="*/ 1 h 86"/>
                <a:gd name="T4" fmla="*/ 0 w 156"/>
                <a:gd name="T5" fmla="*/ 0 h 86"/>
                <a:gd name="T6" fmla="*/ 0 w 156"/>
                <a:gd name="T7" fmla="*/ 1 h 86"/>
                <a:gd name="T8" fmla="*/ 0 60000 65536"/>
                <a:gd name="T9" fmla="*/ 0 60000 65536"/>
                <a:gd name="T10" fmla="*/ 0 60000 65536"/>
                <a:gd name="T11" fmla="*/ 0 60000 65536"/>
                <a:gd name="T12" fmla="*/ 0 w 156"/>
                <a:gd name="T13" fmla="*/ 0 h 86"/>
                <a:gd name="T14" fmla="*/ 156 w 156"/>
                <a:gd name="T15" fmla="*/ 86 h 86"/>
              </a:gdLst>
              <a:ahLst/>
              <a:cxnLst>
                <a:cxn ang="T8">
                  <a:pos x="T0" y="T1"/>
                </a:cxn>
                <a:cxn ang="T9">
                  <a:pos x="T2" y="T3"/>
                </a:cxn>
                <a:cxn ang="T10">
                  <a:pos x="T4" y="T5"/>
                </a:cxn>
                <a:cxn ang="T11">
                  <a:pos x="T6" y="T7"/>
                </a:cxn>
              </a:cxnLst>
              <a:rect l="T12" t="T13" r="T14" b="T15"/>
              <a:pathLst>
                <a:path w="156" h="86">
                  <a:moveTo>
                    <a:pt x="156" y="49"/>
                  </a:moveTo>
                  <a:lnTo>
                    <a:pt x="0" y="86"/>
                  </a:lnTo>
                  <a:lnTo>
                    <a:pt x="147" y="0"/>
                  </a:lnTo>
                  <a:lnTo>
                    <a:pt x="156" y="49"/>
                  </a:lnTo>
                  <a:close/>
                </a:path>
              </a:pathLst>
            </a:custGeom>
            <a:solidFill>
              <a:srgbClr val="6B00D8"/>
            </a:solidFill>
            <a:ln w="9525">
              <a:noFill/>
              <a:round/>
              <a:headEnd/>
              <a:tailEnd/>
            </a:ln>
          </p:spPr>
          <p:txBody>
            <a:bodyPr/>
            <a:lstStyle/>
            <a:p>
              <a:endParaRPr lang="tr-TR"/>
            </a:p>
          </p:txBody>
        </p:sp>
        <p:sp>
          <p:nvSpPr>
            <p:cNvPr id="17548" name="Freeform 542"/>
            <p:cNvSpPr>
              <a:spLocks/>
            </p:cNvSpPr>
            <p:nvPr/>
          </p:nvSpPr>
          <p:spPr bwMode="auto">
            <a:xfrm>
              <a:off x="3713" y="2618"/>
              <a:ext cx="73" cy="86"/>
            </a:xfrm>
            <a:custGeom>
              <a:avLst/>
              <a:gdLst>
                <a:gd name="T0" fmla="*/ 0 w 148"/>
                <a:gd name="T1" fmla="*/ 0 h 173"/>
                <a:gd name="T2" fmla="*/ 0 w 148"/>
                <a:gd name="T3" fmla="*/ 0 h 173"/>
                <a:gd name="T4" fmla="*/ 0 w 148"/>
                <a:gd name="T5" fmla="*/ 0 h 173"/>
                <a:gd name="T6" fmla="*/ 0 w 148"/>
                <a:gd name="T7" fmla="*/ 0 h 173"/>
                <a:gd name="T8" fmla="*/ 0 60000 65536"/>
                <a:gd name="T9" fmla="*/ 0 60000 65536"/>
                <a:gd name="T10" fmla="*/ 0 60000 65536"/>
                <a:gd name="T11" fmla="*/ 0 60000 65536"/>
                <a:gd name="T12" fmla="*/ 0 w 148"/>
                <a:gd name="T13" fmla="*/ 0 h 173"/>
                <a:gd name="T14" fmla="*/ 148 w 148"/>
                <a:gd name="T15" fmla="*/ 173 h 173"/>
              </a:gdLst>
              <a:ahLst/>
              <a:cxnLst>
                <a:cxn ang="T8">
                  <a:pos x="T0" y="T1"/>
                </a:cxn>
                <a:cxn ang="T9">
                  <a:pos x="T2" y="T3"/>
                </a:cxn>
                <a:cxn ang="T10">
                  <a:pos x="T4" y="T5"/>
                </a:cxn>
                <a:cxn ang="T11">
                  <a:pos x="T6" y="T7"/>
                </a:cxn>
              </a:cxnLst>
              <a:rect l="T12" t="T13" r="T14" b="T15"/>
              <a:pathLst>
                <a:path w="148" h="173">
                  <a:moveTo>
                    <a:pt x="143" y="45"/>
                  </a:moveTo>
                  <a:lnTo>
                    <a:pt x="0" y="173"/>
                  </a:lnTo>
                  <a:lnTo>
                    <a:pt x="148" y="0"/>
                  </a:lnTo>
                  <a:lnTo>
                    <a:pt x="143" y="45"/>
                  </a:lnTo>
                  <a:close/>
                </a:path>
              </a:pathLst>
            </a:custGeom>
            <a:solidFill>
              <a:srgbClr val="6B00D8"/>
            </a:solidFill>
            <a:ln w="9525">
              <a:noFill/>
              <a:round/>
              <a:headEnd/>
              <a:tailEnd/>
            </a:ln>
          </p:spPr>
          <p:txBody>
            <a:bodyPr/>
            <a:lstStyle/>
            <a:p>
              <a:endParaRPr lang="tr-TR"/>
            </a:p>
          </p:txBody>
        </p:sp>
        <p:sp>
          <p:nvSpPr>
            <p:cNvPr id="17549" name="Freeform 543"/>
            <p:cNvSpPr>
              <a:spLocks/>
            </p:cNvSpPr>
            <p:nvPr/>
          </p:nvSpPr>
          <p:spPr bwMode="auto">
            <a:xfrm>
              <a:off x="4658" y="2547"/>
              <a:ext cx="38" cy="157"/>
            </a:xfrm>
            <a:custGeom>
              <a:avLst/>
              <a:gdLst>
                <a:gd name="T0" fmla="*/ 0 w 77"/>
                <a:gd name="T1" fmla="*/ 0 h 316"/>
                <a:gd name="T2" fmla="*/ 0 w 77"/>
                <a:gd name="T3" fmla="*/ 0 h 316"/>
                <a:gd name="T4" fmla="*/ 0 w 77"/>
                <a:gd name="T5" fmla="*/ 0 h 316"/>
                <a:gd name="T6" fmla="*/ 0 w 77"/>
                <a:gd name="T7" fmla="*/ 0 h 316"/>
                <a:gd name="T8" fmla="*/ 0 w 77"/>
                <a:gd name="T9" fmla="*/ 0 h 316"/>
                <a:gd name="T10" fmla="*/ 0 w 77"/>
                <a:gd name="T11" fmla="*/ 0 h 316"/>
                <a:gd name="T12" fmla="*/ 0 w 77"/>
                <a:gd name="T13" fmla="*/ 0 h 316"/>
                <a:gd name="T14" fmla="*/ 0 w 77"/>
                <a:gd name="T15" fmla="*/ 0 h 316"/>
                <a:gd name="T16" fmla="*/ 0 w 77"/>
                <a:gd name="T17" fmla="*/ 0 h 316"/>
                <a:gd name="T18" fmla="*/ 0 w 77"/>
                <a:gd name="T19" fmla="*/ 0 h 3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
                <a:gd name="T31" fmla="*/ 0 h 316"/>
                <a:gd name="T32" fmla="*/ 77 w 77"/>
                <a:gd name="T33" fmla="*/ 316 h 3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 h="316">
                  <a:moveTo>
                    <a:pt x="0" y="62"/>
                  </a:moveTo>
                  <a:lnTo>
                    <a:pt x="20" y="307"/>
                  </a:lnTo>
                  <a:lnTo>
                    <a:pt x="73" y="316"/>
                  </a:lnTo>
                  <a:lnTo>
                    <a:pt x="36" y="262"/>
                  </a:lnTo>
                  <a:lnTo>
                    <a:pt x="77" y="193"/>
                  </a:lnTo>
                  <a:lnTo>
                    <a:pt x="24" y="188"/>
                  </a:lnTo>
                  <a:lnTo>
                    <a:pt x="65" y="91"/>
                  </a:lnTo>
                  <a:lnTo>
                    <a:pt x="36" y="98"/>
                  </a:lnTo>
                  <a:lnTo>
                    <a:pt x="36" y="0"/>
                  </a:lnTo>
                  <a:lnTo>
                    <a:pt x="0" y="62"/>
                  </a:lnTo>
                  <a:close/>
                </a:path>
              </a:pathLst>
            </a:custGeom>
            <a:solidFill>
              <a:srgbClr val="6B00D8"/>
            </a:solidFill>
            <a:ln w="9525">
              <a:noFill/>
              <a:round/>
              <a:headEnd/>
              <a:tailEnd/>
            </a:ln>
          </p:spPr>
          <p:txBody>
            <a:bodyPr/>
            <a:lstStyle/>
            <a:p>
              <a:endParaRPr lang="tr-TR"/>
            </a:p>
          </p:txBody>
        </p:sp>
        <p:sp>
          <p:nvSpPr>
            <p:cNvPr id="17550" name="Freeform 544"/>
            <p:cNvSpPr>
              <a:spLocks/>
            </p:cNvSpPr>
            <p:nvPr/>
          </p:nvSpPr>
          <p:spPr bwMode="auto">
            <a:xfrm>
              <a:off x="4357" y="2304"/>
              <a:ext cx="225" cy="61"/>
            </a:xfrm>
            <a:custGeom>
              <a:avLst/>
              <a:gdLst>
                <a:gd name="T0" fmla="*/ 0 w 449"/>
                <a:gd name="T1" fmla="*/ 1 h 122"/>
                <a:gd name="T2" fmla="*/ 1 w 449"/>
                <a:gd name="T3" fmla="*/ 1 h 122"/>
                <a:gd name="T4" fmla="*/ 1 w 449"/>
                <a:gd name="T5" fmla="*/ 1 h 122"/>
                <a:gd name="T6" fmla="*/ 1 w 449"/>
                <a:gd name="T7" fmla="*/ 1 h 122"/>
                <a:gd name="T8" fmla="*/ 1 w 449"/>
                <a:gd name="T9" fmla="*/ 1 h 122"/>
                <a:gd name="T10" fmla="*/ 1 w 449"/>
                <a:gd name="T11" fmla="*/ 1 h 122"/>
                <a:gd name="T12" fmla="*/ 1 w 449"/>
                <a:gd name="T13" fmla="*/ 1 h 122"/>
                <a:gd name="T14" fmla="*/ 1 w 449"/>
                <a:gd name="T15" fmla="*/ 1 h 122"/>
                <a:gd name="T16" fmla="*/ 1 w 449"/>
                <a:gd name="T17" fmla="*/ 0 h 122"/>
                <a:gd name="T18" fmla="*/ 0 w 449"/>
                <a:gd name="T19" fmla="*/ 1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9"/>
                <a:gd name="T31" fmla="*/ 0 h 122"/>
                <a:gd name="T32" fmla="*/ 449 w 449"/>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9" h="122">
                  <a:moveTo>
                    <a:pt x="0" y="29"/>
                  </a:moveTo>
                  <a:lnTo>
                    <a:pt x="441" y="122"/>
                  </a:lnTo>
                  <a:lnTo>
                    <a:pt x="449" y="56"/>
                  </a:lnTo>
                  <a:lnTo>
                    <a:pt x="388" y="76"/>
                  </a:lnTo>
                  <a:lnTo>
                    <a:pt x="348" y="29"/>
                  </a:lnTo>
                  <a:lnTo>
                    <a:pt x="273" y="73"/>
                  </a:lnTo>
                  <a:lnTo>
                    <a:pt x="184" y="8"/>
                  </a:lnTo>
                  <a:lnTo>
                    <a:pt x="130" y="36"/>
                  </a:lnTo>
                  <a:lnTo>
                    <a:pt x="66" y="0"/>
                  </a:lnTo>
                  <a:lnTo>
                    <a:pt x="0" y="29"/>
                  </a:lnTo>
                  <a:close/>
                </a:path>
              </a:pathLst>
            </a:custGeom>
            <a:solidFill>
              <a:srgbClr val="6B00D8"/>
            </a:solidFill>
            <a:ln w="9525">
              <a:noFill/>
              <a:round/>
              <a:headEnd/>
              <a:tailEnd/>
            </a:ln>
          </p:spPr>
          <p:txBody>
            <a:bodyPr/>
            <a:lstStyle/>
            <a:p>
              <a:endParaRPr lang="tr-TR"/>
            </a:p>
          </p:txBody>
        </p:sp>
        <p:sp>
          <p:nvSpPr>
            <p:cNvPr id="17551" name="Freeform 545"/>
            <p:cNvSpPr>
              <a:spLocks/>
            </p:cNvSpPr>
            <p:nvPr/>
          </p:nvSpPr>
          <p:spPr bwMode="auto">
            <a:xfrm>
              <a:off x="4439" y="2586"/>
              <a:ext cx="120" cy="10"/>
            </a:xfrm>
            <a:custGeom>
              <a:avLst/>
              <a:gdLst>
                <a:gd name="T0" fmla="*/ 0 w 240"/>
                <a:gd name="T1" fmla="*/ 0 h 19"/>
                <a:gd name="T2" fmla="*/ 1 w 240"/>
                <a:gd name="T3" fmla="*/ 1 h 19"/>
                <a:gd name="T4" fmla="*/ 1 w 240"/>
                <a:gd name="T5" fmla="*/ 1 h 19"/>
                <a:gd name="T6" fmla="*/ 0 w 240"/>
                <a:gd name="T7" fmla="*/ 0 h 19"/>
                <a:gd name="T8" fmla="*/ 0 60000 65536"/>
                <a:gd name="T9" fmla="*/ 0 60000 65536"/>
                <a:gd name="T10" fmla="*/ 0 60000 65536"/>
                <a:gd name="T11" fmla="*/ 0 60000 65536"/>
                <a:gd name="T12" fmla="*/ 0 w 240"/>
                <a:gd name="T13" fmla="*/ 0 h 19"/>
                <a:gd name="T14" fmla="*/ 240 w 240"/>
                <a:gd name="T15" fmla="*/ 19 h 19"/>
              </a:gdLst>
              <a:ahLst/>
              <a:cxnLst>
                <a:cxn ang="T8">
                  <a:pos x="T0" y="T1"/>
                </a:cxn>
                <a:cxn ang="T9">
                  <a:pos x="T2" y="T3"/>
                </a:cxn>
                <a:cxn ang="T10">
                  <a:pos x="T4" y="T5"/>
                </a:cxn>
                <a:cxn ang="T11">
                  <a:pos x="T6" y="T7"/>
                </a:cxn>
              </a:cxnLst>
              <a:rect l="T12" t="T13" r="T14" b="T15"/>
              <a:pathLst>
                <a:path w="240" h="19">
                  <a:moveTo>
                    <a:pt x="0" y="0"/>
                  </a:moveTo>
                  <a:lnTo>
                    <a:pt x="4" y="19"/>
                  </a:lnTo>
                  <a:lnTo>
                    <a:pt x="240" y="19"/>
                  </a:lnTo>
                  <a:lnTo>
                    <a:pt x="0" y="0"/>
                  </a:lnTo>
                  <a:close/>
                </a:path>
              </a:pathLst>
            </a:custGeom>
            <a:solidFill>
              <a:srgbClr val="FFE087"/>
            </a:solidFill>
            <a:ln w="9525">
              <a:noFill/>
              <a:round/>
              <a:headEnd/>
              <a:tailEnd/>
            </a:ln>
          </p:spPr>
          <p:txBody>
            <a:bodyPr/>
            <a:lstStyle/>
            <a:p>
              <a:endParaRPr lang="tr-TR"/>
            </a:p>
          </p:txBody>
        </p:sp>
        <p:sp>
          <p:nvSpPr>
            <p:cNvPr id="17552" name="Freeform 546"/>
            <p:cNvSpPr>
              <a:spLocks/>
            </p:cNvSpPr>
            <p:nvPr/>
          </p:nvSpPr>
          <p:spPr bwMode="auto">
            <a:xfrm>
              <a:off x="4439" y="2602"/>
              <a:ext cx="120" cy="10"/>
            </a:xfrm>
            <a:custGeom>
              <a:avLst/>
              <a:gdLst>
                <a:gd name="T0" fmla="*/ 0 w 240"/>
                <a:gd name="T1" fmla="*/ 0 h 21"/>
                <a:gd name="T2" fmla="*/ 1 w 240"/>
                <a:gd name="T3" fmla="*/ 0 h 21"/>
                <a:gd name="T4" fmla="*/ 1 w 240"/>
                <a:gd name="T5" fmla="*/ 0 h 21"/>
                <a:gd name="T6" fmla="*/ 0 w 240"/>
                <a:gd name="T7" fmla="*/ 0 h 21"/>
                <a:gd name="T8" fmla="*/ 0 60000 65536"/>
                <a:gd name="T9" fmla="*/ 0 60000 65536"/>
                <a:gd name="T10" fmla="*/ 0 60000 65536"/>
                <a:gd name="T11" fmla="*/ 0 60000 65536"/>
                <a:gd name="T12" fmla="*/ 0 w 240"/>
                <a:gd name="T13" fmla="*/ 0 h 21"/>
                <a:gd name="T14" fmla="*/ 240 w 240"/>
                <a:gd name="T15" fmla="*/ 21 h 21"/>
              </a:gdLst>
              <a:ahLst/>
              <a:cxnLst>
                <a:cxn ang="T8">
                  <a:pos x="T0" y="T1"/>
                </a:cxn>
                <a:cxn ang="T9">
                  <a:pos x="T2" y="T3"/>
                </a:cxn>
                <a:cxn ang="T10">
                  <a:pos x="T4" y="T5"/>
                </a:cxn>
                <a:cxn ang="T11">
                  <a:pos x="T6" y="T7"/>
                </a:cxn>
              </a:cxnLst>
              <a:rect l="T12" t="T13" r="T14" b="T15"/>
              <a:pathLst>
                <a:path w="240" h="21">
                  <a:moveTo>
                    <a:pt x="0" y="0"/>
                  </a:moveTo>
                  <a:lnTo>
                    <a:pt x="4" y="21"/>
                  </a:lnTo>
                  <a:lnTo>
                    <a:pt x="240" y="21"/>
                  </a:lnTo>
                  <a:lnTo>
                    <a:pt x="0" y="0"/>
                  </a:lnTo>
                  <a:close/>
                </a:path>
              </a:pathLst>
            </a:custGeom>
            <a:solidFill>
              <a:srgbClr val="FFE087"/>
            </a:solidFill>
            <a:ln w="9525">
              <a:noFill/>
              <a:round/>
              <a:headEnd/>
              <a:tailEnd/>
            </a:ln>
          </p:spPr>
          <p:txBody>
            <a:bodyPr/>
            <a:lstStyle/>
            <a:p>
              <a:endParaRPr lang="tr-TR"/>
            </a:p>
          </p:txBody>
        </p:sp>
        <p:sp>
          <p:nvSpPr>
            <p:cNvPr id="17553" name="Freeform 547"/>
            <p:cNvSpPr>
              <a:spLocks/>
            </p:cNvSpPr>
            <p:nvPr/>
          </p:nvSpPr>
          <p:spPr bwMode="auto">
            <a:xfrm>
              <a:off x="4439" y="2618"/>
              <a:ext cx="120" cy="10"/>
            </a:xfrm>
            <a:custGeom>
              <a:avLst/>
              <a:gdLst>
                <a:gd name="T0" fmla="*/ 0 w 240"/>
                <a:gd name="T1" fmla="*/ 0 h 21"/>
                <a:gd name="T2" fmla="*/ 1 w 240"/>
                <a:gd name="T3" fmla="*/ 0 h 21"/>
                <a:gd name="T4" fmla="*/ 1 w 240"/>
                <a:gd name="T5" fmla="*/ 0 h 21"/>
                <a:gd name="T6" fmla="*/ 0 w 240"/>
                <a:gd name="T7" fmla="*/ 0 h 21"/>
                <a:gd name="T8" fmla="*/ 0 60000 65536"/>
                <a:gd name="T9" fmla="*/ 0 60000 65536"/>
                <a:gd name="T10" fmla="*/ 0 60000 65536"/>
                <a:gd name="T11" fmla="*/ 0 60000 65536"/>
                <a:gd name="T12" fmla="*/ 0 w 240"/>
                <a:gd name="T13" fmla="*/ 0 h 21"/>
                <a:gd name="T14" fmla="*/ 240 w 240"/>
                <a:gd name="T15" fmla="*/ 21 h 21"/>
              </a:gdLst>
              <a:ahLst/>
              <a:cxnLst>
                <a:cxn ang="T8">
                  <a:pos x="T0" y="T1"/>
                </a:cxn>
                <a:cxn ang="T9">
                  <a:pos x="T2" y="T3"/>
                </a:cxn>
                <a:cxn ang="T10">
                  <a:pos x="T4" y="T5"/>
                </a:cxn>
                <a:cxn ang="T11">
                  <a:pos x="T6" y="T7"/>
                </a:cxn>
              </a:cxnLst>
              <a:rect l="T12" t="T13" r="T14" b="T15"/>
              <a:pathLst>
                <a:path w="240" h="21">
                  <a:moveTo>
                    <a:pt x="0" y="0"/>
                  </a:moveTo>
                  <a:lnTo>
                    <a:pt x="4" y="21"/>
                  </a:lnTo>
                  <a:lnTo>
                    <a:pt x="240" y="21"/>
                  </a:lnTo>
                  <a:lnTo>
                    <a:pt x="0" y="0"/>
                  </a:lnTo>
                  <a:close/>
                </a:path>
              </a:pathLst>
            </a:custGeom>
            <a:solidFill>
              <a:srgbClr val="FFE087"/>
            </a:solidFill>
            <a:ln w="9525">
              <a:noFill/>
              <a:round/>
              <a:headEnd/>
              <a:tailEnd/>
            </a:ln>
          </p:spPr>
          <p:txBody>
            <a:bodyPr/>
            <a:lstStyle/>
            <a:p>
              <a:endParaRPr lang="tr-TR"/>
            </a:p>
          </p:txBody>
        </p:sp>
        <p:sp>
          <p:nvSpPr>
            <p:cNvPr id="17554" name="Freeform 548"/>
            <p:cNvSpPr>
              <a:spLocks/>
            </p:cNvSpPr>
            <p:nvPr/>
          </p:nvSpPr>
          <p:spPr bwMode="auto">
            <a:xfrm>
              <a:off x="4439" y="2635"/>
              <a:ext cx="120" cy="10"/>
            </a:xfrm>
            <a:custGeom>
              <a:avLst/>
              <a:gdLst>
                <a:gd name="T0" fmla="*/ 0 w 240"/>
                <a:gd name="T1" fmla="*/ 0 h 20"/>
                <a:gd name="T2" fmla="*/ 1 w 240"/>
                <a:gd name="T3" fmla="*/ 1 h 20"/>
                <a:gd name="T4" fmla="*/ 1 w 240"/>
                <a:gd name="T5" fmla="*/ 1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555" name="Freeform 549"/>
            <p:cNvSpPr>
              <a:spLocks/>
            </p:cNvSpPr>
            <p:nvPr/>
          </p:nvSpPr>
          <p:spPr bwMode="auto">
            <a:xfrm>
              <a:off x="4439" y="2651"/>
              <a:ext cx="120" cy="10"/>
            </a:xfrm>
            <a:custGeom>
              <a:avLst/>
              <a:gdLst>
                <a:gd name="T0" fmla="*/ 0 w 240"/>
                <a:gd name="T1" fmla="*/ 0 h 20"/>
                <a:gd name="T2" fmla="*/ 1 w 240"/>
                <a:gd name="T3" fmla="*/ 1 h 20"/>
                <a:gd name="T4" fmla="*/ 1 w 240"/>
                <a:gd name="T5" fmla="*/ 1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556" name="Freeform 550"/>
            <p:cNvSpPr>
              <a:spLocks/>
            </p:cNvSpPr>
            <p:nvPr/>
          </p:nvSpPr>
          <p:spPr bwMode="auto">
            <a:xfrm>
              <a:off x="4439" y="2668"/>
              <a:ext cx="120" cy="9"/>
            </a:xfrm>
            <a:custGeom>
              <a:avLst/>
              <a:gdLst>
                <a:gd name="T0" fmla="*/ 0 w 240"/>
                <a:gd name="T1" fmla="*/ 0 h 20"/>
                <a:gd name="T2" fmla="*/ 1 w 240"/>
                <a:gd name="T3" fmla="*/ 0 h 20"/>
                <a:gd name="T4" fmla="*/ 1 w 240"/>
                <a:gd name="T5" fmla="*/ 0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557" name="Freeform 551"/>
            <p:cNvSpPr>
              <a:spLocks/>
            </p:cNvSpPr>
            <p:nvPr/>
          </p:nvSpPr>
          <p:spPr bwMode="auto">
            <a:xfrm>
              <a:off x="4129" y="2745"/>
              <a:ext cx="56" cy="45"/>
            </a:xfrm>
            <a:custGeom>
              <a:avLst/>
              <a:gdLst>
                <a:gd name="T0" fmla="*/ 1 w 111"/>
                <a:gd name="T1" fmla="*/ 1 h 89"/>
                <a:gd name="T2" fmla="*/ 1 w 111"/>
                <a:gd name="T3" fmla="*/ 1 h 89"/>
                <a:gd name="T4" fmla="*/ 0 w 111"/>
                <a:gd name="T5" fmla="*/ 1 h 89"/>
                <a:gd name="T6" fmla="*/ 1 w 111"/>
                <a:gd name="T7" fmla="*/ 1 h 89"/>
                <a:gd name="T8" fmla="*/ 1 w 111"/>
                <a:gd name="T9" fmla="*/ 1 h 89"/>
                <a:gd name="T10" fmla="*/ 1 w 111"/>
                <a:gd name="T11" fmla="*/ 1 h 89"/>
                <a:gd name="T12" fmla="*/ 1 w 111"/>
                <a:gd name="T13" fmla="*/ 1 h 89"/>
                <a:gd name="T14" fmla="*/ 1 w 111"/>
                <a:gd name="T15" fmla="*/ 1 h 89"/>
                <a:gd name="T16" fmla="*/ 1 w 111"/>
                <a:gd name="T17" fmla="*/ 0 h 89"/>
                <a:gd name="T18" fmla="*/ 1 w 111"/>
                <a:gd name="T19" fmla="*/ 1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1"/>
                <a:gd name="T31" fmla="*/ 0 h 89"/>
                <a:gd name="T32" fmla="*/ 111 w 111"/>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1" h="89">
                  <a:moveTo>
                    <a:pt x="111" y="76"/>
                  </a:moveTo>
                  <a:lnTo>
                    <a:pt x="27" y="89"/>
                  </a:lnTo>
                  <a:lnTo>
                    <a:pt x="0" y="49"/>
                  </a:lnTo>
                  <a:lnTo>
                    <a:pt x="27" y="65"/>
                  </a:lnTo>
                  <a:lnTo>
                    <a:pt x="5" y="27"/>
                  </a:lnTo>
                  <a:lnTo>
                    <a:pt x="48" y="57"/>
                  </a:lnTo>
                  <a:lnTo>
                    <a:pt x="30" y="8"/>
                  </a:lnTo>
                  <a:lnTo>
                    <a:pt x="70" y="51"/>
                  </a:lnTo>
                  <a:lnTo>
                    <a:pt x="52" y="0"/>
                  </a:lnTo>
                  <a:lnTo>
                    <a:pt x="111" y="76"/>
                  </a:lnTo>
                  <a:close/>
                </a:path>
              </a:pathLst>
            </a:custGeom>
            <a:solidFill>
              <a:srgbClr val="000000"/>
            </a:solidFill>
            <a:ln w="9525">
              <a:noFill/>
              <a:round/>
              <a:headEnd/>
              <a:tailEnd/>
            </a:ln>
          </p:spPr>
          <p:txBody>
            <a:bodyPr/>
            <a:lstStyle/>
            <a:p>
              <a:endParaRPr lang="tr-TR"/>
            </a:p>
          </p:txBody>
        </p:sp>
        <p:sp>
          <p:nvSpPr>
            <p:cNvPr id="17558" name="Freeform 552"/>
            <p:cNvSpPr>
              <a:spLocks/>
            </p:cNvSpPr>
            <p:nvPr/>
          </p:nvSpPr>
          <p:spPr bwMode="auto">
            <a:xfrm>
              <a:off x="4175" y="2707"/>
              <a:ext cx="26" cy="64"/>
            </a:xfrm>
            <a:custGeom>
              <a:avLst/>
              <a:gdLst>
                <a:gd name="T0" fmla="*/ 1 w 52"/>
                <a:gd name="T1" fmla="*/ 1 h 127"/>
                <a:gd name="T2" fmla="*/ 1 w 52"/>
                <a:gd name="T3" fmla="*/ 1 h 127"/>
                <a:gd name="T4" fmla="*/ 1 w 52"/>
                <a:gd name="T5" fmla="*/ 1 h 127"/>
                <a:gd name="T6" fmla="*/ 1 w 52"/>
                <a:gd name="T7" fmla="*/ 1 h 127"/>
                <a:gd name="T8" fmla="*/ 0 w 52"/>
                <a:gd name="T9" fmla="*/ 1 h 127"/>
                <a:gd name="T10" fmla="*/ 1 w 52"/>
                <a:gd name="T11" fmla="*/ 1 h 127"/>
                <a:gd name="T12" fmla="*/ 1 w 52"/>
                <a:gd name="T13" fmla="*/ 1 h 127"/>
                <a:gd name="T14" fmla="*/ 1 w 52"/>
                <a:gd name="T15" fmla="*/ 1 h 127"/>
                <a:gd name="T16" fmla="*/ 1 w 52"/>
                <a:gd name="T17" fmla="*/ 0 h 127"/>
                <a:gd name="T18" fmla="*/ 1 w 52"/>
                <a:gd name="T19" fmla="*/ 1 h 1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127"/>
                <a:gd name="T32" fmla="*/ 52 w 52"/>
                <a:gd name="T33" fmla="*/ 127 h 1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127">
                  <a:moveTo>
                    <a:pt x="52" y="13"/>
                  </a:moveTo>
                  <a:lnTo>
                    <a:pt x="44" y="127"/>
                  </a:lnTo>
                  <a:lnTo>
                    <a:pt x="9" y="97"/>
                  </a:lnTo>
                  <a:lnTo>
                    <a:pt x="30" y="95"/>
                  </a:lnTo>
                  <a:lnTo>
                    <a:pt x="0" y="64"/>
                  </a:lnTo>
                  <a:lnTo>
                    <a:pt x="28" y="63"/>
                  </a:lnTo>
                  <a:lnTo>
                    <a:pt x="3" y="32"/>
                  </a:lnTo>
                  <a:lnTo>
                    <a:pt x="30" y="32"/>
                  </a:lnTo>
                  <a:lnTo>
                    <a:pt x="9" y="0"/>
                  </a:lnTo>
                  <a:lnTo>
                    <a:pt x="52" y="13"/>
                  </a:lnTo>
                  <a:close/>
                </a:path>
              </a:pathLst>
            </a:custGeom>
            <a:solidFill>
              <a:srgbClr val="000000"/>
            </a:solidFill>
            <a:ln w="9525">
              <a:noFill/>
              <a:round/>
              <a:headEnd/>
              <a:tailEnd/>
            </a:ln>
          </p:spPr>
          <p:txBody>
            <a:bodyPr/>
            <a:lstStyle/>
            <a:p>
              <a:endParaRPr lang="tr-TR"/>
            </a:p>
          </p:txBody>
        </p:sp>
      </p:grpSp>
      <p:sp>
        <p:nvSpPr>
          <p:cNvPr id="17437" name="AutoShape 553"/>
          <p:cNvSpPr>
            <a:spLocks noChangeArrowheads="1"/>
          </p:cNvSpPr>
          <p:nvPr/>
        </p:nvSpPr>
        <p:spPr bwMode="auto">
          <a:xfrm>
            <a:off x="4343400" y="6248400"/>
            <a:ext cx="814388" cy="390525"/>
          </a:xfrm>
          <a:prstGeom prst="roundRect">
            <a:avLst>
              <a:gd name="adj" fmla="val 16667"/>
            </a:avLst>
          </a:prstGeom>
          <a:solidFill>
            <a:srgbClr val="FFFFCC"/>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Taşıma</a:t>
            </a:r>
            <a:endParaRPr lang="en-GB" sz="1500" b="1">
              <a:solidFill>
                <a:srgbClr val="000126"/>
              </a:solidFill>
              <a:latin typeface="Times New Roman" pitchFamily="18" charset="0"/>
            </a:endParaRPr>
          </a:p>
        </p:txBody>
      </p:sp>
      <p:sp>
        <p:nvSpPr>
          <p:cNvPr id="17438" name="AutoShape 554"/>
          <p:cNvSpPr>
            <a:spLocks noChangeArrowheads="1"/>
          </p:cNvSpPr>
          <p:nvPr/>
        </p:nvSpPr>
        <p:spPr bwMode="auto">
          <a:xfrm>
            <a:off x="7851775" y="5562600"/>
            <a:ext cx="815975" cy="390525"/>
          </a:xfrm>
          <a:prstGeom prst="roundRect">
            <a:avLst>
              <a:gd name="adj" fmla="val 16667"/>
            </a:avLst>
          </a:prstGeom>
          <a:solidFill>
            <a:srgbClr val="FFFFCC"/>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Taşıma</a:t>
            </a:r>
            <a:endParaRPr lang="en-GB" sz="1500" b="1">
              <a:solidFill>
                <a:srgbClr val="000126"/>
              </a:solidFill>
              <a:latin typeface="Times New Roman" pitchFamily="18" charset="0"/>
            </a:endParaRPr>
          </a:p>
        </p:txBody>
      </p:sp>
      <p:grpSp>
        <p:nvGrpSpPr>
          <p:cNvPr id="10" name="Group 555"/>
          <p:cNvGrpSpPr>
            <a:grpSpLocks/>
          </p:cNvGrpSpPr>
          <p:nvPr/>
        </p:nvGrpSpPr>
        <p:grpSpPr bwMode="auto">
          <a:xfrm>
            <a:off x="6773863" y="5332413"/>
            <a:ext cx="1214437" cy="698500"/>
            <a:chOff x="3696" y="2304"/>
            <a:chExt cx="1149" cy="760"/>
          </a:xfrm>
        </p:grpSpPr>
        <p:sp>
          <p:nvSpPr>
            <p:cNvPr id="17463" name="Freeform 556"/>
            <p:cNvSpPr>
              <a:spLocks/>
            </p:cNvSpPr>
            <p:nvPr/>
          </p:nvSpPr>
          <p:spPr bwMode="auto">
            <a:xfrm>
              <a:off x="3808" y="2805"/>
              <a:ext cx="982" cy="259"/>
            </a:xfrm>
            <a:custGeom>
              <a:avLst/>
              <a:gdLst>
                <a:gd name="T0" fmla="*/ 1 w 1963"/>
                <a:gd name="T1" fmla="*/ 0 h 519"/>
                <a:gd name="T2" fmla="*/ 1 w 1963"/>
                <a:gd name="T3" fmla="*/ 0 h 519"/>
                <a:gd name="T4" fmla="*/ 1 w 1963"/>
                <a:gd name="T5" fmla="*/ 0 h 519"/>
                <a:gd name="T6" fmla="*/ 1 w 1963"/>
                <a:gd name="T7" fmla="*/ 0 h 519"/>
                <a:gd name="T8" fmla="*/ 1 w 1963"/>
                <a:gd name="T9" fmla="*/ 0 h 519"/>
                <a:gd name="T10" fmla="*/ 1 w 1963"/>
                <a:gd name="T11" fmla="*/ 0 h 519"/>
                <a:gd name="T12" fmla="*/ 1 w 1963"/>
                <a:gd name="T13" fmla="*/ 0 h 519"/>
                <a:gd name="T14" fmla="*/ 1 w 1963"/>
                <a:gd name="T15" fmla="*/ 0 h 519"/>
                <a:gd name="T16" fmla="*/ 1 w 1963"/>
                <a:gd name="T17" fmla="*/ 0 h 519"/>
                <a:gd name="T18" fmla="*/ 1 w 1963"/>
                <a:gd name="T19" fmla="*/ 0 h 519"/>
                <a:gd name="T20" fmla="*/ 1 w 1963"/>
                <a:gd name="T21" fmla="*/ 0 h 519"/>
                <a:gd name="T22" fmla="*/ 1 w 1963"/>
                <a:gd name="T23" fmla="*/ 0 h 519"/>
                <a:gd name="T24" fmla="*/ 1 w 1963"/>
                <a:gd name="T25" fmla="*/ 0 h 519"/>
                <a:gd name="T26" fmla="*/ 1 w 1963"/>
                <a:gd name="T27" fmla="*/ 0 h 519"/>
                <a:gd name="T28" fmla="*/ 1 w 1963"/>
                <a:gd name="T29" fmla="*/ 0 h 519"/>
                <a:gd name="T30" fmla="*/ 1 w 1963"/>
                <a:gd name="T31" fmla="*/ 0 h 519"/>
                <a:gd name="T32" fmla="*/ 1 w 1963"/>
                <a:gd name="T33" fmla="*/ 0 h 519"/>
                <a:gd name="T34" fmla="*/ 1 w 1963"/>
                <a:gd name="T35" fmla="*/ 0 h 519"/>
                <a:gd name="T36" fmla="*/ 1 w 1963"/>
                <a:gd name="T37" fmla="*/ 0 h 519"/>
                <a:gd name="T38" fmla="*/ 1 w 1963"/>
                <a:gd name="T39" fmla="*/ 0 h 519"/>
                <a:gd name="T40" fmla="*/ 1 w 1963"/>
                <a:gd name="T41" fmla="*/ 0 h 519"/>
                <a:gd name="T42" fmla="*/ 1 w 1963"/>
                <a:gd name="T43" fmla="*/ 0 h 519"/>
                <a:gd name="T44" fmla="*/ 1 w 1963"/>
                <a:gd name="T45" fmla="*/ 0 h 519"/>
                <a:gd name="T46" fmla="*/ 1 w 1963"/>
                <a:gd name="T47" fmla="*/ 0 h 519"/>
                <a:gd name="T48" fmla="*/ 1 w 1963"/>
                <a:gd name="T49" fmla="*/ 0 h 519"/>
                <a:gd name="T50" fmla="*/ 1 w 1963"/>
                <a:gd name="T51" fmla="*/ 0 h 519"/>
                <a:gd name="T52" fmla="*/ 1 w 1963"/>
                <a:gd name="T53" fmla="*/ 0 h 519"/>
                <a:gd name="T54" fmla="*/ 1 w 1963"/>
                <a:gd name="T55" fmla="*/ 0 h 519"/>
                <a:gd name="T56" fmla="*/ 1 w 1963"/>
                <a:gd name="T57" fmla="*/ 0 h 519"/>
                <a:gd name="T58" fmla="*/ 1 w 1963"/>
                <a:gd name="T59" fmla="*/ 0 h 519"/>
                <a:gd name="T60" fmla="*/ 1 w 1963"/>
                <a:gd name="T61" fmla="*/ 0 h 519"/>
                <a:gd name="T62" fmla="*/ 1 w 1963"/>
                <a:gd name="T63" fmla="*/ 0 h 519"/>
                <a:gd name="T64" fmla="*/ 1 w 1963"/>
                <a:gd name="T65" fmla="*/ 0 h 519"/>
                <a:gd name="T66" fmla="*/ 1 w 1963"/>
                <a:gd name="T67" fmla="*/ 0 h 519"/>
                <a:gd name="T68" fmla="*/ 1 w 1963"/>
                <a:gd name="T69" fmla="*/ 0 h 519"/>
                <a:gd name="T70" fmla="*/ 1 w 1963"/>
                <a:gd name="T71" fmla="*/ 0 h 519"/>
                <a:gd name="T72" fmla="*/ 1 w 1963"/>
                <a:gd name="T73" fmla="*/ 0 h 519"/>
                <a:gd name="T74" fmla="*/ 1 w 1963"/>
                <a:gd name="T75" fmla="*/ 0 h 519"/>
                <a:gd name="T76" fmla="*/ 1 w 1963"/>
                <a:gd name="T77" fmla="*/ 0 h 519"/>
                <a:gd name="T78" fmla="*/ 0 w 1963"/>
                <a:gd name="T79" fmla="*/ 0 h 519"/>
                <a:gd name="T80" fmla="*/ 1 w 1963"/>
                <a:gd name="T81" fmla="*/ 0 h 519"/>
                <a:gd name="T82" fmla="*/ 1 w 1963"/>
                <a:gd name="T83" fmla="*/ 0 h 519"/>
                <a:gd name="T84" fmla="*/ 1 w 1963"/>
                <a:gd name="T85" fmla="*/ 0 h 519"/>
                <a:gd name="T86" fmla="*/ 1 w 1963"/>
                <a:gd name="T87" fmla="*/ 0 h 519"/>
                <a:gd name="T88" fmla="*/ 1 w 1963"/>
                <a:gd name="T89" fmla="*/ 0 h 51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63"/>
                <a:gd name="T136" fmla="*/ 0 h 519"/>
                <a:gd name="T137" fmla="*/ 1963 w 1963"/>
                <a:gd name="T138" fmla="*/ 519 h 51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63" h="519">
                  <a:moveTo>
                    <a:pt x="1898" y="188"/>
                  </a:moveTo>
                  <a:lnTo>
                    <a:pt x="1963" y="226"/>
                  </a:lnTo>
                  <a:lnTo>
                    <a:pt x="1852" y="241"/>
                  </a:lnTo>
                  <a:lnTo>
                    <a:pt x="1924" y="287"/>
                  </a:lnTo>
                  <a:lnTo>
                    <a:pt x="1772" y="280"/>
                  </a:lnTo>
                  <a:lnTo>
                    <a:pt x="1864" y="343"/>
                  </a:lnTo>
                  <a:lnTo>
                    <a:pt x="1716" y="316"/>
                  </a:lnTo>
                  <a:lnTo>
                    <a:pt x="1785" y="408"/>
                  </a:lnTo>
                  <a:lnTo>
                    <a:pt x="1611" y="339"/>
                  </a:lnTo>
                  <a:lnTo>
                    <a:pt x="1659" y="436"/>
                  </a:lnTo>
                  <a:lnTo>
                    <a:pt x="1531" y="363"/>
                  </a:lnTo>
                  <a:lnTo>
                    <a:pt x="1517" y="479"/>
                  </a:lnTo>
                  <a:lnTo>
                    <a:pt x="1432" y="393"/>
                  </a:lnTo>
                  <a:lnTo>
                    <a:pt x="1381" y="494"/>
                  </a:lnTo>
                  <a:lnTo>
                    <a:pt x="1312" y="377"/>
                  </a:lnTo>
                  <a:lnTo>
                    <a:pt x="1210" y="519"/>
                  </a:lnTo>
                  <a:lnTo>
                    <a:pt x="1210" y="398"/>
                  </a:lnTo>
                  <a:lnTo>
                    <a:pt x="1107" y="502"/>
                  </a:lnTo>
                  <a:lnTo>
                    <a:pt x="1085" y="393"/>
                  </a:lnTo>
                  <a:lnTo>
                    <a:pt x="995" y="475"/>
                  </a:lnTo>
                  <a:lnTo>
                    <a:pt x="995" y="385"/>
                  </a:lnTo>
                  <a:lnTo>
                    <a:pt x="887" y="471"/>
                  </a:lnTo>
                  <a:lnTo>
                    <a:pt x="911" y="369"/>
                  </a:lnTo>
                  <a:lnTo>
                    <a:pt x="779" y="464"/>
                  </a:lnTo>
                  <a:lnTo>
                    <a:pt x="809" y="381"/>
                  </a:lnTo>
                  <a:lnTo>
                    <a:pt x="709" y="405"/>
                  </a:lnTo>
                  <a:lnTo>
                    <a:pt x="713" y="346"/>
                  </a:lnTo>
                  <a:lnTo>
                    <a:pt x="602" y="374"/>
                  </a:lnTo>
                  <a:lnTo>
                    <a:pt x="625" y="320"/>
                  </a:lnTo>
                  <a:lnTo>
                    <a:pt x="476" y="339"/>
                  </a:lnTo>
                  <a:lnTo>
                    <a:pt x="489" y="305"/>
                  </a:lnTo>
                  <a:lnTo>
                    <a:pt x="330" y="320"/>
                  </a:lnTo>
                  <a:lnTo>
                    <a:pt x="371" y="284"/>
                  </a:lnTo>
                  <a:lnTo>
                    <a:pt x="229" y="277"/>
                  </a:lnTo>
                  <a:lnTo>
                    <a:pt x="262" y="241"/>
                  </a:lnTo>
                  <a:lnTo>
                    <a:pt x="116" y="230"/>
                  </a:lnTo>
                  <a:lnTo>
                    <a:pt x="183" y="199"/>
                  </a:lnTo>
                  <a:lnTo>
                    <a:pt x="40" y="159"/>
                  </a:lnTo>
                  <a:lnTo>
                    <a:pt x="92" y="143"/>
                  </a:lnTo>
                  <a:lnTo>
                    <a:pt x="0" y="106"/>
                  </a:lnTo>
                  <a:lnTo>
                    <a:pt x="149" y="64"/>
                  </a:lnTo>
                  <a:lnTo>
                    <a:pt x="659" y="0"/>
                  </a:lnTo>
                  <a:lnTo>
                    <a:pt x="1298" y="36"/>
                  </a:lnTo>
                  <a:lnTo>
                    <a:pt x="1646" y="90"/>
                  </a:lnTo>
                  <a:lnTo>
                    <a:pt x="1898" y="188"/>
                  </a:lnTo>
                  <a:close/>
                </a:path>
              </a:pathLst>
            </a:custGeom>
            <a:solidFill>
              <a:srgbClr val="5F5F5F"/>
            </a:solidFill>
            <a:ln w="9525">
              <a:noFill/>
              <a:round/>
              <a:headEnd/>
              <a:tailEnd/>
            </a:ln>
          </p:spPr>
          <p:txBody>
            <a:bodyPr/>
            <a:lstStyle/>
            <a:p>
              <a:endParaRPr lang="tr-TR"/>
            </a:p>
          </p:txBody>
        </p:sp>
        <p:sp>
          <p:nvSpPr>
            <p:cNvPr id="17464" name="Freeform 557"/>
            <p:cNvSpPr>
              <a:spLocks/>
            </p:cNvSpPr>
            <p:nvPr/>
          </p:nvSpPr>
          <p:spPr bwMode="auto">
            <a:xfrm>
              <a:off x="3714" y="2820"/>
              <a:ext cx="926" cy="222"/>
            </a:xfrm>
            <a:custGeom>
              <a:avLst/>
              <a:gdLst>
                <a:gd name="T0" fmla="*/ 0 w 1852"/>
                <a:gd name="T1" fmla="*/ 1 h 442"/>
                <a:gd name="T2" fmla="*/ 1 w 1852"/>
                <a:gd name="T3" fmla="*/ 1 h 442"/>
                <a:gd name="T4" fmla="*/ 1 w 1852"/>
                <a:gd name="T5" fmla="*/ 1 h 442"/>
                <a:gd name="T6" fmla="*/ 1 w 1852"/>
                <a:gd name="T7" fmla="*/ 1 h 442"/>
                <a:gd name="T8" fmla="*/ 1 w 1852"/>
                <a:gd name="T9" fmla="*/ 1 h 442"/>
                <a:gd name="T10" fmla="*/ 1 w 1852"/>
                <a:gd name="T11" fmla="*/ 1 h 442"/>
                <a:gd name="T12" fmla="*/ 1 w 1852"/>
                <a:gd name="T13" fmla="*/ 1 h 442"/>
                <a:gd name="T14" fmla="*/ 1 w 1852"/>
                <a:gd name="T15" fmla="*/ 1 h 442"/>
                <a:gd name="T16" fmla="*/ 1 w 1852"/>
                <a:gd name="T17" fmla="*/ 1 h 442"/>
                <a:gd name="T18" fmla="*/ 1 w 1852"/>
                <a:gd name="T19" fmla="*/ 1 h 442"/>
                <a:gd name="T20" fmla="*/ 1 w 1852"/>
                <a:gd name="T21" fmla="*/ 1 h 442"/>
                <a:gd name="T22" fmla="*/ 1 w 1852"/>
                <a:gd name="T23" fmla="*/ 1 h 442"/>
                <a:gd name="T24" fmla="*/ 1 w 1852"/>
                <a:gd name="T25" fmla="*/ 1 h 442"/>
                <a:gd name="T26" fmla="*/ 1 w 1852"/>
                <a:gd name="T27" fmla="*/ 1 h 442"/>
                <a:gd name="T28" fmla="*/ 1 w 1852"/>
                <a:gd name="T29" fmla="*/ 1 h 442"/>
                <a:gd name="T30" fmla="*/ 1 w 1852"/>
                <a:gd name="T31" fmla="*/ 1 h 442"/>
                <a:gd name="T32" fmla="*/ 1 w 1852"/>
                <a:gd name="T33" fmla="*/ 1 h 442"/>
                <a:gd name="T34" fmla="*/ 1 w 1852"/>
                <a:gd name="T35" fmla="*/ 1 h 442"/>
                <a:gd name="T36" fmla="*/ 1 w 1852"/>
                <a:gd name="T37" fmla="*/ 1 h 442"/>
                <a:gd name="T38" fmla="*/ 1 w 1852"/>
                <a:gd name="T39" fmla="*/ 1 h 442"/>
                <a:gd name="T40" fmla="*/ 1 w 1852"/>
                <a:gd name="T41" fmla="*/ 1 h 442"/>
                <a:gd name="T42" fmla="*/ 1 w 1852"/>
                <a:gd name="T43" fmla="*/ 1 h 442"/>
                <a:gd name="T44" fmla="*/ 1 w 1852"/>
                <a:gd name="T45" fmla="*/ 1 h 442"/>
                <a:gd name="T46" fmla="*/ 1 w 1852"/>
                <a:gd name="T47" fmla="*/ 1 h 442"/>
                <a:gd name="T48" fmla="*/ 1 w 1852"/>
                <a:gd name="T49" fmla="*/ 1 h 442"/>
                <a:gd name="T50" fmla="*/ 1 w 1852"/>
                <a:gd name="T51" fmla="*/ 1 h 442"/>
                <a:gd name="T52" fmla="*/ 1 w 1852"/>
                <a:gd name="T53" fmla="*/ 1 h 442"/>
                <a:gd name="T54" fmla="*/ 1 w 1852"/>
                <a:gd name="T55" fmla="*/ 1 h 442"/>
                <a:gd name="T56" fmla="*/ 1 w 1852"/>
                <a:gd name="T57" fmla="*/ 1 h 442"/>
                <a:gd name="T58" fmla="*/ 1 w 1852"/>
                <a:gd name="T59" fmla="*/ 1 h 442"/>
                <a:gd name="T60" fmla="*/ 1 w 1852"/>
                <a:gd name="T61" fmla="*/ 1 h 442"/>
                <a:gd name="T62" fmla="*/ 1 w 1852"/>
                <a:gd name="T63" fmla="*/ 1 h 442"/>
                <a:gd name="T64" fmla="*/ 1 w 1852"/>
                <a:gd name="T65" fmla="*/ 1 h 442"/>
                <a:gd name="T66" fmla="*/ 1 w 1852"/>
                <a:gd name="T67" fmla="*/ 1 h 442"/>
                <a:gd name="T68" fmla="*/ 1 w 1852"/>
                <a:gd name="T69" fmla="*/ 1 h 442"/>
                <a:gd name="T70" fmla="*/ 1 w 1852"/>
                <a:gd name="T71" fmla="*/ 1 h 442"/>
                <a:gd name="T72" fmla="*/ 1 w 1852"/>
                <a:gd name="T73" fmla="*/ 1 h 442"/>
                <a:gd name="T74" fmla="*/ 1 w 1852"/>
                <a:gd name="T75" fmla="*/ 1 h 442"/>
                <a:gd name="T76" fmla="*/ 1 w 1852"/>
                <a:gd name="T77" fmla="*/ 1 h 442"/>
                <a:gd name="T78" fmla="*/ 1 w 1852"/>
                <a:gd name="T79" fmla="*/ 1 h 442"/>
                <a:gd name="T80" fmla="*/ 1 w 1852"/>
                <a:gd name="T81" fmla="*/ 1 h 442"/>
                <a:gd name="T82" fmla="*/ 1 w 1852"/>
                <a:gd name="T83" fmla="*/ 1 h 442"/>
                <a:gd name="T84" fmla="*/ 1 w 1852"/>
                <a:gd name="T85" fmla="*/ 1 h 442"/>
                <a:gd name="T86" fmla="*/ 1 w 1852"/>
                <a:gd name="T87" fmla="*/ 1 h 442"/>
                <a:gd name="T88" fmla="*/ 1 w 1852"/>
                <a:gd name="T89" fmla="*/ 1 h 442"/>
                <a:gd name="T90" fmla="*/ 1 w 1852"/>
                <a:gd name="T91" fmla="*/ 1 h 442"/>
                <a:gd name="T92" fmla="*/ 1 w 1852"/>
                <a:gd name="T93" fmla="*/ 1 h 442"/>
                <a:gd name="T94" fmla="*/ 1 w 1852"/>
                <a:gd name="T95" fmla="*/ 1 h 442"/>
                <a:gd name="T96" fmla="*/ 1 w 1852"/>
                <a:gd name="T97" fmla="*/ 1 h 442"/>
                <a:gd name="T98" fmla="*/ 1 w 1852"/>
                <a:gd name="T99" fmla="*/ 1 h 442"/>
                <a:gd name="T100" fmla="*/ 1 w 1852"/>
                <a:gd name="T101" fmla="*/ 1 h 442"/>
                <a:gd name="T102" fmla="*/ 1 w 1852"/>
                <a:gd name="T103" fmla="*/ 1 h 442"/>
                <a:gd name="T104" fmla="*/ 1 w 1852"/>
                <a:gd name="T105" fmla="*/ 1 h 442"/>
                <a:gd name="T106" fmla="*/ 1 w 1852"/>
                <a:gd name="T107" fmla="*/ 1 h 442"/>
                <a:gd name="T108" fmla="*/ 1 w 1852"/>
                <a:gd name="T109" fmla="*/ 0 h 442"/>
                <a:gd name="T110" fmla="*/ 1 w 1852"/>
                <a:gd name="T111" fmla="*/ 0 h 442"/>
                <a:gd name="T112" fmla="*/ 1 w 1852"/>
                <a:gd name="T113" fmla="*/ 1 h 44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852"/>
                <a:gd name="T172" fmla="*/ 0 h 442"/>
                <a:gd name="T173" fmla="*/ 1852 w 1852"/>
                <a:gd name="T174" fmla="*/ 442 h 44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852" h="442">
                  <a:moveTo>
                    <a:pt x="18" y="1"/>
                  </a:moveTo>
                  <a:lnTo>
                    <a:pt x="0" y="15"/>
                  </a:lnTo>
                  <a:lnTo>
                    <a:pt x="1" y="15"/>
                  </a:lnTo>
                  <a:lnTo>
                    <a:pt x="3" y="15"/>
                  </a:lnTo>
                  <a:lnTo>
                    <a:pt x="8" y="15"/>
                  </a:lnTo>
                  <a:lnTo>
                    <a:pt x="15" y="13"/>
                  </a:lnTo>
                  <a:lnTo>
                    <a:pt x="23" y="13"/>
                  </a:lnTo>
                  <a:lnTo>
                    <a:pt x="32" y="13"/>
                  </a:lnTo>
                  <a:lnTo>
                    <a:pt x="44" y="13"/>
                  </a:lnTo>
                  <a:lnTo>
                    <a:pt x="56" y="13"/>
                  </a:lnTo>
                  <a:lnTo>
                    <a:pt x="71" y="13"/>
                  </a:lnTo>
                  <a:lnTo>
                    <a:pt x="87" y="13"/>
                  </a:lnTo>
                  <a:lnTo>
                    <a:pt x="105" y="15"/>
                  </a:lnTo>
                  <a:lnTo>
                    <a:pt x="124" y="15"/>
                  </a:lnTo>
                  <a:lnTo>
                    <a:pt x="145" y="16"/>
                  </a:lnTo>
                  <a:lnTo>
                    <a:pt x="167" y="17"/>
                  </a:lnTo>
                  <a:lnTo>
                    <a:pt x="190" y="18"/>
                  </a:lnTo>
                  <a:lnTo>
                    <a:pt x="215" y="20"/>
                  </a:lnTo>
                  <a:lnTo>
                    <a:pt x="241" y="21"/>
                  </a:lnTo>
                  <a:lnTo>
                    <a:pt x="268" y="25"/>
                  </a:lnTo>
                  <a:lnTo>
                    <a:pt x="297" y="27"/>
                  </a:lnTo>
                  <a:lnTo>
                    <a:pt x="327" y="31"/>
                  </a:lnTo>
                  <a:lnTo>
                    <a:pt x="358" y="34"/>
                  </a:lnTo>
                  <a:lnTo>
                    <a:pt x="391" y="39"/>
                  </a:lnTo>
                  <a:lnTo>
                    <a:pt x="424" y="43"/>
                  </a:lnTo>
                  <a:lnTo>
                    <a:pt x="457" y="49"/>
                  </a:lnTo>
                  <a:lnTo>
                    <a:pt x="493" y="55"/>
                  </a:lnTo>
                  <a:lnTo>
                    <a:pt x="530" y="62"/>
                  </a:lnTo>
                  <a:lnTo>
                    <a:pt x="567" y="69"/>
                  </a:lnTo>
                  <a:lnTo>
                    <a:pt x="605" y="77"/>
                  </a:lnTo>
                  <a:lnTo>
                    <a:pt x="644" y="86"/>
                  </a:lnTo>
                  <a:lnTo>
                    <a:pt x="684" y="95"/>
                  </a:lnTo>
                  <a:lnTo>
                    <a:pt x="726" y="106"/>
                  </a:lnTo>
                  <a:lnTo>
                    <a:pt x="767" y="116"/>
                  </a:lnTo>
                  <a:lnTo>
                    <a:pt x="809" y="127"/>
                  </a:lnTo>
                  <a:lnTo>
                    <a:pt x="852" y="139"/>
                  </a:lnTo>
                  <a:lnTo>
                    <a:pt x="893" y="152"/>
                  </a:lnTo>
                  <a:lnTo>
                    <a:pt x="935" y="164"/>
                  </a:lnTo>
                  <a:lnTo>
                    <a:pt x="976" y="178"/>
                  </a:lnTo>
                  <a:lnTo>
                    <a:pt x="1016" y="191"/>
                  </a:lnTo>
                  <a:lnTo>
                    <a:pt x="1057" y="205"/>
                  </a:lnTo>
                  <a:lnTo>
                    <a:pt x="1097" y="218"/>
                  </a:lnTo>
                  <a:lnTo>
                    <a:pt x="1136" y="231"/>
                  </a:lnTo>
                  <a:lnTo>
                    <a:pt x="1174" y="245"/>
                  </a:lnTo>
                  <a:lnTo>
                    <a:pt x="1212" y="259"/>
                  </a:lnTo>
                  <a:lnTo>
                    <a:pt x="1249" y="273"/>
                  </a:lnTo>
                  <a:lnTo>
                    <a:pt x="1285" y="285"/>
                  </a:lnTo>
                  <a:lnTo>
                    <a:pt x="1319" y="299"/>
                  </a:lnTo>
                  <a:lnTo>
                    <a:pt x="1353" y="312"/>
                  </a:lnTo>
                  <a:lnTo>
                    <a:pt x="1385" y="325"/>
                  </a:lnTo>
                  <a:lnTo>
                    <a:pt x="1416" y="337"/>
                  </a:lnTo>
                  <a:lnTo>
                    <a:pt x="1445" y="349"/>
                  </a:lnTo>
                  <a:lnTo>
                    <a:pt x="1474" y="360"/>
                  </a:lnTo>
                  <a:lnTo>
                    <a:pt x="1500" y="371"/>
                  </a:lnTo>
                  <a:lnTo>
                    <a:pt x="1525" y="381"/>
                  </a:lnTo>
                  <a:lnTo>
                    <a:pt x="1548" y="391"/>
                  </a:lnTo>
                  <a:lnTo>
                    <a:pt x="1570" y="399"/>
                  </a:lnTo>
                  <a:lnTo>
                    <a:pt x="1589" y="409"/>
                  </a:lnTo>
                  <a:lnTo>
                    <a:pt x="1606" y="416"/>
                  </a:lnTo>
                  <a:lnTo>
                    <a:pt x="1621" y="422"/>
                  </a:lnTo>
                  <a:lnTo>
                    <a:pt x="1635" y="428"/>
                  </a:lnTo>
                  <a:lnTo>
                    <a:pt x="1646" y="433"/>
                  </a:lnTo>
                  <a:lnTo>
                    <a:pt x="1655" y="437"/>
                  </a:lnTo>
                  <a:lnTo>
                    <a:pt x="1662" y="440"/>
                  </a:lnTo>
                  <a:lnTo>
                    <a:pt x="1665" y="441"/>
                  </a:lnTo>
                  <a:lnTo>
                    <a:pt x="1666" y="442"/>
                  </a:lnTo>
                  <a:lnTo>
                    <a:pt x="1852" y="420"/>
                  </a:lnTo>
                  <a:lnTo>
                    <a:pt x="1850" y="419"/>
                  </a:lnTo>
                  <a:lnTo>
                    <a:pt x="1844" y="418"/>
                  </a:lnTo>
                  <a:lnTo>
                    <a:pt x="1833" y="414"/>
                  </a:lnTo>
                  <a:lnTo>
                    <a:pt x="1820" y="410"/>
                  </a:lnTo>
                  <a:lnTo>
                    <a:pt x="1801" y="404"/>
                  </a:lnTo>
                  <a:lnTo>
                    <a:pt x="1780" y="398"/>
                  </a:lnTo>
                  <a:lnTo>
                    <a:pt x="1756" y="390"/>
                  </a:lnTo>
                  <a:lnTo>
                    <a:pt x="1730" y="382"/>
                  </a:lnTo>
                  <a:lnTo>
                    <a:pt x="1700" y="373"/>
                  </a:lnTo>
                  <a:lnTo>
                    <a:pt x="1667" y="363"/>
                  </a:lnTo>
                  <a:lnTo>
                    <a:pt x="1634" y="351"/>
                  </a:lnTo>
                  <a:lnTo>
                    <a:pt x="1597" y="341"/>
                  </a:lnTo>
                  <a:lnTo>
                    <a:pt x="1559" y="328"/>
                  </a:lnTo>
                  <a:lnTo>
                    <a:pt x="1519" y="315"/>
                  </a:lnTo>
                  <a:lnTo>
                    <a:pt x="1477" y="303"/>
                  </a:lnTo>
                  <a:lnTo>
                    <a:pt x="1435" y="290"/>
                  </a:lnTo>
                  <a:lnTo>
                    <a:pt x="1391" y="276"/>
                  </a:lnTo>
                  <a:lnTo>
                    <a:pt x="1347" y="262"/>
                  </a:lnTo>
                  <a:lnTo>
                    <a:pt x="1302" y="248"/>
                  </a:lnTo>
                  <a:lnTo>
                    <a:pt x="1256" y="235"/>
                  </a:lnTo>
                  <a:lnTo>
                    <a:pt x="1211" y="220"/>
                  </a:lnTo>
                  <a:lnTo>
                    <a:pt x="1165" y="206"/>
                  </a:lnTo>
                  <a:lnTo>
                    <a:pt x="1120" y="192"/>
                  </a:lnTo>
                  <a:lnTo>
                    <a:pt x="1075" y="178"/>
                  </a:lnTo>
                  <a:lnTo>
                    <a:pt x="1031" y="165"/>
                  </a:lnTo>
                  <a:lnTo>
                    <a:pt x="989" y="152"/>
                  </a:lnTo>
                  <a:lnTo>
                    <a:pt x="946" y="139"/>
                  </a:lnTo>
                  <a:lnTo>
                    <a:pt x="906" y="127"/>
                  </a:lnTo>
                  <a:lnTo>
                    <a:pt x="865" y="115"/>
                  </a:lnTo>
                  <a:lnTo>
                    <a:pt x="828" y="104"/>
                  </a:lnTo>
                  <a:lnTo>
                    <a:pt x="793" y="93"/>
                  </a:lnTo>
                  <a:lnTo>
                    <a:pt x="759" y="84"/>
                  </a:lnTo>
                  <a:lnTo>
                    <a:pt x="695" y="66"/>
                  </a:lnTo>
                  <a:lnTo>
                    <a:pt x="629" y="51"/>
                  </a:lnTo>
                  <a:lnTo>
                    <a:pt x="563" y="39"/>
                  </a:lnTo>
                  <a:lnTo>
                    <a:pt x="499" y="28"/>
                  </a:lnTo>
                  <a:lnTo>
                    <a:pt x="436" y="20"/>
                  </a:lnTo>
                  <a:lnTo>
                    <a:pt x="374" y="13"/>
                  </a:lnTo>
                  <a:lnTo>
                    <a:pt x="316" y="9"/>
                  </a:lnTo>
                  <a:lnTo>
                    <a:pt x="260" y="5"/>
                  </a:lnTo>
                  <a:lnTo>
                    <a:pt x="208" y="3"/>
                  </a:lnTo>
                  <a:lnTo>
                    <a:pt x="162" y="1"/>
                  </a:lnTo>
                  <a:lnTo>
                    <a:pt x="121" y="0"/>
                  </a:lnTo>
                  <a:lnTo>
                    <a:pt x="86" y="0"/>
                  </a:lnTo>
                  <a:lnTo>
                    <a:pt x="58" y="0"/>
                  </a:lnTo>
                  <a:lnTo>
                    <a:pt x="36" y="1"/>
                  </a:lnTo>
                  <a:lnTo>
                    <a:pt x="23" y="1"/>
                  </a:lnTo>
                  <a:lnTo>
                    <a:pt x="18" y="1"/>
                  </a:lnTo>
                  <a:close/>
                </a:path>
              </a:pathLst>
            </a:custGeom>
            <a:solidFill>
              <a:srgbClr val="C0C0C0"/>
            </a:solidFill>
            <a:ln w="9525">
              <a:noFill/>
              <a:round/>
              <a:headEnd/>
              <a:tailEnd/>
            </a:ln>
          </p:spPr>
          <p:txBody>
            <a:bodyPr/>
            <a:lstStyle/>
            <a:p>
              <a:endParaRPr lang="tr-TR"/>
            </a:p>
          </p:txBody>
        </p:sp>
        <p:sp>
          <p:nvSpPr>
            <p:cNvPr id="17465" name="Freeform 558"/>
            <p:cNvSpPr>
              <a:spLocks/>
            </p:cNvSpPr>
            <p:nvPr/>
          </p:nvSpPr>
          <p:spPr bwMode="auto">
            <a:xfrm>
              <a:off x="4588" y="2845"/>
              <a:ext cx="257" cy="79"/>
            </a:xfrm>
            <a:custGeom>
              <a:avLst/>
              <a:gdLst>
                <a:gd name="T0" fmla="*/ 1 w 514"/>
                <a:gd name="T1" fmla="*/ 0 h 158"/>
                <a:gd name="T2" fmla="*/ 1 w 514"/>
                <a:gd name="T3" fmla="*/ 1 h 158"/>
                <a:gd name="T4" fmla="*/ 1 w 514"/>
                <a:gd name="T5" fmla="*/ 1 h 158"/>
                <a:gd name="T6" fmla="*/ 0 w 514"/>
                <a:gd name="T7" fmla="*/ 1 h 158"/>
                <a:gd name="T8" fmla="*/ 1 w 514"/>
                <a:gd name="T9" fmla="*/ 0 h 158"/>
                <a:gd name="T10" fmla="*/ 0 60000 65536"/>
                <a:gd name="T11" fmla="*/ 0 60000 65536"/>
                <a:gd name="T12" fmla="*/ 0 60000 65536"/>
                <a:gd name="T13" fmla="*/ 0 60000 65536"/>
                <a:gd name="T14" fmla="*/ 0 60000 65536"/>
                <a:gd name="T15" fmla="*/ 0 w 514"/>
                <a:gd name="T16" fmla="*/ 0 h 158"/>
                <a:gd name="T17" fmla="*/ 514 w 514"/>
                <a:gd name="T18" fmla="*/ 158 h 158"/>
              </a:gdLst>
              <a:ahLst/>
              <a:cxnLst>
                <a:cxn ang="T10">
                  <a:pos x="T0" y="T1"/>
                </a:cxn>
                <a:cxn ang="T11">
                  <a:pos x="T2" y="T3"/>
                </a:cxn>
                <a:cxn ang="T12">
                  <a:pos x="T4" y="T5"/>
                </a:cxn>
                <a:cxn ang="T13">
                  <a:pos x="T6" y="T7"/>
                </a:cxn>
                <a:cxn ang="T14">
                  <a:pos x="T8" y="T9"/>
                </a:cxn>
              </a:cxnLst>
              <a:rect l="T15" t="T16" r="T17" b="T18"/>
              <a:pathLst>
                <a:path w="514" h="158">
                  <a:moveTo>
                    <a:pt x="29" y="0"/>
                  </a:moveTo>
                  <a:lnTo>
                    <a:pt x="514" y="145"/>
                  </a:lnTo>
                  <a:lnTo>
                    <a:pt x="445" y="158"/>
                  </a:lnTo>
                  <a:lnTo>
                    <a:pt x="0" y="16"/>
                  </a:lnTo>
                  <a:lnTo>
                    <a:pt x="29" y="0"/>
                  </a:lnTo>
                  <a:close/>
                </a:path>
              </a:pathLst>
            </a:custGeom>
            <a:solidFill>
              <a:srgbClr val="6B00D8"/>
            </a:solidFill>
            <a:ln w="9525">
              <a:noFill/>
              <a:round/>
              <a:headEnd/>
              <a:tailEnd/>
            </a:ln>
          </p:spPr>
          <p:txBody>
            <a:bodyPr/>
            <a:lstStyle/>
            <a:p>
              <a:endParaRPr lang="tr-TR"/>
            </a:p>
          </p:txBody>
        </p:sp>
        <p:sp>
          <p:nvSpPr>
            <p:cNvPr id="17466" name="Freeform 559"/>
            <p:cNvSpPr>
              <a:spLocks/>
            </p:cNvSpPr>
            <p:nvPr/>
          </p:nvSpPr>
          <p:spPr bwMode="auto">
            <a:xfrm>
              <a:off x="3803" y="2304"/>
              <a:ext cx="851" cy="613"/>
            </a:xfrm>
            <a:custGeom>
              <a:avLst/>
              <a:gdLst>
                <a:gd name="T0" fmla="*/ 0 w 1704"/>
                <a:gd name="T1" fmla="*/ 1 h 1226"/>
                <a:gd name="T2" fmla="*/ 0 w 1704"/>
                <a:gd name="T3" fmla="*/ 1 h 1226"/>
                <a:gd name="T4" fmla="*/ 0 w 1704"/>
                <a:gd name="T5" fmla="*/ 1 h 1226"/>
                <a:gd name="T6" fmla="*/ 0 w 1704"/>
                <a:gd name="T7" fmla="*/ 1 h 1226"/>
                <a:gd name="T8" fmla="*/ 0 w 1704"/>
                <a:gd name="T9" fmla="*/ 1 h 1226"/>
                <a:gd name="T10" fmla="*/ 0 w 1704"/>
                <a:gd name="T11" fmla="*/ 1 h 1226"/>
                <a:gd name="T12" fmla="*/ 0 w 1704"/>
                <a:gd name="T13" fmla="*/ 1 h 1226"/>
                <a:gd name="T14" fmla="*/ 0 w 1704"/>
                <a:gd name="T15" fmla="*/ 1 h 1226"/>
                <a:gd name="T16" fmla="*/ 0 w 1704"/>
                <a:gd name="T17" fmla="*/ 1 h 1226"/>
                <a:gd name="T18" fmla="*/ 0 w 1704"/>
                <a:gd name="T19" fmla="*/ 1 h 1226"/>
                <a:gd name="T20" fmla="*/ 0 w 1704"/>
                <a:gd name="T21" fmla="*/ 1 h 1226"/>
                <a:gd name="T22" fmla="*/ 0 w 1704"/>
                <a:gd name="T23" fmla="*/ 1 h 1226"/>
                <a:gd name="T24" fmla="*/ 0 w 1704"/>
                <a:gd name="T25" fmla="*/ 1 h 1226"/>
                <a:gd name="T26" fmla="*/ 0 w 1704"/>
                <a:gd name="T27" fmla="*/ 1 h 1226"/>
                <a:gd name="T28" fmla="*/ 0 w 1704"/>
                <a:gd name="T29" fmla="*/ 1 h 1226"/>
                <a:gd name="T30" fmla="*/ 0 w 1704"/>
                <a:gd name="T31" fmla="*/ 1 h 1226"/>
                <a:gd name="T32" fmla="*/ 0 w 1704"/>
                <a:gd name="T33" fmla="*/ 1 h 1226"/>
                <a:gd name="T34" fmla="*/ 0 w 1704"/>
                <a:gd name="T35" fmla="*/ 1 h 1226"/>
                <a:gd name="T36" fmla="*/ 0 w 1704"/>
                <a:gd name="T37" fmla="*/ 1 h 1226"/>
                <a:gd name="T38" fmla="*/ 0 w 1704"/>
                <a:gd name="T39" fmla="*/ 1 h 1226"/>
                <a:gd name="T40" fmla="*/ 0 w 1704"/>
                <a:gd name="T41" fmla="*/ 1 h 1226"/>
                <a:gd name="T42" fmla="*/ 0 w 1704"/>
                <a:gd name="T43" fmla="*/ 1 h 1226"/>
                <a:gd name="T44" fmla="*/ 0 w 1704"/>
                <a:gd name="T45" fmla="*/ 1 h 1226"/>
                <a:gd name="T46" fmla="*/ 0 w 1704"/>
                <a:gd name="T47" fmla="*/ 1 h 1226"/>
                <a:gd name="T48" fmla="*/ 0 w 1704"/>
                <a:gd name="T49" fmla="*/ 1 h 1226"/>
                <a:gd name="T50" fmla="*/ 0 w 1704"/>
                <a:gd name="T51" fmla="*/ 1 h 1226"/>
                <a:gd name="T52" fmla="*/ 0 w 1704"/>
                <a:gd name="T53" fmla="*/ 1 h 1226"/>
                <a:gd name="T54" fmla="*/ 0 w 1704"/>
                <a:gd name="T55" fmla="*/ 1 h 1226"/>
                <a:gd name="T56" fmla="*/ 0 w 1704"/>
                <a:gd name="T57" fmla="*/ 1 h 1226"/>
                <a:gd name="T58" fmla="*/ 0 w 1704"/>
                <a:gd name="T59" fmla="*/ 1 h 1226"/>
                <a:gd name="T60" fmla="*/ 0 w 1704"/>
                <a:gd name="T61" fmla="*/ 1 h 1226"/>
                <a:gd name="T62" fmla="*/ 0 w 1704"/>
                <a:gd name="T63" fmla="*/ 1 h 1226"/>
                <a:gd name="T64" fmla="*/ 0 w 1704"/>
                <a:gd name="T65" fmla="*/ 1 h 1226"/>
                <a:gd name="T66" fmla="*/ 0 w 1704"/>
                <a:gd name="T67" fmla="*/ 1 h 1226"/>
                <a:gd name="T68" fmla="*/ 0 w 1704"/>
                <a:gd name="T69" fmla="*/ 1 h 1226"/>
                <a:gd name="T70" fmla="*/ 0 w 1704"/>
                <a:gd name="T71" fmla="*/ 1 h 1226"/>
                <a:gd name="T72" fmla="*/ 0 w 1704"/>
                <a:gd name="T73" fmla="*/ 1 h 1226"/>
                <a:gd name="T74" fmla="*/ 0 w 1704"/>
                <a:gd name="T75" fmla="*/ 1 h 1226"/>
                <a:gd name="T76" fmla="*/ 0 w 1704"/>
                <a:gd name="T77" fmla="*/ 1 h 1226"/>
                <a:gd name="T78" fmla="*/ 0 w 1704"/>
                <a:gd name="T79" fmla="*/ 1 h 1226"/>
                <a:gd name="T80" fmla="*/ 0 w 1704"/>
                <a:gd name="T81" fmla="*/ 1 h 1226"/>
                <a:gd name="T82" fmla="*/ 0 w 1704"/>
                <a:gd name="T83" fmla="*/ 1 h 1226"/>
                <a:gd name="T84" fmla="*/ 0 w 1704"/>
                <a:gd name="T85" fmla="*/ 1 h 1226"/>
                <a:gd name="T86" fmla="*/ 0 w 1704"/>
                <a:gd name="T87" fmla="*/ 1 h 1226"/>
                <a:gd name="T88" fmla="*/ 0 w 1704"/>
                <a:gd name="T89" fmla="*/ 1 h 1226"/>
                <a:gd name="T90" fmla="*/ 0 w 1704"/>
                <a:gd name="T91" fmla="*/ 1 h 1226"/>
                <a:gd name="T92" fmla="*/ 0 w 1704"/>
                <a:gd name="T93" fmla="*/ 1 h 1226"/>
                <a:gd name="T94" fmla="*/ 0 w 1704"/>
                <a:gd name="T95" fmla="*/ 1 h 1226"/>
                <a:gd name="T96" fmla="*/ 0 w 1704"/>
                <a:gd name="T97" fmla="*/ 1 h 1226"/>
                <a:gd name="T98" fmla="*/ 0 w 1704"/>
                <a:gd name="T99" fmla="*/ 1 h 1226"/>
                <a:gd name="T100" fmla="*/ 0 w 1704"/>
                <a:gd name="T101" fmla="*/ 1 h 1226"/>
                <a:gd name="T102" fmla="*/ 0 w 1704"/>
                <a:gd name="T103" fmla="*/ 1 h 1226"/>
                <a:gd name="T104" fmla="*/ 0 w 1704"/>
                <a:gd name="T105" fmla="*/ 1 h 1226"/>
                <a:gd name="T106" fmla="*/ 0 w 1704"/>
                <a:gd name="T107" fmla="*/ 1 h 1226"/>
                <a:gd name="T108" fmla="*/ 0 w 1704"/>
                <a:gd name="T109" fmla="*/ 1 h 1226"/>
                <a:gd name="T110" fmla="*/ 0 w 1704"/>
                <a:gd name="T111" fmla="*/ 1 h 1226"/>
                <a:gd name="T112" fmla="*/ 0 w 1704"/>
                <a:gd name="T113" fmla="*/ 1 h 1226"/>
                <a:gd name="T114" fmla="*/ 0 w 1704"/>
                <a:gd name="T115" fmla="*/ 1 h 1226"/>
                <a:gd name="T116" fmla="*/ 0 w 1704"/>
                <a:gd name="T117" fmla="*/ 1 h 1226"/>
                <a:gd name="T118" fmla="*/ 0 w 1704"/>
                <a:gd name="T119" fmla="*/ 1 h 1226"/>
                <a:gd name="T120" fmla="*/ 0 w 1704"/>
                <a:gd name="T121" fmla="*/ 1 h 1226"/>
                <a:gd name="T122" fmla="*/ 0 w 1704"/>
                <a:gd name="T123" fmla="*/ 1 h 12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704"/>
                <a:gd name="T187" fmla="*/ 0 h 1226"/>
                <a:gd name="T188" fmla="*/ 1704 w 1704"/>
                <a:gd name="T189" fmla="*/ 1226 h 122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704" h="1226">
                  <a:moveTo>
                    <a:pt x="1570" y="187"/>
                  </a:moveTo>
                  <a:lnTo>
                    <a:pt x="1534" y="233"/>
                  </a:lnTo>
                  <a:lnTo>
                    <a:pt x="1561" y="290"/>
                  </a:lnTo>
                  <a:lnTo>
                    <a:pt x="1608" y="296"/>
                  </a:lnTo>
                  <a:lnTo>
                    <a:pt x="1622" y="318"/>
                  </a:lnTo>
                  <a:lnTo>
                    <a:pt x="1656" y="320"/>
                  </a:lnTo>
                  <a:lnTo>
                    <a:pt x="1659" y="490"/>
                  </a:lnTo>
                  <a:lnTo>
                    <a:pt x="1642" y="496"/>
                  </a:lnTo>
                  <a:lnTo>
                    <a:pt x="1670" y="550"/>
                  </a:lnTo>
                  <a:lnTo>
                    <a:pt x="1682" y="814"/>
                  </a:lnTo>
                  <a:lnTo>
                    <a:pt x="1704" y="824"/>
                  </a:lnTo>
                  <a:lnTo>
                    <a:pt x="1692" y="983"/>
                  </a:lnTo>
                  <a:lnTo>
                    <a:pt x="1651" y="983"/>
                  </a:lnTo>
                  <a:lnTo>
                    <a:pt x="1640" y="1022"/>
                  </a:lnTo>
                  <a:lnTo>
                    <a:pt x="1626" y="1050"/>
                  </a:lnTo>
                  <a:lnTo>
                    <a:pt x="1608" y="1069"/>
                  </a:lnTo>
                  <a:lnTo>
                    <a:pt x="1587" y="1080"/>
                  </a:lnTo>
                  <a:lnTo>
                    <a:pt x="1565" y="1083"/>
                  </a:lnTo>
                  <a:lnTo>
                    <a:pt x="1542" y="1082"/>
                  </a:lnTo>
                  <a:lnTo>
                    <a:pt x="1519" y="1076"/>
                  </a:lnTo>
                  <a:lnTo>
                    <a:pt x="1496" y="1068"/>
                  </a:lnTo>
                  <a:lnTo>
                    <a:pt x="1490" y="1063"/>
                  </a:lnTo>
                  <a:lnTo>
                    <a:pt x="1485" y="1054"/>
                  </a:lnTo>
                  <a:lnTo>
                    <a:pt x="1480" y="1046"/>
                  </a:lnTo>
                  <a:lnTo>
                    <a:pt x="1475" y="1038"/>
                  </a:lnTo>
                  <a:lnTo>
                    <a:pt x="1471" y="1031"/>
                  </a:lnTo>
                  <a:lnTo>
                    <a:pt x="1466" y="1024"/>
                  </a:lnTo>
                  <a:lnTo>
                    <a:pt x="1460" y="1020"/>
                  </a:lnTo>
                  <a:lnTo>
                    <a:pt x="1455" y="1016"/>
                  </a:lnTo>
                  <a:lnTo>
                    <a:pt x="1449" y="1015"/>
                  </a:lnTo>
                  <a:lnTo>
                    <a:pt x="1437" y="1015"/>
                  </a:lnTo>
                  <a:lnTo>
                    <a:pt x="1423" y="1015"/>
                  </a:lnTo>
                  <a:lnTo>
                    <a:pt x="1406" y="1016"/>
                  </a:lnTo>
                  <a:lnTo>
                    <a:pt x="1385" y="1018"/>
                  </a:lnTo>
                  <a:lnTo>
                    <a:pt x="1364" y="1019"/>
                  </a:lnTo>
                  <a:lnTo>
                    <a:pt x="1339" y="1021"/>
                  </a:lnTo>
                  <a:lnTo>
                    <a:pt x="1315" y="1023"/>
                  </a:lnTo>
                  <a:lnTo>
                    <a:pt x="1290" y="1026"/>
                  </a:lnTo>
                  <a:lnTo>
                    <a:pt x="1264" y="1028"/>
                  </a:lnTo>
                  <a:lnTo>
                    <a:pt x="1241" y="1030"/>
                  </a:lnTo>
                  <a:lnTo>
                    <a:pt x="1218" y="1031"/>
                  </a:lnTo>
                  <a:lnTo>
                    <a:pt x="1198" y="1034"/>
                  </a:lnTo>
                  <a:lnTo>
                    <a:pt x="1180" y="1036"/>
                  </a:lnTo>
                  <a:lnTo>
                    <a:pt x="1165" y="1037"/>
                  </a:lnTo>
                  <a:lnTo>
                    <a:pt x="1154" y="1038"/>
                  </a:lnTo>
                  <a:lnTo>
                    <a:pt x="1152" y="1059"/>
                  </a:lnTo>
                  <a:lnTo>
                    <a:pt x="1148" y="1080"/>
                  </a:lnTo>
                  <a:lnTo>
                    <a:pt x="1145" y="1101"/>
                  </a:lnTo>
                  <a:lnTo>
                    <a:pt x="1139" y="1120"/>
                  </a:lnTo>
                  <a:lnTo>
                    <a:pt x="1132" y="1139"/>
                  </a:lnTo>
                  <a:lnTo>
                    <a:pt x="1124" y="1156"/>
                  </a:lnTo>
                  <a:lnTo>
                    <a:pt x="1115" y="1171"/>
                  </a:lnTo>
                  <a:lnTo>
                    <a:pt x="1103" y="1184"/>
                  </a:lnTo>
                  <a:lnTo>
                    <a:pt x="1092" y="1192"/>
                  </a:lnTo>
                  <a:lnTo>
                    <a:pt x="1079" y="1198"/>
                  </a:lnTo>
                  <a:lnTo>
                    <a:pt x="1065" y="1205"/>
                  </a:lnTo>
                  <a:lnTo>
                    <a:pt x="1050" y="1211"/>
                  </a:lnTo>
                  <a:lnTo>
                    <a:pt x="1034" y="1216"/>
                  </a:lnTo>
                  <a:lnTo>
                    <a:pt x="1018" y="1219"/>
                  </a:lnTo>
                  <a:lnTo>
                    <a:pt x="1001" y="1223"/>
                  </a:lnTo>
                  <a:lnTo>
                    <a:pt x="983" y="1225"/>
                  </a:lnTo>
                  <a:lnTo>
                    <a:pt x="966" y="1226"/>
                  </a:lnTo>
                  <a:lnTo>
                    <a:pt x="949" y="1226"/>
                  </a:lnTo>
                  <a:lnTo>
                    <a:pt x="931" y="1226"/>
                  </a:lnTo>
                  <a:lnTo>
                    <a:pt x="914" y="1225"/>
                  </a:lnTo>
                  <a:lnTo>
                    <a:pt x="898" y="1223"/>
                  </a:lnTo>
                  <a:lnTo>
                    <a:pt x="882" y="1219"/>
                  </a:lnTo>
                  <a:lnTo>
                    <a:pt x="867" y="1216"/>
                  </a:lnTo>
                  <a:lnTo>
                    <a:pt x="852" y="1211"/>
                  </a:lnTo>
                  <a:lnTo>
                    <a:pt x="837" y="1192"/>
                  </a:lnTo>
                  <a:lnTo>
                    <a:pt x="823" y="1172"/>
                  </a:lnTo>
                  <a:lnTo>
                    <a:pt x="809" y="1150"/>
                  </a:lnTo>
                  <a:lnTo>
                    <a:pt x="798" y="1128"/>
                  </a:lnTo>
                  <a:lnTo>
                    <a:pt x="786" y="1104"/>
                  </a:lnTo>
                  <a:lnTo>
                    <a:pt x="776" y="1079"/>
                  </a:lnTo>
                  <a:lnTo>
                    <a:pt x="765" y="1052"/>
                  </a:lnTo>
                  <a:lnTo>
                    <a:pt x="756" y="1024"/>
                  </a:lnTo>
                  <a:lnTo>
                    <a:pt x="739" y="1011"/>
                  </a:lnTo>
                  <a:lnTo>
                    <a:pt x="720" y="1007"/>
                  </a:lnTo>
                  <a:lnTo>
                    <a:pt x="701" y="1007"/>
                  </a:lnTo>
                  <a:lnTo>
                    <a:pt x="682" y="1009"/>
                  </a:lnTo>
                  <a:lnTo>
                    <a:pt x="663" y="1006"/>
                  </a:lnTo>
                  <a:lnTo>
                    <a:pt x="646" y="996"/>
                  </a:lnTo>
                  <a:lnTo>
                    <a:pt x="629" y="973"/>
                  </a:lnTo>
                  <a:lnTo>
                    <a:pt x="614" y="932"/>
                  </a:lnTo>
                  <a:lnTo>
                    <a:pt x="311" y="958"/>
                  </a:lnTo>
                  <a:lnTo>
                    <a:pt x="316" y="974"/>
                  </a:lnTo>
                  <a:lnTo>
                    <a:pt x="319" y="992"/>
                  </a:lnTo>
                  <a:lnTo>
                    <a:pt x="319" y="1011"/>
                  </a:lnTo>
                  <a:lnTo>
                    <a:pt x="317" y="1029"/>
                  </a:lnTo>
                  <a:lnTo>
                    <a:pt x="313" y="1048"/>
                  </a:lnTo>
                  <a:lnTo>
                    <a:pt x="304" y="1063"/>
                  </a:lnTo>
                  <a:lnTo>
                    <a:pt x="293" y="1075"/>
                  </a:lnTo>
                  <a:lnTo>
                    <a:pt x="277" y="1083"/>
                  </a:lnTo>
                  <a:lnTo>
                    <a:pt x="268" y="1087"/>
                  </a:lnTo>
                  <a:lnTo>
                    <a:pt x="262" y="1088"/>
                  </a:lnTo>
                  <a:lnTo>
                    <a:pt x="257" y="1089"/>
                  </a:lnTo>
                  <a:lnTo>
                    <a:pt x="253" y="1090"/>
                  </a:lnTo>
                  <a:lnTo>
                    <a:pt x="246" y="1092"/>
                  </a:lnTo>
                  <a:lnTo>
                    <a:pt x="235" y="1095"/>
                  </a:lnTo>
                  <a:lnTo>
                    <a:pt x="219" y="1098"/>
                  </a:lnTo>
                  <a:lnTo>
                    <a:pt x="197" y="1104"/>
                  </a:lnTo>
                  <a:lnTo>
                    <a:pt x="172" y="1107"/>
                  </a:lnTo>
                  <a:lnTo>
                    <a:pt x="150" y="1105"/>
                  </a:lnTo>
                  <a:lnTo>
                    <a:pt x="132" y="1098"/>
                  </a:lnTo>
                  <a:lnTo>
                    <a:pt x="115" y="1086"/>
                  </a:lnTo>
                  <a:lnTo>
                    <a:pt x="103" y="1071"/>
                  </a:lnTo>
                  <a:lnTo>
                    <a:pt x="92" y="1052"/>
                  </a:lnTo>
                  <a:lnTo>
                    <a:pt x="84" y="1030"/>
                  </a:lnTo>
                  <a:lnTo>
                    <a:pt x="80" y="1006"/>
                  </a:lnTo>
                  <a:lnTo>
                    <a:pt x="75" y="981"/>
                  </a:lnTo>
                  <a:lnTo>
                    <a:pt x="73" y="961"/>
                  </a:lnTo>
                  <a:lnTo>
                    <a:pt x="72" y="948"/>
                  </a:lnTo>
                  <a:lnTo>
                    <a:pt x="68" y="939"/>
                  </a:lnTo>
                  <a:lnTo>
                    <a:pt x="64" y="933"/>
                  </a:lnTo>
                  <a:lnTo>
                    <a:pt x="54" y="930"/>
                  </a:lnTo>
                  <a:lnTo>
                    <a:pt x="41" y="929"/>
                  </a:lnTo>
                  <a:lnTo>
                    <a:pt x="20" y="927"/>
                  </a:lnTo>
                  <a:lnTo>
                    <a:pt x="16" y="887"/>
                  </a:lnTo>
                  <a:lnTo>
                    <a:pt x="8" y="795"/>
                  </a:lnTo>
                  <a:lnTo>
                    <a:pt x="1" y="691"/>
                  </a:lnTo>
                  <a:lnTo>
                    <a:pt x="0" y="617"/>
                  </a:lnTo>
                  <a:lnTo>
                    <a:pt x="6" y="564"/>
                  </a:lnTo>
                  <a:lnTo>
                    <a:pt x="13" y="524"/>
                  </a:lnTo>
                  <a:lnTo>
                    <a:pt x="17" y="501"/>
                  </a:lnTo>
                  <a:lnTo>
                    <a:pt x="20" y="493"/>
                  </a:lnTo>
                  <a:lnTo>
                    <a:pt x="21" y="492"/>
                  </a:lnTo>
                  <a:lnTo>
                    <a:pt x="27" y="486"/>
                  </a:lnTo>
                  <a:lnTo>
                    <a:pt x="34" y="479"/>
                  </a:lnTo>
                  <a:lnTo>
                    <a:pt x="44" y="469"/>
                  </a:lnTo>
                  <a:lnTo>
                    <a:pt x="58" y="456"/>
                  </a:lnTo>
                  <a:lnTo>
                    <a:pt x="74" y="441"/>
                  </a:lnTo>
                  <a:lnTo>
                    <a:pt x="92" y="424"/>
                  </a:lnTo>
                  <a:lnTo>
                    <a:pt x="113" y="406"/>
                  </a:lnTo>
                  <a:lnTo>
                    <a:pt x="136" y="385"/>
                  </a:lnTo>
                  <a:lnTo>
                    <a:pt x="162" y="364"/>
                  </a:lnTo>
                  <a:lnTo>
                    <a:pt x="188" y="341"/>
                  </a:lnTo>
                  <a:lnTo>
                    <a:pt x="217" y="318"/>
                  </a:lnTo>
                  <a:lnTo>
                    <a:pt x="247" y="294"/>
                  </a:lnTo>
                  <a:lnTo>
                    <a:pt x="279" y="270"/>
                  </a:lnTo>
                  <a:lnTo>
                    <a:pt x="313" y="244"/>
                  </a:lnTo>
                  <a:lnTo>
                    <a:pt x="347" y="220"/>
                  </a:lnTo>
                  <a:lnTo>
                    <a:pt x="382" y="196"/>
                  </a:lnTo>
                  <a:lnTo>
                    <a:pt x="416" y="173"/>
                  </a:lnTo>
                  <a:lnTo>
                    <a:pt x="450" y="151"/>
                  </a:lnTo>
                  <a:lnTo>
                    <a:pt x="482" y="130"/>
                  </a:lnTo>
                  <a:lnTo>
                    <a:pt x="513" y="112"/>
                  </a:lnTo>
                  <a:lnTo>
                    <a:pt x="542" y="93"/>
                  </a:lnTo>
                  <a:lnTo>
                    <a:pt x="570" y="76"/>
                  </a:lnTo>
                  <a:lnTo>
                    <a:pt x="595" y="61"/>
                  </a:lnTo>
                  <a:lnTo>
                    <a:pt x="618" y="47"/>
                  </a:lnTo>
                  <a:lnTo>
                    <a:pt x="640" y="36"/>
                  </a:lnTo>
                  <a:lnTo>
                    <a:pt x="657" y="25"/>
                  </a:lnTo>
                  <a:lnTo>
                    <a:pt x="673" y="16"/>
                  </a:lnTo>
                  <a:lnTo>
                    <a:pt x="686" y="9"/>
                  </a:lnTo>
                  <a:lnTo>
                    <a:pt x="694" y="5"/>
                  </a:lnTo>
                  <a:lnTo>
                    <a:pt x="700" y="1"/>
                  </a:lnTo>
                  <a:lnTo>
                    <a:pt x="702" y="0"/>
                  </a:lnTo>
                  <a:lnTo>
                    <a:pt x="1244" y="101"/>
                  </a:lnTo>
                  <a:lnTo>
                    <a:pt x="1264" y="122"/>
                  </a:lnTo>
                  <a:lnTo>
                    <a:pt x="1266" y="120"/>
                  </a:lnTo>
                  <a:lnTo>
                    <a:pt x="1270" y="115"/>
                  </a:lnTo>
                  <a:lnTo>
                    <a:pt x="1277" y="112"/>
                  </a:lnTo>
                  <a:lnTo>
                    <a:pt x="1285" y="109"/>
                  </a:lnTo>
                  <a:lnTo>
                    <a:pt x="1294" y="113"/>
                  </a:lnTo>
                  <a:lnTo>
                    <a:pt x="1301" y="121"/>
                  </a:lnTo>
                  <a:lnTo>
                    <a:pt x="1307" y="130"/>
                  </a:lnTo>
                  <a:lnTo>
                    <a:pt x="1309" y="134"/>
                  </a:lnTo>
                  <a:lnTo>
                    <a:pt x="1354" y="143"/>
                  </a:lnTo>
                  <a:lnTo>
                    <a:pt x="1357" y="139"/>
                  </a:lnTo>
                  <a:lnTo>
                    <a:pt x="1362" y="133"/>
                  </a:lnTo>
                  <a:lnTo>
                    <a:pt x="1370" y="126"/>
                  </a:lnTo>
                  <a:lnTo>
                    <a:pt x="1382" y="122"/>
                  </a:lnTo>
                  <a:lnTo>
                    <a:pt x="1392" y="126"/>
                  </a:lnTo>
                  <a:lnTo>
                    <a:pt x="1397" y="134"/>
                  </a:lnTo>
                  <a:lnTo>
                    <a:pt x="1399" y="143"/>
                  </a:lnTo>
                  <a:lnTo>
                    <a:pt x="1399" y="146"/>
                  </a:lnTo>
                  <a:lnTo>
                    <a:pt x="1428" y="151"/>
                  </a:lnTo>
                  <a:lnTo>
                    <a:pt x="1429" y="149"/>
                  </a:lnTo>
                  <a:lnTo>
                    <a:pt x="1432" y="142"/>
                  </a:lnTo>
                  <a:lnTo>
                    <a:pt x="1437" y="136"/>
                  </a:lnTo>
                  <a:lnTo>
                    <a:pt x="1448" y="134"/>
                  </a:lnTo>
                  <a:lnTo>
                    <a:pt x="1459" y="138"/>
                  </a:lnTo>
                  <a:lnTo>
                    <a:pt x="1467" y="148"/>
                  </a:lnTo>
                  <a:lnTo>
                    <a:pt x="1472" y="158"/>
                  </a:lnTo>
                  <a:lnTo>
                    <a:pt x="1473" y="162"/>
                  </a:lnTo>
                  <a:lnTo>
                    <a:pt x="1570" y="187"/>
                  </a:lnTo>
                  <a:close/>
                </a:path>
              </a:pathLst>
            </a:custGeom>
            <a:solidFill>
              <a:srgbClr val="000000"/>
            </a:solidFill>
            <a:ln w="9525">
              <a:noFill/>
              <a:round/>
              <a:headEnd/>
              <a:tailEnd/>
            </a:ln>
          </p:spPr>
          <p:txBody>
            <a:bodyPr/>
            <a:lstStyle/>
            <a:p>
              <a:endParaRPr lang="tr-TR"/>
            </a:p>
          </p:txBody>
        </p:sp>
        <p:sp>
          <p:nvSpPr>
            <p:cNvPr id="17467" name="Freeform 560"/>
            <p:cNvSpPr>
              <a:spLocks/>
            </p:cNvSpPr>
            <p:nvPr/>
          </p:nvSpPr>
          <p:spPr bwMode="auto">
            <a:xfrm>
              <a:off x="3810" y="2318"/>
              <a:ext cx="348" cy="440"/>
            </a:xfrm>
            <a:custGeom>
              <a:avLst/>
              <a:gdLst>
                <a:gd name="T0" fmla="*/ 1 w 695"/>
                <a:gd name="T1" fmla="*/ 0 h 879"/>
                <a:gd name="T2" fmla="*/ 1 w 695"/>
                <a:gd name="T3" fmla="*/ 1 h 879"/>
                <a:gd name="T4" fmla="*/ 1 w 695"/>
                <a:gd name="T5" fmla="*/ 1 h 879"/>
                <a:gd name="T6" fmla="*/ 1 w 695"/>
                <a:gd name="T7" fmla="*/ 1 h 879"/>
                <a:gd name="T8" fmla="*/ 1 w 695"/>
                <a:gd name="T9" fmla="*/ 1 h 879"/>
                <a:gd name="T10" fmla="*/ 1 w 695"/>
                <a:gd name="T11" fmla="*/ 1 h 879"/>
                <a:gd name="T12" fmla="*/ 1 w 695"/>
                <a:gd name="T13" fmla="*/ 1 h 879"/>
                <a:gd name="T14" fmla="*/ 0 w 695"/>
                <a:gd name="T15" fmla="*/ 1 h 879"/>
                <a:gd name="T16" fmla="*/ 0 w 695"/>
                <a:gd name="T17" fmla="*/ 1 h 879"/>
                <a:gd name="T18" fmla="*/ 1 w 695"/>
                <a:gd name="T19" fmla="*/ 1 h 879"/>
                <a:gd name="T20" fmla="*/ 1 w 695"/>
                <a:gd name="T21" fmla="*/ 1 h 879"/>
                <a:gd name="T22" fmla="*/ 1 w 695"/>
                <a:gd name="T23" fmla="*/ 1 h 879"/>
                <a:gd name="T24" fmla="*/ 1 w 695"/>
                <a:gd name="T25" fmla="*/ 1 h 879"/>
                <a:gd name="T26" fmla="*/ 1 w 695"/>
                <a:gd name="T27" fmla="*/ 1 h 879"/>
                <a:gd name="T28" fmla="*/ 1 w 695"/>
                <a:gd name="T29" fmla="*/ 1 h 879"/>
                <a:gd name="T30" fmla="*/ 1 w 695"/>
                <a:gd name="T31" fmla="*/ 1 h 879"/>
                <a:gd name="T32" fmla="*/ 1 w 695"/>
                <a:gd name="T33" fmla="*/ 1 h 879"/>
                <a:gd name="T34" fmla="*/ 1 w 695"/>
                <a:gd name="T35" fmla="*/ 1 h 879"/>
                <a:gd name="T36" fmla="*/ 1 w 695"/>
                <a:gd name="T37" fmla="*/ 1 h 879"/>
                <a:gd name="T38" fmla="*/ 1 w 695"/>
                <a:gd name="T39" fmla="*/ 1 h 879"/>
                <a:gd name="T40" fmla="*/ 1 w 695"/>
                <a:gd name="T41" fmla="*/ 1 h 879"/>
                <a:gd name="T42" fmla="*/ 1 w 695"/>
                <a:gd name="T43" fmla="*/ 1 h 879"/>
                <a:gd name="T44" fmla="*/ 1 w 695"/>
                <a:gd name="T45" fmla="*/ 1 h 879"/>
                <a:gd name="T46" fmla="*/ 1 w 695"/>
                <a:gd name="T47" fmla="*/ 1 h 879"/>
                <a:gd name="T48" fmla="*/ 1 w 695"/>
                <a:gd name="T49" fmla="*/ 1 h 879"/>
                <a:gd name="T50" fmla="*/ 1 w 695"/>
                <a:gd name="T51" fmla="*/ 1 h 879"/>
                <a:gd name="T52" fmla="*/ 1 w 695"/>
                <a:gd name="T53" fmla="*/ 1 h 879"/>
                <a:gd name="T54" fmla="*/ 1 w 695"/>
                <a:gd name="T55" fmla="*/ 1 h 879"/>
                <a:gd name="T56" fmla="*/ 1 w 695"/>
                <a:gd name="T57" fmla="*/ 1 h 879"/>
                <a:gd name="T58" fmla="*/ 1 w 695"/>
                <a:gd name="T59" fmla="*/ 1 h 879"/>
                <a:gd name="T60" fmla="*/ 1 w 695"/>
                <a:gd name="T61" fmla="*/ 1 h 879"/>
                <a:gd name="T62" fmla="*/ 1 w 695"/>
                <a:gd name="T63" fmla="*/ 1 h 879"/>
                <a:gd name="T64" fmla="*/ 1 w 695"/>
                <a:gd name="T65" fmla="*/ 1 h 879"/>
                <a:gd name="T66" fmla="*/ 1 w 695"/>
                <a:gd name="T67" fmla="*/ 1 h 879"/>
                <a:gd name="T68" fmla="*/ 1 w 695"/>
                <a:gd name="T69" fmla="*/ 1 h 879"/>
                <a:gd name="T70" fmla="*/ 1 w 695"/>
                <a:gd name="T71" fmla="*/ 1 h 879"/>
                <a:gd name="T72" fmla="*/ 1 w 695"/>
                <a:gd name="T73" fmla="*/ 1 h 879"/>
                <a:gd name="T74" fmla="*/ 1 w 695"/>
                <a:gd name="T75" fmla="*/ 1 h 879"/>
                <a:gd name="T76" fmla="*/ 1 w 695"/>
                <a:gd name="T77" fmla="*/ 1 h 879"/>
                <a:gd name="T78" fmla="*/ 1 w 695"/>
                <a:gd name="T79" fmla="*/ 1 h 879"/>
                <a:gd name="T80" fmla="*/ 1 w 695"/>
                <a:gd name="T81" fmla="*/ 1 h 879"/>
                <a:gd name="T82" fmla="*/ 1 w 695"/>
                <a:gd name="T83" fmla="*/ 1 h 879"/>
                <a:gd name="T84" fmla="*/ 1 w 695"/>
                <a:gd name="T85" fmla="*/ 1 h 879"/>
                <a:gd name="T86" fmla="*/ 1 w 695"/>
                <a:gd name="T87" fmla="*/ 1 h 879"/>
                <a:gd name="T88" fmla="*/ 1 w 695"/>
                <a:gd name="T89" fmla="*/ 0 h 87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95"/>
                <a:gd name="T136" fmla="*/ 0 h 879"/>
                <a:gd name="T137" fmla="*/ 695 w 695"/>
                <a:gd name="T138" fmla="*/ 879 h 87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95" h="879">
                  <a:moveTo>
                    <a:pt x="692" y="0"/>
                  </a:moveTo>
                  <a:lnTo>
                    <a:pt x="695" y="743"/>
                  </a:lnTo>
                  <a:lnTo>
                    <a:pt x="598" y="794"/>
                  </a:lnTo>
                  <a:lnTo>
                    <a:pt x="595" y="865"/>
                  </a:lnTo>
                  <a:lnTo>
                    <a:pt x="22" y="879"/>
                  </a:lnTo>
                  <a:lnTo>
                    <a:pt x="17" y="841"/>
                  </a:lnTo>
                  <a:lnTo>
                    <a:pt x="8" y="752"/>
                  </a:lnTo>
                  <a:lnTo>
                    <a:pt x="0" y="650"/>
                  </a:lnTo>
                  <a:lnTo>
                    <a:pt x="0" y="570"/>
                  </a:lnTo>
                  <a:lnTo>
                    <a:pt x="6" y="524"/>
                  </a:lnTo>
                  <a:lnTo>
                    <a:pt x="13" y="493"/>
                  </a:lnTo>
                  <a:lnTo>
                    <a:pt x="16" y="476"/>
                  </a:lnTo>
                  <a:lnTo>
                    <a:pt x="19" y="470"/>
                  </a:lnTo>
                  <a:lnTo>
                    <a:pt x="20" y="469"/>
                  </a:lnTo>
                  <a:lnTo>
                    <a:pt x="23" y="465"/>
                  </a:lnTo>
                  <a:lnTo>
                    <a:pt x="28" y="460"/>
                  </a:lnTo>
                  <a:lnTo>
                    <a:pt x="36" y="452"/>
                  </a:lnTo>
                  <a:lnTo>
                    <a:pt x="45" y="442"/>
                  </a:lnTo>
                  <a:lnTo>
                    <a:pt x="57" y="430"/>
                  </a:lnTo>
                  <a:lnTo>
                    <a:pt x="70" y="417"/>
                  </a:lnTo>
                  <a:lnTo>
                    <a:pt x="87" y="401"/>
                  </a:lnTo>
                  <a:lnTo>
                    <a:pt x="105" y="385"/>
                  </a:lnTo>
                  <a:lnTo>
                    <a:pt x="126" y="366"/>
                  </a:lnTo>
                  <a:lnTo>
                    <a:pt x="149" y="347"/>
                  </a:lnTo>
                  <a:lnTo>
                    <a:pt x="174" y="326"/>
                  </a:lnTo>
                  <a:lnTo>
                    <a:pt x="202" y="304"/>
                  </a:lnTo>
                  <a:lnTo>
                    <a:pt x="233" y="280"/>
                  </a:lnTo>
                  <a:lnTo>
                    <a:pt x="265" y="257"/>
                  </a:lnTo>
                  <a:lnTo>
                    <a:pt x="300" y="231"/>
                  </a:lnTo>
                  <a:lnTo>
                    <a:pt x="336" y="206"/>
                  </a:lnTo>
                  <a:lnTo>
                    <a:pt x="371" y="183"/>
                  </a:lnTo>
                  <a:lnTo>
                    <a:pt x="407" y="160"/>
                  </a:lnTo>
                  <a:lnTo>
                    <a:pt x="442" y="138"/>
                  </a:lnTo>
                  <a:lnTo>
                    <a:pt x="475" y="119"/>
                  </a:lnTo>
                  <a:lnTo>
                    <a:pt x="508" y="99"/>
                  </a:lnTo>
                  <a:lnTo>
                    <a:pt x="538" y="82"/>
                  </a:lnTo>
                  <a:lnTo>
                    <a:pt x="567" y="65"/>
                  </a:lnTo>
                  <a:lnTo>
                    <a:pt x="594" y="51"/>
                  </a:lnTo>
                  <a:lnTo>
                    <a:pt x="618" y="38"/>
                  </a:lnTo>
                  <a:lnTo>
                    <a:pt x="640" y="26"/>
                  </a:lnTo>
                  <a:lnTo>
                    <a:pt x="657" y="17"/>
                  </a:lnTo>
                  <a:lnTo>
                    <a:pt x="672" y="10"/>
                  </a:lnTo>
                  <a:lnTo>
                    <a:pt x="682" y="4"/>
                  </a:lnTo>
                  <a:lnTo>
                    <a:pt x="689" y="1"/>
                  </a:lnTo>
                  <a:lnTo>
                    <a:pt x="692" y="0"/>
                  </a:lnTo>
                  <a:close/>
                </a:path>
              </a:pathLst>
            </a:custGeom>
            <a:solidFill>
              <a:srgbClr val="00D828"/>
            </a:solidFill>
            <a:ln w="9525">
              <a:noFill/>
              <a:round/>
              <a:headEnd/>
              <a:tailEnd/>
            </a:ln>
          </p:spPr>
          <p:txBody>
            <a:bodyPr/>
            <a:lstStyle/>
            <a:p>
              <a:endParaRPr lang="tr-TR"/>
            </a:p>
          </p:txBody>
        </p:sp>
        <p:sp>
          <p:nvSpPr>
            <p:cNvPr id="17468" name="Freeform 561"/>
            <p:cNvSpPr>
              <a:spLocks/>
            </p:cNvSpPr>
            <p:nvPr/>
          </p:nvSpPr>
          <p:spPr bwMode="auto">
            <a:xfrm>
              <a:off x="4174" y="2320"/>
              <a:ext cx="181" cy="361"/>
            </a:xfrm>
            <a:custGeom>
              <a:avLst/>
              <a:gdLst>
                <a:gd name="T0" fmla="*/ 0 w 361"/>
                <a:gd name="T1" fmla="*/ 0 h 723"/>
                <a:gd name="T2" fmla="*/ 0 w 361"/>
                <a:gd name="T3" fmla="*/ 0 h 723"/>
                <a:gd name="T4" fmla="*/ 1 w 361"/>
                <a:gd name="T5" fmla="*/ 0 h 723"/>
                <a:gd name="T6" fmla="*/ 1 w 361"/>
                <a:gd name="T7" fmla="*/ 0 h 723"/>
                <a:gd name="T8" fmla="*/ 1 w 361"/>
                <a:gd name="T9" fmla="*/ 0 h 723"/>
                <a:gd name="T10" fmla="*/ 1 w 361"/>
                <a:gd name="T11" fmla="*/ 0 h 723"/>
                <a:gd name="T12" fmla="*/ 1 w 361"/>
                <a:gd name="T13" fmla="*/ 0 h 723"/>
                <a:gd name="T14" fmla="*/ 1 w 361"/>
                <a:gd name="T15" fmla="*/ 0 h 723"/>
                <a:gd name="T16" fmla="*/ 0 w 361"/>
                <a:gd name="T17" fmla="*/ 0 h 7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1"/>
                <a:gd name="T28" fmla="*/ 0 h 723"/>
                <a:gd name="T29" fmla="*/ 361 w 361"/>
                <a:gd name="T30" fmla="*/ 723 h 72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1" h="723">
                  <a:moveTo>
                    <a:pt x="0" y="0"/>
                  </a:moveTo>
                  <a:lnTo>
                    <a:pt x="0" y="723"/>
                  </a:lnTo>
                  <a:lnTo>
                    <a:pt x="16" y="711"/>
                  </a:lnTo>
                  <a:lnTo>
                    <a:pt x="19" y="641"/>
                  </a:lnTo>
                  <a:lnTo>
                    <a:pt x="16" y="183"/>
                  </a:lnTo>
                  <a:lnTo>
                    <a:pt x="284" y="77"/>
                  </a:lnTo>
                  <a:lnTo>
                    <a:pt x="350" y="82"/>
                  </a:lnTo>
                  <a:lnTo>
                    <a:pt x="361" y="73"/>
                  </a:lnTo>
                  <a:lnTo>
                    <a:pt x="0" y="0"/>
                  </a:lnTo>
                  <a:close/>
                </a:path>
              </a:pathLst>
            </a:custGeom>
            <a:solidFill>
              <a:srgbClr val="006600"/>
            </a:solidFill>
            <a:ln w="9525">
              <a:noFill/>
              <a:round/>
              <a:headEnd/>
              <a:tailEnd/>
            </a:ln>
          </p:spPr>
          <p:txBody>
            <a:bodyPr/>
            <a:lstStyle/>
            <a:p>
              <a:endParaRPr lang="tr-TR"/>
            </a:p>
          </p:txBody>
        </p:sp>
        <p:sp>
          <p:nvSpPr>
            <p:cNvPr id="17469" name="Freeform 562"/>
            <p:cNvSpPr>
              <a:spLocks/>
            </p:cNvSpPr>
            <p:nvPr/>
          </p:nvSpPr>
          <p:spPr bwMode="auto">
            <a:xfrm>
              <a:off x="3862" y="2772"/>
              <a:ext cx="52" cy="64"/>
            </a:xfrm>
            <a:custGeom>
              <a:avLst/>
              <a:gdLst>
                <a:gd name="T0" fmla="*/ 0 w 105"/>
                <a:gd name="T1" fmla="*/ 0 h 127"/>
                <a:gd name="T2" fmla="*/ 0 w 105"/>
                <a:gd name="T3" fmla="*/ 1 h 127"/>
                <a:gd name="T4" fmla="*/ 0 w 105"/>
                <a:gd name="T5" fmla="*/ 1 h 127"/>
                <a:gd name="T6" fmla="*/ 0 w 105"/>
                <a:gd name="T7" fmla="*/ 1 h 127"/>
                <a:gd name="T8" fmla="*/ 0 w 105"/>
                <a:gd name="T9" fmla="*/ 1 h 127"/>
                <a:gd name="T10" fmla="*/ 0 w 105"/>
                <a:gd name="T11" fmla="*/ 1 h 127"/>
                <a:gd name="T12" fmla="*/ 0 w 105"/>
                <a:gd name="T13" fmla="*/ 1 h 127"/>
                <a:gd name="T14" fmla="*/ 0 w 105"/>
                <a:gd name="T15" fmla="*/ 1 h 127"/>
                <a:gd name="T16" fmla="*/ 0 w 105"/>
                <a:gd name="T17" fmla="*/ 1 h 127"/>
                <a:gd name="T18" fmla="*/ 0 w 105"/>
                <a:gd name="T19" fmla="*/ 1 h 127"/>
                <a:gd name="T20" fmla="*/ 0 w 105"/>
                <a:gd name="T21" fmla="*/ 1 h 127"/>
                <a:gd name="T22" fmla="*/ 0 w 105"/>
                <a:gd name="T23" fmla="*/ 1 h 127"/>
                <a:gd name="T24" fmla="*/ 0 w 105"/>
                <a:gd name="T25" fmla="*/ 1 h 127"/>
                <a:gd name="T26" fmla="*/ 0 w 105"/>
                <a:gd name="T27" fmla="*/ 1 h 127"/>
                <a:gd name="T28" fmla="*/ 0 w 105"/>
                <a:gd name="T29" fmla="*/ 1 h 127"/>
                <a:gd name="T30" fmla="*/ 0 w 105"/>
                <a:gd name="T31" fmla="*/ 1 h 127"/>
                <a:gd name="T32" fmla="*/ 0 w 105"/>
                <a:gd name="T33" fmla="*/ 1 h 127"/>
                <a:gd name="T34" fmla="*/ 0 w 105"/>
                <a:gd name="T35" fmla="*/ 1 h 127"/>
                <a:gd name="T36" fmla="*/ 0 w 105"/>
                <a:gd name="T37" fmla="*/ 1 h 127"/>
                <a:gd name="T38" fmla="*/ 0 w 105"/>
                <a:gd name="T39" fmla="*/ 1 h 127"/>
                <a:gd name="T40" fmla="*/ 0 w 105"/>
                <a:gd name="T41" fmla="*/ 1 h 127"/>
                <a:gd name="T42" fmla="*/ 0 w 105"/>
                <a:gd name="T43" fmla="*/ 1 h 127"/>
                <a:gd name="T44" fmla="*/ 0 w 105"/>
                <a:gd name="T45" fmla="*/ 1 h 127"/>
                <a:gd name="T46" fmla="*/ 0 w 105"/>
                <a:gd name="T47" fmla="*/ 1 h 127"/>
                <a:gd name="T48" fmla="*/ 0 w 105"/>
                <a:gd name="T49" fmla="*/ 1 h 127"/>
                <a:gd name="T50" fmla="*/ 0 w 105"/>
                <a:gd name="T51" fmla="*/ 1 h 127"/>
                <a:gd name="T52" fmla="*/ 0 w 105"/>
                <a:gd name="T53" fmla="*/ 1 h 127"/>
                <a:gd name="T54" fmla="*/ 0 w 105"/>
                <a:gd name="T55" fmla="*/ 1 h 127"/>
                <a:gd name="T56" fmla="*/ 0 w 105"/>
                <a:gd name="T57" fmla="*/ 1 h 127"/>
                <a:gd name="T58" fmla="*/ 0 w 105"/>
                <a:gd name="T59" fmla="*/ 1 h 127"/>
                <a:gd name="T60" fmla="*/ 0 w 105"/>
                <a:gd name="T61" fmla="*/ 1 h 127"/>
                <a:gd name="T62" fmla="*/ 0 w 105"/>
                <a:gd name="T63" fmla="*/ 1 h 127"/>
                <a:gd name="T64" fmla="*/ 0 w 105"/>
                <a:gd name="T65" fmla="*/ 0 h 12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5"/>
                <a:gd name="T100" fmla="*/ 0 h 127"/>
                <a:gd name="T101" fmla="*/ 105 w 105"/>
                <a:gd name="T102" fmla="*/ 127 h 12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5" h="127">
                  <a:moveTo>
                    <a:pt x="53" y="0"/>
                  </a:moveTo>
                  <a:lnTo>
                    <a:pt x="43" y="1"/>
                  </a:lnTo>
                  <a:lnTo>
                    <a:pt x="32" y="5"/>
                  </a:lnTo>
                  <a:lnTo>
                    <a:pt x="23" y="10"/>
                  </a:lnTo>
                  <a:lnTo>
                    <a:pt x="16" y="18"/>
                  </a:lnTo>
                  <a:lnTo>
                    <a:pt x="9" y="28"/>
                  </a:lnTo>
                  <a:lnTo>
                    <a:pt x="5" y="38"/>
                  </a:lnTo>
                  <a:lnTo>
                    <a:pt x="1" y="51"/>
                  </a:lnTo>
                  <a:lnTo>
                    <a:pt x="0" y="63"/>
                  </a:lnTo>
                  <a:lnTo>
                    <a:pt x="1" y="76"/>
                  </a:lnTo>
                  <a:lnTo>
                    <a:pt x="5" y="89"/>
                  </a:lnTo>
                  <a:lnTo>
                    <a:pt x="9" y="99"/>
                  </a:lnTo>
                  <a:lnTo>
                    <a:pt x="16" y="108"/>
                  </a:lnTo>
                  <a:lnTo>
                    <a:pt x="23" y="116"/>
                  </a:lnTo>
                  <a:lnTo>
                    <a:pt x="32" y="122"/>
                  </a:lnTo>
                  <a:lnTo>
                    <a:pt x="43" y="126"/>
                  </a:lnTo>
                  <a:lnTo>
                    <a:pt x="53" y="127"/>
                  </a:lnTo>
                  <a:lnTo>
                    <a:pt x="63" y="126"/>
                  </a:lnTo>
                  <a:lnTo>
                    <a:pt x="74" y="122"/>
                  </a:lnTo>
                  <a:lnTo>
                    <a:pt x="82" y="116"/>
                  </a:lnTo>
                  <a:lnTo>
                    <a:pt x="90" y="108"/>
                  </a:lnTo>
                  <a:lnTo>
                    <a:pt x="96" y="99"/>
                  </a:lnTo>
                  <a:lnTo>
                    <a:pt x="100" y="89"/>
                  </a:lnTo>
                  <a:lnTo>
                    <a:pt x="104" y="76"/>
                  </a:lnTo>
                  <a:lnTo>
                    <a:pt x="105" y="63"/>
                  </a:lnTo>
                  <a:lnTo>
                    <a:pt x="104" y="51"/>
                  </a:lnTo>
                  <a:lnTo>
                    <a:pt x="100" y="38"/>
                  </a:lnTo>
                  <a:lnTo>
                    <a:pt x="96" y="28"/>
                  </a:lnTo>
                  <a:lnTo>
                    <a:pt x="90" y="18"/>
                  </a:lnTo>
                  <a:lnTo>
                    <a:pt x="82" y="10"/>
                  </a:lnTo>
                  <a:lnTo>
                    <a:pt x="74" y="5"/>
                  </a:lnTo>
                  <a:lnTo>
                    <a:pt x="63" y="1"/>
                  </a:lnTo>
                  <a:lnTo>
                    <a:pt x="53" y="0"/>
                  </a:lnTo>
                  <a:close/>
                </a:path>
              </a:pathLst>
            </a:custGeom>
            <a:solidFill>
              <a:srgbClr val="FFFFFF"/>
            </a:solidFill>
            <a:ln w="9525">
              <a:noFill/>
              <a:round/>
              <a:headEnd/>
              <a:tailEnd/>
            </a:ln>
          </p:spPr>
          <p:txBody>
            <a:bodyPr/>
            <a:lstStyle/>
            <a:p>
              <a:endParaRPr lang="tr-TR"/>
            </a:p>
          </p:txBody>
        </p:sp>
        <p:sp>
          <p:nvSpPr>
            <p:cNvPr id="17470" name="Freeform 563"/>
            <p:cNvSpPr>
              <a:spLocks/>
            </p:cNvSpPr>
            <p:nvPr/>
          </p:nvSpPr>
          <p:spPr bwMode="auto">
            <a:xfrm>
              <a:off x="4216" y="2713"/>
              <a:ext cx="63" cy="149"/>
            </a:xfrm>
            <a:custGeom>
              <a:avLst/>
              <a:gdLst>
                <a:gd name="T0" fmla="*/ 1 w 126"/>
                <a:gd name="T1" fmla="*/ 0 h 300"/>
                <a:gd name="T2" fmla="*/ 1 w 126"/>
                <a:gd name="T3" fmla="*/ 0 h 300"/>
                <a:gd name="T4" fmla="*/ 1 w 126"/>
                <a:gd name="T5" fmla="*/ 0 h 300"/>
                <a:gd name="T6" fmla="*/ 1 w 126"/>
                <a:gd name="T7" fmla="*/ 0 h 300"/>
                <a:gd name="T8" fmla="*/ 1 w 126"/>
                <a:gd name="T9" fmla="*/ 0 h 300"/>
                <a:gd name="T10" fmla="*/ 1 w 126"/>
                <a:gd name="T11" fmla="*/ 0 h 300"/>
                <a:gd name="T12" fmla="*/ 1 w 126"/>
                <a:gd name="T13" fmla="*/ 0 h 300"/>
                <a:gd name="T14" fmla="*/ 1 w 126"/>
                <a:gd name="T15" fmla="*/ 0 h 300"/>
                <a:gd name="T16" fmla="*/ 0 w 126"/>
                <a:gd name="T17" fmla="*/ 0 h 300"/>
                <a:gd name="T18" fmla="*/ 1 w 126"/>
                <a:gd name="T19" fmla="*/ 0 h 300"/>
                <a:gd name="T20" fmla="*/ 1 w 126"/>
                <a:gd name="T21" fmla="*/ 0 h 300"/>
                <a:gd name="T22" fmla="*/ 1 w 126"/>
                <a:gd name="T23" fmla="*/ 0 h 300"/>
                <a:gd name="T24" fmla="*/ 1 w 126"/>
                <a:gd name="T25" fmla="*/ 0 h 300"/>
                <a:gd name="T26" fmla="*/ 1 w 126"/>
                <a:gd name="T27" fmla="*/ 0 h 300"/>
                <a:gd name="T28" fmla="*/ 1 w 126"/>
                <a:gd name="T29" fmla="*/ 0 h 300"/>
                <a:gd name="T30" fmla="*/ 1 w 126"/>
                <a:gd name="T31" fmla="*/ 0 h 300"/>
                <a:gd name="T32" fmla="*/ 1 w 126"/>
                <a:gd name="T33" fmla="*/ 0 h 300"/>
                <a:gd name="T34" fmla="*/ 1 w 126"/>
                <a:gd name="T35" fmla="*/ 0 h 300"/>
                <a:gd name="T36" fmla="*/ 1 w 126"/>
                <a:gd name="T37" fmla="*/ 0 h 300"/>
                <a:gd name="T38" fmla="*/ 1 w 126"/>
                <a:gd name="T39" fmla="*/ 0 h 300"/>
                <a:gd name="T40" fmla="*/ 1 w 126"/>
                <a:gd name="T41" fmla="*/ 0 h 300"/>
                <a:gd name="T42" fmla="*/ 1 w 126"/>
                <a:gd name="T43" fmla="*/ 0 h 300"/>
                <a:gd name="T44" fmla="*/ 1 w 126"/>
                <a:gd name="T45" fmla="*/ 0 h 300"/>
                <a:gd name="T46" fmla="*/ 1 w 126"/>
                <a:gd name="T47" fmla="*/ 0 h 300"/>
                <a:gd name="T48" fmla="*/ 1 w 126"/>
                <a:gd name="T49" fmla="*/ 0 h 300"/>
                <a:gd name="T50" fmla="*/ 1 w 126"/>
                <a:gd name="T51" fmla="*/ 0 h 300"/>
                <a:gd name="T52" fmla="*/ 1 w 126"/>
                <a:gd name="T53" fmla="*/ 0 h 300"/>
                <a:gd name="T54" fmla="*/ 1 w 126"/>
                <a:gd name="T55" fmla="*/ 0 h 300"/>
                <a:gd name="T56" fmla="*/ 1 w 126"/>
                <a:gd name="T57" fmla="*/ 0 h 300"/>
                <a:gd name="T58" fmla="*/ 1 w 126"/>
                <a:gd name="T59" fmla="*/ 0 h 300"/>
                <a:gd name="T60" fmla="*/ 1 w 126"/>
                <a:gd name="T61" fmla="*/ 0 h 300"/>
                <a:gd name="T62" fmla="*/ 1 w 126"/>
                <a:gd name="T63" fmla="*/ 0 h 300"/>
                <a:gd name="T64" fmla="*/ 1 w 126"/>
                <a:gd name="T65" fmla="*/ 0 h 3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6"/>
                <a:gd name="T100" fmla="*/ 0 h 300"/>
                <a:gd name="T101" fmla="*/ 126 w 126"/>
                <a:gd name="T102" fmla="*/ 300 h 3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6" h="300">
                  <a:moveTo>
                    <a:pt x="64" y="0"/>
                  </a:moveTo>
                  <a:lnTo>
                    <a:pt x="51" y="4"/>
                  </a:lnTo>
                  <a:lnTo>
                    <a:pt x="39" y="12"/>
                  </a:lnTo>
                  <a:lnTo>
                    <a:pt x="28" y="25"/>
                  </a:lnTo>
                  <a:lnTo>
                    <a:pt x="18" y="44"/>
                  </a:lnTo>
                  <a:lnTo>
                    <a:pt x="11" y="67"/>
                  </a:lnTo>
                  <a:lnTo>
                    <a:pt x="4" y="92"/>
                  </a:lnTo>
                  <a:lnTo>
                    <a:pt x="1" y="121"/>
                  </a:lnTo>
                  <a:lnTo>
                    <a:pt x="0" y="151"/>
                  </a:lnTo>
                  <a:lnTo>
                    <a:pt x="1" y="181"/>
                  </a:lnTo>
                  <a:lnTo>
                    <a:pt x="4" y="210"/>
                  </a:lnTo>
                  <a:lnTo>
                    <a:pt x="11" y="234"/>
                  </a:lnTo>
                  <a:lnTo>
                    <a:pt x="18" y="256"/>
                  </a:lnTo>
                  <a:lnTo>
                    <a:pt x="28" y="274"/>
                  </a:lnTo>
                  <a:lnTo>
                    <a:pt x="39" y="288"/>
                  </a:lnTo>
                  <a:lnTo>
                    <a:pt x="51" y="296"/>
                  </a:lnTo>
                  <a:lnTo>
                    <a:pt x="64" y="300"/>
                  </a:lnTo>
                  <a:lnTo>
                    <a:pt x="77" y="296"/>
                  </a:lnTo>
                  <a:lnTo>
                    <a:pt x="88" y="288"/>
                  </a:lnTo>
                  <a:lnTo>
                    <a:pt x="99" y="274"/>
                  </a:lnTo>
                  <a:lnTo>
                    <a:pt x="108" y="256"/>
                  </a:lnTo>
                  <a:lnTo>
                    <a:pt x="116" y="234"/>
                  </a:lnTo>
                  <a:lnTo>
                    <a:pt x="122" y="210"/>
                  </a:lnTo>
                  <a:lnTo>
                    <a:pt x="125" y="181"/>
                  </a:lnTo>
                  <a:lnTo>
                    <a:pt x="126" y="151"/>
                  </a:lnTo>
                  <a:lnTo>
                    <a:pt x="125" y="121"/>
                  </a:lnTo>
                  <a:lnTo>
                    <a:pt x="122" y="92"/>
                  </a:lnTo>
                  <a:lnTo>
                    <a:pt x="116" y="67"/>
                  </a:lnTo>
                  <a:lnTo>
                    <a:pt x="108" y="44"/>
                  </a:lnTo>
                  <a:lnTo>
                    <a:pt x="99" y="25"/>
                  </a:lnTo>
                  <a:lnTo>
                    <a:pt x="88" y="12"/>
                  </a:lnTo>
                  <a:lnTo>
                    <a:pt x="77" y="4"/>
                  </a:lnTo>
                  <a:lnTo>
                    <a:pt x="64" y="0"/>
                  </a:lnTo>
                  <a:close/>
                </a:path>
              </a:pathLst>
            </a:custGeom>
            <a:solidFill>
              <a:srgbClr val="FFFFFF"/>
            </a:solidFill>
            <a:ln w="9525">
              <a:noFill/>
              <a:round/>
              <a:headEnd/>
              <a:tailEnd/>
            </a:ln>
          </p:spPr>
          <p:txBody>
            <a:bodyPr/>
            <a:lstStyle/>
            <a:p>
              <a:endParaRPr lang="tr-TR"/>
            </a:p>
          </p:txBody>
        </p:sp>
        <p:sp>
          <p:nvSpPr>
            <p:cNvPr id="17471" name="Freeform 564"/>
            <p:cNvSpPr>
              <a:spLocks/>
            </p:cNvSpPr>
            <p:nvPr/>
          </p:nvSpPr>
          <p:spPr bwMode="auto">
            <a:xfrm>
              <a:off x="4337" y="2366"/>
              <a:ext cx="234" cy="38"/>
            </a:xfrm>
            <a:custGeom>
              <a:avLst/>
              <a:gdLst>
                <a:gd name="T0" fmla="*/ 1 w 467"/>
                <a:gd name="T1" fmla="*/ 0 h 77"/>
                <a:gd name="T2" fmla="*/ 1 w 467"/>
                <a:gd name="T3" fmla="*/ 0 h 77"/>
                <a:gd name="T4" fmla="*/ 1 w 467"/>
                <a:gd name="T5" fmla="*/ 0 h 77"/>
                <a:gd name="T6" fmla="*/ 1 w 467"/>
                <a:gd name="T7" fmla="*/ 0 h 77"/>
                <a:gd name="T8" fmla="*/ 1 w 467"/>
                <a:gd name="T9" fmla="*/ 0 h 77"/>
                <a:gd name="T10" fmla="*/ 1 w 467"/>
                <a:gd name="T11" fmla="*/ 0 h 77"/>
                <a:gd name="T12" fmla="*/ 1 w 467"/>
                <a:gd name="T13" fmla="*/ 0 h 77"/>
                <a:gd name="T14" fmla="*/ 1 w 467"/>
                <a:gd name="T15" fmla="*/ 0 h 77"/>
                <a:gd name="T16" fmla="*/ 1 w 467"/>
                <a:gd name="T17" fmla="*/ 0 h 77"/>
                <a:gd name="T18" fmla="*/ 1 w 467"/>
                <a:gd name="T19" fmla="*/ 0 h 77"/>
                <a:gd name="T20" fmla="*/ 1 w 467"/>
                <a:gd name="T21" fmla="*/ 0 h 77"/>
                <a:gd name="T22" fmla="*/ 1 w 467"/>
                <a:gd name="T23" fmla="*/ 0 h 77"/>
                <a:gd name="T24" fmla="*/ 1 w 467"/>
                <a:gd name="T25" fmla="*/ 0 h 77"/>
                <a:gd name="T26" fmla="*/ 1 w 467"/>
                <a:gd name="T27" fmla="*/ 0 h 77"/>
                <a:gd name="T28" fmla="*/ 1 w 467"/>
                <a:gd name="T29" fmla="*/ 0 h 77"/>
                <a:gd name="T30" fmla="*/ 1 w 467"/>
                <a:gd name="T31" fmla="*/ 0 h 77"/>
                <a:gd name="T32" fmla="*/ 1 w 467"/>
                <a:gd name="T33" fmla="*/ 0 h 77"/>
                <a:gd name="T34" fmla="*/ 1 w 467"/>
                <a:gd name="T35" fmla="*/ 0 h 77"/>
                <a:gd name="T36" fmla="*/ 1 w 467"/>
                <a:gd name="T37" fmla="*/ 0 h 77"/>
                <a:gd name="T38" fmla="*/ 1 w 467"/>
                <a:gd name="T39" fmla="*/ 0 h 77"/>
                <a:gd name="T40" fmla="*/ 1 w 467"/>
                <a:gd name="T41" fmla="*/ 0 h 77"/>
                <a:gd name="T42" fmla="*/ 1 w 467"/>
                <a:gd name="T43" fmla="*/ 0 h 77"/>
                <a:gd name="T44" fmla="*/ 1 w 467"/>
                <a:gd name="T45" fmla="*/ 0 h 77"/>
                <a:gd name="T46" fmla="*/ 1 w 467"/>
                <a:gd name="T47" fmla="*/ 0 h 77"/>
                <a:gd name="T48" fmla="*/ 1 w 467"/>
                <a:gd name="T49" fmla="*/ 0 h 77"/>
                <a:gd name="T50" fmla="*/ 0 w 467"/>
                <a:gd name="T51" fmla="*/ 0 h 77"/>
                <a:gd name="T52" fmla="*/ 1 w 467"/>
                <a:gd name="T53" fmla="*/ 0 h 77"/>
                <a:gd name="T54" fmla="*/ 1 w 467"/>
                <a:gd name="T55" fmla="*/ 0 h 77"/>
                <a:gd name="T56" fmla="*/ 1 w 467"/>
                <a:gd name="T57" fmla="*/ 0 h 77"/>
                <a:gd name="T58" fmla="*/ 1 w 467"/>
                <a:gd name="T59" fmla="*/ 0 h 77"/>
                <a:gd name="T60" fmla="*/ 1 w 467"/>
                <a:gd name="T61" fmla="*/ 0 h 77"/>
                <a:gd name="T62" fmla="*/ 1 w 467"/>
                <a:gd name="T63" fmla="*/ 0 h 77"/>
                <a:gd name="T64" fmla="*/ 1 w 467"/>
                <a:gd name="T65" fmla="*/ 0 h 77"/>
                <a:gd name="T66" fmla="*/ 1 w 467"/>
                <a:gd name="T67" fmla="*/ 0 h 77"/>
                <a:gd name="T68" fmla="*/ 1 w 467"/>
                <a:gd name="T69" fmla="*/ 0 h 77"/>
                <a:gd name="T70" fmla="*/ 1 w 467"/>
                <a:gd name="T71" fmla="*/ 0 h 77"/>
                <a:gd name="T72" fmla="*/ 1 w 467"/>
                <a:gd name="T73" fmla="*/ 0 h 77"/>
                <a:gd name="T74" fmla="*/ 1 w 467"/>
                <a:gd name="T75" fmla="*/ 0 h 77"/>
                <a:gd name="T76" fmla="*/ 1 w 467"/>
                <a:gd name="T77" fmla="*/ 0 h 77"/>
                <a:gd name="T78" fmla="*/ 1 w 467"/>
                <a:gd name="T79" fmla="*/ 0 h 77"/>
                <a:gd name="T80" fmla="*/ 1 w 467"/>
                <a:gd name="T81" fmla="*/ 0 h 77"/>
                <a:gd name="T82" fmla="*/ 1 w 467"/>
                <a:gd name="T83" fmla="*/ 0 h 77"/>
                <a:gd name="T84" fmla="*/ 1 w 467"/>
                <a:gd name="T85" fmla="*/ 0 h 77"/>
                <a:gd name="T86" fmla="*/ 1 w 467"/>
                <a:gd name="T87" fmla="*/ 0 h 77"/>
                <a:gd name="T88" fmla="*/ 1 w 467"/>
                <a:gd name="T89" fmla="*/ 0 h 77"/>
                <a:gd name="T90" fmla="*/ 1 w 467"/>
                <a:gd name="T91" fmla="*/ 0 h 77"/>
                <a:gd name="T92" fmla="*/ 1 w 467"/>
                <a:gd name="T93" fmla="*/ 0 h 77"/>
                <a:gd name="T94" fmla="*/ 1 w 467"/>
                <a:gd name="T95" fmla="*/ 0 h 77"/>
                <a:gd name="T96" fmla="*/ 1 w 467"/>
                <a:gd name="T97" fmla="*/ 0 h 77"/>
                <a:gd name="T98" fmla="*/ 1 w 467"/>
                <a:gd name="T99" fmla="*/ 0 h 7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67"/>
                <a:gd name="T151" fmla="*/ 0 h 77"/>
                <a:gd name="T152" fmla="*/ 467 w 467"/>
                <a:gd name="T153" fmla="*/ 77 h 7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67" h="77">
                  <a:moveTo>
                    <a:pt x="467" y="77"/>
                  </a:moveTo>
                  <a:lnTo>
                    <a:pt x="465" y="77"/>
                  </a:lnTo>
                  <a:lnTo>
                    <a:pt x="461" y="75"/>
                  </a:lnTo>
                  <a:lnTo>
                    <a:pt x="452" y="74"/>
                  </a:lnTo>
                  <a:lnTo>
                    <a:pt x="442" y="72"/>
                  </a:lnTo>
                  <a:lnTo>
                    <a:pt x="428" y="70"/>
                  </a:lnTo>
                  <a:lnTo>
                    <a:pt x="412" y="67"/>
                  </a:lnTo>
                  <a:lnTo>
                    <a:pt x="395" y="65"/>
                  </a:lnTo>
                  <a:lnTo>
                    <a:pt x="375" y="62"/>
                  </a:lnTo>
                  <a:lnTo>
                    <a:pt x="353" y="58"/>
                  </a:lnTo>
                  <a:lnTo>
                    <a:pt x="331" y="55"/>
                  </a:lnTo>
                  <a:lnTo>
                    <a:pt x="308" y="51"/>
                  </a:lnTo>
                  <a:lnTo>
                    <a:pt x="284" y="49"/>
                  </a:lnTo>
                  <a:lnTo>
                    <a:pt x="259" y="45"/>
                  </a:lnTo>
                  <a:lnTo>
                    <a:pt x="233" y="42"/>
                  </a:lnTo>
                  <a:lnTo>
                    <a:pt x="209" y="38"/>
                  </a:lnTo>
                  <a:lnTo>
                    <a:pt x="184" y="36"/>
                  </a:lnTo>
                  <a:lnTo>
                    <a:pt x="139" y="32"/>
                  </a:lnTo>
                  <a:lnTo>
                    <a:pt x="101" y="27"/>
                  </a:lnTo>
                  <a:lnTo>
                    <a:pt x="70" y="24"/>
                  </a:lnTo>
                  <a:lnTo>
                    <a:pt x="46" y="21"/>
                  </a:lnTo>
                  <a:lnTo>
                    <a:pt x="27" y="19"/>
                  </a:lnTo>
                  <a:lnTo>
                    <a:pt x="15" y="18"/>
                  </a:lnTo>
                  <a:lnTo>
                    <a:pt x="8" y="17"/>
                  </a:lnTo>
                  <a:lnTo>
                    <a:pt x="5" y="17"/>
                  </a:lnTo>
                  <a:lnTo>
                    <a:pt x="0" y="0"/>
                  </a:lnTo>
                  <a:lnTo>
                    <a:pt x="2" y="0"/>
                  </a:lnTo>
                  <a:lnTo>
                    <a:pt x="6" y="2"/>
                  </a:lnTo>
                  <a:lnTo>
                    <a:pt x="15" y="2"/>
                  </a:lnTo>
                  <a:lnTo>
                    <a:pt x="26" y="3"/>
                  </a:lnTo>
                  <a:lnTo>
                    <a:pt x="40" y="5"/>
                  </a:lnTo>
                  <a:lnTo>
                    <a:pt x="56" y="6"/>
                  </a:lnTo>
                  <a:lnTo>
                    <a:pt x="74" y="9"/>
                  </a:lnTo>
                  <a:lnTo>
                    <a:pt x="95" y="11"/>
                  </a:lnTo>
                  <a:lnTo>
                    <a:pt x="116" y="14"/>
                  </a:lnTo>
                  <a:lnTo>
                    <a:pt x="139" y="17"/>
                  </a:lnTo>
                  <a:lnTo>
                    <a:pt x="163" y="20"/>
                  </a:lnTo>
                  <a:lnTo>
                    <a:pt x="187" y="24"/>
                  </a:lnTo>
                  <a:lnTo>
                    <a:pt x="213" y="27"/>
                  </a:lnTo>
                  <a:lnTo>
                    <a:pt x="238" y="30"/>
                  </a:lnTo>
                  <a:lnTo>
                    <a:pt x="263" y="34"/>
                  </a:lnTo>
                  <a:lnTo>
                    <a:pt x="288" y="38"/>
                  </a:lnTo>
                  <a:lnTo>
                    <a:pt x="333" y="47"/>
                  </a:lnTo>
                  <a:lnTo>
                    <a:pt x="371" y="53"/>
                  </a:lnTo>
                  <a:lnTo>
                    <a:pt x="402" y="60"/>
                  </a:lnTo>
                  <a:lnTo>
                    <a:pt x="427" y="66"/>
                  </a:lnTo>
                  <a:lnTo>
                    <a:pt x="446" y="71"/>
                  </a:lnTo>
                  <a:lnTo>
                    <a:pt x="458" y="74"/>
                  </a:lnTo>
                  <a:lnTo>
                    <a:pt x="465" y="75"/>
                  </a:lnTo>
                  <a:lnTo>
                    <a:pt x="467" y="77"/>
                  </a:lnTo>
                  <a:close/>
                </a:path>
              </a:pathLst>
            </a:custGeom>
            <a:solidFill>
              <a:srgbClr val="FFFFFF"/>
            </a:solidFill>
            <a:ln w="9525">
              <a:noFill/>
              <a:round/>
              <a:headEnd/>
              <a:tailEnd/>
            </a:ln>
          </p:spPr>
          <p:txBody>
            <a:bodyPr/>
            <a:lstStyle/>
            <a:p>
              <a:endParaRPr lang="tr-TR"/>
            </a:p>
          </p:txBody>
        </p:sp>
        <p:sp>
          <p:nvSpPr>
            <p:cNvPr id="17472" name="Freeform 565"/>
            <p:cNvSpPr>
              <a:spLocks/>
            </p:cNvSpPr>
            <p:nvPr/>
          </p:nvSpPr>
          <p:spPr bwMode="auto">
            <a:xfrm>
              <a:off x="4322" y="2386"/>
              <a:ext cx="313" cy="329"/>
            </a:xfrm>
            <a:custGeom>
              <a:avLst/>
              <a:gdLst>
                <a:gd name="T0" fmla="*/ 1 w 624"/>
                <a:gd name="T1" fmla="*/ 1 h 657"/>
                <a:gd name="T2" fmla="*/ 1 w 624"/>
                <a:gd name="T3" fmla="*/ 1 h 657"/>
                <a:gd name="T4" fmla="*/ 1 w 624"/>
                <a:gd name="T5" fmla="*/ 0 h 657"/>
                <a:gd name="T6" fmla="*/ 0 w 624"/>
                <a:gd name="T7" fmla="*/ 0 h 657"/>
                <a:gd name="T8" fmla="*/ 1 w 624"/>
                <a:gd name="T9" fmla="*/ 1 h 657"/>
                <a:gd name="T10" fmla="*/ 1 w 624"/>
                <a:gd name="T11" fmla="*/ 1 h 657"/>
                <a:gd name="T12" fmla="*/ 1 w 624"/>
                <a:gd name="T13" fmla="*/ 1 h 657"/>
                <a:gd name="T14" fmla="*/ 1 w 624"/>
                <a:gd name="T15" fmla="*/ 1 h 657"/>
                <a:gd name="T16" fmla="*/ 0 60000 65536"/>
                <a:gd name="T17" fmla="*/ 0 60000 65536"/>
                <a:gd name="T18" fmla="*/ 0 60000 65536"/>
                <a:gd name="T19" fmla="*/ 0 60000 65536"/>
                <a:gd name="T20" fmla="*/ 0 60000 65536"/>
                <a:gd name="T21" fmla="*/ 0 60000 65536"/>
                <a:gd name="T22" fmla="*/ 0 60000 65536"/>
                <a:gd name="T23" fmla="*/ 0 60000 65536"/>
                <a:gd name="T24" fmla="*/ 0 w 624"/>
                <a:gd name="T25" fmla="*/ 0 h 657"/>
                <a:gd name="T26" fmla="*/ 624 w 624"/>
                <a:gd name="T27" fmla="*/ 657 h 6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24" h="657">
                  <a:moveTo>
                    <a:pt x="486" y="68"/>
                  </a:moveTo>
                  <a:lnTo>
                    <a:pt x="483" y="55"/>
                  </a:lnTo>
                  <a:lnTo>
                    <a:pt x="20" y="0"/>
                  </a:lnTo>
                  <a:lnTo>
                    <a:pt x="0" y="0"/>
                  </a:lnTo>
                  <a:lnTo>
                    <a:pt x="26" y="637"/>
                  </a:lnTo>
                  <a:lnTo>
                    <a:pt x="624" y="657"/>
                  </a:lnTo>
                  <a:lnTo>
                    <a:pt x="616" y="387"/>
                  </a:lnTo>
                  <a:lnTo>
                    <a:pt x="486" y="68"/>
                  </a:lnTo>
                  <a:close/>
                </a:path>
              </a:pathLst>
            </a:custGeom>
            <a:solidFill>
              <a:srgbClr val="FFC43D"/>
            </a:solidFill>
            <a:ln w="9525">
              <a:noFill/>
              <a:round/>
              <a:headEnd/>
              <a:tailEnd/>
            </a:ln>
          </p:spPr>
          <p:txBody>
            <a:bodyPr/>
            <a:lstStyle/>
            <a:p>
              <a:endParaRPr lang="tr-TR"/>
            </a:p>
          </p:txBody>
        </p:sp>
        <p:sp>
          <p:nvSpPr>
            <p:cNvPr id="17473" name="Freeform 566"/>
            <p:cNvSpPr>
              <a:spLocks/>
            </p:cNvSpPr>
            <p:nvPr/>
          </p:nvSpPr>
          <p:spPr bwMode="auto">
            <a:xfrm>
              <a:off x="4431" y="2575"/>
              <a:ext cx="137" cy="123"/>
            </a:xfrm>
            <a:custGeom>
              <a:avLst/>
              <a:gdLst>
                <a:gd name="T0" fmla="*/ 0 w 276"/>
                <a:gd name="T1" fmla="*/ 1 h 245"/>
                <a:gd name="T2" fmla="*/ 0 w 276"/>
                <a:gd name="T3" fmla="*/ 0 h 245"/>
                <a:gd name="T4" fmla="*/ 0 w 276"/>
                <a:gd name="T5" fmla="*/ 1 h 245"/>
                <a:gd name="T6" fmla="*/ 0 w 276"/>
                <a:gd name="T7" fmla="*/ 1 h 245"/>
                <a:gd name="T8" fmla="*/ 0 w 276"/>
                <a:gd name="T9" fmla="*/ 1 h 245"/>
                <a:gd name="T10" fmla="*/ 0 60000 65536"/>
                <a:gd name="T11" fmla="*/ 0 60000 65536"/>
                <a:gd name="T12" fmla="*/ 0 60000 65536"/>
                <a:gd name="T13" fmla="*/ 0 60000 65536"/>
                <a:gd name="T14" fmla="*/ 0 60000 65536"/>
                <a:gd name="T15" fmla="*/ 0 w 276"/>
                <a:gd name="T16" fmla="*/ 0 h 245"/>
                <a:gd name="T17" fmla="*/ 276 w 276"/>
                <a:gd name="T18" fmla="*/ 245 h 245"/>
              </a:gdLst>
              <a:ahLst/>
              <a:cxnLst>
                <a:cxn ang="T10">
                  <a:pos x="T0" y="T1"/>
                </a:cxn>
                <a:cxn ang="T11">
                  <a:pos x="T2" y="T3"/>
                </a:cxn>
                <a:cxn ang="T12">
                  <a:pos x="T4" y="T5"/>
                </a:cxn>
                <a:cxn ang="T13">
                  <a:pos x="T6" y="T7"/>
                </a:cxn>
                <a:cxn ang="T14">
                  <a:pos x="T8" y="T9"/>
                </a:cxn>
              </a:cxnLst>
              <a:rect l="T15" t="T16" r="T17" b="T18"/>
              <a:pathLst>
                <a:path w="276" h="245">
                  <a:moveTo>
                    <a:pt x="272" y="2"/>
                  </a:moveTo>
                  <a:lnTo>
                    <a:pt x="0" y="0"/>
                  </a:lnTo>
                  <a:lnTo>
                    <a:pt x="14" y="234"/>
                  </a:lnTo>
                  <a:lnTo>
                    <a:pt x="276" y="245"/>
                  </a:lnTo>
                  <a:lnTo>
                    <a:pt x="272" y="2"/>
                  </a:lnTo>
                  <a:close/>
                </a:path>
              </a:pathLst>
            </a:custGeom>
            <a:solidFill>
              <a:srgbClr val="000000"/>
            </a:solidFill>
            <a:ln w="9525">
              <a:noFill/>
              <a:round/>
              <a:headEnd/>
              <a:tailEnd/>
            </a:ln>
          </p:spPr>
          <p:txBody>
            <a:bodyPr/>
            <a:lstStyle/>
            <a:p>
              <a:endParaRPr lang="tr-TR"/>
            </a:p>
          </p:txBody>
        </p:sp>
        <p:sp>
          <p:nvSpPr>
            <p:cNvPr id="17474" name="Freeform 567"/>
            <p:cNvSpPr>
              <a:spLocks/>
            </p:cNvSpPr>
            <p:nvPr/>
          </p:nvSpPr>
          <p:spPr bwMode="auto">
            <a:xfrm>
              <a:off x="4582" y="2654"/>
              <a:ext cx="43" cy="27"/>
            </a:xfrm>
            <a:custGeom>
              <a:avLst/>
              <a:gdLst>
                <a:gd name="T0" fmla="*/ 0 w 88"/>
                <a:gd name="T1" fmla="*/ 0 h 55"/>
                <a:gd name="T2" fmla="*/ 0 w 88"/>
                <a:gd name="T3" fmla="*/ 0 h 55"/>
                <a:gd name="T4" fmla="*/ 0 w 88"/>
                <a:gd name="T5" fmla="*/ 0 h 55"/>
                <a:gd name="T6" fmla="*/ 0 w 88"/>
                <a:gd name="T7" fmla="*/ 0 h 55"/>
                <a:gd name="T8" fmla="*/ 0 w 88"/>
                <a:gd name="T9" fmla="*/ 0 h 55"/>
                <a:gd name="T10" fmla="*/ 0 60000 65536"/>
                <a:gd name="T11" fmla="*/ 0 60000 65536"/>
                <a:gd name="T12" fmla="*/ 0 60000 65536"/>
                <a:gd name="T13" fmla="*/ 0 60000 65536"/>
                <a:gd name="T14" fmla="*/ 0 60000 65536"/>
                <a:gd name="T15" fmla="*/ 0 w 88"/>
                <a:gd name="T16" fmla="*/ 0 h 55"/>
                <a:gd name="T17" fmla="*/ 88 w 88"/>
                <a:gd name="T18" fmla="*/ 55 h 55"/>
              </a:gdLst>
              <a:ahLst/>
              <a:cxnLst>
                <a:cxn ang="T10">
                  <a:pos x="T0" y="T1"/>
                </a:cxn>
                <a:cxn ang="T11">
                  <a:pos x="T2" y="T3"/>
                </a:cxn>
                <a:cxn ang="T12">
                  <a:pos x="T4" y="T5"/>
                </a:cxn>
                <a:cxn ang="T13">
                  <a:pos x="T6" y="T7"/>
                </a:cxn>
                <a:cxn ang="T14">
                  <a:pos x="T8" y="T9"/>
                </a:cxn>
              </a:cxnLst>
              <a:rect l="T15" t="T16" r="T17" b="T18"/>
              <a:pathLst>
                <a:path w="88" h="55">
                  <a:moveTo>
                    <a:pt x="0" y="6"/>
                  </a:moveTo>
                  <a:lnTo>
                    <a:pt x="3" y="55"/>
                  </a:lnTo>
                  <a:lnTo>
                    <a:pt x="88" y="55"/>
                  </a:lnTo>
                  <a:lnTo>
                    <a:pt x="88" y="0"/>
                  </a:lnTo>
                  <a:lnTo>
                    <a:pt x="0" y="6"/>
                  </a:lnTo>
                  <a:close/>
                </a:path>
              </a:pathLst>
            </a:custGeom>
            <a:solidFill>
              <a:srgbClr val="000000"/>
            </a:solidFill>
            <a:ln w="9525">
              <a:noFill/>
              <a:round/>
              <a:headEnd/>
              <a:tailEnd/>
            </a:ln>
          </p:spPr>
          <p:txBody>
            <a:bodyPr/>
            <a:lstStyle/>
            <a:p>
              <a:endParaRPr lang="tr-TR"/>
            </a:p>
          </p:txBody>
        </p:sp>
        <p:sp>
          <p:nvSpPr>
            <p:cNvPr id="17475" name="Freeform 568"/>
            <p:cNvSpPr>
              <a:spLocks/>
            </p:cNvSpPr>
            <p:nvPr/>
          </p:nvSpPr>
          <p:spPr bwMode="auto">
            <a:xfrm>
              <a:off x="4362" y="2650"/>
              <a:ext cx="51" cy="28"/>
            </a:xfrm>
            <a:custGeom>
              <a:avLst/>
              <a:gdLst>
                <a:gd name="T0" fmla="*/ 0 w 103"/>
                <a:gd name="T1" fmla="*/ 0 h 57"/>
                <a:gd name="T2" fmla="*/ 0 w 103"/>
                <a:gd name="T3" fmla="*/ 0 h 57"/>
                <a:gd name="T4" fmla="*/ 0 w 103"/>
                <a:gd name="T5" fmla="*/ 0 h 57"/>
                <a:gd name="T6" fmla="*/ 0 w 103"/>
                <a:gd name="T7" fmla="*/ 0 h 57"/>
                <a:gd name="T8" fmla="*/ 0 w 103"/>
                <a:gd name="T9" fmla="*/ 0 h 57"/>
                <a:gd name="T10" fmla="*/ 0 60000 65536"/>
                <a:gd name="T11" fmla="*/ 0 60000 65536"/>
                <a:gd name="T12" fmla="*/ 0 60000 65536"/>
                <a:gd name="T13" fmla="*/ 0 60000 65536"/>
                <a:gd name="T14" fmla="*/ 0 60000 65536"/>
                <a:gd name="T15" fmla="*/ 0 w 103"/>
                <a:gd name="T16" fmla="*/ 0 h 57"/>
                <a:gd name="T17" fmla="*/ 103 w 103"/>
                <a:gd name="T18" fmla="*/ 57 h 57"/>
              </a:gdLst>
              <a:ahLst/>
              <a:cxnLst>
                <a:cxn ang="T10">
                  <a:pos x="T0" y="T1"/>
                </a:cxn>
                <a:cxn ang="T11">
                  <a:pos x="T2" y="T3"/>
                </a:cxn>
                <a:cxn ang="T12">
                  <a:pos x="T4" y="T5"/>
                </a:cxn>
                <a:cxn ang="T13">
                  <a:pos x="T6" y="T7"/>
                </a:cxn>
                <a:cxn ang="T14">
                  <a:pos x="T8" y="T9"/>
                </a:cxn>
              </a:cxnLst>
              <a:rect l="T15" t="T16" r="T17" b="T18"/>
              <a:pathLst>
                <a:path w="103" h="57">
                  <a:moveTo>
                    <a:pt x="100" y="3"/>
                  </a:moveTo>
                  <a:lnTo>
                    <a:pt x="103" y="57"/>
                  </a:lnTo>
                  <a:lnTo>
                    <a:pt x="5" y="55"/>
                  </a:lnTo>
                  <a:lnTo>
                    <a:pt x="0" y="0"/>
                  </a:lnTo>
                  <a:lnTo>
                    <a:pt x="100" y="3"/>
                  </a:lnTo>
                  <a:close/>
                </a:path>
              </a:pathLst>
            </a:custGeom>
            <a:solidFill>
              <a:srgbClr val="000000"/>
            </a:solidFill>
            <a:ln w="9525">
              <a:noFill/>
              <a:round/>
              <a:headEnd/>
              <a:tailEnd/>
            </a:ln>
          </p:spPr>
          <p:txBody>
            <a:bodyPr/>
            <a:lstStyle/>
            <a:p>
              <a:endParaRPr lang="tr-TR"/>
            </a:p>
          </p:txBody>
        </p:sp>
        <p:sp>
          <p:nvSpPr>
            <p:cNvPr id="17476" name="Freeform 569"/>
            <p:cNvSpPr>
              <a:spLocks/>
            </p:cNvSpPr>
            <p:nvPr/>
          </p:nvSpPr>
          <p:spPr bwMode="auto">
            <a:xfrm>
              <a:off x="4336" y="2714"/>
              <a:ext cx="311" cy="88"/>
            </a:xfrm>
            <a:custGeom>
              <a:avLst/>
              <a:gdLst>
                <a:gd name="T0" fmla="*/ 0 w 624"/>
                <a:gd name="T1" fmla="*/ 0 h 178"/>
                <a:gd name="T2" fmla="*/ 0 w 624"/>
                <a:gd name="T3" fmla="*/ 0 h 178"/>
                <a:gd name="T4" fmla="*/ 0 w 624"/>
                <a:gd name="T5" fmla="*/ 0 h 178"/>
                <a:gd name="T6" fmla="*/ 0 w 624"/>
                <a:gd name="T7" fmla="*/ 0 h 178"/>
                <a:gd name="T8" fmla="*/ 0 w 624"/>
                <a:gd name="T9" fmla="*/ 0 h 178"/>
                <a:gd name="T10" fmla="*/ 0 60000 65536"/>
                <a:gd name="T11" fmla="*/ 0 60000 65536"/>
                <a:gd name="T12" fmla="*/ 0 60000 65536"/>
                <a:gd name="T13" fmla="*/ 0 60000 65536"/>
                <a:gd name="T14" fmla="*/ 0 60000 65536"/>
                <a:gd name="T15" fmla="*/ 0 w 624"/>
                <a:gd name="T16" fmla="*/ 0 h 178"/>
                <a:gd name="T17" fmla="*/ 624 w 624"/>
                <a:gd name="T18" fmla="*/ 178 h 178"/>
              </a:gdLst>
              <a:ahLst/>
              <a:cxnLst>
                <a:cxn ang="T10">
                  <a:pos x="T0" y="T1"/>
                </a:cxn>
                <a:cxn ang="T11">
                  <a:pos x="T2" y="T3"/>
                </a:cxn>
                <a:cxn ang="T12">
                  <a:pos x="T4" y="T5"/>
                </a:cxn>
                <a:cxn ang="T13">
                  <a:pos x="T6" y="T7"/>
                </a:cxn>
                <a:cxn ang="T14">
                  <a:pos x="T8" y="T9"/>
                </a:cxn>
              </a:cxnLst>
              <a:rect l="T15" t="T16" r="T17" b="T18"/>
              <a:pathLst>
                <a:path w="624" h="178">
                  <a:moveTo>
                    <a:pt x="0" y="0"/>
                  </a:moveTo>
                  <a:lnTo>
                    <a:pt x="6" y="178"/>
                  </a:lnTo>
                  <a:lnTo>
                    <a:pt x="606" y="152"/>
                  </a:lnTo>
                  <a:lnTo>
                    <a:pt x="624" y="16"/>
                  </a:lnTo>
                  <a:lnTo>
                    <a:pt x="0" y="0"/>
                  </a:lnTo>
                  <a:close/>
                </a:path>
              </a:pathLst>
            </a:custGeom>
            <a:solidFill>
              <a:srgbClr val="FFFFFF"/>
            </a:solidFill>
            <a:ln w="9525">
              <a:noFill/>
              <a:round/>
              <a:headEnd/>
              <a:tailEnd/>
            </a:ln>
          </p:spPr>
          <p:txBody>
            <a:bodyPr/>
            <a:lstStyle/>
            <a:p>
              <a:endParaRPr lang="tr-TR"/>
            </a:p>
          </p:txBody>
        </p:sp>
        <p:sp>
          <p:nvSpPr>
            <p:cNvPr id="17477" name="Freeform 570"/>
            <p:cNvSpPr>
              <a:spLocks/>
            </p:cNvSpPr>
            <p:nvPr/>
          </p:nvSpPr>
          <p:spPr bwMode="auto">
            <a:xfrm>
              <a:off x="4469" y="2736"/>
              <a:ext cx="80" cy="39"/>
            </a:xfrm>
            <a:custGeom>
              <a:avLst/>
              <a:gdLst>
                <a:gd name="T0" fmla="*/ 0 w 161"/>
                <a:gd name="T1" fmla="*/ 0 h 79"/>
                <a:gd name="T2" fmla="*/ 0 w 161"/>
                <a:gd name="T3" fmla="*/ 0 h 79"/>
                <a:gd name="T4" fmla="*/ 0 w 161"/>
                <a:gd name="T5" fmla="*/ 0 h 79"/>
                <a:gd name="T6" fmla="*/ 0 w 161"/>
                <a:gd name="T7" fmla="*/ 0 h 79"/>
                <a:gd name="T8" fmla="*/ 0 w 161"/>
                <a:gd name="T9" fmla="*/ 0 h 79"/>
                <a:gd name="T10" fmla="*/ 0 60000 65536"/>
                <a:gd name="T11" fmla="*/ 0 60000 65536"/>
                <a:gd name="T12" fmla="*/ 0 60000 65536"/>
                <a:gd name="T13" fmla="*/ 0 60000 65536"/>
                <a:gd name="T14" fmla="*/ 0 60000 65536"/>
                <a:gd name="T15" fmla="*/ 0 w 161"/>
                <a:gd name="T16" fmla="*/ 0 h 79"/>
                <a:gd name="T17" fmla="*/ 161 w 161"/>
                <a:gd name="T18" fmla="*/ 79 h 79"/>
              </a:gdLst>
              <a:ahLst/>
              <a:cxnLst>
                <a:cxn ang="T10">
                  <a:pos x="T0" y="T1"/>
                </a:cxn>
                <a:cxn ang="T11">
                  <a:pos x="T2" y="T3"/>
                </a:cxn>
                <a:cxn ang="T12">
                  <a:pos x="T4" y="T5"/>
                </a:cxn>
                <a:cxn ang="T13">
                  <a:pos x="T6" y="T7"/>
                </a:cxn>
                <a:cxn ang="T14">
                  <a:pos x="T8" y="T9"/>
                </a:cxn>
              </a:cxnLst>
              <a:rect l="T15" t="T16" r="T17" b="T18"/>
              <a:pathLst>
                <a:path w="161" h="79">
                  <a:moveTo>
                    <a:pt x="0" y="0"/>
                  </a:moveTo>
                  <a:lnTo>
                    <a:pt x="0" y="79"/>
                  </a:lnTo>
                  <a:lnTo>
                    <a:pt x="161" y="74"/>
                  </a:lnTo>
                  <a:lnTo>
                    <a:pt x="156" y="0"/>
                  </a:lnTo>
                  <a:lnTo>
                    <a:pt x="0" y="0"/>
                  </a:lnTo>
                  <a:close/>
                </a:path>
              </a:pathLst>
            </a:custGeom>
            <a:solidFill>
              <a:srgbClr val="000000"/>
            </a:solidFill>
            <a:ln w="9525">
              <a:noFill/>
              <a:round/>
              <a:headEnd/>
              <a:tailEnd/>
            </a:ln>
          </p:spPr>
          <p:txBody>
            <a:bodyPr/>
            <a:lstStyle/>
            <a:p>
              <a:endParaRPr lang="tr-TR"/>
            </a:p>
          </p:txBody>
        </p:sp>
        <p:sp>
          <p:nvSpPr>
            <p:cNvPr id="17478" name="Freeform 571"/>
            <p:cNvSpPr>
              <a:spLocks/>
            </p:cNvSpPr>
            <p:nvPr/>
          </p:nvSpPr>
          <p:spPr bwMode="auto">
            <a:xfrm>
              <a:off x="4190" y="2379"/>
              <a:ext cx="136" cy="410"/>
            </a:xfrm>
            <a:custGeom>
              <a:avLst/>
              <a:gdLst>
                <a:gd name="T0" fmla="*/ 1 w 272"/>
                <a:gd name="T1" fmla="*/ 0 h 818"/>
                <a:gd name="T2" fmla="*/ 0 w 272"/>
                <a:gd name="T3" fmla="*/ 1 h 818"/>
                <a:gd name="T4" fmla="*/ 0 w 272"/>
                <a:gd name="T5" fmla="*/ 1 h 818"/>
                <a:gd name="T6" fmla="*/ 1 w 272"/>
                <a:gd name="T7" fmla="*/ 1 h 818"/>
                <a:gd name="T8" fmla="*/ 1 w 272"/>
                <a:gd name="T9" fmla="*/ 1 h 818"/>
                <a:gd name="T10" fmla="*/ 1 w 272"/>
                <a:gd name="T11" fmla="*/ 1 h 818"/>
                <a:gd name="T12" fmla="*/ 1 w 272"/>
                <a:gd name="T13" fmla="*/ 1 h 818"/>
                <a:gd name="T14" fmla="*/ 1 w 272"/>
                <a:gd name="T15" fmla="*/ 1 h 818"/>
                <a:gd name="T16" fmla="*/ 1 w 272"/>
                <a:gd name="T17" fmla="*/ 1 h 818"/>
                <a:gd name="T18" fmla="*/ 1 w 272"/>
                <a:gd name="T19" fmla="*/ 1 h 818"/>
                <a:gd name="T20" fmla="*/ 1 w 272"/>
                <a:gd name="T21" fmla="*/ 1 h 818"/>
                <a:gd name="T22" fmla="*/ 1 w 272"/>
                <a:gd name="T23" fmla="*/ 1 h 818"/>
                <a:gd name="T24" fmla="*/ 1 w 272"/>
                <a:gd name="T25" fmla="*/ 1 h 818"/>
                <a:gd name="T26" fmla="*/ 1 w 272"/>
                <a:gd name="T27" fmla="*/ 1 h 818"/>
                <a:gd name="T28" fmla="*/ 1 w 272"/>
                <a:gd name="T29" fmla="*/ 1 h 818"/>
                <a:gd name="T30" fmla="*/ 1 w 272"/>
                <a:gd name="T31" fmla="*/ 1 h 818"/>
                <a:gd name="T32" fmla="*/ 1 w 272"/>
                <a:gd name="T33" fmla="*/ 1 h 818"/>
                <a:gd name="T34" fmla="*/ 1 w 272"/>
                <a:gd name="T35" fmla="*/ 1 h 818"/>
                <a:gd name="T36" fmla="*/ 1 w 272"/>
                <a:gd name="T37" fmla="*/ 1 h 818"/>
                <a:gd name="T38" fmla="*/ 1 w 272"/>
                <a:gd name="T39" fmla="*/ 1 h 818"/>
                <a:gd name="T40" fmla="*/ 1 w 272"/>
                <a:gd name="T41" fmla="*/ 1 h 818"/>
                <a:gd name="T42" fmla="*/ 1 w 272"/>
                <a:gd name="T43" fmla="*/ 1 h 818"/>
                <a:gd name="T44" fmla="*/ 1 w 272"/>
                <a:gd name="T45" fmla="*/ 0 h 8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72"/>
                <a:gd name="T70" fmla="*/ 0 h 818"/>
                <a:gd name="T71" fmla="*/ 272 w 272"/>
                <a:gd name="T72" fmla="*/ 818 h 81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72" h="818">
                  <a:moveTo>
                    <a:pt x="238" y="0"/>
                  </a:moveTo>
                  <a:lnTo>
                    <a:pt x="0" y="71"/>
                  </a:lnTo>
                  <a:lnTo>
                    <a:pt x="0" y="600"/>
                  </a:lnTo>
                  <a:lnTo>
                    <a:pt x="2" y="597"/>
                  </a:lnTo>
                  <a:lnTo>
                    <a:pt x="8" y="589"/>
                  </a:lnTo>
                  <a:lnTo>
                    <a:pt x="18" y="577"/>
                  </a:lnTo>
                  <a:lnTo>
                    <a:pt x="31" y="567"/>
                  </a:lnTo>
                  <a:lnTo>
                    <a:pt x="47" y="559"/>
                  </a:lnTo>
                  <a:lnTo>
                    <a:pt x="65" y="555"/>
                  </a:lnTo>
                  <a:lnTo>
                    <a:pt x="85" y="561"/>
                  </a:lnTo>
                  <a:lnTo>
                    <a:pt x="107" y="576"/>
                  </a:lnTo>
                  <a:lnTo>
                    <a:pt x="128" y="603"/>
                  </a:lnTo>
                  <a:lnTo>
                    <a:pt x="147" y="636"/>
                  </a:lnTo>
                  <a:lnTo>
                    <a:pt x="165" y="675"/>
                  </a:lnTo>
                  <a:lnTo>
                    <a:pt x="178" y="714"/>
                  </a:lnTo>
                  <a:lnTo>
                    <a:pt x="190" y="751"/>
                  </a:lnTo>
                  <a:lnTo>
                    <a:pt x="199" y="781"/>
                  </a:lnTo>
                  <a:lnTo>
                    <a:pt x="204" y="802"/>
                  </a:lnTo>
                  <a:lnTo>
                    <a:pt x="206" y="810"/>
                  </a:lnTo>
                  <a:lnTo>
                    <a:pt x="264" y="818"/>
                  </a:lnTo>
                  <a:lnTo>
                    <a:pt x="242" y="679"/>
                  </a:lnTo>
                  <a:lnTo>
                    <a:pt x="272" y="668"/>
                  </a:lnTo>
                  <a:lnTo>
                    <a:pt x="238" y="0"/>
                  </a:lnTo>
                  <a:close/>
                </a:path>
              </a:pathLst>
            </a:custGeom>
            <a:solidFill>
              <a:srgbClr val="C46300"/>
            </a:solidFill>
            <a:ln w="9525">
              <a:noFill/>
              <a:round/>
              <a:headEnd/>
              <a:tailEnd/>
            </a:ln>
          </p:spPr>
          <p:txBody>
            <a:bodyPr/>
            <a:lstStyle/>
            <a:p>
              <a:endParaRPr lang="tr-TR"/>
            </a:p>
          </p:txBody>
        </p:sp>
        <p:sp>
          <p:nvSpPr>
            <p:cNvPr id="17479" name="Freeform 572"/>
            <p:cNvSpPr>
              <a:spLocks/>
            </p:cNvSpPr>
            <p:nvPr/>
          </p:nvSpPr>
          <p:spPr bwMode="auto">
            <a:xfrm>
              <a:off x="4237" y="2396"/>
              <a:ext cx="63" cy="143"/>
            </a:xfrm>
            <a:custGeom>
              <a:avLst/>
              <a:gdLst>
                <a:gd name="T0" fmla="*/ 0 w 127"/>
                <a:gd name="T1" fmla="*/ 0 h 286"/>
                <a:gd name="T2" fmla="*/ 0 w 127"/>
                <a:gd name="T3" fmla="*/ 1 h 286"/>
                <a:gd name="T4" fmla="*/ 0 w 127"/>
                <a:gd name="T5" fmla="*/ 1 h 286"/>
                <a:gd name="T6" fmla="*/ 0 w 127"/>
                <a:gd name="T7" fmla="*/ 1 h 286"/>
                <a:gd name="T8" fmla="*/ 0 w 127"/>
                <a:gd name="T9" fmla="*/ 0 h 286"/>
                <a:gd name="T10" fmla="*/ 0 60000 65536"/>
                <a:gd name="T11" fmla="*/ 0 60000 65536"/>
                <a:gd name="T12" fmla="*/ 0 60000 65536"/>
                <a:gd name="T13" fmla="*/ 0 60000 65536"/>
                <a:gd name="T14" fmla="*/ 0 60000 65536"/>
                <a:gd name="T15" fmla="*/ 0 w 127"/>
                <a:gd name="T16" fmla="*/ 0 h 286"/>
                <a:gd name="T17" fmla="*/ 127 w 127"/>
                <a:gd name="T18" fmla="*/ 286 h 286"/>
              </a:gdLst>
              <a:ahLst/>
              <a:cxnLst>
                <a:cxn ang="T10">
                  <a:pos x="T0" y="T1"/>
                </a:cxn>
                <a:cxn ang="T11">
                  <a:pos x="T2" y="T3"/>
                </a:cxn>
                <a:cxn ang="T12">
                  <a:pos x="T4" y="T5"/>
                </a:cxn>
                <a:cxn ang="T13">
                  <a:pos x="T6" y="T7"/>
                </a:cxn>
                <a:cxn ang="T14">
                  <a:pos x="T8" y="T9"/>
                </a:cxn>
              </a:cxnLst>
              <a:rect l="T15" t="T16" r="T17" b="T18"/>
              <a:pathLst>
                <a:path w="127" h="286">
                  <a:moveTo>
                    <a:pt x="127" y="0"/>
                  </a:moveTo>
                  <a:lnTo>
                    <a:pt x="0" y="36"/>
                  </a:lnTo>
                  <a:lnTo>
                    <a:pt x="2" y="286"/>
                  </a:lnTo>
                  <a:lnTo>
                    <a:pt x="125" y="246"/>
                  </a:lnTo>
                  <a:lnTo>
                    <a:pt x="127" y="0"/>
                  </a:lnTo>
                  <a:close/>
                </a:path>
              </a:pathLst>
            </a:custGeom>
            <a:solidFill>
              <a:srgbClr val="000000"/>
            </a:solidFill>
            <a:ln w="9525">
              <a:noFill/>
              <a:round/>
              <a:headEnd/>
              <a:tailEnd/>
            </a:ln>
          </p:spPr>
          <p:txBody>
            <a:bodyPr/>
            <a:lstStyle/>
            <a:p>
              <a:endParaRPr lang="tr-TR"/>
            </a:p>
          </p:txBody>
        </p:sp>
        <p:sp>
          <p:nvSpPr>
            <p:cNvPr id="17480" name="Freeform 573"/>
            <p:cNvSpPr>
              <a:spLocks/>
            </p:cNvSpPr>
            <p:nvPr/>
          </p:nvSpPr>
          <p:spPr bwMode="auto">
            <a:xfrm>
              <a:off x="4212" y="2413"/>
              <a:ext cx="19" cy="217"/>
            </a:xfrm>
            <a:custGeom>
              <a:avLst/>
              <a:gdLst>
                <a:gd name="T0" fmla="*/ 1 w 38"/>
                <a:gd name="T1" fmla="*/ 0 h 434"/>
                <a:gd name="T2" fmla="*/ 0 w 38"/>
                <a:gd name="T3" fmla="*/ 1 h 434"/>
                <a:gd name="T4" fmla="*/ 1 w 38"/>
                <a:gd name="T5" fmla="*/ 1 h 434"/>
                <a:gd name="T6" fmla="*/ 1 w 38"/>
                <a:gd name="T7" fmla="*/ 0 h 434"/>
                <a:gd name="T8" fmla="*/ 0 60000 65536"/>
                <a:gd name="T9" fmla="*/ 0 60000 65536"/>
                <a:gd name="T10" fmla="*/ 0 60000 65536"/>
                <a:gd name="T11" fmla="*/ 0 60000 65536"/>
                <a:gd name="T12" fmla="*/ 0 w 38"/>
                <a:gd name="T13" fmla="*/ 0 h 434"/>
                <a:gd name="T14" fmla="*/ 38 w 38"/>
                <a:gd name="T15" fmla="*/ 434 h 434"/>
              </a:gdLst>
              <a:ahLst/>
              <a:cxnLst>
                <a:cxn ang="T8">
                  <a:pos x="T0" y="T1"/>
                </a:cxn>
                <a:cxn ang="T9">
                  <a:pos x="T2" y="T3"/>
                </a:cxn>
                <a:cxn ang="T10">
                  <a:pos x="T4" y="T5"/>
                </a:cxn>
                <a:cxn ang="T11">
                  <a:pos x="T6" y="T7"/>
                </a:cxn>
              </a:cxnLst>
              <a:rect l="T12" t="T13" r="T14" b="T15"/>
              <a:pathLst>
                <a:path w="38" h="434">
                  <a:moveTo>
                    <a:pt x="24" y="0"/>
                  </a:moveTo>
                  <a:lnTo>
                    <a:pt x="0" y="4"/>
                  </a:lnTo>
                  <a:lnTo>
                    <a:pt x="38" y="434"/>
                  </a:lnTo>
                  <a:lnTo>
                    <a:pt x="24" y="0"/>
                  </a:lnTo>
                  <a:close/>
                </a:path>
              </a:pathLst>
            </a:custGeom>
            <a:solidFill>
              <a:srgbClr val="000000"/>
            </a:solidFill>
            <a:ln w="9525">
              <a:noFill/>
              <a:round/>
              <a:headEnd/>
              <a:tailEnd/>
            </a:ln>
          </p:spPr>
          <p:txBody>
            <a:bodyPr/>
            <a:lstStyle/>
            <a:p>
              <a:endParaRPr lang="tr-TR"/>
            </a:p>
          </p:txBody>
        </p:sp>
        <p:sp>
          <p:nvSpPr>
            <p:cNvPr id="17481" name="Freeform 574"/>
            <p:cNvSpPr>
              <a:spLocks/>
            </p:cNvSpPr>
            <p:nvPr/>
          </p:nvSpPr>
          <p:spPr bwMode="auto">
            <a:xfrm>
              <a:off x="4260" y="2420"/>
              <a:ext cx="42" cy="93"/>
            </a:xfrm>
            <a:custGeom>
              <a:avLst/>
              <a:gdLst>
                <a:gd name="T0" fmla="*/ 1 w 83"/>
                <a:gd name="T1" fmla="*/ 1 h 185"/>
                <a:gd name="T2" fmla="*/ 0 w 83"/>
                <a:gd name="T3" fmla="*/ 0 h 185"/>
                <a:gd name="T4" fmla="*/ 1 w 83"/>
                <a:gd name="T5" fmla="*/ 1 h 185"/>
                <a:gd name="T6" fmla="*/ 1 w 83"/>
                <a:gd name="T7" fmla="*/ 1 h 185"/>
                <a:gd name="T8" fmla="*/ 1 w 83"/>
                <a:gd name="T9" fmla="*/ 1 h 185"/>
                <a:gd name="T10" fmla="*/ 0 60000 65536"/>
                <a:gd name="T11" fmla="*/ 0 60000 65536"/>
                <a:gd name="T12" fmla="*/ 0 60000 65536"/>
                <a:gd name="T13" fmla="*/ 0 60000 65536"/>
                <a:gd name="T14" fmla="*/ 0 60000 65536"/>
                <a:gd name="T15" fmla="*/ 0 w 83"/>
                <a:gd name="T16" fmla="*/ 0 h 185"/>
                <a:gd name="T17" fmla="*/ 83 w 83"/>
                <a:gd name="T18" fmla="*/ 185 h 185"/>
              </a:gdLst>
              <a:ahLst/>
              <a:cxnLst>
                <a:cxn ang="T10">
                  <a:pos x="T0" y="T1"/>
                </a:cxn>
                <a:cxn ang="T11">
                  <a:pos x="T2" y="T3"/>
                </a:cxn>
                <a:cxn ang="T12">
                  <a:pos x="T4" y="T5"/>
                </a:cxn>
                <a:cxn ang="T13">
                  <a:pos x="T6" y="T7"/>
                </a:cxn>
                <a:cxn ang="T14">
                  <a:pos x="T8" y="T9"/>
                </a:cxn>
              </a:cxnLst>
              <a:rect l="T15" t="T16" r="T17" b="T18"/>
              <a:pathLst>
                <a:path w="83" h="185">
                  <a:moveTo>
                    <a:pt x="67" y="14"/>
                  </a:moveTo>
                  <a:lnTo>
                    <a:pt x="0" y="0"/>
                  </a:lnTo>
                  <a:lnTo>
                    <a:pt x="3" y="183"/>
                  </a:lnTo>
                  <a:lnTo>
                    <a:pt x="83" y="185"/>
                  </a:lnTo>
                  <a:lnTo>
                    <a:pt x="67" y="14"/>
                  </a:lnTo>
                  <a:close/>
                </a:path>
              </a:pathLst>
            </a:custGeom>
            <a:solidFill>
              <a:srgbClr val="FFFFFF"/>
            </a:solidFill>
            <a:ln w="9525">
              <a:noFill/>
              <a:round/>
              <a:headEnd/>
              <a:tailEnd/>
            </a:ln>
          </p:spPr>
          <p:txBody>
            <a:bodyPr/>
            <a:lstStyle/>
            <a:p>
              <a:endParaRPr lang="tr-TR"/>
            </a:p>
          </p:txBody>
        </p:sp>
        <p:sp>
          <p:nvSpPr>
            <p:cNvPr id="17482" name="Freeform 575"/>
            <p:cNvSpPr>
              <a:spLocks/>
            </p:cNvSpPr>
            <p:nvPr/>
          </p:nvSpPr>
          <p:spPr bwMode="auto">
            <a:xfrm>
              <a:off x="4167" y="2700"/>
              <a:ext cx="30" cy="75"/>
            </a:xfrm>
            <a:custGeom>
              <a:avLst/>
              <a:gdLst>
                <a:gd name="T0" fmla="*/ 0 w 61"/>
                <a:gd name="T1" fmla="*/ 0 h 150"/>
                <a:gd name="T2" fmla="*/ 0 w 61"/>
                <a:gd name="T3" fmla="*/ 1 h 150"/>
                <a:gd name="T4" fmla="*/ 0 w 61"/>
                <a:gd name="T5" fmla="*/ 1 h 150"/>
                <a:gd name="T6" fmla="*/ 0 w 61"/>
                <a:gd name="T7" fmla="*/ 1 h 150"/>
                <a:gd name="T8" fmla="*/ 0 w 61"/>
                <a:gd name="T9" fmla="*/ 1 h 150"/>
                <a:gd name="T10" fmla="*/ 0 w 61"/>
                <a:gd name="T11" fmla="*/ 1 h 150"/>
                <a:gd name="T12" fmla="*/ 0 w 61"/>
                <a:gd name="T13" fmla="*/ 1 h 150"/>
                <a:gd name="T14" fmla="*/ 0 w 61"/>
                <a:gd name="T15" fmla="*/ 1 h 150"/>
                <a:gd name="T16" fmla="*/ 0 w 61"/>
                <a:gd name="T17" fmla="*/ 1 h 150"/>
                <a:gd name="T18" fmla="*/ 0 w 61"/>
                <a:gd name="T19" fmla="*/ 1 h 150"/>
                <a:gd name="T20" fmla="*/ 0 w 61"/>
                <a:gd name="T21" fmla="*/ 1 h 150"/>
                <a:gd name="T22" fmla="*/ 0 w 61"/>
                <a:gd name="T23" fmla="*/ 1 h 150"/>
                <a:gd name="T24" fmla="*/ 0 w 61"/>
                <a:gd name="T25" fmla="*/ 1 h 150"/>
                <a:gd name="T26" fmla="*/ 0 w 61"/>
                <a:gd name="T27" fmla="*/ 1 h 150"/>
                <a:gd name="T28" fmla="*/ 0 w 61"/>
                <a:gd name="T29" fmla="*/ 1 h 150"/>
                <a:gd name="T30" fmla="*/ 0 w 61"/>
                <a:gd name="T31" fmla="*/ 1 h 150"/>
                <a:gd name="T32" fmla="*/ 0 w 61"/>
                <a:gd name="T33" fmla="*/ 1 h 150"/>
                <a:gd name="T34" fmla="*/ 0 w 61"/>
                <a:gd name="T35" fmla="*/ 1 h 150"/>
                <a:gd name="T36" fmla="*/ 0 w 61"/>
                <a:gd name="T37" fmla="*/ 1 h 150"/>
                <a:gd name="T38" fmla="*/ 0 w 61"/>
                <a:gd name="T39" fmla="*/ 1 h 150"/>
                <a:gd name="T40" fmla="*/ 0 w 61"/>
                <a:gd name="T41" fmla="*/ 1 h 150"/>
                <a:gd name="T42" fmla="*/ 0 w 61"/>
                <a:gd name="T43" fmla="*/ 1 h 150"/>
                <a:gd name="T44" fmla="*/ 0 w 61"/>
                <a:gd name="T45" fmla="*/ 0 h 1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1"/>
                <a:gd name="T70" fmla="*/ 0 h 150"/>
                <a:gd name="T71" fmla="*/ 61 w 61"/>
                <a:gd name="T72" fmla="*/ 150 h 15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1" h="150">
                  <a:moveTo>
                    <a:pt x="20" y="0"/>
                  </a:moveTo>
                  <a:lnTo>
                    <a:pt x="16" y="3"/>
                  </a:lnTo>
                  <a:lnTo>
                    <a:pt x="6" y="16"/>
                  </a:lnTo>
                  <a:lnTo>
                    <a:pt x="0" y="38"/>
                  </a:lnTo>
                  <a:lnTo>
                    <a:pt x="1" y="71"/>
                  </a:lnTo>
                  <a:lnTo>
                    <a:pt x="6" y="90"/>
                  </a:lnTo>
                  <a:lnTo>
                    <a:pt x="12" y="106"/>
                  </a:lnTo>
                  <a:lnTo>
                    <a:pt x="20" y="118"/>
                  </a:lnTo>
                  <a:lnTo>
                    <a:pt x="28" y="130"/>
                  </a:lnTo>
                  <a:lnTo>
                    <a:pt x="35" y="138"/>
                  </a:lnTo>
                  <a:lnTo>
                    <a:pt x="41" y="145"/>
                  </a:lnTo>
                  <a:lnTo>
                    <a:pt x="46" y="148"/>
                  </a:lnTo>
                  <a:lnTo>
                    <a:pt x="47" y="150"/>
                  </a:lnTo>
                  <a:lnTo>
                    <a:pt x="47" y="141"/>
                  </a:lnTo>
                  <a:lnTo>
                    <a:pt x="47" y="123"/>
                  </a:lnTo>
                  <a:lnTo>
                    <a:pt x="47" y="100"/>
                  </a:lnTo>
                  <a:lnTo>
                    <a:pt x="50" y="77"/>
                  </a:lnTo>
                  <a:lnTo>
                    <a:pt x="54" y="56"/>
                  </a:lnTo>
                  <a:lnTo>
                    <a:pt x="57" y="39"/>
                  </a:lnTo>
                  <a:lnTo>
                    <a:pt x="59" y="26"/>
                  </a:lnTo>
                  <a:lnTo>
                    <a:pt x="61" y="22"/>
                  </a:lnTo>
                  <a:lnTo>
                    <a:pt x="41" y="5"/>
                  </a:lnTo>
                  <a:lnTo>
                    <a:pt x="20" y="0"/>
                  </a:lnTo>
                  <a:close/>
                </a:path>
              </a:pathLst>
            </a:custGeom>
            <a:solidFill>
              <a:srgbClr val="FFA816"/>
            </a:solidFill>
            <a:ln w="9525">
              <a:noFill/>
              <a:round/>
              <a:headEnd/>
              <a:tailEnd/>
            </a:ln>
          </p:spPr>
          <p:txBody>
            <a:bodyPr/>
            <a:lstStyle/>
            <a:p>
              <a:endParaRPr lang="tr-TR"/>
            </a:p>
          </p:txBody>
        </p:sp>
        <p:sp>
          <p:nvSpPr>
            <p:cNvPr id="17483" name="Freeform 576"/>
            <p:cNvSpPr>
              <a:spLocks/>
            </p:cNvSpPr>
            <p:nvPr/>
          </p:nvSpPr>
          <p:spPr bwMode="auto">
            <a:xfrm>
              <a:off x="4118" y="2702"/>
              <a:ext cx="72" cy="93"/>
            </a:xfrm>
            <a:custGeom>
              <a:avLst/>
              <a:gdLst>
                <a:gd name="T0" fmla="*/ 0 w 145"/>
                <a:gd name="T1" fmla="*/ 0 h 188"/>
                <a:gd name="T2" fmla="*/ 0 w 145"/>
                <a:gd name="T3" fmla="*/ 0 h 188"/>
                <a:gd name="T4" fmla="*/ 0 w 145"/>
                <a:gd name="T5" fmla="*/ 0 h 188"/>
                <a:gd name="T6" fmla="*/ 0 w 145"/>
                <a:gd name="T7" fmla="*/ 0 h 188"/>
                <a:gd name="T8" fmla="*/ 0 w 145"/>
                <a:gd name="T9" fmla="*/ 0 h 188"/>
                <a:gd name="T10" fmla="*/ 0 w 145"/>
                <a:gd name="T11" fmla="*/ 0 h 188"/>
                <a:gd name="T12" fmla="*/ 0 w 145"/>
                <a:gd name="T13" fmla="*/ 0 h 188"/>
                <a:gd name="T14" fmla="*/ 0 w 145"/>
                <a:gd name="T15" fmla="*/ 0 h 188"/>
                <a:gd name="T16" fmla="*/ 0 w 145"/>
                <a:gd name="T17" fmla="*/ 0 h 188"/>
                <a:gd name="T18" fmla="*/ 0 w 145"/>
                <a:gd name="T19" fmla="*/ 0 h 188"/>
                <a:gd name="T20" fmla="*/ 0 w 145"/>
                <a:gd name="T21" fmla="*/ 0 h 188"/>
                <a:gd name="T22" fmla="*/ 0 w 145"/>
                <a:gd name="T23" fmla="*/ 0 h 188"/>
                <a:gd name="T24" fmla="*/ 0 w 145"/>
                <a:gd name="T25" fmla="*/ 0 h 188"/>
                <a:gd name="T26" fmla="*/ 0 w 145"/>
                <a:gd name="T27" fmla="*/ 0 h 188"/>
                <a:gd name="T28" fmla="*/ 0 w 145"/>
                <a:gd name="T29" fmla="*/ 0 h 188"/>
                <a:gd name="T30" fmla="*/ 0 w 145"/>
                <a:gd name="T31" fmla="*/ 0 h 188"/>
                <a:gd name="T32" fmla="*/ 0 w 145"/>
                <a:gd name="T33" fmla="*/ 0 h 188"/>
                <a:gd name="T34" fmla="*/ 0 w 145"/>
                <a:gd name="T35" fmla="*/ 0 h 188"/>
                <a:gd name="T36" fmla="*/ 0 w 145"/>
                <a:gd name="T37" fmla="*/ 0 h 188"/>
                <a:gd name="T38" fmla="*/ 0 w 145"/>
                <a:gd name="T39" fmla="*/ 0 h 188"/>
                <a:gd name="T40" fmla="*/ 0 w 145"/>
                <a:gd name="T41" fmla="*/ 0 h 188"/>
                <a:gd name="T42" fmla="*/ 0 w 145"/>
                <a:gd name="T43" fmla="*/ 0 h 188"/>
                <a:gd name="T44" fmla="*/ 0 w 145"/>
                <a:gd name="T45" fmla="*/ 0 h 188"/>
                <a:gd name="T46" fmla="*/ 0 w 145"/>
                <a:gd name="T47" fmla="*/ 0 h 188"/>
                <a:gd name="T48" fmla="*/ 0 w 145"/>
                <a:gd name="T49" fmla="*/ 0 h 188"/>
                <a:gd name="T50" fmla="*/ 0 w 145"/>
                <a:gd name="T51" fmla="*/ 0 h 188"/>
                <a:gd name="T52" fmla="*/ 0 w 145"/>
                <a:gd name="T53" fmla="*/ 0 h 188"/>
                <a:gd name="T54" fmla="*/ 0 w 145"/>
                <a:gd name="T55" fmla="*/ 0 h 18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5"/>
                <a:gd name="T85" fmla="*/ 0 h 188"/>
                <a:gd name="T86" fmla="*/ 145 w 145"/>
                <a:gd name="T87" fmla="*/ 188 h 18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5" h="188">
                  <a:moveTo>
                    <a:pt x="145" y="176"/>
                  </a:moveTo>
                  <a:lnTo>
                    <a:pt x="42" y="188"/>
                  </a:lnTo>
                  <a:lnTo>
                    <a:pt x="40" y="186"/>
                  </a:lnTo>
                  <a:lnTo>
                    <a:pt x="34" y="180"/>
                  </a:lnTo>
                  <a:lnTo>
                    <a:pt x="26" y="171"/>
                  </a:lnTo>
                  <a:lnTo>
                    <a:pt x="18" y="159"/>
                  </a:lnTo>
                  <a:lnTo>
                    <a:pt x="9" y="144"/>
                  </a:lnTo>
                  <a:lnTo>
                    <a:pt x="3" y="127"/>
                  </a:lnTo>
                  <a:lnTo>
                    <a:pt x="0" y="107"/>
                  </a:lnTo>
                  <a:lnTo>
                    <a:pt x="1" y="87"/>
                  </a:lnTo>
                  <a:lnTo>
                    <a:pt x="5" y="66"/>
                  </a:lnTo>
                  <a:lnTo>
                    <a:pt x="8" y="54"/>
                  </a:lnTo>
                  <a:lnTo>
                    <a:pt x="9" y="50"/>
                  </a:lnTo>
                  <a:lnTo>
                    <a:pt x="9" y="49"/>
                  </a:lnTo>
                  <a:lnTo>
                    <a:pt x="96" y="0"/>
                  </a:lnTo>
                  <a:lnTo>
                    <a:pt x="94" y="8"/>
                  </a:lnTo>
                  <a:lnTo>
                    <a:pt x="88" y="28"/>
                  </a:lnTo>
                  <a:lnTo>
                    <a:pt x="85" y="53"/>
                  </a:lnTo>
                  <a:lnTo>
                    <a:pt x="88" y="81"/>
                  </a:lnTo>
                  <a:lnTo>
                    <a:pt x="94" y="95"/>
                  </a:lnTo>
                  <a:lnTo>
                    <a:pt x="101" y="108"/>
                  </a:lnTo>
                  <a:lnTo>
                    <a:pt x="110" y="122"/>
                  </a:lnTo>
                  <a:lnTo>
                    <a:pt x="121" y="135"/>
                  </a:lnTo>
                  <a:lnTo>
                    <a:pt x="130" y="147"/>
                  </a:lnTo>
                  <a:lnTo>
                    <a:pt x="138" y="155"/>
                  </a:lnTo>
                  <a:lnTo>
                    <a:pt x="143" y="160"/>
                  </a:lnTo>
                  <a:lnTo>
                    <a:pt x="145" y="163"/>
                  </a:lnTo>
                  <a:lnTo>
                    <a:pt x="145" y="176"/>
                  </a:lnTo>
                  <a:close/>
                </a:path>
              </a:pathLst>
            </a:custGeom>
            <a:solidFill>
              <a:srgbClr val="FFE087"/>
            </a:solidFill>
            <a:ln w="9525">
              <a:noFill/>
              <a:round/>
              <a:headEnd/>
              <a:tailEnd/>
            </a:ln>
          </p:spPr>
          <p:txBody>
            <a:bodyPr/>
            <a:lstStyle/>
            <a:p>
              <a:endParaRPr lang="tr-TR"/>
            </a:p>
          </p:txBody>
        </p:sp>
        <p:sp>
          <p:nvSpPr>
            <p:cNvPr id="17484" name="Freeform 577"/>
            <p:cNvSpPr>
              <a:spLocks/>
            </p:cNvSpPr>
            <p:nvPr/>
          </p:nvSpPr>
          <p:spPr bwMode="auto">
            <a:xfrm>
              <a:off x="4593" y="2466"/>
              <a:ext cx="31" cy="80"/>
            </a:xfrm>
            <a:custGeom>
              <a:avLst/>
              <a:gdLst>
                <a:gd name="T0" fmla="*/ 0 w 62"/>
                <a:gd name="T1" fmla="*/ 0 h 160"/>
                <a:gd name="T2" fmla="*/ 1 w 62"/>
                <a:gd name="T3" fmla="*/ 1 h 160"/>
                <a:gd name="T4" fmla="*/ 1 w 62"/>
                <a:gd name="T5" fmla="*/ 1 h 160"/>
                <a:gd name="T6" fmla="*/ 0 w 62"/>
                <a:gd name="T7" fmla="*/ 0 h 160"/>
                <a:gd name="T8" fmla="*/ 0 60000 65536"/>
                <a:gd name="T9" fmla="*/ 0 60000 65536"/>
                <a:gd name="T10" fmla="*/ 0 60000 65536"/>
                <a:gd name="T11" fmla="*/ 0 60000 65536"/>
                <a:gd name="T12" fmla="*/ 0 w 62"/>
                <a:gd name="T13" fmla="*/ 0 h 160"/>
                <a:gd name="T14" fmla="*/ 62 w 62"/>
                <a:gd name="T15" fmla="*/ 160 h 160"/>
              </a:gdLst>
              <a:ahLst/>
              <a:cxnLst>
                <a:cxn ang="T8">
                  <a:pos x="T0" y="T1"/>
                </a:cxn>
                <a:cxn ang="T9">
                  <a:pos x="T2" y="T3"/>
                </a:cxn>
                <a:cxn ang="T10">
                  <a:pos x="T4" y="T5"/>
                </a:cxn>
                <a:cxn ang="T11">
                  <a:pos x="T6" y="T7"/>
                </a:cxn>
              </a:cxnLst>
              <a:rect l="T12" t="T13" r="T14" b="T15"/>
              <a:pathLst>
                <a:path w="62" h="160">
                  <a:moveTo>
                    <a:pt x="0" y="0"/>
                  </a:moveTo>
                  <a:lnTo>
                    <a:pt x="60" y="160"/>
                  </a:lnTo>
                  <a:lnTo>
                    <a:pt x="62" y="12"/>
                  </a:lnTo>
                  <a:lnTo>
                    <a:pt x="0" y="0"/>
                  </a:lnTo>
                  <a:close/>
                </a:path>
              </a:pathLst>
            </a:custGeom>
            <a:solidFill>
              <a:srgbClr val="FFFFFF"/>
            </a:solidFill>
            <a:ln w="9525">
              <a:noFill/>
              <a:round/>
              <a:headEnd/>
              <a:tailEnd/>
            </a:ln>
          </p:spPr>
          <p:txBody>
            <a:bodyPr/>
            <a:lstStyle/>
            <a:p>
              <a:endParaRPr lang="tr-TR"/>
            </a:p>
          </p:txBody>
        </p:sp>
        <p:sp>
          <p:nvSpPr>
            <p:cNvPr id="17485" name="Freeform 578"/>
            <p:cNvSpPr>
              <a:spLocks/>
            </p:cNvSpPr>
            <p:nvPr/>
          </p:nvSpPr>
          <p:spPr bwMode="auto">
            <a:xfrm>
              <a:off x="4345" y="2393"/>
              <a:ext cx="263" cy="148"/>
            </a:xfrm>
            <a:custGeom>
              <a:avLst/>
              <a:gdLst>
                <a:gd name="T0" fmla="*/ 0 w 524"/>
                <a:gd name="T1" fmla="*/ 0 h 295"/>
                <a:gd name="T2" fmla="*/ 1 w 524"/>
                <a:gd name="T3" fmla="*/ 1 h 295"/>
                <a:gd name="T4" fmla="*/ 1 w 524"/>
                <a:gd name="T5" fmla="*/ 1 h 295"/>
                <a:gd name="T6" fmla="*/ 1 w 524"/>
                <a:gd name="T7" fmla="*/ 1 h 295"/>
                <a:gd name="T8" fmla="*/ 0 w 524"/>
                <a:gd name="T9" fmla="*/ 0 h 295"/>
                <a:gd name="T10" fmla="*/ 0 60000 65536"/>
                <a:gd name="T11" fmla="*/ 0 60000 65536"/>
                <a:gd name="T12" fmla="*/ 0 60000 65536"/>
                <a:gd name="T13" fmla="*/ 0 60000 65536"/>
                <a:gd name="T14" fmla="*/ 0 60000 65536"/>
                <a:gd name="T15" fmla="*/ 0 w 524"/>
                <a:gd name="T16" fmla="*/ 0 h 295"/>
                <a:gd name="T17" fmla="*/ 524 w 524"/>
                <a:gd name="T18" fmla="*/ 295 h 295"/>
              </a:gdLst>
              <a:ahLst/>
              <a:cxnLst>
                <a:cxn ang="T10">
                  <a:pos x="T0" y="T1"/>
                </a:cxn>
                <a:cxn ang="T11">
                  <a:pos x="T2" y="T3"/>
                </a:cxn>
                <a:cxn ang="T12">
                  <a:pos x="T4" y="T5"/>
                </a:cxn>
                <a:cxn ang="T13">
                  <a:pos x="T6" y="T7"/>
                </a:cxn>
                <a:cxn ang="T14">
                  <a:pos x="T8" y="T9"/>
                </a:cxn>
              </a:cxnLst>
              <a:rect l="T15" t="T16" r="T17" b="T18"/>
              <a:pathLst>
                <a:path w="524" h="295">
                  <a:moveTo>
                    <a:pt x="0" y="0"/>
                  </a:moveTo>
                  <a:lnTo>
                    <a:pt x="18" y="273"/>
                  </a:lnTo>
                  <a:lnTo>
                    <a:pt x="524" y="295"/>
                  </a:lnTo>
                  <a:lnTo>
                    <a:pt x="429" y="47"/>
                  </a:lnTo>
                  <a:lnTo>
                    <a:pt x="0" y="0"/>
                  </a:lnTo>
                  <a:close/>
                </a:path>
              </a:pathLst>
            </a:custGeom>
            <a:solidFill>
              <a:srgbClr val="000000"/>
            </a:solidFill>
            <a:ln w="9525">
              <a:noFill/>
              <a:round/>
              <a:headEnd/>
              <a:tailEnd/>
            </a:ln>
          </p:spPr>
          <p:txBody>
            <a:bodyPr/>
            <a:lstStyle/>
            <a:p>
              <a:endParaRPr lang="tr-TR"/>
            </a:p>
          </p:txBody>
        </p:sp>
        <p:sp>
          <p:nvSpPr>
            <p:cNvPr id="17486" name="Freeform 579"/>
            <p:cNvSpPr>
              <a:spLocks/>
            </p:cNvSpPr>
            <p:nvPr/>
          </p:nvSpPr>
          <p:spPr bwMode="auto">
            <a:xfrm>
              <a:off x="4283" y="2407"/>
              <a:ext cx="20" cy="134"/>
            </a:xfrm>
            <a:custGeom>
              <a:avLst/>
              <a:gdLst>
                <a:gd name="T0" fmla="*/ 1 w 40"/>
                <a:gd name="T1" fmla="*/ 0 h 268"/>
                <a:gd name="T2" fmla="*/ 0 w 40"/>
                <a:gd name="T3" fmla="*/ 1 h 268"/>
                <a:gd name="T4" fmla="*/ 1 w 40"/>
                <a:gd name="T5" fmla="*/ 1 h 268"/>
                <a:gd name="T6" fmla="*/ 1 w 40"/>
                <a:gd name="T7" fmla="*/ 1 h 268"/>
                <a:gd name="T8" fmla="*/ 1 w 40"/>
                <a:gd name="T9" fmla="*/ 1 h 268"/>
                <a:gd name="T10" fmla="*/ 1 w 40"/>
                <a:gd name="T11" fmla="*/ 1 h 268"/>
                <a:gd name="T12" fmla="*/ 1 w 40"/>
                <a:gd name="T13" fmla="*/ 0 h 268"/>
                <a:gd name="T14" fmla="*/ 0 60000 65536"/>
                <a:gd name="T15" fmla="*/ 0 60000 65536"/>
                <a:gd name="T16" fmla="*/ 0 60000 65536"/>
                <a:gd name="T17" fmla="*/ 0 60000 65536"/>
                <a:gd name="T18" fmla="*/ 0 60000 65536"/>
                <a:gd name="T19" fmla="*/ 0 60000 65536"/>
                <a:gd name="T20" fmla="*/ 0 60000 65536"/>
                <a:gd name="T21" fmla="*/ 0 w 40"/>
                <a:gd name="T22" fmla="*/ 0 h 268"/>
                <a:gd name="T23" fmla="*/ 40 w 40"/>
                <a:gd name="T24" fmla="*/ 268 h 2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268">
                  <a:moveTo>
                    <a:pt x="40" y="0"/>
                  </a:moveTo>
                  <a:lnTo>
                    <a:pt x="0" y="12"/>
                  </a:lnTo>
                  <a:lnTo>
                    <a:pt x="8" y="268"/>
                  </a:lnTo>
                  <a:lnTo>
                    <a:pt x="37" y="242"/>
                  </a:lnTo>
                  <a:lnTo>
                    <a:pt x="21" y="242"/>
                  </a:lnTo>
                  <a:lnTo>
                    <a:pt x="12" y="26"/>
                  </a:lnTo>
                  <a:lnTo>
                    <a:pt x="40" y="0"/>
                  </a:lnTo>
                  <a:close/>
                </a:path>
              </a:pathLst>
            </a:custGeom>
            <a:solidFill>
              <a:srgbClr val="000000"/>
            </a:solidFill>
            <a:ln w="9525">
              <a:noFill/>
              <a:round/>
              <a:headEnd/>
              <a:tailEnd/>
            </a:ln>
          </p:spPr>
          <p:txBody>
            <a:bodyPr/>
            <a:lstStyle/>
            <a:p>
              <a:endParaRPr lang="tr-TR"/>
            </a:p>
          </p:txBody>
        </p:sp>
        <p:sp>
          <p:nvSpPr>
            <p:cNvPr id="17487" name="Freeform 580"/>
            <p:cNvSpPr>
              <a:spLocks/>
            </p:cNvSpPr>
            <p:nvPr/>
          </p:nvSpPr>
          <p:spPr bwMode="auto">
            <a:xfrm>
              <a:off x="4605" y="2460"/>
              <a:ext cx="14" cy="81"/>
            </a:xfrm>
            <a:custGeom>
              <a:avLst/>
              <a:gdLst>
                <a:gd name="T0" fmla="*/ 1 w 28"/>
                <a:gd name="T1" fmla="*/ 1 h 162"/>
                <a:gd name="T2" fmla="*/ 1 w 28"/>
                <a:gd name="T3" fmla="*/ 1 h 162"/>
                <a:gd name="T4" fmla="*/ 0 w 28"/>
                <a:gd name="T5" fmla="*/ 0 h 162"/>
                <a:gd name="T6" fmla="*/ 1 w 28"/>
                <a:gd name="T7" fmla="*/ 1 h 162"/>
                <a:gd name="T8" fmla="*/ 0 60000 65536"/>
                <a:gd name="T9" fmla="*/ 0 60000 65536"/>
                <a:gd name="T10" fmla="*/ 0 60000 65536"/>
                <a:gd name="T11" fmla="*/ 0 60000 65536"/>
                <a:gd name="T12" fmla="*/ 0 w 28"/>
                <a:gd name="T13" fmla="*/ 0 h 162"/>
                <a:gd name="T14" fmla="*/ 28 w 28"/>
                <a:gd name="T15" fmla="*/ 162 h 162"/>
              </a:gdLst>
              <a:ahLst/>
              <a:cxnLst>
                <a:cxn ang="T8">
                  <a:pos x="T0" y="T1"/>
                </a:cxn>
                <a:cxn ang="T9">
                  <a:pos x="T2" y="T3"/>
                </a:cxn>
                <a:cxn ang="T10">
                  <a:pos x="T4" y="T5"/>
                </a:cxn>
                <a:cxn ang="T11">
                  <a:pos x="T6" y="T7"/>
                </a:cxn>
              </a:cxnLst>
              <a:rect l="T12" t="T13" r="T14" b="T15"/>
              <a:pathLst>
                <a:path w="28" h="162">
                  <a:moveTo>
                    <a:pt x="18" y="14"/>
                  </a:moveTo>
                  <a:lnTo>
                    <a:pt x="28" y="162"/>
                  </a:lnTo>
                  <a:lnTo>
                    <a:pt x="0" y="0"/>
                  </a:lnTo>
                  <a:lnTo>
                    <a:pt x="18" y="14"/>
                  </a:lnTo>
                  <a:close/>
                </a:path>
              </a:pathLst>
            </a:custGeom>
            <a:solidFill>
              <a:srgbClr val="000000"/>
            </a:solidFill>
            <a:ln w="9525">
              <a:noFill/>
              <a:round/>
              <a:headEnd/>
              <a:tailEnd/>
            </a:ln>
          </p:spPr>
          <p:txBody>
            <a:bodyPr/>
            <a:lstStyle/>
            <a:p>
              <a:endParaRPr lang="tr-TR"/>
            </a:p>
          </p:txBody>
        </p:sp>
        <p:sp>
          <p:nvSpPr>
            <p:cNvPr id="17488" name="Freeform 581"/>
            <p:cNvSpPr>
              <a:spLocks/>
            </p:cNvSpPr>
            <p:nvPr/>
          </p:nvSpPr>
          <p:spPr bwMode="auto">
            <a:xfrm>
              <a:off x="4230" y="2730"/>
              <a:ext cx="31" cy="41"/>
            </a:xfrm>
            <a:custGeom>
              <a:avLst/>
              <a:gdLst>
                <a:gd name="T0" fmla="*/ 0 w 63"/>
                <a:gd name="T1" fmla="*/ 1 h 81"/>
                <a:gd name="T2" fmla="*/ 0 w 63"/>
                <a:gd name="T3" fmla="*/ 1 h 81"/>
                <a:gd name="T4" fmla="*/ 0 w 63"/>
                <a:gd name="T5" fmla="*/ 1 h 81"/>
                <a:gd name="T6" fmla="*/ 0 w 63"/>
                <a:gd name="T7" fmla="*/ 1 h 81"/>
                <a:gd name="T8" fmla="*/ 0 w 63"/>
                <a:gd name="T9" fmla="*/ 1 h 81"/>
                <a:gd name="T10" fmla="*/ 0 w 63"/>
                <a:gd name="T11" fmla="*/ 0 h 81"/>
                <a:gd name="T12" fmla="*/ 0 w 63"/>
                <a:gd name="T13" fmla="*/ 0 h 81"/>
                <a:gd name="T14" fmla="*/ 0 w 63"/>
                <a:gd name="T15" fmla="*/ 1 h 81"/>
                <a:gd name="T16" fmla="*/ 0 w 63"/>
                <a:gd name="T17" fmla="*/ 1 h 81"/>
                <a:gd name="T18" fmla="*/ 0 w 63"/>
                <a:gd name="T19" fmla="*/ 1 h 81"/>
                <a:gd name="T20" fmla="*/ 0 w 63"/>
                <a:gd name="T21" fmla="*/ 1 h 81"/>
                <a:gd name="T22" fmla="*/ 0 w 63"/>
                <a:gd name="T23" fmla="*/ 1 h 81"/>
                <a:gd name="T24" fmla="*/ 0 w 63"/>
                <a:gd name="T25" fmla="*/ 1 h 81"/>
                <a:gd name="T26" fmla="*/ 0 w 63"/>
                <a:gd name="T27" fmla="*/ 1 h 81"/>
                <a:gd name="T28" fmla="*/ 0 w 63"/>
                <a:gd name="T29" fmla="*/ 1 h 81"/>
                <a:gd name="T30" fmla="*/ 0 w 63"/>
                <a:gd name="T31" fmla="*/ 1 h 81"/>
                <a:gd name="T32" fmla="*/ 0 w 63"/>
                <a:gd name="T33" fmla="*/ 1 h 81"/>
                <a:gd name="T34" fmla="*/ 0 w 63"/>
                <a:gd name="T35" fmla="*/ 1 h 81"/>
                <a:gd name="T36" fmla="*/ 0 w 63"/>
                <a:gd name="T37" fmla="*/ 1 h 81"/>
                <a:gd name="T38" fmla="*/ 0 w 63"/>
                <a:gd name="T39" fmla="*/ 1 h 81"/>
                <a:gd name="T40" fmla="*/ 0 w 63"/>
                <a:gd name="T41" fmla="*/ 1 h 81"/>
                <a:gd name="T42" fmla="*/ 0 w 63"/>
                <a:gd name="T43" fmla="*/ 1 h 81"/>
                <a:gd name="T44" fmla="*/ 0 w 63"/>
                <a:gd name="T45" fmla="*/ 1 h 81"/>
                <a:gd name="T46" fmla="*/ 0 w 63"/>
                <a:gd name="T47" fmla="*/ 1 h 81"/>
                <a:gd name="T48" fmla="*/ 0 w 63"/>
                <a:gd name="T49" fmla="*/ 1 h 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3"/>
                <a:gd name="T76" fmla="*/ 0 h 81"/>
                <a:gd name="T77" fmla="*/ 63 w 63"/>
                <a:gd name="T78" fmla="*/ 81 h 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3" h="81">
                  <a:moveTo>
                    <a:pt x="63" y="13"/>
                  </a:moveTo>
                  <a:lnTo>
                    <a:pt x="61" y="12"/>
                  </a:lnTo>
                  <a:lnTo>
                    <a:pt x="59" y="10"/>
                  </a:lnTo>
                  <a:lnTo>
                    <a:pt x="54" y="5"/>
                  </a:lnTo>
                  <a:lnTo>
                    <a:pt x="49" y="2"/>
                  </a:lnTo>
                  <a:lnTo>
                    <a:pt x="42" y="0"/>
                  </a:lnTo>
                  <a:lnTo>
                    <a:pt x="35" y="0"/>
                  </a:lnTo>
                  <a:lnTo>
                    <a:pt x="27" y="2"/>
                  </a:lnTo>
                  <a:lnTo>
                    <a:pt x="19" y="8"/>
                  </a:lnTo>
                  <a:lnTo>
                    <a:pt x="6" y="25"/>
                  </a:lnTo>
                  <a:lnTo>
                    <a:pt x="1" y="43"/>
                  </a:lnTo>
                  <a:lnTo>
                    <a:pt x="0" y="61"/>
                  </a:lnTo>
                  <a:lnTo>
                    <a:pt x="0" y="76"/>
                  </a:lnTo>
                  <a:lnTo>
                    <a:pt x="0" y="81"/>
                  </a:lnTo>
                  <a:lnTo>
                    <a:pt x="3" y="73"/>
                  </a:lnTo>
                  <a:lnTo>
                    <a:pt x="7" y="58"/>
                  </a:lnTo>
                  <a:lnTo>
                    <a:pt x="16" y="43"/>
                  </a:lnTo>
                  <a:lnTo>
                    <a:pt x="23" y="38"/>
                  </a:lnTo>
                  <a:lnTo>
                    <a:pt x="30" y="32"/>
                  </a:lnTo>
                  <a:lnTo>
                    <a:pt x="38" y="27"/>
                  </a:lnTo>
                  <a:lnTo>
                    <a:pt x="45" y="23"/>
                  </a:lnTo>
                  <a:lnTo>
                    <a:pt x="52" y="19"/>
                  </a:lnTo>
                  <a:lnTo>
                    <a:pt x="58" y="16"/>
                  </a:lnTo>
                  <a:lnTo>
                    <a:pt x="61" y="15"/>
                  </a:lnTo>
                  <a:lnTo>
                    <a:pt x="63" y="13"/>
                  </a:lnTo>
                  <a:close/>
                </a:path>
              </a:pathLst>
            </a:custGeom>
            <a:solidFill>
              <a:srgbClr val="C46300"/>
            </a:solidFill>
            <a:ln w="9525">
              <a:noFill/>
              <a:round/>
              <a:headEnd/>
              <a:tailEnd/>
            </a:ln>
          </p:spPr>
          <p:txBody>
            <a:bodyPr/>
            <a:lstStyle/>
            <a:p>
              <a:endParaRPr lang="tr-TR"/>
            </a:p>
          </p:txBody>
        </p:sp>
        <p:sp>
          <p:nvSpPr>
            <p:cNvPr id="17489" name="Freeform 582"/>
            <p:cNvSpPr>
              <a:spLocks/>
            </p:cNvSpPr>
            <p:nvPr/>
          </p:nvSpPr>
          <p:spPr bwMode="auto">
            <a:xfrm>
              <a:off x="3872" y="2782"/>
              <a:ext cx="26" cy="31"/>
            </a:xfrm>
            <a:custGeom>
              <a:avLst/>
              <a:gdLst>
                <a:gd name="T0" fmla="*/ 1 w 52"/>
                <a:gd name="T1" fmla="*/ 0 h 63"/>
                <a:gd name="T2" fmla="*/ 1 w 52"/>
                <a:gd name="T3" fmla="*/ 0 h 63"/>
                <a:gd name="T4" fmla="*/ 1 w 52"/>
                <a:gd name="T5" fmla="*/ 0 h 63"/>
                <a:gd name="T6" fmla="*/ 1 w 52"/>
                <a:gd name="T7" fmla="*/ 0 h 63"/>
                <a:gd name="T8" fmla="*/ 1 w 52"/>
                <a:gd name="T9" fmla="*/ 0 h 63"/>
                <a:gd name="T10" fmla="*/ 1 w 52"/>
                <a:gd name="T11" fmla="*/ 0 h 63"/>
                <a:gd name="T12" fmla="*/ 1 w 52"/>
                <a:gd name="T13" fmla="*/ 0 h 63"/>
                <a:gd name="T14" fmla="*/ 1 w 52"/>
                <a:gd name="T15" fmla="*/ 0 h 63"/>
                <a:gd name="T16" fmla="*/ 1 w 52"/>
                <a:gd name="T17" fmla="*/ 0 h 63"/>
                <a:gd name="T18" fmla="*/ 1 w 52"/>
                <a:gd name="T19" fmla="*/ 0 h 63"/>
                <a:gd name="T20" fmla="*/ 0 w 52"/>
                <a:gd name="T21" fmla="*/ 0 h 63"/>
                <a:gd name="T22" fmla="*/ 1 w 52"/>
                <a:gd name="T23" fmla="*/ 0 h 63"/>
                <a:gd name="T24" fmla="*/ 1 w 52"/>
                <a:gd name="T25" fmla="*/ 0 h 63"/>
                <a:gd name="T26" fmla="*/ 1 w 52"/>
                <a:gd name="T27" fmla="*/ 0 h 63"/>
                <a:gd name="T28" fmla="*/ 1 w 52"/>
                <a:gd name="T29" fmla="*/ 0 h 63"/>
                <a:gd name="T30" fmla="*/ 1 w 52"/>
                <a:gd name="T31" fmla="*/ 0 h 63"/>
                <a:gd name="T32" fmla="*/ 1 w 52"/>
                <a:gd name="T33" fmla="*/ 0 h 63"/>
                <a:gd name="T34" fmla="*/ 1 w 52"/>
                <a:gd name="T35" fmla="*/ 0 h 63"/>
                <a:gd name="T36" fmla="*/ 1 w 52"/>
                <a:gd name="T37" fmla="*/ 0 h 63"/>
                <a:gd name="T38" fmla="*/ 1 w 52"/>
                <a:gd name="T39" fmla="*/ 0 h 63"/>
                <a:gd name="T40" fmla="*/ 1 w 52"/>
                <a:gd name="T41" fmla="*/ 0 h 63"/>
                <a:gd name="T42" fmla="*/ 1 w 52"/>
                <a:gd name="T43" fmla="*/ 0 h 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2"/>
                <a:gd name="T67" fmla="*/ 0 h 63"/>
                <a:gd name="T68" fmla="*/ 52 w 52"/>
                <a:gd name="T69" fmla="*/ 63 h 6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2" h="63">
                  <a:moveTo>
                    <a:pt x="42" y="2"/>
                  </a:moveTo>
                  <a:lnTo>
                    <a:pt x="41" y="2"/>
                  </a:lnTo>
                  <a:lnTo>
                    <a:pt x="37" y="2"/>
                  </a:lnTo>
                  <a:lnTo>
                    <a:pt x="33" y="0"/>
                  </a:lnTo>
                  <a:lnTo>
                    <a:pt x="27" y="2"/>
                  </a:lnTo>
                  <a:lnTo>
                    <a:pt x="21" y="3"/>
                  </a:lnTo>
                  <a:lnTo>
                    <a:pt x="15" y="6"/>
                  </a:lnTo>
                  <a:lnTo>
                    <a:pt x="10" y="11"/>
                  </a:lnTo>
                  <a:lnTo>
                    <a:pt x="6" y="18"/>
                  </a:lnTo>
                  <a:lnTo>
                    <a:pt x="2" y="35"/>
                  </a:lnTo>
                  <a:lnTo>
                    <a:pt x="0" y="49"/>
                  </a:lnTo>
                  <a:lnTo>
                    <a:pt x="2" y="59"/>
                  </a:lnTo>
                  <a:lnTo>
                    <a:pt x="2" y="63"/>
                  </a:lnTo>
                  <a:lnTo>
                    <a:pt x="2" y="57"/>
                  </a:lnTo>
                  <a:lnTo>
                    <a:pt x="5" y="43"/>
                  </a:lnTo>
                  <a:lnTo>
                    <a:pt x="12" y="28"/>
                  </a:lnTo>
                  <a:lnTo>
                    <a:pt x="26" y="21"/>
                  </a:lnTo>
                  <a:lnTo>
                    <a:pt x="40" y="19"/>
                  </a:lnTo>
                  <a:lnTo>
                    <a:pt x="48" y="18"/>
                  </a:lnTo>
                  <a:lnTo>
                    <a:pt x="51" y="18"/>
                  </a:lnTo>
                  <a:lnTo>
                    <a:pt x="52" y="18"/>
                  </a:lnTo>
                  <a:lnTo>
                    <a:pt x="42" y="2"/>
                  </a:lnTo>
                  <a:close/>
                </a:path>
              </a:pathLst>
            </a:custGeom>
            <a:solidFill>
              <a:srgbClr val="C46300"/>
            </a:solidFill>
            <a:ln w="9525">
              <a:noFill/>
              <a:round/>
              <a:headEnd/>
              <a:tailEnd/>
            </a:ln>
          </p:spPr>
          <p:txBody>
            <a:bodyPr/>
            <a:lstStyle/>
            <a:p>
              <a:endParaRPr lang="tr-TR"/>
            </a:p>
          </p:txBody>
        </p:sp>
        <p:sp>
          <p:nvSpPr>
            <p:cNvPr id="17490" name="Freeform 583"/>
            <p:cNvSpPr>
              <a:spLocks/>
            </p:cNvSpPr>
            <p:nvPr/>
          </p:nvSpPr>
          <p:spPr bwMode="auto">
            <a:xfrm>
              <a:off x="4242" y="2566"/>
              <a:ext cx="22" cy="15"/>
            </a:xfrm>
            <a:custGeom>
              <a:avLst/>
              <a:gdLst>
                <a:gd name="T0" fmla="*/ 1 w 43"/>
                <a:gd name="T1" fmla="*/ 1 h 30"/>
                <a:gd name="T2" fmla="*/ 1 w 43"/>
                <a:gd name="T3" fmla="*/ 0 h 30"/>
                <a:gd name="T4" fmla="*/ 1 w 43"/>
                <a:gd name="T5" fmla="*/ 1 h 30"/>
                <a:gd name="T6" fmla="*/ 0 w 43"/>
                <a:gd name="T7" fmla="*/ 1 h 30"/>
                <a:gd name="T8" fmla="*/ 1 w 43"/>
                <a:gd name="T9" fmla="*/ 1 h 30"/>
                <a:gd name="T10" fmla="*/ 0 60000 65536"/>
                <a:gd name="T11" fmla="*/ 0 60000 65536"/>
                <a:gd name="T12" fmla="*/ 0 60000 65536"/>
                <a:gd name="T13" fmla="*/ 0 60000 65536"/>
                <a:gd name="T14" fmla="*/ 0 60000 65536"/>
                <a:gd name="T15" fmla="*/ 0 w 43"/>
                <a:gd name="T16" fmla="*/ 0 h 30"/>
                <a:gd name="T17" fmla="*/ 43 w 43"/>
                <a:gd name="T18" fmla="*/ 30 h 30"/>
              </a:gdLst>
              <a:ahLst/>
              <a:cxnLst>
                <a:cxn ang="T10">
                  <a:pos x="T0" y="T1"/>
                </a:cxn>
                <a:cxn ang="T11">
                  <a:pos x="T2" y="T3"/>
                </a:cxn>
                <a:cxn ang="T12">
                  <a:pos x="T4" y="T5"/>
                </a:cxn>
                <a:cxn ang="T13">
                  <a:pos x="T6" y="T7"/>
                </a:cxn>
                <a:cxn ang="T14">
                  <a:pos x="T8" y="T9"/>
                </a:cxn>
              </a:cxnLst>
              <a:rect l="T15" t="T16" r="T17" b="T18"/>
              <a:pathLst>
                <a:path w="43" h="30">
                  <a:moveTo>
                    <a:pt x="3" y="10"/>
                  </a:moveTo>
                  <a:lnTo>
                    <a:pt x="40" y="0"/>
                  </a:lnTo>
                  <a:lnTo>
                    <a:pt x="43" y="23"/>
                  </a:lnTo>
                  <a:lnTo>
                    <a:pt x="0" y="30"/>
                  </a:lnTo>
                  <a:lnTo>
                    <a:pt x="3" y="10"/>
                  </a:lnTo>
                  <a:close/>
                </a:path>
              </a:pathLst>
            </a:custGeom>
            <a:solidFill>
              <a:srgbClr val="000000"/>
            </a:solidFill>
            <a:ln w="9525">
              <a:noFill/>
              <a:round/>
              <a:headEnd/>
              <a:tailEnd/>
            </a:ln>
          </p:spPr>
          <p:txBody>
            <a:bodyPr/>
            <a:lstStyle/>
            <a:p>
              <a:endParaRPr lang="tr-TR"/>
            </a:p>
          </p:txBody>
        </p:sp>
        <p:sp>
          <p:nvSpPr>
            <p:cNvPr id="17491" name="Freeform 584"/>
            <p:cNvSpPr>
              <a:spLocks/>
            </p:cNvSpPr>
            <p:nvPr/>
          </p:nvSpPr>
          <p:spPr bwMode="auto">
            <a:xfrm>
              <a:off x="4290" y="2578"/>
              <a:ext cx="13" cy="132"/>
            </a:xfrm>
            <a:custGeom>
              <a:avLst/>
              <a:gdLst>
                <a:gd name="T0" fmla="*/ 0 w 27"/>
                <a:gd name="T1" fmla="*/ 0 h 264"/>
                <a:gd name="T2" fmla="*/ 0 w 27"/>
                <a:gd name="T3" fmla="*/ 1 h 264"/>
                <a:gd name="T4" fmla="*/ 0 w 27"/>
                <a:gd name="T5" fmla="*/ 1 h 264"/>
                <a:gd name="T6" fmla="*/ 0 w 27"/>
                <a:gd name="T7" fmla="*/ 0 h 264"/>
                <a:gd name="T8" fmla="*/ 0 60000 65536"/>
                <a:gd name="T9" fmla="*/ 0 60000 65536"/>
                <a:gd name="T10" fmla="*/ 0 60000 65536"/>
                <a:gd name="T11" fmla="*/ 0 60000 65536"/>
                <a:gd name="T12" fmla="*/ 0 w 27"/>
                <a:gd name="T13" fmla="*/ 0 h 264"/>
                <a:gd name="T14" fmla="*/ 27 w 27"/>
                <a:gd name="T15" fmla="*/ 264 h 264"/>
              </a:gdLst>
              <a:ahLst/>
              <a:cxnLst>
                <a:cxn ang="T8">
                  <a:pos x="T0" y="T1"/>
                </a:cxn>
                <a:cxn ang="T9">
                  <a:pos x="T2" y="T3"/>
                </a:cxn>
                <a:cxn ang="T10">
                  <a:pos x="T4" y="T5"/>
                </a:cxn>
                <a:cxn ang="T11">
                  <a:pos x="T6" y="T7"/>
                </a:cxn>
              </a:cxnLst>
              <a:rect l="T12" t="T13" r="T14" b="T15"/>
              <a:pathLst>
                <a:path w="27" h="264">
                  <a:moveTo>
                    <a:pt x="16" y="0"/>
                  </a:moveTo>
                  <a:lnTo>
                    <a:pt x="27" y="264"/>
                  </a:lnTo>
                  <a:lnTo>
                    <a:pt x="0" y="49"/>
                  </a:lnTo>
                  <a:lnTo>
                    <a:pt x="16" y="0"/>
                  </a:lnTo>
                  <a:close/>
                </a:path>
              </a:pathLst>
            </a:custGeom>
            <a:solidFill>
              <a:srgbClr val="000000"/>
            </a:solidFill>
            <a:ln w="9525">
              <a:noFill/>
              <a:round/>
              <a:headEnd/>
              <a:tailEnd/>
            </a:ln>
          </p:spPr>
          <p:txBody>
            <a:bodyPr/>
            <a:lstStyle/>
            <a:p>
              <a:endParaRPr lang="tr-TR"/>
            </a:p>
          </p:txBody>
        </p:sp>
        <p:sp>
          <p:nvSpPr>
            <p:cNvPr id="17492" name="Freeform 585"/>
            <p:cNvSpPr>
              <a:spLocks/>
            </p:cNvSpPr>
            <p:nvPr/>
          </p:nvSpPr>
          <p:spPr bwMode="auto">
            <a:xfrm>
              <a:off x="4355" y="2404"/>
              <a:ext cx="163" cy="120"/>
            </a:xfrm>
            <a:custGeom>
              <a:avLst/>
              <a:gdLst>
                <a:gd name="T0" fmla="*/ 0 w 326"/>
                <a:gd name="T1" fmla="*/ 0 h 239"/>
                <a:gd name="T2" fmla="*/ 1 w 326"/>
                <a:gd name="T3" fmla="*/ 1 h 239"/>
                <a:gd name="T4" fmla="*/ 1 w 326"/>
                <a:gd name="T5" fmla="*/ 1 h 239"/>
                <a:gd name="T6" fmla="*/ 1 w 326"/>
                <a:gd name="T7" fmla="*/ 1 h 239"/>
                <a:gd name="T8" fmla="*/ 1 w 326"/>
                <a:gd name="T9" fmla="*/ 1 h 239"/>
                <a:gd name="T10" fmla="*/ 1 w 326"/>
                <a:gd name="T11" fmla="*/ 1 h 239"/>
                <a:gd name="T12" fmla="*/ 1 w 326"/>
                <a:gd name="T13" fmla="*/ 1 h 239"/>
                <a:gd name="T14" fmla="*/ 1 w 326"/>
                <a:gd name="T15" fmla="*/ 1 h 239"/>
                <a:gd name="T16" fmla="*/ 1 w 326"/>
                <a:gd name="T17" fmla="*/ 1 h 239"/>
                <a:gd name="T18" fmla="*/ 0 w 326"/>
                <a:gd name="T19" fmla="*/ 0 h 2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6"/>
                <a:gd name="T31" fmla="*/ 0 h 239"/>
                <a:gd name="T32" fmla="*/ 326 w 326"/>
                <a:gd name="T33" fmla="*/ 239 h 2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6" h="239">
                  <a:moveTo>
                    <a:pt x="0" y="0"/>
                  </a:moveTo>
                  <a:lnTo>
                    <a:pt x="19" y="223"/>
                  </a:lnTo>
                  <a:lnTo>
                    <a:pt x="326" y="239"/>
                  </a:lnTo>
                  <a:lnTo>
                    <a:pt x="53" y="187"/>
                  </a:lnTo>
                  <a:lnTo>
                    <a:pt x="313" y="161"/>
                  </a:lnTo>
                  <a:lnTo>
                    <a:pt x="57" y="131"/>
                  </a:lnTo>
                  <a:lnTo>
                    <a:pt x="299" y="101"/>
                  </a:lnTo>
                  <a:lnTo>
                    <a:pt x="52" y="68"/>
                  </a:lnTo>
                  <a:lnTo>
                    <a:pt x="285" y="32"/>
                  </a:lnTo>
                  <a:lnTo>
                    <a:pt x="0" y="0"/>
                  </a:lnTo>
                  <a:close/>
                </a:path>
              </a:pathLst>
            </a:custGeom>
            <a:solidFill>
              <a:srgbClr val="6B00D8"/>
            </a:solidFill>
            <a:ln w="9525">
              <a:noFill/>
              <a:round/>
              <a:headEnd/>
              <a:tailEnd/>
            </a:ln>
          </p:spPr>
          <p:txBody>
            <a:bodyPr/>
            <a:lstStyle/>
            <a:p>
              <a:endParaRPr lang="tr-TR"/>
            </a:p>
          </p:txBody>
        </p:sp>
        <p:sp>
          <p:nvSpPr>
            <p:cNvPr id="17493" name="Freeform 586"/>
            <p:cNvSpPr>
              <a:spLocks/>
            </p:cNvSpPr>
            <p:nvPr/>
          </p:nvSpPr>
          <p:spPr bwMode="auto">
            <a:xfrm>
              <a:off x="4368" y="2654"/>
              <a:ext cx="40" cy="16"/>
            </a:xfrm>
            <a:custGeom>
              <a:avLst/>
              <a:gdLst>
                <a:gd name="T0" fmla="*/ 1 w 79"/>
                <a:gd name="T1" fmla="*/ 0 h 33"/>
                <a:gd name="T2" fmla="*/ 1 w 79"/>
                <a:gd name="T3" fmla="*/ 0 h 33"/>
                <a:gd name="T4" fmla="*/ 1 w 79"/>
                <a:gd name="T5" fmla="*/ 0 h 33"/>
                <a:gd name="T6" fmla="*/ 0 w 79"/>
                <a:gd name="T7" fmla="*/ 0 h 33"/>
                <a:gd name="T8" fmla="*/ 1 w 79"/>
                <a:gd name="T9" fmla="*/ 0 h 33"/>
                <a:gd name="T10" fmla="*/ 0 60000 65536"/>
                <a:gd name="T11" fmla="*/ 0 60000 65536"/>
                <a:gd name="T12" fmla="*/ 0 60000 65536"/>
                <a:gd name="T13" fmla="*/ 0 60000 65536"/>
                <a:gd name="T14" fmla="*/ 0 60000 65536"/>
                <a:gd name="T15" fmla="*/ 0 w 79"/>
                <a:gd name="T16" fmla="*/ 0 h 33"/>
                <a:gd name="T17" fmla="*/ 79 w 79"/>
                <a:gd name="T18" fmla="*/ 33 h 33"/>
              </a:gdLst>
              <a:ahLst/>
              <a:cxnLst>
                <a:cxn ang="T10">
                  <a:pos x="T0" y="T1"/>
                </a:cxn>
                <a:cxn ang="T11">
                  <a:pos x="T2" y="T3"/>
                </a:cxn>
                <a:cxn ang="T12">
                  <a:pos x="T4" y="T5"/>
                </a:cxn>
                <a:cxn ang="T13">
                  <a:pos x="T6" y="T7"/>
                </a:cxn>
                <a:cxn ang="T14">
                  <a:pos x="T8" y="T9"/>
                </a:cxn>
              </a:cxnLst>
              <a:rect l="T15" t="T16" r="T17" b="T18"/>
              <a:pathLst>
                <a:path w="79" h="33">
                  <a:moveTo>
                    <a:pt x="79" y="0"/>
                  </a:moveTo>
                  <a:lnTo>
                    <a:pt x="79" y="30"/>
                  </a:lnTo>
                  <a:lnTo>
                    <a:pt x="6" y="33"/>
                  </a:lnTo>
                  <a:lnTo>
                    <a:pt x="0" y="0"/>
                  </a:lnTo>
                  <a:lnTo>
                    <a:pt x="79" y="0"/>
                  </a:lnTo>
                  <a:close/>
                </a:path>
              </a:pathLst>
            </a:custGeom>
            <a:solidFill>
              <a:srgbClr val="FFFFFF"/>
            </a:solidFill>
            <a:ln w="9525">
              <a:noFill/>
              <a:round/>
              <a:headEnd/>
              <a:tailEnd/>
            </a:ln>
          </p:spPr>
          <p:txBody>
            <a:bodyPr/>
            <a:lstStyle/>
            <a:p>
              <a:endParaRPr lang="tr-TR"/>
            </a:p>
          </p:txBody>
        </p:sp>
        <p:sp>
          <p:nvSpPr>
            <p:cNvPr id="17494" name="Freeform 587"/>
            <p:cNvSpPr>
              <a:spLocks/>
            </p:cNvSpPr>
            <p:nvPr/>
          </p:nvSpPr>
          <p:spPr bwMode="auto">
            <a:xfrm>
              <a:off x="4586" y="2658"/>
              <a:ext cx="34" cy="13"/>
            </a:xfrm>
            <a:custGeom>
              <a:avLst/>
              <a:gdLst>
                <a:gd name="T0" fmla="*/ 0 w 70"/>
                <a:gd name="T1" fmla="*/ 1 h 26"/>
                <a:gd name="T2" fmla="*/ 0 w 70"/>
                <a:gd name="T3" fmla="*/ 1 h 26"/>
                <a:gd name="T4" fmla="*/ 0 w 70"/>
                <a:gd name="T5" fmla="*/ 1 h 26"/>
                <a:gd name="T6" fmla="*/ 0 w 70"/>
                <a:gd name="T7" fmla="*/ 0 h 26"/>
                <a:gd name="T8" fmla="*/ 0 w 70"/>
                <a:gd name="T9" fmla="*/ 1 h 26"/>
                <a:gd name="T10" fmla="*/ 0 60000 65536"/>
                <a:gd name="T11" fmla="*/ 0 60000 65536"/>
                <a:gd name="T12" fmla="*/ 0 60000 65536"/>
                <a:gd name="T13" fmla="*/ 0 60000 65536"/>
                <a:gd name="T14" fmla="*/ 0 60000 65536"/>
                <a:gd name="T15" fmla="*/ 0 w 70"/>
                <a:gd name="T16" fmla="*/ 0 h 26"/>
                <a:gd name="T17" fmla="*/ 70 w 70"/>
                <a:gd name="T18" fmla="*/ 26 h 26"/>
              </a:gdLst>
              <a:ahLst/>
              <a:cxnLst>
                <a:cxn ang="T10">
                  <a:pos x="T0" y="T1"/>
                </a:cxn>
                <a:cxn ang="T11">
                  <a:pos x="T2" y="T3"/>
                </a:cxn>
                <a:cxn ang="T12">
                  <a:pos x="T4" y="T5"/>
                </a:cxn>
                <a:cxn ang="T13">
                  <a:pos x="T6" y="T7"/>
                </a:cxn>
                <a:cxn ang="T14">
                  <a:pos x="T8" y="T9"/>
                </a:cxn>
              </a:cxnLst>
              <a:rect l="T15" t="T16" r="T17" b="T18"/>
              <a:pathLst>
                <a:path w="70" h="26">
                  <a:moveTo>
                    <a:pt x="0" y="2"/>
                  </a:moveTo>
                  <a:lnTo>
                    <a:pt x="4" y="26"/>
                  </a:lnTo>
                  <a:lnTo>
                    <a:pt x="70" y="26"/>
                  </a:lnTo>
                  <a:lnTo>
                    <a:pt x="70" y="0"/>
                  </a:lnTo>
                  <a:lnTo>
                    <a:pt x="0" y="2"/>
                  </a:lnTo>
                  <a:close/>
                </a:path>
              </a:pathLst>
            </a:custGeom>
            <a:solidFill>
              <a:srgbClr val="FFFFFF"/>
            </a:solidFill>
            <a:ln w="9525">
              <a:noFill/>
              <a:round/>
              <a:headEnd/>
              <a:tailEnd/>
            </a:ln>
          </p:spPr>
          <p:txBody>
            <a:bodyPr/>
            <a:lstStyle/>
            <a:p>
              <a:endParaRPr lang="tr-TR"/>
            </a:p>
          </p:txBody>
        </p:sp>
        <p:sp>
          <p:nvSpPr>
            <p:cNvPr id="17495" name="Freeform 588"/>
            <p:cNvSpPr>
              <a:spLocks/>
            </p:cNvSpPr>
            <p:nvPr/>
          </p:nvSpPr>
          <p:spPr bwMode="auto">
            <a:xfrm>
              <a:off x="4348" y="2728"/>
              <a:ext cx="91" cy="59"/>
            </a:xfrm>
            <a:custGeom>
              <a:avLst/>
              <a:gdLst>
                <a:gd name="T0" fmla="*/ 0 w 183"/>
                <a:gd name="T1" fmla="*/ 0 h 119"/>
                <a:gd name="T2" fmla="*/ 0 w 183"/>
                <a:gd name="T3" fmla="*/ 0 h 119"/>
                <a:gd name="T4" fmla="*/ 0 w 183"/>
                <a:gd name="T5" fmla="*/ 0 h 119"/>
                <a:gd name="T6" fmla="*/ 0 w 183"/>
                <a:gd name="T7" fmla="*/ 0 h 119"/>
                <a:gd name="T8" fmla="*/ 0 w 183"/>
                <a:gd name="T9" fmla="*/ 0 h 119"/>
                <a:gd name="T10" fmla="*/ 0 w 183"/>
                <a:gd name="T11" fmla="*/ 0 h 119"/>
                <a:gd name="T12" fmla="*/ 0 w 183"/>
                <a:gd name="T13" fmla="*/ 0 h 119"/>
                <a:gd name="T14" fmla="*/ 0 w 183"/>
                <a:gd name="T15" fmla="*/ 0 h 119"/>
                <a:gd name="T16" fmla="*/ 0 w 183"/>
                <a:gd name="T17" fmla="*/ 0 h 119"/>
                <a:gd name="T18" fmla="*/ 0 w 183"/>
                <a:gd name="T19" fmla="*/ 0 h 1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19"/>
                <a:gd name="T32" fmla="*/ 183 w 183"/>
                <a:gd name="T33" fmla="*/ 119 h 1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19">
                  <a:moveTo>
                    <a:pt x="0" y="0"/>
                  </a:moveTo>
                  <a:lnTo>
                    <a:pt x="12" y="119"/>
                  </a:lnTo>
                  <a:lnTo>
                    <a:pt x="161" y="114"/>
                  </a:lnTo>
                  <a:lnTo>
                    <a:pt x="33" y="86"/>
                  </a:lnTo>
                  <a:lnTo>
                    <a:pt x="177" y="84"/>
                  </a:lnTo>
                  <a:lnTo>
                    <a:pt x="36" y="59"/>
                  </a:lnTo>
                  <a:lnTo>
                    <a:pt x="169" y="40"/>
                  </a:lnTo>
                  <a:lnTo>
                    <a:pt x="38" y="27"/>
                  </a:lnTo>
                  <a:lnTo>
                    <a:pt x="183" y="10"/>
                  </a:lnTo>
                  <a:lnTo>
                    <a:pt x="0" y="0"/>
                  </a:lnTo>
                  <a:close/>
                </a:path>
              </a:pathLst>
            </a:custGeom>
            <a:solidFill>
              <a:srgbClr val="6B00D8"/>
            </a:solidFill>
            <a:ln w="9525">
              <a:noFill/>
              <a:round/>
              <a:headEnd/>
              <a:tailEnd/>
            </a:ln>
          </p:spPr>
          <p:txBody>
            <a:bodyPr/>
            <a:lstStyle/>
            <a:p>
              <a:endParaRPr lang="tr-TR"/>
            </a:p>
          </p:txBody>
        </p:sp>
        <p:sp>
          <p:nvSpPr>
            <p:cNvPr id="17496" name="Freeform 589"/>
            <p:cNvSpPr>
              <a:spLocks/>
            </p:cNvSpPr>
            <p:nvPr/>
          </p:nvSpPr>
          <p:spPr bwMode="auto">
            <a:xfrm>
              <a:off x="4568" y="2736"/>
              <a:ext cx="70" cy="46"/>
            </a:xfrm>
            <a:custGeom>
              <a:avLst/>
              <a:gdLst>
                <a:gd name="T0" fmla="*/ 1 w 138"/>
                <a:gd name="T1" fmla="*/ 0 h 92"/>
                <a:gd name="T2" fmla="*/ 1 w 138"/>
                <a:gd name="T3" fmla="*/ 1 h 92"/>
                <a:gd name="T4" fmla="*/ 0 w 138"/>
                <a:gd name="T5" fmla="*/ 1 h 92"/>
                <a:gd name="T6" fmla="*/ 1 w 138"/>
                <a:gd name="T7" fmla="*/ 1 h 92"/>
                <a:gd name="T8" fmla="*/ 1 w 138"/>
                <a:gd name="T9" fmla="*/ 1 h 92"/>
                <a:gd name="T10" fmla="*/ 1 w 138"/>
                <a:gd name="T11" fmla="*/ 1 h 92"/>
                <a:gd name="T12" fmla="*/ 0 w 138"/>
                <a:gd name="T13" fmla="*/ 1 h 92"/>
                <a:gd name="T14" fmla="*/ 1 w 138"/>
                <a:gd name="T15" fmla="*/ 0 h 92"/>
                <a:gd name="T16" fmla="*/ 0 60000 65536"/>
                <a:gd name="T17" fmla="*/ 0 60000 65536"/>
                <a:gd name="T18" fmla="*/ 0 60000 65536"/>
                <a:gd name="T19" fmla="*/ 0 60000 65536"/>
                <a:gd name="T20" fmla="*/ 0 60000 65536"/>
                <a:gd name="T21" fmla="*/ 0 60000 65536"/>
                <a:gd name="T22" fmla="*/ 0 60000 65536"/>
                <a:gd name="T23" fmla="*/ 0 60000 65536"/>
                <a:gd name="T24" fmla="*/ 0 w 138"/>
                <a:gd name="T25" fmla="*/ 0 h 92"/>
                <a:gd name="T26" fmla="*/ 138 w 138"/>
                <a:gd name="T27" fmla="*/ 92 h 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8" h="92">
                  <a:moveTo>
                    <a:pt x="138" y="0"/>
                  </a:moveTo>
                  <a:lnTo>
                    <a:pt x="136" y="79"/>
                  </a:lnTo>
                  <a:lnTo>
                    <a:pt x="0" y="92"/>
                  </a:lnTo>
                  <a:lnTo>
                    <a:pt x="92" y="60"/>
                  </a:lnTo>
                  <a:lnTo>
                    <a:pt x="4" y="46"/>
                  </a:lnTo>
                  <a:lnTo>
                    <a:pt x="80" y="32"/>
                  </a:lnTo>
                  <a:lnTo>
                    <a:pt x="0" y="7"/>
                  </a:lnTo>
                  <a:lnTo>
                    <a:pt x="138" y="0"/>
                  </a:lnTo>
                  <a:close/>
                </a:path>
              </a:pathLst>
            </a:custGeom>
            <a:solidFill>
              <a:srgbClr val="6B00D8"/>
            </a:solidFill>
            <a:ln w="9525">
              <a:noFill/>
              <a:round/>
              <a:headEnd/>
              <a:tailEnd/>
            </a:ln>
          </p:spPr>
          <p:txBody>
            <a:bodyPr/>
            <a:lstStyle/>
            <a:p>
              <a:endParaRPr lang="tr-TR"/>
            </a:p>
          </p:txBody>
        </p:sp>
        <p:sp>
          <p:nvSpPr>
            <p:cNvPr id="17497" name="Freeform 590"/>
            <p:cNvSpPr>
              <a:spLocks/>
            </p:cNvSpPr>
            <p:nvPr/>
          </p:nvSpPr>
          <p:spPr bwMode="auto">
            <a:xfrm>
              <a:off x="3696" y="2561"/>
              <a:ext cx="100" cy="135"/>
            </a:xfrm>
            <a:custGeom>
              <a:avLst/>
              <a:gdLst>
                <a:gd name="T0" fmla="*/ 0 w 201"/>
                <a:gd name="T1" fmla="*/ 0 h 270"/>
                <a:gd name="T2" fmla="*/ 0 w 201"/>
                <a:gd name="T3" fmla="*/ 1 h 270"/>
                <a:gd name="T4" fmla="*/ 0 w 201"/>
                <a:gd name="T5" fmla="*/ 1 h 270"/>
                <a:gd name="T6" fmla="*/ 0 w 201"/>
                <a:gd name="T7" fmla="*/ 0 h 270"/>
                <a:gd name="T8" fmla="*/ 0 60000 65536"/>
                <a:gd name="T9" fmla="*/ 0 60000 65536"/>
                <a:gd name="T10" fmla="*/ 0 60000 65536"/>
                <a:gd name="T11" fmla="*/ 0 60000 65536"/>
                <a:gd name="T12" fmla="*/ 0 w 201"/>
                <a:gd name="T13" fmla="*/ 0 h 270"/>
                <a:gd name="T14" fmla="*/ 201 w 201"/>
                <a:gd name="T15" fmla="*/ 270 h 270"/>
              </a:gdLst>
              <a:ahLst/>
              <a:cxnLst>
                <a:cxn ang="T8">
                  <a:pos x="T0" y="T1"/>
                </a:cxn>
                <a:cxn ang="T9">
                  <a:pos x="T2" y="T3"/>
                </a:cxn>
                <a:cxn ang="T10">
                  <a:pos x="T4" y="T5"/>
                </a:cxn>
                <a:cxn ang="T11">
                  <a:pos x="T6" y="T7"/>
                </a:cxn>
              </a:cxnLst>
              <a:rect l="T12" t="T13" r="T14" b="T15"/>
              <a:pathLst>
                <a:path w="201" h="270">
                  <a:moveTo>
                    <a:pt x="201" y="0"/>
                  </a:moveTo>
                  <a:lnTo>
                    <a:pt x="0" y="270"/>
                  </a:lnTo>
                  <a:lnTo>
                    <a:pt x="181" y="69"/>
                  </a:lnTo>
                  <a:lnTo>
                    <a:pt x="201" y="0"/>
                  </a:lnTo>
                  <a:close/>
                </a:path>
              </a:pathLst>
            </a:custGeom>
            <a:solidFill>
              <a:srgbClr val="6B00D8"/>
            </a:solidFill>
            <a:ln w="9525">
              <a:noFill/>
              <a:round/>
              <a:headEnd/>
              <a:tailEnd/>
            </a:ln>
          </p:spPr>
          <p:txBody>
            <a:bodyPr/>
            <a:lstStyle/>
            <a:p>
              <a:endParaRPr lang="tr-TR"/>
            </a:p>
          </p:txBody>
        </p:sp>
        <p:sp>
          <p:nvSpPr>
            <p:cNvPr id="17498" name="Freeform 591"/>
            <p:cNvSpPr>
              <a:spLocks/>
            </p:cNvSpPr>
            <p:nvPr/>
          </p:nvSpPr>
          <p:spPr bwMode="auto">
            <a:xfrm>
              <a:off x="3702" y="2742"/>
              <a:ext cx="94" cy="21"/>
            </a:xfrm>
            <a:custGeom>
              <a:avLst/>
              <a:gdLst>
                <a:gd name="T0" fmla="*/ 1 w 188"/>
                <a:gd name="T1" fmla="*/ 1 h 41"/>
                <a:gd name="T2" fmla="*/ 0 w 188"/>
                <a:gd name="T3" fmla="*/ 0 h 41"/>
                <a:gd name="T4" fmla="*/ 1 w 188"/>
                <a:gd name="T5" fmla="*/ 1 h 41"/>
                <a:gd name="T6" fmla="*/ 1 w 188"/>
                <a:gd name="T7" fmla="*/ 1 h 41"/>
                <a:gd name="T8" fmla="*/ 0 60000 65536"/>
                <a:gd name="T9" fmla="*/ 0 60000 65536"/>
                <a:gd name="T10" fmla="*/ 0 60000 65536"/>
                <a:gd name="T11" fmla="*/ 0 60000 65536"/>
                <a:gd name="T12" fmla="*/ 0 w 188"/>
                <a:gd name="T13" fmla="*/ 0 h 41"/>
                <a:gd name="T14" fmla="*/ 188 w 188"/>
                <a:gd name="T15" fmla="*/ 41 h 41"/>
              </a:gdLst>
              <a:ahLst/>
              <a:cxnLst>
                <a:cxn ang="T8">
                  <a:pos x="T0" y="T1"/>
                </a:cxn>
                <a:cxn ang="T9">
                  <a:pos x="T2" y="T3"/>
                </a:cxn>
                <a:cxn ang="T10">
                  <a:pos x="T4" y="T5"/>
                </a:cxn>
                <a:cxn ang="T11">
                  <a:pos x="T6" y="T7"/>
                </a:cxn>
              </a:cxnLst>
              <a:rect l="T12" t="T13" r="T14" b="T15"/>
              <a:pathLst>
                <a:path w="188" h="41">
                  <a:moveTo>
                    <a:pt x="188" y="41"/>
                  </a:moveTo>
                  <a:lnTo>
                    <a:pt x="0" y="0"/>
                  </a:lnTo>
                  <a:lnTo>
                    <a:pt x="175" y="13"/>
                  </a:lnTo>
                  <a:lnTo>
                    <a:pt x="188" y="41"/>
                  </a:lnTo>
                  <a:close/>
                </a:path>
              </a:pathLst>
            </a:custGeom>
            <a:solidFill>
              <a:srgbClr val="6B00D8"/>
            </a:solidFill>
            <a:ln w="9525">
              <a:noFill/>
              <a:round/>
              <a:headEnd/>
              <a:tailEnd/>
            </a:ln>
          </p:spPr>
          <p:txBody>
            <a:bodyPr/>
            <a:lstStyle/>
            <a:p>
              <a:endParaRPr lang="tr-TR"/>
            </a:p>
          </p:txBody>
        </p:sp>
        <p:sp>
          <p:nvSpPr>
            <p:cNvPr id="17499" name="Freeform 592"/>
            <p:cNvSpPr>
              <a:spLocks/>
            </p:cNvSpPr>
            <p:nvPr/>
          </p:nvSpPr>
          <p:spPr bwMode="auto">
            <a:xfrm>
              <a:off x="3709" y="2681"/>
              <a:ext cx="77" cy="44"/>
            </a:xfrm>
            <a:custGeom>
              <a:avLst/>
              <a:gdLst>
                <a:gd name="T0" fmla="*/ 0 w 156"/>
                <a:gd name="T1" fmla="*/ 1 h 86"/>
                <a:gd name="T2" fmla="*/ 0 w 156"/>
                <a:gd name="T3" fmla="*/ 1 h 86"/>
                <a:gd name="T4" fmla="*/ 0 w 156"/>
                <a:gd name="T5" fmla="*/ 0 h 86"/>
                <a:gd name="T6" fmla="*/ 0 w 156"/>
                <a:gd name="T7" fmla="*/ 1 h 86"/>
                <a:gd name="T8" fmla="*/ 0 60000 65536"/>
                <a:gd name="T9" fmla="*/ 0 60000 65536"/>
                <a:gd name="T10" fmla="*/ 0 60000 65536"/>
                <a:gd name="T11" fmla="*/ 0 60000 65536"/>
                <a:gd name="T12" fmla="*/ 0 w 156"/>
                <a:gd name="T13" fmla="*/ 0 h 86"/>
                <a:gd name="T14" fmla="*/ 156 w 156"/>
                <a:gd name="T15" fmla="*/ 86 h 86"/>
              </a:gdLst>
              <a:ahLst/>
              <a:cxnLst>
                <a:cxn ang="T8">
                  <a:pos x="T0" y="T1"/>
                </a:cxn>
                <a:cxn ang="T9">
                  <a:pos x="T2" y="T3"/>
                </a:cxn>
                <a:cxn ang="T10">
                  <a:pos x="T4" y="T5"/>
                </a:cxn>
                <a:cxn ang="T11">
                  <a:pos x="T6" y="T7"/>
                </a:cxn>
              </a:cxnLst>
              <a:rect l="T12" t="T13" r="T14" b="T15"/>
              <a:pathLst>
                <a:path w="156" h="86">
                  <a:moveTo>
                    <a:pt x="156" y="49"/>
                  </a:moveTo>
                  <a:lnTo>
                    <a:pt x="0" y="86"/>
                  </a:lnTo>
                  <a:lnTo>
                    <a:pt x="147" y="0"/>
                  </a:lnTo>
                  <a:lnTo>
                    <a:pt x="156" y="49"/>
                  </a:lnTo>
                  <a:close/>
                </a:path>
              </a:pathLst>
            </a:custGeom>
            <a:solidFill>
              <a:srgbClr val="6B00D8"/>
            </a:solidFill>
            <a:ln w="9525">
              <a:noFill/>
              <a:round/>
              <a:headEnd/>
              <a:tailEnd/>
            </a:ln>
          </p:spPr>
          <p:txBody>
            <a:bodyPr/>
            <a:lstStyle/>
            <a:p>
              <a:endParaRPr lang="tr-TR"/>
            </a:p>
          </p:txBody>
        </p:sp>
        <p:sp>
          <p:nvSpPr>
            <p:cNvPr id="17500" name="Freeform 593"/>
            <p:cNvSpPr>
              <a:spLocks/>
            </p:cNvSpPr>
            <p:nvPr/>
          </p:nvSpPr>
          <p:spPr bwMode="auto">
            <a:xfrm>
              <a:off x="3713" y="2618"/>
              <a:ext cx="73" cy="86"/>
            </a:xfrm>
            <a:custGeom>
              <a:avLst/>
              <a:gdLst>
                <a:gd name="T0" fmla="*/ 0 w 148"/>
                <a:gd name="T1" fmla="*/ 0 h 173"/>
                <a:gd name="T2" fmla="*/ 0 w 148"/>
                <a:gd name="T3" fmla="*/ 0 h 173"/>
                <a:gd name="T4" fmla="*/ 0 w 148"/>
                <a:gd name="T5" fmla="*/ 0 h 173"/>
                <a:gd name="T6" fmla="*/ 0 w 148"/>
                <a:gd name="T7" fmla="*/ 0 h 173"/>
                <a:gd name="T8" fmla="*/ 0 60000 65536"/>
                <a:gd name="T9" fmla="*/ 0 60000 65536"/>
                <a:gd name="T10" fmla="*/ 0 60000 65536"/>
                <a:gd name="T11" fmla="*/ 0 60000 65536"/>
                <a:gd name="T12" fmla="*/ 0 w 148"/>
                <a:gd name="T13" fmla="*/ 0 h 173"/>
                <a:gd name="T14" fmla="*/ 148 w 148"/>
                <a:gd name="T15" fmla="*/ 173 h 173"/>
              </a:gdLst>
              <a:ahLst/>
              <a:cxnLst>
                <a:cxn ang="T8">
                  <a:pos x="T0" y="T1"/>
                </a:cxn>
                <a:cxn ang="T9">
                  <a:pos x="T2" y="T3"/>
                </a:cxn>
                <a:cxn ang="T10">
                  <a:pos x="T4" y="T5"/>
                </a:cxn>
                <a:cxn ang="T11">
                  <a:pos x="T6" y="T7"/>
                </a:cxn>
              </a:cxnLst>
              <a:rect l="T12" t="T13" r="T14" b="T15"/>
              <a:pathLst>
                <a:path w="148" h="173">
                  <a:moveTo>
                    <a:pt x="143" y="45"/>
                  </a:moveTo>
                  <a:lnTo>
                    <a:pt x="0" y="173"/>
                  </a:lnTo>
                  <a:lnTo>
                    <a:pt x="148" y="0"/>
                  </a:lnTo>
                  <a:lnTo>
                    <a:pt x="143" y="45"/>
                  </a:lnTo>
                  <a:close/>
                </a:path>
              </a:pathLst>
            </a:custGeom>
            <a:solidFill>
              <a:srgbClr val="6B00D8"/>
            </a:solidFill>
            <a:ln w="9525">
              <a:noFill/>
              <a:round/>
              <a:headEnd/>
              <a:tailEnd/>
            </a:ln>
          </p:spPr>
          <p:txBody>
            <a:bodyPr/>
            <a:lstStyle/>
            <a:p>
              <a:endParaRPr lang="tr-TR"/>
            </a:p>
          </p:txBody>
        </p:sp>
        <p:sp>
          <p:nvSpPr>
            <p:cNvPr id="17501" name="Freeform 594"/>
            <p:cNvSpPr>
              <a:spLocks/>
            </p:cNvSpPr>
            <p:nvPr/>
          </p:nvSpPr>
          <p:spPr bwMode="auto">
            <a:xfrm>
              <a:off x="4658" y="2547"/>
              <a:ext cx="38" cy="157"/>
            </a:xfrm>
            <a:custGeom>
              <a:avLst/>
              <a:gdLst>
                <a:gd name="T0" fmla="*/ 0 w 77"/>
                <a:gd name="T1" fmla="*/ 0 h 316"/>
                <a:gd name="T2" fmla="*/ 0 w 77"/>
                <a:gd name="T3" fmla="*/ 0 h 316"/>
                <a:gd name="T4" fmla="*/ 0 w 77"/>
                <a:gd name="T5" fmla="*/ 0 h 316"/>
                <a:gd name="T6" fmla="*/ 0 w 77"/>
                <a:gd name="T7" fmla="*/ 0 h 316"/>
                <a:gd name="T8" fmla="*/ 0 w 77"/>
                <a:gd name="T9" fmla="*/ 0 h 316"/>
                <a:gd name="T10" fmla="*/ 0 w 77"/>
                <a:gd name="T11" fmla="*/ 0 h 316"/>
                <a:gd name="T12" fmla="*/ 0 w 77"/>
                <a:gd name="T13" fmla="*/ 0 h 316"/>
                <a:gd name="T14" fmla="*/ 0 w 77"/>
                <a:gd name="T15" fmla="*/ 0 h 316"/>
                <a:gd name="T16" fmla="*/ 0 w 77"/>
                <a:gd name="T17" fmla="*/ 0 h 316"/>
                <a:gd name="T18" fmla="*/ 0 w 77"/>
                <a:gd name="T19" fmla="*/ 0 h 3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
                <a:gd name="T31" fmla="*/ 0 h 316"/>
                <a:gd name="T32" fmla="*/ 77 w 77"/>
                <a:gd name="T33" fmla="*/ 316 h 3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 h="316">
                  <a:moveTo>
                    <a:pt x="0" y="62"/>
                  </a:moveTo>
                  <a:lnTo>
                    <a:pt x="20" y="307"/>
                  </a:lnTo>
                  <a:lnTo>
                    <a:pt x="73" y="316"/>
                  </a:lnTo>
                  <a:lnTo>
                    <a:pt x="36" y="262"/>
                  </a:lnTo>
                  <a:lnTo>
                    <a:pt x="77" y="193"/>
                  </a:lnTo>
                  <a:lnTo>
                    <a:pt x="24" y="188"/>
                  </a:lnTo>
                  <a:lnTo>
                    <a:pt x="65" y="91"/>
                  </a:lnTo>
                  <a:lnTo>
                    <a:pt x="36" y="98"/>
                  </a:lnTo>
                  <a:lnTo>
                    <a:pt x="36" y="0"/>
                  </a:lnTo>
                  <a:lnTo>
                    <a:pt x="0" y="62"/>
                  </a:lnTo>
                  <a:close/>
                </a:path>
              </a:pathLst>
            </a:custGeom>
            <a:solidFill>
              <a:srgbClr val="6B00D8"/>
            </a:solidFill>
            <a:ln w="9525">
              <a:noFill/>
              <a:round/>
              <a:headEnd/>
              <a:tailEnd/>
            </a:ln>
          </p:spPr>
          <p:txBody>
            <a:bodyPr/>
            <a:lstStyle/>
            <a:p>
              <a:endParaRPr lang="tr-TR"/>
            </a:p>
          </p:txBody>
        </p:sp>
        <p:sp>
          <p:nvSpPr>
            <p:cNvPr id="17502" name="Freeform 595"/>
            <p:cNvSpPr>
              <a:spLocks/>
            </p:cNvSpPr>
            <p:nvPr/>
          </p:nvSpPr>
          <p:spPr bwMode="auto">
            <a:xfrm>
              <a:off x="4357" y="2304"/>
              <a:ext cx="225" cy="61"/>
            </a:xfrm>
            <a:custGeom>
              <a:avLst/>
              <a:gdLst>
                <a:gd name="T0" fmla="*/ 0 w 449"/>
                <a:gd name="T1" fmla="*/ 1 h 122"/>
                <a:gd name="T2" fmla="*/ 1 w 449"/>
                <a:gd name="T3" fmla="*/ 1 h 122"/>
                <a:gd name="T4" fmla="*/ 1 w 449"/>
                <a:gd name="T5" fmla="*/ 1 h 122"/>
                <a:gd name="T6" fmla="*/ 1 w 449"/>
                <a:gd name="T7" fmla="*/ 1 h 122"/>
                <a:gd name="T8" fmla="*/ 1 w 449"/>
                <a:gd name="T9" fmla="*/ 1 h 122"/>
                <a:gd name="T10" fmla="*/ 1 w 449"/>
                <a:gd name="T11" fmla="*/ 1 h 122"/>
                <a:gd name="T12" fmla="*/ 1 w 449"/>
                <a:gd name="T13" fmla="*/ 1 h 122"/>
                <a:gd name="T14" fmla="*/ 1 w 449"/>
                <a:gd name="T15" fmla="*/ 1 h 122"/>
                <a:gd name="T16" fmla="*/ 1 w 449"/>
                <a:gd name="T17" fmla="*/ 0 h 122"/>
                <a:gd name="T18" fmla="*/ 0 w 449"/>
                <a:gd name="T19" fmla="*/ 1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9"/>
                <a:gd name="T31" fmla="*/ 0 h 122"/>
                <a:gd name="T32" fmla="*/ 449 w 449"/>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9" h="122">
                  <a:moveTo>
                    <a:pt x="0" y="29"/>
                  </a:moveTo>
                  <a:lnTo>
                    <a:pt x="441" y="122"/>
                  </a:lnTo>
                  <a:lnTo>
                    <a:pt x="449" y="56"/>
                  </a:lnTo>
                  <a:lnTo>
                    <a:pt x="388" y="76"/>
                  </a:lnTo>
                  <a:lnTo>
                    <a:pt x="348" y="29"/>
                  </a:lnTo>
                  <a:lnTo>
                    <a:pt x="273" y="73"/>
                  </a:lnTo>
                  <a:lnTo>
                    <a:pt x="184" y="8"/>
                  </a:lnTo>
                  <a:lnTo>
                    <a:pt x="130" y="36"/>
                  </a:lnTo>
                  <a:lnTo>
                    <a:pt x="66" y="0"/>
                  </a:lnTo>
                  <a:lnTo>
                    <a:pt x="0" y="29"/>
                  </a:lnTo>
                  <a:close/>
                </a:path>
              </a:pathLst>
            </a:custGeom>
            <a:solidFill>
              <a:srgbClr val="6B00D8"/>
            </a:solidFill>
            <a:ln w="9525">
              <a:noFill/>
              <a:round/>
              <a:headEnd/>
              <a:tailEnd/>
            </a:ln>
          </p:spPr>
          <p:txBody>
            <a:bodyPr/>
            <a:lstStyle/>
            <a:p>
              <a:endParaRPr lang="tr-TR"/>
            </a:p>
          </p:txBody>
        </p:sp>
        <p:sp>
          <p:nvSpPr>
            <p:cNvPr id="17503" name="Freeform 596"/>
            <p:cNvSpPr>
              <a:spLocks/>
            </p:cNvSpPr>
            <p:nvPr/>
          </p:nvSpPr>
          <p:spPr bwMode="auto">
            <a:xfrm>
              <a:off x="4439" y="2586"/>
              <a:ext cx="120" cy="10"/>
            </a:xfrm>
            <a:custGeom>
              <a:avLst/>
              <a:gdLst>
                <a:gd name="T0" fmla="*/ 0 w 240"/>
                <a:gd name="T1" fmla="*/ 0 h 19"/>
                <a:gd name="T2" fmla="*/ 1 w 240"/>
                <a:gd name="T3" fmla="*/ 1 h 19"/>
                <a:gd name="T4" fmla="*/ 1 w 240"/>
                <a:gd name="T5" fmla="*/ 1 h 19"/>
                <a:gd name="T6" fmla="*/ 0 w 240"/>
                <a:gd name="T7" fmla="*/ 0 h 19"/>
                <a:gd name="T8" fmla="*/ 0 60000 65536"/>
                <a:gd name="T9" fmla="*/ 0 60000 65536"/>
                <a:gd name="T10" fmla="*/ 0 60000 65536"/>
                <a:gd name="T11" fmla="*/ 0 60000 65536"/>
                <a:gd name="T12" fmla="*/ 0 w 240"/>
                <a:gd name="T13" fmla="*/ 0 h 19"/>
                <a:gd name="T14" fmla="*/ 240 w 240"/>
                <a:gd name="T15" fmla="*/ 19 h 19"/>
              </a:gdLst>
              <a:ahLst/>
              <a:cxnLst>
                <a:cxn ang="T8">
                  <a:pos x="T0" y="T1"/>
                </a:cxn>
                <a:cxn ang="T9">
                  <a:pos x="T2" y="T3"/>
                </a:cxn>
                <a:cxn ang="T10">
                  <a:pos x="T4" y="T5"/>
                </a:cxn>
                <a:cxn ang="T11">
                  <a:pos x="T6" y="T7"/>
                </a:cxn>
              </a:cxnLst>
              <a:rect l="T12" t="T13" r="T14" b="T15"/>
              <a:pathLst>
                <a:path w="240" h="19">
                  <a:moveTo>
                    <a:pt x="0" y="0"/>
                  </a:moveTo>
                  <a:lnTo>
                    <a:pt x="4" y="19"/>
                  </a:lnTo>
                  <a:lnTo>
                    <a:pt x="240" y="19"/>
                  </a:lnTo>
                  <a:lnTo>
                    <a:pt x="0" y="0"/>
                  </a:lnTo>
                  <a:close/>
                </a:path>
              </a:pathLst>
            </a:custGeom>
            <a:solidFill>
              <a:srgbClr val="FFE087"/>
            </a:solidFill>
            <a:ln w="9525">
              <a:noFill/>
              <a:round/>
              <a:headEnd/>
              <a:tailEnd/>
            </a:ln>
          </p:spPr>
          <p:txBody>
            <a:bodyPr/>
            <a:lstStyle/>
            <a:p>
              <a:endParaRPr lang="tr-TR"/>
            </a:p>
          </p:txBody>
        </p:sp>
        <p:sp>
          <p:nvSpPr>
            <p:cNvPr id="17504" name="Freeform 597"/>
            <p:cNvSpPr>
              <a:spLocks/>
            </p:cNvSpPr>
            <p:nvPr/>
          </p:nvSpPr>
          <p:spPr bwMode="auto">
            <a:xfrm>
              <a:off x="4439" y="2602"/>
              <a:ext cx="120" cy="10"/>
            </a:xfrm>
            <a:custGeom>
              <a:avLst/>
              <a:gdLst>
                <a:gd name="T0" fmla="*/ 0 w 240"/>
                <a:gd name="T1" fmla="*/ 0 h 21"/>
                <a:gd name="T2" fmla="*/ 1 w 240"/>
                <a:gd name="T3" fmla="*/ 0 h 21"/>
                <a:gd name="T4" fmla="*/ 1 w 240"/>
                <a:gd name="T5" fmla="*/ 0 h 21"/>
                <a:gd name="T6" fmla="*/ 0 w 240"/>
                <a:gd name="T7" fmla="*/ 0 h 21"/>
                <a:gd name="T8" fmla="*/ 0 60000 65536"/>
                <a:gd name="T9" fmla="*/ 0 60000 65536"/>
                <a:gd name="T10" fmla="*/ 0 60000 65536"/>
                <a:gd name="T11" fmla="*/ 0 60000 65536"/>
                <a:gd name="T12" fmla="*/ 0 w 240"/>
                <a:gd name="T13" fmla="*/ 0 h 21"/>
                <a:gd name="T14" fmla="*/ 240 w 240"/>
                <a:gd name="T15" fmla="*/ 21 h 21"/>
              </a:gdLst>
              <a:ahLst/>
              <a:cxnLst>
                <a:cxn ang="T8">
                  <a:pos x="T0" y="T1"/>
                </a:cxn>
                <a:cxn ang="T9">
                  <a:pos x="T2" y="T3"/>
                </a:cxn>
                <a:cxn ang="T10">
                  <a:pos x="T4" y="T5"/>
                </a:cxn>
                <a:cxn ang="T11">
                  <a:pos x="T6" y="T7"/>
                </a:cxn>
              </a:cxnLst>
              <a:rect l="T12" t="T13" r="T14" b="T15"/>
              <a:pathLst>
                <a:path w="240" h="21">
                  <a:moveTo>
                    <a:pt x="0" y="0"/>
                  </a:moveTo>
                  <a:lnTo>
                    <a:pt x="4" y="21"/>
                  </a:lnTo>
                  <a:lnTo>
                    <a:pt x="240" y="21"/>
                  </a:lnTo>
                  <a:lnTo>
                    <a:pt x="0" y="0"/>
                  </a:lnTo>
                  <a:close/>
                </a:path>
              </a:pathLst>
            </a:custGeom>
            <a:solidFill>
              <a:srgbClr val="FFE087"/>
            </a:solidFill>
            <a:ln w="9525">
              <a:noFill/>
              <a:round/>
              <a:headEnd/>
              <a:tailEnd/>
            </a:ln>
          </p:spPr>
          <p:txBody>
            <a:bodyPr/>
            <a:lstStyle/>
            <a:p>
              <a:endParaRPr lang="tr-TR"/>
            </a:p>
          </p:txBody>
        </p:sp>
        <p:sp>
          <p:nvSpPr>
            <p:cNvPr id="17505" name="Freeform 598"/>
            <p:cNvSpPr>
              <a:spLocks/>
            </p:cNvSpPr>
            <p:nvPr/>
          </p:nvSpPr>
          <p:spPr bwMode="auto">
            <a:xfrm>
              <a:off x="4439" y="2618"/>
              <a:ext cx="120" cy="10"/>
            </a:xfrm>
            <a:custGeom>
              <a:avLst/>
              <a:gdLst>
                <a:gd name="T0" fmla="*/ 0 w 240"/>
                <a:gd name="T1" fmla="*/ 0 h 21"/>
                <a:gd name="T2" fmla="*/ 1 w 240"/>
                <a:gd name="T3" fmla="*/ 0 h 21"/>
                <a:gd name="T4" fmla="*/ 1 w 240"/>
                <a:gd name="T5" fmla="*/ 0 h 21"/>
                <a:gd name="T6" fmla="*/ 0 w 240"/>
                <a:gd name="T7" fmla="*/ 0 h 21"/>
                <a:gd name="T8" fmla="*/ 0 60000 65536"/>
                <a:gd name="T9" fmla="*/ 0 60000 65536"/>
                <a:gd name="T10" fmla="*/ 0 60000 65536"/>
                <a:gd name="T11" fmla="*/ 0 60000 65536"/>
                <a:gd name="T12" fmla="*/ 0 w 240"/>
                <a:gd name="T13" fmla="*/ 0 h 21"/>
                <a:gd name="T14" fmla="*/ 240 w 240"/>
                <a:gd name="T15" fmla="*/ 21 h 21"/>
              </a:gdLst>
              <a:ahLst/>
              <a:cxnLst>
                <a:cxn ang="T8">
                  <a:pos x="T0" y="T1"/>
                </a:cxn>
                <a:cxn ang="T9">
                  <a:pos x="T2" y="T3"/>
                </a:cxn>
                <a:cxn ang="T10">
                  <a:pos x="T4" y="T5"/>
                </a:cxn>
                <a:cxn ang="T11">
                  <a:pos x="T6" y="T7"/>
                </a:cxn>
              </a:cxnLst>
              <a:rect l="T12" t="T13" r="T14" b="T15"/>
              <a:pathLst>
                <a:path w="240" h="21">
                  <a:moveTo>
                    <a:pt x="0" y="0"/>
                  </a:moveTo>
                  <a:lnTo>
                    <a:pt x="4" y="21"/>
                  </a:lnTo>
                  <a:lnTo>
                    <a:pt x="240" y="21"/>
                  </a:lnTo>
                  <a:lnTo>
                    <a:pt x="0" y="0"/>
                  </a:lnTo>
                  <a:close/>
                </a:path>
              </a:pathLst>
            </a:custGeom>
            <a:solidFill>
              <a:srgbClr val="FFE087"/>
            </a:solidFill>
            <a:ln w="9525">
              <a:noFill/>
              <a:round/>
              <a:headEnd/>
              <a:tailEnd/>
            </a:ln>
          </p:spPr>
          <p:txBody>
            <a:bodyPr/>
            <a:lstStyle/>
            <a:p>
              <a:endParaRPr lang="tr-TR"/>
            </a:p>
          </p:txBody>
        </p:sp>
        <p:sp>
          <p:nvSpPr>
            <p:cNvPr id="17506" name="Freeform 599"/>
            <p:cNvSpPr>
              <a:spLocks/>
            </p:cNvSpPr>
            <p:nvPr/>
          </p:nvSpPr>
          <p:spPr bwMode="auto">
            <a:xfrm>
              <a:off x="4439" y="2635"/>
              <a:ext cx="120" cy="10"/>
            </a:xfrm>
            <a:custGeom>
              <a:avLst/>
              <a:gdLst>
                <a:gd name="T0" fmla="*/ 0 w 240"/>
                <a:gd name="T1" fmla="*/ 0 h 20"/>
                <a:gd name="T2" fmla="*/ 1 w 240"/>
                <a:gd name="T3" fmla="*/ 1 h 20"/>
                <a:gd name="T4" fmla="*/ 1 w 240"/>
                <a:gd name="T5" fmla="*/ 1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507" name="Freeform 600"/>
            <p:cNvSpPr>
              <a:spLocks/>
            </p:cNvSpPr>
            <p:nvPr/>
          </p:nvSpPr>
          <p:spPr bwMode="auto">
            <a:xfrm>
              <a:off x="4439" y="2651"/>
              <a:ext cx="120" cy="10"/>
            </a:xfrm>
            <a:custGeom>
              <a:avLst/>
              <a:gdLst>
                <a:gd name="T0" fmla="*/ 0 w 240"/>
                <a:gd name="T1" fmla="*/ 0 h 20"/>
                <a:gd name="T2" fmla="*/ 1 w 240"/>
                <a:gd name="T3" fmla="*/ 1 h 20"/>
                <a:gd name="T4" fmla="*/ 1 w 240"/>
                <a:gd name="T5" fmla="*/ 1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508" name="Freeform 601"/>
            <p:cNvSpPr>
              <a:spLocks/>
            </p:cNvSpPr>
            <p:nvPr/>
          </p:nvSpPr>
          <p:spPr bwMode="auto">
            <a:xfrm>
              <a:off x="4439" y="2668"/>
              <a:ext cx="120" cy="9"/>
            </a:xfrm>
            <a:custGeom>
              <a:avLst/>
              <a:gdLst>
                <a:gd name="T0" fmla="*/ 0 w 240"/>
                <a:gd name="T1" fmla="*/ 0 h 20"/>
                <a:gd name="T2" fmla="*/ 1 w 240"/>
                <a:gd name="T3" fmla="*/ 0 h 20"/>
                <a:gd name="T4" fmla="*/ 1 w 240"/>
                <a:gd name="T5" fmla="*/ 0 h 20"/>
                <a:gd name="T6" fmla="*/ 0 w 240"/>
                <a:gd name="T7" fmla="*/ 0 h 20"/>
                <a:gd name="T8" fmla="*/ 0 60000 65536"/>
                <a:gd name="T9" fmla="*/ 0 60000 65536"/>
                <a:gd name="T10" fmla="*/ 0 60000 65536"/>
                <a:gd name="T11" fmla="*/ 0 60000 65536"/>
                <a:gd name="T12" fmla="*/ 0 w 240"/>
                <a:gd name="T13" fmla="*/ 0 h 20"/>
                <a:gd name="T14" fmla="*/ 240 w 240"/>
                <a:gd name="T15" fmla="*/ 20 h 20"/>
              </a:gdLst>
              <a:ahLst/>
              <a:cxnLst>
                <a:cxn ang="T8">
                  <a:pos x="T0" y="T1"/>
                </a:cxn>
                <a:cxn ang="T9">
                  <a:pos x="T2" y="T3"/>
                </a:cxn>
                <a:cxn ang="T10">
                  <a:pos x="T4" y="T5"/>
                </a:cxn>
                <a:cxn ang="T11">
                  <a:pos x="T6" y="T7"/>
                </a:cxn>
              </a:cxnLst>
              <a:rect l="T12" t="T13" r="T14" b="T15"/>
              <a:pathLst>
                <a:path w="240" h="20">
                  <a:moveTo>
                    <a:pt x="0" y="0"/>
                  </a:moveTo>
                  <a:lnTo>
                    <a:pt x="4" y="20"/>
                  </a:lnTo>
                  <a:lnTo>
                    <a:pt x="240" y="20"/>
                  </a:lnTo>
                  <a:lnTo>
                    <a:pt x="0" y="0"/>
                  </a:lnTo>
                  <a:close/>
                </a:path>
              </a:pathLst>
            </a:custGeom>
            <a:solidFill>
              <a:srgbClr val="FFE087"/>
            </a:solidFill>
            <a:ln w="9525">
              <a:noFill/>
              <a:round/>
              <a:headEnd/>
              <a:tailEnd/>
            </a:ln>
          </p:spPr>
          <p:txBody>
            <a:bodyPr/>
            <a:lstStyle/>
            <a:p>
              <a:endParaRPr lang="tr-TR"/>
            </a:p>
          </p:txBody>
        </p:sp>
        <p:sp>
          <p:nvSpPr>
            <p:cNvPr id="17509" name="Freeform 602"/>
            <p:cNvSpPr>
              <a:spLocks/>
            </p:cNvSpPr>
            <p:nvPr/>
          </p:nvSpPr>
          <p:spPr bwMode="auto">
            <a:xfrm>
              <a:off x="4129" y="2745"/>
              <a:ext cx="56" cy="45"/>
            </a:xfrm>
            <a:custGeom>
              <a:avLst/>
              <a:gdLst>
                <a:gd name="T0" fmla="*/ 1 w 111"/>
                <a:gd name="T1" fmla="*/ 1 h 89"/>
                <a:gd name="T2" fmla="*/ 1 w 111"/>
                <a:gd name="T3" fmla="*/ 1 h 89"/>
                <a:gd name="T4" fmla="*/ 0 w 111"/>
                <a:gd name="T5" fmla="*/ 1 h 89"/>
                <a:gd name="T6" fmla="*/ 1 w 111"/>
                <a:gd name="T7" fmla="*/ 1 h 89"/>
                <a:gd name="T8" fmla="*/ 1 w 111"/>
                <a:gd name="T9" fmla="*/ 1 h 89"/>
                <a:gd name="T10" fmla="*/ 1 w 111"/>
                <a:gd name="T11" fmla="*/ 1 h 89"/>
                <a:gd name="T12" fmla="*/ 1 w 111"/>
                <a:gd name="T13" fmla="*/ 1 h 89"/>
                <a:gd name="T14" fmla="*/ 1 w 111"/>
                <a:gd name="T15" fmla="*/ 1 h 89"/>
                <a:gd name="T16" fmla="*/ 1 w 111"/>
                <a:gd name="T17" fmla="*/ 0 h 89"/>
                <a:gd name="T18" fmla="*/ 1 w 111"/>
                <a:gd name="T19" fmla="*/ 1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1"/>
                <a:gd name="T31" fmla="*/ 0 h 89"/>
                <a:gd name="T32" fmla="*/ 111 w 111"/>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1" h="89">
                  <a:moveTo>
                    <a:pt x="111" y="76"/>
                  </a:moveTo>
                  <a:lnTo>
                    <a:pt x="27" y="89"/>
                  </a:lnTo>
                  <a:lnTo>
                    <a:pt x="0" y="49"/>
                  </a:lnTo>
                  <a:lnTo>
                    <a:pt x="27" y="65"/>
                  </a:lnTo>
                  <a:lnTo>
                    <a:pt x="5" y="27"/>
                  </a:lnTo>
                  <a:lnTo>
                    <a:pt x="48" y="57"/>
                  </a:lnTo>
                  <a:lnTo>
                    <a:pt x="30" y="8"/>
                  </a:lnTo>
                  <a:lnTo>
                    <a:pt x="70" y="51"/>
                  </a:lnTo>
                  <a:lnTo>
                    <a:pt x="52" y="0"/>
                  </a:lnTo>
                  <a:lnTo>
                    <a:pt x="111" y="76"/>
                  </a:lnTo>
                  <a:close/>
                </a:path>
              </a:pathLst>
            </a:custGeom>
            <a:solidFill>
              <a:srgbClr val="000000"/>
            </a:solidFill>
            <a:ln w="9525">
              <a:noFill/>
              <a:round/>
              <a:headEnd/>
              <a:tailEnd/>
            </a:ln>
          </p:spPr>
          <p:txBody>
            <a:bodyPr/>
            <a:lstStyle/>
            <a:p>
              <a:endParaRPr lang="tr-TR"/>
            </a:p>
          </p:txBody>
        </p:sp>
        <p:sp>
          <p:nvSpPr>
            <p:cNvPr id="17510" name="Freeform 603"/>
            <p:cNvSpPr>
              <a:spLocks/>
            </p:cNvSpPr>
            <p:nvPr/>
          </p:nvSpPr>
          <p:spPr bwMode="auto">
            <a:xfrm>
              <a:off x="4175" y="2707"/>
              <a:ext cx="26" cy="64"/>
            </a:xfrm>
            <a:custGeom>
              <a:avLst/>
              <a:gdLst>
                <a:gd name="T0" fmla="*/ 1 w 52"/>
                <a:gd name="T1" fmla="*/ 1 h 127"/>
                <a:gd name="T2" fmla="*/ 1 w 52"/>
                <a:gd name="T3" fmla="*/ 1 h 127"/>
                <a:gd name="T4" fmla="*/ 1 w 52"/>
                <a:gd name="T5" fmla="*/ 1 h 127"/>
                <a:gd name="T6" fmla="*/ 1 w 52"/>
                <a:gd name="T7" fmla="*/ 1 h 127"/>
                <a:gd name="T8" fmla="*/ 0 w 52"/>
                <a:gd name="T9" fmla="*/ 1 h 127"/>
                <a:gd name="T10" fmla="*/ 1 w 52"/>
                <a:gd name="T11" fmla="*/ 1 h 127"/>
                <a:gd name="T12" fmla="*/ 1 w 52"/>
                <a:gd name="T13" fmla="*/ 1 h 127"/>
                <a:gd name="T14" fmla="*/ 1 w 52"/>
                <a:gd name="T15" fmla="*/ 1 h 127"/>
                <a:gd name="T16" fmla="*/ 1 w 52"/>
                <a:gd name="T17" fmla="*/ 0 h 127"/>
                <a:gd name="T18" fmla="*/ 1 w 52"/>
                <a:gd name="T19" fmla="*/ 1 h 1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127"/>
                <a:gd name="T32" fmla="*/ 52 w 52"/>
                <a:gd name="T33" fmla="*/ 127 h 1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127">
                  <a:moveTo>
                    <a:pt x="52" y="13"/>
                  </a:moveTo>
                  <a:lnTo>
                    <a:pt x="44" y="127"/>
                  </a:lnTo>
                  <a:lnTo>
                    <a:pt x="9" y="97"/>
                  </a:lnTo>
                  <a:lnTo>
                    <a:pt x="30" y="95"/>
                  </a:lnTo>
                  <a:lnTo>
                    <a:pt x="0" y="64"/>
                  </a:lnTo>
                  <a:lnTo>
                    <a:pt x="28" y="63"/>
                  </a:lnTo>
                  <a:lnTo>
                    <a:pt x="3" y="32"/>
                  </a:lnTo>
                  <a:lnTo>
                    <a:pt x="30" y="32"/>
                  </a:lnTo>
                  <a:lnTo>
                    <a:pt x="9" y="0"/>
                  </a:lnTo>
                  <a:lnTo>
                    <a:pt x="52" y="13"/>
                  </a:lnTo>
                  <a:close/>
                </a:path>
              </a:pathLst>
            </a:custGeom>
            <a:solidFill>
              <a:srgbClr val="000000"/>
            </a:solidFill>
            <a:ln w="9525">
              <a:noFill/>
              <a:round/>
              <a:headEnd/>
              <a:tailEnd/>
            </a:ln>
          </p:spPr>
          <p:txBody>
            <a:bodyPr/>
            <a:lstStyle/>
            <a:p>
              <a:endParaRPr lang="tr-TR"/>
            </a:p>
          </p:txBody>
        </p:sp>
      </p:grpSp>
      <p:sp>
        <p:nvSpPr>
          <p:cNvPr id="17440" name="AutoShape 604"/>
          <p:cNvSpPr>
            <a:spLocks noChangeArrowheads="1"/>
          </p:cNvSpPr>
          <p:nvPr/>
        </p:nvSpPr>
        <p:spPr bwMode="auto">
          <a:xfrm>
            <a:off x="5791200" y="6172200"/>
            <a:ext cx="669925" cy="390525"/>
          </a:xfrm>
          <a:prstGeom prst="roundRect">
            <a:avLst>
              <a:gd name="adj" fmla="val 16667"/>
            </a:avLst>
          </a:prstGeom>
          <a:solidFill>
            <a:srgbClr val="FFFFCC"/>
          </a:solidFill>
          <a:ln w="28575">
            <a:solidFill>
              <a:srgbClr val="003300"/>
            </a:solidFill>
            <a:round/>
            <a:headEnd/>
            <a:tailEnd/>
          </a:ln>
        </p:spPr>
        <p:txBody>
          <a:bodyPr wrap="none" lIns="83122" tIns="40832" rIns="83122" bIns="40832">
            <a:spAutoFit/>
          </a:bodyPr>
          <a:lstStyle/>
          <a:p>
            <a:pPr algn="l" defTabSz="839788" eaLnBrk="0" hangingPunct="0"/>
            <a:r>
              <a:rPr lang="tr-TR" sz="1500" b="1">
                <a:solidFill>
                  <a:srgbClr val="000126"/>
                </a:solidFill>
                <a:latin typeface="Times New Roman" pitchFamily="18" charset="0"/>
              </a:rPr>
              <a:t>Satıcı</a:t>
            </a:r>
            <a:endParaRPr lang="en-GB" sz="1500" b="1">
              <a:solidFill>
                <a:srgbClr val="000126"/>
              </a:solidFill>
              <a:latin typeface="Times New Roman" pitchFamily="18" charset="0"/>
            </a:endParaRPr>
          </a:p>
        </p:txBody>
      </p:sp>
      <p:sp>
        <p:nvSpPr>
          <p:cNvPr id="17441" name="AutoShape 605"/>
          <p:cNvSpPr>
            <a:spLocks noChangeArrowheads="1"/>
          </p:cNvSpPr>
          <p:nvPr/>
        </p:nvSpPr>
        <p:spPr bwMode="auto">
          <a:xfrm>
            <a:off x="3013075" y="2720975"/>
            <a:ext cx="3505200" cy="609600"/>
          </a:xfrm>
          <a:custGeom>
            <a:avLst/>
            <a:gdLst>
              <a:gd name="T0" fmla="*/ 2147483647 w 21600"/>
              <a:gd name="T1" fmla="*/ -22296 h 21600"/>
              <a:gd name="T2" fmla="*/ 2147483647 w 21600"/>
              <a:gd name="T3" fmla="*/ 242749067 h 21600"/>
              <a:gd name="T4" fmla="*/ 2147483647 w 21600"/>
              <a:gd name="T5" fmla="*/ 121363357 h 21600"/>
              <a:gd name="T6" fmla="*/ 2147483647 w 21600"/>
              <a:gd name="T7" fmla="*/ 242771193 h 21600"/>
              <a:gd name="T8" fmla="*/ 2147483647 w 21600"/>
              <a:gd name="T9" fmla="*/ 364156733 h 21600"/>
              <a:gd name="T10" fmla="*/ 2147483647 w 21600"/>
              <a:gd name="T11" fmla="*/ 242771193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1" y="10799"/>
                </a:lnTo>
                <a:cubicBezTo>
                  <a:pt x="0" y="4835"/>
                  <a:pt x="4835" y="0"/>
                  <a:pt x="10800" y="0"/>
                </a:cubicBezTo>
                <a:cubicBezTo>
                  <a:pt x="16764" y="-1"/>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a:solidFill>
              <a:schemeClr val="tx1"/>
            </a:solidFill>
            <a:miter lim="800000"/>
            <a:headEnd type="none" w="sm" len="sm"/>
            <a:tailEnd type="none" w="sm" len="sm"/>
          </a:ln>
        </p:spPr>
        <p:txBody>
          <a:bodyPr wrap="none" anchor="ctr"/>
          <a:lstStyle/>
          <a:p>
            <a:endParaRPr lang="tr-TR"/>
          </a:p>
        </p:txBody>
      </p:sp>
      <p:sp>
        <p:nvSpPr>
          <p:cNvPr id="17442" name="AutoShape 606"/>
          <p:cNvSpPr>
            <a:spLocks noChangeArrowheads="1"/>
          </p:cNvSpPr>
          <p:nvPr/>
        </p:nvSpPr>
        <p:spPr bwMode="auto">
          <a:xfrm rot="10642294">
            <a:off x="3203575" y="4411663"/>
            <a:ext cx="3200400" cy="762000"/>
          </a:xfrm>
          <a:custGeom>
            <a:avLst/>
            <a:gdLst>
              <a:gd name="T0" fmla="*/ 2147483647 w 21600"/>
              <a:gd name="T1" fmla="*/ -43568 h 21600"/>
              <a:gd name="T2" fmla="*/ 2147483647 w 21600"/>
              <a:gd name="T3" fmla="*/ 474118910 h 21600"/>
              <a:gd name="T4" fmla="*/ 2147483647 w 21600"/>
              <a:gd name="T5" fmla="*/ 237037724 h 21600"/>
              <a:gd name="T6" fmla="*/ 2147483647 w 21600"/>
              <a:gd name="T7" fmla="*/ 474162654 h 21600"/>
              <a:gd name="T8" fmla="*/ 2147483647 w 21600"/>
              <a:gd name="T9" fmla="*/ 711244052 h 21600"/>
              <a:gd name="T10" fmla="*/ 2147483647 w 21600"/>
              <a:gd name="T11" fmla="*/ 474162654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1" y="10799"/>
                </a:lnTo>
                <a:cubicBezTo>
                  <a:pt x="0" y="4835"/>
                  <a:pt x="4835" y="0"/>
                  <a:pt x="10800" y="0"/>
                </a:cubicBezTo>
                <a:cubicBezTo>
                  <a:pt x="16764" y="-1"/>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a:solidFill>
              <a:schemeClr val="tx1"/>
            </a:solidFill>
            <a:miter lim="800000"/>
            <a:headEnd type="none" w="sm" len="sm"/>
            <a:tailEnd type="none" w="sm" len="sm"/>
          </a:ln>
        </p:spPr>
        <p:txBody>
          <a:bodyPr wrap="none" anchor="ctr"/>
          <a:lstStyle/>
          <a:p>
            <a:endParaRPr lang="tr-TR"/>
          </a:p>
        </p:txBody>
      </p:sp>
      <p:sp>
        <p:nvSpPr>
          <p:cNvPr id="17443" name="Oval 607"/>
          <p:cNvSpPr>
            <a:spLocks noChangeArrowheads="1"/>
          </p:cNvSpPr>
          <p:nvPr/>
        </p:nvSpPr>
        <p:spPr bwMode="auto">
          <a:xfrm>
            <a:off x="4602163" y="914400"/>
            <a:ext cx="1841500" cy="2108200"/>
          </a:xfrm>
          <a:prstGeom prst="ellipse">
            <a:avLst/>
          </a:prstGeom>
          <a:noFill/>
          <a:ln w="28575">
            <a:solidFill>
              <a:schemeClr val="tx1"/>
            </a:solidFill>
            <a:prstDash val="sysDot"/>
            <a:round/>
            <a:headEnd/>
            <a:tailEnd/>
          </a:ln>
        </p:spPr>
        <p:txBody>
          <a:bodyPr wrap="none" anchor="ctr"/>
          <a:lstStyle/>
          <a:p>
            <a:endParaRPr lang="en-US"/>
          </a:p>
        </p:txBody>
      </p:sp>
      <p:sp>
        <p:nvSpPr>
          <p:cNvPr id="17444" name="Line 608"/>
          <p:cNvSpPr>
            <a:spLocks noChangeShapeType="1"/>
          </p:cNvSpPr>
          <p:nvPr/>
        </p:nvSpPr>
        <p:spPr bwMode="auto">
          <a:xfrm flipH="1">
            <a:off x="2416175" y="2278063"/>
            <a:ext cx="2841625" cy="488950"/>
          </a:xfrm>
          <a:prstGeom prst="line">
            <a:avLst/>
          </a:prstGeom>
          <a:noFill/>
          <a:ln w="28575">
            <a:solidFill>
              <a:schemeClr val="tx1"/>
            </a:solidFill>
            <a:round/>
            <a:headEnd/>
            <a:tailEnd type="triangle" w="med" len="med"/>
          </a:ln>
        </p:spPr>
        <p:txBody>
          <a:bodyPr/>
          <a:lstStyle/>
          <a:p>
            <a:endParaRPr lang="tr-TR"/>
          </a:p>
        </p:txBody>
      </p:sp>
      <p:sp>
        <p:nvSpPr>
          <p:cNvPr id="17445" name="Line 609"/>
          <p:cNvSpPr>
            <a:spLocks noChangeShapeType="1"/>
          </p:cNvSpPr>
          <p:nvPr/>
        </p:nvSpPr>
        <p:spPr bwMode="auto">
          <a:xfrm>
            <a:off x="5668963" y="2219325"/>
            <a:ext cx="1582737" cy="2428875"/>
          </a:xfrm>
          <a:prstGeom prst="line">
            <a:avLst/>
          </a:prstGeom>
          <a:noFill/>
          <a:ln w="28575">
            <a:solidFill>
              <a:schemeClr val="tx1"/>
            </a:solidFill>
            <a:round/>
            <a:headEnd/>
            <a:tailEnd type="triangle" w="med" len="med"/>
          </a:ln>
        </p:spPr>
        <p:txBody>
          <a:bodyPr/>
          <a:lstStyle/>
          <a:p>
            <a:endParaRPr lang="tr-TR"/>
          </a:p>
        </p:txBody>
      </p:sp>
      <p:sp>
        <p:nvSpPr>
          <p:cNvPr id="17446" name="Line 610"/>
          <p:cNvSpPr>
            <a:spLocks noChangeShapeType="1"/>
          </p:cNvSpPr>
          <p:nvPr/>
        </p:nvSpPr>
        <p:spPr bwMode="auto">
          <a:xfrm flipH="1">
            <a:off x="6726238" y="5018088"/>
            <a:ext cx="452437" cy="431800"/>
          </a:xfrm>
          <a:prstGeom prst="line">
            <a:avLst/>
          </a:prstGeom>
          <a:noFill/>
          <a:ln w="28575">
            <a:solidFill>
              <a:schemeClr val="tx1"/>
            </a:solidFill>
            <a:round/>
            <a:headEnd/>
            <a:tailEnd type="triangle" w="med" len="med"/>
          </a:ln>
        </p:spPr>
        <p:txBody>
          <a:bodyPr/>
          <a:lstStyle/>
          <a:p>
            <a:endParaRPr lang="tr-TR"/>
          </a:p>
        </p:txBody>
      </p:sp>
      <p:sp>
        <p:nvSpPr>
          <p:cNvPr id="17447" name="Line 611"/>
          <p:cNvSpPr>
            <a:spLocks noChangeShapeType="1"/>
          </p:cNvSpPr>
          <p:nvPr/>
        </p:nvSpPr>
        <p:spPr bwMode="auto">
          <a:xfrm flipH="1" flipV="1">
            <a:off x="1328738" y="4356100"/>
            <a:ext cx="830262" cy="588963"/>
          </a:xfrm>
          <a:prstGeom prst="line">
            <a:avLst/>
          </a:prstGeom>
          <a:noFill/>
          <a:ln w="28575">
            <a:solidFill>
              <a:schemeClr val="tx1"/>
            </a:solidFill>
            <a:round/>
            <a:headEnd/>
            <a:tailEnd type="triangle" w="med" len="med"/>
          </a:ln>
        </p:spPr>
        <p:txBody>
          <a:bodyPr/>
          <a:lstStyle/>
          <a:p>
            <a:endParaRPr lang="tr-TR"/>
          </a:p>
        </p:txBody>
      </p:sp>
      <p:sp>
        <p:nvSpPr>
          <p:cNvPr id="17448" name="Line 612"/>
          <p:cNvSpPr>
            <a:spLocks noChangeShapeType="1"/>
          </p:cNvSpPr>
          <p:nvPr/>
        </p:nvSpPr>
        <p:spPr bwMode="auto">
          <a:xfrm>
            <a:off x="1939925" y="2936875"/>
            <a:ext cx="344488" cy="2027238"/>
          </a:xfrm>
          <a:prstGeom prst="line">
            <a:avLst/>
          </a:prstGeom>
          <a:noFill/>
          <a:ln w="28575">
            <a:solidFill>
              <a:schemeClr val="tx1"/>
            </a:solidFill>
            <a:round/>
            <a:headEnd/>
            <a:tailEnd type="triangle" w="med" len="med"/>
          </a:ln>
        </p:spPr>
        <p:txBody>
          <a:bodyPr/>
          <a:lstStyle/>
          <a:p>
            <a:endParaRPr lang="tr-TR"/>
          </a:p>
        </p:txBody>
      </p:sp>
      <p:sp>
        <p:nvSpPr>
          <p:cNvPr id="17449" name="Line 613"/>
          <p:cNvSpPr>
            <a:spLocks noChangeShapeType="1"/>
          </p:cNvSpPr>
          <p:nvPr/>
        </p:nvSpPr>
        <p:spPr bwMode="auto">
          <a:xfrm flipH="1" flipV="1">
            <a:off x="1493838" y="3575050"/>
            <a:ext cx="654050" cy="1339850"/>
          </a:xfrm>
          <a:prstGeom prst="line">
            <a:avLst/>
          </a:prstGeom>
          <a:noFill/>
          <a:ln w="28575">
            <a:solidFill>
              <a:schemeClr val="tx1"/>
            </a:solidFill>
            <a:round/>
            <a:headEnd/>
            <a:tailEnd type="triangle" w="med" len="med"/>
          </a:ln>
        </p:spPr>
        <p:txBody>
          <a:bodyPr/>
          <a:lstStyle/>
          <a:p>
            <a:endParaRPr lang="tr-TR"/>
          </a:p>
        </p:txBody>
      </p:sp>
      <p:sp>
        <p:nvSpPr>
          <p:cNvPr id="17450" name="Line 614"/>
          <p:cNvSpPr>
            <a:spLocks noChangeShapeType="1"/>
          </p:cNvSpPr>
          <p:nvPr/>
        </p:nvSpPr>
        <p:spPr bwMode="auto">
          <a:xfrm flipV="1">
            <a:off x="2054225" y="2170113"/>
            <a:ext cx="384175" cy="293687"/>
          </a:xfrm>
          <a:prstGeom prst="line">
            <a:avLst/>
          </a:prstGeom>
          <a:noFill/>
          <a:ln w="28575">
            <a:solidFill>
              <a:schemeClr val="tx1"/>
            </a:solidFill>
            <a:round/>
            <a:headEnd/>
            <a:tailEnd type="triangle" w="med" len="med"/>
          </a:ln>
        </p:spPr>
        <p:txBody>
          <a:bodyPr/>
          <a:lstStyle/>
          <a:p>
            <a:endParaRPr lang="tr-TR"/>
          </a:p>
        </p:txBody>
      </p:sp>
      <p:pic>
        <p:nvPicPr>
          <p:cNvPr id="17451" name="Picture 615" descr="j0079072"/>
          <p:cNvPicPr>
            <a:picLocks noChangeAspect="1" noChangeArrowheads="1"/>
          </p:cNvPicPr>
          <p:nvPr/>
        </p:nvPicPr>
        <p:blipFill>
          <a:blip r:embed="rId3" cstate="print"/>
          <a:srcRect/>
          <a:stretch>
            <a:fillRect/>
          </a:stretch>
        </p:blipFill>
        <p:spPr bwMode="auto">
          <a:xfrm>
            <a:off x="1259632" y="2348880"/>
            <a:ext cx="1143000" cy="600075"/>
          </a:xfrm>
          <a:prstGeom prst="rect">
            <a:avLst/>
          </a:prstGeom>
          <a:noFill/>
          <a:ln w="9525">
            <a:noFill/>
            <a:miter lim="800000"/>
            <a:headEnd/>
            <a:tailEnd/>
          </a:ln>
        </p:spPr>
      </p:pic>
      <p:sp>
        <p:nvSpPr>
          <p:cNvPr id="17452" name="Line 616"/>
          <p:cNvSpPr>
            <a:spLocks noChangeShapeType="1"/>
          </p:cNvSpPr>
          <p:nvPr/>
        </p:nvSpPr>
        <p:spPr bwMode="auto">
          <a:xfrm flipV="1">
            <a:off x="2147888" y="2157413"/>
            <a:ext cx="1704975" cy="365125"/>
          </a:xfrm>
          <a:prstGeom prst="line">
            <a:avLst/>
          </a:prstGeom>
          <a:noFill/>
          <a:ln w="28575">
            <a:solidFill>
              <a:schemeClr val="tx1"/>
            </a:solidFill>
            <a:round/>
            <a:headEnd/>
            <a:tailEnd type="triangle" w="med" len="med"/>
          </a:ln>
        </p:spPr>
        <p:txBody>
          <a:bodyPr/>
          <a:lstStyle/>
          <a:p>
            <a:endParaRPr lang="tr-TR"/>
          </a:p>
        </p:txBody>
      </p:sp>
      <p:sp>
        <p:nvSpPr>
          <p:cNvPr id="17453" name="Line 617"/>
          <p:cNvSpPr>
            <a:spLocks noChangeShapeType="1"/>
          </p:cNvSpPr>
          <p:nvPr/>
        </p:nvSpPr>
        <p:spPr bwMode="auto">
          <a:xfrm>
            <a:off x="5654675" y="2219325"/>
            <a:ext cx="835025" cy="190500"/>
          </a:xfrm>
          <a:prstGeom prst="line">
            <a:avLst/>
          </a:prstGeom>
          <a:noFill/>
          <a:ln w="28575">
            <a:solidFill>
              <a:schemeClr val="tx1"/>
            </a:solidFill>
            <a:round/>
            <a:headEnd/>
            <a:tailEnd type="triangle" w="med" len="med"/>
          </a:ln>
        </p:spPr>
        <p:txBody>
          <a:bodyPr/>
          <a:lstStyle/>
          <a:p>
            <a:endParaRPr lang="tr-TR"/>
          </a:p>
        </p:txBody>
      </p:sp>
      <p:sp>
        <p:nvSpPr>
          <p:cNvPr id="17454" name="Line 618"/>
          <p:cNvSpPr>
            <a:spLocks noChangeShapeType="1"/>
          </p:cNvSpPr>
          <p:nvPr/>
        </p:nvSpPr>
        <p:spPr bwMode="auto">
          <a:xfrm>
            <a:off x="5732463" y="2278063"/>
            <a:ext cx="1230312" cy="620712"/>
          </a:xfrm>
          <a:prstGeom prst="line">
            <a:avLst/>
          </a:prstGeom>
          <a:noFill/>
          <a:ln w="28575">
            <a:solidFill>
              <a:schemeClr val="tx1"/>
            </a:solidFill>
            <a:round/>
            <a:headEnd/>
            <a:tailEnd type="triangle" w="med" len="med"/>
          </a:ln>
        </p:spPr>
        <p:txBody>
          <a:bodyPr/>
          <a:lstStyle/>
          <a:p>
            <a:endParaRPr lang="tr-TR"/>
          </a:p>
        </p:txBody>
      </p:sp>
      <p:sp>
        <p:nvSpPr>
          <p:cNvPr id="17455" name="Line 619"/>
          <p:cNvSpPr>
            <a:spLocks noChangeShapeType="1"/>
          </p:cNvSpPr>
          <p:nvPr/>
        </p:nvSpPr>
        <p:spPr bwMode="auto">
          <a:xfrm flipV="1">
            <a:off x="7429500" y="3846513"/>
            <a:ext cx="342900" cy="801687"/>
          </a:xfrm>
          <a:prstGeom prst="line">
            <a:avLst/>
          </a:prstGeom>
          <a:noFill/>
          <a:ln w="28575">
            <a:solidFill>
              <a:schemeClr val="tx1"/>
            </a:solidFill>
            <a:round/>
            <a:headEnd/>
            <a:tailEnd type="triangle" w="med" len="med"/>
          </a:ln>
        </p:spPr>
        <p:txBody>
          <a:bodyPr/>
          <a:lstStyle/>
          <a:p>
            <a:endParaRPr lang="tr-TR"/>
          </a:p>
        </p:txBody>
      </p:sp>
      <p:sp>
        <p:nvSpPr>
          <p:cNvPr id="17456" name="Line 620"/>
          <p:cNvSpPr>
            <a:spLocks noChangeShapeType="1"/>
          </p:cNvSpPr>
          <p:nvPr/>
        </p:nvSpPr>
        <p:spPr bwMode="auto">
          <a:xfrm>
            <a:off x="5356225" y="2309813"/>
            <a:ext cx="566738" cy="3043237"/>
          </a:xfrm>
          <a:prstGeom prst="line">
            <a:avLst/>
          </a:prstGeom>
          <a:noFill/>
          <a:ln w="28575">
            <a:solidFill>
              <a:schemeClr val="tx1"/>
            </a:solidFill>
            <a:round/>
            <a:headEnd/>
            <a:tailEnd type="triangle" w="med" len="med"/>
          </a:ln>
        </p:spPr>
        <p:txBody>
          <a:bodyPr/>
          <a:lstStyle/>
          <a:p>
            <a:endParaRPr lang="tr-TR"/>
          </a:p>
        </p:txBody>
      </p:sp>
      <p:sp>
        <p:nvSpPr>
          <p:cNvPr id="17457" name="Line 621"/>
          <p:cNvSpPr>
            <a:spLocks noChangeShapeType="1"/>
          </p:cNvSpPr>
          <p:nvPr/>
        </p:nvSpPr>
        <p:spPr bwMode="auto">
          <a:xfrm flipH="1">
            <a:off x="4889500" y="5694363"/>
            <a:ext cx="466725" cy="71437"/>
          </a:xfrm>
          <a:prstGeom prst="line">
            <a:avLst/>
          </a:prstGeom>
          <a:noFill/>
          <a:ln w="28575">
            <a:solidFill>
              <a:schemeClr val="tx1"/>
            </a:solidFill>
            <a:round/>
            <a:headEnd/>
            <a:tailEnd type="triangle" w="med" len="med"/>
          </a:ln>
        </p:spPr>
        <p:txBody>
          <a:bodyPr/>
          <a:lstStyle/>
          <a:p>
            <a:endParaRPr lang="tr-TR"/>
          </a:p>
        </p:txBody>
      </p:sp>
      <p:sp>
        <p:nvSpPr>
          <p:cNvPr id="17458" name="Line 622"/>
          <p:cNvSpPr>
            <a:spLocks noChangeShapeType="1"/>
          </p:cNvSpPr>
          <p:nvPr/>
        </p:nvSpPr>
        <p:spPr bwMode="auto">
          <a:xfrm flipH="1" flipV="1">
            <a:off x="2997200" y="5389563"/>
            <a:ext cx="2336800" cy="153987"/>
          </a:xfrm>
          <a:prstGeom prst="line">
            <a:avLst/>
          </a:prstGeom>
          <a:noFill/>
          <a:ln w="28575">
            <a:solidFill>
              <a:schemeClr val="tx1"/>
            </a:solidFill>
            <a:round/>
            <a:headEnd/>
            <a:tailEnd type="triangle" w="med" len="med"/>
          </a:ln>
        </p:spPr>
        <p:txBody>
          <a:bodyPr/>
          <a:lstStyle/>
          <a:p>
            <a:endParaRPr lang="tr-TR"/>
          </a:p>
        </p:txBody>
      </p:sp>
      <p:sp>
        <p:nvSpPr>
          <p:cNvPr id="17459" name="Oval 623"/>
          <p:cNvSpPr>
            <a:spLocks noChangeArrowheads="1"/>
          </p:cNvSpPr>
          <p:nvPr/>
        </p:nvSpPr>
        <p:spPr bwMode="auto">
          <a:xfrm>
            <a:off x="900113" y="1700213"/>
            <a:ext cx="1728787" cy="2006600"/>
          </a:xfrm>
          <a:prstGeom prst="ellipse">
            <a:avLst/>
          </a:prstGeom>
          <a:noFill/>
          <a:ln w="28575">
            <a:solidFill>
              <a:schemeClr val="tx1"/>
            </a:solidFill>
            <a:prstDash val="sysDot"/>
            <a:round/>
            <a:headEnd/>
            <a:tailEnd/>
          </a:ln>
        </p:spPr>
        <p:txBody>
          <a:bodyPr wrap="none" anchor="ctr"/>
          <a:lstStyle/>
          <a:p>
            <a:endParaRPr lang="en-US"/>
          </a:p>
        </p:txBody>
      </p:sp>
      <p:sp>
        <p:nvSpPr>
          <p:cNvPr id="17460" name="Oval 624"/>
          <p:cNvSpPr>
            <a:spLocks noChangeArrowheads="1"/>
          </p:cNvSpPr>
          <p:nvPr/>
        </p:nvSpPr>
        <p:spPr bwMode="auto">
          <a:xfrm>
            <a:off x="990600" y="4356100"/>
            <a:ext cx="1717675" cy="1944688"/>
          </a:xfrm>
          <a:prstGeom prst="ellipse">
            <a:avLst/>
          </a:prstGeom>
          <a:noFill/>
          <a:ln w="28575">
            <a:solidFill>
              <a:schemeClr val="tx1"/>
            </a:solidFill>
            <a:prstDash val="sysDot"/>
            <a:round/>
            <a:headEnd/>
            <a:tailEnd/>
          </a:ln>
        </p:spPr>
        <p:txBody>
          <a:bodyPr wrap="none" anchor="ctr"/>
          <a:lstStyle/>
          <a:p>
            <a:endParaRPr lang="en-US"/>
          </a:p>
        </p:txBody>
      </p:sp>
      <p:sp>
        <p:nvSpPr>
          <p:cNvPr id="17461" name="Oval 625"/>
          <p:cNvSpPr>
            <a:spLocks noChangeArrowheads="1"/>
          </p:cNvSpPr>
          <p:nvPr/>
        </p:nvSpPr>
        <p:spPr bwMode="auto">
          <a:xfrm>
            <a:off x="4889500" y="4530725"/>
            <a:ext cx="1843088" cy="2108200"/>
          </a:xfrm>
          <a:prstGeom prst="ellipse">
            <a:avLst/>
          </a:prstGeom>
          <a:noFill/>
          <a:ln w="28575">
            <a:solidFill>
              <a:schemeClr val="tx1"/>
            </a:solidFill>
            <a:prstDash val="sysDot"/>
            <a:round/>
            <a:headEnd/>
            <a:tailEnd/>
          </a:ln>
        </p:spPr>
        <p:txBody>
          <a:bodyPr wrap="none" anchor="ctr"/>
          <a:lstStyle/>
          <a:p>
            <a:endParaRPr lang="en-US"/>
          </a:p>
        </p:txBody>
      </p:sp>
      <p:sp>
        <p:nvSpPr>
          <p:cNvPr id="628" name="Title 1"/>
          <p:cNvSpPr>
            <a:spLocks noGrp="1"/>
          </p:cNvSpPr>
          <p:nvPr>
            <p:ph type="title"/>
          </p:nvPr>
        </p:nvSpPr>
        <p:spPr>
          <a:xfrm>
            <a:off x="457200" y="-144463"/>
            <a:ext cx="8362950" cy="909638"/>
          </a:xfrm>
        </p:spPr>
        <p:txBody>
          <a:bodyPr wrap="square" numCol="1" anchorCtr="0" compatLnSpc="1">
            <a:prstTxWarp prst="textNoShape">
              <a:avLst/>
            </a:prstTxWarp>
          </a:bodyPr>
          <a:lstStyle/>
          <a:p>
            <a:pPr eaLnBrk="1" fontAlgn="auto" hangingPunct="1">
              <a:spcAft>
                <a:spcPts val="0"/>
              </a:spcAft>
              <a:defRPr/>
            </a:pPr>
            <a:r>
              <a:rPr lang="en-US" sz="4400" dirty="0" err="1" smtClean="0">
                <a:effectLst>
                  <a:outerShdw blurRad="38100" dist="38100" dir="2700000" algn="tl">
                    <a:srgbClr val="C0C0C0"/>
                  </a:outerShdw>
                </a:effectLst>
                <a:latin typeface="Arial" pitchFamily="34" charset="0"/>
                <a:cs typeface="Arial" pitchFamily="34" charset="0"/>
              </a:rPr>
              <a:t>Tedar</a:t>
            </a:r>
            <a:r>
              <a:rPr lang="tr-TR" dirty="0" smtClean="0">
                <a:effectLst>
                  <a:outerShdw blurRad="38100" dist="38100" dir="2700000" algn="tl">
                    <a:srgbClr val="C0C0C0"/>
                  </a:outerShdw>
                </a:effectLst>
                <a:latin typeface="Arial" pitchFamily="34" charset="0"/>
                <a:cs typeface="Arial" pitchFamily="34" charset="0"/>
              </a:rPr>
              <a:t>i</a:t>
            </a:r>
            <a:r>
              <a:rPr lang="en-US" sz="4400" dirty="0" smtClean="0">
                <a:effectLst>
                  <a:outerShdw blurRad="38100" dist="38100" dir="2700000" algn="tl">
                    <a:srgbClr val="C0C0C0"/>
                  </a:outerShdw>
                </a:effectLst>
                <a:latin typeface="Arial" pitchFamily="34" charset="0"/>
                <a:cs typeface="Arial" pitchFamily="34" charset="0"/>
              </a:rPr>
              <a:t>k Z</a:t>
            </a:r>
            <a:r>
              <a:rPr lang="tr-TR" dirty="0" smtClean="0">
                <a:effectLst>
                  <a:outerShdw blurRad="38100" dist="38100" dir="2700000" algn="tl">
                    <a:srgbClr val="C0C0C0"/>
                  </a:outerShdw>
                </a:effectLst>
                <a:latin typeface="Arial" pitchFamily="34" charset="0"/>
                <a:cs typeface="Arial" pitchFamily="34" charset="0"/>
              </a:rPr>
              <a:t>i</a:t>
            </a:r>
            <a:r>
              <a:rPr lang="en-US" sz="4400" dirty="0" err="1" smtClean="0">
                <a:effectLst>
                  <a:outerShdw blurRad="38100" dist="38100" dir="2700000" algn="tl">
                    <a:srgbClr val="C0C0C0"/>
                  </a:outerShdw>
                </a:effectLst>
                <a:latin typeface="Arial" pitchFamily="34" charset="0"/>
                <a:cs typeface="Arial" pitchFamily="34" charset="0"/>
              </a:rPr>
              <a:t>nc</a:t>
            </a:r>
            <a:r>
              <a:rPr lang="tr-TR" dirty="0" smtClean="0">
                <a:effectLst>
                  <a:outerShdw blurRad="38100" dist="38100" dir="2700000" algn="tl">
                    <a:srgbClr val="C0C0C0"/>
                  </a:outerShdw>
                </a:effectLst>
                <a:latin typeface="Arial" pitchFamily="34" charset="0"/>
                <a:cs typeface="Arial" pitchFamily="34" charset="0"/>
              </a:rPr>
              <a:t>i</a:t>
            </a:r>
            <a:r>
              <a:rPr lang="en-US" sz="4400" dirty="0" smtClean="0">
                <a:effectLst>
                  <a:outerShdw blurRad="38100" dist="38100" dir="2700000" algn="tl">
                    <a:srgbClr val="C0C0C0"/>
                  </a:outerShdw>
                </a:effectLst>
                <a:latin typeface="Arial" pitchFamily="34" charset="0"/>
                <a:cs typeface="Arial" pitchFamily="34" charset="0"/>
              </a:rPr>
              <a:t>r</a:t>
            </a:r>
            <a:r>
              <a:rPr lang="tr-TR" dirty="0" smtClean="0">
                <a:effectLst>
                  <a:outerShdw blurRad="38100" dist="38100" dir="2700000" algn="tl">
                    <a:srgbClr val="C0C0C0"/>
                  </a:outerShdw>
                </a:effectLst>
                <a:latin typeface="Arial" pitchFamily="34" charset="0"/>
                <a:cs typeface="Arial" pitchFamily="34" charset="0"/>
              </a:rPr>
              <a:t>i</a:t>
            </a:r>
            <a:endParaRPr lang="en-US" sz="4400" dirty="0" smtClean="0">
              <a:effectLst>
                <a:outerShdw blurRad="38100" dist="38100" dir="2700000" algn="tl">
                  <a:srgbClr val="C0C0C0"/>
                </a:outerShdw>
              </a:effectLst>
              <a:latin typeface="Arial" pitchFamily="34" charset="0"/>
              <a:cs typeface="Arial" pitchFamily="34" charset="0"/>
            </a:endParaRPr>
          </a:p>
        </p:txBody>
      </p:sp>
      <p:sp>
        <p:nvSpPr>
          <p:cNvPr id="625" name="624 Oval"/>
          <p:cNvSpPr/>
          <p:nvPr/>
        </p:nvSpPr>
        <p:spPr>
          <a:xfrm>
            <a:off x="500034" y="142852"/>
            <a:ext cx="714380" cy="714380"/>
          </a:xfrm>
          <a:prstGeom prst="ellipse">
            <a:avLst/>
          </a:prstGeom>
          <a:noFill/>
          <a:ln w="3175">
            <a:solidFill>
              <a:schemeClr val="accent6">
                <a:lumMod val="75000"/>
                <a:alpha val="73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1600" dirty="0"/>
          </a:p>
        </p:txBody>
      </p:sp>
      <p:sp>
        <p:nvSpPr>
          <p:cNvPr id="626" name="625 Oval"/>
          <p:cNvSpPr/>
          <p:nvPr/>
        </p:nvSpPr>
        <p:spPr>
          <a:xfrm>
            <a:off x="571472" y="214290"/>
            <a:ext cx="571504" cy="571504"/>
          </a:xfrm>
          <a:prstGeom prst="ellipse">
            <a:avLst/>
          </a:prstGeom>
          <a:ln w="3175">
            <a:solidFill>
              <a:schemeClr val="accent6">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dirty="0" smtClean="0"/>
              <a:t>7</a:t>
            </a:r>
            <a:endParaRPr lang="tr-TR" sz="1600" dirty="0"/>
          </a:p>
        </p:txBody>
      </p:sp>
      <p:sp>
        <p:nvSpPr>
          <p:cNvPr id="11" name="Veri Yer Tutucusu 10"/>
          <p:cNvSpPr>
            <a:spLocks noGrp="1"/>
          </p:cNvSpPr>
          <p:nvPr>
            <p:ph type="dt" sz="half" idx="10"/>
          </p:nvPr>
        </p:nvSpPr>
        <p:spPr/>
        <p:txBody>
          <a:bodyPr/>
          <a:lstStyle/>
          <a:p>
            <a:fld id="{5FECEE69-9CBF-4829-8CC4-FAB401743C3D}" type="datetime1">
              <a:rPr lang="tr-TR" smtClean="0"/>
              <a:t>26.08.2019</a:t>
            </a:fld>
            <a:endParaRPr lang="tr-TR"/>
          </a:p>
        </p:txBody>
      </p:sp>
      <p:sp>
        <p:nvSpPr>
          <p:cNvPr id="12" name="Altbilgi Yer Tutucusu 11"/>
          <p:cNvSpPr>
            <a:spLocks noGrp="1"/>
          </p:cNvSpPr>
          <p:nvPr>
            <p:ph type="ftr" sz="quarter" idx="11"/>
          </p:nvPr>
        </p:nvSpPr>
        <p:spPr/>
        <p:txBody>
          <a:bodyPr/>
          <a:lstStyle/>
          <a:p>
            <a:r>
              <a:rPr lang="tr-TR" smtClean="0"/>
              <a:t>osenses@trabzon.edu.tr</a:t>
            </a:r>
            <a:endParaRPr lang="tr-TR"/>
          </a:p>
        </p:txBody>
      </p:sp>
      <p:sp>
        <p:nvSpPr>
          <p:cNvPr id="13" name="Slayt Numarası Yer Tutucusu 12"/>
          <p:cNvSpPr>
            <a:spLocks noGrp="1"/>
          </p:cNvSpPr>
          <p:nvPr>
            <p:ph type="sldNum" sz="quarter" idx="12"/>
          </p:nvPr>
        </p:nvSpPr>
        <p:spPr/>
        <p:txBody>
          <a:bodyPr/>
          <a:lstStyle/>
          <a:p>
            <a:fld id="{C523FEBB-4577-44E9-B2CF-F440606F5670}" type="slidenum">
              <a:rPr lang="tr-TR" smtClean="0"/>
              <a:pPr/>
              <a:t>9</a:t>
            </a:fld>
            <a:endParaRPr lang="tr-TR"/>
          </a:p>
        </p:txBody>
      </p:sp>
    </p:spTree>
  </p:cSld>
  <p:clrMapOvr>
    <a:masterClrMapping/>
  </p:clrMapOvr>
  <p:transition>
    <p:randomBar dir="vert"/>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3"/>
  <p:tag name="MMPROD_DATA" val="&lt;object type=&quot;10002&quot; unique_id=&quot;901&quot;&gt;&lt;property id=&quot;10007&quot; value=&quot;Next&quot;/&gt;&lt;property id=&quot;10008&quot; value=&quot;Back&quot;/&gt;&lt;property id=&quot;10009&quot; value=&quot;Submit&quot;/&gt;&lt;property id=&quot;10012&quot; value=&quot;0&quot;/&gt;&lt;property id=&quot;10022&quot; value=&quot;Try again&quot;/&gt;&lt;property id=&quot;10068&quot; value=&quot;Correct - Click anywhere to continue&quot;/&gt;&lt;property id=&quot;10069&quot; value=&quot;Incorrect - Click anywhere to continue&quot;/&gt;&lt;property id=&quot;10124&quot; value=&quot;Click to continue&quot;/&gt;&lt;property id=&quot;10125&quot; value=&quot;Click to submit answer&quot;/&gt;&lt;property id=&quot;10126&quot; value=&quot;Click to go back&quot;/&gt;&lt;property id=&quot;10127&quot; value=&quot;Clear&quot;/&gt;&lt;property id=&quot;10128&quot; value=&quot;Click to clear&quot;/&gt;&lt;property id=&quot;10133&quot; value=&quot;1&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You must answer the question before continuing&quot;/&gt;&lt;property id=&quot;10185&quot; value=&quot;1&quot;/&gt;&lt;property id=&quot;10188&quot; value=&quot;The time to answer this question has expired.&quot;/&gt;&lt;property id=&quot;10189&quot; value=&quot;1&quot;/&gt;&lt;property id=&quot;10194&quot; value=&quot;2&quot;/&gt;&lt;property id=&quot;10195&quot; value=&quot;1&quot;/&gt;&lt;property id=&quot;10196&quot; value=&quot;0&quot;/&gt;&lt;property id=&quot;10198&quot; value=&quot;100&quot;/&gt;&lt;property id=&quot;10200&quot; value=&quot;1&quo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1&quot; value=&quot;&amp;lt;Format Name=&amp;quot;Presentation Default&amp;quot;&amp;gt;&amp;lt;Question FontName=&amp;quot;Calibri&amp;quot; IsBold=&amp;quot;0&amp;quot; IsItalic=&amp;quot;0&amp;quot; IsUnderline=&amp;quot;0&amp;quot; FontSize=&amp;quot;44&amp;quot;/&amp;gt;&amp;lt;Answer FontName=&amp;quot;Calibri&amp;quot; IsBold=&amp;quot;0&amp;quot; IsItalic=&amp;quot;0&amp;quot; IsUnderline=&amp;quot;0&amp;quot; FontSize=&amp;quot;28&amp;quot;/&amp;gt;&amp;lt;Button FontName=&amp;quot;Calibri&amp;quot; IsBold=&amp;quot;0&amp;quot; IsItalic=&amp;quot;0&amp;quot; IsUnderline=&amp;quot;0&amp;quot; FontSize=&amp;quot;14&amp;quot;/&amp;gt;&amp;lt;Message FontName=&amp;quot;Calibri&amp;quot; IsBold=&amp;quot;0&amp;quot; IsItalic=&amp;quot;0&amp;quot; IsUnderline=&amp;quot;0&amp;quot; FontSize=&amp;quot;18&amp;quot;/&amp;gt;&amp;lt;ButtonPlacement Orientation=&amp;quot;Horizontal&amp;quot; Position=&amp;quot;0&amp;quot;/&amp;gt;&amp;lt;/Format&amp;gt; &quot;/&gt;&lt;property id=&quot;10227&quot; value=&quot;1&quot;/&gt;&lt;property id=&quot;10229&quot; value=&quot;0&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1&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Passed&quot;/&gt;&lt;property id=&quot;10166&quot; value=&quot;Failed&quot;/&gt;&lt;property id=&quot;10167&quot; value=&quot;FFFFFFFF&quot;/&gt;&lt;property id=&quot;10169&quot; value=&quot;Question %d of %d&quot;/&gt;&lt;property id=&quot;10170&quot; value=&quot;Send E-mail&quot;/&gt;&lt;property id=&quot;10171&quot; value=&quot;You answered this correctly!&quot;/&gt;&lt;property id=&quot;10172&quot; value=&quot;You did not answer this question completely&quot;/&gt;&lt;property id=&quot;10173&quot; value=&quot;Your answer:&quot;/&gt;&lt;property id=&quot;10174&quot; value=&quot;The correct answer is:&quo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0&quot;/&gt;&lt;object type=&quot;10062&quot; unique_id=&quot;10006&quot;&gt;&lt;object type=&quot;10050&quot; unique_id=&quot;10007&quot;&gt;&lt;property id=&quot;10020&quot; value=&quot;2&quot;/&gt;&lt;property id=&quot;10191&quot; value=&quot;-1&quot;/&gt;&lt;/object&gt;&lt;object type=&quot;10051&quot; unique_id=&quot;10008&quot;&gt;&lt;property id=&quot;10020&quot; value=&quot;2&quot;/&gt;&lt;property id=&quot;10191&quot; value=&quot;-1&quot;/&gt;&lt;/object&gt;&lt;/object&gt;&lt;object type=&quot;10061&quot; unique_id=&quot;20000&quot;/&gt;&lt;/object&gt;&lt;/object&gt;&lt;/object&gt;&#10;"/>
  <p:tag name="MMPROD_THEME_BG_IMAGE" val=""/>
  <p:tag name="MMPROD_16747PHOTO" val=""/>
  <p:tag name="MMPROD_16747LOGO"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EU5QTIxQSIvPg0KCQk8dWljb2xvciBuYW1lPSJnbG93IiB2YWx1ZT0iMHgzNUQzMzQiLz4NCgkJPHVpY29sb3IgbmFtZT0idGV4dCIgdmFsdWU9IjB4RkZGRkZGIi8+DQoJCTx1aWNvbG9yIG5hbWU9ImxpZ2h0IiB2YWx1ZT0iMHhBNTczMTIiLz4NCgkJPHVpY29sb3IgbmFtZT0ic2hhZG93IiB2YWx1ZT0iMHgwMDAwMDAiLz4NCgkJPHVpY29sb3IgbmFtZT0iYmFja2dyb3VuZCIgdmFsdWU9IjB4QzU4QzFG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JPGxhbmd1YWdlIGlkPSJ0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F5dCAlbiIvPg0KCQk8IS0tIHN1YnN0aXR1dGlvbjogJW4gPT0gc2xpZGUgbnVtYmVyIC0tPg0KCQk8IS0tIHN1YnN0aXR1dGlvbjogJXQgPT0gdG90YWwgc2xpZGUgY291bnQgLS0+DQoJCTx1aXRleHQgbmFtZT0iU0NSVUJCQVJTVEFUVVNfU0xJREVJTkZPIiB2YWx1ZT0iU2xheXQgJW4gLyAldCB8ICIvPg0KCQk8dWl0ZXh0IG5hbWU9IlNDUlVCQkFSU1RBVFVTX1NUT1BQRUQiIHZhbHVlPSJEdXJkdXJ1bGR1Ii8+DQoJCTx1aXRleHQgbmFtZT0iU0NSVUJCQVJTVEFUVVNfUExBWUlORyIgdmFsdWU9Ik95bmF0xLFsxLF5b3IiLz4NCgkJPHVpdGV4dCBuYW1lPSJTQ1JVQkJBUlNUQVRVU19OT0FVRElPIiB2YWx1ZT0iU2VzIFlvayIvPg0KCQk8dWl0ZXh0IG5hbWU9IlNDUlVCQkFSU1RBVFVTX1ZJRFBMQVlJTkciIHZhbHVlPSJWaWRlbyBPeW5hdMSxbMSxeW9yIi8+DQoJCTx1aXRleHQgbmFtZT0iU0NSVUJCQVJTVEFUVVNfTE9BRElORyIgdmFsdWU9IlnDvGtsZW5peW9yIi8+DQoJCTx1aXRleHQgbmFtZT0iU0NSVUJCQVJTVEFUVVNfQlVGRkVSSU5HIiB2YWx1ZT0iQXJhYmVsbGXEn2UgQWzEsW7EsXlvciIvPg0KCQk8dWl0ZXh0IG5hbWU9IlNDUlVCQkFSU1RBVFVTX1FVRVNUSU9OIiB2YWx1ZT0iU29ydXl1IFlhbsSxdGxhIi8+DQoJCTx1aXRleHQgbmFtZT0iU0NSVUJCQVJTVEFUVVNfUkVWSUVXUVVJWiIgdmFsdWU9IlPEsW5hdiDEsG5jZWxlbml5b3IiLz4NCgkJPCEtLSBzdWJzdGl0dXRpb246ICVtID09IG1pbnV0ZXMgcmVtYWluaW5nIC0tPg0KCQk8IS0tIHN1YnN0aXR1dGlvbjogJXMgPT0gc2Vjb25kcyByZW1haW5pbmcgLS0+DQoJCTx1aXRleHQgbmFtZT0iRUxBUFNFRCIgdmFsdWU9IiVtIERha2lrYSAlcyBTYW5peWUgS2FsZMSxIi8+DQoJCTx1aXRleHQgbmFtZT0iTk9URk9VTkQiIHZhbHVlPSJIZXJoYW5naSBCaXIgxZ5leSBCdWx1bm1hZMSxIi8+DQoJCTx1aXRleHQgbmFtZT0iQVRUQUNITUVOVFMiIHZhbHVlPSJFa2xlci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sSwcnRpYmF0Ii8+DQoJCTx1aXRleHQgbmFtZT0iVEFCX1FVSVoiIHZhbHVlPSJTxLFuYXYiLz4NCgkJPHVpdGV4dCBuYW1lPSJUQUJfT1VUTElORSIgdmFsdWU9IkFuYSBIYXQiLz4NCgkJPHVpdGV4dCBuYW1lPSJUQUJfVEhVTUIiIHZhbHVlPSJSZXNpbSIvPg0KCQk8dWl0ZXh0IG5hbWU9IlRBQl9OT1RFUyIgdmFsdWU9Ik5vdGxhciIvPg0KCQk8dWl0ZXh0IG5hbWU9IlRBQl9TRUFSQ0giIHZhbHVlPSJBcmEiLz4NCgkJPHVpdGV4dCBuYW1lPSJTTElERV9IRUFESU5HIiB2YWx1ZT0iU2xheXQgQmHFn2zEscSfxLEiLz4NCgkJPHVpdGV4dCBuYW1lPSJEVVJBVElPTl9IRUFESU5HIiB2YWx1ZT0iU8O8cmUiLz4NCgkJPHVpdGV4dCBuYW1lPSJTRUFSQ0hfSEVBRElORyIgdmFsdWU9Ik1ldG5pIGFyYToiLz4NCgkJPHVpdGV4dCBuYW1lPSJUSFVNQl9IRUFESU5HIiB2YWx1ZT0iU2xheXQiLz4NCgkJPHVpdGV4dCBuYW1lPSJUSFVNQl9JTkZPIiB2YWx1ZT0iU2xheXQgQmHFn2zEscSfxLEvU8O8cmVzaSIvPg0KCQk8dWl0ZXh0IG5hbWU9IkFUVEFDSE5BTUVfSEVBRElORyIgdmFsdWU9IkRvc3lhIEFkxLEiLz4NCgkJPHVpdGV4dCBuYW1lPSJBVFRBQ0hTSVpFX0hFQURJTkciIHZhbHVlPSJCb3l1dCIvPg0KCQk8dWl0ZXh0IG5hbWU9IlNMSURFX05PVEVTIiB2YWx1ZT0iU2xheXQgTm90bGFyxLEiLz4NCgkJPCEtLXF1aXogcG9kIGFuZCBtZXNzYWdlIGJveCB0ZXh0cy0tPg0KCQk8dWl0ZXh0IG5hbWU9IlFVSVpQT0RfUVVJWl9BVFRFTVBUIiB2YWx1ZT0iU8SxbmF2IERlbmVtZXNpOiIvPg0KCQk8dWl0ZXh0IG5hbWU9IlFVSVpQT0RfUVVJWl9BVFRFTVBUX1ZBTFVFIiB2YWx1ZT0iJW4vJXQiLz4NCgkJPHVpdGV4dCBuYW1lPSJRVUlaUE9EX1FVSVpfU0NPUkUiIHZhbHVlPSJQdWFuOiIvPg0KCQk8dWl0ZXh0IG5hbWU9IlFVSVpQT0RfUVVJWl9QQVNTU0NPUkUiIHZhbHVlPSJHZcOnbWUgUHVhbsSxOiIvPg0KCQk8dWl0ZXh0IG5hbWU9IlFVSVpQT0RfUVVJWl9NQVhTQ09SRSIgdmFsdWU9Ik1ha3NpbXVtIFB1YW46Ii8+DQoJCTx1aXRleHQgbmFtZT0iUVVJWlBPRF9RVUVTQVRNUFRfU1RSIiB2YWx1ZT0iRGVuZW1lOiAlbi8ldCIvPg0KCQk8dWl0ZXh0IG5hbWU9IlFVSVpQT0RfUVVFU1RZUEVfU1RSIiB2YWx1ZT0iVMO8cjogJXMiLz4NCgkJPHVpdGV4dCBuYW1lPSJRVUlaUE9EX1FVRVNUWVBFX0dSRCIgdmFsdWU9IkJhc2FtYWtsxLEiLz4NCgkJPHVpdGV4dCBuYW1lPSJRVUlaUE9EX1FVRVNUWVBFX1NWWSIgdmFsdWU9IkFua2V0Ii8+DQoJCTx1aXRleHQgbmFtZT0iUVVJWlBPRF9RVUlaQVRNUFRfSU5GIiB2YWx1ZT0iU8SxbsSxcnPEsXoiLz4NCgkJPHVpdGV4dCBuYW1lPSJRVUlaUE9EX1FVRVNBVE1QVF9JTkYiIHZhbHVlPSJTxLFuxLFyc8SxeiIvPg0KCQk8dWl0ZXh0IG5hbWU9IldBUk5JTkdNU0dfWUVTU1RSSU5HIiB2YWx1ZT0iRXZldCIvPg0KCQk8dWl0ZXh0IG5hbWU9IldBUk5JTkdNU0dfTk9TVFJJTkciIHZhbHVlPSJIYXnEsXIiLz4NCgkJPHVpdGV4dCBuYW1lPSJXQVJOSU5HTVNHX1RJVExFU1RSSU5HIiB2YWx1ZT0iU8SxbmF2IEdlemlubWUgVXlhcsSxc8SxIi8+DQoJCTx1aXRleHQgbmFtZT0iV0FSTklOR01TR19NU0dTVFJJTkciIHZhbHVlPSJCdSBTxLFuYXZkYSBkZW5lbm1lbWnFnyBzb3J1bGFyIHZhci4mI3hBOyYjeEE7RXZldCBzZcOnZW5lxJ9pbmkgdMSxa2xhdMSxcnNhbsSxeiBTxLFuYXZkYW4gw6fEsWthY2Frc8SxbsSxei4gU8SxbmF2YSBkZXZhbSBldG1layBpw6dpbiBIYXnEsXIgc2XDp2VuZcSfaW5pIHTEsWtsYXTEsW4uIi8+DQoJCTx1aXRleHQgbmFtZT0iSU5GT1JNQVRJT05fSDI2NF9GTEFTSFBMQVlFUiIgdmFsdWU9IkJpbGdpc2F5YXLEsW7EsXphIHnDvGtsw7wgb2xhbiBnZcOnZXJsaSBGbGFzaCBQbGF5ZXIgc8O8csO8bcO8IGJ1IHZpZGVveXUgZGVzdGVrbGVtaXlvci4gRW4gc29uIEZsYXNoIFBsYXllciBzw7xyw7xtw7xuw7wgaW5kaXJtZWsgacOnaW4gdmlkZW8gYWxhbsSxbsSxIHTEsWtsYXTEs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thdMSxbMSxbWPEsWxhcmEga2VuYXIgw6d1YnXEn3VudSBnw7ZzdGVyIi8+DQoJCTx1aXRleHQgbmFtZT0iTVVURSIgdmFsdWU9IlNlc3NpeiIvPg0KCQk8dWl0ZXh0IG5hbWU9IkRPQ1dSQVBfVElUTEUiIHZhbHVlPSJQcmVzZW50ZXIgRG9zeWEgRWtpIi8+DQoJCTx1aXRleHQgbmFtZT0iRE9DV1JBUF9NU0ciIHZhbHVlPSJCaWxnaXNheWFyxLFtYSBLYXlkZXQiLz4NCgkJPHVpdGV4dCBuYW1lPSJET0NXUkFQX1BST01QVCIgdmFsdWU9IsSwbmRpcm1layBpw6dpbiBUxLFrbGF0xLFuIi8+DQoJPC9sYW5ndWFnZT4NCgk8bGFuZ3VhZ2UgaWQ9InJ1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tCh0LvQsNC50LQgJW4iLz4NCgkJPCEtLSBzdWJzdGl0dXRpb246ICVuID09IHNsaWRlIG51bWJlciAtLT4NCgkJPCEtLSBzdWJzdGl0dXRpb246ICV0ID09IHRvdGFsIHNsaWRlIGNvdW50IC0tPg0KCQk8dWl0ZXh0IG5hbWU9IlNDUlVCQkFSU1RBVFVTX1NMSURFSU5GTyIgdmFsdWU9ItCh0LvQsNC50LQgJW4gLyAldCB8ICIvPg0KCQk8dWl0ZXh0IG5hbWU9IlNDUlVCQkFSU1RBVFVTX1NUT1BQRUQiIHZhbHVlPSLQntGB0YLQsNC90L7QstC70LXQvdC+Ii8+DQoJCTx1aXRleHQgbmFtZT0iU0NSVUJCQVJTVEFUVVNfUExBWUlORyIgdmFsdWU9ItCS0L7RgdC/0YDQvtC40LfQstC10LTQtdC90LjQtSIvPg0KCQk8dWl0ZXh0IG5hbWU9IlNDUlVCQkFSU1RBVFVTX05PQVVESU8iIHZhbHVlPSLQndC10YIg0LDRg9C00LjQviIvPg0KCQk8dWl0ZXh0IG5hbWU9IlNDUlVCQkFSU1RBVFVTX1ZJRFBMQVlJTkciIHZhbHVlPSLQktC+0YHQv9GA0L7QuNC30LLQtdC00LXQvdC40LUg0LLQuNC00LXQviIvPg0KCQk8dWl0ZXh0IG5hbWU9IlNDUlVCQkFSU1RBVFVTX0xPQURJTkciIHZhbHVlPSLQl9Cw0LPRgNGD0LfQutCwIi8+DQoJCTx1aXRleHQgbmFtZT0iU0NSVUJCQVJTVEFUVVNfQlVGRkVSSU5HIiB2YWx1ZT0i0JHRg9GE0LXRgNC40LfQsNGG0LjRjyIvPg0KCQk8dWl0ZXh0IG5hbWU9IlNDUlVCQkFSU1RBVFVTX1FVRVNUSU9OIiB2YWx1ZT0i0J7RgtCy0LXRgiDQvdCwINCy0L7Qv9GA0L7RgSIvPg0KCQk8dWl0ZXh0IG5hbWU9IlNDUlVCQkFSU1RBVFVTX1JFVklFV1FVSVoiIHZhbHVlPSLQntCx0LfQvtGAINC+0L/RgNC+0YHQsCIvPg0KCQk8IS0tIHN1YnN0aXR1dGlvbjogJW0gPT0gbWludXRlcyByZW1haW5pbmcgLS0+DQoJCTwhLS0gc3Vic3RpdHV0aW9uOiAlcyA9PSBzZWNvbmRzIHJlbWFpbmluZyAtLT4NCgkJPHVpdGV4dCBuYW1lPSJFTEFQU0VEIiB2YWx1ZT0i0J7RgdGC0LDQu9C+0YHRjCAlbSDQvNC40L0uICVzINGBIi8+DQoJCTx1aXRleHQgbmFtZT0iTk9URk9VTkQiIHZhbHVlPSLQndC40YfQtdCz0L4g0L3QtSDQvdCw0LnQtNC10L3QviIvPg0KCQk8dWl0ZXh0IG5hbWU9IkFUVEFDSE1FTlRTIiB2YWx1ZT0i0JLQu9C+0LbQtdC90LjRjyIvPg0KCQk8IS0tIHN1YnN0aXR1dGlvbjogJXAgPT0gY3VycmVudCBzcGVha2VyJ3MgdGl0bGUgLS0+DQoJCTx1aXRleHQgbmFtZT0iQklPV0lOX1RJVExFIiB2YWx1ZT0i0JHQuNC+0LPRgNCw0YTQuNGPOiAlcCIvPg0KCQk8dWl0ZXh0IG5hbWU9IkJJT0JUTl9USVRMRSIgdmFsdWU9ItCR0LjQvtCz0YDQsNGE0LjRjyIvPg0KCQk8dWl0ZXh0IG5hbWU9IkRJVklERVJCVE5fVElUTEUiIHZhbHVlPSJ8Ii8+DQoJCTx1aXRleHQgbmFtZT0iQ09OVEFDVEJUTl9USVRMRSIgdmFsdWU9ItCa0L7QvdGC0LDQutGCIi8+DQoJCTx1aXRleHQgbmFtZT0iVEFCX1FVSVoiIHZhbHVlPSLQntC/0YDQvtGBIi8+DQoJCTx1aXRleHQgbmFtZT0iVEFCX09VVExJTkUiIHZhbHVlPSLQodGF0LXQvNCwIi8+DQoJCTx1aXRleHQgbmFtZT0iVEFCX1RIVU1CIiB2YWx1ZT0i0JHQtdCz0YPQvdC+0LoiLz4NCgkJPHVpdGV4dCBuYW1lPSJUQUJfTk9URVMiIHZhbHVlPSLQl9Cw0LzQtdGC0LrQuCIvPg0KCQk8dWl0ZXh0IG5hbWU9IlRBQl9TRUFSQ0giIHZhbHVlPSLQn9C+0LjRgdC6Ii8+DQoJCTx1aXRleHQgbmFtZT0iU0xJREVfSEVBRElORyIgdmFsdWU9ItCX0LDQs9C+0LvQvtCy0L7QuiDRgdC70LDQudC00LAiLz4NCgkJPHVpdGV4dCBuYW1lPSJEVVJBVElPTl9IRUFESU5HIiB2YWx1ZT0i0JTQu9C40YIt0YHRgtGMIi8+DQoJCTx1aXRleHQgbmFtZT0iU0VBUkNIX0hFQURJTkciIHZhbHVlPSLQn9C+0LjRgdC6INGC0LXQutGB0YLQsDoiLz4NCgkJPHVpdGV4dCBuYW1lPSJUSFVNQl9IRUFESU5HIiB2YWx1ZT0i0KHQu9Cw0LnQtCIvPg0KCQk8dWl0ZXh0IG5hbWU9IlRIVU1CX0lORk8iIHZhbHVlPSLQndCw0LfQstCw0L3QuNC1L9C00LvQuNGCLdC90L7RgdGC0YwiLz4NCgkJPHVpdGV4dCBuYW1lPSJBVFRBQ0hOQU1FX0hFQURJTkciIHZhbHVlPSLQmNC80Y8g0YTQsNC50LvQsCIvPg0KCQk8dWl0ZXh0IG5hbWU9IkFUVEFDSFNJWkVfSEVBRElORyIgdmFsdWU9ItCg0LDQt9C80LXRgCIvPg0KCQk8dWl0ZXh0IG5hbWU9IlNMSURFX05PVEVTIiB2YWx1ZT0i0JfQsNC80LXRgtC60Lgg0Log0YHQu9Cw0LnQtNGDIi8+DQoJCTwhLS1xdWl6IHBvZCBhbmQgbWVzc2FnZSBib3ggdGV4dHMtLT4NCgkJPHVpdGV4dCBuYW1lPSJRVUlaUE9EX1FVSVpfQVRURU1QVCIgdmFsdWU9ItCf0L7Qv9GL0YLQutCwINC/0YDQvtC50YLQuCDQvtC/0YDQvtGBOiIvPg0KCQk8dWl0ZXh0IG5hbWU9IlFVSVpQT0RfUVVJWl9BVFRFTVBUX1ZBTFVFIiB2YWx1ZT0iJW4g0LjQtyAldCIvPg0KCQk8dWl0ZXh0IG5hbWU9IlFVSVpQT0RfUVVJWl9TQ09SRSIgdmFsdWU9ItCd0LDQsdGA0LDQvdC+INCx0LDQu9C70L7QsjoiLz4NCgkJPHVpdGV4dCBuYW1lPSJRVUlaUE9EX1FVSVpfUEFTU1NDT1JFIiB2YWx1ZT0i0J/RgNC+0YXQvtC00L3QvtC5INGA0LXQt9GD0LvRjNGC0LDRgjoiLz4NCgkJPHVpdGV4dCBuYW1lPSJRVUlaUE9EX1FVSVpfTUFYU0NPUkUiIHZhbHVlPSLQnNCw0LrRgdC40LzQsNC70YzQvdGL0Lkg0YDQtdC30YPQu9GM0YLQsNGCOiIvPg0KCQk8dWl0ZXh0IG5hbWU9IlFVSVpQT0RfUVVFU0FUTVBUX1NUUiIgdmFsdWU9ItCf0L7Qv9GL0YLQutCwOiAlbiDQuNC3ICV0Ii8+DQoJCTx1aXRleHQgbmFtZT0iUVVJWlBPRF9RVUVTVFlQRV9TVFIiIHZhbHVlPSLQotC40L86ICVzIi8+DQoJCTx1aXRleHQgbmFtZT0iUVVJWlBPRF9RVUVTVFlQRV9HUkQiIHZhbHVlPSLQoSDQvtGG0LXQvdC60L7QuSIvPg0KCQk8dWl0ZXh0IG5hbWU9IlFVSVpQT0RfUVVFU1RZUEVfU1ZZIiB2YWx1ZT0i0J7QsdC30L7RgCIvPg0KCQk8dWl0ZXh0IG5hbWU9IlFVSVpQT0RfUVVJWkFUTVBUX0lORiIgdmFsdWU9ItCR0L7Qu9GM0YjQvtC1INGH0LjRgdC70L4iLz4NCgkJPHVpdGV4dCBuYW1lPSJRVUlaUE9EX1FVRVNBVE1QVF9JTkYiIHZhbHVlPSLQkdC+0LvRjNGI0L7QtSDRh9C40YHQu9C+Ii8+DQoJCTx1aXRleHQgbmFtZT0iV0FSTklOR01TR19ZRVNTVFJJTkciIHZhbHVlPSLQlNCwIi8+DQoJCTx1aXRleHQgbmFtZT0iV0FSTklOR01TR19OT1NUUklORyIgdmFsdWU9ItCd0LXRgiIvPg0KCQk8dWl0ZXh0IG5hbWU9IldBUk5JTkdNU0dfVElUTEVTVFJJTkciIHZhbHVlPSLQn9GA0LXQtNGD0L/RgNC10LbQtNC10L3QuNC1INC+INC90LDQstC40LPQsNGG0LjQuCDQsiDQvtC/0YDQvtGB0LUiLz4NCgkJPHVpdGV4dCBuYW1lPSJXQVJOSU5HTVNHX01TR1NUUklORyIgdmFsdWU9ItCSINC+0L/RgNC+0YHQtSDQvtGB0YLQsNC70LjRgdGMINC90LXQvtGC0LLQtdGH0LXQvdC90YvQtSDQstC+0L/RgNC+0YHRiy7QndCw0LbQsNGC0LjQtSDQutC90L7Qv9C60LggJnF1b3Q70JTQsCZxdW90OyDQv9GA0LjQstC10LTQtdGCINC6INC30LDQutGA0YvRgtC40Y4g0L7Qv9GA0L7RgdCwLiDQndCw0LbQsNGC0LjQtSDQutC90L7Qv9C60LggJnF1b3Q70J3QtdGCJnF1b3Q7INC/0YDQvtC00L7Qu9C20LjRgiDQvtC/0YDQvtGBLiIvPg0KCQk8dWl0ZXh0IG5hbWU9IklORk9STUFUSU9OX0gyNjRfRkxBU0hQTEFZRVIiIHZhbHVlPSLQotC10LrRg9GJ0LDRjyDQstC10YDRgdC40Y8g0L/RgNC+0LjQs9GA0YvQstCw0YLQtdC70Y8gRmxhc2ggUGxheWVyLCDRg9GB0YLQsNC90L7QstC70LXQvdC90LDRjyDQvdCwINGN0YLQvtC8INC60L7QvNC/0YzRjtGC0LXRgNC1LCDQvdC1INC/0L7QtNC00LXRgNC20LjQstCw0LXRgiDRjdGC0L4g0LLQuNC00LXQvi4g0KnQtdC70LrQvdC40YLQtSDQsiDQvtCx0LvQsNGB0YLQuCDQstC40LTQtdC+LCDRh9GC0L7QsdGLINC30LDQs9GA0YPQt9C40YLRjCDQv9C+0YHQu9C10LTQvdGO0Y4g0LLQtdGA0YHQuNGOINC/0YDQvtC40LPRgNGL0LLQsNGC0LXQu9G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0J/QvtC60LDQt9GL0LLQsNGC0Ywg0LLRgNC10LfQutGDINGD0YfQsNGB0YLQvdC40LrQsNC8Ii8+DQoJCTx1aXRleHQgbmFtZT0iTVVURSIgdmFsdWU9ItCe0YLQutC70Y7Rh9C40YLRjCDQt9Cy0YPQuiIvPg0KCQk8dWl0ZXh0IG5hbWU9IkRPQ1dSQVBfVElUTEUiIHZhbHVlPSLQktC70L7QttC10L3QuNC1INCyINGE0LDQudC7IEFkb2JlIFByZXNlbnRlciIvPg0KCQk8dWl0ZXh0IG5hbWU9IkRPQ1dSQVBfTVNHIiB2YWx1ZT0i0KHQvtGF0YDQsNC90LjRgtGMINCyINC/0LDQv9C60YMgJnF1b3Q70JzQvtC5INC60L7QvNC/0YzRjtGC0LXRgCZxdW90OyIvPg0KCQk8dWl0ZXh0IG5hbWU9IkRPQ1dSQVBfUFJPTVBUIiB2YWx1ZT0i0KnQtdC70LrQvdGD0YLRjCDQtNC70Y8g0LfQsNCz0YDRg9C30LrQuCIvPg0KCTwvbGFuZ3VhZ2U+DQo8L2NvbmZpZ3VyYXRpb24+DQo="/>
  <p:tag name="MMPROD_UIDATA" val="&lt;database version=&quot;7.0&quot;&gt;&lt;object type=&quot;1&quot; unique_id=&quot;10001&quot;&gt;&lt;property id=&quot;20141&quot; value=&quot;Lojistik Mevzuatı Hafta 3 Bölüm 1&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ezgiuzel\Desktop\Uzaktan Eğitim&quot;/&gt;&lt;property id=&quot;20250&quot; value=&quot;0&quot;/&gt;&lt;property id=&quot;20251&quot; value=&quot;1&quot;/&gt;&lt;property id=&quot;20259&quot; value=&quot;0&quot;/&gt;&lt;object type=&quot;8&quot; unique_id=&quot;10002&quot;&gt;&lt;/object&gt;&lt;object type=&quot;2&quot; unique_id=&quot;10003&quot;&gt;&lt;object type=&quot;3&quot; unique_id=&quot;10004&quot;&gt;&lt;property id=&quot;20148&quot; value=&quot;5&quot;/&gt;&lt;property id=&quot;20300&quot; value=&quot;Slide 1&quot;/&gt;&lt;property id=&quot;20303&quot; value=&quot;Ezgi Uzel&quot;/&gt;&lt;property id=&quot;20307&quot; value=&quot;261&quot;/&gt;&lt;property id=&quot;20309&quot; value=&quot;16747&quot;/&gt;&lt;/object&gt;&lt;object type=&quot;3&quot; unique_id=&quot;10012&quot;&gt;&lt;property id=&quot;20148&quot; value=&quot;5&quot;/&gt;&lt;property id=&quot;20300&quot; value=&quot;Slide 31&quot;/&gt;&lt;property id=&quot;20303&quot; value=&quot;Ezgi Uzel&quot;/&gt;&lt;property id=&quot;20307&quot; value=&quot;269&quot;/&gt;&lt;property id=&quot;20309&quot; value=&quot;16747&quot;/&gt;&lt;/object&gt;&lt;object type=&quot;3&quot; unique_id=&quot;17223&quot;&gt;&lt;property id=&quot;20148&quot; value=&quot;5&quot;/&gt;&lt;property id=&quot;20300&quot; value=&quot;Slide 2&quot;/&gt;&lt;property id=&quot;20303&quot; value=&quot;Ezgi Uzel&quot;/&gt;&lt;property id=&quot;20307&quot; value=&quot;280&quot;/&gt;&lt;property id=&quot;20309&quot; value=&quot;16747&quot;/&gt;&lt;/object&gt;&lt;object type=&quot;3&quot; unique_id=&quot;17224&quot;&gt;&lt;property id=&quot;20148&quot; value=&quot;5&quot;/&gt;&lt;property id=&quot;20300&quot; value=&quot;Slide 3&quot;/&gt;&lt;property id=&quot;20303&quot; value=&quot;Ezgi Uzel&quot;/&gt;&lt;property id=&quot;20307&quot; value=&quot;281&quot;/&gt;&lt;property id=&quot;20309&quot; value=&quot;16747&quot;/&gt;&lt;/object&gt;&lt;object type=&quot;3&quot; unique_id=&quot;17230&quot;&gt;&lt;property id=&quot;20148&quot; value=&quot;5&quot;/&gt;&lt;property id=&quot;20300&quot; value=&quot;Slide 9&quot;/&gt;&lt;property id=&quot;20303&quot; value=&quot;Ezgi Uzel&quot;/&gt;&lt;property id=&quot;20307&quot; value=&quot;287&quot;/&gt;&lt;property id=&quot;20309&quot; value=&quot;16747&quot;/&gt;&lt;/object&gt;&lt;object type=&quot;3&quot; unique_id=&quot;17455&quot;&gt;&lt;property id=&quot;20148&quot; value=&quot;5&quot;/&gt;&lt;property id=&quot;20300&quot; value=&quot;Slide 7&quot;/&gt;&lt;property id=&quot;20303&quot; value=&quot;Ezgi Uzel&quot;/&gt;&lt;property id=&quot;20307&quot; value=&quot;288&quot;/&gt;&lt;property id=&quot;20309&quot; value=&quot;16747&quot;/&gt;&lt;/object&gt;&lt;object type=&quot;3&quot; unique_id=&quot;17774&quot;&gt;&lt;property id=&quot;20148&quot; value=&quot;5&quot;/&gt;&lt;property id=&quot;20300&quot; value=&quot;Slide 11&quot;/&gt;&lt;property id=&quot;20307&quot; value=&quot;289&quot;/&gt;&lt;/object&gt;&lt;object type=&quot;3&quot; unique_id=&quot;17775&quot;&gt;&lt;property id=&quot;20148&quot; value=&quot;5&quot;/&gt;&lt;property id=&quot;20300&quot; value=&quot;Slide 10&quot;/&gt;&lt;property id=&quot;20307&quot; value=&quot;290&quot;/&gt;&lt;/object&gt;&lt;object type=&quot;3&quot; unique_id=&quot;17777&quot;&gt;&lt;property id=&quot;20148&quot; value=&quot;5&quot;/&gt;&lt;property id=&quot;20300&quot; value=&quot;Slide 12&quot;/&gt;&lt;property id=&quot;20307&quot; value=&quot;292&quot;/&gt;&lt;/object&gt;&lt;object type=&quot;3&quot; unique_id=&quot;17778&quot;&gt;&lt;property id=&quot;20148&quot; value=&quot;5&quot;/&gt;&lt;property id=&quot;20300&quot; value=&quot;Slide 14&quot;/&gt;&lt;property id=&quot;20307&quot; value=&quot;293&quot;/&gt;&lt;/object&gt;&lt;object type=&quot;3&quot; unique_id=&quot;18058&quot;&gt;&lt;property id=&quot;20148&quot; value=&quot;5&quot;/&gt;&lt;property id=&quot;20300&quot; value=&quot;Slide 4&quot;/&gt;&lt;property id=&quot;20307&quot; value=&quot;296&quot;/&gt;&lt;/object&gt;&lt;object type=&quot;3&quot; unique_id=&quot;18059&quot;&gt;&lt;property id=&quot;20148&quot; value=&quot;5&quot;/&gt;&lt;property id=&quot;20300&quot; value=&quot;Slide 5&quot;/&gt;&lt;property id=&quot;20307&quot; value=&quot;297&quot;/&gt;&lt;/object&gt;&lt;object type=&quot;3&quot; unique_id=&quot;18060&quot;&gt;&lt;property id=&quot;20148&quot; value=&quot;5&quot;/&gt;&lt;property id=&quot;20300&quot; value=&quot;Slide 6&quot;/&gt;&lt;property id=&quot;20307&quot; value=&quot;298&quot;/&gt;&lt;/object&gt;&lt;object type=&quot;3&quot; unique_id=&quot;18061&quot;&gt;&lt;property id=&quot;20148&quot; value=&quot;5&quot;/&gt;&lt;property id=&quot;20300&quot; value=&quot;Slide 8 - &amp;quot;Tedarik Zinciri&amp;quot;&quot;/&gt;&lt;property id=&quot;20307&quot; value=&quot;295&quot;/&gt;&lt;/object&gt;&lt;object type=&quot;3&quot; unique_id=&quot;18063&quot;&gt;&lt;property id=&quot;20148&quot; value=&quot;5&quot;/&gt;&lt;property id=&quot;20300&quot; value=&quot;Slide 13&quot;/&gt;&lt;property id=&quot;20307&quot; value=&quot;300&quot;/&gt;&lt;/object&gt;&lt;object type=&quot;3&quot; unique_id=&quot;18064&quot;&gt;&lt;property id=&quot;20148&quot; value=&quot;5&quot;/&gt;&lt;property id=&quot;20300&quot; value=&quot;Slide 15&quot;/&gt;&lt;property id=&quot;20307&quot; value=&quot;303&quot;/&gt;&lt;/object&gt;&lt;object type=&quot;3&quot; unique_id=&quot;18065&quot;&gt;&lt;property id=&quot;20148&quot; value=&quot;5&quot;/&gt;&lt;property id=&quot;20300&quot; value=&quot;Slide 16&quot;/&gt;&lt;property id=&quot;20307&quot; value=&quot;301&quot;/&gt;&lt;/object&gt;&lt;object type=&quot;3&quot; unique_id=&quot;18066&quot;&gt;&lt;property id=&quot;20148&quot; value=&quot;5&quot;/&gt;&lt;property id=&quot;20300&quot; value=&quot;Slide 17&quot;/&gt;&lt;property id=&quot;20307&quot; value=&quot;302&quot;/&gt;&lt;/object&gt;&lt;object type=&quot;3&quot; unique_id=&quot;18067&quot;&gt;&lt;property id=&quot;20148&quot; value=&quot;5&quot;/&gt;&lt;property id=&quot;20300&quot; value=&quot;Slide 18&quot;/&gt;&lt;property id=&quot;20307&quot; value=&quot;304&quot;/&gt;&lt;/object&gt;&lt;object type=&quot;3&quot; unique_id=&quot;18068&quot;&gt;&lt;property id=&quot;20148&quot; value=&quot;5&quot;/&gt;&lt;property id=&quot;20300&quot; value=&quot;Slide 19&quot;/&gt;&lt;property id=&quot;20307&quot; value=&quot;305&quot;/&gt;&lt;/object&gt;&lt;object type=&quot;3&quot; unique_id=&quot;18069&quot;&gt;&lt;property id=&quot;20148&quot; value=&quot;5&quot;/&gt;&lt;property id=&quot;20300&quot; value=&quot;Slide 20&quot;/&gt;&lt;property id=&quot;20307&quot; value=&quot;306&quot;/&gt;&lt;/object&gt;&lt;object type=&quot;3&quot; unique_id=&quot;18070&quot;&gt;&lt;property id=&quot;20148&quot; value=&quot;5&quot;/&gt;&lt;property id=&quot;20300&quot; value=&quot;Slide 21&quot;/&gt;&lt;property id=&quot;20307&quot; value=&quot;307&quot;/&gt;&lt;/object&gt;&lt;object type=&quot;3&quot; unique_id=&quot;18356&quot;&gt;&lt;property id=&quot;20148&quot; value=&quot;5&quot;/&gt;&lt;property id=&quot;20300&quot; value=&quot;Slide 24&quot;/&gt;&lt;property id=&quot;20307&quot; value=&quot;308&quot;/&gt;&lt;/object&gt;&lt;object type=&quot;3&quot; unique_id=&quot;18357&quot;&gt;&lt;property id=&quot;20148&quot; value=&quot;5&quot;/&gt;&lt;property id=&quot;20300&quot; value=&quot;Slide 25&quot;/&gt;&lt;property id=&quot;20307&quot; value=&quot;309&quot;/&gt;&lt;/object&gt;&lt;object type=&quot;3&quot; unique_id=&quot;18358&quot;&gt;&lt;property id=&quot;20148&quot; value=&quot;5&quot;/&gt;&lt;property id=&quot;20300&quot; value=&quot;Slide 26&quot;/&gt;&lt;property id=&quot;20307&quot; value=&quot;310&quot;/&gt;&lt;/object&gt;&lt;object type=&quot;3&quot; unique_id=&quot;18359&quot;&gt;&lt;property id=&quot;20148&quot; value=&quot;5&quot;/&gt;&lt;property id=&quot;20300&quot; value=&quot;Slide 27&quot;/&gt;&lt;property id=&quot;20307&quot; value=&quot;311&quot;/&gt;&lt;/object&gt;&lt;object type=&quot;3&quot; unique_id=&quot;18593&quot;&gt;&lt;property id=&quot;20148&quot; value=&quot;5&quot;/&gt;&lt;property id=&quot;20300&quot; value=&quot;Slide 22&quot;/&gt;&lt;property id=&quot;20307&quot; value=&quot;313&quot;/&gt;&lt;/object&gt;&lt;object type=&quot;3&quot; unique_id=&quot;18594&quot;&gt;&lt;property id=&quot;20148&quot; value=&quot;5&quot;/&gt;&lt;property id=&quot;20300&quot; value=&quot;Slide 23&quot;/&gt;&lt;property id=&quot;20307&quot; value=&quot;312&quot;/&gt;&lt;/object&gt;&lt;object type=&quot;3&quot; unique_id=&quot;18705&quot;&gt;&lt;property id=&quot;20148&quot; value=&quot;5&quot;/&gt;&lt;property id=&quot;20300&quot; value=&quot;Slide 28&quot;/&gt;&lt;property id=&quot;20307&quot; value=&quot;314&quot;/&gt;&lt;/object&gt;&lt;object type=&quot;3&quot; unique_id=&quot;18706&quot;&gt;&lt;property id=&quot;20148&quot; value=&quot;5&quot;/&gt;&lt;property id=&quot;20300&quot; value=&quot;Slide 29&quot;/&gt;&lt;property id=&quot;20307&quot; value=&quot;315&quot;/&gt;&lt;/object&gt;&lt;object type=&quot;3&quot; unique_id=&quot;18707&quot;&gt;&lt;property id=&quot;20148&quot; value=&quot;5&quot;/&gt;&lt;property id=&quot;20300&quot; value=&quot;Slide 30&quot;/&gt;&lt;property id=&quot;20307&quot; value=&quot;316&quot;/&gt;&lt;/object&gt;&lt;/object&gt;&lt;object type=&quot;4&quot; unique_id=&quot;16746&quot;&gt;&lt;object type=&quot;5&quot; unique_id=&quot;16747&quot;&gt;&lt;property id=&quot;20000&quot; value=&quot;0&quot;/&gt;&lt;property id=&quot;20149&quot; value=&quot;Ezgi Uzel&quot;/&gt;&lt;property id=&quot;20150&quot; value=&quot;Yard.Doç.Dr.&quot;/&gt;&lt;property id=&quot;20153&quot; value=&quot;ezgiuzel@beykoz.edu.tr&quot;/&gt;&lt;/object&gt;&lt;/object&gt;&lt;object type=&quot;10&quot; unique_id=&quot;16760&quot;&gt;&lt;object type=&quot;11&quot; unique_id=&quot;16761&quot;&gt;&lt;property id=&quot;20180&quot; value=&quot;1&quot;/&gt;&lt;property id=&quot;20181&quot; value=&quot;1&quot;/&gt;&lt;property id=&quot;20182&quot; value=&quot;0&quot;/&gt;&lt;property id=&quot;20183&quot; value=&quot;1&quot;/&gt;&lt;/object&gt;&lt;object type=&quot;12&quot; unique_id=&quot;17619&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INFO" val="&lt;ThreeDShapeInfo&gt;&lt;uuid val=&quot;{D3A157BA-60CE-4EFA-A15F-57DFF392DE9F}&quot;/&gt;&lt;isInvalidForFieldText val=&quot;0&quot;/&gt;&lt;Image&gt;&lt;filename val=&quot;C:\Users\ezgiuzel\AppData\Local\Temp\PR\data\asimages\{D3A157BA-60CE-4EFA-A15F-57DFF392DE9F}_6.png&quot;/&gt;&lt;left val=&quot;-4&quot;/&gt;&lt;top val=&quot;498&quot;/&gt;&lt;width val=&quot;730&quot;/&gt;&lt;height val=&quot;12&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INFO" val="&lt;ThreeDShapeInfo&gt;&lt;uuid val=&quot;{F600AEB0-1FFC-46DD-A72F-F0E07B4B8B79}&quot;/&gt;&lt;isInvalidForFieldText val=&quot;0&quot;/&gt;&lt;Image&gt;&lt;filename val=&quot;C:\Users\ezgiuzel\AppData\Local\Temp\PR\data\asimages\{F600AEB0-1FFC-46DD-A72F-F0E07B4B8B79}_6.png&quot;/&gt;&lt;left val=&quot;-9&quot;/&gt;&lt;top val=&quot;108&quot;/&gt;&lt;width val=&quot;739&quot;/&gt;&lt;height val=&quot;356&quot;/&gt;&lt;hasText val=&quot;1&quot;/&gt;&lt;/Image&gt;&lt;/ThreeDShapeInfo&gt;"/>
</p:tagLst>
</file>

<file path=ppt/tags/tag12.xml><?xml version="1.0" encoding="utf-8"?>
<p:tagLst xmlns:a="http://schemas.openxmlformats.org/drawingml/2006/main" xmlns:r="http://schemas.openxmlformats.org/officeDocument/2006/relationships" xmlns:p="http://schemas.openxmlformats.org/presentationml/2006/main">
  <p:tag name="PPSNARRATION" val="9,1015088111,G:\AFET LOJİSTİK PLANLAMA VE YÖNETİMİ_pptx\Media.ppcx"/>
</p:tagLst>
</file>

<file path=ppt/tags/tag13.xml><?xml version="1.0" encoding="utf-8"?>
<p:tagLst xmlns:a="http://schemas.openxmlformats.org/drawingml/2006/main" xmlns:r="http://schemas.openxmlformats.org/officeDocument/2006/relationships" xmlns:p="http://schemas.openxmlformats.org/presentationml/2006/main">
  <p:tag name="PRESENTER_SHAPEINFO" val="&lt;ThreeDShapeInfo&gt;&lt;uuid val=&quot;{0F6002D9-2FBD-48FC-B934-853D1F563DD6}&quot;/&gt;&lt;isInvalidForFieldText val=&quot;0&quot;/&gt;&lt;Image&gt;&lt;filename val=&quot;C:\Users\ezgiuzel\AppData\Local\Temp\PR\data\asimages\{0F6002D9-2FBD-48FC-B934-853D1F563DD6}_7.png&quot;/&gt;&lt;left val=&quot;-5&quot;/&gt;&lt;top val=&quot;498&quot;/&gt;&lt;width val=&quot;732&quot;/&gt;&lt;height val=&quot;17&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INFO" val="&lt;ThreeDShapeInfo&gt;&lt;uuid val=&quot;{E1A75525-9EC7-4A19-BBB1-AF0EDD16AC46}&quot;/&gt;&lt;isInvalidForFieldText val=&quot;0&quot;/&gt;&lt;Image&gt;&lt;filename val=&quot;C:\Users\ezgiuzel\AppData\Local\Temp\PR\data\asimages\{E1A75525-9EC7-4A19-BBB1-AF0EDD16AC46}_7.png&quot;/&gt;&lt;left val=&quot;-4&quot;/&gt;&lt;top val=&quot;498&quot;/&gt;&lt;width val=&quot;730&quot;/&gt;&lt;height val=&quot;12&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PSNARRATION" val="25,1015088111,G:\AFET LOJİSTİK PLANLAMA VE YÖNETİMİ_pptx\Media.ppcx"/>
</p:tagLst>
</file>

<file path=ppt/tags/tag16.xml><?xml version="1.0" encoding="utf-8"?>
<p:tagLst xmlns:a="http://schemas.openxmlformats.org/drawingml/2006/main" xmlns:r="http://schemas.openxmlformats.org/officeDocument/2006/relationships" xmlns:p="http://schemas.openxmlformats.org/presentationml/2006/main">
  <p:tag name="PRESENTER_SHAPEINFO" val="&lt;ThreeDShapeInfo&gt;&lt;uuid val=&quot;{0F6002D9-2FBD-48FC-B934-853D1F563DD6}&quot;/&gt;&lt;isInvalidForFieldText val=&quot;0&quot;/&gt;&lt;Image&gt;&lt;filename val=&quot;C:\Users\ezgiuzel\AppData\Local\Temp\PR\data\asimages\{0F6002D9-2FBD-48FC-B934-853D1F563DD6}_7.png&quot;/&gt;&lt;left val=&quot;-5&quot;/&gt;&lt;top val=&quot;498&quot;/&gt;&lt;width val=&quot;732&quot;/&gt;&lt;height val=&quot;17&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INFO" val="&lt;ThreeDShapeInfo&gt;&lt;uuid val=&quot;{E1A75525-9EC7-4A19-BBB1-AF0EDD16AC46}&quot;/&gt;&lt;isInvalidForFieldText val=&quot;0&quot;/&gt;&lt;Image&gt;&lt;filename val=&quot;C:\Users\ezgiuzel\AppData\Local\Temp\PR\data\asimages\{E1A75525-9EC7-4A19-BBB1-AF0EDD16AC46}_7.png&quot;/&gt;&lt;left val=&quot;-4&quot;/&gt;&lt;top val=&quot;498&quot;/&gt;&lt;width val=&quot;730&quot;/&gt;&lt;height val=&quot;12&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PSNARRATION" val="15,1015088111,G:\AFET LOJİSTİK PLANLAMA VE YÖNETİMİ_pptx\Media.ppcx"/>
</p:tagLst>
</file>

<file path=ppt/tags/tag19.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PSNARRATION" val="3,1015088111,G:\AFET LOJİSTİK PLANLAMA VE YÖNETİMİ_pptx\Media.ppcx"/>
</p:tagLst>
</file>

<file path=ppt/tags/tag20.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PSNARRATION" val="16,1015088111,G:\AFET LOJİSTİK PLANLAMA VE YÖNETİMİ_pptx\Media.ppcx"/>
</p:tagLst>
</file>

<file path=ppt/tags/tag22.xml><?xml version="1.0" encoding="utf-8"?>
<p:tagLst xmlns:a="http://schemas.openxmlformats.org/drawingml/2006/main" xmlns:r="http://schemas.openxmlformats.org/officeDocument/2006/relationships" xmlns:p="http://schemas.openxmlformats.org/presentationml/2006/main">
  <p:tag name="PRESENTER_SHAPEINFO" val="&lt;ThreeDShapeInfo&gt;&lt;uuid val=&quot;{4281DA9C-B130-40AE-9A72-15B2CF370CFE}&quot;/&gt;&lt;isInvalidForFieldText val=&quot;0&quot;/&gt;&lt;Image&gt;&lt;filename val=&quot;C:\Users\ezgiuzel\AppData\Local\Temp\PR\data\asimages\{4281DA9C-B130-40AE-9A72-15B2CF370CFE}_9.png&quot;/&gt;&lt;left val=&quot;-5&quot;/&gt;&lt;top val=&quot;498&quot;/&gt;&lt;width val=&quot;732&quot;/&gt;&lt;height val=&quot;17&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B7EB1001-778E-4A5F-8700-06ED6F34D028}&quot;/&gt;&lt;isInvalidForFieldText val=&quot;0&quot;/&gt;&lt;Image&gt;&lt;filename val=&quot;C:\Users\ezgiuzel\AppData\Local\Temp\PR\data\asimages\{B7EB1001-778E-4A5F-8700-06ED6F34D028}_9.png&quot;/&gt;&lt;left val=&quot;-4&quot;/&gt;&lt;top val=&quot;498&quot;/&gt;&lt;width val=&quot;730&quot;/&gt;&lt;height val=&quot;12&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PSNARRATION" val="20,1015088111,G:\AFET LOJİSTİK PLANLAMA VE YÖNETİMİ_pptx\Media.ppcx"/>
</p:tagLst>
</file>

<file path=ppt/tags/tag25.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PSNARRATION" val="19,1015088111,G:\AFET LOJİSTİK PLANLAMA VE YÖNETİMİ_pptx\Media.ppcx"/>
</p:tagLst>
</file>

<file path=ppt/tags/tag28.xml><?xml version="1.0" encoding="utf-8"?>
<p:tagLst xmlns:a="http://schemas.openxmlformats.org/drawingml/2006/main" xmlns:r="http://schemas.openxmlformats.org/officeDocument/2006/relationships" xmlns:p="http://schemas.openxmlformats.org/presentationml/2006/main">
  <p:tag name="PRESENTER_SHAPEINFO" val="&lt;ThreeDShapeInfo&gt;&lt;uuid val=&quot;{4281DA9C-B130-40AE-9A72-15B2CF370CFE}&quot;/&gt;&lt;isInvalidForFieldText val=&quot;0&quot;/&gt;&lt;Image&gt;&lt;filename val=&quot;C:\Users\ezgiuzel\AppData\Local\Temp\PR\data\asimages\{4281DA9C-B130-40AE-9A72-15B2CF370CFE}_9.png&quot;/&gt;&lt;left val=&quot;-5&quot;/&gt;&lt;top val=&quot;498&quot;/&gt;&lt;width val=&quot;732&quot;/&gt;&lt;height val=&quot;17&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INFO" val="&lt;ThreeDShapeInfo&gt;&lt;uuid val=&quot;{B7EB1001-778E-4A5F-8700-06ED6F34D028}&quot;/&gt;&lt;isInvalidForFieldText val=&quot;0&quot;/&gt;&lt;Image&gt;&lt;filename val=&quot;C:\Users\ezgiuzel\AppData\Local\Temp\PR\data\asimages\{B7EB1001-778E-4A5F-8700-06ED6F34D028}_9.png&quot;/&gt;&lt;left val=&quot;-4&quot;/&gt;&lt;top val=&quot;498&quot;/&gt;&lt;width val=&quot;730&quot;/&gt;&lt;height val=&quot;12&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INFO" val="&lt;ThreeDShapeInfo&gt;&lt;uuid val=&quot;{124EAE04-950E-497E-8C12-AFB677809021}&quot;/&gt;&lt;isInvalidForFieldText val=&quot;0&quot;/&gt;&lt;Image&gt;&lt;filename val=&quot;C:\Users\ezgiuzel\AppData\Local\Temp\PR\data\asimages\{124EAE04-950E-497E-8C12-AFB677809021}_1.png&quot;/&gt;&lt;left val=&quot;-21&quot;/&gt;&lt;top val=&quot;0&quot;/&gt;&lt;width val=&quot;774&quot;/&gt;&lt;height val=&quot;178&quot;/&gt;&lt;hasText val=&quot;1&quot;/&gt;&lt;/Image&gt;&lt;/ThreeDShapeInfo&gt;"/>
</p:tagLst>
</file>

<file path=ppt/tags/tag30.xml><?xml version="1.0" encoding="utf-8"?>
<p:tagLst xmlns:a="http://schemas.openxmlformats.org/drawingml/2006/main" xmlns:r="http://schemas.openxmlformats.org/officeDocument/2006/relationships" xmlns:p="http://schemas.openxmlformats.org/presentationml/2006/main">
  <p:tag name="PPSNARRATION" val="22,1015088111,G:\AFET LOJİSTİK PLANLAMA VE YÖNETİMİ_pptx\Media.ppcx"/>
</p:tagLst>
</file>

<file path=ppt/tags/tag31.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PSNARRATION" val="26,1015088111,G:\AFET LOJİSTİK PLANLAMA VE YÖNETİMİ_pptx\Media.ppcx"/>
</p:tagLst>
</file>

<file path=ppt/tags/tag34.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PSNARRATION" val="23,1015088111,G:\AFET LOJİSTİK PLANLAMA VE YÖNETİMİ_pptx\Media.ppcx"/>
</p:tagLst>
</file>

<file path=ppt/tags/tag37.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PSNARRATION" val="24,1015088111,G:\AFET LOJİSTİK PLANLAMA VE YÖNETİMİ_pptx\Media.ppcx"/>
</p:tagLst>
</file>

<file path=ppt/tags/tag4.xml><?xml version="1.0" encoding="utf-8"?>
<p:tagLst xmlns:a="http://schemas.openxmlformats.org/drawingml/2006/main" xmlns:r="http://schemas.openxmlformats.org/officeDocument/2006/relationships" xmlns:p="http://schemas.openxmlformats.org/presentationml/2006/main">
  <p:tag name="PRESENTER_SHAPEINFO" val="&lt;ThreeDShapeInfo&gt;&lt;uuid val=&quot;{87807E07-441C-4676-BAA1-C620E77971BC}&quot;/&gt;&lt;isInvalidForFieldText val=&quot;0&quot;/&gt;&lt;Image&gt;&lt;filename val=&quot;C:\Users\ezgiuzel\AppData\Local\Temp\PR\data\asimages\{87807E07-441C-4676-BAA1-C620E77971BC}_1.png&quot;/&gt;&lt;left val=&quot;-12&quot;/&gt;&lt;top val=&quot;10&quot;/&gt;&lt;width val=&quot;752&quot;/&gt;&lt;height val=&quot;150&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PSNARRATION" val="27,1015088111,G:\AFET LOJİSTİK PLANLAMA VE YÖNETİMİ_pptx\Media.ppcx"/>
</p:tagLst>
</file>

<file path=ppt/tags/tag43.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PSNARRATION" val="28,1015088111,G:\AFET LOJİSTİK PLANLAMA VE YÖNETİMİ_pptx\Media.ppcx"/>
</p:tagLst>
</file>

<file path=ppt/tags/tag46.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PSNARRATION" val="29,1015088111,G:\AFET LOJİSTİK PLANLAMA VE YÖNETİMİ_pptx\Media.ppcx"/>
</p:tagLst>
</file>

<file path=ppt/tags/tag49.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7CC5F77E-AFD9-4E6C-B6AF-556D72385156}&quot;/&gt;&lt;isInvalidForFieldText val=&quot;0&quot;/&gt;&lt;Image&gt;&lt;filename val=&quot;C:\Users\ezgiuzel\AppData\Local\Temp\PR\data\asimages\{7CC5F77E-AFD9-4E6C-B6AF-556D72385156}_1.png&quot;/&gt;&lt;left val=&quot;-18&quot;/&gt;&lt;top val=&quot;-23&quot;/&gt;&lt;width val=&quot;826&quot;/&gt;&lt;height val=&quot;229&quot;/&gt;&lt;hasText val=&quot;1&quot;/&gt;&lt;/Image&gt;&lt;/ThreeDShapeInfo&gt;"/>
</p:tagLst>
</file>

<file path=ppt/tags/tag50.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PSNARRATION" val="30,1015088111,G:\AFET LOJİSTİK PLANLAMA VE YÖNETİMİ_pptx\Media.ppcx"/>
</p:tagLst>
</file>

<file path=ppt/tags/tag52.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54.xml><?xml version="1.0" encoding="utf-8"?>
<p:tagLst xmlns:a="http://schemas.openxmlformats.org/drawingml/2006/main" xmlns:r="http://schemas.openxmlformats.org/officeDocument/2006/relationships" xmlns:p="http://schemas.openxmlformats.org/presentationml/2006/main">
  <p:tag name="PPSNARRATION" val="31,1015088111,G:\AFET LOJİSTİK PLANLAMA VE YÖNETİMİ_pptx\Media.ppcx"/>
</p:tagLst>
</file>

<file path=ppt/tags/tag55.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56.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57.xml><?xml version="1.0" encoding="utf-8"?>
<p:tagLst xmlns:a="http://schemas.openxmlformats.org/drawingml/2006/main" xmlns:r="http://schemas.openxmlformats.org/officeDocument/2006/relationships" xmlns:p="http://schemas.openxmlformats.org/presentationml/2006/main">
  <p:tag name="PPSNARRATION" val="36,1015088111,G:\AFET LOJİSTİK PLANLAMA VE YÖNETİMİ_pptx\Media.ppcx"/>
</p:tagLst>
</file>

<file path=ppt/tags/tag58.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59.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INFO" val="&lt;ThreeDShapeInfo&gt;&lt;uuid val=&quot;{79BD7934-6D8D-46D9-A7EA-13D692E60C9B}&quot;/&gt;&lt;isInvalidForFieldText val=&quot;0&quot;/&gt;&lt;Image&gt;&lt;filename val=&quot;C:\Users\ezgiuzel\AppData\Local\Temp\PR\data\asimages\{79BD7934-6D8D-46D9-A7EA-13D692E60C9B}_1.png&quot;/&gt;&lt;left val=&quot;515&quot;/&gt;&lt;top val=&quot;27&quot;/&gt;&lt;width val=&quot;105&quot;/&gt;&lt;height val=&quot;126&quot;/&gt;&lt;hasText val=&quot;1&quot;/&gt;&lt;/Image&gt;&lt;/ThreeDShapeInfo&gt;"/>
</p:tagLst>
</file>

<file path=ppt/tags/tag60.xml><?xml version="1.0" encoding="utf-8"?>
<p:tagLst xmlns:a="http://schemas.openxmlformats.org/drawingml/2006/main" xmlns:r="http://schemas.openxmlformats.org/officeDocument/2006/relationships" xmlns:p="http://schemas.openxmlformats.org/presentationml/2006/main">
  <p:tag name="PPSNARRATION" val="37,1015088111,G:\AFET LOJİSTİK PLANLAMA VE YÖNETİMİ_pptx\Media.ppcx"/>
</p:tagLst>
</file>

<file path=ppt/tags/tag61.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62.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63.xml><?xml version="1.0" encoding="utf-8"?>
<p:tagLst xmlns:a="http://schemas.openxmlformats.org/drawingml/2006/main" xmlns:r="http://schemas.openxmlformats.org/officeDocument/2006/relationships" xmlns:p="http://schemas.openxmlformats.org/presentationml/2006/main">
  <p:tag name="PPSNARRATION" val="32,1015088111,G:\AFET LOJİSTİK PLANLAMA VE YÖNETİMİ_pptx\Media.ppcx"/>
</p:tagLst>
</file>

<file path=ppt/tags/tag64.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65.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66.xml><?xml version="1.0" encoding="utf-8"?>
<p:tagLst xmlns:a="http://schemas.openxmlformats.org/drawingml/2006/main" xmlns:r="http://schemas.openxmlformats.org/officeDocument/2006/relationships" xmlns:p="http://schemas.openxmlformats.org/presentationml/2006/main">
  <p:tag name="PPSNARRATION" val="33,1015088111,G:\AFET LOJİSTİK PLANLAMA VE YÖNETİMİ_pptx\Media.ppcx"/>
</p:tagLst>
</file>

<file path=ppt/tags/tag67.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68.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69.xml><?xml version="1.0" encoding="utf-8"?>
<p:tagLst xmlns:a="http://schemas.openxmlformats.org/drawingml/2006/main" xmlns:r="http://schemas.openxmlformats.org/officeDocument/2006/relationships" xmlns:p="http://schemas.openxmlformats.org/presentationml/2006/main">
  <p:tag name="PPSNARRATION" val="34,1015088111,G:\AFET LOJİSTİK PLANLAMA VE YÖNETİMİ_pptx\Media.ppcx"/>
</p:tagLst>
</file>

<file path=ppt/tags/tag7.xml><?xml version="1.0" encoding="utf-8"?>
<p:tagLst xmlns:a="http://schemas.openxmlformats.org/drawingml/2006/main" xmlns:r="http://schemas.openxmlformats.org/officeDocument/2006/relationships" xmlns:p="http://schemas.openxmlformats.org/presentationml/2006/main">
  <p:tag name="PRESENTER_SHAPEINFO" val="&lt;ThreeDShapeInfo&gt;&lt;uuid val=&quot;{C760AD62-79B4-4F99-AE9A-BFB71E80142A}&quot;/&gt;&lt;isInvalidForFieldText val=&quot;0&quot;/&gt;&lt;Image&gt;&lt;filename val=&quot;C:\Users\ezgiuzel\AppData\Local\Temp\PR\data\asimages\{C760AD62-79B4-4F99-AE9A-BFB71E80142A}_1.png&quot;/&gt;&lt;left val=&quot;0&quot;/&gt;&lt;top val=&quot;158&quot;/&gt;&lt;width val=&quot;722&quot;/&gt;&lt;height val=&quot;169&quot;/&gt;&lt;hasText val=&quot;1&quot;/&gt;&lt;/Image&gt;&lt;/ThreeDShapeInfo&gt;"/>
</p:tagLst>
</file>

<file path=ppt/tags/tag70.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71.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72.xml><?xml version="1.0" encoding="utf-8"?>
<p:tagLst xmlns:a="http://schemas.openxmlformats.org/drawingml/2006/main" xmlns:r="http://schemas.openxmlformats.org/officeDocument/2006/relationships" xmlns:p="http://schemas.openxmlformats.org/presentationml/2006/main">
  <p:tag name="PPSNARRATION" val="35,1015088111,G:\AFET LOJİSTİK PLANLAMA VE YÖNETİMİ_pptx\Media.ppcx"/>
</p:tagLst>
</file>

<file path=ppt/tags/tag73.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74.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75.xml><?xml version="1.0" encoding="utf-8"?>
<p:tagLst xmlns:a="http://schemas.openxmlformats.org/drawingml/2006/main" xmlns:r="http://schemas.openxmlformats.org/officeDocument/2006/relationships" xmlns:p="http://schemas.openxmlformats.org/presentationml/2006/main">
  <p:tag name="PPSNARRATION" val="38,1015088111,G:\AFET LOJİSTİK PLANLAMA VE YÖNETİMİ_pptx\Media.ppcx"/>
</p:tagLst>
</file>

<file path=ppt/tags/tag76.xml><?xml version="1.0" encoding="utf-8"?>
<p:tagLst xmlns:a="http://schemas.openxmlformats.org/drawingml/2006/main" xmlns:r="http://schemas.openxmlformats.org/officeDocument/2006/relationships" xmlns:p="http://schemas.openxmlformats.org/presentationml/2006/main">
  <p:tag name="PRESENTER_SHAPEINFO" val="&lt;ThreeDShapeInfo&gt;&lt;uuid val=&quot;{30032F39-32EC-494F-BD43-88D69AF09DA3}&quot;/&gt;&lt;isInvalidForFieldText val=&quot;0&quot;/&gt;&lt;Image&gt;&lt;filename val=&quot;C:\Users\ezgiuzel\AppData\Local\Temp\PR\data\asimages\{30032F39-32EC-494F-BD43-88D69AF09DA3}_8.png&quot;/&gt;&lt;left val=&quot;-23&quot;/&gt;&lt;top val=&quot;-23&quot;/&gt;&lt;width val=&quot;831&quot;/&gt;&lt;height val=&quot;229&quot;/&gt;&lt;hasText val=&quot;1&quot;/&gt;&lt;/Image&gt;&lt;/ThreeDShapeInfo&gt;"/>
</p:tagLst>
</file>

<file path=ppt/tags/tag77.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78.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79.xml><?xml version="1.0" encoding="utf-8"?>
<p:tagLst xmlns:a="http://schemas.openxmlformats.org/drawingml/2006/main" xmlns:r="http://schemas.openxmlformats.org/officeDocument/2006/relationships" xmlns:p="http://schemas.openxmlformats.org/presentationml/2006/main">
  <p:tag name="PPSNARRATION" val="39,1015088111,G:\AFET LOJİSTİK PLANLAMA VE YÖNETİMİ_pptx\Media.ppcx"/>
</p:tagLst>
</file>

<file path=ppt/tags/tag8.xml><?xml version="1.0" encoding="utf-8"?>
<p:tagLst xmlns:a="http://schemas.openxmlformats.org/drawingml/2006/main" xmlns:r="http://schemas.openxmlformats.org/officeDocument/2006/relationships" xmlns:p="http://schemas.openxmlformats.org/presentationml/2006/main">
  <p:tag name="PPSNARRATION" val="8,1015088111,G:\AFET LOJİSTİK PLANLAMA VE YÖNETİMİ_pptx\Media.ppcx"/>
</p:tagLst>
</file>

<file path=ppt/tags/tag80.xml><?xml version="1.0" encoding="utf-8"?>
<p:tagLst xmlns:a="http://schemas.openxmlformats.org/drawingml/2006/main" xmlns:r="http://schemas.openxmlformats.org/officeDocument/2006/relationships" xmlns:p="http://schemas.openxmlformats.org/presentationml/2006/main">
  <p:tag name="PRESENTER_SHAPEINFO" val="&lt;ThreeDShapeInfo&gt;&lt;uuid val=&quot;{30032F39-32EC-494F-BD43-88D69AF09DA3}&quot;/&gt;&lt;isInvalidForFieldText val=&quot;0&quot;/&gt;&lt;Image&gt;&lt;filename val=&quot;C:\Users\ezgiuzel\AppData\Local\Temp\PR\data\asimages\{30032F39-32EC-494F-BD43-88D69AF09DA3}_8.png&quot;/&gt;&lt;left val=&quot;-23&quot;/&gt;&lt;top val=&quot;-23&quot;/&gt;&lt;width val=&quot;831&quot;/&gt;&lt;height val=&quot;229&quot;/&gt;&lt;hasText val=&quot;1&quot;/&gt;&lt;/Image&gt;&lt;/ThreeDShapeInfo&gt;"/>
</p:tagLst>
</file>

<file path=ppt/tags/tag81.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82.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83.xml><?xml version="1.0" encoding="utf-8"?>
<p:tagLst xmlns:a="http://schemas.openxmlformats.org/drawingml/2006/main" xmlns:r="http://schemas.openxmlformats.org/officeDocument/2006/relationships" xmlns:p="http://schemas.openxmlformats.org/presentationml/2006/main">
  <p:tag name="PPSNARRATION" val="40,1015088111,G:\AFET LOJİSTİK PLANLAMA VE YÖNETİMİ_pptx\Media.ppcx"/>
</p:tagLst>
</file>

<file path=ppt/tags/tag84.xml><?xml version="1.0" encoding="utf-8"?>
<p:tagLst xmlns:a="http://schemas.openxmlformats.org/drawingml/2006/main" xmlns:r="http://schemas.openxmlformats.org/officeDocument/2006/relationships" xmlns:p="http://schemas.openxmlformats.org/presentationml/2006/main">
  <p:tag name="PRESENTER_SHAPEINFO" val="&lt;ThreeDShapeInfo&gt;&lt;uuid val=&quot;{30032F39-32EC-494F-BD43-88D69AF09DA3}&quot;/&gt;&lt;isInvalidForFieldText val=&quot;0&quot;/&gt;&lt;Image&gt;&lt;filename val=&quot;C:\Users\ezgiuzel\AppData\Local\Temp\PR\data\asimages\{30032F39-32EC-494F-BD43-88D69AF09DA3}_8.png&quot;/&gt;&lt;left val=&quot;-23&quot;/&gt;&lt;top val=&quot;-23&quot;/&gt;&lt;width val=&quot;831&quot;/&gt;&lt;height val=&quot;229&quot;/&gt;&lt;hasText val=&quot;1&quot;/&gt;&lt;/Image&gt;&lt;/ThreeDShapeInfo&gt;"/>
</p:tagLst>
</file>

<file path=ppt/tags/tag85.xml><?xml version="1.0" encoding="utf-8"?>
<p:tagLst xmlns:a="http://schemas.openxmlformats.org/drawingml/2006/main" xmlns:r="http://schemas.openxmlformats.org/officeDocument/2006/relationships" xmlns:p="http://schemas.openxmlformats.org/presentationml/2006/main">
  <p:tag name="PRESENTER_SHAPEINFO" val="&lt;ThreeDShapeInfo&gt;&lt;uuid val=&quot;{59AF5E55-0DE5-41ED-8A05-F3B6392F469C}&quot;/&gt;&lt;isInvalidForFieldText val=&quot;0&quot;/&gt;&lt;Image&gt;&lt;filename val=&quot;C:\Users\ezgiuzel\AppData\Local\Temp\PR\data\asimages\{59AF5E55-0DE5-41ED-8A05-F3B6392F469C}_8.png&quot;/&gt;&lt;left val=&quot;-5&quot;/&gt;&lt;top val=&quot;498&quot;/&gt;&lt;width val=&quot;732&quot;/&gt;&lt;height val=&quot;17&quot;/&gt;&lt;hasText val=&quot;1&quot;/&gt;&lt;/Image&gt;&lt;/ThreeDShapeInfo&gt;"/>
</p:tagLst>
</file>

<file path=ppt/tags/tag86.xml><?xml version="1.0" encoding="utf-8"?>
<p:tagLst xmlns:a="http://schemas.openxmlformats.org/drawingml/2006/main" xmlns:r="http://schemas.openxmlformats.org/officeDocument/2006/relationships" xmlns:p="http://schemas.openxmlformats.org/presentationml/2006/main">
  <p:tag name="PRESENTER_SHAPEINFO" val="&lt;ThreeDShapeInfo&gt;&lt;uuid val=&quot;{11E554E5-4859-44F2-83CE-EC7071830CD6}&quot;/&gt;&lt;isInvalidForFieldText val=&quot;0&quot;/&gt;&lt;Image&gt;&lt;filename val=&quot;C:\Users\ezgiuzel\AppData\Local\Temp\PR\data\asimages\{11E554E5-4859-44F2-83CE-EC7071830CD6}_8.png&quot;/&gt;&lt;left val=&quot;-4&quot;/&gt;&lt;top val=&quot;498&quot;/&gt;&lt;width val=&quot;730&quot;/&gt;&lt;height val=&quot;12&quot;/&gt;&lt;hasText val=&quot;1&quot;/&gt;&lt;/Image&gt;&lt;/ThreeDShapeInfo&gt;"/>
</p:tagLst>
</file>

<file path=ppt/tags/tag87.xml><?xml version="1.0" encoding="utf-8"?>
<p:tagLst xmlns:a="http://schemas.openxmlformats.org/drawingml/2006/main" xmlns:r="http://schemas.openxmlformats.org/officeDocument/2006/relationships" xmlns:p="http://schemas.openxmlformats.org/presentationml/2006/main">
  <p:tag name="PPSNARRATION" val="17,1015088111,G:\AFET LOJİSTİK PLANLAMA VE YÖNETİMİ_pptx\Media.ppcx"/>
</p:tagLst>
</file>

<file path=ppt/tags/tag88.xml><?xml version="1.0" encoding="utf-8"?>
<p:tagLst xmlns:a="http://schemas.openxmlformats.org/drawingml/2006/main" xmlns:r="http://schemas.openxmlformats.org/officeDocument/2006/relationships" xmlns:p="http://schemas.openxmlformats.org/presentationml/2006/main">
  <p:tag name="PRESENTER_SHAPEINFO" val="&lt;ThreeDShapeInfo&gt;&lt;uuid val=&quot;{0D4FF068-EFE3-4D4D-AA6E-0E5C632C0514}&quot;/&gt;&lt;isInvalidForFieldText val=&quot;0&quot;/&gt;&lt;Image&gt;&lt;filename val=&quot;C:\Users\ezgiuzel\AppData\Local\Temp\PR\data\asimages\{0D4FF068-EFE3-4D4D-AA6E-0E5C632C0514}_11.png&quot;/&gt;&lt;left val=&quot;-23&quot;/&gt;&lt;top val=&quot;-23&quot;/&gt;&lt;width val=&quot;831&quot;/&gt;&lt;height val=&quot;229&quot;/&gt;&lt;hasText val=&quot;1&quot;/&gt;&lt;/Image&gt;&lt;/ThreeDShapeInfo&gt;"/>
</p:tagLst>
</file>

<file path=ppt/tags/tag89.xml><?xml version="1.0" encoding="utf-8"?>
<p:tagLst xmlns:a="http://schemas.openxmlformats.org/drawingml/2006/main" xmlns:r="http://schemas.openxmlformats.org/officeDocument/2006/relationships" xmlns:p="http://schemas.openxmlformats.org/presentationml/2006/main">
  <p:tag name="PRESENTER_SHAPEINFO" val="&lt;ThreeDShapeInfo&gt;&lt;uuid val=&quot;{F4703ADE-F0D6-42B4-91FD-A1DA31B439F1}&quot;/&gt;&lt;isInvalidForFieldText val=&quot;0&quot;/&gt;&lt;Image&gt;&lt;filename val=&quot;C:\Users\ezgiuzel\AppData\Local\Temp\PR\data\asimages\{F4703ADE-F0D6-42B4-91FD-A1DA31B439F1}_11.png&quot;/&gt;&lt;left val=&quot;-5&quot;/&gt;&lt;top val=&quot;498&quot;/&gt;&lt;width val=&quot;732&quot;/&gt;&lt;height val=&quot;1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INFO" val="&lt;ThreeDShapeInfo&gt;&lt;uuid val=&quot;{D3EC6368-5AEE-4CAD-8C9A-68AE08DB1E07}&quot;/&gt;&lt;isInvalidForFieldText val=&quot;0&quot;/&gt;&lt;Image&gt;&lt;filename val=&quot;C:\Users\ezgiuzel\AppData\Local\Temp\PR\data\asimages\{D3EC6368-5AEE-4CAD-8C9A-68AE08DB1E07}_6.png&quot;/&gt;&lt;left val=&quot;-5&quot;/&gt;&lt;top val=&quot;498&quot;/&gt;&lt;width val=&quot;732&quot;/&gt;&lt;height val=&quot;17&quot;/&gt;&lt;hasText val=&quot;1&quot;/&gt;&lt;/Image&gt;&lt;/ThreeDShapeInfo&gt;"/>
</p:tagLst>
</file>

<file path=ppt/tags/tag90.xml><?xml version="1.0" encoding="utf-8"?>
<p:tagLst xmlns:a="http://schemas.openxmlformats.org/drawingml/2006/main" xmlns:r="http://schemas.openxmlformats.org/officeDocument/2006/relationships" xmlns:p="http://schemas.openxmlformats.org/presentationml/2006/main">
  <p:tag name="PRESENTER_SHAPEINFO" val="&lt;ThreeDShapeInfo&gt;&lt;uuid val=&quot;{6E6A84A0-E436-4D7D-9C79-12B233849BAB}&quot;/&gt;&lt;isInvalidForFieldText val=&quot;0&quot;/&gt;&lt;Image&gt;&lt;filename val=&quot;C:\Users\ezgiuzel\AppData\Local\Temp\PR\data\asimages\{6E6A84A0-E436-4D7D-9C79-12B233849BAB}_11.png&quot;/&gt;&lt;left val=&quot;-4&quot;/&gt;&lt;top val=&quot;498&quot;/&gt;&lt;width val=&quot;730&quot;/&gt;&lt;height val=&quot;12&quot;/&gt;&lt;hasText val=&quot;1&quot;/&gt;&lt;/Image&gt;&lt;/ThreeDShapeInfo&gt;"/>
</p:tagLst>
</file>

<file path=ppt/tags/tag91.xml><?xml version="1.0" encoding="utf-8"?>
<p:tagLst xmlns:a="http://schemas.openxmlformats.org/drawingml/2006/main" xmlns:r="http://schemas.openxmlformats.org/officeDocument/2006/relationships" xmlns:p="http://schemas.openxmlformats.org/presentationml/2006/main">
  <p:tag name="PRESENTER_SHAPEINFO" val="&lt;ThreeDShapeInfo&gt;&lt;uuid val=&quot;{ED1CC2B3-672B-4A9E-9C16-D6085D4BE6C1}&quot;/&gt;&lt;isInvalidForFieldText val=&quot;0&quot;/&gt;&lt;Image&gt;&lt;filename val=&quot;C:\Users\ezgiuzel\AppData\Local\Temp\PR\data\asimages\{ED1CC2B3-672B-4A9E-9C16-D6085D4BE6C1}_11.png&quot;/&gt;&lt;left val=&quot;0&quot;/&gt;&lt;top val=&quot;288&quot;/&gt;&lt;width val=&quot;722&quot;/&gt;&lt;height val=&quot;112&quot;/&gt;&lt;hasText val=&quot;1&quot;/&gt;&lt;/Image&gt;&lt;/ThreeDShapeInfo&gt;"/>
</p:tagLst>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1568</TotalTime>
  <Words>2695</Words>
  <Application>Microsoft Office PowerPoint</Application>
  <PresentationFormat>Ekran Gösterisi (4:3)</PresentationFormat>
  <Paragraphs>500</Paragraphs>
  <Slides>32</Slides>
  <Notes>29</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32</vt:i4>
      </vt:variant>
    </vt:vector>
  </HeadingPairs>
  <TitlesOfParts>
    <vt:vector size="39" baseType="lpstr">
      <vt:lpstr>Arial</vt:lpstr>
      <vt:lpstr>Calibri</vt:lpstr>
      <vt:lpstr>Hobo Std</vt:lpstr>
      <vt:lpstr>Times New Roman</vt:lpstr>
      <vt:lpstr>Wingdings</vt:lpstr>
      <vt:lpstr>Wingdings 2</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Tedarik Zinciri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Serkan</dc:creator>
  <cp:lastModifiedBy>Orhan</cp:lastModifiedBy>
  <cp:revision>161</cp:revision>
  <dcterms:created xsi:type="dcterms:W3CDTF">2010-01-15T15:41:33Z</dcterms:created>
  <dcterms:modified xsi:type="dcterms:W3CDTF">2019-08-26T17:05:55Z</dcterms:modified>
</cp:coreProperties>
</file>